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107"/>
  </p:notesMasterIdLst>
  <p:handoutMasterIdLst>
    <p:handoutMasterId r:id="rId108"/>
  </p:handoutMasterIdLst>
  <p:sldIdLst>
    <p:sldId id="566" r:id="rId3"/>
    <p:sldId id="533" r:id="rId4"/>
    <p:sldId id="669" r:id="rId5"/>
    <p:sldId id="534" r:id="rId6"/>
    <p:sldId id="569" r:id="rId7"/>
    <p:sldId id="571" r:id="rId8"/>
    <p:sldId id="572" r:id="rId9"/>
    <p:sldId id="573" r:id="rId10"/>
    <p:sldId id="574" r:id="rId11"/>
    <p:sldId id="575" r:id="rId12"/>
    <p:sldId id="576" r:id="rId13"/>
    <p:sldId id="577" r:id="rId14"/>
    <p:sldId id="578" r:id="rId15"/>
    <p:sldId id="579" r:id="rId16"/>
    <p:sldId id="580" r:id="rId17"/>
    <p:sldId id="581" r:id="rId18"/>
    <p:sldId id="582" r:id="rId19"/>
    <p:sldId id="583" r:id="rId20"/>
    <p:sldId id="670" r:id="rId21"/>
    <p:sldId id="585" r:id="rId22"/>
    <p:sldId id="586" r:id="rId23"/>
    <p:sldId id="587" r:id="rId24"/>
    <p:sldId id="588" r:id="rId25"/>
    <p:sldId id="589" r:id="rId26"/>
    <p:sldId id="590" r:id="rId27"/>
    <p:sldId id="591" r:id="rId28"/>
    <p:sldId id="592" r:id="rId29"/>
    <p:sldId id="593" r:id="rId30"/>
    <p:sldId id="594" r:id="rId31"/>
    <p:sldId id="595" r:id="rId32"/>
    <p:sldId id="596" r:id="rId33"/>
    <p:sldId id="672"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71" r:id="rId47"/>
    <p:sldId id="610" r:id="rId48"/>
    <p:sldId id="611" r:id="rId49"/>
    <p:sldId id="612" r:id="rId50"/>
    <p:sldId id="613" r:id="rId51"/>
    <p:sldId id="614" r:id="rId52"/>
    <p:sldId id="615" r:id="rId53"/>
    <p:sldId id="616" r:id="rId54"/>
    <p:sldId id="617" r:id="rId55"/>
    <p:sldId id="618" r:id="rId56"/>
    <p:sldId id="619" r:id="rId57"/>
    <p:sldId id="620" r:id="rId58"/>
    <p:sldId id="621" r:id="rId59"/>
    <p:sldId id="622" r:id="rId60"/>
    <p:sldId id="623" r:id="rId61"/>
    <p:sldId id="624" r:id="rId62"/>
    <p:sldId id="625" r:id="rId63"/>
    <p:sldId id="626" r:id="rId64"/>
    <p:sldId id="627" r:id="rId65"/>
    <p:sldId id="628" r:id="rId66"/>
    <p:sldId id="629" r:id="rId67"/>
    <p:sldId id="630" r:id="rId68"/>
    <p:sldId id="631" r:id="rId69"/>
    <p:sldId id="632" r:id="rId70"/>
    <p:sldId id="633" r:id="rId71"/>
    <p:sldId id="634" r:id="rId72"/>
    <p:sldId id="635" r:id="rId73"/>
    <p:sldId id="636" r:id="rId74"/>
    <p:sldId id="637" r:id="rId75"/>
    <p:sldId id="638" r:id="rId76"/>
    <p:sldId id="639" r:id="rId77"/>
    <p:sldId id="640" r:id="rId78"/>
    <p:sldId id="641" r:id="rId79"/>
    <p:sldId id="642" r:id="rId80"/>
    <p:sldId id="643" r:id="rId81"/>
    <p:sldId id="644" r:id="rId82"/>
    <p:sldId id="645" r:id="rId83"/>
    <p:sldId id="646" r:id="rId84"/>
    <p:sldId id="647" r:id="rId85"/>
    <p:sldId id="648" r:id="rId86"/>
    <p:sldId id="649" r:id="rId87"/>
    <p:sldId id="650" r:id="rId88"/>
    <p:sldId id="651" r:id="rId89"/>
    <p:sldId id="652" r:id="rId90"/>
    <p:sldId id="653" r:id="rId91"/>
    <p:sldId id="654" r:id="rId92"/>
    <p:sldId id="655" r:id="rId93"/>
    <p:sldId id="656" r:id="rId94"/>
    <p:sldId id="657" r:id="rId95"/>
    <p:sldId id="658" r:id="rId96"/>
    <p:sldId id="659" r:id="rId97"/>
    <p:sldId id="660" r:id="rId98"/>
    <p:sldId id="661" r:id="rId99"/>
    <p:sldId id="662" r:id="rId100"/>
    <p:sldId id="663" r:id="rId101"/>
    <p:sldId id="664" r:id="rId102"/>
    <p:sldId id="665" r:id="rId103"/>
    <p:sldId id="666" r:id="rId104"/>
    <p:sldId id="667" r:id="rId105"/>
    <p:sldId id="668" r:id="rId10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5F7"/>
    <a:srgbClr val="CCFFCC"/>
    <a:srgbClr val="FF3300"/>
    <a:srgbClr val="F2EFF2"/>
    <a:srgbClr val="E9D1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EB760-0EEC-424D-BE65-20DC6F45C788}" v="53" dt="2019-11-11T13:45:35.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3" autoAdjust="0"/>
    <p:restoredTop sz="72612" autoAdjust="0"/>
  </p:normalViewPr>
  <p:slideViewPr>
    <p:cSldViewPr>
      <p:cViewPr varScale="1">
        <p:scale>
          <a:sx n="66" d="100"/>
          <a:sy n="66" d="100"/>
        </p:scale>
        <p:origin x="1980" y="78"/>
      </p:cViewPr>
      <p:guideLst>
        <p:guide orient="horz" pos="578"/>
        <p:guide orient="horz" pos="1706"/>
        <p:guide orient="horz" pos="2840"/>
        <p:guide orient="horz" pos="3884"/>
        <p:guide pos="208"/>
        <p:guide pos="2018"/>
        <p:guide pos="5556"/>
        <p:guide pos="3742"/>
      </p:guideLst>
    </p:cSldViewPr>
  </p:slideViewPr>
  <p:outlineViewPr>
    <p:cViewPr>
      <p:scale>
        <a:sx n="33" d="100"/>
        <a:sy n="33" d="100"/>
      </p:scale>
      <p:origin x="0" y="33000"/>
    </p:cViewPr>
  </p:outlineViewPr>
  <p:notesTextViewPr>
    <p:cViewPr>
      <p:scale>
        <a:sx n="100" d="100"/>
        <a:sy n="100" d="100"/>
      </p:scale>
      <p:origin x="0" y="0"/>
    </p:cViewPr>
  </p:notesTextViewPr>
  <p:sorterViewPr>
    <p:cViewPr varScale="1">
      <p:scale>
        <a:sx n="1" d="1"/>
        <a:sy n="1" d="1"/>
      </p:scale>
      <p:origin x="0" y="3008"/>
    </p:cViewPr>
  </p:sorterViewPr>
  <p:notesViewPr>
    <p:cSldViewPr snapToGrid="0" snapToObjects="1">
      <p:cViewPr varScale="1">
        <p:scale>
          <a:sx n="66" d="100"/>
          <a:sy n="66" d="100"/>
        </p:scale>
        <p:origin x="-157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5/10/relationships/revisionInfo" Target="revisionInfo.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97C0E-E71F-4422-BCD7-18D69D722B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GB"/>
        </a:p>
      </dgm:t>
    </dgm:pt>
    <dgm:pt modelId="{7E67AE0C-50E7-4835-B057-165797B3DCDA}">
      <dgm:prSet phldrT="[Text]" custT="1"/>
      <dgm:spPr>
        <a:solidFill>
          <a:srgbClr val="7030A0"/>
        </a:solidFill>
      </dgm:spPr>
      <dgm:t>
        <a:bodyPr/>
        <a:lstStyle/>
        <a:p>
          <a:r>
            <a:rPr lang="en-GB" sz="1600" b="1" dirty="0">
              <a:latin typeface="Calibri" pitchFamily="34" charset="0"/>
              <a:cs typeface="Calibri" pitchFamily="34" charset="0"/>
            </a:rPr>
            <a:t>GSM Channels</a:t>
          </a:r>
        </a:p>
      </dgm:t>
    </dgm:pt>
    <dgm:pt modelId="{2F772BB0-C2DE-4868-B12E-2298071EFB6C}" type="parTrans" cxnId="{975186DE-FD51-4D0B-9CEB-4A07CCE085FD}">
      <dgm:prSet/>
      <dgm:spPr/>
      <dgm:t>
        <a:bodyPr/>
        <a:lstStyle/>
        <a:p>
          <a:endParaRPr lang="en-GB" sz="1600">
            <a:latin typeface="Calibri" pitchFamily="34" charset="0"/>
            <a:cs typeface="Calibri" pitchFamily="34" charset="0"/>
          </a:endParaRPr>
        </a:p>
      </dgm:t>
    </dgm:pt>
    <dgm:pt modelId="{4930A40E-4D3F-4727-890E-7D21F9564F97}" type="sibTrans" cxnId="{975186DE-FD51-4D0B-9CEB-4A07CCE085FD}">
      <dgm:prSet/>
      <dgm:spPr/>
      <dgm:t>
        <a:bodyPr/>
        <a:lstStyle/>
        <a:p>
          <a:endParaRPr lang="en-GB" sz="1600">
            <a:latin typeface="Calibri" pitchFamily="34" charset="0"/>
            <a:cs typeface="Calibri" pitchFamily="34" charset="0"/>
          </a:endParaRPr>
        </a:p>
      </dgm:t>
    </dgm:pt>
    <dgm:pt modelId="{923A16D4-95A2-478E-A9EF-869D8D51E33D}">
      <dgm:prSet phldrT="[Text]" custT="1"/>
      <dgm:spPr>
        <a:solidFill>
          <a:schemeClr val="accent3">
            <a:lumMod val="50000"/>
          </a:schemeClr>
        </a:solidFill>
      </dgm:spPr>
      <dgm:t>
        <a:bodyPr/>
        <a:lstStyle/>
        <a:p>
          <a:r>
            <a:rPr lang="en-GB" sz="1600" b="1" dirty="0">
              <a:latin typeface="Calibri" pitchFamily="34" charset="0"/>
              <a:cs typeface="Calibri" pitchFamily="34" charset="0"/>
            </a:rPr>
            <a:t>TCH</a:t>
          </a:r>
        </a:p>
      </dgm:t>
    </dgm:pt>
    <dgm:pt modelId="{2E57C80C-AF89-495D-B29F-127BAF7CB963}" type="parTrans" cxnId="{DD1CBB30-14AA-4DEB-B15E-1D9A9840C800}">
      <dgm:prSet/>
      <dgm:spPr/>
      <dgm:t>
        <a:bodyPr/>
        <a:lstStyle/>
        <a:p>
          <a:endParaRPr lang="en-GB" sz="1600">
            <a:latin typeface="Calibri" pitchFamily="34" charset="0"/>
            <a:cs typeface="Calibri" pitchFamily="34" charset="0"/>
          </a:endParaRPr>
        </a:p>
      </dgm:t>
    </dgm:pt>
    <dgm:pt modelId="{197A122F-882F-492A-9567-E41AC019532F}" type="sibTrans" cxnId="{DD1CBB30-14AA-4DEB-B15E-1D9A9840C800}">
      <dgm:prSet/>
      <dgm:spPr/>
      <dgm:t>
        <a:bodyPr/>
        <a:lstStyle/>
        <a:p>
          <a:endParaRPr lang="en-GB" sz="1600">
            <a:latin typeface="Calibri" pitchFamily="34" charset="0"/>
            <a:cs typeface="Calibri" pitchFamily="34" charset="0"/>
          </a:endParaRPr>
        </a:p>
      </dgm:t>
    </dgm:pt>
    <dgm:pt modelId="{C2E89C2A-6B53-4219-8C29-77D37A929281}">
      <dgm:prSet phldrT="[Text]" custT="1"/>
      <dgm:spPr>
        <a:solidFill>
          <a:schemeClr val="accent3">
            <a:lumMod val="50000"/>
          </a:schemeClr>
        </a:solidFill>
      </dgm:spPr>
      <dgm:t>
        <a:bodyPr/>
        <a:lstStyle/>
        <a:p>
          <a:r>
            <a:rPr lang="en-GB" sz="1600" b="1" dirty="0">
              <a:latin typeface="Calibri" pitchFamily="34" charset="0"/>
              <a:cs typeface="Calibri" pitchFamily="34" charset="0"/>
            </a:rPr>
            <a:t>CCH</a:t>
          </a:r>
        </a:p>
      </dgm:t>
    </dgm:pt>
    <dgm:pt modelId="{F13D2E7D-783E-475A-BB17-CFEDC64A8DD0}" type="parTrans" cxnId="{6CC500C4-B27B-4B13-A97A-CD6104E44B5A}">
      <dgm:prSet/>
      <dgm:spPr/>
      <dgm:t>
        <a:bodyPr/>
        <a:lstStyle/>
        <a:p>
          <a:endParaRPr lang="en-GB" sz="1600">
            <a:latin typeface="Calibri" pitchFamily="34" charset="0"/>
            <a:cs typeface="Calibri" pitchFamily="34" charset="0"/>
          </a:endParaRPr>
        </a:p>
      </dgm:t>
    </dgm:pt>
    <dgm:pt modelId="{929B23C0-7AC9-402D-AC61-D60C1AA16F00}" type="sibTrans" cxnId="{6CC500C4-B27B-4B13-A97A-CD6104E44B5A}">
      <dgm:prSet/>
      <dgm:spPr/>
      <dgm:t>
        <a:bodyPr/>
        <a:lstStyle/>
        <a:p>
          <a:endParaRPr lang="en-GB" sz="1600">
            <a:latin typeface="Calibri" pitchFamily="34" charset="0"/>
            <a:cs typeface="Calibri" pitchFamily="34" charset="0"/>
          </a:endParaRPr>
        </a:p>
      </dgm:t>
    </dgm:pt>
    <dgm:pt modelId="{721E18C5-FBFA-4D15-8BC8-55E4D763E6C2}">
      <dgm:prSet phldrT="[Text]" custT="1"/>
      <dgm:spPr>
        <a:solidFill>
          <a:schemeClr val="accent2">
            <a:lumMod val="50000"/>
          </a:schemeClr>
        </a:solidFill>
      </dgm:spPr>
      <dgm:t>
        <a:bodyPr/>
        <a:lstStyle/>
        <a:p>
          <a:r>
            <a:rPr lang="en-GB" sz="1600" dirty="0">
              <a:latin typeface="Calibri" pitchFamily="34" charset="0"/>
              <a:cs typeface="Calibri" pitchFamily="34" charset="0"/>
            </a:rPr>
            <a:t>BCH</a:t>
          </a:r>
        </a:p>
      </dgm:t>
    </dgm:pt>
    <dgm:pt modelId="{DA97126F-8903-49CD-90C4-F29949CBCB5C}" type="parTrans" cxnId="{49FB5E78-C8AD-4E0C-B60B-306DB19F572A}">
      <dgm:prSet/>
      <dgm:spPr/>
      <dgm:t>
        <a:bodyPr/>
        <a:lstStyle/>
        <a:p>
          <a:endParaRPr lang="en-GB" sz="1600">
            <a:latin typeface="Calibri" pitchFamily="34" charset="0"/>
            <a:cs typeface="Calibri" pitchFamily="34" charset="0"/>
          </a:endParaRPr>
        </a:p>
      </dgm:t>
    </dgm:pt>
    <dgm:pt modelId="{4835D8D8-A496-485E-ABD2-F1FA5D7B81F2}" type="sibTrans" cxnId="{49FB5E78-C8AD-4E0C-B60B-306DB19F572A}">
      <dgm:prSet/>
      <dgm:spPr/>
      <dgm:t>
        <a:bodyPr/>
        <a:lstStyle/>
        <a:p>
          <a:endParaRPr lang="en-GB" sz="1600">
            <a:latin typeface="Calibri" pitchFamily="34" charset="0"/>
            <a:cs typeface="Calibri" pitchFamily="34" charset="0"/>
          </a:endParaRPr>
        </a:p>
      </dgm:t>
    </dgm:pt>
    <dgm:pt modelId="{EE23EE33-230C-43BC-9993-224974E609A5}">
      <dgm:prSet phldrT="[Text]" custT="1"/>
      <dgm:spPr>
        <a:solidFill>
          <a:schemeClr val="accent2">
            <a:lumMod val="50000"/>
          </a:schemeClr>
        </a:solidFill>
      </dgm:spPr>
      <dgm:t>
        <a:bodyPr/>
        <a:lstStyle/>
        <a:p>
          <a:r>
            <a:rPr lang="en-GB" sz="1600" dirty="0">
              <a:latin typeface="Calibri" pitchFamily="34" charset="0"/>
              <a:cs typeface="Calibri" pitchFamily="34" charset="0"/>
            </a:rPr>
            <a:t>DCCH</a:t>
          </a:r>
        </a:p>
      </dgm:t>
    </dgm:pt>
    <dgm:pt modelId="{2DEF1FD9-0169-4D67-8755-F3B2E88CE386}" type="parTrans" cxnId="{92283612-7761-491A-8868-79B9A3415E1A}">
      <dgm:prSet/>
      <dgm:spPr/>
      <dgm:t>
        <a:bodyPr/>
        <a:lstStyle/>
        <a:p>
          <a:endParaRPr lang="en-GB" sz="1600">
            <a:latin typeface="Calibri" pitchFamily="34" charset="0"/>
            <a:cs typeface="Calibri" pitchFamily="34" charset="0"/>
          </a:endParaRPr>
        </a:p>
      </dgm:t>
    </dgm:pt>
    <dgm:pt modelId="{36CFCC3E-2029-4FF0-98B7-E8C241A384B6}" type="sibTrans" cxnId="{92283612-7761-491A-8868-79B9A3415E1A}">
      <dgm:prSet/>
      <dgm:spPr/>
      <dgm:t>
        <a:bodyPr/>
        <a:lstStyle/>
        <a:p>
          <a:endParaRPr lang="en-GB" sz="1600">
            <a:latin typeface="Calibri" pitchFamily="34" charset="0"/>
            <a:cs typeface="Calibri" pitchFamily="34" charset="0"/>
          </a:endParaRPr>
        </a:p>
      </dgm:t>
    </dgm:pt>
    <dgm:pt modelId="{814076E7-B50D-49EB-8E47-B41D9B741B28}">
      <dgm:prSet phldrT="[Text]" custT="1"/>
      <dgm:spPr>
        <a:solidFill>
          <a:schemeClr val="accent2">
            <a:lumMod val="50000"/>
          </a:schemeClr>
        </a:solidFill>
      </dgm:spPr>
      <dgm:t>
        <a:bodyPr/>
        <a:lstStyle/>
        <a:p>
          <a:r>
            <a:rPr lang="en-GB" sz="1600" dirty="0">
              <a:latin typeface="Calibri" pitchFamily="34" charset="0"/>
              <a:cs typeface="Calibri" pitchFamily="34" charset="0"/>
            </a:rPr>
            <a:t>CCCH</a:t>
          </a:r>
        </a:p>
      </dgm:t>
    </dgm:pt>
    <dgm:pt modelId="{174F56F1-0E6B-491B-BE3D-52AC2D0D6574}" type="parTrans" cxnId="{0B821613-95EF-4EF4-BF81-6B8963143B71}">
      <dgm:prSet/>
      <dgm:spPr/>
      <dgm:t>
        <a:bodyPr/>
        <a:lstStyle/>
        <a:p>
          <a:endParaRPr lang="en-GB" sz="1600">
            <a:latin typeface="Calibri" pitchFamily="34" charset="0"/>
            <a:cs typeface="Calibri" pitchFamily="34" charset="0"/>
          </a:endParaRPr>
        </a:p>
      </dgm:t>
    </dgm:pt>
    <dgm:pt modelId="{0D9D1CC7-CFE5-495E-8A98-C636FF5CC0F7}" type="sibTrans" cxnId="{0B821613-95EF-4EF4-BF81-6B8963143B71}">
      <dgm:prSet/>
      <dgm:spPr/>
      <dgm:t>
        <a:bodyPr/>
        <a:lstStyle/>
        <a:p>
          <a:endParaRPr lang="en-GB" sz="1600">
            <a:latin typeface="Calibri" pitchFamily="34" charset="0"/>
            <a:cs typeface="Calibri" pitchFamily="34" charset="0"/>
          </a:endParaRPr>
        </a:p>
      </dgm:t>
    </dgm:pt>
    <dgm:pt modelId="{EAF09E43-29E7-4D5F-90F3-18FDA0F49396}">
      <dgm:prSet phldrT="[Text]" custT="1"/>
      <dgm:spPr>
        <a:solidFill>
          <a:schemeClr val="accent2">
            <a:lumMod val="50000"/>
          </a:schemeClr>
        </a:solidFill>
      </dgm:spPr>
      <dgm:t>
        <a:bodyPr/>
        <a:lstStyle/>
        <a:p>
          <a:r>
            <a:rPr lang="en-GB" sz="1600" dirty="0">
              <a:latin typeface="Calibri" pitchFamily="34" charset="0"/>
              <a:cs typeface="Calibri" pitchFamily="34" charset="0"/>
            </a:rPr>
            <a:t>Data CH</a:t>
          </a:r>
        </a:p>
      </dgm:t>
    </dgm:pt>
    <dgm:pt modelId="{CCD5E1ED-4C84-4643-81D8-93A687DA0619}" type="parTrans" cxnId="{F4A41EFC-F13E-4D0A-975E-14DE70B3A079}">
      <dgm:prSet/>
      <dgm:spPr/>
      <dgm:t>
        <a:bodyPr/>
        <a:lstStyle/>
        <a:p>
          <a:endParaRPr lang="en-GB" sz="1600">
            <a:latin typeface="Calibri" pitchFamily="34" charset="0"/>
            <a:cs typeface="Calibri" pitchFamily="34" charset="0"/>
          </a:endParaRPr>
        </a:p>
      </dgm:t>
    </dgm:pt>
    <dgm:pt modelId="{29F7FA46-2361-4D96-ADCB-B247B22F5044}" type="sibTrans" cxnId="{F4A41EFC-F13E-4D0A-975E-14DE70B3A079}">
      <dgm:prSet/>
      <dgm:spPr/>
      <dgm:t>
        <a:bodyPr/>
        <a:lstStyle/>
        <a:p>
          <a:endParaRPr lang="en-GB" sz="1600">
            <a:latin typeface="Calibri" pitchFamily="34" charset="0"/>
            <a:cs typeface="Calibri" pitchFamily="34" charset="0"/>
          </a:endParaRPr>
        </a:p>
      </dgm:t>
    </dgm:pt>
    <dgm:pt modelId="{A3C0DA6A-B7C1-453A-81AA-094C3A61AC47}">
      <dgm:prSet phldrT="[Text]" custT="1"/>
      <dgm:spPr>
        <a:solidFill>
          <a:schemeClr val="accent2">
            <a:lumMod val="50000"/>
          </a:schemeClr>
        </a:solidFill>
      </dgm:spPr>
      <dgm:t>
        <a:bodyPr/>
        <a:lstStyle/>
        <a:p>
          <a:r>
            <a:rPr lang="en-GB" sz="1600" dirty="0">
              <a:latin typeface="Calibri" pitchFamily="34" charset="0"/>
              <a:cs typeface="Calibri" pitchFamily="34" charset="0"/>
            </a:rPr>
            <a:t>Voice CH</a:t>
          </a:r>
        </a:p>
      </dgm:t>
    </dgm:pt>
    <dgm:pt modelId="{3DC0BC72-F463-44E3-84D6-A3F76FC0D9A8}" type="parTrans" cxnId="{E32CE985-AC41-453F-89C1-A141C42DFC16}">
      <dgm:prSet/>
      <dgm:spPr/>
      <dgm:t>
        <a:bodyPr/>
        <a:lstStyle/>
        <a:p>
          <a:endParaRPr lang="en-GB" sz="1600">
            <a:latin typeface="Calibri" pitchFamily="34" charset="0"/>
            <a:cs typeface="Calibri" pitchFamily="34" charset="0"/>
          </a:endParaRPr>
        </a:p>
      </dgm:t>
    </dgm:pt>
    <dgm:pt modelId="{F98B8118-EC8E-426E-A8F8-5F2B38BAC801}" type="sibTrans" cxnId="{E32CE985-AC41-453F-89C1-A141C42DFC16}">
      <dgm:prSet/>
      <dgm:spPr/>
      <dgm:t>
        <a:bodyPr/>
        <a:lstStyle/>
        <a:p>
          <a:endParaRPr lang="en-GB" sz="1600">
            <a:latin typeface="Calibri" pitchFamily="34" charset="0"/>
            <a:cs typeface="Calibri" pitchFamily="34" charset="0"/>
          </a:endParaRPr>
        </a:p>
      </dgm:t>
    </dgm:pt>
    <dgm:pt modelId="{54657E80-63FC-410F-98AB-86B176FC0262}">
      <dgm:prSet custT="1"/>
      <dgm:spPr>
        <a:solidFill>
          <a:schemeClr val="accent5">
            <a:lumMod val="40000"/>
            <a:lumOff val="60000"/>
          </a:schemeClr>
        </a:solidFill>
      </dgm:spPr>
      <dgm:t>
        <a:bodyPr/>
        <a:lstStyle/>
        <a:p>
          <a:r>
            <a:rPr lang="en-US" altLang="zh-CN" sz="1600" dirty="0">
              <a:solidFill>
                <a:schemeClr val="tx1"/>
              </a:solidFill>
              <a:latin typeface="Calibri" pitchFamily="34" charset="0"/>
              <a:ea typeface="宋体" charset="0"/>
              <a:cs typeface="Calibri" pitchFamily="34" charset="0"/>
            </a:rPr>
            <a:t>14.4Kbit/s FR TCH (TCH/F14.4)</a:t>
          </a:r>
          <a:endParaRPr lang="en-GB" sz="1600" dirty="0">
            <a:solidFill>
              <a:schemeClr val="tx1"/>
            </a:solidFill>
            <a:latin typeface="Calibri" pitchFamily="34" charset="0"/>
            <a:cs typeface="Calibri" pitchFamily="34" charset="0"/>
          </a:endParaRPr>
        </a:p>
      </dgm:t>
    </dgm:pt>
    <dgm:pt modelId="{0C57E12A-A736-4E6A-A8C1-8390C351C24A}" type="parTrans" cxnId="{CCBD052C-1F25-4E21-96E3-72CC79AF76EA}">
      <dgm:prSet/>
      <dgm:spPr/>
      <dgm:t>
        <a:bodyPr/>
        <a:lstStyle/>
        <a:p>
          <a:endParaRPr lang="en-GB" sz="1600">
            <a:latin typeface="Calibri" pitchFamily="34" charset="0"/>
            <a:cs typeface="Calibri" pitchFamily="34" charset="0"/>
          </a:endParaRPr>
        </a:p>
      </dgm:t>
    </dgm:pt>
    <dgm:pt modelId="{2D950578-8501-44FD-B396-064F1C2E2CDD}" type="sibTrans" cxnId="{CCBD052C-1F25-4E21-96E3-72CC79AF76EA}">
      <dgm:prSet/>
      <dgm:spPr/>
      <dgm:t>
        <a:bodyPr/>
        <a:lstStyle/>
        <a:p>
          <a:endParaRPr lang="en-GB" sz="1600">
            <a:latin typeface="Calibri" pitchFamily="34" charset="0"/>
            <a:cs typeface="Calibri" pitchFamily="34" charset="0"/>
          </a:endParaRPr>
        </a:p>
      </dgm:t>
    </dgm:pt>
    <dgm:pt modelId="{4115D66F-7BF7-4B40-845C-27972F7C6A6C}">
      <dgm:prSe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9.6Kbit/s FR TCH(TCH/F9.6)</a:t>
          </a:r>
          <a:endParaRPr lang="en-GB" sz="1600" dirty="0">
            <a:solidFill>
              <a:schemeClr val="tx1"/>
            </a:solidFill>
            <a:latin typeface="Calibri" pitchFamily="34" charset="0"/>
            <a:cs typeface="Calibri" pitchFamily="34" charset="0"/>
          </a:endParaRPr>
        </a:p>
      </dgm:t>
    </dgm:pt>
    <dgm:pt modelId="{9B7DE629-7F10-484F-92A0-07B4F040474C}" type="parTrans" cxnId="{C22497FC-B09A-4871-A959-A89EE0A389B8}">
      <dgm:prSet/>
      <dgm:spPr/>
      <dgm:t>
        <a:bodyPr/>
        <a:lstStyle/>
        <a:p>
          <a:endParaRPr lang="en-GB" sz="1600">
            <a:latin typeface="Calibri" pitchFamily="34" charset="0"/>
            <a:cs typeface="Calibri" pitchFamily="34" charset="0"/>
          </a:endParaRPr>
        </a:p>
      </dgm:t>
    </dgm:pt>
    <dgm:pt modelId="{5E2E3636-8990-47A2-AF9B-29893F3E0308}" type="sibTrans" cxnId="{C22497FC-B09A-4871-A959-A89EE0A389B8}">
      <dgm:prSet/>
      <dgm:spPr/>
      <dgm:t>
        <a:bodyPr/>
        <a:lstStyle/>
        <a:p>
          <a:endParaRPr lang="en-GB" sz="1600">
            <a:latin typeface="Calibri" pitchFamily="34" charset="0"/>
            <a:cs typeface="Calibri" pitchFamily="34" charset="0"/>
          </a:endParaRPr>
        </a:p>
      </dgm:t>
    </dgm:pt>
    <dgm:pt modelId="{C5EFC17D-7308-49EB-9D29-FBDD2EF07822}">
      <dgm:prSe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4.8Kbit/s FR TCH (TCH/F4.8)</a:t>
          </a:r>
          <a:endParaRPr lang="en-GB" sz="1600" dirty="0">
            <a:solidFill>
              <a:schemeClr val="tx1"/>
            </a:solidFill>
            <a:latin typeface="Calibri" pitchFamily="34" charset="0"/>
            <a:cs typeface="Calibri" pitchFamily="34" charset="0"/>
          </a:endParaRPr>
        </a:p>
      </dgm:t>
    </dgm:pt>
    <dgm:pt modelId="{9E624CA7-0DE6-4F5B-BC86-6384A8C44E1C}" type="parTrans" cxnId="{0EE96993-E4D3-44D2-A7DC-92132233B1D4}">
      <dgm:prSet/>
      <dgm:spPr/>
      <dgm:t>
        <a:bodyPr/>
        <a:lstStyle/>
        <a:p>
          <a:endParaRPr lang="en-GB" sz="1600">
            <a:latin typeface="Calibri" pitchFamily="34" charset="0"/>
            <a:cs typeface="Calibri" pitchFamily="34" charset="0"/>
          </a:endParaRPr>
        </a:p>
      </dgm:t>
    </dgm:pt>
    <dgm:pt modelId="{1216AE77-BC78-443E-94F8-81ECDD64507D}" type="sibTrans" cxnId="{0EE96993-E4D3-44D2-A7DC-92132233B1D4}">
      <dgm:prSet/>
      <dgm:spPr/>
      <dgm:t>
        <a:bodyPr/>
        <a:lstStyle/>
        <a:p>
          <a:endParaRPr lang="en-GB" sz="1600">
            <a:latin typeface="Calibri" pitchFamily="34" charset="0"/>
            <a:cs typeface="Calibri" pitchFamily="34" charset="0"/>
          </a:endParaRPr>
        </a:p>
      </dgm:t>
    </dgm:pt>
    <dgm:pt modelId="{DFA23ECA-BB85-40CE-9810-B75D2F9DBE44}">
      <dgm:prSe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4.8Kbit/s HR TCH (TCH/H4.8)</a:t>
          </a:r>
          <a:endParaRPr lang="en-GB" sz="1600" dirty="0">
            <a:solidFill>
              <a:schemeClr val="tx1"/>
            </a:solidFill>
            <a:latin typeface="Calibri" pitchFamily="34" charset="0"/>
            <a:cs typeface="Calibri" pitchFamily="34" charset="0"/>
          </a:endParaRPr>
        </a:p>
      </dgm:t>
    </dgm:pt>
    <dgm:pt modelId="{0DEB1793-4AEB-42A2-AD24-98AA9441AD2D}" type="parTrans" cxnId="{84B6FB22-D496-4D89-A18B-1A3B53B43716}">
      <dgm:prSet/>
      <dgm:spPr/>
      <dgm:t>
        <a:bodyPr/>
        <a:lstStyle/>
        <a:p>
          <a:endParaRPr lang="en-GB" sz="1600">
            <a:latin typeface="Calibri" pitchFamily="34" charset="0"/>
            <a:cs typeface="Calibri" pitchFamily="34" charset="0"/>
          </a:endParaRPr>
        </a:p>
      </dgm:t>
    </dgm:pt>
    <dgm:pt modelId="{307E1D73-BB76-4389-BBBD-8258D95D919B}" type="sibTrans" cxnId="{84B6FB22-D496-4D89-A18B-1A3B53B43716}">
      <dgm:prSet/>
      <dgm:spPr/>
      <dgm:t>
        <a:bodyPr/>
        <a:lstStyle/>
        <a:p>
          <a:endParaRPr lang="en-GB" sz="1600">
            <a:latin typeface="Calibri" pitchFamily="34" charset="0"/>
            <a:cs typeface="Calibri" pitchFamily="34" charset="0"/>
          </a:endParaRPr>
        </a:p>
      </dgm:t>
    </dgm:pt>
    <dgm:pt modelId="{FB593BE5-8A03-43C5-BD73-CDF82ED2F1A0}">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FR Voice Traffic Channel (TCH/FS)</a:t>
          </a:r>
          <a:endParaRPr lang="en-GB" sz="1600" dirty="0">
            <a:solidFill>
              <a:schemeClr val="tx1"/>
            </a:solidFill>
            <a:latin typeface="Calibri" pitchFamily="34" charset="0"/>
            <a:cs typeface="Calibri" pitchFamily="34" charset="0"/>
          </a:endParaRPr>
        </a:p>
      </dgm:t>
    </dgm:pt>
    <dgm:pt modelId="{D7297251-4E2A-45DD-8CEE-7850B8BDA042}" type="parTrans" cxnId="{8F68A5E0-262E-4C1F-87F9-AB5E0F9F747E}">
      <dgm:prSet/>
      <dgm:spPr/>
      <dgm:t>
        <a:bodyPr/>
        <a:lstStyle/>
        <a:p>
          <a:endParaRPr lang="en-GB" sz="1600">
            <a:latin typeface="Calibri" pitchFamily="34" charset="0"/>
            <a:cs typeface="Calibri" pitchFamily="34" charset="0"/>
          </a:endParaRPr>
        </a:p>
      </dgm:t>
    </dgm:pt>
    <dgm:pt modelId="{8152B754-077A-4E55-A48C-2CC953228AF8}" type="sibTrans" cxnId="{8F68A5E0-262E-4C1F-87F9-AB5E0F9F747E}">
      <dgm:prSet/>
      <dgm:spPr/>
      <dgm:t>
        <a:bodyPr/>
        <a:lstStyle/>
        <a:p>
          <a:endParaRPr lang="en-GB" sz="1600">
            <a:latin typeface="Calibri" pitchFamily="34" charset="0"/>
            <a:cs typeface="Calibri" pitchFamily="34" charset="0"/>
          </a:endParaRPr>
        </a:p>
      </dgm:t>
    </dgm:pt>
    <dgm:pt modelId="{B31B6C04-8BE1-4621-9DA8-3B3B52A37AA7}">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Enhanced FR Traffic Channel (TCH/EFR)</a:t>
          </a:r>
          <a:endParaRPr lang="en-GB" sz="1600" dirty="0">
            <a:solidFill>
              <a:schemeClr val="tx1"/>
            </a:solidFill>
            <a:latin typeface="Calibri" pitchFamily="34" charset="0"/>
            <a:cs typeface="Calibri" pitchFamily="34" charset="0"/>
          </a:endParaRPr>
        </a:p>
      </dgm:t>
    </dgm:pt>
    <dgm:pt modelId="{0CE21BFB-F87C-403F-AB34-CE4BCCA46D05}" type="parTrans" cxnId="{284B8D92-B2F4-449D-A7C7-6DA100CE8716}">
      <dgm:prSet/>
      <dgm:spPr/>
      <dgm:t>
        <a:bodyPr/>
        <a:lstStyle/>
        <a:p>
          <a:endParaRPr lang="en-GB" sz="1600">
            <a:latin typeface="Calibri" pitchFamily="34" charset="0"/>
            <a:cs typeface="Calibri" pitchFamily="34" charset="0"/>
          </a:endParaRPr>
        </a:p>
      </dgm:t>
    </dgm:pt>
    <dgm:pt modelId="{72C19581-BC15-4B30-AE22-D5E1DD9B4980}" type="sibTrans" cxnId="{284B8D92-B2F4-449D-A7C7-6DA100CE8716}">
      <dgm:prSet/>
      <dgm:spPr/>
      <dgm:t>
        <a:bodyPr/>
        <a:lstStyle/>
        <a:p>
          <a:endParaRPr lang="en-GB" sz="1600">
            <a:latin typeface="Calibri" pitchFamily="34" charset="0"/>
            <a:cs typeface="Calibri" pitchFamily="34" charset="0"/>
          </a:endParaRPr>
        </a:p>
      </dgm:t>
    </dgm:pt>
    <dgm:pt modelId="{B365E20A-7CFE-4F3C-ABB7-E83FA03A5AAE}">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HR Traffic Channel (TCH/HS)</a:t>
          </a:r>
          <a:endParaRPr lang="en-GB" sz="1600" dirty="0">
            <a:solidFill>
              <a:schemeClr val="tx1"/>
            </a:solidFill>
            <a:latin typeface="Calibri" pitchFamily="34" charset="0"/>
            <a:cs typeface="Calibri" pitchFamily="34" charset="0"/>
          </a:endParaRPr>
        </a:p>
      </dgm:t>
    </dgm:pt>
    <dgm:pt modelId="{2A375949-B443-425C-8A2C-D2DFFEFE984D}" type="parTrans" cxnId="{6ED62F20-F5A5-40DB-90AD-26FE01D41AA6}">
      <dgm:prSet/>
      <dgm:spPr/>
      <dgm:t>
        <a:bodyPr/>
        <a:lstStyle/>
        <a:p>
          <a:endParaRPr lang="en-GB" sz="1600">
            <a:latin typeface="Calibri" pitchFamily="34" charset="0"/>
            <a:cs typeface="Calibri" pitchFamily="34" charset="0"/>
          </a:endParaRPr>
        </a:p>
      </dgm:t>
    </dgm:pt>
    <dgm:pt modelId="{A3D4B90E-2BCB-48C6-9E8F-EF4DD5A8757F}" type="sibTrans" cxnId="{6ED62F20-F5A5-40DB-90AD-26FE01D41AA6}">
      <dgm:prSet/>
      <dgm:spPr/>
      <dgm:t>
        <a:bodyPr/>
        <a:lstStyle/>
        <a:p>
          <a:endParaRPr lang="en-GB" sz="1600">
            <a:latin typeface="Calibri" pitchFamily="34" charset="0"/>
            <a:cs typeface="Calibri" pitchFamily="34" charset="0"/>
          </a:endParaRPr>
        </a:p>
      </dgm:t>
    </dgm:pt>
    <dgm:pt modelId="{B8AF4E14-4424-43A0-99ED-BA1A4FA62E62}">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FCCH (down)</a:t>
          </a:r>
          <a:endParaRPr lang="en-GB" sz="1600" dirty="0">
            <a:solidFill>
              <a:schemeClr val="tx1"/>
            </a:solidFill>
            <a:latin typeface="Calibri" pitchFamily="34" charset="0"/>
            <a:cs typeface="Calibri" pitchFamily="34" charset="0"/>
          </a:endParaRPr>
        </a:p>
      </dgm:t>
    </dgm:pt>
    <dgm:pt modelId="{FC511213-50D1-4FA2-B632-5D9EE8306C55}" type="parTrans" cxnId="{FA4BF1B3-5F20-473A-83EE-FEDD1D2C15D1}">
      <dgm:prSet/>
      <dgm:spPr/>
      <dgm:t>
        <a:bodyPr/>
        <a:lstStyle/>
        <a:p>
          <a:endParaRPr lang="en-GB" sz="1600">
            <a:latin typeface="Calibri" pitchFamily="34" charset="0"/>
            <a:cs typeface="Calibri" pitchFamily="34" charset="0"/>
          </a:endParaRPr>
        </a:p>
      </dgm:t>
    </dgm:pt>
    <dgm:pt modelId="{E01708D4-F4A4-4ACC-9D37-D34E8E9E9DE4}" type="sibTrans" cxnId="{FA4BF1B3-5F20-473A-83EE-FEDD1D2C15D1}">
      <dgm:prSet/>
      <dgm:spPr/>
      <dgm:t>
        <a:bodyPr/>
        <a:lstStyle/>
        <a:p>
          <a:endParaRPr lang="en-GB" sz="1600">
            <a:latin typeface="Calibri" pitchFamily="34" charset="0"/>
            <a:cs typeface="Calibri" pitchFamily="34" charset="0"/>
          </a:endParaRPr>
        </a:p>
      </dgm:t>
    </dgm:pt>
    <dgm:pt modelId="{25DEC0DB-670A-41A1-8049-63AF7E2103FC}">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SCH (down)</a:t>
          </a:r>
          <a:endParaRPr lang="en-GB" sz="1600" dirty="0">
            <a:solidFill>
              <a:schemeClr val="tx1"/>
            </a:solidFill>
            <a:latin typeface="Calibri" pitchFamily="34" charset="0"/>
            <a:cs typeface="Calibri" pitchFamily="34" charset="0"/>
          </a:endParaRPr>
        </a:p>
      </dgm:t>
    </dgm:pt>
    <dgm:pt modelId="{08CDF429-7390-42D3-9A39-E5A3659FF5D3}" type="parTrans" cxnId="{10F691EE-CE05-419C-B07F-93A80F2F9B71}">
      <dgm:prSet/>
      <dgm:spPr/>
      <dgm:t>
        <a:bodyPr/>
        <a:lstStyle/>
        <a:p>
          <a:endParaRPr lang="en-GB" sz="1600">
            <a:latin typeface="Calibri" pitchFamily="34" charset="0"/>
            <a:cs typeface="Calibri" pitchFamily="34" charset="0"/>
          </a:endParaRPr>
        </a:p>
      </dgm:t>
    </dgm:pt>
    <dgm:pt modelId="{C15CB72F-C735-41FC-954C-0B4998E85096}" type="sibTrans" cxnId="{10F691EE-CE05-419C-B07F-93A80F2F9B71}">
      <dgm:prSet/>
      <dgm:spPr/>
      <dgm:t>
        <a:bodyPr/>
        <a:lstStyle/>
        <a:p>
          <a:endParaRPr lang="en-GB" sz="1600">
            <a:latin typeface="Calibri" pitchFamily="34" charset="0"/>
            <a:cs typeface="Calibri" pitchFamily="34" charset="0"/>
          </a:endParaRPr>
        </a:p>
      </dgm:t>
    </dgm:pt>
    <dgm:pt modelId="{BA96D64B-57A2-41DB-8CA8-07E54FB5047A}">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BCCH (down)</a:t>
          </a:r>
          <a:endParaRPr lang="en-GB" sz="1600" dirty="0">
            <a:solidFill>
              <a:schemeClr val="tx1"/>
            </a:solidFill>
            <a:latin typeface="Calibri" pitchFamily="34" charset="0"/>
            <a:cs typeface="Calibri" pitchFamily="34" charset="0"/>
          </a:endParaRPr>
        </a:p>
      </dgm:t>
    </dgm:pt>
    <dgm:pt modelId="{3542BB5C-2455-44D7-B328-CA81E7FD7D95}" type="parTrans" cxnId="{77C8C587-792A-4E64-9838-533FE41EF1CC}">
      <dgm:prSet/>
      <dgm:spPr/>
      <dgm:t>
        <a:bodyPr/>
        <a:lstStyle/>
        <a:p>
          <a:endParaRPr lang="en-GB" sz="1600">
            <a:latin typeface="Calibri" pitchFamily="34" charset="0"/>
            <a:cs typeface="Calibri" pitchFamily="34" charset="0"/>
          </a:endParaRPr>
        </a:p>
      </dgm:t>
    </dgm:pt>
    <dgm:pt modelId="{7E28646F-41D8-4D10-9D27-AB4FD41CF778}" type="sibTrans" cxnId="{77C8C587-792A-4E64-9838-533FE41EF1CC}">
      <dgm:prSet/>
      <dgm:spPr/>
      <dgm:t>
        <a:bodyPr/>
        <a:lstStyle/>
        <a:p>
          <a:endParaRPr lang="en-GB" sz="1600">
            <a:latin typeface="Calibri" pitchFamily="34" charset="0"/>
            <a:cs typeface="Calibri" pitchFamily="34" charset="0"/>
          </a:endParaRPr>
        </a:p>
      </dgm:t>
    </dgm:pt>
    <dgm:pt modelId="{C2F92200-8CC6-40EB-B2AA-F8C73997D255}">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SDCCH (up/down)</a:t>
          </a:r>
          <a:endParaRPr lang="en-GB" sz="1600" dirty="0">
            <a:solidFill>
              <a:schemeClr val="tx1"/>
            </a:solidFill>
            <a:latin typeface="Calibri" pitchFamily="34" charset="0"/>
            <a:cs typeface="Calibri" pitchFamily="34" charset="0"/>
          </a:endParaRPr>
        </a:p>
      </dgm:t>
    </dgm:pt>
    <dgm:pt modelId="{247A2DE1-06A5-4214-A677-1BE4E661C7EC}" type="parTrans" cxnId="{0ACC7E7E-4E69-4B22-AB1B-C58440055B6E}">
      <dgm:prSet/>
      <dgm:spPr/>
      <dgm:t>
        <a:bodyPr/>
        <a:lstStyle/>
        <a:p>
          <a:endParaRPr lang="en-GB" sz="1600">
            <a:latin typeface="Calibri" pitchFamily="34" charset="0"/>
            <a:cs typeface="Calibri" pitchFamily="34" charset="0"/>
          </a:endParaRPr>
        </a:p>
      </dgm:t>
    </dgm:pt>
    <dgm:pt modelId="{4DBDC68F-8423-4A9E-90F7-C0E796B674DE}" type="sibTrans" cxnId="{0ACC7E7E-4E69-4B22-AB1B-C58440055B6E}">
      <dgm:prSet/>
      <dgm:spPr/>
      <dgm:t>
        <a:bodyPr/>
        <a:lstStyle/>
        <a:p>
          <a:endParaRPr lang="en-GB" sz="1600">
            <a:latin typeface="Calibri" pitchFamily="34" charset="0"/>
            <a:cs typeface="Calibri" pitchFamily="34" charset="0"/>
          </a:endParaRPr>
        </a:p>
      </dgm:t>
    </dgm:pt>
    <dgm:pt modelId="{48280DFC-5C6B-40D7-9D75-A264BCE5EFC5}">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FACCH (up/down)</a:t>
          </a:r>
        </a:p>
      </dgm:t>
    </dgm:pt>
    <dgm:pt modelId="{4BCC67BB-ABCC-4989-A880-67AA682B568D}" type="parTrans" cxnId="{2552E7CB-AD96-41D2-A58C-FF896F7F1E89}">
      <dgm:prSet/>
      <dgm:spPr/>
      <dgm:t>
        <a:bodyPr/>
        <a:lstStyle/>
        <a:p>
          <a:endParaRPr lang="en-GB" sz="1600">
            <a:latin typeface="Calibri" pitchFamily="34" charset="0"/>
            <a:cs typeface="Calibri" pitchFamily="34" charset="0"/>
          </a:endParaRPr>
        </a:p>
      </dgm:t>
    </dgm:pt>
    <dgm:pt modelId="{A6E807E7-77F5-47D0-9364-1E3C52133659}" type="sibTrans" cxnId="{2552E7CB-AD96-41D2-A58C-FF896F7F1E89}">
      <dgm:prSet/>
      <dgm:spPr/>
      <dgm:t>
        <a:bodyPr/>
        <a:lstStyle/>
        <a:p>
          <a:endParaRPr lang="en-GB" sz="1600">
            <a:latin typeface="Calibri" pitchFamily="34" charset="0"/>
            <a:cs typeface="Calibri" pitchFamily="34" charset="0"/>
          </a:endParaRPr>
        </a:p>
      </dgm:t>
    </dgm:pt>
    <dgm:pt modelId="{E33305C2-0670-48F4-AF06-1A7E3A6D5403}">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SACCH (up/down)</a:t>
          </a:r>
          <a:endParaRPr lang="en-GB" sz="1600" dirty="0">
            <a:solidFill>
              <a:schemeClr val="tx1"/>
            </a:solidFill>
            <a:latin typeface="Calibri" pitchFamily="34" charset="0"/>
            <a:cs typeface="Calibri" pitchFamily="34" charset="0"/>
          </a:endParaRPr>
        </a:p>
      </dgm:t>
    </dgm:pt>
    <dgm:pt modelId="{971BAD84-E5CE-497F-9FDF-9008A1FBF79E}" type="parTrans" cxnId="{4EB68024-3653-46EE-82DF-E9FC9B3A0C12}">
      <dgm:prSet/>
      <dgm:spPr/>
      <dgm:t>
        <a:bodyPr/>
        <a:lstStyle/>
        <a:p>
          <a:endParaRPr lang="en-GB" sz="1600">
            <a:latin typeface="Calibri" pitchFamily="34" charset="0"/>
            <a:cs typeface="Calibri" pitchFamily="34" charset="0"/>
          </a:endParaRPr>
        </a:p>
      </dgm:t>
    </dgm:pt>
    <dgm:pt modelId="{E73B8DBC-6EE2-473A-B5D4-1921064B04D3}" type="sibTrans" cxnId="{4EB68024-3653-46EE-82DF-E9FC9B3A0C12}">
      <dgm:prSet/>
      <dgm:spPr/>
      <dgm:t>
        <a:bodyPr/>
        <a:lstStyle/>
        <a:p>
          <a:endParaRPr lang="en-GB" sz="1600">
            <a:latin typeface="Calibri" pitchFamily="34" charset="0"/>
            <a:cs typeface="Calibri" pitchFamily="34" charset="0"/>
          </a:endParaRPr>
        </a:p>
      </dgm:t>
    </dgm:pt>
    <dgm:pt modelId="{C590A36C-4B06-48BD-8691-B1B697F4DB75}">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RACH (up)</a:t>
          </a:r>
          <a:endParaRPr lang="en-GB" sz="1600" dirty="0">
            <a:solidFill>
              <a:schemeClr val="tx1"/>
            </a:solidFill>
            <a:latin typeface="Calibri" pitchFamily="34" charset="0"/>
            <a:cs typeface="Calibri" pitchFamily="34" charset="0"/>
          </a:endParaRPr>
        </a:p>
      </dgm:t>
    </dgm:pt>
    <dgm:pt modelId="{2D7D9DA3-84AF-41B2-B975-EC3618AE6674}" type="parTrans" cxnId="{76029793-02EA-4B83-8026-3F276396BE5C}">
      <dgm:prSet/>
      <dgm:spPr/>
      <dgm:t>
        <a:bodyPr/>
        <a:lstStyle/>
        <a:p>
          <a:endParaRPr lang="en-GB" sz="1600">
            <a:latin typeface="Calibri" pitchFamily="34" charset="0"/>
            <a:cs typeface="Calibri" pitchFamily="34" charset="0"/>
          </a:endParaRPr>
        </a:p>
      </dgm:t>
    </dgm:pt>
    <dgm:pt modelId="{8F4FD1C2-7D5B-4FF5-979A-067F1DDCDA91}" type="sibTrans" cxnId="{76029793-02EA-4B83-8026-3F276396BE5C}">
      <dgm:prSet/>
      <dgm:spPr/>
      <dgm:t>
        <a:bodyPr/>
        <a:lstStyle/>
        <a:p>
          <a:endParaRPr lang="en-GB" sz="1600">
            <a:latin typeface="Calibri" pitchFamily="34" charset="0"/>
            <a:cs typeface="Calibri" pitchFamily="34" charset="0"/>
          </a:endParaRPr>
        </a:p>
      </dgm:t>
    </dgm:pt>
    <dgm:pt modelId="{B5B9FEB0-BD61-4A8B-8488-315C10A738D5}">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AGCH (down)</a:t>
          </a:r>
          <a:endParaRPr lang="en-GB" sz="1600" dirty="0">
            <a:solidFill>
              <a:schemeClr val="tx1"/>
            </a:solidFill>
            <a:latin typeface="Calibri" pitchFamily="34" charset="0"/>
            <a:cs typeface="Calibri" pitchFamily="34" charset="0"/>
          </a:endParaRPr>
        </a:p>
      </dgm:t>
    </dgm:pt>
    <dgm:pt modelId="{2F6CB0DB-1357-4A44-B914-9686E3240399}" type="parTrans" cxnId="{6E3328E6-7AB2-4262-98FD-0E6813A9C692}">
      <dgm:prSet/>
      <dgm:spPr/>
      <dgm:t>
        <a:bodyPr/>
        <a:lstStyle/>
        <a:p>
          <a:endParaRPr lang="en-GB" sz="1600">
            <a:latin typeface="Calibri" pitchFamily="34" charset="0"/>
            <a:cs typeface="Calibri" pitchFamily="34" charset="0"/>
          </a:endParaRPr>
        </a:p>
      </dgm:t>
    </dgm:pt>
    <dgm:pt modelId="{9583F6E2-5919-4D40-AC61-363E0003348E}" type="sibTrans" cxnId="{6E3328E6-7AB2-4262-98FD-0E6813A9C692}">
      <dgm:prSet/>
      <dgm:spPr/>
      <dgm:t>
        <a:bodyPr/>
        <a:lstStyle/>
        <a:p>
          <a:endParaRPr lang="en-GB" sz="1600">
            <a:latin typeface="Calibri" pitchFamily="34" charset="0"/>
            <a:cs typeface="Calibri" pitchFamily="34" charset="0"/>
          </a:endParaRPr>
        </a:p>
      </dgm:t>
    </dgm:pt>
    <dgm:pt modelId="{0B765131-43A3-4FE2-A86D-765712AD1FF9}">
      <dgm:prSet phldrT="[Text]" custT="1"/>
      <dgm:spPr>
        <a:solidFill>
          <a:schemeClr val="accent5">
            <a:lumMod val="20000"/>
            <a:lumOff val="80000"/>
          </a:schemeClr>
        </a:solidFill>
      </dgm:spPr>
      <dgm:t>
        <a:bodyPr/>
        <a:lstStyle/>
        <a:p>
          <a:r>
            <a:rPr lang="en-US" altLang="zh-CN" sz="1600" dirty="0">
              <a:solidFill>
                <a:schemeClr val="tx1"/>
              </a:solidFill>
              <a:latin typeface="Calibri" pitchFamily="34" charset="0"/>
              <a:ea typeface="宋体" charset="0"/>
              <a:cs typeface="Calibri" pitchFamily="34" charset="0"/>
            </a:rPr>
            <a:t>PCH (down)</a:t>
          </a:r>
          <a:endParaRPr lang="en-GB" sz="1600" dirty="0">
            <a:solidFill>
              <a:schemeClr val="tx1"/>
            </a:solidFill>
            <a:latin typeface="Calibri" pitchFamily="34" charset="0"/>
            <a:cs typeface="Calibri" pitchFamily="34" charset="0"/>
          </a:endParaRPr>
        </a:p>
      </dgm:t>
    </dgm:pt>
    <dgm:pt modelId="{D2F082C9-76A1-4BFA-AF5A-DF61FCE316F5}" type="parTrans" cxnId="{EA8B6AAC-900E-4410-B0BB-C194479C6E9D}">
      <dgm:prSet/>
      <dgm:spPr/>
      <dgm:t>
        <a:bodyPr/>
        <a:lstStyle/>
        <a:p>
          <a:endParaRPr lang="en-GB" sz="1600">
            <a:latin typeface="Calibri" pitchFamily="34" charset="0"/>
            <a:cs typeface="Calibri" pitchFamily="34" charset="0"/>
          </a:endParaRPr>
        </a:p>
      </dgm:t>
    </dgm:pt>
    <dgm:pt modelId="{4B35EF0B-E4E1-4D4F-A4D8-92271F5302E7}" type="sibTrans" cxnId="{EA8B6AAC-900E-4410-B0BB-C194479C6E9D}">
      <dgm:prSet/>
      <dgm:spPr/>
      <dgm:t>
        <a:bodyPr/>
        <a:lstStyle/>
        <a:p>
          <a:endParaRPr lang="en-GB" sz="1600">
            <a:latin typeface="Calibri" pitchFamily="34" charset="0"/>
            <a:cs typeface="Calibri" pitchFamily="34" charset="0"/>
          </a:endParaRPr>
        </a:p>
      </dgm:t>
    </dgm:pt>
    <dgm:pt modelId="{FBA3BD3D-E43D-4B4A-B6EA-7E32DB0AE9C8}" type="pres">
      <dgm:prSet presAssocID="{A7997C0E-E71F-4422-BCD7-18D69D722B71}" presName="hierChild1" presStyleCnt="0">
        <dgm:presLayoutVars>
          <dgm:orgChart val="1"/>
          <dgm:chPref val="1"/>
          <dgm:dir/>
          <dgm:animOne val="branch"/>
          <dgm:animLvl val="lvl"/>
          <dgm:resizeHandles/>
        </dgm:presLayoutVars>
      </dgm:prSet>
      <dgm:spPr/>
    </dgm:pt>
    <dgm:pt modelId="{E8FF9A83-7476-4DDB-842B-96BB42B25652}" type="pres">
      <dgm:prSet presAssocID="{7E67AE0C-50E7-4835-B057-165797B3DCDA}" presName="hierRoot1" presStyleCnt="0">
        <dgm:presLayoutVars>
          <dgm:hierBranch val="init"/>
        </dgm:presLayoutVars>
      </dgm:prSet>
      <dgm:spPr/>
    </dgm:pt>
    <dgm:pt modelId="{D920D80F-2BDA-40F9-B21B-39F53E695531}" type="pres">
      <dgm:prSet presAssocID="{7E67AE0C-50E7-4835-B057-165797B3DCDA}" presName="rootComposite1" presStyleCnt="0"/>
      <dgm:spPr/>
    </dgm:pt>
    <dgm:pt modelId="{0605C94E-60DE-4706-8500-825522F688AC}" type="pres">
      <dgm:prSet presAssocID="{7E67AE0C-50E7-4835-B057-165797B3DCDA}" presName="rootText1" presStyleLbl="node0" presStyleIdx="0" presStyleCnt="1" custScaleX="177323" custScaleY="194884" custLinFactNeighborY="-2302">
        <dgm:presLayoutVars>
          <dgm:chPref val="3"/>
        </dgm:presLayoutVars>
      </dgm:prSet>
      <dgm:spPr/>
    </dgm:pt>
    <dgm:pt modelId="{DC7090C3-5908-45A5-A033-51352987AC70}" type="pres">
      <dgm:prSet presAssocID="{7E67AE0C-50E7-4835-B057-165797B3DCDA}" presName="rootConnector1" presStyleLbl="node1" presStyleIdx="0" presStyleCnt="0"/>
      <dgm:spPr/>
    </dgm:pt>
    <dgm:pt modelId="{8812D091-08EC-479D-BD7E-E858EEB29A03}" type="pres">
      <dgm:prSet presAssocID="{7E67AE0C-50E7-4835-B057-165797B3DCDA}" presName="hierChild2" presStyleCnt="0"/>
      <dgm:spPr/>
    </dgm:pt>
    <dgm:pt modelId="{B4EA1063-39F1-46DB-990D-6BD6FAB78BC4}" type="pres">
      <dgm:prSet presAssocID="{2E57C80C-AF89-495D-B29F-127BAF7CB963}" presName="Name64" presStyleLbl="parChTrans1D2" presStyleIdx="0" presStyleCnt="2"/>
      <dgm:spPr/>
    </dgm:pt>
    <dgm:pt modelId="{C059532D-AA7D-40F5-8D26-69A806AB8FD7}" type="pres">
      <dgm:prSet presAssocID="{923A16D4-95A2-478E-A9EF-869D8D51E33D}" presName="hierRoot2" presStyleCnt="0">
        <dgm:presLayoutVars>
          <dgm:hierBranch val="init"/>
        </dgm:presLayoutVars>
      </dgm:prSet>
      <dgm:spPr/>
    </dgm:pt>
    <dgm:pt modelId="{68F84484-96AD-4CBC-A7AE-25E0AD19E404}" type="pres">
      <dgm:prSet presAssocID="{923A16D4-95A2-478E-A9EF-869D8D51E33D}" presName="rootComposite" presStyleCnt="0"/>
      <dgm:spPr/>
    </dgm:pt>
    <dgm:pt modelId="{3E280DC5-5571-4C42-A79B-C904FCC64FA2}" type="pres">
      <dgm:prSet presAssocID="{923A16D4-95A2-478E-A9EF-869D8D51E33D}" presName="rootText" presStyleLbl="node2" presStyleIdx="0" presStyleCnt="2" custScaleX="106297" custScaleY="181611">
        <dgm:presLayoutVars>
          <dgm:chPref val="3"/>
        </dgm:presLayoutVars>
      </dgm:prSet>
      <dgm:spPr/>
    </dgm:pt>
    <dgm:pt modelId="{EDC66CEE-B2C8-4D7E-8548-5D4BAED6BA42}" type="pres">
      <dgm:prSet presAssocID="{923A16D4-95A2-478E-A9EF-869D8D51E33D}" presName="rootConnector" presStyleLbl="node2" presStyleIdx="0" presStyleCnt="2"/>
      <dgm:spPr/>
    </dgm:pt>
    <dgm:pt modelId="{FC3E21F0-E146-4BD1-A2AB-14034EC261FF}" type="pres">
      <dgm:prSet presAssocID="{923A16D4-95A2-478E-A9EF-869D8D51E33D}" presName="hierChild4" presStyleCnt="0"/>
      <dgm:spPr/>
    </dgm:pt>
    <dgm:pt modelId="{AE6C197B-D0CA-457C-949A-A23924B21361}" type="pres">
      <dgm:prSet presAssocID="{CCD5E1ED-4C84-4643-81D8-93A687DA0619}" presName="Name64" presStyleLbl="parChTrans1D3" presStyleIdx="0" presStyleCnt="5"/>
      <dgm:spPr/>
    </dgm:pt>
    <dgm:pt modelId="{76459EB2-F380-44F9-B7C5-E0A774180C9E}" type="pres">
      <dgm:prSet presAssocID="{EAF09E43-29E7-4D5F-90F3-18FDA0F49396}" presName="hierRoot2" presStyleCnt="0">
        <dgm:presLayoutVars>
          <dgm:hierBranch val="init"/>
        </dgm:presLayoutVars>
      </dgm:prSet>
      <dgm:spPr/>
    </dgm:pt>
    <dgm:pt modelId="{A837537A-1B79-44DC-BB60-667F81773CF9}" type="pres">
      <dgm:prSet presAssocID="{EAF09E43-29E7-4D5F-90F3-18FDA0F49396}" presName="rootComposite" presStyleCnt="0"/>
      <dgm:spPr/>
    </dgm:pt>
    <dgm:pt modelId="{095E96B4-333E-4912-8387-725C6254248B}" type="pres">
      <dgm:prSet presAssocID="{EAF09E43-29E7-4D5F-90F3-18FDA0F49396}" presName="rootText" presStyleLbl="node3" presStyleIdx="0" presStyleCnt="5" custScaleX="170765" custScaleY="174728">
        <dgm:presLayoutVars>
          <dgm:chPref val="3"/>
        </dgm:presLayoutVars>
      </dgm:prSet>
      <dgm:spPr/>
    </dgm:pt>
    <dgm:pt modelId="{29803AE3-A2F6-47D6-87FB-3BBE06AAC956}" type="pres">
      <dgm:prSet presAssocID="{EAF09E43-29E7-4D5F-90F3-18FDA0F49396}" presName="rootConnector" presStyleLbl="node3" presStyleIdx="0" presStyleCnt="5"/>
      <dgm:spPr/>
    </dgm:pt>
    <dgm:pt modelId="{7EEE2DA9-B984-47E2-8406-8BEA90218292}" type="pres">
      <dgm:prSet presAssocID="{EAF09E43-29E7-4D5F-90F3-18FDA0F49396}" presName="hierChild4" presStyleCnt="0"/>
      <dgm:spPr/>
    </dgm:pt>
    <dgm:pt modelId="{8023D2A7-3D14-4EF6-9EE2-37BA7CEAAC19}" type="pres">
      <dgm:prSet presAssocID="{0C57E12A-A736-4E6A-A8C1-8390C351C24A}" presName="Name64" presStyleLbl="parChTrans1D4" presStyleIdx="0" presStyleCnt="16"/>
      <dgm:spPr/>
    </dgm:pt>
    <dgm:pt modelId="{39EC4D74-968C-4C32-81C7-A5DCEADBA3F0}" type="pres">
      <dgm:prSet presAssocID="{54657E80-63FC-410F-98AB-86B176FC0262}" presName="hierRoot2" presStyleCnt="0">
        <dgm:presLayoutVars>
          <dgm:hierBranch val="init"/>
        </dgm:presLayoutVars>
      </dgm:prSet>
      <dgm:spPr/>
    </dgm:pt>
    <dgm:pt modelId="{7907D33D-8AAB-42A8-8C0C-7099895DA898}" type="pres">
      <dgm:prSet presAssocID="{54657E80-63FC-410F-98AB-86B176FC0262}" presName="rootComposite" presStyleCnt="0"/>
      <dgm:spPr/>
    </dgm:pt>
    <dgm:pt modelId="{6E3449FA-44B8-4166-9ED7-3D7BC34A8A3E}" type="pres">
      <dgm:prSet presAssocID="{54657E80-63FC-410F-98AB-86B176FC0262}" presName="rootText" presStyleLbl="node4" presStyleIdx="0" presStyleCnt="16" custScaleX="520757" custScaleY="127590">
        <dgm:presLayoutVars>
          <dgm:chPref val="3"/>
        </dgm:presLayoutVars>
      </dgm:prSet>
      <dgm:spPr/>
    </dgm:pt>
    <dgm:pt modelId="{59BBA672-4E88-4232-898B-E408841E3BEB}" type="pres">
      <dgm:prSet presAssocID="{54657E80-63FC-410F-98AB-86B176FC0262}" presName="rootConnector" presStyleLbl="node4" presStyleIdx="0" presStyleCnt="16"/>
      <dgm:spPr/>
    </dgm:pt>
    <dgm:pt modelId="{885D3051-F2B2-4151-AB75-85C5B0C84C25}" type="pres">
      <dgm:prSet presAssocID="{54657E80-63FC-410F-98AB-86B176FC0262}" presName="hierChild4" presStyleCnt="0"/>
      <dgm:spPr/>
    </dgm:pt>
    <dgm:pt modelId="{39F358E7-B55A-4367-BB3F-FDFFE42BFDA9}" type="pres">
      <dgm:prSet presAssocID="{54657E80-63FC-410F-98AB-86B176FC0262}" presName="hierChild5" presStyleCnt="0"/>
      <dgm:spPr/>
    </dgm:pt>
    <dgm:pt modelId="{0FD03D14-E74B-4CD3-88D7-BAD39A8640D6}" type="pres">
      <dgm:prSet presAssocID="{9B7DE629-7F10-484F-92A0-07B4F040474C}" presName="Name64" presStyleLbl="parChTrans1D4" presStyleIdx="1" presStyleCnt="16"/>
      <dgm:spPr/>
    </dgm:pt>
    <dgm:pt modelId="{7C933363-FB78-4BA2-827F-0283A3C56FEA}" type="pres">
      <dgm:prSet presAssocID="{4115D66F-7BF7-4B40-845C-27972F7C6A6C}" presName="hierRoot2" presStyleCnt="0">
        <dgm:presLayoutVars>
          <dgm:hierBranch val="init"/>
        </dgm:presLayoutVars>
      </dgm:prSet>
      <dgm:spPr/>
    </dgm:pt>
    <dgm:pt modelId="{AFA8DD23-7615-4A04-AFE4-87BDC8418D07}" type="pres">
      <dgm:prSet presAssocID="{4115D66F-7BF7-4B40-845C-27972F7C6A6C}" presName="rootComposite" presStyleCnt="0"/>
      <dgm:spPr/>
    </dgm:pt>
    <dgm:pt modelId="{72B8A4E4-7214-48EE-AC18-1DFD92931ACA}" type="pres">
      <dgm:prSet presAssocID="{4115D66F-7BF7-4B40-845C-27972F7C6A6C}" presName="rootText" presStyleLbl="node4" presStyleIdx="1" presStyleCnt="16" custScaleX="520757" custScaleY="127590">
        <dgm:presLayoutVars>
          <dgm:chPref val="3"/>
        </dgm:presLayoutVars>
      </dgm:prSet>
      <dgm:spPr/>
    </dgm:pt>
    <dgm:pt modelId="{39DFC1F7-C7AF-4275-906D-F77E108825B4}" type="pres">
      <dgm:prSet presAssocID="{4115D66F-7BF7-4B40-845C-27972F7C6A6C}" presName="rootConnector" presStyleLbl="node4" presStyleIdx="1" presStyleCnt="16"/>
      <dgm:spPr/>
    </dgm:pt>
    <dgm:pt modelId="{097FE76E-BF0F-4F6D-9B20-86E35AED92F7}" type="pres">
      <dgm:prSet presAssocID="{4115D66F-7BF7-4B40-845C-27972F7C6A6C}" presName="hierChild4" presStyleCnt="0"/>
      <dgm:spPr/>
    </dgm:pt>
    <dgm:pt modelId="{F305E49E-13F8-4052-B8A9-D7CB601814F6}" type="pres">
      <dgm:prSet presAssocID="{4115D66F-7BF7-4B40-845C-27972F7C6A6C}" presName="hierChild5" presStyleCnt="0"/>
      <dgm:spPr/>
    </dgm:pt>
    <dgm:pt modelId="{D67B997B-AF0F-4169-B67A-3A4F5F0F43C1}" type="pres">
      <dgm:prSet presAssocID="{9E624CA7-0DE6-4F5B-BC86-6384A8C44E1C}" presName="Name64" presStyleLbl="parChTrans1D4" presStyleIdx="2" presStyleCnt="16"/>
      <dgm:spPr/>
    </dgm:pt>
    <dgm:pt modelId="{3C2C634E-66FF-4E88-9D15-425E3D38E5A2}" type="pres">
      <dgm:prSet presAssocID="{C5EFC17D-7308-49EB-9D29-FBDD2EF07822}" presName="hierRoot2" presStyleCnt="0">
        <dgm:presLayoutVars>
          <dgm:hierBranch val="init"/>
        </dgm:presLayoutVars>
      </dgm:prSet>
      <dgm:spPr/>
    </dgm:pt>
    <dgm:pt modelId="{33C742C9-B288-438E-B596-5208DD3282AD}" type="pres">
      <dgm:prSet presAssocID="{C5EFC17D-7308-49EB-9D29-FBDD2EF07822}" presName="rootComposite" presStyleCnt="0"/>
      <dgm:spPr/>
    </dgm:pt>
    <dgm:pt modelId="{CBA69002-05A4-4249-ACD2-58EA2259DD8D}" type="pres">
      <dgm:prSet presAssocID="{C5EFC17D-7308-49EB-9D29-FBDD2EF07822}" presName="rootText" presStyleLbl="node4" presStyleIdx="2" presStyleCnt="16" custScaleX="520757" custScaleY="127590">
        <dgm:presLayoutVars>
          <dgm:chPref val="3"/>
        </dgm:presLayoutVars>
      </dgm:prSet>
      <dgm:spPr/>
    </dgm:pt>
    <dgm:pt modelId="{5D946B66-8EFE-4F0E-8406-E855E47317A9}" type="pres">
      <dgm:prSet presAssocID="{C5EFC17D-7308-49EB-9D29-FBDD2EF07822}" presName="rootConnector" presStyleLbl="node4" presStyleIdx="2" presStyleCnt="16"/>
      <dgm:spPr/>
    </dgm:pt>
    <dgm:pt modelId="{A5354061-6374-4962-B4A7-7753237A9C53}" type="pres">
      <dgm:prSet presAssocID="{C5EFC17D-7308-49EB-9D29-FBDD2EF07822}" presName="hierChild4" presStyleCnt="0"/>
      <dgm:spPr/>
    </dgm:pt>
    <dgm:pt modelId="{ABFD78B0-8475-487F-8CE1-A311570EFBD2}" type="pres">
      <dgm:prSet presAssocID="{C5EFC17D-7308-49EB-9D29-FBDD2EF07822}" presName="hierChild5" presStyleCnt="0"/>
      <dgm:spPr/>
    </dgm:pt>
    <dgm:pt modelId="{613467F9-7342-421E-996E-04338DD14F68}" type="pres">
      <dgm:prSet presAssocID="{0DEB1793-4AEB-42A2-AD24-98AA9441AD2D}" presName="Name64" presStyleLbl="parChTrans1D4" presStyleIdx="3" presStyleCnt="16"/>
      <dgm:spPr/>
    </dgm:pt>
    <dgm:pt modelId="{E9296D88-9645-43C7-A5F2-1CB00489842E}" type="pres">
      <dgm:prSet presAssocID="{DFA23ECA-BB85-40CE-9810-B75D2F9DBE44}" presName="hierRoot2" presStyleCnt="0">
        <dgm:presLayoutVars>
          <dgm:hierBranch val="init"/>
        </dgm:presLayoutVars>
      </dgm:prSet>
      <dgm:spPr/>
    </dgm:pt>
    <dgm:pt modelId="{7A8114B3-C941-4748-BAE5-086AF0E7D66C}" type="pres">
      <dgm:prSet presAssocID="{DFA23ECA-BB85-40CE-9810-B75D2F9DBE44}" presName="rootComposite" presStyleCnt="0"/>
      <dgm:spPr/>
    </dgm:pt>
    <dgm:pt modelId="{E161D186-6B00-48C6-82FA-717CEC0A7F90}" type="pres">
      <dgm:prSet presAssocID="{DFA23ECA-BB85-40CE-9810-B75D2F9DBE44}" presName="rootText" presStyleLbl="node4" presStyleIdx="3" presStyleCnt="16" custScaleX="520757" custScaleY="127590">
        <dgm:presLayoutVars>
          <dgm:chPref val="3"/>
        </dgm:presLayoutVars>
      </dgm:prSet>
      <dgm:spPr/>
    </dgm:pt>
    <dgm:pt modelId="{A9ACEB3D-2B7C-484E-91AA-F5DB6EC39FD5}" type="pres">
      <dgm:prSet presAssocID="{DFA23ECA-BB85-40CE-9810-B75D2F9DBE44}" presName="rootConnector" presStyleLbl="node4" presStyleIdx="3" presStyleCnt="16"/>
      <dgm:spPr/>
    </dgm:pt>
    <dgm:pt modelId="{2E13B1D4-ADD0-47B1-AB48-B41D7E5B7B54}" type="pres">
      <dgm:prSet presAssocID="{DFA23ECA-BB85-40CE-9810-B75D2F9DBE44}" presName="hierChild4" presStyleCnt="0"/>
      <dgm:spPr/>
    </dgm:pt>
    <dgm:pt modelId="{408E1AA2-2AD1-4411-B0C4-00962917222E}" type="pres">
      <dgm:prSet presAssocID="{DFA23ECA-BB85-40CE-9810-B75D2F9DBE44}" presName="hierChild5" presStyleCnt="0"/>
      <dgm:spPr/>
    </dgm:pt>
    <dgm:pt modelId="{9881354E-54E5-4023-BE1B-127FD4FBE817}" type="pres">
      <dgm:prSet presAssocID="{EAF09E43-29E7-4D5F-90F3-18FDA0F49396}" presName="hierChild5" presStyleCnt="0"/>
      <dgm:spPr/>
    </dgm:pt>
    <dgm:pt modelId="{9E1E6A29-1F2E-41B1-BE33-9905C512D281}" type="pres">
      <dgm:prSet presAssocID="{3DC0BC72-F463-44E3-84D6-A3F76FC0D9A8}" presName="Name64" presStyleLbl="parChTrans1D3" presStyleIdx="1" presStyleCnt="5"/>
      <dgm:spPr/>
    </dgm:pt>
    <dgm:pt modelId="{440280C2-1392-4CD7-951D-AF26FD997F7A}" type="pres">
      <dgm:prSet presAssocID="{A3C0DA6A-B7C1-453A-81AA-094C3A61AC47}" presName="hierRoot2" presStyleCnt="0">
        <dgm:presLayoutVars>
          <dgm:hierBranch val="init"/>
        </dgm:presLayoutVars>
      </dgm:prSet>
      <dgm:spPr/>
    </dgm:pt>
    <dgm:pt modelId="{E7A8FDDC-9AC1-4721-9FC6-F172976F86C8}" type="pres">
      <dgm:prSet presAssocID="{A3C0DA6A-B7C1-453A-81AA-094C3A61AC47}" presName="rootComposite" presStyleCnt="0"/>
      <dgm:spPr/>
    </dgm:pt>
    <dgm:pt modelId="{A818FDC2-C74A-4121-9B70-4DB9D06D9CA6}" type="pres">
      <dgm:prSet presAssocID="{A3C0DA6A-B7C1-453A-81AA-094C3A61AC47}" presName="rootText" presStyleLbl="node3" presStyleIdx="1" presStyleCnt="5" custScaleX="170765" custScaleY="174728">
        <dgm:presLayoutVars>
          <dgm:chPref val="3"/>
        </dgm:presLayoutVars>
      </dgm:prSet>
      <dgm:spPr/>
    </dgm:pt>
    <dgm:pt modelId="{B949BF73-C229-434A-A598-AB8C297059BB}" type="pres">
      <dgm:prSet presAssocID="{A3C0DA6A-B7C1-453A-81AA-094C3A61AC47}" presName="rootConnector" presStyleLbl="node3" presStyleIdx="1" presStyleCnt="5"/>
      <dgm:spPr/>
    </dgm:pt>
    <dgm:pt modelId="{2F5C90E2-7337-4D2B-914D-1C502C0977CC}" type="pres">
      <dgm:prSet presAssocID="{A3C0DA6A-B7C1-453A-81AA-094C3A61AC47}" presName="hierChild4" presStyleCnt="0"/>
      <dgm:spPr/>
    </dgm:pt>
    <dgm:pt modelId="{B314ADD6-67F3-47EA-8CD4-C4C5CDA341B4}" type="pres">
      <dgm:prSet presAssocID="{D7297251-4E2A-45DD-8CEE-7850B8BDA042}" presName="Name64" presStyleLbl="parChTrans1D4" presStyleIdx="4" presStyleCnt="16"/>
      <dgm:spPr/>
    </dgm:pt>
    <dgm:pt modelId="{107EBECC-BA6D-4F24-B709-1BA73FC5B331}" type="pres">
      <dgm:prSet presAssocID="{FB593BE5-8A03-43C5-BD73-CDF82ED2F1A0}" presName="hierRoot2" presStyleCnt="0">
        <dgm:presLayoutVars>
          <dgm:hierBranch val="init"/>
        </dgm:presLayoutVars>
      </dgm:prSet>
      <dgm:spPr/>
    </dgm:pt>
    <dgm:pt modelId="{F52700B7-B694-41A2-9385-57DDF2CCB69B}" type="pres">
      <dgm:prSet presAssocID="{FB593BE5-8A03-43C5-BD73-CDF82ED2F1A0}" presName="rootComposite" presStyleCnt="0"/>
      <dgm:spPr/>
    </dgm:pt>
    <dgm:pt modelId="{7C82FE87-62A2-43CD-AFBD-22D95DAE1043}" type="pres">
      <dgm:prSet presAssocID="{FB593BE5-8A03-43C5-BD73-CDF82ED2F1A0}" presName="rootText" presStyleLbl="node4" presStyleIdx="4" presStyleCnt="16" custScaleX="520757" custScaleY="127590">
        <dgm:presLayoutVars>
          <dgm:chPref val="3"/>
        </dgm:presLayoutVars>
      </dgm:prSet>
      <dgm:spPr/>
    </dgm:pt>
    <dgm:pt modelId="{3EF3F9FC-2598-42B5-B131-80D529B58D25}" type="pres">
      <dgm:prSet presAssocID="{FB593BE5-8A03-43C5-BD73-CDF82ED2F1A0}" presName="rootConnector" presStyleLbl="node4" presStyleIdx="4" presStyleCnt="16"/>
      <dgm:spPr/>
    </dgm:pt>
    <dgm:pt modelId="{4F05758F-8DAB-4996-A4A0-77A1ADBB4D56}" type="pres">
      <dgm:prSet presAssocID="{FB593BE5-8A03-43C5-BD73-CDF82ED2F1A0}" presName="hierChild4" presStyleCnt="0"/>
      <dgm:spPr/>
    </dgm:pt>
    <dgm:pt modelId="{A129A53D-2D76-4E54-A93D-2F0BDFEE6ABA}" type="pres">
      <dgm:prSet presAssocID="{FB593BE5-8A03-43C5-BD73-CDF82ED2F1A0}" presName="hierChild5" presStyleCnt="0"/>
      <dgm:spPr/>
    </dgm:pt>
    <dgm:pt modelId="{23956D94-5A30-4C24-9FDF-41DE38A1A886}" type="pres">
      <dgm:prSet presAssocID="{0CE21BFB-F87C-403F-AB34-CE4BCCA46D05}" presName="Name64" presStyleLbl="parChTrans1D4" presStyleIdx="5" presStyleCnt="16"/>
      <dgm:spPr/>
    </dgm:pt>
    <dgm:pt modelId="{03DEDCC6-3336-4A37-BE6D-09C404675C02}" type="pres">
      <dgm:prSet presAssocID="{B31B6C04-8BE1-4621-9DA8-3B3B52A37AA7}" presName="hierRoot2" presStyleCnt="0">
        <dgm:presLayoutVars>
          <dgm:hierBranch val="init"/>
        </dgm:presLayoutVars>
      </dgm:prSet>
      <dgm:spPr/>
    </dgm:pt>
    <dgm:pt modelId="{63AC3FAE-A15A-413F-BB57-DA21A1127BAC}" type="pres">
      <dgm:prSet presAssocID="{B31B6C04-8BE1-4621-9DA8-3B3B52A37AA7}" presName="rootComposite" presStyleCnt="0"/>
      <dgm:spPr/>
    </dgm:pt>
    <dgm:pt modelId="{5FFB69F9-7FFD-49BC-858E-62FBB7D02AC3}" type="pres">
      <dgm:prSet presAssocID="{B31B6C04-8BE1-4621-9DA8-3B3B52A37AA7}" presName="rootText" presStyleLbl="node4" presStyleIdx="5" presStyleCnt="16" custScaleX="520757" custScaleY="127590">
        <dgm:presLayoutVars>
          <dgm:chPref val="3"/>
        </dgm:presLayoutVars>
      </dgm:prSet>
      <dgm:spPr/>
    </dgm:pt>
    <dgm:pt modelId="{1CE21AC2-2E7E-4171-B133-9E422F53D431}" type="pres">
      <dgm:prSet presAssocID="{B31B6C04-8BE1-4621-9DA8-3B3B52A37AA7}" presName="rootConnector" presStyleLbl="node4" presStyleIdx="5" presStyleCnt="16"/>
      <dgm:spPr/>
    </dgm:pt>
    <dgm:pt modelId="{3C81CBAD-19E1-4673-B301-AC7825833B70}" type="pres">
      <dgm:prSet presAssocID="{B31B6C04-8BE1-4621-9DA8-3B3B52A37AA7}" presName="hierChild4" presStyleCnt="0"/>
      <dgm:spPr/>
    </dgm:pt>
    <dgm:pt modelId="{11FE40D4-51D8-4C2D-A649-FECBF108F426}" type="pres">
      <dgm:prSet presAssocID="{B31B6C04-8BE1-4621-9DA8-3B3B52A37AA7}" presName="hierChild5" presStyleCnt="0"/>
      <dgm:spPr/>
    </dgm:pt>
    <dgm:pt modelId="{09984F61-3571-4E38-8E1C-05B6F2B8406E}" type="pres">
      <dgm:prSet presAssocID="{2A375949-B443-425C-8A2C-D2DFFEFE984D}" presName="Name64" presStyleLbl="parChTrans1D4" presStyleIdx="6" presStyleCnt="16"/>
      <dgm:spPr/>
    </dgm:pt>
    <dgm:pt modelId="{46081F7A-34FA-44E5-B5FA-817F88D5CFB0}" type="pres">
      <dgm:prSet presAssocID="{B365E20A-7CFE-4F3C-ABB7-E83FA03A5AAE}" presName="hierRoot2" presStyleCnt="0">
        <dgm:presLayoutVars>
          <dgm:hierBranch val="init"/>
        </dgm:presLayoutVars>
      </dgm:prSet>
      <dgm:spPr/>
    </dgm:pt>
    <dgm:pt modelId="{D5595E78-671A-4C79-AAC9-B299FA8CA7EF}" type="pres">
      <dgm:prSet presAssocID="{B365E20A-7CFE-4F3C-ABB7-E83FA03A5AAE}" presName="rootComposite" presStyleCnt="0"/>
      <dgm:spPr/>
    </dgm:pt>
    <dgm:pt modelId="{3186C598-A1C7-47FA-AC0B-17BE96335057}" type="pres">
      <dgm:prSet presAssocID="{B365E20A-7CFE-4F3C-ABB7-E83FA03A5AAE}" presName="rootText" presStyleLbl="node4" presStyleIdx="6" presStyleCnt="16" custScaleX="520757" custScaleY="127590">
        <dgm:presLayoutVars>
          <dgm:chPref val="3"/>
        </dgm:presLayoutVars>
      </dgm:prSet>
      <dgm:spPr/>
    </dgm:pt>
    <dgm:pt modelId="{767BE714-E028-4590-A43F-3953AB2C53ED}" type="pres">
      <dgm:prSet presAssocID="{B365E20A-7CFE-4F3C-ABB7-E83FA03A5AAE}" presName="rootConnector" presStyleLbl="node4" presStyleIdx="6" presStyleCnt="16"/>
      <dgm:spPr/>
    </dgm:pt>
    <dgm:pt modelId="{E30EA565-147D-4EBD-A7B4-7D147321ABC8}" type="pres">
      <dgm:prSet presAssocID="{B365E20A-7CFE-4F3C-ABB7-E83FA03A5AAE}" presName="hierChild4" presStyleCnt="0"/>
      <dgm:spPr/>
    </dgm:pt>
    <dgm:pt modelId="{91F99CA4-7781-454D-97D7-7689FF3AF24D}" type="pres">
      <dgm:prSet presAssocID="{B365E20A-7CFE-4F3C-ABB7-E83FA03A5AAE}" presName="hierChild5" presStyleCnt="0"/>
      <dgm:spPr/>
    </dgm:pt>
    <dgm:pt modelId="{B52A7751-1D7C-4ED1-B0EA-0F2FEB372E41}" type="pres">
      <dgm:prSet presAssocID="{A3C0DA6A-B7C1-453A-81AA-094C3A61AC47}" presName="hierChild5" presStyleCnt="0"/>
      <dgm:spPr/>
    </dgm:pt>
    <dgm:pt modelId="{6D3A8BB4-1023-4B5A-98D1-189B6862BB92}" type="pres">
      <dgm:prSet presAssocID="{923A16D4-95A2-478E-A9EF-869D8D51E33D}" presName="hierChild5" presStyleCnt="0"/>
      <dgm:spPr/>
    </dgm:pt>
    <dgm:pt modelId="{8A90A4F6-3443-4399-9139-1D868A074EB5}" type="pres">
      <dgm:prSet presAssocID="{F13D2E7D-783E-475A-BB17-CFEDC64A8DD0}" presName="Name64" presStyleLbl="parChTrans1D2" presStyleIdx="1" presStyleCnt="2"/>
      <dgm:spPr/>
    </dgm:pt>
    <dgm:pt modelId="{131EE462-3E4F-497E-BAF3-71823A9AA17A}" type="pres">
      <dgm:prSet presAssocID="{C2E89C2A-6B53-4219-8C29-77D37A929281}" presName="hierRoot2" presStyleCnt="0">
        <dgm:presLayoutVars>
          <dgm:hierBranch val="init"/>
        </dgm:presLayoutVars>
      </dgm:prSet>
      <dgm:spPr/>
    </dgm:pt>
    <dgm:pt modelId="{E9CEA428-6004-4427-82A6-CCFBC3FA3422}" type="pres">
      <dgm:prSet presAssocID="{C2E89C2A-6B53-4219-8C29-77D37A929281}" presName="rootComposite" presStyleCnt="0"/>
      <dgm:spPr/>
    </dgm:pt>
    <dgm:pt modelId="{7787698A-12B4-4B34-8285-7A0C587A45D9}" type="pres">
      <dgm:prSet presAssocID="{C2E89C2A-6B53-4219-8C29-77D37A929281}" presName="rootText" presStyleLbl="node2" presStyleIdx="1" presStyleCnt="2" custScaleX="106297" custScaleY="181611">
        <dgm:presLayoutVars>
          <dgm:chPref val="3"/>
        </dgm:presLayoutVars>
      </dgm:prSet>
      <dgm:spPr/>
    </dgm:pt>
    <dgm:pt modelId="{5F1C8FA7-5C9B-4485-9DFD-502B89E34D71}" type="pres">
      <dgm:prSet presAssocID="{C2E89C2A-6B53-4219-8C29-77D37A929281}" presName="rootConnector" presStyleLbl="node2" presStyleIdx="1" presStyleCnt="2"/>
      <dgm:spPr/>
    </dgm:pt>
    <dgm:pt modelId="{9279EE54-848F-4D34-8060-0E7E25E3DCB7}" type="pres">
      <dgm:prSet presAssocID="{C2E89C2A-6B53-4219-8C29-77D37A929281}" presName="hierChild4" presStyleCnt="0"/>
      <dgm:spPr/>
    </dgm:pt>
    <dgm:pt modelId="{9BD042F8-B597-41D8-BF5D-9D1F4E1962CB}" type="pres">
      <dgm:prSet presAssocID="{DA97126F-8903-49CD-90C4-F29949CBCB5C}" presName="Name64" presStyleLbl="parChTrans1D3" presStyleIdx="2" presStyleCnt="5"/>
      <dgm:spPr/>
    </dgm:pt>
    <dgm:pt modelId="{DDC13529-D406-43CF-AC45-189D2CEEC85A}" type="pres">
      <dgm:prSet presAssocID="{721E18C5-FBFA-4D15-8BC8-55E4D763E6C2}" presName="hierRoot2" presStyleCnt="0">
        <dgm:presLayoutVars>
          <dgm:hierBranch val="init"/>
        </dgm:presLayoutVars>
      </dgm:prSet>
      <dgm:spPr/>
    </dgm:pt>
    <dgm:pt modelId="{A4EEC692-5DC1-4411-82C8-8ED1ED6B3F30}" type="pres">
      <dgm:prSet presAssocID="{721E18C5-FBFA-4D15-8BC8-55E4D763E6C2}" presName="rootComposite" presStyleCnt="0"/>
      <dgm:spPr/>
    </dgm:pt>
    <dgm:pt modelId="{62331332-B94A-4A93-B3D0-C3F9210556EE}" type="pres">
      <dgm:prSet presAssocID="{721E18C5-FBFA-4D15-8BC8-55E4D763E6C2}" presName="rootText" presStyleLbl="node3" presStyleIdx="2" presStyleCnt="5" custScaleX="170765" custScaleY="174728">
        <dgm:presLayoutVars>
          <dgm:chPref val="3"/>
        </dgm:presLayoutVars>
      </dgm:prSet>
      <dgm:spPr/>
    </dgm:pt>
    <dgm:pt modelId="{0063C1C8-F89D-42A0-A45B-406757CF1829}" type="pres">
      <dgm:prSet presAssocID="{721E18C5-FBFA-4D15-8BC8-55E4D763E6C2}" presName="rootConnector" presStyleLbl="node3" presStyleIdx="2" presStyleCnt="5"/>
      <dgm:spPr/>
    </dgm:pt>
    <dgm:pt modelId="{501DEB6B-E5B0-451F-AC1A-0BF6EBC2F1BA}" type="pres">
      <dgm:prSet presAssocID="{721E18C5-FBFA-4D15-8BC8-55E4D763E6C2}" presName="hierChild4" presStyleCnt="0"/>
      <dgm:spPr/>
    </dgm:pt>
    <dgm:pt modelId="{0BEEDCDB-B2F2-4677-AA6B-0656E554396D}" type="pres">
      <dgm:prSet presAssocID="{FC511213-50D1-4FA2-B632-5D9EE8306C55}" presName="Name64" presStyleLbl="parChTrans1D4" presStyleIdx="7" presStyleCnt="16"/>
      <dgm:spPr/>
    </dgm:pt>
    <dgm:pt modelId="{2C4303CC-BF3F-4E2C-94B6-C43D1C807576}" type="pres">
      <dgm:prSet presAssocID="{B8AF4E14-4424-43A0-99ED-BA1A4FA62E62}" presName="hierRoot2" presStyleCnt="0">
        <dgm:presLayoutVars>
          <dgm:hierBranch val="init"/>
        </dgm:presLayoutVars>
      </dgm:prSet>
      <dgm:spPr/>
    </dgm:pt>
    <dgm:pt modelId="{AED5553D-B5DE-4EAE-AF9F-14BFF6956825}" type="pres">
      <dgm:prSet presAssocID="{B8AF4E14-4424-43A0-99ED-BA1A4FA62E62}" presName="rootComposite" presStyleCnt="0"/>
      <dgm:spPr/>
    </dgm:pt>
    <dgm:pt modelId="{2CB8F79A-396D-4BA6-8467-9B726727ABC5}" type="pres">
      <dgm:prSet presAssocID="{B8AF4E14-4424-43A0-99ED-BA1A4FA62E62}" presName="rootText" presStyleLbl="node4" presStyleIdx="7" presStyleCnt="16" custScaleX="226074" custScaleY="104278">
        <dgm:presLayoutVars>
          <dgm:chPref val="3"/>
        </dgm:presLayoutVars>
      </dgm:prSet>
      <dgm:spPr/>
    </dgm:pt>
    <dgm:pt modelId="{966840A7-8341-4A5E-A230-747F81BC40E5}" type="pres">
      <dgm:prSet presAssocID="{B8AF4E14-4424-43A0-99ED-BA1A4FA62E62}" presName="rootConnector" presStyleLbl="node4" presStyleIdx="7" presStyleCnt="16"/>
      <dgm:spPr/>
    </dgm:pt>
    <dgm:pt modelId="{5F6D766F-2717-4DC3-B610-A1F77116B4BA}" type="pres">
      <dgm:prSet presAssocID="{B8AF4E14-4424-43A0-99ED-BA1A4FA62E62}" presName="hierChild4" presStyleCnt="0"/>
      <dgm:spPr/>
    </dgm:pt>
    <dgm:pt modelId="{BE8BE6A5-A6B3-4E5F-90E7-4CAF0019B055}" type="pres">
      <dgm:prSet presAssocID="{B8AF4E14-4424-43A0-99ED-BA1A4FA62E62}" presName="hierChild5" presStyleCnt="0"/>
      <dgm:spPr/>
    </dgm:pt>
    <dgm:pt modelId="{DF937DD9-10D9-4C77-B34D-BAFD6EB88813}" type="pres">
      <dgm:prSet presAssocID="{08CDF429-7390-42D3-9A39-E5A3659FF5D3}" presName="Name64" presStyleLbl="parChTrans1D4" presStyleIdx="8" presStyleCnt="16"/>
      <dgm:spPr/>
    </dgm:pt>
    <dgm:pt modelId="{6CF4FAC3-7051-41C9-8B10-38B577C6F910}" type="pres">
      <dgm:prSet presAssocID="{25DEC0DB-670A-41A1-8049-63AF7E2103FC}" presName="hierRoot2" presStyleCnt="0">
        <dgm:presLayoutVars>
          <dgm:hierBranch val="init"/>
        </dgm:presLayoutVars>
      </dgm:prSet>
      <dgm:spPr/>
    </dgm:pt>
    <dgm:pt modelId="{02E00CED-2DF9-43EB-82E0-679FC1D15795}" type="pres">
      <dgm:prSet presAssocID="{25DEC0DB-670A-41A1-8049-63AF7E2103FC}" presName="rootComposite" presStyleCnt="0"/>
      <dgm:spPr/>
    </dgm:pt>
    <dgm:pt modelId="{2C367010-0CA6-456F-BF0D-2E1241A3C139}" type="pres">
      <dgm:prSet presAssocID="{25DEC0DB-670A-41A1-8049-63AF7E2103FC}" presName="rootText" presStyleLbl="node4" presStyleIdx="8" presStyleCnt="16" custScaleX="226074" custScaleY="104278">
        <dgm:presLayoutVars>
          <dgm:chPref val="3"/>
        </dgm:presLayoutVars>
      </dgm:prSet>
      <dgm:spPr/>
    </dgm:pt>
    <dgm:pt modelId="{37B1C4BC-E5D0-4425-898D-3960AA6BB7AD}" type="pres">
      <dgm:prSet presAssocID="{25DEC0DB-670A-41A1-8049-63AF7E2103FC}" presName="rootConnector" presStyleLbl="node4" presStyleIdx="8" presStyleCnt="16"/>
      <dgm:spPr/>
    </dgm:pt>
    <dgm:pt modelId="{AA6C21AA-14D8-4A2A-A335-D871E546808B}" type="pres">
      <dgm:prSet presAssocID="{25DEC0DB-670A-41A1-8049-63AF7E2103FC}" presName="hierChild4" presStyleCnt="0"/>
      <dgm:spPr/>
    </dgm:pt>
    <dgm:pt modelId="{39B5CDF6-53D3-4DDA-B9F0-8C281D4B8CF4}" type="pres">
      <dgm:prSet presAssocID="{25DEC0DB-670A-41A1-8049-63AF7E2103FC}" presName="hierChild5" presStyleCnt="0"/>
      <dgm:spPr/>
    </dgm:pt>
    <dgm:pt modelId="{BF954CA8-1EC2-4D06-8284-FAF9ACF986AF}" type="pres">
      <dgm:prSet presAssocID="{3542BB5C-2455-44D7-B328-CA81E7FD7D95}" presName="Name64" presStyleLbl="parChTrans1D4" presStyleIdx="9" presStyleCnt="16"/>
      <dgm:spPr/>
    </dgm:pt>
    <dgm:pt modelId="{46A3622A-E55D-475D-A90A-F685EBA5639A}" type="pres">
      <dgm:prSet presAssocID="{BA96D64B-57A2-41DB-8CA8-07E54FB5047A}" presName="hierRoot2" presStyleCnt="0">
        <dgm:presLayoutVars>
          <dgm:hierBranch val="init"/>
        </dgm:presLayoutVars>
      </dgm:prSet>
      <dgm:spPr/>
    </dgm:pt>
    <dgm:pt modelId="{11617608-4925-43D2-AC27-FE70875AD47A}" type="pres">
      <dgm:prSet presAssocID="{BA96D64B-57A2-41DB-8CA8-07E54FB5047A}" presName="rootComposite" presStyleCnt="0"/>
      <dgm:spPr/>
    </dgm:pt>
    <dgm:pt modelId="{397A635A-2471-4317-9E56-29C5A5AC7966}" type="pres">
      <dgm:prSet presAssocID="{BA96D64B-57A2-41DB-8CA8-07E54FB5047A}" presName="rootText" presStyleLbl="node4" presStyleIdx="9" presStyleCnt="16" custScaleX="226074" custScaleY="104278">
        <dgm:presLayoutVars>
          <dgm:chPref val="3"/>
        </dgm:presLayoutVars>
      </dgm:prSet>
      <dgm:spPr/>
    </dgm:pt>
    <dgm:pt modelId="{838C6B4A-ACA3-4C49-A247-E9746E709886}" type="pres">
      <dgm:prSet presAssocID="{BA96D64B-57A2-41DB-8CA8-07E54FB5047A}" presName="rootConnector" presStyleLbl="node4" presStyleIdx="9" presStyleCnt="16"/>
      <dgm:spPr/>
    </dgm:pt>
    <dgm:pt modelId="{CB44DEA1-78F6-4FB2-A838-4FDEEF42EBB9}" type="pres">
      <dgm:prSet presAssocID="{BA96D64B-57A2-41DB-8CA8-07E54FB5047A}" presName="hierChild4" presStyleCnt="0"/>
      <dgm:spPr/>
    </dgm:pt>
    <dgm:pt modelId="{059ADF16-DB28-4BF2-9F76-600B18E01FB8}" type="pres">
      <dgm:prSet presAssocID="{BA96D64B-57A2-41DB-8CA8-07E54FB5047A}" presName="hierChild5" presStyleCnt="0"/>
      <dgm:spPr/>
    </dgm:pt>
    <dgm:pt modelId="{92155D4D-3C64-45C9-962E-BE961F2D3699}" type="pres">
      <dgm:prSet presAssocID="{721E18C5-FBFA-4D15-8BC8-55E4D763E6C2}" presName="hierChild5" presStyleCnt="0"/>
      <dgm:spPr/>
    </dgm:pt>
    <dgm:pt modelId="{12893A10-7828-4612-858F-2BA60C3C52CB}" type="pres">
      <dgm:prSet presAssocID="{174F56F1-0E6B-491B-BE3D-52AC2D0D6574}" presName="Name64" presStyleLbl="parChTrans1D3" presStyleIdx="3" presStyleCnt="5"/>
      <dgm:spPr/>
    </dgm:pt>
    <dgm:pt modelId="{C9103A16-C2F0-4C42-9490-C351693214A2}" type="pres">
      <dgm:prSet presAssocID="{814076E7-B50D-49EB-8E47-B41D9B741B28}" presName="hierRoot2" presStyleCnt="0">
        <dgm:presLayoutVars>
          <dgm:hierBranch val="init"/>
        </dgm:presLayoutVars>
      </dgm:prSet>
      <dgm:spPr/>
    </dgm:pt>
    <dgm:pt modelId="{AB0F118E-BC12-4A5C-9D1B-F23D5E81A871}" type="pres">
      <dgm:prSet presAssocID="{814076E7-B50D-49EB-8E47-B41D9B741B28}" presName="rootComposite" presStyleCnt="0"/>
      <dgm:spPr/>
    </dgm:pt>
    <dgm:pt modelId="{32BDB83D-3608-4B7A-8F47-23EA9A0FC28F}" type="pres">
      <dgm:prSet presAssocID="{814076E7-B50D-49EB-8E47-B41D9B741B28}" presName="rootText" presStyleLbl="node3" presStyleIdx="3" presStyleCnt="5" custScaleX="170765" custScaleY="174728" custLinFactNeighborY="2430">
        <dgm:presLayoutVars>
          <dgm:chPref val="3"/>
        </dgm:presLayoutVars>
      </dgm:prSet>
      <dgm:spPr/>
    </dgm:pt>
    <dgm:pt modelId="{97F2E2A4-67E9-40AA-851A-9AAA43CF8E54}" type="pres">
      <dgm:prSet presAssocID="{814076E7-B50D-49EB-8E47-B41D9B741B28}" presName="rootConnector" presStyleLbl="node3" presStyleIdx="3" presStyleCnt="5"/>
      <dgm:spPr/>
    </dgm:pt>
    <dgm:pt modelId="{040BDF64-22E0-4A0E-A064-40B77B45F7A0}" type="pres">
      <dgm:prSet presAssocID="{814076E7-B50D-49EB-8E47-B41D9B741B28}" presName="hierChild4" presStyleCnt="0"/>
      <dgm:spPr/>
    </dgm:pt>
    <dgm:pt modelId="{20F4BC75-DCC5-4A1D-9E42-4D2321D74120}" type="pres">
      <dgm:prSet presAssocID="{2D7D9DA3-84AF-41B2-B975-EC3618AE6674}" presName="Name64" presStyleLbl="parChTrans1D4" presStyleIdx="10" presStyleCnt="16"/>
      <dgm:spPr/>
    </dgm:pt>
    <dgm:pt modelId="{009D9AD5-5FAF-41B1-8A39-50EABC8C486F}" type="pres">
      <dgm:prSet presAssocID="{C590A36C-4B06-48BD-8691-B1B697F4DB75}" presName="hierRoot2" presStyleCnt="0">
        <dgm:presLayoutVars>
          <dgm:hierBranch val="init"/>
        </dgm:presLayoutVars>
      </dgm:prSet>
      <dgm:spPr/>
    </dgm:pt>
    <dgm:pt modelId="{7DC776D0-09B1-41C8-B6EB-A7B5F8325C58}" type="pres">
      <dgm:prSet presAssocID="{C590A36C-4B06-48BD-8691-B1B697F4DB75}" presName="rootComposite" presStyleCnt="0"/>
      <dgm:spPr/>
    </dgm:pt>
    <dgm:pt modelId="{33BFC010-5E59-4335-9E78-4A628D57FCD0}" type="pres">
      <dgm:prSet presAssocID="{C590A36C-4B06-48BD-8691-B1B697F4DB75}" presName="rootText" presStyleLbl="node4" presStyleIdx="10" presStyleCnt="16" custFlipVert="0" custScaleX="227247" custScaleY="97700">
        <dgm:presLayoutVars>
          <dgm:chPref val="3"/>
        </dgm:presLayoutVars>
      </dgm:prSet>
      <dgm:spPr/>
    </dgm:pt>
    <dgm:pt modelId="{F8729CC1-F0A1-4C94-81F0-644C9FFD755B}" type="pres">
      <dgm:prSet presAssocID="{C590A36C-4B06-48BD-8691-B1B697F4DB75}" presName="rootConnector" presStyleLbl="node4" presStyleIdx="10" presStyleCnt="16"/>
      <dgm:spPr/>
    </dgm:pt>
    <dgm:pt modelId="{825ECAD2-3E3C-4D06-8AA8-85FCD8F7186F}" type="pres">
      <dgm:prSet presAssocID="{C590A36C-4B06-48BD-8691-B1B697F4DB75}" presName="hierChild4" presStyleCnt="0"/>
      <dgm:spPr/>
    </dgm:pt>
    <dgm:pt modelId="{997FA793-91A7-4BA1-9E8D-9CCBB768C0CA}" type="pres">
      <dgm:prSet presAssocID="{C590A36C-4B06-48BD-8691-B1B697F4DB75}" presName="hierChild5" presStyleCnt="0"/>
      <dgm:spPr/>
    </dgm:pt>
    <dgm:pt modelId="{12FF5934-BEDA-46A0-AAD2-8B14F4D14886}" type="pres">
      <dgm:prSet presAssocID="{2F6CB0DB-1357-4A44-B914-9686E3240399}" presName="Name64" presStyleLbl="parChTrans1D4" presStyleIdx="11" presStyleCnt="16"/>
      <dgm:spPr/>
    </dgm:pt>
    <dgm:pt modelId="{39266E63-B41F-4C42-9A59-01F820FA87CC}" type="pres">
      <dgm:prSet presAssocID="{B5B9FEB0-BD61-4A8B-8488-315C10A738D5}" presName="hierRoot2" presStyleCnt="0">
        <dgm:presLayoutVars>
          <dgm:hierBranch val="init"/>
        </dgm:presLayoutVars>
      </dgm:prSet>
      <dgm:spPr/>
    </dgm:pt>
    <dgm:pt modelId="{0EDA732B-EC58-4613-930F-5E33488667BA}" type="pres">
      <dgm:prSet presAssocID="{B5B9FEB0-BD61-4A8B-8488-315C10A738D5}" presName="rootComposite" presStyleCnt="0"/>
      <dgm:spPr/>
    </dgm:pt>
    <dgm:pt modelId="{F06D968A-FAB1-4D2E-BF65-0A745495617E}" type="pres">
      <dgm:prSet presAssocID="{B5B9FEB0-BD61-4A8B-8488-315C10A738D5}" presName="rootText" presStyleLbl="node4" presStyleIdx="11" presStyleCnt="16" custFlipVert="0" custScaleX="227247" custScaleY="97700">
        <dgm:presLayoutVars>
          <dgm:chPref val="3"/>
        </dgm:presLayoutVars>
      </dgm:prSet>
      <dgm:spPr/>
    </dgm:pt>
    <dgm:pt modelId="{EA9FEAE7-B2A9-465D-A29E-D8A486A56B55}" type="pres">
      <dgm:prSet presAssocID="{B5B9FEB0-BD61-4A8B-8488-315C10A738D5}" presName="rootConnector" presStyleLbl="node4" presStyleIdx="11" presStyleCnt="16"/>
      <dgm:spPr/>
    </dgm:pt>
    <dgm:pt modelId="{2F81005C-3F4E-405C-9484-9EFB0899DBB0}" type="pres">
      <dgm:prSet presAssocID="{B5B9FEB0-BD61-4A8B-8488-315C10A738D5}" presName="hierChild4" presStyleCnt="0"/>
      <dgm:spPr/>
    </dgm:pt>
    <dgm:pt modelId="{D044EFAC-D9EA-4C49-BA23-294C92D7A0B5}" type="pres">
      <dgm:prSet presAssocID="{B5B9FEB0-BD61-4A8B-8488-315C10A738D5}" presName="hierChild5" presStyleCnt="0"/>
      <dgm:spPr/>
    </dgm:pt>
    <dgm:pt modelId="{85A4978C-41BE-4068-B167-2688E5D24F2C}" type="pres">
      <dgm:prSet presAssocID="{D2F082C9-76A1-4BFA-AF5A-DF61FCE316F5}" presName="Name64" presStyleLbl="parChTrans1D4" presStyleIdx="12" presStyleCnt="16"/>
      <dgm:spPr/>
    </dgm:pt>
    <dgm:pt modelId="{96CEE9EE-4FBB-4C08-8FAD-72D076C4BD04}" type="pres">
      <dgm:prSet presAssocID="{0B765131-43A3-4FE2-A86D-765712AD1FF9}" presName="hierRoot2" presStyleCnt="0">
        <dgm:presLayoutVars>
          <dgm:hierBranch val="init"/>
        </dgm:presLayoutVars>
      </dgm:prSet>
      <dgm:spPr/>
    </dgm:pt>
    <dgm:pt modelId="{1AC36323-5F89-43F2-B561-CE4AFF6BE125}" type="pres">
      <dgm:prSet presAssocID="{0B765131-43A3-4FE2-A86D-765712AD1FF9}" presName="rootComposite" presStyleCnt="0"/>
      <dgm:spPr/>
    </dgm:pt>
    <dgm:pt modelId="{78D33B17-A1B4-48EC-BE11-36FAB12534B4}" type="pres">
      <dgm:prSet presAssocID="{0B765131-43A3-4FE2-A86D-765712AD1FF9}" presName="rootText" presStyleLbl="node4" presStyleIdx="12" presStyleCnt="16" custFlipVert="0" custScaleX="227247" custScaleY="97700">
        <dgm:presLayoutVars>
          <dgm:chPref val="3"/>
        </dgm:presLayoutVars>
      </dgm:prSet>
      <dgm:spPr/>
    </dgm:pt>
    <dgm:pt modelId="{F1D24B3C-33E4-4148-B274-DEAA2386576B}" type="pres">
      <dgm:prSet presAssocID="{0B765131-43A3-4FE2-A86D-765712AD1FF9}" presName="rootConnector" presStyleLbl="node4" presStyleIdx="12" presStyleCnt="16"/>
      <dgm:spPr/>
    </dgm:pt>
    <dgm:pt modelId="{B1D6C987-24FF-4156-8769-9A207CF61FAB}" type="pres">
      <dgm:prSet presAssocID="{0B765131-43A3-4FE2-A86D-765712AD1FF9}" presName="hierChild4" presStyleCnt="0"/>
      <dgm:spPr/>
    </dgm:pt>
    <dgm:pt modelId="{D73EB904-B38F-478E-88E7-96A2D6271250}" type="pres">
      <dgm:prSet presAssocID="{0B765131-43A3-4FE2-A86D-765712AD1FF9}" presName="hierChild5" presStyleCnt="0"/>
      <dgm:spPr/>
    </dgm:pt>
    <dgm:pt modelId="{1B69E21F-AB21-4376-873C-98B650FD9110}" type="pres">
      <dgm:prSet presAssocID="{814076E7-B50D-49EB-8E47-B41D9B741B28}" presName="hierChild5" presStyleCnt="0"/>
      <dgm:spPr/>
    </dgm:pt>
    <dgm:pt modelId="{55B2D676-D7C9-4CDE-BB74-4C4456C25B3B}" type="pres">
      <dgm:prSet presAssocID="{2DEF1FD9-0169-4D67-8755-F3B2E88CE386}" presName="Name64" presStyleLbl="parChTrans1D3" presStyleIdx="4" presStyleCnt="5"/>
      <dgm:spPr/>
    </dgm:pt>
    <dgm:pt modelId="{2527112A-B932-4C6D-89CA-E1275BCDC29B}" type="pres">
      <dgm:prSet presAssocID="{EE23EE33-230C-43BC-9993-224974E609A5}" presName="hierRoot2" presStyleCnt="0">
        <dgm:presLayoutVars>
          <dgm:hierBranch val="init"/>
        </dgm:presLayoutVars>
      </dgm:prSet>
      <dgm:spPr/>
    </dgm:pt>
    <dgm:pt modelId="{7993EF55-615D-45B4-9E17-22EB31A69EBF}" type="pres">
      <dgm:prSet presAssocID="{EE23EE33-230C-43BC-9993-224974E609A5}" presName="rootComposite" presStyleCnt="0"/>
      <dgm:spPr/>
    </dgm:pt>
    <dgm:pt modelId="{C0F1DAFC-87D9-4550-B524-DC41F70C7750}" type="pres">
      <dgm:prSet presAssocID="{EE23EE33-230C-43BC-9993-224974E609A5}" presName="rootText" presStyleLbl="node3" presStyleIdx="4" presStyleCnt="5" custScaleX="170765" custScaleY="174728">
        <dgm:presLayoutVars>
          <dgm:chPref val="3"/>
        </dgm:presLayoutVars>
      </dgm:prSet>
      <dgm:spPr/>
    </dgm:pt>
    <dgm:pt modelId="{B8D047F6-9993-47ED-A134-1723C4C66B54}" type="pres">
      <dgm:prSet presAssocID="{EE23EE33-230C-43BC-9993-224974E609A5}" presName="rootConnector" presStyleLbl="node3" presStyleIdx="4" presStyleCnt="5"/>
      <dgm:spPr/>
    </dgm:pt>
    <dgm:pt modelId="{4A735CFA-4640-47A9-86C7-0850ED843400}" type="pres">
      <dgm:prSet presAssocID="{EE23EE33-230C-43BC-9993-224974E609A5}" presName="hierChild4" presStyleCnt="0"/>
      <dgm:spPr/>
    </dgm:pt>
    <dgm:pt modelId="{4AF03DF3-129B-4036-8EE9-41C8F4BD38FE}" type="pres">
      <dgm:prSet presAssocID="{247A2DE1-06A5-4214-A677-1BE4E661C7EC}" presName="Name64" presStyleLbl="parChTrans1D4" presStyleIdx="13" presStyleCnt="16"/>
      <dgm:spPr/>
    </dgm:pt>
    <dgm:pt modelId="{CB950543-4E61-4FF9-A668-15755AB05C6E}" type="pres">
      <dgm:prSet presAssocID="{C2F92200-8CC6-40EB-B2AA-F8C73997D255}" presName="hierRoot2" presStyleCnt="0">
        <dgm:presLayoutVars>
          <dgm:hierBranch val="init"/>
        </dgm:presLayoutVars>
      </dgm:prSet>
      <dgm:spPr/>
    </dgm:pt>
    <dgm:pt modelId="{75ACF444-44ED-422F-B405-11C0EADA96C1}" type="pres">
      <dgm:prSet presAssocID="{C2F92200-8CC6-40EB-B2AA-F8C73997D255}" presName="rootComposite" presStyleCnt="0"/>
      <dgm:spPr/>
    </dgm:pt>
    <dgm:pt modelId="{78C37158-680C-4193-861C-02F8F217B772}" type="pres">
      <dgm:prSet presAssocID="{C2F92200-8CC6-40EB-B2AA-F8C73997D255}" presName="rootText" presStyleLbl="node4" presStyleIdx="13" presStyleCnt="16" custFlipVert="0" custScaleX="215255" custScaleY="133229">
        <dgm:presLayoutVars>
          <dgm:chPref val="3"/>
        </dgm:presLayoutVars>
      </dgm:prSet>
      <dgm:spPr/>
    </dgm:pt>
    <dgm:pt modelId="{65CADADA-464C-471D-9D72-DD5DF75D18F7}" type="pres">
      <dgm:prSet presAssocID="{C2F92200-8CC6-40EB-B2AA-F8C73997D255}" presName="rootConnector" presStyleLbl="node4" presStyleIdx="13" presStyleCnt="16"/>
      <dgm:spPr/>
    </dgm:pt>
    <dgm:pt modelId="{6EDC776F-99A1-4DFE-9BAD-0E0FF5B713B2}" type="pres">
      <dgm:prSet presAssocID="{C2F92200-8CC6-40EB-B2AA-F8C73997D255}" presName="hierChild4" presStyleCnt="0"/>
      <dgm:spPr/>
    </dgm:pt>
    <dgm:pt modelId="{4C9C9F24-DF6E-4FB7-8A6A-C63F6071A864}" type="pres">
      <dgm:prSet presAssocID="{C2F92200-8CC6-40EB-B2AA-F8C73997D255}" presName="hierChild5" presStyleCnt="0"/>
      <dgm:spPr/>
    </dgm:pt>
    <dgm:pt modelId="{C87661B5-8D2B-4B81-94B6-98D2C2A1E27F}" type="pres">
      <dgm:prSet presAssocID="{4BCC67BB-ABCC-4989-A880-67AA682B568D}" presName="Name64" presStyleLbl="parChTrans1D4" presStyleIdx="14" presStyleCnt="16"/>
      <dgm:spPr/>
    </dgm:pt>
    <dgm:pt modelId="{BC4341CD-5D7A-4A8F-A7D9-79A91D173C80}" type="pres">
      <dgm:prSet presAssocID="{48280DFC-5C6B-40D7-9D75-A264BCE5EFC5}" presName="hierRoot2" presStyleCnt="0">
        <dgm:presLayoutVars>
          <dgm:hierBranch val="init"/>
        </dgm:presLayoutVars>
      </dgm:prSet>
      <dgm:spPr/>
    </dgm:pt>
    <dgm:pt modelId="{E26615EE-D416-4C1C-8BE0-C72B0491CB95}" type="pres">
      <dgm:prSet presAssocID="{48280DFC-5C6B-40D7-9D75-A264BCE5EFC5}" presName="rootComposite" presStyleCnt="0"/>
      <dgm:spPr/>
    </dgm:pt>
    <dgm:pt modelId="{2FFA782C-FFC7-4B18-A090-F56098FD8191}" type="pres">
      <dgm:prSet presAssocID="{48280DFC-5C6B-40D7-9D75-A264BCE5EFC5}" presName="rootText" presStyleLbl="node4" presStyleIdx="14" presStyleCnt="16" custScaleX="221220" custScaleY="150245">
        <dgm:presLayoutVars>
          <dgm:chPref val="3"/>
        </dgm:presLayoutVars>
      </dgm:prSet>
      <dgm:spPr/>
    </dgm:pt>
    <dgm:pt modelId="{C6E8617F-28F3-4226-934D-3B778FB96204}" type="pres">
      <dgm:prSet presAssocID="{48280DFC-5C6B-40D7-9D75-A264BCE5EFC5}" presName="rootConnector" presStyleLbl="node4" presStyleIdx="14" presStyleCnt="16"/>
      <dgm:spPr/>
    </dgm:pt>
    <dgm:pt modelId="{F25FB5FC-5852-4421-867E-1999A8EE575A}" type="pres">
      <dgm:prSet presAssocID="{48280DFC-5C6B-40D7-9D75-A264BCE5EFC5}" presName="hierChild4" presStyleCnt="0"/>
      <dgm:spPr/>
    </dgm:pt>
    <dgm:pt modelId="{125EFEFE-0B4C-4F95-AAF2-B29FAB46FC48}" type="pres">
      <dgm:prSet presAssocID="{48280DFC-5C6B-40D7-9D75-A264BCE5EFC5}" presName="hierChild5" presStyleCnt="0"/>
      <dgm:spPr/>
    </dgm:pt>
    <dgm:pt modelId="{9B0905F8-6221-4C29-BEC4-1C8A9234E1B8}" type="pres">
      <dgm:prSet presAssocID="{971BAD84-E5CE-497F-9FDF-9008A1FBF79E}" presName="Name64" presStyleLbl="parChTrans1D4" presStyleIdx="15" presStyleCnt="16"/>
      <dgm:spPr/>
    </dgm:pt>
    <dgm:pt modelId="{BF8C3E27-DA43-45EB-A3FA-EE4AE6FB1041}" type="pres">
      <dgm:prSet presAssocID="{E33305C2-0670-48F4-AF06-1A7E3A6D5403}" presName="hierRoot2" presStyleCnt="0">
        <dgm:presLayoutVars>
          <dgm:hierBranch val="init"/>
        </dgm:presLayoutVars>
      </dgm:prSet>
      <dgm:spPr/>
    </dgm:pt>
    <dgm:pt modelId="{96527D60-8F1D-4FAC-A5AC-01474CB87521}" type="pres">
      <dgm:prSet presAssocID="{E33305C2-0670-48F4-AF06-1A7E3A6D5403}" presName="rootComposite" presStyleCnt="0"/>
      <dgm:spPr/>
    </dgm:pt>
    <dgm:pt modelId="{59ADBD12-FA84-4806-9D2E-58DE80DF4E3B}" type="pres">
      <dgm:prSet presAssocID="{E33305C2-0670-48F4-AF06-1A7E3A6D5403}" presName="rootText" presStyleLbl="node4" presStyleIdx="15" presStyleCnt="16" custScaleX="221736" custScaleY="177005">
        <dgm:presLayoutVars>
          <dgm:chPref val="3"/>
        </dgm:presLayoutVars>
      </dgm:prSet>
      <dgm:spPr/>
    </dgm:pt>
    <dgm:pt modelId="{D996ED17-4217-4B12-AEE8-7A80936DA691}" type="pres">
      <dgm:prSet presAssocID="{E33305C2-0670-48F4-AF06-1A7E3A6D5403}" presName="rootConnector" presStyleLbl="node4" presStyleIdx="15" presStyleCnt="16"/>
      <dgm:spPr/>
    </dgm:pt>
    <dgm:pt modelId="{E359D476-96C6-47C4-904A-AB1265D20B05}" type="pres">
      <dgm:prSet presAssocID="{E33305C2-0670-48F4-AF06-1A7E3A6D5403}" presName="hierChild4" presStyleCnt="0"/>
      <dgm:spPr/>
    </dgm:pt>
    <dgm:pt modelId="{A7EA2162-603D-4CBE-A863-D790F4E91293}" type="pres">
      <dgm:prSet presAssocID="{E33305C2-0670-48F4-AF06-1A7E3A6D5403}" presName="hierChild5" presStyleCnt="0"/>
      <dgm:spPr/>
    </dgm:pt>
    <dgm:pt modelId="{3EF6FC1A-A898-4DC5-91E6-25A3EEEADCDF}" type="pres">
      <dgm:prSet presAssocID="{EE23EE33-230C-43BC-9993-224974E609A5}" presName="hierChild5" presStyleCnt="0"/>
      <dgm:spPr/>
    </dgm:pt>
    <dgm:pt modelId="{90A803C0-9D15-4672-9437-31C6BE684304}" type="pres">
      <dgm:prSet presAssocID="{C2E89C2A-6B53-4219-8C29-77D37A929281}" presName="hierChild5" presStyleCnt="0"/>
      <dgm:spPr/>
    </dgm:pt>
    <dgm:pt modelId="{059C6743-945B-46D2-9400-27FD6DA54650}" type="pres">
      <dgm:prSet presAssocID="{7E67AE0C-50E7-4835-B057-165797B3DCDA}" presName="hierChild3" presStyleCnt="0"/>
      <dgm:spPr/>
    </dgm:pt>
  </dgm:ptLst>
  <dgm:cxnLst>
    <dgm:cxn modelId="{4F352B02-A0F7-1649-91A2-E936956A389E}" type="presOf" srcId="{C2F92200-8CC6-40EB-B2AA-F8C73997D255}" destId="{65CADADA-464C-471D-9D72-DD5DF75D18F7}" srcOrd="1" destOrd="0" presId="urn:microsoft.com/office/officeart/2009/3/layout/HorizontalOrganizationChart"/>
    <dgm:cxn modelId="{008D4F05-0704-1D46-B29C-162CFDE53DA0}" type="presOf" srcId="{2DEF1FD9-0169-4D67-8755-F3B2E88CE386}" destId="{55B2D676-D7C9-4CDE-BB74-4C4456C25B3B}" srcOrd="0" destOrd="0" presId="urn:microsoft.com/office/officeart/2009/3/layout/HorizontalOrganizationChart"/>
    <dgm:cxn modelId="{01D4040A-A770-9740-A568-02D635D5D792}" type="presOf" srcId="{FB593BE5-8A03-43C5-BD73-CDF82ED2F1A0}" destId="{7C82FE87-62A2-43CD-AFBD-22D95DAE1043}" srcOrd="0" destOrd="0" presId="urn:microsoft.com/office/officeart/2009/3/layout/HorizontalOrganizationChart"/>
    <dgm:cxn modelId="{2679F20B-7FE0-FE44-B9DA-717F3204F612}" type="presOf" srcId="{D2F082C9-76A1-4BFA-AF5A-DF61FCE316F5}" destId="{85A4978C-41BE-4068-B167-2688E5D24F2C}" srcOrd="0" destOrd="0" presId="urn:microsoft.com/office/officeart/2009/3/layout/HorizontalOrganizationChart"/>
    <dgm:cxn modelId="{A4E9230C-5DFD-BB42-BCE6-399532399C61}" type="presOf" srcId="{C590A36C-4B06-48BD-8691-B1B697F4DB75}" destId="{F8729CC1-F0A1-4C94-81F0-644C9FFD755B}" srcOrd="1" destOrd="0" presId="urn:microsoft.com/office/officeart/2009/3/layout/HorizontalOrganizationChart"/>
    <dgm:cxn modelId="{0FB0240D-734D-184D-A1A9-65463C8B6748}" type="presOf" srcId="{48280DFC-5C6B-40D7-9D75-A264BCE5EFC5}" destId="{2FFA782C-FFC7-4B18-A090-F56098FD8191}" srcOrd="0" destOrd="0" presId="urn:microsoft.com/office/officeart/2009/3/layout/HorizontalOrganizationChart"/>
    <dgm:cxn modelId="{92283612-7761-491A-8868-79B9A3415E1A}" srcId="{C2E89C2A-6B53-4219-8C29-77D37A929281}" destId="{EE23EE33-230C-43BC-9993-224974E609A5}" srcOrd="2" destOrd="0" parTransId="{2DEF1FD9-0169-4D67-8755-F3B2E88CE386}" sibTransId="{36CFCC3E-2029-4FF0-98B7-E8C241A384B6}"/>
    <dgm:cxn modelId="{0B821613-95EF-4EF4-BF81-6B8963143B71}" srcId="{C2E89C2A-6B53-4219-8C29-77D37A929281}" destId="{814076E7-B50D-49EB-8E47-B41D9B741B28}" srcOrd="1" destOrd="0" parTransId="{174F56F1-0E6B-491B-BE3D-52AC2D0D6574}" sibTransId="{0D9D1CC7-CFE5-495E-8A98-C636FF5CC0F7}"/>
    <dgm:cxn modelId="{C1C39915-0744-6940-8C4F-7C3ECE6D7088}" type="presOf" srcId="{DFA23ECA-BB85-40CE-9810-B75D2F9DBE44}" destId="{E161D186-6B00-48C6-82FA-717CEC0A7F90}" srcOrd="0" destOrd="0" presId="urn:microsoft.com/office/officeart/2009/3/layout/HorizontalOrganizationChart"/>
    <dgm:cxn modelId="{C6CA5E1A-31E2-2648-91CD-4A70459FA998}" type="presOf" srcId="{FB593BE5-8A03-43C5-BD73-CDF82ED2F1A0}" destId="{3EF3F9FC-2598-42B5-B131-80D529B58D25}" srcOrd="1" destOrd="0" presId="urn:microsoft.com/office/officeart/2009/3/layout/HorizontalOrganizationChart"/>
    <dgm:cxn modelId="{3EF8021B-6D29-204B-A001-0A28DE6E5BC1}" type="presOf" srcId="{7E67AE0C-50E7-4835-B057-165797B3DCDA}" destId="{DC7090C3-5908-45A5-A033-51352987AC70}" srcOrd="1" destOrd="0" presId="urn:microsoft.com/office/officeart/2009/3/layout/HorizontalOrganizationChart"/>
    <dgm:cxn modelId="{6ED62F20-F5A5-40DB-90AD-26FE01D41AA6}" srcId="{A3C0DA6A-B7C1-453A-81AA-094C3A61AC47}" destId="{B365E20A-7CFE-4F3C-ABB7-E83FA03A5AAE}" srcOrd="2" destOrd="0" parTransId="{2A375949-B443-425C-8A2C-D2DFFEFE984D}" sibTransId="{A3D4B90E-2BCB-48C6-9E8F-EF4DD5A8757F}"/>
    <dgm:cxn modelId="{84B6FB22-D496-4D89-A18B-1A3B53B43716}" srcId="{EAF09E43-29E7-4D5F-90F3-18FDA0F49396}" destId="{DFA23ECA-BB85-40CE-9810-B75D2F9DBE44}" srcOrd="3" destOrd="0" parTransId="{0DEB1793-4AEB-42A2-AD24-98AA9441AD2D}" sibTransId="{307E1D73-BB76-4389-BBBD-8258D95D919B}"/>
    <dgm:cxn modelId="{D9991E23-087E-1F49-8A99-726F0D214B14}" type="presOf" srcId="{E33305C2-0670-48F4-AF06-1A7E3A6D5403}" destId="{59ADBD12-FA84-4806-9D2E-58DE80DF4E3B}" srcOrd="0" destOrd="0" presId="urn:microsoft.com/office/officeart/2009/3/layout/HorizontalOrganizationChart"/>
    <dgm:cxn modelId="{796EDA23-3845-4246-A60D-4C6242E19028}" type="presOf" srcId="{923A16D4-95A2-478E-A9EF-869D8D51E33D}" destId="{EDC66CEE-B2C8-4D7E-8548-5D4BAED6BA42}" srcOrd="1" destOrd="0" presId="urn:microsoft.com/office/officeart/2009/3/layout/HorizontalOrganizationChart"/>
    <dgm:cxn modelId="{4EB68024-3653-46EE-82DF-E9FC9B3A0C12}" srcId="{EE23EE33-230C-43BC-9993-224974E609A5}" destId="{E33305C2-0670-48F4-AF06-1A7E3A6D5403}" srcOrd="2" destOrd="0" parTransId="{971BAD84-E5CE-497F-9FDF-9008A1FBF79E}" sibTransId="{E73B8DBC-6EE2-473A-B5D4-1921064B04D3}"/>
    <dgm:cxn modelId="{0A2A792A-E07D-324A-9A8A-97F78301EE74}" type="presOf" srcId="{247A2DE1-06A5-4214-A677-1BE4E661C7EC}" destId="{4AF03DF3-129B-4036-8EE9-41C8F4BD38FE}" srcOrd="0" destOrd="0" presId="urn:microsoft.com/office/officeart/2009/3/layout/HorizontalOrganizationChart"/>
    <dgm:cxn modelId="{7EB9142B-BC6D-B247-9D62-FCE0B43FC21A}" type="presOf" srcId="{B365E20A-7CFE-4F3C-ABB7-E83FA03A5AAE}" destId="{3186C598-A1C7-47FA-AC0B-17BE96335057}" srcOrd="0" destOrd="0" presId="urn:microsoft.com/office/officeart/2009/3/layout/HorizontalOrganizationChart"/>
    <dgm:cxn modelId="{CCBD052C-1F25-4E21-96E3-72CC79AF76EA}" srcId="{EAF09E43-29E7-4D5F-90F3-18FDA0F49396}" destId="{54657E80-63FC-410F-98AB-86B176FC0262}" srcOrd="0" destOrd="0" parTransId="{0C57E12A-A736-4E6A-A8C1-8390C351C24A}" sibTransId="{2D950578-8501-44FD-B396-064F1C2E2CDD}"/>
    <dgm:cxn modelId="{6465BA2C-E8EF-574A-BA0B-B4532BC5F2A0}" type="presOf" srcId="{A3C0DA6A-B7C1-453A-81AA-094C3A61AC47}" destId="{A818FDC2-C74A-4121-9B70-4DB9D06D9CA6}" srcOrd="0" destOrd="0" presId="urn:microsoft.com/office/officeart/2009/3/layout/HorizontalOrganizationChart"/>
    <dgm:cxn modelId="{466AC52D-0286-1A4A-AF51-2CBBB60A7068}" type="presOf" srcId="{EE23EE33-230C-43BC-9993-224974E609A5}" destId="{B8D047F6-9993-47ED-A134-1723C4C66B54}" srcOrd="1" destOrd="0" presId="urn:microsoft.com/office/officeart/2009/3/layout/HorizontalOrganizationChart"/>
    <dgm:cxn modelId="{A663E92F-278C-C740-ADD4-6827779C4F91}" type="presOf" srcId="{D7297251-4E2A-45DD-8CEE-7850B8BDA042}" destId="{B314ADD6-67F3-47EA-8CD4-C4C5CDA341B4}" srcOrd="0" destOrd="0" presId="urn:microsoft.com/office/officeart/2009/3/layout/HorizontalOrganizationChart"/>
    <dgm:cxn modelId="{DD1CBB30-14AA-4DEB-B15E-1D9A9840C800}" srcId="{7E67AE0C-50E7-4835-B057-165797B3DCDA}" destId="{923A16D4-95A2-478E-A9EF-869D8D51E33D}" srcOrd="0" destOrd="0" parTransId="{2E57C80C-AF89-495D-B29F-127BAF7CB963}" sibTransId="{197A122F-882F-492A-9567-E41AC019532F}"/>
    <dgm:cxn modelId="{D1DCA533-8D97-E044-B017-EF28CD7BA3F4}" type="presOf" srcId="{923A16D4-95A2-478E-A9EF-869D8D51E33D}" destId="{3E280DC5-5571-4C42-A79B-C904FCC64FA2}" srcOrd="0" destOrd="0" presId="urn:microsoft.com/office/officeart/2009/3/layout/HorizontalOrganizationChart"/>
    <dgm:cxn modelId="{80771534-A3EE-7D4C-AFF2-78A3036B6FC7}" type="presOf" srcId="{0B765131-43A3-4FE2-A86D-765712AD1FF9}" destId="{F1D24B3C-33E4-4148-B274-DEAA2386576B}" srcOrd="1" destOrd="0" presId="urn:microsoft.com/office/officeart/2009/3/layout/HorizontalOrganizationChart"/>
    <dgm:cxn modelId="{AFAF8638-7867-5A45-92DD-C7DC8066BED7}" type="presOf" srcId="{9E624CA7-0DE6-4F5B-BC86-6384A8C44E1C}" destId="{D67B997B-AF0F-4169-B67A-3A4F5F0F43C1}" srcOrd="0" destOrd="0" presId="urn:microsoft.com/office/officeart/2009/3/layout/HorizontalOrganizationChart"/>
    <dgm:cxn modelId="{7E227D3D-587F-6248-B013-FF7EBB4257BF}" type="presOf" srcId="{814076E7-B50D-49EB-8E47-B41D9B741B28}" destId="{97F2E2A4-67E9-40AA-851A-9AAA43CF8E54}" srcOrd="1" destOrd="0" presId="urn:microsoft.com/office/officeart/2009/3/layout/HorizontalOrganizationChart"/>
    <dgm:cxn modelId="{D563405C-80C9-1241-8779-442298738BF5}" type="presOf" srcId="{2D7D9DA3-84AF-41B2-B975-EC3618AE6674}" destId="{20F4BC75-DCC5-4A1D-9E42-4D2321D74120}" srcOrd="0" destOrd="0" presId="urn:microsoft.com/office/officeart/2009/3/layout/HorizontalOrganizationChart"/>
    <dgm:cxn modelId="{855CD85E-D7F5-3143-9EFD-6CC90C8D6074}" type="presOf" srcId="{54657E80-63FC-410F-98AB-86B176FC0262}" destId="{59BBA672-4E88-4232-898B-E408841E3BEB}" srcOrd="1" destOrd="0" presId="urn:microsoft.com/office/officeart/2009/3/layout/HorizontalOrganizationChart"/>
    <dgm:cxn modelId="{9694B160-DC7E-324B-9F92-022BAA3A7336}" type="presOf" srcId="{B5B9FEB0-BD61-4A8B-8488-315C10A738D5}" destId="{EA9FEAE7-B2A9-465D-A29E-D8A486A56B55}" srcOrd="1" destOrd="0" presId="urn:microsoft.com/office/officeart/2009/3/layout/HorizontalOrganizationChart"/>
    <dgm:cxn modelId="{2B19B362-C3B5-1147-BAB2-A20023D56547}" type="presOf" srcId="{0C57E12A-A736-4E6A-A8C1-8390C351C24A}" destId="{8023D2A7-3D14-4EF6-9EE2-37BA7CEAAC19}" srcOrd="0" destOrd="0" presId="urn:microsoft.com/office/officeart/2009/3/layout/HorizontalOrganizationChart"/>
    <dgm:cxn modelId="{AEE58D64-E8BD-B54D-A4F9-AB8A096B8C36}" type="presOf" srcId="{B8AF4E14-4424-43A0-99ED-BA1A4FA62E62}" destId="{2CB8F79A-396D-4BA6-8467-9B726727ABC5}" srcOrd="0" destOrd="0" presId="urn:microsoft.com/office/officeart/2009/3/layout/HorizontalOrganizationChart"/>
    <dgm:cxn modelId="{3C27406B-F640-6347-AC46-F2DB4A55F198}" type="presOf" srcId="{174F56F1-0E6B-491B-BE3D-52AC2D0D6574}" destId="{12893A10-7828-4612-858F-2BA60C3C52CB}" srcOrd="0" destOrd="0" presId="urn:microsoft.com/office/officeart/2009/3/layout/HorizontalOrganizationChart"/>
    <dgm:cxn modelId="{E9A66C6D-9072-F441-81F9-B7F480D0A9D9}" type="presOf" srcId="{7E67AE0C-50E7-4835-B057-165797B3DCDA}" destId="{0605C94E-60DE-4706-8500-825522F688AC}" srcOrd="0" destOrd="0" presId="urn:microsoft.com/office/officeart/2009/3/layout/HorizontalOrganizationChart"/>
    <dgm:cxn modelId="{B5A4D94E-43A4-B24B-8184-75900162CF1F}" type="presOf" srcId="{54657E80-63FC-410F-98AB-86B176FC0262}" destId="{6E3449FA-44B8-4166-9ED7-3D7BC34A8A3E}" srcOrd="0" destOrd="0" presId="urn:microsoft.com/office/officeart/2009/3/layout/HorizontalOrganizationChart"/>
    <dgm:cxn modelId="{B1B05454-5026-994C-A9EC-50A926C0A6DA}" type="presOf" srcId="{C5EFC17D-7308-49EB-9D29-FBDD2EF07822}" destId="{CBA69002-05A4-4249-ACD2-58EA2259DD8D}" srcOrd="0" destOrd="0" presId="urn:microsoft.com/office/officeart/2009/3/layout/HorizontalOrganizationChart"/>
    <dgm:cxn modelId="{49EA3A76-5F67-6344-A6BC-5B569B164591}" type="presOf" srcId="{2F6CB0DB-1357-4A44-B914-9686E3240399}" destId="{12FF5934-BEDA-46A0-AAD2-8B14F4D14886}" srcOrd="0" destOrd="0" presId="urn:microsoft.com/office/officeart/2009/3/layout/HorizontalOrganizationChart"/>
    <dgm:cxn modelId="{CD42BB57-808C-C04F-97C7-B13504DDD036}" type="presOf" srcId="{EAF09E43-29E7-4D5F-90F3-18FDA0F49396}" destId="{29803AE3-A2F6-47D6-87FB-3BBE06AAC956}" srcOrd="1" destOrd="0" presId="urn:microsoft.com/office/officeart/2009/3/layout/HorizontalOrganizationChart"/>
    <dgm:cxn modelId="{49FB5E78-C8AD-4E0C-B60B-306DB19F572A}" srcId="{C2E89C2A-6B53-4219-8C29-77D37A929281}" destId="{721E18C5-FBFA-4D15-8BC8-55E4D763E6C2}" srcOrd="0" destOrd="0" parTransId="{DA97126F-8903-49CD-90C4-F29949CBCB5C}" sibTransId="{4835D8D8-A496-485E-ABD2-F1FA5D7B81F2}"/>
    <dgm:cxn modelId="{3299507A-25B0-184A-9E0C-3E19C6A2063F}" type="presOf" srcId="{DFA23ECA-BB85-40CE-9810-B75D2F9DBE44}" destId="{A9ACEB3D-2B7C-484E-91AA-F5DB6EC39FD5}" srcOrd="1" destOrd="0" presId="urn:microsoft.com/office/officeart/2009/3/layout/HorizontalOrganizationChart"/>
    <dgm:cxn modelId="{7C57E57C-7914-A24C-8D82-9197B31FB403}" type="presOf" srcId="{A7997C0E-E71F-4422-BCD7-18D69D722B71}" destId="{FBA3BD3D-E43D-4B4A-B6EA-7E32DB0AE9C8}" srcOrd="0" destOrd="0" presId="urn:microsoft.com/office/officeart/2009/3/layout/HorizontalOrganizationChart"/>
    <dgm:cxn modelId="{0ACC7E7E-4E69-4B22-AB1B-C58440055B6E}" srcId="{EE23EE33-230C-43BC-9993-224974E609A5}" destId="{C2F92200-8CC6-40EB-B2AA-F8C73997D255}" srcOrd="0" destOrd="0" parTransId="{247A2DE1-06A5-4214-A677-1BE4E661C7EC}" sibTransId="{4DBDC68F-8423-4A9E-90F7-C0E796B674DE}"/>
    <dgm:cxn modelId="{3AD0D183-E191-C948-AB11-EBA07E1364B2}" type="presOf" srcId="{BA96D64B-57A2-41DB-8CA8-07E54FB5047A}" destId="{838C6B4A-ACA3-4C49-A247-E9746E709886}" srcOrd="1" destOrd="0" presId="urn:microsoft.com/office/officeart/2009/3/layout/HorizontalOrganizationChart"/>
    <dgm:cxn modelId="{E32CE985-AC41-453F-89C1-A141C42DFC16}" srcId="{923A16D4-95A2-478E-A9EF-869D8D51E33D}" destId="{A3C0DA6A-B7C1-453A-81AA-094C3A61AC47}" srcOrd="1" destOrd="0" parTransId="{3DC0BC72-F463-44E3-84D6-A3F76FC0D9A8}" sibTransId="{F98B8118-EC8E-426E-A8F8-5F2B38BAC801}"/>
    <dgm:cxn modelId="{77C8C587-792A-4E64-9838-533FE41EF1CC}" srcId="{721E18C5-FBFA-4D15-8BC8-55E4D763E6C2}" destId="{BA96D64B-57A2-41DB-8CA8-07E54FB5047A}" srcOrd="2" destOrd="0" parTransId="{3542BB5C-2455-44D7-B328-CA81E7FD7D95}" sibTransId="{7E28646F-41D8-4D10-9D27-AB4FD41CF778}"/>
    <dgm:cxn modelId="{A177E387-4FC0-814D-AF06-69F530652FA4}" type="presOf" srcId="{4115D66F-7BF7-4B40-845C-27972F7C6A6C}" destId="{72B8A4E4-7214-48EE-AC18-1DFD92931ACA}" srcOrd="0" destOrd="0" presId="urn:microsoft.com/office/officeart/2009/3/layout/HorizontalOrganizationChart"/>
    <dgm:cxn modelId="{22231289-A1C1-AD46-AE2E-8C295F34940D}" type="presOf" srcId="{C2E89C2A-6B53-4219-8C29-77D37A929281}" destId="{7787698A-12B4-4B34-8285-7A0C587A45D9}" srcOrd="0" destOrd="0" presId="urn:microsoft.com/office/officeart/2009/3/layout/HorizontalOrganizationChart"/>
    <dgm:cxn modelId="{79431389-7C7E-D649-B0CB-F35517114CB0}" type="presOf" srcId="{F13D2E7D-783E-475A-BB17-CFEDC64A8DD0}" destId="{8A90A4F6-3443-4399-9139-1D868A074EB5}" srcOrd="0" destOrd="0" presId="urn:microsoft.com/office/officeart/2009/3/layout/HorizontalOrganizationChart"/>
    <dgm:cxn modelId="{23A19589-B6EE-1340-AB73-F13B065D3203}" type="presOf" srcId="{814076E7-B50D-49EB-8E47-B41D9B741B28}" destId="{32BDB83D-3608-4B7A-8F47-23EA9A0FC28F}" srcOrd="0" destOrd="0" presId="urn:microsoft.com/office/officeart/2009/3/layout/HorizontalOrganizationChart"/>
    <dgm:cxn modelId="{2D003A8A-C252-9B4B-8D73-EF6789E64350}" type="presOf" srcId="{B31B6C04-8BE1-4621-9DA8-3B3B52A37AA7}" destId="{5FFB69F9-7FFD-49BC-858E-62FBB7D02AC3}" srcOrd="0" destOrd="0" presId="urn:microsoft.com/office/officeart/2009/3/layout/HorizontalOrganizationChart"/>
    <dgm:cxn modelId="{CDA63E8A-F75C-3C4E-BDCF-8DF8A679B6FE}" type="presOf" srcId="{0CE21BFB-F87C-403F-AB34-CE4BCCA46D05}" destId="{23956D94-5A30-4C24-9FDF-41DE38A1A886}" srcOrd="0" destOrd="0" presId="urn:microsoft.com/office/officeart/2009/3/layout/HorizontalOrganizationChart"/>
    <dgm:cxn modelId="{B0A7888A-DD94-D548-922B-9C9AE1A0AF29}" type="presOf" srcId="{25DEC0DB-670A-41A1-8049-63AF7E2103FC}" destId="{37B1C4BC-E5D0-4425-898D-3960AA6BB7AD}" srcOrd="1" destOrd="0" presId="urn:microsoft.com/office/officeart/2009/3/layout/HorizontalOrganizationChart"/>
    <dgm:cxn modelId="{284B8D92-B2F4-449D-A7C7-6DA100CE8716}" srcId="{A3C0DA6A-B7C1-453A-81AA-094C3A61AC47}" destId="{B31B6C04-8BE1-4621-9DA8-3B3B52A37AA7}" srcOrd="1" destOrd="0" parTransId="{0CE21BFB-F87C-403F-AB34-CE4BCCA46D05}" sibTransId="{72C19581-BC15-4B30-AE22-D5E1DD9B4980}"/>
    <dgm:cxn modelId="{0EE96993-E4D3-44D2-A7DC-92132233B1D4}" srcId="{EAF09E43-29E7-4D5F-90F3-18FDA0F49396}" destId="{C5EFC17D-7308-49EB-9D29-FBDD2EF07822}" srcOrd="2" destOrd="0" parTransId="{9E624CA7-0DE6-4F5B-BC86-6384A8C44E1C}" sibTransId="{1216AE77-BC78-443E-94F8-81ECDD64507D}"/>
    <dgm:cxn modelId="{76029793-02EA-4B83-8026-3F276396BE5C}" srcId="{814076E7-B50D-49EB-8E47-B41D9B741B28}" destId="{C590A36C-4B06-48BD-8691-B1B697F4DB75}" srcOrd="0" destOrd="0" parTransId="{2D7D9DA3-84AF-41B2-B975-EC3618AE6674}" sibTransId="{8F4FD1C2-7D5B-4FF5-979A-067F1DDCDA91}"/>
    <dgm:cxn modelId="{2D8CC098-BADF-A842-9F4C-77361DD19864}" type="presOf" srcId="{C590A36C-4B06-48BD-8691-B1B697F4DB75}" destId="{33BFC010-5E59-4335-9E78-4A628D57FCD0}" srcOrd="0" destOrd="0" presId="urn:microsoft.com/office/officeart/2009/3/layout/HorizontalOrganizationChart"/>
    <dgm:cxn modelId="{CFFE089A-83B2-2A4A-8028-F54336EE536F}" type="presOf" srcId="{FC511213-50D1-4FA2-B632-5D9EE8306C55}" destId="{0BEEDCDB-B2F2-4677-AA6B-0656E554396D}" srcOrd="0" destOrd="0" presId="urn:microsoft.com/office/officeart/2009/3/layout/HorizontalOrganizationChart"/>
    <dgm:cxn modelId="{1E540F9D-165F-E54A-B95B-794D3FB95AB8}" type="presOf" srcId="{4115D66F-7BF7-4B40-845C-27972F7C6A6C}" destId="{39DFC1F7-C7AF-4275-906D-F77E108825B4}" srcOrd="1" destOrd="0" presId="urn:microsoft.com/office/officeart/2009/3/layout/HorizontalOrganizationChart"/>
    <dgm:cxn modelId="{34FBB9A5-4DA3-5A4A-AA65-CD89682C04E8}" type="presOf" srcId="{DA97126F-8903-49CD-90C4-F29949CBCB5C}" destId="{9BD042F8-B597-41D8-BF5D-9D1F4E1962CB}" srcOrd="0" destOrd="0" presId="urn:microsoft.com/office/officeart/2009/3/layout/HorizontalOrganizationChart"/>
    <dgm:cxn modelId="{51F9D3A7-F09B-2F42-9D57-3B7BF5909B8B}" type="presOf" srcId="{C2E89C2A-6B53-4219-8C29-77D37A929281}" destId="{5F1C8FA7-5C9B-4485-9DFD-502B89E34D71}" srcOrd="1" destOrd="0" presId="urn:microsoft.com/office/officeart/2009/3/layout/HorizontalOrganizationChart"/>
    <dgm:cxn modelId="{38D1F0AB-9D39-4246-9501-CA36B6DE8D08}" type="presOf" srcId="{9B7DE629-7F10-484F-92A0-07B4F040474C}" destId="{0FD03D14-E74B-4CD3-88D7-BAD39A8640D6}" srcOrd="0" destOrd="0" presId="urn:microsoft.com/office/officeart/2009/3/layout/HorizontalOrganizationChart"/>
    <dgm:cxn modelId="{EA8B6AAC-900E-4410-B0BB-C194479C6E9D}" srcId="{814076E7-B50D-49EB-8E47-B41D9B741B28}" destId="{0B765131-43A3-4FE2-A86D-765712AD1FF9}" srcOrd="2" destOrd="0" parTransId="{D2F082C9-76A1-4BFA-AF5A-DF61FCE316F5}" sibTransId="{4B35EF0B-E4E1-4D4F-A4D8-92271F5302E7}"/>
    <dgm:cxn modelId="{CBB2E3AD-A22E-B64B-903A-C9BD0FB14390}" type="presOf" srcId="{25DEC0DB-670A-41A1-8049-63AF7E2103FC}" destId="{2C367010-0CA6-456F-BF0D-2E1241A3C139}" srcOrd="0" destOrd="0" presId="urn:microsoft.com/office/officeart/2009/3/layout/HorizontalOrganizationChart"/>
    <dgm:cxn modelId="{DEF881AE-8428-0C4C-B7AD-F123F5B9350A}" type="presOf" srcId="{0DEB1793-4AEB-42A2-AD24-98AA9441AD2D}" destId="{613467F9-7342-421E-996E-04338DD14F68}" srcOrd="0" destOrd="0" presId="urn:microsoft.com/office/officeart/2009/3/layout/HorizontalOrganizationChart"/>
    <dgm:cxn modelId="{FA4BF1B3-5F20-473A-83EE-FEDD1D2C15D1}" srcId="{721E18C5-FBFA-4D15-8BC8-55E4D763E6C2}" destId="{B8AF4E14-4424-43A0-99ED-BA1A4FA62E62}" srcOrd="0" destOrd="0" parTransId="{FC511213-50D1-4FA2-B632-5D9EE8306C55}" sibTransId="{E01708D4-F4A4-4ACC-9D37-D34E8E9E9DE4}"/>
    <dgm:cxn modelId="{FE7069B8-1433-1146-8584-7148AB49F637}" type="presOf" srcId="{C5EFC17D-7308-49EB-9D29-FBDD2EF07822}" destId="{5D946B66-8EFE-4F0E-8406-E855E47317A9}" srcOrd="1" destOrd="0" presId="urn:microsoft.com/office/officeart/2009/3/layout/HorizontalOrganizationChart"/>
    <dgm:cxn modelId="{FB2124B9-98E3-0444-BC34-76A705322F38}" type="presOf" srcId="{E33305C2-0670-48F4-AF06-1A7E3A6D5403}" destId="{D996ED17-4217-4B12-AEE8-7A80936DA691}" srcOrd="1" destOrd="0" presId="urn:microsoft.com/office/officeart/2009/3/layout/HorizontalOrganizationChart"/>
    <dgm:cxn modelId="{75766ABA-B37D-7F4C-846E-97E444391C87}" type="presOf" srcId="{48280DFC-5C6B-40D7-9D75-A264BCE5EFC5}" destId="{C6E8617F-28F3-4226-934D-3B778FB96204}" srcOrd="1" destOrd="0" presId="urn:microsoft.com/office/officeart/2009/3/layout/HorizontalOrganizationChart"/>
    <dgm:cxn modelId="{FE090FBB-5AC7-B84B-8A59-D7C7224803A7}" type="presOf" srcId="{721E18C5-FBFA-4D15-8BC8-55E4D763E6C2}" destId="{0063C1C8-F89D-42A0-A45B-406757CF1829}" srcOrd="1" destOrd="0" presId="urn:microsoft.com/office/officeart/2009/3/layout/HorizontalOrganizationChart"/>
    <dgm:cxn modelId="{3D1EB0BB-7CFC-3440-8475-151808F6872C}" type="presOf" srcId="{B8AF4E14-4424-43A0-99ED-BA1A4FA62E62}" destId="{966840A7-8341-4A5E-A230-747F81BC40E5}" srcOrd="1" destOrd="0" presId="urn:microsoft.com/office/officeart/2009/3/layout/HorizontalOrganizationChart"/>
    <dgm:cxn modelId="{5DC986BC-5DEA-3A42-9FB6-04C87E3AC598}" type="presOf" srcId="{C2F92200-8CC6-40EB-B2AA-F8C73997D255}" destId="{78C37158-680C-4193-861C-02F8F217B772}" srcOrd="0" destOrd="0" presId="urn:microsoft.com/office/officeart/2009/3/layout/HorizontalOrganizationChart"/>
    <dgm:cxn modelId="{7C20BFC0-18F4-5444-8F44-504E85CCC113}" type="presOf" srcId="{4BCC67BB-ABCC-4989-A880-67AA682B568D}" destId="{C87661B5-8D2B-4B81-94B6-98D2C2A1E27F}" srcOrd="0" destOrd="0" presId="urn:microsoft.com/office/officeart/2009/3/layout/HorizontalOrganizationChart"/>
    <dgm:cxn modelId="{B6FFA2C3-C7DE-8A40-8720-F63B1834E6D3}" type="presOf" srcId="{08CDF429-7390-42D3-9A39-E5A3659FF5D3}" destId="{DF937DD9-10D9-4C77-B34D-BAFD6EB88813}" srcOrd="0" destOrd="0" presId="urn:microsoft.com/office/officeart/2009/3/layout/HorizontalOrganizationChart"/>
    <dgm:cxn modelId="{6CC500C4-B27B-4B13-A97A-CD6104E44B5A}" srcId="{7E67AE0C-50E7-4835-B057-165797B3DCDA}" destId="{C2E89C2A-6B53-4219-8C29-77D37A929281}" srcOrd="1" destOrd="0" parTransId="{F13D2E7D-783E-475A-BB17-CFEDC64A8DD0}" sibTransId="{929B23C0-7AC9-402D-AC61-D60C1AA16F00}"/>
    <dgm:cxn modelId="{BC6D8CC6-1D19-4E46-97B0-6DDCD20EF311}" type="presOf" srcId="{A3C0DA6A-B7C1-453A-81AA-094C3A61AC47}" destId="{B949BF73-C229-434A-A598-AB8C297059BB}" srcOrd="1" destOrd="0" presId="urn:microsoft.com/office/officeart/2009/3/layout/HorizontalOrganizationChart"/>
    <dgm:cxn modelId="{796B44CA-DDBD-2149-989B-1CCC8DBE792F}" type="presOf" srcId="{721E18C5-FBFA-4D15-8BC8-55E4D763E6C2}" destId="{62331332-B94A-4A93-B3D0-C3F9210556EE}" srcOrd="0" destOrd="0" presId="urn:microsoft.com/office/officeart/2009/3/layout/HorizontalOrganizationChart"/>
    <dgm:cxn modelId="{2552E7CB-AD96-41D2-A58C-FF896F7F1E89}" srcId="{EE23EE33-230C-43BC-9993-224974E609A5}" destId="{48280DFC-5C6B-40D7-9D75-A264BCE5EFC5}" srcOrd="1" destOrd="0" parTransId="{4BCC67BB-ABCC-4989-A880-67AA682B568D}" sibTransId="{A6E807E7-77F5-47D0-9364-1E3C52133659}"/>
    <dgm:cxn modelId="{1BEDB0D2-A0AD-B146-9129-0CD1B78A2EF8}" type="presOf" srcId="{2E57C80C-AF89-495D-B29F-127BAF7CB963}" destId="{B4EA1063-39F1-46DB-990D-6BD6FAB78BC4}" srcOrd="0" destOrd="0" presId="urn:microsoft.com/office/officeart/2009/3/layout/HorizontalOrganizationChart"/>
    <dgm:cxn modelId="{CB55FED3-6FCF-1546-BB78-A403C4F12CED}" type="presOf" srcId="{EAF09E43-29E7-4D5F-90F3-18FDA0F49396}" destId="{095E96B4-333E-4912-8387-725C6254248B}" srcOrd="0" destOrd="0" presId="urn:microsoft.com/office/officeart/2009/3/layout/HorizontalOrganizationChart"/>
    <dgm:cxn modelId="{256026D6-7A04-D245-9FBE-26A8D2AF39DE}" type="presOf" srcId="{3542BB5C-2455-44D7-B328-CA81E7FD7D95}" destId="{BF954CA8-1EC2-4D06-8284-FAF9ACF986AF}" srcOrd="0" destOrd="0" presId="urn:microsoft.com/office/officeart/2009/3/layout/HorizontalOrganizationChart"/>
    <dgm:cxn modelId="{ACEDAAD9-BCE8-3945-86C4-8EFD975D5319}" type="presOf" srcId="{BA96D64B-57A2-41DB-8CA8-07E54FB5047A}" destId="{397A635A-2471-4317-9E56-29C5A5AC7966}" srcOrd="0" destOrd="0" presId="urn:microsoft.com/office/officeart/2009/3/layout/HorizontalOrganizationChart"/>
    <dgm:cxn modelId="{975186DE-FD51-4D0B-9CEB-4A07CCE085FD}" srcId="{A7997C0E-E71F-4422-BCD7-18D69D722B71}" destId="{7E67AE0C-50E7-4835-B057-165797B3DCDA}" srcOrd="0" destOrd="0" parTransId="{2F772BB0-C2DE-4868-B12E-2298071EFB6C}" sibTransId="{4930A40E-4D3F-4727-890E-7D21F9564F97}"/>
    <dgm:cxn modelId="{8F68A5E0-262E-4C1F-87F9-AB5E0F9F747E}" srcId="{A3C0DA6A-B7C1-453A-81AA-094C3A61AC47}" destId="{FB593BE5-8A03-43C5-BD73-CDF82ED2F1A0}" srcOrd="0" destOrd="0" parTransId="{D7297251-4E2A-45DD-8CEE-7850B8BDA042}" sibTransId="{8152B754-077A-4E55-A48C-2CC953228AF8}"/>
    <dgm:cxn modelId="{512679E4-97BE-CD41-9A22-C07DCA660161}" type="presOf" srcId="{B31B6C04-8BE1-4621-9DA8-3B3B52A37AA7}" destId="{1CE21AC2-2E7E-4171-B133-9E422F53D431}" srcOrd="1" destOrd="0" presId="urn:microsoft.com/office/officeart/2009/3/layout/HorizontalOrganizationChart"/>
    <dgm:cxn modelId="{6E3328E6-7AB2-4262-98FD-0E6813A9C692}" srcId="{814076E7-B50D-49EB-8E47-B41D9B741B28}" destId="{B5B9FEB0-BD61-4A8B-8488-315C10A738D5}" srcOrd="1" destOrd="0" parTransId="{2F6CB0DB-1357-4A44-B914-9686E3240399}" sibTransId="{9583F6E2-5919-4D40-AC61-363E0003348E}"/>
    <dgm:cxn modelId="{C00DFCE7-13B9-424F-BA8F-0426EC27CCF0}" type="presOf" srcId="{EE23EE33-230C-43BC-9993-224974E609A5}" destId="{C0F1DAFC-87D9-4550-B524-DC41F70C7750}" srcOrd="0" destOrd="0" presId="urn:microsoft.com/office/officeart/2009/3/layout/HorizontalOrganizationChart"/>
    <dgm:cxn modelId="{35EE3DEC-2D52-5343-839F-85FCC033FA86}" type="presOf" srcId="{0B765131-43A3-4FE2-A86D-765712AD1FF9}" destId="{78D33B17-A1B4-48EC-BE11-36FAB12534B4}" srcOrd="0" destOrd="0" presId="urn:microsoft.com/office/officeart/2009/3/layout/HorizontalOrganizationChart"/>
    <dgm:cxn modelId="{CFC470ED-14BC-2F41-A7A4-B8F7A38371E5}" type="presOf" srcId="{B5B9FEB0-BD61-4A8B-8488-315C10A738D5}" destId="{F06D968A-FAB1-4D2E-BF65-0A745495617E}" srcOrd="0" destOrd="0" presId="urn:microsoft.com/office/officeart/2009/3/layout/HorizontalOrganizationChart"/>
    <dgm:cxn modelId="{10F691EE-CE05-419C-B07F-93A80F2F9B71}" srcId="{721E18C5-FBFA-4D15-8BC8-55E4D763E6C2}" destId="{25DEC0DB-670A-41A1-8049-63AF7E2103FC}" srcOrd="1" destOrd="0" parTransId="{08CDF429-7390-42D3-9A39-E5A3659FF5D3}" sibTransId="{C15CB72F-C735-41FC-954C-0B4998E85096}"/>
    <dgm:cxn modelId="{3ED593F1-E7C2-DD49-B9FF-8FFDE5660A25}" type="presOf" srcId="{2A375949-B443-425C-8A2C-D2DFFEFE984D}" destId="{09984F61-3571-4E38-8E1C-05B6F2B8406E}" srcOrd="0" destOrd="0" presId="urn:microsoft.com/office/officeart/2009/3/layout/HorizontalOrganizationChart"/>
    <dgm:cxn modelId="{9961F4F8-7DDD-E14D-A9DA-DCD0E585453F}" type="presOf" srcId="{B365E20A-7CFE-4F3C-ABB7-E83FA03A5AAE}" destId="{767BE714-E028-4590-A43F-3953AB2C53ED}" srcOrd="1" destOrd="0" presId="urn:microsoft.com/office/officeart/2009/3/layout/HorizontalOrganizationChart"/>
    <dgm:cxn modelId="{61B781FA-578D-BF44-B6D8-68EE6498A276}" type="presOf" srcId="{CCD5E1ED-4C84-4643-81D8-93A687DA0619}" destId="{AE6C197B-D0CA-457C-949A-A23924B21361}" srcOrd="0" destOrd="0" presId="urn:microsoft.com/office/officeart/2009/3/layout/HorizontalOrganizationChart"/>
    <dgm:cxn modelId="{E7969DFA-7FA7-A24D-B249-C42C995284EE}" type="presOf" srcId="{971BAD84-E5CE-497F-9FDF-9008A1FBF79E}" destId="{9B0905F8-6221-4C29-BEC4-1C8A9234E1B8}" srcOrd="0" destOrd="0" presId="urn:microsoft.com/office/officeart/2009/3/layout/HorizontalOrganizationChart"/>
    <dgm:cxn modelId="{F4A41EFC-F13E-4D0A-975E-14DE70B3A079}" srcId="{923A16D4-95A2-478E-A9EF-869D8D51E33D}" destId="{EAF09E43-29E7-4D5F-90F3-18FDA0F49396}" srcOrd="0" destOrd="0" parTransId="{CCD5E1ED-4C84-4643-81D8-93A687DA0619}" sibTransId="{29F7FA46-2361-4D96-ADCB-B247B22F5044}"/>
    <dgm:cxn modelId="{C22497FC-B09A-4871-A959-A89EE0A389B8}" srcId="{EAF09E43-29E7-4D5F-90F3-18FDA0F49396}" destId="{4115D66F-7BF7-4B40-845C-27972F7C6A6C}" srcOrd="1" destOrd="0" parTransId="{9B7DE629-7F10-484F-92A0-07B4F040474C}" sibTransId="{5E2E3636-8990-47A2-AF9B-29893F3E0308}"/>
    <dgm:cxn modelId="{E9178FFD-1C80-BA49-B61E-AF1311D4E917}" type="presOf" srcId="{3DC0BC72-F463-44E3-84D6-A3F76FC0D9A8}" destId="{9E1E6A29-1F2E-41B1-BE33-9905C512D281}" srcOrd="0" destOrd="0" presId="urn:microsoft.com/office/officeart/2009/3/layout/HorizontalOrganizationChart"/>
    <dgm:cxn modelId="{105D796B-C8E7-7C41-A9D9-161FE5163CA9}" type="presParOf" srcId="{FBA3BD3D-E43D-4B4A-B6EA-7E32DB0AE9C8}" destId="{E8FF9A83-7476-4DDB-842B-96BB42B25652}" srcOrd="0" destOrd="0" presId="urn:microsoft.com/office/officeart/2009/3/layout/HorizontalOrganizationChart"/>
    <dgm:cxn modelId="{A1B473CF-4E42-A244-8ABC-BB791A85CC07}" type="presParOf" srcId="{E8FF9A83-7476-4DDB-842B-96BB42B25652}" destId="{D920D80F-2BDA-40F9-B21B-39F53E695531}" srcOrd="0" destOrd="0" presId="urn:microsoft.com/office/officeart/2009/3/layout/HorizontalOrganizationChart"/>
    <dgm:cxn modelId="{5CD98C5F-CF39-6E43-8A00-95362AE99281}" type="presParOf" srcId="{D920D80F-2BDA-40F9-B21B-39F53E695531}" destId="{0605C94E-60DE-4706-8500-825522F688AC}" srcOrd="0" destOrd="0" presId="urn:microsoft.com/office/officeart/2009/3/layout/HorizontalOrganizationChart"/>
    <dgm:cxn modelId="{18670498-2707-2E48-871A-65A2A0141514}" type="presParOf" srcId="{D920D80F-2BDA-40F9-B21B-39F53E695531}" destId="{DC7090C3-5908-45A5-A033-51352987AC70}" srcOrd="1" destOrd="0" presId="urn:microsoft.com/office/officeart/2009/3/layout/HorizontalOrganizationChart"/>
    <dgm:cxn modelId="{3FA6CFB0-0D08-094F-9A5B-7E60099B8BAB}" type="presParOf" srcId="{E8FF9A83-7476-4DDB-842B-96BB42B25652}" destId="{8812D091-08EC-479D-BD7E-E858EEB29A03}" srcOrd="1" destOrd="0" presId="urn:microsoft.com/office/officeart/2009/3/layout/HorizontalOrganizationChart"/>
    <dgm:cxn modelId="{2AC5FA4C-B19C-774D-9E10-136BC94898A7}" type="presParOf" srcId="{8812D091-08EC-479D-BD7E-E858EEB29A03}" destId="{B4EA1063-39F1-46DB-990D-6BD6FAB78BC4}" srcOrd="0" destOrd="0" presId="urn:microsoft.com/office/officeart/2009/3/layout/HorizontalOrganizationChart"/>
    <dgm:cxn modelId="{4D65CD83-ECBC-574F-8DBD-34EA8E18C24C}" type="presParOf" srcId="{8812D091-08EC-479D-BD7E-E858EEB29A03}" destId="{C059532D-AA7D-40F5-8D26-69A806AB8FD7}" srcOrd="1" destOrd="0" presId="urn:microsoft.com/office/officeart/2009/3/layout/HorizontalOrganizationChart"/>
    <dgm:cxn modelId="{E683BFF2-34FE-A844-A078-E46D1E1658EC}" type="presParOf" srcId="{C059532D-AA7D-40F5-8D26-69A806AB8FD7}" destId="{68F84484-96AD-4CBC-A7AE-25E0AD19E404}" srcOrd="0" destOrd="0" presId="urn:microsoft.com/office/officeart/2009/3/layout/HorizontalOrganizationChart"/>
    <dgm:cxn modelId="{E0104AFF-0D0A-964E-89E4-30F316BC6EA9}" type="presParOf" srcId="{68F84484-96AD-4CBC-A7AE-25E0AD19E404}" destId="{3E280DC5-5571-4C42-A79B-C904FCC64FA2}" srcOrd="0" destOrd="0" presId="urn:microsoft.com/office/officeart/2009/3/layout/HorizontalOrganizationChart"/>
    <dgm:cxn modelId="{71D5E56F-2B77-5A4F-8969-7BDA7505399E}" type="presParOf" srcId="{68F84484-96AD-4CBC-A7AE-25E0AD19E404}" destId="{EDC66CEE-B2C8-4D7E-8548-5D4BAED6BA42}" srcOrd="1" destOrd="0" presId="urn:microsoft.com/office/officeart/2009/3/layout/HorizontalOrganizationChart"/>
    <dgm:cxn modelId="{57B25493-DE59-3947-BD1A-2878816BC1FF}" type="presParOf" srcId="{C059532D-AA7D-40F5-8D26-69A806AB8FD7}" destId="{FC3E21F0-E146-4BD1-A2AB-14034EC261FF}" srcOrd="1" destOrd="0" presId="urn:microsoft.com/office/officeart/2009/3/layout/HorizontalOrganizationChart"/>
    <dgm:cxn modelId="{C3B48512-4172-D341-A40B-99AF2D037A53}" type="presParOf" srcId="{FC3E21F0-E146-4BD1-A2AB-14034EC261FF}" destId="{AE6C197B-D0CA-457C-949A-A23924B21361}" srcOrd="0" destOrd="0" presId="urn:microsoft.com/office/officeart/2009/3/layout/HorizontalOrganizationChart"/>
    <dgm:cxn modelId="{4F89648A-57A0-2142-8C1D-5E4437C7D7B0}" type="presParOf" srcId="{FC3E21F0-E146-4BD1-A2AB-14034EC261FF}" destId="{76459EB2-F380-44F9-B7C5-E0A774180C9E}" srcOrd="1" destOrd="0" presId="urn:microsoft.com/office/officeart/2009/3/layout/HorizontalOrganizationChart"/>
    <dgm:cxn modelId="{6E518F2E-51AF-A547-BB57-DDDAD01FFAF8}" type="presParOf" srcId="{76459EB2-F380-44F9-B7C5-E0A774180C9E}" destId="{A837537A-1B79-44DC-BB60-667F81773CF9}" srcOrd="0" destOrd="0" presId="urn:microsoft.com/office/officeart/2009/3/layout/HorizontalOrganizationChart"/>
    <dgm:cxn modelId="{890C7BB5-FFB4-2843-8F78-F70971059EDD}" type="presParOf" srcId="{A837537A-1B79-44DC-BB60-667F81773CF9}" destId="{095E96B4-333E-4912-8387-725C6254248B}" srcOrd="0" destOrd="0" presId="urn:microsoft.com/office/officeart/2009/3/layout/HorizontalOrganizationChart"/>
    <dgm:cxn modelId="{78AE7C53-F333-A540-B0E4-8C5D5452B4BC}" type="presParOf" srcId="{A837537A-1B79-44DC-BB60-667F81773CF9}" destId="{29803AE3-A2F6-47D6-87FB-3BBE06AAC956}" srcOrd="1" destOrd="0" presId="urn:microsoft.com/office/officeart/2009/3/layout/HorizontalOrganizationChart"/>
    <dgm:cxn modelId="{F9E02150-C0CC-5946-BFE7-7FDF5B5A219B}" type="presParOf" srcId="{76459EB2-F380-44F9-B7C5-E0A774180C9E}" destId="{7EEE2DA9-B984-47E2-8406-8BEA90218292}" srcOrd="1" destOrd="0" presId="urn:microsoft.com/office/officeart/2009/3/layout/HorizontalOrganizationChart"/>
    <dgm:cxn modelId="{5FE29A63-88AC-FE41-B07D-9977AB3FAF05}" type="presParOf" srcId="{7EEE2DA9-B984-47E2-8406-8BEA90218292}" destId="{8023D2A7-3D14-4EF6-9EE2-37BA7CEAAC19}" srcOrd="0" destOrd="0" presId="urn:microsoft.com/office/officeart/2009/3/layout/HorizontalOrganizationChart"/>
    <dgm:cxn modelId="{8CC7EEBE-0AFA-5D43-942E-1BA776D4458A}" type="presParOf" srcId="{7EEE2DA9-B984-47E2-8406-8BEA90218292}" destId="{39EC4D74-968C-4C32-81C7-A5DCEADBA3F0}" srcOrd="1" destOrd="0" presId="urn:microsoft.com/office/officeart/2009/3/layout/HorizontalOrganizationChart"/>
    <dgm:cxn modelId="{AABFD9E4-38CC-AE4C-A388-2FEB8A704AB6}" type="presParOf" srcId="{39EC4D74-968C-4C32-81C7-A5DCEADBA3F0}" destId="{7907D33D-8AAB-42A8-8C0C-7099895DA898}" srcOrd="0" destOrd="0" presId="urn:microsoft.com/office/officeart/2009/3/layout/HorizontalOrganizationChart"/>
    <dgm:cxn modelId="{2C16DE5B-2DCF-234D-98D3-7391DC93DB4A}" type="presParOf" srcId="{7907D33D-8AAB-42A8-8C0C-7099895DA898}" destId="{6E3449FA-44B8-4166-9ED7-3D7BC34A8A3E}" srcOrd="0" destOrd="0" presId="urn:microsoft.com/office/officeart/2009/3/layout/HorizontalOrganizationChart"/>
    <dgm:cxn modelId="{72379D5E-7AAF-B641-B441-68440950E77F}" type="presParOf" srcId="{7907D33D-8AAB-42A8-8C0C-7099895DA898}" destId="{59BBA672-4E88-4232-898B-E408841E3BEB}" srcOrd="1" destOrd="0" presId="urn:microsoft.com/office/officeart/2009/3/layout/HorizontalOrganizationChart"/>
    <dgm:cxn modelId="{E18C5F29-A329-9948-851C-ADA64C0A7459}" type="presParOf" srcId="{39EC4D74-968C-4C32-81C7-A5DCEADBA3F0}" destId="{885D3051-F2B2-4151-AB75-85C5B0C84C25}" srcOrd="1" destOrd="0" presId="urn:microsoft.com/office/officeart/2009/3/layout/HorizontalOrganizationChart"/>
    <dgm:cxn modelId="{70116F92-EE9F-5545-BD22-89F308F35EEA}" type="presParOf" srcId="{39EC4D74-968C-4C32-81C7-A5DCEADBA3F0}" destId="{39F358E7-B55A-4367-BB3F-FDFFE42BFDA9}" srcOrd="2" destOrd="0" presId="urn:microsoft.com/office/officeart/2009/3/layout/HorizontalOrganizationChart"/>
    <dgm:cxn modelId="{343BA5AA-2EC3-CF41-9346-1552C9C3CF85}" type="presParOf" srcId="{7EEE2DA9-B984-47E2-8406-8BEA90218292}" destId="{0FD03D14-E74B-4CD3-88D7-BAD39A8640D6}" srcOrd="2" destOrd="0" presId="urn:microsoft.com/office/officeart/2009/3/layout/HorizontalOrganizationChart"/>
    <dgm:cxn modelId="{3E115FC3-D706-7E49-908F-2A75352E333F}" type="presParOf" srcId="{7EEE2DA9-B984-47E2-8406-8BEA90218292}" destId="{7C933363-FB78-4BA2-827F-0283A3C56FEA}" srcOrd="3" destOrd="0" presId="urn:microsoft.com/office/officeart/2009/3/layout/HorizontalOrganizationChart"/>
    <dgm:cxn modelId="{8F534967-8B36-C149-8B62-D35C44B17894}" type="presParOf" srcId="{7C933363-FB78-4BA2-827F-0283A3C56FEA}" destId="{AFA8DD23-7615-4A04-AFE4-87BDC8418D07}" srcOrd="0" destOrd="0" presId="urn:microsoft.com/office/officeart/2009/3/layout/HorizontalOrganizationChart"/>
    <dgm:cxn modelId="{C56E060C-D11B-3A41-81E1-4AA0A17EF78F}" type="presParOf" srcId="{AFA8DD23-7615-4A04-AFE4-87BDC8418D07}" destId="{72B8A4E4-7214-48EE-AC18-1DFD92931ACA}" srcOrd="0" destOrd="0" presId="urn:microsoft.com/office/officeart/2009/3/layout/HorizontalOrganizationChart"/>
    <dgm:cxn modelId="{6A08E277-6845-9948-837B-152472E806C8}" type="presParOf" srcId="{AFA8DD23-7615-4A04-AFE4-87BDC8418D07}" destId="{39DFC1F7-C7AF-4275-906D-F77E108825B4}" srcOrd="1" destOrd="0" presId="urn:microsoft.com/office/officeart/2009/3/layout/HorizontalOrganizationChart"/>
    <dgm:cxn modelId="{CDD6BC80-8C78-AE4D-A219-5A0D4D7A456D}" type="presParOf" srcId="{7C933363-FB78-4BA2-827F-0283A3C56FEA}" destId="{097FE76E-BF0F-4F6D-9B20-86E35AED92F7}" srcOrd="1" destOrd="0" presId="urn:microsoft.com/office/officeart/2009/3/layout/HorizontalOrganizationChart"/>
    <dgm:cxn modelId="{5F23758F-3F38-264D-A004-D1EF0592EAB6}" type="presParOf" srcId="{7C933363-FB78-4BA2-827F-0283A3C56FEA}" destId="{F305E49E-13F8-4052-B8A9-D7CB601814F6}" srcOrd="2" destOrd="0" presId="urn:microsoft.com/office/officeart/2009/3/layout/HorizontalOrganizationChart"/>
    <dgm:cxn modelId="{FAA46214-F384-524B-8772-77179660BF70}" type="presParOf" srcId="{7EEE2DA9-B984-47E2-8406-8BEA90218292}" destId="{D67B997B-AF0F-4169-B67A-3A4F5F0F43C1}" srcOrd="4" destOrd="0" presId="urn:microsoft.com/office/officeart/2009/3/layout/HorizontalOrganizationChart"/>
    <dgm:cxn modelId="{CF10998D-DB52-8F4F-986D-24013907E0C7}" type="presParOf" srcId="{7EEE2DA9-B984-47E2-8406-8BEA90218292}" destId="{3C2C634E-66FF-4E88-9D15-425E3D38E5A2}" srcOrd="5" destOrd="0" presId="urn:microsoft.com/office/officeart/2009/3/layout/HorizontalOrganizationChart"/>
    <dgm:cxn modelId="{B62E27F7-76D0-DB43-9EA8-1D7AAB7BCB95}" type="presParOf" srcId="{3C2C634E-66FF-4E88-9D15-425E3D38E5A2}" destId="{33C742C9-B288-438E-B596-5208DD3282AD}" srcOrd="0" destOrd="0" presId="urn:microsoft.com/office/officeart/2009/3/layout/HorizontalOrganizationChart"/>
    <dgm:cxn modelId="{577EEA16-D6CB-124D-8F77-A430040E2572}" type="presParOf" srcId="{33C742C9-B288-438E-B596-5208DD3282AD}" destId="{CBA69002-05A4-4249-ACD2-58EA2259DD8D}" srcOrd="0" destOrd="0" presId="urn:microsoft.com/office/officeart/2009/3/layout/HorizontalOrganizationChart"/>
    <dgm:cxn modelId="{FB454928-E030-2A40-965A-33386B0BA319}" type="presParOf" srcId="{33C742C9-B288-438E-B596-5208DD3282AD}" destId="{5D946B66-8EFE-4F0E-8406-E855E47317A9}" srcOrd="1" destOrd="0" presId="urn:microsoft.com/office/officeart/2009/3/layout/HorizontalOrganizationChart"/>
    <dgm:cxn modelId="{2071F574-1934-CB4D-A351-FA83A0DEBF41}" type="presParOf" srcId="{3C2C634E-66FF-4E88-9D15-425E3D38E5A2}" destId="{A5354061-6374-4962-B4A7-7753237A9C53}" srcOrd="1" destOrd="0" presId="urn:microsoft.com/office/officeart/2009/3/layout/HorizontalOrganizationChart"/>
    <dgm:cxn modelId="{872E1D33-E039-F344-85C6-07CD9B011BEB}" type="presParOf" srcId="{3C2C634E-66FF-4E88-9D15-425E3D38E5A2}" destId="{ABFD78B0-8475-487F-8CE1-A311570EFBD2}" srcOrd="2" destOrd="0" presId="urn:microsoft.com/office/officeart/2009/3/layout/HorizontalOrganizationChart"/>
    <dgm:cxn modelId="{919F6DD1-8F5A-D549-A4BD-18580FC5D60A}" type="presParOf" srcId="{7EEE2DA9-B984-47E2-8406-8BEA90218292}" destId="{613467F9-7342-421E-996E-04338DD14F68}" srcOrd="6" destOrd="0" presId="urn:microsoft.com/office/officeart/2009/3/layout/HorizontalOrganizationChart"/>
    <dgm:cxn modelId="{CF58E626-CD90-8A44-BA9C-3362B027DB6E}" type="presParOf" srcId="{7EEE2DA9-B984-47E2-8406-8BEA90218292}" destId="{E9296D88-9645-43C7-A5F2-1CB00489842E}" srcOrd="7" destOrd="0" presId="urn:microsoft.com/office/officeart/2009/3/layout/HorizontalOrganizationChart"/>
    <dgm:cxn modelId="{08A83543-29C9-5D46-B9F0-C23169F4A955}" type="presParOf" srcId="{E9296D88-9645-43C7-A5F2-1CB00489842E}" destId="{7A8114B3-C941-4748-BAE5-086AF0E7D66C}" srcOrd="0" destOrd="0" presId="urn:microsoft.com/office/officeart/2009/3/layout/HorizontalOrganizationChart"/>
    <dgm:cxn modelId="{773A1594-DB5A-8941-A8B4-F6DDEAA6664F}" type="presParOf" srcId="{7A8114B3-C941-4748-BAE5-086AF0E7D66C}" destId="{E161D186-6B00-48C6-82FA-717CEC0A7F90}" srcOrd="0" destOrd="0" presId="urn:microsoft.com/office/officeart/2009/3/layout/HorizontalOrganizationChart"/>
    <dgm:cxn modelId="{C01FF77C-4399-A848-AB5E-25838A7C89FA}" type="presParOf" srcId="{7A8114B3-C941-4748-BAE5-086AF0E7D66C}" destId="{A9ACEB3D-2B7C-484E-91AA-F5DB6EC39FD5}" srcOrd="1" destOrd="0" presId="urn:microsoft.com/office/officeart/2009/3/layout/HorizontalOrganizationChart"/>
    <dgm:cxn modelId="{33D19495-4ADC-4044-8F76-8744BE3E281F}" type="presParOf" srcId="{E9296D88-9645-43C7-A5F2-1CB00489842E}" destId="{2E13B1D4-ADD0-47B1-AB48-B41D7E5B7B54}" srcOrd="1" destOrd="0" presId="urn:microsoft.com/office/officeart/2009/3/layout/HorizontalOrganizationChart"/>
    <dgm:cxn modelId="{0BA0925E-7B4C-B246-9E0C-DD925071F292}" type="presParOf" srcId="{E9296D88-9645-43C7-A5F2-1CB00489842E}" destId="{408E1AA2-2AD1-4411-B0C4-00962917222E}" srcOrd="2" destOrd="0" presId="urn:microsoft.com/office/officeart/2009/3/layout/HorizontalOrganizationChart"/>
    <dgm:cxn modelId="{B63E3F28-CA45-AB44-AFC0-C73BCC1B155C}" type="presParOf" srcId="{76459EB2-F380-44F9-B7C5-E0A774180C9E}" destId="{9881354E-54E5-4023-BE1B-127FD4FBE817}" srcOrd="2" destOrd="0" presId="urn:microsoft.com/office/officeart/2009/3/layout/HorizontalOrganizationChart"/>
    <dgm:cxn modelId="{3CD530E3-D57D-4243-BD29-4C46C1349446}" type="presParOf" srcId="{FC3E21F0-E146-4BD1-A2AB-14034EC261FF}" destId="{9E1E6A29-1F2E-41B1-BE33-9905C512D281}" srcOrd="2" destOrd="0" presId="urn:microsoft.com/office/officeart/2009/3/layout/HorizontalOrganizationChart"/>
    <dgm:cxn modelId="{99424A97-7252-0247-BD6B-C550A76B03E6}" type="presParOf" srcId="{FC3E21F0-E146-4BD1-A2AB-14034EC261FF}" destId="{440280C2-1392-4CD7-951D-AF26FD997F7A}" srcOrd="3" destOrd="0" presId="urn:microsoft.com/office/officeart/2009/3/layout/HorizontalOrganizationChart"/>
    <dgm:cxn modelId="{6BC0CF10-A9E7-CC47-B10E-C4150E4959DC}" type="presParOf" srcId="{440280C2-1392-4CD7-951D-AF26FD997F7A}" destId="{E7A8FDDC-9AC1-4721-9FC6-F172976F86C8}" srcOrd="0" destOrd="0" presId="urn:microsoft.com/office/officeart/2009/3/layout/HorizontalOrganizationChart"/>
    <dgm:cxn modelId="{DC2D705A-25E0-5D49-BD34-6A3950F43CCE}" type="presParOf" srcId="{E7A8FDDC-9AC1-4721-9FC6-F172976F86C8}" destId="{A818FDC2-C74A-4121-9B70-4DB9D06D9CA6}" srcOrd="0" destOrd="0" presId="urn:microsoft.com/office/officeart/2009/3/layout/HorizontalOrganizationChart"/>
    <dgm:cxn modelId="{E916606F-2FE1-F444-91AD-746D25AC6111}" type="presParOf" srcId="{E7A8FDDC-9AC1-4721-9FC6-F172976F86C8}" destId="{B949BF73-C229-434A-A598-AB8C297059BB}" srcOrd="1" destOrd="0" presId="urn:microsoft.com/office/officeart/2009/3/layout/HorizontalOrganizationChart"/>
    <dgm:cxn modelId="{9C7F8B91-2523-5B40-B77F-1A18474C23A8}" type="presParOf" srcId="{440280C2-1392-4CD7-951D-AF26FD997F7A}" destId="{2F5C90E2-7337-4D2B-914D-1C502C0977CC}" srcOrd="1" destOrd="0" presId="urn:microsoft.com/office/officeart/2009/3/layout/HorizontalOrganizationChart"/>
    <dgm:cxn modelId="{9DA79F50-6F5F-D24B-ACF2-EC2B21730E32}" type="presParOf" srcId="{2F5C90E2-7337-4D2B-914D-1C502C0977CC}" destId="{B314ADD6-67F3-47EA-8CD4-C4C5CDA341B4}" srcOrd="0" destOrd="0" presId="urn:microsoft.com/office/officeart/2009/3/layout/HorizontalOrganizationChart"/>
    <dgm:cxn modelId="{13479B8E-C6F8-4645-8A17-048D61B78A88}" type="presParOf" srcId="{2F5C90E2-7337-4D2B-914D-1C502C0977CC}" destId="{107EBECC-BA6D-4F24-B709-1BA73FC5B331}" srcOrd="1" destOrd="0" presId="urn:microsoft.com/office/officeart/2009/3/layout/HorizontalOrganizationChart"/>
    <dgm:cxn modelId="{ECD2846C-5F99-4F4D-A36C-4EF596FD64A6}" type="presParOf" srcId="{107EBECC-BA6D-4F24-B709-1BA73FC5B331}" destId="{F52700B7-B694-41A2-9385-57DDF2CCB69B}" srcOrd="0" destOrd="0" presId="urn:microsoft.com/office/officeart/2009/3/layout/HorizontalOrganizationChart"/>
    <dgm:cxn modelId="{4EEAFFB7-AC55-9C49-B9F5-0C23E819AA93}" type="presParOf" srcId="{F52700B7-B694-41A2-9385-57DDF2CCB69B}" destId="{7C82FE87-62A2-43CD-AFBD-22D95DAE1043}" srcOrd="0" destOrd="0" presId="urn:microsoft.com/office/officeart/2009/3/layout/HorizontalOrganizationChart"/>
    <dgm:cxn modelId="{1FCC797D-B63D-F34D-94D1-B3CDC4871A83}" type="presParOf" srcId="{F52700B7-B694-41A2-9385-57DDF2CCB69B}" destId="{3EF3F9FC-2598-42B5-B131-80D529B58D25}" srcOrd="1" destOrd="0" presId="urn:microsoft.com/office/officeart/2009/3/layout/HorizontalOrganizationChart"/>
    <dgm:cxn modelId="{CB50988E-EA22-604A-9499-9B30C394E939}" type="presParOf" srcId="{107EBECC-BA6D-4F24-B709-1BA73FC5B331}" destId="{4F05758F-8DAB-4996-A4A0-77A1ADBB4D56}" srcOrd="1" destOrd="0" presId="urn:microsoft.com/office/officeart/2009/3/layout/HorizontalOrganizationChart"/>
    <dgm:cxn modelId="{2E684F6B-53BE-2F48-9D63-891075C5EB1A}" type="presParOf" srcId="{107EBECC-BA6D-4F24-B709-1BA73FC5B331}" destId="{A129A53D-2D76-4E54-A93D-2F0BDFEE6ABA}" srcOrd="2" destOrd="0" presId="urn:microsoft.com/office/officeart/2009/3/layout/HorizontalOrganizationChart"/>
    <dgm:cxn modelId="{1E695356-8A9D-CA4D-B498-032A53489E57}" type="presParOf" srcId="{2F5C90E2-7337-4D2B-914D-1C502C0977CC}" destId="{23956D94-5A30-4C24-9FDF-41DE38A1A886}" srcOrd="2" destOrd="0" presId="urn:microsoft.com/office/officeart/2009/3/layout/HorizontalOrganizationChart"/>
    <dgm:cxn modelId="{A2DB35D4-4A6A-AC4A-9C1F-7347BF6D7FF2}" type="presParOf" srcId="{2F5C90E2-7337-4D2B-914D-1C502C0977CC}" destId="{03DEDCC6-3336-4A37-BE6D-09C404675C02}" srcOrd="3" destOrd="0" presId="urn:microsoft.com/office/officeart/2009/3/layout/HorizontalOrganizationChart"/>
    <dgm:cxn modelId="{9CE691F7-3627-9A4A-A141-D23FA07482B1}" type="presParOf" srcId="{03DEDCC6-3336-4A37-BE6D-09C404675C02}" destId="{63AC3FAE-A15A-413F-BB57-DA21A1127BAC}" srcOrd="0" destOrd="0" presId="urn:microsoft.com/office/officeart/2009/3/layout/HorizontalOrganizationChart"/>
    <dgm:cxn modelId="{B5FBC372-C6EA-B449-9674-65F205842B78}" type="presParOf" srcId="{63AC3FAE-A15A-413F-BB57-DA21A1127BAC}" destId="{5FFB69F9-7FFD-49BC-858E-62FBB7D02AC3}" srcOrd="0" destOrd="0" presId="urn:microsoft.com/office/officeart/2009/3/layout/HorizontalOrganizationChart"/>
    <dgm:cxn modelId="{88E64CAB-B5EC-DB40-940C-9419B51DAC50}" type="presParOf" srcId="{63AC3FAE-A15A-413F-BB57-DA21A1127BAC}" destId="{1CE21AC2-2E7E-4171-B133-9E422F53D431}" srcOrd="1" destOrd="0" presId="urn:microsoft.com/office/officeart/2009/3/layout/HorizontalOrganizationChart"/>
    <dgm:cxn modelId="{565CC0A1-8B2A-BB4C-9881-3F84C7BCE7A9}" type="presParOf" srcId="{03DEDCC6-3336-4A37-BE6D-09C404675C02}" destId="{3C81CBAD-19E1-4673-B301-AC7825833B70}" srcOrd="1" destOrd="0" presId="urn:microsoft.com/office/officeart/2009/3/layout/HorizontalOrganizationChart"/>
    <dgm:cxn modelId="{9A29EF28-FC2C-6F4D-8616-ABAE83776170}" type="presParOf" srcId="{03DEDCC6-3336-4A37-BE6D-09C404675C02}" destId="{11FE40D4-51D8-4C2D-A649-FECBF108F426}" srcOrd="2" destOrd="0" presId="urn:microsoft.com/office/officeart/2009/3/layout/HorizontalOrganizationChart"/>
    <dgm:cxn modelId="{C4D40A06-E6F9-264B-9599-F9A0184DDE58}" type="presParOf" srcId="{2F5C90E2-7337-4D2B-914D-1C502C0977CC}" destId="{09984F61-3571-4E38-8E1C-05B6F2B8406E}" srcOrd="4" destOrd="0" presId="urn:microsoft.com/office/officeart/2009/3/layout/HorizontalOrganizationChart"/>
    <dgm:cxn modelId="{757CE837-1BE3-B841-9F87-8024C8A971E1}" type="presParOf" srcId="{2F5C90E2-7337-4D2B-914D-1C502C0977CC}" destId="{46081F7A-34FA-44E5-B5FA-817F88D5CFB0}" srcOrd="5" destOrd="0" presId="urn:microsoft.com/office/officeart/2009/3/layout/HorizontalOrganizationChart"/>
    <dgm:cxn modelId="{DC9B2906-32AA-1E42-BE43-C54B9255C6BF}" type="presParOf" srcId="{46081F7A-34FA-44E5-B5FA-817F88D5CFB0}" destId="{D5595E78-671A-4C79-AAC9-B299FA8CA7EF}" srcOrd="0" destOrd="0" presId="urn:microsoft.com/office/officeart/2009/3/layout/HorizontalOrganizationChart"/>
    <dgm:cxn modelId="{D9B37514-E5C3-6348-8121-95304BDA5B0F}" type="presParOf" srcId="{D5595E78-671A-4C79-AAC9-B299FA8CA7EF}" destId="{3186C598-A1C7-47FA-AC0B-17BE96335057}" srcOrd="0" destOrd="0" presId="urn:microsoft.com/office/officeart/2009/3/layout/HorizontalOrganizationChart"/>
    <dgm:cxn modelId="{F1AB7AE6-19BF-6748-8F9F-4002CD759F6E}" type="presParOf" srcId="{D5595E78-671A-4C79-AAC9-B299FA8CA7EF}" destId="{767BE714-E028-4590-A43F-3953AB2C53ED}" srcOrd="1" destOrd="0" presId="urn:microsoft.com/office/officeart/2009/3/layout/HorizontalOrganizationChart"/>
    <dgm:cxn modelId="{69B05A1B-6FD8-F74B-92A2-7F7E6014A9F3}" type="presParOf" srcId="{46081F7A-34FA-44E5-B5FA-817F88D5CFB0}" destId="{E30EA565-147D-4EBD-A7B4-7D147321ABC8}" srcOrd="1" destOrd="0" presId="urn:microsoft.com/office/officeart/2009/3/layout/HorizontalOrganizationChart"/>
    <dgm:cxn modelId="{0A7B1B67-E191-894C-A337-91D16DC318D0}" type="presParOf" srcId="{46081F7A-34FA-44E5-B5FA-817F88D5CFB0}" destId="{91F99CA4-7781-454D-97D7-7689FF3AF24D}" srcOrd="2" destOrd="0" presId="urn:microsoft.com/office/officeart/2009/3/layout/HorizontalOrganizationChart"/>
    <dgm:cxn modelId="{D84829C9-BBF0-A744-AB9C-2ED710E3B0B9}" type="presParOf" srcId="{440280C2-1392-4CD7-951D-AF26FD997F7A}" destId="{B52A7751-1D7C-4ED1-B0EA-0F2FEB372E41}" srcOrd="2" destOrd="0" presId="urn:microsoft.com/office/officeart/2009/3/layout/HorizontalOrganizationChart"/>
    <dgm:cxn modelId="{1278FAA6-FE48-FB49-BEFF-0F84C683D46E}" type="presParOf" srcId="{C059532D-AA7D-40F5-8D26-69A806AB8FD7}" destId="{6D3A8BB4-1023-4B5A-98D1-189B6862BB92}" srcOrd="2" destOrd="0" presId="urn:microsoft.com/office/officeart/2009/3/layout/HorizontalOrganizationChart"/>
    <dgm:cxn modelId="{38D8C032-6D84-2A47-95B9-08DD86228BD8}" type="presParOf" srcId="{8812D091-08EC-479D-BD7E-E858EEB29A03}" destId="{8A90A4F6-3443-4399-9139-1D868A074EB5}" srcOrd="2" destOrd="0" presId="urn:microsoft.com/office/officeart/2009/3/layout/HorizontalOrganizationChart"/>
    <dgm:cxn modelId="{39D35071-63D6-AC49-B359-BFC695402D76}" type="presParOf" srcId="{8812D091-08EC-479D-BD7E-E858EEB29A03}" destId="{131EE462-3E4F-497E-BAF3-71823A9AA17A}" srcOrd="3" destOrd="0" presId="urn:microsoft.com/office/officeart/2009/3/layout/HorizontalOrganizationChart"/>
    <dgm:cxn modelId="{94D388C1-7C4D-114D-8EF1-2131B7F9AD6D}" type="presParOf" srcId="{131EE462-3E4F-497E-BAF3-71823A9AA17A}" destId="{E9CEA428-6004-4427-82A6-CCFBC3FA3422}" srcOrd="0" destOrd="0" presId="urn:microsoft.com/office/officeart/2009/3/layout/HorizontalOrganizationChart"/>
    <dgm:cxn modelId="{1530C2CC-BBD3-AD4D-98B6-FD56EEEFE33B}" type="presParOf" srcId="{E9CEA428-6004-4427-82A6-CCFBC3FA3422}" destId="{7787698A-12B4-4B34-8285-7A0C587A45D9}" srcOrd="0" destOrd="0" presId="urn:microsoft.com/office/officeart/2009/3/layout/HorizontalOrganizationChart"/>
    <dgm:cxn modelId="{A16F22C2-DA29-E542-A019-1E2A07E766D7}" type="presParOf" srcId="{E9CEA428-6004-4427-82A6-CCFBC3FA3422}" destId="{5F1C8FA7-5C9B-4485-9DFD-502B89E34D71}" srcOrd="1" destOrd="0" presId="urn:microsoft.com/office/officeart/2009/3/layout/HorizontalOrganizationChart"/>
    <dgm:cxn modelId="{6F158F5B-9991-C743-828F-75FF77703580}" type="presParOf" srcId="{131EE462-3E4F-497E-BAF3-71823A9AA17A}" destId="{9279EE54-848F-4D34-8060-0E7E25E3DCB7}" srcOrd="1" destOrd="0" presId="urn:microsoft.com/office/officeart/2009/3/layout/HorizontalOrganizationChart"/>
    <dgm:cxn modelId="{974B25DF-C1E0-2847-96F5-F4800EAF348F}" type="presParOf" srcId="{9279EE54-848F-4D34-8060-0E7E25E3DCB7}" destId="{9BD042F8-B597-41D8-BF5D-9D1F4E1962CB}" srcOrd="0" destOrd="0" presId="urn:microsoft.com/office/officeart/2009/3/layout/HorizontalOrganizationChart"/>
    <dgm:cxn modelId="{DEED113D-E54E-7240-AFAB-BDC4FB4C8C18}" type="presParOf" srcId="{9279EE54-848F-4D34-8060-0E7E25E3DCB7}" destId="{DDC13529-D406-43CF-AC45-189D2CEEC85A}" srcOrd="1" destOrd="0" presId="urn:microsoft.com/office/officeart/2009/3/layout/HorizontalOrganizationChart"/>
    <dgm:cxn modelId="{F2F97C49-630C-C54C-8940-1657AF479C72}" type="presParOf" srcId="{DDC13529-D406-43CF-AC45-189D2CEEC85A}" destId="{A4EEC692-5DC1-4411-82C8-8ED1ED6B3F30}" srcOrd="0" destOrd="0" presId="urn:microsoft.com/office/officeart/2009/3/layout/HorizontalOrganizationChart"/>
    <dgm:cxn modelId="{8968FCED-0A4F-7B44-A2C3-74BC84E74755}" type="presParOf" srcId="{A4EEC692-5DC1-4411-82C8-8ED1ED6B3F30}" destId="{62331332-B94A-4A93-B3D0-C3F9210556EE}" srcOrd="0" destOrd="0" presId="urn:microsoft.com/office/officeart/2009/3/layout/HorizontalOrganizationChart"/>
    <dgm:cxn modelId="{E4F4A94F-F531-D542-BD17-7B94211CCF28}" type="presParOf" srcId="{A4EEC692-5DC1-4411-82C8-8ED1ED6B3F30}" destId="{0063C1C8-F89D-42A0-A45B-406757CF1829}" srcOrd="1" destOrd="0" presId="urn:microsoft.com/office/officeart/2009/3/layout/HorizontalOrganizationChart"/>
    <dgm:cxn modelId="{CCACEB12-6B7D-9149-AA99-B9F94407D2A9}" type="presParOf" srcId="{DDC13529-D406-43CF-AC45-189D2CEEC85A}" destId="{501DEB6B-E5B0-451F-AC1A-0BF6EBC2F1BA}" srcOrd="1" destOrd="0" presId="urn:microsoft.com/office/officeart/2009/3/layout/HorizontalOrganizationChart"/>
    <dgm:cxn modelId="{6C686342-6D85-FE40-9B1F-42E8E7A8F202}" type="presParOf" srcId="{501DEB6B-E5B0-451F-AC1A-0BF6EBC2F1BA}" destId="{0BEEDCDB-B2F2-4677-AA6B-0656E554396D}" srcOrd="0" destOrd="0" presId="urn:microsoft.com/office/officeart/2009/3/layout/HorizontalOrganizationChart"/>
    <dgm:cxn modelId="{8E827573-92AF-694B-83A6-77D5CAEC6A07}" type="presParOf" srcId="{501DEB6B-E5B0-451F-AC1A-0BF6EBC2F1BA}" destId="{2C4303CC-BF3F-4E2C-94B6-C43D1C807576}" srcOrd="1" destOrd="0" presId="urn:microsoft.com/office/officeart/2009/3/layout/HorizontalOrganizationChart"/>
    <dgm:cxn modelId="{19BA4414-ACD0-1F47-9DA4-C8418FAB265B}" type="presParOf" srcId="{2C4303CC-BF3F-4E2C-94B6-C43D1C807576}" destId="{AED5553D-B5DE-4EAE-AF9F-14BFF6956825}" srcOrd="0" destOrd="0" presId="urn:microsoft.com/office/officeart/2009/3/layout/HorizontalOrganizationChart"/>
    <dgm:cxn modelId="{69D1B41B-5C9E-2040-9D04-3EF9F76EB614}" type="presParOf" srcId="{AED5553D-B5DE-4EAE-AF9F-14BFF6956825}" destId="{2CB8F79A-396D-4BA6-8467-9B726727ABC5}" srcOrd="0" destOrd="0" presId="urn:microsoft.com/office/officeart/2009/3/layout/HorizontalOrganizationChart"/>
    <dgm:cxn modelId="{20EB9567-083E-A241-B7D0-41D6DAA9B08D}" type="presParOf" srcId="{AED5553D-B5DE-4EAE-AF9F-14BFF6956825}" destId="{966840A7-8341-4A5E-A230-747F81BC40E5}" srcOrd="1" destOrd="0" presId="urn:microsoft.com/office/officeart/2009/3/layout/HorizontalOrganizationChart"/>
    <dgm:cxn modelId="{C3CA25AE-3B24-1146-86BD-2BFB6F29B737}" type="presParOf" srcId="{2C4303CC-BF3F-4E2C-94B6-C43D1C807576}" destId="{5F6D766F-2717-4DC3-B610-A1F77116B4BA}" srcOrd="1" destOrd="0" presId="urn:microsoft.com/office/officeart/2009/3/layout/HorizontalOrganizationChart"/>
    <dgm:cxn modelId="{A90ED708-84BF-604E-82BC-CAEC8E908C7B}" type="presParOf" srcId="{2C4303CC-BF3F-4E2C-94B6-C43D1C807576}" destId="{BE8BE6A5-A6B3-4E5F-90E7-4CAF0019B055}" srcOrd="2" destOrd="0" presId="urn:microsoft.com/office/officeart/2009/3/layout/HorizontalOrganizationChart"/>
    <dgm:cxn modelId="{187D2606-38B7-9F45-ACD4-A76893CED395}" type="presParOf" srcId="{501DEB6B-E5B0-451F-AC1A-0BF6EBC2F1BA}" destId="{DF937DD9-10D9-4C77-B34D-BAFD6EB88813}" srcOrd="2" destOrd="0" presId="urn:microsoft.com/office/officeart/2009/3/layout/HorizontalOrganizationChart"/>
    <dgm:cxn modelId="{FC02C6C8-52F1-1940-B233-684A1CB0D95C}" type="presParOf" srcId="{501DEB6B-E5B0-451F-AC1A-0BF6EBC2F1BA}" destId="{6CF4FAC3-7051-41C9-8B10-38B577C6F910}" srcOrd="3" destOrd="0" presId="urn:microsoft.com/office/officeart/2009/3/layout/HorizontalOrganizationChart"/>
    <dgm:cxn modelId="{3C53B3DC-E06A-E743-8B5B-6AF7C9C52D0B}" type="presParOf" srcId="{6CF4FAC3-7051-41C9-8B10-38B577C6F910}" destId="{02E00CED-2DF9-43EB-82E0-679FC1D15795}" srcOrd="0" destOrd="0" presId="urn:microsoft.com/office/officeart/2009/3/layout/HorizontalOrganizationChart"/>
    <dgm:cxn modelId="{80110254-F058-9A41-91EB-6A73D56D0603}" type="presParOf" srcId="{02E00CED-2DF9-43EB-82E0-679FC1D15795}" destId="{2C367010-0CA6-456F-BF0D-2E1241A3C139}" srcOrd="0" destOrd="0" presId="urn:microsoft.com/office/officeart/2009/3/layout/HorizontalOrganizationChart"/>
    <dgm:cxn modelId="{5120DDAA-A67C-C742-A406-2486E55B6422}" type="presParOf" srcId="{02E00CED-2DF9-43EB-82E0-679FC1D15795}" destId="{37B1C4BC-E5D0-4425-898D-3960AA6BB7AD}" srcOrd="1" destOrd="0" presId="urn:microsoft.com/office/officeart/2009/3/layout/HorizontalOrganizationChart"/>
    <dgm:cxn modelId="{2CBF5169-D721-314E-8AFB-833506B36B4B}" type="presParOf" srcId="{6CF4FAC3-7051-41C9-8B10-38B577C6F910}" destId="{AA6C21AA-14D8-4A2A-A335-D871E546808B}" srcOrd="1" destOrd="0" presId="urn:microsoft.com/office/officeart/2009/3/layout/HorizontalOrganizationChart"/>
    <dgm:cxn modelId="{3C23E046-4AF3-CC45-8C0A-9FFE1F3EE65D}" type="presParOf" srcId="{6CF4FAC3-7051-41C9-8B10-38B577C6F910}" destId="{39B5CDF6-53D3-4DDA-B9F0-8C281D4B8CF4}" srcOrd="2" destOrd="0" presId="urn:microsoft.com/office/officeart/2009/3/layout/HorizontalOrganizationChart"/>
    <dgm:cxn modelId="{737F41B8-5D59-4242-AB84-FCF098136B1B}" type="presParOf" srcId="{501DEB6B-E5B0-451F-AC1A-0BF6EBC2F1BA}" destId="{BF954CA8-1EC2-4D06-8284-FAF9ACF986AF}" srcOrd="4" destOrd="0" presId="urn:microsoft.com/office/officeart/2009/3/layout/HorizontalOrganizationChart"/>
    <dgm:cxn modelId="{EB8A4904-C856-2E4B-97E9-15BFC7AB7052}" type="presParOf" srcId="{501DEB6B-E5B0-451F-AC1A-0BF6EBC2F1BA}" destId="{46A3622A-E55D-475D-A90A-F685EBA5639A}" srcOrd="5" destOrd="0" presId="urn:microsoft.com/office/officeart/2009/3/layout/HorizontalOrganizationChart"/>
    <dgm:cxn modelId="{761F60F6-6697-0E45-A23B-9B1579157649}" type="presParOf" srcId="{46A3622A-E55D-475D-A90A-F685EBA5639A}" destId="{11617608-4925-43D2-AC27-FE70875AD47A}" srcOrd="0" destOrd="0" presId="urn:microsoft.com/office/officeart/2009/3/layout/HorizontalOrganizationChart"/>
    <dgm:cxn modelId="{5D72DA62-599E-934B-A085-4B41DE76E8B8}" type="presParOf" srcId="{11617608-4925-43D2-AC27-FE70875AD47A}" destId="{397A635A-2471-4317-9E56-29C5A5AC7966}" srcOrd="0" destOrd="0" presId="urn:microsoft.com/office/officeart/2009/3/layout/HorizontalOrganizationChart"/>
    <dgm:cxn modelId="{2D7BEAB5-941A-4C42-BE95-FF2C84290735}" type="presParOf" srcId="{11617608-4925-43D2-AC27-FE70875AD47A}" destId="{838C6B4A-ACA3-4C49-A247-E9746E709886}" srcOrd="1" destOrd="0" presId="urn:microsoft.com/office/officeart/2009/3/layout/HorizontalOrganizationChart"/>
    <dgm:cxn modelId="{BB390067-4D07-8041-921A-B356F3A7BAA2}" type="presParOf" srcId="{46A3622A-E55D-475D-A90A-F685EBA5639A}" destId="{CB44DEA1-78F6-4FB2-A838-4FDEEF42EBB9}" srcOrd="1" destOrd="0" presId="urn:microsoft.com/office/officeart/2009/3/layout/HorizontalOrganizationChart"/>
    <dgm:cxn modelId="{86D45313-992F-9446-9323-61733C879D93}" type="presParOf" srcId="{46A3622A-E55D-475D-A90A-F685EBA5639A}" destId="{059ADF16-DB28-4BF2-9F76-600B18E01FB8}" srcOrd="2" destOrd="0" presId="urn:microsoft.com/office/officeart/2009/3/layout/HorizontalOrganizationChart"/>
    <dgm:cxn modelId="{0D4E2E98-2E3A-0D4A-B457-FAD54BCCCFAA}" type="presParOf" srcId="{DDC13529-D406-43CF-AC45-189D2CEEC85A}" destId="{92155D4D-3C64-45C9-962E-BE961F2D3699}" srcOrd="2" destOrd="0" presId="urn:microsoft.com/office/officeart/2009/3/layout/HorizontalOrganizationChart"/>
    <dgm:cxn modelId="{47100EBE-BF0C-D04A-A4B7-73C5F88A27A1}" type="presParOf" srcId="{9279EE54-848F-4D34-8060-0E7E25E3DCB7}" destId="{12893A10-7828-4612-858F-2BA60C3C52CB}" srcOrd="2" destOrd="0" presId="urn:microsoft.com/office/officeart/2009/3/layout/HorizontalOrganizationChart"/>
    <dgm:cxn modelId="{E96DE661-6343-E845-B94B-D687F5286110}" type="presParOf" srcId="{9279EE54-848F-4D34-8060-0E7E25E3DCB7}" destId="{C9103A16-C2F0-4C42-9490-C351693214A2}" srcOrd="3" destOrd="0" presId="urn:microsoft.com/office/officeart/2009/3/layout/HorizontalOrganizationChart"/>
    <dgm:cxn modelId="{824EEB71-6303-9C48-8F40-07D916F58365}" type="presParOf" srcId="{C9103A16-C2F0-4C42-9490-C351693214A2}" destId="{AB0F118E-BC12-4A5C-9D1B-F23D5E81A871}" srcOrd="0" destOrd="0" presId="urn:microsoft.com/office/officeart/2009/3/layout/HorizontalOrganizationChart"/>
    <dgm:cxn modelId="{951A3A41-B57B-C245-B82D-82805E3865BE}" type="presParOf" srcId="{AB0F118E-BC12-4A5C-9D1B-F23D5E81A871}" destId="{32BDB83D-3608-4B7A-8F47-23EA9A0FC28F}" srcOrd="0" destOrd="0" presId="urn:microsoft.com/office/officeart/2009/3/layout/HorizontalOrganizationChart"/>
    <dgm:cxn modelId="{89D765BF-ED59-F54A-BAF0-D0593FEC0274}" type="presParOf" srcId="{AB0F118E-BC12-4A5C-9D1B-F23D5E81A871}" destId="{97F2E2A4-67E9-40AA-851A-9AAA43CF8E54}" srcOrd="1" destOrd="0" presId="urn:microsoft.com/office/officeart/2009/3/layout/HorizontalOrganizationChart"/>
    <dgm:cxn modelId="{D3A675B3-2561-E547-9E6B-A024E09FAD17}" type="presParOf" srcId="{C9103A16-C2F0-4C42-9490-C351693214A2}" destId="{040BDF64-22E0-4A0E-A064-40B77B45F7A0}" srcOrd="1" destOrd="0" presId="urn:microsoft.com/office/officeart/2009/3/layout/HorizontalOrganizationChart"/>
    <dgm:cxn modelId="{BE1FDA64-B29E-944D-B284-56F3FDC1C8FD}" type="presParOf" srcId="{040BDF64-22E0-4A0E-A064-40B77B45F7A0}" destId="{20F4BC75-DCC5-4A1D-9E42-4D2321D74120}" srcOrd="0" destOrd="0" presId="urn:microsoft.com/office/officeart/2009/3/layout/HorizontalOrganizationChart"/>
    <dgm:cxn modelId="{F6A51446-04A0-CE4B-8633-AC6E4D5DCE6C}" type="presParOf" srcId="{040BDF64-22E0-4A0E-A064-40B77B45F7A0}" destId="{009D9AD5-5FAF-41B1-8A39-50EABC8C486F}" srcOrd="1" destOrd="0" presId="urn:microsoft.com/office/officeart/2009/3/layout/HorizontalOrganizationChart"/>
    <dgm:cxn modelId="{F0A416A0-574E-8A4D-A980-9782AAC1B9F2}" type="presParOf" srcId="{009D9AD5-5FAF-41B1-8A39-50EABC8C486F}" destId="{7DC776D0-09B1-41C8-B6EB-A7B5F8325C58}" srcOrd="0" destOrd="0" presId="urn:microsoft.com/office/officeart/2009/3/layout/HorizontalOrganizationChart"/>
    <dgm:cxn modelId="{5637F198-8CBF-A14B-97FE-49C8D92B40E8}" type="presParOf" srcId="{7DC776D0-09B1-41C8-B6EB-A7B5F8325C58}" destId="{33BFC010-5E59-4335-9E78-4A628D57FCD0}" srcOrd="0" destOrd="0" presId="urn:microsoft.com/office/officeart/2009/3/layout/HorizontalOrganizationChart"/>
    <dgm:cxn modelId="{A52BDCC3-0CA7-094B-8344-A520340E6655}" type="presParOf" srcId="{7DC776D0-09B1-41C8-B6EB-A7B5F8325C58}" destId="{F8729CC1-F0A1-4C94-81F0-644C9FFD755B}" srcOrd="1" destOrd="0" presId="urn:microsoft.com/office/officeart/2009/3/layout/HorizontalOrganizationChart"/>
    <dgm:cxn modelId="{327D7822-9F63-2C42-8EDB-8A51948A05AA}" type="presParOf" srcId="{009D9AD5-5FAF-41B1-8A39-50EABC8C486F}" destId="{825ECAD2-3E3C-4D06-8AA8-85FCD8F7186F}" srcOrd="1" destOrd="0" presId="urn:microsoft.com/office/officeart/2009/3/layout/HorizontalOrganizationChart"/>
    <dgm:cxn modelId="{8F51F719-FC7C-174E-8A2B-691C9F5C04DF}" type="presParOf" srcId="{009D9AD5-5FAF-41B1-8A39-50EABC8C486F}" destId="{997FA793-91A7-4BA1-9E8D-9CCBB768C0CA}" srcOrd="2" destOrd="0" presId="urn:microsoft.com/office/officeart/2009/3/layout/HorizontalOrganizationChart"/>
    <dgm:cxn modelId="{AEDE549A-40C9-894E-BB5E-028AE583A831}" type="presParOf" srcId="{040BDF64-22E0-4A0E-A064-40B77B45F7A0}" destId="{12FF5934-BEDA-46A0-AAD2-8B14F4D14886}" srcOrd="2" destOrd="0" presId="urn:microsoft.com/office/officeart/2009/3/layout/HorizontalOrganizationChart"/>
    <dgm:cxn modelId="{AAB19E56-8E41-E242-8630-7623020FF831}" type="presParOf" srcId="{040BDF64-22E0-4A0E-A064-40B77B45F7A0}" destId="{39266E63-B41F-4C42-9A59-01F820FA87CC}" srcOrd="3" destOrd="0" presId="urn:microsoft.com/office/officeart/2009/3/layout/HorizontalOrganizationChart"/>
    <dgm:cxn modelId="{4A23BCA0-4B10-8449-A57D-F09E616DE077}" type="presParOf" srcId="{39266E63-B41F-4C42-9A59-01F820FA87CC}" destId="{0EDA732B-EC58-4613-930F-5E33488667BA}" srcOrd="0" destOrd="0" presId="urn:microsoft.com/office/officeart/2009/3/layout/HorizontalOrganizationChart"/>
    <dgm:cxn modelId="{6E3DB765-D069-B048-8F98-1C2D72B3BF05}" type="presParOf" srcId="{0EDA732B-EC58-4613-930F-5E33488667BA}" destId="{F06D968A-FAB1-4D2E-BF65-0A745495617E}" srcOrd="0" destOrd="0" presId="urn:microsoft.com/office/officeart/2009/3/layout/HorizontalOrganizationChart"/>
    <dgm:cxn modelId="{D12FE9D2-8590-064F-8C3E-6358C9725FE2}" type="presParOf" srcId="{0EDA732B-EC58-4613-930F-5E33488667BA}" destId="{EA9FEAE7-B2A9-465D-A29E-D8A486A56B55}" srcOrd="1" destOrd="0" presId="urn:microsoft.com/office/officeart/2009/3/layout/HorizontalOrganizationChart"/>
    <dgm:cxn modelId="{FDF22E2E-51CC-BE4A-928A-563E5C246104}" type="presParOf" srcId="{39266E63-B41F-4C42-9A59-01F820FA87CC}" destId="{2F81005C-3F4E-405C-9484-9EFB0899DBB0}" srcOrd="1" destOrd="0" presId="urn:microsoft.com/office/officeart/2009/3/layout/HorizontalOrganizationChart"/>
    <dgm:cxn modelId="{08E89B57-EDB7-AF4F-B76D-A85AAB13ACDC}" type="presParOf" srcId="{39266E63-B41F-4C42-9A59-01F820FA87CC}" destId="{D044EFAC-D9EA-4C49-BA23-294C92D7A0B5}" srcOrd="2" destOrd="0" presId="urn:microsoft.com/office/officeart/2009/3/layout/HorizontalOrganizationChart"/>
    <dgm:cxn modelId="{FF379F4E-AD2D-FC4F-A709-187A684F5B39}" type="presParOf" srcId="{040BDF64-22E0-4A0E-A064-40B77B45F7A0}" destId="{85A4978C-41BE-4068-B167-2688E5D24F2C}" srcOrd="4" destOrd="0" presId="urn:microsoft.com/office/officeart/2009/3/layout/HorizontalOrganizationChart"/>
    <dgm:cxn modelId="{5EF5E9C9-CDE9-F24D-ABE7-8C7B7132499A}" type="presParOf" srcId="{040BDF64-22E0-4A0E-A064-40B77B45F7A0}" destId="{96CEE9EE-4FBB-4C08-8FAD-72D076C4BD04}" srcOrd="5" destOrd="0" presId="urn:microsoft.com/office/officeart/2009/3/layout/HorizontalOrganizationChart"/>
    <dgm:cxn modelId="{4C7F0BEA-2499-A245-9F28-620C76CF7E46}" type="presParOf" srcId="{96CEE9EE-4FBB-4C08-8FAD-72D076C4BD04}" destId="{1AC36323-5F89-43F2-B561-CE4AFF6BE125}" srcOrd="0" destOrd="0" presId="urn:microsoft.com/office/officeart/2009/3/layout/HorizontalOrganizationChart"/>
    <dgm:cxn modelId="{B7F461BF-EFDA-4545-9176-D594E07E5B3D}" type="presParOf" srcId="{1AC36323-5F89-43F2-B561-CE4AFF6BE125}" destId="{78D33B17-A1B4-48EC-BE11-36FAB12534B4}" srcOrd="0" destOrd="0" presId="urn:microsoft.com/office/officeart/2009/3/layout/HorizontalOrganizationChart"/>
    <dgm:cxn modelId="{C49C08E2-04A8-9149-AD5A-069592348E0F}" type="presParOf" srcId="{1AC36323-5F89-43F2-B561-CE4AFF6BE125}" destId="{F1D24B3C-33E4-4148-B274-DEAA2386576B}" srcOrd="1" destOrd="0" presId="urn:microsoft.com/office/officeart/2009/3/layout/HorizontalOrganizationChart"/>
    <dgm:cxn modelId="{0E6FA1FF-2835-7C46-ABF1-CC7775BBD440}" type="presParOf" srcId="{96CEE9EE-4FBB-4C08-8FAD-72D076C4BD04}" destId="{B1D6C987-24FF-4156-8769-9A207CF61FAB}" srcOrd="1" destOrd="0" presId="urn:microsoft.com/office/officeart/2009/3/layout/HorizontalOrganizationChart"/>
    <dgm:cxn modelId="{04EFFAE6-E43E-844A-B6C3-2CB209AAC9B9}" type="presParOf" srcId="{96CEE9EE-4FBB-4C08-8FAD-72D076C4BD04}" destId="{D73EB904-B38F-478E-88E7-96A2D6271250}" srcOrd="2" destOrd="0" presId="urn:microsoft.com/office/officeart/2009/3/layout/HorizontalOrganizationChart"/>
    <dgm:cxn modelId="{9C620E8F-0441-B64A-81E5-9E4E99F74335}" type="presParOf" srcId="{C9103A16-C2F0-4C42-9490-C351693214A2}" destId="{1B69E21F-AB21-4376-873C-98B650FD9110}" srcOrd="2" destOrd="0" presId="urn:microsoft.com/office/officeart/2009/3/layout/HorizontalOrganizationChart"/>
    <dgm:cxn modelId="{5CB6908B-447A-AE4D-9879-63801C1413AE}" type="presParOf" srcId="{9279EE54-848F-4D34-8060-0E7E25E3DCB7}" destId="{55B2D676-D7C9-4CDE-BB74-4C4456C25B3B}" srcOrd="4" destOrd="0" presId="urn:microsoft.com/office/officeart/2009/3/layout/HorizontalOrganizationChart"/>
    <dgm:cxn modelId="{188551E6-54F5-AA46-B0FF-0EAC71523BE5}" type="presParOf" srcId="{9279EE54-848F-4D34-8060-0E7E25E3DCB7}" destId="{2527112A-B932-4C6D-89CA-E1275BCDC29B}" srcOrd="5" destOrd="0" presId="urn:microsoft.com/office/officeart/2009/3/layout/HorizontalOrganizationChart"/>
    <dgm:cxn modelId="{4DD5A4A8-8793-A140-BD62-4DE12168FAA6}" type="presParOf" srcId="{2527112A-B932-4C6D-89CA-E1275BCDC29B}" destId="{7993EF55-615D-45B4-9E17-22EB31A69EBF}" srcOrd="0" destOrd="0" presId="urn:microsoft.com/office/officeart/2009/3/layout/HorizontalOrganizationChart"/>
    <dgm:cxn modelId="{B6A6B861-C168-EA4E-8F1C-58779CA41DA8}" type="presParOf" srcId="{7993EF55-615D-45B4-9E17-22EB31A69EBF}" destId="{C0F1DAFC-87D9-4550-B524-DC41F70C7750}" srcOrd="0" destOrd="0" presId="urn:microsoft.com/office/officeart/2009/3/layout/HorizontalOrganizationChart"/>
    <dgm:cxn modelId="{B3619AFD-E942-A748-B868-9E73A7470343}" type="presParOf" srcId="{7993EF55-615D-45B4-9E17-22EB31A69EBF}" destId="{B8D047F6-9993-47ED-A134-1723C4C66B54}" srcOrd="1" destOrd="0" presId="urn:microsoft.com/office/officeart/2009/3/layout/HorizontalOrganizationChart"/>
    <dgm:cxn modelId="{05A2423E-8E08-BF40-978D-9675AC412197}" type="presParOf" srcId="{2527112A-B932-4C6D-89CA-E1275BCDC29B}" destId="{4A735CFA-4640-47A9-86C7-0850ED843400}" srcOrd="1" destOrd="0" presId="urn:microsoft.com/office/officeart/2009/3/layout/HorizontalOrganizationChart"/>
    <dgm:cxn modelId="{6BF1FEE2-3772-454E-965B-008075DD1C76}" type="presParOf" srcId="{4A735CFA-4640-47A9-86C7-0850ED843400}" destId="{4AF03DF3-129B-4036-8EE9-41C8F4BD38FE}" srcOrd="0" destOrd="0" presId="urn:microsoft.com/office/officeart/2009/3/layout/HorizontalOrganizationChart"/>
    <dgm:cxn modelId="{8C7807F3-1238-DF43-A77C-568E8DEE4E5D}" type="presParOf" srcId="{4A735CFA-4640-47A9-86C7-0850ED843400}" destId="{CB950543-4E61-4FF9-A668-15755AB05C6E}" srcOrd="1" destOrd="0" presId="urn:microsoft.com/office/officeart/2009/3/layout/HorizontalOrganizationChart"/>
    <dgm:cxn modelId="{D12DBB95-DE39-6546-BDF8-DF6AC207AB8F}" type="presParOf" srcId="{CB950543-4E61-4FF9-A668-15755AB05C6E}" destId="{75ACF444-44ED-422F-B405-11C0EADA96C1}" srcOrd="0" destOrd="0" presId="urn:microsoft.com/office/officeart/2009/3/layout/HorizontalOrganizationChart"/>
    <dgm:cxn modelId="{10E3BFCF-2460-6A4E-80F6-844B6DD25FA9}" type="presParOf" srcId="{75ACF444-44ED-422F-B405-11C0EADA96C1}" destId="{78C37158-680C-4193-861C-02F8F217B772}" srcOrd="0" destOrd="0" presId="urn:microsoft.com/office/officeart/2009/3/layout/HorizontalOrganizationChart"/>
    <dgm:cxn modelId="{F3425976-311B-7543-8BFC-5385BEAEA868}" type="presParOf" srcId="{75ACF444-44ED-422F-B405-11C0EADA96C1}" destId="{65CADADA-464C-471D-9D72-DD5DF75D18F7}" srcOrd="1" destOrd="0" presId="urn:microsoft.com/office/officeart/2009/3/layout/HorizontalOrganizationChart"/>
    <dgm:cxn modelId="{A5432479-7074-6944-9BD4-6D57A9923BB0}" type="presParOf" srcId="{CB950543-4E61-4FF9-A668-15755AB05C6E}" destId="{6EDC776F-99A1-4DFE-9BAD-0E0FF5B713B2}" srcOrd="1" destOrd="0" presId="urn:microsoft.com/office/officeart/2009/3/layout/HorizontalOrganizationChart"/>
    <dgm:cxn modelId="{E65E8773-7797-674E-850E-EFE28CBE3837}" type="presParOf" srcId="{CB950543-4E61-4FF9-A668-15755AB05C6E}" destId="{4C9C9F24-DF6E-4FB7-8A6A-C63F6071A864}" srcOrd="2" destOrd="0" presId="urn:microsoft.com/office/officeart/2009/3/layout/HorizontalOrganizationChart"/>
    <dgm:cxn modelId="{2EF99590-89B0-5144-86CD-9FC25494574F}" type="presParOf" srcId="{4A735CFA-4640-47A9-86C7-0850ED843400}" destId="{C87661B5-8D2B-4B81-94B6-98D2C2A1E27F}" srcOrd="2" destOrd="0" presId="urn:microsoft.com/office/officeart/2009/3/layout/HorizontalOrganizationChart"/>
    <dgm:cxn modelId="{2E3B28A3-73A3-FB48-BD90-D2B04B6D6F17}" type="presParOf" srcId="{4A735CFA-4640-47A9-86C7-0850ED843400}" destId="{BC4341CD-5D7A-4A8F-A7D9-79A91D173C80}" srcOrd="3" destOrd="0" presId="urn:microsoft.com/office/officeart/2009/3/layout/HorizontalOrganizationChart"/>
    <dgm:cxn modelId="{2E683F48-4BBF-9C4E-88B5-1AB9896F1539}" type="presParOf" srcId="{BC4341CD-5D7A-4A8F-A7D9-79A91D173C80}" destId="{E26615EE-D416-4C1C-8BE0-C72B0491CB95}" srcOrd="0" destOrd="0" presId="urn:microsoft.com/office/officeart/2009/3/layout/HorizontalOrganizationChart"/>
    <dgm:cxn modelId="{3AAF168F-7E7B-1546-8F43-8DE80D34A736}" type="presParOf" srcId="{E26615EE-D416-4C1C-8BE0-C72B0491CB95}" destId="{2FFA782C-FFC7-4B18-A090-F56098FD8191}" srcOrd="0" destOrd="0" presId="urn:microsoft.com/office/officeart/2009/3/layout/HorizontalOrganizationChart"/>
    <dgm:cxn modelId="{857C3AA0-9AA6-224A-A5BB-61DCE6F31CFC}" type="presParOf" srcId="{E26615EE-D416-4C1C-8BE0-C72B0491CB95}" destId="{C6E8617F-28F3-4226-934D-3B778FB96204}" srcOrd="1" destOrd="0" presId="urn:microsoft.com/office/officeart/2009/3/layout/HorizontalOrganizationChart"/>
    <dgm:cxn modelId="{411DB2BF-ED67-4046-83A8-134DE36D2988}" type="presParOf" srcId="{BC4341CD-5D7A-4A8F-A7D9-79A91D173C80}" destId="{F25FB5FC-5852-4421-867E-1999A8EE575A}" srcOrd="1" destOrd="0" presId="urn:microsoft.com/office/officeart/2009/3/layout/HorizontalOrganizationChart"/>
    <dgm:cxn modelId="{EE5C40EA-156F-7E44-8A85-CD0E7BD7A515}" type="presParOf" srcId="{BC4341CD-5D7A-4A8F-A7D9-79A91D173C80}" destId="{125EFEFE-0B4C-4F95-AAF2-B29FAB46FC48}" srcOrd="2" destOrd="0" presId="urn:microsoft.com/office/officeart/2009/3/layout/HorizontalOrganizationChart"/>
    <dgm:cxn modelId="{80A8198D-74DA-FC43-8E6B-CFA0062A2888}" type="presParOf" srcId="{4A735CFA-4640-47A9-86C7-0850ED843400}" destId="{9B0905F8-6221-4C29-BEC4-1C8A9234E1B8}" srcOrd="4" destOrd="0" presId="urn:microsoft.com/office/officeart/2009/3/layout/HorizontalOrganizationChart"/>
    <dgm:cxn modelId="{9B866474-AC8A-6C49-B1C0-60809BEFF03A}" type="presParOf" srcId="{4A735CFA-4640-47A9-86C7-0850ED843400}" destId="{BF8C3E27-DA43-45EB-A3FA-EE4AE6FB1041}" srcOrd="5" destOrd="0" presId="urn:microsoft.com/office/officeart/2009/3/layout/HorizontalOrganizationChart"/>
    <dgm:cxn modelId="{20B6E96F-00A5-344A-A695-731E1D6A48F8}" type="presParOf" srcId="{BF8C3E27-DA43-45EB-A3FA-EE4AE6FB1041}" destId="{96527D60-8F1D-4FAC-A5AC-01474CB87521}" srcOrd="0" destOrd="0" presId="urn:microsoft.com/office/officeart/2009/3/layout/HorizontalOrganizationChart"/>
    <dgm:cxn modelId="{F36580E5-A53F-0041-90C0-4FE021FDEC69}" type="presParOf" srcId="{96527D60-8F1D-4FAC-A5AC-01474CB87521}" destId="{59ADBD12-FA84-4806-9D2E-58DE80DF4E3B}" srcOrd="0" destOrd="0" presId="urn:microsoft.com/office/officeart/2009/3/layout/HorizontalOrganizationChart"/>
    <dgm:cxn modelId="{9C96323B-BCC8-EA45-8902-E1B6E0A89446}" type="presParOf" srcId="{96527D60-8F1D-4FAC-A5AC-01474CB87521}" destId="{D996ED17-4217-4B12-AEE8-7A80936DA691}" srcOrd="1" destOrd="0" presId="urn:microsoft.com/office/officeart/2009/3/layout/HorizontalOrganizationChart"/>
    <dgm:cxn modelId="{B59164B3-977B-1F42-B67F-0DD3CCAA471F}" type="presParOf" srcId="{BF8C3E27-DA43-45EB-A3FA-EE4AE6FB1041}" destId="{E359D476-96C6-47C4-904A-AB1265D20B05}" srcOrd="1" destOrd="0" presId="urn:microsoft.com/office/officeart/2009/3/layout/HorizontalOrganizationChart"/>
    <dgm:cxn modelId="{88C7A0CD-EA74-A644-93DB-684ED61E0661}" type="presParOf" srcId="{BF8C3E27-DA43-45EB-A3FA-EE4AE6FB1041}" destId="{A7EA2162-603D-4CBE-A863-D790F4E91293}" srcOrd="2" destOrd="0" presId="urn:microsoft.com/office/officeart/2009/3/layout/HorizontalOrganizationChart"/>
    <dgm:cxn modelId="{FFA939AC-EA41-FB4B-97C9-565D69BE3F9E}" type="presParOf" srcId="{2527112A-B932-4C6D-89CA-E1275BCDC29B}" destId="{3EF6FC1A-A898-4DC5-91E6-25A3EEEADCDF}" srcOrd="2" destOrd="0" presId="urn:microsoft.com/office/officeart/2009/3/layout/HorizontalOrganizationChart"/>
    <dgm:cxn modelId="{5E85D278-4642-B246-914A-D35B3443186F}" type="presParOf" srcId="{131EE462-3E4F-497E-BAF3-71823A9AA17A}" destId="{90A803C0-9D15-4672-9437-31C6BE684304}" srcOrd="2" destOrd="0" presId="urn:microsoft.com/office/officeart/2009/3/layout/HorizontalOrganizationChart"/>
    <dgm:cxn modelId="{5411BCCD-94ED-6A42-AA21-40FBE9421F23}" type="presParOf" srcId="{E8FF9A83-7476-4DDB-842B-96BB42B25652}" destId="{059C6743-945B-46D2-9400-27FD6DA5465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05F8-6221-4C29-BEC4-1C8A9234E1B8}">
      <dsp:nvSpPr>
        <dsp:cNvPr id="0" name=""/>
        <dsp:cNvSpPr/>
      </dsp:nvSpPr>
      <dsp:spPr>
        <a:xfrm>
          <a:off x="4302913" y="4895687"/>
          <a:ext cx="139379" cy="388378"/>
        </a:xfrm>
        <a:custGeom>
          <a:avLst/>
          <a:gdLst/>
          <a:ahLst/>
          <a:cxnLst/>
          <a:rect l="0" t="0" r="0" b="0"/>
          <a:pathLst>
            <a:path>
              <a:moveTo>
                <a:pt x="0" y="0"/>
              </a:moveTo>
              <a:lnTo>
                <a:pt x="69689" y="0"/>
              </a:lnTo>
              <a:lnTo>
                <a:pt x="69689" y="388378"/>
              </a:lnTo>
              <a:lnTo>
                <a:pt x="139379" y="3883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7661B5-8D2B-4B81-94B6-98D2C2A1E27F}">
      <dsp:nvSpPr>
        <dsp:cNvPr id="0" name=""/>
        <dsp:cNvSpPr/>
      </dsp:nvSpPr>
      <dsp:spPr>
        <a:xfrm>
          <a:off x="4302913" y="4803444"/>
          <a:ext cx="139379" cy="91440"/>
        </a:xfrm>
        <a:custGeom>
          <a:avLst/>
          <a:gdLst/>
          <a:ahLst/>
          <a:cxnLst/>
          <a:rect l="0" t="0" r="0" b="0"/>
          <a:pathLst>
            <a:path>
              <a:moveTo>
                <a:pt x="0" y="92243"/>
              </a:moveTo>
              <a:lnTo>
                <a:pt x="69689" y="92243"/>
              </a:lnTo>
              <a:lnTo>
                <a:pt x="69689" y="45720"/>
              </a:lnTo>
              <a:lnTo>
                <a:pt x="13937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F03DF3-129B-4036-8EE9-41C8F4BD38FE}">
      <dsp:nvSpPr>
        <dsp:cNvPr id="0" name=""/>
        <dsp:cNvSpPr/>
      </dsp:nvSpPr>
      <dsp:spPr>
        <a:xfrm>
          <a:off x="4302913" y="4460785"/>
          <a:ext cx="139379" cy="434902"/>
        </a:xfrm>
        <a:custGeom>
          <a:avLst/>
          <a:gdLst/>
          <a:ahLst/>
          <a:cxnLst/>
          <a:rect l="0" t="0" r="0" b="0"/>
          <a:pathLst>
            <a:path>
              <a:moveTo>
                <a:pt x="0" y="434902"/>
              </a:moveTo>
              <a:lnTo>
                <a:pt x="69689" y="434902"/>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B2D676-D7C9-4CDE-BB74-4C4456C25B3B}">
      <dsp:nvSpPr>
        <dsp:cNvPr id="0" name=""/>
        <dsp:cNvSpPr/>
      </dsp:nvSpPr>
      <dsp:spPr>
        <a:xfrm>
          <a:off x="2973479" y="3911928"/>
          <a:ext cx="139379" cy="983758"/>
        </a:xfrm>
        <a:custGeom>
          <a:avLst/>
          <a:gdLst/>
          <a:ahLst/>
          <a:cxnLst/>
          <a:rect l="0" t="0" r="0" b="0"/>
          <a:pathLst>
            <a:path>
              <a:moveTo>
                <a:pt x="0" y="0"/>
              </a:moveTo>
              <a:lnTo>
                <a:pt x="69689" y="0"/>
              </a:lnTo>
              <a:lnTo>
                <a:pt x="69689" y="983758"/>
              </a:lnTo>
              <a:lnTo>
                <a:pt x="139379" y="9837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A4978C-41BE-4068-B167-2688E5D24F2C}">
      <dsp:nvSpPr>
        <dsp:cNvPr id="0" name=""/>
        <dsp:cNvSpPr/>
      </dsp:nvSpPr>
      <dsp:spPr>
        <a:xfrm>
          <a:off x="4302913" y="3838637"/>
          <a:ext cx="139379" cy="289611"/>
        </a:xfrm>
        <a:custGeom>
          <a:avLst/>
          <a:gdLst/>
          <a:ahLst/>
          <a:cxnLst/>
          <a:rect l="0" t="0" r="0" b="0"/>
          <a:pathLst>
            <a:path>
              <a:moveTo>
                <a:pt x="0" y="0"/>
              </a:moveTo>
              <a:lnTo>
                <a:pt x="69689" y="0"/>
              </a:lnTo>
              <a:lnTo>
                <a:pt x="69689" y="289611"/>
              </a:lnTo>
              <a:lnTo>
                <a:pt x="139379" y="2896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FF5934-BEDA-46A0-AAD2-8B14F4D14886}">
      <dsp:nvSpPr>
        <dsp:cNvPr id="0" name=""/>
        <dsp:cNvSpPr/>
      </dsp:nvSpPr>
      <dsp:spPr>
        <a:xfrm>
          <a:off x="4302913" y="3787752"/>
          <a:ext cx="139379" cy="91440"/>
        </a:xfrm>
        <a:custGeom>
          <a:avLst/>
          <a:gdLst/>
          <a:ahLst/>
          <a:cxnLst/>
          <a:rect l="0" t="0" r="0" b="0"/>
          <a:pathLst>
            <a:path>
              <a:moveTo>
                <a:pt x="0" y="50885"/>
              </a:moveTo>
              <a:lnTo>
                <a:pt x="69689" y="50885"/>
              </a:lnTo>
              <a:lnTo>
                <a:pt x="69689" y="45720"/>
              </a:lnTo>
              <a:lnTo>
                <a:pt x="13937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4BC75-DCC5-4A1D-9E42-4D2321D74120}">
      <dsp:nvSpPr>
        <dsp:cNvPr id="0" name=""/>
        <dsp:cNvSpPr/>
      </dsp:nvSpPr>
      <dsp:spPr>
        <a:xfrm>
          <a:off x="4302913" y="3538696"/>
          <a:ext cx="139379" cy="299941"/>
        </a:xfrm>
        <a:custGeom>
          <a:avLst/>
          <a:gdLst/>
          <a:ahLst/>
          <a:cxnLst/>
          <a:rect l="0" t="0" r="0" b="0"/>
          <a:pathLst>
            <a:path>
              <a:moveTo>
                <a:pt x="0" y="299941"/>
              </a:moveTo>
              <a:lnTo>
                <a:pt x="69689" y="299941"/>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893A10-7828-4612-858F-2BA60C3C52CB}">
      <dsp:nvSpPr>
        <dsp:cNvPr id="0" name=""/>
        <dsp:cNvSpPr/>
      </dsp:nvSpPr>
      <dsp:spPr>
        <a:xfrm>
          <a:off x="2973479" y="3792917"/>
          <a:ext cx="139379" cy="91440"/>
        </a:xfrm>
        <a:custGeom>
          <a:avLst/>
          <a:gdLst/>
          <a:ahLst/>
          <a:cxnLst/>
          <a:rect l="0" t="0" r="0" b="0"/>
          <a:pathLst>
            <a:path>
              <a:moveTo>
                <a:pt x="0" y="119011"/>
              </a:moveTo>
              <a:lnTo>
                <a:pt x="69689" y="119011"/>
              </a:lnTo>
              <a:lnTo>
                <a:pt x="69689" y="45720"/>
              </a:lnTo>
              <a:lnTo>
                <a:pt x="13937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954CA8-1EC2-4D06-8284-FAF9ACF986AF}">
      <dsp:nvSpPr>
        <dsp:cNvPr id="0" name=""/>
        <dsp:cNvSpPr/>
      </dsp:nvSpPr>
      <dsp:spPr>
        <a:xfrm>
          <a:off x="4302913" y="2928170"/>
          <a:ext cx="139379" cy="308758"/>
        </a:xfrm>
        <a:custGeom>
          <a:avLst/>
          <a:gdLst/>
          <a:ahLst/>
          <a:cxnLst/>
          <a:rect l="0" t="0" r="0" b="0"/>
          <a:pathLst>
            <a:path>
              <a:moveTo>
                <a:pt x="0" y="0"/>
              </a:moveTo>
              <a:lnTo>
                <a:pt x="69689" y="0"/>
              </a:lnTo>
              <a:lnTo>
                <a:pt x="69689" y="308758"/>
              </a:lnTo>
              <a:lnTo>
                <a:pt x="139379" y="3087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937DD9-10D9-4C77-B34D-BAFD6EB88813}">
      <dsp:nvSpPr>
        <dsp:cNvPr id="0" name=""/>
        <dsp:cNvSpPr/>
      </dsp:nvSpPr>
      <dsp:spPr>
        <a:xfrm>
          <a:off x="4302913" y="2882450"/>
          <a:ext cx="139379" cy="91440"/>
        </a:xfrm>
        <a:custGeom>
          <a:avLst/>
          <a:gdLst/>
          <a:ahLst/>
          <a:cxnLst/>
          <a:rect l="0" t="0" r="0" b="0"/>
          <a:pathLst>
            <a:path>
              <a:moveTo>
                <a:pt x="0" y="45720"/>
              </a:moveTo>
              <a:lnTo>
                <a:pt x="13937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EEDCDB-B2F2-4677-AA6B-0656E554396D}">
      <dsp:nvSpPr>
        <dsp:cNvPr id="0" name=""/>
        <dsp:cNvSpPr/>
      </dsp:nvSpPr>
      <dsp:spPr>
        <a:xfrm>
          <a:off x="4302913" y="2619411"/>
          <a:ext cx="139379" cy="308758"/>
        </a:xfrm>
        <a:custGeom>
          <a:avLst/>
          <a:gdLst/>
          <a:ahLst/>
          <a:cxnLst/>
          <a:rect l="0" t="0" r="0" b="0"/>
          <a:pathLst>
            <a:path>
              <a:moveTo>
                <a:pt x="0" y="308758"/>
              </a:moveTo>
              <a:lnTo>
                <a:pt x="69689" y="308758"/>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D042F8-B597-41D8-BF5D-9D1F4E1962CB}">
      <dsp:nvSpPr>
        <dsp:cNvPr id="0" name=""/>
        <dsp:cNvSpPr/>
      </dsp:nvSpPr>
      <dsp:spPr>
        <a:xfrm>
          <a:off x="2973479" y="2928170"/>
          <a:ext cx="139379" cy="983758"/>
        </a:xfrm>
        <a:custGeom>
          <a:avLst/>
          <a:gdLst/>
          <a:ahLst/>
          <a:cxnLst/>
          <a:rect l="0" t="0" r="0" b="0"/>
          <a:pathLst>
            <a:path>
              <a:moveTo>
                <a:pt x="0" y="983758"/>
              </a:moveTo>
              <a:lnTo>
                <a:pt x="69689" y="983758"/>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90A4F6-3443-4399-9139-1D868A074EB5}">
      <dsp:nvSpPr>
        <dsp:cNvPr id="0" name=""/>
        <dsp:cNvSpPr/>
      </dsp:nvSpPr>
      <dsp:spPr>
        <a:xfrm>
          <a:off x="2093320" y="2601335"/>
          <a:ext cx="139379" cy="1310593"/>
        </a:xfrm>
        <a:custGeom>
          <a:avLst/>
          <a:gdLst/>
          <a:ahLst/>
          <a:cxnLst/>
          <a:rect l="0" t="0" r="0" b="0"/>
          <a:pathLst>
            <a:path>
              <a:moveTo>
                <a:pt x="0" y="0"/>
              </a:moveTo>
              <a:lnTo>
                <a:pt x="69689" y="0"/>
              </a:lnTo>
              <a:lnTo>
                <a:pt x="69689" y="1310593"/>
              </a:lnTo>
              <a:lnTo>
                <a:pt x="139379" y="1310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84F61-3571-4E38-8E1C-05B6F2B8406E}">
      <dsp:nvSpPr>
        <dsp:cNvPr id="0" name=""/>
        <dsp:cNvSpPr/>
      </dsp:nvSpPr>
      <dsp:spPr>
        <a:xfrm>
          <a:off x="4302913" y="1927569"/>
          <a:ext cx="139379" cy="358308"/>
        </a:xfrm>
        <a:custGeom>
          <a:avLst/>
          <a:gdLst/>
          <a:ahLst/>
          <a:cxnLst/>
          <a:rect l="0" t="0" r="0" b="0"/>
          <a:pathLst>
            <a:path>
              <a:moveTo>
                <a:pt x="0" y="0"/>
              </a:moveTo>
              <a:lnTo>
                <a:pt x="69689" y="0"/>
              </a:lnTo>
              <a:lnTo>
                <a:pt x="69689" y="358308"/>
              </a:lnTo>
              <a:lnTo>
                <a:pt x="139379" y="3583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956D94-5A30-4C24-9FDF-41DE38A1A886}">
      <dsp:nvSpPr>
        <dsp:cNvPr id="0" name=""/>
        <dsp:cNvSpPr/>
      </dsp:nvSpPr>
      <dsp:spPr>
        <a:xfrm>
          <a:off x="4302913" y="1881849"/>
          <a:ext cx="139379" cy="91440"/>
        </a:xfrm>
        <a:custGeom>
          <a:avLst/>
          <a:gdLst/>
          <a:ahLst/>
          <a:cxnLst/>
          <a:rect l="0" t="0" r="0" b="0"/>
          <a:pathLst>
            <a:path>
              <a:moveTo>
                <a:pt x="0" y="45720"/>
              </a:moveTo>
              <a:lnTo>
                <a:pt x="139379"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4ADD6-67F3-47EA-8CD4-C4C5CDA341B4}">
      <dsp:nvSpPr>
        <dsp:cNvPr id="0" name=""/>
        <dsp:cNvSpPr/>
      </dsp:nvSpPr>
      <dsp:spPr>
        <a:xfrm>
          <a:off x="4302913" y="1569260"/>
          <a:ext cx="139379" cy="358308"/>
        </a:xfrm>
        <a:custGeom>
          <a:avLst/>
          <a:gdLst/>
          <a:ahLst/>
          <a:cxnLst/>
          <a:rect l="0" t="0" r="0" b="0"/>
          <a:pathLst>
            <a:path>
              <a:moveTo>
                <a:pt x="0" y="358308"/>
              </a:moveTo>
              <a:lnTo>
                <a:pt x="69689" y="358308"/>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1E6A29-1F2E-41B1-BE33-9905C512D281}">
      <dsp:nvSpPr>
        <dsp:cNvPr id="0" name=""/>
        <dsp:cNvSpPr/>
      </dsp:nvSpPr>
      <dsp:spPr>
        <a:xfrm>
          <a:off x="2973479" y="1300528"/>
          <a:ext cx="139379" cy="627040"/>
        </a:xfrm>
        <a:custGeom>
          <a:avLst/>
          <a:gdLst/>
          <a:ahLst/>
          <a:cxnLst/>
          <a:rect l="0" t="0" r="0" b="0"/>
          <a:pathLst>
            <a:path>
              <a:moveTo>
                <a:pt x="0" y="0"/>
              </a:moveTo>
              <a:lnTo>
                <a:pt x="69689" y="0"/>
              </a:lnTo>
              <a:lnTo>
                <a:pt x="69689" y="627040"/>
              </a:lnTo>
              <a:lnTo>
                <a:pt x="139379" y="6270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3467F9-7342-421E-996E-04338DD14F68}">
      <dsp:nvSpPr>
        <dsp:cNvPr id="0" name=""/>
        <dsp:cNvSpPr/>
      </dsp:nvSpPr>
      <dsp:spPr>
        <a:xfrm>
          <a:off x="4302913" y="673488"/>
          <a:ext cx="139379" cy="537463"/>
        </a:xfrm>
        <a:custGeom>
          <a:avLst/>
          <a:gdLst/>
          <a:ahLst/>
          <a:cxnLst/>
          <a:rect l="0" t="0" r="0" b="0"/>
          <a:pathLst>
            <a:path>
              <a:moveTo>
                <a:pt x="0" y="0"/>
              </a:moveTo>
              <a:lnTo>
                <a:pt x="69689" y="0"/>
              </a:lnTo>
              <a:lnTo>
                <a:pt x="69689" y="537463"/>
              </a:lnTo>
              <a:lnTo>
                <a:pt x="139379" y="5374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7B997B-AF0F-4169-B67A-3A4F5F0F43C1}">
      <dsp:nvSpPr>
        <dsp:cNvPr id="0" name=""/>
        <dsp:cNvSpPr/>
      </dsp:nvSpPr>
      <dsp:spPr>
        <a:xfrm>
          <a:off x="4302913" y="673488"/>
          <a:ext cx="139379" cy="179154"/>
        </a:xfrm>
        <a:custGeom>
          <a:avLst/>
          <a:gdLst/>
          <a:ahLst/>
          <a:cxnLst/>
          <a:rect l="0" t="0" r="0" b="0"/>
          <a:pathLst>
            <a:path>
              <a:moveTo>
                <a:pt x="0" y="0"/>
              </a:moveTo>
              <a:lnTo>
                <a:pt x="69689" y="0"/>
              </a:lnTo>
              <a:lnTo>
                <a:pt x="69689" y="179154"/>
              </a:lnTo>
              <a:lnTo>
                <a:pt x="139379" y="17915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03D14-E74B-4CD3-88D7-BAD39A8640D6}">
      <dsp:nvSpPr>
        <dsp:cNvPr id="0" name=""/>
        <dsp:cNvSpPr/>
      </dsp:nvSpPr>
      <dsp:spPr>
        <a:xfrm>
          <a:off x="4302913" y="494333"/>
          <a:ext cx="139379" cy="179154"/>
        </a:xfrm>
        <a:custGeom>
          <a:avLst/>
          <a:gdLst/>
          <a:ahLst/>
          <a:cxnLst/>
          <a:rect l="0" t="0" r="0" b="0"/>
          <a:pathLst>
            <a:path>
              <a:moveTo>
                <a:pt x="0" y="179154"/>
              </a:moveTo>
              <a:lnTo>
                <a:pt x="69689" y="179154"/>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23D2A7-3D14-4EF6-9EE2-37BA7CEAAC19}">
      <dsp:nvSpPr>
        <dsp:cNvPr id="0" name=""/>
        <dsp:cNvSpPr/>
      </dsp:nvSpPr>
      <dsp:spPr>
        <a:xfrm>
          <a:off x="4302913" y="136024"/>
          <a:ext cx="139379" cy="537463"/>
        </a:xfrm>
        <a:custGeom>
          <a:avLst/>
          <a:gdLst/>
          <a:ahLst/>
          <a:cxnLst/>
          <a:rect l="0" t="0" r="0" b="0"/>
          <a:pathLst>
            <a:path>
              <a:moveTo>
                <a:pt x="0" y="537463"/>
              </a:moveTo>
              <a:lnTo>
                <a:pt x="69689" y="537463"/>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6C197B-D0CA-457C-949A-A23924B21361}">
      <dsp:nvSpPr>
        <dsp:cNvPr id="0" name=""/>
        <dsp:cNvSpPr/>
      </dsp:nvSpPr>
      <dsp:spPr>
        <a:xfrm>
          <a:off x="2973479" y="673488"/>
          <a:ext cx="139379" cy="627040"/>
        </a:xfrm>
        <a:custGeom>
          <a:avLst/>
          <a:gdLst/>
          <a:ahLst/>
          <a:cxnLst/>
          <a:rect l="0" t="0" r="0" b="0"/>
          <a:pathLst>
            <a:path>
              <a:moveTo>
                <a:pt x="0" y="627040"/>
              </a:moveTo>
              <a:lnTo>
                <a:pt x="69689" y="627040"/>
              </a:lnTo>
              <a:lnTo>
                <a:pt x="69689" y="0"/>
              </a:lnTo>
              <a:lnTo>
                <a:pt x="13937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EA1063-39F1-46DB-990D-6BD6FAB78BC4}">
      <dsp:nvSpPr>
        <dsp:cNvPr id="0" name=""/>
        <dsp:cNvSpPr/>
      </dsp:nvSpPr>
      <dsp:spPr>
        <a:xfrm>
          <a:off x="2093320" y="1300528"/>
          <a:ext cx="139379" cy="1300807"/>
        </a:xfrm>
        <a:custGeom>
          <a:avLst/>
          <a:gdLst/>
          <a:ahLst/>
          <a:cxnLst/>
          <a:rect l="0" t="0" r="0" b="0"/>
          <a:pathLst>
            <a:path>
              <a:moveTo>
                <a:pt x="0" y="1300807"/>
              </a:moveTo>
              <a:lnTo>
                <a:pt x="69689" y="1300807"/>
              </a:lnTo>
              <a:lnTo>
                <a:pt x="69689" y="0"/>
              </a:lnTo>
              <a:lnTo>
                <a:pt x="13937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05C94E-60DE-4706-8500-825522F688AC}">
      <dsp:nvSpPr>
        <dsp:cNvPr id="0" name=""/>
        <dsp:cNvSpPr/>
      </dsp:nvSpPr>
      <dsp:spPr>
        <a:xfrm>
          <a:off x="857562" y="2394219"/>
          <a:ext cx="1235757" cy="414232"/>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Calibri" pitchFamily="34" charset="0"/>
              <a:cs typeface="Calibri" pitchFamily="34" charset="0"/>
            </a:rPr>
            <a:t>GSM Channels</a:t>
          </a:r>
        </a:p>
      </dsp:txBody>
      <dsp:txXfrm>
        <a:off x="857562" y="2394219"/>
        <a:ext cx="1235757" cy="414232"/>
      </dsp:txXfrm>
    </dsp:sp>
    <dsp:sp modelId="{3E280DC5-5571-4C42-A79B-C904FCC64FA2}">
      <dsp:nvSpPr>
        <dsp:cNvPr id="0" name=""/>
        <dsp:cNvSpPr/>
      </dsp:nvSpPr>
      <dsp:spPr>
        <a:xfrm>
          <a:off x="2232699" y="1107518"/>
          <a:ext cx="740779" cy="386020"/>
        </a:xfrm>
        <a:prstGeom prst="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Calibri" pitchFamily="34" charset="0"/>
              <a:cs typeface="Calibri" pitchFamily="34" charset="0"/>
            </a:rPr>
            <a:t>TCH</a:t>
          </a:r>
        </a:p>
      </dsp:txBody>
      <dsp:txXfrm>
        <a:off x="2232699" y="1107518"/>
        <a:ext cx="740779" cy="386020"/>
      </dsp:txXfrm>
    </dsp:sp>
    <dsp:sp modelId="{095E96B4-333E-4912-8387-725C6254248B}">
      <dsp:nvSpPr>
        <dsp:cNvPr id="0" name=""/>
        <dsp:cNvSpPr/>
      </dsp:nvSpPr>
      <dsp:spPr>
        <a:xfrm>
          <a:off x="3112858" y="487793"/>
          <a:ext cx="1190054" cy="371390"/>
        </a:xfrm>
        <a:prstGeom prst="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itchFamily="34" charset="0"/>
              <a:cs typeface="Calibri" pitchFamily="34" charset="0"/>
            </a:rPr>
            <a:t>Data CH</a:t>
          </a:r>
        </a:p>
      </dsp:txBody>
      <dsp:txXfrm>
        <a:off x="3112858" y="487793"/>
        <a:ext cx="1190054" cy="371390"/>
      </dsp:txXfrm>
    </dsp:sp>
    <dsp:sp modelId="{6E3449FA-44B8-4166-9ED7-3D7BC34A8A3E}">
      <dsp:nvSpPr>
        <dsp:cNvPr id="0" name=""/>
        <dsp:cNvSpPr/>
      </dsp:nvSpPr>
      <dsp:spPr>
        <a:xfrm>
          <a:off x="4442292" y="426"/>
          <a:ext cx="3629136" cy="271196"/>
        </a:xfrm>
        <a:prstGeom prst="rect">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14.4Kbit/s FR TCH (TCH/F14.4)</a:t>
          </a:r>
          <a:endParaRPr lang="en-GB" sz="1600" kern="1200" dirty="0">
            <a:solidFill>
              <a:schemeClr val="tx1"/>
            </a:solidFill>
            <a:latin typeface="Calibri" pitchFamily="34" charset="0"/>
            <a:cs typeface="Calibri" pitchFamily="34" charset="0"/>
          </a:endParaRPr>
        </a:p>
      </dsp:txBody>
      <dsp:txXfrm>
        <a:off x="4442292" y="426"/>
        <a:ext cx="3629136" cy="271196"/>
      </dsp:txXfrm>
    </dsp:sp>
    <dsp:sp modelId="{72B8A4E4-7214-48EE-AC18-1DFD92931ACA}">
      <dsp:nvSpPr>
        <dsp:cNvPr id="0" name=""/>
        <dsp:cNvSpPr/>
      </dsp:nvSpPr>
      <dsp:spPr>
        <a:xfrm>
          <a:off x="4442292" y="358735"/>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9.6Kbit/s FR TCH(TCH/F9.6)</a:t>
          </a:r>
          <a:endParaRPr lang="en-GB" sz="1600" kern="1200" dirty="0">
            <a:solidFill>
              <a:schemeClr val="tx1"/>
            </a:solidFill>
            <a:latin typeface="Calibri" pitchFamily="34" charset="0"/>
            <a:cs typeface="Calibri" pitchFamily="34" charset="0"/>
          </a:endParaRPr>
        </a:p>
      </dsp:txBody>
      <dsp:txXfrm>
        <a:off x="4442292" y="358735"/>
        <a:ext cx="3629136" cy="271196"/>
      </dsp:txXfrm>
    </dsp:sp>
    <dsp:sp modelId="{CBA69002-05A4-4249-ACD2-58EA2259DD8D}">
      <dsp:nvSpPr>
        <dsp:cNvPr id="0" name=""/>
        <dsp:cNvSpPr/>
      </dsp:nvSpPr>
      <dsp:spPr>
        <a:xfrm>
          <a:off x="4442292" y="717044"/>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4.8Kbit/s FR TCH (TCH/F4.8)</a:t>
          </a:r>
          <a:endParaRPr lang="en-GB" sz="1600" kern="1200" dirty="0">
            <a:solidFill>
              <a:schemeClr val="tx1"/>
            </a:solidFill>
            <a:latin typeface="Calibri" pitchFamily="34" charset="0"/>
            <a:cs typeface="Calibri" pitchFamily="34" charset="0"/>
          </a:endParaRPr>
        </a:p>
      </dsp:txBody>
      <dsp:txXfrm>
        <a:off x="4442292" y="717044"/>
        <a:ext cx="3629136" cy="271196"/>
      </dsp:txXfrm>
    </dsp:sp>
    <dsp:sp modelId="{E161D186-6B00-48C6-82FA-717CEC0A7F90}">
      <dsp:nvSpPr>
        <dsp:cNvPr id="0" name=""/>
        <dsp:cNvSpPr/>
      </dsp:nvSpPr>
      <dsp:spPr>
        <a:xfrm>
          <a:off x="4442292" y="1075353"/>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4.8Kbit/s HR TCH (TCH/H4.8)</a:t>
          </a:r>
          <a:endParaRPr lang="en-GB" sz="1600" kern="1200" dirty="0">
            <a:solidFill>
              <a:schemeClr val="tx1"/>
            </a:solidFill>
            <a:latin typeface="Calibri" pitchFamily="34" charset="0"/>
            <a:cs typeface="Calibri" pitchFamily="34" charset="0"/>
          </a:endParaRPr>
        </a:p>
      </dsp:txBody>
      <dsp:txXfrm>
        <a:off x="4442292" y="1075353"/>
        <a:ext cx="3629136" cy="271196"/>
      </dsp:txXfrm>
    </dsp:sp>
    <dsp:sp modelId="{A818FDC2-C74A-4121-9B70-4DB9D06D9CA6}">
      <dsp:nvSpPr>
        <dsp:cNvPr id="0" name=""/>
        <dsp:cNvSpPr/>
      </dsp:nvSpPr>
      <dsp:spPr>
        <a:xfrm>
          <a:off x="3112858" y="1741874"/>
          <a:ext cx="1190054" cy="371390"/>
        </a:xfrm>
        <a:prstGeom prst="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itchFamily="34" charset="0"/>
              <a:cs typeface="Calibri" pitchFamily="34" charset="0"/>
            </a:rPr>
            <a:t>Voice CH</a:t>
          </a:r>
        </a:p>
      </dsp:txBody>
      <dsp:txXfrm>
        <a:off x="3112858" y="1741874"/>
        <a:ext cx="1190054" cy="371390"/>
      </dsp:txXfrm>
    </dsp:sp>
    <dsp:sp modelId="{7C82FE87-62A2-43CD-AFBD-22D95DAE1043}">
      <dsp:nvSpPr>
        <dsp:cNvPr id="0" name=""/>
        <dsp:cNvSpPr/>
      </dsp:nvSpPr>
      <dsp:spPr>
        <a:xfrm>
          <a:off x="4442292" y="1433661"/>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FR Voice Traffic Channel (TCH/FS)</a:t>
          </a:r>
          <a:endParaRPr lang="en-GB" sz="1600" kern="1200" dirty="0">
            <a:solidFill>
              <a:schemeClr val="tx1"/>
            </a:solidFill>
            <a:latin typeface="Calibri" pitchFamily="34" charset="0"/>
            <a:cs typeface="Calibri" pitchFamily="34" charset="0"/>
          </a:endParaRPr>
        </a:p>
      </dsp:txBody>
      <dsp:txXfrm>
        <a:off x="4442292" y="1433661"/>
        <a:ext cx="3629136" cy="271196"/>
      </dsp:txXfrm>
    </dsp:sp>
    <dsp:sp modelId="{5FFB69F9-7FFD-49BC-858E-62FBB7D02AC3}">
      <dsp:nvSpPr>
        <dsp:cNvPr id="0" name=""/>
        <dsp:cNvSpPr/>
      </dsp:nvSpPr>
      <dsp:spPr>
        <a:xfrm>
          <a:off x="4442292" y="1791970"/>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Enhanced FR Traffic Channel (TCH/EFR)</a:t>
          </a:r>
          <a:endParaRPr lang="en-GB" sz="1600" kern="1200" dirty="0">
            <a:solidFill>
              <a:schemeClr val="tx1"/>
            </a:solidFill>
            <a:latin typeface="Calibri" pitchFamily="34" charset="0"/>
            <a:cs typeface="Calibri" pitchFamily="34" charset="0"/>
          </a:endParaRPr>
        </a:p>
      </dsp:txBody>
      <dsp:txXfrm>
        <a:off x="4442292" y="1791970"/>
        <a:ext cx="3629136" cy="271196"/>
      </dsp:txXfrm>
    </dsp:sp>
    <dsp:sp modelId="{3186C598-A1C7-47FA-AC0B-17BE96335057}">
      <dsp:nvSpPr>
        <dsp:cNvPr id="0" name=""/>
        <dsp:cNvSpPr/>
      </dsp:nvSpPr>
      <dsp:spPr>
        <a:xfrm>
          <a:off x="4442292" y="2150279"/>
          <a:ext cx="3629136" cy="27119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HR Traffic Channel (TCH/HS)</a:t>
          </a:r>
          <a:endParaRPr lang="en-GB" sz="1600" kern="1200" dirty="0">
            <a:solidFill>
              <a:schemeClr val="tx1"/>
            </a:solidFill>
            <a:latin typeface="Calibri" pitchFamily="34" charset="0"/>
            <a:cs typeface="Calibri" pitchFamily="34" charset="0"/>
          </a:endParaRPr>
        </a:p>
      </dsp:txBody>
      <dsp:txXfrm>
        <a:off x="4442292" y="2150279"/>
        <a:ext cx="3629136" cy="271196"/>
      </dsp:txXfrm>
    </dsp:sp>
    <dsp:sp modelId="{7787698A-12B4-4B34-8285-7A0C587A45D9}">
      <dsp:nvSpPr>
        <dsp:cNvPr id="0" name=""/>
        <dsp:cNvSpPr/>
      </dsp:nvSpPr>
      <dsp:spPr>
        <a:xfrm>
          <a:off x="2232699" y="3718918"/>
          <a:ext cx="740779" cy="386020"/>
        </a:xfrm>
        <a:prstGeom prst="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latin typeface="Calibri" pitchFamily="34" charset="0"/>
              <a:cs typeface="Calibri" pitchFamily="34" charset="0"/>
            </a:rPr>
            <a:t>CCH</a:t>
          </a:r>
        </a:p>
      </dsp:txBody>
      <dsp:txXfrm>
        <a:off x="2232699" y="3718918"/>
        <a:ext cx="740779" cy="386020"/>
      </dsp:txXfrm>
    </dsp:sp>
    <dsp:sp modelId="{62331332-B94A-4A93-B3D0-C3F9210556EE}">
      <dsp:nvSpPr>
        <dsp:cNvPr id="0" name=""/>
        <dsp:cNvSpPr/>
      </dsp:nvSpPr>
      <dsp:spPr>
        <a:xfrm>
          <a:off x="3112858" y="2742475"/>
          <a:ext cx="1190054" cy="371390"/>
        </a:xfrm>
        <a:prstGeom prst="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itchFamily="34" charset="0"/>
              <a:cs typeface="Calibri" pitchFamily="34" charset="0"/>
            </a:rPr>
            <a:t>BCH</a:t>
          </a:r>
        </a:p>
      </dsp:txBody>
      <dsp:txXfrm>
        <a:off x="3112858" y="2742475"/>
        <a:ext cx="1190054" cy="371390"/>
      </dsp:txXfrm>
    </dsp:sp>
    <dsp:sp modelId="{2CB8F79A-396D-4BA6-8467-9B726727ABC5}">
      <dsp:nvSpPr>
        <dsp:cNvPr id="0" name=""/>
        <dsp:cNvSpPr/>
      </dsp:nvSpPr>
      <dsp:spPr>
        <a:xfrm>
          <a:off x="4442292" y="2508588"/>
          <a:ext cx="1575501" cy="22164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FCCH (down)</a:t>
          </a:r>
          <a:endParaRPr lang="en-GB" sz="1600" kern="1200" dirty="0">
            <a:solidFill>
              <a:schemeClr val="tx1"/>
            </a:solidFill>
            <a:latin typeface="Calibri" pitchFamily="34" charset="0"/>
            <a:cs typeface="Calibri" pitchFamily="34" charset="0"/>
          </a:endParaRPr>
        </a:p>
      </dsp:txBody>
      <dsp:txXfrm>
        <a:off x="4442292" y="2508588"/>
        <a:ext cx="1575501" cy="221646"/>
      </dsp:txXfrm>
    </dsp:sp>
    <dsp:sp modelId="{2C367010-0CA6-456F-BF0D-2E1241A3C139}">
      <dsp:nvSpPr>
        <dsp:cNvPr id="0" name=""/>
        <dsp:cNvSpPr/>
      </dsp:nvSpPr>
      <dsp:spPr>
        <a:xfrm>
          <a:off x="4442292" y="2817346"/>
          <a:ext cx="1575501" cy="22164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SCH (down)</a:t>
          </a:r>
          <a:endParaRPr lang="en-GB" sz="1600" kern="1200" dirty="0">
            <a:solidFill>
              <a:schemeClr val="tx1"/>
            </a:solidFill>
            <a:latin typeface="Calibri" pitchFamily="34" charset="0"/>
            <a:cs typeface="Calibri" pitchFamily="34" charset="0"/>
          </a:endParaRPr>
        </a:p>
      </dsp:txBody>
      <dsp:txXfrm>
        <a:off x="4442292" y="2817346"/>
        <a:ext cx="1575501" cy="221646"/>
      </dsp:txXfrm>
    </dsp:sp>
    <dsp:sp modelId="{397A635A-2471-4317-9E56-29C5A5AC7966}">
      <dsp:nvSpPr>
        <dsp:cNvPr id="0" name=""/>
        <dsp:cNvSpPr/>
      </dsp:nvSpPr>
      <dsp:spPr>
        <a:xfrm>
          <a:off x="4442292" y="3126105"/>
          <a:ext cx="1575501" cy="221646"/>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BCCH (down)</a:t>
          </a:r>
          <a:endParaRPr lang="en-GB" sz="1600" kern="1200" dirty="0">
            <a:solidFill>
              <a:schemeClr val="tx1"/>
            </a:solidFill>
            <a:latin typeface="Calibri" pitchFamily="34" charset="0"/>
            <a:cs typeface="Calibri" pitchFamily="34" charset="0"/>
          </a:endParaRPr>
        </a:p>
      </dsp:txBody>
      <dsp:txXfrm>
        <a:off x="4442292" y="3126105"/>
        <a:ext cx="1575501" cy="221646"/>
      </dsp:txXfrm>
    </dsp:sp>
    <dsp:sp modelId="{32BDB83D-3608-4B7A-8F47-23EA9A0FC28F}">
      <dsp:nvSpPr>
        <dsp:cNvPr id="0" name=""/>
        <dsp:cNvSpPr/>
      </dsp:nvSpPr>
      <dsp:spPr>
        <a:xfrm>
          <a:off x="3112858" y="3652942"/>
          <a:ext cx="1190054" cy="371390"/>
        </a:xfrm>
        <a:prstGeom prst="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itchFamily="34" charset="0"/>
              <a:cs typeface="Calibri" pitchFamily="34" charset="0"/>
            </a:rPr>
            <a:t>CCCH</a:t>
          </a:r>
        </a:p>
      </dsp:txBody>
      <dsp:txXfrm>
        <a:off x="3112858" y="3652942"/>
        <a:ext cx="1190054" cy="371390"/>
      </dsp:txXfrm>
    </dsp:sp>
    <dsp:sp modelId="{33BFC010-5E59-4335-9E78-4A628D57FCD0}">
      <dsp:nvSpPr>
        <dsp:cNvPr id="0" name=""/>
        <dsp:cNvSpPr/>
      </dsp:nvSpPr>
      <dsp:spPr>
        <a:xfrm>
          <a:off x="4442292" y="3434863"/>
          <a:ext cx="1583675" cy="207664"/>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RACH (up)</a:t>
          </a:r>
          <a:endParaRPr lang="en-GB" sz="1600" kern="1200" dirty="0">
            <a:solidFill>
              <a:schemeClr val="tx1"/>
            </a:solidFill>
            <a:latin typeface="Calibri" pitchFamily="34" charset="0"/>
            <a:cs typeface="Calibri" pitchFamily="34" charset="0"/>
          </a:endParaRPr>
        </a:p>
      </dsp:txBody>
      <dsp:txXfrm>
        <a:off x="4442292" y="3434863"/>
        <a:ext cx="1583675" cy="207664"/>
      </dsp:txXfrm>
    </dsp:sp>
    <dsp:sp modelId="{F06D968A-FAB1-4D2E-BF65-0A745495617E}">
      <dsp:nvSpPr>
        <dsp:cNvPr id="0" name=""/>
        <dsp:cNvSpPr/>
      </dsp:nvSpPr>
      <dsp:spPr>
        <a:xfrm>
          <a:off x="4442292" y="3729640"/>
          <a:ext cx="1583675" cy="207664"/>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AGCH (down)</a:t>
          </a:r>
          <a:endParaRPr lang="en-GB" sz="1600" kern="1200" dirty="0">
            <a:solidFill>
              <a:schemeClr val="tx1"/>
            </a:solidFill>
            <a:latin typeface="Calibri" pitchFamily="34" charset="0"/>
            <a:cs typeface="Calibri" pitchFamily="34" charset="0"/>
          </a:endParaRPr>
        </a:p>
      </dsp:txBody>
      <dsp:txXfrm>
        <a:off x="4442292" y="3729640"/>
        <a:ext cx="1583675" cy="207664"/>
      </dsp:txXfrm>
    </dsp:sp>
    <dsp:sp modelId="{78D33B17-A1B4-48EC-BE11-36FAB12534B4}">
      <dsp:nvSpPr>
        <dsp:cNvPr id="0" name=""/>
        <dsp:cNvSpPr/>
      </dsp:nvSpPr>
      <dsp:spPr>
        <a:xfrm>
          <a:off x="4442292" y="4024417"/>
          <a:ext cx="1583675" cy="207664"/>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PCH (down)</a:t>
          </a:r>
          <a:endParaRPr lang="en-GB" sz="1600" kern="1200" dirty="0">
            <a:solidFill>
              <a:schemeClr val="tx1"/>
            </a:solidFill>
            <a:latin typeface="Calibri" pitchFamily="34" charset="0"/>
            <a:cs typeface="Calibri" pitchFamily="34" charset="0"/>
          </a:endParaRPr>
        </a:p>
      </dsp:txBody>
      <dsp:txXfrm>
        <a:off x="4442292" y="4024417"/>
        <a:ext cx="1583675" cy="207664"/>
      </dsp:txXfrm>
    </dsp:sp>
    <dsp:sp modelId="{C0F1DAFC-87D9-4550-B524-DC41F70C7750}">
      <dsp:nvSpPr>
        <dsp:cNvPr id="0" name=""/>
        <dsp:cNvSpPr/>
      </dsp:nvSpPr>
      <dsp:spPr>
        <a:xfrm>
          <a:off x="3112858" y="4709992"/>
          <a:ext cx="1190054" cy="371390"/>
        </a:xfrm>
        <a:prstGeom prst="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itchFamily="34" charset="0"/>
              <a:cs typeface="Calibri" pitchFamily="34" charset="0"/>
            </a:rPr>
            <a:t>DCCH</a:t>
          </a:r>
        </a:p>
      </dsp:txBody>
      <dsp:txXfrm>
        <a:off x="3112858" y="4709992"/>
        <a:ext cx="1190054" cy="371390"/>
      </dsp:txXfrm>
    </dsp:sp>
    <dsp:sp modelId="{78C37158-680C-4193-861C-02F8F217B772}">
      <dsp:nvSpPr>
        <dsp:cNvPr id="0" name=""/>
        <dsp:cNvSpPr/>
      </dsp:nvSpPr>
      <dsp:spPr>
        <a:xfrm>
          <a:off x="4442292" y="4319193"/>
          <a:ext cx="1500104" cy="283182"/>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SDCCH (up/down)</a:t>
          </a:r>
          <a:endParaRPr lang="en-GB" sz="1600" kern="1200" dirty="0">
            <a:solidFill>
              <a:schemeClr val="tx1"/>
            </a:solidFill>
            <a:latin typeface="Calibri" pitchFamily="34" charset="0"/>
            <a:cs typeface="Calibri" pitchFamily="34" charset="0"/>
          </a:endParaRPr>
        </a:p>
      </dsp:txBody>
      <dsp:txXfrm>
        <a:off x="4442292" y="4319193"/>
        <a:ext cx="1500104" cy="283182"/>
      </dsp:txXfrm>
    </dsp:sp>
    <dsp:sp modelId="{2FFA782C-FFC7-4B18-A090-F56098FD8191}">
      <dsp:nvSpPr>
        <dsp:cNvPr id="0" name=""/>
        <dsp:cNvSpPr/>
      </dsp:nvSpPr>
      <dsp:spPr>
        <a:xfrm>
          <a:off x="4442292" y="4689488"/>
          <a:ext cx="1541673" cy="319350"/>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FACCH (up/down)</a:t>
          </a:r>
        </a:p>
      </dsp:txBody>
      <dsp:txXfrm>
        <a:off x="4442292" y="4689488"/>
        <a:ext cx="1541673" cy="319350"/>
      </dsp:txXfrm>
    </dsp:sp>
    <dsp:sp modelId="{59ADBD12-FA84-4806-9D2E-58DE80DF4E3B}">
      <dsp:nvSpPr>
        <dsp:cNvPr id="0" name=""/>
        <dsp:cNvSpPr/>
      </dsp:nvSpPr>
      <dsp:spPr>
        <a:xfrm>
          <a:off x="4442292" y="5095951"/>
          <a:ext cx="1545269" cy="376230"/>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Calibri" pitchFamily="34" charset="0"/>
              <a:ea typeface="宋体" charset="0"/>
              <a:cs typeface="Calibri" pitchFamily="34" charset="0"/>
            </a:rPr>
            <a:t>SACCH (up/down)</a:t>
          </a:r>
          <a:endParaRPr lang="en-GB" sz="1600" kern="1200" dirty="0">
            <a:solidFill>
              <a:schemeClr val="tx1"/>
            </a:solidFill>
            <a:latin typeface="Calibri" pitchFamily="34" charset="0"/>
            <a:cs typeface="Calibri" pitchFamily="34" charset="0"/>
          </a:endParaRPr>
        </a:p>
      </dsp:txBody>
      <dsp:txXfrm>
        <a:off x="4442292" y="5095951"/>
        <a:ext cx="1545269" cy="37623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1A9D59-0F03-364F-B7F0-26300EC3E972}" type="datetimeFigureOut">
              <a:rPr lang="en-US" smtClean="0"/>
              <a:t>10/31/2020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258FE4-0F0D-DE41-B371-64D3F9A93170}" type="slidenum">
              <a:rPr lang="en-US" smtClean="0"/>
              <a:t>‹#›</a:t>
            </a:fld>
            <a:endParaRPr lang="en-US"/>
          </a:p>
        </p:txBody>
      </p:sp>
    </p:spTree>
    <p:extLst>
      <p:ext uri="{BB962C8B-B14F-4D97-AF65-F5344CB8AC3E}">
        <p14:creationId xmlns:p14="http://schemas.microsoft.com/office/powerpoint/2010/main" val="26703773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63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A9EDD0A5-8B7E-EE49-82C8-06942FFE57EA}" type="slidenum">
              <a:rPr lang="en-US"/>
              <a:pPr>
                <a:defRPr/>
              </a:pPr>
              <a:t>‹#›</a:t>
            </a:fld>
            <a:endParaRPr lang="en-US"/>
          </a:p>
        </p:txBody>
      </p:sp>
    </p:spTree>
    <p:extLst>
      <p:ext uri="{BB962C8B-B14F-4D97-AF65-F5344CB8AC3E}">
        <p14:creationId xmlns:p14="http://schemas.microsoft.com/office/powerpoint/2010/main" val="33647313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defRPr/>
            </a:pPr>
            <a:fld id="{AA231F9F-055E-CF48-A083-51DB595824B1}" type="slidenum">
              <a:rPr lang="en-US" smtClean="0"/>
              <a:pPr>
                <a:defRPr/>
              </a:pPr>
              <a:t>1</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3030842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11</a:t>
            </a:fld>
            <a:endParaRPr lang="en-GB"/>
          </a:p>
        </p:txBody>
      </p:sp>
    </p:spTree>
    <p:extLst>
      <p:ext uri="{BB962C8B-B14F-4D97-AF65-F5344CB8AC3E}">
        <p14:creationId xmlns:p14="http://schemas.microsoft.com/office/powerpoint/2010/main" val="275835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12</a:t>
            </a:fld>
            <a:endParaRPr lang="en-GB"/>
          </a:p>
        </p:txBody>
      </p:sp>
    </p:spTree>
    <p:extLst>
      <p:ext uri="{BB962C8B-B14F-4D97-AF65-F5344CB8AC3E}">
        <p14:creationId xmlns:p14="http://schemas.microsoft.com/office/powerpoint/2010/main" val="87215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13</a:t>
            </a:fld>
            <a:endParaRPr lang="en-GB"/>
          </a:p>
        </p:txBody>
      </p:sp>
    </p:spTree>
    <p:extLst>
      <p:ext uri="{BB962C8B-B14F-4D97-AF65-F5344CB8AC3E}">
        <p14:creationId xmlns:p14="http://schemas.microsoft.com/office/powerpoint/2010/main" val="392191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14</a:t>
            </a:fld>
            <a:endParaRPr lang="en-GB"/>
          </a:p>
        </p:txBody>
      </p:sp>
    </p:spTree>
    <p:extLst>
      <p:ext uri="{BB962C8B-B14F-4D97-AF65-F5344CB8AC3E}">
        <p14:creationId xmlns:p14="http://schemas.microsoft.com/office/powerpoint/2010/main" val="326635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15</a:t>
            </a:fld>
            <a:endParaRPr lang="en-GB"/>
          </a:p>
        </p:txBody>
      </p:sp>
    </p:spTree>
    <p:extLst>
      <p:ext uri="{BB962C8B-B14F-4D97-AF65-F5344CB8AC3E}">
        <p14:creationId xmlns:p14="http://schemas.microsoft.com/office/powerpoint/2010/main" val="8484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16</a:t>
            </a:fld>
            <a:endParaRPr lang="en-GB"/>
          </a:p>
        </p:txBody>
      </p:sp>
    </p:spTree>
    <p:extLst>
      <p:ext uri="{BB962C8B-B14F-4D97-AF65-F5344CB8AC3E}">
        <p14:creationId xmlns:p14="http://schemas.microsoft.com/office/powerpoint/2010/main" val="296507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17</a:t>
            </a:fld>
            <a:endParaRPr lang="en-GB"/>
          </a:p>
        </p:txBody>
      </p:sp>
    </p:spTree>
    <p:extLst>
      <p:ext uri="{BB962C8B-B14F-4D97-AF65-F5344CB8AC3E}">
        <p14:creationId xmlns:p14="http://schemas.microsoft.com/office/powerpoint/2010/main" val="2799403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
        <p:nvSpPr>
          <p:cNvPr id="57348"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r>
              <a:rPr lang="de-DE" sz="1300" dirty="0">
                <a:solidFill>
                  <a:prstClr val="black"/>
                </a:solidFill>
              </a:rPr>
              <a:t>Universität Karlsruhe</a:t>
            </a:r>
          </a:p>
          <a:p>
            <a:r>
              <a:rPr lang="de-DE" sz="1300" dirty="0">
                <a:solidFill>
                  <a:prstClr val="black"/>
                </a:solidFill>
              </a:rPr>
              <a:t>Institut für Telematik</a:t>
            </a:r>
          </a:p>
        </p:txBody>
      </p:sp>
      <p:sp>
        <p:nvSpPr>
          <p:cNvPr id="57349"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r>
              <a:rPr lang="de-DE" sz="1300" dirty="0">
                <a:solidFill>
                  <a:prstClr val="black"/>
                </a:solidFill>
              </a:rPr>
              <a:t>Mobilkommunikation</a:t>
            </a:r>
          </a:p>
          <a:p>
            <a:r>
              <a:rPr lang="de-DE" sz="1300" dirty="0">
                <a:solidFill>
                  <a:prstClr val="black"/>
                </a:solidFill>
              </a:rPr>
              <a:t>SS 1998</a:t>
            </a:r>
          </a:p>
        </p:txBody>
      </p:sp>
      <p:sp>
        <p:nvSpPr>
          <p:cNvPr id="57350" name="Footer Placeholder 5"/>
          <p:cNvSpPr>
            <a:spLocks noGrp="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r>
              <a:rPr lang="de-DE" sz="1300" dirty="0">
                <a:solidFill>
                  <a:prstClr val="black"/>
                </a:solidFill>
              </a:rPr>
              <a:t>Prof. Dr. Dr. h.c. G. Krüger</a:t>
            </a:r>
          </a:p>
          <a:p>
            <a:r>
              <a:rPr lang="de-DE" sz="1300" dirty="0">
                <a:solidFill>
                  <a:prstClr val="black"/>
                </a:solidFill>
              </a:rPr>
              <a:t>E. Dorner / Dr. J. Schiller</a:t>
            </a:r>
          </a:p>
        </p:txBody>
      </p:sp>
      <p:sp>
        <p:nvSpPr>
          <p:cNvPr id="57351"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fld id="{975BD429-2F39-4507-8F98-49CB6B346240}" type="slidenum">
              <a:rPr lang="de-DE" sz="1300" smtClean="0">
                <a:solidFill>
                  <a:prstClr val="black"/>
                </a:solidFill>
              </a:rPr>
              <a:pPr/>
              <a:t>18</a:t>
            </a:fld>
            <a:endParaRPr lang="de-DE" sz="1300" dirty="0">
              <a:solidFill>
                <a:prstClr val="black"/>
              </a:solidFill>
            </a:endParaRPr>
          </a:p>
        </p:txBody>
      </p:sp>
    </p:spTree>
    <p:extLst>
      <p:ext uri="{BB962C8B-B14F-4D97-AF65-F5344CB8AC3E}">
        <p14:creationId xmlns:p14="http://schemas.microsoft.com/office/powerpoint/2010/main" val="1785651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t>So let’s start by looking at the motivations of LTE.</a:t>
            </a: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fld id="{C22BCC2E-2B10-4ED7-896A-27E2FD7AA041}" type="slidenum">
              <a:rPr lang="en-US" sz="1300" smtClean="0">
                <a:solidFill>
                  <a:srgbClr val="000000"/>
                </a:solidFill>
              </a:rPr>
              <a:pPr/>
              <a:t>19</a:t>
            </a:fld>
            <a:endParaRPr lang="en-US" sz="1300" dirty="0">
              <a:solidFill>
                <a:srgbClr val="000000"/>
              </a:solidFill>
            </a:endParaRPr>
          </a:p>
        </p:txBody>
      </p:sp>
    </p:spTree>
    <p:extLst>
      <p:ext uri="{BB962C8B-B14F-4D97-AF65-F5344CB8AC3E}">
        <p14:creationId xmlns:p14="http://schemas.microsoft.com/office/powerpoint/2010/main" val="132887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20</a:t>
            </a:fld>
            <a:endParaRPr lang="en-GB"/>
          </a:p>
        </p:txBody>
      </p:sp>
    </p:spTree>
    <p:extLst>
      <p:ext uri="{BB962C8B-B14F-4D97-AF65-F5344CB8AC3E}">
        <p14:creationId xmlns:p14="http://schemas.microsoft.com/office/powerpoint/2010/main" val="416790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fld id="{C22BCC2E-2B10-4ED7-896A-27E2FD7AA041}" type="slidenum">
              <a:rPr lang="en-US" sz="1300" smtClean="0">
                <a:solidFill>
                  <a:srgbClr val="000000"/>
                </a:solidFill>
              </a:rPr>
              <a:pPr/>
              <a:t>2</a:t>
            </a:fld>
            <a:endParaRPr lang="en-US" sz="1300" dirty="0">
              <a:solidFill>
                <a:srgbClr val="000000"/>
              </a:solidFill>
            </a:endParaRPr>
          </a:p>
        </p:txBody>
      </p:sp>
    </p:spTree>
    <p:extLst>
      <p:ext uri="{BB962C8B-B14F-4D97-AF65-F5344CB8AC3E}">
        <p14:creationId xmlns:p14="http://schemas.microsoft.com/office/powerpoint/2010/main" val="956892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22</a:t>
            </a:fld>
            <a:endParaRPr lang="en-GB"/>
          </a:p>
        </p:txBody>
      </p:sp>
    </p:spTree>
    <p:extLst>
      <p:ext uri="{BB962C8B-B14F-4D97-AF65-F5344CB8AC3E}">
        <p14:creationId xmlns:p14="http://schemas.microsoft.com/office/powerpoint/2010/main" val="2059745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23</a:t>
            </a:fld>
            <a:endParaRPr lang="en-GB"/>
          </a:p>
        </p:txBody>
      </p:sp>
    </p:spTree>
    <p:extLst>
      <p:ext uri="{BB962C8B-B14F-4D97-AF65-F5344CB8AC3E}">
        <p14:creationId xmlns:p14="http://schemas.microsoft.com/office/powerpoint/2010/main" val="1064413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24</a:t>
            </a:fld>
            <a:endParaRPr lang="en-GB"/>
          </a:p>
        </p:txBody>
      </p:sp>
    </p:spTree>
    <p:extLst>
      <p:ext uri="{BB962C8B-B14F-4D97-AF65-F5344CB8AC3E}">
        <p14:creationId xmlns:p14="http://schemas.microsoft.com/office/powerpoint/2010/main" val="854022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25</a:t>
            </a:fld>
            <a:endParaRPr lang="en-GB"/>
          </a:p>
        </p:txBody>
      </p:sp>
    </p:spTree>
    <p:extLst>
      <p:ext uri="{BB962C8B-B14F-4D97-AF65-F5344CB8AC3E}">
        <p14:creationId xmlns:p14="http://schemas.microsoft.com/office/powerpoint/2010/main" val="3949826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26</a:t>
            </a:fld>
            <a:endParaRPr lang="en-GB"/>
          </a:p>
        </p:txBody>
      </p:sp>
    </p:spTree>
    <p:extLst>
      <p:ext uri="{BB962C8B-B14F-4D97-AF65-F5344CB8AC3E}">
        <p14:creationId xmlns:p14="http://schemas.microsoft.com/office/powerpoint/2010/main" val="832014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27</a:t>
            </a:fld>
            <a:endParaRPr lang="en-GB"/>
          </a:p>
        </p:txBody>
      </p:sp>
    </p:spTree>
    <p:extLst>
      <p:ext uri="{BB962C8B-B14F-4D97-AF65-F5344CB8AC3E}">
        <p14:creationId xmlns:p14="http://schemas.microsoft.com/office/powerpoint/2010/main" val="29919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28</a:t>
            </a:fld>
            <a:endParaRPr lang="en-GB"/>
          </a:p>
        </p:txBody>
      </p:sp>
    </p:spTree>
    <p:extLst>
      <p:ext uri="{BB962C8B-B14F-4D97-AF65-F5344CB8AC3E}">
        <p14:creationId xmlns:p14="http://schemas.microsoft.com/office/powerpoint/2010/main" val="37047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29</a:t>
            </a:fld>
            <a:endParaRPr lang="en-GB"/>
          </a:p>
        </p:txBody>
      </p:sp>
    </p:spTree>
    <p:extLst>
      <p:ext uri="{BB962C8B-B14F-4D97-AF65-F5344CB8AC3E}">
        <p14:creationId xmlns:p14="http://schemas.microsoft.com/office/powerpoint/2010/main" val="627724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30</a:t>
            </a:fld>
            <a:endParaRPr lang="en-GB"/>
          </a:p>
        </p:txBody>
      </p:sp>
    </p:spTree>
    <p:extLst>
      <p:ext uri="{BB962C8B-B14F-4D97-AF65-F5344CB8AC3E}">
        <p14:creationId xmlns:p14="http://schemas.microsoft.com/office/powerpoint/2010/main" val="351301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31</a:t>
            </a:fld>
            <a:endParaRPr lang="en-GB"/>
          </a:p>
        </p:txBody>
      </p:sp>
    </p:spTree>
    <p:extLst>
      <p:ext uri="{BB962C8B-B14F-4D97-AF65-F5344CB8AC3E}">
        <p14:creationId xmlns:p14="http://schemas.microsoft.com/office/powerpoint/2010/main" val="1808303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fld id="{C22BCC2E-2B10-4ED7-896A-27E2FD7AA041}" type="slidenum">
              <a:rPr lang="en-US" sz="1300" smtClean="0">
                <a:solidFill>
                  <a:srgbClr val="000000"/>
                </a:solidFill>
              </a:rPr>
              <a:pPr/>
              <a:t>4</a:t>
            </a:fld>
            <a:endParaRPr lang="en-US" sz="1300" dirty="0">
              <a:solidFill>
                <a:srgbClr val="000000"/>
              </a:solidFill>
            </a:endParaRPr>
          </a:p>
        </p:txBody>
      </p:sp>
    </p:spTree>
    <p:extLst>
      <p:ext uri="{BB962C8B-B14F-4D97-AF65-F5344CB8AC3E}">
        <p14:creationId xmlns:p14="http://schemas.microsoft.com/office/powerpoint/2010/main" val="1328876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32</a:t>
            </a:fld>
            <a:endParaRPr lang="en-GB"/>
          </a:p>
        </p:txBody>
      </p:sp>
    </p:spTree>
    <p:extLst>
      <p:ext uri="{BB962C8B-B14F-4D97-AF65-F5344CB8AC3E}">
        <p14:creationId xmlns:p14="http://schemas.microsoft.com/office/powerpoint/2010/main" val="1808303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33</a:t>
            </a:fld>
            <a:endParaRPr lang="en-GB"/>
          </a:p>
        </p:txBody>
      </p:sp>
    </p:spTree>
    <p:extLst>
      <p:ext uri="{BB962C8B-B14F-4D97-AF65-F5344CB8AC3E}">
        <p14:creationId xmlns:p14="http://schemas.microsoft.com/office/powerpoint/2010/main" val="2790349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34</a:t>
            </a:fld>
            <a:endParaRPr lang="en-GB"/>
          </a:p>
        </p:txBody>
      </p:sp>
    </p:spTree>
    <p:extLst>
      <p:ext uri="{BB962C8B-B14F-4D97-AF65-F5344CB8AC3E}">
        <p14:creationId xmlns:p14="http://schemas.microsoft.com/office/powerpoint/2010/main" val="2420994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35</a:t>
            </a:fld>
            <a:endParaRPr lang="en-GB"/>
          </a:p>
        </p:txBody>
      </p:sp>
    </p:spTree>
    <p:extLst>
      <p:ext uri="{BB962C8B-B14F-4D97-AF65-F5344CB8AC3E}">
        <p14:creationId xmlns:p14="http://schemas.microsoft.com/office/powerpoint/2010/main" val="2071226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36</a:t>
            </a:fld>
            <a:endParaRPr lang="en-GB"/>
          </a:p>
        </p:txBody>
      </p:sp>
    </p:spTree>
    <p:extLst>
      <p:ext uri="{BB962C8B-B14F-4D97-AF65-F5344CB8AC3E}">
        <p14:creationId xmlns:p14="http://schemas.microsoft.com/office/powerpoint/2010/main" val="4135584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37</a:t>
            </a:fld>
            <a:endParaRPr lang="en-GB"/>
          </a:p>
        </p:txBody>
      </p:sp>
    </p:spTree>
    <p:extLst>
      <p:ext uri="{BB962C8B-B14F-4D97-AF65-F5344CB8AC3E}">
        <p14:creationId xmlns:p14="http://schemas.microsoft.com/office/powerpoint/2010/main" val="114383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Bef>
                <a:spcPts val="600"/>
              </a:spcBef>
              <a:spcAft>
                <a:spcPts val="600"/>
              </a:spcAft>
              <a:buFont typeface="Arial" pitchFamily="34" charset="0"/>
              <a:buNone/>
            </a:pPr>
            <a:r>
              <a:rPr lang="en-GB" sz="1200" dirty="0">
                <a:latin typeface="Calibri" pitchFamily="34" charset="0"/>
                <a:cs typeface="Calibri" pitchFamily="34" charset="0"/>
              </a:rPr>
              <a:t>The HLR and VLR are the primary management databases that support roaming in the GSM network, including international roaming.</a:t>
            </a:r>
          </a:p>
          <a:p>
            <a:pPr marL="457200" indent="-457200">
              <a:spcBef>
                <a:spcPts val="600"/>
              </a:spcBef>
              <a:spcAft>
                <a:spcPts val="600"/>
              </a:spcAft>
              <a:buFont typeface="Arial" pitchFamily="34" charset="0"/>
              <a:buNone/>
            </a:pPr>
            <a:endParaRPr lang="en-GB" sz="1200" dirty="0">
              <a:latin typeface="Calibri" pitchFamily="34" charset="0"/>
              <a:cs typeface="Calibri" pitchFamily="34" charset="0"/>
            </a:endParaRPr>
          </a:p>
          <a:p>
            <a:pPr marL="457200" indent="-457200">
              <a:spcBef>
                <a:spcPts val="600"/>
              </a:spcBef>
              <a:spcAft>
                <a:spcPts val="600"/>
              </a:spcAft>
              <a:buFont typeface="Arial" pitchFamily="34" charset="0"/>
              <a:buNone/>
            </a:pPr>
            <a:r>
              <a:rPr lang="en-GB" sz="1200" dirty="0">
                <a:latin typeface="Calibri" pitchFamily="34" charset="0"/>
                <a:cs typeface="Calibri" pitchFamily="34" charset="0"/>
              </a:rPr>
              <a:t>The HLR holds temporary data, such as the current location area of the mobile station and its roaming number, both of which are necessary for setting up a connection. When a mobile user leaves the current location area, the temporary data in the HLR is immediately updated.</a:t>
            </a:r>
          </a:p>
          <a:p>
            <a:pPr marL="457200" indent="-457200">
              <a:spcBef>
                <a:spcPts val="600"/>
              </a:spcBef>
              <a:spcAft>
                <a:spcPts val="600"/>
              </a:spcAft>
              <a:buFont typeface="Arial" pitchFamily="34" charset="0"/>
              <a:buNone/>
            </a:pPr>
            <a:endParaRPr lang="en-GB" sz="1200" dirty="0">
              <a:latin typeface="Calibri" pitchFamily="34" charset="0"/>
              <a:cs typeface="Calibri" pitchFamily="34" charset="0"/>
            </a:endParaRPr>
          </a:p>
          <a:p>
            <a:pPr marL="457200" indent="-457200">
              <a:spcBef>
                <a:spcPts val="600"/>
              </a:spcBef>
              <a:spcAft>
                <a:spcPts val="600"/>
              </a:spcAft>
              <a:buFont typeface="Arial" pitchFamily="34" charset="0"/>
              <a:buNone/>
            </a:pPr>
            <a:r>
              <a:rPr lang="en-GB" sz="1200" dirty="0">
                <a:latin typeface="Calibri" pitchFamily="34" charset="0"/>
                <a:cs typeface="Calibri" pitchFamily="34" charset="0"/>
              </a:rPr>
              <a:t>The VLR holds temporary information about subscribers and mobile stations that are active in the geographic area for which the VLR is responsible. When a mobile station roams into a new MSC area, the VLR of that MSC will request data regarding that mobile station from the HLR. The location VLR will then copy the information from the home HLR to its local database. Subsequently, if the mobile station makes a call, the VLR will have the info needed for setting</a:t>
            </a:r>
            <a:r>
              <a:rPr lang="en-GB" sz="1200" baseline="0" dirty="0">
                <a:latin typeface="Calibri" pitchFamily="34" charset="0"/>
                <a:cs typeface="Calibri" pitchFamily="34" charset="0"/>
              </a:rPr>
              <a:t> up the </a:t>
            </a:r>
            <a:r>
              <a:rPr lang="en-GB" sz="1200" dirty="0">
                <a:latin typeface="Calibri" pitchFamily="34" charset="0"/>
                <a:cs typeface="Calibri" pitchFamily="34" charset="0"/>
              </a:rPr>
              <a:t>call without having to interrogate the HLR each time. Having this local cache of HLR data in the VLR alleviates the need for frequent HLR database updates and avoids long distance signalling of the user information. It also enables faster access to subscriber information. </a:t>
            </a:r>
          </a:p>
          <a:p>
            <a:pPr marL="457200" indent="-457200">
              <a:spcBef>
                <a:spcPts val="600"/>
              </a:spcBef>
              <a:spcAft>
                <a:spcPts val="600"/>
              </a:spcAft>
              <a:buFont typeface="Arial" pitchFamily="34" charset="0"/>
              <a:buNone/>
            </a:pPr>
            <a:endParaRPr lang="en-GB" sz="1200" dirty="0">
              <a:latin typeface="Calibri" pitchFamily="34" charset="0"/>
              <a:cs typeface="Calibri" pitchFamily="34" charset="0"/>
            </a:endParaRPr>
          </a:p>
          <a:p>
            <a:pPr marL="457200" indent="-457200">
              <a:spcBef>
                <a:spcPts val="600"/>
              </a:spcBef>
              <a:spcAft>
                <a:spcPts val="600"/>
              </a:spcAft>
              <a:buFont typeface="Arial" pitchFamily="34" charset="0"/>
              <a:buNone/>
            </a:pPr>
            <a:r>
              <a:rPr lang="en-GB" sz="1200" dirty="0">
                <a:latin typeface="Calibri" pitchFamily="34" charset="0"/>
                <a:cs typeface="Calibri" pitchFamily="34" charset="0"/>
              </a:rPr>
              <a:t>The VLR is responsible for allocating a Mobile Station Roaming Number and Temporary Mobile Subscriber Identity to visiting roamers, when required, to route incoming mobile terminating calls.</a:t>
            </a:r>
          </a:p>
        </p:txBody>
      </p:sp>
      <p:sp>
        <p:nvSpPr>
          <p:cNvPr id="4" name="Slide Number Placeholder 3"/>
          <p:cNvSpPr>
            <a:spLocks noGrp="1"/>
          </p:cNvSpPr>
          <p:nvPr>
            <p:ph type="sldNum" sz="quarter" idx="10"/>
          </p:nvPr>
        </p:nvSpPr>
        <p:spPr/>
        <p:txBody>
          <a:bodyPr/>
          <a:lstStyle/>
          <a:p>
            <a:fld id="{E2CE4C9C-7DF7-42E7-8322-6D0DBEF5C405}" type="slidenum">
              <a:rPr lang="en-GB" smtClean="0"/>
              <a:pPr/>
              <a:t>38</a:t>
            </a:fld>
            <a:endParaRPr lang="en-GB"/>
          </a:p>
        </p:txBody>
      </p:sp>
    </p:spTree>
    <p:extLst>
      <p:ext uri="{BB962C8B-B14F-4D97-AF65-F5344CB8AC3E}">
        <p14:creationId xmlns:p14="http://schemas.microsoft.com/office/powerpoint/2010/main" val="27275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39</a:t>
            </a:fld>
            <a:endParaRPr lang="en-GB"/>
          </a:p>
        </p:txBody>
      </p:sp>
    </p:spTree>
    <p:extLst>
      <p:ext uri="{BB962C8B-B14F-4D97-AF65-F5344CB8AC3E}">
        <p14:creationId xmlns:p14="http://schemas.microsoft.com/office/powerpoint/2010/main" val="2093027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40</a:t>
            </a:fld>
            <a:endParaRPr lang="en-GB"/>
          </a:p>
        </p:txBody>
      </p:sp>
    </p:spTree>
    <p:extLst>
      <p:ext uri="{BB962C8B-B14F-4D97-AF65-F5344CB8AC3E}">
        <p14:creationId xmlns:p14="http://schemas.microsoft.com/office/powerpoint/2010/main" val="3092197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41</a:t>
            </a:fld>
            <a:endParaRPr lang="en-GB"/>
          </a:p>
        </p:txBody>
      </p:sp>
    </p:spTree>
    <p:extLst>
      <p:ext uri="{BB962C8B-B14F-4D97-AF65-F5344CB8AC3E}">
        <p14:creationId xmlns:p14="http://schemas.microsoft.com/office/powerpoint/2010/main" val="377821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a:t>
            </a:fld>
            <a:endParaRPr lang="en-GB"/>
          </a:p>
        </p:txBody>
      </p:sp>
    </p:spTree>
    <p:extLst>
      <p:ext uri="{BB962C8B-B14F-4D97-AF65-F5344CB8AC3E}">
        <p14:creationId xmlns:p14="http://schemas.microsoft.com/office/powerpoint/2010/main" val="917360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42</a:t>
            </a:fld>
            <a:endParaRPr lang="en-GB"/>
          </a:p>
        </p:txBody>
      </p:sp>
    </p:spTree>
    <p:extLst>
      <p:ext uri="{BB962C8B-B14F-4D97-AF65-F5344CB8AC3E}">
        <p14:creationId xmlns:p14="http://schemas.microsoft.com/office/powerpoint/2010/main" val="774054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43</a:t>
            </a:fld>
            <a:endParaRPr lang="en-GB"/>
          </a:p>
        </p:txBody>
      </p:sp>
    </p:spTree>
    <p:extLst>
      <p:ext uri="{BB962C8B-B14F-4D97-AF65-F5344CB8AC3E}">
        <p14:creationId xmlns:p14="http://schemas.microsoft.com/office/powerpoint/2010/main" val="1506373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2CE4C9C-7DF7-42E7-8322-6D0DBEF5C405}" type="slidenum">
              <a:rPr lang="en-GB" smtClean="0"/>
              <a:t>44</a:t>
            </a:fld>
            <a:endParaRPr lang="en-GB"/>
          </a:p>
        </p:txBody>
      </p:sp>
    </p:spTree>
    <p:extLst>
      <p:ext uri="{BB962C8B-B14F-4D97-AF65-F5344CB8AC3E}">
        <p14:creationId xmlns:p14="http://schemas.microsoft.com/office/powerpoint/2010/main" val="2675221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t>So let’s start by looking at the motivations of LTE.</a:t>
            </a: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fld id="{C22BCC2E-2B10-4ED7-896A-27E2FD7AA041}" type="slidenum">
              <a:rPr lang="en-US" sz="1300" smtClean="0">
                <a:solidFill>
                  <a:srgbClr val="000000"/>
                </a:solidFill>
              </a:rPr>
              <a:pPr/>
              <a:t>45</a:t>
            </a:fld>
            <a:endParaRPr lang="en-US" sz="1300" dirty="0">
              <a:solidFill>
                <a:srgbClr val="000000"/>
              </a:solidFill>
            </a:endParaRPr>
          </a:p>
        </p:txBody>
      </p:sp>
    </p:spTree>
    <p:extLst>
      <p:ext uri="{BB962C8B-B14F-4D97-AF65-F5344CB8AC3E}">
        <p14:creationId xmlns:p14="http://schemas.microsoft.com/office/powerpoint/2010/main" val="1328876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46</a:t>
            </a:fld>
            <a:endParaRPr lang="en-GB"/>
          </a:p>
        </p:txBody>
      </p:sp>
    </p:spTree>
    <p:extLst>
      <p:ext uri="{BB962C8B-B14F-4D97-AF65-F5344CB8AC3E}">
        <p14:creationId xmlns:p14="http://schemas.microsoft.com/office/powerpoint/2010/main" val="3248827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pPr eaLnBrk="1" hangingPunct="1">
              <a:defRPr/>
            </a:pPr>
            <a:fld id="{0585582F-6CCB-496D-B60E-2D481706A94C}" type="slidenum">
              <a:rPr lang="en-US" sz="1300" smtClean="0">
                <a:latin typeface="Arial" pitchFamily="34" charset="0"/>
                <a:cs typeface="Arial" pitchFamily="34" charset="0"/>
              </a:rPr>
              <a:pPr eaLnBrk="1" hangingPunct="1">
                <a:defRPr/>
              </a:pPr>
              <a:t>47</a:t>
            </a:fld>
            <a:endParaRPr lang="en-US" sz="1300" dirty="0">
              <a:latin typeface="Arial" pitchFamily="34" charset="0"/>
              <a:cs typeface="Arial" pitchFamily="34" charset="0"/>
            </a:endParaRPr>
          </a:p>
        </p:txBody>
      </p:sp>
      <p:sp>
        <p:nvSpPr>
          <p:cNvPr id="97283" name="Rectangle 2"/>
          <p:cNvSpPr>
            <a:spLocks noGrp="1" noRot="1" noChangeAspect="1" noChangeArrowheads="1" noTextEdit="1"/>
          </p:cNvSpPr>
          <p:nvPr>
            <p:ph type="sldImg"/>
          </p:nvPr>
        </p:nvSpPr>
        <p:spPr bwMode="auto">
          <a:xfrm>
            <a:off x="1144588" y="687388"/>
            <a:ext cx="4568825" cy="3425825"/>
          </a:xfrm>
          <a:noFill/>
          <a:ln cap="flat">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8" name="Rectangle 3"/>
          <p:cNvSpPr>
            <a:spLocks noGrp="1" noChangeArrowheads="1"/>
          </p:cNvSpPr>
          <p:nvPr>
            <p:ph type="body" idx="1"/>
          </p:nvPr>
        </p:nvSpPr>
        <p:spPr bwMode="auto">
          <a:xfrm>
            <a:off x="914401" y="4343401"/>
            <a:ext cx="5029200" cy="41148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lIns="99745" tIns="49873" rIns="99745" bIns="49873" numCol="1" anchor="t" anchorCtr="0" compatLnSpc="1">
            <a:prstTxWarp prst="textNoShape">
              <a:avLst/>
            </a:prstTxWarp>
          </a:bodyPr>
          <a:lstStyle/>
          <a:p>
            <a:pPr eaLnBrk="1" hangingPunct="1">
              <a:spcBef>
                <a:spcPct val="0"/>
              </a:spcBef>
              <a:defRPr/>
            </a:pPr>
            <a:endParaRPr lang="zh-CN" altLang="en-US" dirty="0">
              <a:latin typeface="Arial" pitchFamily="34" charset="0"/>
              <a:ea typeface="SimSun" pitchFamily="2" charset="-122"/>
            </a:endParaRPr>
          </a:p>
        </p:txBody>
      </p:sp>
    </p:spTree>
    <p:extLst>
      <p:ext uri="{BB962C8B-B14F-4D97-AF65-F5344CB8AC3E}">
        <p14:creationId xmlns:p14="http://schemas.microsoft.com/office/powerpoint/2010/main" val="788585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48</a:t>
            </a:fld>
            <a:endParaRPr lang="en-GB"/>
          </a:p>
        </p:txBody>
      </p:sp>
    </p:spTree>
    <p:extLst>
      <p:ext uri="{BB962C8B-B14F-4D97-AF65-F5344CB8AC3E}">
        <p14:creationId xmlns:p14="http://schemas.microsoft.com/office/powerpoint/2010/main" val="1647320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pPr eaLnBrk="1" hangingPunct="1">
              <a:defRPr/>
            </a:pPr>
            <a:fld id="{BCEB6EC8-4FAA-4140-BF5C-0C092C9E18A2}" type="slidenum">
              <a:rPr lang="en-US" sz="1300" smtClean="0">
                <a:latin typeface="Arial" pitchFamily="34" charset="0"/>
                <a:cs typeface="Arial" pitchFamily="34" charset="0"/>
              </a:rPr>
              <a:pPr eaLnBrk="1" hangingPunct="1">
                <a:defRPr/>
              </a:pPr>
              <a:t>49</a:t>
            </a:fld>
            <a:endParaRPr lang="en-US" sz="1300" dirty="0">
              <a:latin typeface="Arial" pitchFamily="34" charset="0"/>
              <a:cs typeface="Arial" pitchFamily="34" charset="0"/>
            </a:endParaRPr>
          </a:p>
        </p:txBody>
      </p:sp>
      <p:sp>
        <p:nvSpPr>
          <p:cNvPr id="98307" name="Rectangle 2"/>
          <p:cNvSpPr>
            <a:spLocks noGrp="1" noRot="1" noChangeAspect="1" noChangeArrowheads="1" noTextEdit="1"/>
          </p:cNvSpPr>
          <p:nvPr>
            <p:ph type="sldImg"/>
          </p:nvPr>
        </p:nvSpPr>
        <p:spPr bwMode="auto">
          <a:xfrm>
            <a:off x="1144588" y="687388"/>
            <a:ext cx="4568825" cy="3425825"/>
          </a:xfrm>
          <a:noFill/>
          <a:ln cap="flat">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2" name="Rectangle 3"/>
          <p:cNvSpPr>
            <a:spLocks noGrp="1" noChangeArrowheads="1"/>
          </p:cNvSpPr>
          <p:nvPr>
            <p:ph type="body" idx="1"/>
          </p:nvPr>
        </p:nvSpPr>
        <p:spPr bwMode="auto">
          <a:xfrm>
            <a:off x="914401" y="4343401"/>
            <a:ext cx="5029200" cy="41148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lIns="99745" tIns="49873" rIns="99745" bIns="49873" numCol="1" anchor="t" anchorCtr="0" compatLnSpc="1">
            <a:prstTxWarp prst="textNoShape">
              <a:avLst/>
            </a:prstTxWarp>
          </a:bodyPr>
          <a:lstStyle/>
          <a:p>
            <a:pPr eaLnBrk="1" hangingPunct="1">
              <a:spcBef>
                <a:spcPct val="0"/>
              </a:spcBef>
              <a:defRPr/>
            </a:pPr>
            <a:endParaRPr lang="zh-CN" altLang="en-US" dirty="0">
              <a:latin typeface="Arial" pitchFamily="34" charset="0"/>
              <a:ea typeface="SimSun" pitchFamily="2" charset="-122"/>
            </a:endParaRPr>
          </a:p>
        </p:txBody>
      </p:sp>
    </p:spTree>
    <p:extLst>
      <p:ext uri="{BB962C8B-B14F-4D97-AF65-F5344CB8AC3E}">
        <p14:creationId xmlns:p14="http://schemas.microsoft.com/office/powerpoint/2010/main" val="624597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50</a:t>
            </a:fld>
            <a:endParaRPr lang="en-GB"/>
          </a:p>
        </p:txBody>
      </p:sp>
    </p:spTree>
    <p:extLst>
      <p:ext uri="{BB962C8B-B14F-4D97-AF65-F5344CB8AC3E}">
        <p14:creationId xmlns:p14="http://schemas.microsoft.com/office/powerpoint/2010/main" val="512755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Each of the 248 channels is separated in time via a GSM TDMA frame, i.e., each 200 kHz carrier is subdivided into frames that are repeated continuously. The duration of a frame is 4.615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A frame is further subdivided into 8 GSM time slots, where each slot represents a physical TDM channel and lasts for 577 </a:t>
            </a:r>
            <a:r>
              <a:rPr lang="en-US" sz="1200" b="0" i="0" u="none" strike="noStrike" kern="1200" baseline="0" dirty="0" err="1">
                <a:solidFill>
                  <a:schemeClr val="tx1"/>
                </a:solidFill>
                <a:latin typeface="+mn-lt"/>
                <a:ea typeface="+mn-ea"/>
                <a:cs typeface="+mn-cs"/>
              </a:rPr>
              <a:t>μs</a:t>
            </a:r>
            <a:r>
              <a:rPr lang="en-US" sz="1200" b="0" i="0" u="none" strike="noStrike" kern="1200" baseline="0" dirty="0">
                <a:solidFill>
                  <a:schemeClr val="tx1"/>
                </a:solidFill>
                <a:latin typeface="+mn-lt"/>
                <a:ea typeface="+mn-ea"/>
                <a:cs typeface="+mn-cs"/>
              </a:rPr>
              <a:t>. Each TDM channel occupies the full 200 kHz carrier for 577 </a:t>
            </a:r>
            <a:r>
              <a:rPr lang="en-US" sz="1200" b="0" i="0" u="none" strike="noStrike" kern="1200" baseline="0" dirty="0" err="1">
                <a:solidFill>
                  <a:schemeClr val="tx1"/>
                </a:solidFill>
                <a:latin typeface="+mn-lt"/>
                <a:ea typeface="+mn-ea"/>
                <a:cs typeface="+mn-cs"/>
              </a:rPr>
              <a:t>μs</a:t>
            </a:r>
            <a:r>
              <a:rPr lang="en-US" sz="1200" b="0" i="0" u="none" strike="noStrike" kern="1200" baseline="0" dirty="0">
                <a:solidFill>
                  <a:schemeClr val="tx1"/>
                </a:solidFill>
                <a:latin typeface="+mn-lt"/>
                <a:ea typeface="+mn-ea"/>
                <a:cs typeface="+mn-cs"/>
              </a:rPr>
              <a:t> every 4.615 </a:t>
            </a:r>
            <a:r>
              <a:rPr lang="en-US" sz="1200" b="0" i="0" u="none" strike="noStrike" kern="1200" baseline="0" dirty="0" err="1">
                <a:solidFill>
                  <a:schemeClr val="tx1"/>
                </a:solidFill>
                <a:latin typeface="+mn-lt"/>
                <a:ea typeface="+mn-ea"/>
                <a:cs typeface="+mn-cs"/>
              </a:rPr>
              <a:t>ms.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is transmitted in bursts. The so-called normal burst as used for data transmission inside a time slot (user and signaling data). In the diagram, the burst is only 546.5 </a:t>
            </a:r>
            <a:r>
              <a:rPr lang="en-US" sz="1200" b="0" i="0" u="none" strike="noStrike" kern="1200" baseline="0" dirty="0" err="1">
                <a:solidFill>
                  <a:schemeClr val="tx1"/>
                </a:solidFill>
                <a:latin typeface="+mn-lt"/>
                <a:ea typeface="+mn-ea"/>
                <a:cs typeface="+mn-cs"/>
              </a:rPr>
              <a:t>μs</a:t>
            </a:r>
            <a:r>
              <a:rPr lang="en-US" sz="1200" b="0" i="0" u="none" strike="noStrike" kern="1200" baseline="0" dirty="0">
                <a:solidFill>
                  <a:schemeClr val="tx1"/>
                </a:solidFill>
                <a:latin typeface="+mn-lt"/>
                <a:ea typeface="+mn-ea"/>
                <a:cs typeface="+mn-cs"/>
              </a:rPr>
              <a:t> long and contains 148 bits. The remaining 30.5 </a:t>
            </a:r>
            <a:r>
              <a:rPr lang="en-US" sz="1200" b="0" i="0" u="none" strike="noStrike" kern="1200" baseline="0" dirty="0" err="1">
                <a:solidFill>
                  <a:schemeClr val="tx1"/>
                </a:solidFill>
                <a:latin typeface="+mn-lt"/>
                <a:ea typeface="+mn-ea"/>
                <a:cs typeface="+mn-cs"/>
              </a:rPr>
              <a:t>μs</a:t>
            </a:r>
            <a:r>
              <a:rPr lang="en-US" sz="1200" b="0" i="0" u="none" strike="noStrike" kern="1200" baseline="0" dirty="0">
                <a:solidFill>
                  <a:schemeClr val="tx1"/>
                </a:solidFill>
                <a:latin typeface="+mn-lt"/>
                <a:ea typeface="+mn-ea"/>
                <a:cs typeface="+mn-cs"/>
              </a:rPr>
              <a:t> are used as guard space to avoid overlapping with other bursts due to different path delays and to give the transmitter time to turn on and off. Filling the whole slot with data allows for the transmission of 156.25 bits within 577 </a:t>
            </a:r>
            <a:r>
              <a:rPr lang="en-US" sz="1200" b="0" i="0" u="none" strike="noStrike" kern="1200" baseline="0" dirty="0" err="1">
                <a:solidFill>
                  <a:schemeClr val="tx1"/>
                </a:solidFill>
                <a:latin typeface="+mn-lt"/>
                <a:ea typeface="+mn-ea"/>
                <a:cs typeface="+mn-cs"/>
              </a:rPr>
              <a:t>μs</a:t>
            </a:r>
            <a:r>
              <a:rPr lang="en-US" sz="1200" b="0" i="0" u="none" strike="noStrike" kern="1200" baseline="0" dirty="0">
                <a:solidFill>
                  <a:schemeClr val="tx1"/>
                </a:solidFill>
                <a:latin typeface="+mn-lt"/>
                <a:ea typeface="+mn-ea"/>
                <a:cs typeface="+mn-cs"/>
              </a:rPr>
              <a:t>. Each physical TDM channel therefore has a raw data rate of about 33.8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each radio carrier transmits approximately 270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over the Um interface.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a:t>
            </a:r>
            <a:r>
              <a:rPr lang="en-US" sz="1200" b="1" i="0" u="none" strike="noStrike" kern="1200" baseline="0" dirty="0">
                <a:solidFill>
                  <a:schemeClr val="tx1"/>
                </a:solidFill>
                <a:latin typeface="+mn-lt"/>
                <a:ea typeface="+mn-ea"/>
                <a:cs typeface="+mn-cs"/>
              </a:rPr>
              <a:t>physical channel </a:t>
            </a:r>
            <a:r>
              <a:rPr lang="en-US" sz="1200" b="0" i="0" u="none" strike="noStrike" kern="1200" baseline="0" dirty="0">
                <a:solidFill>
                  <a:schemeClr val="tx1"/>
                </a:solidFill>
                <a:latin typeface="+mn-lt"/>
                <a:ea typeface="+mn-ea"/>
                <a:cs typeface="+mn-cs"/>
              </a:rPr>
              <a:t>therefore consists of a slot, repeated every 4.615 </a:t>
            </a:r>
            <a:r>
              <a:rPr lang="en-US" sz="1200" b="0" i="0" u="none" strike="noStrike" kern="1200" baseline="0" dirty="0" err="1">
                <a:solidFill>
                  <a:schemeClr val="tx1"/>
                </a:solidFill>
                <a:latin typeface="+mn-lt"/>
                <a:ea typeface="+mn-ea"/>
                <a:cs typeface="+mn-cs"/>
              </a:rPr>
              <a:t>ms.</a:t>
            </a:r>
            <a:endParaRPr lang="en-GB" dirty="0"/>
          </a:p>
        </p:txBody>
      </p:sp>
      <p:sp>
        <p:nvSpPr>
          <p:cNvPr id="4" name="Slide Number Placeholder 3"/>
          <p:cNvSpPr>
            <a:spLocks noGrp="1"/>
          </p:cNvSpPr>
          <p:nvPr>
            <p:ph type="sldNum" sz="quarter" idx="10"/>
          </p:nvPr>
        </p:nvSpPr>
        <p:spPr/>
        <p:txBody>
          <a:bodyPr/>
          <a:lstStyle/>
          <a:p>
            <a:fld id="{E2CE4C9C-7DF7-42E7-8322-6D0DBEF5C405}" type="slidenum">
              <a:rPr lang="en-GB" smtClean="0"/>
              <a:t>51</a:t>
            </a:fld>
            <a:endParaRPr lang="en-GB"/>
          </a:p>
        </p:txBody>
      </p:sp>
    </p:spTree>
    <p:extLst>
      <p:ext uri="{BB962C8B-B14F-4D97-AF65-F5344CB8AC3E}">
        <p14:creationId xmlns:p14="http://schemas.microsoft.com/office/powerpoint/2010/main" val="1178171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a:t>
            </a:fld>
            <a:endParaRPr lang="en-GB"/>
          </a:p>
        </p:txBody>
      </p:sp>
    </p:spTree>
    <p:extLst>
      <p:ext uri="{BB962C8B-B14F-4D97-AF65-F5344CB8AC3E}">
        <p14:creationId xmlns:p14="http://schemas.microsoft.com/office/powerpoint/2010/main" val="190914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pPr eaLnBrk="1" hangingPunct="1">
              <a:defRPr/>
            </a:pPr>
            <a:fld id="{4E4942CA-788F-4DCA-BB74-088783580D44}" type="slidenum">
              <a:rPr lang="en-US" sz="1300" smtClean="0">
                <a:latin typeface="Arial" pitchFamily="34" charset="0"/>
                <a:cs typeface="Arial" pitchFamily="34" charset="0"/>
              </a:rPr>
              <a:pPr eaLnBrk="1" hangingPunct="1">
                <a:defRPr/>
              </a:pPr>
              <a:t>52</a:t>
            </a:fld>
            <a:endParaRPr lang="en-US" sz="1300" dirty="0">
              <a:latin typeface="Arial" pitchFamily="34" charset="0"/>
              <a:cs typeface="Arial" pitchFamily="34" charset="0"/>
            </a:endParaRPr>
          </a:p>
        </p:txBody>
      </p:sp>
      <p:sp>
        <p:nvSpPr>
          <p:cNvPr id="103427" name="Rectangle 2"/>
          <p:cNvSpPr>
            <a:spLocks noGrp="1" noRot="1" noChangeAspect="1" noChangeArrowheads="1" noTextEdit="1"/>
          </p:cNvSpPr>
          <p:nvPr>
            <p:ph type="sldImg"/>
          </p:nvPr>
        </p:nvSpPr>
        <p:spPr bwMode="auto">
          <a:xfrm>
            <a:off x="1144588" y="687388"/>
            <a:ext cx="4568825" cy="3425825"/>
          </a:xfrm>
          <a:noFill/>
          <a:ln cap="flat">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2" name="Rectangle 3"/>
          <p:cNvSpPr>
            <a:spLocks noGrp="1" noChangeArrowheads="1"/>
          </p:cNvSpPr>
          <p:nvPr>
            <p:ph type="body" idx="1"/>
          </p:nvPr>
        </p:nvSpPr>
        <p:spPr bwMode="auto">
          <a:xfrm>
            <a:off x="914401" y="4343401"/>
            <a:ext cx="5029200" cy="41148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lIns="99745" tIns="49873" rIns="99745" bIns="49873" numCol="1" anchor="t" anchorCtr="0" compatLnSpc="1">
            <a:prstTxWarp prst="textNoShape">
              <a:avLst/>
            </a:prstTxWarp>
          </a:bodyPr>
          <a:lstStyle/>
          <a:p>
            <a:pPr eaLnBrk="1" fontAlgn="auto" hangingPunct="1">
              <a:spcBef>
                <a:spcPts val="0"/>
              </a:spcBef>
              <a:spcAft>
                <a:spcPts val="0"/>
              </a:spcAft>
              <a:defRPr/>
            </a:pPr>
            <a:endParaRPr lang="en-US" dirty="0">
              <a:latin typeface="Arial" charset="0"/>
              <a:ea typeface="+mn-ea"/>
              <a:cs typeface="Arial" charset="0"/>
            </a:endParaRPr>
          </a:p>
        </p:txBody>
      </p:sp>
    </p:spTree>
    <p:extLst>
      <p:ext uri="{BB962C8B-B14F-4D97-AF65-F5344CB8AC3E}">
        <p14:creationId xmlns:p14="http://schemas.microsoft.com/office/powerpoint/2010/main" val="507787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600">
                <a:solidFill>
                  <a:schemeClr val="tx1"/>
                </a:solidFill>
                <a:latin typeface="Times" charset="0"/>
                <a:ea typeface="MS PGothic" pitchFamily="34" charset="-128"/>
              </a:defRPr>
            </a:lvl1pPr>
            <a:lvl2pPr marL="804838" indent="-309553">
              <a:defRPr sz="2600">
                <a:solidFill>
                  <a:schemeClr val="tx1"/>
                </a:solidFill>
                <a:latin typeface="Times" charset="0"/>
                <a:ea typeface="MS PGothic" pitchFamily="34" charset="-128"/>
              </a:defRPr>
            </a:lvl2pPr>
            <a:lvl3pPr marL="1238212" indent="-247642">
              <a:defRPr sz="2600">
                <a:solidFill>
                  <a:schemeClr val="tx1"/>
                </a:solidFill>
                <a:latin typeface="Times" charset="0"/>
                <a:ea typeface="MS PGothic" pitchFamily="34" charset="-128"/>
              </a:defRPr>
            </a:lvl3pPr>
            <a:lvl4pPr marL="1733497" indent="-247642">
              <a:defRPr sz="2600">
                <a:solidFill>
                  <a:schemeClr val="tx1"/>
                </a:solidFill>
                <a:latin typeface="Times" charset="0"/>
                <a:ea typeface="MS PGothic" pitchFamily="34" charset="-128"/>
              </a:defRPr>
            </a:lvl4pPr>
            <a:lvl5pPr marL="2228781" indent="-247642">
              <a:defRPr sz="2600">
                <a:solidFill>
                  <a:schemeClr val="tx1"/>
                </a:solidFill>
                <a:latin typeface="Times" charset="0"/>
                <a:ea typeface="MS PGothic" pitchFamily="34" charset="-128"/>
              </a:defRPr>
            </a:lvl5pPr>
            <a:lvl6pPr marL="2724066" indent="-247642" eaLnBrk="0" fontAlgn="base" hangingPunct="0">
              <a:spcBef>
                <a:spcPct val="0"/>
              </a:spcBef>
              <a:spcAft>
                <a:spcPct val="0"/>
              </a:spcAft>
              <a:defRPr sz="2600">
                <a:solidFill>
                  <a:schemeClr val="tx1"/>
                </a:solidFill>
                <a:latin typeface="Times" charset="0"/>
                <a:ea typeface="MS PGothic" pitchFamily="34" charset="-128"/>
              </a:defRPr>
            </a:lvl6pPr>
            <a:lvl7pPr marL="3219351" indent="-247642" eaLnBrk="0" fontAlgn="base" hangingPunct="0">
              <a:spcBef>
                <a:spcPct val="0"/>
              </a:spcBef>
              <a:spcAft>
                <a:spcPct val="0"/>
              </a:spcAft>
              <a:defRPr sz="2600">
                <a:solidFill>
                  <a:schemeClr val="tx1"/>
                </a:solidFill>
                <a:latin typeface="Times" charset="0"/>
                <a:ea typeface="MS PGothic" pitchFamily="34" charset="-128"/>
              </a:defRPr>
            </a:lvl7pPr>
            <a:lvl8pPr marL="3714636" indent="-247642" eaLnBrk="0" fontAlgn="base" hangingPunct="0">
              <a:spcBef>
                <a:spcPct val="0"/>
              </a:spcBef>
              <a:spcAft>
                <a:spcPct val="0"/>
              </a:spcAft>
              <a:defRPr sz="2600">
                <a:solidFill>
                  <a:schemeClr val="tx1"/>
                </a:solidFill>
                <a:latin typeface="Times" charset="0"/>
                <a:ea typeface="MS PGothic" pitchFamily="34" charset="-128"/>
              </a:defRPr>
            </a:lvl8pPr>
            <a:lvl9pPr marL="4209920" indent="-247642" eaLnBrk="0" fontAlgn="base" hangingPunct="0">
              <a:spcBef>
                <a:spcPct val="0"/>
              </a:spcBef>
              <a:spcAft>
                <a:spcPct val="0"/>
              </a:spcAft>
              <a:defRPr sz="2600">
                <a:solidFill>
                  <a:schemeClr val="tx1"/>
                </a:solidFill>
                <a:latin typeface="Times" charset="0"/>
                <a:ea typeface="MS PGothic" pitchFamily="34" charset="-128"/>
              </a:defRPr>
            </a:lvl9pPr>
          </a:lstStyle>
          <a:p>
            <a:pPr eaLnBrk="1" hangingPunct="1">
              <a:defRPr/>
            </a:pPr>
            <a:fld id="{9F7573EE-18FE-493B-B257-6884F5762350}" type="slidenum">
              <a:rPr lang="en-US" sz="1300" smtClean="0">
                <a:latin typeface="Arial" pitchFamily="34" charset="0"/>
                <a:cs typeface="Arial" pitchFamily="34" charset="0"/>
              </a:rPr>
              <a:pPr eaLnBrk="1" hangingPunct="1">
                <a:defRPr/>
              </a:pPr>
              <a:t>53</a:t>
            </a:fld>
            <a:endParaRPr lang="en-US" sz="1300" dirty="0">
              <a:latin typeface="Arial" pitchFamily="34" charset="0"/>
              <a:cs typeface="Arial" pitchFamily="34" charset="0"/>
            </a:endParaRPr>
          </a:p>
        </p:txBody>
      </p:sp>
      <p:sp>
        <p:nvSpPr>
          <p:cNvPr id="104451" name="Rectangle 2"/>
          <p:cNvSpPr>
            <a:spLocks noGrp="1" noRot="1" noChangeAspect="1" noChangeArrowheads="1" noTextEdit="1"/>
          </p:cNvSpPr>
          <p:nvPr>
            <p:ph type="sldImg"/>
          </p:nvPr>
        </p:nvSpPr>
        <p:spPr bwMode="auto">
          <a:xfrm>
            <a:off x="1144588" y="687388"/>
            <a:ext cx="4568825" cy="3425825"/>
          </a:xfrm>
          <a:noFill/>
          <a:ln cap="flat">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6" name="Rectangle 3"/>
          <p:cNvSpPr>
            <a:spLocks noGrp="1" noChangeArrowheads="1"/>
          </p:cNvSpPr>
          <p:nvPr>
            <p:ph type="body" idx="1"/>
          </p:nvPr>
        </p:nvSpPr>
        <p:spPr bwMode="auto">
          <a:xfrm>
            <a:off x="914401" y="4343401"/>
            <a:ext cx="5029200" cy="41148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lIns="99745" tIns="49873" rIns="99745" bIns="49873" numCol="1" anchor="t" anchorCtr="0" compatLnSpc="1">
            <a:prstTxWarp prst="textNoShape">
              <a:avLst/>
            </a:prstTxWarp>
          </a:bodyPr>
          <a:lstStyle/>
          <a:p>
            <a:pPr eaLnBrk="1" fontAlgn="auto" hangingPunct="1">
              <a:spcBef>
                <a:spcPts val="0"/>
              </a:spcBef>
              <a:spcAft>
                <a:spcPts val="0"/>
              </a:spcAft>
              <a:defRPr/>
            </a:pPr>
            <a:endParaRPr lang="en-US" dirty="0">
              <a:latin typeface="Arial" charset="0"/>
              <a:ea typeface="+mn-ea"/>
              <a:cs typeface="Arial" charset="0"/>
            </a:endParaRPr>
          </a:p>
        </p:txBody>
      </p:sp>
    </p:spTree>
    <p:extLst>
      <p:ext uri="{BB962C8B-B14F-4D97-AF65-F5344CB8AC3E}">
        <p14:creationId xmlns:p14="http://schemas.microsoft.com/office/powerpoint/2010/main" val="2079095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54</a:t>
            </a:fld>
            <a:endParaRPr lang="en-GB"/>
          </a:p>
        </p:txBody>
      </p:sp>
    </p:spTree>
    <p:extLst>
      <p:ext uri="{BB962C8B-B14F-4D97-AF65-F5344CB8AC3E}">
        <p14:creationId xmlns:p14="http://schemas.microsoft.com/office/powerpoint/2010/main" val="255090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55</a:t>
            </a:fld>
            <a:endParaRPr lang="en-GB"/>
          </a:p>
        </p:txBody>
      </p:sp>
    </p:spTree>
    <p:extLst>
      <p:ext uri="{BB962C8B-B14F-4D97-AF65-F5344CB8AC3E}">
        <p14:creationId xmlns:p14="http://schemas.microsoft.com/office/powerpoint/2010/main" val="2757509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56</a:t>
            </a:fld>
            <a:endParaRPr lang="en-GB"/>
          </a:p>
        </p:txBody>
      </p:sp>
    </p:spTree>
    <p:extLst>
      <p:ext uri="{BB962C8B-B14F-4D97-AF65-F5344CB8AC3E}">
        <p14:creationId xmlns:p14="http://schemas.microsoft.com/office/powerpoint/2010/main" val="4123038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2CE4C9C-7DF7-42E7-8322-6D0DBEF5C405}" type="slidenum">
              <a:rPr lang="en-GB" smtClean="0"/>
              <a:t>57</a:t>
            </a:fld>
            <a:endParaRPr lang="en-GB"/>
          </a:p>
        </p:txBody>
      </p:sp>
    </p:spTree>
    <p:extLst>
      <p:ext uri="{BB962C8B-B14F-4D97-AF65-F5344CB8AC3E}">
        <p14:creationId xmlns:p14="http://schemas.microsoft.com/office/powerpoint/2010/main" val="1436549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58</a:t>
            </a:fld>
            <a:endParaRPr lang="en-GB"/>
          </a:p>
        </p:txBody>
      </p:sp>
    </p:spTree>
    <p:extLst>
      <p:ext uri="{BB962C8B-B14F-4D97-AF65-F5344CB8AC3E}">
        <p14:creationId xmlns:p14="http://schemas.microsoft.com/office/powerpoint/2010/main" val="2679099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59</a:t>
            </a:fld>
            <a:endParaRPr lang="en-GB"/>
          </a:p>
        </p:txBody>
      </p:sp>
    </p:spTree>
    <p:extLst>
      <p:ext uri="{BB962C8B-B14F-4D97-AF65-F5344CB8AC3E}">
        <p14:creationId xmlns:p14="http://schemas.microsoft.com/office/powerpoint/2010/main" val="1152371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Traffic channels (TCH): GSM uses a TCH to transmit user data (e.g., voice, fax). Two basic categories of TCHs have been defined, i.e., full-rate TCH (TCH/F) and half-rate TCH (TCH/H). A TCH/F has a data rate of 22.8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whereas TCH/H only has 11.4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With the voice codecs available at the beginning of the GSM standardization, 13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were required, whereas the remaining capacity of the TCH/F (22.8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was used for error correction (TCH/FS). Improved codes allow for better voice coding and can use a TCH/H. Using these TCH/HSs doubles the capacity of the GSM system for voice transmission. However, speech quality decreases with the use of TCH/HS and many providers try to avoid using them. The standard codecs for voice are called full rate (FR, 13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and half rate (HR, 5.6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A newer codec, enhanced full rate (EFR), provides better voice quality than FR as long as the transmission error rate is low. The generated data rate is only 12.2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New codecs, which automatically choose the best mode of operation depending on the error rate (AMR, adaptive multi-rate), will be used together with 3G systems. An additional increase in voice quality is provided by the so-called tandem free operation (TFO). This mode can be used if two MSs exchange voice data. In this case, coding to and from PCM encoded voice (standard in ISDN) can be skipped and the GSM encoded voice data is directly exchanged. Data transmission in GSM is possible at many different data rates, e.g., TCH/F4.8 for 4.8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TCH/F9.6 for 9.6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and, as a newer specification, TCH/F14.4 for 14.4 </a:t>
            </a:r>
            <a:r>
              <a:rPr lang="en-US" sz="1200" b="0" i="0" u="none" strike="noStrike" kern="1200" baseline="0" dirty="0" err="1">
                <a:solidFill>
                  <a:schemeClr val="tx1"/>
                </a:solidFill>
                <a:latin typeface="+mn-lt"/>
                <a:ea typeface="+mn-ea"/>
                <a:cs typeface="+mn-cs"/>
              </a:rPr>
              <a:t>kbit</a:t>
            </a:r>
            <a:r>
              <a:rPr lang="en-US" sz="1200" b="0" i="0" u="none" strike="noStrike" kern="1200" baseline="0" dirty="0">
                <a:solidFill>
                  <a:schemeClr val="tx1"/>
                </a:solidFill>
                <a:latin typeface="+mn-lt"/>
                <a:ea typeface="+mn-ea"/>
                <a:cs typeface="+mn-cs"/>
              </a:rPr>
              <a:t>/s. These logical channels</a:t>
            </a:r>
            <a:endParaRPr lang="en-GB" dirty="0"/>
          </a:p>
        </p:txBody>
      </p:sp>
      <p:sp>
        <p:nvSpPr>
          <p:cNvPr id="4" name="Slide Number Placeholder 3"/>
          <p:cNvSpPr>
            <a:spLocks noGrp="1"/>
          </p:cNvSpPr>
          <p:nvPr>
            <p:ph type="sldNum" sz="quarter" idx="10"/>
          </p:nvPr>
        </p:nvSpPr>
        <p:spPr/>
        <p:txBody>
          <a:bodyPr/>
          <a:lstStyle/>
          <a:p>
            <a:fld id="{E2CE4C9C-7DF7-42E7-8322-6D0DBEF5C405}" type="slidenum">
              <a:rPr lang="en-GB" smtClean="0"/>
              <a:t>60</a:t>
            </a:fld>
            <a:endParaRPr lang="en-GB"/>
          </a:p>
        </p:txBody>
      </p:sp>
    </p:spTree>
    <p:extLst>
      <p:ext uri="{BB962C8B-B14F-4D97-AF65-F5344CB8AC3E}">
        <p14:creationId xmlns:p14="http://schemas.microsoft.com/office/powerpoint/2010/main" val="3351886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61</a:t>
            </a:fld>
            <a:endParaRPr lang="en-GB"/>
          </a:p>
        </p:txBody>
      </p:sp>
    </p:spTree>
    <p:extLst>
      <p:ext uri="{BB962C8B-B14F-4D97-AF65-F5344CB8AC3E}">
        <p14:creationId xmlns:p14="http://schemas.microsoft.com/office/powerpoint/2010/main" val="273238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a:t>
            </a:fld>
            <a:endParaRPr lang="en-GB"/>
          </a:p>
        </p:txBody>
      </p:sp>
    </p:spTree>
    <p:extLst>
      <p:ext uri="{BB962C8B-B14F-4D97-AF65-F5344CB8AC3E}">
        <p14:creationId xmlns:p14="http://schemas.microsoft.com/office/powerpoint/2010/main" val="3638197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62</a:t>
            </a:fld>
            <a:endParaRPr lang="en-GB"/>
          </a:p>
        </p:txBody>
      </p:sp>
    </p:spTree>
    <p:extLst>
      <p:ext uri="{BB962C8B-B14F-4D97-AF65-F5344CB8AC3E}">
        <p14:creationId xmlns:p14="http://schemas.microsoft.com/office/powerpoint/2010/main" val="2898298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63</a:t>
            </a:fld>
            <a:endParaRPr lang="en-GB"/>
          </a:p>
        </p:txBody>
      </p:sp>
    </p:spTree>
    <p:extLst>
      <p:ext uri="{BB962C8B-B14F-4D97-AF65-F5344CB8AC3E}">
        <p14:creationId xmlns:p14="http://schemas.microsoft.com/office/powerpoint/2010/main" val="1082508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64</a:t>
            </a:fld>
            <a:endParaRPr lang="en-GB"/>
          </a:p>
        </p:txBody>
      </p:sp>
    </p:spTree>
    <p:extLst>
      <p:ext uri="{BB962C8B-B14F-4D97-AF65-F5344CB8AC3E}">
        <p14:creationId xmlns:p14="http://schemas.microsoft.com/office/powerpoint/2010/main" val="4043918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65</a:t>
            </a:fld>
            <a:endParaRPr lang="en-GB"/>
          </a:p>
        </p:txBody>
      </p:sp>
    </p:spTree>
    <p:extLst>
      <p:ext uri="{BB962C8B-B14F-4D97-AF65-F5344CB8AC3E}">
        <p14:creationId xmlns:p14="http://schemas.microsoft.com/office/powerpoint/2010/main" val="25110789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66</a:t>
            </a:fld>
            <a:endParaRPr lang="en-GB"/>
          </a:p>
        </p:txBody>
      </p:sp>
    </p:spTree>
    <p:extLst>
      <p:ext uri="{BB962C8B-B14F-4D97-AF65-F5344CB8AC3E}">
        <p14:creationId xmlns:p14="http://schemas.microsoft.com/office/powerpoint/2010/main" val="1228406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67</a:t>
            </a:fld>
            <a:endParaRPr lang="en-GB"/>
          </a:p>
        </p:txBody>
      </p:sp>
    </p:spTree>
    <p:extLst>
      <p:ext uri="{BB962C8B-B14F-4D97-AF65-F5344CB8AC3E}">
        <p14:creationId xmlns:p14="http://schemas.microsoft.com/office/powerpoint/2010/main" val="3841197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68</a:t>
            </a:fld>
            <a:endParaRPr lang="en-GB"/>
          </a:p>
        </p:txBody>
      </p:sp>
    </p:spTree>
    <p:extLst>
      <p:ext uri="{BB962C8B-B14F-4D97-AF65-F5344CB8AC3E}">
        <p14:creationId xmlns:p14="http://schemas.microsoft.com/office/powerpoint/2010/main" val="16775323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69</a:t>
            </a:fld>
            <a:endParaRPr lang="en-GB"/>
          </a:p>
        </p:txBody>
      </p:sp>
    </p:spTree>
    <p:extLst>
      <p:ext uri="{BB962C8B-B14F-4D97-AF65-F5344CB8AC3E}">
        <p14:creationId xmlns:p14="http://schemas.microsoft.com/office/powerpoint/2010/main" val="2190246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E3322A0-4FC9-4C5C-9AEC-3DC13220B178}" type="slidenum">
              <a:rPr lang="en-GB" smtClean="0"/>
              <a:pPr/>
              <a:t>70</a:t>
            </a:fld>
            <a:endParaRPr lang="en-GB"/>
          </a:p>
        </p:txBody>
      </p:sp>
    </p:spTree>
    <p:extLst>
      <p:ext uri="{BB962C8B-B14F-4D97-AF65-F5344CB8AC3E}">
        <p14:creationId xmlns:p14="http://schemas.microsoft.com/office/powerpoint/2010/main" val="24419770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72</a:t>
            </a:fld>
            <a:endParaRPr lang="en-GB"/>
          </a:p>
        </p:txBody>
      </p:sp>
    </p:spTree>
    <p:extLst>
      <p:ext uri="{BB962C8B-B14F-4D97-AF65-F5344CB8AC3E}">
        <p14:creationId xmlns:p14="http://schemas.microsoft.com/office/powerpoint/2010/main" val="267293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8</a:t>
            </a:fld>
            <a:endParaRPr lang="en-GB"/>
          </a:p>
        </p:txBody>
      </p:sp>
    </p:spTree>
    <p:extLst>
      <p:ext uri="{BB962C8B-B14F-4D97-AF65-F5344CB8AC3E}">
        <p14:creationId xmlns:p14="http://schemas.microsoft.com/office/powerpoint/2010/main" val="1013954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73</a:t>
            </a:fld>
            <a:endParaRPr lang="en-GB"/>
          </a:p>
        </p:txBody>
      </p:sp>
    </p:spTree>
    <p:extLst>
      <p:ext uri="{BB962C8B-B14F-4D97-AF65-F5344CB8AC3E}">
        <p14:creationId xmlns:p14="http://schemas.microsoft.com/office/powerpoint/2010/main" val="1320571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74</a:t>
            </a:fld>
            <a:endParaRPr lang="en-GB"/>
          </a:p>
        </p:txBody>
      </p:sp>
    </p:spTree>
    <p:extLst>
      <p:ext uri="{BB962C8B-B14F-4D97-AF65-F5344CB8AC3E}">
        <p14:creationId xmlns:p14="http://schemas.microsoft.com/office/powerpoint/2010/main" val="35493326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920517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89647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07168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78</a:t>
            </a:fld>
            <a:endParaRPr lang="en-GB"/>
          </a:p>
        </p:txBody>
      </p:sp>
    </p:spTree>
    <p:extLst>
      <p:ext uri="{BB962C8B-B14F-4D97-AF65-F5344CB8AC3E}">
        <p14:creationId xmlns:p14="http://schemas.microsoft.com/office/powerpoint/2010/main" val="4251965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79</a:t>
            </a:fld>
            <a:endParaRPr lang="en-GB"/>
          </a:p>
        </p:txBody>
      </p:sp>
    </p:spTree>
    <p:extLst>
      <p:ext uri="{BB962C8B-B14F-4D97-AF65-F5344CB8AC3E}">
        <p14:creationId xmlns:p14="http://schemas.microsoft.com/office/powerpoint/2010/main" val="586132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80</a:t>
            </a:fld>
            <a:endParaRPr lang="en-GB"/>
          </a:p>
        </p:txBody>
      </p:sp>
    </p:spTree>
    <p:extLst>
      <p:ext uri="{BB962C8B-B14F-4D97-AF65-F5344CB8AC3E}">
        <p14:creationId xmlns:p14="http://schemas.microsoft.com/office/powerpoint/2010/main" val="21805807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02511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1479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9</a:t>
            </a:fld>
            <a:endParaRPr lang="en-GB"/>
          </a:p>
        </p:txBody>
      </p:sp>
    </p:spTree>
    <p:extLst>
      <p:ext uri="{BB962C8B-B14F-4D97-AF65-F5344CB8AC3E}">
        <p14:creationId xmlns:p14="http://schemas.microsoft.com/office/powerpoint/2010/main" val="1581903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40680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84</a:t>
            </a:fld>
            <a:endParaRPr lang="en-GB">
              <a:solidFill>
                <a:prstClr val="black"/>
              </a:solidFill>
            </a:endParaRPr>
          </a:p>
        </p:txBody>
      </p:sp>
    </p:spTree>
    <p:extLst>
      <p:ext uri="{BB962C8B-B14F-4D97-AF65-F5344CB8AC3E}">
        <p14:creationId xmlns:p14="http://schemas.microsoft.com/office/powerpoint/2010/main" val="2429092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85</a:t>
            </a:fld>
            <a:endParaRPr lang="en-GB">
              <a:solidFill>
                <a:prstClr val="black"/>
              </a:solidFill>
            </a:endParaRPr>
          </a:p>
        </p:txBody>
      </p:sp>
    </p:spTree>
    <p:extLst>
      <p:ext uri="{BB962C8B-B14F-4D97-AF65-F5344CB8AC3E}">
        <p14:creationId xmlns:p14="http://schemas.microsoft.com/office/powerpoint/2010/main" val="22124707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86</a:t>
            </a:fld>
            <a:endParaRPr lang="en-GB">
              <a:solidFill>
                <a:prstClr val="black"/>
              </a:solidFill>
            </a:endParaRPr>
          </a:p>
        </p:txBody>
      </p:sp>
    </p:spTree>
    <p:extLst>
      <p:ext uri="{BB962C8B-B14F-4D97-AF65-F5344CB8AC3E}">
        <p14:creationId xmlns:p14="http://schemas.microsoft.com/office/powerpoint/2010/main" val="16578701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87</a:t>
            </a:fld>
            <a:endParaRPr lang="en-GB">
              <a:solidFill>
                <a:prstClr val="black"/>
              </a:solidFill>
            </a:endParaRPr>
          </a:p>
        </p:txBody>
      </p:sp>
    </p:spTree>
    <p:extLst>
      <p:ext uri="{BB962C8B-B14F-4D97-AF65-F5344CB8AC3E}">
        <p14:creationId xmlns:p14="http://schemas.microsoft.com/office/powerpoint/2010/main" val="23345699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88</a:t>
            </a:fld>
            <a:endParaRPr lang="en-GB">
              <a:solidFill>
                <a:prstClr val="black"/>
              </a:solidFill>
            </a:endParaRPr>
          </a:p>
        </p:txBody>
      </p:sp>
    </p:spTree>
    <p:extLst>
      <p:ext uri="{BB962C8B-B14F-4D97-AF65-F5344CB8AC3E}">
        <p14:creationId xmlns:p14="http://schemas.microsoft.com/office/powerpoint/2010/main" val="1832658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90</a:t>
            </a:fld>
            <a:endParaRPr lang="en-GB">
              <a:solidFill>
                <a:prstClr val="black"/>
              </a:solidFill>
            </a:endParaRPr>
          </a:p>
        </p:txBody>
      </p:sp>
    </p:spTree>
    <p:extLst>
      <p:ext uri="{BB962C8B-B14F-4D97-AF65-F5344CB8AC3E}">
        <p14:creationId xmlns:p14="http://schemas.microsoft.com/office/powerpoint/2010/main" val="9173609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92</a:t>
            </a:fld>
            <a:endParaRPr lang="en-GB">
              <a:solidFill>
                <a:prstClr val="black"/>
              </a:solidFill>
            </a:endParaRPr>
          </a:p>
        </p:txBody>
      </p:sp>
    </p:spTree>
    <p:extLst>
      <p:ext uri="{BB962C8B-B14F-4D97-AF65-F5344CB8AC3E}">
        <p14:creationId xmlns:p14="http://schemas.microsoft.com/office/powerpoint/2010/main" val="940346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96</a:t>
            </a:fld>
            <a:endParaRPr lang="en-GB">
              <a:solidFill>
                <a:prstClr val="black"/>
              </a:solidFill>
            </a:endParaRPr>
          </a:p>
        </p:txBody>
      </p:sp>
    </p:spTree>
    <p:extLst>
      <p:ext uri="{BB962C8B-B14F-4D97-AF65-F5344CB8AC3E}">
        <p14:creationId xmlns:p14="http://schemas.microsoft.com/office/powerpoint/2010/main" val="30708719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solidFill>
                  <a:prstClr val="black"/>
                </a:solidFill>
              </a:rPr>
              <a:pPr/>
              <a:t>97</a:t>
            </a:fld>
            <a:endParaRPr lang="en-GB">
              <a:solidFill>
                <a:prstClr val="black"/>
              </a:solidFill>
            </a:endParaRPr>
          </a:p>
        </p:txBody>
      </p:sp>
    </p:spTree>
    <p:extLst>
      <p:ext uri="{BB962C8B-B14F-4D97-AF65-F5344CB8AC3E}">
        <p14:creationId xmlns:p14="http://schemas.microsoft.com/office/powerpoint/2010/main" val="352163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CE4C9C-7DF7-42E7-8322-6D0DBEF5C405}" type="slidenum">
              <a:rPr lang="en-GB" smtClean="0"/>
              <a:t>10</a:t>
            </a:fld>
            <a:endParaRPr lang="en-GB"/>
          </a:p>
        </p:txBody>
      </p:sp>
    </p:spTree>
    <p:extLst>
      <p:ext uri="{BB962C8B-B14F-4D97-AF65-F5344CB8AC3E}">
        <p14:creationId xmlns:p14="http://schemas.microsoft.com/office/powerpoint/2010/main" val="5561806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98</a:t>
            </a:fld>
            <a:endParaRPr lang="en-GB"/>
          </a:p>
        </p:txBody>
      </p:sp>
    </p:spTree>
    <p:extLst>
      <p:ext uri="{BB962C8B-B14F-4D97-AF65-F5344CB8AC3E}">
        <p14:creationId xmlns:p14="http://schemas.microsoft.com/office/powerpoint/2010/main" val="16260355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99</a:t>
            </a:fld>
            <a:endParaRPr lang="en-GB"/>
          </a:p>
        </p:txBody>
      </p:sp>
    </p:spTree>
    <p:extLst>
      <p:ext uri="{BB962C8B-B14F-4D97-AF65-F5344CB8AC3E}">
        <p14:creationId xmlns:p14="http://schemas.microsoft.com/office/powerpoint/2010/main" val="23372012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100</a:t>
            </a:fld>
            <a:endParaRPr lang="en-GB"/>
          </a:p>
        </p:txBody>
      </p:sp>
    </p:spTree>
    <p:extLst>
      <p:ext uri="{BB962C8B-B14F-4D97-AF65-F5344CB8AC3E}">
        <p14:creationId xmlns:p14="http://schemas.microsoft.com/office/powerpoint/2010/main" val="23372012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CEEA912-36DF-4D55-8F5E-F5D0E7F050DA}" type="slidenum">
              <a:rPr lang="en-GB" smtClean="0"/>
              <a:pPr/>
              <a:t>101</a:t>
            </a:fld>
            <a:endParaRPr lang="en-GB"/>
          </a:p>
        </p:txBody>
      </p:sp>
    </p:spTree>
    <p:extLst>
      <p:ext uri="{BB962C8B-B14F-4D97-AF65-F5344CB8AC3E}">
        <p14:creationId xmlns:p14="http://schemas.microsoft.com/office/powerpoint/2010/main" val="36000236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731270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216139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23115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DarkPurple1024"/>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5" name="Rectangle 9"/>
          <p:cNvSpPr>
            <a:spLocks noGrp="1" noChangeArrowheads="1"/>
          </p:cNvSpPr>
          <p:nvPr>
            <p:ph type="ftr" sz="quarter" idx="10"/>
          </p:nvPr>
        </p:nvSpPr>
        <p:spPr bwMode="auto">
          <a:xfrm>
            <a:off x="323850" y="6245225"/>
            <a:ext cx="8496300" cy="4762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latin typeface="+mn-lt"/>
                <a:ea typeface="+mn-ea"/>
                <a:cs typeface="+mn-cs"/>
              </a:defRPr>
            </a:lvl1pPr>
          </a:lstStyle>
          <a:p>
            <a:pPr>
              <a:defRPr/>
            </a:pPr>
            <a:endParaRPr lang="en-US"/>
          </a:p>
        </p:txBody>
      </p:sp>
    </p:spTree>
    <p:extLst>
      <p:ext uri="{BB962C8B-B14F-4D97-AF65-F5344CB8AC3E}">
        <p14:creationId xmlns:p14="http://schemas.microsoft.com/office/powerpoint/2010/main" val="4087810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8B6CA52D-2756-9E45-9BA1-41B21517638D}" type="slidenum">
              <a:rPr lang="en-US"/>
              <a:pPr>
                <a:defRPr/>
              </a:pPr>
              <a:t>‹#›</a:t>
            </a:fld>
            <a:endParaRPr lang="en-US"/>
          </a:p>
        </p:txBody>
      </p:sp>
    </p:spTree>
    <p:extLst>
      <p:ext uri="{BB962C8B-B14F-4D97-AF65-F5344CB8AC3E}">
        <p14:creationId xmlns:p14="http://schemas.microsoft.com/office/powerpoint/2010/main" val="4121092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252B8800-0ED6-2740-8EB5-8D802C6BACC9}" type="slidenum">
              <a:rPr lang="en-US"/>
              <a:pPr>
                <a:defRPr/>
              </a:pPr>
              <a:t>‹#›</a:t>
            </a:fld>
            <a:endParaRPr lang="en-US"/>
          </a:p>
        </p:txBody>
      </p:sp>
    </p:spTree>
    <p:extLst>
      <p:ext uri="{BB962C8B-B14F-4D97-AF65-F5344CB8AC3E}">
        <p14:creationId xmlns:p14="http://schemas.microsoft.com/office/powerpoint/2010/main" val="834072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79388" y="0"/>
            <a:ext cx="6048375" cy="835025"/>
          </a:xfrm>
        </p:spPr>
        <p:txBody>
          <a:bodyPr/>
          <a:lstStyle/>
          <a:p>
            <a:r>
              <a:rPr lang="de-DE"/>
              <a:t>Titelmasterformat durch Klicken bearbeiten</a:t>
            </a:r>
            <a:endParaRPr lang="en-US"/>
          </a:p>
        </p:txBody>
      </p:sp>
      <p:sp>
        <p:nvSpPr>
          <p:cNvPr id="3" name="Tabellenplatzhalter 2"/>
          <p:cNvSpPr>
            <a:spLocks noGrp="1"/>
          </p:cNvSpPr>
          <p:nvPr>
            <p:ph type="tbl" idx="1"/>
          </p:nvPr>
        </p:nvSpPr>
        <p:spPr>
          <a:xfrm>
            <a:off x="179388" y="981075"/>
            <a:ext cx="8785225" cy="5348288"/>
          </a:xfrm>
        </p:spPr>
        <p:txBody>
          <a:bodyPr/>
          <a:lstStyle/>
          <a:p>
            <a:pPr lvl="0"/>
            <a:endParaRPr lang="en-US" noProof="0"/>
          </a:p>
        </p:txBody>
      </p:sp>
      <p:sp>
        <p:nvSpPr>
          <p:cNvPr id="4" name="Fußzeilenplatzhalter 3"/>
          <p:cNvSpPr>
            <a:spLocks noGrp="1"/>
          </p:cNvSpPr>
          <p:nvPr>
            <p:ph type="ftr" sz="quarter" idx="10"/>
          </p:nvPr>
        </p:nvSpPr>
        <p:spPr>
          <a:xfrm>
            <a:off x="179388" y="6437313"/>
            <a:ext cx="7993062" cy="304800"/>
          </a:xfrm>
          <a:prstGeom prst="rect">
            <a:avLst/>
          </a:prstGeom>
        </p:spPr>
        <p:txBody>
          <a:bodyPr/>
          <a:lstStyle>
            <a:lvl1pPr>
              <a:defRPr/>
            </a:lvl1pPr>
          </a:lstStyle>
          <a:p>
            <a:pPr>
              <a:defRPr/>
            </a:pPr>
            <a:r>
              <a:rPr lang="en-US">
                <a:solidFill>
                  <a:srgbClr val="000000"/>
                </a:solidFill>
              </a:rPr>
              <a:t>Prof. Dr.-Ing. Jochen H. Schiller    www.jochenschiller.de    MC - 2009</a:t>
            </a:r>
          </a:p>
        </p:txBody>
      </p:sp>
    </p:spTree>
    <p:extLst>
      <p:ext uri="{BB962C8B-B14F-4D97-AF65-F5344CB8AC3E}">
        <p14:creationId xmlns:p14="http://schemas.microsoft.com/office/powerpoint/2010/main" val="367294720"/>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MidGreen102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6"/>
          <p:cNvSpPr txBox="1">
            <a:spLocks noChangeArrowheads="1"/>
          </p:cNvSpPr>
          <p:nvPr userDrawn="1"/>
        </p:nvSpPr>
        <p:spPr bwMode="auto">
          <a:xfrm>
            <a:off x="107950" y="115888"/>
            <a:ext cx="4464050" cy="754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spcBef>
                <a:spcPct val="50000"/>
              </a:spcBef>
              <a:defRPr/>
            </a:pPr>
            <a:r>
              <a:rPr lang="en-GB" sz="1000">
                <a:solidFill>
                  <a:srgbClr val="FFFFFF"/>
                </a:solidFill>
                <a:latin typeface="Arial" pitchFamily="34" charset="0"/>
                <a:ea typeface="ＭＳ Ｐゴシック" pitchFamily="34" charset="-128"/>
                <a:cs typeface="+mn-cs"/>
              </a:rPr>
              <a:t> DEPARTMENT OF ELECTRONIC AND ELECTRICAL ENGINEERING</a:t>
            </a:r>
          </a:p>
          <a:p>
            <a:pPr eaLnBrk="1" hangingPunct="1">
              <a:spcBef>
                <a:spcPct val="50000"/>
              </a:spcBef>
              <a:defRPr/>
            </a:pPr>
            <a:r>
              <a:rPr lang="en-GB" sz="1200" i="1">
                <a:solidFill>
                  <a:srgbClr val="FFFFFF"/>
                </a:solidFill>
                <a:latin typeface="Arial" pitchFamily="34" charset="0"/>
                <a:ea typeface="ＭＳ Ｐゴシック" pitchFamily="34" charset="-128"/>
                <a:cs typeface="+mn-cs"/>
              </a:rPr>
              <a:t>MSc Telecommunications with Business</a:t>
            </a:r>
          </a:p>
          <a:p>
            <a:pPr eaLnBrk="1" hangingPunct="1">
              <a:spcBef>
                <a:spcPct val="50000"/>
              </a:spcBef>
              <a:defRPr/>
            </a:pPr>
            <a:endParaRPr lang="en-US" sz="1000">
              <a:solidFill>
                <a:srgbClr val="FFFFFF"/>
              </a:solidFill>
              <a:latin typeface="Arial" pitchFamily="34" charset="0"/>
              <a:ea typeface="ＭＳ Ｐゴシック" pitchFamily="34" charset="-128"/>
              <a:cs typeface="+mn-cs"/>
            </a:endParaRPr>
          </a:p>
        </p:txBody>
      </p:sp>
      <p:sp>
        <p:nvSpPr>
          <p:cNvPr id="73730" name="Rectangle 2"/>
          <p:cNvSpPr>
            <a:spLocks noGrp="1" noChangeArrowheads="1"/>
          </p:cNvSpPr>
          <p:nvPr>
            <p:ph type="ctrTitle"/>
          </p:nvPr>
        </p:nvSpPr>
        <p:spPr>
          <a:xfrm>
            <a:off x="323850" y="1484313"/>
            <a:ext cx="8496300" cy="1368425"/>
          </a:xfrm>
        </p:spPr>
        <p:txBody>
          <a:bodyPr/>
          <a:lstStyle>
            <a:lvl1pPr>
              <a:defRPr/>
            </a:lvl1pPr>
          </a:lstStyle>
          <a:p>
            <a:r>
              <a:rPr lang="en-US" dirty="0"/>
              <a:t>Click to edit Master title style</a:t>
            </a:r>
          </a:p>
        </p:txBody>
      </p:sp>
      <p:sp>
        <p:nvSpPr>
          <p:cNvPr id="73731"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dirty="0"/>
              <a:t>Click to edit Master subtitle style</a:t>
            </a:r>
          </a:p>
        </p:txBody>
      </p:sp>
      <p:sp>
        <p:nvSpPr>
          <p:cNvPr id="6" name="Rectangle 4"/>
          <p:cNvSpPr>
            <a:spLocks noGrp="1" noChangeArrowheads="1"/>
          </p:cNvSpPr>
          <p:nvPr>
            <p:ph type="ftr" sz="quarter" idx="10"/>
          </p:nvPr>
        </p:nvSpPr>
        <p:spPr bwMode="auto">
          <a:xfrm>
            <a:off x="323850" y="6245225"/>
            <a:ext cx="8496300"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ctr">
              <a:defRPr sz="1400">
                <a:solidFill>
                  <a:srgbClr val="000000"/>
                </a:solidFill>
                <a:latin typeface="Arial" charset="0"/>
                <a:ea typeface="ＭＳ Ｐゴシック" pitchFamily="-12" charset="-128"/>
                <a:cs typeface="+mn-cs"/>
              </a:defRPr>
            </a:lvl1pPr>
          </a:lstStyle>
          <a:p>
            <a:pPr>
              <a:defRPr/>
            </a:pPr>
            <a:endParaRPr lang="en-US"/>
          </a:p>
        </p:txBody>
      </p:sp>
    </p:spTree>
    <p:extLst>
      <p:ext uri="{BB962C8B-B14F-4D97-AF65-F5344CB8AC3E}">
        <p14:creationId xmlns:p14="http://schemas.microsoft.com/office/powerpoint/2010/main" val="3307931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955D069-5D8C-1244-B1CF-7A62D7C6F0E3}" type="slidenum">
              <a:rPr lang="en-US"/>
              <a:pPr>
                <a:defRPr/>
              </a:pPr>
              <a:t>‹#›</a:t>
            </a:fld>
            <a:endParaRPr lang="en-US"/>
          </a:p>
        </p:txBody>
      </p:sp>
    </p:spTree>
    <p:extLst>
      <p:ext uri="{BB962C8B-B14F-4D97-AF65-F5344CB8AC3E}">
        <p14:creationId xmlns:p14="http://schemas.microsoft.com/office/powerpoint/2010/main" val="2020927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0D914280-8920-C648-81FA-F3F3EC4D3E8A}" type="slidenum">
              <a:rPr lang="en-US"/>
              <a:pPr>
                <a:defRPr/>
              </a:pPr>
              <a:t>‹#›</a:t>
            </a:fld>
            <a:endParaRPr lang="en-US"/>
          </a:p>
        </p:txBody>
      </p:sp>
    </p:spTree>
    <p:extLst>
      <p:ext uri="{BB962C8B-B14F-4D97-AF65-F5344CB8AC3E}">
        <p14:creationId xmlns:p14="http://schemas.microsoft.com/office/powerpoint/2010/main" val="756498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45CC814F-DEEF-7B4D-80A1-8D4675DB1950}" type="slidenum">
              <a:rPr lang="en-US"/>
              <a:pPr>
                <a:defRPr/>
              </a:pPr>
              <a:t>‹#›</a:t>
            </a:fld>
            <a:endParaRPr lang="en-US"/>
          </a:p>
        </p:txBody>
      </p:sp>
    </p:spTree>
    <p:extLst>
      <p:ext uri="{BB962C8B-B14F-4D97-AF65-F5344CB8AC3E}">
        <p14:creationId xmlns:p14="http://schemas.microsoft.com/office/powerpoint/2010/main" val="144600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84CCB34B-366A-BA48-BBAF-F94E1E8F49DF}" type="slidenum">
              <a:rPr lang="en-US"/>
              <a:pPr>
                <a:defRPr/>
              </a:pPr>
              <a:t>‹#›</a:t>
            </a:fld>
            <a:endParaRPr lang="en-US"/>
          </a:p>
        </p:txBody>
      </p:sp>
    </p:spTree>
    <p:extLst>
      <p:ext uri="{BB962C8B-B14F-4D97-AF65-F5344CB8AC3E}">
        <p14:creationId xmlns:p14="http://schemas.microsoft.com/office/powerpoint/2010/main" val="295746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78EF9F4D-8DA0-4343-9A99-BECABC9A8F34}" type="slidenum">
              <a:rPr lang="en-US"/>
              <a:pPr>
                <a:defRPr/>
              </a:pPr>
              <a:t>‹#›</a:t>
            </a:fld>
            <a:endParaRPr lang="en-US"/>
          </a:p>
        </p:txBody>
      </p:sp>
    </p:spTree>
    <p:extLst>
      <p:ext uri="{BB962C8B-B14F-4D97-AF65-F5344CB8AC3E}">
        <p14:creationId xmlns:p14="http://schemas.microsoft.com/office/powerpoint/2010/main" val="663922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E3FF6CA0-D097-A94D-8A85-F1627D73B0F2}" type="slidenum">
              <a:rPr lang="en-US"/>
              <a:pPr>
                <a:defRPr/>
              </a:pPr>
              <a:t>‹#›</a:t>
            </a:fld>
            <a:endParaRPr lang="en-US"/>
          </a:p>
        </p:txBody>
      </p:sp>
    </p:spTree>
    <p:extLst>
      <p:ext uri="{BB962C8B-B14F-4D97-AF65-F5344CB8AC3E}">
        <p14:creationId xmlns:p14="http://schemas.microsoft.com/office/powerpoint/2010/main" val="303154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5F767031-04D2-5948-8E1D-E339FDCEBE34}" type="slidenum">
              <a:rPr lang="en-US"/>
              <a:pPr>
                <a:defRPr/>
              </a:pPr>
              <a:t>‹#›</a:t>
            </a:fld>
            <a:endParaRPr lang="en-US"/>
          </a:p>
        </p:txBody>
      </p:sp>
    </p:spTree>
    <p:extLst>
      <p:ext uri="{BB962C8B-B14F-4D97-AF65-F5344CB8AC3E}">
        <p14:creationId xmlns:p14="http://schemas.microsoft.com/office/powerpoint/2010/main" val="349311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DA1B158-210B-2B4E-8F80-C4C1D938F9C4}" type="slidenum">
              <a:rPr lang="en-US"/>
              <a:pPr>
                <a:defRPr/>
              </a:pPr>
              <a:t>‹#›</a:t>
            </a:fld>
            <a:endParaRPr lang="en-US"/>
          </a:p>
        </p:txBody>
      </p:sp>
    </p:spTree>
    <p:extLst>
      <p:ext uri="{BB962C8B-B14F-4D97-AF65-F5344CB8AC3E}">
        <p14:creationId xmlns:p14="http://schemas.microsoft.com/office/powerpoint/2010/main" val="4010030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70AB289-1CC7-BB40-846C-0C35E022F31E}" type="slidenum">
              <a:rPr lang="en-US"/>
              <a:pPr>
                <a:defRPr/>
              </a:pPr>
              <a:t>‹#›</a:t>
            </a:fld>
            <a:endParaRPr lang="en-US"/>
          </a:p>
        </p:txBody>
      </p:sp>
    </p:spTree>
    <p:extLst>
      <p:ext uri="{BB962C8B-B14F-4D97-AF65-F5344CB8AC3E}">
        <p14:creationId xmlns:p14="http://schemas.microsoft.com/office/powerpoint/2010/main" val="414920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66EC4BC5-0385-7A47-8F7F-20A21CDFF6C0}" type="slidenum">
              <a:rPr lang="en-US"/>
              <a:pPr>
                <a:defRPr/>
              </a:pPr>
              <a:t>‹#›</a:t>
            </a:fld>
            <a:endParaRPr lang="en-US"/>
          </a:p>
        </p:txBody>
      </p:sp>
    </p:spTree>
    <p:extLst>
      <p:ext uri="{BB962C8B-B14F-4D97-AF65-F5344CB8AC3E}">
        <p14:creationId xmlns:p14="http://schemas.microsoft.com/office/powerpoint/2010/main" val="3726362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C926F6CF-1FE7-9E4E-B15B-8AFF69931633}" type="slidenum">
              <a:rPr lang="en-US"/>
              <a:pPr>
                <a:defRPr/>
              </a:pPr>
              <a:t>‹#›</a:t>
            </a:fld>
            <a:endParaRPr lang="en-US"/>
          </a:p>
        </p:txBody>
      </p:sp>
    </p:spTree>
    <p:extLst>
      <p:ext uri="{BB962C8B-B14F-4D97-AF65-F5344CB8AC3E}">
        <p14:creationId xmlns:p14="http://schemas.microsoft.com/office/powerpoint/2010/main" val="358753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1296988"/>
          </a:xfrm>
        </p:spPr>
        <p:txBody>
          <a:bodyPr/>
          <a:lstStyle/>
          <a:p>
            <a:r>
              <a:rPr lang="en-US"/>
              <a:t>Click to edit Master title style</a:t>
            </a:r>
          </a:p>
        </p:txBody>
      </p:sp>
      <p:sp>
        <p:nvSpPr>
          <p:cNvPr id="3" name="Content Placeholder 2"/>
          <p:cNvSpPr>
            <a:spLocks noGrp="1"/>
          </p:cNvSpPr>
          <p:nvPr>
            <p:ph sz="half" idx="1"/>
          </p:nvPr>
        </p:nvSpPr>
        <p:spPr>
          <a:xfrm>
            <a:off x="330200" y="2708275"/>
            <a:ext cx="4168775" cy="345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51375" y="2708275"/>
            <a:ext cx="4168775"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51375" y="4513263"/>
            <a:ext cx="4168775" cy="1652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sldNum" sz="quarter" idx="10"/>
          </p:nvPr>
        </p:nvSpPr>
        <p:spPr>
          <a:ln/>
        </p:spPr>
        <p:txBody>
          <a:bodyPr/>
          <a:lstStyle>
            <a:lvl1pPr>
              <a:defRPr/>
            </a:lvl1pPr>
          </a:lstStyle>
          <a:p>
            <a:pPr>
              <a:defRPr/>
            </a:pPr>
            <a:fld id="{B4E08E9E-5FF6-EC42-8CF1-5CE3D56BD21B}" type="slidenum">
              <a:rPr lang="en-US"/>
              <a:pPr>
                <a:defRPr/>
              </a:pPr>
              <a:t>‹#›</a:t>
            </a:fld>
            <a:endParaRPr lang="en-US"/>
          </a:p>
        </p:txBody>
      </p:sp>
    </p:spTree>
    <p:extLst>
      <p:ext uri="{BB962C8B-B14F-4D97-AF65-F5344CB8AC3E}">
        <p14:creationId xmlns:p14="http://schemas.microsoft.com/office/powerpoint/2010/main" val="240491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1296988"/>
          </a:xfrm>
        </p:spPr>
        <p:txBody>
          <a:bodyPr/>
          <a:lstStyle/>
          <a:p>
            <a:r>
              <a:rPr lang="en-US"/>
              <a:t>Click to edit Master title style</a:t>
            </a:r>
          </a:p>
        </p:txBody>
      </p:sp>
      <p:sp>
        <p:nvSpPr>
          <p:cNvPr id="3" name="Text Placeholder 2"/>
          <p:cNvSpPr>
            <a:spLocks noGrp="1"/>
          </p:cNvSpPr>
          <p:nvPr>
            <p:ph type="body" sz="half" idx="1"/>
          </p:nvPr>
        </p:nvSpPr>
        <p:spPr>
          <a:xfrm>
            <a:off x="330200" y="2708275"/>
            <a:ext cx="4168775" cy="345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51375" y="2708275"/>
            <a:ext cx="4168775"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51375" y="4513263"/>
            <a:ext cx="4168775" cy="1652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sldNum" sz="quarter" idx="10"/>
          </p:nvPr>
        </p:nvSpPr>
        <p:spPr>
          <a:ln/>
        </p:spPr>
        <p:txBody>
          <a:bodyPr/>
          <a:lstStyle>
            <a:lvl1pPr>
              <a:defRPr/>
            </a:lvl1pPr>
          </a:lstStyle>
          <a:p>
            <a:pPr>
              <a:defRPr/>
            </a:pPr>
            <a:fld id="{97797A63-5EC7-3E46-AB8C-5824B5307614}" type="slidenum">
              <a:rPr lang="en-US"/>
              <a:pPr>
                <a:defRPr/>
              </a:pPr>
              <a:t>‹#›</a:t>
            </a:fld>
            <a:endParaRPr lang="en-US"/>
          </a:p>
        </p:txBody>
      </p:sp>
    </p:spTree>
    <p:extLst>
      <p:ext uri="{BB962C8B-B14F-4D97-AF65-F5344CB8AC3E}">
        <p14:creationId xmlns:p14="http://schemas.microsoft.com/office/powerpoint/2010/main" val="1487277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30200" y="908050"/>
            <a:ext cx="8489950" cy="1296988"/>
          </a:xfrm>
        </p:spPr>
        <p:txBody>
          <a:bodyPr/>
          <a:lstStyle/>
          <a:p>
            <a:r>
              <a:rPr lang="en-US"/>
              <a:t>Click to edit Master title style</a:t>
            </a:r>
          </a:p>
        </p:txBody>
      </p:sp>
      <p:sp>
        <p:nvSpPr>
          <p:cNvPr id="3" name="Content Placeholder 2"/>
          <p:cNvSpPr>
            <a:spLocks noGrp="1"/>
          </p:cNvSpPr>
          <p:nvPr>
            <p:ph sz="quarter" idx="1"/>
          </p:nvPr>
        </p:nvSpPr>
        <p:spPr>
          <a:xfrm>
            <a:off x="330200" y="2708275"/>
            <a:ext cx="4168775"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51375" y="2708275"/>
            <a:ext cx="4168775"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30200" y="4513263"/>
            <a:ext cx="4168775" cy="1652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51375" y="4513263"/>
            <a:ext cx="4168775" cy="16525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5A6D268F-F0EB-874D-BA96-4E94BAF08558}" type="slidenum">
              <a:rPr lang="en-US"/>
              <a:pPr>
                <a:defRPr/>
              </a:pPr>
              <a:t>‹#›</a:t>
            </a:fld>
            <a:endParaRPr lang="en-US"/>
          </a:p>
        </p:txBody>
      </p:sp>
    </p:spTree>
    <p:extLst>
      <p:ext uri="{BB962C8B-B14F-4D97-AF65-F5344CB8AC3E}">
        <p14:creationId xmlns:p14="http://schemas.microsoft.com/office/powerpoint/2010/main" val="2072238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352BF39-B17C-1E4F-AB5D-79174C00265E}" type="slidenum">
              <a:rPr lang="en-US"/>
              <a:pPr>
                <a:defRPr/>
              </a:pPr>
              <a:t>‹#›</a:t>
            </a:fld>
            <a:endParaRPr lang="en-US"/>
          </a:p>
        </p:txBody>
      </p:sp>
    </p:spTree>
    <p:extLst>
      <p:ext uri="{BB962C8B-B14F-4D97-AF65-F5344CB8AC3E}">
        <p14:creationId xmlns:p14="http://schemas.microsoft.com/office/powerpoint/2010/main" val="3341573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5F6FFADC-849A-F246-B927-A1BDC50163E1}" type="slidenum">
              <a:rPr lang="en-US"/>
              <a:pPr>
                <a:defRPr/>
              </a:pPr>
              <a:t>‹#›</a:t>
            </a:fld>
            <a:endParaRPr lang="en-US"/>
          </a:p>
        </p:txBody>
      </p:sp>
    </p:spTree>
    <p:extLst>
      <p:ext uri="{BB962C8B-B14F-4D97-AF65-F5344CB8AC3E}">
        <p14:creationId xmlns:p14="http://schemas.microsoft.com/office/powerpoint/2010/main" val="3893397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026E67DA-62FD-EC45-AF26-8485A3711DE3}" type="slidenum">
              <a:rPr lang="en-US"/>
              <a:pPr>
                <a:defRPr/>
              </a:pPr>
              <a:t>‹#›</a:t>
            </a:fld>
            <a:endParaRPr lang="en-US"/>
          </a:p>
        </p:txBody>
      </p:sp>
    </p:spTree>
    <p:extLst>
      <p:ext uri="{BB962C8B-B14F-4D97-AF65-F5344CB8AC3E}">
        <p14:creationId xmlns:p14="http://schemas.microsoft.com/office/powerpoint/2010/main" val="82689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339A76C0-2211-464B-A43D-DC0DD229BC06}" type="slidenum">
              <a:rPr lang="en-US"/>
              <a:pPr>
                <a:defRPr/>
              </a:pPr>
              <a:t>‹#›</a:t>
            </a:fld>
            <a:endParaRPr lang="en-US"/>
          </a:p>
        </p:txBody>
      </p:sp>
    </p:spTree>
    <p:extLst>
      <p:ext uri="{BB962C8B-B14F-4D97-AF65-F5344CB8AC3E}">
        <p14:creationId xmlns:p14="http://schemas.microsoft.com/office/powerpoint/2010/main" val="335872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60E210C-C40B-AD48-B9DC-3F0B2DADC3A3}" type="slidenum">
              <a:rPr lang="en-US"/>
              <a:pPr>
                <a:defRPr/>
              </a:pPr>
              <a:t>‹#›</a:t>
            </a:fld>
            <a:endParaRPr lang="en-US"/>
          </a:p>
        </p:txBody>
      </p:sp>
    </p:spTree>
    <p:extLst>
      <p:ext uri="{BB962C8B-B14F-4D97-AF65-F5344CB8AC3E}">
        <p14:creationId xmlns:p14="http://schemas.microsoft.com/office/powerpoint/2010/main" val="282830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5DFE6C5-EEB2-3D45-8983-CAB05AD3EA39}" type="slidenum">
              <a:rPr lang="en-US"/>
              <a:pPr>
                <a:defRPr/>
              </a:pPr>
              <a:t>‹#›</a:t>
            </a:fld>
            <a:endParaRPr lang="en-US"/>
          </a:p>
        </p:txBody>
      </p:sp>
    </p:spTree>
    <p:extLst>
      <p:ext uri="{BB962C8B-B14F-4D97-AF65-F5344CB8AC3E}">
        <p14:creationId xmlns:p14="http://schemas.microsoft.com/office/powerpoint/2010/main" val="188576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9266702-C427-7F4E-9A08-2D2C0FEFE9FF}" type="slidenum">
              <a:rPr lang="en-US"/>
              <a:pPr>
                <a:defRPr/>
              </a:pPr>
              <a:t>‹#›</a:t>
            </a:fld>
            <a:endParaRPr lang="en-US"/>
          </a:p>
        </p:txBody>
      </p:sp>
    </p:spTree>
    <p:extLst>
      <p:ext uri="{BB962C8B-B14F-4D97-AF65-F5344CB8AC3E}">
        <p14:creationId xmlns:p14="http://schemas.microsoft.com/office/powerpoint/2010/main" val="3933733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charset="0"/>
                <a:cs typeface="+mn-cs"/>
              </a:defRPr>
            </a:lvl1pPr>
          </a:lstStyle>
          <a:p>
            <a:pPr>
              <a:defRPr/>
            </a:pPr>
            <a:fld id="{153E7BF7-E7B7-5042-82B9-CE5EE3C41E2B}" type="slidenum">
              <a:rPr lang="en-US"/>
              <a:pPr>
                <a:defRPr/>
              </a:pPr>
              <a:t>‹#›</a:t>
            </a:fld>
            <a:endParaRPr lang="en-US"/>
          </a:p>
        </p:txBody>
      </p:sp>
      <p:pic>
        <p:nvPicPr>
          <p:cNvPr id="1029" name="Picture 15" descr="DarkPurple90"/>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7"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89" r:id="rId12"/>
  </p:sldLayoutIdLst>
  <p:hf hdr="0" ftr="0" dt="0"/>
  <p:txStyles>
    <p:titleStyle>
      <a:lvl1pPr algn="l" rtl="0" eaLnBrk="0" fontAlgn="base" hangingPunct="0">
        <a:spcBef>
          <a:spcPct val="0"/>
        </a:spcBef>
        <a:spcAft>
          <a:spcPct val="0"/>
        </a:spcAft>
        <a:defRPr sz="30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E6E8D7"/>
            </a:gs>
            <a:gs pos="100000">
              <a:schemeClr val="bg1"/>
            </a:gs>
          </a:gsLst>
          <a:lin ang="54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708" name="Rectangle 4"/>
          <p:cNvSpPr>
            <a:spLocks noGrp="1" noChangeArrowheads="1"/>
          </p:cNvSpPr>
          <p:nvPr>
            <p:ph type="sldNum" sz="quarter" idx="4"/>
          </p:nvPr>
        </p:nvSpPr>
        <p:spPr bwMode="auto">
          <a:xfrm>
            <a:off x="7812088" y="6337300"/>
            <a:ext cx="10080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cs typeface="ＭＳ Ｐゴシック" charset="0"/>
              </a:defRPr>
            </a:lvl1pPr>
          </a:lstStyle>
          <a:p>
            <a:pPr>
              <a:defRPr/>
            </a:pPr>
            <a:fld id="{47500010-649F-3742-A4D5-3DADDC8E0D0B}" type="slidenum">
              <a:rPr lang="en-US"/>
              <a:pPr>
                <a:defRPr/>
              </a:pPr>
              <a:t>‹#›</a:t>
            </a:fld>
            <a:endParaRPr lang="en-US"/>
          </a:p>
        </p:txBody>
      </p:sp>
      <p:pic>
        <p:nvPicPr>
          <p:cNvPr id="13317" name="Picture 5" descr="MidGreen90"/>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88"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Lst>
  <p:hf hdr="0" ftr="0" dt="0"/>
  <p:txStyles>
    <p:titleStyle>
      <a:lvl1pPr algn="l" rtl="0" eaLnBrk="0" fontAlgn="base" hangingPunct="0">
        <a:spcBef>
          <a:spcPct val="0"/>
        </a:spcBef>
        <a:spcAft>
          <a:spcPct val="0"/>
        </a:spcAft>
        <a:defRPr sz="28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2800" b="1">
          <a:solidFill>
            <a:schemeClr val="tx2"/>
          </a:solidFill>
          <a:latin typeface="Times New Roman" pitchFamily="18" charset="0"/>
          <a:ea typeface="ＭＳ Ｐゴシック" charset="0"/>
          <a:cs typeface="ＭＳ Ｐゴシック" charset="0"/>
        </a:defRPr>
      </a:lvl2pPr>
      <a:lvl3pPr algn="l" rtl="0" eaLnBrk="0" fontAlgn="base" hangingPunct="0">
        <a:spcBef>
          <a:spcPct val="0"/>
        </a:spcBef>
        <a:spcAft>
          <a:spcPct val="0"/>
        </a:spcAft>
        <a:defRPr sz="2800" b="1">
          <a:solidFill>
            <a:schemeClr val="tx2"/>
          </a:solidFill>
          <a:latin typeface="Times New Roman" pitchFamily="18" charset="0"/>
          <a:ea typeface="ＭＳ Ｐゴシック" charset="0"/>
          <a:cs typeface="ＭＳ Ｐゴシック" charset="0"/>
        </a:defRPr>
      </a:lvl3pPr>
      <a:lvl4pPr algn="l" rtl="0" eaLnBrk="0" fontAlgn="base" hangingPunct="0">
        <a:spcBef>
          <a:spcPct val="0"/>
        </a:spcBef>
        <a:spcAft>
          <a:spcPct val="0"/>
        </a:spcAft>
        <a:defRPr sz="2800" b="1">
          <a:solidFill>
            <a:schemeClr val="tx2"/>
          </a:solidFill>
          <a:latin typeface="Times New Roman" pitchFamily="18" charset="0"/>
          <a:ea typeface="ＭＳ Ｐゴシック" charset="0"/>
          <a:cs typeface="ＭＳ Ｐゴシック" charset="0"/>
        </a:defRPr>
      </a:lvl4pPr>
      <a:lvl5pPr algn="l" rtl="0" eaLnBrk="0" fontAlgn="base" hangingPunct="0">
        <a:spcBef>
          <a:spcPct val="0"/>
        </a:spcBef>
        <a:spcAft>
          <a:spcPct val="0"/>
        </a:spcAft>
        <a:defRPr sz="2800" b="1">
          <a:solidFill>
            <a:schemeClr val="tx2"/>
          </a:solidFill>
          <a:latin typeface="Times New Roman" pitchFamily="18" charset="0"/>
          <a:ea typeface="ＭＳ Ｐゴシック" charset="0"/>
          <a:cs typeface="ＭＳ Ｐゴシック" charset="0"/>
        </a:defRPr>
      </a:lvl5pPr>
      <a:lvl6pPr marL="457200" algn="l" rtl="0" fontAlgn="base">
        <a:spcBef>
          <a:spcPct val="0"/>
        </a:spcBef>
        <a:spcAft>
          <a:spcPct val="0"/>
        </a:spcAft>
        <a:defRPr sz="2800" b="1">
          <a:solidFill>
            <a:schemeClr val="tx2"/>
          </a:solidFill>
          <a:latin typeface="Times New Roman" pitchFamily="18" charset="0"/>
        </a:defRPr>
      </a:lvl6pPr>
      <a:lvl7pPr marL="914400" algn="l" rtl="0" fontAlgn="base">
        <a:spcBef>
          <a:spcPct val="0"/>
        </a:spcBef>
        <a:spcAft>
          <a:spcPct val="0"/>
        </a:spcAft>
        <a:defRPr sz="2800" b="1">
          <a:solidFill>
            <a:schemeClr val="tx2"/>
          </a:solidFill>
          <a:latin typeface="Times New Roman" pitchFamily="18" charset="0"/>
        </a:defRPr>
      </a:lvl7pPr>
      <a:lvl8pPr marL="1371600" algn="l" rtl="0" fontAlgn="base">
        <a:spcBef>
          <a:spcPct val="0"/>
        </a:spcBef>
        <a:spcAft>
          <a:spcPct val="0"/>
        </a:spcAft>
        <a:defRPr sz="2800" b="1">
          <a:solidFill>
            <a:schemeClr val="tx2"/>
          </a:solidFill>
          <a:latin typeface="Times New Roman" pitchFamily="18" charset="0"/>
        </a:defRPr>
      </a:lvl8pPr>
      <a:lvl9pPr marL="1828800" algn="l" rtl="0" fontAlgn="base">
        <a:spcBef>
          <a:spcPct val="0"/>
        </a:spcBef>
        <a:spcAft>
          <a:spcPct val="0"/>
        </a:spcAft>
        <a:defRPr sz="28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4.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2.bin"/><Relationship Id="rId9" Type="http://schemas.openxmlformats.org/officeDocument/2006/relationships/image" Target="../media/image39.wmf"/></Relationships>
</file>

<file path=ppt/slides/_rels/slide10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notesSlide" Target="../notesSlides/notesSlide95.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jpeg"/></Relationships>
</file>

<file path=ppt/slides/_rels/slide10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tsi.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oleObject" Target="../embeddings/oleObject1.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772816"/>
            <a:ext cx="8856984" cy="2088703"/>
          </a:xfrm>
        </p:spPr>
        <p:txBody>
          <a:bodyPr/>
          <a:lstStyle/>
          <a:p>
            <a:pPr algn="ctr"/>
            <a:r>
              <a:rPr lang="en-GB" sz="2800" dirty="0">
                <a:ea typeface="+mj-ea"/>
                <a:cs typeface="+mj-cs"/>
              </a:rPr>
              <a:t>Mobile Communications Systems (MCS)</a:t>
            </a:r>
            <a:br>
              <a:rPr lang="en-GB" sz="2800" dirty="0">
                <a:ea typeface="+mj-ea"/>
                <a:cs typeface="+mj-cs"/>
              </a:rPr>
            </a:br>
            <a:br>
              <a:rPr lang="en-GB" sz="2800" dirty="0">
                <a:ea typeface="+mj-ea"/>
                <a:cs typeface="+mj-cs"/>
              </a:rPr>
            </a:br>
            <a:r>
              <a:rPr lang="en-GB" sz="4000" dirty="0">
                <a:ea typeface="+mj-ea"/>
                <a:cs typeface="+mj-cs"/>
              </a:rPr>
              <a:t>GSM system architecture</a:t>
            </a:r>
            <a:endParaRPr lang="en-US" sz="4000" dirty="0">
              <a:ea typeface="+mj-ea"/>
              <a:cs typeface="+mj-cs"/>
            </a:endParaRPr>
          </a:p>
        </p:txBody>
      </p:sp>
      <p:sp>
        <p:nvSpPr>
          <p:cNvPr id="8" name="Rectangle 4"/>
          <p:cNvSpPr>
            <a:spLocks noChangeArrowheads="1"/>
          </p:cNvSpPr>
          <p:nvPr/>
        </p:nvSpPr>
        <p:spPr bwMode="auto">
          <a:xfrm>
            <a:off x="8051750" y="3339083"/>
            <a:ext cx="185738"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GB" sz="2400" b="1" dirty="0">
                <a:solidFill>
                  <a:schemeClr val="tx2"/>
                </a:solidFill>
                <a:latin typeface="Arial" charset="0"/>
                <a:cs typeface="+mn-cs"/>
              </a:rPr>
              <a:t> </a:t>
            </a:r>
          </a:p>
        </p:txBody>
      </p:sp>
      <p:sp>
        <p:nvSpPr>
          <p:cNvPr id="5" name="TextBox 4"/>
          <p:cNvSpPr txBox="1"/>
          <p:nvPr/>
        </p:nvSpPr>
        <p:spPr>
          <a:xfrm>
            <a:off x="107504" y="116632"/>
            <a:ext cx="3915743" cy="923330"/>
          </a:xfrm>
          <a:prstGeom prst="rect">
            <a:avLst/>
          </a:prstGeom>
          <a:noFill/>
        </p:spPr>
        <p:txBody>
          <a:bodyPr wrap="none" rtlCol="0">
            <a:spAutoFit/>
          </a:bodyPr>
          <a:lstStyle/>
          <a:p>
            <a:r>
              <a:rPr lang="en-GB" dirty="0">
                <a:solidFill>
                  <a:schemeClr val="bg1"/>
                </a:solidFill>
                <a:latin typeface="Calibri" panose="020F0502020204030204" pitchFamily="34" charset="0"/>
                <a:ea typeface="ＭＳ Ｐゴシック" charset="0"/>
                <a:cs typeface="ＭＳ Ｐゴシック" charset="0"/>
              </a:rPr>
              <a:t>MSc Telecommunications programmes </a:t>
            </a:r>
          </a:p>
          <a:p>
            <a:endParaRPr lang="en-GB" dirty="0">
              <a:solidFill>
                <a:schemeClr val="bg1"/>
              </a:solidFill>
              <a:latin typeface="Calibri" panose="020F0502020204030204" pitchFamily="34" charset="0"/>
              <a:ea typeface="ＭＳ Ｐゴシック" charset="0"/>
              <a:cs typeface="ＭＳ Ｐゴシック" charset="0"/>
            </a:endParaRPr>
          </a:p>
          <a:p>
            <a:r>
              <a:rPr lang="en-GB" dirty="0">
                <a:solidFill>
                  <a:schemeClr val="bg1"/>
                </a:solidFill>
                <a:latin typeface="Calibri" panose="020F0502020204030204" pitchFamily="34" charset="0"/>
                <a:ea typeface="ＭＳ Ｐゴシック" charset="0"/>
                <a:cs typeface="ＭＳ Ｐゴシック" charset="0"/>
              </a:rPr>
              <a:t>Mobile Communications Systems (MCS)</a:t>
            </a:r>
            <a:endParaRPr lang="en-US" dirty="0">
              <a:solidFill>
                <a:schemeClr val="bg1"/>
              </a:solidFill>
            </a:endParaRPr>
          </a:p>
        </p:txBody>
      </p:sp>
      <p:sp>
        <p:nvSpPr>
          <p:cNvPr id="7" name="Rectangle 3"/>
          <p:cNvSpPr>
            <a:spLocks noGrp="1" noChangeArrowheads="1"/>
          </p:cNvSpPr>
          <p:nvPr>
            <p:ph type="subTitle" idx="1"/>
          </p:nvPr>
        </p:nvSpPr>
        <p:spPr>
          <a:xfrm>
            <a:off x="467544" y="4077072"/>
            <a:ext cx="7848872" cy="237626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sz="2400" b="1" kern="1200" dirty="0">
                <a:solidFill>
                  <a:schemeClr val="tx2">
                    <a:lumMod val="75000"/>
                  </a:schemeClr>
                </a:solidFill>
                <a:latin typeface="Calibri" panose="020F0502020204030204" pitchFamily="34" charset="0"/>
                <a:ea typeface="ＭＳ Ｐゴシック" charset="0"/>
                <a:cs typeface="ＭＳ Ｐゴシック" charset="0"/>
              </a:rPr>
              <a:t>Professor Izzat Darwazeh</a:t>
            </a:r>
          </a:p>
          <a:p>
            <a:pPr eaLnBrk="1" hangingPunct="1"/>
            <a:endParaRPr lang="en-GB" sz="2400" b="1" kern="1200" dirty="0">
              <a:solidFill>
                <a:schemeClr val="tx2">
                  <a:lumMod val="75000"/>
                </a:schemeClr>
              </a:solidFill>
              <a:latin typeface="Calibri" panose="020F0502020204030204" pitchFamily="34" charset="0"/>
            </a:endParaRPr>
          </a:p>
          <a:p>
            <a:pPr eaLnBrk="1" hangingPunct="1"/>
            <a:r>
              <a:rPr lang="en-GB" sz="2400" b="1" kern="1200" dirty="0">
                <a:solidFill>
                  <a:schemeClr val="tx2">
                    <a:lumMod val="75000"/>
                  </a:schemeClr>
                </a:solidFill>
                <a:latin typeface="Calibri" panose="020F0502020204030204" pitchFamily="34" charset="0"/>
                <a:ea typeface="ＭＳ Ｐゴシック" charset="0"/>
                <a:cs typeface="ＭＳ Ｐゴシック" charset="0"/>
              </a:rPr>
              <a:t>October/November 2020</a:t>
            </a:r>
          </a:p>
        </p:txBody>
      </p:sp>
    </p:spTree>
    <p:extLst>
      <p:ext uri="{BB962C8B-B14F-4D97-AF65-F5344CB8AC3E}">
        <p14:creationId xmlns:p14="http://schemas.microsoft.com/office/powerpoint/2010/main" val="3661761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88424" cy="620688"/>
          </a:xfrm>
        </p:spPr>
        <p:txBody>
          <a:bodyPr/>
          <a:lstStyle/>
          <a:p>
            <a:r>
              <a:rPr lang="en-GB" b="0" dirty="0">
                <a:solidFill>
                  <a:srgbClr val="FFFFFF"/>
                </a:solidFill>
                <a:latin typeface="Calibri"/>
                <a:cs typeface="Calibri"/>
              </a:rPr>
              <a:t>Evolutionary stages of Mobile Communications</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10</a:t>
            </a:fld>
            <a:endParaRPr lang="en-GB"/>
          </a:p>
        </p:txBody>
      </p:sp>
      <p:graphicFrame>
        <p:nvGraphicFramePr>
          <p:cNvPr id="7" name="Table 6"/>
          <p:cNvGraphicFramePr>
            <a:graphicFrameLocks noGrp="1"/>
          </p:cNvGraphicFramePr>
          <p:nvPr>
            <p:extLst>
              <p:ext uri="{D42A27DB-BD31-4B8C-83A1-F6EECF244321}">
                <p14:modId xmlns:p14="http://schemas.microsoft.com/office/powerpoint/2010/main" val="3543858432"/>
              </p:ext>
            </p:extLst>
          </p:nvPr>
        </p:nvGraphicFramePr>
        <p:xfrm>
          <a:off x="827584" y="1772816"/>
          <a:ext cx="7632848" cy="4057230"/>
        </p:xfrm>
        <a:graphic>
          <a:graphicData uri="http://schemas.openxmlformats.org/drawingml/2006/table">
            <a:tbl>
              <a:tblPr firstRow="1" firstCol="1" bandRow="1">
                <a:tableStyleId>{5C22544A-7EE6-4342-B048-85BDC9FD1C3A}</a:tableStyleId>
              </a:tblPr>
              <a:tblGrid>
                <a:gridCol w="2151076">
                  <a:extLst>
                    <a:ext uri="{9D8B030D-6E8A-4147-A177-3AD203B41FA5}">
                      <a16:colId xmlns:a16="http://schemas.microsoft.com/office/drawing/2014/main" val="20000"/>
                    </a:ext>
                  </a:extLst>
                </a:gridCol>
                <a:gridCol w="1570726">
                  <a:extLst>
                    <a:ext uri="{9D8B030D-6E8A-4147-A177-3AD203B41FA5}">
                      <a16:colId xmlns:a16="http://schemas.microsoft.com/office/drawing/2014/main" val="20001"/>
                    </a:ext>
                  </a:extLst>
                </a:gridCol>
                <a:gridCol w="3911046">
                  <a:extLst>
                    <a:ext uri="{9D8B030D-6E8A-4147-A177-3AD203B41FA5}">
                      <a16:colId xmlns:a16="http://schemas.microsoft.com/office/drawing/2014/main" val="20002"/>
                    </a:ext>
                  </a:extLst>
                </a:gridCol>
              </a:tblGrid>
              <a:tr h="627526">
                <a:tc>
                  <a:txBody>
                    <a:bodyPr/>
                    <a:lstStyle/>
                    <a:p>
                      <a:pPr algn="ctr" fontAlgn="b"/>
                      <a:r>
                        <a:rPr lang="en-GB" sz="2400" b="1" i="0" u="none" strike="noStrike" dirty="0">
                          <a:solidFill>
                            <a:srgbClr val="000000"/>
                          </a:solidFill>
                          <a:effectLst/>
                          <a:latin typeface="+mn-lt"/>
                        </a:rPr>
                        <a:t>Generation</a:t>
                      </a:r>
                    </a:p>
                  </a:txBody>
                  <a:tcPr marL="9525" marR="9525" marT="9525" marB="0" anchor="b"/>
                </a:tc>
                <a:tc>
                  <a:txBody>
                    <a:bodyPr/>
                    <a:lstStyle/>
                    <a:p>
                      <a:pPr algn="ctr" fontAlgn="b"/>
                      <a:r>
                        <a:rPr lang="en-GB" sz="2400" b="1" i="0" u="none" strike="noStrike" dirty="0">
                          <a:solidFill>
                            <a:srgbClr val="000000"/>
                          </a:solidFill>
                          <a:effectLst/>
                          <a:latin typeface="+mn-lt"/>
                        </a:rPr>
                        <a:t>Era</a:t>
                      </a:r>
                    </a:p>
                  </a:txBody>
                  <a:tcPr marL="9525" marR="9525" marT="9525" marB="0" anchor="b"/>
                </a:tc>
                <a:tc>
                  <a:txBody>
                    <a:bodyPr/>
                    <a:lstStyle/>
                    <a:p>
                      <a:pPr algn="ctr" fontAlgn="b"/>
                      <a:r>
                        <a:rPr lang="en-GB" sz="2400" b="1" i="0" u="none" strike="noStrike" dirty="0">
                          <a:solidFill>
                            <a:srgbClr val="000000"/>
                          </a:solidFill>
                          <a:effectLst/>
                          <a:latin typeface="+mn-lt"/>
                        </a:rPr>
                        <a:t>Features</a:t>
                      </a:r>
                    </a:p>
                  </a:txBody>
                  <a:tcPr marL="9525" marR="9525" marT="9525" marB="0" anchor="b"/>
                </a:tc>
                <a:extLst>
                  <a:ext uri="{0D108BD9-81ED-4DB2-BD59-A6C34878D82A}">
                    <a16:rowId xmlns:a16="http://schemas.microsoft.com/office/drawing/2014/main" val="10000"/>
                  </a:ext>
                </a:extLst>
              </a:tr>
              <a:tr h="627526">
                <a:tc>
                  <a:txBody>
                    <a:bodyPr/>
                    <a:lstStyle/>
                    <a:p>
                      <a:pPr algn="l" fontAlgn="b"/>
                      <a:r>
                        <a:rPr lang="en-GB" sz="2400" b="1" u="none" strike="noStrike" dirty="0">
                          <a:effectLst/>
                          <a:latin typeface="+mn-lt"/>
                        </a:rPr>
                        <a:t>1G</a:t>
                      </a:r>
                      <a:endParaRPr lang="en-GB" sz="2400" b="1" i="0" u="none" strike="noStrike" dirty="0">
                        <a:solidFill>
                          <a:srgbClr val="000000"/>
                        </a:solidFill>
                        <a:effectLst/>
                        <a:latin typeface="+mn-lt"/>
                      </a:endParaRPr>
                    </a:p>
                  </a:txBody>
                  <a:tcPr marL="9525" marR="9525" marT="9525" marB="0" anchor="b"/>
                </a:tc>
                <a:tc>
                  <a:txBody>
                    <a:bodyPr/>
                    <a:lstStyle/>
                    <a:p>
                      <a:pPr algn="ctr" fontAlgn="b"/>
                      <a:r>
                        <a:rPr lang="en-GB" sz="2400" b="1" u="none" strike="noStrike" dirty="0">
                          <a:effectLst/>
                          <a:latin typeface="+mn-lt"/>
                        </a:rPr>
                        <a:t>1970</a:t>
                      </a:r>
                      <a:endParaRPr lang="en-GB" sz="2400" b="1" i="0" u="none" strike="noStrike" dirty="0">
                        <a:solidFill>
                          <a:srgbClr val="000000"/>
                        </a:solidFill>
                        <a:effectLst/>
                        <a:latin typeface="+mn-lt"/>
                      </a:endParaRPr>
                    </a:p>
                  </a:txBody>
                  <a:tcPr marL="9525" marR="9525" marT="9525" marB="0" anchor="b"/>
                </a:tc>
                <a:tc>
                  <a:txBody>
                    <a:bodyPr/>
                    <a:lstStyle/>
                    <a:p>
                      <a:pPr algn="r" fontAlgn="b"/>
                      <a:r>
                        <a:rPr lang="en-GB" sz="2400" b="1" i="0" u="none" strike="noStrike" dirty="0">
                          <a:solidFill>
                            <a:srgbClr val="000000"/>
                          </a:solidFill>
                          <a:effectLst/>
                          <a:latin typeface="+mn-lt"/>
                        </a:rPr>
                        <a:t>Analogue voice</a:t>
                      </a:r>
                    </a:p>
                  </a:txBody>
                  <a:tcPr marL="9525" marR="9525" marT="9525" marB="0" anchor="b"/>
                </a:tc>
                <a:extLst>
                  <a:ext uri="{0D108BD9-81ED-4DB2-BD59-A6C34878D82A}">
                    <a16:rowId xmlns:a16="http://schemas.microsoft.com/office/drawing/2014/main" val="10001"/>
                  </a:ext>
                </a:extLst>
              </a:tr>
              <a:tr h="627526">
                <a:tc>
                  <a:txBody>
                    <a:bodyPr/>
                    <a:lstStyle/>
                    <a:p>
                      <a:pPr algn="l" fontAlgn="b"/>
                      <a:r>
                        <a:rPr lang="en-GB" sz="2400" b="1" u="none" strike="noStrike">
                          <a:effectLst/>
                          <a:latin typeface="+mn-lt"/>
                        </a:rPr>
                        <a:t>2G</a:t>
                      </a:r>
                      <a:endParaRPr lang="en-GB" sz="2400" b="1" i="0" u="none" strike="noStrike">
                        <a:solidFill>
                          <a:srgbClr val="000000"/>
                        </a:solidFill>
                        <a:effectLst/>
                        <a:latin typeface="+mn-lt"/>
                      </a:endParaRPr>
                    </a:p>
                  </a:txBody>
                  <a:tcPr marL="9525" marR="9525" marT="9525" marB="0" anchor="b"/>
                </a:tc>
                <a:tc>
                  <a:txBody>
                    <a:bodyPr/>
                    <a:lstStyle/>
                    <a:p>
                      <a:pPr algn="ctr" fontAlgn="b"/>
                      <a:r>
                        <a:rPr lang="en-GB" sz="2400" b="1" u="none" strike="noStrike" dirty="0">
                          <a:effectLst/>
                          <a:latin typeface="+mn-lt"/>
                        </a:rPr>
                        <a:t>1980</a:t>
                      </a:r>
                      <a:endParaRPr lang="en-GB" sz="2400" b="1" i="0" u="none" strike="noStrike" dirty="0">
                        <a:solidFill>
                          <a:srgbClr val="000000"/>
                        </a:solidFill>
                        <a:effectLst/>
                        <a:latin typeface="+mn-lt"/>
                      </a:endParaRPr>
                    </a:p>
                  </a:txBody>
                  <a:tcPr marL="9525" marR="9525" marT="9525" marB="0" anchor="b"/>
                </a:tc>
                <a:tc>
                  <a:txBody>
                    <a:bodyPr/>
                    <a:lstStyle/>
                    <a:p>
                      <a:pPr algn="r" fontAlgn="b"/>
                      <a:r>
                        <a:rPr lang="en-GB" sz="2400" b="1" i="0" u="none" strike="noStrike" dirty="0">
                          <a:solidFill>
                            <a:srgbClr val="000000"/>
                          </a:solidFill>
                          <a:effectLst/>
                          <a:latin typeface="+mn-lt"/>
                        </a:rPr>
                        <a:t>Digital voice</a:t>
                      </a:r>
                    </a:p>
                  </a:txBody>
                  <a:tcPr marL="9525" marR="9525" marT="9525" marB="0" anchor="b"/>
                </a:tc>
                <a:extLst>
                  <a:ext uri="{0D108BD9-81ED-4DB2-BD59-A6C34878D82A}">
                    <a16:rowId xmlns:a16="http://schemas.microsoft.com/office/drawing/2014/main" val="10002"/>
                  </a:ext>
                </a:extLst>
              </a:tr>
              <a:tr h="627526">
                <a:tc>
                  <a:txBody>
                    <a:bodyPr/>
                    <a:lstStyle/>
                    <a:p>
                      <a:pPr algn="l" fontAlgn="b"/>
                      <a:r>
                        <a:rPr lang="en-GB" sz="2400" b="1" u="none" strike="noStrike">
                          <a:effectLst/>
                          <a:latin typeface="+mn-lt"/>
                        </a:rPr>
                        <a:t>2.5G</a:t>
                      </a:r>
                      <a:endParaRPr lang="en-GB" sz="2400" b="1" i="0" u="none" strike="noStrike">
                        <a:solidFill>
                          <a:srgbClr val="000000"/>
                        </a:solidFill>
                        <a:effectLst/>
                        <a:latin typeface="+mn-lt"/>
                      </a:endParaRPr>
                    </a:p>
                  </a:txBody>
                  <a:tcPr marL="9525" marR="9525" marT="9525" marB="0" anchor="b"/>
                </a:tc>
                <a:tc>
                  <a:txBody>
                    <a:bodyPr/>
                    <a:lstStyle/>
                    <a:p>
                      <a:pPr algn="ctr" fontAlgn="b"/>
                      <a:r>
                        <a:rPr lang="en-GB" sz="2400" b="1" u="none" strike="noStrike" dirty="0">
                          <a:effectLst/>
                          <a:latin typeface="+mn-lt"/>
                        </a:rPr>
                        <a:t>1985</a:t>
                      </a:r>
                      <a:endParaRPr lang="en-GB" sz="2400" b="1" i="0" u="none" strike="noStrike" dirty="0">
                        <a:solidFill>
                          <a:srgbClr val="000000"/>
                        </a:solidFill>
                        <a:effectLst/>
                        <a:latin typeface="+mn-lt"/>
                      </a:endParaRPr>
                    </a:p>
                  </a:txBody>
                  <a:tcPr marL="9525" marR="9525" marT="9525" marB="0" anchor="b"/>
                </a:tc>
                <a:tc>
                  <a:txBody>
                    <a:bodyPr/>
                    <a:lstStyle/>
                    <a:p>
                      <a:pPr algn="r" fontAlgn="b"/>
                      <a:r>
                        <a:rPr lang="en-GB" sz="2400" b="1" i="0" u="none" strike="noStrike" dirty="0">
                          <a:solidFill>
                            <a:srgbClr val="000000"/>
                          </a:solidFill>
                          <a:effectLst/>
                          <a:latin typeface="+mn-lt"/>
                        </a:rPr>
                        <a:t>Packet data add-on to 2G</a:t>
                      </a:r>
                    </a:p>
                  </a:txBody>
                  <a:tcPr marL="9525" marR="9525" marT="9525" marB="0" anchor="b"/>
                </a:tc>
                <a:extLst>
                  <a:ext uri="{0D108BD9-81ED-4DB2-BD59-A6C34878D82A}">
                    <a16:rowId xmlns:a16="http://schemas.microsoft.com/office/drawing/2014/main" val="10003"/>
                  </a:ext>
                </a:extLst>
              </a:tr>
              <a:tr h="919600">
                <a:tc>
                  <a:txBody>
                    <a:bodyPr/>
                    <a:lstStyle/>
                    <a:p>
                      <a:pPr algn="l" fontAlgn="b"/>
                      <a:r>
                        <a:rPr lang="en-GB" sz="2400" b="1" u="none" strike="noStrike">
                          <a:effectLst/>
                          <a:latin typeface="+mn-lt"/>
                        </a:rPr>
                        <a:t>3G</a:t>
                      </a:r>
                      <a:endParaRPr lang="en-GB" sz="2400" b="1" i="0" u="none" strike="noStrike">
                        <a:solidFill>
                          <a:srgbClr val="000000"/>
                        </a:solidFill>
                        <a:effectLst/>
                        <a:latin typeface="+mn-lt"/>
                      </a:endParaRPr>
                    </a:p>
                  </a:txBody>
                  <a:tcPr marL="9525" marR="9525" marT="9525" marB="0" anchor="b"/>
                </a:tc>
                <a:tc>
                  <a:txBody>
                    <a:bodyPr/>
                    <a:lstStyle/>
                    <a:p>
                      <a:pPr algn="ctr" fontAlgn="b"/>
                      <a:r>
                        <a:rPr lang="en-GB" sz="2400" b="1" u="none" strike="noStrike" dirty="0">
                          <a:effectLst/>
                          <a:latin typeface="+mn-lt"/>
                        </a:rPr>
                        <a:t>1990</a:t>
                      </a:r>
                      <a:endParaRPr lang="en-GB" sz="2400" b="1" i="0" u="none" strike="noStrike" dirty="0">
                        <a:solidFill>
                          <a:srgbClr val="000000"/>
                        </a:solidFill>
                        <a:effectLst/>
                        <a:latin typeface="+mn-lt"/>
                      </a:endParaRPr>
                    </a:p>
                  </a:txBody>
                  <a:tcPr marL="9525" marR="9525" marT="9525" marB="0" anchor="b"/>
                </a:tc>
                <a:tc>
                  <a:txBody>
                    <a:bodyPr/>
                    <a:lstStyle/>
                    <a:p>
                      <a:pPr algn="r" fontAlgn="b"/>
                      <a:r>
                        <a:rPr lang="en-GB" sz="2400" b="1" i="0" u="none" strike="noStrike" dirty="0">
                          <a:solidFill>
                            <a:srgbClr val="000000"/>
                          </a:solidFill>
                          <a:effectLst/>
                          <a:latin typeface="+mn-lt"/>
                        </a:rPr>
                        <a:t>Integrated</a:t>
                      </a:r>
                      <a:r>
                        <a:rPr lang="en-GB" sz="2400" b="1" i="0" u="none" strike="noStrike" baseline="0" dirty="0">
                          <a:solidFill>
                            <a:srgbClr val="000000"/>
                          </a:solidFill>
                          <a:effectLst/>
                          <a:latin typeface="+mn-lt"/>
                        </a:rPr>
                        <a:t> voice/data/video</a:t>
                      </a:r>
                      <a:endParaRPr lang="en-GB" sz="24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4"/>
                  </a:ext>
                </a:extLst>
              </a:tr>
              <a:tr h="627526">
                <a:tc>
                  <a:txBody>
                    <a:bodyPr/>
                    <a:lstStyle/>
                    <a:p>
                      <a:pPr algn="l" fontAlgn="b"/>
                      <a:r>
                        <a:rPr lang="en-GB" sz="2400" b="1" u="none" strike="noStrike" dirty="0">
                          <a:effectLst/>
                          <a:latin typeface="+mn-lt"/>
                        </a:rPr>
                        <a:t>4G (LTE)</a:t>
                      </a:r>
                      <a:endParaRPr lang="en-GB" sz="2400" b="1" i="0" u="none" strike="noStrike" dirty="0">
                        <a:solidFill>
                          <a:srgbClr val="000000"/>
                        </a:solidFill>
                        <a:effectLst/>
                        <a:latin typeface="+mn-lt"/>
                      </a:endParaRPr>
                    </a:p>
                  </a:txBody>
                  <a:tcPr marL="9525" marR="9525" marT="9525" marB="0" anchor="b"/>
                </a:tc>
                <a:tc>
                  <a:txBody>
                    <a:bodyPr/>
                    <a:lstStyle/>
                    <a:p>
                      <a:pPr algn="ctr" fontAlgn="b"/>
                      <a:r>
                        <a:rPr lang="en-GB" sz="2400" b="1" u="none" strike="noStrike" dirty="0">
                          <a:effectLst/>
                          <a:latin typeface="+mn-lt"/>
                        </a:rPr>
                        <a:t>2000</a:t>
                      </a:r>
                      <a:endParaRPr lang="en-GB" sz="2400" b="1" i="0" u="none" strike="noStrike" dirty="0">
                        <a:solidFill>
                          <a:srgbClr val="000000"/>
                        </a:solidFill>
                        <a:effectLst/>
                        <a:latin typeface="+mn-lt"/>
                      </a:endParaRPr>
                    </a:p>
                  </a:txBody>
                  <a:tcPr marL="9525" marR="9525" marT="9525" marB="0" anchor="b"/>
                </a:tc>
                <a:tc>
                  <a:txBody>
                    <a:bodyPr/>
                    <a:lstStyle/>
                    <a:p>
                      <a:pPr algn="r" fontAlgn="b"/>
                      <a:r>
                        <a:rPr lang="en-GB" sz="2400" b="1" i="0" u="none" strike="noStrike" dirty="0">
                          <a:solidFill>
                            <a:srgbClr val="000000"/>
                          </a:solidFill>
                          <a:effectLst/>
                          <a:latin typeface="+mn-lt"/>
                        </a:rPr>
                        <a:t>All</a:t>
                      </a:r>
                      <a:r>
                        <a:rPr lang="en-GB" sz="2400" b="1" i="0" u="none" strike="noStrike" baseline="0" dirty="0">
                          <a:solidFill>
                            <a:srgbClr val="000000"/>
                          </a:solidFill>
                          <a:effectLst/>
                          <a:latin typeface="+mn-lt"/>
                        </a:rPr>
                        <a:t> IP mobile network</a:t>
                      </a:r>
                      <a:endParaRPr lang="en-GB" sz="24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86976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36512" y="-99392"/>
            <a:ext cx="9144000" cy="838200"/>
          </a:xfrm>
        </p:spPr>
        <p:txBody>
          <a:bodyPr>
            <a:normAutofit/>
          </a:bodyPr>
          <a:lstStyle/>
          <a:p>
            <a:r>
              <a:rPr lang="en-GB" sz="3600" b="0" dirty="0">
                <a:solidFill>
                  <a:srgbClr val="FFFFFF"/>
                </a:solidFill>
                <a:latin typeface="Calibri" pitchFamily="34" charset="0"/>
                <a:cs typeface="Calibri" pitchFamily="34" charset="0"/>
              </a:rPr>
              <a:t>GMSK Modulation</a:t>
            </a:r>
          </a:p>
        </p:txBody>
      </p:sp>
      <p:sp>
        <p:nvSpPr>
          <p:cNvPr id="19458" name="Rectangle 3"/>
          <p:cNvSpPr>
            <a:spLocks noGrp="1"/>
          </p:cNvSpPr>
          <p:nvPr>
            <p:ph type="body" idx="1"/>
          </p:nvPr>
        </p:nvSpPr>
        <p:spPr>
          <a:xfrm>
            <a:off x="251520" y="916873"/>
            <a:ext cx="7776864" cy="794544"/>
          </a:xfrm>
        </p:spPr>
        <p:txBody>
          <a:bodyPr>
            <a:normAutofit/>
          </a:bodyPr>
          <a:lstStyle/>
          <a:p>
            <a:pPr marL="0" indent="0">
              <a:lnSpc>
                <a:spcPct val="90000"/>
              </a:lnSpc>
              <a:buNone/>
            </a:pPr>
            <a:r>
              <a:rPr lang="en-GB" sz="2800" dirty="0">
                <a:latin typeface="Calibri" pitchFamily="34" charset="0"/>
                <a:cs typeface="Calibri" pitchFamily="34" charset="0"/>
              </a:rPr>
              <a:t>Spectrum of MSK, QPSK and BPSK</a:t>
            </a:r>
          </a:p>
          <a:p>
            <a:pPr marL="0" indent="0">
              <a:lnSpc>
                <a:spcPct val="90000"/>
              </a:lnSpc>
              <a:buNone/>
            </a:pPr>
            <a:endParaRPr lang="en-GB" sz="2800" dirty="0">
              <a:latin typeface="Calibri" pitchFamily="34" charset="0"/>
              <a:cs typeface="Calibri" pitchFamily="34" charset="0"/>
            </a:endParaRPr>
          </a:p>
        </p:txBody>
      </p:sp>
      <p:pic>
        <p:nvPicPr>
          <p:cNvPr id="19459" name="Picture 4" descr="3-2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99592" y="1412776"/>
            <a:ext cx="6480720" cy="5275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91736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a:xfrm>
            <a:off x="108520" y="-99392"/>
            <a:ext cx="9144000" cy="838200"/>
          </a:xfrm>
        </p:spPr>
        <p:txBody>
          <a:bodyPr>
            <a:normAutofit/>
          </a:bodyPr>
          <a:lstStyle/>
          <a:p>
            <a:r>
              <a:rPr lang="en-GB" sz="3600" b="0" dirty="0">
                <a:solidFill>
                  <a:srgbClr val="FFFFFF"/>
                </a:solidFill>
                <a:latin typeface="Calibri" pitchFamily="34" charset="0"/>
                <a:cs typeface="Calibri" pitchFamily="34" charset="0"/>
              </a:rPr>
              <a:t>GMSK Modulation</a:t>
            </a:r>
          </a:p>
        </p:txBody>
      </p:sp>
      <p:sp>
        <p:nvSpPr>
          <p:cNvPr id="20482" name="Rectangle 3"/>
          <p:cNvSpPr>
            <a:spLocks noGrp="1"/>
          </p:cNvSpPr>
          <p:nvPr>
            <p:ph type="body" idx="1"/>
          </p:nvPr>
        </p:nvSpPr>
        <p:spPr>
          <a:xfrm>
            <a:off x="107504" y="836712"/>
            <a:ext cx="8640960" cy="1787525"/>
          </a:xfrm>
        </p:spPr>
        <p:txBody>
          <a:bodyPr>
            <a:normAutofit fontScale="92500"/>
          </a:bodyPr>
          <a:lstStyle/>
          <a:p>
            <a:pPr>
              <a:lnSpc>
                <a:spcPct val="90000"/>
              </a:lnSpc>
            </a:pPr>
            <a:r>
              <a:rPr lang="en-GB" sz="2800" dirty="0">
                <a:latin typeface="Calibri" pitchFamily="34" charset="0"/>
                <a:cs typeface="Calibri" pitchFamily="34" charset="0"/>
              </a:rPr>
              <a:t>GMSK further reduces </a:t>
            </a:r>
            <a:r>
              <a:rPr lang="en-GB" sz="2800" dirty="0" err="1">
                <a:latin typeface="Calibri" pitchFamily="34" charset="0"/>
                <a:cs typeface="Calibri" pitchFamily="34" charset="0"/>
              </a:rPr>
              <a:t>sidelobes</a:t>
            </a:r>
            <a:r>
              <a:rPr lang="en-GB" sz="2800" dirty="0">
                <a:latin typeface="Calibri" pitchFamily="34" charset="0"/>
                <a:cs typeface="Calibri" pitchFamily="34" charset="0"/>
              </a:rPr>
              <a:t> by using a Gaussian filter</a:t>
            </a:r>
          </a:p>
          <a:p>
            <a:pPr lvl="1" indent="-220663">
              <a:lnSpc>
                <a:spcPct val="90000"/>
              </a:lnSpc>
            </a:pPr>
            <a:r>
              <a:rPr lang="en-GB" sz="2400" dirty="0">
                <a:latin typeface="Calibri" pitchFamily="34" charset="0"/>
                <a:cs typeface="Calibri" pitchFamily="34" charset="0"/>
              </a:rPr>
              <a:t>Cost: introduces inter-symbol-interference (ISI)</a:t>
            </a:r>
          </a:p>
          <a:p>
            <a:pPr>
              <a:lnSpc>
                <a:spcPct val="90000"/>
              </a:lnSpc>
            </a:pPr>
            <a:r>
              <a:rPr lang="en-GB" sz="2800" dirty="0">
                <a:latin typeface="Calibri" pitchFamily="34" charset="0"/>
                <a:cs typeface="Calibri" pitchFamily="34" charset="0"/>
              </a:rPr>
              <a:t>Figures show time and frequency response</a:t>
            </a:r>
          </a:p>
          <a:p>
            <a:pPr lvl="1" indent="-220663">
              <a:lnSpc>
                <a:spcPct val="90000"/>
              </a:lnSpc>
            </a:pPr>
            <a:r>
              <a:rPr lang="en-GB" sz="2400" dirty="0">
                <a:latin typeface="Calibri" pitchFamily="34" charset="0"/>
                <a:cs typeface="Calibri" pitchFamily="34" charset="0"/>
              </a:rPr>
              <a:t>GSM uses BT = 0.3</a:t>
            </a:r>
          </a:p>
        </p:txBody>
      </p:sp>
      <p:pic>
        <p:nvPicPr>
          <p:cNvPr id="20483" name="Picture 4" descr="3-5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1560" y="3140968"/>
            <a:ext cx="3527425" cy="301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4" name="Picture 5" descr="3-55b"/>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04048" y="3095286"/>
            <a:ext cx="3508375" cy="300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0161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99392"/>
            <a:ext cx="9144000" cy="872626"/>
          </a:xfrm>
          <a:noFill/>
          <a:ln/>
        </p:spPr>
        <p:txBody>
          <a:bodyPr>
            <a:normAutofit/>
          </a:bodyPr>
          <a:lstStyle/>
          <a:p>
            <a:pPr>
              <a:tabLst>
                <a:tab pos="285750" algn="l"/>
                <a:tab pos="1049338" algn="l"/>
              </a:tabLst>
            </a:pPr>
            <a:r>
              <a:rPr lang="en-US" sz="3600" b="0" dirty="0">
                <a:solidFill>
                  <a:srgbClr val="FFFFFF"/>
                </a:solidFill>
                <a:latin typeface="Calibri" pitchFamily="34" charset="0"/>
                <a:cs typeface="Calibri" pitchFamily="34" charset="0"/>
              </a:rPr>
              <a:t>Gaussian Minimum Shift Keying (GMSK)</a:t>
            </a:r>
          </a:p>
        </p:txBody>
      </p:sp>
      <p:sp>
        <p:nvSpPr>
          <p:cNvPr id="24579" name="Rectangle 3"/>
          <p:cNvSpPr>
            <a:spLocks noGrp="1" noChangeArrowheads="1"/>
          </p:cNvSpPr>
          <p:nvPr>
            <p:ph type="body" idx="1"/>
          </p:nvPr>
        </p:nvSpPr>
        <p:spPr>
          <a:xfrm>
            <a:off x="0" y="779461"/>
            <a:ext cx="8991600" cy="842963"/>
          </a:xfrm>
          <a:noFill/>
          <a:ln/>
        </p:spPr>
        <p:txBody>
          <a:bodyPr>
            <a:normAutofit fontScale="85000" lnSpcReduction="10000"/>
          </a:bodyPr>
          <a:lstStyle/>
          <a:p>
            <a:pPr marL="820738" lvl="2" indent="0">
              <a:buNone/>
            </a:pPr>
            <a:r>
              <a:rPr lang="en-US" dirty="0">
                <a:latin typeface="Calibri" pitchFamily="34" charset="0"/>
                <a:cs typeface="Calibri" pitchFamily="34" charset="0"/>
              </a:rPr>
              <a:t>To appreciate GMSK we must first consider Minimum Shift Keying (MSK) implemented using quadrature modulation. MSK is a special form of binary frequency shift keying (FSK) using a frequency deviation </a:t>
            </a:r>
            <a:r>
              <a:rPr lang="en-US" i="1" dirty="0" err="1">
                <a:latin typeface="Calibri" pitchFamily="34" charset="0"/>
                <a:cs typeface="Calibri" pitchFamily="34" charset="0"/>
              </a:rPr>
              <a:t>f</a:t>
            </a:r>
            <a:r>
              <a:rPr lang="en-US" i="1" baseline="-25000" dirty="0" err="1">
                <a:latin typeface="Calibri" pitchFamily="34" charset="0"/>
                <a:cs typeface="Calibri" pitchFamily="34" charset="0"/>
              </a:rPr>
              <a:t>d</a:t>
            </a:r>
            <a:r>
              <a:rPr lang="en-US" dirty="0">
                <a:latin typeface="Calibri" pitchFamily="34" charset="0"/>
                <a:cs typeface="Calibri" pitchFamily="34" charset="0"/>
              </a:rPr>
              <a:t> = 1/4</a:t>
            </a:r>
            <a:r>
              <a:rPr lang="en-US" i="1" dirty="0">
                <a:latin typeface="Calibri" pitchFamily="34" charset="0"/>
                <a:cs typeface="Calibri" pitchFamily="34" charset="0"/>
              </a:rPr>
              <a:t>T</a:t>
            </a:r>
            <a:r>
              <a:rPr lang="en-US" dirty="0">
                <a:latin typeface="Calibri" pitchFamily="34" charset="0"/>
                <a:cs typeface="Calibri" pitchFamily="34" charset="0"/>
              </a:rPr>
              <a:t> , where </a:t>
            </a:r>
            <a:r>
              <a:rPr lang="en-US" i="1" dirty="0">
                <a:latin typeface="Calibri" pitchFamily="34" charset="0"/>
                <a:cs typeface="Calibri" pitchFamily="34" charset="0"/>
              </a:rPr>
              <a:t>T</a:t>
            </a:r>
            <a:r>
              <a:rPr lang="en-US" dirty="0">
                <a:latin typeface="Calibri" pitchFamily="34" charset="0"/>
                <a:cs typeface="Calibri" pitchFamily="34" charset="0"/>
              </a:rPr>
              <a:t> is the bit duration.</a:t>
            </a:r>
          </a:p>
        </p:txBody>
      </p:sp>
      <p:graphicFrame>
        <p:nvGraphicFramePr>
          <p:cNvPr id="24648" name="Object 72"/>
          <p:cNvGraphicFramePr>
            <a:graphicFrameLocks noChangeAspect="1"/>
          </p:cNvGraphicFramePr>
          <p:nvPr>
            <p:extLst>
              <p:ext uri="{D42A27DB-BD31-4B8C-83A1-F6EECF244321}">
                <p14:modId xmlns:p14="http://schemas.microsoft.com/office/powerpoint/2010/main" val="13571986"/>
              </p:ext>
            </p:extLst>
          </p:nvPr>
        </p:nvGraphicFramePr>
        <p:xfrm>
          <a:off x="1231899" y="1697037"/>
          <a:ext cx="6622067" cy="1479551"/>
        </p:xfrm>
        <a:graphic>
          <a:graphicData uri="http://schemas.openxmlformats.org/presentationml/2006/ole">
            <mc:AlternateContent xmlns:mc="http://schemas.openxmlformats.org/markup-compatibility/2006">
              <mc:Choice xmlns:v="urn:schemas-microsoft-com:vml" Requires="v">
                <p:oleObj spid="_x0000_s2052" name="Equation" r:id="rId4" imgW="5854700" imgH="1308100" progId="Equation.3">
                  <p:embed/>
                </p:oleObj>
              </mc:Choice>
              <mc:Fallback>
                <p:oleObj name="Equation" r:id="rId4" imgW="5854700" imgH="1308100" progId="Equation.3">
                  <p:embed/>
                  <p:pic>
                    <p:nvPicPr>
                      <p:cNvPr id="24648"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899" y="1697037"/>
                        <a:ext cx="6622067" cy="1479551"/>
                      </a:xfrm>
                      <a:prstGeom prst="rect">
                        <a:avLst/>
                      </a:prstGeom>
                      <a:noFill/>
                    </p:spPr>
                  </p:pic>
                </p:oleObj>
              </mc:Fallback>
            </mc:AlternateContent>
          </a:graphicData>
        </a:graphic>
      </p:graphicFrame>
      <p:grpSp>
        <p:nvGrpSpPr>
          <p:cNvPr id="24689" name="Group 113"/>
          <p:cNvGrpSpPr>
            <a:grpSpLocks/>
          </p:cNvGrpSpPr>
          <p:nvPr/>
        </p:nvGrpSpPr>
        <p:grpSpPr bwMode="auto">
          <a:xfrm>
            <a:off x="1231900" y="3062288"/>
            <a:ext cx="7024688" cy="2044700"/>
            <a:chOff x="1092" y="2032"/>
            <a:chExt cx="4425" cy="1288"/>
          </a:xfrm>
        </p:grpSpPr>
        <p:sp>
          <p:nvSpPr>
            <p:cNvPr id="24581" name="Rectangle 5"/>
            <p:cNvSpPr>
              <a:spLocks noChangeArrowheads="1"/>
            </p:cNvSpPr>
            <p:nvPr/>
          </p:nvSpPr>
          <p:spPr bwMode="auto">
            <a:xfrm>
              <a:off x="3868" y="2032"/>
              <a:ext cx="1286" cy="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1400" b="1" i="1" dirty="0"/>
                <a:t>Quadrature Modulator</a:t>
              </a:r>
            </a:p>
          </p:txBody>
        </p:sp>
        <p:sp>
          <p:nvSpPr>
            <p:cNvPr id="24650" name="AutoShape 74"/>
            <p:cNvSpPr>
              <a:spLocks noChangeArrowheads="1"/>
            </p:cNvSpPr>
            <p:nvPr/>
          </p:nvSpPr>
          <p:spPr bwMode="auto">
            <a:xfrm>
              <a:off x="1702" y="2627"/>
              <a:ext cx="168" cy="168"/>
            </a:xfrm>
            <a:prstGeom prst="flowChartSummingJunction">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4651" name="Line 75"/>
            <p:cNvSpPr>
              <a:spLocks noChangeShapeType="1"/>
            </p:cNvSpPr>
            <p:nvPr/>
          </p:nvSpPr>
          <p:spPr bwMode="auto">
            <a:xfrm>
              <a:off x="1391" y="2711"/>
              <a:ext cx="305"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grpSp>
          <p:nvGrpSpPr>
            <p:cNvPr id="24654" name="Group 78"/>
            <p:cNvGrpSpPr>
              <a:grpSpLocks/>
            </p:cNvGrpSpPr>
            <p:nvPr/>
          </p:nvGrpSpPr>
          <p:grpSpPr bwMode="auto">
            <a:xfrm>
              <a:off x="2056" y="2456"/>
              <a:ext cx="375" cy="511"/>
              <a:chOff x="2182" y="2453"/>
              <a:chExt cx="375" cy="511"/>
            </a:xfrm>
          </p:grpSpPr>
          <p:sp>
            <p:nvSpPr>
              <p:cNvPr id="24652" name="Rectangle 76"/>
              <p:cNvSpPr>
                <a:spLocks noChangeArrowheads="1"/>
              </p:cNvSpPr>
              <p:nvPr/>
            </p:nvSpPr>
            <p:spPr bwMode="auto">
              <a:xfrm>
                <a:off x="2182" y="2453"/>
                <a:ext cx="375" cy="511"/>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aphicFrame>
            <p:nvGraphicFramePr>
              <p:cNvPr id="24653" name="Object 77"/>
              <p:cNvGraphicFramePr>
                <a:graphicFrameLocks noChangeAspect="1"/>
              </p:cNvGraphicFramePr>
              <p:nvPr/>
            </p:nvGraphicFramePr>
            <p:xfrm>
              <a:off x="2182" y="2494"/>
              <a:ext cx="374" cy="429"/>
            </p:xfrm>
            <a:graphic>
              <a:graphicData uri="http://schemas.openxmlformats.org/presentationml/2006/ole">
                <mc:AlternateContent xmlns:mc="http://schemas.openxmlformats.org/markup-compatibility/2006">
                  <mc:Choice xmlns:v="urn:schemas-microsoft-com:vml" Requires="v">
                    <p:oleObj spid="_x0000_s2053" name="Equation" r:id="rId6" imgW="342751" imgH="393529" progId="Equation.3">
                      <p:embed/>
                    </p:oleObj>
                  </mc:Choice>
                  <mc:Fallback>
                    <p:oleObj name="Equation" r:id="rId6" imgW="342751" imgH="393529" progId="Equation.3">
                      <p:embed/>
                      <p:pic>
                        <p:nvPicPr>
                          <p:cNvPr id="24653" name="Object 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2" y="2494"/>
                            <a:ext cx="374" cy="42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24655" name="Line 79"/>
            <p:cNvSpPr>
              <a:spLocks noChangeShapeType="1"/>
            </p:cNvSpPr>
            <p:nvPr/>
          </p:nvSpPr>
          <p:spPr bwMode="auto">
            <a:xfrm>
              <a:off x="1872" y="2711"/>
              <a:ext cx="18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56" name="Line 80"/>
            <p:cNvSpPr>
              <a:spLocks noChangeShapeType="1"/>
            </p:cNvSpPr>
            <p:nvPr/>
          </p:nvSpPr>
          <p:spPr bwMode="auto">
            <a:xfrm>
              <a:off x="2428" y="2711"/>
              <a:ext cx="18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57" name="Line 81"/>
            <p:cNvSpPr>
              <a:spLocks noChangeShapeType="1"/>
            </p:cNvSpPr>
            <p:nvPr/>
          </p:nvSpPr>
          <p:spPr bwMode="auto">
            <a:xfrm>
              <a:off x="2611" y="2278"/>
              <a:ext cx="0" cy="86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58" name="Rectangle 82"/>
            <p:cNvSpPr>
              <a:spLocks noChangeArrowheads="1"/>
            </p:cNvSpPr>
            <p:nvPr/>
          </p:nvSpPr>
          <p:spPr bwMode="auto">
            <a:xfrm>
              <a:off x="2823" y="2104"/>
              <a:ext cx="557" cy="356"/>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000"/>
                <a:t>cos()</a:t>
              </a:r>
              <a:endParaRPr lang="en-US" sz="2000"/>
            </a:p>
          </p:txBody>
        </p:sp>
        <p:sp>
          <p:nvSpPr>
            <p:cNvPr id="24660" name="Rectangle 84"/>
            <p:cNvSpPr>
              <a:spLocks noChangeArrowheads="1"/>
            </p:cNvSpPr>
            <p:nvPr/>
          </p:nvSpPr>
          <p:spPr bwMode="auto">
            <a:xfrm>
              <a:off x="2823" y="2964"/>
              <a:ext cx="557" cy="356"/>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000"/>
                <a:t>sin()</a:t>
              </a:r>
              <a:endParaRPr lang="en-US" sz="2000"/>
            </a:p>
          </p:txBody>
        </p:sp>
        <p:sp>
          <p:nvSpPr>
            <p:cNvPr id="24661" name="AutoShape 85"/>
            <p:cNvSpPr>
              <a:spLocks noChangeArrowheads="1"/>
            </p:cNvSpPr>
            <p:nvPr/>
          </p:nvSpPr>
          <p:spPr bwMode="auto">
            <a:xfrm>
              <a:off x="3591" y="3058"/>
              <a:ext cx="168" cy="168"/>
            </a:xfrm>
            <a:prstGeom prst="flowChartSummingJunction">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4662" name="AutoShape 86"/>
            <p:cNvSpPr>
              <a:spLocks noChangeArrowheads="1"/>
            </p:cNvSpPr>
            <p:nvPr/>
          </p:nvSpPr>
          <p:spPr bwMode="auto">
            <a:xfrm>
              <a:off x="3591" y="2198"/>
              <a:ext cx="168" cy="168"/>
            </a:xfrm>
            <a:prstGeom prst="flowChartSummingJunction">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4663" name="Text Box 87"/>
            <p:cNvSpPr txBox="1">
              <a:spLocks noChangeArrowheads="1"/>
            </p:cNvSpPr>
            <p:nvPr/>
          </p:nvSpPr>
          <p:spPr bwMode="auto">
            <a:xfrm>
              <a:off x="3346" y="2449"/>
              <a:ext cx="6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dirty="0" err="1"/>
                <a:t>cos</a:t>
              </a:r>
              <a:r>
                <a:rPr lang="en-GB" dirty="0"/>
                <a:t>(2</a:t>
              </a:r>
              <a:r>
                <a:rPr lang="en-GB" i="1" dirty="0">
                  <a:latin typeface="Symbol" pitchFamily="18" charset="2"/>
                </a:rPr>
                <a:t>p</a:t>
              </a:r>
              <a:r>
                <a:rPr lang="en-GB" i="1" dirty="0"/>
                <a:t>f</a:t>
              </a:r>
              <a:r>
                <a:rPr lang="en-GB" i="1" baseline="-25000" dirty="0"/>
                <a:t>c</a:t>
              </a:r>
              <a:r>
                <a:rPr lang="en-GB" i="1" dirty="0"/>
                <a:t>t</a:t>
              </a:r>
              <a:r>
                <a:rPr lang="en-GB" dirty="0"/>
                <a:t>)</a:t>
              </a:r>
              <a:endParaRPr lang="en-US" dirty="0"/>
            </a:p>
          </p:txBody>
        </p:sp>
        <p:sp>
          <p:nvSpPr>
            <p:cNvPr id="24664" name="Text Box 88"/>
            <p:cNvSpPr txBox="1">
              <a:spLocks noChangeArrowheads="1"/>
            </p:cNvSpPr>
            <p:nvPr/>
          </p:nvSpPr>
          <p:spPr bwMode="auto">
            <a:xfrm>
              <a:off x="3364" y="2710"/>
              <a:ext cx="62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dirty="0"/>
                <a:t>sin(2</a:t>
              </a:r>
              <a:r>
                <a:rPr lang="en-GB" i="1" dirty="0">
                  <a:latin typeface="Symbol" pitchFamily="18" charset="2"/>
                </a:rPr>
                <a:t>p</a:t>
              </a:r>
              <a:r>
                <a:rPr lang="en-GB" i="1" dirty="0"/>
                <a:t>f</a:t>
              </a:r>
              <a:r>
                <a:rPr lang="en-GB" i="1" baseline="-25000" dirty="0"/>
                <a:t>c</a:t>
              </a:r>
              <a:r>
                <a:rPr lang="en-GB" i="1" dirty="0"/>
                <a:t>t</a:t>
              </a:r>
              <a:r>
                <a:rPr lang="en-GB" dirty="0"/>
                <a:t>)</a:t>
              </a:r>
              <a:endParaRPr lang="en-US" dirty="0"/>
            </a:p>
          </p:txBody>
        </p:sp>
        <p:sp>
          <p:nvSpPr>
            <p:cNvPr id="24665" name="Line 89"/>
            <p:cNvSpPr>
              <a:spLocks noChangeShapeType="1"/>
            </p:cNvSpPr>
            <p:nvPr/>
          </p:nvSpPr>
          <p:spPr bwMode="auto">
            <a:xfrm>
              <a:off x="3764" y="2282"/>
              <a:ext cx="58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66" name="Line 90"/>
            <p:cNvSpPr>
              <a:spLocks noChangeShapeType="1"/>
            </p:cNvSpPr>
            <p:nvPr/>
          </p:nvSpPr>
          <p:spPr bwMode="auto">
            <a:xfrm>
              <a:off x="3764" y="3142"/>
              <a:ext cx="58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68" name="AutoShape 92"/>
            <p:cNvSpPr>
              <a:spLocks noChangeArrowheads="1"/>
            </p:cNvSpPr>
            <p:nvPr/>
          </p:nvSpPr>
          <p:spPr bwMode="auto">
            <a:xfrm>
              <a:off x="4262" y="2624"/>
              <a:ext cx="175" cy="175"/>
            </a:xfrm>
            <a:prstGeom prst="flowChartOr">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4669" name="Line 93"/>
            <p:cNvSpPr>
              <a:spLocks noChangeShapeType="1"/>
            </p:cNvSpPr>
            <p:nvPr/>
          </p:nvSpPr>
          <p:spPr bwMode="auto">
            <a:xfrm>
              <a:off x="2614" y="2282"/>
              <a:ext cx="20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0" name="Line 94"/>
            <p:cNvSpPr>
              <a:spLocks noChangeShapeType="1"/>
            </p:cNvSpPr>
            <p:nvPr/>
          </p:nvSpPr>
          <p:spPr bwMode="auto">
            <a:xfrm>
              <a:off x="2614" y="3142"/>
              <a:ext cx="20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1" name="Line 95"/>
            <p:cNvSpPr>
              <a:spLocks noChangeShapeType="1"/>
            </p:cNvSpPr>
            <p:nvPr/>
          </p:nvSpPr>
          <p:spPr bwMode="auto">
            <a:xfrm>
              <a:off x="3379" y="2288"/>
              <a:ext cx="20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2" name="Line 96"/>
            <p:cNvSpPr>
              <a:spLocks noChangeShapeType="1"/>
            </p:cNvSpPr>
            <p:nvPr/>
          </p:nvSpPr>
          <p:spPr bwMode="auto">
            <a:xfrm>
              <a:off x="3380" y="3149"/>
              <a:ext cx="20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3" name="Line 97"/>
            <p:cNvSpPr>
              <a:spLocks noChangeShapeType="1"/>
            </p:cNvSpPr>
            <p:nvPr/>
          </p:nvSpPr>
          <p:spPr bwMode="auto">
            <a:xfrm flipV="1">
              <a:off x="1780" y="2795"/>
              <a:ext cx="0" cy="201"/>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4" name="Line 98"/>
            <p:cNvSpPr>
              <a:spLocks noChangeShapeType="1"/>
            </p:cNvSpPr>
            <p:nvPr/>
          </p:nvSpPr>
          <p:spPr bwMode="auto">
            <a:xfrm>
              <a:off x="4343" y="2278"/>
              <a:ext cx="0" cy="33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5" name="Line 99"/>
            <p:cNvSpPr>
              <a:spLocks noChangeShapeType="1"/>
            </p:cNvSpPr>
            <p:nvPr/>
          </p:nvSpPr>
          <p:spPr bwMode="auto">
            <a:xfrm>
              <a:off x="4343" y="2803"/>
              <a:ext cx="0" cy="34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7" name="Line 101"/>
            <p:cNvSpPr>
              <a:spLocks noChangeShapeType="1"/>
            </p:cNvSpPr>
            <p:nvPr/>
          </p:nvSpPr>
          <p:spPr bwMode="auto">
            <a:xfrm>
              <a:off x="5111" y="2711"/>
              <a:ext cx="2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8" name="Line 102"/>
            <p:cNvSpPr>
              <a:spLocks noChangeShapeType="1"/>
            </p:cNvSpPr>
            <p:nvPr/>
          </p:nvSpPr>
          <p:spPr bwMode="auto">
            <a:xfrm>
              <a:off x="3675" y="2368"/>
              <a:ext cx="0" cy="11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79" name="Line 103"/>
            <p:cNvSpPr>
              <a:spLocks noChangeShapeType="1"/>
            </p:cNvSpPr>
            <p:nvPr/>
          </p:nvSpPr>
          <p:spPr bwMode="auto">
            <a:xfrm>
              <a:off x="3675" y="2945"/>
              <a:ext cx="0" cy="11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80" name="Text Box 104"/>
            <p:cNvSpPr txBox="1">
              <a:spLocks noChangeArrowheads="1"/>
            </p:cNvSpPr>
            <p:nvPr/>
          </p:nvSpPr>
          <p:spPr bwMode="auto">
            <a:xfrm>
              <a:off x="1608" y="2997"/>
              <a:ext cx="34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t>2</a:t>
              </a:r>
              <a:r>
                <a:rPr lang="en-GB" i="1">
                  <a:latin typeface="Symbol" pitchFamily="18" charset="2"/>
                </a:rPr>
                <a:t>p</a:t>
              </a:r>
              <a:r>
                <a:rPr lang="en-GB" i="1"/>
                <a:t>f</a:t>
              </a:r>
              <a:r>
                <a:rPr lang="en-GB" i="1" baseline="-25000"/>
                <a:t>d</a:t>
              </a:r>
              <a:endParaRPr lang="en-US" i="1"/>
            </a:p>
          </p:txBody>
        </p:sp>
        <p:sp>
          <p:nvSpPr>
            <p:cNvPr id="24682" name="Text Box 106"/>
            <p:cNvSpPr txBox="1">
              <a:spLocks noChangeArrowheads="1"/>
            </p:cNvSpPr>
            <p:nvPr/>
          </p:nvSpPr>
          <p:spPr bwMode="auto">
            <a:xfrm>
              <a:off x="1092" y="2602"/>
              <a:ext cx="30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i="1"/>
                <a:t>d</a:t>
              </a:r>
              <a:r>
                <a:rPr lang="en-GB"/>
                <a:t>(</a:t>
              </a:r>
              <a:r>
                <a:rPr lang="en-GB" i="1"/>
                <a:t>t</a:t>
              </a:r>
              <a:r>
                <a:rPr lang="en-GB"/>
                <a:t>)</a:t>
              </a:r>
              <a:endParaRPr lang="en-US"/>
            </a:p>
          </p:txBody>
        </p:sp>
        <p:grpSp>
          <p:nvGrpSpPr>
            <p:cNvPr id="24686" name="Group 110"/>
            <p:cNvGrpSpPr>
              <a:grpSpLocks/>
            </p:cNvGrpSpPr>
            <p:nvPr/>
          </p:nvGrpSpPr>
          <p:grpSpPr bwMode="auto">
            <a:xfrm>
              <a:off x="4643" y="2496"/>
              <a:ext cx="485" cy="434"/>
              <a:chOff x="4643" y="2496"/>
              <a:chExt cx="485" cy="434"/>
            </a:xfrm>
          </p:grpSpPr>
          <p:sp>
            <p:nvSpPr>
              <p:cNvPr id="24683" name="AutoShape 107"/>
              <p:cNvSpPr>
                <a:spLocks noChangeArrowheads="1"/>
              </p:cNvSpPr>
              <p:nvPr/>
            </p:nvSpPr>
            <p:spPr bwMode="auto">
              <a:xfrm rot="5400000">
                <a:off x="4669" y="2470"/>
                <a:ext cx="434" cy="485"/>
              </a:xfrm>
              <a:prstGeom prst="triangle">
                <a:avLst>
                  <a:gd name="adj" fmla="val 50000"/>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vert="eaVert" wrap="none" anchor="ctr"/>
              <a:lstStyle/>
              <a:p>
                <a:pPr algn="ctr"/>
                <a:endParaRPr lang="en-US"/>
              </a:p>
            </p:txBody>
          </p:sp>
          <p:sp>
            <p:nvSpPr>
              <p:cNvPr id="24685" name="Text Box 109"/>
              <p:cNvSpPr txBox="1">
                <a:spLocks noChangeArrowheads="1"/>
              </p:cNvSpPr>
              <p:nvPr/>
            </p:nvSpPr>
            <p:spPr bwMode="auto">
              <a:xfrm>
                <a:off x="4683" y="2607"/>
                <a:ext cx="2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i="1"/>
                  <a:t>A</a:t>
                </a:r>
                <a:endParaRPr lang="en-US" i="1"/>
              </a:p>
            </p:txBody>
          </p:sp>
        </p:grpSp>
        <p:sp>
          <p:nvSpPr>
            <p:cNvPr id="24687" name="Line 111"/>
            <p:cNvSpPr>
              <a:spLocks noChangeShapeType="1"/>
            </p:cNvSpPr>
            <p:nvPr/>
          </p:nvSpPr>
          <p:spPr bwMode="auto">
            <a:xfrm>
              <a:off x="4433" y="2712"/>
              <a:ext cx="207"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688" name="Text Box 112"/>
            <p:cNvSpPr txBox="1">
              <a:spLocks noChangeArrowheads="1"/>
            </p:cNvSpPr>
            <p:nvPr/>
          </p:nvSpPr>
          <p:spPr bwMode="auto">
            <a:xfrm>
              <a:off x="5054" y="2467"/>
              <a:ext cx="4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i="1"/>
                <a:t>s</a:t>
              </a:r>
              <a:r>
                <a:rPr lang="en-GB" i="1" baseline="-25000"/>
                <a:t>msk</a:t>
              </a:r>
              <a:r>
                <a:rPr lang="en-GB"/>
                <a:t>(</a:t>
              </a:r>
              <a:r>
                <a:rPr lang="en-GB" i="1"/>
                <a:t>t</a:t>
              </a:r>
              <a:r>
                <a:rPr lang="en-GB"/>
                <a:t>)</a:t>
              </a:r>
              <a:endParaRPr lang="en-US"/>
            </a:p>
          </p:txBody>
        </p:sp>
      </p:grpSp>
      <p:graphicFrame>
        <p:nvGraphicFramePr>
          <p:cNvPr id="24690" name="Object 114"/>
          <p:cNvGraphicFramePr>
            <a:graphicFrameLocks noChangeAspect="1"/>
          </p:cNvGraphicFramePr>
          <p:nvPr>
            <p:extLst>
              <p:ext uri="{D42A27DB-BD31-4B8C-83A1-F6EECF244321}">
                <p14:modId xmlns:p14="http://schemas.microsoft.com/office/powerpoint/2010/main" val="6879336"/>
              </p:ext>
            </p:extLst>
          </p:nvPr>
        </p:nvGraphicFramePr>
        <p:xfrm>
          <a:off x="1906416" y="5301207"/>
          <a:ext cx="5401887" cy="1385099"/>
        </p:xfrm>
        <a:graphic>
          <a:graphicData uri="http://schemas.openxmlformats.org/presentationml/2006/ole">
            <mc:AlternateContent xmlns:mc="http://schemas.openxmlformats.org/markup-compatibility/2006">
              <mc:Choice xmlns:v="urn:schemas-microsoft-com:vml" Requires="v">
                <p:oleObj spid="_x0000_s2054" name="Equation" r:id="rId8" imgW="3466800" imgH="888840" progId="Equation.3">
                  <p:embed/>
                </p:oleObj>
              </mc:Choice>
              <mc:Fallback>
                <p:oleObj name="Equation" r:id="rId8" imgW="3466800" imgH="888840" progId="Equation.3">
                  <p:embed/>
                  <p:pic>
                    <p:nvPicPr>
                      <p:cNvPr id="24690" name="Object 114"/>
                      <p:cNvPicPr>
                        <a:picLocks noChangeAspect="1" noChangeArrowheads="1"/>
                      </p:cNvPicPr>
                      <p:nvPr/>
                    </p:nvPicPr>
                    <p:blipFill>
                      <a:blip r:embed="rId9"/>
                      <a:srcRect/>
                      <a:stretch>
                        <a:fillRect/>
                      </a:stretch>
                    </p:blipFill>
                    <p:spPr bwMode="auto">
                      <a:xfrm>
                        <a:off x="1906416" y="5301207"/>
                        <a:ext cx="5401887" cy="1385099"/>
                      </a:xfrm>
                      <a:prstGeom prst="rect">
                        <a:avLst/>
                      </a:prstGeom>
                      <a:noFill/>
                    </p:spPr>
                  </p:pic>
                </p:oleObj>
              </mc:Fallback>
            </mc:AlternateContent>
          </a:graphicData>
        </a:graphic>
      </p:graphicFrame>
    </p:spTree>
    <p:extLst>
      <p:ext uri="{BB962C8B-B14F-4D97-AF65-F5344CB8AC3E}">
        <p14:creationId xmlns:p14="http://schemas.microsoft.com/office/powerpoint/2010/main" val="249906694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1928" y="-27384"/>
            <a:ext cx="8924408" cy="620688"/>
          </a:xfrm>
        </p:spPr>
        <p:txBody>
          <a:bodyPr>
            <a:normAutofit fontScale="90000"/>
          </a:bodyPr>
          <a:lstStyle/>
          <a:p>
            <a:r>
              <a:rPr lang="en-US" sz="3600" b="0" dirty="0">
                <a:solidFill>
                  <a:srgbClr val="FFFFFF"/>
                </a:solidFill>
                <a:latin typeface="Calibri" pitchFamily="34" charset="0"/>
                <a:cs typeface="Calibri" pitchFamily="34" charset="0"/>
              </a:rPr>
              <a:t>Gaussian Minimum Shift Keying (Contd.)</a:t>
            </a:r>
          </a:p>
        </p:txBody>
      </p:sp>
      <p:sp>
        <p:nvSpPr>
          <p:cNvPr id="56323" name="Rectangle 3"/>
          <p:cNvSpPr>
            <a:spLocks noGrp="1" noChangeArrowheads="1"/>
          </p:cNvSpPr>
          <p:nvPr>
            <p:ph type="body" idx="1"/>
          </p:nvPr>
        </p:nvSpPr>
        <p:spPr>
          <a:xfrm>
            <a:off x="76200" y="1151904"/>
            <a:ext cx="8991600" cy="5805488"/>
          </a:xfrm>
        </p:spPr>
        <p:txBody>
          <a:bodyPr/>
          <a:lstStyle/>
          <a:p>
            <a:pPr>
              <a:lnSpc>
                <a:spcPct val="90000"/>
              </a:lnSpc>
              <a:buFontTx/>
              <a:buNone/>
            </a:pPr>
            <a:r>
              <a:rPr lang="en-US" sz="1600" dirty="0">
                <a:latin typeface="Arial" charset="0"/>
              </a:rPr>
              <a:t>		To obtain GMSK, the data </a:t>
            </a:r>
            <a:r>
              <a:rPr lang="en-US" sz="1600" i="1" dirty="0">
                <a:latin typeface="Arial" charset="0"/>
              </a:rPr>
              <a:t>d</a:t>
            </a:r>
            <a:r>
              <a:rPr lang="en-US" sz="1600" dirty="0">
                <a:latin typeface="Arial" charset="0"/>
              </a:rPr>
              <a:t>(</a:t>
            </a:r>
            <a:r>
              <a:rPr lang="en-US" sz="1600" i="1" dirty="0">
                <a:latin typeface="Arial" charset="0"/>
              </a:rPr>
              <a:t>t</a:t>
            </a:r>
            <a:r>
              <a:rPr lang="en-US" sz="1600" dirty="0">
                <a:latin typeface="Arial" charset="0"/>
              </a:rPr>
              <a:t>) is pre-filtered by a Gaussian shaped filter:</a:t>
            </a:r>
          </a:p>
          <a:p>
            <a:pPr>
              <a:lnSpc>
                <a:spcPct val="90000"/>
              </a:lnSpc>
              <a:buFontTx/>
              <a:buNone/>
            </a:pPr>
            <a:endParaRPr lang="en-GB" sz="1600" dirty="0">
              <a:latin typeface="Arial" charset="0"/>
            </a:endParaRPr>
          </a:p>
          <a:p>
            <a:pPr>
              <a:lnSpc>
                <a:spcPct val="90000"/>
              </a:lnSpc>
              <a:buFontTx/>
              <a:buNone/>
            </a:pPr>
            <a:endParaRPr lang="en-GB" sz="1600" dirty="0">
              <a:latin typeface="Arial" charset="0"/>
            </a:endParaRPr>
          </a:p>
          <a:p>
            <a:pPr>
              <a:lnSpc>
                <a:spcPct val="90000"/>
              </a:lnSpc>
              <a:buFontTx/>
              <a:buNone/>
            </a:pPr>
            <a:endParaRPr lang="en-GB" sz="1600" dirty="0">
              <a:latin typeface="Arial" charset="0"/>
            </a:endParaRPr>
          </a:p>
          <a:p>
            <a:pPr>
              <a:lnSpc>
                <a:spcPct val="90000"/>
              </a:lnSpc>
              <a:buFontTx/>
              <a:buNone/>
            </a:pPr>
            <a:endParaRPr lang="en-GB" sz="1600" dirty="0">
              <a:latin typeface="Arial" charset="0"/>
            </a:endParaRPr>
          </a:p>
          <a:p>
            <a:pPr>
              <a:lnSpc>
                <a:spcPct val="90000"/>
              </a:lnSpc>
              <a:buFontTx/>
              <a:buNone/>
            </a:pPr>
            <a:r>
              <a:rPr lang="en-US" dirty="0">
                <a:latin typeface="Arial" charset="0"/>
              </a:rPr>
              <a:t>		</a:t>
            </a:r>
          </a:p>
          <a:p>
            <a:pPr>
              <a:lnSpc>
                <a:spcPct val="90000"/>
              </a:lnSpc>
              <a:buFontTx/>
              <a:buNone/>
            </a:pPr>
            <a:r>
              <a:rPr lang="en-US" sz="1600" dirty="0">
                <a:latin typeface="Arial" charset="0"/>
              </a:rPr>
              <a:t>		where</a:t>
            </a:r>
          </a:p>
          <a:p>
            <a:pPr>
              <a:lnSpc>
                <a:spcPct val="90000"/>
              </a:lnSpc>
              <a:buFontTx/>
              <a:buNone/>
            </a:pPr>
            <a:endParaRPr lang="en-US" sz="1600" dirty="0">
              <a:latin typeface="Arial" charset="0"/>
            </a:endParaRPr>
          </a:p>
          <a:p>
            <a:pPr>
              <a:lnSpc>
                <a:spcPct val="90000"/>
              </a:lnSpc>
              <a:buFontTx/>
              <a:buNone/>
            </a:pPr>
            <a:endParaRPr lang="en-US" sz="1600" dirty="0">
              <a:latin typeface="Arial" charset="0"/>
            </a:endParaRPr>
          </a:p>
          <a:p>
            <a:pPr>
              <a:lnSpc>
                <a:spcPct val="90000"/>
              </a:lnSpc>
              <a:buFontTx/>
              <a:buNone/>
            </a:pPr>
            <a:endParaRPr lang="en-US" sz="1600" dirty="0">
              <a:latin typeface="Arial" charset="0"/>
            </a:endParaRPr>
          </a:p>
          <a:p>
            <a:pPr>
              <a:lnSpc>
                <a:spcPct val="90000"/>
              </a:lnSpc>
              <a:buFontTx/>
              <a:buNone/>
            </a:pPr>
            <a:endParaRPr lang="en-US" sz="1600" dirty="0">
              <a:latin typeface="Arial" charset="0"/>
            </a:endParaRPr>
          </a:p>
          <a:p>
            <a:pPr>
              <a:lnSpc>
                <a:spcPct val="90000"/>
              </a:lnSpc>
              <a:buFontTx/>
              <a:buNone/>
            </a:pPr>
            <a:endParaRPr lang="en-US" sz="1600" dirty="0">
              <a:latin typeface="Arial" charset="0"/>
            </a:endParaRPr>
          </a:p>
          <a:p>
            <a:pPr>
              <a:lnSpc>
                <a:spcPct val="90000"/>
              </a:lnSpc>
              <a:buFontTx/>
              <a:buNone/>
            </a:pPr>
            <a:r>
              <a:rPr lang="en-US" sz="1600" dirty="0">
                <a:latin typeface="Arial" charset="0"/>
              </a:rPr>
              <a:t>		</a:t>
            </a:r>
          </a:p>
          <a:p>
            <a:pPr>
              <a:lnSpc>
                <a:spcPct val="90000"/>
              </a:lnSpc>
              <a:buFontTx/>
              <a:buNone/>
            </a:pPr>
            <a:r>
              <a:rPr lang="en-US" sz="1600" dirty="0">
                <a:latin typeface="Arial" charset="0"/>
              </a:rPr>
              <a:t>		In GSM the BT = 0.3, which defines </a:t>
            </a:r>
            <a:r>
              <a:rPr lang="en-US" sz="1600" i="1" dirty="0">
                <a:latin typeface="Arial" charset="0"/>
              </a:rPr>
              <a:t>B</a:t>
            </a:r>
            <a:r>
              <a:rPr lang="en-US" sz="1600" dirty="0">
                <a:latin typeface="Arial" charset="0"/>
              </a:rPr>
              <a:t> for a given </a:t>
            </a:r>
            <a:r>
              <a:rPr lang="en-US" sz="1600" i="1" dirty="0">
                <a:latin typeface="Arial" charset="0"/>
              </a:rPr>
              <a:t>T</a:t>
            </a:r>
            <a:r>
              <a:rPr lang="en-US" sz="1600" dirty="0">
                <a:latin typeface="Arial" charset="0"/>
              </a:rPr>
              <a:t> and hence </a:t>
            </a:r>
            <a:r>
              <a:rPr lang="en-US" sz="1600" i="1" dirty="0">
                <a:latin typeface="Symbol" pitchFamily="18" charset="2"/>
              </a:rPr>
              <a:t>a</a:t>
            </a:r>
            <a:r>
              <a:rPr lang="en-US" sz="1600" dirty="0">
                <a:latin typeface="Arial" charset="0"/>
              </a:rPr>
              <a:t> .</a:t>
            </a:r>
          </a:p>
          <a:p>
            <a:pPr>
              <a:lnSpc>
                <a:spcPct val="90000"/>
              </a:lnSpc>
              <a:buFontTx/>
              <a:buNone/>
            </a:pPr>
            <a:endParaRPr lang="en-GB" sz="1600" dirty="0">
              <a:latin typeface="Arial" charset="0"/>
            </a:endParaRPr>
          </a:p>
          <a:p>
            <a:pPr>
              <a:lnSpc>
                <a:spcPct val="90000"/>
              </a:lnSpc>
              <a:buFontTx/>
              <a:buNone/>
            </a:pPr>
            <a:r>
              <a:rPr lang="en-GB" sz="1600" dirty="0">
                <a:latin typeface="Arial" charset="0"/>
              </a:rPr>
              <a:t>		The bit error rate of GMSK is given by:</a:t>
            </a:r>
          </a:p>
          <a:p>
            <a:pPr>
              <a:lnSpc>
                <a:spcPct val="90000"/>
              </a:lnSpc>
              <a:buFontTx/>
              <a:buNone/>
            </a:pPr>
            <a:endParaRPr lang="en-GB" sz="1600" dirty="0">
              <a:latin typeface="Arial" charset="0"/>
            </a:endParaRPr>
          </a:p>
          <a:p>
            <a:pPr>
              <a:lnSpc>
                <a:spcPct val="90000"/>
              </a:lnSpc>
              <a:buFontTx/>
              <a:buNone/>
            </a:pPr>
            <a:r>
              <a:rPr lang="en-GB" sz="1600" dirty="0">
                <a:latin typeface="Arial" charset="0"/>
              </a:rPr>
              <a:t>		where </a:t>
            </a:r>
            <a:r>
              <a:rPr lang="en-GB" sz="1600" dirty="0">
                <a:latin typeface="Symbol" pitchFamily="18" charset="2"/>
              </a:rPr>
              <a:t>g</a:t>
            </a:r>
            <a:r>
              <a:rPr lang="en-GB" sz="1600" dirty="0">
                <a:latin typeface="Arial" charset="0"/>
              </a:rPr>
              <a:t> = 0.68 for BT = 0.25 and indicates the degradation in BER due to the ISI 			introduced by the Gaussian filter.</a:t>
            </a:r>
            <a:endParaRPr lang="en-GB" sz="1600" i="1" dirty="0">
              <a:latin typeface="Symbol" pitchFamily="18" charset="2"/>
            </a:endParaRPr>
          </a:p>
          <a:p>
            <a:pPr>
              <a:lnSpc>
                <a:spcPct val="90000"/>
              </a:lnSpc>
              <a:buFontTx/>
              <a:buNone/>
            </a:pPr>
            <a:endParaRPr lang="en-US" sz="1600" dirty="0"/>
          </a:p>
        </p:txBody>
      </p:sp>
      <p:grpSp>
        <p:nvGrpSpPr>
          <p:cNvPr id="56405" name="Group 85"/>
          <p:cNvGrpSpPr>
            <a:grpSpLocks/>
          </p:cNvGrpSpPr>
          <p:nvPr/>
        </p:nvGrpSpPr>
        <p:grpSpPr bwMode="auto">
          <a:xfrm>
            <a:off x="1092200" y="1653554"/>
            <a:ext cx="4856163" cy="831850"/>
            <a:chOff x="688" y="748"/>
            <a:chExt cx="3059" cy="524"/>
          </a:xfrm>
        </p:grpSpPr>
        <p:sp>
          <p:nvSpPr>
            <p:cNvPr id="56389" name="Rectangle 69"/>
            <p:cNvSpPr>
              <a:spLocks noChangeArrowheads="1"/>
            </p:cNvSpPr>
            <p:nvPr/>
          </p:nvSpPr>
          <p:spPr bwMode="auto">
            <a:xfrm>
              <a:off x="1322" y="819"/>
              <a:ext cx="660" cy="45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000" i="1"/>
                <a:t>h</a:t>
              </a:r>
              <a:r>
                <a:rPr lang="en-GB" sz="2000" i="1" baseline="-25000"/>
                <a:t>g</a:t>
              </a:r>
              <a:r>
                <a:rPr lang="en-GB" sz="2000"/>
                <a:t>(</a:t>
              </a:r>
              <a:r>
                <a:rPr lang="en-GB" sz="2000" i="1"/>
                <a:t>t</a:t>
              </a:r>
              <a:r>
                <a:rPr lang="en-GB" sz="2000"/>
                <a:t>)</a:t>
              </a:r>
              <a:endParaRPr lang="en-US" sz="2000"/>
            </a:p>
          </p:txBody>
        </p:sp>
        <p:sp>
          <p:nvSpPr>
            <p:cNvPr id="56390" name="Rectangle 70"/>
            <p:cNvSpPr>
              <a:spLocks noChangeArrowheads="1"/>
            </p:cNvSpPr>
            <p:nvPr/>
          </p:nvSpPr>
          <p:spPr bwMode="auto">
            <a:xfrm>
              <a:off x="2377" y="818"/>
              <a:ext cx="660" cy="45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1800" dirty="0"/>
                <a:t>MSK</a:t>
              </a:r>
            </a:p>
            <a:p>
              <a:pPr algn="ctr"/>
              <a:r>
                <a:rPr lang="en-GB" sz="1800" dirty="0" err="1"/>
                <a:t>Quad.Mod</a:t>
              </a:r>
              <a:endParaRPr lang="en-US" sz="1800" dirty="0"/>
            </a:p>
          </p:txBody>
        </p:sp>
        <p:sp>
          <p:nvSpPr>
            <p:cNvPr id="56391" name="Line 71"/>
            <p:cNvSpPr>
              <a:spLocks noChangeShapeType="1"/>
            </p:cNvSpPr>
            <p:nvPr/>
          </p:nvSpPr>
          <p:spPr bwMode="auto">
            <a:xfrm>
              <a:off x="992" y="1045"/>
              <a:ext cx="32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56392" name="Line 72"/>
            <p:cNvSpPr>
              <a:spLocks noChangeShapeType="1"/>
            </p:cNvSpPr>
            <p:nvPr/>
          </p:nvSpPr>
          <p:spPr bwMode="auto">
            <a:xfrm>
              <a:off x="1970" y="1045"/>
              <a:ext cx="40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56393" name="Line 73"/>
            <p:cNvSpPr>
              <a:spLocks noChangeShapeType="1"/>
            </p:cNvSpPr>
            <p:nvPr/>
          </p:nvSpPr>
          <p:spPr bwMode="auto">
            <a:xfrm>
              <a:off x="3037" y="1045"/>
              <a:ext cx="33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56396" name="Text Box 76"/>
            <p:cNvSpPr txBox="1">
              <a:spLocks noChangeArrowheads="1"/>
            </p:cNvSpPr>
            <p:nvPr/>
          </p:nvSpPr>
          <p:spPr bwMode="auto">
            <a:xfrm>
              <a:off x="688" y="859"/>
              <a:ext cx="355"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sz="2000" i="1"/>
                <a:t>d</a:t>
              </a:r>
              <a:r>
                <a:rPr lang="en-GB" sz="2000"/>
                <a:t>(</a:t>
              </a:r>
              <a:r>
                <a:rPr lang="en-GB" sz="2000" i="1"/>
                <a:t>t</a:t>
              </a:r>
              <a:r>
                <a:rPr lang="en-GB" sz="2000"/>
                <a:t>)</a:t>
              </a:r>
              <a:endParaRPr lang="en-US" sz="2000"/>
            </a:p>
          </p:txBody>
        </p:sp>
        <p:sp>
          <p:nvSpPr>
            <p:cNvPr id="56397" name="Text Box 77"/>
            <p:cNvSpPr txBox="1">
              <a:spLocks noChangeArrowheads="1"/>
            </p:cNvSpPr>
            <p:nvPr/>
          </p:nvSpPr>
          <p:spPr bwMode="auto">
            <a:xfrm>
              <a:off x="3152" y="748"/>
              <a:ext cx="595"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sz="2000" i="1"/>
                <a:t>s</a:t>
              </a:r>
              <a:r>
                <a:rPr lang="en-GB" sz="2000" i="1" baseline="-25000"/>
                <a:t>gmsk</a:t>
              </a:r>
              <a:r>
                <a:rPr lang="en-GB" sz="2000"/>
                <a:t>(</a:t>
              </a:r>
              <a:r>
                <a:rPr lang="en-GB" sz="2000" i="1"/>
                <a:t>t</a:t>
              </a:r>
              <a:r>
                <a:rPr lang="en-GB" sz="2000"/>
                <a:t>)</a:t>
              </a:r>
              <a:endParaRPr lang="en-US" sz="2000"/>
            </a:p>
          </p:txBody>
        </p:sp>
      </p:grpSp>
      <p:graphicFrame>
        <p:nvGraphicFramePr>
          <p:cNvPr id="56399" name="Object 79"/>
          <p:cNvGraphicFramePr>
            <a:graphicFrameLocks noChangeAspect="1"/>
          </p:cNvGraphicFramePr>
          <p:nvPr>
            <p:extLst>
              <p:ext uri="{D42A27DB-BD31-4B8C-83A1-F6EECF244321}">
                <p14:modId xmlns:p14="http://schemas.microsoft.com/office/powerpoint/2010/main" val="3271037109"/>
              </p:ext>
            </p:extLst>
          </p:nvPr>
        </p:nvGraphicFramePr>
        <p:xfrm>
          <a:off x="1733550" y="2855292"/>
          <a:ext cx="2247900" cy="1841500"/>
        </p:xfrm>
        <a:graphic>
          <a:graphicData uri="http://schemas.openxmlformats.org/presentationml/2006/ole">
            <mc:AlternateContent xmlns:mc="http://schemas.openxmlformats.org/markup-compatibility/2006">
              <mc:Choice xmlns:v="urn:schemas-microsoft-com:vml" Requires="v">
                <p:oleObj spid="_x0000_s3075" name="Equation" r:id="rId4" imgW="2247900" imgH="1841500" progId="Equation.3">
                  <p:embed/>
                </p:oleObj>
              </mc:Choice>
              <mc:Fallback>
                <p:oleObj name="Equation" r:id="rId4" imgW="2247900" imgH="1841500" progId="Equation.3">
                  <p:embed/>
                  <p:pic>
                    <p:nvPicPr>
                      <p:cNvPr id="56399" name="Object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550" y="2855292"/>
                        <a:ext cx="2247900" cy="1841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6400" name="Object 80"/>
          <p:cNvGraphicFramePr>
            <a:graphicFrameLocks noChangeAspect="1"/>
          </p:cNvGraphicFramePr>
          <p:nvPr>
            <p:extLst>
              <p:ext uri="{D42A27DB-BD31-4B8C-83A1-F6EECF244321}">
                <p14:modId xmlns:p14="http://schemas.microsoft.com/office/powerpoint/2010/main" val="109999872"/>
              </p:ext>
            </p:extLst>
          </p:nvPr>
        </p:nvGraphicFramePr>
        <p:xfrm>
          <a:off x="4581252" y="5229200"/>
          <a:ext cx="1789658" cy="813481"/>
        </p:xfrm>
        <a:graphic>
          <a:graphicData uri="http://schemas.openxmlformats.org/presentationml/2006/ole">
            <mc:AlternateContent xmlns:mc="http://schemas.openxmlformats.org/markup-compatibility/2006">
              <mc:Choice xmlns:v="urn:schemas-microsoft-com:vml" Requires="v">
                <p:oleObj spid="_x0000_s3076" name="Equation" r:id="rId6" imgW="1396394" imgH="634725" progId="Equation.3">
                  <p:embed/>
                </p:oleObj>
              </mc:Choice>
              <mc:Fallback>
                <p:oleObj name="Equation" r:id="rId6" imgW="1396394" imgH="634725" progId="Equation.3">
                  <p:embed/>
                  <p:pic>
                    <p:nvPicPr>
                      <p:cNvPr id="56400" name="Object 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1252" y="5229200"/>
                        <a:ext cx="1789658" cy="813481"/>
                      </a:xfrm>
                      <a:prstGeom prst="rect">
                        <a:avLst/>
                      </a:prstGeom>
                      <a:noFill/>
                    </p:spPr>
                  </p:pic>
                </p:oleObj>
              </mc:Fallback>
            </mc:AlternateContent>
          </a:graphicData>
        </a:graphic>
      </p:graphicFrame>
      <p:pic>
        <p:nvPicPr>
          <p:cNvPr id="56401" name="Picture 81" descr="figure5"/>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960813" y="2821954"/>
            <a:ext cx="2709862" cy="2092325"/>
          </a:xfrm>
          <a:prstGeom prst="rect">
            <a:avLst/>
          </a:prstGeom>
          <a:noFill/>
          <a:extLst>
            <a:ext uri="{909E8E84-426E-40dd-AFC4-6F175D3DCCD1}">
              <a14:hiddenFill xmlns:a14="http://schemas.microsoft.com/office/drawing/2010/main" xmlns="">
                <a:solidFill>
                  <a:srgbClr val="FFFFFF"/>
                </a:solidFill>
              </a14:hiddenFill>
            </a:ext>
          </a:extLst>
        </p:spPr>
      </p:pic>
      <p:pic>
        <p:nvPicPr>
          <p:cNvPr id="56402" name="Picture 82" descr="figure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245225" y="1426542"/>
            <a:ext cx="2767013" cy="2644775"/>
          </a:xfrm>
          <a:prstGeom prst="rect">
            <a:avLst/>
          </a:prstGeom>
          <a:noFill/>
          <a:extLst>
            <a:ext uri="{909E8E84-426E-40dd-AFC4-6F175D3DCCD1}">
              <a14:hiddenFill xmlns:a14="http://schemas.microsoft.com/office/drawing/2010/main" xmlns="">
                <a:solidFill>
                  <a:srgbClr val="FFFFFF"/>
                </a:solidFill>
              </a14:hiddenFill>
            </a:ext>
          </a:extLst>
        </p:spPr>
      </p:pic>
      <p:sp>
        <p:nvSpPr>
          <p:cNvPr id="56403" name="Text Box 83"/>
          <p:cNvSpPr txBox="1">
            <a:spLocks noChangeArrowheads="1"/>
          </p:cNvSpPr>
          <p:nvPr/>
        </p:nvSpPr>
        <p:spPr bwMode="auto">
          <a:xfrm>
            <a:off x="7427913" y="1629742"/>
            <a:ext cx="12557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t>GMSK PSD</a:t>
            </a:r>
            <a:endParaRPr lang="en-US"/>
          </a:p>
        </p:txBody>
      </p:sp>
      <p:sp>
        <p:nvSpPr>
          <p:cNvPr id="56404" name="Text Box 84"/>
          <p:cNvSpPr txBox="1">
            <a:spLocks noChangeArrowheads="1"/>
          </p:cNvSpPr>
          <p:nvPr/>
        </p:nvSpPr>
        <p:spPr bwMode="auto">
          <a:xfrm>
            <a:off x="6130925" y="3941142"/>
            <a:ext cx="224790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a:t>Gaussian Pulse Shape</a:t>
            </a:r>
          </a:p>
          <a:p>
            <a:r>
              <a:rPr lang="en-GB"/>
              <a:t>WT = BT!</a:t>
            </a:r>
            <a:endParaRPr lang="en-US"/>
          </a:p>
        </p:txBody>
      </p:sp>
    </p:spTree>
    <p:extLst>
      <p:ext uri="{BB962C8B-B14F-4D97-AF65-F5344CB8AC3E}">
        <p14:creationId xmlns:p14="http://schemas.microsoft.com/office/powerpoint/2010/main" val="1794056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27384"/>
            <a:ext cx="8748464" cy="607175"/>
          </a:xfrm>
          <a:noFill/>
          <a:ln/>
        </p:spPr>
        <p:txBody>
          <a:bodyPr>
            <a:normAutofit fontScale="90000"/>
          </a:bodyPr>
          <a:lstStyle/>
          <a:p>
            <a:pPr>
              <a:tabLst>
                <a:tab pos="285750" algn="l"/>
                <a:tab pos="1049338" algn="l"/>
              </a:tabLst>
            </a:pPr>
            <a:r>
              <a:rPr lang="en-US" sz="3600" b="0" dirty="0">
                <a:solidFill>
                  <a:srgbClr val="FFFFFF"/>
                </a:solidFill>
                <a:latin typeface="Calibri" pitchFamily="34" charset="0"/>
                <a:cs typeface="Calibri" pitchFamily="34" charset="0"/>
              </a:rPr>
              <a:t>Gaussian Minimum Shift Keying (contd.)</a:t>
            </a:r>
          </a:p>
        </p:txBody>
      </p:sp>
      <p:sp>
        <p:nvSpPr>
          <p:cNvPr id="26627" name="Rectangle 3"/>
          <p:cNvSpPr>
            <a:spLocks noGrp="1" noChangeArrowheads="1"/>
          </p:cNvSpPr>
          <p:nvPr>
            <p:ph type="body" idx="1"/>
          </p:nvPr>
        </p:nvSpPr>
        <p:spPr>
          <a:xfrm>
            <a:off x="-241669" y="843321"/>
            <a:ext cx="8872908" cy="5670030"/>
          </a:xfrm>
          <a:noFill/>
          <a:ln/>
        </p:spPr>
        <p:txBody>
          <a:bodyPr>
            <a:noAutofit/>
          </a:bodyPr>
          <a:lstStyle/>
          <a:p>
            <a:pPr marL="820738" lvl="2" indent="0">
              <a:buNone/>
            </a:pPr>
            <a:r>
              <a:rPr lang="en-GB" sz="1400" dirty="0">
                <a:latin typeface="Calibri" pitchFamily="34" charset="0"/>
                <a:cs typeface="Calibri" pitchFamily="34" charset="0"/>
              </a:rPr>
              <a:t>GMSK is an example of a constant amplitude, continuous phase modulation scheme which is characterised by:</a:t>
            </a:r>
          </a:p>
          <a:p>
            <a:pPr marL="820738" lvl="2" indent="0">
              <a:buNone/>
            </a:pPr>
            <a:endParaRPr lang="en-GB" sz="1400" dirty="0">
              <a:latin typeface="Calibri" pitchFamily="34" charset="0"/>
              <a:cs typeface="Calibri" pitchFamily="34" charset="0"/>
            </a:endParaRPr>
          </a:p>
          <a:p>
            <a:pPr marL="820738" lvl="2" indent="0">
              <a:buNone/>
            </a:pPr>
            <a:r>
              <a:rPr lang="en-GB" sz="1400" dirty="0">
                <a:latin typeface="Calibri" pitchFamily="34" charset="0"/>
                <a:cs typeface="Calibri" pitchFamily="34" charset="0"/>
              </a:rPr>
              <a:t>	1) Bandwidth efficient;</a:t>
            </a:r>
          </a:p>
          <a:p>
            <a:pPr marL="820738" lvl="2" indent="0">
              <a:buNone/>
            </a:pPr>
            <a:r>
              <a:rPr lang="en-GB" sz="1400" dirty="0">
                <a:latin typeface="Calibri" pitchFamily="34" charset="0"/>
                <a:cs typeface="Calibri" pitchFamily="34" charset="0"/>
              </a:rPr>
              <a:t>	2) Low out-of-band </a:t>
            </a:r>
            <a:r>
              <a:rPr lang="en-GB" sz="1400" dirty="0" err="1">
                <a:latin typeface="Calibri" pitchFamily="34" charset="0"/>
                <a:cs typeface="Calibri" pitchFamily="34" charset="0"/>
              </a:rPr>
              <a:t>sidelobes</a:t>
            </a:r>
            <a:r>
              <a:rPr lang="en-GB" sz="1400" dirty="0">
                <a:latin typeface="Calibri" pitchFamily="34" charset="0"/>
                <a:cs typeface="Calibri" pitchFamily="34" charset="0"/>
              </a:rPr>
              <a:t>;</a:t>
            </a:r>
          </a:p>
          <a:p>
            <a:pPr marL="820738" lvl="2" indent="0">
              <a:buNone/>
            </a:pPr>
            <a:r>
              <a:rPr lang="en-GB" sz="1400" dirty="0">
                <a:latin typeface="Calibri" pitchFamily="34" charset="0"/>
                <a:cs typeface="Calibri" pitchFamily="34" charset="0"/>
              </a:rPr>
              <a:t>	3) Low distortion and spectral regrowth in presence of PA non-linearity.</a:t>
            </a: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endParaRPr lang="en-US" sz="1400" dirty="0">
              <a:latin typeface="Calibri" pitchFamily="34" charset="0"/>
              <a:cs typeface="Calibri" pitchFamily="34" charset="0"/>
            </a:endParaRPr>
          </a:p>
          <a:p>
            <a:pPr marL="820738" lvl="2" indent="0">
              <a:buNone/>
            </a:pPr>
            <a:r>
              <a:rPr lang="en-US" sz="1400" dirty="0">
                <a:latin typeface="Calibri" pitchFamily="34" charset="0"/>
                <a:cs typeface="Calibri" pitchFamily="34" charset="0"/>
              </a:rPr>
              <a:t>The purpose of Gaussian filtering is to reduce the out of band </a:t>
            </a:r>
            <a:r>
              <a:rPr lang="en-US" sz="1400" dirty="0" err="1">
                <a:latin typeface="Calibri" pitchFamily="34" charset="0"/>
                <a:cs typeface="Calibri" pitchFamily="34" charset="0"/>
              </a:rPr>
              <a:t>sidelobe</a:t>
            </a:r>
            <a:r>
              <a:rPr lang="en-US" sz="1400" dirty="0">
                <a:latin typeface="Calibri" pitchFamily="34" charset="0"/>
                <a:cs typeface="Calibri" pitchFamily="34" charset="0"/>
              </a:rPr>
              <a:t> energy caused by the sudden change in carrier frequency associated with bit transitions. The presence of the Gaussian filter constrains the rate of change of frequency at a bit transition as shown in the above diagram. The GMSK waveform as well as showing constant amplitude and continuous phase also shows smoothed frequency changes.</a:t>
            </a:r>
          </a:p>
        </p:txBody>
      </p:sp>
      <p:sp>
        <p:nvSpPr>
          <p:cNvPr id="26629" name="Rectangle 5"/>
          <p:cNvSpPr>
            <a:spLocks noChangeArrowheads="1"/>
          </p:cNvSpPr>
          <p:nvPr/>
        </p:nvSpPr>
        <p:spPr bwMode="auto">
          <a:xfrm>
            <a:off x="5780088" y="5143599"/>
            <a:ext cx="1455336"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1400" b="1" i="1">
                <a:latin typeface="Calibri" pitchFamily="34" charset="0"/>
                <a:cs typeface="Calibri" pitchFamily="34" charset="0"/>
              </a:rPr>
              <a:t>GMSK Waveform</a:t>
            </a:r>
          </a:p>
        </p:txBody>
      </p:sp>
      <p:grpSp>
        <p:nvGrpSpPr>
          <p:cNvPr id="26631" name="Group 7"/>
          <p:cNvGrpSpPr>
            <a:grpSpLocks noChangeAspect="1"/>
          </p:cNvGrpSpPr>
          <p:nvPr/>
        </p:nvGrpSpPr>
        <p:grpSpPr bwMode="auto">
          <a:xfrm>
            <a:off x="4398963" y="2871886"/>
            <a:ext cx="4384675" cy="2098675"/>
            <a:chOff x="1637" y="1157"/>
            <a:chExt cx="2762" cy="1322"/>
          </a:xfrm>
        </p:grpSpPr>
        <p:sp>
          <p:nvSpPr>
            <p:cNvPr id="26630" name="AutoShape 6"/>
            <p:cNvSpPr>
              <a:spLocks noChangeAspect="1" noChangeArrowheads="1" noTextEdit="1"/>
            </p:cNvSpPr>
            <p:nvPr/>
          </p:nvSpPr>
          <p:spPr bwMode="auto">
            <a:xfrm>
              <a:off x="1637" y="1157"/>
              <a:ext cx="2762" cy="1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32" name="Freeform 8"/>
            <p:cNvSpPr>
              <a:spLocks/>
            </p:cNvSpPr>
            <p:nvPr/>
          </p:nvSpPr>
          <p:spPr bwMode="auto">
            <a:xfrm>
              <a:off x="1948" y="1399"/>
              <a:ext cx="383" cy="874"/>
            </a:xfrm>
            <a:custGeom>
              <a:avLst/>
              <a:gdLst>
                <a:gd name="T0" fmla="*/ 766 w 766"/>
                <a:gd name="T1" fmla="*/ 1714 h 1746"/>
                <a:gd name="T2" fmla="*/ 723 w 766"/>
                <a:gd name="T3" fmla="*/ 1698 h 1746"/>
                <a:gd name="T4" fmla="*/ 678 w 766"/>
                <a:gd name="T5" fmla="*/ 1649 h 1746"/>
                <a:gd name="T6" fmla="*/ 635 w 766"/>
                <a:gd name="T7" fmla="*/ 1567 h 1746"/>
                <a:gd name="T8" fmla="*/ 593 w 766"/>
                <a:gd name="T9" fmla="*/ 1458 h 1746"/>
                <a:gd name="T10" fmla="*/ 553 w 766"/>
                <a:gd name="T11" fmla="*/ 1329 h 1746"/>
                <a:gd name="T12" fmla="*/ 513 w 766"/>
                <a:gd name="T13" fmla="*/ 1184 h 1746"/>
                <a:gd name="T14" fmla="*/ 473 w 766"/>
                <a:gd name="T15" fmla="*/ 1030 h 1746"/>
                <a:gd name="T16" fmla="*/ 434 w 766"/>
                <a:gd name="T17" fmla="*/ 870 h 1746"/>
                <a:gd name="T18" fmla="*/ 393 w 766"/>
                <a:gd name="T19" fmla="*/ 710 h 1746"/>
                <a:gd name="T20" fmla="*/ 349 w 766"/>
                <a:gd name="T21" fmla="*/ 555 h 1746"/>
                <a:gd name="T22" fmla="*/ 304 w 766"/>
                <a:gd name="T23" fmla="*/ 409 h 1746"/>
                <a:gd name="T24" fmla="*/ 255 w 766"/>
                <a:gd name="T25" fmla="*/ 277 h 1746"/>
                <a:gd name="T26" fmla="*/ 202 w 766"/>
                <a:gd name="T27" fmla="*/ 167 h 1746"/>
                <a:gd name="T28" fmla="*/ 142 w 766"/>
                <a:gd name="T29" fmla="*/ 79 h 1746"/>
                <a:gd name="T30" fmla="*/ 77 w 766"/>
                <a:gd name="T31" fmla="*/ 21 h 1746"/>
                <a:gd name="T32" fmla="*/ 0 w 766"/>
                <a:gd name="T33" fmla="*/ 0 h 1746"/>
                <a:gd name="T34" fmla="*/ 32 w 766"/>
                <a:gd name="T35" fmla="*/ 35 h 1746"/>
                <a:gd name="T36" fmla="*/ 90 w 766"/>
                <a:gd name="T37" fmla="*/ 69 h 1746"/>
                <a:gd name="T38" fmla="*/ 147 w 766"/>
                <a:gd name="T39" fmla="*/ 136 h 1746"/>
                <a:gd name="T40" fmla="*/ 201 w 766"/>
                <a:gd name="T41" fmla="*/ 233 h 1746"/>
                <a:gd name="T42" fmla="*/ 250 w 766"/>
                <a:gd name="T43" fmla="*/ 351 h 1746"/>
                <a:gd name="T44" fmla="*/ 297 w 766"/>
                <a:gd name="T45" fmla="*/ 489 h 1746"/>
                <a:gd name="T46" fmla="*/ 341 w 766"/>
                <a:gd name="T47" fmla="*/ 639 h 1746"/>
                <a:gd name="T48" fmla="*/ 383 w 766"/>
                <a:gd name="T49" fmla="*/ 796 h 1746"/>
                <a:gd name="T50" fmla="*/ 424 w 766"/>
                <a:gd name="T51" fmla="*/ 956 h 1746"/>
                <a:gd name="T52" fmla="*/ 464 w 766"/>
                <a:gd name="T53" fmla="*/ 1114 h 1746"/>
                <a:gd name="T54" fmla="*/ 503 w 766"/>
                <a:gd name="T55" fmla="*/ 1265 h 1746"/>
                <a:gd name="T56" fmla="*/ 543 w 766"/>
                <a:gd name="T57" fmla="*/ 1405 h 1746"/>
                <a:gd name="T58" fmla="*/ 584 w 766"/>
                <a:gd name="T59" fmla="*/ 1526 h 1746"/>
                <a:gd name="T60" fmla="*/ 629 w 766"/>
                <a:gd name="T61" fmla="*/ 1625 h 1746"/>
                <a:gd name="T62" fmla="*/ 678 w 766"/>
                <a:gd name="T63" fmla="*/ 1698 h 1746"/>
                <a:gd name="T64" fmla="*/ 735 w 766"/>
                <a:gd name="T65" fmla="*/ 1741 h 1746"/>
                <a:gd name="T66" fmla="*/ 766 w 766"/>
                <a:gd name="T67" fmla="*/ 174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6" h="1746">
                  <a:moveTo>
                    <a:pt x="766" y="1714"/>
                  </a:moveTo>
                  <a:lnTo>
                    <a:pt x="766" y="1714"/>
                  </a:lnTo>
                  <a:lnTo>
                    <a:pt x="744" y="1711"/>
                  </a:lnTo>
                  <a:lnTo>
                    <a:pt x="723" y="1698"/>
                  </a:lnTo>
                  <a:lnTo>
                    <a:pt x="701" y="1678"/>
                  </a:lnTo>
                  <a:lnTo>
                    <a:pt x="678" y="1649"/>
                  </a:lnTo>
                  <a:lnTo>
                    <a:pt x="657" y="1611"/>
                  </a:lnTo>
                  <a:lnTo>
                    <a:pt x="635" y="1567"/>
                  </a:lnTo>
                  <a:lnTo>
                    <a:pt x="614" y="1514"/>
                  </a:lnTo>
                  <a:lnTo>
                    <a:pt x="593" y="1458"/>
                  </a:lnTo>
                  <a:lnTo>
                    <a:pt x="573" y="1395"/>
                  </a:lnTo>
                  <a:lnTo>
                    <a:pt x="553" y="1329"/>
                  </a:lnTo>
                  <a:lnTo>
                    <a:pt x="533" y="1258"/>
                  </a:lnTo>
                  <a:lnTo>
                    <a:pt x="513" y="1184"/>
                  </a:lnTo>
                  <a:lnTo>
                    <a:pt x="494" y="1107"/>
                  </a:lnTo>
                  <a:lnTo>
                    <a:pt x="473" y="1030"/>
                  </a:lnTo>
                  <a:lnTo>
                    <a:pt x="453" y="950"/>
                  </a:lnTo>
                  <a:lnTo>
                    <a:pt x="434" y="870"/>
                  </a:lnTo>
                  <a:lnTo>
                    <a:pt x="413" y="790"/>
                  </a:lnTo>
                  <a:lnTo>
                    <a:pt x="393" y="710"/>
                  </a:lnTo>
                  <a:lnTo>
                    <a:pt x="371" y="632"/>
                  </a:lnTo>
                  <a:lnTo>
                    <a:pt x="349" y="555"/>
                  </a:lnTo>
                  <a:lnTo>
                    <a:pt x="327" y="480"/>
                  </a:lnTo>
                  <a:lnTo>
                    <a:pt x="304" y="409"/>
                  </a:lnTo>
                  <a:lnTo>
                    <a:pt x="280" y="341"/>
                  </a:lnTo>
                  <a:lnTo>
                    <a:pt x="255" y="277"/>
                  </a:lnTo>
                  <a:lnTo>
                    <a:pt x="228" y="219"/>
                  </a:lnTo>
                  <a:lnTo>
                    <a:pt x="202" y="167"/>
                  </a:lnTo>
                  <a:lnTo>
                    <a:pt x="172" y="120"/>
                  </a:lnTo>
                  <a:lnTo>
                    <a:pt x="142" y="79"/>
                  </a:lnTo>
                  <a:lnTo>
                    <a:pt x="110" y="47"/>
                  </a:lnTo>
                  <a:lnTo>
                    <a:pt x="77" y="21"/>
                  </a:lnTo>
                  <a:lnTo>
                    <a:pt x="39" y="5"/>
                  </a:lnTo>
                  <a:lnTo>
                    <a:pt x="0" y="0"/>
                  </a:lnTo>
                  <a:lnTo>
                    <a:pt x="0" y="32"/>
                  </a:lnTo>
                  <a:lnTo>
                    <a:pt x="32" y="35"/>
                  </a:lnTo>
                  <a:lnTo>
                    <a:pt x="61" y="49"/>
                  </a:lnTo>
                  <a:lnTo>
                    <a:pt x="90" y="69"/>
                  </a:lnTo>
                  <a:lnTo>
                    <a:pt x="119" y="99"/>
                  </a:lnTo>
                  <a:lnTo>
                    <a:pt x="147" y="136"/>
                  </a:lnTo>
                  <a:lnTo>
                    <a:pt x="175" y="180"/>
                  </a:lnTo>
                  <a:lnTo>
                    <a:pt x="201" y="233"/>
                  </a:lnTo>
                  <a:lnTo>
                    <a:pt x="227" y="289"/>
                  </a:lnTo>
                  <a:lnTo>
                    <a:pt x="250" y="351"/>
                  </a:lnTo>
                  <a:lnTo>
                    <a:pt x="274" y="418"/>
                  </a:lnTo>
                  <a:lnTo>
                    <a:pt x="297" y="489"/>
                  </a:lnTo>
                  <a:lnTo>
                    <a:pt x="319" y="562"/>
                  </a:lnTo>
                  <a:lnTo>
                    <a:pt x="341" y="639"/>
                  </a:lnTo>
                  <a:lnTo>
                    <a:pt x="363" y="716"/>
                  </a:lnTo>
                  <a:lnTo>
                    <a:pt x="383" y="796"/>
                  </a:lnTo>
                  <a:lnTo>
                    <a:pt x="404" y="876"/>
                  </a:lnTo>
                  <a:lnTo>
                    <a:pt x="424" y="956"/>
                  </a:lnTo>
                  <a:lnTo>
                    <a:pt x="443" y="1036"/>
                  </a:lnTo>
                  <a:lnTo>
                    <a:pt x="464" y="1114"/>
                  </a:lnTo>
                  <a:lnTo>
                    <a:pt x="483" y="1191"/>
                  </a:lnTo>
                  <a:lnTo>
                    <a:pt x="503" y="1265"/>
                  </a:lnTo>
                  <a:lnTo>
                    <a:pt x="523" y="1336"/>
                  </a:lnTo>
                  <a:lnTo>
                    <a:pt x="543" y="1405"/>
                  </a:lnTo>
                  <a:lnTo>
                    <a:pt x="564" y="1467"/>
                  </a:lnTo>
                  <a:lnTo>
                    <a:pt x="584" y="1526"/>
                  </a:lnTo>
                  <a:lnTo>
                    <a:pt x="607" y="1578"/>
                  </a:lnTo>
                  <a:lnTo>
                    <a:pt x="629" y="1625"/>
                  </a:lnTo>
                  <a:lnTo>
                    <a:pt x="653" y="1665"/>
                  </a:lnTo>
                  <a:lnTo>
                    <a:pt x="678" y="1698"/>
                  </a:lnTo>
                  <a:lnTo>
                    <a:pt x="705" y="1723"/>
                  </a:lnTo>
                  <a:lnTo>
                    <a:pt x="735" y="1741"/>
                  </a:lnTo>
                  <a:lnTo>
                    <a:pt x="766" y="1746"/>
                  </a:lnTo>
                  <a:lnTo>
                    <a:pt x="766" y="1746"/>
                  </a:lnTo>
                  <a:lnTo>
                    <a:pt x="766" y="17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3" name="Freeform 9"/>
            <p:cNvSpPr>
              <a:spLocks/>
            </p:cNvSpPr>
            <p:nvPr/>
          </p:nvSpPr>
          <p:spPr bwMode="auto">
            <a:xfrm>
              <a:off x="2331" y="1399"/>
              <a:ext cx="334" cy="874"/>
            </a:xfrm>
            <a:custGeom>
              <a:avLst/>
              <a:gdLst>
                <a:gd name="T0" fmla="*/ 669 w 669"/>
                <a:gd name="T1" fmla="*/ 0 h 1746"/>
                <a:gd name="T2" fmla="*/ 669 w 669"/>
                <a:gd name="T3" fmla="*/ 0 h 1746"/>
                <a:gd name="T4" fmla="*/ 594 w 669"/>
                <a:gd name="T5" fmla="*/ 21 h 1746"/>
                <a:gd name="T6" fmla="*/ 529 w 669"/>
                <a:gd name="T7" fmla="*/ 80 h 1746"/>
                <a:gd name="T8" fmla="*/ 471 w 669"/>
                <a:gd name="T9" fmla="*/ 167 h 1746"/>
                <a:gd name="T10" fmla="*/ 422 w 669"/>
                <a:gd name="T11" fmla="*/ 277 h 1746"/>
                <a:gd name="T12" fmla="*/ 377 w 669"/>
                <a:gd name="T13" fmla="*/ 409 h 1746"/>
                <a:gd name="T14" fmla="*/ 337 w 669"/>
                <a:gd name="T15" fmla="*/ 555 h 1746"/>
                <a:gd name="T16" fmla="*/ 300 w 669"/>
                <a:gd name="T17" fmla="*/ 710 h 1746"/>
                <a:gd name="T18" fmla="*/ 266 w 669"/>
                <a:gd name="T19" fmla="*/ 871 h 1746"/>
                <a:gd name="T20" fmla="*/ 233 w 669"/>
                <a:gd name="T21" fmla="*/ 1031 h 1746"/>
                <a:gd name="T22" fmla="*/ 200 w 669"/>
                <a:gd name="T23" fmla="*/ 1185 h 1746"/>
                <a:gd name="T24" fmla="*/ 168 w 669"/>
                <a:gd name="T25" fmla="*/ 1329 h 1746"/>
                <a:gd name="T26" fmla="*/ 136 w 669"/>
                <a:gd name="T27" fmla="*/ 1459 h 1746"/>
                <a:gd name="T28" fmla="*/ 103 w 669"/>
                <a:gd name="T29" fmla="*/ 1568 h 1746"/>
                <a:gd name="T30" fmla="*/ 67 w 669"/>
                <a:gd name="T31" fmla="*/ 1650 h 1746"/>
                <a:gd name="T32" fmla="*/ 32 w 669"/>
                <a:gd name="T33" fmla="*/ 1699 h 1746"/>
                <a:gd name="T34" fmla="*/ 0 w 669"/>
                <a:gd name="T35" fmla="*/ 1714 h 1746"/>
                <a:gd name="T36" fmla="*/ 0 w 669"/>
                <a:gd name="T37" fmla="*/ 1746 h 1746"/>
                <a:gd name="T38" fmla="*/ 52 w 669"/>
                <a:gd name="T39" fmla="*/ 1722 h 1746"/>
                <a:gd name="T40" fmla="*/ 95 w 669"/>
                <a:gd name="T41" fmla="*/ 1664 h 1746"/>
                <a:gd name="T42" fmla="*/ 133 w 669"/>
                <a:gd name="T43" fmla="*/ 1577 h 1746"/>
                <a:gd name="T44" fmla="*/ 166 w 669"/>
                <a:gd name="T45" fmla="*/ 1466 h 1746"/>
                <a:gd name="T46" fmla="*/ 198 w 669"/>
                <a:gd name="T47" fmla="*/ 1336 h 1746"/>
                <a:gd name="T48" fmla="*/ 230 w 669"/>
                <a:gd name="T49" fmla="*/ 1190 h 1746"/>
                <a:gd name="T50" fmla="*/ 262 w 669"/>
                <a:gd name="T51" fmla="*/ 1035 h 1746"/>
                <a:gd name="T52" fmla="*/ 296 w 669"/>
                <a:gd name="T53" fmla="*/ 875 h 1746"/>
                <a:gd name="T54" fmla="*/ 330 w 669"/>
                <a:gd name="T55" fmla="*/ 716 h 1746"/>
                <a:gd name="T56" fmla="*/ 367 w 669"/>
                <a:gd name="T57" fmla="*/ 562 h 1746"/>
                <a:gd name="T58" fmla="*/ 407 w 669"/>
                <a:gd name="T59" fmla="*/ 418 h 1746"/>
                <a:gd name="T60" fmla="*/ 452 w 669"/>
                <a:gd name="T61" fmla="*/ 289 h 1746"/>
                <a:gd name="T62" fmla="*/ 499 w 669"/>
                <a:gd name="T63" fmla="*/ 180 h 1746"/>
                <a:gd name="T64" fmla="*/ 552 w 669"/>
                <a:gd name="T65" fmla="*/ 98 h 1746"/>
                <a:gd name="T66" fmla="*/ 608 w 669"/>
                <a:gd name="T67" fmla="*/ 49 h 1746"/>
                <a:gd name="T68" fmla="*/ 669 w 669"/>
                <a:gd name="T69" fmla="*/ 32 h 1746"/>
                <a:gd name="T70" fmla="*/ 669 w 669"/>
                <a:gd name="T71" fmla="*/ 32 h 1746"/>
                <a:gd name="T72" fmla="*/ 669 w 669"/>
                <a:gd name="T73" fmla="*/ 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9" h="1746">
                  <a:moveTo>
                    <a:pt x="669" y="0"/>
                  </a:moveTo>
                  <a:lnTo>
                    <a:pt x="669" y="0"/>
                  </a:lnTo>
                  <a:lnTo>
                    <a:pt x="594" y="21"/>
                  </a:lnTo>
                  <a:lnTo>
                    <a:pt x="529" y="80"/>
                  </a:lnTo>
                  <a:lnTo>
                    <a:pt x="471" y="167"/>
                  </a:lnTo>
                  <a:lnTo>
                    <a:pt x="422" y="277"/>
                  </a:lnTo>
                  <a:lnTo>
                    <a:pt x="377" y="409"/>
                  </a:lnTo>
                  <a:lnTo>
                    <a:pt x="337" y="555"/>
                  </a:lnTo>
                  <a:lnTo>
                    <a:pt x="300" y="710"/>
                  </a:lnTo>
                  <a:lnTo>
                    <a:pt x="266" y="871"/>
                  </a:lnTo>
                  <a:lnTo>
                    <a:pt x="233" y="1031"/>
                  </a:lnTo>
                  <a:lnTo>
                    <a:pt x="200" y="1185"/>
                  </a:lnTo>
                  <a:lnTo>
                    <a:pt x="168" y="1329"/>
                  </a:lnTo>
                  <a:lnTo>
                    <a:pt x="136" y="1459"/>
                  </a:lnTo>
                  <a:lnTo>
                    <a:pt x="103" y="1568"/>
                  </a:lnTo>
                  <a:lnTo>
                    <a:pt x="67" y="1650"/>
                  </a:lnTo>
                  <a:lnTo>
                    <a:pt x="32" y="1699"/>
                  </a:lnTo>
                  <a:lnTo>
                    <a:pt x="0" y="1714"/>
                  </a:lnTo>
                  <a:lnTo>
                    <a:pt x="0" y="1746"/>
                  </a:lnTo>
                  <a:lnTo>
                    <a:pt x="52" y="1722"/>
                  </a:lnTo>
                  <a:lnTo>
                    <a:pt x="95" y="1664"/>
                  </a:lnTo>
                  <a:lnTo>
                    <a:pt x="133" y="1577"/>
                  </a:lnTo>
                  <a:lnTo>
                    <a:pt x="166" y="1466"/>
                  </a:lnTo>
                  <a:lnTo>
                    <a:pt x="198" y="1336"/>
                  </a:lnTo>
                  <a:lnTo>
                    <a:pt x="230" y="1190"/>
                  </a:lnTo>
                  <a:lnTo>
                    <a:pt x="262" y="1035"/>
                  </a:lnTo>
                  <a:lnTo>
                    <a:pt x="296" y="875"/>
                  </a:lnTo>
                  <a:lnTo>
                    <a:pt x="330" y="716"/>
                  </a:lnTo>
                  <a:lnTo>
                    <a:pt x="367" y="562"/>
                  </a:lnTo>
                  <a:lnTo>
                    <a:pt x="407" y="418"/>
                  </a:lnTo>
                  <a:lnTo>
                    <a:pt x="452" y="289"/>
                  </a:lnTo>
                  <a:lnTo>
                    <a:pt x="499" y="180"/>
                  </a:lnTo>
                  <a:lnTo>
                    <a:pt x="552" y="98"/>
                  </a:lnTo>
                  <a:lnTo>
                    <a:pt x="608" y="49"/>
                  </a:lnTo>
                  <a:lnTo>
                    <a:pt x="669" y="32"/>
                  </a:lnTo>
                  <a:lnTo>
                    <a:pt x="669" y="32"/>
                  </a:lnTo>
                  <a:lnTo>
                    <a:pt x="66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4" name="Freeform 10"/>
            <p:cNvSpPr>
              <a:spLocks/>
            </p:cNvSpPr>
            <p:nvPr/>
          </p:nvSpPr>
          <p:spPr bwMode="auto">
            <a:xfrm>
              <a:off x="2665" y="1399"/>
              <a:ext cx="275" cy="874"/>
            </a:xfrm>
            <a:custGeom>
              <a:avLst/>
              <a:gdLst>
                <a:gd name="T0" fmla="*/ 549 w 549"/>
                <a:gd name="T1" fmla="*/ 1714 h 1746"/>
                <a:gd name="T2" fmla="*/ 549 w 549"/>
                <a:gd name="T3" fmla="*/ 1714 h 1746"/>
                <a:gd name="T4" fmla="*/ 523 w 549"/>
                <a:gd name="T5" fmla="*/ 1701 h 1746"/>
                <a:gd name="T6" fmla="*/ 493 w 549"/>
                <a:gd name="T7" fmla="*/ 1651 h 1746"/>
                <a:gd name="T8" fmla="*/ 467 w 549"/>
                <a:gd name="T9" fmla="*/ 1569 h 1746"/>
                <a:gd name="T10" fmla="*/ 442 w 549"/>
                <a:gd name="T11" fmla="*/ 1461 h 1746"/>
                <a:gd name="T12" fmla="*/ 419 w 549"/>
                <a:gd name="T13" fmla="*/ 1330 h 1746"/>
                <a:gd name="T14" fmla="*/ 397 w 549"/>
                <a:gd name="T15" fmla="*/ 1186 h 1746"/>
                <a:gd name="T16" fmla="*/ 375 w 549"/>
                <a:gd name="T17" fmla="*/ 1032 h 1746"/>
                <a:gd name="T18" fmla="*/ 352 w 549"/>
                <a:gd name="T19" fmla="*/ 871 h 1746"/>
                <a:gd name="T20" fmla="*/ 328 w 549"/>
                <a:gd name="T21" fmla="*/ 711 h 1746"/>
                <a:gd name="T22" fmla="*/ 300 w 549"/>
                <a:gd name="T23" fmla="*/ 556 h 1746"/>
                <a:gd name="T24" fmla="*/ 268 w 549"/>
                <a:gd name="T25" fmla="*/ 410 h 1746"/>
                <a:gd name="T26" fmla="*/ 232 w 549"/>
                <a:gd name="T27" fmla="*/ 279 h 1746"/>
                <a:gd name="T28" fmla="*/ 188 w 549"/>
                <a:gd name="T29" fmla="*/ 168 h 1746"/>
                <a:gd name="T30" fmla="*/ 137 w 549"/>
                <a:gd name="T31" fmla="*/ 80 h 1746"/>
                <a:gd name="T32" fmla="*/ 74 w 549"/>
                <a:gd name="T33" fmla="*/ 21 h 1746"/>
                <a:gd name="T34" fmla="*/ 0 w 549"/>
                <a:gd name="T35" fmla="*/ 0 h 1746"/>
                <a:gd name="T36" fmla="*/ 0 w 549"/>
                <a:gd name="T37" fmla="*/ 32 h 1746"/>
                <a:gd name="T38" fmla="*/ 58 w 549"/>
                <a:gd name="T39" fmla="*/ 49 h 1746"/>
                <a:gd name="T40" fmla="*/ 112 w 549"/>
                <a:gd name="T41" fmla="*/ 98 h 1746"/>
                <a:gd name="T42" fmla="*/ 160 w 549"/>
                <a:gd name="T43" fmla="*/ 179 h 1746"/>
                <a:gd name="T44" fmla="*/ 202 w 549"/>
                <a:gd name="T45" fmla="*/ 288 h 1746"/>
                <a:gd name="T46" fmla="*/ 238 w 549"/>
                <a:gd name="T47" fmla="*/ 417 h 1746"/>
                <a:gd name="T48" fmla="*/ 271 w 549"/>
                <a:gd name="T49" fmla="*/ 561 h 1746"/>
                <a:gd name="T50" fmla="*/ 298 w 549"/>
                <a:gd name="T51" fmla="*/ 715 h 1746"/>
                <a:gd name="T52" fmla="*/ 322 w 549"/>
                <a:gd name="T53" fmla="*/ 875 h 1746"/>
                <a:gd name="T54" fmla="*/ 345 w 549"/>
                <a:gd name="T55" fmla="*/ 1034 h 1746"/>
                <a:gd name="T56" fmla="*/ 367 w 549"/>
                <a:gd name="T57" fmla="*/ 1189 h 1746"/>
                <a:gd name="T58" fmla="*/ 389 w 549"/>
                <a:gd name="T59" fmla="*/ 1335 h 1746"/>
                <a:gd name="T60" fmla="*/ 412 w 549"/>
                <a:gd name="T61" fmla="*/ 1465 h 1746"/>
                <a:gd name="T62" fmla="*/ 437 w 549"/>
                <a:gd name="T63" fmla="*/ 1576 h 1746"/>
                <a:gd name="T64" fmla="*/ 466 w 549"/>
                <a:gd name="T65" fmla="*/ 1663 h 1746"/>
                <a:gd name="T66" fmla="*/ 500 w 549"/>
                <a:gd name="T67" fmla="*/ 1721 h 1746"/>
                <a:gd name="T68" fmla="*/ 549 w 549"/>
                <a:gd name="T69" fmla="*/ 1746 h 1746"/>
                <a:gd name="T70" fmla="*/ 549 w 549"/>
                <a:gd name="T71" fmla="*/ 1746 h 1746"/>
                <a:gd name="T72" fmla="*/ 549 w 549"/>
                <a:gd name="T73" fmla="*/ 1714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9" h="1746">
                  <a:moveTo>
                    <a:pt x="549" y="1714"/>
                  </a:moveTo>
                  <a:lnTo>
                    <a:pt x="549" y="1714"/>
                  </a:lnTo>
                  <a:lnTo>
                    <a:pt x="523" y="1701"/>
                  </a:lnTo>
                  <a:lnTo>
                    <a:pt x="493" y="1651"/>
                  </a:lnTo>
                  <a:lnTo>
                    <a:pt x="467" y="1569"/>
                  </a:lnTo>
                  <a:lnTo>
                    <a:pt x="442" y="1461"/>
                  </a:lnTo>
                  <a:lnTo>
                    <a:pt x="419" y="1330"/>
                  </a:lnTo>
                  <a:lnTo>
                    <a:pt x="397" y="1186"/>
                  </a:lnTo>
                  <a:lnTo>
                    <a:pt x="375" y="1032"/>
                  </a:lnTo>
                  <a:lnTo>
                    <a:pt x="352" y="871"/>
                  </a:lnTo>
                  <a:lnTo>
                    <a:pt x="328" y="711"/>
                  </a:lnTo>
                  <a:lnTo>
                    <a:pt x="300" y="556"/>
                  </a:lnTo>
                  <a:lnTo>
                    <a:pt x="268" y="410"/>
                  </a:lnTo>
                  <a:lnTo>
                    <a:pt x="232" y="279"/>
                  </a:lnTo>
                  <a:lnTo>
                    <a:pt x="188" y="168"/>
                  </a:lnTo>
                  <a:lnTo>
                    <a:pt x="137" y="80"/>
                  </a:lnTo>
                  <a:lnTo>
                    <a:pt x="74" y="21"/>
                  </a:lnTo>
                  <a:lnTo>
                    <a:pt x="0" y="0"/>
                  </a:lnTo>
                  <a:lnTo>
                    <a:pt x="0" y="32"/>
                  </a:lnTo>
                  <a:lnTo>
                    <a:pt x="58" y="49"/>
                  </a:lnTo>
                  <a:lnTo>
                    <a:pt x="112" y="98"/>
                  </a:lnTo>
                  <a:lnTo>
                    <a:pt x="160" y="179"/>
                  </a:lnTo>
                  <a:lnTo>
                    <a:pt x="202" y="288"/>
                  </a:lnTo>
                  <a:lnTo>
                    <a:pt x="238" y="417"/>
                  </a:lnTo>
                  <a:lnTo>
                    <a:pt x="271" y="561"/>
                  </a:lnTo>
                  <a:lnTo>
                    <a:pt x="298" y="715"/>
                  </a:lnTo>
                  <a:lnTo>
                    <a:pt x="322" y="875"/>
                  </a:lnTo>
                  <a:lnTo>
                    <a:pt x="345" y="1034"/>
                  </a:lnTo>
                  <a:lnTo>
                    <a:pt x="367" y="1189"/>
                  </a:lnTo>
                  <a:lnTo>
                    <a:pt x="389" y="1335"/>
                  </a:lnTo>
                  <a:lnTo>
                    <a:pt x="412" y="1465"/>
                  </a:lnTo>
                  <a:lnTo>
                    <a:pt x="437" y="1576"/>
                  </a:lnTo>
                  <a:lnTo>
                    <a:pt x="466" y="1663"/>
                  </a:lnTo>
                  <a:lnTo>
                    <a:pt x="500" y="1721"/>
                  </a:lnTo>
                  <a:lnTo>
                    <a:pt x="549" y="1746"/>
                  </a:lnTo>
                  <a:lnTo>
                    <a:pt x="549" y="1746"/>
                  </a:lnTo>
                  <a:lnTo>
                    <a:pt x="549" y="17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5" name="Freeform 11"/>
            <p:cNvSpPr>
              <a:spLocks/>
            </p:cNvSpPr>
            <p:nvPr/>
          </p:nvSpPr>
          <p:spPr bwMode="auto">
            <a:xfrm>
              <a:off x="2940" y="1399"/>
              <a:ext cx="215" cy="874"/>
            </a:xfrm>
            <a:custGeom>
              <a:avLst/>
              <a:gdLst>
                <a:gd name="T0" fmla="*/ 431 w 431"/>
                <a:gd name="T1" fmla="*/ 0 h 1746"/>
                <a:gd name="T2" fmla="*/ 431 w 431"/>
                <a:gd name="T3" fmla="*/ 0 h 1746"/>
                <a:gd name="T4" fmla="*/ 388 w 431"/>
                <a:gd name="T5" fmla="*/ 26 h 1746"/>
                <a:gd name="T6" fmla="*/ 357 w 431"/>
                <a:gd name="T7" fmla="*/ 83 h 1746"/>
                <a:gd name="T8" fmla="*/ 329 w 431"/>
                <a:gd name="T9" fmla="*/ 170 h 1746"/>
                <a:gd name="T10" fmla="*/ 301 w 431"/>
                <a:gd name="T11" fmla="*/ 281 h 1746"/>
                <a:gd name="T12" fmla="*/ 276 w 431"/>
                <a:gd name="T13" fmla="*/ 411 h 1746"/>
                <a:gd name="T14" fmla="*/ 251 w 431"/>
                <a:gd name="T15" fmla="*/ 556 h 1746"/>
                <a:gd name="T16" fmla="*/ 225 w 431"/>
                <a:gd name="T17" fmla="*/ 711 h 1746"/>
                <a:gd name="T18" fmla="*/ 201 w 431"/>
                <a:gd name="T19" fmla="*/ 871 h 1746"/>
                <a:gd name="T20" fmla="*/ 176 w 431"/>
                <a:gd name="T21" fmla="*/ 1031 h 1746"/>
                <a:gd name="T22" fmla="*/ 151 w 431"/>
                <a:gd name="T23" fmla="*/ 1185 h 1746"/>
                <a:gd name="T24" fmla="*/ 126 w 431"/>
                <a:gd name="T25" fmla="*/ 1330 h 1746"/>
                <a:gd name="T26" fmla="*/ 100 w 431"/>
                <a:gd name="T27" fmla="*/ 1461 h 1746"/>
                <a:gd name="T28" fmla="*/ 73 w 431"/>
                <a:gd name="T29" fmla="*/ 1569 h 1746"/>
                <a:gd name="T30" fmla="*/ 46 w 431"/>
                <a:gd name="T31" fmla="*/ 1651 h 1746"/>
                <a:gd name="T32" fmla="*/ 20 w 431"/>
                <a:gd name="T33" fmla="*/ 1702 h 1746"/>
                <a:gd name="T34" fmla="*/ 0 w 431"/>
                <a:gd name="T35" fmla="*/ 1714 h 1746"/>
                <a:gd name="T36" fmla="*/ 0 w 431"/>
                <a:gd name="T37" fmla="*/ 1746 h 1746"/>
                <a:gd name="T38" fmla="*/ 43 w 431"/>
                <a:gd name="T39" fmla="*/ 1720 h 1746"/>
                <a:gd name="T40" fmla="*/ 74 w 431"/>
                <a:gd name="T41" fmla="*/ 1663 h 1746"/>
                <a:gd name="T42" fmla="*/ 103 w 431"/>
                <a:gd name="T43" fmla="*/ 1576 h 1746"/>
                <a:gd name="T44" fmla="*/ 130 w 431"/>
                <a:gd name="T45" fmla="*/ 1465 h 1746"/>
                <a:gd name="T46" fmla="*/ 155 w 431"/>
                <a:gd name="T47" fmla="*/ 1335 h 1746"/>
                <a:gd name="T48" fmla="*/ 181 w 431"/>
                <a:gd name="T49" fmla="*/ 1190 h 1746"/>
                <a:gd name="T50" fmla="*/ 206 w 431"/>
                <a:gd name="T51" fmla="*/ 1035 h 1746"/>
                <a:gd name="T52" fmla="*/ 231 w 431"/>
                <a:gd name="T53" fmla="*/ 875 h 1746"/>
                <a:gd name="T54" fmla="*/ 255 w 431"/>
                <a:gd name="T55" fmla="*/ 715 h 1746"/>
                <a:gd name="T56" fmla="*/ 281 w 431"/>
                <a:gd name="T57" fmla="*/ 561 h 1746"/>
                <a:gd name="T58" fmla="*/ 306 w 431"/>
                <a:gd name="T59" fmla="*/ 416 h 1746"/>
                <a:gd name="T60" fmla="*/ 331 w 431"/>
                <a:gd name="T61" fmla="*/ 285 h 1746"/>
                <a:gd name="T62" fmla="*/ 359 w 431"/>
                <a:gd name="T63" fmla="*/ 177 h 1746"/>
                <a:gd name="T64" fmla="*/ 385 w 431"/>
                <a:gd name="T65" fmla="*/ 95 h 1746"/>
                <a:gd name="T66" fmla="*/ 411 w 431"/>
                <a:gd name="T67" fmla="*/ 44 h 1746"/>
                <a:gd name="T68" fmla="*/ 431 w 431"/>
                <a:gd name="T69" fmla="*/ 32 h 1746"/>
                <a:gd name="T70" fmla="*/ 431 w 431"/>
                <a:gd name="T71" fmla="*/ 32 h 1746"/>
                <a:gd name="T72" fmla="*/ 431 w 431"/>
                <a:gd name="T73" fmla="*/ 0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1" h="1746">
                  <a:moveTo>
                    <a:pt x="431" y="0"/>
                  </a:moveTo>
                  <a:lnTo>
                    <a:pt x="431" y="0"/>
                  </a:lnTo>
                  <a:lnTo>
                    <a:pt x="388" y="26"/>
                  </a:lnTo>
                  <a:lnTo>
                    <a:pt x="357" y="83"/>
                  </a:lnTo>
                  <a:lnTo>
                    <a:pt x="329" y="170"/>
                  </a:lnTo>
                  <a:lnTo>
                    <a:pt x="301" y="281"/>
                  </a:lnTo>
                  <a:lnTo>
                    <a:pt x="276" y="411"/>
                  </a:lnTo>
                  <a:lnTo>
                    <a:pt x="251" y="556"/>
                  </a:lnTo>
                  <a:lnTo>
                    <a:pt x="225" y="711"/>
                  </a:lnTo>
                  <a:lnTo>
                    <a:pt x="201" y="871"/>
                  </a:lnTo>
                  <a:lnTo>
                    <a:pt x="176" y="1031"/>
                  </a:lnTo>
                  <a:lnTo>
                    <a:pt x="151" y="1185"/>
                  </a:lnTo>
                  <a:lnTo>
                    <a:pt x="126" y="1330"/>
                  </a:lnTo>
                  <a:lnTo>
                    <a:pt x="100" y="1461"/>
                  </a:lnTo>
                  <a:lnTo>
                    <a:pt x="73" y="1569"/>
                  </a:lnTo>
                  <a:lnTo>
                    <a:pt x="46" y="1651"/>
                  </a:lnTo>
                  <a:lnTo>
                    <a:pt x="20" y="1702"/>
                  </a:lnTo>
                  <a:lnTo>
                    <a:pt x="0" y="1714"/>
                  </a:lnTo>
                  <a:lnTo>
                    <a:pt x="0" y="1746"/>
                  </a:lnTo>
                  <a:lnTo>
                    <a:pt x="43" y="1720"/>
                  </a:lnTo>
                  <a:lnTo>
                    <a:pt x="74" y="1663"/>
                  </a:lnTo>
                  <a:lnTo>
                    <a:pt x="103" y="1576"/>
                  </a:lnTo>
                  <a:lnTo>
                    <a:pt x="130" y="1465"/>
                  </a:lnTo>
                  <a:lnTo>
                    <a:pt x="155" y="1335"/>
                  </a:lnTo>
                  <a:lnTo>
                    <a:pt x="181" y="1190"/>
                  </a:lnTo>
                  <a:lnTo>
                    <a:pt x="206" y="1035"/>
                  </a:lnTo>
                  <a:lnTo>
                    <a:pt x="231" y="875"/>
                  </a:lnTo>
                  <a:lnTo>
                    <a:pt x="255" y="715"/>
                  </a:lnTo>
                  <a:lnTo>
                    <a:pt x="281" y="561"/>
                  </a:lnTo>
                  <a:lnTo>
                    <a:pt x="306" y="416"/>
                  </a:lnTo>
                  <a:lnTo>
                    <a:pt x="331" y="285"/>
                  </a:lnTo>
                  <a:lnTo>
                    <a:pt x="359" y="177"/>
                  </a:lnTo>
                  <a:lnTo>
                    <a:pt x="385" y="95"/>
                  </a:lnTo>
                  <a:lnTo>
                    <a:pt x="411" y="44"/>
                  </a:lnTo>
                  <a:lnTo>
                    <a:pt x="431" y="32"/>
                  </a:lnTo>
                  <a:lnTo>
                    <a:pt x="431" y="32"/>
                  </a:lnTo>
                  <a:lnTo>
                    <a:pt x="43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6" name="Freeform 12"/>
            <p:cNvSpPr>
              <a:spLocks/>
            </p:cNvSpPr>
            <p:nvPr/>
          </p:nvSpPr>
          <p:spPr bwMode="auto">
            <a:xfrm>
              <a:off x="3155" y="1399"/>
              <a:ext cx="228" cy="874"/>
            </a:xfrm>
            <a:custGeom>
              <a:avLst/>
              <a:gdLst>
                <a:gd name="T0" fmla="*/ 454 w 454"/>
                <a:gd name="T1" fmla="*/ 1714 h 1746"/>
                <a:gd name="T2" fmla="*/ 454 w 454"/>
                <a:gd name="T3" fmla="*/ 1714 h 1746"/>
                <a:gd name="T4" fmla="*/ 400 w 454"/>
                <a:gd name="T5" fmla="*/ 1698 h 1746"/>
                <a:gd name="T6" fmla="*/ 351 w 454"/>
                <a:gd name="T7" fmla="*/ 1648 h 1746"/>
                <a:gd name="T8" fmla="*/ 307 w 454"/>
                <a:gd name="T9" fmla="*/ 1567 h 1746"/>
                <a:gd name="T10" fmla="*/ 271 w 454"/>
                <a:gd name="T11" fmla="*/ 1459 h 1746"/>
                <a:gd name="T12" fmla="*/ 239 w 454"/>
                <a:gd name="T13" fmla="*/ 1330 h 1746"/>
                <a:gd name="T14" fmla="*/ 212 w 454"/>
                <a:gd name="T15" fmla="*/ 1185 h 1746"/>
                <a:gd name="T16" fmla="*/ 190 w 454"/>
                <a:gd name="T17" fmla="*/ 1032 h 1746"/>
                <a:gd name="T18" fmla="*/ 171 w 454"/>
                <a:gd name="T19" fmla="*/ 872 h 1746"/>
                <a:gd name="T20" fmla="*/ 154 w 454"/>
                <a:gd name="T21" fmla="*/ 712 h 1746"/>
                <a:gd name="T22" fmla="*/ 138 w 454"/>
                <a:gd name="T23" fmla="*/ 558 h 1746"/>
                <a:gd name="T24" fmla="*/ 123 w 454"/>
                <a:gd name="T25" fmla="*/ 412 h 1746"/>
                <a:gd name="T26" fmla="*/ 107 w 454"/>
                <a:gd name="T27" fmla="*/ 282 h 1746"/>
                <a:gd name="T28" fmla="*/ 88 w 454"/>
                <a:gd name="T29" fmla="*/ 171 h 1746"/>
                <a:gd name="T30" fmla="*/ 68 w 454"/>
                <a:gd name="T31" fmla="*/ 84 h 1746"/>
                <a:gd name="T32" fmla="*/ 41 w 454"/>
                <a:gd name="T33" fmla="*/ 26 h 1746"/>
                <a:gd name="T34" fmla="*/ 0 w 454"/>
                <a:gd name="T35" fmla="*/ 0 h 1746"/>
                <a:gd name="T36" fmla="*/ 0 w 454"/>
                <a:gd name="T37" fmla="*/ 32 h 1746"/>
                <a:gd name="T38" fmla="*/ 16 w 454"/>
                <a:gd name="T39" fmla="*/ 44 h 1746"/>
                <a:gd name="T40" fmla="*/ 38 w 454"/>
                <a:gd name="T41" fmla="*/ 93 h 1746"/>
                <a:gd name="T42" fmla="*/ 58 w 454"/>
                <a:gd name="T43" fmla="*/ 176 h 1746"/>
                <a:gd name="T44" fmla="*/ 77 w 454"/>
                <a:gd name="T45" fmla="*/ 284 h 1746"/>
                <a:gd name="T46" fmla="*/ 93 w 454"/>
                <a:gd name="T47" fmla="*/ 415 h 1746"/>
                <a:gd name="T48" fmla="*/ 108 w 454"/>
                <a:gd name="T49" fmla="*/ 560 h 1746"/>
                <a:gd name="T50" fmla="*/ 124 w 454"/>
                <a:gd name="T51" fmla="*/ 714 h 1746"/>
                <a:gd name="T52" fmla="*/ 141 w 454"/>
                <a:gd name="T53" fmla="*/ 874 h 1746"/>
                <a:gd name="T54" fmla="*/ 161 w 454"/>
                <a:gd name="T55" fmla="*/ 1034 h 1746"/>
                <a:gd name="T56" fmla="*/ 182 w 454"/>
                <a:gd name="T57" fmla="*/ 1190 h 1746"/>
                <a:gd name="T58" fmla="*/ 209 w 454"/>
                <a:gd name="T59" fmla="*/ 1335 h 1746"/>
                <a:gd name="T60" fmla="*/ 241 w 454"/>
                <a:gd name="T61" fmla="*/ 1466 h 1746"/>
                <a:gd name="T62" fmla="*/ 280 w 454"/>
                <a:gd name="T63" fmla="*/ 1578 h 1746"/>
                <a:gd name="T64" fmla="*/ 326 w 454"/>
                <a:gd name="T65" fmla="*/ 1666 h 1746"/>
                <a:gd name="T66" fmla="*/ 384 w 454"/>
                <a:gd name="T67" fmla="*/ 1723 h 1746"/>
                <a:gd name="T68" fmla="*/ 454 w 454"/>
                <a:gd name="T69" fmla="*/ 1746 h 1746"/>
                <a:gd name="T70" fmla="*/ 454 w 454"/>
                <a:gd name="T71" fmla="*/ 1746 h 1746"/>
                <a:gd name="T72" fmla="*/ 454 w 454"/>
                <a:gd name="T73" fmla="*/ 1714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4" h="1746">
                  <a:moveTo>
                    <a:pt x="454" y="1714"/>
                  </a:moveTo>
                  <a:lnTo>
                    <a:pt x="454" y="1714"/>
                  </a:lnTo>
                  <a:lnTo>
                    <a:pt x="400" y="1698"/>
                  </a:lnTo>
                  <a:lnTo>
                    <a:pt x="351" y="1648"/>
                  </a:lnTo>
                  <a:lnTo>
                    <a:pt x="307" y="1567"/>
                  </a:lnTo>
                  <a:lnTo>
                    <a:pt x="271" y="1459"/>
                  </a:lnTo>
                  <a:lnTo>
                    <a:pt x="239" y="1330"/>
                  </a:lnTo>
                  <a:lnTo>
                    <a:pt x="212" y="1185"/>
                  </a:lnTo>
                  <a:lnTo>
                    <a:pt x="190" y="1032"/>
                  </a:lnTo>
                  <a:lnTo>
                    <a:pt x="171" y="872"/>
                  </a:lnTo>
                  <a:lnTo>
                    <a:pt x="154" y="712"/>
                  </a:lnTo>
                  <a:lnTo>
                    <a:pt x="138" y="558"/>
                  </a:lnTo>
                  <a:lnTo>
                    <a:pt x="123" y="412"/>
                  </a:lnTo>
                  <a:lnTo>
                    <a:pt x="107" y="282"/>
                  </a:lnTo>
                  <a:lnTo>
                    <a:pt x="88" y="171"/>
                  </a:lnTo>
                  <a:lnTo>
                    <a:pt x="68" y="84"/>
                  </a:lnTo>
                  <a:lnTo>
                    <a:pt x="41" y="26"/>
                  </a:lnTo>
                  <a:lnTo>
                    <a:pt x="0" y="0"/>
                  </a:lnTo>
                  <a:lnTo>
                    <a:pt x="0" y="32"/>
                  </a:lnTo>
                  <a:lnTo>
                    <a:pt x="16" y="44"/>
                  </a:lnTo>
                  <a:lnTo>
                    <a:pt x="38" y="93"/>
                  </a:lnTo>
                  <a:lnTo>
                    <a:pt x="58" y="176"/>
                  </a:lnTo>
                  <a:lnTo>
                    <a:pt x="77" y="284"/>
                  </a:lnTo>
                  <a:lnTo>
                    <a:pt x="93" y="415"/>
                  </a:lnTo>
                  <a:lnTo>
                    <a:pt x="108" y="560"/>
                  </a:lnTo>
                  <a:lnTo>
                    <a:pt x="124" y="714"/>
                  </a:lnTo>
                  <a:lnTo>
                    <a:pt x="141" y="874"/>
                  </a:lnTo>
                  <a:lnTo>
                    <a:pt x="161" y="1034"/>
                  </a:lnTo>
                  <a:lnTo>
                    <a:pt x="182" y="1190"/>
                  </a:lnTo>
                  <a:lnTo>
                    <a:pt x="209" y="1335"/>
                  </a:lnTo>
                  <a:lnTo>
                    <a:pt x="241" y="1466"/>
                  </a:lnTo>
                  <a:lnTo>
                    <a:pt x="280" y="1578"/>
                  </a:lnTo>
                  <a:lnTo>
                    <a:pt x="326" y="1666"/>
                  </a:lnTo>
                  <a:lnTo>
                    <a:pt x="384" y="1723"/>
                  </a:lnTo>
                  <a:lnTo>
                    <a:pt x="454" y="1746"/>
                  </a:lnTo>
                  <a:lnTo>
                    <a:pt x="454" y="1746"/>
                  </a:lnTo>
                  <a:lnTo>
                    <a:pt x="454" y="17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7" name="Freeform 13"/>
            <p:cNvSpPr>
              <a:spLocks/>
            </p:cNvSpPr>
            <p:nvPr/>
          </p:nvSpPr>
          <p:spPr bwMode="auto">
            <a:xfrm>
              <a:off x="3383" y="1399"/>
              <a:ext cx="395" cy="874"/>
            </a:xfrm>
            <a:custGeom>
              <a:avLst/>
              <a:gdLst>
                <a:gd name="T0" fmla="*/ 790 w 790"/>
                <a:gd name="T1" fmla="*/ 0 h 1746"/>
                <a:gd name="T2" fmla="*/ 734 w 790"/>
                <a:gd name="T3" fmla="*/ 24 h 1746"/>
                <a:gd name="T4" fmla="*/ 686 w 790"/>
                <a:gd name="T5" fmla="*/ 81 h 1746"/>
                <a:gd name="T6" fmla="*/ 643 w 790"/>
                <a:gd name="T7" fmla="*/ 168 h 1746"/>
                <a:gd name="T8" fmla="*/ 602 w 790"/>
                <a:gd name="T9" fmla="*/ 279 h 1746"/>
                <a:gd name="T10" fmla="*/ 562 w 790"/>
                <a:gd name="T11" fmla="*/ 410 h 1746"/>
                <a:gd name="T12" fmla="*/ 524 w 790"/>
                <a:gd name="T13" fmla="*/ 555 h 1746"/>
                <a:gd name="T14" fmla="*/ 484 w 790"/>
                <a:gd name="T15" fmla="*/ 710 h 1746"/>
                <a:gd name="T16" fmla="*/ 443 w 790"/>
                <a:gd name="T17" fmla="*/ 870 h 1746"/>
                <a:gd name="T18" fmla="*/ 401 w 790"/>
                <a:gd name="T19" fmla="*/ 1030 h 1746"/>
                <a:gd name="T20" fmla="*/ 355 w 790"/>
                <a:gd name="T21" fmla="*/ 1183 h 1746"/>
                <a:gd name="T22" fmla="*/ 307 w 790"/>
                <a:gd name="T23" fmla="*/ 1328 h 1746"/>
                <a:gd name="T24" fmla="*/ 255 w 790"/>
                <a:gd name="T25" fmla="*/ 1457 h 1746"/>
                <a:gd name="T26" fmla="*/ 198 w 790"/>
                <a:gd name="T27" fmla="*/ 1565 h 1746"/>
                <a:gd name="T28" fmla="*/ 136 w 790"/>
                <a:gd name="T29" fmla="*/ 1647 h 1746"/>
                <a:gd name="T30" fmla="*/ 70 w 790"/>
                <a:gd name="T31" fmla="*/ 1697 h 1746"/>
                <a:gd name="T32" fmla="*/ 0 w 790"/>
                <a:gd name="T33" fmla="*/ 1714 h 1746"/>
                <a:gd name="T34" fmla="*/ 43 w 790"/>
                <a:gd name="T35" fmla="*/ 1741 h 1746"/>
                <a:gd name="T36" fmla="*/ 122 w 790"/>
                <a:gd name="T37" fmla="*/ 1701 h 1746"/>
                <a:gd name="T38" fmla="*/ 192 w 790"/>
                <a:gd name="T39" fmla="*/ 1627 h 1746"/>
                <a:gd name="T40" fmla="*/ 254 w 790"/>
                <a:gd name="T41" fmla="*/ 1527 h 1746"/>
                <a:gd name="T42" fmla="*/ 309 w 790"/>
                <a:gd name="T43" fmla="*/ 1406 h 1746"/>
                <a:gd name="T44" fmla="*/ 361 w 790"/>
                <a:gd name="T45" fmla="*/ 1266 h 1746"/>
                <a:gd name="T46" fmla="*/ 408 w 790"/>
                <a:gd name="T47" fmla="*/ 1114 h 1746"/>
                <a:gd name="T48" fmla="*/ 451 w 790"/>
                <a:gd name="T49" fmla="*/ 956 h 1746"/>
                <a:gd name="T50" fmla="*/ 494 w 790"/>
                <a:gd name="T51" fmla="*/ 796 h 1746"/>
                <a:gd name="T52" fmla="*/ 533 w 790"/>
                <a:gd name="T53" fmla="*/ 639 h 1746"/>
                <a:gd name="T54" fmla="*/ 573 w 790"/>
                <a:gd name="T55" fmla="*/ 488 h 1746"/>
                <a:gd name="T56" fmla="*/ 611 w 790"/>
                <a:gd name="T57" fmla="*/ 351 h 1746"/>
                <a:gd name="T58" fmla="*/ 651 w 790"/>
                <a:gd name="T59" fmla="*/ 231 h 1746"/>
                <a:gd name="T60" fmla="*/ 691 w 790"/>
                <a:gd name="T61" fmla="*/ 135 h 1746"/>
                <a:gd name="T62" fmla="*/ 731 w 790"/>
                <a:gd name="T63" fmla="*/ 67 h 1746"/>
                <a:gd name="T64" fmla="*/ 772 w 790"/>
                <a:gd name="T65" fmla="*/ 34 h 1746"/>
                <a:gd name="T66" fmla="*/ 790 w 790"/>
                <a:gd name="T67" fmla="*/ 32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0" h="1746">
                  <a:moveTo>
                    <a:pt x="790" y="0"/>
                  </a:moveTo>
                  <a:lnTo>
                    <a:pt x="790" y="0"/>
                  </a:lnTo>
                  <a:lnTo>
                    <a:pt x="760" y="7"/>
                  </a:lnTo>
                  <a:lnTo>
                    <a:pt x="734" y="24"/>
                  </a:lnTo>
                  <a:lnTo>
                    <a:pt x="709" y="49"/>
                  </a:lnTo>
                  <a:lnTo>
                    <a:pt x="686" y="81"/>
                  </a:lnTo>
                  <a:lnTo>
                    <a:pt x="664" y="121"/>
                  </a:lnTo>
                  <a:lnTo>
                    <a:pt x="643" y="168"/>
                  </a:lnTo>
                  <a:lnTo>
                    <a:pt x="621" y="221"/>
                  </a:lnTo>
                  <a:lnTo>
                    <a:pt x="602" y="279"/>
                  </a:lnTo>
                  <a:lnTo>
                    <a:pt x="581" y="341"/>
                  </a:lnTo>
                  <a:lnTo>
                    <a:pt x="562" y="410"/>
                  </a:lnTo>
                  <a:lnTo>
                    <a:pt x="543" y="481"/>
                  </a:lnTo>
                  <a:lnTo>
                    <a:pt x="524" y="555"/>
                  </a:lnTo>
                  <a:lnTo>
                    <a:pt x="503" y="632"/>
                  </a:lnTo>
                  <a:lnTo>
                    <a:pt x="484" y="710"/>
                  </a:lnTo>
                  <a:lnTo>
                    <a:pt x="464" y="790"/>
                  </a:lnTo>
                  <a:lnTo>
                    <a:pt x="443" y="870"/>
                  </a:lnTo>
                  <a:lnTo>
                    <a:pt x="422" y="950"/>
                  </a:lnTo>
                  <a:lnTo>
                    <a:pt x="401" y="1030"/>
                  </a:lnTo>
                  <a:lnTo>
                    <a:pt x="378" y="1107"/>
                  </a:lnTo>
                  <a:lnTo>
                    <a:pt x="355" y="1183"/>
                  </a:lnTo>
                  <a:lnTo>
                    <a:pt x="331" y="1257"/>
                  </a:lnTo>
                  <a:lnTo>
                    <a:pt x="307" y="1328"/>
                  </a:lnTo>
                  <a:lnTo>
                    <a:pt x="282" y="1394"/>
                  </a:lnTo>
                  <a:lnTo>
                    <a:pt x="255" y="1457"/>
                  </a:lnTo>
                  <a:lnTo>
                    <a:pt x="226" y="1513"/>
                  </a:lnTo>
                  <a:lnTo>
                    <a:pt x="198" y="1565"/>
                  </a:lnTo>
                  <a:lnTo>
                    <a:pt x="167" y="1609"/>
                  </a:lnTo>
                  <a:lnTo>
                    <a:pt x="136" y="1647"/>
                  </a:lnTo>
                  <a:lnTo>
                    <a:pt x="104" y="1675"/>
                  </a:lnTo>
                  <a:lnTo>
                    <a:pt x="70" y="1697"/>
                  </a:lnTo>
                  <a:lnTo>
                    <a:pt x="36" y="1711"/>
                  </a:lnTo>
                  <a:lnTo>
                    <a:pt x="0" y="1714"/>
                  </a:lnTo>
                  <a:lnTo>
                    <a:pt x="0" y="1746"/>
                  </a:lnTo>
                  <a:lnTo>
                    <a:pt x="43" y="1741"/>
                  </a:lnTo>
                  <a:lnTo>
                    <a:pt x="84" y="1725"/>
                  </a:lnTo>
                  <a:lnTo>
                    <a:pt x="122" y="1701"/>
                  </a:lnTo>
                  <a:lnTo>
                    <a:pt x="159" y="1667"/>
                  </a:lnTo>
                  <a:lnTo>
                    <a:pt x="192" y="1627"/>
                  </a:lnTo>
                  <a:lnTo>
                    <a:pt x="223" y="1581"/>
                  </a:lnTo>
                  <a:lnTo>
                    <a:pt x="254" y="1527"/>
                  </a:lnTo>
                  <a:lnTo>
                    <a:pt x="283" y="1469"/>
                  </a:lnTo>
                  <a:lnTo>
                    <a:pt x="309" y="1406"/>
                  </a:lnTo>
                  <a:lnTo>
                    <a:pt x="337" y="1337"/>
                  </a:lnTo>
                  <a:lnTo>
                    <a:pt x="361" y="1266"/>
                  </a:lnTo>
                  <a:lnTo>
                    <a:pt x="385" y="1192"/>
                  </a:lnTo>
                  <a:lnTo>
                    <a:pt x="408" y="1114"/>
                  </a:lnTo>
                  <a:lnTo>
                    <a:pt x="431" y="1036"/>
                  </a:lnTo>
                  <a:lnTo>
                    <a:pt x="451" y="956"/>
                  </a:lnTo>
                  <a:lnTo>
                    <a:pt x="473" y="876"/>
                  </a:lnTo>
                  <a:lnTo>
                    <a:pt x="494" y="796"/>
                  </a:lnTo>
                  <a:lnTo>
                    <a:pt x="513" y="716"/>
                  </a:lnTo>
                  <a:lnTo>
                    <a:pt x="533" y="639"/>
                  </a:lnTo>
                  <a:lnTo>
                    <a:pt x="554" y="562"/>
                  </a:lnTo>
                  <a:lnTo>
                    <a:pt x="573" y="488"/>
                  </a:lnTo>
                  <a:lnTo>
                    <a:pt x="591" y="417"/>
                  </a:lnTo>
                  <a:lnTo>
                    <a:pt x="611" y="351"/>
                  </a:lnTo>
                  <a:lnTo>
                    <a:pt x="632" y="288"/>
                  </a:lnTo>
                  <a:lnTo>
                    <a:pt x="651" y="231"/>
                  </a:lnTo>
                  <a:lnTo>
                    <a:pt x="671" y="179"/>
                  </a:lnTo>
                  <a:lnTo>
                    <a:pt x="691" y="135"/>
                  </a:lnTo>
                  <a:lnTo>
                    <a:pt x="711" y="97"/>
                  </a:lnTo>
                  <a:lnTo>
                    <a:pt x="731" y="67"/>
                  </a:lnTo>
                  <a:lnTo>
                    <a:pt x="752" y="47"/>
                  </a:lnTo>
                  <a:lnTo>
                    <a:pt x="772" y="34"/>
                  </a:lnTo>
                  <a:lnTo>
                    <a:pt x="790" y="32"/>
                  </a:lnTo>
                  <a:lnTo>
                    <a:pt x="790" y="32"/>
                  </a:lnTo>
                  <a:lnTo>
                    <a:pt x="79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8" name="Freeform 14"/>
            <p:cNvSpPr>
              <a:spLocks/>
            </p:cNvSpPr>
            <p:nvPr/>
          </p:nvSpPr>
          <p:spPr bwMode="auto">
            <a:xfrm>
              <a:off x="3778" y="1399"/>
              <a:ext cx="322" cy="874"/>
            </a:xfrm>
            <a:custGeom>
              <a:avLst/>
              <a:gdLst>
                <a:gd name="T0" fmla="*/ 645 w 645"/>
                <a:gd name="T1" fmla="*/ 1714 h 1746"/>
                <a:gd name="T2" fmla="*/ 568 w 645"/>
                <a:gd name="T3" fmla="*/ 1697 h 1746"/>
                <a:gd name="T4" fmla="*/ 503 w 645"/>
                <a:gd name="T5" fmla="*/ 1647 h 1746"/>
                <a:gd name="T6" fmla="*/ 444 w 645"/>
                <a:gd name="T7" fmla="*/ 1566 h 1746"/>
                <a:gd name="T8" fmla="*/ 394 w 645"/>
                <a:gd name="T9" fmla="*/ 1457 h 1746"/>
                <a:gd name="T10" fmla="*/ 351 w 645"/>
                <a:gd name="T11" fmla="*/ 1329 h 1746"/>
                <a:gd name="T12" fmla="*/ 314 w 645"/>
                <a:gd name="T13" fmla="*/ 1184 h 1746"/>
                <a:gd name="T14" fmla="*/ 284 w 645"/>
                <a:gd name="T15" fmla="*/ 1031 h 1746"/>
                <a:gd name="T16" fmla="*/ 257 w 645"/>
                <a:gd name="T17" fmla="*/ 871 h 1746"/>
                <a:gd name="T18" fmla="*/ 232 w 645"/>
                <a:gd name="T19" fmla="*/ 711 h 1746"/>
                <a:gd name="T20" fmla="*/ 209 w 645"/>
                <a:gd name="T21" fmla="*/ 556 h 1746"/>
                <a:gd name="T22" fmla="*/ 185 w 645"/>
                <a:gd name="T23" fmla="*/ 411 h 1746"/>
                <a:gd name="T24" fmla="*/ 160 w 645"/>
                <a:gd name="T25" fmla="*/ 280 h 1746"/>
                <a:gd name="T26" fmla="*/ 131 w 645"/>
                <a:gd name="T27" fmla="*/ 169 h 1746"/>
                <a:gd name="T28" fmla="*/ 98 w 645"/>
                <a:gd name="T29" fmla="*/ 82 h 1746"/>
                <a:gd name="T30" fmla="*/ 55 w 645"/>
                <a:gd name="T31" fmla="*/ 24 h 1746"/>
                <a:gd name="T32" fmla="*/ 0 w 645"/>
                <a:gd name="T33" fmla="*/ 0 h 1746"/>
                <a:gd name="T34" fmla="*/ 0 w 645"/>
                <a:gd name="T35" fmla="*/ 32 h 1746"/>
                <a:gd name="T36" fmla="*/ 34 w 645"/>
                <a:gd name="T37" fmla="*/ 47 h 1746"/>
                <a:gd name="T38" fmla="*/ 70 w 645"/>
                <a:gd name="T39" fmla="*/ 96 h 1746"/>
                <a:gd name="T40" fmla="*/ 101 w 645"/>
                <a:gd name="T41" fmla="*/ 178 h 1746"/>
                <a:gd name="T42" fmla="*/ 130 w 645"/>
                <a:gd name="T43" fmla="*/ 287 h 1746"/>
                <a:gd name="T44" fmla="*/ 155 w 645"/>
                <a:gd name="T45" fmla="*/ 416 h 1746"/>
                <a:gd name="T46" fmla="*/ 179 w 645"/>
                <a:gd name="T47" fmla="*/ 561 h 1746"/>
                <a:gd name="T48" fmla="*/ 202 w 645"/>
                <a:gd name="T49" fmla="*/ 715 h 1746"/>
                <a:gd name="T50" fmla="*/ 227 w 645"/>
                <a:gd name="T51" fmla="*/ 875 h 1746"/>
                <a:gd name="T52" fmla="*/ 254 w 645"/>
                <a:gd name="T53" fmla="*/ 1035 h 1746"/>
                <a:gd name="T54" fmla="*/ 285 w 645"/>
                <a:gd name="T55" fmla="*/ 1191 h 1746"/>
                <a:gd name="T56" fmla="*/ 321 w 645"/>
                <a:gd name="T57" fmla="*/ 1336 h 1746"/>
                <a:gd name="T58" fmla="*/ 364 w 645"/>
                <a:gd name="T59" fmla="*/ 1469 h 1746"/>
                <a:gd name="T60" fmla="*/ 417 w 645"/>
                <a:gd name="T61" fmla="*/ 1579 h 1746"/>
                <a:gd name="T62" fmla="*/ 480 w 645"/>
                <a:gd name="T63" fmla="*/ 1667 h 1746"/>
                <a:gd name="T64" fmla="*/ 554 w 645"/>
                <a:gd name="T65" fmla="*/ 1725 h 1746"/>
                <a:gd name="T66" fmla="*/ 645 w 645"/>
                <a:gd name="T67" fmla="*/ 1746 h 1746"/>
                <a:gd name="T68" fmla="*/ 645 w 645"/>
                <a:gd name="T69" fmla="*/ 1714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1746">
                  <a:moveTo>
                    <a:pt x="645" y="1714"/>
                  </a:moveTo>
                  <a:lnTo>
                    <a:pt x="568" y="1697"/>
                  </a:lnTo>
                  <a:lnTo>
                    <a:pt x="503" y="1647"/>
                  </a:lnTo>
                  <a:lnTo>
                    <a:pt x="444" y="1566"/>
                  </a:lnTo>
                  <a:lnTo>
                    <a:pt x="394" y="1457"/>
                  </a:lnTo>
                  <a:lnTo>
                    <a:pt x="351" y="1329"/>
                  </a:lnTo>
                  <a:lnTo>
                    <a:pt x="314" y="1184"/>
                  </a:lnTo>
                  <a:lnTo>
                    <a:pt x="284" y="1031"/>
                  </a:lnTo>
                  <a:lnTo>
                    <a:pt x="257" y="871"/>
                  </a:lnTo>
                  <a:lnTo>
                    <a:pt x="232" y="711"/>
                  </a:lnTo>
                  <a:lnTo>
                    <a:pt x="209" y="556"/>
                  </a:lnTo>
                  <a:lnTo>
                    <a:pt x="185" y="411"/>
                  </a:lnTo>
                  <a:lnTo>
                    <a:pt x="160" y="280"/>
                  </a:lnTo>
                  <a:lnTo>
                    <a:pt x="131" y="169"/>
                  </a:lnTo>
                  <a:lnTo>
                    <a:pt x="98" y="82"/>
                  </a:lnTo>
                  <a:lnTo>
                    <a:pt x="55" y="24"/>
                  </a:lnTo>
                  <a:lnTo>
                    <a:pt x="0" y="0"/>
                  </a:lnTo>
                  <a:lnTo>
                    <a:pt x="0" y="32"/>
                  </a:lnTo>
                  <a:lnTo>
                    <a:pt x="34" y="47"/>
                  </a:lnTo>
                  <a:lnTo>
                    <a:pt x="70" y="96"/>
                  </a:lnTo>
                  <a:lnTo>
                    <a:pt x="101" y="178"/>
                  </a:lnTo>
                  <a:lnTo>
                    <a:pt x="130" y="287"/>
                  </a:lnTo>
                  <a:lnTo>
                    <a:pt x="155" y="416"/>
                  </a:lnTo>
                  <a:lnTo>
                    <a:pt x="179" y="561"/>
                  </a:lnTo>
                  <a:lnTo>
                    <a:pt x="202" y="715"/>
                  </a:lnTo>
                  <a:lnTo>
                    <a:pt x="227" y="875"/>
                  </a:lnTo>
                  <a:lnTo>
                    <a:pt x="254" y="1035"/>
                  </a:lnTo>
                  <a:lnTo>
                    <a:pt x="285" y="1191"/>
                  </a:lnTo>
                  <a:lnTo>
                    <a:pt x="321" y="1336"/>
                  </a:lnTo>
                  <a:lnTo>
                    <a:pt x="364" y="1469"/>
                  </a:lnTo>
                  <a:lnTo>
                    <a:pt x="417" y="1579"/>
                  </a:lnTo>
                  <a:lnTo>
                    <a:pt x="480" y="1667"/>
                  </a:lnTo>
                  <a:lnTo>
                    <a:pt x="554" y="1725"/>
                  </a:lnTo>
                  <a:lnTo>
                    <a:pt x="645" y="1746"/>
                  </a:lnTo>
                  <a:lnTo>
                    <a:pt x="645" y="17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39" name="Freeform 15"/>
            <p:cNvSpPr>
              <a:spLocks/>
            </p:cNvSpPr>
            <p:nvPr/>
          </p:nvSpPr>
          <p:spPr bwMode="auto">
            <a:xfrm>
              <a:off x="1943" y="1240"/>
              <a:ext cx="10" cy="1215"/>
            </a:xfrm>
            <a:custGeom>
              <a:avLst/>
              <a:gdLst>
                <a:gd name="T0" fmla="*/ 10 w 20"/>
                <a:gd name="T1" fmla="*/ 0 h 2429"/>
                <a:gd name="T2" fmla="*/ 0 w 20"/>
                <a:gd name="T3" fmla="*/ 0 h 2429"/>
                <a:gd name="T4" fmla="*/ 0 w 20"/>
                <a:gd name="T5" fmla="*/ 2429 h 2429"/>
                <a:gd name="T6" fmla="*/ 20 w 20"/>
                <a:gd name="T7" fmla="*/ 2429 h 2429"/>
                <a:gd name="T8" fmla="*/ 20 w 20"/>
                <a:gd name="T9" fmla="*/ 0 h 2429"/>
                <a:gd name="T10" fmla="*/ 10 w 20"/>
                <a:gd name="T11" fmla="*/ 0 h 2429"/>
              </a:gdLst>
              <a:ahLst/>
              <a:cxnLst>
                <a:cxn ang="0">
                  <a:pos x="T0" y="T1"/>
                </a:cxn>
                <a:cxn ang="0">
                  <a:pos x="T2" y="T3"/>
                </a:cxn>
                <a:cxn ang="0">
                  <a:pos x="T4" y="T5"/>
                </a:cxn>
                <a:cxn ang="0">
                  <a:pos x="T6" y="T7"/>
                </a:cxn>
                <a:cxn ang="0">
                  <a:pos x="T8" y="T9"/>
                </a:cxn>
                <a:cxn ang="0">
                  <a:pos x="T10" y="T11"/>
                </a:cxn>
              </a:cxnLst>
              <a:rect l="0" t="0" r="r" b="b"/>
              <a:pathLst>
                <a:path w="20" h="2429">
                  <a:moveTo>
                    <a:pt x="10" y="0"/>
                  </a:moveTo>
                  <a:lnTo>
                    <a:pt x="0" y="0"/>
                  </a:lnTo>
                  <a:lnTo>
                    <a:pt x="0" y="2429"/>
                  </a:lnTo>
                  <a:lnTo>
                    <a:pt x="20" y="2429"/>
                  </a:lnTo>
                  <a:lnTo>
                    <a:pt x="20" y="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40" name="Freeform 16"/>
            <p:cNvSpPr>
              <a:spLocks/>
            </p:cNvSpPr>
            <p:nvPr/>
          </p:nvSpPr>
          <p:spPr bwMode="auto">
            <a:xfrm>
              <a:off x="1916" y="1181"/>
              <a:ext cx="64" cy="63"/>
            </a:xfrm>
            <a:custGeom>
              <a:avLst/>
              <a:gdLst>
                <a:gd name="T0" fmla="*/ 64 w 128"/>
                <a:gd name="T1" fmla="*/ 0 h 126"/>
                <a:gd name="T2" fmla="*/ 0 w 128"/>
                <a:gd name="T3" fmla="*/ 126 h 126"/>
                <a:gd name="T4" fmla="*/ 128 w 128"/>
                <a:gd name="T5" fmla="*/ 126 h 126"/>
                <a:gd name="T6" fmla="*/ 64 w 128"/>
                <a:gd name="T7" fmla="*/ 0 h 126"/>
              </a:gdLst>
              <a:ahLst/>
              <a:cxnLst>
                <a:cxn ang="0">
                  <a:pos x="T0" y="T1"/>
                </a:cxn>
                <a:cxn ang="0">
                  <a:pos x="T2" y="T3"/>
                </a:cxn>
                <a:cxn ang="0">
                  <a:pos x="T4" y="T5"/>
                </a:cxn>
                <a:cxn ang="0">
                  <a:pos x="T6" y="T7"/>
                </a:cxn>
              </a:cxnLst>
              <a:rect l="0" t="0" r="r" b="b"/>
              <a:pathLst>
                <a:path w="128" h="126">
                  <a:moveTo>
                    <a:pt x="64" y="0"/>
                  </a:moveTo>
                  <a:lnTo>
                    <a:pt x="0" y="126"/>
                  </a:lnTo>
                  <a:lnTo>
                    <a:pt x="128" y="126"/>
                  </a:lnTo>
                  <a:lnTo>
                    <a:pt x="6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41" name="Freeform 17"/>
            <p:cNvSpPr>
              <a:spLocks/>
            </p:cNvSpPr>
            <p:nvPr/>
          </p:nvSpPr>
          <p:spPr bwMode="auto">
            <a:xfrm>
              <a:off x="1852" y="1831"/>
              <a:ext cx="2391" cy="10"/>
            </a:xfrm>
            <a:custGeom>
              <a:avLst/>
              <a:gdLst>
                <a:gd name="T0" fmla="*/ 4783 w 4783"/>
                <a:gd name="T1" fmla="*/ 10 h 20"/>
                <a:gd name="T2" fmla="*/ 4783 w 4783"/>
                <a:gd name="T3" fmla="*/ 0 h 20"/>
                <a:gd name="T4" fmla="*/ 0 w 4783"/>
                <a:gd name="T5" fmla="*/ 0 h 20"/>
                <a:gd name="T6" fmla="*/ 0 w 4783"/>
                <a:gd name="T7" fmla="*/ 20 h 20"/>
                <a:gd name="T8" fmla="*/ 4783 w 4783"/>
                <a:gd name="T9" fmla="*/ 20 h 20"/>
                <a:gd name="T10" fmla="*/ 4783 w 4783"/>
                <a:gd name="T11" fmla="*/ 10 h 20"/>
              </a:gdLst>
              <a:ahLst/>
              <a:cxnLst>
                <a:cxn ang="0">
                  <a:pos x="T0" y="T1"/>
                </a:cxn>
                <a:cxn ang="0">
                  <a:pos x="T2" y="T3"/>
                </a:cxn>
                <a:cxn ang="0">
                  <a:pos x="T4" y="T5"/>
                </a:cxn>
                <a:cxn ang="0">
                  <a:pos x="T6" y="T7"/>
                </a:cxn>
                <a:cxn ang="0">
                  <a:pos x="T8" y="T9"/>
                </a:cxn>
                <a:cxn ang="0">
                  <a:pos x="T10" y="T11"/>
                </a:cxn>
              </a:cxnLst>
              <a:rect l="0" t="0" r="r" b="b"/>
              <a:pathLst>
                <a:path w="4783" h="20">
                  <a:moveTo>
                    <a:pt x="4783" y="10"/>
                  </a:moveTo>
                  <a:lnTo>
                    <a:pt x="4783" y="0"/>
                  </a:lnTo>
                  <a:lnTo>
                    <a:pt x="0" y="0"/>
                  </a:lnTo>
                  <a:lnTo>
                    <a:pt x="0" y="20"/>
                  </a:lnTo>
                  <a:lnTo>
                    <a:pt x="4783" y="20"/>
                  </a:lnTo>
                  <a:lnTo>
                    <a:pt x="4783"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42" name="Freeform 18"/>
            <p:cNvSpPr>
              <a:spLocks/>
            </p:cNvSpPr>
            <p:nvPr/>
          </p:nvSpPr>
          <p:spPr bwMode="auto">
            <a:xfrm>
              <a:off x="4240" y="1805"/>
              <a:ext cx="63" cy="62"/>
            </a:xfrm>
            <a:custGeom>
              <a:avLst/>
              <a:gdLst>
                <a:gd name="T0" fmla="*/ 126 w 126"/>
                <a:gd name="T1" fmla="*/ 63 h 126"/>
                <a:gd name="T2" fmla="*/ 0 w 126"/>
                <a:gd name="T3" fmla="*/ 0 h 126"/>
                <a:gd name="T4" fmla="*/ 0 w 126"/>
                <a:gd name="T5" fmla="*/ 126 h 126"/>
                <a:gd name="T6" fmla="*/ 126 w 126"/>
                <a:gd name="T7" fmla="*/ 63 h 126"/>
              </a:gdLst>
              <a:ahLst/>
              <a:cxnLst>
                <a:cxn ang="0">
                  <a:pos x="T0" y="T1"/>
                </a:cxn>
                <a:cxn ang="0">
                  <a:pos x="T2" y="T3"/>
                </a:cxn>
                <a:cxn ang="0">
                  <a:pos x="T4" y="T5"/>
                </a:cxn>
                <a:cxn ang="0">
                  <a:pos x="T6" y="T7"/>
                </a:cxn>
              </a:cxnLst>
              <a:rect l="0" t="0" r="r" b="b"/>
              <a:pathLst>
                <a:path w="126" h="126">
                  <a:moveTo>
                    <a:pt x="126" y="63"/>
                  </a:moveTo>
                  <a:lnTo>
                    <a:pt x="0" y="0"/>
                  </a:lnTo>
                  <a:lnTo>
                    <a:pt x="0" y="126"/>
                  </a:lnTo>
                  <a:lnTo>
                    <a:pt x="126"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43" name="Rectangle 19"/>
            <p:cNvSpPr>
              <a:spLocks noChangeArrowheads="1"/>
            </p:cNvSpPr>
            <p:nvPr/>
          </p:nvSpPr>
          <p:spPr bwMode="auto">
            <a:xfrm>
              <a:off x="2663" y="127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4" name="Rectangle 20"/>
            <p:cNvSpPr>
              <a:spLocks noChangeArrowheads="1"/>
            </p:cNvSpPr>
            <p:nvPr/>
          </p:nvSpPr>
          <p:spPr bwMode="auto">
            <a:xfrm>
              <a:off x="2663" y="1344"/>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5" name="Rectangle 21"/>
            <p:cNvSpPr>
              <a:spLocks noChangeArrowheads="1"/>
            </p:cNvSpPr>
            <p:nvPr/>
          </p:nvSpPr>
          <p:spPr bwMode="auto">
            <a:xfrm>
              <a:off x="2663" y="1413"/>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6" name="Rectangle 22"/>
            <p:cNvSpPr>
              <a:spLocks noChangeArrowheads="1"/>
            </p:cNvSpPr>
            <p:nvPr/>
          </p:nvSpPr>
          <p:spPr bwMode="auto">
            <a:xfrm>
              <a:off x="2663" y="1482"/>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7" name="Rectangle 23"/>
            <p:cNvSpPr>
              <a:spLocks noChangeArrowheads="1"/>
            </p:cNvSpPr>
            <p:nvPr/>
          </p:nvSpPr>
          <p:spPr bwMode="auto">
            <a:xfrm>
              <a:off x="2663" y="1550"/>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8" name="Rectangle 24"/>
            <p:cNvSpPr>
              <a:spLocks noChangeArrowheads="1"/>
            </p:cNvSpPr>
            <p:nvPr/>
          </p:nvSpPr>
          <p:spPr bwMode="auto">
            <a:xfrm>
              <a:off x="2663" y="1619"/>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49" name="Rectangle 25"/>
            <p:cNvSpPr>
              <a:spLocks noChangeArrowheads="1"/>
            </p:cNvSpPr>
            <p:nvPr/>
          </p:nvSpPr>
          <p:spPr bwMode="auto">
            <a:xfrm>
              <a:off x="2663" y="1687"/>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0" name="Rectangle 26"/>
            <p:cNvSpPr>
              <a:spLocks noChangeArrowheads="1"/>
            </p:cNvSpPr>
            <p:nvPr/>
          </p:nvSpPr>
          <p:spPr bwMode="auto">
            <a:xfrm>
              <a:off x="2663" y="175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1" name="Rectangle 27"/>
            <p:cNvSpPr>
              <a:spLocks noChangeArrowheads="1"/>
            </p:cNvSpPr>
            <p:nvPr/>
          </p:nvSpPr>
          <p:spPr bwMode="auto">
            <a:xfrm>
              <a:off x="2663" y="1825"/>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2" name="Rectangle 28"/>
            <p:cNvSpPr>
              <a:spLocks noChangeArrowheads="1"/>
            </p:cNvSpPr>
            <p:nvPr/>
          </p:nvSpPr>
          <p:spPr bwMode="auto">
            <a:xfrm>
              <a:off x="2663" y="1893"/>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3" name="Rectangle 29"/>
            <p:cNvSpPr>
              <a:spLocks noChangeArrowheads="1"/>
            </p:cNvSpPr>
            <p:nvPr/>
          </p:nvSpPr>
          <p:spPr bwMode="auto">
            <a:xfrm>
              <a:off x="2663" y="1962"/>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4" name="Rectangle 30"/>
            <p:cNvSpPr>
              <a:spLocks noChangeArrowheads="1"/>
            </p:cNvSpPr>
            <p:nvPr/>
          </p:nvSpPr>
          <p:spPr bwMode="auto">
            <a:xfrm>
              <a:off x="2663" y="2030"/>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5" name="Rectangle 31"/>
            <p:cNvSpPr>
              <a:spLocks noChangeArrowheads="1"/>
            </p:cNvSpPr>
            <p:nvPr/>
          </p:nvSpPr>
          <p:spPr bwMode="auto">
            <a:xfrm>
              <a:off x="2663" y="2099"/>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6" name="Rectangle 32"/>
            <p:cNvSpPr>
              <a:spLocks noChangeArrowheads="1"/>
            </p:cNvSpPr>
            <p:nvPr/>
          </p:nvSpPr>
          <p:spPr bwMode="auto">
            <a:xfrm>
              <a:off x="2663" y="2168"/>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7" name="Rectangle 33"/>
            <p:cNvSpPr>
              <a:spLocks noChangeArrowheads="1"/>
            </p:cNvSpPr>
            <p:nvPr/>
          </p:nvSpPr>
          <p:spPr bwMode="auto">
            <a:xfrm>
              <a:off x="2663" y="223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8" name="Rectangle 34"/>
            <p:cNvSpPr>
              <a:spLocks noChangeArrowheads="1"/>
            </p:cNvSpPr>
            <p:nvPr/>
          </p:nvSpPr>
          <p:spPr bwMode="auto">
            <a:xfrm>
              <a:off x="2663" y="2305"/>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59" name="Freeform 35"/>
            <p:cNvSpPr>
              <a:spLocks/>
            </p:cNvSpPr>
            <p:nvPr/>
          </p:nvSpPr>
          <p:spPr bwMode="auto">
            <a:xfrm>
              <a:off x="2663" y="2373"/>
              <a:ext cx="5" cy="23"/>
            </a:xfrm>
            <a:custGeom>
              <a:avLst/>
              <a:gdLst>
                <a:gd name="T0" fmla="*/ 5 w 9"/>
                <a:gd name="T1" fmla="*/ 44 h 44"/>
                <a:gd name="T2" fmla="*/ 9 w 9"/>
                <a:gd name="T3" fmla="*/ 44 h 44"/>
                <a:gd name="T4" fmla="*/ 9 w 9"/>
                <a:gd name="T5" fmla="*/ 0 h 44"/>
                <a:gd name="T6" fmla="*/ 0 w 9"/>
                <a:gd name="T7" fmla="*/ 0 h 44"/>
                <a:gd name="T8" fmla="*/ 0 w 9"/>
                <a:gd name="T9" fmla="*/ 44 h 44"/>
                <a:gd name="T10" fmla="*/ 5 w 9"/>
                <a:gd name="T11" fmla="*/ 44 h 44"/>
              </a:gdLst>
              <a:ahLst/>
              <a:cxnLst>
                <a:cxn ang="0">
                  <a:pos x="T0" y="T1"/>
                </a:cxn>
                <a:cxn ang="0">
                  <a:pos x="T2" y="T3"/>
                </a:cxn>
                <a:cxn ang="0">
                  <a:pos x="T4" y="T5"/>
                </a:cxn>
                <a:cxn ang="0">
                  <a:pos x="T6" y="T7"/>
                </a:cxn>
                <a:cxn ang="0">
                  <a:pos x="T8" y="T9"/>
                </a:cxn>
                <a:cxn ang="0">
                  <a:pos x="T10" y="T11"/>
                </a:cxn>
              </a:cxnLst>
              <a:rect l="0" t="0" r="r" b="b"/>
              <a:pathLst>
                <a:path w="9" h="44">
                  <a:moveTo>
                    <a:pt x="5" y="44"/>
                  </a:moveTo>
                  <a:lnTo>
                    <a:pt x="9" y="44"/>
                  </a:lnTo>
                  <a:lnTo>
                    <a:pt x="9" y="0"/>
                  </a:lnTo>
                  <a:lnTo>
                    <a:pt x="0" y="0"/>
                  </a:lnTo>
                  <a:lnTo>
                    <a:pt x="0" y="44"/>
                  </a:lnTo>
                  <a:lnTo>
                    <a:pt x="5" y="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60" name="Rectangle 36"/>
            <p:cNvSpPr>
              <a:spLocks noChangeArrowheads="1"/>
            </p:cNvSpPr>
            <p:nvPr/>
          </p:nvSpPr>
          <p:spPr bwMode="auto">
            <a:xfrm>
              <a:off x="3380" y="127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1" name="Rectangle 37"/>
            <p:cNvSpPr>
              <a:spLocks noChangeArrowheads="1"/>
            </p:cNvSpPr>
            <p:nvPr/>
          </p:nvSpPr>
          <p:spPr bwMode="auto">
            <a:xfrm>
              <a:off x="3380" y="1344"/>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2" name="Rectangle 38"/>
            <p:cNvSpPr>
              <a:spLocks noChangeArrowheads="1"/>
            </p:cNvSpPr>
            <p:nvPr/>
          </p:nvSpPr>
          <p:spPr bwMode="auto">
            <a:xfrm>
              <a:off x="3380" y="1413"/>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3" name="Rectangle 39"/>
            <p:cNvSpPr>
              <a:spLocks noChangeArrowheads="1"/>
            </p:cNvSpPr>
            <p:nvPr/>
          </p:nvSpPr>
          <p:spPr bwMode="auto">
            <a:xfrm>
              <a:off x="3380" y="1482"/>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4" name="Rectangle 40"/>
            <p:cNvSpPr>
              <a:spLocks noChangeArrowheads="1"/>
            </p:cNvSpPr>
            <p:nvPr/>
          </p:nvSpPr>
          <p:spPr bwMode="auto">
            <a:xfrm>
              <a:off x="3380" y="1550"/>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5" name="Rectangle 41"/>
            <p:cNvSpPr>
              <a:spLocks noChangeArrowheads="1"/>
            </p:cNvSpPr>
            <p:nvPr/>
          </p:nvSpPr>
          <p:spPr bwMode="auto">
            <a:xfrm>
              <a:off x="3380" y="1619"/>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6" name="Rectangle 42"/>
            <p:cNvSpPr>
              <a:spLocks noChangeArrowheads="1"/>
            </p:cNvSpPr>
            <p:nvPr/>
          </p:nvSpPr>
          <p:spPr bwMode="auto">
            <a:xfrm>
              <a:off x="3380" y="1687"/>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7" name="Rectangle 43"/>
            <p:cNvSpPr>
              <a:spLocks noChangeArrowheads="1"/>
            </p:cNvSpPr>
            <p:nvPr/>
          </p:nvSpPr>
          <p:spPr bwMode="auto">
            <a:xfrm>
              <a:off x="3380" y="175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8" name="Rectangle 44"/>
            <p:cNvSpPr>
              <a:spLocks noChangeArrowheads="1"/>
            </p:cNvSpPr>
            <p:nvPr/>
          </p:nvSpPr>
          <p:spPr bwMode="auto">
            <a:xfrm>
              <a:off x="3380" y="1825"/>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69" name="Rectangle 45"/>
            <p:cNvSpPr>
              <a:spLocks noChangeArrowheads="1"/>
            </p:cNvSpPr>
            <p:nvPr/>
          </p:nvSpPr>
          <p:spPr bwMode="auto">
            <a:xfrm>
              <a:off x="3380" y="1893"/>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0" name="Rectangle 46"/>
            <p:cNvSpPr>
              <a:spLocks noChangeArrowheads="1"/>
            </p:cNvSpPr>
            <p:nvPr/>
          </p:nvSpPr>
          <p:spPr bwMode="auto">
            <a:xfrm>
              <a:off x="3380" y="1962"/>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1" name="Rectangle 47"/>
            <p:cNvSpPr>
              <a:spLocks noChangeArrowheads="1"/>
            </p:cNvSpPr>
            <p:nvPr/>
          </p:nvSpPr>
          <p:spPr bwMode="auto">
            <a:xfrm>
              <a:off x="3380" y="2030"/>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2" name="Rectangle 48"/>
            <p:cNvSpPr>
              <a:spLocks noChangeArrowheads="1"/>
            </p:cNvSpPr>
            <p:nvPr/>
          </p:nvSpPr>
          <p:spPr bwMode="auto">
            <a:xfrm>
              <a:off x="3380" y="2099"/>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3" name="Rectangle 49"/>
            <p:cNvSpPr>
              <a:spLocks noChangeArrowheads="1"/>
            </p:cNvSpPr>
            <p:nvPr/>
          </p:nvSpPr>
          <p:spPr bwMode="auto">
            <a:xfrm>
              <a:off x="3380" y="2168"/>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4" name="Rectangle 50"/>
            <p:cNvSpPr>
              <a:spLocks noChangeArrowheads="1"/>
            </p:cNvSpPr>
            <p:nvPr/>
          </p:nvSpPr>
          <p:spPr bwMode="auto">
            <a:xfrm>
              <a:off x="3380" y="2236"/>
              <a:ext cx="5"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5" name="Rectangle 51"/>
            <p:cNvSpPr>
              <a:spLocks noChangeArrowheads="1"/>
            </p:cNvSpPr>
            <p:nvPr/>
          </p:nvSpPr>
          <p:spPr bwMode="auto">
            <a:xfrm>
              <a:off x="3380" y="2305"/>
              <a:ext cx="5"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6" name="Freeform 52"/>
            <p:cNvSpPr>
              <a:spLocks/>
            </p:cNvSpPr>
            <p:nvPr/>
          </p:nvSpPr>
          <p:spPr bwMode="auto">
            <a:xfrm>
              <a:off x="3380" y="2373"/>
              <a:ext cx="5" cy="23"/>
            </a:xfrm>
            <a:custGeom>
              <a:avLst/>
              <a:gdLst>
                <a:gd name="T0" fmla="*/ 4 w 9"/>
                <a:gd name="T1" fmla="*/ 44 h 44"/>
                <a:gd name="T2" fmla="*/ 9 w 9"/>
                <a:gd name="T3" fmla="*/ 44 h 44"/>
                <a:gd name="T4" fmla="*/ 9 w 9"/>
                <a:gd name="T5" fmla="*/ 0 h 44"/>
                <a:gd name="T6" fmla="*/ 0 w 9"/>
                <a:gd name="T7" fmla="*/ 0 h 44"/>
                <a:gd name="T8" fmla="*/ 0 w 9"/>
                <a:gd name="T9" fmla="*/ 44 h 44"/>
                <a:gd name="T10" fmla="*/ 4 w 9"/>
                <a:gd name="T11" fmla="*/ 44 h 44"/>
              </a:gdLst>
              <a:ahLst/>
              <a:cxnLst>
                <a:cxn ang="0">
                  <a:pos x="T0" y="T1"/>
                </a:cxn>
                <a:cxn ang="0">
                  <a:pos x="T2" y="T3"/>
                </a:cxn>
                <a:cxn ang="0">
                  <a:pos x="T4" y="T5"/>
                </a:cxn>
                <a:cxn ang="0">
                  <a:pos x="T6" y="T7"/>
                </a:cxn>
                <a:cxn ang="0">
                  <a:pos x="T8" y="T9"/>
                </a:cxn>
                <a:cxn ang="0">
                  <a:pos x="T10" y="T11"/>
                </a:cxn>
              </a:cxnLst>
              <a:rect l="0" t="0" r="r" b="b"/>
              <a:pathLst>
                <a:path w="9" h="44">
                  <a:moveTo>
                    <a:pt x="4" y="44"/>
                  </a:moveTo>
                  <a:lnTo>
                    <a:pt x="9" y="44"/>
                  </a:lnTo>
                  <a:lnTo>
                    <a:pt x="9" y="0"/>
                  </a:lnTo>
                  <a:lnTo>
                    <a:pt x="0" y="0"/>
                  </a:lnTo>
                  <a:lnTo>
                    <a:pt x="0" y="44"/>
                  </a:lnTo>
                  <a:lnTo>
                    <a:pt x="4" y="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77" name="Rectangle 53"/>
            <p:cNvSpPr>
              <a:spLocks noChangeArrowheads="1"/>
            </p:cNvSpPr>
            <p:nvPr/>
          </p:nvSpPr>
          <p:spPr bwMode="auto">
            <a:xfrm>
              <a:off x="4098" y="1276"/>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8" name="Rectangle 54"/>
            <p:cNvSpPr>
              <a:spLocks noChangeArrowheads="1"/>
            </p:cNvSpPr>
            <p:nvPr/>
          </p:nvSpPr>
          <p:spPr bwMode="auto">
            <a:xfrm>
              <a:off x="4098" y="1344"/>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79" name="Rectangle 55"/>
            <p:cNvSpPr>
              <a:spLocks noChangeArrowheads="1"/>
            </p:cNvSpPr>
            <p:nvPr/>
          </p:nvSpPr>
          <p:spPr bwMode="auto">
            <a:xfrm>
              <a:off x="4098" y="1413"/>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0" name="Rectangle 56"/>
            <p:cNvSpPr>
              <a:spLocks noChangeArrowheads="1"/>
            </p:cNvSpPr>
            <p:nvPr/>
          </p:nvSpPr>
          <p:spPr bwMode="auto">
            <a:xfrm>
              <a:off x="4098" y="1482"/>
              <a:ext cx="4"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1" name="Rectangle 57"/>
            <p:cNvSpPr>
              <a:spLocks noChangeArrowheads="1"/>
            </p:cNvSpPr>
            <p:nvPr/>
          </p:nvSpPr>
          <p:spPr bwMode="auto">
            <a:xfrm>
              <a:off x="4098" y="1550"/>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2" name="Rectangle 58"/>
            <p:cNvSpPr>
              <a:spLocks noChangeArrowheads="1"/>
            </p:cNvSpPr>
            <p:nvPr/>
          </p:nvSpPr>
          <p:spPr bwMode="auto">
            <a:xfrm>
              <a:off x="4098" y="1619"/>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3" name="Rectangle 59"/>
            <p:cNvSpPr>
              <a:spLocks noChangeArrowheads="1"/>
            </p:cNvSpPr>
            <p:nvPr/>
          </p:nvSpPr>
          <p:spPr bwMode="auto">
            <a:xfrm>
              <a:off x="4098" y="1687"/>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4" name="Rectangle 60"/>
            <p:cNvSpPr>
              <a:spLocks noChangeArrowheads="1"/>
            </p:cNvSpPr>
            <p:nvPr/>
          </p:nvSpPr>
          <p:spPr bwMode="auto">
            <a:xfrm>
              <a:off x="4098" y="1756"/>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5" name="Rectangle 61"/>
            <p:cNvSpPr>
              <a:spLocks noChangeArrowheads="1"/>
            </p:cNvSpPr>
            <p:nvPr/>
          </p:nvSpPr>
          <p:spPr bwMode="auto">
            <a:xfrm>
              <a:off x="4098" y="1825"/>
              <a:ext cx="4"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6" name="Rectangle 62"/>
            <p:cNvSpPr>
              <a:spLocks noChangeArrowheads="1"/>
            </p:cNvSpPr>
            <p:nvPr/>
          </p:nvSpPr>
          <p:spPr bwMode="auto">
            <a:xfrm>
              <a:off x="4098" y="1893"/>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7" name="Rectangle 63"/>
            <p:cNvSpPr>
              <a:spLocks noChangeArrowheads="1"/>
            </p:cNvSpPr>
            <p:nvPr/>
          </p:nvSpPr>
          <p:spPr bwMode="auto">
            <a:xfrm>
              <a:off x="4098" y="1962"/>
              <a:ext cx="4"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8" name="Rectangle 64"/>
            <p:cNvSpPr>
              <a:spLocks noChangeArrowheads="1"/>
            </p:cNvSpPr>
            <p:nvPr/>
          </p:nvSpPr>
          <p:spPr bwMode="auto">
            <a:xfrm>
              <a:off x="4098" y="2030"/>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89" name="Rectangle 65"/>
            <p:cNvSpPr>
              <a:spLocks noChangeArrowheads="1"/>
            </p:cNvSpPr>
            <p:nvPr/>
          </p:nvSpPr>
          <p:spPr bwMode="auto">
            <a:xfrm>
              <a:off x="4098" y="2099"/>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90" name="Rectangle 66"/>
            <p:cNvSpPr>
              <a:spLocks noChangeArrowheads="1"/>
            </p:cNvSpPr>
            <p:nvPr/>
          </p:nvSpPr>
          <p:spPr bwMode="auto">
            <a:xfrm>
              <a:off x="4098" y="2168"/>
              <a:ext cx="4"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91" name="Rectangle 67"/>
            <p:cNvSpPr>
              <a:spLocks noChangeArrowheads="1"/>
            </p:cNvSpPr>
            <p:nvPr/>
          </p:nvSpPr>
          <p:spPr bwMode="auto">
            <a:xfrm>
              <a:off x="4098" y="2236"/>
              <a:ext cx="4"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92" name="Rectangle 68"/>
            <p:cNvSpPr>
              <a:spLocks noChangeArrowheads="1"/>
            </p:cNvSpPr>
            <p:nvPr/>
          </p:nvSpPr>
          <p:spPr bwMode="auto">
            <a:xfrm>
              <a:off x="4098" y="2305"/>
              <a:ext cx="4" cy="4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6693" name="Freeform 69"/>
            <p:cNvSpPr>
              <a:spLocks/>
            </p:cNvSpPr>
            <p:nvPr/>
          </p:nvSpPr>
          <p:spPr bwMode="auto">
            <a:xfrm>
              <a:off x="4098" y="2373"/>
              <a:ext cx="4" cy="23"/>
            </a:xfrm>
            <a:custGeom>
              <a:avLst/>
              <a:gdLst>
                <a:gd name="T0" fmla="*/ 5 w 10"/>
                <a:gd name="T1" fmla="*/ 44 h 44"/>
                <a:gd name="T2" fmla="*/ 10 w 10"/>
                <a:gd name="T3" fmla="*/ 44 h 44"/>
                <a:gd name="T4" fmla="*/ 10 w 10"/>
                <a:gd name="T5" fmla="*/ 0 h 44"/>
                <a:gd name="T6" fmla="*/ 0 w 10"/>
                <a:gd name="T7" fmla="*/ 0 h 44"/>
                <a:gd name="T8" fmla="*/ 0 w 10"/>
                <a:gd name="T9" fmla="*/ 44 h 44"/>
                <a:gd name="T10" fmla="*/ 5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5" y="44"/>
                  </a:moveTo>
                  <a:lnTo>
                    <a:pt x="10" y="44"/>
                  </a:lnTo>
                  <a:lnTo>
                    <a:pt x="10" y="0"/>
                  </a:lnTo>
                  <a:lnTo>
                    <a:pt x="0" y="0"/>
                  </a:lnTo>
                  <a:lnTo>
                    <a:pt x="0" y="44"/>
                  </a:lnTo>
                  <a:lnTo>
                    <a:pt x="5" y="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4" name="Freeform 70"/>
            <p:cNvSpPr>
              <a:spLocks/>
            </p:cNvSpPr>
            <p:nvPr/>
          </p:nvSpPr>
          <p:spPr bwMode="auto">
            <a:xfrm>
              <a:off x="1888" y="1402"/>
              <a:ext cx="60" cy="10"/>
            </a:xfrm>
            <a:custGeom>
              <a:avLst/>
              <a:gdLst>
                <a:gd name="T0" fmla="*/ 119 w 119"/>
                <a:gd name="T1" fmla="*/ 11 h 21"/>
                <a:gd name="T2" fmla="*/ 119 w 119"/>
                <a:gd name="T3" fmla="*/ 0 h 21"/>
                <a:gd name="T4" fmla="*/ 0 w 119"/>
                <a:gd name="T5" fmla="*/ 0 h 21"/>
                <a:gd name="T6" fmla="*/ 0 w 119"/>
                <a:gd name="T7" fmla="*/ 21 h 21"/>
                <a:gd name="T8" fmla="*/ 119 w 119"/>
                <a:gd name="T9" fmla="*/ 21 h 21"/>
                <a:gd name="T10" fmla="*/ 119 w 119"/>
                <a:gd name="T11" fmla="*/ 11 h 21"/>
              </a:gdLst>
              <a:ahLst/>
              <a:cxnLst>
                <a:cxn ang="0">
                  <a:pos x="T0" y="T1"/>
                </a:cxn>
                <a:cxn ang="0">
                  <a:pos x="T2" y="T3"/>
                </a:cxn>
                <a:cxn ang="0">
                  <a:pos x="T4" y="T5"/>
                </a:cxn>
                <a:cxn ang="0">
                  <a:pos x="T6" y="T7"/>
                </a:cxn>
                <a:cxn ang="0">
                  <a:pos x="T8" y="T9"/>
                </a:cxn>
                <a:cxn ang="0">
                  <a:pos x="T10" y="T11"/>
                </a:cxn>
              </a:cxnLst>
              <a:rect l="0" t="0" r="r" b="b"/>
              <a:pathLst>
                <a:path w="119" h="21">
                  <a:moveTo>
                    <a:pt x="119" y="11"/>
                  </a:moveTo>
                  <a:lnTo>
                    <a:pt x="119" y="0"/>
                  </a:lnTo>
                  <a:lnTo>
                    <a:pt x="0" y="0"/>
                  </a:lnTo>
                  <a:lnTo>
                    <a:pt x="0" y="21"/>
                  </a:lnTo>
                  <a:lnTo>
                    <a:pt x="119" y="21"/>
                  </a:lnTo>
                  <a:lnTo>
                    <a:pt x="119"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5" name="Freeform 71"/>
            <p:cNvSpPr>
              <a:spLocks/>
            </p:cNvSpPr>
            <p:nvPr/>
          </p:nvSpPr>
          <p:spPr bwMode="auto">
            <a:xfrm>
              <a:off x="1888" y="2260"/>
              <a:ext cx="60" cy="10"/>
            </a:xfrm>
            <a:custGeom>
              <a:avLst/>
              <a:gdLst>
                <a:gd name="T0" fmla="*/ 119 w 119"/>
                <a:gd name="T1" fmla="*/ 10 h 21"/>
                <a:gd name="T2" fmla="*/ 119 w 119"/>
                <a:gd name="T3" fmla="*/ 0 h 21"/>
                <a:gd name="T4" fmla="*/ 0 w 119"/>
                <a:gd name="T5" fmla="*/ 0 h 21"/>
                <a:gd name="T6" fmla="*/ 0 w 119"/>
                <a:gd name="T7" fmla="*/ 21 h 21"/>
                <a:gd name="T8" fmla="*/ 119 w 119"/>
                <a:gd name="T9" fmla="*/ 21 h 21"/>
                <a:gd name="T10" fmla="*/ 119 w 119"/>
                <a:gd name="T11" fmla="*/ 10 h 21"/>
              </a:gdLst>
              <a:ahLst/>
              <a:cxnLst>
                <a:cxn ang="0">
                  <a:pos x="T0" y="T1"/>
                </a:cxn>
                <a:cxn ang="0">
                  <a:pos x="T2" y="T3"/>
                </a:cxn>
                <a:cxn ang="0">
                  <a:pos x="T4" y="T5"/>
                </a:cxn>
                <a:cxn ang="0">
                  <a:pos x="T6" y="T7"/>
                </a:cxn>
                <a:cxn ang="0">
                  <a:pos x="T8" y="T9"/>
                </a:cxn>
                <a:cxn ang="0">
                  <a:pos x="T10" y="T11"/>
                </a:cxn>
              </a:cxnLst>
              <a:rect l="0" t="0" r="r" b="b"/>
              <a:pathLst>
                <a:path w="119" h="21">
                  <a:moveTo>
                    <a:pt x="119" y="10"/>
                  </a:moveTo>
                  <a:lnTo>
                    <a:pt x="119" y="0"/>
                  </a:lnTo>
                  <a:lnTo>
                    <a:pt x="0" y="0"/>
                  </a:lnTo>
                  <a:lnTo>
                    <a:pt x="0" y="21"/>
                  </a:lnTo>
                  <a:lnTo>
                    <a:pt x="119" y="21"/>
                  </a:lnTo>
                  <a:lnTo>
                    <a:pt x="119"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6" name="Freeform 72"/>
            <p:cNvSpPr>
              <a:spLocks noEditPoints="1"/>
            </p:cNvSpPr>
            <p:nvPr/>
          </p:nvSpPr>
          <p:spPr bwMode="auto">
            <a:xfrm>
              <a:off x="1732" y="2233"/>
              <a:ext cx="124" cy="91"/>
            </a:xfrm>
            <a:custGeom>
              <a:avLst/>
              <a:gdLst>
                <a:gd name="T0" fmla="*/ 0 w 247"/>
                <a:gd name="T1" fmla="*/ 127 h 182"/>
                <a:gd name="T2" fmla="*/ 0 w 247"/>
                <a:gd name="T3" fmla="*/ 106 h 182"/>
                <a:gd name="T4" fmla="*/ 70 w 247"/>
                <a:gd name="T5" fmla="*/ 106 h 182"/>
                <a:gd name="T6" fmla="*/ 70 w 247"/>
                <a:gd name="T7" fmla="*/ 127 h 182"/>
                <a:gd name="T8" fmla="*/ 0 w 247"/>
                <a:gd name="T9" fmla="*/ 127 h 182"/>
                <a:gd name="T10" fmla="*/ 76 w 247"/>
                <a:gd name="T11" fmla="*/ 182 h 182"/>
                <a:gd name="T12" fmla="*/ 151 w 247"/>
                <a:gd name="T13" fmla="*/ 0 h 182"/>
                <a:gd name="T14" fmla="*/ 173 w 247"/>
                <a:gd name="T15" fmla="*/ 0 h 182"/>
                <a:gd name="T16" fmla="*/ 247 w 247"/>
                <a:gd name="T17" fmla="*/ 182 h 182"/>
                <a:gd name="T18" fmla="*/ 222 w 247"/>
                <a:gd name="T19" fmla="*/ 182 h 182"/>
                <a:gd name="T20" fmla="*/ 200 w 247"/>
                <a:gd name="T21" fmla="*/ 125 h 182"/>
                <a:gd name="T22" fmla="*/ 122 w 247"/>
                <a:gd name="T23" fmla="*/ 125 h 182"/>
                <a:gd name="T24" fmla="*/ 101 w 247"/>
                <a:gd name="T25" fmla="*/ 182 h 182"/>
                <a:gd name="T26" fmla="*/ 76 w 247"/>
                <a:gd name="T27" fmla="*/ 182 h 182"/>
                <a:gd name="T28" fmla="*/ 130 w 247"/>
                <a:gd name="T29" fmla="*/ 103 h 182"/>
                <a:gd name="T30" fmla="*/ 192 w 247"/>
                <a:gd name="T31" fmla="*/ 103 h 182"/>
                <a:gd name="T32" fmla="*/ 175 w 247"/>
                <a:gd name="T33" fmla="*/ 56 h 182"/>
                <a:gd name="T34" fmla="*/ 171 w 247"/>
                <a:gd name="T35" fmla="*/ 46 h 182"/>
                <a:gd name="T36" fmla="*/ 167 w 247"/>
                <a:gd name="T37" fmla="*/ 37 h 182"/>
                <a:gd name="T38" fmla="*/ 164 w 247"/>
                <a:gd name="T39" fmla="*/ 29 h 182"/>
                <a:gd name="T40" fmla="*/ 161 w 247"/>
                <a:gd name="T41" fmla="*/ 22 h 182"/>
                <a:gd name="T42" fmla="*/ 159 w 247"/>
                <a:gd name="T43" fmla="*/ 30 h 182"/>
                <a:gd name="T44" fmla="*/ 157 w 247"/>
                <a:gd name="T45" fmla="*/ 38 h 182"/>
                <a:gd name="T46" fmla="*/ 154 w 247"/>
                <a:gd name="T47" fmla="*/ 47 h 182"/>
                <a:gd name="T48" fmla="*/ 151 w 247"/>
                <a:gd name="T49" fmla="*/ 55 h 182"/>
                <a:gd name="T50" fmla="*/ 130 w 247"/>
                <a:gd name="T51" fmla="*/ 10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82">
                  <a:moveTo>
                    <a:pt x="0" y="127"/>
                  </a:moveTo>
                  <a:lnTo>
                    <a:pt x="0" y="106"/>
                  </a:lnTo>
                  <a:lnTo>
                    <a:pt x="70" y="106"/>
                  </a:lnTo>
                  <a:lnTo>
                    <a:pt x="70" y="127"/>
                  </a:lnTo>
                  <a:lnTo>
                    <a:pt x="0" y="127"/>
                  </a:lnTo>
                  <a:close/>
                  <a:moveTo>
                    <a:pt x="76" y="182"/>
                  </a:moveTo>
                  <a:lnTo>
                    <a:pt x="151" y="0"/>
                  </a:lnTo>
                  <a:lnTo>
                    <a:pt x="173" y="0"/>
                  </a:lnTo>
                  <a:lnTo>
                    <a:pt x="247" y="182"/>
                  </a:lnTo>
                  <a:lnTo>
                    <a:pt x="222" y="182"/>
                  </a:lnTo>
                  <a:lnTo>
                    <a:pt x="200" y="125"/>
                  </a:lnTo>
                  <a:lnTo>
                    <a:pt x="122" y="125"/>
                  </a:lnTo>
                  <a:lnTo>
                    <a:pt x="101" y="182"/>
                  </a:lnTo>
                  <a:lnTo>
                    <a:pt x="76" y="182"/>
                  </a:lnTo>
                  <a:close/>
                  <a:moveTo>
                    <a:pt x="130" y="103"/>
                  </a:moveTo>
                  <a:lnTo>
                    <a:pt x="192" y="103"/>
                  </a:lnTo>
                  <a:lnTo>
                    <a:pt x="175" y="56"/>
                  </a:lnTo>
                  <a:lnTo>
                    <a:pt x="171" y="46"/>
                  </a:lnTo>
                  <a:lnTo>
                    <a:pt x="167" y="37"/>
                  </a:lnTo>
                  <a:lnTo>
                    <a:pt x="164" y="29"/>
                  </a:lnTo>
                  <a:lnTo>
                    <a:pt x="161" y="22"/>
                  </a:lnTo>
                  <a:lnTo>
                    <a:pt x="159" y="30"/>
                  </a:lnTo>
                  <a:lnTo>
                    <a:pt x="157" y="38"/>
                  </a:lnTo>
                  <a:lnTo>
                    <a:pt x="154" y="47"/>
                  </a:lnTo>
                  <a:lnTo>
                    <a:pt x="151" y="55"/>
                  </a:lnTo>
                  <a:lnTo>
                    <a:pt x="130" y="1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7" name="Freeform 73"/>
            <p:cNvSpPr>
              <a:spLocks noEditPoints="1"/>
            </p:cNvSpPr>
            <p:nvPr/>
          </p:nvSpPr>
          <p:spPr bwMode="auto">
            <a:xfrm>
              <a:off x="1696" y="1376"/>
              <a:ext cx="153" cy="91"/>
            </a:xfrm>
            <a:custGeom>
              <a:avLst/>
              <a:gdLst>
                <a:gd name="T0" fmla="*/ 50 w 306"/>
                <a:gd name="T1" fmla="*/ 154 h 182"/>
                <a:gd name="T2" fmla="*/ 50 w 306"/>
                <a:gd name="T3" fmla="*/ 105 h 182"/>
                <a:gd name="T4" fmla="*/ 0 w 306"/>
                <a:gd name="T5" fmla="*/ 105 h 182"/>
                <a:gd name="T6" fmla="*/ 0 w 306"/>
                <a:gd name="T7" fmla="*/ 83 h 182"/>
                <a:gd name="T8" fmla="*/ 50 w 306"/>
                <a:gd name="T9" fmla="*/ 83 h 182"/>
                <a:gd name="T10" fmla="*/ 50 w 306"/>
                <a:gd name="T11" fmla="*/ 33 h 182"/>
                <a:gd name="T12" fmla="*/ 71 w 306"/>
                <a:gd name="T13" fmla="*/ 33 h 182"/>
                <a:gd name="T14" fmla="*/ 71 w 306"/>
                <a:gd name="T15" fmla="*/ 83 h 182"/>
                <a:gd name="T16" fmla="*/ 121 w 306"/>
                <a:gd name="T17" fmla="*/ 83 h 182"/>
                <a:gd name="T18" fmla="*/ 121 w 306"/>
                <a:gd name="T19" fmla="*/ 105 h 182"/>
                <a:gd name="T20" fmla="*/ 71 w 306"/>
                <a:gd name="T21" fmla="*/ 105 h 182"/>
                <a:gd name="T22" fmla="*/ 71 w 306"/>
                <a:gd name="T23" fmla="*/ 154 h 182"/>
                <a:gd name="T24" fmla="*/ 50 w 306"/>
                <a:gd name="T25" fmla="*/ 154 h 182"/>
                <a:gd name="T26" fmla="*/ 134 w 306"/>
                <a:gd name="T27" fmla="*/ 182 h 182"/>
                <a:gd name="T28" fmla="*/ 209 w 306"/>
                <a:gd name="T29" fmla="*/ 0 h 182"/>
                <a:gd name="T30" fmla="*/ 231 w 306"/>
                <a:gd name="T31" fmla="*/ 0 h 182"/>
                <a:gd name="T32" fmla="*/ 306 w 306"/>
                <a:gd name="T33" fmla="*/ 182 h 182"/>
                <a:gd name="T34" fmla="*/ 280 w 306"/>
                <a:gd name="T35" fmla="*/ 182 h 182"/>
                <a:gd name="T36" fmla="*/ 258 w 306"/>
                <a:gd name="T37" fmla="*/ 124 h 182"/>
                <a:gd name="T38" fmla="*/ 180 w 306"/>
                <a:gd name="T39" fmla="*/ 124 h 182"/>
                <a:gd name="T40" fmla="*/ 159 w 306"/>
                <a:gd name="T41" fmla="*/ 182 h 182"/>
                <a:gd name="T42" fmla="*/ 134 w 306"/>
                <a:gd name="T43" fmla="*/ 182 h 182"/>
                <a:gd name="T44" fmla="*/ 188 w 306"/>
                <a:gd name="T45" fmla="*/ 103 h 182"/>
                <a:gd name="T46" fmla="*/ 250 w 306"/>
                <a:gd name="T47" fmla="*/ 103 h 182"/>
                <a:gd name="T48" fmla="*/ 233 w 306"/>
                <a:gd name="T49" fmla="*/ 56 h 182"/>
                <a:gd name="T50" fmla="*/ 229 w 306"/>
                <a:gd name="T51" fmla="*/ 46 h 182"/>
                <a:gd name="T52" fmla="*/ 225 w 306"/>
                <a:gd name="T53" fmla="*/ 36 h 182"/>
                <a:gd name="T54" fmla="*/ 222 w 306"/>
                <a:gd name="T55" fmla="*/ 28 h 182"/>
                <a:gd name="T56" fmla="*/ 219 w 306"/>
                <a:gd name="T57" fmla="*/ 22 h 182"/>
                <a:gd name="T58" fmla="*/ 217 w 306"/>
                <a:gd name="T59" fmla="*/ 30 h 182"/>
                <a:gd name="T60" fmla="*/ 215 w 306"/>
                <a:gd name="T61" fmla="*/ 38 h 182"/>
                <a:gd name="T62" fmla="*/ 213 w 306"/>
                <a:gd name="T63" fmla="*/ 47 h 182"/>
                <a:gd name="T64" fmla="*/ 209 w 306"/>
                <a:gd name="T65" fmla="*/ 55 h 182"/>
                <a:gd name="T66" fmla="*/ 188 w 306"/>
                <a:gd name="T67" fmla="*/ 10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 h="182">
                  <a:moveTo>
                    <a:pt x="50" y="154"/>
                  </a:moveTo>
                  <a:lnTo>
                    <a:pt x="50" y="105"/>
                  </a:lnTo>
                  <a:lnTo>
                    <a:pt x="0" y="105"/>
                  </a:lnTo>
                  <a:lnTo>
                    <a:pt x="0" y="83"/>
                  </a:lnTo>
                  <a:lnTo>
                    <a:pt x="50" y="83"/>
                  </a:lnTo>
                  <a:lnTo>
                    <a:pt x="50" y="33"/>
                  </a:lnTo>
                  <a:lnTo>
                    <a:pt x="71" y="33"/>
                  </a:lnTo>
                  <a:lnTo>
                    <a:pt x="71" y="83"/>
                  </a:lnTo>
                  <a:lnTo>
                    <a:pt x="121" y="83"/>
                  </a:lnTo>
                  <a:lnTo>
                    <a:pt x="121" y="105"/>
                  </a:lnTo>
                  <a:lnTo>
                    <a:pt x="71" y="105"/>
                  </a:lnTo>
                  <a:lnTo>
                    <a:pt x="71" y="154"/>
                  </a:lnTo>
                  <a:lnTo>
                    <a:pt x="50" y="154"/>
                  </a:lnTo>
                  <a:close/>
                  <a:moveTo>
                    <a:pt x="134" y="182"/>
                  </a:moveTo>
                  <a:lnTo>
                    <a:pt x="209" y="0"/>
                  </a:lnTo>
                  <a:lnTo>
                    <a:pt x="231" y="0"/>
                  </a:lnTo>
                  <a:lnTo>
                    <a:pt x="306" y="182"/>
                  </a:lnTo>
                  <a:lnTo>
                    <a:pt x="280" y="182"/>
                  </a:lnTo>
                  <a:lnTo>
                    <a:pt x="258" y="124"/>
                  </a:lnTo>
                  <a:lnTo>
                    <a:pt x="180" y="124"/>
                  </a:lnTo>
                  <a:lnTo>
                    <a:pt x="159" y="182"/>
                  </a:lnTo>
                  <a:lnTo>
                    <a:pt x="134" y="182"/>
                  </a:lnTo>
                  <a:close/>
                  <a:moveTo>
                    <a:pt x="188" y="103"/>
                  </a:moveTo>
                  <a:lnTo>
                    <a:pt x="250" y="103"/>
                  </a:lnTo>
                  <a:lnTo>
                    <a:pt x="233" y="56"/>
                  </a:lnTo>
                  <a:lnTo>
                    <a:pt x="229" y="46"/>
                  </a:lnTo>
                  <a:lnTo>
                    <a:pt x="225" y="36"/>
                  </a:lnTo>
                  <a:lnTo>
                    <a:pt x="222" y="28"/>
                  </a:lnTo>
                  <a:lnTo>
                    <a:pt x="219" y="22"/>
                  </a:lnTo>
                  <a:lnTo>
                    <a:pt x="217" y="30"/>
                  </a:lnTo>
                  <a:lnTo>
                    <a:pt x="215" y="38"/>
                  </a:lnTo>
                  <a:lnTo>
                    <a:pt x="213" y="47"/>
                  </a:lnTo>
                  <a:lnTo>
                    <a:pt x="209" y="55"/>
                  </a:lnTo>
                  <a:lnTo>
                    <a:pt x="188" y="1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8" name="Freeform 74"/>
            <p:cNvSpPr>
              <a:spLocks noEditPoints="1"/>
            </p:cNvSpPr>
            <p:nvPr/>
          </p:nvSpPr>
          <p:spPr bwMode="auto">
            <a:xfrm>
              <a:off x="2265" y="2305"/>
              <a:ext cx="59" cy="91"/>
            </a:xfrm>
            <a:custGeom>
              <a:avLst/>
              <a:gdLst>
                <a:gd name="T0" fmla="*/ 0 w 117"/>
                <a:gd name="T1" fmla="*/ 77 h 183"/>
                <a:gd name="T2" fmla="*/ 3 w 117"/>
                <a:gd name="T3" fmla="*/ 52 h 183"/>
                <a:gd name="T4" fmla="*/ 10 w 117"/>
                <a:gd name="T5" fmla="*/ 31 h 183"/>
                <a:gd name="T6" fmla="*/ 19 w 117"/>
                <a:gd name="T7" fmla="*/ 16 h 183"/>
                <a:gd name="T8" fmla="*/ 33 w 117"/>
                <a:gd name="T9" fmla="*/ 6 h 183"/>
                <a:gd name="T10" fmla="*/ 49 w 117"/>
                <a:gd name="T11" fmla="*/ 1 h 183"/>
                <a:gd name="T12" fmla="*/ 65 w 117"/>
                <a:gd name="T13" fmla="*/ 0 h 183"/>
                <a:gd name="T14" fmla="*/ 79 w 117"/>
                <a:gd name="T15" fmla="*/ 4 h 183"/>
                <a:gd name="T16" fmla="*/ 89 w 117"/>
                <a:gd name="T17" fmla="*/ 9 h 183"/>
                <a:gd name="T18" fmla="*/ 98 w 117"/>
                <a:gd name="T19" fmla="*/ 17 h 183"/>
                <a:gd name="T20" fmla="*/ 105 w 117"/>
                <a:gd name="T21" fmla="*/ 29 h 183"/>
                <a:gd name="T22" fmla="*/ 111 w 117"/>
                <a:gd name="T23" fmla="*/ 42 h 183"/>
                <a:gd name="T24" fmla="*/ 115 w 117"/>
                <a:gd name="T25" fmla="*/ 59 h 183"/>
                <a:gd name="T26" fmla="*/ 117 w 117"/>
                <a:gd name="T27" fmla="*/ 80 h 183"/>
                <a:gd name="T28" fmla="*/ 117 w 117"/>
                <a:gd name="T29" fmla="*/ 108 h 183"/>
                <a:gd name="T30" fmla="*/ 113 w 117"/>
                <a:gd name="T31" fmla="*/ 133 h 183"/>
                <a:gd name="T32" fmla="*/ 108 w 117"/>
                <a:gd name="T33" fmla="*/ 154 h 183"/>
                <a:gd name="T34" fmla="*/ 97 w 117"/>
                <a:gd name="T35" fmla="*/ 168 h 183"/>
                <a:gd name="T36" fmla="*/ 85 w 117"/>
                <a:gd name="T37" fmla="*/ 179 h 183"/>
                <a:gd name="T38" fmla="*/ 67 w 117"/>
                <a:gd name="T39" fmla="*/ 183 h 183"/>
                <a:gd name="T40" fmla="*/ 53 w 117"/>
                <a:gd name="T41" fmla="*/ 183 h 183"/>
                <a:gd name="T42" fmla="*/ 40 w 117"/>
                <a:gd name="T43" fmla="*/ 181 h 183"/>
                <a:gd name="T44" fmla="*/ 30 w 117"/>
                <a:gd name="T45" fmla="*/ 178 h 183"/>
                <a:gd name="T46" fmla="*/ 22 w 117"/>
                <a:gd name="T47" fmla="*/ 171 h 183"/>
                <a:gd name="T48" fmla="*/ 9 w 117"/>
                <a:gd name="T49" fmla="*/ 154 h 183"/>
                <a:gd name="T50" fmla="*/ 1 w 117"/>
                <a:gd name="T51" fmla="*/ 116 h 183"/>
                <a:gd name="T52" fmla="*/ 22 w 117"/>
                <a:gd name="T53" fmla="*/ 93 h 183"/>
                <a:gd name="T54" fmla="*/ 24 w 117"/>
                <a:gd name="T55" fmla="*/ 128 h 183"/>
                <a:gd name="T56" fmla="*/ 32 w 117"/>
                <a:gd name="T57" fmla="*/ 149 h 183"/>
                <a:gd name="T58" fmla="*/ 43 w 117"/>
                <a:gd name="T59" fmla="*/ 159 h 183"/>
                <a:gd name="T60" fmla="*/ 58 w 117"/>
                <a:gd name="T61" fmla="*/ 163 h 183"/>
                <a:gd name="T62" fmla="*/ 73 w 117"/>
                <a:gd name="T63" fmla="*/ 159 h 183"/>
                <a:gd name="T64" fmla="*/ 85 w 117"/>
                <a:gd name="T65" fmla="*/ 149 h 183"/>
                <a:gd name="T66" fmla="*/ 93 w 117"/>
                <a:gd name="T67" fmla="*/ 128 h 183"/>
                <a:gd name="T68" fmla="*/ 95 w 117"/>
                <a:gd name="T69" fmla="*/ 93 h 183"/>
                <a:gd name="T70" fmla="*/ 93 w 117"/>
                <a:gd name="T71" fmla="*/ 58 h 183"/>
                <a:gd name="T72" fmla="*/ 85 w 117"/>
                <a:gd name="T73" fmla="*/ 36 h 183"/>
                <a:gd name="T74" fmla="*/ 73 w 117"/>
                <a:gd name="T75" fmla="*/ 26 h 183"/>
                <a:gd name="T76" fmla="*/ 58 w 117"/>
                <a:gd name="T77" fmla="*/ 22 h 183"/>
                <a:gd name="T78" fmla="*/ 45 w 117"/>
                <a:gd name="T79" fmla="*/ 26 h 183"/>
                <a:gd name="T80" fmla="*/ 33 w 117"/>
                <a:gd name="T81" fmla="*/ 35 h 183"/>
                <a:gd name="T82" fmla="*/ 24 w 117"/>
                <a:gd name="T83" fmla="*/ 56 h 183"/>
                <a:gd name="T84" fmla="*/ 22 w 117"/>
                <a:gd name="T85" fmla="*/ 9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83">
                  <a:moveTo>
                    <a:pt x="0" y="93"/>
                  </a:moveTo>
                  <a:lnTo>
                    <a:pt x="0" y="77"/>
                  </a:lnTo>
                  <a:lnTo>
                    <a:pt x="2" y="63"/>
                  </a:lnTo>
                  <a:lnTo>
                    <a:pt x="3" y="52"/>
                  </a:lnTo>
                  <a:lnTo>
                    <a:pt x="7" y="40"/>
                  </a:lnTo>
                  <a:lnTo>
                    <a:pt x="10" y="31"/>
                  </a:lnTo>
                  <a:lnTo>
                    <a:pt x="15" y="23"/>
                  </a:lnTo>
                  <a:lnTo>
                    <a:pt x="19" y="16"/>
                  </a:lnTo>
                  <a:lnTo>
                    <a:pt x="26" y="11"/>
                  </a:lnTo>
                  <a:lnTo>
                    <a:pt x="33" y="6"/>
                  </a:lnTo>
                  <a:lnTo>
                    <a:pt x="41" y="3"/>
                  </a:lnTo>
                  <a:lnTo>
                    <a:pt x="49" y="1"/>
                  </a:lnTo>
                  <a:lnTo>
                    <a:pt x="58" y="0"/>
                  </a:lnTo>
                  <a:lnTo>
                    <a:pt x="65" y="0"/>
                  </a:lnTo>
                  <a:lnTo>
                    <a:pt x="72" y="1"/>
                  </a:lnTo>
                  <a:lnTo>
                    <a:pt x="79" y="4"/>
                  </a:lnTo>
                  <a:lnTo>
                    <a:pt x="85" y="6"/>
                  </a:lnTo>
                  <a:lnTo>
                    <a:pt x="89" y="9"/>
                  </a:lnTo>
                  <a:lnTo>
                    <a:pt x="95" y="13"/>
                  </a:lnTo>
                  <a:lnTo>
                    <a:pt x="98" y="17"/>
                  </a:lnTo>
                  <a:lnTo>
                    <a:pt x="102" y="23"/>
                  </a:lnTo>
                  <a:lnTo>
                    <a:pt x="105" y="29"/>
                  </a:lnTo>
                  <a:lnTo>
                    <a:pt x="108" y="35"/>
                  </a:lnTo>
                  <a:lnTo>
                    <a:pt x="111" y="42"/>
                  </a:lnTo>
                  <a:lnTo>
                    <a:pt x="113" y="50"/>
                  </a:lnTo>
                  <a:lnTo>
                    <a:pt x="115" y="59"/>
                  </a:lnTo>
                  <a:lnTo>
                    <a:pt x="116" y="69"/>
                  </a:lnTo>
                  <a:lnTo>
                    <a:pt x="117" y="80"/>
                  </a:lnTo>
                  <a:lnTo>
                    <a:pt x="117" y="93"/>
                  </a:lnTo>
                  <a:lnTo>
                    <a:pt x="117" y="108"/>
                  </a:lnTo>
                  <a:lnTo>
                    <a:pt x="116" y="122"/>
                  </a:lnTo>
                  <a:lnTo>
                    <a:pt x="113" y="133"/>
                  </a:lnTo>
                  <a:lnTo>
                    <a:pt x="111" y="144"/>
                  </a:lnTo>
                  <a:lnTo>
                    <a:pt x="108" y="154"/>
                  </a:lnTo>
                  <a:lnTo>
                    <a:pt x="103" y="162"/>
                  </a:lnTo>
                  <a:lnTo>
                    <a:pt x="97" y="168"/>
                  </a:lnTo>
                  <a:lnTo>
                    <a:pt x="92" y="174"/>
                  </a:lnTo>
                  <a:lnTo>
                    <a:pt x="85" y="179"/>
                  </a:lnTo>
                  <a:lnTo>
                    <a:pt x="77" y="181"/>
                  </a:lnTo>
                  <a:lnTo>
                    <a:pt x="67" y="183"/>
                  </a:lnTo>
                  <a:lnTo>
                    <a:pt x="58" y="183"/>
                  </a:lnTo>
                  <a:lnTo>
                    <a:pt x="53" y="183"/>
                  </a:lnTo>
                  <a:lnTo>
                    <a:pt x="46" y="182"/>
                  </a:lnTo>
                  <a:lnTo>
                    <a:pt x="40" y="181"/>
                  </a:lnTo>
                  <a:lnTo>
                    <a:pt x="35" y="180"/>
                  </a:lnTo>
                  <a:lnTo>
                    <a:pt x="30" y="178"/>
                  </a:lnTo>
                  <a:lnTo>
                    <a:pt x="25" y="174"/>
                  </a:lnTo>
                  <a:lnTo>
                    <a:pt x="22" y="171"/>
                  </a:lnTo>
                  <a:lnTo>
                    <a:pt x="17" y="167"/>
                  </a:lnTo>
                  <a:lnTo>
                    <a:pt x="9" y="154"/>
                  </a:lnTo>
                  <a:lnTo>
                    <a:pt x="4" y="136"/>
                  </a:lnTo>
                  <a:lnTo>
                    <a:pt x="1" y="116"/>
                  </a:lnTo>
                  <a:lnTo>
                    <a:pt x="0" y="93"/>
                  </a:lnTo>
                  <a:close/>
                  <a:moveTo>
                    <a:pt x="22" y="93"/>
                  </a:moveTo>
                  <a:lnTo>
                    <a:pt x="23" y="112"/>
                  </a:lnTo>
                  <a:lnTo>
                    <a:pt x="24" y="128"/>
                  </a:lnTo>
                  <a:lnTo>
                    <a:pt x="27" y="141"/>
                  </a:lnTo>
                  <a:lnTo>
                    <a:pt x="32" y="149"/>
                  </a:lnTo>
                  <a:lnTo>
                    <a:pt x="38" y="155"/>
                  </a:lnTo>
                  <a:lnTo>
                    <a:pt x="43" y="159"/>
                  </a:lnTo>
                  <a:lnTo>
                    <a:pt x="50" y="162"/>
                  </a:lnTo>
                  <a:lnTo>
                    <a:pt x="58" y="163"/>
                  </a:lnTo>
                  <a:lnTo>
                    <a:pt x="66" y="162"/>
                  </a:lnTo>
                  <a:lnTo>
                    <a:pt x="73" y="159"/>
                  </a:lnTo>
                  <a:lnTo>
                    <a:pt x="79" y="155"/>
                  </a:lnTo>
                  <a:lnTo>
                    <a:pt x="85" y="149"/>
                  </a:lnTo>
                  <a:lnTo>
                    <a:pt x="89" y="140"/>
                  </a:lnTo>
                  <a:lnTo>
                    <a:pt x="93" y="128"/>
                  </a:lnTo>
                  <a:lnTo>
                    <a:pt x="94" y="112"/>
                  </a:lnTo>
                  <a:lnTo>
                    <a:pt x="95" y="93"/>
                  </a:lnTo>
                  <a:lnTo>
                    <a:pt x="94" y="74"/>
                  </a:lnTo>
                  <a:lnTo>
                    <a:pt x="93" y="58"/>
                  </a:lnTo>
                  <a:lnTo>
                    <a:pt x="89" y="45"/>
                  </a:lnTo>
                  <a:lnTo>
                    <a:pt x="85" y="36"/>
                  </a:lnTo>
                  <a:lnTo>
                    <a:pt x="79" y="30"/>
                  </a:lnTo>
                  <a:lnTo>
                    <a:pt x="73" y="26"/>
                  </a:lnTo>
                  <a:lnTo>
                    <a:pt x="66" y="23"/>
                  </a:lnTo>
                  <a:lnTo>
                    <a:pt x="58" y="22"/>
                  </a:lnTo>
                  <a:lnTo>
                    <a:pt x="50" y="23"/>
                  </a:lnTo>
                  <a:lnTo>
                    <a:pt x="45" y="26"/>
                  </a:lnTo>
                  <a:lnTo>
                    <a:pt x="38" y="29"/>
                  </a:lnTo>
                  <a:lnTo>
                    <a:pt x="33" y="35"/>
                  </a:lnTo>
                  <a:lnTo>
                    <a:pt x="27" y="44"/>
                  </a:lnTo>
                  <a:lnTo>
                    <a:pt x="24" y="56"/>
                  </a:lnTo>
                  <a:lnTo>
                    <a:pt x="23" y="74"/>
                  </a:lnTo>
                  <a:lnTo>
                    <a:pt x="22"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699" name="Freeform 75"/>
            <p:cNvSpPr>
              <a:spLocks/>
            </p:cNvSpPr>
            <p:nvPr/>
          </p:nvSpPr>
          <p:spPr bwMode="auto">
            <a:xfrm>
              <a:off x="3014" y="2305"/>
              <a:ext cx="34" cy="91"/>
            </a:xfrm>
            <a:custGeom>
              <a:avLst/>
              <a:gdLst>
                <a:gd name="T0" fmla="*/ 68 w 68"/>
                <a:gd name="T1" fmla="*/ 182 h 182"/>
                <a:gd name="T2" fmla="*/ 46 w 68"/>
                <a:gd name="T3" fmla="*/ 182 h 182"/>
                <a:gd name="T4" fmla="*/ 46 w 68"/>
                <a:gd name="T5" fmla="*/ 40 h 182"/>
                <a:gd name="T6" fmla="*/ 42 w 68"/>
                <a:gd name="T7" fmla="*/ 45 h 182"/>
                <a:gd name="T8" fmla="*/ 37 w 68"/>
                <a:gd name="T9" fmla="*/ 48 h 182"/>
                <a:gd name="T10" fmla="*/ 31 w 68"/>
                <a:gd name="T11" fmla="*/ 52 h 182"/>
                <a:gd name="T12" fmla="*/ 24 w 68"/>
                <a:gd name="T13" fmla="*/ 56 h 182"/>
                <a:gd name="T14" fmla="*/ 18 w 68"/>
                <a:gd name="T15" fmla="*/ 60 h 182"/>
                <a:gd name="T16" fmla="*/ 12 w 68"/>
                <a:gd name="T17" fmla="*/ 63 h 182"/>
                <a:gd name="T18" fmla="*/ 6 w 68"/>
                <a:gd name="T19" fmla="*/ 66 h 182"/>
                <a:gd name="T20" fmla="*/ 0 w 68"/>
                <a:gd name="T21" fmla="*/ 68 h 182"/>
                <a:gd name="T22" fmla="*/ 0 w 68"/>
                <a:gd name="T23" fmla="*/ 46 h 182"/>
                <a:gd name="T24" fmla="*/ 10 w 68"/>
                <a:gd name="T25" fmla="*/ 42 h 182"/>
                <a:gd name="T26" fmla="*/ 19 w 68"/>
                <a:gd name="T27" fmla="*/ 36 h 182"/>
                <a:gd name="T28" fmla="*/ 27 w 68"/>
                <a:gd name="T29" fmla="*/ 30 h 182"/>
                <a:gd name="T30" fmla="*/ 34 w 68"/>
                <a:gd name="T31" fmla="*/ 24 h 182"/>
                <a:gd name="T32" fmla="*/ 41 w 68"/>
                <a:gd name="T33" fmla="*/ 19 h 182"/>
                <a:gd name="T34" fmla="*/ 46 w 68"/>
                <a:gd name="T35" fmla="*/ 12 h 182"/>
                <a:gd name="T36" fmla="*/ 51 w 68"/>
                <a:gd name="T37" fmla="*/ 6 h 182"/>
                <a:gd name="T38" fmla="*/ 54 w 68"/>
                <a:gd name="T39" fmla="*/ 0 h 182"/>
                <a:gd name="T40" fmla="*/ 68 w 68"/>
                <a:gd name="T41" fmla="*/ 0 h 182"/>
                <a:gd name="T42" fmla="*/ 68 w 68"/>
                <a:gd name="T4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82">
                  <a:moveTo>
                    <a:pt x="68" y="182"/>
                  </a:moveTo>
                  <a:lnTo>
                    <a:pt x="46" y="182"/>
                  </a:lnTo>
                  <a:lnTo>
                    <a:pt x="46" y="40"/>
                  </a:lnTo>
                  <a:lnTo>
                    <a:pt x="42" y="45"/>
                  </a:lnTo>
                  <a:lnTo>
                    <a:pt x="37" y="48"/>
                  </a:lnTo>
                  <a:lnTo>
                    <a:pt x="31" y="52"/>
                  </a:lnTo>
                  <a:lnTo>
                    <a:pt x="24" y="56"/>
                  </a:lnTo>
                  <a:lnTo>
                    <a:pt x="18" y="60"/>
                  </a:lnTo>
                  <a:lnTo>
                    <a:pt x="12" y="63"/>
                  </a:lnTo>
                  <a:lnTo>
                    <a:pt x="6" y="66"/>
                  </a:lnTo>
                  <a:lnTo>
                    <a:pt x="0" y="68"/>
                  </a:lnTo>
                  <a:lnTo>
                    <a:pt x="0" y="46"/>
                  </a:lnTo>
                  <a:lnTo>
                    <a:pt x="10" y="42"/>
                  </a:lnTo>
                  <a:lnTo>
                    <a:pt x="19" y="36"/>
                  </a:lnTo>
                  <a:lnTo>
                    <a:pt x="27" y="30"/>
                  </a:lnTo>
                  <a:lnTo>
                    <a:pt x="34" y="24"/>
                  </a:lnTo>
                  <a:lnTo>
                    <a:pt x="41" y="19"/>
                  </a:lnTo>
                  <a:lnTo>
                    <a:pt x="46" y="12"/>
                  </a:lnTo>
                  <a:lnTo>
                    <a:pt x="51" y="6"/>
                  </a:lnTo>
                  <a:lnTo>
                    <a:pt x="54" y="0"/>
                  </a:lnTo>
                  <a:lnTo>
                    <a:pt x="68" y="0"/>
                  </a:lnTo>
                  <a:lnTo>
                    <a:pt x="68" y="1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700" name="Freeform 76"/>
            <p:cNvSpPr>
              <a:spLocks noEditPoints="1"/>
            </p:cNvSpPr>
            <p:nvPr/>
          </p:nvSpPr>
          <p:spPr bwMode="auto">
            <a:xfrm>
              <a:off x="3724" y="2305"/>
              <a:ext cx="59" cy="91"/>
            </a:xfrm>
            <a:custGeom>
              <a:avLst/>
              <a:gdLst>
                <a:gd name="T0" fmla="*/ 0 w 117"/>
                <a:gd name="T1" fmla="*/ 77 h 183"/>
                <a:gd name="T2" fmla="*/ 4 w 117"/>
                <a:gd name="T3" fmla="*/ 52 h 183"/>
                <a:gd name="T4" fmla="*/ 11 w 117"/>
                <a:gd name="T5" fmla="*/ 31 h 183"/>
                <a:gd name="T6" fmla="*/ 20 w 117"/>
                <a:gd name="T7" fmla="*/ 16 h 183"/>
                <a:gd name="T8" fmla="*/ 34 w 117"/>
                <a:gd name="T9" fmla="*/ 6 h 183"/>
                <a:gd name="T10" fmla="*/ 50 w 117"/>
                <a:gd name="T11" fmla="*/ 1 h 183"/>
                <a:gd name="T12" fmla="*/ 66 w 117"/>
                <a:gd name="T13" fmla="*/ 0 h 183"/>
                <a:gd name="T14" fmla="*/ 79 w 117"/>
                <a:gd name="T15" fmla="*/ 4 h 183"/>
                <a:gd name="T16" fmla="*/ 90 w 117"/>
                <a:gd name="T17" fmla="*/ 9 h 183"/>
                <a:gd name="T18" fmla="*/ 99 w 117"/>
                <a:gd name="T19" fmla="*/ 17 h 183"/>
                <a:gd name="T20" fmla="*/ 106 w 117"/>
                <a:gd name="T21" fmla="*/ 29 h 183"/>
                <a:gd name="T22" fmla="*/ 112 w 117"/>
                <a:gd name="T23" fmla="*/ 42 h 183"/>
                <a:gd name="T24" fmla="*/ 115 w 117"/>
                <a:gd name="T25" fmla="*/ 59 h 183"/>
                <a:gd name="T26" fmla="*/ 117 w 117"/>
                <a:gd name="T27" fmla="*/ 80 h 183"/>
                <a:gd name="T28" fmla="*/ 117 w 117"/>
                <a:gd name="T29" fmla="*/ 108 h 183"/>
                <a:gd name="T30" fmla="*/ 114 w 117"/>
                <a:gd name="T31" fmla="*/ 133 h 183"/>
                <a:gd name="T32" fmla="*/ 108 w 117"/>
                <a:gd name="T33" fmla="*/ 154 h 183"/>
                <a:gd name="T34" fmla="*/ 98 w 117"/>
                <a:gd name="T35" fmla="*/ 168 h 183"/>
                <a:gd name="T36" fmla="*/ 85 w 117"/>
                <a:gd name="T37" fmla="*/ 179 h 183"/>
                <a:gd name="T38" fmla="*/ 68 w 117"/>
                <a:gd name="T39" fmla="*/ 183 h 183"/>
                <a:gd name="T40" fmla="*/ 53 w 117"/>
                <a:gd name="T41" fmla="*/ 183 h 183"/>
                <a:gd name="T42" fmla="*/ 40 w 117"/>
                <a:gd name="T43" fmla="*/ 181 h 183"/>
                <a:gd name="T44" fmla="*/ 30 w 117"/>
                <a:gd name="T45" fmla="*/ 178 h 183"/>
                <a:gd name="T46" fmla="*/ 22 w 117"/>
                <a:gd name="T47" fmla="*/ 171 h 183"/>
                <a:gd name="T48" fmla="*/ 9 w 117"/>
                <a:gd name="T49" fmla="*/ 154 h 183"/>
                <a:gd name="T50" fmla="*/ 1 w 117"/>
                <a:gd name="T51" fmla="*/ 116 h 183"/>
                <a:gd name="T52" fmla="*/ 22 w 117"/>
                <a:gd name="T53" fmla="*/ 93 h 183"/>
                <a:gd name="T54" fmla="*/ 24 w 117"/>
                <a:gd name="T55" fmla="*/ 128 h 183"/>
                <a:gd name="T56" fmla="*/ 32 w 117"/>
                <a:gd name="T57" fmla="*/ 149 h 183"/>
                <a:gd name="T58" fmla="*/ 44 w 117"/>
                <a:gd name="T59" fmla="*/ 159 h 183"/>
                <a:gd name="T60" fmla="*/ 59 w 117"/>
                <a:gd name="T61" fmla="*/ 163 h 183"/>
                <a:gd name="T62" fmla="*/ 74 w 117"/>
                <a:gd name="T63" fmla="*/ 159 h 183"/>
                <a:gd name="T64" fmla="*/ 85 w 117"/>
                <a:gd name="T65" fmla="*/ 149 h 183"/>
                <a:gd name="T66" fmla="*/ 93 w 117"/>
                <a:gd name="T67" fmla="*/ 128 h 183"/>
                <a:gd name="T68" fmla="*/ 96 w 117"/>
                <a:gd name="T69" fmla="*/ 93 h 183"/>
                <a:gd name="T70" fmla="*/ 93 w 117"/>
                <a:gd name="T71" fmla="*/ 58 h 183"/>
                <a:gd name="T72" fmla="*/ 85 w 117"/>
                <a:gd name="T73" fmla="*/ 36 h 183"/>
                <a:gd name="T74" fmla="*/ 74 w 117"/>
                <a:gd name="T75" fmla="*/ 26 h 183"/>
                <a:gd name="T76" fmla="*/ 59 w 117"/>
                <a:gd name="T77" fmla="*/ 22 h 183"/>
                <a:gd name="T78" fmla="*/ 45 w 117"/>
                <a:gd name="T79" fmla="*/ 26 h 183"/>
                <a:gd name="T80" fmla="*/ 34 w 117"/>
                <a:gd name="T81" fmla="*/ 35 h 183"/>
                <a:gd name="T82" fmla="*/ 24 w 117"/>
                <a:gd name="T83" fmla="*/ 56 h 183"/>
                <a:gd name="T84" fmla="*/ 22 w 117"/>
                <a:gd name="T85" fmla="*/ 9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83">
                  <a:moveTo>
                    <a:pt x="0" y="93"/>
                  </a:moveTo>
                  <a:lnTo>
                    <a:pt x="0" y="77"/>
                  </a:lnTo>
                  <a:lnTo>
                    <a:pt x="3" y="63"/>
                  </a:lnTo>
                  <a:lnTo>
                    <a:pt x="4" y="52"/>
                  </a:lnTo>
                  <a:lnTo>
                    <a:pt x="7" y="40"/>
                  </a:lnTo>
                  <a:lnTo>
                    <a:pt x="11" y="31"/>
                  </a:lnTo>
                  <a:lnTo>
                    <a:pt x="15" y="23"/>
                  </a:lnTo>
                  <a:lnTo>
                    <a:pt x="20" y="16"/>
                  </a:lnTo>
                  <a:lnTo>
                    <a:pt x="27" y="11"/>
                  </a:lnTo>
                  <a:lnTo>
                    <a:pt x="34" y="6"/>
                  </a:lnTo>
                  <a:lnTo>
                    <a:pt x="42" y="3"/>
                  </a:lnTo>
                  <a:lnTo>
                    <a:pt x="50" y="1"/>
                  </a:lnTo>
                  <a:lnTo>
                    <a:pt x="59" y="0"/>
                  </a:lnTo>
                  <a:lnTo>
                    <a:pt x="66" y="0"/>
                  </a:lnTo>
                  <a:lnTo>
                    <a:pt x="73" y="1"/>
                  </a:lnTo>
                  <a:lnTo>
                    <a:pt x="79" y="4"/>
                  </a:lnTo>
                  <a:lnTo>
                    <a:pt x="85" y="6"/>
                  </a:lnTo>
                  <a:lnTo>
                    <a:pt x="90" y="9"/>
                  </a:lnTo>
                  <a:lnTo>
                    <a:pt x="96" y="13"/>
                  </a:lnTo>
                  <a:lnTo>
                    <a:pt x="99" y="17"/>
                  </a:lnTo>
                  <a:lnTo>
                    <a:pt x="102" y="23"/>
                  </a:lnTo>
                  <a:lnTo>
                    <a:pt x="106" y="29"/>
                  </a:lnTo>
                  <a:lnTo>
                    <a:pt x="108" y="35"/>
                  </a:lnTo>
                  <a:lnTo>
                    <a:pt x="112" y="42"/>
                  </a:lnTo>
                  <a:lnTo>
                    <a:pt x="114" y="50"/>
                  </a:lnTo>
                  <a:lnTo>
                    <a:pt x="115" y="59"/>
                  </a:lnTo>
                  <a:lnTo>
                    <a:pt x="116" y="69"/>
                  </a:lnTo>
                  <a:lnTo>
                    <a:pt x="117" y="80"/>
                  </a:lnTo>
                  <a:lnTo>
                    <a:pt x="117" y="93"/>
                  </a:lnTo>
                  <a:lnTo>
                    <a:pt x="117" y="108"/>
                  </a:lnTo>
                  <a:lnTo>
                    <a:pt x="116" y="122"/>
                  </a:lnTo>
                  <a:lnTo>
                    <a:pt x="114" y="133"/>
                  </a:lnTo>
                  <a:lnTo>
                    <a:pt x="112" y="144"/>
                  </a:lnTo>
                  <a:lnTo>
                    <a:pt x="108" y="154"/>
                  </a:lnTo>
                  <a:lnTo>
                    <a:pt x="104" y="162"/>
                  </a:lnTo>
                  <a:lnTo>
                    <a:pt x="98" y="168"/>
                  </a:lnTo>
                  <a:lnTo>
                    <a:pt x="92" y="174"/>
                  </a:lnTo>
                  <a:lnTo>
                    <a:pt x="85" y="179"/>
                  </a:lnTo>
                  <a:lnTo>
                    <a:pt x="77" y="181"/>
                  </a:lnTo>
                  <a:lnTo>
                    <a:pt x="68" y="183"/>
                  </a:lnTo>
                  <a:lnTo>
                    <a:pt x="59" y="183"/>
                  </a:lnTo>
                  <a:lnTo>
                    <a:pt x="53" y="183"/>
                  </a:lnTo>
                  <a:lnTo>
                    <a:pt x="46" y="182"/>
                  </a:lnTo>
                  <a:lnTo>
                    <a:pt x="40" y="181"/>
                  </a:lnTo>
                  <a:lnTo>
                    <a:pt x="36" y="180"/>
                  </a:lnTo>
                  <a:lnTo>
                    <a:pt x="30" y="178"/>
                  </a:lnTo>
                  <a:lnTo>
                    <a:pt x="26" y="174"/>
                  </a:lnTo>
                  <a:lnTo>
                    <a:pt x="22" y="171"/>
                  </a:lnTo>
                  <a:lnTo>
                    <a:pt x="17" y="167"/>
                  </a:lnTo>
                  <a:lnTo>
                    <a:pt x="9" y="154"/>
                  </a:lnTo>
                  <a:lnTo>
                    <a:pt x="5" y="136"/>
                  </a:lnTo>
                  <a:lnTo>
                    <a:pt x="1" y="116"/>
                  </a:lnTo>
                  <a:lnTo>
                    <a:pt x="0" y="93"/>
                  </a:lnTo>
                  <a:close/>
                  <a:moveTo>
                    <a:pt x="22" y="93"/>
                  </a:moveTo>
                  <a:lnTo>
                    <a:pt x="23" y="112"/>
                  </a:lnTo>
                  <a:lnTo>
                    <a:pt x="24" y="128"/>
                  </a:lnTo>
                  <a:lnTo>
                    <a:pt x="28" y="141"/>
                  </a:lnTo>
                  <a:lnTo>
                    <a:pt x="32" y="149"/>
                  </a:lnTo>
                  <a:lnTo>
                    <a:pt x="38" y="155"/>
                  </a:lnTo>
                  <a:lnTo>
                    <a:pt x="44" y="159"/>
                  </a:lnTo>
                  <a:lnTo>
                    <a:pt x="51" y="162"/>
                  </a:lnTo>
                  <a:lnTo>
                    <a:pt x="59" y="163"/>
                  </a:lnTo>
                  <a:lnTo>
                    <a:pt x="67" y="162"/>
                  </a:lnTo>
                  <a:lnTo>
                    <a:pt x="74" y="159"/>
                  </a:lnTo>
                  <a:lnTo>
                    <a:pt x="79" y="155"/>
                  </a:lnTo>
                  <a:lnTo>
                    <a:pt x="85" y="149"/>
                  </a:lnTo>
                  <a:lnTo>
                    <a:pt x="90" y="140"/>
                  </a:lnTo>
                  <a:lnTo>
                    <a:pt x="93" y="128"/>
                  </a:lnTo>
                  <a:lnTo>
                    <a:pt x="94" y="112"/>
                  </a:lnTo>
                  <a:lnTo>
                    <a:pt x="96" y="93"/>
                  </a:lnTo>
                  <a:lnTo>
                    <a:pt x="94" y="74"/>
                  </a:lnTo>
                  <a:lnTo>
                    <a:pt x="93" y="58"/>
                  </a:lnTo>
                  <a:lnTo>
                    <a:pt x="90" y="45"/>
                  </a:lnTo>
                  <a:lnTo>
                    <a:pt x="85" y="36"/>
                  </a:lnTo>
                  <a:lnTo>
                    <a:pt x="79" y="30"/>
                  </a:lnTo>
                  <a:lnTo>
                    <a:pt x="74" y="26"/>
                  </a:lnTo>
                  <a:lnTo>
                    <a:pt x="67" y="23"/>
                  </a:lnTo>
                  <a:lnTo>
                    <a:pt x="59" y="22"/>
                  </a:lnTo>
                  <a:lnTo>
                    <a:pt x="51" y="23"/>
                  </a:lnTo>
                  <a:lnTo>
                    <a:pt x="45" y="26"/>
                  </a:lnTo>
                  <a:lnTo>
                    <a:pt x="38" y="29"/>
                  </a:lnTo>
                  <a:lnTo>
                    <a:pt x="34" y="35"/>
                  </a:lnTo>
                  <a:lnTo>
                    <a:pt x="28" y="44"/>
                  </a:lnTo>
                  <a:lnTo>
                    <a:pt x="24" y="56"/>
                  </a:lnTo>
                  <a:lnTo>
                    <a:pt x="23" y="74"/>
                  </a:lnTo>
                  <a:lnTo>
                    <a:pt x="22"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701" name="Freeform 77"/>
            <p:cNvSpPr>
              <a:spLocks/>
            </p:cNvSpPr>
            <p:nvPr/>
          </p:nvSpPr>
          <p:spPr bwMode="auto">
            <a:xfrm>
              <a:off x="4347" y="1806"/>
              <a:ext cx="31" cy="90"/>
            </a:xfrm>
            <a:custGeom>
              <a:avLst/>
              <a:gdLst>
                <a:gd name="T0" fmla="*/ 59 w 63"/>
                <a:gd name="T1" fmla="*/ 158 h 179"/>
                <a:gd name="T2" fmla="*/ 63 w 63"/>
                <a:gd name="T3" fmla="*/ 178 h 179"/>
                <a:gd name="T4" fmla="*/ 58 w 63"/>
                <a:gd name="T5" fmla="*/ 179 h 179"/>
                <a:gd name="T6" fmla="*/ 55 w 63"/>
                <a:gd name="T7" fmla="*/ 179 h 179"/>
                <a:gd name="T8" fmla="*/ 50 w 63"/>
                <a:gd name="T9" fmla="*/ 179 h 179"/>
                <a:gd name="T10" fmla="*/ 47 w 63"/>
                <a:gd name="T11" fmla="*/ 179 h 179"/>
                <a:gd name="T12" fmla="*/ 41 w 63"/>
                <a:gd name="T13" fmla="*/ 179 h 179"/>
                <a:gd name="T14" fmla="*/ 35 w 63"/>
                <a:gd name="T15" fmla="*/ 178 h 179"/>
                <a:gd name="T16" fmla="*/ 31 w 63"/>
                <a:gd name="T17" fmla="*/ 178 h 179"/>
                <a:gd name="T18" fmla="*/ 27 w 63"/>
                <a:gd name="T19" fmla="*/ 177 h 179"/>
                <a:gd name="T20" fmla="*/ 24 w 63"/>
                <a:gd name="T21" fmla="*/ 174 h 179"/>
                <a:gd name="T22" fmla="*/ 21 w 63"/>
                <a:gd name="T23" fmla="*/ 172 h 179"/>
                <a:gd name="T24" fmla="*/ 20 w 63"/>
                <a:gd name="T25" fmla="*/ 170 h 179"/>
                <a:gd name="T26" fmla="*/ 18 w 63"/>
                <a:gd name="T27" fmla="*/ 166 h 179"/>
                <a:gd name="T28" fmla="*/ 17 w 63"/>
                <a:gd name="T29" fmla="*/ 163 h 179"/>
                <a:gd name="T30" fmla="*/ 17 w 63"/>
                <a:gd name="T31" fmla="*/ 157 h 179"/>
                <a:gd name="T32" fmla="*/ 16 w 63"/>
                <a:gd name="T33" fmla="*/ 150 h 179"/>
                <a:gd name="T34" fmla="*/ 16 w 63"/>
                <a:gd name="T35" fmla="*/ 141 h 179"/>
                <a:gd name="T36" fmla="*/ 16 w 63"/>
                <a:gd name="T37" fmla="*/ 67 h 179"/>
                <a:gd name="T38" fmla="*/ 0 w 63"/>
                <a:gd name="T39" fmla="*/ 67 h 179"/>
                <a:gd name="T40" fmla="*/ 0 w 63"/>
                <a:gd name="T41" fmla="*/ 45 h 179"/>
                <a:gd name="T42" fmla="*/ 16 w 63"/>
                <a:gd name="T43" fmla="*/ 45 h 179"/>
                <a:gd name="T44" fmla="*/ 16 w 63"/>
                <a:gd name="T45" fmla="*/ 13 h 179"/>
                <a:gd name="T46" fmla="*/ 37 w 63"/>
                <a:gd name="T47" fmla="*/ 0 h 179"/>
                <a:gd name="T48" fmla="*/ 37 w 63"/>
                <a:gd name="T49" fmla="*/ 45 h 179"/>
                <a:gd name="T50" fmla="*/ 59 w 63"/>
                <a:gd name="T51" fmla="*/ 45 h 179"/>
                <a:gd name="T52" fmla="*/ 59 w 63"/>
                <a:gd name="T53" fmla="*/ 67 h 179"/>
                <a:gd name="T54" fmla="*/ 37 w 63"/>
                <a:gd name="T55" fmla="*/ 67 h 179"/>
                <a:gd name="T56" fmla="*/ 37 w 63"/>
                <a:gd name="T57" fmla="*/ 141 h 179"/>
                <a:gd name="T58" fmla="*/ 37 w 63"/>
                <a:gd name="T59" fmla="*/ 146 h 179"/>
                <a:gd name="T60" fmla="*/ 37 w 63"/>
                <a:gd name="T61" fmla="*/ 148 h 179"/>
                <a:gd name="T62" fmla="*/ 37 w 63"/>
                <a:gd name="T63" fmla="*/ 152 h 179"/>
                <a:gd name="T64" fmla="*/ 39 w 63"/>
                <a:gd name="T65" fmla="*/ 153 h 179"/>
                <a:gd name="T66" fmla="*/ 40 w 63"/>
                <a:gd name="T67" fmla="*/ 154 h 179"/>
                <a:gd name="T68" fmla="*/ 41 w 63"/>
                <a:gd name="T69" fmla="*/ 155 h 179"/>
                <a:gd name="T70" fmla="*/ 41 w 63"/>
                <a:gd name="T71" fmla="*/ 156 h 179"/>
                <a:gd name="T72" fmla="*/ 42 w 63"/>
                <a:gd name="T73" fmla="*/ 157 h 179"/>
                <a:gd name="T74" fmla="*/ 44 w 63"/>
                <a:gd name="T75" fmla="*/ 158 h 179"/>
                <a:gd name="T76" fmla="*/ 45 w 63"/>
                <a:gd name="T77" fmla="*/ 158 h 179"/>
                <a:gd name="T78" fmla="*/ 48 w 63"/>
                <a:gd name="T79" fmla="*/ 158 h 179"/>
                <a:gd name="T80" fmla="*/ 50 w 63"/>
                <a:gd name="T81" fmla="*/ 158 h 179"/>
                <a:gd name="T82" fmla="*/ 52 w 63"/>
                <a:gd name="T83" fmla="*/ 158 h 179"/>
                <a:gd name="T84" fmla="*/ 55 w 63"/>
                <a:gd name="T85" fmla="*/ 158 h 179"/>
                <a:gd name="T86" fmla="*/ 57 w 63"/>
                <a:gd name="T87" fmla="*/ 158 h 179"/>
                <a:gd name="T88" fmla="*/ 59 w 63"/>
                <a:gd name="T89" fmla="*/ 15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179">
                  <a:moveTo>
                    <a:pt x="59" y="158"/>
                  </a:moveTo>
                  <a:lnTo>
                    <a:pt x="63" y="178"/>
                  </a:lnTo>
                  <a:lnTo>
                    <a:pt x="58" y="179"/>
                  </a:lnTo>
                  <a:lnTo>
                    <a:pt x="55" y="179"/>
                  </a:lnTo>
                  <a:lnTo>
                    <a:pt x="50" y="179"/>
                  </a:lnTo>
                  <a:lnTo>
                    <a:pt x="47" y="179"/>
                  </a:lnTo>
                  <a:lnTo>
                    <a:pt x="41" y="179"/>
                  </a:lnTo>
                  <a:lnTo>
                    <a:pt x="35" y="178"/>
                  </a:lnTo>
                  <a:lnTo>
                    <a:pt x="31" y="178"/>
                  </a:lnTo>
                  <a:lnTo>
                    <a:pt x="27" y="177"/>
                  </a:lnTo>
                  <a:lnTo>
                    <a:pt x="24" y="174"/>
                  </a:lnTo>
                  <a:lnTo>
                    <a:pt x="21" y="172"/>
                  </a:lnTo>
                  <a:lnTo>
                    <a:pt x="20" y="170"/>
                  </a:lnTo>
                  <a:lnTo>
                    <a:pt x="18" y="166"/>
                  </a:lnTo>
                  <a:lnTo>
                    <a:pt x="17" y="163"/>
                  </a:lnTo>
                  <a:lnTo>
                    <a:pt x="17" y="157"/>
                  </a:lnTo>
                  <a:lnTo>
                    <a:pt x="16" y="150"/>
                  </a:lnTo>
                  <a:lnTo>
                    <a:pt x="16" y="141"/>
                  </a:lnTo>
                  <a:lnTo>
                    <a:pt x="16" y="67"/>
                  </a:lnTo>
                  <a:lnTo>
                    <a:pt x="0" y="67"/>
                  </a:lnTo>
                  <a:lnTo>
                    <a:pt x="0" y="45"/>
                  </a:lnTo>
                  <a:lnTo>
                    <a:pt x="16" y="45"/>
                  </a:lnTo>
                  <a:lnTo>
                    <a:pt x="16" y="13"/>
                  </a:lnTo>
                  <a:lnTo>
                    <a:pt x="37" y="0"/>
                  </a:lnTo>
                  <a:lnTo>
                    <a:pt x="37" y="45"/>
                  </a:lnTo>
                  <a:lnTo>
                    <a:pt x="59" y="45"/>
                  </a:lnTo>
                  <a:lnTo>
                    <a:pt x="59" y="67"/>
                  </a:lnTo>
                  <a:lnTo>
                    <a:pt x="37" y="67"/>
                  </a:lnTo>
                  <a:lnTo>
                    <a:pt x="37" y="141"/>
                  </a:lnTo>
                  <a:lnTo>
                    <a:pt x="37" y="146"/>
                  </a:lnTo>
                  <a:lnTo>
                    <a:pt x="37" y="148"/>
                  </a:lnTo>
                  <a:lnTo>
                    <a:pt x="37" y="152"/>
                  </a:lnTo>
                  <a:lnTo>
                    <a:pt x="39" y="153"/>
                  </a:lnTo>
                  <a:lnTo>
                    <a:pt x="40" y="154"/>
                  </a:lnTo>
                  <a:lnTo>
                    <a:pt x="41" y="155"/>
                  </a:lnTo>
                  <a:lnTo>
                    <a:pt x="41" y="156"/>
                  </a:lnTo>
                  <a:lnTo>
                    <a:pt x="42" y="157"/>
                  </a:lnTo>
                  <a:lnTo>
                    <a:pt x="44" y="158"/>
                  </a:lnTo>
                  <a:lnTo>
                    <a:pt x="45" y="158"/>
                  </a:lnTo>
                  <a:lnTo>
                    <a:pt x="48" y="158"/>
                  </a:lnTo>
                  <a:lnTo>
                    <a:pt x="50" y="158"/>
                  </a:lnTo>
                  <a:lnTo>
                    <a:pt x="52" y="158"/>
                  </a:lnTo>
                  <a:lnTo>
                    <a:pt x="55" y="158"/>
                  </a:lnTo>
                  <a:lnTo>
                    <a:pt x="57" y="158"/>
                  </a:lnTo>
                  <a:lnTo>
                    <a:pt x="59" y="1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
        <p:nvSpPr>
          <p:cNvPr id="26711" name="Rectangle 87"/>
          <p:cNvSpPr>
            <a:spLocks noChangeArrowheads="1"/>
          </p:cNvSpPr>
          <p:nvPr/>
        </p:nvSpPr>
        <p:spPr bwMode="auto">
          <a:xfrm>
            <a:off x="1846263" y="5142011"/>
            <a:ext cx="1655391"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1400" b="1" i="1">
                <a:latin typeface="Calibri" pitchFamily="34" charset="0"/>
                <a:cs typeface="Calibri" pitchFamily="34" charset="0"/>
              </a:rPr>
              <a:t>GMSK Constellation</a:t>
            </a:r>
          </a:p>
        </p:txBody>
      </p:sp>
      <p:grpSp>
        <p:nvGrpSpPr>
          <p:cNvPr id="26713" name="Group 89"/>
          <p:cNvGrpSpPr>
            <a:grpSpLocks/>
          </p:cNvGrpSpPr>
          <p:nvPr/>
        </p:nvGrpSpPr>
        <p:grpSpPr bwMode="auto">
          <a:xfrm>
            <a:off x="1489075" y="2746474"/>
            <a:ext cx="2598738" cy="2455862"/>
            <a:chOff x="721" y="958"/>
            <a:chExt cx="1993" cy="1819"/>
          </a:xfrm>
        </p:grpSpPr>
        <p:pic>
          <p:nvPicPr>
            <p:cNvPr id="26714" name="Picture 90" descr="figure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1" y="958"/>
              <a:ext cx="1993" cy="181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715" name="Group 91"/>
            <p:cNvGrpSpPr>
              <a:grpSpLocks/>
            </p:cNvGrpSpPr>
            <p:nvPr/>
          </p:nvGrpSpPr>
          <p:grpSpPr bwMode="auto">
            <a:xfrm>
              <a:off x="1080" y="1365"/>
              <a:ext cx="1095" cy="1095"/>
              <a:chOff x="1080" y="1365"/>
              <a:chExt cx="1095" cy="1095"/>
            </a:xfrm>
          </p:grpSpPr>
          <p:sp>
            <p:nvSpPr>
              <p:cNvPr id="26716" name="AutoShape 92"/>
              <p:cNvSpPr>
                <a:spLocks noChangeArrowheads="1"/>
              </p:cNvSpPr>
              <p:nvPr/>
            </p:nvSpPr>
            <p:spPr bwMode="auto">
              <a:xfrm>
                <a:off x="1257" y="2125"/>
                <a:ext cx="747" cy="177"/>
              </a:xfrm>
              <a:prstGeom prst="curvedUpArrow">
                <a:avLst>
                  <a:gd name="adj1" fmla="val 84407"/>
                  <a:gd name="adj2" fmla="val 168814"/>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latin typeface="Calibri" pitchFamily="34" charset="0"/>
                  <a:cs typeface="Calibri" pitchFamily="34" charset="0"/>
                </a:endParaRPr>
              </a:p>
            </p:txBody>
          </p:sp>
          <p:sp>
            <p:nvSpPr>
              <p:cNvPr id="26717" name="AutoShape 93"/>
              <p:cNvSpPr>
                <a:spLocks noChangeArrowheads="1"/>
              </p:cNvSpPr>
              <p:nvPr/>
            </p:nvSpPr>
            <p:spPr bwMode="auto">
              <a:xfrm rot="-10800000">
                <a:off x="1256" y="1575"/>
                <a:ext cx="747" cy="177"/>
              </a:xfrm>
              <a:prstGeom prst="curvedUpArrow">
                <a:avLst>
                  <a:gd name="adj1" fmla="val 84407"/>
                  <a:gd name="adj2" fmla="val 168814"/>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latin typeface="Calibri" pitchFamily="34" charset="0"/>
                  <a:cs typeface="Calibri" pitchFamily="34" charset="0"/>
                </a:endParaRPr>
              </a:p>
            </p:txBody>
          </p:sp>
          <p:sp>
            <p:nvSpPr>
              <p:cNvPr id="26718" name="Oval 94"/>
              <p:cNvSpPr>
                <a:spLocks noChangeAspect="1" noChangeArrowheads="1"/>
              </p:cNvSpPr>
              <p:nvPr/>
            </p:nvSpPr>
            <p:spPr bwMode="auto">
              <a:xfrm>
                <a:off x="1080" y="1365"/>
                <a:ext cx="1095" cy="1095"/>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latin typeface="Calibri" pitchFamily="34" charset="0"/>
                  <a:cs typeface="Calibri" pitchFamily="34" charset="0"/>
                </a:endParaRPr>
              </a:p>
            </p:txBody>
          </p:sp>
        </p:grpSp>
      </p:grpSp>
    </p:spTree>
    <p:extLst>
      <p:ext uri="{BB962C8B-B14F-4D97-AF65-F5344CB8AC3E}">
        <p14:creationId xmlns:p14="http://schemas.microsoft.com/office/powerpoint/2010/main" val="35045872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473" y="0"/>
            <a:ext cx="8235975" cy="620688"/>
          </a:xfrm>
        </p:spPr>
        <p:txBody>
          <a:bodyPr/>
          <a:lstStyle/>
          <a:p>
            <a:r>
              <a:rPr lang="en-GB" b="0" dirty="0">
                <a:solidFill>
                  <a:srgbClr val="FFFFFF"/>
                </a:solidFill>
                <a:latin typeface="Calibri"/>
                <a:cs typeface="Calibri"/>
              </a:rPr>
              <a:t>GSM Standards (ETSI)</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11</a:t>
            </a:fld>
            <a:endParaRPr lang="en-GB"/>
          </a:p>
        </p:txBody>
      </p:sp>
      <p:sp>
        <p:nvSpPr>
          <p:cNvPr id="7" name="Rectangle 85"/>
          <p:cNvSpPr txBox="1">
            <a:spLocks noChangeArrowheads="1"/>
          </p:cNvSpPr>
          <p:nvPr/>
        </p:nvSpPr>
        <p:spPr>
          <a:xfrm>
            <a:off x="5257800" y="1713384"/>
            <a:ext cx="3429000" cy="2819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itchFamily="2" charset="2"/>
              <a:buChar char="§"/>
            </a:pPr>
            <a:r>
              <a:rPr lang="en-US" sz="1500"/>
              <a:t>Divided into 12 series </a:t>
            </a:r>
          </a:p>
          <a:p>
            <a:pPr>
              <a:buFont typeface="Wingdings" pitchFamily="2" charset="2"/>
              <a:buChar char="§"/>
            </a:pPr>
            <a:r>
              <a:rPr lang="en-US" sz="1500"/>
              <a:t>Standardization efforts coordinated by ETSI</a:t>
            </a:r>
          </a:p>
          <a:p>
            <a:pPr>
              <a:buFont typeface="Wingdings" pitchFamily="2" charset="2"/>
              <a:buChar char="§"/>
            </a:pPr>
            <a:r>
              <a:rPr lang="en-US" sz="1500">
                <a:hlinkClick r:id="rId3"/>
              </a:rPr>
              <a:t>www.etsi.org</a:t>
            </a:r>
            <a:endParaRPr lang="en-US" sz="1500"/>
          </a:p>
          <a:p>
            <a:pPr>
              <a:buFont typeface="Wingdings" pitchFamily="2" charset="2"/>
              <a:buChar char="§"/>
            </a:pPr>
            <a:r>
              <a:rPr lang="en-US" sz="1500"/>
              <a:t>Specifications available online – free of charge</a:t>
            </a:r>
          </a:p>
          <a:p>
            <a:pPr>
              <a:buFont typeface="Wingdings" pitchFamily="2" charset="2"/>
              <a:buChar char="§"/>
            </a:pPr>
            <a:r>
              <a:rPr lang="en-US" sz="1500"/>
              <a:t>Standardization and public availability of specification  - one of fundamental factors of GSM success</a:t>
            </a:r>
          </a:p>
          <a:p>
            <a:endParaRPr lang="en-US" sz="1500"/>
          </a:p>
        </p:txBody>
      </p:sp>
      <p:graphicFrame>
        <p:nvGraphicFramePr>
          <p:cNvPr id="8" name="Group 1081"/>
          <p:cNvGraphicFramePr>
            <a:graphicFrameLocks/>
          </p:cNvGraphicFramePr>
          <p:nvPr>
            <p:extLst>
              <p:ext uri="{D42A27DB-BD31-4B8C-83A1-F6EECF244321}">
                <p14:modId xmlns:p14="http://schemas.microsoft.com/office/powerpoint/2010/main" val="2531919991"/>
              </p:ext>
            </p:extLst>
          </p:nvPr>
        </p:nvGraphicFramePr>
        <p:xfrm>
          <a:off x="533400" y="1865784"/>
          <a:ext cx="4343400" cy="3568705"/>
        </p:xfrm>
        <a:graphic>
          <a:graphicData uri="http://schemas.openxmlformats.org/drawingml/2006/table">
            <a:tbl>
              <a:tblPr/>
              <a:tblGrid>
                <a:gridCol w="984250">
                  <a:extLst>
                    <a:ext uri="{9D8B030D-6E8A-4147-A177-3AD203B41FA5}">
                      <a16:colId xmlns:a16="http://schemas.microsoft.com/office/drawing/2014/main" val="20000"/>
                    </a:ext>
                  </a:extLst>
                </a:gridCol>
                <a:gridCol w="3359150">
                  <a:extLst>
                    <a:ext uri="{9D8B030D-6E8A-4147-A177-3AD203B41FA5}">
                      <a16:colId xmlns:a16="http://schemas.microsoft.com/office/drawing/2014/main" val="20001"/>
                    </a:ext>
                  </a:extLst>
                </a:gridCol>
              </a:tblGrid>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Series</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Specifications area</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01</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General</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02</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Service aspects</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03</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Network aspects</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69875">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04</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MS-BS interface and protocol</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07975">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05</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Physical layer and radio path</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06</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Speech coding specification</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69875">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07</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Terminal adapter for MS</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08</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BS-MSC interface</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09</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Network internetworking</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10</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Service internetworking</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0"/>
                  </a:ext>
                </a:extLst>
              </a:tr>
              <a:tr h="27781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11</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Equipment and type approval specification</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1"/>
                  </a:ext>
                </a:extLst>
              </a:tr>
              <a:tr h="271463">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12</a:t>
                      </a:r>
                    </a:p>
                  </a:txBody>
                  <a:tcPr marL="0" marR="0" marT="0" marB="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5000"/>
                        </a:lnSpc>
                        <a:spcBef>
                          <a:spcPct val="0"/>
                        </a:spcBef>
                        <a:spcAft>
                          <a:spcPct val="50000"/>
                        </a:spcAft>
                        <a:buClr>
                          <a:schemeClr val="folHlink"/>
                        </a:buClr>
                        <a:buSzTx/>
                        <a:buFont typeface="Wingdings" pitchFamily="2" charset="2"/>
                        <a:buNone/>
                        <a:tabLst/>
                      </a:pPr>
                      <a:r>
                        <a:rPr kumimoji="0" lang="en-US" sz="1400" b="0" i="0" u="none" strike="noStrike" cap="none" normalizeH="0" baseline="0">
                          <a:ln>
                            <a:noFill/>
                          </a:ln>
                          <a:solidFill>
                            <a:schemeClr val="tx1"/>
                          </a:solidFill>
                          <a:effectLst/>
                          <a:latin typeface="Arial" charset="0"/>
                        </a:rPr>
                        <a:t>Operation and maintenance</a:t>
                      </a:r>
                    </a:p>
                  </a:txBody>
                  <a:tcPr marL="0" marR="0" marT="0" marB="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2"/>
                  </a:ext>
                </a:extLst>
              </a:tr>
            </a:tbl>
          </a:graphicData>
        </a:graphic>
      </p:graphicFrame>
      <p:sp>
        <p:nvSpPr>
          <p:cNvPr id="9" name="Text Box 1082"/>
          <p:cNvSpPr txBox="1">
            <a:spLocks noChangeArrowheads="1"/>
          </p:cNvSpPr>
          <p:nvPr/>
        </p:nvSpPr>
        <p:spPr bwMode="auto">
          <a:xfrm>
            <a:off x="533400" y="1484784"/>
            <a:ext cx="3505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p>
            <a:pPr>
              <a:spcBef>
                <a:spcPct val="50000"/>
              </a:spcBef>
            </a:pPr>
            <a:r>
              <a:rPr lang="en-US" sz="1600"/>
              <a:t>GSM Standard</a:t>
            </a:r>
          </a:p>
        </p:txBody>
      </p:sp>
    </p:spTree>
    <p:extLst>
      <p:ext uri="{BB962C8B-B14F-4D97-AF65-F5344CB8AC3E}">
        <p14:creationId xmlns:p14="http://schemas.microsoft.com/office/powerpoint/2010/main" val="236727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385" y="0"/>
            <a:ext cx="8213063" cy="476672"/>
          </a:xfrm>
        </p:spPr>
        <p:txBody>
          <a:bodyPr/>
          <a:lstStyle/>
          <a:p>
            <a:r>
              <a:rPr lang="en-US" b="0" dirty="0">
                <a:solidFill>
                  <a:srgbClr val="FFFFFF"/>
                </a:solidFill>
                <a:latin typeface="Calibri" pitchFamily="34" charset="0"/>
                <a:cs typeface="Calibri" pitchFamily="34" charset="0"/>
              </a:rPr>
              <a:t>GSM is a cellular network</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12</a:t>
            </a:fld>
            <a:endParaRPr lang="en-GB"/>
          </a:p>
        </p:txBody>
      </p:sp>
      <p:sp>
        <p:nvSpPr>
          <p:cNvPr id="7" name="Rectangle 4"/>
          <p:cNvSpPr>
            <a:spLocks noChangeArrowheads="1"/>
          </p:cNvSpPr>
          <p:nvPr/>
        </p:nvSpPr>
        <p:spPr bwMode="auto">
          <a:xfrm>
            <a:off x="5014913" y="1412404"/>
            <a:ext cx="34829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possible radio coverage of the cell</a:t>
            </a:r>
          </a:p>
        </p:txBody>
      </p:sp>
      <p:sp>
        <p:nvSpPr>
          <p:cNvPr id="8" name="Rectangle 5"/>
          <p:cNvSpPr>
            <a:spLocks noChangeArrowheads="1"/>
          </p:cNvSpPr>
          <p:nvPr/>
        </p:nvSpPr>
        <p:spPr bwMode="auto">
          <a:xfrm>
            <a:off x="5041900" y="2383954"/>
            <a:ext cx="38449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idealized shape of the cell</a:t>
            </a:r>
          </a:p>
        </p:txBody>
      </p:sp>
      <p:grpSp>
        <p:nvGrpSpPr>
          <p:cNvPr id="9" name="Group 6"/>
          <p:cNvGrpSpPr>
            <a:grpSpLocks/>
          </p:cNvGrpSpPr>
          <p:nvPr/>
        </p:nvGrpSpPr>
        <p:grpSpPr bwMode="auto">
          <a:xfrm>
            <a:off x="1295400" y="1298104"/>
            <a:ext cx="3763963" cy="2017713"/>
            <a:chOff x="901" y="1169"/>
            <a:chExt cx="2569" cy="1271"/>
          </a:xfrm>
        </p:grpSpPr>
        <p:sp>
          <p:nvSpPr>
            <p:cNvPr id="10" name="Oval 7"/>
            <p:cNvSpPr>
              <a:spLocks noChangeArrowheads="1"/>
            </p:cNvSpPr>
            <p:nvPr/>
          </p:nvSpPr>
          <p:spPr bwMode="auto">
            <a:xfrm>
              <a:off x="2078" y="1816"/>
              <a:ext cx="676" cy="624"/>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11" name="AutoShape 8"/>
            <p:cNvSpPr>
              <a:spLocks noChangeArrowheads="1"/>
            </p:cNvSpPr>
            <p:nvPr/>
          </p:nvSpPr>
          <p:spPr bwMode="auto">
            <a:xfrm>
              <a:off x="2160" y="1916"/>
              <a:ext cx="512" cy="424"/>
            </a:xfrm>
            <a:prstGeom prst="hexagon">
              <a:avLst>
                <a:gd name="adj" fmla="val 30183"/>
                <a:gd name="vf" fmla="val 115470"/>
              </a:avLst>
            </a:prstGeom>
            <a:solidFill>
              <a:schemeClr val="bg1"/>
            </a:solidFill>
            <a:ln w="12700">
              <a:solidFill>
                <a:schemeClr val="tx1"/>
              </a:solidFill>
              <a:miter lim="800000"/>
              <a:headEnd/>
              <a:tailEnd/>
            </a:ln>
          </p:spPr>
          <p:txBody>
            <a:bodyPr wrap="none" anchor="ctr"/>
            <a:lstStyle/>
            <a:p>
              <a:endParaRPr lang="en-US"/>
            </a:p>
          </p:txBody>
        </p:sp>
        <p:sp>
          <p:nvSpPr>
            <p:cNvPr id="12" name="Rectangle 9"/>
            <p:cNvSpPr>
              <a:spLocks noChangeArrowheads="1"/>
            </p:cNvSpPr>
            <p:nvPr/>
          </p:nvSpPr>
          <p:spPr bwMode="auto">
            <a:xfrm>
              <a:off x="2187" y="1945"/>
              <a:ext cx="4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600">
                  <a:latin typeface="Arial" pitchFamily="34" charset="0"/>
                </a:rPr>
                <a:t>cell</a:t>
              </a:r>
            </a:p>
          </p:txBody>
        </p:sp>
        <p:sp>
          <p:nvSpPr>
            <p:cNvPr id="13" name="Oval 10"/>
            <p:cNvSpPr>
              <a:spLocks noChangeArrowheads="1"/>
            </p:cNvSpPr>
            <p:nvPr/>
          </p:nvSpPr>
          <p:spPr bwMode="auto">
            <a:xfrm>
              <a:off x="901" y="1169"/>
              <a:ext cx="677" cy="624"/>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14" name="AutoShape 11"/>
            <p:cNvSpPr>
              <a:spLocks noChangeArrowheads="1"/>
            </p:cNvSpPr>
            <p:nvPr/>
          </p:nvSpPr>
          <p:spPr bwMode="auto">
            <a:xfrm>
              <a:off x="979" y="1276"/>
              <a:ext cx="512" cy="407"/>
            </a:xfrm>
            <a:prstGeom prst="hexagon">
              <a:avLst>
                <a:gd name="adj" fmla="val 31444"/>
                <a:gd name="vf" fmla="val 115470"/>
              </a:avLst>
            </a:prstGeom>
            <a:solidFill>
              <a:schemeClr val="bg1"/>
            </a:solidFill>
            <a:ln w="12700">
              <a:solidFill>
                <a:schemeClr val="tx1"/>
              </a:solidFill>
              <a:miter lim="800000"/>
              <a:headEnd/>
              <a:tailEnd/>
            </a:ln>
          </p:spPr>
          <p:txBody>
            <a:bodyPr wrap="none" anchor="ctr"/>
            <a:lstStyle/>
            <a:p>
              <a:endParaRPr lang="en-US"/>
            </a:p>
          </p:txBody>
        </p:sp>
        <p:sp>
          <p:nvSpPr>
            <p:cNvPr id="15" name="Rectangle 12"/>
            <p:cNvSpPr>
              <a:spLocks noChangeArrowheads="1"/>
            </p:cNvSpPr>
            <p:nvPr/>
          </p:nvSpPr>
          <p:spPr bwMode="auto">
            <a:xfrm>
              <a:off x="1010" y="1298"/>
              <a:ext cx="45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endParaRPr lang="en-US" sz="1600">
                <a:latin typeface="Arial" pitchFamily="34" charset="0"/>
              </a:endParaRPr>
            </a:p>
          </p:txBody>
        </p:sp>
        <p:sp>
          <p:nvSpPr>
            <p:cNvPr id="16" name="AutoShape 13"/>
            <p:cNvSpPr>
              <a:spLocks noChangeArrowheads="1"/>
            </p:cNvSpPr>
            <p:nvPr/>
          </p:nvSpPr>
          <p:spPr bwMode="auto">
            <a:xfrm>
              <a:off x="1383" y="1472"/>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 name="AutoShape 14"/>
            <p:cNvSpPr>
              <a:spLocks noChangeArrowheads="1"/>
            </p:cNvSpPr>
            <p:nvPr/>
          </p:nvSpPr>
          <p:spPr bwMode="auto">
            <a:xfrm>
              <a:off x="987" y="1687"/>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 name="AutoShape 15"/>
            <p:cNvSpPr>
              <a:spLocks noChangeArrowheads="1"/>
            </p:cNvSpPr>
            <p:nvPr/>
          </p:nvSpPr>
          <p:spPr bwMode="auto">
            <a:xfrm>
              <a:off x="1774" y="1252"/>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9" name="AutoShape 16"/>
            <p:cNvSpPr>
              <a:spLocks noChangeArrowheads="1"/>
            </p:cNvSpPr>
            <p:nvPr/>
          </p:nvSpPr>
          <p:spPr bwMode="auto">
            <a:xfrm>
              <a:off x="1774" y="1692"/>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0" name="AutoShape 17"/>
            <p:cNvSpPr>
              <a:spLocks noChangeArrowheads="1"/>
            </p:cNvSpPr>
            <p:nvPr/>
          </p:nvSpPr>
          <p:spPr bwMode="auto">
            <a:xfrm>
              <a:off x="2170" y="1479"/>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 name="AutoShape 18"/>
            <p:cNvSpPr>
              <a:spLocks noChangeArrowheads="1"/>
            </p:cNvSpPr>
            <p:nvPr/>
          </p:nvSpPr>
          <p:spPr bwMode="auto">
            <a:xfrm>
              <a:off x="1386" y="1904"/>
              <a:ext cx="512" cy="424"/>
            </a:xfrm>
            <a:prstGeom prst="hexagon">
              <a:avLst>
                <a:gd name="adj" fmla="val 30183"/>
                <a:gd name="vf" fmla="val 115470"/>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2" name="Line 19"/>
            <p:cNvSpPr>
              <a:spLocks noChangeShapeType="1"/>
            </p:cNvSpPr>
            <p:nvPr/>
          </p:nvSpPr>
          <p:spPr bwMode="auto">
            <a:xfrm flipH="1">
              <a:off x="2661" y="1357"/>
              <a:ext cx="766" cy="57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23" name="Line 20"/>
            <p:cNvSpPr>
              <a:spLocks noChangeShapeType="1"/>
            </p:cNvSpPr>
            <p:nvPr/>
          </p:nvSpPr>
          <p:spPr bwMode="auto">
            <a:xfrm flipH="1">
              <a:off x="2622" y="1963"/>
              <a:ext cx="848" cy="8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grpSp>
      <p:sp>
        <p:nvSpPr>
          <p:cNvPr id="24" name="Text Box 28"/>
          <p:cNvSpPr txBox="1">
            <a:spLocks noChangeArrowheads="1"/>
          </p:cNvSpPr>
          <p:nvPr/>
        </p:nvSpPr>
        <p:spPr bwMode="auto">
          <a:xfrm>
            <a:off x="838200" y="764704"/>
            <a:ext cx="40481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2000">
                <a:latin typeface="Arial" pitchFamily="34" charset="0"/>
              </a:rPr>
              <a:t>segmentation of the area into cells</a:t>
            </a:r>
            <a:endParaRPr lang="en-US">
              <a:latin typeface="Times New Roman" pitchFamily="18" charset="0"/>
            </a:endParaRPr>
          </a:p>
        </p:txBody>
      </p:sp>
      <p:sp>
        <p:nvSpPr>
          <p:cNvPr id="25" name="Rectangle 42"/>
          <p:cNvSpPr txBox="1">
            <a:spLocks noChangeArrowheads="1"/>
          </p:cNvSpPr>
          <p:nvPr/>
        </p:nvSpPr>
        <p:spPr>
          <a:xfrm>
            <a:off x="179388" y="3580929"/>
            <a:ext cx="8785225" cy="25987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r>
              <a:rPr lang="en-US" sz="2000">
                <a:latin typeface="Calibri" pitchFamily="34" charset="0"/>
                <a:cs typeface="Calibri" pitchFamily="34" charset="0"/>
              </a:rPr>
              <a:t>use of several carrier frequencies</a:t>
            </a:r>
          </a:p>
          <a:p>
            <a:pPr>
              <a:lnSpc>
                <a:spcPct val="90000"/>
              </a:lnSpc>
              <a:defRPr/>
            </a:pPr>
            <a:r>
              <a:rPr lang="en-US" sz="2000">
                <a:latin typeface="Calibri" pitchFamily="34" charset="0"/>
                <a:cs typeface="Calibri" pitchFamily="34" charset="0"/>
              </a:rPr>
              <a:t>not the same frequency in adjoining cells</a:t>
            </a:r>
          </a:p>
          <a:p>
            <a:pPr>
              <a:lnSpc>
                <a:spcPct val="90000"/>
              </a:lnSpc>
              <a:defRPr/>
            </a:pPr>
            <a:r>
              <a:rPr lang="en-US" sz="2000">
                <a:latin typeface="Calibri" pitchFamily="34" charset="0"/>
                <a:cs typeface="Calibri" pitchFamily="34" charset="0"/>
              </a:rPr>
              <a:t>cell sizes vary from some 100 m up to 35 km depending on user density, geography, transceiver power etc.</a:t>
            </a:r>
          </a:p>
          <a:p>
            <a:pPr>
              <a:lnSpc>
                <a:spcPct val="90000"/>
              </a:lnSpc>
              <a:defRPr/>
            </a:pPr>
            <a:r>
              <a:rPr lang="en-US" sz="2000">
                <a:latin typeface="Calibri" pitchFamily="34" charset="0"/>
                <a:cs typeface="Calibri" pitchFamily="34" charset="0"/>
              </a:rPr>
              <a:t>hexagonal shape of cells is idealized (cells overlap, shapes depend on geography)</a:t>
            </a:r>
          </a:p>
          <a:p>
            <a:pPr>
              <a:lnSpc>
                <a:spcPct val="90000"/>
              </a:lnSpc>
              <a:defRPr/>
            </a:pPr>
            <a:r>
              <a:rPr lang="en-US" sz="2000">
                <a:latin typeface="Calibri" pitchFamily="34" charset="0"/>
                <a:cs typeface="Calibri" pitchFamily="34" charset="0"/>
              </a:rPr>
              <a:t>if a mobile user changes cells handover of the connection to the neighbor cell</a:t>
            </a:r>
            <a:endParaRPr lang="en-US" sz="2000" dirty="0">
              <a:latin typeface="Calibri" pitchFamily="34" charset="0"/>
              <a:cs typeface="Calibri" pitchFamily="34" charset="0"/>
            </a:endParaRPr>
          </a:p>
        </p:txBody>
      </p:sp>
      <p:sp>
        <p:nvSpPr>
          <p:cNvPr id="26" name="Fußzeilenplatzhalter 2"/>
          <p:cNvSpPr txBox="1">
            <a:spLocks/>
          </p:cNvSpPr>
          <p:nvPr/>
        </p:nvSpPr>
        <p:spPr>
          <a:xfrm>
            <a:off x="6125368" y="6232054"/>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225320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626176" cy="648072"/>
          </a:xfrm>
        </p:spPr>
        <p:txBody>
          <a:bodyPr/>
          <a:lstStyle/>
          <a:p>
            <a:r>
              <a:rPr lang="en-US" b="0" dirty="0">
                <a:solidFill>
                  <a:srgbClr val="FFFFFF"/>
                </a:solidFill>
                <a:latin typeface="Calibri" pitchFamily="34" charset="0"/>
                <a:cs typeface="Calibri" pitchFamily="34" charset="0"/>
              </a:rPr>
              <a:t>GSM Mobile Service Domains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13</a:t>
            </a:fld>
            <a:endParaRPr lang="en-GB"/>
          </a:p>
        </p:txBody>
      </p:sp>
      <p:sp>
        <p:nvSpPr>
          <p:cNvPr id="7" name="Rectangle 5"/>
          <p:cNvSpPr txBox="1">
            <a:spLocks noChangeArrowheads="1"/>
          </p:cNvSpPr>
          <p:nvPr/>
        </p:nvSpPr>
        <p:spPr>
          <a:xfrm>
            <a:off x="179387" y="836711"/>
            <a:ext cx="8785225" cy="3694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u="sng" dirty="0">
                <a:solidFill>
                  <a:srgbClr val="002060"/>
                </a:solidFill>
                <a:latin typeface="Calibri" pitchFamily="34" charset="0"/>
                <a:cs typeface="Calibri" pitchFamily="34" charset="0"/>
              </a:rPr>
              <a:t>Bearer Services</a:t>
            </a:r>
            <a:endParaRPr lang="en-GB" sz="2000" b="1" u="sng" dirty="0">
              <a:solidFill>
                <a:srgbClr val="002060"/>
              </a:solidFill>
              <a:latin typeface="Calibri" pitchFamily="34" charset="0"/>
              <a:cs typeface="Calibri" pitchFamily="34" charset="0"/>
            </a:endParaRPr>
          </a:p>
          <a:p>
            <a:pPr lvl="1"/>
            <a:r>
              <a:rPr lang="en-GB" sz="1600" dirty="0">
                <a:latin typeface="Calibri" pitchFamily="34" charset="0"/>
                <a:cs typeface="Calibri" pitchFamily="34" charset="0"/>
              </a:rPr>
              <a:t>telecommunication services that are used to transfer user data and control signals between two pieces of equipment.</a:t>
            </a:r>
            <a:endParaRPr lang="en-US" sz="2000" dirty="0">
              <a:latin typeface="Calibri" pitchFamily="34" charset="0"/>
              <a:cs typeface="Calibri" pitchFamily="34" charset="0"/>
            </a:endParaRPr>
          </a:p>
          <a:p>
            <a:r>
              <a:rPr lang="en-US" sz="2000" b="1" u="sng" dirty="0" err="1">
                <a:solidFill>
                  <a:srgbClr val="002060"/>
                </a:solidFill>
                <a:latin typeface="Calibri" pitchFamily="34" charset="0"/>
                <a:cs typeface="Calibri" pitchFamily="34" charset="0"/>
              </a:rPr>
              <a:t>Telematic</a:t>
            </a:r>
            <a:r>
              <a:rPr lang="en-US" sz="2000" b="1" u="sng" dirty="0">
                <a:solidFill>
                  <a:srgbClr val="002060"/>
                </a:solidFill>
                <a:latin typeface="Calibri" pitchFamily="34" charset="0"/>
                <a:cs typeface="Calibri" pitchFamily="34" charset="0"/>
              </a:rPr>
              <a:t> Services</a:t>
            </a:r>
          </a:p>
          <a:p>
            <a:pPr lvl="1"/>
            <a:r>
              <a:rPr lang="en-GB" sz="1600" dirty="0">
                <a:latin typeface="Calibri" pitchFamily="34" charset="0"/>
                <a:cs typeface="Calibri" pitchFamily="34" charset="0"/>
              </a:rPr>
              <a:t>telecommunication services providing the complete capability, including terminal equipment functions, for communication between users according to protocols established by agreement between network operators.</a:t>
            </a:r>
            <a:endParaRPr lang="en-US" sz="1600" dirty="0">
              <a:latin typeface="Calibri" pitchFamily="34" charset="0"/>
              <a:cs typeface="Calibri" pitchFamily="34" charset="0"/>
            </a:endParaRPr>
          </a:p>
          <a:p>
            <a:r>
              <a:rPr lang="en-US" sz="2000" b="1" u="sng" dirty="0">
                <a:solidFill>
                  <a:srgbClr val="002060"/>
                </a:solidFill>
                <a:latin typeface="Calibri" pitchFamily="34" charset="0"/>
                <a:cs typeface="Calibri" pitchFamily="34" charset="0"/>
              </a:rPr>
              <a:t>Supplementary Services</a:t>
            </a:r>
          </a:p>
          <a:p>
            <a:pPr lvl="1"/>
            <a:r>
              <a:rPr lang="en-GB" sz="1600" dirty="0">
                <a:latin typeface="Calibri" pitchFamily="34" charset="0"/>
                <a:cs typeface="Calibri" pitchFamily="34" charset="0"/>
              </a:rPr>
              <a:t>Services provided on top of </a:t>
            </a:r>
            <a:r>
              <a:rPr lang="en-GB" sz="1600" dirty="0" err="1">
                <a:latin typeface="Calibri" pitchFamily="34" charset="0"/>
                <a:cs typeface="Calibri" pitchFamily="34" charset="0"/>
              </a:rPr>
              <a:t>teleservices</a:t>
            </a:r>
            <a:r>
              <a:rPr lang="en-GB" sz="1600" dirty="0">
                <a:latin typeface="Calibri" pitchFamily="34" charset="0"/>
                <a:cs typeface="Calibri" pitchFamily="34" charset="0"/>
              </a:rPr>
              <a:t> or bearer services, and include features such as caller identification, call forwarding, call waiting, multi-party conversations, and barring of outgoing (international) calls, among others.</a:t>
            </a:r>
            <a:r>
              <a:rPr lang="en-US" sz="1600" dirty="0">
                <a:latin typeface="Calibri" pitchFamily="34" charset="0"/>
                <a:cs typeface="Calibri" pitchFamily="34" charset="0"/>
              </a:rPr>
              <a:t> Services</a:t>
            </a:r>
          </a:p>
        </p:txBody>
      </p:sp>
      <p:sp>
        <p:nvSpPr>
          <p:cNvPr id="8" name="Rectangle 6"/>
          <p:cNvSpPr>
            <a:spLocks noChangeArrowheads="1"/>
          </p:cNvSpPr>
          <p:nvPr/>
        </p:nvSpPr>
        <p:spPr bwMode="auto">
          <a:xfrm>
            <a:off x="2362200" y="4851132"/>
            <a:ext cx="1371600" cy="11430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dirty="0">
                <a:latin typeface="Calibri" pitchFamily="34" charset="0"/>
                <a:cs typeface="Calibri" pitchFamily="34" charset="0"/>
              </a:rPr>
              <a:t>GSM-PLMN</a:t>
            </a:r>
          </a:p>
        </p:txBody>
      </p:sp>
      <p:sp>
        <p:nvSpPr>
          <p:cNvPr id="9" name="Rectangle 7"/>
          <p:cNvSpPr>
            <a:spLocks noChangeArrowheads="1"/>
          </p:cNvSpPr>
          <p:nvPr/>
        </p:nvSpPr>
        <p:spPr bwMode="auto">
          <a:xfrm>
            <a:off x="4191000" y="4851132"/>
            <a:ext cx="1371600" cy="11430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dirty="0">
                <a:latin typeface="Calibri" pitchFamily="34" charset="0"/>
                <a:cs typeface="Calibri" pitchFamily="34" charset="0"/>
              </a:rPr>
              <a:t>transit</a:t>
            </a:r>
          </a:p>
          <a:p>
            <a:pPr eaLnBrk="0" hangingPunct="0"/>
            <a:r>
              <a:rPr lang="de-DE" sz="1600" dirty="0">
                <a:latin typeface="Calibri" pitchFamily="34" charset="0"/>
                <a:cs typeface="Calibri" pitchFamily="34" charset="0"/>
              </a:rPr>
              <a:t>network</a:t>
            </a:r>
          </a:p>
          <a:p>
            <a:pPr eaLnBrk="0" hangingPunct="0"/>
            <a:r>
              <a:rPr lang="de-DE" sz="1600" dirty="0">
                <a:latin typeface="Calibri" pitchFamily="34" charset="0"/>
                <a:cs typeface="Calibri" pitchFamily="34" charset="0"/>
              </a:rPr>
              <a:t>(PSTN, ISDN)</a:t>
            </a:r>
          </a:p>
        </p:txBody>
      </p:sp>
      <p:sp>
        <p:nvSpPr>
          <p:cNvPr id="10" name="Rectangle 8"/>
          <p:cNvSpPr>
            <a:spLocks noChangeArrowheads="1"/>
          </p:cNvSpPr>
          <p:nvPr/>
        </p:nvSpPr>
        <p:spPr bwMode="auto">
          <a:xfrm>
            <a:off x="6019800" y="4851132"/>
            <a:ext cx="1371600" cy="11430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a:latin typeface="Calibri" pitchFamily="34" charset="0"/>
                <a:cs typeface="Calibri" pitchFamily="34" charset="0"/>
              </a:rPr>
              <a:t>source/</a:t>
            </a:r>
          </a:p>
          <a:p>
            <a:pPr eaLnBrk="0" hangingPunct="0"/>
            <a:r>
              <a:rPr lang="de-DE" sz="1600">
                <a:latin typeface="Calibri" pitchFamily="34" charset="0"/>
                <a:cs typeface="Calibri" pitchFamily="34" charset="0"/>
              </a:rPr>
              <a:t>destination</a:t>
            </a:r>
          </a:p>
          <a:p>
            <a:pPr eaLnBrk="0" hangingPunct="0"/>
            <a:r>
              <a:rPr lang="de-DE" sz="1600">
                <a:latin typeface="Calibri" pitchFamily="34" charset="0"/>
                <a:cs typeface="Calibri" pitchFamily="34" charset="0"/>
              </a:rPr>
              <a:t>network</a:t>
            </a:r>
          </a:p>
        </p:txBody>
      </p:sp>
      <p:sp>
        <p:nvSpPr>
          <p:cNvPr id="11" name="Rectangle 11"/>
          <p:cNvSpPr>
            <a:spLocks noChangeArrowheads="1"/>
          </p:cNvSpPr>
          <p:nvPr/>
        </p:nvSpPr>
        <p:spPr bwMode="auto">
          <a:xfrm>
            <a:off x="381000" y="5155932"/>
            <a:ext cx="533400" cy="5334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a:latin typeface="Calibri" pitchFamily="34" charset="0"/>
                <a:cs typeface="Calibri" pitchFamily="34" charset="0"/>
              </a:rPr>
              <a:t>TE</a:t>
            </a:r>
          </a:p>
        </p:txBody>
      </p:sp>
      <p:sp>
        <p:nvSpPr>
          <p:cNvPr id="12" name="Rectangle 12"/>
          <p:cNvSpPr>
            <a:spLocks noChangeArrowheads="1"/>
          </p:cNvSpPr>
          <p:nvPr/>
        </p:nvSpPr>
        <p:spPr bwMode="auto">
          <a:xfrm>
            <a:off x="8229600" y="5155932"/>
            <a:ext cx="533400" cy="5334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a:latin typeface="Calibri" pitchFamily="34" charset="0"/>
                <a:cs typeface="Calibri" pitchFamily="34" charset="0"/>
              </a:rPr>
              <a:t>TE</a:t>
            </a:r>
          </a:p>
        </p:txBody>
      </p:sp>
      <p:sp>
        <p:nvSpPr>
          <p:cNvPr id="13" name="Text Box 13"/>
          <p:cNvSpPr txBox="1">
            <a:spLocks noChangeArrowheads="1"/>
          </p:cNvSpPr>
          <p:nvPr/>
        </p:nvSpPr>
        <p:spPr bwMode="auto">
          <a:xfrm>
            <a:off x="4114800" y="4470132"/>
            <a:ext cx="1448666" cy="338554"/>
          </a:xfrm>
          <a:prstGeom prst="rect">
            <a:avLst/>
          </a:prstGeom>
          <a:noFill/>
          <a:ln w="9525">
            <a:noFill/>
            <a:miter lim="800000"/>
            <a:headEnd/>
            <a:tailEnd/>
          </a:ln>
          <a:effectLst/>
        </p:spPr>
        <p:txBody>
          <a:bodyPr wrap="none">
            <a:spAutoFit/>
          </a:bodyPr>
          <a:lstStyle/>
          <a:p>
            <a:pPr algn="l" eaLnBrk="0" hangingPunct="0"/>
            <a:r>
              <a:rPr lang="de-DE" sz="1600">
                <a:latin typeface="Calibri" pitchFamily="34" charset="0"/>
                <a:cs typeface="Calibri" pitchFamily="34" charset="0"/>
              </a:rPr>
              <a:t>bearer services</a:t>
            </a:r>
          </a:p>
        </p:txBody>
      </p:sp>
      <p:sp>
        <p:nvSpPr>
          <p:cNvPr id="14" name="Text Box 14"/>
          <p:cNvSpPr txBox="1">
            <a:spLocks noChangeArrowheads="1"/>
          </p:cNvSpPr>
          <p:nvPr/>
        </p:nvSpPr>
        <p:spPr bwMode="auto">
          <a:xfrm>
            <a:off x="3910013" y="6114782"/>
            <a:ext cx="1215141" cy="338554"/>
          </a:xfrm>
          <a:prstGeom prst="rect">
            <a:avLst/>
          </a:prstGeom>
          <a:noFill/>
          <a:ln w="9525">
            <a:noFill/>
            <a:miter lim="800000"/>
            <a:headEnd/>
            <a:tailEnd/>
          </a:ln>
          <a:effectLst/>
        </p:spPr>
        <p:txBody>
          <a:bodyPr wrap="none">
            <a:spAutoFit/>
          </a:bodyPr>
          <a:lstStyle/>
          <a:p>
            <a:pPr algn="l" eaLnBrk="0" hangingPunct="0"/>
            <a:r>
              <a:rPr lang="de-DE" sz="1600">
                <a:latin typeface="Calibri" pitchFamily="34" charset="0"/>
                <a:cs typeface="Calibri" pitchFamily="34" charset="0"/>
              </a:rPr>
              <a:t>tele services</a:t>
            </a:r>
          </a:p>
        </p:txBody>
      </p:sp>
      <p:grpSp>
        <p:nvGrpSpPr>
          <p:cNvPr id="15" name="Group 21"/>
          <p:cNvGrpSpPr>
            <a:grpSpLocks/>
          </p:cNvGrpSpPr>
          <p:nvPr/>
        </p:nvGrpSpPr>
        <p:grpSpPr bwMode="auto">
          <a:xfrm>
            <a:off x="685800" y="5841732"/>
            <a:ext cx="7772400" cy="304800"/>
            <a:chOff x="624" y="3456"/>
            <a:chExt cx="4656" cy="192"/>
          </a:xfrm>
        </p:grpSpPr>
        <p:sp>
          <p:nvSpPr>
            <p:cNvPr id="16" name="Line 18"/>
            <p:cNvSpPr>
              <a:spLocks noChangeShapeType="1"/>
            </p:cNvSpPr>
            <p:nvPr/>
          </p:nvSpPr>
          <p:spPr bwMode="auto">
            <a:xfrm>
              <a:off x="624" y="3648"/>
              <a:ext cx="4656" cy="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17" name="Line 19"/>
            <p:cNvSpPr>
              <a:spLocks noChangeShapeType="1"/>
            </p:cNvSpPr>
            <p:nvPr/>
          </p:nvSpPr>
          <p:spPr bwMode="auto">
            <a:xfrm flipV="1">
              <a:off x="624" y="3456"/>
              <a:ext cx="0" cy="192"/>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18" name="Line 20"/>
            <p:cNvSpPr>
              <a:spLocks noChangeShapeType="1"/>
            </p:cNvSpPr>
            <p:nvPr/>
          </p:nvSpPr>
          <p:spPr bwMode="auto">
            <a:xfrm flipV="1">
              <a:off x="5280" y="3456"/>
              <a:ext cx="0" cy="192"/>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grpSp>
      <p:grpSp>
        <p:nvGrpSpPr>
          <p:cNvPr id="19" name="Group 22"/>
          <p:cNvGrpSpPr>
            <a:grpSpLocks/>
          </p:cNvGrpSpPr>
          <p:nvPr/>
        </p:nvGrpSpPr>
        <p:grpSpPr bwMode="auto">
          <a:xfrm flipV="1">
            <a:off x="1143000" y="4774932"/>
            <a:ext cx="6629400" cy="381000"/>
            <a:chOff x="624" y="3456"/>
            <a:chExt cx="4656" cy="192"/>
          </a:xfrm>
        </p:grpSpPr>
        <p:sp>
          <p:nvSpPr>
            <p:cNvPr id="20" name="Line 23"/>
            <p:cNvSpPr>
              <a:spLocks noChangeShapeType="1"/>
            </p:cNvSpPr>
            <p:nvPr/>
          </p:nvSpPr>
          <p:spPr bwMode="auto">
            <a:xfrm>
              <a:off x="624" y="3648"/>
              <a:ext cx="4656" cy="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21" name="Line 24"/>
            <p:cNvSpPr>
              <a:spLocks noChangeShapeType="1"/>
            </p:cNvSpPr>
            <p:nvPr/>
          </p:nvSpPr>
          <p:spPr bwMode="auto">
            <a:xfrm flipV="1">
              <a:off x="624" y="3456"/>
              <a:ext cx="0" cy="192"/>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22" name="Line 25"/>
            <p:cNvSpPr>
              <a:spLocks noChangeShapeType="1"/>
            </p:cNvSpPr>
            <p:nvPr/>
          </p:nvSpPr>
          <p:spPr bwMode="auto">
            <a:xfrm flipV="1">
              <a:off x="5280" y="3456"/>
              <a:ext cx="0" cy="192"/>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grpSp>
      <p:sp>
        <p:nvSpPr>
          <p:cNvPr id="23" name="Line 26"/>
          <p:cNvSpPr>
            <a:spLocks noChangeShapeType="1"/>
          </p:cNvSpPr>
          <p:nvPr/>
        </p:nvSpPr>
        <p:spPr bwMode="auto">
          <a:xfrm>
            <a:off x="1524000" y="5460732"/>
            <a:ext cx="0" cy="22860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24" name="Line 27"/>
          <p:cNvSpPr>
            <a:spLocks noChangeShapeType="1"/>
          </p:cNvSpPr>
          <p:nvPr/>
        </p:nvSpPr>
        <p:spPr bwMode="auto">
          <a:xfrm>
            <a:off x="7772400" y="5308332"/>
            <a:ext cx="0" cy="22860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25" name="Text Box 28"/>
          <p:cNvSpPr txBox="1">
            <a:spLocks noChangeArrowheads="1"/>
          </p:cNvSpPr>
          <p:nvPr/>
        </p:nvSpPr>
        <p:spPr bwMode="auto">
          <a:xfrm>
            <a:off x="862013" y="5536932"/>
            <a:ext cx="489236" cy="338554"/>
          </a:xfrm>
          <a:prstGeom prst="rect">
            <a:avLst/>
          </a:prstGeom>
          <a:noFill/>
          <a:ln w="9525">
            <a:noFill/>
            <a:miter lim="800000"/>
            <a:headEnd/>
            <a:tailEnd/>
          </a:ln>
          <a:effectLst/>
        </p:spPr>
        <p:txBody>
          <a:bodyPr wrap="none">
            <a:spAutoFit/>
          </a:bodyPr>
          <a:lstStyle/>
          <a:p>
            <a:pPr algn="l" eaLnBrk="0" hangingPunct="0"/>
            <a:r>
              <a:rPr lang="de-DE" sz="1600">
                <a:latin typeface="Calibri" pitchFamily="34" charset="0"/>
                <a:cs typeface="Calibri" pitchFamily="34" charset="0"/>
              </a:rPr>
              <a:t>R, S</a:t>
            </a:r>
          </a:p>
        </p:txBody>
      </p:sp>
      <p:sp>
        <p:nvSpPr>
          <p:cNvPr id="26" name="Text Box 29"/>
          <p:cNvSpPr txBox="1">
            <a:spLocks noChangeArrowheads="1"/>
          </p:cNvSpPr>
          <p:nvPr/>
        </p:nvSpPr>
        <p:spPr bwMode="auto">
          <a:xfrm>
            <a:off x="7315200" y="5536932"/>
            <a:ext cx="840679" cy="338554"/>
          </a:xfrm>
          <a:prstGeom prst="rect">
            <a:avLst/>
          </a:prstGeom>
          <a:noFill/>
          <a:ln w="9525">
            <a:noFill/>
            <a:miter lim="800000"/>
            <a:headEnd/>
            <a:tailEnd/>
          </a:ln>
          <a:effectLst/>
        </p:spPr>
        <p:txBody>
          <a:bodyPr wrap="none">
            <a:spAutoFit/>
          </a:bodyPr>
          <a:lstStyle/>
          <a:p>
            <a:pPr algn="l" eaLnBrk="0" hangingPunct="0"/>
            <a:r>
              <a:rPr lang="de-DE" sz="1600">
                <a:latin typeface="Calibri" pitchFamily="34" charset="0"/>
                <a:cs typeface="Calibri" pitchFamily="34" charset="0"/>
              </a:rPr>
              <a:t>(U, S, R)</a:t>
            </a:r>
          </a:p>
        </p:txBody>
      </p:sp>
      <p:sp>
        <p:nvSpPr>
          <p:cNvPr id="27" name="Text Box 31"/>
          <p:cNvSpPr txBox="1">
            <a:spLocks noChangeArrowheads="1"/>
          </p:cNvSpPr>
          <p:nvPr/>
        </p:nvSpPr>
        <p:spPr bwMode="auto">
          <a:xfrm>
            <a:off x="1905000" y="5536932"/>
            <a:ext cx="425116" cy="338554"/>
          </a:xfrm>
          <a:prstGeom prst="rect">
            <a:avLst/>
          </a:prstGeom>
          <a:noFill/>
          <a:ln w="9525">
            <a:noFill/>
            <a:miter lim="800000"/>
            <a:headEnd/>
            <a:tailEnd/>
          </a:ln>
          <a:effectLst/>
        </p:spPr>
        <p:txBody>
          <a:bodyPr wrap="none">
            <a:spAutoFit/>
          </a:bodyPr>
          <a:lstStyle/>
          <a:p>
            <a:pPr algn="l" eaLnBrk="0" hangingPunct="0"/>
            <a:r>
              <a:rPr lang="de-DE" sz="1600">
                <a:latin typeface="Calibri" pitchFamily="34" charset="0"/>
                <a:cs typeface="Calibri" pitchFamily="34" charset="0"/>
              </a:rPr>
              <a:t>U</a:t>
            </a:r>
            <a:r>
              <a:rPr lang="de-DE" sz="1600" baseline="-25000">
                <a:latin typeface="Calibri" pitchFamily="34" charset="0"/>
                <a:cs typeface="Calibri" pitchFamily="34" charset="0"/>
              </a:rPr>
              <a:t>m</a:t>
            </a:r>
            <a:endParaRPr lang="de-DE" sz="1600">
              <a:latin typeface="Calibri" pitchFamily="34" charset="0"/>
              <a:cs typeface="Calibri" pitchFamily="34" charset="0"/>
            </a:endParaRPr>
          </a:p>
        </p:txBody>
      </p:sp>
      <p:sp>
        <p:nvSpPr>
          <p:cNvPr id="28" name="Line 32"/>
          <p:cNvSpPr>
            <a:spLocks noChangeShapeType="1"/>
          </p:cNvSpPr>
          <p:nvPr/>
        </p:nvSpPr>
        <p:spPr bwMode="auto">
          <a:xfrm>
            <a:off x="1676400" y="5155932"/>
            <a:ext cx="0" cy="228600"/>
          </a:xfrm>
          <a:prstGeom prst="line">
            <a:avLst/>
          </a:prstGeom>
          <a:noFill/>
          <a:ln w="9525">
            <a:solidFill>
              <a:schemeClr val="tx1"/>
            </a:solidFill>
            <a:round/>
            <a:headEnd/>
            <a:tailEnd type="triangle" w="med" len="med"/>
          </a:ln>
          <a:effectLst/>
        </p:spPr>
        <p:txBody>
          <a:bodyPr wrap="none" anchor="ctr"/>
          <a:lstStyle/>
          <a:p>
            <a:endParaRPr lang="en-US">
              <a:latin typeface="Calibri" pitchFamily="34" charset="0"/>
              <a:cs typeface="Calibri" pitchFamily="34" charset="0"/>
            </a:endParaRPr>
          </a:p>
        </p:txBody>
      </p:sp>
      <p:cxnSp>
        <p:nvCxnSpPr>
          <p:cNvPr id="29" name="AutoShape 35"/>
          <p:cNvCxnSpPr>
            <a:cxnSpLocks noChangeShapeType="1"/>
            <a:stCxn id="8" idx="3"/>
            <a:endCxn id="9" idx="1"/>
          </p:cNvCxnSpPr>
          <p:nvPr/>
        </p:nvCxnSpPr>
        <p:spPr bwMode="auto">
          <a:xfrm>
            <a:off x="3733800" y="5422632"/>
            <a:ext cx="457200" cy="0"/>
          </a:xfrm>
          <a:prstGeom prst="straightConnector1">
            <a:avLst/>
          </a:prstGeom>
          <a:noFill/>
          <a:ln w="9525">
            <a:solidFill>
              <a:schemeClr val="tx1"/>
            </a:solidFill>
            <a:round/>
            <a:headEnd/>
            <a:tailEnd/>
          </a:ln>
          <a:effectLst/>
        </p:spPr>
      </p:cxnSp>
      <p:cxnSp>
        <p:nvCxnSpPr>
          <p:cNvPr id="30" name="AutoShape 36"/>
          <p:cNvCxnSpPr>
            <a:cxnSpLocks noChangeShapeType="1"/>
            <a:stCxn id="9" idx="3"/>
            <a:endCxn id="10" idx="1"/>
          </p:cNvCxnSpPr>
          <p:nvPr/>
        </p:nvCxnSpPr>
        <p:spPr bwMode="auto">
          <a:xfrm>
            <a:off x="5562600" y="5422632"/>
            <a:ext cx="457200" cy="0"/>
          </a:xfrm>
          <a:prstGeom prst="straightConnector1">
            <a:avLst/>
          </a:prstGeom>
          <a:noFill/>
          <a:ln w="9525">
            <a:solidFill>
              <a:schemeClr val="tx1"/>
            </a:solidFill>
            <a:round/>
            <a:headEnd/>
            <a:tailEnd/>
          </a:ln>
          <a:effectLst/>
        </p:spPr>
      </p:cxnSp>
      <p:cxnSp>
        <p:nvCxnSpPr>
          <p:cNvPr id="31" name="AutoShape 37"/>
          <p:cNvCxnSpPr>
            <a:cxnSpLocks noChangeShapeType="1"/>
            <a:stCxn id="10" idx="3"/>
            <a:endCxn id="12" idx="1"/>
          </p:cNvCxnSpPr>
          <p:nvPr/>
        </p:nvCxnSpPr>
        <p:spPr bwMode="auto">
          <a:xfrm>
            <a:off x="7391400" y="5422632"/>
            <a:ext cx="838200" cy="0"/>
          </a:xfrm>
          <a:prstGeom prst="straightConnector1">
            <a:avLst/>
          </a:prstGeom>
          <a:noFill/>
          <a:ln w="9525">
            <a:solidFill>
              <a:schemeClr val="tx1"/>
            </a:solidFill>
            <a:round/>
            <a:headEnd/>
            <a:tailEnd/>
          </a:ln>
          <a:effectLst/>
        </p:spPr>
      </p:cxnSp>
      <p:cxnSp>
        <p:nvCxnSpPr>
          <p:cNvPr id="32" name="AutoShape 38"/>
          <p:cNvCxnSpPr>
            <a:cxnSpLocks noChangeShapeType="1"/>
            <a:stCxn id="11" idx="3"/>
            <a:endCxn id="33" idx="1"/>
          </p:cNvCxnSpPr>
          <p:nvPr/>
        </p:nvCxnSpPr>
        <p:spPr bwMode="auto">
          <a:xfrm>
            <a:off x="914400" y="5422632"/>
            <a:ext cx="457200" cy="0"/>
          </a:xfrm>
          <a:prstGeom prst="straightConnector1">
            <a:avLst/>
          </a:prstGeom>
          <a:noFill/>
          <a:ln w="9525">
            <a:solidFill>
              <a:schemeClr val="tx1"/>
            </a:solidFill>
            <a:round/>
            <a:headEnd/>
            <a:tailEnd/>
          </a:ln>
          <a:effectLst/>
        </p:spPr>
      </p:cxnSp>
      <p:sp>
        <p:nvSpPr>
          <p:cNvPr id="33" name="Rectangle 39"/>
          <p:cNvSpPr>
            <a:spLocks noChangeArrowheads="1"/>
          </p:cNvSpPr>
          <p:nvPr/>
        </p:nvSpPr>
        <p:spPr bwMode="auto">
          <a:xfrm>
            <a:off x="1371600" y="5155932"/>
            <a:ext cx="533400" cy="533400"/>
          </a:xfrm>
          <a:prstGeom prst="rect">
            <a:avLst/>
          </a:prstGeom>
          <a:solidFill>
            <a:srgbClr val="DADAF6"/>
          </a:solidFill>
          <a:ln w="9525">
            <a:solidFill>
              <a:schemeClr val="tx1"/>
            </a:solidFill>
            <a:miter lim="800000"/>
            <a:headEnd/>
            <a:tailEnd/>
          </a:ln>
          <a:effectLst/>
        </p:spPr>
        <p:txBody>
          <a:bodyPr wrap="none" anchor="ctr"/>
          <a:lstStyle/>
          <a:p>
            <a:pPr eaLnBrk="0" hangingPunct="0"/>
            <a:r>
              <a:rPr lang="de-DE" sz="1600">
                <a:latin typeface="Calibri" pitchFamily="34" charset="0"/>
                <a:cs typeface="Calibri" pitchFamily="34" charset="0"/>
              </a:rPr>
              <a:t>MT</a:t>
            </a:r>
          </a:p>
        </p:txBody>
      </p:sp>
      <p:cxnSp>
        <p:nvCxnSpPr>
          <p:cNvPr id="34" name="AutoShape 40"/>
          <p:cNvCxnSpPr>
            <a:cxnSpLocks noChangeShapeType="1"/>
            <a:stCxn id="8" idx="1"/>
            <a:endCxn id="33" idx="3"/>
          </p:cNvCxnSpPr>
          <p:nvPr/>
        </p:nvCxnSpPr>
        <p:spPr bwMode="auto">
          <a:xfrm flipH="1">
            <a:off x="1905000" y="5422632"/>
            <a:ext cx="457200" cy="0"/>
          </a:xfrm>
          <a:prstGeom prst="straightConnector1">
            <a:avLst/>
          </a:prstGeom>
          <a:noFill/>
          <a:ln w="9525">
            <a:solidFill>
              <a:schemeClr val="tx1"/>
            </a:solidFill>
            <a:round/>
            <a:headEnd/>
            <a:tailEnd/>
          </a:ln>
          <a:effectLst/>
        </p:spPr>
      </p:cxnSp>
      <p:sp>
        <p:nvSpPr>
          <p:cNvPr id="35" name="Line 41"/>
          <p:cNvSpPr>
            <a:spLocks noChangeShapeType="1"/>
          </p:cNvSpPr>
          <p:nvPr/>
        </p:nvSpPr>
        <p:spPr bwMode="auto">
          <a:xfrm>
            <a:off x="2133600" y="5308332"/>
            <a:ext cx="0" cy="22860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36" name="Line 42"/>
          <p:cNvSpPr>
            <a:spLocks noChangeShapeType="1"/>
          </p:cNvSpPr>
          <p:nvPr/>
        </p:nvSpPr>
        <p:spPr bwMode="auto">
          <a:xfrm>
            <a:off x="1143000" y="5308332"/>
            <a:ext cx="0" cy="228600"/>
          </a:xfrm>
          <a:prstGeom prst="line">
            <a:avLst/>
          </a:prstGeom>
          <a:noFill/>
          <a:ln w="9525">
            <a:solidFill>
              <a:schemeClr val="tx1"/>
            </a:solidFill>
            <a:round/>
            <a:headEnd/>
            <a:tailEnd/>
          </a:ln>
          <a:effectLst/>
        </p:spPr>
        <p:txBody>
          <a:bodyPr wrap="none" anchor="ctr"/>
          <a:lstStyle/>
          <a:p>
            <a:endParaRPr lang="en-US">
              <a:latin typeface="Calibri" pitchFamily="34" charset="0"/>
              <a:cs typeface="Calibri" pitchFamily="34" charset="0"/>
            </a:endParaRPr>
          </a:p>
        </p:txBody>
      </p:sp>
      <p:sp>
        <p:nvSpPr>
          <p:cNvPr id="37" name="Rectangle 43"/>
          <p:cNvSpPr>
            <a:spLocks noChangeArrowheads="1"/>
          </p:cNvSpPr>
          <p:nvPr/>
        </p:nvSpPr>
        <p:spPr bwMode="auto">
          <a:xfrm>
            <a:off x="304800" y="4698732"/>
            <a:ext cx="1676400" cy="1295400"/>
          </a:xfrm>
          <a:prstGeom prst="rect">
            <a:avLst/>
          </a:prstGeom>
          <a:noFill/>
          <a:ln w="9525">
            <a:solidFill>
              <a:schemeClr val="tx1"/>
            </a:solidFill>
            <a:prstDash val="dash"/>
            <a:miter lim="800000"/>
            <a:headEnd/>
            <a:tailEnd/>
          </a:ln>
          <a:effectLst/>
        </p:spPr>
        <p:txBody>
          <a:bodyPr wrap="none" anchor="ctr"/>
          <a:lstStyle/>
          <a:p>
            <a:endParaRPr lang="en-US">
              <a:latin typeface="Calibri" pitchFamily="34" charset="0"/>
              <a:cs typeface="Calibri" pitchFamily="34" charset="0"/>
            </a:endParaRPr>
          </a:p>
        </p:txBody>
      </p:sp>
      <p:sp>
        <p:nvSpPr>
          <p:cNvPr id="38" name="Text Box 44"/>
          <p:cNvSpPr txBox="1">
            <a:spLocks noChangeArrowheads="1"/>
          </p:cNvSpPr>
          <p:nvPr/>
        </p:nvSpPr>
        <p:spPr bwMode="auto">
          <a:xfrm>
            <a:off x="457200" y="4698732"/>
            <a:ext cx="453970" cy="338554"/>
          </a:xfrm>
          <a:prstGeom prst="rect">
            <a:avLst/>
          </a:prstGeom>
          <a:noFill/>
          <a:ln w="9525">
            <a:noFill/>
            <a:miter lim="800000"/>
            <a:headEnd/>
            <a:tailEnd/>
          </a:ln>
          <a:effectLst/>
        </p:spPr>
        <p:txBody>
          <a:bodyPr wrap="none">
            <a:spAutoFit/>
          </a:bodyPr>
          <a:lstStyle/>
          <a:p>
            <a:pPr algn="l" eaLnBrk="0" hangingPunct="0"/>
            <a:r>
              <a:rPr lang="en-US" sz="1600">
                <a:latin typeface="Calibri" pitchFamily="34" charset="0"/>
                <a:cs typeface="Calibri" pitchFamily="34" charset="0"/>
              </a:rPr>
              <a:t>MS</a:t>
            </a:r>
          </a:p>
        </p:txBody>
      </p:sp>
      <p:sp>
        <p:nvSpPr>
          <p:cNvPr id="39" name="Fußzeilenplatzhalter 2"/>
          <p:cNvSpPr txBox="1">
            <a:spLocks/>
          </p:cNvSpPr>
          <p:nvPr/>
        </p:nvSpPr>
        <p:spPr>
          <a:xfrm>
            <a:off x="6294437" y="6381750"/>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 98</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454466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7416824" cy="620688"/>
          </a:xfrm>
        </p:spPr>
        <p:txBody>
          <a:bodyPr/>
          <a:lstStyle/>
          <a:p>
            <a:r>
              <a:rPr lang="en-US" b="0" dirty="0">
                <a:solidFill>
                  <a:srgbClr val="FFFFFF"/>
                </a:solidFill>
                <a:latin typeface="Calibri" pitchFamily="34" charset="0"/>
                <a:cs typeface="Calibri" pitchFamily="34" charset="0"/>
              </a:rPr>
              <a:t>Bearer Services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14</a:t>
            </a:fld>
            <a:endParaRPr lang="en-GB"/>
          </a:p>
        </p:txBody>
      </p:sp>
      <p:sp>
        <p:nvSpPr>
          <p:cNvPr id="7" name="Rectangle 5"/>
          <p:cNvSpPr txBox="1">
            <a:spLocks noChangeArrowheads="1"/>
          </p:cNvSpPr>
          <p:nvPr/>
        </p:nvSpPr>
        <p:spPr>
          <a:xfrm>
            <a:off x="323528" y="980728"/>
            <a:ext cx="8424936" cy="4896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itchFamily="34" charset="0"/>
                <a:cs typeface="Calibri" pitchFamily="34" charset="0"/>
              </a:rPr>
              <a:t>Telecommunication services to transfer data between access points</a:t>
            </a:r>
          </a:p>
          <a:p>
            <a:r>
              <a:rPr lang="en-US" sz="2400" dirty="0">
                <a:latin typeface="Calibri" pitchFamily="34" charset="0"/>
                <a:cs typeface="Calibri" pitchFamily="34" charset="0"/>
              </a:rPr>
              <a:t>Specification of services up to the terminal interface (OSI layers 1-3) </a:t>
            </a:r>
          </a:p>
          <a:p>
            <a:r>
              <a:rPr lang="en-US" sz="2400" dirty="0">
                <a:latin typeface="Calibri" pitchFamily="34" charset="0"/>
                <a:cs typeface="Calibri" pitchFamily="34" charset="0"/>
              </a:rPr>
              <a:t>Different data rates for voice and data (original standard)</a:t>
            </a:r>
          </a:p>
          <a:p>
            <a:pPr lvl="1"/>
            <a:r>
              <a:rPr lang="en-US" sz="2000" dirty="0">
                <a:latin typeface="Calibri" pitchFamily="34" charset="0"/>
                <a:cs typeface="Calibri" pitchFamily="34" charset="0"/>
              </a:rPr>
              <a:t>data service (circuit switched)</a:t>
            </a:r>
          </a:p>
          <a:p>
            <a:pPr lvl="2"/>
            <a:r>
              <a:rPr lang="en-US" sz="1800" dirty="0">
                <a:latin typeface="Calibri" pitchFamily="34" charset="0"/>
                <a:cs typeface="Calibri" pitchFamily="34" charset="0"/>
              </a:rPr>
              <a:t>synchronous: 2.4, 4.8 or 9.6 </a:t>
            </a:r>
            <a:r>
              <a:rPr lang="en-US" sz="1800" dirty="0" err="1">
                <a:latin typeface="Calibri" pitchFamily="34" charset="0"/>
                <a:cs typeface="Calibri" pitchFamily="34" charset="0"/>
              </a:rPr>
              <a:t>kbit</a:t>
            </a:r>
            <a:r>
              <a:rPr lang="en-US" sz="1800" dirty="0">
                <a:latin typeface="Calibri" pitchFamily="34" charset="0"/>
                <a:cs typeface="Calibri" pitchFamily="34" charset="0"/>
              </a:rPr>
              <a:t>/s</a:t>
            </a:r>
          </a:p>
          <a:p>
            <a:pPr lvl="2"/>
            <a:r>
              <a:rPr lang="en-US" sz="1800" dirty="0">
                <a:latin typeface="Calibri" pitchFamily="34" charset="0"/>
                <a:cs typeface="Calibri" pitchFamily="34" charset="0"/>
              </a:rPr>
              <a:t>asynchronous: 300 - 1200 bit/s</a:t>
            </a:r>
          </a:p>
          <a:p>
            <a:pPr lvl="1"/>
            <a:r>
              <a:rPr lang="en-US" sz="2000" dirty="0">
                <a:latin typeface="Calibri" pitchFamily="34" charset="0"/>
                <a:cs typeface="Calibri" pitchFamily="34" charset="0"/>
              </a:rPr>
              <a:t>data service (packet switched)</a:t>
            </a:r>
          </a:p>
          <a:p>
            <a:pPr lvl="2"/>
            <a:r>
              <a:rPr lang="en-US" sz="1800" dirty="0">
                <a:latin typeface="Calibri" pitchFamily="34" charset="0"/>
                <a:cs typeface="Calibri" pitchFamily="34" charset="0"/>
              </a:rPr>
              <a:t>synchronous: 2.4, 4.8 or 9.6 </a:t>
            </a:r>
            <a:r>
              <a:rPr lang="en-US" sz="1800" dirty="0" err="1">
                <a:latin typeface="Calibri" pitchFamily="34" charset="0"/>
                <a:cs typeface="Calibri" pitchFamily="34" charset="0"/>
              </a:rPr>
              <a:t>kbit</a:t>
            </a:r>
            <a:r>
              <a:rPr lang="en-US" sz="1800" dirty="0">
                <a:latin typeface="Calibri" pitchFamily="34" charset="0"/>
                <a:cs typeface="Calibri" pitchFamily="34" charset="0"/>
              </a:rPr>
              <a:t>/s</a:t>
            </a:r>
          </a:p>
          <a:p>
            <a:pPr lvl="2"/>
            <a:r>
              <a:rPr lang="en-US" sz="1800" dirty="0">
                <a:latin typeface="Calibri" pitchFamily="34" charset="0"/>
                <a:cs typeface="Calibri" pitchFamily="34" charset="0"/>
              </a:rPr>
              <a:t>asynchronous: 300 - 9600 bit/s</a:t>
            </a:r>
          </a:p>
          <a:p>
            <a:r>
              <a:rPr lang="en-US" sz="2400" dirty="0">
                <a:latin typeface="Calibri" pitchFamily="34" charset="0"/>
                <a:cs typeface="Calibri" pitchFamily="34" charset="0"/>
              </a:rPr>
              <a:t>GSM data has now been largely superseded by GPRS.</a:t>
            </a:r>
          </a:p>
        </p:txBody>
      </p:sp>
      <p:sp>
        <p:nvSpPr>
          <p:cNvPr id="8" name="Fußzeilenplatzhalter 2"/>
          <p:cNvSpPr txBox="1">
            <a:spLocks/>
          </p:cNvSpPr>
          <p:nvPr/>
        </p:nvSpPr>
        <p:spPr>
          <a:xfrm>
            <a:off x="6588224" y="6093296"/>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 98</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411886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920880" cy="576064"/>
          </a:xfrm>
        </p:spPr>
        <p:txBody>
          <a:bodyPr/>
          <a:lstStyle/>
          <a:p>
            <a:r>
              <a:rPr lang="en-US" b="0" dirty="0">
                <a:solidFill>
                  <a:srgbClr val="FFFFFF"/>
                </a:solidFill>
                <a:latin typeface="Calibri" pitchFamily="34" charset="0"/>
                <a:cs typeface="Calibri" pitchFamily="34" charset="0"/>
              </a:rPr>
              <a:t>Tele Services I</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15</a:t>
            </a:fld>
            <a:endParaRPr lang="en-GB"/>
          </a:p>
        </p:txBody>
      </p:sp>
      <p:sp>
        <p:nvSpPr>
          <p:cNvPr id="7" name="Rectangle 6"/>
          <p:cNvSpPr txBox="1">
            <a:spLocks noChangeArrowheads="1"/>
          </p:cNvSpPr>
          <p:nvPr/>
        </p:nvSpPr>
        <p:spPr>
          <a:xfrm>
            <a:off x="395536" y="836712"/>
            <a:ext cx="7772400" cy="54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itchFamily="34" charset="0"/>
                <a:cs typeface="Calibri" pitchFamily="34" charset="0"/>
              </a:rPr>
              <a:t>Telecommunication services that enable voice communication via mobile phones</a:t>
            </a:r>
          </a:p>
          <a:p>
            <a:r>
              <a:rPr lang="en-US" sz="2400" dirty="0">
                <a:latin typeface="Calibri" pitchFamily="34" charset="0"/>
                <a:cs typeface="Calibri" pitchFamily="34" charset="0"/>
              </a:rPr>
              <a:t>All these basic services have to obey cellular functions, security measurements etc.</a:t>
            </a:r>
          </a:p>
          <a:p>
            <a:r>
              <a:rPr lang="en-US" sz="2400" dirty="0">
                <a:latin typeface="Calibri" pitchFamily="34" charset="0"/>
                <a:cs typeface="Calibri" pitchFamily="34" charset="0"/>
              </a:rPr>
              <a:t>Offered services</a:t>
            </a:r>
          </a:p>
          <a:p>
            <a:pPr lvl="1"/>
            <a:r>
              <a:rPr lang="en-US" sz="2000" b="1" u="sng" dirty="0">
                <a:solidFill>
                  <a:srgbClr val="002060"/>
                </a:solidFill>
                <a:latin typeface="Calibri" pitchFamily="34" charset="0"/>
                <a:cs typeface="Calibri" pitchFamily="34" charset="0"/>
              </a:rPr>
              <a:t>Mobile telephony</a:t>
            </a:r>
            <a:br>
              <a:rPr lang="en-US" sz="2000" dirty="0">
                <a:latin typeface="Calibri" pitchFamily="34" charset="0"/>
                <a:cs typeface="Calibri" pitchFamily="34" charset="0"/>
              </a:rPr>
            </a:br>
            <a:r>
              <a:rPr lang="en-US" sz="2000" dirty="0">
                <a:latin typeface="Calibri" pitchFamily="34" charset="0"/>
                <a:cs typeface="Calibri" pitchFamily="34" charset="0"/>
              </a:rPr>
              <a:t>primary goal of GSM was to enable mobile telephony offering the traditional bandwidth of 3.1 kHz </a:t>
            </a:r>
          </a:p>
          <a:p>
            <a:pPr lvl="1"/>
            <a:r>
              <a:rPr lang="en-US" sz="2000" b="1" u="sng" dirty="0">
                <a:solidFill>
                  <a:srgbClr val="002060"/>
                </a:solidFill>
                <a:latin typeface="Calibri" pitchFamily="34" charset="0"/>
                <a:cs typeface="Calibri" pitchFamily="34" charset="0"/>
              </a:rPr>
              <a:t>Emergency number</a:t>
            </a:r>
            <a:br>
              <a:rPr lang="en-US" sz="2000" dirty="0">
                <a:latin typeface="Calibri" pitchFamily="34" charset="0"/>
                <a:cs typeface="Calibri" pitchFamily="34" charset="0"/>
              </a:rPr>
            </a:br>
            <a:r>
              <a:rPr lang="en-US" sz="2000" dirty="0">
                <a:latin typeface="Calibri" pitchFamily="34" charset="0"/>
                <a:cs typeface="Calibri" pitchFamily="34" charset="0"/>
              </a:rPr>
              <a:t>common number throughout Europe (112); mandatory for all service providers; free of charge; connection with the highest priority (preemption of other connections possible)</a:t>
            </a:r>
          </a:p>
          <a:p>
            <a:pPr lvl="1"/>
            <a:r>
              <a:rPr lang="en-US" sz="2000" b="1" u="sng" dirty="0" err="1">
                <a:solidFill>
                  <a:srgbClr val="002060"/>
                </a:solidFill>
                <a:latin typeface="Calibri" pitchFamily="34" charset="0"/>
                <a:cs typeface="Calibri" pitchFamily="34" charset="0"/>
              </a:rPr>
              <a:t>Multinumbering</a:t>
            </a:r>
            <a:br>
              <a:rPr lang="en-US" sz="2000" dirty="0">
                <a:latin typeface="Calibri" pitchFamily="34" charset="0"/>
                <a:cs typeface="Calibri" pitchFamily="34" charset="0"/>
              </a:rPr>
            </a:br>
            <a:r>
              <a:rPr lang="en-US" sz="2000" dirty="0">
                <a:latin typeface="Calibri" pitchFamily="34" charset="0"/>
                <a:cs typeface="Calibri" pitchFamily="34" charset="0"/>
              </a:rPr>
              <a:t>several ISDN phone numbers per user possible</a:t>
            </a:r>
          </a:p>
          <a:p>
            <a:endParaRPr lang="en-US" sz="2400" dirty="0">
              <a:latin typeface="Calibri" pitchFamily="34" charset="0"/>
              <a:cs typeface="Calibri" pitchFamily="34" charset="0"/>
            </a:endParaRPr>
          </a:p>
          <a:p>
            <a:endParaRPr lang="en-US" sz="2400" dirty="0">
              <a:latin typeface="Calibri" pitchFamily="34" charset="0"/>
              <a:cs typeface="Calibri" pitchFamily="34" charset="0"/>
            </a:endParaRPr>
          </a:p>
        </p:txBody>
      </p:sp>
      <p:sp>
        <p:nvSpPr>
          <p:cNvPr id="8" name="Fußzeilenplatzhalter 2"/>
          <p:cNvSpPr txBox="1">
            <a:spLocks/>
          </p:cNvSpPr>
          <p:nvPr/>
        </p:nvSpPr>
        <p:spPr>
          <a:xfrm>
            <a:off x="6232773" y="6129944"/>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 98</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371081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7384"/>
            <a:ext cx="7410152" cy="648072"/>
          </a:xfrm>
        </p:spPr>
        <p:txBody>
          <a:bodyPr/>
          <a:lstStyle/>
          <a:p>
            <a:r>
              <a:rPr lang="en-US" b="0" dirty="0">
                <a:solidFill>
                  <a:srgbClr val="FFFFFF"/>
                </a:solidFill>
                <a:latin typeface="Calibri" pitchFamily="34" charset="0"/>
                <a:cs typeface="Calibri" pitchFamily="34" charset="0"/>
              </a:rPr>
              <a:t>Tele Services II</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16</a:t>
            </a:fld>
            <a:endParaRPr lang="en-GB"/>
          </a:p>
        </p:txBody>
      </p:sp>
      <p:sp>
        <p:nvSpPr>
          <p:cNvPr id="7" name="Rectangle 6"/>
          <p:cNvSpPr txBox="1">
            <a:spLocks noChangeArrowheads="1"/>
          </p:cNvSpPr>
          <p:nvPr/>
        </p:nvSpPr>
        <p:spPr>
          <a:xfrm>
            <a:off x="323528" y="764704"/>
            <a:ext cx="8424936"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itchFamily="34" charset="0"/>
                <a:cs typeface="Calibri" pitchFamily="34" charset="0"/>
              </a:rPr>
              <a:t>Additional services</a:t>
            </a:r>
          </a:p>
          <a:p>
            <a:pPr lvl="1"/>
            <a:r>
              <a:rPr lang="en-US" dirty="0">
                <a:latin typeface="Calibri" pitchFamily="34" charset="0"/>
                <a:cs typeface="Calibri" pitchFamily="34" charset="0"/>
              </a:rPr>
              <a:t>Non-Voice-Teleservices</a:t>
            </a:r>
          </a:p>
          <a:p>
            <a:pPr lvl="2"/>
            <a:r>
              <a:rPr lang="en-US" dirty="0">
                <a:latin typeface="Calibri" pitchFamily="34" charset="0"/>
                <a:cs typeface="Calibri" pitchFamily="34" charset="0"/>
              </a:rPr>
              <a:t>group 3 fax</a:t>
            </a:r>
          </a:p>
          <a:p>
            <a:pPr lvl="2"/>
            <a:r>
              <a:rPr lang="en-US" dirty="0">
                <a:latin typeface="Calibri" pitchFamily="34" charset="0"/>
                <a:cs typeface="Calibri" pitchFamily="34" charset="0"/>
              </a:rPr>
              <a:t>voice mailbox (implemented in the fixed network supporting the mobile terminals)</a:t>
            </a:r>
          </a:p>
          <a:p>
            <a:pPr lvl="2"/>
            <a:r>
              <a:rPr lang="en-US" dirty="0">
                <a:latin typeface="Calibri" pitchFamily="34" charset="0"/>
                <a:cs typeface="Calibri" pitchFamily="34" charset="0"/>
              </a:rPr>
              <a:t>electronic mail (MHS, Message Handling System, implemented in the fixed network)</a:t>
            </a:r>
          </a:p>
          <a:p>
            <a:pPr lvl="2"/>
            <a:r>
              <a:rPr lang="en-US" dirty="0">
                <a:latin typeface="Calibri" pitchFamily="34" charset="0"/>
                <a:cs typeface="Calibri" pitchFamily="34" charset="0"/>
              </a:rPr>
              <a:t>Short Message Service (SMS)</a:t>
            </a:r>
            <a:br>
              <a:rPr lang="en-US" dirty="0">
                <a:latin typeface="Calibri" pitchFamily="34" charset="0"/>
                <a:cs typeface="Calibri" pitchFamily="34" charset="0"/>
              </a:rPr>
            </a:br>
            <a:r>
              <a:rPr lang="en-US" dirty="0">
                <a:latin typeface="Calibri" pitchFamily="34" charset="0"/>
                <a:cs typeface="Calibri" pitchFamily="34" charset="0"/>
              </a:rPr>
              <a:t>alphanumeric data transmission to/from the mobile terminal (160 characters) using the signaling channel, thus allowing simultaneous use of basic services and SMS</a:t>
            </a:r>
            <a:br>
              <a:rPr lang="en-US" dirty="0">
                <a:latin typeface="Calibri" pitchFamily="34" charset="0"/>
                <a:cs typeface="Calibri" pitchFamily="34" charset="0"/>
              </a:rPr>
            </a:br>
            <a:r>
              <a:rPr lang="en-US" dirty="0">
                <a:latin typeface="Calibri" pitchFamily="34" charset="0"/>
                <a:cs typeface="Calibri" pitchFamily="34" charset="0"/>
              </a:rPr>
              <a:t>(almost ignored in the beginning now the most successful add-on!)</a:t>
            </a:r>
          </a:p>
        </p:txBody>
      </p:sp>
      <p:sp>
        <p:nvSpPr>
          <p:cNvPr id="8" name="Fußzeilenplatzhalter 2"/>
          <p:cNvSpPr txBox="1">
            <a:spLocks/>
          </p:cNvSpPr>
          <p:nvPr/>
        </p:nvSpPr>
        <p:spPr>
          <a:xfrm>
            <a:off x="5724128" y="6036896"/>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 98</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175436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26078"/>
            <a:ext cx="7956376" cy="718774"/>
          </a:xfrm>
        </p:spPr>
        <p:txBody>
          <a:bodyPr/>
          <a:lstStyle/>
          <a:p>
            <a:r>
              <a:rPr lang="en-US" b="0" dirty="0">
                <a:solidFill>
                  <a:srgbClr val="FFFFFF"/>
                </a:solidFill>
                <a:latin typeface="Calibri" pitchFamily="34" charset="0"/>
                <a:cs typeface="Calibri" pitchFamily="34" charset="0"/>
              </a:rPr>
              <a:t>Supplementary services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17</a:t>
            </a:fld>
            <a:endParaRPr lang="en-GB"/>
          </a:p>
        </p:txBody>
      </p:sp>
      <p:sp>
        <p:nvSpPr>
          <p:cNvPr id="7" name="Rectangle 6"/>
          <p:cNvSpPr txBox="1">
            <a:spLocks noChangeArrowheads="1"/>
          </p:cNvSpPr>
          <p:nvPr/>
        </p:nvSpPr>
        <p:spPr>
          <a:xfrm>
            <a:off x="179512" y="908720"/>
            <a:ext cx="8784976" cy="4032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alibri" pitchFamily="34" charset="0"/>
                <a:cs typeface="Calibri" pitchFamily="34" charset="0"/>
              </a:rPr>
              <a:t>Services in addition to the basic services, cannot be offered stand-alone</a:t>
            </a:r>
          </a:p>
          <a:p>
            <a:r>
              <a:rPr lang="en-US" sz="2400" dirty="0">
                <a:latin typeface="Calibri" pitchFamily="34" charset="0"/>
                <a:cs typeface="Calibri" pitchFamily="34" charset="0"/>
              </a:rPr>
              <a:t>Similar to ISDN services besides lower bandwidth due to the radio link</a:t>
            </a:r>
          </a:p>
          <a:p>
            <a:r>
              <a:rPr lang="en-US" sz="2400" dirty="0">
                <a:latin typeface="Calibri" pitchFamily="34" charset="0"/>
                <a:cs typeface="Calibri" pitchFamily="34" charset="0"/>
              </a:rPr>
              <a:t>May differ between different service providers, countries and protocol versions </a:t>
            </a:r>
          </a:p>
          <a:p>
            <a:r>
              <a:rPr lang="en-US" sz="2400" dirty="0">
                <a:latin typeface="Calibri" pitchFamily="34" charset="0"/>
                <a:cs typeface="Calibri" pitchFamily="34" charset="0"/>
              </a:rPr>
              <a:t>Important services</a:t>
            </a:r>
          </a:p>
          <a:p>
            <a:pPr lvl="1"/>
            <a:r>
              <a:rPr lang="en-US" sz="2000" dirty="0">
                <a:latin typeface="Calibri" pitchFamily="34" charset="0"/>
                <a:cs typeface="Calibri" pitchFamily="34" charset="0"/>
              </a:rPr>
              <a:t>identification: forwarding of caller number</a:t>
            </a:r>
          </a:p>
          <a:p>
            <a:pPr lvl="1"/>
            <a:r>
              <a:rPr lang="en-US" sz="2000" dirty="0">
                <a:latin typeface="Calibri" pitchFamily="34" charset="0"/>
                <a:cs typeface="Calibri" pitchFamily="34" charset="0"/>
              </a:rPr>
              <a:t>suppression of number forwarding</a:t>
            </a:r>
          </a:p>
          <a:p>
            <a:pPr lvl="1"/>
            <a:r>
              <a:rPr lang="en-US" sz="2000" dirty="0">
                <a:latin typeface="Calibri" pitchFamily="34" charset="0"/>
                <a:cs typeface="Calibri" pitchFamily="34" charset="0"/>
              </a:rPr>
              <a:t>automatic call-back</a:t>
            </a:r>
          </a:p>
          <a:p>
            <a:pPr lvl="1"/>
            <a:r>
              <a:rPr lang="en-US" sz="2000" dirty="0">
                <a:latin typeface="Calibri" pitchFamily="34" charset="0"/>
                <a:cs typeface="Calibri" pitchFamily="34" charset="0"/>
              </a:rPr>
              <a:t>conferencing with up to 7 participants</a:t>
            </a:r>
          </a:p>
          <a:p>
            <a:pPr lvl="1"/>
            <a:r>
              <a:rPr lang="en-US" sz="2000" dirty="0">
                <a:latin typeface="Calibri" pitchFamily="34" charset="0"/>
                <a:cs typeface="Calibri" pitchFamily="34" charset="0"/>
              </a:rPr>
              <a:t>locking of the mobile terminal (incoming or outgoing calls)</a:t>
            </a:r>
          </a:p>
          <a:p>
            <a:pPr lvl="1"/>
            <a:r>
              <a:rPr lang="en-US" sz="2000" dirty="0">
                <a:latin typeface="Calibri" pitchFamily="34" charset="0"/>
                <a:cs typeface="Calibri" pitchFamily="34" charset="0"/>
              </a:rPr>
              <a:t>...</a:t>
            </a:r>
          </a:p>
          <a:p>
            <a:endParaRPr lang="en-US" sz="2400" dirty="0">
              <a:latin typeface="Calibri" pitchFamily="34" charset="0"/>
              <a:cs typeface="Calibri" pitchFamily="34" charset="0"/>
            </a:endParaRPr>
          </a:p>
        </p:txBody>
      </p:sp>
      <p:sp>
        <p:nvSpPr>
          <p:cNvPr id="8" name="Fußzeilenplatzhalter 2"/>
          <p:cNvSpPr txBox="1">
            <a:spLocks/>
          </p:cNvSpPr>
          <p:nvPr/>
        </p:nvSpPr>
        <p:spPr>
          <a:xfrm>
            <a:off x="6516216" y="6199798"/>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 98</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151069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46037" y="-99392"/>
            <a:ext cx="9134475" cy="771054"/>
          </a:xfrm>
        </p:spPr>
        <p:txBody>
          <a:bodyPr/>
          <a:lstStyle/>
          <a:p>
            <a:pPr>
              <a:defRPr/>
            </a:pPr>
            <a:r>
              <a:rPr lang="en-US" sz="3600" b="0" dirty="0">
                <a:solidFill>
                  <a:srgbClr val="FFFFFF"/>
                </a:solidFill>
                <a:latin typeface="Calibri" pitchFamily="34" charset="0"/>
                <a:cs typeface="Calibri" pitchFamily="34" charset="0"/>
              </a:rPr>
              <a:t>GSM frequency bands (examples)</a:t>
            </a:r>
          </a:p>
        </p:txBody>
      </p:sp>
      <p:graphicFrame>
        <p:nvGraphicFramePr>
          <p:cNvPr id="303152" name="Group 48"/>
          <p:cNvGraphicFramePr>
            <a:graphicFrameLocks noGrp="1"/>
          </p:cNvGraphicFramePr>
          <p:nvPr>
            <p:ph type="tbl" idx="1"/>
          </p:nvPr>
        </p:nvGraphicFramePr>
        <p:xfrm>
          <a:off x="250825" y="1052513"/>
          <a:ext cx="8642350" cy="4605338"/>
        </p:xfrm>
        <a:graphic>
          <a:graphicData uri="http://schemas.openxmlformats.org/drawingml/2006/table">
            <a:tbl>
              <a:tblPr/>
              <a:tblGrid>
                <a:gridCol w="2160588">
                  <a:extLst>
                    <a:ext uri="{9D8B030D-6E8A-4147-A177-3AD203B41FA5}">
                      <a16:colId xmlns:a16="http://schemas.microsoft.com/office/drawing/2014/main" val="20000"/>
                    </a:ext>
                  </a:extLst>
                </a:gridCol>
                <a:gridCol w="2162175">
                  <a:extLst>
                    <a:ext uri="{9D8B030D-6E8A-4147-A177-3AD203B41FA5}">
                      <a16:colId xmlns:a16="http://schemas.microsoft.com/office/drawing/2014/main" val="20001"/>
                    </a:ext>
                  </a:extLst>
                </a:gridCol>
                <a:gridCol w="2041525">
                  <a:extLst>
                    <a:ext uri="{9D8B030D-6E8A-4147-A177-3AD203B41FA5}">
                      <a16:colId xmlns:a16="http://schemas.microsoft.com/office/drawing/2014/main" val="20002"/>
                    </a:ext>
                  </a:extLst>
                </a:gridCol>
                <a:gridCol w="2278062">
                  <a:extLst>
                    <a:ext uri="{9D8B030D-6E8A-4147-A177-3AD203B41FA5}">
                      <a16:colId xmlns:a16="http://schemas.microsoft.com/office/drawing/2014/main" val="20003"/>
                    </a:ext>
                  </a:extLst>
                </a:gridCol>
              </a:tblGrid>
              <a:tr h="701079">
                <a:tc>
                  <a:txBody>
                    <a:bodyPr/>
                    <a:lstStyle/>
                    <a:p>
                      <a:pPr marL="0" marR="0" lvl="0" indent="0" algn="ctr"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1" i="0" u="none" strike="noStrike" cap="none" normalizeH="0" baseline="0" dirty="0">
                          <a:ln>
                            <a:noFill/>
                          </a:ln>
                          <a:solidFill>
                            <a:schemeClr val="tx1"/>
                          </a:solidFill>
                          <a:effectLst/>
                          <a:latin typeface="Verdana" pitchFamily="34" charset="0"/>
                        </a:rPr>
                        <a:t>Type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1" i="0" u="none" strike="noStrike" cap="none" normalizeH="0" baseline="0" dirty="0">
                          <a:ln>
                            <a:noFill/>
                          </a:ln>
                          <a:solidFill>
                            <a:schemeClr val="tx1"/>
                          </a:solidFill>
                          <a:effectLst/>
                          <a:latin typeface="Verdana" pitchFamily="34" charset="0"/>
                        </a:rPr>
                        <a:t>Channels</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1" i="0" u="none" strike="noStrike" cap="none" normalizeH="0" baseline="0" dirty="0">
                          <a:ln>
                            <a:noFill/>
                          </a:ln>
                          <a:solidFill>
                            <a:schemeClr val="tx1"/>
                          </a:solidFill>
                          <a:effectLst/>
                          <a:latin typeface="Verdana" pitchFamily="34" charset="0"/>
                        </a:rPr>
                        <a:t>Uplink [MHz]</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1" i="0" u="none" strike="noStrike" cap="none" normalizeH="0" baseline="0" dirty="0">
                          <a:ln>
                            <a:noFill/>
                          </a:ln>
                          <a:solidFill>
                            <a:schemeClr val="tx1"/>
                          </a:solidFill>
                          <a:effectLst/>
                          <a:latin typeface="Verdana" pitchFamily="34" charset="0"/>
                        </a:rPr>
                        <a:t>Downlink [MHz]</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04871">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GSM 850</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128-251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824-849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869-894</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9483">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GSM 900</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classical</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extended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0-124, 955-1023</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124 channels</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+49 channels</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876-915</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890-915</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880-915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921-960</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935-960</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925-960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62">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GSM 1800</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512-885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1710-1785</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1805-1880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77">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GSM 1900</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512-810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1850-1910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dirty="0">
                          <a:ln>
                            <a:noFill/>
                          </a:ln>
                          <a:solidFill>
                            <a:schemeClr val="tx1"/>
                          </a:solidFill>
                          <a:effectLst/>
                          <a:latin typeface="Verdana" pitchFamily="34" charset="0"/>
                        </a:rPr>
                        <a:t>1930-1990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54666">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GSM-R</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exclusive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955-1024, 0-124</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69 channels</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876-915</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876-880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2000" b="0" i="0" u="none" strike="noStrike" cap="none" normalizeH="0" baseline="0">
                          <a:ln>
                            <a:noFill/>
                          </a:ln>
                          <a:solidFill>
                            <a:schemeClr val="tx1"/>
                          </a:solidFill>
                          <a:effectLst/>
                          <a:latin typeface="Verdana" pitchFamily="34" charset="0"/>
                        </a:rPr>
                        <a:t>921-960</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r>
                        <a:rPr kumimoji="0" lang="en-US" sz="1800" b="0" i="0" u="none" strike="noStrike" cap="none" normalizeH="0" baseline="0">
                          <a:ln>
                            <a:noFill/>
                          </a:ln>
                          <a:solidFill>
                            <a:schemeClr val="tx1"/>
                          </a:solidFill>
                          <a:effectLst/>
                          <a:latin typeface="Verdana" pitchFamily="34" charset="0"/>
                        </a:rPr>
                        <a:t>921-925</a:t>
                      </a:r>
                    </a:p>
                    <a:p>
                      <a:pPr marL="0" marR="0" lvl="0" indent="0" algn="l" defTabSz="914400" rtl="0" eaLnBrk="1" fontAlgn="base" latinLnBrk="0" hangingPunct="1">
                        <a:lnSpc>
                          <a:spcPct val="100000"/>
                        </a:lnSpc>
                        <a:spcBef>
                          <a:spcPct val="20000"/>
                        </a:spcBef>
                        <a:spcAft>
                          <a:spcPct val="0"/>
                        </a:spcAft>
                        <a:buClr>
                          <a:srgbClr val="003366"/>
                        </a:buClr>
                        <a:buSzPct val="120000"/>
                        <a:buFontTx/>
                        <a:buNone/>
                        <a:tabLst/>
                      </a:pPr>
                      <a:endParaRPr kumimoji="0" lang="en-US" sz="1800" b="0" i="0" u="none" strike="noStrike" cap="none" normalizeH="0" baseline="0">
                        <a:ln>
                          <a:noFill/>
                        </a:ln>
                        <a:solidFill>
                          <a:schemeClr val="tx1"/>
                        </a:solidFill>
                        <a:effectLst/>
                        <a:latin typeface="Verdana"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5400" name="Text Box 40"/>
          <p:cNvSpPr txBox="1">
            <a:spLocks noChangeArrowheads="1"/>
          </p:cNvSpPr>
          <p:nvPr/>
        </p:nvSpPr>
        <p:spPr bwMode="auto">
          <a:xfrm>
            <a:off x="46038" y="5651500"/>
            <a:ext cx="8545512"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0" fontAlgn="base" hangingPunct="0">
              <a:spcBef>
                <a:spcPct val="0"/>
              </a:spcBef>
              <a:spcAft>
                <a:spcPct val="0"/>
              </a:spcAft>
              <a:buFontTx/>
              <a:buChar char="-"/>
            </a:pPr>
            <a:r>
              <a:rPr lang="en-US" sz="1400">
                <a:solidFill>
                  <a:srgbClr val="000000"/>
                </a:solidFill>
                <a:latin typeface="Arial" pitchFamily="34" charset="0"/>
              </a:rPr>
              <a:t> Additionally: GSM 400 (also named GSM 450 or GSM 480 at 450-458/460-468 or 479-486/489-496 MHz)</a:t>
            </a:r>
          </a:p>
          <a:p>
            <a:pPr eaLnBrk="0" fontAlgn="base" hangingPunct="0">
              <a:spcBef>
                <a:spcPct val="0"/>
              </a:spcBef>
              <a:spcAft>
                <a:spcPct val="0"/>
              </a:spcAft>
              <a:buFontTx/>
              <a:buChar char="-"/>
            </a:pPr>
            <a:r>
              <a:rPr lang="en-US" sz="1400">
                <a:solidFill>
                  <a:srgbClr val="000000"/>
                </a:solidFill>
                <a:latin typeface="Arial" pitchFamily="34" charset="0"/>
              </a:rPr>
              <a:t> Please note: frequency ranges may vary depending on the country!</a:t>
            </a:r>
          </a:p>
          <a:p>
            <a:pPr eaLnBrk="0" fontAlgn="base" hangingPunct="0">
              <a:spcBef>
                <a:spcPct val="0"/>
              </a:spcBef>
              <a:spcAft>
                <a:spcPct val="0"/>
              </a:spcAft>
              <a:buFontTx/>
              <a:buChar char="-"/>
            </a:pPr>
            <a:r>
              <a:rPr lang="en-US" sz="1400">
                <a:solidFill>
                  <a:srgbClr val="000000"/>
                </a:solidFill>
                <a:latin typeface="Arial" pitchFamily="34" charset="0"/>
              </a:rPr>
              <a:t> Channels at the lower/upper edge of a frequency band are typically not used </a:t>
            </a:r>
          </a:p>
        </p:txBody>
      </p:sp>
      <p:sp>
        <p:nvSpPr>
          <p:cNvPr id="6" name="Fußzeilenplatzhalter 2"/>
          <p:cNvSpPr>
            <a:spLocks noGrp="1"/>
          </p:cNvSpPr>
          <p:nvPr>
            <p:ph type="ftr" sz="quarter" idx="10"/>
          </p:nvPr>
        </p:nvSpPr>
        <p:spPr>
          <a:xfrm>
            <a:off x="6948488" y="6381750"/>
            <a:ext cx="1935162" cy="349250"/>
          </a:xfrm>
          <a:solidFill>
            <a:schemeClr val="accent1"/>
          </a:solidFill>
        </p:spPr>
        <p:txBody>
          <a:bodyPr/>
          <a:lstStyle/>
          <a:p>
            <a:pPr>
              <a:defRPr/>
            </a:pPr>
            <a:r>
              <a:rPr lang="en-US" b="1" i="1" dirty="0">
                <a:solidFill>
                  <a:srgbClr val="000000"/>
                </a:solidFill>
                <a:latin typeface="Calibri" pitchFamily="34" charset="0"/>
                <a:cs typeface="Calibri" pitchFamily="34" charset="0"/>
              </a:rPr>
              <a:t>Ref : Schiller</a:t>
            </a:r>
          </a:p>
        </p:txBody>
      </p:sp>
    </p:spTree>
    <p:extLst>
      <p:ext uri="{BB962C8B-B14F-4D97-AF65-F5344CB8AC3E}">
        <p14:creationId xmlns:p14="http://schemas.microsoft.com/office/powerpoint/2010/main" val="121923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528" y="3039864"/>
            <a:ext cx="8675440" cy="965200"/>
          </a:xfrm>
        </p:spPr>
        <p:txBody>
          <a:bodyPr/>
          <a:lstStyle/>
          <a:p>
            <a:pPr>
              <a:defRPr/>
            </a:pPr>
            <a:r>
              <a:rPr lang="en-GB" sz="3600" dirty="0">
                <a:solidFill>
                  <a:srgbClr val="002060"/>
                </a:solidFill>
                <a:latin typeface="Calibri" pitchFamily="34" charset="0"/>
                <a:cs typeface="Calibri" pitchFamily="34" charset="0"/>
              </a:rPr>
              <a:t>GSM Network Architecture and Components</a:t>
            </a:r>
          </a:p>
        </p:txBody>
      </p:sp>
    </p:spTree>
    <p:extLst>
      <p:ext uri="{BB962C8B-B14F-4D97-AF65-F5344CB8AC3E}">
        <p14:creationId xmlns:p14="http://schemas.microsoft.com/office/powerpoint/2010/main" val="90250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875"/>
            <a:ext cx="9144000" cy="532805"/>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r>
              <a:rPr lang="en-GB" sz="2800" b="0" dirty="0">
                <a:solidFill>
                  <a:schemeClr val="bg1"/>
                </a:solidFill>
              </a:rPr>
              <a:t>Outline</a:t>
            </a:r>
          </a:p>
        </p:txBody>
      </p:sp>
      <p:sp>
        <p:nvSpPr>
          <p:cNvPr id="3" name="Content Placeholder 2"/>
          <p:cNvSpPr>
            <a:spLocks noGrp="1"/>
          </p:cNvSpPr>
          <p:nvPr>
            <p:ph idx="1"/>
          </p:nvPr>
        </p:nvSpPr>
        <p:spPr>
          <a:xfrm>
            <a:off x="323528" y="1052736"/>
            <a:ext cx="8352928" cy="5184923"/>
          </a:xfrm>
        </p:spPr>
        <p:txBody>
          <a:bodyPr>
            <a:noAutofit/>
          </a:bodyPr>
          <a:lstStyle/>
          <a:p>
            <a:pPr>
              <a:spcBef>
                <a:spcPts val="600"/>
              </a:spcBef>
              <a:spcAft>
                <a:spcPts val="600"/>
              </a:spcAft>
              <a:defRPr/>
            </a:pPr>
            <a:r>
              <a:rPr lang="en-GB" sz="2400" b="1" dirty="0">
                <a:latin typeface="Calibri" pitchFamily="34" charset="0"/>
                <a:cs typeface="Calibri" pitchFamily="34" charset="0"/>
              </a:rPr>
              <a:t>Part 1 - Morning: GSM System Architecture:</a:t>
            </a:r>
          </a:p>
          <a:p>
            <a:pPr lvl="1">
              <a:spcBef>
                <a:spcPts val="300"/>
              </a:spcBef>
              <a:spcAft>
                <a:spcPts val="300"/>
              </a:spcAft>
              <a:defRPr/>
            </a:pPr>
            <a:r>
              <a:rPr lang="en-GB" sz="1800" dirty="0">
                <a:latin typeface="Calibri" pitchFamily="34" charset="0"/>
                <a:cs typeface="Calibri" pitchFamily="34" charset="0"/>
              </a:rPr>
              <a:t>GSM basics</a:t>
            </a:r>
          </a:p>
          <a:p>
            <a:pPr lvl="1">
              <a:spcBef>
                <a:spcPts val="300"/>
              </a:spcBef>
              <a:spcAft>
                <a:spcPts val="300"/>
              </a:spcAft>
              <a:defRPr/>
            </a:pPr>
            <a:r>
              <a:rPr lang="en-GB" sz="1800" dirty="0">
                <a:latin typeface="Calibri" pitchFamily="34" charset="0"/>
                <a:cs typeface="Calibri" pitchFamily="34" charset="0"/>
              </a:rPr>
              <a:t>GSM Network Architecture and Components</a:t>
            </a:r>
          </a:p>
          <a:p>
            <a:pPr lvl="1">
              <a:spcBef>
                <a:spcPts val="300"/>
              </a:spcBef>
              <a:spcAft>
                <a:spcPts val="300"/>
              </a:spcAft>
              <a:defRPr/>
            </a:pPr>
            <a:r>
              <a:rPr lang="en-GB" sz="1800" dirty="0">
                <a:latin typeface="Calibri" pitchFamily="34" charset="0"/>
                <a:cs typeface="Calibri" pitchFamily="34" charset="0"/>
              </a:rPr>
              <a:t>GSM Radio Interface</a:t>
            </a:r>
          </a:p>
          <a:p>
            <a:pPr lvl="1">
              <a:spcBef>
                <a:spcPts val="300"/>
              </a:spcBef>
              <a:spcAft>
                <a:spcPts val="300"/>
              </a:spcAft>
              <a:defRPr/>
            </a:pPr>
            <a:r>
              <a:rPr lang="en-GB" sz="1800" dirty="0">
                <a:latin typeface="Calibri" pitchFamily="34" charset="0"/>
                <a:cs typeface="Calibri" pitchFamily="34" charset="0"/>
              </a:rPr>
              <a:t>GSM Speech Coding</a:t>
            </a:r>
          </a:p>
          <a:p>
            <a:pPr>
              <a:spcBef>
                <a:spcPts val="300"/>
              </a:spcBef>
              <a:spcAft>
                <a:spcPts val="300"/>
              </a:spcAft>
              <a:defRPr/>
            </a:pPr>
            <a:r>
              <a:rPr lang="en-GB" sz="2400" b="1" dirty="0">
                <a:latin typeface="Calibri" pitchFamily="34" charset="0"/>
                <a:cs typeface="Calibri" pitchFamily="34" charset="0"/>
              </a:rPr>
              <a:t>Part 2 - Afternoon: GSM System Operation:</a:t>
            </a:r>
          </a:p>
          <a:p>
            <a:pPr lvl="1">
              <a:spcBef>
                <a:spcPts val="300"/>
              </a:spcBef>
              <a:spcAft>
                <a:spcPts val="300"/>
              </a:spcAft>
              <a:defRPr/>
            </a:pPr>
            <a:r>
              <a:rPr lang="en-GB" sz="1800" dirty="0">
                <a:latin typeface="Calibri" pitchFamily="34" charset="0"/>
                <a:cs typeface="Calibri" pitchFamily="34" charset="0"/>
              </a:rPr>
              <a:t>GSM Numbering systems</a:t>
            </a:r>
          </a:p>
          <a:p>
            <a:pPr lvl="1">
              <a:spcBef>
                <a:spcPts val="300"/>
              </a:spcBef>
              <a:spcAft>
                <a:spcPts val="300"/>
              </a:spcAft>
              <a:defRPr/>
            </a:pPr>
            <a:r>
              <a:rPr lang="en-GB" sz="1800" dirty="0">
                <a:latin typeface="Calibri" pitchFamily="34" charset="0"/>
                <a:cs typeface="Calibri" pitchFamily="34" charset="0"/>
              </a:rPr>
              <a:t>MO and MT call setup</a:t>
            </a:r>
          </a:p>
          <a:p>
            <a:pPr lvl="1">
              <a:spcBef>
                <a:spcPts val="300"/>
              </a:spcBef>
              <a:spcAft>
                <a:spcPts val="300"/>
              </a:spcAft>
              <a:defRPr/>
            </a:pPr>
            <a:r>
              <a:rPr lang="en-GB" sz="1800" dirty="0">
                <a:latin typeface="Calibri" pitchFamily="34" charset="0"/>
                <a:cs typeface="Calibri" pitchFamily="34" charset="0"/>
              </a:rPr>
              <a:t>Handover</a:t>
            </a:r>
          </a:p>
          <a:p>
            <a:pPr lvl="1">
              <a:spcBef>
                <a:spcPts val="300"/>
              </a:spcBef>
              <a:spcAft>
                <a:spcPts val="300"/>
              </a:spcAft>
              <a:defRPr/>
            </a:pPr>
            <a:r>
              <a:rPr lang="en-GB" sz="1800" dirty="0">
                <a:latin typeface="Calibri" pitchFamily="34" charset="0"/>
                <a:cs typeface="Calibri" pitchFamily="34" charset="0"/>
              </a:rPr>
              <a:t>SMS</a:t>
            </a:r>
          </a:p>
          <a:p>
            <a:pPr lvl="1">
              <a:spcBef>
                <a:spcPts val="300"/>
              </a:spcBef>
              <a:spcAft>
                <a:spcPts val="300"/>
              </a:spcAft>
              <a:defRPr/>
            </a:pPr>
            <a:r>
              <a:rPr lang="en-GB" sz="1800" dirty="0">
                <a:latin typeface="Calibri" pitchFamily="34" charset="0"/>
                <a:cs typeface="Calibri" pitchFamily="34" charset="0"/>
              </a:rPr>
              <a:t>GSM Subscriber Authentication</a:t>
            </a:r>
          </a:p>
          <a:p>
            <a:pPr lvl="1">
              <a:spcBef>
                <a:spcPts val="300"/>
              </a:spcBef>
              <a:spcAft>
                <a:spcPts val="300"/>
              </a:spcAft>
              <a:defRPr/>
            </a:pPr>
            <a:r>
              <a:rPr lang="en-GB" sz="1800" dirty="0">
                <a:latin typeface="Calibri" pitchFamily="34" charset="0"/>
                <a:cs typeface="Calibri" pitchFamily="34" charset="0"/>
              </a:rPr>
              <a:t>GSM Roaming</a:t>
            </a:r>
          </a:p>
        </p:txBody>
      </p:sp>
    </p:spTree>
    <p:extLst>
      <p:ext uri="{BB962C8B-B14F-4D97-AF65-F5344CB8AC3E}">
        <p14:creationId xmlns:p14="http://schemas.microsoft.com/office/powerpoint/2010/main" val="204672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560840" cy="576064"/>
          </a:xfrm>
        </p:spPr>
        <p:txBody>
          <a:bodyPr/>
          <a:lstStyle/>
          <a:p>
            <a:r>
              <a:rPr lang="en-US" b="0" dirty="0">
                <a:solidFill>
                  <a:schemeClr val="bg1"/>
                </a:solidFill>
                <a:latin typeface="Calibri" pitchFamily="34" charset="0"/>
                <a:cs typeface="Calibri" pitchFamily="34" charset="0"/>
              </a:rPr>
              <a:t>Architecture of the GSM system</a:t>
            </a:r>
            <a:endParaRPr lang="en-GB" b="0" dirty="0">
              <a:solidFill>
                <a:schemeClr val="bg1"/>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20</a:t>
            </a:fld>
            <a:endParaRPr lang="en-GB"/>
          </a:p>
        </p:txBody>
      </p:sp>
      <p:sp>
        <p:nvSpPr>
          <p:cNvPr id="7" name="Rectangle 6"/>
          <p:cNvSpPr txBox="1">
            <a:spLocks noChangeArrowheads="1"/>
          </p:cNvSpPr>
          <p:nvPr/>
        </p:nvSpPr>
        <p:spPr>
          <a:xfrm>
            <a:off x="251520" y="836712"/>
            <a:ext cx="8424936" cy="51845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Calibri" pitchFamily="34" charset="0"/>
                <a:cs typeface="Calibri" pitchFamily="34" charset="0"/>
              </a:rPr>
              <a:t>GSM is a type of PLMN (Public Land Mobile Network)</a:t>
            </a:r>
          </a:p>
          <a:p>
            <a:pPr marL="0" indent="0">
              <a:buFont typeface="Arial" pitchFamily="34" charset="0"/>
              <a:buNone/>
            </a:pPr>
            <a:r>
              <a:rPr lang="en-US" sz="2800" dirty="0">
                <a:latin typeface="Calibri" pitchFamily="34" charset="0"/>
                <a:cs typeface="Calibri" pitchFamily="34" charset="0"/>
              </a:rPr>
              <a:t>A GSM network can be divided into 3 subsystems :</a:t>
            </a:r>
          </a:p>
          <a:p>
            <a:pPr lvl="1"/>
            <a:r>
              <a:rPr lang="en-US" sz="2400" b="1" u="sng" dirty="0">
                <a:solidFill>
                  <a:srgbClr val="002060"/>
                </a:solidFill>
                <a:latin typeface="Calibri" pitchFamily="34" charset="0"/>
                <a:cs typeface="Calibri" pitchFamily="34" charset="0"/>
              </a:rPr>
              <a:t>RSS (radio subsystem): </a:t>
            </a:r>
            <a:r>
              <a:rPr lang="en-US" sz="2400" dirty="0">
                <a:latin typeface="Calibri" pitchFamily="34" charset="0"/>
                <a:cs typeface="Calibri" pitchFamily="34" charset="0"/>
              </a:rPr>
              <a:t>covers all radio aspects</a:t>
            </a:r>
          </a:p>
          <a:p>
            <a:pPr lvl="1"/>
            <a:r>
              <a:rPr lang="en-US" sz="2400" b="1" u="sng" dirty="0">
                <a:solidFill>
                  <a:srgbClr val="002060"/>
                </a:solidFill>
                <a:latin typeface="Calibri" pitchFamily="34" charset="0"/>
                <a:cs typeface="Calibri" pitchFamily="34" charset="0"/>
              </a:rPr>
              <a:t>NSS (network and switching subsystem): </a:t>
            </a:r>
            <a:r>
              <a:rPr lang="en-US" sz="2400" dirty="0">
                <a:latin typeface="Calibri" pitchFamily="34" charset="0"/>
                <a:cs typeface="Calibri" pitchFamily="34" charset="0"/>
              </a:rPr>
              <a:t>call forwarding, handover, switching</a:t>
            </a:r>
          </a:p>
          <a:p>
            <a:pPr lvl="1"/>
            <a:r>
              <a:rPr lang="en-US" sz="2400" b="1" u="sng" dirty="0">
                <a:solidFill>
                  <a:srgbClr val="002060"/>
                </a:solidFill>
                <a:latin typeface="Calibri" pitchFamily="34" charset="0"/>
                <a:cs typeface="Calibri" pitchFamily="34" charset="0"/>
              </a:rPr>
              <a:t>OSS (operation subsystem): </a:t>
            </a:r>
            <a:r>
              <a:rPr lang="en-US" sz="2400" dirty="0">
                <a:latin typeface="Calibri" pitchFamily="34" charset="0"/>
                <a:cs typeface="Calibri" pitchFamily="34" charset="0"/>
              </a:rPr>
              <a:t>management of the network</a:t>
            </a:r>
          </a:p>
          <a:p>
            <a:pPr marL="114300" indent="0">
              <a:buFont typeface="Arial" pitchFamily="34" charset="0"/>
              <a:buNone/>
            </a:pPr>
            <a:r>
              <a:rPr lang="en-US" sz="2800" dirty="0">
                <a:latin typeface="Calibri" pitchFamily="34" charset="0"/>
                <a:cs typeface="Calibri" pitchFamily="34" charset="0"/>
              </a:rPr>
              <a:t>Different GSM networks around the world are connected together via the terrestrial networks :</a:t>
            </a:r>
          </a:p>
          <a:p>
            <a:pPr marL="857250" lvl="1"/>
            <a:r>
              <a:rPr lang="en-US" sz="2400" b="1" u="sng" dirty="0">
                <a:solidFill>
                  <a:srgbClr val="002060"/>
                </a:solidFill>
                <a:latin typeface="Calibri" pitchFamily="34" charset="0"/>
                <a:cs typeface="Calibri" pitchFamily="34" charset="0"/>
              </a:rPr>
              <a:t>PSTN : </a:t>
            </a:r>
            <a:r>
              <a:rPr lang="en-US" sz="2400" dirty="0">
                <a:latin typeface="Calibri" pitchFamily="34" charset="0"/>
                <a:cs typeface="Calibri" pitchFamily="34" charset="0"/>
              </a:rPr>
              <a:t>Public Switched Telephone Network</a:t>
            </a:r>
          </a:p>
          <a:p>
            <a:pPr marL="857250" lvl="1"/>
            <a:r>
              <a:rPr lang="en-US" sz="2400" b="1" u="sng" dirty="0">
                <a:solidFill>
                  <a:srgbClr val="002060"/>
                </a:solidFill>
                <a:latin typeface="Calibri" pitchFamily="34" charset="0"/>
                <a:cs typeface="Calibri" pitchFamily="34" charset="0"/>
              </a:rPr>
              <a:t>PDN : </a:t>
            </a:r>
            <a:r>
              <a:rPr lang="en-US" sz="2400" dirty="0">
                <a:latin typeface="Calibri" pitchFamily="34" charset="0"/>
                <a:cs typeface="Calibri" pitchFamily="34" charset="0"/>
              </a:rPr>
              <a:t>Public Data Network (e.g. “the internet”)</a:t>
            </a:r>
          </a:p>
          <a:p>
            <a:pPr marL="114300" indent="0">
              <a:buFont typeface="Arial" pitchFamily="34" charset="0"/>
              <a:buNone/>
            </a:pPr>
            <a:endParaRPr lang="en-US" sz="2800" dirty="0">
              <a:latin typeface="Calibri" pitchFamily="34" charset="0"/>
              <a:cs typeface="Calibri" pitchFamily="34" charset="0"/>
            </a:endParaRPr>
          </a:p>
        </p:txBody>
      </p:sp>
      <p:sp>
        <p:nvSpPr>
          <p:cNvPr id="8" name="Fußzeilenplatzhalter 2"/>
          <p:cNvSpPr txBox="1">
            <a:spLocks/>
          </p:cNvSpPr>
          <p:nvPr/>
        </p:nvSpPr>
        <p:spPr>
          <a:xfrm>
            <a:off x="6156176" y="6013961"/>
            <a:ext cx="1935162"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Schiller</a:t>
            </a:r>
          </a:p>
        </p:txBody>
      </p:sp>
    </p:spTree>
    <p:extLst>
      <p:ext uri="{BB962C8B-B14F-4D97-AF65-F5344CB8AC3E}">
        <p14:creationId xmlns:p14="http://schemas.microsoft.com/office/powerpoint/2010/main" val="403182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04"/>
            <a:ext cx="8489950" cy="1296988"/>
          </a:xfrm>
        </p:spPr>
        <p:txBody>
          <a:bodyPr>
            <a:normAutofit/>
          </a:bodyPr>
          <a:lstStyle/>
          <a:p>
            <a:pPr algn="l"/>
            <a:r>
              <a:rPr lang="en-GB" b="0" dirty="0">
                <a:solidFill>
                  <a:srgbClr val="FFFFFF"/>
                </a:solidFill>
                <a:latin typeface="Calibri"/>
                <a:cs typeface="Calibri"/>
              </a:rPr>
              <a:t>GSM Mobile network architecture- reference points</a:t>
            </a:r>
          </a:p>
        </p:txBody>
      </p:sp>
      <p:sp>
        <p:nvSpPr>
          <p:cNvPr id="4" name="Slide Number Placeholder 3"/>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21</a:t>
            </a:fld>
            <a:endParaRPr lang="en-GB"/>
          </a:p>
        </p:txBody>
      </p:sp>
      <p:grpSp>
        <p:nvGrpSpPr>
          <p:cNvPr id="5" name="Group 4"/>
          <p:cNvGrpSpPr/>
          <p:nvPr/>
        </p:nvGrpSpPr>
        <p:grpSpPr>
          <a:xfrm>
            <a:off x="222250" y="1490663"/>
            <a:ext cx="8542338" cy="4620414"/>
            <a:chOff x="168275" y="1936750"/>
            <a:chExt cx="8542338" cy="4620414"/>
          </a:xfrm>
        </p:grpSpPr>
        <p:sp>
          <p:nvSpPr>
            <p:cNvPr id="6" name="Rectangle 2"/>
            <p:cNvSpPr>
              <a:spLocks noChangeArrowheads="1"/>
            </p:cNvSpPr>
            <p:nvPr/>
          </p:nvSpPr>
          <p:spPr bwMode="auto">
            <a:xfrm>
              <a:off x="1330325" y="5470525"/>
              <a:ext cx="6670675" cy="965200"/>
            </a:xfrm>
            <a:prstGeom prst="rect">
              <a:avLst/>
            </a:prstGeom>
            <a:solidFill>
              <a:schemeClr val="bg2">
                <a:alpha val="50195"/>
              </a:schemeClr>
            </a:solidFill>
            <a:ln w="25400">
              <a:solidFill>
                <a:schemeClr val="tx1"/>
              </a:solidFill>
              <a:miter lim="800000"/>
              <a:headEnd/>
              <a:tailEnd/>
            </a:ln>
          </p:spPr>
          <p:txBody>
            <a:bodyPr wrap="none" anchor="ctr"/>
            <a:lstStyle/>
            <a:p>
              <a:endParaRPr lang="en-US"/>
            </a:p>
          </p:txBody>
        </p:sp>
        <p:pic>
          <p:nvPicPr>
            <p:cNvPr id="7" name="Picture 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76375" y="2776538"/>
              <a:ext cx="3968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 name="Line 5"/>
            <p:cNvSpPr>
              <a:spLocks noChangeShapeType="1"/>
            </p:cNvSpPr>
            <p:nvPr/>
          </p:nvSpPr>
          <p:spPr bwMode="auto">
            <a:xfrm flipH="1">
              <a:off x="973138" y="2819400"/>
              <a:ext cx="72707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9" name="Line 6"/>
            <p:cNvSpPr>
              <a:spLocks noChangeShapeType="1"/>
            </p:cNvSpPr>
            <p:nvPr/>
          </p:nvSpPr>
          <p:spPr bwMode="auto">
            <a:xfrm flipV="1">
              <a:off x="996950" y="2501900"/>
              <a:ext cx="327025" cy="3302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0" name="Line 7"/>
            <p:cNvSpPr>
              <a:spLocks noChangeShapeType="1"/>
            </p:cNvSpPr>
            <p:nvPr/>
          </p:nvSpPr>
          <p:spPr bwMode="auto">
            <a:xfrm flipH="1">
              <a:off x="692150" y="2514600"/>
              <a:ext cx="655638" cy="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GB"/>
            </a:p>
          </p:txBody>
        </p:sp>
        <p:sp>
          <p:nvSpPr>
            <p:cNvPr id="11" name="AutoShape 8"/>
            <p:cNvSpPr>
              <a:spLocks noChangeArrowheads="1"/>
            </p:cNvSpPr>
            <p:nvPr/>
          </p:nvSpPr>
          <p:spPr bwMode="auto">
            <a:xfrm>
              <a:off x="269875" y="2597150"/>
              <a:ext cx="304800" cy="749300"/>
            </a:xfrm>
            <a:prstGeom prst="roundRect">
              <a:avLst>
                <a:gd name="adj" fmla="val 12495"/>
              </a:avLst>
            </a:prstGeom>
            <a:solidFill>
              <a:srgbClr val="919191"/>
            </a:solidFill>
            <a:ln w="12700">
              <a:solidFill>
                <a:schemeClr val="tx1"/>
              </a:solidFill>
              <a:round/>
              <a:headEnd/>
              <a:tailEnd/>
            </a:ln>
          </p:spPr>
          <p:txBody>
            <a:bodyPr wrap="none" anchor="ctr"/>
            <a:lstStyle/>
            <a:p>
              <a:endParaRPr lang="en-US"/>
            </a:p>
          </p:txBody>
        </p:sp>
        <p:sp>
          <p:nvSpPr>
            <p:cNvPr id="12" name="AutoShape 9"/>
            <p:cNvSpPr>
              <a:spLocks noChangeArrowheads="1"/>
            </p:cNvSpPr>
            <p:nvPr/>
          </p:nvSpPr>
          <p:spPr bwMode="auto">
            <a:xfrm>
              <a:off x="304800" y="2673350"/>
              <a:ext cx="234950" cy="82550"/>
            </a:xfrm>
            <a:prstGeom prst="roundRect">
              <a:avLst>
                <a:gd name="adj" fmla="val 12495"/>
              </a:avLst>
            </a:prstGeom>
            <a:solidFill>
              <a:schemeClr val="bg2"/>
            </a:solidFill>
            <a:ln w="12700">
              <a:solidFill>
                <a:schemeClr val="tx1"/>
              </a:solidFill>
              <a:round/>
              <a:headEnd/>
              <a:tailEnd/>
            </a:ln>
          </p:spPr>
          <p:txBody>
            <a:bodyPr wrap="none" anchor="ctr"/>
            <a:lstStyle/>
            <a:p>
              <a:endParaRPr lang="en-US"/>
            </a:p>
          </p:txBody>
        </p:sp>
        <p:grpSp>
          <p:nvGrpSpPr>
            <p:cNvPr id="13" name="Group 10"/>
            <p:cNvGrpSpPr>
              <a:grpSpLocks/>
            </p:cNvGrpSpPr>
            <p:nvPr/>
          </p:nvGrpSpPr>
          <p:grpSpPr bwMode="auto">
            <a:xfrm>
              <a:off x="331788" y="2889250"/>
              <a:ext cx="192087" cy="266700"/>
              <a:chOff x="226" y="1820"/>
              <a:chExt cx="132" cy="168"/>
            </a:xfrm>
          </p:grpSpPr>
          <p:sp>
            <p:nvSpPr>
              <p:cNvPr id="62" name="Oval 11"/>
              <p:cNvSpPr>
                <a:spLocks noChangeArrowheads="1"/>
              </p:cNvSpPr>
              <p:nvPr/>
            </p:nvSpPr>
            <p:spPr bwMode="auto">
              <a:xfrm>
                <a:off x="226" y="1820"/>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3" name="Oval 12"/>
              <p:cNvSpPr>
                <a:spLocks noChangeArrowheads="1"/>
              </p:cNvSpPr>
              <p:nvPr/>
            </p:nvSpPr>
            <p:spPr bwMode="auto">
              <a:xfrm>
                <a:off x="262" y="1820"/>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4" name="Oval 13"/>
              <p:cNvSpPr>
                <a:spLocks noChangeArrowheads="1"/>
              </p:cNvSpPr>
              <p:nvPr/>
            </p:nvSpPr>
            <p:spPr bwMode="auto">
              <a:xfrm>
                <a:off x="298" y="1820"/>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5" name="Oval 14"/>
              <p:cNvSpPr>
                <a:spLocks noChangeArrowheads="1"/>
              </p:cNvSpPr>
              <p:nvPr/>
            </p:nvSpPr>
            <p:spPr bwMode="auto">
              <a:xfrm>
                <a:off x="334" y="1820"/>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6" name="Oval 15"/>
              <p:cNvSpPr>
                <a:spLocks noChangeArrowheads="1"/>
              </p:cNvSpPr>
              <p:nvPr/>
            </p:nvSpPr>
            <p:spPr bwMode="auto">
              <a:xfrm>
                <a:off x="226" y="1868"/>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7" name="Oval 16"/>
              <p:cNvSpPr>
                <a:spLocks noChangeArrowheads="1"/>
              </p:cNvSpPr>
              <p:nvPr/>
            </p:nvSpPr>
            <p:spPr bwMode="auto">
              <a:xfrm>
                <a:off x="262" y="1868"/>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8" name="Oval 17"/>
              <p:cNvSpPr>
                <a:spLocks noChangeArrowheads="1"/>
              </p:cNvSpPr>
              <p:nvPr/>
            </p:nvSpPr>
            <p:spPr bwMode="auto">
              <a:xfrm>
                <a:off x="298" y="1868"/>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69" name="Oval 18"/>
              <p:cNvSpPr>
                <a:spLocks noChangeArrowheads="1"/>
              </p:cNvSpPr>
              <p:nvPr/>
            </p:nvSpPr>
            <p:spPr bwMode="auto">
              <a:xfrm>
                <a:off x="334" y="1868"/>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0" name="Oval 19"/>
              <p:cNvSpPr>
                <a:spLocks noChangeArrowheads="1"/>
              </p:cNvSpPr>
              <p:nvPr/>
            </p:nvSpPr>
            <p:spPr bwMode="auto">
              <a:xfrm>
                <a:off x="226" y="1916"/>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1" name="Oval 20"/>
              <p:cNvSpPr>
                <a:spLocks noChangeArrowheads="1"/>
              </p:cNvSpPr>
              <p:nvPr/>
            </p:nvSpPr>
            <p:spPr bwMode="auto">
              <a:xfrm>
                <a:off x="262" y="1916"/>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2" name="Oval 21"/>
              <p:cNvSpPr>
                <a:spLocks noChangeArrowheads="1"/>
              </p:cNvSpPr>
              <p:nvPr/>
            </p:nvSpPr>
            <p:spPr bwMode="auto">
              <a:xfrm>
                <a:off x="298" y="1916"/>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3" name="Oval 22"/>
              <p:cNvSpPr>
                <a:spLocks noChangeArrowheads="1"/>
              </p:cNvSpPr>
              <p:nvPr/>
            </p:nvSpPr>
            <p:spPr bwMode="auto">
              <a:xfrm>
                <a:off x="334" y="1916"/>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4" name="Oval 23"/>
              <p:cNvSpPr>
                <a:spLocks noChangeArrowheads="1"/>
              </p:cNvSpPr>
              <p:nvPr/>
            </p:nvSpPr>
            <p:spPr bwMode="auto">
              <a:xfrm>
                <a:off x="226" y="1964"/>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5" name="Oval 24"/>
              <p:cNvSpPr>
                <a:spLocks noChangeArrowheads="1"/>
              </p:cNvSpPr>
              <p:nvPr/>
            </p:nvSpPr>
            <p:spPr bwMode="auto">
              <a:xfrm>
                <a:off x="262" y="1964"/>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6" name="Oval 25"/>
              <p:cNvSpPr>
                <a:spLocks noChangeArrowheads="1"/>
              </p:cNvSpPr>
              <p:nvPr/>
            </p:nvSpPr>
            <p:spPr bwMode="auto">
              <a:xfrm>
                <a:off x="298" y="1964"/>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sp>
            <p:nvSpPr>
              <p:cNvPr id="77" name="Oval 26"/>
              <p:cNvSpPr>
                <a:spLocks noChangeArrowheads="1"/>
              </p:cNvSpPr>
              <p:nvPr/>
            </p:nvSpPr>
            <p:spPr bwMode="auto">
              <a:xfrm>
                <a:off x="334" y="1964"/>
                <a:ext cx="24" cy="24"/>
              </a:xfrm>
              <a:prstGeom prst="ellipse">
                <a:avLst/>
              </a:prstGeom>
              <a:solidFill>
                <a:srgbClr val="790015"/>
              </a:solidFill>
              <a:ln>
                <a:noFill/>
              </a:ln>
              <a:extLst>
                <a:ext uri="{91240B29-F687-4f45-9708-019B960494DF}">
                  <a14:hiddenLine xmlns:a14="http://schemas.microsoft.com/office/drawing/2010/main" xmlns="" w="25400">
                    <a:solidFill>
                      <a:srgbClr val="000000"/>
                    </a:solidFill>
                    <a:round/>
                    <a:headEnd/>
                    <a:tailEnd/>
                  </a14:hiddenLine>
                </a:ext>
              </a:extLst>
            </p:spPr>
            <p:txBody>
              <a:bodyPr wrap="none" anchor="ctr"/>
              <a:lstStyle/>
              <a:p>
                <a:endParaRPr lang="en-US"/>
              </a:p>
            </p:txBody>
          </p:sp>
        </p:grpSp>
        <p:sp>
          <p:nvSpPr>
            <p:cNvPr id="14" name="Line 27"/>
            <p:cNvSpPr>
              <a:spLocks noChangeShapeType="1"/>
            </p:cNvSpPr>
            <p:nvPr/>
          </p:nvSpPr>
          <p:spPr bwMode="auto">
            <a:xfrm>
              <a:off x="322263" y="3228975"/>
              <a:ext cx="217487"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5" name="Line 28"/>
            <p:cNvSpPr>
              <a:spLocks noChangeShapeType="1"/>
            </p:cNvSpPr>
            <p:nvPr/>
          </p:nvSpPr>
          <p:spPr bwMode="auto">
            <a:xfrm>
              <a:off x="322263" y="3279775"/>
              <a:ext cx="217487"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6" name="Line 29"/>
            <p:cNvSpPr>
              <a:spLocks noChangeShapeType="1"/>
            </p:cNvSpPr>
            <p:nvPr/>
          </p:nvSpPr>
          <p:spPr bwMode="auto">
            <a:xfrm>
              <a:off x="322263" y="3317875"/>
              <a:ext cx="217487"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7" name="Line 30"/>
            <p:cNvSpPr>
              <a:spLocks noChangeShapeType="1"/>
            </p:cNvSpPr>
            <p:nvPr/>
          </p:nvSpPr>
          <p:spPr bwMode="auto">
            <a:xfrm flipV="1">
              <a:off x="509588" y="2444750"/>
              <a:ext cx="0" cy="1587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18" name="Picture 31"/>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738" y="2687638"/>
              <a:ext cx="227012" cy="6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9" name="Rectangle 32"/>
            <p:cNvSpPr>
              <a:spLocks noChangeArrowheads="1"/>
            </p:cNvSpPr>
            <p:nvPr/>
          </p:nvSpPr>
          <p:spPr bwMode="auto">
            <a:xfrm>
              <a:off x="2262188" y="4203700"/>
              <a:ext cx="820737" cy="5842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0" name="Rectangle 33"/>
            <p:cNvSpPr>
              <a:spLocks noChangeArrowheads="1"/>
            </p:cNvSpPr>
            <p:nvPr/>
          </p:nvSpPr>
          <p:spPr bwMode="auto">
            <a:xfrm>
              <a:off x="3668713" y="4203700"/>
              <a:ext cx="820737" cy="5842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 name="Rectangle 34"/>
            <p:cNvSpPr>
              <a:spLocks noChangeArrowheads="1"/>
            </p:cNvSpPr>
            <p:nvPr/>
          </p:nvSpPr>
          <p:spPr bwMode="auto">
            <a:xfrm>
              <a:off x="5638800" y="4051300"/>
              <a:ext cx="1171575" cy="889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a:effectLst>
                    <a:outerShdw blurRad="38100" dist="38100" dir="2700000" algn="tl">
                      <a:srgbClr val="C0C0C0"/>
                    </a:outerShdw>
                  </a:effectLst>
                  <a:latin typeface="Times New Roman" pitchFamily="18" charset="0"/>
                </a:rPr>
                <a:t>MSC</a:t>
              </a:r>
            </a:p>
          </p:txBody>
        </p:sp>
        <p:sp>
          <p:nvSpPr>
            <p:cNvPr id="22" name="Rectangle 35"/>
            <p:cNvSpPr>
              <a:spLocks noChangeArrowheads="1"/>
            </p:cNvSpPr>
            <p:nvPr/>
          </p:nvSpPr>
          <p:spPr bwMode="auto">
            <a:xfrm>
              <a:off x="7537450" y="4051300"/>
              <a:ext cx="1173163" cy="889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a:effectLst>
                    <a:outerShdw blurRad="38100" dist="38100" dir="2700000" algn="tl">
                      <a:srgbClr val="C0C0C0"/>
                    </a:outerShdw>
                  </a:effectLst>
                  <a:latin typeface="Times New Roman" pitchFamily="18" charset="0"/>
                </a:rPr>
                <a:t>MSC</a:t>
              </a:r>
            </a:p>
          </p:txBody>
        </p:sp>
        <p:sp>
          <p:nvSpPr>
            <p:cNvPr id="23" name="Rectangle 36"/>
            <p:cNvSpPr>
              <a:spLocks noChangeArrowheads="1"/>
            </p:cNvSpPr>
            <p:nvPr/>
          </p:nvSpPr>
          <p:spPr bwMode="auto">
            <a:xfrm>
              <a:off x="4513263" y="2984500"/>
              <a:ext cx="820737" cy="508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dirty="0">
                  <a:effectLst>
                    <a:outerShdw blurRad="38100" dist="38100" dir="2700000" algn="tl">
                      <a:srgbClr val="C0C0C0"/>
                    </a:outerShdw>
                  </a:effectLst>
                  <a:latin typeface="Times New Roman" pitchFamily="18" charset="0"/>
                </a:rPr>
                <a:t>EIR</a:t>
              </a:r>
            </a:p>
          </p:txBody>
        </p:sp>
        <p:sp>
          <p:nvSpPr>
            <p:cNvPr id="24" name="Rectangle 37"/>
            <p:cNvSpPr>
              <a:spLocks noChangeArrowheads="1"/>
            </p:cNvSpPr>
            <p:nvPr/>
          </p:nvSpPr>
          <p:spPr bwMode="auto">
            <a:xfrm>
              <a:off x="5708650" y="2984500"/>
              <a:ext cx="820738" cy="508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a:effectLst>
                    <a:outerShdw blurRad="38100" dist="38100" dir="2700000" algn="tl">
                      <a:srgbClr val="C0C0C0"/>
                    </a:outerShdw>
                  </a:effectLst>
                  <a:latin typeface="Times New Roman" pitchFamily="18" charset="0"/>
                </a:rPr>
                <a:t>VLR</a:t>
              </a:r>
            </a:p>
          </p:txBody>
        </p:sp>
        <p:sp>
          <p:nvSpPr>
            <p:cNvPr id="25" name="Rectangle 38"/>
            <p:cNvSpPr>
              <a:spLocks noChangeArrowheads="1"/>
            </p:cNvSpPr>
            <p:nvPr/>
          </p:nvSpPr>
          <p:spPr bwMode="auto">
            <a:xfrm>
              <a:off x="6905625" y="2984500"/>
              <a:ext cx="819150" cy="508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dirty="0">
                  <a:effectLst>
                    <a:outerShdw blurRad="38100" dist="38100" dir="2700000" algn="tl">
                      <a:srgbClr val="C0C0C0"/>
                    </a:outerShdw>
                  </a:effectLst>
                  <a:latin typeface="Times New Roman" pitchFamily="18" charset="0"/>
                </a:rPr>
                <a:t>HLR</a:t>
              </a:r>
            </a:p>
          </p:txBody>
        </p:sp>
        <p:sp>
          <p:nvSpPr>
            <p:cNvPr id="26" name="Rectangle 39"/>
            <p:cNvSpPr>
              <a:spLocks noChangeArrowheads="1"/>
            </p:cNvSpPr>
            <p:nvPr/>
          </p:nvSpPr>
          <p:spPr bwMode="auto">
            <a:xfrm>
              <a:off x="6905625" y="1936750"/>
              <a:ext cx="819150" cy="508000"/>
            </a:xfrm>
            <a:prstGeom prst="rect">
              <a:avLst/>
            </a:prstGeom>
            <a:noFill/>
            <a:ln w="25400">
              <a:solidFill>
                <a:schemeClr val="tx1"/>
              </a:solidFill>
              <a:miter lim="800000"/>
              <a:headEnd/>
              <a:tailEnd/>
            </a:ln>
            <a:effectLst/>
          </p:spPr>
          <p:txBody>
            <a:bodyPr wrap="none" lIns="90488" tIns="44450" rIns="90488" bIns="44450" anchor="ctr"/>
            <a:lstStyle/>
            <a:p>
              <a:pPr algn="ctr" eaLnBrk="0" hangingPunct="0">
                <a:defRPr/>
              </a:pPr>
              <a:r>
                <a:rPr lang="en-GB" b="1">
                  <a:effectLst>
                    <a:outerShdw blurRad="38100" dist="38100" dir="2700000" algn="tl">
                      <a:srgbClr val="C0C0C0"/>
                    </a:outerShdw>
                  </a:effectLst>
                  <a:latin typeface="Times New Roman" pitchFamily="18" charset="0"/>
                </a:rPr>
                <a:t>AuC</a:t>
              </a:r>
            </a:p>
          </p:txBody>
        </p:sp>
        <p:sp>
          <p:nvSpPr>
            <p:cNvPr id="27" name="Line 40"/>
            <p:cNvSpPr>
              <a:spLocks noChangeShapeType="1"/>
            </p:cNvSpPr>
            <p:nvPr/>
          </p:nvSpPr>
          <p:spPr bwMode="auto">
            <a:xfrm>
              <a:off x="1687513" y="4051300"/>
              <a:ext cx="0" cy="4318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28" name="Line 41"/>
            <p:cNvSpPr>
              <a:spLocks noChangeShapeType="1"/>
            </p:cNvSpPr>
            <p:nvPr/>
          </p:nvSpPr>
          <p:spPr bwMode="auto">
            <a:xfrm>
              <a:off x="1700213" y="4495800"/>
              <a:ext cx="538162"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29" name="Line 42"/>
            <p:cNvSpPr>
              <a:spLocks noChangeShapeType="1"/>
            </p:cNvSpPr>
            <p:nvPr/>
          </p:nvSpPr>
          <p:spPr bwMode="auto">
            <a:xfrm>
              <a:off x="3106738" y="4495800"/>
              <a:ext cx="53975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0" name="Line 43"/>
            <p:cNvSpPr>
              <a:spLocks noChangeShapeType="1"/>
            </p:cNvSpPr>
            <p:nvPr/>
          </p:nvSpPr>
          <p:spPr bwMode="auto">
            <a:xfrm>
              <a:off x="4513263" y="4495800"/>
              <a:ext cx="11017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1" name="Line 44"/>
            <p:cNvSpPr>
              <a:spLocks noChangeShapeType="1"/>
            </p:cNvSpPr>
            <p:nvPr/>
          </p:nvSpPr>
          <p:spPr bwMode="auto">
            <a:xfrm>
              <a:off x="6834188" y="4495800"/>
              <a:ext cx="681037"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2" name="Line 45"/>
            <p:cNvSpPr>
              <a:spLocks noChangeShapeType="1"/>
            </p:cNvSpPr>
            <p:nvPr/>
          </p:nvSpPr>
          <p:spPr bwMode="auto">
            <a:xfrm flipH="1" flipV="1">
              <a:off x="4911725" y="3492500"/>
              <a:ext cx="727075" cy="863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3" name="Line 46"/>
            <p:cNvSpPr>
              <a:spLocks noChangeShapeType="1"/>
            </p:cNvSpPr>
            <p:nvPr/>
          </p:nvSpPr>
          <p:spPr bwMode="auto">
            <a:xfrm>
              <a:off x="6553200" y="3238500"/>
              <a:ext cx="328613"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4" name="Line 47"/>
            <p:cNvSpPr>
              <a:spLocks noChangeShapeType="1"/>
            </p:cNvSpPr>
            <p:nvPr/>
          </p:nvSpPr>
          <p:spPr bwMode="auto">
            <a:xfrm>
              <a:off x="6119813" y="3517900"/>
              <a:ext cx="0" cy="5080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5" name="Line 48"/>
            <p:cNvSpPr>
              <a:spLocks noChangeShapeType="1"/>
            </p:cNvSpPr>
            <p:nvPr/>
          </p:nvSpPr>
          <p:spPr bwMode="auto">
            <a:xfrm>
              <a:off x="7315200" y="2470150"/>
              <a:ext cx="0" cy="4889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6" name="Line 49"/>
            <p:cNvSpPr>
              <a:spLocks noChangeShapeType="1"/>
            </p:cNvSpPr>
            <p:nvPr/>
          </p:nvSpPr>
          <p:spPr bwMode="auto">
            <a:xfrm>
              <a:off x="7315200" y="3517900"/>
              <a:ext cx="0" cy="6604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7" name="Line 50"/>
            <p:cNvSpPr>
              <a:spLocks noChangeShapeType="1"/>
            </p:cNvSpPr>
            <p:nvPr/>
          </p:nvSpPr>
          <p:spPr bwMode="auto">
            <a:xfrm flipH="1">
              <a:off x="6810375" y="4191000"/>
              <a:ext cx="51593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38" name="Rectangle 51"/>
            <p:cNvSpPr>
              <a:spLocks noChangeArrowheads="1"/>
            </p:cNvSpPr>
            <p:nvPr/>
          </p:nvSpPr>
          <p:spPr bwMode="auto">
            <a:xfrm>
              <a:off x="2349500" y="4308475"/>
              <a:ext cx="6127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BTS</a:t>
              </a:r>
            </a:p>
          </p:txBody>
        </p:sp>
        <p:sp>
          <p:nvSpPr>
            <p:cNvPr id="39" name="Rectangle 52"/>
            <p:cNvSpPr>
              <a:spLocks noChangeArrowheads="1"/>
            </p:cNvSpPr>
            <p:nvPr/>
          </p:nvSpPr>
          <p:spPr bwMode="auto">
            <a:xfrm>
              <a:off x="3714750" y="4327525"/>
              <a:ext cx="6254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dirty="0">
                  <a:effectLst>
                    <a:outerShdw blurRad="38100" dist="38100" dir="2700000" algn="tl">
                      <a:srgbClr val="C0C0C0"/>
                    </a:outerShdw>
                  </a:effectLst>
                  <a:latin typeface="Times New Roman" pitchFamily="18" charset="0"/>
                </a:rPr>
                <a:t>BSC</a:t>
              </a:r>
            </a:p>
          </p:txBody>
        </p:sp>
        <p:sp>
          <p:nvSpPr>
            <p:cNvPr id="40" name="Rectangle 53"/>
            <p:cNvSpPr>
              <a:spLocks noChangeArrowheads="1"/>
            </p:cNvSpPr>
            <p:nvPr/>
          </p:nvSpPr>
          <p:spPr bwMode="auto">
            <a:xfrm>
              <a:off x="1824038" y="2155825"/>
              <a:ext cx="46672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     </a:t>
              </a:r>
            </a:p>
          </p:txBody>
        </p:sp>
        <p:sp>
          <p:nvSpPr>
            <p:cNvPr id="41" name="Rectangle 54"/>
            <p:cNvSpPr>
              <a:spLocks noChangeArrowheads="1"/>
            </p:cNvSpPr>
            <p:nvPr/>
          </p:nvSpPr>
          <p:spPr bwMode="auto">
            <a:xfrm>
              <a:off x="579438" y="2803525"/>
              <a:ext cx="987425" cy="938213"/>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air</a:t>
              </a:r>
            </a:p>
            <a:p>
              <a:pPr algn="ctr" eaLnBrk="0" hangingPunct="0">
                <a:defRPr/>
              </a:pPr>
              <a:r>
                <a:rPr lang="en-GB" b="1">
                  <a:effectLst>
                    <a:outerShdw blurRad="38100" dist="38100" dir="2700000" algn="tl">
                      <a:srgbClr val="C0C0C0"/>
                    </a:outerShdw>
                  </a:effectLst>
                  <a:latin typeface="Times New Roman" pitchFamily="18" charset="0"/>
                </a:rPr>
                <a:t>interface</a:t>
              </a:r>
            </a:p>
            <a:p>
              <a:pPr algn="ctr" eaLnBrk="0" hangingPunct="0">
                <a:defRPr/>
              </a:pPr>
              <a:r>
                <a:rPr lang="en-GB" b="1">
                  <a:effectLst>
                    <a:outerShdw blurRad="38100" dist="38100" dir="2700000" algn="tl">
                      <a:srgbClr val="C0C0C0"/>
                    </a:outerShdw>
                  </a:effectLst>
                  <a:latin typeface="Times New Roman" pitchFamily="18" charset="0"/>
                </a:rPr>
                <a:t>Um</a:t>
              </a:r>
            </a:p>
          </p:txBody>
        </p:sp>
        <p:sp>
          <p:nvSpPr>
            <p:cNvPr id="42" name="Rectangle 55"/>
            <p:cNvSpPr>
              <a:spLocks noChangeArrowheads="1"/>
            </p:cNvSpPr>
            <p:nvPr/>
          </p:nvSpPr>
          <p:spPr bwMode="auto">
            <a:xfrm>
              <a:off x="168275" y="3432175"/>
              <a:ext cx="508000" cy="3889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MS</a:t>
              </a:r>
            </a:p>
          </p:txBody>
        </p:sp>
        <p:sp>
          <p:nvSpPr>
            <p:cNvPr id="43" name="Rectangle 56"/>
            <p:cNvSpPr>
              <a:spLocks noChangeArrowheads="1"/>
            </p:cNvSpPr>
            <p:nvPr/>
          </p:nvSpPr>
          <p:spPr bwMode="auto">
            <a:xfrm>
              <a:off x="3043238" y="4594225"/>
              <a:ext cx="7016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A-bis</a:t>
              </a:r>
            </a:p>
          </p:txBody>
        </p:sp>
        <p:sp>
          <p:nvSpPr>
            <p:cNvPr id="44" name="Line 57"/>
            <p:cNvSpPr>
              <a:spLocks noChangeShapeType="1"/>
            </p:cNvSpPr>
            <p:nvPr/>
          </p:nvSpPr>
          <p:spPr bwMode="auto">
            <a:xfrm flipH="1">
              <a:off x="3189288" y="4375150"/>
              <a:ext cx="268287" cy="2222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45" name="Rectangle 58"/>
            <p:cNvSpPr>
              <a:spLocks noChangeArrowheads="1"/>
            </p:cNvSpPr>
            <p:nvPr/>
          </p:nvSpPr>
          <p:spPr bwMode="auto">
            <a:xfrm>
              <a:off x="4856163" y="4613275"/>
              <a:ext cx="3460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A</a:t>
              </a:r>
            </a:p>
          </p:txBody>
        </p:sp>
        <p:sp>
          <p:nvSpPr>
            <p:cNvPr id="46" name="Line 59"/>
            <p:cNvSpPr>
              <a:spLocks noChangeShapeType="1"/>
            </p:cNvSpPr>
            <p:nvPr/>
          </p:nvSpPr>
          <p:spPr bwMode="auto">
            <a:xfrm flipH="1">
              <a:off x="4876800" y="4394200"/>
              <a:ext cx="269875" cy="2222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47" name="Line 60"/>
            <p:cNvSpPr>
              <a:spLocks noChangeShapeType="1"/>
            </p:cNvSpPr>
            <p:nvPr/>
          </p:nvSpPr>
          <p:spPr bwMode="auto">
            <a:xfrm flipH="1">
              <a:off x="5105400" y="3746500"/>
              <a:ext cx="252413" cy="3175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48" name="Rectangle 61"/>
            <p:cNvSpPr>
              <a:spLocks noChangeArrowheads="1"/>
            </p:cNvSpPr>
            <p:nvPr/>
          </p:nvSpPr>
          <p:spPr bwMode="auto">
            <a:xfrm>
              <a:off x="4816475" y="3736975"/>
              <a:ext cx="3206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F</a:t>
              </a:r>
            </a:p>
          </p:txBody>
        </p:sp>
        <p:sp>
          <p:nvSpPr>
            <p:cNvPr id="49" name="Line 62"/>
            <p:cNvSpPr>
              <a:spLocks noChangeShapeType="1"/>
            </p:cNvSpPr>
            <p:nvPr/>
          </p:nvSpPr>
          <p:spPr bwMode="auto">
            <a:xfrm>
              <a:off x="5991225" y="3810000"/>
              <a:ext cx="27463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50" name="Rectangle 63"/>
            <p:cNvSpPr>
              <a:spLocks noChangeArrowheads="1"/>
            </p:cNvSpPr>
            <p:nvPr/>
          </p:nvSpPr>
          <p:spPr bwMode="auto">
            <a:xfrm>
              <a:off x="5689600" y="3622675"/>
              <a:ext cx="3333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dirty="0">
                  <a:effectLst>
                    <a:outerShdw blurRad="38100" dist="38100" dir="2700000" algn="tl">
                      <a:srgbClr val="C0C0C0"/>
                    </a:outerShdw>
                  </a:effectLst>
                  <a:latin typeface="Times New Roman" pitchFamily="18" charset="0"/>
                </a:rPr>
                <a:t>B</a:t>
              </a:r>
            </a:p>
          </p:txBody>
        </p:sp>
        <p:sp>
          <p:nvSpPr>
            <p:cNvPr id="51" name="Line 64"/>
            <p:cNvSpPr>
              <a:spLocks noChangeShapeType="1"/>
            </p:cNvSpPr>
            <p:nvPr/>
          </p:nvSpPr>
          <p:spPr bwMode="auto">
            <a:xfrm>
              <a:off x="7134225" y="3771900"/>
              <a:ext cx="3810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52" name="Rectangle 65"/>
            <p:cNvSpPr>
              <a:spLocks noChangeArrowheads="1"/>
            </p:cNvSpPr>
            <p:nvPr/>
          </p:nvSpPr>
          <p:spPr bwMode="auto">
            <a:xfrm>
              <a:off x="7458075" y="3584575"/>
              <a:ext cx="3460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C</a:t>
              </a:r>
            </a:p>
          </p:txBody>
        </p:sp>
        <p:sp>
          <p:nvSpPr>
            <p:cNvPr id="53" name="Line 66"/>
            <p:cNvSpPr>
              <a:spLocks noChangeShapeType="1"/>
            </p:cNvSpPr>
            <p:nvPr/>
          </p:nvSpPr>
          <p:spPr bwMode="auto">
            <a:xfrm>
              <a:off x="6716713" y="3117850"/>
              <a:ext cx="0" cy="2603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54" name="Rectangle 67"/>
            <p:cNvSpPr>
              <a:spLocks noChangeArrowheads="1"/>
            </p:cNvSpPr>
            <p:nvPr/>
          </p:nvSpPr>
          <p:spPr bwMode="auto">
            <a:xfrm>
              <a:off x="6561138" y="2708275"/>
              <a:ext cx="346075" cy="363538"/>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D</a:t>
              </a:r>
            </a:p>
          </p:txBody>
        </p:sp>
        <p:sp>
          <p:nvSpPr>
            <p:cNvPr id="55" name="Line 68"/>
            <p:cNvSpPr>
              <a:spLocks noChangeShapeType="1"/>
            </p:cNvSpPr>
            <p:nvPr/>
          </p:nvSpPr>
          <p:spPr bwMode="auto">
            <a:xfrm flipH="1">
              <a:off x="7021513" y="4394200"/>
              <a:ext cx="269875" cy="2222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56" name="Rectangle 69"/>
            <p:cNvSpPr>
              <a:spLocks noChangeArrowheads="1"/>
            </p:cNvSpPr>
            <p:nvPr/>
          </p:nvSpPr>
          <p:spPr bwMode="auto">
            <a:xfrm>
              <a:off x="6580188" y="4651375"/>
              <a:ext cx="1260475" cy="638175"/>
            </a:xfrm>
            <a:prstGeom prst="rect">
              <a:avLst/>
            </a:prstGeom>
            <a:noFill/>
            <a:ln w="25400">
              <a:noFill/>
              <a:miter lim="800000"/>
              <a:headEnd/>
              <a:tailEnd/>
            </a:ln>
            <a:effectLst/>
          </p:spPr>
          <p:txBody>
            <a:bodyPr wrap="none" lIns="90488" tIns="44450" rIns="90488" bIns="44450">
              <a:spAutoFit/>
            </a:bodyPr>
            <a:lstStyle/>
            <a:p>
              <a:pPr algn="ctr" eaLnBrk="0" hangingPunct="0">
                <a:defRPr/>
              </a:pPr>
              <a:r>
                <a:rPr lang="en-GB" b="1">
                  <a:effectLst>
                    <a:outerShdw blurRad="38100" dist="38100" dir="2700000" algn="tl">
                      <a:srgbClr val="C0C0C0"/>
                    </a:outerShdw>
                  </a:effectLst>
                  <a:latin typeface="Times New Roman" pitchFamily="18" charset="0"/>
                </a:rPr>
                <a:t>E</a:t>
              </a:r>
            </a:p>
            <a:p>
              <a:pPr algn="ctr" eaLnBrk="0" hangingPunct="0">
                <a:defRPr/>
              </a:pPr>
              <a:r>
                <a:rPr lang="en-GB" b="1">
                  <a:effectLst>
                    <a:outerShdw blurRad="38100" dist="38100" dir="2700000" algn="tl">
                      <a:srgbClr val="C0C0C0"/>
                    </a:outerShdw>
                  </a:effectLst>
                  <a:latin typeface="Times New Roman" pitchFamily="18" charset="0"/>
                </a:rPr>
                <a:t>(handover)</a:t>
              </a:r>
            </a:p>
          </p:txBody>
        </p:sp>
        <p:sp>
          <p:nvSpPr>
            <p:cNvPr id="57" name="Rectangle 70"/>
            <p:cNvSpPr>
              <a:spLocks noChangeArrowheads="1"/>
            </p:cNvSpPr>
            <p:nvPr/>
          </p:nvSpPr>
          <p:spPr bwMode="auto">
            <a:xfrm>
              <a:off x="1333500" y="5359400"/>
              <a:ext cx="3024034" cy="1197764"/>
            </a:xfrm>
            <a:prstGeom prst="rect">
              <a:avLst/>
            </a:prstGeom>
            <a:noFill/>
            <a:ln w="25400">
              <a:noFill/>
              <a:miter lim="800000"/>
              <a:headEnd/>
              <a:tailEnd/>
            </a:ln>
            <a:effectLst/>
          </p:spPr>
          <p:txBody>
            <a:bodyPr wrap="none" lIns="90488" tIns="44450" rIns="90488" bIns="44450">
              <a:spAutoFit/>
            </a:bodyPr>
            <a:lstStyle/>
            <a:p>
              <a:pPr eaLnBrk="0" hangingPunct="0">
                <a:defRPr/>
              </a:pPr>
              <a:r>
                <a:rPr lang="en-GB" b="1" dirty="0"/>
                <a:t>BTS=Base transceiver station</a:t>
              </a:r>
            </a:p>
            <a:p>
              <a:pPr eaLnBrk="0" hangingPunct="0">
                <a:defRPr/>
              </a:pPr>
              <a:r>
                <a:rPr lang="en-GB" b="1" dirty="0"/>
                <a:t>BSC=Base station controller</a:t>
              </a:r>
            </a:p>
            <a:p>
              <a:pPr eaLnBrk="0" hangingPunct="0">
                <a:defRPr/>
              </a:pPr>
              <a:r>
                <a:rPr lang="en-GB" b="1" dirty="0"/>
                <a:t>MSC=Mobile switching centre</a:t>
              </a:r>
            </a:p>
            <a:p>
              <a:pPr eaLnBrk="0" latinLnBrk="1" hangingPunct="0">
                <a:defRPr/>
              </a:pPr>
              <a:endParaRPr lang="en-GB" b="1" dirty="0">
                <a:effectLst>
                  <a:outerShdw blurRad="38100" dist="38100" dir="2700000" algn="tl">
                    <a:srgbClr val="C0C0C0"/>
                  </a:outerShdw>
                </a:effectLst>
                <a:latin typeface="Times New Roman" pitchFamily="18" charset="0"/>
              </a:endParaRPr>
            </a:p>
          </p:txBody>
        </p:sp>
        <p:sp>
          <p:nvSpPr>
            <p:cNvPr id="58" name="Rectangle 71"/>
            <p:cNvSpPr>
              <a:spLocks noChangeArrowheads="1"/>
            </p:cNvSpPr>
            <p:nvPr/>
          </p:nvSpPr>
          <p:spPr bwMode="auto">
            <a:xfrm>
              <a:off x="4419600" y="5410200"/>
              <a:ext cx="3211265" cy="920765"/>
            </a:xfrm>
            <a:prstGeom prst="rect">
              <a:avLst/>
            </a:prstGeom>
            <a:noFill/>
            <a:ln w="25400">
              <a:noFill/>
              <a:miter lim="800000"/>
              <a:headEnd/>
              <a:tailEnd/>
            </a:ln>
            <a:effectLst/>
          </p:spPr>
          <p:txBody>
            <a:bodyPr wrap="none" lIns="90488" tIns="44450" rIns="90488" bIns="44450">
              <a:spAutoFit/>
            </a:bodyPr>
            <a:lstStyle/>
            <a:p>
              <a:pPr eaLnBrk="0" hangingPunct="0">
                <a:defRPr/>
              </a:pPr>
              <a:r>
                <a:rPr lang="en-GB" b="1" dirty="0"/>
                <a:t>EIR=Equipment identity register</a:t>
              </a:r>
            </a:p>
            <a:p>
              <a:pPr eaLnBrk="0" hangingPunct="0">
                <a:defRPr/>
              </a:pPr>
              <a:r>
                <a:rPr lang="en-GB" b="1" dirty="0"/>
                <a:t>VLR=Visitor location register</a:t>
              </a:r>
            </a:p>
            <a:p>
              <a:pPr eaLnBrk="0" hangingPunct="0">
                <a:defRPr/>
              </a:pPr>
              <a:r>
                <a:rPr lang="en-GB" b="1" dirty="0" err="1"/>
                <a:t>AuC</a:t>
              </a:r>
              <a:r>
                <a:rPr lang="en-GB" b="1" dirty="0"/>
                <a:t>=Authentication centre</a:t>
              </a:r>
            </a:p>
          </p:txBody>
        </p:sp>
        <p:sp>
          <p:nvSpPr>
            <p:cNvPr id="59" name="Line 72"/>
            <p:cNvSpPr>
              <a:spLocks noChangeShapeType="1"/>
            </p:cNvSpPr>
            <p:nvPr/>
          </p:nvSpPr>
          <p:spPr bwMode="auto">
            <a:xfrm>
              <a:off x="6154738" y="4984750"/>
              <a:ext cx="0" cy="2413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60" name="Rectangle 73"/>
            <p:cNvSpPr>
              <a:spLocks noChangeArrowheads="1"/>
            </p:cNvSpPr>
            <p:nvPr/>
          </p:nvSpPr>
          <p:spPr bwMode="auto">
            <a:xfrm>
              <a:off x="5092700" y="5013325"/>
              <a:ext cx="1158875" cy="363538"/>
            </a:xfrm>
            <a:prstGeom prst="rect">
              <a:avLst/>
            </a:prstGeom>
            <a:noFill/>
            <a:ln w="25400">
              <a:noFill/>
              <a:miter lim="800000"/>
              <a:headEnd/>
              <a:tailEnd/>
            </a:ln>
            <a:effectLst/>
          </p:spPr>
          <p:txBody>
            <a:bodyPr wrap="none" lIns="90488" tIns="44450" rIns="90488" bIns="44450">
              <a:spAutoFit/>
            </a:bodyPr>
            <a:lstStyle/>
            <a:p>
              <a:pPr eaLnBrk="0" hangingPunct="0">
                <a:defRPr/>
              </a:pPr>
              <a:r>
                <a:rPr lang="en-GB" b="1">
                  <a:effectLst>
                    <a:outerShdw blurRad="38100" dist="38100" dir="2700000" algn="tl">
                      <a:srgbClr val="C0C0C0"/>
                    </a:outerShdw>
                  </a:effectLst>
                  <a:latin typeface="Times New Roman" pitchFamily="18" charset="0"/>
                </a:rPr>
                <a:t>PSTN etc.</a:t>
              </a:r>
            </a:p>
          </p:txBody>
        </p:sp>
        <p:sp>
          <p:nvSpPr>
            <p:cNvPr id="61" name="Rectangle 74"/>
            <p:cNvSpPr>
              <a:spLocks noChangeArrowheads="1"/>
            </p:cNvSpPr>
            <p:nvPr/>
          </p:nvSpPr>
          <p:spPr bwMode="auto">
            <a:xfrm>
              <a:off x="2384425" y="2879725"/>
              <a:ext cx="1925638" cy="1187450"/>
            </a:xfrm>
            <a:prstGeom prst="rect">
              <a:avLst/>
            </a:prstGeom>
            <a:noFill/>
            <a:ln w="25400">
              <a:noFill/>
              <a:miter lim="800000"/>
              <a:headEnd/>
              <a:tailEnd/>
            </a:ln>
            <a:effectLst/>
          </p:spPr>
          <p:txBody>
            <a:bodyPr lIns="90488" tIns="44450" rIns="90488" bIns="44450">
              <a:spAutoFit/>
            </a:bodyPr>
            <a:lstStyle/>
            <a:p>
              <a:pPr eaLnBrk="0" hangingPunct="0">
                <a:defRPr/>
              </a:pPr>
              <a:r>
                <a:rPr lang="en-GB" b="1">
                  <a:effectLst>
                    <a:outerShdw blurRad="38100" dist="38100" dir="2700000" algn="tl">
                      <a:srgbClr val="C0C0C0"/>
                    </a:outerShdw>
                  </a:effectLst>
                  <a:latin typeface="Times New Roman" pitchFamily="18" charset="0"/>
                </a:rPr>
                <a:t>ISDN LAPD protocols used within base station subsystem</a:t>
              </a:r>
            </a:p>
          </p:txBody>
        </p:sp>
      </p:grpSp>
    </p:spTree>
    <p:extLst>
      <p:ext uri="{BB962C8B-B14F-4D97-AF65-F5344CB8AC3E}">
        <p14:creationId xmlns:p14="http://schemas.microsoft.com/office/powerpoint/2010/main" val="974860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992888" cy="576064"/>
          </a:xfrm>
        </p:spPr>
        <p:txBody>
          <a:bodyPr/>
          <a:lstStyle/>
          <a:p>
            <a:r>
              <a:rPr lang="en-US" b="0" dirty="0">
                <a:solidFill>
                  <a:srgbClr val="FFFFFF"/>
                </a:solidFill>
                <a:latin typeface="Calibri" pitchFamily="34" charset="0"/>
                <a:cs typeface="Calibri" pitchFamily="34" charset="0"/>
              </a:rPr>
              <a:t>GSM: Components, Interfaces, Databases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22</a:t>
            </a:fld>
            <a:endParaRPr lang="en-GB"/>
          </a:p>
        </p:txBody>
      </p:sp>
      <p:sp>
        <p:nvSpPr>
          <p:cNvPr id="7" name="AutoShape 4"/>
          <p:cNvSpPr>
            <a:spLocks noChangeArrowheads="1"/>
          </p:cNvSpPr>
          <p:nvPr/>
        </p:nvSpPr>
        <p:spPr bwMode="auto">
          <a:xfrm>
            <a:off x="6588224" y="1761259"/>
            <a:ext cx="1775697" cy="1408114"/>
          </a:xfrm>
          <a:prstGeom prst="hexagon">
            <a:avLst>
              <a:gd name="adj" fmla="val 30882"/>
              <a:gd name="vf" fmla="val 115470"/>
            </a:avLst>
          </a:prstGeom>
          <a:solidFill>
            <a:srgbClr val="01FFBC"/>
          </a:solidFill>
          <a:ln w="9525">
            <a:solidFill>
              <a:schemeClr val="tx1"/>
            </a:solidFill>
            <a:miter lim="800000"/>
            <a:headEnd/>
            <a:tailEnd/>
          </a:ln>
        </p:spPr>
        <p:txBody>
          <a:bodyPr wrap="none" anchor="ctr"/>
          <a:lstStyle/>
          <a:p>
            <a:endParaRPr lang="en-US" sz="1000"/>
          </a:p>
        </p:txBody>
      </p:sp>
      <p:sp>
        <p:nvSpPr>
          <p:cNvPr id="8" name="AutoShape 5"/>
          <p:cNvSpPr>
            <a:spLocks noChangeArrowheads="1"/>
          </p:cNvSpPr>
          <p:nvPr/>
        </p:nvSpPr>
        <p:spPr bwMode="auto">
          <a:xfrm>
            <a:off x="5266506" y="1074044"/>
            <a:ext cx="1752600" cy="1417637"/>
          </a:xfrm>
          <a:prstGeom prst="hexagon">
            <a:avLst>
              <a:gd name="adj" fmla="val 30882"/>
              <a:gd name="vf" fmla="val 115470"/>
            </a:avLst>
          </a:prstGeom>
          <a:solidFill>
            <a:srgbClr val="01FFBC"/>
          </a:solidFill>
          <a:ln w="9525">
            <a:solidFill>
              <a:schemeClr val="tx1"/>
            </a:solidFill>
            <a:miter lim="800000"/>
            <a:headEnd/>
            <a:tailEnd/>
          </a:ln>
        </p:spPr>
        <p:txBody>
          <a:bodyPr wrap="none" anchor="ctr"/>
          <a:lstStyle/>
          <a:p>
            <a:endParaRPr lang="en-US" sz="1000"/>
          </a:p>
        </p:txBody>
      </p:sp>
      <p:sp>
        <p:nvSpPr>
          <p:cNvPr id="9" name="Text Box 7"/>
          <p:cNvSpPr txBox="1">
            <a:spLocks noChangeArrowheads="1"/>
          </p:cNvSpPr>
          <p:nvPr/>
        </p:nvSpPr>
        <p:spPr bwMode="auto">
          <a:xfrm>
            <a:off x="4199706" y="4574034"/>
            <a:ext cx="50366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400">
                <a:latin typeface="Calibri" pitchFamily="34" charset="0"/>
                <a:cs typeface="Calibri" pitchFamily="34" charset="0"/>
              </a:rPr>
              <a:t>NSS </a:t>
            </a:r>
          </a:p>
        </p:txBody>
      </p:sp>
      <p:sp>
        <p:nvSpPr>
          <p:cNvPr id="10" name="Freeform 10"/>
          <p:cNvSpPr>
            <a:spLocks/>
          </p:cNvSpPr>
          <p:nvPr/>
        </p:nvSpPr>
        <p:spPr bwMode="auto">
          <a:xfrm rot="-5400000">
            <a:off x="5826928" y="1710666"/>
            <a:ext cx="457200" cy="250757"/>
          </a:xfrm>
          <a:custGeom>
            <a:avLst/>
            <a:gdLst>
              <a:gd name="T0" fmla="*/ 0 w 336"/>
              <a:gd name="T1" fmla="*/ 2147483647 h 96"/>
              <a:gd name="T2" fmla="*/ 2147483647 w 336"/>
              <a:gd name="T3" fmla="*/ 0 h 96"/>
              <a:gd name="T4" fmla="*/ 2147483647 w 336"/>
              <a:gd name="T5" fmla="*/ 2147483647 h 96"/>
              <a:gd name="T6" fmla="*/ 2147483647 w 33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GB" sz="1000"/>
          </a:p>
        </p:txBody>
      </p:sp>
      <p:sp>
        <p:nvSpPr>
          <p:cNvPr id="11" name="Freeform 16"/>
          <p:cNvSpPr>
            <a:spLocks/>
          </p:cNvSpPr>
          <p:nvPr/>
        </p:nvSpPr>
        <p:spPr bwMode="auto">
          <a:xfrm rot="5400000" flipH="1">
            <a:off x="6136084" y="1810273"/>
            <a:ext cx="375394" cy="133350"/>
          </a:xfrm>
          <a:custGeom>
            <a:avLst/>
            <a:gdLst>
              <a:gd name="T0" fmla="*/ 0 w 336"/>
              <a:gd name="T1" fmla="*/ 2147483647 h 96"/>
              <a:gd name="T2" fmla="*/ 2147483647 w 336"/>
              <a:gd name="T3" fmla="*/ 0 h 96"/>
              <a:gd name="T4" fmla="*/ 2147483647 w 336"/>
              <a:gd name="T5" fmla="*/ 2147483647 h 96"/>
              <a:gd name="T6" fmla="*/ 2147483647 w 33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GB" sz="1000"/>
          </a:p>
        </p:txBody>
      </p:sp>
      <p:cxnSp>
        <p:nvCxnSpPr>
          <p:cNvPr id="12" name="AutoShape 21"/>
          <p:cNvCxnSpPr>
            <a:cxnSpLocks noChangeShapeType="1"/>
            <a:endCxn id="61" idx="0"/>
          </p:cNvCxnSpPr>
          <p:nvPr/>
        </p:nvCxnSpPr>
        <p:spPr bwMode="auto">
          <a:xfrm>
            <a:off x="6219006" y="2293245"/>
            <a:ext cx="480628" cy="114922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3" name="AutoShape 22"/>
          <p:cNvCxnSpPr>
            <a:cxnSpLocks noChangeShapeType="1"/>
          </p:cNvCxnSpPr>
          <p:nvPr/>
        </p:nvCxnSpPr>
        <p:spPr bwMode="auto">
          <a:xfrm flipH="1">
            <a:off x="6866706" y="3006970"/>
            <a:ext cx="597682" cy="575199"/>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4" name="AutoShape 23"/>
          <p:cNvCxnSpPr>
            <a:cxnSpLocks noChangeShapeType="1"/>
            <a:stCxn id="61" idx="2"/>
          </p:cNvCxnSpPr>
          <p:nvPr/>
        </p:nvCxnSpPr>
        <p:spPr bwMode="auto">
          <a:xfrm flipH="1">
            <a:off x="5988335" y="3747269"/>
            <a:ext cx="711299" cy="385043"/>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15" name="AutoShape 24"/>
          <p:cNvCxnSpPr>
            <a:cxnSpLocks noChangeShapeType="1"/>
          </p:cNvCxnSpPr>
          <p:nvPr/>
        </p:nvCxnSpPr>
        <p:spPr bwMode="auto">
          <a:xfrm>
            <a:off x="5647506" y="3697734"/>
            <a:ext cx="266700" cy="495300"/>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16" name="AutoShape 25"/>
          <p:cNvCxnSpPr>
            <a:cxnSpLocks noChangeShapeType="1"/>
            <a:stCxn id="62" idx="0"/>
          </p:cNvCxnSpPr>
          <p:nvPr/>
        </p:nvCxnSpPr>
        <p:spPr bwMode="auto">
          <a:xfrm flipH="1" flipV="1">
            <a:off x="5337095" y="3006970"/>
            <a:ext cx="190500" cy="41161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 name="Freeform 26"/>
          <p:cNvSpPr>
            <a:spLocks/>
          </p:cNvSpPr>
          <p:nvPr/>
        </p:nvSpPr>
        <p:spPr bwMode="auto">
          <a:xfrm rot="5400000" flipH="1">
            <a:off x="7285806" y="2407545"/>
            <a:ext cx="381000" cy="152400"/>
          </a:xfrm>
          <a:custGeom>
            <a:avLst/>
            <a:gdLst>
              <a:gd name="T0" fmla="*/ 0 w 336"/>
              <a:gd name="T1" fmla="*/ 2147483647 h 96"/>
              <a:gd name="T2" fmla="*/ 2147483647 w 336"/>
              <a:gd name="T3" fmla="*/ 0 h 96"/>
              <a:gd name="T4" fmla="*/ 2147483647 w 336"/>
              <a:gd name="T5" fmla="*/ 2147483647 h 96"/>
              <a:gd name="T6" fmla="*/ 2147483647 w 33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96">
                <a:moveTo>
                  <a:pt x="0" y="96"/>
                </a:moveTo>
                <a:lnTo>
                  <a:pt x="192" y="0"/>
                </a:lnTo>
                <a:lnTo>
                  <a:pt x="144" y="96"/>
                </a:lnTo>
                <a:lnTo>
                  <a:pt x="336" y="0"/>
                </a:ln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GB" sz="1000"/>
          </a:p>
        </p:txBody>
      </p:sp>
      <p:cxnSp>
        <p:nvCxnSpPr>
          <p:cNvPr id="18" name="AutoShape 27"/>
          <p:cNvCxnSpPr>
            <a:cxnSpLocks noChangeShapeType="1"/>
          </p:cNvCxnSpPr>
          <p:nvPr/>
        </p:nvCxnSpPr>
        <p:spPr bwMode="auto">
          <a:xfrm flipV="1">
            <a:off x="7362006" y="3665984"/>
            <a:ext cx="622300" cy="527050"/>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sp>
        <p:nvSpPr>
          <p:cNvPr id="19" name="Line 28"/>
          <p:cNvSpPr>
            <a:spLocks noChangeShapeType="1"/>
          </p:cNvSpPr>
          <p:nvPr/>
        </p:nvSpPr>
        <p:spPr bwMode="auto">
          <a:xfrm flipH="1">
            <a:off x="5114106" y="3315469"/>
            <a:ext cx="35052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sz="1000"/>
          </a:p>
        </p:txBody>
      </p:sp>
      <p:sp>
        <p:nvSpPr>
          <p:cNvPr id="20" name="Text Box 29"/>
          <p:cNvSpPr txBox="1">
            <a:spLocks noChangeArrowheads="1"/>
          </p:cNvSpPr>
          <p:nvPr/>
        </p:nvSpPr>
        <p:spPr bwMode="auto">
          <a:xfrm>
            <a:off x="4809306" y="3277047"/>
            <a:ext cx="3810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a:latin typeface="Arial" pitchFamily="34" charset="0"/>
              </a:rPr>
              <a:t>A</a:t>
            </a:r>
            <a:r>
              <a:rPr lang="de-DE" sz="1000" baseline="-25000">
                <a:latin typeface="Arial" pitchFamily="34" charset="0"/>
              </a:rPr>
              <a:t>bis</a:t>
            </a:r>
            <a:endParaRPr lang="de-DE" sz="1000">
              <a:latin typeface="Arial" pitchFamily="34" charset="0"/>
            </a:endParaRPr>
          </a:p>
        </p:txBody>
      </p:sp>
      <p:sp>
        <p:nvSpPr>
          <p:cNvPr id="21" name="Line 30"/>
          <p:cNvSpPr>
            <a:spLocks noChangeShapeType="1"/>
          </p:cNvSpPr>
          <p:nvPr/>
        </p:nvSpPr>
        <p:spPr bwMode="auto">
          <a:xfrm>
            <a:off x="5719117" y="1950175"/>
            <a:ext cx="990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sz="1000"/>
          </a:p>
        </p:txBody>
      </p:sp>
      <p:sp>
        <p:nvSpPr>
          <p:cNvPr id="22" name="Text Box 31"/>
          <p:cNvSpPr txBox="1">
            <a:spLocks noChangeArrowheads="1"/>
          </p:cNvSpPr>
          <p:nvPr/>
        </p:nvSpPr>
        <p:spPr bwMode="auto">
          <a:xfrm>
            <a:off x="5292080" y="1804816"/>
            <a:ext cx="35083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dirty="0">
                <a:latin typeface="Arial" pitchFamily="34" charset="0"/>
              </a:rPr>
              <a:t>U</a:t>
            </a:r>
            <a:r>
              <a:rPr lang="de-DE" sz="1000" baseline="-25000" dirty="0">
                <a:latin typeface="Arial" pitchFamily="34" charset="0"/>
              </a:rPr>
              <a:t>m</a:t>
            </a:r>
            <a:endParaRPr lang="de-DE" sz="1000" dirty="0">
              <a:latin typeface="Arial" pitchFamily="34" charset="0"/>
            </a:endParaRPr>
          </a:p>
        </p:txBody>
      </p:sp>
      <p:sp>
        <p:nvSpPr>
          <p:cNvPr id="23" name="AutoShape 35"/>
          <p:cNvSpPr>
            <a:spLocks noChangeArrowheads="1"/>
          </p:cNvSpPr>
          <p:nvPr/>
        </p:nvSpPr>
        <p:spPr bwMode="auto">
          <a:xfrm>
            <a:off x="5076056" y="5564634"/>
            <a:ext cx="479996" cy="330200"/>
          </a:xfrm>
          <a:prstGeom prst="flowChartMagneticDisk">
            <a:avLst/>
          </a:prstGeom>
          <a:solidFill>
            <a:srgbClr val="FFC000"/>
          </a:solidFill>
          <a:ln w="9525">
            <a:solidFill>
              <a:schemeClr val="tx1"/>
            </a:solidFill>
            <a:round/>
            <a:headEnd/>
            <a:tailEnd/>
          </a:ln>
        </p:spPr>
        <p:txBody>
          <a:bodyPr wrap="none" anchor="ctr"/>
          <a:lstStyle/>
          <a:p>
            <a:r>
              <a:rPr lang="de-DE" sz="1600" dirty="0">
                <a:latin typeface="Calibri" pitchFamily="34" charset="0"/>
                <a:cs typeface="Calibri" pitchFamily="34" charset="0"/>
              </a:rPr>
              <a:t>EIR</a:t>
            </a:r>
          </a:p>
        </p:txBody>
      </p:sp>
      <p:sp>
        <p:nvSpPr>
          <p:cNvPr id="24" name="AutoShape 37"/>
          <p:cNvSpPr>
            <a:spLocks noChangeArrowheads="1"/>
          </p:cNvSpPr>
          <p:nvPr/>
        </p:nvSpPr>
        <p:spPr bwMode="auto">
          <a:xfrm>
            <a:off x="5757664" y="4802634"/>
            <a:ext cx="461342" cy="330200"/>
          </a:xfrm>
          <a:prstGeom prst="flowChartMagneticDisk">
            <a:avLst/>
          </a:prstGeom>
          <a:solidFill>
            <a:srgbClr val="FFC000"/>
          </a:solidFill>
          <a:ln w="9525">
            <a:solidFill>
              <a:schemeClr val="tx1"/>
            </a:solidFill>
            <a:round/>
            <a:headEnd/>
            <a:tailEnd/>
          </a:ln>
        </p:spPr>
        <p:txBody>
          <a:bodyPr wrap="none" anchor="ctr"/>
          <a:lstStyle/>
          <a:p>
            <a:r>
              <a:rPr lang="de-DE" sz="1600" dirty="0">
                <a:latin typeface="Calibri" pitchFamily="34" charset="0"/>
                <a:cs typeface="Calibri" pitchFamily="34" charset="0"/>
              </a:rPr>
              <a:t>HLR</a:t>
            </a:r>
          </a:p>
        </p:txBody>
      </p:sp>
      <p:sp>
        <p:nvSpPr>
          <p:cNvPr id="25" name="AutoShape 41"/>
          <p:cNvSpPr>
            <a:spLocks noChangeArrowheads="1"/>
          </p:cNvSpPr>
          <p:nvPr/>
        </p:nvSpPr>
        <p:spPr bwMode="auto">
          <a:xfrm>
            <a:off x="5148064" y="4574034"/>
            <a:ext cx="499442" cy="328613"/>
          </a:xfrm>
          <a:prstGeom prst="flowChartMagneticDisk">
            <a:avLst/>
          </a:prstGeom>
          <a:solidFill>
            <a:srgbClr val="FFC000"/>
          </a:solidFill>
          <a:ln w="9525">
            <a:solidFill>
              <a:schemeClr val="tx1"/>
            </a:solidFill>
            <a:round/>
            <a:headEnd/>
            <a:tailEnd/>
          </a:ln>
        </p:spPr>
        <p:txBody>
          <a:bodyPr wrap="none" anchor="ctr"/>
          <a:lstStyle/>
          <a:p>
            <a:r>
              <a:rPr lang="de-DE" sz="1600" dirty="0">
                <a:latin typeface="Calibri" pitchFamily="34" charset="0"/>
                <a:cs typeface="Calibri" pitchFamily="34" charset="0"/>
              </a:rPr>
              <a:t>VLR</a:t>
            </a:r>
          </a:p>
        </p:txBody>
      </p:sp>
      <p:sp>
        <p:nvSpPr>
          <p:cNvPr id="26" name="AutoShape 42"/>
          <p:cNvSpPr>
            <a:spLocks noChangeArrowheads="1"/>
          </p:cNvSpPr>
          <p:nvPr/>
        </p:nvSpPr>
        <p:spPr bwMode="auto">
          <a:xfrm>
            <a:off x="6595864" y="4574034"/>
            <a:ext cx="423242" cy="328613"/>
          </a:xfrm>
          <a:prstGeom prst="flowChartMagneticDisk">
            <a:avLst/>
          </a:prstGeom>
          <a:solidFill>
            <a:srgbClr val="FFC000"/>
          </a:solidFill>
          <a:ln w="9525">
            <a:solidFill>
              <a:schemeClr val="tx1"/>
            </a:solidFill>
            <a:round/>
            <a:headEnd/>
            <a:tailEnd/>
          </a:ln>
        </p:spPr>
        <p:txBody>
          <a:bodyPr wrap="none" anchor="ctr"/>
          <a:lstStyle/>
          <a:p>
            <a:r>
              <a:rPr lang="de-DE" sz="1600" dirty="0">
                <a:latin typeface="Calibri" pitchFamily="34" charset="0"/>
                <a:cs typeface="Calibri" pitchFamily="34" charset="0"/>
              </a:rPr>
              <a:t>VLR</a:t>
            </a:r>
          </a:p>
        </p:txBody>
      </p:sp>
      <p:sp>
        <p:nvSpPr>
          <p:cNvPr id="27" name="Line 44"/>
          <p:cNvSpPr>
            <a:spLocks noChangeShapeType="1"/>
          </p:cNvSpPr>
          <p:nvPr/>
        </p:nvSpPr>
        <p:spPr bwMode="auto">
          <a:xfrm flipH="1" flipV="1">
            <a:off x="5114106" y="3964434"/>
            <a:ext cx="35052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sz="1000"/>
          </a:p>
        </p:txBody>
      </p:sp>
      <p:sp>
        <p:nvSpPr>
          <p:cNvPr id="28" name="Text Box 45"/>
          <p:cNvSpPr txBox="1">
            <a:spLocks noChangeArrowheads="1"/>
          </p:cNvSpPr>
          <p:nvPr/>
        </p:nvSpPr>
        <p:spPr bwMode="auto">
          <a:xfrm>
            <a:off x="4893444" y="3810447"/>
            <a:ext cx="26828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a:latin typeface="Arial" pitchFamily="34" charset="0"/>
              </a:rPr>
              <a:t>A</a:t>
            </a:r>
          </a:p>
        </p:txBody>
      </p:sp>
      <p:cxnSp>
        <p:nvCxnSpPr>
          <p:cNvPr id="29" name="AutoShape 46"/>
          <p:cNvCxnSpPr>
            <a:cxnSpLocks noChangeShapeType="1"/>
            <a:stCxn id="64" idx="1"/>
            <a:endCxn id="63" idx="3"/>
          </p:cNvCxnSpPr>
          <p:nvPr/>
        </p:nvCxnSpPr>
        <p:spPr bwMode="auto">
          <a:xfrm flipH="1">
            <a:off x="6050471" y="4284712"/>
            <a:ext cx="1017749" cy="0"/>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30" name="AutoShape 47"/>
          <p:cNvCxnSpPr>
            <a:cxnSpLocks noChangeShapeType="1"/>
          </p:cNvCxnSpPr>
          <p:nvPr/>
        </p:nvCxnSpPr>
        <p:spPr bwMode="auto">
          <a:xfrm>
            <a:off x="7362006" y="4421634"/>
            <a:ext cx="0" cy="457200"/>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31" name="AutoShape 50"/>
          <p:cNvCxnSpPr>
            <a:cxnSpLocks noChangeShapeType="1"/>
            <a:endCxn id="25" idx="1"/>
          </p:cNvCxnSpPr>
          <p:nvPr/>
        </p:nvCxnSpPr>
        <p:spPr bwMode="auto">
          <a:xfrm flipH="1">
            <a:off x="5397785" y="4307334"/>
            <a:ext cx="220217" cy="2667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32" name="Text Box 59"/>
          <p:cNvSpPr txBox="1">
            <a:spLocks noChangeArrowheads="1"/>
          </p:cNvSpPr>
          <p:nvPr/>
        </p:nvSpPr>
        <p:spPr bwMode="auto">
          <a:xfrm>
            <a:off x="8170122" y="5178741"/>
            <a:ext cx="4524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000" dirty="0">
                <a:latin typeface="Arial" pitchFamily="34" charset="0"/>
              </a:rPr>
              <a:t>PDN</a:t>
            </a:r>
          </a:p>
        </p:txBody>
      </p:sp>
      <p:sp>
        <p:nvSpPr>
          <p:cNvPr id="33" name="Text Box 60"/>
          <p:cNvSpPr txBox="1">
            <a:spLocks noChangeArrowheads="1"/>
          </p:cNvSpPr>
          <p:nvPr/>
        </p:nvSpPr>
        <p:spPr bwMode="auto">
          <a:xfrm>
            <a:off x="8220844" y="4845496"/>
            <a:ext cx="8953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000" dirty="0">
                <a:latin typeface="Arial" pitchFamily="34" charset="0"/>
              </a:rPr>
              <a:t>ISDN, PSTN</a:t>
            </a:r>
          </a:p>
        </p:txBody>
      </p:sp>
      <p:sp>
        <p:nvSpPr>
          <p:cNvPr id="34" name="Text Box 62"/>
          <p:cNvSpPr txBox="1">
            <a:spLocks noChangeArrowheads="1"/>
          </p:cNvSpPr>
          <p:nvPr/>
        </p:nvSpPr>
        <p:spPr bwMode="auto">
          <a:xfrm>
            <a:off x="4275906" y="2362647"/>
            <a:ext cx="44358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400">
                <a:latin typeface="Calibri" pitchFamily="34" charset="0"/>
                <a:cs typeface="Calibri" pitchFamily="34" charset="0"/>
              </a:rPr>
              <a:t>RSS</a:t>
            </a:r>
          </a:p>
        </p:txBody>
      </p:sp>
      <p:sp>
        <p:nvSpPr>
          <p:cNvPr id="35" name="Text Box 63"/>
          <p:cNvSpPr txBox="1">
            <a:spLocks noChangeArrowheads="1"/>
          </p:cNvSpPr>
          <p:nvPr/>
        </p:nvSpPr>
        <p:spPr bwMode="auto">
          <a:xfrm>
            <a:off x="5808627" y="836712"/>
            <a:ext cx="6905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000" dirty="0">
                <a:latin typeface="Arial" pitchFamily="34" charset="0"/>
              </a:rPr>
              <a:t>radio cell</a:t>
            </a:r>
          </a:p>
        </p:txBody>
      </p:sp>
      <p:sp>
        <p:nvSpPr>
          <p:cNvPr id="36" name="Text Box 65"/>
          <p:cNvSpPr txBox="1">
            <a:spLocks noChangeArrowheads="1"/>
          </p:cNvSpPr>
          <p:nvPr/>
        </p:nvSpPr>
        <p:spPr bwMode="auto">
          <a:xfrm>
            <a:off x="7102884" y="1513235"/>
            <a:ext cx="6905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000" dirty="0">
                <a:latin typeface="Arial" pitchFamily="34" charset="0"/>
              </a:rPr>
              <a:t>radio cell</a:t>
            </a:r>
          </a:p>
        </p:txBody>
      </p:sp>
      <p:cxnSp>
        <p:nvCxnSpPr>
          <p:cNvPr id="37" name="AutoShape 67"/>
          <p:cNvCxnSpPr>
            <a:cxnSpLocks noChangeShapeType="1"/>
          </p:cNvCxnSpPr>
          <p:nvPr/>
        </p:nvCxnSpPr>
        <p:spPr bwMode="auto">
          <a:xfrm flipH="1" flipV="1">
            <a:off x="6180906" y="3163069"/>
            <a:ext cx="304800" cy="4191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38" name="AutoShape 68"/>
          <p:cNvSpPr>
            <a:spLocks/>
          </p:cNvSpPr>
          <p:nvPr/>
        </p:nvSpPr>
        <p:spPr bwMode="auto">
          <a:xfrm>
            <a:off x="4656906" y="992634"/>
            <a:ext cx="152400" cy="2971800"/>
          </a:xfrm>
          <a:prstGeom prst="leftBrace">
            <a:avLst>
              <a:gd name="adj1" fmla="val 1625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9" name="AutoShape 69"/>
          <p:cNvSpPr>
            <a:spLocks/>
          </p:cNvSpPr>
          <p:nvPr/>
        </p:nvSpPr>
        <p:spPr bwMode="auto">
          <a:xfrm>
            <a:off x="4656906" y="3964434"/>
            <a:ext cx="152400" cy="1447800"/>
          </a:xfrm>
          <a:prstGeom prst="leftBrace">
            <a:avLst>
              <a:gd name="adj1" fmla="val 7916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400">
              <a:latin typeface="Calibri" pitchFamily="34" charset="0"/>
              <a:cs typeface="Calibri" pitchFamily="34" charset="0"/>
            </a:endParaRPr>
          </a:p>
        </p:txBody>
      </p:sp>
      <p:cxnSp>
        <p:nvCxnSpPr>
          <p:cNvPr id="40" name="AutoShape 71"/>
          <p:cNvCxnSpPr>
            <a:cxnSpLocks noChangeShapeType="1"/>
            <a:stCxn id="65" idx="3"/>
            <a:endCxn id="33" idx="1"/>
          </p:cNvCxnSpPr>
          <p:nvPr/>
        </p:nvCxnSpPr>
        <p:spPr bwMode="auto">
          <a:xfrm flipV="1">
            <a:off x="7808094" y="4967734"/>
            <a:ext cx="412750" cy="67469"/>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41" name="AutoShape 72"/>
          <p:cNvCxnSpPr>
            <a:cxnSpLocks noChangeShapeType="1"/>
            <a:endCxn id="32" idx="1"/>
          </p:cNvCxnSpPr>
          <p:nvPr/>
        </p:nvCxnSpPr>
        <p:spPr bwMode="auto">
          <a:xfrm>
            <a:off x="7704906" y="5168091"/>
            <a:ext cx="465216" cy="132888"/>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42" name="AutoShape 75"/>
          <p:cNvCxnSpPr>
            <a:cxnSpLocks noChangeShapeType="1"/>
          </p:cNvCxnSpPr>
          <p:nvPr/>
        </p:nvCxnSpPr>
        <p:spPr bwMode="auto">
          <a:xfrm rot="-5400000">
            <a:off x="5685606" y="4650234"/>
            <a:ext cx="1828800" cy="152400"/>
          </a:xfrm>
          <a:prstGeom prst="curvedConnector3">
            <a:avLst>
              <a:gd name="adj1" fmla="val 64236"/>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43" name="AutoShape 76"/>
          <p:cNvSpPr>
            <a:spLocks/>
          </p:cNvSpPr>
          <p:nvPr/>
        </p:nvSpPr>
        <p:spPr bwMode="auto">
          <a:xfrm>
            <a:off x="4656906" y="5412234"/>
            <a:ext cx="152400" cy="609600"/>
          </a:xfrm>
          <a:prstGeom prst="lef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400">
              <a:latin typeface="Calibri" pitchFamily="34" charset="0"/>
              <a:cs typeface="Calibri" pitchFamily="34" charset="0"/>
            </a:endParaRPr>
          </a:p>
        </p:txBody>
      </p:sp>
      <p:sp>
        <p:nvSpPr>
          <p:cNvPr id="44" name="Text Box 77"/>
          <p:cNvSpPr txBox="1">
            <a:spLocks noChangeArrowheads="1"/>
          </p:cNvSpPr>
          <p:nvPr/>
        </p:nvSpPr>
        <p:spPr bwMode="auto">
          <a:xfrm>
            <a:off x="4199706" y="5564634"/>
            <a:ext cx="50687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400">
                <a:latin typeface="Calibri" pitchFamily="34" charset="0"/>
                <a:cs typeface="Calibri" pitchFamily="34" charset="0"/>
              </a:rPr>
              <a:t>OSS </a:t>
            </a:r>
          </a:p>
        </p:txBody>
      </p:sp>
      <p:cxnSp>
        <p:nvCxnSpPr>
          <p:cNvPr id="45" name="AutoShape 78"/>
          <p:cNvCxnSpPr>
            <a:cxnSpLocks noChangeShapeType="1"/>
          </p:cNvCxnSpPr>
          <p:nvPr/>
        </p:nvCxnSpPr>
        <p:spPr bwMode="auto">
          <a:xfrm flipV="1">
            <a:off x="7362006" y="3710434"/>
            <a:ext cx="1123950" cy="482600"/>
          </a:xfrm>
          <a:prstGeom prst="straightConnector1">
            <a:avLst/>
          </a:prstGeom>
          <a:noFill/>
          <a:ln w="12700">
            <a:solidFill>
              <a:schemeClr val="tx1"/>
            </a:solidFill>
            <a:round/>
            <a:headEnd/>
            <a:tailEnd/>
          </a:ln>
          <a:extLst>
            <a:ext uri="{909E8E84-426E-40dd-AFC4-6F175D3DCCD1}">
              <a14:hiddenFill xmlns:a14="http://schemas.microsoft.com/office/drawing/2010/main" xmlns="">
                <a:noFill/>
              </a14:hiddenFill>
            </a:ext>
          </a:extLst>
        </p:spPr>
      </p:cxnSp>
      <p:cxnSp>
        <p:nvCxnSpPr>
          <p:cNvPr id="46" name="AutoShape 79"/>
          <p:cNvCxnSpPr>
            <a:cxnSpLocks noChangeShapeType="1"/>
            <a:endCxn id="26" idx="1"/>
          </p:cNvCxnSpPr>
          <p:nvPr/>
        </p:nvCxnSpPr>
        <p:spPr bwMode="auto">
          <a:xfrm flipH="1">
            <a:off x="6807485" y="4307334"/>
            <a:ext cx="364021" cy="2667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47" name="AutoShape 80"/>
          <p:cNvCxnSpPr>
            <a:cxnSpLocks noChangeShapeType="1"/>
            <a:endCxn id="24" idx="1"/>
          </p:cNvCxnSpPr>
          <p:nvPr/>
        </p:nvCxnSpPr>
        <p:spPr bwMode="auto">
          <a:xfrm>
            <a:off x="5871964" y="4421634"/>
            <a:ext cx="116371" cy="3810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48" name="AutoShape 81"/>
          <p:cNvCxnSpPr>
            <a:cxnSpLocks noChangeShapeType="1"/>
            <a:endCxn id="23" idx="1"/>
          </p:cNvCxnSpPr>
          <p:nvPr/>
        </p:nvCxnSpPr>
        <p:spPr bwMode="auto">
          <a:xfrm flipH="1">
            <a:off x="5316054" y="4421634"/>
            <a:ext cx="598152" cy="11430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49" name="AutoShape 82"/>
          <p:cNvCxnSpPr>
            <a:cxnSpLocks noChangeShapeType="1"/>
            <a:stCxn id="24" idx="3"/>
          </p:cNvCxnSpPr>
          <p:nvPr/>
        </p:nvCxnSpPr>
        <p:spPr bwMode="auto">
          <a:xfrm flipH="1">
            <a:off x="5948165" y="5132834"/>
            <a:ext cx="40170" cy="5080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50" name="AutoShape 83"/>
          <p:cNvCxnSpPr>
            <a:cxnSpLocks noChangeShapeType="1"/>
          </p:cNvCxnSpPr>
          <p:nvPr/>
        </p:nvCxnSpPr>
        <p:spPr bwMode="auto">
          <a:xfrm flipH="1">
            <a:off x="6523806" y="4421634"/>
            <a:ext cx="838200" cy="12192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51" name="AutoShape 84"/>
          <p:cNvCxnSpPr>
            <a:cxnSpLocks noChangeShapeType="1"/>
          </p:cNvCxnSpPr>
          <p:nvPr/>
        </p:nvCxnSpPr>
        <p:spPr bwMode="auto">
          <a:xfrm rot="16200000" flipH="1">
            <a:off x="5609406" y="4726434"/>
            <a:ext cx="1219200" cy="609600"/>
          </a:xfrm>
          <a:prstGeom prst="curvedConnector3">
            <a:avLst>
              <a:gd name="adj1" fmla="val 26949"/>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52" name="AutoShape 85"/>
          <p:cNvCxnSpPr>
            <a:cxnSpLocks noChangeShapeType="1"/>
          </p:cNvCxnSpPr>
          <p:nvPr/>
        </p:nvCxnSpPr>
        <p:spPr bwMode="auto">
          <a:xfrm rot="5400000" flipH="1">
            <a:off x="5114106" y="4231134"/>
            <a:ext cx="1943100" cy="876300"/>
          </a:xfrm>
          <a:prstGeom prst="curvedConnector2">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cxnSp>
      <p:cxnSp>
        <p:nvCxnSpPr>
          <p:cNvPr id="53" name="AutoShape 86"/>
          <p:cNvCxnSpPr>
            <a:cxnSpLocks noChangeShapeType="1"/>
            <a:endCxn id="76" idx="0"/>
          </p:cNvCxnSpPr>
          <p:nvPr/>
        </p:nvCxnSpPr>
        <p:spPr bwMode="auto">
          <a:xfrm flipH="1">
            <a:off x="6704781" y="5107434"/>
            <a:ext cx="657225" cy="45720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54" name="Text Box 87"/>
          <p:cNvSpPr txBox="1">
            <a:spLocks noChangeArrowheads="1"/>
          </p:cNvSpPr>
          <p:nvPr/>
        </p:nvSpPr>
        <p:spPr bwMode="auto">
          <a:xfrm>
            <a:off x="8109356" y="4489896"/>
            <a:ext cx="107112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000" dirty="0">
                <a:latin typeface="Arial" pitchFamily="34" charset="0"/>
              </a:rPr>
              <a:t>Signaling (SS7)</a:t>
            </a:r>
          </a:p>
        </p:txBody>
      </p:sp>
      <p:cxnSp>
        <p:nvCxnSpPr>
          <p:cNvPr id="55" name="AutoShape 88"/>
          <p:cNvCxnSpPr>
            <a:cxnSpLocks noChangeShapeType="1"/>
            <a:stCxn id="54" idx="1"/>
          </p:cNvCxnSpPr>
          <p:nvPr/>
        </p:nvCxnSpPr>
        <p:spPr bwMode="auto">
          <a:xfrm flipH="1">
            <a:off x="7538056" y="4613007"/>
            <a:ext cx="571300" cy="287630"/>
          </a:xfrm>
          <a:prstGeom prst="straightConnector1">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56" name="Line 89"/>
          <p:cNvSpPr>
            <a:spLocks noChangeShapeType="1"/>
          </p:cNvSpPr>
          <p:nvPr/>
        </p:nvSpPr>
        <p:spPr bwMode="auto">
          <a:xfrm flipH="1" flipV="1">
            <a:off x="6333306" y="5412234"/>
            <a:ext cx="9144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sz="1000"/>
          </a:p>
        </p:txBody>
      </p:sp>
      <p:sp>
        <p:nvSpPr>
          <p:cNvPr id="57" name="Text Box 90"/>
          <p:cNvSpPr txBox="1">
            <a:spLocks noChangeArrowheads="1"/>
          </p:cNvSpPr>
          <p:nvPr/>
        </p:nvSpPr>
        <p:spPr bwMode="auto">
          <a:xfrm>
            <a:off x="6104706" y="5259834"/>
            <a:ext cx="2825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a:latin typeface="Arial" pitchFamily="34" charset="0"/>
              </a:rPr>
              <a:t>O</a:t>
            </a:r>
          </a:p>
        </p:txBody>
      </p:sp>
      <p:sp>
        <p:nvSpPr>
          <p:cNvPr id="58" name="Fußzeilenplatzhalter 2"/>
          <p:cNvSpPr txBox="1">
            <a:spLocks/>
          </p:cNvSpPr>
          <p:nvPr/>
        </p:nvSpPr>
        <p:spPr>
          <a:xfrm>
            <a:off x="6485706" y="6237734"/>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p101</a:t>
            </a:r>
            <a:endParaRPr lang="en-US" b="1" i="1" dirty="0">
              <a:latin typeface="Calibri" pitchFamily="34" charset="0"/>
              <a:cs typeface="Calibri" pitchFamily="34" charset="0"/>
            </a:endParaRPr>
          </a:p>
        </p:txBody>
      </p:sp>
      <p:sp>
        <p:nvSpPr>
          <p:cNvPr id="59" name="TextBox 58"/>
          <p:cNvSpPr txBox="1"/>
          <p:nvPr/>
        </p:nvSpPr>
        <p:spPr>
          <a:xfrm>
            <a:off x="0" y="984351"/>
            <a:ext cx="4656906" cy="5078313"/>
          </a:xfrm>
          <a:prstGeom prst="rect">
            <a:avLst/>
          </a:prstGeom>
          <a:noFill/>
        </p:spPr>
        <p:txBody>
          <a:bodyPr wrap="square" rtlCol="0">
            <a:spAutoFit/>
          </a:bodyPr>
          <a:lstStyle/>
          <a:p>
            <a:r>
              <a:rPr lang="en-GB" sz="1800" b="1" u="sng" dirty="0">
                <a:solidFill>
                  <a:srgbClr val="002060"/>
                </a:solidFill>
                <a:latin typeface="Calibri" pitchFamily="34" charset="0"/>
                <a:cs typeface="Calibri" pitchFamily="34" charset="0"/>
              </a:rPr>
              <a:t>Components</a:t>
            </a:r>
          </a:p>
          <a:p>
            <a:pPr lvl="1"/>
            <a:r>
              <a:rPr lang="en-GB" sz="1800" dirty="0">
                <a:latin typeface="Calibri" pitchFamily="34" charset="0"/>
                <a:cs typeface="Calibri" pitchFamily="34" charset="0"/>
              </a:rPr>
              <a:t>MS= Mobile Station</a:t>
            </a:r>
          </a:p>
          <a:p>
            <a:pPr lvl="1"/>
            <a:r>
              <a:rPr lang="en-GB" sz="1800" dirty="0">
                <a:latin typeface="Calibri" pitchFamily="34" charset="0"/>
                <a:cs typeface="Calibri" pitchFamily="34" charset="0"/>
              </a:rPr>
              <a:t>BTS=Base Transceiver Station</a:t>
            </a:r>
          </a:p>
          <a:p>
            <a:pPr lvl="1"/>
            <a:r>
              <a:rPr lang="en-GB" sz="1800" dirty="0">
                <a:latin typeface="Calibri" pitchFamily="34" charset="0"/>
                <a:cs typeface="Calibri" pitchFamily="34" charset="0"/>
              </a:rPr>
              <a:t>BSC=Base Station Controller</a:t>
            </a:r>
          </a:p>
          <a:p>
            <a:pPr lvl="1"/>
            <a:r>
              <a:rPr lang="en-GB" sz="1800" dirty="0">
                <a:latin typeface="Calibri" pitchFamily="34" charset="0"/>
                <a:cs typeface="Calibri" pitchFamily="34" charset="0"/>
              </a:rPr>
              <a:t>MSC=Mobile Switching Centre</a:t>
            </a:r>
          </a:p>
          <a:p>
            <a:pPr lvl="1"/>
            <a:r>
              <a:rPr lang="en-GB" sz="1800" dirty="0">
                <a:latin typeface="Calibri" pitchFamily="34" charset="0"/>
                <a:cs typeface="Calibri" pitchFamily="34" charset="0"/>
              </a:rPr>
              <a:t>GMSC=Gateway MSC</a:t>
            </a:r>
          </a:p>
          <a:p>
            <a:pPr lvl="1"/>
            <a:r>
              <a:rPr lang="en-GB" sz="1800" dirty="0">
                <a:latin typeface="Calibri" pitchFamily="34" charset="0"/>
                <a:cs typeface="Calibri" pitchFamily="34" charset="0"/>
              </a:rPr>
              <a:t>OMC=Operation &amp; Maintenance Centre </a:t>
            </a:r>
          </a:p>
          <a:p>
            <a:r>
              <a:rPr lang="en-GB" sz="1800" b="1" u="sng" dirty="0">
                <a:solidFill>
                  <a:srgbClr val="002060"/>
                </a:solidFill>
                <a:latin typeface="Calibri" pitchFamily="34" charset="0"/>
                <a:cs typeface="Calibri" pitchFamily="34" charset="0"/>
              </a:rPr>
              <a:t>Interfaces</a:t>
            </a:r>
          </a:p>
          <a:p>
            <a:pPr lvl="1"/>
            <a:r>
              <a:rPr lang="en-GB" sz="1800" dirty="0">
                <a:latin typeface="Calibri" pitchFamily="34" charset="0"/>
                <a:cs typeface="Calibri" pitchFamily="34" charset="0"/>
              </a:rPr>
              <a:t>A interface : links MSC and BSC</a:t>
            </a:r>
          </a:p>
          <a:p>
            <a:pPr lvl="1"/>
            <a:r>
              <a:rPr lang="en-GB" sz="1800" dirty="0" err="1">
                <a:latin typeface="Calibri" pitchFamily="34" charset="0"/>
                <a:cs typeface="Calibri" pitchFamily="34" charset="0"/>
              </a:rPr>
              <a:t>Abis</a:t>
            </a:r>
            <a:r>
              <a:rPr lang="en-GB" sz="1800" dirty="0">
                <a:latin typeface="Calibri" pitchFamily="34" charset="0"/>
                <a:cs typeface="Calibri" pitchFamily="34" charset="0"/>
              </a:rPr>
              <a:t> interface : links BSC and BTS</a:t>
            </a:r>
          </a:p>
          <a:p>
            <a:pPr lvl="1"/>
            <a:r>
              <a:rPr lang="en-GB" sz="1800" dirty="0">
                <a:latin typeface="Calibri" pitchFamily="34" charset="0"/>
                <a:cs typeface="Calibri" pitchFamily="34" charset="0"/>
              </a:rPr>
              <a:t>Um interface : radio link between BTS and MS</a:t>
            </a:r>
          </a:p>
          <a:p>
            <a:pPr lvl="1"/>
            <a:r>
              <a:rPr lang="en-GB" sz="1800" dirty="0">
                <a:latin typeface="Calibri" pitchFamily="34" charset="0"/>
                <a:cs typeface="Calibri" pitchFamily="34" charset="0"/>
              </a:rPr>
              <a:t>O interface : connects OMC to all elements</a:t>
            </a:r>
          </a:p>
          <a:p>
            <a:r>
              <a:rPr lang="en-GB" sz="1800" b="1" u="sng" dirty="0">
                <a:solidFill>
                  <a:srgbClr val="002060"/>
                </a:solidFill>
                <a:latin typeface="Calibri" pitchFamily="34" charset="0"/>
                <a:cs typeface="Calibri" pitchFamily="34" charset="0"/>
              </a:rPr>
              <a:t>Databases</a:t>
            </a:r>
          </a:p>
          <a:p>
            <a:pPr lvl="1"/>
            <a:r>
              <a:rPr lang="en-GB" sz="1800" dirty="0">
                <a:latin typeface="Calibri" pitchFamily="34" charset="0"/>
                <a:cs typeface="Calibri" pitchFamily="34" charset="0"/>
              </a:rPr>
              <a:t>HLR=Home Location Register</a:t>
            </a:r>
          </a:p>
          <a:p>
            <a:pPr lvl="1"/>
            <a:r>
              <a:rPr lang="en-GB" sz="1800" dirty="0">
                <a:latin typeface="Calibri" pitchFamily="34" charset="0"/>
                <a:cs typeface="Calibri" pitchFamily="34" charset="0"/>
              </a:rPr>
              <a:t>VLR=Visitor Location register</a:t>
            </a:r>
          </a:p>
          <a:p>
            <a:pPr lvl="1"/>
            <a:r>
              <a:rPr lang="en-GB" sz="1800" dirty="0">
                <a:latin typeface="Calibri" pitchFamily="34" charset="0"/>
                <a:cs typeface="Calibri" pitchFamily="34" charset="0"/>
              </a:rPr>
              <a:t>EIR=Equipment Identity Register</a:t>
            </a:r>
          </a:p>
          <a:p>
            <a:pPr lvl="1"/>
            <a:r>
              <a:rPr lang="en-GB" sz="1800" dirty="0" err="1">
                <a:latin typeface="Calibri" pitchFamily="34" charset="0"/>
                <a:cs typeface="Calibri" pitchFamily="34" charset="0"/>
              </a:rPr>
              <a:t>AuC</a:t>
            </a:r>
            <a:r>
              <a:rPr lang="en-GB" sz="1800" dirty="0">
                <a:latin typeface="Calibri" pitchFamily="34" charset="0"/>
                <a:cs typeface="Calibri" pitchFamily="34" charset="0"/>
              </a:rPr>
              <a:t>=Authentication Centre</a:t>
            </a:r>
          </a:p>
        </p:txBody>
      </p:sp>
      <p:sp>
        <p:nvSpPr>
          <p:cNvPr id="60" name="AutoShape 41"/>
          <p:cNvSpPr>
            <a:spLocks noChangeArrowheads="1"/>
          </p:cNvSpPr>
          <p:nvPr/>
        </p:nvSpPr>
        <p:spPr bwMode="auto">
          <a:xfrm>
            <a:off x="5748362" y="5640834"/>
            <a:ext cx="508744" cy="328613"/>
          </a:xfrm>
          <a:prstGeom prst="flowChartMagneticDisk">
            <a:avLst/>
          </a:prstGeom>
          <a:solidFill>
            <a:srgbClr val="FFC000"/>
          </a:solidFill>
          <a:ln w="9525">
            <a:solidFill>
              <a:schemeClr val="tx1"/>
            </a:solidFill>
            <a:round/>
            <a:headEnd/>
            <a:tailEnd/>
          </a:ln>
        </p:spPr>
        <p:txBody>
          <a:bodyPr wrap="none" anchor="ctr"/>
          <a:lstStyle/>
          <a:p>
            <a:r>
              <a:rPr lang="de-DE" sz="1600" dirty="0">
                <a:latin typeface="Calibri" pitchFamily="34" charset="0"/>
                <a:cs typeface="Calibri" pitchFamily="34" charset="0"/>
              </a:rPr>
              <a:t>AuC</a:t>
            </a:r>
          </a:p>
        </p:txBody>
      </p:sp>
      <p:sp>
        <p:nvSpPr>
          <p:cNvPr id="61" name="Rounded Rectangle 60"/>
          <p:cNvSpPr/>
          <p:nvPr/>
        </p:nvSpPr>
        <p:spPr bwMode="auto">
          <a:xfrm>
            <a:off x="6447606" y="3442469"/>
            <a:ext cx="504056" cy="3048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Calibri" pitchFamily="34" charset="0"/>
                <a:ea typeface="ＭＳ Ｐゴシック" charset="0"/>
                <a:cs typeface="Calibri" pitchFamily="34" charset="0"/>
              </a:rPr>
              <a:t>BSC</a:t>
            </a:r>
          </a:p>
        </p:txBody>
      </p:sp>
      <p:sp>
        <p:nvSpPr>
          <p:cNvPr id="62" name="Rounded Rectangle 61"/>
          <p:cNvSpPr/>
          <p:nvPr/>
        </p:nvSpPr>
        <p:spPr bwMode="auto">
          <a:xfrm>
            <a:off x="5275567" y="3418588"/>
            <a:ext cx="504056" cy="3048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Calibri" pitchFamily="34" charset="0"/>
                <a:ea typeface="ＭＳ Ｐゴシック" charset="0"/>
                <a:cs typeface="Calibri" pitchFamily="34" charset="0"/>
              </a:rPr>
              <a:t>BSC</a:t>
            </a:r>
          </a:p>
        </p:txBody>
      </p:sp>
      <p:sp>
        <p:nvSpPr>
          <p:cNvPr id="63" name="Rounded Rectangle 62"/>
          <p:cNvSpPr/>
          <p:nvPr/>
        </p:nvSpPr>
        <p:spPr bwMode="auto">
          <a:xfrm>
            <a:off x="5450347" y="4132312"/>
            <a:ext cx="600124" cy="3048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1400" dirty="0">
                <a:latin typeface="Calibri" pitchFamily="34" charset="0"/>
                <a:ea typeface="ＭＳ Ｐゴシック" charset="0"/>
                <a:cs typeface="Calibri" pitchFamily="34" charset="0"/>
              </a:rPr>
              <a:t>M</a:t>
            </a:r>
            <a:r>
              <a:rPr kumimoji="0" lang="en-GB" sz="1400" b="0" i="0" u="none" strike="noStrike" cap="none" normalizeH="0" baseline="0" dirty="0">
                <a:ln>
                  <a:noFill/>
                </a:ln>
                <a:solidFill>
                  <a:schemeClr val="tx1"/>
                </a:solidFill>
                <a:effectLst/>
                <a:latin typeface="Calibri" pitchFamily="34" charset="0"/>
                <a:ea typeface="ＭＳ Ｐゴシック" charset="0"/>
                <a:cs typeface="Calibri" pitchFamily="34" charset="0"/>
              </a:rPr>
              <a:t>SC</a:t>
            </a:r>
          </a:p>
        </p:txBody>
      </p:sp>
      <p:sp>
        <p:nvSpPr>
          <p:cNvPr id="64" name="Rounded Rectangle 63"/>
          <p:cNvSpPr/>
          <p:nvPr/>
        </p:nvSpPr>
        <p:spPr bwMode="auto">
          <a:xfrm>
            <a:off x="7068220" y="4132312"/>
            <a:ext cx="600124" cy="3048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400" dirty="0">
                <a:latin typeface="Calibri" pitchFamily="34" charset="0"/>
                <a:ea typeface="ＭＳ Ｐゴシック" charset="0"/>
                <a:cs typeface="Calibri" pitchFamily="34" charset="0"/>
              </a:rPr>
              <a:t>M</a:t>
            </a:r>
            <a:r>
              <a:rPr kumimoji="0" lang="en-GB" sz="1400" b="0" i="0" u="none" strike="noStrike" cap="none" normalizeH="0" baseline="0" dirty="0">
                <a:ln>
                  <a:noFill/>
                </a:ln>
                <a:solidFill>
                  <a:schemeClr val="tx1"/>
                </a:solidFill>
                <a:effectLst/>
                <a:latin typeface="Calibri" pitchFamily="34" charset="0"/>
                <a:ea typeface="ＭＳ Ｐゴシック" charset="0"/>
                <a:cs typeface="Calibri" pitchFamily="34" charset="0"/>
              </a:rPr>
              <a:t>SC</a:t>
            </a:r>
          </a:p>
        </p:txBody>
      </p:sp>
      <p:sp>
        <p:nvSpPr>
          <p:cNvPr id="65" name="Rounded Rectangle 64"/>
          <p:cNvSpPr/>
          <p:nvPr/>
        </p:nvSpPr>
        <p:spPr bwMode="auto">
          <a:xfrm>
            <a:off x="7120682" y="4882803"/>
            <a:ext cx="687412" cy="304800"/>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400" dirty="0">
                <a:latin typeface="Calibri" pitchFamily="34" charset="0"/>
                <a:ea typeface="ＭＳ Ｐゴシック" charset="0"/>
                <a:cs typeface="Calibri" pitchFamily="34" charset="0"/>
              </a:rPr>
              <a:t>GM</a:t>
            </a:r>
            <a:r>
              <a:rPr kumimoji="0" lang="en-GB" sz="1400" b="0" i="0" u="none" strike="noStrike" cap="none" normalizeH="0" baseline="0" dirty="0">
                <a:ln>
                  <a:noFill/>
                </a:ln>
                <a:solidFill>
                  <a:schemeClr val="tx1"/>
                </a:solidFill>
                <a:effectLst/>
                <a:latin typeface="Calibri" pitchFamily="34" charset="0"/>
                <a:ea typeface="ＭＳ Ｐゴシック" charset="0"/>
                <a:cs typeface="Calibri" pitchFamily="34" charset="0"/>
              </a:rPr>
              <a:t>SC</a:t>
            </a:r>
          </a:p>
        </p:txBody>
      </p:sp>
      <p:pic>
        <p:nvPicPr>
          <p:cNvPr id="66" name="Picture 10" descr="Nokia 6680"/>
          <p:cNvPicPr>
            <a:picLocks noChangeAspect="1" noChangeArrowheads="1"/>
          </p:cNvPicPr>
          <p:nvPr/>
        </p:nvPicPr>
        <p:blipFill>
          <a:blip r:embed="rId3"/>
          <a:srcRect/>
          <a:stretch>
            <a:fillRect/>
          </a:stretch>
        </p:blipFill>
        <p:spPr bwMode="auto">
          <a:xfrm>
            <a:off x="7511214" y="1882032"/>
            <a:ext cx="323884" cy="485826"/>
          </a:xfrm>
          <a:prstGeom prst="rect">
            <a:avLst/>
          </a:prstGeom>
          <a:noFill/>
        </p:spPr>
      </p:pic>
      <p:sp>
        <p:nvSpPr>
          <p:cNvPr id="67" name="Rounded Rectangle 66"/>
          <p:cNvSpPr/>
          <p:nvPr/>
        </p:nvSpPr>
        <p:spPr bwMode="auto">
          <a:xfrm>
            <a:off x="7212496" y="2675902"/>
            <a:ext cx="527620" cy="33106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400" dirty="0">
                <a:latin typeface="Calibri" pitchFamily="34" charset="0"/>
                <a:ea typeface="ＭＳ Ｐゴシック" charset="0"/>
                <a:cs typeface="Calibri" pitchFamily="34" charset="0"/>
              </a:rPr>
              <a:t>BTS</a:t>
            </a:r>
          </a:p>
        </p:txBody>
      </p:sp>
      <p:sp>
        <p:nvSpPr>
          <p:cNvPr id="68" name="Rounded Rectangle 67"/>
          <p:cNvSpPr/>
          <p:nvPr/>
        </p:nvSpPr>
        <p:spPr bwMode="auto">
          <a:xfrm>
            <a:off x="5965990" y="2066578"/>
            <a:ext cx="527620" cy="33106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GB" sz="1400" dirty="0">
                <a:latin typeface="Calibri" pitchFamily="34" charset="0"/>
                <a:ea typeface="ＭＳ Ｐゴシック" charset="0"/>
                <a:cs typeface="Calibri" pitchFamily="34" charset="0"/>
              </a:rPr>
              <a:t>BTS</a:t>
            </a:r>
          </a:p>
        </p:txBody>
      </p:sp>
      <p:sp>
        <p:nvSpPr>
          <p:cNvPr id="69" name="Line 30"/>
          <p:cNvSpPr>
            <a:spLocks noChangeShapeType="1"/>
          </p:cNvSpPr>
          <p:nvPr/>
        </p:nvSpPr>
        <p:spPr bwMode="auto">
          <a:xfrm>
            <a:off x="6871245" y="2554690"/>
            <a:ext cx="990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sz="1000"/>
          </a:p>
        </p:txBody>
      </p:sp>
      <p:sp>
        <p:nvSpPr>
          <p:cNvPr id="70" name="Text Box 31"/>
          <p:cNvSpPr txBox="1">
            <a:spLocks noChangeArrowheads="1"/>
          </p:cNvSpPr>
          <p:nvPr/>
        </p:nvSpPr>
        <p:spPr bwMode="auto">
          <a:xfrm>
            <a:off x="7880606" y="2369445"/>
            <a:ext cx="35083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dirty="0">
                <a:latin typeface="Arial" pitchFamily="34" charset="0"/>
              </a:rPr>
              <a:t>U</a:t>
            </a:r>
            <a:r>
              <a:rPr lang="de-DE" sz="1000" baseline="-25000" dirty="0">
                <a:latin typeface="Arial" pitchFamily="34" charset="0"/>
              </a:rPr>
              <a:t>m</a:t>
            </a:r>
            <a:endParaRPr lang="de-DE" sz="1000" dirty="0">
              <a:latin typeface="Arial" pitchFamily="34" charset="0"/>
            </a:endParaRPr>
          </a:p>
        </p:txBody>
      </p:sp>
      <p:sp>
        <p:nvSpPr>
          <p:cNvPr id="71" name="Text Box 31"/>
          <p:cNvSpPr txBox="1">
            <a:spLocks noChangeArrowheads="1"/>
          </p:cNvSpPr>
          <p:nvPr/>
        </p:nvSpPr>
        <p:spPr bwMode="auto">
          <a:xfrm>
            <a:off x="7746386" y="1987637"/>
            <a:ext cx="37702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dirty="0">
                <a:latin typeface="Arial" pitchFamily="34" charset="0"/>
              </a:rPr>
              <a:t>MS</a:t>
            </a:r>
          </a:p>
        </p:txBody>
      </p:sp>
      <p:pic>
        <p:nvPicPr>
          <p:cNvPr id="72" name="Picture 10" descr="Nokia 6680"/>
          <p:cNvPicPr>
            <a:picLocks noChangeAspect="1" noChangeArrowheads="1"/>
          </p:cNvPicPr>
          <p:nvPr/>
        </p:nvPicPr>
        <p:blipFill>
          <a:blip r:embed="rId3"/>
          <a:srcRect/>
          <a:stretch>
            <a:fillRect/>
          </a:stretch>
        </p:blipFill>
        <p:spPr bwMode="auto">
          <a:xfrm>
            <a:off x="6372200" y="1387449"/>
            <a:ext cx="323884" cy="485826"/>
          </a:xfrm>
          <a:prstGeom prst="rect">
            <a:avLst/>
          </a:prstGeom>
          <a:noFill/>
        </p:spPr>
      </p:pic>
      <p:sp>
        <p:nvSpPr>
          <p:cNvPr id="73" name="Text Box 31"/>
          <p:cNvSpPr txBox="1">
            <a:spLocks noChangeArrowheads="1"/>
          </p:cNvSpPr>
          <p:nvPr/>
        </p:nvSpPr>
        <p:spPr bwMode="auto">
          <a:xfrm>
            <a:off x="6607372" y="1493054"/>
            <a:ext cx="37702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dirty="0">
                <a:latin typeface="Arial" pitchFamily="34" charset="0"/>
              </a:rPr>
              <a:t>MS</a:t>
            </a:r>
          </a:p>
        </p:txBody>
      </p:sp>
      <p:pic>
        <p:nvPicPr>
          <p:cNvPr id="74" name="Picture 10" descr="Nokia 6680"/>
          <p:cNvPicPr>
            <a:picLocks noChangeAspect="1" noChangeArrowheads="1"/>
          </p:cNvPicPr>
          <p:nvPr/>
        </p:nvPicPr>
        <p:blipFill>
          <a:blip r:embed="rId3"/>
          <a:srcRect/>
          <a:stretch>
            <a:fillRect/>
          </a:stretch>
        </p:blipFill>
        <p:spPr bwMode="auto">
          <a:xfrm>
            <a:off x="5652120" y="1203425"/>
            <a:ext cx="323884" cy="485826"/>
          </a:xfrm>
          <a:prstGeom prst="rect">
            <a:avLst/>
          </a:prstGeom>
          <a:noFill/>
        </p:spPr>
      </p:pic>
      <p:sp>
        <p:nvSpPr>
          <p:cNvPr id="75" name="Text Box 31"/>
          <p:cNvSpPr txBox="1">
            <a:spLocks noChangeArrowheads="1"/>
          </p:cNvSpPr>
          <p:nvPr/>
        </p:nvSpPr>
        <p:spPr bwMode="auto">
          <a:xfrm>
            <a:off x="5887292" y="1309030"/>
            <a:ext cx="37702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r"/>
            <a:r>
              <a:rPr lang="de-DE" sz="1000" dirty="0">
                <a:latin typeface="Arial" pitchFamily="34" charset="0"/>
              </a:rPr>
              <a:t>MS</a:t>
            </a:r>
          </a:p>
        </p:txBody>
      </p:sp>
      <p:sp>
        <p:nvSpPr>
          <p:cNvPr id="76" name="Rounded Rectangle 75"/>
          <p:cNvSpPr/>
          <p:nvPr/>
        </p:nvSpPr>
        <p:spPr bwMode="auto">
          <a:xfrm>
            <a:off x="6390456" y="5564634"/>
            <a:ext cx="628650" cy="330200"/>
          </a:xfrm>
          <a:prstGeom prst="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1400" dirty="0">
                <a:latin typeface="Calibri" pitchFamily="34" charset="0"/>
                <a:ea typeface="ＭＳ Ｐゴシック" charset="0"/>
                <a:cs typeface="Calibri" pitchFamily="34" charset="0"/>
              </a:rPr>
              <a:t>OMC</a:t>
            </a:r>
          </a:p>
        </p:txBody>
      </p:sp>
    </p:spTree>
    <p:extLst>
      <p:ext uri="{BB962C8B-B14F-4D97-AF65-F5344CB8AC3E}">
        <p14:creationId xmlns:p14="http://schemas.microsoft.com/office/powerpoint/2010/main" val="2547750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32" y="0"/>
            <a:ext cx="8244408" cy="548680"/>
          </a:xfrm>
        </p:spPr>
        <p:txBody>
          <a:bodyPr/>
          <a:lstStyle/>
          <a:p>
            <a:r>
              <a:rPr lang="en-US" b="0" dirty="0">
                <a:solidFill>
                  <a:srgbClr val="FFFFFF"/>
                </a:solidFill>
                <a:latin typeface="Calibri" pitchFamily="34" charset="0"/>
                <a:cs typeface="Calibri" pitchFamily="34" charset="0"/>
              </a:rPr>
              <a:t>GSM: system architecture</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23</a:t>
            </a:fld>
            <a:endParaRPr lang="en-GB"/>
          </a:p>
        </p:txBody>
      </p:sp>
      <p:sp>
        <p:nvSpPr>
          <p:cNvPr id="7" name="Line 3"/>
          <p:cNvSpPr>
            <a:spLocks noChangeShapeType="1"/>
          </p:cNvSpPr>
          <p:nvPr/>
        </p:nvSpPr>
        <p:spPr bwMode="auto">
          <a:xfrm>
            <a:off x="3585568" y="1081088"/>
            <a:ext cx="0" cy="5127625"/>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8" name="Rectangle 4"/>
          <p:cNvSpPr>
            <a:spLocks noChangeArrowheads="1"/>
          </p:cNvSpPr>
          <p:nvPr/>
        </p:nvSpPr>
        <p:spPr bwMode="auto">
          <a:xfrm>
            <a:off x="2687043" y="2409825"/>
            <a:ext cx="64135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U</a:t>
            </a:r>
            <a:r>
              <a:rPr lang="de-DE" sz="1400" baseline="-25000">
                <a:latin typeface="Arial" pitchFamily="34" charset="0"/>
              </a:rPr>
              <a:t>m</a:t>
            </a:r>
          </a:p>
        </p:txBody>
      </p:sp>
      <p:sp>
        <p:nvSpPr>
          <p:cNvPr id="9" name="Rectangle 5"/>
          <p:cNvSpPr>
            <a:spLocks noChangeArrowheads="1"/>
          </p:cNvSpPr>
          <p:nvPr/>
        </p:nvSpPr>
        <p:spPr bwMode="auto">
          <a:xfrm>
            <a:off x="2577505" y="2779713"/>
            <a:ext cx="64135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A</a:t>
            </a:r>
            <a:r>
              <a:rPr lang="de-DE" sz="1400" baseline="-25000">
                <a:latin typeface="Arial" pitchFamily="34" charset="0"/>
              </a:rPr>
              <a:t>bis</a:t>
            </a:r>
          </a:p>
        </p:txBody>
      </p:sp>
      <p:sp>
        <p:nvSpPr>
          <p:cNvPr id="10" name="Rectangle 6"/>
          <p:cNvSpPr>
            <a:spLocks noChangeArrowheads="1"/>
          </p:cNvSpPr>
          <p:nvPr/>
        </p:nvSpPr>
        <p:spPr bwMode="auto">
          <a:xfrm>
            <a:off x="3298230" y="5426075"/>
            <a:ext cx="360363"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A</a:t>
            </a:r>
          </a:p>
        </p:txBody>
      </p:sp>
      <p:sp>
        <p:nvSpPr>
          <p:cNvPr id="11" name="Rectangle 7"/>
          <p:cNvSpPr>
            <a:spLocks noChangeArrowheads="1"/>
          </p:cNvSpPr>
          <p:nvPr/>
        </p:nvSpPr>
        <p:spPr bwMode="auto">
          <a:xfrm>
            <a:off x="2239368" y="5629275"/>
            <a:ext cx="57467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BSS</a:t>
            </a:r>
          </a:p>
        </p:txBody>
      </p:sp>
      <p:sp>
        <p:nvSpPr>
          <p:cNvPr id="12" name="Rectangle 8"/>
          <p:cNvSpPr>
            <a:spLocks noChangeArrowheads="1"/>
          </p:cNvSpPr>
          <p:nvPr/>
        </p:nvSpPr>
        <p:spPr bwMode="auto">
          <a:xfrm>
            <a:off x="1837729" y="840787"/>
            <a:ext cx="1285875" cy="748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algn="ctr" defTabSz="1065213">
              <a:spcBef>
                <a:spcPct val="50000"/>
              </a:spcBef>
            </a:pPr>
            <a:r>
              <a:rPr lang="de-DE" sz="1400" dirty="0">
                <a:latin typeface="Arial" pitchFamily="34" charset="0"/>
              </a:rPr>
              <a:t>radio</a:t>
            </a:r>
            <a:br>
              <a:rPr lang="de-DE" sz="1400" dirty="0">
                <a:latin typeface="Arial" pitchFamily="34" charset="0"/>
              </a:rPr>
            </a:br>
            <a:r>
              <a:rPr lang="de-DE" sz="1400" dirty="0">
                <a:latin typeface="Arial" pitchFamily="34" charset="0"/>
              </a:rPr>
              <a:t>subsystem (RSS)</a:t>
            </a:r>
          </a:p>
        </p:txBody>
      </p:sp>
      <p:sp>
        <p:nvSpPr>
          <p:cNvPr id="13" name="Line 9"/>
          <p:cNvSpPr>
            <a:spLocks noChangeShapeType="1"/>
          </p:cNvSpPr>
          <p:nvPr/>
        </p:nvSpPr>
        <p:spPr bwMode="auto">
          <a:xfrm flipV="1">
            <a:off x="2179043" y="2513013"/>
            <a:ext cx="231775" cy="3730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4" name="Line 10"/>
          <p:cNvSpPr>
            <a:spLocks noChangeShapeType="1"/>
          </p:cNvSpPr>
          <p:nvPr/>
        </p:nvSpPr>
        <p:spPr bwMode="auto">
          <a:xfrm flipH="1">
            <a:off x="2179043" y="2513013"/>
            <a:ext cx="231775" cy="241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5" name="Line 11"/>
          <p:cNvSpPr>
            <a:spLocks noChangeShapeType="1"/>
          </p:cNvSpPr>
          <p:nvPr/>
        </p:nvSpPr>
        <p:spPr bwMode="auto">
          <a:xfrm flipV="1">
            <a:off x="2186980" y="2151063"/>
            <a:ext cx="295275" cy="5873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16" name="Line 12"/>
          <p:cNvSpPr>
            <a:spLocks noChangeShapeType="1"/>
          </p:cNvSpPr>
          <p:nvPr/>
        </p:nvSpPr>
        <p:spPr bwMode="auto">
          <a:xfrm>
            <a:off x="1937743" y="2563813"/>
            <a:ext cx="82391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7" name="Line 13"/>
          <p:cNvSpPr>
            <a:spLocks noChangeShapeType="1"/>
          </p:cNvSpPr>
          <p:nvPr/>
        </p:nvSpPr>
        <p:spPr bwMode="auto">
          <a:xfrm>
            <a:off x="2433043" y="3055938"/>
            <a:ext cx="328612" cy="2460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8" name="Line 14"/>
          <p:cNvSpPr>
            <a:spLocks noChangeShapeType="1"/>
          </p:cNvSpPr>
          <p:nvPr/>
        </p:nvSpPr>
        <p:spPr bwMode="auto">
          <a:xfrm flipV="1">
            <a:off x="2433043" y="3303588"/>
            <a:ext cx="328612" cy="165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9" name="Rectangle 16"/>
          <p:cNvSpPr>
            <a:spLocks noChangeArrowheads="1"/>
          </p:cNvSpPr>
          <p:nvPr/>
        </p:nvSpPr>
        <p:spPr bwMode="auto">
          <a:xfrm>
            <a:off x="1863130" y="1746250"/>
            <a:ext cx="481013"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a:t>
            </a:r>
          </a:p>
        </p:txBody>
      </p:sp>
      <p:sp>
        <p:nvSpPr>
          <p:cNvPr id="20" name="Rectangle 18"/>
          <p:cNvSpPr>
            <a:spLocks noChangeArrowheads="1"/>
          </p:cNvSpPr>
          <p:nvPr/>
        </p:nvSpPr>
        <p:spPr bwMode="auto">
          <a:xfrm>
            <a:off x="2520355" y="1746250"/>
            <a:ext cx="481013"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a:t>
            </a:r>
          </a:p>
        </p:txBody>
      </p:sp>
      <p:sp>
        <p:nvSpPr>
          <p:cNvPr id="21" name="Rectangle 19"/>
          <p:cNvSpPr>
            <a:spLocks noChangeArrowheads="1"/>
          </p:cNvSpPr>
          <p:nvPr/>
        </p:nvSpPr>
        <p:spPr bwMode="auto">
          <a:xfrm>
            <a:off x="1944093" y="2898775"/>
            <a:ext cx="482600" cy="233363"/>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22" name="Rectangle 21"/>
          <p:cNvSpPr>
            <a:spLocks noChangeArrowheads="1"/>
          </p:cNvSpPr>
          <p:nvPr/>
        </p:nvSpPr>
        <p:spPr bwMode="auto">
          <a:xfrm>
            <a:off x="2768005" y="3144838"/>
            <a:ext cx="481013"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BSC</a:t>
            </a:r>
          </a:p>
        </p:txBody>
      </p:sp>
      <p:sp>
        <p:nvSpPr>
          <p:cNvPr id="23" name="Rectangle 23"/>
          <p:cNvSpPr>
            <a:spLocks noChangeArrowheads="1"/>
          </p:cNvSpPr>
          <p:nvPr/>
        </p:nvSpPr>
        <p:spPr bwMode="auto">
          <a:xfrm>
            <a:off x="1944093" y="3309938"/>
            <a:ext cx="482600"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24" name="Oval 25"/>
          <p:cNvSpPr>
            <a:spLocks noChangeArrowheads="1"/>
          </p:cNvSpPr>
          <p:nvPr/>
        </p:nvSpPr>
        <p:spPr bwMode="auto">
          <a:xfrm>
            <a:off x="1698030" y="4710113"/>
            <a:ext cx="1633538" cy="1220787"/>
          </a:xfrm>
          <a:prstGeom prst="ellipse">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 name="Line 26"/>
          <p:cNvSpPr>
            <a:spLocks noChangeShapeType="1"/>
          </p:cNvSpPr>
          <p:nvPr/>
        </p:nvSpPr>
        <p:spPr bwMode="auto">
          <a:xfrm flipV="1">
            <a:off x="2179043" y="4570413"/>
            <a:ext cx="231775" cy="3730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26" name="Line 27"/>
          <p:cNvSpPr>
            <a:spLocks noChangeShapeType="1"/>
          </p:cNvSpPr>
          <p:nvPr/>
        </p:nvSpPr>
        <p:spPr bwMode="auto">
          <a:xfrm flipH="1">
            <a:off x="2179043" y="4570413"/>
            <a:ext cx="231775" cy="2428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27" name="Line 28"/>
          <p:cNvSpPr>
            <a:spLocks noChangeShapeType="1"/>
          </p:cNvSpPr>
          <p:nvPr/>
        </p:nvSpPr>
        <p:spPr bwMode="auto">
          <a:xfrm flipV="1">
            <a:off x="2186980" y="4208463"/>
            <a:ext cx="295275" cy="5873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28" name="Line 29"/>
          <p:cNvSpPr>
            <a:spLocks noChangeShapeType="1"/>
          </p:cNvSpPr>
          <p:nvPr/>
        </p:nvSpPr>
        <p:spPr bwMode="auto">
          <a:xfrm>
            <a:off x="2433043" y="5114925"/>
            <a:ext cx="328612" cy="2476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29" name="Line 30"/>
          <p:cNvSpPr>
            <a:spLocks noChangeShapeType="1"/>
          </p:cNvSpPr>
          <p:nvPr/>
        </p:nvSpPr>
        <p:spPr bwMode="auto">
          <a:xfrm flipV="1">
            <a:off x="2433043" y="5362575"/>
            <a:ext cx="328612" cy="1635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0" name="Rectangle 31"/>
          <p:cNvSpPr>
            <a:spLocks noChangeArrowheads="1"/>
          </p:cNvSpPr>
          <p:nvPr/>
        </p:nvSpPr>
        <p:spPr bwMode="auto">
          <a:xfrm>
            <a:off x="1944093" y="4957763"/>
            <a:ext cx="482600" cy="2317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31" name="Rectangle 33"/>
          <p:cNvSpPr>
            <a:spLocks noChangeArrowheads="1"/>
          </p:cNvSpPr>
          <p:nvPr/>
        </p:nvSpPr>
        <p:spPr bwMode="auto">
          <a:xfrm>
            <a:off x="2768005" y="5202238"/>
            <a:ext cx="481013"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BSC</a:t>
            </a:r>
          </a:p>
        </p:txBody>
      </p:sp>
      <p:sp>
        <p:nvSpPr>
          <p:cNvPr id="32" name="Rectangle 35"/>
          <p:cNvSpPr>
            <a:spLocks noChangeArrowheads="1"/>
          </p:cNvSpPr>
          <p:nvPr/>
        </p:nvSpPr>
        <p:spPr bwMode="auto">
          <a:xfrm>
            <a:off x="1944093" y="5368925"/>
            <a:ext cx="482600" cy="2317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33" name="Line 37"/>
          <p:cNvSpPr>
            <a:spLocks noChangeShapeType="1"/>
          </p:cNvSpPr>
          <p:nvPr/>
        </p:nvSpPr>
        <p:spPr bwMode="auto">
          <a:xfrm flipV="1">
            <a:off x="2515593" y="3055938"/>
            <a:ext cx="163512" cy="24606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4" name="Line 38"/>
          <p:cNvSpPr>
            <a:spLocks noChangeShapeType="1"/>
          </p:cNvSpPr>
          <p:nvPr/>
        </p:nvSpPr>
        <p:spPr bwMode="auto">
          <a:xfrm flipV="1">
            <a:off x="3255368" y="2563813"/>
            <a:ext cx="563562"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5" name="Line 39"/>
          <p:cNvSpPr>
            <a:spLocks noChangeShapeType="1"/>
          </p:cNvSpPr>
          <p:nvPr/>
        </p:nvSpPr>
        <p:spPr bwMode="auto">
          <a:xfrm>
            <a:off x="3255368" y="5278438"/>
            <a:ext cx="563562" cy="2476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6" name="Line 40"/>
          <p:cNvSpPr>
            <a:spLocks noChangeShapeType="1"/>
          </p:cNvSpPr>
          <p:nvPr/>
        </p:nvSpPr>
        <p:spPr bwMode="auto">
          <a:xfrm flipV="1">
            <a:off x="3418880" y="5114925"/>
            <a:ext cx="0" cy="328613"/>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7" name="Line 41"/>
          <p:cNvSpPr>
            <a:spLocks noChangeShapeType="1"/>
          </p:cNvSpPr>
          <p:nvPr/>
        </p:nvSpPr>
        <p:spPr bwMode="auto">
          <a:xfrm flipH="1">
            <a:off x="3337918" y="2563813"/>
            <a:ext cx="481012" cy="82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8" name="Line 42"/>
          <p:cNvSpPr>
            <a:spLocks noChangeShapeType="1"/>
          </p:cNvSpPr>
          <p:nvPr/>
        </p:nvSpPr>
        <p:spPr bwMode="auto">
          <a:xfrm flipH="1" flipV="1">
            <a:off x="3090268" y="4208463"/>
            <a:ext cx="727075" cy="13176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9" name="Line 43"/>
          <p:cNvSpPr>
            <a:spLocks noChangeShapeType="1"/>
          </p:cNvSpPr>
          <p:nvPr/>
        </p:nvSpPr>
        <p:spPr bwMode="auto">
          <a:xfrm>
            <a:off x="1691680" y="1576388"/>
            <a:ext cx="3457575" cy="0"/>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0" name="Line 45"/>
          <p:cNvSpPr>
            <a:spLocks noChangeShapeType="1"/>
          </p:cNvSpPr>
          <p:nvPr/>
        </p:nvSpPr>
        <p:spPr bwMode="auto">
          <a:xfrm>
            <a:off x="5882680" y="1081088"/>
            <a:ext cx="0" cy="5127625"/>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1" name="Rectangle 46"/>
          <p:cNvSpPr>
            <a:spLocks noChangeArrowheads="1"/>
          </p:cNvSpPr>
          <p:nvPr/>
        </p:nvSpPr>
        <p:spPr bwMode="auto">
          <a:xfrm>
            <a:off x="3809405" y="703247"/>
            <a:ext cx="1905000" cy="856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algn="ctr" defTabSz="1065213">
              <a:spcBef>
                <a:spcPct val="50000"/>
              </a:spcBef>
            </a:pPr>
            <a:r>
              <a:rPr lang="de-DE" sz="1400" dirty="0">
                <a:latin typeface="Arial" pitchFamily="34" charset="0"/>
              </a:rPr>
              <a:t>network and switching subsystem</a:t>
            </a:r>
          </a:p>
          <a:p>
            <a:pPr algn="ctr" defTabSz="1065213">
              <a:spcBef>
                <a:spcPct val="50000"/>
              </a:spcBef>
            </a:pPr>
            <a:r>
              <a:rPr lang="de-DE" sz="1400" dirty="0">
                <a:latin typeface="Arial" pitchFamily="34" charset="0"/>
              </a:rPr>
              <a:t>(NSS)</a:t>
            </a:r>
          </a:p>
        </p:txBody>
      </p:sp>
      <p:sp>
        <p:nvSpPr>
          <p:cNvPr id="42" name="Rectangle 48"/>
          <p:cNvSpPr>
            <a:spLocks noChangeArrowheads="1"/>
          </p:cNvSpPr>
          <p:nvPr/>
        </p:nvSpPr>
        <p:spPr bwMode="auto">
          <a:xfrm>
            <a:off x="3830043" y="2405063"/>
            <a:ext cx="482600"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MSC</a:t>
            </a:r>
          </a:p>
        </p:txBody>
      </p:sp>
      <p:sp>
        <p:nvSpPr>
          <p:cNvPr id="43" name="Rectangle 50"/>
          <p:cNvSpPr>
            <a:spLocks noChangeArrowheads="1"/>
          </p:cNvSpPr>
          <p:nvPr/>
        </p:nvSpPr>
        <p:spPr bwMode="auto">
          <a:xfrm>
            <a:off x="3830043" y="5368925"/>
            <a:ext cx="482600" cy="2317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MSC</a:t>
            </a:r>
          </a:p>
        </p:txBody>
      </p:sp>
      <p:sp>
        <p:nvSpPr>
          <p:cNvPr id="44" name="Line 51"/>
          <p:cNvSpPr>
            <a:spLocks noChangeShapeType="1"/>
          </p:cNvSpPr>
          <p:nvPr/>
        </p:nvSpPr>
        <p:spPr bwMode="auto">
          <a:xfrm>
            <a:off x="4072930" y="2646363"/>
            <a:ext cx="0" cy="2716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5" name="Line 52"/>
          <p:cNvSpPr>
            <a:spLocks noChangeShapeType="1"/>
          </p:cNvSpPr>
          <p:nvPr/>
        </p:nvSpPr>
        <p:spPr bwMode="auto">
          <a:xfrm>
            <a:off x="3742730" y="1576388"/>
            <a:ext cx="3457575" cy="0"/>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6" name="Rectangle 53"/>
          <p:cNvSpPr>
            <a:spLocks noChangeArrowheads="1"/>
          </p:cNvSpPr>
          <p:nvPr/>
        </p:nvSpPr>
        <p:spPr bwMode="auto">
          <a:xfrm>
            <a:off x="5943005" y="1027113"/>
            <a:ext cx="1614488"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dirty="0">
                <a:latin typeface="Arial" pitchFamily="34" charset="0"/>
              </a:rPr>
              <a:t>fixed</a:t>
            </a:r>
            <a:br>
              <a:rPr lang="de-DE" sz="1400" dirty="0">
                <a:latin typeface="Arial" pitchFamily="34" charset="0"/>
              </a:rPr>
            </a:br>
            <a:r>
              <a:rPr lang="de-DE" sz="1400" dirty="0">
                <a:latin typeface="Arial" pitchFamily="34" charset="0"/>
              </a:rPr>
              <a:t>partner networks</a:t>
            </a:r>
          </a:p>
        </p:txBody>
      </p:sp>
      <p:sp>
        <p:nvSpPr>
          <p:cNvPr id="47" name="Line 54"/>
          <p:cNvSpPr>
            <a:spLocks noChangeShapeType="1"/>
          </p:cNvSpPr>
          <p:nvPr/>
        </p:nvSpPr>
        <p:spPr bwMode="auto">
          <a:xfrm flipV="1">
            <a:off x="4072930" y="1824038"/>
            <a:ext cx="0" cy="574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8" name="Line 55"/>
          <p:cNvSpPr>
            <a:spLocks noChangeShapeType="1"/>
          </p:cNvSpPr>
          <p:nvPr/>
        </p:nvSpPr>
        <p:spPr bwMode="auto">
          <a:xfrm>
            <a:off x="4072930" y="5607050"/>
            <a:ext cx="0" cy="601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9" name="Rectangle 57"/>
          <p:cNvSpPr>
            <a:spLocks noChangeArrowheads="1"/>
          </p:cNvSpPr>
          <p:nvPr/>
        </p:nvSpPr>
        <p:spPr bwMode="auto">
          <a:xfrm>
            <a:off x="4158655" y="5613400"/>
            <a:ext cx="484188" cy="234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IWF</a:t>
            </a:r>
          </a:p>
        </p:txBody>
      </p:sp>
      <p:sp>
        <p:nvSpPr>
          <p:cNvPr id="50" name="Line 58"/>
          <p:cNvSpPr>
            <a:spLocks noChangeShapeType="1"/>
          </p:cNvSpPr>
          <p:nvPr/>
        </p:nvSpPr>
        <p:spPr bwMode="auto">
          <a:xfrm>
            <a:off x="4318993" y="5443538"/>
            <a:ext cx="213995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51" name="Line 59"/>
          <p:cNvSpPr>
            <a:spLocks noChangeShapeType="1"/>
          </p:cNvSpPr>
          <p:nvPr/>
        </p:nvSpPr>
        <p:spPr bwMode="auto">
          <a:xfrm>
            <a:off x="5060355" y="6102350"/>
            <a:ext cx="1398588"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52" name="Rectangle 60"/>
          <p:cNvSpPr>
            <a:spLocks noChangeArrowheads="1"/>
          </p:cNvSpPr>
          <p:nvPr/>
        </p:nvSpPr>
        <p:spPr bwMode="auto">
          <a:xfrm>
            <a:off x="6382743" y="5195888"/>
            <a:ext cx="806450"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ISDN</a:t>
            </a:r>
            <a:br>
              <a:rPr lang="de-DE" sz="1400">
                <a:latin typeface="Arial" pitchFamily="34" charset="0"/>
              </a:rPr>
            </a:br>
            <a:r>
              <a:rPr lang="de-DE" sz="1400">
                <a:latin typeface="Arial" pitchFamily="34" charset="0"/>
              </a:rPr>
              <a:t>PSTN</a:t>
            </a:r>
          </a:p>
        </p:txBody>
      </p:sp>
      <p:sp>
        <p:nvSpPr>
          <p:cNvPr id="53" name="Rectangle 61"/>
          <p:cNvSpPr>
            <a:spLocks noChangeArrowheads="1"/>
          </p:cNvSpPr>
          <p:nvPr/>
        </p:nvSpPr>
        <p:spPr bwMode="auto">
          <a:xfrm>
            <a:off x="6382743" y="5854700"/>
            <a:ext cx="890587"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PSPDN</a:t>
            </a:r>
            <a:br>
              <a:rPr lang="de-DE" sz="1400">
                <a:latin typeface="Arial" pitchFamily="34" charset="0"/>
              </a:rPr>
            </a:br>
            <a:r>
              <a:rPr lang="de-DE" sz="1400">
                <a:latin typeface="Arial" pitchFamily="34" charset="0"/>
              </a:rPr>
              <a:t>CSPDN</a:t>
            </a:r>
          </a:p>
        </p:txBody>
      </p:sp>
      <p:sp>
        <p:nvSpPr>
          <p:cNvPr id="54" name="Oval 62"/>
          <p:cNvSpPr>
            <a:spLocks noChangeArrowheads="1"/>
          </p:cNvSpPr>
          <p:nvPr/>
        </p:nvSpPr>
        <p:spPr bwMode="auto">
          <a:xfrm>
            <a:off x="4158655" y="3228975"/>
            <a:ext cx="566738" cy="1631950"/>
          </a:xfrm>
          <a:prstGeom prst="ellipse">
            <a:avLst/>
          </a:prstGeom>
          <a:noFill/>
          <a:ln w="12700">
            <a:solidFill>
              <a:schemeClr val="tx1"/>
            </a:solidFill>
            <a:prstDash val="dashDot"/>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 name="Line 63"/>
          <p:cNvSpPr>
            <a:spLocks noChangeShapeType="1"/>
          </p:cNvSpPr>
          <p:nvPr/>
        </p:nvSpPr>
        <p:spPr bwMode="auto">
          <a:xfrm>
            <a:off x="4153893" y="2646363"/>
            <a:ext cx="82550" cy="822325"/>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56" name="Line 64"/>
          <p:cNvSpPr>
            <a:spLocks noChangeShapeType="1"/>
          </p:cNvSpPr>
          <p:nvPr/>
        </p:nvSpPr>
        <p:spPr bwMode="auto">
          <a:xfrm flipV="1">
            <a:off x="4153893" y="4538663"/>
            <a:ext cx="82550" cy="823912"/>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57" name="Rectangle 65"/>
          <p:cNvSpPr>
            <a:spLocks noChangeArrowheads="1"/>
          </p:cNvSpPr>
          <p:nvPr/>
        </p:nvSpPr>
        <p:spPr bwMode="auto">
          <a:xfrm rot="-5400000">
            <a:off x="4093568" y="3790950"/>
            <a:ext cx="6604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SS7</a:t>
            </a:r>
          </a:p>
        </p:txBody>
      </p:sp>
      <p:sp>
        <p:nvSpPr>
          <p:cNvPr id="58" name="Rectangle 66"/>
          <p:cNvSpPr>
            <a:spLocks noChangeArrowheads="1"/>
          </p:cNvSpPr>
          <p:nvPr/>
        </p:nvSpPr>
        <p:spPr bwMode="auto">
          <a:xfrm>
            <a:off x="5312768" y="2981325"/>
            <a:ext cx="482600"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59" name="Rectangle 67"/>
          <p:cNvSpPr>
            <a:spLocks noChangeArrowheads="1"/>
          </p:cNvSpPr>
          <p:nvPr/>
        </p:nvSpPr>
        <p:spPr bwMode="auto">
          <a:xfrm>
            <a:off x="5228630" y="3063875"/>
            <a:ext cx="484188" cy="233363"/>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0" name="Rectangle 68"/>
          <p:cNvSpPr>
            <a:spLocks noChangeArrowheads="1"/>
          </p:cNvSpPr>
          <p:nvPr/>
        </p:nvSpPr>
        <p:spPr bwMode="auto">
          <a:xfrm>
            <a:off x="5147668" y="3144838"/>
            <a:ext cx="481012"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1" name="Rectangle 69"/>
          <p:cNvSpPr>
            <a:spLocks noChangeArrowheads="1"/>
          </p:cNvSpPr>
          <p:nvPr/>
        </p:nvSpPr>
        <p:spPr bwMode="auto">
          <a:xfrm>
            <a:off x="5066705" y="3228975"/>
            <a:ext cx="481013" cy="233363"/>
          </a:xfrm>
          <a:prstGeom prst="rect">
            <a:avLst/>
          </a:prstGeom>
          <a:solidFill>
            <a:schemeClr val="bg1"/>
          </a:solidFill>
          <a:ln w="12700">
            <a:solidFill>
              <a:schemeClr val="tx1"/>
            </a:solidFill>
            <a:miter lim="800000"/>
            <a:headEnd/>
            <a:tailEnd/>
          </a:ln>
        </p:spPr>
        <p:txBody>
          <a:bodyPr wrap="none" anchor="ctr"/>
          <a:lstStyle/>
          <a:p>
            <a:r>
              <a:rPr lang="de-DE" sz="1400">
                <a:latin typeface="Arial" pitchFamily="34" charset="0"/>
              </a:rPr>
              <a:t>EIR</a:t>
            </a:r>
          </a:p>
        </p:txBody>
      </p:sp>
      <p:sp>
        <p:nvSpPr>
          <p:cNvPr id="62" name="Rectangle 71"/>
          <p:cNvSpPr>
            <a:spLocks noChangeArrowheads="1"/>
          </p:cNvSpPr>
          <p:nvPr/>
        </p:nvSpPr>
        <p:spPr bwMode="auto">
          <a:xfrm>
            <a:off x="5312768" y="3721100"/>
            <a:ext cx="482600"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3" name="Rectangle 72"/>
          <p:cNvSpPr>
            <a:spLocks noChangeArrowheads="1"/>
          </p:cNvSpPr>
          <p:nvPr/>
        </p:nvSpPr>
        <p:spPr bwMode="auto">
          <a:xfrm>
            <a:off x="5228630" y="3803650"/>
            <a:ext cx="484188"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4" name="Rectangle 73"/>
          <p:cNvSpPr>
            <a:spLocks noChangeArrowheads="1"/>
          </p:cNvSpPr>
          <p:nvPr/>
        </p:nvSpPr>
        <p:spPr bwMode="auto">
          <a:xfrm>
            <a:off x="5147668" y="3886200"/>
            <a:ext cx="481012"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5" name="Rectangle 74"/>
          <p:cNvSpPr>
            <a:spLocks noChangeArrowheads="1"/>
          </p:cNvSpPr>
          <p:nvPr/>
        </p:nvSpPr>
        <p:spPr bwMode="auto">
          <a:xfrm>
            <a:off x="5066705" y="3968750"/>
            <a:ext cx="481013" cy="233363"/>
          </a:xfrm>
          <a:prstGeom prst="rect">
            <a:avLst/>
          </a:prstGeom>
          <a:solidFill>
            <a:schemeClr val="bg1"/>
          </a:solidFill>
          <a:ln w="12700">
            <a:solidFill>
              <a:schemeClr val="tx1"/>
            </a:solidFill>
            <a:miter lim="800000"/>
            <a:headEnd/>
            <a:tailEnd/>
          </a:ln>
        </p:spPr>
        <p:txBody>
          <a:bodyPr wrap="none" anchor="ctr"/>
          <a:lstStyle/>
          <a:p>
            <a:r>
              <a:rPr lang="de-DE" sz="1400">
                <a:latin typeface="Arial" pitchFamily="34" charset="0"/>
              </a:rPr>
              <a:t>HLR</a:t>
            </a:r>
          </a:p>
        </p:txBody>
      </p:sp>
      <p:sp>
        <p:nvSpPr>
          <p:cNvPr id="66" name="Rectangle 76"/>
          <p:cNvSpPr>
            <a:spLocks noChangeArrowheads="1"/>
          </p:cNvSpPr>
          <p:nvPr/>
        </p:nvSpPr>
        <p:spPr bwMode="auto">
          <a:xfrm>
            <a:off x="5228630" y="4627563"/>
            <a:ext cx="484188" cy="23336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7" name="Rectangle 77"/>
          <p:cNvSpPr>
            <a:spLocks noChangeArrowheads="1"/>
          </p:cNvSpPr>
          <p:nvPr/>
        </p:nvSpPr>
        <p:spPr bwMode="auto">
          <a:xfrm>
            <a:off x="5147668" y="4710113"/>
            <a:ext cx="481012"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8" name="Rectangle 78"/>
          <p:cNvSpPr>
            <a:spLocks noChangeArrowheads="1"/>
          </p:cNvSpPr>
          <p:nvPr/>
        </p:nvSpPr>
        <p:spPr bwMode="auto">
          <a:xfrm>
            <a:off x="5066705" y="4791075"/>
            <a:ext cx="481013" cy="2349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69" name="Rectangle 79"/>
          <p:cNvSpPr>
            <a:spLocks noChangeArrowheads="1"/>
          </p:cNvSpPr>
          <p:nvPr/>
        </p:nvSpPr>
        <p:spPr bwMode="auto">
          <a:xfrm>
            <a:off x="4982568" y="4873625"/>
            <a:ext cx="484187" cy="234950"/>
          </a:xfrm>
          <a:prstGeom prst="rect">
            <a:avLst/>
          </a:prstGeom>
          <a:solidFill>
            <a:schemeClr val="bg1"/>
          </a:solidFill>
          <a:ln w="12700">
            <a:solidFill>
              <a:schemeClr val="tx1"/>
            </a:solidFill>
            <a:miter lim="800000"/>
            <a:headEnd/>
            <a:tailEnd/>
          </a:ln>
        </p:spPr>
        <p:txBody>
          <a:bodyPr wrap="none" anchor="ctr"/>
          <a:lstStyle/>
          <a:p>
            <a:r>
              <a:rPr lang="de-DE" sz="1400">
                <a:latin typeface="Arial" pitchFamily="34" charset="0"/>
              </a:rPr>
              <a:t>VLR</a:t>
            </a:r>
          </a:p>
        </p:txBody>
      </p:sp>
      <p:sp>
        <p:nvSpPr>
          <p:cNvPr id="70" name="Line 81"/>
          <p:cNvSpPr>
            <a:spLocks noChangeShapeType="1"/>
          </p:cNvSpPr>
          <p:nvPr/>
        </p:nvSpPr>
        <p:spPr bwMode="auto">
          <a:xfrm>
            <a:off x="4647605" y="5773738"/>
            <a:ext cx="412750" cy="3286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71" name="Line 82"/>
          <p:cNvSpPr>
            <a:spLocks noChangeShapeType="1"/>
          </p:cNvSpPr>
          <p:nvPr/>
        </p:nvSpPr>
        <p:spPr bwMode="auto">
          <a:xfrm flipV="1">
            <a:off x="4730155" y="3384550"/>
            <a:ext cx="330200" cy="328613"/>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72" name="Line 83"/>
          <p:cNvSpPr>
            <a:spLocks noChangeShapeType="1"/>
          </p:cNvSpPr>
          <p:nvPr/>
        </p:nvSpPr>
        <p:spPr bwMode="auto">
          <a:xfrm>
            <a:off x="4730155" y="4044950"/>
            <a:ext cx="330200" cy="0"/>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73" name="Line 84"/>
          <p:cNvSpPr>
            <a:spLocks noChangeShapeType="1"/>
          </p:cNvSpPr>
          <p:nvPr/>
        </p:nvSpPr>
        <p:spPr bwMode="auto">
          <a:xfrm>
            <a:off x="4649193" y="4621213"/>
            <a:ext cx="327025" cy="411162"/>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74" name="Line 85"/>
          <p:cNvSpPr>
            <a:spLocks noChangeShapeType="1"/>
          </p:cNvSpPr>
          <p:nvPr/>
        </p:nvSpPr>
        <p:spPr bwMode="auto">
          <a:xfrm flipV="1">
            <a:off x="4482505" y="2152650"/>
            <a:ext cx="247650" cy="1069975"/>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75" name="Line 86"/>
          <p:cNvSpPr>
            <a:spLocks noChangeShapeType="1"/>
          </p:cNvSpPr>
          <p:nvPr/>
        </p:nvSpPr>
        <p:spPr bwMode="auto">
          <a:xfrm>
            <a:off x="4730155" y="2152650"/>
            <a:ext cx="1728788" cy="0"/>
          </a:xfrm>
          <a:prstGeom prst="line">
            <a:avLst/>
          </a:prstGeom>
          <a:noFill/>
          <a:ln w="12700">
            <a:solidFill>
              <a:schemeClr val="tx1"/>
            </a:solidFill>
            <a:prstDash val="dashDot"/>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76" name="Rectangle 87"/>
          <p:cNvSpPr>
            <a:spLocks noChangeArrowheads="1"/>
          </p:cNvSpPr>
          <p:nvPr/>
        </p:nvSpPr>
        <p:spPr bwMode="auto">
          <a:xfrm>
            <a:off x="6382743" y="1905000"/>
            <a:ext cx="725487"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012" tIns="50800" rIns="100012" bIns="50800">
            <a:spAutoFit/>
          </a:bodyPr>
          <a:lstStyle/>
          <a:p>
            <a:pPr defTabSz="1065213">
              <a:spcBef>
                <a:spcPct val="50000"/>
              </a:spcBef>
            </a:pPr>
            <a:r>
              <a:rPr lang="de-DE" sz="1400">
                <a:latin typeface="Arial" pitchFamily="34" charset="0"/>
              </a:rPr>
              <a:t>ISDN</a:t>
            </a:r>
            <a:br>
              <a:rPr lang="de-DE" sz="1400">
                <a:latin typeface="Arial" pitchFamily="34" charset="0"/>
              </a:rPr>
            </a:br>
            <a:r>
              <a:rPr lang="de-DE" sz="1400">
                <a:latin typeface="Arial" pitchFamily="34" charset="0"/>
              </a:rPr>
              <a:t>PSTN</a:t>
            </a:r>
          </a:p>
        </p:txBody>
      </p:sp>
      <p:sp>
        <p:nvSpPr>
          <p:cNvPr id="77" name="Fußzeilenplatzhalter 2"/>
          <p:cNvSpPr txBox="1">
            <a:spLocks/>
          </p:cNvSpPr>
          <p:nvPr/>
        </p:nvSpPr>
        <p:spPr>
          <a:xfrm>
            <a:off x="6828036" y="3746500"/>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Schiller</a:t>
            </a:r>
          </a:p>
        </p:txBody>
      </p:sp>
    </p:spTree>
    <p:extLst>
      <p:ext uri="{BB962C8B-B14F-4D97-AF65-F5344CB8AC3E}">
        <p14:creationId xmlns:p14="http://schemas.microsoft.com/office/powerpoint/2010/main" val="157676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309" y="0"/>
            <a:ext cx="7810075" cy="620688"/>
          </a:xfrm>
        </p:spPr>
        <p:txBody>
          <a:bodyPr/>
          <a:lstStyle/>
          <a:p>
            <a:r>
              <a:rPr lang="en-US" b="0" dirty="0">
                <a:solidFill>
                  <a:srgbClr val="FFFFFF"/>
                </a:solidFill>
                <a:latin typeface="Calibri" pitchFamily="34" charset="0"/>
                <a:cs typeface="Calibri" pitchFamily="34" charset="0"/>
              </a:rPr>
              <a:t>System architecture: radio subsystem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24</a:t>
            </a:fld>
            <a:endParaRPr lang="en-GB"/>
          </a:p>
        </p:txBody>
      </p:sp>
      <p:sp>
        <p:nvSpPr>
          <p:cNvPr id="7" name="Rectangle 3"/>
          <p:cNvSpPr txBox="1">
            <a:spLocks noChangeArrowheads="1"/>
          </p:cNvSpPr>
          <p:nvPr/>
        </p:nvSpPr>
        <p:spPr>
          <a:xfrm>
            <a:off x="3924672" y="1463328"/>
            <a:ext cx="4859338" cy="4897437"/>
          </a:xfrm>
          <a:prstGeom prst="rect">
            <a:avLst/>
          </a:prstGeom>
        </p:spPr>
        <p:txBody>
          <a:bodyPr vert="horz" lIns="92075" tIns="46038" rIns="92075" bIns="460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defRPr/>
            </a:pPr>
            <a:r>
              <a:rPr lang="en-US">
                <a:latin typeface="Calibri" pitchFamily="34" charset="0"/>
                <a:cs typeface="Calibri" pitchFamily="34" charset="0"/>
              </a:rPr>
              <a:t>Components</a:t>
            </a:r>
          </a:p>
          <a:p>
            <a:pPr lvl="1">
              <a:lnSpc>
                <a:spcPct val="80000"/>
              </a:lnSpc>
              <a:defRPr/>
            </a:pPr>
            <a:r>
              <a:rPr lang="en-US" sz="1800" i="1">
                <a:latin typeface="Calibri" pitchFamily="34" charset="0"/>
                <a:cs typeface="Calibri" pitchFamily="34" charset="0"/>
              </a:rPr>
              <a:t>MS</a:t>
            </a:r>
            <a:r>
              <a:rPr lang="en-US" sz="1800">
                <a:latin typeface="Calibri" pitchFamily="34" charset="0"/>
                <a:cs typeface="Calibri" pitchFamily="34" charset="0"/>
              </a:rPr>
              <a:t> (Mobile Station)</a:t>
            </a:r>
          </a:p>
          <a:p>
            <a:pPr lvl="1">
              <a:lnSpc>
                <a:spcPct val="80000"/>
              </a:lnSpc>
              <a:defRPr/>
            </a:pPr>
            <a:r>
              <a:rPr lang="en-US" sz="1800" i="1">
                <a:latin typeface="Calibri" pitchFamily="34" charset="0"/>
                <a:cs typeface="Calibri" pitchFamily="34" charset="0"/>
              </a:rPr>
              <a:t>BSS</a:t>
            </a:r>
            <a:r>
              <a:rPr lang="en-US" sz="1800">
                <a:latin typeface="Calibri" pitchFamily="34" charset="0"/>
                <a:cs typeface="Calibri" pitchFamily="34" charset="0"/>
              </a:rPr>
              <a:t> (Base Station Subsystem):</a:t>
            </a:r>
            <a:br>
              <a:rPr lang="en-US" sz="1800">
                <a:latin typeface="Calibri" pitchFamily="34" charset="0"/>
                <a:cs typeface="Calibri" pitchFamily="34" charset="0"/>
              </a:rPr>
            </a:br>
            <a:r>
              <a:rPr lang="en-US" sz="1800">
                <a:latin typeface="Calibri" pitchFamily="34" charset="0"/>
                <a:cs typeface="Calibri" pitchFamily="34" charset="0"/>
              </a:rPr>
              <a:t>consisting of</a:t>
            </a:r>
          </a:p>
          <a:p>
            <a:pPr lvl="2">
              <a:lnSpc>
                <a:spcPct val="80000"/>
              </a:lnSpc>
              <a:defRPr/>
            </a:pPr>
            <a:r>
              <a:rPr lang="en-US" sz="1600" i="1">
                <a:latin typeface="Calibri" pitchFamily="34" charset="0"/>
                <a:cs typeface="Calibri" pitchFamily="34" charset="0"/>
              </a:rPr>
              <a:t>BTS</a:t>
            </a:r>
            <a:r>
              <a:rPr lang="en-US" sz="1600">
                <a:latin typeface="Calibri" pitchFamily="34" charset="0"/>
                <a:cs typeface="Calibri" pitchFamily="34" charset="0"/>
              </a:rPr>
              <a:t> (Base Transceiver Station):</a:t>
            </a:r>
            <a:br>
              <a:rPr lang="en-US" sz="1600">
                <a:latin typeface="Calibri" pitchFamily="34" charset="0"/>
                <a:cs typeface="Calibri" pitchFamily="34" charset="0"/>
              </a:rPr>
            </a:br>
            <a:r>
              <a:rPr lang="en-US" sz="1600">
                <a:latin typeface="Calibri" pitchFamily="34" charset="0"/>
                <a:cs typeface="Calibri" pitchFamily="34" charset="0"/>
              </a:rPr>
              <a:t>sender and receiver</a:t>
            </a:r>
          </a:p>
          <a:p>
            <a:pPr lvl="2">
              <a:lnSpc>
                <a:spcPct val="80000"/>
              </a:lnSpc>
              <a:defRPr/>
            </a:pPr>
            <a:r>
              <a:rPr lang="en-US" sz="1600" i="1">
                <a:latin typeface="Calibri" pitchFamily="34" charset="0"/>
                <a:cs typeface="Calibri" pitchFamily="34" charset="0"/>
              </a:rPr>
              <a:t>BSC</a:t>
            </a:r>
            <a:r>
              <a:rPr lang="en-US" sz="1600">
                <a:latin typeface="Calibri" pitchFamily="34" charset="0"/>
                <a:cs typeface="Calibri" pitchFamily="34" charset="0"/>
              </a:rPr>
              <a:t> (Base Station Controller):</a:t>
            </a:r>
            <a:br>
              <a:rPr lang="en-US" sz="1600">
                <a:latin typeface="Calibri" pitchFamily="34" charset="0"/>
                <a:cs typeface="Calibri" pitchFamily="34" charset="0"/>
              </a:rPr>
            </a:br>
            <a:r>
              <a:rPr lang="en-US" sz="1600">
                <a:latin typeface="Calibri" pitchFamily="34" charset="0"/>
                <a:cs typeface="Calibri" pitchFamily="34" charset="0"/>
              </a:rPr>
              <a:t>controlling several transceivers</a:t>
            </a:r>
          </a:p>
          <a:p>
            <a:pPr>
              <a:lnSpc>
                <a:spcPct val="80000"/>
              </a:lnSpc>
              <a:defRPr/>
            </a:pPr>
            <a:endParaRPr lang="en-US" sz="900">
              <a:latin typeface="Calibri" pitchFamily="34" charset="0"/>
              <a:cs typeface="Calibri" pitchFamily="34" charset="0"/>
            </a:endParaRPr>
          </a:p>
          <a:p>
            <a:pPr>
              <a:lnSpc>
                <a:spcPct val="80000"/>
              </a:lnSpc>
              <a:defRPr/>
            </a:pPr>
            <a:r>
              <a:rPr lang="en-US">
                <a:latin typeface="Calibri" pitchFamily="34" charset="0"/>
                <a:cs typeface="Calibri" pitchFamily="34" charset="0"/>
              </a:rPr>
              <a:t>Interfaces</a:t>
            </a:r>
          </a:p>
          <a:p>
            <a:pPr lvl="1">
              <a:lnSpc>
                <a:spcPct val="80000"/>
              </a:lnSpc>
              <a:defRPr/>
            </a:pPr>
            <a:r>
              <a:rPr lang="en-US" sz="1800" i="1">
                <a:latin typeface="Calibri" pitchFamily="34" charset="0"/>
                <a:cs typeface="Calibri" pitchFamily="34" charset="0"/>
              </a:rPr>
              <a:t>U</a:t>
            </a:r>
            <a:r>
              <a:rPr lang="en-US" sz="1800" i="1" baseline="-25000">
                <a:latin typeface="Calibri" pitchFamily="34" charset="0"/>
                <a:cs typeface="Calibri" pitchFamily="34" charset="0"/>
              </a:rPr>
              <a:t>m</a:t>
            </a:r>
            <a:r>
              <a:rPr lang="en-US" sz="1800">
                <a:latin typeface="Calibri" pitchFamily="34" charset="0"/>
                <a:cs typeface="Calibri" pitchFamily="34" charset="0"/>
              </a:rPr>
              <a:t> : radio interface</a:t>
            </a:r>
          </a:p>
          <a:p>
            <a:pPr lvl="1">
              <a:lnSpc>
                <a:spcPct val="80000"/>
              </a:lnSpc>
              <a:defRPr/>
            </a:pPr>
            <a:r>
              <a:rPr lang="en-US" sz="1800">
                <a:latin typeface="Calibri" pitchFamily="34" charset="0"/>
                <a:cs typeface="Calibri" pitchFamily="34" charset="0"/>
              </a:rPr>
              <a:t>A</a:t>
            </a:r>
            <a:r>
              <a:rPr lang="en-US" sz="1800" baseline="-25000">
                <a:latin typeface="Calibri" pitchFamily="34" charset="0"/>
                <a:cs typeface="Calibri" pitchFamily="34" charset="0"/>
              </a:rPr>
              <a:t>bis</a:t>
            </a:r>
            <a:r>
              <a:rPr lang="en-US" sz="1800">
                <a:latin typeface="Calibri" pitchFamily="34" charset="0"/>
                <a:cs typeface="Calibri" pitchFamily="34" charset="0"/>
              </a:rPr>
              <a:t> : standardized, open interface with </a:t>
            </a:r>
            <a:br>
              <a:rPr lang="en-US" sz="1800">
                <a:latin typeface="Calibri" pitchFamily="34" charset="0"/>
                <a:cs typeface="Calibri" pitchFamily="34" charset="0"/>
              </a:rPr>
            </a:br>
            <a:r>
              <a:rPr lang="en-US" sz="1800">
                <a:latin typeface="Calibri" pitchFamily="34" charset="0"/>
                <a:cs typeface="Calibri" pitchFamily="34" charset="0"/>
              </a:rPr>
              <a:t>16 kbit/s user channels</a:t>
            </a:r>
          </a:p>
          <a:p>
            <a:pPr lvl="1">
              <a:lnSpc>
                <a:spcPct val="80000"/>
              </a:lnSpc>
              <a:defRPr/>
            </a:pPr>
            <a:r>
              <a:rPr lang="en-US" sz="1800" i="1">
                <a:latin typeface="Calibri" pitchFamily="34" charset="0"/>
                <a:cs typeface="Calibri" pitchFamily="34" charset="0"/>
              </a:rPr>
              <a:t>A</a:t>
            </a:r>
            <a:r>
              <a:rPr lang="en-US" sz="1800">
                <a:latin typeface="Calibri" pitchFamily="34" charset="0"/>
                <a:cs typeface="Calibri" pitchFamily="34" charset="0"/>
              </a:rPr>
              <a:t>: standardized, open interface with </a:t>
            </a:r>
            <a:br>
              <a:rPr lang="en-US" sz="1800">
                <a:latin typeface="Calibri" pitchFamily="34" charset="0"/>
                <a:cs typeface="Calibri" pitchFamily="34" charset="0"/>
              </a:rPr>
            </a:br>
            <a:r>
              <a:rPr lang="en-US" sz="1800">
                <a:latin typeface="Calibri" pitchFamily="34" charset="0"/>
                <a:cs typeface="Calibri" pitchFamily="34" charset="0"/>
              </a:rPr>
              <a:t>64 kbit/s user channels</a:t>
            </a:r>
            <a:endParaRPr lang="en-US" sz="1800" dirty="0">
              <a:latin typeface="Calibri" pitchFamily="34" charset="0"/>
              <a:cs typeface="Calibri" pitchFamily="34" charset="0"/>
            </a:endParaRPr>
          </a:p>
        </p:txBody>
      </p:sp>
      <p:sp>
        <p:nvSpPr>
          <p:cNvPr id="8" name="Line 5"/>
          <p:cNvSpPr>
            <a:spLocks noChangeShapeType="1"/>
          </p:cNvSpPr>
          <p:nvPr/>
        </p:nvSpPr>
        <p:spPr bwMode="auto">
          <a:xfrm>
            <a:off x="2364160" y="1095028"/>
            <a:ext cx="0" cy="5029200"/>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9" name="Rectangle 6"/>
          <p:cNvSpPr>
            <a:spLocks noChangeArrowheads="1"/>
          </p:cNvSpPr>
          <p:nvPr/>
        </p:nvSpPr>
        <p:spPr bwMode="auto">
          <a:xfrm>
            <a:off x="1533897" y="2325340"/>
            <a:ext cx="5937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U</a:t>
            </a:r>
            <a:r>
              <a:rPr lang="de-DE" sz="1400" baseline="-25000">
                <a:latin typeface="Arial" pitchFamily="34" charset="0"/>
              </a:rPr>
              <a:t>m</a:t>
            </a:r>
          </a:p>
        </p:txBody>
      </p:sp>
      <p:sp>
        <p:nvSpPr>
          <p:cNvPr id="10" name="Rectangle 7"/>
          <p:cNvSpPr>
            <a:spLocks noChangeArrowheads="1"/>
          </p:cNvSpPr>
          <p:nvPr/>
        </p:nvSpPr>
        <p:spPr bwMode="auto">
          <a:xfrm>
            <a:off x="1432297" y="2666653"/>
            <a:ext cx="5937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A</a:t>
            </a:r>
            <a:r>
              <a:rPr lang="de-DE" sz="1400" baseline="-25000">
                <a:latin typeface="Arial" pitchFamily="34" charset="0"/>
              </a:rPr>
              <a:t>bis</a:t>
            </a:r>
          </a:p>
        </p:txBody>
      </p:sp>
      <p:sp>
        <p:nvSpPr>
          <p:cNvPr id="11" name="Rectangle 8"/>
          <p:cNvSpPr>
            <a:spLocks noChangeArrowheads="1"/>
          </p:cNvSpPr>
          <p:nvPr/>
        </p:nvSpPr>
        <p:spPr bwMode="auto">
          <a:xfrm>
            <a:off x="2100635" y="4508153"/>
            <a:ext cx="3317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A</a:t>
            </a:r>
          </a:p>
        </p:txBody>
      </p:sp>
      <p:sp>
        <p:nvSpPr>
          <p:cNvPr id="12" name="Rectangle 9"/>
          <p:cNvSpPr>
            <a:spLocks noChangeArrowheads="1"/>
          </p:cNvSpPr>
          <p:nvPr/>
        </p:nvSpPr>
        <p:spPr bwMode="auto">
          <a:xfrm>
            <a:off x="1121147" y="5305078"/>
            <a:ext cx="6334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BSS</a:t>
            </a:r>
          </a:p>
        </p:txBody>
      </p:sp>
      <p:sp>
        <p:nvSpPr>
          <p:cNvPr id="13" name="Rectangle 10"/>
          <p:cNvSpPr>
            <a:spLocks noChangeArrowheads="1"/>
          </p:cNvSpPr>
          <p:nvPr/>
        </p:nvSpPr>
        <p:spPr bwMode="auto">
          <a:xfrm>
            <a:off x="748085" y="980728"/>
            <a:ext cx="1158875"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radio</a:t>
            </a:r>
            <a:br>
              <a:rPr lang="de-DE" sz="1400">
                <a:latin typeface="Arial" pitchFamily="34" charset="0"/>
              </a:rPr>
            </a:br>
            <a:r>
              <a:rPr lang="de-DE" sz="1400">
                <a:latin typeface="Arial" pitchFamily="34" charset="0"/>
              </a:rPr>
              <a:t>subsystem</a:t>
            </a:r>
          </a:p>
        </p:txBody>
      </p:sp>
      <p:sp>
        <p:nvSpPr>
          <p:cNvPr id="14" name="Rectangle 11"/>
          <p:cNvSpPr>
            <a:spLocks noChangeArrowheads="1"/>
          </p:cNvSpPr>
          <p:nvPr/>
        </p:nvSpPr>
        <p:spPr bwMode="auto">
          <a:xfrm>
            <a:off x="2516560" y="980728"/>
            <a:ext cx="213360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network and switching</a:t>
            </a:r>
            <a:br>
              <a:rPr lang="de-DE" sz="1400">
                <a:latin typeface="Arial" pitchFamily="34" charset="0"/>
              </a:rPr>
            </a:br>
            <a:r>
              <a:rPr lang="de-DE" sz="1400">
                <a:latin typeface="Arial" pitchFamily="34" charset="0"/>
              </a:rPr>
              <a:t>subsystem</a:t>
            </a:r>
          </a:p>
        </p:txBody>
      </p:sp>
      <p:sp>
        <p:nvSpPr>
          <p:cNvPr id="15" name="Line 12"/>
          <p:cNvSpPr>
            <a:spLocks noChangeShapeType="1"/>
          </p:cNvSpPr>
          <p:nvPr/>
        </p:nvSpPr>
        <p:spPr bwMode="auto">
          <a:xfrm flipV="1">
            <a:off x="1062410" y="2420590"/>
            <a:ext cx="215900" cy="3444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6" name="Line 13"/>
          <p:cNvSpPr>
            <a:spLocks noChangeShapeType="1"/>
          </p:cNvSpPr>
          <p:nvPr/>
        </p:nvSpPr>
        <p:spPr bwMode="auto">
          <a:xfrm flipH="1">
            <a:off x="1062410" y="2420590"/>
            <a:ext cx="215900" cy="2238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7" name="Line 14"/>
          <p:cNvSpPr>
            <a:spLocks noChangeShapeType="1"/>
          </p:cNvSpPr>
          <p:nvPr/>
        </p:nvSpPr>
        <p:spPr bwMode="auto">
          <a:xfrm flipV="1">
            <a:off x="1070347" y="2084040"/>
            <a:ext cx="273050" cy="5445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18" name="Line 15"/>
          <p:cNvSpPr>
            <a:spLocks noChangeShapeType="1"/>
          </p:cNvSpPr>
          <p:nvPr/>
        </p:nvSpPr>
        <p:spPr bwMode="auto">
          <a:xfrm>
            <a:off x="840160" y="2466628"/>
            <a:ext cx="76200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19" name="Line 16"/>
          <p:cNvSpPr>
            <a:spLocks noChangeShapeType="1"/>
          </p:cNvSpPr>
          <p:nvPr/>
        </p:nvSpPr>
        <p:spPr bwMode="auto">
          <a:xfrm>
            <a:off x="1297360" y="2923828"/>
            <a:ext cx="3048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20" name="Line 17"/>
          <p:cNvSpPr>
            <a:spLocks noChangeShapeType="1"/>
          </p:cNvSpPr>
          <p:nvPr/>
        </p:nvSpPr>
        <p:spPr bwMode="auto">
          <a:xfrm flipV="1">
            <a:off x="1297360" y="3152428"/>
            <a:ext cx="30480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21" name="Rectangle 19"/>
          <p:cNvSpPr>
            <a:spLocks noChangeArrowheads="1"/>
          </p:cNvSpPr>
          <p:nvPr/>
        </p:nvSpPr>
        <p:spPr bwMode="auto">
          <a:xfrm>
            <a:off x="770310" y="17109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a:t>
            </a:r>
          </a:p>
        </p:txBody>
      </p:sp>
      <p:sp>
        <p:nvSpPr>
          <p:cNvPr id="22" name="Rectangle 21"/>
          <p:cNvSpPr>
            <a:spLocks noChangeArrowheads="1"/>
          </p:cNvSpPr>
          <p:nvPr/>
        </p:nvSpPr>
        <p:spPr bwMode="auto">
          <a:xfrm>
            <a:off x="1379910" y="17109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MS</a:t>
            </a:r>
          </a:p>
        </p:txBody>
      </p:sp>
      <p:sp>
        <p:nvSpPr>
          <p:cNvPr id="23" name="Rectangle 22"/>
          <p:cNvSpPr>
            <a:spLocks noChangeArrowheads="1"/>
          </p:cNvSpPr>
          <p:nvPr/>
        </p:nvSpPr>
        <p:spPr bwMode="auto">
          <a:xfrm>
            <a:off x="846510" y="27777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24" name="Rectangle 24"/>
          <p:cNvSpPr>
            <a:spLocks noChangeArrowheads="1"/>
          </p:cNvSpPr>
          <p:nvPr/>
        </p:nvSpPr>
        <p:spPr bwMode="auto">
          <a:xfrm>
            <a:off x="1608510" y="30063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BSC</a:t>
            </a:r>
          </a:p>
        </p:txBody>
      </p:sp>
      <p:sp>
        <p:nvSpPr>
          <p:cNvPr id="25" name="Rectangle 26"/>
          <p:cNvSpPr>
            <a:spLocks noChangeArrowheads="1"/>
          </p:cNvSpPr>
          <p:nvPr/>
        </p:nvSpPr>
        <p:spPr bwMode="auto">
          <a:xfrm>
            <a:off x="2754685" y="2965103"/>
            <a:ext cx="5921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MSC</a:t>
            </a:r>
          </a:p>
        </p:txBody>
      </p:sp>
      <p:sp>
        <p:nvSpPr>
          <p:cNvPr id="26" name="Rectangle 27"/>
          <p:cNvSpPr>
            <a:spLocks noChangeArrowheads="1"/>
          </p:cNvSpPr>
          <p:nvPr/>
        </p:nvSpPr>
        <p:spPr bwMode="auto">
          <a:xfrm>
            <a:off x="2826122" y="3006378"/>
            <a:ext cx="446088"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 name="Rectangle 28"/>
          <p:cNvSpPr>
            <a:spLocks noChangeArrowheads="1"/>
          </p:cNvSpPr>
          <p:nvPr/>
        </p:nvSpPr>
        <p:spPr bwMode="auto">
          <a:xfrm>
            <a:off x="846510" y="31587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28" name="Oval 30"/>
          <p:cNvSpPr>
            <a:spLocks noChangeArrowheads="1"/>
          </p:cNvSpPr>
          <p:nvPr/>
        </p:nvSpPr>
        <p:spPr bwMode="auto">
          <a:xfrm>
            <a:off x="617910" y="4454178"/>
            <a:ext cx="1511300" cy="1130300"/>
          </a:xfrm>
          <a:prstGeom prst="ellipse">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9" name="Line 31"/>
          <p:cNvSpPr>
            <a:spLocks noChangeShapeType="1"/>
          </p:cNvSpPr>
          <p:nvPr/>
        </p:nvSpPr>
        <p:spPr bwMode="auto">
          <a:xfrm flipV="1">
            <a:off x="1062410" y="4325590"/>
            <a:ext cx="215900" cy="3444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0" name="Line 32"/>
          <p:cNvSpPr>
            <a:spLocks noChangeShapeType="1"/>
          </p:cNvSpPr>
          <p:nvPr/>
        </p:nvSpPr>
        <p:spPr bwMode="auto">
          <a:xfrm flipH="1">
            <a:off x="1062410" y="4325590"/>
            <a:ext cx="215900" cy="2238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1" name="Line 33"/>
          <p:cNvSpPr>
            <a:spLocks noChangeShapeType="1"/>
          </p:cNvSpPr>
          <p:nvPr/>
        </p:nvSpPr>
        <p:spPr bwMode="auto">
          <a:xfrm flipV="1">
            <a:off x="1070347" y="3989040"/>
            <a:ext cx="273050" cy="5445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GB"/>
          </a:p>
        </p:txBody>
      </p:sp>
      <p:sp>
        <p:nvSpPr>
          <p:cNvPr id="32" name="Line 34"/>
          <p:cNvSpPr>
            <a:spLocks noChangeShapeType="1"/>
          </p:cNvSpPr>
          <p:nvPr/>
        </p:nvSpPr>
        <p:spPr bwMode="auto">
          <a:xfrm>
            <a:off x="1297360" y="4828828"/>
            <a:ext cx="3048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3" name="Line 35"/>
          <p:cNvSpPr>
            <a:spLocks noChangeShapeType="1"/>
          </p:cNvSpPr>
          <p:nvPr/>
        </p:nvSpPr>
        <p:spPr bwMode="auto">
          <a:xfrm flipV="1">
            <a:off x="1297360" y="5057428"/>
            <a:ext cx="30480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4" name="Rectangle 36"/>
          <p:cNvSpPr>
            <a:spLocks noChangeArrowheads="1"/>
          </p:cNvSpPr>
          <p:nvPr/>
        </p:nvSpPr>
        <p:spPr bwMode="auto">
          <a:xfrm>
            <a:off x="846510" y="46827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35" name="Rectangle 38"/>
          <p:cNvSpPr>
            <a:spLocks noChangeArrowheads="1"/>
          </p:cNvSpPr>
          <p:nvPr/>
        </p:nvSpPr>
        <p:spPr bwMode="auto">
          <a:xfrm>
            <a:off x="1608510" y="49113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BSC</a:t>
            </a:r>
          </a:p>
        </p:txBody>
      </p:sp>
      <p:sp>
        <p:nvSpPr>
          <p:cNvPr id="36" name="Rectangle 40"/>
          <p:cNvSpPr>
            <a:spLocks noChangeArrowheads="1"/>
          </p:cNvSpPr>
          <p:nvPr/>
        </p:nvSpPr>
        <p:spPr bwMode="auto">
          <a:xfrm>
            <a:off x="846510" y="5063778"/>
            <a:ext cx="444500"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de-DE" sz="1400">
                <a:latin typeface="Arial" pitchFamily="34" charset="0"/>
              </a:rPr>
              <a:t>BTS</a:t>
            </a:r>
          </a:p>
        </p:txBody>
      </p:sp>
      <p:sp>
        <p:nvSpPr>
          <p:cNvPr id="37" name="Line 42"/>
          <p:cNvSpPr>
            <a:spLocks noChangeShapeType="1"/>
          </p:cNvSpPr>
          <p:nvPr/>
        </p:nvSpPr>
        <p:spPr bwMode="auto">
          <a:xfrm flipV="1">
            <a:off x="1373560" y="2923828"/>
            <a:ext cx="152400" cy="22860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8" name="Line 43"/>
          <p:cNvSpPr>
            <a:spLocks noChangeShapeType="1"/>
          </p:cNvSpPr>
          <p:nvPr/>
        </p:nvSpPr>
        <p:spPr bwMode="auto">
          <a:xfrm>
            <a:off x="2059360" y="3152428"/>
            <a:ext cx="762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39" name="Line 44"/>
          <p:cNvSpPr>
            <a:spLocks noChangeShapeType="1"/>
          </p:cNvSpPr>
          <p:nvPr/>
        </p:nvSpPr>
        <p:spPr bwMode="auto">
          <a:xfrm>
            <a:off x="2059360" y="4981228"/>
            <a:ext cx="762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0" name="Rectangle 45"/>
          <p:cNvSpPr>
            <a:spLocks noChangeArrowheads="1"/>
          </p:cNvSpPr>
          <p:nvPr/>
        </p:nvSpPr>
        <p:spPr bwMode="auto">
          <a:xfrm>
            <a:off x="2754685" y="4793903"/>
            <a:ext cx="5921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de-DE" sz="1400">
                <a:latin typeface="Arial" pitchFamily="34" charset="0"/>
              </a:rPr>
              <a:t>MSC</a:t>
            </a:r>
          </a:p>
        </p:txBody>
      </p:sp>
      <p:sp>
        <p:nvSpPr>
          <p:cNvPr id="41" name="Rectangle 46"/>
          <p:cNvSpPr>
            <a:spLocks noChangeArrowheads="1"/>
          </p:cNvSpPr>
          <p:nvPr/>
        </p:nvSpPr>
        <p:spPr bwMode="auto">
          <a:xfrm>
            <a:off x="2826122" y="4835178"/>
            <a:ext cx="446088" cy="215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Line 47"/>
          <p:cNvSpPr>
            <a:spLocks noChangeShapeType="1"/>
          </p:cNvSpPr>
          <p:nvPr/>
        </p:nvSpPr>
        <p:spPr bwMode="auto">
          <a:xfrm>
            <a:off x="3049960" y="3228628"/>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3" name="Line 48"/>
          <p:cNvSpPr>
            <a:spLocks noChangeShapeType="1"/>
          </p:cNvSpPr>
          <p:nvPr/>
        </p:nvSpPr>
        <p:spPr bwMode="auto">
          <a:xfrm flipV="1">
            <a:off x="2211760" y="4828828"/>
            <a:ext cx="0" cy="30480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4" name="Line 49"/>
          <p:cNvSpPr>
            <a:spLocks noChangeShapeType="1"/>
          </p:cNvSpPr>
          <p:nvPr/>
        </p:nvSpPr>
        <p:spPr bwMode="auto">
          <a:xfrm flipH="1" flipV="1">
            <a:off x="2135560" y="2542828"/>
            <a:ext cx="6858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5" name="Line 50"/>
          <p:cNvSpPr>
            <a:spLocks noChangeShapeType="1"/>
          </p:cNvSpPr>
          <p:nvPr/>
        </p:nvSpPr>
        <p:spPr bwMode="auto">
          <a:xfrm flipH="1" flipV="1">
            <a:off x="1906960" y="3990628"/>
            <a:ext cx="91440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6" name="Line 51"/>
          <p:cNvSpPr>
            <a:spLocks noChangeShapeType="1"/>
          </p:cNvSpPr>
          <p:nvPr/>
        </p:nvSpPr>
        <p:spPr bwMode="auto">
          <a:xfrm>
            <a:off x="611560" y="1552228"/>
            <a:ext cx="3200400" cy="0"/>
          </a:xfrm>
          <a:prstGeom prst="line">
            <a:avLst/>
          </a:prstGeom>
          <a:noFill/>
          <a:ln w="76200">
            <a:solidFill>
              <a:schemeClr val="folHlink"/>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GB"/>
          </a:p>
        </p:txBody>
      </p:sp>
      <p:sp>
        <p:nvSpPr>
          <p:cNvPr id="47" name="Fußzeilenplatzhalter 2"/>
          <p:cNvSpPr txBox="1">
            <a:spLocks/>
          </p:cNvSpPr>
          <p:nvPr/>
        </p:nvSpPr>
        <p:spPr>
          <a:xfrm>
            <a:off x="6444208" y="6011515"/>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2227470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632848" cy="620688"/>
          </a:xfrm>
        </p:spPr>
        <p:txBody>
          <a:bodyPr/>
          <a:lstStyle/>
          <a:p>
            <a:r>
              <a:rPr lang="en-US" b="0" dirty="0">
                <a:solidFill>
                  <a:srgbClr val="FFFFFF"/>
                </a:solidFill>
                <a:latin typeface="Calibri" pitchFamily="34" charset="0"/>
                <a:cs typeface="Calibri" pitchFamily="34" charset="0"/>
              </a:rPr>
              <a:t>Radio subsystem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25</a:t>
            </a:fld>
            <a:endParaRPr lang="en-GB"/>
          </a:p>
        </p:txBody>
      </p:sp>
      <p:sp>
        <p:nvSpPr>
          <p:cNvPr id="7" name="Rectangle 3"/>
          <p:cNvSpPr txBox="1">
            <a:spLocks noChangeArrowheads="1"/>
          </p:cNvSpPr>
          <p:nvPr/>
        </p:nvSpPr>
        <p:spPr>
          <a:xfrm>
            <a:off x="467544" y="1052736"/>
            <a:ext cx="7772400" cy="49688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latin typeface="Calibri" pitchFamily="34" charset="0"/>
                <a:cs typeface="Calibri" pitchFamily="34" charset="0"/>
              </a:rPr>
              <a:t>The Radio Subsystem (RSS) comprises the cellular mobile network up to the switching centers</a:t>
            </a:r>
          </a:p>
          <a:p>
            <a:pPr>
              <a:defRPr/>
            </a:pPr>
            <a:r>
              <a:rPr lang="en-US" sz="2400" dirty="0">
                <a:latin typeface="Calibri" pitchFamily="34" charset="0"/>
                <a:cs typeface="Calibri" pitchFamily="34" charset="0"/>
              </a:rPr>
              <a:t>Components</a:t>
            </a:r>
          </a:p>
          <a:p>
            <a:pPr lvl="1">
              <a:defRPr/>
            </a:pPr>
            <a:r>
              <a:rPr lang="en-US" sz="2000" dirty="0">
                <a:latin typeface="Calibri" pitchFamily="34" charset="0"/>
                <a:cs typeface="Calibri" pitchFamily="34" charset="0"/>
              </a:rPr>
              <a:t>Base Station Subsystem (BSS):</a:t>
            </a:r>
          </a:p>
          <a:p>
            <a:pPr lvl="2">
              <a:defRPr/>
            </a:pPr>
            <a:r>
              <a:rPr lang="en-US" sz="1800" b="1" u="sng" dirty="0">
                <a:solidFill>
                  <a:srgbClr val="002060"/>
                </a:solidFill>
                <a:latin typeface="Calibri" pitchFamily="34" charset="0"/>
                <a:cs typeface="Calibri" pitchFamily="34" charset="0"/>
              </a:rPr>
              <a:t>Base Transceiver Station (BTS): </a:t>
            </a:r>
            <a:r>
              <a:rPr lang="en-US" sz="1800" dirty="0">
                <a:latin typeface="Calibri" pitchFamily="34" charset="0"/>
                <a:cs typeface="Calibri" pitchFamily="34" charset="0"/>
              </a:rPr>
              <a:t>radio components including sender, receiver, antenna - if directed antennas are used one BTS can cover several cells</a:t>
            </a:r>
          </a:p>
          <a:p>
            <a:pPr lvl="2">
              <a:defRPr/>
            </a:pPr>
            <a:r>
              <a:rPr lang="en-US" sz="1800" b="1" u="sng" dirty="0">
                <a:solidFill>
                  <a:srgbClr val="002060"/>
                </a:solidFill>
                <a:latin typeface="Calibri" pitchFamily="34" charset="0"/>
                <a:cs typeface="Calibri" pitchFamily="34" charset="0"/>
              </a:rPr>
              <a:t>Base Station Controller (BSC): </a:t>
            </a:r>
            <a:r>
              <a:rPr lang="en-US" sz="1800" dirty="0">
                <a:latin typeface="Calibri" pitchFamily="34" charset="0"/>
                <a:cs typeface="Calibri" pitchFamily="34" charset="0"/>
              </a:rPr>
              <a:t>switching between BTSs, controlling BTSs, managing of network resources, mapping of radio channels (U</a:t>
            </a:r>
            <a:r>
              <a:rPr lang="en-US" sz="1800" baseline="-25000" dirty="0">
                <a:latin typeface="Calibri" pitchFamily="34" charset="0"/>
                <a:cs typeface="Calibri" pitchFamily="34" charset="0"/>
              </a:rPr>
              <a:t>m</a:t>
            </a:r>
            <a:r>
              <a:rPr lang="en-US" sz="1800" dirty="0">
                <a:latin typeface="Calibri" pitchFamily="34" charset="0"/>
                <a:cs typeface="Calibri" pitchFamily="34" charset="0"/>
              </a:rPr>
              <a:t>) onto terrestrial channels (A interface)</a:t>
            </a:r>
            <a:br>
              <a:rPr lang="en-US" sz="1800" dirty="0">
                <a:latin typeface="Calibri" pitchFamily="34" charset="0"/>
                <a:cs typeface="Calibri" pitchFamily="34" charset="0"/>
              </a:rPr>
            </a:br>
            <a:endParaRPr lang="en-US" sz="1800" dirty="0">
              <a:latin typeface="Calibri" pitchFamily="34" charset="0"/>
              <a:cs typeface="Calibri" pitchFamily="34" charset="0"/>
            </a:endParaRPr>
          </a:p>
          <a:p>
            <a:pPr lvl="2">
              <a:defRPr/>
            </a:pPr>
            <a:r>
              <a:rPr lang="en-US" sz="1800" b="1" dirty="0">
                <a:solidFill>
                  <a:srgbClr val="002060"/>
                </a:solidFill>
                <a:latin typeface="Calibri" pitchFamily="34" charset="0"/>
                <a:cs typeface="Calibri" pitchFamily="34" charset="0"/>
              </a:rPr>
              <a:t>BSS </a:t>
            </a:r>
            <a:r>
              <a:rPr lang="en-US" sz="1800" dirty="0">
                <a:latin typeface="Calibri" pitchFamily="34" charset="0"/>
                <a:cs typeface="Calibri" pitchFamily="34" charset="0"/>
              </a:rPr>
              <a:t>= BSC + sum(BTS) + interconnection</a:t>
            </a:r>
          </a:p>
          <a:p>
            <a:pPr lvl="2">
              <a:defRPr/>
            </a:pPr>
            <a:endParaRPr lang="en-US" sz="1800" dirty="0">
              <a:latin typeface="Calibri" pitchFamily="34" charset="0"/>
              <a:cs typeface="Calibri" pitchFamily="34" charset="0"/>
            </a:endParaRPr>
          </a:p>
          <a:p>
            <a:pPr lvl="1">
              <a:defRPr/>
            </a:pPr>
            <a:r>
              <a:rPr lang="en-US" sz="2000" dirty="0">
                <a:latin typeface="Calibri" pitchFamily="34" charset="0"/>
                <a:cs typeface="Calibri" pitchFamily="34" charset="0"/>
              </a:rPr>
              <a:t>Mobile Stations (MS)</a:t>
            </a:r>
          </a:p>
          <a:p>
            <a:pPr lvl="1">
              <a:defRPr/>
            </a:pPr>
            <a:endParaRPr lang="en-US" sz="2000" dirty="0">
              <a:latin typeface="Calibri" pitchFamily="34" charset="0"/>
              <a:cs typeface="Calibri" pitchFamily="34" charset="0"/>
            </a:endParaRPr>
          </a:p>
          <a:p>
            <a:pPr lvl="1">
              <a:defRPr/>
            </a:pPr>
            <a:endParaRPr lang="en-US" sz="2000" dirty="0">
              <a:latin typeface="Calibri" pitchFamily="34" charset="0"/>
              <a:cs typeface="Calibri" pitchFamily="34" charset="0"/>
            </a:endParaRPr>
          </a:p>
        </p:txBody>
      </p:sp>
      <p:sp>
        <p:nvSpPr>
          <p:cNvPr id="8" name="Fußzeilenplatzhalter 2"/>
          <p:cNvSpPr txBox="1">
            <a:spLocks/>
          </p:cNvSpPr>
          <p:nvPr/>
        </p:nvSpPr>
        <p:spPr>
          <a:xfrm>
            <a:off x="6304781" y="5991449"/>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Schiller</a:t>
            </a:r>
          </a:p>
        </p:txBody>
      </p:sp>
    </p:spTree>
    <p:extLst>
      <p:ext uri="{BB962C8B-B14F-4D97-AF65-F5344CB8AC3E}">
        <p14:creationId xmlns:p14="http://schemas.microsoft.com/office/powerpoint/2010/main" val="11448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416824" cy="576064"/>
          </a:xfrm>
        </p:spPr>
        <p:txBody>
          <a:bodyPr/>
          <a:lstStyle/>
          <a:p>
            <a:r>
              <a:rPr lang="en-GB" b="0" dirty="0">
                <a:solidFill>
                  <a:srgbClr val="FFFFFF"/>
                </a:solidFill>
                <a:latin typeface="Calibri" pitchFamily="34" charset="0"/>
                <a:cs typeface="Calibri" pitchFamily="34" charset="0"/>
              </a:rPr>
              <a:t>GSM interfaces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26</a:t>
            </a:fld>
            <a:endParaRPr lang="en-GB"/>
          </a:p>
        </p:txBody>
      </p:sp>
      <p:sp>
        <p:nvSpPr>
          <p:cNvPr id="7" name="TextBox 6"/>
          <p:cNvSpPr txBox="1"/>
          <p:nvPr/>
        </p:nvSpPr>
        <p:spPr>
          <a:xfrm>
            <a:off x="251520" y="908720"/>
            <a:ext cx="8712968" cy="5324535"/>
          </a:xfrm>
          <a:prstGeom prst="rect">
            <a:avLst/>
          </a:prstGeom>
          <a:noFill/>
        </p:spPr>
        <p:txBody>
          <a:bodyPr wrap="square" rtlCol="0">
            <a:spAutoFit/>
          </a:bodyPr>
          <a:lstStyle/>
          <a:p>
            <a:r>
              <a:rPr lang="en-GB" sz="2000" b="1" u="sng" dirty="0" err="1">
                <a:solidFill>
                  <a:srgbClr val="002060"/>
                </a:solidFill>
                <a:latin typeface="Calibri" pitchFamily="34" charset="0"/>
                <a:cs typeface="Calibri" pitchFamily="34" charset="0"/>
              </a:rPr>
              <a:t>Abis</a:t>
            </a:r>
            <a:r>
              <a:rPr lang="en-GB" sz="2000" b="1" u="sng" dirty="0">
                <a:solidFill>
                  <a:srgbClr val="002060"/>
                </a:solidFill>
                <a:latin typeface="Calibri" pitchFamily="34" charset="0"/>
                <a:cs typeface="Calibri" pitchFamily="34" charset="0"/>
              </a:rPr>
              <a:t> Interface</a:t>
            </a:r>
          </a:p>
          <a:p>
            <a:pPr marL="342900" indent="-342900">
              <a:buFont typeface="Arial" pitchFamily="34" charset="0"/>
              <a:buChar char="•"/>
            </a:pPr>
            <a:r>
              <a:rPr lang="en-GB" sz="2000" dirty="0">
                <a:latin typeface="Calibri" pitchFamily="34" charset="0"/>
                <a:cs typeface="Calibri" pitchFamily="34" charset="0"/>
              </a:rPr>
              <a:t>Interface between BTS and BSC</a:t>
            </a:r>
          </a:p>
          <a:p>
            <a:pPr marL="342900" indent="-342900">
              <a:buFont typeface="Arial" pitchFamily="34" charset="0"/>
              <a:buChar char="•"/>
            </a:pPr>
            <a:r>
              <a:rPr lang="en-GB" sz="2000" dirty="0">
                <a:latin typeface="Calibri" pitchFamily="34" charset="0"/>
                <a:cs typeface="Calibri" pitchFamily="34" charset="0"/>
              </a:rPr>
              <a:t>Non-standardised interface, manufacturers follow certain guidelines</a:t>
            </a:r>
          </a:p>
          <a:p>
            <a:pPr marL="342900" indent="-342900">
              <a:buFont typeface="Arial" pitchFamily="34" charset="0"/>
              <a:buChar char="•"/>
            </a:pPr>
            <a:r>
              <a:rPr lang="en-GB" sz="2000" dirty="0">
                <a:latin typeface="Calibri" pitchFamily="34" charset="0"/>
                <a:cs typeface="Calibri" pitchFamily="34" charset="0"/>
              </a:rPr>
              <a:t>Based on transmission of data on a PCM 30 interface (2.048Mb/s transmission rate partitioned into 32 channels of 64 kb/s each)</a:t>
            </a:r>
          </a:p>
          <a:p>
            <a:pPr marL="342900" indent="-342900">
              <a:buFont typeface="Arial" pitchFamily="34" charset="0"/>
              <a:buChar char="•"/>
            </a:pPr>
            <a:r>
              <a:rPr lang="en-GB" sz="2000" dirty="0">
                <a:latin typeface="Calibri" pitchFamily="34" charset="0"/>
                <a:cs typeface="Calibri" pitchFamily="34" charset="0"/>
              </a:rPr>
              <a:t>Voice compression can pack between 4 and 8 voice channels into single PCM 30 channel</a:t>
            </a:r>
          </a:p>
          <a:p>
            <a:r>
              <a:rPr lang="en-GB" sz="2000" b="1" u="sng" dirty="0">
                <a:solidFill>
                  <a:srgbClr val="002060"/>
                </a:solidFill>
                <a:latin typeface="Calibri" pitchFamily="34" charset="0"/>
                <a:cs typeface="Calibri" pitchFamily="34" charset="0"/>
              </a:rPr>
              <a:t>A Interface</a:t>
            </a:r>
          </a:p>
          <a:p>
            <a:pPr marL="342900" indent="-342900">
              <a:buFont typeface="Arial" pitchFamily="34" charset="0"/>
              <a:buChar char="•"/>
            </a:pPr>
            <a:r>
              <a:rPr lang="en-GB" sz="2000" dirty="0">
                <a:latin typeface="Calibri" pitchFamily="34" charset="0"/>
                <a:cs typeface="Calibri" pitchFamily="34" charset="0"/>
              </a:rPr>
              <a:t>Interface between BSS and MSC</a:t>
            </a:r>
          </a:p>
          <a:p>
            <a:pPr marL="342900" indent="-342900">
              <a:buFont typeface="Arial" pitchFamily="34" charset="0"/>
              <a:buChar char="•"/>
            </a:pPr>
            <a:r>
              <a:rPr lang="en-GB" sz="2000" dirty="0">
                <a:latin typeface="Calibri" pitchFamily="34" charset="0"/>
                <a:cs typeface="Calibri" pitchFamily="34" charset="0"/>
              </a:rPr>
              <a:t>Standardised interface allows mixing of equipment  from different manufacturers</a:t>
            </a:r>
          </a:p>
          <a:p>
            <a:pPr marL="342900" indent="-342900">
              <a:buFont typeface="Arial" pitchFamily="34" charset="0"/>
              <a:buChar char="•"/>
            </a:pPr>
            <a:r>
              <a:rPr lang="en-GB" sz="2000" dirty="0">
                <a:latin typeface="Calibri" pitchFamily="34" charset="0"/>
                <a:cs typeface="Calibri" pitchFamily="34" charset="0"/>
              </a:rPr>
              <a:t>A-Interface at physical level consists of two parts</a:t>
            </a:r>
          </a:p>
          <a:p>
            <a:pPr marL="800100" lvl="1" indent="-342900">
              <a:buFont typeface="Arial" pitchFamily="34" charset="0"/>
              <a:buChar char="•"/>
            </a:pPr>
            <a:r>
              <a:rPr lang="en-GB" sz="2000" dirty="0">
                <a:latin typeface="Calibri" pitchFamily="34" charset="0"/>
                <a:cs typeface="Calibri" pitchFamily="34" charset="0"/>
              </a:rPr>
              <a:t>First part between BSS and TRAU, transmission payload is still compressed</a:t>
            </a:r>
          </a:p>
          <a:p>
            <a:pPr marL="800100" lvl="1" indent="-342900">
              <a:buFont typeface="Arial" pitchFamily="34" charset="0"/>
              <a:buChar char="•"/>
            </a:pPr>
            <a:r>
              <a:rPr lang="en-GB" sz="2000" dirty="0">
                <a:latin typeface="Calibri" pitchFamily="34" charset="0"/>
                <a:cs typeface="Calibri" pitchFamily="34" charset="0"/>
              </a:rPr>
              <a:t>Second part between TRAU and MSC A-Interface at higher layers depends on SS7 MTP and </a:t>
            </a:r>
          </a:p>
          <a:p>
            <a:pPr marL="342900" indent="-342900">
              <a:buFont typeface="Arial" pitchFamily="34" charset="0"/>
              <a:buChar char="•"/>
            </a:pPr>
            <a:r>
              <a:rPr lang="en-GB" sz="2000" dirty="0">
                <a:latin typeface="Calibri" pitchFamily="34" charset="0"/>
                <a:cs typeface="Calibri" pitchFamily="34" charset="0"/>
              </a:rPr>
              <a:t>SCCP to carry BSSA</a:t>
            </a:r>
          </a:p>
          <a:p>
            <a:pPr marL="342900" indent="-342900">
              <a:buFont typeface="Arial" pitchFamily="34" charset="0"/>
              <a:buChar char="•"/>
            </a:pPr>
            <a:endParaRPr lang="en-GB" sz="2000" dirty="0">
              <a:latin typeface="Calibri" pitchFamily="34" charset="0"/>
              <a:cs typeface="Calibri" pitchFamily="34" charset="0"/>
            </a:endParaRPr>
          </a:p>
        </p:txBody>
      </p:sp>
    </p:spTree>
    <p:extLst>
      <p:ext uri="{BB962C8B-B14F-4D97-AF65-F5344CB8AC3E}">
        <p14:creationId xmlns:p14="http://schemas.microsoft.com/office/powerpoint/2010/main" val="204592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064896" cy="576064"/>
          </a:xfrm>
        </p:spPr>
        <p:txBody>
          <a:bodyPr/>
          <a:lstStyle/>
          <a:p>
            <a:r>
              <a:rPr lang="en-US" b="0" dirty="0">
                <a:solidFill>
                  <a:srgbClr val="FFFFFF"/>
                </a:solidFill>
                <a:latin typeface="Calibri" pitchFamily="34" charset="0"/>
                <a:cs typeface="Calibri" pitchFamily="34" charset="0"/>
              </a:rPr>
              <a:t>The Mobile Station (MS)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27</a:t>
            </a:fld>
            <a:endParaRPr lang="en-GB"/>
          </a:p>
        </p:txBody>
      </p:sp>
      <p:sp>
        <p:nvSpPr>
          <p:cNvPr id="7" name="5-Point Star 6"/>
          <p:cNvSpPr/>
          <p:nvPr/>
        </p:nvSpPr>
        <p:spPr bwMode="auto">
          <a:xfrm>
            <a:off x="2627784" y="2780928"/>
            <a:ext cx="3775075" cy="2949917"/>
          </a:xfrm>
          <a:prstGeom prst="star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dirty="0">
                <a:ln>
                  <a:noFill/>
                </a:ln>
                <a:solidFill>
                  <a:srgbClr val="002060"/>
                </a:solidFill>
                <a:effectLst/>
                <a:latin typeface="Calibri" pitchFamily="34" charset="0"/>
                <a:ea typeface="ＭＳ Ｐゴシック" charset="0"/>
                <a:cs typeface="Calibri" pitchFamily="34" charset="0"/>
              </a:rPr>
              <a:t>Mobile Station</a:t>
            </a:r>
          </a:p>
          <a:p>
            <a:pPr marL="0" marR="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dirty="0">
                <a:ln>
                  <a:noFill/>
                </a:ln>
                <a:solidFill>
                  <a:srgbClr val="002060"/>
                </a:solidFill>
                <a:effectLst/>
                <a:latin typeface="Calibri" pitchFamily="34" charset="0"/>
                <a:ea typeface="ＭＳ Ｐゴシック" charset="0"/>
                <a:cs typeface="Calibri" pitchFamily="34" charset="0"/>
              </a:rPr>
              <a:t>(MS)</a:t>
            </a:r>
          </a:p>
        </p:txBody>
      </p:sp>
      <p:pic>
        <p:nvPicPr>
          <p:cNvPr id="8"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51523" y="5085184"/>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7" descr="j009358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96136" y="3356992"/>
            <a:ext cx="1368425"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8" descr="BD09278_"/>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851076" y="2571604"/>
            <a:ext cx="1296988" cy="102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9" descr="j02236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9282" y="3141265"/>
            <a:ext cx="590550" cy="143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21" descr="ESB 022"/>
          <p:cNvPicPr>
            <a:picLocks noChangeAspect="1" noChangeArrowheads="1"/>
          </p:cNvPicPr>
          <p:nvPr/>
        </p:nvPicPr>
        <p:blipFill>
          <a:blip r:embed="rId7" cstate="email">
            <a:clrChange>
              <a:clrFrom>
                <a:srgbClr val="FF0080"/>
              </a:clrFrom>
              <a:clrTo>
                <a:srgbClr val="FF0080">
                  <a:alpha val="0"/>
                </a:srgbClr>
              </a:clrTo>
            </a:clrChange>
            <a:extLst>
              <a:ext uri="{28A0092B-C50C-407E-A947-70E740481C1C}">
                <a14:useLocalDpi xmlns:a14="http://schemas.microsoft.com/office/drawing/2010/main" val="0"/>
              </a:ext>
            </a:extLst>
          </a:blip>
          <a:srcRect l="23347" t="24055" r="30168" b="16154"/>
          <a:stretch>
            <a:fillRect/>
          </a:stretch>
        </p:blipFill>
        <p:spPr bwMode="auto">
          <a:xfrm>
            <a:off x="5292080" y="4941168"/>
            <a:ext cx="1512888"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a:xfrm>
            <a:off x="133926" y="836712"/>
            <a:ext cx="8758553" cy="1938992"/>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An MS is any fixed or mobile device which can be used to access the GSM network.</a:t>
            </a: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Five RF power levels are defined : 20W, 8W, 5W, 2W and 0.8W</a:t>
            </a: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RF power can be reduced in 2 dB steps down to 20 </a:t>
            </a:r>
            <a:r>
              <a:rPr lang="en-GB" sz="1800" dirty="0" err="1">
                <a:latin typeface="Calibri" pitchFamily="34" charset="0"/>
                <a:cs typeface="Calibri" pitchFamily="34" charset="0"/>
              </a:rPr>
              <a:t>mW</a:t>
            </a:r>
            <a:endParaRPr lang="en-GB" sz="1800" dirty="0">
              <a:latin typeface="Calibri" pitchFamily="34" charset="0"/>
              <a:cs typeface="Calibri" pitchFamily="34" charset="0"/>
            </a:endParaRP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BTS measures power and signals MS to change power in 2 dB steps every 13 TDMA frames (60 </a:t>
            </a:r>
            <a:r>
              <a:rPr lang="en-GB" sz="1800" dirty="0" err="1">
                <a:latin typeface="Calibri" pitchFamily="34" charset="0"/>
                <a:cs typeface="Calibri" pitchFamily="34" charset="0"/>
              </a:rPr>
              <a:t>ms</a:t>
            </a:r>
            <a:r>
              <a:rPr lang="en-GB" sz="1800" dirty="0">
                <a:latin typeface="Calibri" pitchFamily="34" charset="0"/>
                <a:cs typeface="Calibri" pitchFamily="34" charset="0"/>
              </a:rPr>
              <a:t>)</a:t>
            </a:r>
          </a:p>
        </p:txBody>
      </p:sp>
      <p:sp>
        <p:nvSpPr>
          <p:cNvPr id="14" name="TextBox 13"/>
          <p:cNvSpPr txBox="1"/>
          <p:nvPr/>
        </p:nvSpPr>
        <p:spPr>
          <a:xfrm>
            <a:off x="1111995" y="3429297"/>
            <a:ext cx="1377300" cy="584775"/>
          </a:xfrm>
          <a:prstGeom prst="rect">
            <a:avLst/>
          </a:prstGeom>
          <a:noFill/>
        </p:spPr>
        <p:txBody>
          <a:bodyPr wrap="none" rtlCol="0">
            <a:spAutoFit/>
          </a:bodyPr>
          <a:lstStyle/>
          <a:p>
            <a:pPr algn="ctr"/>
            <a:r>
              <a:rPr lang="en-GB" sz="1600" b="1" dirty="0">
                <a:solidFill>
                  <a:srgbClr val="002060"/>
                </a:solidFill>
                <a:latin typeface="Calibri" pitchFamily="34" charset="0"/>
                <a:cs typeface="Calibri" pitchFamily="34" charset="0"/>
              </a:rPr>
              <a:t>Mobile Phone</a:t>
            </a:r>
          </a:p>
          <a:p>
            <a:pPr algn="ctr"/>
            <a:r>
              <a:rPr lang="en-GB" sz="1600" b="1" dirty="0">
                <a:solidFill>
                  <a:srgbClr val="002060"/>
                </a:solidFill>
                <a:latin typeface="Calibri" pitchFamily="34" charset="0"/>
                <a:cs typeface="Calibri" pitchFamily="34" charset="0"/>
              </a:rPr>
              <a:t>Handsets</a:t>
            </a:r>
          </a:p>
        </p:txBody>
      </p:sp>
      <p:sp>
        <p:nvSpPr>
          <p:cNvPr id="15" name="TextBox 14"/>
          <p:cNvSpPr txBox="1"/>
          <p:nvPr/>
        </p:nvSpPr>
        <p:spPr>
          <a:xfrm>
            <a:off x="5076056" y="2492896"/>
            <a:ext cx="1181734" cy="584775"/>
          </a:xfrm>
          <a:prstGeom prst="rect">
            <a:avLst/>
          </a:prstGeom>
          <a:noFill/>
        </p:spPr>
        <p:txBody>
          <a:bodyPr wrap="none" rtlCol="0">
            <a:spAutoFit/>
          </a:bodyPr>
          <a:lstStyle/>
          <a:p>
            <a:pPr algn="ctr"/>
            <a:r>
              <a:rPr lang="en-GB" sz="1600" b="1" dirty="0">
                <a:solidFill>
                  <a:srgbClr val="002060"/>
                </a:solidFill>
                <a:latin typeface="Calibri" pitchFamily="34" charset="0"/>
                <a:cs typeface="Calibri" pitchFamily="34" charset="0"/>
              </a:rPr>
              <a:t>Tablets</a:t>
            </a:r>
          </a:p>
          <a:p>
            <a:pPr algn="ctr"/>
            <a:r>
              <a:rPr lang="en-GB" sz="1600" b="1" dirty="0">
                <a:solidFill>
                  <a:srgbClr val="002060"/>
                </a:solidFill>
                <a:latin typeface="Calibri" pitchFamily="34" charset="0"/>
                <a:cs typeface="Calibri" pitchFamily="34" charset="0"/>
              </a:rPr>
              <a:t>&amp; e-readers</a:t>
            </a:r>
          </a:p>
        </p:txBody>
      </p:sp>
      <p:sp>
        <p:nvSpPr>
          <p:cNvPr id="16" name="TextBox 15"/>
          <p:cNvSpPr txBox="1"/>
          <p:nvPr/>
        </p:nvSpPr>
        <p:spPr>
          <a:xfrm>
            <a:off x="6876529" y="3546196"/>
            <a:ext cx="852477" cy="338554"/>
          </a:xfrm>
          <a:prstGeom prst="rect">
            <a:avLst/>
          </a:prstGeom>
          <a:noFill/>
        </p:spPr>
        <p:txBody>
          <a:bodyPr wrap="none" rtlCol="0">
            <a:spAutoFit/>
          </a:bodyPr>
          <a:lstStyle/>
          <a:p>
            <a:pPr algn="ctr"/>
            <a:r>
              <a:rPr lang="en-GB" sz="1600" b="1" dirty="0">
                <a:solidFill>
                  <a:srgbClr val="002060"/>
                </a:solidFill>
                <a:latin typeface="Calibri" pitchFamily="34" charset="0"/>
                <a:cs typeface="Calibri" pitchFamily="34" charset="0"/>
              </a:rPr>
              <a:t>Laptops</a:t>
            </a:r>
          </a:p>
        </p:txBody>
      </p:sp>
      <p:sp>
        <p:nvSpPr>
          <p:cNvPr id="17" name="TextBox 16"/>
          <p:cNvSpPr txBox="1"/>
          <p:nvPr/>
        </p:nvSpPr>
        <p:spPr>
          <a:xfrm>
            <a:off x="6662128" y="5502141"/>
            <a:ext cx="1033616" cy="584775"/>
          </a:xfrm>
          <a:prstGeom prst="rect">
            <a:avLst/>
          </a:prstGeom>
          <a:noFill/>
        </p:spPr>
        <p:txBody>
          <a:bodyPr wrap="none" rtlCol="0">
            <a:spAutoFit/>
          </a:bodyPr>
          <a:lstStyle/>
          <a:p>
            <a:pPr algn="ctr"/>
            <a:r>
              <a:rPr lang="en-GB" sz="1600" b="1" dirty="0">
                <a:solidFill>
                  <a:srgbClr val="002060"/>
                </a:solidFill>
                <a:latin typeface="Calibri" pitchFamily="34" charset="0"/>
                <a:cs typeface="Calibri" pitchFamily="34" charset="0"/>
              </a:rPr>
              <a:t>Telemetry</a:t>
            </a:r>
          </a:p>
          <a:p>
            <a:pPr algn="ctr"/>
            <a:r>
              <a:rPr lang="en-GB" sz="1600" b="1" dirty="0">
                <a:solidFill>
                  <a:srgbClr val="002060"/>
                </a:solidFill>
                <a:latin typeface="Calibri" pitchFamily="34" charset="0"/>
                <a:cs typeface="Calibri" pitchFamily="34" charset="0"/>
              </a:rPr>
              <a:t>modules</a:t>
            </a:r>
          </a:p>
        </p:txBody>
      </p:sp>
      <p:sp>
        <p:nvSpPr>
          <p:cNvPr id="18" name="TextBox 17"/>
          <p:cNvSpPr txBox="1"/>
          <p:nvPr/>
        </p:nvSpPr>
        <p:spPr>
          <a:xfrm>
            <a:off x="3620653" y="5517232"/>
            <a:ext cx="1167371" cy="584775"/>
          </a:xfrm>
          <a:prstGeom prst="rect">
            <a:avLst/>
          </a:prstGeom>
          <a:noFill/>
        </p:spPr>
        <p:txBody>
          <a:bodyPr wrap="none" rtlCol="0">
            <a:spAutoFit/>
          </a:bodyPr>
          <a:lstStyle/>
          <a:p>
            <a:pPr algn="ctr"/>
            <a:r>
              <a:rPr lang="en-GB" sz="1600" b="1" dirty="0">
                <a:solidFill>
                  <a:srgbClr val="002060"/>
                </a:solidFill>
                <a:latin typeface="Calibri" pitchFamily="34" charset="0"/>
                <a:cs typeface="Calibri" pitchFamily="34" charset="0"/>
              </a:rPr>
              <a:t>Palmtops</a:t>
            </a:r>
          </a:p>
          <a:p>
            <a:pPr algn="ctr"/>
            <a:r>
              <a:rPr lang="en-GB" sz="1600" b="1" dirty="0">
                <a:solidFill>
                  <a:srgbClr val="002060"/>
                </a:solidFill>
                <a:latin typeface="Calibri" pitchFamily="34" charset="0"/>
                <a:cs typeface="Calibri" pitchFamily="34" charset="0"/>
              </a:rPr>
              <a:t>&amp; netbooks</a:t>
            </a:r>
          </a:p>
        </p:txBody>
      </p:sp>
    </p:spTree>
    <p:extLst>
      <p:ext uri="{BB962C8B-B14F-4D97-AF65-F5344CB8AC3E}">
        <p14:creationId xmlns:p14="http://schemas.microsoft.com/office/powerpoint/2010/main" val="2335079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7384"/>
            <a:ext cx="7626176" cy="576064"/>
          </a:xfrm>
        </p:spPr>
        <p:txBody>
          <a:bodyPr/>
          <a:lstStyle/>
          <a:p>
            <a:r>
              <a:rPr lang="en-US" b="0" dirty="0">
                <a:solidFill>
                  <a:srgbClr val="FFFFFF"/>
                </a:solidFill>
                <a:latin typeface="Calibri" pitchFamily="34" charset="0"/>
                <a:cs typeface="Calibri" pitchFamily="34" charset="0"/>
              </a:rPr>
              <a:t>Mobile Station (MS) </a:t>
            </a:r>
            <a:r>
              <a:rPr lang="en-US" b="0" dirty="0" err="1">
                <a:solidFill>
                  <a:srgbClr val="FFFFFF"/>
                </a:solidFill>
                <a:latin typeface="Calibri" pitchFamily="34" charset="0"/>
                <a:cs typeface="Calibri" pitchFamily="34" charset="0"/>
              </a:rPr>
              <a:t>vs</a:t>
            </a:r>
            <a:r>
              <a:rPr lang="en-US" b="0" dirty="0">
                <a:solidFill>
                  <a:srgbClr val="FFFFFF"/>
                </a:solidFill>
                <a:latin typeface="Calibri" pitchFamily="34" charset="0"/>
                <a:cs typeface="Calibri" pitchFamily="34" charset="0"/>
              </a:rPr>
              <a:t> SIM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28</a:t>
            </a:fld>
            <a:endParaRPr lang="en-GB"/>
          </a:p>
        </p:txBody>
      </p:sp>
      <p:sp>
        <p:nvSpPr>
          <p:cNvPr id="7" name="Rectangle 3"/>
          <p:cNvSpPr txBox="1">
            <a:spLocks noChangeArrowheads="1"/>
          </p:cNvSpPr>
          <p:nvPr/>
        </p:nvSpPr>
        <p:spPr>
          <a:xfrm>
            <a:off x="179512" y="764704"/>
            <a:ext cx="8712967" cy="56166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latin typeface="Calibri" pitchFamily="34" charset="0"/>
                <a:cs typeface="Calibri" pitchFamily="34" charset="0"/>
              </a:rPr>
              <a:t>Every MS is uniquely identified by an IMEI (International Mobile Equipment Identity). One function of the IMEI is to verify the identity of the MS in the event of loss, theft or fraud. </a:t>
            </a:r>
          </a:p>
          <a:p>
            <a:r>
              <a:rPr lang="en-GB" sz="2400" dirty="0">
                <a:latin typeface="Calibri" pitchFamily="34" charset="0"/>
                <a:cs typeface="Calibri" pitchFamily="34" charset="0"/>
              </a:rPr>
              <a:t>The subscriber is uniquely identified by the Subscriber Identity Module (SIM) which is inserted into the MS, but can be removed and inserted into a different MS.</a:t>
            </a:r>
          </a:p>
          <a:p>
            <a:r>
              <a:rPr lang="en-GB" sz="2400" b="1" dirty="0">
                <a:solidFill>
                  <a:srgbClr val="002060"/>
                </a:solidFill>
                <a:latin typeface="Calibri" pitchFamily="34" charset="0"/>
                <a:cs typeface="Calibri" pitchFamily="34" charset="0"/>
              </a:rPr>
              <a:t>MSISDN - </a:t>
            </a:r>
            <a:r>
              <a:rPr lang="en-GB" sz="2400" b="1" i="1" dirty="0">
                <a:solidFill>
                  <a:srgbClr val="002060"/>
                </a:solidFill>
                <a:latin typeface="Calibri" pitchFamily="34" charset="0"/>
                <a:cs typeface="Calibri" pitchFamily="34" charset="0"/>
              </a:rPr>
              <a:t>Mobile Subscriber ISDN Number </a:t>
            </a:r>
            <a:r>
              <a:rPr lang="en-GB" sz="2400" dirty="0">
                <a:latin typeface="Calibri" pitchFamily="34" charset="0"/>
                <a:cs typeface="Calibri" pitchFamily="34" charset="0"/>
              </a:rPr>
              <a:t>is the number called by a party that wishes to contact the subscriber (the “phone number”).</a:t>
            </a:r>
          </a:p>
          <a:p>
            <a:r>
              <a:rPr lang="en-GB" sz="2400" b="1" dirty="0">
                <a:solidFill>
                  <a:srgbClr val="002060"/>
                </a:solidFill>
                <a:latin typeface="Calibri" pitchFamily="34" charset="0"/>
                <a:cs typeface="Calibri" pitchFamily="34" charset="0"/>
              </a:rPr>
              <a:t>IMSI - </a:t>
            </a:r>
            <a:r>
              <a:rPr lang="en-GB" sz="2400" b="1" i="1" dirty="0">
                <a:solidFill>
                  <a:srgbClr val="002060"/>
                </a:solidFill>
                <a:latin typeface="Calibri" pitchFamily="34" charset="0"/>
                <a:cs typeface="Calibri" pitchFamily="34" charset="0"/>
              </a:rPr>
              <a:t>International Mobile Subscriber Identity </a:t>
            </a:r>
            <a:r>
              <a:rPr lang="en-GB" sz="2400" dirty="0">
                <a:latin typeface="Calibri" pitchFamily="34" charset="0"/>
                <a:cs typeface="Calibri" pitchFamily="34" charset="0"/>
              </a:rPr>
              <a:t>identifies a subscriber inside the mobile network</a:t>
            </a:r>
          </a:p>
          <a:p>
            <a:r>
              <a:rPr lang="en-GB" sz="2400" b="1" dirty="0">
                <a:solidFill>
                  <a:srgbClr val="002060"/>
                </a:solidFill>
                <a:latin typeface="Calibri" pitchFamily="34" charset="0"/>
                <a:cs typeface="Calibri" pitchFamily="34" charset="0"/>
              </a:rPr>
              <a:t>TMSI - </a:t>
            </a:r>
            <a:r>
              <a:rPr lang="en-GB" sz="2400" b="1" i="1" dirty="0">
                <a:solidFill>
                  <a:srgbClr val="002060"/>
                </a:solidFill>
                <a:latin typeface="Calibri" pitchFamily="34" charset="0"/>
                <a:cs typeface="Calibri" pitchFamily="34" charset="0"/>
              </a:rPr>
              <a:t>Temporary MSI </a:t>
            </a:r>
            <a:r>
              <a:rPr lang="en-GB" sz="2400" dirty="0">
                <a:latin typeface="Calibri" pitchFamily="34" charset="0"/>
                <a:cs typeface="Calibri" pitchFamily="34" charset="0"/>
              </a:rPr>
              <a:t>used to enhance security</a:t>
            </a:r>
          </a:p>
          <a:p>
            <a:r>
              <a:rPr lang="en-GB" sz="2400" dirty="0">
                <a:latin typeface="Calibri" pitchFamily="34" charset="0"/>
                <a:cs typeface="Calibri" pitchFamily="34" charset="0"/>
              </a:rPr>
              <a:t>Billing and routing done on the basis of the subscriber not the equipment - using the SIM to identify the subscriber</a:t>
            </a:r>
          </a:p>
        </p:txBody>
      </p:sp>
    </p:spTree>
    <p:extLst>
      <p:ext uri="{BB962C8B-B14F-4D97-AF65-F5344CB8AC3E}">
        <p14:creationId xmlns:p14="http://schemas.microsoft.com/office/powerpoint/2010/main" val="2740597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73" y="0"/>
            <a:ext cx="7781895" cy="620688"/>
          </a:xfrm>
        </p:spPr>
        <p:txBody>
          <a:bodyPr/>
          <a:lstStyle/>
          <a:p>
            <a:r>
              <a:rPr lang="en-GB" b="0" dirty="0">
                <a:solidFill>
                  <a:srgbClr val="FFFFFF"/>
                </a:solidFill>
                <a:latin typeface="Calibri" pitchFamily="34" charset="0"/>
                <a:cs typeface="Calibri" pitchFamily="34" charset="0"/>
              </a:rPr>
              <a:t>Function of the MS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29</a:t>
            </a:fld>
            <a:endParaRPr lang="en-GB"/>
          </a:p>
        </p:txBody>
      </p:sp>
      <p:sp>
        <p:nvSpPr>
          <p:cNvPr id="7" name="Rectangle 3"/>
          <p:cNvSpPr txBox="1">
            <a:spLocks noChangeArrowheads="1"/>
          </p:cNvSpPr>
          <p:nvPr/>
        </p:nvSpPr>
        <p:spPr>
          <a:xfrm>
            <a:off x="179512" y="764704"/>
            <a:ext cx="8712968" cy="57606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GB" sz="2000">
                <a:solidFill>
                  <a:srgbClr val="000099"/>
                </a:solidFill>
                <a:latin typeface="Calibri" pitchFamily="34" charset="0"/>
                <a:cs typeface="Calibri" pitchFamily="34" charset="0"/>
              </a:rPr>
              <a:t>Voice and data transmission</a:t>
            </a:r>
          </a:p>
          <a:p>
            <a:pPr lvl="1"/>
            <a:r>
              <a:rPr lang="en-GB" sz="2000">
                <a:latin typeface="Calibri" pitchFamily="34" charset="0"/>
                <a:cs typeface="Calibri" pitchFamily="34" charset="0"/>
              </a:rPr>
              <a:t>digitising, encoding, error protecting, encrypting and modulation as well as inverse</a:t>
            </a:r>
          </a:p>
          <a:p>
            <a:pPr marL="457200" indent="-457200">
              <a:buFont typeface="+mj-lt"/>
              <a:buAutoNum type="arabicPeriod"/>
            </a:pPr>
            <a:r>
              <a:rPr lang="en-GB" sz="2000">
                <a:solidFill>
                  <a:srgbClr val="000099"/>
                </a:solidFill>
                <a:latin typeface="Calibri" pitchFamily="34" charset="0"/>
                <a:cs typeface="Calibri" pitchFamily="34" charset="0"/>
              </a:rPr>
              <a:t>Frequency and time synchronisation</a:t>
            </a:r>
          </a:p>
          <a:p>
            <a:pPr lvl="1"/>
            <a:r>
              <a:rPr lang="en-GB" sz="2000">
                <a:latin typeface="Calibri" pitchFamily="34" charset="0"/>
                <a:cs typeface="Calibri" pitchFamily="34" charset="0"/>
              </a:rPr>
              <a:t>MS tunes to a certain TDMA slot specified by the BSC </a:t>
            </a:r>
          </a:p>
          <a:p>
            <a:pPr marL="457200" indent="-457200">
              <a:buFont typeface="+mj-lt"/>
              <a:buAutoNum type="arabicPeriod"/>
            </a:pPr>
            <a:r>
              <a:rPr lang="en-GB" sz="2000">
                <a:solidFill>
                  <a:srgbClr val="000099"/>
                </a:solidFill>
                <a:latin typeface="Calibri" pitchFamily="34" charset="0"/>
                <a:cs typeface="Calibri" pitchFamily="34" charset="0"/>
              </a:rPr>
              <a:t>Monitoring signal strength and quality from surrounding cells</a:t>
            </a:r>
          </a:p>
          <a:p>
            <a:pPr lvl="1"/>
            <a:r>
              <a:rPr lang="en-GB" sz="2000">
                <a:latin typeface="Calibri" pitchFamily="34" charset="0"/>
                <a:cs typeface="Calibri" pitchFamily="34" charset="0"/>
              </a:rPr>
              <a:t>BER of synchronisation sequence of signals from &lt;7 cells measured and communicated to BSC – contributes to handover calculations</a:t>
            </a:r>
          </a:p>
          <a:p>
            <a:pPr marL="457200" indent="-457200">
              <a:buFont typeface="+mj-lt"/>
              <a:buAutoNum type="arabicPeriod"/>
            </a:pPr>
            <a:r>
              <a:rPr lang="en-GB" sz="2000">
                <a:solidFill>
                  <a:srgbClr val="000099"/>
                </a:solidFill>
                <a:latin typeface="Calibri" pitchFamily="34" charset="0"/>
                <a:cs typeface="Calibri" pitchFamily="34" charset="0"/>
              </a:rPr>
              <a:t>Provision of location updates</a:t>
            </a:r>
          </a:p>
          <a:p>
            <a:pPr lvl="1"/>
            <a:r>
              <a:rPr lang="en-GB" sz="2000">
                <a:latin typeface="Calibri" pitchFamily="34" charset="0"/>
                <a:cs typeface="Calibri" pitchFamily="34" charset="0"/>
              </a:rPr>
              <a:t>periodic or forced - allows paging a MS in the correct LA</a:t>
            </a:r>
          </a:p>
          <a:p>
            <a:pPr marL="457200" indent="-457200">
              <a:buFont typeface="+mj-lt"/>
              <a:buAutoNum type="arabicPeriod"/>
            </a:pPr>
            <a:r>
              <a:rPr lang="en-GB" sz="2000">
                <a:solidFill>
                  <a:srgbClr val="000099"/>
                </a:solidFill>
                <a:latin typeface="Calibri" pitchFamily="34" charset="0"/>
                <a:cs typeface="Calibri" pitchFamily="34" charset="0"/>
              </a:rPr>
              <a:t>Equalisation of multipath distortions</a:t>
            </a:r>
          </a:p>
          <a:p>
            <a:pPr lvl="1"/>
            <a:r>
              <a:rPr lang="en-GB" sz="2000">
                <a:latin typeface="Calibri" pitchFamily="34" charset="0"/>
                <a:cs typeface="Calibri" pitchFamily="34" charset="0"/>
              </a:rPr>
              <a:t>adjusted every frame</a:t>
            </a:r>
          </a:p>
          <a:p>
            <a:pPr marL="457200" indent="-457200">
              <a:buFont typeface="+mj-lt"/>
              <a:buAutoNum type="arabicPeriod"/>
            </a:pPr>
            <a:r>
              <a:rPr lang="en-GB" sz="2000">
                <a:solidFill>
                  <a:srgbClr val="000099"/>
                </a:solidFill>
                <a:latin typeface="Calibri" pitchFamily="34" charset="0"/>
                <a:cs typeface="Calibri" pitchFamily="34" charset="0"/>
              </a:rPr>
              <a:t>Display of short messages (SMS)</a:t>
            </a:r>
          </a:p>
          <a:p>
            <a:pPr marL="457200" indent="-457200">
              <a:buFont typeface="+mj-lt"/>
              <a:buAutoNum type="arabicPeriod"/>
            </a:pPr>
            <a:r>
              <a:rPr lang="en-GB" sz="2000">
                <a:solidFill>
                  <a:srgbClr val="000099"/>
                </a:solidFill>
                <a:latin typeface="Calibri" pitchFamily="34" charset="0"/>
                <a:cs typeface="Calibri" pitchFamily="34" charset="0"/>
              </a:rPr>
              <a:t>Timing advance</a:t>
            </a:r>
          </a:p>
          <a:p>
            <a:pPr lvl="1"/>
            <a:r>
              <a:rPr lang="en-GB" sz="2000">
                <a:latin typeface="Calibri" pitchFamily="34" charset="0"/>
                <a:cs typeface="Calibri" pitchFamily="34" charset="0"/>
              </a:rPr>
              <a:t>calculated by BTS and required advance sent to MS</a:t>
            </a:r>
          </a:p>
          <a:p>
            <a:pPr marL="457200" lvl="1" indent="0">
              <a:buFont typeface="Arial" pitchFamily="34" charset="0"/>
              <a:buNone/>
            </a:pPr>
            <a:endParaRPr lang="en-GB" sz="2000" dirty="0">
              <a:latin typeface="Calibri" pitchFamily="34" charset="0"/>
              <a:cs typeface="Calibri" pitchFamily="34" charset="0"/>
            </a:endParaRPr>
          </a:p>
        </p:txBody>
      </p:sp>
    </p:spTree>
    <p:extLst>
      <p:ext uri="{BB962C8B-B14F-4D97-AF65-F5344CB8AC3E}">
        <p14:creationId xmlns:p14="http://schemas.microsoft.com/office/powerpoint/2010/main" val="212763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84" y="0"/>
            <a:ext cx="7826200" cy="548680"/>
          </a:xfrm>
        </p:spPr>
        <p:txBody>
          <a:bodyPr/>
          <a:lstStyle/>
          <a:p>
            <a:r>
              <a:rPr lang="en-GB" b="0" dirty="0">
                <a:solidFill>
                  <a:srgbClr val="FFFFFF"/>
                </a:solidFill>
              </a:rPr>
              <a:t>Suggested reference texts</a:t>
            </a:r>
          </a:p>
        </p:txBody>
      </p:sp>
      <p:sp>
        <p:nvSpPr>
          <p:cNvPr id="4" name="Slide Number Placeholder 3"/>
          <p:cNvSpPr>
            <a:spLocks noGrp="1"/>
          </p:cNvSpPr>
          <p:nvPr>
            <p:ph type="sldNum" sz="quarter" idx="10"/>
          </p:nvPr>
        </p:nvSpPr>
        <p:spPr/>
        <p:txBody>
          <a:bodyPr/>
          <a:lstStyle/>
          <a:p>
            <a:pPr>
              <a:defRPr/>
            </a:pPr>
            <a:fld id="{43082905-CC6B-4BD3-AD40-E9FC57740F1B}" type="slidenum">
              <a:rPr lang="en-US" smtClean="0"/>
              <a:pPr>
                <a:defRPr/>
              </a:pPr>
              <a:t>3</a:t>
            </a:fld>
            <a:endParaRPr lang="en-US"/>
          </a:p>
        </p:txBody>
      </p:sp>
      <p:pic>
        <p:nvPicPr>
          <p:cNvPr id="5" name="Picture 4"/>
          <p:cNvPicPr>
            <a:picLocks noChangeAspect="1"/>
          </p:cNvPicPr>
          <p:nvPr/>
        </p:nvPicPr>
        <p:blipFill>
          <a:blip r:embed="rId2"/>
          <a:stretch>
            <a:fillRect/>
          </a:stretch>
        </p:blipFill>
        <p:spPr>
          <a:xfrm>
            <a:off x="539553" y="2204864"/>
            <a:ext cx="2342929" cy="3168352"/>
          </a:xfrm>
          <a:prstGeom prst="rect">
            <a:avLst/>
          </a:prstGeom>
        </p:spPr>
      </p:pic>
      <p:pic>
        <p:nvPicPr>
          <p:cNvPr id="6" name="Picture 5"/>
          <p:cNvPicPr>
            <a:picLocks noChangeAspect="1"/>
          </p:cNvPicPr>
          <p:nvPr/>
        </p:nvPicPr>
        <p:blipFill>
          <a:blip r:embed="rId3"/>
          <a:stretch>
            <a:fillRect/>
          </a:stretch>
        </p:blipFill>
        <p:spPr>
          <a:xfrm>
            <a:off x="3531660" y="2204864"/>
            <a:ext cx="2114351" cy="3168352"/>
          </a:xfrm>
          <a:prstGeom prst="rect">
            <a:avLst/>
          </a:prstGeom>
        </p:spPr>
      </p:pic>
      <p:pic>
        <p:nvPicPr>
          <p:cNvPr id="7" name="Picture 6"/>
          <p:cNvPicPr>
            <a:picLocks noChangeAspect="1"/>
          </p:cNvPicPr>
          <p:nvPr/>
        </p:nvPicPr>
        <p:blipFill>
          <a:blip r:embed="rId4"/>
          <a:stretch>
            <a:fillRect/>
          </a:stretch>
        </p:blipFill>
        <p:spPr>
          <a:xfrm>
            <a:off x="6441437" y="2204864"/>
            <a:ext cx="2091003" cy="3171460"/>
          </a:xfrm>
          <a:prstGeom prst="rect">
            <a:avLst/>
          </a:prstGeom>
        </p:spPr>
      </p:pic>
    </p:spTree>
    <p:extLst>
      <p:ext uri="{BB962C8B-B14F-4D97-AF65-F5344CB8AC3E}">
        <p14:creationId xmlns:p14="http://schemas.microsoft.com/office/powerpoint/2010/main" val="372753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22" y="-27384"/>
            <a:ext cx="7941478" cy="560960"/>
          </a:xfrm>
        </p:spPr>
        <p:txBody>
          <a:bodyPr/>
          <a:lstStyle/>
          <a:p>
            <a:r>
              <a:rPr lang="en-US" b="0" dirty="0">
                <a:solidFill>
                  <a:srgbClr val="FFFFFF"/>
                </a:solidFill>
                <a:latin typeface="Calibri" pitchFamily="34" charset="0"/>
                <a:cs typeface="Calibri" pitchFamily="34" charset="0"/>
              </a:rPr>
              <a:t>Subscriber Identification Module (SIM)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30</a:t>
            </a:fld>
            <a:endParaRPr lang="en-GB"/>
          </a:p>
        </p:txBody>
      </p:sp>
      <p:pic>
        <p:nvPicPr>
          <p:cNvPr id="7" name="Picture 33" descr="sim"/>
          <p:cNvPicPr>
            <a:picLocks noGrp="1" noChangeAspect="1" noChangeArrowheads="1"/>
          </p:cNvPicPr>
          <p:nvPr>
            <p:ph sz="half" idx="4294967295"/>
          </p:nvPr>
        </p:nvPicPr>
        <p:blipFill>
          <a:blip r:embed="rId3" cstate="email">
            <a:extLst>
              <a:ext uri="{28A0092B-C50C-407E-A947-70E740481C1C}">
                <a14:useLocalDpi xmlns:a14="http://schemas.microsoft.com/office/drawing/2010/main" val="0"/>
              </a:ext>
            </a:extLst>
          </a:blip>
          <a:srcRect/>
          <a:stretch>
            <a:fillRect/>
          </a:stretch>
        </p:blipFill>
        <p:spPr>
          <a:xfrm>
            <a:off x="395536" y="4509120"/>
            <a:ext cx="6553200" cy="16256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8" name="Text Placeholder 3"/>
          <p:cNvSpPr txBox="1">
            <a:spLocks/>
          </p:cNvSpPr>
          <p:nvPr/>
        </p:nvSpPr>
        <p:spPr>
          <a:xfrm>
            <a:off x="107504" y="908720"/>
            <a:ext cx="6120680" cy="3391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GB" sz="2000">
                <a:latin typeface="Calibri" pitchFamily="34" charset="0"/>
                <a:cs typeface="Calibri" pitchFamily="34" charset="0"/>
              </a:rPr>
              <a:t>The SIM is a smart card which is inserted into the MS</a:t>
            </a:r>
          </a:p>
          <a:p>
            <a:pPr>
              <a:spcBef>
                <a:spcPts val="600"/>
              </a:spcBef>
              <a:spcAft>
                <a:spcPts val="600"/>
              </a:spcAft>
            </a:pPr>
            <a:r>
              <a:rPr lang="en-GB" sz="2000">
                <a:latin typeface="Calibri" pitchFamily="34" charset="0"/>
                <a:cs typeface="Calibri" pitchFamily="34" charset="0"/>
              </a:rPr>
              <a:t>The SIM contains a single chip computer with it’s own  Operating System, File System, applications etc.</a:t>
            </a:r>
          </a:p>
          <a:p>
            <a:pPr marL="342900" lvl="2" indent="-342900">
              <a:spcBef>
                <a:spcPts val="600"/>
              </a:spcBef>
              <a:spcAft>
                <a:spcPts val="600"/>
              </a:spcAft>
            </a:pPr>
            <a:r>
              <a:rPr lang="en-US" sz="2000">
                <a:latin typeface="Calibri" pitchFamily="34" charset="0"/>
                <a:cs typeface="Calibri" pitchFamily="34" charset="0"/>
              </a:rPr>
              <a:t>Smart Card contains security keys, network identifiers (IMSI, MSISDN) and algorithms</a:t>
            </a:r>
            <a:endParaRPr lang="en-GB" sz="2000">
              <a:latin typeface="Calibri" pitchFamily="34" charset="0"/>
              <a:cs typeface="Calibri" pitchFamily="34" charset="0"/>
            </a:endParaRPr>
          </a:p>
          <a:p>
            <a:pPr>
              <a:spcBef>
                <a:spcPts val="600"/>
              </a:spcBef>
              <a:spcAft>
                <a:spcPts val="600"/>
              </a:spcAft>
            </a:pPr>
            <a:r>
              <a:rPr lang="en-GB" sz="2000">
                <a:latin typeface="Calibri" pitchFamily="34" charset="0"/>
                <a:cs typeface="Calibri" pitchFamily="34" charset="0"/>
              </a:rPr>
              <a:t>SIM security is protected by PIN</a:t>
            </a:r>
          </a:p>
          <a:p>
            <a:pPr>
              <a:spcBef>
                <a:spcPts val="600"/>
              </a:spcBef>
              <a:spcAft>
                <a:spcPts val="600"/>
              </a:spcAft>
            </a:pPr>
            <a:r>
              <a:rPr lang="en-GB" sz="2000">
                <a:latin typeface="Calibri" pitchFamily="34" charset="0"/>
                <a:cs typeface="Calibri" pitchFamily="34" charset="0"/>
              </a:rPr>
              <a:t>SIM can be moved from one MS to another.</a:t>
            </a:r>
          </a:p>
          <a:p>
            <a:pPr>
              <a:spcBef>
                <a:spcPts val="600"/>
              </a:spcBef>
              <a:spcAft>
                <a:spcPts val="600"/>
              </a:spcAft>
            </a:pPr>
            <a:r>
              <a:rPr lang="en-GB" sz="2000">
                <a:latin typeface="Calibri" pitchFamily="34" charset="0"/>
                <a:cs typeface="Calibri" pitchFamily="34" charset="0"/>
              </a:rPr>
              <a:t>SIM applications can be written with SIM Toolkit</a:t>
            </a:r>
            <a:endParaRPr lang="en-GB" sz="2000" dirty="0">
              <a:latin typeface="Calibri" pitchFamily="34" charset="0"/>
              <a:cs typeface="Calibri" pitchFamily="34" charset="0"/>
            </a:endParaRPr>
          </a:p>
        </p:txBody>
      </p:sp>
      <p:pic>
        <p:nvPicPr>
          <p:cNvPr id="9" name="Picture 2" descr="http://upload.wikimedia.org/wikipedia/commons/thumb/9/96/GSM_Micro_SIM_Card_vs._GSM_Mini_Sim_Card.svg/362px-GSM_Micro_SIM_Card_vs._GSM_Mini_Sim_Card.svg.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00192" y="980728"/>
            <a:ext cx="2583954" cy="33191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58044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136904" cy="548680"/>
          </a:xfrm>
        </p:spPr>
        <p:txBody>
          <a:bodyPr/>
          <a:lstStyle/>
          <a:p>
            <a:r>
              <a:rPr lang="en-US" b="0" dirty="0">
                <a:solidFill>
                  <a:srgbClr val="FFFFFF"/>
                </a:solidFill>
                <a:latin typeface="Calibri" pitchFamily="34" charset="0"/>
                <a:cs typeface="Calibri" pitchFamily="34" charset="0"/>
              </a:rPr>
              <a:t>GSM BTS - Hardware</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31</a:t>
            </a:fld>
            <a:endParaRPr lang="en-GB"/>
          </a:p>
        </p:txBody>
      </p:sp>
      <p:pic>
        <p:nvPicPr>
          <p:cNvPr id="8" name="Picture 7"/>
          <p:cNvPicPr>
            <a:picLocks noChangeAspect="1"/>
          </p:cNvPicPr>
          <p:nvPr/>
        </p:nvPicPr>
        <p:blipFill>
          <a:blip r:embed="rId3"/>
          <a:stretch>
            <a:fillRect/>
          </a:stretch>
        </p:blipFill>
        <p:spPr>
          <a:xfrm>
            <a:off x="1619672" y="3573016"/>
            <a:ext cx="5940152" cy="3032096"/>
          </a:xfrm>
          <a:prstGeom prst="rect">
            <a:avLst/>
          </a:prstGeom>
        </p:spPr>
      </p:pic>
      <p:pic>
        <p:nvPicPr>
          <p:cNvPr id="5" name="Picture 4"/>
          <p:cNvPicPr>
            <a:picLocks noChangeAspect="1"/>
          </p:cNvPicPr>
          <p:nvPr/>
        </p:nvPicPr>
        <p:blipFill>
          <a:blip r:embed="rId4"/>
          <a:stretch>
            <a:fillRect/>
          </a:stretch>
        </p:blipFill>
        <p:spPr>
          <a:xfrm>
            <a:off x="6300192" y="834008"/>
            <a:ext cx="2771800" cy="3695733"/>
          </a:xfrm>
          <a:prstGeom prst="rect">
            <a:avLst/>
          </a:prstGeom>
        </p:spPr>
      </p:pic>
      <p:pic>
        <p:nvPicPr>
          <p:cNvPr id="4" name="Picture 3"/>
          <p:cNvPicPr>
            <a:picLocks noChangeAspect="1"/>
          </p:cNvPicPr>
          <p:nvPr/>
        </p:nvPicPr>
        <p:blipFill>
          <a:blip r:embed="rId5"/>
          <a:stretch>
            <a:fillRect/>
          </a:stretch>
        </p:blipFill>
        <p:spPr>
          <a:xfrm>
            <a:off x="323528" y="692696"/>
            <a:ext cx="4412074" cy="3312368"/>
          </a:xfrm>
          <a:prstGeom prst="rect">
            <a:avLst/>
          </a:prstGeom>
        </p:spPr>
      </p:pic>
    </p:spTree>
    <p:extLst>
      <p:ext uri="{BB962C8B-B14F-4D97-AF65-F5344CB8AC3E}">
        <p14:creationId xmlns:p14="http://schemas.microsoft.com/office/powerpoint/2010/main" val="3925054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136904" cy="548680"/>
          </a:xfrm>
        </p:spPr>
        <p:txBody>
          <a:bodyPr/>
          <a:lstStyle/>
          <a:p>
            <a:r>
              <a:rPr lang="en-US" b="0" dirty="0">
                <a:solidFill>
                  <a:srgbClr val="FFFFFF"/>
                </a:solidFill>
                <a:latin typeface="Calibri" pitchFamily="34" charset="0"/>
                <a:cs typeface="Calibri" pitchFamily="34" charset="0"/>
              </a:rPr>
              <a:t>BTS </a:t>
            </a:r>
            <a:r>
              <a:rPr lang="en-US" b="0" dirty="0" err="1">
                <a:solidFill>
                  <a:srgbClr val="FFFFFF"/>
                </a:solidFill>
                <a:latin typeface="Calibri" pitchFamily="34" charset="0"/>
                <a:cs typeface="Calibri" pitchFamily="34" charset="0"/>
              </a:rPr>
              <a:t>vs</a:t>
            </a:r>
            <a:r>
              <a:rPr lang="en-US" b="0" dirty="0">
                <a:solidFill>
                  <a:srgbClr val="FFFFFF"/>
                </a:solidFill>
                <a:latin typeface="Calibri" pitchFamily="34" charset="0"/>
                <a:cs typeface="Calibri" pitchFamily="34" charset="0"/>
              </a:rPr>
              <a:t> BSC</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32</a:t>
            </a:fld>
            <a:endParaRPr lang="en-GB"/>
          </a:p>
        </p:txBody>
      </p:sp>
      <p:sp>
        <p:nvSpPr>
          <p:cNvPr id="7" name="Content Placeholder 1"/>
          <p:cNvSpPr>
            <a:spLocks noGrp="1"/>
          </p:cNvSpPr>
          <p:nvPr>
            <p:ph idx="1"/>
          </p:nvPr>
        </p:nvSpPr>
        <p:spPr>
          <a:xfrm>
            <a:off x="251520" y="620688"/>
            <a:ext cx="8496944" cy="5688632"/>
          </a:xfrm>
        </p:spPr>
        <p:txBody>
          <a:bodyPr/>
          <a:lstStyle/>
          <a:p>
            <a:r>
              <a:rPr lang="en-GB" sz="2800" b="1" u="sng" dirty="0">
                <a:solidFill>
                  <a:srgbClr val="002060"/>
                </a:solidFill>
                <a:latin typeface="Calibri" pitchFamily="34" charset="0"/>
                <a:cs typeface="Calibri" pitchFamily="34" charset="0"/>
              </a:rPr>
              <a:t>Functions of the BTS :</a:t>
            </a:r>
          </a:p>
          <a:p>
            <a:pPr lvl="1"/>
            <a:r>
              <a:rPr lang="en-GB" sz="2400" dirty="0">
                <a:latin typeface="Calibri" pitchFamily="34" charset="0"/>
                <a:cs typeface="Calibri" pitchFamily="34" charset="0"/>
              </a:rPr>
              <a:t>Radio transmission and reception</a:t>
            </a:r>
          </a:p>
          <a:p>
            <a:pPr lvl="1"/>
            <a:r>
              <a:rPr lang="en-GB" sz="2400" dirty="0">
                <a:latin typeface="Calibri" pitchFamily="34" charset="0"/>
                <a:cs typeface="Calibri" pitchFamily="34" charset="0"/>
              </a:rPr>
              <a:t>Wireless channel encryption</a:t>
            </a:r>
          </a:p>
          <a:p>
            <a:pPr lvl="1"/>
            <a:r>
              <a:rPr lang="en-GB" sz="2400" dirty="0">
                <a:latin typeface="Calibri" pitchFamily="34" charset="0"/>
                <a:cs typeface="Calibri" pitchFamily="34" charset="0"/>
              </a:rPr>
              <a:t>Conversion between wired and wireless signals</a:t>
            </a:r>
          </a:p>
          <a:p>
            <a:pPr lvl="1"/>
            <a:r>
              <a:rPr lang="en-GB" sz="2400" dirty="0">
                <a:latin typeface="Calibri" pitchFamily="34" charset="0"/>
                <a:cs typeface="Calibri" pitchFamily="34" charset="0"/>
              </a:rPr>
              <a:t>Frequency Hopping</a:t>
            </a:r>
          </a:p>
          <a:p>
            <a:pPr lvl="1"/>
            <a:r>
              <a:rPr lang="en-GB" sz="2400" dirty="0">
                <a:latin typeface="Calibri" pitchFamily="34" charset="0"/>
                <a:cs typeface="Calibri" pitchFamily="34" charset="0"/>
              </a:rPr>
              <a:t>There is very little “intelligence” in the BTS</a:t>
            </a:r>
          </a:p>
          <a:p>
            <a:r>
              <a:rPr lang="en-GB" sz="2800" b="1" u="sng" dirty="0">
                <a:solidFill>
                  <a:srgbClr val="002060"/>
                </a:solidFill>
                <a:latin typeface="Calibri" pitchFamily="34" charset="0"/>
                <a:cs typeface="Calibri" pitchFamily="34" charset="0"/>
              </a:rPr>
              <a:t>Functions of the BSC :</a:t>
            </a:r>
          </a:p>
          <a:p>
            <a:pPr lvl="1"/>
            <a:r>
              <a:rPr lang="en-GB" sz="2400" dirty="0">
                <a:latin typeface="Calibri" pitchFamily="34" charset="0"/>
                <a:cs typeface="Calibri" pitchFamily="34" charset="0"/>
              </a:rPr>
              <a:t>Controls several BTS</a:t>
            </a:r>
          </a:p>
          <a:p>
            <a:pPr lvl="1"/>
            <a:r>
              <a:rPr lang="en-GB" sz="2400" dirty="0">
                <a:latin typeface="Calibri" pitchFamily="34" charset="0"/>
                <a:cs typeface="Calibri" pitchFamily="34" charset="0"/>
              </a:rPr>
              <a:t>Locates the MS (paging)</a:t>
            </a:r>
          </a:p>
          <a:p>
            <a:pPr lvl="1"/>
            <a:r>
              <a:rPr lang="en-GB" sz="2400" dirty="0">
                <a:latin typeface="Calibri" pitchFamily="34" charset="0"/>
                <a:cs typeface="Calibri" pitchFamily="34" charset="0"/>
              </a:rPr>
              <a:t>Controls handovers</a:t>
            </a:r>
          </a:p>
          <a:p>
            <a:pPr lvl="1"/>
            <a:r>
              <a:rPr lang="en-GB" sz="2400" dirty="0">
                <a:latin typeface="Calibri" pitchFamily="34" charset="0"/>
                <a:cs typeface="Calibri" pitchFamily="34" charset="0"/>
              </a:rPr>
              <a:t>Translates GSM 13-Kbps voice to standard 64-Kbps format</a:t>
            </a:r>
          </a:p>
          <a:p>
            <a:pPr lvl="1"/>
            <a:r>
              <a:rPr lang="en-GB" sz="2400" dirty="0">
                <a:latin typeface="Calibri" pitchFamily="34" charset="0"/>
                <a:cs typeface="Calibri" pitchFamily="34" charset="0"/>
              </a:rPr>
              <a:t>Operation and maintenance functions of the BSS</a:t>
            </a:r>
          </a:p>
        </p:txBody>
      </p:sp>
    </p:spTree>
    <p:extLst>
      <p:ext uri="{BB962C8B-B14F-4D97-AF65-F5344CB8AC3E}">
        <p14:creationId xmlns:p14="http://schemas.microsoft.com/office/powerpoint/2010/main" val="41422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99" y="0"/>
            <a:ext cx="8092917" cy="476672"/>
          </a:xfrm>
        </p:spPr>
        <p:txBody>
          <a:bodyPr/>
          <a:lstStyle/>
          <a:p>
            <a:r>
              <a:rPr lang="en-GB" b="0" dirty="0">
                <a:solidFill>
                  <a:srgbClr val="FFFFFF"/>
                </a:solidFill>
                <a:latin typeface="Calibri" pitchFamily="34" charset="0"/>
                <a:cs typeface="Calibri" pitchFamily="34" charset="0"/>
              </a:rPr>
              <a:t>BTS </a:t>
            </a:r>
            <a:r>
              <a:rPr lang="en-GB" b="0" dirty="0" err="1">
                <a:solidFill>
                  <a:srgbClr val="FFFFFF"/>
                </a:solidFill>
                <a:latin typeface="Calibri" pitchFamily="34" charset="0"/>
                <a:cs typeface="Calibri" pitchFamily="34" charset="0"/>
              </a:rPr>
              <a:t>vs</a:t>
            </a:r>
            <a:r>
              <a:rPr lang="en-GB" b="0" dirty="0">
                <a:solidFill>
                  <a:srgbClr val="FFFFFF"/>
                </a:solidFill>
                <a:latin typeface="Calibri" pitchFamily="34" charset="0"/>
                <a:cs typeface="Calibri" pitchFamily="34" charset="0"/>
              </a:rPr>
              <a:t> BSC : summary</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33</a:t>
            </a:fld>
            <a:endParaRPr lang="en-GB"/>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778865694"/>
              </p:ext>
            </p:extLst>
          </p:nvPr>
        </p:nvGraphicFramePr>
        <p:xfrm>
          <a:off x="683568" y="908720"/>
          <a:ext cx="7632848" cy="5191760"/>
        </p:xfrm>
        <a:graphic>
          <a:graphicData uri="http://schemas.openxmlformats.org/drawingml/2006/table">
            <a:tbl>
              <a:tblPr firstRow="1" bandRow="1">
                <a:tableStyleId>{5C22544A-7EE6-4342-B048-85BDC9FD1C3A}</a:tableStyleId>
              </a:tblPr>
              <a:tblGrid>
                <a:gridCol w="5867162">
                  <a:extLst>
                    <a:ext uri="{9D8B030D-6E8A-4147-A177-3AD203B41FA5}">
                      <a16:colId xmlns:a16="http://schemas.microsoft.com/office/drawing/2014/main" val="20000"/>
                    </a:ext>
                  </a:extLst>
                </a:gridCol>
                <a:gridCol w="848581">
                  <a:extLst>
                    <a:ext uri="{9D8B030D-6E8A-4147-A177-3AD203B41FA5}">
                      <a16:colId xmlns:a16="http://schemas.microsoft.com/office/drawing/2014/main" val="20001"/>
                    </a:ext>
                  </a:extLst>
                </a:gridCol>
                <a:gridCol w="917105">
                  <a:extLst>
                    <a:ext uri="{9D8B030D-6E8A-4147-A177-3AD203B41FA5}">
                      <a16:colId xmlns:a16="http://schemas.microsoft.com/office/drawing/2014/main" val="20002"/>
                    </a:ext>
                  </a:extLst>
                </a:gridCol>
              </a:tblGrid>
              <a:tr h="370840">
                <a:tc>
                  <a:txBody>
                    <a:bodyPr/>
                    <a:lstStyle/>
                    <a:p>
                      <a:pPr algn="ctr"/>
                      <a:r>
                        <a:rPr lang="en-GB" dirty="0">
                          <a:solidFill>
                            <a:srgbClr val="002060"/>
                          </a:solidFill>
                          <a:latin typeface="Calibri" pitchFamily="34" charset="0"/>
                          <a:cs typeface="Calibri" pitchFamily="34" charset="0"/>
                        </a:rPr>
                        <a:t>Function</a:t>
                      </a:r>
                    </a:p>
                  </a:txBody>
                  <a:tcPr/>
                </a:tc>
                <a:tc>
                  <a:txBody>
                    <a:bodyPr/>
                    <a:lstStyle/>
                    <a:p>
                      <a:pPr algn="ctr"/>
                      <a:r>
                        <a:rPr lang="en-GB" dirty="0">
                          <a:solidFill>
                            <a:srgbClr val="002060"/>
                          </a:solidFill>
                          <a:latin typeface="Calibri" pitchFamily="34" charset="0"/>
                          <a:cs typeface="Calibri" pitchFamily="34" charset="0"/>
                        </a:rPr>
                        <a:t>BTS</a:t>
                      </a:r>
                    </a:p>
                  </a:txBody>
                  <a:tcPr/>
                </a:tc>
                <a:tc>
                  <a:txBody>
                    <a:bodyPr/>
                    <a:lstStyle/>
                    <a:p>
                      <a:pPr algn="ctr"/>
                      <a:r>
                        <a:rPr lang="en-GB" dirty="0">
                          <a:solidFill>
                            <a:srgbClr val="002060"/>
                          </a:solidFill>
                          <a:latin typeface="Calibri" pitchFamily="34" charset="0"/>
                          <a:cs typeface="Calibri" pitchFamily="34" charset="0"/>
                        </a:rPr>
                        <a:t>BSC</a:t>
                      </a:r>
                    </a:p>
                  </a:txBody>
                  <a:tcPr/>
                </a:tc>
                <a:extLst>
                  <a:ext uri="{0D108BD9-81ED-4DB2-BD59-A6C34878D82A}">
                    <a16:rowId xmlns:a16="http://schemas.microsoft.com/office/drawing/2014/main" val="10000"/>
                  </a:ext>
                </a:extLst>
              </a:tr>
              <a:tr h="370840">
                <a:tc>
                  <a:txBody>
                    <a:bodyPr/>
                    <a:lstStyle/>
                    <a:p>
                      <a:pPr algn="l"/>
                      <a:r>
                        <a:rPr lang="en-GB" dirty="0">
                          <a:solidFill>
                            <a:srgbClr val="002060"/>
                          </a:solidFill>
                          <a:latin typeface="Calibri" pitchFamily="34" charset="0"/>
                          <a:cs typeface="Calibri" pitchFamily="34" charset="0"/>
                        </a:rPr>
                        <a:t>Management of radio channels</a:t>
                      </a:r>
                    </a:p>
                  </a:txBody>
                  <a:tcPr/>
                </a:tc>
                <a:tc>
                  <a:txBody>
                    <a:bodyPr/>
                    <a:lstStyle/>
                    <a:p>
                      <a:pPr algn="ctr"/>
                      <a:endParaRPr lang="en-GB" dirty="0">
                        <a:solidFill>
                          <a:srgbClr val="002060"/>
                        </a:solidFill>
                        <a:latin typeface="Calibri" pitchFamily="34" charset="0"/>
                        <a:cs typeface="Calibri" pitchFamily="34" charset="0"/>
                      </a:endParaRPr>
                    </a:p>
                  </a:txBody>
                  <a:tcPr/>
                </a:tc>
                <a:tc>
                  <a:txBody>
                    <a:bodyPr/>
                    <a:lstStyle/>
                    <a:p>
                      <a:pPr algn="ct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1"/>
                  </a:ext>
                </a:extLst>
              </a:tr>
              <a:tr h="370840">
                <a:tc>
                  <a:txBody>
                    <a:bodyPr/>
                    <a:lstStyle/>
                    <a:p>
                      <a:pPr algn="l"/>
                      <a:r>
                        <a:rPr lang="en-GB" dirty="0">
                          <a:solidFill>
                            <a:srgbClr val="002060"/>
                          </a:solidFill>
                          <a:latin typeface="Calibri" pitchFamily="34" charset="0"/>
                          <a:cs typeface="Calibri" pitchFamily="34" charset="0"/>
                        </a:rPr>
                        <a:t>Frequency hopping</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2"/>
                  </a:ext>
                </a:extLst>
              </a:tr>
              <a:tr h="370840">
                <a:tc>
                  <a:txBody>
                    <a:bodyPr/>
                    <a:lstStyle/>
                    <a:p>
                      <a:pPr algn="l"/>
                      <a:r>
                        <a:rPr lang="en-GB" dirty="0">
                          <a:solidFill>
                            <a:srgbClr val="002060"/>
                          </a:solidFill>
                          <a:latin typeface="Calibri" pitchFamily="34" charset="0"/>
                          <a:cs typeface="Calibri" pitchFamily="34" charset="0"/>
                        </a:rPr>
                        <a:t>Management of Terrestrial channels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3"/>
                  </a:ext>
                </a:extLst>
              </a:tr>
              <a:tr h="370840">
                <a:tc>
                  <a:txBody>
                    <a:bodyPr/>
                    <a:lstStyle/>
                    <a:p>
                      <a:pPr algn="l"/>
                      <a:r>
                        <a:rPr lang="en-GB" dirty="0">
                          <a:solidFill>
                            <a:srgbClr val="002060"/>
                          </a:solidFill>
                          <a:latin typeface="Calibri" pitchFamily="34" charset="0"/>
                          <a:cs typeface="Calibri" pitchFamily="34" charset="0"/>
                        </a:rPr>
                        <a:t>Mapping of</a:t>
                      </a:r>
                      <a:r>
                        <a:rPr lang="en-GB" baseline="0" dirty="0">
                          <a:solidFill>
                            <a:srgbClr val="002060"/>
                          </a:solidFill>
                          <a:latin typeface="Calibri" pitchFamily="34" charset="0"/>
                          <a:cs typeface="Calibri" pitchFamily="34" charset="0"/>
                        </a:rPr>
                        <a:t> terrestrial channels onto radio channels</a:t>
                      </a: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4"/>
                  </a:ext>
                </a:extLst>
              </a:tr>
              <a:tr h="370840">
                <a:tc>
                  <a:txBody>
                    <a:bodyPr/>
                    <a:lstStyle/>
                    <a:p>
                      <a:pPr algn="l"/>
                      <a:r>
                        <a:rPr lang="en-GB" dirty="0">
                          <a:solidFill>
                            <a:srgbClr val="002060"/>
                          </a:solidFill>
                          <a:latin typeface="Calibri" pitchFamily="34" charset="0"/>
                          <a:cs typeface="Calibri" pitchFamily="34" charset="0"/>
                        </a:rPr>
                        <a:t>Channel coding and decoding</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extLst>
                  <a:ext uri="{0D108BD9-81ED-4DB2-BD59-A6C34878D82A}">
                    <a16:rowId xmlns:a16="http://schemas.microsoft.com/office/drawing/2014/main" val="10005"/>
                  </a:ext>
                </a:extLst>
              </a:tr>
              <a:tr h="370840">
                <a:tc>
                  <a:txBody>
                    <a:bodyPr/>
                    <a:lstStyle/>
                    <a:p>
                      <a:pPr algn="l"/>
                      <a:r>
                        <a:rPr lang="en-GB" dirty="0">
                          <a:solidFill>
                            <a:srgbClr val="002060"/>
                          </a:solidFill>
                          <a:latin typeface="Calibri" pitchFamily="34" charset="0"/>
                          <a:cs typeface="Calibri" pitchFamily="34" charset="0"/>
                        </a:rPr>
                        <a:t>Rate adaption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extLst>
                  <a:ext uri="{0D108BD9-81ED-4DB2-BD59-A6C34878D82A}">
                    <a16:rowId xmlns:a16="http://schemas.microsoft.com/office/drawing/2014/main" val="10006"/>
                  </a:ext>
                </a:extLst>
              </a:tr>
              <a:tr h="370840">
                <a:tc>
                  <a:txBody>
                    <a:bodyPr/>
                    <a:lstStyle/>
                    <a:p>
                      <a:pPr algn="l"/>
                      <a:r>
                        <a:rPr lang="en-GB" dirty="0">
                          <a:solidFill>
                            <a:srgbClr val="002060"/>
                          </a:solidFill>
                          <a:latin typeface="Calibri" pitchFamily="34" charset="0"/>
                          <a:cs typeface="Calibri" pitchFamily="34" charset="0"/>
                        </a:rPr>
                        <a:t>Encryption and decryption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7"/>
                  </a:ext>
                </a:extLst>
              </a:tr>
              <a:tr h="370840">
                <a:tc>
                  <a:txBody>
                    <a:bodyPr/>
                    <a:lstStyle/>
                    <a:p>
                      <a:pPr algn="l"/>
                      <a:r>
                        <a:rPr lang="en-GB" dirty="0">
                          <a:solidFill>
                            <a:srgbClr val="002060"/>
                          </a:solidFill>
                          <a:latin typeface="Calibri" pitchFamily="34" charset="0"/>
                          <a:cs typeface="Calibri" pitchFamily="34" charset="0"/>
                        </a:rPr>
                        <a:t>Paging</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08"/>
                  </a:ext>
                </a:extLst>
              </a:tr>
              <a:tr h="370840">
                <a:tc>
                  <a:txBody>
                    <a:bodyPr/>
                    <a:lstStyle/>
                    <a:p>
                      <a:pPr algn="l"/>
                      <a:r>
                        <a:rPr lang="en-GB" dirty="0">
                          <a:solidFill>
                            <a:srgbClr val="002060"/>
                          </a:solidFill>
                          <a:latin typeface="Calibri" pitchFamily="34" charset="0"/>
                          <a:cs typeface="Calibri" pitchFamily="34" charset="0"/>
                        </a:rPr>
                        <a:t>Uplink signal measurement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extLst>
                  <a:ext uri="{0D108BD9-81ED-4DB2-BD59-A6C34878D82A}">
                    <a16:rowId xmlns:a16="http://schemas.microsoft.com/office/drawing/2014/main" val="10009"/>
                  </a:ext>
                </a:extLst>
              </a:tr>
              <a:tr h="370840">
                <a:tc>
                  <a:txBody>
                    <a:bodyPr/>
                    <a:lstStyle/>
                    <a:p>
                      <a:pPr algn="l"/>
                      <a:r>
                        <a:rPr lang="en-GB" dirty="0">
                          <a:solidFill>
                            <a:srgbClr val="002060"/>
                          </a:solidFill>
                          <a:latin typeface="Calibri" pitchFamily="34" charset="0"/>
                          <a:cs typeface="Calibri" pitchFamily="34" charset="0"/>
                        </a:rPr>
                        <a:t>Traffic measurement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10"/>
                  </a:ext>
                </a:extLst>
              </a:tr>
              <a:tr h="370840">
                <a:tc>
                  <a:txBody>
                    <a:bodyPr/>
                    <a:lstStyle/>
                    <a:p>
                      <a:pPr algn="l"/>
                      <a:r>
                        <a:rPr lang="en-GB" dirty="0">
                          <a:solidFill>
                            <a:srgbClr val="002060"/>
                          </a:solidFill>
                          <a:latin typeface="Calibri" pitchFamily="34" charset="0"/>
                          <a:cs typeface="Calibri" pitchFamily="34" charset="0"/>
                        </a:rPr>
                        <a:t>Authentication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11"/>
                  </a:ext>
                </a:extLst>
              </a:tr>
              <a:tr h="370840">
                <a:tc>
                  <a:txBody>
                    <a:bodyPr/>
                    <a:lstStyle/>
                    <a:p>
                      <a:pPr algn="l"/>
                      <a:r>
                        <a:rPr lang="en-GB" dirty="0">
                          <a:solidFill>
                            <a:srgbClr val="002060"/>
                          </a:solidFill>
                          <a:latin typeface="Calibri" pitchFamily="34" charset="0"/>
                          <a:cs typeface="Calibri" pitchFamily="34" charset="0"/>
                        </a:rPr>
                        <a:t>Location registry,</a:t>
                      </a:r>
                      <a:r>
                        <a:rPr lang="en-GB" baseline="0" dirty="0">
                          <a:solidFill>
                            <a:srgbClr val="002060"/>
                          </a:solidFill>
                          <a:latin typeface="Calibri" pitchFamily="34" charset="0"/>
                          <a:cs typeface="Calibri" pitchFamily="34" charset="0"/>
                        </a:rPr>
                        <a:t> location update</a:t>
                      </a: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12"/>
                  </a:ext>
                </a:extLst>
              </a:tr>
              <a:tr h="370840">
                <a:tc>
                  <a:txBody>
                    <a:bodyPr/>
                    <a:lstStyle/>
                    <a:p>
                      <a:pPr algn="l"/>
                      <a:r>
                        <a:rPr lang="en-GB" dirty="0">
                          <a:solidFill>
                            <a:srgbClr val="002060"/>
                          </a:solidFill>
                          <a:latin typeface="Calibri" pitchFamily="34" charset="0"/>
                          <a:cs typeface="Calibri" pitchFamily="34" charset="0"/>
                        </a:rPr>
                        <a:t>Handover management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GB" dirty="0">
                        <a:solidFill>
                          <a:srgbClr val="002060"/>
                        </a:solidFill>
                        <a:latin typeface="Calibri" pitchFamily="34" charset="0"/>
                        <a:cs typeface="Calibri"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2060"/>
                          </a:solidFill>
                          <a:latin typeface="Calibri" pitchFamily="34" charset="0"/>
                          <a:cs typeface="Calibri" pitchFamily="34" charset="0"/>
                        </a:rPr>
                        <a:t>√</a:t>
                      </a:r>
                    </a:p>
                  </a:txBody>
                  <a:tcPr/>
                </a:tc>
                <a:extLst>
                  <a:ext uri="{0D108BD9-81ED-4DB2-BD59-A6C34878D82A}">
                    <a16:rowId xmlns:a16="http://schemas.microsoft.com/office/drawing/2014/main" val="10013"/>
                  </a:ext>
                </a:extLst>
              </a:tr>
            </a:tbl>
          </a:graphicData>
        </a:graphic>
      </p:graphicFrame>
      <p:sp>
        <p:nvSpPr>
          <p:cNvPr id="8" name="Fußzeilenplatzhalter 2"/>
          <p:cNvSpPr txBox="1">
            <a:spLocks/>
          </p:cNvSpPr>
          <p:nvPr/>
        </p:nvSpPr>
        <p:spPr>
          <a:xfrm>
            <a:off x="6300192" y="6211521"/>
            <a:ext cx="1935163"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Schiller p103</a:t>
            </a:r>
          </a:p>
        </p:txBody>
      </p:sp>
    </p:spTree>
    <p:extLst>
      <p:ext uri="{BB962C8B-B14F-4D97-AF65-F5344CB8AC3E}">
        <p14:creationId xmlns:p14="http://schemas.microsoft.com/office/powerpoint/2010/main" val="3011086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848872" cy="648072"/>
          </a:xfrm>
        </p:spPr>
        <p:txBody>
          <a:bodyPr/>
          <a:lstStyle/>
          <a:p>
            <a:r>
              <a:rPr lang="en-US" b="0" dirty="0">
                <a:solidFill>
                  <a:srgbClr val="FFFFFF"/>
                </a:solidFill>
                <a:latin typeface="Calibri" pitchFamily="34" charset="0"/>
                <a:cs typeface="Calibri" pitchFamily="34" charset="0"/>
              </a:rPr>
              <a:t>Mobile Switching Centre (MSC)</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34</a:t>
            </a:fld>
            <a:endParaRPr lang="en-GB"/>
          </a:p>
        </p:txBody>
      </p:sp>
      <p:sp>
        <p:nvSpPr>
          <p:cNvPr id="7" name="Rectangle 3"/>
          <p:cNvSpPr txBox="1">
            <a:spLocks noChangeArrowheads="1"/>
          </p:cNvSpPr>
          <p:nvPr/>
        </p:nvSpPr>
        <p:spPr>
          <a:xfrm>
            <a:off x="179512" y="764704"/>
            <a:ext cx="8640960" cy="568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itchFamily="34" charset="0"/>
                <a:cs typeface="Calibri" pitchFamily="34" charset="0"/>
              </a:rPr>
              <a:t>The MSC is a critical central component of the network</a:t>
            </a:r>
          </a:p>
          <a:p>
            <a:r>
              <a:rPr lang="en-US" dirty="0">
                <a:latin typeface="Calibri" pitchFamily="34" charset="0"/>
                <a:cs typeface="Calibri" pitchFamily="34" charset="0"/>
              </a:rPr>
              <a:t>MSC is basically a high performance telephony switch, which handles functions specific to mobile subscribers :</a:t>
            </a:r>
          </a:p>
          <a:p>
            <a:pPr lvl="3"/>
            <a:r>
              <a:rPr lang="en-US" sz="2800" dirty="0">
                <a:latin typeface="Calibri" pitchFamily="34" charset="0"/>
                <a:cs typeface="Calibri" pitchFamily="34" charset="0"/>
              </a:rPr>
              <a:t>Registration</a:t>
            </a:r>
          </a:p>
          <a:p>
            <a:pPr lvl="3"/>
            <a:r>
              <a:rPr lang="en-US" sz="2800" dirty="0">
                <a:latin typeface="Calibri" pitchFamily="34" charset="0"/>
                <a:cs typeface="Calibri" pitchFamily="34" charset="0"/>
              </a:rPr>
              <a:t>Authentication</a:t>
            </a:r>
          </a:p>
          <a:p>
            <a:pPr lvl="3"/>
            <a:r>
              <a:rPr lang="en-US" sz="2800" dirty="0">
                <a:latin typeface="Calibri" pitchFamily="34" charset="0"/>
                <a:cs typeface="Calibri" pitchFamily="34" charset="0"/>
              </a:rPr>
              <a:t>Handover management</a:t>
            </a:r>
          </a:p>
          <a:p>
            <a:pPr lvl="3"/>
            <a:r>
              <a:rPr lang="en-US" sz="2800" dirty="0">
                <a:latin typeface="Calibri" pitchFamily="34" charset="0"/>
                <a:cs typeface="Calibri" pitchFamily="34" charset="0"/>
              </a:rPr>
              <a:t>Billing (generation of CDR files)</a:t>
            </a:r>
            <a:endParaRPr lang="en-GB" sz="2800" dirty="0">
              <a:latin typeface="Calibri" pitchFamily="34" charset="0"/>
              <a:cs typeface="Calibri" pitchFamily="34" charset="0"/>
            </a:endParaRPr>
          </a:p>
          <a:p>
            <a:r>
              <a:rPr lang="en-GB" dirty="0">
                <a:latin typeface="Calibri" pitchFamily="34" charset="0"/>
                <a:cs typeface="Calibri" pitchFamily="34" charset="0"/>
              </a:rPr>
              <a:t>A Gateway MSC (GMSC) handles interconnection with other networks (PSTN, ISDN etc.)</a:t>
            </a:r>
          </a:p>
        </p:txBody>
      </p:sp>
    </p:spTree>
    <p:extLst>
      <p:ext uri="{BB962C8B-B14F-4D97-AF65-F5344CB8AC3E}">
        <p14:creationId xmlns:p14="http://schemas.microsoft.com/office/powerpoint/2010/main" val="1524156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9392"/>
            <a:ext cx="7992888" cy="864096"/>
          </a:xfrm>
        </p:spPr>
        <p:txBody>
          <a:bodyPr/>
          <a:lstStyle/>
          <a:p>
            <a:r>
              <a:rPr lang="en-US" sz="4000" b="0" dirty="0">
                <a:solidFill>
                  <a:srgbClr val="FFFFFF"/>
                </a:solidFill>
                <a:latin typeface="Calibri" pitchFamily="34" charset="0"/>
                <a:cs typeface="Calibri" pitchFamily="34" charset="0"/>
              </a:rPr>
              <a:t>GSM </a:t>
            </a:r>
            <a:r>
              <a:rPr lang="en-US" b="0" dirty="0">
                <a:solidFill>
                  <a:srgbClr val="FFFFFF"/>
                </a:solidFill>
                <a:latin typeface="Calibri" pitchFamily="34" charset="0"/>
                <a:cs typeface="Calibri" pitchFamily="34" charset="0"/>
              </a:rPr>
              <a:t>Databases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35</a:t>
            </a:fld>
            <a:endParaRPr lang="en-GB"/>
          </a:p>
        </p:txBody>
      </p:sp>
      <p:sp>
        <p:nvSpPr>
          <p:cNvPr id="7" name="Rectangle 3"/>
          <p:cNvSpPr txBox="1">
            <a:spLocks noChangeArrowheads="1"/>
          </p:cNvSpPr>
          <p:nvPr/>
        </p:nvSpPr>
        <p:spPr>
          <a:xfrm>
            <a:off x="179512" y="764704"/>
            <a:ext cx="8784976" cy="576064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u="sng">
                <a:solidFill>
                  <a:srgbClr val="002060"/>
                </a:solidFill>
                <a:latin typeface="Calibri" pitchFamily="34" charset="0"/>
                <a:cs typeface="Calibri" pitchFamily="34" charset="0"/>
              </a:rPr>
              <a:t>HLR : “Home Location Register”</a:t>
            </a:r>
          </a:p>
          <a:p>
            <a:r>
              <a:rPr lang="en-US" sz="2400">
                <a:latin typeface="Calibri" pitchFamily="34" charset="0"/>
                <a:cs typeface="Calibri" pitchFamily="34" charset="0"/>
              </a:rPr>
              <a:t>database of all users registered on that network (one HLR per network)</a:t>
            </a:r>
          </a:p>
          <a:p>
            <a:r>
              <a:rPr lang="en-US" sz="2400">
                <a:latin typeface="Calibri" pitchFamily="34" charset="0"/>
                <a:cs typeface="Calibri" pitchFamily="34" charset="0"/>
              </a:rPr>
              <a:t>Stores current location of the subscriber</a:t>
            </a:r>
          </a:p>
          <a:p>
            <a:r>
              <a:rPr lang="en-US" sz="2400">
                <a:latin typeface="Calibri" pitchFamily="34" charset="0"/>
                <a:cs typeface="Calibri" pitchFamily="34" charset="0"/>
              </a:rPr>
              <a:t>Regularly updated when MS changes location</a:t>
            </a:r>
          </a:p>
          <a:p>
            <a:pPr marL="0" indent="0">
              <a:buFont typeface="Arial" pitchFamily="34" charset="0"/>
              <a:buNone/>
            </a:pPr>
            <a:r>
              <a:rPr lang="en-US" sz="2400" b="1" u="sng">
                <a:solidFill>
                  <a:srgbClr val="002060"/>
                </a:solidFill>
                <a:latin typeface="Calibri" pitchFamily="34" charset="0"/>
                <a:cs typeface="Calibri" pitchFamily="34" charset="0"/>
              </a:rPr>
              <a:t>VLR : “Visitor Location Register”</a:t>
            </a:r>
          </a:p>
          <a:p>
            <a:r>
              <a:rPr lang="en-US" sz="2400">
                <a:latin typeface="Calibri" pitchFamily="34" charset="0"/>
                <a:cs typeface="Calibri" pitchFamily="34" charset="0"/>
              </a:rPr>
              <a:t>A database of all users and roamers  in the geographic area.</a:t>
            </a:r>
          </a:p>
          <a:p>
            <a:r>
              <a:rPr lang="en-US" sz="2400">
                <a:latin typeface="Calibri" pitchFamily="34" charset="0"/>
                <a:cs typeface="Calibri" pitchFamily="34" charset="0"/>
              </a:rPr>
              <a:t>Stores TMSIs and MSRNs</a:t>
            </a:r>
          </a:p>
          <a:p>
            <a:r>
              <a:rPr lang="en-US" sz="2400">
                <a:latin typeface="Calibri" pitchFamily="34" charset="0"/>
                <a:cs typeface="Calibri" pitchFamily="34" charset="0"/>
              </a:rPr>
              <a:t>Caches the HLR</a:t>
            </a:r>
          </a:p>
          <a:p>
            <a:pPr marL="0" indent="0">
              <a:buFont typeface="Arial" pitchFamily="34" charset="0"/>
              <a:buNone/>
            </a:pPr>
            <a:r>
              <a:rPr lang="en-US" sz="2400" b="1" u="sng">
                <a:solidFill>
                  <a:srgbClr val="002060"/>
                </a:solidFill>
                <a:latin typeface="Calibri" pitchFamily="34" charset="0"/>
                <a:cs typeface="Calibri" pitchFamily="34" charset="0"/>
              </a:rPr>
              <a:t>EIR : “Equipment Identity Register”</a:t>
            </a:r>
          </a:p>
          <a:p>
            <a:pPr marL="0" indent="0">
              <a:buFont typeface="Arial" pitchFamily="34" charset="0"/>
              <a:buNone/>
            </a:pPr>
            <a:r>
              <a:rPr lang="en-US" sz="2400">
                <a:latin typeface="Calibri" pitchFamily="34" charset="0"/>
                <a:cs typeface="Calibri" pitchFamily="34" charset="0"/>
              </a:rPr>
              <a:t>Stores the </a:t>
            </a:r>
            <a:r>
              <a:rPr lang="en-US" sz="2400">
                <a:latin typeface="Calibri" pitchFamily="34" charset="0"/>
                <a:ea typeface="宋体" charset="0"/>
                <a:cs typeface="Calibri" pitchFamily="34" charset="0"/>
              </a:rPr>
              <a:t>IMEI numbers for all MS on the network</a:t>
            </a:r>
            <a:endParaRPr lang="en-US" sz="2400">
              <a:latin typeface="Calibri" pitchFamily="34" charset="0"/>
              <a:cs typeface="Calibri" pitchFamily="34" charset="0"/>
            </a:endParaRPr>
          </a:p>
          <a:p>
            <a:pPr marL="0" indent="0">
              <a:buFont typeface="Arial" pitchFamily="34" charset="0"/>
              <a:buNone/>
            </a:pPr>
            <a:r>
              <a:rPr lang="en-US" sz="2400" b="1" u="sng">
                <a:solidFill>
                  <a:srgbClr val="002060"/>
                </a:solidFill>
                <a:latin typeface="Calibri" pitchFamily="34" charset="0"/>
                <a:cs typeface="Calibri" pitchFamily="34" charset="0"/>
              </a:rPr>
              <a:t>AuC : “Authentication Centre”</a:t>
            </a:r>
          </a:p>
          <a:p>
            <a:pPr marL="0" indent="0" algn="just">
              <a:buFont typeface="Arial" pitchFamily="34" charset="0"/>
              <a:buNone/>
              <a:defRPr/>
            </a:pPr>
            <a:r>
              <a:rPr lang="en-US" altLang="zh-CN" sz="2400">
                <a:latin typeface="Calibri" pitchFamily="34" charset="0"/>
                <a:ea typeface="宋体" charset="0"/>
                <a:cs typeface="Calibri" pitchFamily="34" charset="0"/>
              </a:rPr>
              <a:t>Stores the authentication keys used for authorizing the subscriber access to the associated GSM PLMN.</a:t>
            </a:r>
            <a:endParaRPr lang="en-US" altLang="zh-CN" sz="2400" dirty="0">
              <a:latin typeface="Calibri" pitchFamily="34" charset="0"/>
              <a:ea typeface="宋体" charset="0"/>
              <a:cs typeface="Calibri" pitchFamily="34" charset="0"/>
            </a:endParaRPr>
          </a:p>
        </p:txBody>
      </p:sp>
    </p:spTree>
    <p:extLst>
      <p:ext uri="{BB962C8B-B14F-4D97-AF65-F5344CB8AC3E}">
        <p14:creationId xmlns:p14="http://schemas.microsoft.com/office/powerpoint/2010/main" val="379607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36904" cy="576064"/>
          </a:xfrm>
        </p:spPr>
        <p:txBody>
          <a:bodyPr/>
          <a:lstStyle/>
          <a:p>
            <a:r>
              <a:rPr lang="en-GB" b="0" dirty="0">
                <a:solidFill>
                  <a:srgbClr val="FFFFFF"/>
                </a:solidFill>
                <a:latin typeface="Calibri" pitchFamily="34" charset="0"/>
                <a:cs typeface="Calibri" pitchFamily="34" charset="0"/>
              </a:rPr>
              <a:t>Visitor Location Register (VLR)</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36</a:t>
            </a:fld>
            <a:endParaRPr lang="en-GB"/>
          </a:p>
        </p:txBody>
      </p:sp>
      <p:sp>
        <p:nvSpPr>
          <p:cNvPr id="7" name="Rectangle 3"/>
          <p:cNvSpPr>
            <a:spLocks noChangeArrowheads="1"/>
          </p:cNvSpPr>
          <p:nvPr/>
        </p:nvSpPr>
        <p:spPr bwMode="auto">
          <a:xfrm>
            <a:off x="323528" y="692696"/>
            <a:ext cx="8640960" cy="5725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marL="457200" indent="-457200">
              <a:spcBef>
                <a:spcPts val="600"/>
              </a:spcBef>
              <a:spcAft>
                <a:spcPts val="600"/>
              </a:spcAft>
              <a:buFont typeface="Arial" pitchFamily="34" charset="0"/>
              <a:buChar char="•"/>
            </a:pPr>
            <a:r>
              <a:rPr lang="en-GB" sz="2800" dirty="0">
                <a:latin typeface="Calibri" pitchFamily="34" charset="0"/>
                <a:cs typeface="Calibri" pitchFamily="34" charset="0"/>
              </a:rPr>
              <a:t>The VLR temporarily stores information about the mobile stations that are active within a given MSC’s location area.</a:t>
            </a:r>
          </a:p>
          <a:p>
            <a:pPr marL="457200" indent="-457200">
              <a:spcBef>
                <a:spcPts val="600"/>
              </a:spcBef>
              <a:spcAft>
                <a:spcPts val="600"/>
              </a:spcAft>
              <a:buFont typeface="Arial" pitchFamily="34" charset="0"/>
              <a:buChar char="•"/>
            </a:pPr>
            <a:r>
              <a:rPr lang="en-GB" sz="2800" dirty="0">
                <a:latin typeface="Calibri" pitchFamily="34" charset="0"/>
                <a:cs typeface="Calibri" pitchFamily="34" charset="0"/>
              </a:rPr>
              <a:t>The HLR, VLR, and </a:t>
            </a:r>
            <a:r>
              <a:rPr lang="en-GB" sz="2800" dirty="0" err="1">
                <a:latin typeface="Calibri" pitchFamily="34" charset="0"/>
                <a:cs typeface="Calibri" pitchFamily="34" charset="0"/>
              </a:rPr>
              <a:t>AuC</a:t>
            </a:r>
            <a:r>
              <a:rPr lang="en-GB" sz="2800" dirty="0">
                <a:latin typeface="Calibri" pitchFamily="34" charset="0"/>
                <a:cs typeface="Calibri" pitchFamily="34" charset="0"/>
              </a:rPr>
              <a:t> comprise the management databases that support roaming (including international roaming) in the GSM network.</a:t>
            </a:r>
          </a:p>
          <a:p>
            <a:pPr marL="457200" indent="-457200">
              <a:spcBef>
                <a:spcPts val="600"/>
              </a:spcBef>
              <a:spcAft>
                <a:spcPts val="600"/>
              </a:spcAft>
              <a:buFont typeface="Arial" pitchFamily="34" charset="0"/>
              <a:buChar char="•"/>
            </a:pPr>
            <a:r>
              <a:rPr lang="en-GB" sz="2800" dirty="0">
                <a:latin typeface="Calibri" pitchFamily="34" charset="0"/>
                <a:cs typeface="Calibri" pitchFamily="34" charset="0"/>
              </a:rPr>
              <a:t>There is a VLR associated with each MSC in the network.</a:t>
            </a:r>
          </a:p>
          <a:p>
            <a:pPr marL="457200" indent="-457200">
              <a:spcBef>
                <a:spcPts val="600"/>
              </a:spcBef>
              <a:spcAft>
                <a:spcPts val="600"/>
              </a:spcAft>
              <a:buFont typeface="Arial" pitchFamily="34" charset="0"/>
              <a:buChar char="•"/>
            </a:pPr>
            <a:r>
              <a:rPr lang="en-GB" sz="2800" dirty="0">
                <a:latin typeface="Calibri" pitchFamily="34" charset="0"/>
                <a:cs typeface="Calibri" pitchFamily="34" charset="0"/>
              </a:rPr>
              <a:t>Having a local cache of HLR data in the VLR avoids frequent HLR database updates and long distance signalling of the user information, allowing faster access to subscriber information.</a:t>
            </a:r>
          </a:p>
        </p:txBody>
      </p:sp>
    </p:spTree>
    <p:extLst>
      <p:ext uri="{BB962C8B-B14F-4D97-AF65-F5344CB8AC3E}">
        <p14:creationId xmlns:p14="http://schemas.microsoft.com/office/powerpoint/2010/main" val="214793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488832" cy="648072"/>
          </a:xfrm>
        </p:spPr>
        <p:txBody>
          <a:bodyPr/>
          <a:lstStyle/>
          <a:p>
            <a:r>
              <a:rPr lang="en-GB" b="0" dirty="0">
                <a:solidFill>
                  <a:srgbClr val="FFFFFF"/>
                </a:solidFill>
                <a:latin typeface="Calibri" pitchFamily="34" charset="0"/>
                <a:cs typeface="Calibri" pitchFamily="34" charset="0"/>
              </a:rPr>
              <a:t>Role of the VLR in Roaming</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37</a:t>
            </a:fld>
            <a:endParaRPr lang="en-GB"/>
          </a:p>
        </p:txBody>
      </p:sp>
      <p:sp>
        <p:nvSpPr>
          <p:cNvPr id="7" name="Rectangle 3"/>
          <p:cNvSpPr>
            <a:spLocks noChangeArrowheads="1"/>
          </p:cNvSpPr>
          <p:nvPr/>
        </p:nvSpPr>
        <p:spPr bwMode="auto">
          <a:xfrm>
            <a:off x="323528" y="908720"/>
            <a:ext cx="8496944" cy="4678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marL="457200" indent="-457200">
              <a:spcBef>
                <a:spcPts val="600"/>
              </a:spcBef>
              <a:spcAft>
                <a:spcPts val="600"/>
              </a:spcAft>
              <a:buFont typeface="Arial" pitchFamily="34" charset="0"/>
              <a:buChar char="•"/>
            </a:pPr>
            <a:r>
              <a:rPr lang="en-GB" sz="3200" dirty="0">
                <a:latin typeface="Calibri" pitchFamily="34" charset="0"/>
                <a:cs typeface="Calibri" pitchFamily="34" charset="0"/>
              </a:rPr>
              <a:t>When a new subscriber roams into a location area, the VLR copies subscriber information from the home network HLR to its local database.</a:t>
            </a:r>
          </a:p>
          <a:p>
            <a:pPr marL="457200" indent="-457200">
              <a:spcBef>
                <a:spcPts val="600"/>
              </a:spcBef>
              <a:spcAft>
                <a:spcPts val="600"/>
              </a:spcAft>
              <a:buFont typeface="Arial" pitchFamily="34" charset="0"/>
              <a:buChar char="•"/>
            </a:pPr>
            <a:r>
              <a:rPr lang="en-GB" sz="3200" dirty="0">
                <a:latin typeface="Calibri" pitchFamily="34" charset="0"/>
                <a:cs typeface="Calibri" pitchFamily="34" charset="0"/>
              </a:rPr>
              <a:t>The VLR is responsible for allocating a </a:t>
            </a:r>
            <a:r>
              <a:rPr lang="en-US" altLang="zh-CN" sz="3200" b="1" dirty="0">
                <a:solidFill>
                  <a:srgbClr val="FF0000"/>
                </a:solidFill>
                <a:latin typeface="Calibri" pitchFamily="34" charset="0"/>
                <a:ea typeface="华文中宋" charset="0"/>
                <a:cs typeface="Calibri" pitchFamily="34" charset="0"/>
              </a:rPr>
              <a:t>Mobile Station Roaming Number (MSRN) </a:t>
            </a:r>
            <a:r>
              <a:rPr lang="en-US" altLang="zh-CN" sz="3200" dirty="0">
                <a:latin typeface="Calibri" pitchFamily="34" charset="0"/>
                <a:ea typeface="华文中宋" charset="0"/>
                <a:cs typeface="Calibri" pitchFamily="34" charset="0"/>
              </a:rPr>
              <a:t>and </a:t>
            </a:r>
            <a:r>
              <a:rPr lang="en-US" altLang="zh-CN" sz="3200" b="1" dirty="0">
                <a:solidFill>
                  <a:srgbClr val="FF0000"/>
                </a:solidFill>
                <a:latin typeface="Calibri" pitchFamily="34" charset="0"/>
                <a:ea typeface="宋体" charset="0"/>
                <a:cs typeface="Calibri" pitchFamily="34" charset="0"/>
              </a:rPr>
              <a:t>Temporary Mobile Subscriber Identity (TMSI) </a:t>
            </a:r>
            <a:r>
              <a:rPr lang="en-US" altLang="zh-CN" sz="3200" dirty="0">
                <a:latin typeface="Calibri" pitchFamily="34" charset="0"/>
                <a:ea typeface="宋体" charset="0"/>
                <a:cs typeface="Calibri" pitchFamily="34" charset="0"/>
              </a:rPr>
              <a:t>to visiting roamers, when required to route incoming (MT) calls.</a:t>
            </a:r>
            <a:endParaRPr lang="en-GB" sz="3200" dirty="0">
              <a:latin typeface="Calibri" pitchFamily="34" charset="0"/>
              <a:cs typeface="Calibri" pitchFamily="34" charset="0"/>
            </a:endParaRPr>
          </a:p>
        </p:txBody>
      </p:sp>
    </p:spTree>
    <p:extLst>
      <p:ext uri="{BB962C8B-B14F-4D97-AF65-F5344CB8AC3E}">
        <p14:creationId xmlns:p14="http://schemas.microsoft.com/office/powerpoint/2010/main" val="4260670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482160" cy="576064"/>
          </a:xfrm>
        </p:spPr>
        <p:txBody>
          <a:bodyPr/>
          <a:lstStyle/>
          <a:p>
            <a:r>
              <a:rPr lang="en-GB" b="0" dirty="0">
                <a:solidFill>
                  <a:srgbClr val="FFFFFF"/>
                </a:solidFill>
                <a:latin typeface="Calibri" pitchFamily="34" charset="0"/>
                <a:cs typeface="Calibri" pitchFamily="34" charset="0"/>
              </a:rPr>
              <a:t>HLR and VLR Roaming Brief</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pPr/>
              <a:t>38</a:t>
            </a:fld>
            <a:endParaRPr lang="en-GB"/>
          </a:p>
        </p:txBody>
      </p:sp>
      <p:sp>
        <p:nvSpPr>
          <p:cNvPr id="7" name="Rectangle 3"/>
          <p:cNvSpPr>
            <a:spLocks noChangeArrowheads="1"/>
          </p:cNvSpPr>
          <p:nvPr/>
        </p:nvSpPr>
        <p:spPr bwMode="auto">
          <a:xfrm>
            <a:off x="251520" y="1196753"/>
            <a:ext cx="8640960" cy="5694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marL="457200" indent="-457200">
              <a:spcBef>
                <a:spcPts val="600"/>
              </a:spcBef>
              <a:spcAft>
                <a:spcPts val="600"/>
              </a:spcAft>
              <a:buFont typeface="Arial" pitchFamily="34" charset="0"/>
              <a:buChar char="•"/>
            </a:pPr>
            <a:r>
              <a:rPr lang="en-GB" sz="2400" dirty="0">
                <a:latin typeface="Calibri" pitchFamily="34" charset="0"/>
                <a:cs typeface="Calibri" pitchFamily="34" charset="0"/>
              </a:rPr>
              <a:t>Together the HLR and VLR support roaming in a GSM network.</a:t>
            </a:r>
          </a:p>
          <a:p>
            <a:pPr marL="457200" indent="-457200">
              <a:spcBef>
                <a:spcPts val="600"/>
              </a:spcBef>
              <a:spcAft>
                <a:spcPts val="600"/>
              </a:spcAft>
              <a:buFont typeface="Arial" pitchFamily="34" charset="0"/>
              <a:buChar char="•"/>
            </a:pPr>
            <a:r>
              <a:rPr lang="en-GB" sz="2400" dirty="0">
                <a:latin typeface="Calibri" pitchFamily="34" charset="0"/>
                <a:cs typeface="Calibri" pitchFamily="34" charset="0"/>
              </a:rPr>
              <a:t>VLR activated when a new subscriber roams into a location area.</a:t>
            </a:r>
          </a:p>
          <a:p>
            <a:pPr marL="914400" lvl="1" indent="-457200">
              <a:spcBef>
                <a:spcPts val="600"/>
              </a:spcBef>
              <a:spcAft>
                <a:spcPts val="600"/>
              </a:spcAft>
              <a:buFont typeface="Arial" pitchFamily="34" charset="0"/>
              <a:buChar char="•"/>
            </a:pPr>
            <a:r>
              <a:rPr lang="en-US" sz="2400" dirty="0">
                <a:latin typeface="Calibri" pitchFamily="34" charset="0"/>
                <a:cs typeface="Calibri" pitchFamily="34" charset="0"/>
              </a:rPr>
              <a:t>Stores information about MSs active in that area.</a:t>
            </a:r>
            <a:endParaRPr lang="en-GB" sz="2400" dirty="0">
              <a:latin typeface="Calibri" pitchFamily="34" charset="0"/>
              <a:cs typeface="Calibri" pitchFamily="34" charset="0"/>
            </a:endParaRPr>
          </a:p>
          <a:p>
            <a:pPr marL="457200" indent="-457200">
              <a:spcBef>
                <a:spcPts val="600"/>
              </a:spcBef>
              <a:spcAft>
                <a:spcPts val="600"/>
              </a:spcAft>
              <a:buFont typeface="Arial" pitchFamily="34" charset="0"/>
              <a:buChar char="•"/>
            </a:pPr>
            <a:r>
              <a:rPr lang="en-GB" sz="2400" dirty="0">
                <a:latin typeface="Calibri" pitchFamily="34" charset="0"/>
                <a:cs typeface="Calibri" pitchFamily="34" charset="0"/>
              </a:rPr>
              <a:t>Subscriber information copied from home HLR to location VLR.</a:t>
            </a:r>
          </a:p>
          <a:p>
            <a:pPr marL="914400" lvl="1" indent="-457200">
              <a:spcBef>
                <a:spcPts val="600"/>
              </a:spcBef>
              <a:spcAft>
                <a:spcPts val="600"/>
              </a:spcAft>
              <a:buFont typeface="Arial" pitchFamily="34" charset="0"/>
              <a:buChar char="•"/>
            </a:pPr>
            <a:r>
              <a:rPr lang="en-GB" sz="2400" dirty="0">
                <a:latin typeface="Calibri" pitchFamily="34" charset="0"/>
                <a:cs typeface="Calibri" pitchFamily="34" charset="0"/>
              </a:rPr>
              <a:t>Reduces long distance signalling of user information.</a:t>
            </a:r>
          </a:p>
          <a:p>
            <a:pPr marL="914400" lvl="1" indent="-457200">
              <a:spcBef>
                <a:spcPts val="600"/>
              </a:spcBef>
              <a:spcAft>
                <a:spcPts val="600"/>
              </a:spcAft>
              <a:buFont typeface="Arial" pitchFamily="34" charset="0"/>
              <a:buChar char="•"/>
            </a:pPr>
            <a:r>
              <a:rPr lang="en-GB" sz="2400" dirty="0">
                <a:latin typeface="Calibri" pitchFamily="34" charset="0"/>
                <a:cs typeface="Calibri" pitchFamily="34" charset="0"/>
              </a:rPr>
              <a:t>Allows faster access to subscriber information.</a:t>
            </a:r>
          </a:p>
          <a:p>
            <a:pPr marL="914400" lvl="1" indent="-457200">
              <a:spcBef>
                <a:spcPts val="600"/>
              </a:spcBef>
              <a:spcAft>
                <a:spcPts val="600"/>
              </a:spcAft>
              <a:buFont typeface="Arial" pitchFamily="34" charset="0"/>
              <a:buChar char="•"/>
            </a:pPr>
            <a:r>
              <a:rPr lang="en-GB" sz="2400" dirty="0">
                <a:latin typeface="Calibri" pitchFamily="34" charset="0"/>
                <a:cs typeface="Calibri" pitchFamily="34" charset="0"/>
              </a:rPr>
              <a:t>Prevents frequent HLR database updates.</a:t>
            </a:r>
          </a:p>
          <a:p>
            <a:pPr marL="457200" indent="-457200">
              <a:spcBef>
                <a:spcPts val="600"/>
              </a:spcBef>
              <a:spcAft>
                <a:spcPts val="600"/>
              </a:spcAft>
              <a:buFont typeface="Arial" pitchFamily="34" charset="0"/>
              <a:buChar char="•"/>
            </a:pPr>
            <a:r>
              <a:rPr lang="en-GB" sz="2400" dirty="0">
                <a:latin typeface="Calibri" pitchFamily="34" charset="0"/>
                <a:cs typeface="Calibri" pitchFamily="34" charset="0"/>
              </a:rPr>
              <a:t>VLR allocates two numbers to route incoming calls:</a:t>
            </a:r>
          </a:p>
          <a:p>
            <a:pPr marL="914400" lvl="1" indent="-457200">
              <a:spcBef>
                <a:spcPts val="600"/>
              </a:spcBef>
              <a:spcAft>
                <a:spcPts val="600"/>
              </a:spcAft>
              <a:buFont typeface="Arial" pitchFamily="34" charset="0"/>
              <a:buChar char="•"/>
            </a:pPr>
            <a:r>
              <a:rPr lang="en-US" sz="2400" dirty="0">
                <a:latin typeface="Calibri" pitchFamily="34" charset="0"/>
                <a:cs typeface="Calibri" pitchFamily="34" charset="0"/>
              </a:rPr>
              <a:t>A M</a:t>
            </a:r>
            <a:r>
              <a:rPr lang="en-US" altLang="zh-CN" sz="2400" dirty="0">
                <a:latin typeface="Calibri" pitchFamily="34" charset="0"/>
                <a:ea typeface="华文中宋" charset="0"/>
                <a:cs typeface="Calibri" pitchFamily="34" charset="0"/>
              </a:rPr>
              <a:t>obile Station Roaming Number (MSRN) </a:t>
            </a:r>
          </a:p>
          <a:p>
            <a:pPr marL="914400" lvl="1" indent="-457200">
              <a:spcBef>
                <a:spcPts val="600"/>
              </a:spcBef>
              <a:spcAft>
                <a:spcPts val="600"/>
              </a:spcAft>
              <a:buFont typeface="Arial" pitchFamily="34" charset="0"/>
              <a:buChar char="•"/>
            </a:pPr>
            <a:r>
              <a:rPr lang="en-US" altLang="zh-CN" sz="2400" dirty="0">
                <a:latin typeface="Calibri" pitchFamily="34" charset="0"/>
                <a:ea typeface="宋体" charset="0"/>
                <a:cs typeface="Calibri" pitchFamily="34" charset="0"/>
              </a:rPr>
              <a:t>A Temporary Mobile Subscriber Identity (TMSI)</a:t>
            </a:r>
            <a:endParaRPr lang="en-GB" sz="2400" dirty="0">
              <a:latin typeface="Calibri" pitchFamily="34" charset="0"/>
              <a:cs typeface="Calibri" pitchFamily="34" charset="0"/>
            </a:endParaRPr>
          </a:p>
          <a:p>
            <a:pPr marL="914400" lvl="1" indent="-457200">
              <a:spcBef>
                <a:spcPts val="600"/>
              </a:spcBef>
              <a:spcAft>
                <a:spcPts val="600"/>
              </a:spcAft>
              <a:buFont typeface="Arial" pitchFamily="34" charset="0"/>
              <a:buChar char="•"/>
            </a:pPr>
            <a:endParaRPr lang="en-GB" sz="2400" dirty="0">
              <a:latin typeface="Calibri" pitchFamily="34" charset="0"/>
              <a:cs typeface="Calibri" pitchFamily="34" charset="0"/>
            </a:endParaRPr>
          </a:p>
        </p:txBody>
      </p:sp>
    </p:spTree>
    <p:extLst>
      <p:ext uri="{BB962C8B-B14F-4D97-AF65-F5344CB8AC3E}">
        <p14:creationId xmlns:p14="http://schemas.microsoft.com/office/powerpoint/2010/main" val="1716926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7384"/>
            <a:ext cx="7770192" cy="792088"/>
          </a:xfrm>
        </p:spPr>
        <p:txBody>
          <a:bodyPr/>
          <a:lstStyle/>
          <a:p>
            <a:r>
              <a:rPr lang="en-GB" b="0" dirty="0">
                <a:solidFill>
                  <a:srgbClr val="FFFFFF"/>
                </a:solidFill>
                <a:latin typeface="Calibri" pitchFamily="34" charset="0"/>
                <a:cs typeface="Calibri" pitchFamily="34" charset="0"/>
              </a:rPr>
              <a:t>GSM location Hierarchy</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39</a:t>
            </a:fld>
            <a:endParaRPr lang="en-GB"/>
          </a:p>
        </p:txBody>
      </p:sp>
      <p:sp>
        <p:nvSpPr>
          <p:cNvPr id="7" name="Rectangle 3"/>
          <p:cNvSpPr txBox="1">
            <a:spLocks noChangeArrowheads="1"/>
          </p:cNvSpPr>
          <p:nvPr/>
        </p:nvSpPr>
        <p:spPr>
          <a:xfrm>
            <a:off x="179512" y="908720"/>
            <a:ext cx="8784976" cy="55446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b="1" u="sng">
                <a:solidFill>
                  <a:srgbClr val="000099"/>
                </a:solidFill>
                <a:latin typeface="Calibri" pitchFamily="34" charset="0"/>
                <a:cs typeface="Calibri" pitchFamily="34" charset="0"/>
              </a:rPr>
              <a:t>GSM service area</a:t>
            </a:r>
          </a:p>
          <a:p>
            <a:pPr lvl="1"/>
            <a:r>
              <a:rPr lang="en-GB" sz="1800">
                <a:latin typeface="Calibri" pitchFamily="34" charset="0"/>
                <a:cs typeface="Calibri" pitchFamily="34" charset="0"/>
              </a:rPr>
              <a:t>Combination of all member countries where a GSM MS can be served</a:t>
            </a:r>
          </a:p>
          <a:p>
            <a:r>
              <a:rPr lang="en-GB" sz="2400" b="1" u="sng">
                <a:solidFill>
                  <a:srgbClr val="000099"/>
                </a:solidFill>
                <a:latin typeface="Calibri" pitchFamily="34" charset="0"/>
                <a:cs typeface="Calibri" pitchFamily="34" charset="0"/>
              </a:rPr>
              <a:t>PLMN service area</a:t>
            </a:r>
          </a:p>
          <a:p>
            <a:pPr lvl="1"/>
            <a:r>
              <a:rPr lang="en-GB" sz="1800">
                <a:latin typeface="Calibri" pitchFamily="34" charset="0"/>
                <a:cs typeface="Calibri" pitchFamily="34" charset="0"/>
              </a:rPr>
              <a:t>Can be several within a country - links from a PLMN and other PLMN, PSTN or ISDN network done through gateway MSCs which are national or international transit exchanges</a:t>
            </a:r>
          </a:p>
          <a:p>
            <a:r>
              <a:rPr lang="en-GB" sz="2400" b="1" u="sng">
                <a:solidFill>
                  <a:srgbClr val="000099"/>
                </a:solidFill>
                <a:latin typeface="Calibri" pitchFamily="34" charset="0"/>
                <a:cs typeface="Calibri" pitchFamily="34" charset="0"/>
              </a:rPr>
              <a:t>MSC service area</a:t>
            </a:r>
          </a:p>
          <a:p>
            <a:pPr lvl="1"/>
            <a:r>
              <a:rPr lang="en-GB" sz="1800">
                <a:latin typeface="Calibri" pitchFamily="34" charset="0"/>
                <a:cs typeface="Calibri" pitchFamily="34" charset="0"/>
              </a:rPr>
              <a:t>MS in one MSC service area at a time and details held in VLR</a:t>
            </a:r>
          </a:p>
          <a:p>
            <a:r>
              <a:rPr lang="en-GB" sz="2400" b="1" u="sng">
                <a:solidFill>
                  <a:srgbClr val="000099"/>
                </a:solidFill>
                <a:latin typeface="Calibri" pitchFamily="34" charset="0"/>
                <a:cs typeface="Calibri" pitchFamily="34" charset="0"/>
              </a:rPr>
              <a:t>Location area (LA)</a:t>
            </a:r>
          </a:p>
          <a:p>
            <a:pPr lvl="1"/>
            <a:r>
              <a:rPr lang="en-GB" sz="1800">
                <a:latin typeface="Calibri" pitchFamily="34" charset="0"/>
                <a:cs typeface="Calibri" pitchFamily="34" charset="0"/>
              </a:rPr>
              <a:t>MS can move within the LA without updating its location in the VLR</a:t>
            </a:r>
          </a:p>
          <a:p>
            <a:r>
              <a:rPr lang="en-GB" sz="2400" b="1" u="sng">
                <a:solidFill>
                  <a:srgbClr val="000099"/>
                </a:solidFill>
                <a:latin typeface="Calibri" pitchFamily="34" charset="0"/>
                <a:cs typeface="Calibri" pitchFamily="34" charset="0"/>
              </a:rPr>
              <a:t>Cell</a:t>
            </a:r>
          </a:p>
          <a:p>
            <a:pPr lvl="1"/>
            <a:r>
              <a:rPr lang="en-GB" sz="1800">
                <a:latin typeface="Calibri" pitchFamily="34" charset="0"/>
                <a:cs typeface="Calibri" pitchFamily="34" charset="0"/>
              </a:rPr>
              <a:t>Smallest unit of location in a GSM network. MS can be in only located in one cell at a time.</a:t>
            </a:r>
          </a:p>
          <a:p>
            <a:endParaRPr lang="en-GB" sz="2400" b="1" u="sng" dirty="0">
              <a:solidFill>
                <a:srgbClr val="000099"/>
              </a:solidFill>
              <a:latin typeface="Calibri" pitchFamily="34" charset="0"/>
              <a:cs typeface="Calibri" pitchFamily="34" charset="0"/>
            </a:endParaRPr>
          </a:p>
        </p:txBody>
      </p:sp>
    </p:spTree>
    <p:extLst>
      <p:ext uri="{BB962C8B-B14F-4D97-AF65-F5344CB8AC3E}">
        <p14:creationId xmlns:p14="http://schemas.microsoft.com/office/powerpoint/2010/main" val="3274058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560" y="2946400"/>
            <a:ext cx="8351912" cy="965200"/>
          </a:xfrm>
        </p:spPr>
        <p:txBody>
          <a:bodyPr/>
          <a:lstStyle/>
          <a:p>
            <a:pPr>
              <a:defRPr/>
            </a:pPr>
            <a:r>
              <a:rPr lang="en-GB" sz="3600" dirty="0">
                <a:solidFill>
                  <a:srgbClr val="002060"/>
                </a:solidFill>
                <a:latin typeface="Calibri" pitchFamily="34" charset="0"/>
                <a:cs typeface="Calibri" pitchFamily="34" charset="0"/>
              </a:rPr>
              <a:t>GSM Basics</a:t>
            </a:r>
          </a:p>
        </p:txBody>
      </p:sp>
    </p:spTree>
    <p:extLst>
      <p:ext uri="{BB962C8B-B14F-4D97-AF65-F5344CB8AC3E}">
        <p14:creationId xmlns:p14="http://schemas.microsoft.com/office/powerpoint/2010/main" val="2126480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992888" cy="504056"/>
          </a:xfrm>
        </p:spPr>
        <p:txBody>
          <a:bodyPr/>
          <a:lstStyle/>
          <a:p>
            <a:r>
              <a:rPr lang="en-GB" b="0" dirty="0">
                <a:solidFill>
                  <a:srgbClr val="FFFFFF"/>
                </a:solidFill>
                <a:latin typeface="Calibri" pitchFamily="34" charset="0"/>
                <a:cs typeface="Calibri" pitchFamily="34" charset="0"/>
              </a:rPr>
              <a:t>Other network elements : TRAU</a:t>
            </a:r>
            <a:endParaRPr lang="en-GB" b="0" dirty="0">
              <a:solidFill>
                <a:srgbClr val="FFFFFF"/>
              </a:solidFill>
            </a:endParaRPr>
          </a:p>
        </p:txBody>
      </p:sp>
      <p:sp>
        <p:nvSpPr>
          <p:cNvPr id="6" name="Slide Number Placeholder 5"/>
          <p:cNvSpPr>
            <a:spLocks noGrp="1"/>
          </p:cNvSpPr>
          <p:nvPr>
            <p:ph type="sldNum" sz="quarter" idx="4294967295"/>
          </p:nvPr>
        </p:nvSpPr>
        <p:spPr>
          <a:xfrm>
            <a:off x="6849269" y="6397869"/>
            <a:ext cx="2133600" cy="365125"/>
          </a:xfrm>
          <a:prstGeom prst="rect">
            <a:avLst/>
          </a:prstGeom>
        </p:spPr>
        <p:txBody>
          <a:bodyPr/>
          <a:lstStyle/>
          <a:p>
            <a:fld id="{1CF45759-2E27-407A-AE79-B2D73FBF336E}" type="slidenum">
              <a:rPr lang="en-GB" smtClean="0"/>
              <a:t>40</a:t>
            </a:fld>
            <a:endParaRPr lang="en-GB"/>
          </a:p>
        </p:txBody>
      </p:sp>
      <p:sp>
        <p:nvSpPr>
          <p:cNvPr id="7" name="Rectangle 3"/>
          <p:cNvSpPr txBox="1">
            <a:spLocks noChangeArrowheads="1"/>
          </p:cNvSpPr>
          <p:nvPr/>
        </p:nvSpPr>
        <p:spPr>
          <a:xfrm>
            <a:off x="251520" y="908720"/>
            <a:ext cx="8489950"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GB" sz="2800">
                <a:latin typeface="Calibri" pitchFamily="34" charset="0"/>
                <a:cs typeface="Calibri" pitchFamily="34" charset="0"/>
              </a:rPr>
              <a:t>TRAU = Transcoder Rate Adaptor Unit</a:t>
            </a:r>
          </a:p>
          <a:p>
            <a:pPr>
              <a:spcBef>
                <a:spcPts val="600"/>
              </a:spcBef>
              <a:spcAft>
                <a:spcPts val="600"/>
              </a:spcAft>
            </a:pPr>
            <a:r>
              <a:rPr lang="en-GB" sz="2800">
                <a:latin typeface="Calibri" pitchFamily="34" charset="0"/>
                <a:cs typeface="Calibri" pitchFamily="34" charset="0"/>
              </a:rPr>
              <a:t>Transcoding is the process of making the digitised voice signal compatible with standard PSTN 2 Mbit/s connections (E1).</a:t>
            </a:r>
          </a:p>
          <a:p>
            <a:pPr>
              <a:spcBef>
                <a:spcPts val="600"/>
              </a:spcBef>
              <a:spcAft>
                <a:spcPts val="600"/>
              </a:spcAft>
            </a:pPr>
            <a:r>
              <a:rPr lang="en-GB" sz="2800">
                <a:latin typeface="Calibri" pitchFamily="34" charset="0"/>
                <a:cs typeface="Calibri" pitchFamily="34" charset="0"/>
              </a:rPr>
              <a:t>Combines 4 13 kbit/s speech or 3.6/6/12 kbit/s data and multiplexes these up to 64 kbit/s</a:t>
            </a:r>
          </a:p>
          <a:p>
            <a:pPr>
              <a:spcBef>
                <a:spcPts val="600"/>
              </a:spcBef>
              <a:spcAft>
                <a:spcPts val="600"/>
              </a:spcAft>
            </a:pPr>
            <a:r>
              <a:rPr lang="en-GB" sz="2800">
                <a:latin typeface="Calibri" pitchFamily="34" charset="0"/>
                <a:cs typeface="Calibri" pitchFamily="34" charset="0"/>
              </a:rPr>
              <a:t>Synchronising data is added to each stream to raise the rate to 16 kbit/s before multiplexing</a:t>
            </a:r>
          </a:p>
          <a:p>
            <a:pPr>
              <a:spcBef>
                <a:spcPts val="600"/>
              </a:spcBef>
              <a:spcAft>
                <a:spcPts val="600"/>
              </a:spcAft>
            </a:pPr>
            <a:r>
              <a:rPr lang="en-GB" sz="2800">
                <a:latin typeface="Calibri" pitchFamily="34" charset="0"/>
                <a:cs typeface="Calibri" pitchFamily="34" charset="0"/>
              </a:rPr>
              <a:t>The TRAU can be at the BTS, BSC or MSC location but is functionally a part of the BSS</a:t>
            </a:r>
            <a:endParaRPr lang="en-GB" sz="2800" dirty="0">
              <a:latin typeface="Calibri" pitchFamily="34" charset="0"/>
              <a:cs typeface="Calibri" pitchFamily="34" charset="0"/>
            </a:endParaRPr>
          </a:p>
        </p:txBody>
      </p:sp>
    </p:spTree>
    <p:extLst>
      <p:ext uri="{BB962C8B-B14F-4D97-AF65-F5344CB8AC3E}">
        <p14:creationId xmlns:p14="http://schemas.microsoft.com/office/powerpoint/2010/main" val="2138116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770192" cy="504056"/>
          </a:xfrm>
        </p:spPr>
        <p:txBody>
          <a:bodyPr/>
          <a:lstStyle/>
          <a:p>
            <a:r>
              <a:rPr lang="en-GB" b="0" dirty="0">
                <a:solidFill>
                  <a:srgbClr val="FFFFFF"/>
                </a:solidFill>
                <a:latin typeface="Calibri" pitchFamily="34" charset="0"/>
                <a:cs typeface="Calibri" pitchFamily="34" charset="0"/>
              </a:rPr>
              <a:t>Other network elements : TRAU</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41</a:t>
            </a:fld>
            <a:endParaRPr lang="en-GB"/>
          </a:p>
        </p:txBody>
      </p:sp>
      <p:sp>
        <p:nvSpPr>
          <p:cNvPr id="7" name="Rectangle 2"/>
          <p:cNvSpPr>
            <a:spLocks noChangeArrowheads="1"/>
          </p:cNvSpPr>
          <p:nvPr/>
        </p:nvSpPr>
        <p:spPr bwMode="auto">
          <a:xfrm>
            <a:off x="4572000" y="5075708"/>
            <a:ext cx="1547813" cy="914400"/>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8" name="Rectangle 3"/>
          <p:cNvSpPr>
            <a:spLocks noChangeArrowheads="1"/>
          </p:cNvSpPr>
          <p:nvPr/>
        </p:nvSpPr>
        <p:spPr bwMode="auto">
          <a:xfrm>
            <a:off x="2954338" y="3856508"/>
            <a:ext cx="1476375" cy="914400"/>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 name="Rectangle 5"/>
          <p:cNvSpPr txBox="1">
            <a:spLocks noChangeArrowheads="1"/>
          </p:cNvSpPr>
          <p:nvPr/>
        </p:nvSpPr>
        <p:spPr>
          <a:xfrm>
            <a:off x="415132" y="836712"/>
            <a:ext cx="8018462" cy="1656184"/>
          </a:xfrm>
          <a:prstGeom prst="rect">
            <a:avLst/>
          </a:prstGeom>
          <a:noFill/>
          <a:ln/>
          <a:extLst>
            <a:ext uri="{91240B29-F687-4f45-9708-019B960494DF}">
              <a14:hiddenLine xmlns:a14="http://schemas.microsoft.com/office/drawing/2010/main" xmlns="" w="12700">
                <a:solidFill>
                  <a:schemeClr val="tx1"/>
                </a:solidFill>
                <a:miter lim="800000"/>
                <a:headEnd/>
                <a:tailEnd/>
              </a14:hiddenLine>
            </a:ext>
          </a:extLst>
        </p:spPr>
        <p:txBody>
          <a:bodyPr vert="horz" lIns="90488" tIns="44450" rIns="90488" bIns="4445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GB" sz="2400" dirty="0">
                <a:latin typeface="Calibri" pitchFamily="34" charset="0"/>
                <a:cs typeface="Calibri" pitchFamily="34" charset="0"/>
              </a:rPr>
              <a:t>The TRAU provides for conversion from GSM to ‘conventional’ digital telephony signal rates.</a:t>
            </a:r>
          </a:p>
          <a:p>
            <a:pPr>
              <a:spcBef>
                <a:spcPts val="1200"/>
              </a:spcBef>
              <a:spcAft>
                <a:spcPts val="600"/>
              </a:spcAft>
            </a:pPr>
            <a:r>
              <a:rPr lang="en-GB" sz="2400" dirty="0">
                <a:latin typeface="Calibri" pitchFamily="34" charset="0"/>
                <a:cs typeface="Calibri" pitchFamily="34" charset="0"/>
              </a:rPr>
              <a:t>The TRAU may be variously positioned in the network, as indicated below</a:t>
            </a:r>
          </a:p>
        </p:txBody>
      </p:sp>
      <p:sp>
        <p:nvSpPr>
          <p:cNvPr id="10" name="Line 6"/>
          <p:cNvSpPr>
            <a:spLocks noChangeShapeType="1"/>
          </p:cNvSpPr>
          <p:nvPr/>
        </p:nvSpPr>
        <p:spPr bwMode="auto">
          <a:xfrm flipH="1">
            <a:off x="3563938" y="3170708"/>
            <a:ext cx="1874837" cy="0"/>
          </a:xfrm>
          <a:prstGeom prst="line">
            <a:avLst/>
          </a:prstGeom>
          <a:noFill/>
          <a:ln w="50800">
            <a:pattFill prst="lgCheck">
              <a:fgClr>
                <a:schemeClr val="tx2"/>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1" name="Line 7"/>
          <p:cNvSpPr>
            <a:spLocks noChangeShapeType="1"/>
          </p:cNvSpPr>
          <p:nvPr/>
        </p:nvSpPr>
        <p:spPr bwMode="auto">
          <a:xfrm flipH="1">
            <a:off x="2438400" y="3170708"/>
            <a:ext cx="679450" cy="0"/>
          </a:xfrm>
          <a:prstGeom prst="line">
            <a:avLst/>
          </a:prstGeom>
          <a:noFill/>
          <a:ln w="50800">
            <a:pattFill prst="lgCheck">
              <a:fgClr>
                <a:schemeClr val="tx2"/>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2" name="Line 8"/>
          <p:cNvSpPr>
            <a:spLocks noChangeShapeType="1"/>
          </p:cNvSpPr>
          <p:nvPr/>
        </p:nvSpPr>
        <p:spPr bwMode="auto">
          <a:xfrm>
            <a:off x="1517650" y="2948458"/>
            <a:ext cx="50800"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nvGrpSpPr>
          <p:cNvPr id="13" name="Group 9"/>
          <p:cNvGrpSpPr>
            <a:grpSpLocks/>
          </p:cNvGrpSpPr>
          <p:nvPr/>
        </p:nvGrpSpPr>
        <p:grpSpPr bwMode="auto">
          <a:xfrm>
            <a:off x="1754218" y="2872258"/>
            <a:ext cx="712728" cy="596900"/>
            <a:chOff x="1197" y="1972"/>
            <a:chExt cx="486" cy="376"/>
          </a:xfrm>
        </p:grpSpPr>
        <p:sp>
          <p:nvSpPr>
            <p:cNvPr id="14" name="Rectangle 10"/>
            <p:cNvSpPr>
              <a:spLocks noChangeArrowheads="1"/>
            </p:cNvSpPr>
            <p:nvPr/>
          </p:nvSpPr>
          <p:spPr bwMode="auto">
            <a:xfrm>
              <a:off x="1204" y="1972"/>
              <a:ext cx="472"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5" name="Rectangle 11"/>
            <p:cNvSpPr>
              <a:spLocks noChangeArrowheads="1"/>
            </p:cNvSpPr>
            <p:nvPr/>
          </p:nvSpPr>
          <p:spPr bwMode="auto">
            <a:xfrm>
              <a:off x="1197" y="2042"/>
              <a:ext cx="486"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TRAU</a:t>
              </a:r>
            </a:p>
          </p:txBody>
        </p:sp>
      </p:grpSp>
      <p:grpSp>
        <p:nvGrpSpPr>
          <p:cNvPr id="16" name="Group 12"/>
          <p:cNvGrpSpPr>
            <a:grpSpLocks/>
          </p:cNvGrpSpPr>
          <p:nvPr/>
        </p:nvGrpSpPr>
        <p:grpSpPr bwMode="auto">
          <a:xfrm>
            <a:off x="3101453" y="3024659"/>
            <a:ext cx="547385" cy="630238"/>
            <a:chOff x="2116" y="2068"/>
            <a:chExt cx="374" cy="397"/>
          </a:xfrm>
        </p:grpSpPr>
        <p:grpSp>
          <p:nvGrpSpPr>
            <p:cNvPr id="17" name="Group 13"/>
            <p:cNvGrpSpPr>
              <a:grpSpLocks/>
            </p:cNvGrpSpPr>
            <p:nvPr/>
          </p:nvGrpSpPr>
          <p:grpSpPr bwMode="auto">
            <a:xfrm>
              <a:off x="2116" y="2068"/>
              <a:ext cx="328" cy="184"/>
              <a:chOff x="2116" y="2068"/>
              <a:chExt cx="328" cy="184"/>
            </a:xfrm>
          </p:grpSpPr>
          <p:sp>
            <p:nvSpPr>
              <p:cNvPr id="19" name="Rectangle 14"/>
              <p:cNvSpPr>
                <a:spLocks noChangeArrowheads="1"/>
              </p:cNvSpPr>
              <p:nvPr/>
            </p:nvSpPr>
            <p:spPr bwMode="auto">
              <a:xfrm>
                <a:off x="2116" y="2068"/>
                <a:ext cx="328" cy="184"/>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nvGrpSpPr>
              <p:cNvPr id="20" name="Group 15"/>
              <p:cNvGrpSpPr>
                <a:grpSpLocks/>
              </p:cNvGrpSpPr>
              <p:nvPr/>
            </p:nvGrpSpPr>
            <p:grpSpPr bwMode="auto">
              <a:xfrm>
                <a:off x="2156" y="2108"/>
                <a:ext cx="240" cy="104"/>
                <a:chOff x="2156" y="2108"/>
                <a:chExt cx="240" cy="104"/>
              </a:xfrm>
            </p:grpSpPr>
            <p:sp>
              <p:nvSpPr>
                <p:cNvPr id="21" name="Line 16"/>
                <p:cNvSpPr>
                  <a:spLocks noChangeShapeType="1"/>
                </p:cNvSpPr>
                <p:nvPr/>
              </p:nvSpPr>
              <p:spPr bwMode="auto">
                <a:xfrm>
                  <a:off x="2308" y="2112"/>
                  <a:ext cx="8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22" name="Line 17"/>
                <p:cNvSpPr>
                  <a:spLocks noChangeShapeType="1"/>
                </p:cNvSpPr>
                <p:nvPr/>
              </p:nvSpPr>
              <p:spPr bwMode="auto">
                <a:xfrm flipH="1">
                  <a:off x="2252" y="2116"/>
                  <a:ext cx="56" cy="8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23" name="Line 18"/>
                <p:cNvSpPr>
                  <a:spLocks noChangeShapeType="1"/>
                </p:cNvSpPr>
                <p:nvPr/>
              </p:nvSpPr>
              <p:spPr bwMode="auto">
                <a:xfrm flipH="1" flipV="1">
                  <a:off x="2252" y="2108"/>
                  <a:ext cx="56" cy="10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24" name="Line 19"/>
                <p:cNvSpPr>
                  <a:spLocks noChangeShapeType="1"/>
                </p:cNvSpPr>
                <p:nvPr/>
              </p:nvSpPr>
              <p:spPr bwMode="auto">
                <a:xfrm flipH="1">
                  <a:off x="2156" y="2112"/>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grpSp>
        <p:sp>
          <p:nvSpPr>
            <p:cNvPr id="18" name="Rectangle 20"/>
            <p:cNvSpPr>
              <a:spLocks noChangeArrowheads="1"/>
            </p:cNvSpPr>
            <p:nvPr/>
          </p:nvSpPr>
          <p:spPr bwMode="auto">
            <a:xfrm>
              <a:off x="2119" y="2234"/>
              <a:ext cx="371"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BSC</a:t>
              </a:r>
            </a:p>
          </p:txBody>
        </p:sp>
      </p:grpSp>
      <p:grpSp>
        <p:nvGrpSpPr>
          <p:cNvPr id="25" name="Group 21"/>
          <p:cNvGrpSpPr>
            <a:grpSpLocks/>
          </p:cNvGrpSpPr>
          <p:nvPr/>
        </p:nvGrpSpPr>
        <p:grpSpPr bwMode="auto">
          <a:xfrm>
            <a:off x="5389339" y="2872258"/>
            <a:ext cx="654270" cy="935038"/>
            <a:chOff x="3678" y="1972"/>
            <a:chExt cx="446" cy="589"/>
          </a:xfrm>
        </p:grpSpPr>
        <p:grpSp>
          <p:nvGrpSpPr>
            <p:cNvPr id="26" name="Group 22"/>
            <p:cNvGrpSpPr>
              <a:grpSpLocks/>
            </p:cNvGrpSpPr>
            <p:nvPr/>
          </p:nvGrpSpPr>
          <p:grpSpPr bwMode="auto">
            <a:xfrm>
              <a:off x="3700" y="1972"/>
              <a:ext cx="424" cy="376"/>
              <a:chOff x="3700" y="1972"/>
              <a:chExt cx="424" cy="376"/>
            </a:xfrm>
          </p:grpSpPr>
          <p:sp>
            <p:nvSpPr>
              <p:cNvPr id="28" name="Rectangle 23"/>
              <p:cNvSpPr>
                <a:spLocks noChangeArrowheads="1"/>
              </p:cNvSpPr>
              <p:nvPr/>
            </p:nvSpPr>
            <p:spPr bwMode="auto">
              <a:xfrm>
                <a:off x="3700" y="1972"/>
                <a:ext cx="424"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29" name="Line 24"/>
              <p:cNvSpPr>
                <a:spLocks noChangeShapeType="1"/>
              </p:cNvSpPr>
              <p:nvPr/>
            </p:nvSpPr>
            <p:spPr bwMode="auto">
              <a:xfrm flipH="1">
                <a:off x="3980" y="206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0" name="Line 25"/>
              <p:cNvSpPr>
                <a:spLocks noChangeShapeType="1"/>
              </p:cNvSpPr>
              <p:nvPr/>
            </p:nvSpPr>
            <p:spPr bwMode="auto">
              <a:xfrm flipH="1">
                <a:off x="3836" y="2068"/>
                <a:ext cx="152" cy="18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1" name="Line 26"/>
              <p:cNvSpPr>
                <a:spLocks noChangeShapeType="1"/>
              </p:cNvSpPr>
              <p:nvPr/>
            </p:nvSpPr>
            <p:spPr bwMode="auto">
              <a:xfrm flipH="1" flipV="1">
                <a:off x="3836" y="2060"/>
                <a:ext cx="152" cy="20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2" name="Line 27"/>
              <p:cNvSpPr>
                <a:spLocks noChangeShapeType="1"/>
              </p:cNvSpPr>
              <p:nvPr/>
            </p:nvSpPr>
            <p:spPr bwMode="auto">
              <a:xfrm flipH="1">
                <a:off x="3740" y="206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27" name="Rectangle 28"/>
            <p:cNvSpPr>
              <a:spLocks noChangeArrowheads="1"/>
            </p:cNvSpPr>
            <p:nvPr/>
          </p:nvSpPr>
          <p:spPr bwMode="auto">
            <a:xfrm>
              <a:off x="3678" y="2330"/>
              <a:ext cx="420"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MSC</a:t>
              </a:r>
            </a:p>
          </p:txBody>
        </p:sp>
      </p:grpSp>
      <p:grpSp>
        <p:nvGrpSpPr>
          <p:cNvPr id="33" name="Group 29"/>
          <p:cNvGrpSpPr>
            <a:grpSpLocks/>
          </p:cNvGrpSpPr>
          <p:nvPr/>
        </p:nvGrpSpPr>
        <p:grpSpPr bwMode="auto">
          <a:xfrm>
            <a:off x="5389705" y="4015258"/>
            <a:ext cx="653909" cy="935038"/>
            <a:chOff x="3678" y="2692"/>
            <a:chExt cx="446" cy="589"/>
          </a:xfrm>
        </p:grpSpPr>
        <p:grpSp>
          <p:nvGrpSpPr>
            <p:cNvPr id="34" name="Group 30"/>
            <p:cNvGrpSpPr>
              <a:grpSpLocks/>
            </p:cNvGrpSpPr>
            <p:nvPr/>
          </p:nvGrpSpPr>
          <p:grpSpPr bwMode="auto">
            <a:xfrm>
              <a:off x="3700" y="2692"/>
              <a:ext cx="424" cy="376"/>
              <a:chOff x="3700" y="2692"/>
              <a:chExt cx="424" cy="376"/>
            </a:xfrm>
          </p:grpSpPr>
          <p:sp>
            <p:nvSpPr>
              <p:cNvPr id="36" name="Rectangle 31"/>
              <p:cNvSpPr>
                <a:spLocks noChangeArrowheads="1"/>
              </p:cNvSpPr>
              <p:nvPr/>
            </p:nvSpPr>
            <p:spPr bwMode="auto">
              <a:xfrm>
                <a:off x="3700" y="2692"/>
                <a:ext cx="424"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7" name="Line 32"/>
              <p:cNvSpPr>
                <a:spLocks noChangeShapeType="1"/>
              </p:cNvSpPr>
              <p:nvPr/>
            </p:nvSpPr>
            <p:spPr bwMode="auto">
              <a:xfrm flipH="1">
                <a:off x="3980" y="278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8" name="Line 33"/>
              <p:cNvSpPr>
                <a:spLocks noChangeShapeType="1"/>
              </p:cNvSpPr>
              <p:nvPr/>
            </p:nvSpPr>
            <p:spPr bwMode="auto">
              <a:xfrm flipH="1">
                <a:off x="3836" y="2788"/>
                <a:ext cx="152" cy="18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39" name="Line 34"/>
              <p:cNvSpPr>
                <a:spLocks noChangeShapeType="1"/>
              </p:cNvSpPr>
              <p:nvPr/>
            </p:nvSpPr>
            <p:spPr bwMode="auto">
              <a:xfrm flipH="1" flipV="1">
                <a:off x="3836" y="2780"/>
                <a:ext cx="152" cy="20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40" name="Line 35"/>
              <p:cNvSpPr>
                <a:spLocks noChangeShapeType="1"/>
              </p:cNvSpPr>
              <p:nvPr/>
            </p:nvSpPr>
            <p:spPr bwMode="auto">
              <a:xfrm flipH="1">
                <a:off x="3740" y="278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35" name="Rectangle 36"/>
            <p:cNvSpPr>
              <a:spLocks noChangeArrowheads="1"/>
            </p:cNvSpPr>
            <p:nvPr/>
          </p:nvSpPr>
          <p:spPr bwMode="auto">
            <a:xfrm>
              <a:off x="3678" y="3050"/>
              <a:ext cx="420"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MSC</a:t>
              </a:r>
            </a:p>
          </p:txBody>
        </p:sp>
      </p:grpSp>
      <p:grpSp>
        <p:nvGrpSpPr>
          <p:cNvPr id="41" name="Group 37"/>
          <p:cNvGrpSpPr>
            <a:grpSpLocks/>
          </p:cNvGrpSpPr>
          <p:nvPr/>
        </p:nvGrpSpPr>
        <p:grpSpPr bwMode="auto">
          <a:xfrm>
            <a:off x="5389705" y="5158258"/>
            <a:ext cx="653909" cy="935038"/>
            <a:chOff x="3678" y="3412"/>
            <a:chExt cx="446" cy="589"/>
          </a:xfrm>
        </p:grpSpPr>
        <p:grpSp>
          <p:nvGrpSpPr>
            <p:cNvPr id="42" name="Group 38"/>
            <p:cNvGrpSpPr>
              <a:grpSpLocks/>
            </p:cNvGrpSpPr>
            <p:nvPr/>
          </p:nvGrpSpPr>
          <p:grpSpPr bwMode="auto">
            <a:xfrm>
              <a:off x="3700" y="3412"/>
              <a:ext cx="424" cy="376"/>
              <a:chOff x="3700" y="3412"/>
              <a:chExt cx="424" cy="376"/>
            </a:xfrm>
          </p:grpSpPr>
          <p:sp>
            <p:nvSpPr>
              <p:cNvPr id="44" name="Rectangle 39"/>
              <p:cNvSpPr>
                <a:spLocks noChangeArrowheads="1"/>
              </p:cNvSpPr>
              <p:nvPr/>
            </p:nvSpPr>
            <p:spPr bwMode="auto">
              <a:xfrm>
                <a:off x="3700" y="3412"/>
                <a:ext cx="424"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45" name="Line 40"/>
              <p:cNvSpPr>
                <a:spLocks noChangeShapeType="1"/>
              </p:cNvSpPr>
              <p:nvPr/>
            </p:nvSpPr>
            <p:spPr bwMode="auto">
              <a:xfrm flipH="1">
                <a:off x="3980" y="350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46" name="Line 41"/>
              <p:cNvSpPr>
                <a:spLocks noChangeShapeType="1"/>
              </p:cNvSpPr>
              <p:nvPr/>
            </p:nvSpPr>
            <p:spPr bwMode="auto">
              <a:xfrm flipH="1">
                <a:off x="3836" y="3508"/>
                <a:ext cx="152" cy="18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47" name="Line 42"/>
              <p:cNvSpPr>
                <a:spLocks noChangeShapeType="1"/>
              </p:cNvSpPr>
              <p:nvPr/>
            </p:nvSpPr>
            <p:spPr bwMode="auto">
              <a:xfrm flipH="1" flipV="1">
                <a:off x="3836" y="3500"/>
                <a:ext cx="152" cy="20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48" name="Line 43"/>
              <p:cNvSpPr>
                <a:spLocks noChangeShapeType="1"/>
              </p:cNvSpPr>
              <p:nvPr/>
            </p:nvSpPr>
            <p:spPr bwMode="auto">
              <a:xfrm flipH="1">
                <a:off x="3740" y="3504"/>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43" name="Rectangle 44"/>
            <p:cNvSpPr>
              <a:spLocks noChangeArrowheads="1"/>
            </p:cNvSpPr>
            <p:nvPr/>
          </p:nvSpPr>
          <p:spPr bwMode="auto">
            <a:xfrm>
              <a:off x="3678" y="3770"/>
              <a:ext cx="420"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MSC</a:t>
              </a:r>
            </a:p>
          </p:txBody>
        </p:sp>
      </p:grpSp>
      <p:grpSp>
        <p:nvGrpSpPr>
          <p:cNvPr id="49" name="Group 45"/>
          <p:cNvGrpSpPr>
            <a:grpSpLocks/>
          </p:cNvGrpSpPr>
          <p:nvPr/>
        </p:nvGrpSpPr>
        <p:grpSpPr bwMode="auto">
          <a:xfrm>
            <a:off x="3101868" y="4167659"/>
            <a:ext cx="545098" cy="630238"/>
            <a:chOff x="2116" y="2788"/>
            <a:chExt cx="373" cy="397"/>
          </a:xfrm>
        </p:grpSpPr>
        <p:grpSp>
          <p:nvGrpSpPr>
            <p:cNvPr id="50" name="Group 46"/>
            <p:cNvGrpSpPr>
              <a:grpSpLocks/>
            </p:cNvGrpSpPr>
            <p:nvPr/>
          </p:nvGrpSpPr>
          <p:grpSpPr bwMode="auto">
            <a:xfrm>
              <a:off x="2116" y="2788"/>
              <a:ext cx="328" cy="184"/>
              <a:chOff x="2116" y="2788"/>
              <a:chExt cx="328" cy="184"/>
            </a:xfrm>
          </p:grpSpPr>
          <p:sp>
            <p:nvSpPr>
              <p:cNvPr id="52" name="Rectangle 47"/>
              <p:cNvSpPr>
                <a:spLocks noChangeArrowheads="1"/>
              </p:cNvSpPr>
              <p:nvPr/>
            </p:nvSpPr>
            <p:spPr bwMode="auto">
              <a:xfrm>
                <a:off x="2116" y="2788"/>
                <a:ext cx="328" cy="184"/>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nvGrpSpPr>
              <p:cNvPr id="53" name="Group 48"/>
              <p:cNvGrpSpPr>
                <a:grpSpLocks/>
              </p:cNvGrpSpPr>
              <p:nvPr/>
            </p:nvGrpSpPr>
            <p:grpSpPr bwMode="auto">
              <a:xfrm>
                <a:off x="2156" y="2828"/>
                <a:ext cx="240" cy="104"/>
                <a:chOff x="2156" y="2828"/>
                <a:chExt cx="240" cy="104"/>
              </a:xfrm>
            </p:grpSpPr>
            <p:sp>
              <p:nvSpPr>
                <p:cNvPr id="54" name="Line 49"/>
                <p:cNvSpPr>
                  <a:spLocks noChangeShapeType="1"/>
                </p:cNvSpPr>
                <p:nvPr/>
              </p:nvSpPr>
              <p:spPr bwMode="auto">
                <a:xfrm>
                  <a:off x="2308" y="2832"/>
                  <a:ext cx="8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55" name="Line 50"/>
                <p:cNvSpPr>
                  <a:spLocks noChangeShapeType="1"/>
                </p:cNvSpPr>
                <p:nvPr/>
              </p:nvSpPr>
              <p:spPr bwMode="auto">
                <a:xfrm flipH="1">
                  <a:off x="2252" y="2836"/>
                  <a:ext cx="56" cy="8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56" name="Line 51"/>
                <p:cNvSpPr>
                  <a:spLocks noChangeShapeType="1"/>
                </p:cNvSpPr>
                <p:nvPr/>
              </p:nvSpPr>
              <p:spPr bwMode="auto">
                <a:xfrm flipH="1" flipV="1">
                  <a:off x="2252" y="2828"/>
                  <a:ext cx="56" cy="10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57" name="Line 52"/>
                <p:cNvSpPr>
                  <a:spLocks noChangeShapeType="1"/>
                </p:cNvSpPr>
                <p:nvPr/>
              </p:nvSpPr>
              <p:spPr bwMode="auto">
                <a:xfrm flipH="1">
                  <a:off x="2156" y="2832"/>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grpSp>
        <p:sp>
          <p:nvSpPr>
            <p:cNvPr id="51" name="Rectangle 53"/>
            <p:cNvSpPr>
              <a:spLocks noChangeArrowheads="1"/>
            </p:cNvSpPr>
            <p:nvPr/>
          </p:nvSpPr>
          <p:spPr bwMode="auto">
            <a:xfrm>
              <a:off x="2117" y="2954"/>
              <a:ext cx="372"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BSC</a:t>
              </a:r>
            </a:p>
          </p:txBody>
        </p:sp>
      </p:grpSp>
      <p:grpSp>
        <p:nvGrpSpPr>
          <p:cNvPr id="58" name="Group 54"/>
          <p:cNvGrpSpPr>
            <a:grpSpLocks/>
          </p:cNvGrpSpPr>
          <p:nvPr/>
        </p:nvGrpSpPr>
        <p:grpSpPr bwMode="auto">
          <a:xfrm>
            <a:off x="3101868" y="5310657"/>
            <a:ext cx="545098" cy="630238"/>
            <a:chOff x="2116" y="3508"/>
            <a:chExt cx="373" cy="397"/>
          </a:xfrm>
        </p:grpSpPr>
        <p:grpSp>
          <p:nvGrpSpPr>
            <p:cNvPr id="59" name="Group 55"/>
            <p:cNvGrpSpPr>
              <a:grpSpLocks/>
            </p:cNvGrpSpPr>
            <p:nvPr/>
          </p:nvGrpSpPr>
          <p:grpSpPr bwMode="auto">
            <a:xfrm>
              <a:off x="2116" y="3508"/>
              <a:ext cx="328" cy="184"/>
              <a:chOff x="2116" y="3508"/>
              <a:chExt cx="328" cy="184"/>
            </a:xfrm>
          </p:grpSpPr>
          <p:sp>
            <p:nvSpPr>
              <p:cNvPr id="61" name="Rectangle 56"/>
              <p:cNvSpPr>
                <a:spLocks noChangeArrowheads="1"/>
              </p:cNvSpPr>
              <p:nvPr/>
            </p:nvSpPr>
            <p:spPr bwMode="auto">
              <a:xfrm>
                <a:off x="2116" y="3508"/>
                <a:ext cx="328" cy="184"/>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nvGrpSpPr>
              <p:cNvPr id="62" name="Group 57"/>
              <p:cNvGrpSpPr>
                <a:grpSpLocks/>
              </p:cNvGrpSpPr>
              <p:nvPr/>
            </p:nvGrpSpPr>
            <p:grpSpPr bwMode="auto">
              <a:xfrm>
                <a:off x="2156" y="3548"/>
                <a:ext cx="240" cy="104"/>
                <a:chOff x="2156" y="3548"/>
                <a:chExt cx="240" cy="104"/>
              </a:xfrm>
            </p:grpSpPr>
            <p:sp>
              <p:nvSpPr>
                <p:cNvPr id="63" name="Line 58"/>
                <p:cNvSpPr>
                  <a:spLocks noChangeShapeType="1"/>
                </p:cNvSpPr>
                <p:nvPr/>
              </p:nvSpPr>
              <p:spPr bwMode="auto">
                <a:xfrm>
                  <a:off x="2308" y="3552"/>
                  <a:ext cx="8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64" name="Line 59"/>
                <p:cNvSpPr>
                  <a:spLocks noChangeShapeType="1"/>
                </p:cNvSpPr>
                <p:nvPr/>
              </p:nvSpPr>
              <p:spPr bwMode="auto">
                <a:xfrm flipH="1">
                  <a:off x="2252" y="3556"/>
                  <a:ext cx="56" cy="8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65" name="Line 60"/>
                <p:cNvSpPr>
                  <a:spLocks noChangeShapeType="1"/>
                </p:cNvSpPr>
                <p:nvPr/>
              </p:nvSpPr>
              <p:spPr bwMode="auto">
                <a:xfrm flipH="1" flipV="1">
                  <a:off x="2252" y="3548"/>
                  <a:ext cx="56" cy="10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66" name="Line 61"/>
                <p:cNvSpPr>
                  <a:spLocks noChangeShapeType="1"/>
                </p:cNvSpPr>
                <p:nvPr/>
              </p:nvSpPr>
              <p:spPr bwMode="auto">
                <a:xfrm flipH="1">
                  <a:off x="2156" y="3552"/>
                  <a:ext cx="104"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grpSp>
        <p:sp>
          <p:nvSpPr>
            <p:cNvPr id="60" name="Rectangle 62"/>
            <p:cNvSpPr>
              <a:spLocks noChangeArrowheads="1"/>
            </p:cNvSpPr>
            <p:nvPr/>
          </p:nvSpPr>
          <p:spPr bwMode="auto">
            <a:xfrm>
              <a:off x="2117" y="3674"/>
              <a:ext cx="372"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BSC</a:t>
              </a:r>
            </a:p>
          </p:txBody>
        </p:sp>
      </p:grpSp>
      <p:grpSp>
        <p:nvGrpSpPr>
          <p:cNvPr id="67" name="Group 63"/>
          <p:cNvGrpSpPr>
            <a:grpSpLocks/>
          </p:cNvGrpSpPr>
          <p:nvPr/>
        </p:nvGrpSpPr>
        <p:grpSpPr bwMode="auto">
          <a:xfrm>
            <a:off x="861543" y="2646833"/>
            <a:ext cx="821208" cy="822325"/>
            <a:chOff x="588" y="1830"/>
            <a:chExt cx="560" cy="518"/>
          </a:xfrm>
        </p:grpSpPr>
        <p:grpSp>
          <p:nvGrpSpPr>
            <p:cNvPr id="68" name="Group 64"/>
            <p:cNvGrpSpPr>
              <a:grpSpLocks/>
            </p:cNvGrpSpPr>
            <p:nvPr/>
          </p:nvGrpSpPr>
          <p:grpSpPr bwMode="auto">
            <a:xfrm>
              <a:off x="956" y="1830"/>
              <a:ext cx="192" cy="518"/>
              <a:chOff x="956" y="1830"/>
              <a:chExt cx="192" cy="518"/>
            </a:xfrm>
          </p:grpSpPr>
          <p:sp>
            <p:nvSpPr>
              <p:cNvPr id="70" name="Line 65"/>
              <p:cNvSpPr>
                <a:spLocks noChangeShapeType="1"/>
              </p:cNvSpPr>
              <p:nvPr/>
            </p:nvSpPr>
            <p:spPr bwMode="auto">
              <a:xfrm flipH="1">
                <a:off x="956" y="1924"/>
                <a:ext cx="104"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1" name="Line 66"/>
              <p:cNvSpPr>
                <a:spLocks noChangeShapeType="1"/>
              </p:cNvSpPr>
              <p:nvPr/>
            </p:nvSpPr>
            <p:spPr bwMode="auto">
              <a:xfrm>
                <a:off x="1060" y="1924"/>
                <a:ext cx="88"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2" name="Line 67"/>
              <p:cNvSpPr>
                <a:spLocks noChangeShapeType="1"/>
              </p:cNvSpPr>
              <p:nvPr/>
            </p:nvSpPr>
            <p:spPr bwMode="auto">
              <a:xfrm>
                <a:off x="1012" y="2112"/>
                <a:ext cx="82"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3" name="Line 68"/>
              <p:cNvSpPr>
                <a:spLocks noChangeShapeType="1"/>
              </p:cNvSpPr>
              <p:nvPr/>
            </p:nvSpPr>
            <p:spPr bwMode="auto">
              <a:xfrm>
                <a:off x="1012" y="2116"/>
                <a:ext cx="116" cy="136"/>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4" name="Line 69"/>
              <p:cNvSpPr>
                <a:spLocks noChangeShapeType="1"/>
              </p:cNvSpPr>
              <p:nvPr/>
            </p:nvSpPr>
            <p:spPr bwMode="auto">
              <a:xfrm flipH="1">
                <a:off x="974" y="2256"/>
                <a:ext cx="15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5" name="Line 70"/>
              <p:cNvSpPr>
                <a:spLocks noChangeShapeType="1"/>
              </p:cNvSpPr>
              <p:nvPr/>
            </p:nvSpPr>
            <p:spPr bwMode="auto">
              <a:xfrm flipV="1">
                <a:off x="1054" y="1830"/>
                <a:ext cx="0" cy="9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6" name="Line 71"/>
              <p:cNvSpPr>
                <a:spLocks noChangeShapeType="1"/>
              </p:cNvSpPr>
              <p:nvPr/>
            </p:nvSpPr>
            <p:spPr bwMode="auto">
              <a:xfrm>
                <a:off x="1032" y="1852"/>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77" name="Line 72"/>
              <p:cNvSpPr>
                <a:spLocks noChangeShapeType="1"/>
              </p:cNvSpPr>
              <p:nvPr/>
            </p:nvSpPr>
            <p:spPr bwMode="auto">
              <a:xfrm>
                <a:off x="1076" y="1852"/>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69" name="Rectangle 73"/>
            <p:cNvSpPr>
              <a:spLocks noChangeArrowheads="1"/>
            </p:cNvSpPr>
            <p:nvPr/>
          </p:nvSpPr>
          <p:spPr bwMode="auto">
            <a:xfrm>
              <a:off x="588" y="2046"/>
              <a:ext cx="361" cy="23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BTS</a:t>
              </a:r>
            </a:p>
          </p:txBody>
        </p:sp>
      </p:grpSp>
      <p:grpSp>
        <p:nvGrpSpPr>
          <p:cNvPr id="78" name="Group 74"/>
          <p:cNvGrpSpPr>
            <a:grpSpLocks/>
          </p:cNvGrpSpPr>
          <p:nvPr/>
        </p:nvGrpSpPr>
        <p:grpSpPr bwMode="auto">
          <a:xfrm>
            <a:off x="3652888" y="4015258"/>
            <a:ext cx="712807" cy="596900"/>
            <a:chOff x="2493" y="2692"/>
            <a:chExt cx="486" cy="376"/>
          </a:xfrm>
        </p:grpSpPr>
        <p:sp>
          <p:nvSpPr>
            <p:cNvPr id="79" name="Rectangle 75"/>
            <p:cNvSpPr>
              <a:spLocks noChangeArrowheads="1"/>
            </p:cNvSpPr>
            <p:nvPr/>
          </p:nvSpPr>
          <p:spPr bwMode="auto">
            <a:xfrm>
              <a:off x="2500" y="2692"/>
              <a:ext cx="472"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80" name="Rectangle 76"/>
            <p:cNvSpPr>
              <a:spLocks noChangeArrowheads="1"/>
            </p:cNvSpPr>
            <p:nvPr/>
          </p:nvSpPr>
          <p:spPr bwMode="auto">
            <a:xfrm>
              <a:off x="2493" y="2762"/>
              <a:ext cx="486"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TRAU</a:t>
              </a:r>
            </a:p>
          </p:txBody>
        </p:sp>
      </p:grpSp>
      <p:grpSp>
        <p:nvGrpSpPr>
          <p:cNvPr id="81" name="Group 77"/>
          <p:cNvGrpSpPr>
            <a:grpSpLocks/>
          </p:cNvGrpSpPr>
          <p:nvPr/>
        </p:nvGrpSpPr>
        <p:grpSpPr bwMode="auto">
          <a:xfrm>
            <a:off x="4637039" y="5158258"/>
            <a:ext cx="713012" cy="596900"/>
            <a:chOff x="3164" y="3412"/>
            <a:chExt cx="487" cy="376"/>
          </a:xfrm>
        </p:grpSpPr>
        <p:sp>
          <p:nvSpPr>
            <p:cNvPr id="82" name="Rectangle 78"/>
            <p:cNvSpPr>
              <a:spLocks noChangeArrowheads="1"/>
            </p:cNvSpPr>
            <p:nvPr/>
          </p:nvSpPr>
          <p:spPr bwMode="auto">
            <a:xfrm>
              <a:off x="3172" y="3412"/>
              <a:ext cx="472" cy="376"/>
            </a:xfrm>
            <a:prstGeom prst="rect">
              <a:avLst/>
            </a:prstGeom>
            <a:noFill/>
            <a:ln w="12700">
              <a:solidFill>
                <a:schemeClr val="tx2"/>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83" name="Rectangle 79"/>
            <p:cNvSpPr>
              <a:spLocks noChangeArrowheads="1"/>
            </p:cNvSpPr>
            <p:nvPr/>
          </p:nvSpPr>
          <p:spPr bwMode="auto">
            <a:xfrm>
              <a:off x="3164" y="3482"/>
              <a:ext cx="487"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TRAU</a:t>
              </a:r>
            </a:p>
          </p:txBody>
        </p:sp>
      </p:grpSp>
      <p:grpSp>
        <p:nvGrpSpPr>
          <p:cNvPr id="84" name="Group 80"/>
          <p:cNvGrpSpPr>
            <a:grpSpLocks/>
          </p:cNvGrpSpPr>
          <p:nvPr/>
        </p:nvGrpSpPr>
        <p:grpSpPr bwMode="auto">
          <a:xfrm>
            <a:off x="861543" y="3713633"/>
            <a:ext cx="821208" cy="822325"/>
            <a:chOff x="588" y="2502"/>
            <a:chExt cx="560" cy="518"/>
          </a:xfrm>
        </p:grpSpPr>
        <p:grpSp>
          <p:nvGrpSpPr>
            <p:cNvPr id="85" name="Group 81"/>
            <p:cNvGrpSpPr>
              <a:grpSpLocks/>
            </p:cNvGrpSpPr>
            <p:nvPr/>
          </p:nvGrpSpPr>
          <p:grpSpPr bwMode="auto">
            <a:xfrm>
              <a:off x="956" y="2502"/>
              <a:ext cx="192" cy="518"/>
              <a:chOff x="956" y="2502"/>
              <a:chExt cx="192" cy="518"/>
            </a:xfrm>
          </p:grpSpPr>
          <p:sp>
            <p:nvSpPr>
              <p:cNvPr id="87" name="Line 82"/>
              <p:cNvSpPr>
                <a:spLocks noChangeShapeType="1"/>
              </p:cNvSpPr>
              <p:nvPr/>
            </p:nvSpPr>
            <p:spPr bwMode="auto">
              <a:xfrm flipH="1">
                <a:off x="956" y="2596"/>
                <a:ext cx="104"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88" name="Line 83"/>
              <p:cNvSpPr>
                <a:spLocks noChangeShapeType="1"/>
              </p:cNvSpPr>
              <p:nvPr/>
            </p:nvSpPr>
            <p:spPr bwMode="auto">
              <a:xfrm>
                <a:off x="1060" y="2596"/>
                <a:ext cx="88"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89" name="Line 84"/>
              <p:cNvSpPr>
                <a:spLocks noChangeShapeType="1"/>
              </p:cNvSpPr>
              <p:nvPr/>
            </p:nvSpPr>
            <p:spPr bwMode="auto">
              <a:xfrm>
                <a:off x="1012" y="2784"/>
                <a:ext cx="82"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0" name="Line 85"/>
              <p:cNvSpPr>
                <a:spLocks noChangeShapeType="1"/>
              </p:cNvSpPr>
              <p:nvPr/>
            </p:nvSpPr>
            <p:spPr bwMode="auto">
              <a:xfrm>
                <a:off x="1012" y="2788"/>
                <a:ext cx="116" cy="136"/>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1" name="Line 86"/>
              <p:cNvSpPr>
                <a:spLocks noChangeShapeType="1"/>
              </p:cNvSpPr>
              <p:nvPr/>
            </p:nvSpPr>
            <p:spPr bwMode="auto">
              <a:xfrm flipH="1">
                <a:off x="974" y="2928"/>
                <a:ext cx="15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2" name="Line 87"/>
              <p:cNvSpPr>
                <a:spLocks noChangeShapeType="1"/>
              </p:cNvSpPr>
              <p:nvPr/>
            </p:nvSpPr>
            <p:spPr bwMode="auto">
              <a:xfrm flipV="1">
                <a:off x="1054" y="2502"/>
                <a:ext cx="0" cy="9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3" name="Line 88"/>
              <p:cNvSpPr>
                <a:spLocks noChangeShapeType="1"/>
              </p:cNvSpPr>
              <p:nvPr/>
            </p:nvSpPr>
            <p:spPr bwMode="auto">
              <a:xfrm>
                <a:off x="1032" y="2524"/>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4" name="Line 89"/>
              <p:cNvSpPr>
                <a:spLocks noChangeShapeType="1"/>
              </p:cNvSpPr>
              <p:nvPr/>
            </p:nvSpPr>
            <p:spPr bwMode="auto">
              <a:xfrm>
                <a:off x="1076" y="2524"/>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86" name="Rectangle 90"/>
            <p:cNvSpPr>
              <a:spLocks noChangeArrowheads="1"/>
            </p:cNvSpPr>
            <p:nvPr/>
          </p:nvSpPr>
          <p:spPr bwMode="auto">
            <a:xfrm>
              <a:off x="588" y="2670"/>
              <a:ext cx="361" cy="23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BTS</a:t>
              </a:r>
            </a:p>
          </p:txBody>
        </p:sp>
      </p:grpSp>
      <p:grpSp>
        <p:nvGrpSpPr>
          <p:cNvPr id="95" name="Group 91"/>
          <p:cNvGrpSpPr>
            <a:grpSpLocks/>
          </p:cNvGrpSpPr>
          <p:nvPr/>
        </p:nvGrpSpPr>
        <p:grpSpPr bwMode="auto">
          <a:xfrm>
            <a:off x="861543" y="4932833"/>
            <a:ext cx="821208" cy="822325"/>
            <a:chOff x="588" y="3270"/>
            <a:chExt cx="560" cy="518"/>
          </a:xfrm>
        </p:grpSpPr>
        <p:grpSp>
          <p:nvGrpSpPr>
            <p:cNvPr id="96" name="Group 92"/>
            <p:cNvGrpSpPr>
              <a:grpSpLocks/>
            </p:cNvGrpSpPr>
            <p:nvPr/>
          </p:nvGrpSpPr>
          <p:grpSpPr bwMode="auto">
            <a:xfrm>
              <a:off x="956" y="3270"/>
              <a:ext cx="192" cy="518"/>
              <a:chOff x="956" y="3270"/>
              <a:chExt cx="192" cy="518"/>
            </a:xfrm>
          </p:grpSpPr>
          <p:sp>
            <p:nvSpPr>
              <p:cNvPr id="98" name="Line 93"/>
              <p:cNvSpPr>
                <a:spLocks noChangeShapeType="1"/>
              </p:cNvSpPr>
              <p:nvPr/>
            </p:nvSpPr>
            <p:spPr bwMode="auto">
              <a:xfrm flipH="1">
                <a:off x="956" y="3364"/>
                <a:ext cx="104"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99" name="Line 94"/>
              <p:cNvSpPr>
                <a:spLocks noChangeShapeType="1"/>
              </p:cNvSpPr>
              <p:nvPr/>
            </p:nvSpPr>
            <p:spPr bwMode="auto">
              <a:xfrm>
                <a:off x="1060" y="3364"/>
                <a:ext cx="88" cy="42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0" name="Line 95"/>
              <p:cNvSpPr>
                <a:spLocks noChangeShapeType="1"/>
              </p:cNvSpPr>
              <p:nvPr/>
            </p:nvSpPr>
            <p:spPr bwMode="auto">
              <a:xfrm>
                <a:off x="1012" y="3552"/>
                <a:ext cx="82"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1" name="Line 96"/>
              <p:cNvSpPr>
                <a:spLocks noChangeShapeType="1"/>
              </p:cNvSpPr>
              <p:nvPr/>
            </p:nvSpPr>
            <p:spPr bwMode="auto">
              <a:xfrm>
                <a:off x="1012" y="3556"/>
                <a:ext cx="116" cy="136"/>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2" name="Line 97"/>
              <p:cNvSpPr>
                <a:spLocks noChangeShapeType="1"/>
              </p:cNvSpPr>
              <p:nvPr/>
            </p:nvSpPr>
            <p:spPr bwMode="auto">
              <a:xfrm flipH="1">
                <a:off x="974" y="3696"/>
                <a:ext cx="158"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3" name="Line 98"/>
              <p:cNvSpPr>
                <a:spLocks noChangeShapeType="1"/>
              </p:cNvSpPr>
              <p:nvPr/>
            </p:nvSpPr>
            <p:spPr bwMode="auto">
              <a:xfrm flipV="1">
                <a:off x="1054" y="3270"/>
                <a:ext cx="0" cy="94"/>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4" name="Line 99"/>
              <p:cNvSpPr>
                <a:spLocks noChangeShapeType="1"/>
              </p:cNvSpPr>
              <p:nvPr/>
            </p:nvSpPr>
            <p:spPr bwMode="auto">
              <a:xfrm>
                <a:off x="1032" y="3292"/>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5" name="Line 100"/>
              <p:cNvSpPr>
                <a:spLocks noChangeShapeType="1"/>
              </p:cNvSpPr>
              <p:nvPr/>
            </p:nvSpPr>
            <p:spPr bwMode="auto">
              <a:xfrm>
                <a:off x="1076" y="3292"/>
                <a:ext cx="0" cy="48"/>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grpSp>
        <p:sp>
          <p:nvSpPr>
            <p:cNvPr id="97" name="Rectangle 101"/>
            <p:cNvSpPr>
              <a:spLocks noChangeArrowheads="1"/>
            </p:cNvSpPr>
            <p:nvPr/>
          </p:nvSpPr>
          <p:spPr bwMode="auto">
            <a:xfrm>
              <a:off x="588" y="3438"/>
              <a:ext cx="361" cy="23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BTS</a:t>
              </a:r>
            </a:p>
          </p:txBody>
        </p:sp>
      </p:grpSp>
      <p:sp>
        <p:nvSpPr>
          <p:cNvPr id="106" name="Line 102"/>
          <p:cNvSpPr>
            <a:spLocks noChangeShapeType="1"/>
          </p:cNvSpPr>
          <p:nvPr/>
        </p:nvSpPr>
        <p:spPr bwMode="auto">
          <a:xfrm>
            <a:off x="4384675" y="4313708"/>
            <a:ext cx="1008063" cy="0"/>
          </a:xfrm>
          <a:prstGeom prst="line">
            <a:avLst/>
          </a:prstGeom>
          <a:noFill/>
          <a:ln w="50800">
            <a:pattFill prst="lgCheck">
              <a:fgClr>
                <a:schemeClr val="tx2"/>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7" name="Line 103"/>
          <p:cNvSpPr>
            <a:spLocks noChangeShapeType="1"/>
          </p:cNvSpPr>
          <p:nvPr/>
        </p:nvSpPr>
        <p:spPr bwMode="auto">
          <a:xfrm flipH="1">
            <a:off x="1611313" y="4313708"/>
            <a:ext cx="1489075"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8" name="Line 104"/>
          <p:cNvSpPr>
            <a:spLocks noChangeShapeType="1"/>
          </p:cNvSpPr>
          <p:nvPr/>
        </p:nvSpPr>
        <p:spPr bwMode="auto">
          <a:xfrm flipH="1">
            <a:off x="3581400" y="5456708"/>
            <a:ext cx="1066800"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09" name="Line 105"/>
          <p:cNvSpPr>
            <a:spLocks noChangeShapeType="1"/>
          </p:cNvSpPr>
          <p:nvPr/>
        </p:nvSpPr>
        <p:spPr bwMode="auto">
          <a:xfrm flipH="1">
            <a:off x="1611313" y="5456708"/>
            <a:ext cx="1489075"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10" name="Line 106"/>
          <p:cNvSpPr>
            <a:spLocks noChangeShapeType="1"/>
          </p:cNvSpPr>
          <p:nvPr/>
        </p:nvSpPr>
        <p:spPr bwMode="auto">
          <a:xfrm flipH="1">
            <a:off x="6448425" y="5075708"/>
            <a:ext cx="679450" cy="0"/>
          </a:xfrm>
          <a:prstGeom prst="line">
            <a:avLst/>
          </a:prstGeom>
          <a:noFill/>
          <a:ln w="50800">
            <a:pattFill prst="lgCheck">
              <a:fgClr>
                <a:schemeClr val="tx2"/>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11" name="Line 107"/>
          <p:cNvSpPr>
            <a:spLocks noChangeShapeType="1"/>
          </p:cNvSpPr>
          <p:nvPr/>
        </p:nvSpPr>
        <p:spPr bwMode="auto">
          <a:xfrm flipH="1">
            <a:off x="6465888" y="4161308"/>
            <a:ext cx="644525" cy="0"/>
          </a:xfrm>
          <a:prstGeom prst="line">
            <a:avLst/>
          </a:prstGeom>
          <a:noFill/>
          <a:ln w="127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800">
              <a:latin typeface="Calibri" pitchFamily="34" charset="0"/>
              <a:cs typeface="Calibri" pitchFamily="34" charset="0"/>
            </a:endParaRPr>
          </a:p>
        </p:txBody>
      </p:sp>
      <p:sp>
        <p:nvSpPr>
          <p:cNvPr id="112" name="Rectangle 108"/>
          <p:cNvSpPr>
            <a:spLocks noChangeArrowheads="1"/>
          </p:cNvSpPr>
          <p:nvPr/>
        </p:nvSpPr>
        <p:spPr bwMode="auto">
          <a:xfrm>
            <a:off x="6518993" y="4202583"/>
            <a:ext cx="2155976" cy="366767"/>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16 kb/s transmission</a:t>
            </a:r>
          </a:p>
        </p:txBody>
      </p:sp>
      <p:sp>
        <p:nvSpPr>
          <p:cNvPr id="113" name="Rectangle 109"/>
          <p:cNvSpPr>
            <a:spLocks noChangeArrowheads="1"/>
          </p:cNvSpPr>
          <p:nvPr/>
        </p:nvSpPr>
        <p:spPr bwMode="auto">
          <a:xfrm>
            <a:off x="6588843" y="5116983"/>
            <a:ext cx="2155976" cy="366767"/>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GB" sz="1800" b="1">
                <a:latin typeface="Calibri" pitchFamily="34" charset="0"/>
                <a:cs typeface="Calibri" pitchFamily="34" charset="0"/>
              </a:rPr>
              <a:t>64 kb/s transmission</a:t>
            </a:r>
          </a:p>
        </p:txBody>
      </p:sp>
      <p:sp>
        <p:nvSpPr>
          <p:cNvPr id="114" name="Fußzeilenplatzhalter 2"/>
          <p:cNvSpPr txBox="1">
            <a:spLocks/>
          </p:cNvSpPr>
          <p:nvPr/>
        </p:nvSpPr>
        <p:spPr>
          <a:xfrm>
            <a:off x="6948488" y="6021710"/>
            <a:ext cx="1935162"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I. </a:t>
            </a:r>
            <a:r>
              <a:rPr lang="en-US" b="1" i="1" dirty="0" err="1">
                <a:latin typeface="Calibri" pitchFamily="34" charset="0"/>
                <a:cs typeface="Calibri" pitchFamily="34" charset="0"/>
              </a:rPr>
              <a:t>Darwazeh</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2391466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776864" cy="576064"/>
          </a:xfrm>
        </p:spPr>
        <p:txBody>
          <a:bodyPr/>
          <a:lstStyle/>
          <a:p>
            <a:r>
              <a:rPr lang="en-GB" b="0" dirty="0">
                <a:solidFill>
                  <a:srgbClr val="FFFFFF"/>
                </a:solidFill>
                <a:latin typeface="Calibri" pitchFamily="34" charset="0"/>
                <a:cs typeface="Calibri" pitchFamily="34" charset="0"/>
              </a:rPr>
              <a:t>Other network elements : Echo canceller</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42</a:t>
            </a:fld>
            <a:endParaRPr lang="en-GB"/>
          </a:p>
        </p:txBody>
      </p:sp>
      <p:sp>
        <p:nvSpPr>
          <p:cNvPr id="7" name="Rectangle 3"/>
          <p:cNvSpPr txBox="1">
            <a:spLocks noChangeArrowheads="1"/>
          </p:cNvSpPr>
          <p:nvPr/>
        </p:nvSpPr>
        <p:spPr>
          <a:xfrm>
            <a:off x="395535" y="1052736"/>
            <a:ext cx="8264277" cy="34575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GB" dirty="0">
                <a:latin typeface="Calibri" pitchFamily="34" charset="0"/>
                <a:cs typeface="Calibri" pitchFamily="34" charset="0"/>
              </a:rPr>
              <a:t>Total GSM round-trip delay (encoding, decoding and signal processing) is about 180 </a:t>
            </a:r>
            <a:r>
              <a:rPr lang="en-GB" dirty="0" err="1">
                <a:latin typeface="Calibri" pitchFamily="34" charset="0"/>
                <a:cs typeface="Calibri" pitchFamily="34" charset="0"/>
              </a:rPr>
              <a:t>ms</a:t>
            </a:r>
            <a:r>
              <a:rPr lang="en-GB" dirty="0">
                <a:latin typeface="Calibri" pitchFamily="34" charset="0"/>
                <a:cs typeface="Calibri" pitchFamily="34" charset="0"/>
              </a:rPr>
              <a:t>)</a:t>
            </a:r>
          </a:p>
          <a:p>
            <a:pPr>
              <a:spcBef>
                <a:spcPts val="600"/>
              </a:spcBef>
              <a:spcAft>
                <a:spcPts val="600"/>
              </a:spcAft>
            </a:pPr>
            <a:r>
              <a:rPr lang="en-GB" dirty="0">
                <a:latin typeface="Calibri" pitchFamily="34" charset="0"/>
                <a:cs typeface="Calibri" pitchFamily="34" charset="0"/>
              </a:rPr>
              <a:t>Reflection at the 4-wire to 2-wire hybrid would be annoying for the MS user (although it is not a problem for a PSTN user)</a:t>
            </a:r>
          </a:p>
          <a:p>
            <a:pPr>
              <a:spcBef>
                <a:spcPts val="600"/>
              </a:spcBef>
              <a:spcAft>
                <a:spcPts val="600"/>
              </a:spcAft>
            </a:pPr>
            <a:r>
              <a:rPr lang="en-GB" dirty="0">
                <a:latin typeface="Calibri" pitchFamily="34" charset="0"/>
                <a:cs typeface="Calibri" pitchFamily="34" charset="0"/>
              </a:rPr>
              <a:t>The echo canceller at the interface between the MSC and the PSTN reduces the effects of this echo</a:t>
            </a:r>
          </a:p>
        </p:txBody>
      </p:sp>
      <p:sp>
        <p:nvSpPr>
          <p:cNvPr id="8" name="Fußzeilenplatzhalter 2"/>
          <p:cNvSpPr txBox="1">
            <a:spLocks/>
          </p:cNvSpPr>
          <p:nvPr/>
        </p:nvSpPr>
        <p:spPr>
          <a:xfrm>
            <a:off x="6156176" y="6072065"/>
            <a:ext cx="1935162"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dirty="0">
                <a:latin typeface="Calibri" pitchFamily="34" charset="0"/>
                <a:cs typeface="Calibri" pitchFamily="34" charset="0"/>
              </a:rPr>
              <a:t>Ref : I. </a:t>
            </a:r>
            <a:r>
              <a:rPr lang="en-US" b="1" i="1" dirty="0" err="1">
                <a:latin typeface="Calibri" pitchFamily="34" charset="0"/>
                <a:cs typeface="Calibri" pitchFamily="34" charset="0"/>
              </a:rPr>
              <a:t>Darwazeh</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1273717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776864" cy="504056"/>
          </a:xfrm>
        </p:spPr>
        <p:txBody>
          <a:bodyPr/>
          <a:lstStyle/>
          <a:p>
            <a:r>
              <a:rPr lang="en-US" b="0" dirty="0">
                <a:solidFill>
                  <a:srgbClr val="FFFFFF"/>
                </a:solidFill>
                <a:latin typeface="Calibri" pitchFamily="34" charset="0"/>
                <a:cs typeface="Calibri" pitchFamily="34" charset="0"/>
              </a:rPr>
              <a:t>Location Management in GSM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43</a:t>
            </a:fld>
            <a:endParaRPr lang="en-GB"/>
          </a:p>
        </p:txBody>
      </p:sp>
      <p:sp>
        <p:nvSpPr>
          <p:cNvPr id="7" name="TextBox 6"/>
          <p:cNvSpPr txBox="1"/>
          <p:nvPr/>
        </p:nvSpPr>
        <p:spPr>
          <a:xfrm>
            <a:off x="395536" y="1196752"/>
            <a:ext cx="8568952" cy="4708981"/>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GB" sz="2800" dirty="0">
                <a:latin typeface="Calibri" pitchFamily="34" charset="0"/>
                <a:cs typeface="Calibri" pitchFamily="34" charset="0"/>
              </a:rPr>
              <a:t>In order for international roaming to work, the location of the MS must be known to the network (HLR) at all times. A mobile will update its location to it’s HLR when it detects a change in location area.</a:t>
            </a:r>
          </a:p>
          <a:p>
            <a:pPr marL="285750" indent="-285750">
              <a:spcBef>
                <a:spcPts val="600"/>
              </a:spcBef>
              <a:spcAft>
                <a:spcPts val="600"/>
              </a:spcAft>
              <a:buFont typeface="Arial" pitchFamily="34" charset="0"/>
              <a:buChar char="•"/>
            </a:pPr>
            <a:r>
              <a:rPr lang="en-GB" sz="2800" dirty="0">
                <a:latin typeface="Calibri" pitchFamily="34" charset="0"/>
                <a:cs typeface="Calibri" pitchFamily="34" charset="0"/>
              </a:rPr>
              <a:t>Areas of national networks are divided into location areas each with a unique </a:t>
            </a:r>
            <a:r>
              <a:rPr lang="en-GB" sz="2800" b="1" dirty="0">
                <a:solidFill>
                  <a:srgbClr val="FF0000"/>
                </a:solidFill>
                <a:latin typeface="Calibri" pitchFamily="34" charset="0"/>
                <a:cs typeface="Calibri" pitchFamily="34" charset="0"/>
              </a:rPr>
              <a:t>Location Area Identity (LAI) </a:t>
            </a:r>
            <a:r>
              <a:rPr lang="en-GB" sz="2800" dirty="0">
                <a:latin typeface="Calibri" pitchFamily="34" charset="0"/>
                <a:cs typeface="Calibri" pitchFamily="34" charset="0"/>
              </a:rPr>
              <a:t>broadcast on the BCCH.</a:t>
            </a:r>
          </a:p>
          <a:p>
            <a:pPr marL="285750" indent="-285750">
              <a:spcBef>
                <a:spcPts val="600"/>
              </a:spcBef>
              <a:spcAft>
                <a:spcPts val="600"/>
              </a:spcAft>
              <a:buFont typeface="Arial" pitchFamily="34" charset="0"/>
              <a:buChar char="•"/>
            </a:pPr>
            <a:r>
              <a:rPr lang="en-GB" sz="2800" dirty="0">
                <a:latin typeface="Calibri" pitchFamily="34" charset="0"/>
                <a:cs typeface="Calibri" pitchFamily="34" charset="0"/>
              </a:rPr>
              <a:t>Each location area has a mobile switching centre (MSC) with a Home Location Register (HLR) and a Visitor Location Register (VLR).</a:t>
            </a:r>
          </a:p>
        </p:txBody>
      </p:sp>
    </p:spTree>
    <p:extLst>
      <p:ext uri="{BB962C8B-B14F-4D97-AF65-F5344CB8AC3E}">
        <p14:creationId xmlns:p14="http://schemas.microsoft.com/office/powerpoint/2010/main" val="1994113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064896" cy="504056"/>
          </a:xfrm>
        </p:spPr>
        <p:txBody>
          <a:bodyPr/>
          <a:lstStyle/>
          <a:p>
            <a:r>
              <a:rPr lang="en-US" b="0" dirty="0">
                <a:solidFill>
                  <a:srgbClr val="FFFFFF"/>
                </a:solidFill>
                <a:latin typeface="Calibri" pitchFamily="34" charset="0"/>
                <a:cs typeface="Calibri" pitchFamily="34" charset="0"/>
              </a:rPr>
              <a:t>Location Update</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44</a:t>
            </a:fld>
            <a:endParaRPr lang="en-GB"/>
          </a:p>
        </p:txBody>
      </p:sp>
      <p:sp>
        <p:nvSpPr>
          <p:cNvPr id="7" name="TextBox 6"/>
          <p:cNvSpPr txBox="1"/>
          <p:nvPr/>
        </p:nvSpPr>
        <p:spPr>
          <a:xfrm>
            <a:off x="251520" y="692696"/>
            <a:ext cx="8640960" cy="5616624"/>
          </a:xfrm>
          <a:prstGeom prst="rect">
            <a:avLst/>
          </a:prstGeom>
          <a:noFill/>
        </p:spPr>
        <p:txBody>
          <a:bodyPr wrap="square" rtlCol="0">
            <a:spAutoFit/>
          </a:bodyPr>
          <a:lstStyle/>
          <a:p>
            <a:pPr>
              <a:spcBef>
                <a:spcPts val="600"/>
              </a:spcBef>
              <a:spcAft>
                <a:spcPts val="600"/>
              </a:spcAft>
            </a:pPr>
            <a:r>
              <a:rPr lang="en-GB" sz="2400" dirty="0">
                <a:latin typeface="Calibri" pitchFamily="34" charset="0"/>
                <a:cs typeface="Calibri" pitchFamily="34" charset="0"/>
              </a:rPr>
              <a:t>Location updating is carried out via the fixed network using the following procedure:</a:t>
            </a:r>
          </a:p>
          <a:p>
            <a:pPr marL="800100" lvl="1" indent="-342900">
              <a:spcBef>
                <a:spcPts val="600"/>
              </a:spcBef>
              <a:spcAft>
                <a:spcPts val="600"/>
              </a:spcAft>
              <a:buFont typeface="+mj-lt"/>
              <a:buAutoNum type="arabicPeriod"/>
            </a:pPr>
            <a:r>
              <a:rPr lang="en-GB" sz="2400" dirty="0">
                <a:latin typeface="Calibri" pitchFamily="34" charset="0"/>
                <a:cs typeface="Calibri" pitchFamily="34" charset="0"/>
              </a:rPr>
              <a:t>The VLR issues a </a:t>
            </a:r>
            <a:r>
              <a:rPr lang="en-GB" sz="2400" b="1" dirty="0">
                <a:solidFill>
                  <a:srgbClr val="FF0000"/>
                </a:solidFill>
                <a:latin typeface="Calibri" pitchFamily="34" charset="0"/>
                <a:cs typeface="Calibri" pitchFamily="34" charset="0"/>
              </a:rPr>
              <a:t>Mobile Subscriber Roaming Number (MSRN</a:t>
            </a:r>
            <a:r>
              <a:rPr lang="en-GB" sz="2400" dirty="0">
                <a:latin typeface="Calibri" pitchFamily="34" charset="0"/>
                <a:cs typeface="Calibri" pitchFamily="34" charset="0"/>
              </a:rPr>
              <a:t>) to be associated with the actual mobile identity (i.e. the </a:t>
            </a:r>
            <a:r>
              <a:rPr lang="en-GB" sz="2400" b="1" dirty="0">
                <a:solidFill>
                  <a:srgbClr val="FF0000"/>
                </a:solidFill>
                <a:latin typeface="Calibri" pitchFamily="34" charset="0"/>
                <a:cs typeface="Calibri" pitchFamily="34" charset="0"/>
              </a:rPr>
              <a:t>International Mobile Subscriber Identity – IMSI</a:t>
            </a:r>
            <a:r>
              <a:rPr lang="en-GB" sz="2400" dirty="0">
                <a:latin typeface="Calibri" pitchFamily="34" charset="0"/>
                <a:cs typeface="Calibri" pitchFamily="34" charset="0"/>
              </a:rPr>
              <a:t>) over the radio path.</a:t>
            </a:r>
          </a:p>
          <a:p>
            <a:pPr marL="800100" lvl="1" indent="-342900">
              <a:spcBef>
                <a:spcPts val="600"/>
              </a:spcBef>
              <a:spcAft>
                <a:spcPts val="600"/>
              </a:spcAft>
              <a:buFont typeface="+mj-lt"/>
              <a:buAutoNum type="arabicPeriod"/>
            </a:pPr>
            <a:r>
              <a:rPr lang="en-GB" sz="2400" dirty="0">
                <a:latin typeface="Calibri" pitchFamily="34" charset="0"/>
                <a:cs typeface="Calibri" pitchFamily="34" charset="0"/>
              </a:rPr>
              <a:t>Both the IMSI and MSRN are conveyed to the subscriber’s HLR over the fixed SS7 network.</a:t>
            </a:r>
          </a:p>
          <a:p>
            <a:pPr marL="800100" lvl="1" indent="-342900">
              <a:spcBef>
                <a:spcPts val="600"/>
              </a:spcBef>
              <a:spcAft>
                <a:spcPts val="600"/>
              </a:spcAft>
              <a:buFont typeface="+mj-lt"/>
              <a:buAutoNum type="arabicPeriod"/>
            </a:pPr>
            <a:r>
              <a:rPr lang="en-GB" sz="2400" dirty="0">
                <a:latin typeface="Calibri" pitchFamily="34" charset="0"/>
                <a:cs typeface="Calibri" pitchFamily="34" charset="0"/>
              </a:rPr>
              <a:t>Information on the subscriber’s user-profile is conveyed from the subscriber’s HLR to the VLR.</a:t>
            </a:r>
          </a:p>
          <a:p>
            <a:pPr marL="800100" lvl="1" indent="-342900">
              <a:spcBef>
                <a:spcPts val="600"/>
              </a:spcBef>
              <a:spcAft>
                <a:spcPts val="600"/>
              </a:spcAft>
              <a:buFont typeface="+mj-lt"/>
              <a:buAutoNum type="arabicPeriod"/>
            </a:pPr>
            <a:r>
              <a:rPr lang="en-GB" sz="2400" dirty="0">
                <a:latin typeface="Calibri" pitchFamily="34" charset="0"/>
                <a:cs typeface="Calibri" pitchFamily="34" charset="0"/>
              </a:rPr>
              <a:t>The HLR now contains the subscriber’s telephone number, the mobile’s IMSI and the MSRN that points to the mobile’s actual location.</a:t>
            </a:r>
          </a:p>
        </p:txBody>
      </p:sp>
    </p:spTree>
    <p:extLst>
      <p:ext uri="{BB962C8B-B14F-4D97-AF65-F5344CB8AC3E}">
        <p14:creationId xmlns:p14="http://schemas.microsoft.com/office/powerpoint/2010/main" val="1899512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8560" y="2946400"/>
            <a:ext cx="8351912" cy="965200"/>
          </a:xfrm>
        </p:spPr>
        <p:txBody>
          <a:bodyPr/>
          <a:lstStyle/>
          <a:p>
            <a:pPr>
              <a:defRPr/>
            </a:pPr>
            <a:r>
              <a:rPr lang="en-GB" sz="3600" dirty="0">
                <a:solidFill>
                  <a:srgbClr val="002060"/>
                </a:solidFill>
                <a:latin typeface="Calibri" pitchFamily="34" charset="0"/>
                <a:cs typeface="Calibri" pitchFamily="34" charset="0"/>
              </a:rPr>
              <a:t>GSM Radio Interface</a:t>
            </a:r>
          </a:p>
        </p:txBody>
      </p:sp>
    </p:spTree>
    <p:extLst>
      <p:ext uri="{BB962C8B-B14F-4D97-AF65-F5344CB8AC3E}">
        <p14:creationId xmlns:p14="http://schemas.microsoft.com/office/powerpoint/2010/main" val="113675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992888" cy="576064"/>
          </a:xfrm>
        </p:spPr>
        <p:txBody>
          <a:bodyPr/>
          <a:lstStyle/>
          <a:p>
            <a:r>
              <a:rPr lang="en-GB" b="0" dirty="0">
                <a:solidFill>
                  <a:srgbClr val="FFFFFF"/>
                </a:solidFill>
                <a:latin typeface="Calibri" pitchFamily="34" charset="0"/>
                <a:cs typeface="Calibri" pitchFamily="34" charset="0"/>
              </a:rPr>
              <a:t>GSM Radio Interface (U</a:t>
            </a:r>
            <a:r>
              <a:rPr lang="en-GB" b="0" baseline="-25000" dirty="0">
                <a:solidFill>
                  <a:srgbClr val="FFFFFF"/>
                </a:solidFill>
                <a:latin typeface="Calibri" pitchFamily="34" charset="0"/>
                <a:cs typeface="Calibri" pitchFamily="34" charset="0"/>
              </a:rPr>
              <a:t>m</a:t>
            </a:r>
            <a:r>
              <a:rPr lang="en-GB" b="0" dirty="0">
                <a:solidFill>
                  <a:srgbClr val="FFFFFF"/>
                </a:solidFill>
                <a:latin typeface="Calibri" pitchFamily="34" charset="0"/>
                <a:cs typeface="Calibri" pitchFamily="34" charset="0"/>
              </a:rPr>
              <a:t>)</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46</a:t>
            </a:fld>
            <a:endParaRPr lang="en-GB"/>
          </a:p>
        </p:txBody>
      </p:sp>
      <p:sp>
        <p:nvSpPr>
          <p:cNvPr id="7" name="Content Placeholder 2"/>
          <p:cNvSpPr>
            <a:spLocks noGrp="1"/>
          </p:cNvSpPr>
          <p:nvPr>
            <p:ph idx="1"/>
          </p:nvPr>
        </p:nvSpPr>
        <p:spPr>
          <a:xfrm>
            <a:off x="251520" y="836712"/>
            <a:ext cx="8712968" cy="5400600"/>
          </a:xfrm>
        </p:spPr>
        <p:txBody>
          <a:bodyPr/>
          <a:lstStyle/>
          <a:p>
            <a:pPr marL="0" indent="0">
              <a:buNone/>
            </a:pPr>
            <a:r>
              <a:rPr lang="en-GB" sz="2400" dirty="0">
                <a:latin typeface="Calibri" pitchFamily="34" charset="0"/>
                <a:cs typeface="Calibri" pitchFamily="34" charset="0"/>
              </a:rPr>
              <a:t>The GSM radio interface (Um) employs examples of the following :</a:t>
            </a:r>
          </a:p>
          <a:p>
            <a:r>
              <a:rPr lang="en-GB" sz="2400" b="1" u="sng" dirty="0">
                <a:solidFill>
                  <a:srgbClr val="002060"/>
                </a:solidFill>
                <a:latin typeface="Calibri" pitchFamily="34" charset="0"/>
                <a:cs typeface="Calibri" pitchFamily="34" charset="0"/>
              </a:rPr>
              <a:t>SDMA : </a:t>
            </a:r>
            <a:r>
              <a:rPr lang="en-GB" sz="2400" dirty="0">
                <a:latin typeface="Calibri" pitchFamily="34" charset="0"/>
                <a:cs typeface="Calibri" pitchFamily="34" charset="0"/>
              </a:rPr>
              <a:t>Cellular structure assigning an MS to a BTS</a:t>
            </a:r>
          </a:p>
          <a:p>
            <a:r>
              <a:rPr lang="en-GB" sz="2400" b="1" u="sng" dirty="0">
                <a:solidFill>
                  <a:srgbClr val="002060"/>
                </a:solidFill>
                <a:latin typeface="Calibri" pitchFamily="34" charset="0"/>
                <a:cs typeface="Calibri" pitchFamily="34" charset="0"/>
              </a:rPr>
              <a:t>FDD : </a:t>
            </a:r>
            <a:r>
              <a:rPr lang="en-GB" sz="2400" dirty="0">
                <a:latin typeface="Calibri" pitchFamily="34" charset="0"/>
                <a:cs typeface="Calibri" pitchFamily="34" charset="0"/>
              </a:rPr>
              <a:t>Separate frequencies for uplink and downlink</a:t>
            </a:r>
          </a:p>
          <a:p>
            <a:r>
              <a:rPr lang="en-GB" sz="2400" b="1" u="sng" dirty="0">
                <a:solidFill>
                  <a:srgbClr val="002060"/>
                </a:solidFill>
                <a:latin typeface="Calibri" pitchFamily="34" charset="0"/>
                <a:cs typeface="Calibri" pitchFamily="34" charset="0"/>
              </a:rPr>
              <a:t>FDMA : </a:t>
            </a:r>
            <a:r>
              <a:rPr lang="en-GB" sz="2400" dirty="0">
                <a:latin typeface="Calibri" pitchFamily="34" charset="0"/>
                <a:cs typeface="Calibri" pitchFamily="34" charset="0"/>
              </a:rPr>
              <a:t>Available frequency resource is divided into separate channels (</a:t>
            </a:r>
            <a:r>
              <a:rPr lang="en-GB" sz="2400" dirty="0" err="1">
                <a:latin typeface="Calibri" pitchFamily="34" charset="0"/>
                <a:cs typeface="Calibri" pitchFamily="34" charset="0"/>
              </a:rPr>
              <a:t>e.g</a:t>
            </a:r>
            <a:r>
              <a:rPr lang="en-GB" sz="2400" dirty="0">
                <a:latin typeface="Calibri" pitchFamily="34" charset="0"/>
                <a:cs typeface="Calibri" pitchFamily="34" charset="0"/>
              </a:rPr>
              <a:t> GSM900 has 124 channels, each 200kHz wide) </a:t>
            </a:r>
          </a:p>
          <a:p>
            <a:r>
              <a:rPr lang="en-GB" sz="2400" b="1" u="sng" dirty="0">
                <a:solidFill>
                  <a:srgbClr val="002060"/>
                </a:solidFill>
                <a:latin typeface="Calibri" pitchFamily="34" charset="0"/>
                <a:cs typeface="Calibri" pitchFamily="34" charset="0"/>
              </a:rPr>
              <a:t>TDMA : </a:t>
            </a:r>
            <a:r>
              <a:rPr lang="en-GB" sz="2400" dirty="0">
                <a:latin typeface="Calibri" pitchFamily="34" charset="0"/>
                <a:cs typeface="Calibri" pitchFamily="34" charset="0"/>
              </a:rPr>
              <a:t>Each frequency channel is divided into time </a:t>
            </a:r>
            <a:r>
              <a:rPr lang="en-GB" sz="2400" b="1" dirty="0">
                <a:solidFill>
                  <a:srgbClr val="FF0000"/>
                </a:solidFill>
                <a:latin typeface="Calibri" pitchFamily="34" charset="0"/>
                <a:cs typeface="Calibri" pitchFamily="34" charset="0"/>
              </a:rPr>
              <a:t>frames </a:t>
            </a:r>
            <a:r>
              <a:rPr lang="en-GB" sz="2400" dirty="0">
                <a:latin typeface="Calibri" pitchFamily="34" charset="0"/>
                <a:cs typeface="Calibri" pitchFamily="34" charset="0"/>
              </a:rPr>
              <a:t>that repeat every 4.615ms. TDMA frames are further divided into 8 </a:t>
            </a:r>
            <a:r>
              <a:rPr lang="en-GB" sz="2400" b="1" dirty="0">
                <a:solidFill>
                  <a:srgbClr val="FF0000"/>
                </a:solidFill>
                <a:latin typeface="Calibri" pitchFamily="34" charset="0"/>
                <a:cs typeface="Calibri" pitchFamily="34" charset="0"/>
              </a:rPr>
              <a:t>time slots</a:t>
            </a:r>
            <a:r>
              <a:rPr lang="en-GB" sz="2400" dirty="0">
                <a:latin typeface="Calibri" pitchFamily="34" charset="0"/>
                <a:cs typeface="Calibri" pitchFamily="34" charset="0"/>
              </a:rPr>
              <a:t> of 576.9</a:t>
            </a:r>
            <a:r>
              <a:rPr lang="en-GB" sz="2400" dirty="0">
                <a:latin typeface="Symbol" pitchFamily="18" charset="2"/>
                <a:cs typeface="Calibri" pitchFamily="34" charset="0"/>
              </a:rPr>
              <a:t>m</a:t>
            </a:r>
            <a:r>
              <a:rPr lang="en-GB" sz="2400" dirty="0">
                <a:latin typeface="Calibri" pitchFamily="34" charset="0"/>
                <a:cs typeface="Calibri" pitchFamily="34" charset="0"/>
              </a:rPr>
              <a:t>S duration.</a:t>
            </a:r>
          </a:p>
          <a:p>
            <a:pPr marL="0" indent="0">
              <a:buNone/>
            </a:pPr>
            <a:r>
              <a:rPr lang="en-GB" sz="2400" dirty="0">
                <a:latin typeface="Calibri" pitchFamily="34" charset="0"/>
                <a:cs typeface="Calibri" pitchFamily="34" charset="0"/>
              </a:rPr>
              <a:t>Data is transmitted in </a:t>
            </a:r>
            <a:r>
              <a:rPr lang="en-GB" sz="2400" b="1" dirty="0">
                <a:solidFill>
                  <a:srgbClr val="FF0000"/>
                </a:solidFill>
                <a:latin typeface="Calibri" pitchFamily="34" charset="0"/>
                <a:cs typeface="Calibri" pitchFamily="34" charset="0"/>
              </a:rPr>
              <a:t>bursts</a:t>
            </a:r>
            <a:r>
              <a:rPr lang="en-GB" sz="2400" dirty="0">
                <a:latin typeface="Calibri" pitchFamily="34" charset="0"/>
                <a:cs typeface="Calibri" pitchFamily="34" charset="0"/>
              </a:rPr>
              <a:t>. Each burst consists of 148 bits and lasts for 546.5</a:t>
            </a:r>
            <a:r>
              <a:rPr lang="en-GB" sz="2400" dirty="0">
                <a:latin typeface="Symbol" pitchFamily="18" charset="2"/>
                <a:cs typeface="Calibri" pitchFamily="34" charset="0"/>
              </a:rPr>
              <a:t>m</a:t>
            </a:r>
            <a:r>
              <a:rPr lang="en-GB" sz="2400" dirty="0">
                <a:latin typeface="Calibri" pitchFamily="34" charset="0"/>
                <a:cs typeface="Calibri" pitchFamily="34" charset="0"/>
              </a:rPr>
              <a:t>S. The remaining 30.4</a:t>
            </a:r>
            <a:r>
              <a:rPr lang="en-GB" sz="2400" dirty="0">
                <a:latin typeface="Symbol" pitchFamily="18" charset="2"/>
                <a:cs typeface="Calibri" pitchFamily="34" charset="0"/>
              </a:rPr>
              <a:t>m</a:t>
            </a:r>
            <a:r>
              <a:rPr lang="en-GB" sz="2400" dirty="0">
                <a:latin typeface="Calibri" pitchFamily="34" charset="0"/>
                <a:cs typeface="Calibri" pitchFamily="34" charset="0"/>
              </a:rPr>
              <a:t>S is used as </a:t>
            </a:r>
            <a:r>
              <a:rPr lang="en-GB" sz="2400" b="1" dirty="0">
                <a:solidFill>
                  <a:srgbClr val="FF0000"/>
                </a:solidFill>
                <a:latin typeface="Calibri" pitchFamily="34" charset="0"/>
                <a:cs typeface="Calibri" pitchFamily="34" charset="0"/>
              </a:rPr>
              <a:t>guard space </a:t>
            </a:r>
            <a:r>
              <a:rPr lang="en-GB" sz="2400" dirty="0">
                <a:latin typeface="Calibri" pitchFamily="34" charset="0"/>
                <a:cs typeface="Calibri" pitchFamily="34" charset="0"/>
              </a:rPr>
              <a:t>to avoid overlap with other bursts.</a:t>
            </a:r>
          </a:p>
          <a:p>
            <a:pPr marL="0" indent="0">
              <a:buNone/>
            </a:pPr>
            <a:r>
              <a:rPr lang="en-GB" sz="2400" dirty="0">
                <a:latin typeface="Calibri" pitchFamily="34" charset="0"/>
                <a:cs typeface="Calibri" pitchFamily="34" charset="0"/>
              </a:rPr>
              <a:t>Each </a:t>
            </a:r>
            <a:r>
              <a:rPr lang="en-GB" sz="2400" b="1" dirty="0">
                <a:solidFill>
                  <a:srgbClr val="FF0000"/>
                </a:solidFill>
                <a:latin typeface="Calibri" pitchFamily="34" charset="0"/>
                <a:cs typeface="Calibri" pitchFamily="34" charset="0"/>
              </a:rPr>
              <a:t>physical channel </a:t>
            </a:r>
            <a:r>
              <a:rPr lang="en-GB" sz="2400" dirty="0">
                <a:latin typeface="Calibri" pitchFamily="34" charset="0"/>
                <a:cs typeface="Calibri" pitchFamily="34" charset="0"/>
              </a:rPr>
              <a:t>has a raw data rate of 33.8kbps. Therefore, each radio carrier is capable of transmitting approximately 270kbps</a:t>
            </a:r>
          </a:p>
        </p:txBody>
      </p:sp>
    </p:spTree>
    <p:extLst>
      <p:ext uri="{BB962C8B-B14F-4D97-AF65-F5344CB8AC3E}">
        <p14:creationId xmlns:p14="http://schemas.microsoft.com/office/powerpoint/2010/main" val="2541075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body" idx="1"/>
          </p:nvPr>
        </p:nvSpPr>
        <p:spPr>
          <a:xfrm>
            <a:off x="5003800" y="2420938"/>
            <a:ext cx="3657600" cy="3962400"/>
          </a:xfrm>
        </p:spPr>
        <p:txBody>
          <a:bodyPr lIns="92075" tIns="46038" rIns="92075" bIns="46038"/>
          <a:lstStyle/>
          <a:p>
            <a:pPr marL="358775" indent="-358775" algn="just" defTabSz="958850" eaLnBrk="1" hangingPunct="1">
              <a:buFont typeface="Wingdings" pitchFamily="2" charset="2"/>
              <a:buNone/>
              <a:defRPr/>
            </a:pPr>
            <a:r>
              <a:rPr lang="en-US" altLang="zh-CN" sz="2000" dirty="0">
                <a:latin typeface="Calibri" pitchFamily="34" charset="0"/>
                <a:ea typeface="SimSun" pitchFamily="2" charset="-122"/>
                <a:cs typeface="Calibri" pitchFamily="34" charset="0"/>
              </a:rPr>
              <a:t>Concept:</a:t>
            </a:r>
            <a:r>
              <a:rPr lang="en-US" altLang="zh-CN" sz="1800" dirty="0">
                <a:latin typeface="Calibri" pitchFamily="34" charset="0"/>
                <a:ea typeface="SimSun" pitchFamily="2" charset="-122"/>
                <a:cs typeface="Calibri" pitchFamily="34" charset="0"/>
              </a:rPr>
              <a:t> </a:t>
            </a:r>
          </a:p>
          <a:p>
            <a:pPr marL="358775" indent="-358775" defTabSz="958850" eaLnBrk="1" hangingPunct="1">
              <a:buFont typeface="Wingdings" pitchFamily="2" charset="2"/>
              <a:buNone/>
              <a:defRPr/>
            </a:pPr>
            <a:r>
              <a:rPr lang="en-US" altLang="zh-CN" sz="1800" dirty="0">
                <a:latin typeface="Calibri" pitchFamily="34" charset="0"/>
                <a:ea typeface="SimSun" pitchFamily="2" charset="-122"/>
                <a:cs typeface="Calibri" pitchFamily="34" charset="0"/>
              </a:rPr>
              <a:t>      channel is composed of a series of timeslots of periodicity. Different signal energies are distributed into different timeslots. The adjacent channel interference is restricted by connection choosing from time to time. So the useful signal is passed only in the specified timeslot.       </a:t>
            </a:r>
          </a:p>
        </p:txBody>
      </p:sp>
      <p:sp>
        <p:nvSpPr>
          <p:cNvPr id="17413" name="Rectangle 3"/>
          <p:cNvSpPr>
            <a:spLocks noChangeArrowheads="1"/>
          </p:cNvSpPr>
          <p:nvPr/>
        </p:nvSpPr>
        <p:spPr bwMode="auto">
          <a:xfrm>
            <a:off x="819150" y="4659937"/>
            <a:ext cx="3709798" cy="1052852"/>
          </a:xfrm>
          <a:prstGeom prst="rect">
            <a:avLst/>
          </a:prstGeom>
          <a:solidFill>
            <a:srgbClr val="66FFFF"/>
          </a:solidFill>
          <a:ln>
            <a:noFill/>
          </a:ln>
          <a:effectLst>
            <a:outerShdw blurRad="63500" dist="38099" dir="2700000" algn="ctr" rotWithShape="0">
              <a:schemeClr val="bg2">
                <a:alpha val="50000"/>
              </a:scheme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lIns="79375" tIns="41275" rIns="79375" bIns="41275" anchor="ctr" anchorCtr="1">
            <a:spAutoFit/>
          </a:bodyPr>
          <a:lstStyle/>
          <a:p>
            <a:pPr defTabSz="804863">
              <a:defRPr/>
            </a:pPr>
            <a:r>
              <a:rPr lang="en-US" altLang="zh-CN" sz="2100">
                <a:latin typeface="Calibri" pitchFamily="34" charset="0"/>
                <a:ea typeface="宋体" charset="0"/>
                <a:cs typeface="Calibri" pitchFamily="34" charset="0"/>
              </a:rPr>
              <a:t>GSM adopts TDMA/FDMA mode</a:t>
            </a:r>
          </a:p>
          <a:p>
            <a:pPr defTabSz="804863">
              <a:defRPr/>
            </a:pPr>
            <a:r>
              <a:rPr lang="en-US" altLang="zh-CN" sz="2100">
                <a:latin typeface="Calibri" pitchFamily="34" charset="0"/>
                <a:ea typeface="宋体" charset="0"/>
                <a:cs typeface="Calibri" pitchFamily="34" charset="0"/>
              </a:rPr>
              <a:t> channel width: 200KHz</a:t>
            </a:r>
          </a:p>
          <a:p>
            <a:pPr defTabSz="804863">
              <a:defRPr/>
            </a:pPr>
            <a:r>
              <a:rPr lang="en-US" altLang="zh-CN" sz="2100">
                <a:latin typeface="Calibri" pitchFamily="34" charset="0"/>
                <a:ea typeface="宋体" charset="0"/>
                <a:cs typeface="Calibri" pitchFamily="34" charset="0"/>
              </a:rPr>
              <a:t> each channel has 8 timeslots </a:t>
            </a:r>
          </a:p>
        </p:txBody>
      </p:sp>
      <p:sp>
        <p:nvSpPr>
          <p:cNvPr id="17414" name="Line 4"/>
          <p:cNvSpPr>
            <a:spLocks noChangeShapeType="1"/>
          </p:cNvSpPr>
          <p:nvPr/>
        </p:nvSpPr>
        <p:spPr bwMode="auto">
          <a:xfrm>
            <a:off x="1338263" y="3956050"/>
            <a:ext cx="2676525"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7415" name="Line 5"/>
          <p:cNvSpPr>
            <a:spLocks noChangeShapeType="1"/>
          </p:cNvSpPr>
          <p:nvPr/>
        </p:nvSpPr>
        <p:spPr bwMode="auto">
          <a:xfrm flipV="1">
            <a:off x="1531938" y="1773238"/>
            <a:ext cx="15875" cy="245586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7416" name="Rectangle 6"/>
          <p:cNvSpPr>
            <a:spLocks noChangeArrowheads="1"/>
          </p:cNvSpPr>
          <p:nvPr/>
        </p:nvSpPr>
        <p:spPr bwMode="auto">
          <a:xfrm>
            <a:off x="1927225" y="3544888"/>
            <a:ext cx="1565275" cy="4095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Calibri" pitchFamily="34" charset="0"/>
              <a:ea typeface="ＭＳ Ｐゴシック" charset="0"/>
              <a:cs typeface="Calibri" pitchFamily="34" charset="0"/>
            </a:endParaRPr>
          </a:p>
        </p:txBody>
      </p:sp>
      <p:sp>
        <p:nvSpPr>
          <p:cNvPr id="17417" name="Rectangle 7"/>
          <p:cNvSpPr>
            <a:spLocks noChangeArrowheads="1"/>
          </p:cNvSpPr>
          <p:nvPr/>
        </p:nvSpPr>
        <p:spPr bwMode="auto">
          <a:xfrm>
            <a:off x="1927225" y="3135313"/>
            <a:ext cx="1565275" cy="406400"/>
          </a:xfrm>
          <a:prstGeom prst="rect">
            <a:avLst/>
          </a:prstGeom>
          <a:solidFill>
            <a:srgbClr val="FF99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latin typeface="Calibri" pitchFamily="34" charset="0"/>
              <a:ea typeface="ＭＳ Ｐゴシック" charset="0"/>
              <a:cs typeface="Calibri" pitchFamily="34" charset="0"/>
            </a:endParaRPr>
          </a:p>
        </p:txBody>
      </p:sp>
      <p:sp>
        <p:nvSpPr>
          <p:cNvPr id="17418" name="Rectangle 8"/>
          <p:cNvSpPr>
            <a:spLocks noChangeArrowheads="1"/>
          </p:cNvSpPr>
          <p:nvPr/>
        </p:nvSpPr>
        <p:spPr bwMode="auto">
          <a:xfrm>
            <a:off x="1927225" y="2722563"/>
            <a:ext cx="1565275" cy="409575"/>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defRPr/>
            </a:pPr>
            <a:endParaRPr lang="en-GB">
              <a:latin typeface="Calibri" pitchFamily="34" charset="0"/>
              <a:ea typeface="ＭＳ Ｐゴシック" charset="0"/>
              <a:cs typeface="Calibri" pitchFamily="34" charset="0"/>
            </a:endParaRPr>
          </a:p>
        </p:txBody>
      </p:sp>
      <p:sp>
        <p:nvSpPr>
          <p:cNvPr id="17419" name="Rectangle 9"/>
          <p:cNvSpPr>
            <a:spLocks noChangeArrowheads="1"/>
          </p:cNvSpPr>
          <p:nvPr/>
        </p:nvSpPr>
        <p:spPr bwMode="auto">
          <a:xfrm>
            <a:off x="2286000" y="3563813"/>
            <a:ext cx="96340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79375" tIns="41275" rIns="79375" bIns="41275" anchor="ctr" anchorCtr="1">
            <a:spAutoFit/>
          </a:bodyPr>
          <a:lstStyle/>
          <a:p>
            <a:pPr defTabSz="804863">
              <a:defRPr/>
            </a:pPr>
            <a:r>
              <a:rPr lang="en-US" altLang="zh-CN">
                <a:latin typeface="Calibri" pitchFamily="34" charset="0"/>
                <a:ea typeface="宋体" charset="0"/>
                <a:cs typeface="Calibri" pitchFamily="34" charset="0"/>
              </a:rPr>
              <a:t>User 1</a:t>
            </a:r>
          </a:p>
        </p:txBody>
      </p:sp>
      <p:sp>
        <p:nvSpPr>
          <p:cNvPr id="17420" name="Rectangle 10"/>
          <p:cNvSpPr>
            <a:spLocks noChangeArrowheads="1"/>
          </p:cNvSpPr>
          <p:nvPr/>
        </p:nvSpPr>
        <p:spPr bwMode="auto">
          <a:xfrm>
            <a:off x="2286000" y="3152650"/>
            <a:ext cx="96340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79375" tIns="41275" rIns="79375" bIns="41275" anchor="ctr" anchorCtr="1">
            <a:spAutoFit/>
          </a:bodyPr>
          <a:lstStyle/>
          <a:p>
            <a:pPr defTabSz="804863">
              <a:defRPr/>
            </a:pPr>
            <a:r>
              <a:rPr lang="en-US" altLang="zh-CN">
                <a:latin typeface="Calibri" pitchFamily="34" charset="0"/>
                <a:ea typeface="宋体" charset="0"/>
                <a:cs typeface="Calibri" pitchFamily="34" charset="0"/>
              </a:rPr>
              <a:t>User 2</a:t>
            </a:r>
          </a:p>
        </p:txBody>
      </p:sp>
      <p:sp>
        <p:nvSpPr>
          <p:cNvPr id="17421" name="Rectangle 11"/>
          <p:cNvSpPr>
            <a:spLocks noChangeArrowheads="1"/>
          </p:cNvSpPr>
          <p:nvPr/>
        </p:nvSpPr>
        <p:spPr bwMode="auto">
          <a:xfrm>
            <a:off x="2286000" y="2741488"/>
            <a:ext cx="963405"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79375" tIns="41275" rIns="79375" bIns="41275" anchor="ctr" anchorCtr="1">
            <a:spAutoFit/>
          </a:bodyPr>
          <a:lstStyle/>
          <a:p>
            <a:pPr defTabSz="804863">
              <a:defRPr/>
            </a:pPr>
            <a:r>
              <a:rPr lang="en-US" altLang="zh-CN">
                <a:latin typeface="Calibri" pitchFamily="34" charset="0"/>
                <a:ea typeface="宋体" charset="0"/>
                <a:cs typeface="Calibri" pitchFamily="34" charset="0"/>
              </a:rPr>
              <a:t>User 3</a:t>
            </a:r>
          </a:p>
        </p:txBody>
      </p:sp>
      <p:sp>
        <p:nvSpPr>
          <p:cNvPr id="17422" name="Rectangle 12"/>
          <p:cNvSpPr>
            <a:spLocks noChangeArrowheads="1"/>
          </p:cNvSpPr>
          <p:nvPr/>
        </p:nvSpPr>
        <p:spPr bwMode="auto">
          <a:xfrm>
            <a:off x="3578225" y="3984500"/>
            <a:ext cx="1467518"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79375" tIns="41275" rIns="79375" bIns="41275" anchor="ctr" anchorCtr="1">
            <a:spAutoFit/>
          </a:bodyPr>
          <a:lstStyle/>
          <a:p>
            <a:pPr defTabSz="804863">
              <a:defRPr/>
            </a:pPr>
            <a:r>
              <a:rPr lang="en-US" altLang="zh-CN">
                <a:latin typeface="Calibri" pitchFamily="34" charset="0"/>
                <a:ea typeface="宋体" charset="0"/>
                <a:cs typeface="Calibri" pitchFamily="34" charset="0"/>
              </a:rPr>
              <a:t>Frequency</a:t>
            </a:r>
          </a:p>
        </p:txBody>
      </p:sp>
      <p:sp>
        <p:nvSpPr>
          <p:cNvPr id="17423" name="Rectangle 13"/>
          <p:cNvSpPr>
            <a:spLocks noChangeArrowheads="1"/>
          </p:cNvSpPr>
          <p:nvPr/>
        </p:nvSpPr>
        <p:spPr bwMode="auto">
          <a:xfrm>
            <a:off x="957263" y="1927100"/>
            <a:ext cx="732573" cy="45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79375" tIns="41275" rIns="79375" bIns="41275" anchor="ctr" anchorCtr="1">
            <a:spAutoFit/>
          </a:bodyPr>
          <a:lstStyle/>
          <a:p>
            <a:pPr defTabSz="804863">
              <a:defRPr/>
            </a:pPr>
            <a:r>
              <a:rPr lang="en-US" altLang="zh-CN">
                <a:latin typeface="Calibri" pitchFamily="34" charset="0"/>
                <a:ea typeface="宋体" charset="0"/>
                <a:cs typeface="Calibri" pitchFamily="34" charset="0"/>
              </a:rPr>
              <a:t>time</a:t>
            </a:r>
          </a:p>
        </p:txBody>
      </p:sp>
      <p:sp>
        <p:nvSpPr>
          <p:cNvPr id="17424" name="Rectangle 14"/>
          <p:cNvSpPr>
            <a:spLocks noGrp="1" noChangeArrowheads="1"/>
          </p:cNvSpPr>
          <p:nvPr>
            <p:ph type="title"/>
          </p:nvPr>
        </p:nvSpPr>
        <p:spPr>
          <a:xfrm>
            <a:off x="0" y="-99392"/>
            <a:ext cx="9036496" cy="836712"/>
          </a:xfrm>
        </p:spPr>
        <p:txBody>
          <a:bodyPr lIns="95250" tIns="47625" rIns="95250" bIns="47625">
            <a:normAutofit/>
          </a:bodyPr>
          <a:lstStyle/>
          <a:p>
            <a:pPr eaLnBrk="1" hangingPunct="1">
              <a:defRPr/>
            </a:pPr>
            <a:r>
              <a:rPr lang="en-US" altLang="zh-CN" sz="3600" b="0" dirty="0">
                <a:solidFill>
                  <a:srgbClr val="FFFFFF"/>
                </a:solidFill>
                <a:latin typeface="Calibri" pitchFamily="34" charset="0"/>
                <a:ea typeface="楷体_GB2312" charset="0"/>
                <a:cs typeface="Calibri" pitchFamily="34" charset="0"/>
              </a:rPr>
              <a:t>Time Division Multiple Access (TDMA)</a:t>
            </a:r>
          </a:p>
        </p:txBody>
      </p:sp>
    </p:spTree>
    <p:extLst>
      <p:ext uri="{BB962C8B-B14F-4D97-AF65-F5344CB8AC3E}">
        <p14:creationId xmlns:p14="http://schemas.microsoft.com/office/powerpoint/2010/main" val="3099452577"/>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a:xfrm>
            <a:off x="395536" y="-27384"/>
            <a:ext cx="8892480" cy="620688"/>
          </a:xfrm>
        </p:spPr>
        <p:txBody>
          <a:bodyPr>
            <a:normAutofit fontScale="90000"/>
          </a:bodyPr>
          <a:lstStyle/>
          <a:p>
            <a:r>
              <a:rPr lang="en-GB" sz="3600" b="0" dirty="0">
                <a:solidFill>
                  <a:srgbClr val="FFFFFF"/>
                </a:solidFill>
                <a:latin typeface="Calibri" pitchFamily="34" charset="0"/>
                <a:cs typeface="Calibri" pitchFamily="34" charset="0"/>
              </a:rPr>
              <a:t>TDMA principle</a:t>
            </a:r>
          </a:p>
        </p:txBody>
      </p:sp>
      <p:sp>
        <p:nvSpPr>
          <p:cNvPr id="23554" name="Rectangle 3"/>
          <p:cNvSpPr>
            <a:spLocks noGrp="1"/>
          </p:cNvSpPr>
          <p:nvPr>
            <p:ph type="body" idx="1"/>
          </p:nvPr>
        </p:nvSpPr>
        <p:spPr>
          <a:xfrm>
            <a:off x="457200" y="1295400"/>
            <a:ext cx="8077200" cy="914400"/>
          </a:xfrm>
        </p:spPr>
        <p:txBody>
          <a:bodyPr>
            <a:normAutofit fontScale="92500" lnSpcReduction="20000"/>
          </a:bodyPr>
          <a:lstStyle/>
          <a:p>
            <a:pPr>
              <a:lnSpc>
                <a:spcPct val="90000"/>
              </a:lnSpc>
            </a:pPr>
            <a:r>
              <a:rPr lang="en-GB" sz="2400" dirty="0">
                <a:latin typeface="Calibri" pitchFamily="34" charset="0"/>
                <a:cs typeface="Calibri" pitchFamily="34" charset="0"/>
              </a:rPr>
              <a:t>GSM uses TDMA within each carrier</a:t>
            </a:r>
          </a:p>
          <a:p>
            <a:pPr>
              <a:lnSpc>
                <a:spcPct val="90000"/>
              </a:lnSpc>
            </a:pPr>
            <a:r>
              <a:rPr lang="en-GB" sz="2400" dirty="0">
                <a:latin typeface="Calibri" pitchFamily="34" charset="0"/>
                <a:cs typeface="Calibri" pitchFamily="34" charset="0"/>
              </a:rPr>
              <a:t>Each user occupies the entire carrier one </a:t>
            </a:r>
            <a:r>
              <a:rPr lang="en-GB" sz="2400" i="1" dirty="0">
                <a:latin typeface="Calibri" pitchFamily="34" charset="0"/>
                <a:cs typeface="Calibri" pitchFamily="34" charset="0"/>
              </a:rPr>
              <a:t>time slot</a:t>
            </a:r>
            <a:r>
              <a:rPr lang="en-GB" sz="2400" dirty="0">
                <a:latin typeface="Calibri" pitchFamily="34" charset="0"/>
                <a:cs typeface="Calibri" pitchFamily="34" charset="0"/>
              </a:rPr>
              <a:t> pr. </a:t>
            </a:r>
            <a:r>
              <a:rPr lang="en-GB" sz="2400" i="1" dirty="0">
                <a:latin typeface="Calibri" pitchFamily="34" charset="0"/>
                <a:cs typeface="Calibri" pitchFamily="34" charset="0"/>
              </a:rPr>
              <a:t>time frame</a:t>
            </a:r>
          </a:p>
          <a:p>
            <a:pPr lvl="1" indent="-220663">
              <a:lnSpc>
                <a:spcPct val="90000"/>
              </a:lnSpc>
            </a:pPr>
            <a:r>
              <a:rPr lang="en-GB" sz="2000" dirty="0">
                <a:latin typeface="Calibri" pitchFamily="34" charset="0"/>
                <a:cs typeface="Calibri" pitchFamily="34" charset="0"/>
              </a:rPr>
              <a:t>8 slots per frame</a:t>
            </a:r>
          </a:p>
        </p:txBody>
      </p:sp>
      <p:pic>
        <p:nvPicPr>
          <p:cNvPr id="23555" name="Picture 4" descr="6-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27917" y="2276872"/>
            <a:ext cx="5549900" cy="395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72723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ChangeArrowheads="1"/>
          </p:cNvSpPr>
          <p:nvPr/>
        </p:nvSpPr>
        <p:spPr bwMode="auto">
          <a:xfrm>
            <a:off x="-756592" y="-99392"/>
            <a:ext cx="9145587" cy="6469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6038" rIns="90488" bIns="46038" anchor="ctr" anchorCtr="1">
            <a:spAutoFit/>
          </a:bodyPr>
          <a:lstStyle/>
          <a:p>
            <a:pPr>
              <a:spcBef>
                <a:spcPct val="50000"/>
              </a:spcBef>
              <a:defRPr/>
            </a:pPr>
            <a:r>
              <a:rPr lang="en-US" altLang="zh-CN" sz="3600" dirty="0">
                <a:solidFill>
                  <a:srgbClr val="FFFFFF"/>
                </a:solidFill>
                <a:latin typeface="Calibri"/>
                <a:ea typeface="楷体_GB2312" charset="0"/>
                <a:cs typeface="Calibri"/>
              </a:rPr>
              <a:t>GSM Timeslot and Frame structure</a:t>
            </a:r>
          </a:p>
        </p:txBody>
      </p:sp>
      <p:sp>
        <p:nvSpPr>
          <p:cNvPr id="15365" name="Freeform 3"/>
          <p:cNvSpPr>
            <a:spLocks/>
          </p:cNvSpPr>
          <p:nvPr/>
        </p:nvSpPr>
        <p:spPr bwMode="auto">
          <a:xfrm>
            <a:off x="4760913" y="3162300"/>
            <a:ext cx="981075" cy="739775"/>
          </a:xfrm>
          <a:custGeom>
            <a:avLst/>
            <a:gdLst>
              <a:gd name="T0" fmla="*/ 0 w 618"/>
              <a:gd name="T1" fmla="*/ 2147483647 h 466"/>
              <a:gd name="T2" fmla="*/ 2147483647 w 618"/>
              <a:gd name="T3" fmla="*/ 2147483647 h 466"/>
              <a:gd name="T4" fmla="*/ 2147483647 w 618"/>
              <a:gd name="T5" fmla="*/ 2147483647 h 466"/>
              <a:gd name="T6" fmla="*/ 2147483647 w 618"/>
              <a:gd name="T7" fmla="*/ 2147483647 h 466"/>
              <a:gd name="T8" fmla="*/ 2147483647 w 618"/>
              <a:gd name="T9" fmla="*/ 2147483647 h 466"/>
              <a:gd name="T10" fmla="*/ 2147483647 w 618"/>
              <a:gd name="T11" fmla="*/ 2147483647 h 466"/>
              <a:gd name="T12" fmla="*/ 2147483647 w 618"/>
              <a:gd name="T13" fmla="*/ 2147483647 h 466"/>
              <a:gd name="T14" fmla="*/ 2147483647 w 618"/>
              <a:gd name="T15" fmla="*/ 2147483647 h 466"/>
              <a:gd name="T16" fmla="*/ 2147483647 w 618"/>
              <a:gd name="T17" fmla="*/ 2147483647 h 466"/>
              <a:gd name="T18" fmla="*/ 2147483647 w 618"/>
              <a:gd name="T19" fmla="*/ 2147483647 h 466"/>
              <a:gd name="T20" fmla="*/ 2147483647 w 618"/>
              <a:gd name="T21" fmla="*/ 0 h 466"/>
              <a:gd name="T22" fmla="*/ 2147483647 w 618"/>
              <a:gd name="T23" fmla="*/ 2147483647 h 466"/>
              <a:gd name="T24" fmla="*/ 2147483647 w 618"/>
              <a:gd name="T25" fmla="*/ 2147483647 h 466"/>
              <a:gd name="T26" fmla="*/ 2147483647 w 618"/>
              <a:gd name="T27" fmla="*/ 2147483647 h 466"/>
              <a:gd name="T28" fmla="*/ 2147483647 w 618"/>
              <a:gd name="T29" fmla="*/ 2147483647 h 466"/>
              <a:gd name="T30" fmla="*/ 2147483647 w 618"/>
              <a:gd name="T31" fmla="*/ 2147483647 h 466"/>
              <a:gd name="T32" fmla="*/ 2147483647 w 618"/>
              <a:gd name="T33" fmla="*/ 2147483647 h 466"/>
              <a:gd name="T34" fmla="*/ 2147483647 w 618"/>
              <a:gd name="T35" fmla="*/ 2147483647 h 466"/>
              <a:gd name="T36" fmla="*/ 2147483647 w 618"/>
              <a:gd name="T37" fmla="*/ 2147483647 h 466"/>
              <a:gd name="T38" fmla="*/ 2147483647 w 618"/>
              <a:gd name="T39" fmla="*/ 2147483647 h 466"/>
              <a:gd name="T40" fmla="*/ 2147483647 w 618"/>
              <a:gd name="T41" fmla="*/ 2147483647 h 466"/>
              <a:gd name="T42" fmla="*/ 2147483647 w 618"/>
              <a:gd name="T43" fmla="*/ 2147483647 h 466"/>
              <a:gd name="T44" fmla="*/ 2147483647 w 618"/>
              <a:gd name="T45" fmla="*/ 2147483647 h 466"/>
              <a:gd name="T46" fmla="*/ 2147483647 w 618"/>
              <a:gd name="T47" fmla="*/ 2147483647 h 466"/>
              <a:gd name="T48" fmla="*/ 2147483647 w 618"/>
              <a:gd name="T49" fmla="*/ 2147483647 h 466"/>
              <a:gd name="T50" fmla="*/ 2147483647 w 618"/>
              <a:gd name="T51" fmla="*/ 2147483647 h 466"/>
              <a:gd name="T52" fmla="*/ 2147483647 w 618"/>
              <a:gd name="T53" fmla="*/ 2147483647 h 466"/>
              <a:gd name="T54" fmla="*/ 2147483647 w 618"/>
              <a:gd name="T55" fmla="*/ 2147483647 h 466"/>
              <a:gd name="T56" fmla="*/ 2147483647 w 618"/>
              <a:gd name="T57" fmla="*/ 2147483647 h 466"/>
              <a:gd name="T58" fmla="*/ 2147483647 w 618"/>
              <a:gd name="T59" fmla="*/ 2147483647 h 466"/>
              <a:gd name="T60" fmla="*/ 2147483647 w 618"/>
              <a:gd name="T61" fmla="*/ 2147483647 h 466"/>
              <a:gd name="T62" fmla="*/ 2147483647 w 618"/>
              <a:gd name="T63" fmla="*/ 2147483647 h 466"/>
              <a:gd name="T64" fmla="*/ 2147483647 w 618"/>
              <a:gd name="T65" fmla="*/ 2147483647 h 466"/>
              <a:gd name="T66" fmla="*/ 2147483647 w 618"/>
              <a:gd name="T67" fmla="*/ 2147483647 h 466"/>
              <a:gd name="T68" fmla="*/ 2147483647 w 618"/>
              <a:gd name="T69" fmla="*/ 2147483647 h 466"/>
              <a:gd name="T70" fmla="*/ 2147483647 w 618"/>
              <a:gd name="T71" fmla="*/ 2147483647 h 466"/>
              <a:gd name="T72" fmla="*/ 2147483647 w 618"/>
              <a:gd name="T73" fmla="*/ 2147483647 h 466"/>
              <a:gd name="T74" fmla="*/ 2147483647 w 618"/>
              <a:gd name="T75" fmla="*/ 2147483647 h 466"/>
              <a:gd name="T76" fmla="*/ 2147483647 w 618"/>
              <a:gd name="T77" fmla="*/ 2147483647 h 466"/>
              <a:gd name="T78" fmla="*/ 2147483647 w 618"/>
              <a:gd name="T79" fmla="*/ 2147483647 h 466"/>
              <a:gd name="T80" fmla="*/ 0 w 618"/>
              <a:gd name="T81" fmla="*/ 2147483647 h 4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18" h="466">
                <a:moveTo>
                  <a:pt x="0" y="231"/>
                </a:moveTo>
                <a:lnTo>
                  <a:pt x="2" y="194"/>
                </a:lnTo>
                <a:lnTo>
                  <a:pt x="15" y="159"/>
                </a:lnTo>
                <a:lnTo>
                  <a:pt x="33" y="126"/>
                </a:lnTo>
                <a:lnTo>
                  <a:pt x="58" y="95"/>
                </a:lnTo>
                <a:lnTo>
                  <a:pt x="89" y="66"/>
                </a:lnTo>
                <a:lnTo>
                  <a:pt x="126" y="43"/>
                </a:lnTo>
                <a:lnTo>
                  <a:pt x="167" y="25"/>
                </a:lnTo>
                <a:lnTo>
                  <a:pt x="212" y="10"/>
                </a:lnTo>
                <a:lnTo>
                  <a:pt x="260" y="2"/>
                </a:lnTo>
                <a:lnTo>
                  <a:pt x="308" y="0"/>
                </a:lnTo>
                <a:lnTo>
                  <a:pt x="356" y="2"/>
                </a:lnTo>
                <a:lnTo>
                  <a:pt x="404" y="10"/>
                </a:lnTo>
                <a:lnTo>
                  <a:pt x="449" y="25"/>
                </a:lnTo>
                <a:lnTo>
                  <a:pt x="490" y="43"/>
                </a:lnTo>
                <a:lnTo>
                  <a:pt x="526" y="66"/>
                </a:lnTo>
                <a:lnTo>
                  <a:pt x="558" y="95"/>
                </a:lnTo>
                <a:lnTo>
                  <a:pt x="582" y="126"/>
                </a:lnTo>
                <a:lnTo>
                  <a:pt x="600" y="159"/>
                </a:lnTo>
                <a:lnTo>
                  <a:pt x="613" y="194"/>
                </a:lnTo>
                <a:lnTo>
                  <a:pt x="617" y="231"/>
                </a:lnTo>
                <a:lnTo>
                  <a:pt x="613" y="268"/>
                </a:lnTo>
                <a:lnTo>
                  <a:pt x="600" y="304"/>
                </a:lnTo>
                <a:lnTo>
                  <a:pt x="582" y="337"/>
                </a:lnTo>
                <a:lnTo>
                  <a:pt x="558" y="368"/>
                </a:lnTo>
                <a:lnTo>
                  <a:pt x="526" y="397"/>
                </a:lnTo>
                <a:lnTo>
                  <a:pt x="490" y="419"/>
                </a:lnTo>
                <a:lnTo>
                  <a:pt x="449" y="438"/>
                </a:lnTo>
                <a:lnTo>
                  <a:pt x="404" y="453"/>
                </a:lnTo>
                <a:lnTo>
                  <a:pt x="356" y="461"/>
                </a:lnTo>
                <a:lnTo>
                  <a:pt x="308" y="465"/>
                </a:lnTo>
                <a:lnTo>
                  <a:pt x="260" y="461"/>
                </a:lnTo>
                <a:lnTo>
                  <a:pt x="212" y="453"/>
                </a:lnTo>
                <a:lnTo>
                  <a:pt x="167" y="438"/>
                </a:lnTo>
                <a:lnTo>
                  <a:pt x="126" y="419"/>
                </a:lnTo>
                <a:lnTo>
                  <a:pt x="89" y="397"/>
                </a:lnTo>
                <a:lnTo>
                  <a:pt x="58" y="368"/>
                </a:lnTo>
                <a:lnTo>
                  <a:pt x="33" y="337"/>
                </a:lnTo>
                <a:lnTo>
                  <a:pt x="15" y="304"/>
                </a:lnTo>
                <a:lnTo>
                  <a:pt x="2" y="268"/>
                </a:lnTo>
                <a:lnTo>
                  <a:pt x="0" y="231"/>
                </a:lnTo>
              </a:path>
            </a:pathLst>
          </a:custGeom>
          <a:solidFill>
            <a:srgbClr val="FFFF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8438" name="Line 4"/>
          <p:cNvSpPr>
            <a:spLocks noChangeShapeType="1"/>
          </p:cNvSpPr>
          <p:nvPr/>
        </p:nvSpPr>
        <p:spPr bwMode="auto">
          <a:xfrm>
            <a:off x="2679700" y="5253038"/>
            <a:ext cx="4894263" cy="15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39" name="Line 5"/>
          <p:cNvSpPr>
            <a:spLocks noChangeShapeType="1"/>
          </p:cNvSpPr>
          <p:nvPr/>
        </p:nvSpPr>
        <p:spPr bwMode="auto">
          <a:xfrm>
            <a:off x="2700338" y="1412875"/>
            <a:ext cx="0" cy="38877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0" name="Line 6"/>
          <p:cNvSpPr>
            <a:spLocks noChangeShapeType="1"/>
          </p:cNvSpPr>
          <p:nvPr/>
        </p:nvSpPr>
        <p:spPr bwMode="auto">
          <a:xfrm>
            <a:off x="2679700" y="4760913"/>
            <a:ext cx="4894263" cy="15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1" name="Line 7"/>
          <p:cNvSpPr>
            <a:spLocks noChangeShapeType="1"/>
          </p:cNvSpPr>
          <p:nvPr/>
        </p:nvSpPr>
        <p:spPr bwMode="auto">
          <a:xfrm>
            <a:off x="2190750" y="3282950"/>
            <a:ext cx="5383213" cy="15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2" name="Line 8"/>
          <p:cNvSpPr>
            <a:spLocks noChangeShapeType="1"/>
          </p:cNvSpPr>
          <p:nvPr/>
        </p:nvSpPr>
        <p:spPr bwMode="auto">
          <a:xfrm>
            <a:off x="2190750" y="3775075"/>
            <a:ext cx="5383213" cy="15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3" name="Line 9"/>
          <p:cNvSpPr>
            <a:spLocks noChangeShapeType="1"/>
          </p:cNvSpPr>
          <p:nvPr/>
        </p:nvSpPr>
        <p:spPr bwMode="auto">
          <a:xfrm>
            <a:off x="2679700" y="4268788"/>
            <a:ext cx="4894263" cy="15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4" name="Line 10"/>
          <p:cNvSpPr>
            <a:spLocks noChangeShapeType="1"/>
          </p:cNvSpPr>
          <p:nvPr/>
        </p:nvSpPr>
        <p:spPr bwMode="auto">
          <a:xfrm>
            <a:off x="2679700" y="2790825"/>
            <a:ext cx="4894263" cy="15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5" name="Line 11"/>
          <p:cNvSpPr>
            <a:spLocks noChangeShapeType="1"/>
          </p:cNvSpPr>
          <p:nvPr/>
        </p:nvSpPr>
        <p:spPr bwMode="auto">
          <a:xfrm>
            <a:off x="5616575" y="2052638"/>
            <a:ext cx="1588" cy="32004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6" name="Line 12"/>
          <p:cNvSpPr>
            <a:spLocks noChangeShapeType="1"/>
          </p:cNvSpPr>
          <p:nvPr/>
        </p:nvSpPr>
        <p:spPr bwMode="auto">
          <a:xfrm>
            <a:off x="4883150" y="2052638"/>
            <a:ext cx="1588" cy="32004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7" name="Line 13"/>
          <p:cNvSpPr>
            <a:spLocks noChangeShapeType="1"/>
          </p:cNvSpPr>
          <p:nvPr/>
        </p:nvSpPr>
        <p:spPr bwMode="auto">
          <a:xfrm>
            <a:off x="4148138" y="2052638"/>
            <a:ext cx="1587" cy="36925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8" name="Line 14"/>
          <p:cNvSpPr>
            <a:spLocks noChangeShapeType="1"/>
          </p:cNvSpPr>
          <p:nvPr/>
        </p:nvSpPr>
        <p:spPr bwMode="auto">
          <a:xfrm>
            <a:off x="3414713" y="2052638"/>
            <a:ext cx="1587" cy="36925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49" name="Line 15"/>
          <p:cNvSpPr>
            <a:spLocks noChangeShapeType="1"/>
          </p:cNvSpPr>
          <p:nvPr/>
        </p:nvSpPr>
        <p:spPr bwMode="auto">
          <a:xfrm>
            <a:off x="7085013" y="2052638"/>
            <a:ext cx="1587" cy="32004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50" name="Line 16"/>
          <p:cNvSpPr>
            <a:spLocks noChangeShapeType="1"/>
          </p:cNvSpPr>
          <p:nvPr/>
        </p:nvSpPr>
        <p:spPr bwMode="auto">
          <a:xfrm>
            <a:off x="6351588" y="2052638"/>
            <a:ext cx="1587" cy="32004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8451" name="Rectangle 17"/>
          <p:cNvSpPr>
            <a:spLocks noChangeArrowheads="1"/>
          </p:cNvSpPr>
          <p:nvPr/>
        </p:nvSpPr>
        <p:spPr bwMode="auto">
          <a:xfrm>
            <a:off x="7058025" y="5345113"/>
            <a:ext cx="558800" cy="334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2200">
                <a:solidFill>
                  <a:srgbClr val="000000"/>
                </a:solidFill>
                <a:latin typeface="SimSun" pitchFamily="2" charset="-122"/>
                <a:ea typeface="SimSun" pitchFamily="2" charset="-122"/>
              </a:rPr>
              <a:t>time</a:t>
            </a:r>
          </a:p>
        </p:txBody>
      </p:sp>
      <p:sp>
        <p:nvSpPr>
          <p:cNvPr id="18452" name="Rectangle 18"/>
          <p:cNvSpPr>
            <a:spLocks noChangeArrowheads="1"/>
          </p:cNvSpPr>
          <p:nvPr/>
        </p:nvSpPr>
        <p:spPr bwMode="auto">
          <a:xfrm>
            <a:off x="1187450" y="1557338"/>
            <a:ext cx="1257300" cy="334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2200">
                <a:solidFill>
                  <a:srgbClr val="000000"/>
                </a:solidFill>
                <a:latin typeface="SimSun" pitchFamily="2" charset="-122"/>
                <a:ea typeface="SimSun" pitchFamily="2" charset="-122"/>
              </a:rPr>
              <a:t>Frequency</a:t>
            </a:r>
          </a:p>
        </p:txBody>
      </p:sp>
      <p:sp>
        <p:nvSpPr>
          <p:cNvPr id="18454" name="Line 20"/>
          <p:cNvSpPr>
            <a:spLocks noChangeShapeType="1"/>
          </p:cNvSpPr>
          <p:nvPr/>
        </p:nvSpPr>
        <p:spPr bwMode="auto">
          <a:xfrm>
            <a:off x="3459163" y="5622925"/>
            <a:ext cx="642937" cy="15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5383" name="Freeform 21"/>
          <p:cNvSpPr>
            <a:spLocks/>
          </p:cNvSpPr>
          <p:nvPr/>
        </p:nvSpPr>
        <p:spPr bwMode="auto">
          <a:xfrm>
            <a:off x="3414713" y="5567363"/>
            <a:ext cx="57150" cy="114300"/>
          </a:xfrm>
          <a:custGeom>
            <a:avLst/>
            <a:gdLst>
              <a:gd name="T0" fmla="*/ 2147483647 w 36"/>
              <a:gd name="T1" fmla="*/ 2147483647 h 72"/>
              <a:gd name="T2" fmla="*/ 0 w 36"/>
              <a:gd name="T3" fmla="*/ 2147483647 h 72"/>
              <a:gd name="T4" fmla="*/ 2147483647 w 36"/>
              <a:gd name="T5" fmla="*/ 0 h 72"/>
              <a:gd name="T6" fmla="*/ 2147483647 w 36"/>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72">
                <a:moveTo>
                  <a:pt x="35" y="71"/>
                </a:moveTo>
                <a:lnTo>
                  <a:pt x="0" y="35"/>
                </a:lnTo>
                <a:lnTo>
                  <a:pt x="35" y="0"/>
                </a:lnTo>
                <a:lnTo>
                  <a:pt x="35" y="7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5384" name="Freeform 22"/>
          <p:cNvSpPr>
            <a:spLocks/>
          </p:cNvSpPr>
          <p:nvPr/>
        </p:nvSpPr>
        <p:spPr bwMode="auto">
          <a:xfrm>
            <a:off x="4092575" y="5567363"/>
            <a:ext cx="57150" cy="114300"/>
          </a:xfrm>
          <a:custGeom>
            <a:avLst/>
            <a:gdLst>
              <a:gd name="T0" fmla="*/ 0 w 36"/>
              <a:gd name="T1" fmla="*/ 0 h 72"/>
              <a:gd name="T2" fmla="*/ 2147483647 w 36"/>
              <a:gd name="T3" fmla="*/ 2147483647 h 72"/>
              <a:gd name="T4" fmla="*/ 0 w 36"/>
              <a:gd name="T5" fmla="*/ 2147483647 h 72"/>
              <a:gd name="T6" fmla="*/ 0 w 36"/>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72">
                <a:moveTo>
                  <a:pt x="0" y="0"/>
                </a:moveTo>
                <a:lnTo>
                  <a:pt x="35" y="35"/>
                </a:lnTo>
                <a:lnTo>
                  <a:pt x="0" y="71"/>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8457" name="Rectangle 23"/>
          <p:cNvSpPr>
            <a:spLocks noChangeArrowheads="1"/>
          </p:cNvSpPr>
          <p:nvPr/>
        </p:nvSpPr>
        <p:spPr bwMode="auto">
          <a:xfrm>
            <a:off x="3648075" y="5472113"/>
            <a:ext cx="261938" cy="30321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18458" name="Rectangle 24"/>
          <p:cNvSpPr>
            <a:spLocks noChangeArrowheads="1"/>
          </p:cNvSpPr>
          <p:nvPr/>
        </p:nvSpPr>
        <p:spPr bwMode="auto">
          <a:xfrm>
            <a:off x="3667125" y="5499100"/>
            <a:ext cx="215900" cy="258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700">
                <a:solidFill>
                  <a:srgbClr val="000000"/>
                </a:solidFill>
                <a:latin typeface="SimSun" pitchFamily="2" charset="-122"/>
                <a:ea typeface="SimSun" pitchFamily="2" charset="-122"/>
              </a:rPr>
              <a:t>BP</a:t>
            </a:r>
          </a:p>
        </p:txBody>
      </p:sp>
      <p:sp>
        <p:nvSpPr>
          <p:cNvPr id="18459" name="Rectangle 25"/>
          <p:cNvSpPr>
            <a:spLocks noChangeArrowheads="1"/>
          </p:cNvSpPr>
          <p:nvPr/>
        </p:nvSpPr>
        <p:spPr bwMode="auto">
          <a:xfrm>
            <a:off x="3348038" y="5729288"/>
            <a:ext cx="844550" cy="28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900">
                <a:solidFill>
                  <a:srgbClr val="000000"/>
                </a:solidFill>
                <a:latin typeface="SimSun" pitchFamily="2" charset="-122"/>
                <a:ea typeface="SimSun" pitchFamily="2" charset="-122"/>
              </a:rPr>
              <a:t>15/26ms</a:t>
            </a:r>
          </a:p>
        </p:txBody>
      </p:sp>
      <p:sp>
        <p:nvSpPr>
          <p:cNvPr id="18460" name="Line 26"/>
          <p:cNvSpPr>
            <a:spLocks noChangeShapeType="1"/>
          </p:cNvSpPr>
          <p:nvPr/>
        </p:nvSpPr>
        <p:spPr bwMode="auto">
          <a:xfrm>
            <a:off x="2314575" y="3328988"/>
            <a:ext cx="0" cy="4000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5389" name="Freeform 27"/>
          <p:cNvSpPr>
            <a:spLocks/>
          </p:cNvSpPr>
          <p:nvPr/>
        </p:nvSpPr>
        <p:spPr bwMode="auto">
          <a:xfrm>
            <a:off x="2257425" y="3282950"/>
            <a:ext cx="114300" cy="57150"/>
          </a:xfrm>
          <a:custGeom>
            <a:avLst/>
            <a:gdLst>
              <a:gd name="T0" fmla="*/ 2147483647 w 72"/>
              <a:gd name="T1" fmla="*/ 2147483647 h 36"/>
              <a:gd name="T2" fmla="*/ 2147483647 w 72"/>
              <a:gd name="T3" fmla="*/ 0 h 36"/>
              <a:gd name="T4" fmla="*/ 0 w 72"/>
              <a:gd name="T5" fmla="*/ 2147483647 h 36"/>
              <a:gd name="T6" fmla="*/ 2147483647 w 72"/>
              <a:gd name="T7" fmla="*/ 2147483647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36">
                <a:moveTo>
                  <a:pt x="71" y="35"/>
                </a:moveTo>
                <a:lnTo>
                  <a:pt x="35" y="0"/>
                </a:lnTo>
                <a:lnTo>
                  <a:pt x="0" y="35"/>
                </a:lnTo>
                <a:lnTo>
                  <a:pt x="71" y="35"/>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5390" name="Freeform 28"/>
          <p:cNvSpPr>
            <a:spLocks/>
          </p:cNvSpPr>
          <p:nvPr/>
        </p:nvSpPr>
        <p:spPr bwMode="auto">
          <a:xfrm>
            <a:off x="2257425" y="3719513"/>
            <a:ext cx="114300" cy="57150"/>
          </a:xfrm>
          <a:custGeom>
            <a:avLst/>
            <a:gdLst>
              <a:gd name="T0" fmla="*/ 0 w 72"/>
              <a:gd name="T1" fmla="*/ 0 h 36"/>
              <a:gd name="T2" fmla="*/ 2147483647 w 72"/>
              <a:gd name="T3" fmla="*/ 2147483647 h 36"/>
              <a:gd name="T4" fmla="*/ 2147483647 w 72"/>
              <a:gd name="T5" fmla="*/ 0 h 36"/>
              <a:gd name="T6" fmla="*/ 0 w 72"/>
              <a:gd name="T7" fmla="*/ 0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36">
                <a:moveTo>
                  <a:pt x="0" y="0"/>
                </a:moveTo>
                <a:lnTo>
                  <a:pt x="35" y="35"/>
                </a:lnTo>
                <a:lnTo>
                  <a:pt x="71" y="0"/>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8463" name="Rectangle 29"/>
          <p:cNvSpPr>
            <a:spLocks noChangeArrowheads="1"/>
          </p:cNvSpPr>
          <p:nvPr/>
        </p:nvSpPr>
        <p:spPr bwMode="auto">
          <a:xfrm>
            <a:off x="1524000" y="3405188"/>
            <a:ext cx="647700" cy="258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700">
                <a:solidFill>
                  <a:srgbClr val="000000"/>
                </a:solidFill>
                <a:latin typeface="SimSun" pitchFamily="2" charset="-122"/>
                <a:ea typeface="SimSun" pitchFamily="2" charset="-122"/>
              </a:rPr>
              <a:t>200KHz</a:t>
            </a:r>
          </a:p>
        </p:txBody>
      </p:sp>
      <p:sp>
        <p:nvSpPr>
          <p:cNvPr id="18464" name="Line 30"/>
          <p:cNvSpPr>
            <a:spLocks noChangeShapeType="1"/>
          </p:cNvSpPr>
          <p:nvPr/>
        </p:nvSpPr>
        <p:spPr bwMode="auto">
          <a:xfrm>
            <a:off x="5267325" y="3956050"/>
            <a:ext cx="593725" cy="17891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15393" name="Freeform 31"/>
          <p:cNvSpPr>
            <a:spLocks/>
          </p:cNvSpPr>
          <p:nvPr/>
        </p:nvSpPr>
        <p:spPr bwMode="auto">
          <a:xfrm>
            <a:off x="5202238" y="3900488"/>
            <a:ext cx="144462" cy="96837"/>
          </a:xfrm>
          <a:custGeom>
            <a:avLst/>
            <a:gdLst>
              <a:gd name="T0" fmla="*/ 0 w 91"/>
              <a:gd name="T1" fmla="*/ 2147483647 h 61"/>
              <a:gd name="T2" fmla="*/ 2147483647 w 91"/>
              <a:gd name="T3" fmla="*/ 0 h 61"/>
              <a:gd name="T4" fmla="*/ 2147483647 w 91"/>
              <a:gd name="T5" fmla="*/ 2147483647 h 61"/>
              <a:gd name="T6" fmla="*/ 0 w 91"/>
              <a:gd name="T7" fmla="*/ 2147483647 h 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61">
                <a:moveTo>
                  <a:pt x="0" y="60"/>
                </a:moveTo>
                <a:lnTo>
                  <a:pt x="30" y="0"/>
                </a:lnTo>
                <a:lnTo>
                  <a:pt x="90" y="29"/>
                </a:lnTo>
                <a:lnTo>
                  <a:pt x="0" y="6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8466" name="Rectangle 32"/>
          <p:cNvSpPr>
            <a:spLocks noChangeArrowheads="1"/>
          </p:cNvSpPr>
          <p:nvPr/>
        </p:nvSpPr>
        <p:spPr bwMode="auto">
          <a:xfrm>
            <a:off x="5835650" y="5837238"/>
            <a:ext cx="1117600" cy="334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2200">
                <a:solidFill>
                  <a:srgbClr val="000000"/>
                </a:solidFill>
                <a:latin typeface="SimSun" pitchFamily="2" charset="-122"/>
                <a:ea typeface="SimSun" pitchFamily="2" charset="-122"/>
              </a:rPr>
              <a:t>interval</a:t>
            </a:r>
          </a:p>
        </p:txBody>
      </p:sp>
    </p:spTree>
    <p:extLst>
      <p:ext uri="{BB962C8B-B14F-4D97-AF65-F5344CB8AC3E}">
        <p14:creationId xmlns:p14="http://schemas.microsoft.com/office/powerpoint/2010/main" val="413506840"/>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32" y="0"/>
            <a:ext cx="8028384" cy="548680"/>
          </a:xfrm>
        </p:spPr>
        <p:txBody>
          <a:bodyPr/>
          <a:lstStyle/>
          <a:p>
            <a:r>
              <a:rPr lang="en-GB" b="0" dirty="0">
                <a:solidFill>
                  <a:schemeClr val="bg1"/>
                </a:solidFill>
                <a:latin typeface="Calibri" pitchFamily="34" charset="0"/>
                <a:cs typeface="Calibri" pitchFamily="34" charset="0"/>
              </a:rPr>
              <a:t>Background to GSM</a:t>
            </a:r>
            <a:endParaRPr lang="en-GB" b="0" dirty="0">
              <a:solidFill>
                <a:schemeClr val="bg1"/>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a:t>
            </a:fld>
            <a:endParaRPr lang="en-GB"/>
          </a:p>
        </p:txBody>
      </p:sp>
      <p:sp>
        <p:nvSpPr>
          <p:cNvPr id="7" name="Content Placeholder 2"/>
          <p:cNvSpPr>
            <a:spLocks noGrp="1"/>
          </p:cNvSpPr>
          <p:nvPr>
            <p:ph idx="1"/>
          </p:nvPr>
        </p:nvSpPr>
        <p:spPr>
          <a:xfrm>
            <a:off x="323528" y="1052736"/>
            <a:ext cx="8352928" cy="5184923"/>
          </a:xfrm>
        </p:spPr>
        <p:txBody>
          <a:bodyPr/>
          <a:lstStyle/>
          <a:p>
            <a:pPr>
              <a:spcBef>
                <a:spcPts val="600"/>
              </a:spcBef>
              <a:spcAft>
                <a:spcPts val="600"/>
              </a:spcAft>
              <a:defRPr/>
            </a:pPr>
            <a:r>
              <a:rPr lang="en-GB" sz="2000" dirty="0">
                <a:latin typeface="Calibri" pitchFamily="34" charset="0"/>
                <a:cs typeface="Calibri" pitchFamily="34" charset="0"/>
              </a:rPr>
              <a:t>GSM was originally the acronym for “</a:t>
            </a:r>
            <a:r>
              <a:rPr lang="en-US" sz="2000" dirty="0" err="1">
                <a:latin typeface="Calibri" pitchFamily="34" charset="0"/>
                <a:cs typeface="Calibri" pitchFamily="34" charset="0"/>
              </a:rPr>
              <a:t>Groupe</a:t>
            </a:r>
            <a:r>
              <a:rPr lang="en-US" sz="2000" dirty="0">
                <a:latin typeface="Calibri" pitchFamily="34" charset="0"/>
                <a:cs typeface="Calibri" pitchFamily="34" charset="0"/>
              </a:rPr>
              <a:t> </a:t>
            </a:r>
            <a:r>
              <a:rPr lang="en-US" sz="2000" dirty="0" err="1">
                <a:latin typeface="Calibri" pitchFamily="34" charset="0"/>
                <a:cs typeface="Calibri" pitchFamily="34" charset="0"/>
              </a:rPr>
              <a:t>Spéciale</a:t>
            </a:r>
            <a:r>
              <a:rPr lang="en-US" sz="2000" dirty="0">
                <a:latin typeface="Calibri" pitchFamily="34" charset="0"/>
                <a:cs typeface="Calibri" pitchFamily="34" charset="0"/>
              </a:rPr>
              <a:t> Mobile” (circa 1982). Later changed to “Global System for Mobile Communication”</a:t>
            </a:r>
          </a:p>
          <a:p>
            <a:pPr>
              <a:spcBef>
                <a:spcPts val="600"/>
              </a:spcBef>
              <a:spcAft>
                <a:spcPts val="600"/>
              </a:spcAft>
              <a:defRPr/>
            </a:pPr>
            <a:r>
              <a:rPr lang="en-GB" sz="2000" dirty="0">
                <a:latin typeface="Calibri" pitchFamily="34" charset="0"/>
                <a:cs typeface="Calibri" pitchFamily="34" charset="0"/>
              </a:rPr>
              <a:t>CEPT initiated work on GSM in 1982, ETSI issued the standards in 1990</a:t>
            </a:r>
            <a:endParaRPr lang="en-US" sz="2000" dirty="0">
              <a:latin typeface="Calibri" pitchFamily="34" charset="0"/>
              <a:cs typeface="Calibri" pitchFamily="34" charset="0"/>
            </a:endParaRPr>
          </a:p>
          <a:p>
            <a:pPr>
              <a:spcBef>
                <a:spcPts val="600"/>
              </a:spcBef>
              <a:spcAft>
                <a:spcPts val="600"/>
              </a:spcAft>
              <a:defRPr/>
            </a:pPr>
            <a:r>
              <a:rPr lang="en-US" sz="2000" dirty="0">
                <a:latin typeface="Calibri" pitchFamily="34" charset="0"/>
                <a:cs typeface="Calibri" pitchFamily="34" charset="0"/>
              </a:rPr>
              <a:t>Pan-European standard (ETSI, European Telecommunications Standardization Institute)</a:t>
            </a:r>
            <a:endParaRPr lang="en-GB" sz="2000" dirty="0">
              <a:latin typeface="Calibri" pitchFamily="34" charset="0"/>
              <a:cs typeface="Calibri" pitchFamily="34" charset="0"/>
            </a:endParaRPr>
          </a:p>
          <a:p>
            <a:pPr>
              <a:spcBef>
                <a:spcPts val="600"/>
              </a:spcBef>
              <a:spcAft>
                <a:spcPts val="600"/>
              </a:spcAft>
              <a:defRPr/>
            </a:pPr>
            <a:r>
              <a:rPr lang="en-GB" sz="2000" dirty="0">
                <a:latin typeface="Calibri" pitchFamily="34" charset="0"/>
                <a:cs typeface="Calibri" pitchFamily="34" charset="0"/>
              </a:rPr>
              <a:t>Conceived as a digital system, based on circuit switched telephony, primarily for voice, fax and SMS. IP Data services were later “bolted on” in the form of GPRS.</a:t>
            </a:r>
          </a:p>
          <a:p>
            <a:pPr>
              <a:spcBef>
                <a:spcPts val="600"/>
              </a:spcBef>
              <a:spcAft>
                <a:spcPts val="600"/>
              </a:spcAft>
              <a:defRPr/>
            </a:pPr>
            <a:r>
              <a:rPr lang="en-US" sz="2000" dirty="0">
                <a:latin typeface="Calibri" pitchFamily="34" charset="0"/>
                <a:cs typeface="Calibri" pitchFamily="34" charset="0"/>
              </a:rPr>
              <a:t>Designed to enable seamless roaming within Europe (major distinction with previous analog systems).</a:t>
            </a:r>
          </a:p>
          <a:p>
            <a:pPr>
              <a:spcBef>
                <a:spcPts val="600"/>
              </a:spcBef>
              <a:spcAft>
                <a:spcPts val="600"/>
              </a:spcAft>
              <a:defRPr/>
            </a:pPr>
            <a:r>
              <a:rPr lang="en-US" sz="2000" dirty="0">
                <a:latin typeface="Calibri" pitchFamily="34" charset="0"/>
                <a:cs typeface="Calibri" pitchFamily="34" charset="0"/>
              </a:rPr>
              <a:t>GSM is now the primary mobile standard in the world with more than 400 operators in more than 130 countries and nearly 4 billion subscribers worldwide.</a:t>
            </a:r>
          </a:p>
          <a:p>
            <a:pPr>
              <a:spcBef>
                <a:spcPts val="600"/>
              </a:spcBef>
              <a:spcAft>
                <a:spcPts val="600"/>
              </a:spcAft>
              <a:defRPr/>
            </a:pPr>
            <a:endParaRPr lang="en-GB" sz="2000" dirty="0">
              <a:latin typeface="Calibri" pitchFamily="34" charset="0"/>
              <a:cs typeface="Calibri" pitchFamily="34" charset="0"/>
            </a:endParaRPr>
          </a:p>
        </p:txBody>
      </p:sp>
    </p:spTree>
    <p:extLst>
      <p:ext uri="{BB962C8B-B14F-4D97-AF65-F5344CB8AC3E}">
        <p14:creationId xmlns:p14="http://schemas.microsoft.com/office/powerpoint/2010/main" val="104366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2" y="0"/>
            <a:ext cx="7996832" cy="620688"/>
          </a:xfrm>
        </p:spPr>
        <p:txBody>
          <a:bodyPr/>
          <a:lstStyle/>
          <a:p>
            <a:r>
              <a:rPr lang="en-US" b="0" dirty="0">
                <a:solidFill>
                  <a:srgbClr val="FFFFFF"/>
                </a:solidFill>
                <a:latin typeface="Calibri" pitchFamily="34" charset="0"/>
                <a:cs typeface="Calibri" pitchFamily="34" charset="0"/>
              </a:rPr>
              <a:t>GSM Radio Interface : TDMA</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50</a:t>
            </a:fld>
            <a:endParaRPr lang="en-GB"/>
          </a:p>
        </p:txBody>
      </p:sp>
      <p:sp>
        <p:nvSpPr>
          <p:cNvPr id="7" name="TextBox 6"/>
          <p:cNvSpPr txBox="1"/>
          <p:nvPr/>
        </p:nvSpPr>
        <p:spPr>
          <a:xfrm>
            <a:off x="251520" y="980728"/>
            <a:ext cx="8712968" cy="5632311"/>
          </a:xfrm>
          <a:prstGeom prst="rect">
            <a:avLst/>
          </a:prstGeom>
          <a:noFill/>
        </p:spPr>
        <p:txBody>
          <a:bodyPr wrap="square" rtlCol="0">
            <a:spAutoFit/>
          </a:bodyPr>
          <a:lstStyle/>
          <a:p>
            <a:pPr marL="285750" indent="-285750" eaLnBrk="1" fontAlgn="auto" hangingPunct="1">
              <a:spcBef>
                <a:spcPts val="0"/>
              </a:spcBef>
              <a:spcAft>
                <a:spcPts val="0"/>
              </a:spcAft>
              <a:buFont typeface="Arial" pitchFamily="34" charset="0"/>
              <a:buChar char="•"/>
            </a:pPr>
            <a:r>
              <a:rPr lang="en-GB" sz="2400" dirty="0">
                <a:solidFill>
                  <a:prstClr val="black"/>
                </a:solidFill>
                <a:latin typeface="Calibri"/>
              </a:rPr>
              <a:t>Each frequency is divided up into 8 </a:t>
            </a:r>
            <a:r>
              <a:rPr lang="en-GB" sz="2400" b="1" dirty="0">
                <a:solidFill>
                  <a:srgbClr val="FF0000"/>
                </a:solidFill>
                <a:latin typeface="Calibri"/>
              </a:rPr>
              <a:t>time slots</a:t>
            </a:r>
            <a:r>
              <a:rPr lang="en-GB" sz="2400" dirty="0">
                <a:solidFill>
                  <a:prstClr val="black"/>
                </a:solidFill>
                <a:latin typeface="Calibri"/>
              </a:rPr>
              <a:t>, numbered 0 to 7.</a:t>
            </a:r>
          </a:p>
          <a:p>
            <a:pPr marL="285750" indent="-285750" eaLnBrk="1" fontAlgn="auto" hangingPunct="1">
              <a:spcBef>
                <a:spcPts val="0"/>
              </a:spcBef>
              <a:spcAft>
                <a:spcPts val="0"/>
              </a:spcAft>
              <a:buFont typeface="Arial" pitchFamily="34" charset="0"/>
              <a:buChar char="•"/>
            </a:pPr>
            <a:endParaRPr lang="en-GB" sz="2400" dirty="0">
              <a:solidFill>
                <a:prstClr val="black"/>
              </a:solidFill>
              <a:latin typeface="Calibri"/>
            </a:endParaRPr>
          </a:p>
          <a:p>
            <a:pPr marL="285750" indent="-285750" eaLnBrk="1" fontAlgn="auto" hangingPunct="1">
              <a:spcBef>
                <a:spcPts val="0"/>
              </a:spcBef>
              <a:spcAft>
                <a:spcPts val="0"/>
              </a:spcAft>
              <a:buFont typeface="Arial" pitchFamily="34" charset="0"/>
              <a:buChar char="•"/>
            </a:pPr>
            <a:endParaRPr lang="en-GB" sz="2400" dirty="0">
              <a:solidFill>
                <a:prstClr val="black"/>
              </a:solidFill>
              <a:latin typeface="Calibri"/>
            </a:endParaRPr>
          </a:p>
          <a:p>
            <a:pPr marL="285750" indent="-285750" eaLnBrk="1" fontAlgn="auto" hangingPunct="1">
              <a:spcBef>
                <a:spcPts val="0"/>
              </a:spcBef>
              <a:spcAft>
                <a:spcPts val="0"/>
              </a:spcAft>
              <a:buFont typeface="Arial" pitchFamily="34" charset="0"/>
              <a:buChar char="•"/>
            </a:pPr>
            <a:endParaRPr lang="en-GB" sz="2400" dirty="0">
              <a:solidFill>
                <a:prstClr val="black"/>
              </a:solidFill>
              <a:latin typeface="Calibri"/>
            </a:endParaRPr>
          </a:p>
          <a:p>
            <a:pPr marL="285750" indent="-285750" eaLnBrk="1" fontAlgn="auto" hangingPunct="1">
              <a:spcBef>
                <a:spcPts val="0"/>
              </a:spcBef>
              <a:spcAft>
                <a:spcPts val="0"/>
              </a:spcAft>
              <a:buFont typeface="Arial" pitchFamily="34" charset="0"/>
              <a:buChar char="•"/>
            </a:pPr>
            <a:endParaRPr lang="en-GB" sz="2400" dirty="0">
              <a:solidFill>
                <a:prstClr val="black"/>
              </a:solidFill>
              <a:latin typeface="Calibri"/>
            </a:endParaRPr>
          </a:p>
          <a:p>
            <a:pPr eaLnBrk="1" fontAlgn="auto" hangingPunct="1">
              <a:spcBef>
                <a:spcPts val="0"/>
              </a:spcBef>
              <a:spcAft>
                <a:spcPts val="0"/>
              </a:spcAft>
            </a:pPr>
            <a:endParaRPr lang="en-GB" sz="2400" dirty="0">
              <a:solidFill>
                <a:prstClr val="black"/>
              </a:solidFill>
              <a:latin typeface="Calibri"/>
            </a:endParaRPr>
          </a:p>
          <a:p>
            <a:pPr marL="285750" indent="-285750" eaLnBrk="1" fontAlgn="auto" hangingPunct="1">
              <a:spcBef>
                <a:spcPts val="0"/>
              </a:spcBef>
              <a:spcAft>
                <a:spcPts val="0"/>
              </a:spcAft>
              <a:buFont typeface="Arial" pitchFamily="34" charset="0"/>
              <a:buChar char="•"/>
            </a:pPr>
            <a:r>
              <a:rPr lang="en-GB" sz="2400" dirty="0">
                <a:solidFill>
                  <a:prstClr val="black"/>
                </a:solidFill>
                <a:latin typeface="Calibri"/>
              </a:rPr>
              <a:t>Each time slot lasts </a:t>
            </a:r>
            <a:r>
              <a:rPr lang="en-GB" sz="2400" b="1" dirty="0">
                <a:solidFill>
                  <a:srgbClr val="FF0000"/>
                </a:solidFill>
                <a:latin typeface="Calibri"/>
              </a:rPr>
              <a:t>576.9 µs</a:t>
            </a:r>
            <a:r>
              <a:rPr lang="en-GB" sz="2400" dirty="0">
                <a:solidFill>
                  <a:prstClr val="black"/>
                </a:solidFill>
                <a:latin typeface="Calibri"/>
              </a:rPr>
              <a:t>. A time slot is the basic radio resource used to facilitate communication between the MS and the BTS</a:t>
            </a:r>
          </a:p>
          <a:p>
            <a:pPr marL="285750" indent="-285750" eaLnBrk="1" fontAlgn="auto" hangingPunct="1">
              <a:spcBef>
                <a:spcPts val="0"/>
              </a:spcBef>
              <a:spcAft>
                <a:spcPts val="0"/>
              </a:spcAft>
              <a:buFont typeface="Arial" pitchFamily="34" charset="0"/>
              <a:buChar char="•"/>
            </a:pPr>
            <a:r>
              <a:rPr lang="en-GB" sz="2400" dirty="0">
                <a:solidFill>
                  <a:prstClr val="black"/>
                </a:solidFill>
                <a:latin typeface="Calibri"/>
              </a:rPr>
              <a:t>Time slots are constructed into </a:t>
            </a:r>
            <a:r>
              <a:rPr lang="en-GB" sz="2400" b="1" dirty="0">
                <a:solidFill>
                  <a:srgbClr val="FF0000"/>
                </a:solidFill>
                <a:latin typeface="Calibri"/>
              </a:rPr>
              <a:t>frames</a:t>
            </a:r>
            <a:r>
              <a:rPr lang="en-GB" sz="2400" dirty="0">
                <a:solidFill>
                  <a:prstClr val="black"/>
                </a:solidFill>
                <a:latin typeface="Calibri"/>
              </a:rPr>
              <a:t>, each lasting </a:t>
            </a:r>
            <a:r>
              <a:rPr lang="en-GB" sz="2400" b="1" dirty="0">
                <a:solidFill>
                  <a:srgbClr val="FF0000"/>
                </a:solidFill>
                <a:latin typeface="Calibri" pitchFamily="34" charset="0"/>
                <a:cs typeface="Calibri" pitchFamily="34" charset="0"/>
              </a:rPr>
              <a:t>4.615ms</a:t>
            </a:r>
            <a:r>
              <a:rPr lang="en-GB" sz="2400" dirty="0">
                <a:latin typeface="Calibri" pitchFamily="34" charset="0"/>
                <a:cs typeface="Calibri" pitchFamily="34" charset="0"/>
              </a:rPr>
              <a:t> (8 time slots plus guard spaces)</a:t>
            </a:r>
          </a:p>
          <a:p>
            <a:pPr marL="285750" indent="-285750" eaLnBrk="1" fontAlgn="auto" hangingPunct="1">
              <a:spcBef>
                <a:spcPts val="0"/>
              </a:spcBef>
              <a:spcAft>
                <a:spcPts val="0"/>
              </a:spcAft>
              <a:buFont typeface="Arial" pitchFamily="34" charset="0"/>
              <a:buChar char="•"/>
            </a:pPr>
            <a:r>
              <a:rPr lang="en-GB" sz="2400" dirty="0">
                <a:latin typeface="Calibri" pitchFamily="34" charset="0"/>
                <a:cs typeface="Calibri" pitchFamily="34" charset="0"/>
              </a:rPr>
              <a:t>One </a:t>
            </a:r>
            <a:r>
              <a:rPr lang="en-GB" sz="2400" b="1" dirty="0">
                <a:solidFill>
                  <a:srgbClr val="FF0000"/>
                </a:solidFill>
                <a:latin typeface="Calibri" pitchFamily="34" charset="0"/>
                <a:cs typeface="Calibri" pitchFamily="34" charset="0"/>
              </a:rPr>
              <a:t>physical channel </a:t>
            </a:r>
            <a:r>
              <a:rPr lang="en-GB" sz="2400" dirty="0">
                <a:latin typeface="Calibri" pitchFamily="34" charset="0"/>
                <a:cs typeface="Calibri" pitchFamily="34" charset="0"/>
              </a:rPr>
              <a:t>consists of a single time slot, repeated every frame (i.e. repeated every 4.615ms).</a:t>
            </a:r>
          </a:p>
          <a:p>
            <a:pPr marL="285750" indent="-285750" eaLnBrk="1" fontAlgn="auto" hangingPunct="1">
              <a:spcBef>
                <a:spcPts val="0"/>
              </a:spcBef>
              <a:spcAft>
                <a:spcPts val="0"/>
              </a:spcAft>
              <a:buFont typeface="Arial" pitchFamily="34" charset="0"/>
              <a:buChar char="•"/>
            </a:pPr>
            <a:r>
              <a:rPr lang="en-GB" sz="2400" dirty="0">
                <a:latin typeface="Calibri" pitchFamily="34" charset="0"/>
                <a:cs typeface="Calibri" pitchFamily="34" charset="0"/>
              </a:rPr>
              <a:t>Therefore, basic data rate of a single physical channel = 148/4.615ms = 32kbps</a:t>
            </a:r>
          </a:p>
          <a:p>
            <a:pPr marL="285750" indent="-285750" eaLnBrk="1" fontAlgn="auto" hangingPunct="1">
              <a:spcBef>
                <a:spcPts val="0"/>
              </a:spcBef>
              <a:spcAft>
                <a:spcPts val="0"/>
              </a:spcAft>
              <a:buFont typeface="Arial" pitchFamily="34" charset="0"/>
              <a:buChar char="•"/>
            </a:pPr>
            <a:endParaRPr lang="en-GB" sz="2400" dirty="0">
              <a:solidFill>
                <a:prstClr val="black"/>
              </a:solidFill>
              <a:latin typeface="Calibri"/>
            </a:endParaRPr>
          </a:p>
        </p:txBody>
      </p:sp>
      <p:sp>
        <p:nvSpPr>
          <p:cNvPr id="8" name="Rectangle 7"/>
          <p:cNvSpPr/>
          <p:nvPr/>
        </p:nvSpPr>
        <p:spPr>
          <a:xfrm>
            <a:off x="1763688"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TS0</a:t>
            </a:r>
          </a:p>
        </p:txBody>
      </p:sp>
      <p:sp>
        <p:nvSpPr>
          <p:cNvPr id="9" name="Rectangle 8"/>
          <p:cNvSpPr/>
          <p:nvPr/>
        </p:nvSpPr>
        <p:spPr>
          <a:xfrm>
            <a:off x="2411760"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TS1</a:t>
            </a:r>
          </a:p>
        </p:txBody>
      </p:sp>
      <p:sp>
        <p:nvSpPr>
          <p:cNvPr id="10" name="Rectangle 9"/>
          <p:cNvSpPr/>
          <p:nvPr/>
        </p:nvSpPr>
        <p:spPr>
          <a:xfrm>
            <a:off x="3059832"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TS2</a:t>
            </a:r>
          </a:p>
        </p:txBody>
      </p:sp>
      <p:sp>
        <p:nvSpPr>
          <p:cNvPr id="11" name="Rectangle 10"/>
          <p:cNvSpPr/>
          <p:nvPr/>
        </p:nvSpPr>
        <p:spPr>
          <a:xfrm>
            <a:off x="3707904"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TS3</a:t>
            </a:r>
          </a:p>
        </p:txBody>
      </p:sp>
      <p:sp>
        <p:nvSpPr>
          <p:cNvPr id="12" name="Rectangle 11"/>
          <p:cNvSpPr/>
          <p:nvPr/>
        </p:nvSpPr>
        <p:spPr>
          <a:xfrm>
            <a:off x="4355976"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TS4</a:t>
            </a:r>
          </a:p>
        </p:txBody>
      </p:sp>
      <p:sp>
        <p:nvSpPr>
          <p:cNvPr id="13" name="Rectangle 12"/>
          <p:cNvSpPr/>
          <p:nvPr/>
        </p:nvSpPr>
        <p:spPr>
          <a:xfrm>
            <a:off x="5004048"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TS5</a:t>
            </a:r>
          </a:p>
        </p:txBody>
      </p:sp>
      <p:sp>
        <p:nvSpPr>
          <p:cNvPr id="14" name="Rectangle 13"/>
          <p:cNvSpPr/>
          <p:nvPr/>
        </p:nvSpPr>
        <p:spPr>
          <a:xfrm>
            <a:off x="5652120"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TS6</a:t>
            </a:r>
          </a:p>
        </p:txBody>
      </p:sp>
      <p:sp>
        <p:nvSpPr>
          <p:cNvPr id="15" name="Rectangle 14"/>
          <p:cNvSpPr/>
          <p:nvPr/>
        </p:nvSpPr>
        <p:spPr>
          <a:xfrm>
            <a:off x="6300192" y="1916832"/>
            <a:ext cx="64807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rPr>
              <a:t>TS7</a:t>
            </a:r>
          </a:p>
        </p:txBody>
      </p:sp>
      <p:sp>
        <p:nvSpPr>
          <p:cNvPr id="16" name="TextBox 15"/>
          <p:cNvSpPr txBox="1"/>
          <p:nvPr/>
        </p:nvSpPr>
        <p:spPr>
          <a:xfrm>
            <a:off x="2915816" y="2924944"/>
            <a:ext cx="979755" cy="369332"/>
          </a:xfrm>
          <a:prstGeom prst="rect">
            <a:avLst/>
          </a:prstGeom>
          <a:noFill/>
        </p:spPr>
        <p:txBody>
          <a:bodyPr wrap="none" rtlCol="0">
            <a:spAutoFit/>
          </a:bodyPr>
          <a:lstStyle/>
          <a:p>
            <a:pPr eaLnBrk="1" fontAlgn="auto" hangingPunct="1">
              <a:spcBef>
                <a:spcPts val="0"/>
              </a:spcBef>
              <a:spcAft>
                <a:spcPts val="0"/>
              </a:spcAft>
            </a:pPr>
            <a:r>
              <a:rPr lang="en-GB" sz="1800" dirty="0">
                <a:solidFill>
                  <a:prstClr val="black"/>
                </a:solidFill>
                <a:latin typeface="Calibri"/>
                <a:ea typeface="+mn-ea"/>
              </a:rPr>
              <a:t>576.9 µs</a:t>
            </a:r>
          </a:p>
        </p:txBody>
      </p:sp>
      <p:cxnSp>
        <p:nvCxnSpPr>
          <p:cNvPr id="17" name="Straight Connector 16"/>
          <p:cNvCxnSpPr/>
          <p:nvPr/>
        </p:nvCxnSpPr>
        <p:spPr>
          <a:xfrm flipH="1">
            <a:off x="2735796" y="2492896"/>
            <a:ext cx="32403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707904" y="2492896"/>
            <a:ext cx="324036" cy="576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756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7848872" cy="535008"/>
          </a:xfrm>
        </p:spPr>
        <p:txBody>
          <a:bodyPr/>
          <a:lstStyle/>
          <a:p>
            <a:r>
              <a:rPr lang="en-US" b="0" dirty="0">
                <a:solidFill>
                  <a:srgbClr val="FFFFFF"/>
                </a:solidFill>
                <a:latin typeface="Calibri" pitchFamily="34" charset="0"/>
                <a:cs typeface="Calibri" pitchFamily="34" charset="0"/>
              </a:rPr>
              <a:t>GSM Radio Interface : TDMA/FDMA</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51</a:t>
            </a:fld>
            <a:endParaRPr lang="en-GB"/>
          </a:p>
        </p:txBody>
      </p:sp>
      <p:sp>
        <p:nvSpPr>
          <p:cNvPr id="7" name="Rectangle 5"/>
          <p:cNvSpPr>
            <a:spLocks noChangeArrowheads="1"/>
          </p:cNvSpPr>
          <p:nvPr/>
        </p:nvSpPr>
        <p:spPr bwMode="auto">
          <a:xfrm>
            <a:off x="933823" y="3489871"/>
            <a:ext cx="5937250" cy="3302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8" name="Line 6"/>
          <p:cNvSpPr>
            <a:spLocks noChangeShapeType="1"/>
          </p:cNvSpPr>
          <p:nvPr/>
        </p:nvSpPr>
        <p:spPr bwMode="auto">
          <a:xfrm>
            <a:off x="1686298"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 name="Line 7"/>
          <p:cNvSpPr>
            <a:spLocks noChangeShapeType="1"/>
          </p:cNvSpPr>
          <p:nvPr/>
        </p:nvSpPr>
        <p:spPr bwMode="auto">
          <a:xfrm>
            <a:off x="2446710"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 name="Line 8"/>
          <p:cNvSpPr>
            <a:spLocks noChangeShapeType="1"/>
          </p:cNvSpPr>
          <p:nvPr/>
        </p:nvSpPr>
        <p:spPr bwMode="auto">
          <a:xfrm>
            <a:off x="3207123"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1" name="Line 9"/>
          <p:cNvSpPr>
            <a:spLocks noChangeShapeType="1"/>
          </p:cNvSpPr>
          <p:nvPr/>
        </p:nvSpPr>
        <p:spPr bwMode="auto">
          <a:xfrm>
            <a:off x="3965948"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 name="Line 10"/>
          <p:cNvSpPr>
            <a:spLocks noChangeShapeType="1"/>
          </p:cNvSpPr>
          <p:nvPr/>
        </p:nvSpPr>
        <p:spPr bwMode="auto">
          <a:xfrm>
            <a:off x="4726360"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3" name="Line 11"/>
          <p:cNvSpPr>
            <a:spLocks noChangeShapeType="1"/>
          </p:cNvSpPr>
          <p:nvPr/>
        </p:nvSpPr>
        <p:spPr bwMode="auto">
          <a:xfrm>
            <a:off x="5485185"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4" name="Line 12"/>
          <p:cNvSpPr>
            <a:spLocks noChangeShapeType="1"/>
          </p:cNvSpPr>
          <p:nvPr/>
        </p:nvSpPr>
        <p:spPr bwMode="auto">
          <a:xfrm>
            <a:off x="6180510" y="3483521"/>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 name="Rectangle 13"/>
          <p:cNvSpPr>
            <a:spLocks noChangeArrowheads="1"/>
          </p:cNvSpPr>
          <p:nvPr/>
        </p:nvSpPr>
        <p:spPr bwMode="auto">
          <a:xfrm>
            <a:off x="1167185" y="3497809"/>
            <a:ext cx="277813"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1</a:t>
            </a:r>
          </a:p>
        </p:txBody>
      </p:sp>
      <p:sp>
        <p:nvSpPr>
          <p:cNvPr id="16" name="Rectangle 14"/>
          <p:cNvSpPr>
            <a:spLocks noChangeArrowheads="1"/>
          </p:cNvSpPr>
          <p:nvPr/>
        </p:nvSpPr>
        <p:spPr bwMode="auto">
          <a:xfrm>
            <a:off x="1926010" y="3497809"/>
            <a:ext cx="277813"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2</a:t>
            </a:r>
          </a:p>
        </p:txBody>
      </p:sp>
      <p:sp>
        <p:nvSpPr>
          <p:cNvPr id="17" name="Rectangle 15"/>
          <p:cNvSpPr>
            <a:spLocks noChangeArrowheads="1"/>
          </p:cNvSpPr>
          <p:nvPr/>
        </p:nvSpPr>
        <p:spPr bwMode="auto">
          <a:xfrm>
            <a:off x="2684835" y="3499396"/>
            <a:ext cx="277813"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3</a:t>
            </a:r>
          </a:p>
        </p:txBody>
      </p:sp>
      <p:sp>
        <p:nvSpPr>
          <p:cNvPr id="18" name="Rectangle 16"/>
          <p:cNvSpPr>
            <a:spLocks noChangeArrowheads="1"/>
          </p:cNvSpPr>
          <p:nvPr/>
        </p:nvSpPr>
        <p:spPr bwMode="auto">
          <a:xfrm>
            <a:off x="3445248" y="3497809"/>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4</a:t>
            </a:r>
          </a:p>
        </p:txBody>
      </p:sp>
      <p:sp>
        <p:nvSpPr>
          <p:cNvPr id="19" name="Rectangle 17"/>
          <p:cNvSpPr>
            <a:spLocks noChangeArrowheads="1"/>
          </p:cNvSpPr>
          <p:nvPr/>
        </p:nvSpPr>
        <p:spPr bwMode="auto">
          <a:xfrm>
            <a:off x="4204073" y="3496221"/>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5</a:t>
            </a:r>
          </a:p>
        </p:txBody>
      </p:sp>
      <p:sp>
        <p:nvSpPr>
          <p:cNvPr id="20" name="Rectangle 18"/>
          <p:cNvSpPr>
            <a:spLocks noChangeArrowheads="1"/>
          </p:cNvSpPr>
          <p:nvPr/>
        </p:nvSpPr>
        <p:spPr bwMode="auto">
          <a:xfrm>
            <a:off x="4962898" y="3497809"/>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6</a:t>
            </a:r>
          </a:p>
        </p:txBody>
      </p:sp>
      <p:sp>
        <p:nvSpPr>
          <p:cNvPr id="21" name="Rectangle 19"/>
          <p:cNvSpPr>
            <a:spLocks noChangeArrowheads="1"/>
          </p:cNvSpPr>
          <p:nvPr/>
        </p:nvSpPr>
        <p:spPr bwMode="auto">
          <a:xfrm>
            <a:off x="5723310" y="3496221"/>
            <a:ext cx="277813"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7</a:t>
            </a:r>
          </a:p>
        </p:txBody>
      </p:sp>
      <p:sp>
        <p:nvSpPr>
          <p:cNvPr id="22" name="Rectangle 20"/>
          <p:cNvSpPr>
            <a:spLocks noChangeArrowheads="1"/>
          </p:cNvSpPr>
          <p:nvPr/>
        </p:nvSpPr>
        <p:spPr bwMode="auto">
          <a:xfrm>
            <a:off x="6420223" y="3496221"/>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8</a:t>
            </a:r>
          </a:p>
        </p:txBody>
      </p:sp>
      <p:sp>
        <p:nvSpPr>
          <p:cNvPr id="23" name="Line 21"/>
          <p:cNvSpPr>
            <a:spLocks noChangeShapeType="1"/>
          </p:cNvSpPr>
          <p:nvPr/>
        </p:nvSpPr>
        <p:spPr bwMode="auto">
          <a:xfrm>
            <a:off x="611560" y="5291684"/>
            <a:ext cx="6772275" cy="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24" name="Line 22"/>
          <p:cNvSpPr>
            <a:spLocks noChangeShapeType="1"/>
          </p:cNvSpPr>
          <p:nvPr/>
        </p:nvSpPr>
        <p:spPr bwMode="auto">
          <a:xfrm>
            <a:off x="611560" y="3842296"/>
            <a:ext cx="6772275" cy="0"/>
          </a:xfrm>
          <a:prstGeom prst="line">
            <a:avLst/>
          </a:prstGeom>
          <a:noFill/>
          <a:ln w="12700">
            <a:solidFill>
              <a:schemeClr val="tx1"/>
            </a:solidFill>
            <a:round/>
            <a:headEnd type="none" w="sm" len="sm"/>
            <a:tailEnd type="stealth" w="med" len="lg"/>
          </a:ln>
          <a:effectLst/>
        </p:spPr>
        <p:txBody>
          <a:bodyPr wrap="none" anchor="ctr"/>
          <a:lstStyle/>
          <a:p>
            <a:endParaRPr lang="en-US"/>
          </a:p>
        </p:txBody>
      </p:sp>
      <p:grpSp>
        <p:nvGrpSpPr>
          <p:cNvPr id="25" name="Group 23"/>
          <p:cNvGrpSpPr>
            <a:grpSpLocks/>
          </p:cNvGrpSpPr>
          <p:nvPr/>
        </p:nvGrpSpPr>
        <p:grpSpPr bwMode="auto">
          <a:xfrm>
            <a:off x="933823" y="2213521"/>
            <a:ext cx="5937250" cy="342900"/>
            <a:chOff x="1160" y="1668"/>
            <a:chExt cx="4052" cy="216"/>
          </a:xfrm>
        </p:grpSpPr>
        <p:sp>
          <p:nvSpPr>
            <p:cNvPr id="26" name="Rectangle 24"/>
            <p:cNvSpPr>
              <a:spLocks noChangeArrowheads="1"/>
            </p:cNvSpPr>
            <p:nvPr/>
          </p:nvSpPr>
          <p:spPr bwMode="auto">
            <a:xfrm>
              <a:off x="1160" y="1672"/>
              <a:ext cx="4052" cy="208"/>
            </a:xfrm>
            <a:prstGeom prst="rect">
              <a:avLst/>
            </a:prstGeom>
            <a:noFill/>
            <a:ln w="12700">
              <a:solidFill>
                <a:schemeClr val="tx1"/>
              </a:solidFill>
              <a:miter lim="800000"/>
              <a:headEnd/>
              <a:tailEnd/>
            </a:ln>
            <a:effectLst/>
          </p:spPr>
          <p:txBody>
            <a:bodyPr wrap="none" anchor="ctr"/>
            <a:lstStyle/>
            <a:p>
              <a:endParaRPr lang="en-US"/>
            </a:p>
          </p:txBody>
        </p:sp>
        <p:sp>
          <p:nvSpPr>
            <p:cNvPr id="27" name="Rectangle 25"/>
            <p:cNvSpPr>
              <a:spLocks noChangeArrowheads="1"/>
            </p:cNvSpPr>
            <p:nvPr/>
          </p:nvSpPr>
          <p:spPr bwMode="auto">
            <a:xfrm>
              <a:off x="3132" y="1673"/>
              <a:ext cx="1896" cy="206"/>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higher GSM frame structures</a:t>
              </a:r>
            </a:p>
          </p:txBody>
        </p:sp>
        <p:sp>
          <p:nvSpPr>
            <p:cNvPr id="28" name="Line 26"/>
            <p:cNvSpPr>
              <a:spLocks noChangeShapeType="1"/>
            </p:cNvSpPr>
            <p:nvPr/>
          </p:nvSpPr>
          <p:spPr bwMode="auto">
            <a:xfrm>
              <a:off x="2495" y="1668"/>
              <a:ext cx="0" cy="216"/>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29" name="Line 27"/>
            <p:cNvSpPr>
              <a:spLocks noChangeShapeType="1"/>
            </p:cNvSpPr>
            <p:nvPr/>
          </p:nvSpPr>
          <p:spPr bwMode="auto">
            <a:xfrm>
              <a:off x="2841" y="1668"/>
              <a:ext cx="0" cy="216"/>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30" name="Line 28"/>
          <p:cNvSpPr>
            <a:spLocks noChangeShapeType="1"/>
          </p:cNvSpPr>
          <p:nvPr/>
        </p:nvSpPr>
        <p:spPr bwMode="auto">
          <a:xfrm>
            <a:off x="611560" y="2577059"/>
            <a:ext cx="6772275" cy="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31" name="Line 29"/>
          <p:cNvSpPr>
            <a:spLocks noChangeShapeType="1"/>
          </p:cNvSpPr>
          <p:nvPr/>
        </p:nvSpPr>
        <p:spPr bwMode="auto">
          <a:xfrm flipH="1">
            <a:off x="921123" y="3828009"/>
            <a:ext cx="1525587" cy="10969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2" name="Line 30"/>
          <p:cNvSpPr>
            <a:spLocks noChangeShapeType="1"/>
          </p:cNvSpPr>
          <p:nvPr/>
        </p:nvSpPr>
        <p:spPr bwMode="auto">
          <a:xfrm>
            <a:off x="3199185" y="3845471"/>
            <a:ext cx="3660775" cy="10795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3" name="Line 31"/>
          <p:cNvSpPr>
            <a:spLocks noChangeShapeType="1"/>
          </p:cNvSpPr>
          <p:nvPr/>
        </p:nvSpPr>
        <p:spPr bwMode="auto">
          <a:xfrm flipV="1">
            <a:off x="935410" y="692696"/>
            <a:ext cx="1400175" cy="1517650"/>
          </a:xfrm>
          <a:prstGeom prst="line">
            <a:avLst/>
          </a:prstGeom>
          <a:noFill/>
          <a:ln w="12700">
            <a:solidFill>
              <a:schemeClr val="tx1"/>
            </a:solidFill>
            <a:round/>
            <a:headEnd type="none" w="sm" len="sm"/>
            <a:tailEnd type="stealth" w="med" len="lg"/>
          </a:ln>
          <a:effectLst/>
        </p:spPr>
        <p:txBody>
          <a:bodyPr wrap="none" anchor="ctr"/>
          <a:lstStyle/>
          <a:p>
            <a:endParaRPr lang="en-US"/>
          </a:p>
        </p:txBody>
      </p:sp>
      <p:sp>
        <p:nvSpPr>
          <p:cNvPr id="34" name="Line 32"/>
          <p:cNvSpPr>
            <a:spLocks noChangeShapeType="1"/>
          </p:cNvSpPr>
          <p:nvPr/>
        </p:nvSpPr>
        <p:spPr bwMode="auto">
          <a:xfrm>
            <a:off x="2168898" y="875259"/>
            <a:ext cx="470058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5" name="Line 33"/>
          <p:cNvSpPr>
            <a:spLocks noChangeShapeType="1"/>
          </p:cNvSpPr>
          <p:nvPr/>
        </p:nvSpPr>
        <p:spPr bwMode="auto">
          <a:xfrm flipV="1">
            <a:off x="6877423" y="1951584"/>
            <a:ext cx="246062" cy="2651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6" name="Line 34"/>
          <p:cNvSpPr>
            <a:spLocks noChangeShapeType="1"/>
          </p:cNvSpPr>
          <p:nvPr/>
        </p:nvSpPr>
        <p:spPr bwMode="auto">
          <a:xfrm flipV="1">
            <a:off x="6885360" y="2304009"/>
            <a:ext cx="244475" cy="2667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7" name="Line 35"/>
          <p:cNvSpPr>
            <a:spLocks noChangeShapeType="1"/>
          </p:cNvSpPr>
          <p:nvPr/>
        </p:nvSpPr>
        <p:spPr bwMode="auto">
          <a:xfrm flipV="1">
            <a:off x="2876923" y="1699171"/>
            <a:ext cx="481012" cy="5207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8" name="Line 36"/>
          <p:cNvSpPr>
            <a:spLocks noChangeShapeType="1"/>
          </p:cNvSpPr>
          <p:nvPr/>
        </p:nvSpPr>
        <p:spPr bwMode="auto">
          <a:xfrm flipV="1">
            <a:off x="3383335" y="1699171"/>
            <a:ext cx="481013" cy="5207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39" name="Line 37"/>
          <p:cNvSpPr>
            <a:spLocks noChangeShapeType="1"/>
          </p:cNvSpPr>
          <p:nvPr/>
        </p:nvSpPr>
        <p:spPr bwMode="auto">
          <a:xfrm>
            <a:off x="1418010" y="1689646"/>
            <a:ext cx="44894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0" name="Line 38"/>
          <p:cNvSpPr>
            <a:spLocks noChangeShapeType="1"/>
          </p:cNvSpPr>
          <p:nvPr/>
        </p:nvSpPr>
        <p:spPr bwMode="auto">
          <a:xfrm>
            <a:off x="1654548" y="1441996"/>
            <a:ext cx="44894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1" name="Line 39"/>
          <p:cNvSpPr>
            <a:spLocks noChangeShapeType="1"/>
          </p:cNvSpPr>
          <p:nvPr/>
        </p:nvSpPr>
        <p:spPr bwMode="auto">
          <a:xfrm>
            <a:off x="1652960" y="1432471"/>
            <a:ext cx="0" cy="24765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2" name="Line 40"/>
          <p:cNvSpPr>
            <a:spLocks noChangeShapeType="1"/>
          </p:cNvSpPr>
          <p:nvPr/>
        </p:nvSpPr>
        <p:spPr bwMode="auto">
          <a:xfrm flipV="1">
            <a:off x="3502398" y="1441996"/>
            <a:ext cx="0" cy="238125"/>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3" name="Line 41"/>
          <p:cNvSpPr>
            <a:spLocks noChangeShapeType="1"/>
          </p:cNvSpPr>
          <p:nvPr/>
        </p:nvSpPr>
        <p:spPr bwMode="auto">
          <a:xfrm flipV="1">
            <a:off x="4040560" y="1441996"/>
            <a:ext cx="0" cy="238125"/>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4" name="Line 42"/>
          <p:cNvSpPr>
            <a:spLocks noChangeShapeType="1"/>
          </p:cNvSpPr>
          <p:nvPr/>
        </p:nvSpPr>
        <p:spPr bwMode="auto">
          <a:xfrm flipV="1">
            <a:off x="3492873" y="867321"/>
            <a:ext cx="522287" cy="56515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5" name="Line 43"/>
          <p:cNvSpPr>
            <a:spLocks noChangeShapeType="1"/>
          </p:cNvSpPr>
          <p:nvPr/>
        </p:nvSpPr>
        <p:spPr bwMode="auto">
          <a:xfrm flipV="1">
            <a:off x="4040560" y="873671"/>
            <a:ext cx="520700" cy="56673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46" name="Rectangle 44"/>
          <p:cNvSpPr>
            <a:spLocks noChangeArrowheads="1"/>
          </p:cNvSpPr>
          <p:nvPr/>
        </p:nvSpPr>
        <p:spPr bwMode="auto">
          <a:xfrm>
            <a:off x="4567610" y="867321"/>
            <a:ext cx="1639888" cy="5873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100">
                <a:latin typeface="Arial" charset="0"/>
              </a:rPr>
              <a:t>935-960 MHz</a:t>
            </a:r>
          </a:p>
          <a:p>
            <a:pPr algn="l" defTabSz="739775" eaLnBrk="0" hangingPunct="0"/>
            <a:r>
              <a:rPr lang="de-DE" sz="1100">
                <a:latin typeface="Arial" charset="0"/>
              </a:rPr>
              <a:t>124 channels (200 kHz)</a:t>
            </a:r>
          </a:p>
          <a:p>
            <a:pPr algn="l" defTabSz="739775" eaLnBrk="0" hangingPunct="0"/>
            <a:r>
              <a:rPr lang="de-DE" sz="1100">
                <a:latin typeface="Arial" charset="0"/>
              </a:rPr>
              <a:t>downlink</a:t>
            </a:r>
          </a:p>
        </p:txBody>
      </p:sp>
      <p:sp>
        <p:nvSpPr>
          <p:cNvPr id="47" name="Rectangle 45"/>
          <p:cNvSpPr>
            <a:spLocks noChangeArrowheads="1"/>
          </p:cNvSpPr>
          <p:nvPr/>
        </p:nvSpPr>
        <p:spPr bwMode="auto">
          <a:xfrm>
            <a:off x="4567610" y="1681709"/>
            <a:ext cx="1639888" cy="5873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100">
                <a:latin typeface="Arial" charset="0"/>
              </a:rPr>
              <a:t>890-915 MHz</a:t>
            </a:r>
          </a:p>
          <a:p>
            <a:pPr algn="l" defTabSz="739775" eaLnBrk="0" hangingPunct="0"/>
            <a:r>
              <a:rPr lang="de-DE" sz="1100">
                <a:latin typeface="Arial" charset="0"/>
              </a:rPr>
              <a:t>124 channels (200 kHz)</a:t>
            </a:r>
          </a:p>
          <a:p>
            <a:pPr algn="l" defTabSz="739775" eaLnBrk="0" hangingPunct="0"/>
            <a:r>
              <a:rPr lang="de-DE" sz="1100">
                <a:latin typeface="Arial" charset="0"/>
              </a:rPr>
              <a:t>uplink</a:t>
            </a:r>
          </a:p>
        </p:txBody>
      </p:sp>
      <p:sp>
        <p:nvSpPr>
          <p:cNvPr id="48" name="Rectangle 46"/>
          <p:cNvSpPr>
            <a:spLocks noChangeArrowheads="1"/>
          </p:cNvSpPr>
          <p:nvPr/>
        </p:nvSpPr>
        <p:spPr bwMode="auto">
          <a:xfrm rot="18741687">
            <a:off x="627435" y="1538834"/>
            <a:ext cx="942975"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frequency</a:t>
            </a:r>
          </a:p>
        </p:txBody>
      </p:sp>
      <p:sp>
        <p:nvSpPr>
          <p:cNvPr id="49" name="Rectangle 47"/>
          <p:cNvSpPr>
            <a:spLocks noChangeArrowheads="1"/>
          </p:cNvSpPr>
          <p:nvPr/>
        </p:nvSpPr>
        <p:spPr bwMode="auto">
          <a:xfrm>
            <a:off x="6372598" y="2567534"/>
            <a:ext cx="500062"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time</a:t>
            </a:r>
          </a:p>
        </p:txBody>
      </p:sp>
      <p:sp>
        <p:nvSpPr>
          <p:cNvPr id="50" name="Line 48"/>
          <p:cNvSpPr>
            <a:spLocks noChangeShapeType="1"/>
          </p:cNvSpPr>
          <p:nvPr/>
        </p:nvSpPr>
        <p:spPr bwMode="auto">
          <a:xfrm flipH="1">
            <a:off x="927473" y="2572296"/>
            <a:ext cx="1949450" cy="90805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51" name="Line 49"/>
          <p:cNvSpPr>
            <a:spLocks noChangeShapeType="1"/>
          </p:cNvSpPr>
          <p:nvPr/>
        </p:nvSpPr>
        <p:spPr bwMode="auto">
          <a:xfrm>
            <a:off x="3392860" y="2565946"/>
            <a:ext cx="3492500" cy="914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52" name="Rectangle 50"/>
          <p:cNvSpPr>
            <a:spLocks noChangeArrowheads="1"/>
          </p:cNvSpPr>
          <p:nvPr/>
        </p:nvSpPr>
        <p:spPr bwMode="auto">
          <a:xfrm>
            <a:off x="2240335" y="3072359"/>
            <a:ext cx="1838325"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GSM TDMA frame</a:t>
            </a:r>
          </a:p>
        </p:txBody>
      </p:sp>
      <p:sp>
        <p:nvSpPr>
          <p:cNvPr id="53" name="Rectangle 51"/>
          <p:cNvSpPr>
            <a:spLocks noChangeArrowheads="1"/>
          </p:cNvSpPr>
          <p:nvPr/>
        </p:nvSpPr>
        <p:spPr bwMode="auto">
          <a:xfrm>
            <a:off x="2238748" y="4475709"/>
            <a:ext cx="2778125"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GSM time-slot (normal burst)</a:t>
            </a:r>
          </a:p>
        </p:txBody>
      </p:sp>
      <p:grpSp>
        <p:nvGrpSpPr>
          <p:cNvPr id="54" name="Group 52"/>
          <p:cNvGrpSpPr>
            <a:grpSpLocks/>
          </p:cNvGrpSpPr>
          <p:nvPr/>
        </p:nvGrpSpPr>
        <p:grpSpPr bwMode="auto">
          <a:xfrm>
            <a:off x="927473" y="3896271"/>
            <a:ext cx="6907212" cy="327025"/>
            <a:chOff x="1156" y="2728"/>
            <a:chExt cx="4714" cy="206"/>
          </a:xfrm>
        </p:grpSpPr>
        <p:sp>
          <p:nvSpPr>
            <p:cNvPr id="55" name="Line 53"/>
            <p:cNvSpPr>
              <a:spLocks noChangeShapeType="1"/>
            </p:cNvSpPr>
            <p:nvPr/>
          </p:nvSpPr>
          <p:spPr bwMode="auto">
            <a:xfrm>
              <a:off x="1156" y="2830"/>
              <a:ext cx="4066" cy="0"/>
            </a:xfrm>
            <a:prstGeom prst="line">
              <a:avLst/>
            </a:prstGeom>
            <a:noFill/>
            <a:ln w="12700">
              <a:solidFill>
                <a:schemeClr val="bg2"/>
              </a:solidFill>
              <a:round/>
              <a:headEnd type="stealth" w="med" len="lg"/>
              <a:tailEnd type="stealth" w="med" len="lg"/>
            </a:ln>
            <a:effectLst/>
          </p:spPr>
          <p:txBody>
            <a:bodyPr wrap="none" anchor="ctr"/>
            <a:lstStyle/>
            <a:p>
              <a:endParaRPr lang="en-US"/>
            </a:p>
          </p:txBody>
        </p:sp>
        <p:sp>
          <p:nvSpPr>
            <p:cNvPr id="56" name="Rectangle 54"/>
            <p:cNvSpPr>
              <a:spLocks noChangeArrowheads="1"/>
            </p:cNvSpPr>
            <p:nvPr/>
          </p:nvSpPr>
          <p:spPr bwMode="auto">
            <a:xfrm>
              <a:off x="5186" y="2728"/>
              <a:ext cx="684" cy="206"/>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4.615 ms</a:t>
              </a:r>
            </a:p>
          </p:txBody>
        </p:sp>
      </p:grpSp>
      <p:grpSp>
        <p:nvGrpSpPr>
          <p:cNvPr id="57" name="Group 55"/>
          <p:cNvGrpSpPr>
            <a:grpSpLocks/>
          </p:cNvGrpSpPr>
          <p:nvPr/>
        </p:nvGrpSpPr>
        <p:grpSpPr bwMode="auto">
          <a:xfrm>
            <a:off x="1576760" y="5436146"/>
            <a:ext cx="5632450" cy="327025"/>
            <a:chOff x="1599" y="3698"/>
            <a:chExt cx="3844" cy="206"/>
          </a:xfrm>
        </p:grpSpPr>
        <p:sp>
          <p:nvSpPr>
            <p:cNvPr id="58" name="Line 56"/>
            <p:cNvSpPr>
              <a:spLocks noChangeShapeType="1"/>
            </p:cNvSpPr>
            <p:nvPr/>
          </p:nvSpPr>
          <p:spPr bwMode="auto">
            <a:xfrm>
              <a:off x="1599" y="3801"/>
              <a:ext cx="3238" cy="0"/>
            </a:xfrm>
            <a:prstGeom prst="line">
              <a:avLst/>
            </a:prstGeom>
            <a:noFill/>
            <a:ln w="12700">
              <a:solidFill>
                <a:schemeClr val="bg2"/>
              </a:solidFill>
              <a:round/>
              <a:headEnd type="stealth" w="med" len="lg"/>
              <a:tailEnd type="stealth" w="med" len="lg"/>
            </a:ln>
            <a:effectLst/>
          </p:spPr>
          <p:txBody>
            <a:bodyPr wrap="none" anchor="ctr"/>
            <a:lstStyle/>
            <a:p>
              <a:endParaRPr lang="en-US"/>
            </a:p>
          </p:txBody>
        </p:sp>
        <p:sp>
          <p:nvSpPr>
            <p:cNvPr id="59" name="Rectangle 57"/>
            <p:cNvSpPr>
              <a:spLocks noChangeArrowheads="1"/>
            </p:cNvSpPr>
            <p:nvPr/>
          </p:nvSpPr>
          <p:spPr bwMode="auto">
            <a:xfrm>
              <a:off x="4795" y="3698"/>
              <a:ext cx="648" cy="206"/>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546.5 µs</a:t>
              </a:r>
            </a:p>
          </p:txBody>
        </p:sp>
      </p:grpSp>
      <p:grpSp>
        <p:nvGrpSpPr>
          <p:cNvPr id="60" name="Group 58"/>
          <p:cNvGrpSpPr>
            <a:grpSpLocks/>
          </p:cNvGrpSpPr>
          <p:nvPr/>
        </p:nvGrpSpPr>
        <p:grpSpPr bwMode="auto">
          <a:xfrm>
            <a:off x="944935" y="5634584"/>
            <a:ext cx="6673850" cy="327025"/>
            <a:chOff x="1167" y="3823"/>
            <a:chExt cx="4555" cy="206"/>
          </a:xfrm>
        </p:grpSpPr>
        <p:sp>
          <p:nvSpPr>
            <p:cNvPr id="61" name="Line 59"/>
            <p:cNvSpPr>
              <a:spLocks noChangeShapeType="1"/>
            </p:cNvSpPr>
            <p:nvPr/>
          </p:nvSpPr>
          <p:spPr bwMode="auto">
            <a:xfrm>
              <a:off x="1167" y="3926"/>
              <a:ext cx="4061" cy="0"/>
            </a:xfrm>
            <a:prstGeom prst="line">
              <a:avLst/>
            </a:prstGeom>
            <a:noFill/>
            <a:ln w="12700">
              <a:solidFill>
                <a:schemeClr val="bg2"/>
              </a:solidFill>
              <a:round/>
              <a:headEnd type="stealth" w="med" len="lg"/>
              <a:tailEnd type="stealth" w="med" len="lg"/>
            </a:ln>
            <a:effectLst/>
          </p:spPr>
          <p:txBody>
            <a:bodyPr wrap="none" anchor="ctr"/>
            <a:lstStyle/>
            <a:p>
              <a:endParaRPr lang="en-US"/>
            </a:p>
          </p:txBody>
        </p:sp>
        <p:sp>
          <p:nvSpPr>
            <p:cNvPr id="62" name="Rectangle 60"/>
            <p:cNvSpPr>
              <a:spLocks noChangeArrowheads="1"/>
            </p:cNvSpPr>
            <p:nvPr/>
          </p:nvSpPr>
          <p:spPr bwMode="auto">
            <a:xfrm>
              <a:off x="5190" y="3823"/>
              <a:ext cx="532" cy="206"/>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577 µs</a:t>
              </a:r>
            </a:p>
          </p:txBody>
        </p:sp>
      </p:grpSp>
      <p:sp>
        <p:nvSpPr>
          <p:cNvPr id="63" name="Rectangle 61"/>
          <p:cNvSpPr>
            <a:spLocks noChangeArrowheads="1"/>
          </p:cNvSpPr>
          <p:nvPr/>
        </p:nvSpPr>
        <p:spPr bwMode="auto">
          <a:xfrm>
            <a:off x="1567235" y="4945609"/>
            <a:ext cx="4735513" cy="3302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64" name="Rectangle 62"/>
          <p:cNvSpPr>
            <a:spLocks noChangeArrowheads="1"/>
          </p:cNvSpPr>
          <p:nvPr/>
        </p:nvSpPr>
        <p:spPr bwMode="auto">
          <a:xfrm>
            <a:off x="1610098" y="4967834"/>
            <a:ext cx="392112"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tail</a:t>
            </a:r>
          </a:p>
        </p:txBody>
      </p:sp>
      <p:sp>
        <p:nvSpPr>
          <p:cNvPr id="65" name="Rectangle 63"/>
          <p:cNvSpPr>
            <a:spLocks noChangeArrowheads="1"/>
          </p:cNvSpPr>
          <p:nvPr/>
        </p:nvSpPr>
        <p:spPr bwMode="auto">
          <a:xfrm>
            <a:off x="2146673" y="4967834"/>
            <a:ext cx="903287"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user data</a:t>
            </a:r>
          </a:p>
        </p:txBody>
      </p:sp>
      <p:sp>
        <p:nvSpPr>
          <p:cNvPr id="66" name="Rectangle 64"/>
          <p:cNvSpPr>
            <a:spLocks noChangeArrowheads="1"/>
          </p:cNvSpPr>
          <p:nvPr/>
        </p:nvSpPr>
        <p:spPr bwMode="auto">
          <a:xfrm>
            <a:off x="3534148" y="4967834"/>
            <a:ext cx="804862"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Training</a:t>
            </a:r>
          </a:p>
        </p:txBody>
      </p:sp>
      <p:sp>
        <p:nvSpPr>
          <p:cNvPr id="67" name="Rectangle 65"/>
          <p:cNvSpPr>
            <a:spLocks noChangeArrowheads="1"/>
          </p:cNvSpPr>
          <p:nvPr/>
        </p:nvSpPr>
        <p:spPr bwMode="auto">
          <a:xfrm>
            <a:off x="3318248" y="4967834"/>
            <a:ext cx="284162"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S</a:t>
            </a:r>
          </a:p>
        </p:txBody>
      </p:sp>
      <p:sp>
        <p:nvSpPr>
          <p:cNvPr id="68" name="Rectangle 66"/>
          <p:cNvSpPr>
            <a:spLocks noChangeArrowheads="1"/>
          </p:cNvSpPr>
          <p:nvPr/>
        </p:nvSpPr>
        <p:spPr bwMode="auto">
          <a:xfrm>
            <a:off x="910010" y="4823371"/>
            <a:ext cx="638175" cy="508000"/>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guard</a:t>
            </a:r>
          </a:p>
          <a:p>
            <a:pPr algn="l" defTabSz="739775" eaLnBrk="0" hangingPunct="0"/>
            <a:r>
              <a:rPr lang="de-DE" sz="1400">
                <a:latin typeface="Arial" charset="0"/>
              </a:rPr>
              <a:t>space</a:t>
            </a:r>
          </a:p>
        </p:txBody>
      </p:sp>
      <p:sp>
        <p:nvSpPr>
          <p:cNvPr id="69" name="Rectangle 67"/>
          <p:cNvSpPr>
            <a:spLocks noChangeArrowheads="1"/>
          </p:cNvSpPr>
          <p:nvPr/>
        </p:nvSpPr>
        <p:spPr bwMode="auto">
          <a:xfrm>
            <a:off x="4329485" y="4966246"/>
            <a:ext cx="284163"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S</a:t>
            </a:r>
          </a:p>
        </p:txBody>
      </p:sp>
      <p:sp>
        <p:nvSpPr>
          <p:cNvPr id="70" name="Rectangle 68"/>
          <p:cNvSpPr>
            <a:spLocks noChangeArrowheads="1"/>
          </p:cNvSpPr>
          <p:nvPr/>
        </p:nvSpPr>
        <p:spPr bwMode="auto">
          <a:xfrm>
            <a:off x="4720010" y="4966246"/>
            <a:ext cx="903288"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user data</a:t>
            </a:r>
          </a:p>
        </p:txBody>
      </p:sp>
      <p:sp>
        <p:nvSpPr>
          <p:cNvPr id="71" name="Rectangle 69"/>
          <p:cNvSpPr>
            <a:spLocks noChangeArrowheads="1"/>
          </p:cNvSpPr>
          <p:nvPr/>
        </p:nvSpPr>
        <p:spPr bwMode="auto">
          <a:xfrm>
            <a:off x="5850310" y="4966246"/>
            <a:ext cx="392113" cy="29527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tail</a:t>
            </a:r>
          </a:p>
        </p:txBody>
      </p:sp>
      <p:sp>
        <p:nvSpPr>
          <p:cNvPr id="72" name="Rectangle 70"/>
          <p:cNvSpPr>
            <a:spLocks noChangeArrowheads="1"/>
          </p:cNvSpPr>
          <p:nvPr/>
        </p:nvSpPr>
        <p:spPr bwMode="auto">
          <a:xfrm>
            <a:off x="6244010" y="4821784"/>
            <a:ext cx="638175" cy="508000"/>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400">
                <a:latin typeface="Arial" charset="0"/>
              </a:rPr>
              <a:t>guard</a:t>
            </a:r>
          </a:p>
          <a:p>
            <a:pPr algn="l" defTabSz="739775" eaLnBrk="0" hangingPunct="0"/>
            <a:r>
              <a:rPr lang="de-DE" sz="1400">
                <a:latin typeface="Arial" charset="0"/>
              </a:rPr>
              <a:t>space</a:t>
            </a:r>
          </a:p>
        </p:txBody>
      </p:sp>
      <p:sp>
        <p:nvSpPr>
          <p:cNvPr id="73" name="Line 71"/>
          <p:cNvSpPr>
            <a:spLocks noChangeShapeType="1"/>
          </p:cNvSpPr>
          <p:nvPr/>
        </p:nvSpPr>
        <p:spPr bwMode="auto">
          <a:xfrm>
            <a:off x="2067298"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4" name="Line 72"/>
          <p:cNvSpPr>
            <a:spLocks noChangeShapeType="1"/>
          </p:cNvSpPr>
          <p:nvPr/>
        </p:nvSpPr>
        <p:spPr bwMode="auto">
          <a:xfrm>
            <a:off x="3269035"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5" name="Line 73"/>
          <p:cNvSpPr>
            <a:spLocks noChangeShapeType="1"/>
          </p:cNvSpPr>
          <p:nvPr/>
        </p:nvSpPr>
        <p:spPr bwMode="auto">
          <a:xfrm>
            <a:off x="3586535"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6" name="Line 74"/>
          <p:cNvSpPr>
            <a:spLocks noChangeShapeType="1"/>
          </p:cNvSpPr>
          <p:nvPr/>
        </p:nvSpPr>
        <p:spPr bwMode="auto">
          <a:xfrm>
            <a:off x="4281860"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7" name="Line 75"/>
          <p:cNvSpPr>
            <a:spLocks noChangeShapeType="1"/>
          </p:cNvSpPr>
          <p:nvPr/>
        </p:nvSpPr>
        <p:spPr bwMode="auto">
          <a:xfrm>
            <a:off x="4597773"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8" name="Line 76"/>
          <p:cNvSpPr>
            <a:spLocks noChangeShapeType="1"/>
          </p:cNvSpPr>
          <p:nvPr/>
        </p:nvSpPr>
        <p:spPr bwMode="auto">
          <a:xfrm>
            <a:off x="5801098"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79" name="Line 77"/>
          <p:cNvSpPr>
            <a:spLocks noChangeShapeType="1"/>
          </p:cNvSpPr>
          <p:nvPr/>
        </p:nvSpPr>
        <p:spPr bwMode="auto">
          <a:xfrm>
            <a:off x="927473"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0" name="Line 78"/>
          <p:cNvSpPr>
            <a:spLocks noChangeShapeType="1"/>
          </p:cNvSpPr>
          <p:nvPr/>
        </p:nvSpPr>
        <p:spPr bwMode="auto">
          <a:xfrm>
            <a:off x="6877423" y="4939259"/>
            <a:ext cx="0" cy="3429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81" name="Rectangle 79"/>
          <p:cNvSpPr>
            <a:spLocks noChangeArrowheads="1"/>
          </p:cNvSpPr>
          <p:nvPr/>
        </p:nvSpPr>
        <p:spPr bwMode="auto">
          <a:xfrm>
            <a:off x="1527548" y="5278984"/>
            <a:ext cx="650875"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3 bits</a:t>
            </a:r>
          </a:p>
        </p:txBody>
      </p:sp>
      <p:sp>
        <p:nvSpPr>
          <p:cNvPr id="82" name="Rectangle 80"/>
          <p:cNvSpPr>
            <a:spLocks noChangeArrowheads="1"/>
          </p:cNvSpPr>
          <p:nvPr/>
        </p:nvSpPr>
        <p:spPr bwMode="auto">
          <a:xfrm>
            <a:off x="2278435" y="5278984"/>
            <a:ext cx="763588"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57 bits</a:t>
            </a:r>
          </a:p>
        </p:txBody>
      </p:sp>
      <p:sp>
        <p:nvSpPr>
          <p:cNvPr id="83" name="Rectangle 81"/>
          <p:cNvSpPr>
            <a:spLocks noChangeArrowheads="1"/>
          </p:cNvSpPr>
          <p:nvPr/>
        </p:nvSpPr>
        <p:spPr bwMode="auto">
          <a:xfrm>
            <a:off x="3572248" y="5278984"/>
            <a:ext cx="763587"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26 bits</a:t>
            </a:r>
          </a:p>
        </p:txBody>
      </p:sp>
      <p:sp>
        <p:nvSpPr>
          <p:cNvPr id="84" name="Rectangle 82"/>
          <p:cNvSpPr>
            <a:spLocks noChangeArrowheads="1"/>
          </p:cNvSpPr>
          <p:nvPr/>
        </p:nvSpPr>
        <p:spPr bwMode="auto">
          <a:xfrm>
            <a:off x="4847010" y="5277396"/>
            <a:ext cx="763588"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57 bits</a:t>
            </a:r>
          </a:p>
        </p:txBody>
      </p:sp>
      <p:sp>
        <p:nvSpPr>
          <p:cNvPr id="85" name="Rectangle 83"/>
          <p:cNvSpPr>
            <a:spLocks noChangeArrowheads="1"/>
          </p:cNvSpPr>
          <p:nvPr/>
        </p:nvSpPr>
        <p:spPr bwMode="auto">
          <a:xfrm>
            <a:off x="3296023" y="5277396"/>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1</a:t>
            </a:r>
          </a:p>
        </p:txBody>
      </p:sp>
      <p:sp>
        <p:nvSpPr>
          <p:cNvPr id="86" name="Rectangle 84"/>
          <p:cNvSpPr>
            <a:spLocks noChangeArrowheads="1"/>
          </p:cNvSpPr>
          <p:nvPr/>
        </p:nvSpPr>
        <p:spPr bwMode="auto">
          <a:xfrm>
            <a:off x="4307260" y="5275809"/>
            <a:ext cx="277813"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1</a:t>
            </a:r>
          </a:p>
        </p:txBody>
      </p:sp>
      <p:sp>
        <p:nvSpPr>
          <p:cNvPr id="87" name="Rectangle 85"/>
          <p:cNvSpPr>
            <a:spLocks noChangeArrowheads="1"/>
          </p:cNvSpPr>
          <p:nvPr/>
        </p:nvSpPr>
        <p:spPr bwMode="auto">
          <a:xfrm>
            <a:off x="5947148" y="5275809"/>
            <a:ext cx="277812" cy="327025"/>
          </a:xfrm>
          <a:prstGeom prst="rect">
            <a:avLst/>
          </a:prstGeom>
          <a:noFill/>
          <a:ln w="9525">
            <a:noFill/>
            <a:miter lim="800000"/>
            <a:headEnd/>
            <a:tailEnd/>
          </a:ln>
          <a:effectLst/>
        </p:spPr>
        <p:txBody>
          <a:bodyPr wrap="none" lIns="82550" tIns="41275" rIns="82550" bIns="41275">
            <a:spAutoFit/>
          </a:bodyPr>
          <a:lstStyle/>
          <a:p>
            <a:pPr algn="l" defTabSz="739775" eaLnBrk="0" hangingPunct="0"/>
            <a:r>
              <a:rPr lang="de-DE" sz="1600">
                <a:latin typeface="Arial" charset="0"/>
              </a:rPr>
              <a:t>3</a:t>
            </a:r>
          </a:p>
        </p:txBody>
      </p:sp>
      <p:sp>
        <p:nvSpPr>
          <p:cNvPr id="88" name="Footer Placeholder 63"/>
          <p:cNvSpPr txBox="1">
            <a:spLocks/>
          </p:cNvSpPr>
          <p:nvPr/>
        </p:nvSpPr>
        <p:spPr>
          <a:xfrm>
            <a:off x="7135391" y="6129486"/>
            <a:ext cx="1790700" cy="304800"/>
          </a:xfrm>
          <a:prstGeom prst="rect">
            <a:avLst/>
          </a:prstGeom>
          <a:solidFill>
            <a:schemeClr val="accent5">
              <a:lumMod val="20000"/>
              <a:lumOff val="80000"/>
            </a:schemeClr>
          </a:solidFill>
          <a:ln>
            <a:noFill/>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i="1">
                <a:latin typeface="Calibri" pitchFamily="34" charset="0"/>
                <a:cs typeface="Calibri" pitchFamily="34" charset="0"/>
              </a:rPr>
              <a:t>Ref : Schiller, p109</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615814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4" name="Group 2"/>
          <p:cNvGrpSpPr>
            <a:grpSpLocks/>
          </p:cNvGrpSpPr>
          <p:nvPr/>
        </p:nvGrpSpPr>
        <p:grpSpPr bwMode="auto">
          <a:xfrm>
            <a:off x="777875" y="1617663"/>
            <a:ext cx="8115300" cy="1873250"/>
            <a:chOff x="645" y="1333"/>
            <a:chExt cx="5112" cy="1181"/>
          </a:xfrm>
        </p:grpSpPr>
        <p:sp>
          <p:nvSpPr>
            <p:cNvPr id="24675" name="Rectangle 3"/>
            <p:cNvSpPr>
              <a:spLocks noChangeArrowheads="1"/>
            </p:cNvSpPr>
            <p:nvPr/>
          </p:nvSpPr>
          <p:spPr bwMode="auto">
            <a:xfrm>
              <a:off x="649" y="133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76" name="Rectangle 4"/>
            <p:cNvSpPr>
              <a:spLocks noChangeArrowheads="1"/>
            </p:cNvSpPr>
            <p:nvPr/>
          </p:nvSpPr>
          <p:spPr bwMode="auto">
            <a:xfrm>
              <a:off x="822" y="137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4677" name="Rectangle 5"/>
            <p:cNvSpPr>
              <a:spLocks noChangeArrowheads="1"/>
            </p:cNvSpPr>
            <p:nvPr/>
          </p:nvSpPr>
          <p:spPr bwMode="auto">
            <a:xfrm>
              <a:off x="4535" y="133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78" name="Rectangle 6"/>
            <p:cNvSpPr>
              <a:spLocks noChangeArrowheads="1"/>
            </p:cNvSpPr>
            <p:nvPr/>
          </p:nvSpPr>
          <p:spPr bwMode="auto">
            <a:xfrm>
              <a:off x="4622" y="1379"/>
              <a:ext cx="263"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2045</a:t>
              </a:r>
            </a:p>
          </p:txBody>
        </p:sp>
        <p:sp>
          <p:nvSpPr>
            <p:cNvPr id="24679" name="Rectangle 7"/>
            <p:cNvSpPr>
              <a:spLocks noChangeArrowheads="1"/>
            </p:cNvSpPr>
            <p:nvPr/>
          </p:nvSpPr>
          <p:spPr bwMode="auto">
            <a:xfrm>
              <a:off x="4945" y="1336"/>
              <a:ext cx="402"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80" name="Rectangle 8"/>
            <p:cNvSpPr>
              <a:spLocks noChangeArrowheads="1"/>
            </p:cNvSpPr>
            <p:nvPr/>
          </p:nvSpPr>
          <p:spPr bwMode="auto">
            <a:xfrm>
              <a:off x="5031" y="1379"/>
              <a:ext cx="263"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2046</a:t>
              </a:r>
            </a:p>
          </p:txBody>
        </p:sp>
        <p:sp>
          <p:nvSpPr>
            <p:cNvPr id="24681" name="Rectangle 9"/>
            <p:cNvSpPr>
              <a:spLocks noChangeArrowheads="1"/>
            </p:cNvSpPr>
            <p:nvPr/>
          </p:nvSpPr>
          <p:spPr bwMode="auto">
            <a:xfrm>
              <a:off x="5353" y="133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82" name="Rectangle 10"/>
            <p:cNvSpPr>
              <a:spLocks noChangeArrowheads="1"/>
            </p:cNvSpPr>
            <p:nvPr/>
          </p:nvSpPr>
          <p:spPr bwMode="auto">
            <a:xfrm>
              <a:off x="5441" y="1379"/>
              <a:ext cx="263"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2047</a:t>
              </a:r>
            </a:p>
          </p:txBody>
        </p:sp>
        <p:sp>
          <p:nvSpPr>
            <p:cNvPr id="24683" name="Rectangle 11"/>
            <p:cNvSpPr>
              <a:spLocks noChangeArrowheads="1"/>
            </p:cNvSpPr>
            <p:nvPr/>
          </p:nvSpPr>
          <p:spPr bwMode="auto">
            <a:xfrm>
              <a:off x="1876" y="133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84" name="Rectangle 12"/>
            <p:cNvSpPr>
              <a:spLocks noChangeArrowheads="1"/>
            </p:cNvSpPr>
            <p:nvPr/>
          </p:nvSpPr>
          <p:spPr bwMode="auto">
            <a:xfrm>
              <a:off x="2049" y="137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3</a:t>
              </a:r>
            </a:p>
          </p:txBody>
        </p:sp>
        <p:sp>
          <p:nvSpPr>
            <p:cNvPr id="24685" name="Rectangle 13"/>
            <p:cNvSpPr>
              <a:spLocks noChangeArrowheads="1"/>
            </p:cNvSpPr>
            <p:nvPr/>
          </p:nvSpPr>
          <p:spPr bwMode="auto">
            <a:xfrm>
              <a:off x="1467" y="1336"/>
              <a:ext cx="403"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86" name="Rectangle 14"/>
            <p:cNvSpPr>
              <a:spLocks noChangeArrowheads="1"/>
            </p:cNvSpPr>
            <p:nvPr/>
          </p:nvSpPr>
          <p:spPr bwMode="auto">
            <a:xfrm>
              <a:off x="1640" y="137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a:t>
              </a:r>
            </a:p>
          </p:txBody>
        </p:sp>
        <p:sp>
          <p:nvSpPr>
            <p:cNvPr id="24687" name="Rectangle 15"/>
            <p:cNvSpPr>
              <a:spLocks noChangeArrowheads="1"/>
            </p:cNvSpPr>
            <p:nvPr/>
          </p:nvSpPr>
          <p:spPr bwMode="auto">
            <a:xfrm>
              <a:off x="1059" y="1336"/>
              <a:ext cx="402"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88" name="Rectangle 16"/>
            <p:cNvSpPr>
              <a:spLocks noChangeArrowheads="1"/>
            </p:cNvSpPr>
            <p:nvPr/>
          </p:nvSpPr>
          <p:spPr bwMode="auto">
            <a:xfrm>
              <a:off x="1231" y="137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4689" name="Rectangle 17"/>
            <p:cNvSpPr>
              <a:spLocks noChangeArrowheads="1"/>
            </p:cNvSpPr>
            <p:nvPr/>
          </p:nvSpPr>
          <p:spPr bwMode="auto">
            <a:xfrm>
              <a:off x="4126" y="1336"/>
              <a:ext cx="403"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690" name="Rectangle 18"/>
            <p:cNvSpPr>
              <a:spLocks noChangeArrowheads="1"/>
            </p:cNvSpPr>
            <p:nvPr/>
          </p:nvSpPr>
          <p:spPr bwMode="auto">
            <a:xfrm>
              <a:off x="4214" y="1379"/>
              <a:ext cx="263"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2044</a:t>
              </a:r>
            </a:p>
          </p:txBody>
        </p:sp>
        <p:sp>
          <p:nvSpPr>
            <p:cNvPr id="24691" name="Line 19"/>
            <p:cNvSpPr>
              <a:spLocks noChangeShapeType="1"/>
            </p:cNvSpPr>
            <p:nvPr/>
          </p:nvSpPr>
          <p:spPr bwMode="auto">
            <a:xfrm>
              <a:off x="2283"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2" name="Line 20"/>
            <p:cNvSpPr>
              <a:spLocks noChangeShapeType="1"/>
            </p:cNvSpPr>
            <p:nvPr/>
          </p:nvSpPr>
          <p:spPr bwMode="auto">
            <a:xfrm>
              <a:off x="2315"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3" name="Line 21"/>
            <p:cNvSpPr>
              <a:spLocks noChangeShapeType="1"/>
            </p:cNvSpPr>
            <p:nvPr/>
          </p:nvSpPr>
          <p:spPr bwMode="auto">
            <a:xfrm>
              <a:off x="2348"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4" name="Line 22"/>
            <p:cNvSpPr>
              <a:spLocks noChangeShapeType="1"/>
            </p:cNvSpPr>
            <p:nvPr/>
          </p:nvSpPr>
          <p:spPr bwMode="auto">
            <a:xfrm>
              <a:off x="2381"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5" name="Line 23"/>
            <p:cNvSpPr>
              <a:spLocks noChangeShapeType="1"/>
            </p:cNvSpPr>
            <p:nvPr/>
          </p:nvSpPr>
          <p:spPr bwMode="auto">
            <a:xfrm>
              <a:off x="2413"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6" name="Line 24"/>
            <p:cNvSpPr>
              <a:spLocks noChangeShapeType="1"/>
            </p:cNvSpPr>
            <p:nvPr/>
          </p:nvSpPr>
          <p:spPr bwMode="auto">
            <a:xfrm>
              <a:off x="2446"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7" name="Line 25"/>
            <p:cNvSpPr>
              <a:spLocks noChangeShapeType="1"/>
            </p:cNvSpPr>
            <p:nvPr/>
          </p:nvSpPr>
          <p:spPr bwMode="auto">
            <a:xfrm>
              <a:off x="2479"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8" name="Line 26"/>
            <p:cNvSpPr>
              <a:spLocks noChangeShapeType="1"/>
            </p:cNvSpPr>
            <p:nvPr/>
          </p:nvSpPr>
          <p:spPr bwMode="auto">
            <a:xfrm>
              <a:off x="2512"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99" name="Line 27"/>
            <p:cNvSpPr>
              <a:spLocks noChangeShapeType="1"/>
            </p:cNvSpPr>
            <p:nvPr/>
          </p:nvSpPr>
          <p:spPr bwMode="auto">
            <a:xfrm>
              <a:off x="2544"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0" name="Line 28"/>
            <p:cNvSpPr>
              <a:spLocks noChangeShapeType="1"/>
            </p:cNvSpPr>
            <p:nvPr/>
          </p:nvSpPr>
          <p:spPr bwMode="auto">
            <a:xfrm>
              <a:off x="2577"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1" name="Line 29"/>
            <p:cNvSpPr>
              <a:spLocks noChangeShapeType="1"/>
            </p:cNvSpPr>
            <p:nvPr/>
          </p:nvSpPr>
          <p:spPr bwMode="auto">
            <a:xfrm>
              <a:off x="2610"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2" name="Line 30"/>
            <p:cNvSpPr>
              <a:spLocks noChangeShapeType="1"/>
            </p:cNvSpPr>
            <p:nvPr/>
          </p:nvSpPr>
          <p:spPr bwMode="auto">
            <a:xfrm>
              <a:off x="2642"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3" name="Line 31"/>
            <p:cNvSpPr>
              <a:spLocks noChangeShapeType="1"/>
            </p:cNvSpPr>
            <p:nvPr/>
          </p:nvSpPr>
          <p:spPr bwMode="auto">
            <a:xfrm>
              <a:off x="2675"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4" name="Line 32"/>
            <p:cNvSpPr>
              <a:spLocks noChangeShapeType="1"/>
            </p:cNvSpPr>
            <p:nvPr/>
          </p:nvSpPr>
          <p:spPr bwMode="auto">
            <a:xfrm>
              <a:off x="2708"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5" name="Line 33"/>
            <p:cNvSpPr>
              <a:spLocks noChangeShapeType="1"/>
            </p:cNvSpPr>
            <p:nvPr/>
          </p:nvSpPr>
          <p:spPr bwMode="auto">
            <a:xfrm>
              <a:off x="2740"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6" name="Line 34"/>
            <p:cNvSpPr>
              <a:spLocks noChangeShapeType="1"/>
            </p:cNvSpPr>
            <p:nvPr/>
          </p:nvSpPr>
          <p:spPr bwMode="auto">
            <a:xfrm>
              <a:off x="2773"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7" name="Line 35"/>
            <p:cNvSpPr>
              <a:spLocks noChangeShapeType="1"/>
            </p:cNvSpPr>
            <p:nvPr/>
          </p:nvSpPr>
          <p:spPr bwMode="auto">
            <a:xfrm>
              <a:off x="2806"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8" name="Line 36"/>
            <p:cNvSpPr>
              <a:spLocks noChangeShapeType="1"/>
            </p:cNvSpPr>
            <p:nvPr/>
          </p:nvSpPr>
          <p:spPr bwMode="auto">
            <a:xfrm>
              <a:off x="2839"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09" name="Line 37"/>
            <p:cNvSpPr>
              <a:spLocks noChangeShapeType="1"/>
            </p:cNvSpPr>
            <p:nvPr/>
          </p:nvSpPr>
          <p:spPr bwMode="auto">
            <a:xfrm>
              <a:off x="2871"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0" name="Line 38"/>
            <p:cNvSpPr>
              <a:spLocks noChangeShapeType="1"/>
            </p:cNvSpPr>
            <p:nvPr/>
          </p:nvSpPr>
          <p:spPr bwMode="auto">
            <a:xfrm>
              <a:off x="2904"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1" name="Line 39"/>
            <p:cNvSpPr>
              <a:spLocks noChangeShapeType="1"/>
            </p:cNvSpPr>
            <p:nvPr/>
          </p:nvSpPr>
          <p:spPr bwMode="auto">
            <a:xfrm>
              <a:off x="2937"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2" name="Line 40"/>
            <p:cNvSpPr>
              <a:spLocks noChangeShapeType="1"/>
            </p:cNvSpPr>
            <p:nvPr/>
          </p:nvSpPr>
          <p:spPr bwMode="auto">
            <a:xfrm>
              <a:off x="2969"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3" name="Line 41"/>
            <p:cNvSpPr>
              <a:spLocks noChangeShapeType="1"/>
            </p:cNvSpPr>
            <p:nvPr/>
          </p:nvSpPr>
          <p:spPr bwMode="auto">
            <a:xfrm>
              <a:off x="3002"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4" name="Line 42"/>
            <p:cNvSpPr>
              <a:spLocks noChangeShapeType="1"/>
            </p:cNvSpPr>
            <p:nvPr/>
          </p:nvSpPr>
          <p:spPr bwMode="auto">
            <a:xfrm>
              <a:off x="3035"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5" name="Line 43"/>
            <p:cNvSpPr>
              <a:spLocks noChangeShapeType="1"/>
            </p:cNvSpPr>
            <p:nvPr/>
          </p:nvSpPr>
          <p:spPr bwMode="auto">
            <a:xfrm>
              <a:off x="3067"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6" name="Line 44"/>
            <p:cNvSpPr>
              <a:spLocks noChangeShapeType="1"/>
            </p:cNvSpPr>
            <p:nvPr/>
          </p:nvSpPr>
          <p:spPr bwMode="auto">
            <a:xfrm>
              <a:off x="3101"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7" name="Line 45"/>
            <p:cNvSpPr>
              <a:spLocks noChangeShapeType="1"/>
            </p:cNvSpPr>
            <p:nvPr/>
          </p:nvSpPr>
          <p:spPr bwMode="auto">
            <a:xfrm>
              <a:off x="3134"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8" name="Line 46"/>
            <p:cNvSpPr>
              <a:spLocks noChangeShapeType="1"/>
            </p:cNvSpPr>
            <p:nvPr/>
          </p:nvSpPr>
          <p:spPr bwMode="auto">
            <a:xfrm>
              <a:off x="3166"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19" name="Line 47"/>
            <p:cNvSpPr>
              <a:spLocks noChangeShapeType="1"/>
            </p:cNvSpPr>
            <p:nvPr/>
          </p:nvSpPr>
          <p:spPr bwMode="auto">
            <a:xfrm>
              <a:off x="3199"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0" name="Line 48"/>
            <p:cNvSpPr>
              <a:spLocks noChangeShapeType="1"/>
            </p:cNvSpPr>
            <p:nvPr/>
          </p:nvSpPr>
          <p:spPr bwMode="auto">
            <a:xfrm>
              <a:off x="3232"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1" name="Line 49"/>
            <p:cNvSpPr>
              <a:spLocks noChangeShapeType="1"/>
            </p:cNvSpPr>
            <p:nvPr/>
          </p:nvSpPr>
          <p:spPr bwMode="auto">
            <a:xfrm>
              <a:off x="3265"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2" name="Line 50"/>
            <p:cNvSpPr>
              <a:spLocks noChangeShapeType="1"/>
            </p:cNvSpPr>
            <p:nvPr/>
          </p:nvSpPr>
          <p:spPr bwMode="auto">
            <a:xfrm>
              <a:off x="3297"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3" name="Line 51"/>
            <p:cNvSpPr>
              <a:spLocks noChangeShapeType="1"/>
            </p:cNvSpPr>
            <p:nvPr/>
          </p:nvSpPr>
          <p:spPr bwMode="auto">
            <a:xfrm>
              <a:off x="3330"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4" name="Line 52"/>
            <p:cNvSpPr>
              <a:spLocks noChangeShapeType="1"/>
            </p:cNvSpPr>
            <p:nvPr/>
          </p:nvSpPr>
          <p:spPr bwMode="auto">
            <a:xfrm>
              <a:off x="3363"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5" name="Line 53"/>
            <p:cNvSpPr>
              <a:spLocks noChangeShapeType="1"/>
            </p:cNvSpPr>
            <p:nvPr/>
          </p:nvSpPr>
          <p:spPr bwMode="auto">
            <a:xfrm>
              <a:off x="3395"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6" name="Line 54"/>
            <p:cNvSpPr>
              <a:spLocks noChangeShapeType="1"/>
            </p:cNvSpPr>
            <p:nvPr/>
          </p:nvSpPr>
          <p:spPr bwMode="auto">
            <a:xfrm>
              <a:off x="3428"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7" name="Line 55"/>
            <p:cNvSpPr>
              <a:spLocks noChangeShapeType="1"/>
            </p:cNvSpPr>
            <p:nvPr/>
          </p:nvSpPr>
          <p:spPr bwMode="auto">
            <a:xfrm>
              <a:off x="3461"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8" name="Line 56"/>
            <p:cNvSpPr>
              <a:spLocks noChangeShapeType="1"/>
            </p:cNvSpPr>
            <p:nvPr/>
          </p:nvSpPr>
          <p:spPr bwMode="auto">
            <a:xfrm>
              <a:off x="3493"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29" name="Line 57"/>
            <p:cNvSpPr>
              <a:spLocks noChangeShapeType="1"/>
            </p:cNvSpPr>
            <p:nvPr/>
          </p:nvSpPr>
          <p:spPr bwMode="auto">
            <a:xfrm>
              <a:off x="3526"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0" name="Line 58"/>
            <p:cNvSpPr>
              <a:spLocks noChangeShapeType="1"/>
            </p:cNvSpPr>
            <p:nvPr/>
          </p:nvSpPr>
          <p:spPr bwMode="auto">
            <a:xfrm>
              <a:off x="3559"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1" name="Line 59"/>
            <p:cNvSpPr>
              <a:spLocks noChangeShapeType="1"/>
            </p:cNvSpPr>
            <p:nvPr/>
          </p:nvSpPr>
          <p:spPr bwMode="auto">
            <a:xfrm>
              <a:off x="3592"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2" name="Line 60"/>
            <p:cNvSpPr>
              <a:spLocks noChangeShapeType="1"/>
            </p:cNvSpPr>
            <p:nvPr/>
          </p:nvSpPr>
          <p:spPr bwMode="auto">
            <a:xfrm>
              <a:off x="3624"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3" name="Line 61"/>
            <p:cNvSpPr>
              <a:spLocks noChangeShapeType="1"/>
            </p:cNvSpPr>
            <p:nvPr/>
          </p:nvSpPr>
          <p:spPr bwMode="auto">
            <a:xfrm>
              <a:off x="3657"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4" name="Line 62"/>
            <p:cNvSpPr>
              <a:spLocks noChangeShapeType="1"/>
            </p:cNvSpPr>
            <p:nvPr/>
          </p:nvSpPr>
          <p:spPr bwMode="auto">
            <a:xfrm>
              <a:off x="3690"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5" name="Line 63"/>
            <p:cNvSpPr>
              <a:spLocks noChangeShapeType="1"/>
            </p:cNvSpPr>
            <p:nvPr/>
          </p:nvSpPr>
          <p:spPr bwMode="auto">
            <a:xfrm>
              <a:off x="3722"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6" name="Line 64"/>
            <p:cNvSpPr>
              <a:spLocks noChangeShapeType="1"/>
            </p:cNvSpPr>
            <p:nvPr/>
          </p:nvSpPr>
          <p:spPr bwMode="auto">
            <a:xfrm>
              <a:off x="3755"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7" name="Line 65"/>
            <p:cNvSpPr>
              <a:spLocks noChangeShapeType="1"/>
            </p:cNvSpPr>
            <p:nvPr/>
          </p:nvSpPr>
          <p:spPr bwMode="auto">
            <a:xfrm>
              <a:off x="3788"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8" name="Line 66"/>
            <p:cNvSpPr>
              <a:spLocks noChangeShapeType="1"/>
            </p:cNvSpPr>
            <p:nvPr/>
          </p:nvSpPr>
          <p:spPr bwMode="auto">
            <a:xfrm>
              <a:off x="3820"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39" name="Line 67"/>
            <p:cNvSpPr>
              <a:spLocks noChangeShapeType="1"/>
            </p:cNvSpPr>
            <p:nvPr/>
          </p:nvSpPr>
          <p:spPr bwMode="auto">
            <a:xfrm>
              <a:off x="3853"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0" name="Line 68"/>
            <p:cNvSpPr>
              <a:spLocks noChangeShapeType="1"/>
            </p:cNvSpPr>
            <p:nvPr/>
          </p:nvSpPr>
          <p:spPr bwMode="auto">
            <a:xfrm>
              <a:off x="3886"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1" name="Line 69"/>
            <p:cNvSpPr>
              <a:spLocks noChangeShapeType="1"/>
            </p:cNvSpPr>
            <p:nvPr/>
          </p:nvSpPr>
          <p:spPr bwMode="auto">
            <a:xfrm>
              <a:off x="3918"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2" name="Line 70"/>
            <p:cNvSpPr>
              <a:spLocks noChangeShapeType="1"/>
            </p:cNvSpPr>
            <p:nvPr/>
          </p:nvSpPr>
          <p:spPr bwMode="auto">
            <a:xfrm>
              <a:off x="3951"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3" name="Line 71"/>
            <p:cNvSpPr>
              <a:spLocks noChangeShapeType="1"/>
            </p:cNvSpPr>
            <p:nvPr/>
          </p:nvSpPr>
          <p:spPr bwMode="auto">
            <a:xfrm>
              <a:off x="3984"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4" name="Line 72"/>
            <p:cNvSpPr>
              <a:spLocks noChangeShapeType="1"/>
            </p:cNvSpPr>
            <p:nvPr/>
          </p:nvSpPr>
          <p:spPr bwMode="auto">
            <a:xfrm>
              <a:off x="4017" y="1333"/>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5" name="Line 73"/>
            <p:cNvSpPr>
              <a:spLocks noChangeShapeType="1"/>
            </p:cNvSpPr>
            <p:nvPr/>
          </p:nvSpPr>
          <p:spPr bwMode="auto">
            <a:xfrm>
              <a:off x="4049"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6" name="Line 74"/>
            <p:cNvSpPr>
              <a:spLocks noChangeShapeType="1"/>
            </p:cNvSpPr>
            <p:nvPr/>
          </p:nvSpPr>
          <p:spPr bwMode="auto">
            <a:xfrm>
              <a:off x="4082" y="1333"/>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7" name="Line 75"/>
            <p:cNvSpPr>
              <a:spLocks noChangeShapeType="1"/>
            </p:cNvSpPr>
            <p:nvPr/>
          </p:nvSpPr>
          <p:spPr bwMode="auto">
            <a:xfrm>
              <a:off x="4116" y="1333"/>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8" name="Line 76"/>
            <p:cNvSpPr>
              <a:spLocks noChangeShapeType="1"/>
            </p:cNvSpPr>
            <p:nvPr/>
          </p:nvSpPr>
          <p:spPr bwMode="auto">
            <a:xfrm>
              <a:off x="2283"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49" name="Line 77"/>
            <p:cNvSpPr>
              <a:spLocks noChangeShapeType="1"/>
            </p:cNvSpPr>
            <p:nvPr/>
          </p:nvSpPr>
          <p:spPr bwMode="auto">
            <a:xfrm>
              <a:off x="2315"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0" name="Line 78"/>
            <p:cNvSpPr>
              <a:spLocks noChangeShapeType="1"/>
            </p:cNvSpPr>
            <p:nvPr/>
          </p:nvSpPr>
          <p:spPr bwMode="auto">
            <a:xfrm>
              <a:off x="2348"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1" name="Line 79"/>
            <p:cNvSpPr>
              <a:spLocks noChangeShapeType="1"/>
            </p:cNvSpPr>
            <p:nvPr/>
          </p:nvSpPr>
          <p:spPr bwMode="auto">
            <a:xfrm>
              <a:off x="2381"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2" name="Line 80"/>
            <p:cNvSpPr>
              <a:spLocks noChangeShapeType="1"/>
            </p:cNvSpPr>
            <p:nvPr/>
          </p:nvSpPr>
          <p:spPr bwMode="auto">
            <a:xfrm>
              <a:off x="2413"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3" name="Line 81"/>
            <p:cNvSpPr>
              <a:spLocks noChangeShapeType="1"/>
            </p:cNvSpPr>
            <p:nvPr/>
          </p:nvSpPr>
          <p:spPr bwMode="auto">
            <a:xfrm>
              <a:off x="2446"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4" name="Line 82"/>
            <p:cNvSpPr>
              <a:spLocks noChangeShapeType="1"/>
            </p:cNvSpPr>
            <p:nvPr/>
          </p:nvSpPr>
          <p:spPr bwMode="auto">
            <a:xfrm>
              <a:off x="2479"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5" name="Line 83"/>
            <p:cNvSpPr>
              <a:spLocks noChangeShapeType="1"/>
            </p:cNvSpPr>
            <p:nvPr/>
          </p:nvSpPr>
          <p:spPr bwMode="auto">
            <a:xfrm>
              <a:off x="2512"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6" name="Line 84"/>
            <p:cNvSpPr>
              <a:spLocks noChangeShapeType="1"/>
            </p:cNvSpPr>
            <p:nvPr/>
          </p:nvSpPr>
          <p:spPr bwMode="auto">
            <a:xfrm>
              <a:off x="2544"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7" name="Line 85"/>
            <p:cNvSpPr>
              <a:spLocks noChangeShapeType="1"/>
            </p:cNvSpPr>
            <p:nvPr/>
          </p:nvSpPr>
          <p:spPr bwMode="auto">
            <a:xfrm>
              <a:off x="2577"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8" name="Line 86"/>
            <p:cNvSpPr>
              <a:spLocks noChangeShapeType="1"/>
            </p:cNvSpPr>
            <p:nvPr/>
          </p:nvSpPr>
          <p:spPr bwMode="auto">
            <a:xfrm>
              <a:off x="2610"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59" name="Line 87"/>
            <p:cNvSpPr>
              <a:spLocks noChangeShapeType="1"/>
            </p:cNvSpPr>
            <p:nvPr/>
          </p:nvSpPr>
          <p:spPr bwMode="auto">
            <a:xfrm>
              <a:off x="2642"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0" name="Line 88"/>
            <p:cNvSpPr>
              <a:spLocks noChangeShapeType="1"/>
            </p:cNvSpPr>
            <p:nvPr/>
          </p:nvSpPr>
          <p:spPr bwMode="auto">
            <a:xfrm>
              <a:off x="2675"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1" name="Line 89"/>
            <p:cNvSpPr>
              <a:spLocks noChangeShapeType="1"/>
            </p:cNvSpPr>
            <p:nvPr/>
          </p:nvSpPr>
          <p:spPr bwMode="auto">
            <a:xfrm>
              <a:off x="2708"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2" name="Line 90"/>
            <p:cNvSpPr>
              <a:spLocks noChangeShapeType="1"/>
            </p:cNvSpPr>
            <p:nvPr/>
          </p:nvSpPr>
          <p:spPr bwMode="auto">
            <a:xfrm>
              <a:off x="2740"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3" name="Line 91"/>
            <p:cNvSpPr>
              <a:spLocks noChangeShapeType="1"/>
            </p:cNvSpPr>
            <p:nvPr/>
          </p:nvSpPr>
          <p:spPr bwMode="auto">
            <a:xfrm>
              <a:off x="2773"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4" name="Line 92"/>
            <p:cNvSpPr>
              <a:spLocks noChangeShapeType="1"/>
            </p:cNvSpPr>
            <p:nvPr/>
          </p:nvSpPr>
          <p:spPr bwMode="auto">
            <a:xfrm>
              <a:off x="2806"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5" name="Line 93"/>
            <p:cNvSpPr>
              <a:spLocks noChangeShapeType="1"/>
            </p:cNvSpPr>
            <p:nvPr/>
          </p:nvSpPr>
          <p:spPr bwMode="auto">
            <a:xfrm>
              <a:off x="2839"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6" name="Line 94"/>
            <p:cNvSpPr>
              <a:spLocks noChangeShapeType="1"/>
            </p:cNvSpPr>
            <p:nvPr/>
          </p:nvSpPr>
          <p:spPr bwMode="auto">
            <a:xfrm>
              <a:off x="2871"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7" name="Line 95"/>
            <p:cNvSpPr>
              <a:spLocks noChangeShapeType="1"/>
            </p:cNvSpPr>
            <p:nvPr/>
          </p:nvSpPr>
          <p:spPr bwMode="auto">
            <a:xfrm>
              <a:off x="2904"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8" name="Line 96"/>
            <p:cNvSpPr>
              <a:spLocks noChangeShapeType="1"/>
            </p:cNvSpPr>
            <p:nvPr/>
          </p:nvSpPr>
          <p:spPr bwMode="auto">
            <a:xfrm>
              <a:off x="2937"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69" name="Line 97"/>
            <p:cNvSpPr>
              <a:spLocks noChangeShapeType="1"/>
            </p:cNvSpPr>
            <p:nvPr/>
          </p:nvSpPr>
          <p:spPr bwMode="auto">
            <a:xfrm>
              <a:off x="2969"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0" name="Line 98"/>
            <p:cNvSpPr>
              <a:spLocks noChangeShapeType="1"/>
            </p:cNvSpPr>
            <p:nvPr/>
          </p:nvSpPr>
          <p:spPr bwMode="auto">
            <a:xfrm>
              <a:off x="3002"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1" name="Line 99"/>
            <p:cNvSpPr>
              <a:spLocks noChangeShapeType="1"/>
            </p:cNvSpPr>
            <p:nvPr/>
          </p:nvSpPr>
          <p:spPr bwMode="auto">
            <a:xfrm>
              <a:off x="3035"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2" name="Line 100"/>
            <p:cNvSpPr>
              <a:spLocks noChangeShapeType="1"/>
            </p:cNvSpPr>
            <p:nvPr/>
          </p:nvSpPr>
          <p:spPr bwMode="auto">
            <a:xfrm>
              <a:off x="3067"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3" name="Line 101"/>
            <p:cNvSpPr>
              <a:spLocks noChangeShapeType="1"/>
            </p:cNvSpPr>
            <p:nvPr/>
          </p:nvSpPr>
          <p:spPr bwMode="auto">
            <a:xfrm>
              <a:off x="3101"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4" name="Line 102"/>
            <p:cNvSpPr>
              <a:spLocks noChangeShapeType="1"/>
            </p:cNvSpPr>
            <p:nvPr/>
          </p:nvSpPr>
          <p:spPr bwMode="auto">
            <a:xfrm>
              <a:off x="3134"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5" name="Line 103"/>
            <p:cNvSpPr>
              <a:spLocks noChangeShapeType="1"/>
            </p:cNvSpPr>
            <p:nvPr/>
          </p:nvSpPr>
          <p:spPr bwMode="auto">
            <a:xfrm>
              <a:off x="3166"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6" name="Line 104"/>
            <p:cNvSpPr>
              <a:spLocks noChangeShapeType="1"/>
            </p:cNvSpPr>
            <p:nvPr/>
          </p:nvSpPr>
          <p:spPr bwMode="auto">
            <a:xfrm>
              <a:off x="3199"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7" name="Line 105"/>
            <p:cNvSpPr>
              <a:spLocks noChangeShapeType="1"/>
            </p:cNvSpPr>
            <p:nvPr/>
          </p:nvSpPr>
          <p:spPr bwMode="auto">
            <a:xfrm>
              <a:off x="3232"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8" name="Line 106"/>
            <p:cNvSpPr>
              <a:spLocks noChangeShapeType="1"/>
            </p:cNvSpPr>
            <p:nvPr/>
          </p:nvSpPr>
          <p:spPr bwMode="auto">
            <a:xfrm>
              <a:off x="3265"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79" name="Line 107"/>
            <p:cNvSpPr>
              <a:spLocks noChangeShapeType="1"/>
            </p:cNvSpPr>
            <p:nvPr/>
          </p:nvSpPr>
          <p:spPr bwMode="auto">
            <a:xfrm>
              <a:off x="3297"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0" name="Line 108"/>
            <p:cNvSpPr>
              <a:spLocks noChangeShapeType="1"/>
            </p:cNvSpPr>
            <p:nvPr/>
          </p:nvSpPr>
          <p:spPr bwMode="auto">
            <a:xfrm>
              <a:off x="3330"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1" name="Line 109"/>
            <p:cNvSpPr>
              <a:spLocks noChangeShapeType="1"/>
            </p:cNvSpPr>
            <p:nvPr/>
          </p:nvSpPr>
          <p:spPr bwMode="auto">
            <a:xfrm>
              <a:off x="3363"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2" name="Line 110"/>
            <p:cNvSpPr>
              <a:spLocks noChangeShapeType="1"/>
            </p:cNvSpPr>
            <p:nvPr/>
          </p:nvSpPr>
          <p:spPr bwMode="auto">
            <a:xfrm>
              <a:off x="3395"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3" name="Line 111"/>
            <p:cNvSpPr>
              <a:spLocks noChangeShapeType="1"/>
            </p:cNvSpPr>
            <p:nvPr/>
          </p:nvSpPr>
          <p:spPr bwMode="auto">
            <a:xfrm>
              <a:off x="3428"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4" name="Line 112"/>
            <p:cNvSpPr>
              <a:spLocks noChangeShapeType="1"/>
            </p:cNvSpPr>
            <p:nvPr/>
          </p:nvSpPr>
          <p:spPr bwMode="auto">
            <a:xfrm>
              <a:off x="3461"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5" name="Line 113"/>
            <p:cNvSpPr>
              <a:spLocks noChangeShapeType="1"/>
            </p:cNvSpPr>
            <p:nvPr/>
          </p:nvSpPr>
          <p:spPr bwMode="auto">
            <a:xfrm>
              <a:off x="3493"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6" name="Line 114"/>
            <p:cNvSpPr>
              <a:spLocks noChangeShapeType="1"/>
            </p:cNvSpPr>
            <p:nvPr/>
          </p:nvSpPr>
          <p:spPr bwMode="auto">
            <a:xfrm>
              <a:off x="3526"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7" name="Line 115"/>
            <p:cNvSpPr>
              <a:spLocks noChangeShapeType="1"/>
            </p:cNvSpPr>
            <p:nvPr/>
          </p:nvSpPr>
          <p:spPr bwMode="auto">
            <a:xfrm>
              <a:off x="3559"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8" name="Line 116"/>
            <p:cNvSpPr>
              <a:spLocks noChangeShapeType="1"/>
            </p:cNvSpPr>
            <p:nvPr/>
          </p:nvSpPr>
          <p:spPr bwMode="auto">
            <a:xfrm>
              <a:off x="3592"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89" name="Line 117"/>
            <p:cNvSpPr>
              <a:spLocks noChangeShapeType="1"/>
            </p:cNvSpPr>
            <p:nvPr/>
          </p:nvSpPr>
          <p:spPr bwMode="auto">
            <a:xfrm>
              <a:off x="3624"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0" name="Line 118"/>
            <p:cNvSpPr>
              <a:spLocks noChangeShapeType="1"/>
            </p:cNvSpPr>
            <p:nvPr/>
          </p:nvSpPr>
          <p:spPr bwMode="auto">
            <a:xfrm>
              <a:off x="3657"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1" name="Line 119"/>
            <p:cNvSpPr>
              <a:spLocks noChangeShapeType="1"/>
            </p:cNvSpPr>
            <p:nvPr/>
          </p:nvSpPr>
          <p:spPr bwMode="auto">
            <a:xfrm>
              <a:off x="3690"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2" name="Line 120"/>
            <p:cNvSpPr>
              <a:spLocks noChangeShapeType="1"/>
            </p:cNvSpPr>
            <p:nvPr/>
          </p:nvSpPr>
          <p:spPr bwMode="auto">
            <a:xfrm>
              <a:off x="3722"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3" name="Line 121"/>
            <p:cNvSpPr>
              <a:spLocks noChangeShapeType="1"/>
            </p:cNvSpPr>
            <p:nvPr/>
          </p:nvSpPr>
          <p:spPr bwMode="auto">
            <a:xfrm>
              <a:off x="3755"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4" name="Line 122"/>
            <p:cNvSpPr>
              <a:spLocks noChangeShapeType="1"/>
            </p:cNvSpPr>
            <p:nvPr/>
          </p:nvSpPr>
          <p:spPr bwMode="auto">
            <a:xfrm>
              <a:off x="3788"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5" name="Line 123"/>
            <p:cNvSpPr>
              <a:spLocks noChangeShapeType="1"/>
            </p:cNvSpPr>
            <p:nvPr/>
          </p:nvSpPr>
          <p:spPr bwMode="auto">
            <a:xfrm>
              <a:off x="3820"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6" name="Line 124"/>
            <p:cNvSpPr>
              <a:spLocks noChangeShapeType="1"/>
            </p:cNvSpPr>
            <p:nvPr/>
          </p:nvSpPr>
          <p:spPr bwMode="auto">
            <a:xfrm>
              <a:off x="3853"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7" name="Line 125"/>
            <p:cNvSpPr>
              <a:spLocks noChangeShapeType="1"/>
            </p:cNvSpPr>
            <p:nvPr/>
          </p:nvSpPr>
          <p:spPr bwMode="auto">
            <a:xfrm>
              <a:off x="3886"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8" name="Line 126"/>
            <p:cNvSpPr>
              <a:spLocks noChangeShapeType="1"/>
            </p:cNvSpPr>
            <p:nvPr/>
          </p:nvSpPr>
          <p:spPr bwMode="auto">
            <a:xfrm>
              <a:off x="3918"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799" name="Line 127"/>
            <p:cNvSpPr>
              <a:spLocks noChangeShapeType="1"/>
            </p:cNvSpPr>
            <p:nvPr/>
          </p:nvSpPr>
          <p:spPr bwMode="auto">
            <a:xfrm>
              <a:off x="3951"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0" name="Line 128"/>
            <p:cNvSpPr>
              <a:spLocks noChangeShapeType="1"/>
            </p:cNvSpPr>
            <p:nvPr/>
          </p:nvSpPr>
          <p:spPr bwMode="auto">
            <a:xfrm>
              <a:off x="3984"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1" name="Line 129"/>
            <p:cNvSpPr>
              <a:spLocks noChangeShapeType="1"/>
            </p:cNvSpPr>
            <p:nvPr/>
          </p:nvSpPr>
          <p:spPr bwMode="auto">
            <a:xfrm>
              <a:off x="4017" y="157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2" name="Line 130"/>
            <p:cNvSpPr>
              <a:spLocks noChangeShapeType="1"/>
            </p:cNvSpPr>
            <p:nvPr/>
          </p:nvSpPr>
          <p:spPr bwMode="auto">
            <a:xfrm>
              <a:off x="4049"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3" name="Line 131"/>
            <p:cNvSpPr>
              <a:spLocks noChangeShapeType="1"/>
            </p:cNvSpPr>
            <p:nvPr/>
          </p:nvSpPr>
          <p:spPr bwMode="auto">
            <a:xfrm>
              <a:off x="4082" y="157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4" name="Line 132"/>
            <p:cNvSpPr>
              <a:spLocks noChangeShapeType="1"/>
            </p:cNvSpPr>
            <p:nvPr/>
          </p:nvSpPr>
          <p:spPr bwMode="auto">
            <a:xfrm>
              <a:off x="4116" y="1570"/>
              <a:ext cx="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05" name="Rectangle 133"/>
            <p:cNvSpPr>
              <a:spLocks noChangeArrowheads="1"/>
            </p:cNvSpPr>
            <p:nvPr/>
          </p:nvSpPr>
          <p:spPr bwMode="auto">
            <a:xfrm>
              <a:off x="1876" y="204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06" name="Rectangle 134"/>
            <p:cNvSpPr>
              <a:spLocks noChangeArrowheads="1"/>
            </p:cNvSpPr>
            <p:nvPr/>
          </p:nvSpPr>
          <p:spPr bwMode="auto">
            <a:xfrm>
              <a:off x="2049" y="208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3</a:t>
              </a:r>
            </a:p>
          </p:txBody>
        </p:sp>
        <p:sp>
          <p:nvSpPr>
            <p:cNvPr id="24807" name="Rectangle 135"/>
            <p:cNvSpPr>
              <a:spLocks noChangeArrowheads="1"/>
            </p:cNvSpPr>
            <p:nvPr/>
          </p:nvSpPr>
          <p:spPr bwMode="auto">
            <a:xfrm>
              <a:off x="1467" y="2046"/>
              <a:ext cx="403"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08" name="Rectangle 136"/>
            <p:cNvSpPr>
              <a:spLocks noChangeArrowheads="1"/>
            </p:cNvSpPr>
            <p:nvPr/>
          </p:nvSpPr>
          <p:spPr bwMode="auto">
            <a:xfrm>
              <a:off x="1640" y="208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a:t>
              </a:r>
            </a:p>
          </p:txBody>
        </p:sp>
        <p:sp>
          <p:nvSpPr>
            <p:cNvPr id="24809" name="Rectangle 137"/>
            <p:cNvSpPr>
              <a:spLocks noChangeArrowheads="1"/>
            </p:cNvSpPr>
            <p:nvPr/>
          </p:nvSpPr>
          <p:spPr bwMode="auto">
            <a:xfrm>
              <a:off x="1059" y="2046"/>
              <a:ext cx="402"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10" name="Rectangle 138"/>
            <p:cNvSpPr>
              <a:spLocks noChangeArrowheads="1"/>
            </p:cNvSpPr>
            <p:nvPr/>
          </p:nvSpPr>
          <p:spPr bwMode="auto">
            <a:xfrm>
              <a:off x="1231" y="208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4811" name="Rectangle 139"/>
            <p:cNvSpPr>
              <a:spLocks noChangeArrowheads="1"/>
            </p:cNvSpPr>
            <p:nvPr/>
          </p:nvSpPr>
          <p:spPr bwMode="auto">
            <a:xfrm>
              <a:off x="649" y="204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12" name="Rectangle 140"/>
            <p:cNvSpPr>
              <a:spLocks noChangeArrowheads="1"/>
            </p:cNvSpPr>
            <p:nvPr/>
          </p:nvSpPr>
          <p:spPr bwMode="auto">
            <a:xfrm>
              <a:off x="822" y="2089"/>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4813" name="Rectangle 141"/>
            <p:cNvSpPr>
              <a:spLocks noChangeArrowheads="1"/>
            </p:cNvSpPr>
            <p:nvPr/>
          </p:nvSpPr>
          <p:spPr bwMode="auto">
            <a:xfrm>
              <a:off x="4535" y="2046"/>
              <a:ext cx="404"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14" name="Rectangle 142"/>
            <p:cNvSpPr>
              <a:spLocks noChangeArrowheads="1"/>
            </p:cNvSpPr>
            <p:nvPr/>
          </p:nvSpPr>
          <p:spPr bwMode="auto">
            <a:xfrm>
              <a:off x="4680" y="2089"/>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49</a:t>
              </a:r>
            </a:p>
          </p:txBody>
        </p:sp>
        <p:sp>
          <p:nvSpPr>
            <p:cNvPr id="24815" name="Rectangle 143"/>
            <p:cNvSpPr>
              <a:spLocks noChangeArrowheads="1"/>
            </p:cNvSpPr>
            <p:nvPr/>
          </p:nvSpPr>
          <p:spPr bwMode="auto">
            <a:xfrm>
              <a:off x="3718" y="2046"/>
              <a:ext cx="402"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16" name="Rectangle 144"/>
            <p:cNvSpPr>
              <a:spLocks noChangeArrowheads="1"/>
            </p:cNvSpPr>
            <p:nvPr/>
          </p:nvSpPr>
          <p:spPr bwMode="auto">
            <a:xfrm>
              <a:off x="3862" y="2089"/>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47</a:t>
              </a:r>
            </a:p>
          </p:txBody>
        </p:sp>
        <p:sp>
          <p:nvSpPr>
            <p:cNvPr id="24817" name="Rectangle 145"/>
            <p:cNvSpPr>
              <a:spLocks noChangeArrowheads="1"/>
            </p:cNvSpPr>
            <p:nvPr/>
          </p:nvSpPr>
          <p:spPr bwMode="auto">
            <a:xfrm>
              <a:off x="4126" y="2046"/>
              <a:ext cx="403"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18" name="Rectangle 146"/>
            <p:cNvSpPr>
              <a:spLocks noChangeArrowheads="1"/>
            </p:cNvSpPr>
            <p:nvPr/>
          </p:nvSpPr>
          <p:spPr bwMode="auto">
            <a:xfrm>
              <a:off x="4270" y="2089"/>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48</a:t>
              </a:r>
            </a:p>
          </p:txBody>
        </p:sp>
        <p:sp>
          <p:nvSpPr>
            <p:cNvPr id="24819" name="Rectangle 147"/>
            <p:cNvSpPr>
              <a:spLocks noChangeArrowheads="1"/>
            </p:cNvSpPr>
            <p:nvPr/>
          </p:nvSpPr>
          <p:spPr bwMode="auto">
            <a:xfrm>
              <a:off x="4945" y="2046"/>
              <a:ext cx="402"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20" name="Rectangle 148"/>
            <p:cNvSpPr>
              <a:spLocks noChangeArrowheads="1"/>
            </p:cNvSpPr>
            <p:nvPr/>
          </p:nvSpPr>
          <p:spPr bwMode="auto">
            <a:xfrm>
              <a:off x="5089" y="2089"/>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50</a:t>
              </a:r>
            </a:p>
          </p:txBody>
        </p:sp>
        <p:sp>
          <p:nvSpPr>
            <p:cNvPr id="24821" name="Rectangle 149"/>
            <p:cNvSpPr>
              <a:spLocks noChangeArrowheads="1"/>
            </p:cNvSpPr>
            <p:nvPr/>
          </p:nvSpPr>
          <p:spPr bwMode="auto">
            <a:xfrm>
              <a:off x="649" y="2283"/>
              <a:ext cx="710"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22" name="Rectangle 150"/>
            <p:cNvSpPr>
              <a:spLocks noChangeArrowheads="1"/>
            </p:cNvSpPr>
            <p:nvPr/>
          </p:nvSpPr>
          <p:spPr bwMode="auto">
            <a:xfrm>
              <a:off x="975" y="2326"/>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4823" name="Rectangle 151"/>
            <p:cNvSpPr>
              <a:spLocks noChangeArrowheads="1"/>
            </p:cNvSpPr>
            <p:nvPr/>
          </p:nvSpPr>
          <p:spPr bwMode="auto">
            <a:xfrm>
              <a:off x="3921" y="2283"/>
              <a:ext cx="711"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24" name="Rectangle 152"/>
            <p:cNvSpPr>
              <a:spLocks noChangeArrowheads="1"/>
            </p:cNvSpPr>
            <p:nvPr/>
          </p:nvSpPr>
          <p:spPr bwMode="auto">
            <a:xfrm>
              <a:off x="4218" y="2326"/>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24</a:t>
              </a:r>
            </a:p>
          </p:txBody>
        </p:sp>
        <p:sp>
          <p:nvSpPr>
            <p:cNvPr id="24825" name="Rectangle 153"/>
            <p:cNvSpPr>
              <a:spLocks noChangeArrowheads="1"/>
            </p:cNvSpPr>
            <p:nvPr/>
          </p:nvSpPr>
          <p:spPr bwMode="auto">
            <a:xfrm>
              <a:off x="4638" y="2283"/>
              <a:ext cx="709"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26" name="Rectangle 154"/>
            <p:cNvSpPr>
              <a:spLocks noChangeArrowheads="1"/>
            </p:cNvSpPr>
            <p:nvPr/>
          </p:nvSpPr>
          <p:spPr bwMode="auto">
            <a:xfrm>
              <a:off x="4935" y="2326"/>
              <a:ext cx="131"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25</a:t>
              </a:r>
            </a:p>
          </p:txBody>
        </p:sp>
        <p:sp>
          <p:nvSpPr>
            <p:cNvPr id="24827" name="Rectangle 155"/>
            <p:cNvSpPr>
              <a:spLocks noChangeArrowheads="1"/>
            </p:cNvSpPr>
            <p:nvPr/>
          </p:nvSpPr>
          <p:spPr bwMode="auto">
            <a:xfrm>
              <a:off x="1365" y="2283"/>
              <a:ext cx="710" cy="231"/>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4828" name="Rectangle 156"/>
            <p:cNvSpPr>
              <a:spLocks noChangeArrowheads="1"/>
            </p:cNvSpPr>
            <p:nvPr/>
          </p:nvSpPr>
          <p:spPr bwMode="auto">
            <a:xfrm>
              <a:off x="1690" y="2326"/>
              <a:ext cx="66"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4829" name="Line 157"/>
            <p:cNvSpPr>
              <a:spLocks noChangeShapeType="1"/>
            </p:cNvSpPr>
            <p:nvPr/>
          </p:nvSpPr>
          <p:spPr bwMode="auto">
            <a:xfrm flipV="1">
              <a:off x="645" y="204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0" name="Line 158"/>
            <p:cNvSpPr>
              <a:spLocks noChangeShapeType="1"/>
            </p:cNvSpPr>
            <p:nvPr/>
          </p:nvSpPr>
          <p:spPr bwMode="auto">
            <a:xfrm flipV="1">
              <a:off x="660" y="203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1" name="Line 159"/>
            <p:cNvSpPr>
              <a:spLocks noChangeShapeType="1"/>
            </p:cNvSpPr>
            <p:nvPr/>
          </p:nvSpPr>
          <p:spPr bwMode="auto">
            <a:xfrm flipV="1">
              <a:off x="675" y="202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2" name="Line 160"/>
            <p:cNvSpPr>
              <a:spLocks noChangeShapeType="1"/>
            </p:cNvSpPr>
            <p:nvPr/>
          </p:nvSpPr>
          <p:spPr bwMode="auto">
            <a:xfrm flipV="1">
              <a:off x="690" y="201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3" name="Line 161"/>
            <p:cNvSpPr>
              <a:spLocks noChangeShapeType="1"/>
            </p:cNvSpPr>
            <p:nvPr/>
          </p:nvSpPr>
          <p:spPr bwMode="auto">
            <a:xfrm flipV="1">
              <a:off x="705" y="200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4" name="Line 162"/>
            <p:cNvSpPr>
              <a:spLocks noChangeShapeType="1"/>
            </p:cNvSpPr>
            <p:nvPr/>
          </p:nvSpPr>
          <p:spPr bwMode="auto">
            <a:xfrm flipV="1">
              <a:off x="720" y="199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5" name="Line 163"/>
            <p:cNvSpPr>
              <a:spLocks noChangeShapeType="1"/>
            </p:cNvSpPr>
            <p:nvPr/>
          </p:nvSpPr>
          <p:spPr bwMode="auto">
            <a:xfrm flipV="1">
              <a:off x="735" y="198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6" name="Line 164"/>
            <p:cNvSpPr>
              <a:spLocks noChangeShapeType="1"/>
            </p:cNvSpPr>
            <p:nvPr/>
          </p:nvSpPr>
          <p:spPr bwMode="auto">
            <a:xfrm flipV="1">
              <a:off x="750" y="198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7" name="Line 165"/>
            <p:cNvSpPr>
              <a:spLocks noChangeShapeType="1"/>
            </p:cNvSpPr>
            <p:nvPr/>
          </p:nvSpPr>
          <p:spPr bwMode="auto">
            <a:xfrm flipV="1">
              <a:off x="765" y="197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8" name="Line 166"/>
            <p:cNvSpPr>
              <a:spLocks noChangeShapeType="1"/>
            </p:cNvSpPr>
            <p:nvPr/>
          </p:nvSpPr>
          <p:spPr bwMode="auto">
            <a:xfrm flipV="1">
              <a:off x="780" y="196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39" name="Line 167"/>
            <p:cNvSpPr>
              <a:spLocks noChangeShapeType="1"/>
            </p:cNvSpPr>
            <p:nvPr/>
          </p:nvSpPr>
          <p:spPr bwMode="auto">
            <a:xfrm flipV="1">
              <a:off x="795" y="195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0" name="Line 168"/>
            <p:cNvSpPr>
              <a:spLocks noChangeShapeType="1"/>
            </p:cNvSpPr>
            <p:nvPr/>
          </p:nvSpPr>
          <p:spPr bwMode="auto">
            <a:xfrm flipV="1">
              <a:off x="810" y="194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1" name="Line 169"/>
            <p:cNvSpPr>
              <a:spLocks noChangeShapeType="1"/>
            </p:cNvSpPr>
            <p:nvPr/>
          </p:nvSpPr>
          <p:spPr bwMode="auto">
            <a:xfrm flipV="1">
              <a:off x="825" y="193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2" name="Line 170"/>
            <p:cNvSpPr>
              <a:spLocks noChangeShapeType="1"/>
            </p:cNvSpPr>
            <p:nvPr/>
          </p:nvSpPr>
          <p:spPr bwMode="auto">
            <a:xfrm flipV="1">
              <a:off x="840" y="192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3" name="Line 171"/>
            <p:cNvSpPr>
              <a:spLocks noChangeShapeType="1"/>
            </p:cNvSpPr>
            <p:nvPr/>
          </p:nvSpPr>
          <p:spPr bwMode="auto">
            <a:xfrm flipV="1">
              <a:off x="855" y="192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4" name="Line 172"/>
            <p:cNvSpPr>
              <a:spLocks noChangeShapeType="1"/>
            </p:cNvSpPr>
            <p:nvPr/>
          </p:nvSpPr>
          <p:spPr bwMode="auto">
            <a:xfrm flipV="1">
              <a:off x="870" y="191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5" name="Line 173"/>
            <p:cNvSpPr>
              <a:spLocks noChangeShapeType="1"/>
            </p:cNvSpPr>
            <p:nvPr/>
          </p:nvSpPr>
          <p:spPr bwMode="auto">
            <a:xfrm flipV="1">
              <a:off x="885" y="190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6" name="Line 174"/>
            <p:cNvSpPr>
              <a:spLocks noChangeShapeType="1"/>
            </p:cNvSpPr>
            <p:nvPr/>
          </p:nvSpPr>
          <p:spPr bwMode="auto">
            <a:xfrm flipV="1">
              <a:off x="900" y="189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7" name="Line 175"/>
            <p:cNvSpPr>
              <a:spLocks noChangeShapeType="1"/>
            </p:cNvSpPr>
            <p:nvPr/>
          </p:nvSpPr>
          <p:spPr bwMode="auto">
            <a:xfrm flipV="1">
              <a:off x="915" y="188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8" name="Line 176"/>
            <p:cNvSpPr>
              <a:spLocks noChangeShapeType="1"/>
            </p:cNvSpPr>
            <p:nvPr/>
          </p:nvSpPr>
          <p:spPr bwMode="auto">
            <a:xfrm flipV="1">
              <a:off x="930" y="187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49" name="Line 177"/>
            <p:cNvSpPr>
              <a:spLocks noChangeShapeType="1"/>
            </p:cNvSpPr>
            <p:nvPr/>
          </p:nvSpPr>
          <p:spPr bwMode="auto">
            <a:xfrm flipV="1">
              <a:off x="945" y="186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0" name="Line 178"/>
            <p:cNvSpPr>
              <a:spLocks noChangeShapeType="1"/>
            </p:cNvSpPr>
            <p:nvPr/>
          </p:nvSpPr>
          <p:spPr bwMode="auto">
            <a:xfrm flipV="1">
              <a:off x="961" y="1860"/>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1" name="Line 179"/>
            <p:cNvSpPr>
              <a:spLocks noChangeShapeType="1"/>
            </p:cNvSpPr>
            <p:nvPr/>
          </p:nvSpPr>
          <p:spPr bwMode="auto">
            <a:xfrm flipV="1">
              <a:off x="975" y="185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2" name="Line 180"/>
            <p:cNvSpPr>
              <a:spLocks noChangeShapeType="1"/>
            </p:cNvSpPr>
            <p:nvPr/>
          </p:nvSpPr>
          <p:spPr bwMode="auto">
            <a:xfrm flipV="1">
              <a:off x="990" y="184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3" name="Line 181"/>
            <p:cNvSpPr>
              <a:spLocks noChangeShapeType="1"/>
            </p:cNvSpPr>
            <p:nvPr/>
          </p:nvSpPr>
          <p:spPr bwMode="auto">
            <a:xfrm flipV="1">
              <a:off x="1005" y="183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4" name="Line 182"/>
            <p:cNvSpPr>
              <a:spLocks noChangeShapeType="1"/>
            </p:cNvSpPr>
            <p:nvPr/>
          </p:nvSpPr>
          <p:spPr bwMode="auto">
            <a:xfrm flipV="1">
              <a:off x="1020" y="182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5" name="Line 183"/>
            <p:cNvSpPr>
              <a:spLocks noChangeShapeType="1"/>
            </p:cNvSpPr>
            <p:nvPr/>
          </p:nvSpPr>
          <p:spPr bwMode="auto">
            <a:xfrm flipV="1">
              <a:off x="1036" y="181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6" name="Line 184"/>
            <p:cNvSpPr>
              <a:spLocks noChangeShapeType="1"/>
            </p:cNvSpPr>
            <p:nvPr/>
          </p:nvSpPr>
          <p:spPr bwMode="auto">
            <a:xfrm flipV="1">
              <a:off x="1050" y="180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7" name="Line 185"/>
            <p:cNvSpPr>
              <a:spLocks noChangeShapeType="1"/>
            </p:cNvSpPr>
            <p:nvPr/>
          </p:nvSpPr>
          <p:spPr bwMode="auto">
            <a:xfrm flipV="1">
              <a:off x="1065" y="179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8" name="Line 186"/>
            <p:cNvSpPr>
              <a:spLocks noChangeShapeType="1"/>
            </p:cNvSpPr>
            <p:nvPr/>
          </p:nvSpPr>
          <p:spPr bwMode="auto">
            <a:xfrm flipV="1">
              <a:off x="1080" y="179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59" name="Line 187"/>
            <p:cNvSpPr>
              <a:spLocks noChangeShapeType="1"/>
            </p:cNvSpPr>
            <p:nvPr/>
          </p:nvSpPr>
          <p:spPr bwMode="auto">
            <a:xfrm flipV="1">
              <a:off x="1095" y="178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0" name="Line 188"/>
            <p:cNvSpPr>
              <a:spLocks noChangeShapeType="1"/>
            </p:cNvSpPr>
            <p:nvPr/>
          </p:nvSpPr>
          <p:spPr bwMode="auto">
            <a:xfrm flipV="1">
              <a:off x="1111" y="1773"/>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1" name="Line 189"/>
            <p:cNvSpPr>
              <a:spLocks noChangeShapeType="1"/>
            </p:cNvSpPr>
            <p:nvPr/>
          </p:nvSpPr>
          <p:spPr bwMode="auto">
            <a:xfrm flipV="1">
              <a:off x="1125" y="176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2" name="Line 190"/>
            <p:cNvSpPr>
              <a:spLocks noChangeShapeType="1"/>
            </p:cNvSpPr>
            <p:nvPr/>
          </p:nvSpPr>
          <p:spPr bwMode="auto">
            <a:xfrm flipV="1">
              <a:off x="1140" y="175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3" name="Line 191"/>
            <p:cNvSpPr>
              <a:spLocks noChangeShapeType="1"/>
            </p:cNvSpPr>
            <p:nvPr/>
          </p:nvSpPr>
          <p:spPr bwMode="auto">
            <a:xfrm flipV="1">
              <a:off x="1155" y="174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4" name="Line 192"/>
            <p:cNvSpPr>
              <a:spLocks noChangeShapeType="1"/>
            </p:cNvSpPr>
            <p:nvPr/>
          </p:nvSpPr>
          <p:spPr bwMode="auto">
            <a:xfrm flipV="1">
              <a:off x="1170" y="17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5" name="Line 193"/>
            <p:cNvSpPr>
              <a:spLocks noChangeShapeType="1"/>
            </p:cNvSpPr>
            <p:nvPr/>
          </p:nvSpPr>
          <p:spPr bwMode="auto">
            <a:xfrm flipV="1">
              <a:off x="1186" y="1729"/>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6" name="Line 194"/>
            <p:cNvSpPr>
              <a:spLocks noChangeShapeType="1"/>
            </p:cNvSpPr>
            <p:nvPr/>
          </p:nvSpPr>
          <p:spPr bwMode="auto">
            <a:xfrm flipV="1">
              <a:off x="1200" y="172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7" name="Line 195"/>
            <p:cNvSpPr>
              <a:spLocks noChangeShapeType="1"/>
            </p:cNvSpPr>
            <p:nvPr/>
          </p:nvSpPr>
          <p:spPr bwMode="auto">
            <a:xfrm flipV="1">
              <a:off x="1215" y="171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8" name="Line 196"/>
            <p:cNvSpPr>
              <a:spLocks noChangeShapeType="1"/>
            </p:cNvSpPr>
            <p:nvPr/>
          </p:nvSpPr>
          <p:spPr bwMode="auto">
            <a:xfrm flipV="1">
              <a:off x="1230" y="170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69" name="Line 197"/>
            <p:cNvSpPr>
              <a:spLocks noChangeShapeType="1"/>
            </p:cNvSpPr>
            <p:nvPr/>
          </p:nvSpPr>
          <p:spPr bwMode="auto">
            <a:xfrm flipV="1">
              <a:off x="1245" y="169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70" name="Line 198"/>
            <p:cNvSpPr>
              <a:spLocks noChangeShapeType="1"/>
            </p:cNvSpPr>
            <p:nvPr/>
          </p:nvSpPr>
          <p:spPr bwMode="auto">
            <a:xfrm flipV="1">
              <a:off x="1261" y="1686"/>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71" name="Line 199"/>
            <p:cNvSpPr>
              <a:spLocks noChangeShapeType="1"/>
            </p:cNvSpPr>
            <p:nvPr/>
          </p:nvSpPr>
          <p:spPr bwMode="auto">
            <a:xfrm flipV="1">
              <a:off x="1275" y="167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72" name="Line 200"/>
            <p:cNvSpPr>
              <a:spLocks noChangeShapeType="1"/>
            </p:cNvSpPr>
            <p:nvPr/>
          </p:nvSpPr>
          <p:spPr bwMode="auto">
            <a:xfrm flipV="1">
              <a:off x="1290" y="166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73" name="Line 201"/>
            <p:cNvSpPr>
              <a:spLocks noChangeShapeType="1"/>
            </p:cNvSpPr>
            <p:nvPr/>
          </p:nvSpPr>
          <p:spPr bwMode="auto">
            <a:xfrm flipV="1">
              <a:off x="1305" y="16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874" name="Line 202"/>
            <p:cNvSpPr>
              <a:spLocks noChangeShapeType="1"/>
            </p:cNvSpPr>
            <p:nvPr/>
          </p:nvSpPr>
          <p:spPr bwMode="auto">
            <a:xfrm flipV="1">
              <a:off x="1320" y="165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grpSp>
        <p:nvGrpSpPr>
          <p:cNvPr id="20485" name="Group 203"/>
          <p:cNvGrpSpPr>
            <a:grpSpLocks/>
          </p:cNvGrpSpPr>
          <p:nvPr/>
        </p:nvGrpSpPr>
        <p:grpSpPr bwMode="auto">
          <a:xfrm>
            <a:off x="1843088" y="1995488"/>
            <a:ext cx="6216650" cy="736600"/>
            <a:chOff x="1316" y="1572"/>
            <a:chExt cx="3916" cy="463"/>
          </a:xfrm>
        </p:grpSpPr>
        <p:sp>
          <p:nvSpPr>
            <p:cNvPr id="24475" name="Line 204"/>
            <p:cNvSpPr>
              <a:spLocks noChangeShapeType="1"/>
            </p:cNvSpPr>
            <p:nvPr/>
          </p:nvSpPr>
          <p:spPr bwMode="auto">
            <a:xfrm flipV="1">
              <a:off x="1316" y="1641"/>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6" name="Line 205"/>
            <p:cNvSpPr>
              <a:spLocks noChangeShapeType="1"/>
            </p:cNvSpPr>
            <p:nvPr/>
          </p:nvSpPr>
          <p:spPr bwMode="auto">
            <a:xfrm flipV="1">
              <a:off x="1329" y="163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7" name="Line 206"/>
            <p:cNvSpPr>
              <a:spLocks noChangeShapeType="1"/>
            </p:cNvSpPr>
            <p:nvPr/>
          </p:nvSpPr>
          <p:spPr bwMode="auto">
            <a:xfrm flipV="1">
              <a:off x="1344" y="162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8" name="Line 207"/>
            <p:cNvSpPr>
              <a:spLocks noChangeShapeType="1"/>
            </p:cNvSpPr>
            <p:nvPr/>
          </p:nvSpPr>
          <p:spPr bwMode="auto">
            <a:xfrm flipV="1">
              <a:off x="1358" y="161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9" name="Line 208"/>
            <p:cNvSpPr>
              <a:spLocks noChangeShapeType="1"/>
            </p:cNvSpPr>
            <p:nvPr/>
          </p:nvSpPr>
          <p:spPr bwMode="auto">
            <a:xfrm flipV="1">
              <a:off x="1373" y="160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0" name="Line 209"/>
            <p:cNvSpPr>
              <a:spLocks noChangeShapeType="1"/>
            </p:cNvSpPr>
            <p:nvPr/>
          </p:nvSpPr>
          <p:spPr bwMode="auto">
            <a:xfrm flipV="1">
              <a:off x="1389" y="159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1" name="Line 210"/>
            <p:cNvSpPr>
              <a:spLocks noChangeShapeType="1"/>
            </p:cNvSpPr>
            <p:nvPr/>
          </p:nvSpPr>
          <p:spPr bwMode="auto">
            <a:xfrm flipV="1">
              <a:off x="1402" y="159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2" name="Line 211"/>
            <p:cNvSpPr>
              <a:spLocks noChangeShapeType="1"/>
            </p:cNvSpPr>
            <p:nvPr/>
          </p:nvSpPr>
          <p:spPr bwMode="auto">
            <a:xfrm flipV="1">
              <a:off x="1417" y="158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3" name="Line 212"/>
            <p:cNvSpPr>
              <a:spLocks noChangeShapeType="1"/>
            </p:cNvSpPr>
            <p:nvPr/>
          </p:nvSpPr>
          <p:spPr bwMode="auto">
            <a:xfrm flipV="1">
              <a:off x="1431" y="157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4" name="Line 213"/>
            <p:cNvSpPr>
              <a:spLocks noChangeShapeType="1"/>
            </p:cNvSpPr>
            <p:nvPr/>
          </p:nvSpPr>
          <p:spPr bwMode="auto">
            <a:xfrm flipH="1">
              <a:off x="5229" y="203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5" name="Line 214"/>
            <p:cNvSpPr>
              <a:spLocks noChangeShapeType="1"/>
            </p:cNvSpPr>
            <p:nvPr/>
          </p:nvSpPr>
          <p:spPr bwMode="auto">
            <a:xfrm flipH="1" flipV="1">
              <a:off x="5212" y="203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6" name="Line 215"/>
            <p:cNvSpPr>
              <a:spLocks noChangeShapeType="1"/>
            </p:cNvSpPr>
            <p:nvPr/>
          </p:nvSpPr>
          <p:spPr bwMode="auto">
            <a:xfrm flipH="1">
              <a:off x="5197" y="202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7" name="Line 216"/>
            <p:cNvSpPr>
              <a:spLocks noChangeShapeType="1"/>
            </p:cNvSpPr>
            <p:nvPr/>
          </p:nvSpPr>
          <p:spPr bwMode="auto">
            <a:xfrm flipH="1">
              <a:off x="5181" y="20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8" name="Line 217"/>
            <p:cNvSpPr>
              <a:spLocks noChangeShapeType="1"/>
            </p:cNvSpPr>
            <p:nvPr/>
          </p:nvSpPr>
          <p:spPr bwMode="auto">
            <a:xfrm flipH="1">
              <a:off x="5165" y="202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89" name="Line 218"/>
            <p:cNvSpPr>
              <a:spLocks noChangeShapeType="1"/>
            </p:cNvSpPr>
            <p:nvPr/>
          </p:nvSpPr>
          <p:spPr bwMode="auto">
            <a:xfrm flipH="1">
              <a:off x="5149" y="202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0" name="Line 219"/>
            <p:cNvSpPr>
              <a:spLocks noChangeShapeType="1"/>
            </p:cNvSpPr>
            <p:nvPr/>
          </p:nvSpPr>
          <p:spPr bwMode="auto">
            <a:xfrm flipH="1" flipV="1">
              <a:off x="5132" y="202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1" name="Line 220"/>
            <p:cNvSpPr>
              <a:spLocks noChangeShapeType="1"/>
            </p:cNvSpPr>
            <p:nvPr/>
          </p:nvSpPr>
          <p:spPr bwMode="auto">
            <a:xfrm flipH="1">
              <a:off x="5118" y="201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2" name="Line 221"/>
            <p:cNvSpPr>
              <a:spLocks noChangeShapeType="1"/>
            </p:cNvSpPr>
            <p:nvPr/>
          </p:nvSpPr>
          <p:spPr bwMode="auto">
            <a:xfrm flipH="1" flipV="1">
              <a:off x="5102" y="2015"/>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3" name="Line 222"/>
            <p:cNvSpPr>
              <a:spLocks noChangeShapeType="1"/>
            </p:cNvSpPr>
            <p:nvPr/>
          </p:nvSpPr>
          <p:spPr bwMode="auto">
            <a:xfrm flipH="1">
              <a:off x="5086" y="201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4" name="Line 223"/>
            <p:cNvSpPr>
              <a:spLocks noChangeShapeType="1"/>
            </p:cNvSpPr>
            <p:nvPr/>
          </p:nvSpPr>
          <p:spPr bwMode="auto">
            <a:xfrm flipH="1">
              <a:off x="5070" y="201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5" name="Line 224"/>
            <p:cNvSpPr>
              <a:spLocks noChangeShapeType="1"/>
            </p:cNvSpPr>
            <p:nvPr/>
          </p:nvSpPr>
          <p:spPr bwMode="auto">
            <a:xfrm flipH="1">
              <a:off x="5054" y="200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6" name="Line 225"/>
            <p:cNvSpPr>
              <a:spLocks noChangeShapeType="1"/>
            </p:cNvSpPr>
            <p:nvPr/>
          </p:nvSpPr>
          <p:spPr bwMode="auto">
            <a:xfrm flipH="1">
              <a:off x="5038" y="200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7" name="Line 226"/>
            <p:cNvSpPr>
              <a:spLocks noChangeShapeType="1"/>
            </p:cNvSpPr>
            <p:nvPr/>
          </p:nvSpPr>
          <p:spPr bwMode="auto">
            <a:xfrm flipH="1" flipV="1">
              <a:off x="5021" y="200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8" name="Line 227"/>
            <p:cNvSpPr>
              <a:spLocks noChangeShapeType="1"/>
            </p:cNvSpPr>
            <p:nvPr/>
          </p:nvSpPr>
          <p:spPr bwMode="auto">
            <a:xfrm flipH="1">
              <a:off x="5006" y="200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99" name="Line 228"/>
            <p:cNvSpPr>
              <a:spLocks noChangeShapeType="1"/>
            </p:cNvSpPr>
            <p:nvPr/>
          </p:nvSpPr>
          <p:spPr bwMode="auto">
            <a:xfrm flipH="1">
              <a:off x="4990" y="200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0" name="Line 229"/>
            <p:cNvSpPr>
              <a:spLocks noChangeShapeType="1"/>
            </p:cNvSpPr>
            <p:nvPr/>
          </p:nvSpPr>
          <p:spPr bwMode="auto">
            <a:xfrm flipH="1">
              <a:off x="4974" y="199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1" name="Line 230"/>
            <p:cNvSpPr>
              <a:spLocks noChangeShapeType="1"/>
            </p:cNvSpPr>
            <p:nvPr/>
          </p:nvSpPr>
          <p:spPr bwMode="auto">
            <a:xfrm flipH="1">
              <a:off x="4958" y="19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2" name="Line 231"/>
            <p:cNvSpPr>
              <a:spLocks noChangeShapeType="1"/>
            </p:cNvSpPr>
            <p:nvPr/>
          </p:nvSpPr>
          <p:spPr bwMode="auto">
            <a:xfrm flipH="1" flipV="1">
              <a:off x="4941" y="199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3" name="Line 232"/>
            <p:cNvSpPr>
              <a:spLocks noChangeShapeType="1"/>
            </p:cNvSpPr>
            <p:nvPr/>
          </p:nvSpPr>
          <p:spPr bwMode="auto">
            <a:xfrm flipH="1">
              <a:off x="4926" y="199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4" name="Line 233"/>
            <p:cNvSpPr>
              <a:spLocks noChangeShapeType="1"/>
            </p:cNvSpPr>
            <p:nvPr/>
          </p:nvSpPr>
          <p:spPr bwMode="auto">
            <a:xfrm flipH="1">
              <a:off x="4910" y="199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5" name="Line 234"/>
            <p:cNvSpPr>
              <a:spLocks noChangeShapeType="1"/>
            </p:cNvSpPr>
            <p:nvPr/>
          </p:nvSpPr>
          <p:spPr bwMode="auto">
            <a:xfrm flipH="1">
              <a:off x="4894" y="198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6" name="Line 235"/>
            <p:cNvSpPr>
              <a:spLocks noChangeShapeType="1"/>
            </p:cNvSpPr>
            <p:nvPr/>
          </p:nvSpPr>
          <p:spPr bwMode="auto">
            <a:xfrm flipH="1">
              <a:off x="4878" y="198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7" name="Line 236"/>
            <p:cNvSpPr>
              <a:spLocks noChangeShapeType="1"/>
            </p:cNvSpPr>
            <p:nvPr/>
          </p:nvSpPr>
          <p:spPr bwMode="auto">
            <a:xfrm flipH="1" flipV="1">
              <a:off x="4861" y="198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8" name="Line 237"/>
            <p:cNvSpPr>
              <a:spLocks noChangeShapeType="1"/>
            </p:cNvSpPr>
            <p:nvPr/>
          </p:nvSpPr>
          <p:spPr bwMode="auto">
            <a:xfrm flipH="1">
              <a:off x="4846" y="198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09" name="Line 238"/>
            <p:cNvSpPr>
              <a:spLocks noChangeShapeType="1"/>
            </p:cNvSpPr>
            <p:nvPr/>
          </p:nvSpPr>
          <p:spPr bwMode="auto">
            <a:xfrm flipH="1" flipV="1">
              <a:off x="4829" y="197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0" name="Line 239"/>
            <p:cNvSpPr>
              <a:spLocks noChangeShapeType="1"/>
            </p:cNvSpPr>
            <p:nvPr/>
          </p:nvSpPr>
          <p:spPr bwMode="auto">
            <a:xfrm flipH="1">
              <a:off x="4815" y="197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1" name="Line 240"/>
            <p:cNvSpPr>
              <a:spLocks noChangeShapeType="1"/>
            </p:cNvSpPr>
            <p:nvPr/>
          </p:nvSpPr>
          <p:spPr bwMode="auto">
            <a:xfrm flipH="1">
              <a:off x="4799" y="197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2" name="Line 241"/>
            <p:cNvSpPr>
              <a:spLocks noChangeShapeType="1"/>
            </p:cNvSpPr>
            <p:nvPr/>
          </p:nvSpPr>
          <p:spPr bwMode="auto">
            <a:xfrm flipH="1">
              <a:off x="4783" y="197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3" name="Line 242"/>
            <p:cNvSpPr>
              <a:spLocks noChangeShapeType="1"/>
            </p:cNvSpPr>
            <p:nvPr/>
          </p:nvSpPr>
          <p:spPr bwMode="auto">
            <a:xfrm flipH="1">
              <a:off x="4767" y="197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4" name="Line 243"/>
            <p:cNvSpPr>
              <a:spLocks noChangeShapeType="1"/>
            </p:cNvSpPr>
            <p:nvPr/>
          </p:nvSpPr>
          <p:spPr bwMode="auto">
            <a:xfrm flipH="1" flipV="1">
              <a:off x="4750" y="196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5" name="Line 244"/>
            <p:cNvSpPr>
              <a:spLocks noChangeShapeType="1"/>
            </p:cNvSpPr>
            <p:nvPr/>
          </p:nvSpPr>
          <p:spPr bwMode="auto">
            <a:xfrm flipH="1">
              <a:off x="4735" y="196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6" name="Line 245"/>
            <p:cNvSpPr>
              <a:spLocks noChangeShapeType="1"/>
            </p:cNvSpPr>
            <p:nvPr/>
          </p:nvSpPr>
          <p:spPr bwMode="auto">
            <a:xfrm flipH="1">
              <a:off x="4719" y="196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7" name="Line 246"/>
            <p:cNvSpPr>
              <a:spLocks noChangeShapeType="1"/>
            </p:cNvSpPr>
            <p:nvPr/>
          </p:nvSpPr>
          <p:spPr bwMode="auto">
            <a:xfrm flipH="1">
              <a:off x="4703" y="196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8" name="Line 247"/>
            <p:cNvSpPr>
              <a:spLocks noChangeShapeType="1"/>
            </p:cNvSpPr>
            <p:nvPr/>
          </p:nvSpPr>
          <p:spPr bwMode="auto">
            <a:xfrm flipH="1">
              <a:off x="4687" y="19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19" name="Line 248"/>
            <p:cNvSpPr>
              <a:spLocks noChangeShapeType="1"/>
            </p:cNvSpPr>
            <p:nvPr/>
          </p:nvSpPr>
          <p:spPr bwMode="auto">
            <a:xfrm flipH="1" flipV="1">
              <a:off x="4670" y="195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0" name="Line 249"/>
            <p:cNvSpPr>
              <a:spLocks noChangeShapeType="1"/>
            </p:cNvSpPr>
            <p:nvPr/>
          </p:nvSpPr>
          <p:spPr bwMode="auto">
            <a:xfrm flipH="1">
              <a:off x="4655" y="195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1" name="Line 250"/>
            <p:cNvSpPr>
              <a:spLocks noChangeShapeType="1"/>
            </p:cNvSpPr>
            <p:nvPr/>
          </p:nvSpPr>
          <p:spPr bwMode="auto">
            <a:xfrm flipH="1">
              <a:off x="4639" y="195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2" name="Line 251"/>
            <p:cNvSpPr>
              <a:spLocks noChangeShapeType="1"/>
            </p:cNvSpPr>
            <p:nvPr/>
          </p:nvSpPr>
          <p:spPr bwMode="auto">
            <a:xfrm flipH="1">
              <a:off x="4623" y="195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3" name="Line 252"/>
            <p:cNvSpPr>
              <a:spLocks noChangeShapeType="1"/>
            </p:cNvSpPr>
            <p:nvPr/>
          </p:nvSpPr>
          <p:spPr bwMode="auto">
            <a:xfrm flipH="1">
              <a:off x="4607" y="194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4" name="Line 253"/>
            <p:cNvSpPr>
              <a:spLocks noChangeShapeType="1"/>
            </p:cNvSpPr>
            <p:nvPr/>
          </p:nvSpPr>
          <p:spPr bwMode="auto">
            <a:xfrm flipH="1" flipV="1">
              <a:off x="4590" y="194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5" name="Line 254"/>
            <p:cNvSpPr>
              <a:spLocks noChangeShapeType="1"/>
            </p:cNvSpPr>
            <p:nvPr/>
          </p:nvSpPr>
          <p:spPr bwMode="auto">
            <a:xfrm flipH="1">
              <a:off x="4575" y="194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6" name="Line 255"/>
            <p:cNvSpPr>
              <a:spLocks noChangeShapeType="1"/>
            </p:cNvSpPr>
            <p:nvPr/>
          </p:nvSpPr>
          <p:spPr bwMode="auto">
            <a:xfrm flipH="1" flipV="1">
              <a:off x="4558" y="194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7" name="Line 256"/>
            <p:cNvSpPr>
              <a:spLocks noChangeShapeType="1"/>
            </p:cNvSpPr>
            <p:nvPr/>
          </p:nvSpPr>
          <p:spPr bwMode="auto">
            <a:xfrm flipH="1">
              <a:off x="4543" y="194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8" name="Line 257"/>
            <p:cNvSpPr>
              <a:spLocks noChangeShapeType="1"/>
            </p:cNvSpPr>
            <p:nvPr/>
          </p:nvSpPr>
          <p:spPr bwMode="auto">
            <a:xfrm flipH="1">
              <a:off x="4527" y="19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29" name="Line 258"/>
            <p:cNvSpPr>
              <a:spLocks noChangeShapeType="1"/>
            </p:cNvSpPr>
            <p:nvPr/>
          </p:nvSpPr>
          <p:spPr bwMode="auto">
            <a:xfrm flipH="1">
              <a:off x="4511" y="193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0" name="Line 259"/>
            <p:cNvSpPr>
              <a:spLocks noChangeShapeType="1"/>
            </p:cNvSpPr>
            <p:nvPr/>
          </p:nvSpPr>
          <p:spPr bwMode="auto">
            <a:xfrm flipH="1">
              <a:off x="4496" y="1934"/>
              <a:ext cx="1"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1" name="Line 260"/>
            <p:cNvSpPr>
              <a:spLocks noChangeShapeType="1"/>
            </p:cNvSpPr>
            <p:nvPr/>
          </p:nvSpPr>
          <p:spPr bwMode="auto">
            <a:xfrm flipH="1" flipV="1">
              <a:off x="4479" y="1930"/>
              <a:ext cx="1"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2" name="Line 261"/>
            <p:cNvSpPr>
              <a:spLocks noChangeShapeType="1"/>
            </p:cNvSpPr>
            <p:nvPr/>
          </p:nvSpPr>
          <p:spPr bwMode="auto">
            <a:xfrm flipH="1">
              <a:off x="4464" y="1929"/>
              <a:ext cx="1"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3" name="Line 262"/>
            <p:cNvSpPr>
              <a:spLocks noChangeShapeType="1"/>
            </p:cNvSpPr>
            <p:nvPr/>
          </p:nvSpPr>
          <p:spPr bwMode="auto">
            <a:xfrm flipH="1">
              <a:off x="4448" y="192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4" name="Line 263"/>
            <p:cNvSpPr>
              <a:spLocks noChangeShapeType="1"/>
            </p:cNvSpPr>
            <p:nvPr/>
          </p:nvSpPr>
          <p:spPr bwMode="auto">
            <a:xfrm flipH="1">
              <a:off x="4432" y="192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5" name="Line 264"/>
            <p:cNvSpPr>
              <a:spLocks noChangeShapeType="1"/>
            </p:cNvSpPr>
            <p:nvPr/>
          </p:nvSpPr>
          <p:spPr bwMode="auto">
            <a:xfrm flipH="1">
              <a:off x="4416" y="192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6" name="Line 265"/>
            <p:cNvSpPr>
              <a:spLocks noChangeShapeType="1"/>
            </p:cNvSpPr>
            <p:nvPr/>
          </p:nvSpPr>
          <p:spPr bwMode="auto">
            <a:xfrm flipH="1" flipV="1">
              <a:off x="4400" y="1919"/>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7" name="Line 266"/>
            <p:cNvSpPr>
              <a:spLocks noChangeShapeType="1"/>
            </p:cNvSpPr>
            <p:nvPr/>
          </p:nvSpPr>
          <p:spPr bwMode="auto">
            <a:xfrm flipH="1">
              <a:off x="4384" y="191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8" name="Line 267"/>
            <p:cNvSpPr>
              <a:spLocks noChangeShapeType="1"/>
            </p:cNvSpPr>
            <p:nvPr/>
          </p:nvSpPr>
          <p:spPr bwMode="auto">
            <a:xfrm flipH="1">
              <a:off x="4368" y="191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39" name="Line 268"/>
            <p:cNvSpPr>
              <a:spLocks noChangeShapeType="1"/>
            </p:cNvSpPr>
            <p:nvPr/>
          </p:nvSpPr>
          <p:spPr bwMode="auto">
            <a:xfrm flipH="1">
              <a:off x="4351" y="191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0" name="Line 269"/>
            <p:cNvSpPr>
              <a:spLocks noChangeShapeType="1"/>
            </p:cNvSpPr>
            <p:nvPr/>
          </p:nvSpPr>
          <p:spPr bwMode="auto">
            <a:xfrm flipH="1">
              <a:off x="4335" y="191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1" name="Line 270"/>
            <p:cNvSpPr>
              <a:spLocks noChangeShapeType="1"/>
            </p:cNvSpPr>
            <p:nvPr/>
          </p:nvSpPr>
          <p:spPr bwMode="auto">
            <a:xfrm flipH="1" flipV="1">
              <a:off x="4318" y="190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2" name="Line 271"/>
            <p:cNvSpPr>
              <a:spLocks noChangeShapeType="1"/>
            </p:cNvSpPr>
            <p:nvPr/>
          </p:nvSpPr>
          <p:spPr bwMode="auto">
            <a:xfrm flipH="1">
              <a:off x="4303" y="190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3" name="Line 272"/>
            <p:cNvSpPr>
              <a:spLocks noChangeShapeType="1"/>
            </p:cNvSpPr>
            <p:nvPr/>
          </p:nvSpPr>
          <p:spPr bwMode="auto">
            <a:xfrm flipH="1" flipV="1">
              <a:off x="4286" y="190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4" name="Line 273"/>
            <p:cNvSpPr>
              <a:spLocks noChangeShapeType="1"/>
            </p:cNvSpPr>
            <p:nvPr/>
          </p:nvSpPr>
          <p:spPr bwMode="auto">
            <a:xfrm flipH="1">
              <a:off x="4271" y="190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5" name="Line 274"/>
            <p:cNvSpPr>
              <a:spLocks noChangeShapeType="1"/>
            </p:cNvSpPr>
            <p:nvPr/>
          </p:nvSpPr>
          <p:spPr bwMode="auto">
            <a:xfrm flipH="1">
              <a:off x="4255" y="190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6" name="Line 275"/>
            <p:cNvSpPr>
              <a:spLocks noChangeShapeType="1"/>
            </p:cNvSpPr>
            <p:nvPr/>
          </p:nvSpPr>
          <p:spPr bwMode="auto">
            <a:xfrm flipH="1">
              <a:off x="4239" y="189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7" name="Line 276"/>
            <p:cNvSpPr>
              <a:spLocks noChangeShapeType="1"/>
            </p:cNvSpPr>
            <p:nvPr/>
          </p:nvSpPr>
          <p:spPr bwMode="auto">
            <a:xfrm flipH="1">
              <a:off x="4223" y="18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8" name="Line 277"/>
            <p:cNvSpPr>
              <a:spLocks noChangeShapeType="1"/>
            </p:cNvSpPr>
            <p:nvPr/>
          </p:nvSpPr>
          <p:spPr bwMode="auto">
            <a:xfrm flipH="1" flipV="1">
              <a:off x="4206" y="189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49" name="Line 278"/>
            <p:cNvSpPr>
              <a:spLocks noChangeShapeType="1"/>
            </p:cNvSpPr>
            <p:nvPr/>
          </p:nvSpPr>
          <p:spPr bwMode="auto">
            <a:xfrm flipH="1">
              <a:off x="4192" y="189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0" name="Line 279"/>
            <p:cNvSpPr>
              <a:spLocks noChangeShapeType="1"/>
            </p:cNvSpPr>
            <p:nvPr/>
          </p:nvSpPr>
          <p:spPr bwMode="auto">
            <a:xfrm flipH="1">
              <a:off x="4176" y="189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1" name="Line 280"/>
            <p:cNvSpPr>
              <a:spLocks noChangeShapeType="1"/>
            </p:cNvSpPr>
            <p:nvPr/>
          </p:nvSpPr>
          <p:spPr bwMode="auto">
            <a:xfrm flipH="1">
              <a:off x="4160" y="188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2" name="Line 281"/>
            <p:cNvSpPr>
              <a:spLocks noChangeShapeType="1"/>
            </p:cNvSpPr>
            <p:nvPr/>
          </p:nvSpPr>
          <p:spPr bwMode="auto">
            <a:xfrm flipH="1">
              <a:off x="4144" y="188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3" name="Line 282"/>
            <p:cNvSpPr>
              <a:spLocks noChangeShapeType="1"/>
            </p:cNvSpPr>
            <p:nvPr/>
          </p:nvSpPr>
          <p:spPr bwMode="auto">
            <a:xfrm flipH="1" flipV="1">
              <a:off x="4127" y="188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4" name="Line 283"/>
            <p:cNvSpPr>
              <a:spLocks noChangeShapeType="1"/>
            </p:cNvSpPr>
            <p:nvPr/>
          </p:nvSpPr>
          <p:spPr bwMode="auto">
            <a:xfrm flipH="1">
              <a:off x="4112" y="188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5" name="Line 284"/>
            <p:cNvSpPr>
              <a:spLocks noChangeShapeType="1"/>
            </p:cNvSpPr>
            <p:nvPr/>
          </p:nvSpPr>
          <p:spPr bwMode="auto">
            <a:xfrm flipH="1">
              <a:off x="4096" y="187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6" name="Line 285"/>
            <p:cNvSpPr>
              <a:spLocks noChangeShapeType="1"/>
            </p:cNvSpPr>
            <p:nvPr/>
          </p:nvSpPr>
          <p:spPr bwMode="auto">
            <a:xfrm flipH="1">
              <a:off x="4080" y="18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7" name="Line 286"/>
            <p:cNvSpPr>
              <a:spLocks noChangeShapeType="1"/>
            </p:cNvSpPr>
            <p:nvPr/>
          </p:nvSpPr>
          <p:spPr bwMode="auto">
            <a:xfrm flipH="1">
              <a:off x="4064" y="187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8" name="Line 287"/>
            <p:cNvSpPr>
              <a:spLocks noChangeShapeType="1"/>
            </p:cNvSpPr>
            <p:nvPr/>
          </p:nvSpPr>
          <p:spPr bwMode="auto">
            <a:xfrm flipH="1" flipV="1">
              <a:off x="4047" y="187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59" name="Line 288"/>
            <p:cNvSpPr>
              <a:spLocks noChangeShapeType="1"/>
            </p:cNvSpPr>
            <p:nvPr/>
          </p:nvSpPr>
          <p:spPr bwMode="auto">
            <a:xfrm flipH="1">
              <a:off x="4032" y="187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0" name="Line 289"/>
            <p:cNvSpPr>
              <a:spLocks noChangeShapeType="1"/>
            </p:cNvSpPr>
            <p:nvPr/>
          </p:nvSpPr>
          <p:spPr bwMode="auto">
            <a:xfrm flipH="1" flipV="1">
              <a:off x="4015" y="186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1" name="Line 290"/>
            <p:cNvSpPr>
              <a:spLocks noChangeShapeType="1"/>
            </p:cNvSpPr>
            <p:nvPr/>
          </p:nvSpPr>
          <p:spPr bwMode="auto">
            <a:xfrm flipH="1">
              <a:off x="4000" y="18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2" name="Line 291"/>
            <p:cNvSpPr>
              <a:spLocks noChangeShapeType="1"/>
            </p:cNvSpPr>
            <p:nvPr/>
          </p:nvSpPr>
          <p:spPr bwMode="auto">
            <a:xfrm flipH="1">
              <a:off x="3984" y="186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3" name="Line 292"/>
            <p:cNvSpPr>
              <a:spLocks noChangeShapeType="1"/>
            </p:cNvSpPr>
            <p:nvPr/>
          </p:nvSpPr>
          <p:spPr bwMode="auto">
            <a:xfrm flipH="1">
              <a:off x="3968" y="186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4" name="Line 293"/>
            <p:cNvSpPr>
              <a:spLocks noChangeShapeType="1"/>
            </p:cNvSpPr>
            <p:nvPr/>
          </p:nvSpPr>
          <p:spPr bwMode="auto">
            <a:xfrm flipH="1">
              <a:off x="3952" y="18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5" name="Line 294"/>
            <p:cNvSpPr>
              <a:spLocks noChangeShapeType="1"/>
            </p:cNvSpPr>
            <p:nvPr/>
          </p:nvSpPr>
          <p:spPr bwMode="auto">
            <a:xfrm flipH="1" flipV="1">
              <a:off x="3935" y="185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6" name="Line 295"/>
            <p:cNvSpPr>
              <a:spLocks noChangeShapeType="1"/>
            </p:cNvSpPr>
            <p:nvPr/>
          </p:nvSpPr>
          <p:spPr bwMode="auto">
            <a:xfrm flipH="1">
              <a:off x="3920" y="1855"/>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7" name="Line 296"/>
            <p:cNvSpPr>
              <a:spLocks noChangeShapeType="1"/>
            </p:cNvSpPr>
            <p:nvPr/>
          </p:nvSpPr>
          <p:spPr bwMode="auto">
            <a:xfrm flipH="1">
              <a:off x="3904" y="185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8" name="Line 297"/>
            <p:cNvSpPr>
              <a:spLocks noChangeShapeType="1"/>
            </p:cNvSpPr>
            <p:nvPr/>
          </p:nvSpPr>
          <p:spPr bwMode="auto">
            <a:xfrm flipH="1">
              <a:off x="3889" y="185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69" name="Line 298"/>
            <p:cNvSpPr>
              <a:spLocks noChangeShapeType="1"/>
            </p:cNvSpPr>
            <p:nvPr/>
          </p:nvSpPr>
          <p:spPr bwMode="auto">
            <a:xfrm flipH="1">
              <a:off x="3873" y="184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0" name="Line 299"/>
            <p:cNvSpPr>
              <a:spLocks noChangeShapeType="1"/>
            </p:cNvSpPr>
            <p:nvPr/>
          </p:nvSpPr>
          <p:spPr bwMode="auto">
            <a:xfrm flipH="1" flipV="1">
              <a:off x="3857" y="184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1" name="Line 300"/>
            <p:cNvSpPr>
              <a:spLocks noChangeShapeType="1"/>
            </p:cNvSpPr>
            <p:nvPr/>
          </p:nvSpPr>
          <p:spPr bwMode="auto">
            <a:xfrm flipH="1">
              <a:off x="3841" y="184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2" name="Line 301"/>
            <p:cNvSpPr>
              <a:spLocks noChangeShapeType="1"/>
            </p:cNvSpPr>
            <p:nvPr/>
          </p:nvSpPr>
          <p:spPr bwMode="auto">
            <a:xfrm flipH="1">
              <a:off x="3825" y="184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3" name="Line 302"/>
            <p:cNvSpPr>
              <a:spLocks noChangeShapeType="1"/>
            </p:cNvSpPr>
            <p:nvPr/>
          </p:nvSpPr>
          <p:spPr bwMode="auto">
            <a:xfrm flipH="1">
              <a:off x="3809" y="183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4" name="Line 303"/>
            <p:cNvSpPr>
              <a:spLocks noChangeShapeType="1"/>
            </p:cNvSpPr>
            <p:nvPr/>
          </p:nvSpPr>
          <p:spPr bwMode="auto">
            <a:xfrm flipH="1">
              <a:off x="3793" y="18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5" name="Line 304"/>
            <p:cNvSpPr>
              <a:spLocks noChangeShapeType="1"/>
            </p:cNvSpPr>
            <p:nvPr/>
          </p:nvSpPr>
          <p:spPr bwMode="auto">
            <a:xfrm flipH="1" flipV="1">
              <a:off x="3776" y="183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6" name="Line 305"/>
            <p:cNvSpPr>
              <a:spLocks noChangeShapeType="1"/>
            </p:cNvSpPr>
            <p:nvPr/>
          </p:nvSpPr>
          <p:spPr bwMode="auto">
            <a:xfrm flipH="1">
              <a:off x="3761" y="183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7" name="Line 306"/>
            <p:cNvSpPr>
              <a:spLocks noChangeShapeType="1"/>
            </p:cNvSpPr>
            <p:nvPr/>
          </p:nvSpPr>
          <p:spPr bwMode="auto">
            <a:xfrm flipH="1" flipV="1">
              <a:off x="3744" y="182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8" name="Line 307"/>
            <p:cNvSpPr>
              <a:spLocks noChangeShapeType="1"/>
            </p:cNvSpPr>
            <p:nvPr/>
          </p:nvSpPr>
          <p:spPr bwMode="auto">
            <a:xfrm flipH="1">
              <a:off x="3729" y="18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79" name="Line 308"/>
            <p:cNvSpPr>
              <a:spLocks noChangeShapeType="1"/>
            </p:cNvSpPr>
            <p:nvPr/>
          </p:nvSpPr>
          <p:spPr bwMode="auto">
            <a:xfrm flipH="1">
              <a:off x="3713" y="182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0" name="Line 309"/>
            <p:cNvSpPr>
              <a:spLocks noChangeShapeType="1"/>
            </p:cNvSpPr>
            <p:nvPr/>
          </p:nvSpPr>
          <p:spPr bwMode="auto">
            <a:xfrm flipH="1">
              <a:off x="3697" y="182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1" name="Line 310"/>
            <p:cNvSpPr>
              <a:spLocks noChangeShapeType="1"/>
            </p:cNvSpPr>
            <p:nvPr/>
          </p:nvSpPr>
          <p:spPr bwMode="auto">
            <a:xfrm flipH="1">
              <a:off x="3681" y="182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2" name="Line 311"/>
            <p:cNvSpPr>
              <a:spLocks noChangeShapeType="1"/>
            </p:cNvSpPr>
            <p:nvPr/>
          </p:nvSpPr>
          <p:spPr bwMode="auto">
            <a:xfrm flipH="1" flipV="1">
              <a:off x="3664" y="181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3" name="Line 312"/>
            <p:cNvSpPr>
              <a:spLocks noChangeShapeType="1"/>
            </p:cNvSpPr>
            <p:nvPr/>
          </p:nvSpPr>
          <p:spPr bwMode="auto">
            <a:xfrm flipH="1">
              <a:off x="3649" y="181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4" name="Line 313"/>
            <p:cNvSpPr>
              <a:spLocks noChangeShapeType="1"/>
            </p:cNvSpPr>
            <p:nvPr/>
          </p:nvSpPr>
          <p:spPr bwMode="auto">
            <a:xfrm flipH="1">
              <a:off x="3633" y="181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5" name="Line 314"/>
            <p:cNvSpPr>
              <a:spLocks noChangeShapeType="1"/>
            </p:cNvSpPr>
            <p:nvPr/>
          </p:nvSpPr>
          <p:spPr bwMode="auto">
            <a:xfrm flipH="1">
              <a:off x="3617" y="181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6" name="Line 315"/>
            <p:cNvSpPr>
              <a:spLocks noChangeShapeType="1"/>
            </p:cNvSpPr>
            <p:nvPr/>
          </p:nvSpPr>
          <p:spPr bwMode="auto">
            <a:xfrm flipH="1">
              <a:off x="3601" y="181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7" name="Line 316"/>
            <p:cNvSpPr>
              <a:spLocks noChangeShapeType="1"/>
            </p:cNvSpPr>
            <p:nvPr/>
          </p:nvSpPr>
          <p:spPr bwMode="auto">
            <a:xfrm flipH="1" flipV="1">
              <a:off x="3584" y="180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8" name="Line 317"/>
            <p:cNvSpPr>
              <a:spLocks noChangeShapeType="1"/>
            </p:cNvSpPr>
            <p:nvPr/>
          </p:nvSpPr>
          <p:spPr bwMode="auto">
            <a:xfrm flipH="1">
              <a:off x="3570" y="180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89" name="Line 318"/>
            <p:cNvSpPr>
              <a:spLocks noChangeShapeType="1"/>
            </p:cNvSpPr>
            <p:nvPr/>
          </p:nvSpPr>
          <p:spPr bwMode="auto">
            <a:xfrm flipH="1">
              <a:off x="3554" y="180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0" name="Line 319"/>
            <p:cNvSpPr>
              <a:spLocks noChangeShapeType="1"/>
            </p:cNvSpPr>
            <p:nvPr/>
          </p:nvSpPr>
          <p:spPr bwMode="auto">
            <a:xfrm flipH="1">
              <a:off x="3538" y="180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1" name="Line 320"/>
            <p:cNvSpPr>
              <a:spLocks noChangeShapeType="1"/>
            </p:cNvSpPr>
            <p:nvPr/>
          </p:nvSpPr>
          <p:spPr bwMode="auto">
            <a:xfrm flipH="1">
              <a:off x="3522" y="180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2" name="Line 321"/>
            <p:cNvSpPr>
              <a:spLocks noChangeShapeType="1"/>
            </p:cNvSpPr>
            <p:nvPr/>
          </p:nvSpPr>
          <p:spPr bwMode="auto">
            <a:xfrm flipH="1" flipV="1">
              <a:off x="3506" y="179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3" name="Line 322"/>
            <p:cNvSpPr>
              <a:spLocks noChangeShapeType="1"/>
            </p:cNvSpPr>
            <p:nvPr/>
          </p:nvSpPr>
          <p:spPr bwMode="auto">
            <a:xfrm flipH="1">
              <a:off x="3490" y="179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4" name="Line 323"/>
            <p:cNvSpPr>
              <a:spLocks noChangeShapeType="1"/>
            </p:cNvSpPr>
            <p:nvPr/>
          </p:nvSpPr>
          <p:spPr bwMode="auto">
            <a:xfrm flipH="1" flipV="1">
              <a:off x="3474" y="179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5" name="Line 324"/>
            <p:cNvSpPr>
              <a:spLocks noChangeShapeType="1"/>
            </p:cNvSpPr>
            <p:nvPr/>
          </p:nvSpPr>
          <p:spPr bwMode="auto">
            <a:xfrm flipH="1">
              <a:off x="3458" y="179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6" name="Line 325"/>
            <p:cNvSpPr>
              <a:spLocks noChangeShapeType="1"/>
            </p:cNvSpPr>
            <p:nvPr/>
          </p:nvSpPr>
          <p:spPr bwMode="auto">
            <a:xfrm flipH="1">
              <a:off x="3442" y="179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7" name="Line 326"/>
            <p:cNvSpPr>
              <a:spLocks noChangeShapeType="1"/>
            </p:cNvSpPr>
            <p:nvPr/>
          </p:nvSpPr>
          <p:spPr bwMode="auto">
            <a:xfrm flipH="1">
              <a:off x="3426" y="178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8" name="Line 327"/>
            <p:cNvSpPr>
              <a:spLocks noChangeShapeType="1"/>
            </p:cNvSpPr>
            <p:nvPr/>
          </p:nvSpPr>
          <p:spPr bwMode="auto">
            <a:xfrm flipH="1">
              <a:off x="3410" y="178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599" name="Line 328"/>
            <p:cNvSpPr>
              <a:spLocks noChangeShapeType="1"/>
            </p:cNvSpPr>
            <p:nvPr/>
          </p:nvSpPr>
          <p:spPr bwMode="auto">
            <a:xfrm flipH="1" flipV="1">
              <a:off x="3394" y="178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0" name="Line 329"/>
            <p:cNvSpPr>
              <a:spLocks noChangeShapeType="1"/>
            </p:cNvSpPr>
            <p:nvPr/>
          </p:nvSpPr>
          <p:spPr bwMode="auto">
            <a:xfrm flipH="1">
              <a:off x="3378" y="178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1" name="Line 330"/>
            <p:cNvSpPr>
              <a:spLocks noChangeShapeType="1"/>
            </p:cNvSpPr>
            <p:nvPr/>
          </p:nvSpPr>
          <p:spPr bwMode="auto">
            <a:xfrm flipH="1">
              <a:off x="3362" y="177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2" name="Line 331"/>
            <p:cNvSpPr>
              <a:spLocks noChangeShapeType="1"/>
            </p:cNvSpPr>
            <p:nvPr/>
          </p:nvSpPr>
          <p:spPr bwMode="auto">
            <a:xfrm flipH="1">
              <a:off x="3345" y="17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3" name="Line 332"/>
            <p:cNvSpPr>
              <a:spLocks noChangeShapeType="1"/>
            </p:cNvSpPr>
            <p:nvPr/>
          </p:nvSpPr>
          <p:spPr bwMode="auto">
            <a:xfrm flipH="1">
              <a:off x="3329" y="177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4" name="Line 333"/>
            <p:cNvSpPr>
              <a:spLocks noChangeShapeType="1"/>
            </p:cNvSpPr>
            <p:nvPr/>
          </p:nvSpPr>
          <p:spPr bwMode="auto">
            <a:xfrm flipH="1" flipV="1">
              <a:off x="3312" y="177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5" name="Line 334"/>
            <p:cNvSpPr>
              <a:spLocks noChangeShapeType="1"/>
            </p:cNvSpPr>
            <p:nvPr/>
          </p:nvSpPr>
          <p:spPr bwMode="auto">
            <a:xfrm flipH="1">
              <a:off x="3297" y="176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6" name="Line 335"/>
            <p:cNvSpPr>
              <a:spLocks noChangeShapeType="1"/>
            </p:cNvSpPr>
            <p:nvPr/>
          </p:nvSpPr>
          <p:spPr bwMode="auto">
            <a:xfrm flipH="1">
              <a:off x="3282" y="176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7" name="Line 336"/>
            <p:cNvSpPr>
              <a:spLocks noChangeShapeType="1"/>
            </p:cNvSpPr>
            <p:nvPr/>
          </p:nvSpPr>
          <p:spPr bwMode="auto">
            <a:xfrm flipH="1">
              <a:off x="3266" y="176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8" name="Line 337"/>
            <p:cNvSpPr>
              <a:spLocks noChangeShapeType="1"/>
            </p:cNvSpPr>
            <p:nvPr/>
          </p:nvSpPr>
          <p:spPr bwMode="auto">
            <a:xfrm flipH="1">
              <a:off x="3250" y="176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09" name="Line 338"/>
            <p:cNvSpPr>
              <a:spLocks noChangeShapeType="1"/>
            </p:cNvSpPr>
            <p:nvPr/>
          </p:nvSpPr>
          <p:spPr bwMode="auto">
            <a:xfrm flipH="1" flipV="1">
              <a:off x="3234" y="175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0" name="Line 339"/>
            <p:cNvSpPr>
              <a:spLocks noChangeShapeType="1"/>
            </p:cNvSpPr>
            <p:nvPr/>
          </p:nvSpPr>
          <p:spPr bwMode="auto">
            <a:xfrm flipH="1">
              <a:off x="3218" y="175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1" name="Line 340"/>
            <p:cNvSpPr>
              <a:spLocks noChangeShapeType="1"/>
            </p:cNvSpPr>
            <p:nvPr/>
          </p:nvSpPr>
          <p:spPr bwMode="auto">
            <a:xfrm flipH="1" flipV="1">
              <a:off x="3201" y="175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2" name="Line 341"/>
            <p:cNvSpPr>
              <a:spLocks noChangeShapeType="1"/>
            </p:cNvSpPr>
            <p:nvPr/>
          </p:nvSpPr>
          <p:spPr bwMode="auto">
            <a:xfrm flipH="1">
              <a:off x="3186" y="175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3" name="Line 342"/>
            <p:cNvSpPr>
              <a:spLocks noChangeShapeType="1"/>
            </p:cNvSpPr>
            <p:nvPr/>
          </p:nvSpPr>
          <p:spPr bwMode="auto">
            <a:xfrm flipH="1">
              <a:off x="3170" y="1753"/>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4" name="Line 343"/>
            <p:cNvSpPr>
              <a:spLocks noChangeShapeType="1"/>
            </p:cNvSpPr>
            <p:nvPr/>
          </p:nvSpPr>
          <p:spPr bwMode="auto">
            <a:xfrm flipH="1">
              <a:off x="3154" y="175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5" name="Line 344"/>
            <p:cNvSpPr>
              <a:spLocks noChangeShapeType="1"/>
            </p:cNvSpPr>
            <p:nvPr/>
          </p:nvSpPr>
          <p:spPr bwMode="auto">
            <a:xfrm flipH="1">
              <a:off x="3138" y="174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6" name="Line 345"/>
            <p:cNvSpPr>
              <a:spLocks noChangeShapeType="1"/>
            </p:cNvSpPr>
            <p:nvPr/>
          </p:nvSpPr>
          <p:spPr bwMode="auto">
            <a:xfrm flipH="1" flipV="1">
              <a:off x="3121" y="174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7" name="Line 346"/>
            <p:cNvSpPr>
              <a:spLocks noChangeShapeType="1"/>
            </p:cNvSpPr>
            <p:nvPr/>
          </p:nvSpPr>
          <p:spPr bwMode="auto">
            <a:xfrm flipH="1">
              <a:off x="3106" y="174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8" name="Line 347"/>
            <p:cNvSpPr>
              <a:spLocks noChangeShapeType="1"/>
            </p:cNvSpPr>
            <p:nvPr/>
          </p:nvSpPr>
          <p:spPr bwMode="auto">
            <a:xfrm flipH="1">
              <a:off x="3090" y="174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19" name="Line 348"/>
            <p:cNvSpPr>
              <a:spLocks noChangeShapeType="1"/>
            </p:cNvSpPr>
            <p:nvPr/>
          </p:nvSpPr>
          <p:spPr bwMode="auto">
            <a:xfrm flipH="1">
              <a:off x="3074" y="173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0" name="Line 349"/>
            <p:cNvSpPr>
              <a:spLocks noChangeShapeType="1"/>
            </p:cNvSpPr>
            <p:nvPr/>
          </p:nvSpPr>
          <p:spPr bwMode="auto">
            <a:xfrm flipH="1">
              <a:off x="3058" y="173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1" name="Line 350"/>
            <p:cNvSpPr>
              <a:spLocks noChangeShapeType="1"/>
            </p:cNvSpPr>
            <p:nvPr/>
          </p:nvSpPr>
          <p:spPr bwMode="auto">
            <a:xfrm flipH="1" flipV="1">
              <a:off x="3041" y="173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2" name="Line 351"/>
            <p:cNvSpPr>
              <a:spLocks noChangeShapeType="1"/>
            </p:cNvSpPr>
            <p:nvPr/>
          </p:nvSpPr>
          <p:spPr bwMode="auto">
            <a:xfrm flipH="1">
              <a:off x="3026" y="173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3" name="Line 352"/>
            <p:cNvSpPr>
              <a:spLocks noChangeShapeType="1"/>
            </p:cNvSpPr>
            <p:nvPr/>
          </p:nvSpPr>
          <p:spPr bwMode="auto">
            <a:xfrm flipH="1">
              <a:off x="3010" y="173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4" name="Line 353"/>
            <p:cNvSpPr>
              <a:spLocks noChangeShapeType="1"/>
            </p:cNvSpPr>
            <p:nvPr/>
          </p:nvSpPr>
          <p:spPr bwMode="auto">
            <a:xfrm flipH="1">
              <a:off x="2994" y="17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5" name="Line 354"/>
            <p:cNvSpPr>
              <a:spLocks noChangeShapeType="1"/>
            </p:cNvSpPr>
            <p:nvPr/>
          </p:nvSpPr>
          <p:spPr bwMode="auto">
            <a:xfrm flipH="1">
              <a:off x="2978" y="172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6" name="Line 355"/>
            <p:cNvSpPr>
              <a:spLocks noChangeShapeType="1"/>
            </p:cNvSpPr>
            <p:nvPr/>
          </p:nvSpPr>
          <p:spPr bwMode="auto">
            <a:xfrm flipH="1" flipV="1">
              <a:off x="2963" y="172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7" name="Line 356"/>
            <p:cNvSpPr>
              <a:spLocks noChangeShapeType="1"/>
            </p:cNvSpPr>
            <p:nvPr/>
          </p:nvSpPr>
          <p:spPr bwMode="auto">
            <a:xfrm flipH="1">
              <a:off x="2947" y="172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8" name="Line 357"/>
            <p:cNvSpPr>
              <a:spLocks noChangeShapeType="1"/>
            </p:cNvSpPr>
            <p:nvPr/>
          </p:nvSpPr>
          <p:spPr bwMode="auto">
            <a:xfrm flipH="1" flipV="1">
              <a:off x="2931" y="1718"/>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29" name="Line 358"/>
            <p:cNvSpPr>
              <a:spLocks noChangeShapeType="1"/>
            </p:cNvSpPr>
            <p:nvPr/>
          </p:nvSpPr>
          <p:spPr bwMode="auto">
            <a:xfrm flipH="1">
              <a:off x="2915" y="171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0" name="Line 359"/>
            <p:cNvSpPr>
              <a:spLocks noChangeShapeType="1"/>
            </p:cNvSpPr>
            <p:nvPr/>
          </p:nvSpPr>
          <p:spPr bwMode="auto">
            <a:xfrm flipH="1">
              <a:off x="2899" y="171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1" name="Line 360"/>
            <p:cNvSpPr>
              <a:spLocks noChangeShapeType="1"/>
            </p:cNvSpPr>
            <p:nvPr/>
          </p:nvSpPr>
          <p:spPr bwMode="auto">
            <a:xfrm flipH="1">
              <a:off x="2883" y="171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2" name="Line 361"/>
            <p:cNvSpPr>
              <a:spLocks noChangeShapeType="1"/>
            </p:cNvSpPr>
            <p:nvPr/>
          </p:nvSpPr>
          <p:spPr bwMode="auto">
            <a:xfrm flipH="1">
              <a:off x="2867" y="171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3" name="Line 362"/>
            <p:cNvSpPr>
              <a:spLocks noChangeShapeType="1"/>
            </p:cNvSpPr>
            <p:nvPr/>
          </p:nvSpPr>
          <p:spPr bwMode="auto">
            <a:xfrm flipH="1" flipV="1">
              <a:off x="2850" y="170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4" name="Line 363"/>
            <p:cNvSpPr>
              <a:spLocks noChangeShapeType="1"/>
            </p:cNvSpPr>
            <p:nvPr/>
          </p:nvSpPr>
          <p:spPr bwMode="auto">
            <a:xfrm flipH="1">
              <a:off x="2835" y="170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5" name="Line 364"/>
            <p:cNvSpPr>
              <a:spLocks noChangeShapeType="1"/>
            </p:cNvSpPr>
            <p:nvPr/>
          </p:nvSpPr>
          <p:spPr bwMode="auto">
            <a:xfrm flipH="1">
              <a:off x="2819" y="170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6" name="Line 365"/>
            <p:cNvSpPr>
              <a:spLocks noChangeShapeType="1"/>
            </p:cNvSpPr>
            <p:nvPr/>
          </p:nvSpPr>
          <p:spPr bwMode="auto">
            <a:xfrm flipH="1">
              <a:off x="2803" y="170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7" name="Line 366"/>
            <p:cNvSpPr>
              <a:spLocks noChangeShapeType="1"/>
            </p:cNvSpPr>
            <p:nvPr/>
          </p:nvSpPr>
          <p:spPr bwMode="auto">
            <a:xfrm flipH="1">
              <a:off x="2787" y="170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8" name="Line 367"/>
            <p:cNvSpPr>
              <a:spLocks noChangeShapeType="1"/>
            </p:cNvSpPr>
            <p:nvPr/>
          </p:nvSpPr>
          <p:spPr bwMode="auto">
            <a:xfrm flipH="1" flipV="1">
              <a:off x="2770" y="169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39" name="Line 368"/>
            <p:cNvSpPr>
              <a:spLocks noChangeShapeType="1"/>
            </p:cNvSpPr>
            <p:nvPr/>
          </p:nvSpPr>
          <p:spPr bwMode="auto">
            <a:xfrm flipH="1">
              <a:off x="2755" y="169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0" name="Line 369"/>
            <p:cNvSpPr>
              <a:spLocks noChangeShapeType="1"/>
            </p:cNvSpPr>
            <p:nvPr/>
          </p:nvSpPr>
          <p:spPr bwMode="auto">
            <a:xfrm flipH="1">
              <a:off x="2739" y="169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1" name="Line 370"/>
            <p:cNvSpPr>
              <a:spLocks noChangeShapeType="1"/>
            </p:cNvSpPr>
            <p:nvPr/>
          </p:nvSpPr>
          <p:spPr bwMode="auto">
            <a:xfrm flipH="1">
              <a:off x="2723" y="169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2" name="Line 371"/>
            <p:cNvSpPr>
              <a:spLocks noChangeShapeType="1"/>
            </p:cNvSpPr>
            <p:nvPr/>
          </p:nvSpPr>
          <p:spPr bwMode="auto">
            <a:xfrm flipH="1">
              <a:off x="2707" y="168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3" name="Line 372"/>
            <p:cNvSpPr>
              <a:spLocks noChangeShapeType="1"/>
            </p:cNvSpPr>
            <p:nvPr/>
          </p:nvSpPr>
          <p:spPr bwMode="auto">
            <a:xfrm flipH="1" flipV="1">
              <a:off x="2690" y="168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4" name="Line 373"/>
            <p:cNvSpPr>
              <a:spLocks noChangeShapeType="1"/>
            </p:cNvSpPr>
            <p:nvPr/>
          </p:nvSpPr>
          <p:spPr bwMode="auto">
            <a:xfrm flipH="1">
              <a:off x="2675" y="168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5" name="Line 374"/>
            <p:cNvSpPr>
              <a:spLocks noChangeShapeType="1"/>
            </p:cNvSpPr>
            <p:nvPr/>
          </p:nvSpPr>
          <p:spPr bwMode="auto">
            <a:xfrm flipH="1" flipV="1">
              <a:off x="2658" y="168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6" name="Line 375"/>
            <p:cNvSpPr>
              <a:spLocks noChangeShapeType="1"/>
            </p:cNvSpPr>
            <p:nvPr/>
          </p:nvSpPr>
          <p:spPr bwMode="auto">
            <a:xfrm flipH="1">
              <a:off x="2644" y="168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7" name="Line 376"/>
            <p:cNvSpPr>
              <a:spLocks noChangeShapeType="1"/>
            </p:cNvSpPr>
            <p:nvPr/>
          </p:nvSpPr>
          <p:spPr bwMode="auto">
            <a:xfrm flipH="1">
              <a:off x="2628" y="167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8" name="Line 377"/>
            <p:cNvSpPr>
              <a:spLocks noChangeShapeType="1"/>
            </p:cNvSpPr>
            <p:nvPr/>
          </p:nvSpPr>
          <p:spPr bwMode="auto">
            <a:xfrm flipH="1">
              <a:off x="2612" y="167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49" name="Line 378"/>
            <p:cNvSpPr>
              <a:spLocks noChangeShapeType="1"/>
            </p:cNvSpPr>
            <p:nvPr/>
          </p:nvSpPr>
          <p:spPr bwMode="auto">
            <a:xfrm flipH="1">
              <a:off x="2596" y="167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0" name="Line 379"/>
            <p:cNvSpPr>
              <a:spLocks noChangeShapeType="1"/>
            </p:cNvSpPr>
            <p:nvPr/>
          </p:nvSpPr>
          <p:spPr bwMode="auto">
            <a:xfrm flipH="1" flipV="1">
              <a:off x="2579" y="167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1" name="Line 380"/>
            <p:cNvSpPr>
              <a:spLocks noChangeShapeType="1"/>
            </p:cNvSpPr>
            <p:nvPr/>
          </p:nvSpPr>
          <p:spPr bwMode="auto">
            <a:xfrm flipH="1">
              <a:off x="2564" y="166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2" name="Line 381"/>
            <p:cNvSpPr>
              <a:spLocks noChangeShapeType="1"/>
            </p:cNvSpPr>
            <p:nvPr/>
          </p:nvSpPr>
          <p:spPr bwMode="auto">
            <a:xfrm flipH="1">
              <a:off x="2548" y="166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3" name="Line 382"/>
            <p:cNvSpPr>
              <a:spLocks noChangeShapeType="1"/>
            </p:cNvSpPr>
            <p:nvPr/>
          </p:nvSpPr>
          <p:spPr bwMode="auto">
            <a:xfrm flipH="1">
              <a:off x="2532" y="166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4" name="Line 383"/>
            <p:cNvSpPr>
              <a:spLocks noChangeShapeType="1"/>
            </p:cNvSpPr>
            <p:nvPr/>
          </p:nvSpPr>
          <p:spPr bwMode="auto">
            <a:xfrm flipH="1">
              <a:off x="2516" y="166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5" name="Line 384"/>
            <p:cNvSpPr>
              <a:spLocks noChangeShapeType="1"/>
            </p:cNvSpPr>
            <p:nvPr/>
          </p:nvSpPr>
          <p:spPr bwMode="auto">
            <a:xfrm flipH="1" flipV="1">
              <a:off x="2500" y="1659"/>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6" name="Line 385"/>
            <p:cNvSpPr>
              <a:spLocks noChangeShapeType="1"/>
            </p:cNvSpPr>
            <p:nvPr/>
          </p:nvSpPr>
          <p:spPr bwMode="auto">
            <a:xfrm flipH="1">
              <a:off x="2484" y="165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7" name="Line 386"/>
            <p:cNvSpPr>
              <a:spLocks noChangeShapeType="1"/>
            </p:cNvSpPr>
            <p:nvPr/>
          </p:nvSpPr>
          <p:spPr bwMode="auto">
            <a:xfrm flipH="1">
              <a:off x="2468" y="165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8" name="Line 387"/>
            <p:cNvSpPr>
              <a:spLocks noChangeShapeType="1"/>
            </p:cNvSpPr>
            <p:nvPr/>
          </p:nvSpPr>
          <p:spPr bwMode="auto">
            <a:xfrm flipH="1">
              <a:off x="2452" y="165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59" name="Line 388"/>
            <p:cNvSpPr>
              <a:spLocks noChangeShapeType="1"/>
            </p:cNvSpPr>
            <p:nvPr/>
          </p:nvSpPr>
          <p:spPr bwMode="auto">
            <a:xfrm flipH="1">
              <a:off x="2436" y="165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0" name="Line 389"/>
            <p:cNvSpPr>
              <a:spLocks noChangeShapeType="1"/>
            </p:cNvSpPr>
            <p:nvPr/>
          </p:nvSpPr>
          <p:spPr bwMode="auto">
            <a:xfrm flipH="1" flipV="1">
              <a:off x="2420" y="164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1" name="Line 390"/>
            <p:cNvSpPr>
              <a:spLocks noChangeShapeType="1"/>
            </p:cNvSpPr>
            <p:nvPr/>
          </p:nvSpPr>
          <p:spPr bwMode="auto">
            <a:xfrm flipH="1">
              <a:off x="2404" y="164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2" name="Line 391"/>
            <p:cNvSpPr>
              <a:spLocks noChangeShapeType="1"/>
            </p:cNvSpPr>
            <p:nvPr/>
          </p:nvSpPr>
          <p:spPr bwMode="auto">
            <a:xfrm flipH="1" flipV="1">
              <a:off x="2388" y="1644"/>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3" name="Line 392"/>
            <p:cNvSpPr>
              <a:spLocks noChangeShapeType="1"/>
            </p:cNvSpPr>
            <p:nvPr/>
          </p:nvSpPr>
          <p:spPr bwMode="auto">
            <a:xfrm flipH="1">
              <a:off x="2372" y="164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4" name="Line 393"/>
            <p:cNvSpPr>
              <a:spLocks noChangeShapeType="1"/>
            </p:cNvSpPr>
            <p:nvPr/>
          </p:nvSpPr>
          <p:spPr bwMode="auto">
            <a:xfrm flipH="1">
              <a:off x="2356" y="164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5" name="Line 394"/>
            <p:cNvSpPr>
              <a:spLocks noChangeShapeType="1"/>
            </p:cNvSpPr>
            <p:nvPr/>
          </p:nvSpPr>
          <p:spPr bwMode="auto">
            <a:xfrm flipH="1">
              <a:off x="2340" y="163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6" name="Line 395"/>
            <p:cNvSpPr>
              <a:spLocks noChangeShapeType="1"/>
            </p:cNvSpPr>
            <p:nvPr/>
          </p:nvSpPr>
          <p:spPr bwMode="auto">
            <a:xfrm flipH="1">
              <a:off x="2324" y="163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7" name="Line 396"/>
            <p:cNvSpPr>
              <a:spLocks noChangeShapeType="1"/>
            </p:cNvSpPr>
            <p:nvPr/>
          </p:nvSpPr>
          <p:spPr bwMode="auto">
            <a:xfrm flipH="1" flipV="1">
              <a:off x="2308" y="1633"/>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8" name="Line 397"/>
            <p:cNvSpPr>
              <a:spLocks noChangeShapeType="1"/>
            </p:cNvSpPr>
            <p:nvPr/>
          </p:nvSpPr>
          <p:spPr bwMode="auto">
            <a:xfrm flipH="1">
              <a:off x="2292" y="163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69" name="Line 398"/>
            <p:cNvSpPr>
              <a:spLocks noChangeShapeType="1"/>
            </p:cNvSpPr>
            <p:nvPr/>
          </p:nvSpPr>
          <p:spPr bwMode="auto">
            <a:xfrm flipH="1">
              <a:off x="2276" y="16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70" name="Line 399"/>
            <p:cNvSpPr>
              <a:spLocks noChangeShapeType="1"/>
            </p:cNvSpPr>
            <p:nvPr/>
          </p:nvSpPr>
          <p:spPr bwMode="auto">
            <a:xfrm flipH="1">
              <a:off x="2260" y="162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71" name="Line 400"/>
            <p:cNvSpPr>
              <a:spLocks noChangeShapeType="1"/>
            </p:cNvSpPr>
            <p:nvPr/>
          </p:nvSpPr>
          <p:spPr bwMode="auto">
            <a:xfrm flipH="1">
              <a:off x="2244" y="162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72" name="Line 401"/>
            <p:cNvSpPr>
              <a:spLocks noChangeShapeType="1"/>
            </p:cNvSpPr>
            <p:nvPr/>
          </p:nvSpPr>
          <p:spPr bwMode="auto">
            <a:xfrm flipH="1" flipV="1">
              <a:off x="2227" y="162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73" name="Line 402"/>
            <p:cNvSpPr>
              <a:spLocks noChangeShapeType="1"/>
            </p:cNvSpPr>
            <p:nvPr/>
          </p:nvSpPr>
          <p:spPr bwMode="auto">
            <a:xfrm flipH="1">
              <a:off x="2212" y="162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674" name="Line 403"/>
            <p:cNvSpPr>
              <a:spLocks noChangeShapeType="1"/>
            </p:cNvSpPr>
            <p:nvPr/>
          </p:nvSpPr>
          <p:spPr bwMode="auto">
            <a:xfrm flipH="1">
              <a:off x="2196" y="161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sp>
        <p:nvSpPr>
          <p:cNvPr id="23558" name="Line 404"/>
          <p:cNvSpPr>
            <a:spLocks noChangeShapeType="1"/>
          </p:cNvSpPr>
          <p:nvPr/>
        </p:nvSpPr>
        <p:spPr bwMode="auto">
          <a:xfrm flipH="1">
            <a:off x="3305175" y="20685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59" name="Line 405"/>
          <p:cNvSpPr>
            <a:spLocks noChangeShapeType="1"/>
          </p:cNvSpPr>
          <p:nvPr/>
        </p:nvSpPr>
        <p:spPr bwMode="auto">
          <a:xfrm flipH="1">
            <a:off x="3278188" y="20653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0" name="Line 406"/>
          <p:cNvSpPr>
            <a:spLocks noChangeShapeType="1"/>
          </p:cNvSpPr>
          <p:nvPr/>
        </p:nvSpPr>
        <p:spPr bwMode="auto">
          <a:xfrm flipH="1" flipV="1">
            <a:off x="3249613" y="20589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1" name="Line 407"/>
          <p:cNvSpPr>
            <a:spLocks noChangeShapeType="1"/>
          </p:cNvSpPr>
          <p:nvPr/>
        </p:nvSpPr>
        <p:spPr bwMode="auto">
          <a:xfrm flipH="1">
            <a:off x="3224213" y="20589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2" name="Line 408"/>
          <p:cNvSpPr>
            <a:spLocks noChangeShapeType="1"/>
          </p:cNvSpPr>
          <p:nvPr/>
        </p:nvSpPr>
        <p:spPr bwMode="auto">
          <a:xfrm flipH="1" flipV="1">
            <a:off x="3195638" y="20526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3" name="Line 409"/>
          <p:cNvSpPr>
            <a:spLocks noChangeShapeType="1"/>
          </p:cNvSpPr>
          <p:nvPr/>
        </p:nvSpPr>
        <p:spPr bwMode="auto">
          <a:xfrm flipH="1">
            <a:off x="3170238" y="20494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4" name="Line 410"/>
          <p:cNvSpPr>
            <a:spLocks noChangeShapeType="1"/>
          </p:cNvSpPr>
          <p:nvPr/>
        </p:nvSpPr>
        <p:spPr bwMode="auto">
          <a:xfrm flipH="1">
            <a:off x="3143250" y="20462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5" name="Line 411"/>
          <p:cNvSpPr>
            <a:spLocks noChangeShapeType="1"/>
          </p:cNvSpPr>
          <p:nvPr/>
        </p:nvSpPr>
        <p:spPr bwMode="auto">
          <a:xfrm flipH="1">
            <a:off x="3116263" y="20431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6" name="Line 412"/>
          <p:cNvSpPr>
            <a:spLocks noChangeShapeType="1"/>
          </p:cNvSpPr>
          <p:nvPr/>
        </p:nvSpPr>
        <p:spPr bwMode="auto">
          <a:xfrm flipH="1">
            <a:off x="3089275" y="20399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7" name="Line 413"/>
          <p:cNvSpPr>
            <a:spLocks noChangeShapeType="1"/>
          </p:cNvSpPr>
          <p:nvPr/>
        </p:nvSpPr>
        <p:spPr bwMode="auto">
          <a:xfrm flipH="1" flipV="1">
            <a:off x="3060700" y="20335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8" name="Line 414"/>
          <p:cNvSpPr>
            <a:spLocks noChangeShapeType="1"/>
          </p:cNvSpPr>
          <p:nvPr/>
        </p:nvSpPr>
        <p:spPr bwMode="auto">
          <a:xfrm flipH="1">
            <a:off x="3035300" y="20335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69" name="Line 415"/>
          <p:cNvSpPr>
            <a:spLocks noChangeShapeType="1"/>
          </p:cNvSpPr>
          <p:nvPr/>
        </p:nvSpPr>
        <p:spPr bwMode="auto">
          <a:xfrm flipH="1">
            <a:off x="3008313" y="20304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0" name="Line 416"/>
          <p:cNvSpPr>
            <a:spLocks noChangeShapeType="1"/>
          </p:cNvSpPr>
          <p:nvPr/>
        </p:nvSpPr>
        <p:spPr bwMode="auto">
          <a:xfrm flipH="1">
            <a:off x="2981325" y="20240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1" name="Line 417"/>
          <p:cNvSpPr>
            <a:spLocks noChangeShapeType="1"/>
          </p:cNvSpPr>
          <p:nvPr/>
        </p:nvSpPr>
        <p:spPr bwMode="auto">
          <a:xfrm flipH="1">
            <a:off x="2954338" y="20240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2" name="Line 418"/>
          <p:cNvSpPr>
            <a:spLocks noChangeShapeType="1"/>
          </p:cNvSpPr>
          <p:nvPr/>
        </p:nvSpPr>
        <p:spPr bwMode="auto">
          <a:xfrm flipH="1" flipV="1">
            <a:off x="2925763" y="20177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3" name="Line 419"/>
          <p:cNvSpPr>
            <a:spLocks noChangeShapeType="1"/>
          </p:cNvSpPr>
          <p:nvPr/>
        </p:nvSpPr>
        <p:spPr bwMode="auto">
          <a:xfrm flipH="1">
            <a:off x="2900363" y="20145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4" name="Line 420"/>
          <p:cNvSpPr>
            <a:spLocks noChangeShapeType="1"/>
          </p:cNvSpPr>
          <p:nvPr/>
        </p:nvSpPr>
        <p:spPr bwMode="auto">
          <a:xfrm flipH="1">
            <a:off x="2873375" y="20113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5" name="Line 421"/>
          <p:cNvSpPr>
            <a:spLocks noChangeShapeType="1"/>
          </p:cNvSpPr>
          <p:nvPr/>
        </p:nvSpPr>
        <p:spPr bwMode="auto">
          <a:xfrm flipH="1">
            <a:off x="2846388" y="20081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6" name="Line 422"/>
          <p:cNvSpPr>
            <a:spLocks noChangeShapeType="1"/>
          </p:cNvSpPr>
          <p:nvPr/>
        </p:nvSpPr>
        <p:spPr bwMode="auto">
          <a:xfrm flipH="1">
            <a:off x="2819400" y="20050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7" name="Line 423"/>
          <p:cNvSpPr>
            <a:spLocks noChangeShapeType="1"/>
          </p:cNvSpPr>
          <p:nvPr/>
        </p:nvSpPr>
        <p:spPr bwMode="auto">
          <a:xfrm flipH="1" flipV="1">
            <a:off x="2790825" y="19986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8" name="Line 424"/>
          <p:cNvSpPr>
            <a:spLocks noChangeShapeType="1"/>
          </p:cNvSpPr>
          <p:nvPr/>
        </p:nvSpPr>
        <p:spPr bwMode="auto">
          <a:xfrm flipH="1">
            <a:off x="2765425" y="19986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79" name="Line 425"/>
          <p:cNvSpPr>
            <a:spLocks noChangeShapeType="1"/>
          </p:cNvSpPr>
          <p:nvPr/>
        </p:nvSpPr>
        <p:spPr bwMode="auto">
          <a:xfrm flipH="1" flipV="1">
            <a:off x="2736850" y="19923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0" name="Line 426"/>
          <p:cNvSpPr>
            <a:spLocks noChangeShapeType="1"/>
          </p:cNvSpPr>
          <p:nvPr/>
        </p:nvSpPr>
        <p:spPr bwMode="auto">
          <a:xfrm>
            <a:off x="3405188"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1" name="Line 427"/>
          <p:cNvSpPr>
            <a:spLocks noChangeShapeType="1"/>
          </p:cNvSpPr>
          <p:nvPr/>
        </p:nvSpPr>
        <p:spPr bwMode="auto">
          <a:xfrm>
            <a:off x="3459163"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2" name="Line 428"/>
          <p:cNvSpPr>
            <a:spLocks noChangeShapeType="1"/>
          </p:cNvSpPr>
          <p:nvPr/>
        </p:nvSpPr>
        <p:spPr bwMode="auto">
          <a:xfrm>
            <a:off x="3513138"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3" name="Line 429"/>
          <p:cNvSpPr>
            <a:spLocks noChangeShapeType="1"/>
          </p:cNvSpPr>
          <p:nvPr/>
        </p:nvSpPr>
        <p:spPr bwMode="auto">
          <a:xfrm>
            <a:off x="3567113"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4" name="Line 430"/>
          <p:cNvSpPr>
            <a:spLocks noChangeShapeType="1"/>
          </p:cNvSpPr>
          <p:nvPr/>
        </p:nvSpPr>
        <p:spPr bwMode="auto">
          <a:xfrm>
            <a:off x="3621088"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5" name="Line 431"/>
          <p:cNvSpPr>
            <a:spLocks noChangeShapeType="1"/>
          </p:cNvSpPr>
          <p:nvPr/>
        </p:nvSpPr>
        <p:spPr bwMode="auto">
          <a:xfrm>
            <a:off x="3675063"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6" name="Line 432"/>
          <p:cNvSpPr>
            <a:spLocks noChangeShapeType="1"/>
          </p:cNvSpPr>
          <p:nvPr/>
        </p:nvSpPr>
        <p:spPr bwMode="auto">
          <a:xfrm>
            <a:off x="3729038"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7" name="Line 433"/>
          <p:cNvSpPr>
            <a:spLocks noChangeShapeType="1"/>
          </p:cNvSpPr>
          <p:nvPr/>
        </p:nvSpPr>
        <p:spPr bwMode="auto">
          <a:xfrm>
            <a:off x="3783013"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8" name="Line 434"/>
          <p:cNvSpPr>
            <a:spLocks noChangeShapeType="1"/>
          </p:cNvSpPr>
          <p:nvPr/>
        </p:nvSpPr>
        <p:spPr bwMode="auto">
          <a:xfrm>
            <a:off x="3836988"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89" name="Line 435"/>
          <p:cNvSpPr>
            <a:spLocks noChangeShapeType="1"/>
          </p:cNvSpPr>
          <p:nvPr/>
        </p:nvSpPr>
        <p:spPr bwMode="auto">
          <a:xfrm>
            <a:off x="389096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0" name="Line 436"/>
          <p:cNvSpPr>
            <a:spLocks noChangeShapeType="1"/>
          </p:cNvSpPr>
          <p:nvPr/>
        </p:nvSpPr>
        <p:spPr bwMode="auto">
          <a:xfrm>
            <a:off x="394493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1" name="Line 437"/>
          <p:cNvSpPr>
            <a:spLocks noChangeShapeType="1"/>
          </p:cNvSpPr>
          <p:nvPr/>
        </p:nvSpPr>
        <p:spPr bwMode="auto">
          <a:xfrm>
            <a:off x="399891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2" name="Line 438"/>
          <p:cNvSpPr>
            <a:spLocks noChangeShapeType="1"/>
          </p:cNvSpPr>
          <p:nvPr/>
        </p:nvSpPr>
        <p:spPr bwMode="auto">
          <a:xfrm>
            <a:off x="405288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3" name="Line 439"/>
          <p:cNvSpPr>
            <a:spLocks noChangeShapeType="1"/>
          </p:cNvSpPr>
          <p:nvPr/>
        </p:nvSpPr>
        <p:spPr bwMode="auto">
          <a:xfrm>
            <a:off x="410686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4" name="Line 440"/>
          <p:cNvSpPr>
            <a:spLocks noChangeShapeType="1"/>
          </p:cNvSpPr>
          <p:nvPr/>
        </p:nvSpPr>
        <p:spPr bwMode="auto">
          <a:xfrm>
            <a:off x="416083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5" name="Line 441"/>
          <p:cNvSpPr>
            <a:spLocks noChangeShapeType="1"/>
          </p:cNvSpPr>
          <p:nvPr/>
        </p:nvSpPr>
        <p:spPr bwMode="auto">
          <a:xfrm>
            <a:off x="421481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6" name="Line 442"/>
          <p:cNvSpPr>
            <a:spLocks noChangeShapeType="1"/>
          </p:cNvSpPr>
          <p:nvPr/>
        </p:nvSpPr>
        <p:spPr bwMode="auto">
          <a:xfrm>
            <a:off x="426878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7" name="Line 443"/>
          <p:cNvSpPr>
            <a:spLocks noChangeShapeType="1"/>
          </p:cNvSpPr>
          <p:nvPr/>
        </p:nvSpPr>
        <p:spPr bwMode="auto">
          <a:xfrm>
            <a:off x="432276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8" name="Line 444"/>
          <p:cNvSpPr>
            <a:spLocks noChangeShapeType="1"/>
          </p:cNvSpPr>
          <p:nvPr/>
        </p:nvSpPr>
        <p:spPr bwMode="auto">
          <a:xfrm>
            <a:off x="437673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599" name="Line 445"/>
          <p:cNvSpPr>
            <a:spLocks noChangeShapeType="1"/>
          </p:cNvSpPr>
          <p:nvPr/>
        </p:nvSpPr>
        <p:spPr bwMode="auto">
          <a:xfrm>
            <a:off x="443071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0" name="Line 446"/>
          <p:cNvSpPr>
            <a:spLocks noChangeShapeType="1"/>
          </p:cNvSpPr>
          <p:nvPr/>
        </p:nvSpPr>
        <p:spPr bwMode="auto">
          <a:xfrm>
            <a:off x="448468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1" name="Line 447"/>
          <p:cNvSpPr>
            <a:spLocks noChangeShapeType="1"/>
          </p:cNvSpPr>
          <p:nvPr/>
        </p:nvSpPr>
        <p:spPr bwMode="auto">
          <a:xfrm>
            <a:off x="453866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2" name="Line 448"/>
          <p:cNvSpPr>
            <a:spLocks noChangeShapeType="1"/>
          </p:cNvSpPr>
          <p:nvPr/>
        </p:nvSpPr>
        <p:spPr bwMode="auto">
          <a:xfrm>
            <a:off x="459263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3" name="Line 449"/>
          <p:cNvSpPr>
            <a:spLocks noChangeShapeType="1"/>
          </p:cNvSpPr>
          <p:nvPr/>
        </p:nvSpPr>
        <p:spPr bwMode="auto">
          <a:xfrm>
            <a:off x="4646613"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4" name="Line 450"/>
          <p:cNvSpPr>
            <a:spLocks noChangeShapeType="1"/>
          </p:cNvSpPr>
          <p:nvPr/>
        </p:nvSpPr>
        <p:spPr bwMode="auto">
          <a:xfrm>
            <a:off x="4700588" y="27447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5" name="Line 451"/>
          <p:cNvSpPr>
            <a:spLocks noChangeShapeType="1"/>
          </p:cNvSpPr>
          <p:nvPr/>
        </p:nvSpPr>
        <p:spPr bwMode="auto">
          <a:xfrm>
            <a:off x="475615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6" name="Line 452"/>
          <p:cNvSpPr>
            <a:spLocks noChangeShapeType="1"/>
          </p:cNvSpPr>
          <p:nvPr/>
        </p:nvSpPr>
        <p:spPr bwMode="auto">
          <a:xfrm>
            <a:off x="481012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7" name="Line 453"/>
          <p:cNvSpPr>
            <a:spLocks noChangeShapeType="1"/>
          </p:cNvSpPr>
          <p:nvPr/>
        </p:nvSpPr>
        <p:spPr bwMode="auto">
          <a:xfrm>
            <a:off x="486410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8" name="Line 454"/>
          <p:cNvSpPr>
            <a:spLocks noChangeShapeType="1"/>
          </p:cNvSpPr>
          <p:nvPr/>
        </p:nvSpPr>
        <p:spPr bwMode="auto">
          <a:xfrm>
            <a:off x="491807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09" name="Line 455"/>
          <p:cNvSpPr>
            <a:spLocks noChangeShapeType="1"/>
          </p:cNvSpPr>
          <p:nvPr/>
        </p:nvSpPr>
        <p:spPr bwMode="auto">
          <a:xfrm>
            <a:off x="497205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0" name="Line 456"/>
          <p:cNvSpPr>
            <a:spLocks noChangeShapeType="1"/>
          </p:cNvSpPr>
          <p:nvPr/>
        </p:nvSpPr>
        <p:spPr bwMode="auto">
          <a:xfrm>
            <a:off x="502602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1" name="Line 457"/>
          <p:cNvSpPr>
            <a:spLocks noChangeShapeType="1"/>
          </p:cNvSpPr>
          <p:nvPr/>
        </p:nvSpPr>
        <p:spPr bwMode="auto">
          <a:xfrm>
            <a:off x="508000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2" name="Line 458"/>
          <p:cNvSpPr>
            <a:spLocks noChangeShapeType="1"/>
          </p:cNvSpPr>
          <p:nvPr/>
        </p:nvSpPr>
        <p:spPr bwMode="auto">
          <a:xfrm>
            <a:off x="513397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3" name="Line 459"/>
          <p:cNvSpPr>
            <a:spLocks noChangeShapeType="1"/>
          </p:cNvSpPr>
          <p:nvPr/>
        </p:nvSpPr>
        <p:spPr bwMode="auto">
          <a:xfrm>
            <a:off x="518795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4" name="Line 460"/>
          <p:cNvSpPr>
            <a:spLocks noChangeShapeType="1"/>
          </p:cNvSpPr>
          <p:nvPr/>
        </p:nvSpPr>
        <p:spPr bwMode="auto">
          <a:xfrm>
            <a:off x="524192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5" name="Line 461"/>
          <p:cNvSpPr>
            <a:spLocks noChangeShapeType="1"/>
          </p:cNvSpPr>
          <p:nvPr/>
        </p:nvSpPr>
        <p:spPr bwMode="auto">
          <a:xfrm>
            <a:off x="529590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6" name="Line 462"/>
          <p:cNvSpPr>
            <a:spLocks noChangeShapeType="1"/>
          </p:cNvSpPr>
          <p:nvPr/>
        </p:nvSpPr>
        <p:spPr bwMode="auto">
          <a:xfrm>
            <a:off x="534987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7" name="Line 463"/>
          <p:cNvSpPr>
            <a:spLocks noChangeShapeType="1"/>
          </p:cNvSpPr>
          <p:nvPr/>
        </p:nvSpPr>
        <p:spPr bwMode="auto">
          <a:xfrm>
            <a:off x="540385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8" name="Line 464"/>
          <p:cNvSpPr>
            <a:spLocks noChangeShapeType="1"/>
          </p:cNvSpPr>
          <p:nvPr/>
        </p:nvSpPr>
        <p:spPr bwMode="auto">
          <a:xfrm>
            <a:off x="545782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19" name="Line 465"/>
          <p:cNvSpPr>
            <a:spLocks noChangeShapeType="1"/>
          </p:cNvSpPr>
          <p:nvPr/>
        </p:nvSpPr>
        <p:spPr bwMode="auto">
          <a:xfrm>
            <a:off x="5511800"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0" name="Line 466"/>
          <p:cNvSpPr>
            <a:spLocks noChangeShapeType="1"/>
          </p:cNvSpPr>
          <p:nvPr/>
        </p:nvSpPr>
        <p:spPr bwMode="auto">
          <a:xfrm>
            <a:off x="5565775" y="27447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1" name="Line 467"/>
          <p:cNvSpPr>
            <a:spLocks noChangeShapeType="1"/>
          </p:cNvSpPr>
          <p:nvPr/>
        </p:nvSpPr>
        <p:spPr bwMode="auto">
          <a:xfrm>
            <a:off x="5619750" y="2744788"/>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2" name="Line 468"/>
          <p:cNvSpPr>
            <a:spLocks noChangeShapeType="1"/>
          </p:cNvSpPr>
          <p:nvPr/>
        </p:nvSpPr>
        <p:spPr bwMode="auto">
          <a:xfrm>
            <a:off x="5673725" y="2744788"/>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3" name="Line 469"/>
          <p:cNvSpPr>
            <a:spLocks noChangeShapeType="1"/>
          </p:cNvSpPr>
          <p:nvPr/>
        </p:nvSpPr>
        <p:spPr bwMode="auto">
          <a:xfrm>
            <a:off x="5727700" y="2744788"/>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4" name="Line 470"/>
          <p:cNvSpPr>
            <a:spLocks noChangeShapeType="1"/>
          </p:cNvSpPr>
          <p:nvPr/>
        </p:nvSpPr>
        <p:spPr bwMode="auto">
          <a:xfrm>
            <a:off x="3405188"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5" name="Line 471"/>
          <p:cNvSpPr>
            <a:spLocks noChangeShapeType="1"/>
          </p:cNvSpPr>
          <p:nvPr/>
        </p:nvSpPr>
        <p:spPr bwMode="auto">
          <a:xfrm>
            <a:off x="3459163"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6" name="Line 472"/>
          <p:cNvSpPr>
            <a:spLocks noChangeShapeType="1"/>
          </p:cNvSpPr>
          <p:nvPr/>
        </p:nvSpPr>
        <p:spPr bwMode="auto">
          <a:xfrm>
            <a:off x="3513138"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7" name="Line 473"/>
          <p:cNvSpPr>
            <a:spLocks noChangeShapeType="1"/>
          </p:cNvSpPr>
          <p:nvPr/>
        </p:nvSpPr>
        <p:spPr bwMode="auto">
          <a:xfrm>
            <a:off x="3567113"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8" name="Line 474"/>
          <p:cNvSpPr>
            <a:spLocks noChangeShapeType="1"/>
          </p:cNvSpPr>
          <p:nvPr/>
        </p:nvSpPr>
        <p:spPr bwMode="auto">
          <a:xfrm>
            <a:off x="3621088"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29" name="Line 475"/>
          <p:cNvSpPr>
            <a:spLocks noChangeShapeType="1"/>
          </p:cNvSpPr>
          <p:nvPr/>
        </p:nvSpPr>
        <p:spPr bwMode="auto">
          <a:xfrm>
            <a:off x="3675063"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0" name="Line 476"/>
          <p:cNvSpPr>
            <a:spLocks noChangeShapeType="1"/>
          </p:cNvSpPr>
          <p:nvPr/>
        </p:nvSpPr>
        <p:spPr bwMode="auto">
          <a:xfrm>
            <a:off x="3729038"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1" name="Line 477"/>
          <p:cNvSpPr>
            <a:spLocks noChangeShapeType="1"/>
          </p:cNvSpPr>
          <p:nvPr/>
        </p:nvSpPr>
        <p:spPr bwMode="auto">
          <a:xfrm>
            <a:off x="3783013"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2" name="Line 478"/>
          <p:cNvSpPr>
            <a:spLocks noChangeShapeType="1"/>
          </p:cNvSpPr>
          <p:nvPr/>
        </p:nvSpPr>
        <p:spPr bwMode="auto">
          <a:xfrm>
            <a:off x="3836988"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3" name="Line 479"/>
          <p:cNvSpPr>
            <a:spLocks noChangeShapeType="1"/>
          </p:cNvSpPr>
          <p:nvPr/>
        </p:nvSpPr>
        <p:spPr bwMode="auto">
          <a:xfrm>
            <a:off x="389096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4" name="Line 480"/>
          <p:cNvSpPr>
            <a:spLocks noChangeShapeType="1"/>
          </p:cNvSpPr>
          <p:nvPr/>
        </p:nvSpPr>
        <p:spPr bwMode="auto">
          <a:xfrm>
            <a:off x="394493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5" name="Line 481"/>
          <p:cNvSpPr>
            <a:spLocks noChangeShapeType="1"/>
          </p:cNvSpPr>
          <p:nvPr/>
        </p:nvSpPr>
        <p:spPr bwMode="auto">
          <a:xfrm>
            <a:off x="399891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6" name="Line 482"/>
          <p:cNvSpPr>
            <a:spLocks noChangeShapeType="1"/>
          </p:cNvSpPr>
          <p:nvPr/>
        </p:nvSpPr>
        <p:spPr bwMode="auto">
          <a:xfrm>
            <a:off x="405288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7" name="Line 483"/>
          <p:cNvSpPr>
            <a:spLocks noChangeShapeType="1"/>
          </p:cNvSpPr>
          <p:nvPr/>
        </p:nvSpPr>
        <p:spPr bwMode="auto">
          <a:xfrm>
            <a:off x="410686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8" name="Line 484"/>
          <p:cNvSpPr>
            <a:spLocks noChangeShapeType="1"/>
          </p:cNvSpPr>
          <p:nvPr/>
        </p:nvSpPr>
        <p:spPr bwMode="auto">
          <a:xfrm>
            <a:off x="416083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39" name="Line 485"/>
          <p:cNvSpPr>
            <a:spLocks noChangeShapeType="1"/>
          </p:cNvSpPr>
          <p:nvPr/>
        </p:nvSpPr>
        <p:spPr bwMode="auto">
          <a:xfrm>
            <a:off x="421481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0" name="Line 486"/>
          <p:cNvSpPr>
            <a:spLocks noChangeShapeType="1"/>
          </p:cNvSpPr>
          <p:nvPr/>
        </p:nvSpPr>
        <p:spPr bwMode="auto">
          <a:xfrm>
            <a:off x="426878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1" name="Line 487"/>
          <p:cNvSpPr>
            <a:spLocks noChangeShapeType="1"/>
          </p:cNvSpPr>
          <p:nvPr/>
        </p:nvSpPr>
        <p:spPr bwMode="auto">
          <a:xfrm>
            <a:off x="432276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2" name="Line 488"/>
          <p:cNvSpPr>
            <a:spLocks noChangeShapeType="1"/>
          </p:cNvSpPr>
          <p:nvPr/>
        </p:nvSpPr>
        <p:spPr bwMode="auto">
          <a:xfrm>
            <a:off x="437673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3" name="Line 489"/>
          <p:cNvSpPr>
            <a:spLocks noChangeShapeType="1"/>
          </p:cNvSpPr>
          <p:nvPr/>
        </p:nvSpPr>
        <p:spPr bwMode="auto">
          <a:xfrm>
            <a:off x="443071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4" name="Line 490"/>
          <p:cNvSpPr>
            <a:spLocks noChangeShapeType="1"/>
          </p:cNvSpPr>
          <p:nvPr/>
        </p:nvSpPr>
        <p:spPr bwMode="auto">
          <a:xfrm>
            <a:off x="448468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5" name="Line 491"/>
          <p:cNvSpPr>
            <a:spLocks noChangeShapeType="1"/>
          </p:cNvSpPr>
          <p:nvPr/>
        </p:nvSpPr>
        <p:spPr bwMode="auto">
          <a:xfrm>
            <a:off x="453866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6" name="Line 492"/>
          <p:cNvSpPr>
            <a:spLocks noChangeShapeType="1"/>
          </p:cNvSpPr>
          <p:nvPr/>
        </p:nvSpPr>
        <p:spPr bwMode="auto">
          <a:xfrm>
            <a:off x="459263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7" name="Line 493"/>
          <p:cNvSpPr>
            <a:spLocks noChangeShapeType="1"/>
          </p:cNvSpPr>
          <p:nvPr/>
        </p:nvSpPr>
        <p:spPr bwMode="auto">
          <a:xfrm>
            <a:off x="4646613"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8" name="Line 494"/>
          <p:cNvSpPr>
            <a:spLocks noChangeShapeType="1"/>
          </p:cNvSpPr>
          <p:nvPr/>
        </p:nvSpPr>
        <p:spPr bwMode="auto">
          <a:xfrm>
            <a:off x="4700588" y="3119438"/>
            <a:ext cx="142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49" name="Line 495"/>
          <p:cNvSpPr>
            <a:spLocks noChangeShapeType="1"/>
          </p:cNvSpPr>
          <p:nvPr/>
        </p:nvSpPr>
        <p:spPr bwMode="auto">
          <a:xfrm>
            <a:off x="475615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0" name="Line 496"/>
          <p:cNvSpPr>
            <a:spLocks noChangeShapeType="1"/>
          </p:cNvSpPr>
          <p:nvPr/>
        </p:nvSpPr>
        <p:spPr bwMode="auto">
          <a:xfrm>
            <a:off x="481012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1" name="Line 497"/>
          <p:cNvSpPr>
            <a:spLocks noChangeShapeType="1"/>
          </p:cNvSpPr>
          <p:nvPr/>
        </p:nvSpPr>
        <p:spPr bwMode="auto">
          <a:xfrm>
            <a:off x="486410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2" name="Line 498"/>
          <p:cNvSpPr>
            <a:spLocks noChangeShapeType="1"/>
          </p:cNvSpPr>
          <p:nvPr/>
        </p:nvSpPr>
        <p:spPr bwMode="auto">
          <a:xfrm>
            <a:off x="491807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3" name="Line 499"/>
          <p:cNvSpPr>
            <a:spLocks noChangeShapeType="1"/>
          </p:cNvSpPr>
          <p:nvPr/>
        </p:nvSpPr>
        <p:spPr bwMode="auto">
          <a:xfrm>
            <a:off x="497205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4" name="Line 500"/>
          <p:cNvSpPr>
            <a:spLocks noChangeShapeType="1"/>
          </p:cNvSpPr>
          <p:nvPr/>
        </p:nvSpPr>
        <p:spPr bwMode="auto">
          <a:xfrm>
            <a:off x="502602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5" name="Line 501"/>
          <p:cNvSpPr>
            <a:spLocks noChangeShapeType="1"/>
          </p:cNvSpPr>
          <p:nvPr/>
        </p:nvSpPr>
        <p:spPr bwMode="auto">
          <a:xfrm>
            <a:off x="508000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6" name="Line 502"/>
          <p:cNvSpPr>
            <a:spLocks noChangeShapeType="1"/>
          </p:cNvSpPr>
          <p:nvPr/>
        </p:nvSpPr>
        <p:spPr bwMode="auto">
          <a:xfrm>
            <a:off x="513397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7" name="Line 503"/>
          <p:cNvSpPr>
            <a:spLocks noChangeShapeType="1"/>
          </p:cNvSpPr>
          <p:nvPr/>
        </p:nvSpPr>
        <p:spPr bwMode="auto">
          <a:xfrm>
            <a:off x="518795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8" name="Line 504"/>
          <p:cNvSpPr>
            <a:spLocks noChangeShapeType="1"/>
          </p:cNvSpPr>
          <p:nvPr/>
        </p:nvSpPr>
        <p:spPr bwMode="auto">
          <a:xfrm>
            <a:off x="524192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59" name="Line 505"/>
          <p:cNvSpPr>
            <a:spLocks noChangeShapeType="1"/>
          </p:cNvSpPr>
          <p:nvPr/>
        </p:nvSpPr>
        <p:spPr bwMode="auto">
          <a:xfrm>
            <a:off x="529590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0" name="Line 506"/>
          <p:cNvSpPr>
            <a:spLocks noChangeShapeType="1"/>
          </p:cNvSpPr>
          <p:nvPr/>
        </p:nvSpPr>
        <p:spPr bwMode="auto">
          <a:xfrm>
            <a:off x="534987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1" name="Line 507"/>
          <p:cNvSpPr>
            <a:spLocks noChangeShapeType="1"/>
          </p:cNvSpPr>
          <p:nvPr/>
        </p:nvSpPr>
        <p:spPr bwMode="auto">
          <a:xfrm>
            <a:off x="540385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2" name="Line 508"/>
          <p:cNvSpPr>
            <a:spLocks noChangeShapeType="1"/>
          </p:cNvSpPr>
          <p:nvPr/>
        </p:nvSpPr>
        <p:spPr bwMode="auto">
          <a:xfrm>
            <a:off x="545782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3" name="Line 509"/>
          <p:cNvSpPr>
            <a:spLocks noChangeShapeType="1"/>
          </p:cNvSpPr>
          <p:nvPr/>
        </p:nvSpPr>
        <p:spPr bwMode="auto">
          <a:xfrm>
            <a:off x="5511800"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4" name="Line 510"/>
          <p:cNvSpPr>
            <a:spLocks noChangeShapeType="1"/>
          </p:cNvSpPr>
          <p:nvPr/>
        </p:nvSpPr>
        <p:spPr bwMode="auto">
          <a:xfrm>
            <a:off x="5565775" y="3119438"/>
            <a:ext cx="12700"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5" name="Line 511"/>
          <p:cNvSpPr>
            <a:spLocks noChangeShapeType="1"/>
          </p:cNvSpPr>
          <p:nvPr/>
        </p:nvSpPr>
        <p:spPr bwMode="auto">
          <a:xfrm>
            <a:off x="5619750" y="3119438"/>
            <a:ext cx="142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6" name="Line 512"/>
          <p:cNvSpPr>
            <a:spLocks noChangeShapeType="1"/>
          </p:cNvSpPr>
          <p:nvPr/>
        </p:nvSpPr>
        <p:spPr bwMode="auto">
          <a:xfrm>
            <a:off x="5673725" y="3119438"/>
            <a:ext cx="142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7" name="Line 513"/>
          <p:cNvSpPr>
            <a:spLocks noChangeShapeType="1"/>
          </p:cNvSpPr>
          <p:nvPr/>
        </p:nvSpPr>
        <p:spPr bwMode="auto">
          <a:xfrm>
            <a:off x="5727700" y="3119438"/>
            <a:ext cx="142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8" name="Line 514"/>
          <p:cNvSpPr>
            <a:spLocks noChangeShapeType="1"/>
          </p:cNvSpPr>
          <p:nvPr/>
        </p:nvSpPr>
        <p:spPr bwMode="auto">
          <a:xfrm>
            <a:off x="306705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69" name="Line 515"/>
          <p:cNvSpPr>
            <a:spLocks noChangeShapeType="1"/>
          </p:cNvSpPr>
          <p:nvPr/>
        </p:nvSpPr>
        <p:spPr bwMode="auto">
          <a:xfrm>
            <a:off x="312102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0" name="Line 516"/>
          <p:cNvSpPr>
            <a:spLocks noChangeShapeType="1"/>
          </p:cNvSpPr>
          <p:nvPr/>
        </p:nvSpPr>
        <p:spPr bwMode="auto">
          <a:xfrm>
            <a:off x="317500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1" name="Line 517"/>
          <p:cNvSpPr>
            <a:spLocks noChangeShapeType="1"/>
          </p:cNvSpPr>
          <p:nvPr/>
        </p:nvSpPr>
        <p:spPr bwMode="auto">
          <a:xfrm>
            <a:off x="322897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2" name="Line 518"/>
          <p:cNvSpPr>
            <a:spLocks noChangeShapeType="1"/>
          </p:cNvSpPr>
          <p:nvPr/>
        </p:nvSpPr>
        <p:spPr bwMode="auto">
          <a:xfrm>
            <a:off x="328295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3" name="Line 519"/>
          <p:cNvSpPr>
            <a:spLocks noChangeShapeType="1"/>
          </p:cNvSpPr>
          <p:nvPr/>
        </p:nvSpPr>
        <p:spPr bwMode="auto">
          <a:xfrm>
            <a:off x="333692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4" name="Line 520"/>
          <p:cNvSpPr>
            <a:spLocks noChangeShapeType="1"/>
          </p:cNvSpPr>
          <p:nvPr/>
        </p:nvSpPr>
        <p:spPr bwMode="auto">
          <a:xfrm>
            <a:off x="339090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5" name="Line 521"/>
          <p:cNvSpPr>
            <a:spLocks noChangeShapeType="1"/>
          </p:cNvSpPr>
          <p:nvPr/>
        </p:nvSpPr>
        <p:spPr bwMode="auto">
          <a:xfrm>
            <a:off x="344487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6" name="Line 522"/>
          <p:cNvSpPr>
            <a:spLocks noChangeShapeType="1"/>
          </p:cNvSpPr>
          <p:nvPr/>
        </p:nvSpPr>
        <p:spPr bwMode="auto">
          <a:xfrm>
            <a:off x="349885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7" name="Line 523"/>
          <p:cNvSpPr>
            <a:spLocks noChangeShapeType="1"/>
          </p:cNvSpPr>
          <p:nvPr/>
        </p:nvSpPr>
        <p:spPr bwMode="auto">
          <a:xfrm>
            <a:off x="355282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8" name="Line 524"/>
          <p:cNvSpPr>
            <a:spLocks noChangeShapeType="1"/>
          </p:cNvSpPr>
          <p:nvPr/>
        </p:nvSpPr>
        <p:spPr bwMode="auto">
          <a:xfrm>
            <a:off x="360680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79" name="Line 525"/>
          <p:cNvSpPr>
            <a:spLocks noChangeShapeType="1"/>
          </p:cNvSpPr>
          <p:nvPr/>
        </p:nvSpPr>
        <p:spPr bwMode="auto">
          <a:xfrm>
            <a:off x="366077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0" name="Line 526"/>
          <p:cNvSpPr>
            <a:spLocks noChangeShapeType="1"/>
          </p:cNvSpPr>
          <p:nvPr/>
        </p:nvSpPr>
        <p:spPr bwMode="auto">
          <a:xfrm>
            <a:off x="371475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1" name="Line 527"/>
          <p:cNvSpPr>
            <a:spLocks noChangeShapeType="1"/>
          </p:cNvSpPr>
          <p:nvPr/>
        </p:nvSpPr>
        <p:spPr bwMode="auto">
          <a:xfrm>
            <a:off x="376872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2" name="Line 528"/>
          <p:cNvSpPr>
            <a:spLocks noChangeShapeType="1"/>
          </p:cNvSpPr>
          <p:nvPr/>
        </p:nvSpPr>
        <p:spPr bwMode="auto">
          <a:xfrm>
            <a:off x="3822700"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3" name="Line 529"/>
          <p:cNvSpPr>
            <a:spLocks noChangeShapeType="1"/>
          </p:cNvSpPr>
          <p:nvPr/>
        </p:nvSpPr>
        <p:spPr bwMode="auto">
          <a:xfrm>
            <a:off x="3876675" y="3497263"/>
            <a:ext cx="14288"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4" name="Line 530"/>
          <p:cNvSpPr>
            <a:spLocks noChangeShapeType="1"/>
          </p:cNvSpPr>
          <p:nvPr/>
        </p:nvSpPr>
        <p:spPr bwMode="auto">
          <a:xfrm>
            <a:off x="393223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5" name="Line 531"/>
          <p:cNvSpPr>
            <a:spLocks noChangeShapeType="1"/>
          </p:cNvSpPr>
          <p:nvPr/>
        </p:nvSpPr>
        <p:spPr bwMode="auto">
          <a:xfrm>
            <a:off x="398621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6" name="Line 532"/>
          <p:cNvSpPr>
            <a:spLocks noChangeShapeType="1"/>
          </p:cNvSpPr>
          <p:nvPr/>
        </p:nvSpPr>
        <p:spPr bwMode="auto">
          <a:xfrm>
            <a:off x="404018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7" name="Line 533"/>
          <p:cNvSpPr>
            <a:spLocks noChangeShapeType="1"/>
          </p:cNvSpPr>
          <p:nvPr/>
        </p:nvSpPr>
        <p:spPr bwMode="auto">
          <a:xfrm>
            <a:off x="409416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8" name="Line 534"/>
          <p:cNvSpPr>
            <a:spLocks noChangeShapeType="1"/>
          </p:cNvSpPr>
          <p:nvPr/>
        </p:nvSpPr>
        <p:spPr bwMode="auto">
          <a:xfrm>
            <a:off x="414813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89" name="Line 535"/>
          <p:cNvSpPr>
            <a:spLocks noChangeShapeType="1"/>
          </p:cNvSpPr>
          <p:nvPr/>
        </p:nvSpPr>
        <p:spPr bwMode="auto">
          <a:xfrm>
            <a:off x="420211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0" name="Line 536"/>
          <p:cNvSpPr>
            <a:spLocks noChangeShapeType="1"/>
          </p:cNvSpPr>
          <p:nvPr/>
        </p:nvSpPr>
        <p:spPr bwMode="auto">
          <a:xfrm>
            <a:off x="425608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1" name="Line 537"/>
          <p:cNvSpPr>
            <a:spLocks noChangeShapeType="1"/>
          </p:cNvSpPr>
          <p:nvPr/>
        </p:nvSpPr>
        <p:spPr bwMode="auto">
          <a:xfrm>
            <a:off x="431006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2" name="Line 538"/>
          <p:cNvSpPr>
            <a:spLocks noChangeShapeType="1"/>
          </p:cNvSpPr>
          <p:nvPr/>
        </p:nvSpPr>
        <p:spPr bwMode="auto">
          <a:xfrm>
            <a:off x="436403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3" name="Line 539"/>
          <p:cNvSpPr>
            <a:spLocks noChangeShapeType="1"/>
          </p:cNvSpPr>
          <p:nvPr/>
        </p:nvSpPr>
        <p:spPr bwMode="auto">
          <a:xfrm>
            <a:off x="441801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4" name="Line 540"/>
          <p:cNvSpPr>
            <a:spLocks noChangeShapeType="1"/>
          </p:cNvSpPr>
          <p:nvPr/>
        </p:nvSpPr>
        <p:spPr bwMode="auto">
          <a:xfrm>
            <a:off x="447198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5" name="Line 541"/>
          <p:cNvSpPr>
            <a:spLocks noChangeShapeType="1"/>
          </p:cNvSpPr>
          <p:nvPr/>
        </p:nvSpPr>
        <p:spPr bwMode="auto">
          <a:xfrm>
            <a:off x="452596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6" name="Line 542"/>
          <p:cNvSpPr>
            <a:spLocks noChangeShapeType="1"/>
          </p:cNvSpPr>
          <p:nvPr/>
        </p:nvSpPr>
        <p:spPr bwMode="auto">
          <a:xfrm>
            <a:off x="457993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7" name="Line 543"/>
          <p:cNvSpPr>
            <a:spLocks noChangeShapeType="1"/>
          </p:cNvSpPr>
          <p:nvPr/>
        </p:nvSpPr>
        <p:spPr bwMode="auto">
          <a:xfrm>
            <a:off x="4633913"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8" name="Line 544"/>
          <p:cNvSpPr>
            <a:spLocks noChangeShapeType="1"/>
          </p:cNvSpPr>
          <p:nvPr/>
        </p:nvSpPr>
        <p:spPr bwMode="auto">
          <a:xfrm>
            <a:off x="4687888"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699" name="Line 545"/>
          <p:cNvSpPr>
            <a:spLocks noChangeShapeType="1"/>
          </p:cNvSpPr>
          <p:nvPr/>
        </p:nvSpPr>
        <p:spPr bwMode="auto">
          <a:xfrm>
            <a:off x="474186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0" name="Line 546"/>
          <p:cNvSpPr>
            <a:spLocks noChangeShapeType="1"/>
          </p:cNvSpPr>
          <p:nvPr/>
        </p:nvSpPr>
        <p:spPr bwMode="auto">
          <a:xfrm>
            <a:off x="479583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1" name="Line 547"/>
          <p:cNvSpPr>
            <a:spLocks noChangeShapeType="1"/>
          </p:cNvSpPr>
          <p:nvPr/>
        </p:nvSpPr>
        <p:spPr bwMode="auto">
          <a:xfrm>
            <a:off x="484981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2" name="Line 548"/>
          <p:cNvSpPr>
            <a:spLocks noChangeShapeType="1"/>
          </p:cNvSpPr>
          <p:nvPr/>
        </p:nvSpPr>
        <p:spPr bwMode="auto">
          <a:xfrm>
            <a:off x="490378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3" name="Line 549"/>
          <p:cNvSpPr>
            <a:spLocks noChangeShapeType="1"/>
          </p:cNvSpPr>
          <p:nvPr/>
        </p:nvSpPr>
        <p:spPr bwMode="auto">
          <a:xfrm>
            <a:off x="495776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4" name="Line 550"/>
          <p:cNvSpPr>
            <a:spLocks noChangeShapeType="1"/>
          </p:cNvSpPr>
          <p:nvPr/>
        </p:nvSpPr>
        <p:spPr bwMode="auto">
          <a:xfrm>
            <a:off x="501173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5" name="Line 551"/>
          <p:cNvSpPr>
            <a:spLocks noChangeShapeType="1"/>
          </p:cNvSpPr>
          <p:nvPr/>
        </p:nvSpPr>
        <p:spPr bwMode="auto">
          <a:xfrm>
            <a:off x="506571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6" name="Line 552"/>
          <p:cNvSpPr>
            <a:spLocks noChangeShapeType="1"/>
          </p:cNvSpPr>
          <p:nvPr/>
        </p:nvSpPr>
        <p:spPr bwMode="auto">
          <a:xfrm>
            <a:off x="511968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7" name="Line 553"/>
          <p:cNvSpPr>
            <a:spLocks noChangeShapeType="1"/>
          </p:cNvSpPr>
          <p:nvPr/>
        </p:nvSpPr>
        <p:spPr bwMode="auto">
          <a:xfrm>
            <a:off x="517366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8" name="Line 554"/>
          <p:cNvSpPr>
            <a:spLocks noChangeShapeType="1"/>
          </p:cNvSpPr>
          <p:nvPr/>
        </p:nvSpPr>
        <p:spPr bwMode="auto">
          <a:xfrm>
            <a:off x="522763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09" name="Line 555"/>
          <p:cNvSpPr>
            <a:spLocks noChangeShapeType="1"/>
          </p:cNvSpPr>
          <p:nvPr/>
        </p:nvSpPr>
        <p:spPr bwMode="auto">
          <a:xfrm>
            <a:off x="528161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0" name="Line 556"/>
          <p:cNvSpPr>
            <a:spLocks noChangeShapeType="1"/>
          </p:cNvSpPr>
          <p:nvPr/>
        </p:nvSpPr>
        <p:spPr bwMode="auto">
          <a:xfrm>
            <a:off x="533558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1" name="Line 557"/>
          <p:cNvSpPr>
            <a:spLocks noChangeShapeType="1"/>
          </p:cNvSpPr>
          <p:nvPr/>
        </p:nvSpPr>
        <p:spPr bwMode="auto">
          <a:xfrm>
            <a:off x="538956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2" name="Line 558"/>
          <p:cNvSpPr>
            <a:spLocks noChangeShapeType="1"/>
          </p:cNvSpPr>
          <p:nvPr/>
        </p:nvSpPr>
        <p:spPr bwMode="auto">
          <a:xfrm>
            <a:off x="544353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3" name="Line 559"/>
          <p:cNvSpPr>
            <a:spLocks noChangeShapeType="1"/>
          </p:cNvSpPr>
          <p:nvPr/>
        </p:nvSpPr>
        <p:spPr bwMode="auto">
          <a:xfrm>
            <a:off x="5497513"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4" name="Line 560"/>
          <p:cNvSpPr>
            <a:spLocks noChangeShapeType="1"/>
          </p:cNvSpPr>
          <p:nvPr/>
        </p:nvSpPr>
        <p:spPr bwMode="auto">
          <a:xfrm>
            <a:off x="5551488" y="3497263"/>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5" name="Line 561"/>
          <p:cNvSpPr>
            <a:spLocks noChangeShapeType="1"/>
          </p:cNvSpPr>
          <p:nvPr/>
        </p:nvSpPr>
        <p:spPr bwMode="auto">
          <a:xfrm>
            <a:off x="5607050"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6" name="Line 562"/>
          <p:cNvSpPr>
            <a:spLocks noChangeShapeType="1"/>
          </p:cNvSpPr>
          <p:nvPr/>
        </p:nvSpPr>
        <p:spPr bwMode="auto">
          <a:xfrm>
            <a:off x="5661025"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7" name="Line 563"/>
          <p:cNvSpPr>
            <a:spLocks noChangeShapeType="1"/>
          </p:cNvSpPr>
          <p:nvPr/>
        </p:nvSpPr>
        <p:spPr bwMode="auto">
          <a:xfrm>
            <a:off x="5715000"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8" name="Line 564"/>
          <p:cNvSpPr>
            <a:spLocks noChangeShapeType="1"/>
          </p:cNvSpPr>
          <p:nvPr/>
        </p:nvSpPr>
        <p:spPr bwMode="auto">
          <a:xfrm>
            <a:off x="5768975"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19" name="Line 565"/>
          <p:cNvSpPr>
            <a:spLocks noChangeShapeType="1"/>
          </p:cNvSpPr>
          <p:nvPr/>
        </p:nvSpPr>
        <p:spPr bwMode="auto">
          <a:xfrm>
            <a:off x="5822950"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0" name="Line 566"/>
          <p:cNvSpPr>
            <a:spLocks noChangeShapeType="1"/>
          </p:cNvSpPr>
          <p:nvPr/>
        </p:nvSpPr>
        <p:spPr bwMode="auto">
          <a:xfrm>
            <a:off x="5876925"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1" name="Line 567"/>
          <p:cNvSpPr>
            <a:spLocks noChangeShapeType="1"/>
          </p:cNvSpPr>
          <p:nvPr/>
        </p:nvSpPr>
        <p:spPr bwMode="auto">
          <a:xfrm>
            <a:off x="5930900"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2" name="Line 568"/>
          <p:cNvSpPr>
            <a:spLocks noChangeShapeType="1"/>
          </p:cNvSpPr>
          <p:nvPr/>
        </p:nvSpPr>
        <p:spPr bwMode="auto">
          <a:xfrm>
            <a:off x="5984875"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3" name="Line 569"/>
          <p:cNvSpPr>
            <a:spLocks noChangeShapeType="1"/>
          </p:cNvSpPr>
          <p:nvPr/>
        </p:nvSpPr>
        <p:spPr bwMode="auto">
          <a:xfrm>
            <a:off x="6038850"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4" name="Line 570"/>
          <p:cNvSpPr>
            <a:spLocks noChangeShapeType="1"/>
          </p:cNvSpPr>
          <p:nvPr/>
        </p:nvSpPr>
        <p:spPr bwMode="auto">
          <a:xfrm>
            <a:off x="6092825" y="3497263"/>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25" name="Line 571"/>
          <p:cNvSpPr>
            <a:spLocks noChangeShapeType="1"/>
          </p:cNvSpPr>
          <p:nvPr/>
        </p:nvSpPr>
        <p:spPr bwMode="auto">
          <a:xfrm>
            <a:off x="735013" y="1427163"/>
            <a:ext cx="8105775" cy="952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0654" name="Freeform 572"/>
          <p:cNvSpPr>
            <a:spLocks/>
          </p:cNvSpPr>
          <p:nvPr/>
        </p:nvSpPr>
        <p:spPr bwMode="auto">
          <a:xfrm>
            <a:off x="703263" y="1385888"/>
            <a:ext cx="39687" cy="85725"/>
          </a:xfrm>
          <a:custGeom>
            <a:avLst/>
            <a:gdLst>
              <a:gd name="T0" fmla="*/ 2147483647 w 25"/>
              <a:gd name="T1" fmla="*/ 2147483647 h 54"/>
              <a:gd name="T2" fmla="*/ 0 w 25"/>
              <a:gd name="T3" fmla="*/ 2147483647 h 54"/>
              <a:gd name="T4" fmla="*/ 2147483647 w 25"/>
              <a:gd name="T5" fmla="*/ 0 h 54"/>
              <a:gd name="T6" fmla="*/ 2147483647 w 25"/>
              <a:gd name="T7" fmla="*/ 2147483647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4">
                <a:moveTo>
                  <a:pt x="24" y="53"/>
                </a:moveTo>
                <a:lnTo>
                  <a:pt x="0" y="26"/>
                </a:lnTo>
                <a:lnTo>
                  <a:pt x="24" y="0"/>
                </a:lnTo>
                <a:lnTo>
                  <a:pt x="24" y="5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3727" name="Rectangle 573"/>
          <p:cNvSpPr>
            <a:spLocks noChangeArrowheads="1"/>
          </p:cNvSpPr>
          <p:nvPr/>
        </p:nvSpPr>
        <p:spPr bwMode="auto">
          <a:xfrm>
            <a:off x="1354138" y="1125538"/>
            <a:ext cx="5265993"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 super high frame = 2048 super frame = 2715648 TDMA frame</a:t>
            </a:r>
          </a:p>
        </p:txBody>
      </p:sp>
      <p:sp>
        <p:nvSpPr>
          <p:cNvPr id="23728" name="Rectangle 574"/>
          <p:cNvSpPr>
            <a:spLocks noChangeArrowheads="1"/>
          </p:cNvSpPr>
          <p:nvPr/>
        </p:nvSpPr>
        <p:spPr bwMode="auto">
          <a:xfrm>
            <a:off x="1824038" y="2439988"/>
            <a:ext cx="3734548"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 super frame = 1326 TDMA frame</a:t>
            </a:r>
            <a:r>
              <a:rPr lang="zh-CN" altLang="en-US" sz="1600">
                <a:solidFill>
                  <a:srgbClr val="000000"/>
                </a:solidFill>
                <a:ea typeface="SimSun" pitchFamily="2" charset="-122"/>
              </a:rPr>
              <a:t>（</a:t>
            </a:r>
            <a:r>
              <a:rPr lang="en-US" altLang="zh-CN" sz="1600">
                <a:solidFill>
                  <a:srgbClr val="000000"/>
                </a:solidFill>
                <a:ea typeface="SimSun" pitchFamily="2" charset="-122"/>
              </a:rPr>
              <a:t>6.12s</a:t>
            </a:r>
            <a:r>
              <a:rPr lang="zh-CN" altLang="en-US" sz="1600">
                <a:solidFill>
                  <a:srgbClr val="000000"/>
                </a:solidFill>
                <a:ea typeface="SimSun" pitchFamily="2" charset="-122"/>
              </a:rPr>
              <a:t>）</a:t>
            </a:r>
          </a:p>
        </p:txBody>
      </p:sp>
      <p:sp>
        <p:nvSpPr>
          <p:cNvPr id="23729" name="Rectangle 575"/>
          <p:cNvSpPr>
            <a:spLocks noChangeArrowheads="1"/>
          </p:cNvSpPr>
          <p:nvPr/>
        </p:nvSpPr>
        <p:spPr bwMode="auto">
          <a:xfrm>
            <a:off x="369888" y="4252913"/>
            <a:ext cx="666750"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30" name="Rectangle 576"/>
          <p:cNvSpPr>
            <a:spLocks noChangeArrowheads="1"/>
          </p:cNvSpPr>
          <p:nvPr/>
        </p:nvSpPr>
        <p:spPr bwMode="auto">
          <a:xfrm>
            <a:off x="655638" y="4319588"/>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3731" name="Rectangle 577"/>
          <p:cNvSpPr>
            <a:spLocks noChangeArrowheads="1"/>
          </p:cNvSpPr>
          <p:nvPr/>
        </p:nvSpPr>
        <p:spPr bwMode="auto">
          <a:xfrm>
            <a:off x="1046163" y="4252913"/>
            <a:ext cx="665162"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32" name="Rectangle 578"/>
          <p:cNvSpPr>
            <a:spLocks noChangeArrowheads="1"/>
          </p:cNvSpPr>
          <p:nvPr/>
        </p:nvSpPr>
        <p:spPr bwMode="auto">
          <a:xfrm>
            <a:off x="1331913" y="4319588"/>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3733" name="Rectangle 579"/>
          <p:cNvSpPr>
            <a:spLocks noChangeArrowheads="1"/>
          </p:cNvSpPr>
          <p:nvPr/>
        </p:nvSpPr>
        <p:spPr bwMode="auto">
          <a:xfrm>
            <a:off x="3409950" y="4252913"/>
            <a:ext cx="665163"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34" name="Rectangle 580"/>
          <p:cNvSpPr>
            <a:spLocks noChangeArrowheads="1"/>
          </p:cNvSpPr>
          <p:nvPr/>
        </p:nvSpPr>
        <p:spPr bwMode="auto">
          <a:xfrm>
            <a:off x="3648075" y="4319588"/>
            <a:ext cx="20839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25</a:t>
            </a:r>
          </a:p>
        </p:txBody>
      </p:sp>
      <p:sp>
        <p:nvSpPr>
          <p:cNvPr id="23735" name="Rectangle 581"/>
          <p:cNvSpPr>
            <a:spLocks noChangeArrowheads="1"/>
          </p:cNvSpPr>
          <p:nvPr/>
        </p:nvSpPr>
        <p:spPr bwMode="auto">
          <a:xfrm>
            <a:off x="2733675" y="4252913"/>
            <a:ext cx="666750"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36" name="Rectangle 582"/>
          <p:cNvSpPr>
            <a:spLocks noChangeArrowheads="1"/>
          </p:cNvSpPr>
          <p:nvPr/>
        </p:nvSpPr>
        <p:spPr bwMode="auto">
          <a:xfrm>
            <a:off x="2971800" y="4319588"/>
            <a:ext cx="20839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24</a:t>
            </a:r>
          </a:p>
        </p:txBody>
      </p:sp>
      <p:sp>
        <p:nvSpPr>
          <p:cNvPr id="23737" name="Rectangle 583"/>
          <p:cNvSpPr>
            <a:spLocks noChangeArrowheads="1"/>
          </p:cNvSpPr>
          <p:nvPr/>
        </p:nvSpPr>
        <p:spPr bwMode="auto">
          <a:xfrm>
            <a:off x="8137525" y="4252913"/>
            <a:ext cx="665163"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38" name="Rectangle 584"/>
          <p:cNvSpPr>
            <a:spLocks noChangeArrowheads="1"/>
          </p:cNvSpPr>
          <p:nvPr/>
        </p:nvSpPr>
        <p:spPr bwMode="auto">
          <a:xfrm>
            <a:off x="8375650" y="4319588"/>
            <a:ext cx="20839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50</a:t>
            </a:r>
          </a:p>
        </p:txBody>
      </p:sp>
      <p:sp>
        <p:nvSpPr>
          <p:cNvPr id="23739" name="Rectangle 585"/>
          <p:cNvSpPr>
            <a:spLocks noChangeArrowheads="1"/>
          </p:cNvSpPr>
          <p:nvPr/>
        </p:nvSpPr>
        <p:spPr bwMode="auto">
          <a:xfrm>
            <a:off x="7461250" y="4252913"/>
            <a:ext cx="666750"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40" name="Rectangle 586"/>
          <p:cNvSpPr>
            <a:spLocks noChangeArrowheads="1"/>
          </p:cNvSpPr>
          <p:nvPr/>
        </p:nvSpPr>
        <p:spPr bwMode="auto">
          <a:xfrm>
            <a:off x="7699375" y="4319588"/>
            <a:ext cx="20839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49</a:t>
            </a:r>
          </a:p>
        </p:txBody>
      </p:sp>
      <p:sp>
        <p:nvSpPr>
          <p:cNvPr id="23741" name="Rectangle 587"/>
          <p:cNvSpPr>
            <a:spLocks noChangeArrowheads="1"/>
          </p:cNvSpPr>
          <p:nvPr/>
        </p:nvSpPr>
        <p:spPr bwMode="auto">
          <a:xfrm>
            <a:off x="5435600" y="4252913"/>
            <a:ext cx="665163"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42" name="Rectangle 588"/>
          <p:cNvSpPr>
            <a:spLocks noChangeArrowheads="1"/>
          </p:cNvSpPr>
          <p:nvPr/>
        </p:nvSpPr>
        <p:spPr bwMode="auto">
          <a:xfrm>
            <a:off x="5721350" y="4319588"/>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3743" name="Rectangle 589"/>
          <p:cNvSpPr>
            <a:spLocks noChangeArrowheads="1"/>
          </p:cNvSpPr>
          <p:nvPr/>
        </p:nvSpPr>
        <p:spPr bwMode="auto">
          <a:xfrm>
            <a:off x="4760913" y="4252913"/>
            <a:ext cx="665162" cy="365125"/>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744" name="Rectangle 590"/>
          <p:cNvSpPr>
            <a:spLocks noChangeArrowheads="1"/>
          </p:cNvSpPr>
          <p:nvPr/>
        </p:nvSpPr>
        <p:spPr bwMode="auto">
          <a:xfrm>
            <a:off x="5045075" y="4319588"/>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3745" name="Line 591"/>
          <p:cNvSpPr>
            <a:spLocks noChangeShapeType="1"/>
          </p:cNvSpPr>
          <p:nvPr/>
        </p:nvSpPr>
        <p:spPr bwMode="auto">
          <a:xfrm>
            <a:off x="1716088"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46" name="Line 592"/>
          <p:cNvSpPr>
            <a:spLocks noChangeShapeType="1"/>
          </p:cNvSpPr>
          <p:nvPr/>
        </p:nvSpPr>
        <p:spPr bwMode="auto">
          <a:xfrm>
            <a:off x="1770063"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47" name="Line 593"/>
          <p:cNvSpPr>
            <a:spLocks noChangeShapeType="1"/>
          </p:cNvSpPr>
          <p:nvPr/>
        </p:nvSpPr>
        <p:spPr bwMode="auto">
          <a:xfrm>
            <a:off x="1824038"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48" name="Line 594"/>
          <p:cNvSpPr>
            <a:spLocks noChangeShapeType="1"/>
          </p:cNvSpPr>
          <p:nvPr/>
        </p:nvSpPr>
        <p:spPr bwMode="auto">
          <a:xfrm>
            <a:off x="1878013"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49" name="Line 595"/>
          <p:cNvSpPr>
            <a:spLocks noChangeShapeType="1"/>
          </p:cNvSpPr>
          <p:nvPr/>
        </p:nvSpPr>
        <p:spPr bwMode="auto">
          <a:xfrm>
            <a:off x="1931988"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0" name="Line 596"/>
          <p:cNvSpPr>
            <a:spLocks noChangeShapeType="1"/>
          </p:cNvSpPr>
          <p:nvPr/>
        </p:nvSpPr>
        <p:spPr bwMode="auto">
          <a:xfrm>
            <a:off x="1985963"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1" name="Line 597"/>
          <p:cNvSpPr>
            <a:spLocks noChangeShapeType="1"/>
          </p:cNvSpPr>
          <p:nvPr/>
        </p:nvSpPr>
        <p:spPr bwMode="auto">
          <a:xfrm>
            <a:off x="2039938"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2" name="Line 598"/>
          <p:cNvSpPr>
            <a:spLocks noChangeShapeType="1"/>
          </p:cNvSpPr>
          <p:nvPr/>
        </p:nvSpPr>
        <p:spPr bwMode="auto">
          <a:xfrm>
            <a:off x="2093913"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3" name="Line 599"/>
          <p:cNvSpPr>
            <a:spLocks noChangeShapeType="1"/>
          </p:cNvSpPr>
          <p:nvPr/>
        </p:nvSpPr>
        <p:spPr bwMode="auto">
          <a:xfrm>
            <a:off x="2147888"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4" name="Line 600"/>
          <p:cNvSpPr>
            <a:spLocks noChangeShapeType="1"/>
          </p:cNvSpPr>
          <p:nvPr/>
        </p:nvSpPr>
        <p:spPr bwMode="auto">
          <a:xfrm>
            <a:off x="2201863" y="4624388"/>
            <a:ext cx="1428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5" name="Line 601"/>
          <p:cNvSpPr>
            <a:spLocks noChangeShapeType="1"/>
          </p:cNvSpPr>
          <p:nvPr/>
        </p:nvSpPr>
        <p:spPr bwMode="auto">
          <a:xfrm>
            <a:off x="2257425" y="46243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6" name="Line 602"/>
          <p:cNvSpPr>
            <a:spLocks noChangeShapeType="1"/>
          </p:cNvSpPr>
          <p:nvPr/>
        </p:nvSpPr>
        <p:spPr bwMode="auto">
          <a:xfrm>
            <a:off x="2311400" y="4624388"/>
            <a:ext cx="12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nvGrpSpPr>
          <p:cNvPr id="20685" name="Group 603"/>
          <p:cNvGrpSpPr>
            <a:grpSpLocks/>
          </p:cNvGrpSpPr>
          <p:nvPr/>
        </p:nvGrpSpPr>
        <p:grpSpPr bwMode="auto">
          <a:xfrm>
            <a:off x="458788" y="3119438"/>
            <a:ext cx="7048500" cy="1504950"/>
            <a:chOff x="444" y="2280"/>
            <a:chExt cx="4440" cy="948"/>
          </a:xfrm>
        </p:grpSpPr>
        <p:sp>
          <p:nvSpPr>
            <p:cNvPr id="24275" name="Line 604"/>
            <p:cNvSpPr>
              <a:spLocks noChangeShapeType="1"/>
            </p:cNvSpPr>
            <p:nvPr/>
          </p:nvSpPr>
          <p:spPr bwMode="auto">
            <a:xfrm>
              <a:off x="1702"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6" name="Line 605"/>
            <p:cNvSpPr>
              <a:spLocks noChangeShapeType="1"/>
            </p:cNvSpPr>
            <p:nvPr/>
          </p:nvSpPr>
          <p:spPr bwMode="auto">
            <a:xfrm>
              <a:off x="1736"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7" name="Line 606"/>
            <p:cNvSpPr>
              <a:spLocks noChangeShapeType="1"/>
            </p:cNvSpPr>
            <p:nvPr/>
          </p:nvSpPr>
          <p:spPr bwMode="auto">
            <a:xfrm>
              <a:off x="1770"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8" name="Line 607"/>
            <p:cNvSpPr>
              <a:spLocks noChangeShapeType="1"/>
            </p:cNvSpPr>
            <p:nvPr/>
          </p:nvSpPr>
          <p:spPr bwMode="auto">
            <a:xfrm>
              <a:off x="1804"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9" name="Line 608"/>
            <p:cNvSpPr>
              <a:spLocks noChangeShapeType="1"/>
            </p:cNvSpPr>
            <p:nvPr/>
          </p:nvSpPr>
          <p:spPr bwMode="auto">
            <a:xfrm>
              <a:off x="1838"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0" name="Line 609"/>
            <p:cNvSpPr>
              <a:spLocks noChangeShapeType="1"/>
            </p:cNvSpPr>
            <p:nvPr/>
          </p:nvSpPr>
          <p:spPr bwMode="auto">
            <a:xfrm>
              <a:off x="1872"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1" name="Line 610"/>
            <p:cNvSpPr>
              <a:spLocks noChangeShapeType="1"/>
            </p:cNvSpPr>
            <p:nvPr/>
          </p:nvSpPr>
          <p:spPr bwMode="auto">
            <a:xfrm>
              <a:off x="1906"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2" name="Line 611"/>
            <p:cNvSpPr>
              <a:spLocks noChangeShapeType="1"/>
            </p:cNvSpPr>
            <p:nvPr/>
          </p:nvSpPr>
          <p:spPr bwMode="auto">
            <a:xfrm>
              <a:off x="4058"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3" name="Line 612"/>
            <p:cNvSpPr>
              <a:spLocks noChangeShapeType="1"/>
            </p:cNvSpPr>
            <p:nvPr/>
          </p:nvSpPr>
          <p:spPr bwMode="auto">
            <a:xfrm>
              <a:off x="4092"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4" name="Line 613"/>
            <p:cNvSpPr>
              <a:spLocks noChangeShapeType="1"/>
            </p:cNvSpPr>
            <p:nvPr/>
          </p:nvSpPr>
          <p:spPr bwMode="auto">
            <a:xfrm>
              <a:off x="4126"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5" name="Line 614"/>
            <p:cNvSpPr>
              <a:spLocks noChangeShapeType="1"/>
            </p:cNvSpPr>
            <p:nvPr/>
          </p:nvSpPr>
          <p:spPr bwMode="auto">
            <a:xfrm>
              <a:off x="4160"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6" name="Line 615"/>
            <p:cNvSpPr>
              <a:spLocks noChangeShapeType="1"/>
            </p:cNvSpPr>
            <p:nvPr/>
          </p:nvSpPr>
          <p:spPr bwMode="auto">
            <a:xfrm>
              <a:off x="4194"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7" name="Line 616"/>
            <p:cNvSpPr>
              <a:spLocks noChangeShapeType="1"/>
            </p:cNvSpPr>
            <p:nvPr/>
          </p:nvSpPr>
          <p:spPr bwMode="auto">
            <a:xfrm>
              <a:off x="4228"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8" name="Line 617"/>
            <p:cNvSpPr>
              <a:spLocks noChangeShapeType="1"/>
            </p:cNvSpPr>
            <p:nvPr/>
          </p:nvSpPr>
          <p:spPr bwMode="auto">
            <a:xfrm>
              <a:off x="4263"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89" name="Line 618"/>
            <p:cNvSpPr>
              <a:spLocks noChangeShapeType="1"/>
            </p:cNvSpPr>
            <p:nvPr/>
          </p:nvSpPr>
          <p:spPr bwMode="auto">
            <a:xfrm>
              <a:off x="4297"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0" name="Line 619"/>
            <p:cNvSpPr>
              <a:spLocks noChangeShapeType="1"/>
            </p:cNvSpPr>
            <p:nvPr/>
          </p:nvSpPr>
          <p:spPr bwMode="auto">
            <a:xfrm>
              <a:off x="4331"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1" name="Line 620"/>
            <p:cNvSpPr>
              <a:spLocks noChangeShapeType="1"/>
            </p:cNvSpPr>
            <p:nvPr/>
          </p:nvSpPr>
          <p:spPr bwMode="auto">
            <a:xfrm>
              <a:off x="4365"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2" name="Line 621"/>
            <p:cNvSpPr>
              <a:spLocks noChangeShapeType="1"/>
            </p:cNvSpPr>
            <p:nvPr/>
          </p:nvSpPr>
          <p:spPr bwMode="auto">
            <a:xfrm>
              <a:off x="4399"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3" name="Line 622"/>
            <p:cNvSpPr>
              <a:spLocks noChangeShapeType="1"/>
            </p:cNvSpPr>
            <p:nvPr/>
          </p:nvSpPr>
          <p:spPr bwMode="auto">
            <a:xfrm>
              <a:off x="4433"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4" name="Line 623"/>
            <p:cNvSpPr>
              <a:spLocks noChangeShapeType="1"/>
            </p:cNvSpPr>
            <p:nvPr/>
          </p:nvSpPr>
          <p:spPr bwMode="auto">
            <a:xfrm>
              <a:off x="4467"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5" name="Line 624"/>
            <p:cNvSpPr>
              <a:spLocks noChangeShapeType="1"/>
            </p:cNvSpPr>
            <p:nvPr/>
          </p:nvSpPr>
          <p:spPr bwMode="auto">
            <a:xfrm>
              <a:off x="4501"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6" name="Line 625"/>
            <p:cNvSpPr>
              <a:spLocks noChangeShapeType="1"/>
            </p:cNvSpPr>
            <p:nvPr/>
          </p:nvSpPr>
          <p:spPr bwMode="auto">
            <a:xfrm>
              <a:off x="4535"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7" name="Line 626"/>
            <p:cNvSpPr>
              <a:spLocks noChangeShapeType="1"/>
            </p:cNvSpPr>
            <p:nvPr/>
          </p:nvSpPr>
          <p:spPr bwMode="auto">
            <a:xfrm>
              <a:off x="4569"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8" name="Line 627"/>
            <p:cNvSpPr>
              <a:spLocks noChangeShapeType="1"/>
            </p:cNvSpPr>
            <p:nvPr/>
          </p:nvSpPr>
          <p:spPr bwMode="auto">
            <a:xfrm>
              <a:off x="4603"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99" name="Line 628"/>
            <p:cNvSpPr>
              <a:spLocks noChangeShapeType="1"/>
            </p:cNvSpPr>
            <p:nvPr/>
          </p:nvSpPr>
          <p:spPr bwMode="auto">
            <a:xfrm>
              <a:off x="4637"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0" name="Line 629"/>
            <p:cNvSpPr>
              <a:spLocks noChangeShapeType="1"/>
            </p:cNvSpPr>
            <p:nvPr/>
          </p:nvSpPr>
          <p:spPr bwMode="auto">
            <a:xfrm>
              <a:off x="4671"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1" name="Line 630"/>
            <p:cNvSpPr>
              <a:spLocks noChangeShapeType="1"/>
            </p:cNvSpPr>
            <p:nvPr/>
          </p:nvSpPr>
          <p:spPr bwMode="auto">
            <a:xfrm>
              <a:off x="4705"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2" name="Line 631"/>
            <p:cNvSpPr>
              <a:spLocks noChangeShapeType="1"/>
            </p:cNvSpPr>
            <p:nvPr/>
          </p:nvSpPr>
          <p:spPr bwMode="auto">
            <a:xfrm>
              <a:off x="4739"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3" name="Line 632"/>
            <p:cNvSpPr>
              <a:spLocks noChangeShapeType="1"/>
            </p:cNvSpPr>
            <p:nvPr/>
          </p:nvSpPr>
          <p:spPr bwMode="auto">
            <a:xfrm>
              <a:off x="4773" y="3227"/>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4" name="Line 633"/>
            <p:cNvSpPr>
              <a:spLocks noChangeShapeType="1"/>
            </p:cNvSpPr>
            <p:nvPr/>
          </p:nvSpPr>
          <p:spPr bwMode="auto">
            <a:xfrm>
              <a:off x="4807"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5" name="Line 634"/>
            <p:cNvSpPr>
              <a:spLocks noChangeShapeType="1"/>
            </p:cNvSpPr>
            <p:nvPr/>
          </p:nvSpPr>
          <p:spPr bwMode="auto">
            <a:xfrm>
              <a:off x="4841"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6" name="Line 635"/>
            <p:cNvSpPr>
              <a:spLocks noChangeShapeType="1"/>
            </p:cNvSpPr>
            <p:nvPr/>
          </p:nvSpPr>
          <p:spPr bwMode="auto">
            <a:xfrm>
              <a:off x="4875" y="3227"/>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7" name="Line 636"/>
            <p:cNvSpPr>
              <a:spLocks noChangeShapeType="1"/>
            </p:cNvSpPr>
            <p:nvPr/>
          </p:nvSpPr>
          <p:spPr bwMode="auto">
            <a:xfrm>
              <a:off x="4058"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8" name="Line 637"/>
            <p:cNvSpPr>
              <a:spLocks noChangeShapeType="1"/>
            </p:cNvSpPr>
            <p:nvPr/>
          </p:nvSpPr>
          <p:spPr bwMode="auto">
            <a:xfrm>
              <a:off x="4092"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09" name="Line 638"/>
            <p:cNvSpPr>
              <a:spLocks noChangeShapeType="1"/>
            </p:cNvSpPr>
            <p:nvPr/>
          </p:nvSpPr>
          <p:spPr bwMode="auto">
            <a:xfrm>
              <a:off x="4126"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0" name="Line 639"/>
            <p:cNvSpPr>
              <a:spLocks noChangeShapeType="1"/>
            </p:cNvSpPr>
            <p:nvPr/>
          </p:nvSpPr>
          <p:spPr bwMode="auto">
            <a:xfrm>
              <a:off x="4160"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1" name="Line 640"/>
            <p:cNvSpPr>
              <a:spLocks noChangeShapeType="1"/>
            </p:cNvSpPr>
            <p:nvPr/>
          </p:nvSpPr>
          <p:spPr bwMode="auto">
            <a:xfrm>
              <a:off x="4194"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2" name="Line 641"/>
            <p:cNvSpPr>
              <a:spLocks noChangeShapeType="1"/>
            </p:cNvSpPr>
            <p:nvPr/>
          </p:nvSpPr>
          <p:spPr bwMode="auto">
            <a:xfrm>
              <a:off x="4228"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3" name="Line 642"/>
            <p:cNvSpPr>
              <a:spLocks noChangeShapeType="1"/>
            </p:cNvSpPr>
            <p:nvPr/>
          </p:nvSpPr>
          <p:spPr bwMode="auto">
            <a:xfrm>
              <a:off x="4263"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4" name="Line 643"/>
            <p:cNvSpPr>
              <a:spLocks noChangeShapeType="1"/>
            </p:cNvSpPr>
            <p:nvPr/>
          </p:nvSpPr>
          <p:spPr bwMode="auto">
            <a:xfrm>
              <a:off x="4297"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5" name="Line 644"/>
            <p:cNvSpPr>
              <a:spLocks noChangeShapeType="1"/>
            </p:cNvSpPr>
            <p:nvPr/>
          </p:nvSpPr>
          <p:spPr bwMode="auto">
            <a:xfrm>
              <a:off x="4331"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6" name="Line 645"/>
            <p:cNvSpPr>
              <a:spLocks noChangeShapeType="1"/>
            </p:cNvSpPr>
            <p:nvPr/>
          </p:nvSpPr>
          <p:spPr bwMode="auto">
            <a:xfrm>
              <a:off x="4365"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7" name="Line 646"/>
            <p:cNvSpPr>
              <a:spLocks noChangeShapeType="1"/>
            </p:cNvSpPr>
            <p:nvPr/>
          </p:nvSpPr>
          <p:spPr bwMode="auto">
            <a:xfrm>
              <a:off x="4399"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8" name="Line 647"/>
            <p:cNvSpPr>
              <a:spLocks noChangeShapeType="1"/>
            </p:cNvSpPr>
            <p:nvPr/>
          </p:nvSpPr>
          <p:spPr bwMode="auto">
            <a:xfrm>
              <a:off x="4433"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19" name="Line 648"/>
            <p:cNvSpPr>
              <a:spLocks noChangeShapeType="1"/>
            </p:cNvSpPr>
            <p:nvPr/>
          </p:nvSpPr>
          <p:spPr bwMode="auto">
            <a:xfrm>
              <a:off x="4467"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0" name="Line 649"/>
            <p:cNvSpPr>
              <a:spLocks noChangeShapeType="1"/>
            </p:cNvSpPr>
            <p:nvPr/>
          </p:nvSpPr>
          <p:spPr bwMode="auto">
            <a:xfrm>
              <a:off x="4501"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1" name="Line 650"/>
            <p:cNvSpPr>
              <a:spLocks noChangeShapeType="1"/>
            </p:cNvSpPr>
            <p:nvPr/>
          </p:nvSpPr>
          <p:spPr bwMode="auto">
            <a:xfrm>
              <a:off x="4535"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2" name="Line 651"/>
            <p:cNvSpPr>
              <a:spLocks noChangeShapeType="1"/>
            </p:cNvSpPr>
            <p:nvPr/>
          </p:nvSpPr>
          <p:spPr bwMode="auto">
            <a:xfrm>
              <a:off x="4569"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3" name="Line 652"/>
            <p:cNvSpPr>
              <a:spLocks noChangeShapeType="1"/>
            </p:cNvSpPr>
            <p:nvPr/>
          </p:nvSpPr>
          <p:spPr bwMode="auto">
            <a:xfrm>
              <a:off x="4603"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4" name="Line 653"/>
            <p:cNvSpPr>
              <a:spLocks noChangeShapeType="1"/>
            </p:cNvSpPr>
            <p:nvPr/>
          </p:nvSpPr>
          <p:spPr bwMode="auto">
            <a:xfrm>
              <a:off x="4637"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5" name="Line 654"/>
            <p:cNvSpPr>
              <a:spLocks noChangeShapeType="1"/>
            </p:cNvSpPr>
            <p:nvPr/>
          </p:nvSpPr>
          <p:spPr bwMode="auto">
            <a:xfrm>
              <a:off x="4671"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6" name="Line 655"/>
            <p:cNvSpPr>
              <a:spLocks noChangeShapeType="1"/>
            </p:cNvSpPr>
            <p:nvPr/>
          </p:nvSpPr>
          <p:spPr bwMode="auto">
            <a:xfrm>
              <a:off x="4705"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7" name="Line 656"/>
            <p:cNvSpPr>
              <a:spLocks noChangeShapeType="1"/>
            </p:cNvSpPr>
            <p:nvPr/>
          </p:nvSpPr>
          <p:spPr bwMode="auto">
            <a:xfrm>
              <a:off x="4739"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8" name="Line 657"/>
            <p:cNvSpPr>
              <a:spLocks noChangeShapeType="1"/>
            </p:cNvSpPr>
            <p:nvPr/>
          </p:nvSpPr>
          <p:spPr bwMode="auto">
            <a:xfrm>
              <a:off x="4773"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29" name="Line 658"/>
            <p:cNvSpPr>
              <a:spLocks noChangeShapeType="1"/>
            </p:cNvSpPr>
            <p:nvPr/>
          </p:nvSpPr>
          <p:spPr bwMode="auto">
            <a:xfrm>
              <a:off x="4807"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0" name="Line 659"/>
            <p:cNvSpPr>
              <a:spLocks noChangeShapeType="1"/>
            </p:cNvSpPr>
            <p:nvPr/>
          </p:nvSpPr>
          <p:spPr bwMode="auto">
            <a:xfrm>
              <a:off x="4841"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1" name="Line 660"/>
            <p:cNvSpPr>
              <a:spLocks noChangeShapeType="1"/>
            </p:cNvSpPr>
            <p:nvPr/>
          </p:nvSpPr>
          <p:spPr bwMode="auto">
            <a:xfrm>
              <a:off x="4875"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2" name="Line 661"/>
            <p:cNvSpPr>
              <a:spLocks noChangeShapeType="1"/>
            </p:cNvSpPr>
            <p:nvPr/>
          </p:nvSpPr>
          <p:spPr bwMode="auto">
            <a:xfrm>
              <a:off x="1293"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3" name="Line 662"/>
            <p:cNvSpPr>
              <a:spLocks noChangeShapeType="1"/>
            </p:cNvSpPr>
            <p:nvPr/>
          </p:nvSpPr>
          <p:spPr bwMode="auto">
            <a:xfrm>
              <a:off x="1327"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4" name="Line 663"/>
            <p:cNvSpPr>
              <a:spLocks noChangeShapeType="1"/>
            </p:cNvSpPr>
            <p:nvPr/>
          </p:nvSpPr>
          <p:spPr bwMode="auto">
            <a:xfrm>
              <a:off x="1361"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5" name="Line 664"/>
            <p:cNvSpPr>
              <a:spLocks noChangeShapeType="1"/>
            </p:cNvSpPr>
            <p:nvPr/>
          </p:nvSpPr>
          <p:spPr bwMode="auto">
            <a:xfrm>
              <a:off x="1395"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6" name="Line 665"/>
            <p:cNvSpPr>
              <a:spLocks noChangeShapeType="1"/>
            </p:cNvSpPr>
            <p:nvPr/>
          </p:nvSpPr>
          <p:spPr bwMode="auto">
            <a:xfrm>
              <a:off x="1429"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7" name="Line 666"/>
            <p:cNvSpPr>
              <a:spLocks noChangeShapeType="1"/>
            </p:cNvSpPr>
            <p:nvPr/>
          </p:nvSpPr>
          <p:spPr bwMode="auto">
            <a:xfrm>
              <a:off x="1463"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8" name="Line 667"/>
            <p:cNvSpPr>
              <a:spLocks noChangeShapeType="1"/>
            </p:cNvSpPr>
            <p:nvPr/>
          </p:nvSpPr>
          <p:spPr bwMode="auto">
            <a:xfrm>
              <a:off x="1497"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39" name="Line 668"/>
            <p:cNvSpPr>
              <a:spLocks noChangeShapeType="1"/>
            </p:cNvSpPr>
            <p:nvPr/>
          </p:nvSpPr>
          <p:spPr bwMode="auto">
            <a:xfrm>
              <a:off x="1531"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0" name="Line 669"/>
            <p:cNvSpPr>
              <a:spLocks noChangeShapeType="1"/>
            </p:cNvSpPr>
            <p:nvPr/>
          </p:nvSpPr>
          <p:spPr bwMode="auto">
            <a:xfrm>
              <a:off x="1565"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1" name="Line 670"/>
            <p:cNvSpPr>
              <a:spLocks noChangeShapeType="1"/>
            </p:cNvSpPr>
            <p:nvPr/>
          </p:nvSpPr>
          <p:spPr bwMode="auto">
            <a:xfrm>
              <a:off x="1599" y="2990"/>
              <a:ext cx="9"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2" name="Line 671"/>
            <p:cNvSpPr>
              <a:spLocks noChangeShapeType="1"/>
            </p:cNvSpPr>
            <p:nvPr/>
          </p:nvSpPr>
          <p:spPr bwMode="auto">
            <a:xfrm>
              <a:off x="1634"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3" name="Line 672"/>
            <p:cNvSpPr>
              <a:spLocks noChangeShapeType="1"/>
            </p:cNvSpPr>
            <p:nvPr/>
          </p:nvSpPr>
          <p:spPr bwMode="auto">
            <a:xfrm>
              <a:off x="1668"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4" name="Line 673"/>
            <p:cNvSpPr>
              <a:spLocks noChangeShapeType="1"/>
            </p:cNvSpPr>
            <p:nvPr/>
          </p:nvSpPr>
          <p:spPr bwMode="auto">
            <a:xfrm>
              <a:off x="1702"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5" name="Line 674"/>
            <p:cNvSpPr>
              <a:spLocks noChangeShapeType="1"/>
            </p:cNvSpPr>
            <p:nvPr/>
          </p:nvSpPr>
          <p:spPr bwMode="auto">
            <a:xfrm>
              <a:off x="1736"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6" name="Line 675"/>
            <p:cNvSpPr>
              <a:spLocks noChangeShapeType="1"/>
            </p:cNvSpPr>
            <p:nvPr/>
          </p:nvSpPr>
          <p:spPr bwMode="auto">
            <a:xfrm>
              <a:off x="1770"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7" name="Line 676"/>
            <p:cNvSpPr>
              <a:spLocks noChangeShapeType="1"/>
            </p:cNvSpPr>
            <p:nvPr/>
          </p:nvSpPr>
          <p:spPr bwMode="auto">
            <a:xfrm>
              <a:off x="1804"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8" name="Line 677"/>
            <p:cNvSpPr>
              <a:spLocks noChangeShapeType="1"/>
            </p:cNvSpPr>
            <p:nvPr/>
          </p:nvSpPr>
          <p:spPr bwMode="auto">
            <a:xfrm>
              <a:off x="1838"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49" name="Line 678"/>
            <p:cNvSpPr>
              <a:spLocks noChangeShapeType="1"/>
            </p:cNvSpPr>
            <p:nvPr/>
          </p:nvSpPr>
          <p:spPr bwMode="auto">
            <a:xfrm>
              <a:off x="1872"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0" name="Line 679"/>
            <p:cNvSpPr>
              <a:spLocks noChangeShapeType="1"/>
            </p:cNvSpPr>
            <p:nvPr/>
          </p:nvSpPr>
          <p:spPr bwMode="auto">
            <a:xfrm>
              <a:off x="1906" y="2990"/>
              <a:ext cx="8"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1" name="Line 680"/>
            <p:cNvSpPr>
              <a:spLocks noChangeShapeType="1"/>
            </p:cNvSpPr>
            <p:nvPr/>
          </p:nvSpPr>
          <p:spPr bwMode="auto">
            <a:xfrm flipH="1">
              <a:off x="654" y="228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2" name="Line 681"/>
            <p:cNvSpPr>
              <a:spLocks noChangeShapeType="1"/>
            </p:cNvSpPr>
            <p:nvPr/>
          </p:nvSpPr>
          <p:spPr bwMode="auto">
            <a:xfrm flipH="1">
              <a:off x="648" y="2299"/>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3" name="Line 682"/>
            <p:cNvSpPr>
              <a:spLocks noChangeShapeType="1"/>
            </p:cNvSpPr>
            <p:nvPr/>
          </p:nvSpPr>
          <p:spPr bwMode="auto">
            <a:xfrm flipH="1">
              <a:off x="642" y="231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4" name="Line 683"/>
            <p:cNvSpPr>
              <a:spLocks noChangeShapeType="1"/>
            </p:cNvSpPr>
            <p:nvPr/>
          </p:nvSpPr>
          <p:spPr bwMode="auto">
            <a:xfrm flipH="1">
              <a:off x="637" y="2337"/>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5" name="Line 684"/>
            <p:cNvSpPr>
              <a:spLocks noChangeShapeType="1"/>
            </p:cNvSpPr>
            <p:nvPr/>
          </p:nvSpPr>
          <p:spPr bwMode="auto">
            <a:xfrm flipH="1">
              <a:off x="631" y="2356"/>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6" name="Line 685"/>
            <p:cNvSpPr>
              <a:spLocks noChangeShapeType="1"/>
            </p:cNvSpPr>
            <p:nvPr/>
          </p:nvSpPr>
          <p:spPr bwMode="auto">
            <a:xfrm flipH="1">
              <a:off x="625" y="2375"/>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7" name="Line 686"/>
            <p:cNvSpPr>
              <a:spLocks noChangeShapeType="1"/>
            </p:cNvSpPr>
            <p:nvPr/>
          </p:nvSpPr>
          <p:spPr bwMode="auto">
            <a:xfrm flipH="1">
              <a:off x="620" y="2394"/>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8" name="Line 687"/>
            <p:cNvSpPr>
              <a:spLocks noChangeShapeType="1"/>
            </p:cNvSpPr>
            <p:nvPr/>
          </p:nvSpPr>
          <p:spPr bwMode="auto">
            <a:xfrm flipH="1">
              <a:off x="614" y="2413"/>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59" name="Line 688"/>
            <p:cNvSpPr>
              <a:spLocks noChangeShapeType="1"/>
            </p:cNvSpPr>
            <p:nvPr/>
          </p:nvSpPr>
          <p:spPr bwMode="auto">
            <a:xfrm flipH="1">
              <a:off x="608" y="2432"/>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0" name="Line 689"/>
            <p:cNvSpPr>
              <a:spLocks noChangeShapeType="1"/>
            </p:cNvSpPr>
            <p:nvPr/>
          </p:nvSpPr>
          <p:spPr bwMode="auto">
            <a:xfrm flipH="1">
              <a:off x="603" y="2450"/>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1" name="Line 690"/>
            <p:cNvSpPr>
              <a:spLocks noChangeShapeType="1"/>
            </p:cNvSpPr>
            <p:nvPr/>
          </p:nvSpPr>
          <p:spPr bwMode="auto">
            <a:xfrm flipH="1">
              <a:off x="597" y="2469"/>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2" name="Line 691"/>
            <p:cNvSpPr>
              <a:spLocks noChangeShapeType="1"/>
            </p:cNvSpPr>
            <p:nvPr/>
          </p:nvSpPr>
          <p:spPr bwMode="auto">
            <a:xfrm flipH="1">
              <a:off x="591" y="2488"/>
              <a:ext cx="2"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3" name="Line 692"/>
            <p:cNvSpPr>
              <a:spLocks noChangeShapeType="1"/>
            </p:cNvSpPr>
            <p:nvPr/>
          </p:nvSpPr>
          <p:spPr bwMode="auto">
            <a:xfrm flipH="1">
              <a:off x="586" y="2507"/>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4" name="Line 693"/>
            <p:cNvSpPr>
              <a:spLocks noChangeShapeType="1"/>
            </p:cNvSpPr>
            <p:nvPr/>
          </p:nvSpPr>
          <p:spPr bwMode="auto">
            <a:xfrm flipH="1">
              <a:off x="580" y="2526"/>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5" name="Line 694"/>
            <p:cNvSpPr>
              <a:spLocks noChangeShapeType="1"/>
            </p:cNvSpPr>
            <p:nvPr/>
          </p:nvSpPr>
          <p:spPr bwMode="auto">
            <a:xfrm flipH="1">
              <a:off x="574" y="2545"/>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6" name="Line 695"/>
            <p:cNvSpPr>
              <a:spLocks noChangeShapeType="1"/>
            </p:cNvSpPr>
            <p:nvPr/>
          </p:nvSpPr>
          <p:spPr bwMode="auto">
            <a:xfrm flipH="1">
              <a:off x="569" y="2564"/>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7" name="Line 696"/>
            <p:cNvSpPr>
              <a:spLocks noChangeShapeType="1"/>
            </p:cNvSpPr>
            <p:nvPr/>
          </p:nvSpPr>
          <p:spPr bwMode="auto">
            <a:xfrm flipH="1">
              <a:off x="563" y="2583"/>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8" name="Line 697"/>
            <p:cNvSpPr>
              <a:spLocks noChangeShapeType="1"/>
            </p:cNvSpPr>
            <p:nvPr/>
          </p:nvSpPr>
          <p:spPr bwMode="auto">
            <a:xfrm flipH="1">
              <a:off x="557" y="2602"/>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69" name="Line 698"/>
            <p:cNvSpPr>
              <a:spLocks noChangeShapeType="1"/>
            </p:cNvSpPr>
            <p:nvPr/>
          </p:nvSpPr>
          <p:spPr bwMode="auto">
            <a:xfrm flipH="1">
              <a:off x="552" y="2621"/>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0" name="Line 699"/>
            <p:cNvSpPr>
              <a:spLocks noChangeShapeType="1"/>
            </p:cNvSpPr>
            <p:nvPr/>
          </p:nvSpPr>
          <p:spPr bwMode="auto">
            <a:xfrm flipH="1">
              <a:off x="546" y="264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1" name="Line 700"/>
            <p:cNvSpPr>
              <a:spLocks noChangeShapeType="1"/>
            </p:cNvSpPr>
            <p:nvPr/>
          </p:nvSpPr>
          <p:spPr bwMode="auto">
            <a:xfrm flipH="1">
              <a:off x="540" y="2659"/>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2" name="Line 701"/>
            <p:cNvSpPr>
              <a:spLocks noChangeShapeType="1"/>
            </p:cNvSpPr>
            <p:nvPr/>
          </p:nvSpPr>
          <p:spPr bwMode="auto">
            <a:xfrm flipH="1">
              <a:off x="535" y="2678"/>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3" name="Line 702"/>
            <p:cNvSpPr>
              <a:spLocks noChangeShapeType="1"/>
            </p:cNvSpPr>
            <p:nvPr/>
          </p:nvSpPr>
          <p:spPr bwMode="auto">
            <a:xfrm flipH="1">
              <a:off x="529" y="2697"/>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4" name="Line 703"/>
            <p:cNvSpPr>
              <a:spLocks noChangeShapeType="1"/>
            </p:cNvSpPr>
            <p:nvPr/>
          </p:nvSpPr>
          <p:spPr bwMode="auto">
            <a:xfrm flipH="1">
              <a:off x="523" y="2716"/>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5" name="Line 704"/>
            <p:cNvSpPr>
              <a:spLocks noChangeShapeType="1"/>
            </p:cNvSpPr>
            <p:nvPr/>
          </p:nvSpPr>
          <p:spPr bwMode="auto">
            <a:xfrm flipH="1">
              <a:off x="518" y="2735"/>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6" name="Line 705"/>
            <p:cNvSpPr>
              <a:spLocks noChangeShapeType="1"/>
            </p:cNvSpPr>
            <p:nvPr/>
          </p:nvSpPr>
          <p:spPr bwMode="auto">
            <a:xfrm flipH="1">
              <a:off x="512" y="2754"/>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7" name="Line 706"/>
            <p:cNvSpPr>
              <a:spLocks noChangeShapeType="1"/>
            </p:cNvSpPr>
            <p:nvPr/>
          </p:nvSpPr>
          <p:spPr bwMode="auto">
            <a:xfrm flipH="1">
              <a:off x="506" y="2773"/>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8" name="Line 707"/>
            <p:cNvSpPr>
              <a:spLocks noChangeShapeType="1"/>
            </p:cNvSpPr>
            <p:nvPr/>
          </p:nvSpPr>
          <p:spPr bwMode="auto">
            <a:xfrm flipH="1">
              <a:off x="501" y="2791"/>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79" name="Line 708"/>
            <p:cNvSpPr>
              <a:spLocks noChangeShapeType="1"/>
            </p:cNvSpPr>
            <p:nvPr/>
          </p:nvSpPr>
          <p:spPr bwMode="auto">
            <a:xfrm flipH="1">
              <a:off x="495" y="2810"/>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0" name="Line 709"/>
            <p:cNvSpPr>
              <a:spLocks noChangeShapeType="1"/>
            </p:cNvSpPr>
            <p:nvPr/>
          </p:nvSpPr>
          <p:spPr bwMode="auto">
            <a:xfrm flipH="1">
              <a:off x="489" y="2829"/>
              <a:ext cx="2"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1" name="Line 710"/>
            <p:cNvSpPr>
              <a:spLocks noChangeShapeType="1"/>
            </p:cNvSpPr>
            <p:nvPr/>
          </p:nvSpPr>
          <p:spPr bwMode="auto">
            <a:xfrm flipH="1">
              <a:off x="484" y="2848"/>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2" name="Line 711"/>
            <p:cNvSpPr>
              <a:spLocks noChangeShapeType="1"/>
            </p:cNvSpPr>
            <p:nvPr/>
          </p:nvSpPr>
          <p:spPr bwMode="auto">
            <a:xfrm flipH="1">
              <a:off x="478" y="2867"/>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3" name="Line 712"/>
            <p:cNvSpPr>
              <a:spLocks noChangeShapeType="1"/>
            </p:cNvSpPr>
            <p:nvPr/>
          </p:nvSpPr>
          <p:spPr bwMode="auto">
            <a:xfrm flipH="1">
              <a:off x="472" y="2886"/>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4" name="Line 713"/>
            <p:cNvSpPr>
              <a:spLocks noChangeShapeType="1"/>
            </p:cNvSpPr>
            <p:nvPr/>
          </p:nvSpPr>
          <p:spPr bwMode="auto">
            <a:xfrm flipH="1">
              <a:off x="467" y="2905"/>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5" name="Line 714"/>
            <p:cNvSpPr>
              <a:spLocks noChangeShapeType="1"/>
            </p:cNvSpPr>
            <p:nvPr/>
          </p:nvSpPr>
          <p:spPr bwMode="auto">
            <a:xfrm flipH="1">
              <a:off x="461" y="2924"/>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6" name="Line 715"/>
            <p:cNvSpPr>
              <a:spLocks noChangeShapeType="1"/>
            </p:cNvSpPr>
            <p:nvPr/>
          </p:nvSpPr>
          <p:spPr bwMode="auto">
            <a:xfrm flipH="1">
              <a:off x="455" y="2943"/>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7" name="Line 716"/>
            <p:cNvSpPr>
              <a:spLocks noChangeShapeType="1"/>
            </p:cNvSpPr>
            <p:nvPr/>
          </p:nvSpPr>
          <p:spPr bwMode="auto">
            <a:xfrm flipH="1">
              <a:off x="449" y="2962"/>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8" name="Line 717"/>
            <p:cNvSpPr>
              <a:spLocks noChangeShapeType="1"/>
            </p:cNvSpPr>
            <p:nvPr/>
          </p:nvSpPr>
          <p:spPr bwMode="auto">
            <a:xfrm flipH="1">
              <a:off x="444" y="2981"/>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89" name="Line 718"/>
            <p:cNvSpPr>
              <a:spLocks noChangeShapeType="1"/>
            </p:cNvSpPr>
            <p:nvPr/>
          </p:nvSpPr>
          <p:spPr bwMode="auto">
            <a:xfrm>
              <a:off x="1081" y="2280"/>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0" name="Line 719"/>
            <p:cNvSpPr>
              <a:spLocks noChangeShapeType="1"/>
            </p:cNvSpPr>
            <p:nvPr/>
          </p:nvSpPr>
          <p:spPr bwMode="auto">
            <a:xfrm>
              <a:off x="1096" y="228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1" name="Line 720"/>
            <p:cNvSpPr>
              <a:spLocks noChangeShapeType="1"/>
            </p:cNvSpPr>
            <p:nvPr/>
          </p:nvSpPr>
          <p:spPr bwMode="auto">
            <a:xfrm>
              <a:off x="1112" y="229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2" name="Line 721"/>
            <p:cNvSpPr>
              <a:spLocks noChangeShapeType="1"/>
            </p:cNvSpPr>
            <p:nvPr/>
          </p:nvSpPr>
          <p:spPr bwMode="auto">
            <a:xfrm>
              <a:off x="1127" y="230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3" name="Line 722"/>
            <p:cNvSpPr>
              <a:spLocks noChangeShapeType="1"/>
            </p:cNvSpPr>
            <p:nvPr/>
          </p:nvSpPr>
          <p:spPr bwMode="auto">
            <a:xfrm>
              <a:off x="1143" y="230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4" name="Line 723"/>
            <p:cNvSpPr>
              <a:spLocks noChangeShapeType="1"/>
            </p:cNvSpPr>
            <p:nvPr/>
          </p:nvSpPr>
          <p:spPr bwMode="auto">
            <a:xfrm>
              <a:off x="1158" y="231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5" name="Line 724"/>
            <p:cNvSpPr>
              <a:spLocks noChangeShapeType="1"/>
            </p:cNvSpPr>
            <p:nvPr/>
          </p:nvSpPr>
          <p:spPr bwMode="auto">
            <a:xfrm>
              <a:off x="1174" y="231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6" name="Line 725"/>
            <p:cNvSpPr>
              <a:spLocks noChangeShapeType="1"/>
            </p:cNvSpPr>
            <p:nvPr/>
          </p:nvSpPr>
          <p:spPr bwMode="auto">
            <a:xfrm>
              <a:off x="1190" y="232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7" name="Line 726"/>
            <p:cNvSpPr>
              <a:spLocks noChangeShapeType="1"/>
            </p:cNvSpPr>
            <p:nvPr/>
          </p:nvSpPr>
          <p:spPr bwMode="auto">
            <a:xfrm>
              <a:off x="1205" y="233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8" name="Line 727"/>
            <p:cNvSpPr>
              <a:spLocks noChangeShapeType="1"/>
            </p:cNvSpPr>
            <p:nvPr/>
          </p:nvSpPr>
          <p:spPr bwMode="auto">
            <a:xfrm>
              <a:off x="1221" y="233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399" name="Line 728"/>
            <p:cNvSpPr>
              <a:spLocks noChangeShapeType="1"/>
            </p:cNvSpPr>
            <p:nvPr/>
          </p:nvSpPr>
          <p:spPr bwMode="auto">
            <a:xfrm>
              <a:off x="1236" y="234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0" name="Line 729"/>
            <p:cNvSpPr>
              <a:spLocks noChangeShapeType="1"/>
            </p:cNvSpPr>
            <p:nvPr/>
          </p:nvSpPr>
          <p:spPr bwMode="auto">
            <a:xfrm>
              <a:off x="1252" y="235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1" name="Line 730"/>
            <p:cNvSpPr>
              <a:spLocks noChangeShapeType="1"/>
            </p:cNvSpPr>
            <p:nvPr/>
          </p:nvSpPr>
          <p:spPr bwMode="auto">
            <a:xfrm>
              <a:off x="1268" y="23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2" name="Line 731"/>
            <p:cNvSpPr>
              <a:spLocks noChangeShapeType="1"/>
            </p:cNvSpPr>
            <p:nvPr/>
          </p:nvSpPr>
          <p:spPr bwMode="auto">
            <a:xfrm>
              <a:off x="1283" y="23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3" name="Line 732"/>
            <p:cNvSpPr>
              <a:spLocks noChangeShapeType="1"/>
            </p:cNvSpPr>
            <p:nvPr/>
          </p:nvSpPr>
          <p:spPr bwMode="auto">
            <a:xfrm>
              <a:off x="1299" y="237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4" name="Line 733"/>
            <p:cNvSpPr>
              <a:spLocks noChangeShapeType="1"/>
            </p:cNvSpPr>
            <p:nvPr/>
          </p:nvSpPr>
          <p:spPr bwMode="auto">
            <a:xfrm>
              <a:off x="1314" y="237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5" name="Line 734"/>
            <p:cNvSpPr>
              <a:spLocks noChangeShapeType="1"/>
            </p:cNvSpPr>
            <p:nvPr/>
          </p:nvSpPr>
          <p:spPr bwMode="auto">
            <a:xfrm>
              <a:off x="1330" y="238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6" name="Line 735"/>
            <p:cNvSpPr>
              <a:spLocks noChangeShapeType="1"/>
            </p:cNvSpPr>
            <p:nvPr/>
          </p:nvSpPr>
          <p:spPr bwMode="auto">
            <a:xfrm>
              <a:off x="1346" y="239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7" name="Line 736"/>
            <p:cNvSpPr>
              <a:spLocks noChangeShapeType="1"/>
            </p:cNvSpPr>
            <p:nvPr/>
          </p:nvSpPr>
          <p:spPr bwMode="auto">
            <a:xfrm>
              <a:off x="1361" y="23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8" name="Line 737"/>
            <p:cNvSpPr>
              <a:spLocks noChangeShapeType="1"/>
            </p:cNvSpPr>
            <p:nvPr/>
          </p:nvSpPr>
          <p:spPr bwMode="auto">
            <a:xfrm>
              <a:off x="1377" y="240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09" name="Line 738"/>
            <p:cNvSpPr>
              <a:spLocks noChangeShapeType="1"/>
            </p:cNvSpPr>
            <p:nvPr/>
          </p:nvSpPr>
          <p:spPr bwMode="auto">
            <a:xfrm>
              <a:off x="1392" y="241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0" name="Line 739"/>
            <p:cNvSpPr>
              <a:spLocks noChangeShapeType="1"/>
            </p:cNvSpPr>
            <p:nvPr/>
          </p:nvSpPr>
          <p:spPr bwMode="auto">
            <a:xfrm>
              <a:off x="1408" y="241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1" name="Line 740"/>
            <p:cNvSpPr>
              <a:spLocks noChangeShapeType="1"/>
            </p:cNvSpPr>
            <p:nvPr/>
          </p:nvSpPr>
          <p:spPr bwMode="auto">
            <a:xfrm>
              <a:off x="1424" y="242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2" name="Line 741"/>
            <p:cNvSpPr>
              <a:spLocks noChangeShapeType="1"/>
            </p:cNvSpPr>
            <p:nvPr/>
          </p:nvSpPr>
          <p:spPr bwMode="auto">
            <a:xfrm>
              <a:off x="1439" y="243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3" name="Line 742"/>
            <p:cNvSpPr>
              <a:spLocks noChangeShapeType="1"/>
            </p:cNvSpPr>
            <p:nvPr/>
          </p:nvSpPr>
          <p:spPr bwMode="auto">
            <a:xfrm>
              <a:off x="1455" y="243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4" name="Line 743"/>
            <p:cNvSpPr>
              <a:spLocks noChangeShapeType="1"/>
            </p:cNvSpPr>
            <p:nvPr/>
          </p:nvSpPr>
          <p:spPr bwMode="auto">
            <a:xfrm>
              <a:off x="1470" y="244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5" name="Line 744"/>
            <p:cNvSpPr>
              <a:spLocks noChangeShapeType="1"/>
            </p:cNvSpPr>
            <p:nvPr/>
          </p:nvSpPr>
          <p:spPr bwMode="auto">
            <a:xfrm>
              <a:off x="1486" y="244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6" name="Line 745"/>
            <p:cNvSpPr>
              <a:spLocks noChangeShapeType="1"/>
            </p:cNvSpPr>
            <p:nvPr/>
          </p:nvSpPr>
          <p:spPr bwMode="auto">
            <a:xfrm>
              <a:off x="1502" y="245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7" name="Line 746"/>
            <p:cNvSpPr>
              <a:spLocks noChangeShapeType="1"/>
            </p:cNvSpPr>
            <p:nvPr/>
          </p:nvSpPr>
          <p:spPr bwMode="auto">
            <a:xfrm>
              <a:off x="1517" y="246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8" name="Line 747"/>
            <p:cNvSpPr>
              <a:spLocks noChangeShapeType="1"/>
            </p:cNvSpPr>
            <p:nvPr/>
          </p:nvSpPr>
          <p:spPr bwMode="auto">
            <a:xfrm>
              <a:off x="1533" y="246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19" name="Line 748"/>
            <p:cNvSpPr>
              <a:spLocks noChangeShapeType="1"/>
            </p:cNvSpPr>
            <p:nvPr/>
          </p:nvSpPr>
          <p:spPr bwMode="auto">
            <a:xfrm>
              <a:off x="1548" y="24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0" name="Line 749"/>
            <p:cNvSpPr>
              <a:spLocks noChangeShapeType="1"/>
            </p:cNvSpPr>
            <p:nvPr/>
          </p:nvSpPr>
          <p:spPr bwMode="auto">
            <a:xfrm>
              <a:off x="1564" y="248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1" name="Line 750"/>
            <p:cNvSpPr>
              <a:spLocks noChangeShapeType="1"/>
            </p:cNvSpPr>
            <p:nvPr/>
          </p:nvSpPr>
          <p:spPr bwMode="auto">
            <a:xfrm>
              <a:off x="1580" y="2488"/>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2" name="Line 751"/>
            <p:cNvSpPr>
              <a:spLocks noChangeShapeType="1"/>
            </p:cNvSpPr>
            <p:nvPr/>
          </p:nvSpPr>
          <p:spPr bwMode="auto">
            <a:xfrm>
              <a:off x="1595" y="249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3" name="Line 752"/>
            <p:cNvSpPr>
              <a:spLocks noChangeShapeType="1"/>
            </p:cNvSpPr>
            <p:nvPr/>
          </p:nvSpPr>
          <p:spPr bwMode="auto">
            <a:xfrm>
              <a:off x="1611" y="250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4" name="Line 753"/>
            <p:cNvSpPr>
              <a:spLocks noChangeShapeType="1"/>
            </p:cNvSpPr>
            <p:nvPr/>
          </p:nvSpPr>
          <p:spPr bwMode="auto">
            <a:xfrm>
              <a:off x="1626" y="250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5" name="Line 754"/>
            <p:cNvSpPr>
              <a:spLocks noChangeShapeType="1"/>
            </p:cNvSpPr>
            <p:nvPr/>
          </p:nvSpPr>
          <p:spPr bwMode="auto">
            <a:xfrm>
              <a:off x="1642" y="251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6" name="Line 755"/>
            <p:cNvSpPr>
              <a:spLocks noChangeShapeType="1"/>
            </p:cNvSpPr>
            <p:nvPr/>
          </p:nvSpPr>
          <p:spPr bwMode="auto">
            <a:xfrm>
              <a:off x="1658" y="252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7" name="Line 756"/>
            <p:cNvSpPr>
              <a:spLocks noChangeShapeType="1"/>
            </p:cNvSpPr>
            <p:nvPr/>
          </p:nvSpPr>
          <p:spPr bwMode="auto">
            <a:xfrm>
              <a:off x="1673" y="25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8" name="Line 757"/>
            <p:cNvSpPr>
              <a:spLocks noChangeShapeType="1"/>
            </p:cNvSpPr>
            <p:nvPr/>
          </p:nvSpPr>
          <p:spPr bwMode="auto">
            <a:xfrm>
              <a:off x="1689" y="253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29" name="Line 758"/>
            <p:cNvSpPr>
              <a:spLocks noChangeShapeType="1"/>
            </p:cNvSpPr>
            <p:nvPr/>
          </p:nvSpPr>
          <p:spPr bwMode="auto">
            <a:xfrm>
              <a:off x="1704" y="254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0" name="Line 759"/>
            <p:cNvSpPr>
              <a:spLocks noChangeShapeType="1"/>
            </p:cNvSpPr>
            <p:nvPr/>
          </p:nvSpPr>
          <p:spPr bwMode="auto">
            <a:xfrm>
              <a:off x="1720" y="254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1" name="Line 760"/>
            <p:cNvSpPr>
              <a:spLocks noChangeShapeType="1"/>
            </p:cNvSpPr>
            <p:nvPr/>
          </p:nvSpPr>
          <p:spPr bwMode="auto">
            <a:xfrm>
              <a:off x="1736" y="2553"/>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2" name="Line 761"/>
            <p:cNvSpPr>
              <a:spLocks noChangeShapeType="1"/>
            </p:cNvSpPr>
            <p:nvPr/>
          </p:nvSpPr>
          <p:spPr bwMode="auto">
            <a:xfrm>
              <a:off x="1751" y="256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3" name="Line 762"/>
            <p:cNvSpPr>
              <a:spLocks noChangeShapeType="1"/>
            </p:cNvSpPr>
            <p:nvPr/>
          </p:nvSpPr>
          <p:spPr bwMode="auto">
            <a:xfrm>
              <a:off x="1767" y="256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4" name="Line 763"/>
            <p:cNvSpPr>
              <a:spLocks noChangeShapeType="1"/>
            </p:cNvSpPr>
            <p:nvPr/>
          </p:nvSpPr>
          <p:spPr bwMode="auto">
            <a:xfrm>
              <a:off x="1782" y="257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5" name="Line 764"/>
            <p:cNvSpPr>
              <a:spLocks noChangeShapeType="1"/>
            </p:cNvSpPr>
            <p:nvPr/>
          </p:nvSpPr>
          <p:spPr bwMode="auto">
            <a:xfrm>
              <a:off x="1798" y="258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6" name="Line 765"/>
            <p:cNvSpPr>
              <a:spLocks noChangeShapeType="1"/>
            </p:cNvSpPr>
            <p:nvPr/>
          </p:nvSpPr>
          <p:spPr bwMode="auto">
            <a:xfrm>
              <a:off x="1814" y="2586"/>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7" name="Line 766"/>
            <p:cNvSpPr>
              <a:spLocks noChangeShapeType="1"/>
            </p:cNvSpPr>
            <p:nvPr/>
          </p:nvSpPr>
          <p:spPr bwMode="auto">
            <a:xfrm>
              <a:off x="1829" y="259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8" name="Line 767"/>
            <p:cNvSpPr>
              <a:spLocks noChangeShapeType="1"/>
            </p:cNvSpPr>
            <p:nvPr/>
          </p:nvSpPr>
          <p:spPr bwMode="auto">
            <a:xfrm>
              <a:off x="1845" y="259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39" name="Line 768"/>
            <p:cNvSpPr>
              <a:spLocks noChangeShapeType="1"/>
            </p:cNvSpPr>
            <p:nvPr/>
          </p:nvSpPr>
          <p:spPr bwMode="auto">
            <a:xfrm>
              <a:off x="1860" y="260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0" name="Line 769"/>
            <p:cNvSpPr>
              <a:spLocks noChangeShapeType="1"/>
            </p:cNvSpPr>
            <p:nvPr/>
          </p:nvSpPr>
          <p:spPr bwMode="auto">
            <a:xfrm>
              <a:off x="1876" y="261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1" name="Line 770"/>
            <p:cNvSpPr>
              <a:spLocks noChangeShapeType="1"/>
            </p:cNvSpPr>
            <p:nvPr/>
          </p:nvSpPr>
          <p:spPr bwMode="auto">
            <a:xfrm>
              <a:off x="1892" y="261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2" name="Line 771"/>
            <p:cNvSpPr>
              <a:spLocks noChangeShapeType="1"/>
            </p:cNvSpPr>
            <p:nvPr/>
          </p:nvSpPr>
          <p:spPr bwMode="auto">
            <a:xfrm>
              <a:off x="1907" y="262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3" name="Line 772"/>
            <p:cNvSpPr>
              <a:spLocks noChangeShapeType="1"/>
            </p:cNvSpPr>
            <p:nvPr/>
          </p:nvSpPr>
          <p:spPr bwMode="auto">
            <a:xfrm>
              <a:off x="1923" y="263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4" name="Line 773"/>
            <p:cNvSpPr>
              <a:spLocks noChangeShapeType="1"/>
            </p:cNvSpPr>
            <p:nvPr/>
          </p:nvSpPr>
          <p:spPr bwMode="auto">
            <a:xfrm>
              <a:off x="1938" y="263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5" name="Line 774"/>
            <p:cNvSpPr>
              <a:spLocks noChangeShapeType="1"/>
            </p:cNvSpPr>
            <p:nvPr/>
          </p:nvSpPr>
          <p:spPr bwMode="auto">
            <a:xfrm>
              <a:off x="1954" y="264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6" name="Line 775"/>
            <p:cNvSpPr>
              <a:spLocks noChangeShapeType="1"/>
            </p:cNvSpPr>
            <p:nvPr/>
          </p:nvSpPr>
          <p:spPr bwMode="auto">
            <a:xfrm>
              <a:off x="1970" y="2651"/>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7" name="Line 776"/>
            <p:cNvSpPr>
              <a:spLocks noChangeShapeType="1"/>
            </p:cNvSpPr>
            <p:nvPr/>
          </p:nvSpPr>
          <p:spPr bwMode="auto">
            <a:xfrm>
              <a:off x="1985" y="265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8" name="Line 777"/>
            <p:cNvSpPr>
              <a:spLocks noChangeShapeType="1"/>
            </p:cNvSpPr>
            <p:nvPr/>
          </p:nvSpPr>
          <p:spPr bwMode="auto">
            <a:xfrm>
              <a:off x="2001" y="26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49" name="Line 778"/>
            <p:cNvSpPr>
              <a:spLocks noChangeShapeType="1"/>
            </p:cNvSpPr>
            <p:nvPr/>
          </p:nvSpPr>
          <p:spPr bwMode="auto">
            <a:xfrm>
              <a:off x="2016" y="267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0" name="Line 779"/>
            <p:cNvSpPr>
              <a:spLocks noChangeShapeType="1"/>
            </p:cNvSpPr>
            <p:nvPr/>
          </p:nvSpPr>
          <p:spPr bwMode="auto">
            <a:xfrm>
              <a:off x="2032" y="267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1" name="Line 780"/>
            <p:cNvSpPr>
              <a:spLocks noChangeShapeType="1"/>
            </p:cNvSpPr>
            <p:nvPr/>
          </p:nvSpPr>
          <p:spPr bwMode="auto">
            <a:xfrm>
              <a:off x="2048" y="268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2" name="Line 781"/>
            <p:cNvSpPr>
              <a:spLocks noChangeShapeType="1"/>
            </p:cNvSpPr>
            <p:nvPr/>
          </p:nvSpPr>
          <p:spPr bwMode="auto">
            <a:xfrm>
              <a:off x="2063" y="269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3" name="Line 782"/>
            <p:cNvSpPr>
              <a:spLocks noChangeShapeType="1"/>
            </p:cNvSpPr>
            <p:nvPr/>
          </p:nvSpPr>
          <p:spPr bwMode="auto">
            <a:xfrm>
              <a:off x="2079" y="26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4" name="Line 783"/>
            <p:cNvSpPr>
              <a:spLocks noChangeShapeType="1"/>
            </p:cNvSpPr>
            <p:nvPr/>
          </p:nvSpPr>
          <p:spPr bwMode="auto">
            <a:xfrm>
              <a:off x="2094" y="270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5" name="Line 784"/>
            <p:cNvSpPr>
              <a:spLocks noChangeShapeType="1"/>
            </p:cNvSpPr>
            <p:nvPr/>
          </p:nvSpPr>
          <p:spPr bwMode="auto">
            <a:xfrm>
              <a:off x="2110" y="270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6" name="Line 785"/>
            <p:cNvSpPr>
              <a:spLocks noChangeShapeType="1"/>
            </p:cNvSpPr>
            <p:nvPr/>
          </p:nvSpPr>
          <p:spPr bwMode="auto">
            <a:xfrm>
              <a:off x="2126" y="271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7" name="Line 786"/>
            <p:cNvSpPr>
              <a:spLocks noChangeShapeType="1"/>
            </p:cNvSpPr>
            <p:nvPr/>
          </p:nvSpPr>
          <p:spPr bwMode="auto">
            <a:xfrm>
              <a:off x="2141" y="272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8" name="Line 787"/>
            <p:cNvSpPr>
              <a:spLocks noChangeShapeType="1"/>
            </p:cNvSpPr>
            <p:nvPr/>
          </p:nvSpPr>
          <p:spPr bwMode="auto">
            <a:xfrm>
              <a:off x="2157" y="27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59" name="Line 788"/>
            <p:cNvSpPr>
              <a:spLocks noChangeShapeType="1"/>
            </p:cNvSpPr>
            <p:nvPr/>
          </p:nvSpPr>
          <p:spPr bwMode="auto">
            <a:xfrm>
              <a:off x="2172" y="273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0" name="Line 789"/>
            <p:cNvSpPr>
              <a:spLocks noChangeShapeType="1"/>
            </p:cNvSpPr>
            <p:nvPr/>
          </p:nvSpPr>
          <p:spPr bwMode="auto">
            <a:xfrm>
              <a:off x="2188" y="274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1" name="Line 790"/>
            <p:cNvSpPr>
              <a:spLocks noChangeShapeType="1"/>
            </p:cNvSpPr>
            <p:nvPr/>
          </p:nvSpPr>
          <p:spPr bwMode="auto">
            <a:xfrm>
              <a:off x="2204" y="274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2" name="Line 791"/>
            <p:cNvSpPr>
              <a:spLocks noChangeShapeType="1"/>
            </p:cNvSpPr>
            <p:nvPr/>
          </p:nvSpPr>
          <p:spPr bwMode="auto">
            <a:xfrm>
              <a:off x="2219" y="275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3" name="Line 792"/>
            <p:cNvSpPr>
              <a:spLocks noChangeShapeType="1"/>
            </p:cNvSpPr>
            <p:nvPr/>
          </p:nvSpPr>
          <p:spPr bwMode="auto">
            <a:xfrm>
              <a:off x="2235" y="276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4" name="Line 793"/>
            <p:cNvSpPr>
              <a:spLocks noChangeShapeType="1"/>
            </p:cNvSpPr>
            <p:nvPr/>
          </p:nvSpPr>
          <p:spPr bwMode="auto">
            <a:xfrm>
              <a:off x="2250" y="276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5" name="Line 794"/>
            <p:cNvSpPr>
              <a:spLocks noChangeShapeType="1"/>
            </p:cNvSpPr>
            <p:nvPr/>
          </p:nvSpPr>
          <p:spPr bwMode="auto">
            <a:xfrm>
              <a:off x="2266" y="27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6" name="Line 795"/>
            <p:cNvSpPr>
              <a:spLocks noChangeShapeType="1"/>
            </p:cNvSpPr>
            <p:nvPr/>
          </p:nvSpPr>
          <p:spPr bwMode="auto">
            <a:xfrm>
              <a:off x="2282" y="278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7" name="Line 796"/>
            <p:cNvSpPr>
              <a:spLocks noChangeShapeType="1"/>
            </p:cNvSpPr>
            <p:nvPr/>
          </p:nvSpPr>
          <p:spPr bwMode="auto">
            <a:xfrm>
              <a:off x="2297" y="278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8" name="Line 797"/>
            <p:cNvSpPr>
              <a:spLocks noChangeShapeType="1"/>
            </p:cNvSpPr>
            <p:nvPr/>
          </p:nvSpPr>
          <p:spPr bwMode="auto">
            <a:xfrm>
              <a:off x="2313" y="279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69" name="Line 798"/>
            <p:cNvSpPr>
              <a:spLocks noChangeShapeType="1"/>
            </p:cNvSpPr>
            <p:nvPr/>
          </p:nvSpPr>
          <p:spPr bwMode="auto">
            <a:xfrm>
              <a:off x="2328" y="280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0" name="Line 799"/>
            <p:cNvSpPr>
              <a:spLocks noChangeShapeType="1"/>
            </p:cNvSpPr>
            <p:nvPr/>
          </p:nvSpPr>
          <p:spPr bwMode="auto">
            <a:xfrm>
              <a:off x="2344" y="280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1" name="Line 800"/>
            <p:cNvSpPr>
              <a:spLocks noChangeShapeType="1"/>
            </p:cNvSpPr>
            <p:nvPr/>
          </p:nvSpPr>
          <p:spPr bwMode="auto">
            <a:xfrm>
              <a:off x="2360" y="281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2" name="Line 801"/>
            <p:cNvSpPr>
              <a:spLocks noChangeShapeType="1"/>
            </p:cNvSpPr>
            <p:nvPr/>
          </p:nvSpPr>
          <p:spPr bwMode="auto">
            <a:xfrm>
              <a:off x="2375" y="282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3" name="Line 802"/>
            <p:cNvSpPr>
              <a:spLocks noChangeShapeType="1"/>
            </p:cNvSpPr>
            <p:nvPr/>
          </p:nvSpPr>
          <p:spPr bwMode="auto">
            <a:xfrm>
              <a:off x="2391" y="28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474" name="Line 803"/>
            <p:cNvSpPr>
              <a:spLocks noChangeShapeType="1"/>
            </p:cNvSpPr>
            <p:nvPr/>
          </p:nvSpPr>
          <p:spPr bwMode="auto">
            <a:xfrm>
              <a:off x="2406" y="283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sp>
        <p:nvSpPr>
          <p:cNvPr id="23758" name="Line 804"/>
          <p:cNvSpPr>
            <a:spLocks noChangeShapeType="1"/>
          </p:cNvSpPr>
          <p:nvPr/>
        </p:nvSpPr>
        <p:spPr bwMode="auto">
          <a:xfrm>
            <a:off x="3519488" y="40052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59" name="Line 805"/>
          <p:cNvSpPr>
            <a:spLocks noChangeShapeType="1"/>
          </p:cNvSpPr>
          <p:nvPr/>
        </p:nvSpPr>
        <p:spPr bwMode="auto">
          <a:xfrm>
            <a:off x="3544888" y="40179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0" name="Line 806"/>
          <p:cNvSpPr>
            <a:spLocks noChangeShapeType="1"/>
          </p:cNvSpPr>
          <p:nvPr/>
        </p:nvSpPr>
        <p:spPr bwMode="auto">
          <a:xfrm>
            <a:off x="3568700" y="40274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1" name="Line 807"/>
          <p:cNvSpPr>
            <a:spLocks noChangeShapeType="1"/>
          </p:cNvSpPr>
          <p:nvPr/>
        </p:nvSpPr>
        <p:spPr bwMode="auto">
          <a:xfrm>
            <a:off x="3594100" y="40370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2" name="Line 808"/>
          <p:cNvSpPr>
            <a:spLocks noChangeShapeType="1"/>
          </p:cNvSpPr>
          <p:nvPr/>
        </p:nvSpPr>
        <p:spPr bwMode="auto">
          <a:xfrm>
            <a:off x="3617913" y="40465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3" name="Line 809"/>
          <p:cNvSpPr>
            <a:spLocks noChangeShapeType="1"/>
          </p:cNvSpPr>
          <p:nvPr/>
        </p:nvSpPr>
        <p:spPr bwMode="auto">
          <a:xfrm>
            <a:off x="3643313" y="40592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4" name="Line 810"/>
          <p:cNvSpPr>
            <a:spLocks noChangeShapeType="1"/>
          </p:cNvSpPr>
          <p:nvPr/>
        </p:nvSpPr>
        <p:spPr bwMode="auto">
          <a:xfrm>
            <a:off x="3668713" y="406876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5" name="Line 811"/>
          <p:cNvSpPr>
            <a:spLocks noChangeShapeType="1"/>
          </p:cNvSpPr>
          <p:nvPr/>
        </p:nvSpPr>
        <p:spPr bwMode="auto">
          <a:xfrm>
            <a:off x="3692525" y="40782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6" name="Line 812"/>
          <p:cNvSpPr>
            <a:spLocks noChangeShapeType="1"/>
          </p:cNvSpPr>
          <p:nvPr/>
        </p:nvSpPr>
        <p:spPr bwMode="auto">
          <a:xfrm>
            <a:off x="3717925" y="40909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7" name="Line 813"/>
          <p:cNvSpPr>
            <a:spLocks noChangeShapeType="1"/>
          </p:cNvSpPr>
          <p:nvPr/>
        </p:nvSpPr>
        <p:spPr bwMode="auto">
          <a:xfrm>
            <a:off x="3741738" y="41005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8" name="Line 814"/>
          <p:cNvSpPr>
            <a:spLocks noChangeShapeType="1"/>
          </p:cNvSpPr>
          <p:nvPr/>
        </p:nvSpPr>
        <p:spPr bwMode="auto">
          <a:xfrm>
            <a:off x="3767138" y="41100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69" name="Line 815"/>
          <p:cNvSpPr>
            <a:spLocks noChangeShapeType="1"/>
          </p:cNvSpPr>
          <p:nvPr/>
        </p:nvSpPr>
        <p:spPr bwMode="auto">
          <a:xfrm>
            <a:off x="3792538" y="411956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0" name="Line 816"/>
          <p:cNvSpPr>
            <a:spLocks noChangeShapeType="1"/>
          </p:cNvSpPr>
          <p:nvPr/>
        </p:nvSpPr>
        <p:spPr bwMode="auto">
          <a:xfrm>
            <a:off x="3816350" y="41290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1" name="Line 817"/>
          <p:cNvSpPr>
            <a:spLocks noChangeShapeType="1"/>
          </p:cNvSpPr>
          <p:nvPr/>
        </p:nvSpPr>
        <p:spPr bwMode="auto">
          <a:xfrm>
            <a:off x="3841750" y="41417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2" name="Line 818"/>
          <p:cNvSpPr>
            <a:spLocks noChangeShapeType="1"/>
          </p:cNvSpPr>
          <p:nvPr/>
        </p:nvSpPr>
        <p:spPr bwMode="auto">
          <a:xfrm>
            <a:off x="3865563" y="41513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3" name="Line 819"/>
          <p:cNvSpPr>
            <a:spLocks noChangeShapeType="1"/>
          </p:cNvSpPr>
          <p:nvPr/>
        </p:nvSpPr>
        <p:spPr bwMode="auto">
          <a:xfrm>
            <a:off x="3890963" y="41608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4" name="Line 820"/>
          <p:cNvSpPr>
            <a:spLocks noChangeShapeType="1"/>
          </p:cNvSpPr>
          <p:nvPr/>
        </p:nvSpPr>
        <p:spPr bwMode="auto">
          <a:xfrm>
            <a:off x="3916363" y="417353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5" name="Line 821"/>
          <p:cNvSpPr>
            <a:spLocks noChangeShapeType="1"/>
          </p:cNvSpPr>
          <p:nvPr/>
        </p:nvSpPr>
        <p:spPr bwMode="auto">
          <a:xfrm>
            <a:off x="3940175" y="41830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6" name="Line 822"/>
          <p:cNvSpPr>
            <a:spLocks noChangeShapeType="1"/>
          </p:cNvSpPr>
          <p:nvPr/>
        </p:nvSpPr>
        <p:spPr bwMode="auto">
          <a:xfrm>
            <a:off x="3965575" y="41925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7" name="Line 823"/>
          <p:cNvSpPr>
            <a:spLocks noChangeShapeType="1"/>
          </p:cNvSpPr>
          <p:nvPr/>
        </p:nvSpPr>
        <p:spPr bwMode="auto">
          <a:xfrm>
            <a:off x="3989388" y="42021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8" name="Line 824"/>
          <p:cNvSpPr>
            <a:spLocks noChangeShapeType="1"/>
          </p:cNvSpPr>
          <p:nvPr/>
        </p:nvSpPr>
        <p:spPr bwMode="auto">
          <a:xfrm>
            <a:off x="4014788" y="42116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79" name="Line 825"/>
          <p:cNvSpPr>
            <a:spLocks noChangeShapeType="1"/>
          </p:cNvSpPr>
          <p:nvPr/>
        </p:nvSpPr>
        <p:spPr bwMode="auto">
          <a:xfrm>
            <a:off x="4038600" y="42243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0" name="Line 826"/>
          <p:cNvSpPr>
            <a:spLocks noChangeShapeType="1"/>
          </p:cNvSpPr>
          <p:nvPr/>
        </p:nvSpPr>
        <p:spPr bwMode="auto">
          <a:xfrm>
            <a:off x="4064000" y="42338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1" name="Line 827"/>
          <p:cNvSpPr>
            <a:spLocks noChangeShapeType="1"/>
          </p:cNvSpPr>
          <p:nvPr/>
        </p:nvSpPr>
        <p:spPr bwMode="auto">
          <a:xfrm>
            <a:off x="4089400" y="4243388"/>
            <a:ext cx="15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2" name="Rectangle 828"/>
          <p:cNvSpPr>
            <a:spLocks noChangeArrowheads="1"/>
          </p:cNvSpPr>
          <p:nvPr/>
        </p:nvSpPr>
        <p:spPr bwMode="auto">
          <a:xfrm>
            <a:off x="709613" y="3894138"/>
            <a:ext cx="4023217"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dirty="0">
                <a:solidFill>
                  <a:srgbClr val="000000"/>
                </a:solidFill>
                <a:ea typeface="SimSun" pitchFamily="2" charset="-122"/>
              </a:rPr>
              <a:t>1 multiplex frame = 26 TDMA frames</a:t>
            </a:r>
            <a:r>
              <a:rPr lang="zh-CN" altLang="en-US" sz="1600" dirty="0">
                <a:solidFill>
                  <a:srgbClr val="000000"/>
                </a:solidFill>
                <a:ea typeface="SimSun" pitchFamily="2" charset="-122"/>
              </a:rPr>
              <a:t>（</a:t>
            </a:r>
            <a:r>
              <a:rPr lang="en-US" altLang="zh-CN" sz="1600" dirty="0">
                <a:solidFill>
                  <a:srgbClr val="000000"/>
                </a:solidFill>
                <a:ea typeface="SimSun" pitchFamily="2" charset="-122"/>
              </a:rPr>
              <a:t>120ms</a:t>
            </a:r>
            <a:r>
              <a:rPr lang="zh-CN" altLang="en-US" sz="1600" dirty="0">
                <a:solidFill>
                  <a:srgbClr val="000000"/>
                </a:solidFill>
                <a:ea typeface="SimSun" pitchFamily="2" charset="-122"/>
              </a:rPr>
              <a:t>）</a:t>
            </a:r>
          </a:p>
        </p:txBody>
      </p:sp>
      <p:sp>
        <p:nvSpPr>
          <p:cNvPr id="23783" name="Line 829"/>
          <p:cNvSpPr>
            <a:spLocks noChangeShapeType="1"/>
          </p:cNvSpPr>
          <p:nvPr/>
        </p:nvSpPr>
        <p:spPr bwMode="auto">
          <a:xfrm>
            <a:off x="8135938" y="3494088"/>
            <a:ext cx="685800" cy="7620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4" name="Line 830"/>
          <p:cNvSpPr>
            <a:spLocks noChangeShapeType="1"/>
          </p:cNvSpPr>
          <p:nvPr/>
        </p:nvSpPr>
        <p:spPr bwMode="auto">
          <a:xfrm>
            <a:off x="8813800" y="4237038"/>
            <a:ext cx="1588"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5" name="Line 831"/>
          <p:cNvSpPr>
            <a:spLocks noChangeShapeType="1"/>
          </p:cNvSpPr>
          <p:nvPr/>
        </p:nvSpPr>
        <p:spPr bwMode="auto">
          <a:xfrm flipV="1">
            <a:off x="4767263" y="42402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6" name="Line 832"/>
          <p:cNvSpPr>
            <a:spLocks noChangeShapeType="1"/>
          </p:cNvSpPr>
          <p:nvPr/>
        </p:nvSpPr>
        <p:spPr bwMode="auto">
          <a:xfrm flipV="1">
            <a:off x="4794250" y="423386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7" name="Line 833"/>
          <p:cNvSpPr>
            <a:spLocks noChangeShapeType="1"/>
          </p:cNvSpPr>
          <p:nvPr/>
        </p:nvSpPr>
        <p:spPr bwMode="auto">
          <a:xfrm flipV="1">
            <a:off x="4821238" y="42275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8" name="Line 834"/>
          <p:cNvSpPr>
            <a:spLocks noChangeShapeType="1"/>
          </p:cNvSpPr>
          <p:nvPr/>
        </p:nvSpPr>
        <p:spPr bwMode="auto">
          <a:xfrm>
            <a:off x="4848225" y="42211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89" name="Line 835"/>
          <p:cNvSpPr>
            <a:spLocks noChangeShapeType="1"/>
          </p:cNvSpPr>
          <p:nvPr/>
        </p:nvSpPr>
        <p:spPr bwMode="auto">
          <a:xfrm>
            <a:off x="4875213" y="42116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0" name="Line 836"/>
          <p:cNvSpPr>
            <a:spLocks noChangeShapeType="1"/>
          </p:cNvSpPr>
          <p:nvPr/>
        </p:nvSpPr>
        <p:spPr bwMode="auto">
          <a:xfrm flipV="1">
            <a:off x="4902200" y="420211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1" name="Line 837"/>
          <p:cNvSpPr>
            <a:spLocks noChangeShapeType="1"/>
          </p:cNvSpPr>
          <p:nvPr/>
        </p:nvSpPr>
        <p:spPr bwMode="auto">
          <a:xfrm flipV="1">
            <a:off x="4929188" y="41925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2" name="Line 838"/>
          <p:cNvSpPr>
            <a:spLocks noChangeShapeType="1"/>
          </p:cNvSpPr>
          <p:nvPr/>
        </p:nvSpPr>
        <p:spPr bwMode="auto">
          <a:xfrm flipV="1">
            <a:off x="4956175" y="41862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3" name="Line 839"/>
          <p:cNvSpPr>
            <a:spLocks noChangeShapeType="1"/>
          </p:cNvSpPr>
          <p:nvPr/>
        </p:nvSpPr>
        <p:spPr bwMode="auto">
          <a:xfrm>
            <a:off x="4983163" y="417988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4" name="Line 840"/>
          <p:cNvSpPr>
            <a:spLocks noChangeShapeType="1"/>
          </p:cNvSpPr>
          <p:nvPr/>
        </p:nvSpPr>
        <p:spPr bwMode="auto">
          <a:xfrm>
            <a:off x="5010150" y="417353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5" name="Line 841"/>
          <p:cNvSpPr>
            <a:spLocks noChangeShapeType="1"/>
          </p:cNvSpPr>
          <p:nvPr/>
        </p:nvSpPr>
        <p:spPr bwMode="auto">
          <a:xfrm flipV="1">
            <a:off x="5035550" y="41608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6" name="Line 842"/>
          <p:cNvSpPr>
            <a:spLocks noChangeShapeType="1"/>
          </p:cNvSpPr>
          <p:nvPr/>
        </p:nvSpPr>
        <p:spPr bwMode="auto">
          <a:xfrm flipV="1">
            <a:off x="5062538" y="41544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7" name="Line 843"/>
          <p:cNvSpPr>
            <a:spLocks noChangeShapeType="1"/>
          </p:cNvSpPr>
          <p:nvPr/>
        </p:nvSpPr>
        <p:spPr bwMode="auto">
          <a:xfrm flipV="1">
            <a:off x="5089525" y="41449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8" name="Line 844"/>
          <p:cNvSpPr>
            <a:spLocks noChangeShapeType="1"/>
          </p:cNvSpPr>
          <p:nvPr/>
        </p:nvSpPr>
        <p:spPr bwMode="auto">
          <a:xfrm>
            <a:off x="5118100" y="41386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799" name="Line 845"/>
          <p:cNvSpPr>
            <a:spLocks noChangeShapeType="1"/>
          </p:cNvSpPr>
          <p:nvPr/>
        </p:nvSpPr>
        <p:spPr bwMode="auto">
          <a:xfrm>
            <a:off x="5145088" y="41322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0" name="Line 846"/>
          <p:cNvSpPr>
            <a:spLocks noChangeShapeType="1"/>
          </p:cNvSpPr>
          <p:nvPr/>
        </p:nvSpPr>
        <p:spPr bwMode="auto">
          <a:xfrm flipV="1">
            <a:off x="5170488" y="41227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1" name="Line 847"/>
          <p:cNvSpPr>
            <a:spLocks noChangeShapeType="1"/>
          </p:cNvSpPr>
          <p:nvPr/>
        </p:nvSpPr>
        <p:spPr bwMode="auto">
          <a:xfrm flipV="1">
            <a:off x="5197475" y="41132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2" name="Line 848"/>
          <p:cNvSpPr>
            <a:spLocks noChangeShapeType="1"/>
          </p:cNvSpPr>
          <p:nvPr/>
        </p:nvSpPr>
        <p:spPr bwMode="auto">
          <a:xfrm flipV="1">
            <a:off x="5224463" y="41068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3" name="Line 849"/>
          <p:cNvSpPr>
            <a:spLocks noChangeShapeType="1"/>
          </p:cNvSpPr>
          <p:nvPr/>
        </p:nvSpPr>
        <p:spPr bwMode="auto">
          <a:xfrm>
            <a:off x="5253038" y="41005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4" name="Line 850"/>
          <p:cNvSpPr>
            <a:spLocks noChangeShapeType="1"/>
          </p:cNvSpPr>
          <p:nvPr/>
        </p:nvSpPr>
        <p:spPr bwMode="auto">
          <a:xfrm>
            <a:off x="5280025" y="40909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5" name="Line 851"/>
          <p:cNvSpPr>
            <a:spLocks noChangeShapeType="1"/>
          </p:cNvSpPr>
          <p:nvPr/>
        </p:nvSpPr>
        <p:spPr bwMode="auto">
          <a:xfrm flipV="1">
            <a:off x="5305425" y="40814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6" name="Line 852"/>
          <p:cNvSpPr>
            <a:spLocks noChangeShapeType="1"/>
          </p:cNvSpPr>
          <p:nvPr/>
        </p:nvSpPr>
        <p:spPr bwMode="auto">
          <a:xfrm flipV="1">
            <a:off x="5332413" y="40751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7" name="Line 853"/>
          <p:cNvSpPr>
            <a:spLocks noChangeShapeType="1"/>
          </p:cNvSpPr>
          <p:nvPr/>
        </p:nvSpPr>
        <p:spPr bwMode="auto">
          <a:xfrm flipV="1">
            <a:off x="5359400" y="40655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8" name="Line 854"/>
          <p:cNvSpPr>
            <a:spLocks noChangeShapeType="1"/>
          </p:cNvSpPr>
          <p:nvPr/>
        </p:nvSpPr>
        <p:spPr bwMode="auto">
          <a:xfrm>
            <a:off x="5387975" y="40592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09" name="Line 855"/>
          <p:cNvSpPr>
            <a:spLocks noChangeShapeType="1"/>
          </p:cNvSpPr>
          <p:nvPr/>
        </p:nvSpPr>
        <p:spPr bwMode="auto">
          <a:xfrm>
            <a:off x="5414963" y="40528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0" name="Line 856"/>
          <p:cNvSpPr>
            <a:spLocks noChangeShapeType="1"/>
          </p:cNvSpPr>
          <p:nvPr/>
        </p:nvSpPr>
        <p:spPr bwMode="auto">
          <a:xfrm flipV="1">
            <a:off x="5440363" y="40401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1" name="Line 857"/>
          <p:cNvSpPr>
            <a:spLocks noChangeShapeType="1"/>
          </p:cNvSpPr>
          <p:nvPr/>
        </p:nvSpPr>
        <p:spPr bwMode="auto">
          <a:xfrm flipV="1">
            <a:off x="5467350" y="40338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2" name="Line 858"/>
          <p:cNvSpPr>
            <a:spLocks noChangeShapeType="1"/>
          </p:cNvSpPr>
          <p:nvPr/>
        </p:nvSpPr>
        <p:spPr bwMode="auto">
          <a:xfrm flipV="1">
            <a:off x="5494338" y="40274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3" name="Line 859"/>
          <p:cNvSpPr>
            <a:spLocks noChangeShapeType="1"/>
          </p:cNvSpPr>
          <p:nvPr/>
        </p:nvSpPr>
        <p:spPr bwMode="auto">
          <a:xfrm>
            <a:off x="5522913" y="40179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4" name="Line 860"/>
          <p:cNvSpPr>
            <a:spLocks noChangeShapeType="1"/>
          </p:cNvSpPr>
          <p:nvPr/>
        </p:nvSpPr>
        <p:spPr bwMode="auto">
          <a:xfrm>
            <a:off x="5549900" y="40116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5" name="Line 861"/>
          <p:cNvSpPr>
            <a:spLocks noChangeShapeType="1"/>
          </p:cNvSpPr>
          <p:nvPr/>
        </p:nvSpPr>
        <p:spPr bwMode="auto">
          <a:xfrm flipV="1">
            <a:off x="5575300" y="40020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6" name="Line 862"/>
          <p:cNvSpPr>
            <a:spLocks noChangeShapeType="1"/>
          </p:cNvSpPr>
          <p:nvPr/>
        </p:nvSpPr>
        <p:spPr bwMode="auto">
          <a:xfrm flipV="1">
            <a:off x="5602288" y="39925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7" name="Line 863"/>
          <p:cNvSpPr>
            <a:spLocks noChangeShapeType="1"/>
          </p:cNvSpPr>
          <p:nvPr/>
        </p:nvSpPr>
        <p:spPr bwMode="auto">
          <a:xfrm flipV="1">
            <a:off x="5629275" y="39862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8" name="Line 864"/>
          <p:cNvSpPr>
            <a:spLocks noChangeShapeType="1"/>
          </p:cNvSpPr>
          <p:nvPr/>
        </p:nvSpPr>
        <p:spPr bwMode="auto">
          <a:xfrm>
            <a:off x="5657850" y="39798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19" name="Line 865"/>
          <p:cNvSpPr>
            <a:spLocks noChangeShapeType="1"/>
          </p:cNvSpPr>
          <p:nvPr/>
        </p:nvSpPr>
        <p:spPr bwMode="auto">
          <a:xfrm>
            <a:off x="5684838" y="39703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0" name="Line 866"/>
          <p:cNvSpPr>
            <a:spLocks noChangeShapeType="1"/>
          </p:cNvSpPr>
          <p:nvPr/>
        </p:nvSpPr>
        <p:spPr bwMode="auto">
          <a:xfrm flipV="1">
            <a:off x="5710238" y="39608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1" name="Line 867"/>
          <p:cNvSpPr>
            <a:spLocks noChangeShapeType="1"/>
          </p:cNvSpPr>
          <p:nvPr/>
        </p:nvSpPr>
        <p:spPr bwMode="auto">
          <a:xfrm flipV="1">
            <a:off x="5737225" y="39544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2" name="Line 868"/>
          <p:cNvSpPr>
            <a:spLocks noChangeShapeType="1"/>
          </p:cNvSpPr>
          <p:nvPr/>
        </p:nvSpPr>
        <p:spPr bwMode="auto">
          <a:xfrm flipV="1">
            <a:off x="5764213" y="39449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3" name="Line 869"/>
          <p:cNvSpPr>
            <a:spLocks noChangeShapeType="1"/>
          </p:cNvSpPr>
          <p:nvPr/>
        </p:nvSpPr>
        <p:spPr bwMode="auto">
          <a:xfrm>
            <a:off x="5792788" y="39385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4" name="Line 870"/>
          <p:cNvSpPr>
            <a:spLocks noChangeShapeType="1"/>
          </p:cNvSpPr>
          <p:nvPr/>
        </p:nvSpPr>
        <p:spPr bwMode="auto">
          <a:xfrm>
            <a:off x="5819775" y="39322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5" name="Line 871"/>
          <p:cNvSpPr>
            <a:spLocks noChangeShapeType="1"/>
          </p:cNvSpPr>
          <p:nvPr/>
        </p:nvSpPr>
        <p:spPr bwMode="auto">
          <a:xfrm flipV="1">
            <a:off x="5845175" y="39195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6" name="Line 872"/>
          <p:cNvSpPr>
            <a:spLocks noChangeShapeType="1"/>
          </p:cNvSpPr>
          <p:nvPr/>
        </p:nvSpPr>
        <p:spPr bwMode="auto">
          <a:xfrm flipV="1">
            <a:off x="5872163" y="39131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7" name="Line 873"/>
          <p:cNvSpPr>
            <a:spLocks noChangeShapeType="1"/>
          </p:cNvSpPr>
          <p:nvPr/>
        </p:nvSpPr>
        <p:spPr bwMode="auto">
          <a:xfrm flipV="1">
            <a:off x="5899150" y="39068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8" name="Line 874"/>
          <p:cNvSpPr>
            <a:spLocks noChangeShapeType="1"/>
          </p:cNvSpPr>
          <p:nvPr/>
        </p:nvSpPr>
        <p:spPr bwMode="auto">
          <a:xfrm>
            <a:off x="5927725" y="39004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29" name="Line 875"/>
          <p:cNvSpPr>
            <a:spLocks noChangeShapeType="1"/>
          </p:cNvSpPr>
          <p:nvPr/>
        </p:nvSpPr>
        <p:spPr bwMode="auto">
          <a:xfrm>
            <a:off x="5954713" y="38909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0" name="Line 876"/>
          <p:cNvSpPr>
            <a:spLocks noChangeShapeType="1"/>
          </p:cNvSpPr>
          <p:nvPr/>
        </p:nvSpPr>
        <p:spPr bwMode="auto">
          <a:xfrm flipV="1">
            <a:off x="5980113" y="38814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1" name="Line 877"/>
          <p:cNvSpPr>
            <a:spLocks noChangeShapeType="1"/>
          </p:cNvSpPr>
          <p:nvPr/>
        </p:nvSpPr>
        <p:spPr bwMode="auto">
          <a:xfrm flipV="1">
            <a:off x="6007100" y="38719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2" name="Line 878"/>
          <p:cNvSpPr>
            <a:spLocks noChangeShapeType="1"/>
          </p:cNvSpPr>
          <p:nvPr/>
        </p:nvSpPr>
        <p:spPr bwMode="auto">
          <a:xfrm flipV="1">
            <a:off x="6034088" y="38655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3" name="Line 879"/>
          <p:cNvSpPr>
            <a:spLocks noChangeShapeType="1"/>
          </p:cNvSpPr>
          <p:nvPr/>
        </p:nvSpPr>
        <p:spPr bwMode="auto">
          <a:xfrm>
            <a:off x="6062663" y="38592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4" name="Line 880"/>
          <p:cNvSpPr>
            <a:spLocks noChangeShapeType="1"/>
          </p:cNvSpPr>
          <p:nvPr/>
        </p:nvSpPr>
        <p:spPr bwMode="auto">
          <a:xfrm>
            <a:off x="6089650" y="38528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5" name="Line 881"/>
          <p:cNvSpPr>
            <a:spLocks noChangeShapeType="1"/>
          </p:cNvSpPr>
          <p:nvPr/>
        </p:nvSpPr>
        <p:spPr bwMode="auto">
          <a:xfrm flipV="1">
            <a:off x="6115050" y="38401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6" name="Line 882"/>
          <p:cNvSpPr>
            <a:spLocks noChangeShapeType="1"/>
          </p:cNvSpPr>
          <p:nvPr/>
        </p:nvSpPr>
        <p:spPr bwMode="auto">
          <a:xfrm flipV="1">
            <a:off x="6142038" y="38338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7" name="Line 883"/>
          <p:cNvSpPr>
            <a:spLocks noChangeShapeType="1"/>
          </p:cNvSpPr>
          <p:nvPr/>
        </p:nvSpPr>
        <p:spPr bwMode="auto">
          <a:xfrm flipV="1">
            <a:off x="6169025" y="38242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8" name="Line 884"/>
          <p:cNvSpPr>
            <a:spLocks noChangeShapeType="1"/>
          </p:cNvSpPr>
          <p:nvPr/>
        </p:nvSpPr>
        <p:spPr bwMode="auto">
          <a:xfrm>
            <a:off x="6197600" y="38179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39" name="Line 885"/>
          <p:cNvSpPr>
            <a:spLocks noChangeShapeType="1"/>
          </p:cNvSpPr>
          <p:nvPr/>
        </p:nvSpPr>
        <p:spPr bwMode="auto">
          <a:xfrm>
            <a:off x="6224588" y="38115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0" name="Line 886"/>
          <p:cNvSpPr>
            <a:spLocks noChangeShapeType="1"/>
          </p:cNvSpPr>
          <p:nvPr/>
        </p:nvSpPr>
        <p:spPr bwMode="auto">
          <a:xfrm flipV="1">
            <a:off x="6249988" y="38020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1" name="Line 887"/>
          <p:cNvSpPr>
            <a:spLocks noChangeShapeType="1"/>
          </p:cNvSpPr>
          <p:nvPr/>
        </p:nvSpPr>
        <p:spPr bwMode="auto">
          <a:xfrm flipV="1">
            <a:off x="6276975" y="37925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2" name="Line 888"/>
          <p:cNvSpPr>
            <a:spLocks noChangeShapeType="1"/>
          </p:cNvSpPr>
          <p:nvPr/>
        </p:nvSpPr>
        <p:spPr bwMode="auto">
          <a:xfrm flipV="1">
            <a:off x="6303963" y="37861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3" name="Line 889"/>
          <p:cNvSpPr>
            <a:spLocks noChangeShapeType="1"/>
          </p:cNvSpPr>
          <p:nvPr/>
        </p:nvSpPr>
        <p:spPr bwMode="auto">
          <a:xfrm>
            <a:off x="6332538" y="37798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4" name="Line 890"/>
          <p:cNvSpPr>
            <a:spLocks noChangeShapeType="1"/>
          </p:cNvSpPr>
          <p:nvPr/>
        </p:nvSpPr>
        <p:spPr bwMode="auto">
          <a:xfrm>
            <a:off x="6359525" y="37703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5" name="Line 891"/>
          <p:cNvSpPr>
            <a:spLocks noChangeShapeType="1"/>
          </p:cNvSpPr>
          <p:nvPr/>
        </p:nvSpPr>
        <p:spPr bwMode="auto">
          <a:xfrm flipV="1">
            <a:off x="6384925" y="37607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6" name="Line 892"/>
          <p:cNvSpPr>
            <a:spLocks noChangeShapeType="1"/>
          </p:cNvSpPr>
          <p:nvPr/>
        </p:nvSpPr>
        <p:spPr bwMode="auto">
          <a:xfrm flipV="1">
            <a:off x="6411913" y="37544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7" name="Line 893"/>
          <p:cNvSpPr>
            <a:spLocks noChangeShapeType="1"/>
          </p:cNvSpPr>
          <p:nvPr/>
        </p:nvSpPr>
        <p:spPr bwMode="auto">
          <a:xfrm flipV="1">
            <a:off x="6442075" y="37449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8" name="Line 894"/>
          <p:cNvSpPr>
            <a:spLocks noChangeShapeType="1"/>
          </p:cNvSpPr>
          <p:nvPr/>
        </p:nvSpPr>
        <p:spPr bwMode="auto">
          <a:xfrm>
            <a:off x="6469063" y="37385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49" name="Line 895"/>
          <p:cNvSpPr>
            <a:spLocks noChangeShapeType="1"/>
          </p:cNvSpPr>
          <p:nvPr/>
        </p:nvSpPr>
        <p:spPr bwMode="auto">
          <a:xfrm>
            <a:off x="6496050" y="373221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0" name="Line 896"/>
          <p:cNvSpPr>
            <a:spLocks noChangeShapeType="1"/>
          </p:cNvSpPr>
          <p:nvPr/>
        </p:nvSpPr>
        <p:spPr bwMode="auto">
          <a:xfrm flipV="1">
            <a:off x="6523038" y="37195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1" name="Line 897"/>
          <p:cNvSpPr>
            <a:spLocks noChangeShapeType="1"/>
          </p:cNvSpPr>
          <p:nvPr/>
        </p:nvSpPr>
        <p:spPr bwMode="auto">
          <a:xfrm flipV="1">
            <a:off x="6550025" y="37131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2" name="Line 898"/>
          <p:cNvSpPr>
            <a:spLocks noChangeShapeType="1"/>
          </p:cNvSpPr>
          <p:nvPr/>
        </p:nvSpPr>
        <p:spPr bwMode="auto">
          <a:xfrm flipV="1">
            <a:off x="6577013" y="37068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3" name="Line 899"/>
          <p:cNvSpPr>
            <a:spLocks noChangeShapeType="1"/>
          </p:cNvSpPr>
          <p:nvPr/>
        </p:nvSpPr>
        <p:spPr bwMode="auto">
          <a:xfrm>
            <a:off x="6604000" y="36972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4" name="Line 900"/>
          <p:cNvSpPr>
            <a:spLocks noChangeShapeType="1"/>
          </p:cNvSpPr>
          <p:nvPr/>
        </p:nvSpPr>
        <p:spPr bwMode="auto">
          <a:xfrm>
            <a:off x="6630988" y="36909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5" name="Line 901"/>
          <p:cNvSpPr>
            <a:spLocks noChangeShapeType="1"/>
          </p:cNvSpPr>
          <p:nvPr/>
        </p:nvSpPr>
        <p:spPr bwMode="auto">
          <a:xfrm flipV="1">
            <a:off x="6657975" y="36814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6" name="Line 902"/>
          <p:cNvSpPr>
            <a:spLocks noChangeShapeType="1"/>
          </p:cNvSpPr>
          <p:nvPr/>
        </p:nvSpPr>
        <p:spPr bwMode="auto">
          <a:xfrm flipV="1">
            <a:off x="6684963" y="36718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7" name="Line 903"/>
          <p:cNvSpPr>
            <a:spLocks noChangeShapeType="1"/>
          </p:cNvSpPr>
          <p:nvPr/>
        </p:nvSpPr>
        <p:spPr bwMode="auto">
          <a:xfrm flipV="1">
            <a:off x="6710363" y="36655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8" name="Line 904"/>
          <p:cNvSpPr>
            <a:spLocks noChangeShapeType="1"/>
          </p:cNvSpPr>
          <p:nvPr/>
        </p:nvSpPr>
        <p:spPr bwMode="auto">
          <a:xfrm>
            <a:off x="6738938" y="36591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59" name="Line 905"/>
          <p:cNvSpPr>
            <a:spLocks noChangeShapeType="1"/>
          </p:cNvSpPr>
          <p:nvPr/>
        </p:nvSpPr>
        <p:spPr bwMode="auto">
          <a:xfrm>
            <a:off x="6765925" y="36496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0" name="Line 906"/>
          <p:cNvSpPr>
            <a:spLocks noChangeShapeType="1"/>
          </p:cNvSpPr>
          <p:nvPr/>
        </p:nvSpPr>
        <p:spPr bwMode="auto">
          <a:xfrm flipV="1">
            <a:off x="6791325" y="36401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1" name="Line 907"/>
          <p:cNvSpPr>
            <a:spLocks noChangeShapeType="1"/>
          </p:cNvSpPr>
          <p:nvPr/>
        </p:nvSpPr>
        <p:spPr bwMode="auto">
          <a:xfrm flipV="1">
            <a:off x="6818313" y="36337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2" name="Line 908"/>
          <p:cNvSpPr>
            <a:spLocks noChangeShapeType="1"/>
          </p:cNvSpPr>
          <p:nvPr/>
        </p:nvSpPr>
        <p:spPr bwMode="auto">
          <a:xfrm flipV="1">
            <a:off x="6845300" y="36242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3" name="Line 909"/>
          <p:cNvSpPr>
            <a:spLocks noChangeShapeType="1"/>
          </p:cNvSpPr>
          <p:nvPr/>
        </p:nvSpPr>
        <p:spPr bwMode="auto">
          <a:xfrm>
            <a:off x="6873875" y="36179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4" name="Line 910"/>
          <p:cNvSpPr>
            <a:spLocks noChangeShapeType="1"/>
          </p:cNvSpPr>
          <p:nvPr/>
        </p:nvSpPr>
        <p:spPr bwMode="auto">
          <a:xfrm>
            <a:off x="6900863" y="36115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5" name="Line 911"/>
          <p:cNvSpPr>
            <a:spLocks noChangeShapeType="1"/>
          </p:cNvSpPr>
          <p:nvPr/>
        </p:nvSpPr>
        <p:spPr bwMode="auto">
          <a:xfrm flipV="1">
            <a:off x="6926263" y="35988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6" name="Line 912"/>
          <p:cNvSpPr>
            <a:spLocks noChangeShapeType="1"/>
          </p:cNvSpPr>
          <p:nvPr/>
        </p:nvSpPr>
        <p:spPr bwMode="auto">
          <a:xfrm flipV="1">
            <a:off x="6953250" y="35925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7" name="Line 913"/>
          <p:cNvSpPr>
            <a:spLocks noChangeShapeType="1"/>
          </p:cNvSpPr>
          <p:nvPr/>
        </p:nvSpPr>
        <p:spPr bwMode="auto">
          <a:xfrm flipV="1">
            <a:off x="6980238" y="35861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8" name="Line 914"/>
          <p:cNvSpPr>
            <a:spLocks noChangeShapeType="1"/>
          </p:cNvSpPr>
          <p:nvPr/>
        </p:nvSpPr>
        <p:spPr bwMode="auto">
          <a:xfrm>
            <a:off x="7008813" y="35766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69" name="Line 915"/>
          <p:cNvSpPr>
            <a:spLocks noChangeShapeType="1"/>
          </p:cNvSpPr>
          <p:nvPr/>
        </p:nvSpPr>
        <p:spPr bwMode="auto">
          <a:xfrm>
            <a:off x="7035800" y="35702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0" name="Line 916"/>
          <p:cNvSpPr>
            <a:spLocks noChangeShapeType="1"/>
          </p:cNvSpPr>
          <p:nvPr/>
        </p:nvSpPr>
        <p:spPr bwMode="auto">
          <a:xfrm flipV="1">
            <a:off x="7061200" y="35607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1" name="Line 917"/>
          <p:cNvSpPr>
            <a:spLocks noChangeShapeType="1"/>
          </p:cNvSpPr>
          <p:nvPr/>
        </p:nvSpPr>
        <p:spPr bwMode="auto">
          <a:xfrm flipV="1">
            <a:off x="7088188" y="35512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2" name="Line 918"/>
          <p:cNvSpPr>
            <a:spLocks noChangeShapeType="1"/>
          </p:cNvSpPr>
          <p:nvPr/>
        </p:nvSpPr>
        <p:spPr bwMode="auto">
          <a:xfrm flipV="1">
            <a:off x="7115175" y="35448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3" name="Line 919"/>
          <p:cNvSpPr>
            <a:spLocks noChangeShapeType="1"/>
          </p:cNvSpPr>
          <p:nvPr/>
        </p:nvSpPr>
        <p:spPr bwMode="auto">
          <a:xfrm>
            <a:off x="7143750" y="35385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4" name="Line 920"/>
          <p:cNvSpPr>
            <a:spLocks noChangeShapeType="1"/>
          </p:cNvSpPr>
          <p:nvPr/>
        </p:nvSpPr>
        <p:spPr bwMode="auto">
          <a:xfrm>
            <a:off x="7170738" y="35290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5" name="Line 921"/>
          <p:cNvSpPr>
            <a:spLocks noChangeShapeType="1"/>
          </p:cNvSpPr>
          <p:nvPr/>
        </p:nvSpPr>
        <p:spPr bwMode="auto">
          <a:xfrm flipV="1">
            <a:off x="7196138" y="35194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6" name="Line 922"/>
          <p:cNvSpPr>
            <a:spLocks noChangeShapeType="1"/>
          </p:cNvSpPr>
          <p:nvPr/>
        </p:nvSpPr>
        <p:spPr bwMode="auto">
          <a:xfrm flipV="1">
            <a:off x="7223125" y="35131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7" name="Line 923"/>
          <p:cNvSpPr>
            <a:spLocks noChangeShapeType="1"/>
          </p:cNvSpPr>
          <p:nvPr/>
        </p:nvSpPr>
        <p:spPr bwMode="auto">
          <a:xfrm flipV="1">
            <a:off x="7250113" y="35036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8" name="Line 924"/>
          <p:cNvSpPr>
            <a:spLocks noChangeShapeType="1"/>
          </p:cNvSpPr>
          <p:nvPr/>
        </p:nvSpPr>
        <p:spPr bwMode="auto">
          <a:xfrm>
            <a:off x="7278688" y="34972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79" name="Rectangle 925"/>
          <p:cNvSpPr>
            <a:spLocks noChangeArrowheads="1"/>
          </p:cNvSpPr>
          <p:nvPr/>
        </p:nvSpPr>
        <p:spPr bwMode="auto">
          <a:xfrm>
            <a:off x="5240338" y="3941763"/>
            <a:ext cx="297645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 multiplex frame = 51 TDMA frame</a:t>
            </a:r>
          </a:p>
        </p:txBody>
      </p:sp>
      <p:sp>
        <p:nvSpPr>
          <p:cNvPr id="23880" name="Rectangle 926"/>
          <p:cNvSpPr>
            <a:spLocks noChangeArrowheads="1"/>
          </p:cNvSpPr>
          <p:nvPr/>
        </p:nvSpPr>
        <p:spPr bwMode="auto">
          <a:xfrm>
            <a:off x="381000" y="5376863"/>
            <a:ext cx="666750"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81" name="Rectangle 927"/>
          <p:cNvSpPr>
            <a:spLocks noChangeArrowheads="1"/>
          </p:cNvSpPr>
          <p:nvPr/>
        </p:nvSpPr>
        <p:spPr bwMode="auto">
          <a:xfrm>
            <a:off x="666750"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0</a:t>
            </a:r>
          </a:p>
        </p:txBody>
      </p:sp>
      <p:sp>
        <p:nvSpPr>
          <p:cNvPr id="23882" name="Rectangle 928"/>
          <p:cNvSpPr>
            <a:spLocks noChangeArrowheads="1"/>
          </p:cNvSpPr>
          <p:nvPr/>
        </p:nvSpPr>
        <p:spPr bwMode="auto">
          <a:xfrm>
            <a:off x="1057275" y="5376863"/>
            <a:ext cx="665163"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83" name="Rectangle 929"/>
          <p:cNvSpPr>
            <a:spLocks noChangeArrowheads="1"/>
          </p:cNvSpPr>
          <p:nvPr/>
        </p:nvSpPr>
        <p:spPr bwMode="auto">
          <a:xfrm>
            <a:off x="1343025"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a:t>
            </a:r>
          </a:p>
        </p:txBody>
      </p:sp>
      <p:sp>
        <p:nvSpPr>
          <p:cNvPr id="23884" name="Rectangle 930"/>
          <p:cNvSpPr>
            <a:spLocks noChangeArrowheads="1"/>
          </p:cNvSpPr>
          <p:nvPr/>
        </p:nvSpPr>
        <p:spPr bwMode="auto">
          <a:xfrm>
            <a:off x="5108575" y="5376863"/>
            <a:ext cx="666750"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85" name="Rectangle 931"/>
          <p:cNvSpPr>
            <a:spLocks noChangeArrowheads="1"/>
          </p:cNvSpPr>
          <p:nvPr/>
        </p:nvSpPr>
        <p:spPr bwMode="auto">
          <a:xfrm>
            <a:off x="5394325"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7</a:t>
            </a:r>
          </a:p>
        </p:txBody>
      </p:sp>
      <p:sp>
        <p:nvSpPr>
          <p:cNvPr id="23886" name="Rectangle 932"/>
          <p:cNvSpPr>
            <a:spLocks noChangeArrowheads="1"/>
          </p:cNvSpPr>
          <p:nvPr/>
        </p:nvSpPr>
        <p:spPr bwMode="auto">
          <a:xfrm>
            <a:off x="4433888" y="5376863"/>
            <a:ext cx="665162"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87" name="Rectangle 933"/>
          <p:cNvSpPr>
            <a:spLocks noChangeArrowheads="1"/>
          </p:cNvSpPr>
          <p:nvPr/>
        </p:nvSpPr>
        <p:spPr bwMode="auto">
          <a:xfrm>
            <a:off x="4719638"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6</a:t>
            </a:r>
          </a:p>
        </p:txBody>
      </p:sp>
      <p:sp>
        <p:nvSpPr>
          <p:cNvPr id="23888" name="Rectangle 934"/>
          <p:cNvSpPr>
            <a:spLocks noChangeArrowheads="1"/>
          </p:cNvSpPr>
          <p:nvPr/>
        </p:nvSpPr>
        <p:spPr bwMode="auto">
          <a:xfrm>
            <a:off x="3757613" y="5376863"/>
            <a:ext cx="666750"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89" name="Rectangle 935"/>
          <p:cNvSpPr>
            <a:spLocks noChangeArrowheads="1"/>
          </p:cNvSpPr>
          <p:nvPr/>
        </p:nvSpPr>
        <p:spPr bwMode="auto">
          <a:xfrm>
            <a:off x="4043363"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5</a:t>
            </a:r>
          </a:p>
        </p:txBody>
      </p:sp>
      <p:sp>
        <p:nvSpPr>
          <p:cNvPr id="23890" name="Rectangle 936"/>
          <p:cNvSpPr>
            <a:spLocks noChangeArrowheads="1"/>
          </p:cNvSpPr>
          <p:nvPr/>
        </p:nvSpPr>
        <p:spPr bwMode="auto">
          <a:xfrm>
            <a:off x="3082925" y="5376863"/>
            <a:ext cx="665163"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91" name="Rectangle 937"/>
          <p:cNvSpPr>
            <a:spLocks noChangeArrowheads="1"/>
          </p:cNvSpPr>
          <p:nvPr/>
        </p:nvSpPr>
        <p:spPr bwMode="auto">
          <a:xfrm>
            <a:off x="3368675"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4</a:t>
            </a:r>
          </a:p>
        </p:txBody>
      </p:sp>
      <p:sp>
        <p:nvSpPr>
          <p:cNvPr id="23892" name="Rectangle 938"/>
          <p:cNvSpPr>
            <a:spLocks noChangeArrowheads="1"/>
          </p:cNvSpPr>
          <p:nvPr/>
        </p:nvSpPr>
        <p:spPr bwMode="auto">
          <a:xfrm>
            <a:off x="2408238" y="5376863"/>
            <a:ext cx="665162"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93" name="Rectangle 939"/>
          <p:cNvSpPr>
            <a:spLocks noChangeArrowheads="1"/>
          </p:cNvSpPr>
          <p:nvPr/>
        </p:nvSpPr>
        <p:spPr bwMode="auto">
          <a:xfrm>
            <a:off x="2693988"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3</a:t>
            </a:r>
          </a:p>
        </p:txBody>
      </p:sp>
      <p:sp>
        <p:nvSpPr>
          <p:cNvPr id="23894" name="Rectangle 940"/>
          <p:cNvSpPr>
            <a:spLocks noChangeArrowheads="1"/>
          </p:cNvSpPr>
          <p:nvPr/>
        </p:nvSpPr>
        <p:spPr bwMode="auto">
          <a:xfrm>
            <a:off x="1731963" y="5376863"/>
            <a:ext cx="666750" cy="368300"/>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3895" name="Rectangle 941"/>
          <p:cNvSpPr>
            <a:spLocks noChangeArrowheads="1"/>
          </p:cNvSpPr>
          <p:nvPr/>
        </p:nvSpPr>
        <p:spPr bwMode="auto">
          <a:xfrm>
            <a:off x="2017713" y="5446713"/>
            <a:ext cx="10419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2</a:t>
            </a:r>
          </a:p>
        </p:txBody>
      </p:sp>
      <p:sp>
        <p:nvSpPr>
          <p:cNvPr id="23896" name="Line 942"/>
          <p:cNvSpPr>
            <a:spLocks noChangeShapeType="1"/>
          </p:cNvSpPr>
          <p:nvPr/>
        </p:nvSpPr>
        <p:spPr bwMode="auto">
          <a:xfrm>
            <a:off x="5441950" y="4621213"/>
            <a:ext cx="15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97" name="Line 943"/>
          <p:cNvSpPr>
            <a:spLocks noChangeShapeType="1"/>
          </p:cNvSpPr>
          <p:nvPr/>
        </p:nvSpPr>
        <p:spPr bwMode="auto">
          <a:xfrm>
            <a:off x="5453063" y="4649788"/>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98" name="Line 944"/>
          <p:cNvSpPr>
            <a:spLocks noChangeShapeType="1"/>
          </p:cNvSpPr>
          <p:nvPr/>
        </p:nvSpPr>
        <p:spPr bwMode="auto">
          <a:xfrm>
            <a:off x="5467350" y="4675188"/>
            <a:ext cx="1588"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899" name="Line 945"/>
          <p:cNvSpPr>
            <a:spLocks noChangeShapeType="1"/>
          </p:cNvSpPr>
          <p:nvPr/>
        </p:nvSpPr>
        <p:spPr bwMode="auto">
          <a:xfrm>
            <a:off x="5478463" y="4703763"/>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0" name="Line 946"/>
          <p:cNvSpPr>
            <a:spLocks noChangeShapeType="1"/>
          </p:cNvSpPr>
          <p:nvPr/>
        </p:nvSpPr>
        <p:spPr bwMode="auto">
          <a:xfrm>
            <a:off x="5491163" y="47323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1" name="Line 947"/>
          <p:cNvSpPr>
            <a:spLocks noChangeShapeType="1"/>
          </p:cNvSpPr>
          <p:nvPr/>
        </p:nvSpPr>
        <p:spPr bwMode="auto">
          <a:xfrm>
            <a:off x="5502275" y="4757738"/>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2" name="Line 948"/>
          <p:cNvSpPr>
            <a:spLocks noChangeShapeType="1"/>
          </p:cNvSpPr>
          <p:nvPr/>
        </p:nvSpPr>
        <p:spPr bwMode="auto">
          <a:xfrm>
            <a:off x="5516563" y="4786313"/>
            <a:ext cx="1587"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3" name="Line 949"/>
          <p:cNvSpPr>
            <a:spLocks noChangeShapeType="1"/>
          </p:cNvSpPr>
          <p:nvPr/>
        </p:nvSpPr>
        <p:spPr bwMode="auto">
          <a:xfrm>
            <a:off x="5527675" y="4814888"/>
            <a:ext cx="15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4" name="Line 950"/>
          <p:cNvSpPr>
            <a:spLocks noChangeShapeType="1"/>
          </p:cNvSpPr>
          <p:nvPr/>
        </p:nvSpPr>
        <p:spPr bwMode="auto">
          <a:xfrm>
            <a:off x="5540375" y="4840288"/>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5" name="Line 951"/>
          <p:cNvSpPr>
            <a:spLocks noChangeShapeType="1"/>
          </p:cNvSpPr>
          <p:nvPr/>
        </p:nvSpPr>
        <p:spPr bwMode="auto">
          <a:xfrm>
            <a:off x="5551488" y="4868863"/>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6" name="Line 952"/>
          <p:cNvSpPr>
            <a:spLocks noChangeShapeType="1"/>
          </p:cNvSpPr>
          <p:nvPr/>
        </p:nvSpPr>
        <p:spPr bwMode="auto">
          <a:xfrm>
            <a:off x="5565775" y="4897438"/>
            <a:ext cx="15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7" name="Line 953"/>
          <p:cNvSpPr>
            <a:spLocks noChangeShapeType="1"/>
          </p:cNvSpPr>
          <p:nvPr/>
        </p:nvSpPr>
        <p:spPr bwMode="auto">
          <a:xfrm>
            <a:off x="5576888" y="4922838"/>
            <a:ext cx="1587"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8" name="Line 954"/>
          <p:cNvSpPr>
            <a:spLocks noChangeShapeType="1"/>
          </p:cNvSpPr>
          <p:nvPr/>
        </p:nvSpPr>
        <p:spPr bwMode="auto">
          <a:xfrm>
            <a:off x="5589588" y="4951413"/>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09" name="Line 955"/>
          <p:cNvSpPr>
            <a:spLocks noChangeShapeType="1"/>
          </p:cNvSpPr>
          <p:nvPr/>
        </p:nvSpPr>
        <p:spPr bwMode="auto">
          <a:xfrm>
            <a:off x="5602288" y="4979988"/>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0" name="Line 956"/>
          <p:cNvSpPr>
            <a:spLocks noChangeShapeType="1"/>
          </p:cNvSpPr>
          <p:nvPr/>
        </p:nvSpPr>
        <p:spPr bwMode="auto">
          <a:xfrm>
            <a:off x="5614988" y="5005388"/>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1" name="Line 957"/>
          <p:cNvSpPr>
            <a:spLocks noChangeShapeType="1"/>
          </p:cNvSpPr>
          <p:nvPr/>
        </p:nvSpPr>
        <p:spPr bwMode="auto">
          <a:xfrm>
            <a:off x="5626100" y="5033963"/>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2" name="Line 958"/>
          <p:cNvSpPr>
            <a:spLocks noChangeShapeType="1"/>
          </p:cNvSpPr>
          <p:nvPr/>
        </p:nvSpPr>
        <p:spPr bwMode="auto">
          <a:xfrm>
            <a:off x="5640388" y="5062538"/>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3" name="Line 959"/>
          <p:cNvSpPr>
            <a:spLocks noChangeShapeType="1"/>
          </p:cNvSpPr>
          <p:nvPr/>
        </p:nvSpPr>
        <p:spPr bwMode="auto">
          <a:xfrm>
            <a:off x="5651500" y="5087938"/>
            <a:ext cx="1588"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4" name="Line 960"/>
          <p:cNvSpPr>
            <a:spLocks noChangeShapeType="1"/>
          </p:cNvSpPr>
          <p:nvPr/>
        </p:nvSpPr>
        <p:spPr bwMode="auto">
          <a:xfrm>
            <a:off x="5664200" y="5116513"/>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5" name="Line 961"/>
          <p:cNvSpPr>
            <a:spLocks noChangeShapeType="1"/>
          </p:cNvSpPr>
          <p:nvPr/>
        </p:nvSpPr>
        <p:spPr bwMode="auto">
          <a:xfrm>
            <a:off x="5675313" y="51450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6" name="Line 962"/>
          <p:cNvSpPr>
            <a:spLocks noChangeShapeType="1"/>
          </p:cNvSpPr>
          <p:nvPr/>
        </p:nvSpPr>
        <p:spPr bwMode="auto">
          <a:xfrm>
            <a:off x="5689600" y="5173663"/>
            <a:ext cx="1588"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7" name="Line 963"/>
          <p:cNvSpPr>
            <a:spLocks noChangeShapeType="1"/>
          </p:cNvSpPr>
          <p:nvPr/>
        </p:nvSpPr>
        <p:spPr bwMode="auto">
          <a:xfrm>
            <a:off x="5700713" y="5199063"/>
            <a:ext cx="1587"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8" name="Line 964"/>
          <p:cNvSpPr>
            <a:spLocks noChangeShapeType="1"/>
          </p:cNvSpPr>
          <p:nvPr/>
        </p:nvSpPr>
        <p:spPr bwMode="auto">
          <a:xfrm>
            <a:off x="5713413" y="52276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19" name="Line 965"/>
          <p:cNvSpPr>
            <a:spLocks noChangeShapeType="1"/>
          </p:cNvSpPr>
          <p:nvPr/>
        </p:nvSpPr>
        <p:spPr bwMode="auto">
          <a:xfrm>
            <a:off x="5726113" y="5256213"/>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0" name="Line 966"/>
          <p:cNvSpPr>
            <a:spLocks noChangeShapeType="1"/>
          </p:cNvSpPr>
          <p:nvPr/>
        </p:nvSpPr>
        <p:spPr bwMode="auto">
          <a:xfrm>
            <a:off x="5738813" y="5281613"/>
            <a:ext cx="3175"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1" name="Line 967"/>
          <p:cNvSpPr>
            <a:spLocks noChangeShapeType="1"/>
          </p:cNvSpPr>
          <p:nvPr/>
        </p:nvSpPr>
        <p:spPr bwMode="auto">
          <a:xfrm>
            <a:off x="5749925" y="53101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2" name="Line 968"/>
          <p:cNvSpPr>
            <a:spLocks noChangeShapeType="1"/>
          </p:cNvSpPr>
          <p:nvPr/>
        </p:nvSpPr>
        <p:spPr bwMode="auto">
          <a:xfrm>
            <a:off x="5764213" y="5338763"/>
            <a:ext cx="1587"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3" name="Line 969"/>
          <p:cNvSpPr>
            <a:spLocks noChangeShapeType="1"/>
          </p:cNvSpPr>
          <p:nvPr/>
        </p:nvSpPr>
        <p:spPr bwMode="auto">
          <a:xfrm>
            <a:off x="5775325" y="5364163"/>
            <a:ext cx="1588" cy="63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4" name="Line 970"/>
          <p:cNvSpPr>
            <a:spLocks noChangeShapeType="1"/>
          </p:cNvSpPr>
          <p:nvPr/>
        </p:nvSpPr>
        <p:spPr bwMode="auto">
          <a:xfrm flipH="1">
            <a:off x="4762500" y="46212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5" name="Line 971"/>
          <p:cNvSpPr>
            <a:spLocks noChangeShapeType="1"/>
          </p:cNvSpPr>
          <p:nvPr/>
        </p:nvSpPr>
        <p:spPr bwMode="auto">
          <a:xfrm flipH="1">
            <a:off x="4735513" y="46243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6" name="Line 972"/>
          <p:cNvSpPr>
            <a:spLocks noChangeShapeType="1"/>
          </p:cNvSpPr>
          <p:nvPr/>
        </p:nvSpPr>
        <p:spPr bwMode="auto">
          <a:xfrm flipH="1">
            <a:off x="4708525" y="46307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7" name="Line 973"/>
          <p:cNvSpPr>
            <a:spLocks noChangeShapeType="1"/>
          </p:cNvSpPr>
          <p:nvPr/>
        </p:nvSpPr>
        <p:spPr bwMode="auto">
          <a:xfrm flipH="1">
            <a:off x="4681538" y="463708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8" name="Line 974"/>
          <p:cNvSpPr>
            <a:spLocks noChangeShapeType="1"/>
          </p:cNvSpPr>
          <p:nvPr/>
        </p:nvSpPr>
        <p:spPr bwMode="auto">
          <a:xfrm flipH="1">
            <a:off x="4654550" y="46370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29" name="Line 975"/>
          <p:cNvSpPr>
            <a:spLocks noChangeShapeType="1"/>
          </p:cNvSpPr>
          <p:nvPr/>
        </p:nvSpPr>
        <p:spPr bwMode="auto">
          <a:xfrm flipH="1">
            <a:off x="4627563" y="46434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0" name="Line 976"/>
          <p:cNvSpPr>
            <a:spLocks noChangeShapeType="1"/>
          </p:cNvSpPr>
          <p:nvPr/>
        </p:nvSpPr>
        <p:spPr bwMode="auto">
          <a:xfrm flipH="1">
            <a:off x="4600575" y="464978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1" name="Line 977"/>
          <p:cNvSpPr>
            <a:spLocks noChangeShapeType="1"/>
          </p:cNvSpPr>
          <p:nvPr/>
        </p:nvSpPr>
        <p:spPr bwMode="auto">
          <a:xfrm flipH="1">
            <a:off x="4573588" y="465296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nvGrpSpPr>
          <p:cNvPr id="20860" name="Group 978"/>
          <p:cNvGrpSpPr>
            <a:grpSpLocks/>
          </p:cNvGrpSpPr>
          <p:nvPr/>
        </p:nvGrpSpPr>
        <p:grpSpPr bwMode="auto">
          <a:xfrm>
            <a:off x="374650" y="4624388"/>
            <a:ext cx="4222750" cy="749300"/>
            <a:chOff x="391" y="3227"/>
            <a:chExt cx="2660" cy="473"/>
          </a:xfrm>
        </p:grpSpPr>
        <p:sp>
          <p:nvSpPr>
            <p:cNvPr id="24075" name="Line 979"/>
            <p:cNvSpPr>
              <a:spLocks noChangeShapeType="1"/>
            </p:cNvSpPr>
            <p:nvPr/>
          </p:nvSpPr>
          <p:spPr bwMode="auto">
            <a:xfrm flipH="1">
              <a:off x="3012" y="325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76" name="Line 980"/>
            <p:cNvSpPr>
              <a:spLocks noChangeShapeType="1"/>
            </p:cNvSpPr>
            <p:nvPr/>
          </p:nvSpPr>
          <p:spPr bwMode="auto">
            <a:xfrm flipH="1">
              <a:off x="2995" y="325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77" name="Line 981"/>
            <p:cNvSpPr>
              <a:spLocks noChangeShapeType="1"/>
            </p:cNvSpPr>
            <p:nvPr/>
          </p:nvSpPr>
          <p:spPr bwMode="auto">
            <a:xfrm flipH="1">
              <a:off x="2978" y="325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78" name="Line 982"/>
            <p:cNvSpPr>
              <a:spLocks noChangeShapeType="1"/>
            </p:cNvSpPr>
            <p:nvPr/>
          </p:nvSpPr>
          <p:spPr bwMode="auto">
            <a:xfrm flipH="1">
              <a:off x="2960" y="32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79" name="Line 983"/>
            <p:cNvSpPr>
              <a:spLocks noChangeShapeType="1"/>
            </p:cNvSpPr>
            <p:nvPr/>
          </p:nvSpPr>
          <p:spPr bwMode="auto">
            <a:xfrm flipH="1">
              <a:off x="2943" y="326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0" name="Line 984"/>
            <p:cNvSpPr>
              <a:spLocks noChangeShapeType="1"/>
            </p:cNvSpPr>
            <p:nvPr/>
          </p:nvSpPr>
          <p:spPr bwMode="auto">
            <a:xfrm flipH="1">
              <a:off x="2926" y="32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1" name="Line 985"/>
            <p:cNvSpPr>
              <a:spLocks noChangeShapeType="1"/>
            </p:cNvSpPr>
            <p:nvPr/>
          </p:nvSpPr>
          <p:spPr bwMode="auto">
            <a:xfrm flipH="1">
              <a:off x="2909" y="326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2" name="Line 986"/>
            <p:cNvSpPr>
              <a:spLocks noChangeShapeType="1"/>
            </p:cNvSpPr>
            <p:nvPr/>
          </p:nvSpPr>
          <p:spPr bwMode="auto">
            <a:xfrm flipH="1">
              <a:off x="2892" y="327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3" name="Line 987"/>
            <p:cNvSpPr>
              <a:spLocks noChangeShapeType="1"/>
            </p:cNvSpPr>
            <p:nvPr/>
          </p:nvSpPr>
          <p:spPr bwMode="auto">
            <a:xfrm flipH="1">
              <a:off x="2875" y="327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4" name="Line 988"/>
            <p:cNvSpPr>
              <a:spLocks noChangeShapeType="1"/>
            </p:cNvSpPr>
            <p:nvPr/>
          </p:nvSpPr>
          <p:spPr bwMode="auto">
            <a:xfrm flipH="1">
              <a:off x="2858" y="327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5" name="Line 989"/>
            <p:cNvSpPr>
              <a:spLocks noChangeShapeType="1"/>
            </p:cNvSpPr>
            <p:nvPr/>
          </p:nvSpPr>
          <p:spPr bwMode="auto">
            <a:xfrm flipH="1">
              <a:off x="2841" y="327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6" name="Line 990"/>
            <p:cNvSpPr>
              <a:spLocks noChangeShapeType="1"/>
            </p:cNvSpPr>
            <p:nvPr/>
          </p:nvSpPr>
          <p:spPr bwMode="auto">
            <a:xfrm flipH="1">
              <a:off x="2824" y="328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7" name="Line 991"/>
            <p:cNvSpPr>
              <a:spLocks noChangeShapeType="1"/>
            </p:cNvSpPr>
            <p:nvPr/>
          </p:nvSpPr>
          <p:spPr bwMode="auto">
            <a:xfrm flipH="1">
              <a:off x="2807" y="328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8" name="Line 992"/>
            <p:cNvSpPr>
              <a:spLocks noChangeShapeType="1"/>
            </p:cNvSpPr>
            <p:nvPr/>
          </p:nvSpPr>
          <p:spPr bwMode="auto">
            <a:xfrm flipH="1">
              <a:off x="2790" y="328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89" name="Line 993"/>
            <p:cNvSpPr>
              <a:spLocks noChangeShapeType="1"/>
            </p:cNvSpPr>
            <p:nvPr/>
          </p:nvSpPr>
          <p:spPr bwMode="auto">
            <a:xfrm flipH="1">
              <a:off x="2773" y="329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0" name="Line 994"/>
            <p:cNvSpPr>
              <a:spLocks noChangeShapeType="1"/>
            </p:cNvSpPr>
            <p:nvPr/>
          </p:nvSpPr>
          <p:spPr bwMode="auto">
            <a:xfrm flipH="1">
              <a:off x="2756" y="329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1" name="Line 995"/>
            <p:cNvSpPr>
              <a:spLocks noChangeShapeType="1"/>
            </p:cNvSpPr>
            <p:nvPr/>
          </p:nvSpPr>
          <p:spPr bwMode="auto">
            <a:xfrm flipH="1">
              <a:off x="2739" y="32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2" name="Line 996"/>
            <p:cNvSpPr>
              <a:spLocks noChangeShapeType="1"/>
            </p:cNvSpPr>
            <p:nvPr/>
          </p:nvSpPr>
          <p:spPr bwMode="auto">
            <a:xfrm flipH="1">
              <a:off x="2722" y="330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3" name="Line 997"/>
            <p:cNvSpPr>
              <a:spLocks noChangeShapeType="1"/>
            </p:cNvSpPr>
            <p:nvPr/>
          </p:nvSpPr>
          <p:spPr bwMode="auto">
            <a:xfrm flipH="1">
              <a:off x="2705" y="330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4" name="Line 998"/>
            <p:cNvSpPr>
              <a:spLocks noChangeShapeType="1"/>
            </p:cNvSpPr>
            <p:nvPr/>
          </p:nvSpPr>
          <p:spPr bwMode="auto">
            <a:xfrm flipH="1">
              <a:off x="2688" y="330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5" name="Line 999"/>
            <p:cNvSpPr>
              <a:spLocks noChangeShapeType="1"/>
            </p:cNvSpPr>
            <p:nvPr/>
          </p:nvSpPr>
          <p:spPr bwMode="auto">
            <a:xfrm flipH="1">
              <a:off x="2671" y="330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6" name="Line 1000"/>
            <p:cNvSpPr>
              <a:spLocks noChangeShapeType="1"/>
            </p:cNvSpPr>
            <p:nvPr/>
          </p:nvSpPr>
          <p:spPr bwMode="auto">
            <a:xfrm flipH="1">
              <a:off x="2654" y="331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7" name="Line 1001"/>
            <p:cNvSpPr>
              <a:spLocks noChangeShapeType="1"/>
            </p:cNvSpPr>
            <p:nvPr/>
          </p:nvSpPr>
          <p:spPr bwMode="auto">
            <a:xfrm flipH="1">
              <a:off x="2637" y="331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8" name="Line 1002"/>
            <p:cNvSpPr>
              <a:spLocks noChangeShapeType="1"/>
            </p:cNvSpPr>
            <p:nvPr/>
          </p:nvSpPr>
          <p:spPr bwMode="auto">
            <a:xfrm flipH="1">
              <a:off x="2620" y="331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99" name="Line 1003"/>
            <p:cNvSpPr>
              <a:spLocks noChangeShapeType="1"/>
            </p:cNvSpPr>
            <p:nvPr/>
          </p:nvSpPr>
          <p:spPr bwMode="auto">
            <a:xfrm flipH="1">
              <a:off x="2603" y="332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0" name="Line 1004"/>
            <p:cNvSpPr>
              <a:spLocks noChangeShapeType="1"/>
            </p:cNvSpPr>
            <p:nvPr/>
          </p:nvSpPr>
          <p:spPr bwMode="auto">
            <a:xfrm flipH="1">
              <a:off x="2586" y="332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1" name="Line 1005"/>
            <p:cNvSpPr>
              <a:spLocks noChangeShapeType="1"/>
            </p:cNvSpPr>
            <p:nvPr/>
          </p:nvSpPr>
          <p:spPr bwMode="auto">
            <a:xfrm flipH="1">
              <a:off x="2569" y="332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2" name="Line 1006"/>
            <p:cNvSpPr>
              <a:spLocks noChangeShapeType="1"/>
            </p:cNvSpPr>
            <p:nvPr/>
          </p:nvSpPr>
          <p:spPr bwMode="auto">
            <a:xfrm flipH="1">
              <a:off x="2552" y="33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3" name="Line 1007"/>
            <p:cNvSpPr>
              <a:spLocks noChangeShapeType="1"/>
            </p:cNvSpPr>
            <p:nvPr/>
          </p:nvSpPr>
          <p:spPr bwMode="auto">
            <a:xfrm flipH="1">
              <a:off x="2535" y="333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4" name="Line 1008"/>
            <p:cNvSpPr>
              <a:spLocks noChangeShapeType="1"/>
            </p:cNvSpPr>
            <p:nvPr/>
          </p:nvSpPr>
          <p:spPr bwMode="auto">
            <a:xfrm flipH="1">
              <a:off x="2518" y="333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5" name="Line 1009"/>
            <p:cNvSpPr>
              <a:spLocks noChangeShapeType="1"/>
            </p:cNvSpPr>
            <p:nvPr/>
          </p:nvSpPr>
          <p:spPr bwMode="auto">
            <a:xfrm flipH="1">
              <a:off x="2501" y="33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6" name="Line 1010"/>
            <p:cNvSpPr>
              <a:spLocks noChangeShapeType="1"/>
            </p:cNvSpPr>
            <p:nvPr/>
          </p:nvSpPr>
          <p:spPr bwMode="auto">
            <a:xfrm flipH="1">
              <a:off x="2484" y="334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7" name="Line 1011"/>
            <p:cNvSpPr>
              <a:spLocks noChangeShapeType="1"/>
            </p:cNvSpPr>
            <p:nvPr/>
          </p:nvSpPr>
          <p:spPr bwMode="auto">
            <a:xfrm flipH="1">
              <a:off x="2467" y="334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8" name="Line 1012"/>
            <p:cNvSpPr>
              <a:spLocks noChangeShapeType="1"/>
            </p:cNvSpPr>
            <p:nvPr/>
          </p:nvSpPr>
          <p:spPr bwMode="auto">
            <a:xfrm flipH="1">
              <a:off x="2450" y="334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09" name="Line 1013"/>
            <p:cNvSpPr>
              <a:spLocks noChangeShapeType="1"/>
            </p:cNvSpPr>
            <p:nvPr/>
          </p:nvSpPr>
          <p:spPr bwMode="auto">
            <a:xfrm flipH="1">
              <a:off x="2433" y="335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0" name="Line 1014"/>
            <p:cNvSpPr>
              <a:spLocks noChangeShapeType="1"/>
            </p:cNvSpPr>
            <p:nvPr/>
          </p:nvSpPr>
          <p:spPr bwMode="auto">
            <a:xfrm flipH="1">
              <a:off x="2416" y="335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1" name="Line 1015"/>
            <p:cNvSpPr>
              <a:spLocks noChangeShapeType="1"/>
            </p:cNvSpPr>
            <p:nvPr/>
          </p:nvSpPr>
          <p:spPr bwMode="auto">
            <a:xfrm flipH="1">
              <a:off x="2399" y="335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2" name="Line 1016"/>
            <p:cNvSpPr>
              <a:spLocks noChangeShapeType="1"/>
            </p:cNvSpPr>
            <p:nvPr/>
          </p:nvSpPr>
          <p:spPr bwMode="auto">
            <a:xfrm flipH="1">
              <a:off x="2382" y="335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3" name="Line 1017"/>
            <p:cNvSpPr>
              <a:spLocks noChangeShapeType="1"/>
            </p:cNvSpPr>
            <p:nvPr/>
          </p:nvSpPr>
          <p:spPr bwMode="auto">
            <a:xfrm flipH="1">
              <a:off x="2365" y="336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4" name="Line 1018"/>
            <p:cNvSpPr>
              <a:spLocks noChangeShapeType="1"/>
            </p:cNvSpPr>
            <p:nvPr/>
          </p:nvSpPr>
          <p:spPr bwMode="auto">
            <a:xfrm flipH="1">
              <a:off x="2348" y="33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5" name="Line 1019"/>
            <p:cNvSpPr>
              <a:spLocks noChangeShapeType="1"/>
            </p:cNvSpPr>
            <p:nvPr/>
          </p:nvSpPr>
          <p:spPr bwMode="auto">
            <a:xfrm flipH="1">
              <a:off x="2331" y="336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6" name="Line 1020"/>
            <p:cNvSpPr>
              <a:spLocks noChangeShapeType="1"/>
            </p:cNvSpPr>
            <p:nvPr/>
          </p:nvSpPr>
          <p:spPr bwMode="auto">
            <a:xfrm flipH="1">
              <a:off x="2314" y="336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7" name="Line 1021"/>
            <p:cNvSpPr>
              <a:spLocks noChangeShapeType="1"/>
            </p:cNvSpPr>
            <p:nvPr/>
          </p:nvSpPr>
          <p:spPr bwMode="auto">
            <a:xfrm flipH="1">
              <a:off x="2297" y="337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8" name="Line 1022"/>
            <p:cNvSpPr>
              <a:spLocks noChangeShapeType="1"/>
            </p:cNvSpPr>
            <p:nvPr/>
          </p:nvSpPr>
          <p:spPr bwMode="auto">
            <a:xfrm flipH="1">
              <a:off x="2280" y="33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19" name="Line 1023"/>
            <p:cNvSpPr>
              <a:spLocks noChangeShapeType="1"/>
            </p:cNvSpPr>
            <p:nvPr/>
          </p:nvSpPr>
          <p:spPr bwMode="auto">
            <a:xfrm flipH="1">
              <a:off x="2263" y="337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0" name="Line 1024"/>
            <p:cNvSpPr>
              <a:spLocks noChangeShapeType="1"/>
            </p:cNvSpPr>
            <p:nvPr/>
          </p:nvSpPr>
          <p:spPr bwMode="auto">
            <a:xfrm flipH="1">
              <a:off x="2246" y="338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1" name="Line 1025"/>
            <p:cNvSpPr>
              <a:spLocks noChangeShapeType="1"/>
            </p:cNvSpPr>
            <p:nvPr/>
          </p:nvSpPr>
          <p:spPr bwMode="auto">
            <a:xfrm flipH="1">
              <a:off x="2229" y="338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2" name="Line 1026"/>
            <p:cNvSpPr>
              <a:spLocks noChangeShapeType="1"/>
            </p:cNvSpPr>
            <p:nvPr/>
          </p:nvSpPr>
          <p:spPr bwMode="auto">
            <a:xfrm flipH="1">
              <a:off x="2212" y="338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3" name="Line 1027"/>
            <p:cNvSpPr>
              <a:spLocks noChangeShapeType="1"/>
            </p:cNvSpPr>
            <p:nvPr/>
          </p:nvSpPr>
          <p:spPr bwMode="auto">
            <a:xfrm flipH="1">
              <a:off x="2195" y="339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4" name="Line 1028"/>
            <p:cNvSpPr>
              <a:spLocks noChangeShapeType="1"/>
            </p:cNvSpPr>
            <p:nvPr/>
          </p:nvSpPr>
          <p:spPr bwMode="auto">
            <a:xfrm flipH="1">
              <a:off x="2178" y="339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5" name="Line 1029"/>
            <p:cNvSpPr>
              <a:spLocks noChangeShapeType="1"/>
            </p:cNvSpPr>
            <p:nvPr/>
          </p:nvSpPr>
          <p:spPr bwMode="auto">
            <a:xfrm flipH="1">
              <a:off x="2161" y="339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6" name="Line 1030"/>
            <p:cNvSpPr>
              <a:spLocks noChangeShapeType="1"/>
            </p:cNvSpPr>
            <p:nvPr/>
          </p:nvSpPr>
          <p:spPr bwMode="auto">
            <a:xfrm flipH="1">
              <a:off x="2144" y="339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7" name="Line 1031"/>
            <p:cNvSpPr>
              <a:spLocks noChangeShapeType="1"/>
            </p:cNvSpPr>
            <p:nvPr/>
          </p:nvSpPr>
          <p:spPr bwMode="auto">
            <a:xfrm flipH="1">
              <a:off x="2127" y="340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8" name="Line 1032"/>
            <p:cNvSpPr>
              <a:spLocks noChangeShapeType="1"/>
            </p:cNvSpPr>
            <p:nvPr/>
          </p:nvSpPr>
          <p:spPr bwMode="auto">
            <a:xfrm flipH="1">
              <a:off x="2110" y="340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29" name="Line 1033"/>
            <p:cNvSpPr>
              <a:spLocks noChangeShapeType="1"/>
            </p:cNvSpPr>
            <p:nvPr/>
          </p:nvSpPr>
          <p:spPr bwMode="auto">
            <a:xfrm flipH="1">
              <a:off x="2093" y="340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0" name="Line 1034"/>
            <p:cNvSpPr>
              <a:spLocks noChangeShapeType="1"/>
            </p:cNvSpPr>
            <p:nvPr/>
          </p:nvSpPr>
          <p:spPr bwMode="auto">
            <a:xfrm flipH="1">
              <a:off x="2076" y="3410"/>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1" name="Line 1035"/>
            <p:cNvSpPr>
              <a:spLocks noChangeShapeType="1"/>
            </p:cNvSpPr>
            <p:nvPr/>
          </p:nvSpPr>
          <p:spPr bwMode="auto">
            <a:xfrm flipH="1">
              <a:off x="2059" y="341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2" name="Line 1036"/>
            <p:cNvSpPr>
              <a:spLocks noChangeShapeType="1"/>
            </p:cNvSpPr>
            <p:nvPr/>
          </p:nvSpPr>
          <p:spPr bwMode="auto">
            <a:xfrm flipH="1">
              <a:off x="2042" y="341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3" name="Line 1037"/>
            <p:cNvSpPr>
              <a:spLocks noChangeShapeType="1"/>
            </p:cNvSpPr>
            <p:nvPr/>
          </p:nvSpPr>
          <p:spPr bwMode="auto">
            <a:xfrm flipH="1">
              <a:off x="2025" y="342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4" name="Line 1038"/>
            <p:cNvSpPr>
              <a:spLocks noChangeShapeType="1"/>
            </p:cNvSpPr>
            <p:nvPr/>
          </p:nvSpPr>
          <p:spPr bwMode="auto">
            <a:xfrm flipH="1">
              <a:off x="2008" y="342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5" name="Line 1039"/>
            <p:cNvSpPr>
              <a:spLocks noChangeShapeType="1"/>
            </p:cNvSpPr>
            <p:nvPr/>
          </p:nvSpPr>
          <p:spPr bwMode="auto">
            <a:xfrm flipH="1">
              <a:off x="1991" y="342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6" name="Line 1040"/>
            <p:cNvSpPr>
              <a:spLocks noChangeShapeType="1"/>
            </p:cNvSpPr>
            <p:nvPr/>
          </p:nvSpPr>
          <p:spPr bwMode="auto">
            <a:xfrm flipH="1">
              <a:off x="1974" y="3428"/>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7" name="Line 1041"/>
            <p:cNvSpPr>
              <a:spLocks noChangeShapeType="1"/>
            </p:cNvSpPr>
            <p:nvPr/>
          </p:nvSpPr>
          <p:spPr bwMode="auto">
            <a:xfrm flipH="1">
              <a:off x="1957" y="3431"/>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8" name="Line 1042"/>
            <p:cNvSpPr>
              <a:spLocks noChangeShapeType="1"/>
            </p:cNvSpPr>
            <p:nvPr/>
          </p:nvSpPr>
          <p:spPr bwMode="auto">
            <a:xfrm flipH="1">
              <a:off x="1940" y="3434"/>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39" name="Line 1043"/>
            <p:cNvSpPr>
              <a:spLocks noChangeShapeType="1"/>
            </p:cNvSpPr>
            <p:nvPr/>
          </p:nvSpPr>
          <p:spPr bwMode="auto">
            <a:xfrm flipH="1">
              <a:off x="1923" y="343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0" name="Line 1044"/>
            <p:cNvSpPr>
              <a:spLocks noChangeShapeType="1"/>
            </p:cNvSpPr>
            <p:nvPr/>
          </p:nvSpPr>
          <p:spPr bwMode="auto">
            <a:xfrm flipH="1">
              <a:off x="1906" y="344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1" name="Line 1045"/>
            <p:cNvSpPr>
              <a:spLocks noChangeShapeType="1"/>
            </p:cNvSpPr>
            <p:nvPr/>
          </p:nvSpPr>
          <p:spPr bwMode="auto">
            <a:xfrm flipH="1">
              <a:off x="1888" y="344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2" name="Line 1046"/>
            <p:cNvSpPr>
              <a:spLocks noChangeShapeType="1"/>
            </p:cNvSpPr>
            <p:nvPr/>
          </p:nvSpPr>
          <p:spPr bwMode="auto">
            <a:xfrm flipH="1">
              <a:off x="1871" y="344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3" name="Line 1047"/>
            <p:cNvSpPr>
              <a:spLocks noChangeShapeType="1"/>
            </p:cNvSpPr>
            <p:nvPr/>
          </p:nvSpPr>
          <p:spPr bwMode="auto">
            <a:xfrm flipH="1">
              <a:off x="1854" y="344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4" name="Line 1048"/>
            <p:cNvSpPr>
              <a:spLocks noChangeShapeType="1"/>
            </p:cNvSpPr>
            <p:nvPr/>
          </p:nvSpPr>
          <p:spPr bwMode="auto">
            <a:xfrm flipH="1">
              <a:off x="1837" y="345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5" name="Line 1049"/>
            <p:cNvSpPr>
              <a:spLocks noChangeShapeType="1"/>
            </p:cNvSpPr>
            <p:nvPr/>
          </p:nvSpPr>
          <p:spPr bwMode="auto">
            <a:xfrm flipH="1">
              <a:off x="1820" y="345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6" name="Line 1050"/>
            <p:cNvSpPr>
              <a:spLocks noChangeShapeType="1"/>
            </p:cNvSpPr>
            <p:nvPr/>
          </p:nvSpPr>
          <p:spPr bwMode="auto">
            <a:xfrm flipH="1">
              <a:off x="1803" y="345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7" name="Line 1051"/>
            <p:cNvSpPr>
              <a:spLocks noChangeShapeType="1"/>
            </p:cNvSpPr>
            <p:nvPr/>
          </p:nvSpPr>
          <p:spPr bwMode="auto">
            <a:xfrm flipH="1">
              <a:off x="1786" y="346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8" name="Line 1052"/>
            <p:cNvSpPr>
              <a:spLocks noChangeShapeType="1"/>
            </p:cNvSpPr>
            <p:nvPr/>
          </p:nvSpPr>
          <p:spPr bwMode="auto">
            <a:xfrm flipH="1">
              <a:off x="1769" y="346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49" name="Line 1053"/>
            <p:cNvSpPr>
              <a:spLocks noChangeShapeType="1"/>
            </p:cNvSpPr>
            <p:nvPr/>
          </p:nvSpPr>
          <p:spPr bwMode="auto">
            <a:xfrm flipH="1">
              <a:off x="1752" y="346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0" name="Line 1054"/>
            <p:cNvSpPr>
              <a:spLocks noChangeShapeType="1"/>
            </p:cNvSpPr>
            <p:nvPr/>
          </p:nvSpPr>
          <p:spPr bwMode="auto">
            <a:xfrm flipH="1">
              <a:off x="1735" y="346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1" name="Line 1055"/>
            <p:cNvSpPr>
              <a:spLocks noChangeShapeType="1"/>
            </p:cNvSpPr>
            <p:nvPr/>
          </p:nvSpPr>
          <p:spPr bwMode="auto">
            <a:xfrm flipH="1">
              <a:off x="1718" y="347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2" name="Line 1056"/>
            <p:cNvSpPr>
              <a:spLocks noChangeShapeType="1"/>
            </p:cNvSpPr>
            <p:nvPr/>
          </p:nvSpPr>
          <p:spPr bwMode="auto">
            <a:xfrm flipH="1">
              <a:off x="1701" y="347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3" name="Line 1057"/>
            <p:cNvSpPr>
              <a:spLocks noChangeShapeType="1"/>
            </p:cNvSpPr>
            <p:nvPr/>
          </p:nvSpPr>
          <p:spPr bwMode="auto">
            <a:xfrm flipH="1">
              <a:off x="1684" y="347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4" name="Line 1058"/>
            <p:cNvSpPr>
              <a:spLocks noChangeShapeType="1"/>
            </p:cNvSpPr>
            <p:nvPr/>
          </p:nvSpPr>
          <p:spPr bwMode="auto">
            <a:xfrm flipH="1">
              <a:off x="1667" y="348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5" name="Line 1059"/>
            <p:cNvSpPr>
              <a:spLocks noChangeShapeType="1"/>
            </p:cNvSpPr>
            <p:nvPr/>
          </p:nvSpPr>
          <p:spPr bwMode="auto">
            <a:xfrm flipH="1">
              <a:off x="1650" y="348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6" name="Line 1060"/>
            <p:cNvSpPr>
              <a:spLocks noChangeShapeType="1"/>
            </p:cNvSpPr>
            <p:nvPr/>
          </p:nvSpPr>
          <p:spPr bwMode="auto">
            <a:xfrm flipH="1">
              <a:off x="1633" y="348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7" name="Line 1061"/>
            <p:cNvSpPr>
              <a:spLocks noChangeShapeType="1"/>
            </p:cNvSpPr>
            <p:nvPr/>
          </p:nvSpPr>
          <p:spPr bwMode="auto">
            <a:xfrm flipH="1">
              <a:off x="1616" y="348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8" name="Line 1062"/>
            <p:cNvSpPr>
              <a:spLocks noChangeShapeType="1"/>
            </p:cNvSpPr>
            <p:nvPr/>
          </p:nvSpPr>
          <p:spPr bwMode="auto">
            <a:xfrm flipH="1">
              <a:off x="1599" y="349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59" name="Line 1063"/>
            <p:cNvSpPr>
              <a:spLocks noChangeShapeType="1"/>
            </p:cNvSpPr>
            <p:nvPr/>
          </p:nvSpPr>
          <p:spPr bwMode="auto">
            <a:xfrm flipH="1">
              <a:off x="1582" y="349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0" name="Line 1064"/>
            <p:cNvSpPr>
              <a:spLocks noChangeShapeType="1"/>
            </p:cNvSpPr>
            <p:nvPr/>
          </p:nvSpPr>
          <p:spPr bwMode="auto">
            <a:xfrm flipH="1">
              <a:off x="1565" y="349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1" name="Line 1065"/>
            <p:cNvSpPr>
              <a:spLocks noChangeShapeType="1"/>
            </p:cNvSpPr>
            <p:nvPr/>
          </p:nvSpPr>
          <p:spPr bwMode="auto">
            <a:xfrm flipH="1">
              <a:off x="1548" y="350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2" name="Line 1066"/>
            <p:cNvSpPr>
              <a:spLocks noChangeShapeType="1"/>
            </p:cNvSpPr>
            <p:nvPr/>
          </p:nvSpPr>
          <p:spPr bwMode="auto">
            <a:xfrm flipH="1">
              <a:off x="1531" y="350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3" name="Line 1067"/>
            <p:cNvSpPr>
              <a:spLocks noChangeShapeType="1"/>
            </p:cNvSpPr>
            <p:nvPr/>
          </p:nvSpPr>
          <p:spPr bwMode="auto">
            <a:xfrm flipH="1">
              <a:off x="1514" y="350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4" name="Line 1068"/>
            <p:cNvSpPr>
              <a:spLocks noChangeShapeType="1"/>
            </p:cNvSpPr>
            <p:nvPr/>
          </p:nvSpPr>
          <p:spPr bwMode="auto">
            <a:xfrm flipH="1">
              <a:off x="1497" y="351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5" name="Line 1069"/>
            <p:cNvSpPr>
              <a:spLocks noChangeShapeType="1"/>
            </p:cNvSpPr>
            <p:nvPr/>
          </p:nvSpPr>
          <p:spPr bwMode="auto">
            <a:xfrm flipH="1">
              <a:off x="1480" y="351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6" name="Line 1070"/>
            <p:cNvSpPr>
              <a:spLocks noChangeShapeType="1"/>
            </p:cNvSpPr>
            <p:nvPr/>
          </p:nvSpPr>
          <p:spPr bwMode="auto">
            <a:xfrm flipH="1">
              <a:off x="1463" y="351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7" name="Line 1071"/>
            <p:cNvSpPr>
              <a:spLocks noChangeShapeType="1"/>
            </p:cNvSpPr>
            <p:nvPr/>
          </p:nvSpPr>
          <p:spPr bwMode="auto">
            <a:xfrm flipH="1">
              <a:off x="1446" y="351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8" name="Line 1072"/>
            <p:cNvSpPr>
              <a:spLocks noChangeShapeType="1"/>
            </p:cNvSpPr>
            <p:nvPr/>
          </p:nvSpPr>
          <p:spPr bwMode="auto">
            <a:xfrm flipH="1">
              <a:off x="1429" y="352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69" name="Line 1073"/>
            <p:cNvSpPr>
              <a:spLocks noChangeShapeType="1"/>
            </p:cNvSpPr>
            <p:nvPr/>
          </p:nvSpPr>
          <p:spPr bwMode="auto">
            <a:xfrm flipH="1">
              <a:off x="1412" y="352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0" name="Line 1074"/>
            <p:cNvSpPr>
              <a:spLocks noChangeShapeType="1"/>
            </p:cNvSpPr>
            <p:nvPr/>
          </p:nvSpPr>
          <p:spPr bwMode="auto">
            <a:xfrm flipH="1">
              <a:off x="1395" y="352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1" name="Line 1075"/>
            <p:cNvSpPr>
              <a:spLocks noChangeShapeType="1"/>
            </p:cNvSpPr>
            <p:nvPr/>
          </p:nvSpPr>
          <p:spPr bwMode="auto">
            <a:xfrm flipH="1">
              <a:off x="1378" y="35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2" name="Line 1076"/>
            <p:cNvSpPr>
              <a:spLocks noChangeShapeType="1"/>
            </p:cNvSpPr>
            <p:nvPr/>
          </p:nvSpPr>
          <p:spPr bwMode="auto">
            <a:xfrm flipH="1">
              <a:off x="1361" y="353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3" name="Line 1077"/>
            <p:cNvSpPr>
              <a:spLocks noChangeShapeType="1"/>
            </p:cNvSpPr>
            <p:nvPr/>
          </p:nvSpPr>
          <p:spPr bwMode="auto">
            <a:xfrm flipH="1">
              <a:off x="1344" y="353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4" name="Line 1078"/>
            <p:cNvSpPr>
              <a:spLocks noChangeShapeType="1"/>
            </p:cNvSpPr>
            <p:nvPr/>
          </p:nvSpPr>
          <p:spPr bwMode="auto">
            <a:xfrm flipH="1">
              <a:off x="1327" y="354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5" name="Line 1079"/>
            <p:cNvSpPr>
              <a:spLocks noChangeShapeType="1"/>
            </p:cNvSpPr>
            <p:nvPr/>
          </p:nvSpPr>
          <p:spPr bwMode="auto">
            <a:xfrm flipH="1">
              <a:off x="1310" y="354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6" name="Line 1080"/>
            <p:cNvSpPr>
              <a:spLocks noChangeShapeType="1"/>
            </p:cNvSpPr>
            <p:nvPr/>
          </p:nvSpPr>
          <p:spPr bwMode="auto">
            <a:xfrm flipH="1">
              <a:off x="1293" y="354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7" name="Line 1081"/>
            <p:cNvSpPr>
              <a:spLocks noChangeShapeType="1"/>
            </p:cNvSpPr>
            <p:nvPr/>
          </p:nvSpPr>
          <p:spPr bwMode="auto">
            <a:xfrm flipH="1">
              <a:off x="1276" y="354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8" name="Line 1082"/>
            <p:cNvSpPr>
              <a:spLocks noChangeShapeType="1"/>
            </p:cNvSpPr>
            <p:nvPr/>
          </p:nvSpPr>
          <p:spPr bwMode="auto">
            <a:xfrm flipH="1">
              <a:off x="1259" y="355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79" name="Line 1083"/>
            <p:cNvSpPr>
              <a:spLocks noChangeShapeType="1"/>
            </p:cNvSpPr>
            <p:nvPr/>
          </p:nvSpPr>
          <p:spPr bwMode="auto">
            <a:xfrm flipH="1">
              <a:off x="1242" y="355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0" name="Line 1084"/>
            <p:cNvSpPr>
              <a:spLocks noChangeShapeType="1"/>
            </p:cNvSpPr>
            <p:nvPr/>
          </p:nvSpPr>
          <p:spPr bwMode="auto">
            <a:xfrm flipH="1">
              <a:off x="1225" y="355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1" name="Line 1085"/>
            <p:cNvSpPr>
              <a:spLocks noChangeShapeType="1"/>
            </p:cNvSpPr>
            <p:nvPr/>
          </p:nvSpPr>
          <p:spPr bwMode="auto">
            <a:xfrm flipH="1">
              <a:off x="1208" y="35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2" name="Line 1086"/>
            <p:cNvSpPr>
              <a:spLocks noChangeShapeType="1"/>
            </p:cNvSpPr>
            <p:nvPr/>
          </p:nvSpPr>
          <p:spPr bwMode="auto">
            <a:xfrm flipH="1">
              <a:off x="1191" y="356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3" name="Line 1087"/>
            <p:cNvSpPr>
              <a:spLocks noChangeShapeType="1"/>
            </p:cNvSpPr>
            <p:nvPr/>
          </p:nvSpPr>
          <p:spPr bwMode="auto">
            <a:xfrm flipH="1">
              <a:off x="1174" y="356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4" name="Line 1088"/>
            <p:cNvSpPr>
              <a:spLocks noChangeShapeType="1"/>
            </p:cNvSpPr>
            <p:nvPr/>
          </p:nvSpPr>
          <p:spPr bwMode="auto">
            <a:xfrm flipH="1">
              <a:off x="1157" y="356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5" name="Line 1089"/>
            <p:cNvSpPr>
              <a:spLocks noChangeShapeType="1"/>
            </p:cNvSpPr>
            <p:nvPr/>
          </p:nvSpPr>
          <p:spPr bwMode="auto">
            <a:xfrm flipH="1">
              <a:off x="1140" y="357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6" name="Line 1090"/>
            <p:cNvSpPr>
              <a:spLocks noChangeShapeType="1"/>
            </p:cNvSpPr>
            <p:nvPr/>
          </p:nvSpPr>
          <p:spPr bwMode="auto">
            <a:xfrm flipH="1">
              <a:off x="1123" y="357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7" name="Line 1091"/>
            <p:cNvSpPr>
              <a:spLocks noChangeShapeType="1"/>
            </p:cNvSpPr>
            <p:nvPr/>
          </p:nvSpPr>
          <p:spPr bwMode="auto">
            <a:xfrm flipH="1">
              <a:off x="1106" y="357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8" name="Line 1092"/>
            <p:cNvSpPr>
              <a:spLocks noChangeShapeType="1"/>
            </p:cNvSpPr>
            <p:nvPr/>
          </p:nvSpPr>
          <p:spPr bwMode="auto">
            <a:xfrm flipH="1">
              <a:off x="1089" y="357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89" name="Line 1093"/>
            <p:cNvSpPr>
              <a:spLocks noChangeShapeType="1"/>
            </p:cNvSpPr>
            <p:nvPr/>
          </p:nvSpPr>
          <p:spPr bwMode="auto">
            <a:xfrm flipH="1">
              <a:off x="1072" y="358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0" name="Line 1094"/>
            <p:cNvSpPr>
              <a:spLocks noChangeShapeType="1"/>
            </p:cNvSpPr>
            <p:nvPr/>
          </p:nvSpPr>
          <p:spPr bwMode="auto">
            <a:xfrm flipH="1">
              <a:off x="1055" y="358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1" name="Line 1095"/>
            <p:cNvSpPr>
              <a:spLocks noChangeShapeType="1"/>
            </p:cNvSpPr>
            <p:nvPr/>
          </p:nvSpPr>
          <p:spPr bwMode="auto">
            <a:xfrm flipH="1">
              <a:off x="1038" y="358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2" name="Line 1096"/>
            <p:cNvSpPr>
              <a:spLocks noChangeShapeType="1"/>
            </p:cNvSpPr>
            <p:nvPr/>
          </p:nvSpPr>
          <p:spPr bwMode="auto">
            <a:xfrm flipH="1">
              <a:off x="1021" y="359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3" name="Line 1097"/>
            <p:cNvSpPr>
              <a:spLocks noChangeShapeType="1"/>
            </p:cNvSpPr>
            <p:nvPr/>
          </p:nvSpPr>
          <p:spPr bwMode="auto">
            <a:xfrm flipH="1">
              <a:off x="1004" y="3595"/>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4" name="Line 1098"/>
            <p:cNvSpPr>
              <a:spLocks noChangeShapeType="1"/>
            </p:cNvSpPr>
            <p:nvPr/>
          </p:nvSpPr>
          <p:spPr bwMode="auto">
            <a:xfrm flipH="1">
              <a:off x="987" y="3597"/>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5" name="Line 1099"/>
            <p:cNvSpPr>
              <a:spLocks noChangeShapeType="1"/>
            </p:cNvSpPr>
            <p:nvPr/>
          </p:nvSpPr>
          <p:spPr bwMode="auto">
            <a:xfrm flipH="1">
              <a:off x="970" y="3600"/>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6" name="Line 1100"/>
            <p:cNvSpPr>
              <a:spLocks noChangeShapeType="1"/>
            </p:cNvSpPr>
            <p:nvPr/>
          </p:nvSpPr>
          <p:spPr bwMode="auto">
            <a:xfrm flipH="1">
              <a:off x="953" y="3603"/>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7" name="Line 1101"/>
            <p:cNvSpPr>
              <a:spLocks noChangeShapeType="1"/>
            </p:cNvSpPr>
            <p:nvPr/>
          </p:nvSpPr>
          <p:spPr bwMode="auto">
            <a:xfrm flipH="1">
              <a:off x="936" y="360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8" name="Line 1102"/>
            <p:cNvSpPr>
              <a:spLocks noChangeShapeType="1"/>
            </p:cNvSpPr>
            <p:nvPr/>
          </p:nvSpPr>
          <p:spPr bwMode="auto">
            <a:xfrm flipH="1">
              <a:off x="919" y="3609"/>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199" name="Line 1103"/>
            <p:cNvSpPr>
              <a:spLocks noChangeShapeType="1"/>
            </p:cNvSpPr>
            <p:nvPr/>
          </p:nvSpPr>
          <p:spPr bwMode="auto">
            <a:xfrm flipH="1">
              <a:off x="902" y="3612"/>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0" name="Line 1104"/>
            <p:cNvSpPr>
              <a:spLocks noChangeShapeType="1"/>
            </p:cNvSpPr>
            <p:nvPr/>
          </p:nvSpPr>
          <p:spPr bwMode="auto">
            <a:xfrm flipH="1">
              <a:off x="885" y="3616"/>
              <a:ext cx="2"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1" name="Line 1105"/>
            <p:cNvSpPr>
              <a:spLocks noChangeShapeType="1"/>
            </p:cNvSpPr>
            <p:nvPr/>
          </p:nvSpPr>
          <p:spPr bwMode="auto">
            <a:xfrm flipH="1">
              <a:off x="868" y="3617"/>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2" name="Line 1106"/>
            <p:cNvSpPr>
              <a:spLocks noChangeShapeType="1"/>
            </p:cNvSpPr>
            <p:nvPr/>
          </p:nvSpPr>
          <p:spPr bwMode="auto">
            <a:xfrm flipH="1">
              <a:off x="851" y="3620"/>
              <a:ext cx="2"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3" name="Line 1107"/>
            <p:cNvSpPr>
              <a:spLocks noChangeShapeType="1"/>
            </p:cNvSpPr>
            <p:nvPr/>
          </p:nvSpPr>
          <p:spPr bwMode="auto">
            <a:xfrm flipH="1">
              <a:off x="833" y="362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4" name="Line 1108"/>
            <p:cNvSpPr>
              <a:spLocks noChangeShapeType="1"/>
            </p:cNvSpPr>
            <p:nvPr/>
          </p:nvSpPr>
          <p:spPr bwMode="auto">
            <a:xfrm flipH="1">
              <a:off x="816" y="362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5" name="Line 1109"/>
            <p:cNvSpPr>
              <a:spLocks noChangeShapeType="1"/>
            </p:cNvSpPr>
            <p:nvPr/>
          </p:nvSpPr>
          <p:spPr bwMode="auto">
            <a:xfrm flipH="1">
              <a:off x="799" y="36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6" name="Line 1110"/>
            <p:cNvSpPr>
              <a:spLocks noChangeShapeType="1"/>
            </p:cNvSpPr>
            <p:nvPr/>
          </p:nvSpPr>
          <p:spPr bwMode="auto">
            <a:xfrm flipH="1">
              <a:off x="782" y="363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7" name="Line 1111"/>
            <p:cNvSpPr>
              <a:spLocks noChangeShapeType="1"/>
            </p:cNvSpPr>
            <p:nvPr/>
          </p:nvSpPr>
          <p:spPr bwMode="auto">
            <a:xfrm flipH="1">
              <a:off x="765" y="363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8" name="Line 1112"/>
            <p:cNvSpPr>
              <a:spLocks noChangeShapeType="1"/>
            </p:cNvSpPr>
            <p:nvPr/>
          </p:nvSpPr>
          <p:spPr bwMode="auto">
            <a:xfrm flipH="1">
              <a:off x="748" y="36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09" name="Line 1113"/>
            <p:cNvSpPr>
              <a:spLocks noChangeShapeType="1"/>
            </p:cNvSpPr>
            <p:nvPr/>
          </p:nvSpPr>
          <p:spPr bwMode="auto">
            <a:xfrm flipH="1">
              <a:off x="731" y="364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0" name="Line 1114"/>
            <p:cNvSpPr>
              <a:spLocks noChangeShapeType="1"/>
            </p:cNvSpPr>
            <p:nvPr/>
          </p:nvSpPr>
          <p:spPr bwMode="auto">
            <a:xfrm flipH="1">
              <a:off x="714" y="364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1" name="Line 1115"/>
            <p:cNvSpPr>
              <a:spLocks noChangeShapeType="1"/>
            </p:cNvSpPr>
            <p:nvPr/>
          </p:nvSpPr>
          <p:spPr bwMode="auto">
            <a:xfrm flipH="1">
              <a:off x="697" y="364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2" name="Line 1116"/>
            <p:cNvSpPr>
              <a:spLocks noChangeShapeType="1"/>
            </p:cNvSpPr>
            <p:nvPr/>
          </p:nvSpPr>
          <p:spPr bwMode="auto">
            <a:xfrm flipH="1">
              <a:off x="680" y="365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3" name="Line 1117"/>
            <p:cNvSpPr>
              <a:spLocks noChangeShapeType="1"/>
            </p:cNvSpPr>
            <p:nvPr/>
          </p:nvSpPr>
          <p:spPr bwMode="auto">
            <a:xfrm flipH="1">
              <a:off x="663" y="365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4" name="Line 1118"/>
            <p:cNvSpPr>
              <a:spLocks noChangeShapeType="1"/>
            </p:cNvSpPr>
            <p:nvPr/>
          </p:nvSpPr>
          <p:spPr bwMode="auto">
            <a:xfrm flipH="1">
              <a:off x="646" y="365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5" name="Line 1119"/>
            <p:cNvSpPr>
              <a:spLocks noChangeShapeType="1"/>
            </p:cNvSpPr>
            <p:nvPr/>
          </p:nvSpPr>
          <p:spPr bwMode="auto">
            <a:xfrm flipH="1">
              <a:off x="629" y="365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6" name="Line 1120"/>
            <p:cNvSpPr>
              <a:spLocks noChangeShapeType="1"/>
            </p:cNvSpPr>
            <p:nvPr/>
          </p:nvSpPr>
          <p:spPr bwMode="auto">
            <a:xfrm flipH="1">
              <a:off x="612" y="366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7" name="Line 1121"/>
            <p:cNvSpPr>
              <a:spLocks noChangeShapeType="1"/>
            </p:cNvSpPr>
            <p:nvPr/>
          </p:nvSpPr>
          <p:spPr bwMode="auto">
            <a:xfrm flipH="1">
              <a:off x="595" y="366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8" name="Line 1122"/>
            <p:cNvSpPr>
              <a:spLocks noChangeShapeType="1"/>
            </p:cNvSpPr>
            <p:nvPr/>
          </p:nvSpPr>
          <p:spPr bwMode="auto">
            <a:xfrm flipH="1">
              <a:off x="578" y="366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19" name="Line 1123"/>
            <p:cNvSpPr>
              <a:spLocks noChangeShapeType="1"/>
            </p:cNvSpPr>
            <p:nvPr/>
          </p:nvSpPr>
          <p:spPr bwMode="auto">
            <a:xfrm flipH="1">
              <a:off x="561" y="367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0" name="Line 1124"/>
            <p:cNvSpPr>
              <a:spLocks noChangeShapeType="1"/>
            </p:cNvSpPr>
            <p:nvPr/>
          </p:nvSpPr>
          <p:spPr bwMode="auto">
            <a:xfrm flipH="1">
              <a:off x="544" y="367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1" name="Line 1125"/>
            <p:cNvSpPr>
              <a:spLocks noChangeShapeType="1"/>
            </p:cNvSpPr>
            <p:nvPr/>
          </p:nvSpPr>
          <p:spPr bwMode="auto">
            <a:xfrm flipH="1">
              <a:off x="527" y="36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2" name="Line 1126"/>
            <p:cNvSpPr>
              <a:spLocks noChangeShapeType="1"/>
            </p:cNvSpPr>
            <p:nvPr/>
          </p:nvSpPr>
          <p:spPr bwMode="auto">
            <a:xfrm flipH="1">
              <a:off x="510" y="367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3" name="Line 1127"/>
            <p:cNvSpPr>
              <a:spLocks noChangeShapeType="1"/>
            </p:cNvSpPr>
            <p:nvPr/>
          </p:nvSpPr>
          <p:spPr bwMode="auto">
            <a:xfrm flipH="1">
              <a:off x="493" y="368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4" name="Line 1128"/>
            <p:cNvSpPr>
              <a:spLocks noChangeShapeType="1"/>
            </p:cNvSpPr>
            <p:nvPr/>
          </p:nvSpPr>
          <p:spPr bwMode="auto">
            <a:xfrm flipH="1">
              <a:off x="476" y="368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5" name="Line 1129"/>
            <p:cNvSpPr>
              <a:spLocks noChangeShapeType="1"/>
            </p:cNvSpPr>
            <p:nvPr/>
          </p:nvSpPr>
          <p:spPr bwMode="auto">
            <a:xfrm flipH="1">
              <a:off x="459" y="368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6" name="Line 1130"/>
            <p:cNvSpPr>
              <a:spLocks noChangeShapeType="1"/>
            </p:cNvSpPr>
            <p:nvPr/>
          </p:nvSpPr>
          <p:spPr bwMode="auto">
            <a:xfrm flipH="1">
              <a:off x="442" y="369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7" name="Line 1131"/>
            <p:cNvSpPr>
              <a:spLocks noChangeShapeType="1"/>
            </p:cNvSpPr>
            <p:nvPr/>
          </p:nvSpPr>
          <p:spPr bwMode="auto">
            <a:xfrm flipH="1">
              <a:off x="425" y="369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8" name="Line 1132"/>
            <p:cNvSpPr>
              <a:spLocks noChangeShapeType="1"/>
            </p:cNvSpPr>
            <p:nvPr/>
          </p:nvSpPr>
          <p:spPr bwMode="auto">
            <a:xfrm flipH="1">
              <a:off x="408" y="3696"/>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29" name="Line 1133"/>
            <p:cNvSpPr>
              <a:spLocks noChangeShapeType="1"/>
            </p:cNvSpPr>
            <p:nvPr/>
          </p:nvSpPr>
          <p:spPr bwMode="auto">
            <a:xfrm flipH="1">
              <a:off x="391" y="369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0" name="Line 1134"/>
            <p:cNvSpPr>
              <a:spLocks noChangeShapeType="1"/>
            </p:cNvSpPr>
            <p:nvPr/>
          </p:nvSpPr>
          <p:spPr bwMode="auto">
            <a:xfrm>
              <a:off x="2300" y="3227"/>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1" name="Line 1135"/>
            <p:cNvSpPr>
              <a:spLocks noChangeShapeType="1"/>
            </p:cNvSpPr>
            <p:nvPr/>
          </p:nvSpPr>
          <p:spPr bwMode="auto">
            <a:xfrm>
              <a:off x="2317" y="323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2" name="Line 1136"/>
            <p:cNvSpPr>
              <a:spLocks noChangeShapeType="1"/>
            </p:cNvSpPr>
            <p:nvPr/>
          </p:nvSpPr>
          <p:spPr bwMode="auto">
            <a:xfrm>
              <a:off x="2334" y="323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3" name="Line 1137"/>
            <p:cNvSpPr>
              <a:spLocks noChangeShapeType="1"/>
            </p:cNvSpPr>
            <p:nvPr/>
          </p:nvSpPr>
          <p:spPr bwMode="auto">
            <a:xfrm>
              <a:off x="2351" y="324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4" name="Line 1138"/>
            <p:cNvSpPr>
              <a:spLocks noChangeShapeType="1"/>
            </p:cNvSpPr>
            <p:nvPr/>
          </p:nvSpPr>
          <p:spPr bwMode="auto">
            <a:xfrm>
              <a:off x="2368" y="324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5" name="Line 1139"/>
            <p:cNvSpPr>
              <a:spLocks noChangeShapeType="1"/>
            </p:cNvSpPr>
            <p:nvPr/>
          </p:nvSpPr>
          <p:spPr bwMode="auto">
            <a:xfrm>
              <a:off x="2385" y="3254"/>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6" name="Line 1140"/>
            <p:cNvSpPr>
              <a:spLocks noChangeShapeType="1"/>
            </p:cNvSpPr>
            <p:nvPr/>
          </p:nvSpPr>
          <p:spPr bwMode="auto">
            <a:xfrm>
              <a:off x="2402" y="325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7" name="Line 1141"/>
            <p:cNvSpPr>
              <a:spLocks noChangeShapeType="1"/>
            </p:cNvSpPr>
            <p:nvPr/>
          </p:nvSpPr>
          <p:spPr bwMode="auto">
            <a:xfrm>
              <a:off x="2419" y="3265"/>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8" name="Line 1142"/>
            <p:cNvSpPr>
              <a:spLocks noChangeShapeType="1"/>
            </p:cNvSpPr>
            <p:nvPr/>
          </p:nvSpPr>
          <p:spPr bwMode="auto">
            <a:xfrm>
              <a:off x="2436" y="327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39" name="Line 1143"/>
            <p:cNvSpPr>
              <a:spLocks noChangeShapeType="1"/>
            </p:cNvSpPr>
            <p:nvPr/>
          </p:nvSpPr>
          <p:spPr bwMode="auto">
            <a:xfrm>
              <a:off x="2453" y="327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0" name="Line 1144"/>
            <p:cNvSpPr>
              <a:spLocks noChangeShapeType="1"/>
            </p:cNvSpPr>
            <p:nvPr/>
          </p:nvSpPr>
          <p:spPr bwMode="auto">
            <a:xfrm>
              <a:off x="2470" y="328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1" name="Line 1145"/>
            <p:cNvSpPr>
              <a:spLocks noChangeShapeType="1"/>
            </p:cNvSpPr>
            <p:nvPr/>
          </p:nvSpPr>
          <p:spPr bwMode="auto">
            <a:xfrm>
              <a:off x="2487" y="328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2" name="Line 1146"/>
            <p:cNvSpPr>
              <a:spLocks noChangeShapeType="1"/>
            </p:cNvSpPr>
            <p:nvPr/>
          </p:nvSpPr>
          <p:spPr bwMode="auto">
            <a:xfrm>
              <a:off x="2504" y="329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3" name="Line 1147"/>
            <p:cNvSpPr>
              <a:spLocks noChangeShapeType="1"/>
            </p:cNvSpPr>
            <p:nvPr/>
          </p:nvSpPr>
          <p:spPr bwMode="auto">
            <a:xfrm>
              <a:off x="2521" y="329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4" name="Line 1148"/>
            <p:cNvSpPr>
              <a:spLocks noChangeShapeType="1"/>
            </p:cNvSpPr>
            <p:nvPr/>
          </p:nvSpPr>
          <p:spPr bwMode="auto">
            <a:xfrm>
              <a:off x="2538" y="330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5" name="Line 1149"/>
            <p:cNvSpPr>
              <a:spLocks noChangeShapeType="1"/>
            </p:cNvSpPr>
            <p:nvPr/>
          </p:nvSpPr>
          <p:spPr bwMode="auto">
            <a:xfrm>
              <a:off x="2555" y="330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6" name="Line 1150"/>
            <p:cNvSpPr>
              <a:spLocks noChangeShapeType="1"/>
            </p:cNvSpPr>
            <p:nvPr/>
          </p:nvSpPr>
          <p:spPr bwMode="auto">
            <a:xfrm>
              <a:off x="2572" y="3314"/>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7" name="Line 1151"/>
            <p:cNvSpPr>
              <a:spLocks noChangeShapeType="1"/>
            </p:cNvSpPr>
            <p:nvPr/>
          </p:nvSpPr>
          <p:spPr bwMode="auto">
            <a:xfrm>
              <a:off x="2589" y="331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8" name="Line 1152"/>
            <p:cNvSpPr>
              <a:spLocks noChangeShapeType="1"/>
            </p:cNvSpPr>
            <p:nvPr/>
          </p:nvSpPr>
          <p:spPr bwMode="auto">
            <a:xfrm>
              <a:off x="2606" y="332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49" name="Line 1153"/>
            <p:cNvSpPr>
              <a:spLocks noChangeShapeType="1"/>
            </p:cNvSpPr>
            <p:nvPr/>
          </p:nvSpPr>
          <p:spPr bwMode="auto">
            <a:xfrm>
              <a:off x="2623" y="333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0" name="Line 1154"/>
            <p:cNvSpPr>
              <a:spLocks noChangeShapeType="1"/>
            </p:cNvSpPr>
            <p:nvPr/>
          </p:nvSpPr>
          <p:spPr bwMode="auto">
            <a:xfrm>
              <a:off x="2640" y="333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1" name="Line 1155"/>
            <p:cNvSpPr>
              <a:spLocks noChangeShapeType="1"/>
            </p:cNvSpPr>
            <p:nvPr/>
          </p:nvSpPr>
          <p:spPr bwMode="auto">
            <a:xfrm>
              <a:off x="2657" y="334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2" name="Line 1156"/>
            <p:cNvSpPr>
              <a:spLocks noChangeShapeType="1"/>
            </p:cNvSpPr>
            <p:nvPr/>
          </p:nvSpPr>
          <p:spPr bwMode="auto">
            <a:xfrm>
              <a:off x="2674" y="334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3" name="Line 1157"/>
            <p:cNvSpPr>
              <a:spLocks noChangeShapeType="1"/>
            </p:cNvSpPr>
            <p:nvPr/>
          </p:nvSpPr>
          <p:spPr bwMode="auto">
            <a:xfrm>
              <a:off x="2691" y="3352"/>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4" name="Line 1158"/>
            <p:cNvSpPr>
              <a:spLocks noChangeShapeType="1"/>
            </p:cNvSpPr>
            <p:nvPr/>
          </p:nvSpPr>
          <p:spPr bwMode="auto">
            <a:xfrm>
              <a:off x="2708" y="335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5" name="Line 1159"/>
            <p:cNvSpPr>
              <a:spLocks noChangeShapeType="1"/>
            </p:cNvSpPr>
            <p:nvPr/>
          </p:nvSpPr>
          <p:spPr bwMode="auto">
            <a:xfrm>
              <a:off x="2725" y="3363"/>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6" name="Line 1160"/>
            <p:cNvSpPr>
              <a:spLocks noChangeShapeType="1"/>
            </p:cNvSpPr>
            <p:nvPr/>
          </p:nvSpPr>
          <p:spPr bwMode="auto">
            <a:xfrm>
              <a:off x="2742" y="336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7" name="Line 1161"/>
            <p:cNvSpPr>
              <a:spLocks noChangeShapeType="1"/>
            </p:cNvSpPr>
            <p:nvPr/>
          </p:nvSpPr>
          <p:spPr bwMode="auto">
            <a:xfrm>
              <a:off x="2759" y="337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8" name="Line 1162"/>
            <p:cNvSpPr>
              <a:spLocks noChangeShapeType="1"/>
            </p:cNvSpPr>
            <p:nvPr/>
          </p:nvSpPr>
          <p:spPr bwMode="auto">
            <a:xfrm>
              <a:off x="2776" y="337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59" name="Line 1163"/>
            <p:cNvSpPr>
              <a:spLocks noChangeShapeType="1"/>
            </p:cNvSpPr>
            <p:nvPr/>
          </p:nvSpPr>
          <p:spPr bwMode="auto">
            <a:xfrm>
              <a:off x="2793" y="338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0" name="Line 1164"/>
            <p:cNvSpPr>
              <a:spLocks noChangeShapeType="1"/>
            </p:cNvSpPr>
            <p:nvPr/>
          </p:nvSpPr>
          <p:spPr bwMode="auto">
            <a:xfrm>
              <a:off x="2810" y="3390"/>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1" name="Line 1165"/>
            <p:cNvSpPr>
              <a:spLocks noChangeShapeType="1"/>
            </p:cNvSpPr>
            <p:nvPr/>
          </p:nvSpPr>
          <p:spPr bwMode="auto">
            <a:xfrm>
              <a:off x="2827" y="339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2" name="Line 1166"/>
            <p:cNvSpPr>
              <a:spLocks noChangeShapeType="1"/>
            </p:cNvSpPr>
            <p:nvPr/>
          </p:nvSpPr>
          <p:spPr bwMode="auto">
            <a:xfrm>
              <a:off x="2844" y="3401"/>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3" name="Line 1167"/>
            <p:cNvSpPr>
              <a:spLocks noChangeShapeType="1"/>
            </p:cNvSpPr>
            <p:nvPr/>
          </p:nvSpPr>
          <p:spPr bwMode="auto">
            <a:xfrm>
              <a:off x="2861" y="340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4" name="Line 1168"/>
            <p:cNvSpPr>
              <a:spLocks noChangeShapeType="1"/>
            </p:cNvSpPr>
            <p:nvPr/>
          </p:nvSpPr>
          <p:spPr bwMode="auto">
            <a:xfrm>
              <a:off x="2878" y="341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5" name="Line 1169"/>
            <p:cNvSpPr>
              <a:spLocks noChangeShapeType="1"/>
            </p:cNvSpPr>
            <p:nvPr/>
          </p:nvSpPr>
          <p:spPr bwMode="auto">
            <a:xfrm>
              <a:off x="2895" y="3417"/>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6" name="Line 1170"/>
            <p:cNvSpPr>
              <a:spLocks noChangeShapeType="1"/>
            </p:cNvSpPr>
            <p:nvPr/>
          </p:nvSpPr>
          <p:spPr bwMode="auto">
            <a:xfrm>
              <a:off x="2912" y="3421"/>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7" name="Line 1171"/>
            <p:cNvSpPr>
              <a:spLocks noChangeShapeType="1"/>
            </p:cNvSpPr>
            <p:nvPr/>
          </p:nvSpPr>
          <p:spPr bwMode="auto">
            <a:xfrm>
              <a:off x="2929" y="3428"/>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8" name="Line 1172"/>
            <p:cNvSpPr>
              <a:spLocks noChangeShapeType="1"/>
            </p:cNvSpPr>
            <p:nvPr/>
          </p:nvSpPr>
          <p:spPr bwMode="auto">
            <a:xfrm>
              <a:off x="2946" y="3432"/>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69" name="Line 1173"/>
            <p:cNvSpPr>
              <a:spLocks noChangeShapeType="1"/>
            </p:cNvSpPr>
            <p:nvPr/>
          </p:nvSpPr>
          <p:spPr bwMode="auto">
            <a:xfrm>
              <a:off x="2963" y="3439"/>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0" name="Line 1174"/>
            <p:cNvSpPr>
              <a:spLocks noChangeShapeType="1"/>
            </p:cNvSpPr>
            <p:nvPr/>
          </p:nvSpPr>
          <p:spPr bwMode="auto">
            <a:xfrm>
              <a:off x="2980" y="3443"/>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1" name="Line 1175"/>
            <p:cNvSpPr>
              <a:spLocks noChangeShapeType="1"/>
            </p:cNvSpPr>
            <p:nvPr/>
          </p:nvSpPr>
          <p:spPr bwMode="auto">
            <a:xfrm>
              <a:off x="2997" y="3448"/>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2" name="Line 1176"/>
            <p:cNvSpPr>
              <a:spLocks noChangeShapeType="1"/>
            </p:cNvSpPr>
            <p:nvPr/>
          </p:nvSpPr>
          <p:spPr bwMode="auto">
            <a:xfrm>
              <a:off x="3014" y="3455"/>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3" name="Line 1177"/>
            <p:cNvSpPr>
              <a:spLocks noChangeShapeType="1"/>
            </p:cNvSpPr>
            <p:nvPr/>
          </p:nvSpPr>
          <p:spPr bwMode="auto">
            <a:xfrm>
              <a:off x="3031" y="3459"/>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274" name="Line 1178"/>
            <p:cNvSpPr>
              <a:spLocks noChangeShapeType="1"/>
            </p:cNvSpPr>
            <p:nvPr/>
          </p:nvSpPr>
          <p:spPr bwMode="auto">
            <a:xfrm>
              <a:off x="3048" y="3466"/>
              <a:ext cx="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grpSp>
      <p:sp>
        <p:nvSpPr>
          <p:cNvPr id="23933" name="Line 1179"/>
          <p:cNvSpPr>
            <a:spLocks noChangeShapeType="1"/>
          </p:cNvSpPr>
          <p:nvPr/>
        </p:nvSpPr>
        <p:spPr bwMode="auto">
          <a:xfrm>
            <a:off x="4619625" y="50085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4" name="Line 1180"/>
          <p:cNvSpPr>
            <a:spLocks noChangeShapeType="1"/>
          </p:cNvSpPr>
          <p:nvPr/>
        </p:nvSpPr>
        <p:spPr bwMode="auto">
          <a:xfrm>
            <a:off x="4646613" y="50212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5" name="Line 1181"/>
          <p:cNvSpPr>
            <a:spLocks noChangeShapeType="1"/>
          </p:cNvSpPr>
          <p:nvPr/>
        </p:nvSpPr>
        <p:spPr bwMode="auto">
          <a:xfrm>
            <a:off x="4673600" y="50276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6" name="Line 1182"/>
          <p:cNvSpPr>
            <a:spLocks noChangeShapeType="1"/>
          </p:cNvSpPr>
          <p:nvPr/>
        </p:nvSpPr>
        <p:spPr bwMode="auto">
          <a:xfrm>
            <a:off x="4700588" y="50339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7" name="Line 1183"/>
          <p:cNvSpPr>
            <a:spLocks noChangeShapeType="1"/>
          </p:cNvSpPr>
          <p:nvPr/>
        </p:nvSpPr>
        <p:spPr bwMode="auto">
          <a:xfrm>
            <a:off x="4727575" y="50434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8" name="Line 1184"/>
          <p:cNvSpPr>
            <a:spLocks noChangeShapeType="1"/>
          </p:cNvSpPr>
          <p:nvPr/>
        </p:nvSpPr>
        <p:spPr bwMode="auto">
          <a:xfrm>
            <a:off x="4756150" y="50530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39" name="Line 1185"/>
          <p:cNvSpPr>
            <a:spLocks noChangeShapeType="1"/>
          </p:cNvSpPr>
          <p:nvPr/>
        </p:nvSpPr>
        <p:spPr bwMode="auto">
          <a:xfrm>
            <a:off x="4783138" y="506253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0" name="Line 1186"/>
          <p:cNvSpPr>
            <a:spLocks noChangeShapeType="1"/>
          </p:cNvSpPr>
          <p:nvPr/>
        </p:nvSpPr>
        <p:spPr bwMode="auto">
          <a:xfrm>
            <a:off x="4810125" y="50688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1" name="Line 1187"/>
          <p:cNvSpPr>
            <a:spLocks noChangeShapeType="1"/>
          </p:cNvSpPr>
          <p:nvPr/>
        </p:nvSpPr>
        <p:spPr bwMode="auto">
          <a:xfrm>
            <a:off x="4837113" y="508158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2" name="Line 1188"/>
          <p:cNvSpPr>
            <a:spLocks noChangeShapeType="1"/>
          </p:cNvSpPr>
          <p:nvPr/>
        </p:nvSpPr>
        <p:spPr bwMode="auto">
          <a:xfrm>
            <a:off x="4864100" y="50879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3" name="Line 1189"/>
          <p:cNvSpPr>
            <a:spLocks noChangeShapeType="1"/>
          </p:cNvSpPr>
          <p:nvPr/>
        </p:nvSpPr>
        <p:spPr bwMode="auto">
          <a:xfrm>
            <a:off x="4891088" y="50942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4" name="Line 1190"/>
          <p:cNvSpPr>
            <a:spLocks noChangeShapeType="1"/>
          </p:cNvSpPr>
          <p:nvPr/>
        </p:nvSpPr>
        <p:spPr bwMode="auto">
          <a:xfrm>
            <a:off x="4918075" y="51038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5" name="Line 1191"/>
          <p:cNvSpPr>
            <a:spLocks noChangeShapeType="1"/>
          </p:cNvSpPr>
          <p:nvPr/>
        </p:nvSpPr>
        <p:spPr bwMode="auto">
          <a:xfrm>
            <a:off x="4945063" y="51133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6" name="Line 1192"/>
          <p:cNvSpPr>
            <a:spLocks noChangeShapeType="1"/>
          </p:cNvSpPr>
          <p:nvPr/>
        </p:nvSpPr>
        <p:spPr bwMode="auto">
          <a:xfrm>
            <a:off x="4972050" y="51228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7" name="Line 1193"/>
          <p:cNvSpPr>
            <a:spLocks noChangeShapeType="1"/>
          </p:cNvSpPr>
          <p:nvPr/>
        </p:nvSpPr>
        <p:spPr bwMode="auto">
          <a:xfrm>
            <a:off x="4999038" y="51292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8" name="Line 1194"/>
          <p:cNvSpPr>
            <a:spLocks noChangeShapeType="1"/>
          </p:cNvSpPr>
          <p:nvPr/>
        </p:nvSpPr>
        <p:spPr bwMode="auto">
          <a:xfrm>
            <a:off x="5026025" y="51387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49" name="Line 1195"/>
          <p:cNvSpPr>
            <a:spLocks noChangeShapeType="1"/>
          </p:cNvSpPr>
          <p:nvPr/>
        </p:nvSpPr>
        <p:spPr bwMode="auto">
          <a:xfrm>
            <a:off x="5053013" y="51482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0" name="Line 1196"/>
          <p:cNvSpPr>
            <a:spLocks noChangeShapeType="1"/>
          </p:cNvSpPr>
          <p:nvPr/>
        </p:nvSpPr>
        <p:spPr bwMode="auto">
          <a:xfrm>
            <a:off x="5080000" y="51546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1" name="Line 1197"/>
          <p:cNvSpPr>
            <a:spLocks noChangeShapeType="1"/>
          </p:cNvSpPr>
          <p:nvPr/>
        </p:nvSpPr>
        <p:spPr bwMode="auto">
          <a:xfrm>
            <a:off x="5106988" y="51641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2" name="Line 1198"/>
          <p:cNvSpPr>
            <a:spLocks noChangeShapeType="1"/>
          </p:cNvSpPr>
          <p:nvPr/>
        </p:nvSpPr>
        <p:spPr bwMode="auto">
          <a:xfrm>
            <a:off x="5133975" y="51736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3" name="Line 1199"/>
          <p:cNvSpPr>
            <a:spLocks noChangeShapeType="1"/>
          </p:cNvSpPr>
          <p:nvPr/>
        </p:nvSpPr>
        <p:spPr bwMode="auto">
          <a:xfrm>
            <a:off x="5160963" y="51831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4" name="Line 1200"/>
          <p:cNvSpPr>
            <a:spLocks noChangeShapeType="1"/>
          </p:cNvSpPr>
          <p:nvPr/>
        </p:nvSpPr>
        <p:spPr bwMode="auto">
          <a:xfrm>
            <a:off x="5187950" y="51895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5" name="Line 1201"/>
          <p:cNvSpPr>
            <a:spLocks noChangeShapeType="1"/>
          </p:cNvSpPr>
          <p:nvPr/>
        </p:nvSpPr>
        <p:spPr bwMode="auto">
          <a:xfrm>
            <a:off x="5214938" y="51990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6" name="Line 1202"/>
          <p:cNvSpPr>
            <a:spLocks noChangeShapeType="1"/>
          </p:cNvSpPr>
          <p:nvPr/>
        </p:nvSpPr>
        <p:spPr bwMode="auto">
          <a:xfrm>
            <a:off x="5241925" y="52085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7" name="Line 1203"/>
          <p:cNvSpPr>
            <a:spLocks noChangeShapeType="1"/>
          </p:cNvSpPr>
          <p:nvPr/>
        </p:nvSpPr>
        <p:spPr bwMode="auto">
          <a:xfrm>
            <a:off x="5268913" y="52149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8" name="Line 1204"/>
          <p:cNvSpPr>
            <a:spLocks noChangeShapeType="1"/>
          </p:cNvSpPr>
          <p:nvPr/>
        </p:nvSpPr>
        <p:spPr bwMode="auto">
          <a:xfrm>
            <a:off x="5295900" y="52244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59" name="Line 1205"/>
          <p:cNvSpPr>
            <a:spLocks noChangeShapeType="1"/>
          </p:cNvSpPr>
          <p:nvPr/>
        </p:nvSpPr>
        <p:spPr bwMode="auto">
          <a:xfrm>
            <a:off x="5322888" y="52339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0" name="Line 1206"/>
          <p:cNvSpPr>
            <a:spLocks noChangeShapeType="1"/>
          </p:cNvSpPr>
          <p:nvPr/>
        </p:nvSpPr>
        <p:spPr bwMode="auto">
          <a:xfrm>
            <a:off x="5349875" y="52435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1" name="Line 1207"/>
          <p:cNvSpPr>
            <a:spLocks noChangeShapeType="1"/>
          </p:cNvSpPr>
          <p:nvPr/>
        </p:nvSpPr>
        <p:spPr bwMode="auto">
          <a:xfrm>
            <a:off x="5376863" y="52498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2" name="Line 1208"/>
          <p:cNvSpPr>
            <a:spLocks noChangeShapeType="1"/>
          </p:cNvSpPr>
          <p:nvPr/>
        </p:nvSpPr>
        <p:spPr bwMode="auto">
          <a:xfrm>
            <a:off x="5403850" y="52593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3" name="Line 1209"/>
          <p:cNvSpPr>
            <a:spLocks noChangeShapeType="1"/>
          </p:cNvSpPr>
          <p:nvPr/>
        </p:nvSpPr>
        <p:spPr bwMode="auto">
          <a:xfrm>
            <a:off x="5430838" y="52689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4" name="Line 1210"/>
          <p:cNvSpPr>
            <a:spLocks noChangeShapeType="1"/>
          </p:cNvSpPr>
          <p:nvPr/>
        </p:nvSpPr>
        <p:spPr bwMode="auto">
          <a:xfrm>
            <a:off x="5457825" y="52752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5" name="Line 1211"/>
          <p:cNvSpPr>
            <a:spLocks noChangeShapeType="1"/>
          </p:cNvSpPr>
          <p:nvPr/>
        </p:nvSpPr>
        <p:spPr bwMode="auto">
          <a:xfrm>
            <a:off x="5484813" y="52847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6" name="Line 1212"/>
          <p:cNvSpPr>
            <a:spLocks noChangeShapeType="1"/>
          </p:cNvSpPr>
          <p:nvPr/>
        </p:nvSpPr>
        <p:spPr bwMode="auto">
          <a:xfrm>
            <a:off x="5511800" y="52943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7" name="Line 1213"/>
          <p:cNvSpPr>
            <a:spLocks noChangeShapeType="1"/>
          </p:cNvSpPr>
          <p:nvPr/>
        </p:nvSpPr>
        <p:spPr bwMode="auto">
          <a:xfrm>
            <a:off x="5538788" y="53038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8" name="Line 1214"/>
          <p:cNvSpPr>
            <a:spLocks noChangeShapeType="1"/>
          </p:cNvSpPr>
          <p:nvPr/>
        </p:nvSpPr>
        <p:spPr bwMode="auto">
          <a:xfrm>
            <a:off x="5565775" y="53101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69" name="Line 1215"/>
          <p:cNvSpPr>
            <a:spLocks noChangeShapeType="1"/>
          </p:cNvSpPr>
          <p:nvPr/>
        </p:nvSpPr>
        <p:spPr bwMode="auto">
          <a:xfrm>
            <a:off x="5592763" y="53197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0" name="Line 1216"/>
          <p:cNvSpPr>
            <a:spLocks noChangeShapeType="1"/>
          </p:cNvSpPr>
          <p:nvPr/>
        </p:nvSpPr>
        <p:spPr bwMode="auto">
          <a:xfrm>
            <a:off x="5619750" y="53292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1" name="Line 1217"/>
          <p:cNvSpPr>
            <a:spLocks noChangeShapeType="1"/>
          </p:cNvSpPr>
          <p:nvPr/>
        </p:nvSpPr>
        <p:spPr bwMode="auto">
          <a:xfrm>
            <a:off x="5646738" y="53355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2" name="Line 1218"/>
          <p:cNvSpPr>
            <a:spLocks noChangeShapeType="1"/>
          </p:cNvSpPr>
          <p:nvPr/>
        </p:nvSpPr>
        <p:spPr bwMode="auto">
          <a:xfrm>
            <a:off x="5673725" y="53451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3" name="Line 1219"/>
          <p:cNvSpPr>
            <a:spLocks noChangeShapeType="1"/>
          </p:cNvSpPr>
          <p:nvPr/>
        </p:nvSpPr>
        <p:spPr bwMode="auto">
          <a:xfrm>
            <a:off x="5700713" y="53546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4" name="Line 1220"/>
          <p:cNvSpPr>
            <a:spLocks noChangeShapeType="1"/>
          </p:cNvSpPr>
          <p:nvPr/>
        </p:nvSpPr>
        <p:spPr bwMode="auto">
          <a:xfrm>
            <a:off x="5727700" y="53641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5" name="Line 1221"/>
          <p:cNvSpPr>
            <a:spLocks noChangeShapeType="1"/>
          </p:cNvSpPr>
          <p:nvPr/>
        </p:nvSpPr>
        <p:spPr bwMode="auto">
          <a:xfrm>
            <a:off x="5753100" y="53705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6" name="Line 1222"/>
          <p:cNvSpPr>
            <a:spLocks noChangeShapeType="1"/>
          </p:cNvSpPr>
          <p:nvPr/>
        </p:nvSpPr>
        <p:spPr bwMode="auto">
          <a:xfrm flipH="1">
            <a:off x="2724150" y="46243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7" name="Line 1223"/>
          <p:cNvSpPr>
            <a:spLocks noChangeShapeType="1"/>
          </p:cNvSpPr>
          <p:nvPr/>
        </p:nvSpPr>
        <p:spPr bwMode="auto">
          <a:xfrm flipH="1">
            <a:off x="2697163" y="46307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8" name="Line 1224"/>
          <p:cNvSpPr>
            <a:spLocks noChangeShapeType="1"/>
          </p:cNvSpPr>
          <p:nvPr/>
        </p:nvSpPr>
        <p:spPr bwMode="auto">
          <a:xfrm flipH="1">
            <a:off x="2670175" y="46402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79" name="Line 1225"/>
          <p:cNvSpPr>
            <a:spLocks noChangeShapeType="1"/>
          </p:cNvSpPr>
          <p:nvPr/>
        </p:nvSpPr>
        <p:spPr bwMode="auto">
          <a:xfrm flipH="1">
            <a:off x="2643188" y="46497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0" name="Line 1226"/>
          <p:cNvSpPr>
            <a:spLocks noChangeShapeType="1"/>
          </p:cNvSpPr>
          <p:nvPr/>
        </p:nvSpPr>
        <p:spPr bwMode="auto">
          <a:xfrm flipH="1">
            <a:off x="2616200" y="46593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1" name="Line 1227"/>
          <p:cNvSpPr>
            <a:spLocks noChangeShapeType="1"/>
          </p:cNvSpPr>
          <p:nvPr/>
        </p:nvSpPr>
        <p:spPr bwMode="auto">
          <a:xfrm flipH="1">
            <a:off x="2589213" y="46656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2" name="Line 1228"/>
          <p:cNvSpPr>
            <a:spLocks noChangeShapeType="1"/>
          </p:cNvSpPr>
          <p:nvPr/>
        </p:nvSpPr>
        <p:spPr bwMode="auto">
          <a:xfrm flipH="1">
            <a:off x="2562225" y="46751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3" name="Line 1229"/>
          <p:cNvSpPr>
            <a:spLocks noChangeShapeType="1"/>
          </p:cNvSpPr>
          <p:nvPr/>
        </p:nvSpPr>
        <p:spPr bwMode="auto">
          <a:xfrm flipH="1">
            <a:off x="2535238" y="46847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4" name="Line 1230"/>
          <p:cNvSpPr>
            <a:spLocks noChangeShapeType="1"/>
          </p:cNvSpPr>
          <p:nvPr/>
        </p:nvSpPr>
        <p:spPr bwMode="auto">
          <a:xfrm flipH="1">
            <a:off x="2508250" y="46910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5" name="Line 1231"/>
          <p:cNvSpPr>
            <a:spLocks noChangeShapeType="1"/>
          </p:cNvSpPr>
          <p:nvPr/>
        </p:nvSpPr>
        <p:spPr bwMode="auto">
          <a:xfrm flipH="1">
            <a:off x="2481263" y="47005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6" name="Line 1232"/>
          <p:cNvSpPr>
            <a:spLocks noChangeShapeType="1"/>
          </p:cNvSpPr>
          <p:nvPr/>
        </p:nvSpPr>
        <p:spPr bwMode="auto">
          <a:xfrm flipH="1">
            <a:off x="2454275" y="47101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7" name="Line 1233"/>
          <p:cNvSpPr>
            <a:spLocks noChangeShapeType="1"/>
          </p:cNvSpPr>
          <p:nvPr/>
        </p:nvSpPr>
        <p:spPr bwMode="auto">
          <a:xfrm flipH="1">
            <a:off x="2427288" y="47196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8" name="Line 1234"/>
          <p:cNvSpPr>
            <a:spLocks noChangeShapeType="1"/>
          </p:cNvSpPr>
          <p:nvPr/>
        </p:nvSpPr>
        <p:spPr bwMode="auto">
          <a:xfrm flipH="1">
            <a:off x="2400300" y="47259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89" name="Line 1235"/>
          <p:cNvSpPr>
            <a:spLocks noChangeShapeType="1"/>
          </p:cNvSpPr>
          <p:nvPr/>
        </p:nvSpPr>
        <p:spPr bwMode="auto">
          <a:xfrm flipH="1">
            <a:off x="2373313" y="47355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0" name="Line 1236"/>
          <p:cNvSpPr>
            <a:spLocks noChangeShapeType="1"/>
          </p:cNvSpPr>
          <p:nvPr/>
        </p:nvSpPr>
        <p:spPr bwMode="auto">
          <a:xfrm flipH="1">
            <a:off x="2346325" y="47450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1" name="Line 1237"/>
          <p:cNvSpPr>
            <a:spLocks noChangeShapeType="1"/>
          </p:cNvSpPr>
          <p:nvPr/>
        </p:nvSpPr>
        <p:spPr bwMode="auto">
          <a:xfrm flipH="1">
            <a:off x="2319338" y="47513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2" name="Line 1238"/>
          <p:cNvSpPr>
            <a:spLocks noChangeShapeType="1"/>
          </p:cNvSpPr>
          <p:nvPr/>
        </p:nvSpPr>
        <p:spPr bwMode="auto">
          <a:xfrm flipH="1">
            <a:off x="2292350" y="47609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3" name="Line 1239"/>
          <p:cNvSpPr>
            <a:spLocks noChangeShapeType="1"/>
          </p:cNvSpPr>
          <p:nvPr/>
        </p:nvSpPr>
        <p:spPr bwMode="auto">
          <a:xfrm flipH="1">
            <a:off x="2265363" y="47704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4" name="Line 1240"/>
          <p:cNvSpPr>
            <a:spLocks noChangeShapeType="1"/>
          </p:cNvSpPr>
          <p:nvPr/>
        </p:nvSpPr>
        <p:spPr bwMode="auto">
          <a:xfrm flipH="1">
            <a:off x="2238375" y="47799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5" name="Line 1241"/>
          <p:cNvSpPr>
            <a:spLocks noChangeShapeType="1"/>
          </p:cNvSpPr>
          <p:nvPr/>
        </p:nvSpPr>
        <p:spPr bwMode="auto">
          <a:xfrm flipH="1">
            <a:off x="2211388" y="47863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6" name="Line 1242"/>
          <p:cNvSpPr>
            <a:spLocks noChangeShapeType="1"/>
          </p:cNvSpPr>
          <p:nvPr/>
        </p:nvSpPr>
        <p:spPr bwMode="auto">
          <a:xfrm flipH="1">
            <a:off x="2184400" y="47958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7" name="Line 1243"/>
          <p:cNvSpPr>
            <a:spLocks noChangeShapeType="1"/>
          </p:cNvSpPr>
          <p:nvPr/>
        </p:nvSpPr>
        <p:spPr bwMode="auto">
          <a:xfrm flipH="1">
            <a:off x="2157413" y="48053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8" name="Line 1244"/>
          <p:cNvSpPr>
            <a:spLocks noChangeShapeType="1"/>
          </p:cNvSpPr>
          <p:nvPr/>
        </p:nvSpPr>
        <p:spPr bwMode="auto">
          <a:xfrm flipH="1">
            <a:off x="2130425" y="48117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3999" name="Line 1245"/>
          <p:cNvSpPr>
            <a:spLocks noChangeShapeType="1"/>
          </p:cNvSpPr>
          <p:nvPr/>
        </p:nvSpPr>
        <p:spPr bwMode="auto">
          <a:xfrm flipH="1">
            <a:off x="2103438" y="48212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0" name="Line 1246"/>
          <p:cNvSpPr>
            <a:spLocks noChangeShapeType="1"/>
          </p:cNvSpPr>
          <p:nvPr/>
        </p:nvSpPr>
        <p:spPr bwMode="auto">
          <a:xfrm flipH="1">
            <a:off x="2076450" y="48307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1" name="Line 1247"/>
          <p:cNvSpPr>
            <a:spLocks noChangeShapeType="1"/>
          </p:cNvSpPr>
          <p:nvPr/>
        </p:nvSpPr>
        <p:spPr bwMode="auto">
          <a:xfrm flipH="1">
            <a:off x="2049463" y="48402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2" name="Line 1248"/>
          <p:cNvSpPr>
            <a:spLocks noChangeShapeType="1"/>
          </p:cNvSpPr>
          <p:nvPr/>
        </p:nvSpPr>
        <p:spPr bwMode="auto">
          <a:xfrm flipH="1">
            <a:off x="2022475" y="48466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3" name="Line 1249"/>
          <p:cNvSpPr>
            <a:spLocks noChangeShapeType="1"/>
          </p:cNvSpPr>
          <p:nvPr/>
        </p:nvSpPr>
        <p:spPr bwMode="auto">
          <a:xfrm flipH="1">
            <a:off x="1995488" y="48529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4" name="Line 1250"/>
          <p:cNvSpPr>
            <a:spLocks noChangeShapeType="1"/>
          </p:cNvSpPr>
          <p:nvPr/>
        </p:nvSpPr>
        <p:spPr bwMode="auto">
          <a:xfrm flipH="1">
            <a:off x="1968500" y="48656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5" name="Line 1251"/>
          <p:cNvSpPr>
            <a:spLocks noChangeShapeType="1"/>
          </p:cNvSpPr>
          <p:nvPr/>
        </p:nvSpPr>
        <p:spPr bwMode="auto">
          <a:xfrm flipH="1">
            <a:off x="1941513" y="48720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6" name="Line 1252"/>
          <p:cNvSpPr>
            <a:spLocks noChangeShapeType="1"/>
          </p:cNvSpPr>
          <p:nvPr/>
        </p:nvSpPr>
        <p:spPr bwMode="auto">
          <a:xfrm flipH="1">
            <a:off x="1914525" y="48815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7" name="Line 1253"/>
          <p:cNvSpPr>
            <a:spLocks noChangeShapeType="1"/>
          </p:cNvSpPr>
          <p:nvPr/>
        </p:nvSpPr>
        <p:spPr bwMode="auto">
          <a:xfrm flipH="1">
            <a:off x="1887538" y="489108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8" name="Line 1254"/>
          <p:cNvSpPr>
            <a:spLocks noChangeShapeType="1"/>
          </p:cNvSpPr>
          <p:nvPr/>
        </p:nvSpPr>
        <p:spPr bwMode="auto">
          <a:xfrm flipH="1">
            <a:off x="1860550" y="49006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09" name="Line 1255"/>
          <p:cNvSpPr>
            <a:spLocks noChangeShapeType="1"/>
          </p:cNvSpPr>
          <p:nvPr/>
        </p:nvSpPr>
        <p:spPr bwMode="auto">
          <a:xfrm flipH="1">
            <a:off x="1833563" y="49069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0" name="Line 1256"/>
          <p:cNvSpPr>
            <a:spLocks noChangeShapeType="1"/>
          </p:cNvSpPr>
          <p:nvPr/>
        </p:nvSpPr>
        <p:spPr bwMode="auto">
          <a:xfrm flipH="1">
            <a:off x="1806575" y="49133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1" name="Line 1257"/>
          <p:cNvSpPr>
            <a:spLocks noChangeShapeType="1"/>
          </p:cNvSpPr>
          <p:nvPr/>
        </p:nvSpPr>
        <p:spPr bwMode="auto">
          <a:xfrm flipH="1">
            <a:off x="1779588" y="49260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2" name="Line 1258"/>
          <p:cNvSpPr>
            <a:spLocks noChangeShapeType="1"/>
          </p:cNvSpPr>
          <p:nvPr/>
        </p:nvSpPr>
        <p:spPr bwMode="auto">
          <a:xfrm flipH="1">
            <a:off x="1752600" y="49323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3" name="Line 1259"/>
          <p:cNvSpPr>
            <a:spLocks noChangeShapeType="1"/>
          </p:cNvSpPr>
          <p:nvPr/>
        </p:nvSpPr>
        <p:spPr bwMode="auto">
          <a:xfrm flipH="1">
            <a:off x="1725613" y="49418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4" name="Line 1260"/>
          <p:cNvSpPr>
            <a:spLocks noChangeShapeType="1"/>
          </p:cNvSpPr>
          <p:nvPr/>
        </p:nvSpPr>
        <p:spPr bwMode="auto">
          <a:xfrm flipH="1">
            <a:off x="1698625" y="49482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5" name="Line 1261"/>
          <p:cNvSpPr>
            <a:spLocks noChangeShapeType="1"/>
          </p:cNvSpPr>
          <p:nvPr/>
        </p:nvSpPr>
        <p:spPr bwMode="auto">
          <a:xfrm flipH="1">
            <a:off x="1671638" y="49609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6" name="Line 1262"/>
          <p:cNvSpPr>
            <a:spLocks noChangeShapeType="1"/>
          </p:cNvSpPr>
          <p:nvPr/>
        </p:nvSpPr>
        <p:spPr bwMode="auto">
          <a:xfrm flipH="1">
            <a:off x="1644650" y="49672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7" name="Line 1263"/>
          <p:cNvSpPr>
            <a:spLocks noChangeShapeType="1"/>
          </p:cNvSpPr>
          <p:nvPr/>
        </p:nvSpPr>
        <p:spPr bwMode="auto">
          <a:xfrm flipH="1">
            <a:off x="1617663" y="49736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8" name="Line 1264"/>
          <p:cNvSpPr>
            <a:spLocks noChangeShapeType="1"/>
          </p:cNvSpPr>
          <p:nvPr/>
        </p:nvSpPr>
        <p:spPr bwMode="auto">
          <a:xfrm flipH="1">
            <a:off x="1590675" y="49863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19" name="Line 1265"/>
          <p:cNvSpPr>
            <a:spLocks noChangeShapeType="1"/>
          </p:cNvSpPr>
          <p:nvPr/>
        </p:nvSpPr>
        <p:spPr bwMode="auto">
          <a:xfrm flipH="1">
            <a:off x="1563688" y="49926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0" name="Line 1266"/>
          <p:cNvSpPr>
            <a:spLocks noChangeShapeType="1"/>
          </p:cNvSpPr>
          <p:nvPr/>
        </p:nvSpPr>
        <p:spPr bwMode="auto">
          <a:xfrm flipH="1">
            <a:off x="1536700" y="50022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1" name="Line 1267"/>
          <p:cNvSpPr>
            <a:spLocks noChangeShapeType="1"/>
          </p:cNvSpPr>
          <p:nvPr/>
        </p:nvSpPr>
        <p:spPr bwMode="auto">
          <a:xfrm flipH="1">
            <a:off x="1509713" y="50085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2" name="Line 1268"/>
          <p:cNvSpPr>
            <a:spLocks noChangeShapeType="1"/>
          </p:cNvSpPr>
          <p:nvPr/>
        </p:nvSpPr>
        <p:spPr bwMode="auto">
          <a:xfrm flipH="1">
            <a:off x="1482725" y="502126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3" name="Line 1269"/>
          <p:cNvSpPr>
            <a:spLocks noChangeShapeType="1"/>
          </p:cNvSpPr>
          <p:nvPr/>
        </p:nvSpPr>
        <p:spPr bwMode="auto">
          <a:xfrm flipH="1">
            <a:off x="1455738" y="50276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4" name="Line 1270"/>
          <p:cNvSpPr>
            <a:spLocks noChangeShapeType="1"/>
          </p:cNvSpPr>
          <p:nvPr/>
        </p:nvSpPr>
        <p:spPr bwMode="auto">
          <a:xfrm flipH="1">
            <a:off x="1428750" y="50339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5" name="Line 1271"/>
          <p:cNvSpPr>
            <a:spLocks noChangeShapeType="1"/>
          </p:cNvSpPr>
          <p:nvPr/>
        </p:nvSpPr>
        <p:spPr bwMode="auto">
          <a:xfrm flipH="1">
            <a:off x="1401763" y="50434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6" name="Line 1272"/>
          <p:cNvSpPr>
            <a:spLocks noChangeShapeType="1"/>
          </p:cNvSpPr>
          <p:nvPr/>
        </p:nvSpPr>
        <p:spPr bwMode="auto">
          <a:xfrm flipH="1">
            <a:off x="1374775" y="50530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7" name="Line 1273"/>
          <p:cNvSpPr>
            <a:spLocks noChangeShapeType="1"/>
          </p:cNvSpPr>
          <p:nvPr/>
        </p:nvSpPr>
        <p:spPr bwMode="auto">
          <a:xfrm flipH="1">
            <a:off x="1347788" y="506253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8" name="Line 1274"/>
          <p:cNvSpPr>
            <a:spLocks noChangeShapeType="1"/>
          </p:cNvSpPr>
          <p:nvPr/>
        </p:nvSpPr>
        <p:spPr bwMode="auto">
          <a:xfrm flipH="1">
            <a:off x="1320800" y="50688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29" name="Line 1275"/>
          <p:cNvSpPr>
            <a:spLocks noChangeShapeType="1"/>
          </p:cNvSpPr>
          <p:nvPr/>
        </p:nvSpPr>
        <p:spPr bwMode="auto">
          <a:xfrm flipH="1">
            <a:off x="1293813" y="5081588"/>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0" name="Line 1276"/>
          <p:cNvSpPr>
            <a:spLocks noChangeShapeType="1"/>
          </p:cNvSpPr>
          <p:nvPr/>
        </p:nvSpPr>
        <p:spPr bwMode="auto">
          <a:xfrm flipH="1">
            <a:off x="1266825" y="50879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1" name="Line 1277"/>
          <p:cNvSpPr>
            <a:spLocks noChangeShapeType="1"/>
          </p:cNvSpPr>
          <p:nvPr/>
        </p:nvSpPr>
        <p:spPr bwMode="auto">
          <a:xfrm flipH="1">
            <a:off x="1239838" y="509428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2" name="Line 1278"/>
          <p:cNvSpPr>
            <a:spLocks noChangeShapeType="1"/>
          </p:cNvSpPr>
          <p:nvPr/>
        </p:nvSpPr>
        <p:spPr bwMode="auto">
          <a:xfrm flipH="1">
            <a:off x="1212850" y="51038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3" name="Line 1279"/>
          <p:cNvSpPr>
            <a:spLocks noChangeShapeType="1"/>
          </p:cNvSpPr>
          <p:nvPr/>
        </p:nvSpPr>
        <p:spPr bwMode="auto">
          <a:xfrm flipH="1">
            <a:off x="1185863" y="51133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4" name="Line 1280"/>
          <p:cNvSpPr>
            <a:spLocks noChangeShapeType="1"/>
          </p:cNvSpPr>
          <p:nvPr/>
        </p:nvSpPr>
        <p:spPr bwMode="auto">
          <a:xfrm flipH="1">
            <a:off x="1158875" y="5122863"/>
            <a:ext cx="317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5" name="Line 1281"/>
          <p:cNvSpPr>
            <a:spLocks noChangeShapeType="1"/>
          </p:cNvSpPr>
          <p:nvPr/>
        </p:nvSpPr>
        <p:spPr bwMode="auto">
          <a:xfrm flipH="1">
            <a:off x="1131888" y="5129213"/>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6" name="Line 1282"/>
          <p:cNvSpPr>
            <a:spLocks noChangeShapeType="1"/>
          </p:cNvSpPr>
          <p:nvPr/>
        </p:nvSpPr>
        <p:spPr bwMode="auto">
          <a:xfrm flipH="1">
            <a:off x="1104900" y="5138738"/>
            <a:ext cx="3175"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7" name="Line 1283"/>
          <p:cNvSpPr>
            <a:spLocks noChangeShapeType="1"/>
          </p:cNvSpPr>
          <p:nvPr/>
        </p:nvSpPr>
        <p:spPr bwMode="auto">
          <a:xfrm flipH="1">
            <a:off x="1076325" y="51482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8" name="Line 1284"/>
          <p:cNvSpPr>
            <a:spLocks noChangeShapeType="1"/>
          </p:cNvSpPr>
          <p:nvPr/>
        </p:nvSpPr>
        <p:spPr bwMode="auto">
          <a:xfrm flipH="1">
            <a:off x="1049338" y="51546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39" name="Line 1285"/>
          <p:cNvSpPr>
            <a:spLocks noChangeShapeType="1"/>
          </p:cNvSpPr>
          <p:nvPr/>
        </p:nvSpPr>
        <p:spPr bwMode="auto">
          <a:xfrm flipH="1">
            <a:off x="1022350" y="51641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0" name="Line 1286"/>
          <p:cNvSpPr>
            <a:spLocks noChangeShapeType="1"/>
          </p:cNvSpPr>
          <p:nvPr/>
        </p:nvSpPr>
        <p:spPr bwMode="auto">
          <a:xfrm flipH="1">
            <a:off x="995363" y="51736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1" name="Line 1287"/>
          <p:cNvSpPr>
            <a:spLocks noChangeShapeType="1"/>
          </p:cNvSpPr>
          <p:nvPr/>
        </p:nvSpPr>
        <p:spPr bwMode="auto">
          <a:xfrm flipH="1">
            <a:off x="968375" y="51831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2" name="Line 1288"/>
          <p:cNvSpPr>
            <a:spLocks noChangeShapeType="1"/>
          </p:cNvSpPr>
          <p:nvPr/>
        </p:nvSpPr>
        <p:spPr bwMode="auto">
          <a:xfrm flipH="1">
            <a:off x="941388" y="518953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3" name="Line 1289"/>
          <p:cNvSpPr>
            <a:spLocks noChangeShapeType="1"/>
          </p:cNvSpPr>
          <p:nvPr/>
        </p:nvSpPr>
        <p:spPr bwMode="auto">
          <a:xfrm flipH="1">
            <a:off x="914400" y="51990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4" name="Line 1290"/>
          <p:cNvSpPr>
            <a:spLocks noChangeShapeType="1"/>
          </p:cNvSpPr>
          <p:nvPr/>
        </p:nvSpPr>
        <p:spPr bwMode="auto">
          <a:xfrm flipH="1">
            <a:off x="887413" y="52085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5" name="Line 1291"/>
          <p:cNvSpPr>
            <a:spLocks noChangeShapeType="1"/>
          </p:cNvSpPr>
          <p:nvPr/>
        </p:nvSpPr>
        <p:spPr bwMode="auto">
          <a:xfrm flipH="1">
            <a:off x="860425" y="521493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6" name="Line 1292"/>
          <p:cNvSpPr>
            <a:spLocks noChangeShapeType="1"/>
          </p:cNvSpPr>
          <p:nvPr/>
        </p:nvSpPr>
        <p:spPr bwMode="auto">
          <a:xfrm flipH="1">
            <a:off x="833438" y="52244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7" name="Line 1293"/>
          <p:cNvSpPr>
            <a:spLocks noChangeShapeType="1"/>
          </p:cNvSpPr>
          <p:nvPr/>
        </p:nvSpPr>
        <p:spPr bwMode="auto">
          <a:xfrm flipH="1">
            <a:off x="806450" y="523398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8" name="Line 1294"/>
          <p:cNvSpPr>
            <a:spLocks noChangeShapeType="1"/>
          </p:cNvSpPr>
          <p:nvPr/>
        </p:nvSpPr>
        <p:spPr bwMode="auto">
          <a:xfrm flipH="1">
            <a:off x="779463" y="52435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49" name="Line 1295"/>
          <p:cNvSpPr>
            <a:spLocks noChangeShapeType="1"/>
          </p:cNvSpPr>
          <p:nvPr/>
        </p:nvSpPr>
        <p:spPr bwMode="auto">
          <a:xfrm flipH="1">
            <a:off x="752475" y="524986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0" name="Line 1296"/>
          <p:cNvSpPr>
            <a:spLocks noChangeShapeType="1"/>
          </p:cNvSpPr>
          <p:nvPr/>
        </p:nvSpPr>
        <p:spPr bwMode="auto">
          <a:xfrm flipH="1">
            <a:off x="725488" y="52593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1" name="Line 1297"/>
          <p:cNvSpPr>
            <a:spLocks noChangeShapeType="1"/>
          </p:cNvSpPr>
          <p:nvPr/>
        </p:nvSpPr>
        <p:spPr bwMode="auto">
          <a:xfrm flipH="1">
            <a:off x="698500" y="5268913"/>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2" name="Line 1298"/>
          <p:cNvSpPr>
            <a:spLocks noChangeShapeType="1"/>
          </p:cNvSpPr>
          <p:nvPr/>
        </p:nvSpPr>
        <p:spPr bwMode="auto">
          <a:xfrm flipH="1">
            <a:off x="671513" y="527526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3" name="Line 1299"/>
          <p:cNvSpPr>
            <a:spLocks noChangeShapeType="1"/>
          </p:cNvSpPr>
          <p:nvPr/>
        </p:nvSpPr>
        <p:spPr bwMode="auto">
          <a:xfrm flipH="1">
            <a:off x="644525" y="52847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4" name="Line 1300"/>
          <p:cNvSpPr>
            <a:spLocks noChangeShapeType="1"/>
          </p:cNvSpPr>
          <p:nvPr/>
        </p:nvSpPr>
        <p:spPr bwMode="auto">
          <a:xfrm flipH="1">
            <a:off x="617538" y="529431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5" name="Line 1301"/>
          <p:cNvSpPr>
            <a:spLocks noChangeShapeType="1"/>
          </p:cNvSpPr>
          <p:nvPr/>
        </p:nvSpPr>
        <p:spPr bwMode="auto">
          <a:xfrm flipH="1">
            <a:off x="590550" y="53038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6" name="Line 1302"/>
          <p:cNvSpPr>
            <a:spLocks noChangeShapeType="1"/>
          </p:cNvSpPr>
          <p:nvPr/>
        </p:nvSpPr>
        <p:spPr bwMode="auto">
          <a:xfrm flipH="1">
            <a:off x="563563" y="5310188"/>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7" name="Line 1303"/>
          <p:cNvSpPr>
            <a:spLocks noChangeShapeType="1"/>
          </p:cNvSpPr>
          <p:nvPr/>
        </p:nvSpPr>
        <p:spPr bwMode="auto">
          <a:xfrm flipH="1">
            <a:off x="536575" y="5319713"/>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8" name="Line 1304"/>
          <p:cNvSpPr>
            <a:spLocks noChangeShapeType="1"/>
          </p:cNvSpPr>
          <p:nvPr/>
        </p:nvSpPr>
        <p:spPr bwMode="auto">
          <a:xfrm flipH="1">
            <a:off x="509588" y="5329238"/>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59" name="Line 1305"/>
          <p:cNvSpPr>
            <a:spLocks noChangeShapeType="1"/>
          </p:cNvSpPr>
          <p:nvPr/>
        </p:nvSpPr>
        <p:spPr bwMode="auto">
          <a:xfrm flipH="1">
            <a:off x="482600" y="5335588"/>
            <a:ext cx="4763"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60" name="Line 1306"/>
          <p:cNvSpPr>
            <a:spLocks noChangeShapeType="1"/>
          </p:cNvSpPr>
          <p:nvPr/>
        </p:nvSpPr>
        <p:spPr bwMode="auto">
          <a:xfrm flipH="1">
            <a:off x="455613" y="53451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61" name="Line 1307"/>
          <p:cNvSpPr>
            <a:spLocks noChangeShapeType="1"/>
          </p:cNvSpPr>
          <p:nvPr/>
        </p:nvSpPr>
        <p:spPr bwMode="auto">
          <a:xfrm flipH="1">
            <a:off x="428625" y="5354638"/>
            <a:ext cx="476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62" name="Line 1308"/>
          <p:cNvSpPr>
            <a:spLocks noChangeShapeType="1"/>
          </p:cNvSpPr>
          <p:nvPr/>
        </p:nvSpPr>
        <p:spPr bwMode="auto">
          <a:xfrm flipH="1">
            <a:off x="401638" y="5364163"/>
            <a:ext cx="476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63" name="Line 1309"/>
          <p:cNvSpPr>
            <a:spLocks noChangeShapeType="1"/>
          </p:cNvSpPr>
          <p:nvPr/>
        </p:nvSpPr>
        <p:spPr bwMode="auto">
          <a:xfrm flipH="1">
            <a:off x="376238" y="5370513"/>
            <a:ext cx="4762" cy="31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4064" name="Rectangle 1310"/>
          <p:cNvSpPr>
            <a:spLocks noChangeArrowheads="1"/>
          </p:cNvSpPr>
          <p:nvPr/>
        </p:nvSpPr>
        <p:spPr bwMode="auto">
          <a:xfrm>
            <a:off x="1323975" y="5072063"/>
            <a:ext cx="416037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ea typeface="SimSun" pitchFamily="2" charset="-122"/>
              </a:rPr>
              <a:t>1 TDMA frame = 8 timeslot</a:t>
            </a:r>
            <a:r>
              <a:rPr lang="zh-CN" altLang="en-US" sz="1600">
                <a:solidFill>
                  <a:srgbClr val="000000"/>
                </a:solidFill>
                <a:ea typeface="SimSun" pitchFamily="2" charset="-122"/>
              </a:rPr>
              <a:t>（</a:t>
            </a:r>
            <a:r>
              <a:rPr lang="en-US" altLang="zh-CN" sz="1600">
                <a:solidFill>
                  <a:srgbClr val="000000"/>
                </a:solidFill>
                <a:ea typeface="SimSun" pitchFamily="2" charset="-122"/>
              </a:rPr>
              <a:t>120/26 = 4.615ms</a:t>
            </a:r>
            <a:r>
              <a:rPr lang="zh-CN" altLang="en-US" sz="1600">
                <a:solidFill>
                  <a:srgbClr val="000000"/>
                </a:solidFill>
                <a:ea typeface="SimSun" pitchFamily="2" charset="-122"/>
              </a:rPr>
              <a:t>）</a:t>
            </a:r>
          </a:p>
        </p:txBody>
      </p:sp>
      <p:sp>
        <p:nvSpPr>
          <p:cNvPr id="24065" name="Rectangle 1311"/>
          <p:cNvSpPr>
            <a:spLocks noChangeArrowheads="1"/>
          </p:cNvSpPr>
          <p:nvPr/>
        </p:nvSpPr>
        <p:spPr bwMode="auto">
          <a:xfrm>
            <a:off x="8364538" y="2189163"/>
            <a:ext cx="42960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500">
                <a:solidFill>
                  <a:srgbClr val="000000"/>
                </a:solidFill>
                <a:ea typeface="SimSun" pitchFamily="2" charset="-122"/>
              </a:rPr>
              <a:t>BCCH</a:t>
            </a:r>
          </a:p>
        </p:txBody>
      </p:sp>
      <p:sp>
        <p:nvSpPr>
          <p:cNvPr id="24066" name="Rectangle 1312"/>
          <p:cNvSpPr>
            <a:spLocks noChangeArrowheads="1"/>
          </p:cNvSpPr>
          <p:nvPr/>
        </p:nvSpPr>
        <p:spPr bwMode="auto">
          <a:xfrm>
            <a:off x="8364538" y="2414588"/>
            <a:ext cx="428002"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500">
                <a:solidFill>
                  <a:srgbClr val="000000"/>
                </a:solidFill>
                <a:ea typeface="SimSun" pitchFamily="2" charset="-122"/>
              </a:rPr>
              <a:t>CCCH</a:t>
            </a:r>
          </a:p>
        </p:txBody>
      </p:sp>
      <p:sp>
        <p:nvSpPr>
          <p:cNvPr id="24067" name="Rectangle 1313"/>
          <p:cNvSpPr>
            <a:spLocks noChangeArrowheads="1"/>
          </p:cNvSpPr>
          <p:nvPr/>
        </p:nvSpPr>
        <p:spPr bwMode="auto">
          <a:xfrm>
            <a:off x="8364538" y="2640013"/>
            <a:ext cx="42960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500">
                <a:solidFill>
                  <a:srgbClr val="000000"/>
                </a:solidFill>
                <a:ea typeface="SimSun" pitchFamily="2" charset="-122"/>
              </a:rPr>
              <a:t>SDCH</a:t>
            </a:r>
          </a:p>
        </p:txBody>
      </p:sp>
      <p:sp>
        <p:nvSpPr>
          <p:cNvPr id="20996" name="Freeform 1314"/>
          <p:cNvSpPr>
            <a:spLocks/>
          </p:cNvSpPr>
          <p:nvPr/>
        </p:nvSpPr>
        <p:spPr bwMode="auto">
          <a:xfrm>
            <a:off x="8015288" y="2840038"/>
            <a:ext cx="644525" cy="95250"/>
          </a:xfrm>
          <a:custGeom>
            <a:avLst/>
            <a:gdLst>
              <a:gd name="T0" fmla="*/ 2147483647 w 406"/>
              <a:gd name="T1" fmla="*/ 0 h 60"/>
              <a:gd name="T2" fmla="*/ 2147483647 w 406"/>
              <a:gd name="T3" fmla="*/ 2147483647 h 60"/>
              <a:gd name="T4" fmla="*/ 0 w 406"/>
              <a:gd name="T5" fmla="*/ 2147483647 h 60"/>
              <a:gd name="T6" fmla="*/ 0 60000 65536"/>
              <a:gd name="T7" fmla="*/ 0 60000 65536"/>
              <a:gd name="T8" fmla="*/ 0 60000 65536"/>
            </a:gdLst>
            <a:ahLst/>
            <a:cxnLst>
              <a:cxn ang="T6">
                <a:pos x="T0" y="T1"/>
              </a:cxn>
              <a:cxn ang="T7">
                <a:pos x="T2" y="T3"/>
              </a:cxn>
              <a:cxn ang="T8">
                <a:pos x="T4" y="T5"/>
              </a:cxn>
            </a:cxnLst>
            <a:rect l="0" t="0" r="r" b="b"/>
            <a:pathLst>
              <a:path w="406" h="60">
                <a:moveTo>
                  <a:pt x="405" y="0"/>
                </a:moveTo>
                <a:lnTo>
                  <a:pt x="405" y="59"/>
                </a:lnTo>
                <a:lnTo>
                  <a:pt x="0" y="59"/>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0997" name="Freeform 1315"/>
          <p:cNvSpPr>
            <a:spLocks/>
          </p:cNvSpPr>
          <p:nvPr/>
        </p:nvSpPr>
        <p:spPr bwMode="auto">
          <a:xfrm>
            <a:off x="7983538" y="2890838"/>
            <a:ext cx="39687" cy="85725"/>
          </a:xfrm>
          <a:custGeom>
            <a:avLst/>
            <a:gdLst>
              <a:gd name="T0" fmla="*/ 2147483647 w 25"/>
              <a:gd name="T1" fmla="*/ 2147483647 h 54"/>
              <a:gd name="T2" fmla="*/ 0 w 25"/>
              <a:gd name="T3" fmla="*/ 2147483647 h 54"/>
              <a:gd name="T4" fmla="*/ 2147483647 w 25"/>
              <a:gd name="T5" fmla="*/ 0 h 54"/>
              <a:gd name="T6" fmla="*/ 2147483647 w 25"/>
              <a:gd name="T7" fmla="*/ 2147483647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4">
                <a:moveTo>
                  <a:pt x="24" y="53"/>
                </a:moveTo>
                <a:lnTo>
                  <a:pt x="0" y="27"/>
                </a:lnTo>
                <a:lnTo>
                  <a:pt x="24" y="0"/>
                </a:lnTo>
                <a:lnTo>
                  <a:pt x="24" y="5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4070" name="Rectangle 1316"/>
          <p:cNvSpPr>
            <a:spLocks noChangeArrowheads="1"/>
          </p:cNvSpPr>
          <p:nvPr/>
        </p:nvSpPr>
        <p:spPr bwMode="auto">
          <a:xfrm>
            <a:off x="-150813" y="2605088"/>
            <a:ext cx="906915"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500">
                <a:solidFill>
                  <a:srgbClr val="000000"/>
                </a:solidFill>
                <a:ea typeface="SimSun" pitchFamily="2" charset="-122"/>
              </a:rPr>
              <a:t>SACCH/TCH</a:t>
            </a:r>
          </a:p>
        </p:txBody>
      </p:sp>
      <p:sp>
        <p:nvSpPr>
          <p:cNvPr id="24071" name="Rectangle 1317"/>
          <p:cNvSpPr>
            <a:spLocks noChangeArrowheads="1"/>
          </p:cNvSpPr>
          <p:nvPr/>
        </p:nvSpPr>
        <p:spPr bwMode="auto">
          <a:xfrm>
            <a:off x="287338" y="2830513"/>
            <a:ext cx="51200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500">
                <a:solidFill>
                  <a:srgbClr val="000000"/>
                </a:solidFill>
                <a:ea typeface="SimSun" pitchFamily="2" charset="-122"/>
              </a:rPr>
              <a:t>FACCH</a:t>
            </a:r>
          </a:p>
        </p:txBody>
      </p:sp>
      <p:sp>
        <p:nvSpPr>
          <p:cNvPr id="21000" name="Freeform 1318"/>
          <p:cNvSpPr>
            <a:spLocks/>
          </p:cNvSpPr>
          <p:nvPr/>
        </p:nvSpPr>
        <p:spPr bwMode="auto">
          <a:xfrm>
            <a:off x="282575" y="3119438"/>
            <a:ext cx="560388" cy="190500"/>
          </a:xfrm>
          <a:custGeom>
            <a:avLst/>
            <a:gdLst>
              <a:gd name="T0" fmla="*/ 0 w 353"/>
              <a:gd name="T1" fmla="*/ 0 h 119"/>
              <a:gd name="T2" fmla="*/ 0 w 353"/>
              <a:gd name="T3" fmla="*/ 2147483647 h 119"/>
              <a:gd name="T4" fmla="*/ 2147483647 w 353"/>
              <a:gd name="T5" fmla="*/ 2147483647 h 119"/>
              <a:gd name="T6" fmla="*/ 0 60000 65536"/>
              <a:gd name="T7" fmla="*/ 0 60000 65536"/>
              <a:gd name="T8" fmla="*/ 0 60000 65536"/>
            </a:gdLst>
            <a:ahLst/>
            <a:cxnLst>
              <a:cxn ang="T6">
                <a:pos x="T0" y="T1"/>
              </a:cxn>
              <a:cxn ang="T7">
                <a:pos x="T2" y="T3"/>
              </a:cxn>
              <a:cxn ang="T8">
                <a:pos x="T4" y="T5"/>
              </a:cxn>
            </a:cxnLst>
            <a:rect l="0" t="0" r="r" b="b"/>
            <a:pathLst>
              <a:path w="353" h="119">
                <a:moveTo>
                  <a:pt x="0" y="0"/>
                </a:moveTo>
                <a:lnTo>
                  <a:pt x="0" y="118"/>
                </a:lnTo>
                <a:lnTo>
                  <a:pt x="352" y="1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1001" name="Freeform 1319"/>
          <p:cNvSpPr>
            <a:spLocks/>
          </p:cNvSpPr>
          <p:nvPr/>
        </p:nvSpPr>
        <p:spPr bwMode="auto">
          <a:xfrm>
            <a:off x="833438" y="3265488"/>
            <a:ext cx="39687" cy="85725"/>
          </a:xfrm>
          <a:custGeom>
            <a:avLst/>
            <a:gdLst>
              <a:gd name="T0" fmla="*/ 0 w 25"/>
              <a:gd name="T1" fmla="*/ 0 h 54"/>
              <a:gd name="T2" fmla="*/ 2147483647 w 25"/>
              <a:gd name="T3" fmla="*/ 2147483647 h 54"/>
              <a:gd name="T4" fmla="*/ 0 w 25"/>
              <a:gd name="T5" fmla="*/ 2147483647 h 54"/>
              <a:gd name="T6" fmla="*/ 0 w 25"/>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4">
                <a:moveTo>
                  <a:pt x="0" y="0"/>
                </a:moveTo>
                <a:lnTo>
                  <a:pt x="24" y="26"/>
                </a:lnTo>
                <a:lnTo>
                  <a:pt x="0" y="53"/>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 name="Title 1"/>
          <p:cNvSpPr>
            <a:spLocks noGrp="1"/>
          </p:cNvSpPr>
          <p:nvPr>
            <p:ph type="title" idx="4294967295"/>
          </p:nvPr>
        </p:nvSpPr>
        <p:spPr>
          <a:xfrm>
            <a:off x="52387" y="-99392"/>
            <a:ext cx="9128125" cy="765175"/>
          </a:xfrm>
        </p:spPr>
        <p:txBody>
          <a:bodyPr>
            <a:normAutofit/>
          </a:bodyPr>
          <a:lstStyle/>
          <a:p>
            <a:pPr>
              <a:defRPr/>
            </a:pPr>
            <a:r>
              <a:rPr lang="en-US" sz="3600" b="0" kern="1200" dirty="0">
                <a:solidFill>
                  <a:srgbClr val="FFFFFF"/>
                </a:solidFill>
                <a:latin typeface="Calibri"/>
                <a:ea typeface="楷体_GB2312"/>
                <a:cs typeface="Calibri"/>
              </a:rPr>
              <a:t>Timeslot and Frame </a:t>
            </a:r>
            <a:r>
              <a:rPr lang="en-US" sz="3600" b="0" kern="1200" dirty="0" err="1">
                <a:solidFill>
                  <a:srgbClr val="FFFFFF"/>
                </a:solidFill>
                <a:latin typeface="Calibri"/>
                <a:ea typeface="楷体_GB2312"/>
                <a:cs typeface="Calibri"/>
              </a:rPr>
              <a:t>structue</a:t>
            </a:r>
            <a:endParaRPr lang="en-US" sz="3600" b="0" dirty="0">
              <a:solidFill>
                <a:srgbClr val="FFFFFF"/>
              </a:solidFill>
              <a:latin typeface="Calibri"/>
              <a:cs typeface="Calibri"/>
            </a:endParaRPr>
          </a:p>
        </p:txBody>
      </p:sp>
    </p:spTree>
    <p:extLst>
      <p:ext uri="{BB962C8B-B14F-4D97-AF65-F5344CB8AC3E}">
        <p14:creationId xmlns:p14="http://schemas.microsoft.com/office/powerpoint/2010/main" val="2057297929"/>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ChangeArrowheads="1"/>
          </p:cNvSpPr>
          <p:nvPr/>
        </p:nvSpPr>
        <p:spPr bwMode="auto">
          <a:xfrm>
            <a:off x="2024162" y="13607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05" name="Rectangle 3"/>
          <p:cNvSpPr>
            <a:spLocks noChangeArrowheads="1"/>
          </p:cNvSpPr>
          <p:nvPr/>
        </p:nvSpPr>
        <p:spPr bwMode="auto">
          <a:xfrm>
            <a:off x="2309912"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0</a:t>
            </a:r>
          </a:p>
        </p:txBody>
      </p:sp>
      <p:sp>
        <p:nvSpPr>
          <p:cNvPr id="25606" name="Rectangle 4"/>
          <p:cNvSpPr>
            <a:spLocks noChangeArrowheads="1"/>
          </p:cNvSpPr>
          <p:nvPr/>
        </p:nvSpPr>
        <p:spPr bwMode="auto">
          <a:xfrm>
            <a:off x="2700437" y="13607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07" name="Rectangle 5"/>
          <p:cNvSpPr>
            <a:spLocks noChangeArrowheads="1"/>
          </p:cNvSpPr>
          <p:nvPr/>
        </p:nvSpPr>
        <p:spPr bwMode="auto">
          <a:xfrm>
            <a:off x="2986187"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1</a:t>
            </a:r>
          </a:p>
        </p:txBody>
      </p:sp>
      <p:sp>
        <p:nvSpPr>
          <p:cNvPr id="25608" name="Rectangle 6"/>
          <p:cNvSpPr>
            <a:spLocks noChangeArrowheads="1"/>
          </p:cNvSpPr>
          <p:nvPr/>
        </p:nvSpPr>
        <p:spPr bwMode="auto">
          <a:xfrm>
            <a:off x="6751737" y="13607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09" name="Rectangle 7"/>
          <p:cNvSpPr>
            <a:spLocks noChangeArrowheads="1"/>
          </p:cNvSpPr>
          <p:nvPr/>
        </p:nvSpPr>
        <p:spPr bwMode="auto">
          <a:xfrm>
            <a:off x="7037487"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7</a:t>
            </a:r>
          </a:p>
        </p:txBody>
      </p:sp>
      <p:sp>
        <p:nvSpPr>
          <p:cNvPr id="25610" name="Rectangle 8"/>
          <p:cNvSpPr>
            <a:spLocks noChangeArrowheads="1"/>
          </p:cNvSpPr>
          <p:nvPr/>
        </p:nvSpPr>
        <p:spPr bwMode="auto">
          <a:xfrm>
            <a:off x="6077049" y="13607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11" name="Rectangle 9"/>
          <p:cNvSpPr>
            <a:spLocks noChangeArrowheads="1"/>
          </p:cNvSpPr>
          <p:nvPr/>
        </p:nvSpPr>
        <p:spPr bwMode="auto">
          <a:xfrm>
            <a:off x="6362799"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6</a:t>
            </a:r>
          </a:p>
        </p:txBody>
      </p:sp>
      <p:sp>
        <p:nvSpPr>
          <p:cNvPr id="25612" name="Rectangle 10"/>
          <p:cNvSpPr>
            <a:spLocks noChangeArrowheads="1"/>
          </p:cNvSpPr>
          <p:nvPr/>
        </p:nvSpPr>
        <p:spPr bwMode="auto">
          <a:xfrm>
            <a:off x="5400774" y="13607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13" name="Rectangle 11"/>
          <p:cNvSpPr>
            <a:spLocks noChangeArrowheads="1"/>
          </p:cNvSpPr>
          <p:nvPr/>
        </p:nvSpPr>
        <p:spPr bwMode="auto">
          <a:xfrm>
            <a:off x="5686524"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5</a:t>
            </a:r>
          </a:p>
        </p:txBody>
      </p:sp>
      <p:sp>
        <p:nvSpPr>
          <p:cNvPr id="25614" name="Rectangle 12"/>
          <p:cNvSpPr>
            <a:spLocks noChangeArrowheads="1"/>
          </p:cNvSpPr>
          <p:nvPr/>
        </p:nvSpPr>
        <p:spPr bwMode="auto">
          <a:xfrm>
            <a:off x="4726087" y="13607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15" name="Rectangle 13"/>
          <p:cNvSpPr>
            <a:spLocks noChangeArrowheads="1"/>
          </p:cNvSpPr>
          <p:nvPr/>
        </p:nvSpPr>
        <p:spPr bwMode="auto">
          <a:xfrm>
            <a:off x="5011837"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4</a:t>
            </a:r>
          </a:p>
        </p:txBody>
      </p:sp>
      <p:sp>
        <p:nvSpPr>
          <p:cNvPr id="25616" name="Rectangle 14"/>
          <p:cNvSpPr>
            <a:spLocks noChangeArrowheads="1"/>
          </p:cNvSpPr>
          <p:nvPr/>
        </p:nvSpPr>
        <p:spPr bwMode="auto">
          <a:xfrm>
            <a:off x="4051399" y="13607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17" name="Rectangle 15"/>
          <p:cNvSpPr>
            <a:spLocks noChangeArrowheads="1"/>
          </p:cNvSpPr>
          <p:nvPr/>
        </p:nvSpPr>
        <p:spPr bwMode="auto">
          <a:xfrm>
            <a:off x="4337149"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3</a:t>
            </a:r>
          </a:p>
        </p:txBody>
      </p:sp>
      <p:sp>
        <p:nvSpPr>
          <p:cNvPr id="25618" name="Rectangle 16"/>
          <p:cNvSpPr>
            <a:spLocks noChangeArrowheads="1"/>
          </p:cNvSpPr>
          <p:nvPr/>
        </p:nvSpPr>
        <p:spPr bwMode="auto">
          <a:xfrm>
            <a:off x="3375124" y="13607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19" name="Rectangle 17"/>
          <p:cNvSpPr>
            <a:spLocks noChangeArrowheads="1"/>
          </p:cNvSpPr>
          <p:nvPr/>
        </p:nvSpPr>
        <p:spPr bwMode="auto">
          <a:xfrm>
            <a:off x="3660874" y="1428973"/>
            <a:ext cx="101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2</a:t>
            </a:r>
          </a:p>
        </p:txBody>
      </p:sp>
      <p:sp>
        <p:nvSpPr>
          <p:cNvPr id="25620" name="Rectangle 18"/>
          <p:cNvSpPr>
            <a:spLocks noChangeArrowheads="1"/>
          </p:cNvSpPr>
          <p:nvPr/>
        </p:nvSpPr>
        <p:spPr bwMode="auto">
          <a:xfrm>
            <a:off x="2040037" y="19068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21" name="Rectangle 19"/>
          <p:cNvSpPr>
            <a:spLocks noChangeArrowheads="1"/>
          </p:cNvSpPr>
          <p:nvPr/>
        </p:nvSpPr>
        <p:spPr bwMode="auto">
          <a:xfrm>
            <a:off x="2325787" y="1975073"/>
            <a:ext cx="98425"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8</a:t>
            </a:r>
          </a:p>
        </p:txBody>
      </p:sp>
      <p:sp>
        <p:nvSpPr>
          <p:cNvPr id="25622" name="Rectangle 20"/>
          <p:cNvSpPr>
            <a:spLocks noChangeArrowheads="1"/>
          </p:cNvSpPr>
          <p:nvPr/>
        </p:nvSpPr>
        <p:spPr bwMode="auto">
          <a:xfrm>
            <a:off x="2716312" y="19068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23" name="Rectangle 21"/>
          <p:cNvSpPr>
            <a:spLocks noChangeArrowheads="1"/>
          </p:cNvSpPr>
          <p:nvPr/>
        </p:nvSpPr>
        <p:spPr bwMode="auto">
          <a:xfrm>
            <a:off x="3044924" y="1973486"/>
            <a:ext cx="98425"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9</a:t>
            </a:r>
          </a:p>
        </p:txBody>
      </p:sp>
      <p:sp>
        <p:nvSpPr>
          <p:cNvPr id="25624" name="Rectangle 22"/>
          <p:cNvSpPr>
            <a:spLocks noChangeArrowheads="1"/>
          </p:cNvSpPr>
          <p:nvPr/>
        </p:nvSpPr>
        <p:spPr bwMode="auto">
          <a:xfrm>
            <a:off x="6767612" y="19068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25" name="Rectangle 23"/>
          <p:cNvSpPr>
            <a:spLocks noChangeArrowheads="1"/>
          </p:cNvSpPr>
          <p:nvPr/>
        </p:nvSpPr>
        <p:spPr bwMode="auto">
          <a:xfrm>
            <a:off x="7053362"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15</a:t>
            </a:r>
          </a:p>
        </p:txBody>
      </p:sp>
      <p:sp>
        <p:nvSpPr>
          <p:cNvPr id="25626" name="Rectangle 24"/>
          <p:cNvSpPr>
            <a:spLocks noChangeArrowheads="1"/>
          </p:cNvSpPr>
          <p:nvPr/>
        </p:nvSpPr>
        <p:spPr bwMode="auto">
          <a:xfrm>
            <a:off x="6092924" y="19068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27" name="Rectangle 25"/>
          <p:cNvSpPr>
            <a:spLocks noChangeArrowheads="1"/>
          </p:cNvSpPr>
          <p:nvPr/>
        </p:nvSpPr>
        <p:spPr bwMode="auto">
          <a:xfrm>
            <a:off x="6378674"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14</a:t>
            </a:r>
          </a:p>
        </p:txBody>
      </p:sp>
      <p:sp>
        <p:nvSpPr>
          <p:cNvPr id="25628" name="Rectangle 26"/>
          <p:cNvSpPr>
            <a:spLocks noChangeArrowheads="1"/>
          </p:cNvSpPr>
          <p:nvPr/>
        </p:nvSpPr>
        <p:spPr bwMode="auto">
          <a:xfrm>
            <a:off x="5416649" y="19068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29" name="Rectangle 27"/>
          <p:cNvSpPr>
            <a:spLocks noChangeArrowheads="1"/>
          </p:cNvSpPr>
          <p:nvPr/>
        </p:nvSpPr>
        <p:spPr bwMode="auto">
          <a:xfrm>
            <a:off x="5702399"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13</a:t>
            </a:r>
          </a:p>
        </p:txBody>
      </p:sp>
      <p:sp>
        <p:nvSpPr>
          <p:cNvPr id="25630" name="Rectangle 28"/>
          <p:cNvSpPr>
            <a:spLocks noChangeArrowheads="1"/>
          </p:cNvSpPr>
          <p:nvPr/>
        </p:nvSpPr>
        <p:spPr bwMode="auto">
          <a:xfrm>
            <a:off x="4741962" y="19068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31" name="Rectangle 29"/>
          <p:cNvSpPr>
            <a:spLocks noChangeArrowheads="1"/>
          </p:cNvSpPr>
          <p:nvPr/>
        </p:nvSpPr>
        <p:spPr bwMode="auto">
          <a:xfrm>
            <a:off x="5027712"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12</a:t>
            </a:r>
          </a:p>
        </p:txBody>
      </p:sp>
      <p:sp>
        <p:nvSpPr>
          <p:cNvPr id="25632" name="Rectangle 30"/>
          <p:cNvSpPr>
            <a:spLocks noChangeArrowheads="1"/>
          </p:cNvSpPr>
          <p:nvPr/>
        </p:nvSpPr>
        <p:spPr bwMode="auto">
          <a:xfrm>
            <a:off x="4067274" y="19068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33" name="Rectangle 31"/>
          <p:cNvSpPr>
            <a:spLocks noChangeArrowheads="1"/>
          </p:cNvSpPr>
          <p:nvPr/>
        </p:nvSpPr>
        <p:spPr bwMode="auto">
          <a:xfrm>
            <a:off x="4353024"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11</a:t>
            </a:r>
          </a:p>
        </p:txBody>
      </p:sp>
      <p:sp>
        <p:nvSpPr>
          <p:cNvPr id="25634" name="Rectangle 32"/>
          <p:cNvSpPr>
            <a:spLocks noChangeArrowheads="1"/>
          </p:cNvSpPr>
          <p:nvPr/>
        </p:nvSpPr>
        <p:spPr bwMode="auto">
          <a:xfrm>
            <a:off x="3390999" y="19068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35" name="Rectangle 33"/>
          <p:cNvSpPr>
            <a:spLocks noChangeArrowheads="1"/>
          </p:cNvSpPr>
          <p:nvPr/>
        </p:nvSpPr>
        <p:spPr bwMode="auto">
          <a:xfrm>
            <a:off x="3676749" y="1975073"/>
            <a:ext cx="196850"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400">
                <a:ea typeface="宋体" charset="0"/>
                <a:cs typeface="宋体" charset="0"/>
              </a:rPr>
              <a:t>10</a:t>
            </a:r>
          </a:p>
        </p:txBody>
      </p:sp>
      <p:sp>
        <p:nvSpPr>
          <p:cNvPr id="25636" name="Rectangle 34"/>
          <p:cNvSpPr>
            <a:spLocks noChangeArrowheads="1"/>
          </p:cNvSpPr>
          <p:nvPr/>
        </p:nvSpPr>
        <p:spPr bwMode="auto">
          <a:xfrm>
            <a:off x="2052737" y="24910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37" name="Rectangle 35"/>
          <p:cNvSpPr>
            <a:spLocks noChangeArrowheads="1"/>
          </p:cNvSpPr>
          <p:nvPr/>
        </p:nvSpPr>
        <p:spPr bwMode="auto">
          <a:xfrm>
            <a:off x="2338487"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16</a:t>
            </a:r>
          </a:p>
        </p:txBody>
      </p:sp>
      <p:sp>
        <p:nvSpPr>
          <p:cNvPr id="25638" name="Rectangle 36"/>
          <p:cNvSpPr>
            <a:spLocks noChangeArrowheads="1"/>
          </p:cNvSpPr>
          <p:nvPr/>
        </p:nvSpPr>
        <p:spPr bwMode="auto">
          <a:xfrm>
            <a:off x="2729012" y="24910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39" name="Rectangle 37"/>
          <p:cNvSpPr>
            <a:spLocks noChangeArrowheads="1"/>
          </p:cNvSpPr>
          <p:nvPr/>
        </p:nvSpPr>
        <p:spPr bwMode="auto">
          <a:xfrm>
            <a:off x="3044924" y="2583086"/>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17</a:t>
            </a:r>
          </a:p>
        </p:txBody>
      </p:sp>
      <p:sp>
        <p:nvSpPr>
          <p:cNvPr id="25640" name="Rectangle 38"/>
          <p:cNvSpPr>
            <a:spLocks noChangeArrowheads="1"/>
          </p:cNvSpPr>
          <p:nvPr/>
        </p:nvSpPr>
        <p:spPr bwMode="auto">
          <a:xfrm>
            <a:off x="6780312" y="24910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41" name="Rectangle 39"/>
          <p:cNvSpPr>
            <a:spLocks noChangeArrowheads="1"/>
          </p:cNvSpPr>
          <p:nvPr/>
        </p:nvSpPr>
        <p:spPr bwMode="auto">
          <a:xfrm>
            <a:off x="7066062"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23</a:t>
            </a:r>
          </a:p>
        </p:txBody>
      </p:sp>
      <p:sp>
        <p:nvSpPr>
          <p:cNvPr id="25642" name="Rectangle 40"/>
          <p:cNvSpPr>
            <a:spLocks noChangeArrowheads="1"/>
          </p:cNvSpPr>
          <p:nvPr/>
        </p:nvSpPr>
        <p:spPr bwMode="auto">
          <a:xfrm>
            <a:off x="6105624" y="24910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43" name="Rectangle 41"/>
          <p:cNvSpPr>
            <a:spLocks noChangeArrowheads="1"/>
          </p:cNvSpPr>
          <p:nvPr/>
        </p:nvSpPr>
        <p:spPr bwMode="auto">
          <a:xfrm>
            <a:off x="6391374"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22</a:t>
            </a:r>
          </a:p>
        </p:txBody>
      </p:sp>
      <p:sp>
        <p:nvSpPr>
          <p:cNvPr id="25644" name="Rectangle 42"/>
          <p:cNvSpPr>
            <a:spLocks noChangeArrowheads="1"/>
          </p:cNvSpPr>
          <p:nvPr/>
        </p:nvSpPr>
        <p:spPr bwMode="auto">
          <a:xfrm>
            <a:off x="5429349" y="24910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45" name="Rectangle 43"/>
          <p:cNvSpPr>
            <a:spLocks noChangeArrowheads="1"/>
          </p:cNvSpPr>
          <p:nvPr/>
        </p:nvSpPr>
        <p:spPr bwMode="auto">
          <a:xfrm>
            <a:off x="5715099"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21</a:t>
            </a:r>
          </a:p>
        </p:txBody>
      </p:sp>
      <p:sp>
        <p:nvSpPr>
          <p:cNvPr id="25646" name="Rectangle 44"/>
          <p:cNvSpPr>
            <a:spLocks noChangeArrowheads="1"/>
          </p:cNvSpPr>
          <p:nvPr/>
        </p:nvSpPr>
        <p:spPr bwMode="auto">
          <a:xfrm>
            <a:off x="4754662" y="2491011"/>
            <a:ext cx="665162"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47" name="Rectangle 45"/>
          <p:cNvSpPr>
            <a:spLocks noChangeArrowheads="1"/>
          </p:cNvSpPr>
          <p:nvPr/>
        </p:nvSpPr>
        <p:spPr bwMode="auto">
          <a:xfrm>
            <a:off x="5040412"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20</a:t>
            </a:r>
          </a:p>
        </p:txBody>
      </p:sp>
      <p:sp>
        <p:nvSpPr>
          <p:cNvPr id="25648" name="Rectangle 46"/>
          <p:cNvSpPr>
            <a:spLocks noChangeArrowheads="1"/>
          </p:cNvSpPr>
          <p:nvPr/>
        </p:nvSpPr>
        <p:spPr bwMode="auto">
          <a:xfrm>
            <a:off x="4079974" y="2491011"/>
            <a:ext cx="665163"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49" name="Rectangle 47"/>
          <p:cNvSpPr>
            <a:spLocks noChangeArrowheads="1"/>
          </p:cNvSpPr>
          <p:nvPr/>
        </p:nvSpPr>
        <p:spPr bwMode="auto">
          <a:xfrm>
            <a:off x="4365724"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19</a:t>
            </a:r>
          </a:p>
        </p:txBody>
      </p:sp>
      <p:sp>
        <p:nvSpPr>
          <p:cNvPr id="25650" name="Rectangle 48"/>
          <p:cNvSpPr>
            <a:spLocks noChangeArrowheads="1"/>
          </p:cNvSpPr>
          <p:nvPr/>
        </p:nvSpPr>
        <p:spPr bwMode="auto">
          <a:xfrm>
            <a:off x="3403699" y="2491011"/>
            <a:ext cx="666750" cy="366712"/>
          </a:xfrm>
          <a:prstGeom prst="rect">
            <a:avLst/>
          </a:prstGeom>
          <a:solidFill>
            <a:srgbClr val="FFFF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51" name="Rectangle 49"/>
          <p:cNvSpPr>
            <a:spLocks noChangeArrowheads="1"/>
          </p:cNvSpPr>
          <p:nvPr/>
        </p:nvSpPr>
        <p:spPr bwMode="auto">
          <a:xfrm>
            <a:off x="3689449" y="2559273"/>
            <a:ext cx="203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altLang="zh-CN" sz="1600">
                <a:solidFill>
                  <a:srgbClr val="000000"/>
                </a:solidFill>
                <a:latin typeface="SimSun" pitchFamily="2" charset="-122"/>
                <a:ea typeface="SimSun" pitchFamily="2" charset="-122"/>
              </a:rPr>
              <a:t>18</a:t>
            </a:r>
          </a:p>
        </p:txBody>
      </p:sp>
      <p:sp>
        <p:nvSpPr>
          <p:cNvPr id="25652" name="Line 50"/>
          <p:cNvSpPr>
            <a:spLocks noChangeShapeType="1"/>
          </p:cNvSpPr>
          <p:nvPr/>
        </p:nvSpPr>
        <p:spPr bwMode="auto">
          <a:xfrm>
            <a:off x="2359124"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3" name="Line 51"/>
          <p:cNvSpPr>
            <a:spLocks noChangeShapeType="1"/>
          </p:cNvSpPr>
          <p:nvPr/>
        </p:nvSpPr>
        <p:spPr bwMode="auto">
          <a:xfrm>
            <a:off x="3121124"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4" name="Line 52"/>
          <p:cNvSpPr>
            <a:spLocks noChangeShapeType="1"/>
          </p:cNvSpPr>
          <p:nvPr/>
        </p:nvSpPr>
        <p:spPr bwMode="auto">
          <a:xfrm>
            <a:off x="3768824"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5" name="Line 53"/>
          <p:cNvSpPr>
            <a:spLocks noChangeShapeType="1"/>
          </p:cNvSpPr>
          <p:nvPr/>
        </p:nvSpPr>
        <p:spPr bwMode="auto">
          <a:xfrm>
            <a:off x="4441924"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6" name="Line 54"/>
          <p:cNvSpPr>
            <a:spLocks noChangeShapeType="1"/>
          </p:cNvSpPr>
          <p:nvPr/>
        </p:nvSpPr>
        <p:spPr bwMode="auto">
          <a:xfrm>
            <a:off x="5145187"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7" name="Line 55"/>
          <p:cNvSpPr>
            <a:spLocks noChangeShapeType="1"/>
          </p:cNvSpPr>
          <p:nvPr/>
        </p:nvSpPr>
        <p:spPr bwMode="auto">
          <a:xfrm>
            <a:off x="5829399"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8" name="Line 56"/>
          <p:cNvSpPr>
            <a:spLocks noChangeShapeType="1"/>
          </p:cNvSpPr>
          <p:nvPr/>
        </p:nvSpPr>
        <p:spPr bwMode="auto">
          <a:xfrm>
            <a:off x="6526312"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59" name="Line 57"/>
          <p:cNvSpPr>
            <a:spLocks noChangeShapeType="1"/>
          </p:cNvSpPr>
          <p:nvPr/>
        </p:nvSpPr>
        <p:spPr bwMode="auto">
          <a:xfrm>
            <a:off x="7210524" y="3116486"/>
            <a:ext cx="0" cy="1143000"/>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ＭＳ Ｐゴシック" charset="0"/>
            </a:endParaRPr>
          </a:p>
        </p:txBody>
      </p:sp>
      <p:sp>
        <p:nvSpPr>
          <p:cNvPr id="25660" name="Oval 58"/>
          <p:cNvSpPr>
            <a:spLocks noChangeArrowheads="1"/>
          </p:cNvSpPr>
          <p:nvPr/>
        </p:nvSpPr>
        <p:spPr bwMode="auto">
          <a:xfrm>
            <a:off x="19797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1" name="Oval 59"/>
          <p:cNvSpPr>
            <a:spLocks noChangeArrowheads="1"/>
          </p:cNvSpPr>
          <p:nvPr/>
        </p:nvSpPr>
        <p:spPr bwMode="auto">
          <a:xfrm>
            <a:off x="26655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2" name="Oval 60"/>
          <p:cNvSpPr>
            <a:spLocks noChangeArrowheads="1"/>
          </p:cNvSpPr>
          <p:nvPr/>
        </p:nvSpPr>
        <p:spPr bwMode="auto">
          <a:xfrm>
            <a:off x="33513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3" name="Oval 61"/>
          <p:cNvSpPr>
            <a:spLocks noChangeArrowheads="1"/>
          </p:cNvSpPr>
          <p:nvPr/>
        </p:nvSpPr>
        <p:spPr bwMode="auto">
          <a:xfrm>
            <a:off x="40371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4" name="Oval 62"/>
          <p:cNvSpPr>
            <a:spLocks noChangeArrowheads="1"/>
          </p:cNvSpPr>
          <p:nvPr/>
        </p:nvSpPr>
        <p:spPr bwMode="auto">
          <a:xfrm>
            <a:off x="47229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5" name="Oval 63"/>
          <p:cNvSpPr>
            <a:spLocks noChangeArrowheads="1"/>
          </p:cNvSpPr>
          <p:nvPr/>
        </p:nvSpPr>
        <p:spPr bwMode="auto">
          <a:xfrm>
            <a:off x="54087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6" name="Oval 64"/>
          <p:cNvSpPr>
            <a:spLocks noChangeArrowheads="1"/>
          </p:cNvSpPr>
          <p:nvPr/>
        </p:nvSpPr>
        <p:spPr bwMode="auto">
          <a:xfrm>
            <a:off x="60945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25667" name="Oval 65"/>
          <p:cNvSpPr>
            <a:spLocks noChangeArrowheads="1"/>
          </p:cNvSpPr>
          <p:nvPr/>
        </p:nvSpPr>
        <p:spPr bwMode="auto">
          <a:xfrm>
            <a:off x="6780312" y="1052736"/>
            <a:ext cx="758825" cy="3806825"/>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GB">
              <a:ea typeface="ＭＳ Ｐゴシック" charset="0"/>
            </a:endParaRPr>
          </a:p>
        </p:txBody>
      </p:sp>
      <p:sp>
        <p:nvSpPr>
          <p:cNvPr id="3" name="Title 2"/>
          <p:cNvSpPr>
            <a:spLocks noGrp="1"/>
          </p:cNvSpPr>
          <p:nvPr>
            <p:ph type="title" idx="4294967295"/>
          </p:nvPr>
        </p:nvSpPr>
        <p:spPr>
          <a:xfrm>
            <a:off x="1164" y="-99392"/>
            <a:ext cx="8747300" cy="643301"/>
          </a:xfrm>
        </p:spPr>
        <p:txBody>
          <a:bodyPr/>
          <a:lstStyle/>
          <a:p>
            <a:pPr>
              <a:defRPr/>
            </a:pPr>
            <a:r>
              <a:rPr lang="en-US" sz="3600" b="0" kern="1200" dirty="0">
                <a:solidFill>
                  <a:srgbClr val="FFFFFF"/>
                </a:solidFill>
                <a:latin typeface="Calibri" pitchFamily="34" charset="0"/>
                <a:ea typeface="楷体_GB2312"/>
                <a:cs typeface="Calibri" pitchFamily="34" charset="0"/>
              </a:rPr>
              <a:t>Physical Channel</a:t>
            </a:r>
            <a:endParaRPr lang="en-US" sz="3600" b="0" dirty="0">
              <a:solidFill>
                <a:srgbClr val="FFFFFF"/>
              </a:solidFill>
              <a:latin typeface="Calibri" pitchFamily="34" charset="0"/>
              <a:ea typeface="+mj-ea"/>
              <a:cs typeface="Calibri" pitchFamily="34" charset="0"/>
            </a:endParaRPr>
          </a:p>
        </p:txBody>
      </p:sp>
      <p:sp>
        <p:nvSpPr>
          <p:cNvPr id="2" name="TextBox 1"/>
          <p:cNvSpPr txBox="1"/>
          <p:nvPr/>
        </p:nvSpPr>
        <p:spPr>
          <a:xfrm>
            <a:off x="72752" y="4919008"/>
            <a:ext cx="8731994" cy="1938992"/>
          </a:xfrm>
          <a:prstGeom prst="rect">
            <a:avLst/>
          </a:prstGeom>
          <a:noFill/>
        </p:spPr>
        <p:txBody>
          <a:bodyPr wrap="square" rtlCol="0">
            <a:spAutoFit/>
          </a:bodyPr>
          <a:lstStyle/>
          <a:p>
            <a:pPr marL="800100" lvl="1" indent="-342900">
              <a:buFont typeface="Arial" pitchFamily="34" charset="0"/>
              <a:buChar char="•"/>
              <a:defRPr/>
            </a:pPr>
            <a:r>
              <a:rPr lang="en-US" altLang="zh-CN" dirty="0">
                <a:latin typeface="Calibri" pitchFamily="34" charset="0"/>
                <a:ea typeface="宋体" charset="0"/>
                <a:cs typeface="Calibri" pitchFamily="34" charset="0"/>
              </a:rPr>
              <a:t>The physical channel adopts FDMA and TDMA technologies.</a:t>
            </a:r>
          </a:p>
          <a:p>
            <a:pPr marL="800100" lvl="1" indent="-342900">
              <a:buFont typeface="Arial" pitchFamily="34" charset="0"/>
              <a:buChar char="•"/>
              <a:defRPr/>
            </a:pPr>
            <a:r>
              <a:rPr lang="en-US" altLang="zh-CN" dirty="0">
                <a:latin typeface="Calibri" pitchFamily="34" charset="0"/>
                <a:ea typeface="宋体" charset="0"/>
                <a:cs typeface="Calibri" pitchFamily="34" charset="0"/>
              </a:rPr>
              <a:t>In the time domain, a specified channel occupies the same timeslots in each TDMA frame, so it can be identified by the timeslot number and frame number.</a:t>
            </a:r>
          </a:p>
          <a:p>
            <a:pPr marL="342900" indent="-342900">
              <a:buFont typeface="Arial" pitchFamily="34" charset="0"/>
              <a:buChar char="•"/>
            </a:pPr>
            <a:endParaRPr lang="en-GB" dirty="0"/>
          </a:p>
        </p:txBody>
      </p:sp>
    </p:spTree>
    <p:extLst>
      <p:ext uri="{BB962C8B-B14F-4D97-AF65-F5344CB8AC3E}">
        <p14:creationId xmlns:p14="http://schemas.microsoft.com/office/powerpoint/2010/main" val="3308167551"/>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72008" y="-99392"/>
            <a:ext cx="8748464" cy="620688"/>
          </a:xfrm>
        </p:spPr>
        <p:txBody>
          <a:bodyPr/>
          <a:lstStyle/>
          <a:p>
            <a:r>
              <a:rPr lang="en-GB" sz="3600" b="0" dirty="0">
                <a:solidFill>
                  <a:srgbClr val="FFFFFF"/>
                </a:solidFill>
                <a:latin typeface="Calibri" pitchFamily="34" charset="0"/>
                <a:cs typeface="Calibri" pitchFamily="34" charset="0"/>
              </a:rPr>
              <a:t>GSM Channel structure</a:t>
            </a:r>
          </a:p>
        </p:txBody>
      </p:sp>
      <p:sp>
        <p:nvSpPr>
          <p:cNvPr id="24578" name="Rectangle 3"/>
          <p:cNvSpPr>
            <a:spLocks noChangeArrowheads="1"/>
          </p:cNvSpPr>
          <p:nvPr/>
        </p:nvSpPr>
        <p:spPr bwMode="auto">
          <a:xfrm>
            <a:off x="1063662" y="1514682"/>
            <a:ext cx="3578225" cy="393700"/>
          </a:xfrm>
          <a:prstGeom prst="rect">
            <a:avLst/>
          </a:prstGeom>
          <a:solidFill>
            <a:srgbClr val="FFFF99"/>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79" name="Text Box 4"/>
          <p:cNvSpPr txBox="1">
            <a:spLocks noChangeArrowheads="1"/>
          </p:cNvSpPr>
          <p:nvPr/>
        </p:nvSpPr>
        <p:spPr bwMode="auto">
          <a:xfrm>
            <a:off x="1489112" y="1086057"/>
            <a:ext cx="2554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a:latin typeface="Calibri" pitchFamily="34" charset="0"/>
                <a:cs typeface="Calibri" pitchFamily="34" charset="0"/>
              </a:rPr>
              <a:t>25 MHz</a:t>
            </a:r>
          </a:p>
        </p:txBody>
      </p:sp>
      <p:sp>
        <p:nvSpPr>
          <p:cNvPr id="24580" name="Rectangle 5"/>
          <p:cNvSpPr>
            <a:spLocks noChangeArrowheads="1"/>
          </p:cNvSpPr>
          <p:nvPr/>
        </p:nvSpPr>
        <p:spPr bwMode="auto">
          <a:xfrm>
            <a:off x="1062075" y="1511507"/>
            <a:ext cx="111125" cy="393700"/>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1" name="Rectangle 6"/>
          <p:cNvSpPr>
            <a:spLocks noChangeArrowheads="1"/>
          </p:cNvSpPr>
          <p:nvPr/>
        </p:nvSpPr>
        <p:spPr bwMode="auto">
          <a:xfrm>
            <a:off x="1170025" y="1511507"/>
            <a:ext cx="111125" cy="393700"/>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2" name="Rectangle 7"/>
          <p:cNvSpPr>
            <a:spLocks noChangeArrowheads="1"/>
          </p:cNvSpPr>
          <p:nvPr/>
        </p:nvSpPr>
        <p:spPr bwMode="auto">
          <a:xfrm>
            <a:off x="1277975" y="1511507"/>
            <a:ext cx="111125" cy="393700"/>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3" name="Rectangle 8"/>
          <p:cNvSpPr>
            <a:spLocks noChangeArrowheads="1"/>
          </p:cNvSpPr>
          <p:nvPr/>
        </p:nvSpPr>
        <p:spPr bwMode="auto">
          <a:xfrm>
            <a:off x="1385925" y="1511507"/>
            <a:ext cx="111125" cy="393700"/>
          </a:xfrm>
          <a:prstGeom prst="rect">
            <a:avLst/>
          </a:prstGeom>
          <a:solidFill>
            <a:srgbClr val="FF0000"/>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4" name="Text Box 9"/>
          <p:cNvSpPr txBox="1">
            <a:spLocks noChangeArrowheads="1"/>
          </p:cNvSpPr>
          <p:nvPr/>
        </p:nvSpPr>
        <p:spPr bwMode="auto">
          <a:xfrm>
            <a:off x="1674850" y="1470232"/>
            <a:ext cx="2540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a:latin typeface="Calibri" pitchFamily="34" charset="0"/>
                <a:cs typeface="Calibri" pitchFamily="34" charset="0"/>
              </a:rPr>
              <a:t>124 carriers</a:t>
            </a:r>
          </a:p>
        </p:txBody>
      </p:sp>
      <p:sp>
        <p:nvSpPr>
          <p:cNvPr id="24585" name="Line 10"/>
          <p:cNvSpPr>
            <a:spLocks noChangeShapeType="1"/>
          </p:cNvSpPr>
          <p:nvPr/>
        </p:nvSpPr>
        <p:spPr bwMode="auto">
          <a:xfrm flipH="1">
            <a:off x="1135100" y="1940132"/>
            <a:ext cx="260350" cy="4635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24586" name="Line 11"/>
          <p:cNvSpPr>
            <a:spLocks noChangeShapeType="1"/>
          </p:cNvSpPr>
          <p:nvPr/>
        </p:nvSpPr>
        <p:spPr bwMode="auto">
          <a:xfrm>
            <a:off x="1509750" y="1959182"/>
            <a:ext cx="520700" cy="444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24587" name="Rectangle 12"/>
          <p:cNvSpPr>
            <a:spLocks noChangeArrowheads="1"/>
          </p:cNvSpPr>
          <p:nvPr/>
        </p:nvSpPr>
        <p:spPr bwMode="auto">
          <a:xfrm>
            <a:off x="1097000" y="2438607"/>
            <a:ext cx="965200" cy="346075"/>
          </a:xfrm>
          <a:prstGeom prst="rect">
            <a:avLst/>
          </a:prstGeom>
          <a:solidFill>
            <a:srgbClr val="FF0000"/>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8" name="Rectangle 13"/>
          <p:cNvSpPr>
            <a:spLocks noChangeArrowheads="1"/>
          </p:cNvSpPr>
          <p:nvPr/>
        </p:nvSpPr>
        <p:spPr bwMode="auto">
          <a:xfrm>
            <a:off x="1097000" y="278150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89" name="Rectangle 14"/>
          <p:cNvSpPr>
            <a:spLocks noChangeArrowheads="1"/>
          </p:cNvSpPr>
          <p:nvPr/>
        </p:nvSpPr>
        <p:spPr bwMode="auto">
          <a:xfrm>
            <a:off x="1097000" y="312440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0" name="Rectangle 15"/>
          <p:cNvSpPr>
            <a:spLocks noChangeArrowheads="1"/>
          </p:cNvSpPr>
          <p:nvPr/>
        </p:nvSpPr>
        <p:spPr bwMode="auto">
          <a:xfrm>
            <a:off x="1097000" y="346730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1" name="Rectangle 16"/>
          <p:cNvSpPr>
            <a:spLocks noChangeArrowheads="1"/>
          </p:cNvSpPr>
          <p:nvPr/>
        </p:nvSpPr>
        <p:spPr bwMode="auto">
          <a:xfrm>
            <a:off x="1097000" y="381020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2" name="Rectangle 17"/>
          <p:cNvSpPr>
            <a:spLocks noChangeArrowheads="1"/>
          </p:cNvSpPr>
          <p:nvPr/>
        </p:nvSpPr>
        <p:spPr bwMode="auto">
          <a:xfrm>
            <a:off x="1097000" y="414675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3" name="Rectangle 18"/>
          <p:cNvSpPr>
            <a:spLocks noChangeArrowheads="1"/>
          </p:cNvSpPr>
          <p:nvPr/>
        </p:nvSpPr>
        <p:spPr bwMode="auto">
          <a:xfrm>
            <a:off x="1097000" y="448965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4" name="Rectangle 19"/>
          <p:cNvSpPr>
            <a:spLocks noChangeArrowheads="1"/>
          </p:cNvSpPr>
          <p:nvPr/>
        </p:nvSpPr>
        <p:spPr bwMode="auto">
          <a:xfrm>
            <a:off x="1097000" y="4832557"/>
            <a:ext cx="965200" cy="346075"/>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4595" name="Text Box 20"/>
          <p:cNvSpPr txBox="1">
            <a:spLocks noChangeArrowheads="1"/>
          </p:cNvSpPr>
          <p:nvPr/>
        </p:nvSpPr>
        <p:spPr bwMode="auto">
          <a:xfrm>
            <a:off x="2149512" y="2429082"/>
            <a:ext cx="736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a:latin typeface="Calibri" pitchFamily="34" charset="0"/>
                <a:cs typeface="Calibri" pitchFamily="34" charset="0"/>
              </a:rPr>
              <a:t>577 </a:t>
            </a:r>
            <a:r>
              <a:rPr lang="nb-NO" sz="1600">
                <a:latin typeface="Calibri" pitchFamily="34" charset="0"/>
                <a:cs typeface="Calibri" pitchFamily="34" charset="0"/>
                <a:sym typeface="Symbol" pitchFamily="18" charset="2"/>
              </a:rPr>
              <a:t>s</a:t>
            </a:r>
            <a:endParaRPr lang="nb-NO" sz="1600">
              <a:latin typeface="Calibri" pitchFamily="34" charset="0"/>
              <a:cs typeface="Calibri" pitchFamily="34" charset="0"/>
            </a:endParaRPr>
          </a:p>
        </p:txBody>
      </p:sp>
      <p:sp>
        <p:nvSpPr>
          <p:cNvPr id="24596" name="Text Box 21"/>
          <p:cNvSpPr txBox="1">
            <a:spLocks noChangeArrowheads="1"/>
          </p:cNvSpPr>
          <p:nvPr/>
        </p:nvSpPr>
        <p:spPr bwMode="auto">
          <a:xfrm>
            <a:off x="174662" y="2492582"/>
            <a:ext cx="944563"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200">
                <a:latin typeface="Calibri" pitchFamily="34" charset="0"/>
                <a:cs typeface="Calibri" pitchFamily="34" charset="0"/>
              </a:rPr>
              <a:t>Burst  period</a:t>
            </a:r>
          </a:p>
        </p:txBody>
      </p:sp>
      <p:sp>
        <p:nvSpPr>
          <p:cNvPr id="24597" name="Text Box 22"/>
          <p:cNvSpPr txBox="1">
            <a:spLocks noChangeArrowheads="1"/>
          </p:cNvSpPr>
          <p:nvPr/>
        </p:nvSpPr>
        <p:spPr bwMode="auto">
          <a:xfrm>
            <a:off x="1173200" y="2498932"/>
            <a:ext cx="8128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000">
                <a:latin typeface="Calibri" pitchFamily="34" charset="0"/>
                <a:cs typeface="Calibri" pitchFamily="34" charset="0"/>
              </a:rPr>
              <a:t>Time slot 1</a:t>
            </a:r>
          </a:p>
        </p:txBody>
      </p:sp>
      <p:sp>
        <p:nvSpPr>
          <p:cNvPr id="24598" name="Text Box 23"/>
          <p:cNvSpPr txBox="1">
            <a:spLocks noChangeArrowheads="1"/>
          </p:cNvSpPr>
          <p:nvPr/>
        </p:nvSpPr>
        <p:spPr bwMode="auto">
          <a:xfrm>
            <a:off x="1173200" y="2835482"/>
            <a:ext cx="812800" cy="24447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000">
                <a:latin typeface="Calibri" pitchFamily="34" charset="0"/>
                <a:cs typeface="Calibri" pitchFamily="34" charset="0"/>
              </a:rPr>
              <a:t>Time slot 2</a:t>
            </a:r>
          </a:p>
        </p:txBody>
      </p:sp>
      <p:sp>
        <p:nvSpPr>
          <p:cNvPr id="24599" name="Text Box 24"/>
          <p:cNvSpPr txBox="1">
            <a:spLocks noChangeArrowheads="1"/>
          </p:cNvSpPr>
          <p:nvPr/>
        </p:nvSpPr>
        <p:spPr bwMode="auto">
          <a:xfrm>
            <a:off x="1185900" y="3159332"/>
            <a:ext cx="8128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000">
                <a:latin typeface="Calibri" pitchFamily="34" charset="0"/>
                <a:cs typeface="Calibri" pitchFamily="34" charset="0"/>
              </a:rPr>
              <a:t>…..</a:t>
            </a:r>
          </a:p>
        </p:txBody>
      </p:sp>
      <p:sp>
        <p:nvSpPr>
          <p:cNvPr id="24600" name="Text Box 25"/>
          <p:cNvSpPr txBox="1">
            <a:spLocks noChangeArrowheads="1"/>
          </p:cNvSpPr>
          <p:nvPr/>
        </p:nvSpPr>
        <p:spPr bwMode="auto">
          <a:xfrm>
            <a:off x="1179550" y="4886532"/>
            <a:ext cx="812800" cy="24447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000">
                <a:latin typeface="Calibri" pitchFamily="34" charset="0"/>
                <a:cs typeface="Calibri" pitchFamily="34" charset="0"/>
              </a:rPr>
              <a:t>Time slot 8</a:t>
            </a:r>
          </a:p>
        </p:txBody>
      </p:sp>
      <p:sp>
        <p:nvSpPr>
          <p:cNvPr id="24601" name="Line 26"/>
          <p:cNvSpPr>
            <a:spLocks noChangeShapeType="1"/>
          </p:cNvSpPr>
          <p:nvPr/>
        </p:nvSpPr>
        <p:spPr bwMode="auto">
          <a:xfrm>
            <a:off x="2106650" y="2460832"/>
            <a:ext cx="0" cy="2857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24602" name="Line 27"/>
          <p:cNvSpPr>
            <a:spLocks noChangeShapeType="1"/>
          </p:cNvSpPr>
          <p:nvPr/>
        </p:nvSpPr>
        <p:spPr bwMode="auto">
          <a:xfrm>
            <a:off x="3357600" y="2467182"/>
            <a:ext cx="0" cy="271145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24603" name="Text Box 28"/>
          <p:cNvSpPr txBox="1">
            <a:spLocks noChangeArrowheads="1"/>
          </p:cNvSpPr>
          <p:nvPr/>
        </p:nvSpPr>
        <p:spPr bwMode="auto">
          <a:xfrm>
            <a:off x="3505237" y="4403932"/>
            <a:ext cx="11953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a:latin typeface="Calibri" pitchFamily="34" charset="0"/>
                <a:cs typeface="Calibri" pitchFamily="34" charset="0"/>
              </a:rPr>
              <a:t>= 4.615 </a:t>
            </a:r>
            <a:r>
              <a:rPr lang="nb-NO" sz="1600">
                <a:latin typeface="Calibri" pitchFamily="34" charset="0"/>
                <a:cs typeface="Calibri" pitchFamily="34" charset="0"/>
                <a:sym typeface="Symbol" pitchFamily="18" charset="2"/>
              </a:rPr>
              <a:t>ms</a:t>
            </a:r>
            <a:endParaRPr lang="nb-NO" sz="1600">
              <a:latin typeface="Calibri" pitchFamily="34" charset="0"/>
              <a:cs typeface="Calibri" pitchFamily="34" charset="0"/>
            </a:endParaRPr>
          </a:p>
        </p:txBody>
      </p:sp>
      <p:sp>
        <p:nvSpPr>
          <p:cNvPr id="24604" name="Text Box 29"/>
          <p:cNvSpPr txBox="1">
            <a:spLocks noChangeArrowheads="1"/>
          </p:cNvSpPr>
          <p:nvPr/>
        </p:nvSpPr>
        <p:spPr bwMode="auto">
          <a:xfrm>
            <a:off x="2024100" y="2822782"/>
            <a:ext cx="1085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200">
                <a:latin typeface="Calibri" pitchFamily="34" charset="0"/>
                <a:cs typeface="Calibri" pitchFamily="34" charset="0"/>
              </a:rPr>
              <a:t>=Physical channel</a:t>
            </a:r>
          </a:p>
        </p:txBody>
      </p:sp>
      <p:sp>
        <p:nvSpPr>
          <p:cNvPr id="24605" name="Text Box 30"/>
          <p:cNvSpPr txBox="1">
            <a:spLocks noChangeArrowheads="1"/>
          </p:cNvSpPr>
          <p:nvPr/>
        </p:nvSpPr>
        <p:spPr bwMode="auto">
          <a:xfrm>
            <a:off x="3338550" y="3819732"/>
            <a:ext cx="1517650"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endParaRPr lang="nb-NO" sz="1400">
              <a:latin typeface="Calibri" pitchFamily="34" charset="0"/>
              <a:cs typeface="Calibri" pitchFamily="34" charset="0"/>
            </a:endParaRPr>
          </a:p>
          <a:p>
            <a:pPr eaLnBrk="1" hangingPunct="1">
              <a:spcBef>
                <a:spcPct val="50000"/>
              </a:spcBef>
            </a:pPr>
            <a:r>
              <a:rPr lang="nb-NO" sz="1400">
                <a:latin typeface="Calibri" pitchFamily="34" charset="0"/>
                <a:cs typeface="Calibri" pitchFamily="34" charset="0"/>
              </a:rPr>
              <a:t>   TDMA frame</a:t>
            </a:r>
          </a:p>
        </p:txBody>
      </p:sp>
      <p:sp>
        <p:nvSpPr>
          <p:cNvPr id="24606" name="Rectangle 31"/>
          <p:cNvSpPr>
            <a:spLocks noGrp="1"/>
          </p:cNvSpPr>
          <p:nvPr>
            <p:ph type="body" idx="1"/>
          </p:nvPr>
        </p:nvSpPr>
        <p:spPr>
          <a:xfrm>
            <a:off x="5436096" y="2498932"/>
            <a:ext cx="3432175" cy="1511233"/>
          </a:xfrm>
        </p:spPr>
        <p:txBody>
          <a:bodyPr/>
          <a:lstStyle/>
          <a:p>
            <a:pPr marL="0" indent="0">
              <a:lnSpc>
                <a:spcPct val="90000"/>
              </a:lnSpc>
              <a:buNone/>
            </a:pPr>
            <a:r>
              <a:rPr lang="en-GB" sz="2800" dirty="0">
                <a:latin typeface="Calibri" pitchFamily="34" charset="0"/>
                <a:cs typeface="Calibri" pitchFamily="34" charset="0"/>
              </a:rPr>
              <a:t>Logical channels are built up of physical channels</a:t>
            </a:r>
          </a:p>
        </p:txBody>
      </p:sp>
      <p:sp>
        <p:nvSpPr>
          <p:cNvPr id="32" name="Rectangle 3"/>
          <p:cNvSpPr txBox="1">
            <a:spLocks noChangeArrowheads="1"/>
          </p:cNvSpPr>
          <p:nvPr/>
        </p:nvSpPr>
        <p:spPr bwMode="auto">
          <a:xfrm>
            <a:off x="323528" y="5196163"/>
            <a:ext cx="7924800" cy="1533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58775" indent="-358775" defTabSz="958850" eaLnBrk="1" hangingPunct="1">
              <a:buFont typeface="Wingdings" charset="0"/>
              <a:buNone/>
              <a:defRPr/>
            </a:pPr>
            <a:r>
              <a:rPr lang="en-US" altLang="zh-CN" sz="1800" b="1" dirty="0">
                <a:latin typeface="Calibri" pitchFamily="34" charset="0"/>
                <a:ea typeface="宋体" charset="0"/>
                <a:cs typeface="Calibri" pitchFamily="34" charset="0"/>
              </a:rPr>
              <a:t>Two types of logical channels are provided for in GSM :</a:t>
            </a:r>
          </a:p>
          <a:p>
            <a:pPr marL="514350" indent="-514350" defTabSz="958850">
              <a:buFont typeface="+mj-lt"/>
              <a:buAutoNum type="arabicPeriod"/>
              <a:defRPr/>
            </a:pPr>
            <a:r>
              <a:rPr lang="en-US" altLang="zh-CN" sz="1800" b="1" dirty="0">
                <a:latin typeface="Calibri" pitchFamily="34" charset="0"/>
                <a:ea typeface="宋体" charset="0"/>
                <a:cs typeface="Calibri" pitchFamily="34" charset="0"/>
              </a:rPr>
              <a:t>Traffic Channels (TCH)</a:t>
            </a:r>
          </a:p>
          <a:p>
            <a:pPr lvl="1" defTabSz="958850">
              <a:defRPr/>
            </a:pPr>
            <a:r>
              <a:rPr lang="en-US" altLang="zh-CN" sz="1200" dirty="0">
                <a:latin typeface="Calibri" pitchFamily="34" charset="0"/>
                <a:ea typeface="宋体" charset="0"/>
                <a:cs typeface="Calibri" pitchFamily="34" charset="0"/>
              </a:rPr>
              <a:t>	Transmit voice and data</a:t>
            </a:r>
          </a:p>
          <a:p>
            <a:pPr marL="514350" indent="-514350" defTabSz="958850">
              <a:buFont typeface="+mj-lt"/>
              <a:buAutoNum type="arabicPeriod"/>
              <a:defRPr/>
            </a:pPr>
            <a:r>
              <a:rPr lang="en-US" altLang="zh-CN" sz="1800" b="1" dirty="0">
                <a:latin typeface="Calibri" pitchFamily="34" charset="0"/>
                <a:ea typeface="宋体" charset="0"/>
                <a:cs typeface="Calibri" pitchFamily="34" charset="0"/>
              </a:rPr>
              <a:t>Control Channels (CCH)</a:t>
            </a:r>
          </a:p>
          <a:p>
            <a:pPr lvl="1" defTabSz="958850">
              <a:defRPr/>
            </a:pPr>
            <a:r>
              <a:rPr lang="en-US" altLang="zh-CN" sz="1200" dirty="0">
                <a:latin typeface="Calibri" pitchFamily="34" charset="0"/>
                <a:ea typeface="宋体" charset="0"/>
                <a:cs typeface="Calibri" pitchFamily="34" charset="0"/>
              </a:rPr>
              <a:t>	transmit the signaling and synchronous data between BTS and MS.</a:t>
            </a:r>
          </a:p>
          <a:p>
            <a:pPr marL="358775" indent="-358775" defTabSz="958850" eaLnBrk="1" hangingPunct="1">
              <a:buFont typeface="Wingdings" charset="0"/>
              <a:buNone/>
              <a:defRPr/>
            </a:pPr>
            <a:endParaRPr lang="en-US" altLang="zh-CN" sz="1200" dirty="0">
              <a:latin typeface="Calibri" pitchFamily="34" charset="0"/>
              <a:ea typeface="宋体" charset="0"/>
              <a:cs typeface="Calibri" pitchFamily="34" charset="0"/>
            </a:endParaRPr>
          </a:p>
        </p:txBody>
      </p:sp>
    </p:spTree>
    <p:extLst>
      <p:ext uri="{BB962C8B-B14F-4D97-AF65-F5344CB8AC3E}">
        <p14:creationId xmlns:p14="http://schemas.microsoft.com/office/powerpoint/2010/main" val="3028842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704856" cy="504056"/>
          </a:xfrm>
        </p:spPr>
        <p:txBody>
          <a:bodyPr/>
          <a:lstStyle/>
          <a:p>
            <a:r>
              <a:rPr lang="en-US" b="0" dirty="0">
                <a:solidFill>
                  <a:srgbClr val="FFFFFF"/>
                </a:solidFill>
                <a:latin typeface="Calibri" pitchFamily="34" charset="0"/>
                <a:ea typeface="楷体_GB2312"/>
                <a:cs typeface="Calibri" pitchFamily="34" charset="0"/>
              </a:rPr>
              <a:t>Logical </a:t>
            </a:r>
            <a:r>
              <a:rPr lang="en-US" b="0" dirty="0" err="1">
                <a:solidFill>
                  <a:srgbClr val="FFFFFF"/>
                </a:solidFill>
                <a:latin typeface="Calibri" pitchFamily="34" charset="0"/>
                <a:ea typeface="楷体_GB2312"/>
                <a:cs typeface="Calibri" pitchFamily="34" charset="0"/>
              </a:rPr>
              <a:t>vs</a:t>
            </a:r>
            <a:r>
              <a:rPr lang="en-US" b="0" dirty="0">
                <a:solidFill>
                  <a:srgbClr val="FFFFFF"/>
                </a:solidFill>
                <a:latin typeface="Calibri" pitchFamily="34" charset="0"/>
                <a:ea typeface="楷体_GB2312"/>
                <a:cs typeface="Calibri" pitchFamily="34" charset="0"/>
              </a:rPr>
              <a:t> Physical Channels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55</a:t>
            </a:fld>
            <a:endParaRPr lang="en-GB"/>
          </a:p>
        </p:txBody>
      </p:sp>
      <p:sp>
        <p:nvSpPr>
          <p:cNvPr id="7" name="Line 50"/>
          <p:cNvSpPr>
            <a:spLocks noChangeShapeType="1"/>
          </p:cNvSpPr>
          <p:nvPr/>
        </p:nvSpPr>
        <p:spPr bwMode="auto">
          <a:xfrm>
            <a:off x="1388616"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8" name="Line 51"/>
          <p:cNvSpPr>
            <a:spLocks noChangeShapeType="1"/>
          </p:cNvSpPr>
          <p:nvPr/>
        </p:nvSpPr>
        <p:spPr bwMode="auto">
          <a:xfrm>
            <a:off x="2339628"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9" name="Line 52"/>
          <p:cNvSpPr>
            <a:spLocks noChangeShapeType="1"/>
          </p:cNvSpPr>
          <p:nvPr/>
        </p:nvSpPr>
        <p:spPr bwMode="auto">
          <a:xfrm>
            <a:off x="3298924"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0" name="Line 53"/>
          <p:cNvSpPr>
            <a:spLocks noChangeShapeType="1"/>
          </p:cNvSpPr>
          <p:nvPr/>
        </p:nvSpPr>
        <p:spPr bwMode="auto">
          <a:xfrm>
            <a:off x="4263504"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1" name="Line 54"/>
          <p:cNvSpPr>
            <a:spLocks noChangeShapeType="1"/>
          </p:cNvSpPr>
          <p:nvPr/>
        </p:nvSpPr>
        <p:spPr bwMode="auto">
          <a:xfrm>
            <a:off x="5175895"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2" name="Line 55"/>
          <p:cNvSpPr>
            <a:spLocks noChangeShapeType="1"/>
          </p:cNvSpPr>
          <p:nvPr/>
        </p:nvSpPr>
        <p:spPr bwMode="auto">
          <a:xfrm>
            <a:off x="6143674"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3" name="Line 56"/>
          <p:cNvSpPr>
            <a:spLocks noChangeShapeType="1"/>
          </p:cNvSpPr>
          <p:nvPr/>
        </p:nvSpPr>
        <p:spPr bwMode="auto">
          <a:xfrm>
            <a:off x="7057628"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4" name="Line 57"/>
          <p:cNvSpPr>
            <a:spLocks noChangeShapeType="1"/>
          </p:cNvSpPr>
          <p:nvPr/>
        </p:nvSpPr>
        <p:spPr bwMode="auto">
          <a:xfrm>
            <a:off x="7992144" y="5013176"/>
            <a:ext cx="0" cy="972919"/>
          </a:xfrm>
          <a:prstGeom prst="line">
            <a:avLst/>
          </a:prstGeom>
          <a:noFill/>
          <a:ln w="50800">
            <a:solidFill>
              <a:srgbClr val="000000"/>
            </a:solidFill>
            <a:prstDash val="sysDot"/>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alibri" pitchFamily="34" charset="0"/>
              <a:ea typeface="ＭＳ Ｐゴシック" charset="0"/>
              <a:cs typeface="Calibri" pitchFamily="34" charset="0"/>
            </a:endParaRPr>
          </a:p>
        </p:txBody>
      </p:sp>
      <p:sp>
        <p:nvSpPr>
          <p:cNvPr id="15" name="Oval 58"/>
          <p:cNvSpPr>
            <a:spLocks noChangeArrowheads="1"/>
          </p:cNvSpPr>
          <p:nvPr/>
        </p:nvSpPr>
        <p:spPr bwMode="auto">
          <a:xfrm>
            <a:off x="1009204" y="3140968"/>
            <a:ext cx="758825" cy="32403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16" name="Oval 59"/>
          <p:cNvSpPr>
            <a:spLocks noChangeArrowheads="1"/>
          </p:cNvSpPr>
          <p:nvPr/>
        </p:nvSpPr>
        <p:spPr bwMode="auto">
          <a:xfrm>
            <a:off x="1945308"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cs typeface="Calibri" pitchFamily="34" charset="0"/>
            </a:endParaRPr>
          </a:p>
        </p:txBody>
      </p:sp>
      <p:sp>
        <p:nvSpPr>
          <p:cNvPr id="17" name="Oval 60"/>
          <p:cNvSpPr>
            <a:spLocks noChangeArrowheads="1"/>
          </p:cNvSpPr>
          <p:nvPr/>
        </p:nvSpPr>
        <p:spPr bwMode="auto">
          <a:xfrm>
            <a:off x="2881412"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18" name="Oval 61"/>
          <p:cNvSpPr>
            <a:spLocks noChangeArrowheads="1"/>
          </p:cNvSpPr>
          <p:nvPr/>
        </p:nvSpPr>
        <p:spPr bwMode="auto">
          <a:xfrm>
            <a:off x="3858692"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19" name="Oval 62"/>
          <p:cNvSpPr>
            <a:spLocks noChangeArrowheads="1"/>
          </p:cNvSpPr>
          <p:nvPr/>
        </p:nvSpPr>
        <p:spPr bwMode="auto">
          <a:xfrm>
            <a:off x="4753620"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20" name="Oval 63"/>
          <p:cNvSpPr>
            <a:spLocks noChangeArrowheads="1"/>
          </p:cNvSpPr>
          <p:nvPr/>
        </p:nvSpPr>
        <p:spPr bwMode="auto">
          <a:xfrm>
            <a:off x="5722987"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21" name="Oval 64"/>
          <p:cNvSpPr>
            <a:spLocks noChangeArrowheads="1"/>
          </p:cNvSpPr>
          <p:nvPr/>
        </p:nvSpPr>
        <p:spPr bwMode="auto">
          <a:xfrm>
            <a:off x="6625828"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22" name="Oval 65"/>
          <p:cNvSpPr>
            <a:spLocks noChangeArrowheads="1"/>
          </p:cNvSpPr>
          <p:nvPr/>
        </p:nvSpPr>
        <p:spPr bwMode="auto">
          <a:xfrm>
            <a:off x="7561932" y="3140968"/>
            <a:ext cx="758825" cy="3240360"/>
          </a:xfrm>
          <a:prstGeom prst="ellipse">
            <a:avLst/>
          </a:prstGeom>
          <a:noFill/>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GB" sz="1800" b="1">
              <a:solidFill>
                <a:prstClr val="white"/>
              </a:solidFill>
              <a:latin typeface="Calibri" pitchFamily="34" charset="0"/>
              <a:ea typeface="+mn-ea"/>
              <a:cs typeface="Calibri" pitchFamily="34" charset="0"/>
            </a:endParaRPr>
          </a:p>
        </p:txBody>
      </p:sp>
      <p:sp>
        <p:nvSpPr>
          <p:cNvPr id="23" name="TextBox 22"/>
          <p:cNvSpPr txBox="1"/>
          <p:nvPr/>
        </p:nvSpPr>
        <p:spPr>
          <a:xfrm>
            <a:off x="251520" y="620688"/>
            <a:ext cx="8731994" cy="2708434"/>
          </a:xfrm>
          <a:prstGeom prst="rect">
            <a:avLst/>
          </a:prstGeom>
          <a:noFill/>
        </p:spPr>
        <p:txBody>
          <a:bodyPr wrap="square" rtlCol="0">
            <a:spAutoFit/>
          </a:bodyPr>
          <a:lstStyle/>
          <a:p>
            <a:pPr marL="342900" indent="-342900">
              <a:spcBef>
                <a:spcPts val="600"/>
              </a:spcBef>
              <a:spcAft>
                <a:spcPts val="600"/>
              </a:spcAft>
              <a:buFont typeface="Arial" pitchFamily="34" charset="0"/>
              <a:buChar char="•"/>
              <a:defRPr/>
            </a:pPr>
            <a:r>
              <a:rPr lang="en-US" altLang="zh-CN" sz="2000" dirty="0">
                <a:latin typeface="Calibri" pitchFamily="34" charset="0"/>
                <a:ea typeface="宋体" charset="0"/>
                <a:cs typeface="Calibri" pitchFamily="34" charset="0"/>
              </a:rPr>
              <a:t>The physical medium is divided into 8*124 duplex channels (previous slide). These </a:t>
            </a:r>
            <a:r>
              <a:rPr lang="en-US" altLang="zh-CN" sz="2000" b="1" dirty="0">
                <a:solidFill>
                  <a:srgbClr val="FF0000"/>
                </a:solidFill>
                <a:latin typeface="Calibri" pitchFamily="34" charset="0"/>
                <a:ea typeface="宋体" charset="0"/>
                <a:cs typeface="Calibri" pitchFamily="34" charset="0"/>
              </a:rPr>
              <a:t>physical channels</a:t>
            </a:r>
            <a:r>
              <a:rPr lang="en-US" altLang="zh-CN" sz="2000" dirty="0">
                <a:latin typeface="Calibri" pitchFamily="34" charset="0"/>
                <a:ea typeface="宋体" charset="0"/>
                <a:cs typeface="Calibri" pitchFamily="34" charset="0"/>
              </a:rPr>
              <a:t> are mapped into </a:t>
            </a:r>
            <a:r>
              <a:rPr lang="en-US" altLang="zh-CN" sz="2000" b="1" dirty="0">
                <a:solidFill>
                  <a:srgbClr val="FF0000"/>
                </a:solidFill>
                <a:latin typeface="Calibri" pitchFamily="34" charset="0"/>
                <a:ea typeface="宋体" charset="0"/>
                <a:cs typeface="Calibri" pitchFamily="34" charset="0"/>
              </a:rPr>
              <a:t>Logical channels</a:t>
            </a:r>
            <a:r>
              <a:rPr lang="en-US" altLang="zh-CN" sz="2000" dirty="0">
                <a:latin typeface="Calibri" pitchFamily="34" charset="0"/>
                <a:ea typeface="宋体" charset="0"/>
                <a:cs typeface="Calibri" pitchFamily="34" charset="0"/>
              </a:rPr>
              <a:t>.</a:t>
            </a:r>
          </a:p>
          <a:p>
            <a:pPr marL="342900" indent="-342900">
              <a:spcBef>
                <a:spcPts val="600"/>
              </a:spcBef>
              <a:spcAft>
                <a:spcPts val="600"/>
              </a:spcAft>
              <a:buFont typeface="Arial" pitchFamily="34" charset="0"/>
              <a:buChar char="•"/>
              <a:defRPr/>
            </a:pPr>
            <a:r>
              <a:rPr lang="en-US" altLang="zh-CN" sz="2000" dirty="0">
                <a:latin typeface="Calibri" pitchFamily="34" charset="0"/>
                <a:ea typeface="宋体" charset="0"/>
                <a:cs typeface="Calibri" pitchFamily="34" charset="0"/>
              </a:rPr>
              <a:t>A specified logical channel occupies repeated timeslots in each TDMA frame. e.g. timeslot 3,11,18 etc.</a:t>
            </a:r>
          </a:p>
          <a:p>
            <a:pPr marL="342900" indent="-342900">
              <a:spcBef>
                <a:spcPts val="600"/>
              </a:spcBef>
              <a:spcAft>
                <a:spcPts val="600"/>
              </a:spcAft>
              <a:buFont typeface="Arial" pitchFamily="34" charset="0"/>
              <a:buChar char="•"/>
              <a:defRPr/>
            </a:pPr>
            <a:r>
              <a:rPr lang="en-US" altLang="zh-CN" sz="2000" dirty="0">
                <a:latin typeface="Calibri" pitchFamily="34" charset="0"/>
                <a:ea typeface="宋体" charset="0"/>
                <a:cs typeface="Calibri" pitchFamily="34" charset="0"/>
              </a:rPr>
              <a:t>For logical channels requiring higher data rates, multiple physical channels may be used for the same logical channel, e.g. 2,6,10,14,17,21.</a:t>
            </a:r>
          </a:p>
          <a:p>
            <a:pPr marL="342900" indent="-342900">
              <a:spcBef>
                <a:spcPts val="600"/>
              </a:spcBef>
              <a:spcAft>
                <a:spcPts val="600"/>
              </a:spcAft>
              <a:buFont typeface="Arial" pitchFamily="34" charset="0"/>
              <a:buChar char="•"/>
            </a:pPr>
            <a:endParaRPr lang="en-GB" sz="2000" dirty="0"/>
          </a:p>
        </p:txBody>
      </p:sp>
      <p:sp>
        <p:nvSpPr>
          <p:cNvPr id="24" name="Rectangle 23"/>
          <p:cNvSpPr/>
          <p:nvPr/>
        </p:nvSpPr>
        <p:spPr>
          <a:xfrm>
            <a:off x="927200" y="3349273"/>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0</a:t>
            </a:r>
          </a:p>
        </p:txBody>
      </p:sp>
      <p:sp>
        <p:nvSpPr>
          <p:cNvPr id="25" name="Rectangle 24"/>
          <p:cNvSpPr/>
          <p:nvPr/>
        </p:nvSpPr>
        <p:spPr>
          <a:xfrm>
            <a:off x="1863304" y="3349273"/>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a:t>
            </a:r>
          </a:p>
        </p:txBody>
      </p:sp>
      <p:sp>
        <p:nvSpPr>
          <p:cNvPr id="26" name="Rectangle 25"/>
          <p:cNvSpPr/>
          <p:nvPr/>
        </p:nvSpPr>
        <p:spPr>
          <a:xfrm>
            <a:off x="2799408" y="3349273"/>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2</a:t>
            </a:r>
          </a:p>
        </p:txBody>
      </p:sp>
      <p:sp>
        <p:nvSpPr>
          <p:cNvPr id="27" name="Rectangle 26"/>
          <p:cNvSpPr/>
          <p:nvPr/>
        </p:nvSpPr>
        <p:spPr>
          <a:xfrm>
            <a:off x="3735512" y="3349273"/>
            <a:ext cx="936104" cy="3677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3</a:t>
            </a:r>
          </a:p>
        </p:txBody>
      </p:sp>
      <p:sp>
        <p:nvSpPr>
          <p:cNvPr id="28" name="Rectangle 27"/>
          <p:cNvSpPr/>
          <p:nvPr/>
        </p:nvSpPr>
        <p:spPr>
          <a:xfrm>
            <a:off x="4671616" y="3349273"/>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4</a:t>
            </a:r>
          </a:p>
        </p:txBody>
      </p:sp>
      <p:sp>
        <p:nvSpPr>
          <p:cNvPr id="29" name="Rectangle 28"/>
          <p:cNvSpPr/>
          <p:nvPr/>
        </p:nvSpPr>
        <p:spPr>
          <a:xfrm>
            <a:off x="5607720" y="3349273"/>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5</a:t>
            </a:r>
          </a:p>
        </p:txBody>
      </p:sp>
      <p:sp>
        <p:nvSpPr>
          <p:cNvPr id="30" name="Rectangle 29"/>
          <p:cNvSpPr/>
          <p:nvPr/>
        </p:nvSpPr>
        <p:spPr>
          <a:xfrm>
            <a:off x="6543824" y="3349273"/>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6</a:t>
            </a:r>
          </a:p>
        </p:txBody>
      </p:sp>
      <p:sp>
        <p:nvSpPr>
          <p:cNvPr id="31" name="Rectangle 30"/>
          <p:cNvSpPr/>
          <p:nvPr/>
        </p:nvSpPr>
        <p:spPr>
          <a:xfrm>
            <a:off x="7479928" y="3349273"/>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7</a:t>
            </a:r>
          </a:p>
        </p:txBody>
      </p:sp>
      <p:sp>
        <p:nvSpPr>
          <p:cNvPr id="32" name="Rectangle 31"/>
          <p:cNvSpPr/>
          <p:nvPr/>
        </p:nvSpPr>
        <p:spPr>
          <a:xfrm>
            <a:off x="937196" y="3853329"/>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8</a:t>
            </a:r>
          </a:p>
        </p:txBody>
      </p:sp>
      <p:sp>
        <p:nvSpPr>
          <p:cNvPr id="33" name="Rectangle 32"/>
          <p:cNvSpPr/>
          <p:nvPr/>
        </p:nvSpPr>
        <p:spPr>
          <a:xfrm>
            <a:off x="1873300" y="3853329"/>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9</a:t>
            </a:r>
          </a:p>
        </p:txBody>
      </p:sp>
      <p:sp>
        <p:nvSpPr>
          <p:cNvPr id="34" name="Rectangle 33"/>
          <p:cNvSpPr/>
          <p:nvPr/>
        </p:nvSpPr>
        <p:spPr>
          <a:xfrm>
            <a:off x="2809404" y="3853329"/>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10</a:t>
            </a:r>
          </a:p>
        </p:txBody>
      </p:sp>
      <p:sp>
        <p:nvSpPr>
          <p:cNvPr id="35" name="Rectangle 34"/>
          <p:cNvSpPr/>
          <p:nvPr/>
        </p:nvSpPr>
        <p:spPr>
          <a:xfrm>
            <a:off x="3745508" y="3853329"/>
            <a:ext cx="936104" cy="3677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11</a:t>
            </a:r>
          </a:p>
        </p:txBody>
      </p:sp>
      <p:sp>
        <p:nvSpPr>
          <p:cNvPr id="36" name="Rectangle 35"/>
          <p:cNvSpPr/>
          <p:nvPr/>
        </p:nvSpPr>
        <p:spPr>
          <a:xfrm>
            <a:off x="4681612" y="3853329"/>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12</a:t>
            </a:r>
          </a:p>
        </p:txBody>
      </p:sp>
      <p:sp>
        <p:nvSpPr>
          <p:cNvPr id="37" name="Rectangle 36"/>
          <p:cNvSpPr/>
          <p:nvPr/>
        </p:nvSpPr>
        <p:spPr>
          <a:xfrm>
            <a:off x="5617716" y="3853329"/>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13</a:t>
            </a:r>
          </a:p>
        </p:txBody>
      </p:sp>
      <p:sp>
        <p:nvSpPr>
          <p:cNvPr id="38" name="Rectangle 37"/>
          <p:cNvSpPr/>
          <p:nvPr/>
        </p:nvSpPr>
        <p:spPr>
          <a:xfrm>
            <a:off x="6553820" y="3853329"/>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14</a:t>
            </a:r>
          </a:p>
        </p:txBody>
      </p:sp>
      <p:sp>
        <p:nvSpPr>
          <p:cNvPr id="39" name="Rectangle 38"/>
          <p:cNvSpPr/>
          <p:nvPr/>
        </p:nvSpPr>
        <p:spPr>
          <a:xfrm>
            <a:off x="7489924" y="3853329"/>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15</a:t>
            </a:r>
          </a:p>
        </p:txBody>
      </p:sp>
      <p:sp>
        <p:nvSpPr>
          <p:cNvPr id="40" name="Rectangle 39"/>
          <p:cNvSpPr/>
          <p:nvPr/>
        </p:nvSpPr>
        <p:spPr>
          <a:xfrm>
            <a:off x="937196" y="4366984"/>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16</a:t>
            </a:r>
          </a:p>
        </p:txBody>
      </p:sp>
      <p:sp>
        <p:nvSpPr>
          <p:cNvPr id="41" name="Rectangle 40"/>
          <p:cNvSpPr/>
          <p:nvPr/>
        </p:nvSpPr>
        <p:spPr>
          <a:xfrm>
            <a:off x="1873300" y="4366984"/>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16</a:t>
            </a:r>
          </a:p>
        </p:txBody>
      </p:sp>
      <p:sp>
        <p:nvSpPr>
          <p:cNvPr id="42" name="Rectangle 41"/>
          <p:cNvSpPr/>
          <p:nvPr/>
        </p:nvSpPr>
        <p:spPr>
          <a:xfrm>
            <a:off x="2809404" y="4366984"/>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17</a:t>
            </a:r>
          </a:p>
        </p:txBody>
      </p:sp>
      <p:sp>
        <p:nvSpPr>
          <p:cNvPr id="43" name="Rectangle 42"/>
          <p:cNvSpPr/>
          <p:nvPr/>
        </p:nvSpPr>
        <p:spPr>
          <a:xfrm>
            <a:off x="3745508" y="4366984"/>
            <a:ext cx="936104" cy="3677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18</a:t>
            </a:r>
          </a:p>
        </p:txBody>
      </p:sp>
      <p:sp>
        <p:nvSpPr>
          <p:cNvPr id="44" name="Rectangle 43"/>
          <p:cNvSpPr/>
          <p:nvPr/>
        </p:nvSpPr>
        <p:spPr>
          <a:xfrm>
            <a:off x="4681612" y="4366984"/>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19</a:t>
            </a:r>
          </a:p>
        </p:txBody>
      </p:sp>
      <p:sp>
        <p:nvSpPr>
          <p:cNvPr id="45" name="Rectangle 44"/>
          <p:cNvSpPr/>
          <p:nvPr/>
        </p:nvSpPr>
        <p:spPr>
          <a:xfrm>
            <a:off x="5617716" y="4366984"/>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20</a:t>
            </a:r>
          </a:p>
        </p:txBody>
      </p:sp>
      <p:sp>
        <p:nvSpPr>
          <p:cNvPr id="46" name="Rectangle 45"/>
          <p:cNvSpPr/>
          <p:nvPr/>
        </p:nvSpPr>
        <p:spPr>
          <a:xfrm>
            <a:off x="6553820" y="4366984"/>
            <a:ext cx="936104" cy="367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21</a:t>
            </a:r>
          </a:p>
        </p:txBody>
      </p:sp>
      <p:sp>
        <p:nvSpPr>
          <p:cNvPr id="47" name="Rectangle 46"/>
          <p:cNvSpPr/>
          <p:nvPr/>
        </p:nvSpPr>
        <p:spPr>
          <a:xfrm>
            <a:off x="7489924" y="4366984"/>
            <a:ext cx="936104" cy="36775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GB" sz="1800" b="1" dirty="0">
                <a:solidFill>
                  <a:prstClr val="white"/>
                </a:solidFill>
                <a:latin typeface="Calibri" pitchFamily="34" charset="0"/>
                <a:cs typeface="Calibri" pitchFamily="34" charset="0"/>
              </a:rPr>
              <a:t>22</a:t>
            </a:r>
          </a:p>
        </p:txBody>
      </p:sp>
    </p:spTree>
    <p:extLst>
      <p:ext uri="{BB962C8B-B14F-4D97-AF65-F5344CB8AC3E}">
        <p14:creationId xmlns:p14="http://schemas.microsoft.com/office/powerpoint/2010/main" val="1337724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992888" cy="576064"/>
          </a:xfrm>
        </p:spPr>
        <p:txBody>
          <a:bodyPr/>
          <a:lstStyle/>
          <a:p>
            <a:r>
              <a:rPr lang="en-GB" b="0" dirty="0">
                <a:solidFill>
                  <a:srgbClr val="FFFFFF"/>
                </a:solidFill>
                <a:latin typeface="Calibri" pitchFamily="34" charset="0"/>
                <a:cs typeface="Calibri" pitchFamily="34" charset="0"/>
              </a:rPr>
              <a:t>Logical channels and frame hierarchy</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56</a:t>
            </a:fld>
            <a:endParaRPr lang="en-GB"/>
          </a:p>
        </p:txBody>
      </p:sp>
      <p:sp>
        <p:nvSpPr>
          <p:cNvPr id="7" name="TextBox 6"/>
          <p:cNvSpPr txBox="1"/>
          <p:nvPr/>
        </p:nvSpPr>
        <p:spPr>
          <a:xfrm>
            <a:off x="251520" y="908720"/>
            <a:ext cx="8568952" cy="4339650"/>
          </a:xfrm>
          <a:prstGeom prst="rect">
            <a:avLst/>
          </a:prstGeom>
          <a:noFill/>
        </p:spPr>
        <p:txBody>
          <a:bodyPr wrap="square" rtlCol="0">
            <a:spAutoFit/>
          </a:bodyPr>
          <a:lstStyle/>
          <a:p>
            <a:pPr marL="342900" indent="-342900">
              <a:spcBef>
                <a:spcPts val="600"/>
              </a:spcBef>
              <a:spcAft>
                <a:spcPts val="600"/>
              </a:spcAft>
              <a:buFont typeface="Arial" pitchFamily="34" charset="0"/>
              <a:buChar char="•"/>
            </a:pPr>
            <a:r>
              <a:rPr lang="en-GB" sz="3200" b="1" dirty="0" err="1">
                <a:solidFill>
                  <a:srgbClr val="FF0000"/>
                </a:solidFill>
                <a:latin typeface="Calibri" pitchFamily="34" charset="0"/>
                <a:cs typeface="Calibri" pitchFamily="34" charset="0"/>
              </a:rPr>
              <a:t>Multiframes</a:t>
            </a:r>
            <a:r>
              <a:rPr lang="en-GB" sz="3200" b="1" dirty="0">
                <a:solidFill>
                  <a:srgbClr val="FF0000"/>
                </a:solidFill>
                <a:latin typeface="Calibri" pitchFamily="34" charset="0"/>
                <a:cs typeface="Calibri" pitchFamily="34" charset="0"/>
              </a:rPr>
              <a:t> </a:t>
            </a:r>
            <a:r>
              <a:rPr lang="en-GB" sz="3200" dirty="0">
                <a:latin typeface="Calibri" pitchFamily="34" charset="0"/>
                <a:cs typeface="Calibri" pitchFamily="34" charset="0"/>
              </a:rPr>
              <a:t>are frames that are grouped or linked together to perform specific functions.</a:t>
            </a:r>
          </a:p>
          <a:p>
            <a:pPr marL="342900" indent="-342900">
              <a:spcBef>
                <a:spcPts val="600"/>
              </a:spcBef>
              <a:spcAft>
                <a:spcPts val="600"/>
              </a:spcAft>
              <a:buFont typeface="Arial" pitchFamily="34" charset="0"/>
              <a:buChar char="•"/>
            </a:pPr>
            <a:r>
              <a:rPr lang="en-GB" sz="3200" dirty="0" err="1">
                <a:latin typeface="Calibri" pitchFamily="34" charset="0"/>
                <a:cs typeface="Calibri" pitchFamily="34" charset="0"/>
              </a:rPr>
              <a:t>Multiframes</a:t>
            </a:r>
            <a:r>
              <a:rPr lang="en-GB" sz="3200" dirty="0">
                <a:latin typeface="Calibri" pitchFamily="34" charset="0"/>
                <a:cs typeface="Calibri" pitchFamily="34" charset="0"/>
              </a:rPr>
              <a:t> in the GSM system use established schedules for specific purposes, such as coordinating with frequency hopping patterns.</a:t>
            </a:r>
          </a:p>
          <a:p>
            <a:pPr marL="342900" indent="-342900">
              <a:spcBef>
                <a:spcPts val="600"/>
              </a:spcBef>
              <a:spcAft>
                <a:spcPts val="600"/>
              </a:spcAft>
              <a:buFont typeface="Arial" pitchFamily="34" charset="0"/>
              <a:buChar char="•"/>
            </a:pPr>
            <a:r>
              <a:rPr lang="en-GB" sz="3200" dirty="0" err="1">
                <a:latin typeface="Calibri" pitchFamily="34" charset="0"/>
                <a:cs typeface="Calibri" pitchFamily="34" charset="0"/>
              </a:rPr>
              <a:t>Multiframes</a:t>
            </a:r>
            <a:r>
              <a:rPr lang="en-GB" sz="3200" dirty="0">
                <a:latin typeface="Calibri" pitchFamily="34" charset="0"/>
                <a:cs typeface="Calibri" pitchFamily="34" charset="0"/>
              </a:rPr>
              <a:t> used in the GSM system include the 26 traffic </a:t>
            </a:r>
            <a:r>
              <a:rPr lang="en-GB" sz="3200" dirty="0" err="1">
                <a:latin typeface="Calibri" pitchFamily="34" charset="0"/>
                <a:cs typeface="Calibri" pitchFamily="34" charset="0"/>
              </a:rPr>
              <a:t>multiframe</a:t>
            </a:r>
            <a:r>
              <a:rPr lang="en-GB" sz="3200" dirty="0">
                <a:latin typeface="Calibri" pitchFamily="34" charset="0"/>
                <a:cs typeface="Calibri" pitchFamily="34" charset="0"/>
              </a:rPr>
              <a:t>, 51 control </a:t>
            </a:r>
            <a:r>
              <a:rPr lang="en-GB" sz="3200" dirty="0" err="1">
                <a:latin typeface="Calibri" pitchFamily="34" charset="0"/>
                <a:cs typeface="Calibri" pitchFamily="34" charset="0"/>
              </a:rPr>
              <a:t>multiframe</a:t>
            </a:r>
            <a:r>
              <a:rPr lang="en-GB" sz="3200" dirty="0">
                <a:latin typeface="Calibri" pitchFamily="34" charset="0"/>
                <a:cs typeface="Calibri" pitchFamily="34" charset="0"/>
              </a:rPr>
              <a:t>, </a:t>
            </a:r>
            <a:r>
              <a:rPr lang="en-GB" sz="3200" dirty="0" err="1">
                <a:latin typeface="Calibri" pitchFamily="34" charset="0"/>
                <a:cs typeface="Calibri" pitchFamily="34" charset="0"/>
              </a:rPr>
              <a:t>superframe</a:t>
            </a:r>
            <a:r>
              <a:rPr lang="en-GB" sz="3200" dirty="0">
                <a:latin typeface="Calibri" pitchFamily="34" charset="0"/>
                <a:cs typeface="Calibri" pitchFamily="34" charset="0"/>
              </a:rPr>
              <a:t>, and </a:t>
            </a:r>
            <a:r>
              <a:rPr lang="en-GB" sz="3200" dirty="0" err="1">
                <a:latin typeface="Calibri" pitchFamily="34" charset="0"/>
                <a:cs typeface="Calibri" pitchFamily="34" charset="0"/>
              </a:rPr>
              <a:t>hyperframe</a:t>
            </a:r>
            <a:r>
              <a:rPr lang="en-GB" sz="3200" dirty="0">
                <a:latin typeface="Calibri" pitchFamily="34" charset="0"/>
                <a:cs typeface="Calibri" pitchFamily="34" charset="0"/>
              </a:rPr>
              <a:t>.</a:t>
            </a:r>
          </a:p>
        </p:txBody>
      </p:sp>
    </p:spTree>
    <p:extLst>
      <p:ext uri="{BB962C8B-B14F-4D97-AF65-F5344CB8AC3E}">
        <p14:creationId xmlns:p14="http://schemas.microsoft.com/office/powerpoint/2010/main" val="2640984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704856" cy="548680"/>
          </a:xfrm>
        </p:spPr>
        <p:txBody>
          <a:bodyPr/>
          <a:lstStyle/>
          <a:p>
            <a:r>
              <a:rPr lang="en-US" b="0" dirty="0">
                <a:solidFill>
                  <a:srgbClr val="FFFFFF"/>
                </a:solidFill>
                <a:latin typeface="Calibri" pitchFamily="34" charset="0"/>
                <a:cs typeface="Calibri" pitchFamily="34" charset="0"/>
              </a:rPr>
              <a:t>GSM hierarchy of frames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57</a:t>
            </a:fld>
            <a:endParaRPr lang="en-GB"/>
          </a:p>
        </p:txBody>
      </p:sp>
      <p:sp>
        <p:nvSpPr>
          <p:cNvPr id="7" name="Footer Placeholder 63"/>
          <p:cNvSpPr txBox="1">
            <a:spLocks/>
          </p:cNvSpPr>
          <p:nvPr/>
        </p:nvSpPr>
        <p:spPr>
          <a:xfrm>
            <a:off x="6904757" y="6120507"/>
            <a:ext cx="1790700" cy="304800"/>
          </a:xfrm>
          <a:prstGeom prst="rect">
            <a:avLst/>
          </a:prstGeom>
          <a:solidFill>
            <a:schemeClr val="accent5">
              <a:lumMod val="20000"/>
              <a:lumOff val="80000"/>
            </a:schemeClr>
          </a:solidFill>
          <a:ln>
            <a:noFill/>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i="1">
                <a:latin typeface="Calibri" pitchFamily="34" charset="0"/>
                <a:cs typeface="Calibri" pitchFamily="34" charset="0"/>
              </a:rPr>
              <a:t>Ref : Schiller, p109</a:t>
            </a:r>
            <a:endParaRPr lang="en-US" b="1" i="1" dirty="0">
              <a:latin typeface="Calibri" pitchFamily="34" charset="0"/>
              <a:cs typeface="Calibri" pitchFamily="34" charset="0"/>
            </a:endParaRPr>
          </a:p>
        </p:txBody>
      </p:sp>
      <p:sp>
        <p:nvSpPr>
          <p:cNvPr id="8" name="Line 1106"/>
          <p:cNvSpPr>
            <a:spLocks noChangeShapeType="1"/>
          </p:cNvSpPr>
          <p:nvPr/>
        </p:nvSpPr>
        <p:spPr bwMode="auto">
          <a:xfrm flipV="1">
            <a:off x="1139751" y="4418112"/>
            <a:ext cx="3581400" cy="606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9" name="Line 1105"/>
          <p:cNvSpPr>
            <a:spLocks noChangeShapeType="1"/>
          </p:cNvSpPr>
          <p:nvPr/>
        </p:nvSpPr>
        <p:spPr bwMode="auto">
          <a:xfrm flipH="1" flipV="1">
            <a:off x="2127176" y="3879950"/>
            <a:ext cx="3500438" cy="11477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0" name="Line 1102"/>
          <p:cNvSpPr>
            <a:spLocks noChangeShapeType="1"/>
          </p:cNvSpPr>
          <p:nvPr/>
        </p:nvSpPr>
        <p:spPr bwMode="auto">
          <a:xfrm flipH="1" flipV="1">
            <a:off x="5052939" y="2932212"/>
            <a:ext cx="1262062" cy="11064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1" name="Line 1101"/>
          <p:cNvSpPr>
            <a:spLocks noChangeShapeType="1"/>
          </p:cNvSpPr>
          <p:nvPr/>
        </p:nvSpPr>
        <p:spPr bwMode="auto">
          <a:xfrm flipH="1" flipV="1">
            <a:off x="2316089" y="2500412"/>
            <a:ext cx="2935287" cy="1003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2" name="Line 1103"/>
          <p:cNvSpPr>
            <a:spLocks noChangeShapeType="1"/>
          </p:cNvSpPr>
          <p:nvPr/>
        </p:nvSpPr>
        <p:spPr bwMode="auto">
          <a:xfrm flipV="1">
            <a:off x="1817614" y="2970312"/>
            <a:ext cx="2600325" cy="10683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3" name="Line 1100"/>
          <p:cNvSpPr>
            <a:spLocks noChangeShapeType="1"/>
          </p:cNvSpPr>
          <p:nvPr/>
        </p:nvSpPr>
        <p:spPr bwMode="auto">
          <a:xfrm flipV="1">
            <a:off x="755576" y="2508350"/>
            <a:ext cx="1069975" cy="9937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4" name="Freeform 1090"/>
          <p:cNvSpPr>
            <a:spLocks/>
          </p:cNvSpPr>
          <p:nvPr/>
        </p:nvSpPr>
        <p:spPr bwMode="auto">
          <a:xfrm>
            <a:off x="1822376" y="5408712"/>
            <a:ext cx="685800" cy="304800"/>
          </a:xfrm>
          <a:custGeom>
            <a:avLst/>
            <a:gdLst>
              <a:gd name="T0" fmla="*/ 0 w 432"/>
              <a:gd name="T1" fmla="*/ 0 h 192"/>
              <a:gd name="T2" fmla="*/ 0 w 432"/>
              <a:gd name="T3" fmla="*/ 192 h 192"/>
              <a:gd name="T4" fmla="*/ 432 w 432"/>
              <a:gd name="T5" fmla="*/ 192 h 192"/>
              <a:gd name="T6" fmla="*/ 432 w 432"/>
              <a:gd name="T7" fmla="*/ 0 h 192"/>
              <a:gd name="T8" fmla="*/ 0 w 432"/>
              <a:gd name="T9" fmla="*/ 0 h 192"/>
            </a:gdLst>
            <a:ahLst/>
            <a:cxnLst>
              <a:cxn ang="0">
                <a:pos x="T0" y="T1"/>
              </a:cxn>
              <a:cxn ang="0">
                <a:pos x="T2" y="T3"/>
              </a:cxn>
              <a:cxn ang="0">
                <a:pos x="T4" y="T5"/>
              </a:cxn>
              <a:cxn ang="0">
                <a:pos x="T6" y="T7"/>
              </a:cxn>
              <a:cxn ang="0">
                <a:pos x="T8" y="T9"/>
              </a:cxn>
            </a:cxnLst>
            <a:rect l="0" t="0" r="r" b="b"/>
            <a:pathLst>
              <a:path w="432" h="192">
                <a:moveTo>
                  <a:pt x="0" y="0"/>
                </a:moveTo>
                <a:lnTo>
                  <a:pt x="0" y="192"/>
                </a:lnTo>
                <a:lnTo>
                  <a:pt x="432" y="192"/>
                </a:lnTo>
                <a:lnTo>
                  <a:pt x="432" y="0"/>
                </a:lnTo>
                <a:lnTo>
                  <a:pt x="0" y="0"/>
                </a:lnTo>
                <a:close/>
              </a:path>
            </a:pathLst>
          </a:custGeom>
          <a:solidFill>
            <a:srgbClr val="969696">
              <a:alpha val="50000"/>
            </a:srgbClr>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15" name="Rectangle 1027"/>
          <p:cNvSpPr>
            <a:spLocks noChangeArrowheads="1"/>
          </p:cNvSpPr>
          <p:nvPr/>
        </p:nvSpPr>
        <p:spPr bwMode="auto">
          <a:xfrm>
            <a:off x="12889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0</a:t>
            </a:r>
          </a:p>
        </p:txBody>
      </p:sp>
      <p:sp>
        <p:nvSpPr>
          <p:cNvPr id="16" name="Rectangle 1028"/>
          <p:cNvSpPr>
            <a:spLocks noChangeArrowheads="1"/>
          </p:cNvSpPr>
          <p:nvPr/>
        </p:nvSpPr>
        <p:spPr bwMode="auto">
          <a:xfrm>
            <a:off x="18223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1</a:t>
            </a:r>
          </a:p>
        </p:txBody>
      </p:sp>
      <p:sp>
        <p:nvSpPr>
          <p:cNvPr id="17" name="Rectangle 1029"/>
          <p:cNvSpPr>
            <a:spLocks noChangeArrowheads="1"/>
          </p:cNvSpPr>
          <p:nvPr/>
        </p:nvSpPr>
        <p:spPr bwMode="auto">
          <a:xfrm>
            <a:off x="23557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a:t>
            </a:r>
          </a:p>
        </p:txBody>
      </p:sp>
      <p:sp>
        <p:nvSpPr>
          <p:cNvPr id="18" name="Rectangle 1030"/>
          <p:cNvSpPr>
            <a:spLocks noChangeArrowheads="1"/>
          </p:cNvSpPr>
          <p:nvPr/>
        </p:nvSpPr>
        <p:spPr bwMode="auto">
          <a:xfrm>
            <a:off x="41845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dirty="0">
                <a:solidFill>
                  <a:srgbClr val="000000"/>
                </a:solidFill>
                <a:latin typeface="Arial" charset="0"/>
                <a:ea typeface="+mn-ea"/>
              </a:rPr>
              <a:t>2045</a:t>
            </a:r>
          </a:p>
        </p:txBody>
      </p:sp>
      <p:sp>
        <p:nvSpPr>
          <p:cNvPr id="19" name="Rectangle 1031"/>
          <p:cNvSpPr>
            <a:spLocks noChangeArrowheads="1"/>
          </p:cNvSpPr>
          <p:nvPr/>
        </p:nvSpPr>
        <p:spPr bwMode="auto">
          <a:xfrm>
            <a:off x="47179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2046</a:t>
            </a:r>
          </a:p>
        </p:txBody>
      </p:sp>
      <p:sp>
        <p:nvSpPr>
          <p:cNvPr id="20" name="Rectangle 1032"/>
          <p:cNvSpPr>
            <a:spLocks noChangeArrowheads="1"/>
          </p:cNvSpPr>
          <p:nvPr/>
        </p:nvSpPr>
        <p:spPr bwMode="auto">
          <a:xfrm>
            <a:off x="5251376" y="1141512"/>
            <a:ext cx="533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2047</a:t>
            </a:r>
          </a:p>
        </p:txBody>
      </p:sp>
      <p:sp>
        <p:nvSpPr>
          <p:cNvPr id="21" name="Rectangle 1033"/>
          <p:cNvSpPr>
            <a:spLocks noChangeArrowheads="1"/>
          </p:cNvSpPr>
          <p:nvPr/>
        </p:nvSpPr>
        <p:spPr bwMode="auto">
          <a:xfrm>
            <a:off x="2889176" y="1141512"/>
            <a:ext cx="1295400" cy="381000"/>
          </a:xfrm>
          <a:prstGeom prst="rect">
            <a:avLst/>
          </a:prstGeom>
          <a:solidFill>
            <a:srgbClr val="FFCC99"/>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a:t>
            </a:r>
          </a:p>
        </p:txBody>
      </p:sp>
      <p:sp>
        <p:nvSpPr>
          <p:cNvPr id="22" name="Text Box 1034"/>
          <p:cNvSpPr txBox="1">
            <a:spLocks noChangeArrowheads="1"/>
          </p:cNvSpPr>
          <p:nvPr/>
        </p:nvSpPr>
        <p:spPr bwMode="auto">
          <a:xfrm>
            <a:off x="2965376" y="836712"/>
            <a:ext cx="1212850" cy="336550"/>
          </a:xfrm>
          <a:prstGeom prst="rect">
            <a:avLst/>
          </a:prstGeom>
          <a:noFill/>
          <a:ln>
            <a:noFill/>
          </a:ln>
          <a:effectLst/>
        </p:spPr>
        <p:txBody>
          <a:bodyPr wrap="none">
            <a:spAutoFit/>
          </a:bodyPr>
          <a:lstStyle/>
          <a:p>
            <a:r>
              <a:rPr lang="en-US" sz="1600" dirty="0" err="1">
                <a:solidFill>
                  <a:srgbClr val="000000"/>
                </a:solidFill>
                <a:latin typeface="Arial" charset="0"/>
                <a:ea typeface="+mn-ea"/>
              </a:rPr>
              <a:t>hyperframe</a:t>
            </a:r>
            <a:endParaRPr lang="en-US" sz="1600" dirty="0">
              <a:solidFill>
                <a:srgbClr val="000000"/>
              </a:solidFill>
              <a:latin typeface="Arial" charset="0"/>
              <a:ea typeface="+mn-ea"/>
            </a:endParaRPr>
          </a:p>
        </p:txBody>
      </p:sp>
      <p:sp>
        <p:nvSpPr>
          <p:cNvPr id="23" name="Rectangle 1035"/>
          <p:cNvSpPr>
            <a:spLocks noChangeArrowheads="1"/>
          </p:cNvSpPr>
          <p:nvPr/>
        </p:nvSpPr>
        <p:spPr bwMode="auto">
          <a:xfrm>
            <a:off x="12889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0</a:t>
            </a:r>
          </a:p>
        </p:txBody>
      </p:sp>
      <p:sp>
        <p:nvSpPr>
          <p:cNvPr id="24" name="Rectangle 1036"/>
          <p:cNvSpPr>
            <a:spLocks noChangeArrowheads="1"/>
          </p:cNvSpPr>
          <p:nvPr/>
        </p:nvSpPr>
        <p:spPr bwMode="auto">
          <a:xfrm>
            <a:off x="18223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1</a:t>
            </a:r>
          </a:p>
        </p:txBody>
      </p:sp>
      <p:sp>
        <p:nvSpPr>
          <p:cNvPr id="25" name="Rectangle 1037"/>
          <p:cNvSpPr>
            <a:spLocks noChangeArrowheads="1"/>
          </p:cNvSpPr>
          <p:nvPr/>
        </p:nvSpPr>
        <p:spPr bwMode="auto">
          <a:xfrm>
            <a:off x="23557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a:t>
            </a:r>
          </a:p>
        </p:txBody>
      </p:sp>
      <p:sp>
        <p:nvSpPr>
          <p:cNvPr id="26" name="Rectangle 1038"/>
          <p:cNvSpPr>
            <a:spLocks noChangeArrowheads="1"/>
          </p:cNvSpPr>
          <p:nvPr/>
        </p:nvSpPr>
        <p:spPr bwMode="auto">
          <a:xfrm>
            <a:off x="41845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48</a:t>
            </a:r>
          </a:p>
        </p:txBody>
      </p:sp>
      <p:sp>
        <p:nvSpPr>
          <p:cNvPr id="27" name="Rectangle 1039"/>
          <p:cNvSpPr>
            <a:spLocks noChangeArrowheads="1"/>
          </p:cNvSpPr>
          <p:nvPr/>
        </p:nvSpPr>
        <p:spPr bwMode="auto">
          <a:xfrm>
            <a:off x="47179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49</a:t>
            </a:r>
          </a:p>
        </p:txBody>
      </p:sp>
      <p:sp>
        <p:nvSpPr>
          <p:cNvPr id="28" name="Rectangle 1040"/>
          <p:cNvSpPr>
            <a:spLocks noChangeArrowheads="1"/>
          </p:cNvSpPr>
          <p:nvPr/>
        </p:nvSpPr>
        <p:spPr bwMode="auto">
          <a:xfrm>
            <a:off x="5251376" y="2132112"/>
            <a:ext cx="533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50</a:t>
            </a:r>
          </a:p>
        </p:txBody>
      </p:sp>
      <p:sp>
        <p:nvSpPr>
          <p:cNvPr id="29" name="Rectangle 1041"/>
          <p:cNvSpPr>
            <a:spLocks noChangeArrowheads="1"/>
          </p:cNvSpPr>
          <p:nvPr/>
        </p:nvSpPr>
        <p:spPr bwMode="auto">
          <a:xfrm>
            <a:off x="2889176" y="2132112"/>
            <a:ext cx="12954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a:t>
            </a:r>
          </a:p>
        </p:txBody>
      </p:sp>
      <p:sp>
        <p:nvSpPr>
          <p:cNvPr id="30" name="Rectangle 1042"/>
          <p:cNvSpPr>
            <a:spLocks noChangeArrowheads="1"/>
          </p:cNvSpPr>
          <p:nvPr/>
        </p:nvSpPr>
        <p:spPr bwMode="auto">
          <a:xfrm>
            <a:off x="1288976" y="2589312"/>
            <a:ext cx="6858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0</a:t>
            </a:r>
          </a:p>
        </p:txBody>
      </p:sp>
      <p:sp>
        <p:nvSpPr>
          <p:cNvPr id="31" name="Rectangle 1043"/>
          <p:cNvSpPr>
            <a:spLocks noChangeArrowheads="1"/>
          </p:cNvSpPr>
          <p:nvPr/>
        </p:nvSpPr>
        <p:spPr bwMode="auto">
          <a:xfrm>
            <a:off x="1974776" y="2589312"/>
            <a:ext cx="6858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1</a:t>
            </a:r>
          </a:p>
        </p:txBody>
      </p:sp>
      <p:sp>
        <p:nvSpPr>
          <p:cNvPr id="32" name="Rectangle 1046"/>
          <p:cNvSpPr>
            <a:spLocks noChangeArrowheads="1"/>
          </p:cNvSpPr>
          <p:nvPr/>
        </p:nvSpPr>
        <p:spPr bwMode="auto">
          <a:xfrm>
            <a:off x="4413176" y="2589312"/>
            <a:ext cx="6858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24</a:t>
            </a:r>
          </a:p>
        </p:txBody>
      </p:sp>
      <p:sp>
        <p:nvSpPr>
          <p:cNvPr id="33" name="Rectangle 1047"/>
          <p:cNvSpPr>
            <a:spLocks noChangeArrowheads="1"/>
          </p:cNvSpPr>
          <p:nvPr/>
        </p:nvSpPr>
        <p:spPr bwMode="auto">
          <a:xfrm>
            <a:off x="5098976" y="2589312"/>
            <a:ext cx="6858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25</a:t>
            </a:r>
          </a:p>
        </p:txBody>
      </p:sp>
      <p:sp>
        <p:nvSpPr>
          <p:cNvPr id="34" name="Rectangle 1048"/>
          <p:cNvSpPr>
            <a:spLocks noChangeArrowheads="1"/>
          </p:cNvSpPr>
          <p:nvPr/>
        </p:nvSpPr>
        <p:spPr bwMode="auto">
          <a:xfrm>
            <a:off x="2660576" y="2589312"/>
            <a:ext cx="1752600" cy="381000"/>
          </a:xfrm>
          <a:prstGeom prst="rect">
            <a:avLst/>
          </a:prstGeom>
          <a:solidFill>
            <a:schemeClr val="accent5">
              <a:lumMod val="90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a:t>
            </a:r>
          </a:p>
        </p:txBody>
      </p:sp>
      <p:sp>
        <p:nvSpPr>
          <p:cNvPr id="35" name="Text Box 1049"/>
          <p:cNvSpPr txBox="1">
            <a:spLocks noChangeArrowheads="1"/>
          </p:cNvSpPr>
          <p:nvPr/>
        </p:nvSpPr>
        <p:spPr bwMode="auto">
          <a:xfrm>
            <a:off x="2965376" y="1827312"/>
            <a:ext cx="1212850" cy="336550"/>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solidFill>
                  <a:srgbClr val="000000"/>
                </a:solidFill>
                <a:latin typeface="Arial" charset="0"/>
                <a:ea typeface="+mn-ea"/>
              </a:rPr>
              <a:t>superframe</a:t>
            </a:r>
          </a:p>
        </p:txBody>
      </p:sp>
      <p:sp>
        <p:nvSpPr>
          <p:cNvPr id="36" name="Rectangle 1052"/>
          <p:cNvSpPr>
            <a:spLocks noChangeArrowheads="1"/>
          </p:cNvSpPr>
          <p:nvPr/>
        </p:nvSpPr>
        <p:spPr bwMode="auto">
          <a:xfrm>
            <a:off x="755576" y="3503712"/>
            <a:ext cx="6858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0</a:t>
            </a:r>
          </a:p>
        </p:txBody>
      </p:sp>
      <p:sp>
        <p:nvSpPr>
          <p:cNvPr id="37" name="Rectangle 1053"/>
          <p:cNvSpPr>
            <a:spLocks noChangeArrowheads="1"/>
          </p:cNvSpPr>
          <p:nvPr/>
        </p:nvSpPr>
        <p:spPr bwMode="auto">
          <a:xfrm>
            <a:off x="1441376" y="3503712"/>
            <a:ext cx="6858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1</a:t>
            </a:r>
          </a:p>
        </p:txBody>
      </p:sp>
      <p:sp>
        <p:nvSpPr>
          <p:cNvPr id="38" name="Rectangle 1054"/>
          <p:cNvSpPr>
            <a:spLocks noChangeArrowheads="1"/>
          </p:cNvSpPr>
          <p:nvPr/>
        </p:nvSpPr>
        <p:spPr bwMode="auto">
          <a:xfrm>
            <a:off x="3879776" y="3503712"/>
            <a:ext cx="6858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24</a:t>
            </a:r>
          </a:p>
        </p:txBody>
      </p:sp>
      <p:sp>
        <p:nvSpPr>
          <p:cNvPr id="39" name="Rectangle 1055"/>
          <p:cNvSpPr>
            <a:spLocks noChangeArrowheads="1"/>
          </p:cNvSpPr>
          <p:nvPr/>
        </p:nvSpPr>
        <p:spPr bwMode="auto">
          <a:xfrm>
            <a:off x="4565576" y="3503712"/>
            <a:ext cx="6858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25</a:t>
            </a:r>
          </a:p>
        </p:txBody>
      </p:sp>
      <p:sp>
        <p:nvSpPr>
          <p:cNvPr id="40" name="Rectangle 1056"/>
          <p:cNvSpPr>
            <a:spLocks noChangeArrowheads="1"/>
          </p:cNvSpPr>
          <p:nvPr/>
        </p:nvSpPr>
        <p:spPr bwMode="auto">
          <a:xfrm>
            <a:off x="2127176" y="3503712"/>
            <a:ext cx="17526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a:t>
            </a:r>
          </a:p>
        </p:txBody>
      </p:sp>
      <p:sp>
        <p:nvSpPr>
          <p:cNvPr id="41" name="Rectangle 1057"/>
          <p:cNvSpPr>
            <a:spLocks noChangeArrowheads="1"/>
          </p:cNvSpPr>
          <p:nvPr/>
        </p:nvSpPr>
        <p:spPr bwMode="auto">
          <a:xfrm>
            <a:off x="18223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0</a:t>
            </a:r>
          </a:p>
        </p:txBody>
      </p:sp>
      <p:sp>
        <p:nvSpPr>
          <p:cNvPr id="42" name="Rectangle 1058"/>
          <p:cNvSpPr>
            <a:spLocks noChangeArrowheads="1"/>
          </p:cNvSpPr>
          <p:nvPr/>
        </p:nvSpPr>
        <p:spPr bwMode="auto">
          <a:xfrm>
            <a:off x="23557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1</a:t>
            </a:r>
          </a:p>
        </p:txBody>
      </p:sp>
      <p:sp>
        <p:nvSpPr>
          <p:cNvPr id="43" name="Rectangle 1059"/>
          <p:cNvSpPr>
            <a:spLocks noChangeArrowheads="1"/>
          </p:cNvSpPr>
          <p:nvPr/>
        </p:nvSpPr>
        <p:spPr bwMode="auto">
          <a:xfrm>
            <a:off x="28891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2</a:t>
            </a:r>
          </a:p>
        </p:txBody>
      </p:sp>
      <p:sp>
        <p:nvSpPr>
          <p:cNvPr id="44" name="Rectangle 1060"/>
          <p:cNvSpPr>
            <a:spLocks noChangeArrowheads="1"/>
          </p:cNvSpPr>
          <p:nvPr/>
        </p:nvSpPr>
        <p:spPr bwMode="auto">
          <a:xfrm>
            <a:off x="47179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48</a:t>
            </a:r>
          </a:p>
        </p:txBody>
      </p:sp>
      <p:sp>
        <p:nvSpPr>
          <p:cNvPr id="45" name="Rectangle 1061"/>
          <p:cNvSpPr>
            <a:spLocks noChangeArrowheads="1"/>
          </p:cNvSpPr>
          <p:nvPr/>
        </p:nvSpPr>
        <p:spPr bwMode="auto">
          <a:xfrm>
            <a:off x="52513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49</a:t>
            </a:r>
          </a:p>
        </p:txBody>
      </p:sp>
      <p:sp>
        <p:nvSpPr>
          <p:cNvPr id="46" name="Rectangle 1062"/>
          <p:cNvSpPr>
            <a:spLocks noChangeArrowheads="1"/>
          </p:cNvSpPr>
          <p:nvPr/>
        </p:nvSpPr>
        <p:spPr bwMode="auto">
          <a:xfrm>
            <a:off x="5784776" y="4037112"/>
            <a:ext cx="533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50</a:t>
            </a:r>
          </a:p>
        </p:txBody>
      </p:sp>
      <p:sp>
        <p:nvSpPr>
          <p:cNvPr id="47" name="Rectangle 1063"/>
          <p:cNvSpPr>
            <a:spLocks noChangeArrowheads="1"/>
          </p:cNvSpPr>
          <p:nvPr/>
        </p:nvSpPr>
        <p:spPr bwMode="auto">
          <a:xfrm>
            <a:off x="3422576" y="4037112"/>
            <a:ext cx="1295400" cy="3810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a:r>
              <a:rPr lang="en-US" sz="1600">
                <a:solidFill>
                  <a:srgbClr val="000000"/>
                </a:solidFill>
                <a:latin typeface="Arial" charset="0"/>
                <a:ea typeface="+mn-ea"/>
              </a:rPr>
              <a:t>...</a:t>
            </a:r>
          </a:p>
        </p:txBody>
      </p:sp>
      <p:sp>
        <p:nvSpPr>
          <p:cNvPr id="48" name="Rectangle 1068"/>
          <p:cNvSpPr>
            <a:spLocks noChangeArrowheads="1"/>
          </p:cNvSpPr>
          <p:nvPr/>
        </p:nvSpPr>
        <p:spPr bwMode="auto">
          <a:xfrm>
            <a:off x="1136576" y="5027712"/>
            <a:ext cx="6858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0</a:t>
            </a:r>
          </a:p>
        </p:txBody>
      </p:sp>
      <p:sp>
        <p:nvSpPr>
          <p:cNvPr id="49" name="Rectangle 1069"/>
          <p:cNvSpPr>
            <a:spLocks noChangeArrowheads="1"/>
          </p:cNvSpPr>
          <p:nvPr/>
        </p:nvSpPr>
        <p:spPr bwMode="auto">
          <a:xfrm>
            <a:off x="1822376" y="5027712"/>
            <a:ext cx="6858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1</a:t>
            </a:r>
          </a:p>
        </p:txBody>
      </p:sp>
      <p:sp>
        <p:nvSpPr>
          <p:cNvPr id="50" name="Rectangle 1070"/>
          <p:cNvSpPr>
            <a:spLocks noChangeArrowheads="1"/>
          </p:cNvSpPr>
          <p:nvPr/>
        </p:nvSpPr>
        <p:spPr bwMode="auto">
          <a:xfrm>
            <a:off x="4260776" y="5027712"/>
            <a:ext cx="6858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6</a:t>
            </a:r>
          </a:p>
        </p:txBody>
      </p:sp>
      <p:sp>
        <p:nvSpPr>
          <p:cNvPr id="51" name="Rectangle 1071"/>
          <p:cNvSpPr>
            <a:spLocks noChangeArrowheads="1"/>
          </p:cNvSpPr>
          <p:nvPr/>
        </p:nvSpPr>
        <p:spPr bwMode="auto">
          <a:xfrm>
            <a:off x="4946576" y="5027712"/>
            <a:ext cx="6858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7</a:t>
            </a:r>
          </a:p>
        </p:txBody>
      </p:sp>
      <p:sp>
        <p:nvSpPr>
          <p:cNvPr id="52" name="Rectangle 1072"/>
          <p:cNvSpPr>
            <a:spLocks noChangeArrowheads="1"/>
          </p:cNvSpPr>
          <p:nvPr/>
        </p:nvSpPr>
        <p:spPr bwMode="auto">
          <a:xfrm>
            <a:off x="2508176" y="5027712"/>
            <a:ext cx="17526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a:t>
            </a:r>
          </a:p>
        </p:txBody>
      </p:sp>
      <p:sp>
        <p:nvSpPr>
          <p:cNvPr id="53" name="Text Box 1083"/>
          <p:cNvSpPr txBox="1">
            <a:spLocks noChangeArrowheads="1"/>
          </p:cNvSpPr>
          <p:nvPr/>
        </p:nvSpPr>
        <p:spPr bwMode="auto">
          <a:xfrm>
            <a:off x="1898576" y="3198912"/>
            <a:ext cx="1133475" cy="336550"/>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solidFill>
                  <a:srgbClr val="000000"/>
                </a:solidFill>
                <a:latin typeface="Arial" charset="0"/>
                <a:ea typeface="+mn-ea"/>
              </a:rPr>
              <a:t>multiframe</a:t>
            </a:r>
          </a:p>
        </p:txBody>
      </p:sp>
      <p:sp>
        <p:nvSpPr>
          <p:cNvPr id="54" name="Text Box 1084"/>
          <p:cNvSpPr txBox="1">
            <a:spLocks noChangeArrowheads="1"/>
          </p:cNvSpPr>
          <p:nvPr/>
        </p:nvSpPr>
        <p:spPr bwMode="auto">
          <a:xfrm>
            <a:off x="2889176" y="4722912"/>
            <a:ext cx="704850" cy="336550"/>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solidFill>
                  <a:srgbClr val="000000"/>
                </a:solidFill>
                <a:latin typeface="Arial" charset="0"/>
                <a:ea typeface="+mn-ea"/>
              </a:rPr>
              <a:t>frame</a:t>
            </a:r>
          </a:p>
        </p:txBody>
      </p:sp>
      <p:sp>
        <p:nvSpPr>
          <p:cNvPr id="55" name="Rectangle 1085"/>
          <p:cNvSpPr>
            <a:spLocks noChangeArrowheads="1"/>
          </p:cNvSpPr>
          <p:nvPr/>
        </p:nvSpPr>
        <p:spPr bwMode="auto">
          <a:xfrm>
            <a:off x="1898576" y="5713512"/>
            <a:ext cx="533400" cy="381000"/>
          </a:xfrm>
          <a:prstGeom prst="rect">
            <a:avLst/>
          </a:prstGeom>
          <a:solidFill>
            <a:srgbClr val="DADAF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1600">
                <a:solidFill>
                  <a:srgbClr val="000000"/>
                </a:solidFill>
                <a:latin typeface="Arial" charset="0"/>
                <a:ea typeface="+mn-ea"/>
              </a:rPr>
              <a:t>burst</a:t>
            </a:r>
          </a:p>
        </p:txBody>
      </p:sp>
      <p:sp>
        <p:nvSpPr>
          <p:cNvPr id="56" name="Rectangle 1086"/>
          <p:cNvSpPr>
            <a:spLocks noChangeArrowheads="1"/>
          </p:cNvSpPr>
          <p:nvPr/>
        </p:nvSpPr>
        <p:spPr bwMode="auto">
          <a:xfrm>
            <a:off x="1822376" y="5713512"/>
            <a:ext cx="76200" cy="38100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57" name="Rectangle 1087"/>
          <p:cNvSpPr>
            <a:spLocks noChangeArrowheads="1"/>
          </p:cNvSpPr>
          <p:nvPr/>
        </p:nvSpPr>
        <p:spPr bwMode="auto">
          <a:xfrm>
            <a:off x="2431976" y="5713512"/>
            <a:ext cx="76200" cy="38100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58" name="Text Box 1088"/>
          <p:cNvSpPr txBox="1">
            <a:spLocks noChangeArrowheads="1"/>
          </p:cNvSpPr>
          <p:nvPr/>
        </p:nvSpPr>
        <p:spPr bwMode="auto">
          <a:xfrm>
            <a:off x="1898576" y="5408712"/>
            <a:ext cx="500063" cy="336550"/>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solidFill>
                  <a:srgbClr val="000000"/>
                </a:solidFill>
                <a:latin typeface="Arial" charset="0"/>
                <a:ea typeface="+mn-ea"/>
              </a:rPr>
              <a:t>slot</a:t>
            </a:r>
          </a:p>
        </p:txBody>
      </p:sp>
      <p:sp>
        <p:nvSpPr>
          <p:cNvPr id="59" name="Text Box 1091"/>
          <p:cNvSpPr txBox="1">
            <a:spLocks noChangeArrowheads="1"/>
          </p:cNvSpPr>
          <p:nvPr/>
        </p:nvSpPr>
        <p:spPr bwMode="auto">
          <a:xfrm>
            <a:off x="6561064" y="5713512"/>
            <a:ext cx="2092624" cy="338554"/>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ea typeface="+mn-ea"/>
              </a:rPr>
              <a:t>Timeslot = 576.92 µs</a:t>
            </a:r>
          </a:p>
        </p:txBody>
      </p:sp>
      <p:sp>
        <p:nvSpPr>
          <p:cNvPr id="60" name="Text Box 1092"/>
          <p:cNvSpPr txBox="1">
            <a:spLocks noChangeArrowheads="1"/>
          </p:cNvSpPr>
          <p:nvPr/>
        </p:nvSpPr>
        <p:spPr bwMode="auto">
          <a:xfrm>
            <a:off x="6449939" y="5027712"/>
            <a:ext cx="2383986" cy="338554"/>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ea typeface="+mn-ea"/>
              </a:rPr>
              <a:t>4.615ms (= 8 timeslots)</a:t>
            </a:r>
          </a:p>
        </p:txBody>
      </p:sp>
      <p:sp>
        <p:nvSpPr>
          <p:cNvPr id="61" name="Text Box 1093"/>
          <p:cNvSpPr txBox="1">
            <a:spLocks noChangeArrowheads="1"/>
          </p:cNvSpPr>
          <p:nvPr/>
        </p:nvSpPr>
        <p:spPr bwMode="auto">
          <a:xfrm>
            <a:off x="6535664" y="3503712"/>
            <a:ext cx="2087431" cy="584775"/>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rPr>
              <a:t>120ms (= 26 frames)</a:t>
            </a:r>
          </a:p>
          <a:p>
            <a:endParaRPr lang="en-US" sz="1600" dirty="0">
              <a:solidFill>
                <a:srgbClr val="000000"/>
              </a:solidFill>
              <a:latin typeface="Arial" charset="0"/>
              <a:ea typeface="+mn-ea"/>
            </a:endParaRPr>
          </a:p>
        </p:txBody>
      </p:sp>
      <p:sp>
        <p:nvSpPr>
          <p:cNvPr id="62" name="Text Box 1094"/>
          <p:cNvSpPr txBox="1">
            <a:spLocks noChangeArrowheads="1"/>
          </p:cNvSpPr>
          <p:nvPr/>
        </p:nvSpPr>
        <p:spPr bwMode="auto">
          <a:xfrm>
            <a:off x="6394376" y="4037112"/>
            <a:ext cx="971741" cy="338554"/>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ea typeface="+mn-ea"/>
              </a:rPr>
              <a:t>235.4ms</a:t>
            </a:r>
          </a:p>
        </p:txBody>
      </p:sp>
      <p:sp>
        <p:nvSpPr>
          <p:cNvPr id="63" name="Text Box 1095"/>
          <p:cNvSpPr txBox="1">
            <a:spLocks noChangeArrowheads="1"/>
          </p:cNvSpPr>
          <p:nvPr/>
        </p:nvSpPr>
        <p:spPr bwMode="auto">
          <a:xfrm>
            <a:off x="6591226" y="2436912"/>
            <a:ext cx="2406428" cy="338554"/>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ea typeface="+mn-ea"/>
              </a:rPr>
              <a:t>6.12s (= 51 </a:t>
            </a:r>
            <a:r>
              <a:rPr lang="en-US" sz="1600" dirty="0" err="1">
                <a:solidFill>
                  <a:srgbClr val="000000"/>
                </a:solidFill>
                <a:latin typeface="Arial" charset="0"/>
                <a:ea typeface="+mn-ea"/>
              </a:rPr>
              <a:t>multiframes</a:t>
            </a:r>
            <a:r>
              <a:rPr lang="en-US" sz="1600" dirty="0">
                <a:solidFill>
                  <a:srgbClr val="000000"/>
                </a:solidFill>
                <a:latin typeface="Arial" charset="0"/>
                <a:ea typeface="+mn-ea"/>
              </a:rPr>
              <a:t>)</a:t>
            </a:r>
          </a:p>
        </p:txBody>
      </p:sp>
      <p:sp>
        <p:nvSpPr>
          <p:cNvPr id="64" name="Text Box 1096"/>
          <p:cNvSpPr txBox="1">
            <a:spLocks noChangeArrowheads="1"/>
          </p:cNvSpPr>
          <p:nvPr/>
        </p:nvSpPr>
        <p:spPr bwMode="auto">
          <a:xfrm>
            <a:off x="6228184" y="1039624"/>
            <a:ext cx="2154757" cy="584775"/>
          </a:xfrm>
          <a:prstGeom prst="rect">
            <a:avLst/>
          </a:prstGeom>
          <a:noFill/>
          <a:ln>
            <a:noFill/>
          </a:ln>
          <a:effectLst/>
          <a:extLst>
            <a:ext uri="{909E8E84-426E-40dd-AFC4-6F175D3DCCD1}">
              <a14:hiddenFill xmlns:a14="http://schemas.microsoft.com/office/drawing/2010/main" xmlns="">
                <a:solidFill>
                  <a:srgbClr val="DADAF6"/>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dirty="0">
                <a:solidFill>
                  <a:srgbClr val="000000"/>
                </a:solidFill>
                <a:latin typeface="Arial" charset="0"/>
                <a:ea typeface="+mn-ea"/>
              </a:rPr>
              <a:t>3 h 28 min 53.76s</a:t>
            </a:r>
          </a:p>
          <a:p>
            <a:r>
              <a:rPr lang="en-US" sz="1600" dirty="0">
                <a:solidFill>
                  <a:srgbClr val="000000"/>
                </a:solidFill>
                <a:latin typeface="Arial" charset="0"/>
              </a:rPr>
              <a:t>(= 2048 </a:t>
            </a:r>
            <a:r>
              <a:rPr lang="en-US" sz="1600" dirty="0" err="1">
                <a:solidFill>
                  <a:srgbClr val="000000"/>
                </a:solidFill>
                <a:latin typeface="Arial" charset="0"/>
              </a:rPr>
              <a:t>superframes</a:t>
            </a:r>
            <a:r>
              <a:rPr lang="en-US" sz="1600" dirty="0">
                <a:solidFill>
                  <a:srgbClr val="000000"/>
                </a:solidFill>
                <a:latin typeface="Arial" charset="0"/>
              </a:rPr>
              <a:t>)</a:t>
            </a:r>
            <a:endParaRPr lang="en-US" sz="1600" dirty="0">
              <a:solidFill>
                <a:srgbClr val="000000"/>
              </a:solidFill>
              <a:latin typeface="Arial" charset="0"/>
              <a:ea typeface="+mn-ea"/>
            </a:endParaRPr>
          </a:p>
        </p:txBody>
      </p:sp>
      <p:sp>
        <p:nvSpPr>
          <p:cNvPr id="65" name="Line 1098"/>
          <p:cNvSpPr>
            <a:spLocks noChangeShapeType="1"/>
          </p:cNvSpPr>
          <p:nvPr/>
        </p:nvSpPr>
        <p:spPr bwMode="auto">
          <a:xfrm flipV="1">
            <a:off x="1292151" y="1520925"/>
            <a:ext cx="1063625" cy="6127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66" name="Line 1099"/>
          <p:cNvSpPr>
            <a:spLocks noChangeShapeType="1"/>
          </p:cNvSpPr>
          <p:nvPr/>
        </p:nvSpPr>
        <p:spPr bwMode="auto">
          <a:xfrm flipH="1" flipV="1">
            <a:off x="2890764" y="1520925"/>
            <a:ext cx="2892425" cy="608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67" name="Line 1104"/>
          <p:cNvSpPr>
            <a:spLocks noChangeShapeType="1"/>
          </p:cNvSpPr>
          <p:nvPr/>
        </p:nvSpPr>
        <p:spPr bwMode="auto">
          <a:xfrm flipV="1">
            <a:off x="1136576" y="3878362"/>
            <a:ext cx="304800" cy="1155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
        <p:nvSpPr>
          <p:cNvPr id="68" name="Line 1107"/>
          <p:cNvSpPr>
            <a:spLocks noChangeShapeType="1"/>
          </p:cNvSpPr>
          <p:nvPr/>
        </p:nvSpPr>
        <p:spPr bwMode="auto">
          <a:xfrm flipH="1" flipV="1">
            <a:off x="5251376" y="4416525"/>
            <a:ext cx="377825" cy="6111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sz="1600">
              <a:solidFill>
                <a:srgbClr val="000000"/>
              </a:solidFill>
              <a:latin typeface="Arial" charset="0"/>
              <a:ea typeface="+mn-ea"/>
            </a:endParaRPr>
          </a:p>
        </p:txBody>
      </p:sp>
    </p:spTree>
    <p:extLst>
      <p:ext uri="{BB962C8B-B14F-4D97-AF65-F5344CB8AC3E}">
        <p14:creationId xmlns:p14="http://schemas.microsoft.com/office/powerpoint/2010/main" val="3646315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99" y="-56382"/>
            <a:ext cx="8418849" cy="605062"/>
          </a:xfrm>
        </p:spPr>
        <p:txBody>
          <a:bodyPr/>
          <a:lstStyle/>
          <a:p>
            <a:r>
              <a:rPr lang="en-GB" b="0" dirty="0" err="1">
                <a:solidFill>
                  <a:srgbClr val="FFFFFF"/>
                </a:solidFill>
                <a:latin typeface="Calibri" pitchFamily="34" charset="0"/>
                <a:cs typeface="Calibri" pitchFamily="34" charset="0"/>
              </a:rPr>
              <a:t>Superframe</a:t>
            </a:r>
            <a:r>
              <a:rPr lang="en-GB" b="0" dirty="0">
                <a:solidFill>
                  <a:srgbClr val="FFFFFF"/>
                </a:solidFill>
                <a:latin typeface="Calibri" pitchFamily="34" charset="0"/>
                <a:cs typeface="Calibri" pitchFamily="34" charset="0"/>
              </a:rPr>
              <a:t> and </a:t>
            </a:r>
            <a:r>
              <a:rPr lang="en-GB" b="0" dirty="0" err="1">
                <a:solidFill>
                  <a:srgbClr val="FFFFFF"/>
                </a:solidFill>
                <a:latin typeface="Calibri" pitchFamily="34" charset="0"/>
                <a:cs typeface="Calibri" pitchFamily="34" charset="0"/>
              </a:rPr>
              <a:t>Hyperframe</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58</a:t>
            </a:fld>
            <a:endParaRPr lang="en-GB"/>
          </a:p>
        </p:txBody>
      </p:sp>
      <p:sp>
        <p:nvSpPr>
          <p:cNvPr id="7" name="TextBox 6"/>
          <p:cNvSpPr txBox="1"/>
          <p:nvPr/>
        </p:nvSpPr>
        <p:spPr>
          <a:xfrm>
            <a:off x="251520" y="908720"/>
            <a:ext cx="8568952" cy="4708981"/>
          </a:xfrm>
          <a:prstGeom prst="rect">
            <a:avLst/>
          </a:prstGeom>
          <a:noFill/>
        </p:spPr>
        <p:txBody>
          <a:bodyPr wrap="square" rtlCol="0">
            <a:spAutoFit/>
          </a:bodyPr>
          <a:lstStyle/>
          <a:p>
            <a:r>
              <a:rPr lang="en-GB" sz="2000" b="1" u="sng" dirty="0" err="1">
                <a:solidFill>
                  <a:srgbClr val="002060"/>
                </a:solidFill>
                <a:latin typeface="Calibri" pitchFamily="34" charset="0"/>
                <a:cs typeface="Calibri" pitchFamily="34" charset="0"/>
              </a:rPr>
              <a:t>Superframe</a:t>
            </a:r>
            <a:endParaRPr lang="en-GB" sz="2000" b="1" u="sng" dirty="0">
              <a:solidFill>
                <a:srgbClr val="002060"/>
              </a:solidFill>
              <a:latin typeface="Calibri" pitchFamily="34" charset="0"/>
              <a:cs typeface="Calibri" pitchFamily="34" charset="0"/>
            </a:endParaRPr>
          </a:p>
          <a:p>
            <a:pPr marL="342900" indent="-342900">
              <a:buFont typeface="Arial" pitchFamily="34" charset="0"/>
              <a:buChar char="•"/>
            </a:pPr>
            <a:r>
              <a:rPr lang="en-GB" sz="2000" dirty="0">
                <a:latin typeface="Calibri" pitchFamily="34" charset="0"/>
                <a:cs typeface="Calibri" pitchFamily="34" charset="0"/>
              </a:rPr>
              <a:t>A </a:t>
            </a:r>
            <a:r>
              <a:rPr lang="en-GB" sz="2000" dirty="0" err="1">
                <a:latin typeface="Calibri" pitchFamily="34" charset="0"/>
                <a:cs typeface="Calibri" pitchFamily="34" charset="0"/>
              </a:rPr>
              <a:t>superframe</a:t>
            </a:r>
            <a:r>
              <a:rPr lang="en-GB" sz="2000" dirty="0">
                <a:latin typeface="Calibri" pitchFamily="34" charset="0"/>
                <a:cs typeface="Calibri" pitchFamily="34" charset="0"/>
              </a:rPr>
              <a:t> is a </a:t>
            </a:r>
            <a:r>
              <a:rPr lang="en-GB" sz="2000" dirty="0" err="1">
                <a:latin typeface="Calibri" pitchFamily="34" charset="0"/>
                <a:cs typeface="Calibri" pitchFamily="34" charset="0"/>
              </a:rPr>
              <a:t>multiframe</a:t>
            </a:r>
            <a:r>
              <a:rPr lang="en-GB" sz="2000" dirty="0">
                <a:latin typeface="Calibri" pitchFamily="34" charset="0"/>
                <a:cs typeface="Calibri" pitchFamily="34" charset="0"/>
              </a:rPr>
              <a:t> sequence that combines the period of a 51 </a:t>
            </a:r>
            <a:r>
              <a:rPr lang="en-GB" sz="2000" dirty="0" err="1">
                <a:latin typeface="Calibri" pitchFamily="34" charset="0"/>
                <a:cs typeface="Calibri" pitchFamily="34" charset="0"/>
              </a:rPr>
              <a:t>multiframe</a:t>
            </a:r>
            <a:r>
              <a:rPr lang="en-GB" sz="2000" dirty="0">
                <a:latin typeface="Calibri" pitchFamily="34" charset="0"/>
                <a:cs typeface="Calibri" pitchFamily="34" charset="0"/>
              </a:rPr>
              <a:t> with 26 </a:t>
            </a:r>
            <a:r>
              <a:rPr lang="en-GB" sz="2000" dirty="0" err="1">
                <a:latin typeface="Calibri" pitchFamily="34" charset="0"/>
                <a:cs typeface="Calibri" pitchFamily="34" charset="0"/>
              </a:rPr>
              <a:t>multiframes</a:t>
            </a:r>
            <a:r>
              <a:rPr lang="en-GB" sz="2000" dirty="0">
                <a:latin typeface="Calibri" pitchFamily="34" charset="0"/>
                <a:cs typeface="Calibri" pitchFamily="34" charset="0"/>
              </a:rPr>
              <a:t> (6.12 seconds).</a:t>
            </a:r>
          </a:p>
          <a:p>
            <a:pPr marL="342900" indent="-342900">
              <a:buFont typeface="Arial" pitchFamily="34" charset="0"/>
              <a:buChar char="•"/>
            </a:pPr>
            <a:r>
              <a:rPr lang="en-GB" sz="2000" dirty="0">
                <a:latin typeface="Calibri" pitchFamily="34" charset="0"/>
                <a:cs typeface="Calibri" pitchFamily="34" charset="0"/>
              </a:rPr>
              <a:t>The use of the </a:t>
            </a:r>
            <a:r>
              <a:rPr lang="en-GB" sz="2000" dirty="0" err="1">
                <a:latin typeface="Calibri" pitchFamily="34" charset="0"/>
                <a:cs typeface="Calibri" pitchFamily="34" charset="0"/>
              </a:rPr>
              <a:t>superframe</a:t>
            </a:r>
            <a:r>
              <a:rPr lang="en-GB" sz="2000" dirty="0">
                <a:latin typeface="Calibri" pitchFamily="34" charset="0"/>
                <a:cs typeface="Calibri" pitchFamily="34" charset="0"/>
              </a:rPr>
              <a:t> time period allows all mobile devices to scan all the different time frame types at least once.</a:t>
            </a:r>
          </a:p>
          <a:p>
            <a:endParaRPr lang="en-GB" sz="2000" dirty="0">
              <a:latin typeface="Calibri" pitchFamily="34" charset="0"/>
              <a:cs typeface="Calibri" pitchFamily="34" charset="0"/>
            </a:endParaRPr>
          </a:p>
          <a:p>
            <a:r>
              <a:rPr lang="en-GB" sz="2000" b="1" u="sng" dirty="0" err="1">
                <a:solidFill>
                  <a:srgbClr val="002060"/>
                </a:solidFill>
                <a:latin typeface="Calibri" pitchFamily="34" charset="0"/>
                <a:cs typeface="Calibri" pitchFamily="34" charset="0"/>
              </a:rPr>
              <a:t>Hyperframe</a:t>
            </a:r>
            <a:endParaRPr lang="en-GB" sz="2000" b="1" u="sng" dirty="0">
              <a:solidFill>
                <a:srgbClr val="002060"/>
              </a:solidFill>
              <a:latin typeface="Calibri" pitchFamily="34" charset="0"/>
              <a:cs typeface="Calibri" pitchFamily="34" charset="0"/>
            </a:endParaRPr>
          </a:p>
          <a:p>
            <a:pPr marL="342900" indent="-342900">
              <a:buFont typeface="Arial" pitchFamily="34" charset="0"/>
              <a:buChar char="•"/>
            </a:pPr>
            <a:r>
              <a:rPr lang="en-GB" sz="2000" dirty="0">
                <a:latin typeface="Calibri" pitchFamily="34" charset="0"/>
                <a:cs typeface="Calibri" pitchFamily="34" charset="0"/>
              </a:rPr>
              <a:t>A </a:t>
            </a:r>
            <a:r>
              <a:rPr lang="en-GB" sz="2000" dirty="0" err="1">
                <a:latin typeface="Calibri" pitchFamily="34" charset="0"/>
                <a:cs typeface="Calibri" pitchFamily="34" charset="0"/>
              </a:rPr>
              <a:t>hyperframe</a:t>
            </a:r>
            <a:r>
              <a:rPr lang="en-GB" sz="2000" dirty="0">
                <a:latin typeface="Calibri" pitchFamily="34" charset="0"/>
                <a:cs typeface="Calibri" pitchFamily="34" charset="0"/>
              </a:rPr>
              <a:t> is a </a:t>
            </a:r>
            <a:r>
              <a:rPr lang="en-GB" sz="2000" dirty="0" err="1">
                <a:latin typeface="Calibri" pitchFamily="34" charset="0"/>
                <a:cs typeface="Calibri" pitchFamily="34" charset="0"/>
              </a:rPr>
              <a:t>multiframe</a:t>
            </a:r>
            <a:r>
              <a:rPr lang="en-GB" sz="2000" dirty="0">
                <a:latin typeface="Calibri" pitchFamily="34" charset="0"/>
                <a:cs typeface="Calibri" pitchFamily="34" charset="0"/>
              </a:rPr>
              <a:t> sequence that is composed of 2048 </a:t>
            </a:r>
            <a:r>
              <a:rPr lang="en-GB" sz="2000" dirty="0" err="1">
                <a:latin typeface="Calibri" pitchFamily="34" charset="0"/>
                <a:cs typeface="Calibri" pitchFamily="34" charset="0"/>
              </a:rPr>
              <a:t>superframes</a:t>
            </a:r>
            <a:r>
              <a:rPr lang="en-GB" sz="2000" dirty="0">
                <a:latin typeface="Calibri" pitchFamily="34" charset="0"/>
                <a:cs typeface="Calibri" pitchFamily="34" charset="0"/>
              </a:rPr>
              <a:t>, and is the largest time interval in the GSM system (3 hours, 28 minutes, 53 seconds).</a:t>
            </a:r>
          </a:p>
          <a:p>
            <a:pPr marL="342900" indent="-342900">
              <a:buFont typeface="Arial" pitchFamily="34" charset="0"/>
              <a:buChar char="•"/>
            </a:pPr>
            <a:r>
              <a:rPr lang="en-GB" sz="2000" dirty="0">
                <a:latin typeface="Calibri" pitchFamily="34" charset="0"/>
                <a:cs typeface="Calibri" pitchFamily="34" charset="0"/>
              </a:rPr>
              <a:t>Every time slot during a </a:t>
            </a:r>
            <a:r>
              <a:rPr lang="en-GB" sz="2000" dirty="0" err="1">
                <a:latin typeface="Calibri" pitchFamily="34" charset="0"/>
                <a:cs typeface="Calibri" pitchFamily="34" charset="0"/>
              </a:rPr>
              <a:t>hyperframe</a:t>
            </a:r>
            <a:r>
              <a:rPr lang="en-GB" sz="2000" dirty="0">
                <a:latin typeface="Calibri" pitchFamily="34" charset="0"/>
                <a:cs typeface="Calibri" pitchFamily="34" charset="0"/>
              </a:rPr>
              <a:t> has a sequential number (represented by an 11 bit counter) that is composed of a frame number and a time slot number. This counter allows the </a:t>
            </a:r>
            <a:r>
              <a:rPr lang="en-GB" sz="2000" dirty="0" err="1">
                <a:latin typeface="Calibri" pitchFamily="34" charset="0"/>
                <a:cs typeface="Calibri" pitchFamily="34" charset="0"/>
              </a:rPr>
              <a:t>hyperframe</a:t>
            </a:r>
            <a:r>
              <a:rPr lang="en-GB" sz="2000" dirty="0">
                <a:latin typeface="Calibri" pitchFamily="34" charset="0"/>
                <a:cs typeface="Calibri" pitchFamily="34" charset="0"/>
              </a:rPr>
              <a:t> to synchronize frequency hopping sequence, encryption processes for voice privacy of subscribers' conversations.</a:t>
            </a:r>
          </a:p>
        </p:txBody>
      </p:sp>
    </p:spTree>
    <p:extLst>
      <p:ext uri="{BB962C8B-B14F-4D97-AF65-F5344CB8AC3E}">
        <p14:creationId xmlns:p14="http://schemas.microsoft.com/office/powerpoint/2010/main" val="271568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7776864" cy="576064"/>
          </a:xfrm>
        </p:spPr>
        <p:txBody>
          <a:bodyPr/>
          <a:lstStyle/>
          <a:p>
            <a:r>
              <a:rPr lang="en-GB" b="0" dirty="0">
                <a:solidFill>
                  <a:srgbClr val="FFFFFF"/>
                </a:solidFill>
                <a:latin typeface="Calibri" pitchFamily="34" charset="0"/>
                <a:cs typeface="Calibri" pitchFamily="34" charset="0"/>
              </a:rPr>
              <a:t>GSM Logical Channel Hierarchy</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59</a:t>
            </a:fld>
            <a:endParaRPr lang="en-GB"/>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3388398076"/>
              </p:ext>
            </p:extLst>
          </p:nvPr>
        </p:nvGraphicFramePr>
        <p:xfrm>
          <a:off x="107504" y="980728"/>
          <a:ext cx="892899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72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7560840" cy="620688"/>
          </a:xfrm>
        </p:spPr>
        <p:txBody>
          <a:bodyPr/>
          <a:lstStyle/>
          <a:p>
            <a:r>
              <a:rPr lang="en-GB" b="0" dirty="0">
                <a:solidFill>
                  <a:srgbClr val="FFFFFF"/>
                </a:solidFill>
                <a:latin typeface="Calibri" pitchFamily="34" charset="0"/>
                <a:cs typeface="Calibri" pitchFamily="34" charset="0"/>
              </a:rPr>
              <a:t>Mobile subscriber growth : Africa</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a:t>
            </a:fld>
            <a:endParaRPr lang="en-GB"/>
          </a:p>
        </p:txBody>
      </p:sp>
      <p:sp>
        <p:nvSpPr>
          <p:cNvPr id="7" name="TextBox 6"/>
          <p:cNvSpPr txBox="1"/>
          <p:nvPr/>
        </p:nvSpPr>
        <p:spPr>
          <a:xfrm>
            <a:off x="4788024" y="6102403"/>
            <a:ext cx="4057585" cy="307777"/>
          </a:xfrm>
          <a:prstGeom prst="rect">
            <a:avLst/>
          </a:prstGeom>
          <a:solidFill>
            <a:schemeClr val="accent5">
              <a:lumMod val="20000"/>
              <a:lumOff val="80000"/>
            </a:schemeClr>
          </a:solidFill>
          <a:ln>
            <a:noFill/>
          </a:ln>
          <a:effectLst/>
        </p:spPr>
        <p:txBody>
          <a:bodyPr vert="horz" wrap="square" lIns="91440" tIns="45720" rIns="91440" bIns="45720" numCol="1" anchor="t" anchorCtr="0" compatLnSpc="1">
            <a:prstTxWarp prst="textNoShape">
              <a:avLst/>
            </a:prstTxWarp>
          </a:bodyPr>
          <a:lstStyle>
            <a:defPPr>
              <a:defRPr lang="en-US"/>
            </a:defPPr>
            <a:lvl1pPr algn="ctr">
              <a:defRPr sz="1400" b="1" i="1">
                <a:latin typeface="Calibri" pitchFamily="34" charset="0"/>
                <a:ea typeface="ＭＳ Ｐゴシック" charset="0"/>
                <a:cs typeface="Calibri" pitchFamily="34" charset="0"/>
              </a:defRPr>
            </a:lvl1pPr>
          </a:lstStyle>
          <a:p>
            <a:r>
              <a:rPr lang="en-GB" dirty="0"/>
              <a:t>Ref : http://www.gsacom.com/news/statistics.php4</a:t>
            </a:r>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1600" y="836712"/>
            <a:ext cx="6876256" cy="5157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538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776864" cy="648072"/>
          </a:xfrm>
        </p:spPr>
        <p:txBody>
          <a:bodyPr/>
          <a:lstStyle/>
          <a:p>
            <a:r>
              <a:rPr lang="en-GB" b="0" dirty="0">
                <a:solidFill>
                  <a:srgbClr val="FFFFFF"/>
                </a:solidFill>
                <a:latin typeface="Calibri" pitchFamily="34" charset="0"/>
                <a:cs typeface="Calibri" pitchFamily="34" charset="0"/>
              </a:rPr>
              <a:t>Traffic Channels (TCH)</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60</a:t>
            </a:fld>
            <a:endParaRPr lang="en-GB"/>
          </a:p>
        </p:txBody>
      </p:sp>
      <p:sp>
        <p:nvSpPr>
          <p:cNvPr id="7" name="Content Placeholder 2"/>
          <p:cNvSpPr>
            <a:spLocks noGrp="1"/>
          </p:cNvSpPr>
          <p:nvPr>
            <p:ph idx="1"/>
          </p:nvPr>
        </p:nvSpPr>
        <p:spPr>
          <a:xfrm>
            <a:off x="179512" y="764704"/>
            <a:ext cx="8784976" cy="5688632"/>
          </a:xfrm>
        </p:spPr>
        <p:txBody>
          <a:bodyPr>
            <a:noAutofit/>
          </a:bodyPr>
          <a:lstStyle/>
          <a:p>
            <a:pPr>
              <a:spcBef>
                <a:spcPts val="600"/>
              </a:spcBef>
              <a:spcAft>
                <a:spcPts val="600"/>
              </a:spcAft>
            </a:pPr>
            <a:r>
              <a:rPr lang="en-GB" sz="2000" dirty="0">
                <a:latin typeface="Calibri" pitchFamily="34" charset="0"/>
                <a:cs typeface="Calibri" pitchFamily="34" charset="0"/>
              </a:rPr>
              <a:t>GSM uses a TCH to transmit user data (e.g., voice, fax). Two basic categories of TCHs have been defined, :</a:t>
            </a:r>
          </a:p>
          <a:p>
            <a:pPr lvl="1">
              <a:spcBef>
                <a:spcPts val="600"/>
              </a:spcBef>
              <a:spcAft>
                <a:spcPts val="600"/>
              </a:spcAft>
            </a:pPr>
            <a:r>
              <a:rPr lang="en-GB" sz="1600" b="1" u="sng" dirty="0">
                <a:latin typeface="Calibri" pitchFamily="34" charset="0"/>
                <a:cs typeface="Calibri" pitchFamily="34" charset="0"/>
              </a:rPr>
              <a:t>full-rate TCH (T CH/F)</a:t>
            </a:r>
          </a:p>
          <a:p>
            <a:pPr lvl="1">
              <a:spcBef>
                <a:spcPts val="600"/>
              </a:spcBef>
              <a:spcAft>
                <a:spcPts val="600"/>
              </a:spcAft>
            </a:pPr>
            <a:r>
              <a:rPr lang="en-GB" sz="1600" b="1" u="sng" dirty="0">
                <a:latin typeface="Calibri" pitchFamily="34" charset="0"/>
                <a:cs typeface="Calibri" pitchFamily="34" charset="0"/>
              </a:rPr>
              <a:t>full-rate TCH (T CH/H)</a:t>
            </a:r>
          </a:p>
          <a:p>
            <a:pPr>
              <a:spcBef>
                <a:spcPts val="600"/>
              </a:spcBef>
              <a:spcAft>
                <a:spcPts val="600"/>
              </a:spcAft>
            </a:pPr>
            <a:r>
              <a:rPr lang="en-GB" sz="2000" dirty="0">
                <a:latin typeface="Calibri" pitchFamily="34" charset="0"/>
                <a:cs typeface="Calibri" pitchFamily="34" charset="0"/>
              </a:rPr>
              <a:t>With the voice codecs available at the beginning of the GSM standardization, 13 </a:t>
            </a:r>
            <a:r>
              <a:rPr lang="en-GB" sz="2000" dirty="0" err="1">
                <a:latin typeface="Calibri" pitchFamily="34" charset="0"/>
                <a:cs typeface="Calibri" pitchFamily="34" charset="0"/>
              </a:rPr>
              <a:t>kbit</a:t>
            </a:r>
            <a:r>
              <a:rPr lang="en-GB" sz="2000" dirty="0">
                <a:latin typeface="Calibri" pitchFamily="34" charset="0"/>
                <a:cs typeface="Calibri" pitchFamily="34" charset="0"/>
              </a:rPr>
              <a:t>/s were required, whereas the remaining capacity of the TCH/F (22.8 </a:t>
            </a:r>
            <a:r>
              <a:rPr lang="en-GB" sz="2000" dirty="0" err="1">
                <a:latin typeface="Calibri" pitchFamily="34" charset="0"/>
                <a:cs typeface="Calibri" pitchFamily="34" charset="0"/>
              </a:rPr>
              <a:t>kbit</a:t>
            </a:r>
            <a:r>
              <a:rPr lang="en-GB" sz="2000" dirty="0">
                <a:latin typeface="Calibri" pitchFamily="34" charset="0"/>
                <a:cs typeface="Calibri" pitchFamily="34" charset="0"/>
              </a:rPr>
              <a:t>/s) was used for error correction (TCH/FS).</a:t>
            </a:r>
          </a:p>
          <a:p>
            <a:pPr>
              <a:spcBef>
                <a:spcPts val="600"/>
              </a:spcBef>
              <a:spcAft>
                <a:spcPts val="600"/>
              </a:spcAft>
            </a:pPr>
            <a:r>
              <a:rPr lang="en-GB" sz="2000" dirty="0">
                <a:latin typeface="Calibri" pitchFamily="34" charset="0"/>
                <a:cs typeface="Calibri" pitchFamily="34" charset="0"/>
              </a:rPr>
              <a:t>Improved codes allow for better voice coding and can use a TCH/H. Using these TCH/</a:t>
            </a:r>
            <a:r>
              <a:rPr lang="en-GB" sz="2000" dirty="0" err="1">
                <a:latin typeface="Calibri" pitchFamily="34" charset="0"/>
                <a:cs typeface="Calibri" pitchFamily="34" charset="0"/>
              </a:rPr>
              <a:t>Hs</a:t>
            </a:r>
            <a:r>
              <a:rPr lang="en-GB" sz="2000" dirty="0">
                <a:latin typeface="Calibri" pitchFamily="34" charset="0"/>
                <a:cs typeface="Calibri" pitchFamily="34" charset="0"/>
              </a:rPr>
              <a:t> doubles the capacity of the GSM system for voice transmission. Speech quality decreases with the use of TCH/</a:t>
            </a:r>
            <a:r>
              <a:rPr lang="en-GB" sz="2000" dirty="0" err="1">
                <a:latin typeface="Calibri" pitchFamily="34" charset="0"/>
                <a:cs typeface="Calibri" pitchFamily="34" charset="0"/>
              </a:rPr>
              <a:t>Hs</a:t>
            </a:r>
            <a:r>
              <a:rPr lang="en-GB" sz="2000" dirty="0">
                <a:latin typeface="Calibri" pitchFamily="34" charset="0"/>
                <a:cs typeface="Calibri" pitchFamily="34" charset="0"/>
              </a:rPr>
              <a:t>, however, and many operators try to avoid using them.</a:t>
            </a:r>
          </a:p>
          <a:p>
            <a:pPr>
              <a:spcBef>
                <a:spcPts val="600"/>
              </a:spcBef>
              <a:spcAft>
                <a:spcPts val="600"/>
              </a:spcAft>
            </a:pPr>
            <a:r>
              <a:rPr lang="en-GB" sz="2000" dirty="0">
                <a:latin typeface="Calibri" pitchFamily="34" charset="0"/>
                <a:cs typeface="Calibri" pitchFamily="34" charset="0"/>
              </a:rPr>
              <a:t>The standard codecs for voice are called full rate (FR, 13 </a:t>
            </a:r>
            <a:r>
              <a:rPr lang="en-GB" sz="2000" dirty="0" err="1">
                <a:latin typeface="Calibri" pitchFamily="34" charset="0"/>
                <a:cs typeface="Calibri" pitchFamily="34" charset="0"/>
              </a:rPr>
              <a:t>kbit</a:t>
            </a:r>
            <a:r>
              <a:rPr lang="en-GB" sz="2000" dirty="0">
                <a:latin typeface="Calibri" pitchFamily="34" charset="0"/>
                <a:cs typeface="Calibri" pitchFamily="34" charset="0"/>
              </a:rPr>
              <a:t>/s) and half rate (HR, 5.6 </a:t>
            </a:r>
            <a:r>
              <a:rPr lang="en-GB" sz="2000" dirty="0" err="1">
                <a:latin typeface="Calibri" pitchFamily="34" charset="0"/>
                <a:cs typeface="Calibri" pitchFamily="34" charset="0"/>
              </a:rPr>
              <a:t>kbit</a:t>
            </a:r>
            <a:r>
              <a:rPr lang="en-GB" sz="2000" dirty="0">
                <a:latin typeface="Calibri" pitchFamily="34" charset="0"/>
                <a:cs typeface="Calibri" pitchFamily="34" charset="0"/>
              </a:rPr>
              <a:t>/s). A newer codec, enhanced full rate (EFR), provides better voice quality than FR as long as the transmission error rate is low. The generated data rate is only 12.2 </a:t>
            </a:r>
            <a:r>
              <a:rPr lang="en-GB" sz="2000" dirty="0" err="1">
                <a:latin typeface="Calibri" pitchFamily="34" charset="0"/>
                <a:cs typeface="Calibri" pitchFamily="34" charset="0"/>
              </a:rPr>
              <a:t>kbit</a:t>
            </a:r>
            <a:r>
              <a:rPr lang="en-GB" sz="2000" dirty="0">
                <a:latin typeface="Calibri" pitchFamily="34" charset="0"/>
                <a:cs typeface="Calibri" pitchFamily="34" charset="0"/>
              </a:rPr>
              <a:t>/s.</a:t>
            </a:r>
          </a:p>
        </p:txBody>
      </p:sp>
    </p:spTree>
    <p:extLst>
      <p:ext uri="{BB962C8B-B14F-4D97-AF65-F5344CB8AC3E}">
        <p14:creationId xmlns:p14="http://schemas.microsoft.com/office/powerpoint/2010/main" val="3234507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208912" cy="576064"/>
          </a:xfrm>
        </p:spPr>
        <p:txBody>
          <a:bodyPr/>
          <a:lstStyle/>
          <a:p>
            <a:r>
              <a:rPr lang="en-US" b="0" dirty="0">
                <a:solidFill>
                  <a:srgbClr val="FFFFFF"/>
                </a:solidFill>
                <a:latin typeface="Calibri" pitchFamily="34" charset="0"/>
                <a:cs typeface="Calibri" pitchFamily="34" charset="0"/>
              </a:rPr>
              <a:t>Broadcast channels (BCH)</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61</a:t>
            </a:fld>
            <a:endParaRPr lang="en-GB"/>
          </a:p>
        </p:txBody>
      </p:sp>
      <p:sp>
        <p:nvSpPr>
          <p:cNvPr id="7" name="Text Box 3"/>
          <p:cNvSpPr txBox="1">
            <a:spLocks noChangeArrowheads="1"/>
          </p:cNvSpPr>
          <p:nvPr/>
        </p:nvSpPr>
        <p:spPr bwMode="auto">
          <a:xfrm>
            <a:off x="179512" y="692696"/>
            <a:ext cx="8712968" cy="5724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ts val="600"/>
              </a:spcBef>
              <a:spcAft>
                <a:spcPts val="600"/>
              </a:spcAft>
              <a:defRPr/>
            </a:pPr>
            <a:r>
              <a:rPr lang="en-US" sz="2400" dirty="0">
                <a:latin typeface="Calibri" pitchFamily="34" charset="0"/>
                <a:ea typeface="ＭＳ Ｐゴシック" charset="0"/>
                <a:cs typeface="Calibri" pitchFamily="34" charset="0"/>
              </a:rPr>
              <a:t>The BCH channels are used, by the base station, to provide the mobile station with the sufficient information it needs to synchronize with the network. There are 3 </a:t>
            </a:r>
            <a:r>
              <a:rPr lang="en-US" sz="2400" dirty="0" err="1">
                <a:latin typeface="Calibri" pitchFamily="34" charset="0"/>
                <a:ea typeface="ＭＳ Ｐゴシック" charset="0"/>
                <a:cs typeface="Calibri" pitchFamily="34" charset="0"/>
              </a:rPr>
              <a:t>subchannels</a:t>
            </a:r>
            <a:r>
              <a:rPr lang="en-US" sz="2400" dirty="0">
                <a:latin typeface="Calibri" pitchFamily="34" charset="0"/>
                <a:ea typeface="ＭＳ Ｐゴシック" charset="0"/>
                <a:cs typeface="Calibri" pitchFamily="34" charset="0"/>
              </a:rPr>
              <a:t> of the BCH as follows :</a:t>
            </a:r>
          </a:p>
          <a:p>
            <a:pPr marL="457200" indent="-457200">
              <a:spcBef>
                <a:spcPts val="600"/>
              </a:spcBef>
              <a:spcAft>
                <a:spcPts val="600"/>
              </a:spcAft>
              <a:buFont typeface="Arial"/>
              <a:buChar char="•"/>
              <a:defRPr/>
            </a:pPr>
            <a:r>
              <a:rPr lang="en-US" sz="2400" b="1" u="sng" dirty="0">
                <a:solidFill>
                  <a:srgbClr val="002060"/>
                </a:solidFill>
                <a:latin typeface="Calibri" pitchFamily="34" charset="0"/>
                <a:cs typeface="Calibri" pitchFamily="34" charset="0"/>
              </a:rPr>
              <a:t>Broadcast Control Channel (BCCH) :</a:t>
            </a:r>
            <a:r>
              <a:rPr lang="en-GB" sz="2400" dirty="0">
                <a:latin typeface="Calibri" pitchFamily="34" charset="0"/>
                <a:cs typeface="Calibri" pitchFamily="34" charset="0"/>
              </a:rPr>
              <a:t>A BTS uses this channel to signal information to all MSs within a cell. information transmitted in this channel is, e.g., the cell identifier, options available within this cell (frequency hopping), and frequencies available inside the cell and in neighbouring cells.</a:t>
            </a:r>
          </a:p>
          <a:p>
            <a:pPr marL="457200" indent="-457200">
              <a:spcBef>
                <a:spcPts val="600"/>
              </a:spcBef>
              <a:spcAft>
                <a:spcPts val="600"/>
              </a:spcAft>
              <a:buFont typeface="Arial"/>
              <a:buChar char="•"/>
              <a:defRPr/>
            </a:pPr>
            <a:r>
              <a:rPr lang="en-US" sz="2400" b="1" u="sng" dirty="0">
                <a:solidFill>
                  <a:srgbClr val="002060"/>
                </a:solidFill>
                <a:latin typeface="Calibri" pitchFamily="34" charset="0"/>
                <a:cs typeface="Calibri" pitchFamily="34" charset="0"/>
              </a:rPr>
              <a:t>Synchronization Channel (SCH) : </a:t>
            </a:r>
            <a:r>
              <a:rPr lang="en-US" sz="2400" dirty="0">
                <a:latin typeface="Calibri" pitchFamily="34" charset="0"/>
                <a:ea typeface="ＭＳ Ｐゴシック" charset="0"/>
                <a:cs typeface="Calibri" pitchFamily="34" charset="0"/>
              </a:rPr>
              <a:t>Supplies the mobile station with the training sequence needed in order to demodulate the information transmitted by the base station</a:t>
            </a:r>
          </a:p>
          <a:p>
            <a:pPr marL="457200" indent="-457200">
              <a:spcBef>
                <a:spcPts val="600"/>
              </a:spcBef>
              <a:spcAft>
                <a:spcPts val="600"/>
              </a:spcAft>
              <a:buFont typeface="Arial"/>
              <a:buChar char="•"/>
              <a:defRPr/>
            </a:pPr>
            <a:r>
              <a:rPr lang="en-US" sz="2400" b="1" u="sng" dirty="0">
                <a:solidFill>
                  <a:srgbClr val="002060"/>
                </a:solidFill>
                <a:latin typeface="Calibri" pitchFamily="34" charset="0"/>
                <a:cs typeface="Calibri" pitchFamily="34" charset="0"/>
              </a:rPr>
              <a:t>Frequency-Correction Channel (FCCH) : </a:t>
            </a:r>
            <a:r>
              <a:rPr lang="en-US" sz="2400" dirty="0">
                <a:latin typeface="Calibri" pitchFamily="34" charset="0"/>
                <a:ea typeface="ＭＳ Ｐゴシック" charset="0"/>
                <a:cs typeface="Calibri" pitchFamily="34" charset="0"/>
              </a:rPr>
              <a:t>Supplies the mobile station with the frequency reference of the system in order to synchronize it with the network</a:t>
            </a:r>
          </a:p>
        </p:txBody>
      </p:sp>
    </p:spTree>
    <p:extLst>
      <p:ext uri="{BB962C8B-B14F-4D97-AF65-F5344CB8AC3E}">
        <p14:creationId xmlns:p14="http://schemas.microsoft.com/office/powerpoint/2010/main" val="2550221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776864" cy="576064"/>
          </a:xfrm>
        </p:spPr>
        <p:txBody>
          <a:bodyPr/>
          <a:lstStyle/>
          <a:p>
            <a:r>
              <a:rPr lang="en-GB" b="0" dirty="0">
                <a:solidFill>
                  <a:srgbClr val="FFFFFF"/>
                </a:solidFill>
                <a:latin typeface="Calibri" pitchFamily="34" charset="0"/>
                <a:cs typeface="Calibri" pitchFamily="34" charset="0"/>
              </a:rPr>
              <a:t>Common Control Channels (CCCH)</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62</a:t>
            </a:fld>
            <a:endParaRPr lang="en-GB"/>
          </a:p>
        </p:txBody>
      </p:sp>
      <p:sp>
        <p:nvSpPr>
          <p:cNvPr id="7" name="Rectangle 3"/>
          <p:cNvSpPr txBox="1">
            <a:spLocks noChangeArrowheads="1"/>
          </p:cNvSpPr>
          <p:nvPr/>
        </p:nvSpPr>
        <p:spPr>
          <a:xfrm>
            <a:off x="107504" y="836712"/>
            <a:ext cx="8784976" cy="5472608"/>
          </a:xfrm>
          <a:prstGeom prst="rect">
            <a:avLst/>
          </a:prstGeom>
        </p:spPr>
        <p:txBody>
          <a:bodyPr vert="horz" lIns="92075" tIns="46038" rIns="92075" bIns="460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8775" indent="-358775" algn="just" defTabSz="958850">
              <a:spcBef>
                <a:spcPts val="600"/>
              </a:spcBef>
              <a:buFont typeface="Arial" pitchFamily="34" charset="0"/>
              <a:buNone/>
              <a:defRPr/>
            </a:pPr>
            <a:r>
              <a:rPr lang="en-GB" sz="2400" dirty="0">
                <a:latin typeface="Calibri" pitchFamily="34" charset="0"/>
                <a:cs typeface="Calibri" pitchFamily="34" charset="0"/>
              </a:rPr>
              <a:t>All information regarding connection setup between MS and BS is exchanged via the CCCH. The </a:t>
            </a:r>
            <a:r>
              <a:rPr lang="en-GB" sz="2400" dirty="0" err="1">
                <a:latin typeface="Calibri" pitchFamily="34" charset="0"/>
                <a:cs typeface="Calibri" pitchFamily="34" charset="0"/>
              </a:rPr>
              <a:t>subchannels</a:t>
            </a:r>
            <a:r>
              <a:rPr lang="en-GB" sz="2400" dirty="0">
                <a:latin typeface="Calibri" pitchFamily="34" charset="0"/>
                <a:cs typeface="Calibri" pitchFamily="34" charset="0"/>
              </a:rPr>
              <a:t> of the CCCH are as follows :</a:t>
            </a:r>
          </a:p>
          <a:p>
            <a:pPr algn="just" defTabSz="958850">
              <a:spcBef>
                <a:spcPts val="600"/>
              </a:spcBef>
              <a:defRPr/>
            </a:pPr>
            <a:r>
              <a:rPr lang="en-GB" sz="2400" b="1" u="sng" dirty="0">
                <a:solidFill>
                  <a:srgbClr val="002060"/>
                </a:solidFill>
                <a:latin typeface="Calibri" pitchFamily="34" charset="0"/>
                <a:cs typeface="Calibri" pitchFamily="34" charset="0"/>
              </a:rPr>
              <a:t>Paging </a:t>
            </a:r>
            <a:r>
              <a:rPr lang="en-GB" sz="2400" b="1" u="sng" dirty="0" err="1">
                <a:solidFill>
                  <a:srgbClr val="002060"/>
                </a:solidFill>
                <a:latin typeface="Calibri" pitchFamily="34" charset="0"/>
                <a:cs typeface="Calibri" pitchFamily="34" charset="0"/>
              </a:rPr>
              <a:t>CHannel</a:t>
            </a:r>
            <a:r>
              <a:rPr lang="en-GB" sz="2400" b="1" u="sng" dirty="0">
                <a:solidFill>
                  <a:srgbClr val="002060"/>
                </a:solidFill>
                <a:latin typeface="Calibri" pitchFamily="34" charset="0"/>
                <a:cs typeface="Calibri" pitchFamily="34" charset="0"/>
              </a:rPr>
              <a:t> (PCH) : </a:t>
            </a:r>
            <a:r>
              <a:rPr lang="en-GB" sz="2400" dirty="0">
                <a:latin typeface="Calibri" pitchFamily="34" charset="0"/>
                <a:cs typeface="Calibri" pitchFamily="34" charset="0"/>
              </a:rPr>
              <a:t>The BTS uses the paging channel (PCH) for paging the appropriate MS in order to set up a mobile terminated (MT) call.</a:t>
            </a:r>
            <a:endParaRPr lang="en-US" altLang="zh-CN" sz="2400" dirty="0">
              <a:latin typeface="Calibri" pitchFamily="34" charset="0"/>
              <a:ea typeface="SimSun" pitchFamily="2" charset="-122"/>
              <a:cs typeface="Calibri" pitchFamily="34" charset="0"/>
            </a:endParaRPr>
          </a:p>
          <a:p>
            <a:pPr algn="just" defTabSz="958850">
              <a:spcBef>
                <a:spcPts val="600"/>
              </a:spcBef>
              <a:defRPr/>
            </a:pPr>
            <a:r>
              <a:rPr lang="en-GB" sz="2400" b="1" u="sng" dirty="0">
                <a:solidFill>
                  <a:srgbClr val="002060"/>
                </a:solidFill>
                <a:latin typeface="Calibri" pitchFamily="34" charset="0"/>
                <a:cs typeface="Calibri" pitchFamily="34" charset="0"/>
              </a:rPr>
              <a:t>Random Access Channel (RACH) : </a:t>
            </a:r>
            <a:r>
              <a:rPr lang="en-GB" sz="2400" dirty="0">
                <a:latin typeface="Calibri" pitchFamily="34" charset="0"/>
                <a:cs typeface="Calibri" pitchFamily="34" charset="0"/>
              </a:rPr>
              <a:t>lf an MS wants to set up a call, it uses the random access channel (RACH) to send data to the BTS. The RACH implements multiple access (all MSs within a cell may access this channel) using slotted Aloha. This is where a collision may occur with other MSs in a GSM system. </a:t>
            </a:r>
          </a:p>
          <a:p>
            <a:pPr algn="just" defTabSz="958850">
              <a:spcBef>
                <a:spcPts val="600"/>
              </a:spcBef>
              <a:defRPr/>
            </a:pPr>
            <a:r>
              <a:rPr lang="en-GB" sz="2400" b="1" u="sng" dirty="0">
                <a:solidFill>
                  <a:srgbClr val="002060"/>
                </a:solidFill>
                <a:latin typeface="Calibri" pitchFamily="34" charset="0"/>
                <a:cs typeface="Calibri" pitchFamily="34" charset="0"/>
              </a:rPr>
              <a:t>Access Grant </a:t>
            </a:r>
            <a:r>
              <a:rPr lang="en-GB" sz="2400" b="1" u="sng" dirty="0" err="1">
                <a:solidFill>
                  <a:srgbClr val="002060"/>
                </a:solidFill>
                <a:latin typeface="Calibri" pitchFamily="34" charset="0"/>
                <a:cs typeface="Calibri" pitchFamily="34" charset="0"/>
              </a:rPr>
              <a:t>CHannel</a:t>
            </a:r>
            <a:r>
              <a:rPr lang="en-GB" sz="2400" b="1" u="sng" dirty="0">
                <a:solidFill>
                  <a:srgbClr val="002060"/>
                </a:solidFill>
                <a:latin typeface="Calibri" pitchFamily="34" charset="0"/>
                <a:cs typeface="Calibri" pitchFamily="34" charset="0"/>
              </a:rPr>
              <a:t> (AGCH) : </a:t>
            </a:r>
            <a:r>
              <a:rPr lang="en-GB" sz="2400" dirty="0">
                <a:latin typeface="Calibri" pitchFamily="34" charset="0"/>
                <a:cs typeface="Calibri" pitchFamily="34" charset="0"/>
              </a:rPr>
              <a:t>The BTS uses the access grant channel (AGCH) to signal an MS that it can use a </a:t>
            </a:r>
            <a:r>
              <a:rPr lang="en-GB" sz="2400" dirty="0" err="1">
                <a:latin typeface="Calibri" pitchFamily="34" charset="0"/>
                <a:cs typeface="Calibri" pitchFamily="34" charset="0"/>
              </a:rPr>
              <a:t>TCll</a:t>
            </a:r>
            <a:r>
              <a:rPr lang="en-GB" sz="2400" dirty="0">
                <a:latin typeface="Calibri" pitchFamily="34" charset="0"/>
                <a:cs typeface="Calibri" pitchFamily="34" charset="0"/>
              </a:rPr>
              <a:t> or SDCCH for further connection setup.</a:t>
            </a:r>
            <a:endParaRPr lang="en-US" altLang="zh-CN" sz="2400" dirty="0">
              <a:latin typeface="Calibri" pitchFamily="34" charset="0"/>
              <a:ea typeface="SimSun" pitchFamily="2" charset="-122"/>
              <a:cs typeface="Calibri" pitchFamily="34" charset="0"/>
            </a:endParaRPr>
          </a:p>
        </p:txBody>
      </p:sp>
    </p:spTree>
    <p:extLst>
      <p:ext uri="{BB962C8B-B14F-4D97-AF65-F5344CB8AC3E}">
        <p14:creationId xmlns:p14="http://schemas.microsoft.com/office/powerpoint/2010/main" val="2258565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208912" cy="576064"/>
          </a:xfrm>
        </p:spPr>
        <p:txBody>
          <a:bodyPr/>
          <a:lstStyle/>
          <a:p>
            <a:r>
              <a:rPr lang="en-GB" b="0" dirty="0">
                <a:solidFill>
                  <a:srgbClr val="FFFFFF"/>
                </a:solidFill>
                <a:latin typeface="Calibri" pitchFamily="34" charset="0"/>
                <a:cs typeface="Calibri" pitchFamily="34" charset="0"/>
              </a:rPr>
              <a:t>Dedicated Control Channels (DCCH)</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63</a:t>
            </a:fld>
            <a:endParaRPr lang="en-GB"/>
          </a:p>
        </p:txBody>
      </p:sp>
      <p:sp>
        <p:nvSpPr>
          <p:cNvPr id="7" name="Rectangle 3"/>
          <p:cNvSpPr txBox="1">
            <a:spLocks noChangeArrowheads="1"/>
          </p:cNvSpPr>
          <p:nvPr/>
        </p:nvSpPr>
        <p:spPr>
          <a:xfrm>
            <a:off x="251520" y="620688"/>
            <a:ext cx="8640960" cy="5400600"/>
          </a:xfrm>
          <a:prstGeom prst="rect">
            <a:avLst/>
          </a:prstGeom>
        </p:spPr>
        <p:txBody>
          <a:bodyPr vert="horz" lIns="92075" tIns="46038" rIns="92075" bIns="460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8850">
              <a:lnSpc>
                <a:spcPct val="80000"/>
              </a:lnSpc>
              <a:spcBef>
                <a:spcPts val="600"/>
              </a:spcBef>
              <a:spcAft>
                <a:spcPts val="1200"/>
              </a:spcAft>
              <a:buClr>
                <a:srgbClr val="000099"/>
              </a:buClr>
              <a:buFont typeface="Arial" pitchFamily="34" charset="0"/>
              <a:buNone/>
              <a:defRPr/>
            </a:pPr>
            <a:r>
              <a:rPr lang="en-GB" sz="2400" dirty="0">
                <a:latin typeface="Calibri" pitchFamily="34" charset="0"/>
                <a:cs typeface="Calibri" pitchFamily="34" charset="0"/>
              </a:rPr>
              <a:t>While the previous channels have all been unidirectional, the following channels are bidirectional.</a:t>
            </a:r>
          </a:p>
          <a:p>
            <a:pPr defTabSz="958850">
              <a:lnSpc>
                <a:spcPct val="80000"/>
              </a:lnSpc>
              <a:spcBef>
                <a:spcPts val="600"/>
              </a:spcBef>
              <a:spcAft>
                <a:spcPts val="1200"/>
              </a:spcAft>
              <a:buClr>
                <a:srgbClr val="000099"/>
              </a:buClr>
              <a:defRPr/>
            </a:pPr>
            <a:r>
              <a:rPr lang="en-GB" sz="2400" dirty="0">
                <a:latin typeface="Calibri" pitchFamily="34" charset="0"/>
                <a:cs typeface="Calibri" pitchFamily="34" charset="0"/>
              </a:rPr>
              <a:t>As long as an MS has not established a TCH with the BTS, it uses the</a:t>
            </a:r>
            <a:r>
              <a:rPr lang="en-GB" sz="2400" u="sng" dirty="0">
                <a:latin typeface="Calibri" pitchFamily="34" charset="0"/>
                <a:cs typeface="Calibri" pitchFamily="34" charset="0"/>
              </a:rPr>
              <a:t> </a:t>
            </a:r>
            <a:r>
              <a:rPr lang="en-GB" sz="2400" b="1" u="sng" dirty="0">
                <a:solidFill>
                  <a:srgbClr val="002060"/>
                </a:solidFill>
                <a:latin typeface="Calibri" pitchFamily="34" charset="0"/>
                <a:cs typeface="Calibri" pitchFamily="34" charset="0"/>
              </a:rPr>
              <a:t>Stand-alone Dedicated Control </a:t>
            </a:r>
            <a:r>
              <a:rPr lang="en-GB" sz="2400" b="1" u="sng" dirty="0" err="1">
                <a:solidFill>
                  <a:srgbClr val="002060"/>
                </a:solidFill>
                <a:latin typeface="Calibri" pitchFamily="34" charset="0"/>
                <a:cs typeface="Calibri" pitchFamily="34" charset="0"/>
              </a:rPr>
              <a:t>CHannel</a:t>
            </a:r>
            <a:r>
              <a:rPr lang="en-GB" sz="2400" b="1" u="sng" dirty="0">
                <a:solidFill>
                  <a:srgbClr val="002060"/>
                </a:solidFill>
                <a:latin typeface="Calibri" pitchFamily="34" charset="0"/>
                <a:cs typeface="Calibri" pitchFamily="34" charset="0"/>
              </a:rPr>
              <a:t> (SDCCH) </a:t>
            </a:r>
            <a:r>
              <a:rPr lang="en-GB" sz="2400" dirty="0">
                <a:latin typeface="Calibri" pitchFamily="34" charset="0"/>
                <a:cs typeface="Calibri" pitchFamily="34" charset="0"/>
              </a:rPr>
              <a:t>with a low data rate (782 bit/s) for </a:t>
            </a:r>
            <a:r>
              <a:rPr lang="en-GB" sz="2400" dirty="0" err="1">
                <a:latin typeface="Calibri" pitchFamily="34" charset="0"/>
                <a:cs typeface="Calibri" pitchFamily="34" charset="0"/>
              </a:rPr>
              <a:t>signaling</a:t>
            </a:r>
            <a:r>
              <a:rPr lang="en-GB" sz="2400" dirty="0">
                <a:latin typeface="Calibri" pitchFamily="34" charset="0"/>
                <a:cs typeface="Calibri" pitchFamily="34" charset="0"/>
              </a:rPr>
              <a:t>. This can comprise authentication, registration or other data needed for setting up a TCH.</a:t>
            </a:r>
          </a:p>
          <a:p>
            <a:pPr defTabSz="958850">
              <a:lnSpc>
                <a:spcPct val="80000"/>
              </a:lnSpc>
              <a:spcBef>
                <a:spcPts val="600"/>
              </a:spcBef>
              <a:spcAft>
                <a:spcPts val="1200"/>
              </a:spcAft>
              <a:buClr>
                <a:srgbClr val="000099"/>
              </a:buClr>
              <a:defRPr/>
            </a:pPr>
            <a:r>
              <a:rPr lang="en-GB" sz="2400" dirty="0">
                <a:latin typeface="Calibri" pitchFamily="34" charset="0"/>
                <a:cs typeface="Calibri" pitchFamily="34" charset="0"/>
              </a:rPr>
              <a:t>Each TCH and SDCCH has a </a:t>
            </a:r>
            <a:r>
              <a:rPr lang="en-GB" sz="2400" b="1" u="sng" dirty="0">
                <a:solidFill>
                  <a:srgbClr val="002060"/>
                </a:solidFill>
                <a:latin typeface="Calibri" pitchFamily="34" charset="0"/>
                <a:cs typeface="Calibri" pitchFamily="34" charset="0"/>
              </a:rPr>
              <a:t>Slow Associated Dedicated Control </a:t>
            </a:r>
            <a:r>
              <a:rPr lang="en-GB" sz="2400" b="1" u="sng" dirty="0" err="1">
                <a:solidFill>
                  <a:srgbClr val="002060"/>
                </a:solidFill>
                <a:latin typeface="Calibri" pitchFamily="34" charset="0"/>
                <a:cs typeface="Calibri" pitchFamily="34" charset="0"/>
              </a:rPr>
              <a:t>CHannel</a:t>
            </a:r>
            <a:r>
              <a:rPr lang="en-GB" sz="2400" b="1" u="sng" dirty="0">
                <a:solidFill>
                  <a:srgbClr val="002060"/>
                </a:solidFill>
                <a:latin typeface="Calibri" pitchFamily="34" charset="0"/>
                <a:cs typeface="Calibri" pitchFamily="34" charset="0"/>
              </a:rPr>
              <a:t> (SACCH) </a:t>
            </a:r>
            <a:r>
              <a:rPr lang="en-GB" sz="2400" dirty="0">
                <a:latin typeface="Calibri" pitchFamily="34" charset="0"/>
                <a:cs typeface="Calibri" pitchFamily="34" charset="0"/>
              </a:rPr>
              <a:t>associated with it, which is used to exchange system information, such as the channel quality and signal power level.</a:t>
            </a:r>
          </a:p>
          <a:p>
            <a:pPr defTabSz="958850">
              <a:lnSpc>
                <a:spcPct val="80000"/>
              </a:lnSpc>
              <a:spcBef>
                <a:spcPts val="600"/>
              </a:spcBef>
              <a:spcAft>
                <a:spcPts val="1200"/>
              </a:spcAft>
              <a:buClr>
                <a:srgbClr val="000099"/>
              </a:buClr>
              <a:defRPr/>
            </a:pPr>
            <a:r>
              <a:rPr lang="en-GB" sz="2400" dirty="0">
                <a:latin typeface="Calibri" pitchFamily="34" charset="0"/>
                <a:cs typeface="Calibri" pitchFamily="34" charset="0"/>
              </a:rPr>
              <a:t>Finally, if more </a:t>
            </a:r>
            <a:r>
              <a:rPr lang="en-GB" sz="2400" dirty="0" err="1">
                <a:latin typeface="Calibri" pitchFamily="34" charset="0"/>
                <a:cs typeface="Calibri" pitchFamily="34" charset="0"/>
              </a:rPr>
              <a:t>signaling</a:t>
            </a:r>
            <a:r>
              <a:rPr lang="en-GB" sz="2400" dirty="0">
                <a:latin typeface="Calibri" pitchFamily="34" charset="0"/>
                <a:cs typeface="Calibri" pitchFamily="34" charset="0"/>
              </a:rPr>
              <a:t> information needs to be transmitted and a TCH already exists, GSM uses a </a:t>
            </a:r>
            <a:r>
              <a:rPr lang="en-GB" sz="2400" b="1" u="sng" dirty="0">
                <a:solidFill>
                  <a:srgbClr val="002060"/>
                </a:solidFill>
                <a:latin typeface="Calibri" pitchFamily="34" charset="0"/>
                <a:cs typeface="Calibri" pitchFamily="34" charset="0"/>
              </a:rPr>
              <a:t>Fast Associated dedicated Control </a:t>
            </a:r>
            <a:r>
              <a:rPr lang="en-GB" sz="2400" b="1" u="sng" dirty="0" err="1">
                <a:solidFill>
                  <a:srgbClr val="002060"/>
                </a:solidFill>
                <a:latin typeface="Calibri" pitchFamily="34" charset="0"/>
                <a:cs typeface="Calibri" pitchFamily="34" charset="0"/>
              </a:rPr>
              <a:t>CHannel</a:t>
            </a:r>
            <a:r>
              <a:rPr lang="en-GB" sz="2400" b="1" u="sng" dirty="0">
                <a:solidFill>
                  <a:srgbClr val="002060"/>
                </a:solidFill>
                <a:latin typeface="Calibri" pitchFamily="34" charset="0"/>
                <a:cs typeface="Calibri" pitchFamily="34" charset="0"/>
              </a:rPr>
              <a:t> (FACCH). </a:t>
            </a:r>
            <a:r>
              <a:rPr lang="en-GB" sz="2400" dirty="0">
                <a:latin typeface="Calibri" pitchFamily="34" charset="0"/>
                <a:cs typeface="Calibri" pitchFamily="34" charset="0"/>
              </a:rPr>
              <a:t>The FACCH uses the time slots which are otherwise used by the TCH. This is necessary in the case of handovers where BTS and MS have to exchange larger amounts of data in less time.</a:t>
            </a:r>
            <a:endParaRPr lang="en-US" altLang="zh-CN" sz="2400" dirty="0">
              <a:solidFill>
                <a:srgbClr val="000000"/>
              </a:solidFill>
              <a:latin typeface="Calibri" pitchFamily="34" charset="0"/>
              <a:ea typeface="SimSun" pitchFamily="2" charset="-122"/>
              <a:cs typeface="Calibri" pitchFamily="34" charset="0"/>
            </a:endParaRPr>
          </a:p>
        </p:txBody>
      </p:sp>
    </p:spTree>
    <p:extLst>
      <p:ext uri="{BB962C8B-B14F-4D97-AF65-F5344CB8AC3E}">
        <p14:creationId xmlns:p14="http://schemas.microsoft.com/office/powerpoint/2010/main" val="4264939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06" y="-27384"/>
            <a:ext cx="7985894" cy="576064"/>
          </a:xfrm>
        </p:spPr>
        <p:txBody>
          <a:bodyPr/>
          <a:lstStyle/>
          <a:p>
            <a:r>
              <a:rPr lang="en-GB" b="0" dirty="0">
                <a:solidFill>
                  <a:srgbClr val="FFFFFF"/>
                </a:solidFill>
                <a:latin typeface="Calibri" pitchFamily="34" charset="0"/>
                <a:cs typeface="Calibri" pitchFamily="34" charset="0"/>
              </a:rPr>
              <a:t>Fast Associated Control Channel Signalling</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64</a:t>
            </a:fld>
            <a:endParaRPr lang="en-GB"/>
          </a:p>
        </p:txBody>
      </p:sp>
      <p:sp>
        <p:nvSpPr>
          <p:cNvPr id="7" name="Rectangle 6"/>
          <p:cNvSpPr/>
          <p:nvPr/>
        </p:nvSpPr>
        <p:spPr bwMode="auto">
          <a:xfrm>
            <a:off x="1941371"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cxnSp>
        <p:nvCxnSpPr>
          <p:cNvPr id="8" name="Straight Connector 7"/>
          <p:cNvCxnSpPr/>
          <p:nvPr/>
        </p:nvCxnSpPr>
        <p:spPr bwMode="auto">
          <a:xfrm>
            <a:off x="1005267" y="4941168"/>
            <a:ext cx="705678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Rectangle 8"/>
          <p:cNvSpPr/>
          <p:nvPr/>
        </p:nvSpPr>
        <p:spPr bwMode="auto">
          <a:xfrm>
            <a:off x="2517435"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0" name="Rectangle 9"/>
          <p:cNvSpPr/>
          <p:nvPr/>
        </p:nvSpPr>
        <p:spPr bwMode="auto">
          <a:xfrm>
            <a:off x="3093499"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1" name="Rectangle 10"/>
          <p:cNvSpPr/>
          <p:nvPr/>
        </p:nvSpPr>
        <p:spPr bwMode="auto">
          <a:xfrm>
            <a:off x="3669563"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2" name="Rectangle 11"/>
          <p:cNvSpPr/>
          <p:nvPr/>
        </p:nvSpPr>
        <p:spPr bwMode="auto">
          <a:xfrm>
            <a:off x="4245627"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3" name="Rectangle 12"/>
          <p:cNvSpPr/>
          <p:nvPr/>
        </p:nvSpPr>
        <p:spPr bwMode="auto">
          <a:xfrm>
            <a:off x="4821691"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4" name="Rectangle 13"/>
          <p:cNvSpPr/>
          <p:nvPr/>
        </p:nvSpPr>
        <p:spPr bwMode="auto">
          <a:xfrm>
            <a:off x="5397755"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5" name="Rectangle 14"/>
          <p:cNvSpPr/>
          <p:nvPr/>
        </p:nvSpPr>
        <p:spPr bwMode="auto">
          <a:xfrm>
            <a:off x="5973819"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6" name="Rectangle 15"/>
          <p:cNvSpPr/>
          <p:nvPr/>
        </p:nvSpPr>
        <p:spPr bwMode="auto">
          <a:xfrm>
            <a:off x="6549883"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7" name="Rectangle 16"/>
          <p:cNvSpPr/>
          <p:nvPr/>
        </p:nvSpPr>
        <p:spPr bwMode="auto">
          <a:xfrm>
            <a:off x="7125947"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8" name="Rectangle 17"/>
          <p:cNvSpPr/>
          <p:nvPr/>
        </p:nvSpPr>
        <p:spPr bwMode="auto">
          <a:xfrm>
            <a:off x="7702011"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9" name="Rectangle 18"/>
          <p:cNvSpPr/>
          <p:nvPr/>
        </p:nvSpPr>
        <p:spPr bwMode="auto">
          <a:xfrm>
            <a:off x="1365307" y="4581128"/>
            <a:ext cx="288032" cy="3600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0" name="Rectangle 19"/>
          <p:cNvSpPr/>
          <p:nvPr/>
        </p:nvSpPr>
        <p:spPr bwMode="auto">
          <a:xfrm>
            <a:off x="861251" y="3933056"/>
            <a:ext cx="1008112" cy="288032"/>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21" name="Rectangle 20"/>
          <p:cNvSpPr/>
          <p:nvPr/>
        </p:nvSpPr>
        <p:spPr bwMode="auto">
          <a:xfrm>
            <a:off x="4029603" y="5904883"/>
            <a:ext cx="1008112" cy="288032"/>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cxnSp>
        <p:nvCxnSpPr>
          <p:cNvPr id="22" name="Straight Connector 21"/>
          <p:cNvCxnSpPr>
            <a:stCxn id="9" idx="2"/>
          </p:cNvCxnSpPr>
          <p:nvPr/>
        </p:nvCxnSpPr>
        <p:spPr bwMode="auto">
          <a:xfrm>
            <a:off x="2661451" y="4941168"/>
            <a:ext cx="1368152"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Connector 22"/>
          <p:cNvCxnSpPr>
            <a:stCxn id="10" idx="2"/>
          </p:cNvCxnSpPr>
          <p:nvPr/>
        </p:nvCxnSpPr>
        <p:spPr bwMode="auto">
          <a:xfrm>
            <a:off x="3237515" y="4941168"/>
            <a:ext cx="936104"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a:stCxn id="11" idx="2"/>
          </p:cNvCxnSpPr>
          <p:nvPr/>
        </p:nvCxnSpPr>
        <p:spPr bwMode="auto">
          <a:xfrm>
            <a:off x="3813579" y="4941168"/>
            <a:ext cx="485097"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a:stCxn id="12" idx="2"/>
          </p:cNvCxnSpPr>
          <p:nvPr/>
        </p:nvCxnSpPr>
        <p:spPr bwMode="auto">
          <a:xfrm>
            <a:off x="4389643" y="4941168"/>
            <a:ext cx="56261"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a:stCxn id="13" idx="2"/>
          </p:cNvCxnSpPr>
          <p:nvPr/>
        </p:nvCxnSpPr>
        <p:spPr bwMode="auto">
          <a:xfrm flipH="1">
            <a:off x="4605667" y="4941168"/>
            <a:ext cx="360040"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4" idx="2"/>
          </p:cNvCxnSpPr>
          <p:nvPr/>
        </p:nvCxnSpPr>
        <p:spPr bwMode="auto">
          <a:xfrm flipH="1">
            <a:off x="4749683" y="4941168"/>
            <a:ext cx="792088"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a:stCxn id="15" idx="2"/>
          </p:cNvCxnSpPr>
          <p:nvPr/>
        </p:nvCxnSpPr>
        <p:spPr bwMode="auto">
          <a:xfrm flipH="1">
            <a:off x="4874740" y="4941168"/>
            <a:ext cx="1243095"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Straight Connector 28"/>
          <p:cNvCxnSpPr>
            <a:stCxn id="16" idx="2"/>
          </p:cNvCxnSpPr>
          <p:nvPr/>
        </p:nvCxnSpPr>
        <p:spPr bwMode="auto">
          <a:xfrm flipH="1">
            <a:off x="5037715" y="4941168"/>
            <a:ext cx="1656184" cy="96371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0" name="Group 29"/>
          <p:cNvGrpSpPr/>
          <p:nvPr/>
        </p:nvGrpSpPr>
        <p:grpSpPr>
          <a:xfrm>
            <a:off x="1869363" y="4077072"/>
            <a:ext cx="4824536" cy="1008112"/>
            <a:chOff x="1547664" y="3356992"/>
            <a:chExt cx="4824536" cy="1008112"/>
          </a:xfrm>
        </p:grpSpPr>
        <p:cxnSp>
          <p:nvCxnSpPr>
            <p:cNvPr id="31" name="Straight Connector 30"/>
            <p:cNvCxnSpPr>
              <a:endCxn id="39" idx="0"/>
            </p:cNvCxnSpPr>
            <p:nvPr/>
          </p:nvCxnSpPr>
          <p:spPr bwMode="auto">
            <a:xfrm>
              <a:off x="1547664" y="3356992"/>
              <a:ext cx="4428492"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Arc 31"/>
            <p:cNvSpPr/>
            <p:nvPr/>
          </p:nvSpPr>
          <p:spPr bwMode="auto">
            <a:xfrm>
              <a:off x="1547664"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3" name="Arc 32"/>
            <p:cNvSpPr/>
            <p:nvPr/>
          </p:nvSpPr>
          <p:spPr bwMode="auto">
            <a:xfrm>
              <a:off x="2123728"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4" name="Arc 33"/>
            <p:cNvSpPr/>
            <p:nvPr/>
          </p:nvSpPr>
          <p:spPr bwMode="auto">
            <a:xfrm>
              <a:off x="2699792"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5" name="Arc 34"/>
            <p:cNvSpPr/>
            <p:nvPr/>
          </p:nvSpPr>
          <p:spPr bwMode="auto">
            <a:xfrm>
              <a:off x="3275856"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6" name="Arc 35"/>
            <p:cNvSpPr/>
            <p:nvPr/>
          </p:nvSpPr>
          <p:spPr bwMode="auto">
            <a:xfrm>
              <a:off x="3851920"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7" name="Arc 36"/>
            <p:cNvSpPr/>
            <p:nvPr/>
          </p:nvSpPr>
          <p:spPr bwMode="auto">
            <a:xfrm>
              <a:off x="4427984"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8" name="Arc 37"/>
            <p:cNvSpPr/>
            <p:nvPr/>
          </p:nvSpPr>
          <p:spPr bwMode="auto">
            <a:xfrm>
              <a:off x="5004048"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39" name="Arc 38"/>
            <p:cNvSpPr/>
            <p:nvPr/>
          </p:nvSpPr>
          <p:spPr bwMode="auto">
            <a:xfrm>
              <a:off x="5580112" y="3356992"/>
              <a:ext cx="792088" cy="1008112"/>
            </a:xfrm>
            <a:prstGeom prst="arc">
              <a:avLst/>
            </a:prstGeom>
            <a:noFill/>
            <a:ln w="25400" cap="flat" cmpd="sng" algn="ctr">
              <a:solidFill>
                <a:schemeClr val="bg1">
                  <a:lumMod val="5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grpSp>
      <p:cxnSp>
        <p:nvCxnSpPr>
          <p:cNvPr id="40" name="Straight Connector 39"/>
          <p:cNvCxnSpPr/>
          <p:nvPr/>
        </p:nvCxnSpPr>
        <p:spPr bwMode="auto">
          <a:xfrm flipV="1">
            <a:off x="3057495" y="5445224"/>
            <a:ext cx="4428492" cy="0"/>
          </a:xfrm>
          <a:prstGeom prst="line">
            <a:avLst/>
          </a:prstGeom>
          <a:solidFill>
            <a:schemeClr val="accent1"/>
          </a:solidFill>
          <a:ln w="25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Arc 40"/>
          <p:cNvSpPr/>
          <p:nvPr/>
        </p:nvSpPr>
        <p:spPr bwMode="auto">
          <a:xfrm flipH="1" flipV="1">
            <a:off x="6693899"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2" name="Arc 41"/>
          <p:cNvSpPr/>
          <p:nvPr/>
        </p:nvSpPr>
        <p:spPr bwMode="auto">
          <a:xfrm flipH="1" flipV="1">
            <a:off x="6117835"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3" name="Arc 42"/>
          <p:cNvSpPr/>
          <p:nvPr/>
        </p:nvSpPr>
        <p:spPr bwMode="auto">
          <a:xfrm flipH="1" flipV="1">
            <a:off x="5541771"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4" name="Arc 43"/>
          <p:cNvSpPr/>
          <p:nvPr/>
        </p:nvSpPr>
        <p:spPr bwMode="auto">
          <a:xfrm flipH="1" flipV="1">
            <a:off x="4965707"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5" name="Arc 44"/>
          <p:cNvSpPr/>
          <p:nvPr/>
        </p:nvSpPr>
        <p:spPr bwMode="auto">
          <a:xfrm flipH="1" flipV="1">
            <a:off x="4389643"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6" name="Arc 45"/>
          <p:cNvSpPr/>
          <p:nvPr/>
        </p:nvSpPr>
        <p:spPr bwMode="auto">
          <a:xfrm flipH="1" flipV="1">
            <a:off x="3813579"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7" name="Arc 46"/>
          <p:cNvSpPr/>
          <p:nvPr/>
        </p:nvSpPr>
        <p:spPr bwMode="auto">
          <a:xfrm flipH="1" flipV="1">
            <a:off x="3237515"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8" name="Arc 47"/>
          <p:cNvSpPr/>
          <p:nvPr/>
        </p:nvSpPr>
        <p:spPr bwMode="auto">
          <a:xfrm flipH="1" flipV="1">
            <a:off x="2661451" y="4437112"/>
            <a:ext cx="792088" cy="1008112"/>
          </a:xfrm>
          <a:prstGeom prst="arc">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49" name="Rectangle 48"/>
          <p:cNvSpPr/>
          <p:nvPr/>
        </p:nvSpPr>
        <p:spPr bwMode="auto">
          <a:xfrm>
            <a:off x="7489460" y="5301208"/>
            <a:ext cx="1008112" cy="28803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50" name="Rectangle 49"/>
          <p:cNvSpPr/>
          <p:nvPr/>
        </p:nvSpPr>
        <p:spPr bwMode="auto">
          <a:xfrm>
            <a:off x="2517435"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1" name="Rectangle 50"/>
          <p:cNvSpPr/>
          <p:nvPr/>
        </p:nvSpPr>
        <p:spPr bwMode="auto">
          <a:xfrm>
            <a:off x="3093499"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2" name="Rectangle 51"/>
          <p:cNvSpPr/>
          <p:nvPr/>
        </p:nvSpPr>
        <p:spPr bwMode="auto">
          <a:xfrm>
            <a:off x="3669563"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3" name="Rectangle 52"/>
          <p:cNvSpPr/>
          <p:nvPr/>
        </p:nvSpPr>
        <p:spPr bwMode="auto">
          <a:xfrm>
            <a:off x="4245627"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4" name="Rectangle 53"/>
          <p:cNvSpPr/>
          <p:nvPr/>
        </p:nvSpPr>
        <p:spPr bwMode="auto">
          <a:xfrm>
            <a:off x="4821691"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5" name="Rectangle 54"/>
          <p:cNvSpPr/>
          <p:nvPr/>
        </p:nvSpPr>
        <p:spPr bwMode="auto">
          <a:xfrm>
            <a:off x="5397755"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6" name="Rectangle 55"/>
          <p:cNvSpPr/>
          <p:nvPr/>
        </p:nvSpPr>
        <p:spPr bwMode="auto">
          <a:xfrm>
            <a:off x="5973819"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7" name="Rectangle 56"/>
          <p:cNvSpPr/>
          <p:nvPr/>
        </p:nvSpPr>
        <p:spPr bwMode="auto">
          <a:xfrm>
            <a:off x="6549883" y="4581128"/>
            <a:ext cx="106099" cy="36004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ea typeface="ＭＳ Ｐゴシック" charset="0"/>
            </a:endParaRPr>
          </a:p>
        </p:txBody>
      </p:sp>
      <p:sp>
        <p:nvSpPr>
          <p:cNvPr id="58" name="TextBox 57"/>
          <p:cNvSpPr txBox="1"/>
          <p:nvPr/>
        </p:nvSpPr>
        <p:spPr>
          <a:xfrm>
            <a:off x="215354" y="764704"/>
            <a:ext cx="8461101" cy="2769989"/>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The GSM </a:t>
            </a:r>
            <a:r>
              <a:rPr lang="en-GB" sz="1800" b="1" dirty="0">
                <a:solidFill>
                  <a:srgbClr val="002060"/>
                </a:solidFill>
                <a:latin typeface="Calibri" pitchFamily="34" charset="0"/>
                <a:cs typeface="Calibri" pitchFamily="34" charset="0"/>
              </a:rPr>
              <a:t>Fast Associated Control Channel</a:t>
            </a:r>
            <a:r>
              <a:rPr lang="en-GB" sz="1800" dirty="0">
                <a:latin typeface="Calibri" pitchFamily="34" charset="0"/>
                <a:cs typeface="Calibri" pitchFamily="34" charset="0"/>
              </a:rPr>
              <a:t> (FACCH) is transmitted by “stealing” speech frames and replacing them with control information.</a:t>
            </a: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The FACCH message is divided and transmitted over 8 sequential channel bursts and the speech information that would normally be transmitted is discarded.</a:t>
            </a: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When received, the FACCH message is reassembled into its original message structure.</a:t>
            </a:r>
          </a:p>
          <a:p>
            <a:pPr marL="285750" indent="-285750">
              <a:spcBef>
                <a:spcPts val="600"/>
              </a:spcBef>
              <a:spcAft>
                <a:spcPts val="600"/>
              </a:spcAft>
              <a:buFont typeface="Arial" pitchFamily="34" charset="0"/>
              <a:buChar char="•"/>
            </a:pPr>
            <a:r>
              <a:rPr lang="en-GB" sz="1800" dirty="0">
                <a:latin typeface="Calibri" pitchFamily="34" charset="0"/>
                <a:cs typeface="Calibri" pitchFamily="34" charset="0"/>
              </a:rPr>
              <a:t>Since the proportion of speech data stolen and discarded is small, the effect on voice quality is not </a:t>
            </a:r>
            <a:r>
              <a:rPr lang="en-GB" sz="1800" dirty="0" err="1">
                <a:latin typeface="Calibri" pitchFamily="34" charset="0"/>
                <a:cs typeface="Calibri" pitchFamily="34" charset="0"/>
              </a:rPr>
              <a:t>noticable</a:t>
            </a:r>
            <a:r>
              <a:rPr lang="en-GB" sz="1800" dirty="0">
                <a:latin typeface="Calibri" pitchFamily="34" charset="0"/>
                <a:cs typeface="Calibri" pitchFamily="34" charset="0"/>
              </a:rPr>
              <a:t>.</a:t>
            </a:r>
          </a:p>
        </p:txBody>
      </p:sp>
      <p:sp>
        <p:nvSpPr>
          <p:cNvPr id="59" name="TextBox 58"/>
          <p:cNvSpPr txBox="1"/>
          <p:nvPr/>
        </p:nvSpPr>
        <p:spPr>
          <a:xfrm>
            <a:off x="5249533" y="5728082"/>
            <a:ext cx="1010725" cy="646331"/>
          </a:xfrm>
          <a:prstGeom prst="rect">
            <a:avLst/>
          </a:prstGeom>
          <a:noFill/>
        </p:spPr>
        <p:txBody>
          <a:bodyPr wrap="none" rtlCol="0">
            <a:spAutoFit/>
          </a:bodyPr>
          <a:lstStyle/>
          <a:p>
            <a:r>
              <a:rPr lang="en-GB" sz="1200" dirty="0">
                <a:latin typeface="Calibri" pitchFamily="34" charset="0"/>
                <a:cs typeface="Calibri" pitchFamily="34" charset="0"/>
              </a:rPr>
              <a:t>Reassembled</a:t>
            </a:r>
          </a:p>
          <a:p>
            <a:r>
              <a:rPr lang="en-GB" sz="1200" dirty="0">
                <a:latin typeface="Calibri" pitchFamily="34" charset="0"/>
                <a:cs typeface="Calibri" pitchFamily="34" charset="0"/>
              </a:rPr>
              <a:t>FAACH</a:t>
            </a:r>
          </a:p>
          <a:p>
            <a:r>
              <a:rPr lang="en-GB" sz="1200" dirty="0">
                <a:latin typeface="Calibri" pitchFamily="34" charset="0"/>
                <a:cs typeface="Calibri" pitchFamily="34" charset="0"/>
              </a:rPr>
              <a:t>message</a:t>
            </a:r>
          </a:p>
        </p:txBody>
      </p:sp>
      <p:sp>
        <p:nvSpPr>
          <p:cNvPr id="60" name="TextBox 59"/>
          <p:cNvSpPr txBox="1"/>
          <p:nvPr/>
        </p:nvSpPr>
        <p:spPr>
          <a:xfrm>
            <a:off x="7596441" y="5589240"/>
            <a:ext cx="787203" cy="646331"/>
          </a:xfrm>
          <a:prstGeom prst="rect">
            <a:avLst/>
          </a:prstGeom>
          <a:noFill/>
        </p:spPr>
        <p:txBody>
          <a:bodyPr wrap="none" rtlCol="0">
            <a:spAutoFit/>
          </a:bodyPr>
          <a:lstStyle/>
          <a:p>
            <a:pPr algn="ctr"/>
            <a:r>
              <a:rPr lang="en-GB" sz="1200" dirty="0">
                <a:latin typeface="Calibri" pitchFamily="34" charset="0"/>
                <a:cs typeface="Calibri" pitchFamily="34" charset="0"/>
              </a:rPr>
              <a:t>Speech</a:t>
            </a:r>
          </a:p>
          <a:p>
            <a:pPr algn="ctr"/>
            <a:r>
              <a:rPr lang="en-GB" sz="1200" dirty="0">
                <a:latin typeface="Calibri" pitchFamily="34" charset="0"/>
                <a:cs typeface="Calibri" pitchFamily="34" charset="0"/>
              </a:rPr>
              <a:t>Bits</a:t>
            </a:r>
          </a:p>
          <a:p>
            <a:pPr algn="ctr"/>
            <a:r>
              <a:rPr lang="en-GB" sz="1200" dirty="0">
                <a:latin typeface="Calibri" pitchFamily="34" charset="0"/>
                <a:cs typeface="Calibri" pitchFamily="34" charset="0"/>
              </a:rPr>
              <a:t>discarded</a:t>
            </a:r>
          </a:p>
        </p:txBody>
      </p:sp>
      <p:sp>
        <p:nvSpPr>
          <p:cNvPr id="61" name="TextBox 60"/>
          <p:cNvSpPr txBox="1"/>
          <p:nvPr/>
        </p:nvSpPr>
        <p:spPr>
          <a:xfrm>
            <a:off x="215354" y="3790781"/>
            <a:ext cx="728405" cy="646331"/>
          </a:xfrm>
          <a:prstGeom prst="rect">
            <a:avLst/>
          </a:prstGeom>
          <a:noFill/>
        </p:spPr>
        <p:txBody>
          <a:bodyPr wrap="none" rtlCol="0">
            <a:spAutoFit/>
          </a:bodyPr>
          <a:lstStyle/>
          <a:p>
            <a:r>
              <a:rPr lang="en-GB" sz="1200" dirty="0">
                <a:latin typeface="Calibri" pitchFamily="34" charset="0"/>
                <a:cs typeface="Calibri" pitchFamily="34" charset="0"/>
              </a:rPr>
              <a:t>Original</a:t>
            </a:r>
          </a:p>
          <a:p>
            <a:r>
              <a:rPr lang="en-GB" sz="1200" dirty="0">
                <a:latin typeface="Calibri" pitchFamily="34" charset="0"/>
                <a:cs typeface="Calibri" pitchFamily="34" charset="0"/>
              </a:rPr>
              <a:t>FAACH</a:t>
            </a:r>
          </a:p>
          <a:p>
            <a:r>
              <a:rPr lang="en-GB" sz="1200" dirty="0">
                <a:latin typeface="Calibri" pitchFamily="34" charset="0"/>
                <a:cs typeface="Calibri" pitchFamily="34" charset="0"/>
              </a:rPr>
              <a:t>message</a:t>
            </a:r>
          </a:p>
        </p:txBody>
      </p:sp>
      <p:sp>
        <p:nvSpPr>
          <p:cNvPr id="62" name="TextBox 61"/>
          <p:cNvSpPr txBox="1"/>
          <p:nvPr/>
        </p:nvSpPr>
        <p:spPr>
          <a:xfrm>
            <a:off x="3682850" y="3565430"/>
            <a:ext cx="1665199" cy="276999"/>
          </a:xfrm>
          <a:prstGeom prst="rect">
            <a:avLst/>
          </a:prstGeom>
          <a:noFill/>
        </p:spPr>
        <p:txBody>
          <a:bodyPr wrap="none" rtlCol="0">
            <a:spAutoFit/>
          </a:bodyPr>
          <a:lstStyle/>
          <a:p>
            <a:r>
              <a:rPr lang="en-GB" sz="1200" dirty="0">
                <a:latin typeface="Calibri" pitchFamily="34" charset="0"/>
                <a:cs typeface="Calibri" pitchFamily="34" charset="0"/>
              </a:rPr>
              <a:t>8 frames (</a:t>
            </a:r>
            <a:r>
              <a:rPr lang="en-GB" sz="1200" dirty="0" err="1">
                <a:latin typeface="Calibri" pitchFamily="34" charset="0"/>
                <a:cs typeface="Calibri" pitchFamily="34" charset="0"/>
              </a:rPr>
              <a:t>approx</a:t>
            </a:r>
            <a:r>
              <a:rPr lang="en-GB" sz="1200" dirty="0">
                <a:latin typeface="Calibri" pitchFamily="34" charset="0"/>
                <a:cs typeface="Calibri" pitchFamily="34" charset="0"/>
              </a:rPr>
              <a:t> 37ms)</a:t>
            </a:r>
          </a:p>
        </p:txBody>
      </p:sp>
      <p:cxnSp>
        <p:nvCxnSpPr>
          <p:cNvPr id="63" name="Straight Connector 62"/>
          <p:cNvCxnSpPr/>
          <p:nvPr/>
        </p:nvCxnSpPr>
        <p:spPr bwMode="auto">
          <a:xfrm flipV="1">
            <a:off x="2517435" y="3582421"/>
            <a:ext cx="0" cy="99870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flipV="1">
            <a:off x="6837915" y="3582421"/>
            <a:ext cx="0" cy="99870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Straight Arrow Connector 64"/>
          <p:cNvCxnSpPr>
            <a:stCxn id="62" idx="3"/>
          </p:cNvCxnSpPr>
          <p:nvPr/>
        </p:nvCxnSpPr>
        <p:spPr bwMode="auto">
          <a:xfrm flipV="1">
            <a:off x="5348049" y="3703929"/>
            <a:ext cx="1489866" cy="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Arrow Connector 65"/>
          <p:cNvCxnSpPr>
            <a:stCxn id="62" idx="1"/>
          </p:cNvCxnSpPr>
          <p:nvPr/>
        </p:nvCxnSpPr>
        <p:spPr bwMode="auto">
          <a:xfrm flipH="1" flipV="1">
            <a:off x="2517435" y="3703929"/>
            <a:ext cx="1165415" cy="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90689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36904" cy="576064"/>
          </a:xfrm>
        </p:spPr>
        <p:txBody>
          <a:bodyPr/>
          <a:lstStyle/>
          <a:p>
            <a:r>
              <a:rPr lang="en-US" b="0" dirty="0">
                <a:solidFill>
                  <a:srgbClr val="FFFFFF"/>
                </a:solidFill>
                <a:latin typeface="Calibri" pitchFamily="34" charset="0"/>
                <a:cs typeface="Calibri" pitchFamily="34" charset="0"/>
              </a:rPr>
              <a:t>Mapping of Physical Channels in GSM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65</a:t>
            </a:fld>
            <a:endParaRPr lang="en-GB"/>
          </a:p>
        </p:txBody>
      </p:sp>
      <p:sp>
        <p:nvSpPr>
          <p:cNvPr id="7" name="Rectangle 3"/>
          <p:cNvSpPr txBox="1">
            <a:spLocks noChangeArrowheads="1"/>
          </p:cNvSpPr>
          <p:nvPr/>
        </p:nvSpPr>
        <p:spPr>
          <a:xfrm>
            <a:off x="72008" y="836712"/>
            <a:ext cx="8964488" cy="5760640"/>
          </a:xfrm>
          <a:prstGeom prst="rect">
            <a:avLst/>
          </a:prstGeom>
          <a:no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3413" lvl="2" indent="0">
              <a:buFont typeface="Arial" pitchFamily="34" charset="0"/>
              <a:buNone/>
            </a:pPr>
            <a:r>
              <a:rPr lang="en-US" sz="2000" dirty="0">
                <a:latin typeface="Calibri" pitchFamily="34" charset="0"/>
                <a:cs typeface="Calibri" pitchFamily="34" charset="0"/>
              </a:rPr>
              <a:t>There are 5 types of burst that can occupy a timeslot:</a:t>
            </a:r>
          </a:p>
          <a:p>
            <a:pPr marL="633413" lvl="2" indent="0">
              <a:buFont typeface="Arial" pitchFamily="34" charset="0"/>
              <a:buNone/>
            </a:pPr>
            <a:endParaRPr lang="en-US" sz="700" dirty="0">
              <a:latin typeface="Calibri" pitchFamily="34" charset="0"/>
              <a:cs typeface="Calibri" pitchFamily="34" charset="0"/>
            </a:endParaRPr>
          </a:p>
          <a:p>
            <a:pPr marL="1052513" lvl="3" indent="0">
              <a:buFont typeface="Arial" pitchFamily="34" charset="0"/>
              <a:buNone/>
            </a:pPr>
            <a:r>
              <a:rPr lang="en-US" sz="1800" dirty="0">
                <a:latin typeface="Calibri" pitchFamily="34" charset="0"/>
                <a:cs typeface="Calibri" pitchFamily="34" charset="0"/>
              </a:rPr>
              <a:t>(1)  Normal burst (148 bits + 8.25 guard bits).</a:t>
            </a:r>
          </a:p>
          <a:p>
            <a:pPr marL="1052513" lvl="3" indent="0">
              <a:buFont typeface="Arial" pitchFamily="34" charset="0"/>
              <a:buNone/>
            </a:pPr>
            <a:r>
              <a:rPr lang="en-US" sz="1800" dirty="0">
                <a:latin typeface="Calibri" pitchFamily="34" charset="0"/>
                <a:cs typeface="Calibri" pitchFamily="34" charset="0"/>
              </a:rPr>
              <a:t>(2)  Frequency correction Burst (148 bits + 8.25 guard bits).</a:t>
            </a:r>
          </a:p>
          <a:p>
            <a:pPr marL="1052513" lvl="3" indent="0">
              <a:buFont typeface="Arial" pitchFamily="34" charset="0"/>
              <a:buNone/>
            </a:pPr>
            <a:r>
              <a:rPr lang="en-US" sz="1800" dirty="0">
                <a:latin typeface="Calibri" pitchFamily="34" charset="0"/>
                <a:cs typeface="Calibri" pitchFamily="34" charset="0"/>
              </a:rPr>
              <a:t>(3)  </a:t>
            </a:r>
            <a:r>
              <a:rPr lang="en-US" sz="1800" dirty="0" err="1">
                <a:latin typeface="Calibri" pitchFamily="34" charset="0"/>
                <a:cs typeface="Calibri" pitchFamily="34" charset="0"/>
              </a:rPr>
              <a:t>Synchronisation</a:t>
            </a:r>
            <a:r>
              <a:rPr lang="en-US" sz="1800" dirty="0">
                <a:latin typeface="Calibri" pitchFamily="34" charset="0"/>
                <a:cs typeface="Calibri" pitchFamily="34" charset="0"/>
              </a:rPr>
              <a:t> burst (148 bits + 8.25 guard bits).</a:t>
            </a:r>
          </a:p>
          <a:p>
            <a:pPr marL="1395413" lvl="3" indent="-342900">
              <a:buFont typeface="Arial" pitchFamily="34" charset="0"/>
              <a:buAutoNum type="arabicParenBoth" startAt="4"/>
            </a:pPr>
            <a:r>
              <a:rPr lang="en-US" sz="1800" dirty="0">
                <a:latin typeface="Calibri" pitchFamily="34" charset="0"/>
                <a:cs typeface="Calibri" pitchFamily="34" charset="0"/>
              </a:rPr>
              <a:t>Random access burst (88 bits + 68.25 guard bits).</a:t>
            </a:r>
          </a:p>
          <a:p>
            <a:pPr marL="1395413" lvl="3" indent="-342900">
              <a:buFont typeface="Arial" pitchFamily="34" charset="0"/>
              <a:buAutoNum type="arabicParenBoth" startAt="4"/>
            </a:pPr>
            <a:r>
              <a:rPr lang="en-US" sz="1800" dirty="0">
                <a:latin typeface="Calibri" pitchFamily="34" charset="0"/>
                <a:cs typeface="Calibri" pitchFamily="34" charset="0"/>
              </a:rPr>
              <a:t>Idle burst</a:t>
            </a:r>
          </a:p>
          <a:p>
            <a:pPr marL="1052513" lvl="3" indent="0">
              <a:buFont typeface="Arial" pitchFamily="34" charset="0"/>
              <a:buNone/>
            </a:pPr>
            <a:endParaRPr lang="en-US" sz="1800" dirty="0">
              <a:latin typeface="Calibri" pitchFamily="34" charset="0"/>
              <a:cs typeface="Calibri" pitchFamily="34" charset="0"/>
            </a:endParaRPr>
          </a:p>
          <a:p>
            <a:pPr marL="976313" lvl="2" indent="-342900"/>
            <a:r>
              <a:rPr lang="en-US" sz="2000" dirty="0">
                <a:latin typeface="Calibri" pitchFamily="34" charset="0"/>
                <a:cs typeface="Calibri" pitchFamily="34" charset="0"/>
              </a:rPr>
              <a:t>A normal burst consists of </a:t>
            </a:r>
            <a:r>
              <a:rPr lang="en-US" sz="2000" b="1" dirty="0">
                <a:solidFill>
                  <a:srgbClr val="FF0000"/>
                </a:solidFill>
                <a:latin typeface="Calibri" pitchFamily="34" charset="0"/>
                <a:cs typeface="Calibri" pitchFamily="34" charset="0"/>
              </a:rPr>
              <a:t>148 bits </a:t>
            </a:r>
            <a:r>
              <a:rPr lang="en-US" sz="2000" dirty="0">
                <a:latin typeface="Calibri" pitchFamily="34" charset="0"/>
                <a:cs typeface="Calibri" pitchFamily="34" charset="0"/>
              </a:rPr>
              <a:t>transmitted at </a:t>
            </a:r>
            <a:r>
              <a:rPr lang="en-US" sz="2000" b="1" dirty="0">
                <a:solidFill>
                  <a:srgbClr val="FF0000"/>
                </a:solidFill>
                <a:latin typeface="Calibri" pitchFamily="34" charset="0"/>
                <a:cs typeface="Calibri" pitchFamily="34" charset="0"/>
              </a:rPr>
              <a:t>270.833 kb/s</a:t>
            </a:r>
            <a:r>
              <a:rPr lang="en-US" sz="2000" dirty="0">
                <a:latin typeface="Calibri" pitchFamily="34" charset="0"/>
                <a:cs typeface="Calibri" pitchFamily="34" charset="0"/>
              </a:rPr>
              <a:t>: 114 bits are available for data transmission, 26 bits are used for the </a:t>
            </a:r>
            <a:r>
              <a:rPr lang="en-US" sz="2000" dirty="0" err="1">
                <a:latin typeface="Calibri" pitchFamily="34" charset="0"/>
                <a:cs typeface="Calibri" pitchFamily="34" charset="0"/>
              </a:rPr>
              <a:t>equaliser</a:t>
            </a:r>
            <a:r>
              <a:rPr lang="en-US" sz="2000" dirty="0">
                <a:latin typeface="Calibri" pitchFamily="34" charset="0"/>
                <a:cs typeface="Calibri" pitchFamily="34" charset="0"/>
              </a:rPr>
              <a:t> training sequence, 3 Head and 3 Tail bits ensure </a:t>
            </a:r>
            <a:r>
              <a:rPr lang="en-US" sz="2000" dirty="0" err="1">
                <a:latin typeface="Calibri" pitchFamily="34" charset="0"/>
                <a:cs typeface="Calibri" pitchFamily="34" charset="0"/>
              </a:rPr>
              <a:t>equalisation</a:t>
            </a:r>
            <a:r>
              <a:rPr lang="en-US" sz="2000" dirty="0">
                <a:latin typeface="Calibri" pitchFamily="34" charset="0"/>
                <a:cs typeface="Calibri" pitchFamily="34" charset="0"/>
              </a:rPr>
              <a:t> of data bits close to the burst edges.</a:t>
            </a:r>
          </a:p>
          <a:p>
            <a:pPr marL="976313" lvl="2" indent="-342900"/>
            <a:r>
              <a:rPr lang="en-US" sz="2000" dirty="0">
                <a:latin typeface="Calibri" pitchFamily="34" charset="0"/>
                <a:cs typeface="Calibri" pitchFamily="34" charset="0"/>
              </a:rPr>
              <a:t>A guard time of 8.25 bits is added at the end of each burst to</a:t>
            </a:r>
            <a:r>
              <a:rPr lang="en-GB" sz="2000" dirty="0">
                <a:latin typeface="Calibri" pitchFamily="34" charset="0"/>
                <a:cs typeface="Calibri" pitchFamily="34" charset="0"/>
              </a:rPr>
              <a:t> prevent transmitted bursts from different mobiles overlapping., as a result of their differing distances from the base station.</a:t>
            </a:r>
            <a:endParaRPr lang="en-US" sz="2000" dirty="0">
              <a:latin typeface="Calibri" pitchFamily="34" charset="0"/>
              <a:cs typeface="Calibri" pitchFamily="34" charset="0"/>
            </a:endParaRPr>
          </a:p>
          <a:p>
            <a:pPr marL="976313" lvl="2" indent="-342900"/>
            <a:r>
              <a:rPr lang="en-US" sz="2000" dirty="0">
                <a:latin typeface="Calibri" pitchFamily="34" charset="0"/>
                <a:cs typeface="Calibri" pitchFamily="34" charset="0"/>
              </a:rPr>
              <a:t>Two stealing flags (SF) indicate that a TCH has been stolen for </a:t>
            </a:r>
            <a:r>
              <a:rPr lang="en-US" sz="2000" dirty="0" err="1">
                <a:latin typeface="Calibri" pitchFamily="34" charset="0"/>
                <a:cs typeface="Calibri" pitchFamily="34" charset="0"/>
              </a:rPr>
              <a:t>signalling</a:t>
            </a:r>
            <a:r>
              <a:rPr lang="en-US" sz="2000" dirty="0">
                <a:latin typeface="Calibri" pitchFamily="34" charset="0"/>
                <a:cs typeface="Calibri" pitchFamily="34" charset="0"/>
              </a:rPr>
              <a:t> purposes.</a:t>
            </a:r>
          </a:p>
          <a:p>
            <a:pPr marL="976313" lvl="2" indent="-342900"/>
            <a:r>
              <a:rPr lang="en-US" sz="2000" dirty="0">
                <a:latin typeface="Calibri" pitchFamily="34" charset="0"/>
                <a:cs typeface="Calibri" pitchFamily="34" charset="0"/>
              </a:rPr>
              <a:t>If slow frequency hopping is implemented then the frequency is changed between bursts using those frequency channels available in the serving cell.</a:t>
            </a:r>
          </a:p>
        </p:txBody>
      </p:sp>
    </p:spTree>
    <p:extLst>
      <p:ext uri="{BB962C8B-B14F-4D97-AF65-F5344CB8AC3E}">
        <p14:creationId xmlns:p14="http://schemas.microsoft.com/office/powerpoint/2010/main" val="3392939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704856" cy="576064"/>
          </a:xfrm>
        </p:spPr>
        <p:txBody>
          <a:bodyPr/>
          <a:lstStyle/>
          <a:p>
            <a:r>
              <a:rPr lang="en-US" b="0" dirty="0">
                <a:solidFill>
                  <a:srgbClr val="FFFFFF"/>
                </a:solidFill>
                <a:latin typeface="Calibri" pitchFamily="34" charset="0"/>
                <a:cs typeface="Calibri" pitchFamily="34" charset="0"/>
              </a:rPr>
              <a:t>GSM Normal Burst</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66</a:t>
            </a:fld>
            <a:endParaRPr lang="en-GB"/>
          </a:p>
        </p:txBody>
      </p:sp>
      <p:sp>
        <p:nvSpPr>
          <p:cNvPr id="7" name="Text Box 4"/>
          <p:cNvSpPr txBox="1">
            <a:spLocks noChangeArrowheads="1"/>
          </p:cNvSpPr>
          <p:nvPr/>
        </p:nvSpPr>
        <p:spPr bwMode="auto">
          <a:xfrm>
            <a:off x="3924945" y="4936207"/>
            <a:ext cx="10953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Training sequence</a:t>
            </a:r>
          </a:p>
        </p:txBody>
      </p:sp>
      <p:sp>
        <p:nvSpPr>
          <p:cNvPr id="8" name="Rectangle 6"/>
          <p:cNvSpPr>
            <a:spLocks noChangeArrowheads="1"/>
          </p:cNvSpPr>
          <p:nvPr/>
        </p:nvSpPr>
        <p:spPr bwMode="auto">
          <a:xfrm>
            <a:off x="1460450"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0</a:t>
            </a:r>
          </a:p>
        </p:txBody>
      </p:sp>
      <p:sp>
        <p:nvSpPr>
          <p:cNvPr id="9" name="Rectangle 7"/>
          <p:cNvSpPr>
            <a:spLocks noChangeArrowheads="1"/>
          </p:cNvSpPr>
          <p:nvPr/>
        </p:nvSpPr>
        <p:spPr bwMode="auto">
          <a:xfrm>
            <a:off x="16938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a:t>
            </a:r>
          </a:p>
        </p:txBody>
      </p:sp>
      <p:sp>
        <p:nvSpPr>
          <p:cNvPr id="10" name="Rectangle 8"/>
          <p:cNvSpPr>
            <a:spLocks noChangeArrowheads="1"/>
          </p:cNvSpPr>
          <p:nvPr/>
        </p:nvSpPr>
        <p:spPr bwMode="auto">
          <a:xfrm>
            <a:off x="19414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a:t>
            </a:r>
          </a:p>
        </p:txBody>
      </p:sp>
      <p:sp>
        <p:nvSpPr>
          <p:cNvPr id="11" name="Rectangle 9"/>
          <p:cNvSpPr>
            <a:spLocks noChangeArrowheads="1"/>
          </p:cNvSpPr>
          <p:nvPr/>
        </p:nvSpPr>
        <p:spPr bwMode="auto">
          <a:xfrm>
            <a:off x="21891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12" name="Rectangle 10"/>
          <p:cNvSpPr>
            <a:spLocks noChangeArrowheads="1"/>
          </p:cNvSpPr>
          <p:nvPr/>
        </p:nvSpPr>
        <p:spPr bwMode="auto">
          <a:xfrm>
            <a:off x="24367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4</a:t>
            </a:r>
          </a:p>
        </p:txBody>
      </p:sp>
      <p:sp>
        <p:nvSpPr>
          <p:cNvPr id="13" name="Rectangle 11"/>
          <p:cNvSpPr>
            <a:spLocks noChangeArrowheads="1"/>
          </p:cNvSpPr>
          <p:nvPr/>
        </p:nvSpPr>
        <p:spPr bwMode="auto">
          <a:xfrm>
            <a:off x="26844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5</a:t>
            </a:r>
          </a:p>
        </p:txBody>
      </p:sp>
      <p:sp>
        <p:nvSpPr>
          <p:cNvPr id="14" name="Rectangle 12"/>
          <p:cNvSpPr>
            <a:spLocks noChangeArrowheads="1"/>
          </p:cNvSpPr>
          <p:nvPr/>
        </p:nvSpPr>
        <p:spPr bwMode="auto">
          <a:xfrm>
            <a:off x="29320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6</a:t>
            </a:r>
          </a:p>
        </p:txBody>
      </p:sp>
      <p:sp>
        <p:nvSpPr>
          <p:cNvPr id="15" name="Rectangle 13"/>
          <p:cNvSpPr>
            <a:spLocks noChangeArrowheads="1"/>
          </p:cNvSpPr>
          <p:nvPr/>
        </p:nvSpPr>
        <p:spPr bwMode="auto">
          <a:xfrm>
            <a:off x="3179713" y="3068960"/>
            <a:ext cx="246063" cy="398463"/>
          </a:xfrm>
          <a:prstGeom prst="rect">
            <a:avLst/>
          </a:prstGeom>
          <a:solidFill>
            <a:srgbClr val="FF0000"/>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7</a:t>
            </a:r>
          </a:p>
        </p:txBody>
      </p:sp>
      <p:sp>
        <p:nvSpPr>
          <p:cNvPr id="16" name="Rectangle 14"/>
          <p:cNvSpPr>
            <a:spLocks noChangeArrowheads="1"/>
          </p:cNvSpPr>
          <p:nvPr/>
        </p:nvSpPr>
        <p:spPr bwMode="auto">
          <a:xfrm>
            <a:off x="34273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8</a:t>
            </a:r>
          </a:p>
        </p:txBody>
      </p:sp>
      <p:sp>
        <p:nvSpPr>
          <p:cNvPr id="17" name="Rectangle 15"/>
          <p:cNvSpPr>
            <a:spLocks noChangeArrowheads="1"/>
          </p:cNvSpPr>
          <p:nvPr/>
        </p:nvSpPr>
        <p:spPr bwMode="auto">
          <a:xfrm>
            <a:off x="36750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9</a:t>
            </a:r>
          </a:p>
        </p:txBody>
      </p:sp>
      <p:sp>
        <p:nvSpPr>
          <p:cNvPr id="18" name="Rectangle 16"/>
          <p:cNvSpPr>
            <a:spLocks noChangeArrowheads="1"/>
          </p:cNvSpPr>
          <p:nvPr/>
        </p:nvSpPr>
        <p:spPr bwMode="auto">
          <a:xfrm>
            <a:off x="39226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10</a:t>
            </a:r>
          </a:p>
        </p:txBody>
      </p:sp>
      <p:sp>
        <p:nvSpPr>
          <p:cNvPr id="19" name="Rectangle 17"/>
          <p:cNvSpPr>
            <a:spLocks noChangeArrowheads="1"/>
          </p:cNvSpPr>
          <p:nvPr/>
        </p:nvSpPr>
        <p:spPr bwMode="auto">
          <a:xfrm>
            <a:off x="41703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11</a:t>
            </a:r>
          </a:p>
        </p:txBody>
      </p:sp>
      <p:sp>
        <p:nvSpPr>
          <p:cNvPr id="20" name="Rectangle 18"/>
          <p:cNvSpPr>
            <a:spLocks noChangeArrowheads="1"/>
          </p:cNvSpPr>
          <p:nvPr/>
        </p:nvSpPr>
        <p:spPr bwMode="auto">
          <a:xfrm>
            <a:off x="44179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12</a:t>
            </a:r>
          </a:p>
        </p:txBody>
      </p:sp>
      <p:sp>
        <p:nvSpPr>
          <p:cNvPr id="21" name="Rectangle 19"/>
          <p:cNvSpPr>
            <a:spLocks noChangeArrowheads="1"/>
          </p:cNvSpPr>
          <p:nvPr/>
        </p:nvSpPr>
        <p:spPr bwMode="auto">
          <a:xfrm>
            <a:off x="46656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13</a:t>
            </a:r>
          </a:p>
        </p:txBody>
      </p:sp>
      <p:sp>
        <p:nvSpPr>
          <p:cNvPr id="22" name="Rectangle 20"/>
          <p:cNvSpPr>
            <a:spLocks noChangeArrowheads="1"/>
          </p:cNvSpPr>
          <p:nvPr/>
        </p:nvSpPr>
        <p:spPr bwMode="auto">
          <a:xfrm>
            <a:off x="49132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14</a:t>
            </a:r>
          </a:p>
        </p:txBody>
      </p:sp>
      <p:sp>
        <p:nvSpPr>
          <p:cNvPr id="23" name="Rectangle 21"/>
          <p:cNvSpPr>
            <a:spLocks noChangeArrowheads="1"/>
          </p:cNvSpPr>
          <p:nvPr/>
        </p:nvSpPr>
        <p:spPr bwMode="auto">
          <a:xfrm>
            <a:off x="51609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15</a:t>
            </a:r>
          </a:p>
        </p:txBody>
      </p:sp>
      <p:sp>
        <p:nvSpPr>
          <p:cNvPr id="24" name="Rectangle 22"/>
          <p:cNvSpPr>
            <a:spLocks noChangeArrowheads="1"/>
          </p:cNvSpPr>
          <p:nvPr/>
        </p:nvSpPr>
        <p:spPr bwMode="auto">
          <a:xfrm>
            <a:off x="54085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16</a:t>
            </a:r>
          </a:p>
        </p:txBody>
      </p:sp>
      <p:sp>
        <p:nvSpPr>
          <p:cNvPr id="25" name="Rectangle 23"/>
          <p:cNvSpPr>
            <a:spLocks noChangeArrowheads="1"/>
          </p:cNvSpPr>
          <p:nvPr/>
        </p:nvSpPr>
        <p:spPr bwMode="auto">
          <a:xfrm>
            <a:off x="56562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17</a:t>
            </a:r>
          </a:p>
        </p:txBody>
      </p:sp>
      <p:sp>
        <p:nvSpPr>
          <p:cNvPr id="26" name="Rectangle 24"/>
          <p:cNvSpPr>
            <a:spLocks noChangeArrowheads="1"/>
          </p:cNvSpPr>
          <p:nvPr/>
        </p:nvSpPr>
        <p:spPr bwMode="auto">
          <a:xfrm>
            <a:off x="59038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18</a:t>
            </a:r>
          </a:p>
        </p:txBody>
      </p:sp>
      <p:sp>
        <p:nvSpPr>
          <p:cNvPr id="27" name="Rectangle 25"/>
          <p:cNvSpPr>
            <a:spLocks noChangeArrowheads="1"/>
          </p:cNvSpPr>
          <p:nvPr/>
        </p:nvSpPr>
        <p:spPr bwMode="auto">
          <a:xfrm>
            <a:off x="61515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19</a:t>
            </a:r>
          </a:p>
        </p:txBody>
      </p:sp>
      <p:sp>
        <p:nvSpPr>
          <p:cNvPr id="28" name="Rectangle 26"/>
          <p:cNvSpPr>
            <a:spLocks noChangeArrowheads="1"/>
          </p:cNvSpPr>
          <p:nvPr/>
        </p:nvSpPr>
        <p:spPr bwMode="auto">
          <a:xfrm>
            <a:off x="63991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20</a:t>
            </a:r>
          </a:p>
        </p:txBody>
      </p:sp>
      <p:sp>
        <p:nvSpPr>
          <p:cNvPr id="29" name="Rectangle 27"/>
          <p:cNvSpPr>
            <a:spLocks noChangeArrowheads="1"/>
          </p:cNvSpPr>
          <p:nvPr/>
        </p:nvSpPr>
        <p:spPr bwMode="auto">
          <a:xfrm>
            <a:off x="66468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21</a:t>
            </a:r>
          </a:p>
        </p:txBody>
      </p:sp>
      <p:sp>
        <p:nvSpPr>
          <p:cNvPr id="30" name="Rectangle 28"/>
          <p:cNvSpPr>
            <a:spLocks noChangeArrowheads="1"/>
          </p:cNvSpPr>
          <p:nvPr/>
        </p:nvSpPr>
        <p:spPr bwMode="auto">
          <a:xfrm>
            <a:off x="68944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22</a:t>
            </a:r>
          </a:p>
        </p:txBody>
      </p:sp>
      <p:sp>
        <p:nvSpPr>
          <p:cNvPr id="31" name="Rectangle 29"/>
          <p:cNvSpPr>
            <a:spLocks noChangeArrowheads="1"/>
          </p:cNvSpPr>
          <p:nvPr/>
        </p:nvSpPr>
        <p:spPr bwMode="auto">
          <a:xfrm>
            <a:off x="71421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23</a:t>
            </a:r>
          </a:p>
        </p:txBody>
      </p:sp>
      <p:sp>
        <p:nvSpPr>
          <p:cNvPr id="32" name="Rectangle 30"/>
          <p:cNvSpPr>
            <a:spLocks noChangeArrowheads="1"/>
          </p:cNvSpPr>
          <p:nvPr/>
        </p:nvSpPr>
        <p:spPr bwMode="auto">
          <a:xfrm>
            <a:off x="738976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24</a:t>
            </a:r>
          </a:p>
        </p:txBody>
      </p:sp>
      <p:sp>
        <p:nvSpPr>
          <p:cNvPr id="33" name="Rectangle 31"/>
          <p:cNvSpPr>
            <a:spLocks noChangeArrowheads="1"/>
          </p:cNvSpPr>
          <p:nvPr/>
        </p:nvSpPr>
        <p:spPr bwMode="auto">
          <a:xfrm>
            <a:off x="7637413" y="3068960"/>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25</a:t>
            </a:r>
          </a:p>
        </p:txBody>
      </p:sp>
      <p:sp>
        <p:nvSpPr>
          <p:cNvPr id="34" name="Rectangle 32"/>
          <p:cNvSpPr>
            <a:spLocks noChangeArrowheads="1"/>
          </p:cNvSpPr>
          <p:nvPr/>
        </p:nvSpPr>
        <p:spPr bwMode="auto">
          <a:xfrm>
            <a:off x="2127200" y="3792860"/>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BP0</a:t>
            </a:r>
          </a:p>
        </p:txBody>
      </p:sp>
      <p:sp>
        <p:nvSpPr>
          <p:cNvPr id="35" name="Rectangle 33"/>
          <p:cNvSpPr>
            <a:spLocks noChangeArrowheads="1"/>
          </p:cNvSpPr>
          <p:nvPr/>
        </p:nvSpPr>
        <p:spPr bwMode="auto">
          <a:xfrm>
            <a:off x="2535188" y="3791273"/>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BP1</a:t>
            </a:r>
          </a:p>
        </p:txBody>
      </p:sp>
      <p:sp>
        <p:nvSpPr>
          <p:cNvPr id="36" name="Rectangle 34"/>
          <p:cNvSpPr>
            <a:spLocks noChangeArrowheads="1"/>
          </p:cNvSpPr>
          <p:nvPr/>
        </p:nvSpPr>
        <p:spPr bwMode="auto">
          <a:xfrm>
            <a:off x="2938413" y="3791273"/>
            <a:ext cx="407988" cy="403225"/>
          </a:xfrm>
          <a:prstGeom prst="rect">
            <a:avLst/>
          </a:prstGeom>
          <a:solidFill>
            <a:srgbClr val="FF0000"/>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BP2</a:t>
            </a:r>
          </a:p>
        </p:txBody>
      </p:sp>
      <p:sp>
        <p:nvSpPr>
          <p:cNvPr id="37" name="Rectangle 35"/>
          <p:cNvSpPr>
            <a:spLocks noChangeArrowheads="1"/>
          </p:cNvSpPr>
          <p:nvPr/>
        </p:nvSpPr>
        <p:spPr bwMode="auto">
          <a:xfrm>
            <a:off x="3343225" y="3789685"/>
            <a:ext cx="407988" cy="40481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BP3</a:t>
            </a:r>
          </a:p>
        </p:txBody>
      </p:sp>
      <p:sp>
        <p:nvSpPr>
          <p:cNvPr id="38" name="Rectangle 36"/>
          <p:cNvSpPr>
            <a:spLocks noChangeArrowheads="1"/>
          </p:cNvSpPr>
          <p:nvPr/>
        </p:nvSpPr>
        <p:spPr bwMode="auto">
          <a:xfrm>
            <a:off x="3751213" y="3789685"/>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BP4</a:t>
            </a:r>
          </a:p>
        </p:txBody>
      </p:sp>
      <p:sp>
        <p:nvSpPr>
          <p:cNvPr id="39" name="Rectangle 37"/>
          <p:cNvSpPr>
            <a:spLocks noChangeArrowheads="1"/>
          </p:cNvSpPr>
          <p:nvPr/>
        </p:nvSpPr>
        <p:spPr bwMode="auto">
          <a:xfrm>
            <a:off x="4157613" y="3792860"/>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BP5</a:t>
            </a:r>
          </a:p>
        </p:txBody>
      </p:sp>
      <p:sp>
        <p:nvSpPr>
          <p:cNvPr id="40" name="Rectangle 38"/>
          <p:cNvSpPr>
            <a:spLocks noChangeArrowheads="1"/>
          </p:cNvSpPr>
          <p:nvPr/>
        </p:nvSpPr>
        <p:spPr bwMode="auto">
          <a:xfrm>
            <a:off x="4554488" y="3792860"/>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BP6</a:t>
            </a:r>
          </a:p>
        </p:txBody>
      </p:sp>
      <p:sp>
        <p:nvSpPr>
          <p:cNvPr id="41" name="Rectangle 39"/>
          <p:cNvSpPr>
            <a:spLocks noChangeArrowheads="1"/>
          </p:cNvSpPr>
          <p:nvPr/>
        </p:nvSpPr>
        <p:spPr bwMode="auto">
          <a:xfrm>
            <a:off x="4960888" y="3789685"/>
            <a:ext cx="407988" cy="403225"/>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BP7</a:t>
            </a:r>
          </a:p>
        </p:txBody>
      </p:sp>
      <p:sp>
        <p:nvSpPr>
          <p:cNvPr id="42" name="Line 40"/>
          <p:cNvSpPr>
            <a:spLocks noChangeShapeType="1"/>
          </p:cNvSpPr>
          <p:nvPr/>
        </p:nvSpPr>
        <p:spPr bwMode="auto">
          <a:xfrm flipV="1">
            <a:off x="2120850" y="3476948"/>
            <a:ext cx="1066800" cy="311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43" name="Line 41"/>
          <p:cNvSpPr>
            <a:spLocks noChangeShapeType="1"/>
          </p:cNvSpPr>
          <p:nvPr/>
        </p:nvSpPr>
        <p:spPr bwMode="auto">
          <a:xfrm>
            <a:off x="3422600" y="3486473"/>
            <a:ext cx="1949450" cy="2952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44" name="Rectangle 42"/>
          <p:cNvSpPr>
            <a:spLocks noChangeArrowheads="1"/>
          </p:cNvSpPr>
          <p:nvPr/>
        </p:nvSpPr>
        <p:spPr bwMode="auto">
          <a:xfrm>
            <a:off x="1474738" y="4577085"/>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45" name="Rectangle 43"/>
          <p:cNvSpPr>
            <a:spLocks noChangeArrowheads="1"/>
          </p:cNvSpPr>
          <p:nvPr/>
        </p:nvSpPr>
        <p:spPr bwMode="auto">
          <a:xfrm>
            <a:off x="1716038" y="4577085"/>
            <a:ext cx="18653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57</a:t>
            </a:r>
          </a:p>
        </p:txBody>
      </p:sp>
      <p:sp>
        <p:nvSpPr>
          <p:cNvPr id="46" name="Rectangle 44"/>
          <p:cNvSpPr>
            <a:spLocks noChangeArrowheads="1"/>
          </p:cNvSpPr>
          <p:nvPr/>
        </p:nvSpPr>
        <p:spPr bwMode="auto">
          <a:xfrm>
            <a:off x="3578175" y="4577085"/>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a:t>
            </a:r>
          </a:p>
        </p:txBody>
      </p:sp>
      <p:sp>
        <p:nvSpPr>
          <p:cNvPr id="47" name="Rectangle 45"/>
          <p:cNvSpPr>
            <a:spLocks noChangeArrowheads="1"/>
          </p:cNvSpPr>
          <p:nvPr/>
        </p:nvSpPr>
        <p:spPr bwMode="auto">
          <a:xfrm>
            <a:off x="3824238" y="4577085"/>
            <a:ext cx="13255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26</a:t>
            </a:r>
          </a:p>
        </p:txBody>
      </p:sp>
      <p:sp>
        <p:nvSpPr>
          <p:cNvPr id="48" name="Rectangle 46"/>
          <p:cNvSpPr>
            <a:spLocks noChangeArrowheads="1"/>
          </p:cNvSpPr>
          <p:nvPr/>
        </p:nvSpPr>
        <p:spPr bwMode="auto">
          <a:xfrm>
            <a:off x="5151388" y="4577085"/>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a:t>
            </a:r>
          </a:p>
        </p:txBody>
      </p:sp>
      <p:sp>
        <p:nvSpPr>
          <p:cNvPr id="49" name="Rectangle 47"/>
          <p:cNvSpPr>
            <a:spLocks noChangeArrowheads="1"/>
          </p:cNvSpPr>
          <p:nvPr/>
        </p:nvSpPr>
        <p:spPr bwMode="auto">
          <a:xfrm>
            <a:off x="5399038" y="4577085"/>
            <a:ext cx="18653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57</a:t>
            </a:r>
          </a:p>
        </p:txBody>
      </p:sp>
      <p:sp>
        <p:nvSpPr>
          <p:cNvPr id="50" name="Rectangle 48"/>
          <p:cNvSpPr>
            <a:spLocks noChangeArrowheads="1"/>
          </p:cNvSpPr>
          <p:nvPr/>
        </p:nvSpPr>
        <p:spPr bwMode="auto">
          <a:xfrm>
            <a:off x="7265938" y="4577085"/>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51" name="Rectangle 49"/>
          <p:cNvSpPr>
            <a:spLocks noChangeArrowheads="1"/>
          </p:cNvSpPr>
          <p:nvPr/>
        </p:nvSpPr>
        <p:spPr bwMode="auto">
          <a:xfrm>
            <a:off x="7507238" y="4577085"/>
            <a:ext cx="4429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8.25</a:t>
            </a:r>
          </a:p>
        </p:txBody>
      </p:sp>
      <p:sp>
        <p:nvSpPr>
          <p:cNvPr id="52" name="Line 50"/>
          <p:cNvSpPr>
            <a:spLocks noChangeShapeType="1"/>
          </p:cNvSpPr>
          <p:nvPr/>
        </p:nvSpPr>
        <p:spPr bwMode="auto">
          <a:xfrm flipV="1">
            <a:off x="1474738" y="4192910"/>
            <a:ext cx="1444625" cy="382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53" name="Line 51"/>
          <p:cNvSpPr>
            <a:spLocks noChangeShapeType="1"/>
          </p:cNvSpPr>
          <p:nvPr/>
        </p:nvSpPr>
        <p:spPr bwMode="auto">
          <a:xfrm>
            <a:off x="3346400" y="4192910"/>
            <a:ext cx="4616450" cy="382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GB">
              <a:latin typeface="Calibri" pitchFamily="34" charset="0"/>
              <a:cs typeface="Calibri" pitchFamily="34" charset="0"/>
            </a:endParaRPr>
          </a:p>
        </p:txBody>
      </p:sp>
      <p:sp>
        <p:nvSpPr>
          <p:cNvPr id="54" name="Text Box 52"/>
          <p:cNvSpPr txBox="1">
            <a:spLocks noChangeArrowheads="1"/>
          </p:cNvSpPr>
          <p:nvPr/>
        </p:nvSpPr>
        <p:spPr bwMode="auto">
          <a:xfrm>
            <a:off x="5632400" y="3510285"/>
            <a:ext cx="2540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a:latin typeface="Calibri" pitchFamily="34" charset="0"/>
                <a:cs typeface="Calibri" pitchFamily="34" charset="0"/>
              </a:rPr>
              <a:t>26 frame length: 120 ms</a:t>
            </a:r>
          </a:p>
        </p:txBody>
      </p:sp>
      <p:sp>
        <p:nvSpPr>
          <p:cNvPr id="55" name="Text Box 53"/>
          <p:cNvSpPr txBox="1">
            <a:spLocks noChangeArrowheads="1"/>
          </p:cNvSpPr>
          <p:nvPr/>
        </p:nvSpPr>
        <p:spPr bwMode="auto">
          <a:xfrm>
            <a:off x="5375225" y="3870648"/>
            <a:ext cx="2732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a:latin typeface="Calibri" pitchFamily="34" charset="0"/>
                <a:cs typeface="Calibri" pitchFamily="34" charset="0"/>
              </a:rPr>
              <a:t>TDMA frame length: 4.6 ms</a:t>
            </a:r>
          </a:p>
        </p:txBody>
      </p:sp>
      <p:sp>
        <p:nvSpPr>
          <p:cNvPr id="56" name="Text Box 54"/>
          <p:cNvSpPr txBox="1">
            <a:spLocks noChangeArrowheads="1"/>
          </p:cNvSpPr>
          <p:nvPr/>
        </p:nvSpPr>
        <p:spPr bwMode="auto">
          <a:xfrm>
            <a:off x="2206575" y="4939035"/>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57" name="Text Box 55"/>
          <p:cNvSpPr txBox="1">
            <a:spLocks noChangeArrowheads="1"/>
          </p:cNvSpPr>
          <p:nvPr/>
        </p:nvSpPr>
        <p:spPr bwMode="auto">
          <a:xfrm>
            <a:off x="5868938" y="4941168"/>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58" name="Text Box 56"/>
          <p:cNvSpPr txBox="1">
            <a:spLocks noChangeArrowheads="1"/>
          </p:cNvSpPr>
          <p:nvPr/>
        </p:nvSpPr>
        <p:spPr bwMode="auto">
          <a:xfrm>
            <a:off x="7168159" y="5252432"/>
            <a:ext cx="93533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Guard Time</a:t>
            </a:r>
          </a:p>
        </p:txBody>
      </p:sp>
      <p:sp>
        <p:nvSpPr>
          <p:cNvPr id="59" name="Rectangle 3"/>
          <p:cNvSpPr txBox="1">
            <a:spLocks noChangeArrowheads="1"/>
          </p:cNvSpPr>
          <p:nvPr/>
        </p:nvSpPr>
        <p:spPr>
          <a:xfrm>
            <a:off x="-354206" y="836712"/>
            <a:ext cx="9498205" cy="2160240"/>
          </a:xfrm>
          <a:prstGeom prst="rect">
            <a:avLst/>
          </a:prstGeom>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76313" lvl="2" indent="-342900"/>
            <a:r>
              <a:rPr lang="en-US" sz="2000" dirty="0">
                <a:latin typeface="Calibri" pitchFamily="34" charset="0"/>
                <a:cs typeface="Calibri" pitchFamily="34" charset="0"/>
              </a:rPr>
              <a:t>logical channels are mapped onto the basic TDMA frame structure below and the recurrence of one particular timeslot on each frame constitutes one physical channel.</a:t>
            </a:r>
          </a:p>
          <a:p>
            <a:pPr marL="976313" lvl="2" indent="-342900"/>
            <a:r>
              <a:rPr lang="en-US" sz="2000" dirty="0">
                <a:latin typeface="Calibri" pitchFamily="34" charset="0"/>
                <a:cs typeface="Calibri" pitchFamily="34" charset="0"/>
              </a:rPr>
              <a:t>The GSM normal</a:t>
            </a:r>
            <a:r>
              <a:rPr lang="en-GB" sz="2000" dirty="0">
                <a:latin typeface="Calibri" pitchFamily="34" charset="0"/>
                <a:cs typeface="Calibri" pitchFamily="34" charset="0"/>
              </a:rPr>
              <a:t> burst is used for the standard communications between the base station and the Mobile Stations, and is used to carry both TCH and CCH data.</a:t>
            </a:r>
            <a:endParaRPr lang="en-US" sz="2000" dirty="0">
              <a:latin typeface="Calibri" pitchFamily="34" charset="0"/>
              <a:cs typeface="Calibri" pitchFamily="34" charset="0"/>
            </a:endParaRPr>
          </a:p>
        </p:txBody>
      </p:sp>
      <p:cxnSp>
        <p:nvCxnSpPr>
          <p:cNvPr id="60" name="Straight Arrow Connector 59"/>
          <p:cNvCxnSpPr/>
          <p:nvPr/>
        </p:nvCxnSpPr>
        <p:spPr>
          <a:xfrm>
            <a:off x="1474738" y="5858322"/>
            <a:ext cx="64754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474738" y="5046985"/>
            <a:ext cx="0" cy="104631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950151" y="5085184"/>
            <a:ext cx="0" cy="104631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034930" y="5908630"/>
            <a:ext cx="1806905" cy="307777"/>
          </a:xfrm>
          <a:prstGeom prst="rect">
            <a:avLst/>
          </a:prstGeom>
          <a:noFill/>
        </p:spPr>
        <p:txBody>
          <a:bodyPr wrap="none" rtlCol="0">
            <a:spAutoFit/>
          </a:bodyPr>
          <a:lstStyle/>
          <a:p>
            <a:r>
              <a:rPr lang="en-GB" sz="1400" dirty="0">
                <a:latin typeface="Calibri" pitchFamily="34" charset="0"/>
                <a:cs typeface="Calibri" pitchFamily="34" charset="0"/>
              </a:rPr>
              <a:t>156.25 bits (0.577 </a:t>
            </a:r>
            <a:r>
              <a:rPr lang="en-GB" sz="1400" dirty="0" err="1">
                <a:latin typeface="Calibri" pitchFamily="34" charset="0"/>
                <a:cs typeface="Calibri" pitchFamily="34" charset="0"/>
              </a:rPr>
              <a:t>ms</a:t>
            </a:r>
            <a:r>
              <a:rPr lang="en-GB" sz="1400" dirty="0">
                <a:latin typeface="Calibri" pitchFamily="34" charset="0"/>
                <a:cs typeface="Calibri" pitchFamily="34" charset="0"/>
              </a:rPr>
              <a:t>)</a:t>
            </a:r>
          </a:p>
        </p:txBody>
      </p:sp>
      <p:sp>
        <p:nvSpPr>
          <p:cNvPr id="64" name="Text Box 54"/>
          <p:cNvSpPr txBox="1">
            <a:spLocks noChangeArrowheads="1"/>
          </p:cNvSpPr>
          <p:nvPr/>
        </p:nvSpPr>
        <p:spPr bwMode="auto">
          <a:xfrm>
            <a:off x="1109614" y="5036237"/>
            <a:ext cx="8302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Header bits</a:t>
            </a:r>
          </a:p>
        </p:txBody>
      </p:sp>
      <p:sp>
        <p:nvSpPr>
          <p:cNvPr id="65" name="Text Box 54"/>
          <p:cNvSpPr txBox="1">
            <a:spLocks noChangeArrowheads="1"/>
          </p:cNvSpPr>
          <p:nvPr/>
        </p:nvSpPr>
        <p:spPr bwMode="auto">
          <a:xfrm>
            <a:off x="6965653" y="4962134"/>
            <a:ext cx="847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Tail bits</a:t>
            </a:r>
          </a:p>
        </p:txBody>
      </p:sp>
      <p:sp>
        <p:nvSpPr>
          <p:cNvPr id="66" name="Text Box 54"/>
          <p:cNvSpPr txBox="1">
            <a:spLocks noChangeArrowheads="1"/>
          </p:cNvSpPr>
          <p:nvPr/>
        </p:nvSpPr>
        <p:spPr bwMode="auto">
          <a:xfrm>
            <a:off x="3267972" y="4953718"/>
            <a:ext cx="83026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Flag</a:t>
            </a:r>
          </a:p>
        </p:txBody>
      </p:sp>
      <p:sp>
        <p:nvSpPr>
          <p:cNvPr id="67" name="Text Box 54"/>
          <p:cNvSpPr txBox="1">
            <a:spLocks noChangeArrowheads="1"/>
          </p:cNvSpPr>
          <p:nvPr/>
        </p:nvSpPr>
        <p:spPr bwMode="auto">
          <a:xfrm>
            <a:off x="4861049" y="4962654"/>
            <a:ext cx="83026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Flag</a:t>
            </a:r>
          </a:p>
        </p:txBody>
      </p:sp>
    </p:spTree>
    <p:extLst>
      <p:ext uri="{BB962C8B-B14F-4D97-AF65-F5344CB8AC3E}">
        <p14:creationId xmlns:p14="http://schemas.microsoft.com/office/powerpoint/2010/main" val="538292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848872" cy="576064"/>
          </a:xfrm>
        </p:spPr>
        <p:txBody>
          <a:bodyPr/>
          <a:lstStyle/>
          <a:p>
            <a:r>
              <a:rPr lang="en-GB" b="0" dirty="0">
                <a:solidFill>
                  <a:srgbClr val="FFFFFF"/>
                </a:solidFill>
                <a:latin typeface="Calibri" pitchFamily="34" charset="0"/>
                <a:cs typeface="Calibri" pitchFamily="34" charset="0"/>
              </a:rPr>
              <a:t>GSM Normal Burst</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67</a:t>
            </a:fld>
            <a:endParaRPr lang="en-GB"/>
          </a:p>
        </p:txBody>
      </p:sp>
      <p:sp>
        <p:nvSpPr>
          <p:cNvPr id="7" name="Content Placeholder 2"/>
          <p:cNvSpPr>
            <a:spLocks noGrp="1"/>
          </p:cNvSpPr>
          <p:nvPr>
            <p:ph idx="1"/>
          </p:nvPr>
        </p:nvSpPr>
        <p:spPr>
          <a:xfrm>
            <a:off x="251520" y="836712"/>
            <a:ext cx="8712968" cy="4608512"/>
          </a:xfrm>
        </p:spPr>
        <p:txBody>
          <a:bodyPr>
            <a:noAutofit/>
          </a:bodyPr>
          <a:lstStyle/>
          <a:p>
            <a:pPr>
              <a:spcBef>
                <a:spcPts val="600"/>
              </a:spcBef>
              <a:spcAft>
                <a:spcPts val="600"/>
              </a:spcAft>
            </a:pPr>
            <a:r>
              <a:rPr lang="en-GB" sz="1400" b="1" dirty="0">
                <a:solidFill>
                  <a:srgbClr val="FF0000"/>
                </a:solidFill>
                <a:latin typeface="Calibri" pitchFamily="34" charset="0"/>
                <a:cs typeface="Calibri" pitchFamily="34" charset="0"/>
              </a:rPr>
              <a:t>3 header bits</a:t>
            </a:r>
            <a:r>
              <a:rPr lang="en-GB" sz="1400" b="1" i="1" dirty="0">
                <a:latin typeface="Calibri" pitchFamily="34" charset="0"/>
                <a:cs typeface="Calibri" pitchFamily="34" charset="0"/>
              </a:rPr>
              <a:t>:</a:t>
            </a:r>
            <a:r>
              <a:rPr lang="en-GB" sz="1400" dirty="0">
                <a:latin typeface="Calibri" pitchFamily="34" charset="0"/>
                <a:cs typeface="Calibri" pitchFamily="34" charset="0"/>
              </a:rPr>
              <a:t>   These bits at the start of the GSM burst give time for the transmitter to ramp up its power</a:t>
            </a:r>
          </a:p>
          <a:p>
            <a:pPr>
              <a:spcBef>
                <a:spcPts val="600"/>
              </a:spcBef>
              <a:spcAft>
                <a:spcPts val="600"/>
              </a:spcAft>
            </a:pPr>
            <a:r>
              <a:rPr lang="en-GB" sz="1400" b="1" dirty="0">
                <a:solidFill>
                  <a:srgbClr val="FF0000"/>
                </a:solidFill>
                <a:latin typeface="Calibri" pitchFamily="34" charset="0"/>
                <a:cs typeface="Calibri" pitchFamily="34" charset="0"/>
              </a:rPr>
              <a:t>57 data bits: </a:t>
            </a:r>
            <a:r>
              <a:rPr lang="en-GB" sz="1400" dirty="0">
                <a:latin typeface="Calibri" pitchFamily="34" charset="0"/>
                <a:cs typeface="Calibri" pitchFamily="34" charset="0"/>
              </a:rPr>
              <a:t>  This block of data is used to carry information, and most often contains the digitised voice data although on occasions it may be replaced with signalling information in the form of the Fast Associated Control </a:t>
            </a:r>
            <a:r>
              <a:rPr lang="en-GB" sz="1400" dirty="0" err="1">
                <a:latin typeface="Calibri" pitchFamily="34" charset="0"/>
                <a:cs typeface="Calibri" pitchFamily="34" charset="0"/>
              </a:rPr>
              <a:t>CHannel</a:t>
            </a:r>
            <a:r>
              <a:rPr lang="en-GB" sz="1400" dirty="0">
                <a:latin typeface="Calibri" pitchFamily="34" charset="0"/>
                <a:cs typeface="Calibri" pitchFamily="34" charset="0"/>
              </a:rPr>
              <a:t> (FACCH). The type of data is indicated by the flag that follows the data field</a:t>
            </a:r>
          </a:p>
          <a:p>
            <a:pPr>
              <a:spcBef>
                <a:spcPts val="600"/>
              </a:spcBef>
              <a:spcAft>
                <a:spcPts val="600"/>
              </a:spcAft>
            </a:pPr>
            <a:r>
              <a:rPr lang="en-GB" sz="1400" b="1" dirty="0">
                <a:solidFill>
                  <a:srgbClr val="FF0000"/>
                </a:solidFill>
                <a:latin typeface="Calibri" pitchFamily="34" charset="0"/>
                <a:cs typeface="Calibri" pitchFamily="34" charset="0"/>
              </a:rPr>
              <a:t>1 bit flag (steal bit):  </a:t>
            </a:r>
            <a:r>
              <a:rPr lang="en-GB" sz="1400" dirty="0">
                <a:latin typeface="Calibri" pitchFamily="34" charset="0"/>
                <a:cs typeface="Calibri" pitchFamily="34" charset="0"/>
              </a:rPr>
              <a:t> This bit within the GSM burst indicates the type of data in the previous field.</a:t>
            </a:r>
          </a:p>
          <a:p>
            <a:pPr>
              <a:spcBef>
                <a:spcPts val="600"/>
              </a:spcBef>
              <a:spcAft>
                <a:spcPts val="600"/>
              </a:spcAft>
            </a:pPr>
            <a:r>
              <a:rPr lang="en-GB" sz="1400" b="1" dirty="0">
                <a:solidFill>
                  <a:srgbClr val="FF0000"/>
                </a:solidFill>
                <a:latin typeface="Calibri" pitchFamily="34" charset="0"/>
                <a:cs typeface="Calibri" pitchFamily="34" charset="0"/>
              </a:rPr>
              <a:t>26 bits training sequence:</a:t>
            </a:r>
            <a:r>
              <a:rPr lang="en-GB" sz="1400" dirty="0">
                <a:latin typeface="Calibri" pitchFamily="34" charset="0"/>
                <a:cs typeface="Calibri" pitchFamily="34" charset="0"/>
              </a:rPr>
              <a:t>   This is used by the receiver’s equalizer as it estimates the transfer characteristic of the physical path between the BTS and the MS.</a:t>
            </a:r>
          </a:p>
          <a:p>
            <a:pPr>
              <a:spcBef>
                <a:spcPts val="600"/>
              </a:spcBef>
              <a:spcAft>
                <a:spcPts val="600"/>
              </a:spcAft>
            </a:pPr>
            <a:r>
              <a:rPr lang="en-GB" sz="1400" b="1" dirty="0">
                <a:solidFill>
                  <a:srgbClr val="FF0000"/>
                </a:solidFill>
                <a:latin typeface="Calibri" pitchFamily="34" charset="0"/>
                <a:cs typeface="Calibri" pitchFamily="34" charset="0"/>
              </a:rPr>
              <a:t>1 bit flag:</a:t>
            </a:r>
            <a:r>
              <a:rPr lang="en-GB" sz="1400" b="1" i="1" dirty="0">
                <a:latin typeface="Calibri" pitchFamily="34" charset="0"/>
                <a:cs typeface="Calibri" pitchFamily="34" charset="0"/>
              </a:rPr>
              <a:t> </a:t>
            </a:r>
            <a:r>
              <a:rPr lang="en-GB" sz="1400" dirty="0">
                <a:latin typeface="Calibri" pitchFamily="34" charset="0"/>
                <a:cs typeface="Calibri" pitchFamily="34" charset="0"/>
              </a:rPr>
              <a:t>  This flag indicates the type of data in the following data field.</a:t>
            </a:r>
          </a:p>
          <a:p>
            <a:pPr>
              <a:spcBef>
                <a:spcPts val="600"/>
              </a:spcBef>
              <a:spcAft>
                <a:spcPts val="600"/>
              </a:spcAft>
            </a:pPr>
            <a:r>
              <a:rPr lang="en-GB" sz="1400" dirty="0">
                <a:latin typeface="Calibri" pitchFamily="34" charset="0"/>
                <a:cs typeface="Calibri" pitchFamily="34" charset="0"/>
              </a:rPr>
              <a:t> </a:t>
            </a:r>
            <a:r>
              <a:rPr lang="en-GB" sz="1400" b="1" dirty="0">
                <a:solidFill>
                  <a:srgbClr val="FF0000"/>
                </a:solidFill>
                <a:latin typeface="Calibri" pitchFamily="34" charset="0"/>
                <a:cs typeface="Calibri" pitchFamily="34" charset="0"/>
              </a:rPr>
              <a:t>57 data bits:</a:t>
            </a:r>
            <a:r>
              <a:rPr lang="en-GB" sz="1400" dirty="0">
                <a:latin typeface="Calibri" pitchFamily="34" charset="0"/>
                <a:cs typeface="Calibri" pitchFamily="34" charset="0"/>
              </a:rPr>
              <a:t> Used for carrying payload data.</a:t>
            </a:r>
          </a:p>
          <a:p>
            <a:pPr>
              <a:spcBef>
                <a:spcPts val="600"/>
              </a:spcBef>
              <a:spcAft>
                <a:spcPts val="600"/>
              </a:spcAft>
            </a:pPr>
            <a:r>
              <a:rPr lang="en-GB" sz="1400" b="1" dirty="0">
                <a:solidFill>
                  <a:srgbClr val="FF0000"/>
                </a:solidFill>
                <a:latin typeface="Calibri" pitchFamily="34" charset="0"/>
                <a:cs typeface="Calibri" pitchFamily="34" charset="0"/>
              </a:rPr>
              <a:t>3 tail bits:</a:t>
            </a:r>
            <a:r>
              <a:rPr lang="en-GB" sz="1400" dirty="0">
                <a:latin typeface="Calibri" pitchFamily="34" charset="0"/>
                <a:cs typeface="Calibri" pitchFamily="34" charset="0"/>
              </a:rPr>
              <a:t>   These final bits within the GSM burst are used to enable the transmitter power to ramp down. They are often called final tail bits, or just tail bits.</a:t>
            </a:r>
          </a:p>
          <a:p>
            <a:pPr>
              <a:spcBef>
                <a:spcPts val="600"/>
              </a:spcBef>
              <a:spcAft>
                <a:spcPts val="600"/>
              </a:spcAft>
            </a:pPr>
            <a:r>
              <a:rPr lang="en-GB" sz="1400" b="1" dirty="0">
                <a:solidFill>
                  <a:srgbClr val="FF0000"/>
                </a:solidFill>
                <a:latin typeface="Calibri" pitchFamily="34" charset="0"/>
                <a:cs typeface="Calibri" pitchFamily="34" charset="0"/>
              </a:rPr>
              <a:t>8.25 bits guard time: </a:t>
            </a:r>
            <a:r>
              <a:rPr lang="en-GB" sz="1400" dirty="0">
                <a:latin typeface="Calibri" pitchFamily="34" charset="0"/>
                <a:cs typeface="Calibri" pitchFamily="34" charset="0"/>
              </a:rPr>
              <a:t>  At the end of the GSM burst there is a guard period. This is introduced to prevent transmitted bursts from different mobiles overlapping, as a result of their differing distances from the base station.</a:t>
            </a:r>
          </a:p>
        </p:txBody>
      </p:sp>
      <p:sp>
        <p:nvSpPr>
          <p:cNvPr id="5" name="Text Box 4">
            <a:extLst>
              <a:ext uri="{FF2B5EF4-FFF2-40B4-BE49-F238E27FC236}">
                <a16:creationId xmlns:a16="http://schemas.microsoft.com/office/drawing/2014/main" id="{01E4B126-2ED9-5047-A410-050435F4053D}"/>
              </a:ext>
            </a:extLst>
          </p:cNvPr>
          <p:cNvSpPr txBox="1">
            <a:spLocks noChangeArrowheads="1"/>
          </p:cNvSpPr>
          <p:nvPr/>
        </p:nvSpPr>
        <p:spPr bwMode="auto">
          <a:xfrm>
            <a:off x="3790750" y="5876354"/>
            <a:ext cx="10953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Training sequence</a:t>
            </a:r>
          </a:p>
        </p:txBody>
      </p:sp>
      <p:sp>
        <p:nvSpPr>
          <p:cNvPr id="8" name="Rectangle 42">
            <a:extLst>
              <a:ext uri="{FF2B5EF4-FFF2-40B4-BE49-F238E27FC236}">
                <a16:creationId xmlns:a16="http://schemas.microsoft.com/office/drawing/2014/main" id="{C9A3267D-C80F-9C44-93A2-73AAF0CA49FB}"/>
              </a:ext>
            </a:extLst>
          </p:cNvPr>
          <p:cNvSpPr>
            <a:spLocks noChangeArrowheads="1"/>
          </p:cNvSpPr>
          <p:nvPr/>
        </p:nvSpPr>
        <p:spPr bwMode="auto">
          <a:xfrm>
            <a:off x="1340543" y="5517232"/>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9" name="Rectangle 43">
            <a:extLst>
              <a:ext uri="{FF2B5EF4-FFF2-40B4-BE49-F238E27FC236}">
                <a16:creationId xmlns:a16="http://schemas.microsoft.com/office/drawing/2014/main" id="{C496797A-61B6-9547-9CB5-EFF2DA17AB48}"/>
              </a:ext>
            </a:extLst>
          </p:cNvPr>
          <p:cNvSpPr>
            <a:spLocks noChangeArrowheads="1"/>
          </p:cNvSpPr>
          <p:nvPr/>
        </p:nvSpPr>
        <p:spPr bwMode="auto">
          <a:xfrm>
            <a:off x="1581843" y="5517232"/>
            <a:ext cx="18653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57</a:t>
            </a:r>
          </a:p>
        </p:txBody>
      </p:sp>
      <p:sp>
        <p:nvSpPr>
          <p:cNvPr id="10" name="Rectangle 44">
            <a:extLst>
              <a:ext uri="{FF2B5EF4-FFF2-40B4-BE49-F238E27FC236}">
                <a16:creationId xmlns:a16="http://schemas.microsoft.com/office/drawing/2014/main" id="{F0649EA8-DDDD-6C4B-95E3-BE09CDEE3EDB}"/>
              </a:ext>
            </a:extLst>
          </p:cNvPr>
          <p:cNvSpPr>
            <a:spLocks noChangeArrowheads="1"/>
          </p:cNvSpPr>
          <p:nvPr/>
        </p:nvSpPr>
        <p:spPr bwMode="auto">
          <a:xfrm>
            <a:off x="3443980" y="5517232"/>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a:t>
            </a:r>
          </a:p>
        </p:txBody>
      </p:sp>
      <p:sp>
        <p:nvSpPr>
          <p:cNvPr id="11" name="Rectangle 45">
            <a:extLst>
              <a:ext uri="{FF2B5EF4-FFF2-40B4-BE49-F238E27FC236}">
                <a16:creationId xmlns:a16="http://schemas.microsoft.com/office/drawing/2014/main" id="{26615776-738A-064E-9A43-1E258A7E7FA6}"/>
              </a:ext>
            </a:extLst>
          </p:cNvPr>
          <p:cNvSpPr>
            <a:spLocks noChangeArrowheads="1"/>
          </p:cNvSpPr>
          <p:nvPr/>
        </p:nvSpPr>
        <p:spPr bwMode="auto">
          <a:xfrm>
            <a:off x="3690043" y="5517232"/>
            <a:ext cx="13255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26</a:t>
            </a:r>
          </a:p>
        </p:txBody>
      </p:sp>
      <p:sp>
        <p:nvSpPr>
          <p:cNvPr id="12" name="Rectangle 46">
            <a:extLst>
              <a:ext uri="{FF2B5EF4-FFF2-40B4-BE49-F238E27FC236}">
                <a16:creationId xmlns:a16="http://schemas.microsoft.com/office/drawing/2014/main" id="{1107B566-5BA7-F14C-9BF1-C5499274471D}"/>
              </a:ext>
            </a:extLst>
          </p:cNvPr>
          <p:cNvSpPr>
            <a:spLocks noChangeArrowheads="1"/>
          </p:cNvSpPr>
          <p:nvPr/>
        </p:nvSpPr>
        <p:spPr bwMode="auto">
          <a:xfrm>
            <a:off x="5017193" y="5517232"/>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1</a:t>
            </a:r>
          </a:p>
        </p:txBody>
      </p:sp>
      <p:sp>
        <p:nvSpPr>
          <p:cNvPr id="13" name="Rectangle 47">
            <a:extLst>
              <a:ext uri="{FF2B5EF4-FFF2-40B4-BE49-F238E27FC236}">
                <a16:creationId xmlns:a16="http://schemas.microsoft.com/office/drawing/2014/main" id="{3CB24F88-4212-B74D-9705-3F4CE918E73E}"/>
              </a:ext>
            </a:extLst>
          </p:cNvPr>
          <p:cNvSpPr>
            <a:spLocks noChangeArrowheads="1"/>
          </p:cNvSpPr>
          <p:nvPr/>
        </p:nvSpPr>
        <p:spPr bwMode="auto">
          <a:xfrm>
            <a:off x="5264843" y="5517232"/>
            <a:ext cx="18653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57</a:t>
            </a:r>
          </a:p>
        </p:txBody>
      </p:sp>
      <p:sp>
        <p:nvSpPr>
          <p:cNvPr id="14" name="Rectangle 48">
            <a:extLst>
              <a:ext uri="{FF2B5EF4-FFF2-40B4-BE49-F238E27FC236}">
                <a16:creationId xmlns:a16="http://schemas.microsoft.com/office/drawing/2014/main" id="{EA55AA77-17EC-2D41-B644-12355EC99476}"/>
              </a:ext>
            </a:extLst>
          </p:cNvPr>
          <p:cNvSpPr>
            <a:spLocks noChangeArrowheads="1"/>
          </p:cNvSpPr>
          <p:nvPr/>
        </p:nvSpPr>
        <p:spPr bwMode="auto">
          <a:xfrm>
            <a:off x="7131743" y="5517232"/>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15" name="Rectangle 49">
            <a:extLst>
              <a:ext uri="{FF2B5EF4-FFF2-40B4-BE49-F238E27FC236}">
                <a16:creationId xmlns:a16="http://schemas.microsoft.com/office/drawing/2014/main" id="{D1B32C08-9E1B-FB4B-85ED-418D8D42B9BA}"/>
              </a:ext>
            </a:extLst>
          </p:cNvPr>
          <p:cNvSpPr>
            <a:spLocks noChangeArrowheads="1"/>
          </p:cNvSpPr>
          <p:nvPr/>
        </p:nvSpPr>
        <p:spPr bwMode="auto">
          <a:xfrm>
            <a:off x="7373043" y="5517232"/>
            <a:ext cx="4429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8.25</a:t>
            </a:r>
          </a:p>
        </p:txBody>
      </p:sp>
      <p:sp>
        <p:nvSpPr>
          <p:cNvPr id="16" name="Text Box 54">
            <a:extLst>
              <a:ext uri="{FF2B5EF4-FFF2-40B4-BE49-F238E27FC236}">
                <a16:creationId xmlns:a16="http://schemas.microsoft.com/office/drawing/2014/main" id="{662B245B-0D41-E44A-8B38-3EC3CC649AAC}"/>
              </a:ext>
            </a:extLst>
          </p:cNvPr>
          <p:cNvSpPr txBox="1">
            <a:spLocks noChangeArrowheads="1"/>
          </p:cNvSpPr>
          <p:nvPr/>
        </p:nvSpPr>
        <p:spPr bwMode="auto">
          <a:xfrm>
            <a:off x="2072380" y="5879182"/>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17" name="Text Box 55">
            <a:extLst>
              <a:ext uri="{FF2B5EF4-FFF2-40B4-BE49-F238E27FC236}">
                <a16:creationId xmlns:a16="http://schemas.microsoft.com/office/drawing/2014/main" id="{9E8A4B7B-D4B3-994D-A346-E1F581C1F6D2}"/>
              </a:ext>
            </a:extLst>
          </p:cNvPr>
          <p:cNvSpPr txBox="1">
            <a:spLocks noChangeArrowheads="1"/>
          </p:cNvSpPr>
          <p:nvPr/>
        </p:nvSpPr>
        <p:spPr bwMode="auto">
          <a:xfrm>
            <a:off x="5734743" y="5881315"/>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18" name="Text Box 56">
            <a:extLst>
              <a:ext uri="{FF2B5EF4-FFF2-40B4-BE49-F238E27FC236}">
                <a16:creationId xmlns:a16="http://schemas.microsoft.com/office/drawing/2014/main" id="{2F544E05-7A0A-D340-A419-69FD0DA307B6}"/>
              </a:ext>
            </a:extLst>
          </p:cNvPr>
          <p:cNvSpPr txBox="1">
            <a:spLocks noChangeArrowheads="1"/>
          </p:cNvSpPr>
          <p:nvPr/>
        </p:nvSpPr>
        <p:spPr bwMode="auto">
          <a:xfrm>
            <a:off x="7033964" y="6192579"/>
            <a:ext cx="93533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Guard Time</a:t>
            </a:r>
          </a:p>
        </p:txBody>
      </p:sp>
      <p:sp>
        <p:nvSpPr>
          <p:cNvPr id="19" name="Text Box 54">
            <a:extLst>
              <a:ext uri="{FF2B5EF4-FFF2-40B4-BE49-F238E27FC236}">
                <a16:creationId xmlns:a16="http://schemas.microsoft.com/office/drawing/2014/main" id="{F4E4D4C9-E835-BD41-BC17-DD74730A74FE}"/>
              </a:ext>
            </a:extLst>
          </p:cNvPr>
          <p:cNvSpPr txBox="1">
            <a:spLocks noChangeArrowheads="1"/>
          </p:cNvSpPr>
          <p:nvPr/>
        </p:nvSpPr>
        <p:spPr bwMode="auto">
          <a:xfrm>
            <a:off x="975419" y="5976384"/>
            <a:ext cx="8302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Header bits</a:t>
            </a:r>
          </a:p>
        </p:txBody>
      </p:sp>
      <p:sp>
        <p:nvSpPr>
          <p:cNvPr id="20" name="Text Box 54">
            <a:extLst>
              <a:ext uri="{FF2B5EF4-FFF2-40B4-BE49-F238E27FC236}">
                <a16:creationId xmlns:a16="http://schemas.microsoft.com/office/drawing/2014/main" id="{C4775103-3D5D-9E45-950A-AFE7D213E3F4}"/>
              </a:ext>
            </a:extLst>
          </p:cNvPr>
          <p:cNvSpPr txBox="1">
            <a:spLocks noChangeArrowheads="1"/>
          </p:cNvSpPr>
          <p:nvPr/>
        </p:nvSpPr>
        <p:spPr bwMode="auto">
          <a:xfrm>
            <a:off x="6831458" y="5902281"/>
            <a:ext cx="847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Tail bits</a:t>
            </a:r>
          </a:p>
        </p:txBody>
      </p:sp>
      <p:sp>
        <p:nvSpPr>
          <p:cNvPr id="21" name="Text Box 54">
            <a:extLst>
              <a:ext uri="{FF2B5EF4-FFF2-40B4-BE49-F238E27FC236}">
                <a16:creationId xmlns:a16="http://schemas.microsoft.com/office/drawing/2014/main" id="{425D4635-9A19-3649-AE42-113CDDD70356}"/>
              </a:ext>
            </a:extLst>
          </p:cNvPr>
          <p:cNvSpPr txBox="1">
            <a:spLocks noChangeArrowheads="1"/>
          </p:cNvSpPr>
          <p:nvPr/>
        </p:nvSpPr>
        <p:spPr bwMode="auto">
          <a:xfrm>
            <a:off x="3133777" y="5893865"/>
            <a:ext cx="83026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Flag</a:t>
            </a:r>
          </a:p>
        </p:txBody>
      </p:sp>
      <p:sp>
        <p:nvSpPr>
          <p:cNvPr id="22" name="Text Box 54">
            <a:extLst>
              <a:ext uri="{FF2B5EF4-FFF2-40B4-BE49-F238E27FC236}">
                <a16:creationId xmlns:a16="http://schemas.microsoft.com/office/drawing/2014/main" id="{FD2FD270-62BC-7A4E-AC88-41F8DBF892EE}"/>
              </a:ext>
            </a:extLst>
          </p:cNvPr>
          <p:cNvSpPr txBox="1">
            <a:spLocks noChangeArrowheads="1"/>
          </p:cNvSpPr>
          <p:nvPr/>
        </p:nvSpPr>
        <p:spPr bwMode="auto">
          <a:xfrm>
            <a:off x="4726854" y="5902801"/>
            <a:ext cx="83026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Flag</a:t>
            </a:r>
          </a:p>
        </p:txBody>
      </p:sp>
    </p:spTree>
    <p:extLst>
      <p:ext uri="{BB962C8B-B14F-4D97-AF65-F5344CB8AC3E}">
        <p14:creationId xmlns:p14="http://schemas.microsoft.com/office/powerpoint/2010/main" val="3816550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8064896" cy="576064"/>
          </a:xfrm>
        </p:spPr>
        <p:txBody>
          <a:bodyPr/>
          <a:lstStyle/>
          <a:p>
            <a:r>
              <a:rPr lang="en-US" b="0" dirty="0">
                <a:solidFill>
                  <a:srgbClr val="FFFFFF"/>
                </a:solidFill>
                <a:latin typeface="Calibri" pitchFamily="34" charset="0"/>
                <a:cs typeface="Calibri" pitchFamily="34" charset="0"/>
              </a:rPr>
              <a:t>GSM </a:t>
            </a:r>
            <a:r>
              <a:rPr lang="en-US" b="0" dirty="0" err="1">
                <a:solidFill>
                  <a:srgbClr val="FFFFFF"/>
                </a:solidFill>
                <a:latin typeface="Calibri" pitchFamily="34" charset="0"/>
                <a:cs typeface="Calibri" pitchFamily="34" charset="0"/>
              </a:rPr>
              <a:t>Synchronisation</a:t>
            </a:r>
            <a:r>
              <a:rPr lang="en-US" b="0" dirty="0">
                <a:solidFill>
                  <a:srgbClr val="FFFFFF"/>
                </a:solidFill>
                <a:latin typeface="Calibri" pitchFamily="34" charset="0"/>
                <a:cs typeface="Calibri" pitchFamily="34" charset="0"/>
              </a:rPr>
              <a:t> Burst</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68</a:t>
            </a:fld>
            <a:endParaRPr lang="en-GB"/>
          </a:p>
        </p:txBody>
      </p:sp>
      <p:sp>
        <p:nvSpPr>
          <p:cNvPr id="19" name="Rectangle 3"/>
          <p:cNvSpPr txBox="1">
            <a:spLocks noChangeArrowheads="1"/>
          </p:cNvSpPr>
          <p:nvPr/>
        </p:nvSpPr>
        <p:spPr>
          <a:xfrm>
            <a:off x="10840" y="721907"/>
            <a:ext cx="9025656" cy="3389545"/>
          </a:xfrm>
          <a:prstGeom prst="rect">
            <a:avLst/>
          </a:prstGeom>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3413" lvl="2" indent="0">
              <a:buFont typeface="Arial" pitchFamily="34" charset="0"/>
              <a:buNone/>
            </a:pPr>
            <a:r>
              <a:rPr lang="en-US" sz="2000" dirty="0">
                <a:latin typeface="Calibri" pitchFamily="34" charset="0"/>
                <a:cs typeface="Calibri" pitchFamily="34" charset="0"/>
              </a:rPr>
              <a:t>The </a:t>
            </a:r>
            <a:r>
              <a:rPr lang="en-US" sz="2000" dirty="0" err="1">
                <a:latin typeface="Calibri" pitchFamily="34" charset="0"/>
                <a:cs typeface="Calibri" pitchFamily="34" charset="0"/>
              </a:rPr>
              <a:t>Synchronisation</a:t>
            </a:r>
            <a:r>
              <a:rPr lang="en-US" sz="2000" dirty="0">
                <a:latin typeface="Calibri" pitchFamily="34" charset="0"/>
                <a:cs typeface="Calibri" pitchFamily="34" charset="0"/>
              </a:rPr>
              <a:t> burst provides </a:t>
            </a:r>
            <a:r>
              <a:rPr lang="en-US" sz="2000" dirty="0" err="1">
                <a:latin typeface="Calibri" pitchFamily="34" charset="0"/>
                <a:cs typeface="Calibri" pitchFamily="34" charset="0"/>
              </a:rPr>
              <a:t>synchronisation</a:t>
            </a:r>
            <a:r>
              <a:rPr lang="en-US" sz="2000" dirty="0">
                <a:latin typeface="Calibri" pitchFamily="34" charset="0"/>
                <a:cs typeface="Calibri" pitchFamily="34" charset="0"/>
              </a:rPr>
              <a:t> for all the Mobile Stations on the network :</a:t>
            </a:r>
          </a:p>
          <a:p>
            <a:pPr lvl="2"/>
            <a:r>
              <a:rPr lang="en-GB" sz="2000" b="1" dirty="0">
                <a:solidFill>
                  <a:srgbClr val="FF0000"/>
                </a:solidFill>
                <a:latin typeface="Calibri" pitchFamily="34" charset="0"/>
                <a:cs typeface="Calibri" pitchFamily="34" charset="0"/>
              </a:rPr>
              <a:t>3 header bits:</a:t>
            </a:r>
            <a:r>
              <a:rPr lang="en-GB" sz="2000" dirty="0">
                <a:latin typeface="Calibri" pitchFamily="34" charset="0"/>
                <a:cs typeface="Calibri" pitchFamily="34" charset="0"/>
              </a:rPr>
              <a:t> header bits at the start of the GSM burst give time for the transmitter to ramp up its power</a:t>
            </a:r>
          </a:p>
          <a:p>
            <a:pPr lvl="2"/>
            <a:r>
              <a:rPr lang="en-GB" sz="2000" b="1" dirty="0">
                <a:solidFill>
                  <a:srgbClr val="FF0000"/>
                </a:solidFill>
                <a:latin typeface="Calibri" pitchFamily="34" charset="0"/>
                <a:cs typeface="Calibri" pitchFamily="34" charset="0"/>
              </a:rPr>
              <a:t>39 bits: </a:t>
            </a:r>
            <a:r>
              <a:rPr lang="en-GB" sz="2000" dirty="0">
                <a:latin typeface="Calibri" pitchFamily="34" charset="0"/>
                <a:cs typeface="Calibri" pitchFamily="34" charset="0"/>
              </a:rPr>
              <a:t>of data.</a:t>
            </a:r>
          </a:p>
          <a:p>
            <a:pPr lvl="2"/>
            <a:r>
              <a:rPr lang="en-GB" sz="2000" b="1" dirty="0">
                <a:solidFill>
                  <a:srgbClr val="FF0000"/>
                </a:solidFill>
                <a:latin typeface="Calibri" pitchFamily="34" charset="0"/>
                <a:cs typeface="Calibri" pitchFamily="34" charset="0"/>
              </a:rPr>
              <a:t>64 bits: </a:t>
            </a:r>
            <a:r>
              <a:rPr lang="en-GB" sz="2000" dirty="0">
                <a:latin typeface="Calibri" pitchFamily="34" charset="0"/>
                <a:cs typeface="Calibri" pitchFamily="34" charset="0"/>
              </a:rPr>
              <a:t>of a Long Training Sequence:  </a:t>
            </a:r>
          </a:p>
          <a:p>
            <a:pPr lvl="2"/>
            <a:r>
              <a:rPr lang="en-GB" sz="2000" b="1" dirty="0">
                <a:solidFill>
                  <a:srgbClr val="FF0000"/>
                </a:solidFill>
                <a:latin typeface="Calibri" pitchFamily="34" charset="0"/>
                <a:cs typeface="Calibri" pitchFamily="34" charset="0"/>
              </a:rPr>
              <a:t>39 bits: </a:t>
            </a:r>
            <a:r>
              <a:rPr lang="en-GB" sz="2000" dirty="0">
                <a:latin typeface="Calibri" pitchFamily="34" charset="0"/>
                <a:cs typeface="Calibri" pitchFamily="34" charset="0"/>
              </a:rPr>
              <a:t>of data.</a:t>
            </a:r>
          </a:p>
          <a:p>
            <a:pPr lvl="2"/>
            <a:r>
              <a:rPr lang="en-GB" sz="2000" b="1" dirty="0">
                <a:solidFill>
                  <a:srgbClr val="FF0000"/>
                </a:solidFill>
                <a:latin typeface="Calibri" pitchFamily="34" charset="0"/>
                <a:cs typeface="Calibri" pitchFamily="34" charset="0"/>
              </a:rPr>
              <a:t>3 tail bits: </a:t>
            </a:r>
            <a:r>
              <a:rPr lang="en-GB" sz="2000" dirty="0">
                <a:latin typeface="Calibri" pitchFamily="34" charset="0"/>
                <a:cs typeface="Calibri" pitchFamily="34" charset="0"/>
              </a:rPr>
              <a:t>these are to enable the transmitter power to ramp down.</a:t>
            </a:r>
          </a:p>
          <a:p>
            <a:pPr lvl="2"/>
            <a:r>
              <a:rPr lang="en-GB" sz="2000" b="1" dirty="0">
                <a:solidFill>
                  <a:srgbClr val="FF0000"/>
                </a:solidFill>
                <a:latin typeface="Calibri" pitchFamily="34" charset="0"/>
                <a:cs typeface="Calibri" pitchFamily="34" charset="0"/>
              </a:rPr>
              <a:t>8.25 bits </a:t>
            </a:r>
            <a:r>
              <a:rPr lang="en-GB" sz="2000" dirty="0">
                <a:latin typeface="Calibri" pitchFamily="34" charset="0"/>
                <a:cs typeface="Calibri" pitchFamily="34" charset="0"/>
              </a:rPr>
              <a:t>guard time to act as a guard interval.</a:t>
            </a:r>
          </a:p>
        </p:txBody>
      </p:sp>
      <p:sp>
        <p:nvSpPr>
          <p:cNvPr id="24" name="Text Box 4">
            <a:extLst>
              <a:ext uri="{FF2B5EF4-FFF2-40B4-BE49-F238E27FC236}">
                <a16:creationId xmlns:a16="http://schemas.microsoft.com/office/drawing/2014/main" id="{14098809-9820-0340-9F7B-4BA8F862EC4B}"/>
              </a:ext>
            </a:extLst>
          </p:cNvPr>
          <p:cNvSpPr txBox="1">
            <a:spLocks noChangeArrowheads="1"/>
          </p:cNvSpPr>
          <p:nvPr/>
        </p:nvSpPr>
        <p:spPr bwMode="auto">
          <a:xfrm>
            <a:off x="3502190" y="5227201"/>
            <a:ext cx="18438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Training </a:t>
            </a:r>
            <a:r>
              <a:rPr lang="nb-NO" sz="1600" dirty="0" err="1">
                <a:latin typeface="Calibri" pitchFamily="34" charset="0"/>
                <a:cs typeface="Calibri" pitchFamily="34" charset="0"/>
              </a:rPr>
              <a:t>sequence</a:t>
            </a:r>
            <a:endParaRPr lang="nb-NO" sz="1600" dirty="0">
              <a:latin typeface="Calibri" pitchFamily="34" charset="0"/>
              <a:cs typeface="Calibri" pitchFamily="34" charset="0"/>
            </a:endParaRPr>
          </a:p>
        </p:txBody>
      </p:sp>
      <p:sp>
        <p:nvSpPr>
          <p:cNvPr id="25" name="Rectangle 42">
            <a:extLst>
              <a:ext uri="{FF2B5EF4-FFF2-40B4-BE49-F238E27FC236}">
                <a16:creationId xmlns:a16="http://schemas.microsoft.com/office/drawing/2014/main" id="{D3D939D3-A49B-9A42-90AB-B0D0548B9ADE}"/>
              </a:ext>
            </a:extLst>
          </p:cNvPr>
          <p:cNvSpPr>
            <a:spLocks noChangeArrowheads="1"/>
          </p:cNvSpPr>
          <p:nvPr/>
        </p:nvSpPr>
        <p:spPr bwMode="auto">
          <a:xfrm>
            <a:off x="1284828" y="4833359"/>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26" name="Rectangle 43">
            <a:extLst>
              <a:ext uri="{FF2B5EF4-FFF2-40B4-BE49-F238E27FC236}">
                <a16:creationId xmlns:a16="http://schemas.microsoft.com/office/drawing/2014/main" id="{CAF2BA6F-580C-744E-9E22-D65195E36A85}"/>
              </a:ext>
            </a:extLst>
          </p:cNvPr>
          <p:cNvSpPr>
            <a:spLocks noChangeArrowheads="1"/>
          </p:cNvSpPr>
          <p:nvPr/>
        </p:nvSpPr>
        <p:spPr bwMode="auto">
          <a:xfrm>
            <a:off x="1526129" y="4833359"/>
            <a:ext cx="1029646"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39</a:t>
            </a:r>
          </a:p>
        </p:txBody>
      </p:sp>
      <p:sp>
        <p:nvSpPr>
          <p:cNvPr id="28" name="Rectangle 45">
            <a:extLst>
              <a:ext uri="{FF2B5EF4-FFF2-40B4-BE49-F238E27FC236}">
                <a16:creationId xmlns:a16="http://schemas.microsoft.com/office/drawing/2014/main" id="{DAC82BEF-1418-CC4D-B953-6D9BC64E03C3}"/>
              </a:ext>
            </a:extLst>
          </p:cNvPr>
          <p:cNvSpPr>
            <a:spLocks noChangeArrowheads="1"/>
          </p:cNvSpPr>
          <p:nvPr/>
        </p:nvSpPr>
        <p:spPr bwMode="auto">
          <a:xfrm>
            <a:off x="2555776" y="4833359"/>
            <a:ext cx="3547390"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64</a:t>
            </a:r>
          </a:p>
        </p:txBody>
      </p:sp>
      <p:sp>
        <p:nvSpPr>
          <p:cNvPr id="30" name="Rectangle 47">
            <a:extLst>
              <a:ext uri="{FF2B5EF4-FFF2-40B4-BE49-F238E27FC236}">
                <a16:creationId xmlns:a16="http://schemas.microsoft.com/office/drawing/2014/main" id="{CCB68399-1B5E-8D42-839A-E1D225C015CA}"/>
              </a:ext>
            </a:extLst>
          </p:cNvPr>
          <p:cNvSpPr>
            <a:spLocks noChangeArrowheads="1"/>
          </p:cNvSpPr>
          <p:nvPr/>
        </p:nvSpPr>
        <p:spPr bwMode="auto">
          <a:xfrm>
            <a:off x="6104752" y="4833359"/>
            <a:ext cx="969689"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39</a:t>
            </a:r>
          </a:p>
        </p:txBody>
      </p:sp>
      <p:sp>
        <p:nvSpPr>
          <p:cNvPr id="31" name="Rectangle 48">
            <a:extLst>
              <a:ext uri="{FF2B5EF4-FFF2-40B4-BE49-F238E27FC236}">
                <a16:creationId xmlns:a16="http://schemas.microsoft.com/office/drawing/2014/main" id="{0F1133C3-4DA0-8C4D-A4CF-DC4A575E5C5C}"/>
              </a:ext>
            </a:extLst>
          </p:cNvPr>
          <p:cNvSpPr>
            <a:spLocks noChangeArrowheads="1"/>
          </p:cNvSpPr>
          <p:nvPr/>
        </p:nvSpPr>
        <p:spPr bwMode="auto">
          <a:xfrm>
            <a:off x="7076028" y="4833359"/>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32" name="Rectangle 49">
            <a:extLst>
              <a:ext uri="{FF2B5EF4-FFF2-40B4-BE49-F238E27FC236}">
                <a16:creationId xmlns:a16="http://schemas.microsoft.com/office/drawing/2014/main" id="{C75205B1-0B40-DA47-B49D-5208156833CE}"/>
              </a:ext>
            </a:extLst>
          </p:cNvPr>
          <p:cNvSpPr>
            <a:spLocks noChangeArrowheads="1"/>
          </p:cNvSpPr>
          <p:nvPr/>
        </p:nvSpPr>
        <p:spPr bwMode="auto">
          <a:xfrm>
            <a:off x="7317328" y="4833359"/>
            <a:ext cx="4429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8.25</a:t>
            </a:r>
          </a:p>
        </p:txBody>
      </p:sp>
      <p:sp>
        <p:nvSpPr>
          <p:cNvPr id="33" name="Text Box 54">
            <a:extLst>
              <a:ext uri="{FF2B5EF4-FFF2-40B4-BE49-F238E27FC236}">
                <a16:creationId xmlns:a16="http://schemas.microsoft.com/office/drawing/2014/main" id="{9445C29A-6BA8-8D4E-869F-1BA5D1A34096}"/>
              </a:ext>
            </a:extLst>
          </p:cNvPr>
          <p:cNvSpPr txBox="1">
            <a:spLocks noChangeArrowheads="1"/>
          </p:cNvSpPr>
          <p:nvPr/>
        </p:nvSpPr>
        <p:spPr bwMode="auto">
          <a:xfrm>
            <a:off x="1547664" y="5195309"/>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34" name="Text Box 55">
            <a:extLst>
              <a:ext uri="{FF2B5EF4-FFF2-40B4-BE49-F238E27FC236}">
                <a16:creationId xmlns:a16="http://schemas.microsoft.com/office/drawing/2014/main" id="{C7D206A3-DEE2-CC49-99FE-9BC0721C02CB}"/>
              </a:ext>
            </a:extLst>
          </p:cNvPr>
          <p:cNvSpPr txBox="1">
            <a:spLocks noChangeArrowheads="1"/>
          </p:cNvSpPr>
          <p:nvPr/>
        </p:nvSpPr>
        <p:spPr bwMode="auto">
          <a:xfrm>
            <a:off x="6017017" y="5197442"/>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35" name="Text Box 56">
            <a:extLst>
              <a:ext uri="{FF2B5EF4-FFF2-40B4-BE49-F238E27FC236}">
                <a16:creationId xmlns:a16="http://schemas.microsoft.com/office/drawing/2014/main" id="{74ACE197-D161-FC43-9988-6567E8B2EDBE}"/>
              </a:ext>
            </a:extLst>
          </p:cNvPr>
          <p:cNvSpPr txBox="1">
            <a:spLocks noChangeArrowheads="1"/>
          </p:cNvSpPr>
          <p:nvPr/>
        </p:nvSpPr>
        <p:spPr bwMode="auto">
          <a:xfrm>
            <a:off x="7401194" y="5193399"/>
            <a:ext cx="93533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Guard Time</a:t>
            </a:r>
          </a:p>
        </p:txBody>
      </p:sp>
      <p:sp>
        <p:nvSpPr>
          <p:cNvPr id="36" name="Text Box 54">
            <a:extLst>
              <a:ext uri="{FF2B5EF4-FFF2-40B4-BE49-F238E27FC236}">
                <a16:creationId xmlns:a16="http://schemas.microsoft.com/office/drawing/2014/main" id="{090C845B-D941-724F-884C-D7FFC2BA9AC7}"/>
              </a:ext>
            </a:extLst>
          </p:cNvPr>
          <p:cNvSpPr txBox="1">
            <a:spLocks noChangeArrowheads="1"/>
          </p:cNvSpPr>
          <p:nvPr/>
        </p:nvSpPr>
        <p:spPr bwMode="auto">
          <a:xfrm>
            <a:off x="919704" y="5580529"/>
            <a:ext cx="8302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Header bits</a:t>
            </a:r>
          </a:p>
        </p:txBody>
      </p:sp>
      <p:sp>
        <p:nvSpPr>
          <p:cNvPr id="37" name="Text Box 54">
            <a:extLst>
              <a:ext uri="{FF2B5EF4-FFF2-40B4-BE49-F238E27FC236}">
                <a16:creationId xmlns:a16="http://schemas.microsoft.com/office/drawing/2014/main" id="{45966ECA-76BA-B04B-AC79-B5E86ADD3EB9}"/>
              </a:ext>
            </a:extLst>
          </p:cNvPr>
          <p:cNvSpPr txBox="1">
            <a:spLocks noChangeArrowheads="1"/>
          </p:cNvSpPr>
          <p:nvPr/>
        </p:nvSpPr>
        <p:spPr bwMode="auto">
          <a:xfrm>
            <a:off x="6775197" y="5599298"/>
            <a:ext cx="847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Tail bits</a:t>
            </a:r>
          </a:p>
        </p:txBody>
      </p:sp>
      <p:cxnSp>
        <p:nvCxnSpPr>
          <p:cNvPr id="4" name="Straight Arrow Connector 3">
            <a:extLst>
              <a:ext uri="{FF2B5EF4-FFF2-40B4-BE49-F238E27FC236}">
                <a16:creationId xmlns:a16="http://schemas.microsoft.com/office/drawing/2014/main" id="{151E255F-3798-AC47-B2AA-9C579E22EFF6}"/>
              </a:ext>
            </a:extLst>
          </p:cNvPr>
          <p:cNvCxnSpPr>
            <a:cxnSpLocks/>
            <a:stCxn id="37" idx="0"/>
          </p:cNvCxnSpPr>
          <p:nvPr/>
        </p:nvCxnSpPr>
        <p:spPr>
          <a:xfrm flipV="1">
            <a:off x="7199059" y="5297703"/>
            <a:ext cx="0" cy="301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BE5B19-7B8D-A843-9906-8FA848AB007D}"/>
              </a:ext>
            </a:extLst>
          </p:cNvPr>
          <p:cNvCxnSpPr>
            <a:cxnSpLocks/>
            <a:stCxn id="36" idx="0"/>
          </p:cNvCxnSpPr>
          <p:nvPr/>
        </p:nvCxnSpPr>
        <p:spPr>
          <a:xfrm flipV="1">
            <a:off x="1334835" y="5297703"/>
            <a:ext cx="61016" cy="282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287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776864" cy="576064"/>
          </a:xfrm>
        </p:spPr>
        <p:txBody>
          <a:bodyPr/>
          <a:lstStyle/>
          <a:p>
            <a:r>
              <a:rPr lang="en-US" b="0" dirty="0">
                <a:solidFill>
                  <a:srgbClr val="FFFFFF"/>
                </a:solidFill>
                <a:latin typeface="Calibri" pitchFamily="34" charset="0"/>
                <a:cs typeface="Calibri" pitchFamily="34" charset="0"/>
              </a:rPr>
              <a:t>GSM Frequency Correction Burst</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69</a:t>
            </a:fld>
            <a:endParaRPr lang="en-GB"/>
          </a:p>
        </p:txBody>
      </p:sp>
      <p:sp>
        <p:nvSpPr>
          <p:cNvPr id="7" name="Rectangle 3"/>
          <p:cNvSpPr txBox="1">
            <a:spLocks noChangeArrowheads="1"/>
          </p:cNvSpPr>
          <p:nvPr/>
        </p:nvSpPr>
        <p:spPr>
          <a:xfrm>
            <a:off x="287822" y="908720"/>
            <a:ext cx="8676456" cy="2880320"/>
          </a:xfrm>
          <a:prstGeom prst="rect">
            <a:avLst/>
          </a:prstGeom>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GB" sz="2000" dirty="0">
                <a:latin typeface="Calibri" pitchFamily="34" charset="0"/>
                <a:cs typeface="Calibri" pitchFamily="34" charset="0"/>
              </a:rPr>
              <a:t>The Frequency correction burst essentially consists of a constant frequency carrier with no phase alteration (data is all zeros)</a:t>
            </a:r>
          </a:p>
          <a:p>
            <a:pPr lvl="2"/>
            <a:r>
              <a:rPr lang="en-GB" sz="2000" b="1" dirty="0">
                <a:solidFill>
                  <a:srgbClr val="FF0000"/>
                </a:solidFill>
                <a:latin typeface="Calibri" pitchFamily="34" charset="0"/>
                <a:cs typeface="Calibri" pitchFamily="34" charset="0"/>
              </a:rPr>
              <a:t>3 header bits: </a:t>
            </a:r>
            <a:r>
              <a:rPr lang="en-GB" sz="2000" dirty="0">
                <a:latin typeface="Calibri" pitchFamily="34" charset="0"/>
                <a:cs typeface="Calibri" pitchFamily="34" charset="0"/>
              </a:rPr>
              <a:t>header bits at the start of the GSM burst give time for the transmitter to ramp up its power.</a:t>
            </a:r>
          </a:p>
          <a:p>
            <a:pPr lvl="2"/>
            <a:r>
              <a:rPr lang="en-GB" sz="2000" b="1" dirty="0">
                <a:solidFill>
                  <a:srgbClr val="FF0000"/>
                </a:solidFill>
                <a:latin typeface="Calibri" pitchFamily="34" charset="0"/>
                <a:cs typeface="Calibri" pitchFamily="34" charset="0"/>
              </a:rPr>
              <a:t>142 bits: </a:t>
            </a:r>
            <a:r>
              <a:rPr lang="en-GB" sz="2000" dirty="0">
                <a:latin typeface="Calibri" pitchFamily="34" charset="0"/>
                <a:cs typeface="Calibri" pitchFamily="34" charset="0"/>
              </a:rPr>
              <a:t>data bits all set to zero:  </a:t>
            </a:r>
          </a:p>
          <a:p>
            <a:pPr lvl="2"/>
            <a:r>
              <a:rPr lang="en-GB" sz="2000" b="1" dirty="0">
                <a:solidFill>
                  <a:srgbClr val="FF0000"/>
                </a:solidFill>
                <a:latin typeface="Calibri" pitchFamily="34" charset="0"/>
                <a:cs typeface="Calibri" pitchFamily="34" charset="0"/>
              </a:rPr>
              <a:t>3 tail bits: </a:t>
            </a:r>
            <a:r>
              <a:rPr lang="en-GB" sz="2000" dirty="0">
                <a:latin typeface="Calibri" pitchFamily="34" charset="0"/>
                <a:cs typeface="Calibri" pitchFamily="34" charset="0"/>
              </a:rPr>
              <a:t>to enable the transmitter power to ramp down.</a:t>
            </a:r>
          </a:p>
          <a:p>
            <a:pPr lvl="2"/>
            <a:r>
              <a:rPr lang="en-GB" sz="2000" b="1" dirty="0">
                <a:solidFill>
                  <a:srgbClr val="FF0000"/>
                </a:solidFill>
                <a:latin typeface="Calibri" pitchFamily="34" charset="0"/>
                <a:cs typeface="Calibri" pitchFamily="34" charset="0"/>
              </a:rPr>
              <a:t>8.25 bits: </a:t>
            </a:r>
            <a:r>
              <a:rPr lang="en-GB" sz="2000" dirty="0">
                <a:latin typeface="Calibri" pitchFamily="34" charset="0"/>
                <a:cs typeface="Calibri" pitchFamily="34" charset="0"/>
              </a:rPr>
              <a:t>guard time to act as a guard interval</a:t>
            </a:r>
          </a:p>
          <a:p>
            <a:pPr marL="914400" lvl="2" indent="0">
              <a:buNone/>
            </a:pPr>
            <a:endParaRPr lang="en-GB" sz="2000" dirty="0">
              <a:latin typeface="Calibri" pitchFamily="34" charset="0"/>
              <a:cs typeface="Calibri" pitchFamily="34" charset="0"/>
            </a:endParaRPr>
          </a:p>
          <a:p>
            <a:pPr marL="633413" lvl="2" indent="0">
              <a:buFont typeface="Arial" pitchFamily="34" charset="0"/>
              <a:buNone/>
            </a:pPr>
            <a:endParaRPr lang="en-US" sz="2000" dirty="0">
              <a:latin typeface="Calibri" pitchFamily="34" charset="0"/>
              <a:cs typeface="Calibri" pitchFamily="34" charset="0"/>
            </a:endParaRPr>
          </a:p>
        </p:txBody>
      </p:sp>
      <p:sp>
        <p:nvSpPr>
          <p:cNvPr id="9" name="Rectangle 42"/>
          <p:cNvSpPr>
            <a:spLocks noChangeArrowheads="1"/>
          </p:cNvSpPr>
          <p:nvPr/>
        </p:nvSpPr>
        <p:spPr bwMode="auto">
          <a:xfrm>
            <a:off x="1263129" y="4365104"/>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10" name="Rectangle 43"/>
          <p:cNvSpPr>
            <a:spLocks noChangeArrowheads="1"/>
          </p:cNvSpPr>
          <p:nvPr/>
        </p:nvSpPr>
        <p:spPr bwMode="auto">
          <a:xfrm>
            <a:off x="1504429" y="4365104"/>
            <a:ext cx="5549900"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142</a:t>
            </a:r>
          </a:p>
        </p:txBody>
      </p:sp>
      <p:sp>
        <p:nvSpPr>
          <p:cNvPr id="15" name="Rectangle 48"/>
          <p:cNvSpPr>
            <a:spLocks noChangeArrowheads="1"/>
          </p:cNvSpPr>
          <p:nvPr/>
        </p:nvSpPr>
        <p:spPr bwMode="auto">
          <a:xfrm>
            <a:off x="7054329" y="4365104"/>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16" name="Rectangle 49"/>
          <p:cNvSpPr>
            <a:spLocks noChangeArrowheads="1"/>
          </p:cNvSpPr>
          <p:nvPr/>
        </p:nvSpPr>
        <p:spPr bwMode="auto">
          <a:xfrm>
            <a:off x="7295629" y="4365104"/>
            <a:ext cx="44291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8.25</a:t>
            </a:r>
          </a:p>
        </p:txBody>
      </p:sp>
      <p:sp>
        <p:nvSpPr>
          <p:cNvPr id="17" name="Text Box 54"/>
          <p:cNvSpPr txBox="1">
            <a:spLocks noChangeArrowheads="1"/>
          </p:cNvSpPr>
          <p:nvPr/>
        </p:nvSpPr>
        <p:spPr bwMode="auto">
          <a:xfrm>
            <a:off x="3841366" y="4803273"/>
            <a:ext cx="15693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All zero data</a:t>
            </a:r>
          </a:p>
        </p:txBody>
      </p:sp>
      <p:sp>
        <p:nvSpPr>
          <p:cNvPr id="19" name="Text Box 56"/>
          <p:cNvSpPr txBox="1">
            <a:spLocks noChangeArrowheads="1"/>
          </p:cNvSpPr>
          <p:nvPr/>
        </p:nvSpPr>
        <p:spPr bwMode="auto">
          <a:xfrm>
            <a:off x="7523832" y="5088707"/>
            <a:ext cx="93533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Guard Time</a:t>
            </a:r>
          </a:p>
        </p:txBody>
      </p:sp>
      <p:sp>
        <p:nvSpPr>
          <p:cNvPr id="20" name="Text Box 54"/>
          <p:cNvSpPr txBox="1">
            <a:spLocks noChangeArrowheads="1"/>
          </p:cNvSpPr>
          <p:nvPr/>
        </p:nvSpPr>
        <p:spPr bwMode="auto">
          <a:xfrm>
            <a:off x="898005" y="4824256"/>
            <a:ext cx="8302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Header bits</a:t>
            </a:r>
          </a:p>
        </p:txBody>
      </p:sp>
      <p:sp>
        <p:nvSpPr>
          <p:cNvPr id="21" name="Text Box 54"/>
          <p:cNvSpPr txBox="1">
            <a:spLocks noChangeArrowheads="1"/>
          </p:cNvSpPr>
          <p:nvPr/>
        </p:nvSpPr>
        <p:spPr bwMode="auto">
          <a:xfrm>
            <a:off x="6754044" y="4818638"/>
            <a:ext cx="847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Tail bits</a:t>
            </a:r>
          </a:p>
        </p:txBody>
      </p:sp>
      <p:cxnSp>
        <p:nvCxnSpPr>
          <p:cNvPr id="4" name="Straight Arrow Connector 3">
            <a:extLst>
              <a:ext uri="{FF2B5EF4-FFF2-40B4-BE49-F238E27FC236}">
                <a16:creationId xmlns:a16="http://schemas.microsoft.com/office/drawing/2014/main" id="{E5AC5A80-2333-9A40-A3FD-17C94482F966}"/>
              </a:ext>
            </a:extLst>
          </p:cNvPr>
          <p:cNvCxnSpPr>
            <a:cxnSpLocks/>
            <a:stCxn id="19" idx="0"/>
          </p:cNvCxnSpPr>
          <p:nvPr/>
        </p:nvCxnSpPr>
        <p:spPr>
          <a:xfrm flipH="1" flipV="1">
            <a:off x="7601768" y="4803273"/>
            <a:ext cx="389731" cy="28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47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 y="-27384"/>
            <a:ext cx="8027709" cy="541468"/>
          </a:xfrm>
        </p:spPr>
        <p:txBody>
          <a:bodyPr/>
          <a:lstStyle/>
          <a:p>
            <a:r>
              <a:rPr lang="en-GB" b="0" dirty="0">
                <a:solidFill>
                  <a:srgbClr val="FFFFFF"/>
                </a:solidFill>
                <a:latin typeface="Calibri" pitchFamily="34" charset="0"/>
                <a:cs typeface="Calibri" pitchFamily="34" charset="0"/>
              </a:rPr>
              <a:t>Subscriber Growth</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a:t>
            </a:fld>
            <a:endParaRPr lang="en-GB"/>
          </a:p>
        </p:txBody>
      </p:sp>
      <p:pic>
        <p:nvPicPr>
          <p:cNvPr id="7" name="Picture 2" descr="http://www.itu.int/itunews/issue/2003/06/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l="2233" t="18310" r="44270" b="3395"/>
          <a:stretch/>
        </p:blipFill>
        <p:spPr bwMode="auto">
          <a:xfrm>
            <a:off x="1806487" y="1380880"/>
            <a:ext cx="5652176" cy="479986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ußzeilenplatzhalter 2"/>
          <p:cNvSpPr txBox="1">
            <a:spLocks/>
          </p:cNvSpPr>
          <p:nvPr/>
        </p:nvSpPr>
        <p:spPr>
          <a:xfrm>
            <a:off x="6473505" y="6006119"/>
            <a:ext cx="2507134"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Source : </a:t>
            </a:r>
            <a:r>
              <a:rPr lang="en-GB" b="1">
                <a:latin typeface="Calibri" pitchFamily="34" charset="0"/>
                <a:cs typeface="Calibri" pitchFamily="34" charset="0"/>
              </a:rPr>
              <a:t>ITU website</a:t>
            </a:r>
            <a:endParaRPr lang="en-US" b="1" i="1" dirty="0">
              <a:latin typeface="Calibri" pitchFamily="34" charset="0"/>
              <a:cs typeface="Calibri" pitchFamily="34" charset="0"/>
            </a:endParaRPr>
          </a:p>
        </p:txBody>
      </p:sp>
      <p:sp>
        <p:nvSpPr>
          <p:cNvPr id="9" name="TextBox 8"/>
          <p:cNvSpPr txBox="1"/>
          <p:nvPr/>
        </p:nvSpPr>
        <p:spPr>
          <a:xfrm>
            <a:off x="179512" y="836712"/>
            <a:ext cx="8801127" cy="400110"/>
          </a:xfrm>
          <a:prstGeom prst="rect">
            <a:avLst/>
          </a:prstGeom>
          <a:noFill/>
        </p:spPr>
        <p:txBody>
          <a:bodyPr wrap="none" rtlCol="0">
            <a:spAutoFit/>
          </a:bodyPr>
          <a:lstStyle/>
          <a:p>
            <a:r>
              <a:rPr lang="en-GB" sz="2000" dirty="0">
                <a:latin typeface="Calibri" pitchFamily="34" charset="0"/>
                <a:cs typeface="Calibri" pitchFamily="34" charset="0"/>
              </a:rPr>
              <a:t>Total world mobile subscribers overtook total fixed line subscribers around 2002</a:t>
            </a:r>
          </a:p>
        </p:txBody>
      </p:sp>
    </p:spTree>
    <p:extLst>
      <p:ext uri="{BB962C8B-B14F-4D97-AF65-F5344CB8AC3E}">
        <p14:creationId xmlns:p14="http://schemas.microsoft.com/office/powerpoint/2010/main" val="2071967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27" y="-99392"/>
            <a:ext cx="9178001" cy="764704"/>
          </a:xfrm>
        </p:spPr>
        <p:txBody>
          <a:bodyPr>
            <a:normAutofit/>
          </a:bodyPr>
          <a:lstStyle/>
          <a:p>
            <a:r>
              <a:rPr lang="en-GB" sz="3600" b="0" dirty="0">
                <a:solidFill>
                  <a:srgbClr val="FFFFFF"/>
                </a:solidFill>
                <a:latin typeface="Calibri" pitchFamily="34" charset="0"/>
                <a:cs typeface="Calibri" pitchFamily="34" charset="0"/>
              </a:rPr>
              <a:t>GSM Random Access Burst</a:t>
            </a:r>
          </a:p>
        </p:txBody>
      </p:sp>
      <p:sp>
        <p:nvSpPr>
          <p:cNvPr id="3" name="Content Placeholder 2"/>
          <p:cNvSpPr>
            <a:spLocks noGrp="1"/>
          </p:cNvSpPr>
          <p:nvPr>
            <p:ph idx="1"/>
          </p:nvPr>
        </p:nvSpPr>
        <p:spPr>
          <a:xfrm>
            <a:off x="323528" y="790024"/>
            <a:ext cx="8640960" cy="4752528"/>
          </a:xfrm>
        </p:spPr>
        <p:txBody>
          <a:bodyPr>
            <a:normAutofit fontScale="70000" lnSpcReduction="20000"/>
          </a:bodyPr>
          <a:lstStyle/>
          <a:p>
            <a:pPr marL="0" indent="0" fontAlgn="base">
              <a:buNone/>
            </a:pPr>
            <a:r>
              <a:rPr lang="en-GB" dirty="0">
                <a:latin typeface="Calibri" pitchFamily="34" charset="0"/>
                <a:cs typeface="Calibri" pitchFamily="34" charset="0"/>
              </a:rPr>
              <a:t>The GSM random access burst is used when the MS is accessing the network and it is shortened in terms of the data carried, having a much longer guard period.</a:t>
            </a:r>
          </a:p>
          <a:p>
            <a:pPr marL="0" indent="0" fontAlgn="base">
              <a:buNone/>
            </a:pPr>
            <a:endParaRPr lang="en-GB" dirty="0">
              <a:latin typeface="Calibri" pitchFamily="34" charset="0"/>
              <a:cs typeface="Calibri" pitchFamily="34" charset="0"/>
            </a:endParaRPr>
          </a:p>
          <a:p>
            <a:pPr marL="0" indent="0" fontAlgn="base">
              <a:buNone/>
            </a:pPr>
            <a:r>
              <a:rPr lang="en-GB" dirty="0">
                <a:latin typeface="Calibri" pitchFamily="34" charset="0"/>
                <a:cs typeface="Calibri" pitchFamily="34" charset="0"/>
              </a:rPr>
              <a:t>This GSM burst structure is used to ensure that it fits in the time slot regardless of any severe timing problems that may exist. Once the mobile has accessed the network and timing has been aligned, then there is no requirement for the long guard period.</a:t>
            </a:r>
          </a:p>
          <a:p>
            <a:pPr marL="0" indent="0" fontAlgn="base">
              <a:buNone/>
            </a:pPr>
            <a:endParaRPr lang="en-GB" dirty="0">
              <a:latin typeface="Calibri" pitchFamily="34" charset="0"/>
              <a:cs typeface="Calibri" pitchFamily="34" charset="0"/>
            </a:endParaRPr>
          </a:p>
          <a:p>
            <a:r>
              <a:rPr lang="en-GB" b="1" dirty="0">
                <a:solidFill>
                  <a:srgbClr val="FF0000"/>
                </a:solidFill>
                <a:latin typeface="Calibri" pitchFamily="34" charset="0"/>
                <a:cs typeface="Calibri" pitchFamily="34" charset="0"/>
              </a:rPr>
              <a:t>7 header bits:</a:t>
            </a:r>
            <a:r>
              <a:rPr lang="en-GB" dirty="0">
                <a:latin typeface="Calibri" pitchFamily="34" charset="0"/>
                <a:cs typeface="Calibri" pitchFamily="34" charset="0"/>
              </a:rPr>
              <a:t>   The increased number of header bits is included to provide additional margin when accessing the network.</a:t>
            </a:r>
          </a:p>
          <a:p>
            <a:r>
              <a:rPr lang="en-GB" b="1" dirty="0">
                <a:solidFill>
                  <a:srgbClr val="FF0000"/>
                </a:solidFill>
                <a:latin typeface="Calibri" pitchFamily="34" charset="0"/>
                <a:cs typeface="Calibri" pitchFamily="34" charset="0"/>
              </a:rPr>
              <a:t>41 training bits: </a:t>
            </a:r>
            <a:r>
              <a:rPr lang="en-GB" dirty="0">
                <a:latin typeface="Calibri" pitchFamily="34" charset="0"/>
                <a:cs typeface="Calibri" pitchFamily="34" charset="0"/>
              </a:rPr>
              <a:t> Longer training sequence than normal.</a:t>
            </a:r>
          </a:p>
          <a:p>
            <a:r>
              <a:rPr lang="en-GB" b="1" dirty="0">
                <a:solidFill>
                  <a:srgbClr val="FF0000"/>
                </a:solidFill>
                <a:latin typeface="Calibri" pitchFamily="34" charset="0"/>
                <a:cs typeface="Calibri" pitchFamily="34" charset="0"/>
              </a:rPr>
              <a:t>36 bits:</a:t>
            </a:r>
            <a:r>
              <a:rPr lang="en-GB" dirty="0">
                <a:latin typeface="Calibri" pitchFamily="34" charset="0"/>
                <a:cs typeface="Calibri" pitchFamily="34" charset="0"/>
              </a:rPr>
              <a:t>  of data.</a:t>
            </a:r>
          </a:p>
          <a:p>
            <a:r>
              <a:rPr lang="en-GB" b="1" dirty="0">
                <a:solidFill>
                  <a:srgbClr val="FF0000"/>
                </a:solidFill>
                <a:latin typeface="Calibri" pitchFamily="34" charset="0"/>
                <a:cs typeface="Calibri" pitchFamily="34" charset="0"/>
              </a:rPr>
              <a:t>3 tail bits:</a:t>
            </a:r>
            <a:r>
              <a:rPr lang="en-GB" dirty="0">
                <a:latin typeface="Calibri" pitchFamily="34" charset="0"/>
                <a:cs typeface="Calibri" pitchFamily="34" charset="0"/>
              </a:rPr>
              <a:t>   Again these are to enable the transmitter power to ramp down.</a:t>
            </a:r>
          </a:p>
          <a:p>
            <a:r>
              <a:rPr lang="en-GB" b="1" dirty="0">
                <a:solidFill>
                  <a:srgbClr val="FF0000"/>
                </a:solidFill>
                <a:latin typeface="Calibri" pitchFamily="34" charset="0"/>
                <a:cs typeface="Calibri" pitchFamily="34" charset="0"/>
              </a:rPr>
              <a:t>69.25 bits guard time:</a:t>
            </a:r>
            <a:r>
              <a:rPr lang="en-GB" dirty="0">
                <a:latin typeface="Calibri" pitchFamily="34" charset="0"/>
                <a:cs typeface="Calibri" pitchFamily="34" charset="0"/>
              </a:rPr>
              <a:t>   Much longer than normal guard time allows for large timing differences</a:t>
            </a:r>
          </a:p>
          <a:p>
            <a:pPr marL="0" indent="0">
              <a:buNone/>
            </a:pPr>
            <a:endParaRPr lang="en-GB" dirty="0">
              <a:latin typeface="Calibri" pitchFamily="34" charset="0"/>
              <a:cs typeface="Calibri" pitchFamily="34" charset="0"/>
            </a:endParaRPr>
          </a:p>
        </p:txBody>
      </p:sp>
      <p:sp>
        <p:nvSpPr>
          <p:cNvPr id="4" name="Text Box 4">
            <a:extLst>
              <a:ext uri="{FF2B5EF4-FFF2-40B4-BE49-F238E27FC236}">
                <a16:creationId xmlns:a16="http://schemas.microsoft.com/office/drawing/2014/main" id="{70AF9D43-CEDB-684A-A969-60E4C91731E2}"/>
              </a:ext>
            </a:extLst>
          </p:cNvPr>
          <p:cNvSpPr txBox="1">
            <a:spLocks noChangeArrowheads="1"/>
          </p:cNvSpPr>
          <p:nvPr/>
        </p:nvSpPr>
        <p:spPr bwMode="auto">
          <a:xfrm>
            <a:off x="1972812" y="5943571"/>
            <a:ext cx="17831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Training sequence</a:t>
            </a:r>
          </a:p>
        </p:txBody>
      </p:sp>
      <p:sp>
        <p:nvSpPr>
          <p:cNvPr id="5" name="Rectangle 42">
            <a:extLst>
              <a:ext uri="{FF2B5EF4-FFF2-40B4-BE49-F238E27FC236}">
                <a16:creationId xmlns:a16="http://schemas.microsoft.com/office/drawing/2014/main" id="{129D329D-2EA4-1145-925C-947692BF2347}"/>
              </a:ext>
            </a:extLst>
          </p:cNvPr>
          <p:cNvSpPr>
            <a:spLocks noChangeArrowheads="1"/>
          </p:cNvSpPr>
          <p:nvPr/>
        </p:nvSpPr>
        <p:spPr bwMode="auto">
          <a:xfrm>
            <a:off x="985939" y="5517232"/>
            <a:ext cx="600668"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7</a:t>
            </a:r>
          </a:p>
        </p:txBody>
      </p:sp>
      <p:sp>
        <p:nvSpPr>
          <p:cNvPr id="6" name="Rectangle 43">
            <a:extLst>
              <a:ext uri="{FF2B5EF4-FFF2-40B4-BE49-F238E27FC236}">
                <a16:creationId xmlns:a16="http://schemas.microsoft.com/office/drawing/2014/main" id="{5DBC687D-52CC-7842-ADF0-D655BC803621}"/>
              </a:ext>
            </a:extLst>
          </p:cNvPr>
          <p:cNvSpPr>
            <a:spLocks noChangeArrowheads="1"/>
          </p:cNvSpPr>
          <p:nvPr/>
        </p:nvSpPr>
        <p:spPr bwMode="auto">
          <a:xfrm>
            <a:off x="1581843" y="5517232"/>
            <a:ext cx="2558109"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41</a:t>
            </a:r>
          </a:p>
        </p:txBody>
      </p:sp>
      <p:sp>
        <p:nvSpPr>
          <p:cNvPr id="8" name="Rectangle 45">
            <a:extLst>
              <a:ext uri="{FF2B5EF4-FFF2-40B4-BE49-F238E27FC236}">
                <a16:creationId xmlns:a16="http://schemas.microsoft.com/office/drawing/2014/main" id="{B623B858-D8E5-0C42-8B68-7A2FCB0A9D75}"/>
              </a:ext>
            </a:extLst>
          </p:cNvPr>
          <p:cNvSpPr>
            <a:spLocks noChangeArrowheads="1"/>
          </p:cNvSpPr>
          <p:nvPr/>
        </p:nvSpPr>
        <p:spPr bwMode="auto">
          <a:xfrm>
            <a:off x="4139952" y="5517232"/>
            <a:ext cx="1621927"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36</a:t>
            </a:r>
          </a:p>
        </p:txBody>
      </p:sp>
      <p:sp>
        <p:nvSpPr>
          <p:cNvPr id="11" name="Rectangle 48">
            <a:extLst>
              <a:ext uri="{FF2B5EF4-FFF2-40B4-BE49-F238E27FC236}">
                <a16:creationId xmlns:a16="http://schemas.microsoft.com/office/drawing/2014/main" id="{2AE5E64E-05B2-C44E-9D5C-9FBF8CB41B50}"/>
              </a:ext>
            </a:extLst>
          </p:cNvPr>
          <p:cNvSpPr>
            <a:spLocks noChangeArrowheads="1"/>
          </p:cNvSpPr>
          <p:nvPr/>
        </p:nvSpPr>
        <p:spPr bwMode="auto">
          <a:xfrm>
            <a:off x="5761879" y="5517232"/>
            <a:ext cx="246063"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a:latin typeface="Calibri" pitchFamily="34" charset="0"/>
                <a:cs typeface="Calibri" pitchFamily="34" charset="0"/>
              </a:rPr>
              <a:t>3</a:t>
            </a:r>
          </a:p>
        </p:txBody>
      </p:sp>
      <p:sp>
        <p:nvSpPr>
          <p:cNvPr id="12" name="Rectangle 49">
            <a:extLst>
              <a:ext uri="{FF2B5EF4-FFF2-40B4-BE49-F238E27FC236}">
                <a16:creationId xmlns:a16="http://schemas.microsoft.com/office/drawing/2014/main" id="{1D235B66-9465-6F4D-A9C3-E600BB7120E9}"/>
              </a:ext>
            </a:extLst>
          </p:cNvPr>
          <p:cNvSpPr>
            <a:spLocks noChangeArrowheads="1"/>
          </p:cNvSpPr>
          <p:nvPr/>
        </p:nvSpPr>
        <p:spPr bwMode="auto">
          <a:xfrm>
            <a:off x="6007942" y="5517232"/>
            <a:ext cx="2285178" cy="398463"/>
          </a:xfrm>
          <a:prstGeom prst="rect">
            <a:avLst/>
          </a:prstGeom>
          <a:solidFill>
            <a:schemeClr val="accent5">
              <a:lumMod val="20000"/>
              <a:lumOff val="80000"/>
            </a:schemeClr>
          </a:solidFill>
          <a:ln w="9525">
            <a:solidFill>
              <a:schemeClr val="tx1"/>
            </a:solidFill>
            <a:miter lim="800000"/>
            <a:headEnd/>
            <a:tailEnd/>
          </a:ln>
        </p:spPr>
        <p:txBody>
          <a:bodyPr wrap="none" anchor="ctr"/>
          <a:lstStyle/>
          <a:p>
            <a:pPr algn="ctr"/>
            <a:r>
              <a:rPr lang="nb-NO" sz="1600" dirty="0">
                <a:latin typeface="Calibri" pitchFamily="34" charset="0"/>
                <a:cs typeface="Calibri" pitchFamily="34" charset="0"/>
              </a:rPr>
              <a:t>69.25</a:t>
            </a:r>
          </a:p>
        </p:txBody>
      </p:sp>
      <p:sp>
        <p:nvSpPr>
          <p:cNvPr id="13" name="Text Box 54">
            <a:extLst>
              <a:ext uri="{FF2B5EF4-FFF2-40B4-BE49-F238E27FC236}">
                <a16:creationId xmlns:a16="http://schemas.microsoft.com/office/drawing/2014/main" id="{B9EA4FEE-C4F4-6345-922E-977B12291ECD}"/>
              </a:ext>
            </a:extLst>
          </p:cNvPr>
          <p:cNvSpPr txBox="1">
            <a:spLocks noChangeArrowheads="1"/>
          </p:cNvSpPr>
          <p:nvPr/>
        </p:nvSpPr>
        <p:spPr bwMode="auto">
          <a:xfrm>
            <a:off x="4485017" y="5945575"/>
            <a:ext cx="1095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Data bits</a:t>
            </a:r>
          </a:p>
        </p:txBody>
      </p:sp>
      <p:sp>
        <p:nvSpPr>
          <p:cNvPr id="15" name="Text Box 56">
            <a:extLst>
              <a:ext uri="{FF2B5EF4-FFF2-40B4-BE49-F238E27FC236}">
                <a16:creationId xmlns:a16="http://schemas.microsoft.com/office/drawing/2014/main" id="{E6DCF9F0-3B37-584D-975E-E29F6EB6C836}"/>
              </a:ext>
            </a:extLst>
          </p:cNvPr>
          <p:cNvSpPr txBox="1">
            <a:spLocks noChangeArrowheads="1"/>
          </p:cNvSpPr>
          <p:nvPr/>
        </p:nvSpPr>
        <p:spPr bwMode="auto">
          <a:xfrm>
            <a:off x="6437297" y="5929417"/>
            <a:ext cx="142646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err="1">
                <a:latin typeface="Calibri" pitchFamily="34" charset="0"/>
                <a:cs typeface="Calibri" pitchFamily="34" charset="0"/>
              </a:rPr>
              <a:t>Guard</a:t>
            </a:r>
            <a:r>
              <a:rPr lang="nb-NO" sz="1600" dirty="0">
                <a:latin typeface="Calibri" pitchFamily="34" charset="0"/>
                <a:cs typeface="Calibri" pitchFamily="34" charset="0"/>
              </a:rPr>
              <a:t> time</a:t>
            </a:r>
          </a:p>
        </p:txBody>
      </p:sp>
      <p:sp>
        <p:nvSpPr>
          <p:cNvPr id="16" name="Text Box 54">
            <a:extLst>
              <a:ext uri="{FF2B5EF4-FFF2-40B4-BE49-F238E27FC236}">
                <a16:creationId xmlns:a16="http://schemas.microsoft.com/office/drawing/2014/main" id="{2ECEE042-EABA-2046-B6FB-C8E962DB4F77}"/>
              </a:ext>
            </a:extLst>
          </p:cNvPr>
          <p:cNvSpPr txBox="1">
            <a:spLocks noChangeArrowheads="1"/>
          </p:cNvSpPr>
          <p:nvPr/>
        </p:nvSpPr>
        <p:spPr bwMode="auto">
          <a:xfrm>
            <a:off x="975419" y="5976384"/>
            <a:ext cx="8302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spcBef>
                <a:spcPct val="50000"/>
              </a:spcBef>
            </a:pPr>
            <a:r>
              <a:rPr lang="nb-NO" sz="1600" dirty="0">
                <a:latin typeface="Calibri" pitchFamily="34" charset="0"/>
                <a:cs typeface="Calibri" pitchFamily="34" charset="0"/>
              </a:rPr>
              <a:t>Header bits</a:t>
            </a:r>
          </a:p>
        </p:txBody>
      </p:sp>
      <p:sp>
        <p:nvSpPr>
          <p:cNvPr id="17" name="Text Box 54">
            <a:extLst>
              <a:ext uri="{FF2B5EF4-FFF2-40B4-BE49-F238E27FC236}">
                <a16:creationId xmlns:a16="http://schemas.microsoft.com/office/drawing/2014/main" id="{FDA09824-DDD2-DA40-ADC4-2ADA9AB1724D}"/>
              </a:ext>
            </a:extLst>
          </p:cNvPr>
          <p:cNvSpPr txBox="1">
            <a:spLocks noChangeArrowheads="1"/>
          </p:cNvSpPr>
          <p:nvPr/>
        </p:nvSpPr>
        <p:spPr bwMode="auto">
          <a:xfrm>
            <a:off x="5461594" y="5912896"/>
            <a:ext cx="84772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nb-NO" sz="1600" dirty="0">
                <a:latin typeface="Calibri" pitchFamily="34" charset="0"/>
                <a:cs typeface="Calibri" pitchFamily="34" charset="0"/>
              </a:rPr>
              <a:t>Tail bits</a:t>
            </a:r>
          </a:p>
        </p:txBody>
      </p:sp>
    </p:spTree>
    <p:extLst>
      <p:ext uri="{BB962C8B-B14F-4D97-AF65-F5344CB8AC3E}">
        <p14:creationId xmlns:p14="http://schemas.microsoft.com/office/powerpoint/2010/main" val="3658281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p:cNvGrpSpPr/>
          <p:nvPr/>
        </p:nvGrpSpPr>
        <p:grpSpPr>
          <a:xfrm>
            <a:off x="755576" y="908720"/>
            <a:ext cx="6984776" cy="5237408"/>
            <a:chOff x="593725" y="1636713"/>
            <a:chExt cx="5730875" cy="4900322"/>
          </a:xfrm>
        </p:grpSpPr>
        <p:sp>
          <p:nvSpPr>
            <p:cNvPr id="157" name="Text Box 31"/>
            <p:cNvSpPr txBox="1">
              <a:spLocks noChangeArrowheads="1"/>
            </p:cNvSpPr>
            <p:nvPr/>
          </p:nvSpPr>
          <p:spPr bwMode="auto">
            <a:xfrm>
              <a:off x="3717925" y="1636713"/>
              <a:ext cx="1789980" cy="489545"/>
            </a:xfrm>
            <a:prstGeom prst="rect">
              <a:avLst/>
            </a:prstGeom>
            <a:noFill/>
            <a:ln w="9525">
              <a:noFill/>
              <a:miter lim="800000"/>
              <a:headEnd/>
              <a:tailEnd/>
            </a:ln>
          </p:spPr>
          <p:txBody>
            <a:bodyPr wrap="none">
              <a:spAutoFit/>
            </a:bodyPr>
            <a:lstStyle/>
            <a:p>
              <a:pPr algn="ctr"/>
              <a:r>
                <a:rPr lang="en-US" sz="1400" dirty="0">
                  <a:latin typeface="Calibri" panose="020F0502020204030204" pitchFamily="34" charset="0"/>
                  <a:cs typeface="Calibri" panose="020F0502020204030204" pitchFamily="34" charset="0"/>
                </a:rPr>
                <a:t>Select channel with highest</a:t>
              </a:r>
            </a:p>
            <a:p>
              <a:pPr algn="ctr"/>
              <a:r>
                <a:rPr lang="en-US" sz="1400" dirty="0">
                  <a:latin typeface="Calibri" panose="020F0502020204030204" pitchFamily="34" charset="0"/>
                  <a:cs typeface="Calibri" panose="020F0502020204030204" pitchFamily="34" charset="0"/>
                </a:rPr>
                <a:t>RF level among control CHs</a:t>
              </a:r>
            </a:p>
          </p:txBody>
        </p:sp>
        <p:sp>
          <p:nvSpPr>
            <p:cNvPr id="158" name="AutoShape 3"/>
            <p:cNvSpPr>
              <a:spLocks noChangeArrowheads="1"/>
            </p:cNvSpPr>
            <p:nvPr/>
          </p:nvSpPr>
          <p:spPr bwMode="auto">
            <a:xfrm>
              <a:off x="609600" y="1752600"/>
              <a:ext cx="838200" cy="3048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59" name="AutoShape 4"/>
            <p:cNvSpPr>
              <a:spLocks noChangeArrowheads="1"/>
            </p:cNvSpPr>
            <p:nvPr/>
          </p:nvSpPr>
          <p:spPr bwMode="auto">
            <a:xfrm>
              <a:off x="2133600" y="1676400"/>
              <a:ext cx="990600" cy="6096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0" name="AutoShape 5"/>
            <p:cNvSpPr>
              <a:spLocks noChangeArrowheads="1"/>
            </p:cNvSpPr>
            <p:nvPr/>
          </p:nvSpPr>
          <p:spPr bwMode="auto">
            <a:xfrm>
              <a:off x="3733800" y="1676400"/>
              <a:ext cx="1981200" cy="4572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1" name="AutoShape 6"/>
            <p:cNvSpPr>
              <a:spLocks noChangeArrowheads="1"/>
            </p:cNvSpPr>
            <p:nvPr/>
          </p:nvSpPr>
          <p:spPr bwMode="auto">
            <a:xfrm>
              <a:off x="3736463" y="2304384"/>
              <a:ext cx="1981200" cy="3810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2" name="AutoShape 7"/>
            <p:cNvSpPr>
              <a:spLocks noChangeArrowheads="1"/>
            </p:cNvSpPr>
            <p:nvPr/>
          </p:nvSpPr>
          <p:spPr bwMode="auto">
            <a:xfrm>
              <a:off x="4038600" y="2819400"/>
              <a:ext cx="1219200" cy="609600"/>
            </a:xfrm>
            <a:prstGeom prst="flowChartDecision">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3" name="AutoShape 8"/>
            <p:cNvSpPr>
              <a:spLocks noChangeArrowheads="1"/>
            </p:cNvSpPr>
            <p:nvPr/>
          </p:nvSpPr>
          <p:spPr bwMode="auto">
            <a:xfrm>
              <a:off x="4038600" y="4114800"/>
              <a:ext cx="1371600" cy="457200"/>
            </a:xfrm>
            <a:prstGeom prst="flowChartDecision">
              <a:avLst/>
            </a:prstGeom>
            <a:noFill/>
            <a:ln w="9525">
              <a:solidFill>
                <a:schemeClr val="tx1"/>
              </a:solidFill>
              <a:miter lim="800000"/>
              <a:headEnd/>
              <a:tailEnd/>
            </a:ln>
          </p:spPr>
          <p:txBody>
            <a:bodyPr wrap="none" anchor="ctr"/>
            <a:lstStyle/>
            <a:p>
              <a:pPr algn="ctr"/>
              <a:endParaRPr lang="en-US">
                <a:latin typeface="Calibri" panose="020F0502020204030204" pitchFamily="34" charset="0"/>
                <a:cs typeface="Calibri" panose="020F0502020204030204" pitchFamily="34" charset="0"/>
              </a:endParaRPr>
            </a:p>
          </p:txBody>
        </p:sp>
        <p:sp>
          <p:nvSpPr>
            <p:cNvPr id="164" name="AutoShape 9"/>
            <p:cNvSpPr>
              <a:spLocks noChangeArrowheads="1"/>
            </p:cNvSpPr>
            <p:nvPr/>
          </p:nvSpPr>
          <p:spPr bwMode="auto">
            <a:xfrm>
              <a:off x="4038600" y="5257800"/>
              <a:ext cx="1371600" cy="609600"/>
            </a:xfrm>
            <a:prstGeom prst="flowChartDecision">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5" name="AutoShape 10"/>
            <p:cNvSpPr>
              <a:spLocks noChangeArrowheads="1"/>
            </p:cNvSpPr>
            <p:nvPr/>
          </p:nvSpPr>
          <p:spPr bwMode="auto">
            <a:xfrm>
              <a:off x="1066800" y="2895600"/>
              <a:ext cx="1981200" cy="3810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6" name="AutoShape 11"/>
            <p:cNvSpPr>
              <a:spLocks noChangeArrowheads="1"/>
            </p:cNvSpPr>
            <p:nvPr/>
          </p:nvSpPr>
          <p:spPr bwMode="auto">
            <a:xfrm>
              <a:off x="3886200" y="3581400"/>
              <a:ext cx="1828800" cy="3810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7" name="AutoShape 12"/>
            <p:cNvSpPr>
              <a:spLocks noChangeArrowheads="1"/>
            </p:cNvSpPr>
            <p:nvPr/>
          </p:nvSpPr>
          <p:spPr bwMode="auto">
            <a:xfrm>
              <a:off x="3429000" y="4724400"/>
              <a:ext cx="2895600" cy="3810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8" name="AutoShape 13"/>
            <p:cNvSpPr>
              <a:spLocks noChangeArrowheads="1"/>
            </p:cNvSpPr>
            <p:nvPr/>
          </p:nvSpPr>
          <p:spPr bwMode="auto">
            <a:xfrm>
              <a:off x="1066800" y="5410200"/>
              <a:ext cx="1981200" cy="3810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69" name="AutoShape 14"/>
            <p:cNvSpPr>
              <a:spLocks noChangeArrowheads="1"/>
            </p:cNvSpPr>
            <p:nvPr/>
          </p:nvSpPr>
          <p:spPr bwMode="auto">
            <a:xfrm>
              <a:off x="3810000" y="6172200"/>
              <a:ext cx="1981200" cy="304800"/>
            </a:xfrm>
            <a:prstGeom prst="flowChartAlternateProcess">
              <a:avLst/>
            </a:prstGeom>
            <a:noFill/>
            <a:ln w="9525">
              <a:solidFill>
                <a:schemeClr val="tx1"/>
              </a:solidFill>
              <a:miter lim="800000"/>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0" name="Line 15"/>
            <p:cNvSpPr>
              <a:spLocks noChangeShapeType="1"/>
            </p:cNvSpPr>
            <p:nvPr/>
          </p:nvSpPr>
          <p:spPr bwMode="auto">
            <a:xfrm>
              <a:off x="1447800" y="1905000"/>
              <a:ext cx="6858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1" name="Line 16"/>
            <p:cNvSpPr>
              <a:spLocks noChangeShapeType="1"/>
            </p:cNvSpPr>
            <p:nvPr/>
          </p:nvSpPr>
          <p:spPr bwMode="auto">
            <a:xfrm>
              <a:off x="3124200" y="1905000"/>
              <a:ext cx="6096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2" name="Line 17"/>
            <p:cNvSpPr>
              <a:spLocks noChangeShapeType="1"/>
            </p:cNvSpPr>
            <p:nvPr/>
          </p:nvSpPr>
          <p:spPr bwMode="auto">
            <a:xfrm>
              <a:off x="4724400" y="21336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3" name="Line 18"/>
            <p:cNvSpPr>
              <a:spLocks noChangeShapeType="1"/>
            </p:cNvSpPr>
            <p:nvPr/>
          </p:nvSpPr>
          <p:spPr bwMode="auto">
            <a:xfrm>
              <a:off x="4648200" y="26670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4" name="Line 19"/>
            <p:cNvSpPr>
              <a:spLocks noChangeShapeType="1"/>
            </p:cNvSpPr>
            <p:nvPr/>
          </p:nvSpPr>
          <p:spPr bwMode="auto">
            <a:xfrm flipH="1">
              <a:off x="3048000" y="3124200"/>
              <a:ext cx="9906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5" name="Line 20"/>
            <p:cNvSpPr>
              <a:spLocks noChangeShapeType="1"/>
            </p:cNvSpPr>
            <p:nvPr/>
          </p:nvSpPr>
          <p:spPr bwMode="auto">
            <a:xfrm flipV="1">
              <a:off x="2133600" y="2514600"/>
              <a:ext cx="0" cy="381000"/>
            </a:xfrm>
            <a:prstGeom prst="line">
              <a:avLst/>
            </a:prstGeom>
            <a:noFill/>
            <a:ln w="9525">
              <a:solidFill>
                <a:schemeClr val="tx1"/>
              </a:solidFill>
              <a:round/>
              <a:headEnd/>
              <a:tailEn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6" name="Line 21"/>
            <p:cNvSpPr>
              <a:spLocks noChangeShapeType="1"/>
            </p:cNvSpPr>
            <p:nvPr/>
          </p:nvSpPr>
          <p:spPr bwMode="auto">
            <a:xfrm>
              <a:off x="2133600" y="2514600"/>
              <a:ext cx="16002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7" name="Line 22"/>
            <p:cNvSpPr>
              <a:spLocks noChangeShapeType="1"/>
            </p:cNvSpPr>
            <p:nvPr/>
          </p:nvSpPr>
          <p:spPr bwMode="auto">
            <a:xfrm>
              <a:off x="4648200" y="34290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8" name="Line 23"/>
            <p:cNvSpPr>
              <a:spLocks noChangeShapeType="1"/>
            </p:cNvSpPr>
            <p:nvPr/>
          </p:nvSpPr>
          <p:spPr bwMode="auto">
            <a:xfrm>
              <a:off x="4724400" y="39624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79" name="Line 24"/>
            <p:cNvSpPr>
              <a:spLocks noChangeShapeType="1"/>
            </p:cNvSpPr>
            <p:nvPr/>
          </p:nvSpPr>
          <p:spPr bwMode="auto">
            <a:xfrm flipV="1">
              <a:off x="2133600" y="3276600"/>
              <a:ext cx="0" cy="21336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80" name="Line 25"/>
            <p:cNvSpPr>
              <a:spLocks noChangeShapeType="1"/>
            </p:cNvSpPr>
            <p:nvPr/>
          </p:nvSpPr>
          <p:spPr bwMode="auto">
            <a:xfrm flipH="1">
              <a:off x="2133600" y="4343400"/>
              <a:ext cx="19050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81" name="Line 26"/>
            <p:cNvSpPr>
              <a:spLocks noChangeShapeType="1"/>
            </p:cNvSpPr>
            <p:nvPr/>
          </p:nvSpPr>
          <p:spPr bwMode="auto">
            <a:xfrm>
              <a:off x="4724400" y="51054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82" name="Line 27"/>
            <p:cNvSpPr>
              <a:spLocks noChangeShapeType="1"/>
            </p:cNvSpPr>
            <p:nvPr/>
          </p:nvSpPr>
          <p:spPr bwMode="auto">
            <a:xfrm flipH="1">
              <a:off x="3048000" y="5562600"/>
              <a:ext cx="990600" cy="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83" name="Line 28"/>
            <p:cNvSpPr>
              <a:spLocks noChangeShapeType="1"/>
            </p:cNvSpPr>
            <p:nvPr/>
          </p:nvSpPr>
          <p:spPr bwMode="auto">
            <a:xfrm>
              <a:off x="4724400" y="5867400"/>
              <a:ext cx="0" cy="3048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84" name="Text Box 29"/>
            <p:cNvSpPr txBox="1">
              <a:spLocks noChangeArrowheads="1"/>
            </p:cNvSpPr>
            <p:nvPr/>
          </p:nvSpPr>
          <p:spPr bwMode="auto">
            <a:xfrm>
              <a:off x="593725" y="1763713"/>
              <a:ext cx="742002" cy="287968"/>
            </a:xfrm>
            <a:prstGeom prst="rect">
              <a:avLst/>
            </a:prstGeom>
            <a:noFill/>
            <a:ln w="9525">
              <a:noFill/>
              <a:miter lim="800000"/>
              <a:headEnd/>
              <a:tailEnd/>
            </a:ln>
          </p:spPr>
          <p:txBody>
            <a:bodyPr wrap="none">
              <a:spAutoFit/>
            </a:bodyPr>
            <a:lstStyle/>
            <a:p>
              <a:pPr algn="ctr"/>
              <a:r>
                <a:rPr lang="en-US" sz="1400" b="1" dirty="0">
                  <a:latin typeface="Calibri" panose="020F0502020204030204" pitchFamily="34" charset="0"/>
                  <a:cs typeface="Calibri" panose="020F0502020204030204" pitchFamily="34" charset="0"/>
                </a:rPr>
                <a:t>Power on</a:t>
              </a:r>
            </a:p>
          </p:txBody>
        </p:sp>
        <p:sp>
          <p:nvSpPr>
            <p:cNvPr id="185" name="Text Box 30"/>
            <p:cNvSpPr txBox="1">
              <a:spLocks noChangeArrowheads="1"/>
            </p:cNvSpPr>
            <p:nvPr/>
          </p:nvSpPr>
          <p:spPr bwMode="auto">
            <a:xfrm>
              <a:off x="2133600" y="1676400"/>
              <a:ext cx="1028881" cy="691123"/>
            </a:xfrm>
            <a:prstGeom prst="rect">
              <a:avLst/>
            </a:prstGeom>
            <a:noFill/>
            <a:ln w="9525">
              <a:noFill/>
              <a:miter lim="800000"/>
              <a:headEnd/>
              <a:tailEnd/>
            </a:ln>
          </p:spPr>
          <p:txBody>
            <a:bodyPr wrap="none">
              <a:spAutoFit/>
            </a:bodyPr>
            <a:lstStyle/>
            <a:p>
              <a:pPr algn="ctr"/>
              <a:r>
                <a:rPr lang="en-US" sz="1400" dirty="0">
                  <a:latin typeface="Calibri" panose="020F0502020204030204" pitchFamily="34" charset="0"/>
                  <a:cs typeface="Calibri" panose="020F0502020204030204" pitchFamily="34" charset="0"/>
                </a:rPr>
                <a:t>Scan channels,</a:t>
              </a:r>
            </a:p>
            <a:p>
              <a:pPr algn="ctr"/>
              <a:r>
                <a:rPr lang="en-US" sz="1400" dirty="0">
                  <a:latin typeface="Calibri" panose="020F0502020204030204" pitchFamily="34" charset="0"/>
                  <a:cs typeface="Calibri" panose="020F0502020204030204" pitchFamily="34" charset="0"/>
                </a:rPr>
                <a:t>monitor RF</a:t>
              </a:r>
            </a:p>
            <a:p>
              <a:pPr algn="ctr"/>
              <a:r>
                <a:rPr lang="en-US" sz="1400" dirty="0">
                  <a:latin typeface="Calibri" panose="020F0502020204030204" pitchFamily="34" charset="0"/>
                  <a:cs typeface="Calibri" panose="020F0502020204030204" pitchFamily="34" charset="0"/>
                </a:rPr>
                <a:t>levels</a:t>
              </a:r>
            </a:p>
          </p:txBody>
        </p:sp>
        <p:sp>
          <p:nvSpPr>
            <p:cNvPr id="186" name="Text Box 32"/>
            <p:cNvSpPr txBox="1">
              <a:spLocks noChangeArrowheads="1"/>
            </p:cNvSpPr>
            <p:nvPr/>
          </p:nvSpPr>
          <p:spPr bwMode="auto">
            <a:xfrm>
              <a:off x="4291064" y="2365081"/>
              <a:ext cx="708332" cy="259171"/>
            </a:xfrm>
            <a:prstGeom prst="rect">
              <a:avLst/>
            </a:prstGeom>
            <a:noFill/>
            <a:ln w="9525">
              <a:noFill/>
              <a:miter lim="800000"/>
              <a:headEnd/>
              <a:tailEnd/>
            </a:ln>
          </p:spPr>
          <p:txBody>
            <a:bodyPr wrap="none">
              <a:spAutoFit/>
            </a:bodyPr>
            <a:lstStyle/>
            <a:p>
              <a:pPr algn="ctr"/>
              <a:r>
                <a:rPr lang="en-US" sz="1200" dirty="0">
                  <a:latin typeface="Calibri" panose="020F0502020204030204" pitchFamily="34" charset="0"/>
                  <a:cs typeface="Calibri" panose="020F0502020204030204" pitchFamily="34" charset="0"/>
                </a:rPr>
                <a:t> FCCH scan</a:t>
              </a:r>
              <a:endParaRPr lang="en-US" dirty="0">
                <a:latin typeface="Calibri" panose="020F0502020204030204" pitchFamily="34" charset="0"/>
                <a:cs typeface="Calibri" panose="020F0502020204030204" pitchFamily="34" charset="0"/>
              </a:endParaRPr>
            </a:p>
          </p:txBody>
        </p:sp>
        <p:sp>
          <p:nvSpPr>
            <p:cNvPr id="187" name="Text Box 33"/>
            <p:cNvSpPr txBox="1">
              <a:spLocks noChangeArrowheads="1"/>
            </p:cNvSpPr>
            <p:nvPr/>
          </p:nvSpPr>
          <p:spPr bwMode="auto">
            <a:xfrm>
              <a:off x="4267200" y="2779713"/>
              <a:ext cx="1143000" cy="604732"/>
            </a:xfrm>
            <a:prstGeom prst="rect">
              <a:avLst/>
            </a:prstGeom>
            <a:noFill/>
            <a:ln w="9525">
              <a:noFill/>
              <a:miter lim="800000"/>
              <a:headEnd/>
              <a:tailEnd/>
            </a:ln>
          </p:spPr>
          <p:txBody>
            <a:bodyPr>
              <a:spAutoFit/>
            </a:bodyPr>
            <a:lstStyle/>
            <a:p>
              <a:pPr algn="ctr"/>
              <a:endParaRPr lang="en-US">
                <a:latin typeface="Calibri" panose="020F0502020204030204" pitchFamily="34" charset="0"/>
                <a:cs typeface="Calibri" panose="020F0502020204030204" pitchFamily="34" charset="0"/>
              </a:endParaRPr>
            </a:p>
            <a:p>
              <a:pPr algn="ctr"/>
              <a:endParaRPr lang="en-US">
                <a:latin typeface="Calibri" panose="020F0502020204030204" pitchFamily="34" charset="0"/>
                <a:cs typeface="Calibri" panose="020F0502020204030204" pitchFamily="34" charset="0"/>
              </a:endParaRPr>
            </a:p>
          </p:txBody>
        </p:sp>
        <p:sp>
          <p:nvSpPr>
            <p:cNvPr id="188" name="Text Box 34"/>
            <p:cNvSpPr txBox="1">
              <a:spLocks noChangeArrowheads="1"/>
            </p:cNvSpPr>
            <p:nvPr/>
          </p:nvSpPr>
          <p:spPr bwMode="auto">
            <a:xfrm>
              <a:off x="4479924" y="2779713"/>
              <a:ext cx="920341" cy="489545"/>
            </a:xfrm>
            <a:prstGeom prst="rect">
              <a:avLst/>
            </a:prstGeom>
            <a:noFill/>
            <a:ln w="9525">
              <a:noFill/>
              <a:miter lim="800000"/>
              <a:headEnd/>
              <a:tailEnd/>
            </a:ln>
          </p:spPr>
          <p:txBody>
            <a:bodyPr wrap="square">
              <a:spAutoFit/>
            </a:bodyPr>
            <a:lstStyle/>
            <a:p>
              <a:pPr algn="ctr"/>
              <a:endParaRPr lang="en-US" sz="1400" dirty="0">
                <a:latin typeface="Calibri" panose="020F0502020204030204" pitchFamily="34" charset="0"/>
                <a:cs typeface="Calibri" panose="020F0502020204030204" pitchFamily="34" charset="0"/>
              </a:endParaRPr>
            </a:p>
            <a:p>
              <a:pPr algn="ctr"/>
              <a:endParaRPr lang="en-US" sz="1400" dirty="0">
                <a:latin typeface="Calibri" panose="020F0502020204030204" pitchFamily="34" charset="0"/>
                <a:cs typeface="Calibri" panose="020F0502020204030204" pitchFamily="34" charset="0"/>
              </a:endParaRPr>
            </a:p>
          </p:txBody>
        </p:sp>
        <p:sp>
          <p:nvSpPr>
            <p:cNvPr id="189" name="Text Box 35"/>
            <p:cNvSpPr txBox="1">
              <a:spLocks noChangeArrowheads="1"/>
            </p:cNvSpPr>
            <p:nvPr/>
          </p:nvSpPr>
          <p:spPr bwMode="auto">
            <a:xfrm>
              <a:off x="4138596" y="2994243"/>
              <a:ext cx="1162221" cy="287968"/>
            </a:xfrm>
            <a:prstGeom prst="rect">
              <a:avLst/>
            </a:prstGeom>
            <a:noFill/>
            <a:ln w="9525">
              <a:noFill/>
              <a:miter lim="800000"/>
              <a:headEnd/>
              <a:tailEnd/>
            </a:ln>
          </p:spPr>
          <p:txBody>
            <a:bodyPr wrap="square">
              <a:spAutoFit/>
            </a:bodyPr>
            <a:lstStyle/>
            <a:p>
              <a:pPr algn="ctr"/>
              <a:r>
                <a:rPr lang="en-US" sz="1400" dirty="0">
                  <a:latin typeface="Calibri" panose="020F0502020204030204" pitchFamily="34" charset="0"/>
                  <a:cs typeface="Calibri" panose="020F0502020204030204" pitchFamily="34" charset="0"/>
                </a:rPr>
                <a:t>FCCH detected  </a:t>
              </a:r>
            </a:p>
          </p:txBody>
        </p:sp>
        <p:sp>
          <p:nvSpPr>
            <p:cNvPr id="190" name="Text Box 36"/>
            <p:cNvSpPr txBox="1">
              <a:spLocks noChangeArrowheads="1"/>
            </p:cNvSpPr>
            <p:nvPr/>
          </p:nvSpPr>
          <p:spPr bwMode="auto">
            <a:xfrm>
              <a:off x="3413125" y="2855913"/>
              <a:ext cx="343539" cy="287968"/>
            </a:xfrm>
            <a:prstGeom prst="rect">
              <a:avLst/>
            </a:prstGeom>
            <a:noFill/>
            <a:ln w="9525">
              <a:noFill/>
              <a:miter lim="800000"/>
              <a:headEnd/>
              <a:tailEnd/>
            </a:ln>
          </p:spPr>
          <p:txBody>
            <a:bodyPr wrap="none">
              <a:spAutoFit/>
            </a:bodyPr>
            <a:lstStyle/>
            <a:p>
              <a:pPr algn="ctr"/>
              <a:r>
                <a:rPr lang="en-US" sz="1400" dirty="0">
                  <a:solidFill>
                    <a:srgbClr val="FF0000"/>
                  </a:solidFill>
                  <a:latin typeface="Calibri" panose="020F0502020204030204" pitchFamily="34" charset="0"/>
                  <a:cs typeface="Calibri" panose="020F0502020204030204" pitchFamily="34" charset="0"/>
                </a:rPr>
                <a:t>NO</a:t>
              </a:r>
            </a:p>
          </p:txBody>
        </p:sp>
        <p:sp>
          <p:nvSpPr>
            <p:cNvPr id="191" name="Text Box 37"/>
            <p:cNvSpPr txBox="1">
              <a:spLocks noChangeArrowheads="1"/>
            </p:cNvSpPr>
            <p:nvPr/>
          </p:nvSpPr>
          <p:spPr bwMode="auto">
            <a:xfrm>
              <a:off x="4860925" y="3313113"/>
              <a:ext cx="361847" cy="287968"/>
            </a:xfrm>
            <a:prstGeom prst="rect">
              <a:avLst/>
            </a:prstGeom>
            <a:noFill/>
            <a:ln w="9525">
              <a:noFill/>
              <a:miter lim="800000"/>
              <a:headEnd/>
              <a:tailEnd/>
            </a:ln>
          </p:spPr>
          <p:txBody>
            <a:bodyPr wrap="none">
              <a:spAutoFit/>
            </a:bodyPr>
            <a:lstStyle/>
            <a:p>
              <a:pPr algn="ctr"/>
              <a:r>
                <a:rPr lang="en-US" sz="1400" dirty="0">
                  <a:solidFill>
                    <a:srgbClr val="00B050"/>
                  </a:solidFill>
                  <a:latin typeface="Calibri" panose="020F0502020204030204" pitchFamily="34" charset="0"/>
                  <a:cs typeface="Calibri" panose="020F0502020204030204" pitchFamily="34" charset="0"/>
                </a:rPr>
                <a:t>YES</a:t>
              </a:r>
            </a:p>
          </p:txBody>
        </p:sp>
        <p:sp>
          <p:nvSpPr>
            <p:cNvPr id="192" name="Text Box 38"/>
            <p:cNvSpPr txBox="1">
              <a:spLocks noChangeArrowheads="1"/>
            </p:cNvSpPr>
            <p:nvPr/>
          </p:nvSpPr>
          <p:spPr bwMode="auto">
            <a:xfrm>
              <a:off x="4291064" y="3579028"/>
              <a:ext cx="732953" cy="345561"/>
            </a:xfrm>
            <a:prstGeom prst="rect">
              <a:avLst/>
            </a:prstGeom>
            <a:noFill/>
            <a:ln w="9525">
              <a:noFill/>
              <a:miter lim="800000"/>
              <a:headEnd/>
              <a:tailEnd/>
            </a:ln>
          </p:spPr>
          <p:txBody>
            <a:bodyPr wrap="none">
              <a:spAutoFit/>
            </a:bodyPr>
            <a:lstStyle/>
            <a:p>
              <a:pPr algn="ctr"/>
              <a:r>
                <a:rPr lang="en-US"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SCH scan</a:t>
              </a:r>
            </a:p>
          </p:txBody>
        </p:sp>
        <p:sp>
          <p:nvSpPr>
            <p:cNvPr id="193" name="Text Box 39"/>
            <p:cNvSpPr txBox="1">
              <a:spLocks noChangeArrowheads="1"/>
            </p:cNvSpPr>
            <p:nvPr/>
          </p:nvSpPr>
          <p:spPr bwMode="auto">
            <a:xfrm>
              <a:off x="1050925" y="2855913"/>
              <a:ext cx="1830384" cy="489545"/>
            </a:xfrm>
            <a:prstGeom prst="rect">
              <a:avLst/>
            </a:prstGeom>
            <a:noFill/>
            <a:ln w="9525">
              <a:noFill/>
              <a:miter lim="800000"/>
              <a:headEnd/>
              <a:tailEnd/>
            </a:ln>
          </p:spPr>
          <p:txBody>
            <a:bodyPr wrap="none">
              <a:spAutoFit/>
            </a:bodyPr>
            <a:lstStyle/>
            <a:p>
              <a:pPr algn="ctr"/>
              <a:r>
                <a:rPr lang="en-US" sz="1400" dirty="0">
                  <a:latin typeface="Calibri" panose="020F0502020204030204" pitchFamily="34" charset="0"/>
                  <a:cs typeface="Calibri" panose="020F0502020204030204" pitchFamily="34" charset="0"/>
                </a:rPr>
                <a:t>Select CH With next highest</a:t>
              </a:r>
            </a:p>
            <a:p>
              <a:pPr algn="ctr"/>
              <a:r>
                <a:rPr lang="en-US" sz="1400" dirty="0">
                  <a:latin typeface="Calibri" panose="020F0502020204030204" pitchFamily="34" charset="0"/>
                  <a:cs typeface="Calibri" panose="020F0502020204030204" pitchFamily="34" charset="0"/>
                </a:rPr>
                <a:t>RF level from control list</a:t>
              </a:r>
            </a:p>
          </p:txBody>
        </p:sp>
        <p:sp>
          <p:nvSpPr>
            <p:cNvPr id="196" name="Line 43"/>
            <p:cNvSpPr>
              <a:spLocks noChangeShapeType="1"/>
            </p:cNvSpPr>
            <p:nvPr/>
          </p:nvSpPr>
          <p:spPr bwMode="auto">
            <a:xfrm>
              <a:off x="4724400" y="4572000"/>
              <a:ext cx="0" cy="152400"/>
            </a:xfrm>
            <a:prstGeom prst="line">
              <a:avLst/>
            </a:prstGeom>
            <a:noFill/>
            <a:ln w="9525">
              <a:solidFill>
                <a:schemeClr val="tx1"/>
              </a:solidFill>
              <a:round/>
              <a:headEnd/>
              <a:tailEnd type="triangle" w="med" len="med"/>
            </a:ln>
          </p:spPr>
          <p:txBody>
            <a:bodyPr wrap="none" anchor="ctr"/>
            <a:lstStyle/>
            <a:p>
              <a:pPr algn="ctr"/>
              <a:endParaRPr lang="en-GB">
                <a:latin typeface="Calibri" panose="020F0502020204030204" pitchFamily="34" charset="0"/>
                <a:cs typeface="Calibri" panose="020F0502020204030204" pitchFamily="34" charset="0"/>
              </a:endParaRPr>
            </a:p>
          </p:txBody>
        </p:sp>
        <p:sp>
          <p:nvSpPr>
            <p:cNvPr id="197" name="Text Box 44"/>
            <p:cNvSpPr txBox="1">
              <a:spLocks noChangeArrowheads="1"/>
            </p:cNvSpPr>
            <p:nvPr/>
          </p:nvSpPr>
          <p:spPr bwMode="auto">
            <a:xfrm>
              <a:off x="3108325" y="4075113"/>
              <a:ext cx="343539" cy="287968"/>
            </a:xfrm>
            <a:prstGeom prst="rect">
              <a:avLst/>
            </a:prstGeom>
            <a:noFill/>
            <a:ln w="9525">
              <a:noFill/>
              <a:miter lim="800000"/>
              <a:headEnd/>
              <a:tailEnd/>
            </a:ln>
          </p:spPr>
          <p:txBody>
            <a:bodyPr wrap="none">
              <a:spAutoFit/>
            </a:bodyPr>
            <a:lstStyle/>
            <a:p>
              <a:pPr algn="ctr"/>
              <a:r>
                <a:rPr lang="en-US" sz="1400" dirty="0">
                  <a:solidFill>
                    <a:srgbClr val="FF0000"/>
                  </a:solidFill>
                  <a:latin typeface="Calibri" panose="020F0502020204030204" pitchFamily="34" charset="0"/>
                  <a:cs typeface="Calibri" panose="020F0502020204030204" pitchFamily="34" charset="0"/>
                </a:rPr>
                <a:t>NO</a:t>
              </a:r>
            </a:p>
          </p:txBody>
        </p:sp>
        <p:sp>
          <p:nvSpPr>
            <p:cNvPr id="198" name="Text Box 45"/>
            <p:cNvSpPr txBox="1">
              <a:spLocks noChangeArrowheads="1"/>
            </p:cNvSpPr>
            <p:nvPr/>
          </p:nvSpPr>
          <p:spPr bwMode="auto">
            <a:xfrm>
              <a:off x="4937125" y="4456113"/>
              <a:ext cx="361847" cy="287968"/>
            </a:xfrm>
            <a:prstGeom prst="rect">
              <a:avLst/>
            </a:prstGeom>
            <a:noFill/>
            <a:ln w="9525">
              <a:noFill/>
              <a:miter lim="800000"/>
              <a:headEnd/>
              <a:tailEnd/>
            </a:ln>
          </p:spPr>
          <p:txBody>
            <a:bodyPr wrap="none">
              <a:spAutoFit/>
            </a:bodyPr>
            <a:lstStyle/>
            <a:p>
              <a:pPr algn="ctr"/>
              <a:r>
                <a:rPr lang="en-US" sz="1400" dirty="0">
                  <a:solidFill>
                    <a:srgbClr val="00B050"/>
                  </a:solidFill>
                  <a:latin typeface="Calibri" panose="020F0502020204030204" pitchFamily="34" charset="0"/>
                  <a:cs typeface="Calibri" panose="020F0502020204030204" pitchFamily="34" charset="0"/>
                </a:rPr>
                <a:t>YES</a:t>
              </a:r>
            </a:p>
          </p:txBody>
        </p:sp>
        <p:sp>
          <p:nvSpPr>
            <p:cNvPr id="199" name="Text Box 46"/>
            <p:cNvSpPr txBox="1">
              <a:spLocks noChangeArrowheads="1"/>
            </p:cNvSpPr>
            <p:nvPr/>
          </p:nvSpPr>
          <p:spPr bwMode="auto">
            <a:xfrm>
              <a:off x="3921330" y="4792976"/>
              <a:ext cx="1545452" cy="287968"/>
            </a:xfrm>
            <a:prstGeom prst="rect">
              <a:avLst/>
            </a:prstGeom>
            <a:noFill/>
            <a:ln w="9525">
              <a:noFill/>
              <a:miter lim="800000"/>
              <a:headEnd/>
              <a:tailEnd/>
            </a:ln>
          </p:spPr>
          <p:txBody>
            <a:bodyPr wrap="none">
              <a:spAutoFit/>
            </a:bodyPr>
            <a:lstStyle/>
            <a:p>
              <a:pPr algn="ctr"/>
              <a:r>
                <a:rPr lang="en-US" sz="1400" dirty="0">
                  <a:latin typeface="Calibri" panose="020F0502020204030204" pitchFamily="34" charset="0"/>
                  <a:cs typeface="Calibri" panose="020F0502020204030204" pitchFamily="34" charset="0"/>
                </a:rPr>
                <a:t>Read data from BCCH  )</a:t>
              </a:r>
            </a:p>
          </p:txBody>
        </p:sp>
        <p:sp>
          <p:nvSpPr>
            <p:cNvPr id="200" name="Text Box 47"/>
            <p:cNvSpPr txBox="1">
              <a:spLocks noChangeArrowheads="1"/>
            </p:cNvSpPr>
            <p:nvPr/>
          </p:nvSpPr>
          <p:spPr bwMode="auto">
            <a:xfrm flipH="1">
              <a:off x="4352686" y="5218112"/>
              <a:ext cx="528313" cy="345561"/>
            </a:xfrm>
            <a:prstGeom prst="rect">
              <a:avLst/>
            </a:prstGeom>
            <a:noFill/>
            <a:ln w="9525">
              <a:noFill/>
              <a:miter lim="800000"/>
              <a:headEnd/>
              <a:tailEnd/>
            </a:ln>
          </p:spPr>
          <p:txBody>
            <a:bodyPr wrap="square">
              <a:spAutoFit/>
            </a:bodyPr>
            <a:lstStyle/>
            <a:p>
              <a:pPr algn="ctr"/>
              <a:endParaRPr lang="en-US" dirty="0">
                <a:latin typeface="Calibri" panose="020F0502020204030204" pitchFamily="34" charset="0"/>
                <a:cs typeface="Calibri" panose="020F0502020204030204" pitchFamily="34" charset="0"/>
              </a:endParaRPr>
            </a:p>
          </p:txBody>
        </p:sp>
        <p:sp>
          <p:nvSpPr>
            <p:cNvPr id="201" name="Text Box 48"/>
            <p:cNvSpPr txBox="1">
              <a:spLocks noChangeArrowheads="1"/>
            </p:cNvSpPr>
            <p:nvPr/>
          </p:nvSpPr>
          <p:spPr bwMode="auto">
            <a:xfrm>
              <a:off x="4327525" y="5096462"/>
              <a:ext cx="912523" cy="345561"/>
            </a:xfrm>
            <a:prstGeom prst="rect">
              <a:avLst/>
            </a:prstGeom>
            <a:noFill/>
            <a:ln w="9525">
              <a:noFill/>
              <a:miter lim="800000"/>
              <a:headEnd/>
              <a:tailEnd/>
            </a:ln>
          </p:spPr>
          <p:txBody>
            <a:bodyPr wrap="square">
              <a:spAutoFit/>
            </a:bodyPr>
            <a:lstStyle/>
            <a:p>
              <a:pPr algn="ctr"/>
              <a:r>
                <a:rPr lang="en-US" dirty="0">
                  <a:latin typeface="Calibri" panose="020F0502020204030204" pitchFamily="34" charset="0"/>
                  <a:cs typeface="Calibri" panose="020F0502020204030204" pitchFamily="34" charset="0"/>
                </a:rPr>
                <a:t>.</a:t>
              </a:r>
            </a:p>
          </p:txBody>
        </p:sp>
        <p:sp>
          <p:nvSpPr>
            <p:cNvPr id="202" name="Text Box 49"/>
            <p:cNvSpPr txBox="1">
              <a:spLocks noChangeArrowheads="1"/>
            </p:cNvSpPr>
            <p:nvPr/>
          </p:nvSpPr>
          <p:spPr bwMode="auto">
            <a:xfrm>
              <a:off x="5013325" y="5827713"/>
              <a:ext cx="361847" cy="287968"/>
            </a:xfrm>
            <a:prstGeom prst="rect">
              <a:avLst/>
            </a:prstGeom>
            <a:noFill/>
            <a:ln w="9525">
              <a:noFill/>
              <a:miter lim="800000"/>
              <a:headEnd/>
              <a:tailEnd/>
            </a:ln>
          </p:spPr>
          <p:txBody>
            <a:bodyPr wrap="none">
              <a:spAutoFit/>
            </a:bodyPr>
            <a:lstStyle/>
            <a:p>
              <a:pPr algn="ctr"/>
              <a:r>
                <a:rPr lang="en-US" sz="1400" i="1" dirty="0">
                  <a:solidFill>
                    <a:srgbClr val="00B050"/>
                  </a:solidFill>
                  <a:latin typeface="Calibri" panose="020F0502020204030204" pitchFamily="34" charset="0"/>
                  <a:cs typeface="Calibri" panose="020F0502020204030204" pitchFamily="34" charset="0"/>
                </a:rPr>
                <a:t>YES</a:t>
              </a:r>
            </a:p>
          </p:txBody>
        </p:sp>
        <p:sp>
          <p:nvSpPr>
            <p:cNvPr id="203" name="Text Box 50"/>
            <p:cNvSpPr txBox="1">
              <a:spLocks noChangeArrowheads="1"/>
            </p:cNvSpPr>
            <p:nvPr/>
          </p:nvSpPr>
          <p:spPr bwMode="auto">
            <a:xfrm>
              <a:off x="3184525" y="5218112"/>
              <a:ext cx="343539" cy="287968"/>
            </a:xfrm>
            <a:prstGeom prst="rect">
              <a:avLst/>
            </a:prstGeom>
            <a:noFill/>
            <a:ln w="9525">
              <a:noFill/>
              <a:miter lim="800000"/>
              <a:headEnd/>
              <a:tailEnd/>
            </a:ln>
          </p:spPr>
          <p:txBody>
            <a:bodyPr wrap="none">
              <a:spAutoFit/>
            </a:bodyPr>
            <a:lstStyle/>
            <a:p>
              <a:pPr algn="ctr"/>
              <a:r>
                <a:rPr lang="en-US" sz="1400" dirty="0">
                  <a:solidFill>
                    <a:srgbClr val="FF0000"/>
                  </a:solidFill>
                  <a:latin typeface="Calibri" panose="020F0502020204030204" pitchFamily="34" charset="0"/>
                  <a:cs typeface="Calibri" panose="020F0502020204030204" pitchFamily="34" charset="0"/>
                </a:rPr>
                <a:t>NO</a:t>
              </a:r>
            </a:p>
          </p:txBody>
        </p:sp>
        <p:sp>
          <p:nvSpPr>
            <p:cNvPr id="204" name="Text Box 51"/>
            <p:cNvSpPr txBox="1">
              <a:spLocks noChangeArrowheads="1"/>
            </p:cNvSpPr>
            <p:nvPr/>
          </p:nvSpPr>
          <p:spPr bwMode="auto">
            <a:xfrm>
              <a:off x="1050925" y="5370512"/>
              <a:ext cx="1890989" cy="489545"/>
            </a:xfrm>
            <a:prstGeom prst="rect">
              <a:avLst/>
            </a:prstGeom>
            <a:noFill/>
            <a:ln w="9525">
              <a:noFill/>
              <a:miter lim="800000"/>
              <a:headEnd/>
              <a:tailEnd/>
            </a:ln>
          </p:spPr>
          <p:txBody>
            <a:bodyPr wrap="none">
              <a:spAutoFit/>
            </a:bodyPr>
            <a:lstStyle/>
            <a:p>
              <a:pPr algn="ctr"/>
              <a:r>
                <a:rPr lang="en-US" sz="1400" dirty="0">
                  <a:latin typeface="Calibri" panose="020F0502020204030204" pitchFamily="34" charset="0"/>
                  <a:cs typeface="Calibri" panose="020F0502020204030204" pitchFamily="34" charset="0"/>
                </a:rPr>
                <a:t>From the CH data update the</a:t>
              </a:r>
            </a:p>
            <a:p>
              <a:pPr algn="ctr"/>
              <a:r>
                <a:rPr lang="en-US" sz="1400" dirty="0">
                  <a:latin typeface="Calibri" panose="020F0502020204030204" pitchFamily="34" charset="0"/>
                  <a:cs typeface="Calibri" panose="020F0502020204030204" pitchFamily="34" charset="0"/>
                </a:rPr>
                <a:t>control CH  list</a:t>
              </a:r>
            </a:p>
          </p:txBody>
        </p:sp>
        <p:sp>
          <p:nvSpPr>
            <p:cNvPr id="205" name="Text Box 52"/>
            <p:cNvSpPr txBox="1">
              <a:spLocks noChangeArrowheads="1"/>
            </p:cNvSpPr>
            <p:nvPr/>
          </p:nvSpPr>
          <p:spPr bwMode="auto">
            <a:xfrm>
              <a:off x="3886200" y="6096000"/>
              <a:ext cx="1828800" cy="441035"/>
            </a:xfrm>
            <a:prstGeom prst="rect">
              <a:avLst/>
            </a:prstGeom>
            <a:noFill/>
            <a:ln w="9525">
              <a:noFill/>
              <a:miter lim="800000"/>
              <a:headEnd/>
              <a:tailEnd/>
            </a:ln>
          </p:spPr>
          <p:txBody>
            <a:bodyPr>
              <a:spAutoFit/>
            </a:bodyPr>
            <a:lstStyle/>
            <a:p>
              <a:pPr algn="ctr"/>
              <a:r>
                <a:rPr lang="en-US" sz="1200" b="1" dirty="0">
                  <a:latin typeface="Calibri" panose="020F0502020204030204" pitchFamily="34" charset="0"/>
                  <a:cs typeface="Calibri" panose="020F0502020204030204" pitchFamily="34" charset="0"/>
                </a:rPr>
                <a:t>Camp on BCCH and start decoding</a:t>
              </a:r>
            </a:p>
          </p:txBody>
        </p:sp>
      </p:grpSp>
      <p:sp>
        <p:nvSpPr>
          <p:cNvPr id="206" name="Rectangle 205"/>
          <p:cNvSpPr/>
          <p:nvPr/>
        </p:nvSpPr>
        <p:spPr>
          <a:xfrm>
            <a:off x="5220072" y="3645024"/>
            <a:ext cx="1268296" cy="307777"/>
          </a:xfrm>
          <a:prstGeom prst="rect">
            <a:avLst/>
          </a:prstGeom>
        </p:spPr>
        <p:txBody>
          <a:bodyPr wrap="none">
            <a:spAutoFit/>
          </a:bodyPr>
          <a:lstStyle/>
          <a:p>
            <a:pPr algn="ctr"/>
            <a:r>
              <a:rPr lang="en-US" sz="1400" dirty="0">
                <a:latin typeface="Calibri" panose="020F0502020204030204" pitchFamily="34" charset="0"/>
                <a:cs typeface="Calibri" panose="020F0502020204030204" pitchFamily="34" charset="0"/>
              </a:rPr>
              <a:t>SCH detected  </a:t>
            </a:r>
          </a:p>
        </p:txBody>
      </p:sp>
      <p:sp>
        <p:nvSpPr>
          <p:cNvPr id="207" name="Rectangle 206"/>
          <p:cNvSpPr/>
          <p:nvPr/>
        </p:nvSpPr>
        <p:spPr>
          <a:xfrm>
            <a:off x="5220072" y="4941168"/>
            <a:ext cx="1166538" cy="307777"/>
          </a:xfrm>
          <a:prstGeom prst="rect">
            <a:avLst/>
          </a:prstGeom>
        </p:spPr>
        <p:txBody>
          <a:bodyPr wrap="none">
            <a:spAutoFit/>
          </a:bodyPr>
          <a:lstStyle/>
          <a:p>
            <a:pPr algn="ctr"/>
            <a:r>
              <a:rPr lang="en-US" sz="1400" dirty="0">
                <a:latin typeface="Calibri" panose="020F0502020204030204" pitchFamily="34" charset="0"/>
                <a:cs typeface="Calibri" panose="020F0502020204030204" pitchFamily="34" charset="0"/>
              </a:rPr>
              <a:t>Correct BCCH</a:t>
            </a:r>
          </a:p>
        </p:txBody>
      </p:sp>
      <p:sp>
        <p:nvSpPr>
          <p:cNvPr id="208" name="Rectangle 207"/>
          <p:cNvSpPr/>
          <p:nvPr/>
        </p:nvSpPr>
        <p:spPr>
          <a:xfrm>
            <a:off x="467545" y="15007"/>
            <a:ext cx="6444274" cy="461665"/>
          </a:xfrm>
          <a:prstGeom prst="rect">
            <a:avLst/>
          </a:prstGeom>
        </p:spPr>
        <p:txBody>
          <a:bodyPr vert="horz" lIns="91440" tIns="45720" rIns="91440" bIns="45720" rtlCol="0" anchor="ctr">
            <a:noAutofit/>
          </a:bodyPr>
          <a:lstStyle/>
          <a:p>
            <a:pPr>
              <a:spcBef>
                <a:spcPct val="0"/>
              </a:spcBef>
            </a:pPr>
            <a:r>
              <a:rPr lang="en-US" sz="3200" dirty="0">
                <a:solidFill>
                  <a:srgbClr val="FFFFFF"/>
                </a:solidFill>
                <a:latin typeface="Calibri" pitchFamily="34" charset="0"/>
                <a:ea typeface="+mj-ea"/>
                <a:cs typeface="Calibri" pitchFamily="34" charset="0"/>
              </a:rPr>
              <a:t>Example of use of bursts: registration</a:t>
            </a:r>
            <a:endParaRPr lang="en-GB" sz="3200" dirty="0">
              <a:solidFill>
                <a:srgbClr val="FFFFFF"/>
              </a:solidFill>
              <a:latin typeface="Calibri" pitchFamily="34" charset="0"/>
              <a:ea typeface="+mj-ea"/>
              <a:cs typeface="Calibri" pitchFamily="34" charset="0"/>
            </a:endParaRPr>
          </a:p>
        </p:txBody>
      </p:sp>
    </p:spTree>
    <p:extLst>
      <p:ext uri="{BB962C8B-B14F-4D97-AF65-F5344CB8AC3E}">
        <p14:creationId xmlns:p14="http://schemas.microsoft.com/office/powerpoint/2010/main" val="174356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24" y="-27384"/>
            <a:ext cx="8028384" cy="618547"/>
          </a:xfrm>
        </p:spPr>
        <p:txBody>
          <a:bodyPr/>
          <a:lstStyle/>
          <a:p>
            <a:r>
              <a:rPr lang="en-US" b="0" dirty="0">
                <a:solidFill>
                  <a:srgbClr val="FFFFFF"/>
                </a:solidFill>
                <a:latin typeface="Calibri" pitchFamily="34" charset="0"/>
                <a:cs typeface="Calibri" pitchFamily="34" charset="0"/>
              </a:rPr>
              <a:t>Mapping of Physical Channels in GSM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72</a:t>
            </a:fld>
            <a:endParaRPr lang="en-GB"/>
          </a:p>
        </p:txBody>
      </p:sp>
      <p:sp>
        <p:nvSpPr>
          <p:cNvPr id="7" name="Rectangle 3"/>
          <p:cNvSpPr txBox="1">
            <a:spLocks noChangeArrowheads="1"/>
          </p:cNvSpPr>
          <p:nvPr/>
        </p:nvSpPr>
        <p:spPr>
          <a:xfrm>
            <a:off x="35496" y="980728"/>
            <a:ext cx="8991600" cy="838200"/>
          </a:xfrm>
          <a:prstGeom prst="rect">
            <a:avLst/>
          </a:prstGeom>
          <a:no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3413" lvl="2" indent="0">
              <a:buFont typeface="Arial" pitchFamily="34" charset="0"/>
              <a:buNone/>
            </a:pPr>
            <a:r>
              <a:rPr lang="en-US" dirty="0">
                <a:latin typeface="Calibri" pitchFamily="34" charset="0"/>
                <a:cs typeface="Calibri" pitchFamily="34" charset="0"/>
              </a:rPr>
              <a:t>The basic TDMA frame applies to both uplink and downlink. However, the slot numbers are staggered by three slots so that the mobile does not transmit and receive at the same time.</a:t>
            </a:r>
          </a:p>
        </p:txBody>
      </p:sp>
      <p:sp>
        <p:nvSpPr>
          <p:cNvPr id="8" name="Rectangle 5"/>
          <p:cNvSpPr>
            <a:spLocks noChangeArrowheads="1"/>
          </p:cNvSpPr>
          <p:nvPr/>
        </p:nvSpPr>
        <p:spPr bwMode="auto">
          <a:xfrm>
            <a:off x="3215259" y="5951191"/>
            <a:ext cx="4489179"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b="1" i="1">
                <a:latin typeface="Calibri" pitchFamily="34" charset="0"/>
                <a:cs typeface="Calibri" pitchFamily="34" charset="0"/>
              </a:rPr>
              <a:t>GSM Slots and Scanning Structure</a:t>
            </a:r>
          </a:p>
        </p:txBody>
      </p:sp>
      <p:grpSp>
        <p:nvGrpSpPr>
          <p:cNvPr id="9" name="Group 7"/>
          <p:cNvGrpSpPr>
            <a:grpSpLocks noChangeAspect="1"/>
          </p:cNvGrpSpPr>
          <p:nvPr/>
        </p:nvGrpSpPr>
        <p:grpSpPr bwMode="auto">
          <a:xfrm>
            <a:off x="1178496" y="1971328"/>
            <a:ext cx="7472363" cy="3890963"/>
            <a:chOff x="768" y="1056"/>
            <a:chExt cx="4707" cy="2451"/>
          </a:xfrm>
        </p:grpSpPr>
        <p:sp>
          <p:nvSpPr>
            <p:cNvPr id="10" name="AutoShape 6"/>
            <p:cNvSpPr>
              <a:spLocks noChangeAspect="1" noChangeArrowheads="1" noTextEdit="1"/>
            </p:cNvSpPr>
            <p:nvPr/>
          </p:nvSpPr>
          <p:spPr bwMode="auto">
            <a:xfrm>
              <a:off x="768" y="1056"/>
              <a:ext cx="4707" cy="2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11" name="Freeform 8"/>
            <p:cNvSpPr>
              <a:spLocks/>
            </p:cNvSpPr>
            <p:nvPr/>
          </p:nvSpPr>
          <p:spPr bwMode="auto">
            <a:xfrm>
              <a:off x="829" y="1274"/>
              <a:ext cx="4630" cy="9"/>
            </a:xfrm>
            <a:custGeom>
              <a:avLst/>
              <a:gdLst>
                <a:gd name="T0" fmla="*/ 13890 w 13890"/>
                <a:gd name="T1" fmla="*/ 13 h 26"/>
                <a:gd name="T2" fmla="*/ 13877 w 13890"/>
                <a:gd name="T3" fmla="*/ 0 h 26"/>
                <a:gd name="T4" fmla="*/ 0 w 13890"/>
                <a:gd name="T5" fmla="*/ 0 h 26"/>
                <a:gd name="T6" fmla="*/ 0 w 13890"/>
                <a:gd name="T7" fmla="*/ 26 h 26"/>
                <a:gd name="T8" fmla="*/ 13877 w 13890"/>
                <a:gd name="T9" fmla="*/ 26 h 26"/>
                <a:gd name="T10" fmla="*/ 13864 w 13890"/>
                <a:gd name="T11" fmla="*/ 13 h 26"/>
                <a:gd name="T12" fmla="*/ 13890 w 13890"/>
                <a:gd name="T13" fmla="*/ 13 h 26"/>
                <a:gd name="T14" fmla="*/ 13890 w 13890"/>
                <a:gd name="T15" fmla="*/ 0 h 26"/>
                <a:gd name="T16" fmla="*/ 13877 w 13890"/>
                <a:gd name="T17" fmla="*/ 0 h 26"/>
                <a:gd name="T18" fmla="*/ 13890 w 13890"/>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0" h="26">
                  <a:moveTo>
                    <a:pt x="13890" y="13"/>
                  </a:moveTo>
                  <a:lnTo>
                    <a:pt x="13877" y="0"/>
                  </a:lnTo>
                  <a:lnTo>
                    <a:pt x="0" y="0"/>
                  </a:lnTo>
                  <a:lnTo>
                    <a:pt x="0" y="26"/>
                  </a:lnTo>
                  <a:lnTo>
                    <a:pt x="13877" y="26"/>
                  </a:lnTo>
                  <a:lnTo>
                    <a:pt x="13864" y="13"/>
                  </a:lnTo>
                  <a:lnTo>
                    <a:pt x="13890" y="13"/>
                  </a:lnTo>
                  <a:lnTo>
                    <a:pt x="13890" y="0"/>
                  </a:lnTo>
                  <a:lnTo>
                    <a:pt x="13877" y="0"/>
                  </a:lnTo>
                  <a:lnTo>
                    <a:pt x="1389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 name="Freeform 9"/>
            <p:cNvSpPr>
              <a:spLocks/>
            </p:cNvSpPr>
            <p:nvPr/>
          </p:nvSpPr>
          <p:spPr bwMode="auto">
            <a:xfrm>
              <a:off x="5450" y="1279"/>
              <a:ext cx="9" cy="247"/>
            </a:xfrm>
            <a:custGeom>
              <a:avLst/>
              <a:gdLst>
                <a:gd name="T0" fmla="*/ 13 w 26"/>
                <a:gd name="T1" fmla="*/ 743 h 743"/>
                <a:gd name="T2" fmla="*/ 26 w 26"/>
                <a:gd name="T3" fmla="*/ 729 h 743"/>
                <a:gd name="T4" fmla="*/ 26 w 26"/>
                <a:gd name="T5" fmla="*/ 0 h 743"/>
                <a:gd name="T6" fmla="*/ 0 w 26"/>
                <a:gd name="T7" fmla="*/ 0 h 743"/>
                <a:gd name="T8" fmla="*/ 0 w 26"/>
                <a:gd name="T9" fmla="*/ 729 h 743"/>
                <a:gd name="T10" fmla="*/ 13 w 26"/>
                <a:gd name="T11" fmla="*/ 716 h 743"/>
                <a:gd name="T12" fmla="*/ 13 w 26"/>
                <a:gd name="T13" fmla="*/ 743 h 743"/>
                <a:gd name="T14" fmla="*/ 26 w 26"/>
                <a:gd name="T15" fmla="*/ 743 h 743"/>
                <a:gd name="T16" fmla="*/ 26 w 26"/>
                <a:gd name="T17" fmla="*/ 729 h 743"/>
                <a:gd name="T18" fmla="*/ 13 w 26"/>
                <a:gd name="T19"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3">
                  <a:moveTo>
                    <a:pt x="13" y="743"/>
                  </a:moveTo>
                  <a:lnTo>
                    <a:pt x="26" y="729"/>
                  </a:lnTo>
                  <a:lnTo>
                    <a:pt x="26" y="0"/>
                  </a:lnTo>
                  <a:lnTo>
                    <a:pt x="0" y="0"/>
                  </a:lnTo>
                  <a:lnTo>
                    <a:pt x="0" y="729"/>
                  </a:lnTo>
                  <a:lnTo>
                    <a:pt x="13" y="716"/>
                  </a:lnTo>
                  <a:lnTo>
                    <a:pt x="13" y="743"/>
                  </a:lnTo>
                  <a:lnTo>
                    <a:pt x="26" y="743"/>
                  </a:lnTo>
                  <a:lnTo>
                    <a:pt x="26" y="729"/>
                  </a:lnTo>
                  <a:lnTo>
                    <a:pt x="13" y="7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 name="Freeform 10"/>
            <p:cNvSpPr>
              <a:spLocks/>
            </p:cNvSpPr>
            <p:nvPr/>
          </p:nvSpPr>
          <p:spPr bwMode="auto">
            <a:xfrm>
              <a:off x="824" y="1517"/>
              <a:ext cx="4631" cy="9"/>
            </a:xfrm>
            <a:custGeom>
              <a:avLst/>
              <a:gdLst>
                <a:gd name="T0" fmla="*/ 0 w 13891"/>
                <a:gd name="T1" fmla="*/ 13 h 27"/>
                <a:gd name="T2" fmla="*/ 14 w 13891"/>
                <a:gd name="T3" fmla="*/ 27 h 27"/>
                <a:gd name="T4" fmla="*/ 13891 w 13891"/>
                <a:gd name="T5" fmla="*/ 27 h 27"/>
                <a:gd name="T6" fmla="*/ 13891 w 13891"/>
                <a:gd name="T7" fmla="*/ 0 h 27"/>
                <a:gd name="T8" fmla="*/ 14 w 13891"/>
                <a:gd name="T9" fmla="*/ 0 h 27"/>
                <a:gd name="T10" fmla="*/ 27 w 13891"/>
                <a:gd name="T11" fmla="*/ 13 h 27"/>
                <a:gd name="T12" fmla="*/ 0 w 13891"/>
                <a:gd name="T13" fmla="*/ 13 h 27"/>
                <a:gd name="T14" fmla="*/ 0 w 13891"/>
                <a:gd name="T15" fmla="*/ 27 h 27"/>
                <a:gd name="T16" fmla="*/ 14 w 13891"/>
                <a:gd name="T17" fmla="*/ 27 h 27"/>
                <a:gd name="T18" fmla="*/ 0 w 13891"/>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1" h="27">
                  <a:moveTo>
                    <a:pt x="0" y="13"/>
                  </a:moveTo>
                  <a:lnTo>
                    <a:pt x="14" y="27"/>
                  </a:lnTo>
                  <a:lnTo>
                    <a:pt x="13891" y="27"/>
                  </a:lnTo>
                  <a:lnTo>
                    <a:pt x="13891" y="0"/>
                  </a:lnTo>
                  <a:lnTo>
                    <a:pt x="14" y="0"/>
                  </a:lnTo>
                  <a:lnTo>
                    <a:pt x="27" y="13"/>
                  </a:lnTo>
                  <a:lnTo>
                    <a:pt x="0" y="13"/>
                  </a:lnTo>
                  <a:lnTo>
                    <a:pt x="0" y="27"/>
                  </a:lnTo>
                  <a:lnTo>
                    <a:pt x="14" y="27"/>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 name="Freeform 11"/>
            <p:cNvSpPr>
              <a:spLocks/>
            </p:cNvSpPr>
            <p:nvPr/>
          </p:nvSpPr>
          <p:spPr bwMode="auto">
            <a:xfrm>
              <a:off x="824" y="1274"/>
              <a:ext cx="9" cy="248"/>
            </a:xfrm>
            <a:custGeom>
              <a:avLst/>
              <a:gdLst>
                <a:gd name="T0" fmla="*/ 14 w 27"/>
                <a:gd name="T1" fmla="*/ 0 h 742"/>
                <a:gd name="T2" fmla="*/ 0 w 27"/>
                <a:gd name="T3" fmla="*/ 13 h 742"/>
                <a:gd name="T4" fmla="*/ 0 w 27"/>
                <a:gd name="T5" fmla="*/ 742 h 742"/>
                <a:gd name="T6" fmla="*/ 27 w 27"/>
                <a:gd name="T7" fmla="*/ 742 h 742"/>
                <a:gd name="T8" fmla="*/ 27 w 27"/>
                <a:gd name="T9" fmla="*/ 13 h 742"/>
                <a:gd name="T10" fmla="*/ 14 w 27"/>
                <a:gd name="T11" fmla="*/ 26 h 742"/>
                <a:gd name="T12" fmla="*/ 14 w 27"/>
                <a:gd name="T13" fmla="*/ 0 h 742"/>
                <a:gd name="T14" fmla="*/ 0 w 27"/>
                <a:gd name="T15" fmla="*/ 0 h 742"/>
                <a:gd name="T16" fmla="*/ 0 w 27"/>
                <a:gd name="T17" fmla="*/ 13 h 742"/>
                <a:gd name="T18" fmla="*/ 14 w 27"/>
                <a:gd name="T1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42">
                  <a:moveTo>
                    <a:pt x="14" y="0"/>
                  </a:moveTo>
                  <a:lnTo>
                    <a:pt x="0" y="13"/>
                  </a:lnTo>
                  <a:lnTo>
                    <a:pt x="0" y="742"/>
                  </a:lnTo>
                  <a:lnTo>
                    <a:pt x="27" y="742"/>
                  </a:lnTo>
                  <a:lnTo>
                    <a:pt x="27" y="13"/>
                  </a:lnTo>
                  <a:lnTo>
                    <a:pt x="14" y="26"/>
                  </a:lnTo>
                  <a:lnTo>
                    <a:pt x="14" y="0"/>
                  </a:lnTo>
                  <a:lnTo>
                    <a:pt x="0" y="0"/>
                  </a:lnTo>
                  <a:lnTo>
                    <a:pt x="0" y="13"/>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 name="Freeform 12"/>
            <p:cNvSpPr>
              <a:spLocks/>
            </p:cNvSpPr>
            <p:nvPr/>
          </p:nvSpPr>
          <p:spPr bwMode="auto">
            <a:xfrm>
              <a:off x="1068"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 name="Freeform 13"/>
            <p:cNvSpPr>
              <a:spLocks/>
            </p:cNvSpPr>
            <p:nvPr/>
          </p:nvSpPr>
          <p:spPr bwMode="auto">
            <a:xfrm>
              <a:off x="1311"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 name="Freeform 14"/>
            <p:cNvSpPr>
              <a:spLocks/>
            </p:cNvSpPr>
            <p:nvPr/>
          </p:nvSpPr>
          <p:spPr bwMode="auto">
            <a:xfrm>
              <a:off x="1555"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8" name="Freeform 15"/>
            <p:cNvSpPr>
              <a:spLocks/>
            </p:cNvSpPr>
            <p:nvPr/>
          </p:nvSpPr>
          <p:spPr bwMode="auto">
            <a:xfrm>
              <a:off x="1798"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9" name="Freeform 16"/>
            <p:cNvSpPr>
              <a:spLocks/>
            </p:cNvSpPr>
            <p:nvPr/>
          </p:nvSpPr>
          <p:spPr bwMode="auto">
            <a:xfrm>
              <a:off x="2042" y="1279"/>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0" name="Freeform 17"/>
            <p:cNvSpPr>
              <a:spLocks/>
            </p:cNvSpPr>
            <p:nvPr/>
          </p:nvSpPr>
          <p:spPr bwMode="auto">
            <a:xfrm>
              <a:off x="2285"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 name="Freeform 18"/>
            <p:cNvSpPr>
              <a:spLocks/>
            </p:cNvSpPr>
            <p:nvPr/>
          </p:nvSpPr>
          <p:spPr bwMode="auto">
            <a:xfrm>
              <a:off x="2529" y="1279"/>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 name="Freeform 19"/>
            <p:cNvSpPr>
              <a:spLocks/>
            </p:cNvSpPr>
            <p:nvPr/>
          </p:nvSpPr>
          <p:spPr bwMode="auto">
            <a:xfrm>
              <a:off x="2772" y="1279"/>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 name="Freeform 20"/>
            <p:cNvSpPr>
              <a:spLocks/>
            </p:cNvSpPr>
            <p:nvPr/>
          </p:nvSpPr>
          <p:spPr bwMode="auto">
            <a:xfrm>
              <a:off x="3016" y="1279"/>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4" name="Freeform 21"/>
            <p:cNvSpPr>
              <a:spLocks/>
            </p:cNvSpPr>
            <p:nvPr/>
          </p:nvSpPr>
          <p:spPr bwMode="auto">
            <a:xfrm>
              <a:off x="3259"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5" name="Freeform 22"/>
            <p:cNvSpPr>
              <a:spLocks/>
            </p:cNvSpPr>
            <p:nvPr/>
          </p:nvSpPr>
          <p:spPr bwMode="auto">
            <a:xfrm>
              <a:off x="3503" y="1279"/>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6" name="Freeform 23"/>
            <p:cNvSpPr>
              <a:spLocks/>
            </p:cNvSpPr>
            <p:nvPr/>
          </p:nvSpPr>
          <p:spPr bwMode="auto">
            <a:xfrm>
              <a:off x="3746"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7" name="Freeform 24"/>
            <p:cNvSpPr>
              <a:spLocks/>
            </p:cNvSpPr>
            <p:nvPr/>
          </p:nvSpPr>
          <p:spPr bwMode="auto">
            <a:xfrm>
              <a:off x="3989" y="1279"/>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8" name="Freeform 25"/>
            <p:cNvSpPr>
              <a:spLocks/>
            </p:cNvSpPr>
            <p:nvPr/>
          </p:nvSpPr>
          <p:spPr bwMode="auto">
            <a:xfrm>
              <a:off x="4233"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9" name="Freeform 26"/>
            <p:cNvSpPr>
              <a:spLocks/>
            </p:cNvSpPr>
            <p:nvPr/>
          </p:nvSpPr>
          <p:spPr bwMode="auto">
            <a:xfrm>
              <a:off x="4476"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0" name="Freeform 27"/>
            <p:cNvSpPr>
              <a:spLocks/>
            </p:cNvSpPr>
            <p:nvPr/>
          </p:nvSpPr>
          <p:spPr bwMode="auto">
            <a:xfrm>
              <a:off x="4720" y="1279"/>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1" name="Freeform 28"/>
            <p:cNvSpPr>
              <a:spLocks/>
            </p:cNvSpPr>
            <p:nvPr/>
          </p:nvSpPr>
          <p:spPr bwMode="auto">
            <a:xfrm>
              <a:off x="4963" y="1279"/>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2" name="Freeform 29"/>
            <p:cNvSpPr>
              <a:spLocks/>
            </p:cNvSpPr>
            <p:nvPr/>
          </p:nvSpPr>
          <p:spPr bwMode="auto">
            <a:xfrm>
              <a:off x="5207" y="1279"/>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3" name="Freeform 30"/>
            <p:cNvSpPr>
              <a:spLocks/>
            </p:cNvSpPr>
            <p:nvPr/>
          </p:nvSpPr>
          <p:spPr bwMode="auto">
            <a:xfrm>
              <a:off x="829" y="3098"/>
              <a:ext cx="4630" cy="8"/>
            </a:xfrm>
            <a:custGeom>
              <a:avLst/>
              <a:gdLst>
                <a:gd name="T0" fmla="*/ 13890 w 13890"/>
                <a:gd name="T1" fmla="*/ 13 h 26"/>
                <a:gd name="T2" fmla="*/ 13877 w 13890"/>
                <a:gd name="T3" fmla="*/ 0 h 26"/>
                <a:gd name="T4" fmla="*/ 0 w 13890"/>
                <a:gd name="T5" fmla="*/ 0 h 26"/>
                <a:gd name="T6" fmla="*/ 0 w 13890"/>
                <a:gd name="T7" fmla="*/ 26 h 26"/>
                <a:gd name="T8" fmla="*/ 13877 w 13890"/>
                <a:gd name="T9" fmla="*/ 26 h 26"/>
                <a:gd name="T10" fmla="*/ 13864 w 13890"/>
                <a:gd name="T11" fmla="*/ 13 h 26"/>
                <a:gd name="T12" fmla="*/ 13890 w 13890"/>
                <a:gd name="T13" fmla="*/ 13 h 26"/>
                <a:gd name="T14" fmla="*/ 13890 w 13890"/>
                <a:gd name="T15" fmla="*/ 0 h 26"/>
                <a:gd name="T16" fmla="*/ 13877 w 13890"/>
                <a:gd name="T17" fmla="*/ 0 h 26"/>
                <a:gd name="T18" fmla="*/ 13890 w 13890"/>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0" h="26">
                  <a:moveTo>
                    <a:pt x="13890" y="13"/>
                  </a:moveTo>
                  <a:lnTo>
                    <a:pt x="13877" y="0"/>
                  </a:lnTo>
                  <a:lnTo>
                    <a:pt x="0" y="0"/>
                  </a:lnTo>
                  <a:lnTo>
                    <a:pt x="0" y="26"/>
                  </a:lnTo>
                  <a:lnTo>
                    <a:pt x="13877" y="26"/>
                  </a:lnTo>
                  <a:lnTo>
                    <a:pt x="13864" y="13"/>
                  </a:lnTo>
                  <a:lnTo>
                    <a:pt x="13890" y="13"/>
                  </a:lnTo>
                  <a:lnTo>
                    <a:pt x="13890" y="0"/>
                  </a:lnTo>
                  <a:lnTo>
                    <a:pt x="13877" y="0"/>
                  </a:lnTo>
                  <a:lnTo>
                    <a:pt x="1389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4" name="Freeform 31"/>
            <p:cNvSpPr>
              <a:spLocks/>
            </p:cNvSpPr>
            <p:nvPr/>
          </p:nvSpPr>
          <p:spPr bwMode="auto">
            <a:xfrm>
              <a:off x="5450" y="3102"/>
              <a:ext cx="9" cy="247"/>
            </a:xfrm>
            <a:custGeom>
              <a:avLst/>
              <a:gdLst>
                <a:gd name="T0" fmla="*/ 13 w 26"/>
                <a:gd name="T1" fmla="*/ 742 h 742"/>
                <a:gd name="T2" fmla="*/ 26 w 26"/>
                <a:gd name="T3" fmla="*/ 729 h 742"/>
                <a:gd name="T4" fmla="*/ 26 w 26"/>
                <a:gd name="T5" fmla="*/ 0 h 742"/>
                <a:gd name="T6" fmla="*/ 0 w 26"/>
                <a:gd name="T7" fmla="*/ 0 h 742"/>
                <a:gd name="T8" fmla="*/ 0 w 26"/>
                <a:gd name="T9" fmla="*/ 729 h 742"/>
                <a:gd name="T10" fmla="*/ 13 w 26"/>
                <a:gd name="T11" fmla="*/ 716 h 742"/>
                <a:gd name="T12" fmla="*/ 13 w 26"/>
                <a:gd name="T13" fmla="*/ 742 h 742"/>
                <a:gd name="T14" fmla="*/ 26 w 26"/>
                <a:gd name="T15" fmla="*/ 742 h 742"/>
                <a:gd name="T16" fmla="*/ 26 w 26"/>
                <a:gd name="T17" fmla="*/ 729 h 742"/>
                <a:gd name="T18" fmla="*/ 13 w 26"/>
                <a:gd name="T19"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2">
                  <a:moveTo>
                    <a:pt x="13" y="742"/>
                  </a:moveTo>
                  <a:lnTo>
                    <a:pt x="26" y="729"/>
                  </a:lnTo>
                  <a:lnTo>
                    <a:pt x="26" y="0"/>
                  </a:lnTo>
                  <a:lnTo>
                    <a:pt x="0" y="0"/>
                  </a:lnTo>
                  <a:lnTo>
                    <a:pt x="0" y="729"/>
                  </a:lnTo>
                  <a:lnTo>
                    <a:pt x="13" y="716"/>
                  </a:lnTo>
                  <a:lnTo>
                    <a:pt x="13" y="742"/>
                  </a:lnTo>
                  <a:lnTo>
                    <a:pt x="26" y="742"/>
                  </a:lnTo>
                  <a:lnTo>
                    <a:pt x="26" y="729"/>
                  </a:lnTo>
                  <a:lnTo>
                    <a:pt x="13" y="7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5" name="Freeform 32"/>
            <p:cNvSpPr>
              <a:spLocks/>
            </p:cNvSpPr>
            <p:nvPr/>
          </p:nvSpPr>
          <p:spPr bwMode="auto">
            <a:xfrm>
              <a:off x="824" y="3341"/>
              <a:ext cx="4631" cy="8"/>
            </a:xfrm>
            <a:custGeom>
              <a:avLst/>
              <a:gdLst>
                <a:gd name="T0" fmla="*/ 0 w 13891"/>
                <a:gd name="T1" fmla="*/ 13 h 26"/>
                <a:gd name="T2" fmla="*/ 14 w 13891"/>
                <a:gd name="T3" fmla="*/ 26 h 26"/>
                <a:gd name="T4" fmla="*/ 13891 w 13891"/>
                <a:gd name="T5" fmla="*/ 26 h 26"/>
                <a:gd name="T6" fmla="*/ 13891 w 13891"/>
                <a:gd name="T7" fmla="*/ 0 h 26"/>
                <a:gd name="T8" fmla="*/ 14 w 13891"/>
                <a:gd name="T9" fmla="*/ 0 h 26"/>
                <a:gd name="T10" fmla="*/ 27 w 13891"/>
                <a:gd name="T11" fmla="*/ 13 h 26"/>
                <a:gd name="T12" fmla="*/ 0 w 13891"/>
                <a:gd name="T13" fmla="*/ 13 h 26"/>
                <a:gd name="T14" fmla="*/ 0 w 13891"/>
                <a:gd name="T15" fmla="*/ 26 h 26"/>
                <a:gd name="T16" fmla="*/ 14 w 13891"/>
                <a:gd name="T17" fmla="*/ 26 h 26"/>
                <a:gd name="T18" fmla="*/ 0 w 13891"/>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1" h="26">
                  <a:moveTo>
                    <a:pt x="0" y="13"/>
                  </a:moveTo>
                  <a:lnTo>
                    <a:pt x="14" y="26"/>
                  </a:lnTo>
                  <a:lnTo>
                    <a:pt x="13891" y="26"/>
                  </a:lnTo>
                  <a:lnTo>
                    <a:pt x="13891" y="0"/>
                  </a:lnTo>
                  <a:lnTo>
                    <a:pt x="14" y="0"/>
                  </a:lnTo>
                  <a:lnTo>
                    <a:pt x="27" y="13"/>
                  </a:lnTo>
                  <a:lnTo>
                    <a:pt x="0" y="13"/>
                  </a:lnTo>
                  <a:lnTo>
                    <a:pt x="0" y="26"/>
                  </a:lnTo>
                  <a:lnTo>
                    <a:pt x="14" y="26"/>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6" name="Freeform 33"/>
            <p:cNvSpPr>
              <a:spLocks/>
            </p:cNvSpPr>
            <p:nvPr/>
          </p:nvSpPr>
          <p:spPr bwMode="auto">
            <a:xfrm>
              <a:off x="824" y="3098"/>
              <a:ext cx="9" cy="247"/>
            </a:xfrm>
            <a:custGeom>
              <a:avLst/>
              <a:gdLst>
                <a:gd name="T0" fmla="*/ 14 w 27"/>
                <a:gd name="T1" fmla="*/ 0 h 742"/>
                <a:gd name="T2" fmla="*/ 0 w 27"/>
                <a:gd name="T3" fmla="*/ 13 h 742"/>
                <a:gd name="T4" fmla="*/ 0 w 27"/>
                <a:gd name="T5" fmla="*/ 742 h 742"/>
                <a:gd name="T6" fmla="*/ 27 w 27"/>
                <a:gd name="T7" fmla="*/ 742 h 742"/>
                <a:gd name="T8" fmla="*/ 27 w 27"/>
                <a:gd name="T9" fmla="*/ 13 h 742"/>
                <a:gd name="T10" fmla="*/ 14 w 27"/>
                <a:gd name="T11" fmla="*/ 26 h 742"/>
                <a:gd name="T12" fmla="*/ 14 w 27"/>
                <a:gd name="T13" fmla="*/ 0 h 742"/>
                <a:gd name="T14" fmla="*/ 0 w 27"/>
                <a:gd name="T15" fmla="*/ 0 h 742"/>
                <a:gd name="T16" fmla="*/ 0 w 27"/>
                <a:gd name="T17" fmla="*/ 13 h 742"/>
                <a:gd name="T18" fmla="*/ 14 w 27"/>
                <a:gd name="T1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42">
                  <a:moveTo>
                    <a:pt x="14" y="0"/>
                  </a:moveTo>
                  <a:lnTo>
                    <a:pt x="0" y="13"/>
                  </a:lnTo>
                  <a:lnTo>
                    <a:pt x="0" y="742"/>
                  </a:lnTo>
                  <a:lnTo>
                    <a:pt x="27" y="742"/>
                  </a:lnTo>
                  <a:lnTo>
                    <a:pt x="27" y="13"/>
                  </a:lnTo>
                  <a:lnTo>
                    <a:pt x="14" y="26"/>
                  </a:lnTo>
                  <a:lnTo>
                    <a:pt x="14" y="0"/>
                  </a:lnTo>
                  <a:lnTo>
                    <a:pt x="0" y="0"/>
                  </a:lnTo>
                  <a:lnTo>
                    <a:pt x="0" y="13"/>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7" name="Freeform 34"/>
            <p:cNvSpPr>
              <a:spLocks/>
            </p:cNvSpPr>
            <p:nvPr/>
          </p:nvSpPr>
          <p:spPr bwMode="auto">
            <a:xfrm>
              <a:off x="1068"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8" name="Freeform 35"/>
            <p:cNvSpPr>
              <a:spLocks/>
            </p:cNvSpPr>
            <p:nvPr/>
          </p:nvSpPr>
          <p:spPr bwMode="auto">
            <a:xfrm>
              <a:off x="1311"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39" name="Freeform 36"/>
            <p:cNvSpPr>
              <a:spLocks/>
            </p:cNvSpPr>
            <p:nvPr/>
          </p:nvSpPr>
          <p:spPr bwMode="auto">
            <a:xfrm>
              <a:off x="1555"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0" name="Freeform 37"/>
            <p:cNvSpPr>
              <a:spLocks/>
            </p:cNvSpPr>
            <p:nvPr/>
          </p:nvSpPr>
          <p:spPr bwMode="auto">
            <a:xfrm>
              <a:off x="1798"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1" name="Freeform 38"/>
            <p:cNvSpPr>
              <a:spLocks/>
            </p:cNvSpPr>
            <p:nvPr/>
          </p:nvSpPr>
          <p:spPr bwMode="auto">
            <a:xfrm>
              <a:off x="2042" y="3102"/>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2" name="Freeform 39"/>
            <p:cNvSpPr>
              <a:spLocks/>
            </p:cNvSpPr>
            <p:nvPr/>
          </p:nvSpPr>
          <p:spPr bwMode="auto">
            <a:xfrm>
              <a:off x="2285"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3" name="Freeform 40"/>
            <p:cNvSpPr>
              <a:spLocks/>
            </p:cNvSpPr>
            <p:nvPr/>
          </p:nvSpPr>
          <p:spPr bwMode="auto">
            <a:xfrm>
              <a:off x="2529" y="3102"/>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4" name="Freeform 41"/>
            <p:cNvSpPr>
              <a:spLocks/>
            </p:cNvSpPr>
            <p:nvPr/>
          </p:nvSpPr>
          <p:spPr bwMode="auto">
            <a:xfrm>
              <a:off x="2772" y="3102"/>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5" name="Freeform 42"/>
            <p:cNvSpPr>
              <a:spLocks/>
            </p:cNvSpPr>
            <p:nvPr/>
          </p:nvSpPr>
          <p:spPr bwMode="auto">
            <a:xfrm>
              <a:off x="3016" y="3102"/>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6" name="Freeform 43"/>
            <p:cNvSpPr>
              <a:spLocks/>
            </p:cNvSpPr>
            <p:nvPr/>
          </p:nvSpPr>
          <p:spPr bwMode="auto">
            <a:xfrm>
              <a:off x="3259"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7" name="Freeform 44"/>
            <p:cNvSpPr>
              <a:spLocks/>
            </p:cNvSpPr>
            <p:nvPr/>
          </p:nvSpPr>
          <p:spPr bwMode="auto">
            <a:xfrm>
              <a:off x="3503" y="3102"/>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8" name="Freeform 45"/>
            <p:cNvSpPr>
              <a:spLocks/>
            </p:cNvSpPr>
            <p:nvPr/>
          </p:nvSpPr>
          <p:spPr bwMode="auto">
            <a:xfrm>
              <a:off x="3746"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49" name="Freeform 46"/>
            <p:cNvSpPr>
              <a:spLocks/>
            </p:cNvSpPr>
            <p:nvPr/>
          </p:nvSpPr>
          <p:spPr bwMode="auto">
            <a:xfrm>
              <a:off x="3989" y="3102"/>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0" name="Freeform 47"/>
            <p:cNvSpPr>
              <a:spLocks/>
            </p:cNvSpPr>
            <p:nvPr/>
          </p:nvSpPr>
          <p:spPr bwMode="auto">
            <a:xfrm>
              <a:off x="4233"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1" name="Freeform 48"/>
            <p:cNvSpPr>
              <a:spLocks/>
            </p:cNvSpPr>
            <p:nvPr/>
          </p:nvSpPr>
          <p:spPr bwMode="auto">
            <a:xfrm>
              <a:off x="4476"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2" name="Freeform 49"/>
            <p:cNvSpPr>
              <a:spLocks/>
            </p:cNvSpPr>
            <p:nvPr/>
          </p:nvSpPr>
          <p:spPr bwMode="auto">
            <a:xfrm>
              <a:off x="4720" y="3102"/>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3" name="Freeform 50"/>
            <p:cNvSpPr>
              <a:spLocks/>
            </p:cNvSpPr>
            <p:nvPr/>
          </p:nvSpPr>
          <p:spPr bwMode="auto">
            <a:xfrm>
              <a:off x="4963" y="3102"/>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4" name="Freeform 51"/>
            <p:cNvSpPr>
              <a:spLocks/>
            </p:cNvSpPr>
            <p:nvPr/>
          </p:nvSpPr>
          <p:spPr bwMode="auto">
            <a:xfrm>
              <a:off x="5207" y="3102"/>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5" name="Freeform 52"/>
            <p:cNvSpPr>
              <a:spLocks/>
            </p:cNvSpPr>
            <p:nvPr/>
          </p:nvSpPr>
          <p:spPr bwMode="auto">
            <a:xfrm>
              <a:off x="829" y="2490"/>
              <a:ext cx="4630" cy="9"/>
            </a:xfrm>
            <a:custGeom>
              <a:avLst/>
              <a:gdLst>
                <a:gd name="T0" fmla="*/ 13890 w 13890"/>
                <a:gd name="T1" fmla="*/ 13 h 26"/>
                <a:gd name="T2" fmla="*/ 13877 w 13890"/>
                <a:gd name="T3" fmla="*/ 0 h 26"/>
                <a:gd name="T4" fmla="*/ 0 w 13890"/>
                <a:gd name="T5" fmla="*/ 0 h 26"/>
                <a:gd name="T6" fmla="*/ 0 w 13890"/>
                <a:gd name="T7" fmla="*/ 26 h 26"/>
                <a:gd name="T8" fmla="*/ 13877 w 13890"/>
                <a:gd name="T9" fmla="*/ 26 h 26"/>
                <a:gd name="T10" fmla="*/ 13864 w 13890"/>
                <a:gd name="T11" fmla="*/ 13 h 26"/>
                <a:gd name="T12" fmla="*/ 13890 w 13890"/>
                <a:gd name="T13" fmla="*/ 13 h 26"/>
                <a:gd name="T14" fmla="*/ 13890 w 13890"/>
                <a:gd name="T15" fmla="*/ 0 h 26"/>
                <a:gd name="T16" fmla="*/ 13877 w 13890"/>
                <a:gd name="T17" fmla="*/ 0 h 26"/>
                <a:gd name="T18" fmla="*/ 13890 w 13890"/>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0" h="26">
                  <a:moveTo>
                    <a:pt x="13890" y="13"/>
                  </a:moveTo>
                  <a:lnTo>
                    <a:pt x="13877" y="0"/>
                  </a:lnTo>
                  <a:lnTo>
                    <a:pt x="0" y="0"/>
                  </a:lnTo>
                  <a:lnTo>
                    <a:pt x="0" y="26"/>
                  </a:lnTo>
                  <a:lnTo>
                    <a:pt x="13877" y="26"/>
                  </a:lnTo>
                  <a:lnTo>
                    <a:pt x="13864" y="13"/>
                  </a:lnTo>
                  <a:lnTo>
                    <a:pt x="13890" y="13"/>
                  </a:lnTo>
                  <a:lnTo>
                    <a:pt x="13890" y="0"/>
                  </a:lnTo>
                  <a:lnTo>
                    <a:pt x="13877" y="0"/>
                  </a:lnTo>
                  <a:lnTo>
                    <a:pt x="1389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6" name="Freeform 53"/>
            <p:cNvSpPr>
              <a:spLocks/>
            </p:cNvSpPr>
            <p:nvPr/>
          </p:nvSpPr>
          <p:spPr bwMode="auto">
            <a:xfrm>
              <a:off x="5450" y="2494"/>
              <a:ext cx="9" cy="248"/>
            </a:xfrm>
            <a:custGeom>
              <a:avLst/>
              <a:gdLst>
                <a:gd name="T0" fmla="*/ 13 w 26"/>
                <a:gd name="T1" fmla="*/ 742 h 742"/>
                <a:gd name="T2" fmla="*/ 26 w 26"/>
                <a:gd name="T3" fmla="*/ 729 h 742"/>
                <a:gd name="T4" fmla="*/ 26 w 26"/>
                <a:gd name="T5" fmla="*/ 0 h 742"/>
                <a:gd name="T6" fmla="*/ 0 w 26"/>
                <a:gd name="T7" fmla="*/ 0 h 742"/>
                <a:gd name="T8" fmla="*/ 0 w 26"/>
                <a:gd name="T9" fmla="*/ 729 h 742"/>
                <a:gd name="T10" fmla="*/ 13 w 26"/>
                <a:gd name="T11" fmla="*/ 716 h 742"/>
                <a:gd name="T12" fmla="*/ 13 w 26"/>
                <a:gd name="T13" fmla="*/ 742 h 742"/>
                <a:gd name="T14" fmla="*/ 26 w 26"/>
                <a:gd name="T15" fmla="*/ 742 h 742"/>
                <a:gd name="T16" fmla="*/ 26 w 26"/>
                <a:gd name="T17" fmla="*/ 729 h 742"/>
                <a:gd name="T18" fmla="*/ 13 w 26"/>
                <a:gd name="T19"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2">
                  <a:moveTo>
                    <a:pt x="13" y="742"/>
                  </a:moveTo>
                  <a:lnTo>
                    <a:pt x="26" y="729"/>
                  </a:lnTo>
                  <a:lnTo>
                    <a:pt x="26" y="0"/>
                  </a:lnTo>
                  <a:lnTo>
                    <a:pt x="0" y="0"/>
                  </a:lnTo>
                  <a:lnTo>
                    <a:pt x="0" y="729"/>
                  </a:lnTo>
                  <a:lnTo>
                    <a:pt x="13" y="716"/>
                  </a:lnTo>
                  <a:lnTo>
                    <a:pt x="13" y="742"/>
                  </a:lnTo>
                  <a:lnTo>
                    <a:pt x="26" y="742"/>
                  </a:lnTo>
                  <a:lnTo>
                    <a:pt x="26" y="729"/>
                  </a:lnTo>
                  <a:lnTo>
                    <a:pt x="13" y="7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7" name="Freeform 54"/>
            <p:cNvSpPr>
              <a:spLocks/>
            </p:cNvSpPr>
            <p:nvPr/>
          </p:nvSpPr>
          <p:spPr bwMode="auto">
            <a:xfrm>
              <a:off x="824" y="2733"/>
              <a:ext cx="4631" cy="9"/>
            </a:xfrm>
            <a:custGeom>
              <a:avLst/>
              <a:gdLst>
                <a:gd name="T0" fmla="*/ 0 w 13891"/>
                <a:gd name="T1" fmla="*/ 13 h 26"/>
                <a:gd name="T2" fmla="*/ 14 w 13891"/>
                <a:gd name="T3" fmla="*/ 26 h 26"/>
                <a:gd name="T4" fmla="*/ 13891 w 13891"/>
                <a:gd name="T5" fmla="*/ 26 h 26"/>
                <a:gd name="T6" fmla="*/ 13891 w 13891"/>
                <a:gd name="T7" fmla="*/ 0 h 26"/>
                <a:gd name="T8" fmla="*/ 14 w 13891"/>
                <a:gd name="T9" fmla="*/ 0 h 26"/>
                <a:gd name="T10" fmla="*/ 27 w 13891"/>
                <a:gd name="T11" fmla="*/ 13 h 26"/>
                <a:gd name="T12" fmla="*/ 0 w 13891"/>
                <a:gd name="T13" fmla="*/ 13 h 26"/>
                <a:gd name="T14" fmla="*/ 0 w 13891"/>
                <a:gd name="T15" fmla="*/ 26 h 26"/>
                <a:gd name="T16" fmla="*/ 14 w 13891"/>
                <a:gd name="T17" fmla="*/ 26 h 26"/>
                <a:gd name="T18" fmla="*/ 0 w 13891"/>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1" h="26">
                  <a:moveTo>
                    <a:pt x="0" y="13"/>
                  </a:moveTo>
                  <a:lnTo>
                    <a:pt x="14" y="26"/>
                  </a:lnTo>
                  <a:lnTo>
                    <a:pt x="13891" y="26"/>
                  </a:lnTo>
                  <a:lnTo>
                    <a:pt x="13891" y="0"/>
                  </a:lnTo>
                  <a:lnTo>
                    <a:pt x="14" y="0"/>
                  </a:lnTo>
                  <a:lnTo>
                    <a:pt x="27" y="13"/>
                  </a:lnTo>
                  <a:lnTo>
                    <a:pt x="0" y="13"/>
                  </a:lnTo>
                  <a:lnTo>
                    <a:pt x="0" y="26"/>
                  </a:lnTo>
                  <a:lnTo>
                    <a:pt x="14" y="26"/>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8" name="Freeform 55"/>
            <p:cNvSpPr>
              <a:spLocks/>
            </p:cNvSpPr>
            <p:nvPr/>
          </p:nvSpPr>
          <p:spPr bwMode="auto">
            <a:xfrm>
              <a:off x="824" y="2490"/>
              <a:ext cx="9" cy="247"/>
            </a:xfrm>
            <a:custGeom>
              <a:avLst/>
              <a:gdLst>
                <a:gd name="T0" fmla="*/ 14 w 27"/>
                <a:gd name="T1" fmla="*/ 0 h 742"/>
                <a:gd name="T2" fmla="*/ 0 w 27"/>
                <a:gd name="T3" fmla="*/ 13 h 742"/>
                <a:gd name="T4" fmla="*/ 0 w 27"/>
                <a:gd name="T5" fmla="*/ 742 h 742"/>
                <a:gd name="T6" fmla="*/ 27 w 27"/>
                <a:gd name="T7" fmla="*/ 742 h 742"/>
                <a:gd name="T8" fmla="*/ 27 w 27"/>
                <a:gd name="T9" fmla="*/ 13 h 742"/>
                <a:gd name="T10" fmla="*/ 14 w 27"/>
                <a:gd name="T11" fmla="*/ 26 h 742"/>
                <a:gd name="T12" fmla="*/ 14 w 27"/>
                <a:gd name="T13" fmla="*/ 0 h 742"/>
                <a:gd name="T14" fmla="*/ 0 w 27"/>
                <a:gd name="T15" fmla="*/ 0 h 742"/>
                <a:gd name="T16" fmla="*/ 0 w 27"/>
                <a:gd name="T17" fmla="*/ 13 h 742"/>
                <a:gd name="T18" fmla="*/ 14 w 27"/>
                <a:gd name="T1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42">
                  <a:moveTo>
                    <a:pt x="14" y="0"/>
                  </a:moveTo>
                  <a:lnTo>
                    <a:pt x="0" y="13"/>
                  </a:lnTo>
                  <a:lnTo>
                    <a:pt x="0" y="742"/>
                  </a:lnTo>
                  <a:lnTo>
                    <a:pt x="27" y="742"/>
                  </a:lnTo>
                  <a:lnTo>
                    <a:pt x="27" y="13"/>
                  </a:lnTo>
                  <a:lnTo>
                    <a:pt x="14" y="26"/>
                  </a:lnTo>
                  <a:lnTo>
                    <a:pt x="14" y="0"/>
                  </a:lnTo>
                  <a:lnTo>
                    <a:pt x="0" y="0"/>
                  </a:lnTo>
                  <a:lnTo>
                    <a:pt x="0" y="13"/>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59" name="Freeform 56"/>
            <p:cNvSpPr>
              <a:spLocks/>
            </p:cNvSpPr>
            <p:nvPr/>
          </p:nvSpPr>
          <p:spPr bwMode="auto">
            <a:xfrm>
              <a:off x="1068"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0" name="Freeform 57"/>
            <p:cNvSpPr>
              <a:spLocks/>
            </p:cNvSpPr>
            <p:nvPr/>
          </p:nvSpPr>
          <p:spPr bwMode="auto">
            <a:xfrm>
              <a:off x="1311"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1" name="Freeform 58"/>
            <p:cNvSpPr>
              <a:spLocks/>
            </p:cNvSpPr>
            <p:nvPr/>
          </p:nvSpPr>
          <p:spPr bwMode="auto">
            <a:xfrm>
              <a:off x="1555"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2" name="Freeform 59"/>
            <p:cNvSpPr>
              <a:spLocks/>
            </p:cNvSpPr>
            <p:nvPr/>
          </p:nvSpPr>
          <p:spPr bwMode="auto">
            <a:xfrm>
              <a:off x="1798"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3" name="Freeform 60"/>
            <p:cNvSpPr>
              <a:spLocks/>
            </p:cNvSpPr>
            <p:nvPr/>
          </p:nvSpPr>
          <p:spPr bwMode="auto">
            <a:xfrm>
              <a:off x="2042" y="2494"/>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4" name="Freeform 61"/>
            <p:cNvSpPr>
              <a:spLocks/>
            </p:cNvSpPr>
            <p:nvPr/>
          </p:nvSpPr>
          <p:spPr bwMode="auto">
            <a:xfrm>
              <a:off x="2285"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5" name="Freeform 62"/>
            <p:cNvSpPr>
              <a:spLocks/>
            </p:cNvSpPr>
            <p:nvPr/>
          </p:nvSpPr>
          <p:spPr bwMode="auto">
            <a:xfrm>
              <a:off x="2529" y="2494"/>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6" name="Freeform 63"/>
            <p:cNvSpPr>
              <a:spLocks/>
            </p:cNvSpPr>
            <p:nvPr/>
          </p:nvSpPr>
          <p:spPr bwMode="auto">
            <a:xfrm>
              <a:off x="2772" y="2494"/>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7" name="Freeform 64"/>
            <p:cNvSpPr>
              <a:spLocks/>
            </p:cNvSpPr>
            <p:nvPr/>
          </p:nvSpPr>
          <p:spPr bwMode="auto">
            <a:xfrm>
              <a:off x="3016" y="2494"/>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8" name="Freeform 65"/>
            <p:cNvSpPr>
              <a:spLocks/>
            </p:cNvSpPr>
            <p:nvPr/>
          </p:nvSpPr>
          <p:spPr bwMode="auto">
            <a:xfrm>
              <a:off x="3259"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69" name="Freeform 66"/>
            <p:cNvSpPr>
              <a:spLocks/>
            </p:cNvSpPr>
            <p:nvPr/>
          </p:nvSpPr>
          <p:spPr bwMode="auto">
            <a:xfrm>
              <a:off x="3503" y="2494"/>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0" name="Freeform 67"/>
            <p:cNvSpPr>
              <a:spLocks/>
            </p:cNvSpPr>
            <p:nvPr/>
          </p:nvSpPr>
          <p:spPr bwMode="auto">
            <a:xfrm>
              <a:off x="3746"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1" name="Freeform 68"/>
            <p:cNvSpPr>
              <a:spLocks/>
            </p:cNvSpPr>
            <p:nvPr/>
          </p:nvSpPr>
          <p:spPr bwMode="auto">
            <a:xfrm>
              <a:off x="3989" y="2494"/>
              <a:ext cx="9" cy="243"/>
            </a:xfrm>
            <a:custGeom>
              <a:avLst/>
              <a:gdLst>
                <a:gd name="T0" fmla="*/ 13 w 27"/>
                <a:gd name="T1" fmla="*/ 729 h 729"/>
                <a:gd name="T2" fmla="*/ 27 w 27"/>
                <a:gd name="T3" fmla="*/ 729 h 729"/>
                <a:gd name="T4" fmla="*/ 27 w 27"/>
                <a:gd name="T5" fmla="*/ 0 h 729"/>
                <a:gd name="T6" fmla="*/ 0 w 27"/>
                <a:gd name="T7" fmla="*/ 0 h 729"/>
                <a:gd name="T8" fmla="*/ 0 w 27"/>
                <a:gd name="T9" fmla="*/ 729 h 729"/>
                <a:gd name="T10" fmla="*/ 13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3" y="729"/>
                  </a:moveTo>
                  <a:lnTo>
                    <a:pt x="27" y="729"/>
                  </a:lnTo>
                  <a:lnTo>
                    <a:pt x="27"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2" name="Freeform 69"/>
            <p:cNvSpPr>
              <a:spLocks/>
            </p:cNvSpPr>
            <p:nvPr/>
          </p:nvSpPr>
          <p:spPr bwMode="auto">
            <a:xfrm>
              <a:off x="4233"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3" name="Freeform 70"/>
            <p:cNvSpPr>
              <a:spLocks/>
            </p:cNvSpPr>
            <p:nvPr/>
          </p:nvSpPr>
          <p:spPr bwMode="auto">
            <a:xfrm>
              <a:off x="4476"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4" name="Freeform 71"/>
            <p:cNvSpPr>
              <a:spLocks/>
            </p:cNvSpPr>
            <p:nvPr/>
          </p:nvSpPr>
          <p:spPr bwMode="auto">
            <a:xfrm>
              <a:off x="4720" y="2494"/>
              <a:ext cx="9" cy="243"/>
            </a:xfrm>
            <a:custGeom>
              <a:avLst/>
              <a:gdLst>
                <a:gd name="T0" fmla="*/ 14 w 27"/>
                <a:gd name="T1" fmla="*/ 729 h 729"/>
                <a:gd name="T2" fmla="*/ 27 w 27"/>
                <a:gd name="T3" fmla="*/ 729 h 729"/>
                <a:gd name="T4" fmla="*/ 27 w 27"/>
                <a:gd name="T5" fmla="*/ 0 h 729"/>
                <a:gd name="T6" fmla="*/ 0 w 27"/>
                <a:gd name="T7" fmla="*/ 0 h 729"/>
                <a:gd name="T8" fmla="*/ 0 w 27"/>
                <a:gd name="T9" fmla="*/ 729 h 729"/>
                <a:gd name="T10" fmla="*/ 14 w 27"/>
                <a:gd name="T11" fmla="*/ 729 h 729"/>
              </a:gdLst>
              <a:ahLst/>
              <a:cxnLst>
                <a:cxn ang="0">
                  <a:pos x="T0" y="T1"/>
                </a:cxn>
                <a:cxn ang="0">
                  <a:pos x="T2" y="T3"/>
                </a:cxn>
                <a:cxn ang="0">
                  <a:pos x="T4" y="T5"/>
                </a:cxn>
                <a:cxn ang="0">
                  <a:pos x="T6" y="T7"/>
                </a:cxn>
                <a:cxn ang="0">
                  <a:pos x="T8" y="T9"/>
                </a:cxn>
                <a:cxn ang="0">
                  <a:pos x="T10" y="T11"/>
                </a:cxn>
              </a:cxnLst>
              <a:rect l="0" t="0" r="r" b="b"/>
              <a:pathLst>
                <a:path w="27" h="729">
                  <a:moveTo>
                    <a:pt x="14" y="729"/>
                  </a:moveTo>
                  <a:lnTo>
                    <a:pt x="27" y="729"/>
                  </a:lnTo>
                  <a:lnTo>
                    <a:pt x="27" y="0"/>
                  </a:lnTo>
                  <a:lnTo>
                    <a:pt x="0" y="0"/>
                  </a:lnTo>
                  <a:lnTo>
                    <a:pt x="0" y="729"/>
                  </a:lnTo>
                  <a:lnTo>
                    <a:pt x="14"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5" name="Freeform 72"/>
            <p:cNvSpPr>
              <a:spLocks/>
            </p:cNvSpPr>
            <p:nvPr/>
          </p:nvSpPr>
          <p:spPr bwMode="auto">
            <a:xfrm>
              <a:off x="4963" y="2494"/>
              <a:ext cx="9"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6" name="Freeform 73"/>
            <p:cNvSpPr>
              <a:spLocks/>
            </p:cNvSpPr>
            <p:nvPr/>
          </p:nvSpPr>
          <p:spPr bwMode="auto">
            <a:xfrm>
              <a:off x="5207" y="2494"/>
              <a:ext cx="8" cy="243"/>
            </a:xfrm>
            <a:custGeom>
              <a:avLst/>
              <a:gdLst>
                <a:gd name="T0" fmla="*/ 13 w 26"/>
                <a:gd name="T1" fmla="*/ 729 h 729"/>
                <a:gd name="T2" fmla="*/ 26 w 26"/>
                <a:gd name="T3" fmla="*/ 729 h 729"/>
                <a:gd name="T4" fmla="*/ 26 w 26"/>
                <a:gd name="T5" fmla="*/ 0 h 729"/>
                <a:gd name="T6" fmla="*/ 0 w 26"/>
                <a:gd name="T7" fmla="*/ 0 h 729"/>
                <a:gd name="T8" fmla="*/ 0 w 26"/>
                <a:gd name="T9" fmla="*/ 729 h 729"/>
                <a:gd name="T10" fmla="*/ 13 w 26"/>
                <a:gd name="T11" fmla="*/ 729 h 729"/>
              </a:gdLst>
              <a:ahLst/>
              <a:cxnLst>
                <a:cxn ang="0">
                  <a:pos x="T0" y="T1"/>
                </a:cxn>
                <a:cxn ang="0">
                  <a:pos x="T2" y="T3"/>
                </a:cxn>
                <a:cxn ang="0">
                  <a:pos x="T4" y="T5"/>
                </a:cxn>
                <a:cxn ang="0">
                  <a:pos x="T6" y="T7"/>
                </a:cxn>
                <a:cxn ang="0">
                  <a:pos x="T8" y="T9"/>
                </a:cxn>
                <a:cxn ang="0">
                  <a:pos x="T10" y="T11"/>
                </a:cxn>
              </a:cxnLst>
              <a:rect l="0" t="0" r="r" b="b"/>
              <a:pathLst>
                <a:path w="26" h="729">
                  <a:moveTo>
                    <a:pt x="13" y="729"/>
                  </a:moveTo>
                  <a:lnTo>
                    <a:pt x="26" y="729"/>
                  </a:lnTo>
                  <a:lnTo>
                    <a:pt x="26" y="0"/>
                  </a:lnTo>
                  <a:lnTo>
                    <a:pt x="0" y="0"/>
                  </a:lnTo>
                  <a:lnTo>
                    <a:pt x="0" y="729"/>
                  </a:lnTo>
                  <a:lnTo>
                    <a:pt x="13" y="7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7" name="Freeform 74"/>
            <p:cNvSpPr>
              <a:spLocks/>
            </p:cNvSpPr>
            <p:nvPr/>
          </p:nvSpPr>
          <p:spPr bwMode="auto">
            <a:xfrm>
              <a:off x="829" y="1882"/>
              <a:ext cx="4630" cy="9"/>
            </a:xfrm>
            <a:custGeom>
              <a:avLst/>
              <a:gdLst>
                <a:gd name="T0" fmla="*/ 13890 w 13890"/>
                <a:gd name="T1" fmla="*/ 13 h 26"/>
                <a:gd name="T2" fmla="*/ 13877 w 13890"/>
                <a:gd name="T3" fmla="*/ 0 h 26"/>
                <a:gd name="T4" fmla="*/ 0 w 13890"/>
                <a:gd name="T5" fmla="*/ 0 h 26"/>
                <a:gd name="T6" fmla="*/ 0 w 13890"/>
                <a:gd name="T7" fmla="*/ 26 h 26"/>
                <a:gd name="T8" fmla="*/ 13877 w 13890"/>
                <a:gd name="T9" fmla="*/ 26 h 26"/>
                <a:gd name="T10" fmla="*/ 13864 w 13890"/>
                <a:gd name="T11" fmla="*/ 13 h 26"/>
                <a:gd name="T12" fmla="*/ 13890 w 13890"/>
                <a:gd name="T13" fmla="*/ 13 h 26"/>
                <a:gd name="T14" fmla="*/ 13890 w 13890"/>
                <a:gd name="T15" fmla="*/ 0 h 26"/>
                <a:gd name="T16" fmla="*/ 13877 w 13890"/>
                <a:gd name="T17" fmla="*/ 0 h 26"/>
                <a:gd name="T18" fmla="*/ 13890 w 13890"/>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0" h="26">
                  <a:moveTo>
                    <a:pt x="13890" y="13"/>
                  </a:moveTo>
                  <a:lnTo>
                    <a:pt x="13877" y="0"/>
                  </a:lnTo>
                  <a:lnTo>
                    <a:pt x="0" y="0"/>
                  </a:lnTo>
                  <a:lnTo>
                    <a:pt x="0" y="26"/>
                  </a:lnTo>
                  <a:lnTo>
                    <a:pt x="13877" y="26"/>
                  </a:lnTo>
                  <a:lnTo>
                    <a:pt x="13864" y="13"/>
                  </a:lnTo>
                  <a:lnTo>
                    <a:pt x="13890" y="13"/>
                  </a:lnTo>
                  <a:lnTo>
                    <a:pt x="13890" y="0"/>
                  </a:lnTo>
                  <a:lnTo>
                    <a:pt x="13877" y="0"/>
                  </a:lnTo>
                  <a:lnTo>
                    <a:pt x="1389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8" name="Freeform 75"/>
            <p:cNvSpPr>
              <a:spLocks/>
            </p:cNvSpPr>
            <p:nvPr/>
          </p:nvSpPr>
          <p:spPr bwMode="auto">
            <a:xfrm>
              <a:off x="5450" y="1886"/>
              <a:ext cx="9" cy="248"/>
            </a:xfrm>
            <a:custGeom>
              <a:avLst/>
              <a:gdLst>
                <a:gd name="T0" fmla="*/ 13 w 26"/>
                <a:gd name="T1" fmla="*/ 743 h 743"/>
                <a:gd name="T2" fmla="*/ 26 w 26"/>
                <a:gd name="T3" fmla="*/ 730 h 743"/>
                <a:gd name="T4" fmla="*/ 26 w 26"/>
                <a:gd name="T5" fmla="*/ 0 h 743"/>
                <a:gd name="T6" fmla="*/ 0 w 26"/>
                <a:gd name="T7" fmla="*/ 0 h 743"/>
                <a:gd name="T8" fmla="*/ 0 w 26"/>
                <a:gd name="T9" fmla="*/ 730 h 743"/>
                <a:gd name="T10" fmla="*/ 13 w 26"/>
                <a:gd name="T11" fmla="*/ 717 h 743"/>
                <a:gd name="T12" fmla="*/ 13 w 26"/>
                <a:gd name="T13" fmla="*/ 743 h 743"/>
                <a:gd name="T14" fmla="*/ 26 w 26"/>
                <a:gd name="T15" fmla="*/ 743 h 743"/>
                <a:gd name="T16" fmla="*/ 26 w 26"/>
                <a:gd name="T17" fmla="*/ 730 h 743"/>
                <a:gd name="T18" fmla="*/ 13 w 26"/>
                <a:gd name="T19"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43">
                  <a:moveTo>
                    <a:pt x="13" y="743"/>
                  </a:moveTo>
                  <a:lnTo>
                    <a:pt x="26" y="730"/>
                  </a:lnTo>
                  <a:lnTo>
                    <a:pt x="26" y="0"/>
                  </a:lnTo>
                  <a:lnTo>
                    <a:pt x="0" y="0"/>
                  </a:lnTo>
                  <a:lnTo>
                    <a:pt x="0" y="730"/>
                  </a:lnTo>
                  <a:lnTo>
                    <a:pt x="13" y="717"/>
                  </a:lnTo>
                  <a:lnTo>
                    <a:pt x="13" y="743"/>
                  </a:lnTo>
                  <a:lnTo>
                    <a:pt x="26" y="743"/>
                  </a:lnTo>
                  <a:lnTo>
                    <a:pt x="26" y="730"/>
                  </a:lnTo>
                  <a:lnTo>
                    <a:pt x="13" y="7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79" name="Freeform 76"/>
            <p:cNvSpPr>
              <a:spLocks/>
            </p:cNvSpPr>
            <p:nvPr/>
          </p:nvSpPr>
          <p:spPr bwMode="auto">
            <a:xfrm>
              <a:off x="824" y="2125"/>
              <a:ext cx="4631" cy="9"/>
            </a:xfrm>
            <a:custGeom>
              <a:avLst/>
              <a:gdLst>
                <a:gd name="T0" fmla="*/ 0 w 13891"/>
                <a:gd name="T1" fmla="*/ 13 h 26"/>
                <a:gd name="T2" fmla="*/ 14 w 13891"/>
                <a:gd name="T3" fmla="*/ 26 h 26"/>
                <a:gd name="T4" fmla="*/ 13891 w 13891"/>
                <a:gd name="T5" fmla="*/ 26 h 26"/>
                <a:gd name="T6" fmla="*/ 13891 w 13891"/>
                <a:gd name="T7" fmla="*/ 0 h 26"/>
                <a:gd name="T8" fmla="*/ 14 w 13891"/>
                <a:gd name="T9" fmla="*/ 0 h 26"/>
                <a:gd name="T10" fmla="*/ 27 w 13891"/>
                <a:gd name="T11" fmla="*/ 13 h 26"/>
                <a:gd name="T12" fmla="*/ 0 w 13891"/>
                <a:gd name="T13" fmla="*/ 13 h 26"/>
                <a:gd name="T14" fmla="*/ 0 w 13891"/>
                <a:gd name="T15" fmla="*/ 26 h 26"/>
                <a:gd name="T16" fmla="*/ 14 w 13891"/>
                <a:gd name="T17" fmla="*/ 26 h 26"/>
                <a:gd name="T18" fmla="*/ 0 w 13891"/>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91" h="26">
                  <a:moveTo>
                    <a:pt x="0" y="13"/>
                  </a:moveTo>
                  <a:lnTo>
                    <a:pt x="14" y="26"/>
                  </a:lnTo>
                  <a:lnTo>
                    <a:pt x="13891" y="26"/>
                  </a:lnTo>
                  <a:lnTo>
                    <a:pt x="13891" y="0"/>
                  </a:lnTo>
                  <a:lnTo>
                    <a:pt x="14" y="0"/>
                  </a:lnTo>
                  <a:lnTo>
                    <a:pt x="27" y="13"/>
                  </a:lnTo>
                  <a:lnTo>
                    <a:pt x="0" y="13"/>
                  </a:lnTo>
                  <a:lnTo>
                    <a:pt x="0" y="26"/>
                  </a:lnTo>
                  <a:lnTo>
                    <a:pt x="14" y="26"/>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0" name="Freeform 77"/>
            <p:cNvSpPr>
              <a:spLocks/>
            </p:cNvSpPr>
            <p:nvPr/>
          </p:nvSpPr>
          <p:spPr bwMode="auto">
            <a:xfrm>
              <a:off x="824" y="1882"/>
              <a:ext cx="9" cy="248"/>
            </a:xfrm>
            <a:custGeom>
              <a:avLst/>
              <a:gdLst>
                <a:gd name="T0" fmla="*/ 14 w 27"/>
                <a:gd name="T1" fmla="*/ 0 h 743"/>
                <a:gd name="T2" fmla="*/ 0 w 27"/>
                <a:gd name="T3" fmla="*/ 13 h 743"/>
                <a:gd name="T4" fmla="*/ 0 w 27"/>
                <a:gd name="T5" fmla="*/ 743 h 743"/>
                <a:gd name="T6" fmla="*/ 27 w 27"/>
                <a:gd name="T7" fmla="*/ 743 h 743"/>
                <a:gd name="T8" fmla="*/ 27 w 27"/>
                <a:gd name="T9" fmla="*/ 13 h 743"/>
                <a:gd name="T10" fmla="*/ 14 w 27"/>
                <a:gd name="T11" fmla="*/ 26 h 743"/>
                <a:gd name="T12" fmla="*/ 14 w 27"/>
                <a:gd name="T13" fmla="*/ 0 h 743"/>
                <a:gd name="T14" fmla="*/ 0 w 27"/>
                <a:gd name="T15" fmla="*/ 0 h 743"/>
                <a:gd name="T16" fmla="*/ 0 w 27"/>
                <a:gd name="T17" fmla="*/ 13 h 743"/>
                <a:gd name="T18" fmla="*/ 14 w 27"/>
                <a:gd name="T19"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43">
                  <a:moveTo>
                    <a:pt x="14" y="0"/>
                  </a:moveTo>
                  <a:lnTo>
                    <a:pt x="0" y="13"/>
                  </a:lnTo>
                  <a:lnTo>
                    <a:pt x="0" y="743"/>
                  </a:lnTo>
                  <a:lnTo>
                    <a:pt x="27" y="743"/>
                  </a:lnTo>
                  <a:lnTo>
                    <a:pt x="27" y="13"/>
                  </a:lnTo>
                  <a:lnTo>
                    <a:pt x="14" y="26"/>
                  </a:lnTo>
                  <a:lnTo>
                    <a:pt x="14" y="0"/>
                  </a:lnTo>
                  <a:lnTo>
                    <a:pt x="0" y="0"/>
                  </a:lnTo>
                  <a:lnTo>
                    <a:pt x="0" y="13"/>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1" name="Freeform 78"/>
            <p:cNvSpPr>
              <a:spLocks/>
            </p:cNvSpPr>
            <p:nvPr/>
          </p:nvSpPr>
          <p:spPr bwMode="auto">
            <a:xfrm>
              <a:off x="1068"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2" name="Freeform 79"/>
            <p:cNvSpPr>
              <a:spLocks/>
            </p:cNvSpPr>
            <p:nvPr/>
          </p:nvSpPr>
          <p:spPr bwMode="auto">
            <a:xfrm>
              <a:off x="1311"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3" name="Freeform 80"/>
            <p:cNvSpPr>
              <a:spLocks/>
            </p:cNvSpPr>
            <p:nvPr/>
          </p:nvSpPr>
          <p:spPr bwMode="auto">
            <a:xfrm>
              <a:off x="1555"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4" name="Freeform 81"/>
            <p:cNvSpPr>
              <a:spLocks/>
            </p:cNvSpPr>
            <p:nvPr/>
          </p:nvSpPr>
          <p:spPr bwMode="auto">
            <a:xfrm>
              <a:off x="1798"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5" name="Freeform 82"/>
            <p:cNvSpPr>
              <a:spLocks/>
            </p:cNvSpPr>
            <p:nvPr/>
          </p:nvSpPr>
          <p:spPr bwMode="auto">
            <a:xfrm>
              <a:off x="2042" y="1886"/>
              <a:ext cx="9" cy="244"/>
            </a:xfrm>
            <a:custGeom>
              <a:avLst/>
              <a:gdLst>
                <a:gd name="T0" fmla="*/ 13 w 27"/>
                <a:gd name="T1" fmla="*/ 730 h 730"/>
                <a:gd name="T2" fmla="*/ 27 w 27"/>
                <a:gd name="T3" fmla="*/ 730 h 730"/>
                <a:gd name="T4" fmla="*/ 27 w 27"/>
                <a:gd name="T5" fmla="*/ 0 h 730"/>
                <a:gd name="T6" fmla="*/ 0 w 27"/>
                <a:gd name="T7" fmla="*/ 0 h 730"/>
                <a:gd name="T8" fmla="*/ 0 w 27"/>
                <a:gd name="T9" fmla="*/ 730 h 730"/>
                <a:gd name="T10" fmla="*/ 13 w 27"/>
                <a:gd name="T11" fmla="*/ 730 h 730"/>
              </a:gdLst>
              <a:ahLst/>
              <a:cxnLst>
                <a:cxn ang="0">
                  <a:pos x="T0" y="T1"/>
                </a:cxn>
                <a:cxn ang="0">
                  <a:pos x="T2" y="T3"/>
                </a:cxn>
                <a:cxn ang="0">
                  <a:pos x="T4" y="T5"/>
                </a:cxn>
                <a:cxn ang="0">
                  <a:pos x="T6" y="T7"/>
                </a:cxn>
                <a:cxn ang="0">
                  <a:pos x="T8" y="T9"/>
                </a:cxn>
                <a:cxn ang="0">
                  <a:pos x="T10" y="T11"/>
                </a:cxn>
              </a:cxnLst>
              <a:rect l="0" t="0" r="r" b="b"/>
              <a:pathLst>
                <a:path w="27" h="730">
                  <a:moveTo>
                    <a:pt x="13" y="730"/>
                  </a:moveTo>
                  <a:lnTo>
                    <a:pt x="27" y="730"/>
                  </a:lnTo>
                  <a:lnTo>
                    <a:pt x="27"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6" name="Freeform 83"/>
            <p:cNvSpPr>
              <a:spLocks/>
            </p:cNvSpPr>
            <p:nvPr/>
          </p:nvSpPr>
          <p:spPr bwMode="auto">
            <a:xfrm>
              <a:off x="2285"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7" name="Freeform 84"/>
            <p:cNvSpPr>
              <a:spLocks/>
            </p:cNvSpPr>
            <p:nvPr/>
          </p:nvSpPr>
          <p:spPr bwMode="auto">
            <a:xfrm>
              <a:off x="2529" y="1886"/>
              <a:ext cx="8"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8" name="Freeform 85"/>
            <p:cNvSpPr>
              <a:spLocks/>
            </p:cNvSpPr>
            <p:nvPr/>
          </p:nvSpPr>
          <p:spPr bwMode="auto">
            <a:xfrm>
              <a:off x="2772" y="1886"/>
              <a:ext cx="9" cy="244"/>
            </a:xfrm>
            <a:custGeom>
              <a:avLst/>
              <a:gdLst>
                <a:gd name="T0" fmla="*/ 14 w 27"/>
                <a:gd name="T1" fmla="*/ 730 h 730"/>
                <a:gd name="T2" fmla="*/ 27 w 27"/>
                <a:gd name="T3" fmla="*/ 730 h 730"/>
                <a:gd name="T4" fmla="*/ 27 w 27"/>
                <a:gd name="T5" fmla="*/ 0 h 730"/>
                <a:gd name="T6" fmla="*/ 0 w 27"/>
                <a:gd name="T7" fmla="*/ 0 h 730"/>
                <a:gd name="T8" fmla="*/ 0 w 27"/>
                <a:gd name="T9" fmla="*/ 730 h 730"/>
                <a:gd name="T10" fmla="*/ 14 w 27"/>
                <a:gd name="T11" fmla="*/ 730 h 730"/>
              </a:gdLst>
              <a:ahLst/>
              <a:cxnLst>
                <a:cxn ang="0">
                  <a:pos x="T0" y="T1"/>
                </a:cxn>
                <a:cxn ang="0">
                  <a:pos x="T2" y="T3"/>
                </a:cxn>
                <a:cxn ang="0">
                  <a:pos x="T4" y="T5"/>
                </a:cxn>
                <a:cxn ang="0">
                  <a:pos x="T6" y="T7"/>
                </a:cxn>
                <a:cxn ang="0">
                  <a:pos x="T8" y="T9"/>
                </a:cxn>
                <a:cxn ang="0">
                  <a:pos x="T10" y="T11"/>
                </a:cxn>
              </a:cxnLst>
              <a:rect l="0" t="0" r="r" b="b"/>
              <a:pathLst>
                <a:path w="27" h="730">
                  <a:moveTo>
                    <a:pt x="14" y="730"/>
                  </a:moveTo>
                  <a:lnTo>
                    <a:pt x="27" y="730"/>
                  </a:lnTo>
                  <a:lnTo>
                    <a:pt x="27" y="0"/>
                  </a:lnTo>
                  <a:lnTo>
                    <a:pt x="0" y="0"/>
                  </a:lnTo>
                  <a:lnTo>
                    <a:pt x="0" y="730"/>
                  </a:lnTo>
                  <a:lnTo>
                    <a:pt x="14"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89" name="Freeform 86"/>
            <p:cNvSpPr>
              <a:spLocks/>
            </p:cNvSpPr>
            <p:nvPr/>
          </p:nvSpPr>
          <p:spPr bwMode="auto">
            <a:xfrm>
              <a:off x="3016" y="1886"/>
              <a:ext cx="8"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0" name="Freeform 87"/>
            <p:cNvSpPr>
              <a:spLocks/>
            </p:cNvSpPr>
            <p:nvPr/>
          </p:nvSpPr>
          <p:spPr bwMode="auto">
            <a:xfrm>
              <a:off x="3259"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1" name="Freeform 88"/>
            <p:cNvSpPr>
              <a:spLocks/>
            </p:cNvSpPr>
            <p:nvPr/>
          </p:nvSpPr>
          <p:spPr bwMode="auto">
            <a:xfrm>
              <a:off x="3503" y="1886"/>
              <a:ext cx="8"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2" name="Freeform 89"/>
            <p:cNvSpPr>
              <a:spLocks/>
            </p:cNvSpPr>
            <p:nvPr/>
          </p:nvSpPr>
          <p:spPr bwMode="auto">
            <a:xfrm>
              <a:off x="3746"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3" name="Freeform 90"/>
            <p:cNvSpPr>
              <a:spLocks/>
            </p:cNvSpPr>
            <p:nvPr/>
          </p:nvSpPr>
          <p:spPr bwMode="auto">
            <a:xfrm>
              <a:off x="3989" y="1886"/>
              <a:ext cx="9" cy="244"/>
            </a:xfrm>
            <a:custGeom>
              <a:avLst/>
              <a:gdLst>
                <a:gd name="T0" fmla="*/ 13 w 27"/>
                <a:gd name="T1" fmla="*/ 730 h 730"/>
                <a:gd name="T2" fmla="*/ 27 w 27"/>
                <a:gd name="T3" fmla="*/ 730 h 730"/>
                <a:gd name="T4" fmla="*/ 27 w 27"/>
                <a:gd name="T5" fmla="*/ 0 h 730"/>
                <a:gd name="T6" fmla="*/ 0 w 27"/>
                <a:gd name="T7" fmla="*/ 0 h 730"/>
                <a:gd name="T8" fmla="*/ 0 w 27"/>
                <a:gd name="T9" fmla="*/ 730 h 730"/>
                <a:gd name="T10" fmla="*/ 13 w 27"/>
                <a:gd name="T11" fmla="*/ 730 h 730"/>
              </a:gdLst>
              <a:ahLst/>
              <a:cxnLst>
                <a:cxn ang="0">
                  <a:pos x="T0" y="T1"/>
                </a:cxn>
                <a:cxn ang="0">
                  <a:pos x="T2" y="T3"/>
                </a:cxn>
                <a:cxn ang="0">
                  <a:pos x="T4" y="T5"/>
                </a:cxn>
                <a:cxn ang="0">
                  <a:pos x="T6" y="T7"/>
                </a:cxn>
                <a:cxn ang="0">
                  <a:pos x="T8" y="T9"/>
                </a:cxn>
                <a:cxn ang="0">
                  <a:pos x="T10" y="T11"/>
                </a:cxn>
              </a:cxnLst>
              <a:rect l="0" t="0" r="r" b="b"/>
              <a:pathLst>
                <a:path w="27" h="730">
                  <a:moveTo>
                    <a:pt x="13" y="730"/>
                  </a:moveTo>
                  <a:lnTo>
                    <a:pt x="27" y="730"/>
                  </a:lnTo>
                  <a:lnTo>
                    <a:pt x="27"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4" name="Freeform 91"/>
            <p:cNvSpPr>
              <a:spLocks/>
            </p:cNvSpPr>
            <p:nvPr/>
          </p:nvSpPr>
          <p:spPr bwMode="auto">
            <a:xfrm>
              <a:off x="4233"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5" name="Freeform 92"/>
            <p:cNvSpPr>
              <a:spLocks/>
            </p:cNvSpPr>
            <p:nvPr/>
          </p:nvSpPr>
          <p:spPr bwMode="auto">
            <a:xfrm>
              <a:off x="4476"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6" name="Freeform 93"/>
            <p:cNvSpPr>
              <a:spLocks/>
            </p:cNvSpPr>
            <p:nvPr/>
          </p:nvSpPr>
          <p:spPr bwMode="auto">
            <a:xfrm>
              <a:off x="4720" y="1886"/>
              <a:ext cx="9" cy="244"/>
            </a:xfrm>
            <a:custGeom>
              <a:avLst/>
              <a:gdLst>
                <a:gd name="T0" fmla="*/ 14 w 27"/>
                <a:gd name="T1" fmla="*/ 730 h 730"/>
                <a:gd name="T2" fmla="*/ 27 w 27"/>
                <a:gd name="T3" fmla="*/ 730 h 730"/>
                <a:gd name="T4" fmla="*/ 27 w 27"/>
                <a:gd name="T5" fmla="*/ 0 h 730"/>
                <a:gd name="T6" fmla="*/ 0 w 27"/>
                <a:gd name="T7" fmla="*/ 0 h 730"/>
                <a:gd name="T8" fmla="*/ 0 w 27"/>
                <a:gd name="T9" fmla="*/ 730 h 730"/>
                <a:gd name="T10" fmla="*/ 14 w 27"/>
                <a:gd name="T11" fmla="*/ 730 h 730"/>
              </a:gdLst>
              <a:ahLst/>
              <a:cxnLst>
                <a:cxn ang="0">
                  <a:pos x="T0" y="T1"/>
                </a:cxn>
                <a:cxn ang="0">
                  <a:pos x="T2" y="T3"/>
                </a:cxn>
                <a:cxn ang="0">
                  <a:pos x="T4" y="T5"/>
                </a:cxn>
                <a:cxn ang="0">
                  <a:pos x="T6" y="T7"/>
                </a:cxn>
                <a:cxn ang="0">
                  <a:pos x="T8" y="T9"/>
                </a:cxn>
                <a:cxn ang="0">
                  <a:pos x="T10" y="T11"/>
                </a:cxn>
              </a:cxnLst>
              <a:rect l="0" t="0" r="r" b="b"/>
              <a:pathLst>
                <a:path w="27" h="730">
                  <a:moveTo>
                    <a:pt x="14" y="730"/>
                  </a:moveTo>
                  <a:lnTo>
                    <a:pt x="27" y="730"/>
                  </a:lnTo>
                  <a:lnTo>
                    <a:pt x="27" y="0"/>
                  </a:lnTo>
                  <a:lnTo>
                    <a:pt x="0" y="0"/>
                  </a:lnTo>
                  <a:lnTo>
                    <a:pt x="0" y="730"/>
                  </a:lnTo>
                  <a:lnTo>
                    <a:pt x="14"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7" name="Freeform 94"/>
            <p:cNvSpPr>
              <a:spLocks/>
            </p:cNvSpPr>
            <p:nvPr/>
          </p:nvSpPr>
          <p:spPr bwMode="auto">
            <a:xfrm>
              <a:off x="4963" y="1886"/>
              <a:ext cx="9"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8" name="Freeform 95"/>
            <p:cNvSpPr>
              <a:spLocks/>
            </p:cNvSpPr>
            <p:nvPr/>
          </p:nvSpPr>
          <p:spPr bwMode="auto">
            <a:xfrm>
              <a:off x="5207" y="1886"/>
              <a:ext cx="8" cy="244"/>
            </a:xfrm>
            <a:custGeom>
              <a:avLst/>
              <a:gdLst>
                <a:gd name="T0" fmla="*/ 13 w 26"/>
                <a:gd name="T1" fmla="*/ 730 h 730"/>
                <a:gd name="T2" fmla="*/ 26 w 26"/>
                <a:gd name="T3" fmla="*/ 730 h 730"/>
                <a:gd name="T4" fmla="*/ 26 w 26"/>
                <a:gd name="T5" fmla="*/ 0 h 730"/>
                <a:gd name="T6" fmla="*/ 0 w 26"/>
                <a:gd name="T7" fmla="*/ 0 h 730"/>
                <a:gd name="T8" fmla="*/ 0 w 26"/>
                <a:gd name="T9" fmla="*/ 730 h 730"/>
                <a:gd name="T10" fmla="*/ 13 w 26"/>
                <a:gd name="T11" fmla="*/ 730 h 730"/>
              </a:gdLst>
              <a:ahLst/>
              <a:cxnLst>
                <a:cxn ang="0">
                  <a:pos x="T0" y="T1"/>
                </a:cxn>
                <a:cxn ang="0">
                  <a:pos x="T2" y="T3"/>
                </a:cxn>
                <a:cxn ang="0">
                  <a:pos x="T4" y="T5"/>
                </a:cxn>
                <a:cxn ang="0">
                  <a:pos x="T6" y="T7"/>
                </a:cxn>
                <a:cxn ang="0">
                  <a:pos x="T8" y="T9"/>
                </a:cxn>
                <a:cxn ang="0">
                  <a:pos x="T10" y="T11"/>
                </a:cxn>
              </a:cxnLst>
              <a:rect l="0" t="0" r="r" b="b"/>
              <a:pathLst>
                <a:path w="26" h="730">
                  <a:moveTo>
                    <a:pt x="13" y="730"/>
                  </a:moveTo>
                  <a:lnTo>
                    <a:pt x="26" y="730"/>
                  </a:lnTo>
                  <a:lnTo>
                    <a:pt x="26" y="0"/>
                  </a:lnTo>
                  <a:lnTo>
                    <a:pt x="0" y="0"/>
                  </a:lnTo>
                  <a:lnTo>
                    <a:pt x="0" y="730"/>
                  </a:lnTo>
                  <a:lnTo>
                    <a:pt x="13" y="7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99" name="Freeform 96"/>
            <p:cNvSpPr>
              <a:spLocks/>
            </p:cNvSpPr>
            <p:nvPr/>
          </p:nvSpPr>
          <p:spPr bwMode="auto">
            <a:xfrm>
              <a:off x="1773" y="1234"/>
              <a:ext cx="317" cy="28"/>
            </a:xfrm>
            <a:custGeom>
              <a:avLst/>
              <a:gdLst>
                <a:gd name="T0" fmla="*/ 953 w 953"/>
                <a:gd name="T1" fmla="*/ 42 h 84"/>
                <a:gd name="T2" fmla="*/ 911 w 953"/>
                <a:gd name="T3" fmla="*/ 0 h 84"/>
                <a:gd name="T4" fmla="*/ 0 w 953"/>
                <a:gd name="T5" fmla="*/ 0 h 84"/>
                <a:gd name="T6" fmla="*/ 0 w 953"/>
                <a:gd name="T7" fmla="*/ 84 h 84"/>
                <a:gd name="T8" fmla="*/ 911 w 953"/>
                <a:gd name="T9" fmla="*/ 84 h 84"/>
                <a:gd name="T10" fmla="*/ 869 w 953"/>
                <a:gd name="T11" fmla="*/ 42 h 84"/>
                <a:gd name="T12" fmla="*/ 953 w 953"/>
                <a:gd name="T13" fmla="*/ 42 h 84"/>
                <a:gd name="T14" fmla="*/ 953 w 953"/>
                <a:gd name="T15" fmla="*/ 0 h 84"/>
                <a:gd name="T16" fmla="*/ 911 w 953"/>
                <a:gd name="T17" fmla="*/ 0 h 84"/>
                <a:gd name="T18" fmla="*/ 953 w 953"/>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3" h="84">
                  <a:moveTo>
                    <a:pt x="953" y="42"/>
                  </a:moveTo>
                  <a:lnTo>
                    <a:pt x="911" y="0"/>
                  </a:lnTo>
                  <a:lnTo>
                    <a:pt x="0" y="0"/>
                  </a:lnTo>
                  <a:lnTo>
                    <a:pt x="0" y="84"/>
                  </a:lnTo>
                  <a:lnTo>
                    <a:pt x="911" y="84"/>
                  </a:lnTo>
                  <a:lnTo>
                    <a:pt x="869" y="42"/>
                  </a:lnTo>
                  <a:lnTo>
                    <a:pt x="953" y="42"/>
                  </a:lnTo>
                  <a:lnTo>
                    <a:pt x="953" y="0"/>
                  </a:lnTo>
                  <a:lnTo>
                    <a:pt x="911" y="0"/>
                  </a:lnTo>
                  <a:lnTo>
                    <a:pt x="953"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0" name="Freeform 97"/>
            <p:cNvSpPr>
              <a:spLocks/>
            </p:cNvSpPr>
            <p:nvPr/>
          </p:nvSpPr>
          <p:spPr bwMode="auto">
            <a:xfrm>
              <a:off x="2062" y="1248"/>
              <a:ext cx="28" cy="318"/>
            </a:xfrm>
            <a:custGeom>
              <a:avLst/>
              <a:gdLst>
                <a:gd name="T0" fmla="*/ 42 w 84"/>
                <a:gd name="T1" fmla="*/ 953 h 953"/>
                <a:gd name="T2" fmla="*/ 84 w 84"/>
                <a:gd name="T3" fmla="*/ 910 h 953"/>
                <a:gd name="T4" fmla="*/ 84 w 84"/>
                <a:gd name="T5" fmla="*/ 0 h 953"/>
                <a:gd name="T6" fmla="*/ 0 w 84"/>
                <a:gd name="T7" fmla="*/ 0 h 953"/>
                <a:gd name="T8" fmla="*/ 0 w 84"/>
                <a:gd name="T9" fmla="*/ 910 h 953"/>
                <a:gd name="T10" fmla="*/ 42 w 84"/>
                <a:gd name="T11" fmla="*/ 868 h 953"/>
                <a:gd name="T12" fmla="*/ 42 w 84"/>
                <a:gd name="T13" fmla="*/ 953 h 953"/>
                <a:gd name="T14" fmla="*/ 84 w 84"/>
                <a:gd name="T15" fmla="*/ 953 h 953"/>
                <a:gd name="T16" fmla="*/ 84 w 84"/>
                <a:gd name="T17" fmla="*/ 910 h 953"/>
                <a:gd name="T18" fmla="*/ 42 w 84"/>
                <a:gd name="T19"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53">
                  <a:moveTo>
                    <a:pt x="42" y="953"/>
                  </a:moveTo>
                  <a:lnTo>
                    <a:pt x="84" y="910"/>
                  </a:lnTo>
                  <a:lnTo>
                    <a:pt x="84" y="0"/>
                  </a:lnTo>
                  <a:lnTo>
                    <a:pt x="0" y="0"/>
                  </a:lnTo>
                  <a:lnTo>
                    <a:pt x="0" y="910"/>
                  </a:lnTo>
                  <a:lnTo>
                    <a:pt x="42" y="868"/>
                  </a:lnTo>
                  <a:lnTo>
                    <a:pt x="42" y="953"/>
                  </a:lnTo>
                  <a:lnTo>
                    <a:pt x="84" y="953"/>
                  </a:lnTo>
                  <a:lnTo>
                    <a:pt x="84" y="910"/>
                  </a:lnTo>
                  <a:lnTo>
                    <a:pt x="42" y="9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1" name="Freeform 98"/>
            <p:cNvSpPr>
              <a:spLocks/>
            </p:cNvSpPr>
            <p:nvPr/>
          </p:nvSpPr>
          <p:spPr bwMode="auto">
            <a:xfrm>
              <a:off x="1758" y="1537"/>
              <a:ext cx="318" cy="29"/>
            </a:xfrm>
            <a:custGeom>
              <a:avLst/>
              <a:gdLst>
                <a:gd name="T0" fmla="*/ 0 w 954"/>
                <a:gd name="T1" fmla="*/ 42 h 85"/>
                <a:gd name="T2" fmla="*/ 43 w 954"/>
                <a:gd name="T3" fmla="*/ 85 h 85"/>
                <a:gd name="T4" fmla="*/ 954 w 954"/>
                <a:gd name="T5" fmla="*/ 85 h 85"/>
                <a:gd name="T6" fmla="*/ 954 w 954"/>
                <a:gd name="T7" fmla="*/ 0 h 85"/>
                <a:gd name="T8" fmla="*/ 43 w 954"/>
                <a:gd name="T9" fmla="*/ 0 h 85"/>
                <a:gd name="T10" fmla="*/ 85 w 954"/>
                <a:gd name="T11" fmla="*/ 42 h 85"/>
                <a:gd name="T12" fmla="*/ 0 w 954"/>
                <a:gd name="T13" fmla="*/ 42 h 85"/>
                <a:gd name="T14" fmla="*/ 0 w 954"/>
                <a:gd name="T15" fmla="*/ 85 h 85"/>
                <a:gd name="T16" fmla="*/ 43 w 954"/>
                <a:gd name="T17" fmla="*/ 85 h 85"/>
                <a:gd name="T18" fmla="*/ 0 w 954"/>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0" y="42"/>
                  </a:moveTo>
                  <a:lnTo>
                    <a:pt x="43" y="85"/>
                  </a:lnTo>
                  <a:lnTo>
                    <a:pt x="954" y="85"/>
                  </a:lnTo>
                  <a:lnTo>
                    <a:pt x="954" y="0"/>
                  </a:lnTo>
                  <a:lnTo>
                    <a:pt x="43" y="0"/>
                  </a:lnTo>
                  <a:lnTo>
                    <a:pt x="85" y="42"/>
                  </a:lnTo>
                  <a:lnTo>
                    <a:pt x="0" y="42"/>
                  </a:lnTo>
                  <a:lnTo>
                    <a:pt x="0" y="85"/>
                  </a:lnTo>
                  <a:lnTo>
                    <a:pt x="43" y="85"/>
                  </a:lnTo>
                  <a:lnTo>
                    <a:pt x="0"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2" name="Freeform 99"/>
            <p:cNvSpPr>
              <a:spLocks/>
            </p:cNvSpPr>
            <p:nvPr/>
          </p:nvSpPr>
          <p:spPr bwMode="auto">
            <a:xfrm>
              <a:off x="1758" y="1234"/>
              <a:ext cx="29" cy="317"/>
            </a:xfrm>
            <a:custGeom>
              <a:avLst/>
              <a:gdLst>
                <a:gd name="T0" fmla="*/ 43 w 85"/>
                <a:gd name="T1" fmla="*/ 0 h 952"/>
                <a:gd name="T2" fmla="*/ 0 w 85"/>
                <a:gd name="T3" fmla="*/ 42 h 952"/>
                <a:gd name="T4" fmla="*/ 0 w 85"/>
                <a:gd name="T5" fmla="*/ 952 h 952"/>
                <a:gd name="T6" fmla="*/ 85 w 85"/>
                <a:gd name="T7" fmla="*/ 952 h 952"/>
                <a:gd name="T8" fmla="*/ 85 w 85"/>
                <a:gd name="T9" fmla="*/ 42 h 952"/>
                <a:gd name="T10" fmla="*/ 43 w 85"/>
                <a:gd name="T11" fmla="*/ 84 h 952"/>
                <a:gd name="T12" fmla="*/ 43 w 85"/>
                <a:gd name="T13" fmla="*/ 0 h 952"/>
                <a:gd name="T14" fmla="*/ 0 w 85"/>
                <a:gd name="T15" fmla="*/ 0 h 952"/>
                <a:gd name="T16" fmla="*/ 0 w 85"/>
                <a:gd name="T17" fmla="*/ 42 h 952"/>
                <a:gd name="T18" fmla="*/ 43 w 85"/>
                <a:gd name="T19"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2">
                  <a:moveTo>
                    <a:pt x="43" y="0"/>
                  </a:moveTo>
                  <a:lnTo>
                    <a:pt x="0" y="42"/>
                  </a:lnTo>
                  <a:lnTo>
                    <a:pt x="0" y="952"/>
                  </a:lnTo>
                  <a:lnTo>
                    <a:pt x="85" y="952"/>
                  </a:lnTo>
                  <a:lnTo>
                    <a:pt x="85" y="42"/>
                  </a:lnTo>
                  <a:lnTo>
                    <a:pt x="43" y="84"/>
                  </a:lnTo>
                  <a:lnTo>
                    <a:pt x="43" y="0"/>
                  </a:lnTo>
                  <a:lnTo>
                    <a:pt x="0" y="0"/>
                  </a:lnTo>
                  <a:lnTo>
                    <a:pt x="0" y="42"/>
                  </a:ln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3" name="Freeform 100"/>
            <p:cNvSpPr>
              <a:spLocks/>
            </p:cNvSpPr>
            <p:nvPr/>
          </p:nvSpPr>
          <p:spPr bwMode="auto">
            <a:xfrm>
              <a:off x="3720" y="1234"/>
              <a:ext cx="318" cy="29"/>
            </a:xfrm>
            <a:custGeom>
              <a:avLst/>
              <a:gdLst>
                <a:gd name="T0" fmla="*/ 954 w 954"/>
                <a:gd name="T1" fmla="*/ 43 h 85"/>
                <a:gd name="T2" fmla="*/ 912 w 954"/>
                <a:gd name="T3" fmla="*/ 0 h 85"/>
                <a:gd name="T4" fmla="*/ 0 w 954"/>
                <a:gd name="T5" fmla="*/ 0 h 85"/>
                <a:gd name="T6" fmla="*/ 0 w 954"/>
                <a:gd name="T7" fmla="*/ 85 h 85"/>
                <a:gd name="T8" fmla="*/ 912 w 954"/>
                <a:gd name="T9" fmla="*/ 85 h 85"/>
                <a:gd name="T10" fmla="*/ 870 w 954"/>
                <a:gd name="T11" fmla="*/ 43 h 85"/>
                <a:gd name="T12" fmla="*/ 954 w 954"/>
                <a:gd name="T13" fmla="*/ 43 h 85"/>
                <a:gd name="T14" fmla="*/ 954 w 954"/>
                <a:gd name="T15" fmla="*/ 0 h 85"/>
                <a:gd name="T16" fmla="*/ 912 w 954"/>
                <a:gd name="T17" fmla="*/ 0 h 85"/>
                <a:gd name="T18" fmla="*/ 954 w 954"/>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954" y="43"/>
                  </a:moveTo>
                  <a:lnTo>
                    <a:pt x="912" y="0"/>
                  </a:lnTo>
                  <a:lnTo>
                    <a:pt x="0" y="0"/>
                  </a:lnTo>
                  <a:lnTo>
                    <a:pt x="0" y="85"/>
                  </a:lnTo>
                  <a:lnTo>
                    <a:pt x="912" y="85"/>
                  </a:lnTo>
                  <a:lnTo>
                    <a:pt x="870" y="43"/>
                  </a:lnTo>
                  <a:lnTo>
                    <a:pt x="954" y="43"/>
                  </a:lnTo>
                  <a:lnTo>
                    <a:pt x="954" y="0"/>
                  </a:lnTo>
                  <a:lnTo>
                    <a:pt x="912" y="0"/>
                  </a:lnTo>
                  <a:lnTo>
                    <a:pt x="954"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4" name="Freeform 101"/>
            <p:cNvSpPr>
              <a:spLocks/>
            </p:cNvSpPr>
            <p:nvPr/>
          </p:nvSpPr>
          <p:spPr bwMode="auto">
            <a:xfrm>
              <a:off x="4010" y="1249"/>
              <a:ext cx="28" cy="317"/>
            </a:xfrm>
            <a:custGeom>
              <a:avLst/>
              <a:gdLst>
                <a:gd name="T0" fmla="*/ 42 w 84"/>
                <a:gd name="T1" fmla="*/ 952 h 952"/>
                <a:gd name="T2" fmla="*/ 84 w 84"/>
                <a:gd name="T3" fmla="*/ 910 h 952"/>
                <a:gd name="T4" fmla="*/ 84 w 84"/>
                <a:gd name="T5" fmla="*/ 0 h 952"/>
                <a:gd name="T6" fmla="*/ 0 w 84"/>
                <a:gd name="T7" fmla="*/ 0 h 952"/>
                <a:gd name="T8" fmla="*/ 0 w 84"/>
                <a:gd name="T9" fmla="*/ 910 h 952"/>
                <a:gd name="T10" fmla="*/ 42 w 84"/>
                <a:gd name="T11" fmla="*/ 868 h 952"/>
                <a:gd name="T12" fmla="*/ 42 w 84"/>
                <a:gd name="T13" fmla="*/ 952 h 952"/>
                <a:gd name="T14" fmla="*/ 84 w 84"/>
                <a:gd name="T15" fmla="*/ 952 h 952"/>
                <a:gd name="T16" fmla="*/ 84 w 84"/>
                <a:gd name="T17" fmla="*/ 910 h 952"/>
                <a:gd name="T18" fmla="*/ 42 w 84"/>
                <a:gd name="T19"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52">
                  <a:moveTo>
                    <a:pt x="42" y="952"/>
                  </a:moveTo>
                  <a:lnTo>
                    <a:pt x="84" y="910"/>
                  </a:lnTo>
                  <a:lnTo>
                    <a:pt x="84" y="0"/>
                  </a:lnTo>
                  <a:lnTo>
                    <a:pt x="0" y="0"/>
                  </a:lnTo>
                  <a:lnTo>
                    <a:pt x="0" y="910"/>
                  </a:lnTo>
                  <a:lnTo>
                    <a:pt x="42" y="868"/>
                  </a:lnTo>
                  <a:lnTo>
                    <a:pt x="42" y="952"/>
                  </a:lnTo>
                  <a:lnTo>
                    <a:pt x="84" y="952"/>
                  </a:lnTo>
                  <a:lnTo>
                    <a:pt x="84" y="910"/>
                  </a:lnTo>
                  <a:lnTo>
                    <a:pt x="42" y="9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5" name="Freeform 102"/>
            <p:cNvSpPr>
              <a:spLocks/>
            </p:cNvSpPr>
            <p:nvPr/>
          </p:nvSpPr>
          <p:spPr bwMode="auto">
            <a:xfrm>
              <a:off x="3706" y="1538"/>
              <a:ext cx="318" cy="28"/>
            </a:xfrm>
            <a:custGeom>
              <a:avLst/>
              <a:gdLst>
                <a:gd name="T0" fmla="*/ 0 w 954"/>
                <a:gd name="T1" fmla="*/ 42 h 84"/>
                <a:gd name="T2" fmla="*/ 42 w 954"/>
                <a:gd name="T3" fmla="*/ 84 h 84"/>
                <a:gd name="T4" fmla="*/ 954 w 954"/>
                <a:gd name="T5" fmla="*/ 84 h 84"/>
                <a:gd name="T6" fmla="*/ 954 w 954"/>
                <a:gd name="T7" fmla="*/ 0 h 84"/>
                <a:gd name="T8" fmla="*/ 42 w 954"/>
                <a:gd name="T9" fmla="*/ 0 h 84"/>
                <a:gd name="T10" fmla="*/ 85 w 954"/>
                <a:gd name="T11" fmla="*/ 42 h 84"/>
                <a:gd name="T12" fmla="*/ 0 w 954"/>
                <a:gd name="T13" fmla="*/ 42 h 84"/>
                <a:gd name="T14" fmla="*/ 0 w 954"/>
                <a:gd name="T15" fmla="*/ 84 h 84"/>
                <a:gd name="T16" fmla="*/ 42 w 954"/>
                <a:gd name="T17" fmla="*/ 84 h 84"/>
                <a:gd name="T18" fmla="*/ 0 w 954"/>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4">
                  <a:moveTo>
                    <a:pt x="0" y="42"/>
                  </a:moveTo>
                  <a:lnTo>
                    <a:pt x="42" y="84"/>
                  </a:lnTo>
                  <a:lnTo>
                    <a:pt x="954" y="84"/>
                  </a:lnTo>
                  <a:lnTo>
                    <a:pt x="954" y="0"/>
                  </a:lnTo>
                  <a:lnTo>
                    <a:pt x="42" y="0"/>
                  </a:lnTo>
                  <a:lnTo>
                    <a:pt x="85" y="42"/>
                  </a:lnTo>
                  <a:lnTo>
                    <a:pt x="0" y="42"/>
                  </a:lnTo>
                  <a:lnTo>
                    <a:pt x="0" y="84"/>
                  </a:lnTo>
                  <a:lnTo>
                    <a:pt x="42" y="84"/>
                  </a:lnTo>
                  <a:lnTo>
                    <a:pt x="0"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6" name="Freeform 103"/>
            <p:cNvSpPr>
              <a:spLocks/>
            </p:cNvSpPr>
            <p:nvPr/>
          </p:nvSpPr>
          <p:spPr bwMode="auto">
            <a:xfrm>
              <a:off x="3706" y="1234"/>
              <a:ext cx="28" cy="318"/>
            </a:xfrm>
            <a:custGeom>
              <a:avLst/>
              <a:gdLst>
                <a:gd name="T0" fmla="*/ 42 w 85"/>
                <a:gd name="T1" fmla="*/ 0 h 953"/>
                <a:gd name="T2" fmla="*/ 0 w 85"/>
                <a:gd name="T3" fmla="*/ 43 h 953"/>
                <a:gd name="T4" fmla="*/ 0 w 85"/>
                <a:gd name="T5" fmla="*/ 953 h 953"/>
                <a:gd name="T6" fmla="*/ 85 w 85"/>
                <a:gd name="T7" fmla="*/ 953 h 953"/>
                <a:gd name="T8" fmla="*/ 85 w 85"/>
                <a:gd name="T9" fmla="*/ 43 h 953"/>
                <a:gd name="T10" fmla="*/ 42 w 85"/>
                <a:gd name="T11" fmla="*/ 85 h 953"/>
                <a:gd name="T12" fmla="*/ 42 w 85"/>
                <a:gd name="T13" fmla="*/ 0 h 953"/>
                <a:gd name="T14" fmla="*/ 0 w 85"/>
                <a:gd name="T15" fmla="*/ 0 h 953"/>
                <a:gd name="T16" fmla="*/ 0 w 85"/>
                <a:gd name="T17" fmla="*/ 43 h 953"/>
                <a:gd name="T18" fmla="*/ 42 w 85"/>
                <a:gd name="T19" fmla="*/ 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3">
                  <a:moveTo>
                    <a:pt x="42" y="0"/>
                  </a:moveTo>
                  <a:lnTo>
                    <a:pt x="0" y="43"/>
                  </a:lnTo>
                  <a:lnTo>
                    <a:pt x="0" y="953"/>
                  </a:lnTo>
                  <a:lnTo>
                    <a:pt x="85" y="953"/>
                  </a:lnTo>
                  <a:lnTo>
                    <a:pt x="85" y="43"/>
                  </a:lnTo>
                  <a:lnTo>
                    <a:pt x="42" y="85"/>
                  </a:lnTo>
                  <a:lnTo>
                    <a:pt x="42" y="0"/>
                  </a:lnTo>
                  <a:lnTo>
                    <a:pt x="0" y="0"/>
                  </a:lnTo>
                  <a:lnTo>
                    <a:pt x="0" y="43"/>
                  </a:lnTo>
                  <a:lnTo>
                    <a:pt x="4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7" name="Freeform 104"/>
            <p:cNvSpPr>
              <a:spLocks/>
            </p:cNvSpPr>
            <p:nvPr/>
          </p:nvSpPr>
          <p:spPr bwMode="auto">
            <a:xfrm>
              <a:off x="4451" y="1842"/>
              <a:ext cx="317" cy="28"/>
            </a:xfrm>
            <a:custGeom>
              <a:avLst/>
              <a:gdLst>
                <a:gd name="T0" fmla="*/ 953 w 953"/>
                <a:gd name="T1" fmla="*/ 42 h 84"/>
                <a:gd name="T2" fmla="*/ 911 w 953"/>
                <a:gd name="T3" fmla="*/ 0 h 84"/>
                <a:gd name="T4" fmla="*/ 0 w 953"/>
                <a:gd name="T5" fmla="*/ 0 h 84"/>
                <a:gd name="T6" fmla="*/ 0 w 953"/>
                <a:gd name="T7" fmla="*/ 84 h 84"/>
                <a:gd name="T8" fmla="*/ 911 w 953"/>
                <a:gd name="T9" fmla="*/ 84 h 84"/>
                <a:gd name="T10" fmla="*/ 869 w 953"/>
                <a:gd name="T11" fmla="*/ 42 h 84"/>
                <a:gd name="T12" fmla="*/ 953 w 953"/>
                <a:gd name="T13" fmla="*/ 42 h 84"/>
                <a:gd name="T14" fmla="*/ 953 w 953"/>
                <a:gd name="T15" fmla="*/ 0 h 84"/>
                <a:gd name="T16" fmla="*/ 911 w 953"/>
                <a:gd name="T17" fmla="*/ 0 h 84"/>
                <a:gd name="T18" fmla="*/ 953 w 953"/>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3" h="84">
                  <a:moveTo>
                    <a:pt x="953" y="42"/>
                  </a:moveTo>
                  <a:lnTo>
                    <a:pt x="911" y="0"/>
                  </a:lnTo>
                  <a:lnTo>
                    <a:pt x="0" y="0"/>
                  </a:lnTo>
                  <a:lnTo>
                    <a:pt x="0" y="84"/>
                  </a:lnTo>
                  <a:lnTo>
                    <a:pt x="911" y="84"/>
                  </a:lnTo>
                  <a:lnTo>
                    <a:pt x="869" y="42"/>
                  </a:lnTo>
                  <a:lnTo>
                    <a:pt x="953" y="42"/>
                  </a:lnTo>
                  <a:lnTo>
                    <a:pt x="953" y="0"/>
                  </a:lnTo>
                  <a:lnTo>
                    <a:pt x="911" y="0"/>
                  </a:lnTo>
                  <a:lnTo>
                    <a:pt x="953"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8" name="Freeform 105"/>
            <p:cNvSpPr>
              <a:spLocks/>
            </p:cNvSpPr>
            <p:nvPr/>
          </p:nvSpPr>
          <p:spPr bwMode="auto">
            <a:xfrm>
              <a:off x="4740" y="1856"/>
              <a:ext cx="28" cy="318"/>
            </a:xfrm>
            <a:custGeom>
              <a:avLst/>
              <a:gdLst>
                <a:gd name="T0" fmla="*/ 42 w 84"/>
                <a:gd name="T1" fmla="*/ 952 h 952"/>
                <a:gd name="T2" fmla="*/ 84 w 84"/>
                <a:gd name="T3" fmla="*/ 910 h 952"/>
                <a:gd name="T4" fmla="*/ 84 w 84"/>
                <a:gd name="T5" fmla="*/ 0 h 952"/>
                <a:gd name="T6" fmla="*/ 0 w 84"/>
                <a:gd name="T7" fmla="*/ 0 h 952"/>
                <a:gd name="T8" fmla="*/ 0 w 84"/>
                <a:gd name="T9" fmla="*/ 910 h 952"/>
                <a:gd name="T10" fmla="*/ 42 w 84"/>
                <a:gd name="T11" fmla="*/ 868 h 952"/>
                <a:gd name="T12" fmla="*/ 42 w 84"/>
                <a:gd name="T13" fmla="*/ 952 h 952"/>
                <a:gd name="T14" fmla="*/ 84 w 84"/>
                <a:gd name="T15" fmla="*/ 952 h 952"/>
                <a:gd name="T16" fmla="*/ 84 w 84"/>
                <a:gd name="T17" fmla="*/ 910 h 952"/>
                <a:gd name="T18" fmla="*/ 42 w 84"/>
                <a:gd name="T19"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52">
                  <a:moveTo>
                    <a:pt x="42" y="952"/>
                  </a:moveTo>
                  <a:lnTo>
                    <a:pt x="84" y="910"/>
                  </a:lnTo>
                  <a:lnTo>
                    <a:pt x="84" y="0"/>
                  </a:lnTo>
                  <a:lnTo>
                    <a:pt x="0" y="0"/>
                  </a:lnTo>
                  <a:lnTo>
                    <a:pt x="0" y="910"/>
                  </a:lnTo>
                  <a:lnTo>
                    <a:pt x="42" y="868"/>
                  </a:lnTo>
                  <a:lnTo>
                    <a:pt x="42" y="952"/>
                  </a:lnTo>
                  <a:lnTo>
                    <a:pt x="84" y="952"/>
                  </a:lnTo>
                  <a:lnTo>
                    <a:pt x="84" y="910"/>
                  </a:lnTo>
                  <a:lnTo>
                    <a:pt x="42" y="9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09" name="Freeform 106"/>
            <p:cNvSpPr>
              <a:spLocks/>
            </p:cNvSpPr>
            <p:nvPr/>
          </p:nvSpPr>
          <p:spPr bwMode="auto">
            <a:xfrm>
              <a:off x="4436" y="2146"/>
              <a:ext cx="318" cy="28"/>
            </a:xfrm>
            <a:custGeom>
              <a:avLst/>
              <a:gdLst>
                <a:gd name="T0" fmla="*/ 0 w 954"/>
                <a:gd name="T1" fmla="*/ 42 h 84"/>
                <a:gd name="T2" fmla="*/ 43 w 954"/>
                <a:gd name="T3" fmla="*/ 84 h 84"/>
                <a:gd name="T4" fmla="*/ 954 w 954"/>
                <a:gd name="T5" fmla="*/ 84 h 84"/>
                <a:gd name="T6" fmla="*/ 954 w 954"/>
                <a:gd name="T7" fmla="*/ 0 h 84"/>
                <a:gd name="T8" fmla="*/ 43 w 954"/>
                <a:gd name="T9" fmla="*/ 0 h 84"/>
                <a:gd name="T10" fmla="*/ 85 w 954"/>
                <a:gd name="T11" fmla="*/ 42 h 84"/>
                <a:gd name="T12" fmla="*/ 0 w 954"/>
                <a:gd name="T13" fmla="*/ 42 h 84"/>
                <a:gd name="T14" fmla="*/ 0 w 954"/>
                <a:gd name="T15" fmla="*/ 84 h 84"/>
                <a:gd name="T16" fmla="*/ 43 w 954"/>
                <a:gd name="T17" fmla="*/ 84 h 84"/>
                <a:gd name="T18" fmla="*/ 0 w 954"/>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4">
                  <a:moveTo>
                    <a:pt x="0" y="42"/>
                  </a:moveTo>
                  <a:lnTo>
                    <a:pt x="43" y="84"/>
                  </a:lnTo>
                  <a:lnTo>
                    <a:pt x="954" y="84"/>
                  </a:lnTo>
                  <a:lnTo>
                    <a:pt x="954" y="0"/>
                  </a:lnTo>
                  <a:lnTo>
                    <a:pt x="43" y="0"/>
                  </a:lnTo>
                  <a:lnTo>
                    <a:pt x="85" y="42"/>
                  </a:lnTo>
                  <a:lnTo>
                    <a:pt x="0" y="42"/>
                  </a:lnTo>
                  <a:lnTo>
                    <a:pt x="0" y="84"/>
                  </a:lnTo>
                  <a:lnTo>
                    <a:pt x="43" y="84"/>
                  </a:lnTo>
                  <a:lnTo>
                    <a:pt x="0"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0" name="Freeform 107"/>
            <p:cNvSpPr>
              <a:spLocks/>
            </p:cNvSpPr>
            <p:nvPr/>
          </p:nvSpPr>
          <p:spPr bwMode="auto">
            <a:xfrm>
              <a:off x="4436" y="1842"/>
              <a:ext cx="29" cy="318"/>
            </a:xfrm>
            <a:custGeom>
              <a:avLst/>
              <a:gdLst>
                <a:gd name="T0" fmla="*/ 43 w 85"/>
                <a:gd name="T1" fmla="*/ 0 h 952"/>
                <a:gd name="T2" fmla="*/ 0 w 85"/>
                <a:gd name="T3" fmla="*/ 42 h 952"/>
                <a:gd name="T4" fmla="*/ 0 w 85"/>
                <a:gd name="T5" fmla="*/ 952 h 952"/>
                <a:gd name="T6" fmla="*/ 85 w 85"/>
                <a:gd name="T7" fmla="*/ 952 h 952"/>
                <a:gd name="T8" fmla="*/ 85 w 85"/>
                <a:gd name="T9" fmla="*/ 42 h 952"/>
                <a:gd name="T10" fmla="*/ 43 w 85"/>
                <a:gd name="T11" fmla="*/ 84 h 952"/>
                <a:gd name="T12" fmla="*/ 43 w 85"/>
                <a:gd name="T13" fmla="*/ 0 h 952"/>
                <a:gd name="T14" fmla="*/ 0 w 85"/>
                <a:gd name="T15" fmla="*/ 0 h 952"/>
                <a:gd name="T16" fmla="*/ 0 w 85"/>
                <a:gd name="T17" fmla="*/ 42 h 952"/>
                <a:gd name="T18" fmla="*/ 43 w 85"/>
                <a:gd name="T19"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2">
                  <a:moveTo>
                    <a:pt x="43" y="0"/>
                  </a:moveTo>
                  <a:lnTo>
                    <a:pt x="0" y="42"/>
                  </a:lnTo>
                  <a:lnTo>
                    <a:pt x="0" y="952"/>
                  </a:lnTo>
                  <a:lnTo>
                    <a:pt x="85" y="952"/>
                  </a:lnTo>
                  <a:lnTo>
                    <a:pt x="85" y="42"/>
                  </a:lnTo>
                  <a:lnTo>
                    <a:pt x="43" y="84"/>
                  </a:lnTo>
                  <a:lnTo>
                    <a:pt x="43" y="0"/>
                  </a:lnTo>
                  <a:lnTo>
                    <a:pt x="0" y="0"/>
                  </a:lnTo>
                  <a:lnTo>
                    <a:pt x="0" y="42"/>
                  </a:ln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1" name="Freeform 108"/>
            <p:cNvSpPr>
              <a:spLocks/>
            </p:cNvSpPr>
            <p:nvPr/>
          </p:nvSpPr>
          <p:spPr bwMode="auto">
            <a:xfrm>
              <a:off x="2503" y="1842"/>
              <a:ext cx="318" cy="28"/>
            </a:xfrm>
            <a:custGeom>
              <a:avLst/>
              <a:gdLst>
                <a:gd name="T0" fmla="*/ 954 w 954"/>
                <a:gd name="T1" fmla="*/ 42 h 85"/>
                <a:gd name="T2" fmla="*/ 912 w 954"/>
                <a:gd name="T3" fmla="*/ 0 h 85"/>
                <a:gd name="T4" fmla="*/ 0 w 954"/>
                <a:gd name="T5" fmla="*/ 0 h 85"/>
                <a:gd name="T6" fmla="*/ 0 w 954"/>
                <a:gd name="T7" fmla="*/ 85 h 85"/>
                <a:gd name="T8" fmla="*/ 912 w 954"/>
                <a:gd name="T9" fmla="*/ 85 h 85"/>
                <a:gd name="T10" fmla="*/ 869 w 954"/>
                <a:gd name="T11" fmla="*/ 42 h 85"/>
                <a:gd name="T12" fmla="*/ 954 w 954"/>
                <a:gd name="T13" fmla="*/ 42 h 85"/>
                <a:gd name="T14" fmla="*/ 954 w 954"/>
                <a:gd name="T15" fmla="*/ 0 h 85"/>
                <a:gd name="T16" fmla="*/ 912 w 954"/>
                <a:gd name="T17" fmla="*/ 0 h 85"/>
                <a:gd name="T18" fmla="*/ 954 w 954"/>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954" y="42"/>
                  </a:moveTo>
                  <a:lnTo>
                    <a:pt x="912" y="0"/>
                  </a:lnTo>
                  <a:lnTo>
                    <a:pt x="0" y="0"/>
                  </a:lnTo>
                  <a:lnTo>
                    <a:pt x="0" y="85"/>
                  </a:lnTo>
                  <a:lnTo>
                    <a:pt x="912" y="85"/>
                  </a:lnTo>
                  <a:lnTo>
                    <a:pt x="869" y="42"/>
                  </a:lnTo>
                  <a:lnTo>
                    <a:pt x="954" y="42"/>
                  </a:lnTo>
                  <a:lnTo>
                    <a:pt x="954" y="0"/>
                  </a:lnTo>
                  <a:lnTo>
                    <a:pt x="912" y="0"/>
                  </a:lnTo>
                  <a:lnTo>
                    <a:pt x="954"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2" name="Freeform 109"/>
            <p:cNvSpPr>
              <a:spLocks/>
            </p:cNvSpPr>
            <p:nvPr/>
          </p:nvSpPr>
          <p:spPr bwMode="auto">
            <a:xfrm>
              <a:off x="2793" y="1856"/>
              <a:ext cx="28" cy="317"/>
            </a:xfrm>
            <a:custGeom>
              <a:avLst/>
              <a:gdLst>
                <a:gd name="T0" fmla="*/ 43 w 85"/>
                <a:gd name="T1" fmla="*/ 953 h 953"/>
                <a:gd name="T2" fmla="*/ 85 w 85"/>
                <a:gd name="T3" fmla="*/ 911 h 953"/>
                <a:gd name="T4" fmla="*/ 85 w 85"/>
                <a:gd name="T5" fmla="*/ 0 h 953"/>
                <a:gd name="T6" fmla="*/ 0 w 85"/>
                <a:gd name="T7" fmla="*/ 0 h 953"/>
                <a:gd name="T8" fmla="*/ 0 w 85"/>
                <a:gd name="T9" fmla="*/ 911 h 953"/>
                <a:gd name="T10" fmla="*/ 43 w 85"/>
                <a:gd name="T11" fmla="*/ 868 h 953"/>
                <a:gd name="T12" fmla="*/ 43 w 85"/>
                <a:gd name="T13" fmla="*/ 953 h 953"/>
                <a:gd name="T14" fmla="*/ 85 w 85"/>
                <a:gd name="T15" fmla="*/ 953 h 953"/>
                <a:gd name="T16" fmla="*/ 85 w 85"/>
                <a:gd name="T17" fmla="*/ 911 h 953"/>
                <a:gd name="T18" fmla="*/ 43 w 85"/>
                <a:gd name="T19"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3">
                  <a:moveTo>
                    <a:pt x="43" y="953"/>
                  </a:moveTo>
                  <a:lnTo>
                    <a:pt x="85" y="911"/>
                  </a:lnTo>
                  <a:lnTo>
                    <a:pt x="85" y="0"/>
                  </a:lnTo>
                  <a:lnTo>
                    <a:pt x="0" y="0"/>
                  </a:lnTo>
                  <a:lnTo>
                    <a:pt x="0" y="911"/>
                  </a:lnTo>
                  <a:lnTo>
                    <a:pt x="43" y="868"/>
                  </a:lnTo>
                  <a:lnTo>
                    <a:pt x="43" y="953"/>
                  </a:lnTo>
                  <a:lnTo>
                    <a:pt x="85" y="953"/>
                  </a:lnTo>
                  <a:lnTo>
                    <a:pt x="85" y="911"/>
                  </a:lnTo>
                  <a:lnTo>
                    <a:pt x="43" y="9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3" name="Freeform 110"/>
            <p:cNvSpPr>
              <a:spLocks/>
            </p:cNvSpPr>
            <p:nvPr/>
          </p:nvSpPr>
          <p:spPr bwMode="auto">
            <a:xfrm>
              <a:off x="2489" y="2145"/>
              <a:ext cx="318" cy="28"/>
            </a:xfrm>
            <a:custGeom>
              <a:avLst/>
              <a:gdLst>
                <a:gd name="T0" fmla="*/ 0 w 954"/>
                <a:gd name="T1" fmla="*/ 43 h 85"/>
                <a:gd name="T2" fmla="*/ 42 w 954"/>
                <a:gd name="T3" fmla="*/ 85 h 85"/>
                <a:gd name="T4" fmla="*/ 954 w 954"/>
                <a:gd name="T5" fmla="*/ 85 h 85"/>
                <a:gd name="T6" fmla="*/ 954 w 954"/>
                <a:gd name="T7" fmla="*/ 0 h 85"/>
                <a:gd name="T8" fmla="*/ 42 w 954"/>
                <a:gd name="T9" fmla="*/ 0 h 85"/>
                <a:gd name="T10" fmla="*/ 84 w 954"/>
                <a:gd name="T11" fmla="*/ 43 h 85"/>
                <a:gd name="T12" fmla="*/ 0 w 954"/>
                <a:gd name="T13" fmla="*/ 43 h 85"/>
                <a:gd name="T14" fmla="*/ 0 w 954"/>
                <a:gd name="T15" fmla="*/ 85 h 85"/>
                <a:gd name="T16" fmla="*/ 42 w 954"/>
                <a:gd name="T17" fmla="*/ 85 h 85"/>
                <a:gd name="T18" fmla="*/ 0 w 954"/>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0" y="43"/>
                  </a:moveTo>
                  <a:lnTo>
                    <a:pt x="42" y="85"/>
                  </a:lnTo>
                  <a:lnTo>
                    <a:pt x="954" y="85"/>
                  </a:lnTo>
                  <a:lnTo>
                    <a:pt x="954" y="0"/>
                  </a:lnTo>
                  <a:lnTo>
                    <a:pt x="42" y="0"/>
                  </a:lnTo>
                  <a:lnTo>
                    <a:pt x="84" y="43"/>
                  </a:lnTo>
                  <a:lnTo>
                    <a:pt x="0" y="43"/>
                  </a:lnTo>
                  <a:lnTo>
                    <a:pt x="0" y="85"/>
                  </a:lnTo>
                  <a:lnTo>
                    <a:pt x="42" y="85"/>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4" name="Freeform 111"/>
            <p:cNvSpPr>
              <a:spLocks/>
            </p:cNvSpPr>
            <p:nvPr/>
          </p:nvSpPr>
          <p:spPr bwMode="auto">
            <a:xfrm>
              <a:off x="2489" y="1842"/>
              <a:ext cx="28" cy="317"/>
            </a:xfrm>
            <a:custGeom>
              <a:avLst/>
              <a:gdLst>
                <a:gd name="T0" fmla="*/ 42 w 84"/>
                <a:gd name="T1" fmla="*/ 0 h 953"/>
                <a:gd name="T2" fmla="*/ 0 w 84"/>
                <a:gd name="T3" fmla="*/ 42 h 953"/>
                <a:gd name="T4" fmla="*/ 0 w 84"/>
                <a:gd name="T5" fmla="*/ 953 h 953"/>
                <a:gd name="T6" fmla="*/ 84 w 84"/>
                <a:gd name="T7" fmla="*/ 953 h 953"/>
                <a:gd name="T8" fmla="*/ 84 w 84"/>
                <a:gd name="T9" fmla="*/ 42 h 953"/>
                <a:gd name="T10" fmla="*/ 42 w 84"/>
                <a:gd name="T11" fmla="*/ 85 h 953"/>
                <a:gd name="T12" fmla="*/ 42 w 84"/>
                <a:gd name="T13" fmla="*/ 0 h 953"/>
                <a:gd name="T14" fmla="*/ 0 w 84"/>
                <a:gd name="T15" fmla="*/ 0 h 953"/>
                <a:gd name="T16" fmla="*/ 0 w 84"/>
                <a:gd name="T17" fmla="*/ 42 h 953"/>
                <a:gd name="T18" fmla="*/ 42 w 84"/>
                <a:gd name="T19" fmla="*/ 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53">
                  <a:moveTo>
                    <a:pt x="42" y="0"/>
                  </a:moveTo>
                  <a:lnTo>
                    <a:pt x="0" y="42"/>
                  </a:lnTo>
                  <a:lnTo>
                    <a:pt x="0" y="953"/>
                  </a:lnTo>
                  <a:lnTo>
                    <a:pt x="84" y="953"/>
                  </a:lnTo>
                  <a:lnTo>
                    <a:pt x="84" y="42"/>
                  </a:lnTo>
                  <a:lnTo>
                    <a:pt x="42" y="85"/>
                  </a:lnTo>
                  <a:lnTo>
                    <a:pt x="42" y="0"/>
                  </a:lnTo>
                  <a:lnTo>
                    <a:pt x="0" y="0"/>
                  </a:lnTo>
                  <a:lnTo>
                    <a:pt x="0" y="42"/>
                  </a:lnTo>
                  <a:lnTo>
                    <a:pt x="4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5" name="Freeform 112"/>
            <p:cNvSpPr>
              <a:spLocks/>
            </p:cNvSpPr>
            <p:nvPr/>
          </p:nvSpPr>
          <p:spPr bwMode="auto">
            <a:xfrm>
              <a:off x="2990" y="2449"/>
              <a:ext cx="318" cy="29"/>
            </a:xfrm>
            <a:custGeom>
              <a:avLst/>
              <a:gdLst>
                <a:gd name="T0" fmla="*/ 954 w 954"/>
                <a:gd name="T1" fmla="*/ 43 h 85"/>
                <a:gd name="T2" fmla="*/ 911 w 954"/>
                <a:gd name="T3" fmla="*/ 0 h 85"/>
                <a:gd name="T4" fmla="*/ 0 w 954"/>
                <a:gd name="T5" fmla="*/ 0 h 85"/>
                <a:gd name="T6" fmla="*/ 0 w 954"/>
                <a:gd name="T7" fmla="*/ 85 h 85"/>
                <a:gd name="T8" fmla="*/ 911 w 954"/>
                <a:gd name="T9" fmla="*/ 85 h 85"/>
                <a:gd name="T10" fmla="*/ 869 w 954"/>
                <a:gd name="T11" fmla="*/ 43 h 85"/>
                <a:gd name="T12" fmla="*/ 954 w 954"/>
                <a:gd name="T13" fmla="*/ 43 h 85"/>
                <a:gd name="T14" fmla="*/ 954 w 954"/>
                <a:gd name="T15" fmla="*/ 0 h 85"/>
                <a:gd name="T16" fmla="*/ 911 w 954"/>
                <a:gd name="T17" fmla="*/ 0 h 85"/>
                <a:gd name="T18" fmla="*/ 954 w 954"/>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954" y="43"/>
                  </a:moveTo>
                  <a:lnTo>
                    <a:pt x="911" y="0"/>
                  </a:lnTo>
                  <a:lnTo>
                    <a:pt x="0" y="0"/>
                  </a:lnTo>
                  <a:lnTo>
                    <a:pt x="0" y="85"/>
                  </a:lnTo>
                  <a:lnTo>
                    <a:pt x="911" y="85"/>
                  </a:lnTo>
                  <a:lnTo>
                    <a:pt x="869" y="43"/>
                  </a:lnTo>
                  <a:lnTo>
                    <a:pt x="954" y="43"/>
                  </a:lnTo>
                  <a:lnTo>
                    <a:pt x="954" y="0"/>
                  </a:lnTo>
                  <a:lnTo>
                    <a:pt x="911" y="0"/>
                  </a:lnTo>
                  <a:lnTo>
                    <a:pt x="954"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6" name="Freeform 113"/>
            <p:cNvSpPr>
              <a:spLocks/>
            </p:cNvSpPr>
            <p:nvPr/>
          </p:nvSpPr>
          <p:spPr bwMode="auto">
            <a:xfrm>
              <a:off x="3280" y="2464"/>
              <a:ext cx="28" cy="317"/>
            </a:xfrm>
            <a:custGeom>
              <a:avLst/>
              <a:gdLst>
                <a:gd name="T0" fmla="*/ 42 w 85"/>
                <a:gd name="T1" fmla="*/ 952 h 952"/>
                <a:gd name="T2" fmla="*/ 85 w 85"/>
                <a:gd name="T3" fmla="*/ 910 h 952"/>
                <a:gd name="T4" fmla="*/ 85 w 85"/>
                <a:gd name="T5" fmla="*/ 0 h 952"/>
                <a:gd name="T6" fmla="*/ 0 w 85"/>
                <a:gd name="T7" fmla="*/ 0 h 952"/>
                <a:gd name="T8" fmla="*/ 0 w 85"/>
                <a:gd name="T9" fmla="*/ 910 h 952"/>
                <a:gd name="T10" fmla="*/ 42 w 85"/>
                <a:gd name="T11" fmla="*/ 868 h 952"/>
                <a:gd name="T12" fmla="*/ 42 w 85"/>
                <a:gd name="T13" fmla="*/ 952 h 952"/>
                <a:gd name="T14" fmla="*/ 85 w 85"/>
                <a:gd name="T15" fmla="*/ 952 h 952"/>
                <a:gd name="T16" fmla="*/ 85 w 85"/>
                <a:gd name="T17" fmla="*/ 910 h 952"/>
                <a:gd name="T18" fmla="*/ 42 w 85"/>
                <a:gd name="T19"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2">
                  <a:moveTo>
                    <a:pt x="42" y="952"/>
                  </a:moveTo>
                  <a:lnTo>
                    <a:pt x="85" y="910"/>
                  </a:lnTo>
                  <a:lnTo>
                    <a:pt x="85" y="0"/>
                  </a:lnTo>
                  <a:lnTo>
                    <a:pt x="0" y="0"/>
                  </a:lnTo>
                  <a:lnTo>
                    <a:pt x="0" y="910"/>
                  </a:lnTo>
                  <a:lnTo>
                    <a:pt x="42" y="868"/>
                  </a:lnTo>
                  <a:lnTo>
                    <a:pt x="42" y="952"/>
                  </a:lnTo>
                  <a:lnTo>
                    <a:pt x="85" y="952"/>
                  </a:lnTo>
                  <a:lnTo>
                    <a:pt x="85" y="910"/>
                  </a:lnTo>
                  <a:lnTo>
                    <a:pt x="42" y="9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7" name="Freeform 114"/>
            <p:cNvSpPr>
              <a:spLocks/>
            </p:cNvSpPr>
            <p:nvPr/>
          </p:nvSpPr>
          <p:spPr bwMode="auto">
            <a:xfrm>
              <a:off x="2976" y="2753"/>
              <a:ext cx="318" cy="28"/>
            </a:xfrm>
            <a:custGeom>
              <a:avLst/>
              <a:gdLst>
                <a:gd name="T0" fmla="*/ 0 w 954"/>
                <a:gd name="T1" fmla="*/ 42 h 84"/>
                <a:gd name="T2" fmla="*/ 43 w 954"/>
                <a:gd name="T3" fmla="*/ 84 h 84"/>
                <a:gd name="T4" fmla="*/ 954 w 954"/>
                <a:gd name="T5" fmla="*/ 84 h 84"/>
                <a:gd name="T6" fmla="*/ 954 w 954"/>
                <a:gd name="T7" fmla="*/ 0 h 84"/>
                <a:gd name="T8" fmla="*/ 43 w 954"/>
                <a:gd name="T9" fmla="*/ 0 h 84"/>
                <a:gd name="T10" fmla="*/ 85 w 954"/>
                <a:gd name="T11" fmla="*/ 42 h 84"/>
                <a:gd name="T12" fmla="*/ 0 w 954"/>
                <a:gd name="T13" fmla="*/ 42 h 84"/>
                <a:gd name="T14" fmla="*/ 0 w 954"/>
                <a:gd name="T15" fmla="*/ 84 h 84"/>
                <a:gd name="T16" fmla="*/ 43 w 954"/>
                <a:gd name="T17" fmla="*/ 84 h 84"/>
                <a:gd name="T18" fmla="*/ 0 w 954"/>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4">
                  <a:moveTo>
                    <a:pt x="0" y="42"/>
                  </a:moveTo>
                  <a:lnTo>
                    <a:pt x="43" y="84"/>
                  </a:lnTo>
                  <a:lnTo>
                    <a:pt x="954" y="84"/>
                  </a:lnTo>
                  <a:lnTo>
                    <a:pt x="954" y="0"/>
                  </a:lnTo>
                  <a:lnTo>
                    <a:pt x="43" y="0"/>
                  </a:lnTo>
                  <a:lnTo>
                    <a:pt x="85" y="42"/>
                  </a:lnTo>
                  <a:lnTo>
                    <a:pt x="0" y="42"/>
                  </a:lnTo>
                  <a:lnTo>
                    <a:pt x="0" y="84"/>
                  </a:lnTo>
                  <a:lnTo>
                    <a:pt x="43" y="84"/>
                  </a:lnTo>
                  <a:lnTo>
                    <a:pt x="0"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8" name="Freeform 115"/>
            <p:cNvSpPr>
              <a:spLocks/>
            </p:cNvSpPr>
            <p:nvPr/>
          </p:nvSpPr>
          <p:spPr bwMode="auto">
            <a:xfrm>
              <a:off x="2976" y="2449"/>
              <a:ext cx="28" cy="318"/>
            </a:xfrm>
            <a:custGeom>
              <a:avLst/>
              <a:gdLst>
                <a:gd name="T0" fmla="*/ 43 w 85"/>
                <a:gd name="T1" fmla="*/ 0 h 953"/>
                <a:gd name="T2" fmla="*/ 0 w 85"/>
                <a:gd name="T3" fmla="*/ 43 h 953"/>
                <a:gd name="T4" fmla="*/ 0 w 85"/>
                <a:gd name="T5" fmla="*/ 953 h 953"/>
                <a:gd name="T6" fmla="*/ 85 w 85"/>
                <a:gd name="T7" fmla="*/ 953 h 953"/>
                <a:gd name="T8" fmla="*/ 85 w 85"/>
                <a:gd name="T9" fmla="*/ 43 h 953"/>
                <a:gd name="T10" fmla="*/ 43 w 85"/>
                <a:gd name="T11" fmla="*/ 85 h 953"/>
                <a:gd name="T12" fmla="*/ 43 w 85"/>
                <a:gd name="T13" fmla="*/ 0 h 953"/>
                <a:gd name="T14" fmla="*/ 0 w 85"/>
                <a:gd name="T15" fmla="*/ 0 h 953"/>
                <a:gd name="T16" fmla="*/ 0 w 85"/>
                <a:gd name="T17" fmla="*/ 43 h 953"/>
                <a:gd name="T18" fmla="*/ 43 w 85"/>
                <a:gd name="T19" fmla="*/ 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3">
                  <a:moveTo>
                    <a:pt x="43" y="0"/>
                  </a:moveTo>
                  <a:lnTo>
                    <a:pt x="0" y="43"/>
                  </a:lnTo>
                  <a:lnTo>
                    <a:pt x="0" y="953"/>
                  </a:lnTo>
                  <a:lnTo>
                    <a:pt x="85" y="953"/>
                  </a:lnTo>
                  <a:lnTo>
                    <a:pt x="85" y="43"/>
                  </a:lnTo>
                  <a:lnTo>
                    <a:pt x="43" y="85"/>
                  </a:lnTo>
                  <a:lnTo>
                    <a:pt x="43" y="0"/>
                  </a:lnTo>
                  <a:lnTo>
                    <a:pt x="0" y="0"/>
                  </a:lnTo>
                  <a:lnTo>
                    <a:pt x="0" y="43"/>
                  </a:ln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19" name="Freeform 116"/>
            <p:cNvSpPr>
              <a:spLocks/>
            </p:cNvSpPr>
            <p:nvPr/>
          </p:nvSpPr>
          <p:spPr bwMode="auto">
            <a:xfrm>
              <a:off x="4938" y="3057"/>
              <a:ext cx="318" cy="28"/>
            </a:xfrm>
            <a:custGeom>
              <a:avLst/>
              <a:gdLst>
                <a:gd name="T0" fmla="*/ 954 w 954"/>
                <a:gd name="T1" fmla="*/ 42 h 84"/>
                <a:gd name="T2" fmla="*/ 911 w 954"/>
                <a:gd name="T3" fmla="*/ 0 h 84"/>
                <a:gd name="T4" fmla="*/ 0 w 954"/>
                <a:gd name="T5" fmla="*/ 0 h 84"/>
                <a:gd name="T6" fmla="*/ 0 w 954"/>
                <a:gd name="T7" fmla="*/ 84 h 84"/>
                <a:gd name="T8" fmla="*/ 911 w 954"/>
                <a:gd name="T9" fmla="*/ 84 h 84"/>
                <a:gd name="T10" fmla="*/ 869 w 954"/>
                <a:gd name="T11" fmla="*/ 42 h 84"/>
                <a:gd name="T12" fmla="*/ 954 w 954"/>
                <a:gd name="T13" fmla="*/ 42 h 84"/>
                <a:gd name="T14" fmla="*/ 954 w 954"/>
                <a:gd name="T15" fmla="*/ 0 h 84"/>
                <a:gd name="T16" fmla="*/ 911 w 954"/>
                <a:gd name="T17" fmla="*/ 0 h 84"/>
                <a:gd name="T18" fmla="*/ 954 w 954"/>
                <a:gd name="T1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4">
                  <a:moveTo>
                    <a:pt x="954" y="42"/>
                  </a:moveTo>
                  <a:lnTo>
                    <a:pt x="911" y="0"/>
                  </a:lnTo>
                  <a:lnTo>
                    <a:pt x="0" y="0"/>
                  </a:lnTo>
                  <a:lnTo>
                    <a:pt x="0" y="84"/>
                  </a:lnTo>
                  <a:lnTo>
                    <a:pt x="911" y="84"/>
                  </a:lnTo>
                  <a:lnTo>
                    <a:pt x="869" y="42"/>
                  </a:lnTo>
                  <a:lnTo>
                    <a:pt x="954" y="42"/>
                  </a:lnTo>
                  <a:lnTo>
                    <a:pt x="954" y="0"/>
                  </a:lnTo>
                  <a:lnTo>
                    <a:pt x="911" y="0"/>
                  </a:lnTo>
                  <a:lnTo>
                    <a:pt x="954"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0" name="Freeform 117"/>
            <p:cNvSpPr>
              <a:spLocks/>
            </p:cNvSpPr>
            <p:nvPr/>
          </p:nvSpPr>
          <p:spPr bwMode="auto">
            <a:xfrm>
              <a:off x="5228" y="3071"/>
              <a:ext cx="28" cy="318"/>
            </a:xfrm>
            <a:custGeom>
              <a:avLst/>
              <a:gdLst>
                <a:gd name="T0" fmla="*/ 42 w 85"/>
                <a:gd name="T1" fmla="*/ 953 h 953"/>
                <a:gd name="T2" fmla="*/ 85 w 85"/>
                <a:gd name="T3" fmla="*/ 910 h 953"/>
                <a:gd name="T4" fmla="*/ 85 w 85"/>
                <a:gd name="T5" fmla="*/ 0 h 953"/>
                <a:gd name="T6" fmla="*/ 0 w 85"/>
                <a:gd name="T7" fmla="*/ 0 h 953"/>
                <a:gd name="T8" fmla="*/ 0 w 85"/>
                <a:gd name="T9" fmla="*/ 910 h 953"/>
                <a:gd name="T10" fmla="*/ 42 w 85"/>
                <a:gd name="T11" fmla="*/ 868 h 953"/>
                <a:gd name="T12" fmla="*/ 42 w 85"/>
                <a:gd name="T13" fmla="*/ 953 h 953"/>
                <a:gd name="T14" fmla="*/ 85 w 85"/>
                <a:gd name="T15" fmla="*/ 953 h 953"/>
                <a:gd name="T16" fmla="*/ 85 w 85"/>
                <a:gd name="T17" fmla="*/ 910 h 953"/>
                <a:gd name="T18" fmla="*/ 42 w 85"/>
                <a:gd name="T19"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3">
                  <a:moveTo>
                    <a:pt x="42" y="953"/>
                  </a:moveTo>
                  <a:lnTo>
                    <a:pt x="85" y="910"/>
                  </a:lnTo>
                  <a:lnTo>
                    <a:pt x="85" y="0"/>
                  </a:lnTo>
                  <a:lnTo>
                    <a:pt x="0" y="0"/>
                  </a:lnTo>
                  <a:lnTo>
                    <a:pt x="0" y="910"/>
                  </a:lnTo>
                  <a:lnTo>
                    <a:pt x="42" y="868"/>
                  </a:lnTo>
                  <a:lnTo>
                    <a:pt x="42" y="953"/>
                  </a:lnTo>
                  <a:lnTo>
                    <a:pt x="85" y="953"/>
                  </a:lnTo>
                  <a:lnTo>
                    <a:pt x="85" y="910"/>
                  </a:lnTo>
                  <a:lnTo>
                    <a:pt x="42" y="9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1" name="Freeform 118"/>
            <p:cNvSpPr>
              <a:spLocks/>
            </p:cNvSpPr>
            <p:nvPr/>
          </p:nvSpPr>
          <p:spPr bwMode="auto">
            <a:xfrm>
              <a:off x="4924" y="3361"/>
              <a:ext cx="318" cy="28"/>
            </a:xfrm>
            <a:custGeom>
              <a:avLst/>
              <a:gdLst>
                <a:gd name="T0" fmla="*/ 0 w 954"/>
                <a:gd name="T1" fmla="*/ 42 h 85"/>
                <a:gd name="T2" fmla="*/ 43 w 954"/>
                <a:gd name="T3" fmla="*/ 85 h 85"/>
                <a:gd name="T4" fmla="*/ 954 w 954"/>
                <a:gd name="T5" fmla="*/ 85 h 85"/>
                <a:gd name="T6" fmla="*/ 954 w 954"/>
                <a:gd name="T7" fmla="*/ 0 h 85"/>
                <a:gd name="T8" fmla="*/ 43 w 954"/>
                <a:gd name="T9" fmla="*/ 0 h 85"/>
                <a:gd name="T10" fmla="*/ 85 w 954"/>
                <a:gd name="T11" fmla="*/ 42 h 85"/>
                <a:gd name="T12" fmla="*/ 0 w 954"/>
                <a:gd name="T13" fmla="*/ 42 h 85"/>
                <a:gd name="T14" fmla="*/ 0 w 954"/>
                <a:gd name="T15" fmla="*/ 85 h 85"/>
                <a:gd name="T16" fmla="*/ 43 w 954"/>
                <a:gd name="T17" fmla="*/ 85 h 85"/>
                <a:gd name="T18" fmla="*/ 0 w 954"/>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4" h="85">
                  <a:moveTo>
                    <a:pt x="0" y="42"/>
                  </a:moveTo>
                  <a:lnTo>
                    <a:pt x="43" y="85"/>
                  </a:lnTo>
                  <a:lnTo>
                    <a:pt x="954" y="85"/>
                  </a:lnTo>
                  <a:lnTo>
                    <a:pt x="954" y="0"/>
                  </a:lnTo>
                  <a:lnTo>
                    <a:pt x="43" y="0"/>
                  </a:lnTo>
                  <a:lnTo>
                    <a:pt x="85" y="42"/>
                  </a:lnTo>
                  <a:lnTo>
                    <a:pt x="0" y="42"/>
                  </a:lnTo>
                  <a:lnTo>
                    <a:pt x="0" y="85"/>
                  </a:lnTo>
                  <a:lnTo>
                    <a:pt x="43" y="85"/>
                  </a:lnTo>
                  <a:lnTo>
                    <a:pt x="0"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2" name="Freeform 119"/>
            <p:cNvSpPr>
              <a:spLocks/>
            </p:cNvSpPr>
            <p:nvPr/>
          </p:nvSpPr>
          <p:spPr bwMode="auto">
            <a:xfrm>
              <a:off x="4924" y="3057"/>
              <a:ext cx="28" cy="318"/>
            </a:xfrm>
            <a:custGeom>
              <a:avLst/>
              <a:gdLst>
                <a:gd name="T0" fmla="*/ 43 w 85"/>
                <a:gd name="T1" fmla="*/ 0 h 952"/>
                <a:gd name="T2" fmla="*/ 0 w 85"/>
                <a:gd name="T3" fmla="*/ 42 h 952"/>
                <a:gd name="T4" fmla="*/ 0 w 85"/>
                <a:gd name="T5" fmla="*/ 952 h 952"/>
                <a:gd name="T6" fmla="*/ 85 w 85"/>
                <a:gd name="T7" fmla="*/ 952 h 952"/>
                <a:gd name="T8" fmla="*/ 85 w 85"/>
                <a:gd name="T9" fmla="*/ 42 h 952"/>
                <a:gd name="T10" fmla="*/ 43 w 85"/>
                <a:gd name="T11" fmla="*/ 84 h 952"/>
                <a:gd name="T12" fmla="*/ 43 w 85"/>
                <a:gd name="T13" fmla="*/ 0 h 952"/>
                <a:gd name="T14" fmla="*/ 0 w 85"/>
                <a:gd name="T15" fmla="*/ 0 h 952"/>
                <a:gd name="T16" fmla="*/ 0 w 85"/>
                <a:gd name="T17" fmla="*/ 42 h 952"/>
                <a:gd name="T18" fmla="*/ 43 w 85"/>
                <a:gd name="T19"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52">
                  <a:moveTo>
                    <a:pt x="43" y="0"/>
                  </a:moveTo>
                  <a:lnTo>
                    <a:pt x="0" y="42"/>
                  </a:lnTo>
                  <a:lnTo>
                    <a:pt x="0" y="952"/>
                  </a:lnTo>
                  <a:lnTo>
                    <a:pt x="85" y="952"/>
                  </a:lnTo>
                  <a:lnTo>
                    <a:pt x="85" y="42"/>
                  </a:lnTo>
                  <a:lnTo>
                    <a:pt x="43" y="84"/>
                  </a:lnTo>
                  <a:lnTo>
                    <a:pt x="43" y="0"/>
                  </a:lnTo>
                  <a:lnTo>
                    <a:pt x="0" y="0"/>
                  </a:lnTo>
                  <a:lnTo>
                    <a:pt x="0" y="42"/>
                  </a:ln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3" name="Freeform 120"/>
            <p:cNvSpPr>
              <a:spLocks noEditPoints="1"/>
            </p:cNvSpPr>
            <p:nvPr/>
          </p:nvSpPr>
          <p:spPr bwMode="auto">
            <a:xfrm>
              <a:off x="1169" y="1373"/>
              <a:ext cx="50" cy="78"/>
            </a:xfrm>
            <a:custGeom>
              <a:avLst/>
              <a:gdLst>
                <a:gd name="T0" fmla="*/ 0 w 149"/>
                <a:gd name="T1" fmla="*/ 98 h 234"/>
                <a:gd name="T2" fmla="*/ 4 w 149"/>
                <a:gd name="T3" fmla="*/ 66 h 234"/>
                <a:gd name="T4" fmla="*/ 13 w 149"/>
                <a:gd name="T5" fmla="*/ 40 h 234"/>
                <a:gd name="T6" fmla="*/ 24 w 149"/>
                <a:gd name="T7" fmla="*/ 21 h 234"/>
                <a:gd name="T8" fmla="*/ 42 w 149"/>
                <a:gd name="T9" fmla="*/ 8 h 234"/>
                <a:gd name="T10" fmla="*/ 62 w 149"/>
                <a:gd name="T11" fmla="*/ 2 h 234"/>
                <a:gd name="T12" fmla="*/ 83 w 149"/>
                <a:gd name="T13" fmla="*/ 0 h 234"/>
                <a:gd name="T14" fmla="*/ 100 w 149"/>
                <a:gd name="T15" fmla="*/ 5 h 234"/>
                <a:gd name="T16" fmla="*/ 114 w 149"/>
                <a:gd name="T17" fmla="*/ 12 h 234"/>
                <a:gd name="T18" fmla="*/ 125 w 149"/>
                <a:gd name="T19" fmla="*/ 22 h 234"/>
                <a:gd name="T20" fmla="*/ 134 w 149"/>
                <a:gd name="T21" fmla="*/ 37 h 234"/>
                <a:gd name="T22" fmla="*/ 141 w 149"/>
                <a:gd name="T23" fmla="*/ 53 h 234"/>
                <a:gd name="T24" fmla="*/ 146 w 149"/>
                <a:gd name="T25" fmla="*/ 75 h 234"/>
                <a:gd name="T26" fmla="*/ 149 w 149"/>
                <a:gd name="T27" fmla="*/ 103 h 234"/>
                <a:gd name="T28" fmla="*/ 149 w 149"/>
                <a:gd name="T29" fmla="*/ 138 h 234"/>
                <a:gd name="T30" fmla="*/ 144 w 149"/>
                <a:gd name="T31" fmla="*/ 170 h 234"/>
                <a:gd name="T32" fmla="*/ 137 w 149"/>
                <a:gd name="T33" fmla="*/ 196 h 234"/>
                <a:gd name="T34" fmla="*/ 124 w 149"/>
                <a:gd name="T35" fmla="*/ 215 h 234"/>
                <a:gd name="T36" fmla="*/ 108 w 149"/>
                <a:gd name="T37" fmla="*/ 228 h 234"/>
                <a:gd name="T38" fmla="*/ 86 w 149"/>
                <a:gd name="T39" fmla="*/ 234 h 234"/>
                <a:gd name="T40" fmla="*/ 67 w 149"/>
                <a:gd name="T41" fmla="*/ 234 h 234"/>
                <a:gd name="T42" fmla="*/ 51 w 149"/>
                <a:gd name="T43" fmla="*/ 231 h 234"/>
                <a:gd name="T44" fmla="*/ 38 w 149"/>
                <a:gd name="T45" fmla="*/ 227 h 234"/>
                <a:gd name="T46" fmla="*/ 27 w 149"/>
                <a:gd name="T47" fmla="*/ 218 h 234"/>
                <a:gd name="T48" fmla="*/ 11 w 149"/>
                <a:gd name="T49" fmla="*/ 196 h 234"/>
                <a:gd name="T50" fmla="*/ 1 w 149"/>
                <a:gd name="T51" fmla="*/ 148 h 234"/>
                <a:gd name="T52" fmla="*/ 27 w 149"/>
                <a:gd name="T53" fmla="*/ 119 h 234"/>
                <a:gd name="T54" fmla="*/ 30 w 149"/>
                <a:gd name="T55" fmla="*/ 164 h 234"/>
                <a:gd name="T56" fmla="*/ 41 w 149"/>
                <a:gd name="T57" fmla="*/ 190 h 234"/>
                <a:gd name="T58" fmla="*/ 55 w 149"/>
                <a:gd name="T59" fmla="*/ 203 h 234"/>
                <a:gd name="T60" fmla="*/ 74 w 149"/>
                <a:gd name="T61" fmla="*/ 208 h 234"/>
                <a:gd name="T62" fmla="*/ 93 w 149"/>
                <a:gd name="T63" fmla="*/ 203 h 234"/>
                <a:gd name="T64" fmla="*/ 108 w 149"/>
                <a:gd name="T65" fmla="*/ 190 h 234"/>
                <a:gd name="T66" fmla="*/ 118 w 149"/>
                <a:gd name="T67" fmla="*/ 164 h 234"/>
                <a:gd name="T68" fmla="*/ 121 w 149"/>
                <a:gd name="T69" fmla="*/ 119 h 234"/>
                <a:gd name="T70" fmla="*/ 118 w 149"/>
                <a:gd name="T71" fmla="*/ 73 h 234"/>
                <a:gd name="T72" fmla="*/ 108 w 149"/>
                <a:gd name="T73" fmla="*/ 46 h 234"/>
                <a:gd name="T74" fmla="*/ 93 w 149"/>
                <a:gd name="T75" fmla="*/ 33 h 234"/>
                <a:gd name="T76" fmla="*/ 74 w 149"/>
                <a:gd name="T77" fmla="*/ 28 h 234"/>
                <a:gd name="T78" fmla="*/ 57 w 149"/>
                <a:gd name="T79" fmla="*/ 33 h 234"/>
                <a:gd name="T80" fmla="*/ 42 w 149"/>
                <a:gd name="T81" fmla="*/ 44 h 234"/>
                <a:gd name="T82" fmla="*/ 30 w 149"/>
                <a:gd name="T83" fmla="*/ 72 h 234"/>
                <a:gd name="T84" fmla="*/ 27 w 149"/>
                <a:gd name="T85" fmla="*/ 1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234">
                  <a:moveTo>
                    <a:pt x="0" y="119"/>
                  </a:moveTo>
                  <a:lnTo>
                    <a:pt x="0" y="98"/>
                  </a:lnTo>
                  <a:lnTo>
                    <a:pt x="3" y="81"/>
                  </a:lnTo>
                  <a:lnTo>
                    <a:pt x="4" y="66"/>
                  </a:lnTo>
                  <a:lnTo>
                    <a:pt x="8" y="52"/>
                  </a:lnTo>
                  <a:lnTo>
                    <a:pt x="13" y="40"/>
                  </a:lnTo>
                  <a:lnTo>
                    <a:pt x="19" y="30"/>
                  </a:lnTo>
                  <a:lnTo>
                    <a:pt x="24" y="21"/>
                  </a:lnTo>
                  <a:lnTo>
                    <a:pt x="33" y="14"/>
                  </a:lnTo>
                  <a:lnTo>
                    <a:pt x="42" y="8"/>
                  </a:lnTo>
                  <a:lnTo>
                    <a:pt x="52" y="3"/>
                  </a:lnTo>
                  <a:lnTo>
                    <a:pt x="62" y="2"/>
                  </a:lnTo>
                  <a:lnTo>
                    <a:pt x="74" y="0"/>
                  </a:lnTo>
                  <a:lnTo>
                    <a:pt x="83" y="0"/>
                  </a:lnTo>
                  <a:lnTo>
                    <a:pt x="92" y="2"/>
                  </a:lnTo>
                  <a:lnTo>
                    <a:pt x="100" y="5"/>
                  </a:lnTo>
                  <a:lnTo>
                    <a:pt x="108" y="8"/>
                  </a:lnTo>
                  <a:lnTo>
                    <a:pt x="114" y="12"/>
                  </a:lnTo>
                  <a:lnTo>
                    <a:pt x="121" y="17"/>
                  </a:lnTo>
                  <a:lnTo>
                    <a:pt x="125" y="22"/>
                  </a:lnTo>
                  <a:lnTo>
                    <a:pt x="130" y="30"/>
                  </a:lnTo>
                  <a:lnTo>
                    <a:pt x="134" y="37"/>
                  </a:lnTo>
                  <a:lnTo>
                    <a:pt x="137" y="44"/>
                  </a:lnTo>
                  <a:lnTo>
                    <a:pt x="141" y="53"/>
                  </a:lnTo>
                  <a:lnTo>
                    <a:pt x="144" y="63"/>
                  </a:lnTo>
                  <a:lnTo>
                    <a:pt x="146" y="75"/>
                  </a:lnTo>
                  <a:lnTo>
                    <a:pt x="147" y="88"/>
                  </a:lnTo>
                  <a:lnTo>
                    <a:pt x="149" y="103"/>
                  </a:lnTo>
                  <a:lnTo>
                    <a:pt x="149" y="119"/>
                  </a:lnTo>
                  <a:lnTo>
                    <a:pt x="149" y="138"/>
                  </a:lnTo>
                  <a:lnTo>
                    <a:pt x="147" y="155"/>
                  </a:lnTo>
                  <a:lnTo>
                    <a:pt x="144" y="170"/>
                  </a:lnTo>
                  <a:lnTo>
                    <a:pt x="141" y="184"/>
                  </a:lnTo>
                  <a:lnTo>
                    <a:pt x="137" y="196"/>
                  </a:lnTo>
                  <a:lnTo>
                    <a:pt x="131" y="206"/>
                  </a:lnTo>
                  <a:lnTo>
                    <a:pt x="124" y="215"/>
                  </a:lnTo>
                  <a:lnTo>
                    <a:pt x="117" y="222"/>
                  </a:lnTo>
                  <a:lnTo>
                    <a:pt x="108" y="228"/>
                  </a:lnTo>
                  <a:lnTo>
                    <a:pt x="98" y="231"/>
                  </a:lnTo>
                  <a:lnTo>
                    <a:pt x="86" y="234"/>
                  </a:lnTo>
                  <a:lnTo>
                    <a:pt x="74" y="234"/>
                  </a:lnTo>
                  <a:lnTo>
                    <a:pt x="67" y="234"/>
                  </a:lnTo>
                  <a:lnTo>
                    <a:pt x="58" y="232"/>
                  </a:lnTo>
                  <a:lnTo>
                    <a:pt x="51" y="231"/>
                  </a:lnTo>
                  <a:lnTo>
                    <a:pt x="45" y="229"/>
                  </a:lnTo>
                  <a:lnTo>
                    <a:pt x="38" y="227"/>
                  </a:lnTo>
                  <a:lnTo>
                    <a:pt x="32" y="222"/>
                  </a:lnTo>
                  <a:lnTo>
                    <a:pt x="27" y="218"/>
                  </a:lnTo>
                  <a:lnTo>
                    <a:pt x="22" y="213"/>
                  </a:lnTo>
                  <a:lnTo>
                    <a:pt x="11" y="196"/>
                  </a:lnTo>
                  <a:lnTo>
                    <a:pt x="5" y="174"/>
                  </a:lnTo>
                  <a:lnTo>
                    <a:pt x="1" y="148"/>
                  </a:lnTo>
                  <a:lnTo>
                    <a:pt x="0" y="119"/>
                  </a:lnTo>
                  <a:close/>
                  <a:moveTo>
                    <a:pt x="27" y="119"/>
                  </a:moveTo>
                  <a:lnTo>
                    <a:pt x="29" y="143"/>
                  </a:lnTo>
                  <a:lnTo>
                    <a:pt x="30" y="164"/>
                  </a:lnTo>
                  <a:lnTo>
                    <a:pt x="35" y="180"/>
                  </a:lnTo>
                  <a:lnTo>
                    <a:pt x="41" y="190"/>
                  </a:lnTo>
                  <a:lnTo>
                    <a:pt x="48" y="197"/>
                  </a:lnTo>
                  <a:lnTo>
                    <a:pt x="55" y="203"/>
                  </a:lnTo>
                  <a:lnTo>
                    <a:pt x="64" y="206"/>
                  </a:lnTo>
                  <a:lnTo>
                    <a:pt x="74" y="208"/>
                  </a:lnTo>
                  <a:lnTo>
                    <a:pt x="84" y="206"/>
                  </a:lnTo>
                  <a:lnTo>
                    <a:pt x="93" y="203"/>
                  </a:lnTo>
                  <a:lnTo>
                    <a:pt x="100" y="197"/>
                  </a:lnTo>
                  <a:lnTo>
                    <a:pt x="108" y="190"/>
                  </a:lnTo>
                  <a:lnTo>
                    <a:pt x="114" y="178"/>
                  </a:lnTo>
                  <a:lnTo>
                    <a:pt x="118" y="164"/>
                  </a:lnTo>
                  <a:lnTo>
                    <a:pt x="119" y="143"/>
                  </a:lnTo>
                  <a:lnTo>
                    <a:pt x="121" y="119"/>
                  </a:lnTo>
                  <a:lnTo>
                    <a:pt x="119" y="94"/>
                  </a:lnTo>
                  <a:lnTo>
                    <a:pt x="118" y="73"/>
                  </a:lnTo>
                  <a:lnTo>
                    <a:pt x="114" y="57"/>
                  </a:lnTo>
                  <a:lnTo>
                    <a:pt x="108" y="46"/>
                  </a:lnTo>
                  <a:lnTo>
                    <a:pt x="100" y="38"/>
                  </a:lnTo>
                  <a:lnTo>
                    <a:pt x="93" y="33"/>
                  </a:lnTo>
                  <a:lnTo>
                    <a:pt x="84" y="30"/>
                  </a:lnTo>
                  <a:lnTo>
                    <a:pt x="74" y="28"/>
                  </a:lnTo>
                  <a:lnTo>
                    <a:pt x="64" y="30"/>
                  </a:lnTo>
                  <a:lnTo>
                    <a:pt x="57" y="33"/>
                  </a:lnTo>
                  <a:lnTo>
                    <a:pt x="48" y="37"/>
                  </a:lnTo>
                  <a:lnTo>
                    <a:pt x="42" y="44"/>
                  </a:lnTo>
                  <a:lnTo>
                    <a:pt x="35" y="56"/>
                  </a:lnTo>
                  <a:lnTo>
                    <a:pt x="30" y="72"/>
                  </a:lnTo>
                  <a:lnTo>
                    <a:pt x="29" y="94"/>
                  </a:lnTo>
                  <a:lnTo>
                    <a:pt x="27" y="1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4" name="Freeform 121"/>
            <p:cNvSpPr>
              <a:spLocks/>
            </p:cNvSpPr>
            <p:nvPr/>
          </p:nvSpPr>
          <p:spPr bwMode="auto">
            <a:xfrm>
              <a:off x="1419" y="1373"/>
              <a:ext cx="28" cy="78"/>
            </a:xfrm>
            <a:custGeom>
              <a:avLst/>
              <a:gdLst>
                <a:gd name="T0" fmla="*/ 86 w 86"/>
                <a:gd name="T1" fmla="*/ 232 h 232"/>
                <a:gd name="T2" fmla="*/ 58 w 86"/>
                <a:gd name="T3" fmla="*/ 232 h 232"/>
                <a:gd name="T4" fmla="*/ 58 w 86"/>
                <a:gd name="T5" fmla="*/ 52 h 232"/>
                <a:gd name="T6" fmla="*/ 52 w 86"/>
                <a:gd name="T7" fmla="*/ 57 h 232"/>
                <a:gd name="T8" fmla="*/ 46 w 86"/>
                <a:gd name="T9" fmla="*/ 62 h 232"/>
                <a:gd name="T10" fmla="*/ 39 w 86"/>
                <a:gd name="T11" fmla="*/ 66 h 232"/>
                <a:gd name="T12" fmla="*/ 30 w 86"/>
                <a:gd name="T13" fmla="*/ 72 h 232"/>
                <a:gd name="T14" fmla="*/ 21 w 86"/>
                <a:gd name="T15" fmla="*/ 76 h 232"/>
                <a:gd name="T16" fmla="*/ 14 w 86"/>
                <a:gd name="T17" fmla="*/ 81 h 232"/>
                <a:gd name="T18" fmla="*/ 7 w 86"/>
                <a:gd name="T19" fmla="*/ 84 h 232"/>
                <a:gd name="T20" fmla="*/ 0 w 86"/>
                <a:gd name="T21" fmla="*/ 87 h 232"/>
                <a:gd name="T22" fmla="*/ 0 w 86"/>
                <a:gd name="T23" fmla="*/ 59 h 232"/>
                <a:gd name="T24" fmla="*/ 11 w 86"/>
                <a:gd name="T25" fmla="*/ 53 h 232"/>
                <a:gd name="T26" fmla="*/ 23 w 86"/>
                <a:gd name="T27" fmla="*/ 46 h 232"/>
                <a:gd name="T28" fmla="*/ 33 w 86"/>
                <a:gd name="T29" fmla="*/ 38 h 232"/>
                <a:gd name="T30" fmla="*/ 42 w 86"/>
                <a:gd name="T31" fmla="*/ 31 h 232"/>
                <a:gd name="T32" fmla="*/ 51 w 86"/>
                <a:gd name="T33" fmla="*/ 24 h 232"/>
                <a:gd name="T34" fmla="*/ 58 w 86"/>
                <a:gd name="T35" fmla="*/ 15 h 232"/>
                <a:gd name="T36" fmla="*/ 64 w 86"/>
                <a:gd name="T37" fmla="*/ 8 h 232"/>
                <a:gd name="T38" fmla="*/ 68 w 86"/>
                <a:gd name="T39" fmla="*/ 0 h 232"/>
                <a:gd name="T40" fmla="*/ 86 w 86"/>
                <a:gd name="T41" fmla="*/ 0 h 232"/>
                <a:gd name="T42" fmla="*/ 86 w 86"/>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32">
                  <a:moveTo>
                    <a:pt x="86" y="232"/>
                  </a:moveTo>
                  <a:lnTo>
                    <a:pt x="58" y="232"/>
                  </a:lnTo>
                  <a:lnTo>
                    <a:pt x="58" y="52"/>
                  </a:lnTo>
                  <a:lnTo>
                    <a:pt x="52" y="57"/>
                  </a:lnTo>
                  <a:lnTo>
                    <a:pt x="46" y="62"/>
                  </a:lnTo>
                  <a:lnTo>
                    <a:pt x="39" y="66"/>
                  </a:lnTo>
                  <a:lnTo>
                    <a:pt x="30" y="72"/>
                  </a:lnTo>
                  <a:lnTo>
                    <a:pt x="21" y="76"/>
                  </a:lnTo>
                  <a:lnTo>
                    <a:pt x="14" y="81"/>
                  </a:lnTo>
                  <a:lnTo>
                    <a:pt x="7" y="84"/>
                  </a:lnTo>
                  <a:lnTo>
                    <a:pt x="0" y="87"/>
                  </a:lnTo>
                  <a:lnTo>
                    <a:pt x="0" y="59"/>
                  </a:lnTo>
                  <a:lnTo>
                    <a:pt x="11" y="53"/>
                  </a:lnTo>
                  <a:lnTo>
                    <a:pt x="23" y="46"/>
                  </a:lnTo>
                  <a:lnTo>
                    <a:pt x="33" y="38"/>
                  </a:lnTo>
                  <a:lnTo>
                    <a:pt x="42" y="31"/>
                  </a:lnTo>
                  <a:lnTo>
                    <a:pt x="51" y="24"/>
                  </a:lnTo>
                  <a:lnTo>
                    <a:pt x="58" y="15"/>
                  </a:lnTo>
                  <a:lnTo>
                    <a:pt x="64" y="8"/>
                  </a:lnTo>
                  <a:lnTo>
                    <a:pt x="68" y="0"/>
                  </a:lnTo>
                  <a:lnTo>
                    <a:pt x="86" y="0"/>
                  </a:lnTo>
                  <a:lnTo>
                    <a:pt x="8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5" name="Freeform 122"/>
            <p:cNvSpPr>
              <a:spLocks/>
            </p:cNvSpPr>
            <p:nvPr/>
          </p:nvSpPr>
          <p:spPr bwMode="auto">
            <a:xfrm>
              <a:off x="1654" y="1373"/>
              <a:ext cx="51" cy="78"/>
            </a:xfrm>
            <a:custGeom>
              <a:avLst/>
              <a:gdLst>
                <a:gd name="T0" fmla="*/ 153 w 153"/>
                <a:gd name="T1" fmla="*/ 232 h 232"/>
                <a:gd name="T2" fmla="*/ 0 w 153"/>
                <a:gd name="T3" fmla="*/ 228 h 232"/>
                <a:gd name="T4" fmla="*/ 2 w 153"/>
                <a:gd name="T5" fmla="*/ 218 h 232"/>
                <a:gd name="T6" fmla="*/ 7 w 153"/>
                <a:gd name="T7" fmla="*/ 206 h 232"/>
                <a:gd name="T8" fmla="*/ 16 w 153"/>
                <a:gd name="T9" fmla="*/ 190 h 232"/>
                <a:gd name="T10" fmla="*/ 29 w 153"/>
                <a:gd name="T11" fmla="*/ 176 h 232"/>
                <a:gd name="T12" fmla="*/ 46 w 153"/>
                <a:gd name="T13" fmla="*/ 158 h 232"/>
                <a:gd name="T14" fmla="*/ 67 w 153"/>
                <a:gd name="T15" fmla="*/ 142 h 232"/>
                <a:gd name="T16" fmla="*/ 83 w 153"/>
                <a:gd name="T17" fmla="*/ 127 h 232"/>
                <a:gd name="T18" fmla="*/ 96 w 153"/>
                <a:gd name="T19" fmla="*/ 116 h 232"/>
                <a:gd name="T20" fmla="*/ 105 w 153"/>
                <a:gd name="T21" fmla="*/ 104 h 232"/>
                <a:gd name="T22" fmla="*/ 115 w 153"/>
                <a:gd name="T23" fmla="*/ 92 h 232"/>
                <a:gd name="T24" fmla="*/ 121 w 153"/>
                <a:gd name="T25" fmla="*/ 75 h 232"/>
                <a:gd name="T26" fmla="*/ 121 w 153"/>
                <a:gd name="T27" fmla="*/ 59 h 232"/>
                <a:gd name="T28" fmla="*/ 115 w 153"/>
                <a:gd name="T29" fmla="*/ 46 h 232"/>
                <a:gd name="T30" fmla="*/ 103 w 153"/>
                <a:gd name="T31" fmla="*/ 35 h 232"/>
                <a:gd name="T32" fmla="*/ 87 w 153"/>
                <a:gd name="T33" fmla="*/ 30 h 232"/>
                <a:gd name="T34" fmla="*/ 68 w 153"/>
                <a:gd name="T35" fmla="*/ 30 h 232"/>
                <a:gd name="T36" fmla="*/ 52 w 153"/>
                <a:gd name="T37" fmla="*/ 35 h 232"/>
                <a:gd name="T38" fmla="*/ 40 w 153"/>
                <a:gd name="T39" fmla="*/ 46 h 232"/>
                <a:gd name="T40" fmla="*/ 35 w 153"/>
                <a:gd name="T41" fmla="*/ 62 h 232"/>
                <a:gd name="T42" fmla="*/ 5 w 153"/>
                <a:gd name="T43" fmla="*/ 66 h 232"/>
                <a:gd name="T44" fmla="*/ 13 w 153"/>
                <a:gd name="T45" fmla="*/ 37 h 232"/>
                <a:gd name="T46" fmla="*/ 27 w 153"/>
                <a:gd name="T47" fmla="*/ 18 h 232"/>
                <a:gd name="T48" fmla="*/ 38 w 153"/>
                <a:gd name="T49" fmla="*/ 11 h 232"/>
                <a:gd name="T50" fmla="*/ 51 w 153"/>
                <a:gd name="T51" fmla="*/ 5 h 232"/>
                <a:gd name="T52" fmla="*/ 64 w 153"/>
                <a:gd name="T53" fmla="*/ 2 h 232"/>
                <a:gd name="T54" fmla="*/ 78 w 153"/>
                <a:gd name="T55" fmla="*/ 0 h 232"/>
                <a:gd name="T56" fmla="*/ 95 w 153"/>
                <a:gd name="T57" fmla="*/ 2 h 232"/>
                <a:gd name="T58" fmla="*/ 108 w 153"/>
                <a:gd name="T59" fmla="*/ 5 h 232"/>
                <a:gd name="T60" fmla="*/ 121 w 153"/>
                <a:gd name="T61" fmla="*/ 11 h 232"/>
                <a:gd name="T62" fmla="*/ 131 w 153"/>
                <a:gd name="T63" fmla="*/ 19 h 232"/>
                <a:gd name="T64" fmla="*/ 146 w 153"/>
                <a:gd name="T65" fmla="*/ 40 h 232"/>
                <a:gd name="T66" fmla="*/ 150 w 153"/>
                <a:gd name="T67" fmla="*/ 66 h 232"/>
                <a:gd name="T68" fmla="*/ 149 w 153"/>
                <a:gd name="T69" fmla="*/ 79 h 232"/>
                <a:gd name="T70" fmla="*/ 144 w 153"/>
                <a:gd name="T71" fmla="*/ 92 h 232"/>
                <a:gd name="T72" fmla="*/ 138 w 153"/>
                <a:gd name="T73" fmla="*/ 107 h 232"/>
                <a:gd name="T74" fmla="*/ 127 w 153"/>
                <a:gd name="T75" fmla="*/ 122 h 232"/>
                <a:gd name="T76" fmla="*/ 111 w 153"/>
                <a:gd name="T77" fmla="*/ 139 h 232"/>
                <a:gd name="T78" fmla="*/ 84 w 153"/>
                <a:gd name="T79" fmla="*/ 162 h 232"/>
                <a:gd name="T80" fmla="*/ 64 w 153"/>
                <a:gd name="T81" fmla="*/ 180 h 232"/>
                <a:gd name="T82" fmla="*/ 51 w 153"/>
                <a:gd name="T83" fmla="*/ 190 h 232"/>
                <a:gd name="T84" fmla="*/ 45 w 153"/>
                <a:gd name="T85" fmla="*/ 197 h 232"/>
                <a:gd name="T86" fmla="*/ 39 w 153"/>
                <a:gd name="T87" fmla="*/ 2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232">
                  <a:moveTo>
                    <a:pt x="153" y="205"/>
                  </a:moveTo>
                  <a:lnTo>
                    <a:pt x="153" y="232"/>
                  </a:lnTo>
                  <a:lnTo>
                    <a:pt x="0" y="232"/>
                  </a:lnTo>
                  <a:lnTo>
                    <a:pt x="0" y="228"/>
                  </a:lnTo>
                  <a:lnTo>
                    <a:pt x="1" y="222"/>
                  </a:lnTo>
                  <a:lnTo>
                    <a:pt x="2" y="218"/>
                  </a:lnTo>
                  <a:lnTo>
                    <a:pt x="4" y="213"/>
                  </a:lnTo>
                  <a:lnTo>
                    <a:pt x="7" y="206"/>
                  </a:lnTo>
                  <a:lnTo>
                    <a:pt x="11" y="197"/>
                  </a:lnTo>
                  <a:lnTo>
                    <a:pt x="16" y="190"/>
                  </a:lnTo>
                  <a:lnTo>
                    <a:pt x="21" y="183"/>
                  </a:lnTo>
                  <a:lnTo>
                    <a:pt x="29" y="176"/>
                  </a:lnTo>
                  <a:lnTo>
                    <a:pt x="38" y="167"/>
                  </a:lnTo>
                  <a:lnTo>
                    <a:pt x="46" y="158"/>
                  </a:lnTo>
                  <a:lnTo>
                    <a:pt x="58" y="149"/>
                  </a:lnTo>
                  <a:lnTo>
                    <a:pt x="67" y="142"/>
                  </a:lnTo>
                  <a:lnTo>
                    <a:pt x="76" y="135"/>
                  </a:lnTo>
                  <a:lnTo>
                    <a:pt x="83" y="127"/>
                  </a:lnTo>
                  <a:lnTo>
                    <a:pt x="90" y="122"/>
                  </a:lnTo>
                  <a:lnTo>
                    <a:pt x="96" y="116"/>
                  </a:lnTo>
                  <a:lnTo>
                    <a:pt x="100" y="110"/>
                  </a:lnTo>
                  <a:lnTo>
                    <a:pt x="105" y="104"/>
                  </a:lnTo>
                  <a:lnTo>
                    <a:pt x="109" y="100"/>
                  </a:lnTo>
                  <a:lnTo>
                    <a:pt x="115" y="92"/>
                  </a:lnTo>
                  <a:lnTo>
                    <a:pt x="119" y="84"/>
                  </a:lnTo>
                  <a:lnTo>
                    <a:pt x="121" y="75"/>
                  </a:lnTo>
                  <a:lnTo>
                    <a:pt x="122" y="66"/>
                  </a:lnTo>
                  <a:lnTo>
                    <a:pt x="121" y="59"/>
                  </a:lnTo>
                  <a:lnTo>
                    <a:pt x="119" y="52"/>
                  </a:lnTo>
                  <a:lnTo>
                    <a:pt x="115" y="46"/>
                  </a:lnTo>
                  <a:lnTo>
                    <a:pt x="109" y="40"/>
                  </a:lnTo>
                  <a:lnTo>
                    <a:pt x="103" y="35"/>
                  </a:lnTo>
                  <a:lnTo>
                    <a:pt x="96" y="31"/>
                  </a:lnTo>
                  <a:lnTo>
                    <a:pt x="87" y="30"/>
                  </a:lnTo>
                  <a:lnTo>
                    <a:pt x="78" y="28"/>
                  </a:lnTo>
                  <a:lnTo>
                    <a:pt x="68" y="30"/>
                  </a:lnTo>
                  <a:lnTo>
                    <a:pt x="61" y="31"/>
                  </a:lnTo>
                  <a:lnTo>
                    <a:pt x="52" y="35"/>
                  </a:lnTo>
                  <a:lnTo>
                    <a:pt x="46" y="40"/>
                  </a:lnTo>
                  <a:lnTo>
                    <a:pt x="40" y="46"/>
                  </a:lnTo>
                  <a:lnTo>
                    <a:pt x="36" y="53"/>
                  </a:lnTo>
                  <a:lnTo>
                    <a:pt x="35" y="62"/>
                  </a:lnTo>
                  <a:lnTo>
                    <a:pt x="33" y="71"/>
                  </a:lnTo>
                  <a:lnTo>
                    <a:pt x="5" y="66"/>
                  </a:lnTo>
                  <a:lnTo>
                    <a:pt x="8" y="50"/>
                  </a:lnTo>
                  <a:lnTo>
                    <a:pt x="13" y="37"/>
                  </a:lnTo>
                  <a:lnTo>
                    <a:pt x="19" y="27"/>
                  </a:lnTo>
                  <a:lnTo>
                    <a:pt x="27" y="18"/>
                  </a:lnTo>
                  <a:lnTo>
                    <a:pt x="33" y="14"/>
                  </a:lnTo>
                  <a:lnTo>
                    <a:pt x="38" y="11"/>
                  </a:lnTo>
                  <a:lnTo>
                    <a:pt x="43" y="8"/>
                  </a:lnTo>
                  <a:lnTo>
                    <a:pt x="51" y="5"/>
                  </a:lnTo>
                  <a:lnTo>
                    <a:pt x="57" y="3"/>
                  </a:lnTo>
                  <a:lnTo>
                    <a:pt x="64" y="2"/>
                  </a:lnTo>
                  <a:lnTo>
                    <a:pt x="71" y="0"/>
                  </a:lnTo>
                  <a:lnTo>
                    <a:pt x="78" y="0"/>
                  </a:lnTo>
                  <a:lnTo>
                    <a:pt x="86" y="0"/>
                  </a:lnTo>
                  <a:lnTo>
                    <a:pt x="95" y="2"/>
                  </a:lnTo>
                  <a:lnTo>
                    <a:pt x="102" y="3"/>
                  </a:lnTo>
                  <a:lnTo>
                    <a:pt x="108" y="5"/>
                  </a:lnTo>
                  <a:lnTo>
                    <a:pt x="115" y="8"/>
                  </a:lnTo>
                  <a:lnTo>
                    <a:pt x="121" y="11"/>
                  </a:lnTo>
                  <a:lnTo>
                    <a:pt x="125" y="15"/>
                  </a:lnTo>
                  <a:lnTo>
                    <a:pt x="131" y="19"/>
                  </a:lnTo>
                  <a:lnTo>
                    <a:pt x="138" y="30"/>
                  </a:lnTo>
                  <a:lnTo>
                    <a:pt x="146" y="40"/>
                  </a:lnTo>
                  <a:lnTo>
                    <a:pt x="149" y="53"/>
                  </a:lnTo>
                  <a:lnTo>
                    <a:pt x="150" y="66"/>
                  </a:lnTo>
                  <a:lnTo>
                    <a:pt x="150" y="72"/>
                  </a:lnTo>
                  <a:lnTo>
                    <a:pt x="149" y="79"/>
                  </a:lnTo>
                  <a:lnTo>
                    <a:pt x="147" y="85"/>
                  </a:lnTo>
                  <a:lnTo>
                    <a:pt x="144" y="92"/>
                  </a:lnTo>
                  <a:lnTo>
                    <a:pt x="141" y="100"/>
                  </a:lnTo>
                  <a:lnTo>
                    <a:pt x="138" y="107"/>
                  </a:lnTo>
                  <a:lnTo>
                    <a:pt x="132" y="114"/>
                  </a:lnTo>
                  <a:lnTo>
                    <a:pt x="127" y="122"/>
                  </a:lnTo>
                  <a:lnTo>
                    <a:pt x="119" y="130"/>
                  </a:lnTo>
                  <a:lnTo>
                    <a:pt x="111" y="139"/>
                  </a:lnTo>
                  <a:lnTo>
                    <a:pt x="99" y="151"/>
                  </a:lnTo>
                  <a:lnTo>
                    <a:pt x="84" y="162"/>
                  </a:lnTo>
                  <a:lnTo>
                    <a:pt x="73" y="171"/>
                  </a:lnTo>
                  <a:lnTo>
                    <a:pt x="64" y="180"/>
                  </a:lnTo>
                  <a:lnTo>
                    <a:pt x="57" y="186"/>
                  </a:lnTo>
                  <a:lnTo>
                    <a:pt x="51" y="190"/>
                  </a:lnTo>
                  <a:lnTo>
                    <a:pt x="48" y="194"/>
                  </a:lnTo>
                  <a:lnTo>
                    <a:pt x="45" y="197"/>
                  </a:lnTo>
                  <a:lnTo>
                    <a:pt x="42" y="202"/>
                  </a:lnTo>
                  <a:lnTo>
                    <a:pt x="39" y="205"/>
                  </a:lnTo>
                  <a:lnTo>
                    <a:pt x="153" y="20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6" name="Freeform 123"/>
            <p:cNvSpPr>
              <a:spLocks/>
            </p:cNvSpPr>
            <p:nvPr/>
          </p:nvSpPr>
          <p:spPr bwMode="auto">
            <a:xfrm>
              <a:off x="1900" y="1373"/>
              <a:ext cx="49" cy="78"/>
            </a:xfrm>
            <a:custGeom>
              <a:avLst/>
              <a:gdLst>
                <a:gd name="T0" fmla="*/ 28 w 149"/>
                <a:gd name="T1" fmla="*/ 165 h 234"/>
                <a:gd name="T2" fmla="*/ 33 w 149"/>
                <a:gd name="T3" fmla="*/ 184 h 234"/>
                <a:gd name="T4" fmla="*/ 44 w 149"/>
                <a:gd name="T5" fmla="*/ 197 h 234"/>
                <a:gd name="T6" fmla="*/ 57 w 149"/>
                <a:gd name="T7" fmla="*/ 205 h 234"/>
                <a:gd name="T8" fmla="*/ 73 w 149"/>
                <a:gd name="T9" fmla="*/ 208 h 234"/>
                <a:gd name="T10" fmla="*/ 93 w 149"/>
                <a:gd name="T11" fmla="*/ 205 h 234"/>
                <a:gd name="T12" fmla="*/ 108 w 149"/>
                <a:gd name="T13" fmla="*/ 194 h 234"/>
                <a:gd name="T14" fmla="*/ 118 w 149"/>
                <a:gd name="T15" fmla="*/ 180 h 234"/>
                <a:gd name="T16" fmla="*/ 121 w 149"/>
                <a:gd name="T17" fmla="*/ 162 h 234"/>
                <a:gd name="T18" fmla="*/ 118 w 149"/>
                <a:gd name="T19" fmla="*/ 145 h 234"/>
                <a:gd name="T20" fmla="*/ 108 w 149"/>
                <a:gd name="T21" fmla="*/ 130 h 234"/>
                <a:gd name="T22" fmla="*/ 95 w 149"/>
                <a:gd name="T23" fmla="*/ 122 h 234"/>
                <a:gd name="T24" fmla="*/ 76 w 149"/>
                <a:gd name="T25" fmla="*/ 119 h 234"/>
                <a:gd name="T26" fmla="*/ 65 w 149"/>
                <a:gd name="T27" fmla="*/ 120 h 234"/>
                <a:gd name="T28" fmla="*/ 55 w 149"/>
                <a:gd name="T29" fmla="*/ 122 h 234"/>
                <a:gd name="T30" fmla="*/ 60 w 149"/>
                <a:gd name="T31" fmla="*/ 94 h 234"/>
                <a:gd name="T32" fmla="*/ 63 w 149"/>
                <a:gd name="T33" fmla="*/ 94 h 234"/>
                <a:gd name="T34" fmla="*/ 71 w 149"/>
                <a:gd name="T35" fmla="*/ 94 h 234"/>
                <a:gd name="T36" fmla="*/ 87 w 149"/>
                <a:gd name="T37" fmla="*/ 89 h 234"/>
                <a:gd name="T38" fmla="*/ 101 w 149"/>
                <a:gd name="T39" fmla="*/ 82 h 234"/>
                <a:gd name="T40" fmla="*/ 106 w 149"/>
                <a:gd name="T41" fmla="*/ 69 h 234"/>
                <a:gd name="T42" fmla="*/ 108 w 149"/>
                <a:gd name="T43" fmla="*/ 54 h 234"/>
                <a:gd name="T44" fmla="*/ 102 w 149"/>
                <a:gd name="T45" fmla="*/ 41 h 234"/>
                <a:gd name="T46" fmla="*/ 92 w 149"/>
                <a:gd name="T47" fmla="*/ 33 h 234"/>
                <a:gd name="T48" fmla="*/ 79 w 149"/>
                <a:gd name="T49" fmla="*/ 28 h 234"/>
                <a:gd name="T50" fmla="*/ 64 w 149"/>
                <a:gd name="T51" fmla="*/ 28 h 234"/>
                <a:gd name="T52" fmla="*/ 49 w 149"/>
                <a:gd name="T53" fmla="*/ 34 h 234"/>
                <a:gd name="T54" fmla="*/ 39 w 149"/>
                <a:gd name="T55" fmla="*/ 43 h 234"/>
                <a:gd name="T56" fmla="*/ 32 w 149"/>
                <a:gd name="T57" fmla="*/ 57 h 234"/>
                <a:gd name="T58" fmla="*/ 3 w 149"/>
                <a:gd name="T59" fmla="*/ 62 h 234"/>
                <a:gd name="T60" fmla="*/ 10 w 149"/>
                <a:gd name="T61" fmla="*/ 35 h 234"/>
                <a:gd name="T62" fmla="*/ 25 w 149"/>
                <a:gd name="T63" fmla="*/ 17 h 234"/>
                <a:gd name="T64" fmla="*/ 35 w 149"/>
                <a:gd name="T65" fmla="*/ 9 h 234"/>
                <a:gd name="T66" fmla="*/ 45 w 149"/>
                <a:gd name="T67" fmla="*/ 5 h 234"/>
                <a:gd name="T68" fmla="*/ 57 w 149"/>
                <a:gd name="T69" fmla="*/ 2 h 234"/>
                <a:gd name="T70" fmla="*/ 70 w 149"/>
                <a:gd name="T71" fmla="*/ 0 h 234"/>
                <a:gd name="T72" fmla="*/ 87 w 149"/>
                <a:gd name="T73" fmla="*/ 2 h 234"/>
                <a:gd name="T74" fmla="*/ 103 w 149"/>
                <a:gd name="T75" fmla="*/ 8 h 234"/>
                <a:gd name="T76" fmla="*/ 118 w 149"/>
                <a:gd name="T77" fmla="*/ 18 h 234"/>
                <a:gd name="T78" fmla="*/ 128 w 149"/>
                <a:gd name="T79" fmla="*/ 30 h 234"/>
                <a:gd name="T80" fmla="*/ 136 w 149"/>
                <a:gd name="T81" fmla="*/ 44 h 234"/>
                <a:gd name="T82" fmla="*/ 137 w 149"/>
                <a:gd name="T83" fmla="*/ 59 h 234"/>
                <a:gd name="T84" fmla="*/ 136 w 149"/>
                <a:gd name="T85" fmla="*/ 73 h 234"/>
                <a:gd name="T86" fmla="*/ 128 w 149"/>
                <a:gd name="T87" fmla="*/ 85 h 234"/>
                <a:gd name="T88" fmla="*/ 118 w 149"/>
                <a:gd name="T89" fmla="*/ 95 h 234"/>
                <a:gd name="T90" fmla="*/ 105 w 149"/>
                <a:gd name="T91" fmla="*/ 104 h 234"/>
                <a:gd name="T92" fmla="*/ 124 w 149"/>
                <a:gd name="T93" fmla="*/ 111 h 234"/>
                <a:gd name="T94" fmla="*/ 137 w 149"/>
                <a:gd name="T95" fmla="*/ 124 h 234"/>
                <a:gd name="T96" fmla="*/ 146 w 149"/>
                <a:gd name="T97" fmla="*/ 141 h 234"/>
                <a:gd name="T98" fmla="*/ 149 w 149"/>
                <a:gd name="T99" fmla="*/ 162 h 234"/>
                <a:gd name="T100" fmla="*/ 143 w 149"/>
                <a:gd name="T101" fmla="*/ 190 h 234"/>
                <a:gd name="T102" fmla="*/ 127 w 149"/>
                <a:gd name="T103" fmla="*/ 215 h 234"/>
                <a:gd name="T104" fmla="*/ 115 w 149"/>
                <a:gd name="T105" fmla="*/ 224 h 234"/>
                <a:gd name="T106" fmla="*/ 102 w 149"/>
                <a:gd name="T107" fmla="*/ 229 h 234"/>
                <a:gd name="T108" fmla="*/ 89 w 149"/>
                <a:gd name="T109" fmla="*/ 232 h 234"/>
                <a:gd name="T110" fmla="*/ 73 w 149"/>
                <a:gd name="T111" fmla="*/ 234 h 234"/>
                <a:gd name="T112" fmla="*/ 58 w 149"/>
                <a:gd name="T113" fmla="*/ 232 h 234"/>
                <a:gd name="T114" fmla="*/ 45 w 149"/>
                <a:gd name="T115" fmla="*/ 229 h 234"/>
                <a:gd name="T116" fmla="*/ 32 w 149"/>
                <a:gd name="T117" fmla="*/ 225 h 234"/>
                <a:gd name="T118" fmla="*/ 22 w 149"/>
                <a:gd name="T119" fmla="*/ 218 h 234"/>
                <a:gd name="T120" fmla="*/ 7 w 149"/>
                <a:gd name="T121" fmla="*/ 196 h 234"/>
                <a:gd name="T122" fmla="*/ 0 w 149"/>
                <a:gd name="T123" fmla="*/ 17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34">
                  <a:moveTo>
                    <a:pt x="0" y="170"/>
                  </a:moveTo>
                  <a:lnTo>
                    <a:pt x="28" y="165"/>
                  </a:lnTo>
                  <a:lnTo>
                    <a:pt x="30" y="176"/>
                  </a:lnTo>
                  <a:lnTo>
                    <a:pt x="33" y="184"/>
                  </a:lnTo>
                  <a:lnTo>
                    <a:pt x="38" y="192"/>
                  </a:lnTo>
                  <a:lnTo>
                    <a:pt x="44" y="197"/>
                  </a:lnTo>
                  <a:lnTo>
                    <a:pt x="49" y="202"/>
                  </a:lnTo>
                  <a:lnTo>
                    <a:pt x="57" y="205"/>
                  </a:lnTo>
                  <a:lnTo>
                    <a:pt x="64" y="208"/>
                  </a:lnTo>
                  <a:lnTo>
                    <a:pt x="73" y="208"/>
                  </a:lnTo>
                  <a:lnTo>
                    <a:pt x="83" y="206"/>
                  </a:lnTo>
                  <a:lnTo>
                    <a:pt x="93" y="205"/>
                  </a:lnTo>
                  <a:lnTo>
                    <a:pt x="101" y="200"/>
                  </a:lnTo>
                  <a:lnTo>
                    <a:pt x="108" y="194"/>
                  </a:lnTo>
                  <a:lnTo>
                    <a:pt x="114" y="187"/>
                  </a:lnTo>
                  <a:lnTo>
                    <a:pt x="118" y="180"/>
                  </a:lnTo>
                  <a:lnTo>
                    <a:pt x="120" y="171"/>
                  </a:lnTo>
                  <a:lnTo>
                    <a:pt x="121" y="162"/>
                  </a:lnTo>
                  <a:lnTo>
                    <a:pt x="120" y="154"/>
                  </a:lnTo>
                  <a:lnTo>
                    <a:pt x="118" y="145"/>
                  </a:lnTo>
                  <a:lnTo>
                    <a:pt x="114" y="138"/>
                  </a:lnTo>
                  <a:lnTo>
                    <a:pt x="108" y="130"/>
                  </a:lnTo>
                  <a:lnTo>
                    <a:pt x="102" y="126"/>
                  </a:lnTo>
                  <a:lnTo>
                    <a:pt x="95" y="122"/>
                  </a:lnTo>
                  <a:lnTo>
                    <a:pt x="86" y="120"/>
                  </a:lnTo>
                  <a:lnTo>
                    <a:pt x="76" y="119"/>
                  </a:lnTo>
                  <a:lnTo>
                    <a:pt x="71" y="119"/>
                  </a:lnTo>
                  <a:lnTo>
                    <a:pt x="65" y="120"/>
                  </a:lnTo>
                  <a:lnTo>
                    <a:pt x="61" y="120"/>
                  </a:lnTo>
                  <a:lnTo>
                    <a:pt x="55" y="122"/>
                  </a:lnTo>
                  <a:lnTo>
                    <a:pt x="58" y="94"/>
                  </a:lnTo>
                  <a:lnTo>
                    <a:pt x="60" y="94"/>
                  </a:lnTo>
                  <a:lnTo>
                    <a:pt x="61" y="94"/>
                  </a:lnTo>
                  <a:lnTo>
                    <a:pt x="63" y="94"/>
                  </a:lnTo>
                  <a:lnTo>
                    <a:pt x="63" y="94"/>
                  </a:lnTo>
                  <a:lnTo>
                    <a:pt x="71" y="94"/>
                  </a:lnTo>
                  <a:lnTo>
                    <a:pt x="80" y="92"/>
                  </a:lnTo>
                  <a:lnTo>
                    <a:pt x="87" y="89"/>
                  </a:lnTo>
                  <a:lnTo>
                    <a:pt x="95" y="87"/>
                  </a:lnTo>
                  <a:lnTo>
                    <a:pt x="101" y="82"/>
                  </a:lnTo>
                  <a:lnTo>
                    <a:pt x="105" y="75"/>
                  </a:lnTo>
                  <a:lnTo>
                    <a:pt x="106" y="69"/>
                  </a:lnTo>
                  <a:lnTo>
                    <a:pt x="108" y="60"/>
                  </a:lnTo>
                  <a:lnTo>
                    <a:pt x="108" y="54"/>
                  </a:lnTo>
                  <a:lnTo>
                    <a:pt x="105" y="47"/>
                  </a:lnTo>
                  <a:lnTo>
                    <a:pt x="102" y="41"/>
                  </a:lnTo>
                  <a:lnTo>
                    <a:pt x="98" y="37"/>
                  </a:lnTo>
                  <a:lnTo>
                    <a:pt x="92" y="33"/>
                  </a:lnTo>
                  <a:lnTo>
                    <a:pt x="86" y="30"/>
                  </a:lnTo>
                  <a:lnTo>
                    <a:pt x="79" y="28"/>
                  </a:lnTo>
                  <a:lnTo>
                    <a:pt x="71" y="28"/>
                  </a:lnTo>
                  <a:lnTo>
                    <a:pt x="64" y="28"/>
                  </a:lnTo>
                  <a:lnTo>
                    <a:pt x="57" y="31"/>
                  </a:lnTo>
                  <a:lnTo>
                    <a:pt x="49" y="34"/>
                  </a:lnTo>
                  <a:lnTo>
                    <a:pt x="44" y="38"/>
                  </a:lnTo>
                  <a:lnTo>
                    <a:pt x="39" y="43"/>
                  </a:lnTo>
                  <a:lnTo>
                    <a:pt x="35" y="50"/>
                  </a:lnTo>
                  <a:lnTo>
                    <a:pt x="32" y="57"/>
                  </a:lnTo>
                  <a:lnTo>
                    <a:pt x="30" y="66"/>
                  </a:lnTo>
                  <a:lnTo>
                    <a:pt x="3" y="62"/>
                  </a:lnTo>
                  <a:lnTo>
                    <a:pt x="6" y="47"/>
                  </a:lnTo>
                  <a:lnTo>
                    <a:pt x="10" y="35"/>
                  </a:lnTo>
                  <a:lnTo>
                    <a:pt x="17" y="25"/>
                  </a:lnTo>
                  <a:lnTo>
                    <a:pt x="25" y="17"/>
                  </a:lnTo>
                  <a:lnTo>
                    <a:pt x="29" y="14"/>
                  </a:lnTo>
                  <a:lnTo>
                    <a:pt x="35" y="9"/>
                  </a:lnTo>
                  <a:lnTo>
                    <a:pt x="41" y="6"/>
                  </a:lnTo>
                  <a:lnTo>
                    <a:pt x="45" y="5"/>
                  </a:lnTo>
                  <a:lnTo>
                    <a:pt x="51" y="3"/>
                  </a:lnTo>
                  <a:lnTo>
                    <a:pt x="57" y="2"/>
                  </a:lnTo>
                  <a:lnTo>
                    <a:pt x="64" y="0"/>
                  </a:lnTo>
                  <a:lnTo>
                    <a:pt x="70" y="0"/>
                  </a:lnTo>
                  <a:lnTo>
                    <a:pt x="79" y="0"/>
                  </a:lnTo>
                  <a:lnTo>
                    <a:pt x="87" y="2"/>
                  </a:lnTo>
                  <a:lnTo>
                    <a:pt x="96" y="5"/>
                  </a:lnTo>
                  <a:lnTo>
                    <a:pt x="103" y="8"/>
                  </a:lnTo>
                  <a:lnTo>
                    <a:pt x="111" y="12"/>
                  </a:lnTo>
                  <a:lnTo>
                    <a:pt x="118" y="18"/>
                  </a:lnTo>
                  <a:lnTo>
                    <a:pt x="124" y="24"/>
                  </a:lnTo>
                  <a:lnTo>
                    <a:pt x="128" y="30"/>
                  </a:lnTo>
                  <a:lnTo>
                    <a:pt x="133" y="37"/>
                  </a:lnTo>
                  <a:lnTo>
                    <a:pt x="136" y="44"/>
                  </a:lnTo>
                  <a:lnTo>
                    <a:pt x="137" y="52"/>
                  </a:lnTo>
                  <a:lnTo>
                    <a:pt x="137" y="59"/>
                  </a:lnTo>
                  <a:lnTo>
                    <a:pt x="137" y="66"/>
                  </a:lnTo>
                  <a:lnTo>
                    <a:pt x="136" y="73"/>
                  </a:lnTo>
                  <a:lnTo>
                    <a:pt x="133" y="79"/>
                  </a:lnTo>
                  <a:lnTo>
                    <a:pt x="128" y="85"/>
                  </a:lnTo>
                  <a:lnTo>
                    <a:pt x="124" y="91"/>
                  </a:lnTo>
                  <a:lnTo>
                    <a:pt x="118" y="95"/>
                  </a:lnTo>
                  <a:lnTo>
                    <a:pt x="112" y="100"/>
                  </a:lnTo>
                  <a:lnTo>
                    <a:pt x="105" y="104"/>
                  </a:lnTo>
                  <a:lnTo>
                    <a:pt x="115" y="107"/>
                  </a:lnTo>
                  <a:lnTo>
                    <a:pt x="124" y="111"/>
                  </a:lnTo>
                  <a:lnTo>
                    <a:pt x="131" y="117"/>
                  </a:lnTo>
                  <a:lnTo>
                    <a:pt x="137" y="124"/>
                  </a:lnTo>
                  <a:lnTo>
                    <a:pt x="141" y="132"/>
                  </a:lnTo>
                  <a:lnTo>
                    <a:pt x="146" y="141"/>
                  </a:lnTo>
                  <a:lnTo>
                    <a:pt x="147" y="151"/>
                  </a:lnTo>
                  <a:lnTo>
                    <a:pt x="149" y="162"/>
                  </a:lnTo>
                  <a:lnTo>
                    <a:pt x="147" y="177"/>
                  </a:lnTo>
                  <a:lnTo>
                    <a:pt x="143" y="190"/>
                  </a:lnTo>
                  <a:lnTo>
                    <a:pt x="137" y="203"/>
                  </a:lnTo>
                  <a:lnTo>
                    <a:pt x="127" y="215"/>
                  </a:lnTo>
                  <a:lnTo>
                    <a:pt x="121" y="219"/>
                  </a:lnTo>
                  <a:lnTo>
                    <a:pt x="115" y="224"/>
                  </a:lnTo>
                  <a:lnTo>
                    <a:pt x="109" y="227"/>
                  </a:lnTo>
                  <a:lnTo>
                    <a:pt x="102" y="229"/>
                  </a:lnTo>
                  <a:lnTo>
                    <a:pt x="96" y="231"/>
                  </a:lnTo>
                  <a:lnTo>
                    <a:pt x="89" y="232"/>
                  </a:lnTo>
                  <a:lnTo>
                    <a:pt x="80" y="234"/>
                  </a:lnTo>
                  <a:lnTo>
                    <a:pt x="73" y="234"/>
                  </a:lnTo>
                  <a:lnTo>
                    <a:pt x="65" y="234"/>
                  </a:lnTo>
                  <a:lnTo>
                    <a:pt x="58" y="232"/>
                  </a:lnTo>
                  <a:lnTo>
                    <a:pt x="51" y="232"/>
                  </a:lnTo>
                  <a:lnTo>
                    <a:pt x="45" y="229"/>
                  </a:lnTo>
                  <a:lnTo>
                    <a:pt x="38" y="228"/>
                  </a:lnTo>
                  <a:lnTo>
                    <a:pt x="32" y="225"/>
                  </a:lnTo>
                  <a:lnTo>
                    <a:pt x="28" y="222"/>
                  </a:lnTo>
                  <a:lnTo>
                    <a:pt x="22" y="218"/>
                  </a:lnTo>
                  <a:lnTo>
                    <a:pt x="13" y="208"/>
                  </a:lnTo>
                  <a:lnTo>
                    <a:pt x="7" y="196"/>
                  </a:lnTo>
                  <a:lnTo>
                    <a:pt x="3" y="183"/>
                  </a:lnTo>
                  <a:lnTo>
                    <a:pt x="0"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7" name="Freeform 124"/>
            <p:cNvSpPr>
              <a:spLocks noEditPoints="1"/>
            </p:cNvSpPr>
            <p:nvPr/>
          </p:nvSpPr>
          <p:spPr bwMode="auto">
            <a:xfrm>
              <a:off x="2140" y="1374"/>
              <a:ext cx="53" cy="77"/>
            </a:xfrm>
            <a:custGeom>
              <a:avLst/>
              <a:gdLst>
                <a:gd name="T0" fmla="*/ 104 w 159"/>
                <a:gd name="T1" fmla="*/ 229 h 229"/>
                <a:gd name="T2" fmla="*/ 104 w 159"/>
                <a:gd name="T3" fmla="*/ 174 h 229"/>
                <a:gd name="T4" fmla="*/ 0 w 159"/>
                <a:gd name="T5" fmla="*/ 174 h 229"/>
                <a:gd name="T6" fmla="*/ 0 w 159"/>
                <a:gd name="T7" fmla="*/ 146 h 229"/>
                <a:gd name="T8" fmla="*/ 109 w 159"/>
                <a:gd name="T9" fmla="*/ 0 h 229"/>
                <a:gd name="T10" fmla="*/ 131 w 159"/>
                <a:gd name="T11" fmla="*/ 0 h 229"/>
                <a:gd name="T12" fmla="*/ 131 w 159"/>
                <a:gd name="T13" fmla="*/ 146 h 229"/>
                <a:gd name="T14" fmla="*/ 159 w 159"/>
                <a:gd name="T15" fmla="*/ 146 h 229"/>
                <a:gd name="T16" fmla="*/ 159 w 159"/>
                <a:gd name="T17" fmla="*/ 174 h 229"/>
                <a:gd name="T18" fmla="*/ 131 w 159"/>
                <a:gd name="T19" fmla="*/ 174 h 229"/>
                <a:gd name="T20" fmla="*/ 131 w 159"/>
                <a:gd name="T21" fmla="*/ 229 h 229"/>
                <a:gd name="T22" fmla="*/ 104 w 159"/>
                <a:gd name="T23" fmla="*/ 229 h 229"/>
                <a:gd name="T24" fmla="*/ 104 w 159"/>
                <a:gd name="T25" fmla="*/ 146 h 229"/>
                <a:gd name="T26" fmla="*/ 104 w 159"/>
                <a:gd name="T27" fmla="*/ 53 h 229"/>
                <a:gd name="T28" fmla="*/ 34 w 159"/>
                <a:gd name="T29" fmla="*/ 146 h 229"/>
                <a:gd name="T30" fmla="*/ 104 w 159"/>
                <a:gd name="T31" fmla="*/ 1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9">
                  <a:moveTo>
                    <a:pt x="104" y="229"/>
                  </a:moveTo>
                  <a:lnTo>
                    <a:pt x="104" y="174"/>
                  </a:lnTo>
                  <a:lnTo>
                    <a:pt x="0" y="174"/>
                  </a:lnTo>
                  <a:lnTo>
                    <a:pt x="0" y="146"/>
                  </a:lnTo>
                  <a:lnTo>
                    <a:pt x="109" y="0"/>
                  </a:lnTo>
                  <a:lnTo>
                    <a:pt x="131" y="0"/>
                  </a:lnTo>
                  <a:lnTo>
                    <a:pt x="131" y="146"/>
                  </a:lnTo>
                  <a:lnTo>
                    <a:pt x="159" y="146"/>
                  </a:lnTo>
                  <a:lnTo>
                    <a:pt x="159" y="174"/>
                  </a:lnTo>
                  <a:lnTo>
                    <a:pt x="131" y="174"/>
                  </a:lnTo>
                  <a:lnTo>
                    <a:pt x="131" y="229"/>
                  </a:lnTo>
                  <a:lnTo>
                    <a:pt x="104" y="229"/>
                  </a:lnTo>
                  <a:close/>
                  <a:moveTo>
                    <a:pt x="104" y="146"/>
                  </a:moveTo>
                  <a:lnTo>
                    <a:pt x="104" y="53"/>
                  </a:lnTo>
                  <a:lnTo>
                    <a:pt x="34" y="146"/>
                  </a:lnTo>
                  <a:lnTo>
                    <a:pt x="104"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8" name="Freeform 125"/>
            <p:cNvSpPr>
              <a:spLocks/>
            </p:cNvSpPr>
            <p:nvPr/>
          </p:nvSpPr>
          <p:spPr bwMode="auto">
            <a:xfrm>
              <a:off x="2387" y="1374"/>
              <a:ext cx="49" cy="77"/>
            </a:xfrm>
            <a:custGeom>
              <a:avLst/>
              <a:gdLst>
                <a:gd name="T0" fmla="*/ 27 w 149"/>
                <a:gd name="T1" fmla="*/ 164 h 231"/>
                <a:gd name="T2" fmla="*/ 33 w 149"/>
                <a:gd name="T3" fmla="*/ 183 h 231"/>
                <a:gd name="T4" fmla="*/ 42 w 149"/>
                <a:gd name="T5" fmla="*/ 194 h 231"/>
                <a:gd name="T6" fmla="*/ 55 w 149"/>
                <a:gd name="T7" fmla="*/ 202 h 231"/>
                <a:gd name="T8" fmla="*/ 73 w 149"/>
                <a:gd name="T9" fmla="*/ 205 h 231"/>
                <a:gd name="T10" fmla="*/ 93 w 149"/>
                <a:gd name="T11" fmla="*/ 202 h 231"/>
                <a:gd name="T12" fmla="*/ 108 w 149"/>
                <a:gd name="T13" fmla="*/ 190 h 231"/>
                <a:gd name="T14" fmla="*/ 118 w 149"/>
                <a:gd name="T15" fmla="*/ 174 h 231"/>
                <a:gd name="T16" fmla="*/ 121 w 149"/>
                <a:gd name="T17" fmla="*/ 152 h 231"/>
                <a:gd name="T18" fmla="*/ 118 w 149"/>
                <a:gd name="T19" fmla="*/ 132 h 231"/>
                <a:gd name="T20" fmla="*/ 109 w 149"/>
                <a:gd name="T21" fmla="*/ 117 h 231"/>
                <a:gd name="T22" fmla="*/ 93 w 149"/>
                <a:gd name="T23" fmla="*/ 107 h 231"/>
                <a:gd name="T24" fmla="*/ 73 w 149"/>
                <a:gd name="T25" fmla="*/ 104 h 231"/>
                <a:gd name="T26" fmla="*/ 59 w 149"/>
                <a:gd name="T27" fmla="*/ 105 h 231"/>
                <a:gd name="T28" fmla="*/ 49 w 149"/>
                <a:gd name="T29" fmla="*/ 110 h 231"/>
                <a:gd name="T30" fmla="*/ 39 w 149"/>
                <a:gd name="T31" fmla="*/ 116 h 231"/>
                <a:gd name="T32" fmla="*/ 32 w 149"/>
                <a:gd name="T33" fmla="*/ 124 h 231"/>
                <a:gd name="T34" fmla="*/ 27 w 149"/>
                <a:gd name="T35" fmla="*/ 0 h 231"/>
                <a:gd name="T36" fmla="*/ 137 w 149"/>
                <a:gd name="T37" fmla="*/ 28 h 231"/>
                <a:gd name="T38" fmla="*/ 39 w 149"/>
                <a:gd name="T39" fmla="*/ 92 h 231"/>
                <a:gd name="T40" fmla="*/ 59 w 149"/>
                <a:gd name="T41" fmla="*/ 79 h 231"/>
                <a:gd name="T42" fmla="*/ 80 w 149"/>
                <a:gd name="T43" fmla="*/ 76 h 231"/>
                <a:gd name="T44" fmla="*/ 94 w 149"/>
                <a:gd name="T45" fmla="*/ 78 h 231"/>
                <a:gd name="T46" fmla="*/ 108 w 149"/>
                <a:gd name="T47" fmla="*/ 81 h 231"/>
                <a:gd name="T48" fmla="*/ 119 w 149"/>
                <a:gd name="T49" fmla="*/ 88 h 231"/>
                <a:gd name="T50" fmla="*/ 130 w 149"/>
                <a:gd name="T51" fmla="*/ 97 h 231"/>
                <a:gd name="T52" fmla="*/ 144 w 149"/>
                <a:gd name="T53" fmla="*/ 121 h 231"/>
                <a:gd name="T54" fmla="*/ 149 w 149"/>
                <a:gd name="T55" fmla="*/ 151 h 231"/>
                <a:gd name="T56" fmla="*/ 144 w 149"/>
                <a:gd name="T57" fmla="*/ 180 h 231"/>
                <a:gd name="T58" fmla="*/ 131 w 149"/>
                <a:gd name="T59" fmla="*/ 205 h 231"/>
                <a:gd name="T60" fmla="*/ 119 w 149"/>
                <a:gd name="T61" fmla="*/ 216 h 231"/>
                <a:gd name="T62" fmla="*/ 106 w 149"/>
                <a:gd name="T63" fmla="*/ 225 h 231"/>
                <a:gd name="T64" fmla="*/ 90 w 149"/>
                <a:gd name="T65" fmla="*/ 229 h 231"/>
                <a:gd name="T66" fmla="*/ 71 w 149"/>
                <a:gd name="T67" fmla="*/ 231 h 231"/>
                <a:gd name="T68" fmla="*/ 56 w 149"/>
                <a:gd name="T69" fmla="*/ 229 h 231"/>
                <a:gd name="T70" fmla="*/ 43 w 149"/>
                <a:gd name="T71" fmla="*/ 226 h 231"/>
                <a:gd name="T72" fmla="*/ 32 w 149"/>
                <a:gd name="T73" fmla="*/ 222 h 231"/>
                <a:gd name="T74" fmla="*/ 21 w 149"/>
                <a:gd name="T75" fmla="*/ 215 h 231"/>
                <a:gd name="T76" fmla="*/ 7 w 149"/>
                <a:gd name="T77" fmla="*/ 194 h 231"/>
                <a:gd name="T78" fmla="*/ 0 w 149"/>
                <a:gd name="T79" fmla="*/ 16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231">
                  <a:moveTo>
                    <a:pt x="0" y="167"/>
                  </a:moveTo>
                  <a:lnTo>
                    <a:pt x="27" y="164"/>
                  </a:lnTo>
                  <a:lnTo>
                    <a:pt x="30" y="174"/>
                  </a:lnTo>
                  <a:lnTo>
                    <a:pt x="33" y="183"/>
                  </a:lnTo>
                  <a:lnTo>
                    <a:pt x="37" y="189"/>
                  </a:lnTo>
                  <a:lnTo>
                    <a:pt x="42" y="194"/>
                  </a:lnTo>
                  <a:lnTo>
                    <a:pt x="48" y="199"/>
                  </a:lnTo>
                  <a:lnTo>
                    <a:pt x="55" y="202"/>
                  </a:lnTo>
                  <a:lnTo>
                    <a:pt x="64" y="205"/>
                  </a:lnTo>
                  <a:lnTo>
                    <a:pt x="73" y="205"/>
                  </a:lnTo>
                  <a:lnTo>
                    <a:pt x="83" y="203"/>
                  </a:lnTo>
                  <a:lnTo>
                    <a:pt x="93" y="202"/>
                  </a:lnTo>
                  <a:lnTo>
                    <a:pt x="100" y="197"/>
                  </a:lnTo>
                  <a:lnTo>
                    <a:pt x="108" y="190"/>
                  </a:lnTo>
                  <a:lnTo>
                    <a:pt x="113" y="183"/>
                  </a:lnTo>
                  <a:lnTo>
                    <a:pt x="118" y="174"/>
                  </a:lnTo>
                  <a:lnTo>
                    <a:pt x="119" y="164"/>
                  </a:lnTo>
                  <a:lnTo>
                    <a:pt x="121" y="152"/>
                  </a:lnTo>
                  <a:lnTo>
                    <a:pt x="119" y="142"/>
                  </a:lnTo>
                  <a:lnTo>
                    <a:pt x="118" y="132"/>
                  </a:lnTo>
                  <a:lnTo>
                    <a:pt x="113" y="124"/>
                  </a:lnTo>
                  <a:lnTo>
                    <a:pt x="109" y="117"/>
                  </a:lnTo>
                  <a:lnTo>
                    <a:pt x="102" y="111"/>
                  </a:lnTo>
                  <a:lnTo>
                    <a:pt x="93" y="107"/>
                  </a:lnTo>
                  <a:lnTo>
                    <a:pt x="84" y="105"/>
                  </a:lnTo>
                  <a:lnTo>
                    <a:pt x="73" y="104"/>
                  </a:lnTo>
                  <a:lnTo>
                    <a:pt x="67" y="104"/>
                  </a:lnTo>
                  <a:lnTo>
                    <a:pt x="59" y="105"/>
                  </a:lnTo>
                  <a:lnTo>
                    <a:pt x="54" y="107"/>
                  </a:lnTo>
                  <a:lnTo>
                    <a:pt x="49" y="110"/>
                  </a:lnTo>
                  <a:lnTo>
                    <a:pt x="43" y="113"/>
                  </a:lnTo>
                  <a:lnTo>
                    <a:pt x="39" y="116"/>
                  </a:lnTo>
                  <a:lnTo>
                    <a:pt x="35" y="120"/>
                  </a:lnTo>
                  <a:lnTo>
                    <a:pt x="32" y="124"/>
                  </a:lnTo>
                  <a:lnTo>
                    <a:pt x="4" y="119"/>
                  </a:lnTo>
                  <a:lnTo>
                    <a:pt x="27" y="0"/>
                  </a:lnTo>
                  <a:lnTo>
                    <a:pt x="137" y="0"/>
                  </a:lnTo>
                  <a:lnTo>
                    <a:pt x="137" y="28"/>
                  </a:lnTo>
                  <a:lnTo>
                    <a:pt x="51" y="28"/>
                  </a:lnTo>
                  <a:lnTo>
                    <a:pt x="39" y="92"/>
                  </a:lnTo>
                  <a:lnTo>
                    <a:pt x="49" y="85"/>
                  </a:lnTo>
                  <a:lnTo>
                    <a:pt x="59" y="79"/>
                  </a:lnTo>
                  <a:lnTo>
                    <a:pt x="70" y="78"/>
                  </a:lnTo>
                  <a:lnTo>
                    <a:pt x="80" y="76"/>
                  </a:lnTo>
                  <a:lnTo>
                    <a:pt x="87" y="76"/>
                  </a:lnTo>
                  <a:lnTo>
                    <a:pt x="94" y="78"/>
                  </a:lnTo>
                  <a:lnTo>
                    <a:pt x="100" y="79"/>
                  </a:lnTo>
                  <a:lnTo>
                    <a:pt x="108" y="81"/>
                  </a:lnTo>
                  <a:lnTo>
                    <a:pt x="113" y="84"/>
                  </a:lnTo>
                  <a:lnTo>
                    <a:pt x="119" y="88"/>
                  </a:lnTo>
                  <a:lnTo>
                    <a:pt x="124" y="92"/>
                  </a:lnTo>
                  <a:lnTo>
                    <a:pt x="130" y="97"/>
                  </a:lnTo>
                  <a:lnTo>
                    <a:pt x="138" y="108"/>
                  </a:lnTo>
                  <a:lnTo>
                    <a:pt x="144" y="121"/>
                  </a:lnTo>
                  <a:lnTo>
                    <a:pt x="147" y="135"/>
                  </a:lnTo>
                  <a:lnTo>
                    <a:pt x="149" y="151"/>
                  </a:lnTo>
                  <a:lnTo>
                    <a:pt x="147" y="165"/>
                  </a:lnTo>
                  <a:lnTo>
                    <a:pt x="144" y="180"/>
                  </a:lnTo>
                  <a:lnTo>
                    <a:pt x="138" y="193"/>
                  </a:lnTo>
                  <a:lnTo>
                    <a:pt x="131" y="205"/>
                  </a:lnTo>
                  <a:lnTo>
                    <a:pt x="125" y="212"/>
                  </a:lnTo>
                  <a:lnTo>
                    <a:pt x="119" y="216"/>
                  </a:lnTo>
                  <a:lnTo>
                    <a:pt x="112" y="221"/>
                  </a:lnTo>
                  <a:lnTo>
                    <a:pt x="106" y="225"/>
                  </a:lnTo>
                  <a:lnTo>
                    <a:pt x="97" y="228"/>
                  </a:lnTo>
                  <a:lnTo>
                    <a:pt x="90" y="229"/>
                  </a:lnTo>
                  <a:lnTo>
                    <a:pt x="81" y="231"/>
                  </a:lnTo>
                  <a:lnTo>
                    <a:pt x="71" y="231"/>
                  </a:lnTo>
                  <a:lnTo>
                    <a:pt x="64" y="231"/>
                  </a:lnTo>
                  <a:lnTo>
                    <a:pt x="56" y="229"/>
                  </a:lnTo>
                  <a:lnTo>
                    <a:pt x="49" y="229"/>
                  </a:lnTo>
                  <a:lnTo>
                    <a:pt x="43" y="226"/>
                  </a:lnTo>
                  <a:lnTo>
                    <a:pt x="37" y="225"/>
                  </a:lnTo>
                  <a:lnTo>
                    <a:pt x="32" y="222"/>
                  </a:lnTo>
                  <a:lnTo>
                    <a:pt x="26" y="219"/>
                  </a:lnTo>
                  <a:lnTo>
                    <a:pt x="21" y="215"/>
                  </a:lnTo>
                  <a:lnTo>
                    <a:pt x="13" y="205"/>
                  </a:lnTo>
                  <a:lnTo>
                    <a:pt x="7" y="194"/>
                  </a:lnTo>
                  <a:lnTo>
                    <a:pt x="2" y="181"/>
                  </a:lnTo>
                  <a:lnTo>
                    <a:pt x="0" y="1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29" name="Freeform 126"/>
            <p:cNvSpPr>
              <a:spLocks noEditPoints="1"/>
            </p:cNvSpPr>
            <p:nvPr/>
          </p:nvSpPr>
          <p:spPr bwMode="auto">
            <a:xfrm>
              <a:off x="2628" y="1373"/>
              <a:ext cx="52" cy="78"/>
            </a:xfrm>
            <a:custGeom>
              <a:avLst/>
              <a:gdLst>
                <a:gd name="T0" fmla="*/ 123 w 155"/>
                <a:gd name="T1" fmla="*/ 63 h 234"/>
                <a:gd name="T2" fmla="*/ 117 w 155"/>
                <a:gd name="T3" fmla="*/ 50 h 234"/>
                <a:gd name="T4" fmla="*/ 111 w 155"/>
                <a:gd name="T5" fmla="*/ 40 h 234"/>
                <a:gd name="T6" fmla="*/ 98 w 155"/>
                <a:gd name="T7" fmla="*/ 31 h 234"/>
                <a:gd name="T8" fmla="*/ 82 w 155"/>
                <a:gd name="T9" fmla="*/ 28 h 234"/>
                <a:gd name="T10" fmla="*/ 69 w 155"/>
                <a:gd name="T11" fmla="*/ 30 h 234"/>
                <a:gd name="T12" fmla="*/ 57 w 155"/>
                <a:gd name="T13" fmla="*/ 35 h 234"/>
                <a:gd name="T14" fmla="*/ 45 w 155"/>
                <a:gd name="T15" fmla="*/ 46 h 234"/>
                <a:gd name="T16" fmla="*/ 37 w 155"/>
                <a:gd name="T17" fmla="*/ 60 h 234"/>
                <a:gd name="T18" fmla="*/ 31 w 155"/>
                <a:gd name="T19" fmla="*/ 82 h 234"/>
                <a:gd name="T20" fmla="*/ 29 w 155"/>
                <a:gd name="T21" fmla="*/ 113 h 234"/>
                <a:gd name="T22" fmla="*/ 39 w 155"/>
                <a:gd name="T23" fmla="*/ 98 h 234"/>
                <a:gd name="T24" fmla="*/ 54 w 155"/>
                <a:gd name="T25" fmla="*/ 89 h 234"/>
                <a:gd name="T26" fmla="*/ 70 w 155"/>
                <a:gd name="T27" fmla="*/ 82 h 234"/>
                <a:gd name="T28" fmla="*/ 86 w 155"/>
                <a:gd name="T29" fmla="*/ 81 h 234"/>
                <a:gd name="T30" fmla="*/ 99 w 155"/>
                <a:gd name="T31" fmla="*/ 82 h 234"/>
                <a:gd name="T32" fmla="*/ 113 w 155"/>
                <a:gd name="T33" fmla="*/ 87 h 234"/>
                <a:gd name="T34" fmla="*/ 124 w 155"/>
                <a:gd name="T35" fmla="*/ 92 h 234"/>
                <a:gd name="T36" fmla="*/ 134 w 155"/>
                <a:gd name="T37" fmla="*/ 103 h 234"/>
                <a:gd name="T38" fmla="*/ 150 w 155"/>
                <a:gd name="T39" fmla="*/ 126 h 234"/>
                <a:gd name="T40" fmla="*/ 155 w 155"/>
                <a:gd name="T41" fmla="*/ 157 h 234"/>
                <a:gd name="T42" fmla="*/ 153 w 155"/>
                <a:gd name="T43" fmla="*/ 177 h 234"/>
                <a:gd name="T44" fmla="*/ 146 w 155"/>
                <a:gd name="T45" fmla="*/ 197 h 234"/>
                <a:gd name="T46" fmla="*/ 134 w 155"/>
                <a:gd name="T47" fmla="*/ 213 h 234"/>
                <a:gd name="T48" fmla="*/ 120 w 155"/>
                <a:gd name="T49" fmla="*/ 225 h 234"/>
                <a:gd name="T50" fmla="*/ 102 w 155"/>
                <a:gd name="T51" fmla="*/ 232 h 234"/>
                <a:gd name="T52" fmla="*/ 82 w 155"/>
                <a:gd name="T53" fmla="*/ 234 h 234"/>
                <a:gd name="T54" fmla="*/ 64 w 155"/>
                <a:gd name="T55" fmla="*/ 232 h 234"/>
                <a:gd name="T56" fmla="*/ 50 w 155"/>
                <a:gd name="T57" fmla="*/ 228 h 234"/>
                <a:gd name="T58" fmla="*/ 35 w 155"/>
                <a:gd name="T59" fmla="*/ 221 h 234"/>
                <a:gd name="T60" fmla="*/ 23 w 155"/>
                <a:gd name="T61" fmla="*/ 209 h 234"/>
                <a:gd name="T62" fmla="*/ 6 w 155"/>
                <a:gd name="T63" fmla="*/ 176 h 234"/>
                <a:gd name="T64" fmla="*/ 0 w 155"/>
                <a:gd name="T65" fmla="*/ 124 h 234"/>
                <a:gd name="T66" fmla="*/ 6 w 155"/>
                <a:gd name="T67" fmla="*/ 66 h 234"/>
                <a:gd name="T68" fmla="*/ 25 w 155"/>
                <a:gd name="T69" fmla="*/ 27 h 234"/>
                <a:gd name="T70" fmla="*/ 37 w 155"/>
                <a:gd name="T71" fmla="*/ 15 h 234"/>
                <a:gd name="T72" fmla="*/ 51 w 155"/>
                <a:gd name="T73" fmla="*/ 6 h 234"/>
                <a:gd name="T74" fmla="*/ 67 w 155"/>
                <a:gd name="T75" fmla="*/ 2 h 234"/>
                <a:gd name="T76" fmla="*/ 85 w 155"/>
                <a:gd name="T77" fmla="*/ 0 h 234"/>
                <a:gd name="T78" fmla="*/ 98 w 155"/>
                <a:gd name="T79" fmla="*/ 2 h 234"/>
                <a:gd name="T80" fmla="*/ 110 w 155"/>
                <a:gd name="T81" fmla="*/ 5 h 234"/>
                <a:gd name="T82" fmla="*/ 120 w 155"/>
                <a:gd name="T83" fmla="*/ 9 h 234"/>
                <a:gd name="T84" fmla="*/ 129 w 155"/>
                <a:gd name="T85" fmla="*/ 17 h 234"/>
                <a:gd name="T86" fmla="*/ 143 w 155"/>
                <a:gd name="T87" fmla="*/ 35 h 234"/>
                <a:gd name="T88" fmla="*/ 150 w 155"/>
                <a:gd name="T89" fmla="*/ 62 h 234"/>
                <a:gd name="T90" fmla="*/ 29 w 155"/>
                <a:gd name="T91" fmla="*/ 162 h 234"/>
                <a:gd name="T92" fmla="*/ 32 w 155"/>
                <a:gd name="T93" fmla="*/ 176 h 234"/>
                <a:gd name="T94" fmla="*/ 38 w 155"/>
                <a:gd name="T95" fmla="*/ 189 h 234"/>
                <a:gd name="T96" fmla="*/ 48 w 155"/>
                <a:gd name="T97" fmla="*/ 197 h 234"/>
                <a:gd name="T98" fmla="*/ 60 w 155"/>
                <a:gd name="T99" fmla="*/ 205 h 234"/>
                <a:gd name="T100" fmla="*/ 73 w 155"/>
                <a:gd name="T101" fmla="*/ 208 h 234"/>
                <a:gd name="T102" fmla="*/ 91 w 155"/>
                <a:gd name="T103" fmla="*/ 206 h 234"/>
                <a:gd name="T104" fmla="*/ 107 w 155"/>
                <a:gd name="T105" fmla="*/ 200 h 234"/>
                <a:gd name="T106" fmla="*/ 120 w 155"/>
                <a:gd name="T107" fmla="*/ 187 h 234"/>
                <a:gd name="T108" fmla="*/ 126 w 155"/>
                <a:gd name="T109" fmla="*/ 168 h 234"/>
                <a:gd name="T110" fmla="*/ 126 w 155"/>
                <a:gd name="T111" fmla="*/ 146 h 234"/>
                <a:gd name="T112" fmla="*/ 120 w 155"/>
                <a:gd name="T113" fmla="*/ 129 h 234"/>
                <a:gd name="T114" fmla="*/ 107 w 155"/>
                <a:gd name="T115" fmla="*/ 117 h 234"/>
                <a:gd name="T116" fmla="*/ 89 w 155"/>
                <a:gd name="T117" fmla="*/ 111 h 234"/>
                <a:gd name="T118" fmla="*/ 69 w 155"/>
                <a:gd name="T119" fmla="*/ 111 h 234"/>
                <a:gd name="T120" fmla="*/ 50 w 155"/>
                <a:gd name="T121" fmla="*/ 117 h 234"/>
                <a:gd name="T122" fmla="*/ 37 w 155"/>
                <a:gd name="T123" fmla="*/ 129 h 234"/>
                <a:gd name="T124" fmla="*/ 31 w 155"/>
                <a:gd name="T125" fmla="*/ 14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234">
                  <a:moveTo>
                    <a:pt x="150" y="62"/>
                  </a:moveTo>
                  <a:lnTo>
                    <a:pt x="123" y="63"/>
                  </a:lnTo>
                  <a:lnTo>
                    <a:pt x="120" y="56"/>
                  </a:lnTo>
                  <a:lnTo>
                    <a:pt x="117" y="50"/>
                  </a:lnTo>
                  <a:lnTo>
                    <a:pt x="114" y="44"/>
                  </a:lnTo>
                  <a:lnTo>
                    <a:pt x="111" y="40"/>
                  </a:lnTo>
                  <a:lnTo>
                    <a:pt x="105" y="35"/>
                  </a:lnTo>
                  <a:lnTo>
                    <a:pt x="98" y="31"/>
                  </a:lnTo>
                  <a:lnTo>
                    <a:pt x="91" y="30"/>
                  </a:lnTo>
                  <a:lnTo>
                    <a:pt x="82" y="28"/>
                  </a:lnTo>
                  <a:lnTo>
                    <a:pt x="76" y="28"/>
                  </a:lnTo>
                  <a:lnTo>
                    <a:pt x="69" y="30"/>
                  </a:lnTo>
                  <a:lnTo>
                    <a:pt x="63" y="33"/>
                  </a:lnTo>
                  <a:lnTo>
                    <a:pt x="57" y="35"/>
                  </a:lnTo>
                  <a:lnTo>
                    <a:pt x="51" y="40"/>
                  </a:lnTo>
                  <a:lnTo>
                    <a:pt x="45" y="46"/>
                  </a:lnTo>
                  <a:lnTo>
                    <a:pt x="41" y="53"/>
                  </a:lnTo>
                  <a:lnTo>
                    <a:pt x="37" y="60"/>
                  </a:lnTo>
                  <a:lnTo>
                    <a:pt x="34" y="71"/>
                  </a:lnTo>
                  <a:lnTo>
                    <a:pt x="31" y="82"/>
                  </a:lnTo>
                  <a:lnTo>
                    <a:pt x="29" y="97"/>
                  </a:lnTo>
                  <a:lnTo>
                    <a:pt x="29" y="113"/>
                  </a:lnTo>
                  <a:lnTo>
                    <a:pt x="34" y="106"/>
                  </a:lnTo>
                  <a:lnTo>
                    <a:pt x="39" y="98"/>
                  </a:lnTo>
                  <a:lnTo>
                    <a:pt x="47" y="94"/>
                  </a:lnTo>
                  <a:lnTo>
                    <a:pt x="54" y="89"/>
                  </a:lnTo>
                  <a:lnTo>
                    <a:pt x="61" y="85"/>
                  </a:lnTo>
                  <a:lnTo>
                    <a:pt x="70" y="82"/>
                  </a:lnTo>
                  <a:lnTo>
                    <a:pt x="77" y="81"/>
                  </a:lnTo>
                  <a:lnTo>
                    <a:pt x="86" y="81"/>
                  </a:lnTo>
                  <a:lnTo>
                    <a:pt x="94" y="81"/>
                  </a:lnTo>
                  <a:lnTo>
                    <a:pt x="99" y="82"/>
                  </a:lnTo>
                  <a:lnTo>
                    <a:pt x="107" y="84"/>
                  </a:lnTo>
                  <a:lnTo>
                    <a:pt x="113" y="87"/>
                  </a:lnTo>
                  <a:lnTo>
                    <a:pt x="118" y="89"/>
                  </a:lnTo>
                  <a:lnTo>
                    <a:pt x="124" y="92"/>
                  </a:lnTo>
                  <a:lnTo>
                    <a:pt x="130" y="97"/>
                  </a:lnTo>
                  <a:lnTo>
                    <a:pt x="134" y="103"/>
                  </a:lnTo>
                  <a:lnTo>
                    <a:pt x="143" y="113"/>
                  </a:lnTo>
                  <a:lnTo>
                    <a:pt x="150" y="126"/>
                  </a:lnTo>
                  <a:lnTo>
                    <a:pt x="153" y="141"/>
                  </a:lnTo>
                  <a:lnTo>
                    <a:pt x="155" y="157"/>
                  </a:lnTo>
                  <a:lnTo>
                    <a:pt x="155" y="167"/>
                  </a:lnTo>
                  <a:lnTo>
                    <a:pt x="153" y="177"/>
                  </a:lnTo>
                  <a:lnTo>
                    <a:pt x="150" y="187"/>
                  </a:lnTo>
                  <a:lnTo>
                    <a:pt x="146" y="197"/>
                  </a:lnTo>
                  <a:lnTo>
                    <a:pt x="140" y="206"/>
                  </a:lnTo>
                  <a:lnTo>
                    <a:pt x="134" y="213"/>
                  </a:lnTo>
                  <a:lnTo>
                    <a:pt x="127" y="219"/>
                  </a:lnTo>
                  <a:lnTo>
                    <a:pt x="120" y="225"/>
                  </a:lnTo>
                  <a:lnTo>
                    <a:pt x="111" y="229"/>
                  </a:lnTo>
                  <a:lnTo>
                    <a:pt x="102" y="232"/>
                  </a:lnTo>
                  <a:lnTo>
                    <a:pt x="92" y="234"/>
                  </a:lnTo>
                  <a:lnTo>
                    <a:pt x="82" y="234"/>
                  </a:lnTo>
                  <a:lnTo>
                    <a:pt x="73" y="234"/>
                  </a:lnTo>
                  <a:lnTo>
                    <a:pt x="64" y="232"/>
                  </a:lnTo>
                  <a:lnTo>
                    <a:pt x="57" y="231"/>
                  </a:lnTo>
                  <a:lnTo>
                    <a:pt x="50" y="228"/>
                  </a:lnTo>
                  <a:lnTo>
                    <a:pt x="42" y="225"/>
                  </a:lnTo>
                  <a:lnTo>
                    <a:pt x="35" y="221"/>
                  </a:lnTo>
                  <a:lnTo>
                    <a:pt x="29" y="215"/>
                  </a:lnTo>
                  <a:lnTo>
                    <a:pt x="23" y="209"/>
                  </a:lnTo>
                  <a:lnTo>
                    <a:pt x="13" y="194"/>
                  </a:lnTo>
                  <a:lnTo>
                    <a:pt x="6" y="176"/>
                  </a:lnTo>
                  <a:lnTo>
                    <a:pt x="1" y="152"/>
                  </a:lnTo>
                  <a:lnTo>
                    <a:pt x="0" y="124"/>
                  </a:lnTo>
                  <a:lnTo>
                    <a:pt x="1" y="92"/>
                  </a:lnTo>
                  <a:lnTo>
                    <a:pt x="6" y="66"/>
                  </a:lnTo>
                  <a:lnTo>
                    <a:pt x="15" y="44"/>
                  </a:lnTo>
                  <a:lnTo>
                    <a:pt x="25" y="27"/>
                  </a:lnTo>
                  <a:lnTo>
                    <a:pt x="31" y="21"/>
                  </a:lnTo>
                  <a:lnTo>
                    <a:pt x="37" y="15"/>
                  </a:lnTo>
                  <a:lnTo>
                    <a:pt x="44" y="11"/>
                  </a:lnTo>
                  <a:lnTo>
                    <a:pt x="51" y="6"/>
                  </a:lnTo>
                  <a:lnTo>
                    <a:pt x="58" y="5"/>
                  </a:lnTo>
                  <a:lnTo>
                    <a:pt x="67" y="2"/>
                  </a:lnTo>
                  <a:lnTo>
                    <a:pt x="76" y="0"/>
                  </a:lnTo>
                  <a:lnTo>
                    <a:pt x="85" y="0"/>
                  </a:lnTo>
                  <a:lnTo>
                    <a:pt x="91" y="0"/>
                  </a:lnTo>
                  <a:lnTo>
                    <a:pt x="98" y="2"/>
                  </a:lnTo>
                  <a:lnTo>
                    <a:pt x="104" y="3"/>
                  </a:lnTo>
                  <a:lnTo>
                    <a:pt x="110" y="5"/>
                  </a:lnTo>
                  <a:lnTo>
                    <a:pt x="114" y="6"/>
                  </a:lnTo>
                  <a:lnTo>
                    <a:pt x="120" y="9"/>
                  </a:lnTo>
                  <a:lnTo>
                    <a:pt x="124" y="14"/>
                  </a:lnTo>
                  <a:lnTo>
                    <a:pt x="129" y="17"/>
                  </a:lnTo>
                  <a:lnTo>
                    <a:pt x="136" y="25"/>
                  </a:lnTo>
                  <a:lnTo>
                    <a:pt x="143" y="35"/>
                  </a:lnTo>
                  <a:lnTo>
                    <a:pt x="148" y="49"/>
                  </a:lnTo>
                  <a:lnTo>
                    <a:pt x="150" y="62"/>
                  </a:lnTo>
                  <a:close/>
                  <a:moveTo>
                    <a:pt x="29" y="157"/>
                  </a:moveTo>
                  <a:lnTo>
                    <a:pt x="29" y="162"/>
                  </a:lnTo>
                  <a:lnTo>
                    <a:pt x="31" y="170"/>
                  </a:lnTo>
                  <a:lnTo>
                    <a:pt x="32" y="176"/>
                  </a:lnTo>
                  <a:lnTo>
                    <a:pt x="35" y="183"/>
                  </a:lnTo>
                  <a:lnTo>
                    <a:pt x="38" y="189"/>
                  </a:lnTo>
                  <a:lnTo>
                    <a:pt x="42" y="193"/>
                  </a:lnTo>
                  <a:lnTo>
                    <a:pt x="48" y="197"/>
                  </a:lnTo>
                  <a:lnTo>
                    <a:pt x="54" y="202"/>
                  </a:lnTo>
                  <a:lnTo>
                    <a:pt x="60" y="205"/>
                  </a:lnTo>
                  <a:lnTo>
                    <a:pt x="66" y="206"/>
                  </a:lnTo>
                  <a:lnTo>
                    <a:pt x="73" y="208"/>
                  </a:lnTo>
                  <a:lnTo>
                    <a:pt x="80" y="208"/>
                  </a:lnTo>
                  <a:lnTo>
                    <a:pt x="91" y="206"/>
                  </a:lnTo>
                  <a:lnTo>
                    <a:pt x="99" y="205"/>
                  </a:lnTo>
                  <a:lnTo>
                    <a:pt x="107" y="200"/>
                  </a:lnTo>
                  <a:lnTo>
                    <a:pt x="114" y="194"/>
                  </a:lnTo>
                  <a:lnTo>
                    <a:pt x="120" y="187"/>
                  </a:lnTo>
                  <a:lnTo>
                    <a:pt x="124" y="178"/>
                  </a:lnTo>
                  <a:lnTo>
                    <a:pt x="126" y="168"/>
                  </a:lnTo>
                  <a:lnTo>
                    <a:pt x="127" y="158"/>
                  </a:lnTo>
                  <a:lnTo>
                    <a:pt x="126" y="146"/>
                  </a:lnTo>
                  <a:lnTo>
                    <a:pt x="124" y="138"/>
                  </a:lnTo>
                  <a:lnTo>
                    <a:pt x="120" y="129"/>
                  </a:lnTo>
                  <a:lnTo>
                    <a:pt x="114" y="122"/>
                  </a:lnTo>
                  <a:lnTo>
                    <a:pt x="107" y="117"/>
                  </a:lnTo>
                  <a:lnTo>
                    <a:pt x="99" y="113"/>
                  </a:lnTo>
                  <a:lnTo>
                    <a:pt x="89" y="111"/>
                  </a:lnTo>
                  <a:lnTo>
                    <a:pt x="79" y="110"/>
                  </a:lnTo>
                  <a:lnTo>
                    <a:pt x="69" y="111"/>
                  </a:lnTo>
                  <a:lnTo>
                    <a:pt x="58" y="113"/>
                  </a:lnTo>
                  <a:lnTo>
                    <a:pt x="50" y="117"/>
                  </a:lnTo>
                  <a:lnTo>
                    <a:pt x="42" y="122"/>
                  </a:lnTo>
                  <a:lnTo>
                    <a:pt x="37" y="129"/>
                  </a:lnTo>
                  <a:lnTo>
                    <a:pt x="32" y="136"/>
                  </a:lnTo>
                  <a:lnTo>
                    <a:pt x="31" y="146"/>
                  </a:lnTo>
                  <a:lnTo>
                    <a:pt x="29" y="15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0" name="Freeform 127"/>
            <p:cNvSpPr>
              <a:spLocks/>
            </p:cNvSpPr>
            <p:nvPr/>
          </p:nvSpPr>
          <p:spPr bwMode="auto">
            <a:xfrm>
              <a:off x="2873" y="1374"/>
              <a:ext cx="50" cy="77"/>
            </a:xfrm>
            <a:custGeom>
              <a:avLst/>
              <a:gdLst>
                <a:gd name="T0" fmla="*/ 0 w 149"/>
                <a:gd name="T1" fmla="*/ 28 h 229"/>
                <a:gd name="T2" fmla="*/ 0 w 149"/>
                <a:gd name="T3" fmla="*/ 0 h 229"/>
                <a:gd name="T4" fmla="*/ 149 w 149"/>
                <a:gd name="T5" fmla="*/ 0 h 229"/>
                <a:gd name="T6" fmla="*/ 149 w 149"/>
                <a:gd name="T7" fmla="*/ 22 h 229"/>
                <a:gd name="T8" fmla="*/ 139 w 149"/>
                <a:gd name="T9" fmla="*/ 35 h 229"/>
                <a:gd name="T10" fmla="*/ 129 w 149"/>
                <a:gd name="T11" fmla="*/ 50 h 229"/>
                <a:gd name="T12" fmla="*/ 117 w 149"/>
                <a:gd name="T13" fmla="*/ 66 h 229"/>
                <a:gd name="T14" fmla="*/ 107 w 149"/>
                <a:gd name="T15" fmla="*/ 85 h 229"/>
                <a:gd name="T16" fmla="*/ 97 w 149"/>
                <a:gd name="T17" fmla="*/ 105 h 229"/>
                <a:gd name="T18" fmla="*/ 88 w 149"/>
                <a:gd name="T19" fmla="*/ 126 h 229"/>
                <a:gd name="T20" fmla="*/ 81 w 149"/>
                <a:gd name="T21" fmla="*/ 146 h 229"/>
                <a:gd name="T22" fmla="*/ 75 w 149"/>
                <a:gd name="T23" fmla="*/ 167 h 229"/>
                <a:gd name="T24" fmla="*/ 70 w 149"/>
                <a:gd name="T25" fmla="*/ 181 h 229"/>
                <a:gd name="T26" fmla="*/ 67 w 149"/>
                <a:gd name="T27" fmla="*/ 197 h 229"/>
                <a:gd name="T28" fmla="*/ 65 w 149"/>
                <a:gd name="T29" fmla="*/ 213 h 229"/>
                <a:gd name="T30" fmla="*/ 63 w 149"/>
                <a:gd name="T31" fmla="*/ 229 h 229"/>
                <a:gd name="T32" fmla="*/ 35 w 149"/>
                <a:gd name="T33" fmla="*/ 229 h 229"/>
                <a:gd name="T34" fmla="*/ 37 w 149"/>
                <a:gd name="T35" fmla="*/ 215 h 229"/>
                <a:gd name="T36" fmla="*/ 38 w 149"/>
                <a:gd name="T37" fmla="*/ 200 h 229"/>
                <a:gd name="T38" fmla="*/ 41 w 149"/>
                <a:gd name="T39" fmla="*/ 183 h 229"/>
                <a:gd name="T40" fmla="*/ 46 w 149"/>
                <a:gd name="T41" fmla="*/ 164 h 229"/>
                <a:gd name="T42" fmla="*/ 51 w 149"/>
                <a:gd name="T43" fmla="*/ 145 h 229"/>
                <a:gd name="T44" fmla="*/ 59 w 149"/>
                <a:gd name="T45" fmla="*/ 126 h 229"/>
                <a:gd name="T46" fmla="*/ 66 w 149"/>
                <a:gd name="T47" fmla="*/ 107 h 229"/>
                <a:gd name="T48" fmla="*/ 75 w 149"/>
                <a:gd name="T49" fmla="*/ 89 h 229"/>
                <a:gd name="T50" fmla="*/ 84 w 149"/>
                <a:gd name="T51" fmla="*/ 72 h 229"/>
                <a:gd name="T52" fmla="*/ 94 w 149"/>
                <a:gd name="T53" fmla="*/ 56 h 229"/>
                <a:gd name="T54" fmla="*/ 104 w 149"/>
                <a:gd name="T55" fmla="*/ 41 h 229"/>
                <a:gd name="T56" fmla="*/ 114 w 149"/>
                <a:gd name="T57" fmla="*/ 28 h 229"/>
                <a:gd name="T58" fmla="*/ 0 w 149"/>
                <a:gd name="T59" fmla="*/ 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29">
                  <a:moveTo>
                    <a:pt x="0" y="28"/>
                  </a:moveTo>
                  <a:lnTo>
                    <a:pt x="0" y="0"/>
                  </a:lnTo>
                  <a:lnTo>
                    <a:pt x="149" y="0"/>
                  </a:lnTo>
                  <a:lnTo>
                    <a:pt x="149" y="22"/>
                  </a:lnTo>
                  <a:lnTo>
                    <a:pt x="139" y="35"/>
                  </a:lnTo>
                  <a:lnTo>
                    <a:pt x="129" y="50"/>
                  </a:lnTo>
                  <a:lnTo>
                    <a:pt x="117" y="66"/>
                  </a:lnTo>
                  <a:lnTo>
                    <a:pt x="107" y="85"/>
                  </a:lnTo>
                  <a:lnTo>
                    <a:pt x="97" y="105"/>
                  </a:lnTo>
                  <a:lnTo>
                    <a:pt x="88" y="126"/>
                  </a:lnTo>
                  <a:lnTo>
                    <a:pt x="81" y="146"/>
                  </a:lnTo>
                  <a:lnTo>
                    <a:pt x="75" y="167"/>
                  </a:lnTo>
                  <a:lnTo>
                    <a:pt x="70" y="181"/>
                  </a:lnTo>
                  <a:lnTo>
                    <a:pt x="67" y="197"/>
                  </a:lnTo>
                  <a:lnTo>
                    <a:pt x="65" y="213"/>
                  </a:lnTo>
                  <a:lnTo>
                    <a:pt x="63" y="229"/>
                  </a:lnTo>
                  <a:lnTo>
                    <a:pt x="35" y="229"/>
                  </a:lnTo>
                  <a:lnTo>
                    <a:pt x="37" y="215"/>
                  </a:lnTo>
                  <a:lnTo>
                    <a:pt x="38" y="200"/>
                  </a:lnTo>
                  <a:lnTo>
                    <a:pt x="41" y="183"/>
                  </a:lnTo>
                  <a:lnTo>
                    <a:pt x="46" y="164"/>
                  </a:lnTo>
                  <a:lnTo>
                    <a:pt x="51" y="145"/>
                  </a:lnTo>
                  <a:lnTo>
                    <a:pt x="59" y="126"/>
                  </a:lnTo>
                  <a:lnTo>
                    <a:pt x="66" y="107"/>
                  </a:lnTo>
                  <a:lnTo>
                    <a:pt x="75" y="89"/>
                  </a:lnTo>
                  <a:lnTo>
                    <a:pt x="84" y="72"/>
                  </a:lnTo>
                  <a:lnTo>
                    <a:pt x="94" y="56"/>
                  </a:lnTo>
                  <a:lnTo>
                    <a:pt x="104" y="41"/>
                  </a:lnTo>
                  <a:lnTo>
                    <a:pt x="114" y="28"/>
                  </a:lnTo>
                  <a:lnTo>
                    <a:pt x="0" y="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1" name="Freeform 128"/>
            <p:cNvSpPr>
              <a:spLocks noEditPoints="1"/>
            </p:cNvSpPr>
            <p:nvPr/>
          </p:nvSpPr>
          <p:spPr bwMode="auto">
            <a:xfrm>
              <a:off x="3117" y="1373"/>
              <a:ext cx="50" cy="78"/>
            </a:xfrm>
            <a:custGeom>
              <a:avLst/>
              <a:gdLst>
                <a:gd name="T0" fmla="*/ 0 w 149"/>
                <a:gd name="T1" fmla="*/ 98 h 234"/>
                <a:gd name="T2" fmla="*/ 4 w 149"/>
                <a:gd name="T3" fmla="*/ 66 h 234"/>
                <a:gd name="T4" fmla="*/ 13 w 149"/>
                <a:gd name="T5" fmla="*/ 40 h 234"/>
                <a:gd name="T6" fmla="*/ 24 w 149"/>
                <a:gd name="T7" fmla="*/ 21 h 234"/>
                <a:gd name="T8" fmla="*/ 42 w 149"/>
                <a:gd name="T9" fmla="*/ 8 h 234"/>
                <a:gd name="T10" fmla="*/ 62 w 149"/>
                <a:gd name="T11" fmla="*/ 2 h 234"/>
                <a:gd name="T12" fmla="*/ 83 w 149"/>
                <a:gd name="T13" fmla="*/ 0 h 234"/>
                <a:gd name="T14" fmla="*/ 100 w 149"/>
                <a:gd name="T15" fmla="*/ 5 h 234"/>
                <a:gd name="T16" fmla="*/ 114 w 149"/>
                <a:gd name="T17" fmla="*/ 12 h 234"/>
                <a:gd name="T18" fmla="*/ 125 w 149"/>
                <a:gd name="T19" fmla="*/ 22 h 234"/>
                <a:gd name="T20" fmla="*/ 134 w 149"/>
                <a:gd name="T21" fmla="*/ 37 h 234"/>
                <a:gd name="T22" fmla="*/ 141 w 149"/>
                <a:gd name="T23" fmla="*/ 53 h 234"/>
                <a:gd name="T24" fmla="*/ 146 w 149"/>
                <a:gd name="T25" fmla="*/ 75 h 234"/>
                <a:gd name="T26" fmla="*/ 149 w 149"/>
                <a:gd name="T27" fmla="*/ 103 h 234"/>
                <a:gd name="T28" fmla="*/ 149 w 149"/>
                <a:gd name="T29" fmla="*/ 138 h 234"/>
                <a:gd name="T30" fmla="*/ 144 w 149"/>
                <a:gd name="T31" fmla="*/ 170 h 234"/>
                <a:gd name="T32" fmla="*/ 137 w 149"/>
                <a:gd name="T33" fmla="*/ 196 h 234"/>
                <a:gd name="T34" fmla="*/ 124 w 149"/>
                <a:gd name="T35" fmla="*/ 215 h 234"/>
                <a:gd name="T36" fmla="*/ 108 w 149"/>
                <a:gd name="T37" fmla="*/ 228 h 234"/>
                <a:gd name="T38" fmla="*/ 86 w 149"/>
                <a:gd name="T39" fmla="*/ 234 h 234"/>
                <a:gd name="T40" fmla="*/ 67 w 149"/>
                <a:gd name="T41" fmla="*/ 234 h 234"/>
                <a:gd name="T42" fmla="*/ 51 w 149"/>
                <a:gd name="T43" fmla="*/ 231 h 234"/>
                <a:gd name="T44" fmla="*/ 38 w 149"/>
                <a:gd name="T45" fmla="*/ 227 h 234"/>
                <a:gd name="T46" fmla="*/ 27 w 149"/>
                <a:gd name="T47" fmla="*/ 218 h 234"/>
                <a:gd name="T48" fmla="*/ 11 w 149"/>
                <a:gd name="T49" fmla="*/ 196 h 234"/>
                <a:gd name="T50" fmla="*/ 1 w 149"/>
                <a:gd name="T51" fmla="*/ 148 h 234"/>
                <a:gd name="T52" fmla="*/ 27 w 149"/>
                <a:gd name="T53" fmla="*/ 119 h 234"/>
                <a:gd name="T54" fmla="*/ 30 w 149"/>
                <a:gd name="T55" fmla="*/ 164 h 234"/>
                <a:gd name="T56" fmla="*/ 41 w 149"/>
                <a:gd name="T57" fmla="*/ 190 h 234"/>
                <a:gd name="T58" fmla="*/ 55 w 149"/>
                <a:gd name="T59" fmla="*/ 203 h 234"/>
                <a:gd name="T60" fmla="*/ 74 w 149"/>
                <a:gd name="T61" fmla="*/ 208 h 234"/>
                <a:gd name="T62" fmla="*/ 93 w 149"/>
                <a:gd name="T63" fmla="*/ 203 h 234"/>
                <a:gd name="T64" fmla="*/ 108 w 149"/>
                <a:gd name="T65" fmla="*/ 190 h 234"/>
                <a:gd name="T66" fmla="*/ 118 w 149"/>
                <a:gd name="T67" fmla="*/ 164 h 234"/>
                <a:gd name="T68" fmla="*/ 121 w 149"/>
                <a:gd name="T69" fmla="*/ 119 h 234"/>
                <a:gd name="T70" fmla="*/ 118 w 149"/>
                <a:gd name="T71" fmla="*/ 73 h 234"/>
                <a:gd name="T72" fmla="*/ 108 w 149"/>
                <a:gd name="T73" fmla="*/ 46 h 234"/>
                <a:gd name="T74" fmla="*/ 93 w 149"/>
                <a:gd name="T75" fmla="*/ 33 h 234"/>
                <a:gd name="T76" fmla="*/ 74 w 149"/>
                <a:gd name="T77" fmla="*/ 28 h 234"/>
                <a:gd name="T78" fmla="*/ 57 w 149"/>
                <a:gd name="T79" fmla="*/ 33 h 234"/>
                <a:gd name="T80" fmla="*/ 42 w 149"/>
                <a:gd name="T81" fmla="*/ 44 h 234"/>
                <a:gd name="T82" fmla="*/ 30 w 149"/>
                <a:gd name="T83" fmla="*/ 72 h 234"/>
                <a:gd name="T84" fmla="*/ 27 w 149"/>
                <a:gd name="T85" fmla="*/ 1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234">
                  <a:moveTo>
                    <a:pt x="0" y="119"/>
                  </a:moveTo>
                  <a:lnTo>
                    <a:pt x="0" y="98"/>
                  </a:lnTo>
                  <a:lnTo>
                    <a:pt x="3" y="81"/>
                  </a:lnTo>
                  <a:lnTo>
                    <a:pt x="4" y="66"/>
                  </a:lnTo>
                  <a:lnTo>
                    <a:pt x="8" y="52"/>
                  </a:lnTo>
                  <a:lnTo>
                    <a:pt x="13" y="40"/>
                  </a:lnTo>
                  <a:lnTo>
                    <a:pt x="19" y="30"/>
                  </a:lnTo>
                  <a:lnTo>
                    <a:pt x="24" y="21"/>
                  </a:lnTo>
                  <a:lnTo>
                    <a:pt x="33" y="14"/>
                  </a:lnTo>
                  <a:lnTo>
                    <a:pt x="42" y="8"/>
                  </a:lnTo>
                  <a:lnTo>
                    <a:pt x="52" y="3"/>
                  </a:lnTo>
                  <a:lnTo>
                    <a:pt x="62" y="2"/>
                  </a:lnTo>
                  <a:lnTo>
                    <a:pt x="74" y="0"/>
                  </a:lnTo>
                  <a:lnTo>
                    <a:pt x="83" y="0"/>
                  </a:lnTo>
                  <a:lnTo>
                    <a:pt x="92" y="2"/>
                  </a:lnTo>
                  <a:lnTo>
                    <a:pt x="100" y="5"/>
                  </a:lnTo>
                  <a:lnTo>
                    <a:pt x="108" y="8"/>
                  </a:lnTo>
                  <a:lnTo>
                    <a:pt x="114" y="12"/>
                  </a:lnTo>
                  <a:lnTo>
                    <a:pt x="121" y="17"/>
                  </a:lnTo>
                  <a:lnTo>
                    <a:pt x="125" y="22"/>
                  </a:lnTo>
                  <a:lnTo>
                    <a:pt x="130" y="30"/>
                  </a:lnTo>
                  <a:lnTo>
                    <a:pt x="134" y="37"/>
                  </a:lnTo>
                  <a:lnTo>
                    <a:pt x="137" y="44"/>
                  </a:lnTo>
                  <a:lnTo>
                    <a:pt x="141" y="53"/>
                  </a:lnTo>
                  <a:lnTo>
                    <a:pt x="144" y="63"/>
                  </a:lnTo>
                  <a:lnTo>
                    <a:pt x="146" y="75"/>
                  </a:lnTo>
                  <a:lnTo>
                    <a:pt x="147" y="88"/>
                  </a:lnTo>
                  <a:lnTo>
                    <a:pt x="149" y="103"/>
                  </a:lnTo>
                  <a:lnTo>
                    <a:pt x="149" y="119"/>
                  </a:lnTo>
                  <a:lnTo>
                    <a:pt x="149" y="138"/>
                  </a:lnTo>
                  <a:lnTo>
                    <a:pt x="147" y="155"/>
                  </a:lnTo>
                  <a:lnTo>
                    <a:pt x="144" y="170"/>
                  </a:lnTo>
                  <a:lnTo>
                    <a:pt x="141" y="184"/>
                  </a:lnTo>
                  <a:lnTo>
                    <a:pt x="137" y="196"/>
                  </a:lnTo>
                  <a:lnTo>
                    <a:pt x="131" y="206"/>
                  </a:lnTo>
                  <a:lnTo>
                    <a:pt x="124" y="215"/>
                  </a:lnTo>
                  <a:lnTo>
                    <a:pt x="116" y="222"/>
                  </a:lnTo>
                  <a:lnTo>
                    <a:pt x="108" y="228"/>
                  </a:lnTo>
                  <a:lnTo>
                    <a:pt x="97" y="231"/>
                  </a:lnTo>
                  <a:lnTo>
                    <a:pt x="86" y="234"/>
                  </a:lnTo>
                  <a:lnTo>
                    <a:pt x="74" y="234"/>
                  </a:lnTo>
                  <a:lnTo>
                    <a:pt x="67" y="234"/>
                  </a:lnTo>
                  <a:lnTo>
                    <a:pt x="58" y="232"/>
                  </a:lnTo>
                  <a:lnTo>
                    <a:pt x="51" y="231"/>
                  </a:lnTo>
                  <a:lnTo>
                    <a:pt x="45" y="229"/>
                  </a:lnTo>
                  <a:lnTo>
                    <a:pt x="38" y="227"/>
                  </a:lnTo>
                  <a:lnTo>
                    <a:pt x="32" y="222"/>
                  </a:lnTo>
                  <a:lnTo>
                    <a:pt x="27" y="218"/>
                  </a:lnTo>
                  <a:lnTo>
                    <a:pt x="22" y="213"/>
                  </a:lnTo>
                  <a:lnTo>
                    <a:pt x="11" y="196"/>
                  </a:lnTo>
                  <a:lnTo>
                    <a:pt x="5" y="174"/>
                  </a:lnTo>
                  <a:lnTo>
                    <a:pt x="1" y="148"/>
                  </a:lnTo>
                  <a:lnTo>
                    <a:pt x="0" y="119"/>
                  </a:lnTo>
                  <a:close/>
                  <a:moveTo>
                    <a:pt x="27" y="119"/>
                  </a:moveTo>
                  <a:lnTo>
                    <a:pt x="29" y="143"/>
                  </a:lnTo>
                  <a:lnTo>
                    <a:pt x="30" y="164"/>
                  </a:lnTo>
                  <a:lnTo>
                    <a:pt x="35" y="180"/>
                  </a:lnTo>
                  <a:lnTo>
                    <a:pt x="41" y="190"/>
                  </a:lnTo>
                  <a:lnTo>
                    <a:pt x="48" y="197"/>
                  </a:lnTo>
                  <a:lnTo>
                    <a:pt x="55" y="203"/>
                  </a:lnTo>
                  <a:lnTo>
                    <a:pt x="64" y="206"/>
                  </a:lnTo>
                  <a:lnTo>
                    <a:pt x="74" y="208"/>
                  </a:lnTo>
                  <a:lnTo>
                    <a:pt x="84" y="206"/>
                  </a:lnTo>
                  <a:lnTo>
                    <a:pt x="93" y="203"/>
                  </a:lnTo>
                  <a:lnTo>
                    <a:pt x="100" y="197"/>
                  </a:lnTo>
                  <a:lnTo>
                    <a:pt x="108" y="190"/>
                  </a:lnTo>
                  <a:lnTo>
                    <a:pt x="114" y="178"/>
                  </a:lnTo>
                  <a:lnTo>
                    <a:pt x="118" y="164"/>
                  </a:lnTo>
                  <a:lnTo>
                    <a:pt x="119" y="143"/>
                  </a:lnTo>
                  <a:lnTo>
                    <a:pt x="121" y="119"/>
                  </a:lnTo>
                  <a:lnTo>
                    <a:pt x="119" y="94"/>
                  </a:lnTo>
                  <a:lnTo>
                    <a:pt x="118" y="73"/>
                  </a:lnTo>
                  <a:lnTo>
                    <a:pt x="114" y="57"/>
                  </a:lnTo>
                  <a:lnTo>
                    <a:pt x="108" y="46"/>
                  </a:lnTo>
                  <a:lnTo>
                    <a:pt x="100" y="38"/>
                  </a:lnTo>
                  <a:lnTo>
                    <a:pt x="93" y="33"/>
                  </a:lnTo>
                  <a:lnTo>
                    <a:pt x="84" y="30"/>
                  </a:lnTo>
                  <a:lnTo>
                    <a:pt x="74" y="28"/>
                  </a:lnTo>
                  <a:lnTo>
                    <a:pt x="64" y="30"/>
                  </a:lnTo>
                  <a:lnTo>
                    <a:pt x="57" y="33"/>
                  </a:lnTo>
                  <a:lnTo>
                    <a:pt x="48" y="37"/>
                  </a:lnTo>
                  <a:lnTo>
                    <a:pt x="42" y="44"/>
                  </a:lnTo>
                  <a:lnTo>
                    <a:pt x="35" y="56"/>
                  </a:lnTo>
                  <a:lnTo>
                    <a:pt x="30" y="72"/>
                  </a:lnTo>
                  <a:lnTo>
                    <a:pt x="29" y="94"/>
                  </a:lnTo>
                  <a:lnTo>
                    <a:pt x="27" y="1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2" name="Freeform 129"/>
            <p:cNvSpPr>
              <a:spLocks/>
            </p:cNvSpPr>
            <p:nvPr/>
          </p:nvSpPr>
          <p:spPr bwMode="auto">
            <a:xfrm>
              <a:off x="3366" y="1373"/>
              <a:ext cx="29" cy="78"/>
            </a:xfrm>
            <a:custGeom>
              <a:avLst/>
              <a:gdLst>
                <a:gd name="T0" fmla="*/ 86 w 86"/>
                <a:gd name="T1" fmla="*/ 232 h 232"/>
                <a:gd name="T2" fmla="*/ 58 w 86"/>
                <a:gd name="T3" fmla="*/ 232 h 232"/>
                <a:gd name="T4" fmla="*/ 58 w 86"/>
                <a:gd name="T5" fmla="*/ 52 h 232"/>
                <a:gd name="T6" fmla="*/ 52 w 86"/>
                <a:gd name="T7" fmla="*/ 57 h 232"/>
                <a:gd name="T8" fmla="*/ 46 w 86"/>
                <a:gd name="T9" fmla="*/ 62 h 232"/>
                <a:gd name="T10" fmla="*/ 39 w 86"/>
                <a:gd name="T11" fmla="*/ 66 h 232"/>
                <a:gd name="T12" fmla="*/ 30 w 86"/>
                <a:gd name="T13" fmla="*/ 72 h 232"/>
                <a:gd name="T14" fmla="*/ 21 w 86"/>
                <a:gd name="T15" fmla="*/ 76 h 232"/>
                <a:gd name="T16" fmla="*/ 14 w 86"/>
                <a:gd name="T17" fmla="*/ 81 h 232"/>
                <a:gd name="T18" fmla="*/ 7 w 86"/>
                <a:gd name="T19" fmla="*/ 84 h 232"/>
                <a:gd name="T20" fmla="*/ 0 w 86"/>
                <a:gd name="T21" fmla="*/ 87 h 232"/>
                <a:gd name="T22" fmla="*/ 0 w 86"/>
                <a:gd name="T23" fmla="*/ 59 h 232"/>
                <a:gd name="T24" fmla="*/ 11 w 86"/>
                <a:gd name="T25" fmla="*/ 53 h 232"/>
                <a:gd name="T26" fmla="*/ 23 w 86"/>
                <a:gd name="T27" fmla="*/ 46 h 232"/>
                <a:gd name="T28" fmla="*/ 33 w 86"/>
                <a:gd name="T29" fmla="*/ 38 h 232"/>
                <a:gd name="T30" fmla="*/ 42 w 86"/>
                <a:gd name="T31" fmla="*/ 31 h 232"/>
                <a:gd name="T32" fmla="*/ 51 w 86"/>
                <a:gd name="T33" fmla="*/ 24 h 232"/>
                <a:gd name="T34" fmla="*/ 58 w 86"/>
                <a:gd name="T35" fmla="*/ 15 h 232"/>
                <a:gd name="T36" fmla="*/ 64 w 86"/>
                <a:gd name="T37" fmla="*/ 8 h 232"/>
                <a:gd name="T38" fmla="*/ 68 w 86"/>
                <a:gd name="T39" fmla="*/ 0 h 232"/>
                <a:gd name="T40" fmla="*/ 86 w 86"/>
                <a:gd name="T41" fmla="*/ 0 h 232"/>
                <a:gd name="T42" fmla="*/ 86 w 86"/>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32">
                  <a:moveTo>
                    <a:pt x="86" y="232"/>
                  </a:moveTo>
                  <a:lnTo>
                    <a:pt x="58" y="232"/>
                  </a:lnTo>
                  <a:lnTo>
                    <a:pt x="58" y="52"/>
                  </a:lnTo>
                  <a:lnTo>
                    <a:pt x="52" y="57"/>
                  </a:lnTo>
                  <a:lnTo>
                    <a:pt x="46" y="62"/>
                  </a:lnTo>
                  <a:lnTo>
                    <a:pt x="39" y="66"/>
                  </a:lnTo>
                  <a:lnTo>
                    <a:pt x="30" y="72"/>
                  </a:lnTo>
                  <a:lnTo>
                    <a:pt x="21" y="76"/>
                  </a:lnTo>
                  <a:lnTo>
                    <a:pt x="14" y="81"/>
                  </a:lnTo>
                  <a:lnTo>
                    <a:pt x="7" y="84"/>
                  </a:lnTo>
                  <a:lnTo>
                    <a:pt x="0" y="87"/>
                  </a:lnTo>
                  <a:lnTo>
                    <a:pt x="0" y="59"/>
                  </a:lnTo>
                  <a:lnTo>
                    <a:pt x="11" y="53"/>
                  </a:lnTo>
                  <a:lnTo>
                    <a:pt x="23" y="46"/>
                  </a:lnTo>
                  <a:lnTo>
                    <a:pt x="33" y="38"/>
                  </a:lnTo>
                  <a:lnTo>
                    <a:pt x="42" y="31"/>
                  </a:lnTo>
                  <a:lnTo>
                    <a:pt x="51" y="24"/>
                  </a:lnTo>
                  <a:lnTo>
                    <a:pt x="58" y="15"/>
                  </a:lnTo>
                  <a:lnTo>
                    <a:pt x="64" y="8"/>
                  </a:lnTo>
                  <a:lnTo>
                    <a:pt x="68" y="0"/>
                  </a:lnTo>
                  <a:lnTo>
                    <a:pt x="86" y="0"/>
                  </a:lnTo>
                  <a:lnTo>
                    <a:pt x="8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3" name="Freeform 130"/>
            <p:cNvSpPr>
              <a:spLocks/>
            </p:cNvSpPr>
            <p:nvPr/>
          </p:nvSpPr>
          <p:spPr bwMode="auto">
            <a:xfrm>
              <a:off x="3602" y="1373"/>
              <a:ext cx="51" cy="78"/>
            </a:xfrm>
            <a:custGeom>
              <a:avLst/>
              <a:gdLst>
                <a:gd name="T0" fmla="*/ 153 w 153"/>
                <a:gd name="T1" fmla="*/ 232 h 232"/>
                <a:gd name="T2" fmla="*/ 0 w 153"/>
                <a:gd name="T3" fmla="*/ 228 h 232"/>
                <a:gd name="T4" fmla="*/ 2 w 153"/>
                <a:gd name="T5" fmla="*/ 218 h 232"/>
                <a:gd name="T6" fmla="*/ 7 w 153"/>
                <a:gd name="T7" fmla="*/ 206 h 232"/>
                <a:gd name="T8" fmla="*/ 16 w 153"/>
                <a:gd name="T9" fmla="*/ 190 h 232"/>
                <a:gd name="T10" fmla="*/ 29 w 153"/>
                <a:gd name="T11" fmla="*/ 176 h 232"/>
                <a:gd name="T12" fmla="*/ 46 w 153"/>
                <a:gd name="T13" fmla="*/ 158 h 232"/>
                <a:gd name="T14" fmla="*/ 67 w 153"/>
                <a:gd name="T15" fmla="*/ 142 h 232"/>
                <a:gd name="T16" fmla="*/ 83 w 153"/>
                <a:gd name="T17" fmla="*/ 127 h 232"/>
                <a:gd name="T18" fmla="*/ 96 w 153"/>
                <a:gd name="T19" fmla="*/ 116 h 232"/>
                <a:gd name="T20" fmla="*/ 105 w 153"/>
                <a:gd name="T21" fmla="*/ 104 h 232"/>
                <a:gd name="T22" fmla="*/ 115 w 153"/>
                <a:gd name="T23" fmla="*/ 92 h 232"/>
                <a:gd name="T24" fmla="*/ 121 w 153"/>
                <a:gd name="T25" fmla="*/ 75 h 232"/>
                <a:gd name="T26" fmla="*/ 121 w 153"/>
                <a:gd name="T27" fmla="*/ 59 h 232"/>
                <a:gd name="T28" fmla="*/ 115 w 153"/>
                <a:gd name="T29" fmla="*/ 46 h 232"/>
                <a:gd name="T30" fmla="*/ 103 w 153"/>
                <a:gd name="T31" fmla="*/ 35 h 232"/>
                <a:gd name="T32" fmla="*/ 87 w 153"/>
                <a:gd name="T33" fmla="*/ 30 h 232"/>
                <a:gd name="T34" fmla="*/ 68 w 153"/>
                <a:gd name="T35" fmla="*/ 30 h 232"/>
                <a:gd name="T36" fmla="*/ 52 w 153"/>
                <a:gd name="T37" fmla="*/ 35 h 232"/>
                <a:gd name="T38" fmla="*/ 40 w 153"/>
                <a:gd name="T39" fmla="*/ 46 h 232"/>
                <a:gd name="T40" fmla="*/ 35 w 153"/>
                <a:gd name="T41" fmla="*/ 62 h 232"/>
                <a:gd name="T42" fmla="*/ 5 w 153"/>
                <a:gd name="T43" fmla="*/ 66 h 232"/>
                <a:gd name="T44" fmla="*/ 13 w 153"/>
                <a:gd name="T45" fmla="*/ 37 h 232"/>
                <a:gd name="T46" fmla="*/ 27 w 153"/>
                <a:gd name="T47" fmla="*/ 18 h 232"/>
                <a:gd name="T48" fmla="*/ 38 w 153"/>
                <a:gd name="T49" fmla="*/ 11 h 232"/>
                <a:gd name="T50" fmla="*/ 51 w 153"/>
                <a:gd name="T51" fmla="*/ 5 h 232"/>
                <a:gd name="T52" fmla="*/ 64 w 153"/>
                <a:gd name="T53" fmla="*/ 2 h 232"/>
                <a:gd name="T54" fmla="*/ 78 w 153"/>
                <a:gd name="T55" fmla="*/ 0 h 232"/>
                <a:gd name="T56" fmla="*/ 94 w 153"/>
                <a:gd name="T57" fmla="*/ 2 h 232"/>
                <a:gd name="T58" fmla="*/ 108 w 153"/>
                <a:gd name="T59" fmla="*/ 5 h 232"/>
                <a:gd name="T60" fmla="*/ 121 w 153"/>
                <a:gd name="T61" fmla="*/ 11 h 232"/>
                <a:gd name="T62" fmla="*/ 131 w 153"/>
                <a:gd name="T63" fmla="*/ 19 h 232"/>
                <a:gd name="T64" fmla="*/ 146 w 153"/>
                <a:gd name="T65" fmla="*/ 40 h 232"/>
                <a:gd name="T66" fmla="*/ 150 w 153"/>
                <a:gd name="T67" fmla="*/ 66 h 232"/>
                <a:gd name="T68" fmla="*/ 149 w 153"/>
                <a:gd name="T69" fmla="*/ 79 h 232"/>
                <a:gd name="T70" fmla="*/ 144 w 153"/>
                <a:gd name="T71" fmla="*/ 92 h 232"/>
                <a:gd name="T72" fmla="*/ 138 w 153"/>
                <a:gd name="T73" fmla="*/ 107 h 232"/>
                <a:gd name="T74" fmla="*/ 127 w 153"/>
                <a:gd name="T75" fmla="*/ 122 h 232"/>
                <a:gd name="T76" fmla="*/ 111 w 153"/>
                <a:gd name="T77" fmla="*/ 139 h 232"/>
                <a:gd name="T78" fmla="*/ 84 w 153"/>
                <a:gd name="T79" fmla="*/ 162 h 232"/>
                <a:gd name="T80" fmla="*/ 64 w 153"/>
                <a:gd name="T81" fmla="*/ 180 h 232"/>
                <a:gd name="T82" fmla="*/ 51 w 153"/>
                <a:gd name="T83" fmla="*/ 190 h 232"/>
                <a:gd name="T84" fmla="*/ 45 w 153"/>
                <a:gd name="T85" fmla="*/ 197 h 232"/>
                <a:gd name="T86" fmla="*/ 39 w 153"/>
                <a:gd name="T87" fmla="*/ 2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232">
                  <a:moveTo>
                    <a:pt x="153" y="205"/>
                  </a:moveTo>
                  <a:lnTo>
                    <a:pt x="153" y="232"/>
                  </a:lnTo>
                  <a:lnTo>
                    <a:pt x="0" y="232"/>
                  </a:lnTo>
                  <a:lnTo>
                    <a:pt x="0" y="228"/>
                  </a:lnTo>
                  <a:lnTo>
                    <a:pt x="1" y="222"/>
                  </a:lnTo>
                  <a:lnTo>
                    <a:pt x="2" y="218"/>
                  </a:lnTo>
                  <a:lnTo>
                    <a:pt x="4" y="213"/>
                  </a:lnTo>
                  <a:lnTo>
                    <a:pt x="7" y="206"/>
                  </a:lnTo>
                  <a:lnTo>
                    <a:pt x="11" y="197"/>
                  </a:lnTo>
                  <a:lnTo>
                    <a:pt x="16" y="190"/>
                  </a:lnTo>
                  <a:lnTo>
                    <a:pt x="21" y="183"/>
                  </a:lnTo>
                  <a:lnTo>
                    <a:pt x="29" y="176"/>
                  </a:lnTo>
                  <a:lnTo>
                    <a:pt x="38" y="167"/>
                  </a:lnTo>
                  <a:lnTo>
                    <a:pt x="46" y="158"/>
                  </a:lnTo>
                  <a:lnTo>
                    <a:pt x="58" y="149"/>
                  </a:lnTo>
                  <a:lnTo>
                    <a:pt x="67" y="142"/>
                  </a:lnTo>
                  <a:lnTo>
                    <a:pt x="75" y="135"/>
                  </a:lnTo>
                  <a:lnTo>
                    <a:pt x="83" y="127"/>
                  </a:lnTo>
                  <a:lnTo>
                    <a:pt x="90" y="122"/>
                  </a:lnTo>
                  <a:lnTo>
                    <a:pt x="96" y="116"/>
                  </a:lnTo>
                  <a:lnTo>
                    <a:pt x="100" y="110"/>
                  </a:lnTo>
                  <a:lnTo>
                    <a:pt x="105" y="104"/>
                  </a:lnTo>
                  <a:lnTo>
                    <a:pt x="109" y="100"/>
                  </a:lnTo>
                  <a:lnTo>
                    <a:pt x="115" y="92"/>
                  </a:lnTo>
                  <a:lnTo>
                    <a:pt x="119" y="84"/>
                  </a:lnTo>
                  <a:lnTo>
                    <a:pt x="121" y="75"/>
                  </a:lnTo>
                  <a:lnTo>
                    <a:pt x="122" y="66"/>
                  </a:lnTo>
                  <a:lnTo>
                    <a:pt x="121" y="59"/>
                  </a:lnTo>
                  <a:lnTo>
                    <a:pt x="119" y="52"/>
                  </a:lnTo>
                  <a:lnTo>
                    <a:pt x="115" y="46"/>
                  </a:lnTo>
                  <a:lnTo>
                    <a:pt x="109" y="40"/>
                  </a:lnTo>
                  <a:lnTo>
                    <a:pt x="103" y="35"/>
                  </a:lnTo>
                  <a:lnTo>
                    <a:pt x="96" y="31"/>
                  </a:lnTo>
                  <a:lnTo>
                    <a:pt x="87" y="30"/>
                  </a:lnTo>
                  <a:lnTo>
                    <a:pt x="78" y="28"/>
                  </a:lnTo>
                  <a:lnTo>
                    <a:pt x="68" y="30"/>
                  </a:lnTo>
                  <a:lnTo>
                    <a:pt x="61" y="31"/>
                  </a:lnTo>
                  <a:lnTo>
                    <a:pt x="52" y="35"/>
                  </a:lnTo>
                  <a:lnTo>
                    <a:pt x="46" y="40"/>
                  </a:lnTo>
                  <a:lnTo>
                    <a:pt x="40" y="46"/>
                  </a:lnTo>
                  <a:lnTo>
                    <a:pt x="36" y="53"/>
                  </a:lnTo>
                  <a:lnTo>
                    <a:pt x="35" y="62"/>
                  </a:lnTo>
                  <a:lnTo>
                    <a:pt x="33" y="71"/>
                  </a:lnTo>
                  <a:lnTo>
                    <a:pt x="5" y="66"/>
                  </a:lnTo>
                  <a:lnTo>
                    <a:pt x="8" y="50"/>
                  </a:lnTo>
                  <a:lnTo>
                    <a:pt x="13" y="37"/>
                  </a:lnTo>
                  <a:lnTo>
                    <a:pt x="19" y="27"/>
                  </a:lnTo>
                  <a:lnTo>
                    <a:pt x="27" y="18"/>
                  </a:lnTo>
                  <a:lnTo>
                    <a:pt x="33" y="14"/>
                  </a:lnTo>
                  <a:lnTo>
                    <a:pt x="38" y="11"/>
                  </a:lnTo>
                  <a:lnTo>
                    <a:pt x="43" y="8"/>
                  </a:lnTo>
                  <a:lnTo>
                    <a:pt x="51" y="5"/>
                  </a:lnTo>
                  <a:lnTo>
                    <a:pt x="56" y="3"/>
                  </a:lnTo>
                  <a:lnTo>
                    <a:pt x="64" y="2"/>
                  </a:lnTo>
                  <a:lnTo>
                    <a:pt x="71" y="0"/>
                  </a:lnTo>
                  <a:lnTo>
                    <a:pt x="78" y="0"/>
                  </a:lnTo>
                  <a:lnTo>
                    <a:pt x="86" y="0"/>
                  </a:lnTo>
                  <a:lnTo>
                    <a:pt x="94" y="2"/>
                  </a:lnTo>
                  <a:lnTo>
                    <a:pt x="102" y="3"/>
                  </a:lnTo>
                  <a:lnTo>
                    <a:pt x="108" y="5"/>
                  </a:lnTo>
                  <a:lnTo>
                    <a:pt x="115" y="8"/>
                  </a:lnTo>
                  <a:lnTo>
                    <a:pt x="121" y="11"/>
                  </a:lnTo>
                  <a:lnTo>
                    <a:pt x="125" y="15"/>
                  </a:lnTo>
                  <a:lnTo>
                    <a:pt x="131" y="19"/>
                  </a:lnTo>
                  <a:lnTo>
                    <a:pt x="138" y="30"/>
                  </a:lnTo>
                  <a:lnTo>
                    <a:pt x="146" y="40"/>
                  </a:lnTo>
                  <a:lnTo>
                    <a:pt x="149" y="53"/>
                  </a:lnTo>
                  <a:lnTo>
                    <a:pt x="150" y="66"/>
                  </a:lnTo>
                  <a:lnTo>
                    <a:pt x="150" y="72"/>
                  </a:lnTo>
                  <a:lnTo>
                    <a:pt x="149" y="79"/>
                  </a:lnTo>
                  <a:lnTo>
                    <a:pt x="147" y="85"/>
                  </a:lnTo>
                  <a:lnTo>
                    <a:pt x="144" y="92"/>
                  </a:lnTo>
                  <a:lnTo>
                    <a:pt x="141" y="100"/>
                  </a:lnTo>
                  <a:lnTo>
                    <a:pt x="138" y="107"/>
                  </a:lnTo>
                  <a:lnTo>
                    <a:pt x="132" y="114"/>
                  </a:lnTo>
                  <a:lnTo>
                    <a:pt x="127" y="122"/>
                  </a:lnTo>
                  <a:lnTo>
                    <a:pt x="119" y="130"/>
                  </a:lnTo>
                  <a:lnTo>
                    <a:pt x="111" y="139"/>
                  </a:lnTo>
                  <a:lnTo>
                    <a:pt x="99" y="151"/>
                  </a:lnTo>
                  <a:lnTo>
                    <a:pt x="84" y="162"/>
                  </a:lnTo>
                  <a:lnTo>
                    <a:pt x="73" y="171"/>
                  </a:lnTo>
                  <a:lnTo>
                    <a:pt x="64" y="180"/>
                  </a:lnTo>
                  <a:lnTo>
                    <a:pt x="56" y="186"/>
                  </a:lnTo>
                  <a:lnTo>
                    <a:pt x="51" y="190"/>
                  </a:lnTo>
                  <a:lnTo>
                    <a:pt x="48" y="194"/>
                  </a:lnTo>
                  <a:lnTo>
                    <a:pt x="45" y="197"/>
                  </a:lnTo>
                  <a:lnTo>
                    <a:pt x="42" y="202"/>
                  </a:lnTo>
                  <a:lnTo>
                    <a:pt x="39" y="205"/>
                  </a:lnTo>
                  <a:lnTo>
                    <a:pt x="153" y="20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4" name="Freeform 131"/>
            <p:cNvSpPr>
              <a:spLocks/>
            </p:cNvSpPr>
            <p:nvPr/>
          </p:nvSpPr>
          <p:spPr bwMode="auto">
            <a:xfrm>
              <a:off x="3847" y="1373"/>
              <a:ext cx="50" cy="78"/>
            </a:xfrm>
            <a:custGeom>
              <a:avLst/>
              <a:gdLst>
                <a:gd name="T0" fmla="*/ 27 w 149"/>
                <a:gd name="T1" fmla="*/ 165 h 234"/>
                <a:gd name="T2" fmla="*/ 33 w 149"/>
                <a:gd name="T3" fmla="*/ 184 h 234"/>
                <a:gd name="T4" fmla="*/ 44 w 149"/>
                <a:gd name="T5" fmla="*/ 197 h 234"/>
                <a:gd name="T6" fmla="*/ 57 w 149"/>
                <a:gd name="T7" fmla="*/ 205 h 234"/>
                <a:gd name="T8" fmla="*/ 73 w 149"/>
                <a:gd name="T9" fmla="*/ 208 h 234"/>
                <a:gd name="T10" fmla="*/ 93 w 149"/>
                <a:gd name="T11" fmla="*/ 205 h 234"/>
                <a:gd name="T12" fmla="*/ 108 w 149"/>
                <a:gd name="T13" fmla="*/ 194 h 234"/>
                <a:gd name="T14" fmla="*/ 118 w 149"/>
                <a:gd name="T15" fmla="*/ 180 h 234"/>
                <a:gd name="T16" fmla="*/ 121 w 149"/>
                <a:gd name="T17" fmla="*/ 162 h 234"/>
                <a:gd name="T18" fmla="*/ 118 w 149"/>
                <a:gd name="T19" fmla="*/ 145 h 234"/>
                <a:gd name="T20" fmla="*/ 108 w 149"/>
                <a:gd name="T21" fmla="*/ 130 h 234"/>
                <a:gd name="T22" fmla="*/ 95 w 149"/>
                <a:gd name="T23" fmla="*/ 122 h 234"/>
                <a:gd name="T24" fmla="*/ 76 w 149"/>
                <a:gd name="T25" fmla="*/ 119 h 234"/>
                <a:gd name="T26" fmla="*/ 65 w 149"/>
                <a:gd name="T27" fmla="*/ 120 h 234"/>
                <a:gd name="T28" fmla="*/ 55 w 149"/>
                <a:gd name="T29" fmla="*/ 122 h 234"/>
                <a:gd name="T30" fmla="*/ 60 w 149"/>
                <a:gd name="T31" fmla="*/ 94 h 234"/>
                <a:gd name="T32" fmla="*/ 63 w 149"/>
                <a:gd name="T33" fmla="*/ 94 h 234"/>
                <a:gd name="T34" fmla="*/ 71 w 149"/>
                <a:gd name="T35" fmla="*/ 94 h 234"/>
                <a:gd name="T36" fmla="*/ 87 w 149"/>
                <a:gd name="T37" fmla="*/ 89 h 234"/>
                <a:gd name="T38" fmla="*/ 101 w 149"/>
                <a:gd name="T39" fmla="*/ 82 h 234"/>
                <a:gd name="T40" fmla="*/ 106 w 149"/>
                <a:gd name="T41" fmla="*/ 69 h 234"/>
                <a:gd name="T42" fmla="*/ 108 w 149"/>
                <a:gd name="T43" fmla="*/ 54 h 234"/>
                <a:gd name="T44" fmla="*/ 102 w 149"/>
                <a:gd name="T45" fmla="*/ 41 h 234"/>
                <a:gd name="T46" fmla="*/ 92 w 149"/>
                <a:gd name="T47" fmla="*/ 33 h 234"/>
                <a:gd name="T48" fmla="*/ 79 w 149"/>
                <a:gd name="T49" fmla="*/ 28 h 234"/>
                <a:gd name="T50" fmla="*/ 64 w 149"/>
                <a:gd name="T51" fmla="*/ 28 h 234"/>
                <a:gd name="T52" fmla="*/ 49 w 149"/>
                <a:gd name="T53" fmla="*/ 34 h 234"/>
                <a:gd name="T54" fmla="*/ 39 w 149"/>
                <a:gd name="T55" fmla="*/ 43 h 234"/>
                <a:gd name="T56" fmla="*/ 32 w 149"/>
                <a:gd name="T57" fmla="*/ 57 h 234"/>
                <a:gd name="T58" fmla="*/ 3 w 149"/>
                <a:gd name="T59" fmla="*/ 62 h 234"/>
                <a:gd name="T60" fmla="*/ 10 w 149"/>
                <a:gd name="T61" fmla="*/ 35 h 234"/>
                <a:gd name="T62" fmla="*/ 25 w 149"/>
                <a:gd name="T63" fmla="*/ 17 h 234"/>
                <a:gd name="T64" fmla="*/ 35 w 149"/>
                <a:gd name="T65" fmla="*/ 9 h 234"/>
                <a:gd name="T66" fmla="*/ 45 w 149"/>
                <a:gd name="T67" fmla="*/ 5 h 234"/>
                <a:gd name="T68" fmla="*/ 57 w 149"/>
                <a:gd name="T69" fmla="*/ 2 h 234"/>
                <a:gd name="T70" fmla="*/ 70 w 149"/>
                <a:gd name="T71" fmla="*/ 0 h 234"/>
                <a:gd name="T72" fmla="*/ 87 w 149"/>
                <a:gd name="T73" fmla="*/ 2 h 234"/>
                <a:gd name="T74" fmla="*/ 103 w 149"/>
                <a:gd name="T75" fmla="*/ 8 h 234"/>
                <a:gd name="T76" fmla="*/ 118 w 149"/>
                <a:gd name="T77" fmla="*/ 18 h 234"/>
                <a:gd name="T78" fmla="*/ 128 w 149"/>
                <a:gd name="T79" fmla="*/ 30 h 234"/>
                <a:gd name="T80" fmla="*/ 136 w 149"/>
                <a:gd name="T81" fmla="*/ 44 h 234"/>
                <a:gd name="T82" fmla="*/ 137 w 149"/>
                <a:gd name="T83" fmla="*/ 59 h 234"/>
                <a:gd name="T84" fmla="*/ 136 w 149"/>
                <a:gd name="T85" fmla="*/ 73 h 234"/>
                <a:gd name="T86" fmla="*/ 128 w 149"/>
                <a:gd name="T87" fmla="*/ 85 h 234"/>
                <a:gd name="T88" fmla="*/ 118 w 149"/>
                <a:gd name="T89" fmla="*/ 95 h 234"/>
                <a:gd name="T90" fmla="*/ 105 w 149"/>
                <a:gd name="T91" fmla="*/ 104 h 234"/>
                <a:gd name="T92" fmla="*/ 124 w 149"/>
                <a:gd name="T93" fmla="*/ 111 h 234"/>
                <a:gd name="T94" fmla="*/ 137 w 149"/>
                <a:gd name="T95" fmla="*/ 124 h 234"/>
                <a:gd name="T96" fmla="*/ 146 w 149"/>
                <a:gd name="T97" fmla="*/ 141 h 234"/>
                <a:gd name="T98" fmla="*/ 149 w 149"/>
                <a:gd name="T99" fmla="*/ 162 h 234"/>
                <a:gd name="T100" fmla="*/ 143 w 149"/>
                <a:gd name="T101" fmla="*/ 190 h 234"/>
                <a:gd name="T102" fmla="*/ 127 w 149"/>
                <a:gd name="T103" fmla="*/ 215 h 234"/>
                <a:gd name="T104" fmla="*/ 115 w 149"/>
                <a:gd name="T105" fmla="*/ 224 h 234"/>
                <a:gd name="T106" fmla="*/ 102 w 149"/>
                <a:gd name="T107" fmla="*/ 229 h 234"/>
                <a:gd name="T108" fmla="*/ 89 w 149"/>
                <a:gd name="T109" fmla="*/ 232 h 234"/>
                <a:gd name="T110" fmla="*/ 73 w 149"/>
                <a:gd name="T111" fmla="*/ 234 h 234"/>
                <a:gd name="T112" fmla="*/ 58 w 149"/>
                <a:gd name="T113" fmla="*/ 232 h 234"/>
                <a:gd name="T114" fmla="*/ 45 w 149"/>
                <a:gd name="T115" fmla="*/ 229 h 234"/>
                <a:gd name="T116" fmla="*/ 32 w 149"/>
                <a:gd name="T117" fmla="*/ 225 h 234"/>
                <a:gd name="T118" fmla="*/ 22 w 149"/>
                <a:gd name="T119" fmla="*/ 218 h 234"/>
                <a:gd name="T120" fmla="*/ 7 w 149"/>
                <a:gd name="T121" fmla="*/ 196 h 234"/>
                <a:gd name="T122" fmla="*/ 0 w 149"/>
                <a:gd name="T123" fmla="*/ 17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34">
                  <a:moveTo>
                    <a:pt x="0" y="170"/>
                  </a:moveTo>
                  <a:lnTo>
                    <a:pt x="27" y="165"/>
                  </a:lnTo>
                  <a:lnTo>
                    <a:pt x="30" y="176"/>
                  </a:lnTo>
                  <a:lnTo>
                    <a:pt x="33" y="184"/>
                  </a:lnTo>
                  <a:lnTo>
                    <a:pt x="38" y="192"/>
                  </a:lnTo>
                  <a:lnTo>
                    <a:pt x="44" y="197"/>
                  </a:lnTo>
                  <a:lnTo>
                    <a:pt x="49" y="202"/>
                  </a:lnTo>
                  <a:lnTo>
                    <a:pt x="57" y="205"/>
                  </a:lnTo>
                  <a:lnTo>
                    <a:pt x="64" y="208"/>
                  </a:lnTo>
                  <a:lnTo>
                    <a:pt x="73" y="208"/>
                  </a:lnTo>
                  <a:lnTo>
                    <a:pt x="83" y="206"/>
                  </a:lnTo>
                  <a:lnTo>
                    <a:pt x="93" y="205"/>
                  </a:lnTo>
                  <a:lnTo>
                    <a:pt x="101" y="200"/>
                  </a:lnTo>
                  <a:lnTo>
                    <a:pt x="108" y="194"/>
                  </a:lnTo>
                  <a:lnTo>
                    <a:pt x="114" y="187"/>
                  </a:lnTo>
                  <a:lnTo>
                    <a:pt x="118" y="180"/>
                  </a:lnTo>
                  <a:lnTo>
                    <a:pt x="120" y="171"/>
                  </a:lnTo>
                  <a:lnTo>
                    <a:pt x="121" y="162"/>
                  </a:lnTo>
                  <a:lnTo>
                    <a:pt x="120" y="154"/>
                  </a:lnTo>
                  <a:lnTo>
                    <a:pt x="118" y="145"/>
                  </a:lnTo>
                  <a:lnTo>
                    <a:pt x="114" y="138"/>
                  </a:lnTo>
                  <a:lnTo>
                    <a:pt x="108" y="130"/>
                  </a:lnTo>
                  <a:lnTo>
                    <a:pt x="102" y="126"/>
                  </a:lnTo>
                  <a:lnTo>
                    <a:pt x="95" y="122"/>
                  </a:lnTo>
                  <a:lnTo>
                    <a:pt x="86" y="120"/>
                  </a:lnTo>
                  <a:lnTo>
                    <a:pt x="76" y="119"/>
                  </a:lnTo>
                  <a:lnTo>
                    <a:pt x="71" y="119"/>
                  </a:lnTo>
                  <a:lnTo>
                    <a:pt x="65" y="120"/>
                  </a:lnTo>
                  <a:lnTo>
                    <a:pt x="61" y="120"/>
                  </a:lnTo>
                  <a:lnTo>
                    <a:pt x="55" y="122"/>
                  </a:lnTo>
                  <a:lnTo>
                    <a:pt x="58" y="94"/>
                  </a:lnTo>
                  <a:lnTo>
                    <a:pt x="60" y="94"/>
                  </a:lnTo>
                  <a:lnTo>
                    <a:pt x="61" y="94"/>
                  </a:lnTo>
                  <a:lnTo>
                    <a:pt x="63" y="94"/>
                  </a:lnTo>
                  <a:lnTo>
                    <a:pt x="63" y="94"/>
                  </a:lnTo>
                  <a:lnTo>
                    <a:pt x="71" y="94"/>
                  </a:lnTo>
                  <a:lnTo>
                    <a:pt x="80" y="92"/>
                  </a:lnTo>
                  <a:lnTo>
                    <a:pt x="87" y="89"/>
                  </a:lnTo>
                  <a:lnTo>
                    <a:pt x="95" y="87"/>
                  </a:lnTo>
                  <a:lnTo>
                    <a:pt x="101" y="82"/>
                  </a:lnTo>
                  <a:lnTo>
                    <a:pt x="105" y="75"/>
                  </a:lnTo>
                  <a:lnTo>
                    <a:pt x="106" y="69"/>
                  </a:lnTo>
                  <a:lnTo>
                    <a:pt x="108" y="60"/>
                  </a:lnTo>
                  <a:lnTo>
                    <a:pt x="108" y="54"/>
                  </a:lnTo>
                  <a:lnTo>
                    <a:pt x="105" y="47"/>
                  </a:lnTo>
                  <a:lnTo>
                    <a:pt x="102" y="41"/>
                  </a:lnTo>
                  <a:lnTo>
                    <a:pt x="98" y="37"/>
                  </a:lnTo>
                  <a:lnTo>
                    <a:pt x="92" y="33"/>
                  </a:lnTo>
                  <a:lnTo>
                    <a:pt x="86" y="30"/>
                  </a:lnTo>
                  <a:lnTo>
                    <a:pt x="79" y="28"/>
                  </a:lnTo>
                  <a:lnTo>
                    <a:pt x="71" y="28"/>
                  </a:lnTo>
                  <a:lnTo>
                    <a:pt x="64" y="28"/>
                  </a:lnTo>
                  <a:lnTo>
                    <a:pt x="57" y="31"/>
                  </a:lnTo>
                  <a:lnTo>
                    <a:pt x="49" y="34"/>
                  </a:lnTo>
                  <a:lnTo>
                    <a:pt x="44" y="38"/>
                  </a:lnTo>
                  <a:lnTo>
                    <a:pt x="39" y="43"/>
                  </a:lnTo>
                  <a:lnTo>
                    <a:pt x="35" y="50"/>
                  </a:lnTo>
                  <a:lnTo>
                    <a:pt x="32" y="57"/>
                  </a:lnTo>
                  <a:lnTo>
                    <a:pt x="30" y="66"/>
                  </a:lnTo>
                  <a:lnTo>
                    <a:pt x="3" y="62"/>
                  </a:lnTo>
                  <a:lnTo>
                    <a:pt x="6" y="47"/>
                  </a:lnTo>
                  <a:lnTo>
                    <a:pt x="10" y="35"/>
                  </a:lnTo>
                  <a:lnTo>
                    <a:pt x="17" y="25"/>
                  </a:lnTo>
                  <a:lnTo>
                    <a:pt x="25" y="17"/>
                  </a:lnTo>
                  <a:lnTo>
                    <a:pt x="29" y="14"/>
                  </a:lnTo>
                  <a:lnTo>
                    <a:pt x="35" y="9"/>
                  </a:lnTo>
                  <a:lnTo>
                    <a:pt x="41" y="6"/>
                  </a:lnTo>
                  <a:lnTo>
                    <a:pt x="45" y="5"/>
                  </a:lnTo>
                  <a:lnTo>
                    <a:pt x="51" y="3"/>
                  </a:lnTo>
                  <a:lnTo>
                    <a:pt x="57" y="2"/>
                  </a:lnTo>
                  <a:lnTo>
                    <a:pt x="64" y="0"/>
                  </a:lnTo>
                  <a:lnTo>
                    <a:pt x="70" y="0"/>
                  </a:lnTo>
                  <a:lnTo>
                    <a:pt x="79" y="0"/>
                  </a:lnTo>
                  <a:lnTo>
                    <a:pt x="87" y="2"/>
                  </a:lnTo>
                  <a:lnTo>
                    <a:pt x="96" y="5"/>
                  </a:lnTo>
                  <a:lnTo>
                    <a:pt x="103" y="8"/>
                  </a:lnTo>
                  <a:lnTo>
                    <a:pt x="111" y="12"/>
                  </a:lnTo>
                  <a:lnTo>
                    <a:pt x="118" y="18"/>
                  </a:lnTo>
                  <a:lnTo>
                    <a:pt x="124" y="24"/>
                  </a:lnTo>
                  <a:lnTo>
                    <a:pt x="128" y="30"/>
                  </a:lnTo>
                  <a:lnTo>
                    <a:pt x="133" y="37"/>
                  </a:lnTo>
                  <a:lnTo>
                    <a:pt x="136" y="44"/>
                  </a:lnTo>
                  <a:lnTo>
                    <a:pt x="137" y="52"/>
                  </a:lnTo>
                  <a:lnTo>
                    <a:pt x="137" y="59"/>
                  </a:lnTo>
                  <a:lnTo>
                    <a:pt x="137" y="66"/>
                  </a:lnTo>
                  <a:lnTo>
                    <a:pt x="136" y="73"/>
                  </a:lnTo>
                  <a:lnTo>
                    <a:pt x="133" y="79"/>
                  </a:lnTo>
                  <a:lnTo>
                    <a:pt x="128" y="85"/>
                  </a:lnTo>
                  <a:lnTo>
                    <a:pt x="124" y="91"/>
                  </a:lnTo>
                  <a:lnTo>
                    <a:pt x="118" y="95"/>
                  </a:lnTo>
                  <a:lnTo>
                    <a:pt x="112" y="100"/>
                  </a:lnTo>
                  <a:lnTo>
                    <a:pt x="105" y="104"/>
                  </a:lnTo>
                  <a:lnTo>
                    <a:pt x="115" y="107"/>
                  </a:lnTo>
                  <a:lnTo>
                    <a:pt x="124" y="111"/>
                  </a:lnTo>
                  <a:lnTo>
                    <a:pt x="131" y="117"/>
                  </a:lnTo>
                  <a:lnTo>
                    <a:pt x="137" y="124"/>
                  </a:lnTo>
                  <a:lnTo>
                    <a:pt x="141" y="132"/>
                  </a:lnTo>
                  <a:lnTo>
                    <a:pt x="146" y="141"/>
                  </a:lnTo>
                  <a:lnTo>
                    <a:pt x="147" y="151"/>
                  </a:lnTo>
                  <a:lnTo>
                    <a:pt x="149" y="162"/>
                  </a:lnTo>
                  <a:lnTo>
                    <a:pt x="147" y="177"/>
                  </a:lnTo>
                  <a:lnTo>
                    <a:pt x="143" y="190"/>
                  </a:lnTo>
                  <a:lnTo>
                    <a:pt x="137" y="203"/>
                  </a:lnTo>
                  <a:lnTo>
                    <a:pt x="127" y="215"/>
                  </a:lnTo>
                  <a:lnTo>
                    <a:pt x="121" y="219"/>
                  </a:lnTo>
                  <a:lnTo>
                    <a:pt x="115" y="224"/>
                  </a:lnTo>
                  <a:lnTo>
                    <a:pt x="109" y="227"/>
                  </a:lnTo>
                  <a:lnTo>
                    <a:pt x="102" y="229"/>
                  </a:lnTo>
                  <a:lnTo>
                    <a:pt x="96" y="231"/>
                  </a:lnTo>
                  <a:lnTo>
                    <a:pt x="89" y="232"/>
                  </a:lnTo>
                  <a:lnTo>
                    <a:pt x="80" y="234"/>
                  </a:lnTo>
                  <a:lnTo>
                    <a:pt x="73" y="234"/>
                  </a:lnTo>
                  <a:lnTo>
                    <a:pt x="65" y="234"/>
                  </a:lnTo>
                  <a:lnTo>
                    <a:pt x="58" y="232"/>
                  </a:lnTo>
                  <a:lnTo>
                    <a:pt x="51" y="232"/>
                  </a:lnTo>
                  <a:lnTo>
                    <a:pt x="45" y="229"/>
                  </a:lnTo>
                  <a:lnTo>
                    <a:pt x="38" y="228"/>
                  </a:lnTo>
                  <a:lnTo>
                    <a:pt x="32" y="225"/>
                  </a:lnTo>
                  <a:lnTo>
                    <a:pt x="27" y="222"/>
                  </a:lnTo>
                  <a:lnTo>
                    <a:pt x="22" y="218"/>
                  </a:lnTo>
                  <a:lnTo>
                    <a:pt x="13" y="208"/>
                  </a:lnTo>
                  <a:lnTo>
                    <a:pt x="7" y="196"/>
                  </a:lnTo>
                  <a:lnTo>
                    <a:pt x="3" y="183"/>
                  </a:lnTo>
                  <a:lnTo>
                    <a:pt x="0"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5" name="Freeform 132"/>
            <p:cNvSpPr>
              <a:spLocks noEditPoints="1"/>
            </p:cNvSpPr>
            <p:nvPr/>
          </p:nvSpPr>
          <p:spPr bwMode="auto">
            <a:xfrm>
              <a:off x="4087" y="1374"/>
              <a:ext cx="53" cy="77"/>
            </a:xfrm>
            <a:custGeom>
              <a:avLst/>
              <a:gdLst>
                <a:gd name="T0" fmla="*/ 104 w 159"/>
                <a:gd name="T1" fmla="*/ 229 h 229"/>
                <a:gd name="T2" fmla="*/ 104 w 159"/>
                <a:gd name="T3" fmla="*/ 174 h 229"/>
                <a:gd name="T4" fmla="*/ 0 w 159"/>
                <a:gd name="T5" fmla="*/ 174 h 229"/>
                <a:gd name="T6" fmla="*/ 0 w 159"/>
                <a:gd name="T7" fmla="*/ 146 h 229"/>
                <a:gd name="T8" fmla="*/ 109 w 159"/>
                <a:gd name="T9" fmla="*/ 0 h 229"/>
                <a:gd name="T10" fmla="*/ 131 w 159"/>
                <a:gd name="T11" fmla="*/ 0 h 229"/>
                <a:gd name="T12" fmla="*/ 131 w 159"/>
                <a:gd name="T13" fmla="*/ 146 h 229"/>
                <a:gd name="T14" fmla="*/ 159 w 159"/>
                <a:gd name="T15" fmla="*/ 146 h 229"/>
                <a:gd name="T16" fmla="*/ 159 w 159"/>
                <a:gd name="T17" fmla="*/ 174 h 229"/>
                <a:gd name="T18" fmla="*/ 131 w 159"/>
                <a:gd name="T19" fmla="*/ 174 h 229"/>
                <a:gd name="T20" fmla="*/ 131 w 159"/>
                <a:gd name="T21" fmla="*/ 229 h 229"/>
                <a:gd name="T22" fmla="*/ 104 w 159"/>
                <a:gd name="T23" fmla="*/ 229 h 229"/>
                <a:gd name="T24" fmla="*/ 104 w 159"/>
                <a:gd name="T25" fmla="*/ 146 h 229"/>
                <a:gd name="T26" fmla="*/ 104 w 159"/>
                <a:gd name="T27" fmla="*/ 53 h 229"/>
                <a:gd name="T28" fmla="*/ 33 w 159"/>
                <a:gd name="T29" fmla="*/ 146 h 229"/>
                <a:gd name="T30" fmla="*/ 104 w 159"/>
                <a:gd name="T31" fmla="*/ 1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9">
                  <a:moveTo>
                    <a:pt x="104" y="229"/>
                  </a:moveTo>
                  <a:lnTo>
                    <a:pt x="104" y="174"/>
                  </a:lnTo>
                  <a:lnTo>
                    <a:pt x="0" y="174"/>
                  </a:lnTo>
                  <a:lnTo>
                    <a:pt x="0" y="146"/>
                  </a:lnTo>
                  <a:lnTo>
                    <a:pt x="109" y="0"/>
                  </a:lnTo>
                  <a:lnTo>
                    <a:pt x="131" y="0"/>
                  </a:lnTo>
                  <a:lnTo>
                    <a:pt x="131" y="146"/>
                  </a:lnTo>
                  <a:lnTo>
                    <a:pt x="159" y="146"/>
                  </a:lnTo>
                  <a:lnTo>
                    <a:pt x="159" y="174"/>
                  </a:lnTo>
                  <a:lnTo>
                    <a:pt x="131" y="174"/>
                  </a:lnTo>
                  <a:lnTo>
                    <a:pt x="131" y="229"/>
                  </a:lnTo>
                  <a:lnTo>
                    <a:pt x="104" y="229"/>
                  </a:lnTo>
                  <a:close/>
                  <a:moveTo>
                    <a:pt x="104" y="146"/>
                  </a:moveTo>
                  <a:lnTo>
                    <a:pt x="104" y="53"/>
                  </a:lnTo>
                  <a:lnTo>
                    <a:pt x="33" y="146"/>
                  </a:lnTo>
                  <a:lnTo>
                    <a:pt x="104"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6" name="Freeform 133"/>
            <p:cNvSpPr>
              <a:spLocks/>
            </p:cNvSpPr>
            <p:nvPr/>
          </p:nvSpPr>
          <p:spPr bwMode="auto">
            <a:xfrm>
              <a:off x="4334" y="1374"/>
              <a:ext cx="50" cy="77"/>
            </a:xfrm>
            <a:custGeom>
              <a:avLst/>
              <a:gdLst>
                <a:gd name="T0" fmla="*/ 28 w 149"/>
                <a:gd name="T1" fmla="*/ 164 h 231"/>
                <a:gd name="T2" fmla="*/ 34 w 149"/>
                <a:gd name="T3" fmla="*/ 183 h 231"/>
                <a:gd name="T4" fmla="*/ 43 w 149"/>
                <a:gd name="T5" fmla="*/ 194 h 231"/>
                <a:gd name="T6" fmla="*/ 56 w 149"/>
                <a:gd name="T7" fmla="*/ 202 h 231"/>
                <a:gd name="T8" fmla="*/ 74 w 149"/>
                <a:gd name="T9" fmla="*/ 205 h 231"/>
                <a:gd name="T10" fmla="*/ 94 w 149"/>
                <a:gd name="T11" fmla="*/ 202 h 231"/>
                <a:gd name="T12" fmla="*/ 109 w 149"/>
                <a:gd name="T13" fmla="*/ 190 h 231"/>
                <a:gd name="T14" fmla="*/ 119 w 149"/>
                <a:gd name="T15" fmla="*/ 174 h 231"/>
                <a:gd name="T16" fmla="*/ 122 w 149"/>
                <a:gd name="T17" fmla="*/ 152 h 231"/>
                <a:gd name="T18" fmla="*/ 119 w 149"/>
                <a:gd name="T19" fmla="*/ 132 h 231"/>
                <a:gd name="T20" fmla="*/ 110 w 149"/>
                <a:gd name="T21" fmla="*/ 117 h 231"/>
                <a:gd name="T22" fmla="*/ 94 w 149"/>
                <a:gd name="T23" fmla="*/ 107 h 231"/>
                <a:gd name="T24" fmla="*/ 74 w 149"/>
                <a:gd name="T25" fmla="*/ 104 h 231"/>
                <a:gd name="T26" fmla="*/ 60 w 149"/>
                <a:gd name="T27" fmla="*/ 105 h 231"/>
                <a:gd name="T28" fmla="*/ 50 w 149"/>
                <a:gd name="T29" fmla="*/ 110 h 231"/>
                <a:gd name="T30" fmla="*/ 40 w 149"/>
                <a:gd name="T31" fmla="*/ 116 h 231"/>
                <a:gd name="T32" fmla="*/ 33 w 149"/>
                <a:gd name="T33" fmla="*/ 124 h 231"/>
                <a:gd name="T34" fmla="*/ 28 w 149"/>
                <a:gd name="T35" fmla="*/ 0 h 231"/>
                <a:gd name="T36" fmla="*/ 138 w 149"/>
                <a:gd name="T37" fmla="*/ 28 h 231"/>
                <a:gd name="T38" fmla="*/ 40 w 149"/>
                <a:gd name="T39" fmla="*/ 92 h 231"/>
                <a:gd name="T40" fmla="*/ 60 w 149"/>
                <a:gd name="T41" fmla="*/ 79 h 231"/>
                <a:gd name="T42" fmla="*/ 81 w 149"/>
                <a:gd name="T43" fmla="*/ 76 h 231"/>
                <a:gd name="T44" fmla="*/ 95 w 149"/>
                <a:gd name="T45" fmla="*/ 78 h 231"/>
                <a:gd name="T46" fmla="*/ 109 w 149"/>
                <a:gd name="T47" fmla="*/ 81 h 231"/>
                <a:gd name="T48" fmla="*/ 120 w 149"/>
                <a:gd name="T49" fmla="*/ 88 h 231"/>
                <a:gd name="T50" fmla="*/ 130 w 149"/>
                <a:gd name="T51" fmla="*/ 97 h 231"/>
                <a:gd name="T52" fmla="*/ 145 w 149"/>
                <a:gd name="T53" fmla="*/ 121 h 231"/>
                <a:gd name="T54" fmla="*/ 149 w 149"/>
                <a:gd name="T55" fmla="*/ 151 h 231"/>
                <a:gd name="T56" fmla="*/ 145 w 149"/>
                <a:gd name="T57" fmla="*/ 180 h 231"/>
                <a:gd name="T58" fmla="*/ 132 w 149"/>
                <a:gd name="T59" fmla="*/ 205 h 231"/>
                <a:gd name="T60" fmla="*/ 120 w 149"/>
                <a:gd name="T61" fmla="*/ 216 h 231"/>
                <a:gd name="T62" fmla="*/ 107 w 149"/>
                <a:gd name="T63" fmla="*/ 225 h 231"/>
                <a:gd name="T64" fmla="*/ 91 w 149"/>
                <a:gd name="T65" fmla="*/ 229 h 231"/>
                <a:gd name="T66" fmla="*/ 72 w 149"/>
                <a:gd name="T67" fmla="*/ 231 h 231"/>
                <a:gd name="T68" fmla="*/ 57 w 149"/>
                <a:gd name="T69" fmla="*/ 229 h 231"/>
                <a:gd name="T70" fmla="*/ 44 w 149"/>
                <a:gd name="T71" fmla="*/ 226 h 231"/>
                <a:gd name="T72" fmla="*/ 33 w 149"/>
                <a:gd name="T73" fmla="*/ 222 h 231"/>
                <a:gd name="T74" fmla="*/ 22 w 149"/>
                <a:gd name="T75" fmla="*/ 215 h 231"/>
                <a:gd name="T76" fmla="*/ 8 w 149"/>
                <a:gd name="T77" fmla="*/ 194 h 231"/>
                <a:gd name="T78" fmla="*/ 0 w 149"/>
                <a:gd name="T79" fmla="*/ 16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231">
                  <a:moveTo>
                    <a:pt x="0" y="167"/>
                  </a:moveTo>
                  <a:lnTo>
                    <a:pt x="28" y="164"/>
                  </a:lnTo>
                  <a:lnTo>
                    <a:pt x="31" y="174"/>
                  </a:lnTo>
                  <a:lnTo>
                    <a:pt x="34" y="183"/>
                  </a:lnTo>
                  <a:lnTo>
                    <a:pt x="38" y="189"/>
                  </a:lnTo>
                  <a:lnTo>
                    <a:pt x="43" y="194"/>
                  </a:lnTo>
                  <a:lnTo>
                    <a:pt x="49" y="199"/>
                  </a:lnTo>
                  <a:lnTo>
                    <a:pt x="56" y="202"/>
                  </a:lnTo>
                  <a:lnTo>
                    <a:pt x="65" y="205"/>
                  </a:lnTo>
                  <a:lnTo>
                    <a:pt x="74" y="205"/>
                  </a:lnTo>
                  <a:lnTo>
                    <a:pt x="84" y="203"/>
                  </a:lnTo>
                  <a:lnTo>
                    <a:pt x="94" y="202"/>
                  </a:lnTo>
                  <a:lnTo>
                    <a:pt x="101" y="197"/>
                  </a:lnTo>
                  <a:lnTo>
                    <a:pt x="109" y="190"/>
                  </a:lnTo>
                  <a:lnTo>
                    <a:pt x="114" y="183"/>
                  </a:lnTo>
                  <a:lnTo>
                    <a:pt x="119" y="174"/>
                  </a:lnTo>
                  <a:lnTo>
                    <a:pt x="120" y="164"/>
                  </a:lnTo>
                  <a:lnTo>
                    <a:pt x="122" y="152"/>
                  </a:lnTo>
                  <a:lnTo>
                    <a:pt x="120" y="142"/>
                  </a:lnTo>
                  <a:lnTo>
                    <a:pt x="119" y="132"/>
                  </a:lnTo>
                  <a:lnTo>
                    <a:pt x="114" y="124"/>
                  </a:lnTo>
                  <a:lnTo>
                    <a:pt x="110" y="117"/>
                  </a:lnTo>
                  <a:lnTo>
                    <a:pt x="103" y="111"/>
                  </a:lnTo>
                  <a:lnTo>
                    <a:pt x="94" y="107"/>
                  </a:lnTo>
                  <a:lnTo>
                    <a:pt x="85" y="105"/>
                  </a:lnTo>
                  <a:lnTo>
                    <a:pt x="74" y="104"/>
                  </a:lnTo>
                  <a:lnTo>
                    <a:pt x="68" y="104"/>
                  </a:lnTo>
                  <a:lnTo>
                    <a:pt x="60" y="105"/>
                  </a:lnTo>
                  <a:lnTo>
                    <a:pt x="55" y="107"/>
                  </a:lnTo>
                  <a:lnTo>
                    <a:pt x="50" y="110"/>
                  </a:lnTo>
                  <a:lnTo>
                    <a:pt x="44" y="113"/>
                  </a:lnTo>
                  <a:lnTo>
                    <a:pt x="40" y="116"/>
                  </a:lnTo>
                  <a:lnTo>
                    <a:pt x="36" y="120"/>
                  </a:lnTo>
                  <a:lnTo>
                    <a:pt x="33" y="124"/>
                  </a:lnTo>
                  <a:lnTo>
                    <a:pt x="5" y="119"/>
                  </a:lnTo>
                  <a:lnTo>
                    <a:pt x="28" y="0"/>
                  </a:lnTo>
                  <a:lnTo>
                    <a:pt x="138" y="0"/>
                  </a:lnTo>
                  <a:lnTo>
                    <a:pt x="138" y="28"/>
                  </a:lnTo>
                  <a:lnTo>
                    <a:pt x="52" y="28"/>
                  </a:lnTo>
                  <a:lnTo>
                    <a:pt x="40" y="92"/>
                  </a:lnTo>
                  <a:lnTo>
                    <a:pt x="50" y="85"/>
                  </a:lnTo>
                  <a:lnTo>
                    <a:pt x="60" y="79"/>
                  </a:lnTo>
                  <a:lnTo>
                    <a:pt x="71" y="78"/>
                  </a:lnTo>
                  <a:lnTo>
                    <a:pt x="81" y="76"/>
                  </a:lnTo>
                  <a:lnTo>
                    <a:pt x="88" y="76"/>
                  </a:lnTo>
                  <a:lnTo>
                    <a:pt x="95" y="78"/>
                  </a:lnTo>
                  <a:lnTo>
                    <a:pt x="101" y="79"/>
                  </a:lnTo>
                  <a:lnTo>
                    <a:pt x="109" y="81"/>
                  </a:lnTo>
                  <a:lnTo>
                    <a:pt x="114" y="84"/>
                  </a:lnTo>
                  <a:lnTo>
                    <a:pt x="120" y="88"/>
                  </a:lnTo>
                  <a:lnTo>
                    <a:pt x="125" y="92"/>
                  </a:lnTo>
                  <a:lnTo>
                    <a:pt x="130" y="97"/>
                  </a:lnTo>
                  <a:lnTo>
                    <a:pt x="139" y="108"/>
                  </a:lnTo>
                  <a:lnTo>
                    <a:pt x="145" y="121"/>
                  </a:lnTo>
                  <a:lnTo>
                    <a:pt x="148" y="135"/>
                  </a:lnTo>
                  <a:lnTo>
                    <a:pt x="149" y="151"/>
                  </a:lnTo>
                  <a:lnTo>
                    <a:pt x="148" y="165"/>
                  </a:lnTo>
                  <a:lnTo>
                    <a:pt x="145" y="180"/>
                  </a:lnTo>
                  <a:lnTo>
                    <a:pt x="139" y="193"/>
                  </a:lnTo>
                  <a:lnTo>
                    <a:pt x="132" y="205"/>
                  </a:lnTo>
                  <a:lnTo>
                    <a:pt x="126" y="212"/>
                  </a:lnTo>
                  <a:lnTo>
                    <a:pt x="120" y="216"/>
                  </a:lnTo>
                  <a:lnTo>
                    <a:pt x="113" y="221"/>
                  </a:lnTo>
                  <a:lnTo>
                    <a:pt x="107" y="225"/>
                  </a:lnTo>
                  <a:lnTo>
                    <a:pt x="98" y="228"/>
                  </a:lnTo>
                  <a:lnTo>
                    <a:pt x="91" y="229"/>
                  </a:lnTo>
                  <a:lnTo>
                    <a:pt x="82" y="231"/>
                  </a:lnTo>
                  <a:lnTo>
                    <a:pt x="72" y="231"/>
                  </a:lnTo>
                  <a:lnTo>
                    <a:pt x="65" y="231"/>
                  </a:lnTo>
                  <a:lnTo>
                    <a:pt x="57" y="229"/>
                  </a:lnTo>
                  <a:lnTo>
                    <a:pt x="50" y="229"/>
                  </a:lnTo>
                  <a:lnTo>
                    <a:pt x="44" y="226"/>
                  </a:lnTo>
                  <a:lnTo>
                    <a:pt x="38" y="225"/>
                  </a:lnTo>
                  <a:lnTo>
                    <a:pt x="33" y="222"/>
                  </a:lnTo>
                  <a:lnTo>
                    <a:pt x="27" y="219"/>
                  </a:lnTo>
                  <a:lnTo>
                    <a:pt x="22" y="215"/>
                  </a:lnTo>
                  <a:lnTo>
                    <a:pt x="14" y="205"/>
                  </a:lnTo>
                  <a:lnTo>
                    <a:pt x="8" y="194"/>
                  </a:lnTo>
                  <a:lnTo>
                    <a:pt x="3" y="181"/>
                  </a:lnTo>
                  <a:lnTo>
                    <a:pt x="0" y="1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7" name="Freeform 134"/>
            <p:cNvSpPr>
              <a:spLocks noEditPoints="1"/>
            </p:cNvSpPr>
            <p:nvPr/>
          </p:nvSpPr>
          <p:spPr bwMode="auto">
            <a:xfrm>
              <a:off x="4576" y="1373"/>
              <a:ext cx="51" cy="78"/>
            </a:xfrm>
            <a:custGeom>
              <a:avLst/>
              <a:gdLst>
                <a:gd name="T0" fmla="*/ 123 w 155"/>
                <a:gd name="T1" fmla="*/ 63 h 234"/>
                <a:gd name="T2" fmla="*/ 117 w 155"/>
                <a:gd name="T3" fmla="*/ 50 h 234"/>
                <a:gd name="T4" fmla="*/ 111 w 155"/>
                <a:gd name="T5" fmla="*/ 40 h 234"/>
                <a:gd name="T6" fmla="*/ 98 w 155"/>
                <a:gd name="T7" fmla="*/ 31 h 234"/>
                <a:gd name="T8" fmla="*/ 82 w 155"/>
                <a:gd name="T9" fmla="*/ 28 h 234"/>
                <a:gd name="T10" fmla="*/ 69 w 155"/>
                <a:gd name="T11" fmla="*/ 30 h 234"/>
                <a:gd name="T12" fmla="*/ 57 w 155"/>
                <a:gd name="T13" fmla="*/ 35 h 234"/>
                <a:gd name="T14" fmla="*/ 45 w 155"/>
                <a:gd name="T15" fmla="*/ 46 h 234"/>
                <a:gd name="T16" fmla="*/ 37 w 155"/>
                <a:gd name="T17" fmla="*/ 60 h 234"/>
                <a:gd name="T18" fmla="*/ 31 w 155"/>
                <a:gd name="T19" fmla="*/ 82 h 234"/>
                <a:gd name="T20" fmla="*/ 29 w 155"/>
                <a:gd name="T21" fmla="*/ 113 h 234"/>
                <a:gd name="T22" fmla="*/ 39 w 155"/>
                <a:gd name="T23" fmla="*/ 98 h 234"/>
                <a:gd name="T24" fmla="*/ 54 w 155"/>
                <a:gd name="T25" fmla="*/ 89 h 234"/>
                <a:gd name="T26" fmla="*/ 70 w 155"/>
                <a:gd name="T27" fmla="*/ 82 h 234"/>
                <a:gd name="T28" fmla="*/ 86 w 155"/>
                <a:gd name="T29" fmla="*/ 81 h 234"/>
                <a:gd name="T30" fmla="*/ 99 w 155"/>
                <a:gd name="T31" fmla="*/ 82 h 234"/>
                <a:gd name="T32" fmla="*/ 112 w 155"/>
                <a:gd name="T33" fmla="*/ 87 h 234"/>
                <a:gd name="T34" fmla="*/ 124 w 155"/>
                <a:gd name="T35" fmla="*/ 92 h 234"/>
                <a:gd name="T36" fmla="*/ 134 w 155"/>
                <a:gd name="T37" fmla="*/ 103 h 234"/>
                <a:gd name="T38" fmla="*/ 150 w 155"/>
                <a:gd name="T39" fmla="*/ 126 h 234"/>
                <a:gd name="T40" fmla="*/ 155 w 155"/>
                <a:gd name="T41" fmla="*/ 157 h 234"/>
                <a:gd name="T42" fmla="*/ 153 w 155"/>
                <a:gd name="T43" fmla="*/ 177 h 234"/>
                <a:gd name="T44" fmla="*/ 146 w 155"/>
                <a:gd name="T45" fmla="*/ 197 h 234"/>
                <a:gd name="T46" fmla="*/ 134 w 155"/>
                <a:gd name="T47" fmla="*/ 213 h 234"/>
                <a:gd name="T48" fmla="*/ 120 w 155"/>
                <a:gd name="T49" fmla="*/ 225 h 234"/>
                <a:gd name="T50" fmla="*/ 102 w 155"/>
                <a:gd name="T51" fmla="*/ 232 h 234"/>
                <a:gd name="T52" fmla="*/ 82 w 155"/>
                <a:gd name="T53" fmla="*/ 234 h 234"/>
                <a:gd name="T54" fmla="*/ 64 w 155"/>
                <a:gd name="T55" fmla="*/ 232 h 234"/>
                <a:gd name="T56" fmla="*/ 50 w 155"/>
                <a:gd name="T57" fmla="*/ 228 h 234"/>
                <a:gd name="T58" fmla="*/ 35 w 155"/>
                <a:gd name="T59" fmla="*/ 221 h 234"/>
                <a:gd name="T60" fmla="*/ 23 w 155"/>
                <a:gd name="T61" fmla="*/ 209 h 234"/>
                <a:gd name="T62" fmla="*/ 6 w 155"/>
                <a:gd name="T63" fmla="*/ 176 h 234"/>
                <a:gd name="T64" fmla="*/ 0 w 155"/>
                <a:gd name="T65" fmla="*/ 124 h 234"/>
                <a:gd name="T66" fmla="*/ 6 w 155"/>
                <a:gd name="T67" fmla="*/ 66 h 234"/>
                <a:gd name="T68" fmla="*/ 25 w 155"/>
                <a:gd name="T69" fmla="*/ 27 h 234"/>
                <a:gd name="T70" fmla="*/ 37 w 155"/>
                <a:gd name="T71" fmla="*/ 15 h 234"/>
                <a:gd name="T72" fmla="*/ 51 w 155"/>
                <a:gd name="T73" fmla="*/ 6 h 234"/>
                <a:gd name="T74" fmla="*/ 67 w 155"/>
                <a:gd name="T75" fmla="*/ 2 h 234"/>
                <a:gd name="T76" fmla="*/ 85 w 155"/>
                <a:gd name="T77" fmla="*/ 0 h 234"/>
                <a:gd name="T78" fmla="*/ 98 w 155"/>
                <a:gd name="T79" fmla="*/ 2 h 234"/>
                <a:gd name="T80" fmla="*/ 110 w 155"/>
                <a:gd name="T81" fmla="*/ 5 h 234"/>
                <a:gd name="T82" fmla="*/ 120 w 155"/>
                <a:gd name="T83" fmla="*/ 9 h 234"/>
                <a:gd name="T84" fmla="*/ 129 w 155"/>
                <a:gd name="T85" fmla="*/ 17 h 234"/>
                <a:gd name="T86" fmla="*/ 143 w 155"/>
                <a:gd name="T87" fmla="*/ 35 h 234"/>
                <a:gd name="T88" fmla="*/ 150 w 155"/>
                <a:gd name="T89" fmla="*/ 62 h 234"/>
                <a:gd name="T90" fmla="*/ 29 w 155"/>
                <a:gd name="T91" fmla="*/ 162 h 234"/>
                <a:gd name="T92" fmla="*/ 32 w 155"/>
                <a:gd name="T93" fmla="*/ 176 h 234"/>
                <a:gd name="T94" fmla="*/ 38 w 155"/>
                <a:gd name="T95" fmla="*/ 189 h 234"/>
                <a:gd name="T96" fmla="*/ 48 w 155"/>
                <a:gd name="T97" fmla="*/ 197 h 234"/>
                <a:gd name="T98" fmla="*/ 60 w 155"/>
                <a:gd name="T99" fmla="*/ 205 h 234"/>
                <a:gd name="T100" fmla="*/ 73 w 155"/>
                <a:gd name="T101" fmla="*/ 208 h 234"/>
                <a:gd name="T102" fmla="*/ 91 w 155"/>
                <a:gd name="T103" fmla="*/ 206 h 234"/>
                <a:gd name="T104" fmla="*/ 107 w 155"/>
                <a:gd name="T105" fmla="*/ 200 h 234"/>
                <a:gd name="T106" fmla="*/ 120 w 155"/>
                <a:gd name="T107" fmla="*/ 187 h 234"/>
                <a:gd name="T108" fmla="*/ 126 w 155"/>
                <a:gd name="T109" fmla="*/ 168 h 234"/>
                <a:gd name="T110" fmla="*/ 126 w 155"/>
                <a:gd name="T111" fmla="*/ 146 h 234"/>
                <a:gd name="T112" fmla="*/ 120 w 155"/>
                <a:gd name="T113" fmla="*/ 129 h 234"/>
                <a:gd name="T114" fmla="*/ 107 w 155"/>
                <a:gd name="T115" fmla="*/ 117 h 234"/>
                <a:gd name="T116" fmla="*/ 89 w 155"/>
                <a:gd name="T117" fmla="*/ 111 h 234"/>
                <a:gd name="T118" fmla="*/ 69 w 155"/>
                <a:gd name="T119" fmla="*/ 111 h 234"/>
                <a:gd name="T120" fmla="*/ 50 w 155"/>
                <a:gd name="T121" fmla="*/ 117 h 234"/>
                <a:gd name="T122" fmla="*/ 37 w 155"/>
                <a:gd name="T123" fmla="*/ 129 h 234"/>
                <a:gd name="T124" fmla="*/ 31 w 155"/>
                <a:gd name="T125" fmla="*/ 14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234">
                  <a:moveTo>
                    <a:pt x="150" y="62"/>
                  </a:moveTo>
                  <a:lnTo>
                    <a:pt x="123" y="63"/>
                  </a:lnTo>
                  <a:lnTo>
                    <a:pt x="120" y="56"/>
                  </a:lnTo>
                  <a:lnTo>
                    <a:pt x="117" y="50"/>
                  </a:lnTo>
                  <a:lnTo>
                    <a:pt x="114" y="44"/>
                  </a:lnTo>
                  <a:lnTo>
                    <a:pt x="111" y="40"/>
                  </a:lnTo>
                  <a:lnTo>
                    <a:pt x="105" y="35"/>
                  </a:lnTo>
                  <a:lnTo>
                    <a:pt x="98" y="31"/>
                  </a:lnTo>
                  <a:lnTo>
                    <a:pt x="91" y="30"/>
                  </a:lnTo>
                  <a:lnTo>
                    <a:pt x="82" y="28"/>
                  </a:lnTo>
                  <a:lnTo>
                    <a:pt x="76" y="28"/>
                  </a:lnTo>
                  <a:lnTo>
                    <a:pt x="69" y="30"/>
                  </a:lnTo>
                  <a:lnTo>
                    <a:pt x="63" y="33"/>
                  </a:lnTo>
                  <a:lnTo>
                    <a:pt x="57" y="35"/>
                  </a:lnTo>
                  <a:lnTo>
                    <a:pt x="51" y="40"/>
                  </a:lnTo>
                  <a:lnTo>
                    <a:pt x="45" y="46"/>
                  </a:lnTo>
                  <a:lnTo>
                    <a:pt x="41" y="53"/>
                  </a:lnTo>
                  <a:lnTo>
                    <a:pt x="37" y="60"/>
                  </a:lnTo>
                  <a:lnTo>
                    <a:pt x="34" y="71"/>
                  </a:lnTo>
                  <a:lnTo>
                    <a:pt x="31" y="82"/>
                  </a:lnTo>
                  <a:lnTo>
                    <a:pt x="29" y="97"/>
                  </a:lnTo>
                  <a:lnTo>
                    <a:pt x="29" y="113"/>
                  </a:lnTo>
                  <a:lnTo>
                    <a:pt x="34" y="106"/>
                  </a:lnTo>
                  <a:lnTo>
                    <a:pt x="39" y="98"/>
                  </a:lnTo>
                  <a:lnTo>
                    <a:pt x="47" y="94"/>
                  </a:lnTo>
                  <a:lnTo>
                    <a:pt x="54" y="89"/>
                  </a:lnTo>
                  <a:lnTo>
                    <a:pt x="61" y="85"/>
                  </a:lnTo>
                  <a:lnTo>
                    <a:pt x="70" y="82"/>
                  </a:lnTo>
                  <a:lnTo>
                    <a:pt x="77" y="81"/>
                  </a:lnTo>
                  <a:lnTo>
                    <a:pt x="86" y="81"/>
                  </a:lnTo>
                  <a:lnTo>
                    <a:pt x="93" y="81"/>
                  </a:lnTo>
                  <a:lnTo>
                    <a:pt x="99" y="82"/>
                  </a:lnTo>
                  <a:lnTo>
                    <a:pt x="107" y="84"/>
                  </a:lnTo>
                  <a:lnTo>
                    <a:pt x="112" y="87"/>
                  </a:lnTo>
                  <a:lnTo>
                    <a:pt x="118" y="89"/>
                  </a:lnTo>
                  <a:lnTo>
                    <a:pt x="124" y="92"/>
                  </a:lnTo>
                  <a:lnTo>
                    <a:pt x="130" y="97"/>
                  </a:lnTo>
                  <a:lnTo>
                    <a:pt x="134" y="103"/>
                  </a:lnTo>
                  <a:lnTo>
                    <a:pt x="143" y="113"/>
                  </a:lnTo>
                  <a:lnTo>
                    <a:pt x="150" y="126"/>
                  </a:lnTo>
                  <a:lnTo>
                    <a:pt x="153" y="141"/>
                  </a:lnTo>
                  <a:lnTo>
                    <a:pt x="155" y="157"/>
                  </a:lnTo>
                  <a:lnTo>
                    <a:pt x="155" y="167"/>
                  </a:lnTo>
                  <a:lnTo>
                    <a:pt x="153" y="177"/>
                  </a:lnTo>
                  <a:lnTo>
                    <a:pt x="150" y="187"/>
                  </a:lnTo>
                  <a:lnTo>
                    <a:pt x="146" y="197"/>
                  </a:lnTo>
                  <a:lnTo>
                    <a:pt x="140" y="206"/>
                  </a:lnTo>
                  <a:lnTo>
                    <a:pt x="134" y="213"/>
                  </a:lnTo>
                  <a:lnTo>
                    <a:pt x="127" y="219"/>
                  </a:lnTo>
                  <a:lnTo>
                    <a:pt x="120" y="225"/>
                  </a:lnTo>
                  <a:lnTo>
                    <a:pt x="111" y="229"/>
                  </a:lnTo>
                  <a:lnTo>
                    <a:pt x="102" y="232"/>
                  </a:lnTo>
                  <a:lnTo>
                    <a:pt x="92" y="234"/>
                  </a:lnTo>
                  <a:lnTo>
                    <a:pt x="82" y="234"/>
                  </a:lnTo>
                  <a:lnTo>
                    <a:pt x="73" y="234"/>
                  </a:lnTo>
                  <a:lnTo>
                    <a:pt x="64" y="232"/>
                  </a:lnTo>
                  <a:lnTo>
                    <a:pt x="57" y="231"/>
                  </a:lnTo>
                  <a:lnTo>
                    <a:pt x="50" y="228"/>
                  </a:lnTo>
                  <a:lnTo>
                    <a:pt x="42" y="225"/>
                  </a:lnTo>
                  <a:lnTo>
                    <a:pt x="35" y="221"/>
                  </a:lnTo>
                  <a:lnTo>
                    <a:pt x="29" y="215"/>
                  </a:lnTo>
                  <a:lnTo>
                    <a:pt x="23" y="209"/>
                  </a:lnTo>
                  <a:lnTo>
                    <a:pt x="13" y="194"/>
                  </a:lnTo>
                  <a:lnTo>
                    <a:pt x="6" y="176"/>
                  </a:lnTo>
                  <a:lnTo>
                    <a:pt x="1" y="152"/>
                  </a:lnTo>
                  <a:lnTo>
                    <a:pt x="0" y="124"/>
                  </a:lnTo>
                  <a:lnTo>
                    <a:pt x="1" y="92"/>
                  </a:lnTo>
                  <a:lnTo>
                    <a:pt x="6" y="66"/>
                  </a:lnTo>
                  <a:lnTo>
                    <a:pt x="15" y="44"/>
                  </a:lnTo>
                  <a:lnTo>
                    <a:pt x="25" y="27"/>
                  </a:lnTo>
                  <a:lnTo>
                    <a:pt x="31" y="21"/>
                  </a:lnTo>
                  <a:lnTo>
                    <a:pt x="37" y="15"/>
                  </a:lnTo>
                  <a:lnTo>
                    <a:pt x="44" y="11"/>
                  </a:lnTo>
                  <a:lnTo>
                    <a:pt x="51" y="6"/>
                  </a:lnTo>
                  <a:lnTo>
                    <a:pt x="58" y="5"/>
                  </a:lnTo>
                  <a:lnTo>
                    <a:pt x="67" y="2"/>
                  </a:lnTo>
                  <a:lnTo>
                    <a:pt x="76" y="0"/>
                  </a:lnTo>
                  <a:lnTo>
                    <a:pt x="85" y="0"/>
                  </a:lnTo>
                  <a:lnTo>
                    <a:pt x="91" y="0"/>
                  </a:lnTo>
                  <a:lnTo>
                    <a:pt x="98" y="2"/>
                  </a:lnTo>
                  <a:lnTo>
                    <a:pt x="104" y="3"/>
                  </a:lnTo>
                  <a:lnTo>
                    <a:pt x="110" y="5"/>
                  </a:lnTo>
                  <a:lnTo>
                    <a:pt x="114" y="6"/>
                  </a:lnTo>
                  <a:lnTo>
                    <a:pt x="120" y="9"/>
                  </a:lnTo>
                  <a:lnTo>
                    <a:pt x="124" y="14"/>
                  </a:lnTo>
                  <a:lnTo>
                    <a:pt x="129" y="17"/>
                  </a:lnTo>
                  <a:lnTo>
                    <a:pt x="136" y="25"/>
                  </a:lnTo>
                  <a:lnTo>
                    <a:pt x="143" y="35"/>
                  </a:lnTo>
                  <a:lnTo>
                    <a:pt x="148" y="49"/>
                  </a:lnTo>
                  <a:lnTo>
                    <a:pt x="150" y="62"/>
                  </a:lnTo>
                  <a:close/>
                  <a:moveTo>
                    <a:pt x="29" y="157"/>
                  </a:moveTo>
                  <a:lnTo>
                    <a:pt x="29" y="162"/>
                  </a:lnTo>
                  <a:lnTo>
                    <a:pt x="31" y="170"/>
                  </a:lnTo>
                  <a:lnTo>
                    <a:pt x="32" y="176"/>
                  </a:lnTo>
                  <a:lnTo>
                    <a:pt x="35" y="183"/>
                  </a:lnTo>
                  <a:lnTo>
                    <a:pt x="38" y="189"/>
                  </a:lnTo>
                  <a:lnTo>
                    <a:pt x="42" y="193"/>
                  </a:lnTo>
                  <a:lnTo>
                    <a:pt x="48" y="197"/>
                  </a:lnTo>
                  <a:lnTo>
                    <a:pt x="54" y="202"/>
                  </a:lnTo>
                  <a:lnTo>
                    <a:pt x="60" y="205"/>
                  </a:lnTo>
                  <a:lnTo>
                    <a:pt x="66" y="206"/>
                  </a:lnTo>
                  <a:lnTo>
                    <a:pt x="73" y="208"/>
                  </a:lnTo>
                  <a:lnTo>
                    <a:pt x="80" y="208"/>
                  </a:lnTo>
                  <a:lnTo>
                    <a:pt x="91" y="206"/>
                  </a:lnTo>
                  <a:lnTo>
                    <a:pt x="99" y="205"/>
                  </a:lnTo>
                  <a:lnTo>
                    <a:pt x="107" y="200"/>
                  </a:lnTo>
                  <a:lnTo>
                    <a:pt x="114" y="194"/>
                  </a:lnTo>
                  <a:lnTo>
                    <a:pt x="120" y="187"/>
                  </a:lnTo>
                  <a:lnTo>
                    <a:pt x="124" y="178"/>
                  </a:lnTo>
                  <a:lnTo>
                    <a:pt x="126" y="168"/>
                  </a:lnTo>
                  <a:lnTo>
                    <a:pt x="127" y="158"/>
                  </a:lnTo>
                  <a:lnTo>
                    <a:pt x="126" y="146"/>
                  </a:lnTo>
                  <a:lnTo>
                    <a:pt x="124" y="138"/>
                  </a:lnTo>
                  <a:lnTo>
                    <a:pt x="120" y="129"/>
                  </a:lnTo>
                  <a:lnTo>
                    <a:pt x="114" y="122"/>
                  </a:lnTo>
                  <a:lnTo>
                    <a:pt x="107" y="117"/>
                  </a:lnTo>
                  <a:lnTo>
                    <a:pt x="99" y="113"/>
                  </a:lnTo>
                  <a:lnTo>
                    <a:pt x="89" y="111"/>
                  </a:lnTo>
                  <a:lnTo>
                    <a:pt x="79" y="110"/>
                  </a:lnTo>
                  <a:lnTo>
                    <a:pt x="69" y="111"/>
                  </a:lnTo>
                  <a:lnTo>
                    <a:pt x="58" y="113"/>
                  </a:lnTo>
                  <a:lnTo>
                    <a:pt x="50" y="117"/>
                  </a:lnTo>
                  <a:lnTo>
                    <a:pt x="42" y="122"/>
                  </a:lnTo>
                  <a:lnTo>
                    <a:pt x="37" y="129"/>
                  </a:lnTo>
                  <a:lnTo>
                    <a:pt x="32" y="136"/>
                  </a:lnTo>
                  <a:lnTo>
                    <a:pt x="31" y="146"/>
                  </a:lnTo>
                  <a:lnTo>
                    <a:pt x="29" y="15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8" name="Freeform 135"/>
            <p:cNvSpPr>
              <a:spLocks/>
            </p:cNvSpPr>
            <p:nvPr/>
          </p:nvSpPr>
          <p:spPr bwMode="auto">
            <a:xfrm>
              <a:off x="4821" y="1374"/>
              <a:ext cx="50" cy="77"/>
            </a:xfrm>
            <a:custGeom>
              <a:avLst/>
              <a:gdLst>
                <a:gd name="T0" fmla="*/ 0 w 149"/>
                <a:gd name="T1" fmla="*/ 28 h 229"/>
                <a:gd name="T2" fmla="*/ 0 w 149"/>
                <a:gd name="T3" fmla="*/ 0 h 229"/>
                <a:gd name="T4" fmla="*/ 149 w 149"/>
                <a:gd name="T5" fmla="*/ 0 h 229"/>
                <a:gd name="T6" fmla="*/ 149 w 149"/>
                <a:gd name="T7" fmla="*/ 22 h 229"/>
                <a:gd name="T8" fmla="*/ 139 w 149"/>
                <a:gd name="T9" fmla="*/ 35 h 229"/>
                <a:gd name="T10" fmla="*/ 129 w 149"/>
                <a:gd name="T11" fmla="*/ 50 h 229"/>
                <a:gd name="T12" fmla="*/ 117 w 149"/>
                <a:gd name="T13" fmla="*/ 66 h 229"/>
                <a:gd name="T14" fmla="*/ 107 w 149"/>
                <a:gd name="T15" fmla="*/ 85 h 229"/>
                <a:gd name="T16" fmla="*/ 97 w 149"/>
                <a:gd name="T17" fmla="*/ 105 h 229"/>
                <a:gd name="T18" fmla="*/ 88 w 149"/>
                <a:gd name="T19" fmla="*/ 126 h 229"/>
                <a:gd name="T20" fmla="*/ 81 w 149"/>
                <a:gd name="T21" fmla="*/ 146 h 229"/>
                <a:gd name="T22" fmla="*/ 75 w 149"/>
                <a:gd name="T23" fmla="*/ 167 h 229"/>
                <a:gd name="T24" fmla="*/ 70 w 149"/>
                <a:gd name="T25" fmla="*/ 181 h 229"/>
                <a:gd name="T26" fmla="*/ 67 w 149"/>
                <a:gd name="T27" fmla="*/ 197 h 229"/>
                <a:gd name="T28" fmla="*/ 64 w 149"/>
                <a:gd name="T29" fmla="*/ 213 h 229"/>
                <a:gd name="T30" fmla="*/ 63 w 149"/>
                <a:gd name="T31" fmla="*/ 229 h 229"/>
                <a:gd name="T32" fmla="*/ 35 w 149"/>
                <a:gd name="T33" fmla="*/ 229 h 229"/>
                <a:gd name="T34" fmla="*/ 37 w 149"/>
                <a:gd name="T35" fmla="*/ 215 h 229"/>
                <a:gd name="T36" fmla="*/ 38 w 149"/>
                <a:gd name="T37" fmla="*/ 200 h 229"/>
                <a:gd name="T38" fmla="*/ 41 w 149"/>
                <a:gd name="T39" fmla="*/ 183 h 229"/>
                <a:gd name="T40" fmla="*/ 46 w 149"/>
                <a:gd name="T41" fmla="*/ 164 h 229"/>
                <a:gd name="T42" fmla="*/ 51 w 149"/>
                <a:gd name="T43" fmla="*/ 145 h 229"/>
                <a:gd name="T44" fmla="*/ 59 w 149"/>
                <a:gd name="T45" fmla="*/ 126 h 229"/>
                <a:gd name="T46" fmla="*/ 66 w 149"/>
                <a:gd name="T47" fmla="*/ 107 h 229"/>
                <a:gd name="T48" fmla="*/ 75 w 149"/>
                <a:gd name="T49" fmla="*/ 89 h 229"/>
                <a:gd name="T50" fmla="*/ 83 w 149"/>
                <a:gd name="T51" fmla="*/ 72 h 229"/>
                <a:gd name="T52" fmla="*/ 94 w 149"/>
                <a:gd name="T53" fmla="*/ 56 h 229"/>
                <a:gd name="T54" fmla="*/ 104 w 149"/>
                <a:gd name="T55" fmla="*/ 41 h 229"/>
                <a:gd name="T56" fmla="*/ 114 w 149"/>
                <a:gd name="T57" fmla="*/ 28 h 229"/>
                <a:gd name="T58" fmla="*/ 0 w 149"/>
                <a:gd name="T59" fmla="*/ 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29">
                  <a:moveTo>
                    <a:pt x="0" y="28"/>
                  </a:moveTo>
                  <a:lnTo>
                    <a:pt x="0" y="0"/>
                  </a:lnTo>
                  <a:lnTo>
                    <a:pt x="149" y="0"/>
                  </a:lnTo>
                  <a:lnTo>
                    <a:pt x="149" y="22"/>
                  </a:lnTo>
                  <a:lnTo>
                    <a:pt x="139" y="35"/>
                  </a:lnTo>
                  <a:lnTo>
                    <a:pt x="129" y="50"/>
                  </a:lnTo>
                  <a:lnTo>
                    <a:pt x="117" y="66"/>
                  </a:lnTo>
                  <a:lnTo>
                    <a:pt x="107" y="85"/>
                  </a:lnTo>
                  <a:lnTo>
                    <a:pt x="97" y="105"/>
                  </a:lnTo>
                  <a:lnTo>
                    <a:pt x="88" y="126"/>
                  </a:lnTo>
                  <a:lnTo>
                    <a:pt x="81" y="146"/>
                  </a:lnTo>
                  <a:lnTo>
                    <a:pt x="75" y="167"/>
                  </a:lnTo>
                  <a:lnTo>
                    <a:pt x="70" y="181"/>
                  </a:lnTo>
                  <a:lnTo>
                    <a:pt x="67" y="197"/>
                  </a:lnTo>
                  <a:lnTo>
                    <a:pt x="64" y="213"/>
                  </a:lnTo>
                  <a:lnTo>
                    <a:pt x="63" y="229"/>
                  </a:lnTo>
                  <a:lnTo>
                    <a:pt x="35" y="229"/>
                  </a:lnTo>
                  <a:lnTo>
                    <a:pt x="37" y="215"/>
                  </a:lnTo>
                  <a:lnTo>
                    <a:pt x="38" y="200"/>
                  </a:lnTo>
                  <a:lnTo>
                    <a:pt x="41" y="183"/>
                  </a:lnTo>
                  <a:lnTo>
                    <a:pt x="46" y="164"/>
                  </a:lnTo>
                  <a:lnTo>
                    <a:pt x="51" y="145"/>
                  </a:lnTo>
                  <a:lnTo>
                    <a:pt x="59" y="126"/>
                  </a:lnTo>
                  <a:lnTo>
                    <a:pt x="66" y="107"/>
                  </a:lnTo>
                  <a:lnTo>
                    <a:pt x="75" y="89"/>
                  </a:lnTo>
                  <a:lnTo>
                    <a:pt x="83" y="72"/>
                  </a:lnTo>
                  <a:lnTo>
                    <a:pt x="94" y="56"/>
                  </a:lnTo>
                  <a:lnTo>
                    <a:pt x="104" y="41"/>
                  </a:lnTo>
                  <a:lnTo>
                    <a:pt x="114" y="28"/>
                  </a:lnTo>
                  <a:lnTo>
                    <a:pt x="0" y="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39" name="Freeform 136"/>
            <p:cNvSpPr>
              <a:spLocks noEditPoints="1"/>
            </p:cNvSpPr>
            <p:nvPr/>
          </p:nvSpPr>
          <p:spPr bwMode="auto">
            <a:xfrm>
              <a:off x="1900" y="1981"/>
              <a:ext cx="49" cy="78"/>
            </a:xfrm>
            <a:custGeom>
              <a:avLst/>
              <a:gdLst>
                <a:gd name="T0" fmla="*/ 0 w 149"/>
                <a:gd name="T1" fmla="*/ 98 h 233"/>
                <a:gd name="T2" fmla="*/ 4 w 149"/>
                <a:gd name="T3" fmla="*/ 65 h 233"/>
                <a:gd name="T4" fmla="*/ 13 w 149"/>
                <a:gd name="T5" fmla="*/ 39 h 233"/>
                <a:gd name="T6" fmla="*/ 25 w 149"/>
                <a:gd name="T7" fmla="*/ 20 h 233"/>
                <a:gd name="T8" fmla="*/ 42 w 149"/>
                <a:gd name="T9" fmla="*/ 7 h 233"/>
                <a:gd name="T10" fmla="*/ 63 w 149"/>
                <a:gd name="T11" fmla="*/ 1 h 233"/>
                <a:gd name="T12" fmla="*/ 83 w 149"/>
                <a:gd name="T13" fmla="*/ 0 h 233"/>
                <a:gd name="T14" fmla="*/ 101 w 149"/>
                <a:gd name="T15" fmla="*/ 4 h 233"/>
                <a:gd name="T16" fmla="*/ 114 w 149"/>
                <a:gd name="T17" fmla="*/ 11 h 233"/>
                <a:gd name="T18" fmla="*/ 125 w 149"/>
                <a:gd name="T19" fmla="*/ 22 h 233"/>
                <a:gd name="T20" fmla="*/ 134 w 149"/>
                <a:gd name="T21" fmla="*/ 36 h 233"/>
                <a:gd name="T22" fmla="*/ 141 w 149"/>
                <a:gd name="T23" fmla="*/ 52 h 233"/>
                <a:gd name="T24" fmla="*/ 146 w 149"/>
                <a:gd name="T25" fmla="*/ 74 h 233"/>
                <a:gd name="T26" fmla="*/ 149 w 149"/>
                <a:gd name="T27" fmla="*/ 102 h 233"/>
                <a:gd name="T28" fmla="*/ 149 w 149"/>
                <a:gd name="T29" fmla="*/ 137 h 233"/>
                <a:gd name="T30" fmla="*/ 144 w 149"/>
                <a:gd name="T31" fmla="*/ 169 h 233"/>
                <a:gd name="T32" fmla="*/ 137 w 149"/>
                <a:gd name="T33" fmla="*/ 195 h 233"/>
                <a:gd name="T34" fmla="*/ 124 w 149"/>
                <a:gd name="T35" fmla="*/ 214 h 233"/>
                <a:gd name="T36" fmla="*/ 108 w 149"/>
                <a:gd name="T37" fmla="*/ 227 h 233"/>
                <a:gd name="T38" fmla="*/ 86 w 149"/>
                <a:gd name="T39" fmla="*/ 233 h 233"/>
                <a:gd name="T40" fmla="*/ 67 w 149"/>
                <a:gd name="T41" fmla="*/ 233 h 233"/>
                <a:gd name="T42" fmla="*/ 51 w 149"/>
                <a:gd name="T43" fmla="*/ 230 h 233"/>
                <a:gd name="T44" fmla="*/ 38 w 149"/>
                <a:gd name="T45" fmla="*/ 226 h 233"/>
                <a:gd name="T46" fmla="*/ 28 w 149"/>
                <a:gd name="T47" fmla="*/ 217 h 233"/>
                <a:gd name="T48" fmla="*/ 11 w 149"/>
                <a:gd name="T49" fmla="*/ 195 h 233"/>
                <a:gd name="T50" fmla="*/ 1 w 149"/>
                <a:gd name="T51" fmla="*/ 147 h 233"/>
                <a:gd name="T52" fmla="*/ 28 w 149"/>
                <a:gd name="T53" fmla="*/ 118 h 233"/>
                <a:gd name="T54" fmla="*/ 30 w 149"/>
                <a:gd name="T55" fmla="*/ 163 h 233"/>
                <a:gd name="T56" fmla="*/ 41 w 149"/>
                <a:gd name="T57" fmla="*/ 189 h 233"/>
                <a:gd name="T58" fmla="*/ 55 w 149"/>
                <a:gd name="T59" fmla="*/ 203 h 233"/>
                <a:gd name="T60" fmla="*/ 74 w 149"/>
                <a:gd name="T61" fmla="*/ 207 h 233"/>
                <a:gd name="T62" fmla="*/ 93 w 149"/>
                <a:gd name="T63" fmla="*/ 203 h 233"/>
                <a:gd name="T64" fmla="*/ 108 w 149"/>
                <a:gd name="T65" fmla="*/ 189 h 233"/>
                <a:gd name="T66" fmla="*/ 118 w 149"/>
                <a:gd name="T67" fmla="*/ 163 h 233"/>
                <a:gd name="T68" fmla="*/ 121 w 149"/>
                <a:gd name="T69" fmla="*/ 118 h 233"/>
                <a:gd name="T70" fmla="*/ 118 w 149"/>
                <a:gd name="T71" fmla="*/ 73 h 233"/>
                <a:gd name="T72" fmla="*/ 108 w 149"/>
                <a:gd name="T73" fmla="*/ 45 h 233"/>
                <a:gd name="T74" fmla="*/ 93 w 149"/>
                <a:gd name="T75" fmla="*/ 32 h 233"/>
                <a:gd name="T76" fmla="*/ 74 w 149"/>
                <a:gd name="T77" fmla="*/ 28 h 233"/>
                <a:gd name="T78" fmla="*/ 57 w 149"/>
                <a:gd name="T79" fmla="*/ 32 h 233"/>
                <a:gd name="T80" fmla="*/ 42 w 149"/>
                <a:gd name="T81" fmla="*/ 44 h 233"/>
                <a:gd name="T82" fmla="*/ 30 w 149"/>
                <a:gd name="T83" fmla="*/ 71 h 233"/>
                <a:gd name="T84" fmla="*/ 28 w 149"/>
                <a:gd name="T85" fmla="*/ 11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233">
                  <a:moveTo>
                    <a:pt x="0" y="118"/>
                  </a:moveTo>
                  <a:lnTo>
                    <a:pt x="0" y="98"/>
                  </a:lnTo>
                  <a:lnTo>
                    <a:pt x="3" y="80"/>
                  </a:lnTo>
                  <a:lnTo>
                    <a:pt x="4" y="65"/>
                  </a:lnTo>
                  <a:lnTo>
                    <a:pt x="9" y="51"/>
                  </a:lnTo>
                  <a:lnTo>
                    <a:pt x="13" y="39"/>
                  </a:lnTo>
                  <a:lnTo>
                    <a:pt x="19" y="29"/>
                  </a:lnTo>
                  <a:lnTo>
                    <a:pt x="25" y="20"/>
                  </a:lnTo>
                  <a:lnTo>
                    <a:pt x="33" y="13"/>
                  </a:lnTo>
                  <a:lnTo>
                    <a:pt x="42" y="7"/>
                  </a:lnTo>
                  <a:lnTo>
                    <a:pt x="52" y="3"/>
                  </a:lnTo>
                  <a:lnTo>
                    <a:pt x="63" y="1"/>
                  </a:lnTo>
                  <a:lnTo>
                    <a:pt x="74" y="0"/>
                  </a:lnTo>
                  <a:lnTo>
                    <a:pt x="83" y="0"/>
                  </a:lnTo>
                  <a:lnTo>
                    <a:pt x="92" y="1"/>
                  </a:lnTo>
                  <a:lnTo>
                    <a:pt x="101" y="4"/>
                  </a:lnTo>
                  <a:lnTo>
                    <a:pt x="108" y="7"/>
                  </a:lnTo>
                  <a:lnTo>
                    <a:pt x="114" y="11"/>
                  </a:lnTo>
                  <a:lnTo>
                    <a:pt x="121" y="16"/>
                  </a:lnTo>
                  <a:lnTo>
                    <a:pt x="125" y="22"/>
                  </a:lnTo>
                  <a:lnTo>
                    <a:pt x="130" y="29"/>
                  </a:lnTo>
                  <a:lnTo>
                    <a:pt x="134" y="36"/>
                  </a:lnTo>
                  <a:lnTo>
                    <a:pt x="137" y="44"/>
                  </a:lnTo>
                  <a:lnTo>
                    <a:pt x="141" y="52"/>
                  </a:lnTo>
                  <a:lnTo>
                    <a:pt x="144" y="63"/>
                  </a:lnTo>
                  <a:lnTo>
                    <a:pt x="146" y="74"/>
                  </a:lnTo>
                  <a:lnTo>
                    <a:pt x="147" y="87"/>
                  </a:lnTo>
                  <a:lnTo>
                    <a:pt x="149" y="102"/>
                  </a:lnTo>
                  <a:lnTo>
                    <a:pt x="149" y="118"/>
                  </a:lnTo>
                  <a:lnTo>
                    <a:pt x="149" y="137"/>
                  </a:lnTo>
                  <a:lnTo>
                    <a:pt x="147" y="154"/>
                  </a:lnTo>
                  <a:lnTo>
                    <a:pt x="144" y="169"/>
                  </a:lnTo>
                  <a:lnTo>
                    <a:pt x="141" y="184"/>
                  </a:lnTo>
                  <a:lnTo>
                    <a:pt x="137" y="195"/>
                  </a:lnTo>
                  <a:lnTo>
                    <a:pt x="131" y="205"/>
                  </a:lnTo>
                  <a:lnTo>
                    <a:pt x="124" y="214"/>
                  </a:lnTo>
                  <a:lnTo>
                    <a:pt x="117" y="222"/>
                  </a:lnTo>
                  <a:lnTo>
                    <a:pt x="108" y="227"/>
                  </a:lnTo>
                  <a:lnTo>
                    <a:pt x="98" y="230"/>
                  </a:lnTo>
                  <a:lnTo>
                    <a:pt x="86" y="233"/>
                  </a:lnTo>
                  <a:lnTo>
                    <a:pt x="74" y="233"/>
                  </a:lnTo>
                  <a:lnTo>
                    <a:pt x="67" y="233"/>
                  </a:lnTo>
                  <a:lnTo>
                    <a:pt x="58" y="232"/>
                  </a:lnTo>
                  <a:lnTo>
                    <a:pt x="51" y="230"/>
                  </a:lnTo>
                  <a:lnTo>
                    <a:pt x="45" y="229"/>
                  </a:lnTo>
                  <a:lnTo>
                    <a:pt x="38" y="226"/>
                  </a:lnTo>
                  <a:lnTo>
                    <a:pt x="32" y="222"/>
                  </a:lnTo>
                  <a:lnTo>
                    <a:pt x="28" y="217"/>
                  </a:lnTo>
                  <a:lnTo>
                    <a:pt x="22" y="213"/>
                  </a:lnTo>
                  <a:lnTo>
                    <a:pt x="11" y="195"/>
                  </a:lnTo>
                  <a:lnTo>
                    <a:pt x="6" y="173"/>
                  </a:lnTo>
                  <a:lnTo>
                    <a:pt x="1" y="147"/>
                  </a:lnTo>
                  <a:lnTo>
                    <a:pt x="0" y="118"/>
                  </a:lnTo>
                  <a:close/>
                  <a:moveTo>
                    <a:pt x="28" y="118"/>
                  </a:moveTo>
                  <a:lnTo>
                    <a:pt x="29" y="143"/>
                  </a:lnTo>
                  <a:lnTo>
                    <a:pt x="30" y="163"/>
                  </a:lnTo>
                  <a:lnTo>
                    <a:pt x="35" y="179"/>
                  </a:lnTo>
                  <a:lnTo>
                    <a:pt x="41" y="189"/>
                  </a:lnTo>
                  <a:lnTo>
                    <a:pt x="48" y="197"/>
                  </a:lnTo>
                  <a:lnTo>
                    <a:pt x="55" y="203"/>
                  </a:lnTo>
                  <a:lnTo>
                    <a:pt x="64" y="205"/>
                  </a:lnTo>
                  <a:lnTo>
                    <a:pt x="74" y="207"/>
                  </a:lnTo>
                  <a:lnTo>
                    <a:pt x="84" y="205"/>
                  </a:lnTo>
                  <a:lnTo>
                    <a:pt x="93" y="203"/>
                  </a:lnTo>
                  <a:lnTo>
                    <a:pt x="101" y="197"/>
                  </a:lnTo>
                  <a:lnTo>
                    <a:pt x="108" y="189"/>
                  </a:lnTo>
                  <a:lnTo>
                    <a:pt x="114" y="178"/>
                  </a:lnTo>
                  <a:lnTo>
                    <a:pt x="118" y="163"/>
                  </a:lnTo>
                  <a:lnTo>
                    <a:pt x="120" y="143"/>
                  </a:lnTo>
                  <a:lnTo>
                    <a:pt x="121" y="118"/>
                  </a:lnTo>
                  <a:lnTo>
                    <a:pt x="120" y="93"/>
                  </a:lnTo>
                  <a:lnTo>
                    <a:pt x="118" y="73"/>
                  </a:lnTo>
                  <a:lnTo>
                    <a:pt x="114" y="57"/>
                  </a:lnTo>
                  <a:lnTo>
                    <a:pt x="108" y="45"/>
                  </a:lnTo>
                  <a:lnTo>
                    <a:pt x="101" y="38"/>
                  </a:lnTo>
                  <a:lnTo>
                    <a:pt x="93" y="32"/>
                  </a:lnTo>
                  <a:lnTo>
                    <a:pt x="84" y="29"/>
                  </a:lnTo>
                  <a:lnTo>
                    <a:pt x="74" y="28"/>
                  </a:lnTo>
                  <a:lnTo>
                    <a:pt x="64" y="29"/>
                  </a:lnTo>
                  <a:lnTo>
                    <a:pt x="57" y="32"/>
                  </a:lnTo>
                  <a:lnTo>
                    <a:pt x="48" y="36"/>
                  </a:lnTo>
                  <a:lnTo>
                    <a:pt x="42" y="44"/>
                  </a:lnTo>
                  <a:lnTo>
                    <a:pt x="35" y="55"/>
                  </a:lnTo>
                  <a:lnTo>
                    <a:pt x="30" y="71"/>
                  </a:lnTo>
                  <a:lnTo>
                    <a:pt x="29" y="93"/>
                  </a:lnTo>
                  <a:lnTo>
                    <a:pt x="28" y="1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0" name="Freeform 137"/>
            <p:cNvSpPr>
              <a:spLocks/>
            </p:cNvSpPr>
            <p:nvPr/>
          </p:nvSpPr>
          <p:spPr bwMode="auto">
            <a:xfrm>
              <a:off x="2149" y="1981"/>
              <a:ext cx="29" cy="78"/>
            </a:xfrm>
            <a:custGeom>
              <a:avLst/>
              <a:gdLst>
                <a:gd name="T0" fmla="*/ 86 w 86"/>
                <a:gd name="T1" fmla="*/ 232 h 232"/>
                <a:gd name="T2" fmla="*/ 58 w 86"/>
                <a:gd name="T3" fmla="*/ 232 h 232"/>
                <a:gd name="T4" fmla="*/ 58 w 86"/>
                <a:gd name="T5" fmla="*/ 51 h 232"/>
                <a:gd name="T6" fmla="*/ 52 w 86"/>
                <a:gd name="T7" fmla="*/ 57 h 232"/>
                <a:gd name="T8" fmla="*/ 46 w 86"/>
                <a:gd name="T9" fmla="*/ 61 h 232"/>
                <a:gd name="T10" fmla="*/ 39 w 86"/>
                <a:gd name="T11" fmla="*/ 65 h 232"/>
                <a:gd name="T12" fmla="*/ 30 w 86"/>
                <a:gd name="T13" fmla="*/ 71 h 232"/>
                <a:gd name="T14" fmla="*/ 22 w 86"/>
                <a:gd name="T15" fmla="*/ 76 h 232"/>
                <a:gd name="T16" fmla="*/ 14 w 86"/>
                <a:gd name="T17" fmla="*/ 80 h 232"/>
                <a:gd name="T18" fmla="*/ 7 w 86"/>
                <a:gd name="T19" fmla="*/ 83 h 232"/>
                <a:gd name="T20" fmla="*/ 0 w 86"/>
                <a:gd name="T21" fmla="*/ 86 h 232"/>
                <a:gd name="T22" fmla="*/ 0 w 86"/>
                <a:gd name="T23" fmla="*/ 58 h 232"/>
                <a:gd name="T24" fmla="*/ 11 w 86"/>
                <a:gd name="T25" fmla="*/ 52 h 232"/>
                <a:gd name="T26" fmla="*/ 23 w 86"/>
                <a:gd name="T27" fmla="*/ 45 h 232"/>
                <a:gd name="T28" fmla="*/ 33 w 86"/>
                <a:gd name="T29" fmla="*/ 38 h 232"/>
                <a:gd name="T30" fmla="*/ 42 w 86"/>
                <a:gd name="T31" fmla="*/ 30 h 232"/>
                <a:gd name="T32" fmla="*/ 51 w 86"/>
                <a:gd name="T33" fmla="*/ 23 h 232"/>
                <a:gd name="T34" fmla="*/ 58 w 86"/>
                <a:gd name="T35" fmla="*/ 14 h 232"/>
                <a:gd name="T36" fmla="*/ 64 w 86"/>
                <a:gd name="T37" fmla="*/ 7 h 232"/>
                <a:gd name="T38" fmla="*/ 68 w 86"/>
                <a:gd name="T39" fmla="*/ 0 h 232"/>
                <a:gd name="T40" fmla="*/ 86 w 86"/>
                <a:gd name="T41" fmla="*/ 0 h 232"/>
                <a:gd name="T42" fmla="*/ 86 w 86"/>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32">
                  <a:moveTo>
                    <a:pt x="86" y="232"/>
                  </a:moveTo>
                  <a:lnTo>
                    <a:pt x="58" y="232"/>
                  </a:lnTo>
                  <a:lnTo>
                    <a:pt x="58" y="51"/>
                  </a:lnTo>
                  <a:lnTo>
                    <a:pt x="52" y="57"/>
                  </a:lnTo>
                  <a:lnTo>
                    <a:pt x="46" y="61"/>
                  </a:lnTo>
                  <a:lnTo>
                    <a:pt x="39" y="65"/>
                  </a:lnTo>
                  <a:lnTo>
                    <a:pt x="30" y="71"/>
                  </a:lnTo>
                  <a:lnTo>
                    <a:pt x="22" y="76"/>
                  </a:lnTo>
                  <a:lnTo>
                    <a:pt x="14" y="80"/>
                  </a:lnTo>
                  <a:lnTo>
                    <a:pt x="7" y="83"/>
                  </a:lnTo>
                  <a:lnTo>
                    <a:pt x="0" y="86"/>
                  </a:lnTo>
                  <a:lnTo>
                    <a:pt x="0" y="58"/>
                  </a:lnTo>
                  <a:lnTo>
                    <a:pt x="11" y="52"/>
                  </a:lnTo>
                  <a:lnTo>
                    <a:pt x="23" y="45"/>
                  </a:lnTo>
                  <a:lnTo>
                    <a:pt x="33" y="38"/>
                  </a:lnTo>
                  <a:lnTo>
                    <a:pt x="42" y="30"/>
                  </a:lnTo>
                  <a:lnTo>
                    <a:pt x="51" y="23"/>
                  </a:lnTo>
                  <a:lnTo>
                    <a:pt x="58" y="14"/>
                  </a:lnTo>
                  <a:lnTo>
                    <a:pt x="64" y="7"/>
                  </a:lnTo>
                  <a:lnTo>
                    <a:pt x="68" y="0"/>
                  </a:lnTo>
                  <a:lnTo>
                    <a:pt x="86" y="0"/>
                  </a:lnTo>
                  <a:lnTo>
                    <a:pt x="8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1" name="Freeform 138"/>
            <p:cNvSpPr>
              <a:spLocks/>
            </p:cNvSpPr>
            <p:nvPr/>
          </p:nvSpPr>
          <p:spPr bwMode="auto">
            <a:xfrm>
              <a:off x="2385" y="1981"/>
              <a:ext cx="51" cy="78"/>
            </a:xfrm>
            <a:custGeom>
              <a:avLst/>
              <a:gdLst>
                <a:gd name="T0" fmla="*/ 153 w 153"/>
                <a:gd name="T1" fmla="*/ 232 h 232"/>
                <a:gd name="T2" fmla="*/ 0 w 153"/>
                <a:gd name="T3" fmla="*/ 227 h 232"/>
                <a:gd name="T4" fmla="*/ 3 w 153"/>
                <a:gd name="T5" fmla="*/ 217 h 232"/>
                <a:gd name="T6" fmla="*/ 7 w 153"/>
                <a:gd name="T7" fmla="*/ 205 h 232"/>
                <a:gd name="T8" fmla="*/ 16 w 153"/>
                <a:gd name="T9" fmla="*/ 189 h 232"/>
                <a:gd name="T10" fmla="*/ 29 w 153"/>
                <a:gd name="T11" fmla="*/ 175 h 232"/>
                <a:gd name="T12" fmla="*/ 46 w 153"/>
                <a:gd name="T13" fmla="*/ 157 h 232"/>
                <a:gd name="T14" fmla="*/ 67 w 153"/>
                <a:gd name="T15" fmla="*/ 141 h 232"/>
                <a:gd name="T16" fmla="*/ 83 w 153"/>
                <a:gd name="T17" fmla="*/ 127 h 232"/>
                <a:gd name="T18" fmla="*/ 96 w 153"/>
                <a:gd name="T19" fmla="*/ 115 h 232"/>
                <a:gd name="T20" fmla="*/ 105 w 153"/>
                <a:gd name="T21" fmla="*/ 103 h 232"/>
                <a:gd name="T22" fmla="*/ 115 w 153"/>
                <a:gd name="T23" fmla="*/ 92 h 232"/>
                <a:gd name="T24" fmla="*/ 121 w 153"/>
                <a:gd name="T25" fmla="*/ 74 h 232"/>
                <a:gd name="T26" fmla="*/ 121 w 153"/>
                <a:gd name="T27" fmla="*/ 58 h 232"/>
                <a:gd name="T28" fmla="*/ 115 w 153"/>
                <a:gd name="T29" fmla="*/ 45 h 232"/>
                <a:gd name="T30" fmla="*/ 103 w 153"/>
                <a:gd name="T31" fmla="*/ 35 h 232"/>
                <a:gd name="T32" fmla="*/ 87 w 153"/>
                <a:gd name="T33" fmla="*/ 29 h 232"/>
                <a:gd name="T34" fmla="*/ 68 w 153"/>
                <a:gd name="T35" fmla="*/ 29 h 232"/>
                <a:gd name="T36" fmla="*/ 52 w 153"/>
                <a:gd name="T37" fmla="*/ 35 h 232"/>
                <a:gd name="T38" fmla="*/ 41 w 153"/>
                <a:gd name="T39" fmla="*/ 45 h 232"/>
                <a:gd name="T40" fmla="*/ 35 w 153"/>
                <a:gd name="T41" fmla="*/ 61 h 232"/>
                <a:gd name="T42" fmla="*/ 6 w 153"/>
                <a:gd name="T43" fmla="*/ 65 h 232"/>
                <a:gd name="T44" fmla="*/ 13 w 153"/>
                <a:gd name="T45" fmla="*/ 36 h 232"/>
                <a:gd name="T46" fmla="*/ 27 w 153"/>
                <a:gd name="T47" fmla="*/ 17 h 232"/>
                <a:gd name="T48" fmla="*/ 38 w 153"/>
                <a:gd name="T49" fmla="*/ 10 h 232"/>
                <a:gd name="T50" fmla="*/ 51 w 153"/>
                <a:gd name="T51" fmla="*/ 4 h 232"/>
                <a:gd name="T52" fmla="*/ 64 w 153"/>
                <a:gd name="T53" fmla="*/ 1 h 232"/>
                <a:gd name="T54" fmla="*/ 79 w 153"/>
                <a:gd name="T55" fmla="*/ 0 h 232"/>
                <a:gd name="T56" fmla="*/ 95 w 153"/>
                <a:gd name="T57" fmla="*/ 1 h 232"/>
                <a:gd name="T58" fmla="*/ 108 w 153"/>
                <a:gd name="T59" fmla="*/ 4 h 232"/>
                <a:gd name="T60" fmla="*/ 121 w 153"/>
                <a:gd name="T61" fmla="*/ 10 h 232"/>
                <a:gd name="T62" fmla="*/ 131 w 153"/>
                <a:gd name="T63" fmla="*/ 19 h 232"/>
                <a:gd name="T64" fmla="*/ 146 w 153"/>
                <a:gd name="T65" fmla="*/ 39 h 232"/>
                <a:gd name="T66" fmla="*/ 150 w 153"/>
                <a:gd name="T67" fmla="*/ 65 h 232"/>
                <a:gd name="T68" fmla="*/ 149 w 153"/>
                <a:gd name="T69" fmla="*/ 79 h 232"/>
                <a:gd name="T70" fmla="*/ 144 w 153"/>
                <a:gd name="T71" fmla="*/ 92 h 232"/>
                <a:gd name="T72" fmla="*/ 138 w 153"/>
                <a:gd name="T73" fmla="*/ 106 h 232"/>
                <a:gd name="T74" fmla="*/ 127 w 153"/>
                <a:gd name="T75" fmla="*/ 121 h 232"/>
                <a:gd name="T76" fmla="*/ 111 w 153"/>
                <a:gd name="T77" fmla="*/ 138 h 232"/>
                <a:gd name="T78" fmla="*/ 84 w 153"/>
                <a:gd name="T79" fmla="*/ 162 h 232"/>
                <a:gd name="T80" fmla="*/ 64 w 153"/>
                <a:gd name="T81" fmla="*/ 179 h 232"/>
                <a:gd name="T82" fmla="*/ 51 w 153"/>
                <a:gd name="T83" fmla="*/ 189 h 232"/>
                <a:gd name="T84" fmla="*/ 45 w 153"/>
                <a:gd name="T85" fmla="*/ 197 h 232"/>
                <a:gd name="T86" fmla="*/ 39 w 153"/>
                <a:gd name="T87"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232">
                  <a:moveTo>
                    <a:pt x="153" y="204"/>
                  </a:moveTo>
                  <a:lnTo>
                    <a:pt x="153" y="232"/>
                  </a:lnTo>
                  <a:lnTo>
                    <a:pt x="0" y="232"/>
                  </a:lnTo>
                  <a:lnTo>
                    <a:pt x="0" y="227"/>
                  </a:lnTo>
                  <a:lnTo>
                    <a:pt x="1" y="222"/>
                  </a:lnTo>
                  <a:lnTo>
                    <a:pt x="3" y="217"/>
                  </a:lnTo>
                  <a:lnTo>
                    <a:pt x="4" y="213"/>
                  </a:lnTo>
                  <a:lnTo>
                    <a:pt x="7" y="205"/>
                  </a:lnTo>
                  <a:lnTo>
                    <a:pt x="11" y="197"/>
                  </a:lnTo>
                  <a:lnTo>
                    <a:pt x="16" y="189"/>
                  </a:lnTo>
                  <a:lnTo>
                    <a:pt x="22" y="182"/>
                  </a:lnTo>
                  <a:lnTo>
                    <a:pt x="29" y="175"/>
                  </a:lnTo>
                  <a:lnTo>
                    <a:pt x="38" y="166"/>
                  </a:lnTo>
                  <a:lnTo>
                    <a:pt x="46" y="157"/>
                  </a:lnTo>
                  <a:lnTo>
                    <a:pt x="58" y="149"/>
                  </a:lnTo>
                  <a:lnTo>
                    <a:pt x="67" y="141"/>
                  </a:lnTo>
                  <a:lnTo>
                    <a:pt x="76" y="134"/>
                  </a:lnTo>
                  <a:lnTo>
                    <a:pt x="83" y="127"/>
                  </a:lnTo>
                  <a:lnTo>
                    <a:pt x="90" y="121"/>
                  </a:lnTo>
                  <a:lnTo>
                    <a:pt x="96" y="115"/>
                  </a:lnTo>
                  <a:lnTo>
                    <a:pt x="100" y="109"/>
                  </a:lnTo>
                  <a:lnTo>
                    <a:pt x="105" y="103"/>
                  </a:lnTo>
                  <a:lnTo>
                    <a:pt x="109" y="99"/>
                  </a:lnTo>
                  <a:lnTo>
                    <a:pt x="115" y="92"/>
                  </a:lnTo>
                  <a:lnTo>
                    <a:pt x="119" y="83"/>
                  </a:lnTo>
                  <a:lnTo>
                    <a:pt x="121" y="74"/>
                  </a:lnTo>
                  <a:lnTo>
                    <a:pt x="122" y="65"/>
                  </a:lnTo>
                  <a:lnTo>
                    <a:pt x="121" y="58"/>
                  </a:lnTo>
                  <a:lnTo>
                    <a:pt x="119" y="51"/>
                  </a:lnTo>
                  <a:lnTo>
                    <a:pt x="115" y="45"/>
                  </a:lnTo>
                  <a:lnTo>
                    <a:pt x="109" y="39"/>
                  </a:lnTo>
                  <a:lnTo>
                    <a:pt x="103" y="35"/>
                  </a:lnTo>
                  <a:lnTo>
                    <a:pt x="96" y="30"/>
                  </a:lnTo>
                  <a:lnTo>
                    <a:pt x="87" y="29"/>
                  </a:lnTo>
                  <a:lnTo>
                    <a:pt x="79" y="28"/>
                  </a:lnTo>
                  <a:lnTo>
                    <a:pt x="68" y="29"/>
                  </a:lnTo>
                  <a:lnTo>
                    <a:pt x="61" y="30"/>
                  </a:lnTo>
                  <a:lnTo>
                    <a:pt x="52" y="35"/>
                  </a:lnTo>
                  <a:lnTo>
                    <a:pt x="46" y="39"/>
                  </a:lnTo>
                  <a:lnTo>
                    <a:pt x="41" y="45"/>
                  </a:lnTo>
                  <a:lnTo>
                    <a:pt x="36" y="52"/>
                  </a:lnTo>
                  <a:lnTo>
                    <a:pt x="35" y="61"/>
                  </a:lnTo>
                  <a:lnTo>
                    <a:pt x="33" y="70"/>
                  </a:lnTo>
                  <a:lnTo>
                    <a:pt x="6" y="65"/>
                  </a:lnTo>
                  <a:lnTo>
                    <a:pt x="8" y="49"/>
                  </a:lnTo>
                  <a:lnTo>
                    <a:pt x="13" y="36"/>
                  </a:lnTo>
                  <a:lnTo>
                    <a:pt x="19" y="26"/>
                  </a:lnTo>
                  <a:lnTo>
                    <a:pt x="27" y="17"/>
                  </a:lnTo>
                  <a:lnTo>
                    <a:pt x="33" y="13"/>
                  </a:lnTo>
                  <a:lnTo>
                    <a:pt x="38" y="10"/>
                  </a:lnTo>
                  <a:lnTo>
                    <a:pt x="43" y="7"/>
                  </a:lnTo>
                  <a:lnTo>
                    <a:pt x="51" y="4"/>
                  </a:lnTo>
                  <a:lnTo>
                    <a:pt x="57" y="3"/>
                  </a:lnTo>
                  <a:lnTo>
                    <a:pt x="64" y="1"/>
                  </a:lnTo>
                  <a:lnTo>
                    <a:pt x="71" y="0"/>
                  </a:lnTo>
                  <a:lnTo>
                    <a:pt x="79" y="0"/>
                  </a:lnTo>
                  <a:lnTo>
                    <a:pt x="86" y="0"/>
                  </a:lnTo>
                  <a:lnTo>
                    <a:pt x="95" y="1"/>
                  </a:lnTo>
                  <a:lnTo>
                    <a:pt x="102" y="3"/>
                  </a:lnTo>
                  <a:lnTo>
                    <a:pt x="108" y="4"/>
                  </a:lnTo>
                  <a:lnTo>
                    <a:pt x="115" y="7"/>
                  </a:lnTo>
                  <a:lnTo>
                    <a:pt x="121" y="10"/>
                  </a:lnTo>
                  <a:lnTo>
                    <a:pt x="125" y="14"/>
                  </a:lnTo>
                  <a:lnTo>
                    <a:pt x="131" y="19"/>
                  </a:lnTo>
                  <a:lnTo>
                    <a:pt x="138" y="29"/>
                  </a:lnTo>
                  <a:lnTo>
                    <a:pt x="146" y="39"/>
                  </a:lnTo>
                  <a:lnTo>
                    <a:pt x="149" y="52"/>
                  </a:lnTo>
                  <a:lnTo>
                    <a:pt x="150" y="65"/>
                  </a:lnTo>
                  <a:lnTo>
                    <a:pt x="150" y="71"/>
                  </a:lnTo>
                  <a:lnTo>
                    <a:pt x="149" y="79"/>
                  </a:lnTo>
                  <a:lnTo>
                    <a:pt x="147" y="84"/>
                  </a:lnTo>
                  <a:lnTo>
                    <a:pt x="144" y="92"/>
                  </a:lnTo>
                  <a:lnTo>
                    <a:pt x="141" y="99"/>
                  </a:lnTo>
                  <a:lnTo>
                    <a:pt x="138" y="106"/>
                  </a:lnTo>
                  <a:lnTo>
                    <a:pt x="133" y="114"/>
                  </a:lnTo>
                  <a:lnTo>
                    <a:pt x="127" y="121"/>
                  </a:lnTo>
                  <a:lnTo>
                    <a:pt x="119" y="130"/>
                  </a:lnTo>
                  <a:lnTo>
                    <a:pt x="111" y="138"/>
                  </a:lnTo>
                  <a:lnTo>
                    <a:pt x="99" y="150"/>
                  </a:lnTo>
                  <a:lnTo>
                    <a:pt x="84" y="162"/>
                  </a:lnTo>
                  <a:lnTo>
                    <a:pt x="73" y="170"/>
                  </a:lnTo>
                  <a:lnTo>
                    <a:pt x="64" y="179"/>
                  </a:lnTo>
                  <a:lnTo>
                    <a:pt x="57" y="185"/>
                  </a:lnTo>
                  <a:lnTo>
                    <a:pt x="51" y="189"/>
                  </a:lnTo>
                  <a:lnTo>
                    <a:pt x="48" y="194"/>
                  </a:lnTo>
                  <a:lnTo>
                    <a:pt x="45" y="197"/>
                  </a:lnTo>
                  <a:lnTo>
                    <a:pt x="42" y="201"/>
                  </a:lnTo>
                  <a:lnTo>
                    <a:pt x="39" y="204"/>
                  </a:lnTo>
                  <a:lnTo>
                    <a:pt x="153"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2" name="Freeform 139"/>
            <p:cNvSpPr>
              <a:spLocks/>
            </p:cNvSpPr>
            <p:nvPr/>
          </p:nvSpPr>
          <p:spPr bwMode="auto">
            <a:xfrm>
              <a:off x="2630" y="1981"/>
              <a:ext cx="50" cy="78"/>
            </a:xfrm>
            <a:custGeom>
              <a:avLst/>
              <a:gdLst>
                <a:gd name="T0" fmla="*/ 28 w 149"/>
                <a:gd name="T1" fmla="*/ 165 h 233"/>
                <a:gd name="T2" fmla="*/ 33 w 149"/>
                <a:gd name="T3" fmla="*/ 184 h 233"/>
                <a:gd name="T4" fmla="*/ 44 w 149"/>
                <a:gd name="T5" fmla="*/ 197 h 233"/>
                <a:gd name="T6" fmla="*/ 57 w 149"/>
                <a:gd name="T7" fmla="*/ 204 h 233"/>
                <a:gd name="T8" fmla="*/ 73 w 149"/>
                <a:gd name="T9" fmla="*/ 207 h 233"/>
                <a:gd name="T10" fmla="*/ 93 w 149"/>
                <a:gd name="T11" fmla="*/ 204 h 233"/>
                <a:gd name="T12" fmla="*/ 108 w 149"/>
                <a:gd name="T13" fmla="*/ 194 h 233"/>
                <a:gd name="T14" fmla="*/ 118 w 149"/>
                <a:gd name="T15" fmla="*/ 179 h 233"/>
                <a:gd name="T16" fmla="*/ 121 w 149"/>
                <a:gd name="T17" fmla="*/ 162 h 233"/>
                <a:gd name="T18" fmla="*/ 118 w 149"/>
                <a:gd name="T19" fmla="*/ 144 h 233"/>
                <a:gd name="T20" fmla="*/ 108 w 149"/>
                <a:gd name="T21" fmla="*/ 130 h 233"/>
                <a:gd name="T22" fmla="*/ 95 w 149"/>
                <a:gd name="T23" fmla="*/ 121 h 233"/>
                <a:gd name="T24" fmla="*/ 76 w 149"/>
                <a:gd name="T25" fmla="*/ 118 h 233"/>
                <a:gd name="T26" fmla="*/ 66 w 149"/>
                <a:gd name="T27" fmla="*/ 119 h 233"/>
                <a:gd name="T28" fmla="*/ 55 w 149"/>
                <a:gd name="T29" fmla="*/ 121 h 233"/>
                <a:gd name="T30" fmla="*/ 60 w 149"/>
                <a:gd name="T31" fmla="*/ 93 h 233"/>
                <a:gd name="T32" fmla="*/ 63 w 149"/>
                <a:gd name="T33" fmla="*/ 93 h 233"/>
                <a:gd name="T34" fmla="*/ 71 w 149"/>
                <a:gd name="T35" fmla="*/ 93 h 233"/>
                <a:gd name="T36" fmla="*/ 88 w 149"/>
                <a:gd name="T37" fmla="*/ 89 h 233"/>
                <a:gd name="T38" fmla="*/ 101 w 149"/>
                <a:gd name="T39" fmla="*/ 81 h 233"/>
                <a:gd name="T40" fmla="*/ 107 w 149"/>
                <a:gd name="T41" fmla="*/ 68 h 233"/>
                <a:gd name="T42" fmla="*/ 108 w 149"/>
                <a:gd name="T43" fmla="*/ 54 h 233"/>
                <a:gd name="T44" fmla="*/ 102 w 149"/>
                <a:gd name="T45" fmla="*/ 41 h 233"/>
                <a:gd name="T46" fmla="*/ 92 w 149"/>
                <a:gd name="T47" fmla="*/ 32 h 233"/>
                <a:gd name="T48" fmla="*/ 79 w 149"/>
                <a:gd name="T49" fmla="*/ 28 h 233"/>
                <a:gd name="T50" fmla="*/ 64 w 149"/>
                <a:gd name="T51" fmla="*/ 28 h 233"/>
                <a:gd name="T52" fmla="*/ 50 w 149"/>
                <a:gd name="T53" fmla="*/ 33 h 233"/>
                <a:gd name="T54" fmla="*/ 39 w 149"/>
                <a:gd name="T55" fmla="*/ 42 h 233"/>
                <a:gd name="T56" fmla="*/ 32 w 149"/>
                <a:gd name="T57" fmla="*/ 57 h 233"/>
                <a:gd name="T58" fmla="*/ 3 w 149"/>
                <a:gd name="T59" fmla="*/ 61 h 233"/>
                <a:gd name="T60" fmla="*/ 10 w 149"/>
                <a:gd name="T61" fmla="*/ 35 h 233"/>
                <a:gd name="T62" fmla="*/ 25 w 149"/>
                <a:gd name="T63" fmla="*/ 16 h 233"/>
                <a:gd name="T64" fmla="*/ 35 w 149"/>
                <a:gd name="T65" fmla="*/ 9 h 233"/>
                <a:gd name="T66" fmla="*/ 45 w 149"/>
                <a:gd name="T67" fmla="*/ 4 h 233"/>
                <a:gd name="T68" fmla="*/ 57 w 149"/>
                <a:gd name="T69" fmla="*/ 1 h 233"/>
                <a:gd name="T70" fmla="*/ 70 w 149"/>
                <a:gd name="T71" fmla="*/ 0 h 233"/>
                <a:gd name="T72" fmla="*/ 88 w 149"/>
                <a:gd name="T73" fmla="*/ 1 h 233"/>
                <a:gd name="T74" fmla="*/ 104 w 149"/>
                <a:gd name="T75" fmla="*/ 7 h 233"/>
                <a:gd name="T76" fmla="*/ 118 w 149"/>
                <a:gd name="T77" fmla="*/ 17 h 233"/>
                <a:gd name="T78" fmla="*/ 128 w 149"/>
                <a:gd name="T79" fmla="*/ 29 h 233"/>
                <a:gd name="T80" fmla="*/ 136 w 149"/>
                <a:gd name="T81" fmla="*/ 44 h 233"/>
                <a:gd name="T82" fmla="*/ 137 w 149"/>
                <a:gd name="T83" fmla="*/ 58 h 233"/>
                <a:gd name="T84" fmla="*/ 136 w 149"/>
                <a:gd name="T85" fmla="*/ 73 h 233"/>
                <a:gd name="T86" fmla="*/ 128 w 149"/>
                <a:gd name="T87" fmla="*/ 84 h 233"/>
                <a:gd name="T88" fmla="*/ 118 w 149"/>
                <a:gd name="T89" fmla="*/ 95 h 233"/>
                <a:gd name="T90" fmla="*/ 105 w 149"/>
                <a:gd name="T91" fmla="*/ 103 h 233"/>
                <a:gd name="T92" fmla="*/ 124 w 149"/>
                <a:gd name="T93" fmla="*/ 111 h 233"/>
                <a:gd name="T94" fmla="*/ 137 w 149"/>
                <a:gd name="T95" fmla="*/ 124 h 233"/>
                <a:gd name="T96" fmla="*/ 146 w 149"/>
                <a:gd name="T97" fmla="*/ 140 h 233"/>
                <a:gd name="T98" fmla="*/ 149 w 149"/>
                <a:gd name="T99" fmla="*/ 162 h 233"/>
                <a:gd name="T100" fmla="*/ 143 w 149"/>
                <a:gd name="T101" fmla="*/ 189 h 233"/>
                <a:gd name="T102" fmla="*/ 127 w 149"/>
                <a:gd name="T103" fmla="*/ 214 h 233"/>
                <a:gd name="T104" fmla="*/ 115 w 149"/>
                <a:gd name="T105" fmla="*/ 223 h 233"/>
                <a:gd name="T106" fmla="*/ 102 w 149"/>
                <a:gd name="T107" fmla="*/ 229 h 233"/>
                <a:gd name="T108" fmla="*/ 89 w 149"/>
                <a:gd name="T109" fmla="*/ 232 h 233"/>
                <a:gd name="T110" fmla="*/ 73 w 149"/>
                <a:gd name="T111" fmla="*/ 233 h 233"/>
                <a:gd name="T112" fmla="*/ 58 w 149"/>
                <a:gd name="T113" fmla="*/ 232 h 233"/>
                <a:gd name="T114" fmla="*/ 45 w 149"/>
                <a:gd name="T115" fmla="*/ 229 h 233"/>
                <a:gd name="T116" fmla="*/ 32 w 149"/>
                <a:gd name="T117" fmla="*/ 224 h 233"/>
                <a:gd name="T118" fmla="*/ 22 w 149"/>
                <a:gd name="T119" fmla="*/ 217 h 233"/>
                <a:gd name="T120" fmla="*/ 7 w 149"/>
                <a:gd name="T121" fmla="*/ 195 h 233"/>
                <a:gd name="T122" fmla="*/ 0 w 149"/>
                <a:gd name="T123" fmla="*/ 16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33">
                  <a:moveTo>
                    <a:pt x="0" y="169"/>
                  </a:moveTo>
                  <a:lnTo>
                    <a:pt x="28" y="165"/>
                  </a:lnTo>
                  <a:lnTo>
                    <a:pt x="31" y="175"/>
                  </a:lnTo>
                  <a:lnTo>
                    <a:pt x="33" y="184"/>
                  </a:lnTo>
                  <a:lnTo>
                    <a:pt x="38" y="191"/>
                  </a:lnTo>
                  <a:lnTo>
                    <a:pt x="44" y="197"/>
                  </a:lnTo>
                  <a:lnTo>
                    <a:pt x="50" y="201"/>
                  </a:lnTo>
                  <a:lnTo>
                    <a:pt x="57" y="204"/>
                  </a:lnTo>
                  <a:lnTo>
                    <a:pt x="64" y="207"/>
                  </a:lnTo>
                  <a:lnTo>
                    <a:pt x="73" y="207"/>
                  </a:lnTo>
                  <a:lnTo>
                    <a:pt x="83" y="205"/>
                  </a:lnTo>
                  <a:lnTo>
                    <a:pt x="93" y="204"/>
                  </a:lnTo>
                  <a:lnTo>
                    <a:pt x="101" y="200"/>
                  </a:lnTo>
                  <a:lnTo>
                    <a:pt x="108" y="194"/>
                  </a:lnTo>
                  <a:lnTo>
                    <a:pt x="114" y="186"/>
                  </a:lnTo>
                  <a:lnTo>
                    <a:pt x="118" y="179"/>
                  </a:lnTo>
                  <a:lnTo>
                    <a:pt x="120" y="170"/>
                  </a:lnTo>
                  <a:lnTo>
                    <a:pt x="121" y="162"/>
                  </a:lnTo>
                  <a:lnTo>
                    <a:pt x="120" y="153"/>
                  </a:lnTo>
                  <a:lnTo>
                    <a:pt x="118" y="144"/>
                  </a:lnTo>
                  <a:lnTo>
                    <a:pt x="114" y="137"/>
                  </a:lnTo>
                  <a:lnTo>
                    <a:pt x="108" y="130"/>
                  </a:lnTo>
                  <a:lnTo>
                    <a:pt x="102" y="125"/>
                  </a:lnTo>
                  <a:lnTo>
                    <a:pt x="95" y="121"/>
                  </a:lnTo>
                  <a:lnTo>
                    <a:pt x="86" y="119"/>
                  </a:lnTo>
                  <a:lnTo>
                    <a:pt x="76" y="118"/>
                  </a:lnTo>
                  <a:lnTo>
                    <a:pt x="71" y="118"/>
                  </a:lnTo>
                  <a:lnTo>
                    <a:pt x="66" y="119"/>
                  </a:lnTo>
                  <a:lnTo>
                    <a:pt x="61" y="119"/>
                  </a:lnTo>
                  <a:lnTo>
                    <a:pt x="55" y="121"/>
                  </a:lnTo>
                  <a:lnTo>
                    <a:pt x="58" y="93"/>
                  </a:lnTo>
                  <a:lnTo>
                    <a:pt x="60" y="93"/>
                  </a:lnTo>
                  <a:lnTo>
                    <a:pt x="61" y="93"/>
                  </a:lnTo>
                  <a:lnTo>
                    <a:pt x="63" y="93"/>
                  </a:lnTo>
                  <a:lnTo>
                    <a:pt x="63" y="93"/>
                  </a:lnTo>
                  <a:lnTo>
                    <a:pt x="71" y="93"/>
                  </a:lnTo>
                  <a:lnTo>
                    <a:pt x="80" y="92"/>
                  </a:lnTo>
                  <a:lnTo>
                    <a:pt x="88" y="89"/>
                  </a:lnTo>
                  <a:lnTo>
                    <a:pt x="95" y="86"/>
                  </a:lnTo>
                  <a:lnTo>
                    <a:pt x="101" y="81"/>
                  </a:lnTo>
                  <a:lnTo>
                    <a:pt x="105" y="74"/>
                  </a:lnTo>
                  <a:lnTo>
                    <a:pt x="107" y="68"/>
                  </a:lnTo>
                  <a:lnTo>
                    <a:pt x="108" y="60"/>
                  </a:lnTo>
                  <a:lnTo>
                    <a:pt x="108" y="54"/>
                  </a:lnTo>
                  <a:lnTo>
                    <a:pt x="105" y="46"/>
                  </a:lnTo>
                  <a:lnTo>
                    <a:pt x="102" y="41"/>
                  </a:lnTo>
                  <a:lnTo>
                    <a:pt x="98" y="36"/>
                  </a:lnTo>
                  <a:lnTo>
                    <a:pt x="92" y="32"/>
                  </a:lnTo>
                  <a:lnTo>
                    <a:pt x="86" y="29"/>
                  </a:lnTo>
                  <a:lnTo>
                    <a:pt x="79" y="28"/>
                  </a:lnTo>
                  <a:lnTo>
                    <a:pt x="71" y="28"/>
                  </a:lnTo>
                  <a:lnTo>
                    <a:pt x="64" y="28"/>
                  </a:lnTo>
                  <a:lnTo>
                    <a:pt x="57" y="30"/>
                  </a:lnTo>
                  <a:lnTo>
                    <a:pt x="50" y="33"/>
                  </a:lnTo>
                  <a:lnTo>
                    <a:pt x="44" y="38"/>
                  </a:lnTo>
                  <a:lnTo>
                    <a:pt x="39" y="42"/>
                  </a:lnTo>
                  <a:lnTo>
                    <a:pt x="35" y="49"/>
                  </a:lnTo>
                  <a:lnTo>
                    <a:pt x="32" y="57"/>
                  </a:lnTo>
                  <a:lnTo>
                    <a:pt x="31" y="65"/>
                  </a:lnTo>
                  <a:lnTo>
                    <a:pt x="3" y="61"/>
                  </a:lnTo>
                  <a:lnTo>
                    <a:pt x="6" y="46"/>
                  </a:lnTo>
                  <a:lnTo>
                    <a:pt x="10" y="35"/>
                  </a:lnTo>
                  <a:lnTo>
                    <a:pt x="17" y="25"/>
                  </a:lnTo>
                  <a:lnTo>
                    <a:pt x="25" y="16"/>
                  </a:lnTo>
                  <a:lnTo>
                    <a:pt x="29" y="13"/>
                  </a:lnTo>
                  <a:lnTo>
                    <a:pt x="35" y="9"/>
                  </a:lnTo>
                  <a:lnTo>
                    <a:pt x="41" y="6"/>
                  </a:lnTo>
                  <a:lnTo>
                    <a:pt x="45" y="4"/>
                  </a:lnTo>
                  <a:lnTo>
                    <a:pt x="51" y="3"/>
                  </a:lnTo>
                  <a:lnTo>
                    <a:pt x="57" y="1"/>
                  </a:lnTo>
                  <a:lnTo>
                    <a:pt x="64" y="0"/>
                  </a:lnTo>
                  <a:lnTo>
                    <a:pt x="70" y="0"/>
                  </a:lnTo>
                  <a:lnTo>
                    <a:pt x="79" y="0"/>
                  </a:lnTo>
                  <a:lnTo>
                    <a:pt x="88" y="1"/>
                  </a:lnTo>
                  <a:lnTo>
                    <a:pt x="96" y="4"/>
                  </a:lnTo>
                  <a:lnTo>
                    <a:pt x="104" y="7"/>
                  </a:lnTo>
                  <a:lnTo>
                    <a:pt x="111" y="11"/>
                  </a:lnTo>
                  <a:lnTo>
                    <a:pt x="118" y="17"/>
                  </a:lnTo>
                  <a:lnTo>
                    <a:pt x="124" y="23"/>
                  </a:lnTo>
                  <a:lnTo>
                    <a:pt x="128" y="29"/>
                  </a:lnTo>
                  <a:lnTo>
                    <a:pt x="133" y="36"/>
                  </a:lnTo>
                  <a:lnTo>
                    <a:pt x="136" y="44"/>
                  </a:lnTo>
                  <a:lnTo>
                    <a:pt x="137" y="51"/>
                  </a:lnTo>
                  <a:lnTo>
                    <a:pt x="137" y="58"/>
                  </a:lnTo>
                  <a:lnTo>
                    <a:pt x="137" y="65"/>
                  </a:lnTo>
                  <a:lnTo>
                    <a:pt x="136" y="73"/>
                  </a:lnTo>
                  <a:lnTo>
                    <a:pt x="133" y="79"/>
                  </a:lnTo>
                  <a:lnTo>
                    <a:pt x="128" y="84"/>
                  </a:lnTo>
                  <a:lnTo>
                    <a:pt x="124" y="90"/>
                  </a:lnTo>
                  <a:lnTo>
                    <a:pt x="118" y="95"/>
                  </a:lnTo>
                  <a:lnTo>
                    <a:pt x="112" y="99"/>
                  </a:lnTo>
                  <a:lnTo>
                    <a:pt x="105" y="103"/>
                  </a:lnTo>
                  <a:lnTo>
                    <a:pt x="115" y="106"/>
                  </a:lnTo>
                  <a:lnTo>
                    <a:pt x="124" y="111"/>
                  </a:lnTo>
                  <a:lnTo>
                    <a:pt x="131" y="116"/>
                  </a:lnTo>
                  <a:lnTo>
                    <a:pt x="137" y="124"/>
                  </a:lnTo>
                  <a:lnTo>
                    <a:pt x="142" y="131"/>
                  </a:lnTo>
                  <a:lnTo>
                    <a:pt x="146" y="140"/>
                  </a:lnTo>
                  <a:lnTo>
                    <a:pt x="147" y="150"/>
                  </a:lnTo>
                  <a:lnTo>
                    <a:pt x="149" y="162"/>
                  </a:lnTo>
                  <a:lnTo>
                    <a:pt x="147" y="176"/>
                  </a:lnTo>
                  <a:lnTo>
                    <a:pt x="143" y="189"/>
                  </a:lnTo>
                  <a:lnTo>
                    <a:pt x="137" y="203"/>
                  </a:lnTo>
                  <a:lnTo>
                    <a:pt x="127" y="214"/>
                  </a:lnTo>
                  <a:lnTo>
                    <a:pt x="121" y="219"/>
                  </a:lnTo>
                  <a:lnTo>
                    <a:pt x="115" y="223"/>
                  </a:lnTo>
                  <a:lnTo>
                    <a:pt x="109" y="226"/>
                  </a:lnTo>
                  <a:lnTo>
                    <a:pt x="102" y="229"/>
                  </a:lnTo>
                  <a:lnTo>
                    <a:pt x="96" y="230"/>
                  </a:lnTo>
                  <a:lnTo>
                    <a:pt x="89" y="232"/>
                  </a:lnTo>
                  <a:lnTo>
                    <a:pt x="80" y="233"/>
                  </a:lnTo>
                  <a:lnTo>
                    <a:pt x="73" y="233"/>
                  </a:lnTo>
                  <a:lnTo>
                    <a:pt x="66" y="233"/>
                  </a:lnTo>
                  <a:lnTo>
                    <a:pt x="58" y="232"/>
                  </a:lnTo>
                  <a:lnTo>
                    <a:pt x="51" y="232"/>
                  </a:lnTo>
                  <a:lnTo>
                    <a:pt x="45" y="229"/>
                  </a:lnTo>
                  <a:lnTo>
                    <a:pt x="38" y="227"/>
                  </a:lnTo>
                  <a:lnTo>
                    <a:pt x="32" y="224"/>
                  </a:lnTo>
                  <a:lnTo>
                    <a:pt x="28" y="222"/>
                  </a:lnTo>
                  <a:lnTo>
                    <a:pt x="22" y="217"/>
                  </a:lnTo>
                  <a:lnTo>
                    <a:pt x="13" y="207"/>
                  </a:lnTo>
                  <a:lnTo>
                    <a:pt x="7" y="195"/>
                  </a:lnTo>
                  <a:lnTo>
                    <a:pt x="3" y="182"/>
                  </a:lnTo>
                  <a:lnTo>
                    <a:pt x="0" y="1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3" name="Freeform 140"/>
            <p:cNvSpPr>
              <a:spLocks noEditPoints="1"/>
            </p:cNvSpPr>
            <p:nvPr/>
          </p:nvSpPr>
          <p:spPr bwMode="auto">
            <a:xfrm>
              <a:off x="2870" y="1982"/>
              <a:ext cx="53" cy="77"/>
            </a:xfrm>
            <a:custGeom>
              <a:avLst/>
              <a:gdLst>
                <a:gd name="T0" fmla="*/ 104 w 159"/>
                <a:gd name="T1" fmla="*/ 229 h 229"/>
                <a:gd name="T2" fmla="*/ 104 w 159"/>
                <a:gd name="T3" fmla="*/ 173 h 229"/>
                <a:gd name="T4" fmla="*/ 0 w 159"/>
                <a:gd name="T5" fmla="*/ 173 h 229"/>
                <a:gd name="T6" fmla="*/ 0 w 159"/>
                <a:gd name="T7" fmla="*/ 146 h 229"/>
                <a:gd name="T8" fmla="*/ 110 w 159"/>
                <a:gd name="T9" fmla="*/ 0 h 229"/>
                <a:gd name="T10" fmla="*/ 131 w 159"/>
                <a:gd name="T11" fmla="*/ 0 h 229"/>
                <a:gd name="T12" fmla="*/ 131 w 159"/>
                <a:gd name="T13" fmla="*/ 146 h 229"/>
                <a:gd name="T14" fmla="*/ 159 w 159"/>
                <a:gd name="T15" fmla="*/ 146 h 229"/>
                <a:gd name="T16" fmla="*/ 159 w 159"/>
                <a:gd name="T17" fmla="*/ 173 h 229"/>
                <a:gd name="T18" fmla="*/ 131 w 159"/>
                <a:gd name="T19" fmla="*/ 173 h 229"/>
                <a:gd name="T20" fmla="*/ 131 w 159"/>
                <a:gd name="T21" fmla="*/ 229 h 229"/>
                <a:gd name="T22" fmla="*/ 104 w 159"/>
                <a:gd name="T23" fmla="*/ 229 h 229"/>
                <a:gd name="T24" fmla="*/ 104 w 159"/>
                <a:gd name="T25" fmla="*/ 146 h 229"/>
                <a:gd name="T26" fmla="*/ 104 w 159"/>
                <a:gd name="T27" fmla="*/ 52 h 229"/>
                <a:gd name="T28" fmla="*/ 34 w 159"/>
                <a:gd name="T29" fmla="*/ 146 h 229"/>
                <a:gd name="T30" fmla="*/ 104 w 159"/>
                <a:gd name="T31" fmla="*/ 1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9">
                  <a:moveTo>
                    <a:pt x="104" y="229"/>
                  </a:moveTo>
                  <a:lnTo>
                    <a:pt x="104" y="173"/>
                  </a:lnTo>
                  <a:lnTo>
                    <a:pt x="0" y="173"/>
                  </a:lnTo>
                  <a:lnTo>
                    <a:pt x="0" y="146"/>
                  </a:lnTo>
                  <a:lnTo>
                    <a:pt x="110" y="0"/>
                  </a:lnTo>
                  <a:lnTo>
                    <a:pt x="131" y="0"/>
                  </a:lnTo>
                  <a:lnTo>
                    <a:pt x="131" y="146"/>
                  </a:lnTo>
                  <a:lnTo>
                    <a:pt x="159" y="146"/>
                  </a:lnTo>
                  <a:lnTo>
                    <a:pt x="159" y="173"/>
                  </a:lnTo>
                  <a:lnTo>
                    <a:pt x="131" y="173"/>
                  </a:lnTo>
                  <a:lnTo>
                    <a:pt x="131" y="229"/>
                  </a:lnTo>
                  <a:lnTo>
                    <a:pt x="104" y="229"/>
                  </a:lnTo>
                  <a:close/>
                  <a:moveTo>
                    <a:pt x="104" y="146"/>
                  </a:moveTo>
                  <a:lnTo>
                    <a:pt x="104" y="52"/>
                  </a:lnTo>
                  <a:lnTo>
                    <a:pt x="34" y="146"/>
                  </a:lnTo>
                  <a:lnTo>
                    <a:pt x="104"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4" name="Freeform 141"/>
            <p:cNvSpPr>
              <a:spLocks/>
            </p:cNvSpPr>
            <p:nvPr/>
          </p:nvSpPr>
          <p:spPr bwMode="auto">
            <a:xfrm>
              <a:off x="3117" y="1982"/>
              <a:ext cx="50" cy="77"/>
            </a:xfrm>
            <a:custGeom>
              <a:avLst/>
              <a:gdLst>
                <a:gd name="T0" fmla="*/ 27 w 149"/>
                <a:gd name="T1" fmla="*/ 163 h 230"/>
                <a:gd name="T2" fmla="*/ 33 w 149"/>
                <a:gd name="T3" fmla="*/ 182 h 230"/>
                <a:gd name="T4" fmla="*/ 42 w 149"/>
                <a:gd name="T5" fmla="*/ 194 h 230"/>
                <a:gd name="T6" fmla="*/ 55 w 149"/>
                <a:gd name="T7" fmla="*/ 201 h 230"/>
                <a:gd name="T8" fmla="*/ 73 w 149"/>
                <a:gd name="T9" fmla="*/ 204 h 230"/>
                <a:gd name="T10" fmla="*/ 93 w 149"/>
                <a:gd name="T11" fmla="*/ 201 h 230"/>
                <a:gd name="T12" fmla="*/ 108 w 149"/>
                <a:gd name="T13" fmla="*/ 189 h 230"/>
                <a:gd name="T14" fmla="*/ 118 w 149"/>
                <a:gd name="T15" fmla="*/ 173 h 230"/>
                <a:gd name="T16" fmla="*/ 121 w 149"/>
                <a:gd name="T17" fmla="*/ 151 h 230"/>
                <a:gd name="T18" fmla="*/ 118 w 149"/>
                <a:gd name="T19" fmla="*/ 131 h 230"/>
                <a:gd name="T20" fmla="*/ 109 w 149"/>
                <a:gd name="T21" fmla="*/ 116 h 230"/>
                <a:gd name="T22" fmla="*/ 93 w 149"/>
                <a:gd name="T23" fmla="*/ 106 h 230"/>
                <a:gd name="T24" fmla="*/ 73 w 149"/>
                <a:gd name="T25" fmla="*/ 103 h 230"/>
                <a:gd name="T26" fmla="*/ 60 w 149"/>
                <a:gd name="T27" fmla="*/ 105 h 230"/>
                <a:gd name="T28" fmla="*/ 49 w 149"/>
                <a:gd name="T29" fmla="*/ 109 h 230"/>
                <a:gd name="T30" fmla="*/ 39 w 149"/>
                <a:gd name="T31" fmla="*/ 115 h 230"/>
                <a:gd name="T32" fmla="*/ 32 w 149"/>
                <a:gd name="T33" fmla="*/ 124 h 230"/>
                <a:gd name="T34" fmla="*/ 27 w 149"/>
                <a:gd name="T35" fmla="*/ 0 h 230"/>
                <a:gd name="T36" fmla="*/ 137 w 149"/>
                <a:gd name="T37" fmla="*/ 27 h 230"/>
                <a:gd name="T38" fmla="*/ 39 w 149"/>
                <a:gd name="T39" fmla="*/ 92 h 230"/>
                <a:gd name="T40" fmla="*/ 60 w 149"/>
                <a:gd name="T41" fmla="*/ 78 h 230"/>
                <a:gd name="T42" fmla="*/ 80 w 149"/>
                <a:gd name="T43" fmla="*/ 76 h 230"/>
                <a:gd name="T44" fmla="*/ 95 w 149"/>
                <a:gd name="T45" fmla="*/ 77 h 230"/>
                <a:gd name="T46" fmla="*/ 108 w 149"/>
                <a:gd name="T47" fmla="*/ 80 h 230"/>
                <a:gd name="T48" fmla="*/ 119 w 149"/>
                <a:gd name="T49" fmla="*/ 87 h 230"/>
                <a:gd name="T50" fmla="*/ 130 w 149"/>
                <a:gd name="T51" fmla="*/ 96 h 230"/>
                <a:gd name="T52" fmla="*/ 144 w 149"/>
                <a:gd name="T53" fmla="*/ 121 h 230"/>
                <a:gd name="T54" fmla="*/ 149 w 149"/>
                <a:gd name="T55" fmla="*/ 150 h 230"/>
                <a:gd name="T56" fmla="*/ 144 w 149"/>
                <a:gd name="T57" fmla="*/ 179 h 230"/>
                <a:gd name="T58" fmla="*/ 131 w 149"/>
                <a:gd name="T59" fmla="*/ 204 h 230"/>
                <a:gd name="T60" fmla="*/ 119 w 149"/>
                <a:gd name="T61" fmla="*/ 216 h 230"/>
                <a:gd name="T62" fmla="*/ 106 w 149"/>
                <a:gd name="T63" fmla="*/ 224 h 230"/>
                <a:gd name="T64" fmla="*/ 90 w 149"/>
                <a:gd name="T65" fmla="*/ 229 h 230"/>
                <a:gd name="T66" fmla="*/ 71 w 149"/>
                <a:gd name="T67" fmla="*/ 230 h 230"/>
                <a:gd name="T68" fmla="*/ 57 w 149"/>
                <a:gd name="T69" fmla="*/ 229 h 230"/>
                <a:gd name="T70" fmla="*/ 43 w 149"/>
                <a:gd name="T71" fmla="*/ 226 h 230"/>
                <a:gd name="T72" fmla="*/ 32 w 149"/>
                <a:gd name="T73" fmla="*/ 221 h 230"/>
                <a:gd name="T74" fmla="*/ 22 w 149"/>
                <a:gd name="T75" fmla="*/ 214 h 230"/>
                <a:gd name="T76" fmla="*/ 7 w 149"/>
                <a:gd name="T77" fmla="*/ 194 h 230"/>
                <a:gd name="T78" fmla="*/ 0 w 149"/>
                <a:gd name="T79" fmla="*/ 16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230">
                  <a:moveTo>
                    <a:pt x="0" y="166"/>
                  </a:moveTo>
                  <a:lnTo>
                    <a:pt x="27" y="163"/>
                  </a:lnTo>
                  <a:lnTo>
                    <a:pt x="30" y="173"/>
                  </a:lnTo>
                  <a:lnTo>
                    <a:pt x="33" y="182"/>
                  </a:lnTo>
                  <a:lnTo>
                    <a:pt x="38" y="188"/>
                  </a:lnTo>
                  <a:lnTo>
                    <a:pt x="42" y="194"/>
                  </a:lnTo>
                  <a:lnTo>
                    <a:pt x="48" y="198"/>
                  </a:lnTo>
                  <a:lnTo>
                    <a:pt x="55" y="201"/>
                  </a:lnTo>
                  <a:lnTo>
                    <a:pt x="64" y="204"/>
                  </a:lnTo>
                  <a:lnTo>
                    <a:pt x="73" y="204"/>
                  </a:lnTo>
                  <a:lnTo>
                    <a:pt x="83" y="202"/>
                  </a:lnTo>
                  <a:lnTo>
                    <a:pt x="93" y="201"/>
                  </a:lnTo>
                  <a:lnTo>
                    <a:pt x="100" y="197"/>
                  </a:lnTo>
                  <a:lnTo>
                    <a:pt x="108" y="189"/>
                  </a:lnTo>
                  <a:lnTo>
                    <a:pt x="114" y="182"/>
                  </a:lnTo>
                  <a:lnTo>
                    <a:pt x="118" y="173"/>
                  </a:lnTo>
                  <a:lnTo>
                    <a:pt x="119" y="163"/>
                  </a:lnTo>
                  <a:lnTo>
                    <a:pt x="121" y="151"/>
                  </a:lnTo>
                  <a:lnTo>
                    <a:pt x="119" y="141"/>
                  </a:lnTo>
                  <a:lnTo>
                    <a:pt x="118" y="131"/>
                  </a:lnTo>
                  <a:lnTo>
                    <a:pt x="114" y="124"/>
                  </a:lnTo>
                  <a:lnTo>
                    <a:pt x="109" y="116"/>
                  </a:lnTo>
                  <a:lnTo>
                    <a:pt x="102" y="111"/>
                  </a:lnTo>
                  <a:lnTo>
                    <a:pt x="93" y="106"/>
                  </a:lnTo>
                  <a:lnTo>
                    <a:pt x="84" y="105"/>
                  </a:lnTo>
                  <a:lnTo>
                    <a:pt x="73" y="103"/>
                  </a:lnTo>
                  <a:lnTo>
                    <a:pt x="67" y="103"/>
                  </a:lnTo>
                  <a:lnTo>
                    <a:pt x="60" y="105"/>
                  </a:lnTo>
                  <a:lnTo>
                    <a:pt x="54" y="106"/>
                  </a:lnTo>
                  <a:lnTo>
                    <a:pt x="49" y="109"/>
                  </a:lnTo>
                  <a:lnTo>
                    <a:pt x="43" y="112"/>
                  </a:lnTo>
                  <a:lnTo>
                    <a:pt x="39" y="115"/>
                  </a:lnTo>
                  <a:lnTo>
                    <a:pt x="35" y="119"/>
                  </a:lnTo>
                  <a:lnTo>
                    <a:pt x="32" y="124"/>
                  </a:lnTo>
                  <a:lnTo>
                    <a:pt x="4" y="118"/>
                  </a:lnTo>
                  <a:lnTo>
                    <a:pt x="27" y="0"/>
                  </a:lnTo>
                  <a:lnTo>
                    <a:pt x="137" y="0"/>
                  </a:lnTo>
                  <a:lnTo>
                    <a:pt x="137" y="27"/>
                  </a:lnTo>
                  <a:lnTo>
                    <a:pt x="51" y="27"/>
                  </a:lnTo>
                  <a:lnTo>
                    <a:pt x="39" y="92"/>
                  </a:lnTo>
                  <a:lnTo>
                    <a:pt x="49" y="84"/>
                  </a:lnTo>
                  <a:lnTo>
                    <a:pt x="60" y="78"/>
                  </a:lnTo>
                  <a:lnTo>
                    <a:pt x="70" y="77"/>
                  </a:lnTo>
                  <a:lnTo>
                    <a:pt x="80" y="76"/>
                  </a:lnTo>
                  <a:lnTo>
                    <a:pt x="87" y="76"/>
                  </a:lnTo>
                  <a:lnTo>
                    <a:pt x="95" y="77"/>
                  </a:lnTo>
                  <a:lnTo>
                    <a:pt x="100" y="78"/>
                  </a:lnTo>
                  <a:lnTo>
                    <a:pt x="108" y="80"/>
                  </a:lnTo>
                  <a:lnTo>
                    <a:pt x="114" y="83"/>
                  </a:lnTo>
                  <a:lnTo>
                    <a:pt x="119" y="87"/>
                  </a:lnTo>
                  <a:lnTo>
                    <a:pt x="124" y="92"/>
                  </a:lnTo>
                  <a:lnTo>
                    <a:pt x="130" y="96"/>
                  </a:lnTo>
                  <a:lnTo>
                    <a:pt x="138" y="108"/>
                  </a:lnTo>
                  <a:lnTo>
                    <a:pt x="144" y="121"/>
                  </a:lnTo>
                  <a:lnTo>
                    <a:pt x="147" y="134"/>
                  </a:lnTo>
                  <a:lnTo>
                    <a:pt x="149" y="150"/>
                  </a:lnTo>
                  <a:lnTo>
                    <a:pt x="147" y="165"/>
                  </a:lnTo>
                  <a:lnTo>
                    <a:pt x="144" y="179"/>
                  </a:lnTo>
                  <a:lnTo>
                    <a:pt x="138" y="192"/>
                  </a:lnTo>
                  <a:lnTo>
                    <a:pt x="131" y="204"/>
                  </a:lnTo>
                  <a:lnTo>
                    <a:pt x="125" y="211"/>
                  </a:lnTo>
                  <a:lnTo>
                    <a:pt x="119" y="216"/>
                  </a:lnTo>
                  <a:lnTo>
                    <a:pt x="112" y="220"/>
                  </a:lnTo>
                  <a:lnTo>
                    <a:pt x="106" y="224"/>
                  </a:lnTo>
                  <a:lnTo>
                    <a:pt x="97" y="227"/>
                  </a:lnTo>
                  <a:lnTo>
                    <a:pt x="90" y="229"/>
                  </a:lnTo>
                  <a:lnTo>
                    <a:pt x="81" y="230"/>
                  </a:lnTo>
                  <a:lnTo>
                    <a:pt x="71" y="230"/>
                  </a:lnTo>
                  <a:lnTo>
                    <a:pt x="64" y="230"/>
                  </a:lnTo>
                  <a:lnTo>
                    <a:pt x="57" y="229"/>
                  </a:lnTo>
                  <a:lnTo>
                    <a:pt x="49" y="229"/>
                  </a:lnTo>
                  <a:lnTo>
                    <a:pt x="43" y="226"/>
                  </a:lnTo>
                  <a:lnTo>
                    <a:pt x="38" y="224"/>
                  </a:lnTo>
                  <a:lnTo>
                    <a:pt x="32" y="221"/>
                  </a:lnTo>
                  <a:lnTo>
                    <a:pt x="26" y="219"/>
                  </a:lnTo>
                  <a:lnTo>
                    <a:pt x="22" y="214"/>
                  </a:lnTo>
                  <a:lnTo>
                    <a:pt x="13" y="204"/>
                  </a:lnTo>
                  <a:lnTo>
                    <a:pt x="7" y="194"/>
                  </a:lnTo>
                  <a:lnTo>
                    <a:pt x="3" y="181"/>
                  </a:lnTo>
                  <a:lnTo>
                    <a:pt x="0"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5" name="Freeform 142"/>
            <p:cNvSpPr>
              <a:spLocks noEditPoints="1"/>
            </p:cNvSpPr>
            <p:nvPr/>
          </p:nvSpPr>
          <p:spPr bwMode="auto">
            <a:xfrm>
              <a:off x="3358" y="1981"/>
              <a:ext cx="52" cy="78"/>
            </a:xfrm>
            <a:custGeom>
              <a:avLst/>
              <a:gdLst>
                <a:gd name="T0" fmla="*/ 123 w 155"/>
                <a:gd name="T1" fmla="*/ 63 h 233"/>
                <a:gd name="T2" fmla="*/ 117 w 155"/>
                <a:gd name="T3" fmla="*/ 49 h 233"/>
                <a:gd name="T4" fmla="*/ 111 w 155"/>
                <a:gd name="T5" fmla="*/ 39 h 233"/>
                <a:gd name="T6" fmla="*/ 98 w 155"/>
                <a:gd name="T7" fmla="*/ 30 h 233"/>
                <a:gd name="T8" fmla="*/ 82 w 155"/>
                <a:gd name="T9" fmla="*/ 28 h 233"/>
                <a:gd name="T10" fmla="*/ 69 w 155"/>
                <a:gd name="T11" fmla="*/ 29 h 233"/>
                <a:gd name="T12" fmla="*/ 57 w 155"/>
                <a:gd name="T13" fmla="*/ 35 h 233"/>
                <a:gd name="T14" fmla="*/ 45 w 155"/>
                <a:gd name="T15" fmla="*/ 45 h 233"/>
                <a:gd name="T16" fmla="*/ 37 w 155"/>
                <a:gd name="T17" fmla="*/ 60 h 233"/>
                <a:gd name="T18" fmla="*/ 31 w 155"/>
                <a:gd name="T19" fmla="*/ 81 h 233"/>
                <a:gd name="T20" fmla="*/ 29 w 155"/>
                <a:gd name="T21" fmla="*/ 112 h 233"/>
                <a:gd name="T22" fmla="*/ 40 w 155"/>
                <a:gd name="T23" fmla="*/ 98 h 233"/>
                <a:gd name="T24" fmla="*/ 54 w 155"/>
                <a:gd name="T25" fmla="*/ 89 h 233"/>
                <a:gd name="T26" fmla="*/ 70 w 155"/>
                <a:gd name="T27" fmla="*/ 81 h 233"/>
                <a:gd name="T28" fmla="*/ 86 w 155"/>
                <a:gd name="T29" fmla="*/ 80 h 233"/>
                <a:gd name="T30" fmla="*/ 99 w 155"/>
                <a:gd name="T31" fmla="*/ 81 h 233"/>
                <a:gd name="T32" fmla="*/ 113 w 155"/>
                <a:gd name="T33" fmla="*/ 86 h 233"/>
                <a:gd name="T34" fmla="*/ 124 w 155"/>
                <a:gd name="T35" fmla="*/ 92 h 233"/>
                <a:gd name="T36" fmla="*/ 135 w 155"/>
                <a:gd name="T37" fmla="*/ 102 h 233"/>
                <a:gd name="T38" fmla="*/ 151 w 155"/>
                <a:gd name="T39" fmla="*/ 125 h 233"/>
                <a:gd name="T40" fmla="*/ 155 w 155"/>
                <a:gd name="T41" fmla="*/ 156 h 233"/>
                <a:gd name="T42" fmla="*/ 154 w 155"/>
                <a:gd name="T43" fmla="*/ 176 h 233"/>
                <a:gd name="T44" fmla="*/ 146 w 155"/>
                <a:gd name="T45" fmla="*/ 197 h 233"/>
                <a:gd name="T46" fmla="*/ 135 w 155"/>
                <a:gd name="T47" fmla="*/ 213 h 233"/>
                <a:gd name="T48" fmla="*/ 120 w 155"/>
                <a:gd name="T49" fmla="*/ 224 h 233"/>
                <a:gd name="T50" fmla="*/ 102 w 155"/>
                <a:gd name="T51" fmla="*/ 232 h 233"/>
                <a:gd name="T52" fmla="*/ 82 w 155"/>
                <a:gd name="T53" fmla="*/ 233 h 233"/>
                <a:gd name="T54" fmla="*/ 64 w 155"/>
                <a:gd name="T55" fmla="*/ 232 h 233"/>
                <a:gd name="T56" fmla="*/ 50 w 155"/>
                <a:gd name="T57" fmla="*/ 227 h 233"/>
                <a:gd name="T58" fmla="*/ 35 w 155"/>
                <a:gd name="T59" fmla="*/ 220 h 233"/>
                <a:gd name="T60" fmla="*/ 24 w 155"/>
                <a:gd name="T61" fmla="*/ 208 h 233"/>
                <a:gd name="T62" fmla="*/ 6 w 155"/>
                <a:gd name="T63" fmla="*/ 175 h 233"/>
                <a:gd name="T64" fmla="*/ 0 w 155"/>
                <a:gd name="T65" fmla="*/ 124 h 233"/>
                <a:gd name="T66" fmla="*/ 6 w 155"/>
                <a:gd name="T67" fmla="*/ 65 h 233"/>
                <a:gd name="T68" fmla="*/ 25 w 155"/>
                <a:gd name="T69" fmla="*/ 26 h 233"/>
                <a:gd name="T70" fmla="*/ 37 w 155"/>
                <a:gd name="T71" fmla="*/ 14 h 233"/>
                <a:gd name="T72" fmla="*/ 51 w 155"/>
                <a:gd name="T73" fmla="*/ 6 h 233"/>
                <a:gd name="T74" fmla="*/ 67 w 155"/>
                <a:gd name="T75" fmla="*/ 1 h 233"/>
                <a:gd name="T76" fmla="*/ 85 w 155"/>
                <a:gd name="T77" fmla="*/ 0 h 233"/>
                <a:gd name="T78" fmla="*/ 98 w 155"/>
                <a:gd name="T79" fmla="*/ 1 h 233"/>
                <a:gd name="T80" fmla="*/ 110 w 155"/>
                <a:gd name="T81" fmla="*/ 4 h 233"/>
                <a:gd name="T82" fmla="*/ 120 w 155"/>
                <a:gd name="T83" fmla="*/ 9 h 233"/>
                <a:gd name="T84" fmla="*/ 129 w 155"/>
                <a:gd name="T85" fmla="*/ 16 h 233"/>
                <a:gd name="T86" fmla="*/ 143 w 155"/>
                <a:gd name="T87" fmla="*/ 35 h 233"/>
                <a:gd name="T88" fmla="*/ 151 w 155"/>
                <a:gd name="T89" fmla="*/ 61 h 233"/>
                <a:gd name="T90" fmla="*/ 29 w 155"/>
                <a:gd name="T91" fmla="*/ 162 h 233"/>
                <a:gd name="T92" fmla="*/ 32 w 155"/>
                <a:gd name="T93" fmla="*/ 175 h 233"/>
                <a:gd name="T94" fmla="*/ 38 w 155"/>
                <a:gd name="T95" fmla="*/ 188 h 233"/>
                <a:gd name="T96" fmla="*/ 48 w 155"/>
                <a:gd name="T97" fmla="*/ 197 h 233"/>
                <a:gd name="T98" fmla="*/ 60 w 155"/>
                <a:gd name="T99" fmla="*/ 204 h 233"/>
                <a:gd name="T100" fmla="*/ 73 w 155"/>
                <a:gd name="T101" fmla="*/ 207 h 233"/>
                <a:gd name="T102" fmla="*/ 91 w 155"/>
                <a:gd name="T103" fmla="*/ 205 h 233"/>
                <a:gd name="T104" fmla="*/ 107 w 155"/>
                <a:gd name="T105" fmla="*/ 200 h 233"/>
                <a:gd name="T106" fmla="*/ 120 w 155"/>
                <a:gd name="T107" fmla="*/ 186 h 233"/>
                <a:gd name="T108" fmla="*/ 126 w 155"/>
                <a:gd name="T109" fmla="*/ 168 h 233"/>
                <a:gd name="T110" fmla="*/ 126 w 155"/>
                <a:gd name="T111" fmla="*/ 146 h 233"/>
                <a:gd name="T112" fmla="*/ 120 w 155"/>
                <a:gd name="T113" fmla="*/ 128 h 233"/>
                <a:gd name="T114" fmla="*/ 107 w 155"/>
                <a:gd name="T115" fmla="*/ 116 h 233"/>
                <a:gd name="T116" fmla="*/ 89 w 155"/>
                <a:gd name="T117" fmla="*/ 111 h 233"/>
                <a:gd name="T118" fmla="*/ 69 w 155"/>
                <a:gd name="T119" fmla="*/ 111 h 233"/>
                <a:gd name="T120" fmla="*/ 50 w 155"/>
                <a:gd name="T121" fmla="*/ 116 h 233"/>
                <a:gd name="T122" fmla="*/ 37 w 155"/>
                <a:gd name="T123" fmla="*/ 128 h 233"/>
                <a:gd name="T124" fmla="*/ 31 w 155"/>
                <a:gd name="T125" fmla="*/ 14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233">
                  <a:moveTo>
                    <a:pt x="151" y="61"/>
                  </a:moveTo>
                  <a:lnTo>
                    <a:pt x="123" y="63"/>
                  </a:lnTo>
                  <a:lnTo>
                    <a:pt x="120" y="55"/>
                  </a:lnTo>
                  <a:lnTo>
                    <a:pt x="117" y="49"/>
                  </a:lnTo>
                  <a:lnTo>
                    <a:pt x="114" y="44"/>
                  </a:lnTo>
                  <a:lnTo>
                    <a:pt x="111" y="39"/>
                  </a:lnTo>
                  <a:lnTo>
                    <a:pt x="105" y="35"/>
                  </a:lnTo>
                  <a:lnTo>
                    <a:pt x="98" y="30"/>
                  </a:lnTo>
                  <a:lnTo>
                    <a:pt x="91" y="29"/>
                  </a:lnTo>
                  <a:lnTo>
                    <a:pt x="82" y="28"/>
                  </a:lnTo>
                  <a:lnTo>
                    <a:pt x="76" y="28"/>
                  </a:lnTo>
                  <a:lnTo>
                    <a:pt x="69" y="29"/>
                  </a:lnTo>
                  <a:lnTo>
                    <a:pt x="63" y="32"/>
                  </a:lnTo>
                  <a:lnTo>
                    <a:pt x="57" y="35"/>
                  </a:lnTo>
                  <a:lnTo>
                    <a:pt x="51" y="39"/>
                  </a:lnTo>
                  <a:lnTo>
                    <a:pt x="45" y="45"/>
                  </a:lnTo>
                  <a:lnTo>
                    <a:pt x="41" y="52"/>
                  </a:lnTo>
                  <a:lnTo>
                    <a:pt x="37" y="60"/>
                  </a:lnTo>
                  <a:lnTo>
                    <a:pt x="34" y="70"/>
                  </a:lnTo>
                  <a:lnTo>
                    <a:pt x="31" y="81"/>
                  </a:lnTo>
                  <a:lnTo>
                    <a:pt x="29" y="96"/>
                  </a:lnTo>
                  <a:lnTo>
                    <a:pt x="29" y="112"/>
                  </a:lnTo>
                  <a:lnTo>
                    <a:pt x="34" y="105"/>
                  </a:lnTo>
                  <a:lnTo>
                    <a:pt x="40" y="98"/>
                  </a:lnTo>
                  <a:lnTo>
                    <a:pt x="47" y="93"/>
                  </a:lnTo>
                  <a:lnTo>
                    <a:pt x="54" y="89"/>
                  </a:lnTo>
                  <a:lnTo>
                    <a:pt x="62" y="84"/>
                  </a:lnTo>
                  <a:lnTo>
                    <a:pt x="70" y="81"/>
                  </a:lnTo>
                  <a:lnTo>
                    <a:pt x="78" y="80"/>
                  </a:lnTo>
                  <a:lnTo>
                    <a:pt x="86" y="80"/>
                  </a:lnTo>
                  <a:lnTo>
                    <a:pt x="94" y="80"/>
                  </a:lnTo>
                  <a:lnTo>
                    <a:pt x="99" y="81"/>
                  </a:lnTo>
                  <a:lnTo>
                    <a:pt x="107" y="83"/>
                  </a:lnTo>
                  <a:lnTo>
                    <a:pt x="113" y="86"/>
                  </a:lnTo>
                  <a:lnTo>
                    <a:pt x="118" y="89"/>
                  </a:lnTo>
                  <a:lnTo>
                    <a:pt x="124" y="92"/>
                  </a:lnTo>
                  <a:lnTo>
                    <a:pt x="130" y="96"/>
                  </a:lnTo>
                  <a:lnTo>
                    <a:pt x="135" y="102"/>
                  </a:lnTo>
                  <a:lnTo>
                    <a:pt x="143" y="112"/>
                  </a:lnTo>
                  <a:lnTo>
                    <a:pt x="151" y="125"/>
                  </a:lnTo>
                  <a:lnTo>
                    <a:pt x="154" y="140"/>
                  </a:lnTo>
                  <a:lnTo>
                    <a:pt x="155" y="156"/>
                  </a:lnTo>
                  <a:lnTo>
                    <a:pt x="155" y="166"/>
                  </a:lnTo>
                  <a:lnTo>
                    <a:pt x="154" y="176"/>
                  </a:lnTo>
                  <a:lnTo>
                    <a:pt x="151" y="186"/>
                  </a:lnTo>
                  <a:lnTo>
                    <a:pt x="146" y="197"/>
                  </a:lnTo>
                  <a:lnTo>
                    <a:pt x="140" y="205"/>
                  </a:lnTo>
                  <a:lnTo>
                    <a:pt x="135" y="213"/>
                  </a:lnTo>
                  <a:lnTo>
                    <a:pt x="127" y="219"/>
                  </a:lnTo>
                  <a:lnTo>
                    <a:pt x="120" y="224"/>
                  </a:lnTo>
                  <a:lnTo>
                    <a:pt x="111" y="229"/>
                  </a:lnTo>
                  <a:lnTo>
                    <a:pt x="102" y="232"/>
                  </a:lnTo>
                  <a:lnTo>
                    <a:pt x="92" y="233"/>
                  </a:lnTo>
                  <a:lnTo>
                    <a:pt x="82" y="233"/>
                  </a:lnTo>
                  <a:lnTo>
                    <a:pt x="73" y="233"/>
                  </a:lnTo>
                  <a:lnTo>
                    <a:pt x="64" y="232"/>
                  </a:lnTo>
                  <a:lnTo>
                    <a:pt x="57" y="230"/>
                  </a:lnTo>
                  <a:lnTo>
                    <a:pt x="50" y="227"/>
                  </a:lnTo>
                  <a:lnTo>
                    <a:pt x="43" y="224"/>
                  </a:lnTo>
                  <a:lnTo>
                    <a:pt x="35" y="220"/>
                  </a:lnTo>
                  <a:lnTo>
                    <a:pt x="29" y="214"/>
                  </a:lnTo>
                  <a:lnTo>
                    <a:pt x="24" y="208"/>
                  </a:lnTo>
                  <a:lnTo>
                    <a:pt x="13" y="194"/>
                  </a:lnTo>
                  <a:lnTo>
                    <a:pt x="6" y="175"/>
                  </a:lnTo>
                  <a:lnTo>
                    <a:pt x="2" y="151"/>
                  </a:lnTo>
                  <a:lnTo>
                    <a:pt x="0" y="124"/>
                  </a:lnTo>
                  <a:lnTo>
                    <a:pt x="2" y="92"/>
                  </a:lnTo>
                  <a:lnTo>
                    <a:pt x="6" y="65"/>
                  </a:lnTo>
                  <a:lnTo>
                    <a:pt x="15" y="44"/>
                  </a:lnTo>
                  <a:lnTo>
                    <a:pt x="25" y="26"/>
                  </a:lnTo>
                  <a:lnTo>
                    <a:pt x="31" y="20"/>
                  </a:lnTo>
                  <a:lnTo>
                    <a:pt x="37" y="14"/>
                  </a:lnTo>
                  <a:lnTo>
                    <a:pt x="44" y="10"/>
                  </a:lnTo>
                  <a:lnTo>
                    <a:pt x="51" y="6"/>
                  </a:lnTo>
                  <a:lnTo>
                    <a:pt x="59" y="4"/>
                  </a:lnTo>
                  <a:lnTo>
                    <a:pt x="67" y="1"/>
                  </a:lnTo>
                  <a:lnTo>
                    <a:pt x="76" y="0"/>
                  </a:lnTo>
                  <a:lnTo>
                    <a:pt x="85" y="0"/>
                  </a:lnTo>
                  <a:lnTo>
                    <a:pt x="91" y="0"/>
                  </a:lnTo>
                  <a:lnTo>
                    <a:pt x="98" y="1"/>
                  </a:lnTo>
                  <a:lnTo>
                    <a:pt x="104" y="3"/>
                  </a:lnTo>
                  <a:lnTo>
                    <a:pt x="110" y="4"/>
                  </a:lnTo>
                  <a:lnTo>
                    <a:pt x="114" y="6"/>
                  </a:lnTo>
                  <a:lnTo>
                    <a:pt x="120" y="9"/>
                  </a:lnTo>
                  <a:lnTo>
                    <a:pt x="124" y="13"/>
                  </a:lnTo>
                  <a:lnTo>
                    <a:pt x="129" y="16"/>
                  </a:lnTo>
                  <a:lnTo>
                    <a:pt x="136" y="25"/>
                  </a:lnTo>
                  <a:lnTo>
                    <a:pt x="143" y="35"/>
                  </a:lnTo>
                  <a:lnTo>
                    <a:pt x="148" y="48"/>
                  </a:lnTo>
                  <a:lnTo>
                    <a:pt x="151" y="61"/>
                  </a:lnTo>
                  <a:close/>
                  <a:moveTo>
                    <a:pt x="29" y="156"/>
                  </a:moveTo>
                  <a:lnTo>
                    <a:pt x="29" y="162"/>
                  </a:lnTo>
                  <a:lnTo>
                    <a:pt x="31" y="169"/>
                  </a:lnTo>
                  <a:lnTo>
                    <a:pt x="32" y="175"/>
                  </a:lnTo>
                  <a:lnTo>
                    <a:pt x="35" y="182"/>
                  </a:lnTo>
                  <a:lnTo>
                    <a:pt x="38" y="188"/>
                  </a:lnTo>
                  <a:lnTo>
                    <a:pt x="43" y="192"/>
                  </a:lnTo>
                  <a:lnTo>
                    <a:pt x="48" y="197"/>
                  </a:lnTo>
                  <a:lnTo>
                    <a:pt x="54" y="201"/>
                  </a:lnTo>
                  <a:lnTo>
                    <a:pt x="60" y="204"/>
                  </a:lnTo>
                  <a:lnTo>
                    <a:pt x="66" y="205"/>
                  </a:lnTo>
                  <a:lnTo>
                    <a:pt x="73" y="207"/>
                  </a:lnTo>
                  <a:lnTo>
                    <a:pt x="80" y="207"/>
                  </a:lnTo>
                  <a:lnTo>
                    <a:pt x="91" y="205"/>
                  </a:lnTo>
                  <a:lnTo>
                    <a:pt x="99" y="204"/>
                  </a:lnTo>
                  <a:lnTo>
                    <a:pt x="107" y="200"/>
                  </a:lnTo>
                  <a:lnTo>
                    <a:pt x="114" y="194"/>
                  </a:lnTo>
                  <a:lnTo>
                    <a:pt x="120" y="186"/>
                  </a:lnTo>
                  <a:lnTo>
                    <a:pt x="124" y="178"/>
                  </a:lnTo>
                  <a:lnTo>
                    <a:pt x="126" y="168"/>
                  </a:lnTo>
                  <a:lnTo>
                    <a:pt x="127" y="157"/>
                  </a:lnTo>
                  <a:lnTo>
                    <a:pt x="126" y="146"/>
                  </a:lnTo>
                  <a:lnTo>
                    <a:pt x="124" y="137"/>
                  </a:lnTo>
                  <a:lnTo>
                    <a:pt x="120" y="128"/>
                  </a:lnTo>
                  <a:lnTo>
                    <a:pt x="114" y="121"/>
                  </a:lnTo>
                  <a:lnTo>
                    <a:pt x="107" y="116"/>
                  </a:lnTo>
                  <a:lnTo>
                    <a:pt x="99" y="112"/>
                  </a:lnTo>
                  <a:lnTo>
                    <a:pt x="89" y="111"/>
                  </a:lnTo>
                  <a:lnTo>
                    <a:pt x="79" y="109"/>
                  </a:lnTo>
                  <a:lnTo>
                    <a:pt x="69" y="111"/>
                  </a:lnTo>
                  <a:lnTo>
                    <a:pt x="59" y="112"/>
                  </a:lnTo>
                  <a:lnTo>
                    <a:pt x="50" y="116"/>
                  </a:lnTo>
                  <a:lnTo>
                    <a:pt x="43" y="121"/>
                  </a:lnTo>
                  <a:lnTo>
                    <a:pt x="37" y="128"/>
                  </a:lnTo>
                  <a:lnTo>
                    <a:pt x="32" y="135"/>
                  </a:lnTo>
                  <a:lnTo>
                    <a:pt x="31" y="146"/>
                  </a:lnTo>
                  <a:lnTo>
                    <a:pt x="29" y="1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6" name="Freeform 143"/>
            <p:cNvSpPr>
              <a:spLocks/>
            </p:cNvSpPr>
            <p:nvPr/>
          </p:nvSpPr>
          <p:spPr bwMode="auto">
            <a:xfrm>
              <a:off x="3604" y="1982"/>
              <a:ext cx="49" cy="77"/>
            </a:xfrm>
            <a:custGeom>
              <a:avLst/>
              <a:gdLst>
                <a:gd name="T0" fmla="*/ 0 w 149"/>
                <a:gd name="T1" fmla="*/ 27 h 229"/>
                <a:gd name="T2" fmla="*/ 0 w 149"/>
                <a:gd name="T3" fmla="*/ 0 h 229"/>
                <a:gd name="T4" fmla="*/ 149 w 149"/>
                <a:gd name="T5" fmla="*/ 0 h 229"/>
                <a:gd name="T6" fmla="*/ 149 w 149"/>
                <a:gd name="T7" fmla="*/ 22 h 229"/>
                <a:gd name="T8" fmla="*/ 139 w 149"/>
                <a:gd name="T9" fmla="*/ 35 h 229"/>
                <a:gd name="T10" fmla="*/ 129 w 149"/>
                <a:gd name="T11" fmla="*/ 49 h 229"/>
                <a:gd name="T12" fmla="*/ 117 w 149"/>
                <a:gd name="T13" fmla="*/ 65 h 229"/>
                <a:gd name="T14" fmla="*/ 107 w 149"/>
                <a:gd name="T15" fmla="*/ 84 h 229"/>
                <a:gd name="T16" fmla="*/ 97 w 149"/>
                <a:gd name="T17" fmla="*/ 105 h 229"/>
                <a:gd name="T18" fmla="*/ 88 w 149"/>
                <a:gd name="T19" fmla="*/ 125 h 229"/>
                <a:gd name="T20" fmla="*/ 81 w 149"/>
                <a:gd name="T21" fmla="*/ 146 h 229"/>
                <a:gd name="T22" fmla="*/ 75 w 149"/>
                <a:gd name="T23" fmla="*/ 166 h 229"/>
                <a:gd name="T24" fmla="*/ 70 w 149"/>
                <a:gd name="T25" fmla="*/ 181 h 229"/>
                <a:gd name="T26" fmla="*/ 68 w 149"/>
                <a:gd name="T27" fmla="*/ 197 h 229"/>
                <a:gd name="T28" fmla="*/ 65 w 149"/>
                <a:gd name="T29" fmla="*/ 213 h 229"/>
                <a:gd name="T30" fmla="*/ 63 w 149"/>
                <a:gd name="T31" fmla="*/ 229 h 229"/>
                <a:gd name="T32" fmla="*/ 35 w 149"/>
                <a:gd name="T33" fmla="*/ 229 h 229"/>
                <a:gd name="T34" fmla="*/ 37 w 149"/>
                <a:gd name="T35" fmla="*/ 214 h 229"/>
                <a:gd name="T36" fmla="*/ 38 w 149"/>
                <a:gd name="T37" fmla="*/ 200 h 229"/>
                <a:gd name="T38" fmla="*/ 41 w 149"/>
                <a:gd name="T39" fmla="*/ 182 h 229"/>
                <a:gd name="T40" fmla="*/ 46 w 149"/>
                <a:gd name="T41" fmla="*/ 163 h 229"/>
                <a:gd name="T42" fmla="*/ 51 w 149"/>
                <a:gd name="T43" fmla="*/ 144 h 229"/>
                <a:gd name="T44" fmla="*/ 59 w 149"/>
                <a:gd name="T45" fmla="*/ 125 h 229"/>
                <a:gd name="T46" fmla="*/ 66 w 149"/>
                <a:gd name="T47" fmla="*/ 106 h 229"/>
                <a:gd name="T48" fmla="*/ 75 w 149"/>
                <a:gd name="T49" fmla="*/ 89 h 229"/>
                <a:gd name="T50" fmla="*/ 84 w 149"/>
                <a:gd name="T51" fmla="*/ 71 h 229"/>
                <a:gd name="T52" fmla="*/ 94 w 149"/>
                <a:gd name="T53" fmla="*/ 55 h 229"/>
                <a:gd name="T54" fmla="*/ 104 w 149"/>
                <a:gd name="T55" fmla="*/ 41 h 229"/>
                <a:gd name="T56" fmla="*/ 114 w 149"/>
                <a:gd name="T57" fmla="*/ 27 h 229"/>
                <a:gd name="T58" fmla="*/ 0 w 149"/>
                <a:gd name="T59" fmla="*/ 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29">
                  <a:moveTo>
                    <a:pt x="0" y="27"/>
                  </a:moveTo>
                  <a:lnTo>
                    <a:pt x="0" y="0"/>
                  </a:lnTo>
                  <a:lnTo>
                    <a:pt x="149" y="0"/>
                  </a:lnTo>
                  <a:lnTo>
                    <a:pt x="149" y="22"/>
                  </a:lnTo>
                  <a:lnTo>
                    <a:pt x="139" y="35"/>
                  </a:lnTo>
                  <a:lnTo>
                    <a:pt x="129" y="49"/>
                  </a:lnTo>
                  <a:lnTo>
                    <a:pt x="117" y="65"/>
                  </a:lnTo>
                  <a:lnTo>
                    <a:pt x="107" y="84"/>
                  </a:lnTo>
                  <a:lnTo>
                    <a:pt x="97" y="105"/>
                  </a:lnTo>
                  <a:lnTo>
                    <a:pt x="88" y="125"/>
                  </a:lnTo>
                  <a:lnTo>
                    <a:pt x="81" y="146"/>
                  </a:lnTo>
                  <a:lnTo>
                    <a:pt x="75" y="166"/>
                  </a:lnTo>
                  <a:lnTo>
                    <a:pt x="70" y="181"/>
                  </a:lnTo>
                  <a:lnTo>
                    <a:pt x="68" y="197"/>
                  </a:lnTo>
                  <a:lnTo>
                    <a:pt x="65" y="213"/>
                  </a:lnTo>
                  <a:lnTo>
                    <a:pt x="63" y="229"/>
                  </a:lnTo>
                  <a:lnTo>
                    <a:pt x="35" y="229"/>
                  </a:lnTo>
                  <a:lnTo>
                    <a:pt x="37" y="214"/>
                  </a:lnTo>
                  <a:lnTo>
                    <a:pt x="38" y="200"/>
                  </a:lnTo>
                  <a:lnTo>
                    <a:pt x="41" y="182"/>
                  </a:lnTo>
                  <a:lnTo>
                    <a:pt x="46" y="163"/>
                  </a:lnTo>
                  <a:lnTo>
                    <a:pt x="51" y="144"/>
                  </a:lnTo>
                  <a:lnTo>
                    <a:pt x="59" y="125"/>
                  </a:lnTo>
                  <a:lnTo>
                    <a:pt x="66" y="106"/>
                  </a:lnTo>
                  <a:lnTo>
                    <a:pt x="75" y="89"/>
                  </a:lnTo>
                  <a:lnTo>
                    <a:pt x="84" y="71"/>
                  </a:lnTo>
                  <a:lnTo>
                    <a:pt x="94" y="55"/>
                  </a:lnTo>
                  <a:lnTo>
                    <a:pt x="104" y="41"/>
                  </a:lnTo>
                  <a:lnTo>
                    <a:pt x="114" y="27"/>
                  </a:lnTo>
                  <a:lnTo>
                    <a:pt x="0"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7" name="Freeform 144"/>
            <p:cNvSpPr>
              <a:spLocks noEditPoints="1"/>
            </p:cNvSpPr>
            <p:nvPr/>
          </p:nvSpPr>
          <p:spPr bwMode="auto">
            <a:xfrm>
              <a:off x="3847" y="1991"/>
              <a:ext cx="50" cy="78"/>
            </a:xfrm>
            <a:custGeom>
              <a:avLst/>
              <a:gdLst>
                <a:gd name="T0" fmla="*/ 0 w 149"/>
                <a:gd name="T1" fmla="*/ 98 h 234"/>
                <a:gd name="T2" fmla="*/ 4 w 149"/>
                <a:gd name="T3" fmla="*/ 66 h 234"/>
                <a:gd name="T4" fmla="*/ 13 w 149"/>
                <a:gd name="T5" fmla="*/ 40 h 234"/>
                <a:gd name="T6" fmla="*/ 25 w 149"/>
                <a:gd name="T7" fmla="*/ 21 h 234"/>
                <a:gd name="T8" fmla="*/ 42 w 149"/>
                <a:gd name="T9" fmla="*/ 8 h 234"/>
                <a:gd name="T10" fmla="*/ 63 w 149"/>
                <a:gd name="T11" fmla="*/ 2 h 234"/>
                <a:gd name="T12" fmla="*/ 83 w 149"/>
                <a:gd name="T13" fmla="*/ 0 h 234"/>
                <a:gd name="T14" fmla="*/ 101 w 149"/>
                <a:gd name="T15" fmla="*/ 5 h 234"/>
                <a:gd name="T16" fmla="*/ 114 w 149"/>
                <a:gd name="T17" fmla="*/ 12 h 234"/>
                <a:gd name="T18" fmla="*/ 125 w 149"/>
                <a:gd name="T19" fmla="*/ 22 h 234"/>
                <a:gd name="T20" fmla="*/ 134 w 149"/>
                <a:gd name="T21" fmla="*/ 37 h 234"/>
                <a:gd name="T22" fmla="*/ 141 w 149"/>
                <a:gd name="T23" fmla="*/ 53 h 234"/>
                <a:gd name="T24" fmla="*/ 146 w 149"/>
                <a:gd name="T25" fmla="*/ 75 h 234"/>
                <a:gd name="T26" fmla="*/ 149 w 149"/>
                <a:gd name="T27" fmla="*/ 103 h 234"/>
                <a:gd name="T28" fmla="*/ 149 w 149"/>
                <a:gd name="T29" fmla="*/ 138 h 234"/>
                <a:gd name="T30" fmla="*/ 144 w 149"/>
                <a:gd name="T31" fmla="*/ 170 h 234"/>
                <a:gd name="T32" fmla="*/ 137 w 149"/>
                <a:gd name="T33" fmla="*/ 196 h 234"/>
                <a:gd name="T34" fmla="*/ 124 w 149"/>
                <a:gd name="T35" fmla="*/ 215 h 234"/>
                <a:gd name="T36" fmla="*/ 108 w 149"/>
                <a:gd name="T37" fmla="*/ 228 h 234"/>
                <a:gd name="T38" fmla="*/ 86 w 149"/>
                <a:gd name="T39" fmla="*/ 234 h 234"/>
                <a:gd name="T40" fmla="*/ 67 w 149"/>
                <a:gd name="T41" fmla="*/ 234 h 234"/>
                <a:gd name="T42" fmla="*/ 51 w 149"/>
                <a:gd name="T43" fmla="*/ 231 h 234"/>
                <a:gd name="T44" fmla="*/ 38 w 149"/>
                <a:gd name="T45" fmla="*/ 227 h 234"/>
                <a:gd name="T46" fmla="*/ 27 w 149"/>
                <a:gd name="T47" fmla="*/ 218 h 234"/>
                <a:gd name="T48" fmla="*/ 11 w 149"/>
                <a:gd name="T49" fmla="*/ 196 h 234"/>
                <a:gd name="T50" fmla="*/ 1 w 149"/>
                <a:gd name="T51" fmla="*/ 148 h 234"/>
                <a:gd name="T52" fmla="*/ 27 w 149"/>
                <a:gd name="T53" fmla="*/ 119 h 234"/>
                <a:gd name="T54" fmla="*/ 30 w 149"/>
                <a:gd name="T55" fmla="*/ 164 h 234"/>
                <a:gd name="T56" fmla="*/ 41 w 149"/>
                <a:gd name="T57" fmla="*/ 190 h 234"/>
                <a:gd name="T58" fmla="*/ 55 w 149"/>
                <a:gd name="T59" fmla="*/ 203 h 234"/>
                <a:gd name="T60" fmla="*/ 74 w 149"/>
                <a:gd name="T61" fmla="*/ 208 h 234"/>
                <a:gd name="T62" fmla="*/ 93 w 149"/>
                <a:gd name="T63" fmla="*/ 203 h 234"/>
                <a:gd name="T64" fmla="*/ 108 w 149"/>
                <a:gd name="T65" fmla="*/ 190 h 234"/>
                <a:gd name="T66" fmla="*/ 118 w 149"/>
                <a:gd name="T67" fmla="*/ 164 h 234"/>
                <a:gd name="T68" fmla="*/ 121 w 149"/>
                <a:gd name="T69" fmla="*/ 119 h 234"/>
                <a:gd name="T70" fmla="*/ 118 w 149"/>
                <a:gd name="T71" fmla="*/ 73 h 234"/>
                <a:gd name="T72" fmla="*/ 108 w 149"/>
                <a:gd name="T73" fmla="*/ 46 h 234"/>
                <a:gd name="T74" fmla="*/ 93 w 149"/>
                <a:gd name="T75" fmla="*/ 33 h 234"/>
                <a:gd name="T76" fmla="*/ 74 w 149"/>
                <a:gd name="T77" fmla="*/ 28 h 234"/>
                <a:gd name="T78" fmla="*/ 57 w 149"/>
                <a:gd name="T79" fmla="*/ 33 h 234"/>
                <a:gd name="T80" fmla="*/ 42 w 149"/>
                <a:gd name="T81" fmla="*/ 44 h 234"/>
                <a:gd name="T82" fmla="*/ 30 w 149"/>
                <a:gd name="T83" fmla="*/ 72 h 234"/>
                <a:gd name="T84" fmla="*/ 27 w 149"/>
                <a:gd name="T85" fmla="*/ 1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234">
                  <a:moveTo>
                    <a:pt x="0" y="119"/>
                  </a:moveTo>
                  <a:lnTo>
                    <a:pt x="0" y="98"/>
                  </a:lnTo>
                  <a:lnTo>
                    <a:pt x="3" y="81"/>
                  </a:lnTo>
                  <a:lnTo>
                    <a:pt x="4" y="66"/>
                  </a:lnTo>
                  <a:lnTo>
                    <a:pt x="9" y="51"/>
                  </a:lnTo>
                  <a:lnTo>
                    <a:pt x="13" y="40"/>
                  </a:lnTo>
                  <a:lnTo>
                    <a:pt x="19" y="30"/>
                  </a:lnTo>
                  <a:lnTo>
                    <a:pt x="25" y="21"/>
                  </a:lnTo>
                  <a:lnTo>
                    <a:pt x="33" y="14"/>
                  </a:lnTo>
                  <a:lnTo>
                    <a:pt x="42" y="8"/>
                  </a:lnTo>
                  <a:lnTo>
                    <a:pt x="52" y="3"/>
                  </a:lnTo>
                  <a:lnTo>
                    <a:pt x="63" y="2"/>
                  </a:lnTo>
                  <a:lnTo>
                    <a:pt x="74" y="0"/>
                  </a:lnTo>
                  <a:lnTo>
                    <a:pt x="83" y="0"/>
                  </a:lnTo>
                  <a:lnTo>
                    <a:pt x="92" y="2"/>
                  </a:lnTo>
                  <a:lnTo>
                    <a:pt x="101" y="5"/>
                  </a:lnTo>
                  <a:lnTo>
                    <a:pt x="108" y="8"/>
                  </a:lnTo>
                  <a:lnTo>
                    <a:pt x="114" y="12"/>
                  </a:lnTo>
                  <a:lnTo>
                    <a:pt x="121" y="16"/>
                  </a:lnTo>
                  <a:lnTo>
                    <a:pt x="125" y="22"/>
                  </a:lnTo>
                  <a:lnTo>
                    <a:pt x="130" y="30"/>
                  </a:lnTo>
                  <a:lnTo>
                    <a:pt x="134" y="37"/>
                  </a:lnTo>
                  <a:lnTo>
                    <a:pt x="137" y="44"/>
                  </a:lnTo>
                  <a:lnTo>
                    <a:pt x="141" y="53"/>
                  </a:lnTo>
                  <a:lnTo>
                    <a:pt x="144" y="63"/>
                  </a:lnTo>
                  <a:lnTo>
                    <a:pt x="146" y="75"/>
                  </a:lnTo>
                  <a:lnTo>
                    <a:pt x="147" y="88"/>
                  </a:lnTo>
                  <a:lnTo>
                    <a:pt x="149" y="103"/>
                  </a:lnTo>
                  <a:lnTo>
                    <a:pt x="149" y="119"/>
                  </a:lnTo>
                  <a:lnTo>
                    <a:pt x="149" y="138"/>
                  </a:lnTo>
                  <a:lnTo>
                    <a:pt x="147" y="155"/>
                  </a:lnTo>
                  <a:lnTo>
                    <a:pt x="144" y="170"/>
                  </a:lnTo>
                  <a:lnTo>
                    <a:pt x="141" y="184"/>
                  </a:lnTo>
                  <a:lnTo>
                    <a:pt x="137" y="196"/>
                  </a:lnTo>
                  <a:lnTo>
                    <a:pt x="131" y="206"/>
                  </a:lnTo>
                  <a:lnTo>
                    <a:pt x="124" y="215"/>
                  </a:lnTo>
                  <a:lnTo>
                    <a:pt x="117" y="222"/>
                  </a:lnTo>
                  <a:lnTo>
                    <a:pt x="108" y="228"/>
                  </a:lnTo>
                  <a:lnTo>
                    <a:pt x="98" y="231"/>
                  </a:lnTo>
                  <a:lnTo>
                    <a:pt x="86" y="234"/>
                  </a:lnTo>
                  <a:lnTo>
                    <a:pt x="74" y="234"/>
                  </a:lnTo>
                  <a:lnTo>
                    <a:pt x="67" y="234"/>
                  </a:lnTo>
                  <a:lnTo>
                    <a:pt x="58" y="232"/>
                  </a:lnTo>
                  <a:lnTo>
                    <a:pt x="51" y="231"/>
                  </a:lnTo>
                  <a:lnTo>
                    <a:pt x="45" y="229"/>
                  </a:lnTo>
                  <a:lnTo>
                    <a:pt x="38" y="227"/>
                  </a:lnTo>
                  <a:lnTo>
                    <a:pt x="32" y="222"/>
                  </a:lnTo>
                  <a:lnTo>
                    <a:pt x="27" y="218"/>
                  </a:lnTo>
                  <a:lnTo>
                    <a:pt x="22" y="213"/>
                  </a:lnTo>
                  <a:lnTo>
                    <a:pt x="11" y="196"/>
                  </a:lnTo>
                  <a:lnTo>
                    <a:pt x="6" y="174"/>
                  </a:lnTo>
                  <a:lnTo>
                    <a:pt x="1" y="148"/>
                  </a:lnTo>
                  <a:lnTo>
                    <a:pt x="0" y="119"/>
                  </a:lnTo>
                  <a:close/>
                  <a:moveTo>
                    <a:pt x="27" y="119"/>
                  </a:moveTo>
                  <a:lnTo>
                    <a:pt x="29" y="143"/>
                  </a:lnTo>
                  <a:lnTo>
                    <a:pt x="30" y="164"/>
                  </a:lnTo>
                  <a:lnTo>
                    <a:pt x="35" y="180"/>
                  </a:lnTo>
                  <a:lnTo>
                    <a:pt x="41" y="190"/>
                  </a:lnTo>
                  <a:lnTo>
                    <a:pt x="48" y="197"/>
                  </a:lnTo>
                  <a:lnTo>
                    <a:pt x="55" y="203"/>
                  </a:lnTo>
                  <a:lnTo>
                    <a:pt x="64" y="206"/>
                  </a:lnTo>
                  <a:lnTo>
                    <a:pt x="74" y="208"/>
                  </a:lnTo>
                  <a:lnTo>
                    <a:pt x="84" y="206"/>
                  </a:lnTo>
                  <a:lnTo>
                    <a:pt x="93" y="203"/>
                  </a:lnTo>
                  <a:lnTo>
                    <a:pt x="101" y="197"/>
                  </a:lnTo>
                  <a:lnTo>
                    <a:pt x="108" y="190"/>
                  </a:lnTo>
                  <a:lnTo>
                    <a:pt x="114" y="178"/>
                  </a:lnTo>
                  <a:lnTo>
                    <a:pt x="118" y="164"/>
                  </a:lnTo>
                  <a:lnTo>
                    <a:pt x="120" y="143"/>
                  </a:lnTo>
                  <a:lnTo>
                    <a:pt x="121" y="119"/>
                  </a:lnTo>
                  <a:lnTo>
                    <a:pt x="120" y="94"/>
                  </a:lnTo>
                  <a:lnTo>
                    <a:pt x="118" y="73"/>
                  </a:lnTo>
                  <a:lnTo>
                    <a:pt x="114" y="57"/>
                  </a:lnTo>
                  <a:lnTo>
                    <a:pt x="108" y="46"/>
                  </a:lnTo>
                  <a:lnTo>
                    <a:pt x="101" y="38"/>
                  </a:lnTo>
                  <a:lnTo>
                    <a:pt x="93" y="33"/>
                  </a:lnTo>
                  <a:lnTo>
                    <a:pt x="84" y="30"/>
                  </a:lnTo>
                  <a:lnTo>
                    <a:pt x="74" y="28"/>
                  </a:lnTo>
                  <a:lnTo>
                    <a:pt x="64" y="30"/>
                  </a:lnTo>
                  <a:lnTo>
                    <a:pt x="57" y="33"/>
                  </a:lnTo>
                  <a:lnTo>
                    <a:pt x="48" y="37"/>
                  </a:lnTo>
                  <a:lnTo>
                    <a:pt x="42" y="44"/>
                  </a:lnTo>
                  <a:lnTo>
                    <a:pt x="35" y="56"/>
                  </a:lnTo>
                  <a:lnTo>
                    <a:pt x="30" y="72"/>
                  </a:lnTo>
                  <a:lnTo>
                    <a:pt x="29" y="94"/>
                  </a:lnTo>
                  <a:lnTo>
                    <a:pt x="27" y="1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8" name="Freeform 145"/>
            <p:cNvSpPr>
              <a:spLocks/>
            </p:cNvSpPr>
            <p:nvPr/>
          </p:nvSpPr>
          <p:spPr bwMode="auto">
            <a:xfrm>
              <a:off x="4097" y="1981"/>
              <a:ext cx="28" cy="78"/>
            </a:xfrm>
            <a:custGeom>
              <a:avLst/>
              <a:gdLst>
                <a:gd name="T0" fmla="*/ 86 w 86"/>
                <a:gd name="T1" fmla="*/ 232 h 232"/>
                <a:gd name="T2" fmla="*/ 58 w 86"/>
                <a:gd name="T3" fmla="*/ 232 h 232"/>
                <a:gd name="T4" fmla="*/ 58 w 86"/>
                <a:gd name="T5" fmla="*/ 51 h 232"/>
                <a:gd name="T6" fmla="*/ 52 w 86"/>
                <a:gd name="T7" fmla="*/ 57 h 232"/>
                <a:gd name="T8" fmla="*/ 46 w 86"/>
                <a:gd name="T9" fmla="*/ 61 h 232"/>
                <a:gd name="T10" fmla="*/ 39 w 86"/>
                <a:gd name="T11" fmla="*/ 65 h 232"/>
                <a:gd name="T12" fmla="*/ 30 w 86"/>
                <a:gd name="T13" fmla="*/ 71 h 232"/>
                <a:gd name="T14" fmla="*/ 22 w 86"/>
                <a:gd name="T15" fmla="*/ 76 h 232"/>
                <a:gd name="T16" fmla="*/ 14 w 86"/>
                <a:gd name="T17" fmla="*/ 80 h 232"/>
                <a:gd name="T18" fmla="*/ 7 w 86"/>
                <a:gd name="T19" fmla="*/ 83 h 232"/>
                <a:gd name="T20" fmla="*/ 0 w 86"/>
                <a:gd name="T21" fmla="*/ 86 h 232"/>
                <a:gd name="T22" fmla="*/ 0 w 86"/>
                <a:gd name="T23" fmla="*/ 58 h 232"/>
                <a:gd name="T24" fmla="*/ 11 w 86"/>
                <a:gd name="T25" fmla="*/ 52 h 232"/>
                <a:gd name="T26" fmla="*/ 23 w 86"/>
                <a:gd name="T27" fmla="*/ 45 h 232"/>
                <a:gd name="T28" fmla="*/ 33 w 86"/>
                <a:gd name="T29" fmla="*/ 38 h 232"/>
                <a:gd name="T30" fmla="*/ 42 w 86"/>
                <a:gd name="T31" fmla="*/ 30 h 232"/>
                <a:gd name="T32" fmla="*/ 51 w 86"/>
                <a:gd name="T33" fmla="*/ 23 h 232"/>
                <a:gd name="T34" fmla="*/ 58 w 86"/>
                <a:gd name="T35" fmla="*/ 14 h 232"/>
                <a:gd name="T36" fmla="*/ 64 w 86"/>
                <a:gd name="T37" fmla="*/ 7 h 232"/>
                <a:gd name="T38" fmla="*/ 68 w 86"/>
                <a:gd name="T39" fmla="*/ 0 h 232"/>
                <a:gd name="T40" fmla="*/ 86 w 86"/>
                <a:gd name="T41" fmla="*/ 0 h 232"/>
                <a:gd name="T42" fmla="*/ 86 w 86"/>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32">
                  <a:moveTo>
                    <a:pt x="86" y="232"/>
                  </a:moveTo>
                  <a:lnTo>
                    <a:pt x="58" y="232"/>
                  </a:lnTo>
                  <a:lnTo>
                    <a:pt x="58" y="51"/>
                  </a:lnTo>
                  <a:lnTo>
                    <a:pt x="52" y="57"/>
                  </a:lnTo>
                  <a:lnTo>
                    <a:pt x="46" y="61"/>
                  </a:lnTo>
                  <a:lnTo>
                    <a:pt x="39" y="65"/>
                  </a:lnTo>
                  <a:lnTo>
                    <a:pt x="30" y="71"/>
                  </a:lnTo>
                  <a:lnTo>
                    <a:pt x="22" y="76"/>
                  </a:lnTo>
                  <a:lnTo>
                    <a:pt x="14" y="80"/>
                  </a:lnTo>
                  <a:lnTo>
                    <a:pt x="7" y="83"/>
                  </a:lnTo>
                  <a:lnTo>
                    <a:pt x="0" y="86"/>
                  </a:lnTo>
                  <a:lnTo>
                    <a:pt x="0" y="58"/>
                  </a:lnTo>
                  <a:lnTo>
                    <a:pt x="11" y="52"/>
                  </a:lnTo>
                  <a:lnTo>
                    <a:pt x="23" y="45"/>
                  </a:lnTo>
                  <a:lnTo>
                    <a:pt x="33" y="38"/>
                  </a:lnTo>
                  <a:lnTo>
                    <a:pt x="42" y="30"/>
                  </a:lnTo>
                  <a:lnTo>
                    <a:pt x="51" y="23"/>
                  </a:lnTo>
                  <a:lnTo>
                    <a:pt x="58" y="14"/>
                  </a:lnTo>
                  <a:lnTo>
                    <a:pt x="64" y="7"/>
                  </a:lnTo>
                  <a:lnTo>
                    <a:pt x="68" y="0"/>
                  </a:lnTo>
                  <a:lnTo>
                    <a:pt x="86" y="0"/>
                  </a:lnTo>
                  <a:lnTo>
                    <a:pt x="8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49" name="Freeform 146"/>
            <p:cNvSpPr>
              <a:spLocks/>
            </p:cNvSpPr>
            <p:nvPr/>
          </p:nvSpPr>
          <p:spPr bwMode="auto">
            <a:xfrm>
              <a:off x="4332" y="1981"/>
              <a:ext cx="51" cy="78"/>
            </a:xfrm>
            <a:custGeom>
              <a:avLst/>
              <a:gdLst>
                <a:gd name="T0" fmla="*/ 153 w 153"/>
                <a:gd name="T1" fmla="*/ 232 h 232"/>
                <a:gd name="T2" fmla="*/ 0 w 153"/>
                <a:gd name="T3" fmla="*/ 227 h 232"/>
                <a:gd name="T4" fmla="*/ 3 w 153"/>
                <a:gd name="T5" fmla="*/ 217 h 232"/>
                <a:gd name="T6" fmla="*/ 7 w 153"/>
                <a:gd name="T7" fmla="*/ 205 h 232"/>
                <a:gd name="T8" fmla="*/ 16 w 153"/>
                <a:gd name="T9" fmla="*/ 189 h 232"/>
                <a:gd name="T10" fmla="*/ 29 w 153"/>
                <a:gd name="T11" fmla="*/ 175 h 232"/>
                <a:gd name="T12" fmla="*/ 46 w 153"/>
                <a:gd name="T13" fmla="*/ 157 h 232"/>
                <a:gd name="T14" fmla="*/ 67 w 153"/>
                <a:gd name="T15" fmla="*/ 141 h 232"/>
                <a:gd name="T16" fmla="*/ 83 w 153"/>
                <a:gd name="T17" fmla="*/ 127 h 232"/>
                <a:gd name="T18" fmla="*/ 96 w 153"/>
                <a:gd name="T19" fmla="*/ 115 h 232"/>
                <a:gd name="T20" fmla="*/ 105 w 153"/>
                <a:gd name="T21" fmla="*/ 103 h 232"/>
                <a:gd name="T22" fmla="*/ 115 w 153"/>
                <a:gd name="T23" fmla="*/ 92 h 232"/>
                <a:gd name="T24" fmla="*/ 121 w 153"/>
                <a:gd name="T25" fmla="*/ 74 h 232"/>
                <a:gd name="T26" fmla="*/ 121 w 153"/>
                <a:gd name="T27" fmla="*/ 58 h 232"/>
                <a:gd name="T28" fmla="*/ 115 w 153"/>
                <a:gd name="T29" fmla="*/ 45 h 232"/>
                <a:gd name="T30" fmla="*/ 103 w 153"/>
                <a:gd name="T31" fmla="*/ 35 h 232"/>
                <a:gd name="T32" fmla="*/ 87 w 153"/>
                <a:gd name="T33" fmla="*/ 29 h 232"/>
                <a:gd name="T34" fmla="*/ 68 w 153"/>
                <a:gd name="T35" fmla="*/ 29 h 232"/>
                <a:gd name="T36" fmla="*/ 52 w 153"/>
                <a:gd name="T37" fmla="*/ 35 h 232"/>
                <a:gd name="T38" fmla="*/ 41 w 153"/>
                <a:gd name="T39" fmla="*/ 45 h 232"/>
                <a:gd name="T40" fmla="*/ 35 w 153"/>
                <a:gd name="T41" fmla="*/ 61 h 232"/>
                <a:gd name="T42" fmla="*/ 5 w 153"/>
                <a:gd name="T43" fmla="*/ 65 h 232"/>
                <a:gd name="T44" fmla="*/ 13 w 153"/>
                <a:gd name="T45" fmla="*/ 36 h 232"/>
                <a:gd name="T46" fmla="*/ 27 w 153"/>
                <a:gd name="T47" fmla="*/ 17 h 232"/>
                <a:gd name="T48" fmla="*/ 38 w 153"/>
                <a:gd name="T49" fmla="*/ 10 h 232"/>
                <a:gd name="T50" fmla="*/ 51 w 153"/>
                <a:gd name="T51" fmla="*/ 4 h 232"/>
                <a:gd name="T52" fmla="*/ 64 w 153"/>
                <a:gd name="T53" fmla="*/ 1 h 232"/>
                <a:gd name="T54" fmla="*/ 79 w 153"/>
                <a:gd name="T55" fmla="*/ 0 h 232"/>
                <a:gd name="T56" fmla="*/ 95 w 153"/>
                <a:gd name="T57" fmla="*/ 1 h 232"/>
                <a:gd name="T58" fmla="*/ 108 w 153"/>
                <a:gd name="T59" fmla="*/ 4 h 232"/>
                <a:gd name="T60" fmla="*/ 121 w 153"/>
                <a:gd name="T61" fmla="*/ 10 h 232"/>
                <a:gd name="T62" fmla="*/ 131 w 153"/>
                <a:gd name="T63" fmla="*/ 19 h 232"/>
                <a:gd name="T64" fmla="*/ 146 w 153"/>
                <a:gd name="T65" fmla="*/ 39 h 232"/>
                <a:gd name="T66" fmla="*/ 150 w 153"/>
                <a:gd name="T67" fmla="*/ 65 h 232"/>
                <a:gd name="T68" fmla="*/ 149 w 153"/>
                <a:gd name="T69" fmla="*/ 79 h 232"/>
                <a:gd name="T70" fmla="*/ 144 w 153"/>
                <a:gd name="T71" fmla="*/ 92 h 232"/>
                <a:gd name="T72" fmla="*/ 138 w 153"/>
                <a:gd name="T73" fmla="*/ 106 h 232"/>
                <a:gd name="T74" fmla="*/ 127 w 153"/>
                <a:gd name="T75" fmla="*/ 121 h 232"/>
                <a:gd name="T76" fmla="*/ 111 w 153"/>
                <a:gd name="T77" fmla="*/ 138 h 232"/>
                <a:gd name="T78" fmla="*/ 84 w 153"/>
                <a:gd name="T79" fmla="*/ 162 h 232"/>
                <a:gd name="T80" fmla="*/ 64 w 153"/>
                <a:gd name="T81" fmla="*/ 179 h 232"/>
                <a:gd name="T82" fmla="*/ 51 w 153"/>
                <a:gd name="T83" fmla="*/ 189 h 232"/>
                <a:gd name="T84" fmla="*/ 45 w 153"/>
                <a:gd name="T85" fmla="*/ 197 h 232"/>
                <a:gd name="T86" fmla="*/ 39 w 153"/>
                <a:gd name="T87"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232">
                  <a:moveTo>
                    <a:pt x="153" y="204"/>
                  </a:moveTo>
                  <a:lnTo>
                    <a:pt x="153" y="232"/>
                  </a:lnTo>
                  <a:lnTo>
                    <a:pt x="0" y="232"/>
                  </a:lnTo>
                  <a:lnTo>
                    <a:pt x="0" y="227"/>
                  </a:lnTo>
                  <a:lnTo>
                    <a:pt x="1" y="222"/>
                  </a:lnTo>
                  <a:lnTo>
                    <a:pt x="3" y="217"/>
                  </a:lnTo>
                  <a:lnTo>
                    <a:pt x="4" y="213"/>
                  </a:lnTo>
                  <a:lnTo>
                    <a:pt x="7" y="205"/>
                  </a:lnTo>
                  <a:lnTo>
                    <a:pt x="11" y="197"/>
                  </a:lnTo>
                  <a:lnTo>
                    <a:pt x="16" y="189"/>
                  </a:lnTo>
                  <a:lnTo>
                    <a:pt x="22" y="182"/>
                  </a:lnTo>
                  <a:lnTo>
                    <a:pt x="29" y="175"/>
                  </a:lnTo>
                  <a:lnTo>
                    <a:pt x="38" y="166"/>
                  </a:lnTo>
                  <a:lnTo>
                    <a:pt x="46" y="157"/>
                  </a:lnTo>
                  <a:lnTo>
                    <a:pt x="58" y="149"/>
                  </a:lnTo>
                  <a:lnTo>
                    <a:pt x="67" y="141"/>
                  </a:lnTo>
                  <a:lnTo>
                    <a:pt x="76" y="134"/>
                  </a:lnTo>
                  <a:lnTo>
                    <a:pt x="83" y="127"/>
                  </a:lnTo>
                  <a:lnTo>
                    <a:pt x="90" y="121"/>
                  </a:lnTo>
                  <a:lnTo>
                    <a:pt x="96" y="115"/>
                  </a:lnTo>
                  <a:lnTo>
                    <a:pt x="100" y="109"/>
                  </a:lnTo>
                  <a:lnTo>
                    <a:pt x="105" y="103"/>
                  </a:lnTo>
                  <a:lnTo>
                    <a:pt x="109" y="99"/>
                  </a:lnTo>
                  <a:lnTo>
                    <a:pt x="115" y="92"/>
                  </a:lnTo>
                  <a:lnTo>
                    <a:pt x="119" y="83"/>
                  </a:lnTo>
                  <a:lnTo>
                    <a:pt x="121" y="74"/>
                  </a:lnTo>
                  <a:lnTo>
                    <a:pt x="122" y="65"/>
                  </a:lnTo>
                  <a:lnTo>
                    <a:pt x="121" y="58"/>
                  </a:lnTo>
                  <a:lnTo>
                    <a:pt x="119" y="51"/>
                  </a:lnTo>
                  <a:lnTo>
                    <a:pt x="115" y="45"/>
                  </a:lnTo>
                  <a:lnTo>
                    <a:pt x="109" y="39"/>
                  </a:lnTo>
                  <a:lnTo>
                    <a:pt x="103" y="35"/>
                  </a:lnTo>
                  <a:lnTo>
                    <a:pt x="96" y="30"/>
                  </a:lnTo>
                  <a:lnTo>
                    <a:pt x="87" y="29"/>
                  </a:lnTo>
                  <a:lnTo>
                    <a:pt x="79" y="28"/>
                  </a:lnTo>
                  <a:lnTo>
                    <a:pt x="68" y="29"/>
                  </a:lnTo>
                  <a:lnTo>
                    <a:pt x="61" y="30"/>
                  </a:lnTo>
                  <a:lnTo>
                    <a:pt x="52" y="35"/>
                  </a:lnTo>
                  <a:lnTo>
                    <a:pt x="46" y="39"/>
                  </a:lnTo>
                  <a:lnTo>
                    <a:pt x="41" y="45"/>
                  </a:lnTo>
                  <a:lnTo>
                    <a:pt x="36" y="52"/>
                  </a:lnTo>
                  <a:lnTo>
                    <a:pt x="35" y="61"/>
                  </a:lnTo>
                  <a:lnTo>
                    <a:pt x="33" y="70"/>
                  </a:lnTo>
                  <a:lnTo>
                    <a:pt x="5" y="65"/>
                  </a:lnTo>
                  <a:lnTo>
                    <a:pt x="8" y="49"/>
                  </a:lnTo>
                  <a:lnTo>
                    <a:pt x="13" y="36"/>
                  </a:lnTo>
                  <a:lnTo>
                    <a:pt x="19" y="26"/>
                  </a:lnTo>
                  <a:lnTo>
                    <a:pt x="27" y="17"/>
                  </a:lnTo>
                  <a:lnTo>
                    <a:pt x="33" y="13"/>
                  </a:lnTo>
                  <a:lnTo>
                    <a:pt x="38" y="10"/>
                  </a:lnTo>
                  <a:lnTo>
                    <a:pt x="43" y="7"/>
                  </a:lnTo>
                  <a:lnTo>
                    <a:pt x="51" y="4"/>
                  </a:lnTo>
                  <a:lnTo>
                    <a:pt x="57" y="3"/>
                  </a:lnTo>
                  <a:lnTo>
                    <a:pt x="64" y="1"/>
                  </a:lnTo>
                  <a:lnTo>
                    <a:pt x="71" y="0"/>
                  </a:lnTo>
                  <a:lnTo>
                    <a:pt x="79" y="0"/>
                  </a:lnTo>
                  <a:lnTo>
                    <a:pt x="86" y="0"/>
                  </a:lnTo>
                  <a:lnTo>
                    <a:pt x="95" y="1"/>
                  </a:lnTo>
                  <a:lnTo>
                    <a:pt x="102" y="3"/>
                  </a:lnTo>
                  <a:lnTo>
                    <a:pt x="108" y="4"/>
                  </a:lnTo>
                  <a:lnTo>
                    <a:pt x="115" y="7"/>
                  </a:lnTo>
                  <a:lnTo>
                    <a:pt x="121" y="10"/>
                  </a:lnTo>
                  <a:lnTo>
                    <a:pt x="125" y="14"/>
                  </a:lnTo>
                  <a:lnTo>
                    <a:pt x="131" y="19"/>
                  </a:lnTo>
                  <a:lnTo>
                    <a:pt x="138" y="29"/>
                  </a:lnTo>
                  <a:lnTo>
                    <a:pt x="146" y="39"/>
                  </a:lnTo>
                  <a:lnTo>
                    <a:pt x="149" y="52"/>
                  </a:lnTo>
                  <a:lnTo>
                    <a:pt x="150" y="65"/>
                  </a:lnTo>
                  <a:lnTo>
                    <a:pt x="150" y="71"/>
                  </a:lnTo>
                  <a:lnTo>
                    <a:pt x="149" y="79"/>
                  </a:lnTo>
                  <a:lnTo>
                    <a:pt x="147" y="84"/>
                  </a:lnTo>
                  <a:lnTo>
                    <a:pt x="144" y="92"/>
                  </a:lnTo>
                  <a:lnTo>
                    <a:pt x="141" y="99"/>
                  </a:lnTo>
                  <a:lnTo>
                    <a:pt x="138" y="106"/>
                  </a:lnTo>
                  <a:lnTo>
                    <a:pt x="133" y="114"/>
                  </a:lnTo>
                  <a:lnTo>
                    <a:pt x="127" y="121"/>
                  </a:lnTo>
                  <a:lnTo>
                    <a:pt x="119" y="130"/>
                  </a:lnTo>
                  <a:lnTo>
                    <a:pt x="111" y="138"/>
                  </a:lnTo>
                  <a:lnTo>
                    <a:pt x="99" y="150"/>
                  </a:lnTo>
                  <a:lnTo>
                    <a:pt x="84" y="162"/>
                  </a:lnTo>
                  <a:lnTo>
                    <a:pt x="73" y="170"/>
                  </a:lnTo>
                  <a:lnTo>
                    <a:pt x="64" y="179"/>
                  </a:lnTo>
                  <a:lnTo>
                    <a:pt x="57" y="185"/>
                  </a:lnTo>
                  <a:lnTo>
                    <a:pt x="51" y="189"/>
                  </a:lnTo>
                  <a:lnTo>
                    <a:pt x="48" y="194"/>
                  </a:lnTo>
                  <a:lnTo>
                    <a:pt x="45" y="197"/>
                  </a:lnTo>
                  <a:lnTo>
                    <a:pt x="42" y="201"/>
                  </a:lnTo>
                  <a:lnTo>
                    <a:pt x="39" y="204"/>
                  </a:lnTo>
                  <a:lnTo>
                    <a:pt x="153"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0" name="Freeform 147"/>
            <p:cNvSpPr>
              <a:spLocks/>
            </p:cNvSpPr>
            <p:nvPr/>
          </p:nvSpPr>
          <p:spPr bwMode="auto">
            <a:xfrm>
              <a:off x="4578" y="1981"/>
              <a:ext cx="49" cy="78"/>
            </a:xfrm>
            <a:custGeom>
              <a:avLst/>
              <a:gdLst>
                <a:gd name="T0" fmla="*/ 28 w 149"/>
                <a:gd name="T1" fmla="*/ 165 h 233"/>
                <a:gd name="T2" fmla="*/ 33 w 149"/>
                <a:gd name="T3" fmla="*/ 184 h 233"/>
                <a:gd name="T4" fmla="*/ 44 w 149"/>
                <a:gd name="T5" fmla="*/ 197 h 233"/>
                <a:gd name="T6" fmla="*/ 57 w 149"/>
                <a:gd name="T7" fmla="*/ 204 h 233"/>
                <a:gd name="T8" fmla="*/ 73 w 149"/>
                <a:gd name="T9" fmla="*/ 207 h 233"/>
                <a:gd name="T10" fmla="*/ 93 w 149"/>
                <a:gd name="T11" fmla="*/ 204 h 233"/>
                <a:gd name="T12" fmla="*/ 108 w 149"/>
                <a:gd name="T13" fmla="*/ 194 h 233"/>
                <a:gd name="T14" fmla="*/ 118 w 149"/>
                <a:gd name="T15" fmla="*/ 179 h 233"/>
                <a:gd name="T16" fmla="*/ 121 w 149"/>
                <a:gd name="T17" fmla="*/ 162 h 233"/>
                <a:gd name="T18" fmla="*/ 118 w 149"/>
                <a:gd name="T19" fmla="*/ 144 h 233"/>
                <a:gd name="T20" fmla="*/ 108 w 149"/>
                <a:gd name="T21" fmla="*/ 130 h 233"/>
                <a:gd name="T22" fmla="*/ 95 w 149"/>
                <a:gd name="T23" fmla="*/ 121 h 233"/>
                <a:gd name="T24" fmla="*/ 76 w 149"/>
                <a:gd name="T25" fmla="*/ 118 h 233"/>
                <a:gd name="T26" fmla="*/ 66 w 149"/>
                <a:gd name="T27" fmla="*/ 119 h 233"/>
                <a:gd name="T28" fmla="*/ 55 w 149"/>
                <a:gd name="T29" fmla="*/ 121 h 233"/>
                <a:gd name="T30" fmla="*/ 60 w 149"/>
                <a:gd name="T31" fmla="*/ 93 h 233"/>
                <a:gd name="T32" fmla="*/ 63 w 149"/>
                <a:gd name="T33" fmla="*/ 93 h 233"/>
                <a:gd name="T34" fmla="*/ 71 w 149"/>
                <a:gd name="T35" fmla="*/ 93 h 233"/>
                <a:gd name="T36" fmla="*/ 87 w 149"/>
                <a:gd name="T37" fmla="*/ 89 h 233"/>
                <a:gd name="T38" fmla="*/ 101 w 149"/>
                <a:gd name="T39" fmla="*/ 81 h 233"/>
                <a:gd name="T40" fmla="*/ 106 w 149"/>
                <a:gd name="T41" fmla="*/ 68 h 233"/>
                <a:gd name="T42" fmla="*/ 108 w 149"/>
                <a:gd name="T43" fmla="*/ 54 h 233"/>
                <a:gd name="T44" fmla="*/ 102 w 149"/>
                <a:gd name="T45" fmla="*/ 41 h 233"/>
                <a:gd name="T46" fmla="*/ 92 w 149"/>
                <a:gd name="T47" fmla="*/ 32 h 233"/>
                <a:gd name="T48" fmla="*/ 79 w 149"/>
                <a:gd name="T49" fmla="*/ 28 h 233"/>
                <a:gd name="T50" fmla="*/ 64 w 149"/>
                <a:gd name="T51" fmla="*/ 28 h 233"/>
                <a:gd name="T52" fmla="*/ 50 w 149"/>
                <a:gd name="T53" fmla="*/ 33 h 233"/>
                <a:gd name="T54" fmla="*/ 39 w 149"/>
                <a:gd name="T55" fmla="*/ 42 h 233"/>
                <a:gd name="T56" fmla="*/ 32 w 149"/>
                <a:gd name="T57" fmla="*/ 57 h 233"/>
                <a:gd name="T58" fmla="*/ 3 w 149"/>
                <a:gd name="T59" fmla="*/ 61 h 233"/>
                <a:gd name="T60" fmla="*/ 10 w 149"/>
                <a:gd name="T61" fmla="*/ 35 h 233"/>
                <a:gd name="T62" fmla="*/ 25 w 149"/>
                <a:gd name="T63" fmla="*/ 16 h 233"/>
                <a:gd name="T64" fmla="*/ 35 w 149"/>
                <a:gd name="T65" fmla="*/ 9 h 233"/>
                <a:gd name="T66" fmla="*/ 45 w 149"/>
                <a:gd name="T67" fmla="*/ 4 h 233"/>
                <a:gd name="T68" fmla="*/ 57 w 149"/>
                <a:gd name="T69" fmla="*/ 1 h 233"/>
                <a:gd name="T70" fmla="*/ 70 w 149"/>
                <a:gd name="T71" fmla="*/ 0 h 233"/>
                <a:gd name="T72" fmla="*/ 87 w 149"/>
                <a:gd name="T73" fmla="*/ 1 h 233"/>
                <a:gd name="T74" fmla="*/ 104 w 149"/>
                <a:gd name="T75" fmla="*/ 7 h 233"/>
                <a:gd name="T76" fmla="*/ 118 w 149"/>
                <a:gd name="T77" fmla="*/ 17 h 233"/>
                <a:gd name="T78" fmla="*/ 128 w 149"/>
                <a:gd name="T79" fmla="*/ 29 h 233"/>
                <a:gd name="T80" fmla="*/ 136 w 149"/>
                <a:gd name="T81" fmla="*/ 44 h 233"/>
                <a:gd name="T82" fmla="*/ 137 w 149"/>
                <a:gd name="T83" fmla="*/ 58 h 233"/>
                <a:gd name="T84" fmla="*/ 136 w 149"/>
                <a:gd name="T85" fmla="*/ 73 h 233"/>
                <a:gd name="T86" fmla="*/ 128 w 149"/>
                <a:gd name="T87" fmla="*/ 84 h 233"/>
                <a:gd name="T88" fmla="*/ 118 w 149"/>
                <a:gd name="T89" fmla="*/ 95 h 233"/>
                <a:gd name="T90" fmla="*/ 105 w 149"/>
                <a:gd name="T91" fmla="*/ 103 h 233"/>
                <a:gd name="T92" fmla="*/ 124 w 149"/>
                <a:gd name="T93" fmla="*/ 111 h 233"/>
                <a:gd name="T94" fmla="*/ 137 w 149"/>
                <a:gd name="T95" fmla="*/ 124 h 233"/>
                <a:gd name="T96" fmla="*/ 146 w 149"/>
                <a:gd name="T97" fmla="*/ 140 h 233"/>
                <a:gd name="T98" fmla="*/ 149 w 149"/>
                <a:gd name="T99" fmla="*/ 162 h 233"/>
                <a:gd name="T100" fmla="*/ 143 w 149"/>
                <a:gd name="T101" fmla="*/ 189 h 233"/>
                <a:gd name="T102" fmla="*/ 127 w 149"/>
                <a:gd name="T103" fmla="*/ 214 h 233"/>
                <a:gd name="T104" fmla="*/ 115 w 149"/>
                <a:gd name="T105" fmla="*/ 223 h 233"/>
                <a:gd name="T106" fmla="*/ 102 w 149"/>
                <a:gd name="T107" fmla="*/ 229 h 233"/>
                <a:gd name="T108" fmla="*/ 89 w 149"/>
                <a:gd name="T109" fmla="*/ 232 h 233"/>
                <a:gd name="T110" fmla="*/ 73 w 149"/>
                <a:gd name="T111" fmla="*/ 233 h 233"/>
                <a:gd name="T112" fmla="*/ 58 w 149"/>
                <a:gd name="T113" fmla="*/ 232 h 233"/>
                <a:gd name="T114" fmla="*/ 45 w 149"/>
                <a:gd name="T115" fmla="*/ 229 h 233"/>
                <a:gd name="T116" fmla="*/ 32 w 149"/>
                <a:gd name="T117" fmla="*/ 224 h 233"/>
                <a:gd name="T118" fmla="*/ 22 w 149"/>
                <a:gd name="T119" fmla="*/ 217 h 233"/>
                <a:gd name="T120" fmla="*/ 7 w 149"/>
                <a:gd name="T121" fmla="*/ 195 h 233"/>
                <a:gd name="T122" fmla="*/ 0 w 149"/>
                <a:gd name="T123" fmla="*/ 16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33">
                  <a:moveTo>
                    <a:pt x="0" y="169"/>
                  </a:moveTo>
                  <a:lnTo>
                    <a:pt x="28" y="165"/>
                  </a:lnTo>
                  <a:lnTo>
                    <a:pt x="31" y="175"/>
                  </a:lnTo>
                  <a:lnTo>
                    <a:pt x="33" y="184"/>
                  </a:lnTo>
                  <a:lnTo>
                    <a:pt x="38" y="191"/>
                  </a:lnTo>
                  <a:lnTo>
                    <a:pt x="44" y="197"/>
                  </a:lnTo>
                  <a:lnTo>
                    <a:pt x="50" y="201"/>
                  </a:lnTo>
                  <a:lnTo>
                    <a:pt x="57" y="204"/>
                  </a:lnTo>
                  <a:lnTo>
                    <a:pt x="64" y="207"/>
                  </a:lnTo>
                  <a:lnTo>
                    <a:pt x="73" y="207"/>
                  </a:lnTo>
                  <a:lnTo>
                    <a:pt x="83" y="205"/>
                  </a:lnTo>
                  <a:lnTo>
                    <a:pt x="93" y="204"/>
                  </a:lnTo>
                  <a:lnTo>
                    <a:pt x="101" y="200"/>
                  </a:lnTo>
                  <a:lnTo>
                    <a:pt x="108" y="194"/>
                  </a:lnTo>
                  <a:lnTo>
                    <a:pt x="114" y="186"/>
                  </a:lnTo>
                  <a:lnTo>
                    <a:pt x="118" y="179"/>
                  </a:lnTo>
                  <a:lnTo>
                    <a:pt x="120" y="170"/>
                  </a:lnTo>
                  <a:lnTo>
                    <a:pt x="121" y="162"/>
                  </a:lnTo>
                  <a:lnTo>
                    <a:pt x="120" y="153"/>
                  </a:lnTo>
                  <a:lnTo>
                    <a:pt x="118" y="144"/>
                  </a:lnTo>
                  <a:lnTo>
                    <a:pt x="114" y="137"/>
                  </a:lnTo>
                  <a:lnTo>
                    <a:pt x="108" y="130"/>
                  </a:lnTo>
                  <a:lnTo>
                    <a:pt x="102" y="125"/>
                  </a:lnTo>
                  <a:lnTo>
                    <a:pt x="95" y="121"/>
                  </a:lnTo>
                  <a:lnTo>
                    <a:pt x="86" y="119"/>
                  </a:lnTo>
                  <a:lnTo>
                    <a:pt x="76" y="118"/>
                  </a:lnTo>
                  <a:lnTo>
                    <a:pt x="71" y="118"/>
                  </a:lnTo>
                  <a:lnTo>
                    <a:pt x="66" y="119"/>
                  </a:lnTo>
                  <a:lnTo>
                    <a:pt x="61" y="119"/>
                  </a:lnTo>
                  <a:lnTo>
                    <a:pt x="55" y="121"/>
                  </a:lnTo>
                  <a:lnTo>
                    <a:pt x="58" y="93"/>
                  </a:lnTo>
                  <a:lnTo>
                    <a:pt x="60" y="93"/>
                  </a:lnTo>
                  <a:lnTo>
                    <a:pt x="61" y="93"/>
                  </a:lnTo>
                  <a:lnTo>
                    <a:pt x="63" y="93"/>
                  </a:lnTo>
                  <a:lnTo>
                    <a:pt x="63" y="93"/>
                  </a:lnTo>
                  <a:lnTo>
                    <a:pt x="71" y="93"/>
                  </a:lnTo>
                  <a:lnTo>
                    <a:pt x="80" y="92"/>
                  </a:lnTo>
                  <a:lnTo>
                    <a:pt x="87" y="89"/>
                  </a:lnTo>
                  <a:lnTo>
                    <a:pt x="95" y="86"/>
                  </a:lnTo>
                  <a:lnTo>
                    <a:pt x="101" y="81"/>
                  </a:lnTo>
                  <a:lnTo>
                    <a:pt x="105" y="74"/>
                  </a:lnTo>
                  <a:lnTo>
                    <a:pt x="106" y="68"/>
                  </a:lnTo>
                  <a:lnTo>
                    <a:pt x="108" y="60"/>
                  </a:lnTo>
                  <a:lnTo>
                    <a:pt x="108" y="54"/>
                  </a:lnTo>
                  <a:lnTo>
                    <a:pt x="105" y="46"/>
                  </a:lnTo>
                  <a:lnTo>
                    <a:pt x="102" y="41"/>
                  </a:lnTo>
                  <a:lnTo>
                    <a:pt x="98" y="36"/>
                  </a:lnTo>
                  <a:lnTo>
                    <a:pt x="92" y="32"/>
                  </a:lnTo>
                  <a:lnTo>
                    <a:pt x="86" y="29"/>
                  </a:lnTo>
                  <a:lnTo>
                    <a:pt x="79" y="28"/>
                  </a:lnTo>
                  <a:lnTo>
                    <a:pt x="71" y="28"/>
                  </a:lnTo>
                  <a:lnTo>
                    <a:pt x="64" y="28"/>
                  </a:lnTo>
                  <a:lnTo>
                    <a:pt x="57" y="30"/>
                  </a:lnTo>
                  <a:lnTo>
                    <a:pt x="50" y="33"/>
                  </a:lnTo>
                  <a:lnTo>
                    <a:pt x="44" y="38"/>
                  </a:lnTo>
                  <a:lnTo>
                    <a:pt x="39" y="42"/>
                  </a:lnTo>
                  <a:lnTo>
                    <a:pt x="35" y="49"/>
                  </a:lnTo>
                  <a:lnTo>
                    <a:pt x="32" y="57"/>
                  </a:lnTo>
                  <a:lnTo>
                    <a:pt x="31" y="65"/>
                  </a:lnTo>
                  <a:lnTo>
                    <a:pt x="3" y="61"/>
                  </a:lnTo>
                  <a:lnTo>
                    <a:pt x="6" y="46"/>
                  </a:lnTo>
                  <a:lnTo>
                    <a:pt x="10" y="35"/>
                  </a:lnTo>
                  <a:lnTo>
                    <a:pt x="17" y="25"/>
                  </a:lnTo>
                  <a:lnTo>
                    <a:pt x="25" y="16"/>
                  </a:lnTo>
                  <a:lnTo>
                    <a:pt x="29" y="13"/>
                  </a:lnTo>
                  <a:lnTo>
                    <a:pt x="35" y="9"/>
                  </a:lnTo>
                  <a:lnTo>
                    <a:pt x="41" y="6"/>
                  </a:lnTo>
                  <a:lnTo>
                    <a:pt x="45" y="4"/>
                  </a:lnTo>
                  <a:lnTo>
                    <a:pt x="51" y="3"/>
                  </a:lnTo>
                  <a:lnTo>
                    <a:pt x="57" y="1"/>
                  </a:lnTo>
                  <a:lnTo>
                    <a:pt x="64" y="0"/>
                  </a:lnTo>
                  <a:lnTo>
                    <a:pt x="70" y="0"/>
                  </a:lnTo>
                  <a:lnTo>
                    <a:pt x="79" y="0"/>
                  </a:lnTo>
                  <a:lnTo>
                    <a:pt x="87" y="1"/>
                  </a:lnTo>
                  <a:lnTo>
                    <a:pt x="96" y="4"/>
                  </a:lnTo>
                  <a:lnTo>
                    <a:pt x="104" y="7"/>
                  </a:lnTo>
                  <a:lnTo>
                    <a:pt x="111" y="11"/>
                  </a:lnTo>
                  <a:lnTo>
                    <a:pt x="118" y="17"/>
                  </a:lnTo>
                  <a:lnTo>
                    <a:pt x="124" y="23"/>
                  </a:lnTo>
                  <a:lnTo>
                    <a:pt x="128" y="29"/>
                  </a:lnTo>
                  <a:lnTo>
                    <a:pt x="133" y="36"/>
                  </a:lnTo>
                  <a:lnTo>
                    <a:pt x="136" y="44"/>
                  </a:lnTo>
                  <a:lnTo>
                    <a:pt x="137" y="51"/>
                  </a:lnTo>
                  <a:lnTo>
                    <a:pt x="137" y="58"/>
                  </a:lnTo>
                  <a:lnTo>
                    <a:pt x="137" y="65"/>
                  </a:lnTo>
                  <a:lnTo>
                    <a:pt x="136" y="73"/>
                  </a:lnTo>
                  <a:lnTo>
                    <a:pt x="133" y="79"/>
                  </a:lnTo>
                  <a:lnTo>
                    <a:pt x="128" y="84"/>
                  </a:lnTo>
                  <a:lnTo>
                    <a:pt x="124" y="90"/>
                  </a:lnTo>
                  <a:lnTo>
                    <a:pt x="118" y="95"/>
                  </a:lnTo>
                  <a:lnTo>
                    <a:pt x="112" y="99"/>
                  </a:lnTo>
                  <a:lnTo>
                    <a:pt x="105" y="103"/>
                  </a:lnTo>
                  <a:lnTo>
                    <a:pt x="115" y="106"/>
                  </a:lnTo>
                  <a:lnTo>
                    <a:pt x="124" y="111"/>
                  </a:lnTo>
                  <a:lnTo>
                    <a:pt x="131" y="116"/>
                  </a:lnTo>
                  <a:lnTo>
                    <a:pt x="137" y="124"/>
                  </a:lnTo>
                  <a:lnTo>
                    <a:pt x="142" y="131"/>
                  </a:lnTo>
                  <a:lnTo>
                    <a:pt x="146" y="140"/>
                  </a:lnTo>
                  <a:lnTo>
                    <a:pt x="147" y="150"/>
                  </a:lnTo>
                  <a:lnTo>
                    <a:pt x="149" y="162"/>
                  </a:lnTo>
                  <a:lnTo>
                    <a:pt x="147" y="176"/>
                  </a:lnTo>
                  <a:lnTo>
                    <a:pt x="143" y="189"/>
                  </a:lnTo>
                  <a:lnTo>
                    <a:pt x="137" y="203"/>
                  </a:lnTo>
                  <a:lnTo>
                    <a:pt x="127" y="214"/>
                  </a:lnTo>
                  <a:lnTo>
                    <a:pt x="121" y="219"/>
                  </a:lnTo>
                  <a:lnTo>
                    <a:pt x="115" y="223"/>
                  </a:lnTo>
                  <a:lnTo>
                    <a:pt x="109" y="226"/>
                  </a:lnTo>
                  <a:lnTo>
                    <a:pt x="102" y="229"/>
                  </a:lnTo>
                  <a:lnTo>
                    <a:pt x="96" y="230"/>
                  </a:lnTo>
                  <a:lnTo>
                    <a:pt x="89" y="232"/>
                  </a:lnTo>
                  <a:lnTo>
                    <a:pt x="80" y="233"/>
                  </a:lnTo>
                  <a:lnTo>
                    <a:pt x="73" y="233"/>
                  </a:lnTo>
                  <a:lnTo>
                    <a:pt x="66" y="233"/>
                  </a:lnTo>
                  <a:lnTo>
                    <a:pt x="58" y="232"/>
                  </a:lnTo>
                  <a:lnTo>
                    <a:pt x="51" y="232"/>
                  </a:lnTo>
                  <a:lnTo>
                    <a:pt x="45" y="229"/>
                  </a:lnTo>
                  <a:lnTo>
                    <a:pt x="38" y="227"/>
                  </a:lnTo>
                  <a:lnTo>
                    <a:pt x="32" y="224"/>
                  </a:lnTo>
                  <a:lnTo>
                    <a:pt x="28" y="222"/>
                  </a:lnTo>
                  <a:lnTo>
                    <a:pt x="22" y="217"/>
                  </a:lnTo>
                  <a:lnTo>
                    <a:pt x="13" y="207"/>
                  </a:lnTo>
                  <a:lnTo>
                    <a:pt x="7" y="195"/>
                  </a:lnTo>
                  <a:lnTo>
                    <a:pt x="3" y="182"/>
                  </a:lnTo>
                  <a:lnTo>
                    <a:pt x="0" y="1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1" name="Freeform 148"/>
            <p:cNvSpPr>
              <a:spLocks noEditPoints="1"/>
            </p:cNvSpPr>
            <p:nvPr/>
          </p:nvSpPr>
          <p:spPr bwMode="auto">
            <a:xfrm>
              <a:off x="4818" y="1982"/>
              <a:ext cx="53" cy="77"/>
            </a:xfrm>
            <a:custGeom>
              <a:avLst/>
              <a:gdLst>
                <a:gd name="T0" fmla="*/ 104 w 159"/>
                <a:gd name="T1" fmla="*/ 229 h 229"/>
                <a:gd name="T2" fmla="*/ 104 w 159"/>
                <a:gd name="T3" fmla="*/ 173 h 229"/>
                <a:gd name="T4" fmla="*/ 0 w 159"/>
                <a:gd name="T5" fmla="*/ 173 h 229"/>
                <a:gd name="T6" fmla="*/ 0 w 159"/>
                <a:gd name="T7" fmla="*/ 146 h 229"/>
                <a:gd name="T8" fmla="*/ 110 w 159"/>
                <a:gd name="T9" fmla="*/ 0 h 229"/>
                <a:gd name="T10" fmla="*/ 131 w 159"/>
                <a:gd name="T11" fmla="*/ 0 h 229"/>
                <a:gd name="T12" fmla="*/ 131 w 159"/>
                <a:gd name="T13" fmla="*/ 146 h 229"/>
                <a:gd name="T14" fmla="*/ 159 w 159"/>
                <a:gd name="T15" fmla="*/ 146 h 229"/>
                <a:gd name="T16" fmla="*/ 159 w 159"/>
                <a:gd name="T17" fmla="*/ 173 h 229"/>
                <a:gd name="T18" fmla="*/ 131 w 159"/>
                <a:gd name="T19" fmla="*/ 173 h 229"/>
                <a:gd name="T20" fmla="*/ 131 w 159"/>
                <a:gd name="T21" fmla="*/ 229 h 229"/>
                <a:gd name="T22" fmla="*/ 104 w 159"/>
                <a:gd name="T23" fmla="*/ 229 h 229"/>
                <a:gd name="T24" fmla="*/ 104 w 159"/>
                <a:gd name="T25" fmla="*/ 146 h 229"/>
                <a:gd name="T26" fmla="*/ 104 w 159"/>
                <a:gd name="T27" fmla="*/ 52 h 229"/>
                <a:gd name="T28" fmla="*/ 34 w 159"/>
                <a:gd name="T29" fmla="*/ 146 h 229"/>
                <a:gd name="T30" fmla="*/ 104 w 159"/>
                <a:gd name="T31" fmla="*/ 1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29">
                  <a:moveTo>
                    <a:pt x="104" y="229"/>
                  </a:moveTo>
                  <a:lnTo>
                    <a:pt x="104" y="173"/>
                  </a:lnTo>
                  <a:lnTo>
                    <a:pt x="0" y="173"/>
                  </a:lnTo>
                  <a:lnTo>
                    <a:pt x="0" y="146"/>
                  </a:lnTo>
                  <a:lnTo>
                    <a:pt x="110" y="0"/>
                  </a:lnTo>
                  <a:lnTo>
                    <a:pt x="131" y="0"/>
                  </a:lnTo>
                  <a:lnTo>
                    <a:pt x="131" y="146"/>
                  </a:lnTo>
                  <a:lnTo>
                    <a:pt x="159" y="146"/>
                  </a:lnTo>
                  <a:lnTo>
                    <a:pt x="159" y="173"/>
                  </a:lnTo>
                  <a:lnTo>
                    <a:pt x="131" y="173"/>
                  </a:lnTo>
                  <a:lnTo>
                    <a:pt x="131" y="229"/>
                  </a:lnTo>
                  <a:lnTo>
                    <a:pt x="104" y="229"/>
                  </a:lnTo>
                  <a:close/>
                  <a:moveTo>
                    <a:pt x="104" y="146"/>
                  </a:moveTo>
                  <a:lnTo>
                    <a:pt x="104" y="52"/>
                  </a:lnTo>
                  <a:lnTo>
                    <a:pt x="34" y="146"/>
                  </a:lnTo>
                  <a:lnTo>
                    <a:pt x="104"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2" name="Freeform 149"/>
            <p:cNvSpPr>
              <a:spLocks/>
            </p:cNvSpPr>
            <p:nvPr/>
          </p:nvSpPr>
          <p:spPr bwMode="auto">
            <a:xfrm>
              <a:off x="2074" y="1549"/>
              <a:ext cx="382" cy="273"/>
            </a:xfrm>
            <a:custGeom>
              <a:avLst/>
              <a:gdLst>
                <a:gd name="T0" fmla="*/ 1138 w 1145"/>
                <a:gd name="T1" fmla="*/ 809 h 819"/>
                <a:gd name="T2" fmla="*/ 1145 w 1145"/>
                <a:gd name="T3" fmla="*/ 799 h 819"/>
                <a:gd name="T4" fmla="*/ 15 w 1145"/>
                <a:gd name="T5" fmla="*/ 0 h 819"/>
                <a:gd name="T6" fmla="*/ 0 w 1145"/>
                <a:gd name="T7" fmla="*/ 20 h 819"/>
                <a:gd name="T8" fmla="*/ 1131 w 1145"/>
                <a:gd name="T9" fmla="*/ 819 h 819"/>
                <a:gd name="T10" fmla="*/ 1138 w 1145"/>
                <a:gd name="T11" fmla="*/ 809 h 819"/>
              </a:gdLst>
              <a:ahLst/>
              <a:cxnLst>
                <a:cxn ang="0">
                  <a:pos x="T0" y="T1"/>
                </a:cxn>
                <a:cxn ang="0">
                  <a:pos x="T2" y="T3"/>
                </a:cxn>
                <a:cxn ang="0">
                  <a:pos x="T4" y="T5"/>
                </a:cxn>
                <a:cxn ang="0">
                  <a:pos x="T6" y="T7"/>
                </a:cxn>
                <a:cxn ang="0">
                  <a:pos x="T8" y="T9"/>
                </a:cxn>
                <a:cxn ang="0">
                  <a:pos x="T10" y="T11"/>
                </a:cxn>
              </a:cxnLst>
              <a:rect l="0" t="0" r="r" b="b"/>
              <a:pathLst>
                <a:path w="1145" h="819">
                  <a:moveTo>
                    <a:pt x="1138" y="809"/>
                  </a:moveTo>
                  <a:lnTo>
                    <a:pt x="1145" y="799"/>
                  </a:lnTo>
                  <a:lnTo>
                    <a:pt x="15" y="0"/>
                  </a:lnTo>
                  <a:lnTo>
                    <a:pt x="0" y="20"/>
                  </a:lnTo>
                  <a:lnTo>
                    <a:pt x="1131" y="819"/>
                  </a:lnTo>
                  <a:lnTo>
                    <a:pt x="1138" y="8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3" name="Freeform 150"/>
            <p:cNvSpPr>
              <a:spLocks/>
            </p:cNvSpPr>
            <p:nvPr/>
          </p:nvSpPr>
          <p:spPr bwMode="auto">
            <a:xfrm>
              <a:off x="2437" y="1796"/>
              <a:ext cx="56" cy="50"/>
            </a:xfrm>
            <a:custGeom>
              <a:avLst/>
              <a:gdLst>
                <a:gd name="T0" fmla="*/ 167 w 167"/>
                <a:gd name="T1" fmla="*/ 150 h 150"/>
                <a:gd name="T2" fmla="*/ 88 w 167"/>
                <a:gd name="T3" fmla="*/ 0 h 150"/>
                <a:gd name="T4" fmla="*/ 0 w 167"/>
                <a:gd name="T5" fmla="*/ 123 h 150"/>
                <a:gd name="T6" fmla="*/ 167 w 167"/>
                <a:gd name="T7" fmla="*/ 150 h 150"/>
              </a:gdLst>
              <a:ahLst/>
              <a:cxnLst>
                <a:cxn ang="0">
                  <a:pos x="T0" y="T1"/>
                </a:cxn>
                <a:cxn ang="0">
                  <a:pos x="T2" y="T3"/>
                </a:cxn>
                <a:cxn ang="0">
                  <a:pos x="T4" y="T5"/>
                </a:cxn>
                <a:cxn ang="0">
                  <a:pos x="T6" y="T7"/>
                </a:cxn>
              </a:cxnLst>
              <a:rect l="0" t="0" r="r" b="b"/>
              <a:pathLst>
                <a:path w="167" h="150">
                  <a:moveTo>
                    <a:pt x="167" y="150"/>
                  </a:moveTo>
                  <a:lnTo>
                    <a:pt x="88" y="0"/>
                  </a:lnTo>
                  <a:lnTo>
                    <a:pt x="0" y="123"/>
                  </a:lnTo>
                  <a:lnTo>
                    <a:pt x="167"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4" name="Freeform 151"/>
            <p:cNvSpPr>
              <a:spLocks/>
            </p:cNvSpPr>
            <p:nvPr/>
          </p:nvSpPr>
          <p:spPr bwMode="auto">
            <a:xfrm>
              <a:off x="2814" y="2168"/>
              <a:ext cx="147" cy="249"/>
            </a:xfrm>
            <a:custGeom>
              <a:avLst/>
              <a:gdLst>
                <a:gd name="T0" fmla="*/ 430 w 441"/>
                <a:gd name="T1" fmla="*/ 741 h 747"/>
                <a:gd name="T2" fmla="*/ 441 w 441"/>
                <a:gd name="T3" fmla="*/ 735 h 747"/>
                <a:gd name="T4" fmla="*/ 20 w 441"/>
                <a:gd name="T5" fmla="*/ 0 h 747"/>
                <a:gd name="T6" fmla="*/ 0 w 441"/>
                <a:gd name="T7" fmla="*/ 12 h 747"/>
                <a:gd name="T8" fmla="*/ 420 w 441"/>
                <a:gd name="T9" fmla="*/ 747 h 747"/>
                <a:gd name="T10" fmla="*/ 430 w 441"/>
                <a:gd name="T11" fmla="*/ 741 h 747"/>
              </a:gdLst>
              <a:ahLst/>
              <a:cxnLst>
                <a:cxn ang="0">
                  <a:pos x="T0" y="T1"/>
                </a:cxn>
                <a:cxn ang="0">
                  <a:pos x="T2" y="T3"/>
                </a:cxn>
                <a:cxn ang="0">
                  <a:pos x="T4" y="T5"/>
                </a:cxn>
                <a:cxn ang="0">
                  <a:pos x="T6" y="T7"/>
                </a:cxn>
                <a:cxn ang="0">
                  <a:pos x="T8" y="T9"/>
                </a:cxn>
                <a:cxn ang="0">
                  <a:pos x="T10" y="T11"/>
                </a:cxn>
              </a:cxnLst>
              <a:rect l="0" t="0" r="r" b="b"/>
              <a:pathLst>
                <a:path w="441" h="747">
                  <a:moveTo>
                    <a:pt x="430" y="741"/>
                  </a:moveTo>
                  <a:lnTo>
                    <a:pt x="441" y="735"/>
                  </a:lnTo>
                  <a:lnTo>
                    <a:pt x="20" y="0"/>
                  </a:lnTo>
                  <a:lnTo>
                    <a:pt x="0" y="12"/>
                  </a:lnTo>
                  <a:lnTo>
                    <a:pt x="420" y="747"/>
                  </a:lnTo>
                  <a:lnTo>
                    <a:pt x="430" y="7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5" name="Freeform 152"/>
            <p:cNvSpPr>
              <a:spLocks/>
            </p:cNvSpPr>
            <p:nvPr/>
          </p:nvSpPr>
          <p:spPr bwMode="auto">
            <a:xfrm>
              <a:off x="2936" y="2401"/>
              <a:ext cx="44" cy="53"/>
            </a:xfrm>
            <a:custGeom>
              <a:avLst/>
              <a:gdLst>
                <a:gd name="T0" fmla="*/ 132 w 132"/>
                <a:gd name="T1" fmla="*/ 159 h 159"/>
                <a:gd name="T2" fmla="*/ 123 w 132"/>
                <a:gd name="T3" fmla="*/ 0 h 159"/>
                <a:gd name="T4" fmla="*/ 0 w 132"/>
                <a:gd name="T5" fmla="*/ 70 h 159"/>
                <a:gd name="T6" fmla="*/ 132 w 132"/>
                <a:gd name="T7" fmla="*/ 159 h 159"/>
              </a:gdLst>
              <a:ahLst/>
              <a:cxnLst>
                <a:cxn ang="0">
                  <a:pos x="T0" y="T1"/>
                </a:cxn>
                <a:cxn ang="0">
                  <a:pos x="T2" y="T3"/>
                </a:cxn>
                <a:cxn ang="0">
                  <a:pos x="T4" y="T5"/>
                </a:cxn>
                <a:cxn ang="0">
                  <a:pos x="T6" y="T7"/>
                </a:cxn>
              </a:cxnLst>
              <a:rect l="0" t="0" r="r" b="b"/>
              <a:pathLst>
                <a:path w="132" h="159">
                  <a:moveTo>
                    <a:pt x="132" y="159"/>
                  </a:moveTo>
                  <a:lnTo>
                    <a:pt x="123" y="0"/>
                  </a:lnTo>
                  <a:lnTo>
                    <a:pt x="0" y="70"/>
                  </a:lnTo>
                  <a:lnTo>
                    <a:pt x="132" y="1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6" name="Freeform 153"/>
            <p:cNvSpPr>
              <a:spLocks/>
            </p:cNvSpPr>
            <p:nvPr/>
          </p:nvSpPr>
          <p:spPr bwMode="auto">
            <a:xfrm>
              <a:off x="3300" y="1604"/>
              <a:ext cx="394" cy="851"/>
            </a:xfrm>
            <a:custGeom>
              <a:avLst/>
              <a:gdLst>
                <a:gd name="T0" fmla="*/ 1171 w 1183"/>
                <a:gd name="T1" fmla="*/ 4 h 2554"/>
                <a:gd name="T2" fmla="*/ 1160 w 1183"/>
                <a:gd name="T3" fmla="*/ 0 h 2554"/>
                <a:gd name="T4" fmla="*/ 0 w 1183"/>
                <a:gd name="T5" fmla="*/ 2545 h 2554"/>
                <a:gd name="T6" fmla="*/ 23 w 1183"/>
                <a:gd name="T7" fmla="*/ 2554 h 2554"/>
                <a:gd name="T8" fmla="*/ 1183 w 1183"/>
                <a:gd name="T9" fmla="*/ 9 h 2554"/>
                <a:gd name="T10" fmla="*/ 1171 w 1183"/>
                <a:gd name="T11" fmla="*/ 4 h 2554"/>
              </a:gdLst>
              <a:ahLst/>
              <a:cxnLst>
                <a:cxn ang="0">
                  <a:pos x="T0" y="T1"/>
                </a:cxn>
                <a:cxn ang="0">
                  <a:pos x="T2" y="T3"/>
                </a:cxn>
                <a:cxn ang="0">
                  <a:pos x="T4" y="T5"/>
                </a:cxn>
                <a:cxn ang="0">
                  <a:pos x="T6" y="T7"/>
                </a:cxn>
                <a:cxn ang="0">
                  <a:pos x="T8" y="T9"/>
                </a:cxn>
                <a:cxn ang="0">
                  <a:pos x="T10" y="T11"/>
                </a:cxn>
              </a:cxnLst>
              <a:rect l="0" t="0" r="r" b="b"/>
              <a:pathLst>
                <a:path w="1183" h="2554">
                  <a:moveTo>
                    <a:pt x="1171" y="4"/>
                  </a:moveTo>
                  <a:lnTo>
                    <a:pt x="1160" y="0"/>
                  </a:lnTo>
                  <a:lnTo>
                    <a:pt x="0" y="2545"/>
                  </a:lnTo>
                  <a:lnTo>
                    <a:pt x="23" y="2554"/>
                  </a:lnTo>
                  <a:lnTo>
                    <a:pt x="1183" y="9"/>
                  </a:lnTo>
                  <a:lnTo>
                    <a:pt x="117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7" name="Freeform 154"/>
            <p:cNvSpPr>
              <a:spLocks/>
            </p:cNvSpPr>
            <p:nvPr/>
          </p:nvSpPr>
          <p:spPr bwMode="auto">
            <a:xfrm>
              <a:off x="3666" y="1562"/>
              <a:ext cx="46" cy="56"/>
            </a:xfrm>
            <a:custGeom>
              <a:avLst/>
              <a:gdLst>
                <a:gd name="T0" fmla="*/ 133 w 140"/>
                <a:gd name="T1" fmla="*/ 0 h 168"/>
                <a:gd name="T2" fmla="*/ 0 w 140"/>
                <a:gd name="T3" fmla="*/ 107 h 168"/>
                <a:gd name="T4" fmla="*/ 140 w 140"/>
                <a:gd name="T5" fmla="*/ 168 h 168"/>
                <a:gd name="T6" fmla="*/ 133 w 140"/>
                <a:gd name="T7" fmla="*/ 0 h 168"/>
              </a:gdLst>
              <a:ahLst/>
              <a:cxnLst>
                <a:cxn ang="0">
                  <a:pos x="T0" y="T1"/>
                </a:cxn>
                <a:cxn ang="0">
                  <a:pos x="T2" y="T3"/>
                </a:cxn>
                <a:cxn ang="0">
                  <a:pos x="T4" y="T5"/>
                </a:cxn>
                <a:cxn ang="0">
                  <a:pos x="T6" y="T7"/>
                </a:cxn>
              </a:cxnLst>
              <a:rect l="0" t="0" r="r" b="b"/>
              <a:pathLst>
                <a:path w="140" h="168">
                  <a:moveTo>
                    <a:pt x="133" y="0"/>
                  </a:moveTo>
                  <a:lnTo>
                    <a:pt x="0" y="107"/>
                  </a:lnTo>
                  <a:lnTo>
                    <a:pt x="140" y="168"/>
                  </a:lnTo>
                  <a:lnTo>
                    <a:pt x="1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8" name="Freeform 155"/>
            <p:cNvSpPr>
              <a:spLocks/>
            </p:cNvSpPr>
            <p:nvPr/>
          </p:nvSpPr>
          <p:spPr bwMode="auto">
            <a:xfrm>
              <a:off x="4032" y="1559"/>
              <a:ext cx="372" cy="263"/>
            </a:xfrm>
            <a:custGeom>
              <a:avLst/>
              <a:gdLst>
                <a:gd name="T0" fmla="*/ 1109 w 1116"/>
                <a:gd name="T1" fmla="*/ 781 h 791"/>
                <a:gd name="T2" fmla="*/ 1116 w 1116"/>
                <a:gd name="T3" fmla="*/ 770 h 791"/>
                <a:gd name="T4" fmla="*/ 15 w 1116"/>
                <a:gd name="T5" fmla="*/ 0 h 791"/>
                <a:gd name="T6" fmla="*/ 0 w 1116"/>
                <a:gd name="T7" fmla="*/ 21 h 791"/>
                <a:gd name="T8" fmla="*/ 1102 w 1116"/>
                <a:gd name="T9" fmla="*/ 791 h 791"/>
                <a:gd name="T10" fmla="*/ 1109 w 1116"/>
                <a:gd name="T11" fmla="*/ 781 h 791"/>
              </a:gdLst>
              <a:ahLst/>
              <a:cxnLst>
                <a:cxn ang="0">
                  <a:pos x="T0" y="T1"/>
                </a:cxn>
                <a:cxn ang="0">
                  <a:pos x="T2" y="T3"/>
                </a:cxn>
                <a:cxn ang="0">
                  <a:pos x="T4" y="T5"/>
                </a:cxn>
                <a:cxn ang="0">
                  <a:pos x="T6" y="T7"/>
                </a:cxn>
                <a:cxn ang="0">
                  <a:pos x="T8" y="T9"/>
                </a:cxn>
                <a:cxn ang="0">
                  <a:pos x="T10" y="T11"/>
                </a:cxn>
              </a:cxnLst>
              <a:rect l="0" t="0" r="r" b="b"/>
              <a:pathLst>
                <a:path w="1116" h="791">
                  <a:moveTo>
                    <a:pt x="1109" y="781"/>
                  </a:moveTo>
                  <a:lnTo>
                    <a:pt x="1116" y="770"/>
                  </a:lnTo>
                  <a:lnTo>
                    <a:pt x="15" y="0"/>
                  </a:lnTo>
                  <a:lnTo>
                    <a:pt x="0" y="21"/>
                  </a:lnTo>
                  <a:lnTo>
                    <a:pt x="1102" y="791"/>
                  </a:lnTo>
                  <a:lnTo>
                    <a:pt x="1109" y="78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59" name="Freeform 156"/>
            <p:cNvSpPr>
              <a:spLocks/>
            </p:cNvSpPr>
            <p:nvPr/>
          </p:nvSpPr>
          <p:spPr bwMode="auto">
            <a:xfrm>
              <a:off x="4385" y="1797"/>
              <a:ext cx="55" cy="49"/>
            </a:xfrm>
            <a:custGeom>
              <a:avLst/>
              <a:gdLst>
                <a:gd name="T0" fmla="*/ 167 w 167"/>
                <a:gd name="T1" fmla="*/ 148 h 148"/>
                <a:gd name="T2" fmla="*/ 85 w 167"/>
                <a:gd name="T3" fmla="*/ 0 h 148"/>
                <a:gd name="T4" fmla="*/ 0 w 167"/>
                <a:gd name="T5" fmla="*/ 122 h 148"/>
                <a:gd name="T6" fmla="*/ 167 w 167"/>
                <a:gd name="T7" fmla="*/ 148 h 148"/>
              </a:gdLst>
              <a:ahLst/>
              <a:cxnLst>
                <a:cxn ang="0">
                  <a:pos x="T0" y="T1"/>
                </a:cxn>
                <a:cxn ang="0">
                  <a:pos x="T2" y="T3"/>
                </a:cxn>
                <a:cxn ang="0">
                  <a:pos x="T4" y="T5"/>
                </a:cxn>
                <a:cxn ang="0">
                  <a:pos x="T6" y="T7"/>
                </a:cxn>
              </a:cxnLst>
              <a:rect l="0" t="0" r="r" b="b"/>
              <a:pathLst>
                <a:path w="167" h="148">
                  <a:moveTo>
                    <a:pt x="167" y="148"/>
                  </a:moveTo>
                  <a:lnTo>
                    <a:pt x="85" y="0"/>
                  </a:lnTo>
                  <a:lnTo>
                    <a:pt x="0" y="122"/>
                  </a:lnTo>
                  <a:lnTo>
                    <a:pt x="167" y="1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0" name="Freeform 157"/>
            <p:cNvSpPr>
              <a:spLocks/>
            </p:cNvSpPr>
            <p:nvPr/>
          </p:nvSpPr>
          <p:spPr bwMode="auto">
            <a:xfrm>
              <a:off x="4761" y="2169"/>
              <a:ext cx="162" cy="849"/>
            </a:xfrm>
            <a:custGeom>
              <a:avLst/>
              <a:gdLst>
                <a:gd name="T0" fmla="*/ 476 w 488"/>
                <a:gd name="T1" fmla="*/ 2544 h 2546"/>
                <a:gd name="T2" fmla="*/ 488 w 488"/>
                <a:gd name="T3" fmla="*/ 2543 h 2546"/>
                <a:gd name="T4" fmla="*/ 23 w 488"/>
                <a:gd name="T5" fmla="*/ 0 h 2546"/>
                <a:gd name="T6" fmla="*/ 0 w 488"/>
                <a:gd name="T7" fmla="*/ 3 h 2546"/>
                <a:gd name="T8" fmla="*/ 465 w 488"/>
                <a:gd name="T9" fmla="*/ 2546 h 2546"/>
                <a:gd name="T10" fmla="*/ 476 w 488"/>
                <a:gd name="T11" fmla="*/ 2544 h 2546"/>
              </a:gdLst>
              <a:ahLst/>
              <a:cxnLst>
                <a:cxn ang="0">
                  <a:pos x="T0" y="T1"/>
                </a:cxn>
                <a:cxn ang="0">
                  <a:pos x="T2" y="T3"/>
                </a:cxn>
                <a:cxn ang="0">
                  <a:pos x="T4" y="T5"/>
                </a:cxn>
                <a:cxn ang="0">
                  <a:pos x="T6" y="T7"/>
                </a:cxn>
                <a:cxn ang="0">
                  <a:pos x="T8" y="T9"/>
                </a:cxn>
                <a:cxn ang="0">
                  <a:pos x="T10" y="T11"/>
                </a:cxn>
              </a:cxnLst>
              <a:rect l="0" t="0" r="r" b="b"/>
              <a:pathLst>
                <a:path w="488" h="2546">
                  <a:moveTo>
                    <a:pt x="476" y="2544"/>
                  </a:moveTo>
                  <a:lnTo>
                    <a:pt x="488" y="2543"/>
                  </a:lnTo>
                  <a:lnTo>
                    <a:pt x="23" y="0"/>
                  </a:lnTo>
                  <a:lnTo>
                    <a:pt x="0" y="3"/>
                  </a:lnTo>
                  <a:lnTo>
                    <a:pt x="465" y="2546"/>
                  </a:lnTo>
                  <a:lnTo>
                    <a:pt x="476" y="25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1" name="Freeform 158"/>
            <p:cNvSpPr>
              <a:spLocks/>
            </p:cNvSpPr>
            <p:nvPr/>
          </p:nvSpPr>
          <p:spPr bwMode="auto">
            <a:xfrm>
              <a:off x="4896" y="3011"/>
              <a:ext cx="46" cy="51"/>
            </a:xfrm>
            <a:custGeom>
              <a:avLst/>
              <a:gdLst>
                <a:gd name="T0" fmla="*/ 95 w 140"/>
                <a:gd name="T1" fmla="*/ 153 h 153"/>
                <a:gd name="T2" fmla="*/ 140 w 140"/>
                <a:gd name="T3" fmla="*/ 0 h 153"/>
                <a:gd name="T4" fmla="*/ 0 w 140"/>
                <a:gd name="T5" fmla="*/ 23 h 153"/>
                <a:gd name="T6" fmla="*/ 95 w 140"/>
                <a:gd name="T7" fmla="*/ 153 h 153"/>
              </a:gdLst>
              <a:ahLst/>
              <a:cxnLst>
                <a:cxn ang="0">
                  <a:pos x="T0" y="T1"/>
                </a:cxn>
                <a:cxn ang="0">
                  <a:pos x="T2" y="T3"/>
                </a:cxn>
                <a:cxn ang="0">
                  <a:pos x="T4" y="T5"/>
                </a:cxn>
                <a:cxn ang="0">
                  <a:pos x="T6" y="T7"/>
                </a:cxn>
              </a:cxnLst>
              <a:rect l="0" t="0" r="r" b="b"/>
              <a:pathLst>
                <a:path w="140" h="153">
                  <a:moveTo>
                    <a:pt x="95" y="153"/>
                  </a:moveTo>
                  <a:lnTo>
                    <a:pt x="140" y="0"/>
                  </a:lnTo>
                  <a:lnTo>
                    <a:pt x="0" y="23"/>
                  </a:lnTo>
                  <a:lnTo>
                    <a:pt x="95" y="1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2" name="Freeform 159"/>
            <p:cNvSpPr>
              <a:spLocks noEditPoints="1"/>
            </p:cNvSpPr>
            <p:nvPr/>
          </p:nvSpPr>
          <p:spPr bwMode="auto">
            <a:xfrm>
              <a:off x="837" y="1120"/>
              <a:ext cx="428" cy="78"/>
            </a:xfrm>
            <a:custGeom>
              <a:avLst/>
              <a:gdLst>
                <a:gd name="T0" fmla="*/ 104 w 1284"/>
                <a:gd name="T1" fmla="*/ 1 h 233"/>
                <a:gd name="T2" fmla="*/ 149 w 1284"/>
                <a:gd name="T3" fmla="*/ 14 h 233"/>
                <a:gd name="T4" fmla="*/ 183 w 1284"/>
                <a:gd name="T5" fmla="*/ 59 h 233"/>
                <a:gd name="T6" fmla="*/ 193 w 1284"/>
                <a:gd name="T7" fmla="*/ 128 h 233"/>
                <a:gd name="T8" fmla="*/ 180 w 1284"/>
                <a:gd name="T9" fmla="*/ 180 h 233"/>
                <a:gd name="T10" fmla="*/ 155 w 1284"/>
                <a:gd name="T11" fmla="*/ 213 h 233"/>
                <a:gd name="T12" fmla="*/ 122 w 1284"/>
                <a:gd name="T13" fmla="*/ 229 h 233"/>
                <a:gd name="T14" fmla="*/ 0 w 1284"/>
                <a:gd name="T15" fmla="*/ 231 h 233"/>
                <a:gd name="T16" fmla="*/ 110 w 1284"/>
                <a:gd name="T17" fmla="*/ 201 h 233"/>
                <a:gd name="T18" fmla="*/ 139 w 1284"/>
                <a:gd name="T19" fmla="*/ 188 h 233"/>
                <a:gd name="T20" fmla="*/ 158 w 1284"/>
                <a:gd name="T21" fmla="*/ 148 h 233"/>
                <a:gd name="T22" fmla="*/ 160 w 1284"/>
                <a:gd name="T23" fmla="*/ 81 h 233"/>
                <a:gd name="T24" fmla="*/ 129 w 1284"/>
                <a:gd name="T25" fmla="*/ 36 h 233"/>
                <a:gd name="T26" fmla="*/ 81 w 1284"/>
                <a:gd name="T27" fmla="*/ 27 h 233"/>
                <a:gd name="T28" fmla="*/ 228 w 1284"/>
                <a:gd name="T29" fmla="*/ 107 h 233"/>
                <a:gd name="T30" fmla="*/ 263 w 1284"/>
                <a:gd name="T31" fmla="*/ 68 h 233"/>
                <a:gd name="T32" fmla="*/ 298 w 1284"/>
                <a:gd name="T33" fmla="*/ 61 h 233"/>
                <a:gd name="T34" fmla="*/ 336 w 1284"/>
                <a:gd name="T35" fmla="*/ 70 h 233"/>
                <a:gd name="T36" fmla="*/ 370 w 1284"/>
                <a:gd name="T37" fmla="*/ 109 h 233"/>
                <a:gd name="T38" fmla="*/ 370 w 1284"/>
                <a:gd name="T39" fmla="*/ 186 h 233"/>
                <a:gd name="T40" fmla="*/ 338 w 1284"/>
                <a:gd name="T41" fmla="*/ 224 h 233"/>
                <a:gd name="T42" fmla="*/ 290 w 1284"/>
                <a:gd name="T43" fmla="*/ 233 h 233"/>
                <a:gd name="T44" fmla="*/ 253 w 1284"/>
                <a:gd name="T45" fmla="*/ 221 h 233"/>
                <a:gd name="T46" fmla="*/ 222 w 1284"/>
                <a:gd name="T47" fmla="*/ 167 h 233"/>
                <a:gd name="T48" fmla="*/ 258 w 1284"/>
                <a:gd name="T49" fmla="*/ 183 h 233"/>
                <a:gd name="T50" fmla="*/ 298 w 1284"/>
                <a:gd name="T51" fmla="*/ 207 h 233"/>
                <a:gd name="T52" fmla="*/ 341 w 1284"/>
                <a:gd name="T53" fmla="*/ 183 h 233"/>
                <a:gd name="T54" fmla="*/ 345 w 1284"/>
                <a:gd name="T55" fmla="*/ 122 h 233"/>
                <a:gd name="T56" fmla="*/ 309 w 1284"/>
                <a:gd name="T57" fmla="*/ 90 h 233"/>
                <a:gd name="T58" fmla="*/ 263 w 1284"/>
                <a:gd name="T59" fmla="*/ 103 h 233"/>
                <a:gd name="T60" fmla="*/ 442 w 1284"/>
                <a:gd name="T61" fmla="*/ 231 h 233"/>
                <a:gd name="T62" fmla="*/ 455 w 1284"/>
                <a:gd name="T63" fmla="*/ 194 h 233"/>
                <a:gd name="T64" fmla="*/ 520 w 1284"/>
                <a:gd name="T65" fmla="*/ 62 h 233"/>
                <a:gd name="T66" fmla="*/ 620 w 1284"/>
                <a:gd name="T67" fmla="*/ 62 h 233"/>
                <a:gd name="T68" fmla="*/ 472 w 1284"/>
                <a:gd name="T69" fmla="*/ 231 h 233"/>
                <a:gd name="T70" fmla="*/ 672 w 1284"/>
                <a:gd name="T71" fmla="*/ 87 h 233"/>
                <a:gd name="T72" fmla="*/ 700 w 1284"/>
                <a:gd name="T73" fmla="*/ 65 h 233"/>
                <a:gd name="T74" fmla="*/ 738 w 1284"/>
                <a:gd name="T75" fmla="*/ 62 h 233"/>
                <a:gd name="T76" fmla="*/ 766 w 1284"/>
                <a:gd name="T77" fmla="*/ 75 h 233"/>
                <a:gd name="T78" fmla="*/ 778 w 1284"/>
                <a:gd name="T79" fmla="*/ 102 h 233"/>
                <a:gd name="T80" fmla="*/ 779 w 1284"/>
                <a:gd name="T81" fmla="*/ 231 h 233"/>
                <a:gd name="T82" fmla="*/ 750 w 1284"/>
                <a:gd name="T83" fmla="*/ 110 h 233"/>
                <a:gd name="T84" fmla="*/ 737 w 1284"/>
                <a:gd name="T85" fmla="*/ 93 h 233"/>
                <a:gd name="T86" fmla="*/ 707 w 1284"/>
                <a:gd name="T87" fmla="*/ 89 h 233"/>
                <a:gd name="T88" fmla="*/ 675 w 1284"/>
                <a:gd name="T89" fmla="*/ 116 h 233"/>
                <a:gd name="T90" fmla="*/ 824 w 1284"/>
                <a:gd name="T91" fmla="*/ 231 h 233"/>
                <a:gd name="T92" fmla="*/ 896 w 1284"/>
                <a:gd name="T93" fmla="*/ 27 h 233"/>
                <a:gd name="T94" fmla="*/ 896 w 1284"/>
                <a:gd name="T95" fmla="*/ 231 h 233"/>
                <a:gd name="T96" fmla="*/ 967 w 1284"/>
                <a:gd name="T97" fmla="*/ 231 h 233"/>
                <a:gd name="T98" fmla="*/ 1005 w 1284"/>
                <a:gd name="T99" fmla="*/ 75 h 233"/>
                <a:gd name="T100" fmla="*/ 1039 w 1284"/>
                <a:gd name="T101" fmla="*/ 61 h 233"/>
                <a:gd name="T102" fmla="*/ 1074 w 1284"/>
                <a:gd name="T103" fmla="*/ 65 h 233"/>
                <a:gd name="T104" fmla="*/ 1095 w 1284"/>
                <a:gd name="T105" fmla="*/ 84 h 233"/>
                <a:gd name="T106" fmla="*/ 1102 w 1284"/>
                <a:gd name="T107" fmla="*/ 112 h 233"/>
                <a:gd name="T108" fmla="*/ 1074 w 1284"/>
                <a:gd name="T109" fmla="*/ 132 h 233"/>
                <a:gd name="T110" fmla="*/ 1068 w 1284"/>
                <a:gd name="T111" fmla="*/ 103 h 233"/>
                <a:gd name="T112" fmla="*/ 1049 w 1284"/>
                <a:gd name="T113" fmla="*/ 90 h 233"/>
                <a:gd name="T114" fmla="*/ 1016 w 1284"/>
                <a:gd name="T115" fmla="*/ 94 h 233"/>
                <a:gd name="T116" fmla="*/ 995 w 1284"/>
                <a:gd name="T117" fmla="*/ 142 h 233"/>
                <a:gd name="T118" fmla="*/ 1173 w 1284"/>
                <a:gd name="T119" fmla="*/ 0 h 233"/>
                <a:gd name="T120" fmla="*/ 1284 w 1284"/>
                <a:gd name="T121" fmla="*/ 231 h 233"/>
                <a:gd name="T122" fmla="*/ 1146 w 1284"/>
                <a:gd name="T123" fmla="*/ 23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4" h="233">
                  <a:moveTo>
                    <a:pt x="0" y="231"/>
                  </a:moveTo>
                  <a:lnTo>
                    <a:pt x="0" y="0"/>
                  </a:lnTo>
                  <a:lnTo>
                    <a:pt x="81" y="0"/>
                  </a:lnTo>
                  <a:lnTo>
                    <a:pt x="94" y="0"/>
                  </a:lnTo>
                  <a:lnTo>
                    <a:pt x="104" y="1"/>
                  </a:lnTo>
                  <a:lnTo>
                    <a:pt x="114" y="1"/>
                  </a:lnTo>
                  <a:lnTo>
                    <a:pt x="122" y="2"/>
                  </a:lnTo>
                  <a:lnTo>
                    <a:pt x="132" y="5"/>
                  </a:lnTo>
                  <a:lnTo>
                    <a:pt x="141" y="8"/>
                  </a:lnTo>
                  <a:lnTo>
                    <a:pt x="149" y="14"/>
                  </a:lnTo>
                  <a:lnTo>
                    <a:pt x="157" y="20"/>
                  </a:lnTo>
                  <a:lnTo>
                    <a:pt x="165" y="29"/>
                  </a:lnTo>
                  <a:lnTo>
                    <a:pt x="173" y="37"/>
                  </a:lnTo>
                  <a:lnTo>
                    <a:pt x="179" y="48"/>
                  </a:lnTo>
                  <a:lnTo>
                    <a:pt x="183" y="59"/>
                  </a:lnTo>
                  <a:lnTo>
                    <a:pt x="187" y="72"/>
                  </a:lnTo>
                  <a:lnTo>
                    <a:pt x="190" y="86"/>
                  </a:lnTo>
                  <a:lnTo>
                    <a:pt x="192" y="100"/>
                  </a:lnTo>
                  <a:lnTo>
                    <a:pt x="193" y="115"/>
                  </a:lnTo>
                  <a:lnTo>
                    <a:pt x="193" y="128"/>
                  </a:lnTo>
                  <a:lnTo>
                    <a:pt x="192" y="140"/>
                  </a:lnTo>
                  <a:lnTo>
                    <a:pt x="189" y="151"/>
                  </a:lnTo>
                  <a:lnTo>
                    <a:pt x="186" y="161"/>
                  </a:lnTo>
                  <a:lnTo>
                    <a:pt x="183" y="172"/>
                  </a:lnTo>
                  <a:lnTo>
                    <a:pt x="180" y="180"/>
                  </a:lnTo>
                  <a:lnTo>
                    <a:pt x="176" y="188"/>
                  </a:lnTo>
                  <a:lnTo>
                    <a:pt x="170" y="195"/>
                  </a:lnTo>
                  <a:lnTo>
                    <a:pt x="165" y="201"/>
                  </a:lnTo>
                  <a:lnTo>
                    <a:pt x="160" y="207"/>
                  </a:lnTo>
                  <a:lnTo>
                    <a:pt x="155" y="213"/>
                  </a:lnTo>
                  <a:lnTo>
                    <a:pt x="149" y="217"/>
                  </a:lnTo>
                  <a:lnTo>
                    <a:pt x="144" y="220"/>
                  </a:lnTo>
                  <a:lnTo>
                    <a:pt x="136" y="223"/>
                  </a:lnTo>
                  <a:lnTo>
                    <a:pt x="129" y="226"/>
                  </a:lnTo>
                  <a:lnTo>
                    <a:pt x="122" y="229"/>
                  </a:lnTo>
                  <a:lnTo>
                    <a:pt x="113" y="230"/>
                  </a:lnTo>
                  <a:lnTo>
                    <a:pt x="104" y="231"/>
                  </a:lnTo>
                  <a:lnTo>
                    <a:pt x="94" y="231"/>
                  </a:lnTo>
                  <a:lnTo>
                    <a:pt x="84" y="231"/>
                  </a:lnTo>
                  <a:lnTo>
                    <a:pt x="0" y="231"/>
                  </a:lnTo>
                  <a:close/>
                  <a:moveTo>
                    <a:pt x="31" y="204"/>
                  </a:moveTo>
                  <a:lnTo>
                    <a:pt x="81" y="204"/>
                  </a:lnTo>
                  <a:lnTo>
                    <a:pt x="92" y="204"/>
                  </a:lnTo>
                  <a:lnTo>
                    <a:pt x="101" y="202"/>
                  </a:lnTo>
                  <a:lnTo>
                    <a:pt x="110" y="201"/>
                  </a:lnTo>
                  <a:lnTo>
                    <a:pt x="117" y="199"/>
                  </a:lnTo>
                  <a:lnTo>
                    <a:pt x="123" y="198"/>
                  </a:lnTo>
                  <a:lnTo>
                    <a:pt x="129" y="195"/>
                  </a:lnTo>
                  <a:lnTo>
                    <a:pt x="135" y="192"/>
                  </a:lnTo>
                  <a:lnTo>
                    <a:pt x="139" y="188"/>
                  </a:lnTo>
                  <a:lnTo>
                    <a:pt x="145" y="182"/>
                  </a:lnTo>
                  <a:lnTo>
                    <a:pt x="149" y="175"/>
                  </a:lnTo>
                  <a:lnTo>
                    <a:pt x="154" y="167"/>
                  </a:lnTo>
                  <a:lnTo>
                    <a:pt x="157" y="159"/>
                  </a:lnTo>
                  <a:lnTo>
                    <a:pt x="158" y="148"/>
                  </a:lnTo>
                  <a:lnTo>
                    <a:pt x="161" y="138"/>
                  </a:lnTo>
                  <a:lnTo>
                    <a:pt x="163" y="126"/>
                  </a:lnTo>
                  <a:lnTo>
                    <a:pt x="163" y="115"/>
                  </a:lnTo>
                  <a:lnTo>
                    <a:pt x="161" y="97"/>
                  </a:lnTo>
                  <a:lnTo>
                    <a:pt x="160" y="81"/>
                  </a:lnTo>
                  <a:lnTo>
                    <a:pt x="155" y="68"/>
                  </a:lnTo>
                  <a:lnTo>
                    <a:pt x="149" y="58"/>
                  </a:lnTo>
                  <a:lnTo>
                    <a:pt x="144" y="49"/>
                  </a:lnTo>
                  <a:lnTo>
                    <a:pt x="136" y="42"/>
                  </a:lnTo>
                  <a:lnTo>
                    <a:pt x="129" y="36"/>
                  </a:lnTo>
                  <a:lnTo>
                    <a:pt x="120" y="32"/>
                  </a:lnTo>
                  <a:lnTo>
                    <a:pt x="113" y="30"/>
                  </a:lnTo>
                  <a:lnTo>
                    <a:pt x="104" y="29"/>
                  </a:lnTo>
                  <a:lnTo>
                    <a:pt x="94" y="27"/>
                  </a:lnTo>
                  <a:lnTo>
                    <a:pt x="81" y="27"/>
                  </a:lnTo>
                  <a:lnTo>
                    <a:pt x="31" y="27"/>
                  </a:lnTo>
                  <a:lnTo>
                    <a:pt x="31" y="204"/>
                  </a:lnTo>
                  <a:close/>
                  <a:moveTo>
                    <a:pt x="221" y="147"/>
                  </a:moveTo>
                  <a:lnTo>
                    <a:pt x="222" y="125"/>
                  </a:lnTo>
                  <a:lnTo>
                    <a:pt x="228" y="107"/>
                  </a:lnTo>
                  <a:lnTo>
                    <a:pt x="236" y="91"/>
                  </a:lnTo>
                  <a:lnTo>
                    <a:pt x="247" y="78"/>
                  </a:lnTo>
                  <a:lnTo>
                    <a:pt x="253" y="74"/>
                  </a:lnTo>
                  <a:lnTo>
                    <a:pt x="258" y="71"/>
                  </a:lnTo>
                  <a:lnTo>
                    <a:pt x="263" y="68"/>
                  </a:lnTo>
                  <a:lnTo>
                    <a:pt x="271" y="65"/>
                  </a:lnTo>
                  <a:lnTo>
                    <a:pt x="277" y="64"/>
                  </a:lnTo>
                  <a:lnTo>
                    <a:pt x="284" y="62"/>
                  </a:lnTo>
                  <a:lnTo>
                    <a:pt x="291" y="61"/>
                  </a:lnTo>
                  <a:lnTo>
                    <a:pt x="298" y="61"/>
                  </a:lnTo>
                  <a:lnTo>
                    <a:pt x="307" y="61"/>
                  </a:lnTo>
                  <a:lnTo>
                    <a:pt x="314" y="62"/>
                  </a:lnTo>
                  <a:lnTo>
                    <a:pt x="322" y="64"/>
                  </a:lnTo>
                  <a:lnTo>
                    <a:pt x="329" y="67"/>
                  </a:lnTo>
                  <a:lnTo>
                    <a:pt x="336" y="70"/>
                  </a:lnTo>
                  <a:lnTo>
                    <a:pt x="342" y="72"/>
                  </a:lnTo>
                  <a:lnTo>
                    <a:pt x="348" y="77"/>
                  </a:lnTo>
                  <a:lnTo>
                    <a:pt x="354" y="83"/>
                  </a:lnTo>
                  <a:lnTo>
                    <a:pt x="364" y="94"/>
                  </a:lnTo>
                  <a:lnTo>
                    <a:pt x="370" y="109"/>
                  </a:lnTo>
                  <a:lnTo>
                    <a:pt x="374" y="126"/>
                  </a:lnTo>
                  <a:lnTo>
                    <a:pt x="376" y="145"/>
                  </a:lnTo>
                  <a:lnTo>
                    <a:pt x="376" y="161"/>
                  </a:lnTo>
                  <a:lnTo>
                    <a:pt x="373" y="175"/>
                  </a:lnTo>
                  <a:lnTo>
                    <a:pt x="370" y="186"/>
                  </a:lnTo>
                  <a:lnTo>
                    <a:pt x="366" y="196"/>
                  </a:lnTo>
                  <a:lnTo>
                    <a:pt x="361" y="205"/>
                  </a:lnTo>
                  <a:lnTo>
                    <a:pt x="354" y="213"/>
                  </a:lnTo>
                  <a:lnTo>
                    <a:pt x="347" y="218"/>
                  </a:lnTo>
                  <a:lnTo>
                    <a:pt x="338" y="224"/>
                  </a:lnTo>
                  <a:lnTo>
                    <a:pt x="329" y="229"/>
                  </a:lnTo>
                  <a:lnTo>
                    <a:pt x="319" y="231"/>
                  </a:lnTo>
                  <a:lnTo>
                    <a:pt x="309" y="233"/>
                  </a:lnTo>
                  <a:lnTo>
                    <a:pt x="298" y="233"/>
                  </a:lnTo>
                  <a:lnTo>
                    <a:pt x="290" y="233"/>
                  </a:lnTo>
                  <a:lnTo>
                    <a:pt x="282" y="231"/>
                  </a:lnTo>
                  <a:lnTo>
                    <a:pt x="274" y="230"/>
                  </a:lnTo>
                  <a:lnTo>
                    <a:pt x="266" y="229"/>
                  </a:lnTo>
                  <a:lnTo>
                    <a:pt x="260" y="226"/>
                  </a:lnTo>
                  <a:lnTo>
                    <a:pt x="253" y="221"/>
                  </a:lnTo>
                  <a:lnTo>
                    <a:pt x="249" y="217"/>
                  </a:lnTo>
                  <a:lnTo>
                    <a:pt x="243" y="213"/>
                  </a:lnTo>
                  <a:lnTo>
                    <a:pt x="233" y="201"/>
                  </a:lnTo>
                  <a:lnTo>
                    <a:pt x="227" y="185"/>
                  </a:lnTo>
                  <a:lnTo>
                    <a:pt x="222" y="167"/>
                  </a:lnTo>
                  <a:lnTo>
                    <a:pt x="221" y="147"/>
                  </a:lnTo>
                  <a:close/>
                  <a:moveTo>
                    <a:pt x="249" y="147"/>
                  </a:moveTo>
                  <a:lnTo>
                    <a:pt x="250" y="161"/>
                  </a:lnTo>
                  <a:lnTo>
                    <a:pt x="253" y="173"/>
                  </a:lnTo>
                  <a:lnTo>
                    <a:pt x="258" y="183"/>
                  </a:lnTo>
                  <a:lnTo>
                    <a:pt x="263" y="192"/>
                  </a:lnTo>
                  <a:lnTo>
                    <a:pt x="271" y="199"/>
                  </a:lnTo>
                  <a:lnTo>
                    <a:pt x="279" y="204"/>
                  </a:lnTo>
                  <a:lnTo>
                    <a:pt x="288" y="205"/>
                  </a:lnTo>
                  <a:lnTo>
                    <a:pt x="298" y="207"/>
                  </a:lnTo>
                  <a:lnTo>
                    <a:pt x="309" y="205"/>
                  </a:lnTo>
                  <a:lnTo>
                    <a:pt x="319" y="204"/>
                  </a:lnTo>
                  <a:lnTo>
                    <a:pt x="326" y="199"/>
                  </a:lnTo>
                  <a:lnTo>
                    <a:pt x="333" y="192"/>
                  </a:lnTo>
                  <a:lnTo>
                    <a:pt x="341" y="183"/>
                  </a:lnTo>
                  <a:lnTo>
                    <a:pt x="345" y="173"/>
                  </a:lnTo>
                  <a:lnTo>
                    <a:pt x="347" y="161"/>
                  </a:lnTo>
                  <a:lnTo>
                    <a:pt x="348" y="147"/>
                  </a:lnTo>
                  <a:lnTo>
                    <a:pt x="347" y="134"/>
                  </a:lnTo>
                  <a:lnTo>
                    <a:pt x="345" y="122"/>
                  </a:lnTo>
                  <a:lnTo>
                    <a:pt x="341" y="112"/>
                  </a:lnTo>
                  <a:lnTo>
                    <a:pt x="333" y="103"/>
                  </a:lnTo>
                  <a:lnTo>
                    <a:pt x="326" y="96"/>
                  </a:lnTo>
                  <a:lnTo>
                    <a:pt x="319" y="91"/>
                  </a:lnTo>
                  <a:lnTo>
                    <a:pt x="309" y="90"/>
                  </a:lnTo>
                  <a:lnTo>
                    <a:pt x="298" y="89"/>
                  </a:lnTo>
                  <a:lnTo>
                    <a:pt x="288" y="90"/>
                  </a:lnTo>
                  <a:lnTo>
                    <a:pt x="279" y="91"/>
                  </a:lnTo>
                  <a:lnTo>
                    <a:pt x="271" y="96"/>
                  </a:lnTo>
                  <a:lnTo>
                    <a:pt x="263" y="103"/>
                  </a:lnTo>
                  <a:lnTo>
                    <a:pt x="258" y="110"/>
                  </a:lnTo>
                  <a:lnTo>
                    <a:pt x="253" y="121"/>
                  </a:lnTo>
                  <a:lnTo>
                    <a:pt x="250" y="134"/>
                  </a:lnTo>
                  <a:lnTo>
                    <a:pt x="249" y="147"/>
                  </a:lnTo>
                  <a:close/>
                  <a:moveTo>
                    <a:pt x="442" y="231"/>
                  </a:moveTo>
                  <a:lnTo>
                    <a:pt x="389" y="62"/>
                  </a:lnTo>
                  <a:lnTo>
                    <a:pt x="415" y="62"/>
                  </a:lnTo>
                  <a:lnTo>
                    <a:pt x="446" y="161"/>
                  </a:lnTo>
                  <a:lnTo>
                    <a:pt x="455" y="196"/>
                  </a:lnTo>
                  <a:lnTo>
                    <a:pt x="455" y="194"/>
                  </a:lnTo>
                  <a:lnTo>
                    <a:pt x="456" y="186"/>
                  </a:lnTo>
                  <a:lnTo>
                    <a:pt x="459" y="176"/>
                  </a:lnTo>
                  <a:lnTo>
                    <a:pt x="462" y="163"/>
                  </a:lnTo>
                  <a:lnTo>
                    <a:pt x="487" y="62"/>
                  </a:lnTo>
                  <a:lnTo>
                    <a:pt x="520" y="62"/>
                  </a:lnTo>
                  <a:lnTo>
                    <a:pt x="544" y="161"/>
                  </a:lnTo>
                  <a:lnTo>
                    <a:pt x="551" y="194"/>
                  </a:lnTo>
                  <a:lnTo>
                    <a:pt x="561" y="161"/>
                  </a:lnTo>
                  <a:lnTo>
                    <a:pt x="591" y="62"/>
                  </a:lnTo>
                  <a:lnTo>
                    <a:pt x="620" y="62"/>
                  </a:lnTo>
                  <a:lnTo>
                    <a:pt x="564" y="231"/>
                  </a:lnTo>
                  <a:lnTo>
                    <a:pt x="534" y="231"/>
                  </a:lnTo>
                  <a:lnTo>
                    <a:pt x="510" y="132"/>
                  </a:lnTo>
                  <a:lnTo>
                    <a:pt x="503" y="102"/>
                  </a:lnTo>
                  <a:lnTo>
                    <a:pt x="472" y="231"/>
                  </a:lnTo>
                  <a:lnTo>
                    <a:pt x="442" y="231"/>
                  </a:lnTo>
                  <a:close/>
                  <a:moveTo>
                    <a:pt x="645" y="231"/>
                  </a:moveTo>
                  <a:lnTo>
                    <a:pt x="645" y="62"/>
                  </a:lnTo>
                  <a:lnTo>
                    <a:pt x="672" y="62"/>
                  </a:lnTo>
                  <a:lnTo>
                    <a:pt x="672" y="87"/>
                  </a:lnTo>
                  <a:lnTo>
                    <a:pt x="677" y="81"/>
                  </a:lnTo>
                  <a:lnTo>
                    <a:pt x="683" y="75"/>
                  </a:lnTo>
                  <a:lnTo>
                    <a:pt x="688" y="71"/>
                  </a:lnTo>
                  <a:lnTo>
                    <a:pt x="694" y="67"/>
                  </a:lnTo>
                  <a:lnTo>
                    <a:pt x="700" y="65"/>
                  </a:lnTo>
                  <a:lnTo>
                    <a:pt x="707" y="62"/>
                  </a:lnTo>
                  <a:lnTo>
                    <a:pt x="716" y="61"/>
                  </a:lnTo>
                  <a:lnTo>
                    <a:pt x="723" y="61"/>
                  </a:lnTo>
                  <a:lnTo>
                    <a:pt x="731" y="61"/>
                  </a:lnTo>
                  <a:lnTo>
                    <a:pt x="738" y="62"/>
                  </a:lnTo>
                  <a:lnTo>
                    <a:pt x="744" y="64"/>
                  </a:lnTo>
                  <a:lnTo>
                    <a:pt x="751" y="65"/>
                  </a:lnTo>
                  <a:lnTo>
                    <a:pt x="757" y="68"/>
                  </a:lnTo>
                  <a:lnTo>
                    <a:pt x="761" y="72"/>
                  </a:lnTo>
                  <a:lnTo>
                    <a:pt x="766" y="75"/>
                  </a:lnTo>
                  <a:lnTo>
                    <a:pt x="769" y="80"/>
                  </a:lnTo>
                  <a:lnTo>
                    <a:pt x="772" y="84"/>
                  </a:lnTo>
                  <a:lnTo>
                    <a:pt x="775" y="90"/>
                  </a:lnTo>
                  <a:lnTo>
                    <a:pt x="776" y="96"/>
                  </a:lnTo>
                  <a:lnTo>
                    <a:pt x="778" y="102"/>
                  </a:lnTo>
                  <a:lnTo>
                    <a:pt x="779" y="106"/>
                  </a:lnTo>
                  <a:lnTo>
                    <a:pt x="779" y="112"/>
                  </a:lnTo>
                  <a:lnTo>
                    <a:pt x="779" y="121"/>
                  </a:lnTo>
                  <a:lnTo>
                    <a:pt x="779" y="129"/>
                  </a:lnTo>
                  <a:lnTo>
                    <a:pt x="779" y="231"/>
                  </a:lnTo>
                  <a:lnTo>
                    <a:pt x="751" y="231"/>
                  </a:lnTo>
                  <a:lnTo>
                    <a:pt x="751" y="132"/>
                  </a:lnTo>
                  <a:lnTo>
                    <a:pt x="751" y="124"/>
                  </a:lnTo>
                  <a:lnTo>
                    <a:pt x="750" y="116"/>
                  </a:lnTo>
                  <a:lnTo>
                    <a:pt x="750" y="110"/>
                  </a:lnTo>
                  <a:lnTo>
                    <a:pt x="748" y="106"/>
                  </a:lnTo>
                  <a:lnTo>
                    <a:pt x="745" y="103"/>
                  </a:lnTo>
                  <a:lnTo>
                    <a:pt x="742" y="99"/>
                  </a:lnTo>
                  <a:lnTo>
                    <a:pt x="740" y="96"/>
                  </a:lnTo>
                  <a:lnTo>
                    <a:pt x="737" y="93"/>
                  </a:lnTo>
                  <a:lnTo>
                    <a:pt x="732" y="91"/>
                  </a:lnTo>
                  <a:lnTo>
                    <a:pt x="726" y="90"/>
                  </a:lnTo>
                  <a:lnTo>
                    <a:pt x="722" y="89"/>
                  </a:lnTo>
                  <a:lnTo>
                    <a:pt x="716" y="89"/>
                  </a:lnTo>
                  <a:lnTo>
                    <a:pt x="707" y="89"/>
                  </a:lnTo>
                  <a:lnTo>
                    <a:pt x="700" y="91"/>
                  </a:lnTo>
                  <a:lnTo>
                    <a:pt x="693" y="94"/>
                  </a:lnTo>
                  <a:lnTo>
                    <a:pt x="686" y="99"/>
                  </a:lnTo>
                  <a:lnTo>
                    <a:pt x="680" y="106"/>
                  </a:lnTo>
                  <a:lnTo>
                    <a:pt x="675" y="116"/>
                  </a:lnTo>
                  <a:lnTo>
                    <a:pt x="674" y="128"/>
                  </a:lnTo>
                  <a:lnTo>
                    <a:pt x="672" y="142"/>
                  </a:lnTo>
                  <a:lnTo>
                    <a:pt x="672" y="231"/>
                  </a:lnTo>
                  <a:lnTo>
                    <a:pt x="645" y="231"/>
                  </a:lnTo>
                  <a:close/>
                  <a:moveTo>
                    <a:pt x="824" y="231"/>
                  </a:moveTo>
                  <a:lnTo>
                    <a:pt x="824" y="0"/>
                  </a:lnTo>
                  <a:lnTo>
                    <a:pt x="852" y="0"/>
                  </a:lnTo>
                  <a:lnTo>
                    <a:pt x="852" y="231"/>
                  </a:lnTo>
                  <a:lnTo>
                    <a:pt x="824" y="231"/>
                  </a:lnTo>
                  <a:close/>
                  <a:moveTo>
                    <a:pt x="896" y="27"/>
                  </a:moveTo>
                  <a:lnTo>
                    <a:pt x="896" y="0"/>
                  </a:lnTo>
                  <a:lnTo>
                    <a:pt x="924" y="0"/>
                  </a:lnTo>
                  <a:lnTo>
                    <a:pt x="924" y="27"/>
                  </a:lnTo>
                  <a:lnTo>
                    <a:pt x="896" y="27"/>
                  </a:lnTo>
                  <a:close/>
                  <a:moveTo>
                    <a:pt x="896" y="231"/>
                  </a:moveTo>
                  <a:lnTo>
                    <a:pt x="896" y="62"/>
                  </a:lnTo>
                  <a:lnTo>
                    <a:pt x="924" y="62"/>
                  </a:lnTo>
                  <a:lnTo>
                    <a:pt x="924" y="231"/>
                  </a:lnTo>
                  <a:lnTo>
                    <a:pt x="896" y="231"/>
                  </a:lnTo>
                  <a:close/>
                  <a:moveTo>
                    <a:pt x="967" y="231"/>
                  </a:moveTo>
                  <a:lnTo>
                    <a:pt x="967" y="62"/>
                  </a:lnTo>
                  <a:lnTo>
                    <a:pt x="995" y="62"/>
                  </a:lnTo>
                  <a:lnTo>
                    <a:pt x="995" y="87"/>
                  </a:lnTo>
                  <a:lnTo>
                    <a:pt x="1000" y="81"/>
                  </a:lnTo>
                  <a:lnTo>
                    <a:pt x="1005" y="75"/>
                  </a:lnTo>
                  <a:lnTo>
                    <a:pt x="1011" y="71"/>
                  </a:lnTo>
                  <a:lnTo>
                    <a:pt x="1017" y="67"/>
                  </a:lnTo>
                  <a:lnTo>
                    <a:pt x="1023" y="65"/>
                  </a:lnTo>
                  <a:lnTo>
                    <a:pt x="1030" y="62"/>
                  </a:lnTo>
                  <a:lnTo>
                    <a:pt x="1039" y="61"/>
                  </a:lnTo>
                  <a:lnTo>
                    <a:pt x="1046" y="61"/>
                  </a:lnTo>
                  <a:lnTo>
                    <a:pt x="1054" y="61"/>
                  </a:lnTo>
                  <a:lnTo>
                    <a:pt x="1061" y="62"/>
                  </a:lnTo>
                  <a:lnTo>
                    <a:pt x="1067" y="64"/>
                  </a:lnTo>
                  <a:lnTo>
                    <a:pt x="1074" y="65"/>
                  </a:lnTo>
                  <a:lnTo>
                    <a:pt x="1080" y="68"/>
                  </a:lnTo>
                  <a:lnTo>
                    <a:pt x="1084" y="72"/>
                  </a:lnTo>
                  <a:lnTo>
                    <a:pt x="1089" y="75"/>
                  </a:lnTo>
                  <a:lnTo>
                    <a:pt x="1092" y="80"/>
                  </a:lnTo>
                  <a:lnTo>
                    <a:pt x="1095" y="84"/>
                  </a:lnTo>
                  <a:lnTo>
                    <a:pt x="1097" y="90"/>
                  </a:lnTo>
                  <a:lnTo>
                    <a:pt x="1099" y="96"/>
                  </a:lnTo>
                  <a:lnTo>
                    <a:pt x="1100" y="102"/>
                  </a:lnTo>
                  <a:lnTo>
                    <a:pt x="1102" y="106"/>
                  </a:lnTo>
                  <a:lnTo>
                    <a:pt x="1102" y="112"/>
                  </a:lnTo>
                  <a:lnTo>
                    <a:pt x="1102" y="121"/>
                  </a:lnTo>
                  <a:lnTo>
                    <a:pt x="1102" y="129"/>
                  </a:lnTo>
                  <a:lnTo>
                    <a:pt x="1102" y="231"/>
                  </a:lnTo>
                  <a:lnTo>
                    <a:pt x="1074" y="231"/>
                  </a:lnTo>
                  <a:lnTo>
                    <a:pt x="1074" y="132"/>
                  </a:lnTo>
                  <a:lnTo>
                    <a:pt x="1074" y="124"/>
                  </a:lnTo>
                  <a:lnTo>
                    <a:pt x="1073" y="116"/>
                  </a:lnTo>
                  <a:lnTo>
                    <a:pt x="1073" y="110"/>
                  </a:lnTo>
                  <a:lnTo>
                    <a:pt x="1071" y="106"/>
                  </a:lnTo>
                  <a:lnTo>
                    <a:pt x="1068" y="103"/>
                  </a:lnTo>
                  <a:lnTo>
                    <a:pt x="1065" y="99"/>
                  </a:lnTo>
                  <a:lnTo>
                    <a:pt x="1062" y="96"/>
                  </a:lnTo>
                  <a:lnTo>
                    <a:pt x="1059" y="93"/>
                  </a:lnTo>
                  <a:lnTo>
                    <a:pt x="1055" y="91"/>
                  </a:lnTo>
                  <a:lnTo>
                    <a:pt x="1049" y="90"/>
                  </a:lnTo>
                  <a:lnTo>
                    <a:pt x="1045" y="89"/>
                  </a:lnTo>
                  <a:lnTo>
                    <a:pt x="1039" y="89"/>
                  </a:lnTo>
                  <a:lnTo>
                    <a:pt x="1030" y="89"/>
                  </a:lnTo>
                  <a:lnTo>
                    <a:pt x="1023" y="91"/>
                  </a:lnTo>
                  <a:lnTo>
                    <a:pt x="1016" y="94"/>
                  </a:lnTo>
                  <a:lnTo>
                    <a:pt x="1008" y="99"/>
                  </a:lnTo>
                  <a:lnTo>
                    <a:pt x="1002" y="106"/>
                  </a:lnTo>
                  <a:lnTo>
                    <a:pt x="998" y="116"/>
                  </a:lnTo>
                  <a:lnTo>
                    <a:pt x="997" y="128"/>
                  </a:lnTo>
                  <a:lnTo>
                    <a:pt x="995" y="142"/>
                  </a:lnTo>
                  <a:lnTo>
                    <a:pt x="995" y="231"/>
                  </a:lnTo>
                  <a:lnTo>
                    <a:pt x="967" y="231"/>
                  </a:lnTo>
                  <a:close/>
                  <a:moveTo>
                    <a:pt x="1146" y="231"/>
                  </a:moveTo>
                  <a:lnTo>
                    <a:pt x="1146" y="0"/>
                  </a:lnTo>
                  <a:lnTo>
                    <a:pt x="1173" y="0"/>
                  </a:lnTo>
                  <a:lnTo>
                    <a:pt x="1173" y="128"/>
                  </a:lnTo>
                  <a:lnTo>
                    <a:pt x="1241" y="62"/>
                  </a:lnTo>
                  <a:lnTo>
                    <a:pt x="1279" y="62"/>
                  </a:lnTo>
                  <a:lnTo>
                    <a:pt x="1214" y="126"/>
                  </a:lnTo>
                  <a:lnTo>
                    <a:pt x="1284" y="231"/>
                  </a:lnTo>
                  <a:lnTo>
                    <a:pt x="1251" y="231"/>
                  </a:lnTo>
                  <a:lnTo>
                    <a:pt x="1195" y="145"/>
                  </a:lnTo>
                  <a:lnTo>
                    <a:pt x="1173" y="166"/>
                  </a:lnTo>
                  <a:lnTo>
                    <a:pt x="1173" y="231"/>
                  </a:lnTo>
                  <a:lnTo>
                    <a:pt x="1146"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3" name="Freeform 160"/>
            <p:cNvSpPr>
              <a:spLocks noEditPoints="1"/>
            </p:cNvSpPr>
            <p:nvPr/>
          </p:nvSpPr>
          <p:spPr bwMode="auto">
            <a:xfrm>
              <a:off x="837" y="1718"/>
              <a:ext cx="290" cy="98"/>
            </a:xfrm>
            <a:custGeom>
              <a:avLst/>
              <a:gdLst>
                <a:gd name="T0" fmla="*/ 183 w 871"/>
                <a:gd name="T1" fmla="*/ 150 h 295"/>
                <a:gd name="T2" fmla="*/ 170 w 871"/>
                <a:gd name="T3" fmla="*/ 200 h 295"/>
                <a:gd name="T4" fmla="*/ 141 w 871"/>
                <a:gd name="T5" fmla="*/ 225 h 295"/>
                <a:gd name="T6" fmla="*/ 116 w 871"/>
                <a:gd name="T7" fmla="*/ 232 h 295"/>
                <a:gd name="T8" fmla="*/ 85 w 871"/>
                <a:gd name="T9" fmla="*/ 234 h 295"/>
                <a:gd name="T10" fmla="*/ 56 w 871"/>
                <a:gd name="T11" fmla="*/ 231 h 295"/>
                <a:gd name="T12" fmla="*/ 30 w 871"/>
                <a:gd name="T13" fmla="*/ 219 h 295"/>
                <a:gd name="T14" fmla="*/ 5 w 871"/>
                <a:gd name="T15" fmla="*/ 180 h 295"/>
                <a:gd name="T16" fmla="*/ 0 w 871"/>
                <a:gd name="T17" fmla="*/ 0 h 295"/>
                <a:gd name="T18" fmla="*/ 33 w 871"/>
                <a:gd name="T19" fmla="*/ 159 h 295"/>
                <a:gd name="T20" fmla="*/ 44 w 871"/>
                <a:gd name="T21" fmla="*/ 190 h 295"/>
                <a:gd name="T22" fmla="*/ 71 w 871"/>
                <a:gd name="T23" fmla="*/ 206 h 295"/>
                <a:gd name="T24" fmla="*/ 106 w 871"/>
                <a:gd name="T25" fmla="*/ 206 h 295"/>
                <a:gd name="T26" fmla="*/ 129 w 871"/>
                <a:gd name="T27" fmla="*/ 200 h 295"/>
                <a:gd name="T28" fmla="*/ 149 w 871"/>
                <a:gd name="T29" fmla="*/ 169 h 295"/>
                <a:gd name="T30" fmla="*/ 228 w 871"/>
                <a:gd name="T31" fmla="*/ 295 h 295"/>
                <a:gd name="T32" fmla="*/ 262 w 871"/>
                <a:gd name="T33" fmla="*/ 85 h 295"/>
                <a:gd name="T34" fmla="*/ 284 w 871"/>
                <a:gd name="T35" fmla="*/ 66 h 295"/>
                <a:gd name="T36" fmla="*/ 316 w 871"/>
                <a:gd name="T37" fmla="*/ 61 h 295"/>
                <a:gd name="T38" fmla="*/ 350 w 871"/>
                <a:gd name="T39" fmla="*/ 78 h 295"/>
                <a:gd name="T40" fmla="*/ 371 w 871"/>
                <a:gd name="T41" fmla="*/ 114 h 295"/>
                <a:gd name="T42" fmla="*/ 376 w 871"/>
                <a:gd name="T43" fmla="*/ 159 h 295"/>
                <a:gd name="T44" fmla="*/ 361 w 871"/>
                <a:gd name="T45" fmla="*/ 203 h 295"/>
                <a:gd name="T46" fmla="*/ 331 w 871"/>
                <a:gd name="T47" fmla="*/ 229 h 295"/>
                <a:gd name="T48" fmla="*/ 295 w 871"/>
                <a:gd name="T49" fmla="*/ 234 h 295"/>
                <a:gd name="T50" fmla="*/ 269 w 871"/>
                <a:gd name="T51" fmla="*/ 225 h 295"/>
                <a:gd name="T52" fmla="*/ 256 w 871"/>
                <a:gd name="T53" fmla="*/ 295 h 295"/>
                <a:gd name="T54" fmla="*/ 259 w 871"/>
                <a:gd name="T55" fmla="*/ 175 h 295"/>
                <a:gd name="T56" fmla="*/ 284 w 871"/>
                <a:gd name="T57" fmla="*/ 204 h 295"/>
                <a:gd name="T58" fmla="*/ 319 w 871"/>
                <a:gd name="T59" fmla="*/ 204 h 295"/>
                <a:gd name="T60" fmla="*/ 345 w 871"/>
                <a:gd name="T61" fmla="*/ 174 h 295"/>
                <a:gd name="T62" fmla="*/ 345 w 871"/>
                <a:gd name="T63" fmla="*/ 121 h 295"/>
                <a:gd name="T64" fmla="*/ 320 w 871"/>
                <a:gd name="T65" fmla="*/ 92 h 295"/>
                <a:gd name="T66" fmla="*/ 285 w 871"/>
                <a:gd name="T67" fmla="*/ 92 h 295"/>
                <a:gd name="T68" fmla="*/ 260 w 871"/>
                <a:gd name="T69" fmla="*/ 123 h 295"/>
                <a:gd name="T70" fmla="*/ 411 w 871"/>
                <a:gd name="T71" fmla="*/ 0 h 295"/>
                <a:gd name="T72" fmla="*/ 482 w 871"/>
                <a:gd name="T73" fmla="*/ 28 h 295"/>
                <a:gd name="T74" fmla="*/ 482 w 871"/>
                <a:gd name="T75" fmla="*/ 28 h 295"/>
                <a:gd name="T76" fmla="*/ 510 w 871"/>
                <a:gd name="T77" fmla="*/ 232 h 295"/>
                <a:gd name="T78" fmla="*/ 582 w 871"/>
                <a:gd name="T79" fmla="*/ 63 h 295"/>
                <a:gd name="T80" fmla="*/ 598 w 871"/>
                <a:gd name="T81" fmla="*/ 72 h 295"/>
                <a:gd name="T82" fmla="*/ 626 w 871"/>
                <a:gd name="T83" fmla="*/ 61 h 295"/>
                <a:gd name="T84" fmla="*/ 653 w 871"/>
                <a:gd name="T85" fmla="*/ 64 h 295"/>
                <a:gd name="T86" fmla="*/ 675 w 871"/>
                <a:gd name="T87" fmla="*/ 76 h 295"/>
                <a:gd name="T88" fmla="*/ 686 w 871"/>
                <a:gd name="T89" fmla="*/ 96 h 295"/>
                <a:gd name="T90" fmla="*/ 688 w 871"/>
                <a:gd name="T91" fmla="*/ 121 h 295"/>
                <a:gd name="T92" fmla="*/ 661 w 871"/>
                <a:gd name="T93" fmla="*/ 133 h 295"/>
                <a:gd name="T94" fmla="*/ 658 w 871"/>
                <a:gd name="T95" fmla="*/ 107 h 295"/>
                <a:gd name="T96" fmla="*/ 646 w 871"/>
                <a:gd name="T97" fmla="*/ 94 h 295"/>
                <a:gd name="T98" fmla="*/ 626 w 871"/>
                <a:gd name="T99" fmla="*/ 89 h 295"/>
                <a:gd name="T100" fmla="*/ 595 w 871"/>
                <a:gd name="T101" fmla="*/ 99 h 295"/>
                <a:gd name="T102" fmla="*/ 582 w 871"/>
                <a:gd name="T103" fmla="*/ 143 h 295"/>
                <a:gd name="T104" fmla="*/ 732 w 871"/>
                <a:gd name="T105" fmla="*/ 0 h 295"/>
                <a:gd name="T106" fmla="*/ 865 w 871"/>
                <a:gd name="T107" fmla="*/ 63 h 295"/>
                <a:gd name="T108" fmla="*/ 782 w 871"/>
                <a:gd name="T109" fmla="*/ 14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1" h="295">
                  <a:moveTo>
                    <a:pt x="152" y="0"/>
                  </a:moveTo>
                  <a:lnTo>
                    <a:pt x="183" y="0"/>
                  </a:lnTo>
                  <a:lnTo>
                    <a:pt x="183" y="134"/>
                  </a:lnTo>
                  <a:lnTo>
                    <a:pt x="183" y="150"/>
                  </a:lnTo>
                  <a:lnTo>
                    <a:pt x="182" y="165"/>
                  </a:lnTo>
                  <a:lnTo>
                    <a:pt x="179" y="178"/>
                  </a:lnTo>
                  <a:lnTo>
                    <a:pt x="174" y="190"/>
                  </a:lnTo>
                  <a:lnTo>
                    <a:pt x="170" y="200"/>
                  </a:lnTo>
                  <a:lnTo>
                    <a:pt x="164" y="207"/>
                  </a:lnTo>
                  <a:lnTo>
                    <a:pt x="155" y="216"/>
                  </a:lnTo>
                  <a:lnTo>
                    <a:pt x="146" y="222"/>
                  </a:lnTo>
                  <a:lnTo>
                    <a:pt x="141" y="225"/>
                  </a:lnTo>
                  <a:lnTo>
                    <a:pt x="135" y="228"/>
                  </a:lnTo>
                  <a:lnTo>
                    <a:pt x="129" y="229"/>
                  </a:lnTo>
                  <a:lnTo>
                    <a:pt x="122" y="231"/>
                  </a:lnTo>
                  <a:lnTo>
                    <a:pt x="116" y="232"/>
                  </a:lnTo>
                  <a:lnTo>
                    <a:pt x="109" y="234"/>
                  </a:lnTo>
                  <a:lnTo>
                    <a:pt x="100" y="234"/>
                  </a:lnTo>
                  <a:lnTo>
                    <a:pt x="92" y="234"/>
                  </a:lnTo>
                  <a:lnTo>
                    <a:pt x="85" y="234"/>
                  </a:lnTo>
                  <a:lnTo>
                    <a:pt x="76" y="234"/>
                  </a:lnTo>
                  <a:lnTo>
                    <a:pt x="69" y="232"/>
                  </a:lnTo>
                  <a:lnTo>
                    <a:pt x="63" y="232"/>
                  </a:lnTo>
                  <a:lnTo>
                    <a:pt x="56" y="231"/>
                  </a:lnTo>
                  <a:lnTo>
                    <a:pt x="50" y="229"/>
                  </a:lnTo>
                  <a:lnTo>
                    <a:pt x="44" y="228"/>
                  </a:lnTo>
                  <a:lnTo>
                    <a:pt x="38" y="225"/>
                  </a:lnTo>
                  <a:lnTo>
                    <a:pt x="30" y="219"/>
                  </a:lnTo>
                  <a:lnTo>
                    <a:pt x="21" y="210"/>
                  </a:lnTo>
                  <a:lnTo>
                    <a:pt x="15" y="202"/>
                  </a:lnTo>
                  <a:lnTo>
                    <a:pt x="9" y="191"/>
                  </a:lnTo>
                  <a:lnTo>
                    <a:pt x="5" y="180"/>
                  </a:lnTo>
                  <a:lnTo>
                    <a:pt x="3" y="166"/>
                  </a:lnTo>
                  <a:lnTo>
                    <a:pt x="0" y="152"/>
                  </a:lnTo>
                  <a:lnTo>
                    <a:pt x="0" y="134"/>
                  </a:lnTo>
                  <a:lnTo>
                    <a:pt x="0" y="0"/>
                  </a:lnTo>
                  <a:lnTo>
                    <a:pt x="31" y="0"/>
                  </a:lnTo>
                  <a:lnTo>
                    <a:pt x="31" y="133"/>
                  </a:lnTo>
                  <a:lnTo>
                    <a:pt x="31" y="148"/>
                  </a:lnTo>
                  <a:lnTo>
                    <a:pt x="33" y="159"/>
                  </a:lnTo>
                  <a:lnTo>
                    <a:pt x="34" y="169"/>
                  </a:lnTo>
                  <a:lnTo>
                    <a:pt x="35" y="178"/>
                  </a:lnTo>
                  <a:lnTo>
                    <a:pt x="38" y="184"/>
                  </a:lnTo>
                  <a:lnTo>
                    <a:pt x="44" y="190"/>
                  </a:lnTo>
                  <a:lnTo>
                    <a:pt x="49" y="196"/>
                  </a:lnTo>
                  <a:lnTo>
                    <a:pt x="56" y="200"/>
                  </a:lnTo>
                  <a:lnTo>
                    <a:pt x="63" y="203"/>
                  </a:lnTo>
                  <a:lnTo>
                    <a:pt x="71" y="206"/>
                  </a:lnTo>
                  <a:lnTo>
                    <a:pt x="79" y="207"/>
                  </a:lnTo>
                  <a:lnTo>
                    <a:pt x="90" y="207"/>
                  </a:lnTo>
                  <a:lnTo>
                    <a:pt x="97" y="207"/>
                  </a:lnTo>
                  <a:lnTo>
                    <a:pt x="106" y="206"/>
                  </a:lnTo>
                  <a:lnTo>
                    <a:pt x="111" y="206"/>
                  </a:lnTo>
                  <a:lnTo>
                    <a:pt x="119" y="204"/>
                  </a:lnTo>
                  <a:lnTo>
                    <a:pt x="123" y="202"/>
                  </a:lnTo>
                  <a:lnTo>
                    <a:pt x="129" y="200"/>
                  </a:lnTo>
                  <a:lnTo>
                    <a:pt x="133" y="196"/>
                  </a:lnTo>
                  <a:lnTo>
                    <a:pt x="138" y="193"/>
                  </a:lnTo>
                  <a:lnTo>
                    <a:pt x="145" y="183"/>
                  </a:lnTo>
                  <a:lnTo>
                    <a:pt x="149" y="169"/>
                  </a:lnTo>
                  <a:lnTo>
                    <a:pt x="151" y="153"/>
                  </a:lnTo>
                  <a:lnTo>
                    <a:pt x="152" y="133"/>
                  </a:lnTo>
                  <a:lnTo>
                    <a:pt x="152" y="0"/>
                  </a:lnTo>
                  <a:close/>
                  <a:moveTo>
                    <a:pt x="228" y="295"/>
                  </a:moveTo>
                  <a:lnTo>
                    <a:pt x="228" y="63"/>
                  </a:lnTo>
                  <a:lnTo>
                    <a:pt x="256" y="63"/>
                  </a:lnTo>
                  <a:lnTo>
                    <a:pt x="256" y="92"/>
                  </a:lnTo>
                  <a:lnTo>
                    <a:pt x="262" y="85"/>
                  </a:lnTo>
                  <a:lnTo>
                    <a:pt x="266" y="78"/>
                  </a:lnTo>
                  <a:lnTo>
                    <a:pt x="271" y="73"/>
                  </a:lnTo>
                  <a:lnTo>
                    <a:pt x="277" y="69"/>
                  </a:lnTo>
                  <a:lnTo>
                    <a:pt x="284" y="66"/>
                  </a:lnTo>
                  <a:lnTo>
                    <a:pt x="290" y="63"/>
                  </a:lnTo>
                  <a:lnTo>
                    <a:pt x="297" y="61"/>
                  </a:lnTo>
                  <a:lnTo>
                    <a:pt x="306" y="61"/>
                  </a:lnTo>
                  <a:lnTo>
                    <a:pt x="316" y="61"/>
                  </a:lnTo>
                  <a:lnTo>
                    <a:pt x="325" y="64"/>
                  </a:lnTo>
                  <a:lnTo>
                    <a:pt x="333" y="67"/>
                  </a:lnTo>
                  <a:lnTo>
                    <a:pt x="342" y="72"/>
                  </a:lnTo>
                  <a:lnTo>
                    <a:pt x="350" y="78"/>
                  </a:lnTo>
                  <a:lnTo>
                    <a:pt x="357" y="85"/>
                  </a:lnTo>
                  <a:lnTo>
                    <a:pt x="363" y="94"/>
                  </a:lnTo>
                  <a:lnTo>
                    <a:pt x="367" y="102"/>
                  </a:lnTo>
                  <a:lnTo>
                    <a:pt x="371" y="114"/>
                  </a:lnTo>
                  <a:lnTo>
                    <a:pt x="374" y="124"/>
                  </a:lnTo>
                  <a:lnTo>
                    <a:pt x="376" y="136"/>
                  </a:lnTo>
                  <a:lnTo>
                    <a:pt x="376" y="148"/>
                  </a:lnTo>
                  <a:lnTo>
                    <a:pt x="376" y="159"/>
                  </a:lnTo>
                  <a:lnTo>
                    <a:pt x="374" y="171"/>
                  </a:lnTo>
                  <a:lnTo>
                    <a:pt x="371" y="183"/>
                  </a:lnTo>
                  <a:lnTo>
                    <a:pt x="367" y="193"/>
                  </a:lnTo>
                  <a:lnTo>
                    <a:pt x="361" y="203"/>
                  </a:lnTo>
                  <a:lnTo>
                    <a:pt x="355" y="212"/>
                  </a:lnTo>
                  <a:lnTo>
                    <a:pt x="348" y="219"/>
                  </a:lnTo>
                  <a:lnTo>
                    <a:pt x="339" y="225"/>
                  </a:lnTo>
                  <a:lnTo>
                    <a:pt x="331" y="229"/>
                  </a:lnTo>
                  <a:lnTo>
                    <a:pt x="320" y="232"/>
                  </a:lnTo>
                  <a:lnTo>
                    <a:pt x="312" y="234"/>
                  </a:lnTo>
                  <a:lnTo>
                    <a:pt x="301" y="234"/>
                  </a:lnTo>
                  <a:lnTo>
                    <a:pt x="295" y="234"/>
                  </a:lnTo>
                  <a:lnTo>
                    <a:pt x="288" y="232"/>
                  </a:lnTo>
                  <a:lnTo>
                    <a:pt x="282" y="231"/>
                  </a:lnTo>
                  <a:lnTo>
                    <a:pt x="275" y="228"/>
                  </a:lnTo>
                  <a:lnTo>
                    <a:pt x="269" y="225"/>
                  </a:lnTo>
                  <a:lnTo>
                    <a:pt x="265" y="220"/>
                  </a:lnTo>
                  <a:lnTo>
                    <a:pt x="260" y="216"/>
                  </a:lnTo>
                  <a:lnTo>
                    <a:pt x="256" y="210"/>
                  </a:lnTo>
                  <a:lnTo>
                    <a:pt x="256" y="295"/>
                  </a:lnTo>
                  <a:lnTo>
                    <a:pt x="228" y="295"/>
                  </a:lnTo>
                  <a:close/>
                  <a:moveTo>
                    <a:pt x="256" y="149"/>
                  </a:moveTo>
                  <a:lnTo>
                    <a:pt x="258" y="164"/>
                  </a:lnTo>
                  <a:lnTo>
                    <a:pt x="259" y="175"/>
                  </a:lnTo>
                  <a:lnTo>
                    <a:pt x="263" y="185"/>
                  </a:lnTo>
                  <a:lnTo>
                    <a:pt x="269" y="193"/>
                  </a:lnTo>
                  <a:lnTo>
                    <a:pt x="277" y="200"/>
                  </a:lnTo>
                  <a:lnTo>
                    <a:pt x="284" y="204"/>
                  </a:lnTo>
                  <a:lnTo>
                    <a:pt x="293" y="206"/>
                  </a:lnTo>
                  <a:lnTo>
                    <a:pt x="301" y="207"/>
                  </a:lnTo>
                  <a:lnTo>
                    <a:pt x="310" y="206"/>
                  </a:lnTo>
                  <a:lnTo>
                    <a:pt x="319" y="204"/>
                  </a:lnTo>
                  <a:lnTo>
                    <a:pt x="328" y="200"/>
                  </a:lnTo>
                  <a:lnTo>
                    <a:pt x="335" y="193"/>
                  </a:lnTo>
                  <a:lnTo>
                    <a:pt x="341" y="184"/>
                  </a:lnTo>
                  <a:lnTo>
                    <a:pt x="345" y="174"/>
                  </a:lnTo>
                  <a:lnTo>
                    <a:pt x="347" y="162"/>
                  </a:lnTo>
                  <a:lnTo>
                    <a:pt x="348" y="148"/>
                  </a:lnTo>
                  <a:lnTo>
                    <a:pt x="347" y="133"/>
                  </a:lnTo>
                  <a:lnTo>
                    <a:pt x="345" y="121"/>
                  </a:lnTo>
                  <a:lnTo>
                    <a:pt x="341" y="111"/>
                  </a:lnTo>
                  <a:lnTo>
                    <a:pt x="335" y="104"/>
                  </a:lnTo>
                  <a:lnTo>
                    <a:pt x="328" y="96"/>
                  </a:lnTo>
                  <a:lnTo>
                    <a:pt x="320" y="92"/>
                  </a:lnTo>
                  <a:lnTo>
                    <a:pt x="312" y="91"/>
                  </a:lnTo>
                  <a:lnTo>
                    <a:pt x="303" y="89"/>
                  </a:lnTo>
                  <a:lnTo>
                    <a:pt x="294" y="91"/>
                  </a:lnTo>
                  <a:lnTo>
                    <a:pt x="285" y="92"/>
                  </a:lnTo>
                  <a:lnTo>
                    <a:pt x="278" y="96"/>
                  </a:lnTo>
                  <a:lnTo>
                    <a:pt x="271" y="104"/>
                  </a:lnTo>
                  <a:lnTo>
                    <a:pt x="265" y="113"/>
                  </a:lnTo>
                  <a:lnTo>
                    <a:pt x="260" y="123"/>
                  </a:lnTo>
                  <a:lnTo>
                    <a:pt x="258" y="136"/>
                  </a:lnTo>
                  <a:lnTo>
                    <a:pt x="256" y="149"/>
                  </a:lnTo>
                  <a:close/>
                  <a:moveTo>
                    <a:pt x="411" y="232"/>
                  </a:moveTo>
                  <a:lnTo>
                    <a:pt x="411" y="0"/>
                  </a:lnTo>
                  <a:lnTo>
                    <a:pt x="439" y="0"/>
                  </a:lnTo>
                  <a:lnTo>
                    <a:pt x="439" y="232"/>
                  </a:lnTo>
                  <a:lnTo>
                    <a:pt x="411" y="232"/>
                  </a:lnTo>
                  <a:close/>
                  <a:moveTo>
                    <a:pt x="482" y="28"/>
                  </a:moveTo>
                  <a:lnTo>
                    <a:pt x="482" y="0"/>
                  </a:lnTo>
                  <a:lnTo>
                    <a:pt x="510" y="0"/>
                  </a:lnTo>
                  <a:lnTo>
                    <a:pt x="510" y="28"/>
                  </a:lnTo>
                  <a:lnTo>
                    <a:pt x="482" y="28"/>
                  </a:lnTo>
                  <a:close/>
                  <a:moveTo>
                    <a:pt x="482" y="232"/>
                  </a:moveTo>
                  <a:lnTo>
                    <a:pt x="482" y="63"/>
                  </a:lnTo>
                  <a:lnTo>
                    <a:pt x="510" y="63"/>
                  </a:lnTo>
                  <a:lnTo>
                    <a:pt x="510" y="232"/>
                  </a:lnTo>
                  <a:lnTo>
                    <a:pt x="482" y="232"/>
                  </a:lnTo>
                  <a:close/>
                  <a:moveTo>
                    <a:pt x="554" y="232"/>
                  </a:moveTo>
                  <a:lnTo>
                    <a:pt x="554" y="63"/>
                  </a:lnTo>
                  <a:lnTo>
                    <a:pt x="582" y="63"/>
                  </a:lnTo>
                  <a:lnTo>
                    <a:pt x="582" y="88"/>
                  </a:lnTo>
                  <a:lnTo>
                    <a:pt x="586" y="82"/>
                  </a:lnTo>
                  <a:lnTo>
                    <a:pt x="592" y="76"/>
                  </a:lnTo>
                  <a:lnTo>
                    <a:pt x="598" y="72"/>
                  </a:lnTo>
                  <a:lnTo>
                    <a:pt x="604" y="67"/>
                  </a:lnTo>
                  <a:lnTo>
                    <a:pt x="610" y="66"/>
                  </a:lnTo>
                  <a:lnTo>
                    <a:pt x="617" y="63"/>
                  </a:lnTo>
                  <a:lnTo>
                    <a:pt x="626" y="61"/>
                  </a:lnTo>
                  <a:lnTo>
                    <a:pt x="633" y="61"/>
                  </a:lnTo>
                  <a:lnTo>
                    <a:pt x="640" y="61"/>
                  </a:lnTo>
                  <a:lnTo>
                    <a:pt x="648" y="63"/>
                  </a:lnTo>
                  <a:lnTo>
                    <a:pt x="653" y="64"/>
                  </a:lnTo>
                  <a:lnTo>
                    <a:pt x="661" y="66"/>
                  </a:lnTo>
                  <a:lnTo>
                    <a:pt x="667" y="69"/>
                  </a:lnTo>
                  <a:lnTo>
                    <a:pt x="671" y="73"/>
                  </a:lnTo>
                  <a:lnTo>
                    <a:pt x="675" y="76"/>
                  </a:lnTo>
                  <a:lnTo>
                    <a:pt x="678" y="80"/>
                  </a:lnTo>
                  <a:lnTo>
                    <a:pt x="681" y="85"/>
                  </a:lnTo>
                  <a:lnTo>
                    <a:pt x="684" y="91"/>
                  </a:lnTo>
                  <a:lnTo>
                    <a:pt x="686" y="96"/>
                  </a:lnTo>
                  <a:lnTo>
                    <a:pt x="687" y="102"/>
                  </a:lnTo>
                  <a:lnTo>
                    <a:pt x="688" y="107"/>
                  </a:lnTo>
                  <a:lnTo>
                    <a:pt x="688" y="113"/>
                  </a:lnTo>
                  <a:lnTo>
                    <a:pt x="688" y="121"/>
                  </a:lnTo>
                  <a:lnTo>
                    <a:pt x="688" y="130"/>
                  </a:lnTo>
                  <a:lnTo>
                    <a:pt x="688" y="232"/>
                  </a:lnTo>
                  <a:lnTo>
                    <a:pt x="661" y="232"/>
                  </a:lnTo>
                  <a:lnTo>
                    <a:pt x="661" y="133"/>
                  </a:lnTo>
                  <a:lnTo>
                    <a:pt x="661" y="124"/>
                  </a:lnTo>
                  <a:lnTo>
                    <a:pt x="659" y="117"/>
                  </a:lnTo>
                  <a:lnTo>
                    <a:pt x="659" y="111"/>
                  </a:lnTo>
                  <a:lnTo>
                    <a:pt x="658" y="107"/>
                  </a:lnTo>
                  <a:lnTo>
                    <a:pt x="655" y="104"/>
                  </a:lnTo>
                  <a:lnTo>
                    <a:pt x="652" y="99"/>
                  </a:lnTo>
                  <a:lnTo>
                    <a:pt x="649" y="96"/>
                  </a:lnTo>
                  <a:lnTo>
                    <a:pt x="646" y="94"/>
                  </a:lnTo>
                  <a:lnTo>
                    <a:pt x="642" y="92"/>
                  </a:lnTo>
                  <a:lnTo>
                    <a:pt x="636" y="91"/>
                  </a:lnTo>
                  <a:lnTo>
                    <a:pt x="631" y="89"/>
                  </a:lnTo>
                  <a:lnTo>
                    <a:pt x="626" y="89"/>
                  </a:lnTo>
                  <a:lnTo>
                    <a:pt x="617" y="89"/>
                  </a:lnTo>
                  <a:lnTo>
                    <a:pt x="610" y="92"/>
                  </a:lnTo>
                  <a:lnTo>
                    <a:pt x="602" y="95"/>
                  </a:lnTo>
                  <a:lnTo>
                    <a:pt x="595" y="99"/>
                  </a:lnTo>
                  <a:lnTo>
                    <a:pt x="589" y="107"/>
                  </a:lnTo>
                  <a:lnTo>
                    <a:pt x="585" y="117"/>
                  </a:lnTo>
                  <a:lnTo>
                    <a:pt x="583" y="129"/>
                  </a:lnTo>
                  <a:lnTo>
                    <a:pt x="582" y="143"/>
                  </a:lnTo>
                  <a:lnTo>
                    <a:pt x="582" y="232"/>
                  </a:lnTo>
                  <a:lnTo>
                    <a:pt x="554" y="232"/>
                  </a:lnTo>
                  <a:close/>
                  <a:moveTo>
                    <a:pt x="732" y="232"/>
                  </a:moveTo>
                  <a:lnTo>
                    <a:pt x="732" y="0"/>
                  </a:lnTo>
                  <a:lnTo>
                    <a:pt x="760" y="0"/>
                  </a:lnTo>
                  <a:lnTo>
                    <a:pt x="760" y="129"/>
                  </a:lnTo>
                  <a:lnTo>
                    <a:pt x="827" y="63"/>
                  </a:lnTo>
                  <a:lnTo>
                    <a:pt x="865" y="63"/>
                  </a:lnTo>
                  <a:lnTo>
                    <a:pt x="801" y="127"/>
                  </a:lnTo>
                  <a:lnTo>
                    <a:pt x="871" y="232"/>
                  </a:lnTo>
                  <a:lnTo>
                    <a:pt x="837" y="232"/>
                  </a:lnTo>
                  <a:lnTo>
                    <a:pt x="782" y="146"/>
                  </a:lnTo>
                  <a:lnTo>
                    <a:pt x="760" y="166"/>
                  </a:lnTo>
                  <a:lnTo>
                    <a:pt x="760" y="232"/>
                  </a:lnTo>
                  <a:lnTo>
                    <a:pt x="732"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4" name="Freeform 161"/>
            <p:cNvSpPr>
              <a:spLocks noEditPoints="1"/>
            </p:cNvSpPr>
            <p:nvPr/>
          </p:nvSpPr>
          <p:spPr bwMode="auto">
            <a:xfrm>
              <a:off x="837" y="2345"/>
              <a:ext cx="1680" cy="100"/>
            </a:xfrm>
            <a:custGeom>
              <a:avLst/>
              <a:gdLst>
                <a:gd name="T0" fmla="*/ 160 w 5039"/>
                <a:gd name="T1" fmla="*/ 210 h 300"/>
                <a:gd name="T2" fmla="*/ 163 w 5039"/>
                <a:gd name="T3" fmla="*/ 118 h 300"/>
                <a:gd name="T4" fmla="*/ 314 w 5039"/>
                <a:gd name="T5" fmla="*/ 65 h 300"/>
                <a:gd name="T6" fmla="*/ 249 w 5039"/>
                <a:gd name="T7" fmla="*/ 220 h 300"/>
                <a:gd name="T8" fmla="*/ 309 w 5039"/>
                <a:gd name="T9" fmla="*/ 93 h 300"/>
                <a:gd name="T10" fmla="*/ 503 w 5039"/>
                <a:gd name="T11" fmla="*/ 105 h 300"/>
                <a:gd name="T12" fmla="*/ 779 w 5039"/>
                <a:gd name="T13" fmla="*/ 124 h 300"/>
                <a:gd name="T14" fmla="*/ 852 w 5039"/>
                <a:gd name="T15" fmla="*/ 3 h 300"/>
                <a:gd name="T16" fmla="*/ 1080 w 5039"/>
                <a:gd name="T17" fmla="*/ 71 h 300"/>
                <a:gd name="T18" fmla="*/ 1016 w 5039"/>
                <a:gd name="T19" fmla="*/ 98 h 300"/>
                <a:gd name="T20" fmla="*/ 1397 w 5039"/>
                <a:gd name="T21" fmla="*/ 150 h 300"/>
                <a:gd name="T22" fmla="*/ 1438 w 5039"/>
                <a:gd name="T23" fmla="*/ 223 h 300"/>
                <a:gd name="T24" fmla="*/ 1514 w 5039"/>
                <a:gd name="T25" fmla="*/ 156 h 300"/>
                <a:gd name="T26" fmla="*/ 1574 w 5039"/>
                <a:gd name="T27" fmla="*/ 92 h 300"/>
                <a:gd name="T28" fmla="*/ 1635 w 5039"/>
                <a:gd name="T29" fmla="*/ 82 h 300"/>
                <a:gd name="T30" fmla="*/ 1582 w 5039"/>
                <a:gd name="T31" fmla="*/ 163 h 300"/>
                <a:gd name="T32" fmla="*/ 1606 w 5039"/>
                <a:gd name="T33" fmla="*/ 192 h 300"/>
                <a:gd name="T34" fmla="*/ 1674 w 5039"/>
                <a:gd name="T35" fmla="*/ 138 h 300"/>
                <a:gd name="T36" fmla="*/ 1724 w 5039"/>
                <a:gd name="T37" fmla="*/ 203 h 300"/>
                <a:gd name="T38" fmla="*/ 1866 w 5039"/>
                <a:gd name="T39" fmla="*/ 3 h 300"/>
                <a:gd name="T40" fmla="*/ 1847 w 5039"/>
                <a:gd name="T41" fmla="*/ 300 h 300"/>
                <a:gd name="T42" fmla="*/ 1955 w 5039"/>
                <a:gd name="T43" fmla="*/ 150 h 300"/>
                <a:gd name="T44" fmla="*/ 1990 w 5039"/>
                <a:gd name="T45" fmla="*/ 93 h 300"/>
                <a:gd name="T46" fmla="*/ 2072 w 5039"/>
                <a:gd name="T47" fmla="*/ 90 h 300"/>
                <a:gd name="T48" fmla="*/ 1999 w 5039"/>
                <a:gd name="T49" fmla="*/ 166 h 300"/>
                <a:gd name="T50" fmla="*/ 2044 w 5039"/>
                <a:gd name="T51" fmla="*/ 182 h 300"/>
                <a:gd name="T52" fmla="*/ 2111 w 5039"/>
                <a:gd name="T53" fmla="*/ 171 h 300"/>
                <a:gd name="T54" fmla="*/ 2215 w 5039"/>
                <a:gd name="T55" fmla="*/ 103 h 300"/>
                <a:gd name="T56" fmla="*/ 2230 w 5039"/>
                <a:gd name="T57" fmla="*/ 172 h 300"/>
                <a:gd name="T58" fmla="*/ 2282 w 5039"/>
                <a:gd name="T59" fmla="*/ 99 h 300"/>
                <a:gd name="T60" fmla="*/ 2307 w 5039"/>
                <a:gd name="T61" fmla="*/ 189 h 300"/>
                <a:gd name="T62" fmla="*/ 2303 w 5039"/>
                <a:gd name="T63" fmla="*/ 114 h 300"/>
                <a:gd name="T64" fmla="*/ 2596 w 5039"/>
                <a:gd name="T65" fmla="*/ 124 h 300"/>
                <a:gd name="T66" fmla="*/ 2698 w 5039"/>
                <a:gd name="T67" fmla="*/ 236 h 300"/>
                <a:gd name="T68" fmla="*/ 2672 w 5039"/>
                <a:gd name="T69" fmla="*/ 201 h 300"/>
                <a:gd name="T70" fmla="*/ 2874 w 5039"/>
                <a:gd name="T71" fmla="*/ 235 h 300"/>
                <a:gd name="T72" fmla="*/ 2928 w 5039"/>
                <a:gd name="T73" fmla="*/ 74 h 300"/>
                <a:gd name="T74" fmla="*/ 2878 w 5039"/>
                <a:gd name="T75" fmla="*/ 208 h 300"/>
                <a:gd name="T76" fmla="*/ 3005 w 5039"/>
                <a:gd name="T77" fmla="*/ 224 h 300"/>
                <a:gd name="T78" fmla="*/ 3128 w 5039"/>
                <a:gd name="T79" fmla="*/ 131 h 300"/>
                <a:gd name="T80" fmla="*/ 3081 w 5039"/>
                <a:gd name="T81" fmla="*/ 99 h 300"/>
                <a:gd name="T82" fmla="*/ 3689 w 5039"/>
                <a:gd name="T83" fmla="*/ 3 h 300"/>
                <a:gd name="T84" fmla="*/ 3775 w 5039"/>
                <a:gd name="T85" fmla="*/ 176 h 300"/>
                <a:gd name="T86" fmla="*/ 3737 w 5039"/>
                <a:gd name="T87" fmla="*/ 73 h 300"/>
                <a:gd name="T88" fmla="*/ 3738 w 5039"/>
                <a:gd name="T89" fmla="*/ 188 h 300"/>
                <a:gd name="T90" fmla="*/ 3939 w 5039"/>
                <a:gd name="T91" fmla="*/ 235 h 300"/>
                <a:gd name="T92" fmla="*/ 3871 w 5039"/>
                <a:gd name="T93" fmla="*/ 7 h 300"/>
                <a:gd name="T94" fmla="*/ 3899 w 5039"/>
                <a:gd name="T95" fmla="*/ 29 h 300"/>
                <a:gd name="T96" fmla="*/ 3944 w 5039"/>
                <a:gd name="T97" fmla="*/ 203 h 300"/>
                <a:gd name="T98" fmla="*/ 4067 w 5039"/>
                <a:gd name="T99" fmla="*/ 204 h 300"/>
                <a:gd name="T100" fmla="*/ 4199 w 5039"/>
                <a:gd name="T101" fmla="*/ 13 h 300"/>
                <a:gd name="T102" fmla="*/ 4070 w 5039"/>
                <a:gd name="T103" fmla="*/ 106 h 300"/>
                <a:gd name="T104" fmla="*/ 4466 w 5039"/>
                <a:gd name="T105" fmla="*/ 235 h 300"/>
                <a:gd name="T106" fmla="*/ 4600 w 5039"/>
                <a:gd name="T107" fmla="*/ 188 h 300"/>
                <a:gd name="T108" fmla="*/ 4703 w 5039"/>
                <a:gd name="T109" fmla="*/ 108 h 300"/>
                <a:gd name="T110" fmla="*/ 4711 w 5039"/>
                <a:gd name="T111" fmla="*/ 181 h 300"/>
                <a:gd name="T112" fmla="*/ 4792 w 5039"/>
                <a:gd name="T113" fmla="*/ 146 h 300"/>
                <a:gd name="T114" fmla="*/ 4803 w 5039"/>
                <a:gd name="T115" fmla="*/ 98 h 300"/>
                <a:gd name="T116" fmla="*/ 4903 w 5039"/>
                <a:gd name="T117" fmla="*/ 100 h 300"/>
                <a:gd name="T118" fmla="*/ 4811 w 5039"/>
                <a:gd name="T119" fmla="*/ 168 h 300"/>
                <a:gd name="T120" fmla="*/ 4873 w 5039"/>
                <a:gd name="T121" fmla="*/ 172 h 300"/>
                <a:gd name="T122" fmla="*/ 4983 w 5039"/>
                <a:gd name="T123" fmla="*/ 10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39" h="300">
                  <a:moveTo>
                    <a:pt x="0" y="235"/>
                  </a:moveTo>
                  <a:lnTo>
                    <a:pt x="0" y="3"/>
                  </a:lnTo>
                  <a:lnTo>
                    <a:pt x="81" y="3"/>
                  </a:lnTo>
                  <a:lnTo>
                    <a:pt x="94" y="3"/>
                  </a:lnTo>
                  <a:lnTo>
                    <a:pt x="104" y="4"/>
                  </a:lnTo>
                  <a:lnTo>
                    <a:pt x="114" y="4"/>
                  </a:lnTo>
                  <a:lnTo>
                    <a:pt x="122" y="6"/>
                  </a:lnTo>
                  <a:lnTo>
                    <a:pt x="132" y="9"/>
                  </a:lnTo>
                  <a:lnTo>
                    <a:pt x="141" y="12"/>
                  </a:lnTo>
                  <a:lnTo>
                    <a:pt x="149" y="17"/>
                  </a:lnTo>
                  <a:lnTo>
                    <a:pt x="157" y="23"/>
                  </a:lnTo>
                  <a:lnTo>
                    <a:pt x="165" y="32"/>
                  </a:lnTo>
                  <a:lnTo>
                    <a:pt x="173" y="41"/>
                  </a:lnTo>
                  <a:lnTo>
                    <a:pt x="179" y="51"/>
                  </a:lnTo>
                  <a:lnTo>
                    <a:pt x="183" y="63"/>
                  </a:lnTo>
                  <a:lnTo>
                    <a:pt x="187" y="76"/>
                  </a:lnTo>
                  <a:lnTo>
                    <a:pt x="190" y="89"/>
                  </a:lnTo>
                  <a:lnTo>
                    <a:pt x="192" y="103"/>
                  </a:lnTo>
                  <a:lnTo>
                    <a:pt x="193" y="118"/>
                  </a:lnTo>
                  <a:lnTo>
                    <a:pt x="193" y="131"/>
                  </a:lnTo>
                  <a:lnTo>
                    <a:pt x="192" y="143"/>
                  </a:lnTo>
                  <a:lnTo>
                    <a:pt x="189" y="154"/>
                  </a:lnTo>
                  <a:lnTo>
                    <a:pt x="186" y="165"/>
                  </a:lnTo>
                  <a:lnTo>
                    <a:pt x="183" y="175"/>
                  </a:lnTo>
                  <a:lnTo>
                    <a:pt x="180" y="184"/>
                  </a:lnTo>
                  <a:lnTo>
                    <a:pt x="176" y="191"/>
                  </a:lnTo>
                  <a:lnTo>
                    <a:pt x="170" y="198"/>
                  </a:lnTo>
                  <a:lnTo>
                    <a:pt x="165" y="204"/>
                  </a:lnTo>
                  <a:lnTo>
                    <a:pt x="160" y="210"/>
                  </a:lnTo>
                  <a:lnTo>
                    <a:pt x="155" y="216"/>
                  </a:lnTo>
                  <a:lnTo>
                    <a:pt x="149" y="220"/>
                  </a:lnTo>
                  <a:lnTo>
                    <a:pt x="144" y="223"/>
                  </a:lnTo>
                  <a:lnTo>
                    <a:pt x="136" y="226"/>
                  </a:lnTo>
                  <a:lnTo>
                    <a:pt x="129" y="229"/>
                  </a:lnTo>
                  <a:lnTo>
                    <a:pt x="122" y="232"/>
                  </a:lnTo>
                  <a:lnTo>
                    <a:pt x="113" y="233"/>
                  </a:lnTo>
                  <a:lnTo>
                    <a:pt x="104" y="235"/>
                  </a:lnTo>
                  <a:lnTo>
                    <a:pt x="94" y="235"/>
                  </a:lnTo>
                  <a:lnTo>
                    <a:pt x="84" y="235"/>
                  </a:lnTo>
                  <a:lnTo>
                    <a:pt x="0" y="235"/>
                  </a:lnTo>
                  <a:close/>
                  <a:moveTo>
                    <a:pt x="31" y="207"/>
                  </a:moveTo>
                  <a:lnTo>
                    <a:pt x="81" y="207"/>
                  </a:lnTo>
                  <a:lnTo>
                    <a:pt x="92" y="207"/>
                  </a:lnTo>
                  <a:lnTo>
                    <a:pt x="101" y="206"/>
                  </a:lnTo>
                  <a:lnTo>
                    <a:pt x="110" y="204"/>
                  </a:lnTo>
                  <a:lnTo>
                    <a:pt x="117" y="203"/>
                  </a:lnTo>
                  <a:lnTo>
                    <a:pt x="123" y="201"/>
                  </a:lnTo>
                  <a:lnTo>
                    <a:pt x="129" y="198"/>
                  </a:lnTo>
                  <a:lnTo>
                    <a:pt x="135" y="195"/>
                  </a:lnTo>
                  <a:lnTo>
                    <a:pt x="139" y="191"/>
                  </a:lnTo>
                  <a:lnTo>
                    <a:pt x="145" y="185"/>
                  </a:lnTo>
                  <a:lnTo>
                    <a:pt x="149" y="178"/>
                  </a:lnTo>
                  <a:lnTo>
                    <a:pt x="154" y="171"/>
                  </a:lnTo>
                  <a:lnTo>
                    <a:pt x="157" y="162"/>
                  </a:lnTo>
                  <a:lnTo>
                    <a:pt x="158" y="152"/>
                  </a:lnTo>
                  <a:lnTo>
                    <a:pt x="161" y="141"/>
                  </a:lnTo>
                  <a:lnTo>
                    <a:pt x="163" y="130"/>
                  </a:lnTo>
                  <a:lnTo>
                    <a:pt x="163" y="118"/>
                  </a:lnTo>
                  <a:lnTo>
                    <a:pt x="161" y="100"/>
                  </a:lnTo>
                  <a:lnTo>
                    <a:pt x="160" y="84"/>
                  </a:lnTo>
                  <a:lnTo>
                    <a:pt x="155" y="71"/>
                  </a:lnTo>
                  <a:lnTo>
                    <a:pt x="149" y="61"/>
                  </a:lnTo>
                  <a:lnTo>
                    <a:pt x="144" y="52"/>
                  </a:lnTo>
                  <a:lnTo>
                    <a:pt x="136" y="45"/>
                  </a:lnTo>
                  <a:lnTo>
                    <a:pt x="129" y="39"/>
                  </a:lnTo>
                  <a:lnTo>
                    <a:pt x="120" y="35"/>
                  </a:lnTo>
                  <a:lnTo>
                    <a:pt x="113" y="33"/>
                  </a:lnTo>
                  <a:lnTo>
                    <a:pt x="104" y="32"/>
                  </a:lnTo>
                  <a:lnTo>
                    <a:pt x="94" y="30"/>
                  </a:lnTo>
                  <a:lnTo>
                    <a:pt x="81" y="30"/>
                  </a:lnTo>
                  <a:lnTo>
                    <a:pt x="31" y="30"/>
                  </a:lnTo>
                  <a:lnTo>
                    <a:pt x="31" y="207"/>
                  </a:lnTo>
                  <a:close/>
                  <a:moveTo>
                    <a:pt x="221" y="150"/>
                  </a:moveTo>
                  <a:lnTo>
                    <a:pt x="222" y="128"/>
                  </a:lnTo>
                  <a:lnTo>
                    <a:pt x="228" y="111"/>
                  </a:lnTo>
                  <a:lnTo>
                    <a:pt x="236" y="95"/>
                  </a:lnTo>
                  <a:lnTo>
                    <a:pt x="247" y="82"/>
                  </a:lnTo>
                  <a:lnTo>
                    <a:pt x="253" y="77"/>
                  </a:lnTo>
                  <a:lnTo>
                    <a:pt x="258" y="74"/>
                  </a:lnTo>
                  <a:lnTo>
                    <a:pt x="263" y="71"/>
                  </a:lnTo>
                  <a:lnTo>
                    <a:pt x="271" y="68"/>
                  </a:lnTo>
                  <a:lnTo>
                    <a:pt x="277" y="67"/>
                  </a:lnTo>
                  <a:lnTo>
                    <a:pt x="284" y="65"/>
                  </a:lnTo>
                  <a:lnTo>
                    <a:pt x="291" y="64"/>
                  </a:lnTo>
                  <a:lnTo>
                    <a:pt x="298" y="64"/>
                  </a:lnTo>
                  <a:lnTo>
                    <a:pt x="307" y="64"/>
                  </a:lnTo>
                  <a:lnTo>
                    <a:pt x="314" y="65"/>
                  </a:lnTo>
                  <a:lnTo>
                    <a:pt x="322" y="67"/>
                  </a:lnTo>
                  <a:lnTo>
                    <a:pt x="329" y="70"/>
                  </a:lnTo>
                  <a:lnTo>
                    <a:pt x="336" y="73"/>
                  </a:lnTo>
                  <a:lnTo>
                    <a:pt x="342" y="76"/>
                  </a:lnTo>
                  <a:lnTo>
                    <a:pt x="348" y="80"/>
                  </a:lnTo>
                  <a:lnTo>
                    <a:pt x="354" y="86"/>
                  </a:lnTo>
                  <a:lnTo>
                    <a:pt x="364" y="98"/>
                  </a:lnTo>
                  <a:lnTo>
                    <a:pt x="370" y="112"/>
                  </a:lnTo>
                  <a:lnTo>
                    <a:pt x="374" y="130"/>
                  </a:lnTo>
                  <a:lnTo>
                    <a:pt x="376" y="149"/>
                  </a:lnTo>
                  <a:lnTo>
                    <a:pt x="376" y="165"/>
                  </a:lnTo>
                  <a:lnTo>
                    <a:pt x="373" y="178"/>
                  </a:lnTo>
                  <a:lnTo>
                    <a:pt x="370" y="189"/>
                  </a:lnTo>
                  <a:lnTo>
                    <a:pt x="366" y="200"/>
                  </a:lnTo>
                  <a:lnTo>
                    <a:pt x="361" y="208"/>
                  </a:lnTo>
                  <a:lnTo>
                    <a:pt x="354" y="216"/>
                  </a:lnTo>
                  <a:lnTo>
                    <a:pt x="347" y="222"/>
                  </a:lnTo>
                  <a:lnTo>
                    <a:pt x="338" y="227"/>
                  </a:lnTo>
                  <a:lnTo>
                    <a:pt x="329" y="232"/>
                  </a:lnTo>
                  <a:lnTo>
                    <a:pt x="319" y="235"/>
                  </a:lnTo>
                  <a:lnTo>
                    <a:pt x="309" y="236"/>
                  </a:lnTo>
                  <a:lnTo>
                    <a:pt x="298" y="236"/>
                  </a:lnTo>
                  <a:lnTo>
                    <a:pt x="290" y="236"/>
                  </a:lnTo>
                  <a:lnTo>
                    <a:pt x="282" y="235"/>
                  </a:lnTo>
                  <a:lnTo>
                    <a:pt x="274" y="233"/>
                  </a:lnTo>
                  <a:lnTo>
                    <a:pt x="266" y="232"/>
                  </a:lnTo>
                  <a:lnTo>
                    <a:pt x="260" y="229"/>
                  </a:lnTo>
                  <a:lnTo>
                    <a:pt x="253" y="224"/>
                  </a:lnTo>
                  <a:lnTo>
                    <a:pt x="249" y="220"/>
                  </a:lnTo>
                  <a:lnTo>
                    <a:pt x="243" y="216"/>
                  </a:lnTo>
                  <a:lnTo>
                    <a:pt x="233" y="204"/>
                  </a:lnTo>
                  <a:lnTo>
                    <a:pt x="227" y="188"/>
                  </a:lnTo>
                  <a:lnTo>
                    <a:pt x="222" y="171"/>
                  </a:lnTo>
                  <a:lnTo>
                    <a:pt x="221" y="150"/>
                  </a:lnTo>
                  <a:close/>
                  <a:moveTo>
                    <a:pt x="249" y="150"/>
                  </a:moveTo>
                  <a:lnTo>
                    <a:pt x="250" y="165"/>
                  </a:lnTo>
                  <a:lnTo>
                    <a:pt x="253" y="176"/>
                  </a:lnTo>
                  <a:lnTo>
                    <a:pt x="258" y="187"/>
                  </a:lnTo>
                  <a:lnTo>
                    <a:pt x="263" y="195"/>
                  </a:lnTo>
                  <a:lnTo>
                    <a:pt x="271" y="203"/>
                  </a:lnTo>
                  <a:lnTo>
                    <a:pt x="279" y="207"/>
                  </a:lnTo>
                  <a:lnTo>
                    <a:pt x="288" y="208"/>
                  </a:lnTo>
                  <a:lnTo>
                    <a:pt x="298" y="210"/>
                  </a:lnTo>
                  <a:lnTo>
                    <a:pt x="309" y="208"/>
                  </a:lnTo>
                  <a:lnTo>
                    <a:pt x="319" y="207"/>
                  </a:lnTo>
                  <a:lnTo>
                    <a:pt x="326" y="203"/>
                  </a:lnTo>
                  <a:lnTo>
                    <a:pt x="333" y="195"/>
                  </a:lnTo>
                  <a:lnTo>
                    <a:pt x="341" y="187"/>
                  </a:lnTo>
                  <a:lnTo>
                    <a:pt x="345" y="176"/>
                  </a:lnTo>
                  <a:lnTo>
                    <a:pt x="347" y="165"/>
                  </a:lnTo>
                  <a:lnTo>
                    <a:pt x="348" y="150"/>
                  </a:lnTo>
                  <a:lnTo>
                    <a:pt x="347" y="137"/>
                  </a:lnTo>
                  <a:lnTo>
                    <a:pt x="345" y="125"/>
                  </a:lnTo>
                  <a:lnTo>
                    <a:pt x="341" y="115"/>
                  </a:lnTo>
                  <a:lnTo>
                    <a:pt x="333" y="106"/>
                  </a:lnTo>
                  <a:lnTo>
                    <a:pt x="326" y="99"/>
                  </a:lnTo>
                  <a:lnTo>
                    <a:pt x="319" y="95"/>
                  </a:lnTo>
                  <a:lnTo>
                    <a:pt x="309" y="93"/>
                  </a:lnTo>
                  <a:lnTo>
                    <a:pt x="298" y="92"/>
                  </a:lnTo>
                  <a:lnTo>
                    <a:pt x="288" y="93"/>
                  </a:lnTo>
                  <a:lnTo>
                    <a:pt x="279" y="95"/>
                  </a:lnTo>
                  <a:lnTo>
                    <a:pt x="271" y="99"/>
                  </a:lnTo>
                  <a:lnTo>
                    <a:pt x="263" y="106"/>
                  </a:lnTo>
                  <a:lnTo>
                    <a:pt x="258" y="114"/>
                  </a:lnTo>
                  <a:lnTo>
                    <a:pt x="253" y="124"/>
                  </a:lnTo>
                  <a:lnTo>
                    <a:pt x="250" y="137"/>
                  </a:lnTo>
                  <a:lnTo>
                    <a:pt x="249" y="150"/>
                  </a:lnTo>
                  <a:close/>
                  <a:moveTo>
                    <a:pt x="442" y="235"/>
                  </a:moveTo>
                  <a:lnTo>
                    <a:pt x="389" y="65"/>
                  </a:lnTo>
                  <a:lnTo>
                    <a:pt x="415" y="65"/>
                  </a:lnTo>
                  <a:lnTo>
                    <a:pt x="446" y="165"/>
                  </a:lnTo>
                  <a:lnTo>
                    <a:pt x="455" y="200"/>
                  </a:lnTo>
                  <a:lnTo>
                    <a:pt x="455" y="197"/>
                  </a:lnTo>
                  <a:lnTo>
                    <a:pt x="456" y="189"/>
                  </a:lnTo>
                  <a:lnTo>
                    <a:pt x="459" y="179"/>
                  </a:lnTo>
                  <a:lnTo>
                    <a:pt x="462" y="166"/>
                  </a:lnTo>
                  <a:lnTo>
                    <a:pt x="487" y="65"/>
                  </a:lnTo>
                  <a:lnTo>
                    <a:pt x="520" y="65"/>
                  </a:lnTo>
                  <a:lnTo>
                    <a:pt x="544" y="165"/>
                  </a:lnTo>
                  <a:lnTo>
                    <a:pt x="551" y="197"/>
                  </a:lnTo>
                  <a:lnTo>
                    <a:pt x="561" y="165"/>
                  </a:lnTo>
                  <a:lnTo>
                    <a:pt x="591" y="65"/>
                  </a:lnTo>
                  <a:lnTo>
                    <a:pt x="620" y="65"/>
                  </a:lnTo>
                  <a:lnTo>
                    <a:pt x="564" y="235"/>
                  </a:lnTo>
                  <a:lnTo>
                    <a:pt x="534" y="235"/>
                  </a:lnTo>
                  <a:lnTo>
                    <a:pt x="510" y="136"/>
                  </a:lnTo>
                  <a:lnTo>
                    <a:pt x="503" y="105"/>
                  </a:lnTo>
                  <a:lnTo>
                    <a:pt x="472" y="235"/>
                  </a:lnTo>
                  <a:lnTo>
                    <a:pt x="442" y="235"/>
                  </a:lnTo>
                  <a:close/>
                  <a:moveTo>
                    <a:pt x="645" y="235"/>
                  </a:moveTo>
                  <a:lnTo>
                    <a:pt x="645" y="65"/>
                  </a:lnTo>
                  <a:lnTo>
                    <a:pt x="672" y="65"/>
                  </a:lnTo>
                  <a:lnTo>
                    <a:pt x="672" y="90"/>
                  </a:lnTo>
                  <a:lnTo>
                    <a:pt x="677" y="84"/>
                  </a:lnTo>
                  <a:lnTo>
                    <a:pt x="683" y="79"/>
                  </a:lnTo>
                  <a:lnTo>
                    <a:pt x="688" y="74"/>
                  </a:lnTo>
                  <a:lnTo>
                    <a:pt x="694" y="70"/>
                  </a:lnTo>
                  <a:lnTo>
                    <a:pt x="700" y="68"/>
                  </a:lnTo>
                  <a:lnTo>
                    <a:pt x="707" y="65"/>
                  </a:lnTo>
                  <a:lnTo>
                    <a:pt x="716" y="64"/>
                  </a:lnTo>
                  <a:lnTo>
                    <a:pt x="723" y="64"/>
                  </a:lnTo>
                  <a:lnTo>
                    <a:pt x="731" y="64"/>
                  </a:lnTo>
                  <a:lnTo>
                    <a:pt x="738" y="65"/>
                  </a:lnTo>
                  <a:lnTo>
                    <a:pt x="744" y="67"/>
                  </a:lnTo>
                  <a:lnTo>
                    <a:pt x="751" y="68"/>
                  </a:lnTo>
                  <a:lnTo>
                    <a:pt x="757" y="71"/>
                  </a:lnTo>
                  <a:lnTo>
                    <a:pt x="761" y="76"/>
                  </a:lnTo>
                  <a:lnTo>
                    <a:pt x="766" y="79"/>
                  </a:lnTo>
                  <a:lnTo>
                    <a:pt x="769" y="83"/>
                  </a:lnTo>
                  <a:lnTo>
                    <a:pt x="772" y="87"/>
                  </a:lnTo>
                  <a:lnTo>
                    <a:pt x="775" y="93"/>
                  </a:lnTo>
                  <a:lnTo>
                    <a:pt x="776" y="99"/>
                  </a:lnTo>
                  <a:lnTo>
                    <a:pt x="778" y="105"/>
                  </a:lnTo>
                  <a:lnTo>
                    <a:pt x="779" y="109"/>
                  </a:lnTo>
                  <a:lnTo>
                    <a:pt x="779" y="115"/>
                  </a:lnTo>
                  <a:lnTo>
                    <a:pt x="779" y="124"/>
                  </a:lnTo>
                  <a:lnTo>
                    <a:pt x="779" y="133"/>
                  </a:lnTo>
                  <a:lnTo>
                    <a:pt x="779" y="235"/>
                  </a:lnTo>
                  <a:lnTo>
                    <a:pt x="751" y="235"/>
                  </a:lnTo>
                  <a:lnTo>
                    <a:pt x="751" y="136"/>
                  </a:lnTo>
                  <a:lnTo>
                    <a:pt x="751" y="127"/>
                  </a:lnTo>
                  <a:lnTo>
                    <a:pt x="750" y="119"/>
                  </a:lnTo>
                  <a:lnTo>
                    <a:pt x="750" y="114"/>
                  </a:lnTo>
                  <a:lnTo>
                    <a:pt x="748" y="109"/>
                  </a:lnTo>
                  <a:lnTo>
                    <a:pt x="745" y="106"/>
                  </a:lnTo>
                  <a:lnTo>
                    <a:pt x="742" y="102"/>
                  </a:lnTo>
                  <a:lnTo>
                    <a:pt x="740" y="99"/>
                  </a:lnTo>
                  <a:lnTo>
                    <a:pt x="737" y="96"/>
                  </a:lnTo>
                  <a:lnTo>
                    <a:pt x="732" y="95"/>
                  </a:lnTo>
                  <a:lnTo>
                    <a:pt x="726" y="93"/>
                  </a:lnTo>
                  <a:lnTo>
                    <a:pt x="722" y="92"/>
                  </a:lnTo>
                  <a:lnTo>
                    <a:pt x="716" y="92"/>
                  </a:lnTo>
                  <a:lnTo>
                    <a:pt x="707" y="92"/>
                  </a:lnTo>
                  <a:lnTo>
                    <a:pt x="700" y="95"/>
                  </a:lnTo>
                  <a:lnTo>
                    <a:pt x="693" y="98"/>
                  </a:lnTo>
                  <a:lnTo>
                    <a:pt x="686" y="102"/>
                  </a:lnTo>
                  <a:lnTo>
                    <a:pt x="680" y="109"/>
                  </a:lnTo>
                  <a:lnTo>
                    <a:pt x="675" y="119"/>
                  </a:lnTo>
                  <a:lnTo>
                    <a:pt x="674" y="131"/>
                  </a:lnTo>
                  <a:lnTo>
                    <a:pt x="672" y="146"/>
                  </a:lnTo>
                  <a:lnTo>
                    <a:pt x="672" y="235"/>
                  </a:lnTo>
                  <a:lnTo>
                    <a:pt x="645" y="235"/>
                  </a:lnTo>
                  <a:close/>
                  <a:moveTo>
                    <a:pt x="824" y="235"/>
                  </a:moveTo>
                  <a:lnTo>
                    <a:pt x="824" y="3"/>
                  </a:lnTo>
                  <a:lnTo>
                    <a:pt x="852" y="3"/>
                  </a:lnTo>
                  <a:lnTo>
                    <a:pt x="852" y="235"/>
                  </a:lnTo>
                  <a:lnTo>
                    <a:pt x="824" y="235"/>
                  </a:lnTo>
                  <a:close/>
                  <a:moveTo>
                    <a:pt x="896" y="30"/>
                  </a:moveTo>
                  <a:lnTo>
                    <a:pt x="896" y="3"/>
                  </a:lnTo>
                  <a:lnTo>
                    <a:pt x="924" y="3"/>
                  </a:lnTo>
                  <a:lnTo>
                    <a:pt x="924" y="30"/>
                  </a:lnTo>
                  <a:lnTo>
                    <a:pt x="896" y="30"/>
                  </a:lnTo>
                  <a:close/>
                  <a:moveTo>
                    <a:pt x="896" y="235"/>
                  </a:moveTo>
                  <a:lnTo>
                    <a:pt x="896" y="65"/>
                  </a:lnTo>
                  <a:lnTo>
                    <a:pt x="924" y="65"/>
                  </a:lnTo>
                  <a:lnTo>
                    <a:pt x="924" y="235"/>
                  </a:lnTo>
                  <a:lnTo>
                    <a:pt x="896" y="235"/>
                  </a:lnTo>
                  <a:close/>
                  <a:moveTo>
                    <a:pt x="967" y="235"/>
                  </a:moveTo>
                  <a:lnTo>
                    <a:pt x="967" y="65"/>
                  </a:lnTo>
                  <a:lnTo>
                    <a:pt x="995" y="65"/>
                  </a:lnTo>
                  <a:lnTo>
                    <a:pt x="995" y="90"/>
                  </a:lnTo>
                  <a:lnTo>
                    <a:pt x="1000" y="84"/>
                  </a:lnTo>
                  <a:lnTo>
                    <a:pt x="1005" y="79"/>
                  </a:lnTo>
                  <a:lnTo>
                    <a:pt x="1011" y="74"/>
                  </a:lnTo>
                  <a:lnTo>
                    <a:pt x="1017" y="70"/>
                  </a:lnTo>
                  <a:lnTo>
                    <a:pt x="1023" y="68"/>
                  </a:lnTo>
                  <a:lnTo>
                    <a:pt x="1030" y="65"/>
                  </a:lnTo>
                  <a:lnTo>
                    <a:pt x="1039" y="64"/>
                  </a:lnTo>
                  <a:lnTo>
                    <a:pt x="1046" y="64"/>
                  </a:lnTo>
                  <a:lnTo>
                    <a:pt x="1054" y="64"/>
                  </a:lnTo>
                  <a:lnTo>
                    <a:pt x="1061" y="65"/>
                  </a:lnTo>
                  <a:lnTo>
                    <a:pt x="1067" y="67"/>
                  </a:lnTo>
                  <a:lnTo>
                    <a:pt x="1074" y="68"/>
                  </a:lnTo>
                  <a:lnTo>
                    <a:pt x="1080" y="71"/>
                  </a:lnTo>
                  <a:lnTo>
                    <a:pt x="1084" y="76"/>
                  </a:lnTo>
                  <a:lnTo>
                    <a:pt x="1089" y="79"/>
                  </a:lnTo>
                  <a:lnTo>
                    <a:pt x="1092" y="83"/>
                  </a:lnTo>
                  <a:lnTo>
                    <a:pt x="1095" y="87"/>
                  </a:lnTo>
                  <a:lnTo>
                    <a:pt x="1097" y="93"/>
                  </a:lnTo>
                  <a:lnTo>
                    <a:pt x="1099" y="99"/>
                  </a:lnTo>
                  <a:lnTo>
                    <a:pt x="1100" y="105"/>
                  </a:lnTo>
                  <a:lnTo>
                    <a:pt x="1102" y="109"/>
                  </a:lnTo>
                  <a:lnTo>
                    <a:pt x="1102" y="115"/>
                  </a:lnTo>
                  <a:lnTo>
                    <a:pt x="1102" y="124"/>
                  </a:lnTo>
                  <a:lnTo>
                    <a:pt x="1102" y="133"/>
                  </a:lnTo>
                  <a:lnTo>
                    <a:pt x="1102" y="235"/>
                  </a:lnTo>
                  <a:lnTo>
                    <a:pt x="1074" y="235"/>
                  </a:lnTo>
                  <a:lnTo>
                    <a:pt x="1074" y="136"/>
                  </a:lnTo>
                  <a:lnTo>
                    <a:pt x="1074" y="127"/>
                  </a:lnTo>
                  <a:lnTo>
                    <a:pt x="1073" y="119"/>
                  </a:lnTo>
                  <a:lnTo>
                    <a:pt x="1073" y="114"/>
                  </a:lnTo>
                  <a:lnTo>
                    <a:pt x="1071" y="109"/>
                  </a:lnTo>
                  <a:lnTo>
                    <a:pt x="1068" y="106"/>
                  </a:lnTo>
                  <a:lnTo>
                    <a:pt x="1065" y="102"/>
                  </a:lnTo>
                  <a:lnTo>
                    <a:pt x="1062" y="99"/>
                  </a:lnTo>
                  <a:lnTo>
                    <a:pt x="1059" y="96"/>
                  </a:lnTo>
                  <a:lnTo>
                    <a:pt x="1055" y="95"/>
                  </a:lnTo>
                  <a:lnTo>
                    <a:pt x="1049" y="93"/>
                  </a:lnTo>
                  <a:lnTo>
                    <a:pt x="1045" y="92"/>
                  </a:lnTo>
                  <a:lnTo>
                    <a:pt x="1039" y="92"/>
                  </a:lnTo>
                  <a:lnTo>
                    <a:pt x="1030" y="92"/>
                  </a:lnTo>
                  <a:lnTo>
                    <a:pt x="1023" y="95"/>
                  </a:lnTo>
                  <a:lnTo>
                    <a:pt x="1016" y="98"/>
                  </a:lnTo>
                  <a:lnTo>
                    <a:pt x="1008" y="102"/>
                  </a:lnTo>
                  <a:lnTo>
                    <a:pt x="1002" y="109"/>
                  </a:lnTo>
                  <a:lnTo>
                    <a:pt x="998" y="119"/>
                  </a:lnTo>
                  <a:lnTo>
                    <a:pt x="997" y="131"/>
                  </a:lnTo>
                  <a:lnTo>
                    <a:pt x="995" y="146"/>
                  </a:lnTo>
                  <a:lnTo>
                    <a:pt x="995" y="235"/>
                  </a:lnTo>
                  <a:lnTo>
                    <a:pt x="967" y="235"/>
                  </a:lnTo>
                  <a:close/>
                  <a:moveTo>
                    <a:pt x="1146" y="235"/>
                  </a:moveTo>
                  <a:lnTo>
                    <a:pt x="1146" y="3"/>
                  </a:lnTo>
                  <a:lnTo>
                    <a:pt x="1173" y="3"/>
                  </a:lnTo>
                  <a:lnTo>
                    <a:pt x="1173" y="131"/>
                  </a:lnTo>
                  <a:lnTo>
                    <a:pt x="1241" y="65"/>
                  </a:lnTo>
                  <a:lnTo>
                    <a:pt x="1279" y="65"/>
                  </a:lnTo>
                  <a:lnTo>
                    <a:pt x="1214" y="130"/>
                  </a:lnTo>
                  <a:lnTo>
                    <a:pt x="1284" y="235"/>
                  </a:lnTo>
                  <a:lnTo>
                    <a:pt x="1251" y="235"/>
                  </a:lnTo>
                  <a:lnTo>
                    <a:pt x="1195" y="149"/>
                  </a:lnTo>
                  <a:lnTo>
                    <a:pt x="1173" y="169"/>
                  </a:lnTo>
                  <a:lnTo>
                    <a:pt x="1173" y="235"/>
                  </a:lnTo>
                  <a:lnTo>
                    <a:pt x="1146" y="235"/>
                  </a:lnTo>
                  <a:close/>
                  <a:moveTo>
                    <a:pt x="1454" y="297"/>
                  </a:moveTo>
                  <a:lnTo>
                    <a:pt x="1442" y="283"/>
                  </a:lnTo>
                  <a:lnTo>
                    <a:pt x="1432" y="265"/>
                  </a:lnTo>
                  <a:lnTo>
                    <a:pt x="1422" y="249"/>
                  </a:lnTo>
                  <a:lnTo>
                    <a:pt x="1413" y="230"/>
                  </a:lnTo>
                  <a:lnTo>
                    <a:pt x="1406" y="211"/>
                  </a:lnTo>
                  <a:lnTo>
                    <a:pt x="1401" y="191"/>
                  </a:lnTo>
                  <a:lnTo>
                    <a:pt x="1398" y="171"/>
                  </a:lnTo>
                  <a:lnTo>
                    <a:pt x="1397" y="150"/>
                  </a:lnTo>
                  <a:lnTo>
                    <a:pt x="1398" y="133"/>
                  </a:lnTo>
                  <a:lnTo>
                    <a:pt x="1400" y="115"/>
                  </a:lnTo>
                  <a:lnTo>
                    <a:pt x="1404" y="98"/>
                  </a:lnTo>
                  <a:lnTo>
                    <a:pt x="1410" y="80"/>
                  </a:lnTo>
                  <a:lnTo>
                    <a:pt x="1413" y="70"/>
                  </a:lnTo>
                  <a:lnTo>
                    <a:pt x="1417" y="61"/>
                  </a:lnTo>
                  <a:lnTo>
                    <a:pt x="1422" y="51"/>
                  </a:lnTo>
                  <a:lnTo>
                    <a:pt x="1428" y="41"/>
                  </a:lnTo>
                  <a:lnTo>
                    <a:pt x="1433" y="32"/>
                  </a:lnTo>
                  <a:lnTo>
                    <a:pt x="1439" y="22"/>
                  </a:lnTo>
                  <a:lnTo>
                    <a:pt x="1447" y="13"/>
                  </a:lnTo>
                  <a:lnTo>
                    <a:pt x="1454" y="3"/>
                  </a:lnTo>
                  <a:lnTo>
                    <a:pt x="1473" y="3"/>
                  </a:lnTo>
                  <a:lnTo>
                    <a:pt x="1464" y="17"/>
                  </a:lnTo>
                  <a:lnTo>
                    <a:pt x="1458" y="30"/>
                  </a:lnTo>
                  <a:lnTo>
                    <a:pt x="1452" y="41"/>
                  </a:lnTo>
                  <a:lnTo>
                    <a:pt x="1448" y="48"/>
                  </a:lnTo>
                  <a:lnTo>
                    <a:pt x="1444" y="60"/>
                  </a:lnTo>
                  <a:lnTo>
                    <a:pt x="1439" y="70"/>
                  </a:lnTo>
                  <a:lnTo>
                    <a:pt x="1435" y="82"/>
                  </a:lnTo>
                  <a:lnTo>
                    <a:pt x="1432" y="93"/>
                  </a:lnTo>
                  <a:lnTo>
                    <a:pt x="1429" y="108"/>
                  </a:lnTo>
                  <a:lnTo>
                    <a:pt x="1426" y="121"/>
                  </a:lnTo>
                  <a:lnTo>
                    <a:pt x="1425" y="136"/>
                  </a:lnTo>
                  <a:lnTo>
                    <a:pt x="1425" y="150"/>
                  </a:lnTo>
                  <a:lnTo>
                    <a:pt x="1426" y="169"/>
                  </a:lnTo>
                  <a:lnTo>
                    <a:pt x="1428" y="187"/>
                  </a:lnTo>
                  <a:lnTo>
                    <a:pt x="1432" y="206"/>
                  </a:lnTo>
                  <a:lnTo>
                    <a:pt x="1438" y="223"/>
                  </a:lnTo>
                  <a:lnTo>
                    <a:pt x="1444" y="242"/>
                  </a:lnTo>
                  <a:lnTo>
                    <a:pt x="1452" y="261"/>
                  </a:lnTo>
                  <a:lnTo>
                    <a:pt x="1463" y="278"/>
                  </a:lnTo>
                  <a:lnTo>
                    <a:pt x="1473" y="297"/>
                  </a:lnTo>
                  <a:lnTo>
                    <a:pt x="1454" y="297"/>
                  </a:lnTo>
                  <a:close/>
                  <a:moveTo>
                    <a:pt x="1617" y="216"/>
                  </a:moveTo>
                  <a:lnTo>
                    <a:pt x="1609" y="222"/>
                  </a:lnTo>
                  <a:lnTo>
                    <a:pt x="1601" y="226"/>
                  </a:lnTo>
                  <a:lnTo>
                    <a:pt x="1593" y="230"/>
                  </a:lnTo>
                  <a:lnTo>
                    <a:pt x="1585" y="233"/>
                  </a:lnTo>
                  <a:lnTo>
                    <a:pt x="1578" y="235"/>
                  </a:lnTo>
                  <a:lnTo>
                    <a:pt x="1571" y="235"/>
                  </a:lnTo>
                  <a:lnTo>
                    <a:pt x="1563" y="236"/>
                  </a:lnTo>
                  <a:lnTo>
                    <a:pt x="1555" y="236"/>
                  </a:lnTo>
                  <a:lnTo>
                    <a:pt x="1542" y="236"/>
                  </a:lnTo>
                  <a:lnTo>
                    <a:pt x="1531" y="233"/>
                  </a:lnTo>
                  <a:lnTo>
                    <a:pt x="1521" y="230"/>
                  </a:lnTo>
                  <a:lnTo>
                    <a:pt x="1512" y="224"/>
                  </a:lnTo>
                  <a:lnTo>
                    <a:pt x="1506" y="217"/>
                  </a:lnTo>
                  <a:lnTo>
                    <a:pt x="1502" y="210"/>
                  </a:lnTo>
                  <a:lnTo>
                    <a:pt x="1499" y="201"/>
                  </a:lnTo>
                  <a:lnTo>
                    <a:pt x="1498" y="191"/>
                  </a:lnTo>
                  <a:lnTo>
                    <a:pt x="1498" y="185"/>
                  </a:lnTo>
                  <a:lnTo>
                    <a:pt x="1499" y="179"/>
                  </a:lnTo>
                  <a:lnTo>
                    <a:pt x="1501" y="173"/>
                  </a:lnTo>
                  <a:lnTo>
                    <a:pt x="1504" y="169"/>
                  </a:lnTo>
                  <a:lnTo>
                    <a:pt x="1506" y="163"/>
                  </a:lnTo>
                  <a:lnTo>
                    <a:pt x="1509" y="159"/>
                  </a:lnTo>
                  <a:lnTo>
                    <a:pt x="1514" y="156"/>
                  </a:lnTo>
                  <a:lnTo>
                    <a:pt x="1518" y="153"/>
                  </a:lnTo>
                  <a:lnTo>
                    <a:pt x="1523" y="150"/>
                  </a:lnTo>
                  <a:lnTo>
                    <a:pt x="1528" y="147"/>
                  </a:lnTo>
                  <a:lnTo>
                    <a:pt x="1533" y="146"/>
                  </a:lnTo>
                  <a:lnTo>
                    <a:pt x="1539" y="143"/>
                  </a:lnTo>
                  <a:lnTo>
                    <a:pt x="1543" y="141"/>
                  </a:lnTo>
                  <a:lnTo>
                    <a:pt x="1549" y="140"/>
                  </a:lnTo>
                  <a:lnTo>
                    <a:pt x="1556" y="140"/>
                  </a:lnTo>
                  <a:lnTo>
                    <a:pt x="1563" y="138"/>
                  </a:lnTo>
                  <a:lnTo>
                    <a:pt x="1572" y="138"/>
                  </a:lnTo>
                  <a:lnTo>
                    <a:pt x="1579" y="137"/>
                  </a:lnTo>
                  <a:lnTo>
                    <a:pt x="1587" y="136"/>
                  </a:lnTo>
                  <a:lnTo>
                    <a:pt x="1594" y="134"/>
                  </a:lnTo>
                  <a:lnTo>
                    <a:pt x="1600" y="134"/>
                  </a:lnTo>
                  <a:lnTo>
                    <a:pt x="1604" y="133"/>
                  </a:lnTo>
                  <a:lnTo>
                    <a:pt x="1610" y="131"/>
                  </a:lnTo>
                  <a:lnTo>
                    <a:pt x="1615" y="130"/>
                  </a:lnTo>
                  <a:lnTo>
                    <a:pt x="1615" y="127"/>
                  </a:lnTo>
                  <a:lnTo>
                    <a:pt x="1615" y="125"/>
                  </a:lnTo>
                  <a:lnTo>
                    <a:pt x="1615" y="124"/>
                  </a:lnTo>
                  <a:lnTo>
                    <a:pt x="1615" y="122"/>
                  </a:lnTo>
                  <a:lnTo>
                    <a:pt x="1615" y="115"/>
                  </a:lnTo>
                  <a:lnTo>
                    <a:pt x="1613" y="109"/>
                  </a:lnTo>
                  <a:lnTo>
                    <a:pt x="1610" y="105"/>
                  </a:lnTo>
                  <a:lnTo>
                    <a:pt x="1606" y="100"/>
                  </a:lnTo>
                  <a:lnTo>
                    <a:pt x="1600" y="96"/>
                  </a:lnTo>
                  <a:lnTo>
                    <a:pt x="1593" y="93"/>
                  </a:lnTo>
                  <a:lnTo>
                    <a:pt x="1584" y="92"/>
                  </a:lnTo>
                  <a:lnTo>
                    <a:pt x="1574" y="92"/>
                  </a:lnTo>
                  <a:lnTo>
                    <a:pt x="1565" y="92"/>
                  </a:lnTo>
                  <a:lnTo>
                    <a:pt x="1558" y="93"/>
                  </a:lnTo>
                  <a:lnTo>
                    <a:pt x="1550" y="95"/>
                  </a:lnTo>
                  <a:lnTo>
                    <a:pt x="1544" y="98"/>
                  </a:lnTo>
                  <a:lnTo>
                    <a:pt x="1540" y="102"/>
                  </a:lnTo>
                  <a:lnTo>
                    <a:pt x="1537" y="106"/>
                  </a:lnTo>
                  <a:lnTo>
                    <a:pt x="1534" y="112"/>
                  </a:lnTo>
                  <a:lnTo>
                    <a:pt x="1531" y="119"/>
                  </a:lnTo>
                  <a:lnTo>
                    <a:pt x="1504" y="114"/>
                  </a:lnTo>
                  <a:lnTo>
                    <a:pt x="1505" y="105"/>
                  </a:lnTo>
                  <a:lnTo>
                    <a:pt x="1508" y="98"/>
                  </a:lnTo>
                  <a:lnTo>
                    <a:pt x="1511" y="92"/>
                  </a:lnTo>
                  <a:lnTo>
                    <a:pt x="1515" y="86"/>
                  </a:lnTo>
                  <a:lnTo>
                    <a:pt x="1520" y="80"/>
                  </a:lnTo>
                  <a:lnTo>
                    <a:pt x="1527" y="76"/>
                  </a:lnTo>
                  <a:lnTo>
                    <a:pt x="1533" y="73"/>
                  </a:lnTo>
                  <a:lnTo>
                    <a:pt x="1542" y="70"/>
                  </a:lnTo>
                  <a:lnTo>
                    <a:pt x="1550" y="67"/>
                  </a:lnTo>
                  <a:lnTo>
                    <a:pt x="1559" y="65"/>
                  </a:lnTo>
                  <a:lnTo>
                    <a:pt x="1569" y="64"/>
                  </a:lnTo>
                  <a:lnTo>
                    <a:pt x="1579" y="64"/>
                  </a:lnTo>
                  <a:lnTo>
                    <a:pt x="1590" y="64"/>
                  </a:lnTo>
                  <a:lnTo>
                    <a:pt x="1600" y="65"/>
                  </a:lnTo>
                  <a:lnTo>
                    <a:pt x="1607" y="67"/>
                  </a:lnTo>
                  <a:lnTo>
                    <a:pt x="1615" y="68"/>
                  </a:lnTo>
                  <a:lnTo>
                    <a:pt x="1620" y="71"/>
                  </a:lnTo>
                  <a:lnTo>
                    <a:pt x="1626" y="74"/>
                  </a:lnTo>
                  <a:lnTo>
                    <a:pt x="1631" y="77"/>
                  </a:lnTo>
                  <a:lnTo>
                    <a:pt x="1635" y="82"/>
                  </a:lnTo>
                  <a:lnTo>
                    <a:pt x="1638" y="86"/>
                  </a:lnTo>
                  <a:lnTo>
                    <a:pt x="1639" y="90"/>
                  </a:lnTo>
                  <a:lnTo>
                    <a:pt x="1642" y="95"/>
                  </a:lnTo>
                  <a:lnTo>
                    <a:pt x="1644" y="100"/>
                  </a:lnTo>
                  <a:lnTo>
                    <a:pt x="1644" y="105"/>
                  </a:lnTo>
                  <a:lnTo>
                    <a:pt x="1645" y="111"/>
                  </a:lnTo>
                  <a:lnTo>
                    <a:pt x="1645" y="118"/>
                  </a:lnTo>
                  <a:lnTo>
                    <a:pt x="1645" y="125"/>
                  </a:lnTo>
                  <a:lnTo>
                    <a:pt x="1645" y="162"/>
                  </a:lnTo>
                  <a:lnTo>
                    <a:pt x="1645" y="179"/>
                  </a:lnTo>
                  <a:lnTo>
                    <a:pt x="1645" y="192"/>
                  </a:lnTo>
                  <a:lnTo>
                    <a:pt x="1645" y="204"/>
                  </a:lnTo>
                  <a:lnTo>
                    <a:pt x="1647" y="211"/>
                  </a:lnTo>
                  <a:lnTo>
                    <a:pt x="1647" y="217"/>
                  </a:lnTo>
                  <a:lnTo>
                    <a:pt x="1648" y="223"/>
                  </a:lnTo>
                  <a:lnTo>
                    <a:pt x="1651" y="229"/>
                  </a:lnTo>
                  <a:lnTo>
                    <a:pt x="1653" y="235"/>
                  </a:lnTo>
                  <a:lnTo>
                    <a:pt x="1625" y="235"/>
                  </a:lnTo>
                  <a:lnTo>
                    <a:pt x="1622" y="230"/>
                  </a:lnTo>
                  <a:lnTo>
                    <a:pt x="1619" y="226"/>
                  </a:lnTo>
                  <a:lnTo>
                    <a:pt x="1617" y="222"/>
                  </a:lnTo>
                  <a:lnTo>
                    <a:pt x="1617" y="216"/>
                  </a:lnTo>
                  <a:close/>
                  <a:moveTo>
                    <a:pt x="1615" y="157"/>
                  </a:moveTo>
                  <a:lnTo>
                    <a:pt x="1610" y="159"/>
                  </a:lnTo>
                  <a:lnTo>
                    <a:pt x="1606" y="159"/>
                  </a:lnTo>
                  <a:lnTo>
                    <a:pt x="1600" y="160"/>
                  </a:lnTo>
                  <a:lnTo>
                    <a:pt x="1596" y="162"/>
                  </a:lnTo>
                  <a:lnTo>
                    <a:pt x="1588" y="163"/>
                  </a:lnTo>
                  <a:lnTo>
                    <a:pt x="1582" y="163"/>
                  </a:lnTo>
                  <a:lnTo>
                    <a:pt x="1574" y="165"/>
                  </a:lnTo>
                  <a:lnTo>
                    <a:pt x="1566" y="166"/>
                  </a:lnTo>
                  <a:lnTo>
                    <a:pt x="1558" y="168"/>
                  </a:lnTo>
                  <a:lnTo>
                    <a:pt x="1552" y="168"/>
                  </a:lnTo>
                  <a:lnTo>
                    <a:pt x="1546" y="169"/>
                  </a:lnTo>
                  <a:lnTo>
                    <a:pt x="1542" y="171"/>
                  </a:lnTo>
                  <a:lnTo>
                    <a:pt x="1539" y="172"/>
                  </a:lnTo>
                  <a:lnTo>
                    <a:pt x="1536" y="173"/>
                  </a:lnTo>
                  <a:lnTo>
                    <a:pt x="1533" y="176"/>
                  </a:lnTo>
                  <a:lnTo>
                    <a:pt x="1530" y="178"/>
                  </a:lnTo>
                  <a:lnTo>
                    <a:pt x="1528" y="181"/>
                  </a:lnTo>
                  <a:lnTo>
                    <a:pt x="1527" y="184"/>
                  </a:lnTo>
                  <a:lnTo>
                    <a:pt x="1525" y="187"/>
                  </a:lnTo>
                  <a:lnTo>
                    <a:pt x="1525" y="189"/>
                  </a:lnTo>
                  <a:lnTo>
                    <a:pt x="1525" y="194"/>
                  </a:lnTo>
                  <a:lnTo>
                    <a:pt x="1528" y="197"/>
                  </a:lnTo>
                  <a:lnTo>
                    <a:pt x="1530" y="201"/>
                  </a:lnTo>
                  <a:lnTo>
                    <a:pt x="1534" y="204"/>
                  </a:lnTo>
                  <a:lnTo>
                    <a:pt x="1539" y="207"/>
                  </a:lnTo>
                  <a:lnTo>
                    <a:pt x="1546" y="208"/>
                  </a:lnTo>
                  <a:lnTo>
                    <a:pt x="1552" y="210"/>
                  </a:lnTo>
                  <a:lnTo>
                    <a:pt x="1560" y="210"/>
                  </a:lnTo>
                  <a:lnTo>
                    <a:pt x="1569" y="210"/>
                  </a:lnTo>
                  <a:lnTo>
                    <a:pt x="1577" y="208"/>
                  </a:lnTo>
                  <a:lnTo>
                    <a:pt x="1584" y="207"/>
                  </a:lnTo>
                  <a:lnTo>
                    <a:pt x="1590" y="204"/>
                  </a:lnTo>
                  <a:lnTo>
                    <a:pt x="1596" y="201"/>
                  </a:lnTo>
                  <a:lnTo>
                    <a:pt x="1601" y="197"/>
                  </a:lnTo>
                  <a:lnTo>
                    <a:pt x="1606" y="192"/>
                  </a:lnTo>
                  <a:lnTo>
                    <a:pt x="1610" y="187"/>
                  </a:lnTo>
                  <a:lnTo>
                    <a:pt x="1612" y="182"/>
                  </a:lnTo>
                  <a:lnTo>
                    <a:pt x="1613" y="178"/>
                  </a:lnTo>
                  <a:lnTo>
                    <a:pt x="1615" y="172"/>
                  </a:lnTo>
                  <a:lnTo>
                    <a:pt x="1615" y="165"/>
                  </a:lnTo>
                  <a:lnTo>
                    <a:pt x="1615" y="157"/>
                  </a:lnTo>
                  <a:close/>
                  <a:moveTo>
                    <a:pt x="1794" y="235"/>
                  </a:moveTo>
                  <a:lnTo>
                    <a:pt x="1794" y="208"/>
                  </a:lnTo>
                  <a:lnTo>
                    <a:pt x="1790" y="216"/>
                  </a:lnTo>
                  <a:lnTo>
                    <a:pt x="1785" y="220"/>
                  </a:lnTo>
                  <a:lnTo>
                    <a:pt x="1780" y="226"/>
                  </a:lnTo>
                  <a:lnTo>
                    <a:pt x="1775" y="229"/>
                  </a:lnTo>
                  <a:lnTo>
                    <a:pt x="1768" y="232"/>
                  </a:lnTo>
                  <a:lnTo>
                    <a:pt x="1762" y="235"/>
                  </a:lnTo>
                  <a:lnTo>
                    <a:pt x="1755" y="236"/>
                  </a:lnTo>
                  <a:lnTo>
                    <a:pt x="1747" y="236"/>
                  </a:lnTo>
                  <a:lnTo>
                    <a:pt x="1737" y="236"/>
                  </a:lnTo>
                  <a:lnTo>
                    <a:pt x="1728" y="235"/>
                  </a:lnTo>
                  <a:lnTo>
                    <a:pt x="1720" y="232"/>
                  </a:lnTo>
                  <a:lnTo>
                    <a:pt x="1711" y="227"/>
                  </a:lnTo>
                  <a:lnTo>
                    <a:pt x="1702" y="222"/>
                  </a:lnTo>
                  <a:lnTo>
                    <a:pt x="1696" y="214"/>
                  </a:lnTo>
                  <a:lnTo>
                    <a:pt x="1689" y="206"/>
                  </a:lnTo>
                  <a:lnTo>
                    <a:pt x="1685" y="197"/>
                  </a:lnTo>
                  <a:lnTo>
                    <a:pt x="1680" y="187"/>
                  </a:lnTo>
                  <a:lnTo>
                    <a:pt x="1677" y="175"/>
                  </a:lnTo>
                  <a:lnTo>
                    <a:pt x="1676" y="163"/>
                  </a:lnTo>
                  <a:lnTo>
                    <a:pt x="1674" y="152"/>
                  </a:lnTo>
                  <a:lnTo>
                    <a:pt x="1674" y="138"/>
                  </a:lnTo>
                  <a:lnTo>
                    <a:pt x="1677" y="127"/>
                  </a:lnTo>
                  <a:lnTo>
                    <a:pt x="1679" y="117"/>
                  </a:lnTo>
                  <a:lnTo>
                    <a:pt x="1683" y="106"/>
                  </a:lnTo>
                  <a:lnTo>
                    <a:pt x="1688" y="96"/>
                  </a:lnTo>
                  <a:lnTo>
                    <a:pt x="1695" y="87"/>
                  </a:lnTo>
                  <a:lnTo>
                    <a:pt x="1701" y="80"/>
                  </a:lnTo>
                  <a:lnTo>
                    <a:pt x="1709" y="74"/>
                  </a:lnTo>
                  <a:lnTo>
                    <a:pt x="1718" y="70"/>
                  </a:lnTo>
                  <a:lnTo>
                    <a:pt x="1727" y="67"/>
                  </a:lnTo>
                  <a:lnTo>
                    <a:pt x="1737" y="64"/>
                  </a:lnTo>
                  <a:lnTo>
                    <a:pt x="1747" y="64"/>
                  </a:lnTo>
                  <a:lnTo>
                    <a:pt x="1755" y="64"/>
                  </a:lnTo>
                  <a:lnTo>
                    <a:pt x="1762" y="65"/>
                  </a:lnTo>
                  <a:lnTo>
                    <a:pt x="1768" y="68"/>
                  </a:lnTo>
                  <a:lnTo>
                    <a:pt x="1775" y="71"/>
                  </a:lnTo>
                  <a:lnTo>
                    <a:pt x="1781" y="76"/>
                  </a:lnTo>
                  <a:lnTo>
                    <a:pt x="1785" y="80"/>
                  </a:lnTo>
                  <a:lnTo>
                    <a:pt x="1790" y="84"/>
                  </a:lnTo>
                  <a:lnTo>
                    <a:pt x="1794" y="90"/>
                  </a:lnTo>
                  <a:lnTo>
                    <a:pt x="1794" y="3"/>
                  </a:lnTo>
                  <a:lnTo>
                    <a:pt x="1822" y="3"/>
                  </a:lnTo>
                  <a:lnTo>
                    <a:pt x="1822" y="235"/>
                  </a:lnTo>
                  <a:lnTo>
                    <a:pt x="1794" y="235"/>
                  </a:lnTo>
                  <a:close/>
                  <a:moveTo>
                    <a:pt x="1704" y="152"/>
                  </a:moveTo>
                  <a:lnTo>
                    <a:pt x="1705" y="165"/>
                  </a:lnTo>
                  <a:lnTo>
                    <a:pt x="1707" y="176"/>
                  </a:lnTo>
                  <a:lnTo>
                    <a:pt x="1711" y="187"/>
                  </a:lnTo>
                  <a:lnTo>
                    <a:pt x="1717" y="195"/>
                  </a:lnTo>
                  <a:lnTo>
                    <a:pt x="1724" y="203"/>
                  </a:lnTo>
                  <a:lnTo>
                    <a:pt x="1731" y="207"/>
                  </a:lnTo>
                  <a:lnTo>
                    <a:pt x="1740" y="208"/>
                  </a:lnTo>
                  <a:lnTo>
                    <a:pt x="1749" y="210"/>
                  </a:lnTo>
                  <a:lnTo>
                    <a:pt x="1758" y="208"/>
                  </a:lnTo>
                  <a:lnTo>
                    <a:pt x="1766" y="207"/>
                  </a:lnTo>
                  <a:lnTo>
                    <a:pt x="1774" y="203"/>
                  </a:lnTo>
                  <a:lnTo>
                    <a:pt x="1781" y="197"/>
                  </a:lnTo>
                  <a:lnTo>
                    <a:pt x="1787" y="188"/>
                  </a:lnTo>
                  <a:lnTo>
                    <a:pt x="1791" y="178"/>
                  </a:lnTo>
                  <a:lnTo>
                    <a:pt x="1793" y="166"/>
                  </a:lnTo>
                  <a:lnTo>
                    <a:pt x="1794" y="153"/>
                  </a:lnTo>
                  <a:lnTo>
                    <a:pt x="1793" y="138"/>
                  </a:lnTo>
                  <a:lnTo>
                    <a:pt x="1791" y="125"/>
                  </a:lnTo>
                  <a:lnTo>
                    <a:pt x="1787" y="115"/>
                  </a:lnTo>
                  <a:lnTo>
                    <a:pt x="1781" y="106"/>
                  </a:lnTo>
                  <a:lnTo>
                    <a:pt x="1774" y="99"/>
                  </a:lnTo>
                  <a:lnTo>
                    <a:pt x="1766" y="95"/>
                  </a:lnTo>
                  <a:lnTo>
                    <a:pt x="1758" y="93"/>
                  </a:lnTo>
                  <a:lnTo>
                    <a:pt x="1747" y="92"/>
                  </a:lnTo>
                  <a:lnTo>
                    <a:pt x="1739" y="93"/>
                  </a:lnTo>
                  <a:lnTo>
                    <a:pt x="1730" y="95"/>
                  </a:lnTo>
                  <a:lnTo>
                    <a:pt x="1723" y="99"/>
                  </a:lnTo>
                  <a:lnTo>
                    <a:pt x="1715" y="106"/>
                  </a:lnTo>
                  <a:lnTo>
                    <a:pt x="1709" y="114"/>
                  </a:lnTo>
                  <a:lnTo>
                    <a:pt x="1707" y="124"/>
                  </a:lnTo>
                  <a:lnTo>
                    <a:pt x="1704" y="137"/>
                  </a:lnTo>
                  <a:lnTo>
                    <a:pt x="1704" y="152"/>
                  </a:lnTo>
                  <a:close/>
                  <a:moveTo>
                    <a:pt x="1866" y="30"/>
                  </a:moveTo>
                  <a:lnTo>
                    <a:pt x="1866" y="3"/>
                  </a:lnTo>
                  <a:lnTo>
                    <a:pt x="1894" y="3"/>
                  </a:lnTo>
                  <a:lnTo>
                    <a:pt x="1894" y="30"/>
                  </a:lnTo>
                  <a:lnTo>
                    <a:pt x="1866" y="30"/>
                  </a:lnTo>
                  <a:close/>
                  <a:moveTo>
                    <a:pt x="1831" y="296"/>
                  </a:moveTo>
                  <a:lnTo>
                    <a:pt x="1837" y="270"/>
                  </a:lnTo>
                  <a:lnTo>
                    <a:pt x="1841" y="271"/>
                  </a:lnTo>
                  <a:lnTo>
                    <a:pt x="1844" y="271"/>
                  </a:lnTo>
                  <a:lnTo>
                    <a:pt x="1845" y="273"/>
                  </a:lnTo>
                  <a:lnTo>
                    <a:pt x="1848" y="273"/>
                  </a:lnTo>
                  <a:lnTo>
                    <a:pt x="1853" y="273"/>
                  </a:lnTo>
                  <a:lnTo>
                    <a:pt x="1856" y="271"/>
                  </a:lnTo>
                  <a:lnTo>
                    <a:pt x="1858" y="268"/>
                  </a:lnTo>
                  <a:lnTo>
                    <a:pt x="1861" y="267"/>
                  </a:lnTo>
                  <a:lnTo>
                    <a:pt x="1863" y="262"/>
                  </a:lnTo>
                  <a:lnTo>
                    <a:pt x="1864" y="257"/>
                  </a:lnTo>
                  <a:lnTo>
                    <a:pt x="1866" y="248"/>
                  </a:lnTo>
                  <a:lnTo>
                    <a:pt x="1866" y="238"/>
                  </a:lnTo>
                  <a:lnTo>
                    <a:pt x="1866" y="65"/>
                  </a:lnTo>
                  <a:lnTo>
                    <a:pt x="1894" y="65"/>
                  </a:lnTo>
                  <a:lnTo>
                    <a:pt x="1894" y="241"/>
                  </a:lnTo>
                  <a:lnTo>
                    <a:pt x="1894" y="255"/>
                  </a:lnTo>
                  <a:lnTo>
                    <a:pt x="1892" y="267"/>
                  </a:lnTo>
                  <a:lnTo>
                    <a:pt x="1889" y="277"/>
                  </a:lnTo>
                  <a:lnTo>
                    <a:pt x="1886" y="284"/>
                  </a:lnTo>
                  <a:lnTo>
                    <a:pt x="1880" y="292"/>
                  </a:lnTo>
                  <a:lnTo>
                    <a:pt x="1872" y="296"/>
                  </a:lnTo>
                  <a:lnTo>
                    <a:pt x="1863" y="299"/>
                  </a:lnTo>
                  <a:lnTo>
                    <a:pt x="1851" y="300"/>
                  </a:lnTo>
                  <a:lnTo>
                    <a:pt x="1847" y="300"/>
                  </a:lnTo>
                  <a:lnTo>
                    <a:pt x="1841" y="299"/>
                  </a:lnTo>
                  <a:lnTo>
                    <a:pt x="1837" y="297"/>
                  </a:lnTo>
                  <a:lnTo>
                    <a:pt x="1831" y="296"/>
                  </a:lnTo>
                  <a:close/>
                  <a:moveTo>
                    <a:pt x="2050" y="216"/>
                  </a:moveTo>
                  <a:lnTo>
                    <a:pt x="2041" y="222"/>
                  </a:lnTo>
                  <a:lnTo>
                    <a:pt x="2034" y="226"/>
                  </a:lnTo>
                  <a:lnTo>
                    <a:pt x="2025" y="230"/>
                  </a:lnTo>
                  <a:lnTo>
                    <a:pt x="2018" y="233"/>
                  </a:lnTo>
                  <a:lnTo>
                    <a:pt x="2010" y="235"/>
                  </a:lnTo>
                  <a:lnTo>
                    <a:pt x="2003" y="235"/>
                  </a:lnTo>
                  <a:lnTo>
                    <a:pt x="1996" y="236"/>
                  </a:lnTo>
                  <a:lnTo>
                    <a:pt x="1987" y="236"/>
                  </a:lnTo>
                  <a:lnTo>
                    <a:pt x="1974" y="236"/>
                  </a:lnTo>
                  <a:lnTo>
                    <a:pt x="1964" y="233"/>
                  </a:lnTo>
                  <a:lnTo>
                    <a:pt x="1953" y="230"/>
                  </a:lnTo>
                  <a:lnTo>
                    <a:pt x="1945" y="224"/>
                  </a:lnTo>
                  <a:lnTo>
                    <a:pt x="1939" y="217"/>
                  </a:lnTo>
                  <a:lnTo>
                    <a:pt x="1934" y="210"/>
                  </a:lnTo>
                  <a:lnTo>
                    <a:pt x="1932" y="201"/>
                  </a:lnTo>
                  <a:lnTo>
                    <a:pt x="1930" y="191"/>
                  </a:lnTo>
                  <a:lnTo>
                    <a:pt x="1930" y="185"/>
                  </a:lnTo>
                  <a:lnTo>
                    <a:pt x="1932" y="179"/>
                  </a:lnTo>
                  <a:lnTo>
                    <a:pt x="1933" y="173"/>
                  </a:lnTo>
                  <a:lnTo>
                    <a:pt x="1936" y="169"/>
                  </a:lnTo>
                  <a:lnTo>
                    <a:pt x="1939" y="163"/>
                  </a:lnTo>
                  <a:lnTo>
                    <a:pt x="1942" y="159"/>
                  </a:lnTo>
                  <a:lnTo>
                    <a:pt x="1946" y="156"/>
                  </a:lnTo>
                  <a:lnTo>
                    <a:pt x="1951" y="153"/>
                  </a:lnTo>
                  <a:lnTo>
                    <a:pt x="1955" y="150"/>
                  </a:lnTo>
                  <a:lnTo>
                    <a:pt x="1961" y="147"/>
                  </a:lnTo>
                  <a:lnTo>
                    <a:pt x="1965" y="146"/>
                  </a:lnTo>
                  <a:lnTo>
                    <a:pt x="1971" y="143"/>
                  </a:lnTo>
                  <a:lnTo>
                    <a:pt x="1975" y="141"/>
                  </a:lnTo>
                  <a:lnTo>
                    <a:pt x="1981" y="140"/>
                  </a:lnTo>
                  <a:lnTo>
                    <a:pt x="1988" y="140"/>
                  </a:lnTo>
                  <a:lnTo>
                    <a:pt x="1996" y="138"/>
                  </a:lnTo>
                  <a:lnTo>
                    <a:pt x="2005" y="138"/>
                  </a:lnTo>
                  <a:lnTo>
                    <a:pt x="2012" y="137"/>
                  </a:lnTo>
                  <a:lnTo>
                    <a:pt x="2019" y="136"/>
                  </a:lnTo>
                  <a:lnTo>
                    <a:pt x="2026" y="134"/>
                  </a:lnTo>
                  <a:lnTo>
                    <a:pt x="2032" y="134"/>
                  </a:lnTo>
                  <a:lnTo>
                    <a:pt x="2037" y="133"/>
                  </a:lnTo>
                  <a:lnTo>
                    <a:pt x="2043" y="131"/>
                  </a:lnTo>
                  <a:lnTo>
                    <a:pt x="2047" y="130"/>
                  </a:lnTo>
                  <a:lnTo>
                    <a:pt x="2047" y="127"/>
                  </a:lnTo>
                  <a:lnTo>
                    <a:pt x="2047" y="125"/>
                  </a:lnTo>
                  <a:lnTo>
                    <a:pt x="2047" y="124"/>
                  </a:lnTo>
                  <a:lnTo>
                    <a:pt x="2047" y="122"/>
                  </a:lnTo>
                  <a:lnTo>
                    <a:pt x="2047" y="115"/>
                  </a:lnTo>
                  <a:lnTo>
                    <a:pt x="2045" y="109"/>
                  </a:lnTo>
                  <a:lnTo>
                    <a:pt x="2043" y="105"/>
                  </a:lnTo>
                  <a:lnTo>
                    <a:pt x="2038" y="100"/>
                  </a:lnTo>
                  <a:lnTo>
                    <a:pt x="2032" y="96"/>
                  </a:lnTo>
                  <a:lnTo>
                    <a:pt x="2025" y="93"/>
                  </a:lnTo>
                  <a:lnTo>
                    <a:pt x="2016" y="92"/>
                  </a:lnTo>
                  <a:lnTo>
                    <a:pt x="2006" y="92"/>
                  </a:lnTo>
                  <a:lnTo>
                    <a:pt x="1997" y="92"/>
                  </a:lnTo>
                  <a:lnTo>
                    <a:pt x="1990" y="93"/>
                  </a:lnTo>
                  <a:lnTo>
                    <a:pt x="1983" y="95"/>
                  </a:lnTo>
                  <a:lnTo>
                    <a:pt x="1977" y="98"/>
                  </a:lnTo>
                  <a:lnTo>
                    <a:pt x="1972" y="102"/>
                  </a:lnTo>
                  <a:lnTo>
                    <a:pt x="1970" y="106"/>
                  </a:lnTo>
                  <a:lnTo>
                    <a:pt x="1967" y="112"/>
                  </a:lnTo>
                  <a:lnTo>
                    <a:pt x="1964" y="119"/>
                  </a:lnTo>
                  <a:lnTo>
                    <a:pt x="1936" y="114"/>
                  </a:lnTo>
                  <a:lnTo>
                    <a:pt x="1937" y="105"/>
                  </a:lnTo>
                  <a:lnTo>
                    <a:pt x="1940" y="98"/>
                  </a:lnTo>
                  <a:lnTo>
                    <a:pt x="1943" y="92"/>
                  </a:lnTo>
                  <a:lnTo>
                    <a:pt x="1948" y="86"/>
                  </a:lnTo>
                  <a:lnTo>
                    <a:pt x="1952" y="80"/>
                  </a:lnTo>
                  <a:lnTo>
                    <a:pt x="1959" y="76"/>
                  </a:lnTo>
                  <a:lnTo>
                    <a:pt x="1965" y="73"/>
                  </a:lnTo>
                  <a:lnTo>
                    <a:pt x="1974" y="70"/>
                  </a:lnTo>
                  <a:lnTo>
                    <a:pt x="1983" y="67"/>
                  </a:lnTo>
                  <a:lnTo>
                    <a:pt x="1991" y="65"/>
                  </a:lnTo>
                  <a:lnTo>
                    <a:pt x="2002" y="64"/>
                  </a:lnTo>
                  <a:lnTo>
                    <a:pt x="2012" y="64"/>
                  </a:lnTo>
                  <a:lnTo>
                    <a:pt x="2022" y="64"/>
                  </a:lnTo>
                  <a:lnTo>
                    <a:pt x="2032" y="65"/>
                  </a:lnTo>
                  <a:lnTo>
                    <a:pt x="2040" y="67"/>
                  </a:lnTo>
                  <a:lnTo>
                    <a:pt x="2047" y="68"/>
                  </a:lnTo>
                  <a:lnTo>
                    <a:pt x="2053" y="71"/>
                  </a:lnTo>
                  <a:lnTo>
                    <a:pt x="2059" y="74"/>
                  </a:lnTo>
                  <a:lnTo>
                    <a:pt x="2063" y="77"/>
                  </a:lnTo>
                  <a:lnTo>
                    <a:pt x="2067" y="82"/>
                  </a:lnTo>
                  <a:lnTo>
                    <a:pt x="2070" y="86"/>
                  </a:lnTo>
                  <a:lnTo>
                    <a:pt x="2072" y="90"/>
                  </a:lnTo>
                  <a:lnTo>
                    <a:pt x="2075" y="95"/>
                  </a:lnTo>
                  <a:lnTo>
                    <a:pt x="2076" y="100"/>
                  </a:lnTo>
                  <a:lnTo>
                    <a:pt x="2076" y="105"/>
                  </a:lnTo>
                  <a:lnTo>
                    <a:pt x="2078" y="111"/>
                  </a:lnTo>
                  <a:lnTo>
                    <a:pt x="2078" y="118"/>
                  </a:lnTo>
                  <a:lnTo>
                    <a:pt x="2078" y="125"/>
                  </a:lnTo>
                  <a:lnTo>
                    <a:pt x="2078" y="162"/>
                  </a:lnTo>
                  <a:lnTo>
                    <a:pt x="2078" y="179"/>
                  </a:lnTo>
                  <a:lnTo>
                    <a:pt x="2078" y="192"/>
                  </a:lnTo>
                  <a:lnTo>
                    <a:pt x="2078" y="204"/>
                  </a:lnTo>
                  <a:lnTo>
                    <a:pt x="2079" y="211"/>
                  </a:lnTo>
                  <a:lnTo>
                    <a:pt x="2079" y="217"/>
                  </a:lnTo>
                  <a:lnTo>
                    <a:pt x="2081" y="223"/>
                  </a:lnTo>
                  <a:lnTo>
                    <a:pt x="2083" y="229"/>
                  </a:lnTo>
                  <a:lnTo>
                    <a:pt x="2085" y="235"/>
                  </a:lnTo>
                  <a:lnTo>
                    <a:pt x="2057" y="235"/>
                  </a:lnTo>
                  <a:lnTo>
                    <a:pt x="2054" y="230"/>
                  </a:lnTo>
                  <a:lnTo>
                    <a:pt x="2051" y="226"/>
                  </a:lnTo>
                  <a:lnTo>
                    <a:pt x="2050" y="222"/>
                  </a:lnTo>
                  <a:lnTo>
                    <a:pt x="2050" y="216"/>
                  </a:lnTo>
                  <a:close/>
                  <a:moveTo>
                    <a:pt x="2047" y="157"/>
                  </a:moveTo>
                  <a:lnTo>
                    <a:pt x="2043" y="159"/>
                  </a:lnTo>
                  <a:lnTo>
                    <a:pt x="2038" y="159"/>
                  </a:lnTo>
                  <a:lnTo>
                    <a:pt x="2032" y="160"/>
                  </a:lnTo>
                  <a:lnTo>
                    <a:pt x="2028" y="162"/>
                  </a:lnTo>
                  <a:lnTo>
                    <a:pt x="2021" y="163"/>
                  </a:lnTo>
                  <a:lnTo>
                    <a:pt x="2015" y="163"/>
                  </a:lnTo>
                  <a:lnTo>
                    <a:pt x="2006" y="165"/>
                  </a:lnTo>
                  <a:lnTo>
                    <a:pt x="1999" y="166"/>
                  </a:lnTo>
                  <a:lnTo>
                    <a:pt x="1990" y="168"/>
                  </a:lnTo>
                  <a:lnTo>
                    <a:pt x="1984" y="168"/>
                  </a:lnTo>
                  <a:lnTo>
                    <a:pt x="1978" y="169"/>
                  </a:lnTo>
                  <a:lnTo>
                    <a:pt x="1974" y="171"/>
                  </a:lnTo>
                  <a:lnTo>
                    <a:pt x="1971" y="172"/>
                  </a:lnTo>
                  <a:lnTo>
                    <a:pt x="1968" y="173"/>
                  </a:lnTo>
                  <a:lnTo>
                    <a:pt x="1965" y="176"/>
                  </a:lnTo>
                  <a:lnTo>
                    <a:pt x="1962" y="178"/>
                  </a:lnTo>
                  <a:lnTo>
                    <a:pt x="1961" y="181"/>
                  </a:lnTo>
                  <a:lnTo>
                    <a:pt x="1959" y="184"/>
                  </a:lnTo>
                  <a:lnTo>
                    <a:pt x="1958" y="187"/>
                  </a:lnTo>
                  <a:lnTo>
                    <a:pt x="1958" y="189"/>
                  </a:lnTo>
                  <a:lnTo>
                    <a:pt x="1958" y="194"/>
                  </a:lnTo>
                  <a:lnTo>
                    <a:pt x="1961" y="197"/>
                  </a:lnTo>
                  <a:lnTo>
                    <a:pt x="1962" y="201"/>
                  </a:lnTo>
                  <a:lnTo>
                    <a:pt x="1967" y="204"/>
                  </a:lnTo>
                  <a:lnTo>
                    <a:pt x="1971" y="207"/>
                  </a:lnTo>
                  <a:lnTo>
                    <a:pt x="1978" y="208"/>
                  </a:lnTo>
                  <a:lnTo>
                    <a:pt x="1984" y="210"/>
                  </a:lnTo>
                  <a:lnTo>
                    <a:pt x="1993" y="210"/>
                  </a:lnTo>
                  <a:lnTo>
                    <a:pt x="2002" y="210"/>
                  </a:lnTo>
                  <a:lnTo>
                    <a:pt x="2009" y="208"/>
                  </a:lnTo>
                  <a:lnTo>
                    <a:pt x="2016" y="207"/>
                  </a:lnTo>
                  <a:lnTo>
                    <a:pt x="2022" y="204"/>
                  </a:lnTo>
                  <a:lnTo>
                    <a:pt x="2028" y="201"/>
                  </a:lnTo>
                  <a:lnTo>
                    <a:pt x="2034" y="197"/>
                  </a:lnTo>
                  <a:lnTo>
                    <a:pt x="2038" y="192"/>
                  </a:lnTo>
                  <a:lnTo>
                    <a:pt x="2043" y="187"/>
                  </a:lnTo>
                  <a:lnTo>
                    <a:pt x="2044" y="182"/>
                  </a:lnTo>
                  <a:lnTo>
                    <a:pt x="2045" y="178"/>
                  </a:lnTo>
                  <a:lnTo>
                    <a:pt x="2047" y="172"/>
                  </a:lnTo>
                  <a:lnTo>
                    <a:pt x="2047" y="165"/>
                  </a:lnTo>
                  <a:lnTo>
                    <a:pt x="2047" y="157"/>
                  </a:lnTo>
                  <a:close/>
                  <a:moveTo>
                    <a:pt x="2230" y="172"/>
                  </a:moveTo>
                  <a:lnTo>
                    <a:pt x="2257" y="178"/>
                  </a:lnTo>
                  <a:lnTo>
                    <a:pt x="2254" y="191"/>
                  </a:lnTo>
                  <a:lnTo>
                    <a:pt x="2249" y="203"/>
                  </a:lnTo>
                  <a:lnTo>
                    <a:pt x="2243" y="213"/>
                  </a:lnTo>
                  <a:lnTo>
                    <a:pt x="2234" y="222"/>
                  </a:lnTo>
                  <a:lnTo>
                    <a:pt x="2230" y="226"/>
                  </a:lnTo>
                  <a:lnTo>
                    <a:pt x="2224" y="229"/>
                  </a:lnTo>
                  <a:lnTo>
                    <a:pt x="2218" y="232"/>
                  </a:lnTo>
                  <a:lnTo>
                    <a:pt x="2212" y="233"/>
                  </a:lnTo>
                  <a:lnTo>
                    <a:pt x="2206" y="235"/>
                  </a:lnTo>
                  <a:lnTo>
                    <a:pt x="2200" y="236"/>
                  </a:lnTo>
                  <a:lnTo>
                    <a:pt x="2193" y="236"/>
                  </a:lnTo>
                  <a:lnTo>
                    <a:pt x="2187" y="236"/>
                  </a:lnTo>
                  <a:lnTo>
                    <a:pt x="2178" y="236"/>
                  </a:lnTo>
                  <a:lnTo>
                    <a:pt x="2171" y="235"/>
                  </a:lnTo>
                  <a:lnTo>
                    <a:pt x="2162" y="233"/>
                  </a:lnTo>
                  <a:lnTo>
                    <a:pt x="2155" y="232"/>
                  </a:lnTo>
                  <a:lnTo>
                    <a:pt x="2149" y="229"/>
                  </a:lnTo>
                  <a:lnTo>
                    <a:pt x="2142" y="224"/>
                  </a:lnTo>
                  <a:lnTo>
                    <a:pt x="2137" y="220"/>
                  </a:lnTo>
                  <a:lnTo>
                    <a:pt x="2132" y="216"/>
                  </a:lnTo>
                  <a:lnTo>
                    <a:pt x="2121" y="204"/>
                  </a:lnTo>
                  <a:lnTo>
                    <a:pt x="2116" y="188"/>
                  </a:lnTo>
                  <a:lnTo>
                    <a:pt x="2111" y="171"/>
                  </a:lnTo>
                  <a:lnTo>
                    <a:pt x="2110" y="152"/>
                  </a:lnTo>
                  <a:lnTo>
                    <a:pt x="2110" y="138"/>
                  </a:lnTo>
                  <a:lnTo>
                    <a:pt x="2113" y="125"/>
                  </a:lnTo>
                  <a:lnTo>
                    <a:pt x="2114" y="115"/>
                  </a:lnTo>
                  <a:lnTo>
                    <a:pt x="2119" y="103"/>
                  </a:lnTo>
                  <a:lnTo>
                    <a:pt x="2124" y="95"/>
                  </a:lnTo>
                  <a:lnTo>
                    <a:pt x="2130" y="86"/>
                  </a:lnTo>
                  <a:lnTo>
                    <a:pt x="2137" y="80"/>
                  </a:lnTo>
                  <a:lnTo>
                    <a:pt x="2146" y="74"/>
                  </a:lnTo>
                  <a:lnTo>
                    <a:pt x="2155" y="70"/>
                  </a:lnTo>
                  <a:lnTo>
                    <a:pt x="2165" y="67"/>
                  </a:lnTo>
                  <a:lnTo>
                    <a:pt x="2175" y="64"/>
                  </a:lnTo>
                  <a:lnTo>
                    <a:pt x="2186" y="64"/>
                  </a:lnTo>
                  <a:lnTo>
                    <a:pt x="2192" y="64"/>
                  </a:lnTo>
                  <a:lnTo>
                    <a:pt x="2199" y="65"/>
                  </a:lnTo>
                  <a:lnTo>
                    <a:pt x="2205" y="65"/>
                  </a:lnTo>
                  <a:lnTo>
                    <a:pt x="2211" y="67"/>
                  </a:lnTo>
                  <a:lnTo>
                    <a:pt x="2215" y="70"/>
                  </a:lnTo>
                  <a:lnTo>
                    <a:pt x="2221" y="71"/>
                  </a:lnTo>
                  <a:lnTo>
                    <a:pt x="2225" y="74"/>
                  </a:lnTo>
                  <a:lnTo>
                    <a:pt x="2230" y="77"/>
                  </a:lnTo>
                  <a:lnTo>
                    <a:pt x="2237" y="84"/>
                  </a:lnTo>
                  <a:lnTo>
                    <a:pt x="2244" y="93"/>
                  </a:lnTo>
                  <a:lnTo>
                    <a:pt x="2249" y="105"/>
                  </a:lnTo>
                  <a:lnTo>
                    <a:pt x="2251" y="117"/>
                  </a:lnTo>
                  <a:lnTo>
                    <a:pt x="2224" y="121"/>
                  </a:lnTo>
                  <a:lnTo>
                    <a:pt x="2221" y="115"/>
                  </a:lnTo>
                  <a:lnTo>
                    <a:pt x="2218" y="108"/>
                  </a:lnTo>
                  <a:lnTo>
                    <a:pt x="2215" y="103"/>
                  </a:lnTo>
                  <a:lnTo>
                    <a:pt x="2211" y="99"/>
                  </a:lnTo>
                  <a:lnTo>
                    <a:pt x="2205" y="96"/>
                  </a:lnTo>
                  <a:lnTo>
                    <a:pt x="2199" y="93"/>
                  </a:lnTo>
                  <a:lnTo>
                    <a:pt x="2193" y="92"/>
                  </a:lnTo>
                  <a:lnTo>
                    <a:pt x="2186" y="92"/>
                  </a:lnTo>
                  <a:lnTo>
                    <a:pt x="2175" y="93"/>
                  </a:lnTo>
                  <a:lnTo>
                    <a:pt x="2167" y="95"/>
                  </a:lnTo>
                  <a:lnTo>
                    <a:pt x="2158" y="99"/>
                  </a:lnTo>
                  <a:lnTo>
                    <a:pt x="2151" y="105"/>
                  </a:lnTo>
                  <a:lnTo>
                    <a:pt x="2145" y="114"/>
                  </a:lnTo>
                  <a:lnTo>
                    <a:pt x="2140" y="124"/>
                  </a:lnTo>
                  <a:lnTo>
                    <a:pt x="2139" y="136"/>
                  </a:lnTo>
                  <a:lnTo>
                    <a:pt x="2137" y="150"/>
                  </a:lnTo>
                  <a:lnTo>
                    <a:pt x="2139" y="165"/>
                  </a:lnTo>
                  <a:lnTo>
                    <a:pt x="2140" y="178"/>
                  </a:lnTo>
                  <a:lnTo>
                    <a:pt x="2145" y="188"/>
                  </a:lnTo>
                  <a:lnTo>
                    <a:pt x="2151" y="195"/>
                  </a:lnTo>
                  <a:lnTo>
                    <a:pt x="2158" y="203"/>
                  </a:lnTo>
                  <a:lnTo>
                    <a:pt x="2167" y="207"/>
                  </a:lnTo>
                  <a:lnTo>
                    <a:pt x="2175" y="208"/>
                  </a:lnTo>
                  <a:lnTo>
                    <a:pt x="2186" y="210"/>
                  </a:lnTo>
                  <a:lnTo>
                    <a:pt x="2194" y="210"/>
                  </a:lnTo>
                  <a:lnTo>
                    <a:pt x="2202" y="207"/>
                  </a:lnTo>
                  <a:lnTo>
                    <a:pt x="2208" y="206"/>
                  </a:lnTo>
                  <a:lnTo>
                    <a:pt x="2215" y="201"/>
                  </a:lnTo>
                  <a:lnTo>
                    <a:pt x="2219" y="195"/>
                  </a:lnTo>
                  <a:lnTo>
                    <a:pt x="2224" y="189"/>
                  </a:lnTo>
                  <a:lnTo>
                    <a:pt x="2227" y="181"/>
                  </a:lnTo>
                  <a:lnTo>
                    <a:pt x="2230" y="172"/>
                  </a:lnTo>
                  <a:close/>
                  <a:moveTo>
                    <a:pt x="2399" y="182"/>
                  </a:moveTo>
                  <a:lnTo>
                    <a:pt x="2425" y="188"/>
                  </a:lnTo>
                  <a:lnTo>
                    <a:pt x="2421" y="198"/>
                  </a:lnTo>
                  <a:lnTo>
                    <a:pt x="2415" y="208"/>
                  </a:lnTo>
                  <a:lnTo>
                    <a:pt x="2408" y="217"/>
                  </a:lnTo>
                  <a:lnTo>
                    <a:pt x="2399" y="224"/>
                  </a:lnTo>
                  <a:lnTo>
                    <a:pt x="2395" y="227"/>
                  </a:lnTo>
                  <a:lnTo>
                    <a:pt x="2389" y="230"/>
                  </a:lnTo>
                  <a:lnTo>
                    <a:pt x="2383" y="232"/>
                  </a:lnTo>
                  <a:lnTo>
                    <a:pt x="2377" y="233"/>
                  </a:lnTo>
                  <a:lnTo>
                    <a:pt x="2371" y="235"/>
                  </a:lnTo>
                  <a:lnTo>
                    <a:pt x="2365" y="236"/>
                  </a:lnTo>
                  <a:lnTo>
                    <a:pt x="2358" y="236"/>
                  </a:lnTo>
                  <a:lnTo>
                    <a:pt x="2351" y="236"/>
                  </a:lnTo>
                  <a:lnTo>
                    <a:pt x="2342" y="236"/>
                  </a:lnTo>
                  <a:lnTo>
                    <a:pt x="2333" y="235"/>
                  </a:lnTo>
                  <a:lnTo>
                    <a:pt x="2324" y="233"/>
                  </a:lnTo>
                  <a:lnTo>
                    <a:pt x="2317" y="232"/>
                  </a:lnTo>
                  <a:lnTo>
                    <a:pt x="2310" y="229"/>
                  </a:lnTo>
                  <a:lnTo>
                    <a:pt x="2303" y="224"/>
                  </a:lnTo>
                  <a:lnTo>
                    <a:pt x="2297" y="220"/>
                  </a:lnTo>
                  <a:lnTo>
                    <a:pt x="2291" y="216"/>
                  </a:lnTo>
                  <a:lnTo>
                    <a:pt x="2281" y="204"/>
                  </a:lnTo>
                  <a:lnTo>
                    <a:pt x="2275" y="188"/>
                  </a:lnTo>
                  <a:lnTo>
                    <a:pt x="2270" y="171"/>
                  </a:lnTo>
                  <a:lnTo>
                    <a:pt x="2269" y="152"/>
                  </a:lnTo>
                  <a:lnTo>
                    <a:pt x="2270" y="133"/>
                  </a:lnTo>
                  <a:lnTo>
                    <a:pt x="2275" y="115"/>
                  </a:lnTo>
                  <a:lnTo>
                    <a:pt x="2282" y="99"/>
                  </a:lnTo>
                  <a:lnTo>
                    <a:pt x="2292" y="87"/>
                  </a:lnTo>
                  <a:lnTo>
                    <a:pt x="2298" y="82"/>
                  </a:lnTo>
                  <a:lnTo>
                    <a:pt x="2304" y="77"/>
                  </a:lnTo>
                  <a:lnTo>
                    <a:pt x="2311" y="73"/>
                  </a:lnTo>
                  <a:lnTo>
                    <a:pt x="2317" y="70"/>
                  </a:lnTo>
                  <a:lnTo>
                    <a:pt x="2324" y="67"/>
                  </a:lnTo>
                  <a:lnTo>
                    <a:pt x="2333" y="65"/>
                  </a:lnTo>
                  <a:lnTo>
                    <a:pt x="2341" y="64"/>
                  </a:lnTo>
                  <a:lnTo>
                    <a:pt x="2349" y="64"/>
                  </a:lnTo>
                  <a:lnTo>
                    <a:pt x="2358" y="64"/>
                  </a:lnTo>
                  <a:lnTo>
                    <a:pt x="2365" y="65"/>
                  </a:lnTo>
                  <a:lnTo>
                    <a:pt x="2373" y="67"/>
                  </a:lnTo>
                  <a:lnTo>
                    <a:pt x="2380" y="70"/>
                  </a:lnTo>
                  <a:lnTo>
                    <a:pt x="2387" y="73"/>
                  </a:lnTo>
                  <a:lnTo>
                    <a:pt x="2393" y="76"/>
                  </a:lnTo>
                  <a:lnTo>
                    <a:pt x="2399" y="80"/>
                  </a:lnTo>
                  <a:lnTo>
                    <a:pt x="2405" y="86"/>
                  </a:lnTo>
                  <a:lnTo>
                    <a:pt x="2415" y="98"/>
                  </a:lnTo>
                  <a:lnTo>
                    <a:pt x="2421" y="114"/>
                  </a:lnTo>
                  <a:lnTo>
                    <a:pt x="2425" y="131"/>
                  </a:lnTo>
                  <a:lnTo>
                    <a:pt x="2427" y="150"/>
                  </a:lnTo>
                  <a:lnTo>
                    <a:pt x="2427" y="152"/>
                  </a:lnTo>
                  <a:lnTo>
                    <a:pt x="2427" y="153"/>
                  </a:lnTo>
                  <a:lnTo>
                    <a:pt x="2427" y="156"/>
                  </a:lnTo>
                  <a:lnTo>
                    <a:pt x="2427" y="157"/>
                  </a:lnTo>
                  <a:lnTo>
                    <a:pt x="2298" y="157"/>
                  </a:lnTo>
                  <a:lnTo>
                    <a:pt x="2300" y="169"/>
                  </a:lnTo>
                  <a:lnTo>
                    <a:pt x="2303" y="179"/>
                  </a:lnTo>
                  <a:lnTo>
                    <a:pt x="2307" y="189"/>
                  </a:lnTo>
                  <a:lnTo>
                    <a:pt x="2314" y="197"/>
                  </a:lnTo>
                  <a:lnTo>
                    <a:pt x="2322" y="203"/>
                  </a:lnTo>
                  <a:lnTo>
                    <a:pt x="2330" y="207"/>
                  </a:lnTo>
                  <a:lnTo>
                    <a:pt x="2341" y="208"/>
                  </a:lnTo>
                  <a:lnTo>
                    <a:pt x="2351" y="210"/>
                  </a:lnTo>
                  <a:lnTo>
                    <a:pt x="2360" y="210"/>
                  </a:lnTo>
                  <a:lnTo>
                    <a:pt x="2367" y="208"/>
                  </a:lnTo>
                  <a:lnTo>
                    <a:pt x="2373" y="207"/>
                  </a:lnTo>
                  <a:lnTo>
                    <a:pt x="2380" y="204"/>
                  </a:lnTo>
                  <a:lnTo>
                    <a:pt x="2386" y="200"/>
                  </a:lnTo>
                  <a:lnTo>
                    <a:pt x="2390" y="195"/>
                  </a:lnTo>
                  <a:lnTo>
                    <a:pt x="2395" y="189"/>
                  </a:lnTo>
                  <a:lnTo>
                    <a:pt x="2399" y="182"/>
                  </a:lnTo>
                  <a:close/>
                  <a:moveTo>
                    <a:pt x="2298" y="130"/>
                  </a:moveTo>
                  <a:lnTo>
                    <a:pt x="2399" y="130"/>
                  </a:lnTo>
                  <a:lnTo>
                    <a:pt x="2398" y="121"/>
                  </a:lnTo>
                  <a:lnTo>
                    <a:pt x="2395" y="115"/>
                  </a:lnTo>
                  <a:lnTo>
                    <a:pt x="2392" y="109"/>
                  </a:lnTo>
                  <a:lnTo>
                    <a:pt x="2387" y="105"/>
                  </a:lnTo>
                  <a:lnTo>
                    <a:pt x="2379" y="99"/>
                  </a:lnTo>
                  <a:lnTo>
                    <a:pt x="2370" y="95"/>
                  </a:lnTo>
                  <a:lnTo>
                    <a:pt x="2360" y="93"/>
                  </a:lnTo>
                  <a:lnTo>
                    <a:pt x="2349" y="92"/>
                  </a:lnTo>
                  <a:lnTo>
                    <a:pt x="2339" y="92"/>
                  </a:lnTo>
                  <a:lnTo>
                    <a:pt x="2329" y="95"/>
                  </a:lnTo>
                  <a:lnTo>
                    <a:pt x="2320" y="98"/>
                  </a:lnTo>
                  <a:lnTo>
                    <a:pt x="2313" y="102"/>
                  </a:lnTo>
                  <a:lnTo>
                    <a:pt x="2307" y="108"/>
                  </a:lnTo>
                  <a:lnTo>
                    <a:pt x="2303" y="114"/>
                  </a:lnTo>
                  <a:lnTo>
                    <a:pt x="2300" y="121"/>
                  </a:lnTo>
                  <a:lnTo>
                    <a:pt x="2298" y="130"/>
                  </a:lnTo>
                  <a:close/>
                  <a:moveTo>
                    <a:pt x="2462" y="235"/>
                  </a:moveTo>
                  <a:lnTo>
                    <a:pt x="2462" y="65"/>
                  </a:lnTo>
                  <a:lnTo>
                    <a:pt x="2490" y="65"/>
                  </a:lnTo>
                  <a:lnTo>
                    <a:pt x="2490" y="90"/>
                  </a:lnTo>
                  <a:lnTo>
                    <a:pt x="2494" y="84"/>
                  </a:lnTo>
                  <a:lnTo>
                    <a:pt x="2500" y="79"/>
                  </a:lnTo>
                  <a:lnTo>
                    <a:pt x="2506" y="74"/>
                  </a:lnTo>
                  <a:lnTo>
                    <a:pt x="2511" y="70"/>
                  </a:lnTo>
                  <a:lnTo>
                    <a:pt x="2517" y="68"/>
                  </a:lnTo>
                  <a:lnTo>
                    <a:pt x="2525" y="65"/>
                  </a:lnTo>
                  <a:lnTo>
                    <a:pt x="2533" y="64"/>
                  </a:lnTo>
                  <a:lnTo>
                    <a:pt x="2541" y="64"/>
                  </a:lnTo>
                  <a:lnTo>
                    <a:pt x="2548" y="64"/>
                  </a:lnTo>
                  <a:lnTo>
                    <a:pt x="2555" y="65"/>
                  </a:lnTo>
                  <a:lnTo>
                    <a:pt x="2561" y="67"/>
                  </a:lnTo>
                  <a:lnTo>
                    <a:pt x="2568" y="68"/>
                  </a:lnTo>
                  <a:lnTo>
                    <a:pt x="2574" y="71"/>
                  </a:lnTo>
                  <a:lnTo>
                    <a:pt x="2579" y="76"/>
                  </a:lnTo>
                  <a:lnTo>
                    <a:pt x="2583" y="79"/>
                  </a:lnTo>
                  <a:lnTo>
                    <a:pt x="2586" y="83"/>
                  </a:lnTo>
                  <a:lnTo>
                    <a:pt x="2589" y="87"/>
                  </a:lnTo>
                  <a:lnTo>
                    <a:pt x="2592" y="93"/>
                  </a:lnTo>
                  <a:lnTo>
                    <a:pt x="2593" y="99"/>
                  </a:lnTo>
                  <a:lnTo>
                    <a:pt x="2595" y="105"/>
                  </a:lnTo>
                  <a:lnTo>
                    <a:pt x="2596" y="109"/>
                  </a:lnTo>
                  <a:lnTo>
                    <a:pt x="2596" y="115"/>
                  </a:lnTo>
                  <a:lnTo>
                    <a:pt x="2596" y="124"/>
                  </a:lnTo>
                  <a:lnTo>
                    <a:pt x="2596" y="133"/>
                  </a:lnTo>
                  <a:lnTo>
                    <a:pt x="2596" y="235"/>
                  </a:lnTo>
                  <a:lnTo>
                    <a:pt x="2568" y="235"/>
                  </a:lnTo>
                  <a:lnTo>
                    <a:pt x="2568" y="136"/>
                  </a:lnTo>
                  <a:lnTo>
                    <a:pt x="2568" y="127"/>
                  </a:lnTo>
                  <a:lnTo>
                    <a:pt x="2567" y="119"/>
                  </a:lnTo>
                  <a:lnTo>
                    <a:pt x="2567" y="114"/>
                  </a:lnTo>
                  <a:lnTo>
                    <a:pt x="2565" y="109"/>
                  </a:lnTo>
                  <a:lnTo>
                    <a:pt x="2563" y="106"/>
                  </a:lnTo>
                  <a:lnTo>
                    <a:pt x="2560" y="102"/>
                  </a:lnTo>
                  <a:lnTo>
                    <a:pt x="2557" y="99"/>
                  </a:lnTo>
                  <a:lnTo>
                    <a:pt x="2554" y="96"/>
                  </a:lnTo>
                  <a:lnTo>
                    <a:pt x="2549" y="95"/>
                  </a:lnTo>
                  <a:lnTo>
                    <a:pt x="2544" y="93"/>
                  </a:lnTo>
                  <a:lnTo>
                    <a:pt x="2539" y="92"/>
                  </a:lnTo>
                  <a:lnTo>
                    <a:pt x="2533" y="92"/>
                  </a:lnTo>
                  <a:lnTo>
                    <a:pt x="2525" y="92"/>
                  </a:lnTo>
                  <a:lnTo>
                    <a:pt x="2517" y="95"/>
                  </a:lnTo>
                  <a:lnTo>
                    <a:pt x="2510" y="98"/>
                  </a:lnTo>
                  <a:lnTo>
                    <a:pt x="2503" y="102"/>
                  </a:lnTo>
                  <a:lnTo>
                    <a:pt x="2497" y="109"/>
                  </a:lnTo>
                  <a:lnTo>
                    <a:pt x="2492" y="119"/>
                  </a:lnTo>
                  <a:lnTo>
                    <a:pt x="2491" y="131"/>
                  </a:lnTo>
                  <a:lnTo>
                    <a:pt x="2490" y="146"/>
                  </a:lnTo>
                  <a:lnTo>
                    <a:pt x="2490" y="235"/>
                  </a:lnTo>
                  <a:lnTo>
                    <a:pt x="2462" y="235"/>
                  </a:lnTo>
                  <a:close/>
                  <a:moveTo>
                    <a:pt x="2700" y="210"/>
                  </a:moveTo>
                  <a:lnTo>
                    <a:pt x="2704" y="235"/>
                  </a:lnTo>
                  <a:lnTo>
                    <a:pt x="2698" y="236"/>
                  </a:lnTo>
                  <a:lnTo>
                    <a:pt x="2694" y="236"/>
                  </a:lnTo>
                  <a:lnTo>
                    <a:pt x="2688" y="236"/>
                  </a:lnTo>
                  <a:lnTo>
                    <a:pt x="2684" y="236"/>
                  </a:lnTo>
                  <a:lnTo>
                    <a:pt x="2677" y="236"/>
                  </a:lnTo>
                  <a:lnTo>
                    <a:pt x="2669" y="235"/>
                  </a:lnTo>
                  <a:lnTo>
                    <a:pt x="2663" y="235"/>
                  </a:lnTo>
                  <a:lnTo>
                    <a:pt x="2659" y="233"/>
                  </a:lnTo>
                  <a:lnTo>
                    <a:pt x="2655" y="230"/>
                  </a:lnTo>
                  <a:lnTo>
                    <a:pt x="2652" y="227"/>
                  </a:lnTo>
                  <a:lnTo>
                    <a:pt x="2650" y="224"/>
                  </a:lnTo>
                  <a:lnTo>
                    <a:pt x="2647" y="220"/>
                  </a:lnTo>
                  <a:lnTo>
                    <a:pt x="2646" y="216"/>
                  </a:lnTo>
                  <a:lnTo>
                    <a:pt x="2646" y="208"/>
                  </a:lnTo>
                  <a:lnTo>
                    <a:pt x="2644" y="200"/>
                  </a:lnTo>
                  <a:lnTo>
                    <a:pt x="2644" y="188"/>
                  </a:lnTo>
                  <a:lnTo>
                    <a:pt x="2644" y="93"/>
                  </a:lnTo>
                  <a:lnTo>
                    <a:pt x="2624" y="93"/>
                  </a:lnTo>
                  <a:lnTo>
                    <a:pt x="2624" y="65"/>
                  </a:lnTo>
                  <a:lnTo>
                    <a:pt x="2644" y="65"/>
                  </a:lnTo>
                  <a:lnTo>
                    <a:pt x="2644" y="25"/>
                  </a:lnTo>
                  <a:lnTo>
                    <a:pt x="2672" y="7"/>
                  </a:lnTo>
                  <a:lnTo>
                    <a:pt x="2672" y="65"/>
                  </a:lnTo>
                  <a:lnTo>
                    <a:pt x="2700" y="65"/>
                  </a:lnTo>
                  <a:lnTo>
                    <a:pt x="2700" y="93"/>
                  </a:lnTo>
                  <a:lnTo>
                    <a:pt x="2672" y="93"/>
                  </a:lnTo>
                  <a:lnTo>
                    <a:pt x="2672" y="188"/>
                  </a:lnTo>
                  <a:lnTo>
                    <a:pt x="2672" y="194"/>
                  </a:lnTo>
                  <a:lnTo>
                    <a:pt x="2672" y="197"/>
                  </a:lnTo>
                  <a:lnTo>
                    <a:pt x="2672" y="201"/>
                  </a:lnTo>
                  <a:lnTo>
                    <a:pt x="2674" y="203"/>
                  </a:lnTo>
                  <a:lnTo>
                    <a:pt x="2675" y="204"/>
                  </a:lnTo>
                  <a:lnTo>
                    <a:pt x="2677" y="206"/>
                  </a:lnTo>
                  <a:lnTo>
                    <a:pt x="2677" y="207"/>
                  </a:lnTo>
                  <a:lnTo>
                    <a:pt x="2678" y="208"/>
                  </a:lnTo>
                  <a:lnTo>
                    <a:pt x="2681" y="210"/>
                  </a:lnTo>
                  <a:lnTo>
                    <a:pt x="2682" y="210"/>
                  </a:lnTo>
                  <a:lnTo>
                    <a:pt x="2685" y="210"/>
                  </a:lnTo>
                  <a:lnTo>
                    <a:pt x="2688" y="210"/>
                  </a:lnTo>
                  <a:lnTo>
                    <a:pt x="2691" y="210"/>
                  </a:lnTo>
                  <a:lnTo>
                    <a:pt x="2694" y="210"/>
                  </a:lnTo>
                  <a:lnTo>
                    <a:pt x="2697" y="210"/>
                  </a:lnTo>
                  <a:lnTo>
                    <a:pt x="2700" y="210"/>
                  </a:lnTo>
                  <a:close/>
                  <a:moveTo>
                    <a:pt x="2932" y="172"/>
                  </a:moveTo>
                  <a:lnTo>
                    <a:pt x="2960" y="178"/>
                  </a:lnTo>
                  <a:lnTo>
                    <a:pt x="2957" y="191"/>
                  </a:lnTo>
                  <a:lnTo>
                    <a:pt x="2951" y="203"/>
                  </a:lnTo>
                  <a:lnTo>
                    <a:pt x="2945" y="213"/>
                  </a:lnTo>
                  <a:lnTo>
                    <a:pt x="2937" y="222"/>
                  </a:lnTo>
                  <a:lnTo>
                    <a:pt x="2932" y="226"/>
                  </a:lnTo>
                  <a:lnTo>
                    <a:pt x="2926" y="229"/>
                  </a:lnTo>
                  <a:lnTo>
                    <a:pt x="2920" y="232"/>
                  </a:lnTo>
                  <a:lnTo>
                    <a:pt x="2915" y="233"/>
                  </a:lnTo>
                  <a:lnTo>
                    <a:pt x="2909" y="235"/>
                  </a:lnTo>
                  <a:lnTo>
                    <a:pt x="2903" y="236"/>
                  </a:lnTo>
                  <a:lnTo>
                    <a:pt x="2896" y="236"/>
                  </a:lnTo>
                  <a:lnTo>
                    <a:pt x="2890" y="236"/>
                  </a:lnTo>
                  <a:lnTo>
                    <a:pt x="2881" y="236"/>
                  </a:lnTo>
                  <a:lnTo>
                    <a:pt x="2874" y="235"/>
                  </a:lnTo>
                  <a:lnTo>
                    <a:pt x="2865" y="233"/>
                  </a:lnTo>
                  <a:lnTo>
                    <a:pt x="2858" y="232"/>
                  </a:lnTo>
                  <a:lnTo>
                    <a:pt x="2852" y="229"/>
                  </a:lnTo>
                  <a:lnTo>
                    <a:pt x="2844" y="224"/>
                  </a:lnTo>
                  <a:lnTo>
                    <a:pt x="2840" y="220"/>
                  </a:lnTo>
                  <a:lnTo>
                    <a:pt x="2834" y="216"/>
                  </a:lnTo>
                  <a:lnTo>
                    <a:pt x="2824" y="204"/>
                  </a:lnTo>
                  <a:lnTo>
                    <a:pt x="2818" y="188"/>
                  </a:lnTo>
                  <a:lnTo>
                    <a:pt x="2814" y="171"/>
                  </a:lnTo>
                  <a:lnTo>
                    <a:pt x="2812" y="152"/>
                  </a:lnTo>
                  <a:lnTo>
                    <a:pt x="2812" y="138"/>
                  </a:lnTo>
                  <a:lnTo>
                    <a:pt x="2815" y="125"/>
                  </a:lnTo>
                  <a:lnTo>
                    <a:pt x="2817" y="115"/>
                  </a:lnTo>
                  <a:lnTo>
                    <a:pt x="2821" y="103"/>
                  </a:lnTo>
                  <a:lnTo>
                    <a:pt x="2827" y="95"/>
                  </a:lnTo>
                  <a:lnTo>
                    <a:pt x="2833" y="86"/>
                  </a:lnTo>
                  <a:lnTo>
                    <a:pt x="2840" y="80"/>
                  </a:lnTo>
                  <a:lnTo>
                    <a:pt x="2849" y="74"/>
                  </a:lnTo>
                  <a:lnTo>
                    <a:pt x="2858" y="70"/>
                  </a:lnTo>
                  <a:lnTo>
                    <a:pt x="2868" y="67"/>
                  </a:lnTo>
                  <a:lnTo>
                    <a:pt x="2878" y="64"/>
                  </a:lnTo>
                  <a:lnTo>
                    <a:pt x="2888" y="64"/>
                  </a:lnTo>
                  <a:lnTo>
                    <a:pt x="2894" y="64"/>
                  </a:lnTo>
                  <a:lnTo>
                    <a:pt x="2901" y="65"/>
                  </a:lnTo>
                  <a:lnTo>
                    <a:pt x="2907" y="65"/>
                  </a:lnTo>
                  <a:lnTo>
                    <a:pt x="2913" y="67"/>
                  </a:lnTo>
                  <a:lnTo>
                    <a:pt x="2918" y="70"/>
                  </a:lnTo>
                  <a:lnTo>
                    <a:pt x="2923" y="71"/>
                  </a:lnTo>
                  <a:lnTo>
                    <a:pt x="2928" y="74"/>
                  </a:lnTo>
                  <a:lnTo>
                    <a:pt x="2932" y="77"/>
                  </a:lnTo>
                  <a:lnTo>
                    <a:pt x="2939" y="84"/>
                  </a:lnTo>
                  <a:lnTo>
                    <a:pt x="2947" y="93"/>
                  </a:lnTo>
                  <a:lnTo>
                    <a:pt x="2951" y="105"/>
                  </a:lnTo>
                  <a:lnTo>
                    <a:pt x="2954" y="117"/>
                  </a:lnTo>
                  <a:lnTo>
                    <a:pt x="2926" y="121"/>
                  </a:lnTo>
                  <a:lnTo>
                    <a:pt x="2923" y="115"/>
                  </a:lnTo>
                  <a:lnTo>
                    <a:pt x="2920" y="108"/>
                  </a:lnTo>
                  <a:lnTo>
                    <a:pt x="2918" y="103"/>
                  </a:lnTo>
                  <a:lnTo>
                    <a:pt x="2913" y="99"/>
                  </a:lnTo>
                  <a:lnTo>
                    <a:pt x="2907" y="96"/>
                  </a:lnTo>
                  <a:lnTo>
                    <a:pt x="2901" y="93"/>
                  </a:lnTo>
                  <a:lnTo>
                    <a:pt x="2896" y="92"/>
                  </a:lnTo>
                  <a:lnTo>
                    <a:pt x="2888" y="92"/>
                  </a:lnTo>
                  <a:lnTo>
                    <a:pt x="2878" y="93"/>
                  </a:lnTo>
                  <a:lnTo>
                    <a:pt x="2869" y="95"/>
                  </a:lnTo>
                  <a:lnTo>
                    <a:pt x="2861" y="99"/>
                  </a:lnTo>
                  <a:lnTo>
                    <a:pt x="2853" y="105"/>
                  </a:lnTo>
                  <a:lnTo>
                    <a:pt x="2847" y="114"/>
                  </a:lnTo>
                  <a:lnTo>
                    <a:pt x="2843" y="124"/>
                  </a:lnTo>
                  <a:lnTo>
                    <a:pt x="2842" y="136"/>
                  </a:lnTo>
                  <a:lnTo>
                    <a:pt x="2840" y="150"/>
                  </a:lnTo>
                  <a:lnTo>
                    <a:pt x="2842" y="165"/>
                  </a:lnTo>
                  <a:lnTo>
                    <a:pt x="2843" y="178"/>
                  </a:lnTo>
                  <a:lnTo>
                    <a:pt x="2847" y="188"/>
                  </a:lnTo>
                  <a:lnTo>
                    <a:pt x="2853" y="195"/>
                  </a:lnTo>
                  <a:lnTo>
                    <a:pt x="2861" y="203"/>
                  </a:lnTo>
                  <a:lnTo>
                    <a:pt x="2869" y="207"/>
                  </a:lnTo>
                  <a:lnTo>
                    <a:pt x="2878" y="208"/>
                  </a:lnTo>
                  <a:lnTo>
                    <a:pt x="2888" y="210"/>
                  </a:lnTo>
                  <a:lnTo>
                    <a:pt x="2897" y="210"/>
                  </a:lnTo>
                  <a:lnTo>
                    <a:pt x="2904" y="207"/>
                  </a:lnTo>
                  <a:lnTo>
                    <a:pt x="2910" y="206"/>
                  </a:lnTo>
                  <a:lnTo>
                    <a:pt x="2918" y="201"/>
                  </a:lnTo>
                  <a:lnTo>
                    <a:pt x="2922" y="195"/>
                  </a:lnTo>
                  <a:lnTo>
                    <a:pt x="2926" y="189"/>
                  </a:lnTo>
                  <a:lnTo>
                    <a:pt x="2929" y="181"/>
                  </a:lnTo>
                  <a:lnTo>
                    <a:pt x="2932" y="172"/>
                  </a:lnTo>
                  <a:close/>
                  <a:moveTo>
                    <a:pt x="3102" y="182"/>
                  </a:moveTo>
                  <a:lnTo>
                    <a:pt x="3128" y="188"/>
                  </a:lnTo>
                  <a:lnTo>
                    <a:pt x="3123" y="198"/>
                  </a:lnTo>
                  <a:lnTo>
                    <a:pt x="3118" y="208"/>
                  </a:lnTo>
                  <a:lnTo>
                    <a:pt x="3110" y="217"/>
                  </a:lnTo>
                  <a:lnTo>
                    <a:pt x="3102" y="224"/>
                  </a:lnTo>
                  <a:lnTo>
                    <a:pt x="3097" y="227"/>
                  </a:lnTo>
                  <a:lnTo>
                    <a:pt x="3091" y="230"/>
                  </a:lnTo>
                  <a:lnTo>
                    <a:pt x="3086" y="232"/>
                  </a:lnTo>
                  <a:lnTo>
                    <a:pt x="3080" y="233"/>
                  </a:lnTo>
                  <a:lnTo>
                    <a:pt x="3074" y="235"/>
                  </a:lnTo>
                  <a:lnTo>
                    <a:pt x="3068" y="236"/>
                  </a:lnTo>
                  <a:lnTo>
                    <a:pt x="3061" y="236"/>
                  </a:lnTo>
                  <a:lnTo>
                    <a:pt x="3053" y="236"/>
                  </a:lnTo>
                  <a:lnTo>
                    <a:pt x="3045" y="236"/>
                  </a:lnTo>
                  <a:lnTo>
                    <a:pt x="3036" y="235"/>
                  </a:lnTo>
                  <a:lnTo>
                    <a:pt x="3027" y="233"/>
                  </a:lnTo>
                  <a:lnTo>
                    <a:pt x="3020" y="232"/>
                  </a:lnTo>
                  <a:lnTo>
                    <a:pt x="3012" y="229"/>
                  </a:lnTo>
                  <a:lnTo>
                    <a:pt x="3005" y="224"/>
                  </a:lnTo>
                  <a:lnTo>
                    <a:pt x="2999" y="220"/>
                  </a:lnTo>
                  <a:lnTo>
                    <a:pt x="2993" y="216"/>
                  </a:lnTo>
                  <a:lnTo>
                    <a:pt x="2983" y="204"/>
                  </a:lnTo>
                  <a:lnTo>
                    <a:pt x="2977" y="188"/>
                  </a:lnTo>
                  <a:lnTo>
                    <a:pt x="2973" y="171"/>
                  </a:lnTo>
                  <a:lnTo>
                    <a:pt x="2972" y="152"/>
                  </a:lnTo>
                  <a:lnTo>
                    <a:pt x="2973" y="133"/>
                  </a:lnTo>
                  <a:lnTo>
                    <a:pt x="2977" y="115"/>
                  </a:lnTo>
                  <a:lnTo>
                    <a:pt x="2985" y="99"/>
                  </a:lnTo>
                  <a:lnTo>
                    <a:pt x="2995" y="87"/>
                  </a:lnTo>
                  <a:lnTo>
                    <a:pt x="3001" y="82"/>
                  </a:lnTo>
                  <a:lnTo>
                    <a:pt x="3007" y="77"/>
                  </a:lnTo>
                  <a:lnTo>
                    <a:pt x="3014" y="73"/>
                  </a:lnTo>
                  <a:lnTo>
                    <a:pt x="3020" y="70"/>
                  </a:lnTo>
                  <a:lnTo>
                    <a:pt x="3027" y="67"/>
                  </a:lnTo>
                  <a:lnTo>
                    <a:pt x="3036" y="65"/>
                  </a:lnTo>
                  <a:lnTo>
                    <a:pt x="3043" y="64"/>
                  </a:lnTo>
                  <a:lnTo>
                    <a:pt x="3052" y="64"/>
                  </a:lnTo>
                  <a:lnTo>
                    <a:pt x="3061" y="64"/>
                  </a:lnTo>
                  <a:lnTo>
                    <a:pt x="3068" y="65"/>
                  </a:lnTo>
                  <a:lnTo>
                    <a:pt x="3075" y="67"/>
                  </a:lnTo>
                  <a:lnTo>
                    <a:pt x="3083" y="70"/>
                  </a:lnTo>
                  <a:lnTo>
                    <a:pt x="3090" y="73"/>
                  </a:lnTo>
                  <a:lnTo>
                    <a:pt x="3096" y="76"/>
                  </a:lnTo>
                  <a:lnTo>
                    <a:pt x="3102" y="80"/>
                  </a:lnTo>
                  <a:lnTo>
                    <a:pt x="3107" y="86"/>
                  </a:lnTo>
                  <a:lnTo>
                    <a:pt x="3118" y="98"/>
                  </a:lnTo>
                  <a:lnTo>
                    <a:pt x="3123" y="114"/>
                  </a:lnTo>
                  <a:lnTo>
                    <a:pt x="3128" y="131"/>
                  </a:lnTo>
                  <a:lnTo>
                    <a:pt x="3129" y="150"/>
                  </a:lnTo>
                  <a:lnTo>
                    <a:pt x="3129" y="152"/>
                  </a:lnTo>
                  <a:lnTo>
                    <a:pt x="3129" y="153"/>
                  </a:lnTo>
                  <a:lnTo>
                    <a:pt x="3129" y="156"/>
                  </a:lnTo>
                  <a:lnTo>
                    <a:pt x="3129" y="157"/>
                  </a:lnTo>
                  <a:lnTo>
                    <a:pt x="3001" y="157"/>
                  </a:lnTo>
                  <a:lnTo>
                    <a:pt x="3002" y="169"/>
                  </a:lnTo>
                  <a:lnTo>
                    <a:pt x="3005" y="179"/>
                  </a:lnTo>
                  <a:lnTo>
                    <a:pt x="3010" y="189"/>
                  </a:lnTo>
                  <a:lnTo>
                    <a:pt x="3017" y="197"/>
                  </a:lnTo>
                  <a:lnTo>
                    <a:pt x="3024" y="203"/>
                  </a:lnTo>
                  <a:lnTo>
                    <a:pt x="3033" y="207"/>
                  </a:lnTo>
                  <a:lnTo>
                    <a:pt x="3043" y="208"/>
                  </a:lnTo>
                  <a:lnTo>
                    <a:pt x="3053" y="210"/>
                  </a:lnTo>
                  <a:lnTo>
                    <a:pt x="3062" y="210"/>
                  </a:lnTo>
                  <a:lnTo>
                    <a:pt x="3069" y="208"/>
                  </a:lnTo>
                  <a:lnTo>
                    <a:pt x="3075" y="207"/>
                  </a:lnTo>
                  <a:lnTo>
                    <a:pt x="3083" y="204"/>
                  </a:lnTo>
                  <a:lnTo>
                    <a:pt x="3088" y="200"/>
                  </a:lnTo>
                  <a:lnTo>
                    <a:pt x="3093" y="195"/>
                  </a:lnTo>
                  <a:lnTo>
                    <a:pt x="3097" y="189"/>
                  </a:lnTo>
                  <a:lnTo>
                    <a:pt x="3102" y="182"/>
                  </a:lnTo>
                  <a:close/>
                  <a:moveTo>
                    <a:pt x="3001" y="130"/>
                  </a:moveTo>
                  <a:lnTo>
                    <a:pt x="3102" y="130"/>
                  </a:lnTo>
                  <a:lnTo>
                    <a:pt x="3100" y="121"/>
                  </a:lnTo>
                  <a:lnTo>
                    <a:pt x="3097" y="115"/>
                  </a:lnTo>
                  <a:lnTo>
                    <a:pt x="3094" y="109"/>
                  </a:lnTo>
                  <a:lnTo>
                    <a:pt x="3090" y="105"/>
                  </a:lnTo>
                  <a:lnTo>
                    <a:pt x="3081" y="99"/>
                  </a:lnTo>
                  <a:lnTo>
                    <a:pt x="3072" y="95"/>
                  </a:lnTo>
                  <a:lnTo>
                    <a:pt x="3062" y="93"/>
                  </a:lnTo>
                  <a:lnTo>
                    <a:pt x="3052" y="92"/>
                  </a:lnTo>
                  <a:lnTo>
                    <a:pt x="3042" y="92"/>
                  </a:lnTo>
                  <a:lnTo>
                    <a:pt x="3031" y="95"/>
                  </a:lnTo>
                  <a:lnTo>
                    <a:pt x="3023" y="98"/>
                  </a:lnTo>
                  <a:lnTo>
                    <a:pt x="3015" y="102"/>
                  </a:lnTo>
                  <a:lnTo>
                    <a:pt x="3010" y="108"/>
                  </a:lnTo>
                  <a:lnTo>
                    <a:pt x="3005" y="114"/>
                  </a:lnTo>
                  <a:lnTo>
                    <a:pt x="3002" y="121"/>
                  </a:lnTo>
                  <a:lnTo>
                    <a:pt x="3001" y="130"/>
                  </a:lnTo>
                  <a:close/>
                  <a:moveTo>
                    <a:pt x="3164" y="235"/>
                  </a:moveTo>
                  <a:lnTo>
                    <a:pt x="3164" y="3"/>
                  </a:lnTo>
                  <a:lnTo>
                    <a:pt x="3192" y="3"/>
                  </a:lnTo>
                  <a:lnTo>
                    <a:pt x="3192" y="235"/>
                  </a:lnTo>
                  <a:lnTo>
                    <a:pt x="3164" y="235"/>
                  </a:lnTo>
                  <a:close/>
                  <a:moveTo>
                    <a:pt x="3236" y="235"/>
                  </a:moveTo>
                  <a:lnTo>
                    <a:pt x="3236" y="3"/>
                  </a:lnTo>
                  <a:lnTo>
                    <a:pt x="3264" y="3"/>
                  </a:lnTo>
                  <a:lnTo>
                    <a:pt x="3264" y="235"/>
                  </a:lnTo>
                  <a:lnTo>
                    <a:pt x="3236" y="235"/>
                  </a:lnTo>
                  <a:close/>
                  <a:moveTo>
                    <a:pt x="3385" y="165"/>
                  </a:moveTo>
                  <a:lnTo>
                    <a:pt x="3385" y="137"/>
                  </a:lnTo>
                  <a:lnTo>
                    <a:pt x="3474" y="137"/>
                  </a:lnTo>
                  <a:lnTo>
                    <a:pt x="3474" y="165"/>
                  </a:lnTo>
                  <a:lnTo>
                    <a:pt x="3385" y="165"/>
                  </a:lnTo>
                  <a:close/>
                  <a:moveTo>
                    <a:pt x="3600" y="235"/>
                  </a:moveTo>
                  <a:lnTo>
                    <a:pt x="3600" y="3"/>
                  </a:lnTo>
                  <a:lnTo>
                    <a:pt x="3689" y="3"/>
                  </a:lnTo>
                  <a:lnTo>
                    <a:pt x="3702" y="3"/>
                  </a:lnTo>
                  <a:lnTo>
                    <a:pt x="3712" y="4"/>
                  </a:lnTo>
                  <a:lnTo>
                    <a:pt x="3722" y="7"/>
                  </a:lnTo>
                  <a:lnTo>
                    <a:pt x="3731" y="10"/>
                  </a:lnTo>
                  <a:lnTo>
                    <a:pt x="3740" y="14"/>
                  </a:lnTo>
                  <a:lnTo>
                    <a:pt x="3747" y="19"/>
                  </a:lnTo>
                  <a:lnTo>
                    <a:pt x="3753" y="25"/>
                  </a:lnTo>
                  <a:lnTo>
                    <a:pt x="3757" y="32"/>
                  </a:lnTo>
                  <a:lnTo>
                    <a:pt x="3762" y="39"/>
                  </a:lnTo>
                  <a:lnTo>
                    <a:pt x="3765" y="47"/>
                  </a:lnTo>
                  <a:lnTo>
                    <a:pt x="3766" y="54"/>
                  </a:lnTo>
                  <a:lnTo>
                    <a:pt x="3766" y="63"/>
                  </a:lnTo>
                  <a:lnTo>
                    <a:pt x="3766" y="70"/>
                  </a:lnTo>
                  <a:lnTo>
                    <a:pt x="3765" y="77"/>
                  </a:lnTo>
                  <a:lnTo>
                    <a:pt x="3762" y="83"/>
                  </a:lnTo>
                  <a:lnTo>
                    <a:pt x="3759" y="90"/>
                  </a:lnTo>
                  <a:lnTo>
                    <a:pt x="3755" y="96"/>
                  </a:lnTo>
                  <a:lnTo>
                    <a:pt x="3749" y="102"/>
                  </a:lnTo>
                  <a:lnTo>
                    <a:pt x="3741" y="108"/>
                  </a:lnTo>
                  <a:lnTo>
                    <a:pt x="3734" y="112"/>
                  </a:lnTo>
                  <a:lnTo>
                    <a:pt x="3743" y="115"/>
                  </a:lnTo>
                  <a:lnTo>
                    <a:pt x="3752" y="119"/>
                  </a:lnTo>
                  <a:lnTo>
                    <a:pt x="3757" y="125"/>
                  </a:lnTo>
                  <a:lnTo>
                    <a:pt x="3763" y="133"/>
                  </a:lnTo>
                  <a:lnTo>
                    <a:pt x="3768" y="140"/>
                  </a:lnTo>
                  <a:lnTo>
                    <a:pt x="3772" y="149"/>
                  </a:lnTo>
                  <a:lnTo>
                    <a:pt x="3774" y="157"/>
                  </a:lnTo>
                  <a:lnTo>
                    <a:pt x="3775" y="168"/>
                  </a:lnTo>
                  <a:lnTo>
                    <a:pt x="3775" y="176"/>
                  </a:lnTo>
                  <a:lnTo>
                    <a:pt x="3774" y="184"/>
                  </a:lnTo>
                  <a:lnTo>
                    <a:pt x="3771" y="191"/>
                  </a:lnTo>
                  <a:lnTo>
                    <a:pt x="3768" y="198"/>
                  </a:lnTo>
                  <a:lnTo>
                    <a:pt x="3765" y="206"/>
                  </a:lnTo>
                  <a:lnTo>
                    <a:pt x="3760" y="211"/>
                  </a:lnTo>
                  <a:lnTo>
                    <a:pt x="3756" y="216"/>
                  </a:lnTo>
                  <a:lnTo>
                    <a:pt x="3750" y="220"/>
                  </a:lnTo>
                  <a:lnTo>
                    <a:pt x="3746" y="223"/>
                  </a:lnTo>
                  <a:lnTo>
                    <a:pt x="3740" y="226"/>
                  </a:lnTo>
                  <a:lnTo>
                    <a:pt x="3733" y="229"/>
                  </a:lnTo>
                  <a:lnTo>
                    <a:pt x="3725" y="232"/>
                  </a:lnTo>
                  <a:lnTo>
                    <a:pt x="3717" y="233"/>
                  </a:lnTo>
                  <a:lnTo>
                    <a:pt x="3708" y="235"/>
                  </a:lnTo>
                  <a:lnTo>
                    <a:pt x="3698" y="235"/>
                  </a:lnTo>
                  <a:lnTo>
                    <a:pt x="3687" y="235"/>
                  </a:lnTo>
                  <a:lnTo>
                    <a:pt x="3600" y="235"/>
                  </a:lnTo>
                  <a:close/>
                  <a:moveTo>
                    <a:pt x="3630" y="102"/>
                  </a:moveTo>
                  <a:lnTo>
                    <a:pt x="3681" y="102"/>
                  </a:lnTo>
                  <a:lnTo>
                    <a:pt x="3692" y="102"/>
                  </a:lnTo>
                  <a:lnTo>
                    <a:pt x="3700" y="100"/>
                  </a:lnTo>
                  <a:lnTo>
                    <a:pt x="3706" y="100"/>
                  </a:lnTo>
                  <a:lnTo>
                    <a:pt x="3712" y="99"/>
                  </a:lnTo>
                  <a:lnTo>
                    <a:pt x="3718" y="96"/>
                  </a:lnTo>
                  <a:lnTo>
                    <a:pt x="3722" y="95"/>
                  </a:lnTo>
                  <a:lnTo>
                    <a:pt x="3727" y="92"/>
                  </a:lnTo>
                  <a:lnTo>
                    <a:pt x="3730" y="87"/>
                  </a:lnTo>
                  <a:lnTo>
                    <a:pt x="3733" y="83"/>
                  </a:lnTo>
                  <a:lnTo>
                    <a:pt x="3736" y="77"/>
                  </a:lnTo>
                  <a:lnTo>
                    <a:pt x="3737" y="73"/>
                  </a:lnTo>
                  <a:lnTo>
                    <a:pt x="3737" y="67"/>
                  </a:lnTo>
                  <a:lnTo>
                    <a:pt x="3737" y="61"/>
                  </a:lnTo>
                  <a:lnTo>
                    <a:pt x="3736" y="55"/>
                  </a:lnTo>
                  <a:lnTo>
                    <a:pt x="3733" y="51"/>
                  </a:lnTo>
                  <a:lnTo>
                    <a:pt x="3731" y="47"/>
                  </a:lnTo>
                  <a:lnTo>
                    <a:pt x="3728" y="42"/>
                  </a:lnTo>
                  <a:lnTo>
                    <a:pt x="3724" y="39"/>
                  </a:lnTo>
                  <a:lnTo>
                    <a:pt x="3719" y="36"/>
                  </a:lnTo>
                  <a:lnTo>
                    <a:pt x="3714" y="33"/>
                  </a:lnTo>
                  <a:lnTo>
                    <a:pt x="3708" y="32"/>
                  </a:lnTo>
                  <a:lnTo>
                    <a:pt x="3700" y="32"/>
                  </a:lnTo>
                  <a:lnTo>
                    <a:pt x="3689" y="30"/>
                  </a:lnTo>
                  <a:lnTo>
                    <a:pt x="3677" y="30"/>
                  </a:lnTo>
                  <a:lnTo>
                    <a:pt x="3630" y="30"/>
                  </a:lnTo>
                  <a:lnTo>
                    <a:pt x="3630" y="102"/>
                  </a:lnTo>
                  <a:close/>
                  <a:moveTo>
                    <a:pt x="3630" y="207"/>
                  </a:moveTo>
                  <a:lnTo>
                    <a:pt x="3689" y="207"/>
                  </a:lnTo>
                  <a:lnTo>
                    <a:pt x="3695" y="207"/>
                  </a:lnTo>
                  <a:lnTo>
                    <a:pt x="3700" y="207"/>
                  </a:lnTo>
                  <a:lnTo>
                    <a:pt x="3705" y="207"/>
                  </a:lnTo>
                  <a:lnTo>
                    <a:pt x="3709" y="207"/>
                  </a:lnTo>
                  <a:lnTo>
                    <a:pt x="3715" y="206"/>
                  </a:lnTo>
                  <a:lnTo>
                    <a:pt x="3719" y="204"/>
                  </a:lnTo>
                  <a:lnTo>
                    <a:pt x="3724" y="203"/>
                  </a:lnTo>
                  <a:lnTo>
                    <a:pt x="3727" y="201"/>
                  </a:lnTo>
                  <a:lnTo>
                    <a:pt x="3731" y="198"/>
                  </a:lnTo>
                  <a:lnTo>
                    <a:pt x="3734" y="195"/>
                  </a:lnTo>
                  <a:lnTo>
                    <a:pt x="3736" y="192"/>
                  </a:lnTo>
                  <a:lnTo>
                    <a:pt x="3738" y="188"/>
                  </a:lnTo>
                  <a:lnTo>
                    <a:pt x="3741" y="184"/>
                  </a:lnTo>
                  <a:lnTo>
                    <a:pt x="3743" y="179"/>
                  </a:lnTo>
                  <a:lnTo>
                    <a:pt x="3744" y="175"/>
                  </a:lnTo>
                  <a:lnTo>
                    <a:pt x="3744" y="169"/>
                  </a:lnTo>
                  <a:lnTo>
                    <a:pt x="3744" y="163"/>
                  </a:lnTo>
                  <a:lnTo>
                    <a:pt x="3743" y="157"/>
                  </a:lnTo>
                  <a:lnTo>
                    <a:pt x="3740" y="152"/>
                  </a:lnTo>
                  <a:lnTo>
                    <a:pt x="3738" y="146"/>
                  </a:lnTo>
                  <a:lnTo>
                    <a:pt x="3736" y="141"/>
                  </a:lnTo>
                  <a:lnTo>
                    <a:pt x="3731" y="138"/>
                  </a:lnTo>
                  <a:lnTo>
                    <a:pt x="3727" y="136"/>
                  </a:lnTo>
                  <a:lnTo>
                    <a:pt x="3721" y="133"/>
                  </a:lnTo>
                  <a:lnTo>
                    <a:pt x="3714" y="131"/>
                  </a:lnTo>
                  <a:lnTo>
                    <a:pt x="3706" y="131"/>
                  </a:lnTo>
                  <a:lnTo>
                    <a:pt x="3696" y="130"/>
                  </a:lnTo>
                  <a:lnTo>
                    <a:pt x="3686" y="130"/>
                  </a:lnTo>
                  <a:lnTo>
                    <a:pt x="3630" y="130"/>
                  </a:lnTo>
                  <a:lnTo>
                    <a:pt x="3630" y="207"/>
                  </a:lnTo>
                  <a:close/>
                  <a:moveTo>
                    <a:pt x="3978" y="153"/>
                  </a:moveTo>
                  <a:lnTo>
                    <a:pt x="4009" y="160"/>
                  </a:lnTo>
                  <a:lnTo>
                    <a:pt x="4003" y="178"/>
                  </a:lnTo>
                  <a:lnTo>
                    <a:pt x="3994" y="194"/>
                  </a:lnTo>
                  <a:lnTo>
                    <a:pt x="3985" y="207"/>
                  </a:lnTo>
                  <a:lnTo>
                    <a:pt x="3974" y="219"/>
                  </a:lnTo>
                  <a:lnTo>
                    <a:pt x="3968" y="223"/>
                  </a:lnTo>
                  <a:lnTo>
                    <a:pt x="3960" y="227"/>
                  </a:lnTo>
                  <a:lnTo>
                    <a:pt x="3953" y="230"/>
                  </a:lnTo>
                  <a:lnTo>
                    <a:pt x="3946" y="232"/>
                  </a:lnTo>
                  <a:lnTo>
                    <a:pt x="3939" y="235"/>
                  </a:lnTo>
                  <a:lnTo>
                    <a:pt x="3931" y="235"/>
                  </a:lnTo>
                  <a:lnTo>
                    <a:pt x="3923" y="236"/>
                  </a:lnTo>
                  <a:lnTo>
                    <a:pt x="3914" y="236"/>
                  </a:lnTo>
                  <a:lnTo>
                    <a:pt x="3905" y="236"/>
                  </a:lnTo>
                  <a:lnTo>
                    <a:pt x="3896" y="236"/>
                  </a:lnTo>
                  <a:lnTo>
                    <a:pt x="3887" y="235"/>
                  </a:lnTo>
                  <a:lnTo>
                    <a:pt x="3880" y="233"/>
                  </a:lnTo>
                  <a:lnTo>
                    <a:pt x="3873" y="232"/>
                  </a:lnTo>
                  <a:lnTo>
                    <a:pt x="3866" y="229"/>
                  </a:lnTo>
                  <a:lnTo>
                    <a:pt x="3858" y="226"/>
                  </a:lnTo>
                  <a:lnTo>
                    <a:pt x="3852" y="223"/>
                  </a:lnTo>
                  <a:lnTo>
                    <a:pt x="3842" y="214"/>
                  </a:lnTo>
                  <a:lnTo>
                    <a:pt x="3833" y="204"/>
                  </a:lnTo>
                  <a:lnTo>
                    <a:pt x="3825" y="192"/>
                  </a:lnTo>
                  <a:lnTo>
                    <a:pt x="3817" y="179"/>
                  </a:lnTo>
                  <a:lnTo>
                    <a:pt x="3813" y="165"/>
                  </a:lnTo>
                  <a:lnTo>
                    <a:pt x="3809" y="150"/>
                  </a:lnTo>
                  <a:lnTo>
                    <a:pt x="3807" y="134"/>
                  </a:lnTo>
                  <a:lnTo>
                    <a:pt x="3806" y="118"/>
                  </a:lnTo>
                  <a:lnTo>
                    <a:pt x="3807" y="100"/>
                  </a:lnTo>
                  <a:lnTo>
                    <a:pt x="3809" y="84"/>
                  </a:lnTo>
                  <a:lnTo>
                    <a:pt x="3813" y="68"/>
                  </a:lnTo>
                  <a:lnTo>
                    <a:pt x="3819" y="55"/>
                  </a:lnTo>
                  <a:lnTo>
                    <a:pt x="3826" y="42"/>
                  </a:lnTo>
                  <a:lnTo>
                    <a:pt x="3835" y="30"/>
                  </a:lnTo>
                  <a:lnTo>
                    <a:pt x="3847" y="22"/>
                  </a:lnTo>
                  <a:lnTo>
                    <a:pt x="3858" y="14"/>
                  </a:lnTo>
                  <a:lnTo>
                    <a:pt x="3864" y="12"/>
                  </a:lnTo>
                  <a:lnTo>
                    <a:pt x="3871" y="7"/>
                  </a:lnTo>
                  <a:lnTo>
                    <a:pt x="3877" y="6"/>
                  </a:lnTo>
                  <a:lnTo>
                    <a:pt x="3885" y="3"/>
                  </a:lnTo>
                  <a:lnTo>
                    <a:pt x="3892" y="1"/>
                  </a:lnTo>
                  <a:lnTo>
                    <a:pt x="3899" y="1"/>
                  </a:lnTo>
                  <a:lnTo>
                    <a:pt x="3906" y="0"/>
                  </a:lnTo>
                  <a:lnTo>
                    <a:pt x="3914" y="0"/>
                  </a:lnTo>
                  <a:lnTo>
                    <a:pt x="3923" y="0"/>
                  </a:lnTo>
                  <a:lnTo>
                    <a:pt x="3930" y="1"/>
                  </a:lnTo>
                  <a:lnTo>
                    <a:pt x="3937" y="3"/>
                  </a:lnTo>
                  <a:lnTo>
                    <a:pt x="3944" y="4"/>
                  </a:lnTo>
                  <a:lnTo>
                    <a:pt x="3952" y="7"/>
                  </a:lnTo>
                  <a:lnTo>
                    <a:pt x="3958" y="10"/>
                  </a:lnTo>
                  <a:lnTo>
                    <a:pt x="3965" y="13"/>
                  </a:lnTo>
                  <a:lnTo>
                    <a:pt x="3971" y="17"/>
                  </a:lnTo>
                  <a:lnTo>
                    <a:pt x="3981" y="28"/>
                  </a:lnTo>
                  <a:lnTo>
                    <a:pt x="3990" y="39"/>
                  </a:lnTo>
                  <a:lnTo>
                    <a:pt x="3997" y="52"/>
                  </a:lnTo>
                  <a:lnTo>
                    <a:pt x="4003" y="68"/>
                  </a:lnTo>
                  <a:lnTo>
                    <a:pt x="3972" y="76"/>
                  </a:lnTo>
                  <a:lnTo>
                    <a:pt x="3968" y="64"/>
                  </a:lnTo>
                  <a:lnTo>
                    <a:pt x="3963" y="54"/>
                  </a:lnTo>
                  <a:lnTo>
                    <a:pt x="3956" y="45"/>
                  </a:lnTo>
                  <a:lnTo>
                    <a:pt x="3950" y="39"/>
                  </a:lnTo>
                  <a:lnTo>
                    <a:pt x="3942" y="35"/>
                  </a:lnTo>
                  <a:lnTo>
                    <a:pt x="3933" y="30"/>
                  </a:lnTo>
                  <a:lnTo>
                    <a:pt x="3923" y="29"/>
                  </a:lnTo>
                  <a:lnTo>
                    <a:pt x="3912" y="28"/>
                  </a:lnTo>
                  <a:lnTo>
                    <a:pt x="3906" y="28"/>
                  </a:lnTo>
                  <a:lnTo>
                    <a:pt x="3899" y="29"/>
                  </a:lnTo>
                  <a:lnTo>
                    <a:pt x="3893" y="29"/>
                  </a:lnTo>
                  <a:lnTo>
                    <a:pt x="3889" y="30"/>
                  </a:lnTo>
                  <a:lnTo>
                    <a:pt x="3883" y="33"/>
                  </a:lnTo>
                  <a:lnTo>
                    <a:pt x="3877" y="35"/>
                  </a:lnTo>
                  <a:lnTo>
                    <a:pt x="3873" y="38"/>
                  </a:lnTo>
                  <a:lnTo>
                    <a:pt x="3868" y="41"/>
                  </a:lnTo>
                  <a:lnTo>
                    <a:pt x="3860" y="47"/>
                  </a:lnTo>
                  <a:lnTo>
                    <a:pt x="3854" y="55"/>
                  </a:lnTo>
                  <a:lnTo>
                    <a:pt x="3848" y="64"/>
                  </a:lnTo>
                  <a:lnTo>
                    <a:pt x="3844" y="74"/>
                  </a:lnTo>
                  <a:lnTo>
                    <a:pt x="3841" y="84"/>
                  </a:lnTo>
                  <a:lnTo>
                    <a:pt x="3838" y="95"/>
                  </a:lnTo>
                  <a:lnTo>
                    <a:pt x="3836" y="106"/>
                  </a:lnTo>
                  <a:lnTo>
                    <a:pt x="3836" y="118"/>
                  </a:lnTo>
                  <a:lnTo>
                    <a:pt x="3836" y="131"/>
                  </a:lnTo>
                  <a:lnTo>
                    <a:pt x="3839" y="144"/>
                  </a:lnTo>
                  <a:lnTo>
                    <a:pt x="3841" y="156"/>
                  </a:lnTo>
                  <a:lnTo>
                    <a:pt x="3845" y="168"/>
                  </a:lnTo>
                  <a:lnTo>
                    <a:pt x="3849" y="178"/>
                  </a:lnTo>
                  <a:lnTo>
                    <a:pt x="3855" y="187"/>
                  </a:lnTo>
                  <a:lnTo>
                    <a:pt x="3863" y="194"/>
                  </a:lnTo>
                  <a:lnTo>
                    <a:pt x="3871" y="200"/>
                  </a:lnTo>
                  <a:lnTo>
                    <a:pt x="3880" y="204"/>
                  </a:lnTo>
                  <a:lnTo>
                    <a:pt x="3890" y="207"/>
                  </a:lnTo>
                  <a:lnTo>
                    <a:pt x="3901" y="210"/>
                  </a:lnTo>
                  <a:lnTo>
                    <a:pt x="3911" y="210"/>
                  </a:lnTo>
                  <a:lnTo>
                    <a:pt x="3923" y="208"/>
                  </a:lnTo>
                  <a:lnTo>
                    <a:pt x="3934" y="207"/>
                  </a:lnTo>
                  <a:lnTo>
                    <a:pt x="3944" y="203"/>
                  </a:lnTo>
                  <a:lnTo>
                    <a:pt x="3953" y="195"/>
                  </a:lnTo>
                  <a:lnTo>
                    <a:pt x="3962" y="188"/>
                  </a:lnTo>
                  <a:lnTo>
                    <a:pt x="3968" y="178"/>
                  </a:lnTo>
                  <a:lnTo>
                    <a:pt x="3974" y="166"/>
                  </a:lnTo>
                  <a:lnTo>
                    <a:pt x="3978" y="153"/>
                  </a:lnTo>
                  <a:close/>
                  <a:moveTo>
                    <a:pt x="4212" y="153"/>
                  </a:moveTo>
                  <a:lnTo>
                    <a:pt x="4242" y="160"/>
                  </a:lnTo>
                  <a:lnTo>
                    <a:pt x="4237" y="178"/>
                  </a:lnTo>
                  <a:lnTo>
                    <a:pt x="4228" y="194"/>
                  </a:lnTo>
                  <a:lnTo>
                    <a:pt x="4219" y="207"/>
                  </a:lnTo>
                  <a:lnTo>
                    <a:pt x="4207" y="219"/>
                  </a:lnTo>
                  <a:lnTo>
                    <a:pt x="4202" y="223"/>
                  </a:lnTo>
                  <a:lnTo>
                    <a:pt x="4194" y="227"/>
                  </a:lnTo>
                  <a:lnTo>
                    <a:pt x="4187" y="230"/>
                  </a:lnTo>
                  <a:lnTo>
                    <a:pt x="4180" y="232"/>
                  </a:lnTo>
                  <a:lnTo>
                    <a:pt x="4172" y="235"/>
                  </a:lnTo>
                  <a:lnTo>
                    <a:pt x="4165" y="235"/>
                  </a:lnTo>
                  <a:lnTo>
                    <a:pt x="4156" y="236"/>
                  </a:lnTo>
                  <a:lnTo>
                    <a:pt x="4147" y="236"/>
                  </a:lnTo>
                  <a:lnTo>
                    <a:pt x="4139" y="236"/>
                  </a:lnTo>
                  <a:lnTo>
                    <a:pt x="4130" y="236"/>
                  </a:lnTo>
                  <a:lnTo>
                    <a:pt x="4121" y="235"/>
                  </a:lnTo>
                  <a:lnTo>
                    <a:pt x="4114" y="233"/>
                  </a:lnTo>
                  <a:lnTo>
                    <a:pt x="4107" y="232"/>
                  </a:lnTo>
                  <a:lnTo>
                    <a:pt x="4099" y="229"/>
                  </a:lnTo>
                  <a:lnTo>
                    <a:pt x="4092" y="226"/>
                  </a:lnTo>
                  <a:lnTo>
                    <a:pt x="4086" y="223"/>
                  </a:lnTo>
                  <a:lnTo>
                    <a:pt x="4076" y="214"/>
                  </a:lnTo>
                  <a:lnTo>
                    <a:pt x="4067" y="204"/>
                  </a:lnTo>
                  <a:lnTo>
                    <a:pt x="4058" y="192"/>
                  </a:lnTo>
                  <a:lnTo>
                    <a:pt x="4051" y="179"/>
                  </a:lnTo>
                  <a:lnTo>
                    <a:pt x="4047" y="165"/>
                  </a:lnTo>
                  <a:lnTo>
                    <a:pt x="4042" y="150"/>
                  </a:lnTo>
                  <a:lnTo>
                    <a:pt x="4041" y="134"/>
                  </a:lnTo>
                  <a:lnTo>
                    <a:pt x="4039" y="118"/>
                  </a:lnTo>
                  <a:lnTo>
                    <a:pt x="4041" y="100"/>
                  </a:lnTo>
                  <a:lnTo>
                    <a:pt x="4042" y="84"/>
                  </a:lnTo>
                  <a:lnTo>
                    <a:pt x="4047" y="68"/>
                  </a:lnTo>
                  <a:lnTo>
                    <a:pt x="4053" y="55"/>
                  </a:lnTo>
                  <a:lnTo>
                    <a:pt x="4060" y="42"/>
                  </a:lnTo>
                  <a:lnTo>
                    <a:pt x="4069" y="30"/>
                  </a:lnTo>
                  <a:lnTo>
                    <a:pt x="4080" y="22"/>
                  </a:lnTo>
                  <a:lnTo>
                    <a:pt x="4092" y="14"/>
                  </a:lnTo>
                  <a:lnTo>
                    <a:pt x="4098" y="12"/>
                  </a:lnTo>
                  <a:lnTo>
                    <a:pt x="4105" y="7"/>
                  </a:lnTo>
                  <a:lnTo>
                    <a:pt x="4111" y="6"/>
                  </a:lnTo>
                  <a:lnTo>
                    <a:pt x="4118" y="3"/>
                  </a:lnTo>
                  <a:lnTo>
                    <a:pt x="4126" y="1"/>
                  </a:lnTo>
                  <a:lnTo>
                    <a:pt x="4133" y="1"/>
                  </a:lnTo>
                  <a:lnTo>
                    <a:pt x="4140" y="0"/>
                  </a:lnTo>
                  <a:lnTo>
                    <a:pt x="4147" y="0"/>
                  </a:lnTo>
                  <a:lnTo>
                    <a:pt x="4156" y="0"/>
                  </a:lnTo>
                  <a:lnTo>
                    <a:pt x="4164" y="1"/>
                  </a:lnTo>
                  <a:lnTo>
                    <a:pt x="4171" y="3"/>
                  </a:lnTo>
                  <a:lnTo>
                    <a:pt x="4178" y="4"/>
                  </a:lnTo>
                  <a:lnTo>
                    <a:pt x="4185" y="7"/>
                  </a:lnTo>
                  <a:lnTo>
                    <a:pt x="4191" y="10"/>
                  </a:lnTo>
                  <a:lnTo>
                    <a:pt x="4199" y="13"/>
                  </a:lnTo>
                  <a:lnTo>
                    <a:pt x="4204" y="17"/>
                  </a:lnTo>
                  <a:lnTo>
                    <a:pt x="4215" y="28"/>
                  </a:lnTo>
                  <a:lnTo>
                    <a:pt x="4223" y="39"/>
                  </a:lnTo>
                  <a:lnTo>
                    <a:pt x="4231" y="52"/>
                  </a:lnTo>
                  <a:lnTo>
                    <a:pt x="4237" y="68"/>
                  </a:lnTo>
                  <a:lnTo>
                    <a:pt x="4206" y="76"/>
                  </a:lnTo>
                  <a:lnTo>
                    <a:pt x="4202" y="64"/>
                  </a:lnTo>
                  <a:lnTo>
                    <a:pt x="4197" y="54"/>
                  </a:lnTo>
                  <a:lnTo>
                    <a:pt x="4190" y="45"/>
                  </a:lnTo>
                  <a:lnTo>
                    <a:pt x="4184" y="39"/>
                  </a:lnTo>
                  <a:lnTo>
                    <a:pt x="4175" y="35"/>
                  </a:lnTo>
                  <a:lnTo>
                    <a:pt x="4166" y="30"/>
                  </a:lnTo>
                  <a:lnTo>
                    <a:pt x="4156" y="29"/>
                  </a:lnTo>
                  <a:lnTo>
                    <a:pt x="4146" y="28"/>
                  </a:lnTo>
                  <a:lnTo>
                    <a:pt x="4140" y="28"/>
                  </a:lnTo>
                  <a:lnTo>
                    <a:pt x="4133" y="29"/>
                  </a:lnTo>
                  <a:lnTo>
                    <a:pt x="4127" y="29"/>
                  </a:lnTo>
                  <a:lnTo>
                    <a:pt x="4123" y="30"/>
                  </a:lnTo>
                  <a:lnTo>
                    <a:pt x="4117" y="33"/>
                  </a:lnTo>
                  <a:lnTo>
                    <a:pt x="4111" y="35"/>
                  </a:lnTo>
                  <a:lnTo>
                    <a:pt x="4107" y="38"/>
                  </a:lnTo>
                  <a:lnTo>
                    <a:pt x="4102" y="41"/>
                  </a:lnTo>
                  <a:lnTo>
                    <a:pt x="4093" y="47"/>
                  </a:lnTo>
                  <a:lnTo>
                    <a:pt x="4088" y="55"/>
                  </a:lnTo>
                  <a:lnTo>
                    <a:pt x="4082" y="64"/>
                  </a:lnTo>
                  <a:lnTo>
                    <a:pt x="4077" y="74"/>
                  </a:lnTo>
                  <a:lnTo>
                    <a:pt x="4074" y="84"/>
                  </a:lnTo>
                  <a:lnTo>
                    <a:pt x="4072" y="95"/>
                  </a:lnTo>
                  <a:lnTo>
                    <a:pt x="4070" y="106"/>
                  </a:lnTo>
                  <a:lnTo>
                    <a:pt x="4070" y="118"/>
                  </a:lnTo>
                  <a:lnTo>
                    <a:pt x="4070" y="131"/>
                  </a:lnTo>
                  <a:lnTo>
                    <a:pt x="4073" y="144"/>
                  </a:lnTo>
                  <a:lnTo>
                    <a:pt x="4074" y="156"/>
                  </a:lnTo>
                  <a:lnTo>
                    <a:pt x="4079" y="168"/>
                  </a:lnTo>
                  <a:lnTo>
                    <a:pt x="4083" y="178"/>
                  </a:lnTo>
                  <a:lnTo>
                    <a:pt x="4089" y="187"/>
                  </a:lnTo>
                  <a:lnTo>
                    <a:pt x="4096" y="194"/>
                  </a:lnTo>
                  <a:lnTo>
                    <a:pt x="4105" y="200"/>
                  </a:lnTo>
                  <a:lnTo>
                    <a:pt x="4114" y="204"/>
                  </a:lnTo>
                  <a:lnTo>
                    <a:pt x="4124" y="207"/>
                  </a:lnTo>
                  <a:lnTo>
                    <a:pt x="4134" y="210"/>
                  </a:lnTo>
                  <a:lnTo>
                    <a:pt x="4145" y="210"/>
                  </a:lnTo>
                  <a:lnTo>
                    <a:pt x="4156" y="208"/>
                  </a:lnTo>
                  <a:lnTo>
                    <a:pt x="4168" y="207"/>
                  </a:lnTo>
                  <a:lnTo>
                    <a:pt x="4178" y="203"/>
                  </a:lnTo>
                  <a:lnTo>
                    <a:pt x="4187" y="195"/>
                  </a:lnTo>
                  <a:lnTo>
                    <a:pt x="4196" y="188"/>
                  </a:lnTo>
                  <a:lnTo>
                    <a:pt x="4202" y="178"/>
                  </a:lnTo>
                  <a:lnTo>
                    <a:pt x="4207" y="166"/>
                  </a:lnTo>
                  <a:lnTo>
                    <a:pt x="4212" y="153"/>
                  </a:lnTo>
                  <a:close/>
                  <a:moveTo>
                    <a:pt x="4283" y="235"/>
                  </a:moveTo>
                  <a:lnTo>
                    <a:pt x="4283" y="3"/>
                  </a:lnTo>
                  <a:lnTo>
                    <a:pt x="4314" y="3"/>
                  </a:lnTo>
                  <a:lnTo>
                    <a:pt x="4314" y="99"/>
                  </a:lnTo>
                  <a:lnTo>
                    <a:pt x="4435" y="99"/>
                  </a:lnTo>
                  <a:lnTo>
                    <a:pt x="4435" y="3"/>
                  </a:lnTo>
                  <a:lnTo>
                    <a:pt x="4466" y="3"/>
                  </a:lnTo>
                  <a:lnTo>
                    <a:pt x="4466" y="235"/>
                  </a:lnTo>
                  <a:lnTo>
                    <a:pt x="4435" y="235"/>
                  </a:lnTo>
                  <a:lnTo>
                    <a:pt x="4435" y="127"/>
                  </a:lnTo>
                  <a:lnTo>
                    <a:pt x="4314" y="127"/>
                  </a:lnTo>
                  <a:lnTo>
                    <a:pt x="4314" y="235"/>
                  </a:lnTo>
                  <a:lnTo>
                    <a:pt x="4283" y="235"/>
                  </a:lnTo>
                  <a:close/>
                  <a:moveTo>
                    <a:pt x="4714" y="172"/>
                  </a:moveTo>
                  <a:lnTo>
                    <a:pt x="4742" y="178"/>
                  </a:lnTo>
                  <a:lnTo>
                    <a:pt x="4739" y="191"/>
                  </a:lnTo>
                  <a:lnTo>
                    <a:pt x="4733" y="203"/>
                  </a:lnTo>
                  <a:lnTo>
                    <a:pt x="4727" y="213"/>
                  </a:lnTo>
                  <a:lnTo>
                    <a:pt x="4719" y="222"/>
                  </a:lnTo>
                  <a:lnTo>
                    <a:pt x="4714" y="226"/>
                  </a:lnTo>
                  <a:lnTo>
                    <a:pt x="4708" y="229"/>
                  </a:lnTo>
                  <a:lnTo>
                    <a:pt x="4703" y="232"/>
                  </a:lnTo>
                  <a:lnTo>
                    <a:pt x="4697" y="233"/>
                  </a:lnTo>
                  <a:lnTo>
                    <a:pt x="4691" y="235"/>
                  </a:lnTo>
                  <a:lnTo>
                    <a:pt x="4685" y="236"/>
                  </a:lnTo>
                  <a:lnTo>
                    <a:pt x="4678" y="236"/>
                  </a:lnTo>
                  <a:lnTo>
                    <a:pt x="4672" y="236"/>
                  </a:lnTo>
                  <a:lnTo>
                    <a:pt x="4663" y="236"/>
                  </a:lnTo>
                  <a:lnTo>
                    <a:pt x="4656" y="235"/>
                  </a:lnTo>
                  <a:lnTo>
                    <a:pt x="4647" y="233"/>
                  </a:lnTo>
                  <a:lnTo>
                    <a:pt x="4640" y="232"/>
                  </a:lnTo>
                  <a:lnTo>
                    <a:pt x="4634" y="229"/>
                  </a:lnTo>
                  <a:lnTo>
                    <a:pt x="4627" y="224"/>
                  </a:lnTo>
                  <a:lnTo>
                    <a:pt x="4622" y="220"/>
                  </a:lnTo>
                  <a:lnTo>
                    <a:pt x="4616" y="216"/>
                  </a:lnTo>
                  <a:lnTo>
                    <a:pt x="4606" y="204"/>
                  </a:lnTo>
                  <a:lnTo>
                    <a:pt x="4600" y="188"/>
                  </a:lnTo>
                  <a:lnTo>
                    <a:pt x="4596" y="171"/>
                  </a:lnTo>
                  <a:lnTo>
                    <a:pt x="4594" y="152"/>
                  </a:lnTo>
                  <a:lnTo>
                    <a:pt x="4594" y="138"/>
                  </a:lnTo>
                  <a:lnTo>
                    <a:pt x="4597" y="125"/>
                  </a:lnTo>
                  <a:lnTo>
                    <a:pt x="4599" y="115"/>
                  </a:lnTo>
                  <a:lnTo>
                    <a:pt x="4603" y="103"/>
                  </a:lnTo>
                  <a:lnTo>
                    <a:pt x="4609" y="95"/>
                  </a:lnTo>
                  <a:lnTo>
                    <a:pt x="4615" y="86"/>
                  </a:lnTo>
                  <a:lnTo>
                    <a:pt x="4622" y="80"/>
                  </a:lnTo>
                  <a:lnTo>
                    <a:pt x="4631" y="74"/>
                  </a:lnTo>
                  <a:lnTo>
                    <a:pt x="4640" y="70"/>
                  </a:lnTo>
                  <a:lnTo>
                    <a:pt x="4650" y="67"/>
                  </a:lnTo>
                  <a:lnTo>
                    <a:pt x="4660" y="64"/>
                  </a:lnTo>
                  <a:lnTo>
                    <a:pt x="4670" y="64"/>
                  </a:lnTo>
                  <a:lnTo>
                    <a:pt x="4676" y="64"/>
                  </a:lnTo>
                  <a:lnTo>
                    <a:pt x="4684" y="65"/>
                  </a:lnTo>
                  <a:lnTo>
                    <a:pt x="4689" y="65"/>
                  </a:lnTo>
                  <a:lnTo>
                    <a:pt x="4695" y="67"/>
                  </a:lnTo>
                  <a:lnTo>
                    <a:pt x="4700" y="70"/>
                  </a:lnTo>
                  <a:lnTo>
                    <a:pt x="4705" y="71"/>
                  </a:lnTo>
                  <a:lnTo>
                    <a:pt x="4710" y="74"/>
                  </a:lnTo>
                  <a:lnTo>
                    <a:pt x="4714" y="77"/>
                  </a:lnTo>
                  <a:lnTo>
                    <a:pt x="4722" y="84"/>
                  </a:lnTo>
                  <a:lnTo>
                    <a:pt x="4729" y="93"/>
                  </a:lnTo>
                  <a:lnTo>
                    <a:pt x="4733" y="105"/>
                  </a:lnTo>
                  <a:lnTo>
                    <a:pt x="4736" y="117"/>
                  </a:lnTo>
                  <a:lnTo>
                    <a:pt x="4708" y="121"/>
                  </a:lnTo>
                  <a:lnTo>
                    <a:pt x="4705" y="115"/>
                  </a:lnTo>
                  <a:lnTo>
                    <a:pt x="4703" y="108"/>
                  </a:lnTo>
                  <a:lnTo>
                    <a:pt x="4700" y="103"/>
                  </a:lnTo>
                  <a:lnTo>
                    <a:pt x="4695" y="99"/>
                  </a:lnTo>
                  <a:lnTo>
                    <a:pt x="4689" y="96"/>
                  </a:lnTo>
                  <a:lnTo>
                    <a:pt x="4684" y="93"/>
                  </a:lnTo>
                  <a:lnTo>
                    <a:pt x="4678" y="92"/>
                  </a:lnTo>
                  <a:lnTo>
                    <a:pt x="4670" y="92"/>
                  </a:lnTo>
                  <a:lnTo>
                    <a:pt x="4660" y="93"/>
                  </a:lnTo>
                  <a:lnTo>
                    <a:pt x="4651" y="95"/>
                  </a:lnTo>
                  <a:lnTo>
                    <a:pt x="4643" y="99"/>
                  </a:lnTo>
                  <a:lnTo>
                    <a:pt x="4635" y="105"/>
                  </a:lnTo>
                  <a:lnTo>
                    <a:pt x="4630" y="114"/>
                  </a:lnTo>
                  <a:lnTo>
                    <a:pt x="4625" y="124"/>
                  </a:lnTo>
                  <a:lnTo>
                    <a:pt x="4624" y="136"/>
                  </a:lnTo>
                  <a:lnTo>
                    <a:pt x="4622" y="150"/>
                  </a:lnTo>
                  <a:lnTo>
                    <a:pt x="4624" y="165"/>
                  </a:lnTo>
                  <a:lnTo>
                    <a:pt x="4625" y="178"/>
                  </a:lnTo>
                  <a:lnTo>
                    <a:pt x="4630" y="188"/>
                  </a:lnTo>
                  <a:lnTo>
                    <a:pt x="4635" y="195"/>
                  </a:lnTo>
                  <a:lnTo>
                    <a:pt x="4643" y="203"/>
                  </a:lnTo>
                  <a:lnTo>
                    <a:pt x="4651" y="207"/>
                  </a:lnTo>
                  <a:lnTo>
                    <a:pt x="4660" y="208"/>
                  </a:lnTo>
                  <a:lnTo>
                    <a:pt x="4670" y="210"/>
                  </a:lnTo>
                  <a:lnTo>
                    <a:pt x="4679" y="210"/>
                  </a:lnTo>
                  <a:lnTo>
                    <a:pt x="4686" y="207"/>
                  </a:lnTo>
                  <a:lnTo>
                    <a:pt x="4692" y="206"/>
                  </a:lnTo>
                  <a:lnTo>
                    <a:pt x="4700" y="201"/>
                  </a:lnTo>
                  <a:lnTo>
                    <a:pt x="4704" y="195"/>
                  </a:lnTo>
                  <a:lnTo>
                    <a:pt x="4708" y="189"/>
                  </a:lnTo>
                  <a:lnTo>
                    <a:pt x="4711" y="181"/>
                  </a:lnTo>
                  <a:lnTo>
                    <a:pt x="4714" y="172"/>
                  </a:lnTo>
                  <a:close/>
                  <a:moveTo>
                    <a:pt x="4876" y="216"/>
                  </a:moveTo>
                  <a:lnTo>
                    <a:pt x="4868" y="222"/>
                  </a:lnTo>
                  <a:lnTo>
                    <a:pt x="4860" y="226"/>
                  </a:lnTo>
                  <a:lnTo>
                    <a:pt x="4852" y="230"/>
                  </a:lnTo>
                  <a:lnTo>
                    <a:pt x="4844" y="233"/>
                  </a:lnTo>
                  <a:lnTo>
                    <a:pt x="4837" y="235"/>
                  </a:lnTo>
                  <a:lnTo>
                    <a:pt x="4830" y="235"/>
                  </a:lnTo>
                  <a:lnTo>
                    <a:pt x="4822" y="236"/>
                  </a:lnTo>
                  <a:lnTo>
                    <a:pt x="4814" y="236"/>
                  </a:lnTo>
                  <a:lnTo>
                    <a:pt x="4800" y="236"/>
                  </a:lnTo>
                  <a:lnTo>
                    <a:pt x="4790" y="233"/>
                  </a:lnTo>
                  <a:lnTo>
                    <a:pt x="4780" y="230"/>
                  </a:lnTo>
                  <a:lnTo>
                    <a:pt x="4771" y="224"/>
                  </a:lnTo>
                  <a:lnTo>
                    <a:pt x="4765" y="217"/>
                  </a:lnTo>
                  <a:lnTo>
                    <a:pt x="4761" y="210"/>
                  </a:lnTo>
                  <a:lnTo>
                    <a:pt x="4758" y="201"/>
                  </a:lnTo>
                  <a:lnTo>
                    <a:pt x="4757" y="191"/>
                  </a:lnTo>
                  <a:lnTo>
                    <a:pt x="4757" y="185"/>
                  </a:lnTo>
                  <a:lnTo>
                    <a:pt x="4758" y="179"/>
                  </a:lnTo>
                  <a:lnTo>
                    <a:pt x="4760" y="173"/>
                  </a:lnTo>
                  <a:lnTo>
                    <a:pt x="4762" y="169"/>
                  </a:lnTo>
                  <a:lnTo>
                    <a:pt x="4765" y="163"/>
                  </a:lnTo>
                  <a:lnTo>
                    <a:pt x="4768" y="159"/>
                  </a:lnTo>
                  <a:lnTo>
                    <a:pt x="4773" y="156"/>
                  </a:lnTo>
                  <a:lnTo>
                    <a:pt x="4777" y="153"/>
                  </a:lnTo>
                  <a:lnTo>
                    <a:pt x="4781" y="150"/>
                  </a:lnTo>
                  <a:lnTo>
                    <a:pt x="4787" y="147"/>
                  </a:lnTo>
                  <a:lnTo>
                    <a:pt x="4792" y="146"/>
                  </a:lnTo>
                  <a:lnTo>
                    <a:pt x="4798" y="143"/>
                  </a:lnTo>
                  <a:lnTo>
                    <a:pt x="4802" y="141"/>
                  </a:lnTo>
                  <a:lnTo>
                    <a:pt x="4808" y="140"/>
                  </a:lnTo>
                  <a:lnTo>
                    <a:pt x="4815" y="140"/>
                  </a:lnTo>
                  <a:lnTo>
                    <a:pt x="4822" y="138"/>
                  </a:lnTo>
                  <a:lnTo>
                    <a:pt x="4831" y="138"/>
                  </a:lnTo>
                  <a:lnTo>
                    <a:pt x="4838" y="137"/>
                  </a:lnTo>
                  <a:lnTo>
                    <a:pt x="4846" y="136"/>
                  </a:lnTo>
                  <a:lnTo>
                    <a:pt x="4853" y="134"/>
                  </a:lnTo>
                  <a:lnTo>
                    <a:pt x="4859" y="134"/>
                  </a:lnTo>
                  <a:lnTo>
                    <a:pt x="4863" y="133"/>
                  </a:lnTo>
                  <a:lnTo>
                    <a:pt x="4869" y="131"/>
                  </a:lnTo>
                  <a:lnTo>
                    <a:pt x="4873" y="130"/>
                  </a:lnTo>
                  <a:lnTo>
                    <a:pt x="4873" y="127"/>
                  </a:lnTo>
                  <a:lnTo>
                    <a:pt x="4873" y="125"/>
                  </a:lnTo>
                  <a:lnTo>
                    <a:pt x="4873" y="124"/>
                  </a:lnTo>
                  <a:lnTo>
                    <a:pt x="4873" y="122"/>
                  </a:lnTo>
                  <a:lnTo>
                    <a:pt x="4873" y="115"/>
                  </a:lnTo>
                  <a:lnTo>
                    <a:pt x="4872" y="109"/>
                  </a:lnTo>
                  <a:lnTo>
                    <a:pt x="4869" y="105"/>
                  </a:lnTo>
                  <a:lnTo>
                    <a:pt x="4865" y="100"/>
                  </a:lnTo>
                  <a:lnTo>
                    <a:pt x="4859" y="96"/>
                  </a:lnTo>
                  <a:lnTo>
                    <a:pt x="4852" y="93"/>
                  </a:lnTo>
                  <a:lnTo>
                    <a:pt x="4843" y="92"/>
                  </a:lnTo>
                  <a:lnTo>
                    <a:pt x="4833" y="92"/>
                  </a:lnTo>
                  <a:lnTo>
                    <a:pt x="4824" y="92"/>
                  </a:lnTo>
                  <a:lnTo>
                    <a:pt x="4816" y="93"/>
                  </a:lnTo>
                  <a:lnTo>
                    <a:pt x="4809" y="95"/>
                  </a:lnTo>
                  <a:lnTo>
                    <a:pt x="4803" y="98"/>
                  </a:lnTo>
                  <a:lnTo>
                    <a:pt x="4799" y="102"/>
                  </a:lnTo>
                  <a:lnTo>
                    <a:pt x="4796" y="106"/>
                  </a:lnTo>
                  <a:lnTo>
                    <a:pt x="4793" y="112"/>
                  </a:lnTo>
                  <a:lnTo>
                    <a:pt x="4790" y="119"/>
                  </a:lnTo>
                  <a:lnTo>
                    <a:pt x="4762" y="114"/>
                  </a:lnTo>
                  <a:lnTo>
                    <a:pt x="4764" y="105"/>
                  </a:lnTo>
                  <a:lnTo>
                    <a:pt x="4767" y="98"/>
                  </a:lnTo>
                  <a:lnTo>
                    <a:pt x="4770" y="92"/>
                  </a:lnTo>
                  <a:lnTo>
                    <a:pt x="4774" y="86"/>
                  </a:lnTo>
                  <a:lnTo>
                    <a:pt x="4779" y="80"/>
                  </a:lnTo>
                  <a:lnTo>
                    <a:pt x="4786" y="76"/>
                  </a:lnTo>
                  <a:lnTo>
                    <a:pt x="4792" y="73"/>
                  </a:lnTo>
                  <a:lnTo>
                    <a:pt x="4800" y="70"/>
                  </a:lnTo>
                  <a:lnTo>
                    <a:pt x="4809" y="67"/>
                  </a:lnTo>
                  <a:lnTo>
                    <a:pt x="4818" y="65"/>
                  </a:lnTo>
                  <a:lnTo>
                    <a:pt x="4828" y="64"/>
                  </a:lnTo>
                  <a:lnTo>
                    <a:pt x="4838" y="64"/>
                  </a:lnTo>
                  <a:lnTo>
                    <a:pt x="4849" y="64"/>
                  </a:lnTo>
                  <a:lnTo>
                    <a:pt x="4859" y="65"/>
                  </a:lnTo>
                  <a:lnTo>
                    <a:pt x="4866" y="67"/>
                  </a:lnTo>
                  <a:lnTo>
                    <a:pt x="4873" y="68"/>
                  </a:lnTo>
                  <a:lnTo>
                    <a:pt x="4879" y="71"/>
                  </a:lnTo>
                  <a:lnTo>
                    <a:pt x="4885" y="74"/>
                  </a:lnTo>
                  <a:lnTo>
                    <a:pt x="4890" y="77"/>
                  </a:lnTo>
                  <a:lnTo>
                    <a:pt x="4894" y="82"/>
                  </a:lnTo>
                  <a:lnTo>
                    <a:pt x="4897" y="86"/>
                  </a:lnTo>
                  <a:lnTo>
                    <a:pt x="4898" y="90"/>
                  </a:lnTo>
                  <a:lnTo>
                    <a:pt x="4901" y="95"/>
                  </a:lnTo>
                  <a:lnTo>
                    <a:pt x="4903" y="100"/>
                  </a:lnTo>
                  <a:lnTo>
                    <a:pt x="4903" y="105"/>
                  </a:lnTo>
                  <a:lnTo>
                    <a:pt x="4904" y="111"/>
                  </a:lnTo>
                  <a:lnTo>
                    <a:pt x="4904" y="118"/>
                  </a:lnTo>
                  <a:lnTo>
                    <a:pt x="4904" y="125"/>
                  </a:lnTo>
                  <a:lnTo>
                    <a:pt x="4904" y="162"/>
                  </a:lnTo>
                  <a:lnTo>
                    <a:pt x="4904" y="179"/>
                  </a:lnTo>
                  <a:lnTo>
                    <a:pt x="4904" y="192"/>
                  </a:lnTo>
                  <a:lnTo>
                    <a:pt x="4904" y="204"/>
                  </a:lnTo>
                  <a:lnTo>
                    <a:pt x="4906" y="211"/>
                  </a:lnTo>
                  <a:lnTo>
                    <a:pt x="4906" y="217"/>
                  </a:lnTo>
                  <a:lnTo>
                    <a:pt x="4907" y="223"/>
                  </a:lnTo>
                  <a:lnTo>
                    <a:pt x="4910" y="229"/>
                  </a:lnTo>
                  <a:lnTo>
                    <a:pt x="4911" y="235"/>
                  </a:lnTo>
                  <a:lnTo>
                    <a:pt x="4884" y="235"/>
                  </a:lnTo>
                  <a:lnTo>
                    <a:pt x="4881" y="230"/>
                  </a:lnTo>
                  <a:lnTo>
                    <a:pt x="4878" y="226"/>
                  </a:lnTo>
                  <a:lnTo>
                    <a:pt x="4876" y="222"/>
                  </a:lnTo>
                  <a:lnTo>
                    <a:pt x="4876" y="216"/>
                  </a:lnTo>
                  <a:close/>
                  <a:moveTo>
                    <a:pt x="4873" y="157"/>
                  </a:moveTo>
                  <a:lnTo>
                    <a:pt x="4869" y="159"/>
                  </a:lnTo>
                  <a:lnTo>
                    <a:pt x="4865" y="159"/>
                  </a:lnTo>
                  <a:lnTo>
                    <a:pt x="4859" y="160"/>
                  </a:lnTo>
                  <a:lnTo>
                    <a:pt x="4854" y="162"/>
                  </a:lnTo>
                  <a:lnTo>
                    <a:pt x="4847" y="163"/>
                  </a:lnTo>
                  <a:lnTo>
                    <a:pt x="4841" y="163"/>
                  </a:lnTo>
                  <a:lnTo>
                    <a:pt x="4833" y="165"/>
                  </a:lnTo>
                  <a:lnTo>
                    <a:pt x="4825" y="166"/>
                  </a:lnTo>
                  <a:lnTo>
                    <a:pt x="4816" y="168"/>
                  </a:lnTo>
                  <a:lnTo>
                    <a:pt x="4811" y="168"/>
                  </a:lnTo>
                  <a:lnTo>
                    <a:pt x="4805" y="169"/>
                  </a:lnTo>
                  <a:lnTo>
                    <a:pt x="4800" y="171"/>
                  </a:lnTo>
                  <a:lnTo>
                    <a:pt x="4798" y="172"/>
                  </a:lnTo>
                  <a:lnTo>
                    <a:pt x="4795" y="173"/>
                  </a:lnTo>
                  <a:lnTo>
                    <a:pt x="4792" y="176"/>
                  </a:lnTo>
                  <a:lnTo>
                    <a:pt x="4789" y="178"/>
                  </a:lnTo>
                  <a:lnTo>
                    <a:pt x="4787" y="181"/>
                  </a:lnTo>
                  <a:lnTo>
                    <a:pt x="4786" y="184"/>
                  </a:lnTo>
                  <a:lnTo>
                    <a:pt x="4784" y="187"/>
                  </a:lnTo>
                  <a:lnTo>
                    <a:pt x="4784" y="189"/>
                  </a:lnTo>
                  <a:lnTo>
                    <a:pt x="4784" y="194"/>
                  </a:lnTo>
                  <a:lnTo>
                    <a:pt x="4787" y="197"/>
                  </a:lnTo>
                  <a:lnTo>
                    <a:pt x="4789" y="201"/>
                  </a:lnTo>
                  <a:lnTo>
                    <a:pt x="4793" y="204"/>
                  </a:lnTo>
                  <a:lnTo>
                    <a:pt x="4798" y="207"/>
                  </a:lnTo>
                  <a:lnTo>
                    <a:pt x="4805" y="208"/>
                  </a:lnTo>
                  <a:lnTo>
                    <a:pt x="4811" y="210"/>
                  </a:lnTo>
                  <a:lnTo>
                    <a:pt x="4819" y="210"/>
                  </a:lnTo>
                  <a:lnTo>
                    <a:pt x="4828" y="210"/>
                  </a:lnTo>
                  <a:lnTo>
                    <a:pt x="4835" y="208"/>
                  </a:lnTo>
                  <a:lnTo>
                    <a:pt x="4843" y="207"/>
                  </a:lnTo>
                  <a:lnTo>
                    <a:pt x="4849" y="204"/>
                  </a:lnTo>
                  <a:lnTo>
                    <a:pt x="4854" y="201"/>
                  </a:lnTo>
                  <a:lnTo>
                    <a:pt x="4860" y="197"/>
                  </a:lnTo>
                  <a:lnTo>
                    <a:pt x="4865" y="192"/>
                  </a:lnTo>
                  <a:lnTo>
                    <a:pt x="4869" y="187"/>
                  </a:lnTo>
                  <a:lnTo>
                    <a:pt x="4871" y="182"/>
                  </a:lnTo>
                  <a:lnTo>
                    <a:pt x="4872" y="178"/>
                  </a:lnTo>
                  <a:lnTo>
                    <a:pt x="4873" y="172"/>
                  </a:lnTo>
                  <a:lnTo>
                    <a:pt x="4873" y="165"/>
                  </a:lnTo>
                  <a:lnTo>
                    <a:pt x="4873" y="157"/>
                  </a:lnTo>
                  <a:close/>
                  <a:moveTo>
                    <a:pt x="4947" y="235"/>
                  </a:moveTo>
                  <a:lnTo>
                    <a:pt x="4947" y="65"/>
                  </a:lnTo>
                  <a:lnTo>
                    <a:pt x="4970" y="65"/>
                  </a:lnTo>
                  <a:lnTo>
                    <a:pt x="4970" y="92"/>
                  </a:lnTo>
                  <a:lnTo>
                    <a:pt x="4974" y="84"/>
                  </a:lnTo>
                  <a:lnTo>
                    <a:pt x="4980" y="77"/>
                  </a:lnTo>
                  <a:lnTo>
                    <a:pt x="4984" y="73"/>
                  </a:lnTo>
                  <a:lnTo>
                    <a:pt x="4989" y="68"/>
                  </a:lnTo>
                  <a:lnTo>
                    <a:pt x="4993" y="67"/>
                  </a:lnTo>
                  <a:lnTo>
                    <a:pt x="4998" y="65"/>
                  </a:lnTo>
                  <a:lnTo>
                    <a:pt x="5002" y="64"/>
                  </a:lnTo>
                  <a:lnTo>
                    <a:pt x="5008" y="64"/>
                  </a:lnTo>
                  <a:lnTo>
                    <a:pt x="5015" y="64"/>
                  </a:lnTo>
                  <a:lnTo>
                    <a:pt x="5022" y="65"/>
                  </a:lnTo>
                  <a:lnTo>
                    <a:pt x="5031" y="68"/>
                  </a:lnTo>
                  <a:lnTo>
                    <a:pt x="5039" y="71"/>
                  </a:lnTo>
                  <a:lnTo>
                    <a:pt x="5028" y="98"/>
                  </a:lnTo>
                  <a:lnTo>
                    <a:pt x="5022" y="95"/>
                  </a:lnTo>
                  <a:lnTo>
                    <a:pt x="5018" y="93"/>
                  </a:lnTo>
                  <a:lnTo>
                    <a:pt x="5012" y="92"/>
                  </a:lnTo>
                  <a:lnTo>
                    <a:pt x="5006" y="92"/>
                  </a:lnTo>
                  <a:lnTo>
                    <a:pt x="5002" y="92"/>
                  </a:lnTo>
                  <a:lnTo>
                    <a:pt x="4998" y="93"/>
                  </a:lnTo>
                  <a:lnTo>
                    <a:pt x="4993" y="95"/>
                  </a:lnTo>
                  <a:lnTo>
                    <a:pt x="4990" y="98"/>
                  </a:lnTo>
                  <a:lnTo>
                    <a:pt x="4986" y="100"/>
                  </a:lnTo>
                  <a:lnTo>
                    <a:pt x="4983" y="103"/>
                  </a:lnTo>
                  <a:lnTo>
                    <a:pt x="4982" y="108"/>
                  </a:lnTo>
                  <a:lnTo>
                    <a:pt x="4979" y="112"/>
                  </a:lnTo>
                  <a:lnTo>
                    <a:pt x="4977" y="119"/>
                  </a:lnTo>
                  <a:lnTo>
                    <a:pt x="4976" y="128"/>
                  </a:lnTo>
                  <a:lnTo>
                    <a:pt x="4974" y="137"/>
                  </a:lnTo>
                  <a:lnTo>
                    <a:pt x="4974" y="146"/>
                  </a:lnTo>
                  <a:lnTo>
                    <a:pt x="4974" y="235"/>
                  </a:lnTo>
                  <a:lnTo>
                    <a:pt x="4947" y="2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5" name="Freeform 162"/>
            <p:cNvSpPr>
              <a:spLocks/>
            </p:cNvSpPr>
            <p:nvPr/>
          </p:nvSpPr>
          <p:spPr bwMode="auto">
            <a:xfrm>
              <a:off x="2522" y="2366"/>
              <a:ext cx="31" cy="57"/>
            </a:xfrm>
            <a:custGeom>
              <a:avLst/>
              <a:gdLst>
                <a:gd name="T0" fmla="*/ 0 w 92"/>
                <a:gd name="T1" fmla="*/ 171 h 171"/>
                <a:gd name="T2" fmla="*/ 0 w 92"/>
                <a:gd name="T3" fmla="*/ 1 h 171"/>
                <a:gd name="T4" fmla="*/ 23 w 92"/>
                <a:gd name="T5" fmla="*/ 1 h 171"/>
                <a:gd name="T6" fmla="*/ 23 w 92"/>
                <a:gd name="T7" fmla="*/ 28 h 171"/>
                <a:gd name="T8" fmla="*/ 27 w 92"/>
                <a:gd name="T9" fmla="*/ 20 h 171"/>
                <a:gd name="T10" fmla="*/ 33 w 92"/>
                <a:gd name="T11" fmla="*/ 13 h 171"/>
                <a:gd name="T12" fmla="*/ 38 w 92"/>
                <a:gd name="T13" fmla="*/ 9 h 171"/>
                <a:gd name="T14" fmla="*/ 42 w 92"/>
                <a:gd name="T15" fmla="*/ 4 h 171"/>
                <a:gd name="T16" fmla="*/ 46 w 92"/>
                <a:gd name="T17" fmla="*/ 3 h 171"/>
                <a:gd name="T18" fmla="*/ 51 w 92"/>
                <a:gd name="T19" fmla="*/ 1 h 171"/>
                <a:gd name="T20" fmla="*/ 55 w 92"/>
                <a:gd name="T21" fmla="*/ 0 h 171"/>
                <a:gd name="T22" fmla="*/ 61 w 92"/>
                <a:gd name="T23" fmla="*/ 0 h 171"/>
                <a:gd name="T24" fmla="*/ 68 w 92"/>
                <a:gd name="T25" fmla="*/ 0 h 171"/>
                <a:gd name="T26" fmla="*/ 76 w 92"/>
                <a:gd name="T27" fmla="*/ 1 h 171"/>
                <a:gd name="T28" fmla="*/ 84 w 92"/>
                <a:gd name="T29" fmla="*/ 4 h 171"/>
                <a:gd name="T30" fmla="*/ 92 w 92"/>
                <a:gd name="T31" fmla="*/ 7 h 171"/>
                <a:gd name="T32" fmla="*/ 81 w 92"/>
                <a:gd name="T33" fmla="*/ 34 h 171"/>
                <a:gd name="T34" fmla="*/ 76 w 92"/>
                <a:gd name="T35" fmla="*/ 31 h 171"/>
                <a:gd name="T36" fmla="*/ 71 w 92"/>
                <a:gd name="T37" fmla="*/ 29 h 171"/>
                <a:gd name="T38" fmla="*/ 65 w 92"/>
                <a:gd name="T39" fmla="*/ 28 h 171"/>
                <a:gd name="T40" fmla="*/ 59 w 92"/>
                <a:gd name="T41" fmla="*/ 28 h 171"/>
                <a:gd name="T42" fmla="*/ 55 w 92"/>
                <a:gd name="T43" fmla="*/ 28 h 171"/>
                <a:gd name="T44" fmla="*/ 51 w 92"/>
                <a:gd name="T45" fmla="*/ 29 h 171"/>
                <a:gd name="T46" fmla="*/ 46 w 92"/>
                <a:gd name="T47" fmla="*/ 31 h 171"/>
                <a:gd name="T48" fmla="*/ 43 w 92"/>
                <a:gd name="T49" fmla="*/ 34 h 171"/>
                <a:gd name="T50" fmla="*/ 39 w 92"/>
                <a:gd name="T51" fmla="*/ 36 h 171"/>
                <a:gd name="T52" fmla="*/ 36 w 92"/>
                <a:gd name="T53" fmla="*/ 39 h 171"/>
                <a:gd name="T54" fmla="*/ 35 w 92"/>
                <a:gd name="T55" fmla="*/ 44 h 171"/>
                <a:gd name="T56" fmla="*/ 32 w 92"/>
                <a:gd name="T57" fmla="*/ 48 h 171"/>
                <a:gd name="T58" fmla="*/ 30 w 92"/>
                <a:gd name="T59" fmla="*/ 55 h 171"/>
                <a:gd name="T60" fmla="*/ 29 w 92"/>
                <a:gd name="T61" fmla="*/ 64 h 171"/>
                <a:gd name="T62" fmla="*/ 27 w 92"/>
                <a:gd name="T63" fmla="*/ 73 h 171"/>
                <a:gd name="T64" fmla="*/ 27 w 92"/>
                <a:gd name="T65" fmla="*/ 82 h 171"/>
                <a:gd name="T66" fmla="*/ 27 w 92"/>
                <a:gd name="T67" fmla="*/ 171 h 171"/>
                <a:gd name="T68" fmla="*/ 0 w 92"/>
                <a:gd name="T6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71">
                  <a:moveTo>
                    <a:pt x="0" y="171"/>
                  </a:moveTo>
                  <a:lnTo>
                    <a:pt x="0" y="1"/>
                  </a:lnTo>
                  <a:lnTo>
                    <a:pt x="23" y="1"/>
                  </a:lnTo>
                  <a:lnTo>
                    <a:pt x="23" y="28"/>
                  </a:lnTo>
                  <a:lnTo>
                    <a:pt x="27" y="20"/>
                  </a:lnTo>
                  <a:lnTo>
                    <a:pt x="33" y="13"/>
                  </a:lnTo>
                  <a:lnTo>
                    <a:pt x="38" y="9"/>
                  </a:lnTo>
                  <a:lnTo>
                    <a:pt x="42" y="4"/>
                  </a:lnTo>
                  <a:lnTo>
                    <a:pt x="46" y="3"/>
                  </a:lnTo>
                  <a:lnTo>
                    <a:pt x="51" y="1"/>
                  </a:lnTo>
                  <a:lnTo>
                    <a:pt x="55" y="0"/>
                  </a:lnTo>
                  <a:lnTo>
                    <a:pt x="61" y="0"/>
                  </a:lnTo>
                  <a:lnTo>
                    <a:pt x="68" y="0"/>
                  </a:lnTo>
                  <a:lnTo>
                    <a:pt x="76" y="1"/>
                  </a:lnTo>
                  <a:lnTo>
                    <a:pt x="84" y="4"/>
                  </a:lnTo>
                  <a:lnTo>
                    <a:pt x="92" y="7"/>
                  </a:lnTo>
                  <a:lnTo>
                    <a:pt x="81" y="34"/>
                  </a:lnTo>
                  <a:lnTo>
                    <a:pt x="76" y="31"/>
                  </a:lnTo>
                  <a:lnTo>
                    <a:pt x="71" y="29"/>
                  </a:lnTo>
                  <a:lnTo>
                    <a:pt x="65" y="28"/>
                  </a:lnTo>
                  <a:lnTo>
                    <a:pt x="59" y="28"/>
                  </a:lnTo>
                  <a:lnTo>
                    <a:pt x="55" y="28"/>
                  </a:lnTo>
                  <a:lnTo>
                    <a:pt x="51" y="29"/>
                  </a:lnTo>
                  <a:lnTo>
                    <a:pt x="46" y="31"/>
                  </a:lnTo>
                  <a:lnTo>
                    <a:pt x="43" y="34"/>
                  </a:lnTo>
                  <a:lnTo>
                    <a:pt x="39" y="36"/>
                  </a:lnTo>
                  <a:lnTo>
                    <a:pt x="36" y="39"/>
                  </a:lnTo>
                  <a:lnTo>
                    <a:pt x="35" y="44"/>
                  </a:lnTo>
                  <a:lnTo>
                    <a:pt x="32" y="48"/>
                  </a:lnTo>
                  <a:lnTo>
                    <a:pt x="30" y="55"/>
                  </a:lnTo>
                  <a:lnTo>
                    <a:pt x="29" y="64"/>
                  </a:lnTo>
                  <a:lnTo>
                    <a:pt x="27" y="73"/>
                  </a:lnTo>
                  <a:lnTo>
                    <a:pt x="27" y="82"/>
                  </a:lnTo>
                  <a:lnTo>
                    <a:pt x="27" y="171"/>
                  </a:lnTo>
                  <a:lnTo>
                    <a:pt x="0" y="1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6" name="Freeform 163"/>
            <p:cNvSpPr>
              <a:spLocks noEditPoints="1"/>
            </p:cNvSpPr>
            <p:nvPr/>
          </p:nvSpPr>
          <p:spPr bwMode="auto">
            <a:xfrm>
              <a:off x="2558" y="2346"/>
              <a:ext cx="234" cy="98"/>
            </a:xfrm>
            <a:custGeom>
              <a:avLst/>
              <a:gdLst>
                <a:gd name="T0" fmla="*/ 27 w 702"/>
                <a:gd name="T1" fmla="*/ 27 h 294"/>
                <a:gd name="T2" fmla="*/ 27 w 702"/>
                <a:gd name="T3" fmla="*/ 62 h 294"/>
                <a:gd name="T4" fmla="*/ 214 w 702"/>
                <a:gd name="T5" fmla="*/ 185 h 294"/>
                <a:gd name="T6" fmla="*/ 188 w 702"/>
                <a:gd name="T7" fmla="*/ 221 h 294"/>
                <a:gd name="T8" fmla="*/ 166 w 702"/>
                <a:gd name="T9" fmla="*/ 230 h 294"/>
                <a:gd name="T10" fmla="*/ 140 w 702"/>
                <a:gd name="T11" fmla="*/ 233 h 294"/>
                <a:gd name="T12" fmla="*/ 106 w 702"/>
                <a:gd name="T13" fmla="*/ 229 h 294"/>
                <a:gd name="T14" fmla="*/ 80 w 702"/>
                <a:gd name="T15" fmla="*/ 213 h 294"/>
                <a:gd name="T16" fmla="*/ 58 w 702"/>
                <a:gd name="T17" fmla="*/ 149 h 294"/>
                <a:gd name="T18" fmla="*/ 81 w 702"/>
                <a:gd name="T19" fmla="*/ 84 h 294"/>
                <a:gd name="T20" fmla="*/ 106 w 702"/>
                <a:gd name="T21" fmla="*/ 67 h 294"/>
                <a:gd name="T22" fmla="*/ 138 w 702"/>
                <a:gd name="T23" fmla="*/ 61 h 294"/>
                <a:gd name="T24" fmla="*/ 169 w 702"/>
                <a:gd name="T25" fmla="*/ 67 h 294"/>
                <a:gd name="T26" fmla="*/ 194 w 702"/>
                <a:gd name="T27" fmla="*/ 83 h 294"/>
                <a:gd name="T28" fmla="*/ 216 w 702"/>
                <a:gd name="T29" fmla="*/ 147 h 294"/>
                <a:gd name="T30" fmla="*/ 216 w 702"/>
                <a:gd name="T31" fmla="*/ 154 h 294"/>
                <a:gd name="T32" fmla="*/ 96 w 702"/>
                <a:gd name="T33" fmla="*/ 186 h 294"/>
                <a:gd name="T34" fmla="*/ 130 w 702"/>
                <a:gd name="T35" fmla="*/ 205 h 294"/>
                <a:gd name="T36" fmla="*/ 162 w 702"/>
                <a:gd name="T37" fmla="*/ 204 h 294"/>
                <a:gd name="T38" fmla="*/ 184 w 702"/>
                <a:gd name="T39" fmla="*/ 186 h 294"/>
                <a:gd name="T40" fmla="*/ 187 w 702"/>
                <a:gd name="T41" fmla="*/ 118 h 294"/>
                <a:gd name="T42" fmla="*/ 168 w 702"/>
                <a:gd name="T43" fmla="*/ 96 h 294"/>
                <a:gd name="T44" fmla="*/ 128 w 702"/>
                <a:gd name="T45" fmla="*/ 89 h 294"/>
                <a:gd name="T46" fmla="*/ 96 w 702"/>
                <a:gd name="T47" fmla="*/ 105 h 294"/>
                <a:gd name="T48" fmla="*/ 251 w 702"/>
                <a:gd name="T49" fmla="*/ 232 h 294"/>
                <a:gd name="T50" fmla="*/ 279 w 702"/>
                <a:gd name="T51" fmla="*/ 81 h 294"/>
                <a:gd name="T52" fmla="*/ 298 w 702"/>
                <a:gd name="T53" fmla="*/ 64 h 294"/>
                <a:gd name="T54" fmla="*/ 320 w 702"/>
                <a:gd name="T55" fmla="*/ 61 h 294"/>
                <a:gd name="T56" fmla="*/ 333 w 702"/>
                <a:gd name="T57" fmla="*/ 95 h 294"/>
                <a:gd name="T58" fmla="*/ 311 w 702"/>
                <a:gd name="T59" fmla="*/ 89 h 294"/>
                <a:gd name="T60" fmla="*/ 295 w 702"/>
                <a:gd name="T61" fmla="*/ 95 h 294"/>
                <a:gd name="T62" fmla="*/ 283 w 702"/>
                <a:gd name="T63" fmla="*/ 109 h 294"/>
                <a:gd name="T64" fmla="*/ 279 w 702"/>
                <a:gd name="T65" fmla="*/ 143 h 294"/>
                <a:gd name="T66" fmla="*/ 518 w 702"/>
                <a:gd name="T67" fmla="*/ 232 h 294"/>
                <a:gd name="T68" fmla="*/ 499 w 702"/>
                <a:gd name="T69" fmla="*/ 65 h 294"/>
                <a:gd name="T70" fmla="*/ 467 w 702"/>
                <a:gd name="T71" fmla="*/ 83 h 294"/>
                <a:gd name="T72" fmla="*/ 483 w 702"/>
                <a:gd name="T73" fmla="*/ 45 h 294"/>
                <a:gd name="T74" fmla="*/ 518 w 702"/>
                <a:gd name="T75" fmla="*/ 14 h 294"/>
                <a:gd name="T76" fmla="*/ 546 w 702"/>
                <a:gd name="T77" fmla="*/ 232 h 294"/>
                <a:gd name="T78" fmla="*/ 647 w 702"/>
                <a:gd name="T79" fmla="*/ 258 h 294"/>
                <a:gd name="T80" fmla="*/ 672 w 702"/>
                <a:gd name="T81" fmla="*/ 184 h 294"/>
                <a:gd name="T82" fmla="*/ 673 w 702"/>
                <a:gd name="T83" fmla="*/ 118 h 294"/>
                <a:gd name="T84" fmla="*/ 661 w 702"/>
                <a:gd name="T85" fmla="*/ 68 h 294"/>
                <a:gd name="T86" fmla="*/ 642 w 702"/>
                <a:gd name="T87" fmla="*/ 27 h 294"/>
                <a:gd name="T88" fmla="*/ 654 w 702"/>
                <a:gd name="T89" fmla="*/ 10 h 294"/>
                <a:gd name="T90" fmla="*/ 679 w 702"/>
                <a:gd name="T91" fmla="*/ 48 h 294"/>
                <a:gd name="T92" fmla="*/ 696 w 702"/>
                <a:gd name="T93" fmla="*/ 95 h 294"/>
                <a:gd name="T94" fmla="*/ 701 w 702"/>
                <a:gd name="T95" fmla="*/ 168 h 294"/>
                <a:gd name="T96" fmla="*/ 677 w 702"/>
                <a:gd name="T97" fmla="*/ 24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2" h="294">
                  <a:moveTo>
                    <a:pt x="0" y="27"/>
                  </a:moveTo>
                  <a:lnTo>
                    <a:pt x="0" y="0"/>
                  </a:lnTo>
                  <a:lnTo>
                    <a:pt x="27" y="0"/>
                  </a:lnTo>
                  <a:lnTo>
                    <a:pt x="27" y="27"/>
                  </a:lnTo>
                  <a:lnTo>
                    <a:pt x="0" y="27"/>
                  </a:lnTo>
                  <a:close/>
                  <a:moveTo>
                    <a:pt x="0" y="232"/>
                  </a:moveTo>
                  <a:lnTo>
                    <a:pt x="0" y="62"/>
                  </a:lnTo>
                  <a:lnTo>
                    <a:pt x="27" y="62"/>
                  </a:lnTo>
                  <a:lnTo>
                    <a:pt x="27" y="232"/>
                  </a:lnTo>
                  <a:lnTo>
                    <a:pt x="0" y="232"/>
                  </a:lnTo>
                  <a:close/>
                  <a:moveTo>
                    <a:pt x="188" y="179"/>
                  </a:moveTo>
                  <a:lnTo>
                    <a:pt x="214" y="185"/>
                  </a:lnTo>
                  <a:lnTo>
                    <a:pt x="210" y="195"/>
                  </a:lnTo>
                  <a:lnTo>
                    <a:pt x="204" y="205"/>
                  </a:lnTo>
                  <a:lnTo>
                    <a:pt x="197" y="214"/>
                  </a:lnTo>
                  <a:lnTo>
                    <a:pt x="188" y="221"/>
                  </a:lnTo>
                  <a:lnTo>
                    <a:pt x="184" y="224"/>
                  </a:lnTo>
                  <a:lnTo>
                    <a:pt x="178" y="227"/>
                  </a:lnTo>
                  <a:lnTo>
                    <a:pt x="172" y="229"/>
                  </a:lnTo>
                  <a:lnTo>
                    <a:pt x="166" y="230"/>
                  </a:lnTo>
                  <a:lnTo>
                    <a:pt x="160" y="232"/>
                  </a:lnTo>
                  <a:lnTo>
                    <a:pt x="155" y="233"/>
                  </a:lnTo>
                  <a:lnTo>
                    <a:pt x="147" y="233"/>
                  </a:lnTo>
                  <a:lnTo>
                    <a:pt x="140" y="233"/>
                  </a:lnTo>
                  <a:lnTo>
                    <a:pt x="131" y="233"/>
                  </a:lnTo>
                  <a:lnTo>
                    <a:pt x="122" y="232"/>
                  </a:lnTo>
                  <a:lnTo>
                    <a:pt x="114" y="230"/>
                  </a:lnTo>
                  <a:lnTo>
                    <a:pt x="106" y="229"/>
                  </a:lnTo>
                  <a:lnTo>
                    <a:pt x="99" y="226"/>
                  </a:lnTo>
                  <a:lnTo>
                    <a:pt x="92" y="221"/>
                  </a:lnTo>
                  <a:lnTo>
                    <a:pt x="86" y="217"/>
                  </a:lnTo>
                  <a:lnTo>
                    <a:pt x="80" y="213"/>
                  </a:lnTo>
                  <a:lnTo>
                    <a:pt x="70" y="201"/>
                  </a:lnTo>
                  <a:lnTo>
                    <a:pt x="64" y="185"/>
                  </a:lnTo>
                  <a:lnTo>
                    <a:pt x="60" y="168"/>
                  </a:lnTo>
                  <a:lnTo>
                    <a:pt x="58" y="149"/>
                  </a:lnTo>
                  <a:lnTo>
                    <a:pt x="60" y="130"/>
                  </a:lnTo>
                  <a:lnTo>
                    <a:pt x="64" y="112"/>
                  </a:lnTo>
                  <a:lnTo>
                    <a:pt x="71" y="96"/>
                  </a:lnTo>
                  <a:lnTo>
                    <a:pt x="81" y="84"/>
                  </a:lnTo>
                  <a:lnTo>
                    <a:pt x="87" y="79"/>
                  </a:lnTo>
                  <a:lnTo>
                    <a:pt x="93" y="74"/>
                  </a:lnTo>
                  <a:lnTo>
                    <a:pt x="100" y="70"/>
                  </a:lnTo>
                  <a:lnTo>
                    <a:pt x="106" y="67"/>
                  </a:lnTo>
                  <a:lnTo>
                    <a:pt x="114" y="64"/>
                  </a:lnTo>
                  <a:lnTo>
                    <a:pt x="122" y="62"/>
                  </a:lnTo>
                  <a:lnTo>
                    <a:pt x="130" y="61"/>
                  </a:lnTo>
                  <a:lnTo>
                    <a:pt x="138" y="61"/>
                  </a:lnTo>
                  <a:lnTo>
                    <a:pt x="147" y="61"/>
                  </a:lnTo>
                  <a:lnTo>
                    <a:pt x="155" y="62"/>
                  </a:lnTo>
                  <a:lnTo>
                    <a:pt x="162" y="64"/>
                  </a:lnTo>
                  <a:lnTo>
                    <a:pt x="169" y="67"/>
                  </a:lnTo>
                  <a:lnTo>
                    <a:pt x="176" y="70"/>
                  </a:lnTo>
                  <a:lnTo>
                    <a:pt x="182" y="73"/>
                  </a:lnTo>
                  <a:lnTo>
                    <a:pt x="188" y="77"/>
                  </a:lnTo>
                  <a:lnTo>
                    <a:pt x="194" y="83"/>
                  </a:lnTo>
                  <a:lnTo>
                    <a:pt x="204" y="95"/>
                  </a:lnTo>
                  <a:lnTo>
                    <a:pt x="210" y="111"/>
                  </a:lnTo>
                  <a:lnTo>
                    <a:pt x="214" y="128"/>
                  </a:lnTo>
                  <a:lnTo>
                    <a:pt x="216" y="147"/>
                  </a:lnTo>
                  <a:lnTo>
                    <a:pt x="216" y="149"/>
                  </a:lnTo>
                  <a:lnTo>
                    <a:pt x="216" y="150"/>
                  </a:lnTo>
                  <a:lnTo>
                    <a:pt x="216" y="153"/>
                  </a:lnTo>
                  <a:lnTo>
                    <a:pt x="216" y="154"/>
                  </a:lnTo>
                  <a:lnTo>
                    <a:pt x="87" y="154"/>
                  </a:lnTo>
                  <a:lnTo>
                    <a:pt x="89" y="166"/>
                  </a:lnTo>
                  <a:lnTo>
                    <a:pt x="92" y="176"/>
                  </a:lnTo>
                  <a:lnTo>
                    <a:pt x="96" y="186"/>
                  </a:lnTo>
                  <a:lnTo>
                    <a:pt x="103" y="194"/>
                  </a:lnTo>
                  <a:lnTo>
                    <a:pt x="111" y="200"/>
                  </a:lnTo>
                  <a:lnTo>
                    <a:pt x="119" y="204"/>
                  </a:lnTo>
                  <a:lnTo>
                    <a:pt x="130" y="205"/>
                  </a:lnTo>
                  <a:lnTo>
                    <a:pt x="140" y="207"/>
                  </a:lnTo>
                  <a:lnTo>
                    <a:pt x="149" y="207"/>
                  </a:lnTo>
                  <a:lnTo>
                    <a:pt x="156" y="205"/>
                  </a:lnTo>
                  <a:lnTo>
                    <a:pt x="162" y="204"/>
                  </a:lnTo>
                  <a:lnTo>
                    <a:pt x="169" y="201"/>
                  </a:lnTo>
                  <a:lnTo>
                    <a:pt x="175" y="197"/>
                  </a:lnTo>
                  <a:lnTo>
                    <a:pt x="179" y="192"/>
                  </a:lnTo>
                  <a:lnTo>
                    <a:pt x="184" y="186"/>
                  </a:lnTo>
                  <a:lnTo>
                    <a:pt x="188" y="179"/>
                  </a:lnTo>
                  <a:close/>
                  <a:moveTo>
                    <a:pt x="87" y="127"/>
                  </a:moveTo>
                  <a:lnTo>
                    <a:pt x="188" y="127"/>
                  </a:lnTo>
                  <a:lnTo>
                    <a:pt x="187" y="118"/>
                  </a:lnTo>
                  <a:lnTo>
                    <a:pt x="184" y="112"/>
                  </a:lnTo>
                  <a:lnTo>
                    <a:pt x="181" y="106"/>
                  </a:lnTo>
                  <a:lnTo>
                    <a:pt x="176" y="102"/>
                  </a:lnTo>
                  <a:lnTo>
                    <a:pt x="168" y="96"/>
                  </a:lnTo>
                  <a:lnTo>
                    <a:pt x="159" y="92"/>
                  </a:lnTo>
                  <a:lnTo>
                    <a:pt x="149" y="90"/>
                  </a:lnTo>
                  <a:lnTo>
                    <a:pt x="138" y="89"/>
                  </a:lnTo>
                  <a:lnTo>
                    <a:pt x="128" y="89"/>
                  </a:lnTo>
                  <a:lnTo>
                    <a:pt x="118" y="92"/>
                  </a:lnTo>
                  <a:lnTo>
                    <a:pt x="109" y="95"/>
                  </a:lnTo>
                  <a:lnTo>
                    <a:pt x="102" y="99"/>
                  </a:lnTo>
                  <a:lnTo>
                    <a:pt x="96" y="105"/>
                  </a:lnTo>
                  <a:lnTo>
                    <a:pt x="92" y="111"/>
                  </a:lnTo>
                  <a:lnTo>
                    <a:pt x="89" y="118"/>
                  </a:lnTo>
                  <a:lnTo>
                    <a:pt x="87" y="127"/>
                  </a:lnTo>
                  <a:close/>
                  <a:moveTo>
                    <a:pt x="251" y="232"/>
                  </a:moveTo>
                  <a:lnTo>
                    <a:pt x="251" y="62"/>
                  </a:lnTo>
                  <a:lnTo>
                    <a:pt x="274" y="62"/>
                  </a:lnTo>
                  <a:lnTo>
                    <a:pt x="274" y="89"/>
                  </a:lnTo>
                  <a:lnTo>
                    <a:pt x="279" y="81"/>
                  </a:lnTo>
                  <a:lnTo>
                    <a:pt x="285" y="74"/>
                  </a:lnTo>
                  <a:lnTo>
                    <a:pt x="289" y="70"/>
                  </a:lnTo>
                  <a:lnTo>
                    <a:pt x="293" y="65"/>
                  </a:lnTo>
                  <a:lnTo>
                    <a:pt x="298" y="64"/>
                  </a:lnTo>
                  <a:lnTo>
                    <a:pt x="302" y="62"/>
                  </a:lnTo>
                  <a:lnTo>
                    <a:pt x="306" y="61"/>
                  </a:lnTo>
                  <a:lnTo>
                    <a:pt x="312" y="61"/>
                  </a:lnTo>
                  <a:lnTo>
                    <a:pt x="320" y="61"/>
                  </a:lnTo>
                  <a:lnTo>
                    <a:pt x="327" y="62"/>
                  </a:lnTo>
                  <a:lnTo>
                    <a:pt x="336" y="65"/>
                  </a:lnTo>
                  <a:lnTo>
                    <a:pt x="343" y="68"/>
                  </a:lnTo>
                  <a:lnTo>
                    <a:pt x="333" y="95"/>
                  </a:lnTo>
                  <a:lnTo>
                    <a:pt x="327" y="92"/>
                  </a:lnTo>
                  <a:lnTo>
                    <a:pt x="323" y="90"/>
                  </a:lnTo>
                  <a:lnTo>
                    <a:pt x="317" y="89"/>
                  </a:lnTo>
                  <a:lnTo>
                    <a:pt x="311" y="89"/>
                  </a:lnTo>
                  <a:lnTo>
                    <a:pt x="306" y="89"/>
                  </a:lnTo>
                  <a:lnTo>
                    <a:pt x="302" y="90"/>
                  </a:lnTo>
                  <a:lnTo>
                    <a:pt x="298" y="92"/>
                  </a:lnTo>
                  <a:lnTo>
                    <a:pt x="295" y="95"/>
                  </a:lnTo>
                  <a:lnTo>
                    <a:pt x="290" y="97"/>
                  </a:lnTo>
                  <a:lnTo>
                    <a:pt x="287" y="100"/>
                  </a:lnTo>
                  <a:lnTo>
                    <a:pt x="286" y="105"/>
                  </a:lnTo>
                  <a:lnTo>
                    <a:pt x="283" y="109"/>
                  </a:lnTo>
                  <a:lnTo>
                    <a:pt x="282" y="116"/>
                  </a:lnTo>
                  <a:lnTo>
                    <a:pt x="280" y="125"/>
                  </a:lnTo>
                  <a:lnTo>
                    <a:pt x="279" y="134"/>
                  </a:lnTo>
                  <a:lnTo>
                    <a:pt x="279" y="143"/>
                  </a:lnTo>
                  <a:lnTo>
                    <a:pt x="279" y="232"/>
                  </a:lnTo>
                  <a:lnTo>
                    <a:pt x="251" y="232"/>
                  </a:lnTo>
                  <a:close/>
                  <a:moveTo>
                    <a:pt x="546" y="232"/>
                  </a:moveTo>
                  <a:lnTo>
                    <a:pt x="518" y="232"/>
                  </a:lnTo>
                  <a:lnTo>
                    <a:pt x="518" y="51"/>
                  </a:lnTo>
                  <a:lnTo>
                    <a:pt x="512" y="57"/>
                  </a:lnTo>
                  <a:lnTo>
                    <a:pt x="507" y="61"/>
                  </a:lnTo>
                  <a:lnTo>
                    <a:pt x="499" y="65"/>
                  </a:lnTo>
                  <a:lnTo>
                    <a:pt x="490" y="71"/>
                  </a:lnTo>
                  <a:lnTo>
                    <a:pt x="482" y="76"/>
                  </a:lnTo>
                  <a:lnTo>
                    <a:pt x="474" y="80"/>
                  </a:lnTo>
                  <a:lnTo>
                    <a:pt x="467" y="83"/>
                  </a:lnTo>
                  <a:lnTo>
                    <a:pt x="460" y="86"/>
                  </a:lnTo>
                  <a:lnTo>
                    <a:pt x="460" y="58"/>
                  </a:lnTo>
                  <a:lnTo>
                    <a:pt x="472" y="52"/>
                  </a:lnTo>
                  <a:lnTo>
                    <a:pt x="483" y="45"/>
                  </a:lnTo>
                  <a:lnTo>
                    <a:pt x="493" y="38"/>
                  </a:lnTo>
                  <a:lnTo>
                    <a:pt x="502" y="30"/>
                  </a:lnTo>
                  <a:lnTo>
                    <a:pt x="511" y="23"/>
                  </a:lnTo>
                  <a:lnTo>
                    <a:pt x="518" y="14"/>
                  </a:lnTo>
                  <a:lnTo>
                    <a:pt x="524" y="7"/>
                  </a:lnTo>
                  <a:lnTo>
                    <a:pt x="528" y="0"/>
                  </a:lnTo>
                  <a:lnTo>
                    <a:pt x="546" y="0"/>
                  </a:lnTo>
                  <a:lnTo>
                    <a:pt x="546" y="232"/>
                  </a:lnTo>
                  <a:close/>
                  <a:moveTo>
                    <a:pt x="647" y="294"/>
                  </a:moveTo>
                  <a:lnTo>
                    <a:pt x="626" y="294"/>
                  </a:lnTo>
                  <a:lnTo>
                    <a:pt x="638" y="275"/>
                  </a:lnTo>
                  <a:lnTo>
                    <a:pt x="647" y="258"/>
                  </a:lnTo>
                  <a:lnTo>
                    <a:pt x="656" y="239"/>
                  </a:lnTo>
                  <a:lnTo>
                    <a:pt x="663" y="220"/>
                  </a:lnTo>
                  <a:lnTo>
                    <a:pt x="667" y="203"/>
                  </a:lnTo>
                  <a:lnTo>
                    <a:pt x="672" y="184"/>
                  </a:lnTo>
                  <a:lnTo>
                    <a:pt x="673" y="166"/>
                  </a:lnTo>
                  <a:lnTo>
                    <a:pt x="675" y="147"/>
                  </a:lnTo>
                  <a:lnTo>
                    <a:pt x="675" y="133"/>
                  </a:lnTo>
                  <a:lnTo>
                    <a:pt x="673" y="118"/>
                  </a:lnTo>
                  <a:lnTo>
                    <a:pt x="672" y="105"/>
                  </a:lnTo>
                  <a:lnTo>
                    <a:pt x="669" y="90"/>
                  </a:lnTo>
                  <a:lnTo>
                    <a:pt x="666" y="79"/>
                  </a:lnTo>
                  <a:lnTo>
                    <a:pt x="661" y="68"/>
                  </a:lnTo>
                  <a:lnTo>
                    <a:pt x="657" y="57"/>
                  </a:lnTo>
                  <a:lnTo>
                    <a:pt x="653" y="46"/>
                  </a:lnTo>
                  <a:lnTo>
                    <a:pt x="648" y="38"/>
                  </a:lnTo>
                  <a:lnTo>
                    <a:pt x="642" y="27"/>
                  </a:lnTo>
                  <a:lnTo>
                    <a:pt x="635" y="14"/>
                  </a:lnTo>
                  <a:lnTo>
                    <a:pt x="626" y="0"/>
                  </a:lnTo>
                  <a:lnTo>
                    <a:pt x="647" y="0"/>
                  </a:lnTo>
                  <a:lnTo>
                    <a:pt x="654" y="10"/>
                  </a:lnTo>
                  <a:lnTo>
                    <a:pt x="661" y="19"/>
                  </a:lnTo>
                  <a:lnTo>
                    <a:pt x="667" y="29"/>
                  </a:lnTo>
                  <a:lnTo>
                    <a:pt x="673" y="38"/>
                  </a:lnTo>
                  <a:lnTo>
                    <a:pt x="679" y="48"/>
                  </a:lnTo>
                  <a:lnTo>
                    <a:pt x="683" y="58"/>
                  </a:lnTo>
                  <a:lnTo>
                    <a:pt x="688" y="67"/>
                  </a:lnTo>
                  <a:lnTo>
                    <a:pt x="691" y="77"/>
                  </a:lnTo>
                  <a:lnTo>
                    <a:pt x="696" y="95"/>
                  </a:lnTo>
                  <a:lnTo>
                    <a:pt x="699" y="112"/>
                  </a:lnTo>
                  <a:lnTo>
                    <a:pt x="702" y="130"/>
                  </a:lnTo>
                  <a:lnTo>
                    <a:pt x="702" y="147"/>
                  </a:lnTo>
                  <a:lnTo>
                    <a:pt x="701" y="168"/>
                  </a:lnTo>
                  <a:lnTo>
                    <a:pt x="699" y="188"/>
                  </a:lnTo>
                  <a:lnTo>
                    <a:pt x="694" y="208"/>
                  </a:lnTo>
                  <a:lnTo>
                    <a:pt x="686" y="227"/>
                  </a:lnTo>
                  <a:lnTo>
                    <a:pt x="677" y="246"/>
                  </a:lnTo>
                  <a:lnTo>
                    <a:pt x="669" y="262"/>
                  </a:lnTo>
                  <a:lnTo>
                    <a:pt x="658" y="280"/>
                  </a:lnTo>
                  <a:lnTo>
                    <a:pt x="647"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7" name="Freeform 164"/>
            <p:cNvSpPr>
              <a:spLocks noEditPoints="1"/>
            </p:cNvSpPr>
            <p:nvPr/>
          </p:nvSpPr>
          <p:spPr bwMode="auto">
            <a:xfrm>
              <a:off x="837" y="2963"/>
              <a:ext cx="1680" cy="100"/>
            </a:xfrm>
            <a:custGeom>
              <a:avLst/>
              <a:gdLst>
                <a:gd name="T0" fmla="*/ 160 w 5039"/>
                <a:gd name="T1" fmla="*/ 210 h 300"/>
                <a:gd name="T2" fmla="*/ 163 w 5039"/>
                <a:gd name="T3" fmla="*/ 118 h 300"/>
                <a:gd name="T4" fmla="*/ 314 w 5039"/>
                <a:gd name="T5" fmla="*/ 65 h 300"/>
                <a:gd name="T6" fmla="*/ 249 w 5039"/>
                <a:gd name="T7" fmla="*/ 220 h 300"/>
                <a:gd name="T8" fmla="*/ 309 w 5039"/>
                <a:gd name="T9" fmla="*/ 93 h 300"/>
                <a:gd name="T10" fmla="*/ 503 w 5039"/>
                <a:gd name="T11" fmla="*/ 105 h 300"/>
                <a:gd name="T12" fmla="*/ 779 w 5039"/>
                <a:gd name="T13" fmla="*/ 124 h 300"/>
                <a:gd name="T14" fmla="*/ 852 w 5039"/>
                <a:gd name="T15" fmla="*/ 3 h 300"/>
                <a:gd name="T16" fmla="*/ 1080 w 5039"/>
                <a:gd name="T17" fmla="*/ 71 h 300"/>
                <a:gd name="T18" fmla="*/ 1016 w 5039"/>
                <a:gd name="T19" fmla="*/ 98 h 300"/>
                <a:gd name="T20" fmla="*/ 1397 w 5039"/>
                <a:gd name="T21" fmla="*/ 150 h 300"/>
                <a:gd name="T22" fmla="*/ 1438 w 5039"/>
                <a:gd name="T23" fmla="*/ 223 h 300"/>
                <a:gd name="T24" fmla="*/ 1514 w 5039"/>
                <a:gd name="T25" fmla="*/ 156 h 300"/>
                <a:gd name="T26" fmla="*/ 1574 w 5039"/>
                <a:gd name="T27" fmla="*/ 92 h 300"/>
                <a:gd name="T28" fmla="*/ 1635 w 5039"/>
                <a:gd name="T29" fmla="*/ 81 h 300"/>
                <a:gd name="T30" fmla="*/ 1582 w 5039"/>
                <a:gd name="T31" fmla="*/ 163 h 300"/>
                <a:gd name="T32" fmla="*/ 1606 w 5039"/>
                <a:gd name="T33" fmla="*/ 192 h 300"/>
                <a:gd name="T34" fmla="*/ 1674 w 5039"/>
                <a:gd name="T35" fmla="*/ 138 h 300"/>
                <a:gd name="T36" fmla="*/ 1724 w 5039"/>
                <a:gd name="T37" fmla="*/ 203 h 300"/>
                <a:gd name="T38" fmla="*/ 1866 w 5039"/>
                <a:gd name="T39" fmla="*/ 3 h 300"/>
                <a:gd name="T40" fmla="*/ 1847 w 5039"/>
                <a:gd name="T41" fmla="*/ 300 h 300"/>
                <a:gd name="T42" fmla="*/ 1955 w 5039"/>
                <a:gd name="T43" fmla="*/ 150 h 300"/>
                <a:gd name="T44" fmla="*/ 1990 w 5039"/>
                <a:gd name="T45" fmla="*/ 93 h 300"/>
                <a:gd name="T46" fmla="*/ 2072 w 5039"/>
                <a:gd name="T47" fmla="*/ 90 h 300"/>
                <a:gd name="T48" fmla="*/ 1999 w 5039"/>
                <a:gd name="T49" fmla="*/ 166 h 300"/>
                <a:gd name="T50" fmla="*/ 2044 w 5039"/>
                <a:gd name="T51" fmla="*/ 182 h 300"/>
                <a:gd name="T52" fmla="*/ 2111 w 5039"/>
                <a:gd name="T53" fmla="*/ 170 h 300"/>
                <a:gd name="T54" fmla="*/ 2215 w 5039"/>
                <a:gd name="T55" fmla="*/ 103 h 300"/>
                <a:gd name="T56" fmla="*/ 2230 w 5039"/>
                <a:gd name="T57" fmla="*/ 172 h 300"/>
                <a:gd name="T58" fmla="*/ 2282 w 5039"/>
                <a:gd name="T59" fmla="*/ 99 h 300"/>
                <a:gd name="T60" fmla="*/ 2307 w 5039"/>
                <a:gd name="T61" fmla="*/ 189 h 300"/>
                <a:gd name="T62" fmla="*/ 2303 w 5039"/>
                <a:gd name="T63" fmla="*/ 114 h 300"/>
                <a:gd name="T64" fmla="*/ 2596 w 5039"/>
                <a:gd name="T65" fmla="*/ 124 h 300"/>
                <a:gd name="T66" fmla="*/ 2698 w 5039"/>
                <a:gd name="T67" fmla="*/ 236 h 300"/>
                <a:gd name="T68" fmla="*/ 2672 w 5039"/>
                <a:gd name="T69" fmla="*/ 201 h 300"/>
                <a:gd name="T70" fmla="*/ 2874 w 5039"/>
                <a:gd name="T71" fmla="*/ 235 h 300"/>
                <a:gd name="T72" fmla="*/ 2928 w 5039"/>
                <a:gd name="T73" fmla="*/ 74 h 300"/>
                <a:gd name="T74" fmla="*/ 2878 w 5039"/>
                <a:gd name="T75" fmla="*/ 208 h 300"/>
                <a:gd name="T76" fmla="*/ 3005 w 5039"/>
                <a:gd name="T77" fmla="*/ 224 h 300"/>
                <a:gd name="T78" fmla="*/ 3128 w 5039"/>
                <a:gd name="T79" fmla="*/ 131 h 300"/>
                <a:gd name="T80" fmla="*/ 3081 w 5039"/>
                <a:gd name="T81" fmla="*/ 99 h 300"/>
                <a:gd name="T82" fmla="*/ 3689 w 5039"/>
                <a:gd name="T83" fmla="*/ 3 h 300"/>
                <a:gd name="T84" fmla="*/ 3775 w 5039"/>
                <a:gd name="T85" fmla="*/ 176 h 300"/>
                <a:gd name="T86" fmla="*/ 3737 w 5039"/>
                <a:gd name="T87" fmla="*/ 73 h 300"/>
                <a:gd name="T88" fmla="*/ 3738 w 5039"/>
                <a:gd name="T89" fmla="*/ 188 h 300"/>
                <a:gd name="T90" fmla="*/ 3939 w 5039"/>
                <a:gd name="T91" fmla="*/ 235 h 300"/>
                <a:gd name="T92" fmla="*/ 3871 w 5039"/>
                <a:gd name="T93" fmla="*/ 7 h 300"/>
                <a:gd name="T94" fmla="*/ 3899 w 5039"/>
                <a:gd name="T95" fmla="*/ 29 h 300"/>
                <a:gd name="T96" fmla="*/ 3944 w 5039"/>
                <a:gd name="T97" fmla="*/ 203 h 300"/>
                <a:gd name="T98" fmla="*/ 4067 w 5039"/>
                <a:gd name="T99" fmla="*/ 204 h 300"/>
                <a:gd name="T100" fmla="*/ 4199 w 5039"/>
                <a:gd name="T101" fmla="*/ 13 h 300"/>
                <a:gd name="T102" fmla="*/ 4070 w 5039"/>
                <a:gd name="T103" fmla="*/ 106 h 300"/>
                <a:gd name="T104" fmla="*/ 4466 w 5039"/>
                <a:gd name="T105" fmla="*/ 235 h 300"/>
                <a:gd name="T106" fmla="*/ 4600 w 5039"/>
                <a:gd name="T107" fmla="*/ 188 h 300"/>
                <a:gd name="T108" fmla="*/ 4703 w 5039"/>
                <a:gd name="T109" fmla="*/ 108 h 300"/>
                <a:gd name="T110" fmla="*/ 4711 w 5039"/>
                <a:gd name="T111" fmla="*/ 181 h 300"/>
                <a:gd name="T112" fmla="*/ 4792 w 5039"/>
                <a:gd name="T113" fmla="*/ 146 h 300"/>
                <a:gd name="T114" fmla="*/ 4803 w 5039"/>
                <a:gd name="T115" fmla="*/ 98 h 300"/>
                <a:gd name="T116" fmla="*/ 4903 w 5039"/>
                <a:gd name="T117" fmla="*/ 100 h 300"/>
                <a:gd name="T118" fmla="*/ 4811 w 5039"/>
                <a:gd name="T119" fmla="*/ 168 h 300"/>
                <a:gd name="T120" fmla="*/ 4873 w 5039"/>
                <a:gd name="T121" fmla="*/ 172 h 300"/>
                <a:gd name="T122" fmla="*/ 4983 w 5039"/>
                <a:gd name="T123" fmla="*/ 10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39" h="300">
                  <a:moveTo>
                    <a:pt x="0" y="235"/>
                  </a:moveTo>
                  <a:lnTo>
                    <a:pt x="0" y="3"/>
                  </a:lnTo>
                  <a:lnTo>
                    <a:pt x="81" y="3"/>
                  </a:lnTo>
                  <a:lnTo>
                    <a:pt x="94" y="3"/>
                  </a:lnTo>
                  <a:lnTo>
                    <a:pt x="104" y="4"/>
                  </a:lnTo>
                  <a:lnTo>
                    <a:pt x="114" y="4"/>
                  </a:lnTo>
                  <a:lnTo>
                    <a:pt x="122" y="6"/>
                  </a:lnTo>
                  <a:lnTo>
                    <a:pt x="132" y="9"/>
                  </a:lnTo>
                  <a:lnTo>
                    <a:pt x="141" y="11"/>
                  </a:lnTo>
                  <a:lnTo>
                    <a:pt x="149" y="17"/>
                  </a:lnTo>
                  <a:lnTo>
                    <a:pt x="157" y="23"/>
                  </a:lnTo>
                  <a:lnTo>
                    <a:pt x="165" y="32"/>
                  </a:lnTo>
                  <a:lnTo>
                    <a:pt x="173" y="41"/>
                  </a:lnTo>
                  <a:lnTo>
                    <a:pt x="179" y="51"/>
                  </a:lnTo>
                  <a:lnTo>
                    <a:pt x="183" y="63"/>
                  </a:lnTo>
                  <a:lnTo>
                    <a:pt x="187" y="76"/>
                  </a:lnTo>
                  <a:lnTo>
                    <a:pt x="190" y="89"/>
                  </a:lnTo>
                  <a:lnTo>
                    <a:pt x="192" y="103"/>
                  </a:lnTo>
                  <a:lnTo>
                    <a:pt x="193" y="118"/>
                  </a:lnTo>
                  <a:lnTo>
                    <a:pt x="193" y="131"/>
                  </a:lnTo>
                  <a:lnTo>
                    <a:pt x="192" y="143"/>
                  </a:lnTo>
                  <a:lnTo>
                    <a:pt x="189" y="154"/>
                  </a:lnTo>
                  <a:lnTo>
                    <a:pt x="186" y="165"/>
                  </a:lnTo>
                  <a:lnTo>
                    <a:pt x="183" y="175"/>
                  </a:lnTo>
                  <a:lnTo>
                    <a:pt x="180" y="184"/>
                  </a:lnTo>
                  <a:lnTo>
                    <a:pt x="176" y="191"/>
                  </a:lnTo>
                  <a:lnTo>
                    <a:pt x="170" y="198"/>
                  </a:lnTo>
                  <a:lnTo>
                    <a:pt x="165" y="204"/>
                  </a:lnTo>
                  <a:lnTo>
                    <a:pt x="160" y="210"/>
                  </a:lnTo>
                  <a:lnTo>
                    <a:pt x="155" y="216"/>
                  </a:lnTo>
                  <a:lnTo>
                    <a:pt x="149" y="220"/>
                  </a:lnTo>
                  <a:lnTo>
                    <a:pt x="144" y="223"/>
                  </a:lnTo>
                  <a:lnTo>
                    <a:pt x="136" y="226"/>
                  </a:lnTo>
                  <a:lnTo>
                    <a:pt x="129" y="229"/>
                  </a:lnTo>
                  <a:lnTo>
                    <a:pt x="122" y="232"/>
                  </a:lnTo>
                  <a:lnTo>
                    <a:pt x="113" y="233"/>
                  </a:lnTo>
                  <a:lnTo>
                    <a:pt x="104" y="235"/>
                  </a:lnTo>
                  <a:lnTo>
                    <a:pt x="94" y="235"/>
                  </a:lnTo>
                  <a:lnTo>
                    <a:pt x="84" y="235"/>
                  </a:lnTo>
                  <a:lnTo>
                    <a:pt x="0" y="235"/>
                  </a:lnTo>
                  <a:close/>
                  <a:moveTo>
                    <a:pt x="31" y="207"/>
                  </a:moveTo>
                  <a:lnTo>
                    <a:pt x="81" y="207"/>
                  </a:lnTo>
                  <a:lnTo>
                    <a:pt x="92" y="207"/>
                  </a:lnTo>
                  <a:lnTo>
                    <a:pt x="101" y="205"/>
                  </a:lnTo>
                  <a:lnTo>
                    <a:pt x="110" y="204"/>
                  </a:lnTo>
                  <a:lnTo>
                    <a:pt x="117" y="203"/>
                  </a:lnTo>
                  <a:lnTo>
                    <a:pt x="123" y="201"/>
                  </a:lnTo>
                  <a:lnTo>
                    <a:pt x="129" y="198"/>
                  </a:lnTo>
                  <a:lnTo>
                    <a:pt x="135" y="195"/>
                  </a:lnTo>
                  <a:lnTo>
                    <a:pt x="139" y="191"/>
                  </a:lnTo>
                  <a:lnTo>
                    <a:pt x="145" y="185"/>
                  </a:lnTo>
                  <a:lnTo>
                    <a:pt x="149" y="178"/>
                  </a:lnTo>
                  <a:lnTo>
                    <a:pt x="154" y="170"/>
                  </a:lnTo>
                  <a:lnTo>
                    <a:pt x="157" y="162"/>
                  </a:lnTo>
                  <a:lnTo>
                    <a:pt x="158" y="151"/>
                  </a:lnTo>
                  <a:lnTo>
                    <a:pt x="161" y="141"/>
                  </a:lnTo>
                  <a:lnTo>
                    <a:pt x="163" y="130"/>
                  </a:lnTo>
                  <a:lnTo>
                    <a:pt x="163" y="118"/>
                  </a:lnTo>
                  <a:lnTo>
                    <a:pt x="161" y="100"/>
                  </a:lnTo>
                  <a:lnTo>
                    <a:pt x="160" y="84"/>
                  </a:lnTo>
                  <a:lnTo>
                    <a:pt x="155" y="71"/>
                  </a:lnTo>
                  <a:lnTo>
                    <a:pt x="149" y="61"/>
                  </a:lnTo>
                  <a:lnTo>
                    <a:pt x="144" y="52"/>
                  </a:lnTo>
                  <a:lnTo>
                    <a:pt x="136" y="45"/>
                  </a:lnTo>
                  <a:lnTo>
                    <a:pt x="129" y="39"/>
                  </a:lnTo>
                  <a:lnTo>
                    <a:pt x="120" y="35"/>
                  </a:lnTo>
                  <a:lnTo>
                    <a:pt x="113" y="33"/>
                  </a:lnTo>
                  <a:lnTo>
                    <a:pt x="104" y="32"/>
                  </a:lnTo>
                  <a:lnTo>
                    <a:pt x="94" y="30"/>
                  </a:lnTo>
                  <a:lnTo>
                    <a:pt x="81" y="30"/>
                  </a:lnTo>
                  <a:lnTo>
                    <a:pt x="31" y="30"/>
                  </a:lnTo>
                  <a:lnTo>
                    <a:pt x="31" y="207"/>
                  </a:lnTo>
                  <a:close/>
                  <a:moveTo>
                    <a:pt x="221" y="150"/>
                  </a:moveTo>
                  <a:lnTo>
                    <a:pt x="222" y="128"/>
                  </a:lnTo>
                  <a:lnTo>
                    <a:pt x="228" y="111"/>
                  </a:lnTo>
                  <a:lnTo>
                    <a:pt x="236" y="95"/>
                  </a:lnTo>
                  <a:lnTo>
                    <a:pt x="247" y="81"/>
                  </a:lnTo>
                  <a:lnTo>
                    <a:pt x="253" y="77"/>
                  </a:lnTo>
                  <a:lnTo>
                    <a:pt x="258" y="74"/>
                  </a:lnTo>
                  <a:lnTo>
                    <a:pt x="263" y="71"/>
                  </a:lnTo>
                  <a:lnTo>
                    <a:pt x="271" y="68"/>
                  </a:lnTo>
                  <a:lnTo>
                    <a:pt x="277" y="67"/>
                  </a:lnTo>
                  <a:lnTo>
                    <a:pt x="284" y="65"/>
                  </a:lnTo>
                  <a:lnTo>
                    <a:pt x="291" y="64"/>
                  </a:lnTo>
                  <a:lnTo>
                    <a:pt x="298" y="64"/>
                  </a:lnTo>
                  <a:lnTo>
                    <a:pt x="307" y="64"/>
                  </a:lnTo>
                  <a:lnTo>
                    <a:pt x="314" y="65"/>
                  </a:lnTo>
                  <a:lnTo>
                    <a:pt x="322" y="67"/>
                  </a:lnTo>
                  <a:lnTo>
                    <a:pt x="329" y="70"/>
                  </a:lnTo>
                  <a:lnTo>
                    <a:pt x="336" y="73"/>
                  </a:lnTo>
                  <a:lnTo>
                    <a:pt x="342" y="76"/>
                  </a:lnTo>
                  <a:lnTo>
                    <a:pt x="348" y="80"/>
                  </a:lnTo>
                  <a:lnTo>
                    <a:pt x="354" y="86"/>
                  </a:lnTo>
                  <a:lnTo>
                    <a:pt x="364" y="98"/>
                  </a:lnTo>
                  <a:lnTo>
                    <a:pt x="370" y="112"/>
                  </a:lnTo>
                  <a:lnTo>
                    <a:pt x="374" y="130"/>
                  </a:lnTo>
                  <a:lnTo>
                    <a:pt x="376" y="149"/>
                  </a:lnTo>
                  <a:lnTo>
                    <a:pt x="376" y="165"/>
                  </a:lnTo>
                  <a:lnTo>
                    <a:pt x="373" y="178"/>
                  </a:lnTo>
                  <a:lnTo>
                    <a:pt x="370" y="189"/>
                  </a:lnTo>
                  <a:lnTo>
                    <a:pt x="366" y="200"/>
                  </a:lnTo>
                  <a:lnTo>
                    <a:pt x="361" y="208"/>
                  </a:lnTo>
                  <a:lnTo>
                    <a:pt x="354" y="216"/>
                  </a:lnTo>
                  <a:lnTo>
                    <a:pt x="347" y="221"/>
                  </a:lnTo>
                  <a:lnTo>
                    <a:pt x="338" y="227"/>
                  </a:lnTo>
                  <a:lnTo>
                    <a:pt x="329" y="232"/>
                  </a:lnTo>
                  <a:lnTo>
                    <a:pt x="319" y="235"/>
                  </a:lnTo>
                  <a:lnTo>
                    <a:pt x="309" y="236"/>
                  </a:lnTo>
                  <a:lnTo>
                    <a:pt x="298" y="236"/>
                  </a:lnTo>
                  <a:lnTo>
                    <a:pt x="290" y="236"/>
                  </a:lnTo>
                  <a:lnTo>
                    <a:pt x="282" y="235"/>
                  </a:lnTo>
                  <a:lnTo>
                    <a:pt x="274" y="233"/>
                  </a:lnTo>
                  <a:lnTo>
                    <a:pt x="266" y="232"/>
                  </a:lnTo>
                  <a:lnTo>
                    <a:pt x="260" y="229"/>
                  </a:lnTo>
                  <a:lnTo>
                    <a:pt x="253" y="224"/>
                  </a:lnTo>
                  <a:lnTo>
                    <a:pt x="249" y="220"/>
                  </a:lnTo>
                  <a:lnTo>
                    <a:pt x="243" y="216"/>
                  </a:lnTo>
                  <a:lnTo>
                    <a:pt x="233" y="204"/>
                  </a:lnTo>
                  <a:lnTo>
                    <a:pt x="227" y="188"/>
                  </a:lnTo>
                  <a:lnTo>
                    <a:pt x="222" y="170"/>
                  </a:lnTo>
                  <a:lnTo>
                    <a:pt x="221" y="150"/>
                  </a:lnTo>
                  <a:close/>
                  <a:moveTo>
                    <a:pt x="249" y="150"/>
                  </a:moveTo>
                  <a:lnTo>
                    <a:pt x="250" y="165"/>
                  </a:lnTo>
                  <a:lnTo>
                    <a:pt x="253" y="176"/>
                  </a:lnTo>
                  <a:lnTo>
                    <a:pt x="258" y="186"/>
                  </a:lnTo>
                  <a:lnTo>
                    <a:pt x="263" y="195"/>
                  </a:lnTo>
                  <a:lnTo>
                    <a:pt x="271" y="203"/>
                  </a:lnTo>
                  <a:lnTo>
                    <a:pt x="279" y="207"/>
                  </a:lnTo>
                  <a:lnTo>
                    <a:pt x="288" y="208"/>
                  </a:lnTo>
                  <a:lnTo>
                    <a:pt x="298" y="210"/>
                  </a:lnTo>
                  <a:lnTo>
                    <a:pt x="309" y="208"/>
                  </a:lnTo>
                  <a:lnTo>
                    <a:pt x="319" y="207"/>
                  </a:lnTo>
                  <a:lnTo>
                    <a:pt x="326" y="203"/>
                  </a:lnTo>
                  <a:lnTo>
                    <a:pt x="333" y="195"/>
                  </a:lnTo>
                  <a:lnTo>
                    <a:pt x="341" y="186"/>
                  </a:lnTo>
                  <a:lnTo>
                    <a:pt x="345" y="176"/>
                  </a:lnTo>
                  <a:lnTo>
                    <a:pt x="347" y="165"/>
                  </a:lnTo>
                  <a:lnTo>
                    <a:pt x="348" y="150"/>
                  </a:lnTo>
                  <a:lnTo>
                    <a:pt x="347" y="137"/>
                  </a:lnTo>
                  <a:lnTo>
                    <a:pt x="345" y="125"/>
                  </a:lnTo>
                  <a:lnTo>
                    <a:pt x="341" y="115"/>
                  </a:lnTo>
                  <a:lnTo>
                    <a:pt x="333" y="106"/>
                  </a:lnTo>
                  <a:lnTo>
                    <a:pt x="326" y="99"/>
                  </a:lnTo>
                  <a:lnTo>
                    <a:pt x="319" y="95"/>
                  </a:lnTo>
                  <a:lnTo>
                    <a:pt x="309" y="93"/>
                  </a:lnTo>
                  <a:lnTo>
                    <a:pt x="298" y="92"/>
                  </a:lnTo>
                  <a:lnTo>
                    <a:pt x="288" y="93"/>
                  </a:lnTo>
                  <a:lnTo>
                    <a:pt x="279" y="95"/>
                  </a:lnTo>
                  <a:lnTo>
                    <a:pt x="271" y="99"/>
                  </a:lnTo>
                  <a:lnTo>
                    <a:pt x="263" y="106"/>
                  </a:lnTo>
                  <a:lnTo>
                    <a:pt x="258" y="114"/>
                  </a:lnTo>
                  <a:lnTo>
                    <a:pt x="253" y="124"/>
                  </a:lnTo>
                  <a:lnTo>
                    <a:pt x="250" y="137"/>
                  </a:lnTo>
                  <a:lnTo>
                    <a:pt x="249" y="150"/>
                  </a:lnTo>
                  <a:close/>
                  <a:moveTo>
                    <a:pt x="442" y="235"/>
                  </a:moveTo>
                  <a:lnTo>
                    <a:pt x="389" y="65"/>
                  </a:lnTo>
                  <a:lnTo>
                    <a:pt x="415" y="65"/>
                  </a:lnTo>
                  <a:lnTo>
                    <a:pt x="446" y="165"/>
                  </a:lnTo>
                  <a:lnTo>
                    <a:pt x="455" y="200"/>
                  </a:lnTo>
                  <a:lnTo>
                    <a:pt x="455" y="197"/>
                  </a:lnTo>
                  <a:lnTo>
                    <a:pt x="456" y="189"/>
                  </a:lnTo>
                  <a:lnTo>
                    <a:pt x="459" y="179"/>
                  </a:lnTo>
                  <a:lnTo>
                    <a:pt x="462" y="166"/>
                  </a:lnTo>
                  <a:lnTo>
                    <a:pt x="487" y="65"/>
                  </a:lnTo>
                  <a:lnTo>
                    <a:pt x="520" y="65"/>
                  </a:lnTo>
                  <a:lnTo>
                    <a:pt x="544" y="165"/>
                  </a:lnTo>
                  <a:lnTo>
                    <a:pt x="551" y="197"/>
                  </a:lnTo>
                  <a:lnTo>
                    <a:pt x="561" y="165"/>
                  </a:lnTo>
                  <a:lnTo>
                    <a:pt x="591" y="65"/>
                  </a:lnTo>
                  <a:lnTo>
                    <a:pt x="620" y="65"/>
                  </a:lnTo>
                  <a:lnTo>
                    <a:pt x="564" y="235"/>
                  </a:lnTo>
                  <a:lnTo>
                    <a:pt x="534" y="235"/>
                  </a:lnTo>
                  <a:lnTo>
                    <a:pt x="510" y="135"/>
                  </a:lnTo>
                  <a:lnTo>
                    <a:pt x="503" y="105"/>
                  </a:lnTo>
                  <a:lnTo>
                    <a:pt x="472" y="235"/>
                  </a:lnTo>
                  <a:lnTo>
                    <a:pt x="442" y="235"/>
                  </a:lnTo>
                  <a:close/>
                  <a:moveTo>
                    <a:pt x="645" y="235"/>
                  </a:moveTo>
                  <a:lnTo>
                    <a:pt x="645" y="65"/>
                  </a:lnTo>
                  <a:lnTo>
                    <a:pt x="672" y="65"/>
                  </a:lnTo>
                  <a:lnTo>
                    <a:pt x="672" y="90"/>
                  </a:lnTo>
                  <a:lnTo>
                    <a:pt x="677" y="84"/>
                  </a:lnTo>
                  <a:lnTo>
                    <a:pt x="683" y="79"/>
                  </a:lnTo>
                  <a:lnTo>
                    <a:pt x="688" y="74"/>
                  </a:lnTo>
                  <a:lnTo>
                    <a:pt x="694" y="70"/>
                  </a:lnTo>
                  <a:lnTo>
                    <a:pt x="700" y="68"/>
                  </a:lnTo>
                  <a:lnTo>
                    <a:pt x="707" y="65"/>
                  </a:lnTo>
                  <a:lnTo>
                    <a:pt x="716" y="64"/>
                  </a:lnTo>
                  <a:lnTo>
                    <a:pt x="723" y="64"/>
                  </a:lnTo>
                  <a:lnTo>
                    <a:pt x="731" y="64"/>
                  </a:lnTo>
                  <a:lnTo>
                    <a:pt x="738" y="65"/>
                  </a:lnTo>
                  <a:lnTo>
                    <a:pt x="744" y="67"/>
                  </a:lnTo>
                  <a:lnTo>
                    <a:pt x="751" y="68"/>
                  </a:lnTo>
                  <a:lnTo>
                    <a:pt x="757" y="71"/>
                  </a:lnTo>
                  <a:lnTo>
                    <a:pt x="761" y="76"/>
                  </a:lnTo>
                  <a:lnTo>
                    <a:pt x="766" y="79"/>
                  </a:lnTo>
                  <a:lnTo>
                    <a:pt x="769" y="83"/>
                  </a:lnTo>
                  <a:lnTo>
                    <a:pt x="772" y="87"/>
                  </a:lnTo>
                  <a:lnTo>
                    <a:pt x="775" y="93"/>
                  </a:lnTo>
                  <a:lnTo>
                    <a:pt x="776" y="99"/>
                  </a:lnTo>
                  <a:lnTo>
                    <a:pt x="778" y="105"/>
                  </a:lnTo>
                  <a:lnTo>
                    <a:pt x="779" y="109"/>
                  </a:lnTo>
                  <a:lnTo>
                    <a:pt x="779" y="115"/>
                  </a:lnTo>
                  <a:lnTo>
                    <a:pt x="779" y="124"/>
                  </a:lnTo>
                  <a:lnTo>
                    <a:pt x="779" y="133"/>
                  </a:lnTo>
                  <a:lnTo>
                    <a:pt x="779" y="235"/>
                  </a:lnTo>
                  <a:lnTo>
                    <a:pt x="751" y="235"/>
                  </a:lnTo>
                  <a:lnTo>
                    <a:pt x="751" y="135"/>
                  </a:lnTo>
                  <a:lnTo>
                    <a:pt x="751" y="127"/>
                  </a:lnTo>
                  <a:lnTo>
                    <a:pt x="750" y="119"/>
                  </a:lnTo>
                  <a:lnTo>
                    <a:pt x="750" y="114"/>
                  </a:lnTo>
                  <a:lnTo>
                    <a:pt x="748" y="109"/>
                  </a:lnTo>
                  <a:lnTo>
                    <a:pt x="745" y="106"/>
                  </a:lnTo>
                  <a:lnTo>
                    <a:pt x="742" y="102"/>
                  </a:lnTo>
                  <a:lnTo>
                    <a:pt x="740" y="99"/>
                  </a:lnTo>
                  <a:lnTo>
                    <a:pt x="737" y="96"/>
                  </a:lnTo>
                  <a:lnTo>
                    <a:pt x="732" y="95"/>
                  </a:lnTo>
                  <a:lnTo>
                    <a:pt x="726" y="93"/>
                  </a:lnTo>
                  <a:lnTo>
                    <a:pt x="722" y="92"/>
                  </a:lnTo>
                  <a:lnTo>
                    <a:pt x="716" y="92"/>
                  </a:lnTo>
                  <a:lnTo>
                    <a:pt x="707" y="92"/>
                  </a:lnTo>
                  <a:lnTo>
                    <a:pt x="700" y="95"/>
                  </a:lnTo>
                  <a:lnTo>
                    <a:pt x="693" y="98"/>
                  </a:lnTo>
                  <a:lnTo>
                    <a:pt x="686" y="102"/>
                  </a:lnTo>
                  <a:lnTo>
                    <a:pt x="680" y="109"/>
                  </a:lnTo>
                  <a:lnTo>
                    <a:pt x="675" y="119"/>
                  </a:lnTo>
                  <a:lnTo>
                    <a:pt x="674" y="131"/>
                  </a:lnTo>
                  <a:lnTo>
                    <a:pt x="672" y="146"/>
                  </a:lnTo>
                  <a:lnTo>
                    <a:pt x="672" y="235"/>
                  </a:lnTo>
                  <a:lnTo>
                    <a:pt x="645" y="235"/>
                  </a:lnTo>
                  <a:close/>
                  <a:moveTo>
                    <a:pt x="824" y="235"/>
                  </a:moveTo>
                  <a:lnTo>
                    <a:pt x="824" y="3"/>
                  </a:lnTo>
                  <a:lnTo>
                    <a:pt x="852" y="3"/>
                  </a:lnTo>
                  <a:lnTo>
                    <a:pt x="852" y="235"/>
                  </a:lnTo>
                  <a:lnTo>
                    <a:pt x="824" y="235"/>
                  </a:lnTo>
                  <a:close/>
                  <a:moveTo>
                    <a:pt x="896" y="30"/>
                  </a:moveTo>
                  <a:lnTo>
                    <a:pt x="896" y="3"/>
                  </a:lnTo>
                  <a:lnTo>
                    <a:pt x="924" y="3"/>
                  </a:lnTo>
                  <a:lnTo>
                    <a:pt x="924" y="30"/>
                  </a:lnTo>
                  <a:lnTo>
                    <a:pt x="896" y="30"/>
                  </a:lnTo>
                  <a:close/>
                  <a:moveTo>
                    <a:pt x="896" y="235"/>
                  </a:moveTo>
                  <a:lnTo>
                    <a:pt x="896" y="65"/>
                  </a:lnTo>
                  <a:lnTo>
                    <a:pt x="924" y="65"/>
                  </a:lnTo>
                  <a:lnTo>
                    <a:pt x="924" y="235"/>
                  </a:lnTo>
                  <a:lnTo>
                    <a:pt x="896" y="235"/>
                  </a:lnTo>
                  <a:close/>
                  <a:moveTo>
                    <a:pt x="967" y="235"/>
                  </a:moveTo>
                  <a:lnTo>
                    <a:pt x="967" y="65"/>
                  </a:lnTo>
                  <a:lnTo>
                    <a:pt x="995" y="65"/>
                  </a:lnTo>
                  <a:lnTo>
                    <a:pt x="995" y="90"/>
                  </a:lnTo>
                  <a:lnTo>
                    <a:pt x="1000" y="84"/>
                  </a:lnTo>
                  <a:lnTo>
                    <a:pt x="1005" y="79"/>
                  </a:lnTo>
                  <a:lnTo>
                    <a:pt x="1011" y="74"/>
                  </a:lnTo>
                  <a:lnTo>
                    <a:pt x="1017" y="70"/>
                  </a:lnTo>
                  <a:lnTo>
                    <a:pt x="1023" y="68"/>
                  </a:lnTo>
                  <a:lnTo>
                    <a:pt x="1030" y="65"/>
                  </a:lnTo>
                  <a:lnTo>
                    <a:pt x="1039" y="64"/>
                  </a:lnTo>
                  <a:lnTo>
                    <a:pt x="1046" y="64"/>
                  </a:lnTo>
                  <a:lnTo>
                    <a:pt x="1054" y="64"/>
                  </a:lnTo>
                  <a:lnTo>
                    <a:pt x="1061" y="65"/>
                  </a:lnTo>
                  <a:lnTo>
                    <a:pt x="1067" y="67"/>
                  </a:lnTo>
                  <a:lnTo>
                    <a:pt x="1074" y="68"/>
                  </a:lnTo>
                  <a:lnTo>
                    <a:pt x="1080" y="71"/>
                  </a:lnTo>
                  <a:lnTo>
                    <a:pt x="1084" y="76"/>
                  </a:lnTo>
                  <a:lnTo>
                    <a:pt x="1089" y="79"/>
                  </a:lnTo>
                  <a:lnTo>
                    <a:pt x="1092" y="83"/>
                  </a:lnTo>
                  <a:lnTo>
                    <a:pt x="1095" y="87"/>
                  </a:lnTo>
                  <a:lnTo>
                    <a:pt x="1097" y="93"/>
                  </a:lnTo>
                  <a:lnTo>
                    <a:pt x="1099" y="99"/>
                  </a:lnTo>
                  <a:lnTo>
                    <a:pt x="1100" y="105"/>
                  </a:lnTo>
                  <a:lnTo>
                    <a:pt x="1102" y="109"/>
                  </a:lnTo>
                  <a:lnTo>
                    <a:pt x="1102" y="115"/>
                  </a:lnTo>
                  <a:lnTo>
                    <a:pt x="1102" y="124"/>
                  </a:lnTo>
                  <a:lnTo>
                    <a:pt x="1102" y="133"/>
                  </a:lnTo>
                  <a:lnTo>
                    <a:pt x="1102" y="235"/>
                  </a:lnTo>
                  <a:lnTo>
                    <a:pt x="1074" y="235"/>
                  </a:lnTo>
                  <a:lnTo>
                    <a:pt x="1074" y="135"/>
                  </a:lnTo>
                  <a:lnTo>
                    <a:pt x="1074" y="127"/>
                  </a:lnTo>
                  <a:lnTo>
                    <a:pt x="1073" y="119"/>
                  </a:lnTo>
                  <a:lnTo>
                    <a:pt x="1073" y="114"/>
                  </a:lnTo>
                  <a:lnTo>
                    <a:pt x="1071" y="109"/>
                  </a:lnTo>
                  <a:lnTo>
                    <a:pt x="1068" y="106"/>
                  </a:lnTo>
                  <a:lnTo>
                    <a:pt x="1065" y="102"/>
                  </a:lnTo>
                  <a:lnTo>
                    <a:pt x="1062" y="99"/>
                  </a:lnTo>
                  <a:lnTo>
                    <a:pt x="1059" y="96"/>
                  </a:lnTo>
                  <a:lnTo>
                    <a:pt x="1055" y="95"/>
                  </a:lnTo>
                  <a:lnTo>
                    <a:pt x="1049" y="93"/>
                  </a:lnTo>
                  <a:lnTo>
                    <a:pt x="1045" y="92"/>
                  </a:lnTo>
                  <a:lnTo>
                    <a:pt x="1039" y="92"/>
                  </a:lnTo>
                  <a:lnTo>
                    <a:pt x="1030" y="92"/>
                  </a:lnTo>
                  <a:lnTo>
                    <a:pt x="1023" y="95"/>
                  </a:lnTo>
                  <a:lnTo>
                    <a:pt x="1016" y="98"/>
                  </a:lnTo>
                  <a:lnTo>
                    <a:pt x="1008" y="102"/>
                  </a:lnTo>
                  <a:lnTo>
                    <a:pt x="1002" y="109"/>
                  </a:lnTo>
                  <a:lnTo>
                    <a:pt x="998" y="119"/>
                  </a:lnTo>
                  <a:lnTo>
                    <a:pt x="997" y="131"/>
                  </a:lnTo>
                  <a:lnTo>
                    <a:pt x="995" y="146"/>
                  </a:lnTo>
                  <a:lnTo>
                    <a:pt x="995" y="235"/>
                  </a:lnTo>
                  <a:lnTo>
                    <a:pt x="967" y="235"/>
                  </a:lnTo>
                  <a:close/>
                  <a:moveTo>
                    <a:pt x="1146" y="235"/>
                  </a:moveTo>
                  <a:lnTo>
                    <a:pt x="1146" y="3"/>
                  </a:lnTo>
                  <a:lnTo>
                    <a:pt x="1173" y="3"/>
                  </a:lnTo>
                  <a:lnTo>
                    <a:pt x="1173" y="131"/>
                  </a:lnTo>
                  <a:lnTo>
                    <a:pt x="1241" y="65"/>
                  </a:lnTo>
                  <a:lnTo>
                    <a:pt x="1279" y="65"/>
                  </a:lnTo>
                  <a:lnTo>
                    <a:pt x="1214" y="130"/>
                  </a:lnTo>
                  <a:lnTo>
                    <a:pt x="1284" y="235"/>
                  </a:lnTo>
                  <a:lnTo>
                    <a:pt x="1251" y="235"/>
                  </a:lnTo>
                  <a:lnTo>
                    <a:pt x="1195" y="149"/>
                  </a:lnTo>
                  <a:lnTo>
                    <a:pt x="1173" y="169"/>
                  </a:lnTo>
                  <a:lnTo>
                    <a:pt x="1173" y="235"/>
                  </a:lnTo>
                  <a:lnTo>
                    <a:pt x="1146" y="235"/>
                  </a:lnTo>
                  <a:close/>
                  <a:moveTo>
                    <a:pt x="1454" y="297"/>
                  </a:moveTo>
                  <a:lnTo>
                    <a:pt x="1442" y="283"/>
                  </a:lnTo>
                  <a:lnTo>
                    <a:pt x="1432" y="265"/>
                  </a:lnTo>
                  <a:lnTo>
                    <a:pt x="1422" y="249"/>
                  </a:lnTo>
                  <a:lnTo>
                    <a:pt x="1413" y="230"/>
                  </a:lnTo>
                  <a:lnTo>
                    <a:pt x="1406" y="211"/>
                  </a:lnTo>
                  <a:lnTo>
                    <a:pt x="1401" y="191"/>
                  </a:lnTo>
                  <a:lnTo>
                    <a:pt x="1398" y="170"/>
                  </a:lnTo>
                  <a:lnTo>
                    <a:pt x="1397" y="150"/>
                  </a:lnTo>
                  <a:lnTo>
                    <a:pt x="1398" y="133"/>
                  </a:lnTo>
                  <a:lnTo>
                    <a:pt x="1400" y="115"/>
                  </a:lnTo>
                  <a:lnTo>
                    <a:pt x="1404" y="98"/>
                  </a:lnTo>
                  <a:lnTo>
                    <a:pt x="1410" y="80"/>
                  </a:lnTo>
                  <a:lnTo>
                    <a:pt x="1413" y="70"/>
                  </a:lnTo>
                  <a:lnTo>
                    <a:pt x="1417" y="61"/>
                  </a:lnTo>
                  <a:lnTo>
                    <a:pt x="1422" y="51"/>
                  </a:lnTo>
                  <a:lnTo>
                    <a:pt x="1428" y="41"/>
                  </a:lnTo>
                  <a:lnTo>
                    <a:pt x="1433" y="32"/>
                  </a:lnTo>
                  <a:lnTo>
                    <a:pt x="1439" y="22"/>
                  </a:lnTo>
                  <a:lnTo>
                    <a:pt x="1447" y="13"/>
                  </a:lnTo>
                  <a:lnTo>
                    <a:pt x="1454" y="3"/>
                  </a:lnTo>
                  <a:lnTo>
                    <a:pt x="1473" y="3"/>
                  </a:lnTo>
                  <a:lnTo>
                    <a:pt x="1464" y="17"/>
                  </a:lnTo>
                  <a:lnTo>
                    <a:pt x="1458" y="30"/>
                  </a:lnTo>
                  <a:lnTo>
                    <a:pt x="1452" y="41"/>
                  </a:lnTo>
                  <a:lnTo>
                    <a:pt x="1448" y="48"/>
                  </a:lnTo>
                  <a:lnTo>
                    <a:pt x="1444" y="60"/>
                  </a:lnTo>
                  <a:lnTo>
                    <a:pt x="1439" y="70"/>
                  </a:lnTo>
                  <a:lnTo>
                    <a:pt x="1435" y="81"/>
                  </a:lnTo>
                  <a:lnTo>
                    <a:pt x="1432" y="93"/>
                  </a:lnTo>
                  <a:lnTo>
                    <a:pt x="1429" y="108"/>
                  </a:lnTo>
                  <a:lnTo>
                    <a:pt x="1426" y="121"/>
                  </a:lnTo>
                  <a:lnTo>
                    <a:pt x="1425" y="135"/>
                  </a:lnTo>
                  <a:lnTo>
                    <a:pt x="1425" y="150"/>
                  </a:lnTo>
                  <a:lnTo>
                    <a:pt x="1426" y="169"/>
                  </a:lnTo>
                  <a:lnTo>
                    <a:pt x="1428" y="186"/>
                  </a:lnTo>
                  <a:lnTo>
                    <a:pt x="1432" y="205"/>
                  </a:lnTo>
                  <a:lnTo>
                    <a:pt x="1438" y="223"/>
                  </a:lnTo>
                  <a:lnTo>
                    <a:pt x="1444" y="242"/>
                  </a:lnTo>
                  <a:lnTo>
                    <a:pt x="1452" y="261"/>
                  </a:lnTo>
                  <a:lnTo>
                    <a:pt x="1463" y="278"/>
                  </a:lnTo>
                  <a:lnTo>
                    <a:pt x="1473" y="297"/>
                  </a:lnTo>
                  <a:lnTo>
                    <a:pt x="1454" y="297"/>
                  </a:lnTo>
                  <a:close/>
                  <a:moveTo>
                    <a:pt x="1617" y="216"/>
                  </a:moveTo>
                  <a:lnTo>
                    <a:pt x="1609" y="221"/>
                  </a:lnTo>
                  <a:lnTo>
                    <a:pt x="1601" y="226"/>
                  </a:lnTo>
                  <a:lnTo>
                    <a:pt x="1593" y="230"/>
                  </a:lnTo>
                  <a:lnTo>
                    <a:pt x="1585" y="233"/>
                  </a:lnTo>
                  <a:lnTo>
                    <a:pt x="1578" y="235"/>
                  </a:lnTo>
                  <a:lnTo>
                    <a:pt x="1571" y="235"/>
                  </a:lnTo>
                  <a:lnTo>
                    <a:pt x="1563" y="236"/>
                  </a:lnTo>
                  <a:lnTo>
                    <a:pt x="1555" y="236"/>
                  </a:lnTo>
                  <a:lnTo>
                    <a:pt x="1542" y="236"/>
                  </a:lnTo>
                  <a:lnTo>
                    <a:pt x="1531" y="233"/>
                  </a:lnTo>
                  <a:lnTo>
                    <a:pt x="1521" y="230"/>
                  </a:lnTo>
                  <a:lnTo>
                    <a:pt x="1512" y="224"/>
                  </a:lnTo>
                  <a:lnTo>
                    <a:pt x="1506" y="217"/>
                  </a:lnTo>
                  <a:lnTo>
                    <a:pt x="1502" y="210"/>
                  </a:lnTo>
                  <a:lnTo>
                    <a:pt x="1499" y="201"/>
                  </a:lnTo>
                  <a:lnTo>
                    <a:pt x="1498" y="191"/>
                  </a:lnTo>
                  <a:lnTo>
                    <a:pt x="1498" y="185"/>
                  </a:lnTo>
                  <a:lnTo>
                    <a:pt x="1499" y="179"/>
                  </a:lnTo>
                  <a:lnTo>
                    <a:pt x="1501" y="173"/>
                  </a:lnTo>
                  <a:lnTo>
                    <a:pt x="1504" y="169"/>
                  </a:lnTo>
                  <a:lnTo>
                    <a:pt x="1506" y="163"/>
                  </a:lnTo>
                  <a:lnTo>
                    <a:pt x="1509" y="159"/>
                  </a:lnTo>
                  <a:lnTo>
                    <a:pt x="1514" y="156"/>
                  </a:lnTo>
                  <a:lnTo>
                    <a:pt x="1518" y="153"/>
                  </a:lnTo>
                  <a:lnTo>
                    <a:pt x="1523" y="150"/>
                  </a:lnTo>
                  <a:lnTo>
                    <a:pt x="1528" y="147"/>
                  </a:lnTo>
                  <a:lnTo>
                    <a:pt x="1533" y="146"/>
                  </a:lnTo>
                  <a:lnTo>
                    <a:pt x="1539" y="143"/>
                  </a:lnTo>
                  <a:lnTo>
                    <a:pt x="1543" y="141"/>
                  </a:lnTo>
                  <a:lnTo>
                    <a:pt x="1549" y="140"/>
                  </a:lnTo>
                  <a:lnTo>
                    <a:pt x="1556" y="140"/>
                  </a:lnTo>
                  <a:lnTo>
                    <a:pt x="1563" y="138"/>
                  </a:lnTo>
                  <a:lnTo>
                    <a:pt x="1572" y="138"/>
                  </a:lnTo>
                  <a:lnTo>
                    <a:pt x="1579" y="137"/>
                  </a:lnTo>
                  <a:lnTo>
                    <a:pt x="1587" y="135"/>
                  </a:lnTo>
                  <a:lnTo>
                    <a:pt x="1594" y="134"/>
                  </a:lnTo>
                  <a:lnTo>
                    <a:pt x="1600" y="134"/>
                  </a:lnTo>
                  <a:lnTo>
                    <a:pt x="1604" y="133"/>
                  </a:lnTo>
                  <a:lnTo>
                    <a:pt x="1610" y="131"/>
                  </a:lnTo>
                  <a:lnTo>
                    <a:pt x="1615" y="130"/>
                  </a:lnTo>
                  <a:lnTo>
                    <a:pt x="1615" y="127"/>
                  </a:lnTo>
                  <a:lnTo>
                    <a:pt x="1615" y="125"/>
                  </a:lnTo>
                  <a:lnTo>
                    <a:pt x="1615" y="124"/>
                  </a:lnTo>
                  <a:lnTo>
                    <a:pt x="1615" y="122"/>
                  </a:lnTo>
                  <a:lnTo>
                    <a:pt x="1615" y="115"/>
                  </a:lnTo>
                  <a:lnTo>
                    <a:pt x="1613" y="109"/>
                  </a:lnTo>
                  <a:lnTo>
                    <a:pt x="1610" y="105"/>
                  </a:lnTo>
                  <a:lnTo>
                    <a:pt x="1606" y="100"/>
                  </a:lnTo>
                  <a:lnTo>
                    <a:pt x="1600" y="96"/>
                  </a:lnTo>
                  <a:lnTo>
                    <a:pt x="1593" y="93"/>
                  </a:lnTo>
                  <a:lnTo>
                    <a:pt x="1584" y="92"/>
                  </a:lnTo>
                  <a:lnTo>
                    <a:pt x="1574" y="92"/>
                  </a:lnTo>
                  <a:lnTo>
                    <a:pt x="1565" y="92"/>
                  </a:lnTo>
                  <a:lnTo>
                    <a:pt x="1558" y="93"/>
                  </a:lnTo>
                  <a:lnTo>
                    <a:pt x="1550" y="95"/>
                  </a:lnTo>
                  <a:lnTo>
                    <a:pt x="1544" y="98"/>
                  </a:lnTo>
                  <a:lnTo>
                    <a:pt x="1540" y="102"/>
                  </a:lnTo>
                  <a:lnTo>
                    <a:pt x="1537" y="106"/>
                  </a:lnTo>
                  <a:lnTo>
                    <a:pt x="1534" y="112"/>
                  </a:lnTo>
                  <a:lnTo>
                    <a:pt x="1531" y="119"/>
                  </a:lnTo>
                  <a:lnTo>
                    <a:pt x="1504" y="114"/>
                  </a:lnTo>
                  <a:lnTo>
                    <a:pt x="1505" y="105"/>
                  </a:lnTo>
                  <a:lnTo>
                    <a:pt x="1508" y="98"/>
                  </a:lnTo>
                  <a:lnTo>
                    <a:pt x="1511" y="92"/>
                  </a:lnTo>
                  <a:lnTo>
                    <a:pt x="1515" y="86"/>
                  </a:lnTo>
                  <a:lnTo>
                    <a:pt x="1520" y="80"/>
                  </a:lnTo>
                  <a:lnTo>
                    <a:pt x="1527" y="76"/>
                  </a:lnTo>
                  <a:lnTo>
                    <a:pt x="1533" y="73"/>
                  </a:lnTo>
                  <a:lnTo>
                    <a:pt x="1542" y="70"/>
                  </a:lnTo>
                  <a:lnTo>
                    <a:pt x="1550" y="67"/>
                  </a:lnTo>
                  <a:lnTo>
                    <a:pt x="1559" y="65"/>
                  </a:lnTo>
                  <a:lnTo>
                    <a:pt x="1569" y="64"/>
                  </a:lnTo>
                  <a:lnTo>
                    <a:pt x="1579" y="64"/>
                  </a:lnTo>
                  <a:lnTo>
                    <a:pt x="1590" y="64"/>
                  </a:lnTo>
                  <a:lnTo>
                    <a:pt x="1600" y="65"/>
                  </a:lnTo>
                  <a:lnTo>
                    <a:pt x="1607" y="67"/>
                  </a:lnTo>
                  <a:lnTo>
                    <a:pt x="1615" y="68"/>
                  </a:lnTo>
                  <a:lnTo>
                    <a:pt x="1620" y="71"/>
                  </a:lnTo>
                  <a:lnTo>
                    <a:pt x="1626" y="74"/>
                  </a:lnTo>
                  <a:lnTo>
                    <a:pt x="1631" y="77"/>
                  </a:lnTo>
                  <a:lnTo>
                    <a:pt x="1635" y="81"/>
                  </a:lnTo>
                  <a:lnTo>
                    <a:pt x="1638" y="86"/>
                  </a:lnTo>
                  <a:lnTo>
                    <a:pt x="1639" y="90"/>
                  </a:lnTo>
                  <a:lnTo>
                    <a:pt x="1642" y="95"/>
                  </a:lnTo>
                  <a:lnTo>
                    <a:pt x="1644" y="100"/>
                  </a:lnTo>
                  <a:lnTo>
                    <a:pt x="1644" y="105"/>
                  </a:lnTo>
                  <a:lnTo>
                    <a:pt x="1645" y="111"/>
                  </a:lnTo>
                  <a:lnTo>
                    <a:pt x="1645" y="118"/>
                  </a:lnTo>
                  <a:lnTo>
                    <a:pt x="1645" y="125"/>
                  </a:lnTo>
                  <a:lnTo>
                    <a:pt x="1645" y="162"/>
                  </a:lnTo>
                  <a:lnTo>
                    <a:pt x="1645" y="179"/>
                  </a:lnTo>
                  <a:lnTo>
                    <a:pt x="1645" y="192"/>
                  </a:lnTo>
                  <a:lnTo>
                    <a:pt x="1645" y="204"/>
                  </a:lnTo>
                  <a:lnTo>
                    <a:pt x="1647" y="211"/>
                  </a:lnTo>
                  <a:lnTo>
                    <a:pt x="1647" y="217"/>
                  </a:lnTo>
                  <a:lnTo>
                    <a:pt x="1648" y="223"/>
                  </a:lnTo>
                  <a:lnTo>
                    <a:pt x="1651" y="229"/>
                  </a:lnTo>
                  <a:lnTo>
                    <a:pt x="1653" y="235"/>
                  </a:lnTo>
                  <a:lnTo>
                    <a:pt x="1625" y="235"/>
                  </a:lnTo>
                  <a:lnTo>
                    <a:pt x="1622" y="230"/>
                  </a:lnTo>
                  <a:lnTo>
                    <a:pt x="1619" y="226"/>
                  </a:lnTo>
                  <a:lnTo>
                    <a:pt x="1617" y="221"/>
                  </a:lnTo>
                  <a:lnTo>
                    <a:pt x="1617" y="216"/>
                  </a:lnTo>
                  <a:close/>
                  <a:moveTo>
                    <a:pt x="1615" y="157"/>
                  </a:moveTo>
                  <a:lnTo>
                    <a:pt x="1610" y="159"/>
                  </a:lnTo>
                  <a:lnTo>
                    <a:pt x="1606" y="159"/>
                  </a:lnTo>
                  <a:lnTo>
                    <a:pt x="1600" y="160"/>
                  </a:lnTo>
                  <a:lnTo>
                    <a:pt x="1596" y="162"/>
                  </a:lnTo>
                  <a:lnTo>
                    <a:pt x="1588" y="163"/>
                  </a:lnTo>
                  <a:lnTo>
                    <a:pt x="1582" y="163"/>
                  </a:lnTo>
                  <a:lnTo>
                    <a:pt x="1574" y="165"/>
                  </a:lnTo>
                  <a:lnTo>
                    <a:pt x="1566" y="166"/>
                  </a:lnTo>
                  <a:lnTo>
                    <a:pt x="1558" y="168"/>
                  </a:lnTo>
                  <a:lnTo>
                    <a:pt x="1552" y="168"/>
                  </a:lnTo>
                  <a:lnTo>
                    <a:pt x="1546" y="169"/>
                  </a:lnTo>
                  <a:lnTo>
                    <a:pt x="1542" y="170"/>
                  </a:lnTo>
                  <a:lnTo>
                    <a:pt x="1539" y="172"/>
                  </a:lnTo>
                  <a:lnTo>
                    <a:pt x="1536" y="173"/>
                  </a:lnTo>
                  <a:lnTo>
                    <a:pt x="1533" y="176"/>
                  </a:lnTo>
                  <a:lnTo>
                    <a:pt x="1530" y="178"/>
                  </a:lnTo>
                  <a:lnTo>
                    <a:pt x="1528" y="181"/>
                  </a:lnTo>
                  <a:lnTo>
                    <a:pt x="1527" y="184"/>
                  </a:lnTo>
                  <a:lnTo>
                    <a:pt x="1525" y="186"/>
                  </a:lnTo>
                  <a:lnTo>
                    <a:pt x="1525" y="189"/>
                  </a:lnTo>
                  <a:lnTo>
                    <a:pt x="1525" y="194"/>
                  </a:lnTo>
                  <a:lnTo>
                    <a:pt x="1528" y="197"/>
                  </a:lnTo>
                  <a:lnTo>
                    <a:pt x="1530" y="201"/>
                  </a:lnTo>
                  <a:lnTo>
                    <a:pt x="1534" y="204"/>
                  </a:lnTo>
                  <a:lnTo>
                    <a:pt x="1539" y="207"/>
                  </a:lnTo>
                  <a:lnTo>
                    <a:pt x="1546" y="208"/>
                  </a:lnTo>
                  <a:lnTo>
                    <a:pt x="1552" y="210"/>
                  </a:lnTo>
                  <a:lnTo>
                    <a:pt x="1560" y="210"/>
                  </a:lnTo>
                  <a:lnTo>
                    <a:pt x="1569" y="210"/>
                  </a:lnTo>
                  <a:lnTo>
                    <a:pt x="1577" y="208"/>
                  </a:lnTo>
                  <a:lnTo>
                    <a:pt x="1584" y="207"/>
                  </a:lnTo>
                  <a:lnTo>
                    <a:pt x="1590" y="204"/>
                  </a:lnTo>
                  <a:lnTo>
                    <a:pt x="1596" y="201"/>
                  </a:lnTo>
                  <a:lnTo>
                    <a:pt x="1601" y="197"/>
                  </a:lnTo>
                  <a:lnTo>
                    <a:pt x="1606" y="192"/>
                  </a:lnTo>
                  <a:lnTo>
                    <a:pt x="1610" y="186"/>
                  </a:lnTo>
                  <a:lnTo>
                    <a:pt x="1612" y="182"/>
                  </a:lnTo>
                  <a:lnTo>
                    <a:pt x="1613" y="178"/>
                  </a:lnTo>
                  <a:lnTo>
                    <a:pt x="1615" y="172"/>
                  </a:lnTo>
                  <a:lnTo>
                    <a:pt x="1615" y="165"/>
                  </a:lnTo>
                  <a:lnTo>
                    <a:pt x="1615" y="157"/>
                  </a:lnTo>
                  <a:close/>
                  <a:moveTo>
                    <a:pt x="1794" y="235"/>
                  </a:moveTo>
                  <a:lnTo>
                    <a:pt x="1794" y="208"/>
                  </a:lnTo>
                  <a:lnTo>
                    <a:pt x="1790" y="216"/>
                  </a:lnTo>
                  <a:lnTo>
                    <a:pt x="1785" y="220"/>
                  </a:lnTo>
                  <a:lnTo>
                    <a:pt x="1780" y="226"/>
                  </a:lnTo>
                  <a:lnTo>
                    <a:pt x="1775" y="229"/>
                  </a:lnTo>
                  <a:lnTo>
                    <a:pt x="1768" y="232"/>
                  </a:lnTo>
                  <a:lnTo>
                    <a:pt x="1762" y="235"/>
                  </a:lnTo>
                  <a:lnTo>
                    <a:pt x="1755" y="236"/>
                  </a:lnTo>
                  <a:lnTo>
                    <a:pt x="1747" y="236"/>
                  </a:lnTo>
                  <a:lnTo>
                    <a:pt x="1737" y="236"/>
                  </a:lnTo>
                  <a:lnTo>
                    <a:pt x="1728" y="235"/>
                  </a:lnTo>
                  <a:lnTo>
                    <a:pt x="1720" y="232"/>
                  </a:lnTo>
                  <a:lnTo>
                    <a:pt x="1711" y="227"/>
                  </a:lnTo>
                  <a:lnTo>
                    <a:pt x="1702" y="221"/>
                  </a:lnTo>
                  <a:lnTo>
                    <a:pt x="1696" y="214"/>
                  </a:lnTo>
                  <a:lnTo>
                    <a:pt x="1689" y="205"/>
                  </a:lnTo>
                  <a:lnTo>
                    <a:pt x="1685" y="197"/>
                  </a:lnTo>
                  <a:lnTo>
                    <a:pt x="1680" y="186"/>
                  </a:lnTo>
                  <a:lnTo>
                    <a:pt x="1677" y="175"/>
                  </a:lnTo>
                  <a:lnTo>
                    <a:pt x="1676" y="163"/>
                  </a:lnTo>
                  <a:lnTo>
                    <a:pt x="1674" y="151"/>
                  </a:lnTo>
                  <a:lnTo>
                    <a:pt x="1674" y="138"/>
                  </a:lnTo>
                  <a:lnTo>
                    <a:pt x="1677" y="127"/>
                  </a:lnTo>
                  <a:lnTo>
                    <a:pt x="1679" y="116"/>
                  </a:lnTo>
                  <a:lnTo>
                    <a:pt x="1683" y="106"/>
                  </a:lnTo>
                  <a:lnTo>
                    <a:pt x="1688" y="96"/>
                  </a:lnTo>
                  <a:lnTo>
                    <a:pt x="1695" y="87"/>
                  </a:lnTo>
                  <a:lnTo>
                    <a:pt x="1701" y="80"/>
                  </a:lnTo>
                  <a:lnTo>
                    <a:pt x="1709" y="74"/>
                  </a:lnTo>
                  <a:lnTo>
                    <a:pt x="1718" y="70"/>
                  </a:lnTo>
                  <a:lnTo>
                    <a:pt x="1727" y="67"/>
                  </a:lnTo>
                  <a:lnTo>
                    <a:pt x="1737" y="64"/>
                  </a:lnTo>
                  <a:lnTo>
                    <a:pt x="1747" y="64"/>
                  </a:lnTo>
                  <a:lnTo>
                    <a:pt x="1755" y="64"/>
                  </a:lnTo>
                  <a:lnTo>
                    <a:pt x="1762" y="65"/>
                  </a:lnTo>
                  <a:lnTo>
                    <a:pt x="1768" y="68"/>
                  </a:lnTo>
                  <a:lnTo>
                    <a:pt x="1775" y="71"/>
                  </a:lnTo>
                  <a:lnTo>
                    <a:pt x="1781" y="76"/>
                  </a:lnTo>
                  <a:lnTo>
                    <a:pt x="1785" y="80"/>
                  </a:lnTo>
                  <a:lnTo>
                    <a:pt x="1790" y="84"/>
                  </a:lnTo>
                  <a:lnTo>
                    <a:pt x="1794" y="90"/>
                  </a:lnTo>
                  <a:lnTo>
                    <a:pt x="1794" y="3"/>
                  </a:lnTo>
                  <a:lnTo>
                    <a:pt x="1822" y="3"/>
                  </a:lnTo>
                  <a:lnTo>
                    <a:pt x="1822" y="235"/>
                  </a:lnTo>
                  <a:lnTo>
                    <a:pt x="1794" y="235"/>
                  </a:lnTo>
                  <a:close/>
                  <a:moveTo>
                    <a:pt x="1704" y="151"/>
                  </a:moveTo>
                  <a:lnTo>
                    <a:pt x="1705" y="165"/>
                  </a:lnTo>
                  <a:lnTo>
                    <a:pt x="1707" y="176"/>
                  </a:lnTo>
                  <a:lnTo>
                    <a:pt x="1711" y="186"/>
                  </a:lnTo>
                  <a:lnTo>
                    <a:pt x="1717" y="195"/>
                  </a:lnTo>
                  <a:lnTo>
                    <a:pt x="1724" y="203"/>
                  </a:lnTo>
                  <a:lnTo>
                    <a:pt x="1731" y="207"/>
                  </a:lnTo>
                  <a:lnTo>
                    <a:pt x="1740" y="208"/>
                  </a:lnTo>
                  <a:lnTo>
                    <a:pt x="1749" y="210"/>
                  </a:lnTo>
                  <a:lnTo>
                    <a:pt x="1758" y="208"/>
                  </a:lnTo>
                  <a:lnTo>
                    <a:pt x="1766" y="207"/>
                  </a:lnTo>
                  <a:lnTo>
                    <a:pt x="1774" y="203"/>
                  </a:lnTo>
                  <a:lnTo>
                    <a:pt x="1781" y="197"/>
                  </a:lnTo>
                  <a:lnTo>
                    <a:pt x="1787" y="188"/>
                  </a:lnTo>
                  <a:lnTo>
                    <a:pt x="1791" y="178"/>
                  </a:lnTo>
                  <a:lnTo>
                    <a:pt x="1793" y="166"/>
                  </a:lnTo>
                  <a:lnTo>
                    <a:pt x="1794" y="153"/>
                  </a:lnTo>
                  <a:lnTo>
                    <a:pt x="1793" y="138"/>
                  </a:lnTo>
                  <a:lnTo>
                    <a:pt x="1791" y="125"/>
                  </a:lnTo>
                  <a:lnTo>
                    <a:pt x="1787" y="115"/>
                  </a:lnTo>
                  <a:lnTo>
                    <a:pt x="1781" y="106"/>
                  </a:lnTo>
                  <a:lnTo>
                    <a:pt x="1774" y="99"/>
                  </a:lnTo>
                  <a:lnTo>
                    <a:pt x="1766" y="95"/>
                  </a:lnTo>
                  <a:lnTo>
                    <a:pt x="1758" y="93"/>
                  </a:lnTo>
                  <a:lnTo>
                    <a:pt x="1747" y="92"/>
                  </a:lnTo>
                  <a:lnTo>
                    <a:pt x="1739" y="93"/>
                  </a:lnTo>
                  <a:lnTo>
                    <a:pt x="1730" y="95"/>
                  </a:lnTo>
                  <a:lnTo>
                    <a:pt x="1723" y="99"/>
                  </a:lnTo>
                  <a:lnTo>
                    <a:pt x="1715" y="106"/>
                  </a:lnTo>
                  <a:lnTo>
                    <a:pt x="1709" y="114"/>
                  </a:lnTo>
                  <a:lnTo>
                    <a:pt x="1707" y="124"/>
                  </a:lnTo>
                  <a:lnTo>
                    <a:pt x="1704" y="137"/>
                  </a:lnTo>
                  <a:lnTo>
                    <a:pt x="1704" y="151"/>
                  </a:lnTo>
                  <a:close/>
                  <a:moveTo>
                    <a:pt x="1866" y="30"/>
                  </a:moveTo>
                  <a:lnTo>
                    <a:pt x="1866" y="3"/>
                  </a:lnTo>
                  <a:lnTo>
                    <a:pt x="1894" y="3"/>
                  </a:lnTo>
                  <a:lnTo>
                    <a:pt x="1894" y="30"/>
                  </a:lnTo>
                  <a:lnTo>
                    <a:pt x="1866" y="30"/>
                  </a:lnTo>
                  <a:close/>
                  <a:moveTo>
                    <a:pt x="1831" y="296"/>
                  </a:moveTo>
                  <a:lnTo>
                    <a:pt x="1837" y="270"/>
                  </a:lnTo>
                  <a:lnTo>
                    <a:pt x="1841" y="271"/>
                  </a:lnTo>
                  <a:lnTo>
                    <a:pt x="1844" y="271"/>
                  </a:lnTo>
                  <a:lnTo>
                    <a:pt x="1845" y="273"/>
                  </a:lnTo>
                  <a:lnTo>
                    <a:pt x="1848" y="273"/>
                  </a:lnTo>
                  <a:lnTo>
                    <a:pt x="1853" y="273"/>
                  </a:lnTo>
                  <a:lnTo>
                    <a:pt x="1856" y="271"/>
                  </a:lnTo>
                  <a:lnTo>
                    <a:pt x="1858" y="268"/>
                  </a:lnTo>
                  <a:lnTo>
                    <a:pt x="1861" y="267"/>
                  </a:lnTo>
                  <a:lnTo>
                    <a:pt x="1863" y="262"/>
                  </a:lnTo>
                  <a:lnTo>
                    <a:pt x="1864" y="257"/>
                  </a:lnTo>
                  <a:lnTo>
                    <a:pt x="1866" y="248"/>
                  </a:lnTo>
                  <a:lnTo>
                    <a:pt x="1866" y="238"/>
                  </a:lnTo>
                  <a:lnTo>
                    <a:pt x="1866" y="65"/>
                  </a:lnTo>
                  <a:lnTo>
                    <a:pt x="1894" y="65"/>
                  </a:lnTo>
                  <a:lnTo>
                    <a:pt x="1894" y="240"/>
                  </a:lnTo>
                  <a:lnTo>
                    <a:pt x="1894" y="255"/>
                  </a:lnTo>
                  <a:lnTo>
                    <a:pt x="1892" y="267"/>
                  </a:lnTo>
                  <a:lnTo>
                    <a:pt x="1889" y="277"/>
                  </a:lnTo>
                  <a:lnTo>
                    <a:pt x="1886" y="284"/>
                  </a:lnTo>
                  <a:lnTo>
                    <a:pt x="1880" y="292"/>
                  </a:lnTo>
                  <a:lnTo>
                    <a:pt x="1872" y="296"/>
                  </a:lnTo>
                  <a:lnTo>
                    <a:pt x="1863" y="299"/>
                  </a:lnTo>
                  <a:lnTo>
                    <a:pt x="1851" y="300"/>
                  </a:lnTo>
                  <a:lnTo>
                    <a:pt x="1847" y="300"/>
                  </a:lnTo>
                  <a:lnTo>
                    <a:pt x="1841" y="299"/>
                  </a:lnTo>
                  <a:lnTo>
                    <a:pt x="1837" y="297"/>
                  </a:lnTo>
                  <a:lnTo>
                    <a:pt x="1831" y="296"/>
                  </a:lnTo>
                  <a:close/>
                  <a:moveTo>
                    <a:pt x="2050" y="216"/>
                  </a:moveTo>
                  <a:lnTo>
                    <a:pt x="2041" y="221"/>
                  </a:lnTo>
                  <a:lnTo>
                    <a:pt x="2034" y="226"/>
                  </a:lnTo>
                  <a:lnTo>
                    <a:pt x="2025" y="230"/>
                  </a:lnTo>
                  <a:lnTo>
                    <a:pt x="2018" y="233"/>
                  </a:lnTo>
                  <a:lnTo>
                    <a:pt x="2010" y="235"/>
                  </a:lnTo>
                  <a:lnTo>
                    <a:pt x="2003" y="235"/>
                  </a:lnTo>
                  <a:lnTo>
                    <a:pt x="1996" y="236"/>
                  </a:lnTo>
                  <a:lnTo>
                    <a:pt x="1987" y="236"/>
                  </a:lnTo>
                  <a:lnTo>
                    <a:pt x="1974" y="236"/>
                  </a:lnTo>
                  <a:lnTo>
                    <a:pt x="1964" y="233"/>
                  </a:lnTo>
                  <a:lnTo>
                    <a:pt x="1953" y="230"/>
                  </a:lnTo>
                  <a:lnTo>
                    <a:pt x="1945" y="224"/>
                  </a:lnTo>
                  <a:lnTo>
                    <a:pt x="1939" y="217"/>
                  </a:lnTo>
                  <a:lnTo>
                    <a:pt x="1934" y="210"/>
                  </a:lnTo>
                  <a:lnTo>
                    <a:pt x="1932" y="201"/>
                  </a:lnTo>
                  <a:lnTo>
                    <a:pt x="1930" y="191"/>
                  </a:lnTo>
                  <a:lnTo>
                    <a:pt x="1930" y="185"/>
                  </a:lnTo>
                  <a:lnTo>
                    <a:pt x="1932" y="179"/>
                  </a:lnTo>
                  <a:lnTo>
                    <a:pt x="1933" y="173"/>
                  </a:lnTo>
                  <a:lnTo>
                    <a:pt x="1936" y="169"/>
                  </a:lnTo>
                  <a:lnTo>
                    <a:pt x="1939" y="163"/>
                  </a:lnTo>
                  <a:lnTo>
                    <a:pt x="1942" y="159"/>
                  </a:lnTo>
                  <a:lnTo>
                    <a:pt x="1946" y="156"/>
                  </a:lnTo>
                  <a:lnTo>
                    <a:pt x="1951" y="153"/>
                  </a:lnTo>
                  <a:lnTo>
                    <a:pt x="1955" y="150"/>
                  </a:lnTo>
                  <a:lnTo>
                    <a:pt x="1961" y="147"/>
                  </a:lnTo>
                  <a:lnTo>
                    <a:pt x="1965" y="146"/>
                  </a:lnTo>
                  <a:lnTo>
                    <a:pt x="1971" y="143"/>
                  </a:lnTo>
                  <a:lnTo>
                    <a:pt x="1975" y="141"/>
                  </a:lnTo>
                  <a:lnTo>
                    <a:pt x="1981" y="140"/>
                  </a:lnTo>
                  <a:lnTo>
                    <a:pt x="1988" y="140"/>
                  </a:lnTo>
                  <a:lnTo>
                    <a:pt x="1996" y="138"/>
                  </a:lnTo>
                  <a:lnTo>
                    <a:pt x="2005" y="138"/>
                  </a:lnTo>
                  <a:lnTo>
                    <a:pt x="2012" y="137"/>
                  </a:lnTo>
                  <a:lnTo>
                    <a:pt x="2019" y="135"/>
                  </a:lnTo>
                  <a:lnTo>
                    <a:pt x="2026" y="134"/>
                  </a:lnTo>
                  <a:lnTo>
                    <a:pt x="2032" y="134"/>
                  </a:lnTo>
                  <a:lnTo>
                    <a:pt x="2037" y="133"/>
                  </a:lnTo>
                  <a:lnTo>
                    <a:pt x="2043" y="131"/>
                  </a:lnTo>
                  <a:lnTo>
                    <a:pt x="2047" y="130"/>
                  </a:lnTo>
                  <a:lnTo>
                    <a:pt x="2047" y="127"/>
                  </a:lnTo>
                  <a:lnTo>
                    <a:pt x="2047" y="125"/>
                  </a:lnTo>
                  <a:lnTo>
                    <a:pt x="2047" y="124"/>
                  </a:lnTo>
                  <a:lnTo>
                    <a:pt x="2047" y="122"/>
                  </a:lnTo>
                  <a:lnTo>
                    <a:pt x="2047" y="115"/>
                  </a:lnTo>
                  <a:lnTo>
                    <a:pt x="2045" y="109"/>
                  </a:lnTo>
                  <a:lnTo>
                    <a:pt x="2043" y="105"/>
                  </a:lnTo>
                  <a:lnTo>
                    <a:pt x="2038" y="100"/>
                  </a:lnTo>
                  <a:lnTo>
                    <a:pt x="2032" y="96"/>
                  </a:lnTo>
                  <a:lnTo>
                    <a:pt x="2025" y="93"/>
                  </a:lnTo>
                  <a:lnTo>
                    <a:pt x="2016" y="92"/>
                  </a:lnTo>
                  <a:lnTo>
                    <a:pt x="2006" y="92"/>
                  </a:lnTo>
                  <a:lnTo>
                    <a:pt x="1997" y="92"/>
                  </a:lnTo>
                  <a:lnTo>
                    <a:pt x="1990" y="93"/>
                  </a:lnTo>
                  <a:lnTo>
                    <a:pt x="1983" y="95"/>
                  </a:lnTo>
                  <a:lnTo>
                    <a:pt x="1977" y="98"/>
                  </a:lnTo>
                  <a:lnTo>
                    <a:pt x="1972" y="102"/>
                  </a:lnTo>
                  <a:lnTo>
                    <a:pt x="1970" y="106"/>
                  </a:lnTo>
                  <a:lnTo>
                    <a:pt x="1967" y="112"/>
                  </a:lnTo>
                  <a:lnTo>
                    <a:pt x="1964" y="119"/>
                  </a:lnTo>
                  <a:lnTo>
                    <a:pt x="1936" y="114"/>
                  </a:lnTo>
                  <a:lnTo>
                    <a:pt x="1937" y="105"/>
                  </a:lnTo>
                  <a:lnTo>
                    <a:pt x="1940" y="98"/>
                  </a:lnTo>
                  <a:lnTo>
                    <a:pt x="1943" y="92"/>
                  </a:lnTo>
                  <a:lnTo>
                    <a:pt x="1948" y="86"/>
                  </a:lnTo>
                  <a:lnTo>
                    <a:pt x="1952" y="80"/>
                  </a:lnTo>
                  <a:lnTo>
                    <a:pt x="1959" y="76"/>
                  </a:lnTo>
                  <a:lnTo>
                    <a:pt x="1965" y="73"/>
                  </a:lnTo>
                  <a:lnTo>
                    <a:pt x="1974" y="70"/>
                  </a:lnTo>
                  <a:lnTo>
                    <a:pt x="1983" y="67"/>
                  </a:lnTo>
                  <a:lnTo>
                    <a:pt x="1991" y="65"/>
                  </a:lnTo>
                  <a:lnTo>
                    <a:pt x="2002" y="64"/>
                  </a:lnTo>
                  <a:lnTo>
                    <a:pt x="2012" y="64"/>
                  </a:lnTo>
                  <a:lnTo>
                    <a:pt x="2022" y="64"/>
                  </a:lnTo>
                  <a:lnTo>
                    <a:pt x="2032" y="65"/>
                  </a:lnTo>
                  <a:lnTo>
                    <a:pt x="2040" y="67"/>
                  </a:lnTo>
                  <a:lnTo>
                    <a:pt x="2047" y="68"/>
                  </a:lnTo>
                  <a:lnTo>
                    <a:pt x="2053" y="71"/>
                  </a:lnTo>
                  <a:lnTo>
                    <a:pt x="2059" y="74"/>
                  </a:lnTo>
                  <a:lnTo>
                    <a:pt x="2063" y="77"/>
                  </a:lnTo>
                  <a:lnTo>
                    <a:pt x="2067" y="81"/>
                  </a:lnTo>
                  <a:lnTo>
                    <a:pt x="2070" y="86"/>
                  </a:lnTo>
                  <a:lnTo>
                    <a:pt x="2072" y="90"/>
                  </a:lnTo>
                  <a:lnTo>
                    <a:pt x="2075" y="95"/>
                  </a:lnTo>
                  <a:lnTo>
                    <a:pt x="2076" y="100"/>
                  </a:lnTo>
                  <a:lnTo>
                    <a:pt x="2076" y="105"/>
                  </a:lnTo>
                  <a:lnTo>
                    <a:pt x="2078" y="111"/>
                  </a:lnTo>
                  <a:lnTo>
                    <a:pt x="2078" y="118"/>
                  </a:lnTo>
                  <a:lnTo>
                    <a:pt x="2078" y="125"/>
                  </a:lnTo>
                  <a:lnTo>
                    <a:pt x="2078" y="162"/>
                  </a:lnTo>
                  <a:lnTo>
                    <a:pt x="2078" y="179"/>
                  </a:lnTo>
                  <a:lnTo>
                    <a:pt x="2078" y="192"/>
                  </a:lnTo>
                  <a:lnTo>
                    <a:pt x="2078" y="204"/>
                  </a:lnTo>
                  <a:lnTo>
                    <a:pt x="2079" y="211"/>
                  </a:lnTo>
                  <a:lnTo>
                    <a:pt x="2079" y="217"/>
                  </a:lnTo>
                  <a:lnTo>
                    <a:pt x="2081" y="223"/>
                  </a:lnTo>
                  <a:lnTo>
                    <a:pt x="2083" y="229"/>
                  </a:lnTo>
                  <a:lnTo>
                    <a:pt x="2085" y="235"/>
                  </a:lnTo>
                  <a:lnTo>
                    <a:pt x="2057" y="235"/>
                  </a:lnTo>
                  <a:lnTo>
                    <a:pt x="2054" y="230"/>
                  </a:lnTo>
                  <a:lnTo>
                    <a:pt x="2051" y="226"/>
                  </a:lnTo>
                  <a:lnTo>
                    <a:pt x="2050" y="221"/>
                  </a:lnTo>
                  <a:lnTo>
                    <a:pt x="2050" y="216"/>
                  </a:lnTo>
                  <a:close/>
                  <a:moveTo>
                    <a:pt x="2047" y="157"/>
                  </a:moveTo>
                  <a:lnTo>
                    <a:pt x="2043" y="159"/>
                  </a:lnTo>
                  <a:lnTo>
                    <a:pt x="2038" y="159"/>
                  </a:lnTo>
                  <a:lnTo>
                    <a:pt x="2032" y="160"/>
                  </a:lnTo>
                  <a:lnTo>
                    <a:pt x="2028" y="162"/>
                  </a:lnTo>
                  <a:lnTo>
                    <a:pt x="2021" y="163"/>
                  </a:lnTo>
                  <a:lnTo>
                    <a:pt x="2015" y="163"/>
                  </a:lnTo>
                  <a:lnTo>
                    <a:pt x="2006" y="165"/>
                  </a:lnTo>
                  <a:lnTo>
                    <a:pt x="1999" y="166"/>
                  </a:lnTo>
                  <a:lnTo>
                    <a:pt x="1990" y="168"/>
                  </a:lnTo>
                  <a:lnTo>
                    <a:pt x="1984" y="168"/>
                  </a:lnTo>
                  <a:lnTo>
                    <a:pt x="1978" y="169"/>
                  </a:lnTo>
                  <a:lnTo>
                    <a:pt x="1974" y="170"/>
                  </a:lnTo>
                  <a:lnTo>
                    <a:pt x="1971" y="172"/>
                  </a:lnTo>
                  <a:lnTo>
                    <a:pt x="1968" y="173"/>
                  </a:lnTo>
                  <a:lnTo>
                    <a:pt x="1965" y="176"/>
                  </a:lnTo>
                  <a:lnTo>
                    <a:pt x="1962" y="178"/>
                  </a:lnTo>
                  <a:lnTo>
                    <a:pt x="1961" y="181"/>
                  </a:lnTo>
                  <a:lnTo>
                    <a:pt x="1959" y="184"/>
                  </a:lnTo>
                  <a:lnTo>
                    <a:pt x="1958" y="186"/>
                  </a:lnTo>
                  <a:lnTo>
                    <a:pt x="1958" y="189"/>
                  </a:lnTo>
                  <a:lnTo>
                    <a:pt x="1958" y="194"/>
                  </a:lnTo>
                  <a:lnTo>
                    <a:pt x="1961" y="197"/>
                  </a:lnTo>
                  <a:lnTo>
                    <a:pt x="1962" y="201"/>
                  </a:lnTo>
                  <a:lnTo>
                    <a:pt x="1967" y="204"/>
                  </a:lnTo>
                  <a:lnTo>
                    <a:pt x="1971" y="207"/>
                  </a:lnTo>
                  <a:lnTo>
                    <a:pt x="1978" y="208"/>
                  </a:lnTo>
                  <a:lnTo>
                    <a:pt x="1984" y="210"/>
                  </a:lnTo>
                  <a:lnTo>
                    <a:pt x="1993" y="210"/>
                  </a:lnTo>
                  <a:lnTo>
                    <a:pt x="2002" y="210"/>
                  </a:lnTo>
                  <a:lnTo>
                    <a:pt x="2009" y="208"/>
                  </a:lnTo>
                  <a:lnTo>
                    <a:pt x="2016" y="207"/>
                  </a:lnTo>
                  <a:lnTo>
                    <a:pt x="2022" y="204"/>
                  </a:lnTo>
                  <a:lnTo>
                    <a:pt x="2028" y="201"/>
                  </a:lnTo>
                  <a:lnTo>
                    <a:pt x="2034" y="197"/>
                  </a:lnTo>
                  <a:lnTo>
                    <a:pt x="2038" y="192"/>
                  </a:lnTo>
                  <a:lnTo>
                    <a:pt x="2043" y="186"/>
                  </a:lnTo>
                  <a:lnTo>
                    <a:pt x="2044" y="182"/>
                  </a:lnTo>
                  <a:lnTo>
                    <a:pt x="2045" y="178"/>
                  </a:lnTo>
                  <a:lnTo>
                    <a:pt x="2047" y="172"/>
                  </a:lnTo>
                  <a:lnTo>
                    <a:pt x="2047" y="165"/>
                  </a:lnTo>
                  <a:lnTo>
                    <a:pt x="2047" y="157"/>
                  </a:lnTo>
                  <a:close/>
                  <a:moveTo>
                    <a:pt x="2230" y="172"/>
                  </a:moveTo>
                  <a:lnTo>
                    <a:pt x="2257" y="178"/>
                  </a:lnTo>
                  <a:lnTo>
                    <a:pt x="2254" y="191"/>
                  </a:lnTo>
                  <a:lnTo>
                    <a:pt x="2249" y="203"/>
                  </a:lnTo>
                  <a:lnTo>
                    <a:pt x="2243" y="213"/>
                  </a:lnTo>
                  <a:lnTo>
                    <a:pt x="2234" y="221"/>
                  </a:lnTo>
                  <a:lnTo>
                    <a:pt x="2230" y="226"/>
                  </a:lnTo>
                  <a:lnTo>
                    <a:pt x="2224" y="229"/>
                  </a:lnTo>
                  <a:lnTo>
                    <a:pt x="2218" y="232"/>
                  </a:lnTo>
                  <a:lnTo>
                    <a:pt x="2212" y="233"/>
                  </a:lnTo>
                  <a:lnTo>
                    <a:pt x="2206" y="235"/>
                  </a:lnTo>
                  <a:lnTo>
                    <a:pt x="2200" y="236"/>
                  </a:lnTo>
                  <a:lnTo>
                    <a:pt x="2193" y="236"/>
                  </a:lnTo>
                  <a:lnTo>
                    <a:pt x="2187" y="236"/>
                  </a:lnTo>
                  <a:lnTo>
                    <a:pt x="2178" y="236"/>
                  </a:lnTo>
                  <a:lnTo>
                    <a:pt x="2171" y="235"/>
                  </a:lnTo>
                  <a:lnTo>
                    <a:pt x="2162" y="233"/>
                  </a:lnTo>
                  <a:lnTo>
                    <a:pt x="2155" y="232"/>
                  </a:lnTo>
                  <a:lnTo>
                    <a:pt x="2149" y="229"/>
                  </a:lnTo>
                  <a:lnTo>
                    <a:pt x="2142" y="224"/>
                  </a:lnTo>
                  <a:lnTo>
                    <a:pt x="2137" y="220"/>
                  </a:lnTo>
                  <a:lnTo>
                    <a:pt x="2132" y="216"/>
                  </a:lnTo>
                  <a:lnTo>
                    <a:pt x="2121" y="204"/>
                  </a:lnTo>
                  <a:lnTo>
                    <a:pt x="2116" y="188"/>
                  </a:lnTo>
                  <a:lnTo>
                    <a:pt x="2111" y="170"/>
                  </a:lnTo>
                  <a:lnTo>
                    <a:pt x="2110" y="151"/>
                  </a:lnTo>
                  <a:lnTo>
                    <a:pt x="2110" y="138"/>
                  </a:lnTo>
                  <a:lnTo>
                    <a:pt x="2113" y="125"/>
                  </a:lnTo>
                  <a:lnTo>
                    <a:pt x="2114" y="115"/>
                  </a:lnTo>
                  <a:lnTo>
                    <a:pt x="2119" y="103"/>
                  </a:lnTo>
                  <a:lnTo>
                    <a:pt x="2124" y="95"/>
                  </a:lnTo>
                  <a:lnTo>
                    <a:pt x="2130" y="86"/>
                  </a:lnTo>
                  <a:lnTo>
                    <a:pt x="2137" y="80"/>
                  </a:lnTo>
                  <a:lnTo>
                    <a:pt x="2146" y="74"/>
                  </a:lnTo>
                  <a:lnTo>
                    <a:pt x="2155" y="70"/>
                  </a:lnTo>
                  <a:lnTo>
                    <a:pt x="2165" y="67"/>
                  </a:lnTo>
                  <a:lnTo>
                    <a:pt x="2175" y="64"/>
                  </a:lnTo>
                  <a:lnTo>
                    <a:pt x="2186" y="64"/>
                  </a:lnTo>
                  <a:lnTo>
                    <a:pt x="2192" y="64"/>
                  </a:lnTo>
                  <a:lnTo>
                    <a:pt x="2199" y="65"/>
                  </a:lnTo>
                  <a:lnTo>
                    <a:pt x="2205" y="65"/>
                  </a:lnTo>
                  <a:lnTo>
                    <a:pt x="2211" y="67"/>
                  </a:lnTo>
                  <a:lnTo>
                    <a:pt x="2215" y="70"/>
                  </a:lnTo>
                  <a:lnTo>
                    <a:pt x="2221" y="71"/>
                  </a:lnTo>
                  <a:lnTo>
                    <a:pt x="2225" y="74"/>
                  </a:lnTo>
                  <a:lnTo>
                    <a:pt x="2230" y="77"/>
                  </a:lnTo>
                  <a:lnTo>
                    <a:pt x="2237" y="84"/>
                  </a:lnTo>
                  <a:lnTo>
                    <a:pt x="2244" y="93"/>
                  </a:lnTo>
                  <a:lnTo>
                    <a:pt x="2249" y="105"/>
                  </a:lnTo>
                  <a:lnTo>
                    <a:pt x="2251" y="116"/>
                  </a:lnTo>
                  <a:lnTo>
                    <a:pt x="2224" y="121"/>
                  </a:lnTo>
                  <a:lnTo>
                    <a:pt x="2221" y="115"/>
                  </a:lnTo>
                  <a:lnTo>
                    <a:pt x="2218" y="108"/>
                  </a:lnTo>
                  <a:lnTo>
                    <a:pt x="2215" y="103"/>
                  </a:lnTo>
                  <a:lnTo>
                    <a:pt x="2211" y="99"/>
                  </a:lnTo>
                  <a:lnTo>
                    <a:pt x="2205" y="96"/>
                  </a:lnTo>
                  <a:lnTo>
                    <a:pt x="2199" y="93"/>
                  </a:lnTo>
                  <a:lnTo>
                    <a:pt x="2193" y="92"/>
                  </a:lnTo>
                  <a:lnTo>
                    <a:pt x="2186" y="92"/>
                  </a:lnTo>
                  <a:lnTo>
                    <a:pt x="2175" y="93"/>
                  </a:lnTo>
                  <a:lnTo>
                    <a:pt x="2167" y="95"/>
                  </a:lnTo>
                  <a:lnTo>
                    <a:pt x="2158" y="99"/>
                  </a:lnTo>
                  <a:lnTo>
                    <a:pt x="2151" y="105"/>
                  </a:lnTo>
                  <a:lnTo>
                    <a:pt x="2145" y="114"/>
                  </a:lnTo>
                  <a:lnTo>
                    <a:pt x="2140" y="124"/>
                  </a:lnTo>
                  <a:lnTo>
                    <a:pt x="2139" y="135"/>
                  </a:lnTo>
                  <a:lnTo>
                    <a:pt x="2137" y="150"/>
                  </a:lnTo>
                  <a:lnTo>
                    <a:pt x="2139" y="165"/>
                  </a:lnTo>
                  <a:lnTo>
                    <a:pt x="2140" y="178"/>
                  </a:lnTo>
                  <a:lnTo>
                    <a:pt x="2145" y="188"/>
                  </a:lnTo>
                  <a:lnTo>
                    <a:pt x="2151" y="195"/>
                  </a:lnTo>
                  <a:lnTo>
                    <a:pt x="2158" y="203"/>
                  </a:lnTo>
                  <a:lnTo>
                    <a:pt x="2167" y="207"/>
                  </a:lnTo>
                  <a:lnTo>
                    <a:pt x="2175" y="208"/>
                  </a:lnTo>
                  <a:lnTo>
                    <a:pt x="2186" y="210"/>
                  </a:lnTo>
                  <a:lnTo>
                    <a:pt x="2194" y="210"/>
                  </a:lnTo>
                  <a:lnTo>
                    <a:pt x="2202" y="207"/>
                  </a:lnTo>
                  <a:lnTo>
                    <a:pt x="2208" y="205"/>
                  </a:lnTo>
                  <a:lnTo>
                    <a:pt x="2215" y="201"/>
                  </a:lnTo>
                  <a:lnTo>
                    <a:pt x="2219" y="195"/>
                  </a:lnTo>
                  <a:lnTo>
                    <a:pt x="2224" y="189"/>
                  </a:lnTo>
                  <a:lnTo>
                    <a:pt x="2227" y="181"/>
                  </a:lnTo>
                  <a:lnTo>
                    <a:pt x="2230" y="172"/>
                  </a:lnTo>
                  <a:close/>
                  <a:moveTo>
                    <a:pt x="2399" y="182"/>
                  </a:moveTo>
                  <a:lnTo>
                    <a:pt x="2425" y="188"/>
                  </a:lnTo>
                  <a:lnTo>
                    <a:pt x="2421" y="198"/>
                  </a:lnTo>
                  <a:lnTo>
                    <a:pt x="2415" y="208"/>
                  </a:lnTo>
                  <a:lnTo>
                    <a:pt x="2408" y="217"/>
                  </a:lnTo>
                  <a:lnTo>
                    <a:pt x="2399" y="224"/>
                  </a:lnTo>
                  <a:lnTo>
                    <a:pt x="2395" y="227"/>
                  </a:lnTo>
                  <a:lnTo>
                    <a:pt x="2389" y="230"/>
                  </a:lnTo>
                  <a:lnTo>
                    <a:pt x="2383" y="232"/>
                  </a:lnTo>
                  <a:lnTo>
                    <a:pt x="2377" y="233"/>
                  </a:lnTo>
                  <a:lnTo>
                    <a:pt x="2371" y="235"/>
                  </a:lnTo>
                  <a:lnTo>
                    <a:pt x="2365" y="236"/>
                  </a:lnTo>
                  <a:lnTo>
                    <a:pt x="2358" y="236"/>
                  </a:lnTo>
                  <a:lnTo>
                    <a:pt x="2351" y="236"/>
                  </a:lnTo>
                  <a:lnTo>
                    <a:pt x="2342" y="236"/>
                  </a:lnTo>
                  <a:lnTo>
                    <a:pt x="2333" y="235"/>
                  </a:lnTo>
                  <a:lnTo>
                    <a:pt x="2324" y="233"/>
                  </a:lnTo>
                  <a:lnTo>
                    <a:pt x="2317" y="232"/>
                  </a:lnTo>
                  <a:lnTo>
                    <a:pt x="2310" y="229"/>
                  </a:lnTo>
                  <a:lnTo>
                    <a:pt x="2303" y="224"/>
                  </a:lnTo>
                  <a:lnTo>
                    <a:pt x="2297" y="220"/>
                  </a:lnTo>
                  <a:lnTo>
                    <a:pt x="2291" y="216"/>
                  </a:lnTo>
                  <a:lnTo>
                    <a:pt x="2281" y="204"/>
                  </a:lnTo>
                  <a:lnTo>
                    <a:pt x="2275" y="188"/>
                  </a:lnTo>
                  <a:lnTo>
                    <a:pt x="2270" y="170"/>
                  </a:lnTo>
                  <a:lnTo>
                    <a:pt x="2269" y="151"/>
                  </a:lnTo>
                  <a:lnTo>
                    <a:pt x="2270" y="133"/>
                  </a:lnTo>
                  <a:lnTo>
                    <a:pt x="2275" y="115"/>
                  </a:lnTo>
                  <a:lnTo>
                    <a:pt x="2282" y="99"/>
                  </a:lnTo>
                  <a:lnTo>
                    <a:pt x="2292" y="87"/>
                  </a:lnTo>
                  <a:lnTo>
                    <a:pt x="2298" y="81"/>
                  </a:lnTo>
                  <a:lnTo>
                    <a:pt x="2304" y="77"/>
                  </a:lnTo>
                  <a:lnTo>
                    <a:pt x="2311" y="73"/>
                  </a:lnTo>
                  <a:lnTo>
                    <a:pt x="2317" y="70"/>
                  </a:lnTo>
                  <a:lnTo>
                    <a:pt x="2324" y="67"/>
                  </a:lnTo>
                  <a:lnTo>
                    <a:pt x="2333" y="65"/>
                  </a:lnTo>
                  <a:lnTo>
                    <a:pt x="2341" y="64"/>
                  </a:lnTo>
                  <a:lnTo>
                    <a:pt x="2349" y="64"/>
                  </a:lnTo>
                  <a:lnTo>
                    <a:pt x="2358" y="64"/>
                  </a:lnTo>
                  <a:lnTo>
                    <a:pt x="2365" y="65"/>
                  </a:lnTo>
                  <a:lnTo>
                    <a:pt x="2373" y="67"/>
                  </a:lnTo>
                  <a:lnTo>
                    <a:pt x="2380" y="70"/>
                  </a:lnTo>
                  <a:lnTo>
                    <a:pt x="2387" y="73"/>
                  </a:lnTo>
                  <a:lnTo>
                    <a:pt x="2393" y="76"/>
                  </a:lnTo>
                  <a:lnTo>
                    <a:pt x="2399" y="80"/>
                  </a:lnTo>
                  <a:lnTo>
                    <a:pt x="2405" y="86"/>
                  </a:lnTo>
                  <a:lnTo>
                    <a:pt x="2415" y="98"/>
                  </a:lnTo>
                  <a:lnTo>
                    <a:pt x="2421" y="114"/>
                  </a:lnTo>
                  <a:lnTo>
                    <a:pt x="2425" y="131"/>
                  </a:lnTo>
                  <a:lnTo>
                    <a:pt x="2427" y="150"/>
                  </a:lnTo>
                  <a:lnTo>
                    <a:pt x="2427" y="151"/>
                  </a:lnTo>
                  <a:lnTo>
                    <a:pt x="2427" y="153"/>
                  </a:lnTo>
                  <a:lnTo>
                    <a:pt x="2427" y="156"/>
                  </a:lnTo>
                  <a:lnTo>
                    <a:pt x="2427" y="157"/>
                  </a:lnTo>
                  <a:lnTo>
                    <a:pt x="2298" y="157"/>
                  </a:lnTo>
                  <a:lnTo>
                    <a:pt x="2300" y="169"/>
                  </a:lnTo>
                  <a:lnTo>
                    <a:pt x="2303" y="179"/>
                  </a:lnTo>
                  <a:lnTo>
                    <a:pt x="2307" y="189"/>
                  </a:lnTo>
                  <a:lnTo>
                    <a:pt x="2314" y="197"/>
                  </a:lnTo>
                  <a:lnTo>
                    <a:pt x="2322" y="203"/>
                  </a:lnTo>
                  <a:lnTo>
                    <a:pt x="2330" y="207"/>
                  </a:lnTo>
                  <a:lnTo>
                    <a:pt x="2341" y="208"/>
                  </a:lnTo>
                  <a:lnTo>
                    <a:pt x="2351" y="210"/>
                  </a:lnTo>
                  <a:lnTo>
                    <a:pt x="2360" y="210"/>
                  </a:lnTo>
                  <a:lnTo>
                    <a:pt x="2367" y="208"/>
                  </a:lnTo>
                  <a:lnTo>
                    <a:pt x="2373" y="207"/>
                  </a:lnTo>
                  <a:lnTo>
                    <a:pt x="2380" y="204"/>
                  </a:lnTo>
                  <a:lnTo>
                    <a:pt x="2386" y="200"/>
                  </a:lnTo>
                  <a:lnTo>
                    <a:pt x="2390" y="195"/>
                  </a:lnTo>
                  <a:lnTo>
                    <a:pt x="2395" y="189"/>
                  </a:lnTo>
                  <a:lnTo>
                    <a:pt x="2399" y="182"/>
                  </a:lnTo>
                  <a:close/>
                  <a:moveTo>
                    <a:pt x="2298" y="130"/>
                  </a:moveTo>
                  <a:lnTo>
                    <a:pt x="2399" y="130"/>
                  </a:lnTo>
                  <a:lnTo>
                    <a:pt x="2398" y="121"/>
                  </a:lnTo>
                  <a:lnTo>
                    <a:pt x="2395" y="115"/>
                  </a:lnTo>
                  <a:lnTo>
                    <a:pt x="2392" y="109"/>
                  </a:lnTo>
                  <a:lnTo>
                    <a:pt x="2387" y="105"/>
                  </a:lnTo>
                  <a:lnTo>
                    <a:pt x="2379" y="99"/>
                  </a:lnTo>
                  <a:lnTo>
                    <a:pt x="2370" y="95"/>
                  </a:lnTo>
                  <a:lnTo>
                    <a:pt x="2360" y="93"/>
                  </a:lnTo>
                  <a:lnTo>
                    <a:pt x="2349" y="92"/>
                  </a:lnTo>
                  <a:lnTo>
                    <a:pt x="2339" y="92"/>
                  </a:lnTo>
                  <a:lnTo>
                    <a:pt x="2329" y="95"/>
                  </a:lnTo>
                  <a:lnTo>
                    <a:pt x="2320" y="98"/>
                  </a:lnTo>
                  <a:lnTo>
                    <a:pt x="2313" y="102"/>
                  </a:lnTo>
                  <a:lnTo>
                    <a:pt x="2307" y="108"/>
                  </a:lnTo>
                  <a:lnTo>
                    <a:pt x="2303" y="114"/>
                  </a:lnTo>
                  <a:lnTo>
                    <a:pt x="2300" y="121"/>
                  </a:lnTo>
                  <a:lnTo>
                    <a:pt x="2298" y="130"/>
                  </a:lnTo>
                  <a:close/>
                  <a:moveTo>
                    <a:pt x="2462" y="235"/>
                  </a:moveTo>
                  <a:lnTo>
                    <a:pt x="2462" y="65"/>
                  </a:lnTo>
                  <a:lnTo>
                    <a:pt x="2490" y="65"/>
                  </a:lnTo>
                  <a:lnTo>
                    <a:pt x="2490" y="90"/>
                  </a:lnTo>
                  <a:lnTo>
                    <a:pt x="2494" y="84"/>
                  </a:lnTo>
                  <a:lnTo>
                    <a:pt x="2500" y="79"/>
                  </a:lnTo>
                  <a:lnTo>
                    <a:pt x="2506" y="74"/>
                  </a:lnTo>
                  <a:lnTo>
                    <a:pt x="2511" y="70"/>
                  </a:lnTo>
                  <a:lnTo>
                    <a:pt x="2517" y="68"/>
                  </a:lnTo>
                  <a:lnTo>
                    <a:pt x="2525" y="65"/>
                  </a:lnTo>
                  <a:lnTo>
                    <a:pt x="2533" y="64"/>
                  </a:lnTo>
                  <a:lnTo>
                    <a:pt x="2541" y="64"/>
                  </a:lnTo>
                  <a:lnTo>
                    <a:pt x="2548" y="64"/>
                  </a:lnTo>
                  <a:lnTo>
                    <a:pt x="2555" y="65"/>
                  </a:lnTo>
                  <a:lnTo>
                    <a:pt x="2561" y="67"/>
                  </a:lnTo>
                  <a:lnTo>
                    <a:pt x="2568" y="68"/>
                  </a:lnTo>
                  <a:lnTo>
                    <a:pt x="2574" y="71"/>
                  </a:lnTo>
                  <a:lnTo>
                    <a:pt x="2579" y="76"/>
                  </a:lnTo>
                  <a:lnTo>
                    <a:pt x="2583" y="79"/>
                  </a:lnTo>
                  <a:lnTo>
                    <a:pt x="2586" y="83"/>
                  </a:lnTo>
                  <a:lnTo>
                    <a:pt x="2589" y="87"/>
                  </a:lnTo>
                  <a:lnTo>
                    <a:pt x="2592" y="93"/>
                  </a:lnTo>
                  <a:lnTo>
                    <a:pt x="2593" y="99"/>
                  </a:lnTo>
                  <a:lnTo>
                    <a:pt x="2595" y="105"/>
                  </a:lnTo>
                  <a:lnTo>
                    <a:pt x="2596" y="109"/>
                  </a:lnTo>
                  <a:lnTo>
                    <a:pt x="2596" y="115"/>
                  </a:lnTo>
                  <a:lnTo>
                    <a:pt x="2596" y="124"/>
                  </a:lnTo>
                  <a:lnTo>
                    <a:pt x="2596" y="133"/>
                  </a:lnTo>
                  <a:lnTo>
                    <a:pt x="2596" y="235"/>
                  </a:lnTo>
                  <a:lnTo>
                    <a:pt x="2568" y="235"/>
                  </a:lnTo>
                  <a:lnTo>
                    <a:pt x="2568" y="135"/>
                  </a:lnTo>
                  <a:lnTo>
                    <a:pt x="2568" y="127"/>
                  </a:lnTo>
                  <a:lnTo>
                    <a:pt x="2567" y="119"/>
                  </a:lnTo>
                  <a:lnTo>
                    <a:pt x="2567" y="114"/>
                  </a:lnTo>
                  <a:lnTo>
                    <a:pt x="2565" y="109"/>
                  </a:lnTo>
                  <a:lnTo>
                    <a:pt x="2563" y="106"/>
                  </a:lnTo>
                  <a:lnTo>
                    <a:pt x="2560" y="102"/>
                  </a:lnTo>
                  <a:lnTo>
                    <a:pt x="2557" y="99"/>
                  </a:lnTo>
                  <a:lnTo>
                    <a:pt x="2554" y="96"/>
                  </a:lnTo>
                  <a:lnTo>
                    <a:pt x="2549" y="95"/>
                  </a:lnTo>
                  <a:lnTo>
                    <a:pt x="2544" y="93"/>
                  </a:lnTo>
                  <a:lnTo>
                    <a:pt x="2539" y="92"/>
                  </a:lnTo>
                  <a:lnTo>
                    <a:pt x="2533" y="92"/>
                  </a:lnTo>
                  <a:lnTo>
                    <a:pt x="2525" y="92"/>
                  </a:lnTo>
                  <a:lnTo>
                    <a:pt x="2517" y="95"/>
                  </a:lnTo>
                  <a:lnTo>
                    <a:pt x="2510" y="98"/>
                  </a:lnTo>
                  <a:lnTo>
                    <a:pt x="2503" y="102"/>
                  </a:lnTo>
                  <a:lnTo>
                    <a:pt x="2497" y="109"/>
                  </a:lnTo>
                  <a:lnTo>
                    <a:pt x="2492" y="119"/>
                  </a:lnTo>
                  <a:lnTo>
                    <a:pt x="2491" y="131"/>
                  </a:lnTo>
                  <a:lnTo>
                    <a:pt x="2490" y="146"/>
                  </a:lnTo>
                  <a:lnTo>
                    <a:pt x="2490" y="235"/>
                  </a:lnTo>
                  <a:lnTo>
                    <a:pt x="2462" y="235"/>
                  </a:lnTo>
                  <a:close/>
                  <a:moveTo>
                    <a:pt x="2700" y="210"/>
                  </a:moveTo>
                  <a:lnTo>
                    <a:pt x="2704" y="235"/>
                  </a:lnTo>
                  <a:lnTo>
                    <a:pt x="2698" y="236"/>
                  </a:lnTo>
                  <a:lnTo>
                    <a:pt x="2694" y="236"/>
                  </a:lnTo>
                  <a:lnTo>
                    <a:pt x="2688" y="236"/>
                  </a:lnTo>
                  <a:lnTo>
                    <a:pt x="2684" y="236"/>
                  </a:lnTo>
                  <a:lnTo>
                    <a:pt x="2677" y="236"/>
                  </a:lnTo>
                  <a:lnTo>
                    <a:pt x="2669" y="235"/>
                  </a:lnTo>
                  <a:lnTo>
                    <a:pt x="2663" y="235"/>
                  </a:lnTo>
                  <a:lnTo>
                    <a:pt x="2659" y="233"/>
                  </a:lnTo>
                  <a:lnTo>
                    <a:pt x="2655" y="230"/>
                  </a:lnTo>
                  <a:lnTo>
                    <a:pt x="2652" y="227"/>
                  </a:lnTo>
                  <a:lnTo>
                    <a:pt x="2650" y="224"/>
                  </a:lnTo>
                  <a:lnTo>
                    <a:pt x="2647" y="220"/>
                  </a:lnTo>
                  <a:lnTo>
                    <a:pt x="2646" y="216"/>
                  </a:lnTo>
                  <a:lnTo>
                    <a:pt x="2646" y="208"/>
                  </a:lnTo>
                  <a:lnTo>
                    <a:pt x="2644" y="200"/>
                  </a:lnTo>
                  <a:lnTo>
                    <a:pt x="2644" y="188"/>
                  </a:lnTo>
                  <a:lnTo>
                    <a:pt x="2644" y="93"/>
                  </a:lnTo>
                  <a:lnTo>
                    <a:pt x="2624" y="93"/>
                  </a:lnTo>
                  <a:lnTo>
                    <a:pt x="2624" y="65"/>
                  </a:lnTo>
                  <a:lnTo>
                    <a:pt x="2644" y="65"/>
                  </a:lnTo>
                  <a:lnTo>
                    <a:pt x="2644" y="25"/>
                  </a:lnTo>
                  <a:lnTo>
                    <a:pt x="2672" y="7"/>
                  </a:lnTo>
                  <a:lnTo>
                    <a:pt x="2672" y="65"/>
                  </a:lnTo>
                  <a:lnTo>
                    <a:pt x="2700" y="65"/>
                  </a:lnTo>
                  <a:lnTo>
                    <a:pt x="2700" y="93"/>
                  </a:lnTo>
                  <a:lnTo>
                    <a:pt x="2672" y="93"/>
                  </a:lnTo>
                  <a:lnTo>
                    <a:pt x="2672" y="188"/>
                  </a:lnTo>
                  <a:lnTo>
                    <a:pt x="2672" y="194"/>
                  </a:lnTo>
                  <a:lnTo>
                    <a:pt x="2672" y="197"/>
                  </a:lnTo>
                  <a:lnTo>
                    <a:pt x="2672" y="201"/>
                  </a:lnTo>
                  <a:lnTo>
                    <a:pt x="2674" y="203"/>
                  </a:lnTo>
                  <a:lnTo>
                    <a:pt x="2675" y="204"/>
                  </a:lnTo>
                  <a:lnTo>
                    <a:pt x="2677" y="205"/>
                  </a:lnTo>
                  <a:lnTo>
                    <a:pt x="2677" y="207"/>
                  </a:lnTo>
                  <a:lnTo>
                    <a:pt x="2678" y="208"/>
                  </a:lnTo>
                  <a:lnTo>
                    <a:pt x="2681" y="210"/>
                  </a:lnTo>
                  <a:lnTo>
                    <a:pt x="2682" y="210"/>
                  </a:lnTo>
                  <a:lnTo>
                    <a:pt x="2685" y="210"/>
                  </a:lnTo>
                  <a:lnTo>
                    <a:pt x="2688" y="210"/>
                  </a:lnTo>
                  <a:lnTo>
                    <a:pt x="2691" y="210"/>
                  </a:lnTo>
                  <a:lnTo>
                    <a:pt x="2694" y="210"/>
                  </a:lnTo>
                  <a:lnTo>
                    <a:pt x="2697" y="210"/>
                  </a:lnTo>
                  <a:lnTo>
                    <a:pt x="2700" y="210"/>
                  </a:lnTo>
                  <a:close/>
                  <a:moveTo>
                    <a:pt x="2932" y="172"/>
                  </a:moveTo>
                  <a:lnTo>
                    <a:pt x="2960" y="178"/>
                  </a:lnTo>
                  <a:lnTo>
                    <a:pt x="2957" y="191"/>
                  </a:lnTo>
                  <a:lnTo>
                    <a:pt x="2951" y="203"/>
                  </a:lnTo>
                  <a:lnTo>
                    <a:pt x="2945" y="213"/>
                  </a:lnTo>
                  <a:lnTo>
                    <a:pt x="2937" y="221"/>
                  </a:lnTo>
                  <a:lnTo>
                    <a:pt x="2932" y="226"/>
                  </a:lnTo>
                  <a:lnTo>
                    <a:pt x="2926" y="229"/>
                  </a:lnTo>
                  <a:lnTo>
                    <a:pt x="2920" y="232"/>
                  </a:lnTo>
                  <a:lnTo>
                    <a:pt x="2915" y="233"/>
                  </a:lnTo>
                  <a:lnTo>
                    <a:pt x="2909" y="235"/>
                  </a:lnTo>
                  <a:lnTo>
                    <a:pt x="2903" y="236"/>
                  </a:lnTo>
                  <a:lnTo>
                    <a:pt x="2896" y="236"/>
                  </a:lnTo>
                  <a:lnTo>
                    <a:pt x="2890" y="236"/>
                  </a:lnTo>
                  <a:lnTo>
                    <a:pt x="2881" y="236"/>
                  </a:lnTo>
                  <a:lnTo>
                    <a:pt x="2874" y="235"/>
                  </a:lnTo>
                  <a:lnTo>
                    <a:pt x="2865" y="233"/>
                  </a:lnTo>
                  <a:lnTo>
                    <a:pt x="2858" y="232"/>
                  </a:lnTo>
                  <a:lnTo>
                    <a:pt x="2852" y="229"/>
                  </a:lnTo>
                  <a:lnTo>
                    <a:pt x="2844" y="224"/>
                  </a:lnTo>
                  <a:lnTo>
                    <a:pt x="2840" y="220"/>
                  </a:lnTo>
                  <a:lnTo>
                    <a:pt x="2834" y="216"/>
                  </a:lnTo>
                  <a:lnTo>
                    <a:pt x="2824" y="204"/>
                  </a:lnTo>
                  <a:lnTo>
                    <a:pt x="2818" y="188"/>
                  </a:lnTo>
                  <a:lnTo>
                    <a:pt x="2814" y="170"/>
                  </a:lnTo>
                  <a:lnTo>
                    <a:pt x="2812" y="151"/>
                  </a:lnTo>
                  <a:lnTo>
                    <a:pt x="2812" y="138"/>
                  </a:lnTo>
                  <a:lnTo>
                    <a:pt x="2815" y="125"/>
                  </a:lnTo>
                  <a:lnTo>
                    <a:pt x="2817" y="115"/>
                  </a:lnTo>
                  <a:lnTo>
                    <a:pt x="2821" y="103"/>
                  </a:lnTo>
                  <a:lnTo>
                    <a:pt x="2827" y="95"/>
                  </a:lnTo>
                  <a:lnTo>
                    <a:pt x="2833" y="86"/>
                  </a:lnTo>
                  <a:lnTo>
                    <a:pt x="2840" y="80"/>
                  </a:lnTo>
                  <a:lnTo>
                    <a:pt x="2849" y="74"/>
                  </a:lnTo>
                  <a:lnTo>
                    <a:pt x="2858" y="70"/>
                  </a:lnTo>
                  <a:lnTo>
                    <a:pt x="2868" y="67"/>
                  </a:lnTo>
                  <a:lnTo>
                    <a:pt x="2878" y="64"/>
                  </a:lnTo>
                  <a:lnTo>
                    <a:pt x="2888" y="64"/>
                  </a:lnTo>
                  <a:lnTo>
                    <a:pt x="2894" y="64"/>
                  </a:lnTo>
                  <a:lnTo>
                    <a:pt x="2901" y="65"/>
                  </a:lnTo>
                  <a:lnTo>
                    <a:pt x="2907" y="65"/>
                  </a:lnTo>
                  <a:lnTo>
                    <a:pt x="2913" y="67"/>
                  </a:lnTo>
                  <a:lnTo>
                    <a:pt x="2918" y="70"/>
                  </a:lnTo>
                  <a:lnTo>
                    <a:pt x="2923" y="71"/>
                  </a:lnTo>
                  <a:lnTo>
                    <a:pt x="2928" y="74"/>
                  </a:lnTo>
                  <a:lnTo>
                    <a:pt x="2932" y="77"/>
                  </a:lnTo>
                  <a:lnTo>
                    <a:pt x="2939" y="84"/>
                  </a:lnTo>
                  <a:lnTo>
                    <a:pt x="2947" y="93"/>
                  </a:lnTo>
                  <a:lnTo>
                    <a:pt x="2951" y="105"/>
                  </a:lnTo>
                  <a:lnTo>
                    <a:pt x="2954" y="116"/>
                  </a:lnTo>
                  <a:lnTo>
                    <a:pt x="2926" y="121"/>
                  </a:lnTo>
                  <a:lnTo>
                    <a:pt x="2923" y="115"/>
                  </a:lnTo>
                  <a:lnTo>
                    <a:pt x="2920" y="108"/>
                  </a:lnTo>
                  <a:lnTo>
                    <a:pt x="2918" y="103"/>
                  </a:lnTo>
                  <a:lnTo>
                    <a:pt x="2913" y="99"/>
                  </a:lnTo>
                  <a:lnTo>
                    <a:pt x="2907" y="96"/>
                  </a:lnTo>
                  <a:lnTo>
                    <a:pt x="2901" y="93"/>
                  </a:lnTo>
                  <a:lnTo>
                    <a:pt x="2896" y="92"/>
                  </a:lnTo>
                  <a:lnTo>
                    <a:pt x="2888" y="92"/>
                  </a:lnTo>
                  <a:lnTo>
                    <a:pt x="2878" y="93"/>
                  </a:lnTo>
                  <a:lnTo>
                    <a:pt x="2869" y="95"/>
                  </a:lnTo>
                  <a:lnTo>
                    <a:pt x="2861" y="99"/>
                  </a:lnTo>
                  <a:lnTo>
                    <a:pt x="2853" y="105"/>
                  </a:lnTo>
                  <a:lnTo>
                    <a:pt x="2847" y="114"/>
                  </a:lnTo>
                  <a:lnTo>
                    <a:pt x="2843" y="124"/>
                  </a:lnTo>
                  <a:lnTo>
                    <a:pt x="2842" y="135"/>
                  </a:lnTo>
                  <a:lnTo>
                    <a:pt x="2840" y="150"/>
                  </a:lnTo>
                  <a:lnTo>
                    <a:pt x="2842" y="165"/>
                  </a:lnTo>
                  <a:lnTo>
                    <a:pt x="2843" y="178"/>
                  </a:lnTo>
                  <a:lnTo>
                    <a:pt x="2847" y="188"/>
                  </a:lnTo>
                  <a:lnTo>
                    <a:pt x="2853" y="195"/>
                  </a:lnTo>
                  <a:lnTo>
                    <a:pt x="2861" y="203"/>
                  </a:lnTo>
                  <a:lnTo>
                    <a:pt x="2869" y="207"/>
                  </a:lnTo>
                  <a:lnTo>
                    <a:pt x="2878" y="208"/>
                  </a:lnTo>
                  <a:lnTo>
                    <a:pt x="2888" y="210"/>
                  </a:lnTo>
                  <a:lnTo>
                    <a:pt x="2897" y="210"/>
                  </a:lnTo>
                  <a:lnTo>
                    <a:pt x="2904" y="207"/>
                  </a:lnTo>
                  <a:lnTo>
                    <a:pt x="2910" y="205"/>
                  </a:lnTo>
                  <a:lnTo>
                    <a:pt x="2918" y="201"/>
                  </a:lnTo>
                  <a:lnTo>
                    <a:pt x="2922" y="195"/>
                  </a:lnTo>
                  <a:lnTo>
                    <a:pt x="2926" y="189"/>
                  </a:lnTo>
                  <a:lnTo>
                    <a:pt x="2929" y="181"/>
                  </a:lnTo>
                  <a:lnTo>
                    <a:pt x="2932" y="172"/>
                  </a:lnTo>
                  <a:close/>
                  <a:moveTo>
                    <a:pt x="3102" y="182"/>
                  </a:moveTo>
                  <a:lnTo>
                    <a:pt x="3128" y="188"/>
                  </a:lnTo>
                  <a:lnTo>
                    <a:pt x="3123" y="198"/>
                  </a:lnTo>
                  <a:lnTo>
                    <a:pt x="3118" y="208"/>
                  </a:lnTo>
                  <a:lnTo>
                    <a:pt x="3110" y="217"/>
                  </a:lnTo>
                  <a:lnTo>
                    <a:pt x="3102" y="224"/>
                  </a:lnTo>
                  <a:lnTo>
                    <a:pt x="3097" y="227"/>
                  </a:lnTo>
                  <a:lnTo>
                    <a:pt x="3091" y="230"/>
                  </a:lnTo>
                  <a:lnTo>
                    <a:pt x="3086" y="232"/>
                  </a:lnTo>
                  <a:lnTo>
                    <a:pt x="3080" y="233"/>
                  </a:lnTo>
                  <a:lnTo>
                    <a:pt x="3074" y="235"/>
                  </a:lnTo>
                  <a:lnTo>
                    <a:pt x="3068" y="236"/>
                  </a:lnTo>
                  <a:lnTo>
                    <a:pt x="3061" y="236"/>
                  </a:lnTo>
                  <a:lnTo>
                    <a:pt x="3053" y="236"/>
                  </a:lnTo>
                  <a:lnTo>
                    <a:pt x="3045" y="236"/>
                  </a:lnTo>
                  <a:lnTo>
                    <a:pt x="3036" y="235"/>
                  </a:lnTo>
                  <a:lnTo>
                    <a:pt x="3027" y="233"/>
                  </a:lnTo>
                  <a:lnTo>
                    <a:pt x="3020" y="232"/>
                  </a:lnTo>
                  <a:lnTo>
                    <a:pt x="3012" y="229"/>
                  </a:lnTo>
                  <a:lnTo>
                    <a:pt x="3005" y="224"/>
                  </a:lnTo>
                  <a:lnTo>
                    <a:pt x="2999" y="220"/>
                  </a:lnTo>
                  <a:lnTo>
                    <a:pt x="2993" y="216"/>
                  </a:lnTo>
                  <a:lnTo>
                    <a:pt x="2983" y="204"/>
                  </a:lnTo>
                  <a:lnTo>
                    <a:pt x="2977" y="188"/>
                  </a:lnTo>
                  <a:lnTo>
                    <a:pt x="2973" y="170"/>
                  </a:lnTo>
                  <a:lnTo>
                    <a:pt x="2972" y="151"/>
                  </a:lnTo>
                  <a:lnTo>
                    <a:pt x="2973" y="133"/>
                  </a:lnTo>
                  <a:lnTo>
                    <a:pt x="2977" y="115"/>
                  </a:lnTo>
                  <a:lnTo>
                    <a:pt x="2985" y="99"/>
                  </a:lnTo>
                  <a:lnTo>
                    <a:pt x="2995" y="87"/>
                  </a:lnTo>
                  <a:lnTo>
                    <a:pt x="3001" y="81"/>
                  </a:lnTo>
                  <a:lnTo>
                    <a:pt x="3007" y="77"/>
                  </a:lnTo>
                  <a:lnTo>
                    <a:pt x="3014" y="73"/>
                  </a:lnTo>
                  <a:lnTo>
                    <a:pt x="3020" y="70"/>
                  </a:lnTo>
                  <a:lnTo>
                    <a:pt x="3027" y="67"/>
                  </a:lnTo>
                  <a:lnTo>
                    <a:pt x="3036" y="65"/>
                  </a:lnTo>
                  <a:lnTo>
                    <a:pt x="3043" y="64"/>
                  </a:lnTo>
                  <a:lnTo>
                    <a:pt x="3052" y="64"/>
                  </a:lnTo>
                  <a:lnTo>
                    <a:pt x="3061" y="64"/>
                  </a:lnTo>
                  <a:lnTo>
                    <a:pt x="3068" y="65"/>
                  </a:lnTo>
                  <a:lnTo>
                    <a:pt x="3075" y="67"/>
                  </a:lnTo>
                  <a:lnTo>
                    <a:pt x="3083" y="70"/>
                  </a:lnTo>
                  <a:lnTo>
                    <a:pt x="3090" y="73"/>
                  </a:lnTo>
                  <a:lnTo>
                    <a:pt x="3096" y="76"/>
                  </a:lnTo>
                  <a:lnTo>
                    <a:pt x="3102" y="80"/>
                  </a:lnTo>
                  <a:lnTo>
                    <a:pt x="3107" y="86"/>
                  </a:lnTo>
                  <a:lnTo>
                    <a:pt x="3118" y="98"/>
                  </a:lnTo>
                  <a:lnTo>
                    <a:pt x="3123" y="114"/>
                  </a:lnTo>
                  <a:lnTo>
                    <a:pt x="3128" y="131"/>
                  </a:lnTo>
                  <a:lnTo>
                    <a:pt x="3129" y="150"/>
                  </a:lnTo>
                  <a:lnTo>
                    <a:pt x="3129" y="151"/>
                  </a:lnTo>
                  <a:lnTo>
                    <a:pt x="3129" y="153"/>
                  </a:lnTo>
                  <a:lnTo>
                    <a:pt x="3129" y="156"/>
                  </a:lnTo>
                  <a:lnTo>
                    <a:pt x="3129" y="157"/>
                  </a:lnTo>
                  <a:lnTo>
                    <a:pt x="3001" y="157"/>
                  </a:lnTo>
                  <a:lnTo>
                    <a:pt x="3002" y="169"/>
                  </a:lnTo>
                  <a:lnTo>
                    <a:pt x="3005" y="179"/>
                  </a:lnTo>
                  <a:lnTo>
                    <a:pt x="3010" y="189"/>
                  </a:lnTo>
                  <a:lnTo>
                    <a:pt x="3017" y="197"/>
                  </a:lnTo>
                  <a:lnTo>
                    <a:pt x="3024" y="203"/>
                  </a:lnTo>
                  <a:lnTo>
                    <a:pt x="3033" y="207"/>
                  </a:lnTo>
                  <a:lnTo>
                    <a:pt x="3043" y="208"/>
                  </a:lnTo>
                  <a:lnTo>
                    <a:pt x="3053" y="210"/>
                  </a:lnTo>
                  <a:lnTo>
                    <a:pt x="3062" y="210"/>
                  </a:lnTo>
                  <a:lnTo>
                    <a:pt x="3069" y="208"/>
                  </a:lnTo>
                  <a:lnTo>
                    <a:pt x="3075" y="207"/>
                  </a:lnTo>
                  <a:lnTo>
                    <a:pt x="3083" y="204"/>
                  </a:lnTo>
                  <a:lnTo>
                    <a:pt x="3088" y="200"/>
                  </a:lnTo>
                  <a:lnTo>
                    <a:pt x="3093" y="195"/>
                  </a:lnTo>
                  <a:lnTo>
                    <a:pt x="3097" y="189"/>
                  </a:lnTo>
                  <a:lnTo>
                    <a:pt x="3102" y="182"/>
                  </a:lnTo>
                  <a:close/>
                  <a:moveTo>
                    <a:pt x="3001" y="130"/>
                  </a:moveTo>
                  <a:lnTo>
                    <a:pt x="3102" y="130"/>
                  </a:lnTo>
                  <a:lnTo>
                    <a:pt x="3100" y="121"/>
                  </a:lnTo>
                  <a:lnTo>
                    <a:pt x="3097" y="115"/>
                  </a:lnTo>
                  <a:lnTo>
                    <a:pt x="3094" y="109"/>
                  </a:lnTo>
                  <a:lnTo>
                    <a:pt x="3090" y="105"/>
                  </a:lnTo>
                  <a:lnTo>
                    <a:pt x="3081" y="99"/>
                  </a:lnTo>
                  <a:lnTo>
                    <a:pt x="3072" y="95"/>
                  </a:lnTo>
                  <a:lnTo>
                    <a:pt x="3062" y="93"/>
                  </a:lnTo>
                  <a:lnTo>
                    <a:pt x="3052" y="92"/>
                  </a:lnTo>
                  <a:lnTo>
                    <a:pt x="3042" y="92"/>
                  </a:lnTo>
                  <a:lnTo>
                    <a:pt x="3031" y="95"/>
                  </a:lnTo>
                  <a:lnTo>
                    <a:pt x="3023" y="98"/>
                  </a:lnTo>
                  <a:lnTo>
                    <a:pt x="3015" y="102"/>
                  </a:lnTo>
                  <a:lnTo>
                    <a:pt x="3010" y="108"/>
                  </a:lnTo>
                  <a:lnTo>
                    <a:pt x="3005" y="114"/>
                  </a:lnTo>
                  <a:lnTo>
                    <a:pt x="3002" y="121"/>
                  </a:lnTo>
                  <a:lnTo>
                    <a:pt x="3001" y="130"/>
                  </a:lnTo>
                  <a:close/>
                  <a:moveTo>
                    <a:pt x="3164" y="235"/>
                  </a:moveTo>
                  <a:lnTo>
                    <a:pt x="3164" y="3"/>
                  </a:lnTo>
                  <a:lnTo>
                    <a:pt x="3192" y="3"/>
                  </a:lnTo>
                  <a:lnTo>
                    <a:pt x="3192" y="235"/>
                  </a:lnTo>
                  <a:lnTo>
                    <a:pt x="3164" y="235"/>
                  </a:lnTo>
                  <a:close/>
                  <a:moveTo>
                    <a:pt x="3236" y="235"/>
                  </a:moveTo>
                  <a:lnTo>
                    <a:pt x="3236" y="3"/>
                  </a:lnTo>
                  <a:lnTo>
                    <a:pt x="3264" y="3"/>
                  </a:lnTo>
                  <a:lnTo>
                    <a:pt x="3264" y="235"/>
                  </a:lnTo>
                  <a:lnTo>
                    <a:pt x="3236" y="235"/>
                  </a:lnTo>
                  <a:close/>
                  <a:moveTo>
                    <a:pt x="3385" y="165"/>
                  </a:moveTo>
                  <a:lnTo>
                    <a:pt x="3385" y="137"/>
                  </a:lnTo>
                  <a:lnTo>
                    <a:pt x="3474" y="137"/>
                  </a:lnTo>
                  <a:lnTo>
                    <a:pt x="3474" y="165"/>
                  </a:lnTo>
                  <a:lnTo>
                    <a:pt x="3385" y="165"/>
                  </a:lnTo>
                  <a:close/>
                  <a:moveTo>
                    <a:pt x="3600" y="235"/>
                  </a:moveTo>
                  <a:lnTo>
                    <a:pt x="3600" y="3"/>
                  </a:lnTo>
                  <a:lnTo>
                    <a:pt x="3689" y="3"/>
                  </a:lnTo>
                  <a:lnTo>
                    <a:pt x="3702" y="3"/>
                  </a:lnTo>
                  <a:lnTo>
                    <a:pt x="3712" y="4"/>
                  </a:lnTo>
                  <a:lnTo>
                    <a:pt x="3722" y="7"/>
                  </a:lnTo>
                  <a:lnTo>
                    <a:pt x="3731" y="10"/>
                  </a:lnTo>
                  <a:lnTo>
                    <a:pt x="3740" y="14"/>
                  </a:lnTo>
                  <a:lnTo>
                    <a:pt x="3747" y="19"/>
                  </a:lnTo>
                  <a:lnTo>
                    <a:pt x="3753" y="25"/>
                  </a:lnTo>
                  <a:lnTo>
                    <a:pt x="3757" y="32"/>
                  </a:lnTo>
                  <a:lnTo>
                    <a:pt x="3762" y="39"/>
                  </a:lnTo>
                  <a:lnTo>
                    <a:pt x="3765" y="46"/>
                  </a:lnTo>
                  <a:lnTo>
                    <a:pt x="3766" y="54"/>
                  </a:lnTo>
                  <a:lnTo>
                    <a:pt x="3766" y="63"/>
                  </a:lnTo>
                  <a:lnTo>
                    <a:pt x="3766" y="70"/>
                  </a:lnTo>
                  <a:lnTo>
                    <a:pt x="3765" y="77"/>
                  </a:lnTo>
                  <a:lnTo>
                    <a:pt x="3762" y="83"/>
                  </a:lnTo>
                  <a:lnTo>
                    <a:pt x="3759" y="90"/>
                  </a:lnTo>
                  <a:lnTo>
                    <a:pt x="3755" y="96"/>
                  </a:lnTo>
                  <a:lnTo>
                    <a:pt x="3749" y="102"/>
                  </a:lnTo>
                  <a:lnTo>
                    <a:pt x="3741" y="108"/>
                  </a:lnTo>
                  <a:lnTo>
                    <a:pt x="3734" y="112"/>
                  </a:lnTo>
                  <a:lnTo>
                    <a:pt x="3743" y="115"/>
                  </a:lnTo>
                  <a:lnTo>
                    <a:pt x="3752" y="119"/>
                  </a:lnTo>
                  <a:lnTo>
                    <a:pt x="3757" y="125"/>
                  </a:lnTo>
                  <a:lnTo>
                    <a:pt x="3763" y="133"/>
                  </a:lnTo>
                  <a:lnTo>
                    <a:pt x="3768" y="140"/>
                  </a:lnTo>
                  <a:lnTo>
                    <a:pt x="3772" y="149"/>
                  </a:lnTo>
                  <a:lnTo>
                    <a:pt x="3774" y="157"/>
                  </a:lnTo>
                  <a:lnTo>
                    <a:pt x="3775" y="168"/>
                  </a:lnTo>
                  <a:lnTo>
                    <a:pt x="3775" y="176"/>
                  </a:lnTo>
                  <a:lnTo>
                    <a:pt x="3774" y="184"/>
                  </a:lnTo>
                  <a:lnTo>
                    <a:pt x="3771" y="191"/>
                  </a:lnTo>
                  <a:lnTo>
                    <a:pt x="3768" y="198"/>
                  </a:lnTo>
                  <a:lnTo>
                    <a:pt x="3765" y="205"/>
                  </a:lnTo>
                  <a:lnTo>
                    <a:pt x="3760" y="211"/>
                  </a:lnTo>
                  <a:lnTo>
                    <a:pt x="3756" y="216"/>
                  </a:lnTo>
                  <a:lnTo>
                    <a:pt x="3750" y="220"/>
                  </a:lnTo>
                  <a:lnTo>
                    <a:pt x="3746" y="223"/>
                  </a:lnTo>
                  <a:lnTo>
                    <a:pt x="3740" y="226"/>
                  </a:lnTo>
                  <a:lnTo>
                    <a:pt x="3733" y="229"/>
                  </a:lnTo>
                  <a:lnTo>
                    <a:pt x="3725" y="232"/>
                  </a:lnTo>
                  <a:lnTo>
                    <a:pt x="3717" y="233"/>
                  </a:lnTo>
                  <a:lnTo>
                    <a:pt x="3708" y="235"/>
                  </a:lnTo>
                  <a:lnTo>
                    <a:pt x="3698" y="235"/>
                  </a:lnTo>
                  <a:lnTo>
                    <a:pt x="3687" y="235"/>
                  </a:lnTo>
                  <a:lnTo>
                    <a:pt x="3600" y="235"/>
                  </a:lnTo>
                  <a:close/>
                  <a:moveTo>
                    <a:pt x="3630" y="102"/>
                  </a:moveTo>
                  <a:lnTo>
                    <a:pt x="3681" y="102"/>
                  </a:lnTo>
                  <a:lnTo>
                    <a:pt x="3692" y="102"/>
                  </a:lnTo>
                  <a:lnTo>
                    <a:pt x="3700" y="100"/>
                  </a:lnTo>
                  <a:lnTo>
                    <a:pt x="3706" y="100"/>
                  </a:lnTo>
                  <a:lnTo>
                    <a:pt x="3712" y="99"/>
                  </a:lnTo>
                  <a:lnTo>
                    <a:pt x="3718" y="96"/>
                  </a:lnTo>
                  <a:lnTo>
                    <a:pt x="3722" y="95"/>
                  </a:lnTo>
                  <a:lnTo>
                    <a:pt x="3727" y="92"/>
                  </a:lnTo>
                  <a:lnTo>
                    <a:pt x="3730" y="87"/>
                  </a:lnTo>
                  <a:lnTo>
                    <a:pt x="3733" y="83"/>
                  </a:lnTo>
                  <a:lnTo>
                    <a:pt x="3736" y="77"/>
                  </a:lnTo>
                  <a:lnTo>
                    <a:pt x="3737" y="73"/>
                  </a:lnTo>
                  <a:lnTo>
                    <a:pt x="3737" y="67"/>
                  </a:lnTo>
                  <a:lnTo>
                    <a:pt x="3737" y="61"/>
                  </a:lnTo>
                  <a:lnTo>
                    <a:pt x="3736" y="55"/>
                  </a:lnTo>
                  <a:lnTo>
                    <a:pt x="3733" y="51"/>
                  </a:lnTo>
                  <a:lnTo>
                    <a:pt x="3731" y="46"/>
                  </a:lnTo>
                  <a:lnTo>
                    <a:pt x="3728" y="42"/>
                  </a:lnTo>
                  <a:lnTo>
                    <a:pt x="3724" y="39"/>
                  </a:lnTo>
                  <a:lnTo>
                    <a:pt x="3719" y="36"/>
                  </a:lnTo>
                  <a:lnTo>
                    <a:pt x="3714" y="33"/>
                  </a:lnTo>
                  <a:lnTo>
                    <a:pt x="3708" y="32"/>
                  </a:lnTo>
                  <a:lnTo>
                    <a:pt x="3700" y="32"/>
                  </a:lnTo>
                  <a:lnTo>
                    <a:pt x="3689" y="30"/>
                  </a:lnTo>
                  <a:lnTo>
                    <a:pt x="3677" y="30"/>
                  </a:lnTo>
                  <a:lnTo>
                    <a:pt x="3630" y="30"/>
                  </a:lnTo>
                  <a:lnTo>
                    <a:pt x="3630" y="102"/>
                  </a:lnTo>
                  <a:close/>
                  <a:moveTo>
                    <a:pt x="3630" y="207"/>
                  </a:moveTo>
                  <a:lnTo>
                    <a:pt x="3689" y="207"/>
                  </a:lnTo>
                  <a:lnTo>
                    <a:pt x="3695" y="207"/>
                  </a:lnTo>
                  <a:lnTo>
                    <a:pt x="3700" y="207"/>
                  </a:lnTo>
                  <a:lnTo>
                    <a:pt x="3705" y="207"/>
                  </a:lnTo>
                  <a:lnTo>
                    <a:pt x="3709" y="207"/>
                  </a:lnTo>
                  <a:lnTo>
                    <a:pt x="3715" y="205"/>
                  </a:lnTo>
                  <a:lnTo>
                    <a:pt x="3719" y="204"/>
                  </a:lnTo>
                  <a:lnTo>
                    <a:pt x="3724" y="203"/>
                  </a:lnTo>
                  <a:lnTo>
                    <a:pt x="3727" y="201"/>
                  </a:lnTo>
                  <a:lnTo>
                    <a:pt x="3731" y="198"/>
                  </a:lnTo>
                  <a:lnTo>
                    <a:pt x="3734" y="195"/>
                  </a:lnTo>
                  <a:lnTo>
                    <a:pt x="3736" y="192"/>
                  </a:lnTo>
                  <a:lnTo>
                    <a:pt x="3738" y="188"/>
                  </a:lnTo>
                  <a:lnTo>
                    <a:pt x="3741" y="184"/>
                  </a:lnTo>
                  <a:lnTo>
                    <a:pt x="3743" y="179"/>
                  </a:lnTo>
                  <a:lnTo>
                    <a:pt x="3744" y="175"/>
                  </a:lnTo>
                  <a:lnTo>
                    <a:pt x="3744" y="169"/>
                  </a:lnTo>
                  <a:lnTo>
                    <a:pt x="3744" y="163"/>
                  </a:lnTo>
                  <a:lnTo>
                    <a:pt x="3743" y="157"/>
                  </a:lnTo>
                  <a:lnTo>
                    <a:pt x="3740" y="151"/>
                  </a:lnTo>
                  <a:lnTo>
                    <a:pt x="3738" y="146"/>
                  </a:lnTo>
                  <a:lnTo>
                    <a:pt x="3736" y="141"/>
                  </a:lnTo>
                  <a:lnTo>
                    <a:pt x="3731" y="138"/>
                  </a:lnTo>
                  <a:lnTo>
                    <a:pt x="3727" y="135"/>
                  </a:lnTo>
                  <a:lnTo>
                    <a:pt x="3721" y="133"/>
                  </a:lnTo>
                  <a:lnTo>
                    <a:pt x="3714" y="131"/>
                  </a:lnTo>
                  <a:lnTo>
                    <a:pt x="3706" y="131"/>
                  </a:lnTo>
                  <a:lnTo>
                    <a:pt x="3696" y="130"/>
                  </a:lnTo>
                  <a:lnTo>
                    <a:pt x="3686" y="130"/>
                  </a:lnTo>
                  <a:lnTo>
                    <a:pt x="3630" y="130"/>
                  </a:lnTo>
                  <a:lnTo>
                    <a:pt x="3630" y="207"/>
                  </a:lnTo>
                  <a:close/>
                  <a:moveTo>
                    <a:pt x="3978" y="153"/>
                  </a:moveTo>
                  <a:lnTo>
                    <a:pt x="4009" y="160"/>
                  </a:lnTo>
                  <a:lnTo>
                    <a:pt x="4003" y="178"/>
                  </a:lnTo>
                  <a:lnTo>
                    <a:pt x="3994" y="194"/>
                  </a:lnTo>
                  <a:lnTo>
                    <a:pt x="3985" y="207"/>
                  </a:lnTo>
                  <a:lnTo>
                    <a:pt x="3974" y="219"/>
                  </a:lnTo>
                  <a:lnTo>
                    <a:pt x="3968" y="223"/>
                  </a:lnTo>
                  <a:lnTo>
                    <a:pt x="3960" y="227"/>
                  </a:lnTo>
                  <a:lnTo>
                    <a:pt x="3953" y="230"/>
                  </a:lnTo>
                  <a:lnTo>
                    <a:pt x="3946" y="232"/>
                  </a:lnTo>
                  <a:lnTo>
                    <a:pt x="3939" y="235"/>
                  </a:lnTo>
                  <a:lnTo>
                    <a:pt x="3931" y="235"/>
                  </a:lnTo>
                  <a:lnTo>
                    <a:pt x="3923" y="236"/>
                  </a:lnTo>
                  <a:lnTo>
                    <a:pt x="3914" y="236"/>
                  </a:lnTo>
                  <a:lnTo>
                    <a:pt x="3905" y="236"/>
                  </a:lnTo>
                  <a:lnTo>
                    <a:pt x="3896" y="236"/>
                  </a:lnTo>
                  <a:lnTo>
                    <a:pt x="3887" y="235"/>
                  </a:lnTo>
                  <a:lnTo>
                    <a:pt x="3880" y="233"/>
                  </a:lnTo>
                  <a:lnTo>
                    <a:pt x="3873" y="232"/>
                  </a:lnTo>
                  <a:lnTo>
                    <a:pt x="3866" y="229"/>
                  </a:lnTo>
                  <a:lnTo>
                    <a:pt x="3858" y="226"/>
                  </a:lnTo>
                  <a:lnTo>
                    <a:pt x="3852" y="223"/>
                  </a:lnTo>
                  <a:lnTo>
                    <a:pt x="3842" y="214"/>
                  </a:lnTo>
                  <a:lnTo>
                    <a:pt x="3833" y="204"/>
                  </a:lnTo>
                  <a:lnTo>
                    <a:pt x="3825" y="192"/>
                  </a:lnTo>
                  <a:lnTo>
                    <a:pt x="3817" y="179"/>
                  </a:lnTo>
                  <a:lnTo>
                    <a:pt x="3813" y="165"/>
                  </a:lnTo>
                  <a:lnTo>
                    <a:pt x="3809" y="150"/>
                  </a:lnTo>
                  <a:lnTo>
                    <a:pt x="3807" y="134"/>
                  </a:lnTo>
                  <a:lnTo>
                    <a:pt x="3806" y="118"/>
                  </a:lnTo>
                  <a:lnTo>
                    <a:pt x="3807" y="100"/>
                  </a:lnTo>
                  <a:lnTo>
                    <a:pt x="3809" y="84"/>
                  </a:lnTo>
                  <a:lnTo>
                    <a:pt x="3813" y="68"/>
                  </a:lnTo>
                  <a:lnTo>
                    <a:pt x="3819" y="55"/>
                  </a:lnTo>
                  <a:lnTo>
                    <a:pt x="3826" y="42"/>
                  </a:lnTo>
                  <a:lnTo>
                    <a:pt x="3835" y="30"/>
                  </a:lnTo>
                  <a:lnTo>
                    <a:pt x="3847" y="22"/>
                  </a:lnTo>
                  <a:lnTo>
                    <a:pt x="3858" y="14"/>
                  </a:lnTo>
                  <a:lnTo>
                    <a:pt x="3864" y="11"/>
                  </a:lnTo>
                  <a:lnTo>
                    <a:pt x="3871" y="7"/>
                  </a:lnTo>
                  <a:lnTo>
                    <a:pt x="3877" y="6"/>
                  </a:lnTo>
                  <a:lnTo>
                    <a:pt x="3885" y="3"/>
                  </a:lnTo>
                  <a:lnTo>
                    <a:pt x="3892" y="1"/>
                  </a:lnTo>
                  <a:lnTo>
                    <a:pt x="3899" y="1"/>
                  </a:lnTo>
                  <a:lnTo>
                    <a:pt x="3906" y="0"/>
                  </a:lnTo>
                  <a:lnTo>
                    <a:pt x="3914" y="0"/>
                  </a:lnTo>
                  <a:lnTo>
                    <a:pt x="3923" y="0"/>
                  </a:lnTo>
                  <a:lnTo>
                    <a:pt x="3930" y="1"/>
                  </a:lnTo>
                  <a:lnTo>
                    <a:pt x="3937" y="3"/>
                  </a:lnTo>
                  <a:lnTo>
                    <a:pt x="3944" y="4"/>
                  </a:lnTo>
                  <a:lnTo>
                    <a:pt x="3952" y="7"/>
                  </a:lnTo>
                  <a:lnTo>
                    <a:pt x="3958" y="10"/>
                  </a:lnTo>
                  <a:lnTo>
                    <a:pt x="3965" y="13"/>
                  </a:lnTo>
                  <a:lnTo>
                    <a:pt x="3971" y="17"/>
                  </a:lnTo>
                  <a:lnTo>
                    <a:pt x="3981" y="27"/>
                  </a:lnTo>
                  <a:lnTo>
                    <a:pt x="3990" y="39"/>
                  </a:lnTo>
                  <a:lnTo>
                    <a:pt x="3997" y="52"/>
                  </a:lnTo>
                  <a:lnTo>
                    <a:pt x="4003" y="68"/>
                  </a:lnTo>
                  <a:lnTo>
                    <a:pt x="3972" y="76"/>
                  </a:lnTo>
                  <a:lnTo>
                    <a:pt x="3968" y="64"/>
                  </a:lnTo>
                  <a:lnTo>
                    <a:pt x="3963" y="54"/>
                  </a:lnTo>
                  <a:lnTo>
                    <a:pt x="3956" y="45"/>
                  </a:lnTo>
                  <a:lnTo>
                    <a:pt x="3950" y="39"/>
                  </a:lnTo>
                  <a:lnTo>
                    <a:pt x="3942" y="35"/>
                  </a:lnTo>
                  <a:lnTo>
                    <a:pt x="3933" y="30"/>
                  </a:lnTo>
                  <a:lnTo>
                    <a:pt x="3923" y="29"/>
                  </a:lnTo>
                  <a:lnTo>
                    <a:pt x="3912" y="27"/>
                  </a:lnTo>
                  <a:lnTo>
                    <a:pt x="3906" y="27"/>
                  </a:lnTo>
                  <a:lnTo>
                    <a:pt x="3899" y="29"/>
                  </a:lnTo>
                  <a:lnTo>
                    <a:pt x="3893" y="29"/>
                  </a:lnTo>
                  <a:lnTo>
                    <a:pt x="3889" y="30"/>
                  </a:lnTo>
                  <a:lnTo>
                    <a:pt x="3883" y="33"/>
                  </a:lnTo>
                  <a:lnTo>
                    <a:pt x="3877" y="35"/>
                  </a:lnTo>
                  <a:lnTo>
                    <a:pt x="3873" y="38"/>
                  </a:lnTo>
                  <a:lnTo>
                    <a:pt x="3868" y="41"/>
                  </a:lnTo>
                  <a:lnTo>
                    <a:pt x="3860" y="46"/>
                  </a:lnTo>
                  <a:lnTo>
                    <a:pt x="3854" y="55"/>
                  </a:lnTo>
                  <a:lnTo>
                    <a:pt x="3848" y="64"/>
                  </a:lnTo>
                  <a:lnTo>
                    <a:pt x="3844" y="74"/>
                  </a:lnTo>
                  <a:lnTo>
                    <a:pt x="3841" y="84"/>
                  </a:lnTo>
                  <a:lnTo>
                    <a:pt x="3838" y="95"/>
                  </a:lnTo>
                  <a:lnTo>
                    <a:pt x="3836" y="106"/>
                  </a:lnTo>
                  <a:lnTo>
                    <a:pt x="3836" y="118"/>
                  </a:lnTo>
                  <a:lnTo>
                    <a:pt x="3836" y="131"/>
                  </a:lnTo>
                  <a:lnTo>
                    <a:pt x="3839" y="144"/>
                  </a:lnTo>
                  <a:lnTo>
                    <a:pt x="3841" y="156"/>
                  </a:lnTo>
                  <a:lnTo>
                    <a:pt x="3845" y="168"/>
                  </a:lnTo>
                  <a:lnTo>
                    <a:pt x="3849" y="178"/>
                  </a:lnTo>
                  <a:lnTo>
                    <a:pt x="3855" y="186"/>
                  </a:lnTo>
                  <a:lnTo>
                    <a:pt x="3863" y="194"/>
                  </a:lnTo>
                  <a:lnTo>
                    <a:pt x="3871" y="200"/>
                  </a:lnTo>
                  <a:lnTo>
                    <a:pt x="3880" y="204"/>
                  </a:lnTo>
                  <a:lnTo>
                    <a:pt x="3890" y="207"/>
                  </a:lnTo>
                  <a:lnTo>
                    <a:pt x="3901" y="210"/>
                  </a:lnTo>
                  <a:lnTo>
                    <a:pt x="3911" y="210"/>
                  </a:lnTo>
                  <a:lnTo>
                    <a:pt x="3923" y="208"/>
                  </a:lnTo>
                  <a:lnTo>
                    <a:pt x="3934" y="207"/>
                  </a:lnTo>
                  <a:lnTo>
                    <a:pt x="3944" y="203"/>
                  </a:lnTo>
                  <a:lnTo>
                    <a:pt x="3953" y="195"/>
                  </a:lnTo>
                  <a:lnTo>
                    <a:pt x="3962" y="188"/>
                  </a:lnTo>
                  <a:lnTo>
                    <a:pt x="3968" y="178"/>
                  </a:lnTo>
                  <a:lnTo>
                    <a:pt x="3974" y="166"/>
                  </a:lnTo>
                  <a:lnTo>
                    <a:pt x="3978" y="153"/>
                  </a:lnTo>
                  <a:close/>
                  <a:moveTo>
                    <a:pt x="4212" y="153"/>
                  </a:moveTo>
                  <a:lnTo>
                    <a:pt x="4242" y="160"/>
                  </a:lnTo>
                  <a:lnTo>
                    <a:pt x="4237" y="178"/>
                  </a:lnTo>
                  <a:lnTo>
                    <a:pt x="4228" y="194"/>
                  </a:lnTo>
                  <a:lnTo>
                    <a:pt x="4219" y="207"/>
                  </a:lnTo>
                  <a:lnTo>
                    <a:pt x="4207" y="219"/>
                  </a:lnTo>
                  <a:lnTo>
                    <a:pt x="4202" y="223"/>
                  </a:lnTo>
                  <a:lnTo>
                    <a:pt x="4194" y="227"/>
                  </a:lnTo>
                  <a:lnTo>
                    <a:pt x="4187" y="230"/>
                  </a:lnTo>
                  <a:lnTo>
                    <a:pt x="4180" y="232"/>
                  </a:lnTo>
                  <a:lnTo>
                    <a:pt x="4172" y="235"/>
                  </a:lnTo>
                  <a:lnTo>
                    <a:pt x="4165" y="235"/>
                  </a:lnTo>
                  <a:lnTo>
                    <a:pt x="4156" y="236"/>
                  </a:lnTo>
                  <a:lnTo>
                    <a:pt x="4147" y="236"/>
                  </a:lnTo>
                  <a:lnTo>
                    <a:pt x="4139" y="236"/>
                  </a:lnTo>
                  <a:lnTo>
                    <a:pt x="4130" y="236"/>
                  </a:lnTo>
                  <a:lnTo>
                    <a:pt x="4121" y="235"/>
                  </a:lnTo>
                  <a:lnTo>
                    <a:pt x="4114" y="233"/>
                  </a:lnTo>
                  <a:lnTo>
                    <a:pt x="4107" y="232"/>
                  </a:lnTo>
                  <a:lnTo>
                    <a:pt x="4099" y="229"/>
                  </a:lnTo>
                  <a:lnTo>
                    <a:pt x="4092" y="226"/>
                  </a:lnTo>
                  <a:lnTo>
                    <a:pt x="4086" y="223"/>
                  </a:lnTo>
                  <a:lnTo>
                    <a:pt x="4076" y="214"/>
                  </a:lnTo>
                  <a:lnTo>
                    <a:pt x="4067" y="204"/>
                  </a:lnTo>
                  <a:lnTo>
                    <a:pt x="4058" y="192"/>
                  </a:lnTo>
                  <a:lnTo>
                    <a:pt x="4051" y="179"/>
                  </a:lnTo>
                  <a:lnTo>
                    <a:pt x="4047" y="165"/>
                  </a:lnTo>
                  <a:lnTo>
                    <a:pt x="4042" y="150"/>
                  </a:lnTo>
                  <a:lnTo>
                    <a:pt x="4041" y="134"/>
                  </a:lnTo>
                  <a:lnTo>
                    <a:pt x="4039" y="118"/>
                  </a:lnTo>
                  <a:lnTo>
                    <a:pt x="4041" y="100"/>
                  </a:lnTo>
                  <a:lnTo>
                    <a:pt x="4042" y="84"/>
                  </a:lnTo>
                  <a:lnTo>
                    <a:pt x="4047" y="68"/>
                  </a:lnTo>
                  <a:lnTo>
                    <a:pt x="4053" y="55"/>
                  </a:lnTo>
                  <a:lnTo>
                    <a:pt x="4060" y="42"/>
                  </a:lnTo>
                  <a:lnTo>
                    <a:pt x="4069" y="30"/>
                  </a:lnTo>
                  <a:lnTo>
                    <a:pt x="4080" y="22"/>
                  </a:lnTo>
                  <a:lnTo>
                    <a:pt x="4092" y="14"/>
                  </a:lnTo>
                  <a:lnTo>
                    <a:pt x="4098" y="11"/>
                  </a:lnTo>
                  <a:lnTo>
                    <a:pt x="4105" y="7"/>
                  </a:lnTo>
                  <a:lnTo>
                    <a:pt x="4111" y="6"/>
                  </a:lnTo>
                  <a:lnTo>
                    <a:pt x="4118" y="3"/>
                  </a:lnTo>
                  <a:lnTo>
                    <a:pt x="4126" y="1"/>
                  </a:lnTo>
                  <a:lnTo>
                    <a:pt x="4133" y="1"/>
                  </a:lnTo>
                  <a:lnTo>
                    <a:pt x="4140" y="0"/>
                  </a:lnTo>
                  <a:lnTo>
                    <a:pt x="4147" y="0"/>
                  </a:lnTo>
                  <a:lnTo>
                    <a:pt x="4156" y="0"/>
                  </a:lnTo>
                  <a:lnTo>
                    <a:pt x="4164" y="1"/>
                  </a:lnTo>
                  <a:lnTo>
                    <a:pt x="4171" y="3"/>
                  </a:lnTo>
                  <a:lnTo>
                    <a:pt x="4178" y="4"/>
                  </a:lnTo>
                  <a:lnTo>
                    <a:pt x="4185" y="7"/>
                  </a:lnTo>
                  <a:lnTo>
                    <a:pt x="4191" y="10"/>
                  </a:lnTo>
                  <a:lnTo>
                    <a:pt x="4199" y="13"/>
                  </a:lnTo>
                  <a:lnTo>
                    <a:pt x="4204" y="17"/>
                  </a:lnTo>
                  <a:lnTo>
                    <a:pt x="4215" y="27"/>
                  </a:lnTo>
                  <a:lnTo>
                    <a:pt x="4223" y="39"/>
                  </a:lnTo>
                  <a:lnTo>
                    <a:pt x="4231" y="52"/>
                  </a:lnTo>
                  <a:lnTo>
                    <a:pt x="4237" y="68"/>
                  </a:lnTo>
                  <a:lnTo>
                    <a:pt x="4206" y="76"/>
                  </a:lnTo>
                  <a:lnTo>
                    <a:pt x="4202" y="64"/>
                  </a:lnTo>
                  <a:lnTo>
                    <a:pt x="4197" y="54"/>
                  </a:lnTo>
                  <a:lnTo>
                    <a:pt x="4190" y="45"/>
                  </a:lnTo>
                  <a:lnTo>
                    <a:pt x="4184" y="39"/>
                  </a:lnTo>
                  <a:lnTo>
                    <a:pt x="4175" y="35"/>
                  </a:lnTo>
                  <a:lnTo>
                    <a:pt x="4166" y="30"/>
                  </a:lnTo>
                  <a:lnTo>
                    <a:pt x="4156" y="29"/>
                  </a:lnTo>
                  <a:lnTo>
                    <a:pt x="4146" y="27"/>
                  </a:lnTo>
                  <a:lnTo>
                    <a:pt x="4140" y="27"/>
                  </a:lnTo>
                  <a:lnTo>
                    <a:pt x="4133" y="29"/>
                  </a:lnTo>
                  <a:lnTo>
                    <a:pt x="4127" y="29"/>
                  </a:lnTo>
                  <a:lnTo>
                    <a:pt x="4123" y="30"/>
                  </a:lnTo>
                  <a:lnTo>
                    <a:pt x="4117" y="33"/>
                  </a:lnTo>
                  <a:lnTo>
                    <a:pt x="4111" y="35"/>
                  </a:lnTo>
                  <a:lnTo>
                    <a:pt x="4107" y="38"/>
                  </a:lnTo>
                  <a:lnTo>
                    <a:pt x="4102" y="41"/>
                  </a:lnTo>
                  <a:lnTo>
                    <a:pt x="4093" y="46"/>
                  </a:lnTo>
                  <a:lnTo>
                    <a:pt x="4088" y="55"/>
                  </a:lnTo>
                  <a:lnTo>
                    <a:pt x="4082" y="64"/>
                  </a:lnTo>
                  <a:lnTo>
                    <a:pt x="4077" y="74"/>
                  </a:lnTo>
                  <a:lnTo>
                    <a:pt x="4074" y="84"/>
                  </a:lnTo>
                  <a:lnTo>
                    <a:pt x="4072" y="95"/>
                  </a:lnTo>
                  <a:lnTo>
                    <a:pt x="4070" y="106"/>
                  </a:lnTo>
                  <a:lnTo>
                    <a:pt x="4070" y="118"/>
                  </a:lnTo>
                  <a:lnTo>
                    <a:pt x="4070" y="131"/>
                  </a:lnTo>
                  <a:lnTo>
                    <a:pt x="4073" y="144"/>
                  </a:lnTo>
                  <a:lnTo>
                    <a:pt x="4074" y="156"/>
                  </a:lnTo>
                  <a:lnTo>
                    <a:pt x="4079" y="168"/>
                  </a:lnTo>
                  <a:lnTo>
                    <a:pt x="4083" y="178"/>
                  </a:lnTo>
                  <a:lnTo>
                    <a:pt x="4089" y="186"/>
                  </a:lnTo>
                  <a:lnTo>
                    <a:pt x="4096" y="194"/>
                  </a:lnTo>
                  <a:lnTo>
                    <a:pt x="4105" y="200"/>
                  </a:lnTo>
                  <a:lnTo>
                    <a:pt x="4114" y="204"/>
                  </a:lnTo>
                  <a:lnTo>
                    <a:pt x="4124" y="207"/>
                  </a:lnTo>
                  <a:lnTo>
                    <a:pt x="4134" y="210"/>
                  </a:lnTo>
                  <a:lnTo>
                    <a:pt x="4145" y="210"/>
                  </a:lnTo>
                  <a:lnTo>
                    <a:pt x="4156" y="208"/>
                  </a:lnTo>
                  <a:lnTo>
                    <a:pt x="4168" y="207"/>
                  </a:lnTo>
                  <a:lnTo>
                    <a:pt x="4178" y="203"/>
                  </a:lnTo>
                  <a:lnTo>
                    <a:pt x="4187" y="195"/>
                  </a:lnTo>
                  <a:lnTo>
                    <a:pt x="4196" y="188"/>
                  </a:lnTo>
                  <a:lnTo>
                    <a:pt x="4202" y="178"/>
                  </a:lnTo>
                  <a:lnTo>
                    <a:pt x="4207" y="166"/>
                  </a:lnTo>
                  <a:lnTo>
                    <a:pt x="4212" y="153"/>
                  </a:lnTo>
                  <a:close/>
                  <a:moveTo>
                    <a:pt x="4283" y="235"/>
                  </a:moveTo>
                  <a:lnTo>
                    <a:pt x="4283" y="3"/>
                  </a:lnTo>
                  <a:lnTo>
                    <a:pt x="4314" y="3"/>
                  </a:lnTo>
                  <a:lnTo>
                    <a:pt x="4314" y="99"/>
                  </a:lnTo>
                  <a:lnTo>
                    <a:pt x="4435" y="99"/>
                  </a:lnTo>
                  <a:lnTo>
                    <a:pt x="4435" y="3"/>
                  </a:lnTo>
                  <a:lnTo>
                    <a:pt x="4466" y="3"/>
                  </a:lnTo>
                  <a:lnTo>
                    <a:pt x="4466" y="235"/>
                  </a:lnTo>
                  <a:lnTo>
                    <a:pt x="4435" y="235"/>
                  </a:lnTo>
                  <a:lnTo>
                    <a:pt x="4435" y="127"/>
                  </a:lnTo>
                  <a:lnTo>
                    <a:pt x="4314" y="127"/>
                  </a:lnTo>
                  <a:lnTo>
                    <a:pt x="4314" y="235"/>
                  </a:lnTo>
                  <a:lnTo>
                    <a:pt x="4283" y="235"/>
                  </a:lnTo>
                  <a:close/>
                  <a:moveTo>
                    <a:pt x="4714" y="172"/>
                  </a:moveTo>
                  <a:lnTo>
                    <a:pt x="4742" y="178"/>
                  </a:lnTo>
                  <a:lnTo>
                    <a:pt x="4739" y="191"/>
                  </a:lnTo>
                  <a:lnTo>
                    <a:pt x="4733" y="203"/>
                  </a:lnTo>
                  <a:lnTo>
                    <a:pt x="4727" y="213"/>
                  </a:lnTo>
                  <a:lnTo>
                    <a:pt x="4719" y="221"/>
                  </a:lnTo>
                  <a:lnTo>
                    <a:pt x="4714" y="226"/>
                  </a:lnTo>
                  <a:lnTo>
                    <a:pt x="4708" y="229"/>
                  </a:lnTo>
                  <a:lnTo>
                    <a:pt x="4703" y="232"/>
                  </a:lnTo>
                  <a:lnTo>
                    <a:pt x="4697" y="233"/>
                  </a:lnTo>
                  <a:lnTo>
                    <a:pt x="4691" y="235"/>
                  </a:lnTo>
                  <a:lnTo>
                    <a:pt x="4685" y="236"/>
                  </a:lnTo>
                  <a:lnTo>
                    <a:pt x="4678" y="236"/>
                  </a:lnTo>
                  <a:lnTo>
                    <a:pt x="4672" y="236"/>
                  </a:lnTo>
                  <a:lnTo>
                    <a:pt x="4663" y="236"/>
                  </a:lnTo>
                  <a:lnTo>
                    <a:pt x="4656" y="235"/>
                  </a:lnTo>
                  <a:lnTo>
                    <a:pt x="4647" y="233"/>
                  </a:lnTo>
                  <a:lnTo>
                    <a:pt x="4640" y="232"/>
                  </a:lnTo>
                  <a:lnTo>
                    <a:pt x="4634" y="229"/>
                  </a:lnTo>
                  <a:lnTo>
                    <a:pt x="4627" y="224"/>
                  </a:lnTo>
                  <a:lnTo>
                    <a:pt x="4622" y="220"/>
                  </a:lnTo>
                  <a:lnTo>
                    <a:pt x="4616" y="216"/>
                  </a:lnTo>
                  <a:lnTo>
                    <a:pt x="4606" y="204"/>
                  </a:lnTo>
                  <a:lnTo>
                    <a:pt x="4600" y="188"/>
                  </a:lnTo>
                  <a:lnTo>
                    <a:pt x="4596" y="170"/>
                  </a:lnTo>
                  <a:lnTo>
                    <a:pt x="4594" y="151"/>
                  </a:lnTo>
                  <a:lnTo>
                    <a:pt x="4594" y="138"/>
                  </a:lnTo>
                  <a:lnTo>
                    <a:pt x="4597" y="125"/>
                  </a:lnTo>
                  <a:lnTo>
                    <a:pt x="4599" y="115"/>
                  </a:lnTo>
                  <a:lnTo>
                    <a:pt x="4603" y="103"/>
                  </a:lnTo>
                  <a:lnTo>
                    <a:pt x="4609" y="95"/>
                  </a:lnTo>
                  <a:lnTo>
                    <a:pt x="4615" y="86"/>
                  </a:lnTo>
                  <a:lnTo>
                    <a:pt x="4622" y="80"/>
                  </a:lnTo>
                  <a:lnTo>
                    <a:pt x="4631" y="74"/>
                  </a:lnTo>
                  <a:lnTo>
                    <a:pt x="4640" y="70"/>
                  </a:lnTo>
                  <a:lnTo>
                    <a:pt x="4650" y="67"/>
                  </a:lnTo>
                  <a:lnTo>
                    <a:pt x="4660" y="64"/>
                  </a:lnTo>
                  <a:lnTo>
                    <a:pt x="4670" y="64"/>
                  </a:lnTo>
                  <a:lnTo>
                    <a:pt x="4676" y="64"/>
                  </a:lnTo>
                  <a:lnTo>
                    <a:pt x="4684" y="65"/>
                  </a:lnTo>
                  <a:lnTo>
                    <a:pt x="4689" y="65"/>
                  </a:lnTo>
                  <a:lnTo>
                    <a:pt x="4695" y="67"/>
                  </a:lnTo>
                  <a:lnTo>
                    <a:pt x="4700" y="70"/>
                  </a:lnTo>
                  <a:lnTo>
                    <a:pt x="4705" y="71"/>
                  </a:lnTo>
                  <a:lnTo>
                    <a:pt x="4710" y="74"/>
                  </a:lnTo>
                  <a:lnTo>
                    <a:pt x="4714" y="77"/>
                  </a:lnTo>
                  <a:lnTo>
                    <a:pt x="4722" y="84"/>
                  </a:lnTo>
                  <a:lnTo>
                    <a:pt x="4729" y="93"/>
                  </a:lnTo>
                  <a:lnTo>
                    <a:pt x="4733" y="105"/>
                  </a:lnTo>
                  <a:lnTo>
                    <a:pt x="4736" y="116"/>
                  </a:lnTo>
                  <a:lnTo>
                    <a:pt x="4708" y="121"/>
                  </a:lnTo>
                  <a:lnTo>
                    <a:pt x="4705" y="115"/>
                  </a:lnTo>
                  <a:lnTo>
                    <a:pt x="4703" y="108"/>
                  </a:lnTo>
                  <a:lnTo>
                    <a:pt x="4700" y="103"/>
                  </a:lnTo>
                  <a:lnTo>
                    <a:pt x="4695" y="99"/>
                  </a:lnTo>
                  <a:lnTo>
                    <a:pt x="4689" y="96"/>
                  </a:lnTo>
                  <a:lnTo>
                    <a:pt x="4684" y="93"/>
                  </a:lnTo>
                  <a:lnTo>
                    <a:pt x="4678" y="92"/>
                  </a:lnTo>
                  <a:lnTo>
                    <a:pt x="4670" y="92"/>
                  </a:lnTo>
                  <a:lnTo>
                    <a:pt x="4660" y="93"/>
                  </a:lnTo>
                  <a:lnTo>
                    <a:pt x="4651" y="95"/>
                  </a:lnTo>
                  <a:lnTo>
                    <a:pt x="4643" y="99"/>
                  </a:lnTo>
                  <a:lnTo>
                    <a:pt x="4635" y="105"/>
                  </a:lnTo>
                  <a:lnTo>
                    <a:pt x="4630" y="114"/>
                  </a:lnTo>
                  <a:lnTo>
                    <a:pt x="4625" y="124"/>
                  </a:lnTo>
                  <a:lnTo>
                    <a:pt x="4624" y="135"/>
                  </a:lnTo>
                  <a:lnTo>
                    <a:pt x="4622" y="150"/>
                  </a:lnTo>
                  <a:lnTo>
                    <a:pt x="4624" y="165"/>
                  </a:lnTo>
                  <a:lnTo>
                    <a:pt x="4625" y="178"/>
                  </a:lnTo>
                  <a:lnTo>
                    <a:pt x="4630" y="188"/>
                  </a:lnTo>
                  <a:lnTo>
                    <a:pt x="4635" y="195"/>
                  </a:lnTo>
                  <a:lnTo>
                    <a:pt x="4643" y="203"/>
                  </a:lnTo>
                  <a:lnTo>
                    <a:pt x="4651" y="207"/>
                  </a:lnTo>
                  <a:lnTo>
                    <a:pt x="4660" y="208"/>
                  </a:lnTo>
                  <a:lnTo>
                    <a:pt x="4670" y="210"/>
                  </a:lnTo>
                  <a:lnTo>
                    <a:pt x="4679" y="210"/>
                  </a:lnTo>
                  <a:lnTo>
                    <a:pt x="4686" y="207"/>
                  </a:lnTo>
                  <a:lnTo>
                    <a:pt x="4692" y="205"/>
                  </a:lnTo>
                  <a:lnTo>
                    <a:pt x="4700" y="201"/>
                  </a:lnTo>
                  <a:lnTo>
                    <a:pt x="4704" y="195"/>
                  </a:lnTo>
                  <a:lnTo>
                    <a:pt x="4708" y="189"/>
                  </a:lnTo>
                  <a:lnTo>
                    <a:pt x="4711" y="181"/>
                  </a:lnTo>
                  <a:lnTo>
                    <a:pt x="4714" y="172"/>
                  </a:lnTo>
                  <a:close/>
                  <a:moveTo>
                    <a:pt x="4876" y="216"/>
                  </a:moveTo>
                  <a:lnTo>
                    <a:pt x="4868" y="221"/>
                  </a:lnTo>
                  <a:lnTo>
                    <a:pt x="4860" y="226"/>
                  </a:lnTo>
                  <a:lnTo>
                    <a:pt x="4852" y="230"/>
                  </a:lnTo>
                  <a:lnTo>
                    <a:pt x="4844" y="233"/>
                  </a:lnTo>
                  <a:lnTo>
                    <a:pt x="4837" y="235"/>
                  </a:lnTo>
                  <a:lnTo>
                    <a:pt x="4830" y="235"/>
                  </a:lnTo>
                  <a:lnTo>
                    <a:pt x="4822" y="236"/>
                  </a:lnTo>
                  <a:lnTo>
                    <a:pt x="4814" y="236"/>
                  </a:lnTo>
                  <a:lnTo>
                    <a:pt x="4800" y="236"/>
                  </a:lnTo>
                  <a:lnTo>
                    <a:pt x="4790" y="233"/>
                  </a:lnTo>
                  <a:lnTo>
                    <a:pt x="4780" y="230"/>
                  </a:lnTo>
                  <a:lnTo>
                    <a:pt x="4771" y="224"/>
                  </a:lnTo>
                  <a:lnTo>
                    <a:pt x="4765" y="217"/>
                  </a:lnTo>
                  <a:lnTo>
                    <a:pt x="4761" y="210"/>
                  </a:lnTo>
                  <a:lnTo>
                    <a:pt x="4758" y="201"/>
                  </a:lnTo>
                  <a:lnTo>
                    <a:pt x="4757" y="191"/>
                  </a:lnTo>
                  <a:lnTo>
                    <a:pt x="4757" y="185"/>
                  </a:lnTo>
                  <a:lnTo>
                    <a:pt x="4758" y="179"/>
                  </a:lnTo>
                  <a:lnTo>
                    <a:pt x="4760" y="173"/>
                  </a:lnTo>
                  <a:lnTo>
                    <a:pt x="4762" y="169"/>
                  </a:lnTo>
                  <a:lnTo>
                    <a:pt x="4765" y="163"/>
                  </a:lnTo>
                  <a:lnTo>
                    <a:pt x="4768" y="159"/>
                  </a:lnTo>
                  <a:lnTo>
                    <a:pt x="4773" y="156"/>
                  </a:lnTo>
                  <a:lnTo>
                    <a:pt x="4777" y="153"/>
                  </a:lnTo>
                  <a:lnTo>
                    <a:pt x="4781" y="150"/>
                  </a:lnTo>
                  <a:lnTo>
                    <a:pt x="4787" y="147"/>
                  </a:lnTo>
                  <a:lnTo>
                    <a:pt x="4792" y="146"/>
                  </a:lnTo>
                  <a:lnTo>
                    <a:pt x="4798" y="143"/>
                  </a:lnTo>
                  <a:lnTo>
                    <a:pt x="4802" y="141"/>
                  </a:lnTo>
                  <a:lnTo>
                    <a:pt x="4808" y="140"/>
                  </a:lnTo>
                  <a:lnTo>
                    <a:pt x="4815" y="140"/>
                  </a:lnTo>
                  <a:lnTo>
                    <a:pt x="4822" y="138"/>
                  </a:lnTo>
                  <a:lnTo>
                    <a:pt x="4831" y="138"/>
                  </a:lnTo>
                  <a:lnTo>
                    <a:pt x="4838" y="137"/>
                  </a:lnTo>
                  <a:lnTo>
                    <a:pt x="4846" y="135"/>
                  </a:lnTo>
                  <a:lnTo>
                    <a:pt x="4853" y="134"/>
                  </a:lnTo>
                  <a:lnTo>
                    <a:pt x="4859" y="134"/>
                  </a:lnTo>
                  <a:lnTo>
                    <a:pt x="4863" y="133"/>
                  </a:lnTo>
                  <a:lnTo>
                    <a:pt x="4869" y="131"/>
                  </a:lnTo>
                  <a:lnTo>
                    <a:pt x="4873" y="130"/>
                  </a:lnTo>
                  <a:lnTo>
                    <a:pt x="4873" y="127"/>
                  </a:lnTo>
                  <a:lnTo>
                    <a:pt x="4873" y="125"/>
                  </a:lnTo>
                  <a:lnTo>
                    <a:pt x="4873" y="124"/>
                  </a:lnTo>
                  <a:lnTo>
                    <a:pt x="4873" y="122"/>
                  </a:lnTo>
                  <a:lnTo>
                    <a:pt x="4873" y="115"/>
                  </a:lnTo>
                  <a:lnTo>
                    <a:pt x="4872" y="109"/>
                  </a:lnTo>
                  <a:lnTo>
                    <a:pt x="4869" y="105"/>
                  </a:lnTo>
                  <a:lnTo>
                    <a:pt x="4865" y="100"/>
                  </a:lnTo>
                  <a:lnTo>
                    <a:pt x="4859" y="96"/>
                  </a:lnTo>
                  <a:lnTo>
                    <a:pt x="4852" y="93"/>
                  </a:lnTo>
                  <a:lnTo>
                    <a:pt x="4843" y="92"/>
                  </a:lnTo>
                  <a:lnTo>
                    <a:pt x="4833" y="92"/>
                  </a:lnTo>
                  <a:lnTo>
                    <a:pt x="4824" y="92"/>
                  </a:lnTo>
                  <a:lnTo>
                    <a:pt x="4816" y="93"/>
                  </a:lnTo>
                  <a:lnTo>
                    <a:pt x="4809" y="95"/>
                  </a:lnTo>
                  <a:lnTo>
                    <a:pt x="4803" y="98"/>
                  </a:lnTo>
                  <a:lnTo>
                    <a:pt x="4799" y="102"/>
                  </a:lnTo>
                  <a:lnTo>
                    <a:pt x="4796" y="106"/>
                  </a:lnTo>
                  <a:lnTo>
                    <a:pt x="4793" y="112"/>
                  </a:lnTo>
                  <a:lnTo>
                    <a:pt x="4790" y="119"/>
                  </a:lnTo>
                  <a:lnTo>
                    <a:pt x="4762" y="114"/>
                  </a:lnTo>
                  <a:lnTo>
                    <a:pt x="4764" y="105"/>
                  </a:lnTo>
                  <a:lnTo>
                    <a:pt x="4767" y="98"/>
                  </a:lnTo>
                  <a:lnTo>
                    <a:pt x="4770" y="92"/>
                  </a:lnTo>
                  <a:lnTo>
                    <a:pt x="4774" y="86"/>
                  </a:lnTo>
                  <a:lnTo>
                    <a:pt x="4779" y="80"/>
                  </a:lnTo>
                  <a:lnTo>
                    <a:pt x="4786" y="76"/>
                  </a:lnTo>
                  <a:lnTo>
                    <a:pt x="4792" y="73"/>
                  </a:lnTo>
                  <a:lnTo>
                    <a:pt x="4800" y="70"/>
                  </a:lnTo>
                  <a:lnTo>
                    <a:pt x="4809" y="67"/>
                  </a:lnTo>
                  <a:lnTo>
                    <a:pt x="4818" y="65"/>
                  </a:lnTo>
                  <a:lnTo>
                    <a:pt x="4828" y="64"/>
                  </a:lnTo>
                  <a:lnTo>
                    <a:pt x="4838" y="64"/>
                  </a:lnTo>
                  <a:lnTo>
                    <a:pt x="4849" y="64"/>
                  </a:lnTo>
                  <a:lnTo>
                    <a:pt x="4859" y="65"/>
                  </a:lnTo>
                  <a:lnTo>
                    <a:pt x="4866" y="67"/>
                  </a:lnTo>
                  <a:lnTo>
                    <a:pt x="4873" y="68"/>
                  </a:lnTo>
                  <a:lnTo>
                    <a:pt x="4879" y="71"/>
                  </a:lnTo>
                  <a:lnTo>
                    <a:pt x="4885" y="74"/>
                  </a:lnTo>
                  <a:lnTo>
                    <a:pt x="4890" y="77"/>
                  </a:lnTo>
                  <a:lnTo>
                    <a:pt x="4894" y="81"/>
                  </a:lnTo>
                  <a:lnTo>
                    <a:pt x="4897" y="86"/>
                  </a:lnTo>
                  <a:lnTo>
                    <a:pt x="4898" y="90"/>
                  </a:lnTo>
                  <a:lnTo>
                    <a:pt x="4901" y="95"/>
                  </a:lnTo>
                  <a:lnTo>
                    <a:pt x="4903" y="100"/>
                  </a:lnTo>
                  <a:lnTo>
                    <a:pt x="4903" y="105"/>
                  </a:lnTo>
                  <a:lnTo>
                    <a:pt x="4904" y="111"/>
                  </a:lnTo>
                  <a:lnTo>
                    <a:pt x="4904" y="118"/>
                  </a:lnTo>
                  <a:lnTo>
                    <a:pt x="4904" y="125"/>
                  </a:lnTo>
                  <a:lnTo>
                    <a:pt x="4904" y="162"/>
                  </a:lnTo>
                  <a:lnTo>
                    <a:pt x="4904" y="179"/>
                  </a:lnTo>
                  <a:lnTo>
                    <a:pt x="4904" y="192"/>
                  </a:lnTo>
                  <a:lnTo>
                    <a:pt x="4904" y="204"/>
                  </a:lnTo>
                  <a:lnTo>
                    <a:pt x="4906" y="211"/>
                  </a:lnTo>
                  <a:lnTo>
                    <a:pt x="4906" y="217"/>
                  </a:lnTo>
                  <a:lnTo>
                    <a:pt x="4907" y="223"/>
                  </a:lnTo>
                  <a:lnTo>
                    <a:pt x="4910" y="229"/>
                  </a:lnTo>
                  <a:lnTo>
                    <a:pt x="4911" y="235"/>
                  </a:lnTo>
                  <a:lnTo>
                    <a:pt x="4884" y="235"/>
                  </a:lnTo>
                  <a:lnTo>
                    <a:pt x="4881" y="230"/>
                  </a:lnTo>
                  <a:lnTo>
                    <a:pt x="4878" y="226"/>
                  </a:lnTo>
                  <a:lnTo>
                    <a:pt x="4876" y="221"/>
                  </a:lnTo>
                  <a:lnTo>
                    <a:pt x="4876" y="216"/>
                  </a:lnTo>
                  <a:close/>
                  <a:moveTo>
                    <a:pt x="4873" y="157"/>
                  </a:moveTo>
                  <a:lnTo>
                    <a:pt x="4869" y="159"/>
                  </a:lnTo>
                  <a:lnTo>
                    <a:pt x="4865" y="159"/>
                  </a:lnTo>
                  <a:lnTo>
                    <a:pt x="4859" y="160"/>
                  </a:lnTo>
                  <a:lnTo>
                    <a:pt x="4854" y="162"/>
                  </a:lnTo>
                  <a:lnTo>
                    <a:pt x="4847" y="163"/>
                  </a:lnTo>
                  <a:lnTo>
                    <a:pt x="4841" y="163"/>
                  </a:lnTo>
                  <a:lnTo>
                    <a:pt x="4833" y="165"/>
                  </a:lnTo>
                  <a:lnTo>
                    <a:pt x="4825" y="166"/>
                  </a:lnTo>
                  <a:lnTo>
                    <a:pt x="4816" y="168"/>
                  </a:lnTo>
                  <a:lnTo>
                    <a:pt x="4811" y="168"/>
                  </a:lnTo>
                  <a:lnTo>
                    <a:pt x="4805" y="169"/>
                  </a:lnTo>
                  <a:lnTo>
                    <a:pt x="4800" y="170"/>
                  </a:lnTo>
                  <a:lnTo>
                    <a:pt x="4798" y="172"/>
                  </a:lnTo>
                  <a:lnTo>
                    <a:pt x="4795" y="173"/>
                  </a:lnTo>
                  <a:lnTo>
                    <a:pt x="4792" y="176"/>
                  </a:lnTo>
                  <a:lnTo>
                    <a:pt x="4789" y="178"/>
                  </a:lnTo>
                  <a:lnTo>
                    <a:pt x="4787" y="181"/>
                  </a:lnTo>
                  <a:lnTo>
                    <a:pt x="4786" y="184"/>
                  </a:lnTo>
                  <a:lnTo>
                    <a:pt x="4784" y="186"/>
                  </a:lnTo>
                  <a:lnTo>
                    <a:pt x="4784" y="189"/>
                  </a:lnTo>
                  <a:lnTo>
                    <a:pt x="4784" y="194"/>
                  </a:lnTo>
                  <a:lnTo>
                    <a:pt x="4787" y="197"/>
                  </a:lnTo>
                  <a:lnTo>
                    <a:pt x="4789" y="201"/>
                  </a:lnTo>
                  <a:lnTo>
                    <a:pt x="4793" y="204"/>
                  </a:lnTo>
                  <a:lnTo>
                    <a:pt x="4798" y="207"/>
                  </a:lnTo>
                  <a:lnTo>
                    <a:pt x="4805" y="208"/>
                  </a:lnTo>
                  <a:lnTo>
                    <a:pt x="4811" y="210"/>
                  </a:lnTo>
                  <a:lnTo>
                    <a:pt x="4819" y="210"/>
                  </a:lnTo>
                  <a:lnTo>
                    <a:pt x="4828" y="210"/>
                  </a:lnTo>
                  <a:lnTo>
                    <a:pt x="4835" y="208"/>
                  </a:lnTo>
                  <a:lnTo>
                    <a:pt x="4843" y="207"/>
                  </a:lnTo>
                  <a:lnTo>
                    <a:pt x="4849" y="204"/>
                  </a:lnTo>
                  <a:lnTo>
                    <a:pt x="4854" y="201"/>
                  </a:lnTo>
                  <a:lnTo>
                    <a:pt x="4860" y="197"/>
                  </a:lnTo>
                  <a:lnTo>
                    <a:pt x="4865" y="192"/>
                  </a:lnTo>
                  <a:lnTo>
                    <a:pt x="4869" y="186"/>
                  </a:lnTo>
                  <a:lnTo>
                    <a:pt x="4871" y="182"/>
                  </a:lnTo>
                  <a:lnTo>
                    <a:pt x="4872" y="178"/>
                  </a:lnTo>
                  <a:lnTo>
                    <a:pt x="4873" y="172"/>
                  </a:lnTo>
                  <a:lnTo>
                    <a:pt x="4873" y="165"/>
                  </a:lnTo>
                  <a:lnTo>
                    <a:pt x="4873" y="157"/>
                  </a:lnTo>
                  <a:close/>
                  <a:moveTo>
                    <a:pt x="4947" y="235"/>
                  </a:moveTo>
                  <a:lnTo>
                    <a:pt x="4947" y="65"/>
                  </a:lnTo>
                  <a:lnTo>
                    <a:pt x="4970" y="65"/>
                  </a:lnTo>
                  <a:lnTo>
                    <a:pt x="4970" y="92"/>
                  </a:lnTo>
                  <a:lnTo>
                    <a:pt x="4974" y="84"/>
                  </a:lnTo>
                  <a:lnTo>
                    <a:pt x="4980" y="77"/>
                  </a:lnTo>
                  <a:lnTo>
                    <a:pt x="4984" y="73"/>
                  </a:lnTo>
                  <a:lnTo>
                    <a:pt x="4989" y="68"/>
                  </a:lnTo>
                  <a:lnTo>
                    <a:pt x="4993" y="67"/>
                  </a:lnTo>
                  <a:lnTo>
                    <a:pt x="4998" y="65"/>
                  </a:lnTo>
                  <a:lnTo>
                    <a:pt x="5002" y="64"/>
                  </a:lnTo>
                  <a:lnTo>
                    <a:pt x="5008" y="64"/>
                  </a:lnTo>
                  <a:lnTo>
                    <a:pt x="5015" y="64"/>
                  </a:lnTo>
                  <a:lnTo>
                    <a:pt x="5022" y="65"/>
                  </a:lnTo>
                  <a:lnTo>
                    <a:pt x="5031" y="68"/>
                  </a:lnTo>
                  <a:lnTo>
                    <a:pt x="5039" y="71"/>
                  </a:lnTo>
                  <a:lnTo>
                    <a:pt x="5028" y="98"/>
                  </a:lnTo>
                  <a:lnTo>
                    <a:pt x="5022" y="95"/>
                  </a:lnTo>
                  <a:lnTo>
                    <a:pt x="5018" y="93"/>
                  </a:lnTo>
                  <a:lnTo>
                    <a:pt x="5012" y="92"/>
                  </a:lnTo>
                  <a:lnTo>
                    <a:pt x="5006" y="92"/>
                  </a:lnTo>
                  <a:lnTo>
                    <a:pt x="5002" y="92"/>
                  </a:lnTo>
                  <a:lnTo>
                    <a:pt x="4998" y="93"/>
                  </a:lnTo>
                  <a:lnTo>
                    <a:pt x="4993" y="95"/>
                  </a:lnTo>
                  <a:lnTo>
                    <a:pt x="4990" y="98"/>
                  </a:lnTo>
                  <a:lnTo>
                    <a:pt x="4986" y="100"/>
                  </a:lnTo>
                  <a:lnTo>
                    <a:pt x="4983" y="103"/>
                  </a:lnTo>
                  <a:lnTo>
                    <a:pt x="4982" y="108"/>
                  </a:lnTo>
                  <a:lnTo>
                    <a:pt x="4979" y="112"/>
                  </a:lnTo>
                  <a:lnTo>
                    <a:pt x="4977" y="119"/>
                  </a:lnTo>
                  <a:lnTo>
                    <a:pt x="4976" y="128"/>
                  </a:lnTo>
                  <a:lnTo>
                    <a:pt x="4974" y="137"/>
                  </a:lnTo>
                  <a:lnTo>
                    <a:pt x="4974" y="146"/>
                  </a:lnTo>
                  <a:lnTo>
                    <a:pt x="4974" y="235"/>
                  </a:lnTo>
                  <a:lnTo>
                    <a:pt x="4947" y="2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8" name="Freeform 165"/>
            <p:cNvSpPr>
              <a:spLocks/>
            </p:cNvSpPr>
            <p:nvPr/>
          </p:nvSpPr>
          <p:spPr bwMode="auto">
            <a:xfrm>
              <a:off x="2522" y="2984"/>
              <a:ext cx="31" cy="57"/>
            </a:xfrm>
            <a:custGeom>
              <a:avLst/>
              <a:gdLst>
                <a:gd name="T0" fmla="*/ 0 w 92"/>
                <a:gd name="T1" fmla="*/ 171 h 171"/>
                <a:gd name="T2" fmla="*/ 0 w 92"/>
                <a:gd name="T3" fmla="*/ 1 h 171"/>
                <a:gd name="T4" fmla="*/ 23 w 92"/>
                <a:gd name="T5" fmla="*/ 1 h 171"/>
                <a:gd name="T6" fmla="*/ 23 w 92"/>
                <a:gd name="T7" fmla="*/ 28 h 171"/>
                <a:gd name="T8" fmla="*/ 27 w 92"/>
                <a:gd name="T9" fmla="*/ 20 h 171"/>
                <a:gd name="T10" fmla="*/ 33 w 92"/>
                <a:gd name="T11" fmla="*/ 13 h 171"/>
                <a:gd name="T12" fmla="*/ 38 w 92"/>
                <a:gd name="T13" fmla="*/ 9 h 171"/>
                <a:gd name="T14" fmla="*/ 42 w 92"/>
                <a:gd name="T15" fmla="*/ 4 h 171"/>
                <a:gd name="T16" fmla="*/ 46 w 92"/>
                <a:gd name="T17" fmla="*/ 3 h 171"/>
                <a:gd name="T18" fmla="*/ 51 w 92"/>
                <a:gd name="T19" fmla="*/ 1 h 171"/>
                <a:gd name="T20" fmla="*/ 55 w 92"/>
                <a:gd name="T21" fmla="*/ 0 h 171"/>
                <a:gd name="T22" fmla="*/ 61 w 92"/>
                <a:gd name="T23" fmla="*/ 0 h 171"/>
                <a:gd name="T24" fmla="*/ 68 w 92"/>
                <a:gd name="T25" fmla="*/ 0 h 171"/>
                <a:gd name="T26" fmla="*/ 76 w 92"/>
                <a:gd name="T27" fmla="*/ 1 h 171"/>
                <a:gd name="T28" fmla="*/ 84 w 92"/>
                <a:gd name="T29" fmla="*/ 4 h 171"/>
                <a:gd name="T30" fmla="*/ 92 w 92"/>
                <a:gd name="T31" fmla="*/ 7 h 171"/>
                <a:gd name="T32" fmla="*/ 81 w 92"/>
                <a:gd name="T33" fmla="*/ 34 h 171"/>
                <a:gd name="T34" fmla="*/ 76 w 92"/>
                <a:gd name="T35" fmla="*/ 31 h 171"/>
                <a:gd name="T36" fmla="*/ 71 w 92"/>
                <a:gd name="T37" fmla="*/ 29 h 171"/>
                <a:gd name="T38" fmla="*/ 65 w 92"/>
                <a:gd name="T39" fmla="*/ 28 h 171"/>
                <a:gd name="T40" fmla="*/ 59 w 92"/>
                <a:gd name="T41" fmla="*/ 28 h 171"/>
                <a:gd name="T42" fmla="*/ 55 w 92"/>
                <a:gd name="T43" fmla="*/ 28 h 171"/>
                <a:gd name="T44" fmla="*/ 51 w 92"/>
                <a:gd name="T45" fmla="*/ 29 h 171"/>
                <a:gd name="T46" fmla="*/ 46 w 92"/>
                <a:gd name="T47" fmla="*/ 31 h 171"/>
                <a:gd name="T48" fmla="*/ 43 w 92"/>
                <a:gd name="T49" fmla="*/ 34 h 171"/>
                <a:gd name="T50" fmla="*/ 39 w 92"/>
                <a:gd name="T51" fmla="*/ 36 h 171"/>
                <a:gd name="T52" fmla="*/ 36 w 92"/>
                <a:gd name="T53" fmla="*/ 39 h 171"/>
                <a:gd name="T54" fmla="*/ 35 w 92"/>
                <a:gd name="T55" fmla="*/ 44 h 171"/>
                <a:gd name="T56" fmla="*/ 32 w 92"/>
                <a:gd name="T57" fmla="*/ 48 h 171"/>
                <a:gd name="T58" fmla="*/ 30 w 92"/>
                <a:gd name="T59" fmla="*/ 55 h 171"/>
                <a:gd name="T60" fmla="*/ 29 w 92"/>
                <a:gd name="T61" fmla="*/ 64 h 171"/>
                <a:gd name="T62" fmla="*/ 27 w 92"/>
                <a:gd name="T63" fmla="*/ 73 h 171"/>
                <a:gd name="T64" fmla="*/ 27 w 92"/>
                <a:gd name="T65" fmla="*/ 82 h 171"/>
                <a:gd name="T66" fmla="*/ 27 w 92"/>
                <a:gd name="T67" fmla="*/ 171 h 171"/>
                <a:gd name="T68" fmla="*/ 0 w 92"/>
                <a:gd name="T6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71">
                  <a:moveTo>
                    <a:pt x="0" y="171"/>
                  </a:moveTo>
                  <a:lnTo>
                    <a:pt x="0" y="1"/>
                  </a:lnTo>
                  <a:lnTo>
                    <a:pt x="23" y="1"/>
                  </a:lnTo>
                  <a:lnTo>
                    <a:pt x="23" y="28"/>
                  </a:lnTo>
                  <a:lnTo>
                    <a:pt x="27" y="20"/>
                  </a:lnTo>
                  <a:lnTo>
                    <a:pt x="33" y="13"/>
                  </a:lnTo>
                  <a:lnTo>
                    <a:pt x="38" y="9"/>
                  </a:lnTo>
                  <a:lnTo>
                    <a:pt x="42" y="4"/>
                  </a:lnTo>
                  <a:lnTo>
                    <a:pt x="46" y="3"/>
                  </a:lnTo>
                  <a:lnTo>
                    <a:pt x="51" y="1"/>
                  </a:lnTo>
                  <a:lnTo>
                    <a:pt x="55" y="0"/>
                  </a:lnTo>
                  <a:lnTo>
                    <a:pt x="61" y="0"/>
                  </a:lnTo>
                  <a:lnTo>
                    <a:pt x="68" y="0"/>
                  </a:lnTo>
                  <a:lnTo>
                    <a:pt x="76" y="1"/>
                  </a:lnTo>
                  <a:lnTo>
                    <a:pt x="84" y="4"/>
                  </a:lnTo>
                  <a:lnTo>
                    <a:pt x="92" y="7"/>
                  </a:lnTo>
                  <a:lnTo>
                    <a:pt x="81" y="34"/>
                  </a:lnTo>
                  <a:lnTo>
                    <a:pt x="76" y="31"/>
                  </a:lnTo>
                  <a:lnTo>
                    <a:pt x="71" y="29"/>
                  </a:lnTo>
                  <a:lnTo>
                    <a:pt x="65" y="28"/>
                  </a:lnTo>
                  <a:lnTo>
                    <a:pt x="59" y="28"/>
                  </a:lnTo>
                  <a:lnTo>
                    <a:pt x="55" y="28"/>
                  </a:lnTo>
                  <a:lnTo>
                    <a:pt x="51" y="29"/>
                  </a:lnTo>
                  <a:lnTo>
                    <a:pt x="46" y="31"/>
                  </a:lnTo>
                  <a:lnTo>
                    <a:pt x="43" y="34"/>
                  </a:lnTo>
                  <a:lnTo>
                    <a:pt x="39" y="36"/>
                  </a:lnTo>
                  <a:lnTo>
                    <a:pt x="36" y="39"/>
                  </a:lnTo>
                  <a:lnTo>
                    <a:pt x="35" y="44"/>
                  </a:lnTo>
                  <a:lnTo>
                    <a:pt x="32" y="48"/>
                  </a:lnTo>
                  <a:lnTo>
                    <a:pt x="30" y="55"/>
                  </a:lnTo>
                  <a:lnTo>
                    <a:pt x="29" y="64"/>
                  </a:lnTo>
                  <a:lnTo>
                    <a:pt x="27" y="73"/>
                  </a:lnTo>
                  <a:lnTo>
                    <a:pt x="27" y="82"/>
                  </a:lnTo>
                  <a:lnTo>
                    <a:pt x="27" y="171"/>
                  </a:lnTo>
                  <a:lnTo>
                    <a:pt x="0" y="1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69" name="Freeform 166"/>
            <p:cNvSpPr>
              <a:spLocks noEditPoints="1"/>
            </p:cNvSpPr>
            <p:nvPr/>
          </p:nvSpPr>
          <p:spPr bwMode="auto">
            <a:xfrm>
              <a:off x="2558" y="2964"/>
              <a:ext cx="234" cy="98"/>
            </a:xfrm>
            <a:custGeom>
              <a:avLst/>
              <a:gdLst>
                <a:gd name="T0" fmla="*/ 27 w 702"/>
                <a:gd name="T1" fmla="*/ 27 h 294"/>
                <a:gd name="T2" fmla="*/ 27 w 702"/>
                <a:gd name="T3" fmla="*/ 62 h 294"/>
                <a:gd name="T4" fmla="*/ 214 w 702"/>
                <a:gd name="T5" fmla="*/ 185 h 294"/>
                <a:gd name="T6" fmla="*/ 188 w 702"/>
                <a:gd name="T7" fmla="*/ 221 h 294"/>
                <a:gd name="T8" fmla="*/ 166 w 702"/>
                <a:gd name="T9" fmla="*/ 230 h 294"/>
                <a:gd name="T10" fmla="*/ 140 w 702"/>
                <a:gd name="T11" fmla="*/ 233 h 294"/>
                <a:gd name="T12" fmla="*/ 106 w 702"/>
                <a:gd name="T13" fmla="*/ 229 h 294"/>
                <a:gd name="T14" fmla="*/ 80 w 702"/>
                <a:gd name="T15" fmla="*/ 213 h 294"/>
                <a:gd name="T16" fmla="*/ 58 w 702"/>
                <a:gd name="T17" fmla="*/ 148 h 294"/>
                <a:gd name="T18" fmla="*/ 81 w 702"/>
                <a:gd name="T19" fmla="*/ 84 h 294"/>
                <a:gd name="T20" fmla="*/ 106 w 702"/>
                <a:gd name="T21" fmla="*/ 67 h 294"/>
                <a:gd name="T22" fmla="*/ 138 w 702"/>
                <a:gd name="T23" fmla="*/ 61 h 294"/>
                <a:gd name="T24" fmla="*/ 169 w 702"/>
                <a:gd name="T25" fmla="*/ 67 h 294"/>
                <a:gd name="T26" fmla="*/ 194 w 702"/>
                <a:gd name="T27" fmla="*/ 83 h 294"/>
                <a:gd name="T28" fmla="*/ 216 w 702"/>
                <a:gd name="T29" fmla="*/ 147 h 294"/>
                <a:gd name="T30" fmla="*/ 216 w 702"/>
                <a:gd name="T31" fmla="*/ 154 h 294"/>
                <a:gd name="T32" fmla="*/ 96 w 702"/>
                <a:gd name="T33" fmla="*/ 186 h 294"/>
                <a:gd name="T34" fmla="*/ 130 w 702"/>
                <a:gd name="T35" fmla="*/ 205 h 294"/>
                <a:gd name="T36" fmla="*/ 162 w 702"/>
                <a:gd name="T37" fmla="*/ 204 h 294"/>
                <a:gd name="T38" fmla="*/ 184 w 702"/>
                <a:gd name="T39" fmla="*/ 186 h 294"/>
                <a:gd name="T40" fmla="*/ 187 w 702"/>
                <a:gd name="T41" fmla="*/ 118 h 294"/>
                <a:gd name="T42" fmla="*/ 168 w 702"/>
                <a:gd name="T43" fmla="*/ 96 h 294"/>
                <a:gd name="T44" fmla="*/ 128 w 702"/>
                <a:gd name="T45" fmla="*/ 89 h 294"/>
                <a:gd name="T46" fmla="*/ 96 w 702"/>
                <a:gd name="T47" fmla="*/ 105 h 294"/>
                <a:gd name="T48" fmla="*/ 251 w 702"/>
                <a:gd name="T49" fmla="*/ 232 h 294"/>
                <a:gd name="T50" fmla="*/ 279 w 702"/>
                <a:gd name="T51" fmla="*/ 81 h 294"/>
                <a:gd name="T52" fmla="*/ 298 w 702"/>
                <a:gd name="T53" fmla="*/ 64 h 294"/>
                <a:gd name="T54" fmla="*/ 320 w 702"/>
                <a:gd name="T55" fmla="*/ 61 h 294"/>
                <a:gd name="T56" fmla="*/ 333 w 702"/>
                <a:gd name="T57" fmla="*/ 95 h 294"/>
                <a:gd name="T58" fmla="*/ 311 w 702"/>
                <a:gd name="T59" fmla="*/ 89 h 294"/>
                <a:gd name="T60" fmla="*/ 295 w 702"/>
                <a:gd name="T61" fmla="*/ 95 h 294"/>
                <a:gd name="T62" fmla="*/ 283 w 702"/>
                <a:gd name="T63" fmla="*/ 109 h 294"/>
                <a:gd name="T64" fmla="*/ 279 w 702"/>
                <a:gd name="T65" fmla="*/ 143 h 294"/>
                <a:gd name="T66" fmla="*/ 518 w 702"/>
                <a:gd name="T67" fmla="*/ 232 h 294"/>
                <a:gd name="T68" fmla="*/ 499 w 702"/>
                <a:gd name="T69" fmla="*/ 65 h 294"/>
                <a:gd name="T70" fmla="*/ 467 w 702"/>
                <a:gd name="T71" fmla="*/ 83 h 294"/>
                <a:gd name="T72" fmla="*/ 483 w 702"/>
                <a:gd name="T73" fmla="*/ 45 h 294"/>
                <a:gd name="T74" fmla="*/ 518 w 702"/>
                <a:gd name="T75" fmla="*/ 14 h 294"/>
                <a:gd name="T76" fmla="*/ 546 w 702"/>
                <a:gd name="T77" fmla="*/ 232 h 294"/>
                <a:gd name="T78" fmla="*/ 647 w 702"/>
                <a:gd name="T79" fmla="*/ 258 h 294"/>
                <a:gd name="T80" fmla="*/ 672 w 702"/>
                <a:gd name="T81" fmla="*/ 183 h 294"/>
                <a:gd name="T82" fmla="*/ 673 w 702"/>
                <a:gd name="T83" fmla="*/ 118 h 294"/>
                <a:gd name="T84" fmla="*/ 661 w 702"/>
                <a:gd name="T85" fmla="*/ 68 h 294"/>
                <a:gd name="T86" fmla="*/ 642 w 702"/>
                <a:gd name="T87" fmla="*/ 27 h 294"/>
                <a:gd name="T88" fmla="*/ 654 w 702"/>
                <a:gd name="T89" fmla="*/ 10 h 294"/>
                <a:gd name="T90" fmla="*/ 679 w 702"/>
                <a:gd name="T91" fmla="*/ 48 h 294"/>
                <a:gd name="T92" fmla="*/ 696 w 702"/>
                <a:gd name="T93" fmla="*/ 95 h 294"/>
                <a:gd name="T94" fmla="*/ 701 w 702"/>
                <a:gd name="T95" fmla="*/ 167 h 294"/>
                <a:gd name="T96" fmla="*/ 677 w 702"/>
                <a:gd name="T97" fmla="*/ 24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2" h="294">
                  <a:moveTo>
                    <a:pt x="0" y="27"/>
                  </a:moveTo>
                  <a:lnTo>
                    <a:pt x="0" y="0"/>
                  </a:lnTo>
                  <a:lnTo>
                    <a:pt x="27" y="0"/>
                  </a:lnTo>
                  <a:lnTo>
                    <a:pt x="27" y="27"/>
                  </a:lnTo>
                  <a:lnTo>
                    <a:pt x="0" y="27"/>
                  </a:lnTo>
                  <a:close/>
                  <a:moveTo>
                    <a:pt x="0" y="232"/>
                  </a:moveTo>
                  <a:lnTo>
                    <a:pt x="0" y="62"/>
                  </a:lnTo>
                  <a:lnTo>
                    <a:pt x="27" y="62"/>
                  </a:lnTo>
                  <a:lnTo>
                    <a:pt x="27" y="232"/>
                  </a:lnTo>
                  <a:lnTo>
                    <a:pt x="0" y="232"/>
                  </a:lnTo>
                  <a:close/>
                  <a:moveTo>
                    <a:pt x="188" y="179"/>
                  </a:moveTo>
                  <a:lnTo>
                    <a:pt x="214" y="185"/>
                  </a:lnTo>
                  <a:lnTo>
                    <a:pt x="210" y="195"/>
                  </a:lnTo>
                  <a:lnTo>
                    <a:pt x="204" y="205"/>
                  </a:lnTo>
                  <a:lnTo>
                    <a:pt x="197" y="214"/>
                  </a:lnTo>
                  <a:lnTo>
                    <a:pt x="188" y="221"/>
                  </a:lnTo>
                  <a:lnTo>
                    <a:pt x="184" y="224"/>
                  </a:lnTo>
                  <a:lnTo>
                    <a:pt x="178" y="227"/>
                  </a:lnTo>
                  <a:lnTo>
                    <a:pt x="172" y="229"/>
                  </a:lnTo>
                  <a:lnTo>
                    <a:pt x="166" y="230"/>
                  </a:lnTo>
                  <a:lnTo>
                    <a:pt x="160" y="232"/>
                  </a:lnTo>
                  <a:lnTo>
                    <a:pt x="155" y="233"/>
                  </a:lnTo>
                  <a:lnTo>
                    <a:pt x="147" y="233"/>
                  </a:lnTo>
                  <a:lnTo>
                    <a:pt x="140" y="233"/>
                  </a:lnTo>
                  <a:lnTo>
                    <a:pt x="131" y="233"/>
                  </a:lnTo>
                  <a:lnTo>
                    <a:pt x="122" y="232"/>
                  </a:lnTo>
                  <a:lnTo>
                    <a:pt x="114" y="230"/>
                  </a:lnTo>
                  <a:lnTo>
                    <a:pt x="106" y="229"/>
                  </a:lnTo>
                  <a:lnTo>
                    <a:pt x="99" y="226"/>
                  </a:lnTo>
                  <a:lnTo>
                    <a:pt x="92" y="221"/>
                  </a:lnTo>
                  <a:lnTo>
                    <a:pt x="86" y="217"/>
                  </a:lnTo>
                  <a:lnTo>
                    <a:pt x="80" y="213"/>
                  </a:lnTo>
                  <a:lnTo>
                    <a:pt x="70" y="201"/>
                  </a:lnTo>
                  <a:lnTo>
                    <a:pt x="64" y="185"/>
                  </a:lnTo>
                  <a:lnTo>
                    <a:pt x="60" y="167"/>
                  </a:lnTo>
                  <a:lnTo>
                    <a:pt x="58" y="148"/>
                  </a:lnTo>
                  <a:lnTo>
                    <a:pt x="60" y="130"/>
                  </a:lnTo>
                  <a:lnTo>
                    <a:pt x="64" y="112"/>
                  </a:lnTo>
                  <a:lnTo>
                    <a:pt x="71" y="96"/>
                  </a:lnTo>
                  <a:lnTo>
                    <a:pt x="81" y="84"/>
                  </a:lnTo>
                  <a:lnTo>
                    <a:pt x="87" y="78"/>
                  </a:lnTo>
                  <a:lnTo>
                    <a:pt x="93" y="74"/>
                  </a:lnTo>
                  <a:lnTo>
                    <a:pt x="100" y="70"/>
                  </a:lnTo>
                  <a:lnTo>
                    <a:pt x="106" y="67"/>
                  </a:lnTo>
                  <a:lnTo>
                    <a:pt x="114" y="64"/>
                  </a:lnTo>
                  <a:lnTo>
                    <a:pt x="122" y="62"/>
                  </a:lnTo>
                  <a:lnTo>
                    <a:pt x="130" y="61"/>
                  </a:lnTo>
                  <a:lnTo>
                    <a:pt x="138" y="61"/>
                  </a:lnTo>
                  <a:lnTo>
                    <a:pt x="147" y="61"/>
                  </a:lnTo>
                  <a:lnTo>
                    <a:pt x="155" y="62"/>
                  </a:lnTo>
                  <a:lnTo>
                    <a:pt x="162" y="64"/>
                  </a:lnTo>
                  <a:lnTo>
                    <a:pt x="169" y="67"/>
                  </a:lnTo>
                  <a:lnTo>
                    <a:pt x="176" y="70"/>
                  </a:lnTo>
                  <a:lnTo>
                    <a:pt x="182" y="73"/>
                  </a:lnTo>
                  <a:lnTo>
                    <a:pt x="188" y="77"/>
                  </a:lnTo>
                  <a:lnTo>
                    <a:pt x="194" y="83"/>
                  </a:lnTo>
                  <a:lnTo>
                    <a:pt x="204" y="95"/>
                  </a:lnTo>
                  <a:lnTo>
                    <a:pt x="210" y="111"/>
                  </a:lnTo>
                  <a:lnTo>
                    <a:pt x="214" y="128"/>
                  </a:lnTo>
                  <a:lnTo>
                    <a:pt x="216" y="147"/>
                  </a:lnTo>
                  <a:lnTo>
                    <a:pt x="216" y="148"/>
                  </a:lnTo>
                  <a:lnTo>
                    <a:pt x="216" y="150"/>
                  </a:lnTo>
                  <a:lnTo>
                    <a:pt x="216" y="153"/>
                  </a:lnTo>
                  <a:lnTo>
                    <a:pt x="216" y="154"/>
                  </a:lnTo>
                  <a:lnTo>
                    <a:pt x="87" y="154"/>
                  </a:lnTo>
                  <a:lnTo>
                    <a:pt x="89" y="166"/>
                  </a:lnTo>
                  <a:lnTo>
                    <a:pt x="92" y="176"/>
                  </a:lnTo>
                  <a:lnTo>
                    <a:pt x="96" y="186"/>
                  </a:lnTo>
                  <a:lnTo>
                    <a:pt x="103" y="194"/>
                  </a:lnTo>
                  <a:lnTo>
                    <a:pt x="111" y="200"/>
                  </a:lnTo>
                  <a:lnTo>
                    <a:pt x="119" y="204"/>
                  </a:lnTo>
                  <a:lnTo>
                    <a:pt x="130" y="205"/>
                  </a:lnTo>
                  <a:lnTo>
                    <a:pt x="140" y="207"/>
                  </a:lnTo>
                  <a:lnTo>
                    <a:pt x="149" y="207"/>
                  </a:lnTo>
                  <a:lnTo>
                    <a:pt x="156" y="205"/>
                  </a:lnTo>
                  <a:lnTo>
                    <a:pt x="162" y="204"/>
                  </a:lnTo>
                  <a:lnTo>
                    <a:pt x="169" y="201"/>
                  </a:lnTo>
                  <a:lnTo>
                    <a:pt x="175" y="197"/>
                  </a:lnTo>
                  <a:lnTo>
                    <a:pt x="179" y="192"/>
                  </a:lnTo>
                  <a:lnTo>
                    <a:pt x="184" y="186"/>
                  </a:lnTo>
                  <a:lnTo>
                    <a:pt x="188" y="179"/>
                  </a:lnTo>
                  <a:close/>
                  <a:moveTo>
                    <a:pt x="87" y="127"/>
                  </a:moveTo>
                  <a:lnTo>
                    <a:pt x="188" y="127"/>
                  </a:lnTo>
                  <a:lnTo>
                    <a:pt x="187" y="118"/>
                  </a:lnTo>
                  <a:lnTo>
                    <a:pt x="184" y="112"/>
                  </a:lnTo>
                  <a:lnTo>
                    <a:pt x="181" y="106"/>
                  </a:lnTo>
                  <a:lnTo>
                    <a:pt x="176" y="102"/>
                  </a:lnTo>
                  <a:lnTo>
                    <a:pt x="168" y="96"/>
                  </a:lnTo>
                  <a:lnTo>
                    <a:pt x="159" y="92"/>
                  </a:lnTo>
                  <a:lnTo>
                    <a:pt x="149" y="90"/>
                  </a:lnTo>
                  <a:lnTo>
                    <a:pt x="138" y="89"/>
                  </a:lnTo>
                  <a:lnTo>
                    <a:pt x="128" y="89"/>
                  </a:lnTo>
                  <a:lnTo>
                    <a:pt x="118" y="92"/>
                  </a:lnTo>
                  <a:lnTo>
                    <a:pt x="109" y="95"/>
                  </a:lnTo>
                  <a:lnTo>
                    <a:pt x="102" y="99"/>
                  </a:lnTo>
                  <a:lnTo>
                    <a:pt x="96" y="105"/>
                  </a:lnTo>
                  <a:lnTo>
                    <a:pt x="92" y="111"/>
                  </a:lnTo>
                  <a:lnTo>
                    <a:pt x="89" y="118"/>
                  </a:lnTo>
                  <a:lnTo>
                    <a:pt x="87" y="127"/>
                  </a:lnTo>
                  <a:close/>
                  <a:moveTo>
                    <a:pt x="251" y="232"/>
                  </a:moveTo>
                  <a:lnTo>
                    <a:pt x="251" y="62"/>
                  </a:lnTo>
                  <a:lnTo>
                    <a:pt x="274" y="62"/>
                  </a:lnTo>
                  <a:lnTo>
                    <a:pt x="274" y="89"/>
                  </a:lnTo>
                  <a:lnTo>
                    <a:pt x="279" y="81"/>
                  </a:lnTo>
                  <a:lnTo>
                    <a:pt x="285" y="74"/>
                  </a:lnTo>
                  <a:lnTo>
                    <a:pt x="289" y="70"/>
                  </a:lnTo>
                  <a:lnTo>
                    <a:pt x="293" y="65"/>
                  </a:lnTo>
                  <a:lnTo>
                    <a:pt x="298" y="64"/>
                  </a:lnTo>
                  <a:lnTo>
                    <a:pt x="302" y="62"/>
                  </a:lnTo>
                  <a:lnTo>
                    <a:pt x="306" y="61"/>
                  </a:lnTo>
                  <a:lnTo>
                    <a:pt x="312" y="61"/>
                  </a:lnTo>
                  <a:lnTo>
                    <a:pt x="320" y="61"/>
                  </a:lnTo>
                  <a:lnTo>
                    <a:pt x="327" y="62"/>
                  </a:lnTo>
                  <a:lnTo>
                    <a:pt x="336" y="65"/>
                  </a:lnTo>
                  <a:lnTo>
                    <a:pt x="343" y="68"/>
                  </a:lnTo>
                  <a:lnTo>
                    <a:pt x="333" y="95"/>
                  </a:lnTo>
                  <a:lnTo>
                    <a:pt x="327" y="92"/>
                  </a:lnTo>
                  <a:lnTo>
                    <a:pt x="323" y="90"/>
                  </a:lnTo>
                  <a:lnTo>
                    <a:pt x="317" y="89"/>
                  </a:lnTo>
                  <a:lnTo>
                    <a:pt x="311" y="89"/>
                  </a:lnTo>
                  <a:lnTo>
                    <a:pt x="306" y="89"/>
                  </a:lnTo>
                  <a:lnTo>
                    <a:pt x="302" y="90"/>
                  </a:lnTo>
                  <a:lnTo>
                    <a:pt x="298" y="92"/>
                  </a:lnTo>
                  <a:lnTo>
                    <a:pt x="295" y="95"/>
                  </a:lnTo>
                  <a:lnTo>
                    <a:pt x="290" y="97"/>
                  </a:lnTo>
                  <a:lnTo>
                    <a:pt x="287" y="100"/>
                  </a:lnTo>
                  <a:lnTo>
                    <a:pt x="286" y="105"/>
                  </a:lnTo>
                  <a:lnTo>
                    <a:pt x="283" y="109"/>
                  </a:lnTo>
                  <a:lnTo>
                    <a:pt x="282" y="116"/>
                  </a:lnTo>
                  <a:lnTo>
                    <a:pt x="280" y="125"/>
                  </a:lnTo>
                  <a:lnTo>
                    <a:pt x="279" y="134"/>
                  </a:lnTo>
                  <a:lnTo>
                    <a:pt x="279" y="143"/>
                  </a:lnTo>
                  <a:lnTo>
                    <a:pt x="279" y="232"/>
                  </a:lnTo>
                  <a:lnTo>
                    <a:pt x="251" y="232"/>
                  </a:lnTo>
                  <a:close/>
                  <a:moveTo>
                    <a:pt x="546" y="232"/>
                  </a:moveTo>
                  <a:lnTo>
                    <a:pt x="518" y="232"/>
                  </a:lnTo>
                  <a:lnTo>
                    <a:pt x="518" y="51"/>
                  </a:lnTo>
                  <a:lnTo>
                    <a:pt x="512" y="57"/>
                  </a:lnTo>
                  <a:lnTo>
                    <a:pt x="507" y="61"/>
                  </a:lnTo>
                  <a:lnTo>
                    <a:pt x="499" y="65"/>
                  </a:lnTo>
                  <a:lnTo>
                    <a:pt x="490" y="71"/>
                  </a:lnTo>
                  <a:lnTo>
                    <a:pt x="482" y="76"/>
                  </a:lnTo>
                  <a:lnTo>
                    <a:pt x="474" y="80"/>
                  </a:lnTo>
                  <a:lnTo>
                    <a:pt x="467" y="83"/>
                  </a:lnTo>
                  <a:lnTo>
                    <a:pt x="460" y="86"/>
                  </a:lnTo>
                  <a:lnTo>
                    <a:pt x="460" y="58"/>
                  </a:lnTo>
                  <a:lnTo>
                    <a:pt x="472" y="52"/>
                  </a:lnTo>
                  <a:lnTo>
                    <a:pt x="483" y="45"/>
                  </a:lnTo>
                  <a:lnTo>
                    <a:pt x="493" y="38"/>
                  </a:lnTo>
                  <a:lnTo>
                    <a:pt x="502" y="30"/>
                  </a:lnTo>
                  <a:lnTo>
                    <a:pt x="511" y="23"/>
                  </a:lnTo>
                  <a:lnTo>
                    <a:pt x="518" y="14"/>
                  </a:lnTo>
                  <a:lnTo>
                    <a:pt x="524" y="7"/>
                  </a:lnTo>
                  <a:lnTo>
                    <a:pt x="528" y="0"/>
                  </a:lnTo>
                  <a:lnTo>
                    <a:pt x="546" y="0"/>
                  </a:lnTo>
                  <a:lnTo>
                    <a:pt x="546" y="232"/>
                  </a:lnTo>
                  <a:close/>
                  <a:moveTo>
                    <a:pt x="647" y="294"/>
                  </a:moveTo>
                  <a:lnTo>
                    <a:pt x="626" y="294"/>
                  </a:lnTo>
                  <a:lnTo>
                    <a:pt x="638" y="275"/>
                  </a:lnTo>
                  <a:lnTo>
                    <a:pt x="647" y="258"/>
                  </a:lnTo>
                  <a:lnTo>
                    <a:pt x="656" y="239"/>
                  </a:lnTo>
                  <a:lnTo>
                    <a:pt x="663" y="220"/>
                  </a:lnTo>
                  <a:lnTo>
                    <a:pt x="667" y="202"/>
                  </a:lnTo>
                  <a:lnTo>
                    <a:pt x="672" y="183"/>
                  </a:lnTo>
                  <a:lnTo>
                    <a:pt x="673" y="166"/>
                  </a:lnTo>
                  <a:lnTo>
                    <a:pt x="675" y="147"/>
                  </a:lnTo>
                  <a:lnTo>
                    <a:pt x="675" y="132"/>
                  </a:lnTo>
                  <a:lnTo>
                    <a:pt x="673" y="118"/>
                  </a:lnTo>
                  <a:lnTo>
                    <a:pt x="672" y="105"/>
                  </a:lnTo>
                  <a:lnTo>
                    <a:pt x="669" y="90"/>
                  </a:lnTo>
                  <a:lnTo>
                    <a:pt x="666" y="78"/>
                  </a:lnTo>
                  <a:lnTo>
                    <a:pt x="661" y="68"/>
                  </a:lnTo>
                  <a:lnTo>
                    <a:pt x="657" y="57"/>
                  </a:lnTo>
                  <a:lnTo>
                    <a:pt x="653" y="46"/>
                  </a:lnTo>
                  <a:lnTo>
                    <a:pt x="648" y="38"/>
                  </a:lnTo>
                  <a:lnTo>
                    <a:pt x="642" y="27"/>
                  </a:lnTo>
                  <a:lnTo>
                    <a:pt x="635" y="14"/>
                  </a:lnTo>
                  <a:lnTo>
                    <a:pt x="626" y="0"/>
                  </a:lnTo>
                  <a:lnTo>
                    <a:pt x="647" y="0"/>
                  </a:lnTo>
                  <a:lnTo>
                    <a:pt x="654" y="10"/>
                  </a:lnTo>
                  <a:lnTo>
                    <a:pt x="661" y="19"/>
                  </a:lnTo>
                  <a:lnTo>
                    <a:pt x="667" y="29"/>
                  </a:lnTo>
                  <a:lnTo>
                    <a:pt x="673" y="38"/>
                  </a:lnTo>
                  <a:lnTo>
                    <a:pt x="679" y="48"/>
                  </a:lnTo>
                  <a:lnTo>
                    <a:pt x="683" y="58"/>
                  </a:lnTo>
                  <a:lnTo>
                    <a:pt x="688" y="67"/>
                  </a:lnTo>
                  <a:lnTo>
                    <a:pt x="691" y="77"/>
                  </a:lnTo>
                  <a:lnTo>
                    <a:pt x="696" y="95"/>
                  </a:lnTo>
                  <a:lnTo>
                    <a:pt x="699" y="112"/>
                  </a:lnTo>
                  <a:lnTo>
                    <a:pt x="702" y="130"/>
                  </a:lnTo>
                  <a:lnTo>
                    <a:pt x="702" y="147"/>
                  </a:lnTo>
                  <a:lnTo>
                    <a:pt x="701" y="167"/>
                  </a:lnTo>
                  <a:lnTo>
                    <a:pt x="699" y="188"/>
                  </a:lnTo>
                  <a:lnTo>
                    <a:pt x="694" y="208"/>
                  </a:lnTo>
                  <a:lnTo>
                    <a:pt x="686" y="227"/>
                  </a:lnTo>
                  <a:lnTo>
                    <a:pt x="677" y="246"/>
                  </a:lnTo>
                  <a:lnTo>
                    <a:pt x="669" y="262"/>
                  </a:lnTo>
                  <a:lnTo>
                    <a:pt x="658" y="280"/>
                  </a:lnTo>
                  <a:lnTo>
                    <a:pt x="647"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0" name="Freeform 167"/>
            <p:cNvSpPr>
              <a:spLocks noEditPoints="1"/>
            </p:cNvSpPr>
            <p:nvPr/>
          </p:nvSpPr>
          <p:spPr bwMode="auto">
            <a:xfrm>
              <a:off x="1725" y="1129"/>
              <a:ext cx="344" cy="69"/>
            </a:xfrm>
            <a:custGeom>
              <a:avLst/>
              <a:gdLst>
                <a:gd name="T0" fmla="*/ 101 w 1033"/>
                <a:gd name="T1" fmla="*/ 2 h 206"/>
                <a:gd name="T2" fmla="*/ 135 w 1033"/>
                <a:gd name="T3" fmla="*/ 10 h 206"/>
                <a:gd name="T4" fmla="*/ 155 w 1033"/>
                <a:gd name="T5" fmla="*/ 34 h 206"/>
                <a:gd name="T6" fmla="*/ 158 w 1033"/>
                <a:gd name="T7" fmla="*/ 67 h 206"/>
                <a:gd name="T8" fmla="*/ 138 w 1033"/>
                <a:gd name="T9" fmla="*/ 101 h 206"/>
                <a:gd name="T10" fmla="*/ 107 w 1033"/>
                <a:gd name="T11" fmla="*/ 115 h 206"/>
                <a:gd name="T12" fmla="*/ 125 w 1033"/>
                <a:gd name="T13" fmla="*/ 129 h 206"/>
                <a:gd name="T14" fmla="*/ 173 w 1033"/>
                <a:gd name="T15" fmla="*/ 204 h 206"/>
                <a:gd name="T16" fmla="*/ 106 w 1033"/>
                <a:gd name="T17" fmla="*/ 146 h 206"/>
                <a:gd name="T18" fmla="*/ 91 w 1033"/>
                <a:gd name="T19" fmla="*/ 127 h 206"/>
                <a:gd name="T20" fmla="*/ 78 w 1033"/>
                <a:gd name="T21" fmla="*/ 118 h 206"/>
                <a:gd name="T22" fmla="*/ 66 w 1033"/>
                <a:gd name="T23" fmla="*/ 114 h 206"/>
                <a:gd name="T24" fmla="*/ 27 w 1033"/>
                <a:gd name="T25" fmla="*/ 204 h 206"/>
                <a:gd name="T26" fmla="*/ 92 w 1033"/>
                <a:gd name="T27" fmla="*/ 91 h 206"/>
                <a:gd name="T28" fmla="*/ 116 w 1033"/>
                <a:gd name="T29" fmla="*/ 85 h 206"/>
                <a:gd name="T30" fmla="*/ 129 w 1033"/>
                <a:gd name="T31" fmla="*/ 72 h 206"/>
                <a:gd name="T32" fmla="*/ 132 w 1033"/>
                <a:gd name="T33" fmla="*/ 51 h 206"/>
                <a:gd name="T34" fmla="*/ 116 w 1033"/>
                <a:gd name="T35" fmla="*/ 31 h 206"/>
                <a:gd name="T36" fmla="*/ 27 w 1033"/>
                <a:gd name="T37" fmla="*/ 27 h 206"/>
                <a:gd name="T38" fmla="*/ 351 w 1033"/>
                <a:gd name="T39" fmla="*/ 2 h 206"/>
                <a:gd name="T40" fmla="*/ 344 w 1033"/>
                <a:gd name="T41" fmla="*/ 88 h 206"/>
                <a:gd name="T42" fmla="*/ 355 w 1033"/>
                <a:gd name="T43" fmla="*/ 181 h 206"/>
                <a:gd name="T44" fmla="*/ 561 w 1033"/>
                <a:gd name="T45" fmla="*/ 140 h 206"/>
                <a:gd name="T46" fmla="*/ 531 w 1033"/>
                <a:gd name="T47" fmla="*/ 190 h 206"/>
                <a:gd name="T48" fmla="*/ 507 w 1033"/>
                <a:gd name="T49" fmla="*/ 202 h 206"/>
                <a:gd name="T50" fmla="*/ 478 w 1033"/>
                <a:gd name="T51" fmla="*/ 206 h 206"/>
                <a:gd name="T52" fmla="*/ 449 w 1033"/>
                <a:gd name="T53" fmla="*/ 203 h 206"/>
                <a:gd name="T54" fmla="*/ 425 w 1033"/>
                <a:gd name="T55" fmla="*/ 194 h 206"/>
                <a:gd name="T56" fmla="*/ 395 w 1033"/>
                <a:gd name="T57" fmla="*/ 156 h 206"/>
                <a:gd name="T58" fmla="*/ 385 w 1033"/>
                <a:gd name="T59" fmla="*/ 102 h 206"/>
                <a:gd name="T60" fmla="*/ 396 w 1033"/>
                <a:gd name="T61" fmla="*/ 47 h 206"/>
                <a:gd name="T62" fmla="*/ 430 w 1033"/>
                <a:gd name="T63" fmla="*/ 12 h 206"/>
                <a:gd name="T64" fmla="*/ 453 w 1033"/>
                <a:gd name="T65" fmla="*/ 3 h 206"/>
                <a:gd name="T66" fmla="*/ 478 w 1033"/>
                <a:gd name="T67" fmla="*/ 0 h 206"/>
                <a:gd name="T68" fmla="*/ 506 w 1033"/>
                <a:gd name="T69" fmla="*/ 3 h 206"/>
                <a:gd name="T70" fmla="*/ 528 w 1033"/>
                <a:gd name="T71" fmla="*/ 15 h 206"/>
                <a:gd name="T72" fmla="*/ 557 w 1033"/>
                <a:gd name="T73" fmla="*/ 59 h 206"/>
                <a:gd name="T74" fmla="*/ 516 w 1033"/>
                <a:gd name="T75" fmla="*/ 40 h 206"/>
                <a:gd name="T76" fmla="*/ 487 w 1033"/>
                <a:gd name="T77" fmla="*/ 24 h 206"/>
                <a:gd name="T78" fmla="*/ 447 w 1033"/>
                <a:gd name="T79" fmla="*/ 31 h 206"/>
                <a:gd name="T80" fmla="*/ 421 w 1033"/>
                <a:gd name="T81" fmla="*/ 56 h 206"/>
                <a:gd name="T82" fmla="*/ 411 w 1033"/>
                <a:gd name="T83" fmla="*/ 92 h 206"/>
                <a:gd name="T84" fmla="*/ 415 w 1033"/>
                <a:gd name="T85" fmla="*/ 136 h 206"/>
                <a:gd name="T86" fmla="*/ 434 w 1033"/>
                <a:gd name="T87" fmla="*/ 168 h 206"/>
                <a:gd name="T88" fmla="*/ 466 w 1033"/>
                <a:gd name="T89" fmla="*/ 183 h 206"/>
                <a:gd name="T90" fmla="*/ 504 w 1033"/>
                <a:gd name="T91" fmla="*/ 175 h 206"/>
                <a:gd name="T92" fmla="*/ 531 w 1033"/>
                <a:gd name="T93" fmla="*/ 145 h 206"/>
                <a:gd name="T94" fmla="*/ 744 w 1033"/>
                <a:gd name="T95" fmla="*/ 2 h 206"/>
                <a:gd name="T96" fmla="*/ 737 w 1033"/>
                <a:gd name="T97" fmla="*/ 88 h 206"/>
                <a:gd name="T98" fmla="*/ 748 w 1033"/>
                <a:gd name="T99" fmla="*/ 181 h 206"/>
                <a:gd name="T100" fmla="*/ 791 w 1033"/>
                <a:gd name="T101" fmla="*/ 2 h 206"/>
                <a:gd name="T102" fmla="*/ 924 w 1033"/>
                <a:gd name="T103" fmla="*/ 204 h 206"/>
                <a:gd name="T104" fmla="*/ 928 w 1033"/>
                <a:gd name="T105" fmla="*/ 158 h 206"/>
                <a:gd name="T106" fmla="*/ 940 w 1033"/>
                <a:gd name="T107" fmla="*/ 174 h 206"/>
                <a:gd name="T108" fmla="*/ 1004 w 1033"/>
                <a:gd name="T109"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3" h="206">
                  <a:moveTo>
                    <a:pt x="0" y="204"/>
                  </a:moveTo>
                  <a:lnTo>
                    <a:pt x="0" y="2"/>
                  </a:lnTo>
                  <a:lnTo>
                    <a:pt x="88" y="2"/>
                  </a:lnTo>
                  <a:lnTo>
                    <a:pt x="101" y="2"/>
                  </a:lnTo>
                  <a:lnTo>
                    <a:pt x="111" y="3"/>
                  </a:lnTo>
                  <a:lnTo>
                    <a:pt x="122" y="5"/>
                  </a:lnTo>
                  <a:lnTo>
                    <a:pt x="129" y="8"/>
                  </a:lnTo>
                  <a:lnTo>
                    <a:pt x="135" y="10"/>
                  </a:lnTo>
                  <a:lnTo>
                    <a:pt x="141" y="15"/>
                  </a:lnTo>
                  <a:lnTo>
                    <a:pt x="146" y="21"/>
                  </a:lnTo>
                  <a:lnTo>
                    <a:pt x="151" y="27"/>
                  </a:lnTo>
                  <a:lnTo>
                    <a:pt x="155" y="34"/>
                  </a:lnTo>
                  <a:lnTo>
                    <a:pt x="158" y="41"/>
                  </a:lnTo>
                  <a:lnTo>
                    <a:pt x="160" y="48"/>
                  </a:lnTo>
                  <a:lnTo>
                    <a:pt x="160" y="57"/>
                  </a:lnTo>
                  <a:lnTo>
                    <a:pt x="158" y="67"/>
                  </a:lnTo>
                  <a:lnTo>
                    <a:pt x="157" y="78"/>
                  </a:lnTo>
                  <a:lnTo>
                    <a:pt x="152" y="86"/>
                  </a:lnTo>
                  <a:lnTo>
                    <a:pt x="145" y="94"/>
                  </a:lnTo>
                  <a:lnTo>
                    <a:pt x="138" y="101"/>
                  </a:lnTo>
                  <a:lnTo>
                    <a:pt x="127" y="105"/>
                  </a:lnTo>
                  <a:lnTo>
                    <a:pt x="116" y="110"/>
                  </a:lnTo>
                  <a:lnTo>
                    <a:pt x="103" y="113"/>
                  </a:lnTo>
                  <a:lnTo>
                    <a:pt x="107" y="115"/>
                  </a:lnTo>
                  <a:lnTo>
                    <a:pt x="111" y="117"/>
                  </a:lnTo>
                  <a:lnTo>
                    <a:pt x="116" y="120"/>
                  </a:lnTo>
                  <a:lnTo>
                    <a:pt x="119" y="123"/>
                  </a:lnTo>
                  <a:lnTo>
                    <a:pt x="125" y="129"/>
                  </a:lnTo>
                  <a:lnTo>
                    <a:pt x="129" y="134"/>
                  </a:lnTo>
                  <a:lnTo>
                    <a:pt x="133" y="142"/>
                  </a:lnTo>
                  <a:lnTo>
                    <a:pt x="139" y="149"/>
                  </a:lnTo>
                  <a:lnTo>
                    <a:pt x="173" y="204"/>
                  </a:lnTo>
                  <a:lnTo>
                    <a:pt x="142" y="204"/>
                  </a:lnTo>
                  <a:lnTo>
                    <a:pt x="116" y="162"/>
                  </a:lnTo>
                  <a:lnTo>
                    <a:pt x="110" y="153"/>
                  </a:lnTo>
                  <a:lnTo>
                    <a:pt x="106" y="146"/>
                  </a:lnTo>
                  <a:lnTo>
                    <a:pt x="101" y="140"/>
                  </a:lnTo>
                  <a:lnTo>
                    <a:pt x="97" y="134"/>
                  </a:lnTo>
                  <a:lnTo>
                    <a:pt x="94" y="130"/>
                  </a:lnTo>
                  <a:lnTo>
                    <a:pt x="91" y="127"/>
                  </a:lnTo>
                  <a:lnTo>
                    <a:pt x="87" y="124"/>
                  </a:lnTo>
                  <a:lnTo>
                    <a:pt x="84" y="121"/>
                  </a:lnTo>
                  <a:lnTo>
                    <a:pt x="81" y="120"/>
                  </a:lnTo>
                  <a:lnTo>
                    <a:pt x="78" y="118"/>
                  </a:lnTo>
                  <a:lnTo>
                    <a:pt x="75" y="117"/>
                  </a:lnTo>
                  <a:lnTo>
                    <a:pt x="72" y="115"/>
                  </a:lnTo>
                  <a:lnTo>
                    <a:pt x="69" y="115"/>
                  </a:lnTo>
                  <a:lnTo>
                    <a:pt x="66" y="114"/>
                  </a:lnTo>
                  <a:lnTo>
                    <a:pt x="62" y="114"/>
                  </a:lnTo>
                  <a:lnTo>
                    <a:pt x="57" y="114"/>
                  </a:lnTo>
                  <a:lnTo>
                    <a:pt x="27" y="114"/>
                  </a:lnTo>
                  <a:lnTo>
                    <a:pt x="27" y="204"/>
                  </a:lnTo>
                  <a:lnTo>
                    <a:pt x="0" y="204"/>
                  </a:lnTo>
                  <a:close/>
                  <a:moveTo>
                    <a:pt x="27" y="91"/>
                  </a:moveTo>
                  <a:lnTo>
                    <a:pt x="84" y="91"/>
                  </a:lnTo>
                  <a:lnTo>
                    <a:pt x="92" y="91"/>
                  </a:lnTo>
                  <a:lnTo>
                    <a:pt x="100" y="89"/>
                  </a:lnTo>
                  <a:lnTo>
                    <a:pt x="106" y="88"/>
                  </a:lnTo>
                  <a:lnTo>
                    <a:pt x="111" y="86"/>
                  </a:lnTo>
                  <a:lnTo>
                    <a:pt x="116" y="85"/>
                  </a:lnTo>
                  <a:lnTo>
                    <a:pt x="120" y="82"/>
                  </a:lnTo>
                  <a:lnTo>
                    <a:pt x="125" y="79"/>
                  </a:lnTo>
                  <a:lnTo>
                    <a:pt x="127" y="75"/>
                  </a:lnTo>
                  <a:lnTo>
                    <a:pt x="129" y="72"/>
                  </a:lnTo>
                  <a:lnTo>
                    <a:pt x="132" y="67"/>
                  </a:lnTo>
                  <a:lnTo>
                    <a:pt x="133" y="63"/>
                  </a:lnTo>
                  <a:lnTo>
                    <a:pt x="133" y="57"/>
                  </a:lnTo>
                  <a:lnTo>
                    <a:pt x="132" y="51"/>
                  </a:lnTo>
                  <a:lnTo>
                    <a:pt x="130" y="45"/>
                  </a:lnTo>
                  <a:lnTo>
                    <a:pt x="126" y="40"/>
                  </a:lnTo>
                  <a:lnTo>
                    <a:pt x="122" y="35"/>
                  </a:lnTo>
                  <a:lnTo>
                    <a:pt x="116" y="31"/>
                  </a:lnTo>
                  <a:lnTo>
                    <a:pt x="108" y="28"/>
                  </a:lnTo>
                  <a:lnTo>
                    <a:pt x="100" y="27"/>
                  </a:lnTo>
                  <a:lnTo>
                    <a:pt x="89" y="27"/>
                  </a:lnTo>
                  <a:lnTo>
                    <a:pt x="27" y="27"/>
                  </a:lnTo>
                  <a:lnTo>
                    <a:pt x="27" y="91"/>
                  </a:lnTo>
                  <a:close/>
                  <a:moveTo>
                    <a:pt x="205" y="204"/>
                  </a:moveTo>
                  <a:lnTo>
                    <a:pt x="205" y="2"/>
                  </a:lnTo>
                  <a:lnTo>
                    <a:pt x="351" y="2"/>
                  </a:lnTo>
                  <a:lnTo>
                    <a:pt x="351" y="27"/>
                  </a:lnTo>
                  <a:lnTo>
                    <a:pt x="231" y="27"/>
                  </a:lnTo>
                  <a:lnTo>
                    <a:pt x="231" y="88"/>
                  </a:lnTo>
                  <a:lnTo>
                    <a:pt x="344" y="88"/>
                  </a:lnTo>
                  <a:lnTo>
                    <a:pt x="344" y="113"/>
                  </a:lnTo>
                  <a:lnTo>
                    <a:pt x="231" y="113"/>
                  </a:lnTo>
                  <a:lnTo>
                    <a:pt x="231" y="181"/>
                  </a:lnTo>
                  <a:lnTo>
                    <a:pt x="355" y="181"/>
                  </a:lnTo>
                  <a:lnTo>
                    <a:pt x="355" y="204"/>
                  </a:lnTo>
                  <a:lnTo>
                    <a:pt x="205" y="204"/>
                  </a:lnTo>
                  <a:close/>
                  <a:moveTo>
                    <a:pt x="535" y="133"/>
                  </a:moveTo>
                  <a:lnTo>
                    <a:pt x="561" y="140"/>
                  </a:lnTo>
                  <a:lnTo>
                    <a:pt x="555" y="156"/>
                  </a:lnTo>
                  <a:lnTo>
                    <a:pt x="550" y="169"/>
                  </a:lnTo>
                  <a:lnTo>
                    <a:pt x="541" y="180"/>
                  </a:lnTo>
                  <a:lnTo>
                    <a:pt x="531" y="190"/>
                  </a:lnTo>
                  <a:lnTo>
                    <a:pt x="525" y="194"/>
                  </a:lnTo>
                  <a:lnTo>
                    <a:pt x="519" y="197"/>
                  </a:lnTo>
                  <a:lnTo>
                    <a:pt x="513" y="200"/>
                  </a:lnTo>
                  <a:lnTo>
                    <a:pt x="507" y="202"/>
                  </a:lnTo>
                  <a:lnTo>
                    <a:pt x="500" y="204"/>
                  </a:lnTo>
                  <a:lnTo>
                    <a:pt x="493" y="204"/>
                  </a:lnTo>
                  <a:lnTo>
                    <a:pt x="485" y="206"/>
                  </a:lnTo>
                  <a:lnTo>
                    <a:pt x="478" y="206"/>
                  </a:lnTo>
                  <a:lnTo>
                    <a:pt x="471" y="206"/>
                  </a:lnTo>
                  <a:lnTo>
                    <a:pt x="462" y="206"/>
                  </a:lnTo>
                  <a:lnTo>
                    <a:pt x="455" y="204"/>
                  </a:lnTo>
                  <a:lnTo>
                    <a:pt x="449" y="203"/>
                  </a:lnTo>
                  <a:lnTo>
                    <a:pt x="442" y="202"/>
                  </a:lnTo>
                  <a:lnTo>
                    <a:pt x="436" y="200"/>
                  </a:lnTo>
                  <a:lnTo>
                    <a:pt x="431" y="197"/>
                  </a:lnTo>
                  <a:lnTo>
                    <a:pt x="425" y="194"/>
                  </a:lnTo>
                  <a:lnTo>
                    <a:pt x="417" y="187"/>
                  </a:lnTo>
                  <a:lnTo>
                    <a:pt x="408" y="178"/>
                  </a:lnTo>
                  <a:lnTo>
                    <a:pt x="401" y="168"/>
                  </a:lnTo>
                  <a:lnTo>
                    <a:pt x="395" y="156"/>
                  </a:lnTo>
                  <a:lnTo>
                    <a:pt x="390" y="143"/>
                  </a:lnTo>
                  <a:lnTo>
                    <a:pt x="387" y="130"/>
                  </a:lnTo>
                  <a:lnTo>
                    <a:pt x="385" y="117"/>
                  </a:lnTo>
                  <a:lnTo>
                    <a:pt x="385" y="102"/>
                  </a:lnTo>
                  <a:lnTo>
                    <a:pt x="385" y="86"/>
                  </a:lnTo>
                  <a:lnTo>
                    <a:pt x="387" y="72"/>
                  </a:lnTo>
                  <a:lnTo>
                    <a:pt x="390" y="59"/>
                  </a:lnTo>
                  <a:lnTo>
                    <a:pt x="396" y="47"/>
                  </a:lnTo>
                  <a:lnTo>
                    <a:pt x="402" y="37"/>
                  </a:lnTo>
                  <a:lnTo>
                    <a:pt x="411" y="27"/>
                  </a:lnTo>
                  <a:lnTo>
                    <a:pt x="420" y="18"/>
                  </a:lnTo>
                  <a:lnTo>
                    <a:pt x="430" y="12"/>
                  </a:lnTo>
                  <a:lnTo>
                    <a:pt x="436" y="9"/>
                  </a:lnTo>
                  <a:lnTo>
                    <a:pt x="442" y="6"/>
                  </a:lnTo>
                  <a:lnTo>
                    <a:pt x="447" y="5"/>
                  </a:lnTo>
                  <a:lnTo>
                    <a:pt x="453" y="3"/>
                  </a:lnTo>
                  <a:lnTo>
                    <a:pt x="459" y="2"/>
                  </a:lnTo>
                  <a:lnTo>
                    <a:pt x="465" y="0"/>
                  </a:lnTo>
                  <a:lnTo>
                    <a:pt x="472" y="0"/>
                  </a:lnTo>
                  <a:lnTo>
                    <a:pt x="478" y="0"/>
                  </a:lnTo>
                  <a:lnTo>
                    <a:pt x="485" y="0"/>
                  </a:lnTo>
                  <a:lnTo>
                    <a:pt x="493" y="2"/>
                  </a:lnTo>
                  <a:lnTo>
                    <a:pt x="500" y="2"/>
                  </a:lnTo>
                  <a:lnTo>
                    <a:pt x="506" y="3"/>
                  </a:lnTo>
                  <a:lnTo>
                    <a:pt x="512" y="6"/>
                  </a:lnTo>
                  <a:lnTo>
                    <a:pt x="517" y="8"/>
                  </a:lnTo>
                  <a:lnTo>
                    <a:pt x="523" y="12"/>
                  </a:lnTo>
                  <a:lnTo>
                    <a:pt x="528" y="15"/>
                  </a:lnTo>
                  <a:lnTo>
                    <a:pt x="538" y="24"/>
                  </a:lnTo>
                  <a:lnTo>
                    <a:pt x="545" y="34"/>
                  </a:lnTo>
                  <a:lnTo>
                    <a:pt x="553" y="45"/>
                  </a:lnTo>
                  <a:lnTo>
                    <a:pt x="557" y="59"/>
                  </a:lnTo>
                  <a:lnTo>
                    <a:pt x="531" y="64"/>
                  </a:lnTo>
                  <a:lnTo>
                    <a:pt x="526" y="54"/>
                  </a:lnTo>
                  <a:lnTo>
                    <a:pt x="522" y="47"/>
                  </a:lnTo>
                  <a:lnTo>
                    <a:pt x="516" y="40"/>
                  </a:lnTo>
                  <a:lnTo>
                    <a:pt x="510" y="34"/>
                  </a:lnTo>
                  <a:lnTo>
                    <a:pt x="503" y="29"/>
                  </a:lnTo>
                  <a:lnTo>
                    <a:pt x="496" y="27"/>
                  </a:lnTo>
                  <a:lnTo>
                    <a:pt x="487" y="24"/>
                  </a:lnTo>
                  <a:lnTo>
                    <a:pt x="477" y="24"/>
                  </a:lnTo>
                  <a:lnTo>
                    <a:pt x="466" y="25"/>
                  </a:lnTo>
                  <a:lnTo>
                    <a:pt x="456" y="27"/>
                  </a:lnTo>
                  <a:lnTo>
                    <a:pt x="447" y="31"/>
                  </a:lnTo>
                  <a:lnTo>
                    <a:pt x="439" y="35"/>
                  </a:lnTo>
                  <a:lnTo>
                    <a:pt x="431" y="41"/>
                  </a:lnTo>
                  <a:lnTo>
                    <a:pt x="425" y="47"/>
                  </a:lnTo>
                  <a:lnTo>
                    <a:pt x="421" y="56"/>
                  </a:lnTo>
                  <a:lnTo>
                    <a:pt x="417" y="64"/>
                  </a:lnTo>
                  <a:lnTo>
                    <a:pt x="414" y="73"/>
                  </a:lnTo>
                  <a:lnTo>
                    <a:pt x="412" y="83"/>
                  </a:lnTo>
                  <a:lnTo>
                    <a:pt x="411" y="92"/>
                  </a:lnTo>
                  <a:lnTo>
                    <a:pt x="411" y="102"/>
                  </a:lnTo>
                  <a:lnTo>
                    <a:pt x="411" y="114"/>
                  </a:lnTo>
                  <a:lnTo>
                    <a:pt x="412" y="126"/>
                  </a:lnTo>
                  <a:lnTo>
                    <a:pt x="415" y="136"/>
                  </a:lnTo>
                  <a:lnTo>
                    <a:pt x="418" y="146"/>
                  </a:lnTo>
                  <a:lnTo>
                    <a:pt x="423" y="155"/>
                  </a:lnTo>
                  <a:lnTo>
                    <a:pt x="428" y="162"/>
                  </a:lnTo>
                  <a:lnTo>
                    <a:pt x="434" y="168"/>
                  </a:lnTo>
                  <a:lnTo>
                    <a:pt x="442" y="174"/>
                  </a:lnTo>
                  <a:lnTo>
                    <a:pt x="449" y="178"/>
                  </a:lnTo>
                  <a:lnTo>
                    <a:pt x="458" y="180"/>
                  </a:lnTo>
                  <a:lnTo>
                    <a:pt x="466" y="183"/>
                  </a:lnTo>
                  <a:lnTo>
                    <a:pt x="475" y="183"/>
                  </a:lnTo>
                  <a:lnTo>
                    <a:pt x="485" y="181"/>
                  </a:lnTo>
                  <a:lnTo>
                    <a:pt x="496" y="180"/>
                  </a:lnTo>
                  <a:lnTo>
                    <a:pt x="504" y="175"/>
                  </a:lnTo>
                  <a:lnTo>
                    <a:pt x="513" y="171"/>
                  </a:lnTo>
                  <a:lnTo>
                    <a:pt x="520" y="164"/>
                  </a:lnTo>
                  <a:lnTo>
                    <a:pt x="526" y="155"/>
                  </a:lnTo>
                  <a:lnTo>
                    <a:pt x="531" y="145"/>
                  </a:lnTo>
                  <a:lnTo>
                    <a:pt x="535" y="133"/>
                  </a:lnTo>
                  <a:close/>
                  <a:moveTo>
                    <a:pt x="598" y="204"/>
                  </a:moveTo>
                  <a:lnTo>
                    <a:pt x="598" y="2"/>
                  </a:lnTo>
                  <a:lnTo>
                    <a:pt x="744" y="2"/>
                  </a:lnTo>
                  <a:lnTo>
                    <a:pt x="744" y="27"/>
                  </a:lnTo>
                  <a:lnTo>
                    <a:pt x="624" y="27"/>
                  </a:lnTo>
                  <a:lnTo>
                    <a:pt x="624" y="88"/>
                  </a:lnTo>
                  <a:lnTo>
                    <a:pt x="737" y="88"/>
                  </a:lnTo>
                  <a:lnTo>
                    <a:pt x="737" y="113"/>
                  </a:lnTo>
                  <a:lnTo>
                    <a:pt x="624" y="113"/>
                  </a:lnTo>
                  <a:lnTo>
                    <a:pt x="624" y="181"/>
                  </a:lnTo>
                  <a:lnTo>
                    <a:pt x="748" y="181"/>
                  </a:lnTo>
                  <a:lnTo>
                    <a:pt x="748" y="204"/>
                  </a:lnTo>
                  <a:lnTo>
                    <a:pt x="598" y="204"/>
                  </a:lnTo>
                  <a:close/>
                  <a:moveTo>
                    <a:pt x="791" y="204"/>
                  </a:moveTo>
                  <a:lnTo>
                    <a:pt x="791" y="2"/>
                  </a:lnTo>
                  <a:lnTo>
                    <a:pt x="817" y="2"/>
                  </a:lnTo>
                  <a:lnTo>
                    <a:pt x="817" y="204"/>
                  </a:lnTo>
                  <a:lnTo>
                    <a:pt x="791" y="204"/>
                  </a:lnTo>
                  <a:close/>
                  <a:moveTo>
                    <a:pt x="924" y="204"/>
                  </a:moveTo>
                  <a:lnTo>
                    <a:pt x="842" y="2"/>
                  </a:lnTo>
                  <a:lnTo>
                    <a:pt x="870" y="2"/>
                  </a:lnTo>
                  <a:lnTo>
                    <a:pt x="925" y="149"/>
                  </a:lnTo>
                  <a:lnTo>
                    <a:pt x="928" y="158"/>
                  </a:lnTo>
                  <a:lnTo>
                    <a:pt x="931" y="167"/>
                  </a:lnTo>
                  <a:lnTo>
                    <a:pt x="934" y="175"/>
                  </a:lnTo>
                  <a:lnTo>
                    <a:pt x="937" y="183"/>
                  </a:lnTo>
                  <a:lnTo>
                    <a:pt x="940" y="174"/>
                  </a:lnTo>
                  <a:lnTo>
                    <a:pt x="943" y="165"/>
                  </a:lnTo>
                  <a:lnTo>
                    <a:pt x="945" y="156"/>
                  </a:lnTo>
                  <a:lnTo>
                    <a:pt x="948" y="149"/>
                  </a:lnTo>
                  <a:lnTo>
                    <a:pt x="1004" y="2"/>
                  </a:lnTo>
                  <a:lnTo>
                    <a:pt x="1033" y="2"/>
                  </a:lnTo>
                  <a:lnTo>
                    <a:pt x="951" y="204"/>
                  </a:lnTo>
                  <a:lnTo>
                    <a:pt x="924"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1" name="Freeform 168"/>
            <p:cNvSpPr>
              <a:spLocks/>
            </p:cNvSpPr>
            <p:nvPr/>
          </p:nvSpPr>
          <p:spPr bwMode="auto">
            <a:xfrm>
              <a:off x="2076" y="1130"/>
              <a:ext cx="50" cy="67"/>
            </a:xfrm>
            <a:custGeom>
              <a:avLst/>
              <a:gdLst>
                <a:gd name="T0" fmla="*/ 0 w 150"/>
                <a:gd name="T1" fmla="*/ 202 h 202"/>
                <a:gd name="T2" fmla="*/ 0 w 150"/>
                <a:gd name="T3" fmla="*/ 0 h 202"/>
                <a:gd name="T4" fmla="*/ 146 w 150"/>
                <a:gd name="T5" fmla="*/ 0 h 202"/>
                <a:gd name="T6" fmla="*/ 146 w 150"/>
                <a:gd name="T7" fmla="*/ 25 h 202"/>
                <a:gd name="T8" fmla="*/ 26 w 150"/>
                <a:gd name="T9" fmla="*/ 25 h 202"/>
                <a:gd name="T10" fmla="*/ 26 w 150"/>
                <a:gd name="T11" fmla="*/ 86 h 202"/>
                <a:gd name="T12" fmla="*/ 138 w 150"/>
                <a:gd name="T13" fmla="*/ 86 h 202"/>
                <a:gd name="T14" fmla="*/ 138 w 150"/>
                <a:gd name="T15" fmla="*/ 111 h 202"/>
                <a:gd name="T16" fmla="*/ 26 w 150"/>
                <a:gd name="T17" fmla="*/ 111 h 202"/>
                <a:gd name="T18" fmla="*/ 26 w 150"/>
                <a:gd name="T19" fmla="*/ 179 h 202"/>
                <a:gd name="T20" fmla="*/ 150 w 150"/>
                <a:gd name="T21" fmla="*/ 179 h 202"/>
                <a:gd name="T22" fmla="*/ 150 w 150"/>
                <a:gd name="T23" fmla="*/ 202 h 202"/>
                <a:gd name="T24" fmla="*/ 0 w 150"/>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02">
                  <a:moveTo>
                    <a:pt x="0" y="202"/>
                  </a:moveTo>
                  <a:lnTo>
                    <a:pt x="0" y="0"/>
                  </a:lnTo>
                  <a:lnTo>
                    <a:pt x="146" y="0"/>
                  </a:lnTo>
                  <a:lnTo>
                    <a:pt x="146" y="25"/>
                  </a:lnTo>
                  <a:lnTo>
                    <a:pt x="26" y="25"/>
                  </a:lnTo>
                  <a:lnTo>
                    <a:pt x="26" y="86"/>
                  </a:lnTo>
                  <a:lnTo>
                    <a:pt x="138" y="86"/>
                  </a:lnTo>
                  <a:lnTo>
                    <a:pt x="138" y="111"/>
                  </a:lnTo>
                  <a:lnTo>
                    <a:pt x="26" y="111"/>
                  </a:lnTo>
                  <a:lnTo>
                    <a:pt x="26" y="179"/>
                  </a:lnTo>
                  <a:lnTo>
                    <a:pt x="150" y="179"/>
                  </a:lnTo>
                  <a:lnTo>
                    <a:pt x="150" y="202"/>
                  </a:lnTo>
                  <a:lnTo>
                    <a:pt x="0" y="2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2" name="Freeform 169"/>
            <p:cNvSpPr>
              <a:spLocks noEditPoints="1"/>
            </p:cNvSpPr>
            <p:nvPr/>
          </p:nvSpPr>
          <p:spPr bwMode="auto">
            <a:xfrm>
              <a:off x="3672" y="1129"/>
              <a:ext cx="345" cy="69"/>
            </a:xfrm>
            <a:custGeom>
              <a:avLst/>
              <a:gdLst>
                <a:gd name="T0" fmla="*/ 101 w 1033"/>
                <a:gd name="T1" fmla="*/ 2 h 206"/>
                <a:gd name="T2" fmla="*/ 135 w 1033"/>
                <a:gd name="T3" fmla="*/ 10 h 206"/>
                <a:gd name="T4" fmla="*/ 155 w 1033"/>
                <a:gd name="T5" fmla="*/ 34 h 206"/>
                <a:gd name="T6" fmla="*/ 158 w 1033"/>
                <a:gd name="T7" fmla="*/ 67 h 206"/>
                <a:gd name="T8" fmla="*/ 138 w 1033"/>
                <a:gd name="T9" fmla="*/ 101 h 206"/>
                <a:gd name="T10" fmla="*/ 107 w 1033"/>
                <a:gd name="T11" fmla="*/ 115 h 206"/>
                <a:gd name="T12" fmla="*/ 124 w 1033"/>
                <a:gd name="T13" fmla="*/ 129 h 206"/>
                <a:gd name="T14" fmla="*/ 173 w 1033"/>
                <a:gd name="T15" fmla="*/ 204 h 206"/>
                <a:gd name="T16" fmla="*/ 106 w 1033"/>
                <a:gd name="T17" fmla="*/ 146 h 206"/>
                <a:gd name="T18" fmla="*/ 91 w 1033"/>
                <a:gd name="T19" fmla="*/ 127 h 206"/>
                <a:gd name="T20" fmla="*/ 78 w 1033"/>
                <a:gd name="T21" fmla="*/ 118 h 206"/>
                <a:gd name="T22" fmla="*/ 66 w 1033"/>
                <a:gd name="T23" fmla="*/ 114 h 206"/>
                <a:gd name="T24" fmla="*/ 27 w 1033"/>
                <a:gd name="T25" fmla="*/ 204 h 206"/>
                <a:gd name="T26" fmla="*/ 92 w 1033"/>
                <a:gd name="T27" fmla="*/ 91 h 206"/>
                <a:gd name="T28" fmla="*/ 116 w 1033"/>
                <a:gd name="T29" fmla="*/ 85 h 206"/>
                <a:gd name="T30" fmla="*/ 129 w 1033"/>
                <a:gd name="T31" fmla="*/ 72 h 206"/>
                <a:gd name="T32" fmla="*/ 132 w 1033"/>
                <a:gd name="T33" fmla="*/ 51 h 206"/>
                <a:gd name="T34" fmla="*/ 116 w 1033"/>
                <a:gd name="T35" fmla="*/ 31 h 206"/>
                <a:gd name="T36" fmla="*/ 27 w 1033"/>
                <a:gd name="T37" fmla="*/ 27 h 206"/>
                <a:gd name="T38" fmla="*/ 351 w 1033"/>
                <a:gd name="T39" fmla="*/ 2 h 206"/>
                <a:gd name="T40" fmla="*/ 344 w 1033"/>
                <a:gd name="T41" fmla="*/ 88 h 206"/>
                <a:gd name="T42" fmla="*/ 355 w 1033"/>
                <a:gd name="T43" fmla="*/ 181 h 206"/>
                <a:gd name="T44" fmla="*/ 561 w 1033"/>
                <a:gd name="T45" fmla="*/ 140 h 206"/>
                <a:gd name="T46" fmla="*/ 531 w 1033"/>
                <a:gd name="T47" fmla="*/ 190 h 206"/>
                <a:gd name="T48" fmla="*/ 507 w 1033"/>
                <a:gd name="T49" fmla="*/ 202 h 206"/>
                <a:gd name="T50" fmla="*/ 478 w 1033"/>
                <a:gd name="T51" fmla="*/ 206 h 206"/>
                <a:gd name="T52" fmla="*/ 449 w 1033"/>
                <a:gd name="T53" fmla="*/ 203 h 206"/>
                <a:gd name="T54" fmla="*/ 425 w 1033"/>
                <a:gd name="T55" fmla="*/ 194 h 206"/>
                <a:gd name="T56" fmla="*/ 395 w 1033"/>
                <a:gd name="T57" fmla="*/ 156 h 206"/>
                <a:gd name="T58" fmla="*/ 385 w 1033"/>
                <a:gd name="T59" fmla="*/ 102 h 206"/>
                <a:gd name="T60" fmla="*/ 396 w 1033"/>
                <a:gd name="T61" fmla="*/ 47 h 206"/>
                <a:gd name="T62" fmla="*/ 430 w 1033"/>
                <a:gd name="T63" fmla="*/ 12 h 206"/>
                <a:gd name="T64" fmla="*/ 453 w 1033"/>
                <a:gd name="T65" fmla="*/ 3 h 206"/>
                <a:gd name="T66" fmla="*/ 478 w 1033"/>
                <a:gd name="T67" fmla="*/ 0 h 206"/>
                <a:gd name="T68" fmla="*/ 506 w 1033"/>
                <a:gd name="T69" fmla="*/ 3 h 206"/>
                <a:gd name="T70" fmla="*/ 528 w 1033"/>
                <a:gd name="T71" fmla="*/ 15 h 206"/>
                <a:gd name="T72" fmla="*/ 557 w 1033"/>
                <a:gd name="T73" fmla="*/ 59 h 206"/>
                <a:gd name="T74" fmla="*/ 516 w 1033"/>
                <a:gd name="T75" fmla="*/ 40 h 206"/>
                <a:gd name="T76" fmla="*/ 487 w 1033"/>
                <a:gd name="T77" fmla="*/ 24 h 206"/>
                <a:gd name="T78" fmla="*/ 447 w 1033"/>
                <a:gd name="T79" fmla="*/ 31 h 206"/>
                <a:gd name="T80" fmla="*/ 421 w 1033"/>
                <a:gd name="T81" fmla="*/ 56 h 206"/>
                <a:gd name="T82" fmla="*/ 411 w 1033"/>
                <a:gd name="T83" fmla="*/ 92 h 206"/>
                <a:gd name="T84" fmla="*/ 415 w 1033"/>
                <a:gd name="T85" fmla="*/ 136 h 206"/>
                <a:gd name="T86" fmla="*/ 434 w 1033"/>
                <a:gd name="T87" fmla="*/ 168 h 206"/>
                <a:gd name="T88" fmla="*/ 466 w 1033"/>
                <a:gd name="T89" fmla="*/ 183 h 206"/>
                <a:gd name="T90" fmla="*/ 504 w 1033"/>
                <a:gd name="T91" fmla="*/ 175 h 206"/>
                <a:gd name="T92" fmla="*/ 531 w 1033"/>
                <a:gd name="T93" fmla="*/ 145 h 206"/>
                <a:gd name="T94" fmla="*/ 744 w 1033"/>
                <a:gd name="T95" fmla="*/ 2 h 206"/>
                <a:gd name="T96" fmla="*/ 737 w 1033"/>
                <a:gd name="T97" fmla="*/ 88 h 206"/>
                <a:gd name="T98" fmla="*/ 748 w 1033"/>
                <a:gd name="T99" fmla="*/ 181 h 206"/>
                <a:gd name="T100" fmla="*/ 791 w 1033"/>
                <a:gd name="T101" fmla="*/ 2 h 206"/>
                <a:gd name="T102" fmla="*/ 924 w 1033"/>
                <a:gd name="T103" fmla="*/ 204 h 206"/>
                <a:gd name="T104" fmla="*/ 928 w 1033"/>
                <a:gd name="T105" fmla="*/ 158 h 206"/>
                <a:gd name="T106" fmla="*/ 940 w 1033"/>
                <a:gd name="T107" fmla="*/ 174 h 206"/>
                <a:gd name="T108" fmla="*/ 1004 w 1033"/>
                <a:gd name="T109"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3" h="206">
                  <a:moveTo>
                    <a:pt x="0" y="204"/>
                  </a:moveTo>
                  <a:lnTo>
                    <a:pt x="0" y="2"/>
                  </a:lnTo>
                  <a:lnTo>
                    <a:pt x="88" y="2"/>
                  </a:lnTo>
                  <a:lnTo>
                    <a:pt x="101" y="2"/>
                  </a:lnTo>
                  <a:lnTo>
                    <a:pt x="111" y="3"/>
                  </a:lnTo>
                  <a:lnTo>
                    <a:pt x="122" y="5"/>
                  </a:lnTo>
                  <a:lnTo>
                    <a:pt x="129" y="8"/>
                  </a:lnTo>
                  <a:lnTo>
                    <a:pt x="135" y="10"/>
                  </a:lnTo>
                  <a:lnTo>
                    <a:pt x="141" y="15"/>
                  </a:lnTo>
                  <a:lnTo>
                    <a:pt x="146" y="21"/>
                  </a:lnTo>
                  <a:lnTo>
                    <a:pt x="151" y="27"/>
                  </a:lnTo>
                  <a:lnTo>
                    <a:pt x="155" y="34"/>
                  </a:lnTo>
                  <a:lnTo>
                    <a:pt x="158" y="41"/>
                  </a:lnTo>
                  <a:lnTo>
                    <a:pt x="160" y="48"/>
                  </a:lnTo>
                  <a:lnTo>
                    <a:pt x="160" y="57"/>
                  </a:lnTo>
                  <a:lnTo>
                    <a:pt x="158" y="67"/>
                  </a:lnTo>
                  <a:lnTo>
                    <a:pt x="157" y="78"/>
                  </a:lnTo>
                  <a:lnTo>
                    <a:pt x="152" y="86"/>
                  </a:lnTo>
                  <a:lnTo>
                    <a:pt x="145" y="94"/>
                  </a:lnTo>
                  <a:lnTo>
                    <a:pt x="138" y="101"/>
                  </a:lnTo>
                  <a:lnTo>
                    <a:pt x="127" y="105"/>
                  </a:lnTo>
                  <a:lnTo>
                    <a:pt x="116" y="110"/>
                  </a:lnTo>
                  <a:lnTo>
                    <a:pt x="103" y="113"/>
                  </a:lnTo>
                  <a:lnTo>
                    <a:pt x="107" y="115"/>
                  </a:lnTo>
                  <a:lnTo>
                    <a:pt x="111" y="117"/>
                  </a:lnTo>
                  <a:lnTo>
                    <a:pt x="116" y="120"/>
                  </a:lnTo>
                  <a:lnTo>
                    <a:pt x="119" y="123"/>
                  </a:lnTo>
                  <a:lnTo>
                    <a:pt x="124" y="129"/>
                  </a:lnTo>
                  <a:lnTo>
                    <a:pt x="129" y="134"/>
                  </a:lnTo>
                  <a:lnTo>
                    <a:pt x="133" y="142"/>
                  </a:lnTo>
                  <a:lnTo>
                    <a:pt x="139" y="149"/>
                  </a:lnTo>
                  <a:lnTo>
                    <a:pt x="173" y="204"/>
                  </a:lnTo>
                  <a:lnTo>
                    <a:pt x="142" y="204"/>
                  </a:lnTo>
                  <a:lnTo>
                    <a:pt x="116" y="162"/>
                  </a:lnTo>
                  <a:lnTo>
                    <a:pt x="110" y="153"/>
                  </a:lnTo>
                  <a:lnTo>
                    <a:pt x="106" y="146"/>
                  </a:lnTo>
                  <a:lnTo>
                    <a:pt x="101" y="140"/>
                  </a:lnTo>
                  <a:lnTo>
                    <a:pt x="97" y="134"/>
                  </a:lnTo>
                  <a:lnTo>
                    <a:pt x="94" y="130"/>
                  </a:lnTo>
                  <a:lnTo>
                    <a:pt x="91" y="127"/>
                  </a:lnTo>
                  <a:lnTo>
                    <a:pt x="87" y="124"/>
                  </a:lnTo>
                  <a:lnTo>
                    <a:pt x="84" y="121"/>
                  </a:lnTo>
                  <a:lnTo>
                    <a:pt x="81" y="120"/>
                  </a:lnTo>
                  <a:lnTo>
                    <a:pt x="78" y="118"/>
                  </a:lnTo>
                  <a:lnTo>
                    <a:pt x="75" y="117"/>
                  </a:lnTo>
                  <a:lnTo>
                    <a:pt x="72" y="115"/>
                  </a:lnTo>
                  <a:lnTo>
                    <a:pt x="69" y="115"/>
                  </a:lnTo>
                  <a:lnTo>
                    <a:pt x="66" y="114"/>
                  </a:lnTo>
                  <a:lnTo>
                    <a:pt x="62" y="114"/>
                  </a:lnTo>
                  <a:lnTo>
                    <a:pt x="57" y="114"/>
                  </a:lnTo>
                  <a:lnTo>
                    <a:pt x="27" y="114"/>
                  </a:lnTo>
                  <a:lnTo>
                    <a:pt x="27" y="204"/>
                  </a:lnTo>
                  <a:lnTo>
                    <a:pt x="0" y="204"/>
                  </a:lnTo>
                  <a:close/>
                  <a:moveTo>
                    <a:pt x="27" y="91"/>
                  </a:moveTo>
                  <a:lnTo>
                    <a:pt x="84" y="91"/>
                  </a:lnTo>
                  <a:lnTo>
                    <a:pt x="92" y="91"/>
                  </a:lnTo>
                  <a:lnTo>
                    <a:pt x="100" y="89"/>
                  </a:lnTo>
                  <a:lnTo>
                    <a:pt x="106" y="88"/>
                  </a:lnTo>
                  <a:lnTo>
                    <a:pt x="111" y="86"/>
                  </a:lnTo>
                  <a:lnTo>
                    <a:pt x="116" y="85"/>
                  </a:lnTo>
                  <a:lnTo>
                    <a:pt x="120" y="82"/>
                  </a:lnTo>
                  <a:lnTo>
                    <a:pt x="124" y="79"/>
                  </a:lnTo>
                  <a:lnTo>
                    <a:pt x="127" y="75"/>
                  </a:lnTo>
                  <a:lnTo>
                    <a:pt x="129" y="72"/>
                  </a:lnTo>
                  <a:lnTo>
                    <a:pt x="132" y="67"/>
                  </a:lnTo>
                  <a:lnTo>
                    <a:pt x="133" y="63"/>
                  </a:lnTo>
                  <a:lnTo>
                    <a:pt x="133" y="57"/>
                  </a:lnTo>
                  <a:lnTo>
                    <a:pt x="132" y="51"/>
                  </a:lnTo>
                  <a:lnTo>
                    <a:pt x="130" y="45"/>
                  </a:lnTo>
                  <a:lnTo>
                    <a:pt x="126" y="40"/>
                  </a:lnTo>
                  <a:lnTo>
                    <a:pt x="122" y="35"/>
                  </a:lnTo>
                  <a:lnTo>
                    <a:pt x="116" y="31"/>
                  </a:lnTo>
                  <a:lnTo>
                    <a:pt x="108" y="28"/>
                  </a:lnTo>
                  <a:lnTo>
                    <a:pt x="100" y="27"/>
                  </a:lnTo>
                  <a:lnTo>
                    <a:pt x="89" y="27"/>
                  </a:lnTo>
                  <a:lnTo>
                    <a:pt x="27" y="27"/>
                  </a:lnTo>
                  <a:lnTo>
                    <a:pt x="27" y="91"/>
                  </a:lnTo>
                  <a:close/>
                  <a:moveTo>
                    <a:pt x="205" y="204"/>
                  </a:moveTo>
                  <a:lnTo>
                    <a:pt x="205" y="2"/>
                  </a:lnTo>
                  <a:lnTo>
                    <a:pt x="351" y="2"/>
                  </a:lnTo>
                  <a:lnTo>
                    <a:pt x="351" y="27"/>
                  </a:lnTo>
                  <a:lnTo>
                    <a:pt x="231" y="27"/>
                  </a:lnTo>
                  <a:lnTo>
                    <a:pt x="231" y="88"/>
                  </a:lnTo>
                  <a:lnTo>
                    <a:pt x="344" y="88"/>
                  </a:lnTo>
                  <a:lnTo>
                    <a:pt x="344" y="113"/>
                  </a:lnTo>
                  <a:lnTo>
                    <a:pt x="231" y="113"/>
                  </a:lnTo>
                  <a:lnTo>
                    <a:pt x="231" y="181"/>
                  </a:lnTo>
                  <a:lnTo>
                    <a:pt x="355" y="181"/>
                  </a:lnTo>
                  <a:lnTo>
                    <a:pt x="355" y="204"/>
                  </a:lnTo>
                  <a:lnTo>
                    <a:pt x="205" y="204"/>
                  </a:lnTo>
                  <a:close/>
                  <a:moveTo>
                    <a:pt x="535" y="133"/>
                  </a:moveTo>
                  <a:lnTo>
                    <a:pt x="561" y="140"/>
                  </a:lnTo>
                  <a:lnTo>
                    <a:pt x="555" y="156"/>
                  </a:lnTo>
                  <a:lnTo>
                    <a:pt x="550" y="169"/>
                  </a:lnTo>
                  <a:lnTo>
                    <a:pt x="541" y="180"/>
                  </a:lnTo>
                  <a:lnTo>
                    <a:pt x="531" y="190"/>
                  </a:lnTo>
                  <a:lnTo>
                    <a:pt x="525" y="194"/>
                  </a:lnTo>
                  <a:lnTo>
                    <a:pt x="519" y="197"/>
                  </a:lnTo>
                  <a:lnTo>
                    <a:pt x="513" y="200"/>
                  </a:lnTo>
                  <a:lnTo>
                    <a:pt x="507" y="202"/>
                  </a:lnTo>
                  <a:lnTo>
                    <a:pt x="500" y="204"/>
                  </a:lnTo>
                  <a:lnTo>
                    <a:pt x="493" y="204"/>
                  </a:lnTo>
                  <a:lnTo>
                    <a:pt x="485" y="206"/>
                  </a:lnTo>
                  <a:lnTo>
                    <a:pt x="478" y="206"/>
                  </a:lnTo>
                  <a:lnTo>
                    <a:pt x="471" y="206"/>
                  </a:lnTo>
                  <a:lnTo>
                    <a:pt x="462" y="206"/>
                  </a:lnTo>
                  <a:lnTo>
                    <a:pt x="455" y="204"/>
                  </a:lnTo>
                  <a:lnTo>
                    <a:pt x="449" y="203"/>
                  </a:lnTo>
                  <a:lnTo>
                    <a:pt x="441" y="202"/>
                  </a:lnTo>
                  <a:lnTo>
                    <a:pt x="436" y="200"/>
                  </a:lnTo>
                  <a:lnTo>
                    <a:pt x="431" y="197"/>
                  </a:lnTo>
                  <a:lnTo>
                    <a:pt x="425" y="194"/>
                  </a:lnTo>
                  <a:lnTo>
                    <a:pt x="417" y="187"/>
                  </a:lnTo>
                  <a:lnTo>
                    <a:pt x="408" y="178"/>
                  </a:lnTo>
                  <a:lnTo>
                    <a:pt x="401" y="168"/>
                  </a:lnTo>
                  <a:lnTo>
                    <a:pt x="395" y="156"/>
                  </a:lnTo>
                  <a:lnTo>
                    <a:pt x="390" y="143"/>
                  </a:lnTo>
                  <a:lnTo>
                    <a:pt x="387" y="130"/>
                  </a:lnTo>
                  <a:lnTo>
                    <a:pt x="385" y="117"/>
                  </a:lnTo>
                  <a:lnTo>
                    <a:pt x="385" y="102"/>
                  </a:lnTo>
                  <a:lnTo>
                    <a:pt x="385" y="86"/>
                  </a:lnTo>
                  <a:lnTo>
                    <a:pt x="387" y="72"/>
                  </a:lnTo>
                  <a:lnTo>
                    <a:pt x="390" y="59"/>
                  </a:lnTo>
                  <a:lnTo>
                    <a:pt x="396" y="47"/>
                  </a:lnTo>
                  <a:lnTo>
                    <a:pt x="402" y="37"/>
                  </a:lnTo>
                  <a:lnTo>
                    <a:pt x="411" y="27"/>
                  </a:lnTo>
                  <a:lnTo>
                    <a:pt x="420" y="18"/>
                  </a:lnTo>
                  <a:lnTo>
                    <a:pt x="430" y="12"/>
                  </a:lnTo>
                  <a:lnTo>
                    <a:pt x="436" y="9"/>
                  </a:lnTo>
                  <a:lnTo>
                    <a:pt x="441" y="6"/>
                  </a:lnTo>
                  <a:lnTo>
                    <a:pt x="447" y="5"/>
                  </a:lnTo>
                  <a:lnTo>
                    <a:pt x="453" y="3"/>
                  </a:lnTo>
                  <a:lnTo>
                    <a:pt x="459" y="2"/>
                  </a:lnTo>
                  <a:lnTo>
                    <a:pt x="465" y="0"/>
                  </a:lnTo>
                  <a:lnTo>
                    <a:pt x="472" y="0"/>
                  </a:lnTo>
                  <a:lnTo>
                    <a:pt x="478" y="0"/>
                  </a:lnTo>
                  <a:lnTo>
                    <a:pt x="485" y="0"/>
                  </a:lnTo>
                  <a:lnTo>
                    <a:pt x="493" y="2"/>
                  </a:lnTo>
                  <a:lnTo>
                    <a:pt x="500" y="2"/>
                  </a:lnTo>
                  <a:lnTo>
                    <a:pt x="506" y="3"/>
                  </a:lnTo>
                  <a:lnTo>
                    <a:pt x="512" y="6"/>
                  </a:lnTo>
                  <a:lnTo>
                    <a:pt x="517" y="8"/>
                  </a:lnTo>
                  <a:lnTo>
                    <a:pt x="523" y="12"/>
                  </a:lnTo>
                  <a:lnTo>
                    <a:pt x="528" y="15"/>
                  </a:lnTo>
                  <a:lnTo>
                    <a:pt x="538" y="24"/>
                  </a:lnTo>
                  <a:lnTo>
                    <a:pt x="545" y="34"/>
                  </a:lnTo>
                  <a:lnTo>
                    <a:pt x="552" y="45"/>
                  </a:lnTo>
                  <a:lnTo>
                    <a:pt x="557" y="59"/>
                  </a:lnTo>
                  <a:lnTo>
                    <a:pt x="531" y="64"/>
                  </a:lnTo>
                  <a:lnTo>
                    <a:pt x="526" y="54"/>
                  </a:lnTo>
                  <a:lnTo>
                    <a:pt x="522" y="47"/>
                  </a:lnTo>
                  <a:lnTo>
                    <a:pt x="516" y="40"/>
                  </a:lnTo>
                  <a:lnTo>
                    <a:pt x="510" y="34"/>
                  </a:lnTo>
                  <a:lnTo>
                    <a:pt x="503" y="29"/>
                  </a:lnTo>
                  <a:lnTo>
                    <a:pt x="496" y="27"/>
                  </a:lnTo>
                  <a:lnTo>
                    <a:pt x="487" y="24"/>
                  </a:lnTo>
                  <a:lnTo>
                    <a:pt x="477" y="24"/>
                  </a:lnTo>
                  <a:lnTo>
                    <a:pt x="466" y="25"/>
                  </a:lnTo>
                  <a:lnTo>
                    <a:pt x="456" y="27"/>
                  </a:lnTo>
                  <a:lnTo>
                    <a:pt x="447" y="31"/>
                  </a:lnTo>
                  <a:lnTo>
                    <a:pt x="439" y="35"/>
                  </a:lnTo>
                  <a:lnTo>
                    <a:pt x="431" y="41"/>
                  </a:lnTo>
                  <a:lnTo>
                    <a:pt x="425" y="47"/>
                  </a:lnTo>
                  <a:lnTo>
                    <a:pt x="421" y="56"/>
                  </a:lnTo>
                  <a:lnTo>
                    <a:pt x="417" y="64"/>
                  </a:lnTo>
                  <a:lnTo>
                    <a:pt x="414" y="73"/>
                  </a:lnTo>
                  <a:lnTo>
                    <a:pt x="412" y="83"/>
                  </a:lnTo>
                  <a:lnTo>
                    <a:pt x="411" y="92"/>
                  </a:lnTo>
                  <a:lnTo>
                    <a:pt x="411" y="102"/>
                  </a:lnTo>
                  <a:lnTo>
                    <a:pt x="411" y="114"/>
                  </a:lnTo>
                  <a:lnTo>
                    <a:pt x="412" y="126"/>
                  </a:lnTo>
                  <a:lnTo>
                    <a:pt x="415" y="136"/>
                  </a:lnTo>
                  <a:lnTo>
                    <a:pt x="418" y="146"/>
                  </a:lnTo>
                  <a:lnTo>
                    <a:pt x="422" y="155"/>
                  </a:lnTo>
                  <a:lnTo>
                    <a:pt x="428" y="162"/>
                  </a:lnTo>
                  <a:lnTo>
                    <a:pt x="434" y="168"/>
                  </a:lnTo>
                  <a:lnTo>
                    <a:pt x="441" y="174"/>
                  </a:lnTo>
                  <a:lnTo>
                    <a:pt x="449" y="178"/>
                  </a:lnTo>
                  <a:lnTo>
                    <a:pt x="458" y="180"/>
                  </a:lnTo>
                  <a:lnTo>
                    <a:pt x="466" y="183"/>
                  </a:lnTo>
                  <a:lnTo>
                    <a:pt x="475" y="183"/>
                  </a:lnTo>
                  <a:lnTo>
                    <a:pt x="485" y="181"/>
                  </a:lnTo>
                  <a:lnTo>
                    <a:pt x="496" y="180"/>
                  </a:lnTo>
                  <a:lnTo>
                    <a:pt x="504" y="175"/>
                  </a:lnTo>
                  <a:lnTo>
                    <a:pt x="513" y="171"/>
                  </a:lnTo>
                  <a:lnTo>
                    <a:pt x="520" y="164"/>
                  </a:lnTo>
                  <a:lnTo>
                    <a:pt x="526" y="155"/>
                  </a:lnTo>
                  <a:lnTo>
                    <a:pt x="531" y="145"/>
                  </a:lnTo>
                  <a:lnTo>
                    <a:pt x="535" y="133"/>
                  </a:lnTo>
                  <a:close/>
                  <a:moveTo>
                    <a:pt x="598" y="204"/>
                  </a:moveTo>
                  <a:lnTo>
                    <a:pt x="598" y="2"/>
                  </a:lnTo>
                  <a:lnTo>
                    <a:pt x="744" y="2"/>
                  </a:lnTo>
                  <a:lnTo>
                    <a:pt x="744" y="27"/>
                  </a:lnTo>
                  <a:lnTo>
                    <a:pt x="624" y="27"/>
                  </a:lnTo>
                  <a:lnTo>
                    <a:pt x="624" y="88"/>
                  </a:lnTo>
                  <a:lnTo>
                    <a:pt x="737" y="88"/>
                  </a:lnTo>
                  <a:lnTo>
                    <a:pt x="737" y="113"/>
                  </a:lnTo>
                  <a:lnTo>
                    <a:pt x="624" y="113"/>
                  </a:lnTo>
                  <a:lnTo>
                    <a:pt x="624" y="181"/>
                  </a:lnTo>
                  <a:lnTo>
                    <a:pt x="748" y="181"/>
                  </a:lnTo>
                  <a:lnTo>
                    <a:pt x="748" y="204"/>
                  </a:lnTo>
                  <a:lnTo>
                    <a:pt x="598" y="204"/>
                  </a:lnTo>
                  <a:close/>
                  <a:moveTo>
                    <a:pt x="791" y="204"/>
                  </a:moveTo>
                  <a:lnTo>
                    <a:pt x="791" y="2"/>
                  </a:lnTo>
                  <a:lnTo>
                    <a:pt x="817" y="2"/>
                  </a:lnTo>
                  <a:lnTo>
                    <a:pt x="817" y="204"/>
                  </a:lnTo>
                  <a:lnTo>
                    <a:pt x="791" y="204"/>
                  </a:lnTo>
                  <a:close/>
                  <a:moveTo>
                    <a:pt x="924" y="204"/>
                  </a:moveTo>
                  <a:lnTo>
                    <a:pt x="842" y="2"/>
                  </a:lnTo>
                  <a:lnTo>
                    <a:pt x="869" y="2"/>
                  </a:lnTo>
                  <a:lnTo>
                    <a:pt x="925" y="149"/>
                  </a:lnTo>
                  <a:lnTo>
                    <a:pt x="928" y="158"/>
                  </a:lnTo>
                  <a:lnTo>
                    <a:pt x="931" y="167"/>
                  </a:lnTo>
                  <a:lnTo>
                    <a:pt x="934" y="175"/>
                  </a:lnTo>
                  <a:lnTo>
                    <a:pt x="937" y="183"/>
                  </a:lnTo>
                  <a:lnTo>
                    <a:pt x="940" y="174"/>
                  </a:lnTo>
                  <a:lnTo>
                    <a:pt x="943" y="165"/>
                  </a:lnTo>
                  <a:lnTo>
                    <a:pt x="945" y="156"/>
                  </a:lnTo>
                  <a:lnTo>
                    <a:pt x="948" y="149"/>
                  </a:lnTo>
                  <a:lnTo>
                    <a:pt x="1004" y="2"/>
                  </a:lnTo>
                  <a:lnTo>
                    <a:pt x="1033" y="2"/>
                  </a:lnTo>
                  <a:lnTo>
                    <a:pt x="951" y="204"/>
                  </a:lnTo>
                  <a:lnTo>
                    <a:pt x="924"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3" name="Freeform 170"/>
            <p:cNvSpPr>
              <a:spLocks/>
            </p:cNvSpPr>
            <p:nvPr/>
          </p:nvSpPr>
          <p:spPr bwMode="auto">
            <a:xfrm>
              <a:off x="4024" y="1130"/>
              <a:ext cx="50" cy="67"/>
            </a:xfrm>
            <a:custGeom>
              <a:avLst/>
              <a:gdLst>
                <a:gd name="T0" fmla="*/ 0 w 150"/>
                <a:gd name="T1" fmla="*/ 202 h 202"/>
                <a:gd name="T2" fmla="*/ 0 w 150"/>
                <a:gd name="T3" fmla="*/ 0 h 202"/>
                <a:gd name="T4" fmla="*/ 146 w 150"/>
                <a:gd name="T5" fmla="*/ 0 h 202"/>
                <a:gd name="T6" fmla="*/ 146 w 150"/>
                <a:gd name="T7" fmla="*/ 25 h 202"/>
                <a:gd name="T8" fmla="*/ 26 w 150"/>
                <a:gd name="T9" fmla="*/ 25 h 202"/>
                <a:gd name="T10" fmla="*/ 26 w 150"/>
                <a:gd name="T11" fmla="*/ 86 h 202"/>
                <a:gd name="T12" fmla="*/ 138 w 150"/>
                <a:gd name="T13" fmla="*/ 86 h 202"/>
                <a:gd name="T14" fmla="*/ 138 w 150"/>
                <a:gd name="T15" fmla="*/ 111 h 202"/>
                <a:gd name="T16" fmla="*/ 26 w 150"/>
                <a:gd name="T17" fmla="*/ 111 h 202"/>
                <a:gd name="T18" fmla="*/ 26 w 150"/>
                <a:gd name="T19" fmla="*/ 179 h 202"/>
                <a:gd name="T20" fmla="*/ 150 w 150"/>
                <a:gd name="T21" fmla="*/ 179 h 202"/>
                <a:gd name="T22" fmla="*/ 150 w 150"/>
                <a:gd name="T23" fmla="*/ 202 h 202"/>
                <a:gd name="T24" fmla="*/ 0 w 150"/>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02">
                  <a:moveTo>
                    <a:pt x="0" y="202"/>
                  </a:moveTo>
                  <a:lnTo>
                    <a:pt x="0" y="0"/>
                  </a:lnTo>
                  <a:lnTo>
                    <a:pt x="146" y="0"/>
                  </a:lnTo>
                  <a:lnTo>
                    <a:pt x="146" y="25"/>
                  </a:lnTo>
                  <a:lnTo>
                    <a:pt x="26" y="25"/>
                  </a:lnTo>
                  <a:lnTo>
                    <a:pt x="26" y="86"/>
                  </a:lnTo>
                  <a:lnTo>
                    <a:pt x="138" y="86"/>
                  </a:lnTo>
                  <a:lnTo>
                    <a:pt x="138" y="111"/>
                  </a:lnTo>
                  <a:lnTo>
                    <a:pt x="26" y="111"/>
                  </a:lnTo>
                  <a:lnTo>
                    <a:pt x="26" y="179"/>
                  </a:lnTo>
                  <a:lnTo>
                    <a:pt x="150" y="179"/>
                  </a:lnTo>
                  <a:lnTo>
                    <a:pt x="150" y="202"/>
                  </a:lnTo>
                  <a:lnTo>
                    <a:pt x="0" y="2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4" name="Freeform 171"/>
            <p:cNvSpPr>
              <a:spLocks noEditPoints="1"/>
            </p:cNvSpPr>
            <p:nvPr/>
          </p:nvSpPr>
          <p:spPr bwMode="auto">
            <a:xfrm>
              <a:off x="2464" y="1727"/>
              <a:ext cx="478" cy="69"/>
            </a:xfrm>
            <a:custGeom>
              <a:avLst/>
              <a:gdLst>
                <a:gd name="T0" fmla="*/ 159 w 1434"/>
                <a:gd name="T1" fmla="*/ 1 h 206"/>
                <a:gd name="T2" fmla="*/ 190 w 1434"/>
                <a:gd name="T3" fmla="*/ 204 h 206"/>
                <a:gd name="T4" fmla="*/ 311 w 1434"/>
                <a:gd name="T5" fmla="*/ 4 h 206"/>
                <a:gd name="T6" fmla="*/ 340 w 1434"/>
                <a:gd name="T7" fmla="*/ 26 h 206"/>
                <a:gd name="T8" fmla="*/ 347 w 1434"/>
                <a:gd name="T9" fmla="*/ 67 h 206"/>
                <a:gd name="T10" fmla="*/ 317 w 1434"/>
                <a:gd name="T11" fmla="*/ 105 h 206"/>
                <a:gd name="T12" fmla="*/ 305 w 1434"/>
                <a:gd name="T13" fmla="*/ 120 h 206"/>
                <a:gd name="T14" fmla="*/ 328 w 1434"/>
                <a:gd name="T15" fmla="*/ 149 h 206"/>
                <a:gd name="T16" fmla="*/ 295 w 1434"/>
                <a:gd name="T17" fmla="*/ 146 h 206"/>
                <a:gd name="T18" fmla="*/ 276 w 1434"/>
                <a:gd name="T19" fmla="*/ 124 h 206"/>
                <a:gd name="T20" fmla="*/ 261 w 1434"/>
                <a:gd name="T21" fmla="*/ 115 h 206"/>
                <a:gd name="T22" fmla="*/ 216 w 1434"/>
                <a:gd name="T23" fmla="*/ 114 h 206"/>
                <a:gd name="T24" fmla="*/ 282 w 1434"/>
                <a:gd name="T25" fmla="*/ 90 h 206"/>
                <a:gd name="T26" fmla="*/ 309 w 1434"/>
                <a:gd name="T27" fmla="*/ 82 h 206"/>
                <a:gd name="T28" fmla="*/ 323 w 1434"/>
                <a:gd name="T29" fmla="*/ 63 h 206"/>
                <a:gd name="T30" fmla="*/ 311 w 1434"/>
                <a:gd name="T31" fmla="*/ 35 h 206"/>
                <a:gd name="T32" fmla="*/ 216 w 1434"/>
                <a:gd name="T33" fmla="*/ 26 h 206"/>
                <a:gd name="T34" fmla="*/ 561 w 1434"/>
                <a:gd name="T35" fmla="*/ 204 h 206"/>
                <a:gd name="T36" fmla="*/ 371 w 1434"/>
                <a:gd name="T37" fmla="*/ 204 h 206"/>
                <a:gd name="T38" fmla="*/ 472 w 1434"/>
                <a:gd name="T39" fmla="*/ 42 h 206"/>
                <a:gd name="T40" fmla="*/ 457 w 1434"/>
                <a:gd name="T41" fmla="*/ 54 h 206"/>
                <a:gd name="T42" fmla="*/ 610 w 1434"/>
                <a:gd name="T43" fmla="*/ 1 h 206"/>
                <a:gd name="T44" fmla="*/ 713 w 1434"/>
                <a:gd name="T45" fmla="*/ 204 h 206"/>
                <a:gd name="T46" fmla="*/ 805 w 1434"/>
                <a:gd name="T47" fmla="*/ 134 h 206"/>
                <a:gd name="T48" fmla="*/ 816 w 1434"/>
                <a:gd name="T49" fmla="*/ 165 h 206"/>
                <a:gd name="T50" fmla="*/ 847 w 1434"/>
                <a:gd name="T51" fmla="*/ 181 h 206"/>
                <a:gd name="T52" fmla="*/ 882 w 1434"/>
                <a:gd name="T53" fmla="*/ 179 h 206"/>
                <a:gd name="T54" fmla="*/ 905 w 1434"/>
                <a:gd name="T55" fmla="*/ 165 h 206"/>
                <a:gd name="T56" fmla="*/ 911 w 1434"/>
                <a:gd name="T57" fmla="*/ 143 h 206"/>
                <a:gd name="T58" fmla="*/ 900 w 1434"/>
                <a:gd name="T59" fmla="*/ 127 h 206"/>
                <a:gd name="T60" fmla="*/ 865 w 1434"/>
                <a:gd name="T61" fmla="*/ 114 h 206"/>
                <a:gd name="T62" fmla="*/ 813 w 1434"/>
                <a:gd name="T63" fmla="*/ 99 h 206"/>
                <a:gd name="T64" fmla="*/ 789 w 1434"/>
                <a:gd name="T65" fmla="*/ 74 h 206"/>
                <a:gd name="T66" fmla="*/ 787 w 1434"/>
                <a:gd name="T67" fmla="*/ 41 h 206"/>
                <a:gd name="T68" fmla="*/ 810 w 1434"/>
                <a:gd name="T69" fmla="*/ 10 h 206"/>
                <a:gd name="T70" fmla="*/ 856 w 1434"/>
                <a:gd name="T71" fmla="*/ 0 h 206"/>
                <a:gd name="T72" fmla="*/ 904 w 1434"/>
                <a:gd name="T73" fmla="*/ 10 h 206"/>
                <a:gd name="T74" fmla="*/ 930 w 1434"/>
                <a:gd name="T75" fmla="*/ 42 h 206"/>
                <a:gd name="T76" fmla="*/ 903 w 1434"/>
                <a:gd name="T77" fmla="*/ 44 h 206"/>
                <a:gd name="T78" fmla="*/ 867 w 1434"/>
                <a:gd name="T79" fmla="*/ 23 h 206"/>
                <a:gd name="T80" fmla="*/ 822 w 1434"/>
                <a:gd name="T81" fmla="*/ 32 h 206"/>
                <a:gd name="T82" fmla="*/ 810 w 1434"/>
                <a:gd name="T83" fmla="*/ 60 h 206"/>
                <a:gd name="T84" fmla="*/ 832 w 1434"/>
                <a:gd name="T85" fmla="*/ 79 h 206"/>
                <a:gd name="T86" fmla="*/ 881 w 1434"/>
                <a:gd name="T87" fmla="*/ 90 h 206"/>
                <a:gd name="T88" fmla="*/ 904 w 1434"/>
                <a:gd name="T89" fmla="*/ 98 h 206"/>
                <a:gd name="T90" fmla="*/ 933 w 1434"/>
                <a:gd name="T91" fmla="*/ 125 h 206"/>
                <a:gd name="T92" fmla="*/ 935 w 1434"/>
                <a:gd name="T93" fmla="*/ 162 h 206"/>
                <a:gd name="T94" fmla="*/ 910 w 1434"/>
                <a:gd name="T95" fmla="*/ 195 h 206"/>
                <a:gd name="T96" fmla="*/ 863 w 1434"/>
                <a:gd name="T97" fmla="*/ 206 h 206"/>
                <a:gd name="T98" fmla="*/ 832 w 1434"/>
                <a:gd name="T99" fmla="*/ 203 h 206"/>
                <a:gd name="T100" fmla="*/ 802 w 1434"/>
                <a:gd name="T101" fmla="*/ 188 h 206"/>
                <a:gd name="T102" fmla="*/ 778 w 1434"/>
                <a:gd name="T103" fmla="*/ 144 h 206"/>
                <a:gd name="T104" fmla="*/ 1060 w 1434"/>
                <a:gd name="T105" fmla="*/ 144 h 206"/>
                <a:gd name="T106" fmla="*/ 1070 w 1434"/>
                <a:gd name="T107" fmla="*/ 169 h 206"/>
                <a:gd name="T108" fmla="*/ 1165 w 1434"/>
                <a:gd name="T109" fmla="*/ 1 h 206"/>
                <a:gd name="T110" fmla="*/ 1053 w 1434"/>
                <a:gd name="T111" fmla="*/ 204 h 206"/>
                <a:gd name="T112" fmla="*/ 1217 w 1434"/>
                <a:gd name="T113" fmla="*/ 1 h 206"/>
                <a:gd name="T114" fmla="*/ 1342 w 1434"/>
                <a:gd name="T115" fmla="*/ 26 h 206"/>
                <a:gd name="T116" fmla="*/ 1368 w 1434"/>
                <a:gd name="T117" fmla="*/ 2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4" h="206">
                  <a:moveTo>
                    <a:pt x="67" y="204"/>
                  </a:moveTo>
                  <a:lnTo>
                    <a:pt x="67" y="26"/>
                  </a:lnTo>
                  <a:lnTo>
                    <a:pt x="0" y="26"/>
                  </a:lnTo>
                  <a:lnTo>
                    <a:pt x="0" y="1"/>
                  </a:lnTo>
                  <a:lnTo>
                    <a:pt x="159" y="1"/>
                  </a:lnTo>
                  <a:lnTo>
                    <a:pt x="159" y="26"/>
                  </a:lnTo>
                  <a:lnTo>
                    <a:pt x="93" y="26"/>
                  </a:lnTo>
                  <a:lnTo>
                    <a:pt x="93" y="204"/>
                  </a:lnTo>
                  <a:lnTo>
                    <a:pt x="67" y="204"/>
                  </a:lnTo>
                  <a:close/>
                  <a:moveTo>
                    <a:pt x="190" y="204"/>
                  </a:moveTo>
                  <a:lnTo>
                    <a:pt x="190" y="1"/>
                  </a:lnTo>
                  <a:lnTo>
                    <a:pt x="277" y="1"/>
                  </a:lnTo>
                  <a:lnTo>
                    <a:pt x="290" y="1"/>
                  </a:lnTo>
                  <a:lnTo>
                    <a:pt x="301" y="3"/>
                  </a:lnTo>
                  <a:lnTo>
                    <a:pt x="311" y="4"/>
                  </a:lnTo>
                  <a:lnTo>
                    <a:pt x="318" y="7"/>
                  </a:lnTo>
                  <a:lnTo>
                    <a:pt x="324" y="10"/>
                  </a:lnTo>
                  <a:lnTo>
                    <a:pt x="330" y="15"/>
                  </a:lnTo>
                  <a:lnTo>
                    <a:pt x="336" y="20"/>
                  </a:lnTo>
                  <a:lnTo>
                    <a:pt x="340" y="26"/>
                  </a:lnTo>
                  <a:lnTo>
                    <a:pt x="345" y="33"/>
                  </a:lnTo>
                  <a:lnTo>
                    <a:pt x="347" y="41"/>
                  </a:lnTo>
                  <a:lnTo>
                    <a:pt x="349" y="48"/>
                  </a:lnTo>
                  <a:lnTo>
                    <a:pt x="349" y="57"/>
                  </a:lnTo>
                  <a:lnTo>
                    <a:pt x="347" y="67"/>
                  </a:lnTo>
                  <a:lnTo>
                    <a:pt x="346" y="77"/>
                  </a:lnTo>
                  <a:lnTo>
                    <a:pt x="342" y="86"/>
                  </a:lnTo>
                  <a:lnTo>
                    <a:pt x="334" y="93"/>
                  </a:lnTo>
                  <a:lnTo>
                    <a:pt x="327" y="101"/>
                  </a:lnTo>
                  <a:lnTo>
                    <a:pt x="317" y="105"/>
                  </a:lnTo>
                  <a:lnTo>
                    <a:pt x="305" y="109"/>
                  </a:lnTo>
                  <a:lnTo>
                    <a:pt x="292" y="112"/>
                  </a:lnTo>
                  <a:lnTo>
                    <a:pt x="296" y="115"/>
                  </a:lnTo>
                  <a:lnTo>
                    <a:pt x="301" y="117"/>
                  </a:lnTo>
                  <a:lnTo>
                    <a:pt x="305" y="120"/>
                  </a:lnTo>
                  <a:lnTo>
                    <a:pt x="308" y="122"/>
                  </a:lnTo>
                  <a:lnTo>
                    <a:pt x="314" y="128"/>
                  </a:lnTo>
                  <a:lnTo>
                    <a:pt x="318" y="134"/>
                  </a:lnTo>
                  <a:lnTo>
                    <a:pt x="323" y="141"/>
                  </a:lnTo>
                  <a:lnTo>
                    <a:pt x="328" y="149"/>
                  </a:lnTo>
                  <a:lnTo>
                    <a:pt x="362" y="204"/>
                  </a:lnTo>
                  <a:lnTo>
                    <a:pt x="331" y="204"/>
                  </a:lnTo>
                  <a:lnTo>
                    <a:pt x="305" y="162"/>
                  </a:lnTo>
                  <a:lnTo>
                    <a:pt x="299" y="153"/>
                  </a:lnTo>
                  <a:lnTo>
                    <a:pt x="295" y="146"/>
                  </a:lnTo>
                  <a:lnTo>
                    <a:pt x="290" y="140"/>
                  </a:lnTo>
                  <a:lnTo>
                    <a:pt x="286" y="134"/>
                  </a:lnTo>
                  <a:lnTo>
                    <a:pt x="283" y="130"/>
                  </a:lnTo>
                  <a:lnTo>
                    <a:pt x="280" y="127"/>
                  </a:lnTo>
                  <a:lnTo>
                    <a:pt x="276" y="124"/>
                  </a:lnTo>
                  <a:lnTo>
                    <a:pt x="273" y="121"/>
                  </a:lnTo>
                  <a:lnTo>
                    <a:pt x="270" y="120"/>
                  </a:lnTo>
                  <a:lnTo>
                    <a:pt x="267" y="118"/>
                  </a:lnTo>
                  <a:lnTo>
                    <a:pt x="264" y="117"/>
                  </a:lnTo>
                  <a:lnTo>
                    <a:pt x="261" y="115"/>
                  </a:lnTo>
                  <a:lnTo>
                    <a:pt x="258" y="115"/>
                  </a:lnTo>
                  <a:lnTo>
                    <a:pt x="255" y="114"/>
                  </a:lnTo>
                  <a:lnTo>
                    <a:pt x="251" y="114"/>
                  </a:lnTo>
                  <a:lnTo>
                    <a:pt x="247" y="114"/>
                  </a:lnTo>
                  <a:lnTo>
                    <a:pt x="216" y="114"/>
                  </a:lnTo>
                  <a:lnTo>
                    <a:pt x="216" y="204"/>
                  </a:lnTo>
                  <a:lnTo>
                    <a:pt x="190" y="204"/>
                  </a:lnTo>
                  <a:close/>
                  <a:moveTo>
                    <a:pt x="216" y="90"/>
                  </a:moveTo>
                  <a:lnTo>
                    <a:pt x="273" y="90"/>
                  </a:lnTo>
                  <a:lnTo>
                    <a:pt x="282" y="90"/>
                  </a:lnTo>
                  <a:lnTo>
                    <a:pt x="289" y="89"/>
                  </a:lnTo>
                  <a:lnTo>
                    <a:pt x="295" y="87"/>
                  </a:lnTo>
                  <a:lnTo>
                    <a:pt x="301" y="86"/>
                  </a:lnTo>
                  <a:lnTo>
                    <a:pt x="305" y="85"/>
                  </a:lnTo>
                  <a:lnTo>
                    <a:pt x="309" y="82"/>
                  </a:lnTo>
                  <a:lnTo>
                    <a:pt x="314" y="79"/>
                  </a:lnTo>
                  <a:lnTo>
                    <a:pt x="317" y="74"/>
                  </a:lnTo>
                  <a:lnTo>
                    <a:pt x="318" y="71"/>
                  </a:lnTo>
                  <a:lnTo>
                    <a:pt x="321" y="67"/>
                  </a:lnTo>
                  <a:lnTo>
                    <a:pt x="323" y="63"/>
                  </a:lnTo>
                  <a:lnTo>
                    <a:pt x="323" y="57"/>
                  </a:lnTo>
                  <a:lnTo>
                    <a:pt x="321" y="51"/>
                  </a:lnTo>
                  <a:lnTo>
                    <a:pt x="320" y="45"/>
                  </a:lnTo>
                  <a:lnTo>
                    <a:pt x="315" y="39"/>
                  </a:lnTo>
                  <a:lnTo>
                    <a:pt x="311" y="35"/>
                  </a:lnTo>
                  <a:lnTo>
                    <a:pt x="305" y="31"/>
                  </a:lnTo>
                  <a:lnTo>
                    <a:pt x="298" y="28"/>
                  </a:lnTo>
                  <a:lnTo>
                    <a:pt x="289" y="26"/>
                  </a:lnTo>
                  <a:lnTo>
                    <a:pt x="279" y="26"/>
                  </a:lnTo>
                  <a:lnTo>
                    <a:pt x="216" y="26"/>
                  </a:lnTo>
                  <a:lnTo>
                    <a:pt x="216" y="90"/>
                  </a:lnTo>
                  <a:close/>
                  <a:moveTo>
                    <a:pt x="371" y="204"/>
                  </a:moveTo>
                  <a:lnTo>
                    <a:pt x="454" y="1"/>
                  </a:lnTo>
                  <a:lnTo>
                    <a:pt x="477" y="1"/>
                  </a:lnTo>
                  <a:lnTo>
                    <a:pt x="561" y="204"/>
                  </a:lnTo>
                  <a:lnTo>
                    <a:pt x="533" y="204"/>
                  </a:lnTo>
                  <a:lnTo>
                    <a:pt x="510" y="141"/>
                  </a:lnTo>
                  <a:lnTo>
                    <a:pt x="422" y="141"/>
                  </a:lnTo>
                  <a:lnTo>
                    <a:pt x="399" y="204"/>
                  </a:lnTo>
                  <a:lnTo>
                    <a:pt x="371" y="204"/>
                  </a:lnTo>
                  <a:close/>
                  <a:moveTo>
                    <a:pt x="431" y="117"/>
                  </a:moveTo>
                  <a:lnTo>
                    <a:pt x="499" y="117"/>
                  </a:lnTo>
                  <a:lnTo>
                    <a:pt x="480" y="64"/>
                  </a:lnTo>
                  <a:lnTo>
                    <a:pt x="476" y="52"/>
                  </a:lnTo>
                  <a:lnTo>
                    <a:pt x="472" y="42"/>
                  </a:lnTo>
                  <a:lnTo>
                    <a:pt x="469" y="33"/>
                  </a:lnTo>
                  <a:lnTo>
                    <a:pt x="466" y="26"/>
                  </a:lnTo>
                  <a:lnTo>
                    <a:pt x="463" y="35"/>
                  </a:lnTo>
                  <a:lnTo>
                    <a:pt x="460" y="44"/>
                  </a:lnTo>
                  <a:lnTo>
                    <a:pt x="457" y="54"/>
                  </a:lnTo>
                  <a:lnTo>
                    <a:pt x="454" y="63"/>
                  </a:lnTo>
                  <a:lnTo>
                    <a:pt x="431" y="117"/>
                  </a:lnTo>
                  <a:close/>
                  <a:moveTo>
                    <a:pt x="583" y="204"/>
                  </a:moveTo>
                  <a:lnTo>
                    <a:pt x="583" y="1"/>
                  </a:lnTo>
                  <a:lnTo>
                    <a:pt x="610" y="1"/>
                  </a:lnTo>
                  <a:lnTo>
                    <a:pt x="716" y="160"/>
                  </a:lnTo>
                  <a:lnTo>
                    <a:pt x="716" y="1"/>
                  </a:lnTo>
                  <a:lnTo>
                    <a:pt x="742" y="1"/>
                  </a:lnTo>
                  <a:lnTo>
                    <a:pt x="742" y="204"/>
                  </a:lnTo>
                  <a:lnTo>
                    <a:pt x="713" y="204"/>
                  </a:lnTo>
                  <a:lnTo>
                    <a:pt x="609" y="47"/>
                  </a:lnTo>
                  <a:lnTo>
                    <a:pt x="609" y="204"/>
                  </a:lnTo>
                  <a:lnTo>
                    <a:pt x="583" y="204"/>
                  </a:lnTo>
                  <a:close/>
                  <a:moveTo>
                    <a:pt x="778" y="134"/>
                  </a:moveTo>
                  <a:lnTo>
                    <a:pt x="805" y="134"/>
                  </a:lnTo>
                  <a:lnTo>
                    <a:pt x="806" y="141"/>
                  </a:lnTo>
                  <a:lnTo>
                    <a:pt x="808" y="149"/>
                  </a:lnTo>
                  <a:lnTo>
                    <a:pt x="809" y="155"/>
                  </a:lnTo>
                  <a:lnTo>
                    <a:pt x="812" y="160"/>
                  </a:lnTo>
                  <a:lnTo>
                    <a:pt x="816" y="165"/>
                  </a:lnTo>
                  <a:lnTo>
                    <a:pt x="821" y="169"/>
                  </a:lnTo>
                  <a:lnTo>
                    <a:pt x="827" y="174"/>
                  </a:lnTo>
                  <a:lnTo>
                    <a:pt x="832" y="176"/>
                  </a:lnTo>
                  <a:lnTo>
                    <a:pt x="840" y="179"/>
                  </a:lnTo>
                  <a:lnTo>
                    <a:pt x="847" y="181"/>
                  </a:lnTo>
                  <a:lnTo>
                    <a:pt x="854" y="182"/>
                  </a:lnTo>
                  <a:lnTo>
                    <a:pt x="862" y="182"/>
                  </a:lnTo>
                  <a:lnTo>
                    <a:pt x="869" y="182"/>
                  </a:lnTo>
                  <a:lnTo>
                    <a:pt x="876" y="181"/>
                  </a:lnTo>
                  <a:lnTo>
                    <a:pt x="882" y="179"/>
                  </a:lnTo>
                  <a:lnTo>
                    <a:pt x="888" y="178"/>
                  </a:lnTo>
                  <a:lnTo>
                    <a:pt x="894" y="175"/>
                  </a:lnTo>
                  <a:lnTo>
                    <a:pt x="898" y="172"/>
                  </a:lnTo>
                  <a:lnTo>
                    <a:pt x="903" y="169"/>
                  </a:lnTo>
                  <a:lnTo>
                    <a:pt x="905" y="165"/>
                  </a:lnTo>
                  <a:lnTo>
                    <a:pt x="907" y="160"/>
                  </a:lnTo>
                  <a:lnTo>
                    <a:pt x="910" y="156"/>
                  </a:lnTo>
                  <a:lnTo>
                    <a:pt x="911" y="152"/>
                  </a:lnTo>
                  <a:lnTo>
                    <a:pt x="911" y="147"/>
                  </a:lnTo>
                  <a:lnTo>
                    <a:pt x="911" y="143"/>
                  </a:lnTo>
                  <a:lnTo>
                    <a:pt x="910" y="140"/>
                  </a:lnTo>
                  <a:lnTo>
                    <a:pt x="907" y="136"/>
                  </a:lnTo>
                  <a:lnTo>
                    <a:pt x="905" y="133"/>
                  </a:lnTo>
                  <a:lnTo>
                    <a:pt x="903" y="130"/>
                  </a:lnTo>
                  <a:lnTo>
                    <a:pt x="900" y="127"/>
                  </a:lnTo>
                  <a:lnTo>
                    <a:pt x="894" y="124"/>
                  </a:lnTo>
                  <a:lnTo>
                    <a:pt x="888" y="121"/>
                  </a:lnTo>
                  <a:lnTo>
                    <a:pt x="884" y="118"/>
                  </a:lnTo>
                  <a:lnTo>
                    <a:pt x="875" y="117"/>
                  </a:lnTo>
                  <a:lnTo>
                    <a:pt x="865" y="114"/>
                  </a:lnTo>
                  <a:lnTo>
                    <a:pt x="853" y="111"/>
                  </a:lnTo>
                  <a:lnTo>
                    <a:pt x="840" y="108"/>
                  </a:lnTo>
                  <a:lnTo>
                    <a:pt x="829" y="105"/>
                  </a:lnTo>
                  <a:lnTo>
                    <a:pt x="821" y="102"/>
                  </a:lnTo>
                  <a:lnTo>
                    <a:pt x="813" y="99"/>
                  </a:lnTo>
                  <a:lnTo>
                    <a:pt x="806" y="95"/>
                  </a:lnTo>
                  <a:lnTo>
                    <a:pt x="800" y="90"/>
                  </a:lnTo>
                  <a:lnTo>
                    <a:pt x="796" y="86"/>
                  </a:lnTo>
                  <a:lnTo>
                    <a:pt x="791" y="80"/>
                  </a:lnTo>
                  <a:lnTo>
                    <a:pt x="789" y="74"/>
                  </a:lnTo>
                  <a:lnTo>
                    <a:pt x="786" y="68"/>
                  </a:lnTo>
                  <a:lnTo>
                    <a:pt x="784" y="61"/>
                  </a:lnTo>
                  <a:lnTo>
                    <a:pt x="784" y="55"/>
                  </a:lnTo>
                  <a:lnTo>
                    <a:pt x="784" y="48"/>
                  </a:lnTo>
                  <a:lnTo>
                    <a:pt x="787" y="41"/>
                  </a:lnTo>
                  <a:lnTo>
                    <a:pt x="789" y="33"/>
                  </a:lnTo>
                  <a:lnTo>
                    <a:pt x="793" y="26"/>
                  </a:lnTo>
                  <a:lnTo>
                    <a:pt x="797" y="20"/>
                  </a:lnTo>
                  <a:lnTo>
                    <a:pt x="805" y="15"/>
                  </a:lnTo>
                  <a:lnTo>
                    <a:pt x="810" y="10"/>
                  </a:lnTo>
                  <a:lnTo>
                    <a:pt x="819" y="6"/>
                  </a:lnTo>
                  <a:lnTo>
                    <a:pt x="828" y="3"/>
                  </a:lnTo>
                  <a:lnTo>
                    <a:pt x="837" y="1"/>
                  </a:lnTo>
                  <a:lnTo>
                    <a:pt x="846" y="0"/>
                  </a:lnTo>
                  <a:lnTo>
                    <a:pt x="856" y="0"/>
                  </a:lnTo>
                  <a:lnTo>
                    <a:pt x="867" y="0"/>
                  </a:lnTo>
                  <a:lnTo>
                    <a:pt x="878" y="1"/>
                  </a:lnTo>
                  <a:lnTo>
                    <a:pt x="888" y="3"/>
                  </a:lnTo>
                  <a:lnTo>
                    <a:pt x="897" y="6"/>
                  </a:lnTo>
                  <a:lnTo>
                    <a:pt x="904" y="10"/>
                  </a:lnTo>
                  <a:lnTo>
                    <a:pt x="911" y="16"/>
                  </a:lnTo>
                  <a:lnTo>
                    <a:pt x="917" y="22"/>
                  </a:lnTo>
                  <a:lnTo>
                    <a:pt x="923" y="28"/>
                  </a:lnTo>
                  <a:lnTo>
                    <a:pt x="927" y="35"/>
                  </a:lnTo>
                  <a:lnTo>
                    <a:pt x="930" y="42"/>
                  </a:lnTo>
                  <a:lnTo>
                    <a:pt x="932" y="51"/>
                  </a:lnTo>
                  <a:lnTo>
                    <a:pt x="933" y="58"/>
                  </a:lnTo>
                  <a:lnTo>
                    <a:pt x="907" y="58"/>
                  </a:lnTo>
                  <a:lnTo>
                    <a:pt x="905" y="51"/>
                  </a:lnTo>
                  <a:lnTo>
                    <a:pt x="903" y="44"/>
                  </a:lnTo>
                  <a:lnTo>
                    <a:pt x="898" y="38"/>
                  </a:lnTo>
                  <a:lnTo>
                    <a:pt x="892" y="32"/>
                  </a:lnTo>
                  <a:lnTo>
                    <a:pt x="886" y="28"/>
                  </a:lnTo>
                  <a:lnTo>
                    <a:pt x="878" y="25"/>
                  </a:lnTo>
                  <a:lnTo>
                    <a:pt x="867" y="23"/>
                  </a:lnTo>
                  <a:lnTo>
                    <a:pt x="857" y="23"/>
                  </a:lnTo>
                  <a:lnTo>
                    <a:pt x="846" y="23"/>
                  </a:lnTo>
                  <a:lnTo>
                    <a:pt x="837" y="25"/>
                  </a:lnTo>
                  <a:lnTo>
                    <a:pt x="828" y="28"/>
                  </a:lnTo>
                  <a:lnTo>
                    <a:pt x="822" y="32"/>
                  </a:lnTo>
                  <a:lnTo>
                    <a:pt x="818" y="36"/>
                  </a:lnTo>
                  <a:lnTo>
                    <a:pt x="813" y="42"/>
                  </a:lnTo>
                  <a:lnTo>
                    <a:pt x="812" y="48"/>
                  </a:lnTo>
                  <a:lnTo>
                    <a:pt x="810" y="54"/>
                  </a:lnTo>
                  <a:lnTo>
                    <a:pt x="810" y="60"/>
                  </a:lnTo>
                  <a:lnTo>
                    <a:pt x="813" y="64"/>
                  </a:lnTo>
                  <a:lnTo>
                    <a:pt x="815" y="68"/>
                  </a:lnTo>
                  <a:lnTo>
                    <a:pt x="819" y="71"/>
                  </a:lnTo>
                  <a:lnTo>
                    <a:pt x="824" y="74"/>
                  </a:lnTo>
                  <a:lnTo>
                    <a:pt x="832" y="79"/>
                  </a:lnTo>
                  <a:lnTo>
                    <a:pt x="844" y="82"/>
                  </a:lnTo>
                  <a:lnTo>
                    <a:pt x="859" y="86"/>
                  </a:lnTo>
                  <a:lnTo>
                    <a:pt x="866" y="87"/>
                  </a:lnTo>
                  <a:lnTo>
                    <a:pt x="873" y="89"/>
                  </a:lnTo>
                  <a:lnTo>
                    <a:pt x="881" y="90"/>
                  </a:lnTo>
                  <a:lnTo>
                    <a:pt x="886" y="92"/>
                  </a:lnTo>
                  <a:lnTo>
                    <a:pt x="892" y="93"/>
                  </a:lnTo>
                  <a:lnTo>
                    <a:pt x="897" y="95"/>
                  </a:lnTo>
                  <a:lnTo>
                    <a:pt x="901" y="96"/>
                  </a:lnTo>
                  <a:lnTo>
                    <a:pt x="904" y="98"/>
                  </a:lnTo>
                  <a:lnTo>
                    <a:pt x="911" y="102"/>
                  </a:lnTo>
                  <a:lnTo>
                    <a:pt x="919" y="108"/>
                  </a:lnTo>
                  <a:lnTo>
                    <a:pt x="924" y="112"/>
                  </a:lnTo>
                  <a:lnTo>
                    <a:pt x="929" y="118"/>
                  </a:lnTo>
                  <a:lnTo>
                    <a:pt x="933" y="125"/>
                  </a:lnTo>
                  <a:lnTo>
                    <a:pt x="936" y="133"/>
                  </a:lnTo>
                  <a:lnTo>
                    <a:pt x="938" y="140"/>
                  </a:lnTo>
                  <a:lnTo>
                    <a:pt x="938" y="147"/>
                  </a:lnTo>
                  <a:lnTo>
                    <a:pt x="938" y="155"/>
                  </a:lnTo>
                  <a:lnTo>
                    <a:pt x="935" y="162"/>
                  </a:lnTo>
                  <a:lnTo>
                    <a:pt x="932" y="171"/>
                  </a:lnTo>
                  <a:lnTo>
                    <a:pt x="927" y="178"/>
                  </a:lnTo>
                  <a:lnTo>
                    <a:pt x="923" y="184"/>
                  </a:lnTo>
                  <a:lnTo>
                    <a:pt x="917" y="190"/>
                  </a:lnTo>
                  <a:lnTo>
                    <a:pt x="910" y="195"/>
                  </a:lnTo>
                  <a:lnTo>
                    <a:pt x="901" y="200"/>
                  </a:lnTo>
                  <a:lnTo>
                    <a:pt x="892" y="203"/>
                  </a:lnTo>
                  <a:lnTo>
                    <a:pt x="884" y="204"/>
                  </a:lnTo>
                  <a:lnTo>
                    <a:pt x="873" y="206"/>
                  </a:lnTo>
                  <a:lnTo>
                    <a:pt x="863" y="206"/>
                  </a:lnTo>
                  <a:lnTo>
                    <a:pt x="857" y="206"/>
                  </a:lnTo>
                  <a:lnTo>
                    <a:pt x="850" y="206"/>
                  </a:lnTo>
                  <a:lnTo>
                    <a:pt x="844" y="204"/>
                  </a:lnTo>
                  <a:lnTo>
                    <a:pt x="838" y="204"/>
                  </a:lnTo>
                  <a:lnTo>
                    <a:pt x="832" y="203"/>
                  </a:lnTo>
                  <a:lnTo>
                    <a:pt x="828" y="201"/>
                  </a:lnTo>
                  <a:lnTo>
                    <a:pt x="822" y="200"/>
                  </a:lnTo>
                  <a:lnTo>
                    <a:pt x="818" y="198"/>
                  </a:lnTo>
                  <a:lnTo>
                    <a:pt x="809" y="194"/>
                  </a:lnTo>
                  <a:lnTo>
                    <a:pt x="802" y="188"/>
                  </a:lnTo>
                  <a:lnTo>
                    <a:pt x="794" y="181"/>
                  </a:lnTo>
                  <a:lnTo>
                    <a:pt x="789" y="174"/>
                  </a:lnTo>
                  <a:lnTo>
                    <a:pt x="784" y="165"/>
                  </a:lnTo>
                  <a:lnTo>
                    <a:pt x="781" y="155"/>
                  </a:lnTo>
                  <a:lnTo>
                    <a:pt x="778" y="144"/>
                  </a:lnTo>
                  <a:lnTo>
                    <a:pt x="778" y="134"/>
                  </a:lnTo>
                  <a:close/>
                  <a:moveTo>
                    <a:pt x="973" y="204"/>
                  </a:moveTo>
                  <a:lnTo>
                    <a:pt x="973" y="1"/>
                  </a:lnTo>
                  <a:lnTo>
                    <a:pt x="1015" y="1"/>
                  </a:lnTo>
                  <a:lnTo>
                    <a:pt x="1060" y="144"/>
                  </a:lnTo>
                  <a:lnTo>
                    <a:pt x="1063" y="153"/>
                  </a:lnTo>
                  <a:lnTo>
                    <a:pt x="1066" y="162"/>
                  </a:lnTo>
                  <a:lnTo>
                    <a:pt x="1068" y="169"/>
                  </a:lnTo>
                  <a:lnTo>
                    <a:pt x="1069" y="175"/>
                  </a:lnTo>
                  <a:lnTo>
                    <a:pt x="1070" y="169"/>
                  </a:lnTo>
                  <a:lnTo>
                    <a:pt x="1073" y="160"/>
                  </a:lnTo>
                  <a:lnTo>
                    <a:pt x="1076" y="153"/>
                  </a:lnTo>
                  <a:lnTo>
                    <a:pt x="1079" y="143"/>
                  </a:lnTo>
                  <a:lnTo>
                    <a:pt x="1123" y="1"/>
                  </a:lnTo>
                  <a:lnTo>
                    <a:pt x="1165" y="1"/>
                  </a:lnTo>
                  <a:lnTo>
                    <a:pt x="1165" y="204"/>
                  </a:lnTo>
                  <a:lnTo>
                    <a:pt x="1139" y="204"/>
                  </a:lnTo>
                  <a:lnTo>
                    <a:pt x="1139" y="32"/>
                  </a:lnTo>
                  <a:lnTo>
                    <a:pt x="1085" y="204"/>
                  </a:lnTo>
                  <a:lnTo>
                    <a:pt x="1053" y="204"/>
                  </a:lnTo>
                  <a:lnTo>
                    <a:pt x="999" y="32"/>
                  </a:lnTo>
                  <a:lnTo>
                    <a:pt x="999" y="204"/>
                  </a:lnTo>
                  <a:lnTo>
                    <a:pt x="973" y="204"/>
                  </a:lnTo>
                  <a:close/>
                  <a:moveTo>
                    <a:pt x="1217" y="204"/>
                  </a:moveTo>
                  <a:lnTo>
                    <a:pt x="1217" y="1"/>
                  </a:lnTo>
                  <a:lnTo>
                    <a:pt x="1243" y="1"/>
                  </a:lnTo>
                  <a:lnTo>
                    <a:pt x="1243" y="204"/>
                  </a:lnTo>
                  <a:lnTo>
                    <a:pt x="1217" y="204"/>
                  </a:lnTo>
                  <a:close/>
                  <a:moveTo>
                    <a:pt x="1342" y="204"/>
                  </a:moveTo>
                  <a:lnTo>
                    <a:pt x="1342" y="26"/>
                  </a:lnTo>
                  <a:lnTo>
                    <a:pt x="1275" y="26"/>
                  </a:lnTo>
                  <a:lnTo>
                    <a:pt x="1275" y="1"/>
                  </a:lnTo>
                  <a:lnTo>
                    <a:pt x="1434" y="1"/>
                  </a:lnTo>
                  <a:lnTo>
                    <a:pt x="1434" y="26"/>
                  </a:lnTo>
                  <a:lnTo>
                    <a:pt x="1368" y="26"/>
                  </a:lnTo>
                  <a:lnTo>
                    <a:pt x="1368" y="204"/>
                  </a:lnTo>
                  <a:lnTo>
                    <a:pt x="1342"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5" name="Freeform 172"/>
            <p:cNvSpPr>
              <a:spLocks noEditPoints="1"/>
            </p:cNvSpPr>
            <p:nvPr/>
          </p:nvSpPr>
          <p:spPr bwMode="auto">
            <a:xfrm>
              <a:off x="4412" y="1727"/>
              <a:ext cx="478" cy="69"/>
            </a:xfrm>
            <a:custGeom>
              <a:avLst/>
              <a:gdLst>
                <a:gd name="T0" fmla="*/ 159 w 1434"/>
                <a:gd name="T1" fmla="*/ 1 h 206"/>
                <a:gd name="T2" fmla="*/ 190 w 1434"/>
                <a:gd name="T3" fmla="*/ 204 h 206"/>
                <a:gd name="T4" fmla="*/ 311 w 1434"/>
                <a:gd name="T5" fmla="*/ 4 h 206"/>
                <a:gd name="T6" fmla="*/ 340 w 1434"/>
                <a:gd name="T7" fmla="*/ 26 h 206"/>
                <a:gd name="T8" fmla="*/ 347 w 1434"/>
                <a:gd name="T9" fmla="*/ 67 h 206"/>
                <a:gd name="T10" fmla="*/ 317 w 1434"/>
                <a:gd name="T11" fmla="*/ 105 h 206"/>
                <a:gd name="T12" fmla="*/ 305 w 1434"/>
                <a:gd name="T13" fmla="*/ 120 h 206"/>
                <a:gd name="T14" fmla="*/ 328 w 1434"/>
                <a:gd name="T15" fmla="*/ 149 h 206"/>
                <a:gd name="T16" fmla="*/ 295 w 1434"/>
                <a:gd name="T17" fmla="*/ 146 h 206"/>
                <a:gd name="T18" fmla="*/ 276 w 1434"/>
                <a:gd name="T19" fmla="*/ 124 h 206"/>
                <a:gd name="T20" fmla="*/ 261 w 1434"/>
                <a:gd name="T21" fmla="*/ 115 h 206"/>
                <a:gd name="T22" fmla="*/ 216 w 1434"/>
                <a:gd name="T23" fmla="*/ 114 h 206"/>
                <a:gd name="T24" fmla="*/ 282 w 1434"/>
                <a:gd name="T25" fmla="*/ 90 h 206"/>
                <a:gd name="T26" fmla="*/ 309 w 1434"/>
                <a:gd name="T27" fmla="*/ 82 h 206"/>
                <a:gd name="T28" fmla="*/ 323 w 1434"/>
                <a:gd name="T29" fmla="*/ 63 h 206"/>
                <a:gd name="T30" fmla="*/ 311 w 1434"/>
                <a:gd name="T31" fmla="*/ 35 h 206"/>
                <a:gd name="T32" fmla="*/ 216 w 1434"/>
                <a:gd name="T33" fmla="*/ 26 h 206"/>
                <a:gd name="T34" fmla="*/ 561 w 1434"/>
                <a:gd name="T35" fmla="*/ 204 h 206"/>
                <a:gd name="T36" fmla="*/ 371 w 1434"/>
                <a:gd name="T37" fmla="*/ 204 h 206"/>
                <a:gd name="T38" fmla="*/ 472 w 1434"/>
                <a:gd name="T39" fmla="*/ 42 h 206"/>
                <a:gd name="T40" fmla="*/ 457 w 1434"/>
                <a:gd name="T41" fmla="*/ 54 h 206"/>
                <a:gd name="T42" fmla="*/ 610 w 1434"/>
                <a:gd name="T43" fmla="*/ 1 h 206"/>
                <a:gd name="T44" fmla="*/ 713 w 1434"/>
                <a:gd name="T45" fmla="*/ 204 h 206"/>
                <a:gd name="T46" fmla="*/ 805 w 1434"/>
                <a:gd name="T47" fmla="*/ 134 h 206"/>
                <a:gd name="T48" fmla="*/ 816 w 1434"/>
                <a:gd name="T49" fmla="*/ 165 h 206"/>
                <a:gd name="T50" fmla="*/ 847 w 1434"/>
                <a:gd name="T51" fmla="*/ 181 h 206"/>
                <a:gd name="T52" fmla="*/ 882 w 1434"/>
                <a:gd name="T53" fmla="*/ 179 h 206"/>
                <a:gd name="T54" fmla="*/ 905 w 1434"/>
                <a:gd name="T55" fmla="*/ 165 h 206"/>
                <a:gd name="T56" fmla="*/ 911 w 1434"/>
                <a:gd name="T57" fmla="*/ 143 h 206"/>
                <a:gd name="T58" fmla="*/ 900 w 1434"/>
                <a:gd name="T59" fmla="*/ 127 h 206"/>
                <a:gd name="T60" fmla="*/ 864 w 1434"/>
                <a:gd name="T61" fmla="*/ 114 h 206"/>
                <a:gd name="T62" fmla="*/ 813 w 1434"/>
                <a:gd name="T63" fmla="*/ 99 h 206"/>
                <a:gd name="T64" fmla="*/ 789 w 1434"/>
                <a:gd name="T65" fmla="*/ 74 h 206"/>
                <a:gd name="T66" fmla="*/ 787 w 1434"/>
                <a:gd name="T67" fmla="*/ 41 h 206"/>
                <a:gd name="T68" fmla="*/ 810 w 1434"/>
                <a:gd name="T69" fmla="*/ 10 h 206"/>
                <a:gd name="T70" fmla="*/ 856 w 1434"/>
                <a:gd name="T71" fmla="*/ 0 h 206"/>
                <a:gd name="T72" fmla="*/ 904 w 1434"/>
                <a:gd name="T73" fmla="*/ 10 h 206"/>
                <a:gd name="T74" fmla="*/ 930 w 1434"/>
                <a:gd name="T75" fmla="*/ 42 h 206"/>
                <a:gd name="T76" fmla="*/ 902 w 1434"/>
                <a:gd name="T77" fmla="*/ 44 h 206"/>
                <a:gd name="T78" fmla="*/ 867 w 1434"/>
                <a:gd name="T79" fmla="*/ 23 h 206"/>
                <a:gd name="T80" fmla="*/ 822 w 1434"/>
                <a:gd name="T81" fmla="*/ 32 h 206"/>
                <a:gd name="T82" fmla="*/ 810 w 1434"/>
                <a:gd name="T83" fmla="*/ 60 h 206"/>
                <a:gd name="T84" fmla="*/ 832 w 1434"/>
                <a:gd name="T85" fmla="*/ 79 h 206"/>
                <a:gd name="T86" fmla="*/ 881 w 1434"/>
                <a:gd name="T87" fmla="*/ 90 h 206"/>
                <a:gd name="T88" fmla="*/ 904 w 1434"/>
                <a:gd name="T89" fmla="*/ 98 h 206"/>
                <a:gd name="T90" fmla="*/ 933 w 1434"/>
                <a:gd name="T91" fmla="*/ 125 h 206"/>
                <a:gd name="T92" fmla="*/ 935 w 1434"/>
                <a:gd name="T93" fmla="*/ 162 h 206"/>
                <a:gd name="T94" fmla="*/ 910 w 1434"/>
                <a:gd name="T95" fmla="*/ 195 h 206"/>
                <a:gd name="T96" fmla="*/ 863 w 1434"/>
                <a:gd name="T97" fmla="*/ 206 h 206"/>
                <a:gd name="T98" fmla="*/ 832 w 1434"/>
                <a:gd name="T99" fmla="*/ 203 h 206"/>
                <a:gd name="T100" fmla="*/ 802 w 1434"/>
                <a:gd name="T101" fmla="*/ 188 h 206"/>
                <a:gd name="T102" fmla="*/ 778 w 1434"/>
                <a:gd name="T103" fmla="*/ 144 h 206"/>
                <a:gd name="T104" fmla="*/ 1060 w 1434"/>
                <a:gd name="T105" fmla="*/ 144 h 206"/>
                <a:gd name="T106" fmla="*/ 1070 w 1434"/>
                <a:gd name="T107" fmla="*/ 169 h 206"/>
                <a:gd name="T108" fmla="*/ 1165 w 1434"/>
                <a:gd name="T109" fmla="*/ 1 h 206"/>
                <a:gd name="T110" fmla="*/ 1053 w 1434"/>
                <a:gd name="T111" fmla="*/ 204 h 206"/>
                <a:gd name="T112" fmla="*/ 1217 w 1434"/>
                <a:gd name="T113" fmla="*/ 1 h 206"/>
                <a:gd name="T114" fmla="*/ 1342 w 1434"/>
                <a:gd name="T115" fmla="*/ 26 h 206"/>
                <a:gd name="T116" fmla="*/ 1368 w 1434"/>
                <a:gd name="T117" fmla="*/ 2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4" h="206">
                  <a:moveTo>
                    <a:pt x="67" y="204"/>
                  </a:moveTo>
                  <a:lnTo>
                    <a:pt x="67" y="26"/>
                  </a:lnTo>
                  <a:lnTo>
                    <a:pt x="0" y="26"/>
                  </a:lnTo>
                  <a:lnTo>
                    <a:pt x="0" y="1"/>
                  </a:lnTo>
                  <a:lnTo>
                    <a:pt x="159" y="1"/>
                  </a:lnTo>
                  <a:lnTo>
                    <a:pt x="159" y="26"/>
                  </a:lnTo>
                  <a:lnTo>
                    <a:pt x="93" y="26"/>
                  </a:lnTo>
                  <a:lnTo>
                    <a:pt x="93" y="204"/>
                  </a:lnTo>
                  <a:lnTo>
                    <a:pt x="67" y="204"/>
                  </a:lnTo>
                  <a:close/>
                  <a:moveTo>
                    <a:pt x="190" y="204"/>
                  </a:moveTo>
                  <a:lnTo>
                    <a:pt x="190" y="1"/>
                  </a:lnTo>
                  <a:lnTo>
                    <a:pt x="277" y="1"/>
                  </a:lnTo>
                  <a:lnTo>
                    <a:pt x="290" y="1"/>
                  </a:lnTo>
                  <a:lnTo>
                    <a:pt x="301" y="3"/>
                  </a:lnTo>
                  <a:lnTo>
                    <a:pt x="311" y="4"/>
                  </a:lnTo>
                  <a:lnTo>
                    <a:pt x="318" y="7"/>
                  </a:lnTo>
                  <a:lnTo>
                    <a:pt x="324" y="10"/>
                  </a:lnTo>
                  <a:lnTo>
                    <a:pt x="330" y="15"/>
                  </a:lnTo>
                  <a:lnTo>
                    <a:pt x="336" y="20"/>
                  </a:lnTo>
                  <a:lnTo>
                    <a:pt x="340" y="26"/>
                  </a:lnTo>
                  <a:lnTo>
                    <a:pt x="344" y="33"/>
                  </a:lnTo>
                  <a:lnTo>
                    <a:pt x="347" y="41"/>
                  </a:lnTo>
                  <a:lnTo>
                    <a:pt x="349" y="48"/>
                  </a:lnTo>
                  <a:lnTo>
                    <a:pt x="349" y="57"/>
                  </a:lnTo>
                  <a:lnTo>
                    <a:pt x="347" y="67"/>
                  </a:lnTo>
                  <a:lnTo>
                    <a:pt x="346" y="77"/>
                  </a:lnTo>
                  <a:lnTo>
                    <a:pt x="342" y="86"/>
                  </a:lnTo>
                  <a:lnTo>
                    <a:pt x="334" y="93"/>
                  </a:lnTo>
                  <a:lnTo>
                    <a:pt x="327" y="101"/>
                  </a:lnTo>
                  <a:lnTo>
                    <a:pt x="317" y="105"/>
                  </a:lnTo>
                  <a:lnTo>
                    <a:pt x="305" y="109"/>
                  </a:lnTo>
                  <a:lnTo>
                    <a:pt x="292" y="112"/>
                  </a:lnTo>
                  <a:lnTo>
                    <a:pt x="296" y="115"/>
                  </a:lnTo>
                  <a:lnTo>
                    <a:pt x="301" y="117"/>
                  </a:lnTo>
                  <a:lnTo>
                    <a:pt x="305" y="120"/>
                  </a:lnTo>
                  <a:lnTo>
                    <a:pt x="308" y="122"/>
                  </a:lnTo>
                  <a:lnTo>
                    <a:pt x="314" y="128"/>
                  </a:lnTo>
                  <a:lnTo>
                    <a:pt x="318" y="134"/>
                  </a:lnTo>
                  <a:lnTo>
                    <a:pt x="323" y="141"/>
                  </a:lnTo>
                  <a:lnTo>
                    <a:pt x="328" y="149"/>
                  </a:lnTo>
                  <a:lnTo>
                    <a:pt x="362" y="204"/>
                  </a:lnTo>
                  <a:lnTo>
                    <a:pt x="331" y="204"/>
                  </a:lnTo>
                  <a:lnTo>
                    <a:pt x="305" y="162"/>
                  </a:lnTo>
                  <a:lnTo>
                    <a:pt x="299" y="153"/>
                  </a:lnTo>
                  <a:lnTo>
                    <a:pt x="295" y="146"/>
                  </a:lnTo>
                  <a:lnTo>
                    <a:pt x="290" y="140"/>
                  </a:lnTo>
                  <a:lnTo>
                    <a:pt x="286" y="134"/>
                  </a:lnTo>
                  <a:lnTo>
                    <a:pt x="283" y="130"/>
                  </a:lnTo>
                  <a:lnTo>
                    <a:pt x="280" y="127"/>
                  </a:lnTo>
                  <a:lnTo>
                    <a:pt x="276" y="124"/>
                  </a:lnTo>
                  <a:lnTo>
                    <a:pt x="273" y="121"/>
                  </a:lnTo>
                  <a:lnTo>
                    <a:pt x="270" y="120"/>
                  </a:lnTo>
                  <a:lnTo>
                    <a:pt x="267" y="118"/>
                  </a:lnTo>
                  <a:lnTo>
                    <a:pt x="264" y="117"/>
                  </a:lnTo>
                  <a:lnTo>
                    <a:pt x="261" y="115"/>
                  </a:lnTo>
                  <a:lnTo>
                    <a:pt x="258" y="115"/>
                  </a:lnTo>
                  <a:lnTo>
                    <a:pt x="255" y="114"/>
                  </a:lnTo>
                  <a:lnTo>
                    <a:pt x="251" y="114"/>
                  </a:lnTo>
                  <a:lnTo>
                    <a:pt x="247" y="114"/>
                  </a:lnTo>
                  <a:lnTo>
                    <a:pt x="216" y="114"/>
                  </a:lnTo>
                  <a:lnTo>
                    <a:pt x="216" y="204"/>
                  </a:lnTo>
                  <a:lnTo>
                    <a:pt x="190" y="204"/>
                  </a:lnTo>
                  <a:close/>
                  <a:moveTo>
                    <a:pt x="216" y="90"/>
                  </a:moveTo>
                  <a:lnTo>
                    <a:pt x="273" y="90"/>
                  </a:lnTo>
                  <a:lnTo>
                    <a:pt x="282" y="90"/>
                  </a:lnTo>
                  <a:lnTo>
                    <a:pt x="289" y="89"/>
                  </a:lnTo>
                  <a:lnTo>
                    <a:pt x="295" y="87"/>
                  </a:lnTo>
                  <a:lnTo>
                    <a:pt x="301" y="86"/>
                  </a:lnTo>
                  <a:lnTo>
                    <a:pt x="305" y="85"/>
                  </a:lnTo>
                  <a:lnTo>
                    <a:pt x="309" y="82"/>
                  </a:lnTo>
                  <a:lnTo>
                    <a:pt x="314" y="79"/>
                  </a:lnTo>
                  <a:lnTo>
                    <a:pt x="317" y="74"/>
                  </a:lnTo>
                  <a:lnTo>
                    <a:pt x="318" y="71"/>
                  </a:lnTo>
                  <a:lnTo>
                    <a:pt x="321" y="67"/>
                  </a:lnTo>
                  <a:lnTo>
                    <a:pt x="323" y="63"/>
                  </a:lnTo>
                  <a:lnTo>
                    <a:pt x="323" y="57"/>
                  </a:lnTo>
                  <a:lnTo>
                    <a:pt x="321" y="51"/>
                  </a:lnTo>
                  <a:lnTo>
                    <a:pt x="320" y="45"/>
                  </a:lnTo>
                  <a:lnTo>
                    <a:pt x="315" y="39"/>
                  </a:lnTo>
                  <a:lnTo>
                    <a:pt x="311" y="35"/>
                  </a:lnTo>
                  <a:lnTo>
                    <a:pt x="305" y="31"/>
                  </a:lnTo>
                  <a:lnTo>
                    <a:pt x="298" y="28"/>
                  </a:lnTo>
                  <a:lnTo>
                    <a:pt x="289" y="26"/>
                  </a:lnTo>
                  <a:lnTo>
                    <a:pt x="279" y="26"/>
                  </a:lnTo>
                  <a:lnTo>
                    <a:pt x="216" y="26"/>
                  </a:lnTo>
                  <a:lnTo>
                    <a:pt x="216" y="90"/>
                  </a:lnTo>
                  <a:close/>
                  <a:moveTo>
                    <a:pt x="371" y="204"/>
                  </a:moveTo>
                  <a:lnTo>
                    <a:pt x="454" y="1"/>
                  </a:lnTo>
                  <a:lnTo>
                    <a:pt x="477" y="1"/>
                  </a:lnTo>
                  <a:lnTo>
                    <a:pt x="561" y="204"/>
                  </a:lnTo>
                  <a:lnTo>
                    <a:pt x="533" y="204"/>
                  </a:lnTo>
                  <a:lnTo>
                    <a:pt x="510" y="141"/>
                  </a:lnTo>
                  <a:lnTo>
                    <a:pt x="422" y="141"/>
                  </a:lnTo>
                  <a:lnTo>
                    <a:pt x="399" y="204"/>
                  </a:lnTo>
                  <a:lnTo>
                    <a:pt x="371" y="204"/>
                  </a:lnTo>
                  <a:close/>
                  <a:moveTo>
                    <a:pt x="431" y="117"/>
                  </a:moveTo>
                  <a:lnTo>
                    <a:pt x="499" y="117"/>
                  </a:lnTo>
                  <a:lnTo>
                    <a:pt x="480" y="64"/>
                  </a:lnTo>
                  <a:lnTo>
                    <a:pt x="476" y="52"/>
                  </a:lnTo>
                  <a:lnTo>
                    <a:pt x="472" y="42"/>
                  </a:lnTo>
                  <a:lnTo>
                    <a:pt x="469" y="33"/>
                  </a:lnTo>
                  <a:lnTo>
                    <a:pt x="466" y="26"/>
                  </a:lnTo>
                  <a:lnTo>
                    <a:pt x="463" y="35"/>
                  </a:lnTo>
                  <a:lnTo>
                    <a:pt x="460" y="44"/>
                  </a:lnTo>
                  <a:lnTo>
                    <a:pt x="457" y="54"/>
                  </a:lnTo>
                  <a:lnTo>
                    <a:pt x="454" y="63"/>
                  </a:lnTo>
                  <a:lnTo>
                    <a:pt x="431" y="117"/>
                  </a:lnTo>
                  <a:close/>
                  <a:moveTo>
                    <a:pt x="583" y="204"/>
                  </a:moveTo>
                  <a:lnTo>
                    <a:pt x="583" y="1"/>
                  </a:lnTo>
                  <a:lnTo>
                    <a:pt x="610" y="1"/>
                  </a:lnTo>
                  <a:lnTo>
                    <a:pt x="716" y="160"/>
                  </a:lnTo>
                  <a:lnTo>
                    <a:pt x="716" y="1"/>
                  </a:lnTo>
                  <a:lnTo>
                    <a:pt x="742" y="1"/>
                  </a:lnTo>
                  <a:lnTo>
                    <a:pt x="742" y="204"/>
                  </a:lnTo>
                  <a:lnTo>
                    <a:pt x="713" y="204"/>
                  </a:lnTo>
                  <a:lnTo>
                    <a:pt x="609" y="47"/>
                  </a:lnTo>
                  <a:lnTo>
                    <a:pt x="609" y="204"/>
                  </a:lnTo>
                  <a:lnTo>
                    <a:pt x="583" y="204"/>
                  </a:lnTo>
                  <a:close/>
                  <a:moveTo>
                    <a:pt x="778" y="134"/>
                  </a:moveTo>
                  <a:lnTo>
                    <a:pt x="805" y="134"/>
                  </a:lnTo>
                  <a:lnTo>
                    <a:pt x="806" y="141"/>
                  </a:lnTo>
                  <a:lnTo>
                    <a:pt x="808" y="149"/>
                  </a:lnTo>
                  <a:lnTo>
                    <a:pt x="809" y="155"/>
                  </a:lnTo>
                  <a:lnTo>
                    <a:pt x="812" y="160"/>
                  </a:lnTo>
                  <a:lnTo>
                    <a:pt x="816" y="165"/>
                  </a:lnTo>
                  <a:lnTo>
                    <a:pt x="821" y="169"/>
                  </a:lnTo>
                  <a:lnTo>
                    <a:pt x="827" y="174"/>
                  </a:lnTo>
                  <a:lnTo>
                    <a:pt x="832" y="176"/>
                  </a:lnTo>
                  <a:lnTo>
                    <a:pt x="840" y="179"/>
                  </a:lnTo>
                  <a:lnTo>
                    <a:pt x="847" y="181"/>
                  </a:lnTo>
                  <a:lnTo>
                    <a:pt x="854" y="182"/>
                  </a:lnTo>
                  <a:lnTo>
                    <a:pt x="862" y="182"/>
                  </a:lnTo>
                  <a:lnTo>
                    <a:pt x="869" y="182"/>
                  </a:lnTo>
                  <a:lnTo>
                    <a:pt x="876" y="181"/>
                  </a:lnTo>
                  <a:lnTo>
                    <a:pt x="882" y="179"/>
                  </a:lnTo>
                  <a:lnTo>
                    <a:pt x="888" y="178"/>
                  </a:lnTo>
                  <a:lnTo>
                    <a:pt x="894" y="175"/>
                  </a:lnTo>
                  <a:lnTo>
                    <a:pt x="898" y="172"/>
                  </a:lnTo>
                  <a:lnTo>
                    <a:pt x="902" y="169"/>
                  </a:lnTo>
                  <a:lnTo>
                    <a:pt x="905" y="165"/>
                  </a:lnTo>
                  <a:lnTo>
                    <a:pt x="907" y="160"/>
                  </a:lnTo>
                  <a:lnTo>
                    <a:pt x="910" y="156"/>
                  </a:lnTo>
                  <a:lnTo>
                    <a:pt x="911" y="152"/>
                  </a:lnTo>
                  <a:lnTo>
                    <a:pt x="911" y="147"/>
                  </a:lnTo>
                  <a:lnTo>
                    <a:pt x="911" y="143"/>
                  </a:lnTo>
                  <a:lnTo>
                    <a:pt x="910" y="140"/>
                  </a:lnTo>
                  <a:lnTo>
                    <a:pt x="907" y="136"/>
                  </a:lnTo>
                  <a:lnTo>
                    <a:pt x="905" y="133"/>
                  </a:lnTo>
                  <a:lnTo>
                    <a:pt x="902" y="130"/>
                  </a:lnTo>
                  <a:lnTo>
                    <a:pt x="900" y="127"/>
                  </a:lnTo>
                  <a:lnTo>
                    <a:pt x="894" y="124"/>
                  </a:lnTo>
                  <a:lnTo>
                    <a:pt x="888" y="121"/>
                  </a:lnTo>
                  <a:lnTo>
                    <a:pt x="883" y="118"/>
                  </a:lnTo>
                  <a:lnTo>
                    <a:pt x="875" y="117"/>
                  </a:lnTo>
                  <a:lnTo>
                    <a:pt x="864" y="114"/>
                  </a:lnTo>
                  <a:lnTo>
                    <a:pt x="853" y="111"/>
                  </a:lnTo>
                  <a:lnTo>
                    <a:pt x="840" y="108"/>
                  </a:lnTo>
                  <a:lnTo>
                    <a:pt x="829" y="105"/>
                  </a:lnTo>
                  <a:lnTo>
                    <a:pt x="821" y="102"/>
                  </a:lnTo>
                  <a:lnTo>
                    <a:pt x="813" y="99"/>
                  </a:lnTo>
                  <a:lnTo>
                    <a:pt x="806" y="95"/>
                  </a:lnTo>
                  <a:lnTo>
                    <a:pt x="800" y="90"/>
                  </a:lnTo>
                  <a:lnTo>
                    <a:pt x="796" y="86"/>
                  </a:lnTo>
                  <a:lnTo>
                    <a:pt x="791" y="80"/>
                  </a:lnTo>
                  <a:lnTo>
                    <a:pt x="789" y="74"/>
                  </a:lnTo>
                  <a:lnTo>
                    <a:pt x="786" y="68"/>
                  </a:lnTo>
                  <a:lnTo>
                    <a:pt x="784" y="61"/>
                  </a:lnTo>
                  <a:lnTo>
                    <a:pt x="784" y="55"/>
                  </a:lnTo>
                  <a:lnTo>
                    <a:pt x="784" y="48"/>
                  </a:lnTo>
                  <a:lnTo>
                    <a:pt x="787" y="41"/>
                  </a:lnTo>
                  <a:lnTo>
                    <a:pt x="789" y="33"/>
                  </a:lnTo>
                  <a:lnTo>
                    <a:pt x="793" y="26"/>
                  </a:lnTo>
                  <a:lnTo>
                    <a:pt x="797" y="20"/>
                  </a:lnTo>
                  <a:lnTo>
                    <a:pt x="805" y="15"/>
                  </a:lnTo>
                  <a:lnTo>
                    <a:pt x="810" y="10"/>
                  </a:lnTo>
                  <a:lnTo>
                    <a:pt x="819" y="6"/>
                  </a:lnTo>
                  <a:lnTo>
                    <a:pt x="828" y="3"/>
                  </a:lnTo>
                  <a:lnTo>
                    <a:pt x="837" y="1"/>
                  </a:lnTo>
                  <a:lnTo>
                    <a:pt x="846" y="0"/>
                  </a:lnTo>
                  <a:lnTo>
                    <a:pt x="856" y="0"/>
                  </a:lnTo>
                  <a:lnTo>
                    <a:pt x="867" y="0"/>
                  </a:lnTo>
                  <a:lnTo>
                    <a:pt x="878" y="1"/>
                  </a:lnTo>
                  <a:lnTo>
                    <a:pt x="888" y="3"/>
                  </a:lnTo>
                  <a:lnTo>
                    <a:pt x="897" y="6"/>
                  </a:lnTo>
                  <a:lnTo>
                    <a:pt x="904" y="10"/>
                  </a:lnTo>
                  <a:lnTo>
                    <a:pt x="911" y="16"/>
                  </a:lnTo>
                  <a:lnTo>
                    <a:pt x="917" y="22"/>
                  </a:lnTo>
                  <a:lnTo>
                    <a:pt x="923" y="28"/>
                  </a:lnTo>
                  <a:lnTo>
                    <a:pt x="927" y="35"/>
                  </a:lnTo>
                  <a:lnTo>
                    <a:pt x="930" y="42"/>
                  </a:lnTo>
                  <a:lnTo>
                    <a:pt x="932" y="51"/>
                  </a:lnTo>
                  <a:lnTo>
                    <a:pt x="933" y="58"/>
                  </a:lnTo>
                  <a:lnTo>
                    <a:pt x="907" y="58"/>
                  </a:lnTo>
                  <a:lnTo>
                    <a:pt x="905" y="51"/>
                  </a:lnTo>
                  <a:lnTo>
                    <a:pt x="902" y="44"/>
                  </a:lnTo>
                  <a:lnTo>
                    <a:pt x="898" y="38"/>
                  </a:lnTo>
                  <a:lnTo>
                    <a:pt x="892" y="32"/>
                  </a:lnTo>
                  <a:lnTo>
                    <a:pt x="886" y="28"/>
                  </a:lnTo>
                  <a:lnTo>
                    <a:pt x="878" y="25"/>
                  </a:lnTo>
                  <a:lnTo>
                    <a:pt x="867" y="23"/>
                  </a:lnTo>
                  <a:lnTo>
                    <a:pt x="857" y="23"/>
                  </a:lnTo>
                  <a:lnTo>
                    <a:pt x="846" y="23"/>
                  </a:lnTo>
                  <a:lnTo>
                    <a:pt x="837" y="25"/>
                  </a:lnTo>
                  <a:lnTo>
                    <a:pt x="828" y="28"/>
                  </a:lnTo>
                  <a:lnTo>
                    <a:pt x="822" y="32"/>
                  </a:lnTo>
                  <a:lnTo>
                    <a:pt x="818" y="36"/>
                  </a:lnTo>
                  <a:lnTo>
                    <a:pt x="813" y="42"/>
                  </a:lnTo>
                  <a:lnTo>
                    <a:pt x="812" y="48"/>
                  </a:lnTo>
                  <a:lnTo>
                    <a:pt x="810" y="54"/>
                  </a:lnTo>
                  <a:lnTo>
                    <a:pt x="810" y="60"/>
                  </a:lnTo>
                  <a:lnTo>
                    <a:pt x="813" y="64"/>
                  </a:lnTo>
                  <a:lnTo>
                    <a:pt x="815" y="68"/>
                  </a:lnTo>
                  <a:lnTo>
                    <a:pt x="819" y="71"/>
                  </a:lnTo>
                  <a:lnTo>
                    <a:pt x="824" y="74"/>
                  </a:lnTo>
                  <a:lnTo>
                    <a:pt x="832" y="79"/>
                  </a:lnTo>
                  <a:lnTo>
                    <a:pt x="844" y="82"/>
                  </a:lnTo>
                  <a:lnTo>
                    <a:pt x="859" y="86"/>
                  </a:lnTo>
                  <a:lnTo>
                    <a:pt x="866" y="87"/>
                  </a:lnTo>
                  <a:lnTo>
                    <a:pt x="873" y="89"/>
                  </a:lnTo>
                  <a:lnTo>
                    <a:pt x="881" y="90"/>
                  </a:lnTo>
                  <a:lnTo>
                    <a:pt x="886" y="92"/>
                  </a:lnTo>
                  <a:lnTo>
                    <a:pt x="892" y="93"/>
                  </a:lnTo>
                  <a:lnTo>
                    <a:pt x="897" y="95"/>
                  </a:lnTo>
                  <a:lnTo>
                    <a:pt x="901" y="96"/>
                  </a:lnTo>
                  <a:lnTo>
                    <a:pt x="904" y="98"/>
                  </a:lnTo>
                  <a:lnTo>
                    <a:pt x="911" y="102"/>
                  </a:lnTo>
                  <a:lnTo>
                    <a:pt x="919" y="108"/>
                  </a:lnTo>
                  <a:lnTo>
                    <a:pt x="924" y="112"/>
                  </a:lnTo>
                  <a:lnTo>
                    <a:pt x="929" y="118"/>
                  </a:lnTo>
                  <a:lnTo>
                    <a:pt x="933" y="125"/>
                  </a:lnTo>
                  <a:lnTo>
                    <a:pt x="936" y="133"/>
                  </a:lnTo>
                  <a:lnTo>
                    <a:pt x="938" y="140"/>
                  </a:lnTo>
                  <a:lnTo>
                    <a:pt x="938" y="147"/>
                  </a:lnTo>
                  <a:lnTo>
                    <a:pt x="938" y="155"/>
                  </a:lnTo>
                  <a:lnTo>
                    <a:pt x="935" y="162"/>
                  </a:lnTo>
                  <a:lnTo>
                    <a:pt x="932" y="171"/>
                  </a:lnTo>
                  <a:lnTo>
                    <a:pt x="927" y="178"/>
                  </a:lnTo>
                  <a:lnTo>
                    <a:pt x="923" y="184"/>
                  </a:lnTo>
                  <a:lnTo>
                    <a:pt x="917" y="190"/>
                  </a:lnTo>
                  <a:lnTo>
                    <a:pt x="910" y="195"/>
                  </a:lnTo>
                  <a:lnTo>
                    <a:pt x="901" y="200"/>
                  </a:lnTo>
                  <a:lnTo>
                    <a:pt x="892" y="203"/>
                  </a:lnTo>
                  <a:lnTo>
                    <a:pt x="883" y="204"/>
                  </a:lnTo>
                  <a:lnTo>
                    <a:pt x="873" y="206"/>
                  </a:lnTo>
                  <a:lnTo>
                    <a:pt x="863" y="206"/>
                  </a:lnTo>
                  <a:lnTo>
                    <a:pt x="857" y="206"/>
                  </a:lnTo>
                  <a:lnTo>
                    <a:pt x="850" y="206"/>
                  </a:lnTo>
                  <a:lnTo>
                    <a:pt x="844" y="204"/>
                  </a:lnTo>
                  <a:lnTo>
                    <a:pt x="838" y="204"/>
                  </a:lnTo>
                  <a:lnTo>
                    <a:pt x="832" y="203"/>
                  </a:lnTo>
                  <a:lnTo>
                    <a:pt x="828" y="201"/>
                  </a:lnTo>
                  <a:lnTo>
                    <a:pt x="822" y="200"/>
                  </a:lnTo>
                  <a:lnTo>
                    <a:pt x="818" y="198"/>
                  </a:lnTo>
                  <a:lnTo>
                    <a:pt x="809" y="194"/>
                  </a:lnTo>
                  <a:lnTo>
                    <a:pt x="802" y="188"/>
                  </a:lnTo>
                  <a:lnTo>
                    <a:pt x="794" y="181"/>
                  </a:lnTo>
                  <a:lnTo>
                    <a:pt x="789" y="174"/>
                  </a:lnTo>
                  <a:lnTo>
                    <a:pt x="784" y="165"/>
                  </a:lnTo>
                  <a:lnTo>
                    <a:pt x="781" y="155"/>
                  </a:lnTo>
                  <a:lnTo>
                    <a:pt x="778" y="144"/>
                  </a:lnTo>
                  <a:lnTo>
                    <a:pt x="778" y="134"/>
                  </a:lnTo>
                  <a:close/>
                  <a:moveTo>
                    <a:pt x="973" y="204"/>
                  </a:moveTo>
                  <a:lnTo>
                    <a:pt x="973" y="1"/>
                  </a:lnTo>
                  <a:lnTo>
                    <a:pt x="1015" y="1"/>
                  </a:lnTo>
                  <a:lnTo>
                    <a:pt x="1060" y="144"/>
                  </a:lnTo>
                  <a:lnTo>
                    <a:pt x="1063" y="153"/>
                  </a:lnTo>
                  <a:lnTo>
                    <a:pt x="1066" y="162"/>
                  </a:lnTo>
                  <a:lnTo>
                    <a:pt x="1068" y="169"/>
                  </a:lnTo>
                  <a:lnTo>
                    <a:pt x="1069" y="175"/>
                  </a:lnTo>
                  <a:lnTo>
                    <a:pt x="1070" y="169"/>
                  </a:lnTo>
                  <a:lnTo>
                    <a:pt x="1073" y="160"/>
                  </a:lnTo>
                  <a:lnTo>
                    <a:pt x="1076" y="153"/>
                  </a:lnTo>
                  <a:lnTo>
                    <a:pt x="1079" y="143"/>
                  </a:lnTo>
                  <a:lnTo>
                    <a:pt x="1123" y="1"/>
                  </a:lnTo>
                  <a:lnTo>
                    <a:pt x="1165" y="1"/>
                  </a:lnTo>
                  <a:lnTo>
                    <a:pt x="1165" y="204"/>
                  </a:lnTo>
                  <a:lnTo>
                    <a:pt x="1139" y="204"/>
                  </a:lnTo>
                  <a:lnTo>
                    <a:pt x="1139" y="32"/>
                  </a:lnTo>
                  <a:lnTo>
                    <a:pt x="1085" y="204"/>
                  </a:lnTo>
                  <a:lnTo>
                    <a:pt x="1053" y="204"/>
                  </a:lnTo>
                  <a:lnTo>
                    <a:pt x="999" y="32"/>
                  </a:lnTo>
                  <a:lnTo>
                    <a:pt x="999" y="204"/>
                  </a:lnTo>
                  <a:lnTo>
                    <a:pt x="973" y="204"/>
                  </a:lnTo>
                  <a:close/>
                  <a:moveTo>
                    <a:pt x="1217" y="204"/>
                  </a:moveTo>
                  <a:lnTo>
                    <a:pt x="1217" y="1"/>
                  </a:lnTo>
                  <a:lnTo>
                    <a:pt x="1243" y="1"/>
                  </a:lnTo>
                  <a:lnTo>
                    <a:pt x="1243" y="204"/>
                  </a:lnTo>
                  <a:lnTo>
                    <a:pt x="1217" y="204"/>
                  </a:lnTo>
                  <a:close/>
                  <a:moveTo>
                    <a:pt x="1342" y="204"/>
                  </a:moveTo>
                  <a:lnTo>
                    <a:pt x="1342" y="26"/>
                  </a:lnTo>
                  <a:lnTo>
                    <a:pt x="1275" y="26"/>
                  </a:lnTo>
                  <a:lnTo>
                    <a:pt x="1275" y="1"/>
                  </a:lnTo>
                  <a:lnTo>
                    <a:pt x="1434" y="1"/>
                  </a:lnTo>
                  <a:lnTo>
                    <a:pt x="1434" y="26"/>
                  </a:lnTo>
                  <a:lnTo>
                    <a:pt x="1368" y="26"/>
                  </a:lnTo>
                  <a:lnTo>
                    <a:pt x="1368" y="204"/>
                  </a:lnTo>
                  <a:lnTo>
                    <a:pt x="1342" y="2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6" name="Freeform 173"/>
            <p:cNvSpPr>
              <a:spLocks noEditPoints="1"/>
            </p:cNvSpPr>
            <p:nvPr/>
          </p:nvSpPr>
          <p:spPr bwMode="auto">
            <a:xfrm>
              <a:off x="2925" y="2811"/>
              <a:ext cx="437" cy="69"/>
            </a:xfrm>
            <a:custGeom>
              <a:avLst/>
              <a:gdLst>
                <a:gd name="T0" fmla="*/ 94 w 1310"/>
                <a:gd name="T1" fmla="*/ 162 h 205"/>
                <a:gd name="T2" fmla="*/ 107 w 1310"/>
                <a:gd name="T3" fmla="*/ 143 h 205"/>
                <a:gd name="T4" fmla="*/ 113 w 1310"/>
                <a:gd name="T5" fmla="*/ 204 h 205"/>
                <a:gd name="T6" fmla="*/ 232 w 1310"/>
                <a:gd name="T7" fmla="*/ 83 h 205"/>
                <a:gd name="T8" fmla="*/ 281 w 1310"/>
                <a:gd name="T9" fmla="*/ 10 h 205"/>
                <a:gd name="T10" fmla="*/ 335 w 1310"/>
                <a:gd name="T11" fmla="*/ 0 h 205"/>
                <a:gd name="T12" fmla="*/ 373 w 1310"/>
                <a:gd name="T13" fmla="*/ 10 h 205"/>
                <a:gd name="T14" fmla="*/ 418 w 1310"/>
                <a:gd name="T15" fmla="*/ 61 h 205"/>
                <a:gd name="T16" fmla="*/ 418 w 1310"/>
                <a:gd name="T17" fmla="*/ 146 h 205"/>
                <a:gd name="T18" fmla="*/ 371 w 1310"/>
                <a:gd name="T19" fmla="*/ 197 h 205"/>
                <a:gd name="T20" fmla="*/ 333 w 1310"/>
                <a:gd name="T21" fmla="*/ 205 h 205"/>
                <a:gd name="T22" fmla="*/ 294 w 1310"/>
                <a:gd name="T23" fmla="*/ 201 h 205"/>
                <a:gd name="T24" fmla="*/ 248 w 1310"/>
                <a:gd name="T25" fmla="*/ 167 h 205"/>
                <a:gd name="T26" fmla="*/ 257 w 1310"/>
                <a:gd name="T27" fmla="*/ 106 h 205"/>
                <a:gd name="T28" fmla="*/ 288 w 1310"/>
                <a:gd name="T29" fmla="*/ 170 h 205"/>
                <a:gd name="T30" fmla="*/ 327 w 1310"/>
                <a:gd name="T31" fmla="*/ 182 h 205"/>
                <a:gd name="T32" fmla="*/ 368 w 1310"/>
                <a:gd name="T33" fmla="*/ 170 h 205"/>
                <a:gd name="T34" fmla="*/ 399 w 1310"/>
                <a:gd name="T35" fmla="*/ 103 h 205"/>
                <a:gd name="T36" fmla="*/ 380 w 1310"/>
                <a:gd name="T37" fmla="*/ 45 h 205"/>
                <a:gd name="T38" fmla="*/ 327 w 1310"/>
                <a:gd name="T39" fmla="*/ 23 h 205"/>
                <a:gd name="T40" fmla="*/ 289 w 1310"/>
                <a:gd name="T41" fmla="*/ 35 h 205"/>
                <a:gd name="T42" fmla="*/ 257 w 1310"/>
                <a:gd name="T43" fmla="*/ 106 h 205"/>
                <a:gd name="T44" fmla="*/ 619 w 1310"/>
                <a:gd name="T45" fmla="*/ 1 h 205"/>
                <a:gd name="T46" fmla="*/ 669 w 1310"/>
                <a:gd name="T47" fmla="*/ 204 h 205"/>
                <a:gd name="T48" fmla="*/ 795 w 1310"/>
                <a:gd name="T49" fmla="*/ 26 h 205"/>
                <a:gd name="T50" fmla="*/ 821 w 1310"/>
                <a:gd name="T51" fmla="*/ 204 h 205"/>
                <a:gd name="T52" fmla="*/ 935 w 1310"/>
                <a:gd name="T53" fmla="*/ 27 h 205"/>
                <a:gd name="T54" fmla="*/ 985 w 1310"/>
                <a:gd name="T55" fmla="*/ 1 h 205"/>
                <a:gd name="T56" fmla="*/ 1033 w 1310"/>
                <a:gd name="T57" fmla="*/ 3 h 205"/>
                <a:gd name="T58" fmla="*/ 1077 w 1310"/>
                <a:gd name="T59" fmla="*/ 29 h 205"/>
                <a:gd name="T60" fmla="*/ 1103 w 1310"/>
                <a:gd name="T61" fmla="*/ 103 h 205"/>
                <a:gd name="T62" fmla="*/ 1075 w 1310"/>
                <a:gd name="T63" fmla="*/ 179 h 205"/>
                <a:gd name="T64" fmla="*/ 1031 w 1310"/>
                <a:gd name="T65" fmla="*/ 202 h 205"/>
                <a:gd name="T66" fmla="*/ 990 w 1310"/>
                <a:gd name="T67" fmla="*/ 205 h 205"/>
                <a:gd name="T68" fmla="*/ 954 w 1310"/>
                <a:gd name="T69" fmla="*/ 194 h 205"/>
                <a:gd name="T70" fmla="*/ 912 w 1310"/>
                <a:gd name="T71" fmla="*/ 131 h 205"/>
                <a:gd name="T72" fmla="*/ 947 w 1310"/>
                <a:gd name="T73" fmla="*/ 151 h 205"/>
                <a:gd name="T74" fmla="*/ 983 w 1310"/>
                <a:gd name="T75" fmla="*/ 179 h 205"/>
                <a:gd name="T76" fmla="*/ 1027 w 1310"/>
                <a:gd name="T77" fmla="*/ 179 h 205"/>
                <a:gd name="T78" fmla="*/ 1065 w 1310"/>
                <a:gd name="T79" fmla="*/ 150 h 205"/>
                <a:gd name="T80" fmla="*/ 1072 w 1310"/>
                <a:gd name="T81" fmla="*/ 70 h 205"/>
                <a:gd name="T82" fmla="*/ 1034 w 1310"/>
                <a:gd name="T83" fmla="*/ 29 h 205"/>
                <a:gd name="T84" fmla="*/ 985 w 1310"/>
                <a:gd name="T85" fmla="*/ 26 h 205"/>
                <a:gd name="T86" fmla="*/ 947 w 1310"/>
                <a:gd name="T87" fmla="*/ 54 h 205"/>
                <a:gd name="T88" fmla="*/ 1226 w 1310"/>
                <a:gd name="T89" fmla="*/ 1 h 205"/>
                <a:gd name="T90" fmla="*/ 1278 w 1310"/>
                <a:gd name="T91" fmla="*/ 14 h 205"/>
                <a:gd name="T92" fmla="*/ 1297 w 1310"/>
                <a:gd name="T93" fmla="*/ 57 h 205"/>
                <a:gd name="T94" fmla="*/ 1265 w 1310"/>
                <a:gd name="T95" fmla="*/ 105 h 205"/>
                <a:gd name="T96" fmla="*/ 1256 w 1310"/>
                <a:gd name="T97" fmla="*/ 122 h 205"/>
                <a:gd name="T98" fmla="*/ 1280 w 1310"/>
                <a:gd name="T99" fmla="*/ 204 h 205"/>
                <a:gd name="T100" fmla="*/ 1231 w 1310"/>
                <a:gd name="T101" fmla="*/ 130 h 205"/>
                <a:gd name="T102" fmla="*/ 1213 w 1310"/>
                <a:gd name="T103" fmla="*/ 116 h 205"/>
                <a:gd name="T104" fmla="*/ 1164 w 1310"/>
                <a:gd name="T105" fmla="*/ 113 h 205"/>
                <a:gd name="T106" fmla="*/ 1237 w 1310"/>
                <a:gd name="T107" fmla="*/ 89 h 205"/>
                <a:gd name="T108" fmla="*/ 1265 w 1310"/>
                <a:gd name="T109" fmla="*/ 74 h 205"/>
                <a:gd name="T110" fmla="*/ 1268 w 1310"/>
                <a:gd name="T111" fmla="*/ 45 h 205"/>
                <a:gd name="T112" fmla="*/ 1227 w 1310"/>
                <a:gd name="T113"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0" h="205">
                  <a:moveTo>
                    <a:pt x="0" y="204"/>
                  </a:moveTo>
                  <a:lnTo>
                    <a:pt x="0" y="1"/>
                  </a:lnTo>
                  <a:lnTo>
                    <a:pt x="42" y="1"/>
                  </a:lnTo>
                  <a:lnTo>
                    <a:pt x="88" y="144"/>
                  </a:lnTo>
                  <a:lnTo>
                    <a:pt x="91" y="153"/>
                  </a:lnTo>
                  <a:lnTo>
                    <a:pt x="94" y="162"/>
                  </a:lnTo>
                  <a:lnTo>
                    <a:pt x="95" y="169"/>
                  </a:lnTo>
                  <a:lnTo>
                    <a:pt x="96" y="175"/>
                  </a:lnTo>
                  <a:lnTo>
                    <a:pt x="98" y="169"/>
                  </a:lnTo>
                  <a:lnTo>
                    <a:pt x="101" y="160"/>
                  </a:lnTo>
                  <a:lnTo>
                    <a:pt x="104" y="153"/>
                  </a:lnTo>
                  <a:lnTo>
                    <a:pt x="107" y="143"/>
                  </a:lnTo>
                  <a:lnTo>
                    <a:pt x="151" y="1"/>
                  </a:lnTo>
                  <a:lnTo>
                    <a:pt x="193" y="1"/>
                  </a:lnTo>
                  <a:lnTo>
                    <a:pt x="193" y="204"/>
                  </a:lnTo>
                  <a:lnTo>
                    <a:pt x="167" y="204"/>
                  </a:lnTo>
                  <a:lnTo>
                    <a:pt x="167" y="32"/>
                  </a:lnTo>
                  <a:lnTo>
                    <a:pt x="113" y="204"/>
                  </a:lnTo>
                  <a:lnTo>
                    <a:pt x="80" y="204"/>
                  </a:lnTo>
                  <a:lnTo>
                    <a:pt x="26" y="32"/>
                  </a:lnTo>
                  <a:lnTo>
                    <a:pt x="26" y="204"/>
                  </a:lnTo>
                  <a:lnTo>
                    <a:pt x="0" y="204"/>
                  </a:lnTo>
                  <a:close/>
                  <a:moveTo>
                    <a:pt x="231" y="106"/>
                  </a:moveTo>
                  <a:lnTo>
                    <a:pt x="232" y="83"/>
                  </a:lnTo>
                  <a:lnTo>
                    <a:pt x="238" y="61"/>
                  </a:lnTo>
                  <a:lnTo>
                    <a:pt x="245" y="43"/>
                  </a:lnTo>
                  <a:lnTo>
                    <a:pt x="257" y="27"/>
                  </a:lnTo>
                  <a:lnTo>
                    <a:pt x="264" y="20"/>
                  </a:lnTo>
                  <a:lnTo>
                    <a:pt x="272" y="16"/>
                  </a:lnTo>
                  <a:lnTo>
                    <a:pt x="281" y="10"/>
                  </a:lnTo>
                  <a:lnTo>
                    <a:pt x="289" y="7"/>
                  </a:lnTo>
                  <a:lnTo>
                    <a:pt x="298" y="4"/>
                  </a:lnTo>
                  <a:lnTo>
                    <a:pt x="307" y="1"/>
                  </a:lnTo>
                  <a:lnTo>
                    <a:pt x="317" y="0"/>
                  </a:lnTo>
                  <a:lnTo>
                    <a:pt x="327" y="0"/>
                  </a:lnTo>
                  <a:lnTo>
                    <a:pt x="335" y="0"/>
                  </a:lnTo>
                  <a:lnTo>
                    <a:pt x="342" y="1"/>
                  </a:lnTo>
                  <a:lnTo>
                    <a:pt x="348" y="1"/>
                  </a:lnTo>
                  <a:lnTo>
                    <a:pt x="355" y="3"/>
                  </a:lnTo>
                  <a:lnTo>
                    <a:pt x="361" y="6"/>
                  </a:lnTo>
                  <a:lnTo>
                    <a:pt x="367" y="7"/>
                  </a:lnTo>
                  <a:lnTo>
                    <a:pt x="373" y="10"/>
                  </a:lnTo>
                  <a:lnTo>
                    <a:pt x="378" y="13"/>
                  </a:lnTo>
                  <a:lnTo>
                    <a:pt x="389" y="20"/>
                  </a:lnTo>
                  <a:lnTo>
                    <a:pt x="399" y="29"/>
                  </a:lnTo>
                  <a:lnTo>
                    <a:pt x="406" y="38"/>
                  </a:lnTo>
                  <a:lnTo>
                    <a:pt x="413" y="49"/>
                  </a:lnTo>
                  <a:lnTo>
                    <a:pt x="418" y="61"/>
                  </a:lnTo>
                  <a:lnTo>
                    <a:pt x="422" y="74"/>
                  </a:lnTo>
                  <a:lnTo>
                    <a:pt x="424" y="89"/>
                  </a:lnTo>
                  <a:lnTo>
                    <a:pt x="425" y="103"/>
                  </a:lnTo>
                  <a:lnTo>
                    <a:pt x="424" y="118"/>
                  </a:lnTo>
                  <a:lnTo>
                    <a:pt x="422" y="132"/>
                  </a:lnTo>
                  <a:lnTo>
                    <a:pt x="418" y="146"/>
                  </a:lnTo>
                  <a:lnTo>
                    <a:pt x="412" y="157"/>
                  </a:lnTo>
                  <a:lnTo>
                    <a:pt x="406" y="169"/>
                  </a:lnTo>
                  <a:lnTo>
                    <a:pt x="397" y="179"/>
                  </a:lnTo>
                  <a:lnTo>
                    <a:pt x="389" y="188"/>
                  </a:lnTo>
                  <a:lnTo>
                    <a:pt x="377" y="194"/>
                  </a:lnTo>
                  <a:lnTo>
                    <a:pt x="371" y="197"/>
                  </a:lnTo>
                  <a:lnTo>
                    <a:pt x="365" y="200"/>
                  </a:lnTo>
                  <a:lnTo>
                    <a:pt x="359" y="201"/>
                  </a:lnTo>
                  <a:lnTo>
                    <a:pt x="354" y="202"/>
                  </a:lnTo>
                  <a:lnTo>
                    <a:pt x="346" y="204"/>
                  </a:lnTo>
                  <a:lnTo>
                    <a:pt x="340" y="205"/>
                  </a:lnTo>
                  <a:lnTo>
                    <a:pt x="333" y="205"/>
                  </a:lnTo>
                  <a:lnTo>
                    <a:pt x="327" y="205"/>
                  </a:lnTo>
                  <a:lnTo>
                    <a:pt x="320" y="205"/>
                  </a:lnTo>
                  <a:lnTo>
                    <a:pt x="313" y="205"/>
                  </a:lnTo>
                  <a:lnTo>
                    <a:pt x="307" y="204"/>
                  </a:lnTo>
                  <a:lnTo>
                    <a:pt x="300" y="202"/>
                  </a:lnTo>
                  <a:lnTo>
                    <a:pt x="294" y="201"/>
                  </a:lnTo>
                  <a:lnTo>
                    <a:pt x="288" y="200"/>
                  </a:lnTo>
                  <a:lnTo>
                    <a:pt x="282" y="197"/>
                  </a:lnTo>
                  <a:lnTo>
                    <a:pt x="276" y="194"/>
                  </a:lnTo>
                  <a:lnTo>
                    <a:pt x="266" y="186"/>
                  </a:lnTo>
                  <a:lnTo>
                    <a:pt x="257" y="176"/>
                  </a:lnTo>
                  <a:lnTo>
                    <a:pt x="248" y="167"/>
                  </a:lnTo>
                  <a:lnTo>
                    <a:pt x="243" y="156"/>
                  </a:lnTo>
                  <a:lnTo>
                    <a:pt x="237" y="144"/>
                  </a:lnTo>
                  <a:lnTo>
                    <a:pt x="234" y="131"/>
                  </a:lnTo>
                  <a:lnTo>
                    <a:pt x="231" y="119"/>
                  </a:lnTo>
                  <a:lnTo>
                    <a:pt x="231" y="106"/>
                  </a:lnTo>
                  <a:close/>
                  <a:moveTo>
                    <a:pt x="257" y="106"/>
                  </a:moveTo>
                  <a:lnTo>
                    <a:pt x="259" y="122"/>
                  </a:lnTo>
                  <a:lnTo>
                    <a:pt x="262" y="138"/>
                  </a:lnTo>
                  <a:lnTo>
                    <a:pt x="269" y="151"/>
                  </a:lnTo>
                  <a:lnTo>
                    <a:pt x="278" y="162"/>
                  </a:lnTo>
                  <a:lnTo>
                    <a:pt x="282" y="166"/>
                  </a:lnTo>
                  <a:lnTo>
                    <a:pt x="288" y="170"/>
                  </a:lnTo>
                  <a:lnTo>
                    <a:pt x="294" y="175"/>
                  </a:lnTo>
                  <a:lnTo>
                    <a:pt x="300" y="178"/>
                  </a:lnTo>
                  <a:lnTo>
                    <a:pt x="305" y="179"/>
                  </a:lnTo>
                  <a:lnTo>
                    <a:pt x="313" y="181"/>
                  </a:lnTo>
                  <a:lnTo>
                    <a:pt x="320" y="182"/>
                  </a:lnTo>
                  <a:lnTo>
                    <a:pt x="327" y="182"/>
                  </a:lnTo>
                  <a:lnTo>
                    <a:pt x="335" y="182"/>
                  </a:lnTo>
                  <a:lnTo>
                    <a:pt x="342" y="181"/>
                  </a:lnTo>
                  <a:lnTo>
                    <a:pt x="349" y="179"/>
                  </a:lnTo>
                  <a:lnTo>
                    <a:pt x="355" y="178"/>
                  </a:lnTo>
                  <a:lnTo>
                    <a:pt x="362" y="175"/>
                  </a:lnTo>
                  <a:lnTo>
                    <a:pt x="368" y="170"/>
                  </a:lnTo>
                  <a:lnTo>
                    <a:pt x="373" y="166"/>
                  </a:lnTo>
                  <a:lnTo>
                    <a:pt x="378" y="162"/>
                  </a:lnTo>
                  <a:lnTo>
                    <a:pt x="387" y="150"/>
                  </a:lnTo>
                  <a:lnTo>
                    <a:pt x="393" y="137"/>
                  </a:lnTo>
                  <a:lnTo>
                    <a:pt x="397" y="121"/>
                  </a:lnTo>
                  <a:lnTo>
                    <a:pt x="399" y="103"/>
                  </a:lnTo>
                  <a:lnTo>
                    <a:pt x="399" y="92"/>
                  </a:lnTo>
                  <a:lnTo>
                    <a:pt x="397" y="80"/>
                  </a:lnTo>
                  <a:lnTo>
                    <a:pt x="394" y="70"/>
                  </a:lnTo>
                  <a:lnTo>
                    <a:pt x="390" y="61"/>
                  </a:lnTo>
                  <a:lnTo>
                    <a:pt x="386" y="52"/>
                  </a:lnTo>
                  <a:lnTo>
                    <a:pt x="380" y="45"/>
                  </a:lnTo>
                  <a:lnTo>
                    <a:pt x="373" y="39"/>
                  </a:lnTo>
                  <a:lnTo>
                    <a:pt x="365" y="33"/>
                  </a:lnTo>
                  <a:lnTo>
                    <a:pt x="357" y="29"/>
                  </a:lnTo>
                  <a:lnTo>
                    <a:pt x="348" y="26"/>
                  </a:lnTo>
                  <a:lnTo>
                    <a:pt x="338" y="23"/>
                  </a:lnTo>
                  <a:lnTo>
                    <a:pt x="327" y="23"/>
                  </a:lnTo>
                  <a:lnTo>
                    <a:pt x="320" y="23"/>
                  </a:lnTo>
                  <a:lnTo>
                    <a:pt x="314" y="24"/>
                  </a:lnTo>
                  <a:lnTo>
                    <a:pt x="307" y="26"/>
                  </a:lnTo>
                  <a:lnTo>
                    <a:pt x="301" y="27"/>
                  </a:lnTo>
                  <a:lnTo>
                    <a:pt x="295" y="30"/>
                  </a:lnTo>
                  <a:lnTo>
                    <a:pt x="289" y="35"/>
                  </a:lnTo>
                  <a:lnTo>
                    <a:pt x="283" y="38"/>
                  </a:lnTo>
                  <a:lnTo>
                    <a:pt x="278" y="42"/>
                  </a:lnTo>
                  <a:lnTo>
                    <a:pt x="269" y="54"/>
                  </a:lnTo>
                  <a:lnTo>
                    <a:pt x="263" y="68"/>
                  </a:lnTo>
                  <a:lnTo>
                    <a:pt x="259" y="86"/>
                  </a:lnTo>
                  <a:lnTo>
                    <a:pt x="257" y="106"/>
                  </a:lnTo>
                  <a:close/>
                  <a:moveTo>
                    <a:pt x="460" y="204"/>
                  </a:moveTo>
                  <a:lnTo>
                    <a:pt x="460" y="1"/>
                  </a:lnTo>
                  <a:lnTo>
                    <a:pt x="488" y="1"/>
                  </a:lnTo>
                  <a:lnTo>
                    <a:pt x="593" y="160"/>
                  </a:lnTo>
                  <a:lnTo>
                    <a:pt x="593" y="1"/>
                  </a:lnTo>
                  <a:lnTo>
                    <a:pt x="619" y="1"/>
                  </a:lnTo>
                  <a:lnTo>
                    <a:pt x="619" y="204"/>
                  </a:lnTo>
                  <a:lnTo>
                    <a:pt x="590" y="204"/>
                  </a:lnTo>
                  <a:lnTo>
                    <a:pt x="487" y="46"/>
                  </a:lnTo>
                  <a:lnTo>
                    <a:pt x="487" y="204"/>
                  </a:lnTo>
                  <a:lnTo>
                    <a:pt x="460" y="204"/>
                  </a:lnTo>
                  <a:close/>
                  <a:moveTo>
                    <a:pt x="669" y="204"/>
                  </a:moveTo>
                  <a:lnTo>
                    <a:pt x="669" y="1"/>
                  </a:lnTo>
                  <a:lnTo>
                    <a:pt x="695" y="1"/>
                  </a:lnTo>
                  <a:lnTo>
                    <a:pt x="695" y="204"/>
                  </a:lnTo>
                  <a:lnTo>
                    <a:pt x="669" y="204"/>
                  </a:lnTo>
                  <a:close/>
                  <a:moveTo>
                    <a:pt x="795" y="204"/>
                  </a:moveTo>
                  <a:lnTo>
                    <a:pt x="795" y="26"/>
                  </a:lnTo>
                  <a:lnTo>
                    <a:pt x="728" y="26"/>
                  </a:lnTo>
                  <a:lnTo>
                    <a:pt x="728" y="1"/>
                  </a:lnTo>
                  <a:lnTo>
                    <a:pt x="887" y="1"/>
                  </a:lnTo>
                  <a:lnTo>
                    <a:pt x="887" y="26"/>
                  </a:lnTo>
                  <a:lnTo>
                    <a:pt x="821" y="26"/>
                  </a:lnTo>
                  <a:lnTo>
                    <a:pt x="821" y="204"/>
                  </a:lnTo>
                  <a:lnTo>
                    <a:pt x="795" y="204"/>
                  </a:lnTo>
                  <a:close/>
                  <a:moveTo>
                    <a:pt x="909" y="106"/>
                  </a:moveTo>
                  <a:lnTo>
                    <a:pt x="910" y="83"/>
                  </a:lnTo>
                  <a:lnTo>
                    <a:pt x="916" y="61"/>
                  </a:lnTo>
                  <a:lnTo>
                    <a:pt x="923" y="43"/>
                  </a:lnTo>
                  <a:lnTo>
                    <a:pt x="935" y="27"/>
                  </a:lnTo>
                  <a:lnTo>
                    <a:pt x="942" y="20"/>
                  </a:lnTo>
                  <a:lnTo>
                    <a:pt x="950" y="16"/>
                  </a:lnTo>
                  <a:lnTo>
                    <a:pt x="958" y="10"/>
                  </a:lnTo>
                  <a:lnTo>
                    <a:pt x="967" y="7"/>
                  </a:lnTo>
                  <a:lnTo>
                    <a:pt x="976" y="4"/>
                  </a:lnTo>
                  <a:lnTo>
                    <a:pt x="985" y="1"/>
                  </a:lnTo>
                  <a:lnTo>
                    <a:pt x="995" y="0"/>
                  </a:lnTo>
                  <a:lnTo>
                    <a:pt x="1005" y="0"/>
                  </a:lnTo>
                  <a:lnTo>
                    <a:pt x="1012" y="0"/>
                  </a:lnTo>
                  <a:lnTo>
                    <a:pt x="1020" y="1"/>
                  </a:lnTo>
                  <a:lnTo>
                    <a:pt x="1026" y="1"/>
                  </a:lnTo>
                  <a:lnTo>
                    <a:pt x="1033" y="3"/>
                  </a:lnTo>
                  <a:lnTo>
                    <a:pt x="1039" y="6"/>
                  </a:lnTo>
                  <a:lnTo>
                    <a:pt x="1045" y="7"/>
                  </a:lnTo>
                  <a:lnTo>
                    <a:pt x="1050" y="10"/>
                  </a:lnTo>
                  <a:lnTo>
                    <a:pt x="1056" y="13"/>
                  </a:lnTo>
                  <a:lnTo>
                    <a:pt x="1066" y="20"/>
                  </a:lnTo>
                  <a:lnTo>
                    <a:pt x="1077" y="29"/>
                  </a:lnTo>
                  <a:lnTo>
                    <a:pt x="1084" y="38"/>
                  </a:lnTo>
                  <a:lnTo>
                    <a:pt x="1091" y="49"/>
                  </a:lnTo>
                  <a:lnTo>
                    <a:pt x="1096" y="61"/>
                  </a:lnTo>
                  <a:lnTo>
                    <a:pt x="1100" y="74"/>
                  </a:lnTo>
                  <a:lnTo>
                    <a:pt x="1101" y="89"/>
                  </a:lnTo>
                  <a:lnTo>
                    <a:pt x="1103" y="103"/>
                  </a:lnTo>
                  <a:lnTo>
                    <a:pt x="1101" y="118"/>
                  </a:lnTo>
                  <a:lnTo>
                    <a:pt x="1100" y="132"/>
                  </a:lnTo>
                  <a:lnTo>
                    <a:pt x="1096" y="146"/>
                  </a:lnTo>
                  <a:lnTo>
                    <a:pt x="1090" y="157"/>
                  </a:lnTo>
                  <a:lnTo>
                    <a:pt x="1084" y="169"/>
                  </a:lnTo>
                  <a:lnTo>
                    <a:pt x="1075" y="179"/>
                  </a:lnTo>
                  <a:lnTo>
                    <a:pt x="1066" y="188"/>
                  </a:lnTo>
                  <a:lnTo>
                    <a:pt x="1055" y="194"/>
                  </a:lnTo>
                  <a:lnTo>
                    <a:pt x="1049" y="197"/>
                  </a:lnTo>
                  <a:lnTo>
                    <a:pt x="1043" y="200"/>
                  </a:lnTo>
                  <a:lnTo>
                    <a:pt x="1037" y="201"/>
                  </a:lnTo>
                  <a:lnTo>
                    <a:pt x="1031" y="202"/>
                  </a:lnTo>
                  <a:lnTo>
                    <a:pt x="1024" y="204"/>
                  </a:lnTo>
                  <a:lnTo>
                    <a:pt x="1018" y="205"/>
                  </a:lnTo>
                  <a:lnTo>
                    <a:pt x="1011" y="205"/>
                  </a:lnTo>
                  <a:lnTo>
                    <a:pt x="1005" y="205"/>
                  </a:lnTo>
                  <a:lnTo>
                    <a:pt x="998" y="205"/>
                  </a:lnTo>
                  <a:lnTo>
                    <a:pt x="990" y="205"/>
                  </a:lnTo>
                  <a:lnTo>
                    <a:pt x="985" y="204"/>
                  </a:lnTo>
                  <a:lnTo>
                    <a:pt x="977" y="202"/>
                  </a:lnTo>
                  <a:lnTo>
                    <a:pt x="971" y="201"/>
                  </a:lnTo>
                  <a:lnTo>
                    <a:pt x="966" y="200"/>
                  </a:lnTo>
                  <a:lnTo>
                    <a:pt x="960" y="197"/>
                  </a:lnTo>
                  <a:lnTo>
                    <a:pt x="954" y="194"/>
                  </a:lnTo>
                  <a:lnTo>
                    <a:pt x="944" y="186"/>
                  </a:lnTo>
                  <a:lnTo>
                    <a:pt x="935" y="176"/>
                  </a:lnTo>
                  <a:lnTo>
                    <a:pt x="926" y="167"/>
                  </a:lnTo>
                  <a:lnTo>
                    <a:pt x="920" y="156"/>
                  </a:lnTo>
                  <a:lnTo>
                    <a:pt x="915" y="144"/>
                  </a:lnTo>
                  <a:lnTo>
                    <a:pt x="912" y="131"/>
                  </a:lnTo>
                  <a:lnTo>
                    <a:pt x="909" y="119"/>
                  </a:lnTo>
                  <a:lnTo>
                    <a:pt x="909" y="106"/>
                  </a:lnTo>
                  <a:close/>
                  <a:moveTo>
                    <a:pt x="935" y="106"/>
                  </a:moveTo>
                  <a:lnTo>
                    <a:pt x="936" y="122"/>
                  </a:lnTo>
                  <a:lnTo>
                    <a:pt x="939" y="138"/>
                  </a:lnTo>
                  <a:lnTo>
                    <a:pt x="947" y="151"/>
                  </a:lnTo>
                  <a:lnTo>
                    <a:pt x="955" y="162"/>
                  </a:lnTo>
                  <a:lnTo>
                    <a:pt x="960" y="166"/>
                  </a:lnTo>
                  <a:lnTo>
                    <a:pt x="966" y="170"/>
                  </a:lnTo>
                  <a:lnTo>
                    <a:pt x="971" y="175"/>
                  </a:lnTo>
                  <a:lnTo>
                    <a:pt x="977" y="178"/>
                  </a:lnTo>
                  <a:lnTo>
                    <a:pt x="983" y="179"/>
                  </a:lnTo>
                  <a:lnTo>
                    <a:pt x="990" y="181"/>
                  </a:lnTo>
                  <a:lnTo>
                    <a:pt x="998" y="182"/>
                  </a:lnTo>
                  <a:lnTo>
                    <a:pt x="1005" y="182"/>
                  </a:lnTo>
                  <a:lnTo>
                    <a:pt x="1012" y="182"/>
                  </a:lnTo>
                  <a:lnTo>
                    <a:pt x="1020" y="181"/>
                  </a:lnTo>
                  <a:lnTo>
                    <a:pt x="1027" y="179"/>
                  </a:lnTo>
                  <a:lnTo>
                    <a:pt x="1033" y="178"/>
                  </a:lnTo>
                  <a:lnTo>
                    <a:pt x="1040" y="175"/>
                  </a:lnTo>
                  <a:lnTo>
                    <a:pt x="1046" y="170"/>
                  </a:lnTo>
                  <a:lnTo>
                    <a:pt x="1050" y="166"/>
                  </a:lnTo>
                  <a:lnTo>
                    <a:pt x="1056" y="162"/>
                  </a:lnTo>
                  <a:lnTo>
                    <a:pt x="1065" y="150"/>
                  </a:lnTo>
                  <a:lnTo>
                    <a:pt x="1071" y="137"/>
                  </a:lnTo>
                  <a:lnTo>
                    <a:pt x="1075" y="121"/>
                  </a:lnTo>
                  <a:lnTo>
                    <a:pt x="1077" y="103"/>
                  </a:lnTo>
                  <a:lnTo>
                    <a:pt x="1077" y="92"/>
                  </a:lnTo>
                  <a:lnTo>
                    <a:pt x="1075" y="80"/>
                  </a:lnTo>
                  <a:lnTo>
                    <a:pt x="1072" y="70"/>
                  </a:lnTo>
                  <a:lnTo>
                    <a:pt x="1068" y="61"/>
                  </a:lnTo>
                  <a:lnTo>
                    <a:pt x="1064" y="52"/>
                  </a:lnTo>
                  <a:lnTo>
                    <a:pt x="1058" y="45"/>
                  </a:lnTo>
                  <a:lnTo>
                    <a:pt x="1050" y="39"/>
                  </a:lnTo>
                  <a:lnTo>
                    <a:pt x="1043" y="33"/>
                  </a:lnTo>
                  <a:lnTo>
                    <a:pt x="1034" y="29"/>
                  </a:lnTo>
                  <a:lnTo>
                    <a:pt x="1026" y="26"/>
                  </a:lnTo>
                  <a:lnTo>
                    <a:pt x="1015" y="23"/>
                  </a:lnTo>
                  <a:lnTo>
                    <a:pt x="1005" y="23"/>
                  </a:lnTo>
                  <a:lnTo>
                    <a:pt x="998" y="23"/>
                  </a:lnTo>
                  <a:lnTo>
                    <a:pt x="992" y="24"/>
                  </a:lnTo>
                  <a:lnTo>
                    <a:pt x="985" y="26"/>
                  </a:lnTo>
                  <a:lnTo>
                    <a:pt x="979" y="27"/>
                  </a:lnTo>
                  <a:lnTo>
                    <a:pt x="973" y="30"/>
                  </a:lnTo>
                  <a:lnTo>
                    <a:pt x="967" y="35"/>
                  </a:lnTo>
                  <a:lnTo>
                    <a:pt x="961" y="38"/>
                  </a:lnTo>
                  <a:lnTo>
                    <a:pt x="955" y="42"/>
                  </a:lnTo>
                  <a:lnTo>
                    <a:pt x="947" y="54"/>
                  </a:lnTo>
                  <a:lnTo>
                    <a:pt x="941" y="68"/>
                  </a:lnTo>
                  <a:lnTo>
                    <a:pt x="936" y="86"/>
                  </a:lnTo>
                  <a:lnTo>
                    <a:pt x="935" y="106"/>
                  </a:lnTo>
                  <a:close/>
                  <a:moveTo>
                    <a:pt x="1138" y="204"/>
                  </a:moveTo>
                  <a:lnTo>
                    <a:pt x="1138" y="1"/>
                  </a:lnTo>
                  <a:lnTo>
                    <a:pt x="1226" y="1"/>
                  </a:lnTo>
                  <a:lnTo>
                    <a:pt x="1239" y="1"/>
                  </a:lnTo>
                  <a:lnTo>
                    <a:pt x="1249" y="3"/>
                  </a:lnTo>
                  <a:lnTo>
                    <a:pt x="1259" y="4"/>
                  </a:lnTo>
                  <a:lnTo>
                    <a:pt x="1267" y="7"/>
                  </a:lnTo>
                  <a:lnTo>
                    <a:pt x="1272" y="10"/>
                  </a:lnTo>
                  <a:lnTo>
                    <a:pt x="1278" y="14"/>
                  </a:lnTo>
                  <a:lnTo>
                    <a:pt x="1284" y="20"/>
                  </a:lnTo>
                  <a:lnTo>
                    <a:pt x="1288" y="26"/>
                  </a:lnTo>
                  <a:lnTo>
                    <a:pt x="1293" y="33"/>
                  </a:lnTo>
                  <a:lnTo>
                    <a:pt x="1296" y="41"/>
                  </a:lnTo>
                  <a:lnTo>
                    <a:pt x="1297" y="48"/>
                  </a:lnTo>
                  <a:lnTo>
                    <a:pt x="1297" y="57"/>
                  </a:lnTo>
                  <a:lnTo>
                    <a:pt x="1296" y="67"/>
                  </a:lnTo>
                  <a:lnTo>
                    <a:pt x="1294" y="77"/>
                  </a:lnTo>
                  <a:lnTo>
                    <a:pt x="1290" y="86"/>
                  </a:lnTo>
                  <a:lnTo>
                    <a:pt x="1283" y="93"/>
                  </a:lnTo>
                  <a:lnTo>
                    <a:pt x="1275" y="100"/>
                  </a:lnTo>
                  <a:lnTo>
                    <a:pt x="1265" y="105"/>
                  </a:lnTo>
                  <a:lnTo>
                    <a:pt x="1253" y="109"/>
                  </a:lnTo>
                  <a:lnTo>
                    <a:pt x="1240" y="112"/>
                  </a:lnTo>
                  <a:lnTo>
                    <a:pt x="1245" y="115"/>
                  </a:lnTo>
                  <a:lnTo>
                    <a:pt x="1249" y="116"/>
                  </a:lnTo>
                  <a:lnTo>
                    <a:pt x="1253" y="119"/>
                  </a:lnTo>
                  <a:lnTo>
                    <a:pt x="1256" y="122"/>
                  </a:lnTo>
                  <a:lnTo>
                    <a:pt x="1262" y="128"/>
                  </a:lnTo>
                  <a:lnTo>
                    <a:pt x="1267" y="134"/>
                  </a:lnTo>
                  <a:lnTo>
                    <a:pt x="1271" y="141"/>
                  </a:lnTo>
                  <a:lnTo>
                    <a:pt x="1277" y="148"/>
                  </a:lnTo>
                  <a:lnTo>
                    <a:pt x="1310" y="204"/>
                  </a:lnTo>
                  <a:lnTo>
                    <a:pt x="1280" y="204"/>
                  </a:lnTo>
                  <a:lnTo>
                    <a:pt x="1253" y="162"/>
                  </a:lnTo>
                  <a:lnTo>
                    <a:pt x="1248" y="153"/>
                  </a:lnTo>
                  <a:lnTo>
                    <a:pt x="1243" y="146"/>
                  </a:lnTo>
                  <a:lnTo>
                    <a:pt x="1239" y="140"/>
                  </a:lnTo>
                  <a:lnTo>
                    <a:pt x="1234" y="134"/>
                  </a:lnTo>
                  <a:lnTo>
                    <a:pt x="1231" y="130"/>
                  </a:lnTo>
                  <a:lnTo>
                    <a:pt x="1229" y="127"/>
                  </a:lnTo>
                  <a:lnTo>
                    <a:pt x="1224" y="124"/>
                  </a:lnTo>
                  <a:lnTo>
                    <a:pt x="1221" y="121"/>
                  </a:lnTo>
                  <a:lnTo>
                    <a:pt x="1218" y="119"/>
                  </a:lnTo>
                  <a:lnTo>
                    <a:pt x="1215" y="118"/>
                  </a:lnTo>
                  <a:lnTo>
                    <a:pt x="1213" y="116"/>
                  </a:lnTo>
                  <a:lnTo>
                    <a:pt x="1210" y="115"/>
                  </a:lnTo>
                  <a:lnTo>
                    <a:pt x="1207" y="115"/>
                  </a:lnTo>
                  <a:lnTo>
                    <a:pt x="1204" y="113"/>
                  </a:lnTo>
                  <a:lnTo>
                    <a:pt x="1199" y="113"/>
                  </a:lnTo>
                  <a:lnTo>
                    <a:pt x="1195" y="113"/>
                  </a:lnTo>
                  <a:lnTo>
                    <a:pt x="1164" y="113"/>
                  </a:lnTo>
                  <a:lnTo>
                    <a:pt x="1164" y="204"/>
                  </a:lnTo>
                  <a:lnTo>
                    <a:pt x="1138" y="204"/>
                  </a:lnTo>
                  <a:close/>
                  <a:moveTo>
                    <a:pt x="1164" y="90"/>
                  </a:moveTo>
                  <a:lnTo>
                    <a:pt x="1221" y="90"/>
                  </a:lnTo>
                  <a:lnTo>
                    <a:pt x="1230" y="90"/>
                  </a:lnTo>
                  <a:lnTo>
                    <a:pt x="1237" y="89"/>
                  </a:lnTo>
                  <a:lnTo>
                    <a:pt x="1243" y="87"/>
                  </a:lnTo>
                  <a:lnTo>
                    <a:pt x="1249" y="86"/>
                  </a:lnTo>
                  <a:lnTo>
                    <a:pt x="1253" y="84"/>
                  </a:lnTo>
                  <a:lnTo>
                    <a:pt x="1258" y="81"/>
                  </a:lnTo>
                  <a:lnTo>
                    <a:pt x="1262" y="78"/>
                  </a:lnTo>
                  <a:lnTo>
                    <a:pt x="1265" y="74"/>
                  </a:lnTo>
                  <a:lnTo>
                    <a:pt x="1267" y="71"/>
                  </a:lnTo>
                  <a:lnTo>
                    <a:pt x="1269" y="67"/>
                  </a:lnTo>
                  <a:lnTo>
                    <a:pt x="1271" y="62"/>
                  </a:lnTo>
                  <a:lnTo>
                    <a:pt x="1271" y="57"/>
                  </a:lnTo>
                  <a:lnTo>
                    <a:pt x="1269" y="51"/>
                  </a:lnTo>
                  <a:lnTo>
                    <a:pt x="1268" y="45"/>
                  </a:lnTo>
                  <a:lnTo>
                    <a:pt x="1264" y="39"/>
                  </a:lnTo>
                  <a:lnTo>
                    <a:pt x="1259" y="35"/>
                  </a:lnTo>
                  <a:lnTo>
                    <a:pt x="1253" y="30"/>
                  </a:lnTo>
                  <a:lnTo>
                    <a:pt x="1246" y="27"/>
                  </a:lnTo>
                  <a:lnTo>
                    <a:pt x="1237" y="26"/>
                  </a:lnTo>
                  <a:lnTo>
                    <a:pt x="1227" y="26"/>
                  </a:lnTo>
                  <a:lnTo>
                    <a:pt x="1164" y="26"/>
                  </a:lnTo>
                  <a:lnTo>
                    <a:pt x="1164" y="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177" name="Freeform 174"/>
            <p:cNvSpPr>
              <a:spLocks noEditPoints="1"/>
            </p:cNvSpPr>
            <p:nvPr/>
          </p:nvSpPr>
          <p:spPr bwMode="auto">
            <a:xfrm>
              <a:off x="4873" y="3419"/>
              <a:ext cx="436" cy="69"/>
            </a:xfrm>
            <a:custGeom>
              <a:avLst/>
              <a:gdLst>
                <a:gd name="T0" fmla="*/ 94 w 1310"/>
                <a:gd name="T1" fmla="*/ 162 h 206"/>
                <a:gd name="T2" fmla="*/ 107 w 1310"/>
                <a:gd name="T3" fmla="*/ 143 h 206"/>
                <a:gd name="T4" fmla="*/ 113 w 1310"/>
                <a:gd name="T5" fmla="*/ 204 h 206"/>
                <a:gd name="T6" fmla="*/ 232 w 1310"/>
                <a:gd name="T7" fmla="*/ 83 h 206"/>
                <a:gd name="T8" fmla="*/ 281 w 1310"/>
                <a:gd name="T9" fmla="*/ 10 h 206"/>
                <a:gd name="T10" fmla="*/ 335 w 1310"/>
                <a:gd name="T11" fmla="*/ 0 h 206"/>
                <a:gd name="T12" fmla="*/ 373 w 1310"/>
                <a:gd name="T13" fmla="*/ 10 h 206"/>
                <a:gd name="T14" fmla="*/ 418 w 1310"/>
                <a:gd name="T15" fmla="*/ 61 h 206"/>
                <a:gd name="T16" fmla="*/ 418 w 1310"/>
                <a:gd name="T17" fmla="*/ 146 h 206"/>
                <a:gd name="T18" fmla="*/ 371 w 1310"/>
                <a:gd name="T19" fmla="*/ 197 h 206"/>
                <a:gd name="T20" fmla="*/ 333 w 1310"/>
                <a:gd name="T21" fmla="*/ 206 h 206"/>
                <a:gd name="T22" fmla="*/ 294 w 1310"/>
                <a:gd name="T23" fmla="*/ 201 h 206"/>
                <a:gd name="T24" fmla="*/ 248 w 1310"/>
                <a:gd name="T25" fmla="*/ 168 h 206"/>
                <a:gd name="T26" fmla="*/ 257 w 1310"/>
                <a:gd name="T27" fmla="*/ 106 h 206"/>
                <a:gd name="T28" fmla="*/ 288 w 1310"/>
                <a:gd name="T29" fmla="*/ 171 h 206"/>
                <a:gd name="T30" fmla="*/ 327 w 1310"/>
                <a:gd name="T31" fmla="*/ 182 h 206"/>
                <a:gd name="T32" fmla="*/ 368 w 1310"/>
                <a:gd name="T33" fmla="*/ 171 h 206"/>
                <a:gd name="T34" fmla="*/ 399 w 1310"/>
                <a:gd name="T35" fmla="*/ 104 h 206"/>
                <a:gd name="T36" fmla="*/ 380 w 1310"/>
                <a:gd name="T37" fmla="*/ 45 h 206"/>
                <a:gd name="T38" fmla="*/ 327 w 1310"/>
                <a:gd name="T39" fmla="*/ 23 h 206"/>
                <a:gd name="T40" fmla="*/ 289 w 1310"/>
                <a:gd name="T41" fmla="*/ 35 h 206"/>
                <a:gd name="T42" fmla="*/ 257 w 1310"/>
                <a:gd name="T43" fmla="*/ 106 h 206"/>
                <a:gd name="T44" fmla="*/ 619 w 1310"/>
                <a:gd name="T45" fmla="*/ 1 h 206"/>
                <a:gd name="T46" fmla="*/ 669 w 1310"/>
                <a:gd name="T47" fmla="*/ 204 h 206"/>
                <a:gd name="T48" fmla="*/ 795 w 1310"/>
                <a:gd name="T49" fmla="*/ 26 h 206"/>
                <a:gd name="T50" fmla="*/ 821 w 1310"/>
                <a:gd name="T51" fmla="*/ 204 h 206"/>
                <a:gd name="T52" fmla="*/ 935 w 1310"/>
                <a:gd name="T53" fmla="*/ 28 h 206"/>
                <a:gd name="T54" fmla="*/ 985 w 1310"/>
                <a:gd name="T55" fmla="*/ 1 h 206"/>
                <a:gd name="T56" fmla="*/ 1033 w 1310"/>
                <a:gd name="T57" fmla="*/ 3 h 206"/>
                <a:gd name="T58" fmla="*/ 1077 w 1310"/>
                <a:gd name="T59" fmla="*/ 29 h 206"/>
                <a:gd name="T60" fmla="*/ 1103 w 1310"/>
                <a:gd name="T61" fmla="*/ 104 h 206"/>
                <a:gd name="T62" fmla="*/ 1075 w 1310"/>
                <a:gd name="T63" fmla="*/ 179 h 206"/>
                <a:gd name="T64" fmla="*/ 1031 w 1310"/>
                <a:gd name="T65" fmla="*/ 203 h 206"/>
                <a:gd name="T66" fmla="*/ 990 w 1310"/>
                <a:gd name="T67" fmla="*/ 206 h 206"/>
                <a:gd name="T68" fmla="*/ 954 w 1310"/>
                <a:gd name="T69" fmla="*/ 194 h 206"/>
                <a:gd name="T70" fmla="*/ 912 w 1310"/>
                <a:gd name="T71" fmla="*/ 131 h 206"/>
                <a:gd name="T72" fmla="*/ 947 w 1310"/>
                <a:gd name="T73" fmla="*/ 152 h 206"/>
                <a:gd name="T74" fmla="*/ 983 w 1310"/>
                <a:gd name="T75" fmla="*/ 179 h 206"/>
                <a:gd name="T76" fmla="*/ 1027 w 1310"/>
                <a:gd name="T77" fmla="*/ 179 h 206"/>
                <a:gd name="T78" fmla="*/ 1065 w 1310"/>
                <a:gd name="T79" fmla="*/ 150 h 206"/>
                <a:gd name="T80" fmla="*/ 1072 w 1310"/>
                <a:gd name="T81" fmla="*/ 70 h 206"/>
                <a:gd name="T82" fmla="*/ 1034 w 1310"/>
                <a:gd name="T83" fmla="*/ 29 h 206"/>
                <a:gd name="T84" fmla="*/ 985 w 1310"/>
                <a:gd name="T85" fmla="*/ 26 h 206"/>
                <a:gd name="T86" fmla="*/ 947 w 1310"/>
                <a:gd name="T87" fmla="*/ 54 h 206"/>
                <a:gd name="T88" fmla="*/ 1226 w 1310"/>
                <a:gd name="T89" fmla="*/ 1 h 206"/>
                <a:gd name="T90" fmla="*/ 1278 w 1310"/>
                <a:gd name="T91" fmla="*/ 15 h 206"/>
                <a:gd name="T92" fmla="*/ 1297 w 1310"/>
                <a:gd name="T93" fmla="*/ 57 h 206"/>
                <a:gd name="T94" fmla="*/ 1265 w 1310"/>
                <a:gd name="T95" fmla="*/ 105 h 206"/>
                <a:gd name="T96" fmla="*/ 1256 w 1310"/>
                <a:gd name="T97" fmla="*/ 123 h 206"/>
                <a:gd name="T98" fmla="*/ 1280 w 1310"/>
                <a:gd name="T99" fmla="*/ 204 h 206"/>
                <a:gd name="T100" fmla="*/ 1231 w 1310"/>
                <a:gd name="T101" fmla="*/ 130 h 206"/>
                <a:gd name="T102" fmla="*/ 1212 w 1310"/>
                <a:gd name="T103" fmla="*/ 117 h 206"/>
                <a:gd name="T104" fmla="*/ 1164 w 1310"/>
                <a:gd name="T105" fmla="*/ 114 h 206"/>
                <a:gd name="T106" fmla="*/ 1237 w 1310"/>
                <a:gd name="T107" fmla="*/ 89 h 206"/>
                <a:gd name="T108" fmla="*/ 1265 w 1310"/>
                <a:gd name="T109" fmla="*/ 74 h 206"/>
                <a:gd name="T110" fmla="*/ 1268 w 1310"/>
                <a:gd name="T111" fmla="*/ 45 h 206"/>
                <a:gd name="T112" fmla="*/ 1227 w 1310"/>
                <a:gd name="T113" fmla="*/ 2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0" h="206">
                  <a:moveTo>
                    <a:pt x="0" y="204"/>
                  </a:moveTo>
                  <a:lnTo>
                    <a:pt x="0" y="1"/>
                  </a:lnTo>
                  <a:lnTo>
                    <a:pt x="42" y="1"/>
                  </a:lnTo>
                  <a:lnTo>
                    <a:pt x="88" y="144"/>
                  </a:lnTo>
                  <a:lnTo>
                    <a:pt x="91" y="153"/>
                  </a:lnTo>
                  <a:lnTo>
                    <a:pt x="94" y="162"/>
                  </a:lnTo>
                  <a:lnTo>
                    <a:pt x="95" y="169"/>
                  </a:lnTo>
                  <a:lnTo>
                    <a:pt x="96" y="175"/>
                  </a:lnTo>
                  <a:lnTo>
                    <a:pt x="98" y="169"/>
                  </a:lnTo>
                  <a:lnTo>
                    <a:pt x="101" y="160"/>
                  </a:lnTo>
                  <a:lnTo>
                    <a:pt x="104" y="153"/>
                  </a:lnTo>
                  <a:lnTo>
                    <a:pt x="107" y="143"/>
                  </a:lnTo>
                  <a:lnTo>
                    <a:pt x="151" y="1"/>
                  </a:lnTo>
                  <a:lnTo>
                    <a:pt x="193" y="1"/>
                  </a:lnTo>
                  <a:lnTo>
                    <a:pt x="193" y="204"/>
                  </a:lnTo>
                  <a:lnTo>
                    <a:pt x="167" y="204"/>
                  </a:lnTo>
                  <a:lnTo>
                    <a:pt x="167" y="32"/>
                  </a:lnTo>
                  <a:lnTo>
                    <a:pt x="113" y="204"/>
                  </a:lnTo>
                  <a:lnTo>
                    <a:pt x="80" y="204"/>
                  </a:lnTo>
                  <a:lnTo>
                    <a:pt x="26" y="32"/>
                  </a:lnTo>
                  <a:lnTo>
                    <a:pt x="26" y="204"/>
                  </a:lnTo>
                  <a:lnTo>
                    <a:pt x="0" y="204"/>
                  </a:lnTo>
                  <a:close/>
                  <a:moveTo>
                    <a:pt x="231" y="106"/>
                  </a:moveTo>
                  <a:lnTo>
                    <a:pt x="232" y="83"/>
                  </a:lnTo>
                  <a:lnTo>
                    <a:pt x="238" y="61"/>
                  </a:lnTo>
                  <a:lnTo>
                    <a:pt x="245" y="44"/>
                  </a:lnTo>
                  <a:lnTo>
                    <a:pt x="257" y="28"/>
                  </a:lnTo>
                  <a:lnTo>
                    <a:pt x="264" y="20"/>
                  </a:lnTo>
                  <a:lnTo>
                    <a:pt x="272" y="16"/>
                  </a:lnTo>
                  <a:lnTo>
                    <a:pt x="281" y="10"/>
                  </a:lnTo>
                  <a:lnTo>
                    <a:pt x="289" y="7"/>
                  </a:lnTo>
                  <a:lnTo>
                    <a:pt x="298" y="4"/>
                  </a:lnTo>
                  <a:lnTo>
                    <a:pt x="307" y="1"/>
                  </a:lnTo>
                  <a:lnTo>
                    <a:pt x="317" y="0"/>
                  </a:lnTo>
                  <a:lnTo>
                    <a:pt x="327" y="0"/>
                  </a:lnTo>
                  <a:lnTo>
                    <a:pt x="335" y="0"/>
                  </a:lnTo>
                  <a:lnTo>
                    <a:pt x="342" y="1"/>
                  </a:lnTo>
                  <a:lnTo>
                    <a:pt x="348" y="1"/>
                  </a:lnTo>
                  <a:lnTo>
                    <a:pt x="355" y="3"/>
                  </a:lnTo>
                  <a:lnTo>
                    <a:pt x="361" y="6"/>
                  </a:lnTo>
                  <a:lnTo>
                    <a:pt x="367" y="7"/>
                  </a:lnTo>
                  <a:lnTo>
                    <a:pt x="373" y="10"/>
                  </a:lnTo>
                  <a:lnTo>
                    <a:pt x="378" y="13"/>
                  </a:lnTo>
                  <a:lnTo>
                    <a:pt x="389" y="20"/>
                  </a:lnTo>
                  <a:lnTo>
                    <a:pt x="399" y="29"/>
                  </a:lnTo>
                  <a:lnTo>
                    <a:pt x="406" y="38"/>
                  </a:lnTo>
                  <a:lnTo>
                    <a:pt x="413" y="50"/>
                  </a:lnTo>
                  <a:lnTo>
                    <a:pt x="418" y="61"/>
                  </a:lnTo>
                  <a:lnTo>
                    <a:pt x="422" y="74"/>
                  </a:lnTo>
                  <a:lnTo>
                    <a:pt x="424" y="89"/>
                  </a:lnTo>
                  <a:lnTo>
                    <a:pt x="425" y="104"/>
                  </a:lnTo>
                  <a:lnTo>
                    <a:pt x="424" y="118"/>
                  </a:lnTo>
                  <a:lnTo>
                    <a:pt x="422" y="133"/>
                  </a:lnTo>
                  <a:lnTo>
                    <a:pt x="418" y="146"/>
                  </a:lnTo>
                  <a:lnTo>
                    <a:pt x="412" y="158"/>
                  </a:lnTo>
                  <a:lnTo>
                    <a:pt x="406" y="169"/>
                  </a:lnTo>
                  <a:lnTo>
                    <a:pt x="397" y="179"/>
                  </a:lnTo>
                  <a:lnTo>
                    <a:pt x="389" y="188"/>
                  </a:lnTo>
                  <a:lnTo>
                    <a:pt x="377" y="194"/>
                  </a:lnTo>
                  <a:lnTo>
                    <a:pt x="371" y="197"/>
                  </a:lnTo>
                  <a:lnTo>
                    <a:pt x="365" y="200"/>
                  </a:lnTo>
                  <a:lnTo>
                    <a:pt x="359" y="201"/>
                  </a:lnTo>
                  <a:lnTo>
                    <a:pt x="354" y="203"/>
                  </a:lnTo>
                  <a:lnTo>
                    <a:pt x="346" y="204"/>
                  </a:lnTo>
                  <a:lnTo>
                    <a:pt x="340" y="206"/>
                  </a:lnTo>
                  <a:lnTo>
                    <a:pt x="333" y="206"/>
                  </a:lnTo>
                  <a:lnTo>
                    <a:pt x="327" y="206"/>
                  </a:lnTo>
                  <a:lnTo>
                    <a:pt x="320" y="206"/>
                  </a:lnTo>
                  <a:lnTo>
                    <a:pt x="313" y="206"/>
                  </a:lnTo>
                  <a:lnTo>
                    <a:pt x="307" y="204"/>
                  </a:lnTo>
                  <a:lnTo>
                    <a:pt x="300" y="203"/>
                  </a:lnTo>
                  <a:lnTo>
                    <a:pt x="294" y="201"/>
                  </a:lnTo>
                  <a:lnTo>
                    <a:pt x="288" y="200"/>
                  </a:lnTo>
                  <a:lnTo>
                    <a:pt x="282" y="197"/>
                  </a:lnTo>
                  <a:lnTo>
                    <a:pt x="276" y="194"/>
                  </a:lnTo>
                  <a:lnTo>
                    <a:pt x="266" y="187"/>
                  </a:lnTo>
                  <a:lnTo>
                    <a:pt x="257" y="176"/>
                  </a:lnTo>
                  <a:lnTo>
                    <a:pt x="248" y="168"/>
                  </a:lnTo>
                  <a:lnTo>
                    <a:pt x="243" y="156"/>
                  </a:lnTo>
                  <a:lnTo>
                    <a:pt x="237" y="144"/>
                  </a:lnTo>
                  <a:lnTo>
                    <a:pt x="234" y="131"/>
                  </a:lnTo>
                  <a:lnTo>
                    <a:pt x="231" y="120"/>
                  </a:lnTo>
                  <a:lnTo>
                    <a:pt x="231" y="106"/>
                  </a:lnTo>
                  <a:close/>
                  <a:moveTo>
                    <a:pt x="257" y="106"/>
                  </a:moveTo>
                  <a:lnTo>
                    <a:pt x="259" y="123"/>
                  </a:lnTo>
                  <a:lnTo>
                    <a:pt x="262" y="139"/>
                  </a:lnTo>
                  <a:lnTo>
                    <a:pt x="269" y="152"/>
                  </a:lnTo>
                  <a:lnTo>
                    <a:pt x="278" y="162"/>
                  </a:lnTo>
                  <a:lnTo>
                    <a:pt x="282" y="166"/>
                  </a:lnTo>
                  <a:lnTo>
                    <a:pt x="288" y="171"/>
                  </a:lnTo>
                  <a:lnTo>
                    <a:pt x="294" y="175"/>
                  </a:lnTo>
                  <a:lnTo>
                    <a:pt x="300" y="178"/>
                  </a:lnTo>
                  <a:lnTo>
                    <a:pt x="305" y="179"/>
                  </a:lnTo>
                  <a:lnTo>
                    <a:pt x="313" y="181"/>
                  </a:lnTo>
                  <a:lnTo>
                    <a:pt x="320" y="182"/>
                  </a:lnTo>
                  <a:lnTo>
                    <a:pt x="327" y="182"/>
                  </a:lnTo>
                  <a:lnTo>
                    <a:pt x="335" y="182"/>
                  </a:lnTo>
                  <a:lnTo>
                    <a:pt x="342" y="181"/>
                  </a:lnTo>
                  <a:lnTo>
                    <a:pt x="349" y="179"/>
                  </a:lnTo>
                  <a:lnTo>
                    <a:pt x="355" y="178"/>
                  </a:lnTo>
                  <a:lnTo>
                    <a:pt x="362" y="175"/>
                  </a:lnTo>
                  <a:lnTo>
                    <a:pt x="368" y="171"/>
                  </a:lnTo>
                  <a:lnTo>
                    <a:pt x="373" y="166"/>
                  </a:lnTo>
                  <a:lnTo>
                    <a:pt x="378" y="162"/>
                  </a:lnTo>
                  <a:lnTo>
                    <a:pt x="387" y="150"/>
                  </a:lnTo>
                  <a:lnTo>
                    <a:pt x="393" y="137"/>
                  </a:lnTo>
                  <a:lnTo>
                    <a:pt x="397" y="121"/>
                  </a:lnTo>
                  <a:lnTo>
                    <a:pt x="399" y="104"/>
                  </a:lnTo>
                  <a:lnTo>
                    <a:pt x="399" y="92"/>
                  </a:lnTo>
                  <a:lnTo>
                    <a:pt x="397" y="80"/>
                  </a:lnTo>
                  <a:lnTo>
                    <a:pt x="394" y="70"/>
                  </a:lnTo>
                  <a:lnTo>
                    <a:pt x="390" y="61"/>
                  </a:lnTo>
                  <a:lnTo>
                    <a:pt x="386" y="52"/>
                  </a:lnTo>
                  <a:lnTo>
                    <a:pt x="380" y="45"/>
                  </a:lnTo>
                  <a:lnTo>
                    <a:pt x="373" y="39"/>
                  </a:lnTo>
                  <a:lnTo>
                    <a:pt x="365" y="34"/>
                  </a:lnTo>
                  <a:lnTo>
                    <a:pt x="356" y="29"/>
                  </a:lnTo>
                  <a:lnTo>
                    <a:pt x="348" y="26"/>
                  </a:lnTo>
                  <a:lnTo>
                    <a:pt x="337" y="23"/>
                  </a:lnTo>
                  <a:lnTo>
                    <a:pt x="327" y="23"/>
                  </a:lnTo>
                  <a:lnTo>
                    <a:pt x="320" y="23"/>
                  </a:lnTo>
                  <a:lnTo>
                    <a:pt x="314" y="25"/>
                  </a:lnTo>
                  <a:lnTo>
                    <a:pt x="307" y="26"/>
                  </a:lnTo>
                  <a:lnTo>
                    <a:pt x="301" y="28"/>
                  </a:lnTo>
                  <a:lnTo>
                    <a:pt x="295" y="31"/>
                  </a:lnTo>
                  <a:lnTo>
                    <a:pt x="289" y="35"/>
                  </a:lnTo>
                  <a:lnTo>
                    <a:pt x="283" y="38"/>
                  </a:lnTo>
                  <a:lnTo>
                    <a:pt x="278" y="42"/>
                  </a:lnTo>
                  <a:lnTo>
                    <a:pt x="269" y="54"/>
                  </a:lnTo>
                  <a:lnTo>
                    <a:pt x="263" y="69"/>
                  </a:lnTo>
                  <a:lnTo>
                    <a:pt x="259" y="86"/>
                  </a:lnTo>
                  <a:lnTo>
                    <a:pt x="257" y="106"/>
                  </a:lnTo>
                  <a:close/>
                  <a:moveTo>
                    <a:pt x="460" y="204"/>
                  </a:moveTo>
                  <a:lnTo>
                    <a:pt x="460" y="1"/>
                  </a:lnTo>
                  <a:lnTo>
                    <a:pt x="488" y="1"/>
                  </a:lnTo>
                  <a:lnTo>
                    <a:pt x="593" y="160"/>
                  </a:lnTo>
                  <a:lnTo>
                    <a:pt x="593" y="1"/>
                  </a:lnTo>
                  <a:lnTo>
                    <a:pt x="619" y="1"/>
                  </a:lnTo>
                  <a:lnTo>
                    <a:pt x="619" y="204"/>
                  </a:lnTo>
                  <a:lnTo>
                    <a:pt x="590" y="204"/>
                  </a:lnTo>
                  <a:lnTo>
                    <a:pt x="486" y="47"/>
                  </a:lnTo>
                  <a:lnTo>
                    <a:pt x="486" y="204"/>
                  </a:lnTo>
                  <a:lnTo>
                    <a:pt x="460" y="204"/>
                  </a:lnTo>
                  <a:close/>
                  <a:moveTo>
                    <a:pt x="669" y="204"/>
                  </a:moveTo>
                  <a:lnTo>
                    <a:pt x="669" y="1"/>
                  </a:lnTo>
                  <a:lnTo>
                    <a:pt x="695" y="1"/>
                  </a:lnTo>
                  <a:lnTo>
                    <a:pt x="695" y="204"/>
                  </a:lnTo>
                  <a:lnTo>
                    <a:pt x="669" y="204"/>
                  </a:lnTo>
                  <a:close/>
                  <a:moveTo>
                    <a:pt x="795" y="204"/>
                  </a:moveTo>
                  <a:lnTo>
                    <a:pt x="795" y="26"/>
                  </a:lnTo>
                  <a:lnTo>
                    <a:pt x="728" y="26"/>
                  </a:lnTo>
                  <a:lnTo>
                    <a:pt x="728" y="1"/>
                  </a:lnTo>
                  <a:lnTo>
                    <a:pt x="887" y="1"/>
                  </a:lnTo>
                  <a:lnTo>
                    <a:pt x="887" y="26"/>
                  </a:lnTo>
                  <a:lnTo>
                    <a:pt x="821" y="26"/>
                  </a:lnTo>
                  <a:lnTo>
                    <a:pt x="821" y="204"/>
                  </a:lnTo>
                  <a:lnTo>
                    <a:pt x="795" y="204"/>
                  </a:lnTo>
                  <a:close/>
                  <a:moveTo>
                    <a:pt x="909" y="106"/>
                  </a:moveTo>
                  <a:lnTo>
                    <a:pt x="910" y="83"/>
                  </a:lnTo>
                  <a:lnTo>
                    <a:pt x="916" y="61"/>
                  </a:lnTo>
                  <a:lnTo>
                    <a:pt x="923" y="44"/>
                  </a:lnTo>
                  <a:lnTo>
                    <a:pt x="935" y="28"/>
                  </a:lnTo>
                  <a:lnTo>
                    <a:pt x="942" y="20"/>
                  </a:lnTo>
                  <a:lnTo>
                    <a:pt x="950" y="16"/>
                  </a:lnTo>
                  <a:lnTo>
                    <a:pt x="958" y="10"/>
                  </a:lnTo>
                  <a:lnTo>
                    <a:pt x="967" y="7"/>
                  </a:lnTo>
                  <a:lnTo>
                    <a:pt x="976" y="4"/>
                  </a:lnTo>
                  <a:lnTo>
                    <a:pt x="985" y="1"/>
                  </a:lnTo>
                  <a:lnTo>
                    <a:pt x="995" y="0"/>
                  </a:lnTo>
                  <a:lnTo>
                    <a:pt x="1005" y="0"/>
                  </a:lnTo>
                  <a:lnTo>
                    <a:pt x="1012" y="0"/>
                  </a:lnTo>
                  <a:lnTo>
                    <a:pt x="1020" y="1"/>
                  </a:lnTo>
                  <a:lnTo>
                    <a:pt x="1026" y="1"/>
                  </a:lnTo>
                  <a:lnTo>
                    <a:pt x="1033" y="3"/>
                  </a:lnTo>
                  <a:lnTo>
                    <a:pt x="1039" y="6"/>
                  </a:lnTo>
                  <a:lnTo>
                    <a:pt x="1044" y="7"/>
                  </a:lnTo>
                  <a:lnTo>
                    <a:pt x="1050" y="10"/>
                  </a:lnTo>
                  <a:lnTo>
                    <a:pt x="1056" y="13"/>
                  </a:lnTo>
                  <a:lnTo>
                    <a:pt x="1066" y="20"/>
                  </a:lnTo>
                  <a:lnTo>
                    <a:pt x="1077" y="29"/>
                  </a:lnTo>
                  <a:lnTo>
                    <a:pt x="1084" y="38"/>
                  </a:lnTo>
                  <a:lnTo>
                    <a:pt x="1091" y="50"/>
                  </a:lnTo>
                  <a:lnTo>
                    <a:pt x="1096" y="61"/>
                  </a:lnTo>
                  <a:lnTo>
                    <a:pt x="1100" y="74"/>
                  </a:lnTo>
                  <a:lnTo>
                    <a:pt x="1101" y="89"/>
                  </a:lnTo>
                  <a:lnTo>
                    <a:pt x="1103" y="104"/>
                  </a:lnTo>
                  <a:lnTo>
                    <a:pt x="1101" y="118"/>
                  </a:lnTo>
                  <a:lnTo>
                    <a:pt x="1100" y="133"/>
                  </a:lnTo>
                  <a:lnTo>
                    <a:pt x="1096" y="146"/>
                  </a:lnTo>
                  <a:lnTo>
                    <a:pt x="1090" y="158"/>
                  </a:lnTo>
                  <a:lnTo>
                    <a:pt x="1084" y="169"/>
                  </a:lnTo>
                  <a:lnTo>
                    <a:pt x="1075" y="179"/>
                  </a:lnTo>
                  <a:lnTo>
                    <a:pt x="1066" y="188"/>
                  </a:lnTo>
                  <a:lnTo>
                    <a:pt x="1055" y="194"/>
                  </a:lnTo>
                  <a:lnTo>
                    <a:pt x="1049" y="197"/>
                  </a:lnTo>
                  <a:lnTo>
                    <a:pt x="1043" y="200"/>
                  </a:lnTo>
                  <a:lnTo>
                    <a:pt x="1037" y="201"/>
                  </a:lnTo>
                  <a:lnTo>
                    <a:pt x="1031" y="203"/>
                  </a:lnTo>
                  <a:lnTo>
                    <a:pt x="1024" y="204"/>
                  </a:lnTo>
                  <a:lnTo>
                    <a:pt x="1018" y="206"/>
                  </a:lnTo>
                  <a:lnTo>
                    <a:pt x="1011" y="206"/>
                  </a:lnTo>
                  <a:lnTo>
                    <a:pt x="1005" y="206"/>
                  </a:lnTo>
                  <a:lnTo>
                    <a:pt x="998" y="206"/>
                  </a:lnTo>
                  <a:lnTo>
                    <a:pt x="990" y="206"/>
                  </a:lnTo>
                  <a:lnTo>
                    <a:pt x="985" y="204"/>
                  </a:lnTo>
                  <a:lnTo>
                    <a:pt x="977" y="203"/>
                  </a:lnTo>
                  <a:lnTo>
                    <a:pt x="971" y="201"/>
                  </a:lnTo>
                  <a:lnTo>
                    <a:pt x="966" y="200"/>
                  </a:lnTo>
                  <a:lnTo>
                    <a:pt x="960" y="197"/>
                  </a:lnTo>
                  <a:lnTo>
                    <a:pt x="954" y="194"/>
                  </a:lnTo>
                  <a:lnTo>
                    <a:pt x="944" y="187"/>
                  </a:lnTo>
                  <a:lnTo>
                    <a:pt x="935" y="176"/>
                  </a:lnTo>
                  <a:lnTo>
                    <a:pt x="926" y="168"/>
                  </a:lnTo>
                  <a:lnTo>
                    <a:pt x="920" y="156"/>
                  </a:lnTo>
                  <a:lnTo>
                    <a:pt x="914" y="144"/>
                  </a:lnTo>
                  <a:lnTo>
                    <a:pt x="912" y="131"/>
                  </a:lnTo>
                  <a:lnTo>
                    <a:pt x="909" y="120"/>
                  </a:lnTo>
                  <a:lnTo>
                    <a:pt x="909" y="106"/>
                  </a:lnTo>
                  <a:close/>
                  <a:moveTo>
                    <a:pt x="935" y="106"/>
                  </a:moveTo>
                  <a:lnTo>
                    <a:pt x="936" y="123"/>
                  </a:lnTo>
                  <a:lnTo>
                    <a:pt x="939" y="139"/>
                  </a:lnTo>
                  <a:lnTo>
                    <a:pt x="947" y="152"/>
                  </a:lnTo>
                  <a:lnTo>
                    <a:pt x="955" y="162"/>
                  </a:lnTo>
                  <a:lnTo>
                    <a:pt x="960" y="166"/>
                  </a:lnTo>
                  <a:lnTo>
                    <a:pt x="966" y="171"/>
                  </a:lnTo>
                  <a:lnTo>
                    <a:pt x="971" y="175"/>
                  </a:lnTo>
                  <a:lnTo>
                    <a:pt x="977" y="178"/>
                  </a:lnTo>
                  <a:lnTo>
                    <a:pt x="983" y="179"/>
                  </a:lnTo>
                  <a:lnTo>
                    <a:pt x="990" y="181"/>
                  </a:lnTo>
                  <a:lnTo>
                    <a:pt x="998" y="182"/>
                  </a:lnTo>
                  <a:lnTo>
                    <a:pt x="1005" y="182"/>
                  </a:lnTo>
                  <a:lnTo>
                    <a:pt x="1012" y="182"/>
                  </a:lnTo>
                  <a:lnTo>
                    <a:pt x="1020" y="181"/>
                  </a:lnTo>
                  <a:lnTo>
                    <a:pt x="1027" y="179"/>
                  </a:lnTo>
                  <a:lnTo>
                    <a:pt x="1033" y="178"/>
                  </a:lnTo>
                  <a:lnTo>
                    <a:pt x="1040" y="175"/>
                  </a:lnTo>
                  <a:lnTo>
                    <a:pt x="1046" y="171"/>
                  </a:lnTo>
                  <a:lnTo>
                    <a:pt x="1050" y="166"/>
                  </a:lnTo>
                  <a:lnTo>
                    <a:pt x="1056" y="162"/>
                  </a:lnTo>
                  <a:lnTo>
                    <a:pt x="1065" y="150"/>
                  </a:lnTo>
                  <a:lnTo>
                    <a:pt x="1071" y="137"/>
                  </a:lnTo>
                  <a:lnTo>
                    <a:pt x="1075" y="121"/>
                  </a:lnTo>
                  <a:lnTo>
                    <a:pt x="1077" y="104"/>
                  </a:lnTo>
                  <a:lnTo>
                    <a:pt x="1077" y="92"/>
                  </a:lnTo>
                  <a:lnTo>
                    <a:pt x="1075" y="80"/>
                  </a:lnTo>
                  <a:lnTo>
                    <a:pt x="1072" y="70"/>
                  </a:lnTo>
                  <a:lnTo>
                    <a:pt x="1068" y="61"/>
                  </a:lnTo>
                  <a:lnTo>
                    <a:pt x="1063" y="52"/>
                  </a:lnTo>
                  <a:lnTo>
                    <a:pt x="1058" y="45"/>
                  </a:lnTo>
                  <a:lnTo>
                    <a:pt x="1050" y="39"/>
                  </a:lnTo>
                  <a:lnTo>
                    <a:pt x="1043" y="34"/>
                  </a:lnTo>
                  <a:lnTo>
                    <a:pt x="1034" y="29"/>
                  </a:lnTo>
                  <a:lnTo>
                    <a:pt x="1026" y="26"/>
                  </a:lnTo>
                  <a:lnTo>
                    <a:pt x="1015" y="23"/>
                  </a:lnTo>
                  <a:lnTo>
                    <a:pt x="1005" y="23"/>
                  </a:lnTo>
                  <a:lnTo>
                    <a:pt x="998" y="23"/>
                  </a:lnTo>
                  <a:lnTo>
                    <a:pt x="992" y="25"/>
                  </a:lnTo>
                  <a:lnTo>
                    <a:pt x="985" y="26"/>
                  </a:lnTo>
                  <a:lnTo>
                    <a:pt x="979" y="28"/>
                  </a:lnTo>
                  <a:lnTo>
                    <a:pt x="973" y="31"/>
                  </a:lnTo>
                  <a:lnTo>
                    <a:pt x="967" y="35"/>
                  </a:lnTo>
                  <a:lnTo>
                    <a:pt x="961" y="38"/>
                  </a:lnTo>
                  <a:lnTo>
                    <a:pt x="955" y="42"/>
                  </a:lnTo>
                  <a:lnTo>
                    <a:pt x="947" y="54"/>
                  </a:lnTo>
                  <a:lnTo>
                    <a:pt x="941" y="69"/>
                  </a:lnTo>
                  <a:lnTo>
                    <a:pt x="936" y="86"/>
                  </a:lnTo>
                  <a:lnTo>
                    <a:pt x="935" y="106"/>
                  </a:lnTo>
                  <a:close/>
                  <a:moveTo>
                    <a:pt x="1138" y="204"/>
                  </a:moveTo>
                  <a:lnTo>
                    <a:pt x="1138" y="1"/>
                  </a:lnTo>
                  <a:lnTo>
                    <a:pt x="1226" y="1"/>
                  </a:lnTo>
                  <a:lnTo>
                    <a:pt x="1239" y="1"/>
                  </a:lnTo>
                  <a:lnTo>
                    <a:pt x="1249" y="3"/>
                  </a:lnTo>
                  <a:lnTo>
                    <a:pt x="1259" y="4"/>
                  </a:lnTo>
                  <a:lnTo>
                    <a:pt x="1267" y="7"/>
                  </a:lnTo>
                  <a:lnTo>
                    <a:pt x="1272" y="10"/>
                  </a:lnTo>
                  <a:lnTo>
                    <a:pt x="1278" y="15"/>
                  </a:lnTo>
                  <a:lnTo>
                    <a:pt x="1284" y="20"/>
                  </a:lnTo>
                  <a:lnTo>
                    <a:pt x="1288" y="26"/>
                  </a:lnTo>
                  <a:lnTo>
                    <a:pt x="1293" y="34"/>
                  </a:lnTo>
                  <a:lnTo>
                    <a:pt x="1296" y="41"/>
                  </a:lnTo>
                  <a:lnTo>
                    <a:pt x="1297" y="48"/>
                  </a:lnTo>
                  <a:lnTo>
                    <a:pt x="1297" y="57"/>
                  </a:lnTo>
                  <a:lnTo>
                    <a:pt x="1296" y="67"/>
                  </a:lnTo>
                  <a:lnTo>
                    <a:pt x="1294" y="77"/>
                  </a:lnTo>
                  <a:lnTo>
                    <a:pt x="1290" y="86"/>
                  </a:lnTo>
                  <a:lnTo>
                    <a:pt x="1283" y="93"/>
                  </a:lnTo>
                  <a:lnTo>
                    <a:pt x="1275" y="101"/>
                  </a:lnTo>
                  <a:lnTo>
                    <a:pt x="1265" y="105"/>
                  </a:lnTo>
                  <a:lnTo>
                    <a:pt x="1253" y="109"/>
                  </a:lnTo>
                  <a:lnTo>
                    <a:pt x="1240" y="112"/>
                  </a:lnTo>
                  <a:lnTo>
                    <a:pt x="1245" y="115"/>
                  </a:lnTo>
                  <a:lnTo>
                    <a:pt x="1249" y="117"/>
                  </a:lnTo>
                  <a:lnTo>
                    <a:pt x="1253" y="120"/>
                  </a:lnTo>
                  <a:lnTo>
                    <a:pt x="1256" y="123"/>
                  </a:lnTo>
                  <a:lnTo>
                    <a:pt x="1262" y="128"/>
                  </a:lnTo>
                  <a:lnTo>
                    <a:pt x="1267" y="134"/>
                  </a:lnTo>
                  <a:lnTo>
                    <a:pt x="1271" y="141"/>
                  </a:lnTo>
                  <a:lnTo>
                    <a:pt x="1277" y="149"/>
                  </a:lnTo>
                  <a:lnTo>
                    <a:pt x="1310" y="204"/>
                  </a:lnTo>
                  <a:lnTo>
                    <a:pt x="1280" y="204"/>
                  </a:lnTo>
                  <a:lnTo>
                    <a:pt x="1253" y="162"/>
                  </a:lnTo>
                  <a:lnTo>
                    <a:pt x="1248" y="153"/>
                  </a:lnTo>
                  <a:lnTo>
                    <a:pt x="1243" y="146"/>
                  </a:lnTo>
                  <a:lnTo>
                    <a:pt x="1239" y="140"/>
                  </a:lnTo>
                  <a:lnTo>
                    <a:pt x="1234" y="134"/>
                  </a:lnTo>
                  <a:lnTo>
                    <a:pt x="1231" y="130"/>
                  </a:lnTo>
                  <a:lnTo>
                    <a:pt x="1229" y="127"/>
                  </a:lnTo>
                  <a:lnTo>
                    <a:pt x="1224" y="124"/>
                  </a:lnTo>
                  <a:lnTo>
                    <a:pt x="1221" y="121"/>
                  </a:lnTo>
                  <a:lnTo>
                    <a:pt x="1218" y="120"/>
                  </a:lnTo>
                  <a:lnTo>
                    <a:pt x="1215" y="118"/>
                  </a:lnTo>
                  <a:lnTo>
                    <a:pt x="1212" y="117"/>
                  </a:lnTo>
                  <a:lnTo>
                    <a:pt x="1210" y="115"/>
                  </a:lnTo>
                  <a:lnTo>
                    <a:pt x="1207" y="115"/>
                  </a:lnTo>
                  <a:lnTo>
                    <a:pt x="1204" y="114"/>
                  </a:lnTo>
                  <a:lnTo>
                    <a:pt x="1199" y="114"/>
                  </a:lnTo>
                  <a:lnTo>
                    <a:pt x="1195" y="114"/>
                  </a:lnTo>
                  <a:lnTo>
                    <a:pt x="1164" y="114"/>
                  </a:lnTo>
                  <a:lnTo>
                    <a:pt x="1164" y="204"/>
                  </a:lnTo>
                  <a:lnTo>
                    <a:pt x="1138" y="204"/>
                  </a:lnTo>
                  <a:close/>
                  <a:moveTo>
                    <a:pt x="1164" y="90"/>
                  </a:moveTo>
                  <a:lnTo>
                    <a:pt x="1221" y="90"/>
                  </a:lnTo>
                  <a:lnTo>
                    <a:pt x="1230" y="90"/>
                  </a:lnTo>
                  <a:lnTo>
                    <a:pt x="1237" y="89"/>
                  </a:lnTo>
                  <a:lnTo>
                    <a:pt x="1243" y="88"/>
                  </a:lnTo>
                  <a:lnTo>
                    <a:pt x="1249" y="86"/>
                  </a:lnTo>
                  <a:lnTo>
                    <a:pt x="1253" y="85"/>
                  </a:lnTo>
                  <a:lnTo>
                    <a:pt x="1258" y="82"/>
                  </a:lnTo>
                  <a:lnTo>
                    <a:pt x="1262" y="79"/>
                  </a:lnTo>
                  <a:lnTo>
                    <a:pt x="1265" y="74"/>
                  </a:lnTo>
                  <a:lnTo>
                    <a:pt x="1267" y="71"/>
                  </a:lnTo>
                  <a:lnTo>
                    <a:pt x="1269" y="67"/>
                  </a:lnTo>
                  <a:lnTo>
                    <a:pt x="1271" y="63"/>
                  </a:lnTo>
                  <a:lnTo>
                    <a:pt x="1271" y="57"/>
                  </a:lnTo>
                  <a:lnTo>
                    <a:pt x="1269" y="51"/>
                  </a:lnTo>
                  <a:lnTo>
                    <a:pt x="1268" y="45"/>
                  </a:lnTo>
                  <a:lnTo>
                    <a:pt x="1264" y="39"/>
                  </a:lnTo>
                  <a:lnTo>
                    <a:pt x="1259" y="35"/>
                  </a:lnTo>
                  <a:lnTo>
                    <a:pt x="1253" y="31"/>
                  </a:lnTo>
                  <a:lnTo>
                    <a:pt x="1246" y="28"/>
                  </a:lnTo>
                  <a:lnTo>
                    <a:pt x="1237" y="26"/>
                  </a:lnTo>
                  <a:lnTo>
                    <a:pt x="1227" y="26"/>
                  </a:lnTo>
                  <a:lnTo>
                    <a:pt x="1164" y="26"/>
                  </a:lnTo>
                  <a:lnTo>
                    <a:pt x="1164" y="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Tree>
    <p:extLst>
      <p:ext uri="{BB962C8B-B14F-4D97-AF65-F5344CB8AC3E}">
        <p14:creationId xmlns:p14="http://schemas.microsoft.com/office/powerpoint/2010/main" val="820046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208912" cy="648072"/>
          </a:xfrm>
        </p:spPr>
        <p:txBody>
          <a:bodyPr/>
          <a:lstStyle/>
          <a:p>
            <a:r>
              <a:rPr lang="en-US" b="0" dirty="0">
                <a:solidFill>
                  <a:srgbClr val="FFFFFF"/>
                </a:solidFill>
                <a:latin typeface="Calibri" pitchFamily="34" charset="0"/>
                <a:cs typeface="Calibri" pitchFamily="34" charset="0"/>
              </a:rPr>
              <a:t>Mapping of Logical Channels in GSM</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73</a:t>
            </a:fld>
            <a:endParaRPr lang="en-GB"/>
          </a:p>
        </p:txBody>
      </p:sp>
      <p:sp>
        <p:nvSpPr>
          <p:cNvPr id="7" name="Rectangle 3"/>
          <p:cNvSpPr txBox="1">
            <a:spLocks noChangeArrowheads="1"/>
          </p:cNvSpPr>
          <p:nvPr/>
        </p:nvSpPr>
        <p:spPr>
          <a:xfrm>
            <a:off x="34618" y="908720"/>
            <a:ext cx="9001877" cy="5472608"/>
          </a:xfrm>
          <a:prstGeom prst="rect">
            <a:avLst/>
          </a:prstGeom>
          <a:no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3413" lvl="2" indent="0">
              <a:buFont typeface="Arial" pitchFamily="34" charset="0"/>
              <a:buNone/>
            </a:pPr>
            <a:r>
              <a:rPr lang="en-US">
                <a:latin typeface="Calibri" pitchFamily="34" charset="0"/>
                <a:cs typeface="Calibri" pitchFamily="34" charset="0"/>
              </a:rPr>
              <a:t>Five different cases of mapping logical channels onto one physical channel are used in GSM as follows:</a:t>
            </a:r>
          </a:p>
          <a:p>
            <a:pPr marL="1139825" lvl="3" indent="0">
              <a:buFont typeface="Arial" pitchFamily="34" charset="0"/>
              <a:buNone/>
            </a:pPr>
            <a:endParaRPr lang="en-US" sz="800">
              <a:latin typeface="Calibri" pitchFamily="34" charset="0"/>
              <a:cs typeface="Calibri" pitchFamily="34" charset="0"/>
            </a:endParaRPr>
          </a:p>
          <a:p>
            <a:pPr marL="1597025" lvl="3" indent="-457200">
              <a:buFont typeface="+mj-lt"/>
              <a:buAutoNum type="arabicPeriod"/>
            </a:pPr>
            <a:r>
              <a:rPr lang="en-US">
                <a:latin typeface="Calibri" pitchFamily="34" charset="0"/>
                <a:cs typeface="Calibri" pitchFamily="34" charset="0"/>
              </a:rPr>
              <a:t>One full-rate TCH and its SACCH.</a:t>
            </a:r>
          </a:p>
          <a:p>
            <a:pPr marL="1597025" lvl="3" indent="-457200">
              <a:buFont typeface="+mj-lt"/>
              <a:buAutoNum type="arabicPeriod"/>
            </a:pPr>
            <a:r>
              <a:rPr lang="en-US">
                <a:latin typeface="Calibri" pitchFamily="34" charset="0"/>
                <a:cs typeface="Calibri" pitchFamily="34" charset="0"/>
              </a:rPr>
              <a:t>Two half-rate TCHs (HTCH) and their SACCH.</a:t>
            </a:r>
          </a:p>
          <a:p>
            <a:pPr marL="1597025" lvl="3" indent="-457200">
              <a:buFont typeface="+mj-lt"/>
              <a:buAutoNum type="arabicPeriod"/>
            </a:pPr>
            <a:r>
              <a:rPr lang="en-US">
                <a:latin typeface="Calibri" pitchFamily="34" charset="0"/>
                <a:cs typeface="Calibri" pitchFamily="34" charset="0"/>
              </a:rPr>
              <a:t>BCCH and CCCH.</a:t>
            </a:r>
          </a:p>
          <a:p>
            <a:pPr marL="1597025" lvl="3" indent="-457200">
              <a:buFont typeface="+mj-lt"/>
              <a:buAutoNum type="arabicPeriod"/>
            </a:pPr>
            <a:r>
              <a:rPr lang="en-US">
                <a:latin typeface="Calibri" pitchFamily="34" charset="0"/>
                <a:cs typeface="Calibri" pitchFamily="34" charset="0"/>
              </a:rPr>
              <a:t>Eight SDCCH.</a:t>
            </a:r>
          </a:p>
          <a:p>
            <a:pPr marL="1597025" lvl="3" indent="-457200">
              <a:buFont typeface="+mj-lt"/>
              <a:buAutoNum type="arabicPeriod"/>
            </a:pPr>
            <a:r>
              <a:rPr lang="en-US">
                <a:latin typeface="Calibri" pitchFamily="34" charset="0"/>
                <a:cs typeface="Calibri" pitchFamily="34" charset="0"/>
              </a:rPr>
              <a:t>Four SDCCH, one BCCH and one CCCH (this for lower capacity than case (3)).</a:t>
            </a:r>
          </a:p>
          <a:p>
            <a:pPr marL="633413" lvl="2" indent="0">
              <a:buFont typeface="Arial" pitchFamily="34" charset="0"/>
              <a:buNone/>
            </a:pPr>
            <a:endParaRPr lang="en-US">
              <a:latin typeface="Calibri" pitchFamily="34" charset="0"/>
              <a:cs typeface="Calibri" pitchFamily="34" charset="0"/>
            </a:endParaRPr>
          </a:p>
          <a:p>
            <a:pPr marL="633413" lvl="2" indent="0">
              <a:buFont typeface="Arial" pitchFamily="34" charset="0"/>
              <a:buNone/>
            </a:pPr>
            <a:r>
              <a:rPr lang="en-US">
                <a:latin typeface="Calibri" pitchFamily="34" charset="0"/>
                <a:cs typeface="Calibri" pitchFamily="34" charset="0"/>
              </a:rPr>
              <a:t>In order to achieve these mappings two multiframe formats are used:</a:t>
            </a:r>
            <a:endParaRPr lang="en-US" sz="800">
              <a:latin typeface="Calibri" pitchFamily="34" charset="0"/>
              <a:cs typeface="Calibri" pitchFamily="34" charset="0"/>
            </a:endParaRPr>
          </a:p>
          <a:p>
            <a:pPr marL="1482725" lvl="3" indent="-342900"/>
            <a:r>
              <a:rPr lang="en-US" b="1" u="sng">
                <a:solidFill>
                  <a:srgbClr val="002060"/>
                </a:solidFill>
                <a:latin typeface="Calibri" pitchFamily="34" charset="0"/>
                <a:cs typeface="Calibri" pitchFamily="34" charset="0"/>
              </a:rPr>
              <a:t>Multiframe Format (1) :</a:t>
            </a:r>
          </a:p>
          <a:p>
            <a:pPr marL="1939925" lvl="4" indent="-342900"/>
            <a:r>
              <a:rPr lang="en-US">
                <a:latin typeface="Calibri" pitchFamily="34" charset="0"/>
                <a:cs typeface="Calibri" pitchFamily="34" charset="0"/>
              </a:rPr>
              <a:t>26 TDM frames for the TCH/SACCH cases (1) and (2)</a:t>
            </a:r>
            <a:endParaRPr lang="en-US" sz="800">
              <a:latin typeface="Calibri" pitchFamily="34" charset="0"/>
              <a:cs typeface="Calibri" pitchFamily="34" charset="0"/>
            </a:endParaRPr>
          </a:p>
          <a:p>
            <a:pPr marL="1482725" lvl="3" indent="-342900"/>
            <a:r>
              <a:rPr lang="en-US" b="1" u="sng">
                <a:solidFill>
                  <a:srgbClr val="002060"/>
                </a:solidFill>
                <a:latin typeface="Calibri" pitchFamily="34" charset="0"/>
                <a:cs typeface="Calibri" pitchFamily="34" charset="0"/>
              </a:rPr>
              <a:t>Multiframe Format (2) :</a:t>
            </a:r>
          </a:p>
          <a:p>
            <a:pPr marL="1939925" lvl="4" indent="-342900"/>
            <a:r>
              <a:rPr lang="en-US">
                <a:latin typeface="Calibri" pitchFamily="34" charset="0"/>
                <a:cs typeface="Calibri" pitchFamily="34" charset="0"/>
              </a:rPr>
              <a:t>51 TDM frames for cases (3), (4) and (5).</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012982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36904" cy="648072"/>
          </a:xfrm>
        </p:spPr>
        <p:txBody>
          <a:bodyPr/>
          <a:lstStyle/>
          <a:p>
            <a:r>
              <a:rPr lang="en-US" b="0" dirty="0">
                <a:solidFill>
                  <a:srgbClr val="FFFFFF"/>
                </a:solidFill>
                <a:latin typeface="Calibri"/>
                <a:ea typeface="楷体_GB2312"/>
                <a:cs typeface="Calibri"/>
              </a:rPr>
              <a:t>Channel Assignment inside cells</a:t>
            </a:r>
            <a:endParaRPr lang="en-GB" b="0" dirty="0">
              <a:solidFill>
                <a:srgbClr val="FFFFFF"/>
              </a:solidFill>
              <a:latin typeface="Calibri"/>
              <a:cs typeface="Calibri"/>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74</a:t>
            </a:fld>
            <a:endParaRPr lang="en-GB"/>
          </a:p>
        </p:txBody>
      </p:sp>
      <p:sp>
        <p:nvSpPr>
          <p:cNvPr id="7" name="Rectangle 2"/>
          <p:cNvSpPr txBox="1">
            <a:spLocks noChangeArrowheads="1"/>
          </p:cNvSpPr>
          <p:nvPr/>
        </p:nvSpPr>
        <p:spPr>
          <a:xfrm>
            <a:off x="971600" y="907903"/>
            <a:ext cx="7776864" cy="5472608"/>
          </a:xfrm>
          <a:prstGeom prst="rect">
            <a:avLst/>
          </a:prstGeom>
          <a:noFill/>
        </p:spPr>
        <p:txBody>
          <a:bodyPr vert="horz" lIns="92075" tIns="46038" rIns="92075" bIns="460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zh-CN" sz="2400" b="1">
                <a:solidFill>
                  <a:srgbClr val="000000"/>
                </a:solidFill>
                <a:latin typeface="Calibri" pitchFamily="34" charset="0"/>
                <a:ea typeface="宋体" charset="0"/>
                <a:cs typeface="Calibri" pitchFamily="34" charset="0"/>
              </a:rPr>
              <a:t>Small capacity cell with only 1 TRX</a:t>
            </a:r>
            <a:endParaRPr lang="en-US" altLang="zh-CN" sz="2400">
              <a:solidFill>
                <a:srgbClr val="000000"/>
              </a:solidFill>
              <a:latin typeface="Calibri" pitchFamily="34" charset="0"/>
              <a:ea typeface="宋体" charset="0"/>
              <a:cs typeface="Calibri" pitchFamily="34" charset="0"/>
            </a:endParaRPr>
          </a:p>
          <a:p>
            <a:pPr lvl="1">
              <a:buFontTx/>
              <a:buNone/>
              <a:defRPr/>
            </a:pPr>
            <a:r>
              <a:rPr lang="en-US" altLang="zh-CN" sz="1800">
                <a:solidFill>
                  <a:srgbClr val="000000"/>
                </a:solidFill>
                <a:latin typeface="Calibri" pitchFamily="34" charset="0"/>
                <a:ea typeface="宋体" charset="0"/>
                <a:cs typeface="Calibri" pitchFamily="34" charset="0"/>
              </a:rPr>
              <a:t>	</a:t>
            </a:r>
            <a:r>
              <a:rPr lang="en-US" altLang="zh-CN" sz="1800" b="1">
                <a:solidFill>
                  <a:srgbClr val="000000"/>
                </a:solidFill>
                <a:latin typeface="Calibri" pitchFamily="34" charset="0"/>
                <a:ea typeface="宋体" charset="0"/>
                <a:cs typeface="Calibri" pitchFamily="34" charset="0"/>
              </a:rPr>
              <a:t>TN0: </a:t>
            </a:r>
            <a:r>
              <a:rPr lang="en-US" altLang="zh-CN" sz="1800">
                <a:solidFill>
                  <a:srgbClr val="000000"/>
                </a:solidFill>
                <a:latin typeface="Calibri" pitchFamily="34" charset="0"/>
                <a:ea typeface="宋体" charset="0"/>
                <a:cs typeface="Calibri" pitchFamily="34" charset="0"/>
              </a:rPr>
              <a:t>FCCH+SCH+CCCH+BCCH+SDCCH/4(0,_,3)+SACCH/C4(0,_,3);</a:t>
            </a:r>
          </a:p>
          <a:p>
            <a:pPr lvl="1">
              <a:buFontTx/>
              <a:buNone/>
              <a:defRPr/>
            </a:pPr>
            <a:r>
              <a:rPr lang="en-US" altLang="zh-CN" sz="1800">
                <a:solidFill>
                  <a:srgbClr val="000000"/>
                </a:solidFill>
                <a:latin typeface="Calibri" pitchFamily="34" charset="0"/>
                <a:ea typeface="宋体" charset="0"/>
                <a:cs typeface="Calibri" pitchFamily="34" charset="0"/>
              </a:rPr>
              <a:t>	</a:t>
            </a:r>
            <a:r>
              <a:rPr lang="en-US" altLang="zh-CN" sz="1800" b="1">
                <a:solidFill>
                  <a:srgbClr val="000000"/>
                </a:solidFill>
                <a:latin typeface="Calibri" pitchFamily="34" charset="0"/>
                <a:ea typeface="宋体" charset="0"/>
                <a:cs typeface="Calibri" pitchFamily="34" charset="0"/>
              </a:rPr>
              <a:t>TN1-7</a:t>
            </a:r>
            <a:r>
              <a:rPr lang="en-US" altLang="zh-CN" sz="1800">
                <a:solidFill>
                  <a:srgbClr val="000000"/>
                </a:solidFill>
                <a:latin typeface="Calibri" pitchFamily="34" charset="0"/>
                <a:ea typeface="宋体" charset="0"/>
                <a:cs typeface="Calibri" pitchFamily="34" charset="0"/>
              </a:rPr>
              <a:t>:  TCH/F+FACCH/F+SACCH/TF</a:t>
            </a:r>
          </a:p>
          <a:p>
            <a:pPr lvl="1">
              <a:buFontTx/>
              <a:buNone/>
              <a:defRPr/>
            </a:pPr>
            <a:endParaRPr lang="en-US" altLang="zh-CN" sz="1800">
              <a:solidFill>
                <a:srgbClr val="000000"/>
              </a:solidFill>
              <a:latin typeface="Calibri" pitchFamily="34" charset="0"/>
              <a:ea typeface="宋体" charset="0"/>
              <a:cs typeface="Calibri" pitchFamily="34" charset="0"/>
            </a:endParaRPr>
          </a:p>
          <a:p>
            <a:pPr>
              <a:defRPr/>
            </a:pPr>
            <a:r>
              <a:rPr lang="en-US" altLang="zh-CN" sz="2400" b="1">
                <a:solidFill>
                  <a:srgbClr val="000000"/>
                </a:solidFill>
                <a:latin typeface="Calibri" pitchFamily="34" charset="0"/>
                <a:ea typeface="宋体" charset="0"/>
                <a:cs typeface="Calibri" pitchFamily="34" charset="0"/>
              </a:rPr>
              <a:t>The medium-size cell with 4 TRXs</a:t>
            </a:r>
            <a:endParaRPr lang="en-US" altLang="zh-CN" sz="2400">
              <a:solidFill>
                <a:srgbClr val="000000"/>
              </a:solidFill>
              <a:latin typeface="Calibri" pitchFamily="34" charset="0"/>
              <a:ea typeface="宋体" charset="0"/>
              <a:cs typeface="Calibri" pitchFamily="34" charset="0"/>
            </a:endParaRPr>
          </a:p>
          <a:p>
            <a:pPr lvl="1">
              <a:buFontTx/>
              <a:buNone/>
              <a:defRPr/>
            </a:pPr>
            <a:r>
              <a:rPr lang="en-US" altLang="zh-CN" sz="1800">
                <a:solidFill>
                  <a:srgbClr val="000000"/>
                </a:solidFill>
                <a:latin typeface="Calibri" pitchFamily="34" charset="0"/>
                <a:ea typeface="宋体" charset="0"/>
                <a:cs typeface="Calibri" pitchFamily="34" charset="0"/>
              </a:rPr>
              <a:t>	</a:t>
            </a:r>
            <a:r>
              <a:rPr lang="en-US" altLang="zh-CN" sz="1800" b="1">
                <a:solidFill>
                  <a:srgbClr val="000000"/>
                </a:solidFill>
                <a:latin typeface="Calibri" pitchFamily="34" charset="0"/>
                <a:ea typeface="宋体" charset="0"/>
                <a:cs typeface="Calibri" pitchFamily="34" charset="0"/>
              </a:rPr>
              <a:t>1TN0</a:t>
            </a:r>
            <a:r>
              <a:rPr lang="en-US" altLang="zh-CN" sz="1800">
                <a:solidFill>
                  <a:srgbClr val="000000"/>
                </a:solidFill>
                <a:latin typeface="Calibri" pitchFamily="34" charset="0"/>
                <a:ea typeface="宋体" charset="0"/>
                <a:cs typeface="Calibri" pitchFamily="34" charset="0"/>
              </a:rPr>
              <a:t> group: FCCH+SCH+BCCH+CCCH;</a:t>
            </a:r>
          </a:p>
          <a:p>
            <a:pPr lvl="1">
              <a:buFontTx/>
              <a:buNone/>
              <a:defRPr/>
            </a:pPr>
            <a:r>
              <a:rPr lang="en-US" altLang="zh-CN" sz="1800">
                <a:solidFill>
                  <a:srgbClr val="000000"/>
                </a:solidFill>
                <a:latin typeface="Calibri" pitchFamily="34" charset="0"/>
                <a:ea typeface="宋体" charset="0"/>
                <a:cs typeface="Calibri" pitchFamily="34" charset="0"/>
              </a:rPr>
              <a:t>	</a:t>
            </a:r>
            <a:r>
              <a:rPr lang="en-US" altLang="zh-CN" sz="1800" b="1">
                <a:solidFill>
                  <a:srgbClr val="000000"/>
                </a:solidFill>
                <a:latin typeface="Calibri" pitchFamily="34" charset="0"/>
                <a:ea typeface="宋体" charset="0"/>
                <a:cs typeface="Calibri" pitchFamily="34" charset="0"/>
              </a:rPr>
              <a:t>2</a:t>
            </a:r>
            <a:r>
              <a:rPr lang="en-US" altLang="zh-CN" sz="1800">
                <a:solidFill>
                  <a:srgbClr val="000000"/>
                </a:solidFill>
                <a:latin typeface="Calibri" pitchFamily="34" charset="0"/>
                <a:ea typeface="宋体" charset="0"/>
                <a:cs typeface="Calibri" pitchFamily="34" charset="0"/>
              </a:rPr>
              <a:t> SDCCH/8(0,_,7)+SACCH/C8(0,_,7);</a:t>
            </a:r>
          </a:p>
          <a:p>
            <a:pPr lvl="1">
              <a:buFontTx/>
              <a:buNone/>
              <a:defRPr/>
            </a:pPr>
            <a:r>
              <a:rPr lang="en-US" altLang="zh-CN" sz="1800">
                <a:solidFill>
                  <a:srgbClr val="000000"/>
                </a:solidFill>
                <a:latin typeface="Calibri" pitchFamily="34" charset="0"/>
                <a:ea typeface="宋体" charset="0"/>
                <a:cs typeface="Calibri" pitchFamily="34" charset="0"/>
              </a:rPr>
              <a:t>	</a:t>
            </a:r>
            <a:r>
              <a:rPr lang="en-US" altLang="zh-CN" sz="1800" b="1">
                <a:solidFill>
                  <a:srgbClr val="000000"/>
                </a:solidFill>
                <a:latin typeface="Calibri" pitchFamily="34" charset="0"/>
                <a:ea typeface="宋体" charset="0"/>
                <a:cs typeface="Calibri" pitchFamily="34" charset="0"/>
              </a:rPr>
              <a:t>29 </a:t>
            </a:r>
            <a:r>
              <a:rPr lang="en-US" altLang="zh-CN" sz="1800">
                <a:solidFill>
                  <a:srgbClr val="000000"/>
                </a:solidFill>
                <a:latin typeface="Calibri" pitchFamily="34" charset="0"/>
                <a:ea typeface="宋体" charset="0"/>
                <a:cs typeface="Calibri" pitchFamily="34" charset="0"/>
              </a:rPr>
              <a:t>TCH/F+FACCH/F+SACCH/TF</a:t>
            </a:r>
          </a:p>
          <a:p>
            <a:pPr lvl="1">
              <a:buFontTx/>
              <a:buNone/>
              <a:defRPr/>
            </a:pPr>
            <a:endParaRPr lang="en-US" altLang="zh-CN" sz="1800">
              <a:solidFill>
                <a:srgbClr val="000000"/>
              </a:solidFill>
              <a:latin typeface="Calibri" pitchFamily="34" charset="0"/>
              <a:ea typeface="宋体" charset="0"/>
              <a:cs typeface="Calibri" pitchFamily="34" charset="0"/>
            </a:endParaRPr>
          </a:p>
          <a:p>
            <a:pPr algn="just">
              <a:defRPr/>
            </a:pPr>
            <a:r>
              <a:rPr lang="en-US" altLang="zh-CN" sz="2400" b="1">
                <a:solidFill>
                  <a:srgbClr val="000000"/>
                </a:solidFill>
                <a:latin typeface="Calibri" pitchFamily="34" charset="0"/>
                <a:ea typeface="宋体" charset="0"/>
                <a:cs typeface="Calibri" pitchFamily="34" charset="0"/>
              </a:rPr>
              <a:t>Large-size cell with 12 TRXs</a:t>
            </a:r>
            <a:endParaRPr lang="en-US" altLang="zh-CN" sz="2400">
              <a:solidFill>
                <a:srgbClr val="000000"/>
              </a:solidFill>
              <a:latin typeface="Calibri" pitchFamily="34" charset="0"/>
              <a:ea typeface="宋体" charset="0"/>
              <a:cs typeface="Calibri" pitchFamily="34" charset="0"/>
            </a:endParaRPr>
          </a:p>
          <a:p>
            <a:pPr lvl="1" algn="just">
              <a:buFont typeface="Arial" pitchFamily="34" charset="0"/>
              <a:buNone/>
              <a:defRPr/>
            </a:pPr>
            <a:r>
              <a:rPr lang="en-US" altLang="zh-CN" sz="1800">
                <a:solidFill>
                  <a:srgbClr val="000000"/>
                </a:solidFill>
                <a:latin typeface="Calibri" pitchFamily="34" charset="0"/>
                <a:ea typeface="宋体" charset="0"/>
                <a:cs typeface="Calibri" pitchFamily="34" charset="0"/>
              </a:rPr>
              <a:t>1 TN0 group: FCCH+SCH+BCCH+CCCH;</a:t>
            </a:r>
          </a:p>
          <a:p>
            <a:pPr lvl="1" algn="just">
              <a:buFont typeface="Arial" pitchFamily="34" charset="0"/>
              <a:buNone/>
              <a:defRPr/>
            </a:pPr>
            <a:r>
              <a:rPr lang="en-US" altLang="zh-CN" sz="1800">
                <a:solidFill>
                  <a:srgbClr val="000000"/>
                </a:solidFill>
                <a:latin typeface="Calibri" pitchFamily="34" charset="0"/>
                <a:ea typeface="宋体" charset="0"/>
                <a:cs typeface="Calibri" pitchFamily="34" charset="0"/>
              </a:rPr>
              <a:t>1 TN2 group, 1 TN4 group and 1 TN6 group: BCCH+CCCH;</a:t>
            </a:r>
          </a:p>
          <a:p>
            <a:pPr lvl="1" algn="just">
              <a:buFont typeface="Arial" pitchFamily="34" charset="0"/>
              <a:buNone/>
              <a:defRPr/>
            </a:pPr>
            <a:r>
              <a:rPr lang="en-US" altLang="zh-CN" sz="1800">
                <a:solidFill>
                  <a:srgbClr val="000000"/>
                </a:solidFill>
                <a:latin typeface="Calibri" pitchFamily="34" charset="0"/>
                <a:ea typeface="宋体" charset="0"/>
                <a:cs typeface="Calibri" pitchFamily="34" charset="0"/>
              </a:rPr>
              <a:t>5 SDCCH/8(0,_,7)+SACCH/C8(0,_,7);</a:t>
            </a:r>
          </a:p>
          <a:p>
            <a:pPr lvl="1" algn="just">
              <a:buFont typeface="Arial" pitchFamily="34" charset="0"/>
              <a:buNone/>
              <a:defRPr/>
            </a:pPr>
            <a:r>
              <a:rPr lang="en-US" altLang="zh-CN" sz="1800">
                <a:solidFill>
                  <a:srgbClr val="000000"/>
                </a:solidFill>
                <a:latin typeface="Calibri" pitchFamily="34" charset="0"/>
                <a:ea typeface="宋体" charset="0"/>
                <a:cs typeface="Calibri" pitchFamily="34" charset="0"/>
              </a:rPr>
              <a:t>87 TCH/F+FACCH/F+SACCH/TF</a:t>
            </a:r>
          </a:p>
          <a:p>
            <a:pPr lvl="1">
              <a:buFontTx/>
              <a:buNone/>
              <a:defRPr/>
            </a:pPr>
            <a:endParaRPr lang="en-US" altLang="zh-CN" sz="1800">
              <a:solidFill>
                <a:srgbClr val="000000"/>
              </a:solidFill>
              <a:latin typeface="Calibri" pitchFamily="34" charset="0"/>
              <a:ea typeface="宋体" charset="0"/>
              <a:cs typeface="Calibri" pitchFamily="34" charset="0"/>
            </a:endParaRPr>
          </a:p>
          <a:p>
            <a:pPr>
              <a:buFont typeface="Wingdings" charset="0"/>
              <a:buNone/>
              <a:defRPr/>
            </a:pPr>
            <a:endParaRPr lang="en-US" altLang="zh-CN" sz="2000" dirty="0">
              <a:solidFill>
                <a:srgbClr val="000000"/>
              </a:solidFill>
              <a:latin typeface="Calibri" pitchFamily="34" charset="0"/>
              <a:ea typeface="宋体" charset="0"/>
              <a:cs typeface="Calibri" pitchFamily="34" charset="0"/>
            </a:endParaRPr>
          </a:p>
        </p:txBody>
      </p:sp>
    </p:spTree>
    <p:extLst>
      <p:ext uri="{BB962C8B-B14F-4D97-AF65-F5344CB8AC3E}">
        <p14:creationId xmlns:p14="http://schemas.microsoft.com/office/powerpoint/2010/main" val="2776235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41956" y="-99392"/>
            <a:ext cx="8966548" cy="596875"/>
          </a:xfrm>
          <a:noFill/>
          <a:ln/>
        </p:spPr>
        <p:txBody>
          <a:bodyPr>
            <a:normAutofit/>
          </a:bodyPr>
          <a:lstStyle/>
          <a:p>
            <a:pPr>
              <a:tabLst>
                <a:tab pos="285750" algn="l"/>
                <a:tab pos="1049338" algn="l"/>
              </a:tabLst>
            </a:pPr>
            <a:r>
              <a:rPr lang="en-US" sz="3200" b="0" dirty="0">
                <a:solidFill>
                  <a:srgbClr val="FFFFFF"/>
                </a:solidFill>
                <a:latin typeface="Calibri"/>
                <a:cs typeface="Calibri"/>
              </a:rPr>
              <a:t>Mapping of TCH and SACCH</a:t>
            </a:r>
          </a:p>
        </p:txBody>
      </p:sp>
      <p:sp>
        <p:nvSpPr>
          <p:cNvPr id="18435" name="Rectangle 3"/>
          <p:cNvSpPr>
            <a:spLocks noGrp="1" noChangeArrowheads="1"/>
          </p:cNvSpPr>
          <p:nvPr>
            <p:ph type="body" idx="1"/>
          </p:nvPr>
        </p:nvSpPr>
        <p:spPr>
          <a:xfrm>
            <a:off x="76200" y="4648200"/>
            <a:ext cx="8991600" cy="1828800"/>
          </a:xfrm>
          <a:noFill/>
          <a:ln/>
        </p:spPr>
        <p:txBody>
          <a:bodyPr>
            <a:normAutofit/>
          </a:bodyPr>
          <a:lstStyle/>
          <a:p>
            <a:pPr marL="820738" lvl="2" indent="0">
              <a:buNone/>
            </a:pPr>
            <a:r>
              <a:rPr lang="en-US" dirty="0"/>
              <a:t>In the diagram TC0 denotes a normal burst of 0.577 </a:t>
            </a:r>
            <a:r>
              <a:rPr lang="en-US" dirty="0" err="1"/>
              <a:t>ms</a:t>
            </a:r>
            <a:r>
              <a:rPr lang="en-US" dirty="0"/>
              <a:t> (associated with a TDMA frame) on a physical channel. TC1 denotes the next burst occurring 4.615 </a:t>
            </a:r>
            <a:r>
              <a:rPr lang="en-US" dirty="0" err="1"/>
              <a:t>ms</a:t>
            </a:r>
            <a:r>
              <a:rPr lang="en-US" dirty="0"/>
              <a:t> later on the same physical channel and so on. The </a:t>
            </a:r>
            <a:r>
              <a:rPr lang="en-US" dirty="0" err="1"/>
              <a:t>multiframe</a:t>
            </a:r>
            <a:r>
              <a:rPr lang="en-US" dirty="0"/>
              <a:t> duration equals </a:t>
            </a:r>
          </a:p>
          <a:p>
            <a:pPr marL="820738" lvl="2" indent="0">
              <a:buNone/>
            </a:pPr>
            <a:r>
              <a:rPr lang="en-US" u="sng" dirty="0"/>
              <a:t>26  </a:t>
            </a:r>
            <a:r>
              <a:rPr lang="en-US" u="sng" dirty="0">
                <a:latin typeface="Symbol" pitchFamily="18" charset="2"/>
              </a:rPr>
              <a:t></a:t>
            </a:r>
            <a:r>
              <a:rPr lang="en-US" u="sng" dirty="0"/>
              <a:t> 4.615 </a:t>
            </a:r>
            <a:r>
              <a:rPr lang="en-US" u="sng" dirty="0" err="1"/>
              <a:t>ms</a:t>
            </a:r>
            <a:r>
              <a:rPr lang="en-US" u="sng" dirty="0"/>
              <a:t>   =  120 </a:t>
            </a:r>
            <a:r>
              <a:rPr lang="en-US" u="sng" dirty="0" err="1"/>
              <a:t>ms</a:t>
            </a:r>
            <a:r>
              <a:rPr lang="en-US" dirty="0" err="1"/>
              <a:t>.</a:t>
            </a:r>
            <a:endParaRPr lang="en-US" dirty="0"/>
          </a:p>
        </p:txBody>
      </p:sp>
      <p:sp>
        <p:nvSpPr>
          <p:cNvPr id="18437" name="Rectangle 5"/>
          <p:cNvSpPr>
            <a:spLocks noChangeArrowheads="1"/>
          </p:cNvSpPr>
          <p:nvPr/>
        </p:nvSpPr>
        <p:spPr bwMode="auto">
          <a:xfrm>
            <a:off x="3295330" y="4238239"/>
            <a:ext cx="2947987"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b="1" i="1" dirty="0"/>
              <a:t>Full- and Half-Rate Channels</a:t>
            </a:r>
          </a:p>
        </p:txBody>
      </p:sp>
      <p:grpSp>
        <p:nvGrpSpPr>
          <p:cNvPr id="18439" name="Group 7"/>
          <p:cNvGrpSpPr>
            <a:grpSpLocks noChangeAspect="1"/>
          </p:cNvGrpSpPr>
          <p:nvPr/>
        </p:nvGrpSpPr>
        <p:grpSpPr bwMode="auto">
          <a:xfrm>
            <a:off x="1578448" y="1019175"/>
            <a:ext cx="5915025" cy="3216275"/>
            <a:chOff x="979" y="374"/>
            <a:chExt cx="3726" cy="2026"/>
          </a:xfrm>
        </p:grpSpPr>
        <p:sp>
          <p:nvSpPr>
            <p:cNvPr id="18438" name="AutoShape 6"/>
            <p:cNvSpPr>
              <a:spLocks noChangeAspect="1" noChangeArrowheads="1" noTextEdit="1"/>
            </p:cNvSpPr>
            <p:nvPr/>
          </p:nvSpPr>
          <p:spPr bwMode="auto">
            <a:xfrm>
              <a:off x="979" y="374"/>
              <a:ext cx="3726" cy="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grpSp>
          <p:nvGrpSpPr>
            <p:cNvPr id="18640" name="Group 208"/>
            <p:cNvGrpSpPr>
              <a:grpSpLocks/>
            </p:cNvGrpSpPr>
            <p:nvPr/>
          </p:nvGrpSpPr>
          <p:grpSpPr bwMode="auto">
            <a:xfrm>
              <a:off x="1007" y="439"/>
              <a:ext cx="3681" cy="1792"/>
              <a:chOff x="1007" y="439"/>
              <a:chExt cx="3681" cy="1792"/>
            </a:xfrm>
          </p:grpSpPr>
          <p:sp>
            <p:nvSpPr>
              <p:cNvPr id="18440" name="Rectangle 8"/>
              <p:cNvSpPr>
                <a:spLocks noChangeArrowheads="1"/>
              </p:cNvSpPr>
              <p:nvPr/>
            </p:nvSpPr>
            <p:spPr bwMode="auto">
              <a:xfrm>
                <a:off x="1274" y="1660"/>
                <a:ext cx="262" cy="56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441" name="Freeform 9"/>
              <p:cNvSpPr>
                <a:spLocks/>
              </p:cNvSpPr>
              <p:nvPr/>
            </p:nvSpPr>
            <p:spPr bwMode="auto">
              <a:xfrm>
                <a:off x="1274" y="1655"/>
                <a:ext cx="267" cy="10"/>
              </a:xfrm>
              <a:custGeom>
                <a:avLst/>
                <a:gdLst>
                  <a:gd name="T0" fmla="*/ 533 w 533"/>
                  <a:gd name="T1" fmla="*/ 9 h 19"/>
                  <a:gd name="T2" fmla="*/ 524 w 533"/>
                  <a:gd name="T3" fmla="*/ 0 h 19"/>
                  <a:gd name="T4" fmla="*/ 0 w 533"/>
                  <a:gd name="T5" fmla="*/ 0 h 19"/>
                  <a:gd name="T6" fmla="*/ 0 w 533"/>
                  <a:gd name="T7" fmla="*/ 19 h 19"/>
                  <a:gd name="T8" fmla="*/ 524 w 533"/>
                  <a:gd name="T9" fmla="*/ 19 h 19"/>
                  <a:gd name="T10" fmla="*/ 515 w 533"/>
                  <a:gd name="T11" fmla="*/ 9 h 19"/>
                  <a:gd name="T12" fmla="*/ 533 w 533"/>
                  <a:gd name="T13" fmla="*/ 9 h 19"/>
                  <a:gd name="T14" fmla="*/ 533 w 533"/>
                  <a:gd name="T15" fmla="*/ 0 h 19"/>
                  <a:gd name="T16" fmla="*/ 524 w 533"/>
                  <a:gd name="T17" fmla="*/ 0 h 19"/>
                  <a:gd name="T18" fmla="*/ 533 w 533"/>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533" y="9"/>
                    </a:moveTo>
                    <a:lnTo>
                      <a:pt x="524" y="0"/>
                    </a:lnTo>
                    <a:lnTo>
                      <a:pt x="0" y="0"/>
                    </a:lnTo>
                    <a:lnTo>
                      <a:pt x="0" y="19"/>
                    </a:lnTo>
                    <a:lnTo>
                      <a:pt x="524" y="19"/>
                    </a:lnTo>
                    <a:lnTo>
                      <a:pt x="515" y="9"/>
                    </a:lnTo>
                    <a:lnTo>
                      <a:pt x="533" y="9"/>
                    </a:lnTo>
                    <a:lnTo>
                      <a:pt x="533" y="0"/>
                    </a:lnTo>
                    <a:lnTo>
                      <a:pt x="524" y="0"/>
                    </a:lnTo>
                    <a:lnTo>
                      <a:pt x="533"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2" name="Freeform 10"/>
              <p:cNvSpPr>
                <a:spLocks/>
              </p:cNvSpPr>
              <p:nvPr/>
            </p:nvSpPr>
            <p:spPr bwMode="auto">
              <a:xfrm>
                <a:off x="1531" y="1660"/>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3" name="Freeform 11"/>
              <p:cNvSpPr>
                <a:spLocks/>
              </p:cNvSpPr>
              <p:nvPr/>
            </p:nvSpPr>
            <p:spPr bwMode="auto">
              <a:xfrm>
                <a:off x="1269" y="2222"/>
                <a:ext cx="267" cy="9"/>
              </a:xfrm>
              <a:custGeom>
                <a:avLst/>
                <a:gdLst>
                  <a:gd name="T0" fmla="*/ 0 w 534"/>
                  <a:gd name="T1" fmla="*/ 10 h 19"/>
                  <a:gd name="T2" fmla="*/ 10 w 534"/>
                  <a:gd name="T3" fmla="*/ 19 h 19"/>
                  <a:gd name="T4" fmla="*/ 534 w 534"/>
                  <a:gd name="T5" fmla="*/ 19 h 19"/>
                  <a:gd name="T6" fmla="*/ 534 w 534"/>
                  <a:gd name="T7" fmla="*/ 0 h 19"/>
                  <a:gd name="T8" fmla="*/ 10 w 534"/>
                  <a:gd name="T9" fmla="*/ 0 h 19"/>
                  <a:gd name="T10" fmla="*/ 19 w 534"/>
                  <a:gd name="T11" fmla="*/ 10 h 19"/>
                  <a:gd name="T12" fmla="*/ 0 w 534"/>
                  <a:gd name="T13" fmla="*/ 10 h 19"/>
                  <a:gd name="T14" fmla="*/ 0 w 534"/>
                  <a:gd name="T15" fmla="*/ 19 h 19"/>
                  <a:gd name="T16" fmla="*/ 10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10" y="19"/>
                    </a:lnTo>
                    <a:lnTo>
                      <a:pt x="534" y="19"/>
                    </a:lnTo>
                    <a:lnTo>
                      <a:pt x="534" y="0"/>
                    </a:lnTo>
                    <a:lnTo>
                      <a:pt x="10" y="0"/>
                    </a:lnTo>
                    <a:lnTo>
                      <a:pt x="19" y="10"/>
                    </a:lnTo>
                    <a:lnTo>
                      <a:pt x="0" y="10"/>
                    </a:lnTo>
                    <a:lnTo>
                      <a:pt x="0" y="19"/>
                    </a:lnTo>
                    <a:lnTo>
                      <a:pt x="10"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4" name="Freeform 12"/>
              <p:cNvSpPr>
                <a:spLocks/>
              </p:cNvSpPr>
              <p:nvPr/>
            </p:nvSpPr>
            <p:spPr bwMode="auto">
              <a:xfrm>
                <a:off x="1269" y="1655"/>
                <a:ext cx="9" cy="571"/>
              </a:xfrm>
              <a:custGeom>
                <a:avLst/>
                <a:gdLst>
                  <a:gd name="T0" fmla="*/ 10 w 19"/>
                  <a:gd name="T1" fmla="*/ 0 h 1142"/>
                  <a:gd name="T2" fmla="*/ 0 w 19"/>
                  <a:gd name="T3" fmla="*/ 9 h 1142"/>
                  <a:gd name="T4" fmla="*/ 0 w 19"/>
                  <a:gd name="T5" fmla="*/ 1142 h 1142"/>
                  <a:gd name="T6" fmla="*/ 19 w 19"/>
                  <a:gd name="T7" fmla="*/ 1142 h 1142"/>
                  <a:gd name="T8" fmla="*/ 19 w 19"/>
                  <a:gd name="T9" fmla="*/ 9 h 1142"/>
                  <a:gd name="T10" fmla="*/ 10 w 19"/>
                  <a:gd name="T11" fmla="*/ 19 h 1142"/>
                  <a:gd name="T12" fmla="*/ 10 w 19"/>
                  <a:gd name="T13" fmla="*/ 0 h 1142"/>
                  <a:gd name="T14" fmla="*/ 0 w 19"/>
                  <a:gd name="T15" fmla="*/ 0 h 1142"/>
                  <a:gd name="T16" fmla="*/ 0 w 19"/>
                  <a:gd name="T17" fmla="*/ 9 h 1142"/>
                  <a:gd name="T18" fmla="*/ 10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0"/>
                    </a:moveTo>
                    <a:lnTo>
                      <a:pt x="0" y="9"/>
                    </a:lnTo>
                    <a:lnTo>
                      <a:pt x="0" y="1142"/>
                    </a:lnTo>
                    <a:lnTo>
                      <a:pt x="19" y="1142"/>
                    </a:lnTo>
                    <a:lnTo>
                      <a:pt x="19" y="9"/>
                    </a:lnTo>
                    <a:lnTo>
                      <a:pt x="10" y="19"/>
                    </a:lnTo>
                    <a:lnTo>
                      <a:pt x="10" y="0"/>
                    </a:lnTo>
                    <a:lnTo>
                      <a:pt x="0" y="0"/>
                    </a:lnTo>
                    <a:lnTo>
                      <a:pt x="0" y="9"/>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5" name="Rectangle 13"/>
              <p:cNvSpPr>
                <a:spLocks noChangeArrowheads="1"/>
              </p:cNvSpPr>
              <p:nvPr/>
            </p:nvSpPr>
            <p:spPr bwMode="auto">
              <a:xfrm>
                <a:off x="2323" y="1660"/>
                <a:ext cx="262" cy="56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446" name="Freeform 14"/>
              <p:cNvSpPr>
                <a:spLocks/>
              </p:cNvSpPr>
              <p:nvPr/>
            </p:nvSpPr>
            <p:spPr bwMode="auto">
              <a:xfrm>
                <a:off x="2323" y="1655"/>
                <a:ext cx="267" cy="10"/>
              </a:xfrm>
              <a:custGeom>
                <a:avLst/>
                <a:gdLst>
                  <a:gd name="T0" fmla="*/ 533 w 533"/>
                  <a:gd name="T1" fmla="*/ 9 h 19"/>
                  <a:gd name="T2" fmla="*/ 524 w 533"/>
                  <a:gd name="T3" fmla="*/ 0 h 19"/>
                  <a:gd name="T4" fmla="*/ 0 w 533"/>
                  <a:gd name="T5" fmla="*/ 0 h 19"/>
                  <a:gd name="T6" fmla="*/ 0 w 533"/>
                  <a:gd name="T7" fmla="*/ 19 h 19"/>
                  <a:gd name="T8" fmla="*/ 524 w 533"/>
                  <a:gd name="T9" fmla="*/ 19 h 19"/>
                  <a:gd name="T10" fmla="*/ 515 w 533"/>
                  <a:gd name="T11" fmla="*/ 9 h 19"/>
                  <a:gd name="T12" fmla="*/ 533 w 533"/>
                  <a:gd name="T13" fmla="*/ 9 h 19"/>
                  <a:gd name="T14" fmla="*/ 533 w 533"/>
                  <a:gd name="T15" fmla="*/ 0 h 19"/>
                  <a:gd name="T16" fmla="*/ 524 w 533"/>
                  <a:gd name="T17" fmla="*/ 0 h 19"/>
                  <a:gd name="T18" fmla="*/ 533 w 533"/>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533" y="9"/>
                    </a:moveTo>
                    <a:lnTo>
                      <a:pt x="524" y="0"/>
                    </a:lnTo>
                    <a:lnTo>
                      <a:pt x="0" y="0"/>
                    </a:lnTo>
                    <a:lnTo>
                      <a:pt x="0" y="19"/>
                    </a:lnTo>
                    <a:lnTo>
                      <a:pt x="524" y="19"/>
                    </a:lnTo>
                    <a:lnTo>
                      <a:pt x="515" y="9"/>
                    </a:lnTo>
                    <a:lnTo>
                      <a:pt x="533" y="9"/>
                    </a:lnTo>
                    <a:lnTo>
                      <a:pt x="533" y="0"/>
                    </a:lnTo>
                    <a:lnTo>
                      <a:pt x="524" y="0"/>
                    </a:lnTo>
                    <a:lnTo>
                      <a:pt x="533"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7" name="Freeform 15"/>
              <p:cNvSpPr>
                <a:spLocks/>
              </p:cNvSpPr>
              <p:nvPr/>
            </p:nvSpPr>
            <p:spPr bwMode="auto">
              <a:xfrm>
                <a:off x="2580" y="1660"/>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8" name="Freeform 16"/>
              <p:cNvSpPr>
                <a:spLocks/>
              </p:cNvSpPr>
              <p:nvPr/>
            </p:nvSpPr>
            <p:spPr bwMode="auto">
              <a:xfrm>
                <a:off x="2318" y="2222"/>
                <a:ext cx="267" cy="9"/>
              </a:xfrm>
              <a:custGeom>
                <a:avLst/>
                <a:gdLst>
                  <a:gd name="T0" fmla="*/ 0 w 534"/>
                  <a:gd name="T1" fmla="*/ 10 h 19"/>
                  <a:gd name="T2" fmla="*/ 10 w 534"/>
                  <a:gd name="T3" fmla="*/ 19 h 19"/>
                  <a:gd name="T4" fmla="*/ 534 w 534"/>
                  <a:gd name="T5" fmla="*/ 19 h 19"/>
                  <a:gd name="T6" fmla="*/ 534 w 534"/>
                  <a:gd name="T7" fmla="*/ 0 h 19"/>
                  <a:gd name="T8" fmla="*/ 10 w 534"/>
                  <a:gd name="T9" fmla="*/ 0 h 19"/>
                  <a:gd name="T10" fmla="*/ 19 w 534"/>
                  <a:gd name="T11" fmla="*/ 10 h 19"/>
                  <a:gd name="T12" fmla="*/ 0 w 534"/>
                  <a:gd name="T13" fmla="*/ 10 h 19"/>
                  <a:gd name="T14" fmla="*/ 0 w 534"/>
                  <a:gd name="T15" fmla="*/ 19 h 19"/>
                  <a:gd name="T16" fmla="*/ 10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10" y="19"/>
                    </a:lnTo>
                    <a:lnTo>
                      <a:pt x="534" y="19"/>
                    </a:lnTo>
                    <a:lnTo>
                      <a:pt x="534" y="0"/>
                    </a:lnTo>
                    <a:lnTo>
                      <a:pt x="10" y="0"/>
                    </a:lnTo>
                    <a:lnTo>
                      <a:pt x="19" y="10"/>
                    </a:lnTo>
                    <a:lnTo>
                      <a:pt x="0" y="10"/>
                    </a:lnTo>
                    <a:lnTo>
                      <a:pt x="0" y="19"/>
                    </a:lnTo>
                    <a:lnTo>
                      <a:pt x="10"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49" name="Freeform 17"/>
              <p:cNvSpPr>
                <a:spLocks/>
              </p:cNvSpPr>
              <p:nvPr/>
            </p:nvSpPr>
            <p:spPr bwMode="auto">
              <a:xfrm>
                <a:off x="2318" y="1655"/>
                <a:ext cx="9" cy="571"/>
              </a:xfrm>
              <a:custGeom>
                <a:avLst/>
                <a:gdLst>
                  <a:gd name="T0" fmla="*/ 10 w 19"/>
                  <a:gd name="T1" fmla="*/ 0 h 1142"/>
                  <a:gd name="T2" fmla="*/ 0 w 19"/>
                  <a:gd name="T3" fmla="*/ 9 h 1142"/>
                  <a:gd name="T4" fmla="*/ 0 w 19"/>
                  <a:gd name="T5" fmla="*/ 1142 h 1142"/>
                  <a:gd name="T6" fmla="*/ 19 w 19"/>
                  <a:gd name="T7" fmla="*/ 1142 h 1142"/>
                  <a:gd name="T8" fmla="*/ 19 w 19"/>
                  <a:gd name="T9" fmla="*/ 9 h 1142"/>
                  <a:gd name="T10" fmla="*/ 10 w 19"/>
                  <a:gd name="T11" fmla="*/ 19 h 1142"/>
                  <a:gd name="T12" fmla="*/ 10 w 19"/>
                  <a:gd name="T13" fmla="*/ 0 h 1142"/>
                  <a:gd name="T14" fmla="*/ 0 w 19"/>
                  <a:gd name="T15" fmla="*/ 0 h 1142"/>
                  <a:gd name="T16" fmla="*/ 0 w 19"/>
                  <a:gd name="T17" fmla="*/ 9 h 1142"/>
                  <a:gd name="T18" fmla="*/ 10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0"/>
                    </a:moveTo>
                    <a:lnTo>
                      <a:pt x="0" y="9"/>
                    </a:lnTo>
                    <a:lnTo>
                      <a:pt x="0" y="1142"/>
                    </a:lnTo>
                    <a:lnTo>
                      <a:pt x="19" y="1142"/>
                    </a:lnTo>
                    <a:lnTo>
                      <a:pt x="19" y="9"/>
                    </a:lnTo>
                    <a:lnTo>
                      <a:pt x="10" y="19"/>
                    </a:lnTo>
                    <a:lnTo>
                      <a:pt x="10" y="0"/>
                    </a:lnTo>
                    <a:lnTo>
                      <a:pt x="0" y="0"/>
                    </a:lnTo>
                    <a:lnTo>
                      <a:pt x="0" y="9"/>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0" name="Rectangle 18"/>
              <p:cNvSpPr>
                <a:spLocks noChangeArrowheads="1"/>
              </p:cNvSpPr>
              <p:nvPr/>
            </p:nvSpPr>
            <p:spPr bwMode="auto">
              <a:xfrm>
                <a:off x="2847" y="1660"/>
                <a:ext cx="262" cy="56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451" name="Freeform 19"/>
              <p:cNvSpPr>
                <a:spLocks/>
              </p:cNvSpPr>
              <p:nvPr/>
            </p:nvSpPr>
            <p:spPr bwMode="auto">
              <a:xfrm>
                <a:off x="2847" y="1655"/>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2" name="Freeform 20"/>
              <p:cNvSpPr>
                <a:spLocks/>
              </p:cNvSpPr>
              <p:nvPr/>
            </p:nvSpPr>
            <p:spPr bwMode="auto">
              <a:xfrm>
                <a:off x="3105" y="1660"/>
                <a:ext cx="9"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3" name="Freeform 21"/>
              <p:cNvSpPr>
                <a:spLocks/>
              </p:cNvSpPr>
              <p:nvPr/>
            </p:nvSpPr>
            <p:spPr bwMode="auto">
              <a:xfrm>
                <a:off x="2843" y="2222"/>
                <a:ext cx="266"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4" name="Freeform 22"/>
              <p:cNvSpPr>
                <a:spLocks/>
              </p:cNvSpPr>
              <p:nvPr/>
            </p:nvSpPr>
            <p:spPr bwMode="auto">
              <a:xfrm>
                <a:off x="2843" y="1655"/>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5" name="Rectangle 23"/>
              <p:cNvSpPr>
                <a:spLocks noChangeArrowheads="1"/>
              </p:cNvSpPr>
              <p:nvPr/>
            </p:nvSpPr>
            <p:spPr bwMode="auto">
              <a:xfrm>
                <a:off x="3896" y="1660"/>
                <a:ext cx="262" cy="56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456" name="Freeform 24"/>
              <p:cNvSpPr>
                <a:spLocks/>
              </p:cNvSpPr>
              <p:nvPr/>
            </p:nvSpPr>
            <p:spPr bwMode="auto">
              <a:xfrm>
                <a:off x="3896" y="1655"/>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7" name="Freeform 25"/>
              <p:cNvSpPr>
                <a:spLocks/>
              </p:cNvSpPr>
              <p:nvPr/>
            </p:nvSpPr>
            <p:spPr bwMode="auto">
              <a:xfrm>
                <a:off x="4154" y="1660"/>
                <a:ext cx="9"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8" name="Freeform 26"/>
              <p:cNvSpPr>
                <a:spLocks/>
              </p:cNvSpPr>
              <p:nvPr/>
            </p:nvSpPr>
            <p:spPr bwMode="auto">
              <a:xfrm>
                <a:off x="3892" y="2222"/>
                <a:ext cx="266"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59" name="Freeform 27"/>
              <p:cNvSpPr>
                <a:spLocks/>
              </p:cNvSpPr>
              <p:nvPr/>
            </p:nvSpPr>
            <p:spPr bwMode="auto">
              <a:xfrm>
                <a:off x="3892" y="1655"/>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0" name="Rectangle 28"/>
              <p:cNvSpPr>
                <a:spLocks noChangeArrowheads="1"/>
              </p:cNvSpPr>
              <p:nvPr/>
            </p:nvSpPr>
            <p:spPr bwMode="auto">
              <a:xfrm>
                <a:off x="4421" y="1660"/>
                <a:ext cx="262" cy="56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461" name="Freeform 29"/>
              <p:cNvSpPr>
                <a:spLocks/>
              </p:cNvSpPr>
              <p:nvPr/>
            </p:nvSpPr>
            <p:spPr bwMode="auto">
              <a:xfrm>
                <a:off x="4421" y="1655"/>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2" name="Freeform 30"/>
              <p:cNvSpPr>
                <a:spLocks/>
              </p:cNvSpPr>
              <p:nvPr/>
            </p:nvSpPr>
            <p:spPr bwMode="auto">
              <a:xfrm>
                <a:off x="4678" y="1660"/>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3" name="Freeform 31"/>
              <p:cNvSpPr>
                <a:spLocks/>
              </p:cNvSpPr>
              <p:nvPr/>
            </p:nvSpPr>
            <p:spPr bwMode="auto">
              <a:xfrm>
                <a:off x="4416" y="2222"/>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4" name="Freeform 32"/>
              <p:cNvSpPr>
                <a:spLocks/>
              </p:cNvSpPr>
              <p:nvPr/>
            </p:nvSpPr>
            <p:spPr bwMode="auto">
              <a:xfrm>
                <a:off x="4416" y="1655"/>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5" name="Freeform 33"/>
              <p:cNvSpPr>
                <a:spLocks noEditPoints="1"/>
              </p:cNvSpPr>
              <p:nvPr/>
            </p:nvSpPr>
            <p:spPr bwMode="auto">
              <a:xfrm>
                <a:off x="1068" y="910"/>
                <a:ext cx="146" cy="85"/>
              </a:xfrm>
              <a:custGeom>
                <a:avLst/>
                <a:gdLst>
                  <a:gd name="T0" fmla="*/ 55 w 294"/>
                  <a:gd name="T1" fmla="*/ 22 h 169"/>
                  <a:gd name="T2" fmla="*/ 0 w 294"/>
                  <a:gd name="T3" fmla="*/ 2 h 169"/>
                  <a:gd name="T4" fmla="*/ 131 w 294"/>
                  <a:gd name="T5" fmla="*/ 22 h 169"/>
                  <a:gd name="T6" fmla="*/ 77 w 294"/>
                  <a:gd name="T7" fmla="*/ 168 h 169"/>
                  <a:gd name="T8" fmla="*/ 272 w 294"/>
                  <a:gd name="T9" fmla="*/ 110 h 169"/>
                  <a:gd name="T10" fmla="*/ 290 w 294"/>
                  <a:gd name="T11" fmla="*/ 127 h 169"/>
                  <a:gd name="T12" fmla="*/ 277 w 294"/>
                  <a:gd name="T13" fmla="*/ 148 h 169"/>
                  <a:gd name="T14" fmla="*/ 265 w 294"/>
                  <a:gd name="T15" fmla="*/ 160 h 169"/>
                  <a:gd name="T16" fmla="*/ 254 w 294"/>
                  <a:gd name="T17" fmla="*/ 165 h 169"/>
                  <a:gd name="T18" fmla="*/ 244 w 294"/>
                  <a:gd name="T19" fmla="*/ 168 h 169"/>
                  <a:gd name="T20" fmla="*/ 232 w 294"/>
                  <a:gd name="T21" fmla="*/ 169 h 169"/>
                  <a:gd name="T22" fmla="*/ 220 w 294"/>
                  <a:gd name="T23" fmla="*/ 169 h 169"/>
                  <a:gd name="T24" fmla="*/ 207 w 294"/>
                  <a:gd name="T25" fmla="*/ 168 h 169"/>
                  <a:gd name="T26" fmla="*/ 196 w 294"/>
                  <a:gd name="T27" fmla="*/ 166 h 169"/>
                  <a:gd name="T28" fmla="*/ 186 w 294"/>
                  <a:gd name="T29" fmla="*/ 162 h 169"/>
                  <a:gd name="T30" fmla="*/ 174 w 294"/>
                  <a:gd name="T31" fmla="*/ 154 h 169"/>
                  <a:gd name="T32" fmla="*/ 162 w 294"/>
                  <a:gd name="T33" fmla="*/ 138 h 169"/>
                  <a:gd name="T34" fmla="*/ 153 w 294"/>
                  <a:gd name="T35" fmla="*/ 118 h 169"/>
                  <a:gd name="T36" fmla="*/ 149 w 294"/>
                  <a:gd name="T37" fmla="*/ 96 h 169"/>
                  <a:gd name="T38" fmla="*/ 149 w 294"/>
                  <a:gd name="T39" fmla="*/ 72 h 169"/>
                  <a:gd name="T40" fmla="*/ 153 w 294"/>
                  <a:gd name="T41" fmla="*/ 49 h 169"/>
                  <a:gd name="T42" fmla="*/ 163 w 294"/>
                  <a:gd name="T43" fmla="*/ 30 h 169"/>
                  <a:gd name="T44" fmla="*/ 178 w 294"/>
                  <a:gd name="T45" fmla="*/ 16 h 169"/>
                  <a:gd name="T46" fmla="*/ 190 w 294"/>
                  <a:gd name="T47" fmla="*/ 8 h 169"/>
                  <a:gd name="T48" fmla="*/ 200 w 294"/>
                  <a:gd name="T49" fmla="*/ 4 h 169"/>
                  <a:gd name="T50" fmla="*/ 210 w 294"/>
                  <a:gd name="T51" fmla="*/ 1 h 169"/>
                  <a:gd name="T52" fmla="*/ 221 w 294"/>
                  <a:gd name="T53" fmla="*/ 0 h 169"/>
                  <a:gd name="T54" fmla="*/ 232 w 294"/>
                  <a:gd name="T55" fmla="*/ 0 h 169"/>
                  <a:gd name="T56" fmla="*/ 243 w 294"/>
                  <a:gd name="T57" fmla="*/ 2 h 169"/>
                  <a:gd name="T58" fmla="*/ 253 w 294"/>
                  <a:gd name="T59" fmla="*/ 5 h 169"/>
                  <a:gd name="T60" fmla="*/ 263 w 294"/>
                  <a:gd name="T61" fmla="*/ 9 h 169"/>
                  <a:gd name="T62" fmla="*/ 274 w 294"/>
                  <a:gd name="T63" fmla="*/ 20 h 169"/>
                  <a:gd name="T64" fmla="*/ 286 w 294"/>
                  <a:gd name="T65" fmla="*/ 38 h 169"/>
                  <a:gd name="T66" fmla="*/ 268 w 294"/>
                  <a:gd name="T67" fmla="*/ 54 h 169"/>
                  <a:gd name="T68" fmla="*/ 261 w 294"/>
                  <a:gd name="T69" fmla="*/ 39 h 169"/>
                  <a:gd name="T70" fmla="*/ 252 w 294"/>
                  <a:gd name="T71" fmla="*/ 28 h 169"/>
                  <a:gd name="T72" fmla="*/ 239 w 294"/>
                  <a:gd name="T73" fmla="*/ 22 h 169"/>
                  <a:gd name="T74" fmla="*/ 225 w 294"/>
                  <a:gd name="T75" fmla="*/ 20 h 169"/>
                  <a:gd name="T76" fmla="*/ 215 w 294"/>
                  <a:gd name="T77" fmla="*/ 21 h 169"/>
                  <a:gd name="T78" fmla="*/ 208 w 294"/>
                  <a:gd name="T79" fmla="*/ 22 h 169"/>
                  <a:gd name="T80" fmla="*/ 200 w 294"/>
                  <a:gd name="T81" fmla="*/ 25 h 169"/>
                  <a:gd name="T82" fmla="*/ 193 w 294"/>
                  <a:gd name="T83" fmla="*/ 29 h 169"/>
                  <a:gd name="T84" fmla="*/ 183 w 294"/>
                  <a:gd name="T85" fmla="*/ 40 h 169"/>
                  <a:gd name="T86" fmla="*/ 175 w 294"/>
                  <a:gd name="T87" fmla="*/ 53 h 169"/>
                  <a:gd name="T88" fmla="*/ 171 w 294"/>
                  <a:gd name="T89" fmla="*/ 68 h 169"/>
                  <a:gd name="T90" fmla="*/ 170 w 294"/>
                  <a:gd name="T91" fmla="*/ 85 h 169"/>
                  <a:gd name="T92" fmla="*/ 172 w 294"/>
                  <a:gd name="T93" fmla="*/ 103 h 169"/>
                  <a:gd name="T94" fmla="*/ 177 w 294"/>
                  <a:gd name="T95" fmla="*/ 120 h 169"/>
                  <a:gd name="T96" fmla="*/ 184 w 294"/>
                  <a:gd name="T97" fmla="*/ 134 h 169"/>
                  <a:gd name="T98" fmla="*/ 195 w 294"/>
                  <a:gd name="T99" fmla="*/ 143 h 169"/>
                  <a:gd name="T100" fmla="*/ 209 w 294"/>
                  <a:gd name="T101" fmla="*/ 148 h 169"/>
                  <a:gd name="T102" fmla="*/ 224 w 294"/>
                  <a:gd name="T103" fmla="*/ 150 h 169"/>
                  <a:gd name="T104" fmla="*/ 240 w 294"/>
                  <a:gd name="T105" fmla="*/ 148 h 169"/>
                  <a:gd name="T106" fmla="*/ 254 w 294"/>
                  <a:gd name="T107" fmla="*/ 140 h 169"/>
                  <a:gd name="T108" fmla="*/ 265 w 294"/>
                  <a:gd name="T109" fmla="*/ 127 h 169"/>
                  <a:gd name="T110" fmla="*/ 272 w 294"/>
                  <a:gd name="T111" fmla="*/ 11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 h="169">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4"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20"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8"/>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3"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7"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6" name="Freeform 34"/>
              <p:cNvSpPr>
                <a:spLocks noEditPoints="1"/>
              </p:cNvSpPr>
              <p:nvPr/>
            </p:nvSpPr>
            <p:spPr bwMode="auto">
              <a:xfrm>
                <a:off x="1116" y="1028"/>
                <a:ext cx="53" cy="83"/>
              </a:xfrm>
              <a:custGeom>
                <a:avLst/>
                <a:gdLst>
                  <a:gd name="T0" fmla="*/ 0 w 107"/>
                  <a:gd name="T1" fmla="*/ 70 h 167"/>
                  <a:gd name="T2" fmla="*/ 3 w 107"/>
                  <a:gd name="T3" fmla="*/ 47 h 167"/>
                  <a:gd name="T4" fmla="*/ 9 w 107"/>
                  <a:gd name="T5" fmla="*/ 28 h 167"/>
                  <a:gd name="T6" fmla="*/ 18 w 107"/>
                  <a:gd name="T7" fmla="*/ 15 h 167"/>
                  <a:gd name="T8" fmla="*/ 30 w 107"/>
                  <a:gd name="T9" fmla="*/ 5 h 167"/>
                  <a:gd name="T10" fmla="*/ 45 w 107"/>
                  <a:gd name="T11" fmla="*/ 1 h 167"/>
                  <a:gd name="T12" fmla="*/ 60 w 107"/>
                  <a:gd name="T13" fmla="*/ 0 h 167"/>
                  <a:gd name="T14" fmla="*/ 72 w 107"/>
                  <a:gd name="T15" fmla="*/ 3 h 167"/>
                  <a:gd name="T16" fmla="*/ 82 w 107"/>
                  <a:gd name="T17" fmla="*/ 8 h 167"/>
                  <a:gd name="T18" fmla="*/ 90 w 107"/>
                  <a:gd name="T19" fmla="*/ 16 h 167"/>
                  <a:gd name="T20" fmla="*/ 96 w 107"/>
                  <a:gd name="T21" fmla="*/ 26 h 167"/>
                  <a:gd name="T22" fmla="*/ 102 w 107"/>
                  <a:gd name="T23" fmla="*/ 38 h 167"/>
                  <a:gd name="T24" fmla="*/ 105 w 107"/>
                  <a:gd name="T25" fmla="*/ 53 h 167"/>
                  <a:gd name="T26" fmla="*/ 107 w 107"/>
                  <a:gd name="T27" fmla="*/ 73 h 167"/>
                  <a:gd name="T28" fmla="*/ 107 w 107"/>
                  <a:gd name="T29" fmla="*/ 98 h 167"/>
                  <a:gd name="T30" fmla="*/ 104 w 107"/>
                  <a:gd name="T31" fmla="*/ 121 h 167"/>
                  <a:gd name="T32" fmla="*/ 98 w 107"/>
                  <a:gd name="T33" fmla="*/ 140 h 167"/>
                  <a:gd name="T34" fmla="*/ 89 w 107"/>
                  <a:gd name="T35" fmla="*/ 154 h 167"/>
                  <a:gd name="T36" fmla="*/ 77 w 107"/>
                  <a:gd name="T37" fmla="*/ 163 h 167"/>
                  <a:gd name="T38" fmla="*/ 62 w 107"/>
                  <a:gd name="T39" fmla="*/ 167 h 167"/>
                  <a:gd name="T40" fmla="*/ 48 w 107"/>
                  <a:gd name="T41" fmla="*/ 167 h 167"/>
                  <a:gd name="T42" fmla="*/ 37 w 107"/>
                  <a:gd name="T43" fmla="*/ 165 h 167"/>
                  <a:gd name="T44" fmla="*/ 27 w 107"/>
                  <a:gd name="T45" fmla="*/ 162 h 167"/>
                  <a:gd name="T46" fmla="*/ 20 w 107"/>
                  <a:gd name="T47" fmla="*/ 156 h 167"/>
                  <a:gd name="T48" fmla="*/ 8 w 107"/>
                  <a:gd name="T49" fmla="*/ 140 h 167"/>
                  <a:gd name="T50" fmla="*/ 1 w 107"/>
                  <a:gd name="T51" fmla="*/ 106 h 167"/>
                  <a:gd name="T52" fmla="*/ 20 w 107"/>
                  <a:gd name="T53" fmla="*/ 85 h 167"/>
                  <a:gd name="T54" fmla="*/ 22 w 107"/>
                  <a:gd name="T55" fmla="*/ 117 h 167"/>
                  <a:gd name="T56" fmla="*/ 29 w 107"/>
                  <a:gd name="T57" fmla="*/ 136 h 167"/>
                  <a:gd name="T58" fmla="*/ 40 w 107"/>
                  <a:gd name="T59" fmla="*/ 145 h 167"/>
                  <a:gd name="T60" fmla="*/ 53 w 107"/>
                  <a:gd name="T61" fmla="*/ 149 h 167"/>
                  <a:gd name="T62" fmla="*/ 67 w 107"/>
                  <a:gd name="T63" fmla="*/ 145 h 167"/>
                  <a:gd name="T64" fmla="*/ 77 w 107"/>
                  <a:gd name="T65" fmla="*/ 136 h 167"/>
                  <a:gd name="T66" fmla="*/ 85 w 107"/>
                  <a:gd name="T67" fmla="*/ 117 h 167"/>
                  <a:gd name="T68" fmla="*/ 87 w 107"/>
                  <a:gd name="T69" fmla="*/ 85 h 167"/>
                  <a:gd name="T70" fmla="*/ 85 w 107"/>
                  <a:gd name="T71" fmla="*/ 52 h 167"/>
                  <a:gd name="T72" fmla="*/ 77 w 107"/>
                  <a:gd name="T73" fmla="*/ 33 h 167"/>
                  <a:gd name="T74" fmla="*/ 67 w 107"/>
                  <a:gd name="T75" fmla="*/ 23 h 167"/>
                  <a:gd name="T76" fmla="*/ 53 w 107"/>
                  <a:gd name="T77" fmla="*/ 20 h 167"/>
                  <a:gd name="T78" fmla="*/ 41 w 107"/>
                  <a:gd name="T79" fmla="*/ 23 h 167"/>
                  <a:gd name="T80" fmla="*/ 30 w 107"/>
                  <a:gd name="T81" fmla="*/ 31 h 167"/>
                  <a:gd name="T82" fmla="*/ 22 w 107"/>
                  <a:gd name="T83" fmla="*/ 51 h 167"/>
                  <a:gd name="T84" fmla="*/ 20 w 107"/>
                  <a:gd name="T85" fmla="*/ 8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67">
                    <a:moveTo>
                      <a:pt x="0" y="85"/>
                    </a:moveTo>
                    <a:lnTo>
                      <a:pt x="0" y="70"/>
                    </a:lnTo>
                    <a:lnTo>
                      <a:pt x="2" y="58"/>
                    </a:lnTo>
                    <a:lnTo>
                      <a:pt x="3" y="47"/>
                    </a:lnTo>
                    <a:lnTo>
                      <a:pt x="6" y="37"/>
                    </a:lnTo>
                    <a:lnTo>
                      <a:pt x="9" y="28"/>
                    </a:lnTo>
                    <a:lnTo>
                      <a:pt x="13" y="21"/>
                    </a:lnTo>
                    <a:lnTo>
                      <a:pt x="18" y="15"/>
                    </a:lnTo>
                    <a:lnTo>
                      <a:pt x="24" y="10"/>
                    </a:lnTo>
                    <a:lnTo>
                      <a:pt x="30" y="5"/>
                    </a:lnTo>
                    <a:lnTo>
                      <a:pt x="38" y="2"/>
                    </a:lnTo>
                    <a:lnTo>
                      <a:pt x="45" y="1"/>
                    </a:lnTo>
                    <a:lnTo>
                      <a:pt x="53" y="0"/>
                    </a:lnTo>
                    <a:lnTo>
                      <a:pt x="60" y="0"/>
                    </a:lnTo>
                    <a:lnTo>
                      <a:pt x="66" y="1"/>
                    </a:lnTo>
                    <a:lnTo>
                      <a:pt x="72" y="3"/>
                    </a:lnTo>
                    <a:lnTo>
                      <a:pt x="77" y="5"/>
                    </a:lnTo>
                    <a:lnTo>
                      <a:pt x="82" y="8"/>
                    </a:lnTo>
                    <a:lnTo>
                      <a:pt x="87" y="12"/>
                    </a:lnTo>
                    <a:lnTo>
                      <a:pt x="90" y="16"/>
                    </a:lnTo>
                    <a:lnTo>
                      <a:pt x="93" y="21"/>
                    </a:lnTo>
                    <a:lnTo>
                      <a:pt x="96" y="26"/>
                    </a:lnTo>
                    <a:lnTo>
                      <a:pt x="98" y="31"/>
                    </a:lnTo>
                    <a:lnTo>
                      <a:pt x="102" y="38"/>
                    </a:lnTo>
                    <a:lnTo>
                      <a:pt x="104" y="45"/>
                    </a:lnTo>
                    <a:lnTo>
                      <a:pt x="105" y="53"/>
                    </a:lnTo>
                    <a:lnTo>
                      <a:pt x="106" y="63"/>
                    </a:lnTo>
                    <a:lnTo>
                      <a:pt x="107" y="73"/>
                    </a:lnTo>
                    <a:lnTo>
                      <a:pt x="107" y="85"/>
                    </a:lnTo>
                    <a:lnTo>
                      <a:pt x="107" y="98"/>
                    </a:lnTo>
                    <a:lnTo>
                      <a:pt x="106" y="111"/>
                    </a:lnTo>
                    <a:lnTo>
                      <a:pt x="104" y="121"/>
                    </a:lnTo>
                    <a:lnTo>
                      <a:pt x="102" y="132"/>
                    </a:lnTo>
                    <a:lnTo>
                      <a:pt x="98" y="140"/>
                    </a:lnTo>
                    <a:lnTo>
                      <a:pt x="94" y="148"/>
                    </a:lnTo>
                    <a:lnTo>
                      <a:pt x="89" y="154"/>
                    </a:lnTo>
                    <a:lnTo>
                      <a:pt x="84" y="159"/>
                    </a:lnTo>
                    <a:lnTo>
                      <a:pt x="77" y="163"/>
                    </a:lnTo>
                    <a:lnTo>
                      <a:pt x="70" y="165"/>
                    </a:lnTo>
                    <a:lnTo>
                      <a:pt x="62" y="167"/>
                    </a:lnTo>
                    <a:lnTo>
                      <a:pt x="53" y="167"/>
                    </a:lnTo>
                    <a:lnTo>
                      <a:pt x="48" y="167"/>
                    </a:lnTo>
                    <a:lnTo>
                      <a:pt x="42" y="166"/>
                    </a:lnTo>
                    <a:lnTo>
                      <a:pt x="37" y="165"/>
                    </a:lnTo>
                    <a:lnTo>
                      <a:pt x="32" y="164"/>
                    </a:lnTo>
                    <a:lnTo>
                      <a:pt x="27" y="162"/>
                    </a:lnTo>
                    <a:lnTo>
                      <a:pt x="23" y="159"/>
                    </a:lnTo>
                    <a:lnTo>
                      <a:pt x="20" y="156"/>
                    </a:lnTo>
                    <a:lnTo>
                      <a:pt x="16" y="153"/>
                    </a:lnTo>
                    <a:lnTo>
                      <a:pt x="8" y="140"/>
                    </a:lnTo>
                    <a:lnTo>
                      <a:pt x="4" y="125"/>
                    </a:lnTo>
                    <a:lnTo>
                      <a:pt x="1" y="106"/>
                    </a:lnTo>
                    <a:lnTo>
                      <a:pt x="0" y="85"/>
                    </a:lnTo>
                    <a:close/>
                    <a:moveTo>
                      <a:pt x="20" y="85"/>
                    </a:moveTo>
                    <a:lnTo>
                      <a:pt x="21" y="103"/>
                    </a:lnTo>
                    <a:lnTo>
                      <a:pt x="22" y="117"/>
                    </a:lnTo>
                    <a:lnTo>
                      <a:pt x="25" y="129"/>
                    </a:lnTo>
                    <a:lnTo>
                      <a:pt x="29" y="136"/>
                    </a:lnTo>
                    <a:lnTo>
                      <a:pt x="34" y="141"/>
                    </a:lnTo>
                    <a:lnTo>
                      <a:pt x="40" y="145"/>
                    </a:lnTo>
                    <a:lnTo>
                      <a:pt x="46" y="148"/>
                    </a:lnTo>
                    <a:lnTo>
                      <a:pt x="53" y="149"/>
                    </a:lnTo>
                    <a:lnTo>
                      <a:pt x="61" y="148"/>
                    </a:lnTo>
                    <a:lnTo>
                      <a:pt x="67" y="145"/>
                    </a:lnTo>
                    <a:lnTo>
                      <a:pt x="72" y="141"/>
                    </a:lnTo>
                    <a:lnTo>
                      <a:pt x="77" y="136"/>
                    </a:lnTo>
                    <a:lnTo>
                      <a:pt x="82" y="128"/>
                    </a:lnTo>
                    <a:lnTo>
                      <a:pt x="85" y="117"/>
                    </a:lnTo>
                    <a:lnTo>
                      <a:pt x="86" y="103"/>
                    </a:lnTo>
                    <a:lnTo>
                      <a:pt x="87" y="85"/>
                    </a:lnTo>
                    <a:lnTo>
                      <a:pt x="86" y="67"/>
                    </a:lnTo>
                    <a:lnTo>
                      <a:pt x="85" y="52"/>
                    </a:lnTo>
                    <a:lnTo>
                      <a:pt x="82" y="41"/>
                    </a:lnTo>
                    <a:lnTo>
                      <a:pt x="77" y="33"/>
                    </a:lnTo>
                    <a:lnTo>
                      <a:pt x="72" y="27"/>
                    </a:lnTo>
                    <a:lnTo>
                      <a:pt x="67" y="23"/>
                    </a:lnTo>
                    <a:lnTo>
                      <a:pt x="61" y="21"/>
                    </a:lnTo>
                    <a:lnTo>
                      <a:pt x="53" y="20"/>
                    </a:lnTo>
                    <a:lnTo>
                      <a:pt x="46" y="21"/>
                    </a:lnTo>
                    <a:lnTo>
                      <a:pt x="41" y="23"/>
                    </a:lnTo>
                    <a:lnTo>
                      <a:pt x="34" y="26"/>
                    </a:lnTo>
                    <a:lnTo>
                      <a:pt x="30" y="31"/>
                    </a:lnTo>
                    <a:lnTo>
                      <a:pt x="25" y="40"/>
                    </a:lnTo>
                    <a:lnTo>
                      <a:pt x="22" y="51"/>
                    </a:lnTo>
                    <a:lnTo>
                      <a:pt x="21" y="67"/>
                    </a:lnTo>
                    <a:lnTo>
                      <a:pt x="20" y="8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7" name="Freeform 35"/>
              <p:cNvSpPr>
                <a:spLocks noEditPoints="1"/>
              </p:cNvSpPr>
              <p:nvPr/>
            </p:nvSpPr>
            <p:spPr bwMode="auto">
              <a:xfrm>
                <a:off x="1330" y="910"/>
                <a:ext cx="147" cy="201"/>
              </a:xfrm>
              <a:custGeom>
                <a:avLst/>
                <a:gdLst>
                  <a:gd name="T0" fmla="*/ 0 w 293"/>
                  <a:gd name="T1" fmla="*/ 22 h 400"/>
                  <a:gd name="T2" fmla="*/ 131 w 293"/>
                  <a:gd name="T3" fmla="*/ 22 h 400"/>
                  <a:gd name="T4" fmla="*/ 54 w 293"/>
                  <a:gd name="T5" fmla="*/ 168 h 400"/>
                  <a:gd name="T6" fmla="*/ 289 w 293"/>
                  <a:gd name="T7" fmla="*/ 127 h 400"/>
                  <a:gd name="T8" fmla="*/ 268 w 293"/>
                  <a:gd name="T9" fmla="*/ 157 h 400"/>
                  <a:gd name="T10" fmla="*/ 254 w 293"/>
                  <a:gd name="T11" fmla="*/ 165 h 400"/>
                  <a:gd name="T12" fmla="*/ 238 w 293"/>
                  <a:gd name="T13" fmla="*/ 168 h 400"/>
                  <a:gd name="T14" fmla="*/ 219 w 293"/>
                  <a:gd name="T15" fmla="*/ 169 h 400"/>
                  <a:gd name="T16" fmla="*/ 201 w 293"/>
                  <a:gd name="T17" fmla="*/ 167 h 400"/>
                  <a:gd name="T18" fmla="*/ 185 w 293"/>
                  <a:gd name="T19" fmla="*/ 162 h 400"/>
                  <a:gd name="T20" fmla="*/ 168 w 293"/>
                  <a:gd name="T21" fmla="*/ 146 h 400"/>
                  <a:gd name="T22" fmla="*/ 153 w 293"/>
                  <a:gd name="T23" fmla="*/ 118 h 400"/>
                  <a:gd name="T24" fmla="*/ 148 w 293"/>
                  <a:gd name="T25" fmla="*/ 85 h 400"/>
                  <a:gd name="T26" fmla="*/ 153 w 293"/>
                  <a:gd name="T27" fmla="*/ 49 h 400"/>
                  <a:gd name="T28" fmla="*/ 169 w 293"/>
                  <a:gd name="T29" fmla="*/ 22 h 400"/>
                  <a:gd name="T30" fmla="*/ 190 w 293"/>
                  <a:gd name="T31" fmla="*/ 8 h 400"/>
                  <a:gd name="T32" fmla="*/ 204 w 293"/>
                  <a:gd name="T33" fmla="*/ 2 h 400"/>
                  <a:gd name="T34" fmla="*/ 220 w 293"/>
                  <a:gd name="T35" fmla="*/ 0 h 400"/>
                  <a:gd name="T36" fmla="*/ 237 w 293"/>
                  <a:gd name="T37" fmla="*/ 1 h 400"/>
                  <a:gd name="T38" fmla="*/ 253 w 293"/>
                  <a:gd name="T39" fmla="*/ 5 h 400"/>
                  <a:gd name="T40" fmla="*/ 266 w 293"/>
                  <a:gd name="T41" fmla="*/ 12 h 400"/>
                  <a:gd name="T42" fmla="*/ 285 w 293"/>
                  <a:gd name="T43" fmla="*/ 38 h 400"/>
                  <a:gd name="T44" fmla="*/ 264 w 293"/>
                  <a:gd name="T45" fmla="*/ 46 h 400"/>
                  <a:gd name="T46" fmla="*/ 252 w 293"/>
                  <a:gd name="T47" fmla="*/ 28 h 400"/>
                  <a:gd name="T48" fmla="*/ 232 w 293"/>
                  <a:gd name="T49" fmla="*/ 21 h 400"/>
                  <a:gd name="T50" fmla="*/ 215 w 293"/>
                  <a:gd name="T51" fmla="*/ 21 h 400"/>
                  <a:gd name="T52" fmla="*/ 203 w 293"/>
                  <a:gd name="T53" fmla="*/ 24 h 400"/>
                  <a:gd name="T54" fmla="*/ 193 w 293"/>
                  <a:gd name="T55" fmla="*/ 29 h 400"/>
                  <a:gd name="T56" fmla="*/ 178 w 293"/>
                  <a:gd name="T57" fmla="*/ 46 h 400"/>
                  <a:gd name="T58" fmla="*/ 171 w 293"/>
                  <a:gd name="T59" fmla="*/ 68 h 400"/>
                  <a:gd name="T60" fmla="*/ 170 w 293"/>
                  <a:gd name="T61" fmla="*/ 94 h 400"/>
                  <a:gd name="T62" fmla="*/ 176 w 293"/>
                  <a:gd name="T63" fmla="*/ 120 h 400"/>
                  <a:gd name="T64" fmla="*/ 189 w 293"/>
                  <a:gd name="T65" fmla="*/ 139 h 400"/>
                  <a:gd name="T66" fmla="*/ 209 w 293"/>
                  <a:gd name="T67" fmla="*/ 148 h 400"/>
                  <a:gd name="T68" fmla="*/ 232 w 293"/>
                  <a:gd name="T69" fmla="*/ 149 h 400"/>
                  <a:gd name="T70" fmla="*/ 254 w 293"/>
                  <a:gd name="T71" fmla="*/ 140 h 400"/>
                  <a:gd name="T72" fmla="*/ 268 w 293"/>
                  <a:gd name="T73" fmla="*/ 119 h 400"/>
                  <a:gd name="T74" fmla="*/ 151 w 293"/>
                  <a:gd name="T75" fmla="*/ 400 h 400"/>
                  <a:gd name="T76" fmla="*/ 142 w 293"/>
                  <a:gd name="T77" fmla="*/ 278 h 400"/>
                  <a:gd name="T78" fmla="*/ 125 w 293"/>
                  <a:gd name="T79" fmla="*/ 288 h 400"/>
                  <a:gd name="T80" fmla="*/ 109 w 293"/>
                  <a:gd name="T81" fmla="*/ 296 h 400"/>
                  <a:gd name="T82" fmla="*/ 126 w 293"/>
                  <a:gd name="T83" fmla="*/ 267 h 400"/>
                  <a:gd name="T84" fmla="*/ 146 w 293"/>
                  <a:gd name="T85" fmla="*/ 251 h 400"/>
                  <a:gd name="T86" fmla="*/ 158 w 293"/>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400">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8"/>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2"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9"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171" y="400"/>
                    </a:moveTo>
                    <a:lnTo>
                      <a:pt x="151" y="400"/>
                    </a:lnTo>
                    <a:lnTo>
                      <a:pt x="151" y="271"/>
                    </a:lnTo>
                    <a:lnTo>
                      <a:pt x="147" y="275"/>
                    </a:lnTo>
                    <a:lnTo>
                      <a:pt x="142" y="278"/>
                    </a:lnTo>
                    <a:lnTo>
                      <a:pt x="137" y="281"/>
                    </a:lnTo>
                    <a:lnTo>
                      <a:pt x="131" y="285"/>
                    </a:lnTo>
                    <a:lnTo>
                      <a:pt x="125" y="288"/>
                    </a:lnTo>
                    <a:lnTo>
                      <a:pt x="119" y="292"/>
                    </a:lnTo>
                    <a:lnTo>
                      <a:pt x="114" y="294"/>
                    </a:lnTo>
                    <a:lnTo>
                      <a:pt x="109" y="296"/>
                    </a:lnTo>
                    <a:lnTo>
                      <a:pt x="109" y="276"/>
                    </a:lnTo>
                    <a:lnTo>
                      <a:pt x="117" y="272"/>
                    </a:lnTo>
                    <a:lnTo>
                      <a:pt x="126" y="267"/>
                    </a:lnTo>
                    <a:lnTo>
                      <a:pt x="133" y="261"/>
                    </a:lnTo>
                    <a:lnTo>
                      <a:pt x="139" y="256"/>
                    </a:lnTo>
                    <a:lnTo>
                      <a:pt x="146" y="251"/>
                    </a:lnTo>
                    <a:lnTo>
                      <a:pt x="151" y="245"/>
                    </a:lnTo>
                    <a:lnTo>
                      <a:pt x="155" y="239"/>
                    </a:lnTo>
                    <a:lnTo>
                      <a:pt x="158" y="234"/>
                    </a:lnTo>
                    <a:lnTo>
                      <a:pt x="171" y="234"/>
                    </a:lnTo>
                    <a:lnTo>
                      <a:pt x="171"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8" name="Freeform 36"/>
              <p:cNvSpPr>
                <a:spLocks noEditPoints="1"/>
              </p:cNvSpPr>
              <p:nvPr/>
            </p:nvSpPr>
            <p:spPr bwMode="auto">
              <a:xfrm>
                <a:off x="2117" y="910"/>
                <a:ext cx="146" cy="201"/>
              </a:xfrm>
              <a:custGeom>
                <a:avLst/>
                <a:gdLst>
                  <a:gd name="T0" fmla="*/ 0 w 294"/>
                  <a:gd name="T1" fmla="*/ 22 h 400"/>
                  <a:gd name="T2" fmla="*/ 131 w 294"/>
                  <a:gd name="T3" fmla="*/ 22 h 400"/>
                  <a:gd name="T4" fmla="*/ 55 w 294"/>
                  <a:gd name="T5" fmla="*/ 168 h 400"/>
                  <a:gd name="T6" fmla="*/ 290 w 294"/>
                  <a:gd name="T7" fmla="*/ 127 h 400"/>
                  <a:gd name="T8" fmla="*/ 269 w 294"/>
                  <a:gd name="T9" fmla="*/ 157 h 400"/>
                  <a:gd name="T10" fmla="*/ 254 w 294"/>
                  <a:gd name="T11" fmla="*/ 165 h 400"/>
                  <a:gd name="T12" fmla="*/ 238 w 294"/>
                  <a:gd name="T13" fmla="*/ 168 h 400"/>
                  <a:gd name="T14" fmla="*/ 219 w 294"/>
                  <a:gd name="T15" fmla="*/ 169 h 400"/>
                  <a:gd name="T16" fmla="*/ 202 w 294"/>
                  <a:gd name="T17" fmla="*/ 167 h 400"/>
                  <a:gd name="T18" fmla="*/ 186 w 294"/>
                  <a:gd name="T19" fmla="*/ 162 h 400"/>
                  <a:gd name="T20" fmla="*/ 168 w 294"/>
                  <a:gd name="T21" fmla="*/ 146 h 400"/>
                  <a:gd name="T22" fmla="*/ 153 w 294"/>
                  <a:gd name="T23" fmla="*/ 118 h 400"/>
                  <a:gd name="T24" fmla="*/ 148 w 294"/>
                  <a:gd name="T25" fmla="*/ 85 h 400"/>
                  <a:gd name="T26" fmla="*/ 153 w 294"/>
                  <a:gd name="T27" fmla="*/ 49 h 400"/>
                  <a:gd name="T28" fmla="*/ 169 w 294"/>
                  <a:gd name="T29" fmla="*/ 22 h 400"/>
                  <a:gd name="T30" fmla="*/ 190 w 294"/>
                  <a:gd name="T31" fmla="*/ 8 h 400"/>
                  <a:gd name="T32" fmla="*/ 205 w 294"/>
                  <a:gd name="T33" fmla="*/ 2 h 400"/>
                  <a:gd name="T34" fmla="*/ 221 w 294"/>
                  <a:gd name="T35" fmla="*/ 0 h 400"/>
                  <a:gd name="T36" fmla="*/ 237 w 294"/>
                  <a:gd name="T37" fmla="*/ 1 h 400"/>
                  <a:gd name="T38" fmla="*/ 253 w 294"/>
                  <a:gd name="T39" fmla="*/ 5 h 400"/>
                  <a:gd name="T40" fmla="*/ 267 w 294"/>
                  <a:gd name="T41" fmla="*/ 12 h 400"/>
                  <a:gd name="T42" fmla="*/ 286 w 294"/>
                  <a:gd name="T43" fmla="*/ 38 h 400"/>
                  <a:gd name="T44" fmla="*/ 265 w 294"/>
                  <a:gd name="T45" fmla="*/ 46 h 400"/>
                  <a:gd name="T46" fmla="*/ 252 w 294"/>
                  <a:gd name="T47" fmla="*/ 28 h 400"/>
                  <a:gd name="T48" fmla="*/ 232 w 294"/>
                  <a:gd name="T49" fmla="*/ 21 h 400"/>
                  <a:gd name="T50" fmla="*/ 215 w 294"/>
                  <a:gd name="T51" fmla="*/ 21 h 400"/>
                  <a:gd name="T52" fmla="*/ 204 w 294"/>
                  <a:gd name="T53" fmla="*/ 24 h 400"/>
                  <a:gd name="T54" fmla="*/ 193 w 294"/>
                  <a:gd name="T55" fmla="*/ 29 h 400"/>
                  <a:gd name="T56" fmla="*/ 179 w 294"/>
                  <a:gd name="T57" fmla="*/ 46 h 400"/>
                  <a:gd name="T58" fmla="*/ 171 w 294"/>
                  <a:gd name="T59" fmla="*/ 68 h 400"/>
                  <a:gd name="T60" fmla="*/ 170 w 294"/>
                  <a:gd name="T61" fmla="*/ 94 h 400"/>
                  <a:gd name="T62" fmla="*/ 176 w 294"/>
                  <a:gd name="T63" fmla="*/ 120 h 400"/>
                  <a:gd name="T64" fmla="*/ 189 w 294"/>
                  <a:gd name="T65" fmla="*/ 139 h 400"/>
                  <a:gd name="T66" fmla="*/ 209 w 294"/>
                  <a:gd name="T67" fmla="*/ 148 h 400"/>
                  <a:gd name="T68" fmla="*/ 232 w 294"/>
                  <a:gd name="T69" fmla="*/ 149 h 400"/>
                  <a:gd name="T70" fmla="*/ 254 w 294"/>
                  <a:gd name="T71" fmla="*/ 140 h 400"/>
                  <a:gd name="T72" fmla="*/ 269 w 294"/>
                  <a:gd name="T73" fmla="*/ 119 h 400"/>
                  <a:gd name="T74" fmla="*/ 86 w 294"/>
                  <a:gd name="T75" fmla="*/ 400 h 400"/>
                  <a:gd name="T76" fmla="*/ 78 w 294"/>
                  <a:gd name="T77" fmla="*/ 278 h 400"/>
                  <a:gd name="T78" fmla="*/ 60 w 294"/>
                  <a:gd name="T79" fmla="*/ 288 h 400"/>
                  <a:gd name="T80" fmla="*/ 44 w 294"/>
                  <a:gd name="T81" fmla="*/ 296 h 400"/>
                  <a:gd name="T82" fmla="*/ 61 w 294"/>
                  <a:gd name="T83" fmla="*/ 267 h 400"/>
                  <a:gd name="T84" fmla="*/ 81 w 294"/>
                  <a:gd name="T85" fmla="*/ 251 h 400"/>
                  <a:gd name="T86" fmla="*/ 94 w 294"/>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400">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8"/>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106" y="400"/>
                    </a:moveTo>
                    <a:lnTo>
                      <a:pt x="86" y="400"/>
                    </a:lnTo>
                    <a:lnTo>
                      <a:pt x="86" y="271"/>
                    </a:lnTo>
                    <a:lnTo>
                      <a:pt x="82" y="275"/>
                    </a:lnTo>
                    <a:lnTo>
                      <a:pt x="78" y="278"/>
                    </a:lnTo>
                    <a:lnTo>
                      <a:pt x="73" y="281"/>
                    </a:lnTo>
                    <a:lnTo>
                      <a:pt x="66" y="285"/>
                    </a:lnTo>
                    <a:lnTo>
                      <a:pt x="60" y="288"/>
                    </a:lnTo>
                    <a:lnTo>
                      <a:pt x="55" y="292"/>
                    </a:lnTo>
                    <a:lnTo>
                      <a:pt x="50" y="294"/>
                    </a:lnTo>
                    <a:lnTo>
                      <a:pt x="44" y="296"/>
                    </a:lnTo>
                    <a:lnTo>
                      <a:pt x="44" y="276"/>
                    </a:lnTo>
                    <a:lnTo>
                      <a:pt x="53" y="272"/>
                    </a:lnTo>
                    <a:lnTo>
                      <a:pt x="61" y="267"/>
                    </a:lnTo>
                    <a:lnTo>
                      <a:pt x="68" y="261"/>
                    </a:lnTo>
                    <a:lnTo>
                      <a:pt x="75" y="256"/>
                    </a:lnTo>
                    <a:lnTo>
                      <a:pt x="81" y="251"/>
                    </a:lnTo>
                    <a:lnTo>
                      <a:pt x="86" y="245"/>
                    </a:lnTo>
                    <a:lnTo>
                      <a:pt x="90" y="239"/>
                    </a:lnTo>
                    <a:lnTo>
                      <a:pt x="94"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69" name="Freeform 37"/>
              <p:cNvSpPr>
                <a:spLocks noEditPoints="1"/>
              </p:cNvSpPr>
              <p:nvPr/>
            </p:nvSpPr>
            <p:spPr bwMode="auto">
              <a:xfrm>
                <a:off x="2197" y="1028"/>
                <a:ext cx="53" cy="83"/>
              </a:xfrm>
              <a:custGeom>
                <a:avLst/>
                <a:gdLst>
                  <a:gd name="T0" fmla="*/ 0 w 107"/>
                  <a:gd name="T1" fmla="*/ 70 h 167"/>
                  <a:gd name="T2" fmla="*/ 3 w 107"/>
                  <a:gd name="T3" fmla="*/ 47 h 167"/>
                  <a:gd name="T4" fmla="*/ 9 w 107"/>
                  <a:gd name="T5" fmla="*/ 28 h 167"/>
                  <a:gd name="T6" fmla="*/ 18 w 107"/>
                  <a:gd name="T7" fmla="*/ 15 h 167"/>
                  <a:gd name="T8" fmla="*/ 30 w 107"/>
                  <a:gd name="T9" fmla="*/ 5 h 167"/>
                  <a:gd name="T10" fmla="*/ 45 w 107"/>
                  <a:gd name="T11" fmla="*/ 1 h 167"/>
                  <a:gd name="T12" fmla="*/ 60 w 107"/>
                  <a:gd name="T13" fmla="*/ 0 h 167"/>
                  <a:gd name="T14" fmla="*/ 72 w 107"/>
                  <a:gd name="T15" fmla="*/ 3 h 167"/>
                  <a:gd name="T16" fmla="*/ 82 w 107"/>
                  <a:gd name="T17" fmla="*/ 8 h 167"/>
                  <a:gd name="T18" fmla="*/ 90 w 107"/>
                  <a:gd name="T19" fmla="*/ 16 h 167"/>
                  <a:gd name="T20" fmla="*/ 96 w 107"/>
                  <a:gd name="T21" fmla="*/ 26 h 167"/>
                  <a:gd name="T22" fmla="*/ 101 w 107"/>
                  <a:gd name="T23" fmla="*/ 38 h 167"/>
                  <a:gd name="T24" fmla="*/ 105 w 107"/>
                  <a:gd name="T25" fmla="*/ 53 h 167"/>
                  <a:gd name="T26" fmla="*/ 107 w 107"/>
                  <a:gd name="T27" fmla="*/ 73 h 167"/>
                  <a:gd name="T28" fmla="*/ 107 w 107"/>
                  <a:gd name="T29" fmla="*/ 98 h 167"/>
                  <a:gd name="T30" fmla="*/ 104 w 107"/>
                  <a:gd name="T31" fmla="*/ 121 h 167"/>
                  <a:gd name="T32" fmla="*/ 98 w 107"/>
                  <a:gd name="T33" fmla="*/ 140 h 167"/>
                  <a:gd name="T34" fmla="*/ 89 w 107"/>
                  <a:gd name="T35" fmla="*/ 154 h 167"/>
                  <a:gd name="T36" fmla="*/ 77 w 107"/>
                  <a:gd name="T37" fmla="*/ 163 h 167"/>
                  <a:gd name="T38" fmla="*/ 62 w 107"/>
                  <a:gd name="T39" fmla="*/ 167 h 167"/>
                  <a:gd name="T40" fmla="*/ 48 w 107"/>
                  <a:gd name="T41" fmla="*/ 167 h 167"/>
                  <a:gd name="T42" fmla="*/ 36 w 107"/>
                  <a:gd name="T43" fmla="*/ 165 h 167"/>
                  <a:gd name="T44" fmla="*/ 27 w 107"/>
                  <a:gd name="T45" fmla="*/ 162 h 167"/>
                  <a:gd name="T46" fmla="*/ 20 w 107"/>
                  <a:gd name="T47" fmla="*/ 156 h 167"/>
                  <a:gd name="T48" fmla="*/ 8 w 107"/>
                  <a:gd name="T49" fmla="*/ 140 h 167"/>
                  <a:gd name="T50" fmla="*/ 1 w 107"/>
                  <a:gd name="T51" fmla="*/ 106 h 167"/>
                  <a:gd name="T52" fmla="*/ 20 w 107"/>
                  <a:gd name="T53" fmla="*/ 85 h 167"/>
                  <a:gd name="T54" fmla="*/ 22 w 107"/>
                  <a:gd name="T55" fmla="*/ 117 h 167"/>
                  <a:gd name="T56" fmla="*/ 29 w 107"/>
                  <a:gd name="T57" fmla="*/ 136 h 167"/>
                  <a:gd name="T58" fmla="*/ 40 w 107"/>
                  <a:gd name="T59" fmla="*/ 145 h 167"/>
                  <a:gd name="T60" fmla="*/ 53 w 107"/>
                  <a:gd name="T61" fmla="*/ 149 h 167"/>
                  <a:gd name="T62" fmla="*/ 67 w 107"/>
                  <a:gd name="T63" fmla="*/ 145 h 167"/>
                  <a:gd name="T64" fmla="*/ 77 w 107"/>
                  <a:gd name="T65" fmla="*/ 136 h 167"/>
                  <a:gd name="T66" fmla="*/ 85 w 107"/>
                  <a:gd name="T67" fmla="*/ 117 h 167"/>
                  <a:gd name="T68" fmla="*/ 87 w 107"/>
                  <a:gd name="T69" fmla="*/ 85 h 167"/>
                  <a:gd name="T70" fmla="*/ 85 w 107"/>
                  <a:gd name="T71" fmla="*/ 52 h 167"/>
                  <a:gd name="T72" fmla="*/ 77 w 107"/>
                  <a:gd name="T73" fmla="*/ 33 h 167"/>
                  <a:gd name="T74" fmla="*/ 67 w 107"/>
                  <a:gd name="T75" fmla="*/ 23 h 167"/>
                  <a:gd name="T76" fmla="*/ 53 w 107"/>
                  <a:gd name="T77" fmla="*/ 20 h 167"/>
                  <a:gd name="T78" fmla="*/ 41 w 107"/>
                  <a:gd name="T79" fmla="*/ 23 h 167"/>
                  <a:gd name="T80" fmla="*/ 30 w 107"/>
                  <a:gd name="T81" fmla="*/ 31 h 167"/>
                  <a:gd name="T82" fmla="*/ 22 w 107"/>
                  <a:gd name="T83" fmla="*/ 51 h 167"/>
                  <a:gd name="T84" fmla="*/ 20 w 107"/>
                  <a:gd name="T85" fmla="*/ 8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67">
                    <a:moveTo>
                      <a:pt x="0" y="85"/>
                    </a:moveTo>
                    <a:lnTo>
                      <a:pt x="0" y="70"/>
                    </a:lnTo>
                    <a:lnTo>
                      <a:pt x="2" y="58"/>
                    </a:lnTo>
                    <a:lnTo>
                      <a:pt x="3" y="47"/>
                    </a:lnTo>
                    <a:lnTo>
                      <a:pt x="6" y="37"/>
                    </a:lnTo>
                    <a:lnTo>
                      <a:pt x="9" y="28"/>
                    </a:lnTo>
                    <a:lnTo>
                      <a:pt x="13" y="21"/>
                    </a:lnTo>
                    <a:lnTo>
                      <a:pt x="18" y="15"/>
                    </a:lnTo>
                    <a:lnTo>
                      <a:pt x="24" y="10"/>
                    </a:lnTo>
                    <a:lnTo>
                      <a:pt x="30" y="5"/>
                    </a:lnTo>
                    <a:lnTo>
                      <a:pt x="38" y="2"/>
                    </a:lnTo>
                    <a:lnTo>
                      <a:pt x="45" y="1"/>
                    </a:lnTo>
                    <a:lnTo>
                      <a:pt x="53" y="0"/>
                    </a:lnTo>
                    <a:lnTo>
                      <a:pt x="60" y="0"/>
                    </a:lnTo>
                    <a:lnTo>
                      <a:pt x="66" y="1"/>
                    </a:lnTo>
                    <a:lnTo>
                      <a:pt x="72" y="3"/>
                    </a:lnTo>
                    <a:lnTo>
                      <a:pt x="77" y="5"/>
                    </a:lnTo>
                    <a:lnTo>
                      <a:pt x="82" y="8"/>
                    </a:lnTo>
                    <a:lnTo>
                      <a:pt x="87" y="12"/>
                    </a:lnTo>
                    <a:lnTo>
                      <a:pt x="90" y="16"/>
                    </a:lnTo>
                    <a:lnTo>
                      <a:pt x="93" y="21"/>
                    </a:lnTo>
                    <a:lnTo>
                      <a:pt x="96" y="26"/>
                    </a:lnTo>
                    <a:lnTo>
                      <a:pt x="98" y="31"/>
                    </a:lnTo>
                    <a:lnTo>
                      <a:pt x="101" y="38"/>
                    </a:lnTo>
                    <a:lnTo>
                      <a:pt x="104" y="45"/>
                    </a:lnTo>
                    <a:lnTo>
                      <a:pt x="105" y="53"/>
                    </a:lnTo>
                    <a:lnTo>
                      <a:pt x="106" y="63"/>
                    </a:lnTo>
                    <a:lnTo>
                      <a:pt x="107" y="73"/>
                    </a:lnTo>
                    <a:lnTo>
                      <a:pt x="107" y="85"/>
                    </a:lnTo>
                    <a:lnTo>
                      <a:pt x="107" y="98"/>
                    </a:lnTo>
                    <a:lnTo>
                      <a:pt x="106" y="111"/>
                    </a:lnTo>
                    <a:lnTo>
                      <a:pt x="104" y="121"/>
                    </a:lnTo>
                    <a:lnTo>
                      <a:pt x="101" y="132"/>
                    </a:lnTo>
                    <a:lnTo>
                      <a:pt x="98" y="140"/>
                    </a:lnTo>
                    <a:lnTo>
                      <a:pt x="94" y="148"/>
                    </a:lnTo>
                    <a:lnTo>
                      <a:pt x="89" y="154"/>
                    </a:lnTo>
                    <a:lnTo>
                      <a:pt x="84" y="159"/>
                    </a:lnTo>
                    <a:lnTo>
                      <a:pt x="77" y="163"/>
                    </a:lnTo>
                    <a:lnTo>
                      <a:pt x="70" y="165"/>
                    </a:lnTo>
                    <a:lnTo>
                      <a:pt x="62" y="167"/>
                    </a:lnTo>
                    <a:lnTo>
                      <a:pt x="53" y="167"/>
                    </a:lnTo>
                    <a:lnTo>
                      <a:pt x="48" y="167"/>
                    </a:lnTo>
                    <a:lnTo>
                      <a:pt x="42" y="166"/>
                    </a:lnTo>
                    <a:lnTo>
                      <a:pt x="36" y="165"/>
                    </a:lnTo>
                    <a:lnTo>
                      <a:pt x="32" y="164"/>
                    </a:lnTo>
                    <a:lnTo>
                      <a:pt x="27" y="162"/>
                    </a:lnTo>
                    <a:lnTo>
                      <a:pt x="23" y="159"/>
                    </a:lnTo>
                    <a:lnTo>
                      <a:pt x="20" y="156"/>
                    </a:lnTo>
                    <a:lnTo>
                      <a:pt x="15" y="153"/>
                    </a:lnTo>
                    <a:lnTo>
                      <a:pt x="8" y="140"/>
                    </a:lnTo>
                    <a:lnTo>
                      <a:pt x="4" y="125"/>
                    </a:lnTo>
                    <a:lnTo>
                      <a:pt x="1" y="106"/>
                    </a:lnTo>
                    <a:lnTo>
                      <a:pt x="0" y="85"/>
                    </a:lnTo>
                    <a:close/>
                    <a:moveTo>
                      <a:pt x="20" y="85"/>
                    </a:moveTo>
                    <a:lnTo>
                      <a:pt x="21" y="103"/>
                    </a:lnTo>
                    <a:lnTo>
                      <a:pt x="22" y="117"/>
                    </a:lnTo>
                    <a:lnTo>
                      <a:pt x="25" y="129"/>
                    </a:lnTo>
                    <a:lnTo>
                      <a:pt x="29" y="136"/>
                    </a:lnTo>
                    <a:lnTo>
                      <a:pt x="34" y="141"/>
                    </a:lnTo>
                    <a:lnTo>
                      <a:pt x="40" y="145"/>
                    </a:lnTo>
                    <a:lnTo>
                      <a:pt x="46" y="148"/>
                    </a:lnTo>
                    <a:lnTo>
                      <a:pt x="53" y="149"/>
                    </a:lnTo>
                    <a:lnTo>
                      <a:pt x="61" y="148"/>
                    </a:lnTo>
                    <a:lnTo>
                      <a:pt x="67" y="145"/>
                    </a:lnTo>
                    <a:lnTo>
                      <a:pt x="72" y="141"/>
                    </a:lnTo>
                    <a:lnTo>
                      <a:pt x="77" y="136"/>
                    </a:lnTo>
                    <a:lnTo>
                      <a:pt x="82" y="128"/>
                    </a:lnTo>
                    <a:lnTo>
                      <a:pt x="85" y="117"/>
                    </a:lnTo>
                    <a:lnTo>
                      <a:pt x="86" y="103"/>
                    </a:lnTo>
                    <a:lnTo>
                      <a:pt x="87" y="85"/>
                    </a:lnTo>
                    <a:lnTo>
                      <a:pt x="86" y="67"/>
                    </a:lnTo>
                    <a:lnTo>
                      <a:pt x="85" y="52"/>
                    </a:lnTo>
                    <a:lnTo>
                      <a:pt x="82" y="41"/>
                    </a:lnTo>
                    <a:lnTo>
                      <a:pt x="77" y="33"/>
                    </a:lnTo>
                    <a:lnTo>
                      <a:pt x="72" y="27"/>
                    </a:lnTo>
                    <a:lnTo>
                      <a:pt x="67" y="23"/>
                    </a:lnTo>
                    <a:lnTo>
                      <a:pt x="61" y="21"/>
                    </a:lnTo>
                    <a:lnTo>
                      <a:pt x="53" y="20"/>
                    </a:lnTo>
                    <a:lnTo>
                      <a:pt x="46" y="21"/>
                    </a:lnTo>
                    <a:lnTo>
                      <a:pt x="41" y="23"/>
                    </a:lnTo>
                    <a:lnTo>
                      <a:pt x="34" y="26"/>
                    </a:lnTo>
                    <a:lnTo>
                      <a:pt x="30" y="31"/>
                    </a:lnTo>
                    <a:lnTo>
                      <a:pt x="25" y="40"/>
                    </a:lnTo>
                    <a:lnTo>
                      <a:pt x="22" y="51"/>
                    </a:lnTo>
                    <a:lnTo>
                      <a:pt x="21" y="67"/>
                    </a:lnTo>
                    <a:lnTo>
                      <a:pt x="20" y="8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0" name="Freeform 38"/>
              <p:cNvSpPr>
                <a:spLocks noEditPoints="1"/>
              </p:cNvSpPr>
              <p:nvPr/>
            </p:nvSpPr>
            <p:spPr bwMode="auto">
              <a:xfrm>
                <a:off x="2390" y="910"/>
                <a:ext cx="147" cy="201"/>
              </a:xfrm>
              <a:custGeom>
                <a:avLst/>
                <a:gdLst>
                  <a:gd name="T0" fmla="*/ 0 w 293"/>
                  <a:gd name="T1" fmla="*/ 22 h 400"/>
                  <a:gd name="T2" fmla="*/ 131 w 293"/>
                  <a:gd name="T3" fmla="*/ 22 h 400"/>
                  <a:gd name="T4" fmla="*/ 54 w 293"/>
                  <a:gd name="T5" fmla="*/ 168 h 400"/>
                  <a:gd name="T6" fmla="*/ 289 w 293"/>
                  <a:gd name="T7" fmla="*/ 127 h 400"/>
                  <a:gd name="T8" fmla="*/ 268 w 293"/>
                  <a:gd name="T9" fmla="*/ 157 h 400"/>
                  <a:gd name="T10" fmla="*/ 254 w 293"/>
                  <a:gd name="T11" fmla="*/ 165 h 400"/>
                  <a:gd name="T12" fmla="*/ 238 w 293"/>
                  <a:gd name="T13" fmla="*/ 168 h 400"/>
                  <a:gd name="T14" fmla="*/ 219 w 293"/>
                  <a:gd name="T15" fmla="*/ 169 h 400"/>
                  <a:gd name="T16" fmla="*/ 201 w 293"/>
                  <a:gd name="T17" fmla="*/ 167 h 400"/>
                  <a:gd name="T18" fmla="*/ 185 w 293"/>
                  <a:gd name="T19" fmla="*/ 162 h 400"/>
                  <a:gd name="T20" fmla="*/ 168 w 293"/>
                  <a:gd name="T21" fmla="*/ 146 h 400"/>
                  <a:gd name="T22" fmla="*/ 153 w 293"/>
                  <a:gd name="T23" fmla="*/ 118 h 400"/>
                  <a:gd name="T24" fmla="*/ 148 w 293"/>
                  <a:gd name="T25" fmla="*/ 85 h 400"/>
                  <a:gd name="T26" fmla="*/ 153 w 293"/>
                  <a:gd name="T27" fmla="*/ 49 h 400"/>
                  <a:gd name="T28" fmla="*/ 169 w 293"/>
                  <a:gd name="T29" fmla="*/ 22 h 400"/>
                  <a:gd name="T30" fmla="*/ 190 w 293"/>
                  <a:gd name="T31" fmla="*/ 8 h 400"/>
                  <a:gd name="T32" fmla="*/ 204 w 293"/>
                  <a:gd name="T33" fmla="*/ 2 h 400"/>
                  <a:gd name="T34" fmla="*/ 220 w 293"/>
                  <a:gd name="T35" fmla="*/ 0 h 400"/>
                  <a:gd name="T36" fmla="*/ 237 w 293"/>
                  <a:gd name="T37" fmla="*/ 1 h 400"/>
                  <a:gd name="T38" fmla="*/ 253 w 293"/>
                  <a:gd name="T39" fmla="*/ 5 h 400"/>
                  <a:gd name="T40" fmla="*/ 266 w 293"/>
                  <a:gd name="T41" fmla="*/ 12 h 400"/>
                  <a:gd name="T42" fmla="*/ 285 w 293"/>
                  <a:gd name="T43" fmla="*/ 38 h 400"/>
                  <a:gd name="T44" fmla="*/ 264 w 293"/>
                  <a:gd name="T45" fmla="*/ 46 h 400"/>
                  <a:gd name="T46" fmla="*/ 252 w 293"/>
                  <a:gd name="T47" fmla="*/ 28 h 400"/>
                  <a:gd name="T48" fmla="*/ 232 w 293"/>
                  <a:gd name="T49" fmla="*/ 21 h 400"/>
                  <a:gd name="T50" fmla="*/ 215 w 293"/>
                  <a:gd name="T51" fmla="*/ 21 h 400"/>
                  <a:gd name="T52" fmla="*/ 203 w 293"/>
                  <a:gd name="T53" fmla="*/ 24 h 400"/>
                  <a:gd name="T54" fmla="*/ 193 w 293"/>
                  <a:gd name="T55" fmla="*/ 29 h 400"/>
                  <a:gd name="T56" fmla="*/ 178 w 293"/>
                  <a:gd name="T57" fmla="*/ 46 h 400"/>
                  <a:gd name="T58" fmla="*/ 171 w 293"/>
                  <a:gd name="T59" fmla="*/ 68 h 400"/>
                  <a:gd name="T60" fmla="*/ 170 w 293"/>
                  <a:gd name="T61" fmla="*/ 94 h 400"/>
                  <a:gd name="T62" fmla="*/ 176 w 293"/>
                  <a:gd name="T63" fmla="*/ 120 h 400"/>
                  <a:gd name="T64" fmla="*/ 189 w 293"/>
                  <a:gd name="T65" fmla="*/ 139 h 400"/>
                  <a:gd name="T66" fmla="*/ 209 w 293"/>
                  <a:gd name="T67" fmla="*/ 148 h 400"/>
                  <a:gd name="T68" fmla="*/ 232 w 293"/>
                  <a:gd name="T69" fmla="*/ 149 h 400"/>
                  <a:gd name="T70" fmla="*/ 254 w 293"/>
                  <a:gd name="T71" fmla="*/ 140 h 400"/>
                  <a:gd name="T72" fmla="*/ 268 w 293"/>
                  <a:gd name="T73" fmla="*/ 119 h 400"/>
                  <a:gd name="T74" fmla="*/ 86 w 293"/>
                  <a:gd name="T75" fmla="*/ 400 h 400"/>
                  <a:gd name="T76" fmla="*/ 77 w 293"/>
                  <a:gd name="T77" fmla="*/ 278 h 400"/>
                  <a:gd name="T78" fmla="*/ 60 w 293"/>
                  <a:gd name="T79" fmla="*/ 288 h 400"/>
                  <a:gd name="T80" fmla="*/ 44 w 293"/>
                  <a:gd name="T81" fmla="*/ 296 h 400"/>
                  <a:gd name="T82" fmla="*/ 61 w 293"/>
                  <a:gd name="T83" fmla="*/ 267 h 400"/>
                  <a:gd name="T84" fmla="*/ 81 w 293"/>
                  <a:gd name="T85" fmla="*/ 251 h 400"/>
                  <a:gd name="T86" fmla="*/ 93 w 293"/>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400">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8"/>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2"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9"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106" y="400"/>
                    </a:moveTo>
                    <a:lnTo>
                      <a:pt x="86" y="400"/>
                    </a:lnTo>
                    <a:lnTo>
                      <a:pt x="86" y="271"/>
                    </a:lnTo>
                    <a:lnTo>
                      <a:pt x="82" y="275"/>
                    </a:lnTo>
                    <a:lnTo>
                      <a:pt x="77" y="278"/>
                    </a:lnTo>
                    <a:lnTo>
                      <a:pt x="72" y="281"/>
                    </a:lnTo>
                    <a:lnTo>
                      <a:pt x="66" y="285"/>
                    </a:lnTo>
                    <a:lnTo>
                      <a:pt x="60" y="288"/>
                    </a:lnTo>
                    <a:lnTo>
                      <a:pt x="54" y="292"/>
                    </a:lnTo>
                    <a:lnTo>
                      <a:pt x="49" y="294"/>
                    </a:lnTo>
                    <a:lnTo>
                      <a:pt x="44" y="296"/>
                    </a:lnTo>
                    <a:lnTo>
                      <a:pt x="44" y="276"/>
                    </a:lnTo>
                    <a:lnTo>
                      <a:pt x="52" y="272"/>
                    </a:lnTo>
                    <a:lnTo>
                      <a:pt x="61" y="267"/>
                    </a:lnTo>
                    <a:lnTo>
                      <a:pt x="68" y="261"/>
                    </a:lnTo>
                    <a:lnTo>
                      <a:pt x="74" y="256"/>
                    </a:lnTo>
                    <a:lnTo>
                      <a:pt x="81" y="251"/>
                    </a:lnTo>
                    <a:lnTo>
                      <a:pt x="86" y="245"/>
                    </a:lnTo>
                    <a:lnTo>
                      <a:pt x="90" y="239"/>
                    </a:lnTo>
                    <a:lnTo>
                      <a:pt x="93"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1" name="Freeform 39"/>
              <p:cNvSpPr>
                <a:spLocks/>
              </p:cNvSpPr>
              <p:nvPr/>
            </p:nvSpPr>
            <p:spPr bwMode="auto">
              <a:xfrm>
                <a:off x="2476" y="1028"/>
                <a:ext cx="31" cy="83"/>
              </a:xfrm>
              <a:custGeom>
                <a:avLst/>
                <a:gdLst>
                  <a:gd name="T0" fmla="*/ 62 w 62"/>
                  <a:gd name="T1" fmla="*/ 166 h 166"/>
                  <a:gd name="T2" fmla="*/ 42 w 62"/>
                  <a:gd name="T3" fmla="*/ 166 h 166"/>
                  <a:gd name="T4" fmla="*/ 42 w 62"/>
                  <a:gd name="T5" fmla="*/ 37 h 166"/>
                  <a:gd name="T6" fmla="*/ 38 w 62"/>
                  <a:gd name="T7" fmla="*/ 41 h 166"/>
                  <a:gd name="T8" fmla="*/ 33 w 62"/>
                  <a:gd name="T9" fmla="*/ 44 h 166"/>
                  <a:gd name="T10" fmla="*/ 28 w 62"/>
                  <a:gd name="T11" fmla="*/ 47 h 166"/>
                  <a:gd name="T12" fmla="*/ 22 w 62"/>
                  <a:gd name="T13" fmla="*/ 51 h 166"/>
                  <a:gd name="T14" fmla="*/ 16 w 62"/>
                  <a:gd name="T15" fmla="*/ 54 h 166"/>
                  <a:gd name="T16" fmla="*/ 10 w 62"/>
                  <a:gd name="T17" fmla="*/ 58 h 166"/>
                  <a:gd name="T18" fmla="*/ 5 w 62"/>
                  <a:gd name="T19" fmla="*/ 60 h 166"/>
                  <a:gd name="T20" fmla="*/ 0 w 62"/>
                  <a:gd name="T21" fmla="*/ 62 h 166"/>
                  <a:gd name="T22" fmla="*/ 0 w 62"/>
                  <a:gd name="T23" fmla="*/ 42 h 166"/>
                  <a:gd name="T24" fmla="*/ 8 w 62"/>
                  <a:gd name="T25" fmla="*/ 38 h 166"/>
                  <a:gd name="T26" fmla="*/ 17 w 62"/>
                  <a:gd name="T27" fmla="*/ 33 h 166"/>
                  <a:gd name="T28" fmla="*/ 24 w 62"/>
                  <a:gd name="T29" fmla="*/ 27 h 166"/>
                  <a:gd name="T30" fmla="*/ 30 w 62"/>
                  <a:gd name="T31" fmla="*/ 22 h 166"/>
                  <a:gd name="T32" fmla="*/ 37 w 62"/>
                  <a:gd name="T33" fmla="*/ 17 h 166"/>
                  <a:gd name="T34" fmla="*/ 42 w 62"/>
                  <a:gd name="T35" fmla="*/ 11 h 166"/>
                  <a:gd name="T36" fmla="*/ 46 w 62"/>
                  <a:gd name="T37" fmla="*/ 5 h 166"/>
                  <a:gd name="T38" fmla="*/ 49 w 62"/>
                  <a:gd name="T39" fmla="*/ 0 h 166"/>
                  <a:gd name="T40" fmla="*/ 62 w 62"/>
                  <a:gd name="T41" fmla="*/ 0 h 166"/>
                  <a:gd name="T42" fmla="*/ 62 w 62"/>
                  <a:gd name="T4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166">
                    <a:moveTo>
                      <a:pt x="62" y="166"/>
                    </a:moveTo>
                    <a:lnTo>
                      <a:pt x="42" y="166"/>
                    </a:lnTo>
                    <a:lnTo>
                      <a:pt x="42" y="37"/>
                    </a:lnTo>
                    <a:lnTo>
                      <a:pt x="38" y="41"/>
                    </a:lnTo>
                    <a:lnTo>
                      <a:pt x="33" y="44"/>
                    </a:lnTo>
                    <a:lnTo>
                      <a:pt x="28" y="47"/>
                    </a:lnTo>
                    <a:lnTo>
                      <a:pt x="22" y="51"/>
                    </a:lnTo>
                    <a:lnTo>
                      <a:pt x="16" y="54"/>
                    </a:lnTo>
                    <a:lnTo>
                      <a:pt x="10" y="58"/>
                    </a:lnTo>
                    <a:lnTo>
                      <a:pt x="5" y="60"/>
                    </a:lnTo>
                    <a:lnTo>
                      <a:pt x="0" y="62"/>
                    </a:lnTo>
                    <a:lnTo>
                      <a:pt x="0" y="42"/>
                    </a:lnTo>
                    <a:lnTo>
                      <a:pt x="8" y="38"/>
                    </a:lnTo>
                    <a:lnTo>
                      <a:pt x="17" y="33"/>
                    </a:lnTo>
                    <a:lnTo>
                      <a:pt x="24" y="27"/>
                    </a:lnTo>
                    <a:lnTo>
                      <a:pt x="30" y="22"/>
                    </a:lnTo>
                    <a:lnTo>
                      <a:pt x="37" y="17"/>
                    </a:lnTo>
                    <a:lnTo>
                      <a:pt x="42" y="11"/>
                    </a:lnTo>
                    <a:lnTo>
                      <a:pt x="46" y="5"/>
                    </a:lnTo>
                    <a:lnTo>
                      <a:pt x="49" y="0"/>
                    </a:lnTo>
                    <a:lnTo>
                      <a:pt x="62" y="0"/>
                    </a:lnTo>
                    <a:lnTo>
                      <a:pt x="62"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2" name="Freeform 40"/>
              <p:cNvSpPr>
                <a:spLocks noEditPoints="1"/>
              </p:cNvSpPr>
              <p:nvPr/>
            </p:nvSpPr>
            <p:spPr bwMode="auto">
              <a:xfrm>
                <a:off x="2903" y="910"/>
                <a:ext cx="147" cy="201"/>
              </a:xfrm>
              <a:custGeom>
                <a:avLst/>
                <a:gdLst>
                  <a:gd name="T0" fmla="*/ 0 w 293"/>
                  <a:gd name="T1" fmla="*/ 22 h 400"/>
                  <a:gd name="T2" fmla="*/ 131 w 293"/>
                  <a:gd name="T3" fmla="*/ 22 h 400"/>
                  <a:gd name="T4" fmla="*/ 54 w 293"/>
                  <a:gd name="T5" fmla="*/ 168 h 400"/>
                  <a:gd name="T6" fmla="*/ 289 w 293"/>
                  <a:gd name="T7" fmla="*/ 127 h 400"/>
                  <a:gd name="T8" fmla="*/ 268 w 293"/>
                  <a:gd name="T9" fmla="*/ 157 h 400"/>
                  <a:gd name="T10" fmla="*/ 254 w 293"/>
                  <a:gd name="T11" fmla="*/ 165 h 400"/>
                  <a:gd name="T12" fmla="*/ 238 w 293"/>
                  <a:gd name="T13" fmla="*/ 168 h 400"/>
                  <a:gd name="T14" fmla="*/ 219 w 293"/>
                  <a:gd name="T15" fmla="*/ 169 h 400"/>
                  <a:gd name="T16" fmla="*/ 201 w 293"/>
                  <a:gd name="T17" fmla="*/ 167 h 400"/>
                  <a:gd name="T18" fmla="*/ 185 w 293"/>
                  <a:gd name="T19" fmla="*/ 162 h 400"/>
                  <a:gd name="T20" fmla="*/ 168 w 293"/>
                  <a:gd name="T21" fmla="*/ 146 h 400"/>
                  <a:gd name="T22" fmla="*/ 153 w 293"/>
                  <a:gd name="T23" fmla="*/ 118 h 400"/>
                  <a:gd name="T24" fmla="*/ 148 w 293"/>
                  <a:gd name="T25" fmla="*/ 85 h 400"/>
                  <a:gd name="T26" fmla="*/ 153 w 293"/>
                  <a:gd name="T27" fmla="*/ 49 h 400"/>
                  <a:gd name="T28" fmla="*/ 169 w 293"/>
                  <a:gd name="T29" fmla="*/ 22 h 400"/>
                  <a:gd name="T30" fmla="*/ 190 w 293"/>
                  <a:gd name="T31" fmla="*/ 8 h 400"/>
                  <a:gd name="T32" fmla="*/ 204 w 293"/>
                  <a:gd name="T33" fmla="*/ 2 h 400"/>
                  <a:gd name="T34" fmla="*/ 220 w 293"/>
                  <a:gd name="T35" fmla="*/ 0 h 400"/>
                  <a:gd name="T36" fmla="*/ 237 w 293"/>
                  <a:gd name="T37" fmla="*/ 1 h 400"/>
                  <a:gd name="T38" fmla="*/ 253 w 293"/>
                  <a:gd name="T39" fmla="*/ 5 h 400"/>
                  <a:gd name="T40" fmla="*/ 266 w 293"/>
                  <a:gd name="T41" fmla="*/ 12 h 400"/>
                  <a:gd name="T42" fmla="*/ 285 w 293"/>
                  <a:gd name="T43" fmla="*/ 38 h 400"/>
                  <a:gd name="T44" fmla="*/ 264 w 293"/>
                  <a:gd name="T45" fmla="*/ 46 h 400"/>
                  <a:gd name="T46" fmla="*/ 251 w 293"/>
                  <a:gd name="T47" fmla="*/ 28 h 400"/>
                  <a:gd name="T48" fmla="*/ 232 w 293"/>
                  <a:gd name="T49" fmla="*/ 21 h 400"/>
                  <a:gd name="T50" fmla="*/ 215 w 293"/>
                  <a:gd name="T51" fmla="*/ 21 h 400"/>
                  <a:gd name="T52" fmla="*/ 203 w 293"/>
                  <a:gd name="T53" fmla="*/ 24 h 400"/>
                  <a:gd name="T54" fmla="*/ 193 w 293"/>
                  <a:gd name="T55" fmla="*/ 29 h 400"/>
                  <a:gd name="T56" fmla="*/ 178 w 293"/>
                  <a:gd name="T57" fmla="*/ 46 h 400"/>
                  <a:gd name="T58" fmla="*/ 171 w 293"/>
                  <a:gd name="T59" fmla="*/ 68 h 400"/>
                  <a:gd name="T60" fmla="*/ 170 w 293"/>
                  <a:gd name="T61" fmla="*/ 94 h 400"/>
                  <a:gd name="T62" fmla="*/ 176 w 293"/>
                  <a:gd name="T63" fmla="*/ 120 h 400"/>
                  <a:gd name="T64" fmla="*/ 189 w 293"/>
                  <a:gd name="T65" fmla="*/ 139 h 400"/>
                  <a:gd name="T66" fmla="*/ 208 w 293"/>
                  <a:gd name="T67" fmla="*/ 148 h 400"/>
                  <a:gd name="T68" fmla="*/ 232 w 293"/>
                  <a:gd name="T69" fmla="*/ 149 h 400"/>
                  <a:gd name="T70" fmla="*/ 254 w 293"/>
                  <a:gd name="T71" fmla="*/ 140 h 400"/>
                  <a:gd name="T72" fmla="*/ 268 w 293"/>
                  <a:gd name="T73" fmla="*/ 119 h 400"/>
                  <a:gd name="T74" fmla="*/ 86 w 293"/>
                  <a:gd name="T75" fmla="*/ 400 h 400"/>
                  <a:gd name="T76" fmla="*/ 77 w 293"/>
                  <a:gd name="T77" fmla="*/ 278 h 400"/>
                  <a:gd name="T78" fmla="*/ 60 w 293"/>
                  <a:gd name="T79" fmla="*/ 288 h 400"/>
                  <a:gd name="T80" fmla="*/ 44 w 293"/>
                  <a:gd name="T81" fmla="*/ 296 h 400"/>
                  <a:gd name="T82" fmla="*/ 61 w 293"/>
                  <a:gd name="T83" fmla="*/ 267 h 400"/>
                  <a:gd name="T84" fmla="*/ 81 w 293"/>
                  <a:gd name="T85" fmla="*/ 251 h 400"/>
                  <a:gd name="T86" fmla="*/ 93 w 293"/>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400">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8"/>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1"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8"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106" y="400"/>
                    </a:moveTo>
                    <a:lnTo>
                      <a:pt x="86" y="400"/>
                    </a:lnTo>
                    <a:lnTo>
                      <a:pt x="86" y="271"/>
                    </a:lnTo>
                    <a:lnTo>
                      <a:pt x="82" y="275"/>
                    </a:lnTo>
                    <a:lnTo>
                      <a:pt x="77" y="278"/>
                    </a:lnTo>
                    <a:lnTo>
                      <a:pt x="72" y="281"/>
                    </a:lnTo>
                    <a:lnTo>
                      <a:pt x="66" y="285"/>
                    </a:lnTo>
                    <a:lnTo>
                      <a:pt x="60" y="288"/>
                    </a:lnTo>
                    <a:lnTo>
                      <a:pt x="54" y="292"/>
                    </a:lnTo>
                    <a:lnTo>
                      <a:pt x="49" y="294"/>
                    </a:lnTo>
                    <a:lnTo>
                      <a:pt x="44" y="296"/>
                    </a:lnTo>
                    <a:lnTo>
                      <a:pt x="44" y="276"/>
                    </a:lnTo>
                    <a:lnTo>
                      <a:pt x="52" y="272"/>
                    </a:lnTo>
                    <a:lnTo>
                      <a:pt x="61" y="267"/>
                    </a:lnTo>
                    <a:lnTo>
                      <a:pt x="68" y="261"/>
                    </a:lnTo>
                    <a:lnTo>
                      <a:pt x="74" y="256"/>
                    </a:lnTo>
                    <a:lnTo>
                      <a:pt x="81" y="251"/>
                    </a:lnTo>
                    <a:lnTo>
                      <a:pt x="86" y="245"/>
                    </a:lnTo>
                    <a:lnTo>
                      <a:pt x="90" y="239"/>
                    </a:lnTo>
                    <a:lnTo>
                      <a:pt x="93"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3" name="Freeform 41"/>
              <p:cNvSpPr>
                <a:spLocks/>
              </p:cNvSpPr>
              <p:nvPr/>
            </p:nvSpPr>
            <p:spPr bwMode="auto">
              <a:xfrm>
                <a:off x="2982" y="1028"/>
                <a:ext cx="55" cy="83"/>
              </a:xfrm>
              <a:custGeom>
                <a:avLst/>
                <a:gdLst>
                  <a:gd name="T0" fmla="*/ 110 w 110"/>
                  <a:gd name="T1" fmla="*/ 166 h 166"/>
                  <a:gd name="T2" fmla="*/ 0 w 110"/>
                  <a:gd name="T3" fmla="*/ 163 h 166"/>
                  <a:gd name="T4" fmla="*/ 2 w 110"/>
                  <a:gd name="T5" fmla="*/ 156 h 166"/>
                  <a:gd name="T6" fmla="*/ 5 w 110"/>
                  <a:gd name="T7" fmla="*/ 148 h 166"/>
                  <a:gd name="T8" fmla="*/ 12 w 110"/>
                  <a:gd name="T9" fmla="*/ 136 h 166"/>
                  <a:gd name="T10" fmla="*/ 21 w 110"/>
                  <a:gd name="T11" fmla="*/ 126 h 166"/>
                  <a:gd name="T12" fmla="*/ 34 w 110"/>
                  <a:gd name="T13" fmla="*/ 113 h 166"/>
                  <a:gd name="T14" fmla="*/ 48 w 110"/>
                  <a:gd name="T15" fmla="*/ 102 h 166"/>
                  <a:gd name="T16" fmla="*/ 60 w 110"/>
                  <a:gd name="T17" fmla="*/ 91 h 166"/>
                  <a:gd name="T18" fmla="*/ 69 w 110"/>
                  <a:gd name="T19" fmla="*/ 83 h 166"/>
                  <a:gd name="T20" fmla="*/ 76 w 110"/>
                  <a:gd name="T21" fmla="*/ 74 h 166"/>
                  <a:gd name="T22" fmla="*/ 83 w 110"/>
                  <a:gd name="T23" fmla="*/ 66 h 166"/>
                  <a:gd name="T24" fmla="*/ 87 w 110"/>
                  <a:gd name="T25" fmla="*/ 53 h 166"/>
                  <a:gd name="T26" fmla="*/ 87 w 110"/>
                  <a:gd name="T27" fmla="*/ 42 h 166"/>
                  <a:gd name="T28" fmla="*/ 83 w 110"/>
                  <a:gd name="T29" fmla="*/ 33 h 166"/>
                  <a:gd name="T30" fmla="*/ 75 w 110"/>
                  <a:gd name="T31" fmla="*/ 25 h 166"/>
                  <a:gd name="T32" fmla="*/ 63 w 110"/>
                  <a:gd name="T33" fmla="*/ 21 h 166"/>
                  <a:gd name="T34" fmla="*/ 49 w 110"/>
                  <a:gd name="T35" fmla="*/ 21 h 166"/>
                  <a:gd name="T36" fmla="*/ 38 w 110"/>
                  <a:gd name="T37" fmla="*/ 25 h 166"/>
                  <a:gd name="T38" fmla="*/ 29 w 110"/>
                  <a:gd name="T39" fmla="*/ 33 h 166"/>
                  <a:gd name="T40" fmla="*/ 25 w 110"/>
                  <a:gd name="T41" fmla="*/ 44 h 166"/>
                  <a:gd name="T42" fmla="*/ 4 w 110"/>
                  <a:gd name="T43" fmla="*/ 47 h 166"/>
                  <a:gd name="T44" fmla="*/ 9 w 110"/>
                  <a:gd name="T45" fmla="*/ 26 h 166"/>
                  <a:gd name="T46" fmla="*/ 20 w 110"/>
                  <a:gd name="T47" fmla="*/ 13 h 166"/>
                  <a:gd name="T48" fmla="*/ 27 w 110"/>
                  <a:gd name="T49" fmla="*/ 7 h 166"/>
                  <a:gd name="T50" fmla="*/ 37 w 110"/>
                  <a:gd name="T51" fmla="*/ 3 h 166"/>
                  <a:gd name="T52" fmla="*/ 46 w 110"/>
                  <a:gd name="T53" fmla="*/ 1 h 166"/>
                  <a:gd name="T54" fmla="*/ 57 w 110"/>
                  <a:gd name="T55" fmla="*/ 0 h 166"/>
                  <a:gd name="T56" fmla="*/ 68 w 110"/>
                  <a:gd name="T57" fmla="*/ 1 h 166"/>
                  <a:gd name="T58" fmla="*/ 78 w 110"/>
                  <a:gd name="T59" fmla="*/ 3 h 166"/>
                  <a:gd name="T60" fmla="*/ 87 w 110"/>
                  <a:gd name="T61" fmla="*/ 7 h 166"/>
                  <a:gd name="T62" fmla="*/ 94 w 110"/>
                  <a:gd name="T63" fmla="*/ 14 h 166"/>
                  <a:gd name="T64" fmla="*/ 105 w 110"/>
                  <a:gd name="T65" fmla="*/ 28 h 166"/>
                  <a:gd name="T66" fmla="*/ 108 w 110"/>
                  <a:gd name="T67" fmla="*/ 47 h 166"/>
                  <a:gd name="T68" fmla="*/ 107 w 110"/>
                  <a:gd name="T69" fmla="*/ 57 h 166"/>
                  <a:gd name="T70" fmla="*/ 104 w 110"/>
                  <a:gd name="T71" fmla="*/ 66 h 166"/>
                  <a:gd name="T72" fmla="*/ 100 w 110"/>
                  <a:gd name="T73" fmla="*/ 76 h 166"/>
                  <a:gd name="T74" fmla="*/ 91 w 110"/>
                  <a:gd name="T75" fmla="*/ 87 h 166"/>
                  <a:gd name="T76" fmla="*/ 80 w 110"/>
                  <a:gd name="T77" fmla="*/ 99 h 166"/>
                  <a:gd name="T78" fmla="*/ 61 w 110"/>
                  <a:gd name="T79" fmla="*/ 116 h 166"/>
                  <a:gd name="T80" fmla="*/ 46 w 110"/>
                  <a:gd name="T81" fmla="*/ 129 h 166"/>
                  <a:gd name="T82" fmla="*/ 37 w 110"/>
                  <a:gd name="T83" fmla="*/ 136 h 166"/>
                  <a:gd name="T84" fmla="*/ 33 w 110"/>
                  <a:gd name="T85" fmla="*/ 141 h 166"/>
                  <a:gd name="T86" fmla="*/ 28 w 110"/>
                  <a:gd name="T87" fmla="*/ 14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0" h="166">
                    <a:moveTo>
                      <a:pt x="110" y="146"/>
                    </a:moveTo>
                    <a:lnTo>
                      <a:pt x="110" y="166"/>
                    </a:lnTo>
                    <a:lnTo>
                      <a:pt x="0" y="166"/>
                    </a:lnTo>
                    <a:lnTo>
                      <a:pt x="0" y="163"/>
                    </a:lnTo>
                    <a:lnTo>
                      <a:pt x="1" y="159"/>
                    </a:lnTo>
                    <a:lnTo>
                      <a:pt x="2" y="156"/>
                    </a:lnTo>
                    <a:lnTo>
                      <a:pt x="3" y="153"/>
                    </a:lnTo>
                    <a:lnTo>
                      <a:pt x="5" y="148"/>
                    </a:lnTo>
                    <a:lnTo>
                      <a:pt x="8" y="141"/>
                    </a:lnTo>
                    <a:lnTo>
                      <a:pt x="12" y="136"/>
                    </a:lnTo>
                    <a:lnTo>
                      <a:pt x="16" y="131"/>
                    </a:lnTo>
                    <a:lnTo>
                      <a:pt x="21" y="126"/>
                    </a:lnTo>
                    <a:lnTo>
                      <a:pt x="27" y="119"/>
                    </a:lnTo>
                    <a:lnTo>
                      <a:pt x="34" y="113"/>
                    </a:lnTo>
                    <a:lnTo>
                      <a:pt x="42" y="107"/>
                    </a:lnTo>
                    <a:lnTo>
                      <a:pt x="48" y="102"/>
                    </a:lnTo>
                    <a:lnTo>
                      <a:pt x="55" y="96"/>
                    </a:lnTo>
                    <a:lnTo>
                      <a:pt x="60" y="91"/>
                    </a:lnTo>
                    <a:lnTo>
                      <a:pt x="65" y="87"/>
                    </a:lnTo>
                    <a:lnTo>
                      <a:pt x="69" y="83"/>
                    </a:lnTo>
                    <a:lnTo>
                      <a:pt x="72" y="79"/>
                    </a:lnTo>
                    <a:lnTo>
                      <a:pt x="76" y="74"/>
                    </a:lnTo>
                    <a:lnTo>
                      <a:pt x="79" y="71"/>
                    </a:lnTo>
                    <a:lnTo>
                      <a:pt x="83" y="66"/>
                    </a:lnTo>
                    <a:lnTo>
                      <a:pt x="86" y="60"/>
                    </a:lnTo>
                    <a:lnTo>
                      <a:pt x="87" y="53"/>
                    </a:lnTo>
                    <a:lnTo>
                      <a:pt x="88" y="47"/>
                    </a:lnTo>
                    <a:lnTo>
                      <a:pt x="87" y="42"/>
                    </a:lnTo>
                    <a:lnTo>
                      <a:pt x="86" y="37"/>
                    </a:lnTo>
                    <a:lnTo>
                      <a:pt x="83" y="33"/>
                    </a:lnTo>
                    <a:lnTo>
                      <a:pt x="79" y="28"/>
                    </a:lnTo>
                    <a:lnTo>
                      <a:pt x="75" y="25"/>
                    </a:lnTo>
                    <a:lnTo>
                      <a:pt x="69" y="22"/>
                    </a:lnTo>
                    <a:lnTo>
                      <a:pt x="63" y="21"/>
                    </a:lnTo>
                    <a:lnTo>
                      <a:pt x="57" y="20"/>
                    </a:lnTo>
                    <a:lnTo>
                      <a:pt x="49" y="21"/>
                    </a:lnTo>
                    <a:lnTo>
                      <a:pt x="44" y="22"/>
                    </a:lnTo>
                    <a:lnTo>
                      <a:pt x="38" y="25"/>
                    </a:lnTo>
                    <a:lnTo>
                      <a:pt x="34" y="28"/>
                    </a:lnTo>
                    <a:lnTo>
                      <a:pt x="29" y="33"/>
                    </a:lnTo>
                    <a:lnTo>
                      <a:pt x="26" y="38"/>
                    </a:lnTo>
                    <a:lnTo>
                      <a:pt x="25" y="44"/>
                    </a:lnTo>
                    <a:lnTo>
                      <a:pt x="24" y="50"/>
                    </a:lnTo>
                    <a:lnTo>
                      <a:pt x="4" y="47"/>
                    </a:lnTo>
                    <a:lnTo>
                      <a:pt x="6" y="36"/>
                    </a:lnTo>
                    <a:lnTo>
                      <a:pt x="9" y="26"/>
                    </a:lnTo>
                    <a:lnTo>
                      <a:pt x="14" y="19"/>
                    </a:lnTo>
                    <a:lnTo>
                      <a:pt x="20" y="13"/>
                    </a:lnTo>
                    <a:lnTo>
                      <a:pt x="24" y="10"/>
                    </a:lnTo>
                    <a:lnTo>
                      <a:pt x="27" y="7"/>
                    </a:lnTo>
                    <a:lnTo>
                      <a:pt x="32" y="5"/>
                    </a:lnTo>
                    <a:lnTo>
                      <a:pt x="37" y="3"/>
                    </a:lnTo>
                    <a:lnTo>
                      <a:pt x="41" y="2"/>
                    </a:lnTo>
                    <a:lnTo>
                      <a:pt x="46" y="1"/>
                    </a:lnTo>
                    <a:lnTo>
                      <a:pt x="51" y="0"/>
                    </a:lnTo>
                    <a:lnTo>
                      <a:pt x="57" y="0"/>
                    </a:lnTo>
                    <a:lnTo>
                      <a:pt x="62" y="0"/>
                    </a:lnTo>
                    <a:lnTo>
                      <a:pt x="68" y="1"/>
                    </a:lnTo>
                    <a:lnTo>
                      <a:pt x="73" y="2"/>
                    </a:lnTo>
                    <a:lnTo>
                      <a:pt x="78" y="3"/>
                    </a:lnTo>
                    <a:lnTo>
                      <a:pt x="83" y="5"/>
                    </a:lnTo>
                    <a:lnTo>
                      <a:pt x="87" y="7"/>
                    </a:lnTo>
                    <a:lnTo>
                      <a:pt x="90" y="11"/>
                    </a:lnTo>
                    <a:lnTo>
                      <a:pt x="94" y="14"/>
                    </a:lnTo>
                    <a:lnTo>
                      <a:pt x="100" y="21"/>
                    </a:lnTo>
                    <a:lnTo>
                      <a:pt x="105" y="28"/>
                    </a:lnTo>
                    <a:lnTo>
                      <a:pt x="107" y="38"/>
                    </a:lnTo>
                    <a:lnTo>
                      <a:pt x="108" y="47"/>
                    </a:lnTo>
                    <a:lnTo>
                      <a:pt x="108" y="51"/>
                    </a:lnTo>
                    <a:lnTo>
                      <a:pt x="107" y="57"/>
                    </a:lnTo>
                    <a:lnTo>
                      <a:pt x="106" y="61"/>
                    </a:lnTo>
                    <a:lnTo>
                      <a:pt x="104" y="66"/>
                    </a:lnTo>
                    <a:lnTo>
                      <a:pt x="102" y="71"/>
                    </a:lnTo>
                    <a:lnTo>
                      <a:pt x="100" y="76"/>
                    </a:lnTo>
                    <a:lnTo>
                      <a:pt x="95" y="82"/>
                    </a:lnTo>
                    <a:lnTo>
                      <a:pt x="91" y="87"/>
                    </a:lnTo>
                    <a:lnTo>
                      <a:pt x="86" y="93"/>
                    </a:lnTo>
                    <a:lnTo>
                      <a:pt x="80" y="99"/>
                    </a:lnTo>
                    <a:lnTo>
                      <a:pt x="71" y="108"/>
                    </a:lnTo>
                    <a:lnTo>
                      <a:pt x="61" y="116"/>
                    </a:lnTo>
                    <a:lnTo>
                      <a:pt x="52" y="122"/>
                    </a:lnTo>
                    <a:lnTo>
                      <a:pt x="46" y="129"/>
                    </a:lnTo>
                    <a:lnTo>
                      <a:pt x="41" y="133"/>
                    </a:lnTo>
                    <a:lnTo>
                      <a:pt x="37" y="136"/>
                    </a:lnTo>
                    <a:lnTo>
                      <a:pt x="35" y="139"/>
                    </a:lnTo>
                    <a:lnTo>
                      <a:pt x="33" y="141"/>
                    </a:lnTo>
                    <a:lnTo>
                      <a:pt x="30" y="144"/>
                    </a:lnTo>
                    <a:lnTo>
                      <a:pt x="28" y="146"/>
                    </a:lnTo>
                    <a:lnTo>
                      <a:pt x="110"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4" name="Freeform 42"/>
              <p:cNvSpPr>
                <a:spLocks noEditPoints="1"/>
              </p:cNvSpPr>
              <p:nvPr/>
            </p:nvSpPr>
            <p:spPr bwMode="auto">
              <a:xfrm>
                <a:off x="3166" y="910"/>
                <a:ext cx="146" cy="201"/>
              </a:xfrm>
              <a:custGeom>
                <a:avLst/>
                <a:gdLst>
                  <a:gd name="T0" fmla="*/ 0 w 294"/>
                  <a:gd name="T1" fmla="*/ 22 h 400"/>
                  <a:gd name="T2" fmla="*/ 131 w 294"/>
                  <a:gd name="T3" fmla="*/ 22 h 400"/>
                  <a:gd name="T4" fmla="*/ 55 w 294"/>
                  <a:gd name="T5" fmla="*/ 168 h 400"/>
                  <a:gd name="T6" fmla="*/ 290 w 294"/>
                  <a:gd name="T7" fmla="*/ 127 h 400"/>
                  <a:gd name="T8" fmla="*/ 269 w 294"/>
                  <a:gd name="T9" fmla="*/ 157 h 400"/>
                  <a:gd name="T10" fmla="*/ 254 w 294"/>
                  <a:gd name="T11" fmla="*/ 165 h 400"/>
                  <a:gd name="T12" fmla="*/ 238 w 294"/>
                  <a:gd name="T13" fmla="*/ 168 h 400"/>
                  <a:gd name="T14" fmla="*/ 219 w 294"/>
                  <a:gd name="T15" fmla="*/ 169 h 400"/>
                  <a:gd name="T16" fmla="*/ 202 w 294"/>
                  <a:gd name="T17" fmla="*/ 167 h 400"/>
                  <a:gd name="T18" fmla="*/ 186 w 294"/>
                  <a:gd name="T19" fmla="*/ 162 h 400"/>
                  <a:gd name="T20" fmla="*/ 168 w 294"/>
                  <a:gd name="T21" fmla="*/ 146 h 400"/>
                  <a:gd name="T22" fmla="*/ 153 w 294"/>
                  <a:gd name="T23" fmla="*/ 118 h 400"/>
                  <a:gd name="T24" fmla="*/ 148 w 294"/>
                  <a:gd name="T25" fmla="*/ 85 h 400"/>
                  <a:gd name="T26" fmla="*/ 153 w 294"/>
                  <a:gd name="T27" fmla="*/ 49 h 400"/>
                  <a:gd name="T28" fmla="*/ 169 w 294"/>
                  <a:gd name="T29" fmla="*/ 22 h 400"/>
                  <a:gd name="T30" fmla="*/ 190 w 294"/>
                  <a:gd name="T31" fmla="*/ 8 h 400"/>
                  <a:gd name="T32" fmla="*/ 205 w 294"/>
                  <a:gd name="T33" fmla="*/ 2 h 400"/>
                  <a:gd name="T34" fmla="*/ 221 w 294"/>
                  <a:gd name="T35" fmla="*/ 0 h 400"/>
                  <a:gd name="T36" fmla="*/ 237 w 294"/>
                  <a:gd name="T37" fmla="*/ 1 h 400"/>
                  <a:gd name="T38" fmla="*/ 253 w 294"/>
                  <a:gd name="T39" fmla="*/ 5 h 400"/>
                  <a:gd name="T40" fmla="*/ 267 w 294"/>
                  <a:gd name="T41" fmla="*/ 12 h 400"/>
                  <a:gd name="T42" fmla="*/ 286 w 294"/>
                  <a:gd name="T43" fmla="*/ 38 h 400"/>
                  <a:gd name="T44" fmla="*/ 265 w 294"/>
                  <a:gd name="T45" fmla="*/ 46 h 400"/>
                  <a:gd name="T46" fmla="*/ 252 w 294"/>
                  <a:gd name="T47" fmla="*/ 28 h 400"/>
                  <a:gd name="T48" fmla="*/ 232 w 294"/>
                  <a:gd name="T49" fmla="*/ 21 h 400"/>
                  <a:gd name="T50" fmla="*/ 215 w 294"/>
                  <a:gd name="T51" fmla="*/ 21 h 400"/>
                  <a:gd name="T52" fmla="*/ 204 w 294"/>
                  <a:gd name="T53" fmla="*/ 24 h 400"/>
                  <a:gd name="T54" fmla="*/ 193 w 294"/>
                  <a:gd name="T55" fmla="*/ 29 h 400"/>
                  <a:gd name="T56" fmla="*/ 179 w 294"/>
                  <a:gd name="T57" fmla="*/ 46 h 400"/>
                  <a:gd name="T58" fmla="*/ 171 w 294"/>
                  <a:gd name="T59" fmla="*/ 68 h 400"/>
                  <a:gd name="T60" fmla="*/ 170 w 294"/>
                  <a:gd name="T61" fmla="*/ 94 h 400"/>
                  <a:gd name="T62" fmla="*/ 176 w 294"/>
                  <a:gd name="T63" fmla="*/ 120 h 400"/>
                  <a:gd name="T64" fmla="*/ 189 w 294"/>
                  <a:gd name="T65" fmla="*/ 139 h 400"/>
                  <a:gd name="T66" fmla="*/ 209 w 294"/>
                  <a:gd name="T67" fmla="*/ 148 h 400"/>
                  <a:gd name="T68" fmla="*/ 232 w 294"/>
                  <a:gd name="T69" fmla="*/ 149 h 400"/>
                  <a:gd name="T70" fmla="*/ 254 w 294"/>
                  <a:gd name="T71" fmla="*/ 140 h 400"/>
                  <a:gd name="T72" fmla="*/ 269 w 294"/>
                  <a:gd name="T73" fmla="*/ 119 h 400"/>
                  <a:gd name="T74" fmla="*/ 86 w 294"/>
                  <a:gd name="T75" fmla="*/ 400 h 400"/>
                  <a:gd name="T76" fmla="*/ 78 w 294"/>
                  <a:gd name="T77" fmla="*/ 278 h 400"/>
                  <a:gd name="T78" fmla="*/ 60 w 294"/>
                  <a:gd name="T79" fmla="*/ 288 h 400"/>
                  <a:gd name="T80" fmla="*/ 44 w 294"/>
                  <a:gd name="T81" fmla="*/ 296 h 400"/>
                  <a:gd name="T82" fmla="*/ 61 w 294"/>
                  <a:gd name="T83" fmla="*/ 267 h 400"/>
                  <a:gd name="T84" fmla="*/ 81 w 294"/>
                  <a:gd name="T85" fmla="*/ 251 h 400"/>
                  <a:gd name="T86" fmla="*/ 94 w 294"/>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400">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8"/>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106" y="400"/>
                    </a:moveTo>
                    <a:lnTo>
                      <a:pt x="86" y="400"/>
                    </a:lnTo>
                    <a:lnTo>
                      <a:pt x="86" y="271"/>
                    </a:lnTo>
                    <a:lnTo>
                      <a:pt x="82" y="275"/>
                    </a:lnTo>
                    <a:lnTo>
                      <a:pt x="78" y="278"/>
                    </a:lnTo>
                    <a:lnTo>
                      <a:pt x="73" y="281"/>
                    </a:lnTo>
                    <a:lnTo>
                      <a:pt x="66" y="285"/>
                    </a:lnTo>
                    <a:lnTo>
                      <a:pt x="60" y="288"/>
                    </a:lnTo>
                    <a:lnTo>
                      <a:pt x="55" y="292"/>
                    </a:lnTo>
                    <a:lnTo>
                      <a:pt x="50" y="294"/>
                    </a:lnTo>
                    <a:lnTo>
                      <a:pt x="44" y="296"/>
                    </a:lnTo>
                    <a:lnTo>
                      <a:pt x="44" y="276"/>
                    </a:lnTo>
                    <a:lnTo>
                      <a:pt x="53" y="272"/>
                    </a:lnTo>
                    <a:lnTo>
                      <a:pt x="61" y="267"/>
                    </a:lnTo>
                    <a:lnTo>
                      <a:pt x="68" y="261"/>
                    </a:lnTo>
                    <a:lnTo>
                      <a:pt x="75" y="256"/>
                    </a:lnTo>
                    <a:lnTo>
                      <a:pt x="81" y="251"/>
                    </a:lnTo>
                    <a:lnTo>
                      <a:pt x="86" y="245"/>
                    </a:lnTo>
                    <a:lnTo>
                      <a:pt x="90" y="239"/>
                    </a:lnTo>
                    <a:lnTo>
                      <a:pt x="94"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5" name="Freeform 43"/>
              <p:cNvSpPr>
                <a:spLocks/>
              </p:cNvSpPr>
              <p:nvPr/>
            </p:nvSpPr>
            <p:spPr bwMode="auto">
              <a:xfrm>
                <a:off x="3246" y="1028"/>
                <a:ext cx="53" cy="83"/>
              </a:xfrm>
              <a:custGeom>
                <a:avLst/>
                <a:gdLst>
                  <a:gd name="T0" fmla="*/ 20 w 107"/>
                  <a:gd name="T1" fmla="*/ 118 h 167"/>
                  <a:gd name="T2" fmla="*/ 24 w 107"/>
                  <a:gd name="T3" fmla="*/ 132 h 167"/>
                  <a:gd name="T4" fmla="*/ 31 w 107"/>
                  <a:gd name="T5" fmla="*/ 141 h 167"/>
                  <a:gd name="T6" fmla="*/ 41 w 107"/>
                  <a:gd name="T7" fmla="*/ 146 h 167"/>
                  <a:gd name="T8" fmla="*/ 52 w 107"/>
                  <a:gd name="T9" fmla="*/ 149 h 167"/>
                  <a:gd name="T10" fmla="*/ 67 w 107"/>
                  <a:gd name="T11" fmla="*/ 146 h 167"/>
                  <a:gd name="T12" fmla="*/ 77 w 107"/>
                  <a:gd name="T13" fmla="*/ 139 h 167"/>
                  <a:gd name="T14" fmla="*/ 85 w 107"/>
                  <a:gd name="T15" fmla="*/ 129 h 167"/>
                  <a:gd name="T16" fmla="*/ 87 w 107"/>
                  <a:gd name="T17" fmla="*/ 116 h 167"/>
                  <a:gd name="T18" fmla="*/ 85 w 107"/>
                  <a:gd name="T19" fmla="*/ 104 h 167"/>
                  <a:gd name="T20" fmla="*/ 77 w 107"/>
                  <a:gd name="T21" fmla="*/ 93 h 167"/>
                  <a:gd name="T22" fmla="*/ 68 w 107"/>
                  <a:gd name="T23" fmla="*/ 87 h 167"/>
                  <a:gd name="T24" fmla="*/ 54 w 107"/>
                  <a:gd name="T25" fmla="*/ 85 h 167"/>
                  <a:gd name="T26" fmla="*/ 47 w 107"/>
                  <a:gd name="T27" fmla="*/ 86 h 167"/>
                  <a:gd name="T28" fmla="*/ 40 w 107"/>
                  <a:gd name="T29" fmla="*/ 87 h 167"/>
                  <a:gd name="T30" fmla="*/ 43 w 107"/>
                  <a:gd name="T31" fmla="*/ 67 h 167"/>
                  <a:gd name="T32" fmla="*/ 45 w 107"/>
                  <a:gd name="T33" fmla="*/ 67 h 167"/>
                  <a:gd name="T34" fmla="*/ 51 w 107"/>
                  <a:gd name="T35" fmla="*/ 67 h 167"/>
                  <a:gd name="T36" fmla="*/ 63 w 107"/>
                  <a:gd name="T37" fmla="*/ 64 h 167"/>
                  <a:gd name="T38" fmla="*/ 72 w 107"/>
                  <a:gd name="T39" fmla="*/ 59 h 167"/>
                  <a:gd name="T40" fmla="*/ 76 w 107"/>
                  <a:gd name="T41" fmla="*/ 49 h 167"/>
                  <a:gd name="T42" fmla="*/ 77 w 107"/>
                  <a:gd name="T43" fmla="*/ 39 h 167"/>
                  <a:gd name="T44" fmla="*/ 73 w 107"/>
                  <a:gd name="T45" fmla="*/ 29 h 167"/>
                  <a:gd name="T46" fmla="*/ 66 w 107"/>
                  <a:gd name="T47" fmla="*/ 23 h 167"/>
                  <a:gd name="T48" fmla="*/ 56 w 107"/>
                  <a:gd name="T49" fmla="*/ 20 h 167"/>
                  <a:gd name="T50" fmla="*/ 46 w 107"/>
                  <a:gd name="T51" fmla="*/ 20 h 167"/>
                  <a:gd name="T52" fmla="*/ 35 w 107"/>
                  <a:gd name="T53" fmla="*/ 24 h 167"/>
                  <a:gd name="T54" fmla="*/ 28 w 107"/>
                  <a:gd name="T55" fmla="*/ 30 h 167"/>
                  <a:gd name="T56" fmla="*/ 23 w 107"/>
                  <a:gd name="T57" fmla="*/ 41 h 167"/>
                  <a:gd name="T58" fmla="*/ 2 w 107"/>
                  <a:gd name="T59" fmla="*/ 44 h 167"/>
                  <a:gd name="T60" fmla="*/ 7 w 107"/>
                  <a:gd name="T61" fmla="*/ 25 h 167"/>
                  <a:gd name="T62" fmla="*/ 18 w 107"/>
                  <a:gd name="T63" fmla="*/ 12 h 167"/>
                  <a:gd name="T64" fmla="*/ 25 w 107"/>
                  <a:gd name="T65" fmla="*/ 6 h 167"/>
                  <a:gd name="T66" fmla="*/ 32 w 107"/>
                  <a:gd name="T67" fmla="*/ 3 h 167"/>
                  <a:gd name="T68" fmla="*/ 41 w 107"/>
                  <a:gd name="T69" fmla="*/ 1 h 167"/>
                  <a:gd name="T70" fmla="*/ 50 w 107"/>
                  <a:gd name="T71" fmla="*/ 0 h 167"/>
                  <a:gd name="T72" fmla="*/ 63 w 107"/>
                  <a:gd name="T73" fmla="*/ 1 h 167"/>
                  <a:gd name="T74" fmla="*/ 74 w 107"/>
                  <a:gd name="T75" fmla="*/ 5 h 167"/>
                  <a:gd name="T76" fmla="*/ 85 w 107"/>
                  <a:gd name="T77" fmla="*/ 13 h 167"/>
                  <a:gd name="T78" fmla="*/ 92 w 107"/>
                  <a:gd name="T79" fmla="*/ 21 h 167"/>
                  <a:gd name="T80" fmla="*/ 97 w 107"/>
                  <a:gd name="T81" fmla="*/ 31 h 167"/>
                  <a:gd name="T82" fmla="*/ 98 w 107"/>
                  <a:gd name="T83" fmla="*/ 42 h 167"/>
                  <a:gd name="T84" fmla="*/ 97 w 107"/>
                  <a:gd name="T85" fmla="*/ 52 h 167"/>
                  <a:gd name="T86" fmla="*/ 92 w 107"/>
                  <a:gd name="T87" fmla="*/ 61 h 167"/>
                  <a:gd name="T88" fmla="*/ 85 w 107"/>
                  <a:gd name="T89" fmla="*/ 68 h 167"/>
                  <a:gd name="T90" fmla="*/ 75 w 107"/>
                  <a:gd name="T91" fmla="*/ 74 h 167"/>
                  <a:gd name="T92" fmla="*/ 89 w 107"/>
                  <a:gd name="T93" fmla="*/ 80 h 167"/>
                  <a:gd name="T94" fmla="*/ 98 w 107"/>
                  <a:gd name="T95" fmla="*/ 89 h 167"/>
                  <a:gd name="T96" fmla="*/ 105 w 107"/>
                  <a:gd name="T97" fmla="*/ 100 h 167"/>
                  <a:gd name="T98" fmla="*/ 107 w 107"/>
                  <a:gd name="T99" fmla="*/ 116 h 167"/>
                  <a:gd name="T100" fmla="*/ 103 w 107"/>
                  <a:gd name="T101" fmla="*/ 136 h 167"/>
                  <a:gd name="T102" fmla="*/ 91 w 107"/>
                  <a:gd name="T103" fmla="*/ 154 h 167"/>
                  <a:gd name="T104" fmla="*/ 83 w 107"/>
                  <a:gd name="T105" fmla="*/ 160 h 167"/>
                  <a:gd name="T106" fmla="*/ 73 w 107"/>
                  <a:gd name="T107" fmla="*/ 164 h 167"/>
                  <a:gd name="T108" fmla="*/ 64 w 107"/>
                  <a:gd name="T109" fmla="*/ 166 h 167"/>
                  <a:gd name="T110" fmla="*/ 52 w 107"/>
                  <a:gd name="T111" fmla="*/ 167 h 167"/>
                  <a:gd name="T112" fmla="*/ 42 w 107"/>
                  <a:gd name="T113" fmla="*/ 166 h 167"/>
                  <a:gd name="T114" fmla="*/ 32 w 107"/>
                  <a:gd name="T115" fmla="*/ 164 h 167"/>
                  <a:gd name="T116" fmla="*/ 23 w 107"/>
                  <a:gd name="T117" fmla="*/ 161 h 167"/>
                  <a:gd name="T118" fmla="*/ 15 w 107"/>
                  <a:gd name="T119" fmla="*/ 156 h 167"/>
                  <a:gd name="T120" fmla="*/ 5 w 107"/>
                  <a:gd name="T121" fmla="*/ 140 h 167"/>
                  <a:gd name="T122" fmla="*/ 0 w 107"/>
                  <a:gd name="T123"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7" h="167">
                    <a:moveTo>
                      <a:pt x="0" y="121"/>
                    </a:moveTo>
                    <a:lnTo>
                      <a:pt x="20" y="118"/>
                    </a:lnTo>
                    <a:lnTo>
                      <a:pt x="22" y="126"/>
                    </a:lnTo>
                    <a:lnTo>
                      <a:pt x="24" y="132"/>
                    </a:lnTo>
                    <a:lnTo>
                      <a:pt x="27" y="137"/>
                    </a:lnTo>
                    <a:lnTo>
                      <a:pt x="31" y="141"/>
                    </a:lnTo>
                    <a:lnTo>
                      <a:pt x="35" y="144"/>
                    </a:lnTo>
                    <a:lnTo>
                      <a:pt x="41" y="146"/>
                    </a:lnTo>
                    <a:lnTo>
                      <a:pt x="46" y="149"/>
                    </a:lnTo>
                    <a:lnTo>
                      <a:pt x="52" y="149"/>
                    </a:lnTo>
                    <a:lnTo>
                      <a:pt x="60" y="148"/>
                    </a:lnTo>
                    <a:lnTo>
                      <a:pt x="67" y="146"/>
                    </a:lnTo>
                    <a:lnTo>
                      <a:pt x="72" y="143"/>
                    </a:lnTo>
                    <a:lnTo>
                      <a:pt x="77" y="139"/>
                    </a:lnTo>
                    <a:lnTo>
                      <a:pt x="82" y="134"/>
                    </a:lnTo>
                    <a:lnTo>
                      <a:pt x="85" y="129"/>
                    </a:lnTo>
                    <a:lnTo>
                      <a:pt x="86" y="122"/>
                    </a:lnTo>
                    <a:lnTo>
                      <a:pt x="87" y="116"/>
                    </a:lnTo>
                    <a:lnTo>
                      <a:pt x="86" y="110"/>
                    </a:lnTo>
                    <a:lnTo>
                      <a:pt x="85" y="104"/>
                    </a:lnTo>
                    <a:lnTo>
                      <a:pt x="82" y="98"/>
                    </a:lnTo>
                    <a:lnTo>
                      <a:pt x="77" y="93"/>
                    </a:lnTo>
                    <a:lnTo>
                      <a:pt x="73" y="90"/>
                    </a:lnTo>
                    <a:lnTo>
                      <a:pt x="68" y="87"/>
                    </a:lnTo>
                    <a:lnTo>
                      <a:pt x="62" y="86"/>
                    </a:lnTo>
                    <a:lnTo>
                      <a:pt x="54" y="85"/>
                    </a:lnTo>
                    <a:lnTo>
                      <a:pt x="51" y="85"/>
                    </a:lnTo>
                    <a:lnTo>
                      <a:pt x="47" y="86"/>
                    </a:lnTo>
                    <a:lnTo>
                      <a:pt x="44" y="86"/>
                    </a:lnTo>
                    <a:lnTo>
                      <a:pt x="40" y="87"/>
                    </a:lnTo>
                    <a:lnTo>
                      <a:pt x="42" y="67"/>
                    </a:lnTo>
                    <a:lnTo>
                      <a:pt x="43" y="67"/>
                    </a:lnTo>
                    <a:lnTo>
                      <a:pt x="44" y="67"/>
                    </a:lnTo>
                    <a:lnTo>
                      <a:pt x="45" y="67"/>
                    </a:lnTo>
                    <a:lnTo>
                      <a:pt x="45" y="67"/>
                    </a:lnTo>
                    <a:lnTo>
                      <a:pt x="51" y="67"/>
                    </a:lnTo>
                    <a:lnTo>
                      <a:pt x="57" y="66"/>
                    </a:lnTo>
                    <a:lnTo>
                      <a:pt x="63" y="64"/>
                    </a:lnTo>
                    <a:lnTo>
                      <a:pt x="68" y="62"/>
                    </a:lnTo>
                    <a:lnTo>
                      <a:pt x="72" y="59"/>
                    </a:lnTo>
                    <a:lnTo>
                      <a:pt x="75" y="53"/>
                    </a:lnTo>
                    <a:lnTo>
                      <a:pt x="76" y="49"/>
                    </a:lnTo>
                    <a:lnTo>
                      <a:pt x="77" y="43"/>
                    </a:lnTo>
                    <a:lnTo>
                      <a:pt x="77" y="39"/>
                    </a:lnTo>
                    <a:lnTo>
                      <a:pt x="75" y="34"/>
                    </a:lnTo>
                    <a:lnTo>
                      <a:pt x="73" y="29"/>
                    </a:lnTo>
                    <a:lnTo>
                      <a:pt x="70" y="26"/>
                    </a:lnTo>
                    <a:lnTo>
                      <a:pt x="66" y="23"/>
                    </a:lnTo>
                    <a:lnTo>
                      <a:pt x="62" y="21"/>
                    </a:lnTo>
                    <a:lnTo>
                      <a:pt x="56" y="20"/>
                    </a:lnTo>
                    <a:lnTo>
                      <a:pt x="51" y="20"/>
                    </a:lnTo>
                    <a:lnTo>
                      <a:pt x="46" y="20"/>
                    </a:lnTo>
                    <a:lnTo>
                      <a:pt x="41" y="22"/>
                    </a:lnTo>
                    <a:lnTo>
                      <a:pt x="35" y="24"/>
                    </a:lnTo>
                    <a:lnTo>
                      <a:pt x="31" y="27"/>
                    </a:lnTo>
                    <a:lnTo>
                      <a:pt x="28" y="30"/>
                    </a:lnTo>
                    <a:lnTo>
                      <a:pt x="25" y="36"/>
                    </a:lnTo>
                    <a:lnTo>
                      <a:pt x="23" y="41"/>
                    </a:lnTo>
                    <a:lnTo>
                      <a:pt x="22" y="47"/>
                    </a:lnTo>
                    <a:lnTo>
                      <a:pt x="2" y="44"/>
                    </a:lnTo>
                    <a:lnTo>
                      <a:pt x="4" y="34"/>
                    </a:lnTo>
                    <a:lnTo>
                      <a:pt x="7" y="25"/>
                    </a:lnTo>
                    <a:lnTo>
                      <a:pt x="12" y="18"/>
                    </a:lnTo>
                    <a:lnTo>
                      <a:pt x="18" y="12"/>
                    </a:lnTo>
                    <a:lnTo>
                      <a:pt x="21" y="10"/>
                    </a:lnTo>
                    <a:lnTo>
                      <a:pt x="25" y="6"/>
                    </a:lnTo>
                    <a:lnTo>
                      <a:pt x="29" y="4"/>
                    </a:lnTo>
                    <a:lnTo>
                      <a:pt x="32" y="3"/>
                    </a:lnTo>
                    <a:lnTo>
                      <a:pt x="36" y="2"/>
                    </a:lnTo>
                    <a:lnTo>
                      <a:pt x="41" y="1"/>
                    </a:lnTo>
                    <a:lnTo>
                      <a:pt x="46" y="0"/>
                    </a:lnTo>
                    <a:lnTo>
                      <a:pt x="50" y="0"/>
                    </a:lnTo>
                    <a:lnTo>
                      <a:pt x="56" y="0"/>
                    </a:lnTo>
                    <a:lnTo>
                      <a:pt x="63" y="1"/>
                    </a:lnTo>
                    <a:lnTo>
                      <a:pt x="69" y="3"/>
                    </a:lnTo>
                    <a:lnTo>
                      <a:pt x="74" y="5"/>
                    </a:lnTo>
                    <a:lnTo>
                      <a:pt x="79" y="8"/>
                    </a:lnTo>
                    <a:lnTo>
                      <a:pt x="85" y="13"/>
                    </a:lnTo>
                    <a:lnTo>
                      <a:pt x="89" y="17"/>
                    </a:lnTo>
                    <a:lnTo>
                      <a:pt x="92" y="21"/>
                    </a:lnTo>
                    <a:lnTo>
                      <a:pt x="95" y="26"/>
                    </a:lnTo>
                    <a:lnTo>
                      <a:pt x="97" y="31"/>
                    </a:lnTo>
                    <a:lnTo>
                      <a:pt x="98" y="37"/>
                    </a:lnTo>
                    <a:lnTo>
                      <a:pt x="98" y="42"/>
                    </a:lnTo>
                    <a:lnTo>
                      <a:pt x="98" y="47"/>
                    </a:lnTo>
                    <a:lnTo>
                      <a:pt x="97" y="52"/>
                    </a:lnTo>
                    <a:lnTo>
                      <a:pt x="95" y="57"/>
                    </a:lnTo>
                    <a:lnTo>
                      <a:pt x="92" y="61"/>
                    </a:lnTo>
                    <a:lnTo>
                      <a:pt x="89" y="65"/>
                    </a:lnTo>
                    <a:lnTo>
                      <a:pt x="85" y="68"/>
                    </a:lnTo>
                    <a:lnTo>
                      <a:pt x="80" y="71"/>
                    </a:lnTo>
                    <a:lnTo>
                      <a:pt x="75" y="74"/>
                    </a:lnTo>
                    <a:lnTo>
                      <a:pt x="83" y="76"/>
                    </a:lnTo>
                    <a:lnTo>
                      <a:pt x="89" y="80"/>
                    </a:lnTo>
                    <a:lnTo>
                      <a:pt x="94" y="84"/>
                    </a:lnTo>
                    <a:lnTo>
                      <a:pt x="98" y="89"/>
                    </a:lnTo>
                    <a:lnTo>
                      <a:pt x="101" y="94"/>
                    </a:lnTo>
                    <a:lnTo>
                      <a:pt x="105" y="100"/>
                    </a:lnTo>
                    <a:lnTo>
                      <a:pt x="106" y="108"/>
                    </a:lnTo>
                    <a:lnTo>
                      <a:pt x="107" y="116"/>
                    </a:lnTo>
                    <a:lnTo>
                      <a:pt x="106" y="127"/>
                    </a:lnTo>
                    <a:lnTo>
                      <a:pt x="103" y="136"/>
                    </a:lnTo>
                    <a:lnTo>
                      <a:pt x="98" y="145"/>
                    </a:lnTo>
                    <a:lnTo>
                      <a:pt x="91" y="154"/>
                    </a:lnTo>
                    <a:lnTo>
                      <a:pt x="87" y="157"/>
                    </a:lnTo>
                    <a:lnTo>
                      <a:pt x="83" y="160"/>
                    </a:lnTo>
                    <a:lnTo>
                      <a:pt x="78" y="162"/>
                    </a:lnTo>
                    <a:lnTo>
                      <a:pt x="73" y="164"/>
                    </a:lnTo>
                    <a:lnTo>
                      <a:pt x="69" y="165"/>
                    </a:lnTo>
                    <a:lnTo>
                      <a:pt x="64" y="166"/>
                    </a:lnTo>
                    <a:lnTo>
                      <a:pt x="57" y="167"/>
                    </a:lnTo>
                    <a:lnTo>
                      <a:pt x="52" y="167"/>
                    </a:lnTo>
                    <a:lnTo>
                      <a:pt x="47" y="167"/>
                    </a:lnTo>
                    <a:lnTo>
                      <a:pt x="42" y="166"/>
                    </a:lnTo>
                    <a:lnTo>
                      <a:pt x="36" y="166"/>
                    </a:lnTo>
                    <a:lnTo>
                      <a:pt x="32" y="164"/>
                    </a:lnTo>
                    <a:lnTo>
                      <a:pt x="27" y="163"/>
                    </a:lnTo>
                    <a:lnTo>
                      <a:pt x="23" y="161"/>
                    </a:lnTo>
                    <a:lnTo>
                      <a:pt x="20" y="159"/>
                    </a:lnTo>
                    <a:lnTo>
                      <a:pt x="15" y="156"/>
                    </a:lnTo>
                    <a:lnTo>
                      <a:pt x="9" y="149"/>
                    </a:lnTo>
                    <a:lnTo>
                      <a:pt x="5" y="140"/>
                    </a:lnTo>
                    <a:lnTo>
                      <a:pt x="2" y="131"/>
                    </a:lnTo>
                    <a:lnTo>
                      <a:pt x="0" y="12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6" name="Freeform 44"/>
              <p:cNvSpPr>
                <a:spLocks noEditPoints="1"/>
              </p:cNvSpPr>
              <p:nvPr/>
            </p:nvSpPr>
            <p:spPr bwMode="auto">
              <a:xfrm>
                <a:off x="3952" y="910"/>
                <a:ext cx="147" cy="201"/>
              </a:xfrm>
              <a:custGeom>
                <a:avLst/>
                <a:gdLst>
                  <a:gd name="T0" fmla="*/ 0 w 293"/>
                  <a:gd name="T1" fmla="*/ 2 h 400"/>
                  <a:gd name="T2" fmla="*/ 76 w 293"/>
                  <a:gd name="T3" fmla="*/ 168 h 400"/>
                  <a:gd name="T4" fmla="*/ 289 w 293"/>
                  <a:gd name="T5" fmla="*/ 127 h 400"/>
                  <a:gd name="T6" fmla="*/ 264 w 293"/>
                  <a:gd name="T7" fmla="*/ 160 h 400"/>
                  <a:gd name="T8" fmla="*/ 243 w 293"/>
                  <a:gd name="T9" fmla="*/ 168 h 400"/>
                  <a:gd name="T10" fmla="*/ 219 w 293"/>
                  <a:gd name="T11" fmla="*/ 169 h 400"/>
                  <a:gd name="T12" fmla="*/ 196 w 293"/>
                  <a:gd name="T13" fmla="*/ 166 h 400"/>
                  <a:gd name="T14" fmla="*/ 174 w 293"/>
                  <a:gd name="T15" fmla="*/ 154 h 400"/>
                  <a:gd name="T16" fmla="*/ 153 w 293"/>
                  <a:gd name="T17" fmla="*/ 118 h 400"/>
                  <a:gd name="T18" fmla="*/ 149 w 293"/>
                  <a:gd name="T19" fmla="*/ 72 h 400"/>
                  <a:gd name="T20" fmla="*/ 162 w 293"/>
                  <a:gd name="T21" fmla="*/ 30 h 400"/>
                  <a:gd name="T22" fmla="*/ 190 w 293"/>
                  <a:gd name="T23" fmla="*/ 8 h 400"/>
                  <a:gd name="T24" fmla="*/ 210 w 293"/>
                  <a:gd name="T25" fmla="*/ 1 h 400"/>
                  <a:gd name="T26" fmla="*/ 232 w 293"/>
                  <a:gd name="T27" fmla="*/ 0 h 400"/>
                  <a:gd name="T28" fmla="*/ 253 w 293"/>
                  <a:gd name="T29" fmla="*/ 5 h 400"/>
                  <a:gd name="T30" fmla="*/ 273 w 293"/>
                  <a:gd name="T31" fmla="*/ 20 h 400"/>
                  <a:gd name="T32" fmla="*/ 267 w 293"/>
                  <a:gd name="T33" fmla="*/ 54 h 400"/>
                  <a:gd name="T34" fmla="*/ 251 w 293"/>
                  <a:gd name="T35" fmla="*/ 28 h 400"/>
                  <a:gd name="T36" fmla="*/ 224 w 293"/>
                  <a:gd name="T37" fmla="*/ 20 h 400"/>
                  <a:gd name="T38" fmla="*/ 207 w 293"/>
                  <a:gd name="T39" fmla="*/ 22 h 400"/>
                  <a:gd name="T40" fmla="*/ 193 w 293"/>
                  <a:gd name="T41" fmla="*/ 29 h 400"/>
                  <a:gd name="T42" fmla="*/ 175 w 293"/>
                  <a:gd name="T43" fmla="*/ 53 h 400"/>
                  <a:gd name="T44" fmla="*/ 170 w 293"/>
                  <a:gd name="T45" fmla="*/ 85 h 400"/>
                  <a:gd name="T46" fmla="*/ 176 w 293"/>
                  <a:gd name="T47" fmla="*/ 120 h 400"/>
                  <a:gd name="T48" fmla="*/ 195 w 293"/>
                  <a:gd name="T49" fmla="*/ 143 h 400"/>
                  <a:gd name="T50" fmla="*/ 223 w 293"/>
                  <a:gd name="T51" fmla="*/ 150 h 400"/>
                  <a:gd name="T52" fmla="*/ 254 w 293"/>
                  <a:gd name="T53" fmla="*/ 140 h 400"/>
                  <a:gd name="T54" fmla="*/ 271 w 293"/>
                  <a:gd name="T55" fmla="*/ 110 h 400"/>
                  <a:gd name="T56" fmla="*/ 27 w 293"/>
                  <a:gd name="T57" fmla="*/ 397 h 400"/>
                  <a:gd name="T58" fmla="*/ 32 w 293"/>
                  <a:gd name="T59" fmla="*/ 382 h 400"/>
                  <a:gd name="T60" fmla="*/ 48 w 293"/>
                  <a:gd name="T61" fmla="*/ 360 h 400"/>
                  <a:gd name="T62" fmla="*/ 75 w 293"/>
                  <a:gd name="T63" fmla="*/ 336 h 400"/>
                  <a:gd name="T64" fmla="*/ 96 w 293"/>
                  <a:gd name="T65" fmla="*/ 317 h 400"/>
                  <a:gd name="T66" fmla="*/ 110 w 293"/>
                  <a:gd name="T67" fmla="*/ 300 h 400"/>
                  <a:gd name="T68" fmla="*/ 114 w 293"/>
                  <a:gd name="T69" fmla="*/ 276 h 400"/>
                  <a:gd name="T70" fmla="*/ 101 w 293"/>
                  <a:gd name="T71" fmla="*/ 259 h 400"/>
                  <a:gd name="T72" fmla="*/ 76 w 293"/>
                  <a:gd name="T73" fmla="*/ 255 h 400"/>
                  <a:gd name="T74" fmla="*/ 56 w 293"/>
                  <a:gd name="T75" fmla="*/ 267 h 400"/>
                  <a:gd name="T76" fmla="*/ 31 w 293"/>
                  <a:gd name="T77" fmla="*/ 281 h 400"/>
                  <a:gd name="T78" fmla="*/ 47 w 293"/>
                  <a:gd name="T79" fmla="*/ 247 h 400"/>
                  <a:gd name="T80" fmla="*/ 64 w 293"/>
                  <a:gd name="T81" fmla="*/ 237 h 400"/>
                  <a:gd name="T82" fmla="*/ 84 w 293"/>
                  <a:gd name="T83" fmla="*/ 234 h 400"/>
                  <a:gd name="T84" fmla="*/ 105 w 293"/>
                  <a:gd name="T85" fmla="*/ 237 h 400"/>
                  <a:gd name="T86" fmla="*/ 121 w 293"/>
                  <a:gd name="T87" fmla="*/ 248 h 400"/>
                  <a:gd name="T88" fmla="*/ 135 w 293"/>
                  <a:gd name="T89" fmla="*/ 281 h 400"/>
                  <a:gd name="T90" fmla="*/ 131 w 293"/>
                  <a:gd name="T91" fmla="*/ 300 h 400"/>
                  <a:gd name="T92" fmla="*/ 118 w 293"/>
                  <a:gd name="T93" fmla="*/ 321 h 400"/>
                  <a:gd name="T94" fmla="*/ 88 w 293"/>
                  <a:gd name="T95" fmla="*/ 350 h 400"/>
                  <a:gd name="T96" fmla="*/ 64 w 293"/>
                  <a:gd name="T97" fmla="*/ 370 h 400"/>
                  <a:gd name="T98" fmla="*/ 55 w 293"/>
                  <a:gd name="T99" fmla="*/ 3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3" h="400">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8"/>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3" y="20"/>
                    </a:lnTo>
                    <a:lnTo>
                      <a:pt x="280" y="28"/>
                    </a:lnTo>
                    <a:lnTo>
                      <a:pt x="285" y="38"/>
                    </a:lnTo>
                    <a:lnTo>
                      <a:pt x="289" y="49"/>
                    </a:lnTo>
                    <a:lnTo>
                      <a:pt x="267" y="54"/>
                    </a:lnTo>
                    <a:lnTo>
                      <a:pt x="264" y="46"/>
                    </a:lnTo>
                    <a:lnTo>
                      <a:pt x="261" y="39"/>
                    </a:lnTo>
                    <a:lnTo>
                      <a:pt x="256" y="32"/>
                    </a:lnTo>
                    <a:lnTo>
                      <a:pt x="251"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8"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137" y="380"/>
                    </a:moveTo>
                    <a:lnTo>
                      <a:pt x="137" y="400"/>
                    </a:lnTo>
                    <a:lnTo>
                      <a:pt x="27" y="400"/>
                    </a:lnTo>
                    <a:lnTo>
                      <a:pt x="27" y="397"/>
                    </a:lnTo>
                    <a:lnTo>
                      <a:pt x="28" y="393"/>
                    </a:lnTo>
                    <a:lnTo>
                      <a:pt x="29" y="390"/>
                    </a:lnTo>
                    <a:lnTo>
                      <a:pt x="30" y="387"/>
                    </a:lnTo>
                    <a:lnTo>
                      <a:pt x="32" y="382"/>
                    </a:lnTo>
                    <a:lnTo>
                      <a:pt x="35" y="375"/>
                    </a:lnTo>
                    <a:lnTo>
                      <a:pt x="39" y="370"/>
                    </a:lnTo>
                    <a:lnTo>
                      <a:pt x="43" y="365"/>
                    </a:lnTo>
                    <a:lnTo>
                      <a:pt x="48" y="360"/>
                    </a:lnTo>
                    <a:lnTo>
                      <a:pt x="54" y="353"/>
                    </a:lnTo>
                    <a:lnTo>
                      <a:pt x="61" y="347"/>
                    </a:lnTo>
                    <a:lnTo>
                      <a:pt x="69" y="341"/>
                    </a:lnTo>
                    <a:lnTo>
                      <a:pt x="75" y="336"/>
                    </a:lnTo>
                    <a:lnTo>
                      <a:pt x="82" y="330"/>
                    </a:lnTo>
                    <a:lnTo>
                      <a:pt x="87" y="325"/>
                    </a:lnTo>
                    <a:lnTo>
                      <a:pt x="92" y="321"/>
                    </a:lnTo>
                    <a:lnTo>
                      <a:pt x="96" y="317"/>
                    </a:lnTo>
                    <a:lnTo>
                      <a:pt x="99" y="313"/>
                    </a:lnTo>
                    <a:lnTo>
                      <a:pt x="103" y="308"/>
                    </a:lnTo>
                    <a:lnTo>
                      <a:pt x="106" y="305"/>
                    </a:lnTo>
                    <a:lnTo>
                      <a:pt x="110" y="300"/>
                    </a:lnTo>
                    <a:lnTo>
                      <a:pt x="113" y="294"/>
                    </a:lnTo>
                    <a:lnTo>
                      <a:pt x="114" y="287"/>
                    </a:lnTo>
                    <a:lnTo>
                      <a:pt x="115" y="281"/>
                    </a:lnTo>
                    <a:lnTo>
                      <a:pt x="114" y="276"/>
                    </a:lnTo>
                    <a:lnTo>
                      <a:pt x="113" y="271"/>
                    </a:lnTo>
                    <a:lnTo>
                      <a:pt x="110" y="267"/>
                    </a:lnTo>
                    <a:lnTo>
                      <a:pt x="106" y="262"/>
                    </a:lnTo>
                    <a:lnTo>
                      <a:pt x="101" y="259"/>
                    </a:lnTo>
                    <a:lnTo>
                      <a:pt x="96" y="256"/>
                    </a:lnTo>
                    <a:lnTo>
                      <a:pt x="90" y="255"/>
                    </a:lnTo>
                    <a:lnTo>
                      <a:pt x="84" y="254"/>
                    </a:lnTo>
                    <a:lnTo>
                      <a:pt x="76" y="255"/>
                    </a:lnTo>
                    <a:lnTo>
                      <a:pt x="71" y="256"/>
                    </a:lnTo>
                    <a:lnTo>
                      <a:pt x="65" y="259"/>
                    </a:lnTo>
                    <a:lnTo>
                      <a:pt x="61" y="262"/>
                    </a:lnTo>
                    <a:lnTo>
                      <a:pt x="56" y="267"/>
                    </a:lnTo>
                    <a:lnTo>
                      <a:pt x="53" y="272"/>
                    </a:lnTo>
                    <a:lnTo>
                      <a:pt x="52" y="278"/>
                    </a:lnTo>
                    <a:lnTo>
                      <a:pt x="51" y="284"/>
                    </a:lnTo>
                    <a:lnTo>
                      <a:pt x="31" y="281"/>
                    </a:lnTo>
                    <a:lnTo>
                      <a:pt x="33" y="270"/>
                    </a:lnTo>
                    <a:lnTo>
                      <a:pt x="36" y="260"/>
                    </a:lnTo>
                    <a:lnTo>
                      <a:pt x="41" y="253"/>
                    </a:lnTo>
                    <a:lnTo>
                      <a:pt x="47" y="247"/>
                    </a:lnTo>
                    <a:lnTo>
                      <a:pt x="51" y="244"/>
                    </a:lnTo>
                    <a:lnTo>
                      <a:pt x="54" y="241"/>
                    </a:lnTo>
                    <a:lnTo>
                      <a:pt x="58" y="239"/>
                    </a:lnTo>
                    <a:lnTo>
                      <a:pt x="64" y="237"/>
                    </a:lnTo>
                    <a:lnTo>
                      <a:pt x="68" y="236"/>
                    </a:lnTo>
                    <a:lnTo>
                      <a:pt x="73" y="235"/>
                    </a:lnTo>
                    <a:lnTo>
                      <a:pt x="78" y="234"/>
                    </a:lnTo>
                    <a:lnTo>
                      <a:pt x="84" y="234"/>
                    </a:lnTo>
                    <a:lnTo>
                      <a:pt x="89" y="234"/>
                    </a:lnTo>
                    <a:lnTo>
                      <a:pt x="95" y="235"/>
                    </a:lnTo>
                    <a:lnTo>
                      <a:pt x="100" y="236"/>
                    </a:lnTo>
                    <a:lnTo>
                      <a:pt x="105" y="237"/>
                    </a:lnTo>
                    <a:lnTo>
                      <a:pt x="110" y="239"/>
                    </a:lnTo>
                    <a:lnTo>
                      <a:pt x="114" y="241"/>
                    </a:lnTo>
                    <a:lnTo>
                      <a:pt x="117" y="245"/>
                    </a:lnTo>
                    <a:lnTo>
                      <a:pt x="121" y="248"/>
                    </a:lnTo>
                    <a:lnTo>
                      <a:pt x="127" y="255"/>
                    </a:lnTo>
                    <a:lnTo>
                      <a:pt x="132" y="262"/>
                    </a:lnTo>
                    <a:lnTo>
                      <a:pt x="134" y="272"/>
                    </a:lnTo>
                    <a:lnTo>
                      <a:pt x="135" y="281"/>
                    </a:lnTo>
                    <a:lnTo>
                      <a:pt x="135" y="285"/>
                    </a:lnTo>
                    <a:lnTo>
                      <a:pt x="134" y="291"/>
                    </a:lnTo>
                    <a:lnTo>
                      <a:pt x="133" y="295"/>
                    </a:lnTo>
                    <a:lnTo>
                      <a:pt x="131" y="300"/>
                    </a:lnTo>
                    <a:lnTo>
                      <a:pt x="129" y="305"/>
                    </a:lnTo>
                    <a:lnTo>
                      <a:pt x="127" y="310"/>
                    </a:lnTo>
                    <a:lnTo>
                      <a:pt x="122" y="316"/>
                    </a:lnTo>
                    <a:lnTo>
                      <a:pt x="118" y="321"/>
                    </a:lnTo>
                    <a:lnTo>
                      <a:pt x="113" y="327"/>
                    </a:lnTo>
                    <a:lnTo>
                      <a:pt x="107" y="333"/>
                    </a:lnTo>
                    <a:lnTo>
                      <a:pt x="98" y="342"/>
                    </a:lnTo>
                    <a:lnTo>
                      <a:pt x="88" y="350"/>
                    </a:lnTo>
                    <a:lnTo>
                      <a:pt x="79" y="356"/>
                    </a:lnTo>
                    <a:lnTo>
                      <a:pt x="73" y="363"/>
                    </a:lnTo>
                    <a:lnTo>
                      <a:pt x="68" y="367"/>
                    </a:lnTo>
                    <a:lnTo>
                      <a:pt x="64" y="370"/>
                    </a:lnTo>
                    <a:lnTo>
                      <a:pt x="62" y="373"/>
                    </a:lnTo>
                    <a:lnTo>
                      <a:pt x="59" y="375"/>
                    </a:lnTo>
                    <a:lnTo>
                      <a:pt x="57" y="378"/>
                    </a:lnTo>
                    <a:lnTo>
                      <a:pt x="55" y="380"/>
                    </a:lnTo>
                    <a:lnTo>
                      <a:pt x="137" y="3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7" name="Freeform 45"/>
              <p:cNvSpPr>
                <a:spLocks/>
              </p:cNvSpPr>
              <p:nvPr/>
            </p:nvSpPr>
            <p:spPr bwMode="auto">
              <a:xfrm>
                <a:off x="4031" y="1028"/>
                <a:ext cx="55" cy="83"/>
              </a:xfrm>
              <a:custGeom>
                <a:avLst/>
                <a:gdLst>
                  <a:gd name="T0" fmla="*/ 110 w 110"/>
                  <a:gd name="T1" fmla="*/ 166 h 166"/>
                  <a:gd name="T2" fmla="*/ 0 w 110"/>
                  <a:gd name="T3" fmla="*/ 163 h 166"/>
                  <a:gd name="T4" fmla="*/ 2 w 110"/>
                  <a:gd name="T5" fmla="*/ 156 h 166"/>
                  <a:gd name="T6" fmla="*/ 5 w 110"/>
                  <a:gd name="T7" fmla="*/ 148 h 166"/>
                  <a:gd name="T8" fmla="*/ 12 w 110"/>
                  <a:gd name="T9" fmla="*/ 136 h 166"/>
                  <a:gd name="T10" fmla="*/ 21 w 110"/>
                  <a:gd name="T11" fmla="*/ 126 h 166"/>
                  <a:gd name="T12" fmla="*/ 34 w 110"/>
                  <a:gd name="T13" fmla="*/ 113 h 166"/>
                  <a:gd name="T14" fmla="*/ 48 w 110"/>
                  <a:gd name="T15" fmla="*/ 102 h 166"/>
                  <a:gd name="T16" fmla="*/ 60 w 110"/>
                  <a:gd name="T17" fmla="*/ 91 h 166"/>
                  <a:gd name="T18" fmla="*/ 69 w 110"/>
                  <a:gd name="T19" fmla="*/ 83 h 166"/>
                  <a:gd name="T20" fmla="*/ 76 w 110"/>
                  <a:gd name="T21" fmla="*/ 74 h 166"/>
                  <a:gd name="T22" fmla="*/ 83 w 110"/>
                  <a:gd name="T23" fmla="*/ 66 h 166"/>
                  <a:gd name="T24" fmla="*/ 87 w 110"/>
                  <a:gd name="T25" fmla="*/ 53 h 166"/>
                  <a:gd name="T26" fmla="*/ 87 w 110"/>
                  <a:gd name="T27" fmla="*/ 42 h 166"/>
                  <a:gd name="T28" fmla="*/ 83 w 110"/>
                  <a:gd name="T29" fmla="*/ 33 h 166"/>
                  <a:gd name="T30" fmla="*/ 74 w 110"/>
                  <a:gd name="T31" fmla="*/ 25 h 166"/>
                  <a:gd name="T32" fmla="*/ 63 w 110"/>
                  <a:gd name="T33" fmla="*/ 21 h 166"/>
                  <a:gd name="T34" fmla="*/ 49 w 110"/>
                  <a:gd name="T35" fmla="*/ 21 h 166"/>
                  <a:gd name="T36" fmla="*/ 38 w 110"/>
                  <a:gd name="T37" fmla="*/ 25 h 166"/>
                  <a:gd name="T38" fmla="*/ 29 w 110"/>
                  <a:gd name="T39" fmla="*/ 33 h 166"/>
                  <a:gd name="T40" fmla="*/ 25 w 110"/>
                  <a:gd name="T41" fmla="*/ 44 h 166"/>
                  <a:gd name="T42" fmla="*/ 4 w 110"/>
                  <a:gd name="T43" fmla="*/ 47 h 166"/>
                  <a:gd name="T44" fmla="*/ 9 w 110"/>
                  <a:gd name="T45" fmla="*/ 26 h 166"/>
                  <a:gd name="T46" fmla="*/ 20 w 110"/>
                  <a:gd name="T47" fmla="*/ 13 h 166"/>
                  <a:gd name="T48" fmla="*/ 27 w 110"/>
                  <a:gd name="T49" fmla="*/ 7 h 166"/>
                  <a:gd name="T50" fmla="*/ 37 w 110"/>
                  <a:gd name="T51" fmla="*/ 3 h 166"/>
                  <a:gd name="T52" fmla="*/ 46 w 110"/>
                  <a:gd name="T53" fmla="*/ 1 h 166"/>
                  <a:gd name="T54" fmla="*/ 57 w 110"/>
                  <a:gd name="T55" fmla="*/ 0 h 166"/>
                  <a:gd name="T56" fmla="*/ 68 w 110"/>
                  <a:gd name="T57" fmla="*/ 1 h 166"/>
                  <a:gd name="T58" fmla="*/ 78 w 110"/>
                  <a:gd name="T59" fmla="*/ 3 h 166"/>
                  <a:gd name="T60" fmla="*/ 87 w 110"/>
                  <a:gd name="T61" fmla="*/ 7 h 166"/>
                  <a:gd name="T62" fmla="*/ 94 w 110"/>
                  <a:gd name="T63" fmla="*/ 14 h 166"/>
                  <a:gd name="T64" fmla="*/ 105 w 110"/>
                  <a:gd name="T65" fmla="*/ 28 h 166"/>
                  <a:gd name="T66" fmla="*/ 108 w 110"/>
                  <a:gd name="T67" fmla="*/ 47 h 166"/>
                  <a:gd name="T68" fmla="*/ 107 w 110"/>
                  <a:gd name="T69" fmla="*/ 57 h 166"/>
                  <a:gd name="T70" fmla="*/ 104 w 110"/>
                  <a:gd name="T71" fmla="*/ 66 h 166"/>
                  <a:gd name="T72" fmla="*/ 100 w 110"/>
                  <a:gd name="T73" fmla="*/ 76 h 166"/>
                  <a:gd name="T74" fmla="*/ 91 w 110"/>
                  <a:gd name="T75" fmla="*/ 87 h 166"/>
                  <a:gd name="T76" fmla="*/ 80 w 110"/>
                  <a:gd name="T77" fmla="*/ 99 h 166"/>
                  <a:gd name="T78" fmla="*/ 61 w 110"/>
                  <a:gd name="T79" fmla="*/ 116 h 166"/>
                  <a:gd name="T80" fmla="*/ 46 w 110"/>
                  <a:gd name="T81" fmla="*/ 129 h 166"/>
                  <a:gd name="T82" fmla="*/ 37 w 110"/>
                  <a:gd name="T83" fmla="*/ 136 h 166"/>
                  <a:gd name="T84" fmla="*/ 33 w 110"/>
                  <a:gd name="T85" fmla="*/ 141 h 166"/>
                  <a:gd name="T86" fmla="*/ 28 w 110"/>
                  <a:gd name="T87" fmla="*/ 14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0" h="166">
                    <a:moveTo>
                      <a:pt x="110" y="146"/>
                    </a:moveTo>
                    <a:lnTo>
                      <a:pt x="110" y="166"/>
                    </a:lnTo>
                    <a:lnTo>
                      <a:pt x="0" y="166"/>
                    </a:lnTo>
                    <a:lnTo>
                      <a:pt x="0" y="163"/>
                    </a:lnTo>
                    <a:lnTo>
                      <a:pt x="1" y="159"/>
                    </a:lnTo>
                    <a:lnTo>
                      <a:pt x="2" y="156"/>
                    </a:lnTo>
                    <a:lnTo>
                      <a:pt x="3" y="153"/>
                    </a:lnTo>
                    <a:lnTo>
                      <a:pt x="5" y="148"/>
                    </a:lnTo>
                    <a:lnTo>
                      <a:pt x="8" y="141"/>
                    </a:lnTo>
                    <a:lnTo>
                      <a:pt x="12" y="136"/>
                    </a:lnTo>
                    <a:lnTo>
                      <a:pt x="16" y="131"/>
                    </a:lnTo>
                    <a:lnTo>
                      <a:pt x="21" y="126"/>
                    </a:lnTo>
                    <a:lnTo>
                      <a:pt x="27" y="119"/>
                    </a:lnTo>
                    <a:lnTo>
                      <a:pt x="34" y="113"/>
                    </a:lnTo>
                    <a:lnTo>
                      <a:pt x="42" y="107"/>
                    </a:lnTo>
                    <a:lnTo>
                      <a:pt x="48" y="102"/>
                    </a:lnTo>
                    <a:lnTo>
                      <a:pt x="55" y="96"/>
                    </a:lnTo>
                    <a:lnTo>
                      <a:pt x="60" y="91"/>
                    </a:lnTo>
                    <a:lnTo>
                      <a:pt x="65" y="87"/>
                    </a:lnTo>
                    <a:lnTo>
                      <a:pt x="69" y="83"/>
                    </a:lnTo>
                    <a:lnTo>
                      <a:pt x="72" y="79"/>
                    </a:lnTo>
                    <a:lnTo>
                      <a:pt x="76" y="74"/>
                    </a:lnTo>
                    <a:lnTo>
                      <a:pt x="79" y="71"/>
                    </a:lnTo>
                    <a:lnTo>
                      <a:pt x="83" y="66"/>
                    </a:lnTo>
                    <a:lnTo>
                      <a:pt x="86" y="60"/>
                    </a:lnTo>
                    <a:lnTo>
                      <a:pt x="87" y="53"/>
                    </a:lnTo>
                    <a:lnTo>
                      <a:pt x="88" y="47"/>
                    </a:lnTo>
                    <a:lnTo>
                      <a:pt x="87" y="42"/>
                    </a:lnTo>
                    <a:lnTo>
                      <a:pt x="86" y="37"/>
                    </a:lnTo>
                    <a:lnTo>
                      <a:pt x="83" y="33"/>
                    </a:lnTo>
                    <a:lnTo>
                      <a:pt x="79" y="28"/>
                    </a:lnTo>
                    <a:lnTo>
                      <a:pt x="74" y="25"/>
                    </a:lnTo>
                    <a:lnTo>
                      <a:pt x="69" y="22"/>
                    </a:lnTo>
                    <a:lnTo>
                      <a:pt x="63" y="21"/>
                    </a:lnTo>
                    <a:lnTo>
                      <a:pt x="57" y="20"/>
                    </a:lnTo>
                    <a:lnTo>
                      <a:pt x="49" y="21"/>
                    </a:lnTo>
                    <a:lnTo>
                      <a:pt x="44" y="22"/>
                    </a:lnTo>
                    <a:lnTo>
                      <a:pt x="38" y="25"/>
                    </a:lnTo>
                    <a:lnTo>
                      <a:pt x="34" y="28"/>
                    </a:lnTo>
                    <a:lnTo>
                      <a:pt x="29" y="33"/>
                    </a:lnTo>
                    <a:lnTo>
                      <a:pt x="26" y="38"/>
                    </a:lnTo>
                    <a:lnTo>
                      <a:pt x="25" y="44"/>
                    </a:lnTo>
                    <a:lnTo>
                      <a:pt x="24" y="50"/>
                    </a:lnTo>
                    <a:lnTo>
                      <a:pt x="4" y="47"/>
                    </a:lnTo>
                    <a:lnTo>
                      <a:pt x="6" y="36"/>
                    </a:lnTo>
                    <a:lnTo>
                      <a:pt x="9" y="26"/>
                    </a:lnTo>
                    <a:lnTo>
                      <a:pt x="14" y="19"/>
                    </a:lnTo>
                    <a:lnTo>
                      <a:pt x="20" y="13"/>
                    </a:lnTo>
                    <a:lnTo>
                      <a:pt x="24" y="10"/>
                    </a:lnTo>
                    <a:lnTo>
                      <a:pt x="27" y="7"/>
                    </a:lnTo>
                    <a:lnTo>
                      <a:pt x="31" y="5"/>
                    </a:lnTo>
                    <a:lnTo>
                      <a:pt x="37" y="3"/>
                    </a:lnTo>
                    <a:lnTo>
                      <a:pt x="41" y="2"/>
                    </a:lnTo>
                    <a:lnTo>
                      <a:pt x="46" y="1"/>
                    </a:lnTo>
                    <a:lnTo>
                      <a:pt x="51" y="0"/>
                    </a:lnTo>
                    <a:lnTo>
                      <a:pt x="57" y="0"/>
                    </a:lnTo>
                    <a:lnTo>
                      <a:pt x="62" y="0"/>
                    </a:lnTo>
                    <a:lnTo>
                      <a:pt x="68" y="1"/>
                    </a:lnTo>
                    <a:lnTo>
                      <a:pt x="73" y="2"/>
                    </a:lnTo>
                    <a:lnTo>
                      <a:pt x="78" y="3"/>
                    </a:lnTo>
                    <a:lnTo>
                      <a:pt x="83" y="5"/>
                    </a:lnTo>
                    <a:lnTo>
                      <a:pt x="87" y="7"/>
                    </a:lnTo>
                    <a:lnTo>
                      <a:pt x="90" y="11"/>
                    </a:lnTo>
                    <a:lnTo>
                      <a:pt x="94" y="14"/>
                    </a:lnTo>
                    <a:lnTo>
                      <a:pt x="100" y="21"/>
                    </a:lnTo>
                    <a:lnTo>
                      <a:pt x="105" y="28"/>
                    </a:lnTo>
                    <a:lnTo>
                      <a:pt x="107" y="38"/>
                    </a:lnTo>
                    <a:lnTo>
                      <a:pt x="108" y="47"/>
                    </a:lnTo>
                    <a:lnTo>
                      <a:pt x="108" y="51"/>
                    </a:lnTo>
                    <a:lnTo>
                      <a:pt x="107" y="57"/>
                    </a:lnTo>
                    <a:lnTo>
                      <a:pt x="106" y="61"/>
                    </a:lnTo>
                    <a:lnTo>
                      <a:pt x="104" y="66"/>
                    </a:lnTo>
                    <a:lnTo>
                      <a:pt x="102" y="71"/>
                    </a:lnTo>
                    <a:lnTo>
                      <a:pt x="100" y="76"/>
                    </a:lnTo>
                    <a:lnTo>
                      <a:pt x="95" y="82"/>
                    </a:lnTo>
                    <a:lnTo>
                      <a:pt x="91" y="87"/>
                    </a:lnTo>
                    <a:lnTo>
                      <a:pt x="86" y="93"/>
                    </a:lnTo>
                    <a:lnTo>
                      <a:pt x="80" y="99"/>
                    </a:lnTo>
                    <a:lnTo>
                      <a:pt x="71" y="108"/>
                    </a:lnTo>
                    <a:lnTo>
                      <a:pt x="61" y="116"/>
                    </a:lnTo>
                    <a:lnTo>
                      <a:pt x="52" y="122"/>
                    </a:lnTo>
                    <a:lnTo>
                      <a:pt x="46" y="129"/>
                    </a:lnTo>
                    <a:lnTo>
                      <a:pt x="41" y="133"/>
                    </a:lnTo>
                    <a:lnTo>
                      <a:pt x="37" y="136"/>
                    </a:lnTo>
                    <a:lnTo>
                      <a:pt x="35" y="139"/>
                    </a:lnTo>
                    <a:lnTo>
                      <a:pt x="33" y="141"/>
                    </a:lnTo>
                    <a:lnTo>
                      <a:pt x="30" y="144"/>
                    </a:lnTo>
                    <a:lnTo>
                      <a:pt x="28" y="146"/>
                    </a:lnTo>
                    <a:lnTo>
                      <a:pt x="110" y="1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8" name="Freeform 46"/>
              <p:cNvSpPr>
                <a:spLocks noEditPoints="1"/>
              </p:cNvSpPr>
              <p:nvPr/>
            </p:nvSpPr>
            <p:spPr bwMode="auto">
              <a:xfrm>
                <a:off x="4215" y="910"/>
                <a:ext cx="146" cy="201"/>
              </a:xfrm>
              <a:custGeom>
                <a:avLst/>
                <a:gdLst>
                  <a:gd name="T0" fmla="*/ 0 w 294"/>
                  <a:gd name="T1" fmla="*/ 2 h 400"/>
                  <a:gd name="T2" fmla="*/ 77 w 294"/>
                  <a:gd name="T3" fmla="*/ 168 h 400"/>
                  <a:gd name="T4" fmla="*/ 290 w 294"/>
                  <a:gd name="T5" fmla="*/ 127 h 400"/>
                  <a:gd name="T6" fmla="*/ 265 w 294"/>
                  <a:gd name="T7" fmla="*/ 160 h 400"/>
                  <a:gd name="T8" fmla="*/ 244 w 294"/>
                  <a:gd name="T9" fmla="*/ 168 h 400"/>
                  <a:gd name="T10" fmla="*/ 219 w 294"/>
                  <a:gd name="T11" fmla="*/ 169 h 400"/>
                  <a:gd name="T12" fmla="*/ 196 w 294"/>
                  <a:gd name="T13" fmla="*/ 166 h 400"/>
                  <a:gd name="T14" fmla="*/ 174 w 294"/>
                  <a:gd name="T15" fmla="*/ 154 h 400"/>
                  <a:gd name="T16" fmla="*/ 153 w 294"/>
                  <a:gd name="T17" fmla="*/ 118 h 400"/>
                  <a:gd name="T18" fmla="*/ 149 w 294"/>
                  <a:gd name="T19" fmla="*/ 72 h 400"/>
                  <a:gd name="T20" fmla="*/ 163 w 294"/>
                  <a:gd name="T21" fmla="*/ 30 h 400"/>
                  <a:gd name="T22" fmla="*/ 190 w 294"/>
                  <a:gd name="T23" fmla="*/ 8 h 400"/>
                  <a:gd name="T24" fmla="*/ 210 w 294"/>
                  <a:gd name="T25" fmla="*/ 1 h 400"/>
                  <a:gd name="T26" fmla="*/ 232 w 294"/>
                  <a:gd name="T27" fmla="*/ 0 h 400"/>
                  <a:gd name="T28" fmla="*/ 253 w 294"/>
                  <a:gd name="T29" fmla="*/ 5 h 400"/>
                  <a:gd name="T30" fmla="*/ 274 w 294"/>
                  <a:gd name="T31" fmla="*/ 20 h 400"/>
                  <a:gd name="T32" fmla="*/ 268 w 294"/>
                  <a:gd name="T33" fmla="*/ 54 h 400"/>
                  <a:gd name="T34" fmla="*/ 252 w 294"/>
                  <a:gd name="T35" fmla="*/ 28 h 400"/>
                  <a:gd name="T36" fmla="*/ 225 w 294"/>
                  <a:gd name="T37" fmla="*/ 20 h 400"/>
                  <a:gd name="T38" fmla="*/ 208 w 294"/>
                  <a:gd name="T39" fmla="*/ 22 h 400"/>
                  <a:gd name="T40" fmla="*/ 193 w 294"/>
                  <a:gd name="T41" fmla="*/ 29 h 400"/>
                  <a:gd name="T42" fmla="*/ 175 w 294"/>
                  <a:gd name="T43" fmla="*/ 53 h 400"/>
                  <a:gd name="T44" fmla="*/ 170 w 294"/>
                  <a:gd name="T45" fmla="*/ 85 h 400"/>
                  <a:gd name="T46" fmla="*/ 176 w 294"/>
                  <a:gd name="T47" fmla="*/ 120 h 400"/>
                  <a:gd name="T48" fmla="*/ 195 w 294"/>
                  <a:gd name="T49" fmla="*/ 143 h 400"/>
                  <a:gd name="T50" fmla="*/ 224 w 294"/>
                  <a:gd name="T51" fmla="*/ 150 h 400"/>
                  <a:gd name="T52" fmla="*/ 254 w 294"/>
                  <a:gd name="T53" fmla="*/ 140 h 400"/>
                  <a:gd name="T54" fmla="*/ 272 w 294"/>
                  <a:gd name="T55" fmla="*/ 110 h 400"/>
                  <a:gd name="T56" fmla="*/ 27 w 294"/>
                  <a:gd name="T57" fmla="*/ 397 h 400"/>
                  <a:gd name="T58" fmla="*/ 33 w 294"/>
                  <a:gd name="T59" fmla="*/ 382 h 400"/>
                  <a:gd name="T60" fmla="*/ 48 w 294"/>
                  <a:gd name="T61" fmla="*/ 360 h 400"/>
                  <a:gd name="T62" fmla="*/ 76 w 294"/>
                  <a:gd name="T63" fmla="*/ 336 h 400"/>
                  <a:gd name="T64" fmla="*/ 97 w 294"/>
                  <a:gd name="T65" fmla="*/ 317 h 400"/>
                  <a:gd name="T66" fmla="*/ 110 w 294"/>
                  <a:gd name="T67" fmla="*/ 300 h 400"/>
                  <a:gd name="T68" fmla="*/ 115 w 294"/>
                  <a:gd name="T69" fmla="*/ 276 h 400"/>
                  <a:gd name="T70" fmla="*/ 102 w 294"/>
                  <a:gd name="T71" fmla="*/ 259 h 400"/>
                  <a:gd name="T72" fmla="*/ 77 w 294"/>
                  <a:gd name="T73" fmla="*/ 255 h 400"/>
                  <a:gd name="T74" fmla="*/ 57 w 294"/>
                  <a:gd name="T75" fmla="*/ 267 h 400"/>
                  <a:gd name="T76" fmla="*/ 32 w 294"/>
                  <a:gd name="T77" fmla="*/ 281 h 400"/>
                  <a:gd name="T78" fmla="*/ 47 w 294"/>
                  <a:gd name="T79" fmla="*/ 247 h 400"/>
                  <a:gd name="T80" fmla="*/ 64 w 294"/>
                  <a:gd name="T81" fmla="*/ 237 h 400"/>
                  <a:gd name="T82" fmla="*/ 84 w 294"/>
                  <a:gd name="T83" fmla="*/ 234 h 400"/>
                  <a:gd name="T84" fmla="*/ 105 w 294"/>
                  <a:gd name="T85" fmla="*/ 237 h 400"/>
                  <a:gd name="T86" fmla="*/ 122 w 294"/>
                  <a:gd name="T87" fmla="*/ 248 h 400"/>
                  <a:gd name="T88" fmla="*/ 136 w 294"/>
                  <a:gd name="T89" fmla="*/ 281 h 400"/>
                  <a:gd name="T90" fmla="*/ 131 w 294"/>
                  <a:gd name="T91" fmla="*/ 300 h 400"/>
                  <a:gd name="T92" fmla="*/ 119 w 294"/>
                  <a:gd name="T93" fmla="*/ 321 h 400"/>
                  <a:gd name="T94" fmla="*/ 88 w 294"/>
                  <a:gd name="T95" fmla="*/ 350 h 400"/>
                  <a:gd name="T96" fmla="*/ 64 w 294"/>
                  <a:gd name="T97" fmla="*/ 370 h 400"/>
                  <a:gd name="T98" fmla="*/ 56 w 294"/>
                  <a:gd name="T99" fmla="*/ 3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4" h="400">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6" y="128"/>
                    </a:lnTo>
                    <a:lnTo>
                      <a:pt x="153" y="118"/>
                    </a:lnTo>
                    <a:lnTo>
                      <a:pt x="150" y="108"/>
                    </a:lnTo>
                    <a:lnTo>
                      <a:pt x="149" y="96"/>
                    </a:lnTo>
                    <a:lnTo>
                      <a:pt x="148" y="85"/>
                    </a:lnTo>
                    <a:lnTo>
                      <a:pt x="149" y="72"/>
                    </a:lnTo>
                    <a:lnTo>
                      <a:pt x="150" y="61"/>
                    </a:lnTo>
                    <a:lnTo>
                      <a:pt x="153" y="49"/>
                    </a:lnTo>
                    <a:lnTo>
                      <a:pt x="158" y="40"/>
                    </a:lnTo>
                    <a:lnTo>
                      <a:pt x="163" y="30"/>
                    </a:lnTo>
                    <a:lnTo>
                      <a:pt x="169" y="22"/>
                    </a:lnTo>
                    <a:lnTo>
                      <a:pt x="177" y="16"/>
                    </a:lnTo>
                    <a:lnTo>
                      <a:pt x="186" y="10"/>
                    </a:lnTo>
                    <a:lnTo>
                      <a:pt x="190" y="8"/>
                    </a:lnTo>
                    <a:lnTo>
                      <a:pt x="195" y="5"/>
                    </a:lnTo>
                    <a:lnTo>
                      <a:pt x="200" y="4"/>
                    </a:lnTo>
                    <a:lnTo>
                      <a:pt x="205" y="2"/>
                    </a:lnTo>
                    <a:lnTo>
                      <a:pt x="210" y="1"/>
                    </a:lnTo>
                    <a:lnTo>
                      <a:pt x="215" y="1"/>
                    </a:lnTo>
                    <a:lnTo>
                      <a:pt x="220"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0"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138" y="380"/>
                    </a:moveTo>
                    <a:lnTo>
                      <a:pt x="138" y="400"/>
                    </a:lnTo>
                    <a:lnTo>
                      <a:pt x="27" y="400"/>
                    </a:lnTo>
                    <a:lnTo>
                      <a:pt x="27" y="397"/>
                    </a:lnTo>
                    <a:lnTo>
                      <a:pt x="29" y="393"/>
                    </a:lnTo>
                    <a:lnTo>
                      <a:pt x="30" y="390"/>
                    </a:lnTo>
                    <a:lnTo>
                      <a:pt x="31" y="387"/>
                    </a:lnTo>
                    <a:lnTo>
                      <a:pt x="33" y="382"/>
                    </a:lnTo>
                    <a:lnTo>
                      <a:pt x="36" y="375"/>
                    </a:lnTo>
                    <a:lnTo>
                      <a:pt x="39" y="370"/>
                    </a:lnTo>
                    <a:lnTo>
                      <a:pt x="43" y="365"/>
                    </a:lnTo>
                    <a:lnTo>
                      <a:pt x="48" y="360"/>
                    </a:lnTo>
                    <a:lnTo>
                      <a:pt x="55" y="353"/>
                    </a:lnTo>
                    <a:lnTo>
                      <a:pt x="61" y="347"/>
                    </a:lnTo>
                    <a:lnTo>
                      <a:pt x="69" y="341"/>
                    </a:lnTo>
                    <a:lnTo>
                      <a:pt x="76" y="336"/>
                    </a:lnTo>
                    <a:lnTo>
                      <a:pt x="82" y="330"/>
                    </a:lnTo>
                    <a:lnTo>
                      <a:pt x="87" y="325"/>
                    </a:lnTo>
                    <a:lnTo>
                      <a:pt x="93" y="321"/>
                    </a:lnTo>
                    <a:lnTo>
                      <a:pt x="97" y="317"/>
                    </a:lnTo>
                    <a:lnTo>
                      <a:pt x="100" y="313"/>
                    </a:lnTo>
                    <a:lnTo>
                      <a:pt x="103" y="308"/>
                    </a:lnTo>
                    <a:lnTo>
                      <a:pt x="106" y="305"/>
                    </a:lnTo>
                    <a:lnTo>
                      <a:pt x="110" y="300"/>
                    </a:lnTo>
                    <a:lnTo>
                      <a:pt x="113" y="294"/>
                    </a:lnTo>
                    <a:lnTo>
                      <a:pt x="115" y="287"/>
                    </a:lnTo>
                    <a:lnTo>
                      <a:pt x="116" y="281"/>
                    </a:lnTo>
                    <a:lnTo>
                      <a:pt x="115" y="276"/>
                    </a:lnTo>
                    <a:lnTo>
                      <a:pt x="113" y="271"/>
                    </a:lnTo>
                    <a:lnTo>
                      <a:pt x="110" y="267"/>
                    </a:lnTo>
                    <a:lnTo>
                      <a:pt x="106" y="262"/>
                    </a:lnTo>
                    <a:lnTo>
                      <a:pt x="102" y="259"/>
                    </a:lnTo>
                    <a:lnTo>
                      <a:pt x="97" y="256"/>
                    </a:lnTo>
                    <a:lnTo>
                      <a:pt x="90" y="255"/>
                    </a:lnTo>
                    <a:lnTo>
                      <a:pt x="84" y="254"/>
                    </a:lnTo>
                    <a:lnTo>
                      <a:pt x="77" y="255"/>
                    </a:lnTo>
                    <a:lnTo>
                      <a:pt x="72" y="256"/>
                    </a:lnTo>
                    <a:lnTo>
                      <a:pt x="65" y="259"/>
                    </a:lnTo>
                    <a:lnTo>
                      <a:pt x="61" y="262"/>
                    </a:lnTo>
                    <a:lnTo>
                      <a:pt x="57" y="267"/>
                    </a:lnTo>
                    <a:lnTo>
                      <a:pt x="54" y="272"/>
                    </a:lnTo>
                    <a:lnTo>
                      <a:pt x="53" y="278"/>
                    </a:lnTo>
                    <a:lnTo>
                      <a:pt x="52" y="284"/>
                    </a:lnTo>
                    <a:lnTo>
                      <a:pt x="32" y="281"/>
                    </a:lnTo>
                    <a:lnTo>
                      <a:pt x="34" y="270"/>
                    </a:lnTo>
                    <a:lnTo>
                      <a:pt x="37" y="260"/>
                    </a:lnTo>
                    <a:lnTo>
                      <a:pt x="41" y="253"/>
                    </a:lnTo>
                    <a:lnTo>
                      <a:pt x="47" y="247"/>
                    </a:lnTo>
                    <a:lnTo>
                      <a:pt x="52" y="244"/>
                    </a:lnTo>
                    <a:lnTo>
                      <a:pt x="55" y="241"/>
                    </a:lnTo>
                    <a:lnTo>
                      <a:pt x="59" y="239"/>
                    </a:lnTo>
                    <a:lnTo>
                      <a:pt x="64" y="237"/>
                    </a:lnTo>
                    <a:lnTo>
                      <a:pt x="68" y="236"/>
                    </a:lnTo>
                    <a:lnTo>
                      <a:pt x="74" y="235"/>
                    </a:lnTo>
                    <a:lnTo>
                      <a:pt x="79" y="234"/>
                    </a:lnTo>
                    <a:lnTo>
                      <a:pt x="84" y="234"/>
                    </a:lnTo>
                    <a:lnTo>
                      <a:pt x="89" y="234"/>
                    </a:lnTo>
                    <a:lnTo>
                      <a:pt x="96" y="235"/>
                    </a:lnTo>
                    <a:lnTo>
                      <a:pt x="101" y="236"/>
                    </a:lnTo>
                    <a:lnTo>
                      <a:pt x="105" y="237"/>
                    </a:lnTo>
                    <a:lnTo>
                      <a:pt x="110" y="239"/>
                    </a:lnTo>
                    <a:lnTo>
                      <a:pt x="115" y="241"/>
                    </a:lnTo>
                    <a:lnTo>
                      <a:pt x="118" y="245"/>
                    </a:lnTo>
                    <a:lnTo>
                      <a:pt x="122" y="248"/>
                    </a:lnTo>
                    <a:lnTo>
                      <a:pt x="127" y="255"/>
                    </a:lnTo>
                    <a:lnTo>
                      <a:pt x="132" y="262"/>
                    </a:lnTo>
                    <a:lnTo>
                      <a:pt x="134" y="272"/>
                    </a:lnTo>
                    <a:lnTo>
                      <a:pt x="136" y="281"/>
                    </a:lnTo>
                    <a:lnTo>
                      <a:pt x="136" y="285"/>
                    </a:lnTo>
                    <a:lnTo>
                      <a:pt x="134" y="291"/>
                    </a:lnTo>
                    <a:lnTo>
                      <a:pt x="133" y="295"/>
                    </a:lnTo>
                    <a:lnTo>
                      <a:pt x="131" y="300"/>
                    </a:lnTo>
                    <a:lnTo>
                      <a:pt x="129" y="305"/>
                    </a:lnTo>
                    <a:lnTo>
                      <a:pt x="127" y="310"/>
                    </a:lnTo>
                    <a:lnTo>
                      <a:pt x="123" y="316"/>
                    </a:lnTo>
                    <a:lnTo>
                      <a:pt x="119" y="321"/>
                    </a:lnTo>
                    <a:lnTo>
                      <a:pt x="113" y="327"/>
                    </a:lnTo>
                    <a:lnTo>
                      <a:pt x="107" y="333"/>
                    </a:lnTo>
                    <a:lnTo>
                      <a:pt x="99" y="342"/>
                    </a:lnTo>
                    <a:lnTo>
                      <a:pt x="88" y="350"/>
                    </a:lnTo>
                    <a:lnTo>
                      <a:pt x="80" y="356"/>
                    </a:lnTo>
                    <a:lnTo>
                      <a:pt x="74" y="363"/>
                    </a:lnTo>
                    <a:lnTo>
                      <a:pt x="68" y="367"/>
                    </a:lnTo>
                    <a:lnTo>
                      <a:pt x="64" y="370"/>
                    </a:lnTo>
                    <a:lnTo>
                      <a:pt x="62" y="373"/>
                    </a:lnTo>
                    <a:lnTo>
                      <a:pt x="60" y="375"/>
                    </a:lnTo>
                    <a:lnTo>
                      <a:pt x="58" y="378"/>
                    </a:lnTo>
                    <a:lnTo>
                      <a:pt x="56" y="380"/>
                    </a:lnTo>
                    <a:lnTo>
                      <a:pt x="138" y="3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79" name="Freeform 47"/>
              <p:cNvSpPr>
                <a:spLocks/>
              </p:cNvSpPr>
              <p:nvPr/>
            </p:nvSpPr>
            <p:spPr bwMode="auto">
              <a:xfrm>
                <a:off x="4295" y="1028"/>
                <a:ext cx="53" cy="83"/>
              </a:xfrm>
              <a:custGeom>
                <a:avLst/>
                <a:gdLst>
                  <a:gd name="T0" fmla="*/ 20 w 107"/>
                  <a:gd name="T1" fmla="*/ 118 h 167"/>
                  <a:gd name="T2" fmla="*/ 24 w 107"/>
                  <a:gd name="T3" fmla="*/ 132 h 167"/>
                  <a:gd name="T4" fmla="*/ 31 w 107"/>
                  <a:gd name="T5" fmla="*/ 141 h 167"/>
                  <a:gd name="T6" fmla="*/ 41 w 107"/>
                  <a:gd name="T7" fmla="*/ 146 h 167"/>
                  <a:gd name="T8" fmla="*/ 52 w 107"/>
                  <a:gd name="T9" fmla="*/ 149 h 167"/>
                  <a:gd name="T10" fmla="*/ 67 w 107"/>
                  <a:gd name="T11" fmla="*/ 146 h 167"/>
                  <a:gd name="T12" fmla="*/ 77 w 107"/>
                  <a:gd name="T13" fmla="*/ 139 h 167"/>
                  <a:gd name="T14" fmla="*/ 85 w 107"/>
                  <a:gd name="T15" fmla="*/ 129 h 167"/>
                  <a:gd name="T16" fmla="*/ 87 w 107"/>
                  <a:gd name="T17" fmla="*/ 116 h 167"/>
                  <a:gd name="T18" fmla="*/ 85 w 107"/>
                  <a:gd name="T19" fmla="*/ 104 h 167"/>
                  <a:gd name="T20" fmla="*/ 77 w 107"/>
                  <a:gd name="T21" fmla="*/ 93 h 167"/>
                  <a:gd name="T22" fmla="*/ 68 w 107"/>
                  <a:gd name="T23" fmla="*/ 87 h 167"/>
                  <a:gd name="T24" fmla="*/ 54 w 107"/>
                  <a:gd name="T25" fmla="*/ 85 h 167"/>
                  <a:gd name="T26" fmla="*/ 47 w 107"/>
                  <a:gd name="T27" fmla="*/ 86 h 167"/>
                  <a:gd name="T28" fmla="*/ 40 w 107"/>
                  <a:gd name="T29" fmla="*/ 87 h 167"/>
                  <a:gd name="T30" fmla="*/ 43 w 107"/>
                  <a:gd name="T31" fmla="*/ 67 h 167"/>
                  <a:gd name="T32" fmla="*/ 45 w 107"/>
                  <a:gd name="T33" fmla="*/ 67 h 167"/>
                  <a:gd name="T34" fmla="*/ 51 w 107"/>
                  <a:gd name="T35" fmla="*/ 67 h 167"/>
                  <a:gd name="T36" fmla="*/ 63 w 107"/>
                  <a:gd name="T37" fmla="*/ 64 h 167"/>
                  <a:gd name="T38" fmla="*/ 72 w 107"/>
                  <a:gd name="T39" fmla="*/ 59 h 167"/>
                  <a:gd name="T40" fmla="*/ 76 w 107"/>
                  <a:gd name="T41" fmla="*/ 49 h 167"/>
                  <a:gd name="T42" fmla="*/ 77 w 107"/>
                  <a:gd name="T43" fmla="*/ 39 h 167"/>
                  <a:gd name="T44" fmla="*/ 73 w 107"/>
                  <a:gd name="T45" fmla="*/ 29 h 167"/>
                  <a:gd name="T46" fmla="*/ 66 w 107"/>
                  <a:gd name="T47" fmla="*/ 23 h 167"/>
                  <a:gd name="T48" fmla="*/ 56 w 107"/>
                  <a:gd name="T49" fmla="*/ 20 h 167"/>
                  <a:gd name="T50" fmla="*/ 46 w 107"/>
                  <a:gd name="T51" fmla="*/ 20 h 167"/>
                  <a:gd name="T52" fmla="*/ 35 w 107"/>
                  <a:gd name="T53" fmla="*/ 24 h 167"/>
                  <a:gd name="T54" fmla="*/ 28 w 107"/>
                  <a:gd name="T55" fmla="*/ 30 h 167"/>
                  <a:gd name="T56" fmla="*/ 23 w 107"/>
                  <a:gd name="T57" fmla="*/ 41 h 167"/>
                  <a:gd name="T58" fmla="*/ 2 w 107"/>
                  <a:gd name="T59" fmla="*/ 44 h 167"/>
                  <a:gd name="T60" fmla="*/ 7 w 107"/>
                  <a:gd name="T61" fmla="*/ 25 h 167"/>
                  <a:gd name="T62" fmla="*/ 18 w 107"/>
                  <a:gd name="T63" fmla="*/ 12 h 167"/>
                  <a:gd name="T64" fmla="*/ 25 w 107"/>
                  <a:gd name="T65" fmla="*/ 6 h 167"/>
                  <a:gd name="T66" fmla="*/ 32 w 107"/>
                  <a:gd name="T67" fmla="*/ 3 h 167"/>
                  <a:gd name="T68" fmla="*/ 41 w 107"/>
                  <a:gd name="T69" fmla="*/ 1 h 167"/>
                  <a:gd name="T70" fmla="*/ 50 w 107"/>
                  <a:gd name="T71" fmla="*/ 0 h 167"/>
                  <a:gd name="T72" fmla="*/ 63 w 107"/>
                  <a:gd name="T73" fmla="*/ 1 h 167"/>
                  <a:gd name="T74" fmla="*/ 74 w 107"/>
                  <a:gd name="T75" fmla="*/ 5 h 167"/>
                  <a:gd name="T76" fmla="*/ 85 w 107"/>
                  <a:gd name="T77" fmla="*/ 13 h 167"/>
                  <a:gd name="T78" fmla="*/ 92 w 107"/>
                  <a:gd name="T79" fmla="*/ 21 h 167"/>
                  <a:gd name="T80" fmla="*/ 97 w 107"/>
                  <a:gd name="T81" fmla="*/ 31 h 167"/>
                  <a:gd name="T82" fmla="*/ 98 w 107"/>
                  <a:gd name="T83" fmla="*/ 42 h 167"/>
                  <a:gd name="T84" fmla="*/ 97 w 107"/>
                  <a:gd name="T85" fmla="*/ 52 h 167"/>
                  <a:gd name="T86" fmla="*/ 92 w 107"/>
                  <a:gd name="T87" fmla="*/ 61 h 167"/>
                  <a:gd name="T88" fmla="*/ 85 w 107"/>
                  <a:gd name="T89" fmla="*/ 68 h 167"/>
                  <a:gd name="T90" fmla="*/ 75 w 107"/>
                  <a:gd name="T91" fmla="*/ 74 h 167"/>
                  <a:gd name="T92" fmla="*/ 89 w 107"/>
                  <a:gd name="T93" fmla="*/ 80 h 167"/>
                  <a:gd name="T94" fmla="*/ 98 w 107"/>
                  <a:gd name="T95" fmla="*/ 89 h 167"/>
                  <a:gd name="T96" fmla="*/ 105 w 107"/>
                  <a:gd name="T97" fmla="*/ 100 h 167"/>
                  <a:gd name="T98" fmla="*/ 107 w 107"/>
                  <a:gd name="T99" fmla="*/ 116 h 167"/>
                  <a:gd name="T100" fmla="*/ 102 w 107"/>
                  <a:gd name="T101" fmla="*/ 136 h 167"/>
                  <a:gd name="T102" fmla="*/ 91 w 107"/>
                  <a:gd name="T103" fmla="*/ 154 h 167"/>
                  <a:gd name="T104" fmla="*/ 83 w 107"/>
                  <a:gd name="T105" fmla="*/ 160 h 167"/>
                  <a:gd name="T106" fmla="*/ 73 w 107"/>
                  <a:gd name="T107" fmla="*/ 164 h 167"/>
                  <a:gd name="T108" fmla="*/ 64 w 107"/>
                  <a:gd name="T109" fmla="*/ 166 h 167"/>
                  <a:gd name="T110" fmla="*/ 52 w 107"/>
                  <a:gd name="T111" fmla="*/ 167 h 167"/>
                  <a:gd name="T112" fmla="*/ 42 w 107"/>
                  <a:gd name="T113" fmla="*/ 166 h 167"/>
                  <a:gd name="T114" fmla="*/ 32 w 107"/>
                  <a:gd name="T115" fmla="*/ 164 h 167"/>
                  <a:gd name="T116" fmla="*/ 23 w 107"/>
                  <a:gd name="T117" fmla="*/ 161 h 167"/>
                  <a:gd name="T118" fmla="*/ 15 w 107"/>
                  <a:gd name="T119" fmla="*/ 156 h 167"/>
                  <a:gd name="T120" fmla="*/ 5 w 107"/>
                  <a:gd name="T121" fmla="*/ 140 h 167"/>
                  <a:gd name="T122" fmla="*/ 0 w 107"/>
                  <a:gd name="T123"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7" h="167">
                    <a:moveTo>
                      <a:pt x="0" y="121"/>
                    </a:moveTo>
                    <a:lnTo>
                      <a:pt x="20" y="118"/>
                    </a:lnTo>
                    <a:lnTo>
                      <a:pt x="22" y="126"/>
                    </a:lnTo>
                    <a:lnTo>
                      <a:pt x="24" y="132"/>
                    </a:lnTo>
                    <a:lnTo>
                      <a:pt x="27" y="137"/>
                    </a:lnTo>
                    <a:lnTo>
                      <a:pt x="31" y="141"/>
                    </a:lnTo>
                    <a:lnTo>
                      <a:pt x="35" y="144"/>
                    </a:lnTo>
                    <a:lnTo>
                      <a:pt x="41" y="146"/>
                    </a:lnTo>
                    <a:lnTo>
                      <a:pt x="46" y="149"/>
                    </a:lnTo>
                    <a:lnTo>
                      <a:pt x="52" y="149"/>
                    </a:lnTo>
                    <a:lnTo>
                      <a:pt x="59" y="148"/>
                    </a:lnTo>
                    <a:lnTo>
                      <a:pt x="67" y="146"/>
                    </a:lnTo>
                    <a:lnTo>
                      <a:pt x="72" y="143"/>
                    </a:lnTo>
                    <a:lnTo>
                      <a:pt x="77" y="139"/>
                    </a:lnTo>
                    <a:lnTo>
                      <a:pt x="82" y="134"/>
                    </a:lnTo>
                    <a:lnTo>
                      <a:pt x="85" y="129"/>
                    </a:lnTo>
                    <a:lnTo>
                      <a:pt x="86" y="122"/>
                    </a:lnTo>
                    <a:lnTo>
                      <a:pt x="87" y="116"/>
                    </a:lnTo>
                    <a:lnTo>
                      <a:pt x="86" y="110"/>
                    </a:lnTo>
                    <a:lnTo>
                      <a:pt x="85" y="104"/>
                    </a:lnTo>
                    <a:lnTo>
                      <a:pt x="82" y="98"/>
                    </a:lnTo>
                    <a:lnTo>
                      <a:pt x="77" y="93"/>
                    </a:lnTo>
                    <a:lnTo>
                      <a:pt x="73" y="90"/>
                    </a:lnTo>
                    <a:lnTo>
                      <a:pt x="68" y="87"/>
                    </a:lnTo>
                    <a:lnTo>
                      <a:pt x="62" y="86"/>
                    </a:lnTo>
                    <a:lnTo>
                      <a:pt x="54" y="85"/>
                    </a:lnTo>
                    <a:lnTo>
                      <a:pt x="51" y="85"/>
                    </a:lnTo>
                    <a:lnTo>
                      <a:pt x="47" y="86"/>
                    </a:lnTo>
                    <a:lnTo>
                      <a:pt x="44" y="86"/>
                    </a:lnTo>
                    <a:lnTo>
                      <a:pt x="40" y="87"/>
                    </a:lnTo>
                    <a:lnTo>
                      <a:pt x="42" y="67"/>
                    </a:lnTo>
                    <a:lnTo>
                      <a:pt x="43" y="67"/>
                    </a:lnTo>
                    <a:lnTo>
                      <a:pt x="44" y="67"/>
                    </a:lnTo>
                    <a:lnTo>
                      <a:pt x="45" y="67"/>
                    </a:lnTo>
                    <a:lnTo>
                      <a:pt x="45" y="67"/>
                    </a:lnTo>
                    <a:lnTo>
                      <a:pt x="51" y="67"/>
                    </a:lnTo>
                    <a:lnTo>
                      <a:pt x="57" y="66"/>
                    </a:lnTo>
                    <a:lnTo>
                      <a:pt x="63" y="64"/>
                    </a:lnTo>
                    <a:lnTo>
                      <a:pt x="68" y="62"/>
                    </a:lnTo>
                    <a:lnTo>
                      <a:pt x="72" y="59"/>
                    </a:lnTo>
                    <a:lnTo>
                      <a:pt x="75" y="53"/>
                    </a:lnTo>
                    <a:lnTo>
                      <a:pt x="76" y="49"/>
                    </a:lnTo>
                    <a:lnTo>
                      <a:pt x="77" y="43"/>
                    </a:lnTo>
                    <a:lnTo>
                      <a:pt x="77" y="39"/>
                    </a:lnTo>
                    <a:lnTo>
                      <a:pt x="75" y="34"/>
                    </a:lnTo>
                    <a:lnTo>
                      <a:pt x="73" y="29"/>
                    </a:lnTo>
                    <a:lnTo>
                      <a:pt x="70" y="26"/>
                    </a:lnTo>
                    <a:lnTo>
                      <a:pt x="66" y="23"/>
                    </a:lnTo>
                    <a:lnTo>
                      <a:pt x="62" y="21"/>
                    </a:lnTo>
                    <a:lnTo>
                      <a:pt x="56" y="20"/>
                    </a:lnTo>
                    <a:lnTo>
                      <a:pt x="51" y="20"/>
                    </a:lnTo>
                    <a:lnTo>
                      <a:pt x="46" y="20"/>
                    </a:lnTo>
                    <a:lnTo>
                      <a:pt x="41" y="22"/>
                    </a:lnTo>
                    <a:lnTo>
                      <a:pt x="35" y="24"/>
                    </a:lnTo>
                    <a:lnTo>
                      <a:pt x="31" y="27"/>
                    </a:lnTo>
                    <a:lnTo>
                      <a:pt x="28" y="30"/>
                    </a:lnTo>
                    <a:lnTo>
                      <a:pt x="25" y="36"/>
                    </a:lnTo>
                    <a:lnTo>
                      <a:pt x="23" y="41"/>
                    </a:lnTo>
                    <a:lnTo>
                      <a:pt x="22" y="47"/>
                    </a:lnTo>
                    <a:lnTo>
                      <a:pt x="2" y="44"/>
                    </a:lnTo>
                    <a:lnTo>
                      <a:pt x="4" y="34"/>
                    </a:lnTo>
                    <a:lnTo>
                      <a:pt x="7" y="25"/>
                    </a:lnTo>
                    <a:lnTo>
                      <a:pt x="12" y="18"/>
                    </a:lnTo>
                    <a:lnTo>
                      <a:pt x="18" y="12"/>
                    </a:lnTo>
                    <a:lnTo>
                      <a:pt x="21" y="10"/>
                    </a:lnTo>
                    <a:lnTo>
                      <a:pt x="25" y="6"/>
                    </a:lnTo>
                    <a:lnTo>
                      <a:pt x="29" y="4"/>
                    </a:lnTo>
                    <a:lnTo>
                      <a:pt x="32" y="3"/>
                    </a:lnTo>
                    <a:lnTo>
                      <a:pt x="36" y="2"/>
                    </a:lnTo>
                    <a:lnTo>
                      <a:pt x="41" y="1"/>
                    </a:lnTo>
                    <a:lnTo>
                      <a:pt x="46" y="0"/>
                    </a:lnTo>
                    <a:lnTo>
                      <a:pt x="50" y="0"/>
                    </a:lnTo>
                    <a:lnTo>
                      <a:pt x="56" y="0"/>
                    </a:lnTo>
                    <a:lnTo>
                      <a:pt x="63" y="1"/>
                    </a:lnTo>
                    <a:lnTo>
                      <a:pt x="69" y="3"/>
                    </a:lnTo>
                    <a:lnTo>
                      <a:pt x="74" y="5"/>
                    </a:lnTo>
                    <a:lnTo>
                      <a:pt x="79" y="8"/>
                    </a:lnTo>
                    <a:lnTo>
                      <a:pt x="85" y="13"/>
                    </a:lnTo>
                    <a:lnTo>
                      <a:pt x="89" y="17"/>
                    </a:lnTo>
                    <a:lnTo>
                      <a:pt x="92" y="21"/>
                    </a:lnTo>
                    <a:lnTo>
                      <a:pt x="95" y="26"/>
                    </a:lnTo>
                    <a:lnTo>
                      <a:pt x="97" y="31"/>
                    </a:lnTo>
                    <a:lnTo>
                      <a:pt x="98" y="37"/>
                    </a:lnTo>
                    <a:lnTo>
                      <a:pt x="98" y="42"/>
                    </a:lnTo>
                    <a:lnTo>
                      <a:pt x="98" y="47"/>
                    </a:lnTo>
                    <a:lnTo>
                      <a:pt x="97" y="52"/>
                    </a:lnTo>
                    <a:lnTo>
                      <a:pt x="95" y="57"/>
                    </a:lnTo>
                    <a:lnTo>
                      <a:pt x="92" y="61"/>
                    </a:lnTo>
                    <a:lnTo>
                      <a:pt x="89" y="65"/>
                    </a:lnTo>
                    <a:lnTo>
                      <a:pt x="85" y="68"/>
                    </a:lnTo>
                    <a:lnTo>
                      <a:pt x="80" y="71"/>
                    </a:lnTo>
                    <a:lnTo>
                      <a:pt x="75" y="74"/>
                    </a:lnTo>
                    <a:lnTo>
                      <a:pt x="83" y="76"/>
                    </a:lnTo>
                    <a:lnTo>
                      <a:pt x="89" y="80"/>
                    </a:lnTo>
                    <a:lnTo>
                      <a:pt x="94" y="84"/>
                    </a:lnTo>
                    <a:lnTo>
                      <a:pt x="98" y="89"/>
                    </a:lnTo>
                    <a:lnTo>
                      <a:pt x="101" y="94"/>
                    </a:lnTo>
                    <a:lnTo>
                      <a:pt x="105" y="100"/>
                    </a:lnTo>
                    <a:lnTo>
                      <a:pt x="106" y="108"/>
                    </a:lnTo>
                    <a:lnTo>
                      <a:pt x="107" y="116"/>
                    </a:lnTo>
                    <a:lnTo>
                      <a:pt x="106" y="127"/>
                    </a:lnTo>
                    <a:lnTo>
                      <a:pt x="102" y="136"/>
                    </a:lnTo>
                    <a:lnTo>
                      <a:pt x="98" y="145"/>
                    </a:lnTo>
                    <a:lnTo>
                      <a:pt x="91" y="154"/>
                    </a:lnTo>
                    <a:lnTo>
                      <a:pt x="87" y="157"/>
                    </a:lnTo>
                    <a:lnTo>
                      <a:pt x="83" y="160"/>
                    </a:lnTo>
                    <a:lnTo>
                      <a:pt x="78" y="162"/>
                    </a:lnTo>
                    <a:lnTo>
                      <a:pt x="73" y="164"/>
                    </a:lnTo>
                    <a:lnTo>
                      <a:pt x="69" y="165"/>
                    </a:lnTo>
                    <a:lnTo>
                      <a:pt x="64" y="166"/>
                    </a:lnTo>
                    <a:lnTo>
                      <a:pt x="57" y="167"/>
                    </a:lnTo>
                    <a:lnTo>
                      <a:pt x="52" y="167"/>
                    </a:lnTo>
                    <a:lnTo>
                      <a:pt x="47" y="167"/>
                    </a:lnTo>
                    <a:lnTo>
                      <a:pt x="42" y="166"/>
                    </a:lnTo>
                    <a:lnTo>
                      <a:pt x="36" y="166"/>
                    </a:lnTo>
                    <a:lnTo>
                      <a:pt x="32" y="164"/>
                    </a:lnTo>
                    <a:lnTo>
                      <a:pt x="27" y="163"/>
                    </a:lnTo>
                    <a:lnTo>
                      <a:pt x="23" y="161"/>
                    </a:lnTo>
                    <a:lnTo>
                      <a:pt x="20" y="159"/>
                    </a:lnTo>
                    <a:lnTo>
                      <a:pt x="15" y="156"/>
                    </a:lnTo>
                    <a:lnTo>
                      <a:pt x="9" y="149"/>
                    </a:lnTo>
                    <a:lnTo>
                      <a:pt x="5" y="140"/>
                    </a:lnTo>
                    <a:lnTo>
                      <a:pt x="2" y="131"/>
                    </a:lnTo>
                    <a:lnTo>
                      <a:pt x="0" y="12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0" name="Freeform 48"/>
              <p:cNvSpPr>
                <a:spLocks/>
              </p:cNvSpPr>
              <p:nvPr/>
            </p:nvSpPr>
            <p:spPr bwMode="auto">
              <a:xfrm>
                <a:off x="1012" y="739"/>
                <a:ext cx="266"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5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5"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1" name="Freeform 49"/>
              <p:cNvSpPr>
                <a:spLocks/>
              </p:cNvSpPr>
              <p:nvPr/>
            </p:nvSpPr>
            <p:spPr bwMode="auto">
              <a:xfrm>
                <a:off x="1269" y="744"/>
                <a:ext cx="9" cy="571"/>
              </a:xfrm>
              <a:custGeom>
                <a:avLst/>
                <a:gdLst>
                  <a:gd name="T0" fmla="*/ 10 w 19"/>
                  <a:gd name="T1" fmla="*/ 1142 h 1142"/>
                  <a:gd name="T2" fmla="*/ 19 w 19"/>
                  <a:gd name="T3" fmla="*/ 1133 h 1142"/>
                  <a:gd name="T4" fmla="*/ 19 w 19"/>
                  <a:gd name="T5" fmla="*/ 0 h 1142"/>
                  <a:gd name="T6" fmla="*/ 0 w 19"/>
                  <a:gd name="T7" fmla="*/ 0 h 1142"/>
                  <a:gd name="T8" fmla="*/ 0 w 19"/>
                  <a:gd name="T9" fmla="*/ 1133 h 1142"/>
                  <a:gd name="T10" fmla="*/ 10 w 19"/>
                  <a:gd name="T11" fmla="*/ 1123 h 1142"/>
                  <a:gd name="T12" fmla="*/ 10 w 19"/>
                  <a:gd name="T13" fmla="*/ 1142 h 1142"/>
                  <a:gd name="T14" fmla="*/ 19 w 19"/>
                  <a:gd name="T15" fmla="*/ 1142 h 1142"/>
                  <a:gd name="T16" fmla="*/ 19 w 19"/>
                  <a:gd name="T17" fmla="*/ 1133 h 1142"/>
                  <a:gd name="T18" fmla="*/ 10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1142"/>
                    </a:moveTo>
                    <a:lnTo>
                      <a:pt x="19" y="1133"/>
                    </a:lnTo>
                    <a:lnTo>
                      <a:pt x="19" y="0"/>
                    </a:lnTo>
                    <a:lnTo>
                      <a:pt x="0" y="0"/>
                    </a:lnTo>
                    <a:lnTo>
                      <a:pt x="0" y="1133"/>
                    </a:lnTo>
                    <a:lnTo>
                      <a:pt x="10" y="1123"/>
                    </a:lnTo>
                    <a:lnTo>
                      <a:pt x="10" y="1142"/>
                    </a:lnTo>
                    <a:lnTo>
                      <a:pt x="19" y="1142"/>
                    </a:lnTo>
                    <a:lnTo>
                      <a:pt x="19" y="1133"/>
                    </a:lnTo>
                    <a:lnTo>
                      <a:pt x="10"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2" name="Freeform 50"/>
              <p:cNvSpPr>
                <a:spLocks/>
              </p:cNvSpPr>
              <p:nvPr/>
            </p:nvSpPr>
            <p:spPr bwMode="auto">
              <a:xfrm>
                <a:off x="1007" y="1306"/>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8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3" name="Freeform 51"/>
              <p:cNvSpPr>
                <a:spLocks/>
              </p:cNvSpPr>
              <p:nvPr/>
            </p:nvSpPr>
            <p:spPr bwMode="auto">
              <a:xfrm>
                <a:off x="1007" y="739"/>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4" name="Freeform 52"/>
              <p:cNvSpPr>
                <a:spLocks/>
              </p:cNvSpPr>
              <p:nvPr/>
            </p:nvSpPr>
            <p:spPr bwMode="auto">
              <a:xfrm>
                <a:off x="1274" y="739"/>
                <a:ext cx="267" cy="10"/>
              </a:xfrm>
              <a:custGeom>
                <a:avLst/>
                <a:gdLst>
                  <a:gd name="T0" fmla="*/ 533 w 533"/>
                  <a:gd name="T1" fmla="*/ 9 h 19"/>
                  <a:gd name="T2" fmla="*/ 524 w 533"/>
                  <a:gd name="T3" fmla="*/ 0 h 19"/>
                  <a:gd name="T4" fmla="*/ 0 w 533"/>
                  <a:gd name="T5" fmla="*/ 0 h 19"/>
                  <a:gd name="T6" fmla="*/ 0 w 533"/>
                  <a:gd name="T7" fmla="*/ 19 h 19"/>
                  <a:gd name="T8" fmla="*/ 524 w 533"/>
                  <a:gd name="T9" fmla="*/ 19 h 19"/>
                  <a:gd name="T10" fmla="*/ 515 w 533"/>
                  <a:gd name="T11" fmla="*/ 9 h 19"/>
                  <a:gd name="T12" fmla="*/ 533 w 533"/>
                  <a:gd name="T13" fmla="*/ 9 h 19"/>
                  <a:gd name="T14" fmla="*/ 533 w 533"/>
                  <a:gd name="T15" fmla="*/ 0 h 19"/>
                  <a:gd name="T16" fmla="*/ 524 w 533"/>
                  <a:gd name="T17" fmla="*/ 0 h 19"/>
                  <a:gd name="T18" fmla="*/ 533 w 533"/>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533" y="9"/>
                    </a:moveTo>
                    <a:lnTo>
                      <a:pt x="524" y="0"/>
                    </a:lnTo>
                    <a:lnTo>
                      <a:pt x="0" y="0"/>
                    </a:lnTo>
                    <a:lnTo>
                      <a:pt x="0" y="19"/>
                    </a:lnTo>
                    <a:lnTo>
                      <a:pt x="524" y="19"/>
                    </a:lnTo>
                    <a:lnTo>
                      <a:pt x="515" y="9"/>
                    </a:lnTo>
                    <a:lnTo>
                      <a:pt x="533" y="9"/>
                    </a:lnTo>
                    <a:lnTo>
                      <a:pt x="533" y="0"/>
                    </a:lnTo>
                    <a:lnTo>
                      <a:pt x="524" y="0"/>
                    </a:lnTo>
                    <a:lnTo>
                      <a:pt x="533"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5" name="Freeform 53"/>
              <p:cNvSpPr>
                <a:spLocks/>
              </p:cNvSpPr>
              <p:nvPr/>
            </p:nvSpPr>
            <p:spPr bwMode="auto">
              <a:xfrm>
                <a:off x="1531" y="744"/>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6" name="Freeform 54"/>
              <p:cNvSpPr>
                <a:spLocks/>
              </p:cNvSpPr>
              <p:nvPr/>
            </p:nvSpPr>
            <p:spPr bwMode="auto">
              <a:xfrm>
                <a:off x="1269" y="1306"/>
                <a:ext cx="267" cy="9"/>
              </a:xfrm>
              <a:custGeom>
                <a:avLst/>
                <a:gdLst>
                  <a:gd name="T0" fmla="*/ 0 w 534"/>
                  <a:gd name="T1" fmla="*/ 10 h 19"/>
                  <a:gd name="T2" fmla="*/ 10 w 534"/>
                  <a:gd name="T3" fmla="*/ 19 h 19"/>
                  <a:gd name="T4" fmla="*/ 534 w 534"/>
                  <a:gd name="T5" fmla="*/ 19 h 19"/>
                  <a:gd name="T6" fmla="*/ 534 w 534"/>
                  <a:gd name="T7" fmla="*/ 0 h 19"/>
                  <a:gd name="T8" fmla="*/ 10 w 534"/>
                  <a:gd name="T9" fmla="*/ 0 h 19"/>
                  <a:gd name="T10" fmla="*/ 19 w 534"/>
                  <a:gd name="T11" fmla="*/ 10 h 19"/>
                  <a:gd name="T12" fmla="*/ 0 w 534"/>
                  <a:gd name="T13" fmla="*/ 10 h 19"/>
                  <a:gd name="T14" fmla="*/ 0 w 534"/>
                  <a:gd name="T15" fmla="*/ 19 h 19"/>
                  <a:gd name="T16" fmla="*/ 10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10" y="19"/>
                    </a:lnTo>
                    <a:lnTo>
                      <a:pt x="534" y="19"/>
                    </a:lnTo>
                    <a:lnTo>
                      <a:pt x="534" y="0"/>
                    </a:lnTo>
                    <a:lnTo>
                      <a:pt x="10" y="0"/>
                    </a:lnTo>
                    <a:lnTo>
                      <a:pt x="19" y="10"/>
                    </a:lnTo>
                    <a:lnTo>
                      <a:pt x="0" y="10"/>
                    </a:lnTo>
                    <a:lnTo>
                      <a:pt x="0" y="19"/>
                    </a:lnTo>
                    <a:lnTo>
                      <a:pt x="10"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7" name="Freeform 55"/>
              <p:cNvSpPr>
                <a:spLocks/>
              </p:cNvSpPr>
              <p:nvPr/>
            </p:nvSpPr>
            <p:spPr bwMode="auto">
              <a:xfrm>
                <a:off x="1269" y="739"/>
                <a:ext cx="9" cy="571"/>
              </a:xfrm>
              <a:custGeom>
                <a:avLst/>
                <a:gdLst>
                  <a:gd name="T0" fmla="*/ 10 w 19"/>
                  <a:gd name="T1" fmla="*/ 0 h 1142"/>
                  <a:gd name="T2" fmla="*/ 0 w 19"/>
                  <a:gd name="T3" fmla="*/ 9 h 1142"/>
                  <a:gd name="T4" fmla="*/ 0 w 19"/>
                  <a:gd name="T5" fmla="*/ 1142 h 1142"/>
                  <a:gd name="T6" fmla="*/ 19 w 19"/>
                  <a:gd name="T7" fmla="*/ 1142 h 1142"/>
                  <a:gd name="T8" fmla="*/ 19 w 19"/>
                  <a:gd name="T9" fmla="*/ 9 h 1142"/>
                  <a:gd name="T10" fmla="*/ 10 w 19"/>
                  <a:gd name="T11" fmla="*/ 19 h 1142"/>
                  <a:gd name="T12" fmla="*/ 10 w 19"/>
                  <a:gd name="T13" fmla="*/ 0 h 1142"/>
                  <a:gd name="T14" fmla="*/ 0 w 19"/>
                  <a:gd name="T15" fmla="*/ 0 h 1142"/>
                  <a:gd name="T16" fmla="*/ 0 w 19"/>
                  <a:gd name="T17" fmla="*/ 9 h 1142"/>
                  <a:gd name="T18" fmla="*/ 10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0"/>
                    </a:moveTo>
                    <a:lnTo>
                      <a:pt x="0" y="9"/>
                    </a:lnTo>
                    <a:lnTo>
                      <a:pt x="0" y="1142"/>
                    </a:lnTo>
                    <a:lnTo>
                      <a:pt x="19" y="1142"/>
                    </a:lnTo>
                    <a:lnTo>
                      <a:pt x="19" y="9"/>
                    </a:lnTo>
                    <a:lnTo>
                      <a:pt x="10" y="19"/>
                    </a:lnTo>
                    <a:lnTo>
                      <a:pt x="10" y="0"/>
                    </a:lnTo>
                    <a:lnTo>
                      <a:pt x="0" y="0"/>
                    </a:lnTo>
                    <a:lnTo>
                      <a:pt x="0" y="9"/>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8" name="Freeform 56"/>
              <p:cNvSpPr>
                <a:spLocks/>
              </p:cNvSpPr>
              <p:nvPr/>
            </p:nvSpPr>
            <p:spPr bwMode="auto">
              <a:xfrm>
                <a:off x="2061" y="739"/>
                <a:ext cx="266"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5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5"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89" name="Freeform 57"/>
              <p:cNvSpPr>
                <a:spLocks/>
              </p:cNvSpPr>
              <p:nvPr/>
            </p:nvSpPr>
            <p:spPr bwMode="auto">
              <a:xfrm>
                <a:off x="2318" y="744"/>
                <a:ext cx="9" cy="571"/>
              </a:xfrm>
              <a:custGeom>
                <a:avLst/>
                <a:gdLst>
                  <a:gd name="T0" fmla="*/ 10 w 19"/>
                  <a:gd name="T1" fmla="*/ 1142 h 1142"/>
                  <a:gd name="T2" fmla="*/ 19 w 19"/>
                  <a:gd name="T3" fmla="*/ 1133 h 1142"/>
                  <a:gd name="T4" fmla="*/ 19 w 19"/>
                  <a:gd name="T5" fmla="*/ 0 h 1142"/>
                  <a:gd name="T6" fmla="*/ 0 w 19"/>
                  <a:gd name="T7" fmla="*/ 0 h 1142"/>
                  <a:gd name="T8" fmla="*/ 0 w 19"/>
                  <a:gd name="T9" fmla="*/ 1133 h 1142"/>
                  <a:gd name="T10" fmla="*/ 10 w 19"/>
                  <a:gd name="T11" fmla="*/ 1123 h 1142"/>
                  <a:gd name="T12" fmla="*/ 10 w 19"/>
                  <a:gd name="T13" fmla="*/ 1142 h 1142"/>
                  <a:gd name="T14" fmla="*/ 19 w 19"/>
                  <a:gd name="T15" fmla="*/ 1142 h 1142"/>
                  <a:gd name="T16" fmla="*/ 19 w 19"/>
                  <a:gd name="T17" fmla="*/ 1133 h 1142"/>
                  <a:gd name="T18" fmla="*/ 10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1142"/>
                    </a:moveTo>
                    <a:lnTo>
                      <a:pt x="19" y="1133"/>
                    </a:lnTo>
                    <a:lnTo>
                      <a:pt x="19" y="0"/>
                    </a:lnTo>
                    <a:lnTo>
                      <a:pt x="0" y="0"/>
                    </a:lnTo>
                    <a:lnTo>
                      <a:pt x="0" y="1133"/>
                    </a:lnTo>
                    <a:lnTo>
                      <a:pt x="10" y="1123"/>
                    </a:lnTo>
                    <a:lnTo>
                      <a:pt x="10" y="1142"/>
                    </a:lnTo>
                    <a:lnTo>
                      <a:pt x="19" y="1142"/>
                    </a:lnTo>
                    <a:lnTo>
                      <a:pt x="19" y="1133"/>
                    </a:lnTo>
                    <a:lnTo>
                      <a:pt x="10"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0" name="Freeform 58"/>
              <p:cNvSpPr>
                <a:spLocks/>
              </p:cNvSpPr>
              <p:nvPr/>
            </p:nvSpPr>
            <p:spPr bwMode="auto">
              <a:xfrm>
                <a:off x="2056" y="1306"/>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8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1" name="Freeform 59"/>
              <p:cNvSpPr>
                <a:spLocks/>
              </p:cNvSpPr>
              <p:nvPr/>
            </p:nvSpPr>
            <p:spPr bwMode="auto">
              <a:xfrm>
                <a:off x="2056" y="739"/>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2" name="Freeform 60"/>
              <p:cNvSpPr>
                <a:spLocks/>
              </p:cNvSpPr>
              <p:nvPr/>
            </p:nvSpPr>
            <p:spPr bwMode="auto">
              <a:xfrm>
                <a:off x="2323" y="739"/>
                <a:ext cx="267" cy="10"/>
              </a:xfrm>
              <a:custGeom>
                <a:avLst/>
                <a:gdLst>
                  <a:gd name="T0" fmla="*/ 533 w 533"/>
                  <a:gd name="T1" fmla="*/ 9 h 19"/>
                  <a:gd name="T2" fmla="*/ 524 w 533"/>
                  <a:gd name="T3" fmla="*/ 0 h 19"/>
                  <a:gd name="T4" fmla="*/ 0 w 533"/>
                  <a:gd name="T5" fmla="*/ 0 h 19"/>
                  <a:gd name="T6" fmla="*/ 0 w 533"/>
                  <a:gd name="T7" fmla="*/ 19 h 19"/>
                  <a:gd name="T8" fmla="*/ 524 w 533"/>
                  <a:gd name="T9" fmla="*/ 19 h 19"/>
                  <a:gd name="T10" fmla="*/ 515 w 533"/>
                  <a:gd name="T11" fmla="*/ 9 h 19"/>
                  <a:gd name="T12" fmla="*/ 533 w 533"/>
                  <a:gd name="T13" fmla="*/ 9 h 19"/>
                  <a:gd name="T14" fmla="*/ 533 w 533"/>
                  <a:gd name="T15" fmla="*/ 0 h 19"/>
                  <a:gd name="T16" fmla="*/ 524 w 533"/>
                  <a:gd name="T17" fmla="*/ 0 h 19"/>
                  <a:gd name="T18" fmla="*/ 533 w 533"/>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533" y="9"/>
                    </a:moveTo>
                    <a:lnTo>
                      <a:pt x="524" y="0"/>
                    </a:lnTo>
                    <a:lnTo>
                      <a:pt x="0" y="0"/>
                    </a:lnTo>
                    <a:lnTo>
                      <a:pt x="0" y="19"/>
                    </a:lnTo>
                    <a:lnTo>
                      <a:pt x="524" y="19"/>
                    </a:lnTo>
                    <a:lnTo>
                      <a:pt x="515" y="9"/>
                    </a:lnTo>
                    <a:lnTo>
                      <a:pt x="533" y="9"/>
                    </a:lnTo>
                    <a:lnTo>
                      <a:pt x="533" y="0"/>
                    </a:lnTo>
                    <a:lnTo>
                      <a:pt x="524" y="0"/>
                    </a:lnTo>
                    <a:lnTo>
                      <a:pt x="533"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3" name="Freeform 61"/>
              <p:cNvSpPr>
                <a:spLocks/>
              </p:cNvSpPr>
              <p:nvPr/>
            </p:nvSpPr>
            <p:spPr bwMode="auto">
              <a:xfrm>
                <a:off x="2580" y="744"/>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4" name="Freeform 62"/>
              <p:cNvSpPr>
                <a:spLocks/>
              </p:cNvSpPr>
              <p:nvPr/>
            </p:nvSpPr>
            <p:spPr bwMode="auto">
              <a:xfrm>
                <a:off x="2318" y="1306"/>
                <a:ext cx="267" cy="9"/>
              </a:xfrm>
              <a:custGeom>
                <a:avLst/>
                <a:gdLst>
                  <a:gd name="T0" fmla="*/ 0 w 534"/>
                  <a:gd name="T1" fmla="*/ 10 h 19"/>
                  <a:gd name="T2" fmla="*/ 10 w 534"/>
                  <a:gd name="T3" fmla="*/ 19 h 19"/>
                  <a:gd name="T4" fmla="*/ 534 w 534"/>
                  <a:gd name="T5" fmla="*/ 19 h 19"/>
                  <a:gd name="T6" fmla="*/ 534 w 534"/>
                  <a:gd name="T7" fmla="*/ 0 h 19"/>
                  <a:gd name="T8" fmla="*/ 10 w 534"/>
                  <a:gd name="T9" fmla="*/ 0 h 19"/>
                  <a:gd name="T10" fmla="*/ 19 w 534"/>
                  <a:gd name="T11" fmla="*/ 10 h 19"/>
                  <a:gd name="T12" fmla="*/ 0 w 534"/>
                  <a:gd name="T13" fmla="*/ 10 h 19"/>
                  <a:gd name="T14" fmla="*/ 0 w 534"/>
                  <a:gd name="T15" fmla="*/ 19 h 19"/>
                  <a:gd name="T16" fmla="*/ 10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10" y="19"/>
                    </a:lnTo>
                    <a:lnTo>
                      <a:pt x="534" y="19"/>
                    </a:lnTo>
                    <a:lnTo>
                      <a:pt x="534" y="0"/>
                    </a:lnTo>
                    <a:lnTo>
                      <a:pt x="10" y="0"/>
                    </a:lnTo>
                    <a:lnTo>
                      <a:pt x="19" y="10"/>
                    </a:lnTo>
                    <a:lnTo>
                      <a:pt x="0" y="10"/>
                    </a:lnTo>
                    <a:lnTo>
                      <a:pt x="0" y="19"/>
                    </a:lnTo>
                    <a:lnTo>
                      <a:pt x="10"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5" name="Freeform 63"/>
              <p:cNvSpPr>
                <a:spLocks/>
              </p:cNvSpPr>
              <p:nvPr/>
            </p:nvSpPr>
            <p:spPr bwMode="auto">
              <a:xfrm>
                <a:off x="2318" y="739"/>
                <a:ext cx="9" cy="571"/>
              </a:xfrm>
              <a:custGeom>
                <a:avLst/>
                <a:gdLst>
                  <a:gd name="T0" fmla="*/ 10 w 19"/>
                  <a:gd name="T1" fmla="*/ 0 h 1142"/>
                  <a:gd name="T2" fmla="*/ 0 w 19"/>
                  <a:gd name="T3" fmla="*/ 9 h 1142"/>
                  <a:gd name="T4" fmla="*/ 0 w 19"/>
                  <a:gd name="T5" fmla="*/ 1142 h 1142"/>
                  <a:gd name="T6" fmla="*/ 19 w 19"/>
                  <a:gd name="T7" fmla="*/ 1142 h 1142"/>
                  <a:gd name="T8" fmla="*/ 19 w 19"/>
                  <a:gd name="T9" fmla="*/ 9 h 1142"/>
                  <a:gd name="T10" fmla="*/ 10 w 19"/>
                  <a:gd name="T11" fmla="*/ 19 h 1142"/>
                  <a:gd name="T12" fmla="*/ 10 w 19"/>
                  <a:gd name="T13" fmla="*/ 0 h 1142"/>
                  <a:gd name="T14" fmla="*/ 0 w 19"/>
                  <a:gd name="T15" fmla="*/ 0 h 1142"/>
                  <a:gd name="T16" fmla="*/ 0 w 19"/>
                  <a:gd name="T17" fmla="*/ 9 h 1142"/>
                  <a:gd name="T18" fmla="*/ 10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0"/>
                    </a:moveTo>
                    <a:lnTo>
                      <a:pt x="0" y="9"/>
                    </a:lnTo>
                    <a:lnTo>
                      <a:pt x="0" y="1142"/>
                    </a:lnTo>
                    <a:lnTo>
                      <a:pt x="19" y="1142"/>
                    </a:lnTo>
                    <a:lnTo>
                      <a:pt x="19" y="9"/>
                    </a:lnTo>
                    <a:lnTo>
                      <a:pt x="10" y="19"/>
                    </a:lnTo>
                    <a:lnTo>
                      <a:pt x="10" y="0"/>
                    </a:lnTo>
                    <a:lnTo>
                      <a:pt x="0" y="0"/>
                    </a:lnTo>
                    <a:lnTo>
                      <a:pt x="0" y="9"/>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6" name="Freeform 64"/>
              <p:cNvSpPr>
                <a:spLocks/>
              </p:cNvSpPr>
              <p:nvPr/>
            </p:nvSpPr>
            <p:spPr bwMode="auto">
              <a:xfrm>
                <a:off x="2585" y="739"/>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7" name="Freeform 65"/>
              <p:cNvSpPr>
                <a:spLocks/>
              </p:cNvSpPr>
              <p:nvPr/>
            </p:nvSpPr>
            <p:spPr bwMode="auto">
              <a:xfrm>
                <a:off x="2843" y="744"/>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8" name="Freeform 66"/>
              <p:cNvSpPr>
                <a:spLocks/>
              </p:cNvSpPr>
              <p:nvPr/>
            </p:nvSpPr>
            <p:spPr bwMode="auto">
              <a:xfrm>
                <a:off x="2580" y="1306"/>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499" name="Freeform 67"/>
              <p:cNvSpPr>
                <a:spLocks/>
              </p:cNvSpPr>
              <p:nvPr/>
            </p:nvSpPr>
            <p:spPr bwMode="auto">
              <a:xfrm>
                <a:off x="2580" y="739"/>
                <a:ext cx="10"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0" name="Freeform 68"/>
              <p:cNvSpPr>
                <a:spLocks/>
              </p:cNvSpPr>
              <p:nvPr/>
            </p:nvSpPr>
            <p:spPr bwMode="auto">
              <a:xfrm>
                <a:off x="2847" y="739"/>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1" name="Freeform 69"/>
              <p:cNvSpPr>
                <a:spLocks/>
              </p:cNvSpPr>
              <p:nvPr/>
            </p:nvSpPr>
            <p:spPr bwMode="auto">
              <a:xfrm>
                <a:off x="3105" y="744"/>
                <a:ext cx="9"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2" name="Freeform 70"/>
              <p:cNvSpPr>
                <a:spLocks/>
              </p:cNvSpPr>
              <p:nvPr/>
            </p:nvSpPr>
            <p:spPr bwMode="auto">
              <a:xfrm>
                <a:off x="2843" y="1306"/>
                <a:ext cx="266"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3" name="Freeform 71"/>
              <p:cNvSpPr>
                <a:spLocks/>
              </p:cNvSpPr>
              <p:nvPr/>
            </p:nvSpPr>
            <p:spPr bwMode="auto">
              <a:xfrm>
                <a:off x="2843" y="739"/>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4" name="Freeform 72"/>
              <p:cNvSpPr>
                <a:spLocks/>
              </p:cNvSpPr>
              <p:nvPr/>
            </p:nvSpPr>
            <p:spPr bwMode="auto">
              <a:xfrm>
                <a:off x="3109" y="739"/>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5" name="Freeform 73"/>
              <p:cNvSpPr>
                <a:spLocks/>
              </p:cNvSpPr>
              <p:nvPr/>
            </p:nvSpPr>
            <p:spPr bwMode="auto">
              <a:xfrm>
                <a:off x="3367" y="744"/>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6" name="Freeform 74"/>
              <p:cNvSpPr>
                <a:spLocks/>
              </p:cNvSpPr>
              <p:nvPr/>
            </p:nvSpPr>
            <p:spPr bwMode="auto">
              <a:xfrm>
                <a:off x="3105" y="1306"/>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7" name="Freeform 75"/>
              <p:cNvSpPr>
                <a:spLocks/>
              </p:cNvSpPr>
              <p:nvPr/>
            </p:nvSpPr>
            <p:spPr bwMode="auto">
              <a:xfrm>
                <a:off x="3105" y="739"/>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8" name="Freeform 76"/>
              <p:cNvSpPr>
                <a:spLocks/>
              </p:cNvSpPr>
              <p:nvPr/>
            </p:nvSpPr>
            <p:spPr bwMode="auto">
              <a:xfrm>
                <a:off x="3896" y="739"/>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09" name="Freeform 77"/>
              <p:cNvSpPr>
                <a:spLocks/>
              </p:cNvSpPr>
              <p:nvPr/>
            </p:nvSpPr>
            <p:spPr bwMode="auto">
              <a:xfrm>
                <a:off x="4154" y="744"/>
                <a:ext cx="9"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0" name="Freeform 78"/>
              <p:cNvSpPr>
                <a:spLocks/>
              </p:cNvSpPr>
              <p:nvPr/>
            </p:nvSpPr>
            <p:spPr bwMode="auto">
              <a:xfrm>
                <a:off x="3892" y="1306"/>
                <a:ext cx="266"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1" name="Freeform 79"/>
              <p:cNvSpPr>
                <a:spLocks/>
              </p:cNvSpPr>
              <p:nvPr/>
            </p:nvSpPr>
            <p:spPr bwMode="auto">
              <a:xfrm>
                <a:off x="3892" y="739"/>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2" name="Freeform 80"/>
              <p:cNvSpPr>
                <a:spLocks/>
              </p:cNvSpPr>
              <p:nvPr/>
            </p:nvSpPr>
            <p:spPr bwMode="auto">
              <a:xfrm>
                <a:off x="4158" y="739"/>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3" name="Freeform 81"/>
              <p:cNvSpPr>
                <a:spLocks/>
              </p:cNvSpPr>
              <p:nvPr/>
            </p:nvSpPr>
            <p:spPr bwMode="auto">
              <a:xfrm>
                <a:off x="4416" y="744"/>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4" name="Freeform 82"/>
              <p:cNvSpPr>
                <a:spLocks/>
              </p:cNvSpPr>
              <p:nvPr/>
            </p:nvSpPr>
            <p:spPr bwMode="auto">
              <a:xfrm>
                <a:off x="4154" y="1306"/>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5" name="Freeform 83"/>
              <p:cNvSpPr>
                <a:spLocks/>
              </p:cNvSpPr>
              <p:nvPr/>
            </p:nvSpPr>
            <p:spPr bwMode="auto">
              <a:xfrm>
                <a:off x="4154" y="739"/>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6" name="Freeform 84"/>
              <p:cNvSpPr>
                <a:spLocks/>
              </p:cNvSpPr>
              <p:nvPr/>
            </p:nvSpPr>
            <p:spPr bwMode="auto">
              <a:xfrm>
                <a:off x="4421" y="739"/>
                <a:ext cx="267"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6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6"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7" name="Freeform 85"/>
              <p:cNvSpPr>
                <a:spLocks/>
              </p:cNvSpPr>
              <p:nvPr/>
            </p:nvSpPr>
            <p:spPr bwMode="auto">
              <a:xfrm>
                <a:off x="4678" y="744"/>
                <a:ext cx="10" cy="571"/>
              </a:xfrm>
              <a:custGeom>
                <a:avLst/>
                <a:gdLst>
                  <a:gd name="T0" fmla="*/ 9 w 18"/>
                  <a:gd name="T1" fmla="*/ 1142 h 1142"/>
                  <a:gd name="T2" fmla="*/ 18 w 18"/>
                  <a:gd name="T3" fmla="*/ 1133 h 1142"/>
                  <a:gd name="T4" fmla="*/ 18 w 18"/>
                  <a:gd name="T5" fmla="*/ 0 h 1142"/>
                  <a:gd name="T6" fmla="*/ 0 w 18"/>
                  <a:gd name="T7" fmla="*/ 0 h 1142"/>
                  <a:gd name="T8" fmla="*/ 0 w 18"/>
                  <a:gd name="T9" fmla="*/ 1133 h 1142"/>
                  <a:gd name="T10" fmla="*/ 9 w 18"/>
                  <a:gd name="T11" fmla="*/ 1123 h 1142"/>
                  <a:gd name="T12" fmla="*/ 9 w 18"/>
                  <a:gd name="T13" fmla="*/ 1142 h 1142"/>
                  <a:gd name="T14" fmla="*/ 18 w 18"/>
                  <a:gd name="T15" fmla="*/ 1142 h 1142"/>
                  <a:gd name="T16" fmla="*/ 18 w 18"/>
                  <a:gd name="T17" fmla="*/ 1133 h 1142"/>
                  <a:gd name="T18" fmla="*/ 9 w 18"/>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1142"/>
                    </a:moveTo>
                    <a:lnTo>
                      <a:pt x="18" y="1133"/>
                    </a:lnTo>
                    <a:lnTo>
                      <a:pt x="18" y="0"/>
                    </a:lnTo>
                    <a:lnTo>
                      <a:pt x="0" y="0"/>
                    </a:lnTo>
                    <a:lnTo>
                      <a:pt x="0" y="1133"/>
                    </a:lnTo>
                    <a:lnTo>
                      <a:pt x="9" y="1123"/>
                    </a:lnTo>
                    <a:lnTo>
                      <a:pt x="9" y="1142"/>
                    </a:lnTo>
                    <a:lnTo>
                      <a:pt x="18" y="1142"/>
                    </a:lnTo>
                    <a:lnTo>
                      <a:pt x="18"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8" name="Freeform 86"/>
              <p:cNvSpPr>
                <a:spLocks/>
              </p:cNvSpPr>
              <p:nvPr/>
            </p:nvSpPr>
            <p:spPr bwMode="auto">
              <a:xfrm>
                <a:off x="4416" y="1306"/>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9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9"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19" name="Freeform 87"/>
              <p:cNvSpPr>
                <a:spLocks/>
              </p:cNvSpPr>
              <p:nvPr/>
            </p:nvSpPr>
            <p:spPr bwMode="auto">
              <a:xfrm>
                <a:off x="4416" y="739"/>
                <a:ext cx="9" cy="571"/>
              </a:xfrm>
              <a:custGeom>
                <a:avLst/>
                <a:gdLst>
                  <a:gd name="T0" fmla="*/ 9 w 19"/>
                  <a:gd name="T1" fmla="*/ 0 h 1142"/>
                  <a:gd name="T2" fmla="*/ 0 w 19"/>
                  <a:gd name="T3" fmla="*/ 9 h 1142"/>
                  <a:gd name="T4" fmla="*/ 0 w 19"/>
                  <a:gd name="T5" fmla="*/ 1142 h 1142"/>
                  <a:gd name="T6" fmla="*/ 19 w 19"/>
                  <a:gd name="T7" fmla="*/ 1142 h 1142"/>
                  <a:gd name="T8" fmla="*/ 19 w 19"/>
                  <a:gd name="T9" fmla="*/ 9 h 1142"/>
                  <a:gd name="T10" fmla="*/ 9 w 19"/>
                  <a:gd name="T11" fmla="*/ 19 h 1142"/>
                  <a:gd name="T12" fmla="*/ 9 w 19"/>
                  <a:gd name="T13" fmla="*/ 0 h 1142"/>
                  <a:gd name="T14" fmla="*/ 0 w 19"/>
                  <a:gd name="T15" fmla="*/ 0 h 1142"/>
                  <a:gd name="T16" fmla="*/ 0 w 19"/>
                  <a:gd name="T17" fmla="*/ 9 h 1142"/>
                  <a:gd name="T18" fmla="*/ 9 w 19"/>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0"/>
                    </a:moveTo>
                    <a:lnTo>
                      <a:pt x="0" y="9"/>
                    </a:lnTo>
                    <a:lnTo>
                      <a:pt x="0" y="1142"/>
                    </a:lnTo>
                    <a:lnTo>
                      <a:pt x="19" y="1142"/>
                    </a:lnTo>
                    <a:lnTo>
                      <a:pt x="19"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20" name="Rectangle 88"/>
              <p:cNvSpPr>
                <a:spLocks noChangeArrowheads="1"/>
              </p:cNvSpPr>
              <p:nvPr/>
            </p:nvSpPr>
            <p:spPr bwMode="auto">
              <a:xfrm>
                <a:off x="1536"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1" name="Rectangle 89"/>
              <p:cNvSpPr>
                <a:spLocks noChangeArrowheads="1"/>
              </p:cNvSpPr>
              <p:nvPr/>
            </p:nvSpPr>
            <p:spPr bwMode="auto">
              <a:xfrm>
                <a:off x="1599"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2" name="Rectangle 90"/>
              <p:cNvSpPr>
                <a:spLocks noChangeArrowheads="1"/>
              </p:cNvSpPr>
              <p:nvPr/>
            </p:nvSpPr>
            <p:spPr bwMode="auto">
              <a:xfrm>
                <a:off x="1662"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3" name="Rectangle 91"/>
              <p:cNvSpPr>
                <a:spLocks noChangeArrowheads="1"/>
              </p:cNvSpPr>
              <p:nvPr/>
            </p:nvSpPr>
            <p:spPr bwMode="auto">
              <a:xfrm>
                <a:off x="1725"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4" name="Rectangle 92"/>
              <p:cNvSpPr>
                <a:spLocks noChangeArrowheads="1"/>
              </p:cNvSpPr>
              <p:nvPr/>
            </p:nvSpPr>
            <p:spPr bwMode="auto">
              <a:xfrm>
                <a:off x="1788"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5" name="Rectangle 93"/>
              <p:cNvSpPr>
                <a:spLocks noChangeArrowheads="1"/>
              </p:cNvSpPr>
              <p:nvPr/>
            </p:nvSpPr>
            <p:spPr bwMode="auto">
              <a:xfrm>
                <a:off x="1851"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6" name="Rectangle 94"/>
              <p:cNvSpPr>
                <a:spLocks noChangeArrowheads="1"/>
              </p:cNvSpPr>
              <p:nvPr/>
            </p:nvSpPr>
            <p:spPr bwMode="auto">
              <a:xfrm>
                <a:off x="1914"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7" name="Rectangle 95"/>
              <p:cNvSpPr>
                <a:spLocks noChangeArrowheads="1"/>
              </p:cNvSpPr>
              <p:nvPr/>
            </p:nvSpPr>
            <p:spPr bwMode="auto">
              <a:xfrm>
                <a:off x="1977"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28" name="Freeform 96"/>
              <p:cNvSpPr>
                <a:spLocks/>
              </p:cNvSpPr>
              <p:nvPr/>
            </p:nvSpPr>
            <p:spPr bwMode="auto">
              <a:xfrm>
                <a:off x="2040" y="742"/>
                <a:ext cx="21" cy="4"/>
              </a:xfrm>
              <a:custGeom>
                <a:avLst/>
                <a:gdLst>
                  <a:gd name="T0" fmla="*/ 42 w 42"/>
                  <a:gd name="T1" fmla="*/ 4 h 9"/>
                  <a:gd name="T2" fmla="*/ 42 w 42"/>
                  <a:gd name="T3" fmla="*/ 0 h 9"/>
                  <a:gd name="T4" fmla="*/ 0 w 42"/>
                  <a:gd name="T5" fmla="*/ 0 h 9"/>
                  <a:gd name="T6" fmla="*/ 0 w 42"/>
                  <a:gd name="T7" fmla="*/ 9 h 9"/>
                  <a:gd name="T8" fmla="*/ 42 w 42"/>
                  <a:gd name="T9" fmla="*/ 9 h 9"/>
                  <a:gd name="T10" fmla="*/ 42 w 42"/>
                  <a:gd name="T11" fmla="*/ 4 h 9"/>
                </a:gdLst>
                <a:ahLst/>
                <a:cxnLst>
                  <a:cxn ang="0">
                    <a:pos x="T0" y="T1"/>
                  </a:cxn>
                  <a:cxn ang="0">
                    <a:pos x="T2" y="T3"/>
                  </a:cxn>
                  <a:cxn ang="0">
                    <a:pos x="T4" y="T5"/>
                  </a:cxn>
                  <a:cxn ang="0">
                    <a:pos x="T6" y="T7"/>
                  </a:cxn>
                  <a:cxn ang="0">
                    <a:pos x="T8" y="T9"/>
                  </a:cxn>
                  <a:cxn ang="0">
                    <a:pos x="T10" y="T11"/>
                  </a:cxn>
                </a:cxnLst>
                <a:rect l="0" t="0" r="r" b="b"/>
                <a:pathLst>
                  <a:path w="42" h="9">
                    <a:moveTo>
                      <a:pt x="42" y="4"/>
                    </a:moveTo>
                    <a:lnTo>
                      <a:pt x="42" y="0"/>
                    </a:lnTo>
                    <a:lnTo>
                      <a:pt x="0" y="0"/>
                    </a:lnTo>
                    <a:lnTo>
                      <a:pt x="0" y="9"/>
                    </a:lnTo>
                    <a:lnTo>
                      <a:pt x="42" y="9"/>
                    </a:lnTo>
                    <a:lnTo>
                      <a:pt x="4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29" name="Rectangle 97"/>
              <p:cNvSpPr>
                <a:spLocks noChangeArrowheads="1"/>
              </p:cNvSpPr>
              <p:nvPr/>
            </p:nvSpPr>
            <p:spPr bwMode="auto">
              <a:xfrm>
                <a:off x="1536"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0" name="Rectangle 98"/>
              <p:cNvSpPr>
                <a:spLocks noChangeArrowheads="1"/>
              </p:cNvSpPr>
              <p:nvPr/>
            </p:nvSpPr>
            <p:spPr bwMode="auto">
              <a:xfrm>
                <a:off x="1599"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1" name="Rectangle 99"/>
              <p:cNvSpPr>
                <a:spLocks noChangeArrowheads="1"/>
              </p:cNvSpPr>
              <p:nvPr/>
            </p:nvSpPr>
            <p:spPr bwMode="auto">
              <a:xfrm>
                <a:off x="1662"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2" name="Rectangle 100"/>
              <p:cNvSpPr>
                <a:spLocks noChangeArrowheads="1"/>
              </p:cNvSpPr>
              <p:nvPr/>
            </p:nvSpPr>
            <p:spPr bwMode="auto">
              <a:xfrm>
                <a:off x="1725"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3" name="Rectangle 101"/>
              <p:cNvSpPr>
                <a:spLocks noChangeArrowheads="1"/>
              </p:cNvSpPr>
              <p:nvPr/>
            </p:nvSpPr>
            <p:spPr bwMode="auto">
              <a:xfrm>
                <a:off x="1788"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4" name="Rectangle 102"/>
              <p:cNvSpPr>
                <a:spLocks noChangeArrowheads="1"/>
              </p:cNvSpPr>
              <p:nvPr/>
            </p:nvSpPr>
            <p:spPr bwMode="auto">
              <a:xfrm>
                <a:off x="1851"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5" name="Rectangle 103"/>
              <p:cNvSpPr>
                <a:spLocks noChangeArrowheads="1"/>
              </p:cNvSpPr>
              <p:nvPr/>
            </p:nvSpPr>
            <p:spPr bwMode="auto">
              <a:xfrm>
                <a:off x="1914"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6" name="Rectangle 104"/>
              <p:cNvSpPr>
                <a:spLocks noChangeArrowheads="1"/>
              </p:cNvSpPr>
              <p:nvPr/>
            </p:nvSpPr>
            <p:spPr bwMode="auto">
              <a:xfrm>
                <a:off x="1977"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7" name="Freeform 105"/>
              <p:cNvSpPr>
                <a:spLocks/>
              </p:cNvSpPr>
              <p:nvPr/>
            </p:nvSpPr>
            <p:spPr bwMode="auto">
              <a:xfrm>
                <a:off x="2040" y="1308"/>
                <a:ext cx="21" cy="4"/>
              </a:xfrm>
              <a:custGeom>
                <a:avLst/>
                <a:gdLst>
                  <a:gd name="T0" fmla="*/ 42 w 42"/>
                  <a:gd name="T1" fmla="*/ 4 h 8"/>
                  <a:gd name="T2" fmla="*/ 42 w 42"/>
                  <a:gd name="T3" fmla="*/ 0 h 8"/>
                  <a:gd name="T4" fmla="*/ 0 w 42"/>
                  <a:gd name="T5" fmla="*/ 0 h 8"/>
                  <a:gd name="T6" fmla="*/ 0 w 42"/>
                  <a:gd name="T7" fmla="*/ 8 h 8"/>
                  <a:gd name="T8" fmla="*/ 42 w 42"/>
                  <a:gd name="T9" fmla="*/ 8 h 8"/>
                  <a:gd name="T10" fmla="*/ 42 w 42"/>
                  <a:gd name="T11" fmla="*/ 4 h 8"/>
                </a:gdLst>
                <a:ahLst/>
                <a:cxnLst>
                  <a:cxn ang="0">
                    <a:pos x="T0" y="T1"/>
                  </a:cxn>
                  <a:cxn ang="0">
                    <a:pos x="T2" y="T3"/>
                  </a:cxn>
                  <a:cxn ang="0">
                    <a:pos x="T4" y="T5"/>
                  </a:cxn>
                  <a:cxn ang="0">
                    <a:pos x="T6" y="T7"/>
                  </a:cxn>
                  <a:cxn ang="0">
                    <a:pos x="T8" y="T9"/>
                  </a:cxn>
                  <a:cxn ang="0">
                    <a:pos x="T10" y="T11"/>
                  </a:cxn>
                </a:cxnLst>
                <a:rect l="0" t="0" r="r" b="b"/>
                <a:pathLst>
                  <a:path w="42" h="8">
                    <a:moveTo>
                      <a:pt x="42" y="4"/>
                    </a:moveTo>
                    <a:lnTo>
                      <a:pt x="42" y="0"/>
                    </a:lnTo>
                    <a:lnTo>
                      <a:pt x="0" y="0"/>
                    </a:lnTo>
                    <a:lnTo>
                      <a:pt x="0" y="8"/>
                    </a:lnTo>
                    <a:lnTo>
                      <a:pt x="42" y="8"/>
                    </a:lnTo>
                    <a:lnTo>
                      <a:pt x="4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38" name="Rectangle 106"/>
              <p:cNvSpPr>
                <a:spLocks noChangeArrowheads="1"/>
              </p:cNvSpPr>
              <p:nvPr/>
            </p:nvSpPr>
            <p:spPr bwMode="auto">
              <a:xfrm>
                <a:off x="3372"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39" name="Rectangle 107"/>
              <p:cNvSpPr>
                <a:spLocks noChangeArrowheads="1"/>
              </p:cNvSpPr>
              <p:nvPr/>
            </p:nvSpPr>
            <p:spPr bwMode="auto">
              <a:xfrm>
                <a:off x="3435"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0" name="Rectangle 108"/>
              <p:cNvSpPr>
                <a:spLocks noChangeArrowheads="1"/>
              </p:cNvSpPr>
              <p:nvPr/>
            </p:nvSpPr>
            <p:spPr bwMode="auto">
              <a:xfrm>
                <a:off x="3498"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1" name="Rectangle 109"/>
              <p:cNvSpPr>
                <a:spLocks noChangeArrowheads="1"/>
              </p:cNvSpPr>
              <p:nvPr/>
            </p:nvSpPr>
            <p:spPr bwMode="auto">
              <a:xfrm>
                <a:off x="3561"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2" name="Rectangle 110"/>
              <p:cNvSpPr>
                <a:spLocks noChangeArrowheads="1"/>
              </p:cNvSpPr>
              <p:nvPr/>
            </p:nvSpPr>
            <p:spPr bwMode="auto">
              <a:xfrm>
                <a:off x="3623"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3" name="Rectangle 111"/>
              <p:cNvSpPr>
                <a:spLocks noChangeArrowheads="1"/>
              </p:cNvSpPr>
              <p:nvPr/>
            </p:nvSpPr>
            <p:spPr bwMode="auto">
              <a:xfrm>
                <a:off x="3686"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4" name="Rectangle 112"/>
              <p:cNvSpPr>
                <a:spLocks noChangeArrowheads="1"/>
              </p:cNvSpPr>
              <p:nvPr/>
            </p:nvSpPr>
            <p:spPr bwMode="auto">
              <a:xfrm>
                <a:off x="3749"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5" name="Rectangle 113"/>
              <p:cNvSpPr>
                <a:spLocks noChangeArrowheads="1"/>
              </p:cNvSpPr>
              <p:nvPr/>
            </p:nvSpPr>
            <p:spPr bwMode="auto">
              <a:xfrm>
                <a:off x="3812" y="742"/>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6" name="Freeform 114"/>
              <p:cNvSpPr>
                <a:spLocks/>
              </p:cNvSpPr>
              <p:nvPr/>
            </p:nvSpPr>
            <p:spPr bwMode="auto">
              <a:xfrm>
                <a:off x="3875" y="742"/>
                <a:ext cx="21" cy="4"/>
              </a:xfrm>
              <a:custGeom>
                <a:avLst/>
                <a:gdLst>
                  <a:gd name="T0" fmla="*/ 41 w 41"/>
                  <a:gd name="T1" fmla="*/ 4 h 9"/>
                  <a:gd name="T2" fmla="*/ 41 w 41"/>
                  <a:gd name="T3" fmla="*/ 0 h 9"/>
                  <a:gd name="T4" fmla="*/ 0 w 41"/>
                  <a:gd name="T5" fmla="*/ 0 h 9"/>
                  <a:gd name="T6" fmla="*/ 0 w 41"/>
                  <a:gd name="T7" fmla="*/ 9 h 9"/>
                  <a:gd name="T8" fmla="*/ 41 w 41"/>
                  <a:gd name="T9" fmla="*/ 9 h 9"/>
                  <a:gd name="T10" fmla="*/ 41 w 41"/>
                  <a:gd name="T11" fmla="*/ 4 h 9"/>
                </a:gdLst>
                <a:ahLst/>
                <a:cxnLst>
                  <a:cxn ang="0">
                    <a:pos x="T0" y="T1"/>
                  </a:cxn>
                  <a:cxn ang="0">
                    <a:pos x="T2" y="T3"/>
                  </a:cxn>
                  <a:cxn ang="0">
                    <a:pos x="T4" y="T5"/>
                  </a:cxn>
                  <a:cxn ang="0">
                    <a:pos x="T6" y="T7"/>
                  </a:cxn>
                  <a:cxn ang="0">
                    <a:pos x="T8" y="T9"/>
                  </a:cxn>
                  <a:cxn ang="0">
                    <a:pos x="T10" y="T11"/>
                  </a:cxn>
                </a:cxnLst>
                <a:rect l="0" t="0" r="r" b="b"/>
                <a:pathLst>
                  <a:path w="41" h="9">
                    <a:moveTo>
                      <a:pt x="41" y="4"/>
                    </a:moveTo>
                    <a:lnTo>
                      <a:pt x="41" y="0"/>
                    </a:lnTo>
                    <a:lnTo>
                      <a:pt x="0" y="0"/>
                    </a:lnTo>
                    <a:lnTo>
                      <a:pt x="0" y="9"/>
                    </a:lnTo>
                    <a:lnTo>
                      <a:pt x="41" y="9"/>
                    </a:lnTo>
                    <a:lnTo>
                      <a:pt x="4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47" name="Rectangle 115"/>
              <p:cNvSpPr>
                <a:spLocks noChangeArrowheads="1"/>
              </p:cNvSpPr>
              <p:nvPr/>
            </p:nvSpPr>
            <p:spPr bwMode="auto">
              <a:xfrm>
                <a:off x="3372"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8" name="Rectangle 116"/>
              <p:cNvSpPr>
                <a:spLocks noChangeArrowheads="1"/>
              </p:cNvSpPr>
              <p:nvPr/>
            </p:nvSpPr>
            <p:spPr bwMode="auto">
              <a:xfrm>
                <a:off x="3435"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49" name="Rectangle 117"/>
              <p:cNvSpPr>
                <a:spLocks noChangeArrowheads="1"/>
              </p:cNvSpPr>
              <p:nvPr/>
            </p:nvSpPr>
            <p:spPr bwMode="auto">
              <a:xfrm>
                <a:off x="3498"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0" name="Rectangle 118"/>
              <p:cNvSpPr>
                <a:spLocks noChangeArrowheads="1"/>
              </p:cNvSpPr>
              <p:nvPr/>
            </p:nvSpPr>
            <p:spPr bwMode="auto">
              <a:xfrm>
                <a:off x="3561"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1" name="Rectangle 119"/>
              <p:cNvSpPr>
                <a:spLocks noChangeArrowheads="1"/>
              </p:cNvSpPr>
              <p:nvPr/>
            </p:nvSpPr>
            <p:spPr bwMode="auto">
              <a:xfrm>
                <a:off x="3623"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2" name="Rectangle 120"/>
              <p:cNvSpPr>
                <a:spLocks noChangeArrowheads="1"/>
              </p:cNvSpPr>
              <p:nvPr/>
            </p:nvSpPr>
            <p:spPr bwMode="auto">
              <a:xfrm>
                <a:off x="3686"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3" name="Rectangle 121"/>
              <p:cNvSpPr>
                <a:spLocks noChangeArrowheads="1"/>
              </p:cNvSpPr>
              <p:nvPr/>
            </p:nvSpPr>
            <p:spPr bwMode="auto">
              <a:xfrm>
                <a:off x="3749"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4" name="Rectangle 122"/>
              <p:cNvSpPr>
                <a:spLocks noChangeArrowheads="1"/>
              </p:cNvSpPr>
              <p:nvPr/>
            </p:nvSpPr>
            <p:spPr bwMode="auto">
              <a:xfrm>
                <a:off x="3812" y="130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55" name="Freeform 123"/>
              <p:cNvSpPr>
                <a:spLocks/>
              </p:cNvSpPr>
              <p:nvPr/>
            </p:nvSpPr>
            <p:spPr bwMode="auto">
              <a:xfrm>
                <a:off x="3875" y="1308"/>
                <a:ext cx="21" cy="4"/>
              </a:xfrm>
              <a:custGeom>
                <a:avLst/>
                <a:gdLst>
                  <a:gd name="T0" fmla="*/ 41 w 41"/>
                  <a:gd name="T1" fmla="*/ 4 h 8"/>
                  <a:gd name="T2" fmla="*/ 41 w 41"/>
                  <a:gd name="T3" fmla="*/ 0 h 8"/>
                  <a:gd name="T4" fmla="*/ 0 w 41"/>
                  <a:gd name="T5" fmla="*/ 0 h 8"/>
                  <a:gd name="T6" fmla="*/ 0 w 41"/>
                  <a:gd name="T7" fmla="*/ 8 h 8"/>
                  <a:gd name="T8" fmla="*/ 41 w 41"/>
                  <a:gd name="T9" fmla="*/ 8 h 8"/>
                  <a:gd name="T10" fmla="*/ 41 w 41"/>
                  <a:gd name="T11" fmla="*/ 4 h 8"/>
                </a:gdLst>
                <a:ahLst/>
                <a:cxnLst>
                  <a:cxn ang="0">
                    <a:pos x="T0" y="T1"/>
                  </a:cxn>
                  <a:cxn ang="0">
                    <a:pos x="T2" y="T3"/>
                  </a:cxn>
                  <a:cxn ang="0">
                    <a:pos x="T4" y="T5"/>
                  </a:cxn>
                  <a:cxn ang="0">
                    <a:pos x="T6" y="T7"/>
                  </a:cxn>
                  <a:cxn ang="0">
                    <a:pos x="T8" y="T9"/>
                  </a:cxn>
                  <a:cxn ang="0">
                    <a:pos x="T10" y="T11"/>
                  </a:cxn>
                </a:cxnLst>
                <a:rect l="0" t="0" r="r" b="b"/>
                <a:pathLst>
                  <a:path w="41" h="8">
                    <a:moveTo>
                      <a:pt x="41" y="4"/>
                    </a:moveTo>
                    <a:lnTo>
                      <a:pt x="41" y="0"/>
                    </a:lnTo>
                    <a:lnTo>
                      <a:pt x="0" y="0"/>
                    </a:lnTo>
                    <a:lnTo>
                      <a:pt x="0" y="8"/>
                    </a:lnTo>
                    <a:lnTo>
                      <a:pt x="41" y="8"/>
                    </a:lnTo>
                    <a:lnTo>
                      <a:pt x="4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56" name="Freeform 124"/>
              <p:cNvSpPr>
                <a:spLocks/>
              </p:cNvSpPr>
              <p:nvPr/>
            </p:nvSpPr>
            <p:spPr bwMode="auto">
              <a:xfrm>
                <a:off x="1009" y="439"/>
                <a:ext cx="5" cy="196"/>
              </a:xfrm>
              <a:custGeom>
                <a:avLst/>
                <a:gdLst>
                  <a:gd name="T0" fmla="*/ 4 w 8"/>
                  <a:gd name="T1" fmla="*/ 392 h 392"/>
                  <a:gd name="T2" fmla="*/ 8 w 8"/>
                  <a:gd name="T3" fmla="*/ 392 h 392"/>
                  <a:gd name="T4" fmla="*/ 8 w 8"/>
                  <a:gd name="T5" fmla="*/ 0 h 392"/>
                  <a:gd name="T6" fmla="*/ 0 w 8"/>
                  <a:gd name="T7" fmla="*/ 0 h 392"/>
                  <a:gd name="T8" fmla="*/ 0 w 8"/>
                  <a:gd name="T9" fmla="*/ 392 h 392"/>
                  <a:gd name="T10" fmla="*/ 4 w 8"/>
                  <a:gd name="T11" fmla="*/ 392 h 392"/>
                </a:gdLst>
                <a:ahLst/>
                <a:cxnLst>
                  <a:cxn ang="0">
                    <a:pos x="T0" y="T1"/>
                  </a:cxn>
                  <a:cxn ang="0">
                    <a:pos x="T2" y="T3"/>
                  </a:cxn>
                  <a:cxn ang="0">
                    <a:pos x="T4" y="T5"/>
                  </a:cxn>
                  <a:cxn ang="0">
                    <a:pos x="T6" y="T7"/>
                  </a:cxn>
                  <a:cxn ang="0">
                    <a:pos x="T8" y="T9"/>
                  </a:cxn>
                  <a:cxn ang="0">
                    <a:pos x="T10" y="T11"/>
                  </a:cxn>
                </a:cxnLst>
                <a:rect l="0" t="0" r="r" b="b"/>
                <a:pathLst>
                  <a:path w="8" h="392">
                    <a:moveTo>
                      <a:pt x="4" y="392"/>
                    </a:moveTo>
                    <a:lnTo>
                      <a:pt x="8" y="392"/>
                    </a:lnTo>
                    <a:lnTo>
                      <a:pt x="8" y="0"/>
                    </a:lnTo>
                    <a:lnTo>
                      <a:pt x="0" y="0"/>
                    </a:lnTo>
                    <a:lnTo>
                      <a:pt x="0" y="392"/>
                    </a:lnTo>
                    <a:lnTo>
                      <a:pt x="4" y="39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57" name="Freeform 125"/>
              <p:cNvSpPr>
                <a:spLocks/>
              </p:cNvSpPr>
              <p:nvPr/>
            </p:nvSpPr>
            <p:spPr bwMode="auto">
              <a:xfrm>
                <a:off x="4681" y="439"/>
                <a:ext cx="4" cy="196"/>
              </a:xfrm>
              <a:custGeom>
                <a:avLst/>
                <a:gdLst>
                  <a:gd name="T0" fmla="*/ 4 w 8"/>
                  <a:gd name="T1" fmla="*/ 392 h 392"/>
                  <a:gd name="T2" fmla="*/ 8 w 8"/>
                  <a:gd name="T3" fmla="*/ 392 h 392"/>
                  <a:gd name="T4" fmla="*/ 8 w 8"/>
                  <a:gd name="T5" fmla="*/ 0 h 392"/>
                  <a:gd name="T6" fmla="*/ 0 w 8"/>
                  <a:gd name="T7" fmla="*/ 0 h 392"/>
                  <a:gd name="T8" fmla="*/ 0 w 8"/>
                  <a:gd name="T9" fmla="*/ 392 h 392"/>
                  <a:gd name="T10" fmla="*/ 4 w 8"/>
                  <a:gd name="T11" fmla="*/ 392 h 392"/>
                </a:gdLst>
                <a:ahLst/>
                <a:cxnLst>
                  <a:cxn ang="0">
                    <a:pos x="T0" y="T1"/>
                  </a:cxn>
                  <a:cxn ang="0">
                    <a:pos x="T2" y="T3"/>
                  </a:cxn>
                  <a:cxn ang="0">
                    <a:pos x="T4" y="T5"/>
                  </a:cxn>
                  <a:cxn ang="0">
                    <a:pos x="T6" y="T7"/>
                  </a:cxn>
                  <a:cxn ang="0">
                    <a:pos x="T8" y="T9"/>
                  </a:cxn>
                  <a:cxn ang="0">
                    <a:pos x="T10" y="T11"/>
                  </a:cxn>
                </a:cxnLst>
                <a:rect l="0" t="0" r="r" b="b"/>
                <a:pathLst>
                  <a:path w="8" h="392">
                    <a:moveTo>
                      <a:pt x="4" y="392"/>
                    </a:moveTo>
                    <a:lnTo>
                      <a:pt x="8" y="392"/>
                    </a:lnTo>
                    <a:lnTo>
                      <a:pt x="8" y="0"/>
                    </a:lnTo>
                    <a:lnTo>
                      <a:pt x="0" y="0"/>
                    </a:lnTo>
                    <a:lnTo>
                      <a:pt x="0" y="392"/>
                    </a:lnTo>
                    <a:lnTo>
                      <a:pt x="4" y="39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58" name="Freeform 126"/>
              <p:cNvSpPr>
                <a:spLocks/>
              </p:cNvSpPr>
              <p:nvPr/>
            </p:nvSpPr>
            <p:spPr bwMode="auto">
              <a:xfrm>
                <a:off x="1014" y="516"/>
                <a:ext cx="33" cy="24"/>
              </a:xfrm>
              <a:custGeom>
                <a:avLst/>
                <a:gdLst>
                  <a:gd name="T0" fmla="*/ 0 w 66"/>
                  <a:gd name="T1" fmla="*/ 48 h 48"/>
                  <a:gd name="T2" fmla="*/ 0 w 66"/>
                  <a:gd name="T3" fmla="*/ 38 h 48"/>
                  <a:gd name="T4" fmla="*/ 58 w 66"/>
                  <a:gd name="T5" fmla="*/ 0 h 48"/>
                  <a:gd name="T6" fmla="*/ 66 w 66"/>
                  <a:gd name="T7" fmla="*/ 13 h 48"/>
                  <a:gd name="T8" fmla="*/ 9 w 66"/>
                  <a:gd name="T9" fmla="*/ 48 h 48"/>
                  <a:gd name="T10" fmla="*/ 9 w 66"/>
                  <a:gd name="T11" fmla="*/ 38 h 48"/>
                  <a:gd name="T12" fmla="*/ 0 w 6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66" h="48">
                    <a:moveTo>
                      <a:pt x="0" y="48"/>
                    </a:moveTo>
                    <a:lnTo>
                      <a:pt x="0" y="38"/>
                    </a:lnTo>
                    <a:lnTo>
                      <a:pt x="58" y="0"/>
                    </a:lnTo>
                    <a:lnTo>
                      <a:pt x="66" y="13"/>
                    </a:lnTo>
                    <a:lnTo>
                      <a:pt x="9" y="48"/>
                    </a:lnTo>
                    <a:lnTo>
                      <a:pt x="9" y="38"/>
                    </a:ln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59" name="Freeform 127"/>
              <p:cNvSpPr>
                <a:spLocks/>
              </p:cNvSpPr>
              <p:nvPr/>
            </p:nvSpPr>
            <p:spPr bwMode="auto">
              <a:xfrm>
                <a:off x="1009" y="535"/>
                <a:ext cx="5" cy="5"/>
              </a:xfrm>
              <a:custGeom>
                <a:avLst/>
                <a:gdLst>
                  <a:gd name="T0" fmla="*/ 10 w 10"/>
                  <a:gd name="T1" fmla="*/ 10 h 10"/>
                  <a:gd name="T2" fmla="*/ 0 w 10"/>
                  <a:gd name="T3" fmla="*/ 5 h 10"/>
                  <a:gd name="T4" fmla="*/ 10 w 10"/>
                  <a:gd name="T5" fmla="*/ 0 h 10"/>
                  <a:gd name="T6" fmla="*/ 10 w 10"/>
                  <a:gd name="T7" fmla="*/ 10 h 10"/>
                </a:gdLst>
                <a:ahLst/>
                <a:cxnLst>
                  <a:cxn ang="0">
                    <a:pos x="T0" y="T1"/>
                  </a:cxn>
                  <a:cxn ang="0">
                    <a:pos x="T2" y="T3"/>
                  </a:cxn>
                  <a:cxn ang="0">
                    <a:pos x="T4" y="T5"/>
                  </a:cxn>
                  <a:cxn ang="0">
                    <a:pos x="T6" y="T7"/>
                  </a:cxn>
                </a:cxnLst>
                <a:rect l="0" t="0" r="r" b="b"/>
                <a:pathLst>
                  <a:path w="10" h="10">
                    <a:moveTo>
                      <a:pt x="10" y="10"/>
                    </a:moveTo>
                    <a:lnTo>
                      <a:pt x="0" y="5"/>
                    </a:lnTo>
                    <a:lnTo>
                      <a:pt x="10" y="0"/>
                    </a:lnTo>
                    <a:lnTo>
                      <a:pt x="1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0" name="Freeform 128"/>
              <p:cNvSpPr>
                <a:spLocks/>
              </p:cNvSpPr>
              <p:nvPr/>
            </p:nvSpPr>
            <p:spPr bwMode="auto">
              <a:xfrm>
                <a:off x="1014" y="535"/>
                <a:ext cx="33" cy="24"/>
              </a:xfrm>
              <a:custGeom>
                <a:avLst/>
                <a:gdLst>
                  <a:gd name="T0" fmla="*/ 62 w 66"/>
                  <a:gd name="T1" fmla="*/ 42 h 48"/>
                  <a:gd name="T2" fmla="*/ 58 w 66"/>
                  <a:gd name="T3" fmla="*/ 48 h 48"/>
                  <a:gd name="T4" fmla="*/ 0 w 66"/>
                  <a:gd name="T5" fmla="*/ 10 h 48"/>
                  <a:gd name="T6" fmla="*/ 9 w 66"/>
                  <a:gd name="T7" fmla="*/ 0 h 48"/>
                  <a:gd name="T8" fmla="*/ 66 w 66"/>
                  <a:gd name="T9" fmla="*/ 36 h 48"/>
                  <a:gd name="T10" fmla="*/ 62 w 66"/>
                  <a:gd name="T11" fmla="*/ 42 h 48"/>
                </a:gdLst>
                <a:ahLst/>
                <a:cxnLst>
                  <a:cxn ang="0">
                    <a:pos x="T0" y="T1"/>
                  </a:cxn>
                  <a:cxn ang="0">
                    <a:pos x="T2" y="T3"/>
                  </a:cxn>
                  <a:cxn ang="0">
                    <a:pos x="T4" y="T5"/>
                  </a:cxn>
                  <a:cxn ang="0">
                    <a:pos x="T6" y="T7"/>
                  </a:cxn>
                  <a:cxn ang="0">
                    <a:pos x="T8" y="T9"/>
                  </a:cxn>
                  <a:cxn ang="0">
                    <a:pos x="T10" y="T11"/>
                  </a:cxn>
                </a:cxnLst>
                <a:rect l="0" t="0" r="r" b="b"/>
                <a:pathLst>
                  <a:path w="66" h="48">
                    <a:moveTo>
                      <a:pt x="62" y="42"/>
                    </a:moveTo>
                    <a:lnTo>
                      <a:pt x="58" y="48"/>
                    </a:lnTo>
                    <a:lnTo>
                      <a:pt x="0" y="10"/>
                    </a:lnTo>
                    <a:lnTo>
                      <a:pt x="9" y="0"/>
                    </a:lnTo>
                    <a:lnTo>
                      <a:pt x="66" y="36"/>
                    </a:lnTo>
                    <a:lnTo>
                      <a:pt x="62"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1" name="Freeform 129"/>
              <p:cNvSpPr>
                <a:spLocks/>
              </p:cNvSpPr>
              <p:nvPr/>
            </p:nvSpPr>
            <p:spPr bwMode="auto">
              <a:xfrm>
                <a:off x="1021" y="535"/>
                <a:ext cx="3652" cy="4"/>
              </a:xfrm>
              <a:custGeom>
                <a:avLst/>
                <a:gdLst>
                  <a:gd name="T0" fmla="*/ 7303 w 7303"/>
                  <a:gd name="T1" fmla="*/ 4 h 8"/>
                  <a:gd name="T2" fmla="*/ 7303 w 7303"/>
                  <a:gd name="T3" fmla="*/ 0 h 8"/>
                  <a:gd name="T4" fmla="*/ 0 w 7303"/>
                  <a:gd name="T5" fmla="*/ 0 h 8"/>
                  <a:gd name="T6" fmla="*/ 0 w 7303"/>
                  <a:gd name="T7" fmla="*/ 8 h 8"/>
                  <a:gd name="T8" fmla="*/ 7303 w 7303"/>
                  <a:gd name="T9" fmla="*/ 8 h 8"/>
                  <a:gd name="T10" fmla="*/ 7303 w 7303"/>
                  <a:gd name="T11" fmla="*/ 4 h 8"/>
                </a:gdLst>
                <a:ahLst/>
                <a:cxnLst>
                  <a:cxn ang="0">
                    <a:pos x="T0" y="T1"/>
                  </a:cxn>
                  <a:cxn ang="0">
                    <a:pos x="T2" y="T3"/>
                  </a:cxn>
                  <a:cxn ang="0">
                    <a:pos x="T4" y="T5"/>
                  </a:cxn>
                  <a:cxn ang="0">
                    <a:pos x="T6" y="T7"/>
                  </a:cxn>
                  <a:cxn ang="0">
                    <a:pos x="T8" y="T9"/>
                  </a:cxn>
                  <a:cxn ang="0">
                    <a:pos x="T10" y="T11"/>
                  </a:cxn>
                </a:cxnLst>
                <a:rect l="0" t="0" r="r" b="b"/>
                <a:pathLst>
                  <a:path w="7303" h="8">
                    <a:moveTo>
                      <a:pt x="7303" y="4"/>
                    </a:moveTo>
                    <a:lnTo>
                      <a:pt x="7303" y="0"/>
                    </a:lnTo>
                    <a:lnTo>
                      <a:pt x="0" y="0"/>
                    </a:lnTo>
                    <a:lnTo>
                      <a:pt x="0" y="8"/>
                    </a:lnTo>
                    <a:lnTo>
                      <a:pt x="7303" y="8"/>
                    </a:lnTo>
                    <a:lnTo>
                      <a:pt x="7303"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2" name="Freeform 130"/>
              <p:cNvSpPr>
                <a:spLocks/>
              </p:cNvSpPr>
              <p:nvPr/>
            </p:nvSpPr>
            <p:spPr bwMode="auto">
              <a:xfrm>
                <a:off x="4648" y="516"/>
                <a:ext cx="33" cy="24"/>
              </a:xfrm>
              <a:custGeom>
                <a:avLst/>
                <a:gdLst>
                  <a:gd name="T0" fmla="*/ 66 w 66"/>
                  <a:gd name="T1" fmla="*/ 48 h 48"/>
                  <a:gd name="T2" fmla="*/ 66 w 66"/>
                  <a:gd name="T3" fmla="*/ 38 h 48"/>
                  <a:gd name="T4" fmla="*/ 8 w 66"/>
                  <a:gd name="T5" fmla="*/ 0 h 48"/>
                  <a:gd name="T6" fmla="*/ 0 w 66"/>
                  <a:gd name="T7" fmla="*/ 13 h 48"/>
                  <a:gd name="T8" fmla="*/ 57 w 66"/>
                  <a:gd name="T9" fmla="*/ 48 h 48"/>
                  <a:gd name="T10" fmla="*/ 57 w 66"/>
                  <a:gd name="T11" fmla="*/ 38 h 48"/>
                  <a:gd name="T12" fmla="*/ 66 w 6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66" h="48">
                    <a:moveTo>
                      <a:pt x="66" y="48"/>
                    </a:moveTo>
                    <a:lnTo>
                      <a:pt x="66" y="38"/>
                    </a:lnTo>
                    <a:lnTo>
                      <a:pt x="8" y="0"/>
                    </a:lnTo>
                    <a:lnTo>
                      <a:pt x="0" y="13"/>
                    </a:lnTo>
                    <a:lnTo>
                      <a:pt x="57" y="48"/>
                    </a:lnTo>
                    <a:lnTo>
                      <a:pt x="57" y="38"/>
                    </a:lnTo>
                    <a:lnTo>
                      <a:pt x="66"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3" name="Freeform 131"/>
              <p:cNvSpPr>
                <a:spLocks/>
              </p:cNvSpPr>
              <p:nvPr/>
            </p:nvSpPr>
            <p:spPr bwMode="auto">
              <a:xfrm>
                <a:off x="4681" y="535"/>
                <a:ext cx="4" cy="5"/>
              </a:xfrm>
              <a:custGeom>
                <a:avLst/>
                <a:gdLst>
                  <a:gd name="T0" fmla="*/ 0 w 8"/>
                  <a:gd name="T1" fmla="*/ 10 h 10"/>
                  <a:gd name="T2" fmla="*/ 8 w 8"/>
                  <a:gd name="T3" fmla="*/ 5 h 10"/>
                  <a:gd name="T4" fmla="*/ 0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5"/>
                    </a:lnTo>
                    <a:lnTo>
                      <a:pt x="0" y="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4" name="Freeform 132"/>
              <p:cNvSpPr>
                <a:spLocks/>
              </p:cNvSpPr>
              <p:nvPr/>
            </p:nvSpPr>
            <p:spPr bwMode="auto">
              <a:xfrm>
                <a:off x="4648" y="535"/>
                <a:ext cx="33" cy="24"/>
              </a:xfrm>
              <a:custGeom>
                <a:avLst/>
                <a:gdLst>
                  <a:gd name="T0" fmla="*/ 4 w 66"/>
                  <a:gd name="T1" fmla="*/ 42 h 48"/>
                  <a:gd name="T2" fmla="*/ 8 w 66"/>
                  <a:gd name="T3" fmla="*/ 48 h 48"/>
                  <a:gd name="T4" fmla="*/ 66 w 66"/>
                  <a:gd name="T5" fmla="*/ 10 h 48"/>
                  <a:gd name="T6" fmla="*/ 57 w 66"/>
                  <a:gd name="T7" fmla="*/ 0 h 48"/>
                  <a:gd name="T8" fmla="*/ 0 w 66"/>
                  <a:gd name="T9" fmla="*/ 36 h 48"/>
                  <a:gd name="T10" fmla="*/ 4 w 66"/>
                  <a:gd name="T11" fmla="*/ 42 h 48"/>
                </a:gdLst>
                <a:ahLst/>
                <a:cxnLst>
                  <a:cxn ang="0">
                    <a:pos x="T0" y="T1"/>
                  </a:cxn>
                  <a:cxn ang="0">
                    <a:pos x="T2" y="T3"/>
                  </a:cxn>
                  <a:cxn ang="0">
                    <a:pos x="T4" y="T5"/>
                  </a:cxn>
                  <a:cxn ang="0">
                    <a:pos x="T6" y="T7"/>
                  </a:cxn>
                  <a:cxn ang="0">
                    <a:pos x="T8" y="T9"/>
                  </a:cxn>
                  <a:cxn ang="0">
                    <a:pos x="T10" y="T11"/>
                  </a:cxn>
                </a:cxnLst>
                <a:rect l="0" t="0" r="r" b="b"/>
                <a:pathLst>
                  <a:path w="66" h="48">
                    <a:moveTo>
                      <a:pt x="4" y="42"/>
                    </a:moveTo>
                    <a:lnTo>
                      <a:pt x="8" y="48"/>
                    </a:lnTo>
                    <a:lnTo>
                      <a:pt x="66" y="10"/>
                    </a:lnTo>
                    <a:lnTo>
                      <a:pt x="57" y="0"/>
                    </a:lnTo>
                    <a:lnTo>
                      <a:pt x="0" y="36"/>
                    </a:lnTo>
                    <a:lnTo>
                      <a:pt x="4"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5" name="Rectangle 133"/>
              <p:cNvSpPr>
                <a:spLocks noChangeArrowheads="1"/>
              </p:cNvSpPr>
              <p:nvPr/>
            </p:nvSpPr>
            <p:spPr bwMode="auto">
              <a:xfrm>
                <a:off x="2585" y="472"/>
                <a:ext cx="524" cy="1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566" name="Freeform 134"/>
              <p:cNvSpPr>
                <a:spLocks/>
              </p:cNvSpPr>
              <p:nvPr/>
            </p:nvSpPr>
            <p:spPr bwMode="auto">
              <a:xfrm>
                <a:off x="2585" y="467"/>
                <a:ext cx="529" cy="9"/>
              </a:xfrm>
              <a:custGeom>
                <a:avLst/>
                <a:gdLst>
                  <a:gd name="T0" fmla="*/ 1058 w 1058"/>
                  <a:gd name="T1" fmla="*/ 10 h 19"/>
                  <a:gd name="T2" fmla="*/ 1049 w 1058"/>
                  <a:gd name="T3" fmla="*/ 0 h 19"/>
                  <a:gd name="T4" fmla="*/ 0 w 1058"/>
                  <a:gd name="T5" fmla="*/ 0 h 19"/>
                  <a:gd name="T6" fmla="*/ 0 w 1058"/>
                  <a:gd name="T7" fmla="*/ 19 h 19"/>
                  <a:gd name="T8" fmla="*/ 1049 w 1058"/>
                  <a:gd name="T9" fmla="*/ 19 h 19"/>
                  <a:gd name="T10" fmla="*/ 1040 w 1058"/>
                  <a:gd name="T11" fmla="*/ 10 h 19"/>
                  <a:gd name="T12" fmla="*/ 1058 w 1058"/>
                  <a:gd name="T13" fmla="*/ 10 h 19"/>
                  <a:gd name="T14" fmla="*/ 1058 w 1058"/>
                  <a:gd name="T15" fmla="*/ 0 h 19"/>
                  <a:gd name="T16" fmla="*/ 1049 w 1058"/>
                  <a:gd name="T17" fmla="*/ 0 h 19"/>
                  <a:gd name="T18" fmla="*/ 1058 w 1058"/>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8" h="19">
                    <a:moveTo>
                      <a:pt x="1058" y="10"/>
                    </a:moveTo>
                    <a:lnTo>
                      <a:pt x="1049" y="0"/>
                    </a:lnTo>
                    <a:lnTo>
                      <a:pt x="0" y="0"/>
                    </a:lnTo>
                    <a:lnTo>
                      <a:pt x="0" y="19"/>
                    </a:lnTo>
                    <a:lnTo>
                      <a:pt x="1049" y="19"/>
                    </a:lnTo>
                    <a:lnTo>
                      <a:pt x="1040" y="10"/>
                    </a:lnTo>
                    <a:lnTo>
                      <a:pt x="1058" y="10"/>
                    </a:lnTo>
                    <a:lnTo>
                      <a:pt x="1058" y="0"/>
                    </a:lnTo>
                    <a:lnTo>
                      <a:pt x="1049" y="0"/>
                    </a:lnTo>
                    <a:lnTo>
                      <a:pt x="1058"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7" name="Freeform 135"/>
              <p:cNvSpPr>
                <a:spLocks/>
              </p:cNvSpPr>
              <p:nvPr/>
            </p:nvSpPr>
            <p:spPr bwMode="auto">
              <a:xfrm>
                <a:off x="3105" y="472"/>
                <a:ext cx="9" cy="125"/>
              </a:xfrm>
              <a:custGeom>
                <a:avLst/>
                <a:gdLst>
                  <a:gd name="T0" fmla="*/ 9 w 18"/>
                  <a:gd name="T1" fmla="*/ 249 h 249"/>
                  <a:gd name="T2" fmla="*/ 18 w 18"/>
                  <a:gd name="T3" fmla="*/ 240 h 249"/>
                  <a:gd name="T4" fmla="*/ 18 w 18"/>
                  <a:gd name="T5" fmla="*/ 0 h 249"/>
                  <a:gd name="T6" fmla="*/ 0 w 18"/>
                  <a:gd name="T7" fmla="*/ 0 h 249"/>
                  <a:gd name="T8" fmla="*/ 0 w 18"/>
                  <a:gd name="T9" fmla="*/ 240 h 249"/>
                  <a:gd name="T10" fmla="*/ 9 w 18"/>
                  <a:gd name="T11" fmla="*/ 231 h 249"/>
                  <a:gd name="T12" fmla="*/ 9 w 18"/>
                  <a:gd name="T13" fmla="*/ 249 h 249"/>
                  <a:gd name="T14" fmla="*/ 18 w 18"/>
                  <a:gd name="T15" fmla="*/ 249 h 249"/>
                  <a:gd name="T16" fmla="*/ 18 w 18"/>
                  <a:gd name="T17" fmla="*/ 240 h 249"/>
                  <a:gd name="T18" fmla="*/ 9 w 18"/>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9">
                    <a:moveTo>
                      <a:pt x="9" y="249"/>
                    </a:moveTo>
                    <a:lnTo>
                      <a:pt x="18" y="240"/>
                    </a:lnTo>
                    <a:lnTo>
                      <a:pt x="18" y="0"/>
                    </a:lnTo>
                    <a:lnTo>
                      <a:pt x="0" y="0"/>
                    </a:lnTo>
                    <a:lnTo>
                      <a:pt x="0" y="240"/>
                    </a:lnTo>
                    <a:lnTo>
                      <a:pt x="9" y="231"/>
                    </a:lnTo>
                    <a:lnTo>
                      <a:pt x="9" y="249"/>
                    </a:lnTo>
                    <a:lnTo>
                      <a:pt x="18" y="249"/>
                    </a:lnTo>
                    <a:lnTo>
                      <a:pt x="18" y="240"/>
                    </a:lnTo>
                    <a:lnTo>
                      <a:pt x="9" y="2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8" name="Freeform 136"/>
              <p:cNvSpPr>
                <a:spLocks/>
              </p:cNvSpPr>
              <p:nvPr/>
            </p:nvSpPr>
            <p:spPr bwMode="auto">
              <a:xfrm>
                <a:off x="2580" y="587"/>
                <a:ext cx="529" cy="10"/>
              </a:xfrm>
              <a:custGeom>
                <a:avLst/>
                <a:gdLst>
                  <a:gd name="T0" fmla="*/ 0 w 1058"/>
                  <a:gd name="T1" fmla="*/ 9 h 18"/>
                  <a:gd name="T2" fmla="*/ 9 w 1058"/>
                  <a:gd name="T3" fmla="*/ 18 h 18"/>
                  <a:gd name="T4" fmla="*/ 1058 w 1058"/>
                  <a:gd name="T5" fmla="*/ 18 h 18"/>
                  <a:gd name="T6" fmla="*/ 1058 w 1058"/>
                  <a:gd name="T7" fmla="*/ 0 h 18"/>
                  <a:gd name="T8" fmla="*/ 9 w 1058"/>
                  <a:gd name="T9" fmla="*/ 0 h 18"/>
                  <a:gd name="T10" fmla="*/ 18 w 1058"/>
                  <a:gd name="T11" fmla="*/ 9 h 18"/>
                  <a:gd name="T12" fmla="*/ 0 w 1058"/>
                  <a:gd name="T13" fmla="*/ 9 h 18"/>
                  <a:gd name="T14" fmla="*/ 0 w 1058"/>
                  <a:gd name="T15" fmla="*/ 18 h 18"/>
                  <a:gd name="T16" fmla="*/ 9 w 1058"/>
                  <a:gd name="T17" fmla="*/ 18 h 18"/>
                  <a:gd name="T18" fmla="*/ 0 w 1058"/>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8" h="18">
                    <a:moveTo>
                      <a:pt x="0" y="9"/>
                    </a:moveTo>
                    <a:lnTo>
                      <a:pt x="9" y="18"/>
                    </a:lnTo>
                    <a:lnTo>
                      <a:pt x="1058" y="18"/>
                    </a:lnTo>
                    <a:lnTo>
                      <a:pt x="1058" y="0"/>
                    </a:lnTo>
                    <a:lnTo>
                      <a:pt x="9" y="0"/>
                    </a:lnTo>
                    <a:lnTo>
                      <a:pt x="18" y="9"/>
                    </a:lnTo>
                    <a:lnTo>
                      <a:pt x="0" y="9"/>
                    </a:lnTo>
                    <a:lnTo>
                      <a:pt x="0" y="18"/>
                    </a:lnTo>
                    <a:lnTo>
                      <a:pt x="9" y="18"/>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69" name="Freeform 137"/>
              <p:cNvSpPr>
                <a:spLocks/>
              </p:cNvSpPr>
              <p:nvPr/>
            </p:nvSpPr>
            <p:spPr bwMode="auto">
              <a:xfrm>
                <a:off x="2580" y="467"/>
                <a:ext cx="10" cy="125"/>
              </a:xfrm>
              <a:custGeom>
                <a:avLst/>
                <a:gdLst>
                  <a:gd name="T0" fmla="*/ 9 w 18"/>
                  <a:gd name="T1" fmla="*/ 0 h 250"/>
                  <a:gd name="T2" fmla="*/ 0 w 18"/>
                  <a:gd name="T3" fmla="*/ 10 h 250"/>
                  <a:gd name="T4" fmla="*/ 0 w 18"/>
                  <a:gd name="T5" fmla="*/ 250 h 250"/>
                  <a:gd name="T6" fmla="*/ 18 w 18"/>
                  <a:gd name="T7" fmla="*/ 250 h 250"/>
                  <a:gd name="T8" fmla="*/ 18 w 18"/>
                  <a:gd name="T9" fmla="*/ 10 h 250"/>
                  <a:gd name="T10" fmla="*/ 9 w 18"/>
                  <a:gd name="T11" fmla="*/ 19 h 250"/>
                  <a:gd name="T12" fmla="*/ 9 w 18"/>
                  <a:gd name="T13" fmla="*/ 0 h 250"/>
                  <a:gd name="T14" fmla="*/ 0 w 18"/>
                  <a:gd name="T15" fmla="*/ 0 h 250"/>
                  <a:gd name="T16" fmla="*/ 0 w 18"/>
                  <a:gd name="T17" fmla="*/ 10 h 250"/>
                  <a:gd name="T18" fmla="*/ 9 w 18"/>
                  <a:gd name="T1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50">
                    <a:moveTo>
                      <a:pt x="9" y="0"/>
                    </a:moveTo>
                    <a:lnTo>
                      <a:pt x="0" y="10"/>
                    </a:lnTo>
                    <a:lnTo>
                      <a:pt x="0" y="250"/>
                    </a:lnTo>
                    <a:lnTo>
                      <a:pt x="18" y="250"/>
                    </a:lnTo>
                    <a:lnTo>
                      <a:pt x="18" y="10"/>
                    </a:lnTo>
                    <a:lnTo>
                      <a:pt x="9" y="19"/>
                    </a:lnTo>
                    <a:lnTo>
                      <a:pt x="9" y="0"/>
                    </a:lnTo>
                    <a:lnTo>
                      <a:pt x="0" y="0"/>
                    </a:lnTo>
                    <a:lnTo>
                      <a:pt x="0" y="10"/>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0" name="Freeform 138"/>
              <p:cNvSpPr>
                <a:spLocks/>
              </p:cNvSpPr>
              <p:nvPr/>
            </p:nvSpPr>
            <p:spPr bwMode="auto">
              <a:xfrm>
                <a:off x="2668" y="487"/>
                <a:ext cx="31" cy="83"/>
              </a:xfrm>
              <a:custGeom>
                <a:avLst/>
                <a:gdLst>
                  <a:gd name="T0" fmla="*/ 62 w 62"/>
                  <a:gd name="T1" fmla="*/ 166 h 166"/>
                  <a:gd name="T2" fmla="*/ 42 w 62"/>
                  <a:gd name="T3" fmla="*/ 166 h 166"/>
                  <a:gd name="T4" fmla="*/ 42 w 62"/>
                  <a:gd name="T5" fmla="*/ 36 h 166"/>
                  <a:gd name="T6" fmla="*/ 38 w 62"/>
                  <a:gd name="T7" fmla="*/ 41 h 166"/>
                  <a:gd name="T8" fmla="*/ 33 w 62"/>
                  <a:gd name="T9" fmla="*/ 44 h 166"/>
                  <a:gd name="T10" fmla="*/ 28 w 62"/>
                  <a:gd name="T11" fmla="*/ 47 h 166"/>
                  <a:gd name="T12" fmla="*/ 22 w 62"/>
                  <a:gd name="T13" fmla="*/ 51 h 166"/>
                  <a:gd name="T14" fmla="*/ 16 w 62"/>
                  <a:gd name="T15" fmla="*/ 54 h 166"/>
                  <a:gd name="T16" fmla="*/ 10 w 62"/>
                  <a:gd name="T17" fmla="*/ 57 h 166"/>
                  <a:gd name="T18" fmla="*/ 5 w 62"/>
                  <a:gd name="T19" fmla="*/ 59 h 166"/>
                  <a:gd name="T20" fmla="*/ 0 w 62"/>
                  <a:gd name="T21" fmla="*/ 62 h 166"/>
                  <a:gd name="T22" fmla="*/ 0 w 62"/>
                  <a:gd name="T23" fmla="*/ 42 h 166"/>
                  <a:gd name="T24" fmla="*/ 8 w 62"/>
                  <a:gd name="T25" fmla="*/ 38 h 166"/>
                  <a:gd name="T26" fmla="*/ 17 w 62"/>
                  <a:gd name="T27" fmla="*/ 32 h 166"/>
                  <a:gd name="T28" fmla="*/ 24 w 62"/>
                  <a:gd name="T29" fmla="*/ 27 h 166"/>
                  <a:gd name="T30" fmla="*/ 30 w 62"/>
                  <a:gd name="T31" fmla="*/ 22 h 166"/>
                  <a:gd name="T32" fmla="*/ 37 w 62"/>
                  <a:gd name="T33" fmla="*/ 17 h 166"/>
                  <a:gd name="T34" fmla="*/ 42 w 62"/>
                  <a:gd name="T35" fmla="*/ 10 h 166"/>
                  <a:gd name="T36" fmla="*/ 46 w 62"/>
                  <a:gd name="T37" fmla="*/ 5 h 166"/>
                  <a:gd name="T38" fmla="*/ 49 w 62"/>
                  <a:gd name="T39" fmla="*/ 0 h 166"/>
                  <a:gd name="T40" fmla="*/ 62 w 62"/>
                  <a:gd name="T41" fmla="*/ 0 h 166"/>
                  <a:gd name="T42" fmla="*/ 62 w 62"/>
                  <a:gd name="T4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166">
                    <a:moveTo>
                      <a:pt x="62" y="166"/>
                    </a:moveTo>
                    <a:lnTo>
                      <a:pt x="42" y="166"/>
                    </a:lnTo>
                    <a:lnTo>
                      <a:pt x="42" y="36"/>
                    </a:lnTo>
                    <a:lnTo>
                      <a:pt x="38" y="41"/>
                    </a:lnTo>
                    <a:lnTo>
                      <a:pt x="33" y="44"/>
                    </a:lnTo>
                    <a:lnTo>
                      <a:pt x="28" y="47"/>
                    </a:lnTo>
                    <a:lnTo>
                      <a:pt x="22" y="51"/>
                    </a:lnTo>
                    <a:lnTo>
                      <a:pt x="16" y="54"/>
                    </a:lnTo>
                    <a:lnTo>
                      <a:pt x="10" y="57"/>
                    </a:lnTo>
                    <a:lnTo>
                      <a:pt x="5" y="59"/>
                    </a:lnTo>
                    <a:lnTo>
                      <a:pt x="0" y="62"/>
                    </a:lnTo>
                    <a:lnTo>
                      <a:pt x="0" y="42"/>
                    </a:lnTo>
                    <a:lnTo>
                      <a:pt x="8" y="38"/>
                    </a:lnTo>
                    <a:lnTo>
                      <a:pt x="17" y="32"/>
                    </a:lnTo>
                    <a:lnTo>
                      <a:pt x="24" y="27"/>
                    </a:lnTo>
                    <a:lnTo>
                      <a:pt x="30" y="22"/>
                    </a:lnTo>
                    <a:lnTo>
                      <a:pt x="37" y="17"/>
                    </a:lnTo>
                    <a:lnTo>
                      <a:pt x="42" y="10"/>
                    </a:lnTo>
                    <a:lnTo>
                      <a:pt x="46" y="5"/>
                    </a:lnTo>
                    <a:lnTo>
                      <a:pt x="49" y="0"/>
                    </a:lnTo>
                    <a:lnTo>
                      <a:pt x="62" y="0"/>
                    </a:lnTo>
                    <a:lnTo>
                      <a:pt x="62"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1" name="Freeform 139"/>
              <p:cNvSpPr>
                <a:spLocks noEditPoints="1"/>
              </p:cNvSpPr>
              <p:nvPr/>
            </p:nvSpPr>
            <p:spPr bwMode="auto">
              <a:xfrm>
                <a:off x="2725" y="487"/>
                <a:ext cx="308" cy="84"/>
              </a:xfrm>
              <a:custGeom>
                <a:avLst/>
                <a:gdLst>
                  <a:gd name="T0" fmla="*/ 3 w 618"/>
                  <a:gd name="T1" fmla="*/ 153 h 167"/>
                  <a:gd name="T2" fmla="*/ 34 w 618"/>
                  <a:gd name="T3" fmla="*/ 113 h 167"/>
                  <a:gd name="T4" fmla="*/ 72 w 618"/>
                  <a:gd name="T5" fmla="*/ 78 h 167"/>
                  <a:gd name="T6" fmla="*/ 87 w 618"/>
                  <a:gd name="T7" fmla="*/ 42 h 167"/>
                  <a:gd name="T8" fmla="*/ 57 w 618"/>
                  <a:gd name="T9" fmla="*/ 20 h 167"/>
                  <a:gd name="T10" fmla="*/ 25 w 618"/>
                  <a:gd name="T11" fmla="*/ 44 h 167"/>
                  <a:gd name="T12" fmla="*/ 24 w 618"/>
                  <a:gd name="T13" fmla="*/ 9 h 167"/>
                  <a:gd name="T14" fmla="*/ 57 w 618"/>
                  <a:gd name="T15" fmla="*/ 0 h 167"/>
                  <a:gd name="T16" fmla="*/ 90 w 618"/>
                  <a:gd name="T17" fmla="*/ 10 h 167"/>
                  <a:gd name="T18" fmla="*/ 107 w 618"/>
                  <a:gd name="T19" fmla="*/ 56 h 167"/>
                  <a:gd name="T20" fmla="*/ 86 w 618"/>
                  <a:gd name="T21" fmla="*/ 93 h 167"/>
                  <a:gd name="T22" fmla="*/ 37 w 618"/>
                  <a:gd name="T23" fmla="*/ 136 h 167"/>
                  <a:gd name="T24" fmla="*/ 133 w 618"/>
                  <a:gd name="T25" fmla="*/ 70 h 167"/>
                  <a:gd name="T26" fmla="*/ 157 w 618"/>
                  <a:gd name="T27" fmla="*/ 9 h 167"/>
                  <a:gd name="T28" fmla="*/ 206 w 618"/>
                  <a:gd name="T29" fmla="*/ 3 h 167"/>
                  <a:gd name="T30" fmla="*/ 232 w 618"/>
                  <a:gd name="T31" fmla="*/ 31 h 167"/>
                  <a:gd name="T32" fmla="*/ 240 w 618"/>
                  <a:gd name="T33" fmla="*/ 98 h 167"/>
                  <a:gd name="T34" fmla="*/ 217 w 618"/>
                  <a:gd name="T35" fmla="*/ 159 h 167"/>
                  <a:gd name="T36" fmla="*/ 170 w 618"/>
                  <a:gd name="T37" fmla="*/ 165 h 167"/>
                  <a:gd name="T38" fmla="*/ 137 w 618"/>
                  <a:gd name="T39" fmla="*/ 124 h 167"/>
                  <a:gd name="T40" fmla="*/ 163 w 618"/>
                  <a:gd name="T41" fmla="*/ 136 h 167"/>
                  <a:gd name="T42" fmla="*/ 206 w 618"/>
                  <a:gd name="T43" fmla="*/ 141 h 167"/>
                  <a:gd name="T44" fmla="*/ 218 w 618"/>
                  <a:gd name="T45" fmla="*/ 52 h 167"/>
                  <a:gd name="T46" fmla="*/ 179 w 618"/>
                  <a:gd name="T47" fmla="*/ 21 h 167"/>
                  <a:gd name="T48" fmla="*/ 153 w 618"/>
                  <a:gd name="T49" fmla="*/ 85 h 167"/>
                  <a:gd name="T50" fmla="*/ 362 w 618"/>
                  <a:gd name="T51" fmla="*/ 52 h 167"/>
                  <a:gd name="T52" fmla="*/ 399 w 618"/>
                  <a:gd name="T53" fmla="*/ 45 h 167"/>
                  <a:gd name="T54" fmla="*/ 424 w 618"/>
                  <a:gd name="T55" fmla="*/ 62 h 167"/>
                  <a:gd name="T56" fmla="*/ 456 w 618"/>
                  <a:gd name="T57" fmla="*/ 44 h 167"/>
                  <a:gd name="T58" fmla="*/ 492 w 618"/>
                  <a:gd name="T59" fmla="*/ 74 h 167"/>
                  <a:gd name="T60" fmla="*/ 473 w 618"/>
                  <a:gd name="T61" fmla="*/ 78 h 167"/>
                  <a:gd name="T62" fmla="*/ 458 w 618"/>
                  <a:gd name="T63" fmla="*/ 65 h 167"/>
                  <a:gd name="T64" fmla="*/ 428 w 618"/>
                  <a:gd name="T65" fmla="*/ 76 h 167"/>
                  <a:gd name="T66" fmla="*/ 403 w 618"/>
                  <a:gd name="T67" fmla="*/ 84 h 167"/>
                  <a:gd name="T68" fmla="*/ 382 w 618"/>
                  <a:gd name="T69" fmla="*/ 64 h 167"/>
                  <a:gd name="T70" fmla="*/ 357 w 618"/>
                  <a:gd name="T71" fmla="*/ 76 h 167"/>
                  <a:gd name="T72" fmla="*/ 332 w 618"/>
                  <a:gd name="T73" fmla="*/ 166 h 167"/>
                  <a:gd name="T74" fmla="*/ 552 w 618"/>
                  <a:gd name="T75" fmla="*/ 145 h 167"/>
                  <a:gd name="T76" fmla="*/ 591 w 618"/>
                  <a:gd name="T77" fmla="*/ 143 h 167"/>
                  <a:gd name="T78" fmla="*/ 594 w 618"/>
                  <a:gd name="T79" fmla="*/ 124 h 167"/>
                  <a:gd name="T80" fmla="*/ 551 w 618"/>
                  <a:gd name="T81" fmla="*/ 112 h 167"/>
                  <a:gd name="T82" fmla="*/ 523 w 618"/>
                  <a:gd name="T83" fmla="*/ 91 h 167"/>
                  <a:gd name="T84" fmla="*/ 525 w 618"/>
                  <a:gd name="T85" fmla="*/ 64 h 167"/>
                  <a:gd name="T86" fmla="*/ 543 w 618"/>
                  <a:gd name="T87" fmla="*/ 47 h 167"/>
                  <a:gd name="T88" fmla="*/ 578 w 618"/>
                  <a:gd name="T89" fmla="*/ 45 h 167"/>
                  <a:gd name="T90" fmla="*/ 607 w 618"/>
                  <a:gd name="T91" fmla="*/ 63 h 167"/>
                  <a:gd name="T92" fmla="*/ 587 w 618"/>
                  <a:gd name="T93" fmla="*/ 71 h 167"/>
                  <a:gd name="T94" fmla="*/ 555 w 618"/>
                  <a:gd name="T95" fmla="*/ 65 h 167"/>
                  <a:gd name="T96" fmla="*/ 541 w 618"/>
                  <a:gd name="T97" fmla="*/ 77 h 167"/>
                  <a:gd name="T98" fmla="*/ 552 w 618"/>
                  <a:gd name="T99" fmla="*/ 88 h 167"/>
                  <a:gd name="T100" fmla="*/ 594 w 618"/>
                  <a:gd name="T101" fmla="*/ 99 h 167"/>
                  <a:gd name="T102" fmla="*/ 617 w 618"/>
                  <a:gd name="T103" fmla="*/ 120 h 167"/>
                  <a:gd name="T104" fmla="*/ 608 w 618"/>
                  <a:gd name="T105" fmla="*/ 154 h 167"/>
                  <a:gd name="T106" fmla="*/ 570 w 618"/>
                  <a:gd name="T107" fmla="*/ 167 h 167"/>
                  <a:gd name="T108" fmla="*/ 536 w 618"/>
                  <a:gd name="T109" fmla="*/ 16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167">
                    <a:moveTo>
                      <a:pt x="110" y="146"/>
                    </a:moveTo>
                    <a:lnTo>
                      <a:pt x="110" y="166"/>
                    </a:lnTo>
                    <a:lnTo>
                      <a:pt x="0" y="166"/>
                    </a:lnTo>
                    <a:lnTo>
                      <a:pt x="0" y="163"/>
                    </a:lnTo>
                    <a:lnTo>
                      <a:pt x="1" y="159"/>
                    </a:lnTo>
                    <a:lnTo>
                      <a:pt x="2" y="156"/>
                    </a:lnTo>
                    <a:lnTo>
                      <a:pt x="3" y="153"/>
                    </a:lnTo>
                    <a:lnTo>
                      <a:pt x="5" y="147"/>
                    </a:lnTo>
                    <a:lnTo>
                      <a:pt x="8" y="141"/>
                    </a:lnTo>
                    <a:lnTo>
                      <a:pt x="12" y="136"/>
                    </a:lnTo>
                    <a:lnTo>
                      <a:pt x="16" y="131"/>
                    </a:lnTo>
                    <a:lnTo>
                      <a:pt x="21" y="125"/>
                    </a:lnTo>
                    <a:lnTo>
                      <a:pt x="27" y="119"/>
                    </a:lnTo>
                    <a:lnTo>
                      <a:pt x="34" y="113"/>
                    </a:lnTo>
                    <a:lnTo>
                      <a:pt x="42" y="107"/>
                    </a:lnTo>
                    <a:lnTo>
                      <a:pt x="48" y="101"/>
                    </a:lnTo>
                    <a:lnTo>
                      <a:pt x="55" y="96"/>
                    </a:lnTo>
                    <a:lnTo>
                      <a:pt x="60" y="91"/>
                    </a:lnTo>
                    <a:lnTo>
                      <a:pt x="65" y="87"/>
                    </a:lnTo>
                    <a:lnTo>
                      <a:pt x="69" y="82"/>
                    </a:lnTo>
                    <a:lnTo>
                      <a:pt x="72" y="78"/>
                    </a:lnTo>
                    <a:lnTo>
                      <a:pt x="76" y="74"/>
                    </a:lnTo>
                    <a:lnTo>
                      <a:pt x="79" y="71"/>
                    </a:lnTo>
                    <a:lnTo>
                      <a:pt x="83" y="66"/>
                    </a:lnTo>
                    <a:lnTo>
                      <a:pt x="86" y="59"/>
                    </a:lnTo>
                    <a:lnTo>
                      <a:pt x="87" y="53"/>
                    </a:lnTo>
                    <a:lnTo>
                      <a:pt x="88" y="47"/>
                    </a:lnTo>
                    <a:lnTo>
                      <a:pt x="87" y="42"/>
                    </a:lnTo>
                    <a:lnTo>
                      <a:pt x="86" y="36"/>
                    </a:lnTo>
                    <a:lnTo>
                      <a:pt x="83" y="32"/>
                    </a:lnTo>
                    <a:lnTo>
                      <a:pt x="79" y="28"/>
                    </a:lnTo>
                    <a:lnTo>
                      <a:pt x="75" y="25"/>
                    </a:lnTo>
                    <a:lnTo>
                      <a:pt x="69" y="22"/>
                    </a:lnTo>
                    <a:lnTo>
                      <a:pt x="63" y="21"/>
                    </a:lnTo>
                    <a:lnTo>
                      <a:pt x="57" y="20"/>
                    </a:lnTo>
                    <a:lnTo>
                      <a:pt x="49" y="21"/>
                    </a:lnTo>
                    <a:lnTo>
                      <a:pt x="44" y="22"/>
                    </a:lnTo>
                    <a:lnTo>
                      <a:pt x="38" y="25"/>
                    </a:lnTo>
                    <a:lnTo>
                      <a:pt x="34" y="28"/>
                    </a:lnTo>
                    <a:lnTo>
                      <a:pt x="29" y="32"/>
                    </a:lnTo>
                    <a:lnTo>
                      <a:pt x="26" y="38"/>
                    </a:lnTo>
                    <a:lnTo>
                      <a:pt x="25" y="44"/>
                    </a:lnTo>
                    <a:lnTo>
                      <a:pt x="24" y="50"/>
                    </a:lnTo>
                    <a:lnTo>
                      <a:pt x="4" y="47"/>
                    </a:lnTo>
                    <a:lnTo>
                      <a:pt x="6" y="35"/>
                    </a:lnTo>
                    <a:lnTo>
                      <a:pt x="9" y="26"/>
                    </a:lnTo>
                    <a:lnTo>
                      <a:pt x="14" y="19"/>
                    </a:lnTo>
                    <a:lnTo>
                      <a:pt x="20" y="12"/>
                    </a:lnTo>
                    <a:lnTo>
                      <a:pt x="24" y="9"/>
                    </a:lnTo>
                    <a:lnTo>
                      <a:pt x="27" y="7"/>
                    </a:lnTo>
                    <a:lnTo>
                      <a:pt x="31" y="5"/>
                    </a:lnTo>
                    <a:lnTo>
                      <a:pt x="37" y="3"/>
                    </a:lnTo>
                    <a:lnTo>
                      <a:pt x="41" y="2"/>
                    </a:lnTo>
                    <a:lnTo>
                      <a:pt x="46" y="1"/>
                    </a:lnTo>
                    <a:lnTo>
                      <a:pt x="51" y="0"/>
                    </a:lnTo>
                    <a:lnTo>
                      <a:pt x="57" y="0"/>
                    </a:lnTo>
                    <a:lnTo>
                      <a:pt x="62" y="0"/>
                    </a:lnTo>
                    <a:lnTo>
                      <a:pt x="68" y="1"/>
                    </a:lnTo>
                    <a:lnTo>
                      <a:pt x="73" y="2"/>
                    </a:lnTo>
                    <a:lnTo>
                      <a:pt x="78" y="3"/>
                    </a:lnTo>
                    <a:lnTo>
                      <a:pt x="83" y="5"/>
                    </a:lnTo>
                    <a:lnTo>
                      <a:pt x="87" y="7"/>
                    </a:lnTo>
                    <a:lnTo>
                      <a:pt x="90" y="10"/>
                    </a:lnTo>
                    <a:lnTo>
                      <a:pt x="94" y="13"/>
                    </a:lnTo>
                    <a:lnTo>
                      <a:pt x="100" y="21"/>
                    </a:lnTo>
                    <a:lnTo>
                      <a:pt x="105" y="28"/>
                    </a:lnTo>
                    <a:lnTo>
                      <a:pt x="107" y="38"/>
                    </a:lnTo>
                    <a:lnTo>
                      <a:pt x="108" y="47"/>
                    </a:lnTo>
                    <a:lnTo>
                      <a:pt x="108" y="51"/>
                    </a:lnTo>
                    <a:lnTo>
                      <a:pt x="107" y="56"/>
                    </a:lnTo>
                    <a:lnTo>
                      <a:pt x="106" y="61"/>
                    </a:lnTo>
                    <a:lnTo>
                      <a:pt x="104" y="66"/>
                    </a:lnTo>
                    <a:lnTo>
                      <a:pt x="102" y="71"/>
                    </a:lnTo>
                    <a:lnTo>
                      <a:pt x="100" y="76"/>
                    </a:lnTo>
                    <a:lnTo>
                      <a:pt x="95" y="81"/>
                    </a:lnTo>
                    <a:lnTo>
                      <a:pt x="91" y="87"/>
                    </a:lnTo>
                    <a:lnTo>
                      <a:pt x="86" y="93"/>
                    </a:lnTo>
                    <a:lnTo>
                      <a:pt x="80" y="99"/>
                    </a:lnTo>
                    <a:lnTo>
                      <a:pt x="71" y="108"/>
                    </a:lnTo>
                    <a:lnTo>
                      <a:pt x="61" y="116"/>
                    </a:lnTo>
                    <a:lnTo>
                      <a:pt x="52" y="122"/>
                    </a:lnTo>
                    <a:lnTo>
                      <a:pt x="46" y="128"/>
                    </a:lnTo>
                    <a:lnTo>
                      <a:pt x="41" y="133"/>
                    </a:lnTo>
                    <a:lnTo>
                      <a:pt x="37" y="136"/>
                    </a:lnTo>
                    <a:lnTo>
                      <a:pt x="35" y="139"/>
                    </a:lnTo>
                    <a:lnTo>
                      <a:pt x="33" y="141"/>
                    </a:lnTo>
                    <a:lnTo>
                      <a:pt x="30" y="144"/>
                    </a:lnTo>
                    <a:lnTo>
                      <a:pt x="28" y="146"/>
                    </a:lnTo>
                    <a:lnTo>
                      <a:pt x="110" y="146"/>
                    </a:lnTo>
                    <a:close/>
                    <a:moveTo>
                      <a:pt x="133" y="85"/>
                    </a:moveTo>
                    <a:lnTo>
                      <a:pt x="133" y="70"/>
                    </a:lnTo>
                    <a:lnTo>
                      <a:pt x="135" y="57"/>
                    </a:lnTo>
                    <a:lnTo>
                      <a:pt x="136" y="47"/>
                    </a:lnTo>
                    <a:lnTo>
                      <a:pt x="140" y="36"/>
                    </a:lnTo>
                    <a:lnTo>
                      <a:pt x="143" y="28"/>
                    </a:lnTo>
                    <a:lnTo>
                      <a:pt x="147" y="21"/>
                    </a:lnTo>
                    <a:lnTo>
                      <a:pt x="151" y="15"/>
                    </a:lnTo>
                    <a:lnTo>
                      <a:pt x="157" y="9"/>
                    </a:lnTo>
                    <a:lnTo>
                      <a:pt x="164" y="5"/>
                    </a:lnTo>
                    <a:lnTo>
                      <a:pt x="171" y="2"/>
                    </a:lnTo>
                    <a:lnTo>
                      <a:pt x="178" y="1"/>
                    </a:lnTo>
                    <a:lnTo>
                      <a:pt x="187" y="0"/>
                    </a:lnTo>
                    <a:lnTo>
                      <a:pt x="193" y="0"/>
                    </a:lnTo>
                    <a:lnTo>
                      <a:pt x="199" y="1"/>
                    </a:lnTo>
                    <a:lnTo>
                      <a:pt x="206" y="3"/>
                    </a:lnTo>
                    <a:lnTo>
                      <a:pt x="211" y="5"/>
                    </a:lnTo>
                    <a:lnTo>
                      <a:pt x="215" y="8"/>
                    </a:lnTo>
                    <a:lnTo>
                      <a:pt x="220" y="11"/>
                    </a:lnTo>
                    <a:lnTo>
                      <a:pt x="223" y="16"/>
                    </a:lnTo>
                    <a:lnTo>
                      <a:pt x="227" y="21"/>
                    </a:lnTo>
                    <a:lnTo>
                      <a:pt x="230" y="26"/>
                    </a:lnTo>
                    <a:lnTo>
                      <a:pt x="232" y="31"/>
                    </a:lnTo>
                    <a:lnTo>
                      <a:pt x="235" y="38"/>
                    </a:lnTo>
                    <a:lnTo>
                      <a:pt x="237" y="45"/>
                    </a:lnTo>
                    <a:lnTo>
                      <a:pt x="238" y="53"/>
                    </a:lnTo>
                    <a:lnTo>
                      <a:pt x="239" y="63"/>
                    </a:lnTo>
                    <a:lnTo>
                      <a:pt x="240" y="73"/>
                    </a:lnTo>
                    <a:lnTo>
                      <a:pt x="240" y="85"/>
                    </a:lnTo>
                    <a:lnTo>
                      <a:pt x="240" y="98"/>
                    </a:lnTo>
                    <a:lnTo>
                      <a:pt x="239" y="111"/>
                    </a:lnTo>
                    <a:lnTo>
                      <a:pt x="237" y="121"/>
                    </a:lnTo>
                    <a:lnTo>
                      <a:pt x="235" y="132"/>
                    </a:lnTo>
                    <a:lnTo>
                      <a:pt x="232" y="140"/>
                    </a:lnTo>
                    <a:lnTo>
                      <a:pt x="228" y="147"/>
                    </a:lnTo>
                    <a:lnTo>
                      <a:pt x="222" y="154"/>
                    </a:lnTo>
                    <a:lnTo>
                      <a:pt x="217" y="159"/>
                    </a:lnTo>
                    <a:lnTo>
                      <a:pt x="211" y="163"/>
                    </a:lnTo>
                    <a:lnTo>
                      <a:pt x="204" y="165"/>
                    </a:lnTo>
                    <a:lnTo>
                      <a:pt x="195" y="167"/>
                    </a:lnTo>
                    <a:lnTo>
                      <a:pt x="187" y="167"/>
                    </a:lnTo>
                    <a:lnTo>
                      <a:pt x="182" y="167"/>
                    </a:lnTo>
                    <a:lnTo>
                      <a:pt x="175" y="166"/>
                    </a:lnTo>
                    <a:lnTo>
                      <a:pt x="170" y="165"/>
                    </a:lnTo>
                    <a:lnTo>
                      <a:pt x="166" y="164"/>
                    </a:lnTo>
                    <a:lnTo>
                      <a:pt x="161" y="162"/>
                    </a:lnTo>
                    <a:lnTo>
                      <a:pt x="156" y="159"/>
                    </a:lnTo>
                    <a:lnTo>
                      <a:pt x="153" y="156"/>
                    </a:lnTo>
                    <a:lnTo>
                      <a:pt x="149" y="153"/>
                    </a:lnTo>
                    <a:lnTo>
                      <a:pt x="142" y="140"/>
                    </a:lnTo>
                    <a:lnTo>
                      <a:pt x="137" y="124"/>
                    </a:lnTo>
                    <a:lnTo>
                      <a:pt x="134" y="105"/>
                    </a:lnTo>
                    <a:lnTo>
                      <a:pt x="133" y="85"/>
                    </a:lnTo>
                    <a:close/>
                    <a:moveTo>
                      <a:pt x="153" y="85"/>
                    </a:moveTo>
                    <a:lnTo>
                      <a:pt x="154" y="102"/>
                    </a:lnTo>
                    <a:lnTo>
                      <a:pt x="155" y="117"/>
                    </a:lnTo>
                    <a:lnTo>
                      <a:pt x="158" y="128"/>
                    </a:lnTo>
                    <a:lnTo>
                      <a:pt x="163" y="136"/>
                    </a:lnTo>
                    <a:lnTo>
                      <a:pt x="168" y="141"/>
                    </a:lnTo>
                    <a:lnTo>
                      <a:pt x="173" y="145"/>
                    </a:lnTo>
                    <a:lnTo>
                      <a:pt x="179" y="147"/>
                    </a:lnTo>
                    <a:lnTo>
                      <a:pt x="187" y="148"/>
                    </a:lnTo>
                    <a:lnTo>
                      <a:pt x="194" y="147"/>
                    </a:lnTo>
                    <a:lnTo>
                      <a:pt x="200" y="145"/>
                    </a:lnTo>
                    <a:lnTo>
                      <a:pt x="206" y="141"/>
                    </a:lnTo>
                    <a:lnTo>
                      <a:pt x="211" y="136"/>
                    </a:lnTo>
                    <a:lnTo>
                      <a:pt x="215" y="127"/>
                    </a:lnTo>
                    <a:lnTo>
                      <a:pt x="218" y="117"/>
                    </a:lnTo>
                    <a:lnTo>
                      <a:pt x="219" y="102"/>
                    </a:lnTo>
                    <a:lnTo>
                      <a:pt x="220" y="85"/>
                    </a:lnTo>
                    <a:lnTo>
                      <a:pt x="219" y="67"/>
                    </a:lnTo>
                    <a:lnTo>
                      <a:pt x="218" y="52"/>
                    </a:lnTo>
                    <a:lnTo>
                      <a:pt x="215" y="41"/>
                    </a:lnTo>
                    <a:lnTo>
                      <a:pt x="211" y="32"/>
                    </a:lnTo>
                    <a:lnTo>
                      <a:pt x="206" y="27"/>
                    </a:lnTo>
                    <a:lnTo>
                      <a:pt x="200" y="23"/>
                    </a:lnTo>
                    <a:lnTo>
                      <a:pt x="194" y="21"/>
                    </a:lnTo>
                    <a:lnTo>
                      <a:pt x="187" y="20"/>
                    </a:lnTo>
                    <a:lnTo>
                      <a:pt x="179" y="21"/>
                    </a:lnTo>
                    <a:lnTo>
                      <a:pt x="174" y="23"/>
                    </a:lnTo>
                    <a:lnTo>
                      <a:pt x="168" y="26"/>
                    </a:lnTo>
                    <a:lnTo>
                      <a:pt x="164" y="31"/>
                    </a:lnTo>
                    <a:lnTo>
                      <a:pt x="158" y="40"/>
                    </a:lnTo>
                    <a:lnTo>
                      <a:pt x="155" y="51"/>
                    </a:lnTo>
                    <a:lnTo>
                      <a:pt x="154" y="67"/>
                    </a:lnTo>
                    <a:lnTo>
                      <a:pt x="153" y="85"/>
                    </a:lnTo>
                    <a:close/>
                    <a:moveTo>
                      <a:pt x="332" y="166"/>
                    </a:moveTo>
                    <a:lnTo>
                      <a:pt x="332" y="45"/>
                    </a:lnTo>
                    <a:lnTo>
                      <a:pt x="351" y="45"/>
                    </a:lnTo>
                    <a:lnTo>
                      <a:pt x="351" y="65"/>
                    </a:lnTo>
                    <a:lnTo>
                      <a:pt x="355" y="61"/>
                    </a:lnTo>
                    <a:lnTo>
                      <a:pt x="358" y="56"/>
                    </a:lnTo>
                    <a:lnTo>
                      <a:pt x="362" y="52"/>
                    </a:lnTo>
                    <a:lnTo>
                      <a:pt x="366" y="49"/>
                    </a:lnTo>
                    <a:lnTo>
                      <a:pt x="371" y="47"/>
                    </a:lnTo>
                    <a:lnTo>
                      <a:pt x="376" y="45"/>
                    </a:lnTo>
                    <a:lnTo>
                      <a:pt x="381" y="44"/>
                    </a:lnTo>
                    <a:lnTo>
                      <a:pt x="387" y="44"/>
                    </a:lnTo>
                    <a:lnTo>
                      <a:pt x="393" y="44"/>
                    </a:lnTo>
                    <a:lnTo>
                      <a:pt x="399" y="45"/>
                    </a:lnTo>
                    <a:lnTo>
                      <a:pt x="404" y="47"/>
                    </a:lnTo>
                    <a:lnTo>
                      <a:pt x="408" y="49"/>
                    </a:lnTo>
                    <a:lnTo>
                      <a:pt x="412" y="52"/>
                    </a:lnTo>
                    <a:lnTo>
                      <a:pt x="415" y="56"/>
                    </a:lnTo>
                    <a:lnTo>
                      <a:pt x="418" y="62"/>
                    </a:lnTo>
                    <a:lnTo>
                      <a:pt x="420" y="67"/>
                    </a:lnTo>
                    <a:lnTo>
                      <a:pt x="424" y="62"/>
                    </a:lnTo>
                    <a:lnTo>
                      <a:pt x="427" y="56"/>
                    </a:lnTo>
                    <a:lnTo>
                      <a:pt x="431" y="52"/>
                    </a:lnTo>
                    <a:lnTo>
                      <a:pt x="436" y="49"/>
                    </a:lnTo>
                    <a:lnTo>
                      <a:pt x="441" y="47"/>
                    </a:lnTo>
                    <a:lnTo>
                      <a:pt x="446" y="45"/>
                    </a:lnTo>
                    <a:lnTo>
                      <a:pt x="451" y="44"/>
                    </a:lnTo>
                    <a:lnTo>
                      <a:pt x="456" y="44"/>
                    </a:lnTo>
                    <a:lnTo>
                      <a:pt x="465" y="45"/>
                    </a:lnTo>
                    <a:lnTo>
                      <a:pt x="472" y="46"/>
                    </a:lnTo>
                    <a:lnTo>
                      <a:pt x="478" y="49"/>
                    </a:lnTo>
                    <a:lnTo>
                      <a:pt x="484" y="53"/>
                    </a:lnTo>
                    <a:lnTo>
                      <a:pt x="488" y="58"/>
                    </a:lnTo>
                    <a:lnTo>
                      <a:pt x="491" y="66"/>
                    </a:lnTo>
                    <a:lnTo>
                      <a:pt x="492" y="74"/>
                    </a:lnTo>
                    <a:lnTo>
                      <a:pt x="493" y="84"/>
                    </a:lnTo>
                    <a:lnTo>
                      <a:pt x="493" y="166"/>
                    </a:lnTo>
                    <a:lnTo>
                      <a:pt x="473" y="166"/>
                    </a:lnTo>
                    <a:lnTo>
                      <a:pt x="473" y="92"/>
                    </a:lnTo>
                    <a:lnTo>
                      <a:pt x="473" y="87"/>
                    </a:lnTo>
                    <a:lnTo>
                      <a:pt x="473" y="81"/>
                    </a:lnTo>
                    <a:lnTo>
                      <a:pt x="473" y="78"/>
                    </a:lnTo>
                    <a:lnTo>
                      <a:pt x="472" y="75"/>
                    </a:lnTo>
                    <a:lnTo>
                      <a:pt x="470" y="73"/>
                    </a:lnTo>
                    <a:lnTo>
                      <a:pt x="469" y="71"/>
                    </a:lnTo>
                    <a:lnTo>
                      <a:pt x="467" y="69"/>
                    </a:lnTo>
                    <a:lnTo>
                      <a:pt x="465" y="67"/>
                    </a:lnTo>
                    <a:lnTo>
                      <a:pt x="462" y="66"/>
                    </a:lnTo>
                    <a:lnTo>
                      <a:pt x="458" y="65"/>
                    </a:lnTo>
                    <a:lnTo>
                      <a:pt x="455" y="64"/>
                    </a:lnTo>
                    <a:lnTo>
                      <a:pt x="452" y="64"/>
                    </a:lnTo>
                    <a:lnTo>
                      <a:pt x="446" y="64"/>
                    </a:lnTo>
                    <a:lnTo>
                      <a:pt x="441" y="66"/>
                    </a:lnTo>
                    <a:lnTo>
                      <a:pt x="435" y="68"/>
                    </a:lnTo>
                    <a:lnTo>
                      <a:pt x="431" y="72"/>
                    </a:lnTo>
                    <a:lnTo>
                      <a:pt x="428" y="76"/>
                    </a:lnTo>
                    <a:lnTo>
                      <a:pt x="425" y="82"/>
                    </a:lnTo>
                    <a:lnTo>
                      <a:pt x="424" y="90"/>
                    </a:lnTo>
                    <a:lnTo>
                      <a:pt x="423" y="98"/>
                    </a:lnTo>
                    <a:lnTo>
                      <a:pt x="423" y="166"/>
                    </a:lnTo>
                    <a:lnTo>
                      <a:pt x="403" y="166"/>
                    </a:lnTo>
                    <a:lnTo>
                      <a:pt x="403" y="90"/>
                    </a:lnTo>
                    <a:lnTo>
                      <a:pt x="403" y="84"/>
                    </a:lnTo>
                    <a:lnTo>
                      <a:pt x="402" y="78"/>
                    </a:lnTo>
                    <a:lnTo>
                      <a:pt x="400" y="74"/>
                    </a:lnTo>
                    <a:lnTo>
                      <a:pt x="398" y="70"/>
                    </a:lnTo>
                    <a:lnTo>
                      <a:pt x="394" y="67"/>
                    </a:lnTo>
                    <a:lnTo>
                      <a:pt x="391" y="65"/>
                    </a:lnTo>
                    <a:lnTo>
                      <a:pt x="387" y="64"/>
                    </a:lnTo>
                    <a:lnTo>
                      <a:pt x="382" y="64"/>
                    </a:lnTo>
                    <a:lnTo>
                      <a:pt x="378" y="64"/>
                    </a:lnTo>
                    <a:lnTo>
                      <a:pt x="373" y="65"/>
                    </a:lnTo>
                    <a:lnTo>
                      <a:pt x="369" y="66"/>
                    </a:lnTo>
                    <a:lnTo>
                      <a:pt x="365" y="68"/>
                    </a:lnTo>
                    <a:lnTo>
                      <a:pt x="362" y="70"/>
                    </a:lnTo>
                    <a:lnTo>
                      <a:pt x="359" y="73"/>
                    </a:lnTo>
                    <a:lnTo>
                      <a:pt x="357" y="76"/>
                    </a:lnTo>
                    <a:lnTo>
                      <a:pt x="355" y="80"/>
                    </a:lnTo>
                    <a:lnTo>
                      <a:pt x="354" y="86"/>
                    </a:lnTo>
                    <a:lnTo>
                      <a:pt x="352" y="91"/>
                    </a:lnTo>
                    <a:lnTo>
                      <a:pt x="351" y="98"/>
                    </a:lnTo>
                    <a:lnTo>
                      <a:pt x="351" y="105"/>
                    </a:lnTo>
                    <a:lnTo>
                      <a:pt x="351" y="166"/>
                    </a:lnTo>
                    <a:lnTo>
                      <a:pt x="332" y="166"/>
                    </a:lnTo>
                    <a:close/>
                    <a:moveTo>
                      <a:pt x="517" y="131"/>
                    </a:moveTo>
                    <a:lnTo>
                      <a:pt x="538" y="126"/>
                    </a:lnTo>
                    <a:lnTo>
                      <a:pt x="539" y="132"/>
                    </a:lnTo>
                    <a:lnTo>
                      <a:pt x="541" y="136"/>
                    </a:lnTo>
                    <a:lnTo>
                      <a:pt x="544" y="140"/>
                    </a:lnTo>
                    <a:lnTo>
                      <a:pt x="548" y="143"/>
                    </a:lnTo>
                    <a:lnTo>
                      <a:pt x="552" y="145"/>
                    </a:lnTo>
                    <a:lnTo>
                      <a:pt x="557" y="147"/>
                    </a:lnTo>
                    <a:lnTo>
                      <a:pt x="563" y="148"/>
                    </a:lnTo>
                    <a:lnTo>
                      <a:pt x="570" y="148"/>
                    </a:lnTo>
                    <a:lnTo>
                      <a:pt x="576" y="148"/>
                    </a:lnTo>
                    <a:lnTo>
                      <a:pt x="582" y="147"/>
                    </a:lnTo>
                    <a:lnTo>
                      <a:pt x="586" y="145"/>
                    </a:lnTo>
                    <a:lnTo>
                      <a:pt x="591" y="143"/>
                    </a:lnTo>
                    <a:lnTo>
                      <a:pt x="594" y="141"/>
                    </a:lnTo>
                    <a:lnTo>
                      <a:pt x="596" y="138"/>
                    </a:lnTo>
                    <a:lnTo>
                      <a:pt x="597" y="135"/>
                    </a:lnTo>
                    <a:lnTo>
                      <a:pt x="598" y="132"/>
                    </a:lnTo>
                    <a:lnTo>
                      <a:pt x="597" y="130"/>
                    </a:lnTo>
                    <a:lnTo>
                      <a:pt x="596" y="126"/>
                    </a:lnTo>
                    <a:lnTo>
                      <a:pt x="594" y="124"/>
                    </a:lnTo>
                    <a:lnTo>
                      <a:pt x="591" y="122"/>
                    </a:lnTo>
                    <a:lnTo>
                      <a:pt x="587" y="121"/>
                    </a:lnTo>
                    <a:lnTo>
                      <a:pt x="583" y="120"/>
                    </a:lnTo>
                    <a:lnTo>
                      <a:pt x="577" y="118"/>
                    </a:lnTo>
                    <a:lnTo>
                      <a:pt x="570" y="117"/>
                    </a:lnTo>
                    <a:lnTo>
                      <a:pt x="559" y="114"/>
                    </a:lnTo>
                    <a:lnTo>
                      <a:pt x="551" y="112"/>
                    </a:lnTo>
                    <a:lnTo>
                      <a:pt x="544" y="109"/>
                    </a:lnTo>
                    <a:lnTo>
                      <a:pt x="539" y="107"/>
                    </a:lnTo>
                    <a:lnTo>
                      <a:pt x="535" y="104"/>
                    </a:lnTo>
                    <a:lnTo>
                      <a:pt x="531" y="102"/>
                    </a:lnTo>
                    <a:lnTo>
                      <a:pt x="528" y="99"/>
                    </a:lnTo>
                    <a:lnTo>
                      <a:pt x="526" y="95"/>
                    </a:lnTo>
                    <a:lnTo>
                      <a:pt x="523" y="91"/>
                    </a:lnTo>
                    <a:lnTo>
                      <a:pt x="522" y="87"/>
                    </a:lnTo>
                    <a:lnTo>
                      <a:pt x="521" y="82"/>
                    </a:lnTo>
                    <a:lnTo>
                      <a:pt x="521" y="78"/>
                    </a:lnTo>
                    <a:lnTo>
                      <a:pt x="521" y="74"/>
                    </a:lnTo>
                    <a:lnTo>
                      <a:pt x="522" y="71"/>
                    </a:lnTo>
                    <a:lnTo>
                      <a:pt x="523" y="67"/>
                    </a:lnTo>
                    <a:lnTo>
                      <a:pt x="525" y="64"/>
                    </a:lnTo>
                    <a:lnTo>
                      <a:pt x="527" y="61"/>
                    </a:lnTo>
                    <a:lnTo>
                      <a:pt x="530" y="57"/>
                    </a:lnTo>
                    <a:lnTo>
                      <a:pt x="532" y="54"/>
                    </a:lnTo>
                    <a:lnTo>
                      <a:pt x="535" y="52"/>
                    </a:lnTo>
                    <a:lnTo>
                      <a:pt x="537" y="50"/>
                    </a:lnTo>
                    <a:lnTo>
                      <a:pt x="540" y="49"/>
                    </a:lnTo>
                    <a:lnTo>
                      <a:pt x="543" y="47"/>
                    </a:lnTo>
                    <a:lnTo>
                      <a:pt x="548" y="46"/>
                    </a:lnTo>
                    <a:lnTo>
                      <a:pt x="552" y="45"/>
                    </a:lnTo>
                    <a:lnTo>
                      <a:pt x="556" y="44"/>
                    </a:lnTo>
                    <a:lnTo>
                      <a:pt x="561" y="44"/>
                    </a:lnTo>
                    <a:lnTo>
                      <a:pt x="565" y="44"/>
                    </a:lnTo>
                    <a:lnTo>
                      <a:pt x="572" y="44"/>
                    </a:lnTo>
                    <a:lnTo>
                      <a:pt x="578" y="45"/>
                    </a:lnTo>
                    <a:lnTo>
                      <a:pt x="584" y="46"/>
                    </a:lnTo>
                    <a:lnTo>
                      <a:pt x="590" y="48"/>
                    </a:lnTo>
                    <a:lnTo>
                      <a:pt x="595" y="50"/>
                    </a:lnTo>
                    <a:lnTo>
                      <a:pt x="599" y="52"/>
                    </a:lnTo>
                    <a:lnTo>
                      <a:pt x="602" y="55"/>
                    </a:lnTo>
                    <a:lnTo>
                      <a:pt x="605" y="58"/>
                    </a:lnTo>
                    <a:lnTo>
                      <a:pt x="607" y="63"/>
                    </a:lnTo>
                    <a:lnTo>
                      <a:pt x="609" y="67"/>
                    </a:lnTo>
                    <a:lnTo>
                      <a:pt x="611" y="72"/>
                    </a:lnTo>
                    <a:lnTo>
                      <a:pt x="613" y="78"/>
                    </a:lnTo>
                    <a:lnTo>
                      <a:pt x="593" y="81"/>
                    </a:lnTo>
                    <a:lnTo>
                      <a:pt x="592" y="77"/>
                    </a:lnTo>
                    <a:lnTo>
                      <a:pt x="590" y="74"/>
                    </a:lnTo>
                    <a:lnTo>
                      <a:pt x="587" y="71"/>
                    </a:lnTo>
                    <a:lnTo>
                      <a:pt x="584" y="68"/>
                    </a:lnTo>
                    <a:lnTo>
                      <a:pt x="581" y="66"/>
                    </a:lnTo>
                    <a:lnTo>
                      <a:pt x="577" y="65"/>
                    </a:lnTo>
                    <a:lnTo>
                      <a:pt x="572" y="64"/>
                    </a:lnTo>
                    <a:lnTo>
                      <a:pt x="566" y="64"/>
                    </a:lnTo>
                    <a:lnTo>
                      <a:pt x="560" y="64"/>
                    </a:lnTo>
                    <a:lnTo>
                      <a:pt x="555" y="65"/>
                    </a:lnTo>
                    <a:lnTo>
                      <a:pt x="551" y="66"/>
                    </a:lnTo>
                    <a:lnTo>
                      <a:pt x="548" y="67"/>
                    </a:lnTo>
                    <a:lnTo>
                      <a:pt x="544" y="69"/>
                    </a:lnTo>
                    <a:lnTo>
                      <a:pt x="543" y="71"/>
                    </a:lnTo>
                    <a:lnTo>
                      <a:pt x="541" y="74"/>
                    </a:lnTo>
                    <a:lnTo>
                      <a:pt x="541" y="76"/>
                    </a:lnTo>
                    <a:lnTo>
                      <a:pt x="541" y="77"/>
                    </a:lnTo>
                    <a:lnTo>
                      <a:pt x="542" y="79"/>
                    </a:lnTo>
                    <a:lnTo>
                      <a:pt x="542" y="80"/>
                    </a:lnTo>
                    <a:lnTo>
                      <a:pt x="543" y="82"/>
                    </a:lnTo>
                    <a:lnTo>
                      <a:pt x="546" y="84"/>
                    </a:lnTo>
                    <a:lnTo>
                      <a:pt x="547" y="85"/>
                    </a:lnTo>
                    <a:lnTo>
                      <a:pt x="549" y="87"/>
                    </a:lnTo>
                    <a:lnTo>
                      <a:pt x="552" y="88"/>
                    </a:lnTo>
                    <a:lnTo>
                      <a:pt x="554" y="88"/>
                    </a:lnTo>
                    <a:lnTo>
                      <a:pt x="557" y="89"/>
                    </a:lnTo>
                    <a:lnTo>
                      <a:pt x="562" y="91"/>
                    </a:lnTo>
                    <a:lnTo>
                      <a:pt x="569" y="92"/>
                    </a:lnTo>
                    <a:lnTo>
                      <a:pt x="579" y="95"/>
                    </a:lnTo>
                    <a:lnTo>
                      <a:pt x="587" y="97"/>
                    </a:lnTo>
                    <a:lnTo>
                      <a:pt x="594" y="99"/>
                    </a:lnTo>
                    <a:lnTo>
                      <a:pt x="599" y="101"/>
                    </a:lnTo>
                    <a:lnTo>
                      <a:pt x="603" y="103"/>
                    </a:lnTo>
                    <a:lnTo>
                      <a:pt x="606" y="105"/>
                    </a:lnTo>
                    <a:lnTo>
                      <a:pt x="609" y="109"/>
                    </a:lnTo>
                    <a:lnTo>
                      <a:pt x="613" y="112"/>
                    </a:lnTo>
                    <a:lnTo>
                      <a:pt x="615" y="116"/>
                    </a:lnTo>
                    <a:lnTo>
                      <a:pt x="617" y="120"/>
                    </a:lnTo>
                    <a:lnTo>
                      <a:pt x="618" y="125"/>
                    </a:lnTo>
                    <a:lnTo>
                      <a:pt x="618" y="130"/>
                    </a:lnTo>
                    <a:lnTo>
                      <a:pt x="618" y="135"/>
                    </a:lnTo>
                    <a:lnTo>
                      <a:pt x="617" y="140"/>
                    </a:lnTo>
                    <a:lnTo>
                      <a:pt x="615" y="144"/>
                    </a:lnTo>
                    <a:lnTo>
                      <a:pt x="612" y="149"/>
                    </a:lnTo>
                    <a:lnTo>
                      <a:pt x="608" y="154"/>
                    </a:lnTo>
                    <a:lnTo>
                      <a:pt x="604" y="158"/>
                    </a:lnTo>
                    <a:lnTo>
                      <a:pt x="600" y="161"/>
                    </a:lnTo>
                    <a:lnTo>
                      <a:pt x="595" y="163"/>
                    </a:lnTo>
                    <a:lnTo>
                      <a:pt x="589" y="165"/>
                    </a:lnTo>
                    <a:lnTo>
                      <a:pt x="582" y="166"/>
                    </a:lnTo>
                    <a:lnTo>
                      <a:pt x="576" y="167"/>
                    </a:lnTo>
                    <a:lnTo>
                      <a:pt x="570" y="167"/>
                    </a:lnTo>
                    <a:lnTo>
                      <a:pt x="564" y="167"/>
                    </a:lnTo>
                    <a:lnTo>
                      <a:pt x="558" y="167"/>
                    </a:lnTo>
                    <a:lnTo>
                      <a:pt x="553" y="166"/>
                    </a:lnTo>
                    <a:lnTo>
                      <a:pt x="549" y="165"/>
                    </a:lnTo>
                    <a:lnTo>
                      <a:pt x="544" y="164"/>
                    </a:lnTo>
                    <a:lnTo>
                      <a:pt x="540" y="163"/>
                    </a:lnTo>
                    <a:lnTo>
                      <a:pt x="536" y="161"/>
                    </a:lnTo>
                    <a:lnTo>
                      <a:pt x="533" y="159"/>
                    </a:lnTo>
                    <a:lnTo>
                      <a:pt x="528" y="154"/>
                    </a:lnTo>
                    <a:lnTo>
                      <a:pt x="523" y="147"/>
                    </a:lnTo>
                    <a:lnTo>
                      <a:pt x="520" y="139"/>
                    </a:lnTo>
                    <a:lnTo>
                      <a:pt x="517" y="1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2" name="Freeform 140"/>
              <p:cNvSpPr>
                <a:spLocks noEditPoints="1"/>
              </p:cNvSpPr>
              <p:nvPr/>
            </p:nvSpPr>
            <p:spPr bwMode="auto">
              <a:xfrm>
                <a:off x="2688" y="824"/>
                <a:ext cx="78" cy="432"/>
              </a:xfrm>
              <a:custGeom>
                <a:avLst/>
                <a:gdLst>
                  <a:gd name="T0" fmla="*/ 156 w 156"/>
                  <a:gd name="T1" fmla="*/ 167 h 863"/>
                  <a:gd name="T2" fmla="*/ 22 w 156"/>
                  <a:gd name="T3" fmla="*/ 167 h 863"/>
                  <a:gd name="T4" fmla="*/ 90 w 156"/>
                  <a:gd name="T5" fmla="*/ 52 h 863"/>
                  <a:gd name="T6" fmla="*/ 77 w 156"/>
                  <a:gd name="T7" fmla="*/ 20 h 863"/>
                  <a:gd name="T8" fmla="*/ 68 w 156"/>
                  <a:gd name="T9" fmla="*/ 51 h 863"/>
                  <a:gd name="T10" fmla="*/ 146 w 156"/>
                  <a:gd name="T11" fmla="*/ 358 h 863"/>
                  <a:gd name="T12" fmla="*/ 121 w 156"/>
                  <a:gd name="T13" fmla="*/ 390 h 863"/>
                  <a:gd name="T14" fmla="*/ 100 w 156"/>
                  <a:gd name="T15" fmla="*/ 399 h 863"/>
                  <a:gd name="T16" fmla="*/ 76 w 156"/>
                  <a:gd name="T17" fmla="*/ 400 h 863"/>
                  <a:gd name="T18" fmla="*/ 53 w 156"/>
                  <a:gd name="T19" fmla="*/ 397 h 863"/>
                  <a:gd name="T20" fmla="*/ 31 w 156"/>
                  <a:gd name="T21" fmla="*/ 384 h 863"/>
                  <a:gd name="T22" fmla="*/ 10 w 156"/>
                  <a:gd name="T23" fmla="*/ 349 h 863"/>
                  <a:gd name="T24" fmla="*/ 6 w 156"/>
                  <a:gd name="T25" fmla="*/ 303 h 863"/>
                  <a:gd name="T26" fmla="*/ 20 w 156"/>
                  <a:gd name="T27" fmla="*/ 261 h 863"/>
                  <a:gd name="T28" fmla="*/ 47 w 156"/>
                  <a:gd name="T29" fmla="*/ 239 h 863"/>
                  <a:gd name="T30" fmla="*/ 67 w 156"/>
                  <a:gd name="T31" fmla="*/ 231 h 863"/>
                  <a:gd name="T32" fmla="*/ 89 w 156"/>
                  <a:gd name="T33" fmla="*/ 230 h 863"/>
                  <a:gd name="T34" fmla="*/ 110 w 156"/>
                  <a:gd name="T35" fmla="*/ 236 h 863"/>
                  <a:gd name="T36" fmla="*/ 131 w 156"/>
                  <a:gd name="T37" fmla="*/ 250 h 863"/>
                  <a:gd name="T38" fmla="*/ 124 w 156"/>
                  <a:gd name="T39" fmla="*/ 285 h 863"/>
                  <a:gd name="T40" fmla="*/ 109 w 156"/>
                  <a:gd name="T41" fmla="*/ 259 h 863"/>
                  <a:gd name="T42" fmla="*/ 81 w 156"/>
                  <a:gd name="T43" fmla="*/ 250 h 863"/>
                  <a:gd name="T44" fmla="*/ 65 w 156"/>
                  <a:gd name="T45" fmla="*/ 252 h 863"/>
                  <a:gd name="T46" fmla="*/ 50 w 156"/>
                  <a:gd name="T47" fmla="*/ 260 h 863"/>
                  <a:gd name="T48" fmla="*/ 32 w 156"/>
                  <a:gd name="T49" fmla="*/ 284 h 863"/>
                  <a:gd name="T50" fmla="*/ 27 w 156"/>
                  <a:gd name="T51" fmla="*/ 315 h 863"/>
                  <a:gd name="T52" fmla="*/ 33 w 156"/>
                  <a:gd name="T53" fmla="*/ 351 h 863"/>
                  <a:gd name="T54" fmla="*/ 52 w 156"/>
                  <a:gd name="T55" fmla="*/ 374 h 863"/>
                  <a:gd name="T56" fmla="*/ 80 w 156"/>
                  <a:gd name="T57" fmla="*/ 381 h 863"/>
                  <a:gd name="T58" fmla="*/ 111 w 156"/>
                  <a:gd name="T59" fmla="*/ 370 h 863"/>
                  <a:gd name="T60" fmla="*/ 129 w 156"/>
                  <a:gd name="T61" fmla="*/ 340 h 863"/>
                  <a:gd name="T62" fmla="*/ 140 w 156"/>
                  <a:gd name="T63" fmla="*/ 602 h 863"/>
                  <a:gd name="T64" fmla="*/ 116 w 156"/>
                  <a:gd name="T65" fmla="*/ 626 h 863"/>
                  <a:gd name="T66" fmla="*/ 95 w 156"/>
                  <a:gd name="T67" fmla="*/ 631 h 863"/>
                  <a:gd name="T68" fmla="*/ 70 w 156"/>
                  <a:gd name="T69" fmla="*/ 632 h 863"/>
                  <a:gd name="T70" fmla="*/ 48 w 156"/>
                  <a:gd name="T71" fmla="*/ 627 h 863"/>
                  <a:gd name="T72" fmla="*/ 25 w 156"/>
                  <a:gd name="T73" fmla="*/ 609 h 863"/>
                  <a:gd name="T74" fmla="*/ 7 w 156"/>
                  <a:gd name="T75" fmla="*/ 570 h 863"/>
                  <a:gd name="T76" fmla="*/ 7 w 156"/>
                  <a:gd name="T77" fmla="*/ 523 h 863"/>
                  <a:gd name="T78" fmla="*/ 26 w 156"/>
                  <a:gd name="T79" fmla="*/ 484 h 863"/>
                  <a:gd name="T80" fmla="*/ 52 w 156"/>
                  <a:gd name="T81" fmla="*/ 468 h 863"/>
                  <a:gd name="T82" fmla="*/ 72 w 156"/>
                  <a:gd name="T83" fmla="*/ 464 h 863"/>
                  <a:gd name="T84" fmla="*/ 94 w 156"/>
                  <a:gd name="T85" fmla="*/ 464 h 863"/>
                  <a:gd name="T86" fmla="*/ 114 w 156"/>
                  <a:gd name="T87" fmla="*/ 470 h 863"/>
                  <a:gd name="T88" fmla="*/ 137 w 156"/>
                  <a:gd name="T89" fmla="*/ 491 h 863"/>
                  <a:gd name="T90" fmla="*/ 121 w 156"/>
                  <a:gd name="T91" fmla="*/ 509 h 863"/>
                  <a:gd name="T92" fmla="*/ 102 w 156"/>
                  <a:gd name="T93" fmla="*/ 488 h 863"/>
                  <a:gd name="T94" fmla="*/ 77 w 156"/>
                  <a:gd name="T95" fmla="*/ 482 h 863"/>
                  <a:gd name="T96" fmla="*/ 60 w 156"/>
                  <a:gd name="T97" fmla="*/ 487 h 863"/>
                  <a:gd name="T98" fmla="*/ 44 w 156"/>
                  <a:gd name="T99" fmla="*/ 496 h 863"/>
                  <a:gd name="T100" fmla="*/ 30 w 156"/>
                  <a:gd name="T101" fmla="*/ 523 h 863"/>
                  <a:gd name="T102" fmla="*/ 27 w 156"/>
                  <a:gd name="T103" fmla="*/ 557 h 863"/>
                  <a:gd name="T104" fmla="*/ 36 w 156"/>
                  <a:gd name="T105" fmla="*/ 590 h 863"/>
                  <a:gd name="T106" fmla="*/ 58 w 156"/>
                  <a:gd name="T107" fmla="*/ 609 h 863"/>
                  <a:gd name="T108" fmla="*/ 89 w 156"/>
                  <a:gd name="T109" fmla="*/ 612 h 863"/>
                  <a:gd name="T110" fmla="*/ 117 w 156"/>
                  <a:gd name="T111" fmla="*/ 597 h 863"/>
                  <a:gd name="T112" fmla="*/ 12 w 156"/>
                  <a:gd name="T113" fmla="*/ 863 h 863"/>
                  <a:gd name="T114" fmla="*/ 121 w 156"/>
                  <a:gd name="T115" fmla="*/ 766 h 863"/>
                  <a:gd name="T116" fmla="*/ 121 w 156"/>
                  <a:gd name="T117" fmla="*/ 863 h 863"/>
                  <a:gd name="T118" fmla="*/ 12 w 156"/>
                  <a:gd name="T119" fmla="*/ 86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863">
                    <a:moveTo>
                      <a:pt x="0" y="167"/>
                    </a:moveTo>
                    <a:lnTo>
                      <a:pt x="68" y="0"/>
                    </a:lnTo>
                    <a:lnTo>
                      <a:pt x="88" y="0"/>
                    </a:lnTo>
                    <a:lnTo>
                      <a:pt x="156" y="167"/>
                    </a:lnTo>
                    <a:lnTo>
                      <a:pt x="133" y="167"/>
                    </a:lnTo>
                    <a:lnTo>
                      <a:pt x="113" y="114"/>
                    </a:lnTo>
                    <a:lnTo>
                      <a:pt x="42" y="114"/>
                    </a:lnTo>
                    <a:lnTo>
                      <a:pt x="22" y="167"/>
                    </a:lnTo>
                    <a:lnTo>
                      <a:pt x="0" y="167"/>
                    </a:lnTo>
                    <a:close/>
                    <a:moveTo>
                      <a:pt x="49" y="94"/>
                    </a:moveTo>
                    <a:lnTo>
                      <a:pt x="106" y="94"/>
                    </a:lnTo>
                    <a:lnTo>
                      <a:pt x="90" y="52"/>
                    </a:lnTo>
                    <a:lnTo>
                      <a:pt x="86" y="42"/>
                    </a:lnTo>
                    <a:lnTo>
                      <a:pt x="82" y="34"/>
                    </a:lnTo>
                    <a:lnTo>
                      <a:pt x="79" y="26"/>
                    </a:lnTo>
                    <a:lnTo>
                      <a:pt x="77" y="20"/>
                    </a:lnTo>
                    <a:lnTo>
                      <a:pt x="75" y="28"/>
                    </a:lnTo>
                    <a:lnTo>
                      <a:pt x="73" y="35"/>
                    </a:lnTo>
                    <a:lnTo>
                      <a:pt x="71" y="43"/>
                    </a:lnTo>
                    <a:lnTo>
                      <a:pt x="68" y="51"/>
                    </a:lnTo>
                    <a:lnTo>
                      <a:pt x="49" y="94"/>
                    </a:lnTo>
                    <a:close/>
                    <a:moveTo>
                      <a:pt x="129" y="340"/>
                    </a:moveTo>
                    <a:lnTo>
                      <a:pt x="151" y="345"/>
                    </a:lnTo>
                    <a:lnTo>
                      <a:pt x="146" y="358"/>
                    </a:lnTo>
                    <a:lnTo>
                      <a:pt x="140" y="369"/>
                    </a:lnTo>
                    <a:lnTo>
                      <a:pt x="134" y="379"/>
                    </a:lnTo>
                    <a:lnTo>
                      <a:pt x="125" y="387"/>
                    </a:lnTo>
                    <a:lnTo>
                      <a:pt x="121" y="390"/>
                    </a:lnTo>
                    <a:lnTo>
                      <a:pt x="116" y="394"/>
                    </a:lnTo>
                    <a:lnTo>
                      <a:pt x="111" y="396"/>
                    </a:lnTo>
                    <a:lnTo>
                      <a:pt x="106" y="397"/>
                    </a:lnTo>
                    <a:lnTo>
                      <a:pt x="100" y="399"/>
                    </a:lnTo>
                    <a:lnTo>
                      <a:pt x="95" y="399"/>
                    </a:lnTo>
                    <a:lnTo>
                      <a:pt x="89" y="400"/>
                    </a:lnTo>
                    <a:lnTo>
                      <a:pt x="82" y="400"/>
                    </a:lnTo>
                    <a:lnTo>
                      <a:pt x="76" y="400"/>
                    </a:lnTo>
                    <a:lnTo>
                      <a:pt x="70" y="400"/>
                    </a:lnTo>
                    <a:lnTo>
                      <a:pt x="64" y="399"/>
                    </a:lnTo>
                    <a:lnTo>
                      <a:pt x="58" y="398"/>
                    </a:lnTo>
                    <a:lnTo>
                      <a:pt x="53" y="397"/>
                    </a:lnTo>
                    <a:lnTo>
                      <a:pt x="48" y="395"/>
                    </a:lnTo>
                    <a:lnTo>
                      <a:pt x="43" y="392"/>
                    </a:lnTo>
                    <a:lnTo>
                      <a:pt x="38" y="390"/>
                    </a:lnTo>
                    <a:lnTo>
                      <a:pt x="31" y="384"/>
                    </a:lnTo>
                    <a:lnTo>
                      <a:pt x="25" y="377"/>
                    </a:lnTo>
                    <a:lnTo>
                      <a:pt x="18" y="368"/>
                    </a:lnTo>
                    <a:lnTo>
                      <a:pt x="13" y="359"/>
                    </a:lnTo>
                    <a:lnTo>
                      <a:pt x="10" y="349"/>
                    </a:lnTo>
                    <a:lnTo>
                      <a:pt x="7" y="338"/>
                    </a:lnTo>
                    <a:lnTo>
                      <a:pt x="6" y="327"/>
                    </a:lnTo>
                    <a:lnTo>
                      <a:pt x="5" y="315"/>
                    </a:lnTo>
                    <a:lnTo>
                      <a:pt x="6" y="303"/>
                    </a:lnTo>
                    <a:lnTo>
                      <a:pt x="7" y="291"/>
                    </a:lnTo>
                    <a:lnTo>
                      <a:pt x="10" y="280"/>
                    </a:lnTo>
                    <a:lnTo>
                      <a:pt x="14" y="270"/>
                    </a:lnTo>
                    <a:lnTo>
                      <a:pt x="20" y="261"/>
                    </a:lnTo>
                    <a:lnTo>
                      <a:pt x="26" y="252"/>
                    </a:lnTo>
                    <a:lnTo>
                      <a:pt x="34" y="246"/>
                    </a:lnTo>
                    <a:lnTo>
                      <a:pt x="43" y="241"/>
                    </a:lnTo>
                    <a:lnTo>
                      <a:pt x="47" y="239"/>
                    </a:lnTo>
                    <a:lnTo>
                      <a:pt x="52" y="236"/>
                    </a:lnTo>
                    <a:lnTo>
                      <a:pt x="56" y="235"/>
                    </a:lnTo>
                    <a:lnTo>
                      <a:pt x="61" y="232"/>
                    </a:lnTo>
                    <a:lnTo>
                      <a:pt x="67" y="231"/>
                    </a:lnTo>
                    <a:lnTo>
                      <a:pt x="72" y="231"/>
                    </a:lnTo>
                    <a:lnTo>
                      <a:pt x="77" y="230"/>
                    </a:lnTo>
                    <a:lnTo>
                      <a:pt x="82" y="230"/>
                    </a:lnTo>
                    <a:lnTo>
                      <a:pt x="89" y="230"/>
                    </a:lnTo>
                    <a:lnTo>
                      <a:pt x="94" y="231"/>
                    </a:lnTo>
                    <a:lnTo>
                      <a:pt x="99" y="232"/>
                    </a:lnTo>
                    <a:lnTo>
                      <a:pt x="104" y="234"/>
                    </a:lnTo>
                    <a:lnTo>
                      <a:pt x="110" y="236"/>
                    </a:lnTo>
                    <a:lnTo>
                      <a:pt x="114" y="238"/>
                    </a:lnTo>
                    <a:lnTo>
                      <a:pt x="119" y="240"/>
                    </a:lnTo>
                    <a:lnTo>
                      <a:pt x="123" y="243"/>
                    </a:lnTo>
                    <a:lnTo>
                      <a:pt x="131" y="250"/>
                    </a:lnTo>
                    <a:lnTo>
                      <a:pt x="137" y="259"/>
                    </a:lnTo>
                    <a:lnTo>
                      <a:pt x="142" y="268"/>
                    </a:lnTo>
                    <a:lnTo>
                      <a:pt x="146" y="280"/>
                    </a:lnTo>
                    <a:lnTo>
                      <a:pt x="124" y="285"/>
                    </a:lnTo>
                    <a:lnTo>
                      <a:pt x="121" y="276"/>
                    </a:lnTo>
                    <a:lnTo>
                      <a:pt x="118" y="269"/>
                    </a:lnTo>
                    <a:lnTo>
                      <a:pt x="113" y="263"/>
                    </a:lnTo>
                    <a:lnTo>
                      <a:pt x="109" y="259"/>
                    </a:lnTo>
                    <a:lnTo>
                      <a:pt x="102" y="255"/>
                    </a:lnTo>
                    <a:lnTo>
                      <a:pt x="96" y="252"/>
                    </a:lnTo>
                    <a:lnTo>
                      <a:pt x="89" y="251"/>
                    </a:lnTo>
                    <a:lnTo>
                      <a:pt x="81" y="250"/>
                    </a:lnTo>
                    <a:lnTo>
                      <a:pt x="77" y="250"/>
                    </a:lnTo>
                    <a:lnTo>
                      <a:pt x="72" y="251"/>
                    </a:lnTo>
                    <a:lnTo>
                      <a:pt x="68" y="251"/>
                    </a:lnTo>
                    <a:lnTo>
                      <a:pt x="65" y="252"/>
                    </a:lnTo>
                    <a:lnTo>
                      <a:pt x="60" y="254"/>
                    </a:lnTo>
                    <a:lnTo>
                      <a:pt x="56" y="255"/>
                    </a:lnTo>
                    <a:lnTo>
                      <a:pt x="53" y="258"/>
                    </a:lnTo>
                    <a:lnTo>
                      <a:pt x="50" y="260"/>
                    </a:lnTo>
                    <a:lnTo>
                      <a:pt x="44" y="264"/>
                    </a:lnTo>
                    <a:lnTo>
                      <a:pt x="39" y="270"/>
                    </a:lnTo>
                    <a:lnTo>
                      <a:pt x="35" y="276"/>
                    </a:lnTo>
                    <a:lnTo>
                      <a:pt x="32" y="284"/>
                    </a:lnTo>
                    <a:lnTo>
                      <a:pt x="30" y="291"/>
                    </a:lnTo>
                    <a:lnTo>
                      <a:pt x="28" y="298"/>
                    </a:lnTo>
                    <a:lnTo>
                      <a:pt x="27" y="307"/>
                    </a:lnTo>
                    <a:lnTo>
                      <a:pt x="27" y="315"/>
                    </a:lnTo>
                    <a:lnTo>
                      <a:pt x="27" y="324"/>
                    </a:lnTo>
                    <a:lnTo>
                      <a:pt x="29" y="334"/>
                    </a:lnTo>
                    <a:lnTo>
                      <a:pt x="30" y="342"/>
                    </a:lnTo>
                    <a:lnTo>
                      <a:pt x="33" y="351"/>
                    </a:lnTo>
                    <a:lnTo>
                      <a:pt x="36" y="358"/>
                    </a:lnTo>
                    <a:lnTo>
                      <a:pt x="41" y="364"/>
                    </a:lnTo>
                    <a:lnTo>
                      <a:pt x="46" y="369"/>
                    </a:lnTo>
                    <a:lnTo>
                      <a:pt x="52" y="374"/>
                    </a:lnTo>
                    <a:lnTo>
                      <a:pt x="58" y="377"/>
                    </a:lnTo>
                    <a:lnTo>
                      <a:pt x="66" y="379"/>
                    </a:lnTo>
                    <a:lnTo>
                      <a:pt x="73" y="381"/>
                    </a:lnTo>
                    <a:lnTo>
                      <a:pt x="80" y="381"/>
                    </a:lnTo>
                    <a:lnTo>
                      <a:pt x="89" y="380"/>
                    </a:lnTo>
                    <a:lnTo>
                      <a:pt x="97" y="379"/>
                    </a:lnTo>
                    <a:lnTo>
                      <a:pt x="104" y="376"/>
                    </a:lnTo>
                    <a:lnTo>
                      <a:pt x="111" y="370"/>
                    </a:lnTo>
                    <a:lnTo>
                      <a:pt x="117" y="365"/>
                    </a:lnTo>
                    <a:lnTo>
                      <a:pt x="121" y="358"/>
                    </a:lnTo>
                    <a:lnTo>
                      <a:pt x="125" y="350"/>
                    </a:lnTo>
                    <a:lnTo>
                      <a:pt x="129" y="340"/>
                    </a:lnTo>
                    <a:close/>
                    <a:moveTo>
                      <a:pt x="129" y="572"/>
                    </a:moveTo>
                    <a:lnTo>
                      <a:pt x="151" y="578"/>
                    </a:lnTo>
                    <a:lnTo>
                      <a:pt x="146" y="590"/>
                    </a:lnTo>
                    <a:lnTo>
                      <a:pt x="140" y="602"/>
                    </a:lnTo>
                    <a:lnTo>
                      <a:pt x="134" y="611"/>
                    </a:lnTo>
                    <a:lnTo>
                      <a:pt x="125" y="619"/>
                    </a:lnTo>
                    <a:lnTo>
                      <a:pt x="121" y="623"/>
                    </a:lnTo>
                    <a:lnTo>
                      <a:pt x="116" y="626"/>
                    </a:lnTo>
                    <a:lnTo>
                      <a:pt x="111" y="628"/>
                    </a:lnTo>
                    <a:lnTo>
                      <a:pt x="106" y="629"/>
                    </a:lnTo>
                    <a:lnTo>
                      <a:pt x="100" y="631"/>
                    </a:lnTo>
                    <a:lnTo>
                      <a:pt x="95" y="631"/>
                    </a:lnTo>
                    <a:lnTo>
                      <a:pt x="89" y="632"/>
                    </a:lnTo>
                    <a:lnTo>
                      <a:pt x="82" y="632"/>
                    </a:lnTo>
                    <a:lnTo>
                      <a:pt x="76" y="632"/>
                    </a:lnTo>
                    <a:lnTo>
                      <a:pt x="70" y="632"/>
                    </a:lnTo>
                    <a:lnTo>
                      <a:pt x="64" y="631"/>
                    </a:lnTo>
                    <a:lnTo>
                      <a:pt x="58" y="630"/>
                    </a:lnTo>
                    <a:lnTo>
                      <a:pt x="53" y="629"/>
                    </a:lnTo>
                    <a:lnTo>
                      <a:pt x="48" y="627"/>
                    </a:lnTo>
                    <a:lnTo>
                      <a:pt x="43" y="625"/>
                    </a:lnTo>
                    <a:lnTo>
                      <a:pt x="38" y="623"/>
                    </a:lnTo>
                    <a:lnTo>
                      <a:pt x="31" y="616"/>
                    </a:lnTo>
                    <a:lnTo>
                      <a:pt x="25" y="609"/>
                    </a:lnTo>
                    <a:lnTo>
                      <a:pt x="18" y="601"/>
                    </a:lnTo>
                    <a:lnTo>
                      <a:pt x="13" y="591"/>
                    </a:lnTo>
                    <a:lnTo>
                      <a:pt x="10" y="581"/>
                    </a:lnTo>
                    <a:lnTo>
                      <a:pt x="7" y="570"/>
                    </a:lnTo>
                    <a:lnTo>
                      <a:pt x="6" y="559"/>
                    </a:lnTo>
                    <a:lnTo>
                      <a:pt x="5" y="547"/>
                    </a:lnTo>
                    <a:lnTo>
                      <a:pt x="6" y="535"/>
                    </a:lnTo>
                    <a:lnTo>
                      <a:pt x="7" y="523"/>
                    </a:lnTo>
                    <a:lnTo>
                      <a:pt x="10" y="512"/>
                    </a:lnTo>
                    <a:lnTo>
                      <a:pt x="14" y="502"/>
                    </a:lnTo>
                    <a:lnTo>
                      <a:pt x="20" y="493"/>
                    </a:lnTo>
                    <a:lnTo>
                      <a:pt x="26" y="484"/>
                    </a:lnTo>
                    <a:lnTo>
                      <a:pt x="34" y="478"/>
                    </a:lnTo>
                    <a:lnTo>
                      <a:pt x="43" y="473"/>
                    </a:lnTo>
                    <a:lnTo>
                      <a:pt x="47" y="471"/>
                    </a:lnTo>
                    <a:lnTo>
                      <a:pt x="52" y="468"/>
                    </a:lnTo>
                    <a:lnTo>
                      <a:pt x="56" y="467"/>
                    </a:lnTo>
                    <a:lnTo>
                      <a:pt x="61" y="465"/>
                    </a:lnTo>
                    <a:lnTo>
                      <a:pt x="67" y="464"/>
                    </a:lnTo>
                    <a:lnTo>
                      <a:pt x="72" y="464"/>
                    </a:lnTo>
                    <a:lnTo>
                      <a:pt x="77" y="463"/>
                    </a:lnTo>
                    <a:lnTo>
                      <a:pt x="82" y="463"/>
                    </a:lnTo>
                    <a:lnTo>
                      <a:pt x="89" y="463"/>
                    </a:lnTo>
                    <a:lnTo>
                      <a:pt x="94" y="464"/>
                    </a:lnTo>
                    <a:lnTo>
                      <a:pt x="99" y="465"/>
                    </a:lnTo>
                    <a:lnTo>
                      <a:pt x="104" y="466"/>
                    </a:lnTo>
                    <a:lnTo>
                      <a:pt x="110" y="468"/>
                    </a:lnTo>
                    <a:lnTo>
                      <a:pt x="114" y="470"/>
                    </a:lnTo>
                    <a:lnTo>
                      <a:pt x="119" y="472"/>
                    </a:lnTo>
                    <a:lnTo>
                      <a:pt x="123" y="475"/>
                    </a:lnTo>
                    <a:lnTo>
                      <a:pt x="131" y="482"/>
                    </a:lnTo>
                    <a:lnTo>
                      <a:pt x="137" y="491"/>
                    </a:lnTo>
                    <a:lnTo>
                      <a:pt x="142" y="500"/>
                    </a:lnTo>
                    <a:lnTo>
                      <a:pt x="146" y="512"/>
                    </a:lnTo>
                    <a:lnTo>
                      <a:pt x="124" y="517"/>
                    </a:lnTo>
                    <a:lnTo>
                      <a:pt x="121" y="509"/>
                    </a:lnTo>
                    <a:lnTo>
                      <a:pt x="118" y="501"/>
                    </a:lnTo>
                    <a:lnTo>
                      <a:pt x="113" y="495"/>
                    </a:lnTo>
                    <a:lnTo>
                      <a:pt x="109" y="491"/>
                    </a:lnTo>
                    <a:lnTo>
                      <a:pt x="102" y="488"/>
                    </a:lnTo>
                    <a:lnTo>
                      <a:pt x="96" y="484"/>
                    </a:lnTo>
                    <a:lnTo>
                      <a:pt x="89" y="483"/>
                    </a:lnTo>
                    <a:lnTo>
                      <a:pt x="81" y="482"/>
                    </a:lnTo>
                    <a:lnTo>
                      <a:pt x="77" y="482"/>
                    </a:lnTo>
                    <a:lnTo>
                      <a:pt x="72" y="483"/>
                    </a:lnTo>
                    <a:lnTo>
                      <a:pt x="68" y="483"/>
                    </a:lnTo>
                    <a:lnTo>
                      <a:pt x="65" y="484"/>
                    </a:lnTo>
                    <a:lnTo>
                      <a:pt x="60" y="487"/>
                    </a:lnTo>
                    <a:lnTo>
                      <a:pt x="56" y="488"/>
                    </a:lnTo>
                    <a:lnTo>
                      <a:pt x="53" y="490"/>
                    </a:lnTo>
                    <a:lnTo>
                      <a:pt x="50" y="492"/>
                    </a:lnTo>
                    <a:lnTo>
                      <a:pt x="44" y="496"/>
                    </a:lnTo>
                    <a:lnTo>
                      <a:pt x="39" y="502"/>
                    </a:lnTo>
                    <a:lnTo>
                      <a:pt x="35" y="509"/>
                    </a:lnTo>
                    <a:lnTo>
                      <a:pt x="32" y="516"/>
                    </a:lnTo>
                    <a:lnTo>
                      <a:pt x="30" y="523"/>
                    </a:lnTo>
                    <a:lnTo>
                      <a:pt x="28" y="530"/>
                    </a:lnTo>
                    <a:lnTo>
                      <a:pt x="27" y="539"/>
                    </a:lnTo>
                    <a:lnTo>
                      <a:pt x="27" y="547"/>
                    </a:lnTo>
                    <a:lnTo>
                      <a:pt x="27" y="557"/>
                    </a:lnTo>
                    <a:lnTo>
                      <a:pt x="29" y="566"/>
                    </a:lnTo>
                    <a:lnTo>
                      <a:pt x="30" y="574"/>
                    </a:lnTo>
                    <a:lnTo>
                      <a:pt x="33" y="583"/>
                    </a:lnTo>
                    <a:lnTo>
                      <a:pt x="36" y="590"/>
                    </a:lnTo>
                    <a:lnTo>
                      <a:pt x="41" y="596"/>
                    </a:lnTo>
                    <a:lnTo>
                      <a:pt x="46" y="602"/>
                    </a:lnTo>
                    <a:lnTo>
                      <a:pt x="52" y="606"/>
                    </a:lnTo>
                    <a:lnTo>
                      <a:pt x="58" y="609"/>
                    </a:lnTo>
                    <a:lnTo>
                      <a:pt x="66" y="611"/>
                    </a:lnTo>
                    <a:lnTo>
                      <a:pt x="73" y="613"/>
                    </a:lnTo>
                    <a:lnTo>
                      <a:pt x="80" y="613"/>
                    </a:lnTo>
                    <a:lnTo>
                      <a:pt x="89" y="612"/>
                    </a:lnTo>
                    <a:lnTo>
                      <a:pt x="97" y="611"/>
                    </a:lnTo>
                    <a:lnTo>
                      <a:pt x="104" y="608"/>
                    </a:lnTo>
                    <a:lnTo>
                      <a:pt x="111" y="603"/>
                    </a:lnTo>
                    <a:lnTo>
                      <a:pt x="117" y="597"/>
                    </a:lnTo>
                    <a:lnTo>
                      <a:pt x="121" y="590"/>
                    </a:lnTo>
                    <a:lnTo>
                      <a:pt x="125" y="582"/>
                    </a:lnTo>
                    <a:lnTo>
                      <a:pt x="129" y="572"/>
                    </a:lnTo>
                    <a:close/>
                    <a:moveTo>
                      <a:pt x="12" y="863"/>
                    </a:moveTo>
                    <a:lnTo>
                      <a:pt x="12" y="697"/>
                    </a:lnTo>
                    <a:lnTo>
                      <a:pt x="34" y="697"/>
                    </a:lnTo>
                    <a:lnTo>
                      <a:pt x="34" y="766"/>
                    </a:lnTo>
                    <a:lnTo>
                      <a:pt x="121" y="766"/>
                    </a:lnTo>
                    <a:lnTo>
                      <a:pt x="121" y="697"/>
                    </a:lnTo>
                    <a:lnTo>
                      <a:pt x="143" y="697"/>
                    </a:lnTo>
                    <a:lnTo>
                      <a:pt x="143" y="863"/>
                    </a:lnTo>
                    <a:lnTo>
                      <a:pt x="121" y="863"/>
                    </a:lnTo>
                    <a:lnTo>
                      <a:pt x="121" y="786"/>
                    </a:lnTo>
                    <a:lnTo>
                      <a:pt x="34" y="786"/>
                    </a:lnTo>
                    <a:lnTo>
                      <a:pt x="34" y="863"/>
                    </a:lnTo>
                    <a:lnTo>
                      <a:pt x="12" y="8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3" name="Freeform 141"/>
              <p:cNvSpPr>
                <a:spLocks noEditPoints="1"/>
              </p:cNvSpPr>
              <p:nvPr/>
            </p:nvSpPr>
            <p:spPr bwMode="auto">
              <a:xfrm>
                <a:off x="4519" y="824"/>
                <a:ext cx="69" cy="432"/>
              </a:xfrm>
              <a:custGeom>
                <a:avLst/>
                <a:gdLst>
                  <a:gd name="T0" fmla="*/ 54 w 138"/>
                  <a:gd name="T1" fmla="*/ 0 h 863"/>
                  <a:gd name="T2" fmla="*/ 76 w 138"/>
                  <a:gd name="T3" fmla="*/ 167 h 863"/>
                  <a:gd name="T4" fmla="*/ 0 w 138"/>
                  <a:gd name="T5" fmla="*/ 399 h 863"/>
                  <a:gd name="T6" fmla="*/ 57 w 138"/>
                  <a:gd name="T7" fmla="*/ 232 h 863"/>
                  <a:gd name="T8" fmla="*/ 74 w 138"/>
                  <a:gd name="T9" fmla="*/ 234 h 863"/>
                  <a:gd name="T10" fmla="*/ 87 w 138"/>
                  <a:gd name="T11" fmla="*/ 235 h 863"/>
                  <a:gd name="T12" fmla="*/ 100 w 138"/>
                  <a:gd name="T13" fmla="*/ 239 h 863"/>
                  <a:gd name="T14" fmla="*/ 112 w 138"/>
                  <a:gd name="T15" fmla="*/ 247 h 863"/>
                  <a:gd name="T16" fmla="*/ 123 w 138"/>
                  <a:gd name="T17" fmla="*/ 260 h 863"/>
                  <a:gd name="T18" fmla="*/ 131 w 138"/>
                  <a:gd name="T19" fmla="*/ 275 h 863"/>
                  <a:gd name="T20" fmla="*/ 136 w 138"/>
                  <a:gd name="T21" fmla="*/ 294 h 863"/>
                  <a:gd name="T22" fmla="*/ 138 w 138"/>
                  <a:gd name="T23" fmla="*/ 315 h 863"/>
                  <a:gd name="T24" fmla="*/ 137 w 138"/>
                  <a:gd name="T25" fmla="*/ 333 h 863"/>
                  <a:gd name="T26" fmla="*/ 133 w 138"/>
                  <a:gd name="T27" fmla="*/ 349 h 863"/>
                  <a:gd name="T28" fmla="*/ 129 w 138"/>
                  <a:gd name="T29" fmla="*/ 362 h 863"/>
                  <a:gd name="T30" fmla="*/ 121 w 138"/>
                  <a:gd name="T31" fmla="*/ 373 h 863"/>
                  <a:gd name="T32" fmla="*/ 114 w 138"/>
                  <a:gd name="T33" fmla="*/ 381 h 863"/>
                  <a:gd name="T34" fmla="*/ 107 w 138"/>
                  <a:gd name="T35" fmla="*/ 388 h 863"/>
                  <a:gd name="T36" fmla="*/ 97 w 138"/>
                  <a:gd name="T37" fmla="*/ 392 h 863"/>
                  <a:gd name="T38" fmla="*/ 87 w 138"/>
                  <a:gd name="T39" fmla="*/ 397 h 863"/>
                  <a:gd name="T40" fmla="*/ 74 w 138"/>
                  <a:gd name="T41" fmla="*/ 399 h 863"/>
                  <a:gd name="T42" fmla="*/ 59 w 138"/>
                  <a:gd name="T43" fmla="*/ 399 h 863"/>
                  <a:gd name="T44" fmla="*/ 22 w 138"/>
                  <a:gd name="T45" fmla="*/ 379 h 863"/>
                  <a:gd name="T46" fmla="*/ 66 w 138"/>
                  <a:gd name="T47" fmla="*/ 379 h 863"/>
                  <a:gd name="T48" fmla="*/ 78 w 138"/>
                  <a:gd name="T49" fmla="*/ 377 h 863"/>
                  <a:gd name="T50" fmla="*/ 88 w 138"/>
                  <a:gd name="T51" fmla="*/ 375 h 863"/>
                  <a:gd name="T52" fmla="*/ 96 w 138"/>
                  <a:gd name="T53" fmla="*/ 370 h 863"/>
                  <a:gd name="T54" fmla="*/ 103 w 138"/>
                  <a:gd name="T55" fmla="*/ 363 h 863"/>
                  <a:gd name="T56" fmla="*/ 110 w 138"/>
                  <a:gd name="T57" fmla="*/ 353 h 863"/>
                  <a:gd name="T58" fmla="*/ 113 w 138"/>
                  <a:gd name="T59" fmla="*/ 339 h 863"/>
                  <a:gd name="T60" fmla="*/ 116 w 138"/>
                  <a:gd name="T61" fmla="*/ 323 h 863"/>
                  <a:gd name="T62" fmla="*/ 115 w 138"/>
                  <a:gd name="T63" fmla="*/ 303 h 863"/>
                  <a:gd name="T64" fmla="*/ 111 w 138"/>
                  <a:gd name="T65" fmla="*/ 282 h 863"/>
                  <a:gd name="T66" fmla="*/ 102 w 138"/>
                  <a:gd name="T67" fmla="*/ 268 h 863"/>
                  <a:gd name="T68" fmla="*/ 92 w 138"/>
                  <a:gd name="T69" fmla="*/ 259 h 863"/>
                  <a:gd name="T70" fmla="*/ 80 w 138"/>
                  <a:gd name="T71" fmla="*/ 254 h 863"/>
                  <a:gd name="T72" fmla="*/ 67 w 138"/>
                  <a:gd name="T73" fmla="*/ 252 h 863"/>
                  <a:gd name="T74" fmla="*/ 22 w 138"/>
                  <a:gd name="T75" fmla="*/ 252 h 863"/>
                  <a:gd name="T76" fmla="*/ 20 w 138"/>
                  <a:gd name="T77" fmla="*/ 631 h 863"/>
                  <a:gd name="T78" fmla="*/ 42 w 138"/>
                  <a:gd name="T79" fmla="*/ 465 h 863"/>
                  <a:gd name="T80" fmla="*/ 123 w 138"/>
                  <a:gd name="T81" fmla="*/ 611 h 863"/>
                  <a:gd name="T82" fmla="*/ 20 w 138"/>
                  <a:gd name="T83" fmla="*/ 631 h 863"/>
                  <a:gd name="T84" fmla="*/ 6 w 138"/>
                  <a:gd name="T85" fmla="*/ 697 h 863"/>
                  <a:gd name="T86" fmla="*/ 125 w 138"/>
                  <a:gd name="T87" fmla="*/ 717 h 863"/>
                  <a:gd name="T88" fmla="*/ 28 w 138"/>
                  <a:gd name="T89" fmla="*/ 768 h 863"/>
                  <a:gd name="T90" fmla="*/ 120 w 138"/>
                  <a:gd name="T91" fmla="*/ 788 h 863"/>
                  <a:gd name="T92" fmla="*/ 28 w 138"/>
                  <a:gd name="T93" fmla="*/ 843 h 863"/>
                  <a:gd name="T94" fmla="*/ 130 w 138"/>
                  <a:gd name="T95" fmla="*/ 86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8" h="863">
                    <a:moveTo>
                      <a:pt x="54" y="167"/>
                    </a:moveTo>
                    <a:lnTo>
                      <a:pt x="54" y="0"/>
                    </a:lnTo>
                    <a:lnTo>
                      <a:pt x="76" y="0"/>
                    </a:lnTo>
                    <a:lnTo>
                      <a:pt x="76" y="167"/>
                    </a:lnTo>
                    <a:lnTo>
                      <a:pt x="54" y="167"/>
                    </a:lnTo>
                    <a:close/>
                    <a:moveTo>
                      <a:pt x="0" y="399"/>
                    </a:moveTo>
                    <a:lnTo>
                      <a:pt x="0" y="232"/>
                    </a:lnTo>
                    <a:lnTo>
                      <a:pt x="57" y="232"/>
                    </a:lnTo>
                    <a:lnTo>
                      <a:pt x="67" y="232"/>
                    </a:lnTo>
                    <a:lnTo>
                      <a:pt x="74" y="234"/>
                    </a:lnTo>
                    <a:lnTo>
                      <a:pt x="81" y="234"/>
                    </a:lnTo>
                    <a:lnTo>
                      <a:pt x="87" y="235"/>
                    </a:lnTo>
                    <a:lnTo>
                      <a:pt x="94" y="237"/>
                    </a:lnTo>
                    <a:lnTo>
                      <a:pt x="100" y="239"/>
                    </a:lnTo>
                    <a:lnTo>
                      <a:pt x="107" y="243"/>
                    </a:lnTo>
                    <a:lnTo>
                      <a:pt x="112" y="247"/>
                    </a:lnTo>
                    <a:lnTo>
                      <a:pt x="118" y="253"/>
                    </a:lnTo>
                    <a:lnTo>
                      <a:pt x="123" y="260"/>
                    </a:lnTo>
                    <a:lnTo>
                      <a:pt x="128" y="267"/>
                    </a:lnTo>
                    <a:lnTo>
                      <a:pt x="131" y="275"/>
                    </a:lnTo>
                    <a:lnTo>
                      <a:pt x="134" y="285"/>
                    </a:lnTo>
                    <a:lnTo>
                      <a:pt x="136" y="294"/>
                    </a:lnTo>
                    <a:lnTo>
                      <a:pt x="137" y="305"/>
                    </a:lnTo>
                    <a:lnTo>
                      <a:pt x="138" y="315"/>
                    </a:lnTo>
                    <a:lnTo>
                      <a:pt x="138" y="324"/>
                    </a:lnTo>
                    <a:lnTo>
                      <a:pt x="137" y="333"/>
                    </a:lnTo>
                    <a:lnTo>
                      <a:pt x="135" y="341"/>
                    </a:lnTo>
                    <a:lnTo>
                      <a:pt x="133" y="349"/>
                    </a:lnTo>
                    <a:lnTo>
                      <a:pt x="131" y="356"/>
                    </a:lnTo>
                    <a:lnTo>
                      <a:pt x="129" y="362"/>
                    </a:lnTo>
                    <a:lnTo>
                      <a:pt x="125" y="367"/>
                    </a:lnTo>
                    <a:lnTo>
                      <a:pt x="121" y="373"/>
                    </a:lnTo>
                    <a:lnTo>
                      <a:pt x="118" y="377"/>
                    </a:lnTo>
                    <a:lnTo>
                      <a:pt x="114" y="381"/>
                    </a:lnTo>
                    <a:lnTo>
                      <a:pt x="111" y="385"/>
                    </a:lnTo>
                    <a:lnTo>
                      <a:pt x="107" y="388"/>
                    </a:lnTo>
                    <a:lnTo>
                      <a:pt x="102" y="390"/>
                    </a:lnTo>
                    <a:lnTo>
                      <a:pt x="97" y="392"/>
                    </a:lnTo>
                    <a:lnTo>
                      <a:pt x="92" y="395"/>
                    </a:lnTo>
                    <a:lnTo>
                      <a:pt x="87" y="397"/>
                    </a:lnTo>
                    <a:lnTo>
                      <a:pt x="80" y="398"/>
                    </a:lnTo>
                    <a:lnTo>
                      <a:pt x="74" y="399"/>
                    </a:lnTo>
                    <a:lnTo>
                      <a:pt x="67" y="399"/>
                    </a:lnTo>
                    <a:lnTo>
                      <a:pt x="59" y="399"/>
                    </a:lnTo>
                    <a:lnTo>
                      <a:pt x="0" y="399"/>
                    </a:lnTo>
                    <a:close/>
                    <a:moveTo>
                      <a:pt x="22" y="379"/>
                    </a:moveTo>
                    <a:lnTo>
                      <a:pt x="57" y="379"/>
                    </a:lnTo>
                    <a:lnTo>
                      <a:pt x="66" y="379"/>
                    </a:lnTo>
                    <a:lnTo>
                      <a:pt x="72" y="378"/>
                    </a:lnTo>
                    <a:lnTo>
                      <a:pt x="78" y="377"/>
                    </a:lnTo>
                    <a:lnTo>
                      <a:pt x="84" y="376"/>
                    </a:lnTo>
                    <a:lnTo>
                      <a:pt x="88" y="375"/>
                    </a:lnTo>
                    <a:lnTo>
                      <a:pt x="92" y="373"/>
                    </a:lnTo>
                    <a:lnTo>
                      <a:pt x="96" y="370"/>
                    </a:lnTo>
                    <a:lnTo>
                      <a:pt x="99" y="367"/>
                    </a:lnTo>
                    <a:lnTo>
                      <a:pt x="103" y="363"/>
                    </a:lnTo>
                    <a:lnTo>
                      <a:pt x="107" y="358"/>
                    </a:lnTo>
                    <a:lnTo>
                      <a:pt x="110" y="353"/>
                    </a:lnTo>
                    <a:lnTo>
                      <a:pt x="112" y="346"/>
                    </a:lnTo>
                    <a:lnTo>
                      <a:pt x="113" y="339"/>
                    </a:lnTo>
                    <a:lnTo>
                      <a:pt x="115" y="332"/>
                    </a:lnTo>
                    <a:lnTo>
                      <a:pt x="116" y="323"/>
                    </a:lnTo>
                    <a:lnTo>
                      <a:pt x="116" y="315"/>
                    </a:lnTo>
                    <a:lnTo>
                      <a:pt x="115" y="303"/>
                    </a:lnTo>
                    <a:lnTo>
                      <a:pt x="114" y="291"/>
                    </a:lnTo>
                    <a:lnTo>
                      <a:pt x="111" y="282"/>
                    </a:lnTo>
                    <a:lnTo>
                      <a:pt x="107" y="274"/>
                    </a:lnTo>
                    <a:lnTo>
                      <a:pt x="102" y="268"/>
                    </a:lnTo>
                    <a:lnTo>
                      <a:pt x="97" y="263"/>
                    </a:lnTo>
                    <a:lnTo>
                      <a:pt x="92" y="259"/>
                    </a:lnTo>
                    <a:lnTo>
                      <a:pt x="86" y="255"/>
                    </a:lnTo>
                    <a:lnTo>
                      <a:pt x="80" y="254"/>
                    </a:lnTo>
                    <a:lnTo>
                      <a:pt x="74" y="253"/>
                    </a:lnTo>
                    <a:lnTo>
                      <a:pt x="67" y="252"/>
                    </a:lnTo>
                    <a:lnTo>
                      <a:pt x="57" y="252"/>
                    </a:lnTo>
                    <a:lnTo>
                      <a:pt x="22" y="252"/>
                    </a:lnTo>
                    <a:lnTo>
                      <a:pt x="22" y="379"/>
                    </a:lnTo>
                    <a:close/>
                    <a:moveTo>
                      <a:pt x="20" y="631"/>
                    </a:moveTo>
                    <a:lnTo>
                      <a:pt x="20" y="465"/>
                    </a:lnTo>
                    <a:lnTo>
                      <a:pt x="42" y="465"/>
                    </a:lnTo>
                    <a:lnTo>
                      <a:pt x="42" y="611"/>
                    </a:lnTo>
                    <a:lnTo>
                      <a:pt x="123" y="611"/>
                    </a:lnTo>
                    <a:lnTo>
                      <a:pt x="123" y="631"/>
                    </a:lnTo>
                    <a:lnTo>
                      <a:pt x="20" y="631"/>
                    </a:lnTo>
                    <a:close/>
                    <a:moveTo>
                      <a:pt x="6" y="863"/>
                    </a:moveTo>
                    <a:lnTo>
                      <a:pt x="6" y="697"/>
                    </a:lnTo>
                    <a:lnTo>
                      <a:pt x="125" y="697"/>
                    </a:lnTo>
                    <a:lnTo>
                      <a:pt x="125" y="717"/>
                    </a:lnTo>
                    <a:lnTo>
                      <a:pt x="28" y="717"/>
                    </a:lnTo>
                    <a:lnTo>
                      <a:pt x="28" y="768"/>
                    </a:lnTo>
                    <a:lnTo>
                      <a:pt x="120" y="768"/>
                    </a:lnTo>
                    <a:lnTo>
                      <a:pt x="120" y="788"/>
                    </a:lnTo>
                    <a:lnTo>
                      <a:pt x="28" y="788"/>
                    </a:lnTo>
                    <a:lnTo>
                      <a:pt x="28" y="843"/>
                    </a:lnTo>
                    <a:lnTo>
                      <a:pt x="130" y="843"/>
                    </a:lnTo>
                    <a:lnTo>
                      <a:pt x="130" y="863"/>
                    </a:lnTo>
                    <a:lnTo>
                      <a:pt x="6" y="8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4" name="Freeform 142"/>
              <p:cNvSpPr>
                <a:spLocks noEditPoints="1"/>
              </p:cNvSpPr>
              <p:nvPr/>
            </p:nvSpPr>
            <p:spPr bwMode="auto">
              <a:xfrm>
                <a:off x="1068" y="1826"/>
                <a:ext cx="146" cy="201"/>
              </a:xfrm>
              <a:custGeom>
                <a:avLst/>
                <a:gdLst>
                  <a:gd name="T0" fmla="*/ 0 w 294"/>
                  <a:gd name="T1" fmla="*/ 2 h 401"/>
                  <a:gd name="T2" fmla="*/ 77 w 294"/>
                  <a:gd name="T3" fmla="*/ 168 h 401"/>
                  <a:gd name="T4" fmla="*/ 290 w 294"/>
                  <a:gd name="T5" fmla="*/ 127 h 401"/>
                  <a:gd name="T6" fmla="*/ 265 w 294"/>
                  <a:gd name="T7" fmla="*/ 160 h 401"/>
                  <a:gd name="T8" fmla="*/ 244 w 294"/>
                  <a:gd name="T9" fmla="*/ 168 h 401"/>
                  <a:gd name="T10" fmla="*/ 220 w 294"/>
                  <a:gd name="T11" fmla="*/ 169 h 401"/>
                  <a:gd name="T12" fmla="*/ 196 w 294"/>
                  <a:gd name="T13" fmla="*/ 166 h 401"/>
                  <a:gd name="T14" fmla="*/ 174 w 294"/>
                  <a:gd name="T15" fmla="*/ 154 h 401"/>
                  <a:gd name="T16" fmla="*/ 153 w 294"/>
                  <a:gd name="T17" fmla="*/ 118 h 401"/>
                  <a:gd name="T18" fmla="*/ 149 w 294"/>
                  <a:gd name="T19" fmla="*/ 72 h 401"/>
                  <a:gd name="T20" fmla="*/ 163 w 294"/>
                  <a:gd name="T21" fmla="*/ 30 h 401"/>
                  <a:gd name="T22" fmla="*/ 190 w 294"/>
                  <a:gd name="T23" fmla="*/ 8 h 401"/>
                  <a:gd name="T24" fmla="*/ 210 w 294"/>
                  <a:gd name="T25" fmla="*/ 1 h 401"/>
                  <a:gd name="T26" fmla="*/ 232 w 294"/>
                  <a:gd name="T27" fmla="*/ 0 h 401"/>
                  <a:gd name="T28" fmla="*/ 253 w 294"/>
                  <a:gd name="T29" fmla="*/ 5 h 401"/>
                  <a:gd name="T30" fmla="*/ 274 w 294"/>
                  <a:gd name="T31" fmla="*/ 20 h 401"/>
                  <a:gd name="T32" fmla="*/ 268 w 294"/>
                  <a:gd name="T33" fmla="*/ 54 h 401"/>
                  <a:gd name="T34" fmla="*/ 252 w 294"/>
                  <a:gd name="T35" fmla="*/ 28 h 401"/>
                  <a:gd name="T36" fmla="*/ 225 w 294"/>
                  <a:gd name="T37" fmla="*/ 20 h 401"/>
                  <a:gd name="T38" fmla="*/ 208 w 294"/>
                  <a:gd name="T39" fmla="*/ 22 h 401"/>
                  <a:gd name="T40" fmla="*/ 193 w 294"/>
                  <a:gd name="T41" fmla="*/ 29 h 401"/>
                  <a:gd name="T42" fmla="*/ 175 w 294"/>
                  <a:gd name="T43" fmla="*/ 53 h 401"/>
                  <a:gd name="T44" fmla="*/ 170 w 294"/>
                  <a:gd name="T45" fmla="*/ 85 h 401"/>
                  <a:gd name="T46" fmla="*/ 177 w 294"/>
                  <a:gd name="T47" fmla="*/ 120 h 401"/>
                  <a:gd name="T48" fmla="*/ 195 w 294"/>
                  <a:gd name="T49" fmla="*/ 143 h 401"/>
                  <a:gd name="T50" fmla="*/ 224 w 294"/>
                  <a:gd name="T51" fmla="*/ 150 h 401"/>
                  <a:gd name="T52" fmla="*/ 254 w 294"/>
                  <a:gd name="T53" fmla="*/ 140 h 401"/>
                  <a:gd name="T54" fmla="*/ 272 w 294"/>
                  <a:gd name="T55" fmla="*/ 110 h 401"/>
                  <a:gd name="T56" fmla="*/ 100 w 294"/>
                  <a:gd name="T57" fmla="*/ 281 h 401"/>
                  <a:gd name="T58" fmla="*/ 115 w 294"/>
                  <a:gd name="T59" fmla="*/ 249 h 401"/>
                  <a:gd name="T60" fmla="*/ 142 w 294"/>
                  <a:gd name="T61" fmla="*/ 235 h 401"/>
                  <a:gd name="T62" fmla="*/ 169 w 294"/>
                  <a:gd name="T63" fmla="*/ 237 h 401"/>
                  <a:gd name="T64" fmla="*/ 187 w 294"/>
                  <a:gd name="T65" fmla="*/ 250 h 401"/>
                  <a:gd name="T66" fmla="*/ 199 w 294"/>
                  <a:gd name="T67" fmla="*/ 272 h 401"/>
                  <a:gd name="T68" fmla="*/ 204 w 294"/>
                  <a:gd name="T69" fmla="*/ 307 h 401"/>
                  <a:gd name="T70" fmla="*/ 201 w 294"/>
                  <a:gd name="T71" fmla="*/ 355 h 401"/>
                  <a:gd name="T72" fmla="*/ 186 w 294"/>
                  <a:gd name="T73" fmla="*/ 388 h 401"/>
                  <a:gd name="T74" fmla="*/ 159 w 294"/>
                  <a:gd name="T75" fmla="*/ 401 h 401"/>
                  <a:gd name="T76" fmla="*/ 134 w 294"/>
                  <a:gd name="T77" fmla="*/ 399 h 401"/>
                  <a:gd name="T78" fmla="*/ 117 w 294"/>
                  <a:gd name="T79" fmla="*/ 390 h 401"/>
                  <a:gd name="T80" fmla="*/ 98 w 294"/>
                  <a:gd name="T81" fmla="*/ 340 h 401"/>
                  <a:gd name="T82" fmla="*/ 119 w 294"/>
                  <a:gd name="T83" fmla="*/ 351 h 401"/>
                  <a:gd name="T84" fmla="*/ 137 w 294"/>
                  <a:gd name="T85" fmla="*/ 379 h 401"/>
                  <a:gd name="T86" fmla="*/ 164 w 294"/>
                  <a:gd name="T87" fmla="*/ 379 h 401"/>
                  <a:gd name="T88" fmla="*/ 182 w 294"/>
                  <a:gd name="T89" fmla="*/ 351 h 401"/>
                  <a:gd name="T90" fmla="*/ 182 w 294"/>
                  <a:gd name="T91" fmla="*/ 286 h 401"/>
                  <a:gd name="T92" fmla="*/ 164 w 294"/>
                  <a:gd name="T93" fmla="*/ 257 h 401"/>
                  <a:gd name="T94" fmla="*/ 138 w 294"/>
                  <a:gd name="T95" fmla="*/ 257 h 401"/>
                  <a:gd name="T96" fmla="*/ 119 w 294"/>
                  <a:gd name="T97" fmla="*/ 28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401">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4"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20"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9"/>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3"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7"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97" y="319"/>
                    </a:moveTo>
                    <a:lnTo>
                      <a:pt x="97" y="304"/>
                    </a:lnTo>
                    <a:lnTo>
                      <a:pt x="99" y="292"/>
                    </a:lnTo>
                    <a:lnTo>
                      <a:pt x="100" y="281"/>
                    </a:lnTo>
                    <a:lnTo>
                      <a:pt x="103" y="271"/>
                    </a:lnTo>
                    <a:lnTo>
                      <a:pt x="106" y="262"/>
                    </a:lnTo>
                    <a:lnTo>
                      <a:pt x="110" y="255"/>
                    </a:lnTo>
                    <a:lnTo>
                      <a:pt x="115" y="249"/>
                    </a:lnTo>
                    <a:lnTo>
                      <a:pt x="121" y="244"/>
                    </a:lnTo>
                    <a:lnTo>
                      <a:pt x="127" y="239"/>
                    </a:lnTo>
                    <a:lnTo>
                      <a:pt x="135" y="236"/>
                    </a:lnTo>
                    <a:lnTo>
                      <a:pt x="142" y="235"/>
                    </a:lnTo>
                    <a:lnTo>
                      <a:pt x="150" y="234"/>
                    </a:lnTo>
                    <a:lnTo>
                      <a:pt x="157" y="234"/>
                    </a:lnTo>
                    <a:lnTo>
                      <a:pt x="163" y="235"/>
                    </a:lnTo>
                    <a:lnTo>
                      <a:pt x="169" y="237"/>
                    </a:lnTo>
                    <a:lnTo>
                      <a:pt x="174" y="239"/>
                    </a:lnTo>
                    <a:lnTo>
                      <a:pt x="179" y="242"/>
                    </a:lnTo>
                    <a:lnTo>
                      <a:pt x="184" y="246"/>
                    </a:lnTo>
                    <a:lnTo>
                      <a:pt x="187" y="250"/>
                    </a:lnTo>
                    <a:lnTo>
                      <a:pt x="190" y="255"/>
                    </a:lnTo>
                    <a:lnTo>
                      <a:pt x="193" y="260"/>
                    </a:lnTo>
                    <a:lnTo>
                      <a:pt x="195" y="265"/>
                    </a:lnTo>
                    <a:lnTo>
                      <a:pt x="199" y="272"/>
                    </a:lnTo>
                    <a:lnTo>
                      <a:pt x="201" y="279"/>
                    </a:lnTo>
                    <a:lnTo>
                      <a:pt x="202" y="287"/>
                    </a:lnTo>
                    <a:lnTo>
                      <a:pt x="203" y="297"/>
                    </a:lnTo>
                    <a:lnTo>
                      <a:pt x="204" y="307"/>
                    </a:lnTo>
                    <a:lnTo>
                      <a:pt x="204" y="319"/>
                    </a:lnTo>
                    <a:lnTo>
                      <a:pt x="204" y="332"/>
                    </a:lnTo>
                    <a:lnTo>
                      <a:pt x="203" y="345"/>
                    </a:lnTo>
                    <a:lnTo>
                      <a:pt x="201" y="355"/>
                    </a:lnTo>
                    <a:lnTo>
                      <a:pt x="199" y="366"/>
                    </a:lnTo>
                    <a:lnTo>
                      <a:pt x="195" y="374"/>
                    </a:lnTo>
                    <a:lnTo>
                      <a:pt x="191" y="382"/>
                    </a:lnTo>
                    <a:lnTo>
                      <a:pt x="186" y="388"/>
                    </a:lnTo>
                    <a:lnTo>
                      <a:pt x="181" y="393"/>
                    </a:lnTo>
                    <a:lnTo>
                      <a:pt x="174" y="397"/>
                    </a:lnTo>
                    <a:lnTo>
                      <a:pt x="167" y="399"/>
                    </a:lnTo>
                    <a:lnTo>
                      <a:pt x="159" y="401"/>
                    </a:lnTo>
                    <a:lnTo>
                      <a:pt x="150" y="401"/>
                    </a:lnTo>
                    <a:lnTo>
                      <a:pt x="145" y="401"/>
                    </a:lnTo>
                    <a:lnTo>
                      <a:pt x="139" y="400"/>
                    </a:lnTo>
                    <a:lnTo>
                      <a:pt x="134" y="399"/>
                    </a:lnTo>
                    <a:lnTo>
                      <a:pt x="129" y="398"/>
                    </a:lnTo>
                    <a:lnTo>
                      <a:pt x="124" y="396"/>
                    </a:lnTo>
                    <a:lnTo>
                      <a:pt x="120" y="393"/>
                    </a:lnTo>
                    <a:lnTo>
                      <a:pt x="117" y="390"/>
                    </a:lnTo>
                    <a:lnTo>
                      <a:pt x="113" y="387"/>
                    </a:lnTo>
                    <a:lnTo>
                      <a:pt x="105" y="374"/>
                    </a:lnTo>
                    <a:lnTo>
                      <a:pt x="101" y="359"/>
                    </a:lnTo>
                    <a:lnTo>
                      <a:pt x="98" y="340"/>
                    </a:lnTo>
                    <a:lnTo>
                      <a:pt x="97" y="319"/>
                    </a:lnTo>
                    <a:close/>
                    <a:moveTo>
                      <a:pt x="117" y="319"/>
                    </a:moveTo>
                    <a:lnTo>
                      <a:pt x="118" y="337"/>
                    </a:lnTo>
                    <a:lnTo>
                      <a:pt x="119" y="351"/>
                    </a:lnTo>
                    <a:lnTo>
                      <a:pt x="122" y="363"/>
                    </a:lnTo>
                    <a:lnTo>
                      <a:pt x="126" y="370"/>
                    </a:lnTo>
                    <a:lnTo>
                      <a:pt x="131" y="375"/>
                    </a:lnTo>
                    <a:lnTo>
                      <a:pt x="137" y="379"/>
                    </a:lnTo>
                    <a:lnTo>
                      <a:pt x="143" y="382"/>
                    </a:lnTo>
                    <a:lnTo>
                      <a:pt x="150" y="383"/>
                    </a:lnTo>
                    <a:lnTo>
                      <a:pt x="158" y="382"/>
                    </a:lnTo>
                    <a:lnTo>
                      <a:pt x="164" y="379"/>
                    </a:lnTo>
                    <a:lnTo>
                      <a:pt x="169" y="375"/>
                    </a:lnTo>
                    <a:lnTo>
                      <a:pt x="174" y="370"/>
                    </a:lnTo>
                    <a:lnTo>
                      <a:pt x="179" y="362"/>
                    </a:lnTo>
                    <a:lnTo>
                      <a:pt x="182" y="351"/>
                    </a:lnTo>
                    <a:lnTo>
                      <a:pt x="183" y="337"/>
                    </a:lnTo>
                    <a:lnTo>
                      <a:pt x="184" y="319"/>
                    </a:lnTo>
                    <a:lnTo>
                      <a:pt x="183" y="301"/>
                    </a:lnTo>
                    <a:lnTo>
                      <a:pt x="182" y="286"/>
                    </a:lnTo>
                    <a:lnTo>
                      <a:pt x="179" y="275"/>
                    </a:lnTo>
                    <a:lnTo>
                      <a:pt x="174" y="267"/>
                    </a:lnTo>
                    <a:lnTo>
                      <a:pt x="169" y="261"/>
                    </a:lnTo>
                    <a:lnTo>
                      <a:pt x="164" y="257"/>
                    </a:lnTo>
                    <a:lnTo>
                      <a:pt x="158" y="255"/>
                    </a:lnTo>
                    <a:lnTo>
                      <a:pt x="150" y="254"/>
                    </a:lnTo>
                    <a:lnTo>
                      <a:pt x="143" y="255"/>
                    </a:lnTo>
                    <a:lnTo>
                      <a:pt x="138" y="257"/>
                    </a:lnTo>
                    <a:lnTo>
                      <a:pt x="131" y="260"/>
                    </a:lnTo>
                    <a:lnTo>
                      <a:pt x="127" y="265"/>
                    </a:lnTo>
                    <a:lnTo>
                      <a:pt x="122" y="274"/>
                    </a:lnTo>
                    <a:lnTo>
                      <a:pt x="119" y="285"/>
                    </a:lnTo>
                    <a:lnTo>
                      <a:pt x="118" y="301"/>
                    </a:lnTo>
                    <a:lnTo>
                      <a:pt x="117" y="3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5" name="Freeform 143"/>
              <p:cNvSpPr>
                <a:spLocks noEditPoints="1"/>
              </p:cNvSpPr>
              <p:nvPr/>
            </p:nvSpPr>
            <p:spPr bwMode="auto">
              <a:xfrm>
                <a:off x="1330" y="1826"/>
                <a:ext cx="147" cy="201"/>
              </a:xfrm>
              <a:custGeom>
                <a:avLst/>
                <a:gdLst>
                  <a:gd name="T0" fmla="*/ 0 w 293"/>
                  <a:gd name="T1" fmla="*/ 2 h 401"/>
                  <a:gd name="T2" fmla="*/ 76 w 293"/>
                  <a:gd name="T3" fmla="*/ 168 h 401"/>
                  <a:gd name="T4" fmla="*/ 289 w 293"/>
                  <a:gd name="T5" fmla="*/ 127 h 401"/>
                  <a:gd name="T6" fmla="*/ 264 w 293"/>
                  <a:gd name="T7" fmla="*/ 160 h 401"/>
                  <a:gd name="T8" fmla="*/ 243 w 293"/>
                  <a:gd name="T9" fmla="*/ 168 h 401"/>
                  <a:gd name="T10" fmla="*/ 219 w 293"/>
                  <a:gd name="T11" fmla="*/ 169 h 401"/>
                  <a:gd name="T12" fmla="*/ 196 w 293"/>
                  <a:gd name="T13" fmla="*/ 166 h 401"/>
                  <a:gd name="T14" fmla="*/ 174 w 293"/>
                  <a:gd name="T15" fmla="*/ 154 h 401"/>
                  <a:gd name="T16" fmla="*/ 153 w 293"/>
                  <a:gd name="T17" fmla="*/ 118 h 401"/>
                  <a:gd name="T18" fmla="*/ 149 w 293"/>
                  <a:gd name="T19" fmla="*/ 72 h 401"/>
                  <a:gd name="T20" fmla="*/ 162 w 293"/>
                  <a:gd name="T21" fmla="*/ 30 h 401"/>
                  <a:gd name="T22" fmla="*/ 190 w 293"/>
                  <a:gd name="T23" fmla="*/ 8 h 401"/>
                  <a:gd name="T24" fmla="*/ 210 w 293"/>
                  <a:gd name="T25" fmla="*/ 1 h 401"/>
                  <a:gd name="T26" fmla="*/ 232 w 293"/>
                  <a:gd name="T27" fmla="*/ 0 h 401"/>
                  <a:gd name="T28" fmla="*/ 253 w 293"/>
                  <a:gd name="T29" fmla="*/ 5 h 401"/>
                  <a:gd name="T30" fmla="*/ 274 w 293"/>
                  <a:gd name="T31" fmla="*/ 20 h 401"/>
                  <a:gd name="T32" fmla="*/ 267 w 293"/>
                  <a:gd name="T33" fmla="*/ 54 h 401"/>
                  <a:gd name="T34" fmla="*/ 252 w 293"/>
                  <a:gd name="T35" fmla="*/ 28 h 401"/>
                  <a:gd name="T36" fmla="*/ 224 w 293"/>
                  <a:gd name="T37" fmla="*/ 20 h 401"/>
                  <a:gd name="T38" fmla="*/ 207 w 293"/>
                  <a:gd name="T39" fmla="*/ 22 h 401"/>
                  <a:gd name="T40" fmla="*/ 193 w 293"/>
                  <a:gd name="T41" fmla="*/ 29 h 401"/>
                  <a:gd name="T42" fmla="*/ 175 w 293"/>
                  <a:gd name="T43" fmla="*/ 53 h 401"/>
                  <a:gd name="T44" fmla="*/ 170 w 293"/>
                  <a:gd name="T45" fmla="*/ 85 h 401"/>
                  <a:gd name="T46" fmla="*/ 176 w 293"/>
                  <a:gd name="T47" fmla="*/ 120 h 401"/>
                  <a:gd name="T48" fmla="*/ 195 w 293"/>
                  <a:gd name="T49" fmla="*/ 143 h 401"/>
                  <a:gd name="T50" fmla="*/ 223 w 293"/>
                  <a:gd name="T51" fmla="*/ 150 h 401"/>
                  <a:gd name="T52" fmla="*/ 254 w 293"/>
                  <a:gd name="T53" fmla="*/ 140 h 401"/>
                  <a:gd name="T54" fmla="*/ 271 w 293"/>
                  <a:gd name="T55" fmla="*/ 110 h 401"/>
                  <a:gd name="T56" fmla="*/ 99 w 293"/>
                  <a:gd name="T57" fmla="*/ 281 h 401"/>
                  <a:gd name="T58" fmla="*/ 114 w 293"/>
                  <a:gd name="T59" fmla="*/ 249 h 401"/>
                  <a:gd name="T60" fmla="*/ 141 w 293"/>
                  <a:gd name="T61" fmla="*/ 235 h 401"/>
                  <a:gd name="T62" fmla="*/ 169 w 293"/>
                  <a:gd name="T63" fmla="*/ 237 h 401"/>
                  <a:gd name="T64" fmla="*/ 186 w 293"/>
                  <a:gd name="T65" fmla="*/ 250 h 401"/>
                  <a:gd name="T66" fmla="*/ 198 w 293"/>
                  <a:gd name="T67" fmla="*/ 272 h 401"/>
                  <a:gd name="T68" fmla="*/ 203 w 293"/>
                  <a:gd name="T69" fmla="*/ 307 h 401"/>
                  <a:gd name="T70" fmla="*/ 200 w 293"/>
                  <a:gd name="T71" fmla="*/ 355 h 401"/>
                  <a:gd name="T72" fmla="*/ 185 w 293"/>
                  <a:gd name="T73" fmla="*/ 388 h 401"/>
                  <a:gd name="T74" fmla="*/ 158 w 293"/>
                  <a:gd name="T75" fmla="*/ 401 h 401"/>
                  <a:gd name="T76" fmla="*/ 133 w 293"/>
                  <a:gd name="T77" fmla="*/ 399 h 401"/>
                  <a:gd name="T78" fmla="*/ 116 w 293"/>
                  <a:gd name="T79" fmla="*/ 390 h 401"/>
                  <a:gd name="T80" fmla="*/ 97 w 293"/>
                  <a:gd name="T81" fmla="*/ 340 h 401"/>
                  <a:gd name="T82" fmla="*/ 118 w 293"/>
                  <a:gd name="T83" fmla="*/ 351 h 401"/>
                  <a:gd name="T84" fmla="*/ 136 w 293"/>
                  <a:gd name="T85" fmla="*/ 379 h 401"/>
                  <a:gd name="T86" fmla="*/ 163 w 293"/>
                  <a:gd name="T87" fmla="*/ 379 h 401"/>
                  <a:gd name="T88" fmla="*/ 181 w 293"/>
                  <a:gd name="T89" fmla="*/ 351 h 401"/>
                  <a:gd name="T90" fmla="*/ 181 w 293"/>
                  <a:gd name="T91" fmla="*/ 286 h 401"/>
                  <a:gd name="T92" fmla="*/ 163 w 293"/>
                  <a:gd name="T93" fmla="*/ 257 h 401"/>
                  <a:gd name="T94" fmla="*/ 137 w 293"/>
                  <a:gd name="T95" fmla="*/ 257 h 401"/>
                  <a:gd name="T96" fmla="*/ 118 w 293"/>
                  <a:gd name="T97" fmla="*/ 28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3" h="401">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9"/>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2"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9"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96" y="319"/>
                    </a:moveTo>
                    <a:lnTo>
                      <a:pt x="96" y="304"/>
                    </a:lnTo>
                    <a:lnTo>
                      <a:pt x="98" y="292"/>
                    </a:lnTo>
                    <a:lnTo>
                      <a:pt x="99" y="281"/>
                    </a:lnTo>
                    <a:lnTo>
                      <a:pt x="103" y="271"/>
                    </a:lnTo>
                    <a:lnTo>
                      <a:pt x="106" y="262"/>
                    </a:lnTo>
                    <a:lnTo>
                      <a:pt x="110" y="255"/>
                    </a:lnTo>
                    <a:lnTo>
                      <a:pt x="114" y="249"/>
                    </a:lnTo>
                    <a:lnTo>
                      <a:pt x="120" y="244"/>
                    </a:lnTo>
                    <a:lnTo>
                      <a:pt x="127" y="239"/>
                    </a:lnTo>
                    <a:lnTo>
                      <a:pt x="134" y="236"/>
                    </a:lnTo>
                    <a:lnTo>
                      <a:pt x="141" y="235"/>
                    </a:lnTo>
                    <a:lnTo>
                      <a:pt x="150" y="234"/>
                    </a:lnTo>
                    <a:lnTo>
                      <a:pt x="156" y="234"/>
                    </a:lnTo>
                    <a:lnTo>
                      <a:pt x="162" y="235"/>
                    </a:lnTo>
                    <a:lnTo>
                      <a:pt x="169" y="237"/>
                    </a:lnTo>
                    <a:lnTo>
                      <a:pt x="174" y="239"/>
                    </a:lnTo>
                    <a:lnTo>
                      <a:pt x="178" y="242"/>
                    </a:lnTo>
                    <a:lnTo>
                      <a:pt x="183" y="246"/>
                    </a:lnTo>
                    <a:lnTo>
                      <a:pt x="186" y="250"/>
                    </a:lnTo>
                    <a:lnTo>
                      <a:pt x="190" y="255"/>
                    </a:lnTo>
                    <a:lnTo>
                      <a:pt x="193" y="260"/>
                    </a:lnTo>
                    <a:lnTo>
                      <a:pt x="195" y="265"/>
                    </a:lnTo>
                    <a:lnTo>
                      <a:pt x="198" y="272"/>
                    </a:lnTo>
                    <a:lnTo>
                      <a:pt x="200" y="279"/>
                    </a:lnTo>
                    <a:lnTo>
                      <a:pt x="201" y="287"/>
                    </a:lnTo>
                    <a:lnTo>
                      <a:pt x="202" y="297"/>
                    </a:lnTo>
                    <a:lnTo>
                      <a:pt x="203" y="307"/>
                    </a:lnTo>
                    <a:lnTo>
                      <a:pt x="203" y="319"/>
                    </a:lnTo>
                    <a:lnTo>
                      <a:pt x="203" y="332"/>
                    </a:lnTo>
                    <a:lnTo>
                      <a:pt x="202" y="345"/>
                    </a:lnTo>
                    <a:lnTo>
                      <a:pt x="200" y="355"/>
                    </a:lnTo>
                    <a:lnTo>
                      <a:pt x="198" y="366"/>
                    </a:lnTo>
                    <a:lnTo>
                      <a:pt x="195" y="374"/>
                    </a:lnTo>
                    <a:lnTo>
                      <a:pt x="191" y="382"/>
                    </a:lnTo>
                    <a:lnTo>
                      <a:pt x="185" y="388"/>
                    </a:lnTo>
                    <a:lnTo>
                      <a:pt x="180" y="393"/>
                    </a:lnTo>
                    <a:lnTo>
                      <a:pt x="174" y="397"/>
                    </a:lnTo>
                    <a:lnTo>
                      <a:pt x="167" y="399"/>
                    </a:lnTo>
                    <a:lnTo>
                      <a:pt x="158" y="401"/>
                    </a:lnTo>
                    <a:lnTo>
                      <a:pt x="150" y="401"/>
                    </a:lnTo>
                    <a:lnTo>
                      <a:pt x="145" y="401"/>
                    </a:lnTo>
                    <a:lnTo>
                      <a:pt x="138" y="400"/>
                    </a:lnTo>
                    <a:lnTo>
                      <a:pt x="133" y="399"/>
                    </a:lnTo>
                    <a:lnTo>
                      <a:pt x="129" y="398"/>
                    </a:lnTo>
                    <a:lnTo>
                      <a:pt x="124" y="396"/>
                    </a:lnTo>
                    <a:lnTo>
                      <a:pt x="119" y="393"/>
                    </a:lnTo>
                    <a:lnTo>
                      <a:pt x="116" y="390"/>
                    </a:lnTo>
                    <a:lnTo>
                      <a:pt x="112" y="387"/>
                    </a:lnTo>
                    <a:lnTo>
                      <a:pt x="105" y="374"/>
                    </a:lnTo>
                    <a:lnTo>
                      <a:pt x="100" y="359"/>
                    </a:lnTo>
                    <a:lnTo>
                      <a:pt x="97" y="340"/>
                    </a:lnTo>
                    <a:lnTo>
                      <a:pt x="96" y="319"/>
                    </a:lnTo>
                    <a:close/>
                    <a:moveTo>
                      <a:pt x="116" y="319"/>
                    </a:moveTo>
                    <a:lnTo>
                      <a:pt x="117" y="337"/>
                    </a:lnTo>
                    <a:lnTo>
                      <a:pt x="118" y="351"/>
                    </a:lnTo>
                    <a:lnTo>
                      <a:pt x="121" y="363"/>
                    </a:lnTo>
                    <a:lnTo>
                      <a:pt x="126" y="370"/>
                    </a:lnTo>
                    <a:lnTo>
                      <a:pt x="131" y="375"/>
                    </a:lnTo>
                    <a:lnTo>
                      <a:pt x="136" y="379"/>
                    </a:lnTo>
                    <a:lnTo>
                      <a:pt x="142" y="382"/>
                    </a:lnTo>
                    <a:lnTo>
                      <a:pt x="150" y="383"/>
                    </a:lnTo>
                    <a:lnTo>
                      <a:pt x="157" y="382"/>
                    </a:lnTo>
                    <a:lnTo>
                      <a:pt x="163" y="379"/>
                    </a:lnTo>
                    <a:lnTo>
                      <a:pt x="169" y="375"/>
                    </a:lnTo>
                    <a:lnTo>
                      <a:pt x="174" y="370"/>
                    </a:lnTo>
                    <a:lnTo>
                      <a:pt x="178" y="362"/>
                    </a:lnTo>
                    <a:lnTo>
                      <a:pt x="181" y="351"/>
                    </a:lnTo>
                    <a:lnTo>
                      <a:pt x="182" y="337"/>
                    </a:lnTo>
                    <a:lnTo>
                      <a:pt x="183" y="319"/>
                    </a:lnTo>
                    <a:lnTo>
                      <a:pt x="182" y="301"/>
                    </a:lnTo>
                    <a:lnTo>
                      <a:pt x="181" y="286"/>
                    </a:lnTo>
                    <a:lnTo>
                      <a:pt x="178" y="275"/>
                    </a:lnTo>
                    <a:lnTo>
                      <a:pt x="174" y="267"/>
                    </a:lnTo>
                    <a:lnTo>
                      <a:pt x="169" y="261"/>
                    </a:lnTo>
                    <a:lnTo>
                      <a:pt x="163" y="257"/>
                    </a:lnTo>
                    <a:lnTo>
                      <a:pt x="157" y="255"/>
                    </a:lnTo>
                    <a:lnTo>
                      <a:pt x="150" y="254"/>
                    </a:lnTo>
                    <a:lnTo>
                      <a:pt x="142" y="255"/>
                    </a:lnTo>
                    <a:lnTo>
                      <a:pt x="137" y="257"/>
                    </a:lnTo>
                    <a:lnTo>
                      <a:pt x="131" y="260"/>
                    </a:lnTo>
                    <a:lnTo>
                      <a:pt x="127" y="265"/>
                    </a:lnTo>
                    <a:lnTo>
                      <a:pt x="121" y="274"/>
                    </a:lnTo>
                    <a:lnTo>
                      <a:pt x="118" y="285"/>
                    </a:lnTo>
                    <a:lnTo>
                      <a:pt x="117" y="301"/>
                    </a:lnTo>
                    <a:lnTo>
                      <a:pt x="116" y="3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6" name="Freeform 144"/>
              <p:cNvSpPr>
                <a:spLocks noEditPoints="1"/>
              </p:cNvSpPr>
              <p:nvPr/>
            </p:nvSpPr>
            <p:spPr bwMode="auto">
              <a:xfrm>
                <a:off x="2117" y="1826"/>
                <a:ext cx="146" cy="201"/>
              </a:xfrm>
              <a:custGeom>
                <a:avLst/>
                <a:gdLst>
                  <a:gd name="T0" fmla="*/ 0 w 294"/>
                  <a:gd name="T1" fmla="*/ 2 h 401"/>
                  <a:gd name="T2" fmla="*/ 77 w 294"/>
                  <a:gd name="T3" fmla="*/ 168 h 401"/>
                  <a:gd name="T4" fmla="*/ 290 w 294"/>
                  <a:gd name="T5" fmla="*/ 127 h 401"/>
                  <a:gd name="T6" fmla="*/ 265 w 294"/>
                  <a:gd name="T7" fmla="*/ 160 h 401"/>
                  <a:gd name="T8" fmla="*/ 244 w 294"/>
                  <a:gd name="T9" fmla="*/ 168 h 401"/>
                  <a:gd name="T10" fmla="*/ 219 w 294"/>
                  <a:gd name="T11" fmla="*/ 169 h 401"/>
                  <a:gd name="T12" fmla="*/ 196 w 294"/>
                  <a:gd name="T13" fmla="*/ 166 h 401"/>
                  <a:gd name="T14" fmla="*/ 174 w 294"/>
                  <a:gd name="T15" fmla="*/ 154 h 401"/>
                  <a:gd name="T16" fmla="*/ 153 w 294"/>
                  <a:gd name="T17" fmla="*/ 118 h 401"/>
                  <a:gd name="T18" fmla="*/ 149 w 294"/>
                  <a:gd name="T19" fmla="*/ 72 h 401"/>
                  <a:gd name="T20" fmla="*/ 163 w 294"/>
                  <a:gd name="T21" fmla="*/ 30 h 401"/>
                  <a:gd name="T22" fmla="*/ 190 w 294"/>
                  <a:gd name="T23" fmla="*/ 8 h 401"/>
                  <a:gd name="T24" fmla="*/ 210 w 294"/>
                  <a:gd name="T25" fmla="*/ 1 h 401"/>
                  <a:gd name="T26" fmla="*/ 232 w 294"/>
                  <a:gd name="T27" fmla="*/ 0 h 401"/>
                  <a:gd name="T28" fmla="*/ 253 w 294"/>
                  <a:gd name="T29" fmla="*/ 5 h 401"/>
                  <a:gd name="T30" fmla="*/ 274 w 294"/>
                  <a:gd name="T31" fmla="*/ 20 h 401"/>
                  <a:gd name="T32" fmla="*/ 268 w 294"/>
                  <a:gd name="T33" fmla="*/ 54 h 401"/>
                  <a:gd name="T34" fmla="*/ 252 w 294"/>
                  <a:gd name="T35" fmla="*/ 28 h 401"/>
                  <a:gd name="T36" fmla="*/ 225 w 294"/>
                  <a:gd name="T37" fmla="*/ 20 h 401"/>
                  <a:gd name="T38" fmla="*/ 208 w 294"/>
                  <a:gd name="T39" fmla="*/ 22 h 401"/>
                  <a:gd name="T40" fmla="*/ 193 w 294"/>
                  <a:gd name="T41" fmla="*/ 29 h 401"/>
                  <a:gd name="T42" fmla="*/ 175 w 294"/>
                  <a:gd name="T43" fmla="*/ 53 h 401"/>
                  <a:gd name="T44" fmla="*/ 170 w 294"/>
                  <a:gd name="T45" fmla="*/ 85 h 401"/>
                  <a:gd name="T46" fmla="*/ 176 w 294"/>
                  <a:gd name="T47" fmla="*/ 120 h 401"/>
                  <a:gd name="T48" fmla="*/ 195 w 294"/>
                  <a:gd name="T49" fmla="*/ 143 h 401"/>
                  <a:gd name="T50" fmla="*/ 224 w 294"/>
                  <a:gd name="T51" fmla="*/ 150 h 401"/>
                  <a:gd name="T52" fmla="*/ 254 w 294"/>
                  <a:gd name="T53" fmla="*/ 140 h 401"/>
                  <a:gd name="T54" fmla="*/ 272 w 294"/>
                  <a:gd name="T55" fmla="*/ 110 h 401"/>
                  <a:gd name="T56" fmla="*/ 121 w 294"/>
                  <a:gd name="T57" fmla="*/ 367 h 401"/>
                  <a:gd name="T58" fmla="*/ 137 w 294"/>
                  <a:gd name="T59" fmla="*/ 381 h 401"/>
                  <a:gd name="T60" fmla="*/ 164 w 294"/>
                  <a:gd name="T61" fmla="*/ 381 h 401"/>
                  <a:gd name="T62" fmla="*/ 182 w 294"/>
                  <a:gd name="T63" fmla="*/ 361 h 401"/>
                  <a:gd name="T64" fmla="*/ 182 w 294"/>
                  <a:gd name="T65" fmla="*/ 330 h 401"/>
                  <a:gd name="T66" fmla="*/ 164 w 294"/>
                  <a:gd name="T67" fmla="*/ 313 h 401"/>
                  <a:gd name="T68" fmla="*/ 140 w 294"/>
                  <a:gd name="T69" fmla="*/ 312 h 401"/>
                  <a:gd name="T70" fmla="*/ 125 w 294"/>
                  <a:gd name="T71" fmla="*/ 319 h 401"/>
                  <a:gd name="T72" fmla="*/ 117 w 294"/>
                  <a:gd name="T73" fmla="*/ 236 h 401"/>
                  <a:gd name="T74" fmla="*/ 125 w 294"/>
                  <a:gd name="T75" fmla="*/ 302 h 401"/>
                  <a:gd name="T76" fmla="*/ 154 w 294"/>
                  <a:gd name="T77" fmla="*/ 291 h 401"/>
                  <a:gd name="T78" fmla="*/ 174 w 294"/>
                  <a:gd name="T79" fmla="*/ 294 h 401"/>
                  <a:gd name="T80" fmla="*/ 190 w 294"/>
                  <a:gd name="T81" fmla="*/ 305 h 401"/>
                  <a:gd name="T82" fmla="*/ 204 w 294"/>
                  <a:gd name="T83" fmla="*/ 344 h 401"/>
                  <a:gd name="T84" fmla="*/ 191 w 294"/>
                  <a:gd name="T85" fmla="*/ 383 h 401"/>
                  <a:gd name="T86" fmla="*/ 173 w 294"/>
                  <a:gd name="T87" fmla="*/ 397 h 401"/>
                  <a:gd name="T88" fmla="*/ 148 w 294"/>
                  <a:gd name="T89" fmla="*/ 401 h 401"/>
                  <a:gd name="T90" fmla="*/ 128 w 294"/>
                  <a:gd name="T91" fmla="*/ 398 h 401"/>
                  <a:gd name="T92" fmla="*/ 112 w 294"/>
                  <a:gd name="T93" fmla="*/ 390 h 401"/>
                  <a:gd name="T94" fmla="*/ 97 w 294"/>
                  <a:gd name="T95" fmla="*/ 35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4" h="401">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9"/>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97" y="355"/>
                    </a:moveTo>
                    <a:lnTo>
                      <a:pt x="117" y="353"/>
                    </a:lnTo>
                    <a:lnTo>
                      <a:pt x="119" y="361"/>
                    </a:lnTo>
                    <a:lnTo>
                      <a:pt x="121" y="367"/>
                    </a:lnTo>
                    <a:lnTo>
                      <a:pt x="124" y="371"/>
                    </a:lnTo>
                    <a:lnTo>
                      <a:pt x="127" y="375"/>
                    </a:lnTo>
                    <a:lnTo>
                      <a:pt x="131" y="378"/>
                    </a:lnTo>
                    <a:lnTo>
                      <a:pt x="137" y="381"/>
                    </a:lnTo>
                    <a:lnTo>
                      <a:pt x="143" y="383"/>
                    </a:lnTo>
                    <a:lnTo>
                      <a:pt x="149" y="383"/>
                    </a:lnTo>
                    <a:lnTo>
                      <a:pt x="157" y="382"/>
                    </a:lnTo>
                    <a:lnTo>
                      <a:pt x="164" y="381"/>
                    </a:lnTo>
                    <a:lnTo>
                      <a:pt x="169" y="377"/>
                    </a:lnTo>
                    <a:lnTo>
                      <a:pt x="174" y="372"/>
                    </a:lnTo>
                    <a:lnTo>
                      <a:pt x="179" y="367"/>
                    </a:lnTo>
                    <a:lnTo>
                      <a:pt x="182" y="361"/>
                    </a:lnTo>
                    <a:lnTo>
                      <a:pt x="183" y="353"/>
                    </a:lnTo>
                    <a:lnTo>
                      <a:pt x="184" y="345"/>
                    </a:lnTo>
                    <a:lnTo>
                      <a:pt x="183" y="338"/>
                    </a:lnTo>
                    <a:lnTo>
                      <a:pt x="182" y="330"/>
                    </a:lnTo>
                    <a:lnTo>
                      <a:pt x="179" y="325"/>
                    </a:lnTo>
                    <a:lnTo>
                      <a:pt x="175" y="320"/>
                    </a:lnTo>
                    <a:lnTo>
                      <a:pt x="170" y="316"/>
                    </a:lnTo>
                    <a:lnTo>
                      <a:pt x="164" y="313"/>
                    </a:lnTo>
                    <a:lnTo>
                      <a:pt x="158" y="312"/>
                    </a:lnTo>
                    <a:lnTo>
                      <a:pt x="149" y="310"/>
                    </a:lnTo>
                    <a:lnTo>
                      <a:pt x="145" y="310"/>
                    </a:lnTo>
                    <a:lnTo>
                      <a:pt x="140" y="312"/>
                    </a:lnTo>
                    <a:lnTo>
                      <a:pt x="136" y="313"/>
                    </a:lnTo>
                    <a:lnTo>
                      <a:pt x="132" y="315"/>
                    </a:lnTo>
                    <a:lnTo>
                      <a:pt x="128" y="317"/>
                    </a:lnTo>
                    <a:lnTo>
                      <a:pt x="125" y="319"/>
                    </a:lnTo>
                    <a:lnTo>
                      <a:pt x="122" y="322"/>
                    </a:lnTo>
                    <a:lnTo>
                      <a:pt x="120" y="325"/>
                    </a:lnTo>
                    <a:lnTo>
                      <a:pt x="100" y="321"/>
                    </a:lnTo>
                    <a:lnTo>
                      <a:pt x="117" y="236"/>
                    </a:lnTo>
                    <a:lnTo>
                      <a:pt x="195" y="236"/>
                    </a:lnTo>
                    <a:lnTo>
                      <a:pt x="195" y="256"/>
                    </a:lnTo>
                    <a:lnTo>
                      <a:pt x="133" y="256"/>
                    </a:lnTo>
                    <a:lnTo>
                      <a:pt x="125" y="302"/>
                    </a:lnTo>
                    <a:lnTo>
                      <a:pt x="132" y="297"/>
                    </a:lnTo>
                    <a:lnTo>
                      <a:pt x="140" y="293"/>
                    </a:lnTo>
                    <a:lnTo>
                      <a:pt x="147" y="292"/>
                    </a:lnTo>
                    <a:lnTo>
                      <a:pt x="154" y="291"/>
                    </a:lnTo>
                    <a:lnTo>
                      <a:pt x="160" y="291"/>
                    </a:lnTo>
                    <a:lnTo>
                      <a:pt x="165" y="292"/>
                    </a:lnTo>
                    <a:lnTo>
                      <a:pt x="169" y="293"/>
                    </a:lnTo>
                    <a:lnTo>
                      <a:pt x="174" y="294"/>
                    </a:lnTo>
                    <a:lnTo>
                      <a:pt x="179" y="296"/>
                    </a:lnTo>
                    <a:lnTo>
                      <a:pt x="183" y="299"/>
                    </a:lnTo>
                    <a:lnTo>
                      <a:pt x="186" y="302"/>
                    </a:lnTo>
                    <a:lnTo>
                      <a:pt x="190" y="305"/>
                    </a:lnTo>
                    <a:lnTo>
                      <a:pt x="196" y="314"/>
                    </a:lnTo>
                    <a:lnTo>
                      <a:pt x="201" y="323"/>
                    </a:lnTo>
                    <a:lnTo>
                      <a:pt x="203" y="332"/>
                    </a:lnTo>
                    <a:lnTo>
                      <a:pt x="204" y="344"/>
                    </a:lnTo>
                    <a:lnTo>
                      <a:pt x="203" y="354"/>
                    </a:lnTo>
                    <a:lnTo>
                      <a:pt x="201" y="365"/>
                    </a:lnTo>
                    <a:lnTo>
                      <a:pt x="196" y="374"/>
                    </a:lnTo>
                    <a:lnTo>
                      <a:pt x="191" y="383"/>
                    </a:lnTo>
                    <a:lnTo>
                      <a:pt x="187" y="388"/>
                    </a:lnTo>
                    <a:lnTo>
                      <a:pt x="183" y="391"/>
                    </a:lnTo>
                    <a:lnTo>
                      <a:pt x="178" y="394"/>
                    </a:lnTo>
                    <a:lnTo>
                      <a:pt x="173" y="397"/>
                    </a:lnTo>
                    <a:lnTo>
                      <a:pt x="167" y="399"/>
                    </a:lnTo>
                    <a:lnTo>
                      <a:pt x="162" y="400"/>
                    </a:lnTo>
                    <a:lnTo>
                      <a:pt x="156" y="401"/>
                    </a:lnTo>
                    <a:lnTo>
                      <a:pt x="148" y="401"/>
                    </a:lnTo>
                    <a:lnTo>
                      <a:pt x="143" y="401"/>
                    </a:lnTo>
                    <a:lnTo>
                      <a:pt x="138" y="400"/>
                    </a:lnTo>
                    <a:lnTo>
                      <a:pt x="132" y="400"/>
                    </a:lnTo>
                    <a:lnTo>
                      <a:pt x="128" y="398"/>
                    </a:lnTo>
                    <a:lnTo>
                      <a:pt x="124" y="397"/>
                    </a:lnTo>
                    <a:lnTo>
                      <a:pt x="120" y="395"/>
                    </a:lnTo>
                    <a:lnTo>
                      <a:pt x="116" y="393"/>
                    </a:lnTo>
                    <a:lnTo>
                      <a:pt x="112" y="390"/>
                    </a:lnTo>
                    <a:lnTo>
                      <a:pt x="106" y="383"/>
                    </a:lnTo>
                    <a:lnTo>
                      <a:pt x="102" y="375"/>
                    </a:lnTo>
                    <a:lnTo>
                      <a:pt x="99" y="366"/>
                    </a:lnTo>
                    <a:lnTo>
                      <a:pt x="97" y="3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7" name="Freeform 145"/>
              <p:cNvSpPr>
                <a:spLocks noEditPoints="1"/>
              </p:cNvSpPr>
              <p:nvPr/>
            </p:nvSpPr>
            <p:spPr bwMode="auto">
              <a:xfrm>
                <a:off x="2390" y="1826"/>
                <a:ext cx="147" cy="201"/>
              </a:xfrm>
              <a:custGeom>
                <a:avLst/>
                <a:gdLst>
                  <a:gd name="T0" fmla="*/ 0 w 293"/>
                  <a:gd name="T1" fmla="*/ 2 h 401"/>
                  <a:gd name="T2" fmla="*/ 76 w 293"/>
                  <a:gd name="T3" fmla="*/ 168 h 401"/>
                  <a:gd name="T4" fmla="*/ 289 w 293"/>
                  <a:gd name="T5" fmla="*/ 127 h 401"/>
                  <a:gd name="T6" fmla="*/ 264 w 293"/>
                  <a:gd name="T7" fmla="*/ 160 h 401"/>
                  <a:gd name="T8" fmla="*/ 243 w 293"/>
                  <a:gd name="T9" fmla="*/ 168 h 401"/>
                  <a:gd name="T10" fmla="*/ 219 w 293"/>
                  <a:gd name="T11" fmla="*/ 169 h 401"/>
                  <a:gd name="T12" fmla="*/ 196 w 293"/>
                  <a:gd name="T13" fmla="*/ 166 h 401"/>
                  <a:gd name="T14" fmla="*/ 174 w 293"/>
                  <a:gd name="T15" fmla="*/ 154 h 401"/>
                  <a:gd name="T16" fmla="*/ 153 w 293"/>
                  <a:gd name="T17" fmla="*/ 118 h 401"/>
                  <a:gd name="T18" fmla="*/ 149 w 293"/>
                  <a:gd name="T19" fmla="*/ 72 h 401"/>
                  <a:gd name="T20" fmla="*/ 162 w 293"/>
                  <a:gd name="T21" fmla="*/ 30 h 401"/>
                  <a:gd name="T22" fmla="*/ 190 w 293"/>
                  <a:gd name="T23" fmla="*/ 8 h 401"/>
                  <a:gd name="T24" fmla="*/ 210 w 293"/>
                  <a:gd name="T25" fmla="*/ 1 h 401"/>
                  <a:gd name="T26" fmla="*/ 232 w 293"/>
                  <a:gd name="T27" fmla="*/ 0 h 401"/>
                  <a:gd name="T28" fmla="*/ 253 w 293"/>
                  <a:gd name="T29" fmla="*/ 5 h 401"/>
                  <a:gd name="T30" fmla="*/ 274 w 293"/>
                  <a:gd name="T31" fmla="*/ 20 h 401"/>
                  <a:gd name="T32" fmla="*/ 267 w 293"/>
                  <a:gd name="T33" fmla="*/ 54 h 401"/>
                  <a:gd name="T34" fmla="*/ 252 w 293"/>
                  <a:gd name="T35" fmla="*/ 28 h 401"/>
                  <a:gd name="T36" fmla="*/ 224 w 293"/>
                  <a:gd name="T37" fmla="*/ 20 h 401"/>
                  <a:gd name="T38" fmla="*/ 207 w 293"/>
                  <a:gd name="T39" fmla="*/ 22 h 401"/>
                  <a:gd name="T40" fmla="*/ 193 w 293"/>
                  <a:gd name="T41" fmla="*/ 29 h 401"/>
                  <a:gd name="T42" fmla="*/ 175 w 293"/>
                  <a:gd name="T43" fmla="*/ 53 h 401"/>
                  <a:gd name="T44" fmla="*/ 170 w 293"/>
                  <a:gd name="T45" fmla="*/ 85 h 401"/>
                  <a:gd name="T46" fmla="*/ 176 w 293"/>
                  <a:gd name="T47" fmla="*/ 120 h 401"/>
                  <a:gd name="T48" fmla="*/ 195 w 293"/>
                  <a:gd name="T49" fmla="*/ 143 h 401"/>
                  <a:gd name="T50" fmla="*/ 223 w 293"/>
                  <a:gd name="T51" fmla="*/ 150 h 401"/>
                  <a:gd name="T52" fmla="*/ 254 w 293"/>
                  <a:gd name="T53" fmla="*/ 140 h 401"/>
                  <a:gd name="T54" fmla="*/ 271 w 293"/>
                  <a:gd name="T55" fmla="*/ 110 h 401"/>
                  <a:gd name="T56" fmla="*/ 120 w 293"/>
                  <a:gd name="T57" fmla="*/ 367 h 401"/>
                  <a:gd name="T58" fmla="*/ 136 w 293"/>
                  <a:gd name="T59" fmla="*/ 381 h 401"/>
                  <a:gd name="T60" fmla="*/ 163 w 293"/>
                  <a:gd name="T61" fmla="*/ 381 h 401"/>
                  <a:gd name="T62" fmla="*/ 181 w 293"/>
                  <a:gd name="T63" fmla="*/ 361 h 401"/>
                  <a:gd name="T64" fmla="*/ 181 w 293"/>
                  <a:gd name="T65" fmla="*/ 330 h 401"/>
                  <a:gd name="T66" fmla="*/ 163 w 293"/>
                  <a:gd name="T67" fmla="*/ 313 h 401"/>
                  <a:gd name="T68" fmla="*/ 139 w 293"/>
                  <a:gd name="T69" fmla="*/ 312 h 401"/>
                  <a:gd name="T70" fmla="*/ 125 w 293"/>
                  <a:gd name="T71" fmla="*/ 319 h 401"/>
                  <a:gd name="T72" fmla="*/ 116 w 293"/>
                  <a:gd name="T73" fmla="*/ 236 h 401"/>
                  <a:gd name="T74" fmla="*/ 125 w 293"/>
                  <a:gd name="T75" fmla="*/ 302 h 401"/>
                  <a:gd name="T76" fmla="*/ 154 w 293"/>
                  <a:gd name="T77" fmla="*/ 291 h 401"/>
                  <a:gd name="T78" fmla="*/ 174 w 293"/>
                  <a:gd name="T79" fmla="*/ 294 h 401"/>
                  <a:gd name="T80" fmla="*/ 190 w 293"/>
                  <a:gd name="T81" fmla="*/ 305 h 401"/>
                  <a:gd name="T82" fmla="*/ 203 w 293"/>
                  <a:gd name="T83" fmla="*/ 344 h 401"/>
                  <a:gd name="T84" fmla="*/ 191 w 293"/>
                  <a:gd name="T85" fmla="*/ 383 h 401"/>
                  <a:gd name="T86" fmla="*/ 173 w 293"/>
                  <a:gd name="T87" fmla="*/ 397 h 401"/>
                  <a:gd name="T88" fmla="*/ 148 w 293"/>
                  <a:gd name="T89" fmla="*/ 401 h 401"/>
                  <a:gd name="T90" fmla="*/ 128 w 293"/>
                  <a:gd name="T91" fmla="*/ 398 h 401"/>
                  <a:gd name="T92" fmla="*/ 112 w 293"/>
                  <a:gd name="T93" fmla="*/ 390 h 401"/>
                  <a:gd name="T94" fmla="*/ 96 w 293"/>
                  <a:gd name="T95" fmla="*/ 35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401">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9"/>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2"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9"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96" y="355"/>
                    </a:moveTo>
                    <a:lnTo>
                      <a:pt x="116" y="353"/>
                    </a:lnTo>
                    <a:lnTo>
                      <a:pt x="118" y="361"/>
                    </a:lnTo>
                    <a:lnTo>
                      <a:pt x="120" y="367"/>
                    </a:lnTo>
                    <a:lnTo>
                      <a:pt x="124" y="371"/>
                    </a:lnTo>
                    <a:lnTo>
                      <a:pt x="127" y="375"/>
                    </a:lnTo>
                    <a:lnTo>
                      <a:pt x="131" y="378"/>
                    </a:lnTo>
                    <a:lnTo>
                      <a:pt x="136" y="381"/>
                    </a:lnTo>
                    <a:lnTo>
                      <a:pt x="142" y="383"/>
                    </a:lnTo>
                    <a:lnTo>
                      <a:pt x="149" y="383"/>
                    </a:lnTo>
                    <a:lnTo>
                      <a:pt x="156" y="382"/>
                    </a:lnTo>
                    <a:lnTo>
                      <a:pt x="163" y="381"/>
                    </a:lnTo>
                    <a:lnTo>
                      <a:pt x="169" y="377"/>
                    </a:lnTo>
                    <a:lnTo>
                      <a:pt x="174" y="372"/>
                    </a:lnTo>
                    <a:lnTo>
                      <a:pt x="178" y="367"/>
                    </a:lnTo>
                    <a:lnTo>
                      <a:pt x="181" y="361"/>
                    </a:lnTo>
                    <a:lnTo>
                      <a:pt x="182" y="353"/>
                    </a:lnTo>
                    <a:lnTo>
                      <a:pt x="183" y="345"/>
                    </a:lnTo>
                    <a:lnTo>
                      <a:pt x="182" y="338"/>
                    </a:lnTo>
                    <a:lnTo>
                      <a:pt x="181" y="330"/>
                    </a:lnTo>
                    <a:lnTo>
                      <a:pt x="178" y="325"/>
                    </a:lnTo>
                    <a:lnTo>
                      <a:pt x="175" y="320"/>
                    </a:lnTo>
                    <a:lnTo>
                      <a:pt x="170" y="316"/>
                    </a:lnTo>
                    <a:lnTo>
                      <a:pt x="163" y="313"/>
                    </a:lnTo>
                    <a:lnTo>
                      <a:pt x="157" y="312"/>
                    </a:lnTo>
                    <a:lnTo>
                      <a:pt x="149" y="310"/>
                    </a:lnTo>
                    <a:lnTo>
                      <a:pt x="145" y="310"/>
                    </a:lnTo>
                    <a:lnTo>
                      <a:pt x="139" y="312"/>
                    </a:lnTo>
                    <a:lnTo>
                      <a:pt x="135" y="313"/>
                    </a:lnTo>
                    <a:lnTo>
                      <a:pt x="132" y="315"/>
                    </a:lnTo>
                    <a:lnTo>
                      <a:pt x="128" y="317"/>
                    </a:lnTo>
                    <a:lnTo>
                      <a:pt x="125" y="319"/>
                    </a:lnTo>
                    <a:lnTo>
                      <a:pt x="121" y="322"/>
                    </a:lnTo>
                    <a:lnTo>
                      <a:pt x="119" y="325"/>
                    </a:lnTo>
                    <a:lnTo>
                      <a:pt x="99" y="321"/>
                    </a:lnTo>
                    <a:lnTo>
                      <a:pt x="116" y="236"/>
                    </a:lnTo>
                    <a:lnTo>
                      <a:pt x="195" y="236"/>
                    </a:lnTo>
                    <a:lnTo>
                      <a:pt x="195" y="256"/>
                    </a:lnTo>
                    <a:lnTo>
                      <a:pt x="133" y="256"/>
                    </a:lnTo>
                    <a:lnTo>
                      <a:pt x="125" y="302"/>
                    </a:lnTo>
                    <a:lnTo>
                      <a:pt x="132" y="297"/>
                    </a:lnTo>
                    <a:lnTo>
                      <a:pt x="139" y="293"/>
                    </a:lnTo>
                    <a:lnTo>
                      <a:pt x="147" y="292"/>
                    </a:lnTo>
                    <a:lnTo>
                      <a:pt x="154" y="291"/>
                    </a:lnTo>
                    <a:lnTo>
                      <a:pt x="159" y="291"/>
                    </a:lnTo>
                    <a:lnTo>
                      <a:pt x="164" y="292"/>
                    </a:lnTo>
                    <a:lnTo>
                      <a:pt x="169" y="293"/>
                    </a:lnTo>
                    <a:lnTo>
                      <a:pt x="174" y="294"/>
                    </a:lnTo>
                    <a:lnTo>
                      <a:pt x="178" y="296"/>
                    </a:lnTo>
                    <a:lnTo>
                      <a:pt x="182" y="299"/>
                    </a:lnTo>
                    <a:lnTo>
                      <a:pt x="185" y="302"/>
                    </a:lnTo>
                    <a:lnTo>
                      <a:pt x="190" y="305"/>
                    </a:lnTo>
                    <a:lnTo>
                      <a:pt x="196" y="314"/>
                    </a:lnTo>
                    <a:lnTo>
                      <a:pt x="200" y="323"/>
                    </a:lnTo>
                    <a:lnTo>
                      <a:pt x="202" y="332"/>
                    </a:lnTo>
                    <a:lnTo>
                      <a:pt x="203" y="344"/>
                    </a:lnTo>
                    <a:lnTo>
                      <a:pt x="202" y="354"/>
                    </a:lnTo>
                    <a:lnTo>
                      <a:pt x="200" y="365"/>
                    </a:lnTo>
                    <a:lnTo>
                      <a:pt x="196" y="374"/>
                    </a:lnTo>
                    <a:lnTo>
                      <a:pt x="191" y="383"/>
                    </a:lnTo>
                    <a:lnTo>
                      <a:pt x="186" y="388"/>
                    </a:lnTo>
                    <a:lnTo>
                      <a:pt x="182" y="391"/>
                    </a:lnTo>
                    <a:lnTo>
                      <a:pt x="177" y="394"/>
                    </a:lnTo>
                    <a:lnTo>
                      <a:pt x="173" y="397"/>
                    </a:lnTo>
                    <a:lnTo>
                      <a:pt x="167" y="399"/>
                    </a:lnTo>
                    <a:lnTo>
                      <a:pt x="161" y="400"/>
                    </a:lnTo>
                    <a:lnTo>
                      <a:pt x="155" y="401"/>
                    </a:lnTo>
                    <a:lnTo>
                      <a:pt x="148" y="401"/>
                    </a:lnTo>
                    <a:lnTo>
                      <a:pt x="142" y="401"/>
                    </a:lnTo>
                    <a:lnTo>
                      <a:pt x="137" y="400"/>
                    </a:lnTo>
                    <a:lnTo>
                      <a:pt x="132" y="400"/>
                    </a:lnTo>
                    <a:lnTo>
                      <a:pt x="128" y="398"/>
                    </a:lnTo>
                    <a:lnTo>
                      <a:pt x="124" y="397"/>
                    </a:lnTo>
                    <a:lnTo>
                      <a:pt x="119" y="395"/>
                    </a:lnTo>
                    <a:lnTo>
                      <a:pt x="115" y="393"/>
                    </a:lnTo>
                    <a:lnTo>
                      <a:pt x="112" y="390"/>
                    </a:lnTo>
                    <a:lnTo>
                      <a:pt x="106" y="383"/>
                    </a:lnTo>
                    <a:lnTo>
                      <a:pt x="102" y="375"/>
                    </a:lnTo>
                    <a:lnTo>
                      <a:pt x="98" y="366"/>
                    </a:lnTo>
                    <a:lnTo>
                      <a:pt x="96" y="3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8" name="Freeform 146"/>
              <p:cNvSpPr>
                <a:spLocks noEditPoints="1"/>
              </p:cNvSpPr>
              <p:nvPr/>
            </p:nvSpPr>
            <p:spPr bwMode="auto">
              <a:xfrm>
                <a:off x="2903" y="1826"/>
                <a:ext cx="147" cy="201"/>
              </a:xfrm>
              <a:custGeom>
                <a:avLst/>
                <a:gdLst>
                  <a:gd name="T0" fmla="*/ 0 w 293"/>
                  <a:gd name="T1" fmla="*/ 2 h 401"/>
                  <a:gd name="T2" fmla="*/ 76 w 293"/>
                  <a:gd name="T3" fmla="*/ 168 h 401"/>
                  <a:gd name="T4" fmla="*/ 289 w 293"/>
                  <a:gd name="T5" fmla="*/ 127 h 401"/>
                  <a:gd name="T6" fmla="*/ 264 w 293"/>
                  <a:gd name="T7" fmla="*/ 160 h 401"/>
                  <a:gd name="T8" fmla="*/ 243 w 293"/>
                  <a:gd name="T9" fmla="*/ 168 h 401"/>
                  <a:gd name="T10" fmla="*/ 219 w 293"/>
                  <a:gd name="T11" fmla="*/ 169 h 401"/>
                  <a:gd name="T12" fmla="*/ 196 w 293"/>
                  <a:gd name="T13" fmla="*/ 166 h 401"/>
                  <a:gd name="T14" fmla="*/ 174 w 293"/>
                  <a:gd name="T15" fmla="*/ 154 h 401"/>
                  <a:gd name="T16" fmla="*/ 153 w 293"/>
                  <a:gd name="T17" fmla="*/ 118 h 401"/>
                  <a:gd name="T18" fmla="*/ 149 w 293"/>
                  <a:gd name="T19" fmla="*/ 72 h 401"/>
                  <a:gd name="T20" fmla="*/ 162 w 293"/>
                  <a:gd name="T21" fmla="*/ 30 h 401"/>
                  <a:gd name="T22" fmla="*/ 190 w 293"/>
                  <a:gd name="T23" fmla="*/ 8 h 401"/>
                  <a:gd name="T24" fmla="*/ 210 w 293"/>
                  <a:gd name="T25" fmla="*/ 1 h 401"/>
                  <a:gd name="T26" fmla="*/ 232 w 293"/>
                  <a:gd name="T27" fmla="*/ 0 h 401"/>
                  <a:gd name="T28" fmla="*/ 253 w 293"/>
                  <a:gd name="T29" fmla="*/ 5 h 401"/>
                  <a:gd name="T30" fmla="*/ 274 w 293"/>
                  <a:gd name="T31" fmla="*/ 20 h 401"/>
                  <a:gd name="T32" fmla="*/ 267 w 293"/>
                  <a:gd name="T33" fmla="*/ 54 h 401"/>
                  <a:gd name="T34" fmla="*/ 251 w 293"/>
                  <a:gd name="T35" fmla="*/ 28 h 401"/>
                  <a:gd name="T36" fmla="*/ 224 w 293"/>
                  <a:gd name="T37" fmla="*/ 20 h 401"/>
                  <a:gd name="T38" fmla="*/ 207 w 293"/>
                  <a:gd name="T39" fmla="*/ 22 h 401"/>
                  <a:gd name="T40" fmla="*/ 193 w 293"/>
                  <a:gd name="T41" fmla="*/ 29 h 401"/>
                  <a:gd name="T42" fmla="*/ 175 w 293"/>
                  <a:gd name="T43" fmla="*/ 53 h 401"/>
                  <a:gd name="T44" fmla="*/ 170 w 293"/>
                  <a:gd name="T45" fmla="*/ 85 h 401"/>
                  <a:gd name="T46" fmla="*/ 176 w 293"/>
                  <a:gd name="T47" fmla="*/ 120 h 401"/>
                  <a:gd name="T48" fmla="*/ 195 w 293"/>
                  <a:gd name="T49" fmla="*/ 143 h 401"/>
                  <a:gd name="T50" fmla="*/ 223 w 293"/>
                  <a:gd name="T51" fmla="*/ 150 h 401"/>
                  <a:gd name="T52" fmla="*/ 254 w 293"/>
                  <a:gd name="T53" fmla="*/ 140 h 401"/>
                  <a:gd name="T54" fmla="*/ 271 w 293"/>
                  <a:gd name="T55" fmla="*/ 110 h 401"/>
                  <a:gd name="T56" fmla="*/ 176 w 293"/>
                  <a:gd name="T57" fmla="*/ 270 h 401"/>
                  <a:gd name="T58" fmla="*/ 162 w 293"/>
                  <a:gd name="T59" fmla="*/ 256 h 401"/>
                  <a:gd name="T60" fmla="*/ 141 w 293"/>
                  <a:gd name="T61" fmla="*/ 255 h 401"/>
                  <a:gd name="T62" fmla="*/ 125 w 293"/>
                  <a:gd name="T63" fmla="*/ 267 h 401"/>
                  <a:gd name="T64" fmla="*/ 114 w 293"/>
                  <a:gd name="T65" fmla="*/ 293 h 401"/>
                  <a:gd name="T66" fmla="*/ 120 w 293"/>
                  <a:gd name="T67" fmla="*/ 304 h 401"/>
                  <a:gd name="T68" fmla="*/ 142 w 293"/>
                  <a:gd name="T69" fmla="*/ 293 h 401"/>
                  <a:gd name="T70" fmla="*/ 163 w 293"/>
                  <a:gd name="T71" fmla="*/ 293 h 401"/>
                  <a:gd name="T72" fmla="*/ 181 w 293"/>
                  <a:gd name="T73" fmla="*/ 300 h 401"/>
                  <a:gd name="T74" fmla="*/ 200 w 293"/>
                  <a:gd name="T75" fmla="*/ 324 h 401"/>
                  <a:gd name="T76" fmla="*/ 202 w 293"/>
                  <a:gd name="T77" fmla="*/ 361 h 401"/>
                  <a:gd name="T78" fmla="*/ 189 w 293"/>
                  <a:gd name="T79" fmla="*/ 387 h 401"/>
                  <a:gd name="T80" fmla="*/ 165 w 293"/>
                  <a:gd name="T81" fmla="*/ 400 h 401"/>
                  <a:gd name="T82" fmla="*/ 138 w 293"/>
                  <a:gd name="T83" fmla="*/ 400 h 401"/>
                  <a:gd name="T84" fmla="*/ 117 w 293"/>
                  <a:gd name="T85" fmla="*/ 392 h 401"/>
                  <a:gd name="T86" fmla="*/ 96 w 293"/>
                  <a:gd name="T87" fmla="*/ 360 h 401"/>
                  <a:gd name="T88" fmla="*/ 96 w 293"/>
                  <a:gd name="T89" fmla="*/ 281 h 401"/>
                  <a:gd name="T90" fmla="*/ 118 w 293"/>
                  <a:gd name="T91" fmla="*/ 245 h 401"/>
                  <a:gd name="T92" fmla="*/ 140 w 293"/>
                  <a:gd name="T93" fmla="*/ 235 h 401"/>
                  <a:gd name="T94" fmla="*/ 162 w 293"/>
                  <a:gd name="T95" fmla="*/ 235 h 401"/>
                  <a:gd name="T96" fmla="*/ 178 w 293"/>
                  <a:gd name="T97" fmla="*/ 240 h 401"/>
                  <a:gd name="T98" fmla="*/ 195 w 293"/>
                  <a:gd name="T99" fmla="*/ 259 h 401"/>
                  <a:gd name="T100" fmla="*/ 113 w 293"/>
                  <a:gd name="T101" fmla="*/ 350 h 401"/>
                  <a:gd name="T102" fmla="*/ 119 w 293"/>
                  <a:gd name="T103" fmla="*/ 369 h 401"/>
                  <a:gd name="T104" fmla="*/ 135 w 293"/>
                  <a:gd name="T105" fmla="*/ 381 h 401"/>
                  <a:gd name="T106" fmla="*/ 157 w 293"/>
                  <a:gd name="T107" fmla="*/ 382 h 401"/>
                  <a:gd name="T108" fmla="*/ 178 w 293"/>
                  <a:gd name="T109" fmla="*/ 368 h 401"/>
                  <a:gd name="T110" fmla="*/ 182 w 293"/>
                  <a:gd name="T111" fmla="*/ 339 h 401"/>
                  <a:gd name="T112" fmla="*/ 169 w 293"/>
                  <a:gd name="T113" fmla="*/ 318 h 401"/>
                  <a:gd name="T114" fmla="*/ 141 w 293"/>
                  <a:gd name="T115" fmla="*/ 314 h 401"/>
                  <a:gd name="T116" fmla="*/ 118 w 293"/>
                  <a:gd name="T117" fmla="*/ 32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401">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9"/>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4" y="20"/>
                    </a:lnTo>
                    <a:lnTo>
                      <a:pt x="280" y="28"/>
                    </a:lnTo>
                    <a:lnTo>
                      <a:pt x="285" y="38"/>
                    </a:lnTo>
                    <a:lnTo>
                      <a:pt x="289" y="49"/>
                    </a:lnTo>
                    <a:lnTo>
                      <a:pt x="267" y="54"/>
                    </a:lnTo>
                    <a:lnTo>
                      <a:pt x="264" y="46"/>
                    </a:lnTo>
                    <a:lnTo>
                      <a:pt x="261" y="39"/>
                    </a:lnTo>
                    <a:lnTo>
                      <a:pt x="256" y="32"/>
                    </a:lnTo>
                    <a:lnTo>
                      <a:pt x="251"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8"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200" y="278"/>
                    </a:moveTo>
                    <a:lnTo>
                      <a:pt x="180" y="279"/>
                    </a:lnTo>
                    <a:lnTo>
                      <a:pt x="178" y="274"/>
                    </a:lnTo>
                    <a:lnTo>
                      <a:pt x="176" y="270"/>
                    </a:lnTo>
                    <a:lnTo>
                      <a:pt x="174" y="265"/>
                    </a:lnTo>
                    <a:lnTo>
                      <a:pt x="172" y="262"/>
                    </a:lnTo>
                    <a:lnTo>
                      <a:pt x="168" y="259"/>
                    </a:lnTo>
                    <a:lnTo>
                      <a:pt x="162" y="256"/>
                    </a:lnTo>
                    <a:lnTo>
                      <a:pt x="157" y="255"/>
                    </a:lnTo>
                    <a:lnTo>
                      <a:pt x="151" y="254"/>
                    </a:lnTo>
                    <a:lnTo>
                      <a:pt x="147" y="254"/>
                    </a:lnTo>
                    <a:lnTo>
                      <a:pt x="141" y="255"/>
                    </a:lnTo>
                    <a:lnTo>
                      <a:pt x="137" y="257"/>
                    </a:lnTo>
                    <a:lnTo>
                      <a:pt x="133" y="259"/>
                    </a:lnTo>
                    <a:lnTo>
                      <a:pt x="129" y="262"/>
                    </a:lnTo>
                    <a:lnTo>
                      <a:pt x="125" y="267"/>
                    </a:lnTo>
                    <a:lnTo>
                      <a:pt x="121" y="272"/>
                    </a:lnTo>
                    <a:lnTo>
                      <a:pt x="118" y="277"/>
                    </a:lnTo>
                    <a:lnTo>
                      <a:pt x="116" y="284"/>
                    </a:lnTo>
                    <a:lnTo>
                      <a:pt x="114" y="293"/>
                    </a:lnTo>
                    <a:lnTo>
                      <a:pt x="113" y="303"/>
                    </a:lnTo>
                    <a:lnTo>
                      <a:pt x="113" y="315"/>
                    </a:lnTo>
                    <a:lnTo>
                      <a:pt x="116" y="309"/>
                    </a:lnTo>
                    <a:lnTo>
                      <a:pt x="120" y="304"/>
                    </a:lnTo>
                    <a:lnTo>
                      <a:pt x="126" y="301"/>
                    </a:lnTo>
                    <a:lnTo>
                      <a:pt x="131" y="298"/>
                    </a:lnTo>
                    <a:lnTo>
                      <a:pt x="136" y="295"/>
                    </a:lnTo>
                    <a:lnTo>
                      <a:pt x="142" y="293"/>
                    </a:lnTo>
                    <a:lnTo>
                      <a:pt x="148" y="292"/>
                    </a:lnTo>
                    <a:lnTo>
                      <a:pt x="154" y="292"/>
                    </a:lnTo>
                    <a:lnTo>
                      <a:pt x="159" y="292"/>
                    </a:lnTo>
                    <a:lnTo>
                      <a:pt x="163" y="293"/>
                    </a:lnTo>
                    <a:lnTo>
                      <a:pt x="169" y="294"/>
                    </a:lnTo>
                    <a:lnTo>
                      <a:pt x="173" y="296"/>
                    </a:lnTo>
                    <a:lnTo>
                      <a:pt x="177" y="298"/>
                    </a:lnTo>
                    <a:lnTo>
                      <a:pt x="181" y="300"/>
                    </a:lnTo>
                    <a:lnTo>
                      <a:pt x="185" y="303"/>
                    </a:lnTo>
                    <a:lnTo>
                      <a:pt x="189" y="307"/>
                    </a:lnTo>
                    <a:lnTo>
                      <a:pt x="195" y="315"/>
                    </a:lnTo>
                    <a:lnTo>
                      <a:pt x="200" y="324"/>
                    </a:lnTo>
                    <a:lnTo>
                      <a:pt x="202" y="335"/>
                    </a:lnTo>
                    <a:lnTo>
                      <a:pt x="203" y="346"/>
                    </a:lnTo>
                    <a:lnTo>
                      <a:pt x="203" y="353"/>
                    </a:lnTo>
                    <a:lnTo>
                      <a:pt x="202" y="361"/>
                    </a:lnTo>
                    <a:lnTo>
                      <a:pt x="200" y="368"/>
                    </a:lnTo>
                    <a:lnTo>
                      <a:pt x="197" y="375"/>
                    </a:lnTo>
                    <a:lnTo>
                      <a:pt x="193" y="382"/>
                    </a:lnTo>
                    <a:lnTo>
                      <a:pt x="189" y="387"/>
                    </a:lnTo>
                    <a:lnTo>
                      <a:pt x="183" y="391"/>
                    </a:lnTo>
                    <a:lnTo>
                      <a:pt x="178" y="395"/>
                    </a:lnTo>
                    <a:lnTo>
                      <a:pt x="172" y="398"/>
                    </a:lnTo>
                    <a:lnTo>
                      <a:pt x="165" y="400"/>
                    </a:lnTo>
                    <a:lnTo>
                      <a:pt x="158" y="401"/>
                    </a:lnTo>
                    <a:lnTo>
                      <a:pt x="151" y="401"/>
                    </a:lnTo>
                    <a:lnTo>
                      <a:pt x="144" y="401"/>
                    </a:lnTo>
                    <a:lnTo>
                      <a:pt x="138" y="400"/>
                    </a:lnTo>
                    <a:lnTo>
                      <a:pt x="133" y="399"/>
                    </a:lnTo>
                    <a:lnTo>
                      <a:pt x="128" y="397"/>
                    </a:lnTo>
                    <a:lnTo>
                      <a:pt x="122" y="395"/>
                    </a:lnTo>
                    <a:lnTo>
                      <a:pt x="117" y="392"/>
                    </a:lnTo>
                    <a:lnTo>
                      <a:pt x="113" y="388"/>
                    </a:lnTo>
                    <a:lnTo>
                      <a:pt x="109" y="384"/>
                    </a:lnTo>
                    <a:lnTo>
                      <a:pt x="101" y="373"/>
                    </a:lnTo>
                    <a:lnTo>
                      <a:pt x="96" y="360"/>
                    </a:lnTo>
                    <a:lnTo>
                      <a:pt x="93" y="343"/>
                    </a:lnTo>
                    <a:lnTo>
                      <a:pt x="92" y="323"/>
                    </a:lnTo>
                    <a:lnTo>
                      <a:pt x="93" y="300"/>
                    </a:lnTo>
                    <a:lnTo>
                      <a:pt x="96" y="281"/>
                    </a:lnTo>
                    <a:lnTo>
                      <a:pt x="103" y="265"/>
                    </a:lnTo>
                    <a:lnTo>
                      <a:pt x="110" y="253"/>
                    </a:lnTo>
                    <a:lnTo>
                      <a:pt x="114" y="249"/>
                    </a:lnTo>
                    <a:lnTo>
                      <a:pt x="118" y="245"/>
                    </a:lnTo>
                    <a:lnTo>
                      <a:pt x="124" y="241"/>
                    </a:lnTo>
                    <a:lnTo>
                      <a:pt x="129" y="238"/>
                    </a:lnTo>
                    <a:lnTo>
                      <a:pt x="134" y="237"/>
                    </a:lnTo>
                    <a:lnTo>
                      <a:pt x="140" y="235"/>
                    </a:lnTo>
                    <a:lnTo>
                      <a:pt x="147" y="234"/>
                    </a:lnTo>
                    <a:lnTo>
                      <a:pt x="153" y="234"/>
                    </a:lnTo>
                    <a:lnTo>
                      <a:pt x="157" y="234"/>
                    </a:lnTo>
                    <a:lnTo>
                      <a:pt x="162" y="235"/>
                    </a:lnTo>
                    <a:lnTo>
                      <a:pt x="167" y="236"/>
                    </a:lnTo>
                    <a:lnTo>
                      <a:pt x="171" y="237"/>
                    </a:lnTo>
                    <a:lnTo>
                      <a:pt x="174" y="238"/>
                    </a:lnTo>
                    <a:lnTo>
                      <a:pt x="178" y="240"/>
                    </a:lnTo>
                    <a:lnTo>
                      <a:pt x="181" y="244"/>
                    </a:lnTo>
                    <a:lnTo>
                      <a:pt x="184" y="246"/>
                    </a:lnTo>
                    <a:lnTo>
                      <a:pt x="190" y="252"/>
                    </a:lnTo>
                    <a:lnTo>
                      <a:pt x="195" y="259"/>
                    </a:lnTo>
                    <a:lnTo>
                      <a:pt x="198" y="269"/>
                    </a:lnTo>
                    <a:lnTo>
                      <a:pt x="200" y="278"/>
                    </a:lnTo>
                    <a:close/>
                    <a:moveTo>
                      <a:pt x="113" y="346"/>
                    </a:moveTo>
                    <a:lnTo>
                      <a:pt x="113" y="350"/>
                    </a:lnTo>
                    <a:lnTo>
                      <a:pt x="114" y="355"/>
                    </a:lnTo>
                    <a:lnTo>
                      <a:pt x="115" y="360"/>
                    </a:lnTo>
                    <a:lnTo>
                      <a:pt x="117" y="365"/>
                    </a:lnTo>
                    <a:lnTo>
                      <a:pt x="119" y="369"/>
                    </a:lnTo>
                    <a:lnTo>
                      <a:pt x="122" y="372"/>
                    </a:lnTo>
                    <a:lnTo>
                      <a:pt x="127" y="375"/>
                    </a:lnTo>
                    <a:lnTo>
                      <a:pt x="131" y="378"/>
                    </a:lnTo>
                    <a:lnTo>
                      <a:pt x="135" y="381"/>
                    </a:lnTo>
                    <a:lnTo>
                      <a:pt x="139" y="382"/>
                    </a:lnTo>
                    <a:lnTo>
                      <a:pt x="144" y="383"/>
                    </a:lnTo>
                    <a:lnTo>
                      <a:pt x="150" y="383"/>
                    </a:lnTo>
                    <a:lnTo>
                      <a:pt x="157" y="382"/>
                    </a:lnTo>
                    <a:lnTo>
                      <a:pt x="163" y="381"/>
                    </a:lnTo>
                    <a:lnTo>
                      <a:pt x="169" y="377"/>
                    </a:lnTo>
                    <a:lnTo>
                      <a:pt x="174" y="373"/>
                    </a:lnTo>
                    <a:lnTo>
                      <a:pt x="178" y="368"/>
                    </a:lnTo>
                    <a:lnTo>
                      <a:pt x="181" y="362"/>
                    </a:lnTo>
                    <a:lnTo>
                      <a:pt x="182" y="354"/>
                    </a:lnTo>
                    <a:lnTo>
                      <a:pt x="183" y="347"/>
                    </a:lnTo>
                    <a:lnTo>
                      <a:pt x="182" y="339"/>
                    </a:lnTo>
                    <a:lnTo>
                      <a:pt x="181" y="332"/>
                    </a:lnTo>
                    <a:lnTo>
                      <a:pt x="178" y="326"/>
                    </a:lnTo>
                    <a:lnTo>
                      <a:pt x="174" y="321"/>
                    </a:lnTo>
                    <a:lnTo>
                      <a:pt x="169" y="318"/>
                    </a:lnTo>
                    <a:lnTo>
                      <a:pt x="163" y="315"/>
                    </a:lnTo>
                    <a:lnTo>
                      <a:pt x="156" y="314"/>
                    </a:lnTo>
                    <a:lnTo>
                      <a:pt x="149" y="313"/>
                    </a:lnTo>
                    <a:lnTo>
                      <a:pt x="141" y="314"/>
                    </a:lnTo>
                    <a:lnTo>
                      <a:pt x="134" y="315"/>
                    </a:lnTo>
                    <a:lnTo>
                      <a:pt x="128" y="318"/>
                    </a:lnTo>
                    <a:lnTo>
                      <a:pt x="122" y="321"/>
                    </a:lnTo>
                    <a:lnTo>
                      <a:pt x="118" y="326"/>
                    </a:lnTo>
                    <a:lnTo>
                      <a:pt x="115" y="331"/>
                    </a:lnTo>
                    <a:lnTo>
                      <a:pt x="114" y="339"/>
                    </a:lnTo>
                    <a:lnTo>
                      <a:pt x="113" y="3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79" name="Freeform 147"/>
              <p:cNvSpPr>
                <a:spLocks noEditPoints="1"/>
              </p:cNvSpPr>
              <p:nvPr/>
            </p:nvSpPr>
            <p:spPr bwMode="auto">
              <a:xfrm>
                <a:off x="3166" y="1826"/>
                <a:ext cx="146" cy="201"/>
              </a:xfrm>
              <a:custGeom>
                <a:avLst/>
                <a:gdLst>
                  <a:gd name="T0" fmla="*/ 0 w 294"/>
                  <a:gd name="T1" fmla="*/ 2 h 401"/>
                  <a:gd name="T2" fmla="*/ 77 w 294"/>
                  <a:gd name="T3" fmla="*/ 168 h 401"/>
                  <a:gd name="T4" fmla="*/ 290 w 294"/>
                  <a:gd name="T5" fmla="*/ 127 h 401"/>
                  <a:gd name="T6" fmla="*/ 265 w 294"/>
                  <a:gd name="T7" fmla="*/ 160 h 401"/>
                  <a:gd name="T8" fmla="*/ 244 w 294"/>
                  <a:gd name="T9" fmla="*/ 168 h 401"/>
                  <a:gd name="T10" fmla="*/ 219 w 294"/>
                  <a:gd name="T11" fmla="*/ 169 h 401"/>
                  <a:gd name="T12" fmla="*/ 196 w 294"/>
                  <a:gd name="T13" fmla="*/ 166 h 401"/>
                  <a:gd name="T14" fmla="*/ 174 w 294"/>
                  <a:gd name="T15" fmla="*/ 154 h 401"/>
                  <a:gd name="T16" fmla="*/ 153 w 294"/>
                  <a:gd name="T17" fmla="*/ 118 h 401"/>
                  <a:gd name="T18" fmla="*/ 149 w 294"/>
                  <a:gd name="T19" fmla="*/ 72 h 401"/>
                  <a:gd name="T20" fmla="*/ 163 w 294"/>
                  <a:gd name="T21" fmla="*/ 30 h 401"/>
                  <a:gd name="T22" fmla="*/ 190 w 294"/>
                  <a:gd name="T23" fmla="*/ 8 h 401"/>
                  <a:gd name="T24" fmla="*/ 210 w 294"/>
                  <a:gd name="T25" fmla="*/ 1 h 401"/>
                  <a:gd name="T26" fmla="*/ 232 w 294"/>
                  <a:gd name="T27" fmla="*/ 0 h 401"/>
                  <a:gd name="T28" fmla="*/ 253 w 294"/>
                  <a:gd name="T29" fmla="*/ 5 h 401"/>
                  <a:gd name="T30" fmla="*/ 274 w 294"/>
                  <a:gd name="T31" fmla="*/ 20 h 401"/>
                  <a:gd name="T32" fmla="*/ 268 w 294"/>
                  <a:gd name="T33" fmla="*/ 54 h 401"/>
                  <a:gd name="T34" fmla="*/ 252 w 294"/>
                  <a:gd name="T35" fmla="*/ 28 h 401"/>
                  <a:gd name="T36" fmla="*/ 225 w 294"/>
                  <a:gd name="T37" fmla="*/ 20 h 401"/>
                  <a:gd name="T38" fmla="*/ 208 w 294"/>
                  <a:gd name="T39" fmla="*/ 22 h 401"/>
                  <a:gd name="T40" fmla="*/ 193 w 294"/>
                  <a:gd name="T41" fmla="*/ 29 h 401"/>
                  <a:gd name="T42" fmla="*/ 175 w 294"/>
                  <a:gd name="T43" fmla="*/ 53 h 401"/>
                  <a:gd name="T44" fmla="*/ 170 w 294"/>
                  <a:gd name="T45" fmla="*/ 85 h 401"/>
                  <a:gd name="T46" fmla="*/ 176 w 294"/>
                  <a:gd name="T47" fmla="*/ 120 h 401"/>
                  <a:gd name="T48" fmla="*/ 195 w 294"/>
                  <a:gd name="T49" fmla="*/ 143 h 401"/>
                  <a:gd name="T50" fmla="*/ 224 w 294"/>
                  <a:gd name="T51" fmla="*/ 150 h 401"/>
                  <a:gd name="T52" fmla="*/ 254 w 294"/>
                  <a:gd name="T53" fmla="*/ 140 h 401"/>
                  <a:gd name="T54" fmla="*/ 272 w 294"/>
                  <a:gd name="T55" fmla="*/ 110 h 401"/>
                  <a:gd name="T56" fmla="*/ 176 w 294"/>
                  <a:gd name="T57" fmla="*/ 270 h 401"/>
                  <a:gd name="T58" fmla="*/ 163 w 294"/>
                  <a:gd name="T59" fmla="*/ 256 h 401"/>
                  <a:gd name="T60" fmla="*/ 142 w 294"/>
                  <a:gd name="T61" fmla="*/ 255 h 401"/>
                  <a:gd name="T62" fmla="*/ 125 w 294"/>
                  <a:gd name="T63" fmla="*/ 267 h 401"/>
                  <a:gd name="T64" fmla="*/ 115 w 294"/>
                  <a:gd name="T65" fmla="*/ 293 h 401"/>
                  <a:gd name="T66" fmla="*/ 121 w 294"/>
                  <a:gd name="T67" fmla="*/ 304 h 401"/>
                  <a:gd name="T68" fmla="*/ 143 w 294"/>
                  <a:gd name="T69" fmla="*/ 293 h 401"/>
                  <a:gd name="T70" fmla="*/ 164 w 294"/>
                  <a:gd name="T71" fmla="*/ 293 h 401"/>
                  <a:gd name="T72" fmla="*/ 182 w 294"/>
                  <a:gd name="T73" fmla="*/ 300 h 401"/>
                  <a:gd name="T74" fmla="*/ 201 w 294"/>
                  <a:gd name="T75" fmla="*/ 324 h 401"/>
                  <a:gd name="T76" fmla="*/ 203 w 294"/>
                  <a:gd name="T77" fmla="*/ 361 h 401"/>
                  <a:gd name="T78" fmla="*/ 189 w 294"/>
                  <a:gd name="T79" fmla="*/ 387 h 401"/>
                  <a:gd name="T80" fmla="*/ 166 w 294"/>
                  <a:gd name="T81" fmla="*/ 400 h 401"/>
                  <a:gd name="T82" fmla="*/ 139 w 294"/>
                  <a:gd name="T83" fmla="*/ 400 h 401"/>
                  <a:gd name="T84" fmla="*/ 118 w 294"/>
                  <a:gd name="T85" fmla="*/ 392 h 401"/>
                  <a:gd name="T86" fmla="*/ 97 w 294"/>
                  <a:gd name="T87" fmla="*/ 360 h 401"/>
                  <a:gd name="T88" fmla="*/ 97 w 294"/>
                  <a:gd name="T89" fmla="*/ 281 h 401"/>
                  <a:gd name="T90" fmla="*/ 119 w 294"/>
                  <a:gd name="T91" fmla="*/ 245 h 401"/>
                  <a:gd name="T92" fmla="*/ 141 w 294"/>
                  <a:gd name="T93" fmla="*/ 235 h 401"/>
                  <a:gd name="T94" fmla="*/ 163 w 294"/>
                  <a:gd name="T95" fmla="*/ 235 h 401"/>
                  <a:gd name="T96" fmla="*/ 179 w 294"/>
                  <a:gd name="T97" fmla="*/ 240 h 401"/>
                  <a:gd name="T98" fmla="*/ 195 w 294"/>
                  <a:gd name="T99" fmla="*/ 259 h 401"/>
                  <a:gd name="T100" fmla="*/ 114 w 294"/>
                  <a:gd name="T101" fmla="*/ 350 h 401"/>
                  <a:gd name="T102" fmla="*/ 120 w 294"/>
                  <a:gd name="T103" fmla="*/ 369 h 401"/>
                  <a:gd name="T104" fmla="*/ 136 w 294"/>
                  <a:gd name="T105" fmla="*/ 381 h 401"/>
                  <a:gd name="T106" fmla="*/ 158 w 294"/>
                  <a:gd name="T107" fmla="*/ 382 h 401"/>
                  <a:gd name="T108" fmla="*/ 179 w 294"/>
                  <a:gd name="T109" fmla="*/ 368 h 401"/>
                  <a:gd name="T110" fmla="*/ 183 w 294"/>
                  <a:gd name="T111" fmla="*/ 339 h 401"/>
                  <a:gd name="T112" fmla="*/ 169 w 294"/>
                  <a:gd name="T113" fmla="*/ 318 h 401"/>
                  <a:gd name="T114" fmla="*/ 142 w 294"/>
                  <a:gd name="T115" fmla="*/ 314 h 401"/>
                  <a:gd name="T116" fmla="*/ 119 w 294"/>
                  <a:gd name="T117" fmla="*/ 32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4" h="401">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7" y="129"/>
                    </a:lnTo>
                    <a:lnTo>
                      <a:pt x="153" y="118"/>
                    </a:lnTo>
                    <a:lnTo>
                      <a:pt x="150" y="108"/>
                    </a:lnTo>
                    <a:lnTo>
                      <a:pt x="149" y="96"/>
                    </a:lnTo>
                    <a:lnTo>
                      <a:pt x="148" y="85"/>
                    </a:lnTo>
                    <a:lnTo>
                      <a:pt x="149" y="72"/>
                    </a:lnTo>
                    <a:lnTo>
                      <a:pt x="150" y="61"/>
                    </a:lnTo>
                    <a:lnTo>
                      <a:pt x="153" y="49"/>
                    </a:lnTo>
                    <a:lnTo>
                      <a:pt x="158" y="40"/>
                    </a:lnTo>
                    <a:lnTo>
                      <a:pt x="163" y="30"/>
                    </a:lnTo>
                    <a:lnTo>
                      <a:pt x="169" y="22"/>
                    </a:lnTo>
                    <a:lnTo>
                      <a:pt x="178" y="16"/>
                    </a:lnTo>
                    <a:lnTo>
                      <a:pt x="186" y="10"/>
                    </a:lnTo>
                    <a:lnTo>
                      <a:pt x="190" y="8"/>
                    </a:lnTo>
                    <a:lnTo>
                      <a:pt x="195" y="5"/>
                    </a:lnTo>
                    <a:lnTo>
                      <a:pt x="200" y="4"/>
                    </a:lnTo>
                    <a:lnTo>
                      <a:pt x="205" y="2"/>
                    </a:lnTo>
                    <a:lnTo>
                      <a:pt x="210" y="1"/>
                    </a:lnTo>
                    <a:lnTo>
                      <a:pt x="215" y="1"/>
                    </a:lnTo>
                    <a:lnTo>
                      <a:pt x="221"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1"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201" y="278"/>
                    </a:moveTo>
                    <a:lnTo>
                      <a:pt x="181" y="279"/>
                    </a:lnTo>
                    <a:lnTo>
                      <a:pt x="179" y="274"/>
                    </a:lnTo>
                    <a:lnTo>
                      <a:pt x="176" y="270"/>
                    </a:lnTo>
                    <a:lnTo>
                      <a:pt x="174" y="265"/>
                    </a:lnTo>
                    <a:lnTo>
                      <a:pt x="172" y="262"/>
                    </a:lnTo>
                    <a:lnTo>
                      <a:pt x="168" y="259"/>
                    </a:lnTo>
                    <a:lnTo>
                      <a:pt x="163" y="256"/>
                    </a:lnTo>
                    <a:lnTo>
                      <a:pt x="158" y="255"/>
                    </a:lnTo>
                    <a:lnTo>
                      <a:pt x="151" y="254"/>
                    </a:lnTo>
                    <a:lnTo>
                      <a:pt x="147" y="254"/>
                    </a:lnTo>
                    <a:lnTo>
                      <a:pt x="142" y="255"/>
                    </a:lnTo>
                    <a:lnTo>
                      <a:pt x="138" y="257"/>
                    </a:lnTo>
                    <a:lnTo>
                      <a:pt x="133" y="259"/>
                    </a:lnTo>
                    <a:lnTo>
                      <a:pt x="129" y="262"/>
                    </a:lnTo>
                    <a:lnTo>
                      <a:pt x="125" y="267"/>
                    </a:lnTo>
                    <a:lnTo>
                      <a:pt x="122" y="272"/>
                    </a:lnTo>
                    <a:lnTo>
                      <a:pt x="119" y="277"/>
                    </a:lnTo>
                    <a:lnTo>
                      <a:pt x="117" y="284"/>
                    </a:lnTo>
                    <a:lnTo>
                      <a:pt x="115" y="293"/>
                    </a:lnTo>
                    <a:lnTo>
                      <a:pt x="114" y="303"/>
                    </a:lnTo>
                    <a:lnTo>
                      <a:pt x="114" y="315"/>
                    </a:lnTo>
                    <a:lnTo>
                      <a:pt x="117" y="309"/>
                    </a:lnTo>
                    <a:lnTo>
                      <a:pt x="121" y="304"/>
                    </a:lnTo>
                    <a:lnTo>
                      <a:pt x="126" y="301"/>
                    </a:lnTo>
                    <a:lnTo>
                      <a:pt x="131" y="298"/>
                    </a:lnTo>
                    <a:lnTo>
                      <a:pt x="137" y="295"/>
                    </a:lnTo>
                    <a:lnTo>
                      <a:pt x="143" y="293"/>
                    </a:lnTo>
                    <a:lnTo>
                      <a:pt x="148" y="292"/>
                    </a:lnTo>
                    <a:lnTo>
                      <a:pt x="154" y="292"/>
                    </a:lnTo>
                    <a:lnTo>
                      <a:pt x="160" y="292"/>
                    </a:lnTo>
                    <a:lnTo>
                      <a:pt x="164" y="293"/>
                    </a:lnTo>
                    <a:lnTo>
                      <a:pt x="169" y="294"/>
                    </a:lnTo>
                    <a:lnTo>
                      <a:pt x="173" y="296"/>
                    </a:lnTo>
                    <a:lnTo>
                      <a:pt x="178" y="298"/>
                    </a:lnTo>
                    <a:lnTo>
                      <a:pt x="182" y="300"/>
                    </a:lnTo>
                    <a:lnTo>
                      <a:pt x="186" y="303"/>
                    </a:lnTo>
                    <a:lnTo>
                      <a:pt x="189" y="307"/>
                    </a:lnTo>
                    <a:lnTo>
                      <a:pt x="195" y="315"/>
                    </a:lnTo>
                    <a:lnTo>
                      <a:pt x="201" y="324"/>
                    </a:lnTo>
                    <a:lnTo>
                      <a:pt x="203" y="335"/>
                    </a:lnTo>
                    <a:lnTo>
                      <a:pt x="204" y="346"/>
                    </a:lnTo>
                    <a:lnTo>
                      <a:pt x="204" y="353"/>
                    </a:lnTo>
                    <a:lnTo>
                      <a:pt x="203" y="361"/>
                    </a:lnTo>
                    <a:lnTo>
                      <a:pt x="201" y="368"/>
                    </a:lnTo>
                    <a:lnTo>
                      <a:pt x="197" y="375"/>
                    </a:lnTo>
                    <a:lnTo>
                      <a:pt x="193" y="382"/>
                    </a:lnTo>
                    <a:lnTo>
                      <a:pt x="189" y="387"/>
                    </a:lnTo>
                    <a:lnTo>
                      <a:pt x="184" y="391"/>
                    </a:lnTo>
                    <a:lnTo>
                      <a:pt x="179" y="395"/>
                    </a:lnTo>
                    <a:lnTo>
                      <a:pt x="172" y="398"/>
                    </a:lnTo>
                    <a:lnTo>
                      <a:pt x="166" y="400"/>
                    </a:lnTo>
                    <a:lnTo>
                      <a:pt x="159" y="401"/>
                    </a:lnTo>
                    <a:lnTo>
                      <a:pt x="151" y="401"/>
                    </a:lnTo>
                    <a:lnTo>
                      <a:pt x="145" y="401"/>
                    </a:lnTo>
                    <a:lnTo>
                      <a:pt x="139" y="400"/>
                    </a:lnTo>
                    <a:lnTo>
                      <a:pt x="133" y="399"/>
                    </a:lnTo>
                    <a:lnTo>
                      <a:pt x="128" y="397"/>
                    </a:lnTo>
                    <a:lnTo>
                      <a:pt x="123" y="395"/>
                    </a:lnTo>
                    <a:lnTo>
                      <a:pt x="118" y="392"/>
                    </a:lnTo>
                    <a:lnTo>
                      <a:pt x="114" y="388"/>
                    </a:lnTo>
                    <a:lnTo>
                      <a:pt x="109" y="384"/>
                    </a:lnTo>
                    <a:lnTo>
                      <a:pt x="102" y="373"/>
                    </a:lnTo>
                    <a:lnTo>
                      <a:pt x="97" y="360"/>
                    </a:lnTo>
                    <a:lnTo>
                      <a:pt x="94" y="343"/>
                    </a:lnTo>
                    <a:lnTo>
                      <a:pt x="93" y="323"/>
                    </a:lnTo>
                    <a:lnTo>
                      <a:pt x="94" y="300"/>
                    </a:lnTo>
                    <a:lnTo>
                      <a:pt x="97" y="281"/>
                    </a:lnTo>
                    <a:lnTo>
                      <a:pt x="103" y="265"/>
                    </a:lnTo>
                    <a:lnTo>
                      <a:pt x="110" y="253"/>
                    </a:lnTo>
                    <a:lnTo>
                      <a:pt x="115" y="249"/>
                    </a:lnTo>
                    <a:lnTo>
                      <a:pt x="119" y="245"/>
                    </a:lnTo>
                    <a:lnTo>
                      <a:pt x="124" y="241"/>
                    </a:lnTo>
                    <a:lnTo>
                      <a:pt x="129" y="238"/>
                    </a:lnTo>
                    <a:lnTo>
                      <a:pt x="134" y="237"/>
                    </a:lnTo>
                    <a:lnTo>
                      <a:pt x="141" y="235"/>
                    </a:lnTo>
                    <a:lnTo>
                      <a:pt x="147" y="234"/>
                    </a:lnTo>
                    <a:lnTo>
                      <a:pt x="153" y="234"/>
                    </a:lnTo>
                    <a:lnTo>
                      <a:pt x="158" y="234"/>
                    </a:lnTo>
                    <a:lnTo>
                      <a:pt x="163" y="235"/>
                    </a:lnTo>
                    <a:lnTo>
                      <a:pt x="167" y="236"/>
                    </a:lnTo>
                    <a:lnTo>
                      <a:pt x="171" y="237"/>
                    </a:lnTo>
                    <a:lnTo>
                      <a:pt x="174" y="238"/>
                    </a:lnTo>
                    <a:lnTo>
                      <a:pt x="179" y="240"/>
                    </a:lnTo>
                    <a:lnTo>
                      <a:pt x="182" y="244"/>
                    </a:lnTo>
                    <a:lnTo>
                      <a:pt x="185" y="246"/>
                    </a:lnTo>
                    <a:lnTo>
                      <a:pt x="190" y="252"/>
                    </a:lnTo>
                    <a:lnTo>
                      <a:pt x="195" y="259"/>
                    </a:lnTo>
                    <a:lnTo>
                      <a:pt x="198" y="269"/>
                    </a:lnTo>
                    <a:lnTo>
                      <a:pt x="201" y="278"/>
                    </a:lnTo>
                    <a:close/>
                    <a:moveTo>
                      <a:pt x="114" y="346"/>
                    </a:moveTo>
                    <a:lnTo>
                      <a:pt x="114" y="350"/>
                    </a:lnTo>
                    <a:lnTo>
                      <a:pt x="115" y="355"/>
                    </a:lnTo>
                    <a:lnTo>
                      <a:pt x="116" y="360"/>
                    </a:lnTo>
                    <a:lnTo>
                      <a:pt x="118" y="365"/>
                    </a:lnTo>
                    <a:lnTo>
                      <a:pt x="120" y="369"/>
                    </a:lnTo>
                    <a:lnTo>
                      <a:pt x="123" y="372"/>
                    </a:lnTo>
                    <a:lnTo>
                      <a:pt x="127" y="375"/>
                    </a:lnTo>
                    <a:lnTo>
                      <a:pt x="131" y="378"/>
                    </a:lnTo>
                    <a:lnTo>
                      <a:pt x="136" y="381"/>
                    </a:lnTo>
                    <a:lnTo>
                      <a:pt x="140" y="382"/>
                    </a:lnTo>
                    <a:lnTo>
                      <a:pt x="145" y="383"/>
                    </a:lnTo>
                    <a:lnTo>
                      <a:pt x="150" y="383"/>
                    </a:lnTo>
                    <a:lnTo>
                      <a:pt x="158" y="382"/>
                    </a:lnTo>
                    <a:lnTo>
                      <a:pt x="164" y="381"/>
                    </a:lnTo>
                    <a:lnTo>
                      <a:pt x="169" y="377"/>
                    </a:lnTo>
                    <a:lnTo>
                      <a:pt x="174" y="373"/>
                    </a:lnTo>
                    <a:lnTo>
                      <a:pt x="179" y="368"/>
                    </a:lnTo>
                    <a:lnTo>
                      <a:pt x="182" y="362"/>
                    </a:lnTo>
                    <a:lnTo>
                      <a:pt x="183" y="354"/>
                    </a:lnTo>
                    <a:lnTo>
                      <a:pt x="184" y="347"/>
                    </a:lnTo>
                    <a:lnTo>
                      <a:pt x="183" y="339"/>
                    </a:lnTo>
                    <a:lnTo>
                      <a:pt x="182" y="332"/>
                    </a:lnTo>
                    <a:lnTo>
                      <a:pt x="179" y="326"/>
                    </a:lnTo>
                    <a:lnTo>
                      <a:pt x="174" y="321"/>
                    </a:lnTo>
                    <a:lnTo>
                      <a:pt x="169" y="318"/>
                    </a:lnTo>
                    <a:lnTo>
                      <a:pt x="164" y="315"/>
                    </a:lnTo>
                    <a:lnTo>
                      <a:pt x="157" y="314"/>
                    </a:lnTo>
                    <a:lnTo>
                      <a:pt x="149" y="313"/>
                    </a:lnTo>
                    <a:lnTo>
                      <a:pt x="142" y="314"/>
                    </a:lnTo>
                    <a:lnTo>
                      <a:pt x="134" y="315"/>
                    </a:lnTo>
                    <a:lnTo>
                      <a:pt x="128" y="318"/>
                    </a:lnTo>
                    <a:lnTo>
                      <a:pt x="123" y="321"/>
                    </a:lnTo>
                    <a:lnTo>
                      <a:pt x="119" y="326"/>
                    </a:lnTo>
                    <a:lnTo>
                      <a:pt x="116" y="331"/>
                    </a:lnTo>
                    <a:lnTo>
                      <a:pt x="115" y="339"/>
                    </a:lnTo>
                    <a:lnTo>
                      <a:pt x="114" y="3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0" name="Freeform 148"/>
              <p:cNvSpPr>
                <a:spLocks noEditPoints="1"/>
              </p:cNvSpPr>
              <p:nvPr/>
            </p:nvSpPr>
            <p:spPr bwMode="auto">
              <a:xfrm>
                <a:off x="3952" y="1826"/>
                <a:ext cx="147" cy="201"/>
              </a:xfrm>
              <a:custGeom>
                <a:avLst/>
                <a:gdLst>
                  <a:gd name="T0" fmla="*/ 0 w 293"/>
                  <a:gd name="T1" fmla="*/ 22 h 400"/>
                  <a:gd name="T2" fmla="*/ 131 w 293"/>
                  <a:gd name="T3" fmla="*/ 22 h 400"/>
                  <a:gd name="T4" fmla="*/ 54 w 293"/>
                  <a:gd name="T5" fmla="*/ 168 h 400"/>
                  <a:gd name="T6" fmla="*/ 289 w 293"/>
                  <a:gd name="T7" fmla="*/ 127 h 400"/>
                  <a:gd name="T8" fmla="*/ 268 w 293"/>
                  <a:gd name="T9" fmla="*/ 157 h 400"/>
                  <a:gd name="T10" fmla="*/ 254 w 293"/>
                  <a:gd name="T11" fmla="*/ 165 h 400"/>
                  <a:gd name="T12" fmla="*/ 238 w 293"/>
                  <a:gd name="T13" fmla="*/ 168 h 400"/>
                  <a:gd name="T14" fmla="*/ 219 w 293"/>
                  <a:gd name="T15" fmla="*/ 169 h 400"/>
                  <a:gd name="T16" fmla="*/ 201 w 293"/>
                  <a:gd name="T17" fmla="*/ 167 h 400"/>
                  <a:gd name="T18" fmla="*/ 185 w 293"/>
                  <a:gd name="T19" fmla="*/ 162 h 400"/>
                  <a:gd name="T20" fmla="*/ 168 w 293"/>
                  <a:gd name="T21" fmla="*/ 146 h 400"/>
                  <a:gd name="T22" fmla="*/ 153 w 293"/>
                  <a:gd name="T23" fmla="*/ 118 h 400"/>
                  <a:gd name="T24" fmla="*/ 148 w 293"/>
                  <a:gd name="T25" fmla="*/ 85 h 400"/>
                  <a:gd name="T26" fmla="*/ 153 w 293"/>
                  <a:gd name="T27" fmla="*/ 49 h 400"/>
                  <a:gd name="T28" fmla="*/ 169 w 293"/>
                  <a:gd name="T29" fmla="*/ 22 h 400"/>
                  <a:gd name="T30" fmla="*/ 190 w 293"/>
                  <a:gd name="T31" fmla="*/ 8 h 400"/>
                  <a:gd name="T32" fmla="*/ 204 w 293"/>
                  <a:gd name="T33" fmla="*/ 2 h 400"/>
                  <a:gd name="T34" fmla="*/ 220 w 293"/>
                  <a:gd name="T35" fmla="*/ 0 h 400"/>
                  <a:gd name="T36" fmla="*/ 237 w 293"/>
                  <a:gd name="T37" fmla="*/ 1 h 400"/>
                  <a:gd name="T38" fmla="*/ 253 w 293"/>
                  <a:gd name="T39" fmla="*/ 5 h 400"/>
                  <a:gd name="T40" fmla="*/ 266 w 293"/>
                  <a:gd name="T41" fmla="*/ 12 h 400"/>
                  <a:gd name="T42" fmla="*/ 285 w 293"/>
                  <a:gd name="T43" fmla="*/ 38 h 400"/>
                  <a:gd name="T44" fmla="*/ 264 w 293"/>
                  <a:gd name="T45" fmla="*/ 46 h 400"/>
                  <a:gd name="T46" fmla="*/ 251 w 293"/>
                  <a:gd name="T47" fmla="*/ 28 h 400"/>
                  <a:gd name="T48" fmla="*/ 232 w 293"/>
                  <a:gd name="T49" fmla="*/ 21 h 400"/>
                  <a:gd name="T50" fmla="*/ 215 w 293"/>
                  <a:gd name="T51" fmla="*/ 21 h 400"/>
                  <a:gd name="T52" fmla="*/ 203 w 293"/>
                  <a:gd name="T53" fmla="*/ 24 h 400"/>
                  <a:gd name="T54" fmla="*/ 193 w 293"/>
                  <a:gd name="T55" fmla="*/ 29 h 400"/>
                  <a:gd name="T56" fmla="*/ 178 w 293"/>
                  <a:gd name="T57" fmla="*/ 46 h 400"/>
                  <a:gd name="T58" fmla="*/ 171 w 293"/>
                  <a:gd name="T59" fmla="*/ 68 h 400"/>
                  <a:gd name="T60" fmla="*/ 170 w 293"/>
                  <a:gd name="T61" fmla="*/ 94 h 400"/>
                  <a:gd name="T62" fmla="*/ 176 w 293"/>
                  <a:gd name="T63" fmla="*/ 120 h 400"/>
                  <a:gd name="T64" fmla="*/ 189 w 293"/>
                  <a:gd name="T65" fmla="*/ 139 h 400"/>
                  <a:gd name="T66" fmla="*/ 208 w 293"/>
                  <a:gd name="T67" fmla="*/ 148 h 400"/>
                  <a:gd name="T68" fmla="*/ 232 w 293"/>
                  <a:gd name="T69" fmla="*/ 149 h 400"/>
                  <a:gd name="T70" fmla="*/ 254 w 293"/>
                  <a:gd name="T71" fmla="*/ 140 h 400"/>
                  <a:gd name="T72" fmla="*/ 268 w 293"/>
                  <a:gd name="T73" fmla="*/ 119 h 400"/>
                  <a:gd name="T74" fmla="*/ 86 w 293"/>
                  <a:gd name="T75" fmla="*/ 400 h 400"/>
                  <a:gd name="T76" fmla="*/ 77 w 293"/>
                  <a:gd name="T77" fmla="*/ 278 h 400"/>
                  <a:gd name="T78" fmla="*/ 59 w 293"/>
                  <a:gd name="T79" fmla="*/ 288 h 400"/>
                  <a:gd name="T80" fmla="*/ 44 w 293"/>
                  <a:gd name="T81" fmla="*/ 296 h 400"/>
                  <a:gd name="T82" fmla="*/ 61 w 293"/>
                  <a:gd name="T83" fmla="*/ 267 h 400"/>
                  <a:gd name="T84" fmla="*/ 80 w 293"/>
                  <a:gd name="T85" fmla="*/ 251 h 400"/>
                  <a:gd name="T86" fmla="*/ 93 w 293"/>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400">
                    <a:moveTo>
                      <a:pt x="54" y="168"/>
                    </a:moveTo>
                    <a:lnTo>
                      <a:pt x="54" y="22"/>
                    </a:lnTo>
                    <a:lnTo>
                      <a:pt x="0" y="22"/>
                    </a:lnTo>
                    <a:lnTo>
                      <a:pt x="0" y="2"/>
                    </a:lnTo>
                    <a:lnTo>
                      <a:pt x="131" y="2"/>
                    </a:lnTo>
                    <a:lnTo>
                      <a:pt x="131" y="22"/>
                    </a:lnTo>
                    <a:lnTo>
                      <a:pt x="76" y="22"/>
                    </a:lnTo>
                    <a:lnTo>
                      <a:pt x="76" y="168"/>
                    </a:lnTo>
                    <a:lnTo>
                      <a:pt x="54" y="168"/>
                    </a:lnTo>
                    <a:close/>
                    <a:moveTo>
                      <a:pt x="271" y="110"/>
                    </a:moveTo>
                    <a:lnTo>
                      <a:pt x="293" y="115"/>
                    </a:lnTo>
                    <a:lnTo>
                      <a:pt x="289" y="127"/>
                    </a:lnTo>
                    <a:lnTo>
                      <a:pt x="283" y="139"/>
                    </a:lnTo>
                    <a:lnTo>
                      <a:pt x="277" y="148"/>
                    </a:lnTo>
                    <a:lnTo>
                      <a:pt x="268" y="157"/>
                    </a:lnTo>
                    <a:lnTo>
                      <a:pt x="264" y="160"/>
                    </a:lnTo>
                    <a:lnTo>
                      <a:pt x="259" y="163"/>
                    </a:lnTo>
                    <a:lnTo>
                      <a:pt x="254" y="165"/>
                    </a:lnTo>
                    <a:lnTo>
                      <a:pt x="248" y="166"/>
                    </a:lnTo>
                    <a:lnTo>
                      <a:pt x="243" y="168"/>
                    </a:lnTo>
                    <a:lnTo>
                      <a:pt x="238" y="168"/>
                    </a:lnTo>
                    <a:lnTo>
                      <a:pt x="232" y="169"/>
                    </a:lnTo>
                    <a:lnTo>
                      <a:pt x="225" y="169"/>
                    </a:lnTo>
                    <a:lnTo>
                      <a:pt x="219" y="169"/>
                    </a:lnTo>
                    <a:lnTo>
                      <a:pt x="213" y="169"/>
                    </a:lnTo>
                    <a:lnTo>
                      <a:pt x="206" y="168"/>
                    </a:lnTo>
                    <a:lnTo>
                      <a:pt x="201" y="167"/>
                    </a:lnTo>
                    <a:lnTo>
                      <a:pt x="196" y="166"/>
                    </a:lnTo>
                    <a:lnTo>
                      <a:pt x="191" y="164"/>
                    </a:lnTo>
                    <a:lnTo>
                      <a:pt x="185" y="162"/>
                    </a:lnTo>
                    <a:lnTo>
                      <a:pt x="181" y="160"/>
                    </a:lnTo>
                    <a:lnTo>
                      <a:pt x="174" y="154"/>
                    </a:lnTo>
                    <a:lnTo>
                      <a:pt x="168" y="146"/>
                    </a:lnTo>
                    <a:lnTo>
                      <a:pt x="161" y="138"/>
                    </a:lnTo>
                    <a:lnTo>
                      <a:pt x="156" y="129"/>
                    </a:lnTo>
                    <a:lnTo>
                      <a:pt x="153" y="118"/>
                    </a:lnTo>
                    <a:lnTo>
                      <a:pt x="150" y="108"/>
                    </a:lnTo>
                    <a:lnTo>
                      <a:pt x="149" y="96"/>
                    </a:lnTo>
                    <a:lnTo>
                      <a:pt x="148" y="85"/>
                    </a:lnTo>
                    <a:lnTo>
                      <a:pt x="149" y="72"/>
                    </a:lnTo>
                    <a:lnTo>
                      <a:pt x="150" y="61"/>
                    </a:lnTo>
                    <a:lnTo>
                      <a:pt x="153" y="49"/>
                    </a:lnTo>
                    <a:lnTo>
                      <a:pt x="157" y="40"/>
                    </a:lnTo>
                    <a:lnTo>
                      <a:pt x="162" y="30"/>
                    </a:lnTo>
                    <a:lnTo>
                      <a:pt x="169" y="22"/>
                    </a:lnTo>
                    <a:lnTo>
                      <a:pt x="177" y="16"/>
                    </a:lnTo>
                    <a:lnTo>
                      <a:pt x="185" y="10"/>
                    </a:lnTo>
                    <a:lnTo>
                      <a:pt x="190" y="8"/>
                    </a:lnTo>
                    <a:lnTo>
                      <a:pt x="195" y="5"/>
                    </a:lnTo>
                    <a:lnTo>
                      <a:pt x="199" y="4"/>
                    </a:lnTo>
                    <a:lnTo>
                      <a:pt x="204" y="2"/>
                    </a:lnTo>
                    <a:lnTo>
                      <a:pt x="210" y="1"/>
                    </a:lnTo>
                    <a:lnTo>
                      <a:pt x="215" y="1"/>
                    </a:lnTo>
                    <a:lnTo>
                      <a:pt x="220" y="0"/>
                    </a:lnTo>
                    <a:lnTo>
                      <a:pt x="225" y="0"/>
                    </a:lnTo>
                    <a:lnTo>
                      <a:pt x="232" y="0"/>
                    </a:lnTo>
                    <a:lnTo>
                      <a:pt x="237" y="1"/>
                    </a:lnTo>
                    <a:lnTo>
                      <a:pt x="242" y="2"/>
                    </a:lnTo>
                    <a:lnTo>
                      <a:pt x="247" y="3"/>
                    </a:lnTo>
                    <a:lnTo>
                      <a:pt x="253" y="5"/>
                    </a:lnTo>
                    <a:lnTo>
                      <a:pt x="257" y="7"/>
                    </a:lnTo>
                    <a:lnTo>
                      <a:pt x="262" y="9"/>
                    </a:lnTo>
                    <a:lnTo>
                      <a:pt x="266" y="12"/>
                    </a:lnTo>
                    <a:lnTo>
                      <a:pt x="273" y="20"/>
                    </a:lnTo>
                    <a:lnTo>
                      <a:pt x="280" y="28"/>
                    </a:lnTo>
                    <a:lnTo>
                      <a:pt x="285" y="38"/>
                    </a:lnTo>
                    <a:lnTo>
                      <a:pt x="289" y="49"/>
                    </a:lnTo>
                    <a:lnTo>
                      <a:pt x="267" y="54"/>
                    </a:lnTo>
                    <a:lnTo>
                      <a:pt x="264" y="46"/>
                    </a:lnTo>
                    <a:lnTo>
                      <a:pt x="261" y="39"/>
                    </a:lnTo>
                    <a:lnTo>
                      <a:pt x="256" y="32"/>
                    </a:lnTo>
                    <a:lnTo>
                      <a:pt x="251" y="28"/>
                    </a:lnTo>
                    <a:lnTo>
                      <a:pt x="245" y="25"/>
                    </a:lnTo>
                    <a:lnTo>
                      <a:pt x="239" y="22"/>
                    </a:lnTo>
                    <a:lnTo>
                      <a:pt x="232" y="21"/>
                    </a:lnTo>
                    <a:lnTo>
                      <a:pt x="224" y="20"/>
                    </a:lnTo>
                    <a:lnTo>
                      <a:pt x="220" y="20"/>
                    </a:lnTo>
                    <a:lnTo>
                      <a:pt x="215" y="21"/>
                    </a:lnTo>
                    <a:lnTo>
                      <a:pt x="211" y="21"/>
                    </a:lnTo>
                    <a:lnTo>
                      <a:pt x="207" y="22"/>
                    </a:lnTo>
                    <a:lnTo>
                      <a:pt x="203" y="24"/>
                    </a:lnTo>
                    <a:lnTo>
                      <a:pt x="199" y="25"/>
                    </a:lnTo>
                    <a:lnTo>
                      <a:pt x="196" y="27"/>
                    </a:lnTo>
                    <a:lnTo>
                      <a:pt x="193" y="29"/>
                    </a:lnTo>
                    <a:lnTo>
                      <a:pt x="186" y="33"/>
                    </a:lnTo>
                    <a:lnTo>
                      <a:pt x="182" y="40"/>
                    </a:lnTo>
                    <a:lnTo>
                      <a:pt x="178" y="46"/>
                    </a:lnTo>
                    <a:lnTo>
                      <a:pt x="175" y="53"/>
                    </a:lnTo>
                    <a:lnTo>
                      <a:pt x="173" y="61"/>
                    </a:lnTo>
                    <a:lnTo>
                      <a:pt x="171" y="68"/>
                    </a:lnTo>
                    <a:lnTo>
                      <a:pt x="170" y="76"/>
                    </a:lnTo>
                    <a:lnTo>
                      <a:pt x="170" y="85"/>
                    </a:lnTo>
                    <a:lnTo>
                      <a:pt x="170" y="94"/>
                    </a:lnTo>
                    <a:lnTo>
                      <a:pt x="172" y="103"/>
                    </a:lnTo>
                    <a:lnTo>
                      <a:pt x="173" y="112"/>
                    </a:lnTo>
                    <a:lnTo>
                      <a:pt x="176" y="120"/>
                    </a:lnTo>
                    <a:lnTo>
                      <a:pt x="179" y="127"/>
                    </a:lnTo>
                    <a:lnTo>
                      <a:pt x="183" y="134"/>
                    </a:lnTo>
                    <a:lnTo>
                      <a:pt x="189" y="139"/>
                    </a:lnTo>
                    <a:lnTo>
                      <a:pt x="195" y="143"/>
                    </a:lnTo>
                    <a:lnTo>
                      <a:pt x="201" y="146"/>
                    </a:lnTo>
                    <a:lnTo>
                      <a:pt x="208" y="148"/>
                    </a:lnTo>
                    <a:lnTo>
                      <a:pt x="216" y="150"/>
                    </a:lnTo>
                    <a:lnTo>
                      <a:pt x="223" y="150"/>
                    </a:lnTo>
                    <a:lnTo>
                      <a:pt x="232" y="149"/>
                    </a:lnTo>
                    <a:lnTo>
                      <a:pt x="240" y="148"/>
                    </a:lnTo>
                    <a:lnTo>
                      <a:pt x="247" y="145"/>
                    </a:lnTo>
                    <a:lnTo>
                      <a:pt x="254" y="140"/>
                    </a:lnTo>
                    <a:lnTo>
                      <a:pt x="260" y="135"/>
                    </a:lnTo>
                    <a:lnTo>
                      <a:pt x="264" y="127"/>
                    </a:lnTo>
                    <a:lnTo>
                      <a:pt x="268" y="119"/>
                    </a:lnTo>
                    <a:lnTo>
                      <a:pt x="271" y="110"/>
                    </a:lnTo>
                    <a:close/>
                    <a:moveTo>
                      <a:pt x="106" y="400"/>
                    </a:moveTo>
                    <a:lnTo>
                      <a:pt x="86" y="400"/>
                    </a:lnTo>
                    <a:lnTo>
                      <a:pt x="86" y="271"/>
                    </a:lnTo>
                    <a:lnTo>
                      <a:pt x="82" y="275"/>
                    </a:lnTo>
                    <a:lnTo>
                      <a:pt x="77" y="278"/>
                    </a:lnTo>
                    <a:lnTo>
                      <a:pt x="72" y="281"/>
                    </a:lnTo>
                    <a:lnTo>
                      <a:pt x="66" y="285"/>
                    </a:lnTo>
                    <a:lnTo>
                      <a:pt x="59" y="288"/>
                    </a:lnTo>
                    <a:lnTo>
                      <a:pt x="54" y="292"/>
                    </a:lnTo>
                    <a:lnTo>
                      <a:pt x="49" y="294"/>
                    </a:lnTo>
                    <a:lnTo>
                      <a:pt x="44" y="296"/>
                    </a:lnTo>
                    <a:lnTo>
                      <a:pt x="44" y="276"/>
                    </a:lnTo>
                    <a:lnTo>
                      <a:pt x="52" y="272"/>
                    </a:lnTo>
                    <a:lnTo>
                      <a:pt x="61" y="267"/>
                    </a:lnTo>
                    <a:lnTo>
                      <a:pt x="68" y="261"/>
                    </a:lnTo>
                    <a:lnTo>
                      <a:pt x="74" y="256"/>
                    </a:lnTo>
                    <a:lnTo>
                      <a:pt x="80" y="251"/>
                    </a:lnTo>
                    <a:lnTo>
                      <a:pt x="86" y="245"/>
                    </a:lnTo>
                    <a:lnTo>
                      <a:pt x="90" y="239"/>
                    </a:lnTo>
                    <a:lnTo>
                      <a:pt x="93"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1" name="Freeform 149"/>
              <p:cNvSpPr>
                <a:spLocks/>
              </p:cNvSpPr>
              <p:nvPr/>
            </p:nvSpPr>
            <p:spPr bwMode="auto">
              <a:xfrm>
                <a:off x="4039" y="1944"/>
                <a:ext cx="31" cy="83"/>
              </a:xfrm>
              <a:custGeom>
                <a:avLst/>
                <a:gdLst>
                  <a:gd name="T0" fmla="*/ 62 w 62"/>
                  <a:gd name="T1" fmla="*/ 166 h 166"/>
                  <a:gd name="T2" fmla="*/ 42 w 62"/>
                  <a:gd name="T3" fmla="*/ 166 h 166"/>
                  <a:gd name="T4" fmla="*/ 42 w 62"/>
                  <a:gd name="T5" fmla="*/ 37 h 166"/>
                  <a:gd name="T6" fmla="*/ 38 w 62"/>
                  <a:gd name="T7" fmla="*/ 41 h 166"/>
                  <a:gd name="T8" fmla="*/ 33 w 62"/>
                  <a:gd name="T9" fmla="*/ 44 h 166"/>
                  <a:gd name="T10" fmla="*/ 28 w 62"/>
                  <a:gd name="T11" fmla="*/ 47 h 166"/>
                  <a:gd name="T12" fmla="*/ 22 w 62"/>
                  <a:gd name="T13" fmla="*/ 51 h 166"/>
                  <a:gd name="T14" fmla="*/ 16 w 62"/>
                  <a:gd name="T15" fmla="*/ 54 h 166"/>
                  <a:gd name="T16" fmla="*/ 10 w 62"/>
                  <a:gd name="T17" fmla="*/ 58 h 166"/>
                  <a:gd name="T18" fmla="*/ 5 w 62"/>
                  <a:gd name="T19" fmla="*/ 60 h 166"/>
                  <a:gd name="T20" fmla="*/ 0 w 62"/>
                  <a:gd name="T21" fmla="*/ 62 h 166"/>
                  <a:gd name="T22" fmla="*/ 0 w 62"/>
                  <a:gd name="T23" fmla="*/ 42 h 166"/>
                  <a:gd name="T24" fmla="*/ 8 w 62"/>
                  <a:gd name="T25" fmla="*/ 38 h 166"/>
                  <a:gd name="T26" fmla="*/ 17 w 62"/>
                  <a:gd name="T27" fmla="*/ 33 h 166"/>
                  <a:gd name="T28" fmla="*/ 24 w 62"/>
                  <a:gd name="T29" fmla="*/ 27 h 166"/>
                  <a:gd name="T30" fmla="*/ 30 w 62"/>
                  <a:gd name="T31" fmla="*/ 22 h 166"/>
                  <a:gd name="T32" fmla="*/ 37 w 62"/>
                  <a:gd name="T33" fmla="*/ 17 h 166"/>
                  <a:gd name="T34" fmla="*/ 42 w 62"/>
                  <a:gd name="T35" fmla="*/ 11 h 166"/>
                  <a:gd name="T36" fmla="*/ 46 w 62"/>
                  <a:gd name="T37" fmla="*/ 5 h 166"/>
                  <a:gd name="T38" fmla="*/ 49 w 62"/>
                  <a:gd name="T39" fmla="*/ 0 h 166"/>
                  <a:gd name="T40" fmla="*/ 62 w 62"/>
                  <a:gd name="T41" fmla="*/ 0 h 166"/>
                  <a:gd name="T42" fmla="*/ 62 w 62"/>
                  <a:gd name="T4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166">
                    <a:moveTo>
                      <a:pt x="62" y="166"/>
                    </a:moveTo>
                    <a:lnTo>
                      <a:pt x="42" y="166"/>
                    </a:lnTo>
                    <a:lnTo>
                      <a:pt x="42" y="37"/>
                    </a:lnTo>
                    <a:lnTo>
                      <a:pt x="38" y="41"/>
                    </a:lnTo>
                    <a:lnTo>
                      <a:pt x="33" y="44"/>
                    </a:lnTo>
                    <a:lnTo>
                      <a:pt x="28" y="47"/>
                    </a:lnTo>
                    <a:lnTo>
                      <a:pt x="22" y="51"/>
                    </a:lnTo>
                    <a:lnTo>
                      <a:pt x="16" y="54"/>
                    </a:lnTo>
                    <a:lnTo>
                      <a:pt x="10" y="58"/>
                    </a:lnTo>
                    <a:lnTo>
                      <a:pt x="5" y="60"/>
                    </a:lnTo>
                    <a:lnTo>
                      <a:pt x="0" y="62"/>
                    </a:lnTo>
                    <a:lnTo>
                      <a:pt x="0" y="42"/>
                    </a:lnTo>
                    <a:lnTo>
                      <a:pt x="8" y="38"/>
                    </a:lnTo>
                    <a:lnTo>
                      <a:pt x="17" y="33"/>
                    </a:lnTo>
                    <a:lnTo>
                      <a:pt x="24" y="27"/>
                    </a:lnTo>
                    <a:lnTo>
                      <a:pt x="30" y="22"/>
                    </a:lnTo>
                    <a:lnTo>
                      <a:pt x="37" y="17"/>
                    </a:lnTo>
                    <a:lnTo>
                      <a:pt x="42" y="11"/>
                    </a:lnTo>
                    <a:lnTo>
                      <a:pt x="46" y="5"/>
                    </a:lnTo>
                    <a:lnTo>
                      <a:pt x="49" y="0"/>
                    </a:lnTo>
                    <a:lnTo>
                      <a:pt x="62" y="0"/>
                    </a:lnTo>
                    <a:lnTo>
                      <a:pt x="62"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2" name="Freeform 150"/>
              <p:cNvSpPr>
                <a:spLocks noEditPoints="1"/>
              </p:cNvSpPr>
              <p:nvPr/>
            </p:nvSpPr>
            <p:spPr bwMode="auto">
              <a:xfrm>
                <a:off x="4215" y="1826"/>
                <a:ext cx="146" cy="201"/>
              </a:xfrm>
              <a:custGeom>
                <a:avLst/>
                <a:gdLst>
                  <a:gd name="T0" fmla="*/ 0 w 294"/>
                  <a:gd name="T1" fmla="*/ 22 h 400"/>
                  <a:gd name="T2" fmla="*/ 131 w 294"/>
                  <a:gd name="T3" fmla="*/ 22 h 400"/>
                  <a:gd name="T4" fmla="*/ 55 w 294"/>
                  <a:gd name="T5" fmla="*/ 168 h 400"/>
                  <a:gd name="T6" fmla="*/ 290 w 294"/>
                  <a:gd name="T7" fmla="*/ 127 h 400"/>
                  <a:gd name="T8" fmla="*/ 269 w 294"/>
                  <a:gd name="T9" fmla="*/ 157 h 400"/>
                  <a:gd name="T10" fmla="*/ 254 w 294"/>
                  <a:gd name="T11" fmla="*/ 165 h 400"/>
                  <a:gd name="T12" fmla="*/ 238 w 294"/>
                  <a:gd name="T13" fmla="*/ 168 h 400"/>
                  <a:gd name="T14" fmla="*/ 219 w 294"/>
                  <a:gd name="T15" fmla="*/ 169 h 400"/>
                  <a:gd name="T16" fmla="*/ 202 w 294"/>
                  <a:gd name="T17" fmla="*/ 167 h 400"/>
                  <a:gd name="T18" fmla="*/ 186 w 294"/>
                  <a:gd name="T19" fmla="*/ 162 h 400"/>
                  <a:gd name="T20" fmla="*/ 168 w 294"/>
                  <a:gd name="T21" fmla="*/ 146 h 400"/>
                  <a:gd name="T22" fmla="*/ 153 w 294"/>
                  <a:gd name="T23" fmla="*/ 118 h 400"/>
                  <a:gd name="T24" fmla="*/ 148 w 294"/>
                  <a:gd name="T25" fmla="*/ 85 h 400"/>
                  <a:gd name="T26" fmla="*/ 153 w 294"/>
                  <a:gd name="T27" fmla="*/ 49 h 400"/>
                  <a:gd name="T28" fmla="*/ 169 w 294"/>
                  <a:gd name="T29" fmla="*/ 22 h 400"/>
                  <a:gd name="T30" fmla="*/ 190 w 294"/>
                  <a:gd name="T31" fmla="*/ 8 h 400"/>
                  <a:gd name="T32" fmla="*/ 205 w 294"/>
                  <a:gd name="T33" fmla="*/ 2 h 400"/>
                  <a:gd name="T34" fmla="*/ 220 w 294"/>
                  <a:gd name="T35" fmla="*/ 0 h 400"/>
                  <a:gd name="T36" fmla="*/ 237 w 294"/>
                  <a:gd name="T37" fmla="*/ 1 h 400"/>
                  <a:gd name="T38" fmla="*/ 253 w 294"/>
                  <a:gd name="T39" fmla="*/ 5 h 400"/>
                  <a:gd name="T40" fmla="*/ 267 w 294"/>
                  <a:gd name="T41" fmla="*/ 12 h 400"/>
                  <a:gd name="T42" fmla="*/ 286 w 294"/>
                  <a:gd name="T43" fmla="*/ 38 h 400"/>
                  <a:gd name="T44" fmla="*/ 265 w 294"/>
                  <a:gd name="T45" fmla="*/ 46 h 400"/>
                  <a:gd name="T46" fmla="*/ 252 w 294"/>
                  <a:gd name="T47" fmla="*/ 28 h 400"/>
                  <a:gd name="T48" fmla="*/ 232 w 294"/>
                  <a:gd name="T49" fmla="*/ 21 h 400"/>
                  <a:gd name="T50" fmla="*/ 215 w 294"/>
                  <a:gd name="T51" fmla="*/ 21 h 400"/>
                  <a:gd name="T52" fmla="*/ 204 w 294"/>
                  <a:gd name="T53" fmla="*/ 24 h 400"/>
                  <a:gd name="T54" fmla="*/ 193 w 294"/>
                  <a:gd name="T55" fmla="*/ 29 h 400"/>
                  <a:gd name="T56" fmla="*/ 179 w 294"/>
                  <a:gd name="T57" fmla="*/ 46 h 400"/>
                  <a:gd name="T58" fmla="*/ 171 w 294"/>
                  <a:gd name="T59" fmla="*/ 68 h 400"/>
                  <a:gd name="T60" fmla="*/ 170 w 294"/>
                  <a:gd name="T61" fmla="*/ 94 h 400"/>
                  <a:gd name="T62" fmla="*/ 176 w 294"/>
                  <a:gd name="T63" fmla="*/ 120 h 400"/>
                  <a:gd name="T64" fmla="*/ 189 w 294"/>
                  <a:gd name="T65" fmla="*/ 139 h 400"/>
                  <a:gd name="T66" fmla="*/ 209 w 294"/>
                  <a:gd name="T67" fmla="*/ 148 h 400"/>
                  <a:gd name="T68" fmla="*/ 232 w 294"/>
                  <a:gd name="T69" fmla="*/ 149 h 400"/>
                  <a:gd name="T70" fmla="*/ 254 w 294"/>
                  <a:gd name="T71" fmla="*/ 140 h 400"/>
                  <a:gd name="T72" fmla="*/ 269 w 294"/>
                  <a:gd name="T73" fmla="*/ 119 h 400"/>
                  <a:gd name="T74" fmla="*/ 86 w 294"/>
                  <a:gd name="T75" fmla="*/ 400 h 400"/>
                  <a:gd name="T76" fmla="*/ 78 w 294"/>
                  <a:gd name="T77" fmla="*/ 278 h 400"/>
                  <a:gd name="T78" fmla="*/ 60 w 294"/>
                  <a:gd name="T79" fmla="*/ 288 h 400"/>
                  <a:gd name="T80" fmla="*/ 44 w 294"/>
                  <a:gd name="T81" fmla="*/ 296 h 400"/>
                  <a:gd name="T82" fmla="*/ 61 w 294"/>
                  <a:gd name="T83" fmla="*/ 267 h 400"/>
                  <a:gd name="T84" fmla="*/ 81 w 294"/>
                  <a:gd name="T85" fmla="*/ 251 h 400"/>
                  <a:gd name="T86" fmla="*/ 94 w 294"/>
                  <a:gd name="T87" fmla="*/ 2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400">
                    <a:moveTo>
                      <a:pt x="55" y="168"/>
                    </a:moveTo>
                    <a:lnTo>
                      <a:pt x="55" y="22"/>
                    </a:lnTo>
                    <a:lnTo>
                      <a:pt x="0" y="22"/>
                    </a:lnTo>
                    <a:lnTo>
                      <a:pt x="0" y="2"/>
                    </a:lnTo>
                    <a:lnTo>
                      <a:pt x="131" y="2"/>
                    </a:lnTo>
                    <a:lnTo>
                      <a:pt x="131" y="22"/>
                    </a:lnTo>
                    <a:lnTo>
                      <a:pt x="77" y="22"/>
                    </a:lnTo>
                    <a:lnTo>
                      <a:pt x="77" y="168"/>
                    </a:lnTo>
                    <a:lnTo>
                      <a:pt x="55" y="168"/>
                    </a:lnTo>
                    <a:close/>
                    <a:moveTo>
                      <a:pt x="272" y="110"/>
                    </a:moveTo>
                    <a:lnTo>
                      <a:pt x="294" y="115"/>
                    </a:lnTo>
                    <a:lnTo>
                      <a:pt x="290" y="127"/>
                    </a:lnTo>
                    <a:lnTo>
                      <a:pt x="283" y="139"/>
                    </a:lnTo>
                    <a:lnTo>
                      <a:pt x="277" y="148"/>
                    </a:lnTo>
                    <a:lnTo>
                      <a:pt x="269" y="157"/>
                    </a:lnTo>
                    <a:lnTo>
                      <a:pt x="265" y="160"/>
                    </a:lnTo>
                    <a:lnTo>
                      <a:pt x="259" y="163"/>
                    </a:lnTo>
                    <a:lnTo>
                      <a:pt x="254" y="165"/>
                    </a:lnTo>
                    <a:lnTo>
                      <a:pt x="249" y="166"/>
                    </a:lnTo>
                    <a:lnTo>
                      <a:pt x="244" y="168"/>
                    </a:lnTo>
                    <a:lnTo>
                      <a:pt x="238" y="168"/>
                    </a:lnTo>
                    <a:lnTo>
                      <a:pt x="232" y="169"/>
                    </a:lnTo>
                    <a:lnTo>
                      <a:pt x="226" y="169"/>
                    </a:lnTo>
                    <a:lnTo>
                      <a:pt x="219" y="169"/>
                    </a:lnTo>
                    <a:lnTo>
                      <a:pt x="213" y="169"/>
                    </a:lnTo>
                    <a:lnTo>
                      <a:pt x="207" y="168"/>
                    </a:lnTo>
                    <a:lnTo>
                      <a:pt x="202" y="167"/>
                    </a:lnTo>
                    <a:lnTo>
                      <a:pt x="196" y="166"/>
                    </a:lnTo>
                    <a:lnTo>
                      <a:pt x="191" y="164"/>
                    </a:lnTo>
                    <a:lnTo>
                      <a:pt x="186" y="162"/>
                    </a:lnTo>
                    <a:lnTo>
                      <a:pt x="182" y="160"/>
                    </a:lnTo>
                    <a:lnTo>
                      <a:pt x="174" y="154"/>
                    </a:lnTo>
                    <a:lnTo>
                      <a:pt x="168" y="146"/>
                    </a:lnTo>
                    <a:lnTo>
                      <a:pt x="162" y="138"/>
                    </a:lnTo>
                    <a:lnTo>
                      <a:pt x="156" y="129"/>
                    </a:lnTo>
                    <a:lnTo>
                      <a:pt x="153" y="118"/>
                    </a:lnTo>
                    <a:lnTo>
                      <a:pt x="150" y="108"/>
                    </a:lnTo>
                    <a:lnTo>
                      <a:pt x="149" y="96"/>
                    </a:lnTo>
                    <a:lnTo>
                      <a:pt x="148" y="85"/>
                    </a:lnTo>
                    <a:lnTo>
                      <a:pt x="149" y="72"/>
                    </a:lnTo>
                    <a:lnTo>
                      <a:pt x="150" y="61"/>
                    </a:lnTo>
                    <a:lnTo>
                      <a:pt x="153" y="49"/>
                    </a:lnTo>
                    <a:lnTo>
                      <a:pt x="158" y="40"/>
                    </a:lnTo>
                    <a:lnTo>
                      <a:pt x="163" y="30"/>
                    </a:lnTo>
                    <a:lnTo>
                      <a:pt x="169" y="22"/>
                    </a:lnTo>
                    <a:lnTo>
                      <a:pt x="177" y="16"/>
                    </a:lnTo>
                    <a:lnTo>
                      <a:pt x="186" y="10"/>
                    </a:lnTo>
                    <a:lnTo>
                      <a:pt x="190" y="8"/>
                    </a:lnTo>
                    <a:lnTo>
                      <a:pt x="195" y="5"/>
                    </a:lnTo>
                    <a:lnTo>
                      <a:pt x="200" y="4"/>
                    </a:lnTo>
                    <a:lnTo>
                      <a:pt x="205" y="2"/>
                    </a:lnTo>
                    <a:lnTo>
                      <a:pt x="210" y="1"/>
                    </a:lnTo>
                    <a:lnTo>
                      <a:pt x="215" y="1"/>
                    </a:lnTo>
                    <a:lnTo>
                      <a:pt x="220" y="0"/>
                    </a:lnTo>
                    <a:lnTo>
                      <a:pt x="226" y="0"/>
                    </a:lnTo>
                    <a:lnTo>
                      <a:pt x="232" y="0"/>
                    </a:lnTo>
                    <a:lnTo>
                      <a:pt x="237" y="1"/>
                    </a:lnTo>
                    <a:lnTo>
                      <a:pt x="243" y="2"/>
                    </a:lnTo>
                    <a:lnTo>
                      <a:pt x="248" y="3"/>
                    </a:lnTo>
                    <a:lnTo>
                      <a:pt x="253" y="5"/>
                    </a:lnTo>
                    <a:lnTo>
                      <a:pt x="257" y="7"/>
                    </a:lnTo>
                    <a:lnTo>
                      <a:pt x="262" y="9"/>
                    </a:lnTo>
                    <a:lnTo>
                      <a:pt x="267" y="12"/>
                    </a:lnTo>
                    <a:lnTo>
                      <a:pt x="274" y="20"/>
                    </a:lnTo>
                    <a:lnTo>
                      <a:pt x="280" y="28"/>
                    </a:lnTo>
                    <a:lnTo>
                      <a:pt x="286" y="38"/>
                    </a:lnTo>
                    <a:lnTo>
                      <a:pt x="290" y="49"/>
                    </a:lnTo>
                    <a:lnTo>
                      <a:pt x="268" y="54"/>
                    </a:lnTo>
                    <a:lnTo>
                      <a:pt x="265" y="46"/>
                    </a:lnTo>
                    <a:lnTo>
                      <a:pt x="261" y="39"/>
                    </a:lnTo>
                    <a:lnTo>
                      <a:pt x="256" y="32"/>
                    </a:lnTo>
                    <a:lnTo>
                      <a:pt x="252" y="28"/>
                    </a:lnTo>
                    <a:lnTo>
                      <a:pt x="246" y="25"/>
                    </a:lnTo>
                    <a:lnTo>
                      <a:pt x="239" y="22"/>
                    </a:lnTo>
                    <a:lnTo>
                      <a:pt x="232" y="21"/>
                    </a:lnTo>
                    <a:lnTo>
                      <a:pt x="225" y="20"/>
                    </a:lnTo>
                    <a:lnTo>
                      <a:pt x="220" y="20"/>
                    </a:lnTo>
                    <a:lnTo>
                      <a:pt x="215" y="21"/>
                    </a:lnTo>
                    <a:lnTo>
                      <a:pt x="211" y="21"/>
                    </a:lnTo>
                    <a:lnTo>
                      <a:pt x="208" y="22"/>
                    </a:lnTo>
                    <a:lnTo>
                      <a:pt x="204" y="24"/>
                    </a:lnTo>
                    <a:lnTo>
                      <a:pt x="200" y="25"/>
                    </a:lnTo>
                    <a:lnTo>
                      <a:pt x="196" y="27"/>
                    </a:lnTo>
                    <a:lnTo>
                      <a:pt x="193" y="29"/>
                    </a:lnTo>
                    <a:lnTo>
                      <a:pt x="187" y="33"/>
                    </a:lnTo>
                    <a:lnTo>
                      <a:pt x="183" y="40"/>
                    </a:lnTo>
                    <a:lnTo>
                      <a:pt x="179" y="46"/>
                    </a:lnTo>
                    <a:lnTo>
                      <a:pt x="175" y="53"/>
                    </a:lnTo>
                    <a:lnTo>
                      <a:pt x="173" y="61"/>
                    </a:lnTo>
                    <a:lnTo>
                      <a:pt x="171" y="68"/>
                    </a:lnTo>
                    <a:lnTo>
                      <a:pt x="170" y="76"/>
                    </a:lnTo>
                    <a:lnTo>
                      <a:pt x="170" y="85"/>
                    </a:lnTo>
                    <a:lnTo>
                      <a:pt x="170" y="94"/>
                    </a:lnTo>
                    <a:lnTo>
                      <a:pt x="172" y="103"/>
                    </a:lnTo>
                    <a:lnTo>
                      <a:pt x="173" y="112"/>
                    </a:lnTo>
                    <a:lnTo>
                      <a:pt x="176" y="120"/>
                    </a:lnTo>
                    <a:lnTo>
                      <a:pt x="180" y="127"/>
                    </a:lnTo>
                    <a:lnTo>
                      <a:pt x="184" y="134"/>
                    </a:lnTo>
                    <a:lnTo>
                      <a:pt x="189" y="139"/>
                    </a:lnTo>
                    <a:lnTo>
                      <a:pt x="195" y="143"/>
                    </a:lnTo>
                    <a:lnTo>
                      <a:pt x="202" y="146"/>
                    </a:lnTo>
                    <a:lnTo>
                      <a:pt x="209" y="148"/>
                    </a:lnTo>
                    <a:lnTo>
                      <a:pt x="216" y="150"/>
                    </a:lnTo>
                    <a:lnTo>
                      <a:pt x="224" y="150"/>
                    </a:lnTo>
                    <a:lnTo>
                      <a:pt x="232" y="149"/>
                    </a:lnTo>
                    <a:lnTo>
                      <a:pt x="240" y="148"/>
                    </a:lnTo>
                    <a:lnTo>
                      <a:pt x="248" y="145"/>
                    </a:lnTo>
                    <a:lnTo>
                      <a:pt x="254" y="140"/>
                    </a:lnTo>
                    <a:lnTo>
                      <a:pt x="260" y="135"/>
                    </a:lnTo>
                    <a:lnTo>
                      <a:pt x="265" y="127"/>
                    </a:lnTo>
                    <a:lnTo>
                      <a:pt x="269" y="119"/>
                    </a:lnTo>
                    <a:lnTo>
                      <a:pt x="272" y="110"/>
                    </a:lnTo>
                    <a:close/>
                    <a:moveTo>
                      <a:pt x="106" y="400"/>
                    </a:moveTo>
                    <a:lnTo>
                      <a:pt x="86" y="400"/>
                    </a:lnTo>
                    <a:lnTo>
                      <a:pt x="86" y="271"/>
                    </a:lnTo>
                    <a:lnTo>
                      <a:pt x="82" y="275"/>
                    </a:lnTo>
                    <a:lnTo>
                      <a:pt x="78" y="278"/>
                    </a:lnTo>
                    <a:lnTo>
                      <a:pt x="73" y="281"/>
                    </a:lnTo>
                    <a:lnTo>
                      <a:pt x="66" y="285"/>
                    </a:lnTo>
                    <a:lnTo>
                      <a:pt x="60" y="288"/>
                    </a:lnTo>
                    <a:lnTo>
                      <a:pt x="55" y="292"/>
                    </a:lnTo>
                    <a:lnTo>
                      <a:pt x="50" y="294"/>
                    </a:lnTo>
                    <a:lnTo>
                      <a:pt x="44" y="296"/>
                    </a:lnTo>
                    <a:lnTo>
                      <a:pt x="44" y="276"/>
                    </a:lnTo>
                    <a:lnTo>
                      <a:pt x="53" y="272"/>
                    </a:lnTo>
                    <a:lnTo>
                      <a:pt x="61" y="267"/>
                    </a:lnTo>
                    <a:lnTo>
                      <a:pt x="68" y="261"/>
                    </a:lnTo>
                    <a:lnTo>
                      <a:pt x="75" y="256"/>
                    </a:lnTo>
                    <a:lnTo>
                      <a:pt x="81" y="251"/>
                    </a:lnTo>
                    <a:lnTo>
                      <a:pt x="86" y="245"/>
                    </a:lnTo>
                    <a:lnTo>
                      <a:pt x="90" y="239"/>
                    </a:lnTo>
                    <a:lnTo>
                      <a:pt x="94" y="234"/>
                    </a:lnTo>
                    <a:lnTo>
                      <a:pt x="106" y="234"/>
                    </a:lnTo>
                    <a:lnTo>
                      <a:pt x="106" y="4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3" name="Freeform 151"/>
              <p:cNvSpPr>
                <a:spLocks/>
              </p:cNvSpPr>
              <p:nvPr/>
            </p:nvSpPr>
            <p:spPr bwMode="auto">
              <a:xfrm>
                <a:off x="4301" y="1944"/>
                <a:ext cx="31" cy="83"/>
              </a:xfrm>
              <a:custGeom>
                <a:avLst/>
                <a:gdLst>
                  <a:gd name="T0" fmla="*/ 62 w 62"/>
                  <a:gd name="T1" fmla="*/ 166 h 166"/>
                  <a:gd name="T2" fmla="*/ 42 w 62"/>
                  <a:gd name="T3" fmla="*/ 166 h 166"/>
                  <a:gd name="T4" fmla="*/ 42 w 62"/>
                  <a:gd name="T5" fmla="*/ 37 h 166"/>
                  <a:gd name="T6" fmla="*/ 38 w 62"/>
                  <a:gd name="T7" fmla="*/ 41 h 166"/>
                  <a:gd name="T8" fmla="*/ 34 w 62"/>
                  <a:gd name="T9" fmla="*/ 44 h 166"/>
                  <a:gd name="T10" fmla="*/ 29 w 62"/>
                  <a:gd name="T11" fmla="*/ 47 h 166"/>
                  <a:gd name="T12" fmla="*/ 22 w 62"/>
                  <a:gd name="T13" fmla="*/ 51 h 166"/>
                  <a:gd name="T14" fmla="*/ 16 w 62"/>
                  <a:gd name="T15" fmla="*/ 54 h 166"/>
                  <a:gd name="T16" fmla="*/ 11 w 62"/>
                  <a:gd name="T17" fmla="*/ 58 h 166"/>
                  <a:gd name="T18" fmla="*/ 6 w 62"/>
                  <a:gd name="T19" fmla="*/ 60 h 166"/>
                  <a:gd name="T20" fmla="*/ 0 w 62"/>
                  <a:gd name="T21" fmla="*/ 62 h 166"/>
                  <a:gd name="T22" fmla="*/ 0 w 62"/>
                  <a:gd name="T23" fmla="*/ 42 h 166"/>
                  <a:gd name="T24" fmla="*/ 9 w 62"/>
                  <a:gd name="T25" fmla="*/ 38 h 166"/>
                  <a:gd name="T26" fmla="*/ 17 w 62"/>
                  <a:gd name="T27" fmla="*/ 33 h 166"/>
                  <a:gd name="T28" fmla="*/ 24 w 62"/>
                  <a:gd name="T29" fmla="*/ 27 h 166"/>
                  <a:gd name="T30" fmla="*/ 31 w 62"/>
                  <a:gd name="T31" fmla="*/ 22 h 166"/>
                  <a:gd name="T32" fmla="*/ 37 w 62"/>
                  <a:gd name="T33" fmla="*/ 17 h 166"/>
                  <a:gd name="T34" fmla="*/ 42 w 62"/>
                  <a:gd name="T35" fmla="*/ 11 h 166"/>
                  <a:gd name="T36" fmla="*/ 46 w 62"/>
                  <a:gd name="T37" fmla="*/ 5 h 166"/>
                  <a:gd name="T38" fmla="*/ 50 w 62"/>
                  <a:gd name="T39" fmla="*/ 0 h 166"/>
                  <a:gd name="T40" fmla="*/ 62 w 62"/>
                  <a:gd name="T41" fmla="*/ 0 h 166"/>
                  <a:gd name="T42" fmla="*/ 62 w 62"/>
                  <a:gd name="T4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166">
                    <a:moveTo>
                      <a:pt x="62" y="166"/>
                    </a:moveTo>
                    <a:lnTo>
                      <a:pt x="42" y="166"/>
                    </a:lnTo>
                    <a:lnTo>
                      <a:pt x="42" y="37"/>
                    </a:lnTo>
                    <a:lnTo>
                      <a:pt x="38" y="41"/>
                    </a:lnTo>
                    <a:lnTo>
                      <a:pt x="34" y="44"/>
                    </a:lnTo>
                    <a:lnTo>
                      <a:pt x="29" y="47"/>
                    </a:lnTo>
                    <a:lnTo>
                      <a:pt x="22" y="51"/>
                    </a:lnTo>
                    <a:lnTo>
                      <a:pt x="16" y="54"/>
                    </a:lnTo>
                    <a:lnTo>
                      <a:pt x="11" y="58"/>
                    </a:lnTo>
                    <a:lnTo>
                      <a:pt x="6" y="60"/>
                    </a:lnTo>
                    <a:lnTo>
                      <a:pt x="0" y="62"/>
                    </a:lnTo>
                    <a:lnTo>
                      <a:pt x="0" y="42"/>
                    </a:lnTo>
                    <a:lnTo>
                      <a:pt x="9" y="38"/>
                    </a:lnTo>
                    <a:lnTo>
                      <a:pt x="17" y="33"/>
                    </a:lnTo>
                    <a:lnTo>
                      <a:pt x="24" y="27"/>
                    </a:lnTo>
                    <a:lnTo>
                      <a:pt x="31" y="22"/>
                    </a:lnTo>
                    <a:lnTo>
                      <a:pt x="37" y="17"/>
                    </a:lnTo>
                    <a:lnTo>
                      <a:pt x="42" y="11"/>
                    </a:lnTo>
                    <a:lnTo>
                      <a:pt x="46" y="5"/>
                    </a:lnTo>
                    <a:lnTo>
                      <a:pt x="50" y="0"/>
                    </a:lnTo>
                    <a:lnTo>
                      <a:pt x="62" y="0"/>
                    </a:lnTo>
                    <a:lnTo>
                      <a:pt x="62"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4" name="Freeform 152"/>
              <p:cNvSpPr>
                <a:spLocks/>
              </p:cNvSpPr>
              <p:nvPr/>
            </p:nvSpPr>
            <p:spPr bwMode="auto">
              <a:xfrm>
                <a:off x="1012" y="1655"/>
                <a:ext cx="266"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5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5"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5" name="Freeform 153"/>
              <p:cNvSpPr>
                <a:spLocks/>
              </p:cNvSpPr>
              <p:nvPr/>
            </p:nvSpPr>
            <p:spPr bwMode="auto">
              <a:xfrm>
                <a:off x="1269" y="1660"/>
                <a:ext cx="9" cy="571"/>
              </a:xfrm>
              <a:custGeom>
                <a:avLst/>
                <a:gdLst>
                  <a:gd name="T0" fmla="*/ 10 w 19"/>
                  <a:gd name="T1" fmla="*/ 1142 h 1142"/>
                  <a:gd name="T2" fmla="*/ 19 w 19"/>
                  <a:gd name="T3" fmla="*/ 1133 h 1142"/>
                  <a:gd name="T4" fmla="*/ 19 w 19"/>
                  <a:gd name="T5" fmla="*/ 0 h 1142"/>
                  <a:gd name="T6" fmla="*/ 0 w 19"/>
                  <a:gd name="T7" fmla="*/ 0 h 1142"/>
                  <a:gd name="T8" fmla="*/ 0 w 19"/>
                  <a:gd name="T9" fmla="*/ 1133 h 1142"/>
                  <a:gd name="T10" fmla="*/ 10 w 19"/>
                  <a:gd name="T11" fmla="*/ 1123 h 1142"/>
                  <a:gd name="T12" fmla="*/ 10 w 19"/>
                  <a:gd name="T13" fmla="*/ 1142 h 1142"/>
                  <a:gd name="T14" fmla="*/ 19 w 19"/>
                  <a:gd name="T15" fmla="*/ 1142 h 1142"/>
                  <a:gd name="T16" fmla="*/ 19 w 19"/>
                  <a:gd name="T17" fmla="*/ 1133 h 1142"/>
                  <a:gd name="T18" fmla="*/ 10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1142"/>
                    </a:moveTo>
                    <a:lnTo>
                      <a:pt x="19" y="1133"/>
                    </a:lnTo>
                    <a:lnTo>
                      <a:pt x="19" y="0"/>
                    </a:lnTo>
                    <a:lnTo>
                      <a:pt x="0" y="0"/>
                    </a:lnTo>
                    <a:lnTo>
                      <a:pt x="0" y="1133"/>
                    </a:lnTo>
                    <a:lnTo>
                      <a:pt x="10" y="1123"/>
                    </a:lnTo>
                    <a:lnTo>
                      <a:pt x="10" y="1142"/>
                    </a:lnTo>
                    <a:lnTo>
                      <a:pt x="19" y="1142"/>
                    </a:lnTo>
                    <a:lnTo>
                      <a:pt x="19" y="1133"/>
                    </a:lnTo>
                    <a:lnTo>
                      <a:pt x="10"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6" name="Freeform 154"/>
              <p:cNvSpPr>
                <a:spLocks/>
              </p:cNvSpPr>
              <p:nvPr/>
            </p:nvSpPr>
            <p:spPr bwMode="auto">
              <a:xfrm>
                <a:off x="1007" y="2222"/>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8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7" name="Freeform 155"/>
              <p:cNvSpPr>
                <a:spLocks/>
              </p:cNvSpPr>
              <p:nvPr/>
            </p:nvSpPr>
            <p:spPr bwMode="auto">
              <a:xfrm>
                <a:off x="1007" y="1655"/>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8" name="Freeform 156"/>
              <p:cNvSpPr>
                <a:spLocks/>
              </p:cNvSpPr>
              <p:nvPr/>
            </p:nvSpPr>
            <p:spPr bwMode="auto">
              <a:xfrm>
                <a:off x="2061" y="1655"/>
                <a:ext cx="266" cy="10"/>
              </a:xfrm>
              <a:custGeom>
                <a:avLst/>
                <a:gdLst>
                  <a:gd name="T0" fmla="*/ 534 w 534"/>
                  <a:gd name="T1" fmla="*/ 9 h 19"/>
                  <a:gd name="T2" fmla="*/ 525 w 534"/>
                  <a:gd name="T3" fmla="*/ 0 h 19"/>
                  <a:gd name="T4" fmla="*/ 0 w 534"/>
                  <a:gd name="T5" fmla="*/ 0 h 19"/>
                  <a:gd name="T6" fmla="*/ 0 w 534"/>
                  <a:gd name="T7" fmla="*/ 19 h 19"/>
                  <a:gd name="T8" fmla="*/ 525 w 534"/>
                  <a:gd name="T9" fmla="*/ 19 h 19"/>
                  <a:gd name="T10" fmla="*/ 515 w 534"/>
                  <a:gd name="T11" fmla="*/ 9 h 19"/>
                  <a:gd name="T12" fmla="*/ 534 w 534"/>
                  <a:gd name="T13" fmla="*/ 9 h 19"/>
                  <a:gd name="T14" fmla="*/ 534 w 534"/>
                  <a:gd name="T15" fmla="*/ 0 h 19"/>
                  <a:gd name="T16" fmla="*/ 525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5" y="0"/>
                    </a:lnTo>
                    <a:lnTo>
                      <a:pt x="0" y="0"/>
                    </a:lnTo>
                    <a:lnTo>
                      <a:pt x="0" y="19"/>
                    </a:lnTo>
                    <a:lnTo>
                      <a:pt x="525" y="19"/>
                    </a:lnTo>
                    <a:lnTo>
                      <a:pt x="515" y="9"/>
                    </a:lnTo>
                    <a:lnTo>
                      <a:pt x="534" y="9"/>
                    </a:lnTo>
                    <a:lnTo>
                      <a:pt x="534" y="0"/>
                    </a:lnTo>
                    <a:lnTo>
                      <a:pt x="525"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89" name="Freeform 157"/>
              <p:cNvSpPr>
                <a:spLocks/>
              </p:cNvSpPr>
              <p:nvPr/>
            </p:nvSpPr>
            <p:spPr bwMode="auto">
              <a:xfrm>
                <a:off x="2318" y="1660"/>
                <a:ext cx="9" cy="571"/>
              </a:xfrm>
              <a:custGeom>
                <a:avLst/>
                <a:gdLst>
                  <a:gd name="T0" fmla="*/ 10 w 19"/>
                  <a:gd name="T1" fmla="*/ 1142 h 1142"/>
                  <a:gd name="T2" fmla="*/ 19 w 19"/>
                  <a:gd name="T3" fmla="*/ 1133 h 1142"/>
                  <a:gd name="T4" fmla="*/ 19 w 19"/>
                  <a:gd name="T5" fmla="*/ 0 h 1142"/>
                  <a:gd name="T6" fmla="*/ 0 w 19"/>
                  <a:gd name="T7" fmla="*/ 0 h 1142"/>
                  <a:gd name="T8" fmla="*/ 0 w 19"/>
                  <a:gd name="T9" fmla="*/ 1133 h 1142"/>
                  <a:gd name="T10" fmla="*/ 10 w 19"/>
                  <a:gd name="T11" fmla="*/ 1123 h 1142"/>
                  <a:gd name="T12" fmla="*/ 10 w 19"/>
                  <a:gd name="T13" fmla="*/ 1142 h 1142"/>
                  <a:gd name="T14" fmla="*/ 19 w 19"/>
                  <a:gd name="T15" fmla="*/ 1142 h 1142"/>
                  <a:gd name="T16" fmla="*/ 19 w 19"/>
                  <a:gd name="T17" fmla="*/ 1133 h 1142"/>
                  <a:gd name="T18" fmla="*/ 10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10" y="1142"/>
                    </a:moveTo>
                    <a:lnTo>
                      <a:pt x="19" y="1133"/>
                    </a:lnTo>
                    <a:lnTo>
                      <a:pt x="19" y="0"/>
                    </a:lnTo>
                    <a:lnTo>
                      <a:pt x="0" y="0"/>
                    </a:lnTo>
                    <a:lnTo>
                      <a:pt x="0" y="1133"/>
                    </a:lnTo>
                    <a:lnTo>
                      <a:pt x="10" y="1123"/>
                    </a:lnTo>
                    <a:lnTo>
                      <a:pt x="10" y="1142"/>
                    </a:lnTo>
                    <a:lnTo>
                      <a:pt x="19" y="1142"/>
                    </a:lnTo>
                    <a:lnTo>
                      <a:pt x="19" y="1133"/>
                    </a:lnTo>
                    <a:lnTo>
                      <a:pt x="10"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0" name="Freeform 158"/>
              <p:cNvSpPr>
                <a:spLocks/>
              </p:cNvSpPr>
              <p:nvPr/>
            </p:nvSpPr>
            <p:spPr bwMode="auto">
              <a:xfrm>
                <a:off x="2056" y="2222"/>
                <a:ext cx="267" cy="9"/>
              </a:xfrm>
              <a:custGeom>
                <a:avLst/>
                <a:gdLst>
                  <a:gd name="T0" fmla="*/ 0 w 534"/>
                  <a:gd name="T1" fmla="*/ 10 h 19"/>
                  <a:gd name="T2" fmla="*/ 9 w 534"/>
                  <a:gd name="T3" fmla="*/ 19 h 19"/>
                  <a:gd name="T4" fmla="*/ 534 w 534"/>
                  <a:gd name="T5" fmla="*/ 19 h 19"/>
                  <a:gd name="T6" fmla="*/ 534 w 534"/>
                  <a:gd name="T7" fmla="*/ 0 h 19"/>
                  <a:gd name="T8" fmla="*/ 9 w 534"/>
                  <a:gd name="T9" fmla="*/ 0 h 19"/>
                  <a:gd name="T10" fmla="*/ 18 w 534"/>
                  <a:gd name="T11" fmla="*/ 10 h 19"/>
                  <a:gd name="T12" fmla="*/ 0 w 534"/>
                  <a:gd name="T13" fmla="*/ 10 h 19"/>
                  <a:gd name="T14" fmla="*/ 0 w 534"/>
                  <a:gd name="T15" fmla="*/ 19 h 19"/>
                  <a:gd name="T16" fmla="*/ 9 w 534"/>
                  <a:gd name="T17" fmla="*/ 19 h 19"/>
                  <a:gd name="T18" fmla="*/ 0 w 534"/>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0" y="10"/>
                    </a:moveTo>
                    <a:lnTo>
                      <a:pt x="9" y="19"/>
                    </a:lnTo>
                    <a:lnTo>
                      <a:pt x="534" y="19"/>
                    </a:lnTo>
                    <a:lnTo>
                      <a:pt x="534"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1" name="Freeform 159"/>
              <p:cNvSpPr>
                <a:spLocks/>
              </p:cNvSpPr>
              <p:nvPr/>
            </p:nvSpPr>
            <p:spPr bwMode="auto">
              <a:xfrm>
                <a:off x="2056" y="1655"/>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2" name="Freeform 160"/>
              <p:cNvSpPr>
                <a:spLocks/>
              </p:cNvSpPr>
              <p:nvPr/>
            </p:nvSpPr>
            <p:spPr bwMode="auto">
              <a:xfrm>
                <a:off x="2585" y="1655"/>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3" name="Freeform 161"/>
              <p:cNvSpPr>
                <a:spLocks/>
              </p:cNvSpPr>
              <p:nvPr/>
            </p:nvSpPr>
            <p:spPr bwMode="auto">
              <a:xfrm>
                <a:off x="2843" y="1660"/>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4" name="Freeform 162"/>
              <p:cNvSpPr>
                <a:spLocks/>
              </p:cNvSpPr>
              <p:nvPr/>
            </p:nvSpPr>
            <p:spPr bwMode="auto">
              <a:xfrm>
                <a:off x="2580" y="2222"/>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5" name="Freeform 163"/>
              <p:cNvSpPr>
                <a:spLocks/>
              </p:cNvSpPr>
              <p:nvPr/>
            </p:nvSpPr>
            <p:spPr bwMode="auto">
              <a:xfrm>
                <a:off x="2580" y="1655"/>
                <a:ext cx="10"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6" name="Freeform 164"/>
              <p:cNvSpPr>
                <a:spLocks/>
              </p:cNvSpPr>
              <p:nvPr/>
            </p:nvSpPr>
            <p:spPr bwMode="auto">
              <a:xfrm>
                <a:off x="3109" y="1655"/>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7" name="Freeform 165"/>
              <p:cNvSpPr>
                <a:spLocks/>
              </p:cNvSpPr>
              <p:nvPr/>
            </p:nvSpPr>
            <p:spPr bwMode="auto">
              <a:xfrm>
                <a:off x="3367" y="1660"/>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8" name="Freeform 166"/>
              <p:cNvSpPr>
                <a:spLocks/>
              </p:cNvSpPr>
              <p:nvPr/>
            </p:nvSpPr>
            <p:spPr bwMode="auto">
              <a:xfrm>
                <a:off x="3105" y="2222"/>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599" name="Freeform 167"/>
              <p:cNvSpPr>
                <a:spLocks/>
              </p:cNvSpPr>
              <p:nvPr/>
            </p:nvSpPr>
            <p:spPr bwMode="auto">
              <a:xfrm>
                <a:off x="3105" y="1655"/>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00" name="Freeform 168"/>
              <p:cNvSpPr>
                <a:spLocks/>
              </p:cNvSpPr>
              <p:nvPr/>
            </p:nvSpPr>
            <p:spPr bwMode="auto">
              <a:xfrm>
                <a:off x="4158" y="1655"/>
                <a:ext cx="267" cy="10"/>
              </a:xfrm>
              <a:custGeom>
                <a:avLst/>
                <a:gdLst>
                  <a:gd name="T0" fmla="*/ 534 w 534"/>
                  <a:gd name="T1" fmla="*/ 9 h 19"/>
                  <a:gd name="T2" fmla="*/ 524 w 534"/>
                  <a:gd name="T3" fmla="*/ 0 h 19"/>
                  <a:gd name="T4" fmla="*/ 0 w 534"/>
                  <a:gd name="T5" fmla="*/ 0 h 19"/>
                  <a:gd name="T6" fmla="*/ 0 w 534"/>
                  <a:gd name="T7" fmla="*/ 19 h 19"/>
                  <a:gd name="T8" fmla="*/ 524 w 534"/>
                  <a:gd name="T9" fmla="*/ 19 h 19"/>
                  <a:gd name="T10" fmla="*/ 515 w 534"/>
                  <a:gd name="T11" fmla="*/ 9 h 19"/>
                  <a:gd name="T12" fmla="*/ 534 w 534"/>
                  <a:gd name="T13" fmla="*/ 9 h 19"/>
                  <a:gd name="T14" fmla="*/ 534 w 534"/>
                  <a:gd name="T15" fmla="*/ 0 h 19"/>
                  <a:gd name="T16" fmla="*/ 524 w 534"/>
                  <a:gd name="T17" fmla="*/ 0 h 19"/>
                  <a:gd name="T18" fmla="*/ 534 w 534"/>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19">
                    <a:moveTo>
                      <a:pt x="534" y="9"/>
                    </a:moveTo>
                    <a:lnTo>
                      <a:pt x="524" y="0"/>
                    </a:lnTo>
                    <a:lnTo>
                      <a:pt x="0" y="0"/>
                    </a:lnTo>
                    <a:lnTo>
                      <a:pt x="0" y="19"/>
                    </a:lnTo>
                    <a:lnTo>
                      <a:pt x="524" y="19"/>
                    </a:lnTo>
                    <a:lnTo>
                      <a:pt x="515" y="9"/>
                    </a:lnTo>
                    <a:lnTo>
                      <a:pt x="534" y="9"/>
                    </a:lnTo>
                    <a:lnTo>
                      <a:pt x="534" y="0"/>
                    </a:lnTo>
                    <a:lnTo>
                      <a:pt x="524" y="0"/>
                    </a:lnTo>
                    <a:lnTo>
                      <a:pt x="53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01" name="Freeform 169"/>
              <p:cNvSpPr>
                <a:spLocks/>
              </p:cNvSpPr>
              <p:nvPr/>
            </p:nvSpPr>
            <p:spPr bwMode="auto">
              <a:xfrm>
                <a:off x="4416" y="1660"/>
                <a:ext cx="9" cy="571"/>
              </a:xfrm>
              <a:custGeom>
                <a:avLst/>
                <a:gdLst>
                  <a:gd name="T0" fmla="*/ 9 w 19"/>
                  <a:gd name="T1" fmla="*/ 1142 h 1142"/>
                  <a:gd name="T2" fmla="*/ 19 w 19"/>
                  <a:gd name="T3" fmla="*/ 1133 h 1142"/>
                  <a:gd name="T4" fmla="*/ 19 w 19"/>
                  <a:gd name="T5" fmla="*/ 0 h 1142"/>
                  <a:gd name="T6" fmla="*/ 0 w 19"/>
                  <a:gd name="T7" fmla="*/ 0 h 1142"/>
                  <a:gd name="T8" fmla="*/ 0 w 19"/>
                  <a:gd name="T9" fmla="*/ 1133 h 1142"/>
                  <a:gd name="T10" fmla="*/ 9 w 19"/>
                  <a:gd name="T11" fmla="*/ 1123 h 1142"/>
                  <a:gd name="T12" fmla="*/ 9 w 19"/>
                  <a:gd name="T13" fmla="*/ 1142 h 1142"/>
                  <a:gd name="T14" fmla="*/ 19 w 19"/>
                  <a:gd name="T15" fmla="*/ 1142 h 1142"/>
                  <a:gd name="T16" fmla="*/ 19 w 19"/>
                  <a:gd name="T17" fmla="*/ 1133 h 1142"/>
                  <a:gd name="T18" fmla="*/ 9 w 19"/>
                  <a:gd name="T19"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142">
                    <a:moveTo>
                      <a:pt x="9" y="1142"/>
                    </a:moveTo>
                    <a:lnTo>
                      <a:pt x="19" y="1133"/>
                    </a:lnTo>
                    <a:lnTo>
                      <a:pt x="19" y="0"/>
                    </a:lnTo>
                    <a:lnTo>
                      <a:pt x="0" y="0"/>
                    </a:lnTo>
                    <a:lnTo>
                      <a:pt x="0" y="1133"/>
                    </a:lnTo>
                    <a:lnTo>
                      <a:pt x="9" y="1123"/>
                    </a:lnTo>
                    <a:lnTo>
                      <a:pt x="9" y="1142"/>
                    </a:lnTo>
                    <a:lnTo>
                      <a:pt x="19" y="1142"/>
                    </a:lnTo>
                    <a:lnTo>
                      <a:pt x="19" y="1133"/>
                    </a:lnTo>
                    <a:lnTo>
                      <a:pt x="9" y="1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02" name="Freeform 170"/>
              <p:cNvSpPr>
                <a:spLocks/>
              </p:cNvSpPr>
              <p:nvPr/>
            </p:nvSpPr>
            <p:spPr bwMode="auto">
              <a:xfrm>
                <a:off x="4154" y="2222"/>
                <a:ext cx="267" cy="9"/>
              </a:xfrm>
              <a:custGeom>
                <a:avLst/>
                <a:gdLst>
                  <a:gd name="T0" fmla="*/ 0 w 533"/>
                  <a:gd name="T1" fmla="*/ 10 h 19"/>
                  <a:gd name="T2" fmla="*/ 9 w 533"/>
                  <a:gd name="T3" fmla="*/ 19 h 19"/>
                  <a:gd name="T4" fmla="*/ 533 w 533"/>
                  <a:gd name="T5" fmla="*/ 19 h 19"/>
                  <a:gd name="T6" fmla="*/ 533 w 533"/>
                  <a:gd name="T7" fmla="*/ 0 h 19"/>
                  <a:gd name="T8" fmla="*/ 9 w 533"/>
                  <a:gd name="T9" fmla="*/ 0 h 19"/>
                  <a:gd name="T10" fmla="*/ 18 w 533"/>
                  <a:gd name="T11" fmla="*/ 10 h 19"/>
                  <a:gd name="T12" fmla="*/ 0 w 533"/>
                  <a:gd name="T13" fmla="*/ 10 h 19"/>
                  <a:gd name="T14" fmla="*/ 0 w 533"/>
                  <a:gd name="T15" fmla="*/ 19 h 19"/>
                  <a:gd name="T16" fmla="*/ 9 w 533"/>
                  <a:gd name="T17" fmla="*/ 19 h 19"/>
                  <a:gd name="T18" fmla="*/ 0 w 533"/>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19">
                    <a:moveTo>
                      <a:pt x="0" y="10"/>
                    </a:moveTo>
                    <a:lnTo>
                      <a:pt x="9" y="19"/>
                    </a:lnTo>
                    <a:lnTo>
                      <a:pt x="533" y="19"/>
                    </a:lnTo>
                    <a:lnTo>
                      <a:pt x="533" y="0"/>
                    </a:lnTo>
                    <a:lnTo>
                      <a:pt x="9" y="0"/>
                    </a:lnTo>
                    <a:lnTo>
                      <a:pt x="18" y="10"/>
                    </a:lnTo>
                    <a:lnTo>
                      <a:pt x="0" y="10"/>
                    </a:lnTo>
                    <a:lnTo>
                      <a:pt x="0" y="19"/>
                    </a:lnTo>
                    <a:lnTo>
                      <a:pt x="9" y="19"/>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03" name="Freeform 171"/>
              <p:cNvSpPr>
                <a:spLocks/>
              </p:cNvSpPr>
              <p:nvPr/>
            </p:nvSpPr>
            <p:spPr bwMode="auto">
              <a:xfrm>
                <a:off x="4154" y="1655"/>
                <a:ext cx="9" cy="571"/>
              </a:xfrm>
              <a:custGeom>
                <a:avLst/>
                <a:gdLst>
                  <a:gd name="T0" fmla="*/ 9 w 18"/>
                  <a:gd name="T1" fmla="*/ 0 h 1142"/>
                  <a:gd name="T2" fmla="*/ 0 w 18"/>
                  <a:gd name="T3" fmla="*/ 9 h 1142"/>
                  <a:gd name="T4" fmla="*/ 0 w 18"/>
                  <a:gd name="T5" fmla="*/ 1142 h 1142"/>
                  <a:gd name="T6" fmla="*/ 18 w 18"/>
                  <a:gd name="T7" fmla="*/ 1142 h 1142"/>
                  <a:gd name="T8" fmla="*/ 18 w 18"/>
                  <a:gd name="T9" fmla="*/ 9 h 1142"/>
                  <a:gd name="T10" fmla="*/ 9 w 18"/>
                  <a:gd name="T11" fmla="*/ 19 h 1142"/>
                  <a:gd name="T12" fmla="*/ 9 w 18"/>
                  <a:gd name="T13" fmla="*/ 0 h 1142"/>
                  <a:gd name="T14" fmla="*/ 0 w 18"/>
                  <a:gd name="T15" fmla="*/ 0 h 1142"/>
                  <a:gd name="T16" fmla="*/ 0 w 18"/>
                  <a:gd name="T17" fmla="*/ 9 h 1142"/>
                  <a:gd name="T18" fmla="*/ 9 w 18"/>
                  <a:gd name="T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42">
                    <a:moveTo>
                      <a:pt x="9" y="0"/>
                    </a:moveTo>
                    <a:lnTo>
                      <a:pt x="0" y="9"/>
                    </a:lnTo>
                    <a:lnTo>
                      <a:pt x="0" y="1142"/>
                    </a:lnTo>
                    <a:lnTo>
                      <a:pt x="18" y="1142"/>
                    </a:lnTo>
                    <a:lnTo>
                      <a:pt x="18" y="9"/>
                    </a:lnTo>
                    <a:lnTo>
                      <a:pt x="9" y="19"/>
                    </a:lnTo>
                    <a:lnTo>
                      <a:pt x="9" y="0"/>
                    </a:lnTo>
                    <a:lnTo>
                      <a:pt x="0" y="0"/>
                    </a:lnTo>
                    <a:lnTo>
                      <a:pt x="0" y="9"/>
                    </a:ln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04" name="Rectangle 172"/>
              <p:cNvSpPr>
                <a:spLocks noChangeArrowheads="1"/>
              </p:cNvSpPr>
              <p:nvPr/>
            </p:nvSpPr>
            <p:spPr bwMode="auto">
              <a:xfrm>
                <a:off x="1536"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05" name="Rectangle 173"/>
              <p:cNvSpPr>
                <a:spLocks noChangeArrowheads="1"/>
              </p:cNvSpPr>
              <p:nvPr/>
            </p:nvSpPr>
            <p:spPr bwMode="auto">
              <a:xfrm>
                <a:off x="1599"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06" name="Rectangle 174"/>
              <p:cNvSpPr>
                <a:spLocks noChangeArrowheads="1"/>
              </p:cNvSpPr>
              <p:nvPr/>
            </p:nvSpPr>
            <p:spPr bwMode="auto">
              <a:xfrm>
                <a:off x="1662"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07" name="Rectangle 175"/>
              <p:cNvSpPr>
                <a:spLocks noChangeArrowheads="1"/>
              </p:cNvSpPr>
              <p:nvPr/>
            </p:nvSpPr>
            <p:spPr bwMode="auto">
              <a:xfrm>
                <a:off x="1725"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08" name="Rectangle 176"/>
              <p:cNvSpPr>
                <a:spLocks noChangeArrowheads="1"/>
              </p:cNvSpPr>
              <p:nvPr/>
            </p:nvSpPr>
            <p:spPr bwMode="auto">
              <a:xfrm>
                <a:off x="1788"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09" name="Rectangle 177"/>
              <p:cNvSpPr>
                <a:spLocks noChangeArrowheads="1"/>
              </p:cNvSpPr>
              <p:nvPr/>
            </p:nvSpPr>
            <p:spPr bwMode="auto">
              <a:xfrm>
                <a:off x="1851"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0" name="Rectangle 178"/>
              <p:cNvSpPr>
                <a:spLocks noChangeArrowheads="1"/>
              </p:cNvSpPr>
              <p:nvPr/>
            </p:nvSpPr>
            <p:spPr bwMode="auto">
              <a:xfrm>
                <a:off x="1914"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1" name="Rectangle 179"/>
              <p:cNvSpPr>
                <a:spLocks noChangeArrowheads="1"/>
              </p:cNvSpPr>
              <p:nvPr/>
            </p:nvSpPr>
            <p:spPr bwMode="auto">
              <a:xfrm>
                <a:off x="1977"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2" name="Freeform 180"/>
              <p:cNvSpPr>
                <a:spLocks/>
              </p:cNvSpPr>
              <p:nvPr/>
            </p:nvSpPr>
            <p:spPr bwMode="auto">
              <a:xfrm>
                <a:off x="2040" y="1658"/>
                <a:ext cx="21" cy="4"/>
              </a:xfrm>
              <a:custGeom>
                <a:avLst/>
                <a:gdLst>
                  <a:gd name="T0" fmla="*/ 42 w 42"/>
                  <a:gd name="T1" fmla="*/ 4 h 9"/>
                  <a:gd name="T2" fmla="*/ 42 w 42"/>
                  <a:gd name="T3" fmla="*/ 0 h 9"/>
                  <a:gd name="T4" fmla="*/ 0 w 42"/>
                  <a:gd name="T5" fmla="*/ 0 h 9"/>
                  <a:gd name="T6" fmla="*/ 0 w 42"/>
                  <a:gd name="T7" fmla="*/ 9 h 9"/>
                  <a:gd name="T8" fmla="*/ 42 w 42"/>
                  <a:gd name="T9" fmla="*/ 9 h 9"/>
                  <a:gd name="T10" fmla="*/ 42 w 42"/>
                  <a:gd name="T11" fmla="*/ 4 h 9"/>
                </a:gdLst>
                <a:ahLst/>
                <a:cxnLst>
                  <a:cxn ang="0">
                    <a:pos x="T0" y="T1"/>
                  </a:cxn>
                  <a:cxn ang="0">
                    <a:pos x="T2" y="T3"/>
                  </a:cxn>
                  <a:cxn ang="0">
                    <a:pos x="T4" y="T5"/>
                  </a:cxn>
                  <a:cxn ang="0">
                    <a:pos x="T6" y="T7"/>
                  </a:cxn>
                  <a:cxn ang="0">
                    <a:pos x="T8" y="T9"/>
                  </a:cxn>
                  <a:cxn ang="0">
                    <a:pos x="T10" y="T11"/>
                  </a:cxn>
                </a:cxnLst>
                <a:rect l="0" t="0" r="r" b="b"/>
                <a:pathLst>
                  <a:path w="42" h="9">
                    <a:moveTo>
                      <a:pt x="42" y="4"/>
                    </a:moveTo>
                    <a:lnTo>
                      <a:pt x="42" y="0"/>
                    </a:lnTo>
                    <a:lnTo>
                      <a:pt x="0" y="0"/>
                    </a:lnTo>
                    <a:lnTo>
                      <a:pt x="0" y="9"/>
                    </a:lnTo>
                    <a:lnTo>
                      <a:pt x="42" y="9"/>
                    </a:lnTo>
                    <a:lnTo>
                      <a:pt x="4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13" name="Rectangle 181"/>
              <p:cNvSpPr>
                <a:spLocks noChangeArrowheads="1"/>
              </p:cNvSpPr>
              <p:nvPr/>
            </p:nvSpPr>
            <p:spPr bwMode="auto">
              <a:xfrm>
                <a:off x="1536"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4" name="Rectangle 182"/>
              <p:cNvSpPr>
                <a:spLocks noChangeArrowheads="1"/>
              </p:cNvSpPr>
              <p:nvPr/>
            </p:nvSpPr>
            <p:spPr bwMode="auto">
              <a:xfrm>
                <a:off x="1599"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5" name="Rectangle 183"/>
              <p:cNvSpPr>
                <a:spLocks noChangeArrowheads="1"/>
              </p:cNvSpPr>
              <p:nvPr/>
            </p:nvSpPr>
            <p:spPr bwMode="auto">
              <a:xfrm>
                <a:off x="1662"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6" name="Rectangle 184"/>
              <p:cNvSpPr>
                <a:spLocks noChangeArrowheads="1"/>
              </p:cNvSpPr>
              <p:nvPr/>
            </p:nvSpPr>
            <p:spPr bwMode="auto">
              <a:xfrm>
                <a:off x="1725"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7" name="Rectangle 185"/>
              <p:cNvSpPr>
                <a:spLocks noChangeArrowheads="1"/>
              </p:cNvSpPr>
              <p:nvPr/>
            </p:nvSpPr>
            <p:spPr bwMode="auto">
              <a:xfrm>
                <a:off x="1788"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8" name="Rectangle 186"/>
              <p:cNvSpPr>
                <a:spLocks noChangeArrowheads="1"/>
              </p:cNvSpPr>
              <p:nvPr/>
            </p:nvSpPr>
            <p:spPr bwMode="auto">
              <a:xfrm>
                <a:off x="1851"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19" name="Rectangle 187"/>
              <p:cNvSpPr>
                <a:spLocks noChangeArrowheads="1"/>
              </p:cNvSpPr>
              <p:nvPr/>
            </p:nvSpPr>
            <p:spPr bwMode="auto">
              <a:xfrm>
                <a:off x="1914"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0" name="Rectangle 188"/>
              <p:cNvSpPr>
                <a:spLocks noChangeArrowheads="1"/>
              </p:cNvSpPr>
              <p:nvPr/>
            </p:nvSpPr>
            <p:spPr bwMode="auto">
              <a:xfrm>
                <a:off x="1977"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1" name="Freeform 189"/>
              <p:cNvSpPr>
                <a:spLocks/>
              </p:cNvSpPr>
              <p:nvPr/>
            </p:nvSpPr>
            <p:spPr bwMode="auto">
              <a:xfrm>
                <a:off x="2040" y="2224"/>
                <a:ext cx="21" cy="5"/>
              </a:xfrm>
              <a:custGeom>
                <a:avLst/>
                <a:gdLst>
                  <a:gd name="T0" fmla="*/ 42 w 42"/>
                  <a:gd name="T1" fmla="*/ 4 h 8"/>
                  <a:gd name="T2" fmla="*/ 42 w 42"/>
                  <a:gd name="T3" fmla="*/ 0 h 8"/>
                  <a:gd name="T4" fmla="*/ 0 w 42"/>
                  <a:gd name="T5" fmla="*/ 0 h 8"/>
                  <a:gd name="T6" fmla="*/ 0 w 42"/>
                  <a:gd name="T7" fmla="*/ 8 h 8"/>
                  <a:gd name="T8" fmla="*/ 42 w 42"/>
                  <a:gd name="T9" fmla="*/ 8 h 8"/>
                  <a:gd name="T10" fmla="*/ 42 w 42"/>
                  <a:gd name="T11" fmla="*/ 4 h 8"/>
                </a:gdLst>
                <a:ahLst/>
                <a:cxnLst>
                  <a:cxn ang="0">
                    <a:pos x="T0" y="T1"/>
                  </a:cxn>
                  <a:cxn ang="0">
                    <a:pos x="T2" y="T3"/>
                  </a:cxn>
                  <a:cxn ang="0">
                    <a:pos x="T4" y="T5"/>
                  </a:cxn>
                  <a:cxn ang="0">
                    <a:pos x="T6" y="T7"/>
                  </a:cxn>
                  <a:cxn ang="0">
                    <a:pos x="T8" y="T9"/>
                  </a:cxn>
                  <a:cxn ang="0">
                    <a:pos x="T10" y="T11"/>
                  </a:cxn>
                </a:cxnLst>
                <a:rect l="0" t="0" r="r" b="b"/>
                <a:pathLst>
                  <a:path w="42" h="8">
                    <a:moveTo>
                      <a:pt x="42" y="4"/>
                    </a:moveTo>
                    <a:lnTo>
                      <a:pt x="42" y="0"/>
                    </a:lnTo>
                    <a:lnTo>
                      <a:pt x="0" y="0"/>
                    </a:lnTo>
                    <a:lnTo>
                      <a:pt x="0" y="8"/>
                    </a:lnTo>
                    <a:lnTo>
                      <a:pt x="42" y="8"/>
                    </a:lnTo>
                    <a:lnTo>
                      <a:pt x="4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22" name="Rectangle 190"/>
              <p:cNvSpPr>
                <a:spLocks noChangeArrowheads="1"/>
              </p:cNvSpPr>
              <p:nvPr/>
            </p:nvSpPr>
            <p:spPr bwMode="auto">
              <a:xfrm>
                <a:off x="3372"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3" name="Rectangle 191"/>
              <p:cNvSpPr>
                <a:spLocks noChangeArrowheads="1"/>
              </p:cNvSpPr>
              <p:nvPr/>
            </p:nvSpPr>
            <p:spPr bwMode="auto">
              <a:xfrm>
                <a:off x="3435"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4" name="Rectangle 192"/>
              <p:cNvSpPr>
                <a:spLocks noChangeArrowheads="1"/>
              </p:cNvSpPr>
              <p:nvPr/>
            </p:nvSpPr>
            <p:spPr bwMode="auto">
              <a:xfrm>
                <a:off x="3498"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5" name="Rectangle 193"/>
              <p:cNvSpPr>
                <a:spLocks noChangeArrowheads="1"/>
              </p:cNvSpPr>
              <p:nvPr/>
            </p:nvSpPr>
            <p:spPr bwMode="auto">
              <a:xfrm>
                <a:off x="3561"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6" name="Rectangle 194"/>
              <p:cNvSpPr>
                <a:spLocks noChangeArrowheads="1"/>
              </p:cNvSpPr>
              <p:nvPr/>
            </p:nvSpPr>
            <p:spPr bwMode="auto">
              <a:xfrm>
                <a:off x="3623"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7" name="Rectangle 195"/>
              <p:cNvSpPr>
                <a:spLocks noChangeArrowheads="1"/>
              </p:cNvSpPr>
              <p:nvPr/>
            </p:nvSpPr>
            <p:spPr bwMode="auto">
              <a:xfrm>
                <a:off x="3686"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8" name="Rectangle 196"/>
              <p:cNvSpPr>
                <a:spLocks noChangeArrowheads="1"/>
              </p:cNvSpPr>
              <p:nvPr/>
            </p:nvSpPr>
            <p:spPr bwMode="auto">
              <a:xfrm>
                <a:off x="3749"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29" name="Rectangle 197"/>
              <p:cNvSpPr>
                <a:spLocks noChangeArrowheads="1"/>
              </p:cNvSpPr>
              <p:nvPr/>
            </p:nvSpPr>
            <p:spPr bwMode="auto">
              <a:xfrm>
                <a:off x="3812" y="1658"/>
                <a:ext cx="42"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0" name="Freeform 198"/>
              <p:cNvSpPr>
                <a:spLocks/>
              </p:cNvSpPr>
              <p:nvPr/>
            </p:nvSpPr>
            <p:spPr bwMode="auto">
              <a:xfrm>
                <a:off x="3875" y="1658"/>
                <a:ext cx="21" cy="4"/>
              </a:xfrm>
              <a:custGeom>
                <a:avLst/>
                <a:gdLst>
                  <a:gd name="T0" fmla="*/ 41 w 41"/>
                  <a:gd name="T1" fmla="*/ 4 h 9"/>
                  <a:gd name="T2" fmla="*/ 41 w 41"/>
                  <a:gd name="T3" fmla="*/ 0 h 9"/>
                  <a:gd name="T4" fmla="*/ 0 w 41"/>
                  <a:gd name="T5" fmla="*/ 0 h 9"/>
                  <a:gd name="T6" fmla="*/ 0 w 41"/>
                  <a:gd name="T7" fmla="*/ 9 h 9"/>
                  <a:gd name="T8" fmla="*/ 41 w 41"/>
                  <a:gd name="T9" fmla="*/ 9 h 9"/>
                  <a:gd name="T10" fmla="*/ 41 w 41"/>
                  <a:gd name="T11" fmla="*/ 4 h 9"/>
                </a:gdLst>
                <a:ahLst/>
                <a:cxnLst>
                  <a:cxn ang="0">
                    <a:pos x="T0" y="T1"/>
                  </a:cxn>
                  <a:cxn ang="0">
                    <a:pos x="T2" y="T3"/>
                  </a:cxn>
                  <a:cxn ang="0">
                    <a:pos x="T4" y="T5"/>
                  </a:cxn>
                  <a:cxn ang="0">
                    <a:pos x="T6" y="T7"/>
                  </a:cxn>
                  <a:cxn ang="0">
                    <a:pos x="T8" y="T9"/>
                  </a:cxn>
                  <a:cxn ang="0">
                    <a:pos x="T10" y="T11"/>
                  </a:cxn>
                </a:cxnLst>
                <a:rect l="0" t="0" r="r" b="b"/>
                <a:pathLst>
                  <a:path w="41" h="9">
                    <a:moveTo>
                      <a:pt x="41" y="4"/>
                    </a:moveTo>
                    <a:lnTo>
                      <a:pt x="41" y="0"/>
                    </a:lnTo>
                    <a:lnTo>
                      <a:pt x="0" y="0"/>
                    </a:lnTo>
                    <a:lnTo>
                      <a:pt x="0" y="9"/>
                    </a:lnTo>
                    <a:lnTo>
                      <a:pt x="41" y="9"/>
                    </a:lnTo>
                    <a:lnTo>
                      <a:pt x="4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31" name="Rectangle 199"/>
              <p:cNvSpPr>
                <a:spLocks noChangeArrowheads="1"/>
              </p:cNvSpPr>
              <p:nvPr/>
            </p:nvSpPr>
            <p:spPr bwMode="auto">
              <a:xfrm>
                <a:off x="3372"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2" name="Rectangle 200"/>
              <p:cNvSpPr>
                <a:spLocks noChangeArrowheads="1"/>
              </p:cNvSpPr>
              <p:nvPr/>
            </p:nvSpPr>
            <p:spPr bwMode="auto">
              <a:xfrm>
                <a:off x="3435"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3" name="Rectangle 201"/>
              <p:cNvSpPr>
                <a:spLocks noChangeArrowheads="1"/>
              </p:cNvSpPr>
              <p:nvPr/>
            </p:nvSpPr>
            <p:spPr bwMode="auto">
              <a:xfrm>
                <a:off x="3498"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4" name="Rectangle 202"/>
              <p:cNvSpPr>
                <a:spLocks noChangeArrowheads="1"/>
              </p:cNvSpPr>
              <p:nvPr/>
            </p:nvSpPr>
            <p:spPr bwMode="auto">
              <a:xfrm>
                <a:off x="3561"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5" name="Rectangle 203"/>
              <p:cNvSpPr>
                <a:spLocks noChangeArrowheads="1"/>
              </p:cNvSpPr>
              <p:nvPr/>
            </p:nvSpPr>
            <p:spPr bwMode="auto">
              <a:xfrm>
                <a:off x="3623"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6" name="Rectangle 204"/>
              <p:cNvSpPr>
                <a:spLocks noChangeArrowheads="1"/>
              </p:cNvSpPr>
              <p:nvPr/>
            </p:nvSpPr>
            <p:spPr bwMode="auto">
              <a:xfrm>
                <a:off x="3686"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7" name="Rectangle 205"/>
              <p:cNvSpPr>
                <a:spLocks noChangeArrowheads="1"/>
              </p:cNvSpPr>
              <p:nvPr/>
            </p:nvSpPr>
            <p:spPr bwMode="auto">
              <a:xfrm>
                <a:off x="3749"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8" name="Rectangle 206"/>
              <p:cNvSpPr>
                <a:spLocks noChangeArrowheads="1"/>
              </p:cNvSpPr>
              <p:nvPr/>
            </p:nvSpPr>
            <p:spPr bwMode="auto">
              <a:xfrm>
                <a:off x="3812" y="2224"/>
                <a:ext cx="42"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8639" name="Freeform 207"/>
              <p:cNvSpPr>
                <a:spLocks/>
              </p:cNvSpPr>
              <p:nvPr/>
            </p:nvSpPr>
            <p:spPr bwMode="auto">
              <a:xfrm>
                <a:off x="3875" y="2224"/>
                <a:ext cx="21" cy="5"/>
              </a:xfrm>
              <a:custGeom>
                <a:avLst/>
                <a:gdLst>
                  <a:gd name="T0" fmla="*/ 41 w 41"/>
                  <a:gd name="T1" fmla="*/ 4 h 8"/>
                  <a:gd name="T2" fmla="*/ 41 w 41"/>
                  <a:gd name="T3" fmla="*/ 0 h 8"/>
                  <a:gd name="T4" fmla="*/ 0 w 41"/>
                  <a:gd name="T5" fmla="*/ 0 h 8"/>
                  <a:gd name="T6" fmla="*/ 0 w 41"/>
                  <a:gd name="T7" fmla="*/ 8 h 8"/>
                  <a:gd name="T8" fmla="*/ 41 w 41"/>
                  <a:gd name="T9" fmla="*/ 8 h 8"/>
                  <a:gd name="T10" fmla="*/ 41 w 41"/>
                  <a:gd name="T11" fmla="*/ 4 h 8"/>
                </a:gdLst>
                <a:ahLst/>
                <a:cxnLst>
                  <a:cxn ang="0">
                    <a:pos x="T0" y="T1"/>
                  </a:cxn>
                  <a:cxn ang="0">
                    <a:pos x="T2" y="T3"/>
                  </a:cxn>
                  <a:cxn ang="0">
                    <a:pos x="T4" y="T5"/>
                  </a:cxn>
                  <a:cxn ang="0">
                    <a:pos x="T6" y="T7"/>
                  </a:cxn>
                  <a:cxn ang="0">
                    <a:pos x="T8" y="T9"/>
                  </a:cxn>
                  <a:cxn ang="0">
                    <a:pos x="T10" y="T11"/>
                  </a:cxn>
                </a:cxnLst>
                <a:rect l="0" t="0" r="r" b="b"/>
                <a:pathLst>
                  <a:path w="41" h="8">
                    <a:moveTo>
                      <a:pt x="41" y="4"/>
                    </a:moveTo>
                    <a:lnTo>
                      <a:pt x="41" y="0"/>
                    </a:lnTo>
                    <a:lnTo>
                      <a:pt x="0" y="0"/>
                    </a:lnTo>
                    <a:lnTo>
                      <a:pt x="0" y="8"/>
                    </a:lnTo>
                    <a:lnTo>
                      <a:pt x="41" y="8"/>
                    </a:lnTo>
                    <a:lnTo>
                      <a:pt x="4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grpSp>
        <p:sp>
          <p:nvSpPr>
            <p:cNvPr id="18641" name="Freeform 209"/>
            <p:cNvSpPr>
              <a:spLocks noEditPoints="1"/>
            </p:cNvSpPr>
            <p:nvPr/>
          </p:nvSpPr>
          <p:spPr bwMode="auto">
            <a:xfrm>
              <a:off x="2688" y="1740"/>
              <a:ext cx="78" cy="432"/>
            </a:xfrm>
            <a:custGeom>
              <a:avLst/>
              <a:gdLst>
                <a:gd name="T0" fmla="*/ 156 w 156"/>
                <a:gd name="T1" fmla="*/ 167 h 863"/>
                <a:gd name="T2" fmla="*/ 22 w 156"/>
                <a:gd name="T3" fmla="*/ 167 h 863"/>
                <a:gd name="T4" fmla="*/ 90 w 156"/>
                <a:gd name="T5" fmla="*/ 52 h 863"/>
                <a:gd name="T6" fmla="*/ 77 w 156"/>
                <a:gd name="T7" fmla="*/ 20 h 863"/>
                <a:gd name="T8" fmla="*/ 68 w 156"/>
                <a:gd name="T9" fmla="*/ 51 h 863"/>
                <a:gd name="T10" fmla="*/ 146 w 156"/>
                <a:gd name="T11" fmla="*/ 358 h 863"/>
                <a:gd name="T12" fmla="*/ 121 w 156"/>
                <a:gd name="T13" fmla="*/ 390 h 863"/>
                <a:gd name="T14" fmla="*/ 100 w 156"/>
                <a:gd name="T15" fmla="*/ 399 h 863"/>
                <a:gd name="T16" fmla="*/ 76 w 156"/>
                <a:gd name="T17" fmla="*/ 400 h 863"/>
                <a:gd name="T18" fmla="*/ 53 w 156"/>
                <a:gd name="T19" fmla="*/ 397 h 863"/>
                <a:gd name="T20" fmla="*/ 31 w 156"/>
                <a:gd name="T21" fmla="*/ 384 h 863"/>
                <a:gd name="T22" fmla="*/ 10 w 156"/>
                <a:gd name="T23" fmla="*/ 349 h 863"/>
                <a:gd name="T24" fmla="*/ 6 w 156"/>
                <a:gd name="T25" fmla="*/ 303 h 863"/>
                <a:gd name="T26" fmla="*/ 20 w 156"/>
                <a:gd name="T27" fmla="*/ 261 h 863"/>
                <a:gd name="T28" fmla="*/ 47 w 156"/>
                <a:gd name="T29" fmla="*/ 239 h 863"/>
                <a:gd name="T30" fmla="*/ 67 w 156"/>
                <a:gd name="T31" fmla="*/ 231 h 863"/>
                <a:gd name="T32" fmla="*/ 89 w 156"/>
                <a:gd name="T33" fmla="*/ 230 h 863"/>
                <a:gd name="T34" fmla="*/ 110 w 156"/>
                <a:gd name="T35" fmla="*/ 236 h 863"/>
                <a:gd name="T36" fmla="*/ 131 w 156"/>
                <a:gd name="T37" fmla="*/ 250 h 863"/>
                <a:gd name="T38" fmla="*/ 124 w 156"/>
                <a:gd name="T39" fmla="*/ 285 h 863"/>
                <a:gd name="T40" fmla="*/ 109 w 156"/>
                <a:gd name="T41" fmla="*/ 259 h 863"/>
                <a:gd name="T42" fmla="*/ 81 w 156"/>
                <a:gd name="T43" fmla="*/ 250 h 863"/>
                <a:gd name="T44" fmla="*/ 65 w 156"/>
                <a:gd name="T45" fmla="*/ 252 h 863"/>
                <a:gd name="T46" fmla="*/ 50 w 156"/>
                <a:gd name="T47" fmla="*/ 260 h 863"/>
                <a:gd name="T48" fmla="*/ 32 w 156"/>
                <a:gd name="T49" fmla="*/ 284 h 863"/>
                <a:gd name="T50" fmla="*/ 27 w 156"/>
                <a:gd name="T51" fmla="*/ 315 h 863"/>
                <a:gd name="T52" fmla="*/ 33 w 156"/>
                <a:gd name="T53" fmla="*/ 351 h 863"/>
                <a:gd name="T54" fmla="*/ 52 w 156"/>
                <a:gd name="T55" fmla="*/ 374 h 863"/>
                <a:gd name="T56" fmla="*/ 80 w 156"/>
                <a:gd name="T57" fmla="*/ 381 h 863"/>
                <a:gd name="T58" fmla="*/ 111 w 156"/>
                <a:gd name="T59" fmla="*/ 371 h 863"/>
                <a:gd name="T60" fmla="*/ 129 w 156"/>
                <a:gd name="T61" fmla="*/ 340 h 863"/>
                <a:gd name="T62" fmla="*/ 140 w 156"/>
                <a:gd name="T63" fmla="*/ 602 h 863"/>
                <a:gd name="T64" fmla="*/ 116 w 156"/>
                <a:gd name="T65" fmla="*/ 626 h 863"/>
                <a:gd name="T66" fmla="*/ 95 w 156"/>
                <a:gd name="T67" fmla="*/ 631 h 863"/>
                <a:gd name="T68" fmla="*/ 70 w 156"/>
                <a:gd name="T69" fmla="*/ 632 h 863"/>
                <a:gd name="T70" fmla="*/ 48 w 156"/>
                <a:gd name="T71" fmla="*/ 627 h 863"/>
                <a:gd name="T72" fmla="*/ 25 w 156"/>
                <a:gd name="T73" fmla="*/ 609 h 863"/>
                <a:gd name="T74" fmla="*/ 7 w 156"/>
                <a:gd name="T75" fmla="*/ 570 h 863"/>
                <a:gd name="T76" fmla="*/ 7 w 156"/>
                <a:gd name="T77" fmla="*/ 523 h 863"/>
                <a:gd name="T78" fmla="*/ 26 w 156"/>
                <a:gd name="T79" fmla="*/ 485 h 863"/>
                <a:gd name="T80" fmla="*/ 52 w 156"/>
                <a:gd name="T81" fmla="*/ 468 h 863"/>
                <a:gd name="T82" fmla="*/ 72 w 156"/>
                <a:gd name="T83" fmla="*/ 464 h 863"/>
                <a:gd name="T84" fmla="*/ 94 w 156"/>
                <a:gd name="T85" fmla="*/ 464 h 863"/>
                <a:gd name="T86" fmla="*/ 114 w 156"/>
                <a:gd name="T87" fmla="*/ 470 h 863"/>
                <a:gd name="T88" fmla="*/ 137 w 156"/>
                <a:gd name="T89" fmla="*/ 491 h 863"/>
                <a:gd name="T90" fmla="*/ 121 w 156"/>
                <a:gd name="T91" fmla="*/ 509 h 863"/>
                <a:gd name="T92" fmla="*/ 102 w 156"/>
                <a:gd name="T93" fmla="*/ 488 h 863"/>
                <a:gd name="T94" fmla="*/ 77 w 156"/>
                <a:gd name="T95" fmla="*/ 482 h 863"/>
                <a:gd name="T96" fmla="*/ 60 w 156"/>
                <a:gd name="T97" fmla="*/ 487 h 863"/>
                <a:gd name="T98" fmla="*/ 44 w 156"/>
                <a:gd name="T99" fmla="*/ 496 h 863"/>
                <a:gd name="T100" fmla="*/ 30 w 156"/>
                <a:gd name="T101" fmla="*/ 523 h 863"/>
                <a:gd name="T102" fmla="*/ 27 w 156"/>
                <a:gd name="T103" fmla="*/ 557 h 863"/>
                <a:gd name="T104" fmla="*/ 36 w 156"/>
                <a:gd name="T105" fmla="*/ 590 h 863"/>
                <a:gd name="T106" fmla="*/ 58 w 156"/>
                <a:gd name="T107" fmla="*/ 609 h 863"/>
                <a:gd name="T108" fmla="*/ 89 w 156"/>
                <a:gd name="T109" fmla="*/ 612 h 863"/>
                <a:gd name="T110" fmla="*/ 117 w 156"/>
                <a:gd name="T111" fmla="*/ 597 h 863"/>
                <a:gd name="T112" fmla="*/ 12 w 156"/>
                <a:gd name="T113" fmla="*/ 863 h 863"/>
                <a:gd name="T114" fmla="*/ 121 w 156"/>
                <a:gd name="T115" fmla="*/ 766 h 863"/>
                <a:gd name="T116" fmla="*/ 121 w 156"/>
                <a:gd name="T117" fmla="*/ 863 h 863"/>
                <a:gd name="T118" fmla="*/ 12 w 156"/>
                <a:gd name="T119" fmla="*/ 86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863">
                  <a:moveTo>
                    <a:pt x="0" y="167"/>
                  </a:moveTo>
                  <a:lnTo>
                    <a:pt x="68" y="0"/>
                  </a:lnTo>
                  <a:lnTo>
                    <a:pt x="88" y="0"/>
                  </a:lnTo>
                  <a:lnTo>
                    <a:pt x="156" y="167"/>
                  </a:lnTo>
                  <a:lnTo>
                    <a:pt x="133" y="167"/>
                  </a:lnTo>
                  <a:lnTo>
                    <a:pt x="113" y="114"/>
                  </a:lnTo>
                  <a:lnTo>
                    <a:pt x="42" y="114"/>
                  </a:lnTo>
                  <a:lnTo>
                    <a:pt x="22" y="167"/>
                  </a:lnTo>
                  <a:lnTo>
                    <a:pt x="0" y="167"/>
                  </a:lnTo>
                  <a:close/>
                  <a:moveTo>
                    <a:pt x="49" y="94"/>
                  </a:moveTo>
                  <a:lnTo>
                    <a:pt x="106" y="94"/>
                  </a:lnTo>
                  <a:lnTo>
                    <a:pt x="90" y="52"/>
                  </a:lnTo>
                  <a:lnTo>
                    <a:pt x="86" y="42"/>
                  </a:lnTo>
                  <a:lnTo>
                    <a:pt x="82" y="34"/>
                  </a:lnTo>
                  <a:lnTo>
                    <a:pt x="79" y="26"/>
                  </a:lnTo>
                  <a:lnTo>
                    <a:pt x="77" y="20"/>
                  </a:lnTo>
                  <a:lnTo>
                    <a:pt x="75" y="28"/>
                  </a:lnTo>
                  <a:lnTo>
                    <a:pt x="73" y="35"/>
                  </a:lnTo>
                  <a:lnTo>
                    <a:pt x="71" y="43"/>
                  </a:lnTo>
                  <a:lnTo>
                    <a:pt x="68" y="51"/>
                  </a:lnTo>
                  <a:lnTo>
                    <a:pt x="49" y="94"/>
                  </a:lnTo>
                  <a:close/>
                  <a:moveTo>
                    <a:pt x="129" y="340"/>
                  </a:moveTo>
                  <a:lnTo>
                    <a:pt x="151" y="345"/>
                  </a:lnTo>
                  <a:lnTo>
                    <a:pt x="146" y="358"/>
                  </a:lnTo>
                  <a:lnTo>
                    <a:pt x="140" y="369"/>
                  </a:lnTo>
                  <a:lnTo>
                    <a:pt x="134" y="379"/>
                  </a:lnTo>
                  <a:lnTo>
                    <a:pt x="125" y="387"/>
                  </a:lnTo>
                  <a:lnTo>
                    <a:pt x="121" y="390"/>
                  </a:lnTo>
                  <a:lnTo>
                    <a:pt x="116" y="394"/>
                  </a:lnTo>
                  <a:lnTo>
                    <a:pt x="111" y="396"/>
                  </a:lnTo>
                  <a:lnTo>
                    <a:pt x="106" y="397"/>
                  </a:lnTo>
                  <a:lnTo>
                    <a:pt x="100" y="399"/>
                  </a:lnTo>
                  <a:lnTo>
                    <a:pt x="95" y="399"/>
                  </a:lnTo>
                  <a:lnTo>
                    <a:pt x="89" y="400"/>
                  </a:lnTo>
                  <a:lnTo>
                    <a:pt x="82" y="400"/>
                  </a:lnTo>
                  <a:lnTo>
                    <a:pt x="76" y="400"/>
                  </a:lnTo>
                  <a:lnTo>
                    <a:pt x="70" y="400"/>
                  </a:lnTo>
                  <a:lnTo>
                    <a:pt x="64" y="399"/>
                  </a:lnTo>
                  <a:lnTo>
                    <a:pt x="58" y="398"/>
                  </a:lnTo>
                  <a:lnTo>
                    <a:pt x="53" y="397"/>
                  </a:lnTo>
                  <a:lnTo>
                    <a:pt x="48" y="395"/>
                  </a:lnTo>
                  <a:lnTo>
                    <a:pt x="43" y="392"/>
                  </a:lnTo>
                  <a:lnTo>
                    <a:pt x="38" y="390"/>
                  </a:lnTo>
                  <a:lnTo>
                    <a:pt x="31" y="384"/>
                  </a:lnTo>
                  <a:lnTo>
                    <a:pt x="25" y="377"/>
                  </a:lnTo>
                  <a:lnTo>
                    <a:pt x="18" y="368"/>
                  </a:lnTo>
                  <a:lnTo>
                    <a:pt x="13" y="359"/>
                  </a:lnTo>
                  <a:lnTo>
                    <a:pt x="10" y="349"/>
                  </a:lnTo>
                  <a:lnTo>
                    <a:pt x="7" y="338"/>
                  </a:lnTo>
                  <a:lnTo>
                    <a:pt x="6" y="327"/>
                  </a:lnTo>
                  <a:lnTo>
                    <a:pt x="5" y="315"/>
                  </a:lnTo>
                  <a:lnTo>
                    <a:pt x="6" y="303"/>
                  </a:lnTo>
                  <a:lnTo>
                    <a:pt x="7" y="291"/>
                  </a:lnTo>
                  <a:lnTo>
                    <a:pt x="10" y="280"/>
                  </a:lnTo>
                  <a:lnTo>
                    <a:pt x="14" y="270"/>
                  </a:lnTo>
                  <a:lnTo>
                    <a:pt x="20" y="261"/>
                  </a:lnTo>
                  <a:lnTo>
                    <a:pt x="26" y="252"/>
                  </a:lnTo>
                  <a:lnTo>
                    <a:pt x="34" y="246"/>
                  </a:lnTo>
                  <a:lnTo>
                    <a:pt x="43" y="241"/>
                  </a:lnTo>
                  <a:lnTo>
                    <a:pt x="47" y="239"/>
                  </a:lnTo>
                  <a:lnTo>
                    <a:pt x="52" y="236"/>
                  </a:lnTo>
                  <a:lnTo>
                    <a:pt x="56" y="235"/>
                  </a:lnTo>
                  <a:lnTo>
                    <a:pt x="61" y="232"/>
                  </a:lnTo>
                  <a:lnTo>
                    <a:pt x="67" y="231"/>
                  </a:lnTo>
                  <a:lnTo>
                    <a:pt x="72" y="231"/>
                  </a:lnTo>
                  <a:lnTo>
                    <a:pt x="77" y="230"/>
                  </a:lnTo>
                  <a:lnTo>
                    <a:pt x="82" y="230"/>
                  </a:lnTo>
                  <a:lnTo>
                    <a:pt x="89" y="230"/>
                  </a:lnTo>
                  <a:lnTo>
                    <a:pt x="94" y="231"/>
                  </a:lnTo>
                  <a:lnTo>
                    <a:pt x="99" y="232"/>
                  </a:lnTo>
                  <a:lnTo>
                    <a:pt x="104" y="234"/>
                  </a:lnTo>
                  <a:lnTo>
                    <a:pt x="110" y="236"/>
                  </a:lnTo>
                  <a:lnTo>
                    <a:pt x="114" y="238"/>
                  </a:lnTo>
                  <a:lnTo>
                    <a:pt x="119" y="240"/>
                  </a:lnTo>
                  <a:lnTo>
                    <a:pt x="123" y="243"/>
                  </a:lnTo>
                  <a:lnTo>
                    <a:pt x="131" y="250"/>
                  </a:lnTo>
                  <a:lnTo>
                    <a:pt x="137" y="259"/>
                  </a:lnTo>
                  <a:lnTo>
                    <a:pt x="142" y="268"/>
                  </a:lnTo>
                  <a:lnTo>
                    <a:pt x="146" y="280"/>
                  </a:lnTo>
                  <a:lnTo>
                    <a:pt x="124" y="285"/>
                  </a:lnTo>
                  <a:lnTo>
                    <a:pt x="121" y="276"/>
                  </a:lnTo>
                  <a:lnTo>
                    <a:pt x="118" y="269"/>
                  </a:lnTo>
                  <a:lnTo>
                    <a:pt x="113" y="263"/>
                  </a:lnTo>
                  <a:lnTo>
                    <a:pt x="109" y="259"/>
                  </a:lnTo>
                  <a:lnTo>
                    <a:pt x="102" y="256"/>
                  </a:lnTo>
                  <a:lnTo>
                    <a:pt x="96" y="252"/>
                  </a:lnTo>
                  <a:lnTo>
                    <a:pt x="89" y="251"/>
                  </a:lnTo>
                  <a:lnTo>
                    <a:pt x="81" y="250"/>
                  </a:lnTo>
                  <a:lnTo>
                    <a:pt x="77" y="250"/>
                  </a:lnTo>
                  <a:lnTo>
                    <a:pt x="72" y="251"/>
                  </a:lnTo>
                  <a:lnTo>
                    <a:pt x="68" y="251"/>
                  </a:lnTo>
                  <a:lnTo>
                    <a:pt x="65" y="252"/>
                  </a:lnTo>
                  <a:lnTo>
                    <a:pt x="60" y="254"/>
                  </a:lnTo>
                  <a:lnTo>
                    <a:pt x="56" y="256"/>
                  </a:lnTo>
                  <a:lnTo>
                    <a:pt x="53" y="258"/>
                  </a:lnTo>
                  <a:lnTo>
                    <a:pt x="50" y="260"/>
                  </a:lnTo>
                  <a:lnTo>
                    <a:pt x="44" y="264"/>
                  </a:lnTo>
                  <a:lnTo>
                    <a:pt x="39" y="270"/>
                  </a:lnTo>
                  <a:lnTo>
                    <a:pt x="35" y="276"/>
                  </a:lnTo>
                  <a:lnTo>
                    <a:pt x="32" y="284"/>
                  </a:lnTo>
                  <a:lnTo>
                    <a:pt x="30" y="291"/>
                  </a:lnTo>
                  <a:lnTo>
                    <a:pt x="28" y="298"/>
                  </a:lnTo>
                  <a:lnTo>
                    <a:pt x="27" y="307"/>
                  </a:lnTo>
                  <a:lnTo>
                    <a:pt x="27" y="315"/>
                  </a:lnTo>
                  <a:lnTo>
                    <a:pt x="27" y="325"/>
                  </a:lnTo>
                  <a:lnTo>
                    <a:pt x="29" y="334"/>
                  </a:lnTo>
                  <a:lnTo>
                    <a:pt x="30" y="342"/>
                  </a:lnTo>
                  <a:lnTo>
                    <a:pt x="33" y="351"/>
                  </a:lnTo>
                  <a:lnTo>
                    <a:pt x="36" y="358"/>
                  </a:lnTo>
                  <a:lnTo>
                    <a:pt x="41" y="364"/>
                  </a:lnTo>
                  <a:lnTo>
                    <a:pt x="46" y="369"/>
                  </a:lnTo>
                  <a:lnTo>
                    <a:pt x="52" y="374"/>
                  </a:lnTo>
                  <a:lnTo>
                    <a:pt x="58" y="377"/>
                  </a:lnTo>
                  <a:lnTo>
                    <a:pt x="66" y="379"/>
                  </a:lnTo>
                  <a:lnTo>
                    <a:pt x="73" y="381"/>
                  </a:lnTo>
                  <a:lnTo>
                    <a:pt x="80" y="381"/>
                  </a:lnTo>
                  <a:lnTo>
                    <a:pt x="89" y="380"/>
                  </a:lnTo>
                  <a:lnTo>
                    <a:pt x="97" y="379"/>
                  </a:lnTo>
                  <a:lnTo>
                    <a:pt x="104" y="376"/>
                  </a:lnTo>
                  <a:lnTo>
                    <a:pt x="111" y="371"/>
                  </a:lnTo>
                  <a:lnTo>
                    <a:pt x="117" y="365"/>
                  </a:lnTo>
                  <a:lnTo>
                    <a:pt x="121" y="358"/>
                  </a:lnTo>
                  <a:lnTo>
                    <a:pt x="125" y="350"/>
                  </a:lnTo>
                  <a:lnTo>
                    <a:pt x="129" y="340"/>
                  </a:lnTo>
                  <a:close/>
                  <a:moveTo>
                    <a:pt x="129" y="572"/>
                  </a:moveTo>
                  <a:lnTo>
                    <a:pt x="151" y="578"/>
                  </a:lnTo>
                  <a:lnTo>
                    <a:pt x="146" y="590"/>
                  </a:lnTo>
                  <a:lnTo>
                    <a:pt x="140" y="602"/>
                  </a:lnTo>
                  <a:lnTo>
                    <a:pt x="134" y="611"/>
                  </a:lnTo>
                  <a:lnTo>
                    <a:pt x="125" y="619"/>
                  </a:lnTo>
                  <a:lnTo>
                    <a:pt x="121" y="623"/>
                  </a:lnTo>
                  <a:lnTo>
                    <a:pt x="116" y="626"/>
                  </a:lnTo>
                  <a:lnTo>
                    <a:pt x="111" y="628"/>
                  </a:lnTo>
                  <a:lnTo>
                    <a:pt x="106" y="629"/>
                  </a:lnTo>
                  <a:lnTo>
                    <a:pt x="100" y="631"/>
                  </a:lnTo>
                  <a:lnTo>
                    <a:pt x="95" y="631"/>
                  </a:lnTo>
                  <a:lnTo>
                    <a:pt x="89" y="632"/>
                  </a:lnTo>
                  <a:lnTo>
                    <a:pt x="82" y="632"/>
                  </a:lnTo>
                  <a:lnTo>
                    <a:pt x="76" y="632"/>
                  </a:lnTo>
                  <a:lnTo>
                    <a:pt x="70" y="632"/>
                  </a:lnTo>
                  <a:lnTo>
                    <a:pt x="64" y="631"/>
                  </a:lnTo>
                  <a:lnTo>
                    <a:pt x="58" y="630"/>
                  </a:lnTo>
                  <a:lnTo>
                    <a:pt x="53" y="629"/>
                  </a:lnTo>
                  <a:lnTo>
                    <a:pt x="48" y="627"/>
                  </a:lnTo>
                  <a:lnTo>
                    <a:pt x="43" y="625"/>
                  </a:lnTo>
                  <a:lnTo>
                    <a:pt x="38" y="623"/>
                  </a:lnTo>
                  <a:lnTo>
                    <a:pt x="31" y="616"/>
                  </a:lnTo>
                  <a:lnTo>
                    <a:pt x="25" y="609"/>
                  </a:lnTo>
                  <a:lnTo>
                    <a:pt x="18" y="601"/>
                  </a:lnTo>
                  <a:lnTo>
                    <a:pt x="13" y="591"/>
                  </a:lnTo>
                  <a:lnTo>
                    <a:pt x="10" y="581"/>
                  </a:lnTo>
                  <a:lnTo>
                    <a:pt x="7" y="570"/>
                  </a:lnTo>
                  <a:lnTo>
                    <a:pt x="6" y="559"/>
                  </a:lnTo>
                  <a:lnTo>
                    <a:pt x="5" y="547"/>
                  </a:lnTo>
                  <a:lnTo>
                    <a:pt x="6" y="535"/>
                  </a:lnTo>
                  <a:lnTo>
                    <a:pt x="7" y="523"/>
                  </a:lnTo>
                  <a:lnTo>
                    <a:pt x="10" y="512"/>
                  </a:lnTo>
                  <a:lnTo>
                    <a:pt x="14" y="502"/>
                  </a:lnTo>
                  <a:lnTo>
                    <a:pt x="20" y="493"/>
                  </a:lnTo>
                  <a:lnTo>
                    <a:pt x="26" y="485"/>
                  </a:lnTo>
                  <a:lnTo>
                    <a:pt x="34" y="478"/>
                  </a:lnTo>
                  <a:lnTo>
                    <a:pt x="43" y="473"/>
                  </a:lnTo>
                  <a:lnTo>
                    <a:pt x="47" y="471"/>
                  </a:lnTo>
                  <a:lnTo>
                    <a:pt x="52" y="468"/>
                  </a:lnTo>
                  <a:lnTo>
                    <a:pt x="56" y="467"/>
                  </a:lnTo>
                  <a:lnTo>
                    <a:pt x="61" y="465"/>
                  </a:lnTo>
                  <a:lnTo>
                    <a:pt x="67" y="464"/>
                  </a:lnTo>
                  <a:lnTo>
                    <a:pt x="72" y="464"/>
                  </a:lnTo>
                  <a:lnTo>
                    <a:pt x="77" y="463"/>
                  </a:lnTo>
                  <a:lnTo>
                    <a:pt x="82" y="463"/>
                  </a:lnTo>
                  <a:lnTo>
                    <a:pt x="89" y="463"/>
                  </a:lnTo>
                  <a:lnTo>
                    <a:pt x="94" y="464"/>
                  </a:lnTo>
                  <a:lnTo>
                    <a:pt x="99" y="465"/>
                  </a:lnTo>
                  <a:lnTo>
                    <a:pt x="104" y="466"/>
                  </a:lnTo>
                  <a:lnTo>
                    <a:pt x="110" y="468"/>
                  </a:lnTo>
                  <a:lnTo>
                    <a:pt x="114" y="470"/>
                  </a:lnTo>
                  <a:lnTo>
                    <a:pt x="119" y="472"/>
                  </a:lnTo>
                  <a:lnTo>
                    <a:pt x="123" y="475"/>
                  </a:lnTo>
                  <a:lnTo>
                    <a:pt x="131" y="482"/>
                  </a:lnTo>
                  <a:lnTo>
                    <a:pt x="137" y="491"/>
                  </a:lnTo>
                  <a:lnTo>
                    <a:pt x="142" y="500"/>
                  </a:lnTo>
                  <a:lnTo>
                    <a:pt x="146" y="512"/>
                  </a:lnTo>
                  <a:lnTo>
                    <a:pt x="124" y="517"/>
                  </a:lnTo>
                  <a:lnTo>
                    <a:pt x="121" y="509"/>
                  </a:lnTo>
                  <a:lnTo>
                    <a:pt x="118" y="501"/>
                  </a:lnTo>
                  <a:lnTo>
                    <a:pt x="113" y="495"/>
                  </a:lnTo>
                  <a:lnTo>
                    <a:pt x="109" y="491"/>
                  </a:lnTo>
                  <a:lnTo>
                    <a:pt x="102" y="488"/>
                  </a:lnTo>
                  <a:lnTo>
                    <a:pt x="96" y="485"/>
                  </a:lnTo>
                  <a:lnTo>
                    <a:pt x="89" y="483"/>
                  </a:lnTo>
                  <a:lnTo>
                    <a:pt x="81" y="482"/>
                  </a:lnTo>
                  <a:lnTo>
                    <a:pt x="77" y="482"/>
                  </a:lnTo>
                  <a:lnTo>
                    <a:pt x="72" y="483"/>
                  </a:lnTo>
                  <a:lnTo>
                    <a:pt x="68" y="483"/>
                  </a:lnTo>
                  <a:lnTo>
                    <a:pt x="65" y="485"/>
                  </a:lnTo>
                  <a:lnTo>
                    <a:pt x="60" y="487"/>
                  </a:lnTo>
                  <a:lnTo>
                    <a:pt x="56" y="488"/>
                  </a:lnTo>
                  <a:lnTo>
                    <a:pt x="53" y="490"/>
                  </a:lnTo>
                  <a:lnTo>
                    <a:pt x="50" y="492"/>
                  </a:lnTo>
                  <a:lnTo>
                    <a:pt x="44" y="496"/>
                  </a:lnTo>
                  <a:lnTo>
                    <a:pt x="39" y="502"/>
                  </a:lnTo>
                  <a:lnTo>
                    <a:pt x="35" y="509"/>
                  </a:lnTo>
                  <a:lnTo>
                    <a:pt x="32" y="516"/>
                  </a:lnTo>
                  <a:lnTo>
                    <a:pt x="30" y="523"/>
                  </a:lnTo>
                  <a:lnTo>
                    <a:pt x="28" y="531"/>
                  </a:lnTo>
                  <a:lnTo>
                    <a:pt x="27" y="539"/>
                  </a:lnTo>
                  <a:lnTo>
                    <a:pt x="27" y="547"/>
                  </a:lnTo>
                  <a:lnTo>
                    <a:pt x="27" y="557"/>
                  </a:lnTo>
                  <a:lnTo>
                    <a:pt x="29" y="566"/>
                  </a:lnTo>
                  <a:lnTo>
                    <a:pt x="30" y="574"/>
                  </a:lnTo>
                  <a:lnTo>
                    <a:pt x="33" y="583"/>
                  </a:lnTo>
                  <a:lnTo>
                    <a:pt x="36" y="590"/>
                  </a:lnTo>
                  <a:lnTo>
                    <a:pt x="41" y="596"/>
                  </a:lnTo>
                  <a:lnTo>
                    <a:pt x="46" y="602"/>
                  </a:lnTo>
                  <a:lnTo>
                    <a:pt x="52" y="606"/>
                  </a:lnTo>
                  <a:lnTo>
                    <a:pt x="58" y="609"/>
                  </a:lnTo>
                  <a:lnTo>
                    <a:pt x="66" y="611"/>
                  </a:lnTo>
                  <a:lnTo>
                    <a:pt x="73" y="613"/>
                  </a:lnTo>
                  <a:lnTo>
                    <a:pt x="80" y="613"/>
                  </a:lnTo>
                  <a:lnTo>
                    <a:pt x="89" y="612"/>
                  </a:lnTo>
                  <a:lnTo>
                    <a:pt x="97" y="611"/>
                  </a:lnTo>
                  <a:lnTo>
                    <a:pt x="104" y="608"/>
                  </a:lnTo>
                  <a:lnTo>
                    <a:pt x="111" y="603"/>
                  </a:lnTo>
                  <a:lnTo>
                    <a:pt x="117" y="597"/>
                  </a:lnTo>
                  <a:lnTo>
                    <a:pt x="121" y="590"/>
                  </a:lnTo>
                  <a:lnTo>
                    <a:pt x="125" y="582"/>
                  </a:lnTo>
                  <a:lnTo>
                    <a:pt x="129" y="572"/>
                  </a:lnTo>
                  <a:close/>
                  <a:moveTo>
                    <a:pt x="12" y="863"/>
                  </a:moveTo>
                  <a:lnTo>
                    <a:pt x="12" y="697"/>
                  </a:lnTo>
                  <a:lnTo>
                    <a:pt x="34" y="697"/>
                  </a:lnTo>
                  <a:lnTo>
                    <a:pt x="34" y="766"/>
                  </a:lnTo>
                  <a:lnTo>
                    <a:pt x="121" y="766"/>
                  </a:lnTo>
                  <a:lnTo>
                    <a:pt x="121" y="697"/>
                  </a:lnTo>
                  <a:lnTo>
                    <a:pt x="143" y="697"/>
                  </a:lnTo>
                  <a:lnTo>
                    <a:pt x="143" y="863"/>
                  </a:lnTo>
                  <a:lnTo>
                    <a:pt x="121" y="863"/>
                  </a:lnTo>
                  <a:lnTo>
                    <a:pt x="121" y="786"/>
                  </a:lnTo>
                  <a:lnTo>
                    <a:pt x="34" y="786"/>
                  </a:lnTo>
                  <a:lnTo>
                    <a:pt x="34" y="863"/>
                  </a:lnTo>
                  <a:lnTo>
                    <a:pt x="12" y="8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2" name="Freeform 210"/>
            <p:cNvSpPr>
              <a:spLocks noEditPoints="1"/>
            </p:cNvSpPr>
            <p:nvPr/>
          </p:nvSpPr>
          <p:spPr bwMode="auto">
            <a:xfrm>
              <a:off x="4513" y="1740"/>
              <a:ext cx="78" cy="432"/>
            </a:xfrm>
            <a:custGeom>
              <a:avLst/>
              <a:gdLst>
                <a:gd name="T0" fmla="*/ 156 w 156"/>
                <a:gd name="T1" fmla="*/ 167 h 863"/>
                <a:gd name="T2" fmla="*/ 22 w 156"/>
                <a:gd name="T3" fmla="*/ 167 h 863"/>
                <a:gd name="T4" fmla="*/ 90 w 156"/>
                <a:gd name="T5" fmla="*/ 52 h 863"/>
                <a:gd name="T6" fmla="*/ 78 w 156"/>
                <a:gd name="T7" fmla="*/ 20 h 863"/>
                <a:gd name="T8" fmla="*/ 68 w 156"/>
                <a:gd name="T9" fmla="*/ 51 h 863"/>
                <a:gd name="T10" fmla="*/ 147 w 156"/>
                <a:gd name="T11" fmla="*/ 358 h 863"/>
                <a:gd name="T12" fmla="*/ 122 w 156"/>
                <a:gd name="T13" fmla="*/ 390 h 863"/>
                <a:gd name="T14" fmla="*/ 101 w 156"/>
                <a:gd name="T15" fmla="*/ 399 h 863"/>
                <a:gd name="T16" fmla="*/ 77 w 156"/>
                <a:gd name="T17" fmla="*/ 400 h 863"/>
                <a:gd name="T18" fmla="*/ 54 w 156"/>
                <a:gd name="T19" fmla="*/ 397 h 863"/>
                <a:gd name="T20" fmla="*/ 31 w 156"/>
                <a:gd name="T21" fmla="*/ 384 h 863"/>
                <a:gd name="T22" fmla="*/ 11 w 156"/>
                <a:gd name="T23" fmla="*/ 349 h 863"/>
                <a:gd name="T24" fmla="*/ 6 w 156"/>
                <a:gd name="T25" fmla="*/ 303 h 863"/>
                <a:gd name="T26" fmla="*/ 20 w 156"/>
                <a:gd name="T27" fmla="*/ 261 h 863"/>
                <a:gd name="T28" fmla="*/ 47 w 156"/>
                <a:gd name="T29" fmla="*/ 239 h 863"/>
                <a:gd name="T30" fmla="*/ 67 w 156"/>
                <a:gd name="T31" fmla="*/ 231 h 863"/>
                <a:gd name="T32" fmla="*/ 89 w 156"/>
                <a:gd name="T33" fmla="*/ 230 h 863"/>
                <a:gd name="T34" fmla="*/ 110 w 156"/>
                <a:gd name="T35" fmla="*/ 236 h 863"/>
                <a:gd name="T36" fmla="*/ 131 w 156"/>
                <a:gd name="T37" fmla="*/ 250 h 863"/>
                <a:gd name="T38" fmla="*/ 125 w 156"/>
                <a:gd name="T39" fmla="*/ 285 h 863"/>
                <a:gd name="T40" fmla="*/ 109 w 156"/>
                <a:gd name="T41" fmla="*/ 259 h 863"/>
                <a:gd name="T42" fmla="*/ 82 w 156"/>
                <a:gd name="T43" fmla="*/ 250 h 863"/>
                <a:gd name="T44" fmla="*/ 65 w 156"/>
                <a:gd name="T45" fmla="*/ 252 h 863"/>
                <a:gd name="T46" fmla="*/ 50 w 156"/>
                <a:gd name="T47" fmla="*/ 260 h 863"/>
                <a:gd name="T48" fmla="*/ 33 w 156"/>
                <a:gd name="T49" fmla="*/ 284 h 863"/>
                <a:gd name="T50" fmla="*/ 27 w 156"/>
                <a:gd name="T51" fmla="*/ 315 h 863"/>
                <a:gd name="T52" fmla="*/ 34 w 156"/>
                <a:gd name="T53" fmla="*/ 351 h 863"/>
                <a:gd name="T54" fmla="*/ 52 w 156"/>
                <a:gd name="T55" fmla="*/ 374 h 863"/>
                <a:gd name="T56" fmla="*/ 81 w 156"/>
                <a:gd name="T57" fmla="*/ 381 h 863"/>
                <a:gd name="T58" fmla="*/ 111 w 156"/>
                <a:gd name="T59" fmla="*/ 371 h 863"/>
                <a:gd name="T60" fmla="*/ 129 w 156"/>
                <a:gd name="T61" fmla="*/ 340 h 863"/>
                <a:gd name="T62" fmla="*/ 141 w 156"/>
                <a:gd name="T63" fmla="*/ 602 h 863"/>
                <a:gd name="T64" fmla="*/ 116 w 156"/>
                <a:gd name="T65" fmla="*/ 626 h 863"/>
                <a:gd name="T66" fmla="*/ 95 w 156"/>
                <a:gd name="T67" fmla="*/ 631 h 863"/>
                <a:gd name="T68" fmla="*/ 70 w 156"/>
                <a:gd name="T69" fmla="*/ 632 h 863"/>
                <a:gd name="T70" fmla="*/ 48 w 156"/>
                <a:gd name="T71" fmla="*/ 627 h 863"/>
                <a:gd name="T72" fmla="*/ 25 w 156"/>
                <a:gd name="T73" fmla="*/ 609 h 863"/>
                <a:gd name="T74" fmla="*/ 7 w 156"/>
                <a:gd name="T75" fmla="*/ 570 h 863"/>
                <a:gd name="T76" fmla="*/ 7 w 156"/>
                <a:gd name="T77" fmla="*/ 523 h 863"/>
                <a:gd name="T78" fmla="*/ 26 w 156"/>
                <a:gd name="T79" fmla="*/ 485 h 863"/>
                <a:gd name="T80" fmla="*/ 52 w 156"/>
                <a:gd name="T81" fmla="*/ 468 h 863"/>
                <a:gd name="T82" fmla="*/ 72 w 156"/>
                <a:gd name="T83" fmla="*/ 464 h 863"/>
                <a:gd name="T84" fmla="*/ 94 w 156"/>
                <a:gd name="T85" fmla="*/ 464 h 863"/>
                <a:gd name="T86" fmla="*/ 114 w 156"/>
                <a:gd name="T87" fmla="*/ 470 h 863"/>
                <a:gd name="T88" fmla="*/ 137 w 156"/>
                <a:gd name="T89" fmla="*/ 491 h 863"/>
                <a:gd name="T90" fmla="*/ 122 w 156"/>
                <a:gd name="T91" fmla="*/ 509 h 863"/>
                <a:gd name="T92" fmla="*/ 103 w 156"/>
                <a:gd name="T93" fmla="*/ 488 h 863"/>
                <a:gd name="T94" fmla="*/ 78 w 156"/>
                <a:gd name="T95" fmla="*/ 482 h 863"/>
                <a:gd name="T96" fmla="*/ 61 w 156"/>
                <a:gd name="T97" fmla="*/ 487 h 863"/>
                <a:gd name="T98" fmla="*/ 44 w 156"/>
                <a:gd name="T99" fmla="*/ 496 h 863"/>
                <a:gd name="T100" fmla="*/ 30 w 156"/>
                <a:gd name="T101" fmla="*/ 523 h 863"/>
                <a:gd name="T102" fmla="*/ 27 w 156"/>
                <a:gd name="T103" fmla="*/ 557 h 863"/>
                <a:gd name="T104" fmla="*/ 37 w 156"/>
                <a:gd name="T105" fmla="*/ 590 h 863"/>
                <a:gd name="T106" fmla="*/ 59 w 156"/>
                <a:gd name="T107" fmla="*/ 609 h 863"/>
                <a:gd name="T108" fmla="*/ 89 w 156"/>
                <a:gd name="T109" fmla="*/ 612 h 863"/>
                <a:gd name="T110" fmla="*/ 118 w 156"/>
                <a:gd name="T111" fmla="*/ 597 h 863"/>
                <a:gd name="T112" fmla="*/ 13 w 156"/>
                <a:gd name="T113" fmla="*/ 863 h 863"/>
                <a:gd name="T114" fmla="*/ 122 w 156"/>
                <a:gd name="T115" fmla="*/ 766 h 863"/>
                <a:gd name="T116" fmla="*/ 122 w 156"/>
                <a:gd name="T117" fmla="*/ 863 h 863"/>
                <a:gd name="T118" fmla="*/ 13 w 156"/>
                <a:gd name="T119" fmla="*/ 86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863">
                  <a:moveTo>
                    <a:pt x="0" y="167"/>
                  </a:moveTo>
                  <a:lnTo>
                    <a:pt x="68" y="0"/>
                  </a:lnTo>
                  <a:lnTo>
                    <a:pt x="88" y="0"/>
                  </a:lnTo>
                  <a:lnTo>
                    <a:pt x="156" y="167"/>
                  </a:lnTo>
                  <a:lnTo>
                    <a:pt x="133" y="167"/>
                  </a:lnTo>
                  <a:lnTo>
                    <a:pt x="113" y="114"/>
                  </a:lnTo>
                  <a:lnTo>
                    <a:pt x="42" y="114"/>
                  </a:lnTo>
                  <a:lnTo>
                    <a:pt x="22" y="167"/>
                  </a:lnTo>
                  <a:lnTo>
                    <a:pt x="0" y="167"/>
                  </a:lnTo>
                  <a:close/>
                  <a:moveTo>
                    <a:pt x="49" y="94"/>
                  </a:moveTo>
                  <a:lnTo>
                    <a:pt x="106" y="94"/>
                  </a:lnTo>
                  <a:lnTo>
                    <a:pt x="90" y="52"/>
                  </a:lnTo>
                  <a:lnTo>
                    <a:pt x="86" y="42"/>
                  </a:lnTo>
                  <a:lnTo>
                    <a:pt x="83" y="34"/>
                  </a:lnTo>
                  <a:lnTo>
                    <a:pt x="80" y="26"/>
                  </a:lnTo>
                  <a:lnTo>
                    <a:pt x="78" y="20"/>
                  </a:lnTo>
                  <a:lnTo>
                    <a:pt x="76" y="28"/>
                  </a:lnTo>
                  <a:lnTo>
                    <a:pt x="73" y="35"/>
                  </a:lnTo>
                  <a:lnTo>
                    <a:pt x="71" y="43"/>
                  </a:lnTo>
                  <a:lnTo>
                    <a:pt x="68" y="51"/>
                  </a:lnTo>
                  <a:lnTo>
                    <a:pt x="49" y="94"/>
                  </a:lnTo>
                  <a:close/>
                  <a:moveTo>
                    <a:pt x="129" y="340"/>
                  </a:moveTo>
                  <a:lnTo>
                    <a:pt x="151" y="345"/>
                  </a:lnTo>
                  <a:lnTo>
                    <a:pt x="147" y="358"/>
                  </a:lnTo>
                  <a:lnTo>
                    <a:pt x="141" y="369"/>
                  </a:lnTo>
                  <a:lnTo>
                    <a:pt x="134" y="379"/>
                  </a:lnTo>
                  <a:lnTo>
                    <a:pt x="126" y="387"/>
                  </a:lnTo>
                  <a:lnTo>
                    <a:pt x="122" y="390"/>
                  </a:lnTo>
                  <a:lnTo>
                    <a:pt x="116" y="394"/>
                  </a:lnTo>
                  <a:lnTo>
                    <a:pt x="111" y="396"/>
                  </a:lnTo>
                  <a:lnTo>
                    <a:pt x="106" y="397"/>
                  </a:lnTo>
                  <a:lnTo>
                    <a:pt x="101" y="399"/>
                  </a:lnTo>
                  <a:lnTo>
                    <a:pt x="95" y="399"/>
                  </a:lnTo>
                  <a:lnTo>
                    <a:pt x="89" y="400"/>
                  </a:lnTo>
                  <a:lnTo>
                    <a:pt x="83" y="400"/>
                  </a:lnTo>
                  <a:lnTo>
                    <a:pt x="77" y="400"/>
                  </a:lnTo>
                  <a:lnTo>
                    <a:pt x="70" y="400"/>
                  </a:lnTo>
                  <a:lnTo>
                    <a:pt x="64" y="399"/>
                  </a:lnTo>
                  <a:lnTo>
                    <a:pt x="59" y="398"/>
                  </a:lnTo>
                  <a:lnTo>
                    <a:pt x="54" y="397"/>
                  </a:lnTo>
                  <a:lnTo>
                    <a:pt x="48" y="395"/>
                  </a:lnTo>
                  <a:lnTo>
                    <a:pt x="43" y="392"/>
                  </a:lnTo>
                  <a:lnTo>
                    <a:pt x="39" y="390"/>
                  </a:lnTo>
                  <a:lnTo>
                    <a:pt x="31" y="384"/>
                  </a:lnTo>
                  <a:lnTo>
                    <a:pt x="25" y="377"/>
                  </a:lnTo>
                  <a:lnTo>
                    <a:pt x="19" y="368"/>
                  </a:lnTo>
                  <a:lnTo>
                    <a:pt x="14" y="359"/>
                  </a:lnTo>
                  <a:lnTo>
                    <a:pt x="11" y="349"/>
                  </a:lnTo>
                  <a:lnTo>
                    <a:pt x="7" y="338"/>
                  </a:lnTo>
                  <a:lnTo>
                    <a:pt x="6" y="327"/>
                  </a:lnTo>
                  <a:lnTo>
                    <a:pt x="5" y="315"/>
                  </a:lnTo>
                  <a:lnTo>
                    <a:pt x="6" y="303"/>
                  </a:lnTo>
                  <a:lnTo>
                    <a:pt x="7" y="291"/>
                  </a:lnTo>
                  <a:lnTo>
                    <a:pt x="11" y="280"/>
                  </a:lnTo>
                  <a:lnTo>
                    <a:pt x="15" y="270"/>
                  </a:lnTo>
                  <a:lnTo>
                    <a:pt x="20" y="261"/>
                  </a:lnTo>
                  <a:lnTo>
                    <a:pt x="26" y="252"/>
                  </a:lnTo>
                  <a:lnTo>
                    <a:pt x="35" y="246"/>
                  </a:lnTo>
                  <a:lnTo>
                    <a:pt x="43" y="241"/>
                  </a:lnTo>
                  <a:lnTo>
                    <a:pt x="47" y="239"/>
                  </a:lnTo>
                  <a:lnTo>
                    <a:pt x="52" y="236"/>
                  </a:lnTo>
                  <a:lnTo>
                    <a:pt x="57" y="235"/>
                  </a:lnTo>
                  <a:lnTo>
                    <a:pt x="62" y="232"/>
                  </a:lnTo>
                  <a:lnTo>
                    <a:pt x="67" y="231"/>
                  </a:lnTo>
                  <a:lnTo>
                    <a:pt x="72" y="231"/>
                  </a:lnTo>
                  <a:lnTo>
                    <a:pt x="78" y="230"/>
                  </a:lnTo>
                  <a:lnTo>
                    <a:pt x="83" y="230"/>
                  </a:lnTo>
                  <a:lnTo>
                    <a:pt x="89" y="230"/>
                  </a:lnTo>
                  <a:lnTo>
                    <a:pt x="94" y="231"/>
                  </a:lnTo>
                  <a:lnTo>
                    <a:pt x="100" y="232"/>
                  </a:lnTo>
                  <a:lnTo>
                    <a:pt x="105" y="234"/>
                  </a:lnTo>
                  <a:lnTo>
                    <a:pt x="110" y="236"/>
                  </a:lnTo>
                  <a:lnTo>
                    <a:pt x="114" y="238"/>
                  </a:lnTo>
                  <a:lnTo>
                    <a:pt x="120" y="240"/>
                  </a:lnTo>
                  <a:lnTo>
                    <a:pt x="124" y="243"/>
                  </a:lnTo>
                  <a:lnTo>
                    <a:pt x="131" y="250"/>
                  </a:lnTo>
                  <a:lnTo>
                    <a:pt x="137" y="259"/>
                  </a:lnTo>
                  <a:lnTo>
                    <a:pt x="143" y="268"/>
                  </a:lnTo>
                  <a:lnTo>
                    <a:pt x="147" y="280"/>
                  </a:lnTo>
                  <a:lnTo>
                    <a:pt x="125" y="285"/>
                  </a:lnTo>
                  <a:lnTo>
                    <a:pt x="122" y="276"/>
                  </a:lnTo>
                  <a:lnTo>
                    <a:pt x="119" y="269"/>
                  </a:lnTo>
                  <a:lnTo>
                    <a:pt x="113" y="263"/>
                  </a:lnTo>
                  <a:lnTo>
                    <a:pt x="109" y="259"/>
                  </a:lnTo>
                  <a:lnTo>
                    <a:pt x="103" y="256"/>
                  </a:lnTo>
                  <a:lnTo>
                    <a:pt x="97" y="252"/>
                  </a:lnTo>
                  <a:lnTo>
                    <a:pt x="89" y="251"/>
                  </a:lnTo>
                  <a:lnTo>
                    <a:pt x="82" y="250"/>
                  </a:lnTo>
                  <a:lnTo>
                    <a:pt x="78" y="250"/>
                  </a:lnTo>
                  <a:lnTo>
                    <a:pt x="72" y="251"/>
                  </a:lnTo>
                  <a:lnTo>
                    <a:pt x="68" y="251"/>
                  </a:lnTo>
                  <a:lnTo>
                    <a:pt x="65" y="252"/>
                  </a:lnTo>
                  <a:lnTo>
                    <a:pt x="61" y="254"/>
                  </a:lnTo>
                  <a:lnTo>
                    <a:pt x="57" y="256"/>
                  </a:lnTo>
                  <a:lnTo>
                    <a:pt x="54" y="258"/>
                  </a:lnTo>
                  <a:lnTo>
                    <a:pt x="50" y="260"/>
                  </a:lnTo>
                  <a:lnTo>
                    <a:pt x="44" y="264"/>
                  </a:lnTo>
                  <a:lnTo>
                    <a:pt x="40" y="270"/>
                  </a:lnTo>
                  <a:lnTo>
                    <a:pt x="36" y="276"/>
                  </a:lnTo>
                  <a:lnTo>
                    <a:pt x="33" y="284"/>
                  </a:lnTo>
                  <a:lnTo>
                    <a:pt x="30" y="291"/>
                  </a:lnTo>
                  <a:lnTo>
                    <a:pt x="28" y="298"/>
                  </a:lnTo>
                  <a:lnTo>
                    <a:pt x="27" y="307"/>
                  </a:lnTo>
                  <a:lnTo>
                    <a:pt x="27" y="315"/>
                  </a:lnTo>
                  <a:lnTo>
                    <a:pt x="27" y="325"/>
                  </a:lnTo>
                  <a:lnTo>
                    <a:pt x="29" y="334"/>
                  </a:lnTo>
                  <a:lnTo>
                    <a:pt x="30" y="342"/>
                  </a:lnTo>
                  <a:lnTo>
                    <a:pt x="34" y="351"/>
                  </a:lnTo>
                  <a:lnTo>
                    <a:pt x="37" y="358"/>
                  </a:lnTo>
                  <a:lnTo>
                    <a:pt x="41" y="364"/>
                  </a:lnTo>
                  <a:lnTo>
                    <a:pt x="46" y="369"/>
                  </a:lnTo>
                  <a:lnTo>
                    <a:pt x="52" y="374"/>
                  </a:lnTo>
                  <a:lnTo>
                    <a:pt x="59" y="377"/>
                  </a:lnTo>
                  <a:lnTo>
                    <a:pt x="66" y="379"/>
                  </a:lnTo>
                  <a:lnTo>
                    <a:pt x="73" y="381"/>
                  </a:lnTo>
                  <a:lnTo>
                    <a:pt x="81" y="381"/>
                  </a:lnTo>
                  <a:lnTo>
                    <a:pt x="89" y="380"/>
                  </a:lnTo>
                  <a:lnTo>
                    <a:pt x="98" y="379"/>
                  </a:lnTo>
                  <a:lnTo>
                    <a:pt x="105" y="376"/>
                  </a:lnTo>
                  <a:lnTo>
                    <a:pt x="111" y="371"/>
                  </a:lnTo>
                  <a:lnTo>
                    <a:pt x="118" y="365"/>
                  </a:lnTo>
                  <a:lnTo>
                    <a:pt x="122" y="358"/>
                  </a:lnTo>
                  <a:lnTo>
                    <a:pt x="126" y="350"/>
                  </a:lnTo>
                  <a:lnTo>
                    <a:pt x="129" y="340"/>
                  </a:lnTo>
                  <a:close/>
                  <a:moveTo>
                    <a:pt x="129" y="572"/>
                  </a:moveTo>
                  <a:lnTo>
                    <a:pt x="151" y="578"/>
                  </a:lnTo>
                  <a:lnTo>
                    <a:pt x="147" y="590"/>
                  </a:lnTo>
                  <a:lnTo>
                    <a:pt x="141" y="602"/>
                  </a:lnTo>
                  <a:lnTo>
                    <a:pt x="134" y="611"/>
                  </a:lnTo>
                  <a:lnTo>
                    <a:pt x="126" y="619"/>
                  </a:lnTo>
                  <a:lnTo>
                    <a:pt x="122" y="623"/>
                  </a:lnTo>
                  <a:lnTo>
                    <a:pt x="116" y="626"/>
                  </a:lnTo>
                  <a:lnTo>
                    <a:pt x="111" y="628"/>
                  </a:lnTo>
                  <a:lnTo>
                    <a:pt x="106" y="629"/>
                  </a:lnTo>
                  <a:lnTo>
                    <a:pt x="101" y="631"/>
                  </a:lnTo>
                  <a:lnTo>
                    <a:pt x="95" y="631"/>
                  </a:lnTo>
                  <a:lnTo>
                    <a:pt x="89" y="632"/>
                  </a:lnTo>
                  <a:lnTo>
                    <a:pt x="83" y="632"/>
                  </a:lnTo>
                  <a:lnTo>
                    <a:pt x="77" y="632"/>
                  </a:lnTo>
                  <a:lnTo>
                    <a:pt x="70" y="632"/>
                  </a:lnTo>
                  <a:lnTo>
                    <a:pt x="64" y="631"/>
                  </a:lnTo>
                  <a:lnTo>
                    <a:pt x="59" y="630"/>
                  </a:lnTo>
                  <a:lnTo>
                    <a:pt x="54" y="629"/>
                  </a:lnTo>
                  <a:lnTo>
                    <a:pt x="48" y="627"/>
                  </a:lnTo>
                  <a:lnTo>
                    <a:pt x="43" y="625"/>
                  </a:lnTo>
                  <a:lnTo>
                    <a:pt x="39" y="623"/>
                  </a:lnTo>
                  <a:lnTo>
                    <a:pt x="31" y="616"/>
                  </a:lnTo>
                  <a:lnTo>
                    <a:pt x="25" y="609"/>
                  </a:lnTo>
                  <a:lnTo>
                    <a:pt x="19" y="601"/>
                  </a:lnTo>
                  <a:lnTo>
                    <a:pt x="14" y="591"/>
                  </a:lnTo>
                  <a:lnTo>
                    <a:pt x="11" y="581"/>
                  </a:lnTo>
                  <a:lnTo>
                    <a:pt x="7" y="570"/>
                  </a:lnTo>
                  <a:lnTo>
                    <a:pt x="6" y="559"/>
                  </a:lnTo>
                  <a:lnTo>
                    <a:pt x="5" y="547"/>
                  </a:lnTo>
                  <a:lnTo>
                    <a:pt x="6" y="535"/>
                  </a:lnTo>
                  <a:lnTo>
                    <a:pt x="7" y="523"/>
                  </a:lnTo>
                  <a:lnTo>
                    <a:pt x="11" y="512"/>
                  </a:lnTo>
                  <a:lnTo>
                    <a:pt x="15" y="502"/>
                  </a:lnTo>
                  <a:lnTo>
                    <a:pt x="20" y="493"/>
                  </a:lnTo>
                  <a:lnTo>
                    <a:pt x="26" y="485"/>
                  </a:lnTo>
                  <a:lnTo>
                    <a:pt x="35" y="478"/>
                  </a:lnTo>
                  <a:lnTo>
                    <a:pt x="43" y="473"/>
                  </a:lnTo>
                  <a:lnTo>
                    <a:pt x="47" y="471"/>
                  </a:lnTo>
                  <a:lnTo>
                    <a:pt x="52" y="468"/>
                  </a:lnTo>
                  <a:lnTo>
                    <a:pt x="57" y="467"/>
                  </a:lnTo>
                  <a:lnTo>
                    <a:pt x="62" y="465"/>
                  </a:lnTo>
                  <a:lnTo>
                    <a:pt x="67" y="464"/>
                  </a:lnTo>
                  <a:lnTo>
                    <a:pt x="72" y="464"/>
                  </a:lnTo>
                  <a:lnTo>
                    <a:pt x="78" y="463"/>
                  </a:lnTo>
                  <a:lnTo>
                    <a:pt x="83" y="463"/>
                  </a:lnTo>
                  <a:lnTo>
                    <a:pt x="89" y="463"/>
                  </a:lnTo>
                  <a:lnTo>
                    <a:pt x="94" y="464"/>
                  </a:lnTo>
                  <a:lnTo>
                    <a:pt x="100" y="465"/>
                  </a:lnTo>
                  <a:lnTo>
                    <a:pt x="105" y="466"/>
                  </a:lnTo>
                  <a:lnTo>
                    <a:pt x="110" y="468"/>
                  </a:lnTo>
                  <a:lnTo>
                    <a:pt x="114" y="470"/>
                  </a:lnTo>
                  <a:lnTo>
                    <a:pt x="120" y="472"/>
                  </a:lnTo>
                  <a:lnTo>
                    <a:pt x="124" y="475"/>
                  </a:lnTo>
                  <a:lnTo>
                    <a:pt x="131" y="482"/>
                  </a:lnTo>
                  <a:lnTo>
                    <a:pt x="137" y="491"/>
                  </a:lnTo>
                  <a:lnTo>
                    <a:pt x="143" y="500"/>
                  </a:lnTo>
                  <a:lnTo>
                    <a:pt x="147" y="512"/>
                  </a:lnTo>
                  <a:lnTo>
                    <a:pt x="125" y="517"/>
                  </a:lnTo>
                  <a:lnTo>
                    <a:pt x="122" y="509"/>
                  </a:lnTo>
                  <a:lnTo>
                    <a:pt x="119" y="501"/>
                  </a:lnTo>
                  <a:lnTo>
                    <a:pt x="113" y="495"/>
                  </a:lnTo>
                  <a:lnTo>
                    <a:pt x="109" y="491"/>
                  </a:lnTo>
                  <a:lnTo>
                    <a:pt x="103" y="488"/>
                  </a:lnTo>
                  <a:lnTo>
                    <a:pt x="97" y="485"/>
                  </a:lnTo>
                  <a:lnTo>
                    <a:pt x="89" y="483"/>
                  </a:lnTo>
                  <a:lnTo>
                    <a:pt x="82" y="482"/>
                  </a:lnTo>
                  <a:lnTo>
                    <a:pt x="78" y="482"/>
                  </a:lnTo>
                  <a:lnTo>
                    <a:pt x="72" y="483"/>
                  </a:lnTo>
                  <a:lnTo>
                    <a:pt x="68" y="483"/>
                  </a:lnTo>
                  <a:lnTo>
                    <a:pt x="65" y="485"/>
                  </a:lnTo>
                  <a:lnTo>
                    <a:pt x="61" y="487"/>
                  </a:lnTo>
                  <a:lnTo>
                    <a:pt x="57" y="488"/>
                  </a:lnTo>
                  <a:lnTo>
                    <a:pt x="54" y="490"/>
                  </a:lnTo>
                  <a:lnTo>
                    <a:pt x="50" y="492"/>
                  </a:lnTo>
                  <a:lnTo>
                    <a:pt x="44" y="496"/>
                  </a:lnTo>
                  <a:lnTo>
                    <a:pt x="40" y="502"/>
                  </a:lnTo>
                  <a:lnTo>
                    <a:pt x="36" y="509"/>
                  </a:lnTo>
                  <a:lnTo>
                    <a:pt x="33" y="516"/>
                  </a:lnTo>
                  <a:lnTo>
                    <a:pt x="30" y="523"/>
                  </a:lnTo>
                  <a:lnTo>
                    <a:pt x="28" y="531"/>
                  </a:lnTo>
                  <a:lnTo>
                    <a:pt x="27" y="539"/>
                  </a:lnTo>
                  <a:lnTo>
                    <a:pt x="27" y="547"/>
                  </a:lnTo>
                  <a:lnTo>
                    <a:pt x="27" y="557"/>
                  </a:lnTo>
                  <a:lnTo>
                    <a:pt x="29" y="566"/>
                  </a:lnTo>
                  <a:lnTo>
                    <a:pt x="30" y="574"/>
                  </a:lnTo>
                  <a:lnTo>
                    <a:pt x="34" y="583"/>
                  </a:lnTo>
                  <a:lnTo>
                    <a:pt x="37" y="590"/>
                  </a:lnTo>
                  <a:lnTo>
                    <a:pt x="41" y="596"/>
                  </a:lnTo>
                  <a:lnTo>
                    <a:pt x="46" y="602"/>
                  </a:lnTo>
                  <a:lnTo>
                    <a:pt x="52" y="606"/>
                  </a:lnTo>
                  <a:lnTo>
                    <a:pt x="59" y="609"/>
                  </a:lnTo>
                  <a:lnTo>
                    <a:pt x="66" y="611"/>
                  </a:lnTo>
                  <a:lnTo>
                    <a:pt x="73" y="613"/>
                  </a:lnTo>
                  <a:lnTo>
                    <a:pt x="81" y="613"/>
                  </a:lnTo>
                  <a:lnTo>
                    <a:pt x="89" y="612"/>
                  </a:lnTo>
                  <a:lnTo>
                    <a:pt x="98" y="611"/>
                  </a:lnTo>
                  <a:lnTo>
                    <a:pt x="105" y="608"/>
                  </a:lnTo>
                  <a:lnTo>
                    <a:pt x="111" y="603"/>
                  </a:lnTo>
                  <a:lnTo>
                    <a:pt x="118" y="597"/>
                  </a:lnTo>
                  <a:lnTo>
                    <a:pt x="122" y="590"/>
                  </a:lnTo>
                  <a:lnTo>
                    <a:pt x="126" y="582"/>
                  </a:lnTo>
                  <a:lnTo>
                    <a:pt x="129" y="572"/>
                  </a:lnTo>
                  <a:close/>
                  <a:moveTo>
                    <a:pt x="13" y="863"/>
                  </a:moveTo>
                  <a:lnTo>
                    <a:pt x="13" y="697"/>
                  </a:lnTo>
                  <a:lnTo>
                    <a:pt x="35" y="697"/>
                  </a:lnTo>
                  <a:lnTo>
                    <a:pt x="35" y="766"/>
                  </a:lnTo>
                  <a:lnTo>
                    <a:pt x="122" y="766"/>
                  </a:lnTo>
                  <a:lnTo>
                    <a:pt x="122" y="697"/>
                  </a:lnTo>
                  <a:lnTo>
                    <a:pt x="144" y="697"/>
                  </a:lnTo>
                  <a:lnTo>
                    <a:pt x="144" y="863"/>
                  </a:lnTo>
                  <a:lnTo>
                    <a:pt x="122" y="863"/>
                  </a:lnTo>
                  <a:lnTo>
                    <a:pt x="122" y="786"/>
                  </a:lnTo>
                  <a:lnTo>
                    <a:pt x="35" y="786"/>
                  </a:lnTo>
                  <a:lnTo>
                    <a:pt x="35" y="863"/>
                  </a:lnTo>
                  <a:lnTo>
                    <a:pt x="13" y="8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3" name="Freeform 211"/>
            <p:cNvSpPr>
              <a:spLocks noEditPoints="1"/>
            </p:cNvSpPr>
            <p:nvPr/>
          </p:nvSpPr>
          <p:spPr bwMode="auto">
            <a:xfrm>
              <a:off x="2263" y="1379"/>
              <a:ext cx="317" cy="85"/>
            </a:xfrm>
            <a:custGeom>
              <a:avLst/>
              <a:gdLst>
                <a:gd name="T0" fmla="*/ 26 w 634"/>
                <a:gd name="T1" fmla="*/ 27 h 169"/>
                <a:gd name="T2" fmla="*/ 62 w 634"/>
                <a:gd name="T3" fmla="*/ 4 h 169"/>
                <a:gd name="T4" fmla="*/ 103 w 634"/>
                <a:gd name="T5" fmla="*/ 1 h 169"/>
                <a:gd name="T6" fmla="*/ 133 w 634"/>
                <a:gd name="T7" fmla="*/ 15 h 169"/>
                <a:gd name="T8" fmla="*/ 158 w 634"/>
                <a:gd name="T9" fmla="*/ 74 h 169"/>
                <a:gd name="T10" fmla="*/ 145 w 634"/>
                <a:gd name="T11" fmla="*/ 126 h 169"/>
                <a:gd name="T12" fmla="*/ 119 w 634"/>
                <a:gd name="T13" fmla="*/ 156 h 169"/>
                <a:gd name="T14" fmla="*/ 93 w 634"/>
                <a:gd name="T15" fmla="*/ 167 h 169"/>
                <a:gd name="T16" fmla="*/ 70 w 634"/>
                <a:gd name="T17" fmla="*/ 169 h 169"/>
                <a:gd name="T18" fmla="*/ 46 w 634"/>
                <a:gd name="T19" fmla="*/ 166 h 169"/>
                <a:gd name="T20" fmla="*/ 20 w 634"/>
                <a:gd name="T21" fmla="*/ 149 h 169"/>
                <a:gd name="T22" fmla="*/ 1 w 634"/>
                <a:gd name="T23" fmla="*/ 109 h 169"/>
                <a:gd name="T24" fmla="*/ 23 w 634"/>
                <a:gd name="T25" fmla="*/ 120 h 169"/>
                <a:gd name="T26" fmla="*/ 45 w 634"/>
                <a:gd name="T27" fmla="*/ 145 h 169"/>
                <a:gd name="T28" fmla="*/ 79 w 634"/>
                <a:gd name="T29" fmla="*/ 152 h 169"/>
                <a:gd name="T30" fmla="*/ 108 w 634"/>
                <a:gd name="T31" fmla="*/ 139 h 169"/>
                <a:gd name="T32" fmla="*/ 130 w 634"/>
                <a:gd name="T33" fmla="*/ 111 h 169"/>
                <a:gd name="T34" fmla="*/ 138 w 634"/>
                <a:gd name="T35" fmla="*/ 72 h 169"/>
                <a:gd name="T36" fmla="*/ 121 w 634"/>
                <a:gd name="T37" fmla="*/ 30 h 169"/>
                <a:gd name="T38" fmla="*/ 99 w 634"/>
                <a:gd name="T39" fmla="*/ 20 h 169"/>
                <a:gd name="T40" fmla="*/ 69 w 634"/>
                <a:gd name="T41" fmla="*/ 22 h 169"/>
                <a:gd name="T42" fmla="*/ 41 w 634"/>
                <a:gd name="T43" fmla="*/ 41 h 169"/>
                <a:gd name="T44" fmla="*/ 167 w 634"/>
                <a:gd name="T45" fmla="*/ 168 h 169"/>
                <a:gd name="T46" fmla="*/ 218 w 634"/>
                <a:gd name="T47" fmla="*/ 57 h 169"/>
                <a:gd name="T48" fmla="*/ 245 w 634"/>
                <a:gd name="T49" fmla="*/ 46 h 169"/>
                <a:gd name="T50" fmla="*/ 274 w 634"/>
                <a:gd name="T51" fmla="*/ 53 h 169"/>
                <a:gd name="T52" fmla="*/ 281 w 634"/>
                <a:gd name="T53" fmla="*/ 79 h 169"/>
                <a:gd name="T54" fmla="*/ 242 w 634"/>
                <a:gd name="T55" fmla="*/ 168 h 169"/>
                <a:gd name="T56" fmla="*/ 261 w 634"/>
                <a:gd name="T57" fmla="*/ 75 h 169"/>
                <a:gd name="T58" fmla="*/ 255 w 634"/>
                <a:gd name="T59" fmla="*/ 64 h 169"/>
                <a:gd name="T60" fmla="*/ 230 w 634"/>
                <a:gd name="T61" fmla="*/ 65 h 169"/>
                <a:gd name="T62" fmla="*/ 201 w 634"/>
                <a:gd name="T63" fmla="*/ 99 h 169"/>
                <a:gd name="T64" fmla="*/ 405 w 634"/>
                <a:gd name="T65" fmla="*/ 128 h 169"/>
                <a:gd name="T66" fmla="*/ 381 w 634"/>
                <a:gd name="T67" fmla="*/ 160 h 169"/>
                <a:gd name="T68" fmla="*/ 359 w 634"/>
                <a:gd name="T69" fmla="*/ 168 h 169"/>
                <a:gd name="T70" fmla="*/ 328 w 634"/>
                <a:gd name="T71" fmla="*/ 166 h 169"/>
                <a:gd name="T72" fmla="*/ 306 w 634"/>
                <a:gd name="T73" fmla="*/ 146 h 169"/>
                <a:gd name="T74" fmla="*/ 301 w 634"/>
                <a:gd name="T75" fmla="*/ 110 h 169"/>
                <a:gd name="T76" fmla="*/ 320 w 634"/>
                <a:gd name="T77" fmla="*/ 66 h 169"/>
                <a:gd name="T78" fmla="*/ 344 w 634"/>
                <a:gd name="T79" fmla="*/ 49 h 169"/>
                <a:gd name="T80" fmla="*/ 365 w 634"/>
                <a:gd name="T81" fmla="*/ 46 h 169"/>
                <a:gd name="T82" fmla="*/ 389 w 634"/>
                <a:gd name="T83" fmla="*/ 51 h 169"/>
                <a:gd name="T84" fmla="*/ 409 w 634"/>
                <a:gd name="T85" fmla="*/ 74 h 169"/>
                <a:gd name="T86" fmla="*/ 412 w 634"/>
                <a:gd name="T87" fmla="*/ 109 h 169"/>
                <a:gd name="T88" fmla="*/ 320 w 634"/>
                <a:gd name="T89" fmla="*/ 117 h 169"/>
                <a:gd name="T90" fmla="*/ 328 w 634"/>
                <a:gd name="T91" fmla="*/ 145 h 169"/>
                <a:gd name="T92" fmla="*/ 352 w 634"/>
                <a:gd name="T93" fmla="*/ 154 h 169"/>
                <a:gd name="T94" fmla="*/ 378 w 634"/>
                <a:gd name="T95" fmla="*/ 139 h 169"/>
                <a:gd name="T96" fmla="*/ 392 w 634"/>
                <a:gd name="T97" fmla="*/ 95 h 169"/>
                <a:gd name="T98" fmla="*/ 390 w 634"/>
                <a:gd name="T99" fmla="*/ 79 h 169"/>
                <a:gd name="T100" fmla="*/ 371 w 634"/>
                <a:gd name="T101" fmla="*/ 63 h 169"/>
                <a:gd name="T102" fmla="*/ 341 w 634"/>
                <a:gd name="T103" fmla="*/ 70 h 169"/>
                <a:gd name="T104" fmla="*/ 492 w 634"/>
                <a:gd name="T105" fmla="*/ 168 h 169"/>
                <a:gd name="T106" fmla="*/ 532 w 634"/>
                <a:gd name="T107" fmla="*/ 74 h 169"/>
                <a:gd name="T108" fmla="*/ 492 w 634"/>
                <a:gd name="T109"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4" h="169">
                  <a:moveTo>
                    <a:pt x="0" y="99"/>
                  </a:moveTo>
                  <a:lnTo>
                    <a:pt x="2" y="78"/>
                  </a:lnTo>
                  <a:lnTo>
                    <a:pt x="7" y="59"/>
                  </a:lnTo>
                  <a:lnTo>
                    <a:pt x="15" y="42"/>
                  </a:lnTo>
                  <a:lnTo>
                    <a:pt x="26" y="27"/>
                  </a:lnTo>
                  <a:lnTo>
                    <a:pt x="32" y="21"/>
                  </a:lnTo>
                  <a:lnTo>
                    <a:pt x="40" y="15"/>
                  </a:lnTo>
                  <a:lnTo>
                    <a:pt x="47" y="10"/>
                  </a:lnTo>
                  <a:lnTo>
                    <a:pt x="55" y="7"/>
                  </a:lnTo>
                  <a:lnTo>
                    <a:pt x="62" y="4"/>
                  </a:lnTo>
                  <a:lnTo>
                    <a:pt x="70" y="2"/>
                  </a:lnTo>
                  <a:lnTo>
                    <a:pt x="80" y="0"/>
                  </a:lnTo>
                  <a:lnTo>
                    <a:pt x="88" y="0"/>
                  </a:lnTo>
                  <a:lnTo>
                    <a:pt x="95" y="0"/>
                  </a:lnTo>
                  <a:lnTo>
                    <a:pt x="103" y="1"/>
                  </a:lnTo>
                  <a:lnTo>
                    <a:pt x="110" y="3"/>
                  </a:lnTo>
                  <a:lnTo>
                    <a:pt x="116" y="5"/>
                  </a:lnTo>
                  <a:lnTo>
                    <a:pt x="123" y="8"/>
                  </a:lnTo>
                  <a:lnTo>
                    <a:pt x="128" y="11"/>
                  </a:lnTo>
                  <a:lnTo>
                    <a:pt x="133" y="15"/>
                  </a:lnTo>
                  <a:lnTo>
                    <a:pt x="138" y="20"/>
                  </a:lnTo>
                  <a:lnTo>
                    <a:pt x="147" y="31"/>
                  </a:lnTo>
                  <a:lnTo>
                    <a:pt x="153" y="44"/>
                  </a:lnTo>
                  <a:lnTo>
                    <a:pt x="157" y="57"/>
                  </a:lnTo>
                  <a:lnTo>
                    <a:pt x="158" y="74"/>
                  </a:lnTo>
                  <a:lnTo>
                    <a:pt x="157" y="86"/>
                  </a:lnTo>
                  <a:lnTo>
                    <a:pt x="156" y="97"/>
                  </a:lnTo>
                  <a:lnTo>
                    <a:pt x="153" y="107"/>
                  </a:lnTo>
                  <a:lnTo>
                    <a:pt x="149" y="119"/>
                  </a:lnTo>
                  <a:lnTo>
                    <a:pt x="145" y="126"/>
                  </a:lnTo>
                  <a:lnTo>
                    <a:pt x="141" y="133"/>
                  </a:lnTo>
                  <a:lnTo>
                    <a:pt x="135" y="139"/>
                  </a:lnTo>
                  <a:lnTo>
                    <a:pt x="130" y="145"/>
                  </a:lnTo>
                  <a:lnTo>
                    <a:pt x="125" y="150"/>
                  </a:lnTo>
                  <a:lnTo>
                    <a:pt x="119" y="156"/>
                  </a:lnTo>
                  <a:lnTo>
                    <a:pt x="112" y="160"/>
                  </a:lnTo>
                  <a:lnTo>
                    <a:pt x="106" y="163"/>
                  </a:lnTo>
                  <a:lnTo>
                    <a:pt x="102" y="165"/>
                  </a:lnTo>
                  <a:lnTo>
                    <a:pt x="98" y="166"/>
                  </a:lnTo>
                  <a:lnTo>
                    <a:pt x="93" y="167"/>
                  </a:lnTo>
                  <a:lnTo>
                    <a:pt x="88" y="168"/>
                  </a:lnTo>
                  <a:lnTo>
                    <a:pt x="84" y="168"/>
                  </a:lnTo>
                  <a:lnTo>
                    <a:pt x="80" y="169"/>
                  </a:lnTo>
                  <a:lnTo>
                    <a:pt x="74" y="169"/>
                  </a:lnTo>
                  <a:lnTo>
                    <a:pt x="70" y="169"/>
                  </a:lnTo>
                  <a:lnTo>
                    <a:pt x="65" y="169"/>
                  </a:lnTo>
                  <a:lnTo>
                    <a:pt x="60" y="169"/>
                  </a:lnTo>
                  <a:lnTo>
                    <a:pt x="56" y="168"/>
                  </a:lnTo>
                  <a:lnTo>
                    <a:pt x="50" y="167"/>
                  </a:lnTo>
                  <a:lnTo>
                    <a:pt x="46" y="166"/>
                  </a:lnTo>
                  <a:lnTo>
                    <a:pt x="42" y="165"/>
                  </a:lnTo>
                  <a:lnTo>
                    <a:pt x="38" y="163"/>
                  </a:lnTo>
                  <a:lnTo>
                    <a:pt x="34" y="161"/>
                  </a:lnTo>
                  <a:lnTo>
                    <a:pt x="26" y="156"/>
                  </a:lnTo>
                  <a:lnTo>
                    <a:pt x="20" y="149"/>
                  </a:lnTo>
                  <a:lnTo>
                    <a:pt x="14" y="143"/>
                  </a:lnTo>
                  <a:lnTo>
                    <a:pt x="8" y="135"/>
                  </a:lnTo>
                  <a:lnTo>
                    <a:pt x="5" y="126"/>
                  </a:lnTo>
                  <a:lnTo>
                    <a:pt x="2" y="117"/>
                  </a:lnTo>
                  <a:lnTo>
                    <a:pt x="1" y="109"/>
                  </a:lnTo>
                  <a:lnTo>
                    <a:pt x="0" y="99"/>
                  </a:lnTo>
                  <a:close/>
                  <a:moveTo>
                    <a:pt x="20" y="100"/>
                  </a:moveTo>
                  <a:lnTo>
                    <a:pt x="20" y="107"/>
                  </a:lnTo>
                  <a:lnTo>
                    <a:pt x="22" y="114"/>
                  </a:lnTo>
                  <a:lnTo>
                    <a:pt x="23" y="120"/>
                  </a:lnTo>
                  <a:lnTo>
                    <a:pt x="26" y="126"/>
                  </a:lnTo>
                  <a:lnTo>
                    <a:pt x="29" y="133"/>
                  </a:lnTo>
                  <a:lnTo>
                    <a:pt x="35" y="137"/>
                  </a:lnTo>
                  <a:lnTo>
                    <a:pt x="39" y="142"/>
                  </a:lnTo>
                  <a:lnTo>
                    <a:pt x="45" y="145"/>
                  </a:lnTo>
                  <a:lnTo>
                    <a:pt x="51" y="148"/>
                  </a:lnTo>
                  <a:lnTo>
                    <a:pt x="58" y="150"/>
                  </a:lnTo>
                  <a:lnTo>
                    <a:pt x="64" y="152"/>
                  </a:lnTo>
                  <a:lnTo>
                    <a:pt x="71" y="152"/>
                  </a:lnTo>
                  <a:lnTo>
                    <a:pt x="79" y="152"/>
                  </a:lnTo>
                  <a:lnTo>
                    <a:pt x="85" y="150"/>
                  </a:lnTo>
                  <a:lnTo>
                    <a:pt x="91" y="149"/>
                  </a:lnTo>
                  <a:lnTo>
                    <a:pt x="96" y="146"/>
                  </a:lnTo>
                  <a:lnTo>
                    <a:pt x="103" y="143"/>
                  </a:lnTo>
                  <a:lnTo>
                    <a:pt x="108" y="139"/>
                  </a:lnTo>
                  <a:lnTo>
                    <a:pt x="113" y="135"/>
                  </a:lnTo>
                  <a:lnTo>
                    <a:pt x="119" y="129"/>
                  </a:lnTo>
                  <a:lnTo>
                    <a:pt x="123" y="124"/>
                  </a:lnTo>
                  <a:lnTo>
                    <a:pt x="127" y="118"/>
                  </a:lnTo>
                  <a:lnTo>
                    <a:pt x="130" y="111"/>
                  </a:lnTo>
                  <a:lnTo>
                    <a:pt x="133" y="103"/>
                  </a:lnTo>
                  <a:lnTo>
                    <a:pt x="135" y="95"/>
                  </a:lnTo>
                  <a:lnTo>
                    <a:pt x="137" y="88"/>
                  </a:lnTo>
                  <a:lnTo>
                    <a:pt x="138" y="79"/>
                  </a:lnTo>
                  <a:lnTo>
                    <a:pt x="138" y="72"/>
                  </a:lnTo>
                  <a:lnTo>
                    <a:pt x="137" y="60"/>
                  </a:lnTo>
                  <a:lnTo>
                    <a:pt x="135" y="50"/>
                  </a:lnTo>
                  <a:lnTo>
                    <a:pt x="130" y="41"/>
                  </a:lnTo>
                  <a:lnTo>
                    <a:pt x="124" y="33"/>
                  </a:lnTo>
                  <a:lnTo>
                    <a:pt x="121" y="30"/>
                  </a:lnTo>
                  <a:lnTo>
                    <a:pt x="116" y="27"/>
                  </a:lnTo>
                  <a:lnTo>
                    <a:pt x="112" y="24"/>
                  </a:lnTo>
                  <a:lnTo>
                    <a:pt x="108" y="22"/>
                  </a:lnTo>
                  <a:lnTo>
                    <a:pt x="104" y="21"/>
                  </a:lnTo>
                  <a:lnTo>
                    <a:pt x="99" y="20"/>
                  </a:lnTo>
                  <a:lnTo>
                    <a:pt x="94" y="19"/>
                  </a:lnTo>
                  <a:lnTo>
                    <a:pt x="89" y="19"/>
                  </a:lnTo>
                  <a:lnTo>
                    <a:pt x="82" y="19"/>
                  </a:lnTo>
                  <a:lnTo>
                    <a:pt x="75" y="20"/>
                  </a:lnTo>
                  <a:lnTo>
                    <a:pt x="69" y="22"/>
                  </a:lnTo>
                  <a:lnTo>
                    <a:pt x="63" y="24"/>
                  </a:lnTo>
                  <a:lnTo>
                    <a:pt x="58" y="27"/>
                  </a:lnTo>
                  <a:lnTo>
                    <a:pt x="51" y="31"/>
                  </a:lnTo>
                  <a:lnTo>
                    <a:pt x="46" y="35"/>
                  </a:lnTo>
                  <a:lnTo>
                    <a:pt x="41" y="41"/>
                  </a:lnTo>
                  <a:lnTo>
                    <a:pt x="31" y="52"/>
                  </a:lnTo>
                  <a:lnTo>
                    <a:pt x="25" y="67"/>
                  </a:lnTo>
                  <a:lnTo>
                    <a:pt x="21" y="82"/>
                  </a:lnTo>
                  <a:lnTo>
                    <a:pt x="20" y="100"/>
                  </a:lnTo>
                  <a:close/>
                  <a:moveTo>
                    <a:pt x="167" y="168"/>
                  </a:moveTo>
                  <a:lnTo>
                    <a:pt x="192" y="47"/>
                  </a:lnTo>
                  <a:lnTo>
                    <a:pt x="211" y="47"/>
                  </a:lnTo>
                  <a:lnTo>
                    <a:pt x="207" y="68"/>
                  </a:lnTo>
                  <a:lnTo>
                    <a:pt x="213" y="63"/>
                  </a:lnTo>
                  <a:lnTo>
                    <a:pt x="218" y="57"/>
                  </a:lnTo>
                  <a:lnTo>
                    <a:pt x="224" y="54"/>
                  </a:lnTo>
                  <a:lnTo>
                    <a:pt x="230" y="51"/>
                  </a:lnTo>
                  <a:lnTo>
                    <a:pt x="235" y="49"/>
                  </a:lnTo>
                  <a:lnTo>
                    <a:pt x="240" y="47"/>
                  </a:lnTo>
                  <a:lnTo>
                    <a:pt x="245" y="46"/>
                  </a:lnTo>
                  <a:lnTo>
                    <a:pt x="251" y="46"/>
                  </a:lnTo>
                  <a:lnTo>
                    <a:pt x="257" y="46"/>
                  </a:lnTo>
                  <a:lnTo>
                    <a:pt x="263" y="48"/>
                  </a:lnTo>
                  <a:lnTo>
                    <a:pt x="269" y="50"/>
                  </a:lnTo>
                  <a:lnTo>
                    <a:pt x="274" y="53"/>
                  </a:lnTo>
                  <a:lnTo>
                    <a:pt x="277" y="57"/>
                  </a:lnTo>
                  <a:lnTo>
                    <a:pt x="279" y="63"/>
                  </a:lnTo>
                  <a:lnTo>
                    <a:pt x="281" y="69"/>
                  </a:lnTo>
                  <a:lnTo>
                    <a:pt x="281" y="75"/>
                  </a:lnTo>
                  <a:lnTo>
                    <a:pt x="281" y="79"/>
                  </a:lnTo>
                  <a:lnTo>
                    <a:pt x="280" y="83"/>
                  </a:lnTo>
                  <a:lnTo>
                    <a:pt x="279" y="90"/>
                  </a:lnTo>
                  <a:lnTo>
                    <a:pt x="278" y="96"/>
                  </a:lnTo>
                  <a:lnTo>
                    <a:pt x="262" y="168"/>
                  </a:lnTo>
                  <a:lnTo>
                    <a:pt x="242" y="168"/>
                  </a:lnTo>
                  <a:lnTo>
                    <a:pt x="258" y="92"/>
                  </a:lnTo>
                  <a:lnTo>
                    <a:pt x="259" y="87"/>
                  </a:lnTo>
                  <a:lnTo>
                    <a:pt x="260" y="82"/>
                  </a:lnTo>
                  <a:lnTo>
                    <a:pt x="261" y="78"/>
                  </a:lnTo>
                  <a:lnTo>
                    <a:pt x="261" y="75"/>
                  </a:lnTo>
                  <a:lnTo>
                    <a:pt x="261" y="72"/>
                  </a:lnTo>
                  <a:lnTo>
                    <a:pt x="260" y="70"/>
                  </a:lnTo>
                  <a:lnTo>
                    <a:pt x="258" y="68"/>
                  </a:lnTo>
                  <a:lnTo>
                    <a:pt x="257" y="66"/>
                  </a:lnTo>
                  <a:lnTo>
                    <a:pt x="255" y="64"/>
                  </a:lnTo>
                  <a:lnTo>
                    <a:pt x="252" y="63"/>
                  </a:lnTo>
                  <a:lnTo>
                    <a:pt x="249" y="61"/>
                  </a:lnTo>
                  <a:lnTo>
                    <a:pt x="244" y="61"/>
                  </a:lnTo>
                  <a:lnTo>
                    <a:pt x="237" y="63"/>
                  </a:lnTo>
                  <a:lnTo>
                    <a:pt x="230" y="65"/>
                  </a:lnTo>
                  <a:lnTo>
                    <a:pt x="222" y="68"/>
                  </a:lnTo>
                  <a:lnTo>
                    <a:pt x="216" y="73"/>
                  </a:lnTo>
                  <a:lnTo>
                    <a:pt x="211" y="79"/>
                  </a:lnTo>
                  <a:lnTo>
                    <a:pt x="206" y="89"/>
                  </a:lnTo>
                  <a:lnTo>
                    <a:pt x="201" y="99"/>
                  </a:lnTo>
                  <a:lnTo>
                    <a:pt x="198" y="113"/>
                  </a:lnTo>
                  <a:lnTo>
                    <a:pt x="188" y="168"/>
                  </a:lnTo>
                  <a:lnTo>
                    <a:pt x="167" y="168"/>
                  </a:lnTo>
                  <a:close/>
                  <a:moveTo>
                    <a:pt x="385" y="127"/>
                  </a:moveTo>
                  <a:lnTo>
                    <a:pt x="405" y="128"/>
                  </a:lnTo>
                  <a:lnTo>
                    <a:pt x="402" y="136"/>
                  </a:lnTo>
                  <a:lnTo>
                    <a:pt x="398" y="143"/>
                  </a:lnTo>
                  <a:lnTo>
                    <a:pt x="392" y="150"/>
                  </a:lnTo>
                  <a:lnTo>
                    <a:pt x="385" y="157"/>
                  </a:lnTo>
                  <a:lnTo>
                    <a:pt x="381" y="160"/>
                  </a:lnTo>
                  <a:lnTo>
                    <a:pt x="377" y="163"/>
                  </a:lnTo>
                  <a:lnTo>
                    <a:pt x="372" y="165"/>
                  </a:lnTo>
                  <a:lnTo>
                    <a:pt x="368" y="166"/>
                  </a:lnTo>
                  <a:lnTo>
                    <a:pt x="363" y="168"/>
                  </a:lnTo>
                  <a:lnTo>
                    <a:pt x="359" y="168"/>
                  </a:lnTo>
                  <a:lnTo>
                    <a:pt x="353" y="169"/>
                  </a:lnTo>
                  <a:lnTo>
                    <a:pt x="348" y="169"/>
                  </a:lnTo>
                  <a:lnTo>
                    <a:pt x="341" y="169"/>
                  </a:lnTo>
                  <a:lnTo>
                    <a:pt x="335" y="168"/>
                  </a:lnTo>
                  <a:lnTo>
                    <a:pt x="328" y="166"/>
                  </a:lnTo>
                  <a:lnTo>
                    <a:pt x="323" y="164"/>
                  </a:lnTo>
                  <a:lnTo>
                    <a:pt x="318" y="161"/>
                  </a:lnTo>
                  <a:lnTo>
                    <a:pt x="314" y="157"/>
                  </a:lnTo>
                  <a:lnTo>
                    <a:pt x="309" y="151"/>
                  </a:lnTo>
                  <a:lnTo>
                    <a:pt x="306" y="146"/>
                  </a:lnTo>
                  <a:lnTo>
                    <a:pt x="303" y="140"/>
                  </a:lnTo>
                  <a:lnTo>
                    <a:pt x="302" y="134"/>
                  </a:lnTo>
                  <a:lnTo>
                    <a:pt x="300" y="127"/>
                  </a:lnTo>
                  <a:lnTo>
                    <a:pt x="300" y="120"/>
                  </a:lnTo>
                  <a:lnTo>
                    <a:pt x="301" y="110"/>
                  </a:lnTo>
                  <a:lnTo>
                    <a:pt x="302" y="100"/>
                  </a:lnTo>
                  <a:lnTo>
                    <a:pt x="305" y="91"/>
                  </a:lnTo>
                  <a:lnTo>
                    <a:pt x="309" y="81"/>
                  </a:lnTo>
                  <a:lnTo>
                    <a:pt x="315" y="73"/>
                  </a:lnTo>
                  <a:lnTo>
                    <a:pt x="320" y="66"/>
                  </a:lnTo>
                  <a:lnTo>
                    <a:pt x="326" y="59"/>
                  </a:lnTo>
                  <a:lnTo>
                    <a:pt x="332" y="54"/>
                  </a:lnTo>
                  <a:lnTo>
                    <a:pt x="337" y="52"/>
                  </a:lnTo>
                  <a:lnTo>
                    <a:pt x="341" y="50"/>
                  </a:lnTo>
                  <a:lnTo>
                    <a:pt x="344" y="49"/>
                  </a:lnTo>
                  <a:lnTo>
                    <a:pt x="348" y="48"/>
                  </a:lnTo>
                  <a:lnTo>
                    <a:pt x="352" y="47"/>
                  </a:lnTo>
                  <a:lnTo>
                    <a:pt x="357" y="46"/>
                  </a:lnTo>
                  <a:lnTo>
                    <a:pt x="361" y="46"/>
                  </a:lnTo>
                  <a:lnTo>
                    <a:pt x="365" y="46"/>
                  </a:lnTo>
                  <a:lnTo>
                    <a:pt x="370" y="46"/>
                  </a:lnTo>
                  <a:lnTo>
                    <a:pt x="376" y="47"/>
                  </a:lnTo>
                  <a:lnTo>
                    <a:pt x="380" y="48"/>
                  </a:lnTo>
                  <a:lnTo>
                    <a:pt x="385" y="49"/>
                  </a:lnTo>
                  <a:lnTo>
                    <a:pt x="389" y="51"/>
                  </a:lnTo>
                  <a:lnTo>
                    <a:pt x="392" y="53"/>
                  </a:lnTo>
                  <a:lnTo>
                    <a:pt x="396" y="55"/>
                  </a:lnTo>
                  <a:lnTo>
                    <a:pt x="400" y="58"/>
                  </a:lnTo>
                  <a:lnTo>
                    <a:pt x="405" y="66"/>
                  </a:lnTo>
                  <a:lnTo>
                    <a:pt x="409" y="74"/>
                  </a:lnTo>
                  <a:lnTo>
                    <a:pt x="411" y="83"/>
                  </a:lnTo>
                  <a:lnTo>
                    <a:pt x="412" y="95"/>
                  </a:lnTo>
                  <a:lnTo>
                    <a:pt x="412" y="99"/>
                  </a:lnTo>
                  <a:lnTo>
                    <a:pt x="412" y="103"/>
                  </a:lnTo>
                  <a:lnTo>
                    <a:pt x="412" y="109"/>
                  </a:lnTo>
                  <a:lnTo>
                    <a:pt x="411" y="113"/>
                  </a:lnTo>
                  <a:lnTo>
                    <a:pt x="322" y="113"/>
                  </a:lnTo>
                  <a:lnTo>
                    <a:pt x="321" y="114"/>
                  </a:lnTo>
                  <a:lnTo>
                    <a:pt x="321" y="116"/>
                  </a:lnTo>
                  <a:lnTo>
                    <a:pt x="320" y="117"/>
                  </a:lnTo>
                  <a:lnTo>
                    <a:pt x="320" y="119"/>
                  </a:lnTo>
                  <a:lnTo>
                    <a:pt x="321" y="127"/>
                  </a:lnTo>
                  <a:lnTo>
                    <a:pt x="322" y="134"/>
                  </a:lnTo>
                  <a:lnTo>
                    <a:pt x="325" y="140"/>
                  </a:lnTo>
                  <a:lnTo>
                    <a:pt x="328" y="145"/>
                  </a:lnTo>
                  <a:lnTo>
                    <a:pt x="332" y="149"/>
                  </a:lnTo>
                  <a:lnTo>
                    <a:pt x="337" y="152"/>
                  </a:lnTo>
                  <a:lnTo>
                    <a:pt x="342" y="154"/>
                  </a:lnTo>
                  <a:lnTo>
                    <a:pt x="347" y="155"/>
                  </a:lnTo>
                  <a:lnTo>
                    <a:pt x="352" y="154"/>
                  </a:lnTo>
                  <a:lnTo>
                    <a:pt x="358" y="152"/>
                  </a:lnTo>
                  <a:lnTo>
                    <a:pt x="363" y="150"/>
                  </a:lnTo>
                  <a:lnTo>
                    <a:pt x="368" y="147"/>
                  </a:lnTo>
                  <a:lnTo>
                    <a:pt x="373" y="143"/>
                  </a:lnTo>
                  <a:lnTo>
                    <a:pt x="378" y="139"/>
                  </a:lnTo>
                  <a:lnTo>
                    <a:pt x="382" y="134"/>
                  </a:lnTo>
                  <a:lnTo>
                    <a:pt x="385" y="127"/>
                  </a:lnTo>
                  <a:close/>
                  <a:moveTo>
                    <a:pt x="325" y="96"/>
                  </a:moveTo>
                  <a:lnTo>
                    <a:pt x="392" y="96"/>
                  </a:lnTo>
                  <a:lnTo>
                    <a:pt x="392" y="95"/>
                  </a:lnTo>
                  <a:lnTo>
                    <a:pt x="392" y="94"/>
                  </a:lnTo>
                  <a:lnTo>
                    <a:pt x="392" y="93"/>
                  </a:lnTo>
                  <a:lnTo>
                    <a:pt x="392" y="92"/>
                  </a:lnTo>
                  <a:lnTo>
                    <a:pt x="392" y="86"/>
                  </a:lnTo>
                  <a:lnTo>
                    <a:pt x="390" y="79"/>
                  </a:lnTo>
                  <a:lnTo>
                    <a:pt x="388" y="74"/>
                  </a:lnTo>
                  <a:lnTo>
                    <a:pt x="385" y="70"/>
                  </a:lnTo>
                  <a:lnTo>
                    <a:pt x="381" y="67"/>
                  </a:lnTo>
                  <a:lnTo>
                    <a:pt x="377" y="64"/>
                  </a:lnTo>
                  <a:lnTo>
                    <a:pt x="371" y="63"/>
                  </a:lnTo>
                  <a:lnTo>
                    <a:pt x="365" y="61"/>
                  </a:lnTo>
                  <a:lnTo>
                    <a:pt x="359" y="63"/>
                  </a:lnTo>
                  <a:lnTo>
                    <a:pt x="352" y="64"/>
                  </a:lnTo>
                  <a:lnTo>
                    <a:pt x="346" y="67"/>
                  </a:lnTo>
                  <a:lnTo>
                    <a:pt x="341" y="70"/>
                  </a:lnTo>
                  <a:lnTo>
                    <a:pt x="336" y="75"/>
                  </a:lnTo>
                  <a:lnTo>
                    <a:pt x="331" y="81"/>
                  </a:lnTo>
                  <a:lnTo>
                    <a:pt x="328" y="88"/>
                  </a:lnTo>
                  <a:lnTo>
                    <a:pt x="325" y="96"/>
                  </a:lnTo>
                  <a:close/>
                  <a:moveTo>
                    <a:pt x="492" y="168"/>
                  </a:moveTo>
                  <a:lnTo>
                    <a:pt x="527" y="2"/>
                  </a:lnTo>
                  <a:lnTo>
                    <a:pt x="634" y="2"/>
                  </a:lnTo>
                  <a:lnTo>
                    <a:pt x="628" y="20"/>
                  </a:lnTo>
                  <a:lnTo>
                    <a:pt x="543" y="20"/>
                  </a:lnTo>
                  <a:lnTo>
                    <a:pt x="532" y="74"/>
                  </a:lnTo>
                  <a:lnTo>
                    <a:pt x="623" y="74"/>
                  </a:lnTo>
                  <a:lnTo>
                    <a:pt x="616" y="93"/>
                  </a:lnTo>
                  <a:lnTo>
                    <a:pt x="529" y="93"/>
                  </a:lnTo>
                  <a:lnTo>
                    <a:pt x="513" y="168"/>
                  </a:lnTo>
                  <a:lnTo>
                    <a:pt x="492"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4" name="Freeform 212"/>
            <p:cNvSpPr>
              <a:spLocks noEditPoints="1"/>
            </p:cNvSpPr>
            <p:nvPr/>
          </p:nvSpPr>
          <p:spPr bwMode="auto">
            <a:xfrm>
              <a:off x="2583" y="1380"/>
              <a:ext cx="88" cy="84"/>
            </a:xfrm>
            <a:custGeom>
              <a:avLst/>
              <a:gdLst>
                <a:gd name="T0" fmla="*/ 72 w 175"/>
                <a:gd name="T1" fmla="*/ 145 h 167"/>
                <a:gd name="T2" fmla="*/ 67 w 175"/>
                <a:gd name="T3" fmla="*/ 150 h 167"/>
                <a:gd name="T4" fmla="*/ 62 w 175"/>
                <a:gd name="T5" fmla="*/ 156 h 167"/>
                <a:gd name="T6" fmla="*/ 56 w 175"/>
                <a:gd name="T7" fmla="*/ 159 h 167"/>
                <a:gd name="T8" fmla="*/ 51 w 175"/>
                <a:gd name="T9" fmla="*/ 162 h 167"/>
                <a:gd name="T10" fmla="*/ 46 w 175"/>
                <a:gd name="T11" fmla="*/ 164 h 167"/>
                <a:gd name="T12" fmla="*/ 40 w 175"/>
                <a:gd name="T13" fmla="*/ 166 h 167"/>
                <a:gd name="T14" fmla="*/ 34 w 175"/>
                <a:gd name="T15" fmla="*/ 167 h 167"/>
                <a:gd name="T16" fmla="*/ 29 w 175"/>
                <a:gd name="T17" fmla="*/ 167 h 167"/>
                <a:gd name="T18" fmla="*/ 23 w 175"/>
                <a:gd name="T19" fmla="*/ 167 h 167"/>
                <a:gd name="T20" fmla="*/ 18 w 175"/>
                <a:gd name="T21" fmla="*/ 166 h 167"/>
                <a:gd name="T22" fmla="*/ 12 w 175"/>
                <a:gd name="T23" fmla="*/ 164 h 167"/>
                <a:gd name="T24" fmla="*/ 8 w 175"/>
                <a:gd name="T25" fmla="*/ 161 h 167"/>
                <a:gd name="T26" fmla="*/ 5 w 175"/>
                <a:gd name="T27" fmla="*/ 157 h 167"/>
                <a:gd name="T28" fmla="*/ 2 w 175"/>
                <a:gd name="T29" fmla="*/ 153 h 167"/>
                <a:gd name="T30" fmla="*/ 1 w 175"/>
                <a:gd name="T31" fmla="*/ 147 h 167"/>
                <a:gd name="T32" fmla="*/ 0 w 175"/>
                <a:gd name="T33" fmla="*/ 142 h 167"/>
                <a:gd name="T34" fmla="*/ 0 w 175"/>
                <a:gd name="T35" fmla="*/ 138 h 167"/>
                <a:gd name="T36" fmla="*/ 1 w 175"/>
                <a:gd name="T37" fmla="*/ 132 h 167"/>
                <a:gd name="T38" fmla="*/ 2 w 175"/>
                <a:gd name="T39" fmla="*/ 124 h 167"/>
                <a:gd name="T40" fmla="*/ 4 w 175"/>
                <a:gd name="T41" fmla="*/ 116 h 167"/>
                <a:gd name="T42" fmla="*/ 20 w 175"/>
                <a:gd name="T43" fmla="*/ 45 h 167"/>
                <a:gd name="T44" fmla="*/ 41 w 175"/>
                <a:gd name="T45" fmla="*/ 45 h 167"/>
                <a:gd name="T46" fmla="*/ 23 w 175"/>
                <a:gd name="T47" fmla="*/ 124 h 167"/>
                <a:gd name="T48" fmla="*/ 22 w 175"/>
                <a:gd name="T49" fmla="*/ 129 h 167"/>
                <a:gd name="T50" fmla="*/ 22 w 175"/>
                <a:gd name="T51" fmla="*/ 133 h 167"/>
                <a:gd name="T52" fmla="*/ 21 w 175"/>
                <a:gd name="T53" fmla="*/ 136 h 167"/>
                <a:gd name="T54" fmla="*/ 21 w 175"/>
                <a:gd name="T55" fmla="*/ 139 h 167"/>
                <a:gd name="T56" fmla="*/ 21 w 175"/>
                <a:gd name="T57" fmla="*/ 142 h 167"/>
                <a:gd name="T58" fmla="*/ 22 w 175"/>
                <a:gd name="T59" fmla="*/ 144 h 167"/>
                <a:gd name="T60" fmla="*/ 23 w 175"/>
                <a:gd name="T61" fmla="*/ 146 h 167"/>
                <a:gd name="T62" fmla="*/ 25 w 175"/>
                <a:gd name="T63" fmla="*/ 148 h 167"/>
                <a:gd name="T64" fmla="*/ 27 w 175"/>
                <a:gd name="T65" fmla="*/ 150 h 167"/>
                <a:gd name="T66" fmla="*/ 29 w 175"/>
                <a:gd name="T67" fmla="*/ 152 h 167"/>
                <a:gd name="T68" fmla="*/ 32 w 175"/>
                <a:gd name="T69" fmla="*/ 153 h 167"/>
                <a:gd name="T70" fmla="*/ 37 w 175"/>
                <a:gd name="T71" fmla="*/ 153 h 167"/>
                <a:gd name="T72" fmla="*/ 41 w 175"/>
                <a:gd name="T73" fmla="*/ 153 h 167"/>
                <a:gd name="T74" fmla="*/ 45 w 175"/>
                <a:gd name="T75" fmla="*/ 152 h 167"/>
                <a:gd name="T76" fmla="*/ 49 w 175"/>
                <a:gd name="T77" fmla="*/ 149 h 167"/>
                <a:gd name="T78" fmla="*/ 53 w 175"/>
                <a:gd name="T79" fmla="*/ 148 h 167"/>
                <a:gd name="T80" fmla="*/ 58 w 175"/>
                <a:gd name="T81" fmla="*/ 146 h 167"/>
                <a:gd name="T82" fmla="*/ 61 w 175"/>
                <a:gd name="T83" fmla="*/ 143 h 167"/>
                <a:gd name="T84" fmla="*/ 64 w 175"/>
                <a:gd name="T85" fmla="*/ 140 h 167"/>
                <a:gd name="T86" fmla="*/ 67 w 175"/>
                <a:gd name="T87" fmla="*/ 137 h 167"/>
                <a:gd name="T88" fmla="*/ 69 w 175"/>
                <a:gd name="T89" fmla="*/ 133 h 167"/>
                <a:gd name="T90" fmla="*/ 72 w 175"/>
                <a:gd name="T91" fmla="*/ 129 h 167"/>
                <a:gd name="T92" fmla="*/ 74 w 175"/>
                <a:gd name="T93" fmla="*/ 124 h 167"/>
                <a:gd name="T94" fmla="*/ 76 w 175"/>
                <a:gd name="T95" fmla="*/ 120 h 167"/>
                <a:gd name="T96" fmla="*/ 77 w 175"/>
                <a:gd name="T97" fmla="*/ 116 h 167"/>
                <a:gd name="T98" fmla="*/ 79 w 175"/>
                <a:gd name="T99" fmla="*/ 112 h 167"/>
                <a:gd name="T100" fmla="*/ 81 w 175"/>
                <a:gd name="T101" fmla="*/ 105 h 167"/>
                <a:gd name="T102" fmla="*/ 82 w 175"/>
                <a:gd name="T103" fmla="*/ 98 h 167"/>
                <a:gd name="T104" fmla="*/ 93 w 175"/>
                <a:gd name="T105" fmla="*/ 45 h 167"/>
                <a:gd name="T106" fmla="*/ 113 w 175"/>
                <a:gd name="T107" fmla="*/ 45 h 167"/>
                <a:gd name="T108" fmla="*/ 88 w 175"/>
                <a:gd name="T109" fmla="*/ 166 h 167"/>
                <a:gd name="T110" fmla="*/ 68 w 175"/>
                <a:gd name="T111" fmla="*/ 166 h 167"/>
                <a:gd name="T112" fmla="*/ 72 w 175"/>
                <a:gd name="T113" fmla="*/ 145 h 167"/>
                <a:gd name="T114" fmla="*/ 120 w 175"/>
                <a:gd name="T115" fmla="*/ 166 h 167"/>
                <a:gd name="T116" fmla="*/ 155 w 175"/>
                <a:gd name="T117" fmla="*/ 0 h 167"/>
                <a:gd name="T118" fmla="*/ 175 w 175"/>
                <a:gd name="T119" fmla="*/ 0 h 167"/>
                <a:gd name="T120" fmla="*/ 140 w 175"/>
                <a:gd name="T121" fmla="*/ 166 h 167"/>
                <a:gd name="T122" fmla="*/ 120 w 175"/>
                <a:gd name="T12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167">
                  <a:moveTo>
                    <a:pt x="72" y="145"/>
                  </a:moveTo>
                  <a:lnTo>
                    <a:pt x="67" y="150"/>
                  </a:lnTo>
                  <a:lnTo>
                    <a:pt x="62" y="156"/>
                  </a:lnTo>
                  <a:lnTo>
                    <a:pt x="56" y="159"/>
                  </a:lnTo>
                  <a:lnTo>
                    <a:pt x="51" y="162"/>
                  </a:lnTo>
                  <a:lnTo>
                    <a:pt x="46" y="164"/>
                  </a:lnTo>
                  <a:lnTo>
                    <a:pt x="40" y="166"/>
                  </a:lnTo>
                  <a:lnTo>
                    <a:pt x="34" y="167"/>
                  </a:lnTo>
                  <a:lnTo>
                    <a:pt x="29" y="167"/>
                  </a:lnTo>
                  <a:lnTo>
                    <a:pt x="23" y="167"/>
                  </a:lnTo>
                  <a:lnTo>
                    <a:pt x="18" y="166"/>
                  </a:lnTo>
                  <a:lnTo>
                    <a:pt x="12" y="164"/>
                  </a:lnTo>
                  <a:lnTo>
                    <a:pt x="8" y="161"/>
                  </a:lnTo>
                  <a:lnTo>
                    <a:pt x="5" y="157"/>
                  </a:lnTo>
                  <a:lnTo>
                    <a:pt x="2" y="153"/>
                  </a:lnTo>
                  <a:lnTo>
                    <a:pt x="1" y="147"/>
                  </a:lnTo>
                  <a:lnTo>
                    <a:pt x="0" y="142"/>
                  </a:lnTo>
                  <a:lnTo>
                    <a:pt x="0" y="138"/>
                  </a:lnTo>
                  <a:lnTo>
                    <a:pt x="1" y="132"/>
                  </a:lnTo>
                  <a:lnTo>
                    <a:pt x="2" y="124"/>
                  </a:lnTo>
                  <a:lnTo>
                    <a:pt x="4" y="116"/>
                  </a:lnTo>
                  <a:lnTo>
                    <a:pt x="20" y="45"/>
                  </a:lnTo>
                  <a:lnTo>
                    <a:pt x="41" y="45"/>
                  </a:lnTo>
                  <a:lnTo>
                    <a:pt x="23" y="124"/>
                  </a:lnTo>
                  <a:lnTo>
                    <a:pt x="22" y="129"/>
                  </a:lnTo>
                  <a:lnTo>
                    <a:pt x="22" y="133"/>
                  </a:lnTo>
                  <a:lnTo>
                    <a:pt x="21" y="136"/>
                  </a:lnTo>
                  <a:lnTo>
                    <a:pt x="21" y="139"/>
                  </a:lnTo>
                  <a:lnTo>
                    <a:pt x="21" y="142"/>
                  </a:lnTo>
                  <a:lnTo>
                    <a:pt x="22" y="144"/>
                  </a:lnTo>
                  <a:lnTo>
                    <a:pt x="23" y="146"/>
                  </a:lnTo>
                  <a:lnTo>
                    <a:pt x="25" y="148"/>
                  </a:lnTo>
                  <a:lnTo>
                    <a:pt x="27" y="150"/>
                  </a:lnTo>
                  <a:lnTo>
                    <a:pt x="29" y="152"/>
                  </a:lnTo>
                  <a:lnTo>
                    <a:pt x="32" y="153"/>
                  </a:lnTo>
                  <a:lnTo>
                    <a:pt x="37" y="153"/>
                  </a:lnTo>
                  <a:lnTo>
                    <a:pt x="41" y="153"/>
                  </a:lnTo>
                  <a:lnTo>
                    <a:pt x="45" y="152"/>
                  </a:lnTo>
                  <a:lnTo>
                    <a:pt x="49" y="149"/>
                  </a:lnTo>
                  <a:lnTo>
                    <a:pt x="53" y="148"/>
                  </a:lnTo>
                  <a:lnTo>
                    <a:pt x="58" y="146"/>
                  </a:lnTo>
                  <a:lnTo>
                    <a:pt x="61" y="143"/>
                  </a:lnTo>
                  <a:lnTo>
                    <a:pt x="64" y="140"/>
                  </a:lnTo>
                  <a:lnTo>
                    <a:pt x="67" y="137"/>
                  </a:lnTo>
                  <a:lnTo>
                    <a:pt x="69" y="133"/>
                  </a:lnTo>
                  <a:lnTo>
                    <a:pt x="72" y="129"/>
                  </a:lnTo>
                  <a:lnTo>
                    <a:pt x="74" y="124"/>
                  </a:lnTo>
                  <a:lnTo>
                    <a:pt x="76" y="120"/>
                  </a:lnTo>
                  <a:lnTo>
                    <a:pt x="77" y="116"/>
                  </a:lnTo>
                  <a:lnTo>
                    <a:pt x="79" y="112"/>
                  </a:lnTo>
                  <a:lnTo>
                    <a:pt x="81" y="105"/>
                  </a:lnTo>
                  <a:lnTo>
                    <a:pt x="82" y="98"/>
                  </a:lnTo>
                  <a:lnTo>
                    <a:pt x="93" y="45"/>
                  </a:lnTo>
                  <a:lnTo>
                    <a:pt x="113" y="45"/>
                  </a:lnTo>
                  <a:lnTo>
                    <a:pt x="88" y="166"/>
                  </a:lnTo>
                  <a:lnTo>
                    <a:pt x="68" y="166"/>
                  </a:lnTo>
                  <a:lnTo>
                    <a:pt x="72" y="145"/>
                  </a:lnTo>
                  <a:close/>
                  <a:moveTo>
                    <a:pt x="120" y="166"/>
                  </a:moveTo>
                  <a:lnTo>
                    <a:pt x="155" y="0"/>
                  </a:lnTo>
                  <a:lnTo>
                    <a:pt x="175" y="0"/>
                  </a:lnTo>
                  <a:lnTo>
                    <a:pt x="140" y="166"/>
                  </a:lnTo>
                  <a:lnTo>
                    <a:pt x="120"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5" name="Freeform 213"/>
            <p:cNvSpPr>
              <a:spLocks/>
            </p:cNvSpPr>
            <p:nvPr/>
          </p:nvSpPr>
          <p:spPr bwMode="auto">
            <a:xfrm>
              <a:off x="2669" y="1380"/>
              <a:ext cx="28" cy="83"/>
            </a:xfrm>
            <a:custGeom>
              <a:avLst/>
              <a:gdLst>
                <a:gd name="T0" fmla="*/ 0 w 54"/>
                <a:gd name="T1" fmla="*/ 166 h 166"/>
                <a:gd name="T2" fmla="*/ 35 w 54"/>
                <a:gd name="T3" fmla="*/ 0 h 166"/>
                <a:gd name="T4" fmla="*/ 54 w 54"/>
                <a:gd name="T5" fmla="*/ 0 h 166"/>
                <a:gd name="T6" fmla="*/ 20 w 54"/>
                <a:gd name="T7" fmla="*/ 166 h 166"/>
                <a:gd name="T8" fmla="*/ 0 w 54"/>
                <a:gd name="T9" fmla="*/ 166 h 166"/>
              </a:gdLst>
              <a:ahLst/>
              <a:cxnLst>
                <a:cxn ang="0">
                  <a:pos x="T0" y="T1"/>
                </a:cxn>
                <a:cxn ang="0">
                  <a:pos x="T2" y="T3"/>
                </a:cxn>
                <a:cxn ang="0">
                  <a:pos x="T4" y="T5"/>
                </a:cxn>
                <a:cxn ang="0">
                  <a:pos x="T6" y="T7"/>
                </a:cxn>
                <a:cxn ang="0">
                  <a:pos x="T8" y="T9"/>
                </a:cxn>
              </a:cxnLst>
              <a:rect l="0" t="0" r="r" b="b"/>
              <a:pathLst>
                <a:path w="54" h="166">
                  <a:moveTo>
                    <a:pt x="0" y="166"/>
                  </a:moveTo>
                  <a:lnTo>
                    <a:pt x="35" y="0"/>
                  </a:lnTo>
                  <a:lnTo>
                    <a:pt x="54" y="0"/>
                  </a:lnTo>
                  <a:lnTo>
                    <a:pt x="20" y="166"/>
                  </a:lnTo>
                  <a:lnTo>
                    <a:pt x="0"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6" name="Freeform 214"/>
            <p:cNvSpPr>
              <a:spLocks noEditPoints="1"/>
            </p:cNvSpPr>
            <p:nvPr/>
          </p:nvSpPr>
          <p:spPr bwMode="auto">
            <a:xfrm>
              <a:off x="2697" y="1380"/>
              <a:ext cx="119" cy="83"/>
            </a:xfrm>
            <a:custGeom>
              <a:avLst/>
              <a:gdLst>
                <a:gd name="T0" fmla="*/ 5 w 239"/>
                <a:gd name="T1" fmla="*/ 96 h 166"/>
                <a:gd name="T2" fmla="*/ 67 w 239"/>
                <a:gd name="T3" fmla="*/ 116 h 166"/>
                <a:gd name="T4" fmla="*/ 80 w 239"/>
                <a:gd name="T5" fmla="*/ 166 h 166"/>
                <a:gd name="T6" fmla="*/ 184 w 239"/>
                <a:gd name="T7" fmla="*/ 0 h 166"/>
                <a:gd name="T8" fmla="*/ 193 w 239"/>
                <a:gd name="T9" fmla="*/ 0 h 166"/>
                <a:gd name="T10" fmla="*/ 202 w 239"/>
                <a:gd name="T11" fmla="*/ 1 h 166"/>
                <a:gd name="T12" fmla="*/ 209 w 239"/>
                <a:gd name="T13" fmla="*/ 2 h 166"/>
                <a:gd name="T14" fmla="*/ 215 w 239"/>
                <a:gd name="T15" fmla="*/ 3 h 166"/>
                <a:gd name="T16" fmla="*/ 225 w 239"/>
                <a:gd name="T17" fmla="*/ 8 h 166"/>
                <a:gd name="T18" fmla="*/ 232 w 239"/>
                <a:gd name="T19" fmla="*/ 17 h 166"/>
                <a:gd name="T20" fmla="*/ 238 w 239"/>
                <a:gd name="T21" fmla="*/ 27 h 166"/>
                <a:gd name="T22" fmla="*/ 239 w 239"/>
                <a:gd name="T23" fmla="*/ 40 h 166"/>
                <a:gd name="T24" fmla="*/ 235 w 239"/>
                <a:gd name="T25" fmla="*/ 58 h 166"/>
                <a:gd name="T26" fmla="*/ 225 w 239"/>
                <a:gd name="T27" fmla="*/ 73 h 166"/>
                <a:gd name="T28" fmla="*/ 218 w 239"/>
                <a:gd name="T29" fmla="*/ 79 h 166"/>
                <a:gd name="T30" fmla="*/ 208 w 239"/>
                <a:gd name="T31" fmla="*/ 85 h 166"/>
                <a:gd name="T32" fmla="*/ 197 w 239"/>
                <a:gd name="T33" fmla="*/ 88 h 166"/>
                <a:gd name="T34" fmla="*/ 183 w 239"/>
                <a:gd name="T35" fmla="*/ 91 h 166"/>
                <a:gd name="T36" fmla="*/ 191 w 239"/>
                <a:gd name="T37" fmla="*/ 97 h 166"/>
                <a:gd name="T38" fmla="*/ 197 w 239"/>
                <a:gd name="T39" fmla="*/ 104 h 166"/>
                <a:gd name="T40" fmla="*/ 206 w 239"/>
                <a:gd name="T41" fmla="*/ 120 h 166"/>
                <a:gd name="T42" fmla="*/ 213 w 239"/>
                <a:gd name="T43" fmla="*/ 136 h 166"/>
                <a:gd name="T44" fmla="*/ 204 w 239"/>
                <a:gd name="T45" fmla="*/ 166 h 166"/>
                <a:gd name="T46" fmla="*/ 187 w 239"/>
                <a:gd name="T47" fmla="*/ 126 h 166"/>
                <a:gd name="T48" fmla="*/ 181 w 239"/>
                <a:gd name="T49" fmla="*/ 112 h 166"/>
                <a:gd name="T50" fmla="*/ 174 w 239"/>
                <a:gd name="T51" fmla="*/ 102 h 166"/>
                <a:gd name="T52" fmla="*/ 166 w 239"/>
                <a:gd name="T53" fmla="*/ 97 h 166"/>
                <a:gd name="T54" fmla="*/ 160 w 239"/>
                <a:gd name="T55" fmla="*/ 94 h 166"/>
                <a:gd name="T56" fmla="*/ 149 w 239"/>
                <a:gd name="T57" fmla="*/ 92 h 166"/>
                <a:gd name="T58" fmla="*/ 116 w 239"/>
                <a:gd name="T59" fmla="*/ 92 h 166"/>
                <a:gd name="T60" fmla="*/ 80 w 239"/>
                <a:gd name="T61" fmla="*/ 166 h 166"/>
                <a:gd name="T62" fmla="*/ 151 w 239"/>
                <a:gd name="T63" fmla="*/ 74 h 166"/>
                <a:gd name="T64" fmla="*/ 169 w 239"/>
                <a:gd name="T65" fmla="*/ 74 h 166"/>
                <a:gd name="T66" fmla="*/ 181 w 239"/>
                <a:gd name="T67" fmla="*/ 74 h 166"/>
                <a:gd name="T68" fmla="*/ 192 w 239"/>
                <a:gd name="T69" fmla="*/ 72 h 166"/>
                <a:gd name="T70" fmla="*/ 201 w 239"/>
                <a:gd name="T71" fmla="*/ 69 h 166"/>
                <a:gd name="T72" fmla="*/ 209 w 239"/>
                <a:gd name="T73" fmla="*/ 64 h 166"/>
                <a:gd name="T74" fmla="*/ 213 w 239"/>
                <a:gd name="T75" fmla="*/ 56 h 166"/>
                <a:gd name="T76" fmla="*/ 218 w 239"/>
                <a:gd name="T77" fmla="*/ 48 h 166"/>
                <a:gd name="T78" fmla="*/ 219 w 239"/>
                <a:gd name="T79" fmla="*/ 41 h 166"/>
                <a:gd name="T80" fmla="*/ 218 w 239"/>
                <a:gd name="T81" fmla="*/ 33 h 166"/>
                <a:gd name="T82" fmla="*/ 214 w 239"/>
                <a:gd name="T83" fmla="*/ 27 h 166"/>
                <a:gd name="T84" fmla="*/ 210 w 239"/>
                <a:gd name="T85" fmla="*/ 23 h 166"/>
                <a:gd name="T86" fmla="*/ 206 w 239"/>
                <a:gd name="T87" fmla="*/ 20 h 166"/>
                <a:gd name="T88" fmla="*/ 199 w 239"/>
                <a:gd name="T89" fmla="*/ 19 h 166"/>
                <a:gd name="T90" fmla="*/ 187 w 239"/>
                <a:gd name="T91" fmla="*/ 18 h 166"/>
                <a:gd name="T92" fmla="*/ 120 w 239"/>
                <a:gd name="T93" fmla="*/ 7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9" h="166">
                  <a:moveTo>
                    <a:pt x="0" y="116"/>
                  </a:moveTo>
                  <a:lnTo>
                    <a:pt x="5" y="96"/>
                  </a:lnTo>
                  <a:lnTo>
                    <a:pt x="70" y="96"/>
                  </a:lnTo>
                  <a:lnTo>
                    <a:pt x="67" y="116"/>
                  </a:lnTo>
                  <a:lnTo>
                    <a:pt x="0" y="116"/>
                  </a:lnTo>
                  <a:close/>
                  <a:moveTo>
                    <a:pt x="80" y="166"/>
                  </a:moveTo>
                  <a:lnTo>
                    <a:pt x="115" y="0"/>
                  </a:lnTo>
                  <a:lnTo>
                    <a:pt x="184" y="0"/>
                  </a:lnTo>
                  <a:lnTo>
                    <a:pt x="189" y="0"/>
                  </a:lnTo>
                  <a:lnTo>
                    <a:pt x="193" y="0"/>
                  </a:lnTo>
                  <a:lnTo>
                    <a:pt x="198" y="0"/>
                  </a:lnTo>
                  <a:lnTo>
                    <a:pt x="202" y="1"/>
                  </a:lnTo>
                  <a:lnTo>
                    <a:pt x="206" y="1"/>
                  </a:lnTo>
                  <a:lnTo>
                    <a:pt x="209" y="2"/>
                  </a:lnTo>
                  <a:lnTo>
                    <a:pt x="212" y="2"/>
                  </a:lnTo>
                  <a:lnTo>
                    <a:pt x="215" y="3"/>
                  </a:lnTo>
                  <a:lnTo>
                    <a:pt x="221" y="5"/>
                  </a:lnTo>
                  <a:lnTo>
                    <a:pt x="225" y="8"/>
                  </a:lnTo>
                  <a:lnTo>
                    <a:pt x="229" y="12"/>
                  </a:lnTo>
                  <a:lnTo>
                    <a:pt x="232" y="17"/>
                  </a:lnTo>
                  <a:lnTo>
                    <a:pt x="235" y="22"/>
                  </a:lnTo>
                  <a:lnTo>
                    <a:pt x="238" y="27"/>
                  </a:lnTo>
                  <a:lnTo>
                    <a:pt x="239" y="33"/>
                  </a:lnTo>
                  <a:lnTo>
                    <a:pt x="239" y="40"/>
                  </a:lnTo>
                  <a:lnTo>
                    <a:pt x="238" y="49"/>
                  </a:lnTo>
                  <a:lnTo>
                    <a:pt x="235" y="58"/>
                  </a:lnTo>
                  <a:lnTo>
                    <a:pt x="231" y="66"/>
                  </a:lnTo>
                  <a:lnTo>
                    <a:pt x="225" y="73"/>
                  </a:lnTo>
                  <a:lnTo>
                    <a:pt x="222" y="76"/>
                  </a:lnTo>
                  <a:lnTo>
                    <a:pt x="218" y="79"/>
                  </a:lnTo>
                  <a:lnTo>
                    <a:pt x="213" y="82"/>
                  </a:lnTo>
                  <a:lnTo>
                    <a:pt x="208" y="85"/>
                  </a:lnTo>
                  <a:lnTo>
                    <a:pt x="203" y="87"/>
                  </a:lnTo>
                  <a:lnTo>
                    <a:pt x="197" y="88"/>
                  </a:lnTo>
                  <a:lnTo>
                    <a:pt x="190" y="90"/>
                  </a:lnTo>
                  <a:lnTo>
                    <a:pt x="183" y="91"/>
                  </a:lnTo>
                  <a:lnTo>
                    <a:pt x="187" y="94"/>
                  </a:lnTo>
                  <a:lnTo>
                    <a:pt x="191" y="97"/>
                  </a:lnTo>
                  <a:lnTo>
                    <a:pt x="194" y="101"/>
                  </a:lnTo>
                  <a:lnTo>
                    <a:pt x="197" y="104"/>
                  </a:lnTo>
                  <a:lnTo>
                    <a:pt x="202" y="112"/>
                  </a:lnTo>
                  <a:lnTo>
                    <a:pt x="206" y="120"/>
                  </a:lnTo>
                  <a:lnTo>
                    <a:pt x="210" y="127"/>
                  </a:lnTo>
                  <a:lnTo>
                    <a:pt x="213" y="136"/>
                  </a:lnTo>
                  <a:lnTo>
                    <a:pt x="226" y="166"/>
                  </a:lnTo>
                  <a:lnTo>
                    <a:pt x="204" y="166"/>
                  </a:lnTo>
                  <a:lnTo>
                    <a:pt x="190" y="135"/>
                  </a:lnTo>
                  <a:lnTo>
                    <a:pt x="187" y="126"/>
                  </a:lnTo>
                  <a:lnTo>
                    <a:pt x="184" y="119"/>
                  </a:lnTo>
                  <a:lnTo>
                    <a:pt x="181" y="112"/>
                  </a:lnTo>
                  <a:lnTo>
                    <a:pt x="178" y="105"/>
                  </a:lnTo>
                  <a:lnTo>
                    <a:pt x="174" y="102"/>
                  </a:lnTo>
                  <a:lnTo>
                    <a:pt x="169" y="99"/>
                  </a:lnTo>
                  <a:lnTo>
                    <a:pt x="166" y="97"/>
                  </a:lnTo>
                  <a:lnTo>
                    <a:pt x="163" y="95"/>
                  </a:lnTo>
                  <a:lnTo>
                    <a:pt x="160" y="94"/>
                  </a:lnTo>
                  <a:lnTo>
                    <a:pt x="155" y="93"/>
                  </a:lnTo>
                  <a:lnTo>
                    <a:pt x="149" y="92"/>
                  </a:lnTo>
                  <a:lnTo>
                    <a:pt x="143" y="92"/>
                  </a:lnTo>
                  <a:lnTo>
                    <a:pt x="116" y="92"/>
                  </a:lnTo>
                  <a:lnTo>
                    <a:pt x="100" y="166"/>
                  </a:lnTo>
                  <a:lnTo>
                    <a:pt x="80" y="166"/>
                  </a:lnTo>
                  <a:close/>
                  <a:moveTo>
                    <a:pt x="120" y="74"/>
                  </a:moveTo>
                  <a:lnTo>
                    <a:pt x="151" y="74"/>
                  </a:lnTo>
                  <a:lnTo>
                    <a:pt x="162" y="74"/>
                  </a:lnTo>
                  <a:lnTo>
                    <a:pt x="169" y="74"/>
                  </a:lnTo>
                  <a:lnTo>
                    <a:pt x="176" y="74"/>
                  </a:lnTo>
                  <a:lnTo>
                    <a:pt x="181" y="74"/>
                  </a:lnTo>
                  <a:lnTo>
                    <a:pt x="187" y="73"/>
                  </a:lnTo>
                  <a:lnTo>
                    <a:pt x="192" y="72"/>
                  </a:lnTo>
                  <a:lnTo>
                    <a:pt x="197" y="70"/>
                  </a:lnTo>
                  <a:lnTo>
                    <a:pt x="201" y="69"/>
                  </a:lnTo>
                  <a:lnTo>
                    <a:pt x="205" y="67"/>
                  </a:lnTo>
                  <a:lnTo>
                    <a:pt x="209" y="64"/>
                  </a:lnTo>
                  <a:lnTo>
                    <a:pt x="211" y="61"/>
                  </a:lnTo>
                  <a:lnTo>
                    <a:pt x="213" y="56"/>
                  </a:lnTo>
                  <a:lnTo>
                    <a:pt x="215" y="52"/>
                  </a:lnTo>
                  <a:lnTo>
                    <a:pt x="218" y="48"/>
                  </a:lnTo>
                  <a:lnTo>
                    <a:pt x="219" y="45"/>
                  </a:lnTo>
                  <a:lnTo>
                    <a:pt x="219" y="41"/>
                  </a:lnTo>
                  <a:lnTo>
                    <a:pt x="219" y="36"/>
                  </a:lnTo>
                  <a:lnTo>
                    <a:pt x="218" y="33"/>
                  </a:lnTo>
                  <a:lnTo>
                    <a:pt x="217" y="30"/>
                  </a:lnTo>
                  <a:lnTo>
                    <a:pt x="214" y="27"/>
                  </a:lnTo>
                  <a:lnTo>
                    <a:pt x="212" y="25"/>
                  </a:lnTo>
                  <a:lnTo>
                    <a:pt x="210" y="23"/>
                  </a:lnTo>
                  <a:lnTo>
                    <a:pt x="208" y="21"/>
                  </a:lnTo>
                  <a:lnTo>
                    <a:pt x="206" y="20"/>
                  </a:lnTo>
                  <a:lnTo>
                    <a:pt x="203" y="19"/>
                  </a:lnTo>
                  <a:lnTo>
                    <a:pt x="199" y="19"/>
                  </a:lnTo>
                  <a:lnTo>
                    <a:pt x="193" y="18"/>
                  </a:lnTo>
                  <a:lnTo>
                    <a:pt x="187" y="18"/>
                  </a:lnTo>
                  <a:lnTo>
                    <a:pt x="132" y="18"/>
                  </a:lnTo>
                  <a:lnTo>
                    <a:pt x="120"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7" name="Freeform 215"/>
            <p:cNvSpPr>
              <a:spLocks noEditPoints="1"/>
            </p:cNvSpPr>
            <p:nvPr/>
          </p:nvSpPr>
          <p:spPr bwMode="auto">
            <a:xfrm>
              <a:off x="2820" y="1380"/>
              <a:ext cx="98" cy="84"/>
            </a:xfrm>
            <a:custGeom>
              <a:avLst/>
              <a:gdLst>
                <a:gd name="T0" fmla="*/ 69 w 194"/>
                <a:gd name="T1" fmla="*/ 160 h 167"/>
                <a:gd name="T2" fmla="*/ 53 w 194"/>
                <a:gd name="T3" fmla="*/ 166 h 167"/>
                <a:gd name="T4" fmla="*/ 38 w 194"/>
                <a:gd name="T5" fmla="*/ 167 h 167"/>
                <a:gd name="T6" fmla="*/ 16 w 194"/>
                <a:gd name="T7" fmla="*/ 163 h 167"/>
                <a:gd name="T8" fmla="*/ 2 w 194"/>
                <a:gd name="T9" fmla="*/ 147 h 167"/>
                <a:gd name="T10" fmla="*/ 0 w 194"/>
                <a:gd name="T11" fmla="*/ 130 h 167"/>
                <a:gd name="T12" fmla="*/ 4 w 194"/>
                <a:gd name="T13" fmla="*/ 116 h 167"/>
                <a:gd name="T14" fmla="*/ 13 w 194"/>
                <a:gd name="T15" fmla="*/ 105 h 167"/>
                <a:gd name="T16" fmla="*/ 24 w 194"/>
                <a:gd name="T17" fmla="*/ 99 h 167"/>
                <a:gd name="T18" fmla="*/ 39 w 194"/>
                <a:gd name="T19" fmla="*/ 96 h 167"/>
                <a:gd name="T20" fmla="*/ 62 w 194"/>
                <a:gd name="T21" fmla="*/ 95 h 167"/>
                <a:gd name="T22" fmla="*/ 84 w 194"/>
                <a:gd name="T23" fmla="*/ 92 h 167"/>
                <a:gd name="T24" fmla="*/ 90 w 194"/>
                <a:gd name="T25" fmla="*/ 82 h 167"/>
                <a:gd name="T26" fmla="*/ 91 w 194"/>
                <a:gd name="T27" fmla="*/ 73 h 167"/>
                <a:gd name="T28" fmla="*/ 86 w 194"/>
                <a:gd name="T29" fmla="*/ 66 h 167"/>
                <a:gd name="T30" fmla="*/ 71 w 194"/>
                <a:gd name="T31" fmla="*/ 59 h 167"/>
                <a:gd name="T32" fmla="*/ 53 w 194"/>
                <a:gd name="T33" fmla="*/ 61 h 167"/>
                <a:gd name="T34" fmla="*/ 40 w 194"/>
                <a:gd name="T35" fmla="*/ 69 h 167"/>
                <a:gd name="T36" fmla="*/ 33 w 194"/>
                <a:gd name="T37" fmla="*/ 81 h 167"/>
                <a:gd name="T38" fmla="*/ 21 w 194"/>
                <a:gd name="T39" fmla="*/ 64 h 167"/>
                <a:gd name="T40" fmla="*/ 36 w 194"/>
                <a:gd name="T41" fmla="*/ 51 h 167"/>
                <a:gd name="T42" fmla="*/ 47 w 194"/>
                <a:gd name="T43" fmla="*/ 46 h 167"/>
                <a:gd name="T44" fmla="*/ 61 w 194"/>
                <a:gd name="T45" fmla="*/ 44 h 167"/>
                <a:gd name="T46" fmla="*/ 77 w 194"/>
                <a:gd name="T47" fmla="*/ 45 h 167"/>
                <a:gd name="T48" fmla="*/ 90 w 194"/>
                <a:gd name="T49" fmla="*/ 48 h 167"/>
                <a:gd name="T50" fmla="*/ 101 w 194"/>
                <a:gd name="T51" fmla="*/ 54 h 167"/>
                <a:gd name="T52" fmla="*/ 110 w 194"/>
                <a:gd name="T53" fmla="*/ 69 h 167"/>
                <a:gd name="T54" fmla="*/ 110 w 194"/>
                <a:gd name="T55" fmla="*/ 86 h 167"/>
                <a:gd name="T56" fmla="*/ 103 w 194"/>
                <a:gd name="T57" fmla="*/ 127 h 167"/>
                <a:gd name="T58" fmla="*/ 100 w 194"/>
                <a:gd name="T59" fmla="*/ 145 h 167"/>
                <a:gd name="T60" fmla="*/ 101 w 194"/>
                <a:gd name="T61" fmla="*/ 157 h 167"/>
                <a:gd name="T62" fmla="*/ 82 w 194"/>
                <a:gd name="T63" fmla="*/ 166 h 167"/>
                <a:gd name="T64" fmla="*/ 81 w 194"/>
                <a:gd name="T65" fmla="*/ 156 h 167"/>
                <a:gd name="T66" fmla="*/ 84 w 194"/>
                <a:gd name="T67" fmla="*/ 107 h 167"/>
                <a:gd name="T68" fmla="*/ 78 w 194"/>
                <a:gd name="T69" fmla="*/ 108 h 167"/>
                <a:gd name="T70" fmla="*/ 66 w 194"/>
                <a:gd name="T71" fmla="*/ 109 h 167"/>
                <a:gd name="T72" fmla="*/ 45 w 194"/>
                <a:gd name="T73" fmla="*/ 112 h 167"/>
                <a:gd name="T74" fmla="*/ 31 w 194"/>
                <a:gd name="T75" fmla="*/ 115 h 167"/>
                <a:gd name="T76" fmla="*/ 24 w 194"/>
                <a:gd name="T77" fmla="*/ 121 h 167"/>
                <a:gd name="T78" fmla="*/ 20 w 194"/>
                <a:gd name="T79" fmla="*/ 130 h 167"/>
                <a:gd name="T80" fmla="*/ 22 w 194"/>
                <a:gd name="T81" fmla="*/ 141 h 167"/>
                <a:gd name="T82" fmla="*/ 29 w 194"/>
                <a:gd name="T83" fmla="*/ 149 h 167"/>
                <a:gd name="T84" fmla="*/ 43 w 194"/>
                <a:gd name="T85" fmla="*/ 153 h 167"/>
                <a:gd name="T86" fmla="*/ 59 w 194"/>
                <a:gd name="T87" fmla="*/ 149 h 167"/>
                <a:gd name="T88" fmla="*/ 72 w 194"/>
                <a:gd name="T89" fmla="*/ 141 h 167"/>
                <a:gd name="T90" fmla="*/ 81 w 194"/>
                <a:gd name="T91" fmla="*/ 126 h 167"/>
                <a:gd name="T92" fmla="*/ 86 w 194"/>
                <a:gd name="T93" fmla="*/ 105 h 167"/>
                <a:gd name="T94" fmla="*/ 166 w 194"/>
                <a:gd name="T95" fmla="*/ 167 h 167"/>
                <a:gd name="T96" fmla="*/ 155 w 194"/>
                <a:gd name="T97" fmla="*/ 167 h 167"/>
                <a:gd name="T98" fmla="*/ 141 w 194"/>
                <a:gd name="T99" fmla="*/ 164 h 167"/>
                <a:gd name="T100" fmla="*/ 132 w 194"/>
                <a:gd name="T101" fmla="*/ 158 h 167"/>
                <a:gd name="T102" fmla="*/ 131 w 194"/>
                <a:gd name="T103" fmla="*/ 147 h 167"/>
                <a:gd name="T104" fmla="*/ 134 w 194"/>
                <a:gd name="T105" fmla="*/ 132 h 167"/>
                <a:gd name="T106" fmla="*/ 138 w 194"/>
                <a:gd name="T107" fmla="*/ 45 h 167"/>
                <a:gd name="T108" fmla="*/ 181 w 194"/>
                <a:gd name="T109" fmla="*/ 0 h 167"/>
                <a:gd name="T110" fmla="*/ 191 w 194"/>
                <a:gd name="T111" fmla="*/ 62 h 167"/>
                <a:gd name="T112" fmla="*/ 153 w 194"/>
                <a:gd name="T113" fmla="*/ 135 h 167"/>
                <a:gd name="T114" fmla="*/ 152 w 194"/>
                <a:gd name="T115" fmla="*/ 144 h 167"/>
                <a:gd name="T116" fmla="*/ 153 w 194"/>
                <a:gd name="T117" fmla="*/ 149 h 167"/>
                <a:gd name="T118" fmla="*/ 156 w 194"/>
                <a:gd name="T119" fmla="*/ 152 h 167"/>
                <a:gd name="T120" fmla="*/ 164 w 194"/>
                <a:gd name="T121" fmla="*/ 153 h 167"/>
                <a:gd name="T122" fmla="*/ 173 w 194"/>
                <a:gd name="T123" fmla="*/ 14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 h="167">
                  <a:moveTo>
                    <a:pt x="80" y="152"/>
                  </a:moveTo>
                  <a:lnTo>
                    <a:pt x="74" y="156"/>
                  </a:lnTo>
                  <a:lnTo>
                    <a:pt x="69" y="160"/>
                  </a:lnTo>
                  <a:lnTo>
                    <a:pt x="64" y="163"/>
                  </a:lnTo>
                  <a:lnTo>
                    <a:pt x="59" y="165"/>
                  </a:lnTo>
                  <a:lnTo>
                    <a:pt x="53" y="166"/>
                  </a:lnTo>
                  <a:lnTo>
                    <a:pt x="48" y="166"/>
                  </a:lnTo>
                  <a:lnTo>
                    <a:pt x="43" y="167"/>
                  </a:lnTo>
                  <a:lnTo>
                    <a:pt x="38" y="167"/>
                  </a:lnTo>
                  <a:lnTo>
                    <a:pt x="29" y="167"/>
                  </a:lnTo>
                  <a:lnTo>
                    <a:pt x="22" y="165"/>
                  </a:lnTo>
                  <a:lnTo>
                    <a:pt x="16" y="163"/>
                  </a:lnTo>
                  <a:lnTo>
                    <a:pt x="10" y="159"/>
                  </a:lnTo>
                  <a:lnTo>
                    <a:pt x="5" y="154"/>
                  </a:lnTo>
                  <a:lnTo>
                    <a:pt x="2" y="147"/>
                  </a:lnTo>
                  <a:lnTo>
                    <a:pt x="1" y="141"/>
                  </a:lnTo>
                  <a:lnTo>
                    <a:pt x="0" y="134"/>
                  </a:lnTo>
                  <a:lnTo>
                    <a:pt x="0" y="130"/>
                  </a:lnTo>
                  <a:lnTo>
                    <a:pt x="1" y="124"/>
                  </a:lnTo>
                  <a:lnTo>
                    <a:pt x="2" y="120"/>
                  </a:lnTo>
                  <a:lnTo>
                    <a:pt x="4" y="116"/>
                  </a:lnTo>
                  <a:lnTo>
                    <a:pt x="6" y="112"/>
                  </a:lnTo>
                  <a:lnTo>
                    <a:pt x="9" y="109"/>
                  </a:lnTo>
                  <a:lnTo>
                    <a:pt x="13" y="105"/>
                  </a:lnTo>
                  <a:lnTo>
                    <a:pt x="17" y="103"/>
                  </a:lnTo>
                  <a:lnTo>
                    <a:pt x="20" y="101"/>
                  </a:lnTo>
                  <a:lnTo>
                    <a:pt x="24" y="99"/>
                  </a:lnTo>
                  <a:lnTo>
                    <a:pt x="29" y="98"/>
                  </a:lnTo>
                  <a:lnTo>
                    <a:pt x="35" y="97"/>
                  </a:lnTo>
                  <a:lnTo>
                    <a:pt x="39" y="96"/>
                  </a:lnTo>
                  <a:lnTo>
                    <a:pt x="45" y="96"/>
                  </a:lnTo>
                  <a:lnTo>
                    <a:pt x="53" y="95"/>
                  </a:lnTo>
                  <a:lnTo>
                    <a:pt x="62" y="95"/>
                  </a:lnTo>
                  <a:lnTo>
                    <a:pt x="70" y="94"/>
                  </a:lnTo>
                  <a:lnTo>
                    <a:pt x="78" y="93"/>
                  </a:lnTo>
                  <a:lnTo>
                    <a:pt x="84" y="92"/>
                  </a:lnTo>
                  <a:lnTo>
                    <a:pt x="89" y="91"/>
                  </a:lnTo>
                  <a:lnTo>
                    <a:pt x="90" y="87"/>
                  </a:lnTo>
                  <a:lnTo>
                    <a:pt x="90" y="82"/>
                  </a:lnTo>
                  <a:lnTo>
                    <a:pt x="91" y="79"/>
                  </a:lnTo>
                  <a:lnTo>
                    <a:pt x="91" y="76"/>
                  </a:lnTo>
                  <a:lnTo>
                    <a:pt x="91" y="73"/>
                  </a:lnTo>
                  <a:lnTo>
                    <a:pt x="90" y="70"/>
                  </a:lnTo>
                  <a:lnTo>
                    <a:pt x="88" y="68"/>
                  </a:lnTo>
                  <a:lnTo>
                    <a:pt x="86" y="66"/>
                  </a:lnTo>
                  <a:lnTo>
                    <a:pt x="82" y="63"/>
                  </a:lnTo>
                  <a:lnTo>
                    <a:pt x="78" y="61"/>
                  </a:lnTo>
                  <a:lnTo>
                    <a:pt x="71" y="59"/>
                  </a:lnTo>
                  <a:lnTo>
                    <a:pt x="65" y="59"/>
                  </a:lnTo>
                  <a:lnTo>
                    <a:pt x="59" y="59"/>
                  </a:lnTo>
                  <a:lnTo>
                    <a:pt x="53" y="61"/>
                  </a:lnTo>
                  <a:lnTo>
                    <a:pt x="48" y="63"/>
                  </a:lnTo>
                  <a:lnTo>
                    <a:pt x="44" y="66"/>
                  </a:lnTo>
                  <a:lnTo>
                    <a:pt x="40" y="69"/>
                  </a:lnTo>
                  <a:lnTo>
                    <a:pt x="37" y="72"/>
                  </a:lnTo>
                  <a:lnTo>
                    <a:pt x="35" y="76"/>
                  </a:lnTo>
                  <a:lnTo>
                    <a:pt x="33" y="81"/>
                  </a:lnTo>
                  <a:lnTo>
                    <a:pt x="13" y="79"/>
                  </a:lnTo>
                  <a:lnTo>
                    <a:pt x="16" y="71"/>
                  </a:lnTo>
                  <a:lnTo>
                    <a:pt x="21" y="64"/>
                  </a:lnTo>
                  <a:lnTo>
                    <a:pt x="26" y="57"/>
                  </a:lnTo>
                  <a:lnTo>
                    <a:pt x="33" y="53"/>
                  </a:lnTo>
                  <a:lnTo>
                    <a:pt x="36" y="51"/>
                  </a:lnTo>
                  <a:lnTo>
                    <a:pt x="40" y="49"/>
                  </a:lnTo>
                  <a:lnTo>
                    <a:pt x="43" y="48"/>
                  </a:lnTo>
                  <a:lnTo>
                    <a:pt x="47" y="46"/>
                  </a:lnTo>
                  <a:lnTo>
                    <a:pt x="51" y="45"/>
                  </a:lnTo>
                  <a:lnTo>
                    <a:pt x="57" y="45"/>
                  </a:lnTo>
                  <a:lnTo>
                    <a:pt x="61" y="44"/>
                  </a:lnTo>
                  <a:lnTo>
                    <a:pt x="66" y="44"/>
                  </a:lnTo>
                  <a:lnTo>
                    <a:pt x="71" y="44"/>
                  </a:lnTo>
                  <a:lnTo>
                    <a:pt x="77" y="45"/>
                  </a:lnTo>
                  <a:lnTo>
                    <a:pt x="81" y="45"/>
                  </a:lnTo>
                  <a:lnTo>
                    <a:pt x="86" y="46"/>
                  </a:lnTo>
                  <a:lnTo>
                    <a:pt x="90" y="48"/>
                  </a:lnTo>
                  <a:lnTo>
                    <a:pt x="93" y="49"/>
                  </a:lnTo>
                  <a:lnTo>
                    <a:pt x="98" y="52"/>
                  </a:lnTo>
                  <a:lnTo>
                    <a:pt x="101" y="54"/>
                  </a:lnTo>
                  <a:lnTo>
                    <a:pt x="106" y="58"/>
                  </a:lnTo>
                  <a:lnTo>
                    <a:pt x="109" y="64"/>
                  </a:lnTo>
                  <a:lnTo>
                    <a:pt x="110" y="69"/>
                  </a:lnTo>
                  <a:lnTo>
                    <a:pt x="111" y="75"/>
                  </a:lnTo>
                  <a:lnTo>
                    <a:pt x="111" y="80"/>
                  </a:lnTo>
                  <a:lnTo>
                    <a:pt x="110" y="86"/>
                  </a:lnTo>
                  <a:lnTo>
                    <a:pt x="109" y="91"/>
                  </a:lnTo>
                  <a:lnTo>
                    <a:pt x="108" y="97"/>
                  </a:lnTo>
                  <a:lnTo>
                    <a:pt x="103" y="127"/>
                  </a:lnTo>
                  <a:lnTo>
                    <a:pt x="102" y="134"/>
                  </a:lnTo>
                  <a:lnTo>
                    <a:pt x="101" y="140"/>
                  </a:lnTo>
                  <a:lnTo>
                    <a:pt x="100" y="145"/>
                  </a:lnTo>
                  <a:lnTo>
                    <a:pt x="100" y="150"/>
                  </a:lnTo>
                  <a:lnTo>
                    <a:pt x="100" y="154"/>
                  </a:lnTo>
                  <a:lnTo>
                    <a:pt x="101" y="157"/>
                  </a:lnTo>
                  <a:lnTo>
                    <a:pt x="101" y="162"/>
                  </a:lnTo>
                  <a:lnTo>
                    <a:pt x="102" y="166"/>
                  </a:lnTo>
                  <a:lnTo>
                    <a:pt x="82" y="166"/>
                  </a:lnTo>
                  <a:lnTo>
                    <a:pt x="81" y="163"/>
                  </a:lnTo>
                  <a:lnTo>
                    <a:pt x="81" y="160"/>
                  </a:lnTo>
                  <a:lnTo>
                    <a:pt x="81" y="156"/>
                  </a:lnTo>
                  <a:lnTo>
                    <a:pt x="80" y="152"/>
                  </a:lnTo>
                  <a:close/>
                  <a:moveTo>
                    <a:pt x="86" y="105"/>
                  </a:moveTo>
                  <a:lnTo>
                    <a:pt x="84" y="107"/>
                  </a:lnTo>
                  <a:lnTo>
                    <a:pt x="82" y="107"/>
                  </a:lnTo>
                  <a:lnTo>
                    <a:pt x="80" y="107"/>
                  </a:lnTo>
                  <a:lnTo>
                    <a:pt x="78" y="108"/>
                  </a:lnTo>
                  <a:lnTo>
                    <a:pt x="74" y="108"/>
                  </a:lnTo>
                  <a:lnTo>
                    <a:pt x="70" y="109"/>
                  </a:lnTo>
                  <a:lnTo>
                    <a:pt x="66" y="109"/>
                  </a:lnTo>
                  <a:lnTo>
                    <a:pt x="60" y="110"/>
                  </a:lnTo>
                  <a:lnTo>
                    <a:pt x="51" y="111"/>
                  </a:lnTo>
                  <a:lnTo>
                    <a:pt x="45" y="112"/>
                  </a:lnTo>
                  <a:lnTo>
                    <a:pt x="40" y="113"/>
                  </a:lnTo>
                  <a:lnTo>
                    <a:pt x="36" y="114"/>
                  </a:lnTo>
                  <a:lnTo>
                    <a:pt x="31" y="115"/>
                  </a:lnTo>
                  <a:lnTo>
                    <a:pt x="28" y="117"/>
                  </a:lnTo>
                  <a:lnTo>
                    <a:pt x="26" y="119"/>
                  </a:lnTo>
                  <a:lnTo>
                    <a:pt x="24" y="121"/>
                  </a:lnTo>
                  <a:lnTo>
                    <a:pt x="22" y="123"/>
                  </a:lnTo>
                  <a:lnTo>
                    <a:pt x="21" y="126"/>
                  </a:lnTo>
                  <a:lnTo>
                    <a:pt x="20" y="130"/>
                  </a:lnTo>
                  <a:lnTo>
                    <a:pt x="20" y="133"/>
                  </a:lnTo>
                  <a:lnTo>
                    <a:pt x="20" y="137"/>
                  </a:lnTo>
                  <a:lnTo>
                    <a:pt x="22" y="141"/>
                  </a:lnTo>
                  <a:lnTo>
                    <a:pt x="23" y="144"/>
                  </a:lnTo>
                  <a:lnTo>
                    <a:pt x="26" y="146"/>
                  </a:lnTo>
                  <a:lnTo>
                    <a:pt x="29" y="149"/>
                  </a:lnTo>
                  <a:lnTo>
                    <a:pt x="34" y="150"/>
                  </a:lnTo>
                  <a:lnTo>
                    <a:pt x="38" y="153"/>
                  </a:lnTo>
                  <a:lnTo>
                    <a:pt x="43" y="153"/>
                  </a:lnTo>
                  <a:lnTo>
                    <a:pt x="48" y="153"/>
                  </a:lnTo>
                  <a:lnTo>
                    <a:pt x="53" y="152"/>
                  </a:lnTo>
                  <a:lnTo>
                    <a:pt x="59" y="149"/>
                  </a:lnTo>
                  <a:lnTo>
                    <a:pt x="64" y="147"/>
                  </a:lnTo>
                  <a:lnTo>
                    <a:pt x="68" y="144"/>
                  </a:lnTo>
                  <a:lnTo>
                    <a:pt x="72" y="141"/>
                  </a:lnTo>
                  <a:lnTo>
                    <a:pt x="76" y="137"/>
                  </a:lnTo>
                  <a:lnTo>
                    <a:pt x="79" y="132"/>
                  </a:lnTo>
                  <a:lnTo>
                    <a:pt x="81" y="126"/>
                  </a:lnTo>
                  <a:lnTo>
                    <a:pt x="83" y="120"/>
                  </a:lnTo>
                  <a:lnTo>
                    <a:pt x="85" y="114"/>
                  </a:lnTo>
                  <a:lnTo>
                    <a:pt x="86" y="105"/>
                  </a:lnTo>
                  <a:close/>
                  <a:moveTo>
                    <a:pt x="173" y="149"/>
                  </a:moveTo>
                  <a:lnTo>
                    <a:pt x="170" y="166"/>
                  </a:lnTo>
                  <a:lnTo>
                    <a:pt x="166" y="167"/>
                  </a:lnTo>
                  <a:lnTo>
                    <a:pt x="163" y="167"/>
                  </a:lnTo>
                  <a:lnTo>
                    <a:pt x="158" y="167"/>
                  </a:lnTo>
                  <a:lnTo>
                    <a:pt x="155" y="167"/>
                  </a:lnTo>
                  <a:lnTo>
                    <a:pt x="150" y="167"/>
                  </a:lnTo>
                  <a:lnTo>
                    <a:pt x="145" y="166"/>
                  </a:lnTo>
                  <a:lnTo>
                    <a:pt x="141" y="164"/>
                  </a:lnTo>
                  <a:lnTo>
                    <a:pt x="136" y="162"/>
                  </a:lnTo>
                  <a:lnTo>
                    <a:pt x="134" y="160"/>
                  </a:lnTo>
                  <a:lnTo>
                    <a:pt x="132" y="158"/>
                  </a:lnTo>
                  <a:lnTo>
                    <a:pt x="131" y="155"/>
                  </a:lnTo>
                  <a:lnTo>
                    <a:pt x="131" y="150"/>
                  </a:lnTo>
                  <a:lnTo>
                    <a:pt x="131" y="147"/>
                  </a:lnTo>
                  <a:lnTo>
                    <a:pt x="132" y="143"/>
                  </a:lnTo>
                  <a:lnTo>
                    <a:pt x="133" y="138"/>
                  </a:lnTo>
                  <a:lnTo>
                    <a:pt x="134" y="132"/>
                  </a:lnTo>
                  <a:lnTo>
                    <a:pt x="149" y="62"/>
                  </a:lnTo>
                  <a:lnTo>
                    <a:pt x="134" y="62"/>
                  </a:lnTo>
                  <a:lnTo>
                    <a:pt x="138" y="45"/>
                  </a:lnTo>
                  <a:lnTo>
                    <a:pt x="152" y="45"/>
                  </a:lnTo>
                  <a:lnTo>
                    <a:pt x="158" y="15"/>
                  </a:lnTo>
                  <a:lnTo>
                    <a:pt x="181" y="0"/>
                  </a:lnTo>
                  <a:lnTo>
                    <a:pt x="173" y="45"/>
                  </a:lnTo>
                  <a:lnTo>
                    <a:pt x="194" y="45"/>
                  </a:lnTo>
                  <a:lnTo>
                    <a:pt x="191" y="62"/>
                  </a:lnTo>
                  <a:lnTo>
                    <a:pt x="169" y="62"/>
                  </a:lnTo>
                  <a:lnTo>
                    <a:pt x="154" y="130"/>
                  </a:lnTo>
                  <a:lnTo>
                    <a:pt x="153" y="135"/>
                  </a:lnTo>
                  <a:lnTo>
                    <a:pt x="153" y="140"/>
                  </a:lnTo>
                  <a:lnTo>
                    <a:pt x="152" y="143"/>
                  </a:lnTo>
                  <a:lnTo>
                    <a:pt x="152" y="144"/>
                  </a:lnTo>
                  <a:lnTo>
                    <a:pt x="152" y="146"/>
                  </a:lnTo>
                  <a:lnTo>
                    <a:pt x="152" y="148"/>
                  </a:lnTo>
                  <a:lnTo>
                    <a:pt x="153" y="149"/>
                  </a:lnTo>
                  <a:lnTo>
                    <a:pt x="154" y="150"/>
                  </a:lnTo>
                  <a:lnTo>
                    <a:pt x="155" y="152"/>
                  </a:lnTo>
                  <a:lnTo>
                    <a:pt x="156" y="152"/>
                  </a:lnTo>
                  <a:lnTo>
                    <a:pt x="158" y="153"/>
                  </a:lnTo>
                  <a:lnTo>
                    <a:pt x="160" y="153"/>
                  </a:lnTo>
                  <a:lnTo>
                    <a:pt x="164" y="153"/>
                  </a:lnTo>
                  <a:lnTo>
                    <a:pt x="167" y="152"/>
                  </a:lnTo>
                  <a:lnTo>
                    <a:pt x="170" y="150"/>
                  </a:lnTo>
                  <a:lnTo>
                    <a:pt x="173" y="1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8" name="Freeform 216"/>
            <p:cNvSpPr>
              <a:spLocks noEditPoints="1"/>
            </p:cNvSpPr>
            <p:nvPr/>
          </p:nvSpPr>
          <p:spPr bwMode="auto">
            <a:xfrm>
              <a:off x="2918" y="1379"/>
              <a:ext cx="176" cy="85"/>
            </a:xfrm>
            <a:custGeom>
              <a:avLst/>
              <a:gdLst>
                <a:gd name="T0" fmla="*/ 98 w 353"/>
                <a:gd name="T1" fmla="*/ 143 h 169"/>
                <a:gd name="T2" fmla="*/ 77 w 353"/>
                <a:gd name="T3" fmla="*/ 163 h 169"/>
                <a:gd name="T4" fmla="*/ 59 w 353"/>
                <a:gd name="T5" fmla="*/ 168 h 169"/>
                <a:gd name="T6" fmla="*/ 35 w 353"/>
                <a:gd name="T7" fmla="*/ 168 h 169"/>
                <a:gd name="T8" fmla="*/ 14 w 353"/>
                <a:gd name="T9" fmla="*/ 157 h 169"/>
                <a:gd name="T10" fmla="*/ 2 w 353"/>
                <a:gd name="T11" fmla="*/ 134 h 169"/>
                <a:gd name="T12" fmla="*/ 2 w 353"/>
                <a:gd name="T13" fmla="*/ 100 h 169"/>
                <a:gd name="T14" fmla="*/ 20 w 353"/>
                <a:gd name="T15" fmla="*/ 66 h 169"/>
                <a:gd name="T16" fmla="*/ 41 w 353"/>
                <a:gd name="T17" fmla="*/ 50 h 169"/>
                <a:gd name="T18" fmla="*/ 57 w 353"/>
                <a:gd name="T19" fmla="*/ 46 h 169"/>
                <a:gd name="T20" fmla="*/ 76 w 353"/>
                <a:gd name="T21" fmla="*/ 47 h 169"/>
                <a:gd name="T22" fmla="*/ 92 w 353"/>
                <a:gd name="T23" fmla="*/ 53 h 169"/>
                <a:gd name="T24" fmla="*/ 109 w 353"/>
                <a:gd name="T25" fmla="*/ 74 h 169"/>
                <a:gd name="T26" fmla="*/ 112 w 353"/>
                <a:gd name="T27" fmla="*/ 103 h 169"/>
                <a:gd name="T28" fmla="*/ 21 w 353"/>
                <a:gd name="T29" fmla="*/ 114 h 169"/>
                <a:gd name="T30" fmla="*/ 21 w 353"/>
                <a:gd name="T31" fmla="*/ 127 h 169"/>
                <a:gd name="T32" fmla="*/ 33 w 353"/>
                <a:gd name="T33" fmla="*/ 149 h 169"/>
                <a:gd name="T34" fmla="*/ 53 w 353"/>
                <a:gd name="T35" fmla="*/ 154 h 169"/>
                <a:gd name="T36" fmla="*/ 73 w 353"/>
                <a:gd name="T37" fmla="*/ 143 h 169"/>
                <a:gd name="T38" fmla="*/ 25 w 353"/>
                <a:gd name="T39" fmla="*/ 96 h 169"/>
                <a:gd name="T40" fmla="*/ 92 w 353"/>
                <a:gd name="T41" fmla="*/ 93 h 169"/>
                <a:gd name="T42" fmla="*/ 88 w 353"/>
                <a:gd name="T43" fmla="*/ 74 h 169"/>
                <a:gd name="T44" fmla="*/ 71 w 353"/>
                <a:gd name="T45" fmla="*/ 63 h 169"/>
                <a:gd name="T46" fmla="*/ 46 w 353"/>
                <a:gd name="T47" fmla="*/ 67 h 169"/>
                <a:gd name="T48" fmla="*/ 28 w 353"/>
                <a:gd name="T49" fmla="*/ 88 h 169"/>
                <a:gd name="T50" fmla="*/ 339 w 353"/>
                <a:gd name="T51" fmla="*/ 124 h 169"/>
                <a:gd name="T52" fmla="*/ 310 w 353"/>
                <a:gd name="T53" fmla="*/ 159 h 169"/>
                <a:gd name="T54" fmla="*/ 287 w 353"/>
                <a:gd name="T55" fmla="*/ 167 h 169"/>
                <a:gd name="T56" fmla="*/ 263 w 353"/>
                <a:gd name="T57" fmla="*/ 169 h 169"/>
                <a:gd name="T58" fmla="*/ 237 w 353"/>
                <a:gd name="T59" fmla="*/ 163 h 169"/>
                <a:gd name="T60" fmla="*/ 215 w 353"/>
                <a:gd name="T61" fmla="*/ 142 h 169"/>
                <a:gd name="T62" fmla="*/ 207 w 353"/>
                <a:gd name="T63" fmla="*/ 78 h 169"/>
                <a:gd name="T64" fmla="*/ 238 w 353"/>
                <a:gd name="T65" fmla="*/ 20 h 169"/>
                <a:gd name="T66" fmla="*/ 266 w 353"/>
                <a:gd name="T67" fmla="*/ 4 h 169"/>
                <a:gd name="T68" fmla="*/ 297 w 353"/>
                <a:gd name="T69" fmla="*/ 0 h 169"/>
                <a:gd name="T70" fmla="*/ 320 w 353"/>
                <a:gd name="T71" fmla="*/ 5 h 169"/>
                <a:gd name="T72" fmla="*/ 341 w 353"/>
                <a:gd name="T73" fmla="*/ 21 h 169"/>
                <a:gd name="T74" fmla="*/ 333 w 353"/>
                <a:gd name="T75" fmla="*/ 52 h 169"/>
                <a:gd name="T76" fmla="*/ 318 w 353"/>
                <a:gd name="T77" fmla="*/ 27 h 169"/>
                <a:gd name="T78" fmla="*/ 292 w 353"/>
                <a:gd name="T79" fmla="*/ 19 h 169"/>
                <a:gd name="T80" fmla="*/ 263 w 353"/>
                <a:gd name="T81" fmla="*/ 25 h 169"/>
                <a:gd name="T82" fmla="*/ 241 w 353"/>
                <a:gd name="T83" fmla="*/ 45 h 169"/>
                <a:gd name="T84" fmla="*/ 225 w 353"/>
                <a:gd name="T85" fmla="*/ 100 h 169"/>
                <a:gd name="T86" fmla="*/ 238 w 353"/>
                <a:gd name="T87" fmla="*/ 139 h 169"/>
                <a:gd name="T88" fmla="*/ 253 w 353"/>
                <a:gd name="T89" fmla="*/ 149 h 169"/>
                <a:gd name="T90" fmla="*/ 272 w 353"/>
                <a:gd name="T91" fmla="*/ 152 h 169"/>
                <a:gd name="T92" fmla="*/ 289 w 353"/>
                <a:gd name="T93" fmla="*/ 149 h 169"/>
                <a:gd name="T94" fmla="*/ 304 w 353"/>
                <a:gd name="T95" fmla="*/ 141 h 169"/>
                <a:gd name="T96" fmla="*/ 325 w 353"/>
                <a:gd name="T97" fmla="*/ 10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169">
                  <a:moveTo>
                    <a:pt x="85" y="127"/>
                  </a:moveTo>
                  <a:lnTo>
                    <a:pt x="105" y="128"/>
                  </a:lnTo>
                  <a:lnTo>
                    <a:pt x="102" y="136"/>
                  </a:lnTo>
                  <a:lnTo>
                    <a:pt x="98" y="143"/>
                  </a:lnTo>
                  <a:lnTo>
                    <a:pt x="92" y="150"/>
                  </a:lnTo>
                  <a:lnTo>
                    <a:pt x="85" y="157"/>
                  </a:lnTo>
                  <a:lnTo>
                    <a:pt x="81" y="160"/>
                  </a:lnTo>
                  <a:lnTo>
                    <a:pt x="77" y="163"/>
                  </a:lnTo>
                  <a:lnTo>
                    <a:pt x="72" y="165"/>
                  </a:lnTo>
                  <a:lnTo>
                    <a:pt x="68" y="166"/>
                  </a:lnTo>
                  <a:lnTo>
                    <a:pt x="63" y="168"/>
                  </a:lnTo>
                  <a:lnTo>
                    <a:pt x="59" y="168"/>
                  </a:lnTo>
                  <a:lnTo>
                    <a:pt x="54" y="169"/>
                  </a:lnTo>
                  <a:lnTo>
                    <a:pt x="48" y="169"/>
                  </a:lnTo>
                  <a:lnTo>
                    <a:pt x="41" y="169"/>
                  </a:lnTo>
                  <a:lnTo>
                    <a:pt x="35" y="168"/>
                  </a:lnTo>
                  <a:lnTo>
                    <a:pt x="28" y="166"/>
                  </a:lnTo>
                  <a:lnTo>
                    <a:pt x="23" y="164"/>
                  </a:lnTo>
                  <a:lnTo>
                    <a:pt x="18" y="161"/>
                  </a:lnTo>
                  <a:lnTo>
                    <a:pt x="14" y="157"/>
                  </a:lnTo>
                  <a:lnTo>
                    <a:pt x="9" y="151"/>
                  </a:lnTo>
                  <a:lnTo>
                    <a:pt x="6" y="146"/>
                  </a:lnTo>
                  <a:lnTo>
                    <a:pt x="3" y="140"/>
                  </a:lnTo>
                  <a:lnTo>
                    <a:pt x="2" y="134"/>
                  </a:lnTo>
                  <a:lnTo>
                    <a:pt x="0" y="127"/>
                  </a:lnTo>
                  <a:lnTo>
                    <a:pt x="0" y="120"/>
                  </a:lnTo>
                  <a:lnTo>
                    <a:pt x="1" y="110"/>
                  </a:lnTo>
                  <a:lnTo>
                    <a:pt x="2" y="100"/>
                  </a:lnTo>
                  <a:lnTo>
                    <a:pt x="5" y="91"/>
                  </a:lnTo>
                  <a:lnTo>
                    <a:pt x="9" y="81"/>
                  </a:lnTo>
                  <a:lnTo>
                    <a:pt x="15" y="73"/>
                  </a:lnTo>
                  <a:lnTo>
                    <a:pt x="20" y="66"/>
                  </a:lnTo>
                  <a:lnTo>
                    <a:pt x="26" y="59"/>
                  </a:lnTo>
                  <a:lnTo>
                    <a:pt x="33" y="54"/>
                  </a:lnTo>
                  <a:lnTo>
                    <a:pt x="37" y="52"/>
                  </a:lnTo>
                  <a:lnTo>
                    <a:pt x="41" y="50"/>
                  </a:lnTo>
                  <a:lnTo>
                    <a:pt x="44" y="49"/>
                  </a:lnTo>
                  <a:lnTo>
                    <a:pt x="48" y="48"/>
                  </a:lnTo>
                  <a:lnTo>
                    <a:pt x="53" y="47"/>
                  </a:lnTo>
                  <a:lnTo>
                    <a:pt x="57" y="46"/>
                  </a:lnTo>
                  <a:lnTo>
                    <a:pt x="61" y="46"/>
                  </a:lnTo>
                  <a:lnTo>
                    <a:pt x="65" y="46"/>
                  </a:lnTo>
                  <a:lnTo>
                    <a:pt x="70" y="46"/>
                  </a:lnTo>
                  <a:lnTo>
                    <a:pt x="76" y="47"/>
                  </a:lnTo>
                  <a:lnTo>
                    <a:pt x="80" y="48"/>
                  </a:lnTo>
                  <a:lnTo>
                    <a:pt x="85" y="49"/>
                  </a:lnTo>
                  <a:lnTo>
                    <a:pt x="89" y="51"/>
                  </a:lnTo>
                  <a:lnTo>
                    <a:pt x="92" y="53"/>
                  </a:lnTo>
                  <a:lnTo>
                    <a:pt x="97" y="55"/>
                  </a:lnTo>
                  <a:lnTo>
                    <a:pt x="100" y="58"/>
                  </a:lnTo>
                  <a:lnTo>
                    <a:pt x="105" y="66"/>
                  </a:lnTo>
                  <a:lnTo>
                    <a:pt x="109" y="74"/>
                  </a:lnTo>
                  <a:lnTo>
                    <a:pt x="111" y="83"/>
                  </a:lnTo>
                  <a:lnTo>
                    <a:pt x="112" y="95"/>
                  </a:lnTo>
                  <a:lnTo>
                    <a:pt x="112" y="99"/>
                  </a:lnTo>
                  <a:lnTo>
                    <a:pt x="112" y="103"/>
                  </a:lnTo>
                  <a:lnTo>
                    <a:pt x="112" y="109"/>
                  </a:lnTo>
                  <a:lnTo>
                    <a:pt x="111" y="113"/>
                  </a:lnTo>
                  <a:lnTo>
                    <a:pt x="22" y="113"/>
                  </a:lnTo>
                  <a:lnTo>
                    <a:pt x="21" y="114"/>
                  </a:lnTo>
                  <a:lnTo>
                    <a:pt x="21" y="116"/>
                  </a:lnTo>
                  <a:lnTo>
                    <a:pt x="20" y="117"/>
                  </a:lnTo>
                  <a:lnTo>
                    <a:pt x="20" y="119"/>
                  </a:lnTo>
                  <a:lnTo>
                    <a:pt x="21" y="127"/>
                  </a:lnTo>
                  <a:lnTo>
                    <a:pt x="22" y="134"/>
                  </a:lnTo>
                  <a:lnTo>
                    <a:pt x="25" y="140"/>
                  </a:lnTo>
                  <a:lnTo>
                    <a:pt x="28" y="145"/>
                  </a:lnTo>
                  <a:lnTo>
                    <a:pt x="33" y="149"/>
                  </a:lnTo>
                  <a:lnTo>
                    <a:pt x="37" y="152"/>
                  </a:lnTo>
                  <a:lnTo>
                    <a:pt x="42" y="154"/>
                  </a:lnTo>
                  <a:lnTo>
                    <a:pt x="47" y="155"/>
                  </a:lnTo>
                  <a:lnTo>
                    <a:pt x="53" y="154"/>
                  </a:lnTo>
                  <a:lnTo>
                    <a:pt x="58" y="152"/>
                  </a:lnTo>
                  <a:lnTo>
                    <a:pt x="63" y="150"/>
                  </a:lnTo>
                  <a:lnTo>
                    <a:pt x="68" y="147"/>
                  </a:lnTo>
                  <a:lnTo>
                    <a:pt x="73" y="143"/>
                  </a:lnTo>
                  <a:lnTo>
                    <a:pt x="78" y="139"/>
                  </a:lnTo>
                  <a:lnTo>
                    <a:pt x="82" y="134"/>
                  </a:lnTo>
                  <a:lnTo>
                    <a:pt x="85" y="127"/>
                  </a:lnTo>
                  <a:close/>
                  <a:moveTo>
                    <a:pt x="25" y="96"/>
                  </a:moveTo>
                  <a:lnTo>
                    <a:pt x="92" y="96"/>
                  </a:lnTo>
                  <a:lnTo>
                    <a:pt x="92" y="95"/>
                  </a:lnTo>
                  <a:lnTo>
                    <a:pt x="92" y="94"/>
                  </a:lnTo>
                  <a:lnTo>
                    <a:pt x="92" y="93"/>
                  </a:lnTo>
                  <a:lnTo>
                    <a:pt x="92" y="92"/>
                  </a:lnTo>
                  <a:lnTo>
                    <a:pt x="92" y="86"/>
                  </a:lnTo>
                  <a:lnTo>
                    <a:pt x="90" y="79"/>
                  </a:lnTo>
                  <a:lnTo>
                    <a:pt x="88" y="74"/>
                  </a:lnTo>
                  <a:lnTo>
                    <a:pt x="85" y="70"/>
                  </a:lnTo>
                  <a:lnTo>
                    <a:pt x="81" y="67"/>
                  </a:lnTo>
                  <a:lnTo>
                    <a:pt x="77" y="64"/>
                  </a:lnTo>
                  <a:lnTo>
                    <a:pt x="71" y="63"/>
                  </a:lnTo>
                  <a:lnTo>
                    <a:pt x="65" y="61"/>
                  </a:lnTo>
                  <a:lnTo>
                    <a:pt x="59" y="63"/>
                  </a:lnTo>
                  <a:lnTo>
                    <a:pt x="53" y="64"/>
                  </a:lnTo>
                  <a:lnTo>
                    <a:pt x="46" y="67"/>
                  </a:lnTo>
                  <a:lnTo>
                    <a:pt x="41" y="70"/>
                  </a:lnTo>
                  <a:lnTo>
                    <a:pt x="36" y="75"/>
                  </a:lnTo>
                  <a:lnTo>
                    <a:pt x="32" y="81"/>
                  </a:lnTo>
                  <a:lnTo>
                    <a:pt x="28" y="88"/>
                  </a:lnTo>
                  <a:lnTo>
                    <a:pt x="25" y="96"/>
                  </a:lnTo>
                  <a:close/>
                  <a:moveTo>
                    <a:pt x="325" y="109"/>
                  </a:moveTo>
                  <a:lnTo>
                    <a:pt x="345" y="111"/>
                  </a:lnTo>
                  <a:lnTo>
                    <a:pt x="339" y="124"/>
                  </a:lnTo>
                  <a:lnTo>
                    <a:pt x="333" y="137"/>
                  </a:lnTo>
                  <a:lnTo>
                    <a:pt x="324" y="147"/>
                  </a:lnTo>
                  <a:lnTo>
                    <a:pt x="315" y="156"/>
                  </a:lnTo>
                  <a:lnTo>
                    <a:pt x="310" y="159"/>
                  </a:lnTo>
                  <a:lnTo>
                    <a:pt x="304" y="162"/>
                  </a:lnTo>
                  <a:lnTo>
                    <a:pt x="299" y="164"/>
                  </a:lnTo>
                  <a:lnTo>
                    <a:pt x="294" y="166"/>
                  </a:lnTo>
                  <a:lnTo>
                    <a:pt x="287" y="167"/>
                  </a:lnTo>
                  <a:lnTo>
                    <a:pt x="282" y="168"/>
                  </a:lnTo>
                  <a:lnTo>
                    <a:pt x="277" y="169"/>
                  </a:lnTo>
                  <a:lnTo>
                    <a:pt x="271" y="169"/>
                  </a:lnTo>
                  <a:lnTo>
                    <a:pt x="263" y="169"/>
                  </a:lnTo>
                  <a:lnTo>
                    <a:pt x="256" y="168"/>
                  </a:lnTo>
                  <a:lnTo>
                    <a:pt x="250" y="167"/>
                  </a:lnTo>
                  <a:lnTo>
                    <a:pt x="243" y="165"/>
                  </a:lnTo>
                  <a:lnTo>
                    <a:pt x="237" y="163"/>
                  </a:lnTo>
                  <a:lnTo>
                    <a:pt x="232" y="160"/>
                  </a:lnTo>
                  <a:lnTo>
                    <a:pt x="227" y="157"/>
                  </a:lnTo>
                  <a:lnTo>
                    <a:pt x="222" y="152"/>
                  </a:lnTo>
                  <a:lnTo>
                    <a:pt x="215" y="142"/>
                  </a:lnTo>
                  <a:lnTo>
                    <a:pt x="209" y="129"/>
                  </a:lnTo>
                  <a:lnTo>
                    <a:pt x="206" y="116"/>
                  </a:lnTo>
                  <a:lnTo>
                    <a:pt x="205" y="99"/>
                  </a:lnTo>
                  <a:lnTo>
                    <a:pt x="207" y="78"/>
                  </a:lnTo>
                  <a:lnTo>
                    <a:pt x="212" y="59"/>
                  </a:lnTo>
                  <a:lnTo>
                    <a:pt x="220" y="42"/>
                  </a:lnTo>
                  <a:lnTo>
                    <a:pt x="232" y="26"/>
                  </a:lnTo>
                  <a:lnTo>
                    <a:pt x="238" y="20"/>
                  </a:lnTo>
                  <a:lnTo>
                    <a:pt x="244" y="14"/>
                  </a:lnTo>
                  <a:lnTo>
                    <a:pt x="252" y="10"/>
                  </a:lnTo>
                  <a:lnTo>
                    <a:pt x="258" y="6"/>
                  </a:lnTo>
                  <a:lnTo>
                    <a:pt x="266" y="4"/>
                  </a:lnTo>
                  <a:lnTo>
                    <a:pt x="274" y="2"/>
                  </a:lnTo>
                  <a:lnTo>
                    <a:pt x="282" y="0"/>
                  </a:lnTo>
                  <a:lnTo>
                    <a:pt x="291" y="0"/>
                  </a:lnTo>
                  <a:lnTo>
                    <a:pt x="297" y="0"/>
                  </a:lnTo>
                  <a:lnTo>
                    <a:pt x="303" y="1"/>
                  </a:lnTo>
                  <a:lnTo>
                    <a:pt x="310" y="2"/>
                  </a:lnTo>
                  <a:lnTo>
                    <a:pt x="315" y="3"/>
                  </a:lnTo>
                  <a:lnTo>
                    <a:pt x="320" y="5"/>
                  </a:lnTo>
                  <a:lnTo>
                    <a:pt x="325" y="8"/>
                  </a:lnTo>
                  <a:lnTo>
                    <a:pt x="329" y="10"/>
                  </a:lnTo>
                  <a:lnTo>
                    <a:pt x="334" y="13"/>
                  </a:lnTo>
                  <a:lnTo>
                    <a:pt x="341" y="21"/>
                  </a:lnTo>
                  <a:lnTo>
                    <a:pt x="346" y="30"/>
                  </a:lnTo>
                  <a:lnTo>
                    <a:pt x="350" y="40"/>
                  </a:lnTo>
                  <a:lnTo>
                    <a:pt x="353" y="51"/>
                  </a:lnTo>
                  <a:lnTo>
                    <a:pt x="333" y="52"/>
                  </a:lnTo>
                  <a:lnTo>
                    <a:pt x="330" y="44"/>
                  </a:lnTo>
                  <a:lnTo>
                    <a:pt x="327" y="37"/>
                  </a:lnTo>
                  <a:lnTo>
                    <a:pt x="323" y="31"/>
                  </a:lnTo>
                  <a:lnTo>
                    <a:pt x="318" y="27"/>
                  </a:lnTo>
                  <a:lnTo>
                    <a:pt x="313" y="23"/>
                  </a:lnTo>
                  <a:lnTo>
                    <a:pt x="306" y="21"/>
                  </a:lnTo>
                  <a:lnTo>
                    <a:pt x="299" y="19"/>
                  </a:lnTo>
                  <a:lnTo>
                    <a:pt x="292" y="19"/>
                  </a:lnTo>
                  <a:lnTo>
                    <a:pt x="284" y="19"/>
                  </a:lnTo>
                  <a:lnTo>
                    <a:pt x="277" y="21"/>
                  </a:lnTo>
                  <a:lnTo>
                    <a:pt x="270" y="22"/>
                  </a:lnTo>
                  <a:lnTo>
                    <a:pt x="263" y="25"/>
                  </a:lnTo>
                  <a:lnTo>
                    <a:pt x="257" y="29"/>
                  </a:lnTo>
                  <a:lnTo>
                    <a:pt x="252" y="33"/>
                  </a:lnTo>
                  <a:lnTo>
                    <a:pt x="247" y="38"/>
                  </a:lnTo>
                  <a:lnTo>
                    <a:pt x="241" y="45"/>
                  </a:lnTo>
                  <a:lnTo>
                    <a:pt x="234" y="57"/>
                  </a:lnTo>
                  <a:lnTo>
                    <a:pt x="229" y="71"/>
                  </a:lnTo>
                  <a:lnTo>
                    <a:pt x="226" y="84"/>
                  </a:lnTo>
                  <a:lnTo>
                    <a:pt x="225" y="100"/>
                  </a:lnTo>
                  <a:lnTo>
                    <a:pt x="226" y="112"/>
                  </a:lnTo>
                  <a:lnTo>
                    <a:pt x="229" y="122"/>
                  </a:lnTo>
                  <a:lnTo>
                    <a:pt x="233" y="132"/>
                  </a:lnTo>
                  <a:lnTo>
                    <a:pt x="238" y="139"/>
                  </a:lnTo>
                  <a:lnTo>
                    <a:pt x="241" y="142"/>
                  </a:lnTo>
                  <a:lnTo>
                    <a:pt x="246" y="145"/>
                  </a:lnTo>
                  <a:lnTo>
                    <a:pt x="249" y="147"/>
                  </a:lnTo>
                  <a:lnTo>
                    <a:pt x="253" y="149"/>
                  </a:lnTo>
                  <a:lnTo>
                    <a:pt x="257" y="150"/>
                  </a:lnTo>
                  <a:lnTo>
                    <a:pt x="262" y="151"/>
                  </a:lnTo>
                  <a:lnTo>
                    <a:pt x="266" y="152"/>
                  </a:lnTo>
                  <a:lnTo>
                    <a:pt x="272" y="152"/>
                  </a:lnTo>
                  <a:lnTo>
                    <a:pt x="276" y="152"/>
                  </a:lnTo>
                  <a:lnTo>
                    <a:pt x="280" y="151"/>
                  </a:lnTo>
                  <a:lnTo>
                    <a:pt x="284" y="150"/>
                  </a:lnTo>
                  <a:lnTo>
                    <a:pt x="289" y="149"/>
                  </a:lnTo>
                  <a:lnTo>
                    <a:pt x="293" y="148"/>
                  </a:lnTo>
                  <a:lnTo>
                    <a:pt x="297" y="146"/>
                  </a:lnTo>
                  <a:lnTo>
                    <a:pt x="301" y="143"/>
                  </a:lnTo>
                  <a:lnTo>
                    <a:pt x="304" y="141"/>
                  </a:lnTo>
                  <a:lnTo>
                    <a:pt x="311" y="135"/>
                  </a:lnTo>
                  <a:lnTo>
                    <a:pt x="317" y="127"/>
                  </a:lnTo>
                  <a:lnTo>
                    <a:pt x="321" y="118"/>
                  </a:lnTo>
                  <a:lnTo>
                    <a:pt x="325"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49" name="Freeform 217"/>
            <p:cNvSpPr>
              <a:spLocks noEditPoints="1"/>
            </p:cNvSpPr>
            <p:nvPr/>
          </p:nvSpPr>
          <p:spPr bwMode="auto">
            <a:xfrm>
              <a:off x="3096" y="1380"/>
              <a:ext cx="350" cy="84"/>
            </a:xfrm>
            <a:custGeom>
              <a:avLst/>
              <a:gdLst>
                <a:gd name="T0" fmla="*/ 57 w 698"/>
                <a:gd name="T1" fmla="*/ 51 h 167"/>
                <a:gd name="T2" fmla="*/ 97 w 698"/>
                <a:gd name="T3" fmla="*/ 46 h 167"/>
                <a:gd name="T4" fmla="*/ 115 w 698"/>
                <a:gd name="T5" fmla="*/ 77 h 167"/>
                <a:gd name="T6" fmla="*/ 92 w 698"/>
                <a:gd name="T7" fmla="*/ 86 h 167"/>
                <a:gd name="T8" fmla="*/ 91 w 698"/>
                <a:gd name="T9" fmla="*/ 64 h 167"/>
                <a:gd name="T10" fmla="*/ 63 w 698"/>
                <a:gd name="T11" fmla="*/ 63 h 167"/>
                <a:gd name="T12" fmla="*/ 36 w 698"/>
                <a:gd name="T13" fmla="*/ 95 h 167"/>
                <a:gd name="T14" fmla="*/ 202 w 698"/>
                <a:gd name="T15" fmla="*/ 160 h 167"/>
                <a:gd name="T16" fmla="*/ 162 w 698"/>
                <a:gd name="T17" fmla="*/ 167 h 167"/>
                <a:gd name="T18" fmla="*/ 133 w 698"/>
                <a:gd name="T19" fmla="*/ 134 h 167"/>
                <a:gd name="T20" fmla="*/ 146 w 698"/>
                <a:gd name="T21" fmla="*/ 105 h 167"/>
                <a:gd name="T22" fmla="*/ 178 w 698"/>
                <a:gd name="T23" fmla="*/ 96 h 167"/>
                <a:gd name="T24" fmla="*/ 223 w 698"/>
                <a:gd name="T25" fmla="*/ 87 h 167"/>
                <a:gd name="T26" fmla="*/ 219 w 698"/>
                <a:gd name="T27" fmla="*/ 66 h 167"/>
                <a:gd name="T28" fmla="*/ 181 w 698"/>
                <a:gd name="T29" fmla="*/ 63 h 167"/>
                <a:gd name="T30" fmla="*/ 149 w 698"/>
                <a:gd name="T31" fmla="*/ 71 h 167"/>
                <a:gd name="T32" fmla="*/ 180 w 698"/>
                <a:gd name="T33" fmla="*/ 46 h 167"/>
                <a:gd name="T34" fmla="*/ 214 w 698"/>
                <a:gd name="T35" fmla="*/ 45 h 167"/>
                <a:gd name="T36" fmla="*/ 242 w 698"/>
                <a:gd name="T37" fmla="*/ 64 h 167"/>
                <a:gd name="T38" fmla="*/ 236 w 698"/>
                <a:gd name="T39" fmla="*/ 127 h 167"/>
                <a:gd name="T40" fmla="*/ 234 w 698"/>
                <a:gd name="T41" fmla="*/ 162 h 167"/>
                <a:gd name="T42" fmla="*/ 219 w 698"/>
                <a:gd name="T43" fmla="*/ 105 h 167"/>
                <a:gd name="T44" fmla="*/ 199 w 698"/>
                <a:gd name="T45" fmla="*/ 109 h 167"/>
                <a:gd name="T46" fmla="*/ 161 w 698"/>
                <a:gd name="T47" fmla="*/ 117 h 167"/>
                <a:gd name="T48" fmla="*/ 153 w 698"/>
                <a:gd name="T49" fmla="*/ 137 h 167"/>
                <a:gd name="T50" fmla="*/ 176 w 698"/>
                <a:gd name="T51" fmla="*/ 153 h 167"/>
                <a:gd name="T52" fmla="*/ 209 w 698"/>
                <a:gd name="T53" fmla="*/ 137 h 167"/>
                <a:gd name="T54" fmla="*/ 283 w 698"/>
                <a:gd name="T55" fmla="*/ 45 h 167"/>
                <a:gd name="T56" fmla="*/ 326 w 698"/>
                <a:gd name="T57" fmla="*/ 47 h 167"/>
                <a:gd name="T58" fmla="*/ 365 w 698"/>
                <a:gd name="T59" fmla="*/ 51 h 167"/>
                <a:gd name="T60" fmla="*/ 370 w 698"/>
                <a:gd name="T61" fmla="*/ 88 h 167"/>
                <a:gd name="T62" fmla="*/ 352 w 698"/>
                <a:gd name="T63" fmla="*/ 76 h 167"/>
                <a:gd name="T64" fmla="*/ 343 w 698"/>
                <a:gd name="T65" fmla="*/ 61 h 167"/>
                <a:gd name="T66" fmla="*/ 302 w 698"/>
                <a:gd name="T67" fmla="*/ 77 h 167"/>
                <a:gd name="T68" fmla="*/ 412 w 698"/>
                <a:gd name="T69" fmla="*/ 45 h 167"/>
                <a:gd name="T70" fmla="*/ 455 w 698"/>
                <a:gd name="T71" fmla="*/ 47 h 167"/>
                <a:gd name="T72" fmla="*/ 494 w 698"/>
                <a:gd name="T73" fmla="*/ 51 h 167"/>
                <a:gd name="T74" fmla="*/ 499 w 698"/>
                <a:gd name="T75" fmla="*/ 88 h 167"/>
                <a:gd name="T76" fmla="*/ 481 w 698"/>
                <a:gd name="T77" fmla="*/ 76 h 167"/>
                <a:gd name="T78" fmla="*/ 472 w 698"/>
                <a:gd name="T79" fmla="*/ 61 h 167"/>
                <a:gd name="T80" fmla="*/ 431 w 698"/>
                <a:gd name="T81" fmla="*/ 77 h 167"/>
                <a:gd name="T82" fmla="*/ 625 w 698"/>
                <a:gd name="T83" fmla="*/ 126 h 167"/>
                <a:gd name="T84" fmla="*/ 592 w 698"/>
                <a:gd name="T85" fmla="*/ 163 h 167"/>
                <a:gd name="T86" fmla="*/ 555 w 698"/>
                <a:gd name="T87" fmla="*/ 166 h 167"/>
                <a:gd name="T88" fmla="*/ 523 w 698"/>
                <a:gd name="T89" fmla="*/ 138 h 167"/>
                <a:gd name="T90" fmla="*/ 529 w 698"/>
                <a:gd name="T91" fmla="*/ 79 h 167"/>
                <a:gd name="T92" fmla="*/ 564 w 698"/>
                <a:gd name="T93" fmla="*/ 47 h 167"/>
                <a:gd name="T94" fmla="*/ 596 w 698"/>
                <a:gd name="T95" fmla="*/ 45 h 167"/>
                <a:gd name="T96" fmla="*/ 625 w 698"/>
                <a:gd name="T97" fmla="*/ 64 h 167"/>
                <a:gd name="T98" fmla="*/ 631 w 698"/>
                <a:gd name="T99" fmla="*/ 111 h 167"/>
                <a:gd name="T100" fmla="*/ 542 w 698"/>
                <a:gd name="T101" fmla="*/ 132 h 167"/>
                <a:gd name="T102" fmla="*/ 573 w 698"/>
                <a:gd name="T103" fmla="*/ 152 h 167"/>
                <a:gd name="T104" fmla="*/ 605 w 698"/>
                <a:gd name="T105" fmla="*/ 125 h 167"/>
                <a:gd name="T106" fmla="*/ 612 w 698"/>
                <a:gd name="T107" fmla="*/ 84 h 167"/>
                <a:gd name="T108" fmla="*/ 585 w 698"/>
                <a:gd name="T109" fmla="*/ 59 h 167"/>
                <a:gd name="T110" fmla="*/ 548 w 698"/>
                <a:gd name="T111"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8" h="167">
                  <a:moveTo>
                    <a:pt x="0" y="166"/>
                  </a:moveTo>
                  <a:lnTo>
                    <a:pt x="34" y="0"/>
                  </a:lnTo>
                  <a:lnTo>
                    <a:pt x="55" y="0"/>
                  </a:lnTo>
                  <a:lnTo>
                    <a:pt x="42" y="65"/>
                  </a:lnTo>
                  <a:lnTo>
                    <a:pt x="47" y="59"/>
                  </a:lnTo>
                  <a:lnTo>
                    <a:pt x="52" y="54"/>
                  </a:lnTo>
                  <a:lnTo>
                    <a:pt x="57" y="51"/>
                  </a:lnTo>
                  <a:lnTo>
                    <a:pt x="63" y="48"/>
                  </a:lnTo>
                  <a:lnTo>
                    <a:pt x="68" y="46"/>
                  </a:lnTo>
                  <a:lnTo>
                    <a:pt x="73" y="45"/>
                  </a:lnTo>
                  <a:lnTo>
                    <a:pt x="78" y="44"/>
                  </a:lnTo>
                  <a:lnTo>
                    <a:pt x="84" y="44"/>
                  </a:lnTo>
                  <a:lnTo>
                    <a:pt x="91" y="44"/>
                  </a:lnTo>
                  <a:lnTo>
                    <a:pt x="97" y="46"/>
                  </a:lnTo>
                  <a:lnTo>
                    <a:pt x="103" y="48"/>
                  </a:lnTo>
                  <a:lnTo>
                    <a:pt x="107" y="51"/>
                  </a:lnTo>
                  <a:lnTo>
                    <a:pt x="111" y="55"/>
                  </a:lnTo>
                  <a:lnTo>
                    <a:pt x="113" y="61"/>
                  </a:lnTo>
                  <a:lnTo>
                    <a:pt x="115" y="67"/>
                  </a:lnTo>
                  <a:lnTo>
                    <a:pt x="115" y="73"/>
                  </a:lnTo>
                  <a:lnTo>
                    <a:pt x="115" y="77"/>
                  </a:lnTo>
                  <a:lnTo>
                    <a:pt x="114" y="81"/>
                  </a:lnTo>
                  <a:lnTo>
                    <a:pt x="113" y="88"/>
                  </a:lnTo>
                  <a:lnTo>
                    <a:pt x="111" y="96"/>
                  </a:lnTo>
                  <a:lnTo>
                    <a:pt x="95" y="166"/>
                  </a:lnTo>
                  <a:lnTo>
                    <a:pt x="75" y="166"/>
                  </a:lnTo>
                  <a:lnTo>
                    <a:pt x="91" y="93"/>
                  </a:lnTo>
                  <a:lnTo>
                    <a:pt x="92" y="86"/>
                  </a:lnTo>
                  <a:lnTo>
                    <a:pt x="94" y="80"/>
                  </a:lnTo>
                  <a:lnTo>
                    <a:pt x="95" y="76"/>
                  </a:lnTo>
                  <a:lnTo>
                    <a:pt x="95" y="73"/>
                  </a:lnTo>
                  <a:lnTo>
                    <a:pt x="95" y="70"/>
                  </a:lnTo>
                  <a:lnTo>
                    <a:pt x="94" y="68"/>
                  </a:lnTo>
                  <a:lnTo>
                    <a:pt x="92" y="66"/>
                  </a:lnTo>
                  <a:lnTo>
                    <a:pt x="91" y="64"/>
                  </a:lnTo>
                  <a:lnTo>
                    <a:pt x="89" y="62"/>
                  </a:lnTo>
                  <a:lnTo>
                    <a:pt x="86" y="61"/>
                  </a:lnTo>
                  <a:lnTo>
                    <a:pt x="83" y="59"/>
                  </a:lnTo>
                  <a:lnTo>
                    <a:pt x="78" y="59"/>
                  </a:lnTo>
                  <a:lnTo>
                    <a:pt x="73" y="59"/>
                  </a:lnTo>
                  <a:lnTo>
                    <a:pt x="68" y="61"/>
                  </a:lnTo>
                  <a:lnTo>
                    <a:pt x="63" y="63"/>
                  </a:lnTo>
                  <a:lnTo>
                    <a:pt x="57" y="66"/>
                  </a:lnTo>
                  <a:lnTo>
                    <a:pt x="53" y="69"/>
                  </a:lnTo>
                  <a:lnTo>
                    <a:pt x="49" y="73"/>
                  </a:lnTo>
                  <a:lnTo>
                    <a:pt x="45" y="77"/>
                  </a:lnTo>
                  <a:lnTo>
                    <a:pt x="42" y="81"/>
                  </a:lnTo>
                  <a:lnTo>
                    <a:pt x="39" y="88"/>
                  </a:lnTo>
                  <a:lnTo>
                    <a:pt x="36" y="95"/>
                  </a:lnTo>
                  <a:lnTo>
                    <a:pt x="33" y="104"/>
                  </a:lnTo>
                  <a:lnTo>
                    <a:pt x="31" y="115"/>
                  </a:lnTo>
                  <a:lnTo>
                    <a:pt x="21" y="166"/>
                  </a:lnTo>
                  <a:lnTo>
                    <a:pt x="0" y="166"/>
                  </a:lnTo>
                  <a:close/>
                  <a:moveTo>
                    <a:pt x="213" y="152"/>
                  </a:moveTo>
                  <a:lnTo>
                    <a:pt x="207" y="156"/>
                  </a:lnTo>
                  <a:lnTo>
                    <a:pt x="202" y="160"/>
                  </a:lnTo>
                  <a:lnTo>
                    <a:pt x="197" y="163"/>
                  </a:lnTo>
                  <a:lnTo>
                    <a:pt x="192" y="165"/>
                  </a:lnTo>
                  <a:lnTo>
                    <a:pt x="186" y="166"/>
                  </a:lnTo>
                  <a:lnTo>
                    <a:pt x="181" y="166"/>
                  </a:lnTo>
                  <a:lnTo>
                    <a:pt x="176" y="167"/>
                  </a:lnTo>
                  <a:lnTo>
                    <a:pt x="171" y="167"/>
                  </a:lnTo>
                  <a:lnTo>
                    <a:pt x="162" y="167"/>
                  </a:lnTo>
                  <a:lnTo>
                    <a:pt x="155" y="165"/>
                  </a:lnTo>
                  <a:lnTo>
                    <a:pt x="149" y="163"/>
                  </a:lnTo>
                  <a:lnTo>
                    <a:pt x="143" y="159"/>
                  </a:lnTo>
                  <a:lnTo>
                    <a:pt x="138" y="154"/>
                  </a:lnTo>
                  <a:lnTo>
                    <a:pt x="135" y="147"/>
                  </a:lnTo>
                  <a:lnTo>
                    <a:pt x="134" y="141"/>
                  </a:lnTo>
                  <a:lnTo>
                    <a:pt x="133" y="134"/>
                  </a:lnTo>
                  <a:lnTo>
                    <a:pt x="133" y="130"/>
                  </a:lnTo>
                  <a:lnTo>
                    <a:pt x="134" y="124"/>
                  </a:lnTo>
                  <a:lnTo>
                    <a:pt x="135" y="120"/>
                  </a:lnTo>
                  <a:lnTo>
                    <a:pt x="137" y="116"/>
                  </a:lnTo>
                  <a:lnTo>
                    <a:pt x="139" y="112"/>
                  </a:lnTo>
                  <a:lnTo>
                    <a:pt x="142" y="109"/>
                  </a:lnTo>
                  <a:lnTo>
                    <a:pt x="146" y="105"/>
                  </a:lnTo>
                  <a:lnTo>
                    <a:pt x="150" y="103"/>
                  </a:lnTo>
                  <a:lnTo>
                    <a:pt x="153" y="101"/>
                  </a:lnTo>
                  <a:lnTo>
                    <a:pt x="157" y="99"/>
                  </a:lnTo>
                  <a:lnTo>
                    <a:pt x="162" y="98"/>
                  </a:lnTo>
                  <a:lnTo>
                    <a:pt x="168" y="97"/>
                  </a:lnTo>
                  <a:lnTo>
                    <a:pt x="172" y="96"/>
                  </a:lnTo>
                  <a:lnTo>
                    <a:pt x="178" y="96"/>
                  </a:lnTo>
                  <a:lnTo>
                    <a:pt x="186" y="95"/>
                  </a:lnTo>
                  <a:lnTo>
                    <a:pt x="195" y="95"/>
                  </a:lnTo>
                  <a:lnTo>
                    <a:pt x="203" y="94"/>
                  </a:lnTo>
                  <a:lnTo>
                    <a:pt x="211" y="93"/>
                  </a:lnTo>
                  <a:lnTo>
                    <a:pt x="217" y="92"/>
                  </a:lnTo>
                  <a:lnTo>
                    <a:pt x="222" y="91"/>
                  </a:lnTo>
                  <a:lnTo>
                    <a:pt x="223" y="87"/>
                  </a:lnTo>
                  <a:lnTo>
                    <a:pt x="223" y="82"/>
                  </a:lnTo>
                  <a:lnTo>
                    <a:pt x="224" y="79"/>
                  </a:lnTo>
                  <a:lnTo>
                    <a:pt x="224" y="76"/>
                  </a:lnTo>
                  <a:lnTo>
                    <a:pt x="224" y="73"/>
                  </a:lnTo>
                  <a:lnTo>
                    <a:pt x="223" y="70"/>
                  </a:lnTo>
                  <a:lnTo>
                    <a:pt x="221" y="68"/>
                  </a:lnTo>
                  <a:lnTo>
                    <a:pt x="219" y="66"/>
                  </a:lnTo>
                  <a:lnTo>
                    <a:pt x="215" y="63"/>
                  </a:lnTo>
                  <a:lnTo>
                    <a:pt x="211" y="61"/>
                  </a:lnTo>
                  <a:lnTo>
                    <a:pt x="204" y="59"/>
                  </a:lnTo>
                  <a:lnTo>
                    <a:pt x="198" y="59"/>
                  </a:lnTo>
                  <a:lnTo>
                    <a:pt x="192" y="59"/>
                  </a:lnTo>
                  <a:lnTo>
                    <a:pt x="186" y="61"/>
                  </a:lnTo>
                  <a:lnTo>
                    <a:pt x="181" y="63"/>
                  </a:lnTo>
                  <a:lnTo>
                    <a:pt x="177" y="66"/>
                  </a:lnTo>
                  <a:lnTo>
                    <a:pt x="173" y="69"/>
                  </a:lnTo>
                  <a:lnTo>
                    <a:pt x="170" y="72"/>
                  </a:lnTo>
                  <a:lnTo>
                    <a:pt x="168" y="76"/>
                  </a:lnTo>
                  <a:lnTo>
                    <a:pt x="165" y="81"/>
                  </a:lnTo>
                  <a:lnTo>
                    <a:pt x="146" y="79"/>
                  </a:lnTo>
                  <a:lnTo>
                    <a:pt x="149" y="71"/>
                  </a:lnTo>
                  <a:lnTo>
                    <a:pt x="154" y="64"/>
                  </a:lnTo>
                  <a:lnTo>
                    <a:pt x="159" y="57"/>
                  </a:lnTo>
                  <a:lnTo>
                    <a:pt x="165" y="53"/>
                  </a:lnTo>
                  <a:lnTo>
                    <a:pt x="169" y="51"/>
                  </a:lnTo>
                  <a:lnTo>
                    <a:pt x="173" y="49"/>
                  </a:lnTo>
                  <a:lnTo>
                    <a:pt x="176" y="48"/>
                  </a:lnTo>
                  <a:lnTo>
                    <a:pt x="180" y="46"/>
                  </a:lnTo>
                  <a:lnTo>
                    <a:pt x="184" y="45"/>
                  </a:lnTo>
                  <a:lnTo>
                    <a:pt x="190" y="45"/>
                  </a:lnTo>
                  <a:lnTo>
                    <a:pt x="194" y="44"/>
                  </a:lnTo>
                  <a:lnTo>
                    <a:pt x="199" y="44"/>
                  </a:lnTo>
                  <a:lnTo>
                    <a:pt x="204" y="44"/>
                  </a:lnTo>
                  <a:lnTo>
                    <a:pt x="210" y="45"/>
                  </a:lnTo>
                  <a:lnTo>
                    <a:pt x="214" y="45"/>
                  </a:lnTo>
                  <a:lnTo>
                    <a:pt x="219" y="46"/>
                  </a:lnTo>
                  <a:lnTo>
                    <a:pt x="223" y="48"/>
                  </a:lnTo>
                  <a:lnTo>
                    <a:pt x="226" y="49"/>
                  </a:lnTo>
                  <a:lnTo>
                    <a:pt x="231" y="52"/>
                  </a:lnTo>
                  <a:lnTo>
                    <a:pt x="234" y="54"/>
                  </a:lnTo>
                  <a:lnTo>
                    <a:pt x="239" y="58"/>
                  </a:lnTo>
                  <a:lnTo>
                    <a:pt x="242" y="64"/>
                  </a:lnTo>
                  <a:lnTo>
                    <a:pt x="243" y="69"/>
                  </a:lnTo>
                  <a:lnTo>
                    <a:pt x="244" y="75"/>
                  </a:lnTo>
                  <a:lnTo>
                    <a:pt x="244" y="80"/>
                  </a:lnTo>
                  <a:lnTo>
                    <a:pt x="243" y="86"/>
                  </a:lnTo>
                  <a:lnTo>
                    <a:pt x="242" y="91"/>
                  </a:lnTo>
                  <a:lnTo>
                    <a:pt x="241" y="97"/>
                  </a:lnTo>
                  <a:lnTo>
                    <a:pt x="236" y="127"/>
                  </a:lnTo>
                  <a:lnTo>
                    <a:pt x="235" y="134"/>
                  </a:lnTo>
                  <a:lnTo>
                    <a:pt x="234" y="140"/>
                  </a:lnTo>
                  <a:lnTo>
                    <a:pt x="233" y="145"/>
                  </a:lnTo>
                  <a:lnTo>
                    <a:pt x="233" y="150"/>
                  </a:lnTo>
                  <a:lnTo>
                    <a:pt x="233" y="154"/>
                  </a:lnTo>
                  <a:lnTo>
                    <a:pt x="234" y="157"/>
                  </a:lnTo>
                  <a:lnTo>
                    <a:pt x="234" y="162"/>
                  </a:lnTo>
                  <a:lnTo>
                    <a:pt x="235" y="166"/>
                  </a:lnTo>
                  <a:lnTo>
                    <a:pt x="215" y="166"/>
                  </a:lnTo>
                  <a:lnTo>
                    <a:pt x="214" y="163"/>
                  </a:lnTo>
                  <a:lnTo>
                    <a:pt x="214" y="160"/>
                  </a:lnTo>
                  <a:lnTo>
                    <a:pt x="214" y="156"/>
                  </a:lnTo>
                  <a:lnTo>
                    <a:pt x="213" y="152"/>
                  </a:lnTo>
                  <a:close/>
                  <a:moveTo>
                    <a:pt x="219" y="105"/>
                  </a:moveTo>
                  <a:lnTo>
                    <a:pt x="217" y="107"/>
                  </a:lnTo>
                  <a:lnTo>
                    <a:pt x="215" y="107"/>
                  </a:lnTo>
                  <a:lnTo>
                    <a:pt x="213" y="107"/>
                  </a:lnTo>
                  <a:lnTo>
                    <a:pt x="211" y="108"/>
                  </a:lnTo>
                  <a:lnTo>
                    <a:pt x="207" y="108"/>
                  </a:lnTo>
                  <a:lnTo>
                    <a:pt x="203" y="109"/>
                  </a:lnTo>
                  <a:lnTo>
                    <a:pt x="199" y="109"/>
                  </a:lnTo>
                  <a:lnTo>
                    <a:pt x="193" y="110"/>
                  </a:lnTo>
                  <a:lnTo>
                    <a:pt x="184" y="111"/>
                  </a:lnTo>
                  <a:lnTo>
                    <a:pt x="178" y="112"/>
                  </a:lnTo>
                  <a:lnTo>
                    <a:pt x="173" y="113"/>
                  </a:lnTo>
                  <a:lnTo>
                    <a:pt x="169" y="114"/>
                  </a:lnTo>
                  <a:lnTo>
                    <a:pt x="164" y="115"/>
                  </a:lnTo>
                  <a:lnTo>
                    <a:pt x="161" y="117"/>
                  </a:lnTo>
                  <a:lnTo>
                    <a:pt x="159" y="119"/>
                  </a:lnTo>
                  <a:lnTo>
                    <a:pt x="157" y="121"/>
                  </a:lnTo>
                  <a:lnTo>
                    <a:pt x="155" y="123"/>
                  </a:lnTo>
                  <a:lnTo>
                    <a:pt x="154" y="126"/>
                  </a:lnTo>
                  <a:lnTo>
                    <a:pt x="153" y="130"/>
                  </a:lnTo>
                  <a:lnTo>
                    <a:pt x="153" y="133"/>
                  </a:lnTo>
                  <a:lnTo>
                    <a:pt x="153" y="137"/>
                  </a:lnTo>
                  <a:lnTo>
                    <a:pt x="155" y="141"/>
                  </a:lnTo>
                  <a:lnTo>
                    <a:pt x="156" y="144"/>
                  </a:lnTo>
                  <a:lnTo>
                    <a:pt x="159" y="146"/>
                  </a:lnTo>
                  <a:lnTo>
                    <a:pt x="162" y="149"/>
                  </a:lnTo>
                  <a:lnTo>
                    <a:pt x="167" y="150"/>
                  </a:lnTo>
                  <a:lnTo>
                    <a:pt x="171" y="153"/>
                  </a:lnTo>
                  <a:lnTo>
                    <a:pt x="176" y="153"/>
                  </a:lnTo>
                  <a:lnTo>
                    <a:pt x="181" y="153"/>
                  </a:lnTo>
                  <a:lnTo>
                    <a:pt x="186" y="152"/>
                  </a:lnTo>
                  <a:lnTo>
                    <a:pt x="192" y="149"/>
                  </a:lnTo>
                  <a:lnTo>
                    <a:pt x="197" y="147"/>
                  </a:lnTo>
                  <a:lnTo>
                    <a:pt x="201" y="144"/>
                  </a:lnTo>
                  <a:lnTo>
                    <a:pt x="205" y="141"/>
                  </a:lnTo>
                  <a:lnTo>
                    <a:pt x="209" y="137"/>
                  </a:lnTo>
                  <a:lnTo>
                    <a:pt x="212" y="132"/>
                  </a:lnTo>
                  <a:lnTo>
                    <a:pt x="214" y="126"/>
                  </a:lnTo>
                  <a:lnTo>
                    <a:pt x="216" y="120"/>
                  </a:lnTo>
                  <a:lnTo>
                    <a:pt x="218" y="114"/>
                  </a:lnTo>
                  <a:lnTo>
                    <a:pt x="219" y="105"/>
                  </a:lnTo>
                  <a:close/>
                  <a:moveTo>
                    <a:pt x="258" y="166"/>
                  </a:moveTo>
                  <a:lnTo>
                    <a:pt x="283" y="45"/>
                  </a:lnTo>
                  <a:lnTo>
                    <a:pt x="302" y="45"/>
                  </a:lnTo>
                  <a:lnTo>
                    <a:pt x="298" y="66"/>
                  </a:lnTo>
                  <a:lnTo>
                    <a:pt x="304" y="61"/>
                  </a:lnTo>
                  <a:lnTo>
                    <a:pt x="309" y="55"/>
                  </a:lnTo>
                  <a:lnTo>
                    <a:pt x="316" y="52"/>
                  </a:lnTo>
                  <a:lnTo>
                    <a:pt x="321" y="49"/>
                  </a:lnTo>
                  <a:lnTo>
                    <a:pt x="326" y="47"/>
                  </a:lnTo>
                  <a:lnTo>
                    <a:pt x="331" y="45"/>
                  </a:lnTo>
                  <a:lnTo>
                    <a:pt x="336" y="44"/>
                  </a:lnTo>
                  <a:lnTo>
                    <a:pt x="342" y="44"/>
                  </a:lnTo>
                  <a:lnTo>
                    <a:pt x="348" y="44"/>
                  </a:lnTo>
                  <a:lnTo>
                    <a:pt x="354" y="46"/>
                  </a:lnTo>
                  <a:lnTo>
                    <a:pt x="360" y="48"/>
                  </a:lnTo>
                  <a:lnTo>
                    <a:pt x="365" y="51"/>
                  </a:lnTo>
                  <a:lnTo>
                    <a:pt x="368" y="55"/>
                  </a:lnTo>
                  <a:lnTo>
                    <a:pt x="370" y="61"/>
                  </a:lnTo>
                  <a:lnTo>
                    <a:pt x="372" y="67"/>
                  </a:lnTo>
                  <a:lnTo>
                    <a:pt x="372" y="73"/>
                  </a:lnTo>
                  <a:lnTo>
                    <a:pt x="372" y="77"/>
                  </a:lnTo>
                  <a:lnTo>
                    <a:pt x="371" y="81"/>
                  </a:lnTo>
                  <a:lnTo>
                    <a:pt x="370" y="88"/>
                  </a:lnTo>
                  <a:lnTo>
                    <a:pt x="369" y="94"/>
                  </a:lnTo>
                  <a:lnTo>
                    <a:pt x="353" y="166"/>
                  </a:lnTo>
                  <a:lnTo>
                    <a:pt x="333" y="166"/>
                  </a:lnTo>
                  <a:lnTo>
                    <a:pt x="349" y="90"/>
                  </a:lnTo>
                  <a:lnTo>
                    <a:pt x="350" y="85"/>
                  </a:lnTo>
                  <a:lnTo>
                    <a:pt x="351" y="80"/>
                  </a:lnTo>
                  <a:lnTo>
                    <a:pt x="352" y="76"/>
                  </a:lnTo>
                  <a:lnTo>
                    <a:pt x="352" y="73"/>
                  </a:lnTo>
                  <a:lnTo>
                    <a:pt x="352" y="70"/>
                  </a:lnTo>
                  <a:lnTo>
                    <a:pt x="351" y="68"/>
                  </a:lnTo>
                  <a:lnTo>
                    <a:pt x="349" y="66"/>
                  </a:lnTo>
                  <a:lnTo>
                    <a:pt x="348" y="64"/>
                  </a:lnTo>
                  <a:lnTo>
                    <a:pt x="346" y="62"/>
                  </a:lnTo>
                  <a:lnTo>
                    <a:pt x="343" y="61"/>
                  </a:lnTo>
                  <a:lnTo>
                    <a:pt x="340" y="59"/>
                  </a:lnTo>
                  <a:lnTo>
                    <a:pt x="335" y="59"/>
                  </a:lnTo>
                  <a:lnTo>
                    <a:pt x="328" y="61"/>
                  </a:lnTo>
                  <a:lnTo>
                    <a:pt x="321" y="63"/>
                  </a:lnTo>
                  <a:lnTo>
                    <a:pt x="313" y="66"/>
                  </a:lnTo>
                  <a:lnTo>
                    <a:pt x="307" y="71"/>
                  </a:lnTo>
                  <a:lnTo>
                    <a:pt x="302" y="77"/>
                  </a:lnTo>
                  <a:lnTo>
                    <a:pt x="297" y="87"/>
                  </a:lnTo>
                  <a:lnTo>
                    <a:pt x="292" y="97"/>
                  </a:lnTo>
                  <a:lnTo>
                    <a:pt x="289" y="111"/>
                  </a:lnTo>
                  <a:lnTo>
                    <a:pt x="279" y="166"/>
                  </a:lnTo>
                  <a:lnTo>
                    <a:pt x="258" y="166"/>
                  </a:lnTo>
                  <a:close/>
                  <a:moveTo>
                    <a:pt x="387" y="166"/>
                  </a:moveTo>
                  <a:lnTo>
                    <a:pt x="412" y="45"/>
                  </a:lnTo>
                  <a:lnTo>
                    <a:pt x="431" y="45"/>
                  </a:lnTo>
                  <a:lnTo>
                    <a:pt x="427" y="66"/>
                  </a:lnTo>
                  <a:lnTo>
                    <a:pt x="433" y="61"/>
                  </a:lnTo>
                  <a:lnTo>
                    <a:pt x="438" y="55"/>
                  </a:lnTo>
                  <a:lnTo>
                    <a:pt x="445" y="52"/>
                  </a:lnTo>
                  <a:lnTo>
                    <a:pt x="450" y="49"/>
                  </a:lnTo>
                  <a:lnTo>
                    <a:pt x="455" y="47"/>
                  </a:lnTo>
                  <a:lnTo>
                    <a:pt x="460" y="45"/>
                  </a:lnTo>
                  <a:lnTo>
                    <a:pt x="466" y="44"/>
                  </a:lnTo>
                  <a:lnTo>
                    <a:pt x="471" y="44"/>
                  </a:lnTo>
                  <a:lnTo>
                    <a:pt x="477" y="44"/>
                  </a:lnTo>
                  <a:lnTo>
                    <a:pt x="483" y="46"/>
                  </a:lnTo>
                  <a:lnTo>
                    <a:pt x="489" y="48"/>
                  </a:lnTo>
                  <a:lnTo>
                    <a:pt x="494" y="51"/>
                  </a:lnTo>
                  <a:lnTo>
                    <a:pt x="497" y="55"/>
                  </a:lnTo>
                  <a:lnTo>
                    <a:pt x="499" y="61"/>
                  </a:lnTo>
                  <a:lnTo>
                    <a:pt x="501" y="67"/>
                  </a:lnTo>
                  <a:lnTo>
                    <a:pt x="501" y="73"/>
                  </a:lnTo>
                  <a:lnTo>
                    <a:pt x="501" y="77"/>
                  </a:lnTo>
                  <a:lnTo>
                    <a:pt x="500" y="81"/>
                  </a:lnTo>
                  <a:lnTo>
                    <a:pt x="499" y="88"/>
                  </a:lnTo>
                  <a:lnTo>
                    <a:pt x="498" y="94"/>
                  </a:lnTo>
                  <a:lnTo>
                    <a:pt x="482" y="166"/>
                  </a:lnTo>
                  <a:lnTo>
                    <a:pt x="462" y="166"/>
                  </a:lnTo>
                  <a:lnTo>
                    <a:pt x="478" y="90"/>
                  </a:lnTo>
                  <a:lnTo>
                    <a:pt x="479" y="85"/>
                  </a:lnTo>
                  <a:lnTo>
                    <a:pt x="480" y="80"/>
                  </a:lnTo>
                  <a:lnTo>
                    <a:pt x="481" y="76"/>
                  </a:lnTo>
                  <a:lnTo>
                    <a:pt x="481" y="73"/>
                  </a:lnTo>
                  <a:lnTo>
                    <a:pt x="481" y="70"/>
                  </a:lnTo>
                  <a:lnTo>
                    <a:pt x="480" y="68"/>
                  </a:lnTo>
                  <a:lnTo>
                    <a:pt x="478" y="66"/>
                  </a:lnTo>
                  <a:lnTo>
                    <a:pt x="477" y="64"/>
                  </a:lnTo>
                  <a:lnTo>
                    <a:pt x="475" y="62"/>
                  </a:lnTo>
                  <a:lnTo>
                    <a:pt x="472" y="61"/>
                  </a:lnTo>
                  <a:lnTo>
                    <a:pt x="469" y="59"/>
                  </a:lnTo>
                  <a:lnTo>
                    <a:pt x="464" y="59"/>
                  </a:lnTo>
                  <a:lnTo>
                    <a:pt x="457" y="61"/>
                  </a:lnTo>
                  <a:lnTo>
                    <a:pt x="450" y="63"/>
                  </a:lnTo>
                  <a:lnTo>
                    <a:pt x="442" y="66"/>
                  </a:lnTo>
                  <a:lnTo>
                    <a:pt x="436" y="71"/>
                  </a:lnTo>
                  <a:lnTo>
                    <a:pt x="431" y="77"/>
                  </a:lnTo>
                  <a:lnTo>
                    <a:pt x="426" y="87"/>
                  </a:lnTo>
                  <a:lnTo>
                    <a:pt x="421" y="97"/>
                  </a:lnTo>
                  <a:lnTo>
                    <a:pt x="418" y="111"/>
                  </a:lnTo>
                  <a:lnTo>
                    <a:pt x="408" y="166"/>
                  </a:lnTo>
                  <a:lnTo>
                    <a:pt x="387" y="166"/>
                  </a:lnTo>
                  <a:close/>
                  <a:moveTo>
                    <a:pt x="605" y="125"/>
                  </a:moveTo>
                  <a:lnTo>
                    <a:pt x="625" y="126"/>
                  </a:lnTo>
                  <a:lnTo>
                    <a:pt x="622" y="134"/>
                  </a:lnTo>
                  <a:lnTo>
                    <a:pt x="618" y="141"/>
                  </a:lnTo>
                  <a:lnTo>
                    <a:pt x="612" y="148"/>
                  </a:lnTo>
                  <a:lnTo>
                    <a:pt x="605" y="155"/>
                  </a:lnTo>
                  <a:lnTo>
                    <a:pt x="601" y="158"/>
                  </a:lnTo>
                  <a:lnTo>
                    <a:pt x="597" y="161"/>
                  </a:lnTo>
                  <a:lnTo>
                    <a:pt x="592" y="163"/>
                  </a:lnTo>
                  <a:lnTo>
                    <a:pt x="588" y="164"/>
                  </a:lnTo>
                  <a:lnTo>
                    <a:pt x="583" y="166"/>
                  </a:lnTo>
                  <a:lnTo>
                    <a:pt x="579" y="166"/>
                  </a:lnTo>
                  <a:lnTo>
                    <a:pt x="574" y="167"/>
                  </a:lnTo>
                  <a:lnTo>
                    <a:pt x="568" y="167"/>
                  </a:lnTo>
                  <a:lnTo>
                    <a:pt x="561" y="167"/>
                  </a:lnTo>
                  <a:lnTo>
                    <a:pt x="555" y="166"/>
                  </a:lnTo>
                  <a:lnTo>
                    <a:pt x="548" y="164"/>
                  </a:lnTo>
                  <a:lnTo>
                    <a:pt x="543" y="162"/>
                  </a:lnTo>
                  <a:lnTo>
                    <a:pt x="538" y="159"/>
                  </a:lnTo>
                  <a:lnTo>
                    <a:pt x="534" y="155"/>
                  </a:lnTo>
                  <a:lnTo>
                    <a:pt x="529" y="149"/>
                  </a:lnTo>
                  <a:lnTo>
                    <a:pt x="526" y="144"/>
                  </a:lnTo>
                  <a:lnTo>
                    <a:pt x="523" y="138"/>
                  </a:lnTo>
                  <a:lnTo>
                    <a:pt x="522" y="132"/>
                  </a:lnTo>
                  <a:lnTo>
                    <a:pt x="520" y="125"/>
                  </a:lnTo>
                  <a:lnTo>
                    <a:pt x="520" y="118"/>
                  </a:lnTo>
                  <a:lnTo>
                    <a:pt x="521" y="108"/>
                  </a:lnTo>
                  <a:lnTo>
                    <a:pt x="522" y="98"/>
                  </a:lnTo>
                  <a:lnTo>
                    <a:pt x="525" y="89"/>
                  </a:lnTo>
                  <a:lnTo>
                    <a:pt x="529" y="79"/>
                  </a:lnTo>
                  <a:lnTo>
                    <a:pt x="535" y="71"/>
                  </a:lnTo>
                  <a:lnTo>
                    <a:pt x="540" y="64"/>
                  </a:lnTo>
                  <a:lnTo>
                    <a:pt x="546" y="57"/>
                  </a:lnTo>
                  <a:lnTo>
                    <a:pt x="553" y="52"/>
                  </a:lnTo>
                  <a:lnTo>
                    <a:pt x="557" y="50"/>
                  </a:lnTo>
                  <a:lnTo>
                    <a:pt x="561" y="48"/>
                  </a:lnTo>
                  <a:lnTo>
                    <a:pt x="564" y="47"/>
                  </a:lnTo>
                  <a:lnTo>
                    <a:pt x="568" y="46"/>
                  </a:lnTo>
                  <a:lnTo>
                    <a:pt x="573" y="45"/>
                  </a:lnTo>
                  <a:lnTo>
                    <a:pt x="577" y="44"/>
                  </a:lnTo>
                  <a:lnTo>
                    <a:pt x="581" y="44"/>
                  </a:lnTo>
                  <a:lnTo>
                    <a:pt x="585" y="44"/>
                  </a:lnTo>
                  <a:lnTo>
                    <a:pt x="590" y="44"/>
                  </a:lnTo>
                  <a:lnTo>
                    <a:pt x="596" y="45"/>
                  </a:lnTo>
                  <a:lnTo>
                    <a:pt x="600" y="46"/>
                  </a:lnTo>
                  <a:lnTo>
                    <a:pt x="605" y="47"/>
                  </a:lnTo>
                  <a:lnTo>
                    <a:pt x="609" y="49"/>
                  </a:lnTo>
                  <a:lnTo>
                    <a:pt x="612" y="51"/>
                  </a:lnTo>
                  <a:lnTo>
                    <a:pt x="617" y="53"/>
                  </a:lnTo>
                  <a:lnTo>
                    <a:pt x="620" y="56"/>
                  </a:lnTo>
                  <a:lnTo>
                    <a:pt x="625" y="64"/>
                  </a:lnTo>
                  <a:lnTo>
                    <a:pt x="629" y="72"/>
                  </a:lnTo>
                  <a:lnTo>
                    <a:pt x="631" y="81"/>
                  </a:lnTo>
                  <a:lnTo>
                    <a:pt x="632" y="93"/>
                  </a:lnTo>
                  <a:lnTo>
                    <a:pt x="632" y="97"/>
                  </a:lnTo>
                  <a:lnTo>
                    <a:pt x="632" y="101"/>
                  </a:lnTo>
                  <a:lnTo>
                    <a:pt x="632" y="107"/>
                  </a:lnTo>
                  <a:lnTo>
                    <a:pt x="631" y="111"/>
                  </a:lnTo>
                  <a:lnTo>
                    <a:pt x="542" y="111"/>
                  </a:lnTo>
                  <a:lnTo>
                    <a:pt x="541" y="112"/>
                  </a:lnTo>
                  <a:lnTo>
                    <a:pt x="541" y="114"/>
                  </a:lnTo>
                  <a:lnTo>
                    <a:pt x="540" y="115"/>
                  </a:lnTo>
                  <a:lnTo>
                    <a:pt x="540" y="117"/>
                  </a:lnTo>
                  <a:lnTo>
                    <a:pt x="541" y="125"/>
                  </a:lnTo>
                  <a:lnTo>
                    <a:pt x="542" y="132"/>
                  </a:lnTo>
                  <a:lnTo>
                    <a:pt x="545" y="138"/>
                  </a:lnTo>
                  <a:lnTo>
                    <a:pt x="548" y="143"/>
                  </a:lnTo>
                  <a:lnTo>
                    <a:pt x="553" y="147"/>
                  </a:lnTo>
                  <a:lnTo>
                    <a:pt x="557" y="150"/>
                  </a:lnTo>
                  <a:lnTo>
                    <a:pt x="562" y="152"/>
                  </a:lnTo>
                  <a:lnTo>
                    <a:pt x="567" y="153"/>
                  </a:lnTo>
                  <a:lnTo>
                    <a:pt x="573" y="152"/>
                  </a:lnTo>
                  <a:lnTo>
                    <a:pt x="578" y="150"/>
                  </a:lnTo>
                  <a:lnTo>
                    <a:pt x="583" y="148"/>
                  </a:lnTo>
                  <a:lnTo>
                    <a:pt x="588" y="145"/>
                  </a:lnTo>
                  <a:lnTo>
                    <a:pt x="593" y="141"/>
                  </a:lnTo>
                  <a:lnTo>
                    <a:pt x="598" y="137"/>
                  </a:lnTo>
                  <a:lnTo>
                    <a:pt x="602" y="132"/>
                  </a:lnTo>
                  <a:lnTo>
                    <a:pt x="605" y="125"/>
                  </a:lnTo>
                  <a:close/>
                  <a:moveTo>
                    <a:pt x="545" y="94"/>
                  </a:moveTo>
                  <a:lnTo>
                    <a:pt x="612" y="94"/>
                  </a:lnTo>
                  <a:lnTo>
                    <a:pt x="612" y="93"/>
                  </a:lnTo>
                  <a:lnTo>
                    <a:pt x="612" y="92"/>
                  </a:lnTo>
                  <a:lnTo>
                    <a:pt x="612" y="91"/>
                  </a:lnTo>
                  <a:lnTo>
                    <a:pt x="612" y="90"/>
                  </a:lnTo>
                  <a:lnTo>
                    <a:pt x="612" y="84"/>
                  </a:lnTo>
                  <a:lnTo>
                    <a:pt x="610" y="77"/>
                  </a:lnTo>
                  <a:lnTo>
                    <a:pt x="608" y="72"/>
                  </a:lnTo>
                  <a:lnTo>
                    <a:pt x="605" y="68"/>
                  </a:lnTo>
                  <a:lnTo>
                    <a:pt x="601" y="65"/>
                  </a:lnTo>
                  <a:lnTo>
                    <a:pt x="597" y="62"/>
                  </a:lnTo>
                  <a:lnTo>
                    <a:pt x="591" y="61"/>
                  </a:lnTo>
                  <a:lnTo>
                    <a:pt x="585" y="59"/>
                  </a:lnTo>
                  <a:lnTo>
                    <a:pt x="579" y="61"/>
                  </a:lnTo>
                  <a:lnTo>
                    <a:pt x="573" y="62"/>
                  </a:lnTo>
                  <a:lnTo>
                    <a:pt x="566" y="65"/>
                  </a:lnTo>
                  <a:lnTo>
                    <a:pt x="561" y="68"/>
                  </a:lnTo>
                  <a:lnTo>
                    <a:pt x="556" y="73"/>
                  </a:lnTo>
                  <a:lnTo>
                    <a:pt x="552" y="79"/>
                  </a:lnTo>
                  <a:lnTo>
                    <a:pt x="548" y="86"/>
                  </a:lnTo>
                  <a:lnTo>
                    <a:pt x="545" y="94"/>
                  </a:lnTo>
                  <a:close/>
                  <a:moveTo>
                    <a:pt x="644" y="166"/>
                  </a:moveTo>
                  <a:lnTo>
                    <a:pt x="678" y="0"/>
                  </a:lnTo>
                  <a:lnTo>
                    <a:pt x="698" y="0"/>
                  </a:lnTo>
                  <a:lnTo>
                    <a:pt x="664" y="166"/>
                  </a:lnTo>
                  <a:lnTo>
                    <a:pt x="644"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0" name="Freeform 218"/>
            <p:cNvSpPr>
              <a:spLocks noEditPoints="1"/>
            </p:cNvSpPr>
            <p:nvPr/>
          </p:nvSpPr>
          <p:spPr bwMode="auto">
            <a:xfrm>
              <a:off x="2294" y="2295"/>
              <a:ext cx="146" cy="83"/>
            </a:xfrm>
            <a:custGeom>
              <a:avLst/>
              <a:gdLst>
                <a:gd name="T0" fmla="*/ 26 w 292"/>
                <a:gd name="T1" fmla="*/ 166 h 166"/>
                <a:gd name="T2" fmla="*/ 56 w 292"/>
                <a:gd name="T3" fmla="*/ 18 h 166"/>
                <a:gd name="T4" fmla="*/ 0 w 292"/>
                <a:gd name="T5" fmla="*/ 18 h 166"/>
                <a:gd name="T6" fmla="*/ 4 w 292"/>
                <a:gd name="T7" fmla="*/ 0 h 166"/>
                <a:gd name="T8" fmla="*/ 135 w 292"/>
                <a:gd name="T9" fmla="*/ 0 h 166"/>
                <a:gd name="T10" fmla="*/ 131 w 292"/>
                <a:gd name="T11" fmla="*/ 18 h 166"/>
                <a:gd name="T12" fmla="*/ 77 w 292"/>
                <a:gd name="T13" fmla="*/ 18 h 166"/>
                <a:gd name="T14" fmla="*/ 46 w 292"/>
                <a:gd name="T15" fmla="*/ 166 h 166"/>
                <a:gd name="T16" fmla="*/ 26 w 292"/>
                <a:gd name="T17" fmla="*/ 166 h 166"/>
                <a:gd name="T18" fmla="*/ 145 w 292"/>
                <a:gd name="T19" fmla="*/ 166 h 166"/>
                <a:gd name="T20" fmla="*/ 130 w 292"/>
                <a:gd name="T21" fmla="*/ 45 h 166"/>
                <a:gd name="T22" fmla="*/ 150 w 292"/>
                <a:gd name="T23" fmla="*/ 45 h 166"/>
                <a:gd name="T24" fmla="*/ 155 w 292"/>
                <a:gd name="T25" fmla="*/ 100 h 166"/>
                <a:gd name="T26" fmla="*/ 158 w 292"/>
                <a:gd name="T27" fmla="*/ 131 h 166"/>
                <a:gd name="T28" fmla="*/ 159 w 292"/>
                <a:gd name="T29" fmla="*/ 133 h 166"/>
                <a:gd name="T30" fmla="*/ 159 w 292"/>
                <a:gd name="T31" fmla="*/ 137 h 166"/>
                <a:gd name="T32" fmla="*/ 159 w 292"/>
                <a:gd name="T33" fmla="*/ 141 h 166"/>
                <a:gd name="T34" fmla="*/ 160 w 292"/>
                <a:gd name="T35" fmla="*/ 146 h 166"/>
                <a:gd name="T36" fmla="*/ 162 w 292"/>
                <a:gd name="T37" fmla="*/ 140 h 166"/>
                <a:gd name="T38" fmla="*/ 165 w 292"/>
                <a:gd name="T39" fmla="*/ 135 h 166"/>
                <a:gd name="T40" fmla="*/ 166 w 292"/>
                <a:gd name="T41" fmla="*/ 131 h 166"/>
                <a:gd name="T42" fmla="*/ 167 w 292"/>
                <a:gd name="T43" fmla="*/ 127 h 166"/>
                <a:gd name="T44" fmla="*/ 168 w 292"/>
                <a:gd name="T45" fmla="*/ 124 h 166"/>
                <a:gd name="T46" fmla="*/ 170 w 292"/>
                <a:gd name="T47" fmla="*/ 120 h 166"/>
                <a:gd name="T48" fmla="*/ 172 w 292"/>
                <a:gd name="T49" fmla="*/ 115 h 166"/>
                <a:gd name="T50" fmla="*/ 175 w 292"/>
                <a:gd name="T51" fmla="*/ 110 h 166"/>
                <a:gd name="T52" fmla="*/ 201 w 292"/>
                <a:gd name="T53" fmla="*/ 45 h 166"/>
                <a:gd name="T54" fmla="*/ 223 w 292"/>
                <a:gd name="T55" fmla="*/ 45 h 166"/>
                <a:gd name="T56" fmla="*/ 227 w 292"/>
                <a:gd name="T57" fmla="*/ 106 h 166"/>
                <a:gd name="T58" fmla="*/ 228 w 292"/>
                <a:gd name="T59" fmla="*/ 114 h 166"/>
                <a:gd name="T60" fmla="*/ 230 w 292"/>
                <a:gd name="T61" fmla="*/ 123 h 166"/>
                <a:gd name="T62" fmla="*/ 230 w 292"/>
                <a:gd name="T63" fmla="*/ 135 h 166"/>
                <a:gd name="T64" fmla="*/ 231 w 292"/>
                <a:gd name="T65" fmla="*/ 146 h 166"/>
                <a:gd name="T66" fmla="*/ 235 w 292"/>
                <a:gd name="T67" fmla="*/ 137 h 166"/>
                <a:gd name="T68" fmla="*/ 239 w 292"/>
                <a:gd name="T69" fmla="*/ 126 h 166"/>
                <a:gd name="T70" fmla="*/ 244 w 292"/>
                <a:gd name="T71" fmla="*/ 115 h 166"/>
                <a:gd name="T72" fmla="*/ 249 w 292"/>
                <a:gd name="T73" fmla="*/ 101 h 166"/>
                <a:gd name="T74" fmla="*/ 273 w 292"/>
                <a:gd name="T75" fmla="*/ 45 h 166"/>
                <a:gd name="T76" fmla="*/ 292 w 292"/>
                <a:gd name="T77" fmla="*/ 45 h 166"/>
                <a:gd name="T78" fmla="*/ 237 w 292"/>
                <a:gd name="T79" fmla="*/ 166 h 166"/>
                <a:gd name="T80" fmla="*/ 216 w 292"/>
                <a:gd name="T81" fmla="*/ 166 h 166"/>
                <a:gd name="T82" fmla="*/ 211 w 292"/>
                <a:gd name="T83" fmla="*/ 96 h 166"/>
                <a:gd name="T84" fmla="*/ 211 w 292"/>
                <a:gd name="T85" fmla="*/ 92 h 166"/>
                <a:gd name="T86" fmla="*/ 211 w 292"/>
                <a:gd name="T87" fmla="*/ 85 h 166"/>
                <a:gd name="T88" fmla="*/ 211 w 292"/>
                <a:gd name="T89" fmla="*/ 76 h 166"/>
                <a:gd name="T90" fmla="*/ 210 w 292"/>
                <a:gd name="T91" fmla="*/ 65 h 166"/>
                <a:gd name="T92" fmla="*/ 205 w 292"/>
                <a:gd name="T93" fmla="*/ 73 h 166"/>
                <a:gd name="T94" fmla="*/ 202 w 292"/>
                <a:gd name="T95" fmla="*/ 81 h 166"/>
                <a:gd name="T96" fmla="*/ 199 w 292"/>
                <a:gd name="T97" fmla="*/ 89 h 166"/>
                <a:gd name="T98" fmla="*/ 196 w 292"/>
                <a:gd name="T99" fmla="*/ 96 h 166"/>
                <a:gd name="T100" fmla="*/ 167 w 292"/>
                <a:gd name="T101" fmla="*/ 166 h 166"/>
                <a:gd name="T102" fmla="*/ 145 w 292"/>
                <a:gd name="T10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 h="166">
                  <a:moveTo>
                    <a:pt x="26" y="166"/>
                  </a:moveTo>
                  <a:lnTo>
                    <a:pt x="56" y="18"/>
                  </a:lnTo>
                  <a:lnTo>
                    <a:pt x="0" y="18"/>
                  </a:lnTo>
                  <a:lnTo>
                    <a:pt x="4" y="0"/>
                  </a:lnTo>
                  <a:lnTo>
                    <a:pt x="135" y="0"/>
                  </a:lnTo>
                  <a:lnTo>
                    <a:pt x="131" y="18"/>
                  </a:lnTo>
                  <a:lnTo>
                    <a:pt x="77" y="18"/>
                  </a:lnTo>
                  <a:lnTo>
                    <a:pt x="46" y="166"/>
                  </a:lnTo>
                  <a:lnTo>
                    <a:pt x="26" y="166"/>
                  </a:lnTo>
                  <a:close/>
                  <a:moveTo>
                    <a:pt x="145" y="166"/>
                  </a:moveTo>
                  <a:lnTo>
                    <a:pt x="130" y="45"/>
                  </a:lnTo>
                  <a:lnTo>
                    <a:pt x="150" y="45"/>
                  </a:lnTo>
                  <a:lnTo>
                    <a:pt x="155" y="100"/>
                  </a:lnTo>
                  <a:lnTo>
                    <a:pt x="158" y="131"/>
                  </a:lnTo>
                  <a:lnTo>
                    <a:pt x="159" y="133"/>
                  </a:lnTo>
                  <a:lnTo>
                    <a:pt x="159" y="137"/>
                  </a:lnTo>
                  <a:lnTo>
                    <a:pt x="159" y="141"/>
                  </a:lnTo>
                  <a:lnTo>
                    <a:pt x="160" y="146"/>
                  </a:lnTo>
                  <a:lnTo>
                    <a:pt x="162" y="140"/>
                  </a:lnTo>
                  <a:lnTo>
                    <a:pt x="165" y="135"/>
                  </a:lnTo>
                  <a:lnTo>
                    <a:pt x="166" y="131"/>
                  </a:lnTo>
                  <a:lnTo>
                    <a:pt x="167" y="127"/>
                  </a:lnTo>
                  <a:lnTo>
                    <a:pt x="168" y="124"/>
                  </a:lnTo>
                  <a:lnTo>
                    <a:pt x="170" y="120"/>
                  </a:lnTo>
                  <a:lnTo>
                    <a:pt x="172" y="115"/>
                  </a:lnTo>
                  <a:lnTo>
                    <a:pt x="175" y="110"/>
                  </a:lnTo>
                  <a:lnTo>
                    <a:pt x="201" y="45"/>
                  </a:lnTo>
                  <a:lnTo>
                    <a:pt x="223" y="45"/>
                  </a:lnTo>
                  <a:lnTo>
                    <a:pt x="227" y="106"/>
                  </a:lnTo>
                  <a:lnTo>
                    <a:pt x="228" y="114"/>
                  </a:lnTo>
                  <a:lnTo>
                    <a:pt x="230" y="123"/>
                  </a:lnTo>
                  <a:lnTo>
                    <a:pt x="230" y="135"/>
                  </a:lnTo>
                  <a:lnTo>
                    <a:pt x="231" y="146"/>
                  </a:lnTo>
                  <a:lnTo>
                    <a:pt x="235" y="137"/>
                  </a:lnTo>
                  <a:lnTo>
                    <a:pt x="239" y="126"/>
                  </a:lnTo>
                  <a:lnTo>
                    <a:pt x="244" y="115"/>
                  </a:lnTo>
                  <a:lnTo>
                    <a:pt x="249" y="101"/>
                  </a:lnTo>
                  <a:lnTo>
                    <a:pt x="273" y="45"/>
                  </a:lnTo>
                  <a:lnTo>
                    <a:pt x="292" y="45"/>
                  </a:lnTo>
                  <a:lnTo>
                    <a:pt x="237" y="166"/>
                  </a:lnTo>
                  <a:lnTo>
                    <a:pt x="216" y="166"/>
                  </a:lnTo>
                  <a:lnTo>
                    <a:pt x="211" y="96"/>
                  </a:lnTo>
                  <a:lnTo>
                    <a:pt x="211" y="92"/>
                  </a:lnTo>
                  <a:lnTo>
                    <a:pt x="211" y="85"/>
                  </a:lnTo>
                  <a:lnTo>
                    <a:pt x="211" y="76"/>
                  </a:lnTo>
                  <a:lnTo>
                    <a:pt x="210" y="65"/>
                  </a:lnTo>
                  <a:lnTo>
                    <a:pt x="205" y="73"/>
                  </a:lnTo>
                  <a:lnTo>
                    <a:pt x="202" y="81"/>
                  </a:lnTo>
                  <a:lnTo>
                    <a:pt x="199" y="89"/>
                  </a:lnTo>
                  <a:lnTo>
                    <a:pt x="196" y="96"/>
                  </a:lnTo>
                  <a:lnTo>
                    <a:pt x="167" y="166"/>
                  </a:lnTo>
                  <a:lnTo>
                    <a:pt x="145"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1" name="Freeform 219"/>
            <p:cNvSpPr>
              <a:spLocks noEditPoints="1"/>
            </p:cNvSpPr>
            <p:nvPr/>
          </p:nvSpPr>
          <p:spPr bwMode="auto">
            <a:xfrm>
              <a:off x="2440" y="2295"/>
              <a:ext cx="179" cy="84"/>
            </a:xfrm>
            <a:custGeom>
              <a:avLst/>
              <a:gdLst>
                <a:gd name="T0" fmla="*/ 2 w 357"/>
                <a:gd name="T1" fmla="*/ 103 h 167"/>
                <a:gd name="T2" fmla="*/ 12 w 357"/>
                <a:gd name="T3" fmla="*/ 74 h 167"/>
                <a:gd name="T4" fmla="*/ 26 w 357"/>
                <a:gd name="T5" fmla="*/ 58 h 167"/>
                <a:gd name="T6" fmla="*/ 36 w 357"/>
                <a:gd name="T7" fmla="*/ 51 h 167"/>
                <a:gd name="T8" fmla="*/ 47 w 357"/>
                <a:gd name="T9" fmla="*/ 47 h 167"/>
                <a:gd name="T10" fmla="*/ 59 w 357"/>
                <a:gd name="T11" fmla="*/ 44 h 167"/>
                <a:gd name="T12" fmla="*/ 72 w 357"/>
                <a:gd name="T13" fmla="*/ 44 h 167"/>
                <a:gd name="T14" fmla="*/ 81 w 357"/>
                <a:gd name="T15" fmla="*/ 46 h 167"/>
                <a:gd name="T16" fmla="*/ 91 w 357"/>
                <a:gd name="T17" fmla="*/ 49 h 167"/>
                <a:gd name="T18" fmla="*/ 98 w 357"/>
                <a:gd name="T19" fmla="*/ 53 h 167"/>
                <a:gd name="T20" fmla="*/ 107 w 357"/>
                <a:gd name="T21" fmla="*/ 64 h 167"/>
                <a:gd name="T22" fmla="*/ 114 w 357"/>
                <a:gd name="T23" fmla="*/ 82 h 167"/>
                <a:gd name="T24" fmla="*/ 114 w 357"/>
                <a:gd name="T25" fmla="*/ 103 h 167"/>
                <a:gd name="T26" fmla="*/ 110 w 357"/>
                <a:gd name="T27" fmla="*/ 123 h 167"/>
                <a:gd name="T28" fmla="*/ 102 w 357"/>
                <a:gd name="T29" fmla="*/ 140 h 167"/>
                <a:gd name="T30" fmla="*/ 90 w 357"/>
                <a:gd name="T31" fmla="*/ 154 h 167"/>
                <a:gd name="T32" fmla="*/ 78 w 357"/>
                <a:gd name="T33" fmla="*/ 161 h 167"/>
                <a:gd name="T34" fmla="*/ 71 w 357"/>
                <a:gd name="T35" fmla="*/ 164 h 167"/>
                <a:gd name="T36" fmla="*/ 62 w 357"/>
                <a:gd name="T37" fmla="*/ 166 h 167"/>
                <a:gd name="T38" fmla="*/ 54 w 357"/>
                <a:gd name="T39" fmla="*/ 167 h 167"/>
                <a:gd name="T40" fmla="*/ 42 w 357"/>
                <a:gd name="T41" fmla="*/ 167 h 167"/>
                <a:gd name="T42" fmla="*/ 30 w 357"/>
                <a:gd name="T43" fmla="*/ 165 h 167"/>
                <a:gd name="T44" fmla="*/ 19 w 357"/>
                <a:gd name="T45" fmla="*/ 160 h 167"/>
                <a:gd name="T46" fmla="*/ 10 w 357"/>
                <a:gd name="T47" fmla="*/ 150 h 167"/>
                <a:gd name="T48" fmla="*/ 4 w 357"/>
                <a:gd name="T49" fmla="*/ 140 h 167"/>
                <a:gd name="T50" fmla="*/ 0 w 357"/>
                <a:gd name="T51" fmla="*/ 127 h 167"/>
                <a:gd name="T52" fmla="*/ 20 w 357"/>
                <a:gd name="T53" fmla="*/ 118 h 167"/>
                <a:gd name="T54" fmla="*/ 23 w 357"/>
                <a:gd name="T55" fmla="*/ 133 h 167"/>
                <a:gd name="T56" fmla="*/ 29 w 357"/>
                <a:gd name="T57" fmla="*/ 143 h 167"/>
                <a:gd name="T58" fmla="*/ 38 w 357"/>
                <a:gd name="T59" fmla="*/ 150 h 167"/>
                <a:gd name="T60" fmla="*/ 50 w 357"/>
                <a:gd name="T61" fmla="*/ 152 h 167"/>
                <a:gd name="T62" fmla="*/ 57 w 357"/>
                <a:gd name="T63" fmla="*/ 151 h 167"/>
                <a:gd name="T64" fmla="*/ 63 w 357"/>
                <a:gd name="T65" fmla="*/ 149 h 167"/>
                <a:gd name="T66" fmla="*/ 70 w 357"/>
                <a:gd name="T67" fmla="*/ 146 h 167"/>
                <a:gd name="T68" fmla="*/ 75 w 357"/>
                <a:gd name="T69" fmla="*/ 142 h 167"/>
                <a:gd name="T70" fmla="*/ 80 w 357"/>
                <a:gd name="T71" fmla="*/ 136 h 167"/>
                <a:gd name="T72" fmla="*/ 85 w 357"/>
                <a:gd name="T73" fmla="*/ 129 h 167"/>
                <a:gd name="T74" fmla="*/ 89 w 357"/>
                <a:gd name="T75" fmla="*/ 122 h 167"/>
                <a:gd name="T76" fmla="*/ 92 w 357"/>
                <a:gd name="T77" fmla="*/ 115 h 167"/>
                <a:gd name="T78" fmla="*/ 94 w 357"/>
                <a:gd name="T79" fmla="*/ 103 h 167"/>
                <a:gd name="T80" fmla="*/ 95 w 357"/>
                <a:gd name="T81" fmla="*/ 93 h 167"/>
                <a:gd name="T82" fmla="*/ 93 w 357"/>
                <a:gd name="T83" fmla="*/ 79 h 167"/>
                <a:gd name="T84" fmla="*/ 86 w 357"/>
                <a:gd name="T85" fmla="*/ 69 h 167"/>
                <a:gd name="T86" fmla="*/ 77 w 357"/>
                <a:gd name="T87" fmla="*/ 62 h 167"/>
                <a:gd name="T88" fmla="*/ 66 w 357"/>
                <a:gd name="T89" fmla="*/ 59 h 167"/>
                <a:gd name="T90" fmla="*/ 56 w 357"/>
                <a:gd name="T91" fmla="*/ 60 h 167"/>
                <a:gd name="T92" fmla="*/ 48 w 357"/>
                <a:gd name="T93" fmla="*/ 65 h 167"/>
                <a:gd name="T94" fmla="*/ 40 w 357"/>
                <a:gd name="T95" fmla="*/ 70 h 167"/>
                <a:gd name="T96" fmla="*/ 33 w 357"/>
                <a:gd name="T97" fmla="*/ 77 h 167"/>
                <a:gd name="T98" fmla="*/ 28 w 357"/>
                <a:gd name="T99" fmla="*/ 87 h 167"/>
                <a:gd name="T100" fmla="*/ 24 w 357"/>
                <a:gd name="T101" fmla="*/ 97 h 167"/>
                <a:gd name="T102" fmla="*/ 21 w 357"/>
                <a:gd name="T103" fmla="*/ 109 h 167"/>
                <a:gd name="T104" fmla="*/ 20 w 357"/>
                <a:gd name="T105" fmla="*/ 118 h 167"/>
                <a:gd name="T106" fmla="*/ 229 w 357"/>
                <a:gd name="T107" fmla="*/ 0 h 167"/>
                <a:gd name="T108" fmla="*/ 234 w 357"/>
                <a:gd name="T109" fmla="*/ 71 h 167"/>
                <a:gd name="T110" fmla="*/ 336 w 357"/>
                <a:gd name="T111" fmla="*/ 0 h 167"/>
                <a:gd name="T112" fmla="*/ 323 w 357"/>
                <a:gd name="T113" fmla="*/ 166 h 167"/>
                <a:gd name="T114" fmla="*/ 318 w 357"/>
                <a:gd name="T115" fmla="*/ 89 h 167"/>
                <a:gd name="T116" fmla="*/ 214 w 357"/>
                <a:gd name="T117"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7" h="167">
                  <a:moveTo>
                    <a:pt x="0" y="120"/>
                  </a:moveTo>
                  <a:lnTo>
                    <a:pt x="2" y="103"/>
                  </a:lnTo>
                  <a:lnTo>
                    <a:pt x="6" y="88"/>
                  </a:lnTo>
                  <a:lnTo>
                    <a:pt x="12" y="74"/>
                  </a:lnTo>
                  <a:lnTo>
                    <a:pt x="21" y="63"/>
                  </a:lnTo>
                  <a:lnTo>
                    <a:pt x="26" y="58"/>
                  </a:lnTo>
                  <a:lnTo>
                    <a:pt x="31" y="54"/>
                  </a:lnTo>
                  <a:lnTo>
                    <a:pt x="36" y="51"/>
                  </a:lnTo>
                  <a:lnTo>
                    <a:pt x="41" y="48"/>
                  </a:lnTo>
                  <a:lnTo>
                    <a:pt x="47" y="47"/>
                  </a:lnTo>
                  <a:lnTo>
                    <a:pt x="53" y="45"/>
                  </a:lnTo>
                  <a:lnTo>
                    <a:pt x="59" y="44"/>
                  </a:lnTo>
                  <a:lnTo>
                    <a:pt x="67" y="44"/>
                  </a:lnTo>
                  <a:lnTo>
                    <a:pt x="72" y="44"/>
                  </a:lnTo>
                  <a:lnTo>
                    <a:pt x="77" y="45"/>
                  </a:lnTo>
                  <a:lnTo>
                    <a:pt x="81" y="46"/>
                  </a:lnTo>
                  <a:lnTo>
                    <a:pt x="86" y="47"/>
                  </a:lnTo>
                  <a:lnTo>
                    <a:pt x="91" y="49"/>
                  </a:lnTo>
                  <a:lnTo>
                    <a:pt x="94" y="51"/>
                  </a:lnTo>
                  <a:lnTo>
                    <a:pt x="98" y="53"/>
                  </a:lnTo>
                  <a:lnTo>
                    <a:pt x="101" y="56"/>
                  </a:lnTo>
                  <a:lnTo>
                    <a:pt x="107" y="64"/>
                  </a:lnTo>
                  <a:lnTo>
                    <a:pt x="112" y="73"/>
                  </a:lnTo>
                  <a:lnTo>
                    <a:pt x="114" y="82"/>
                  </a:lnTo>
                  <a:lnTo>
                    <a:pt x="115" y="93"/>
                  </a:lnTo>
                  <a:lnTo>
                    <a:pt x="114" y="103"/>
                  </a:lnTo>
                  <a:lnTo>
                    <a:pt x="113" y="114"/>
                  </a:lnTo>
                  <a:lnTo>
                    <a:pt x="110" y="123"/>
                  </a:lnTo>
                  <a:lnTo>
                    <a:pt x="106" y="132"/>
                  </a:lnTo>
                  <a:lnTo>
                    <a:pt x="102" y="140"/>
                  </a:lnTo>
                  <a:lnTo>
                    <a:pt x="96" y="147"/>
                  </a:lnTo>
                  <a:lnTo>
                    <a:pt x="90" y="154"/>
                  </a:lnTo>
                  <a:lnTo>
                    <a:pt x="82" y="159"/>
                  </a:lnTo>
                  <a:lnTo>
                    <a:pt x="78" y="161"/>
                  </a:lnTo>
                  <a:lnTo>
                    <a:pt x="74" y="163"/>
                  </a:lnTo>
                  <a:lnTo>
                    <a:pt x="71" y="164"/>
                  </a:lnTo>
                  <a:lnTo>
                    <a:pt x="67" y="165"/>
                  </a:lnTo>
                  <a:lnTo>
                    <a:pt x="62" y="166"/>
                  </a:lnTo>
                  <a:lnTo>
                    <a:pt x="58" y="167"/>
                  </a:lnTo>
                  <a:lnTo>
                    <a:pt x="54" y="167"/>
                  </a:lnTo>
                  <a:lnTo>
                    <a:pt x="50" y="167"/>
                  </a:lnTo>
                  <a:lnTo>
                    <a:pt x="42" y="167"/>
                  </a:lnTo>
                  <a:lnTo>
                    <a:pt x="36" y="166"/>
                  </a:lnTo>
                  <a:lnTo>
                    <a:pt x="30" y="165"/>
                  </a:lnTo>
                  <a:lnTo>
                    <a:pt x="25" y="163"/>
                  </a:lnTo>
                  <a:lnTo>
                    <a:pt x="19" y="160"/>
                  </a:lnTo>
                  <a:lnTo>
                    <a:pt x="14" y="156"/>
                  </a:lnTo>
                  <a:lnTo>
                    <a:pt x="10" y="150"/>
                  </a:lnTo>
                  <a:lnTo>
                    <a:pt x="7" y="145"/>
                  </a:lnTo>
                  <a:lnTo>
                    <a:pt x="4" y="140"/>
                  </a:lnTo>
                  <a:lnTo>
                    <a:pt x="3" y="134"/>
                  </a:lnTo>
                  <a:lnTo>
                    <a:pt x="0" y="127"/>
                  </a:lnTo>
                  <a:lnTo>
                    <a:pt x="0" y="120"/>
                  </a:lnTo>
                  <a:close/>
                  <a:moveTo>
                    <a:pt x="20" y="118"/>
                  </a:moveTo>
                  <a:lnTo>
                    <a:pt x="21" y="126"/>
                  </a:lnTo>
                  <a:lnTo>
                    <a:pt x="23" y="133"/>
                  </a:lnTo>
                  <a:lnTo>
                    <a:pt x="26" y="139"/>
                  </a:lnTo>
                  <a:lnTo>
                    <a:pt x="29" y="143"/>
                  </a:lnTo>
                  <a:lnTo>
                    <a:pt x="33" y="147"/>
                  </a:lnTo>
                  <a:lnTo>
                    <a:pt x="38" y="150"/>
                  </a:lnTo>
                  <a:lnTo>
                    <a:pt x="43" y="151"/>
                  </a:lnTo>
                  <a:lnTo>
                    <a:pt x="50" y="152"/>
                  </a:lnTo>
                  <a:lnTo>
                    <a:pt x="53" y="152"/>
                  </a:lnTo>
                  <a:lnTo>
                    <a:pt x="57" y="151"/>
                  </a:lnTo>
                  <a:lnTo>
                    <a:pt x="60" y="150"/>
                  </a:lnTo>
                  <a:lnTo>
                    <a:pt x="63" y="149"/>
                  </a:lnTo>
                  <a:lnTo>
                    <a:pt x="67" y="148"/>
                  </a:lnTo>
                  <a:lnTo>
                    <a:pt x="70" y="146"/>
                  </a:lnTo>
                  <a:lnTo>
                    <a:pt x="73" y="144"/>
                  </a:lnTo>
                  <a:lnTo>
                    <a:pt x="75" y="142"/>
                  </a:lnTo>
                  <a:lnTo>
                    <a:pt x="78" y="139"/>
                  </a:lnTo>
                  <a:lnTo>
                    <a:pt x="80" y="136"/>
                  </a:lnTo>
                  <a:lnTo>
                    <a:pt x="83" y="133"/>
                  </a:lnTo>
                  <a:lnTo>
                    <a:pt x="85" y="129"/>
                  </a:lnTo>
                  <a:lnTo>
                    <a:pt x="88" y="126"/>
                  </a:lnTo>
                  <a:lnTo>
                    <a:pt x="89" y="122"/>
                  </a:lnTo>
                  <a:lnTo>
                    <a:pt x="91" y="119"/>
                  </a:lnTo>
                  <a:lnTo>
                    <a:pt x="92" y="115"/>
                  </a:lnTo>
                  <a:lnTo>
                    <a:pt x="93" y="110"/>
                  </a:lnTo>
                  <a:lnTo>
                    <a:pt x="94" y="103"/>
                  </a:lnTo>
                  <a:lnTo>
                    <a:pt x="95" y="98"/>
                  </a:lnTo>
                  <a:lnTo>
                    <a:pt x="95" y="93"/>
                  </a:lnTo>
                  <a:lnTo>
                    <a:pt x="94" y="86"/>
                  </a:lnTo>
                  <a:lnTo>
                    <a:pt x="93" y="79"/>
                  </a:lnTo>
                  <a:lnTo>
                    <a:pt x="90" y="73"/>
                  </a:lnTo>
                  <a:lnTo>
                    <a:pt x="86" y="69"/>
                  </a:lnTo>
                  <a:lnTo>
                    <a:pt x="82" y="65"/>
                  </a:lnTo>
                  <a:lnTo>
                    <a:pt x="77" y="62"/>
                  </a:lnTo>
                  <a:lnTo>
                    <a:pt x="72" y="60"/>
                  </a:lnTo>
                  <a:lnTo>
                    <a:pt x="66" y="59"/>
                  </a:lnTo>
                  <a:lnTo>
                    <a:pt x="61" y="59"/>
                  </a:lnTo>
                  <a:lnTo>
                    <a:pt x="56" y="60"/>
                  </a:lnTo>
                  <a:lnTo>
                    <a:pt x="52" y="63"/>
                  </a:lnTo>
                  <a:lnTo>
                    <a:pt x="48" y="65"/>
                  </a:lnTo>
                  <a:lnTo>
                    <a:pt x="43" y="67"/>
                  </a:lnTo>
                  <a:lnTo>
                    <a:pt x="40" y="70"/>
                  </a:lnTo>
                  <a:lnTo>
                    <a:pt x="36" y="73"/>
                  </a:lnTo>
                  <a:lnTo>
                    <a:pt x="33" y="77"/>
                  </a:lnTo>
                  <a:lnTo>
                    <a:pt x="30" y="82"/>
                  </a:lnTo>
                  <a:lnTo>
                    <a:pt x="28" y="87"/>
                  </a:lnTo>
                  <a:lnTo>
                    <a:pt x="26" y="92"/>
                  </a:lnTo>
                  <a:lnTo>
                    <a:pt x="24" y="97"/>
                  </a:lnTo>
                  <a:lnTo>
                    <a:pt x="23" y="103"/>
                  </a:lnTo>
                  <a:lnTo>
                    <a:pt x="21" y="109"/>
                  </a:lnTo>
                  <a:lnTo>
                    <a:pt x="20" y="113"/>
                  </a:lnTo>
                  <a:lnTo>
                    <a:pt x="20" y="118"/>
                  </a:lnTo>
                  <a:close/>
                  <a:moveTo>
                    <a:pt x="195" y="166"/>
                  </a:moveTo>
                  <a:lnTo>
                    <a:pt x="229" y="0"/>
                  </a:lnTo>
                  <a:lnTo>
                    <a:pt x="249" y="0"/>
                  </a:lnTo>
                  <a:lnTo>
                    <a:pt x="234" y="71"/>
                  </a:lnTo>
                  <a:lnTo>
                    <a:pt x="321" y="71"/>
                  </a:lnTo>
                  <a:lnTo>
                    <a:pt x="336" y="0"/>
                  </a:lnTo>
                  <a:lnTo>
                    <a:pt x="357" y="0"/>
                  </a:lnTo>
                  <a:lnTo>
                    <a:pt x="323" y="166"/>
                  </a:lnTo>
                  <a:lnTo>
                    <a:pt x="302" y="166"/>
                  </a:lnTo>
                  <a:lnTo>
                    <a:pt x="318" y="89"/>
                  </a:lnTo>
                  <a:lnTo>
                    <a:pt x="231" y="89"/>
                  </a:lnTo>
                  <a:lnTo>
                    <a:pt x="214" y="166"/>
                  </a:lnTo>
                  <a:lnTo>
                    <a:pt x="195"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2" name="Freeform 220"/>
            <p:cNvSpPr>
              <a:spLocks noEditPoints="1"/>
            </p:cNvSpPr>
            <p:nvPr/>
          </p:nvSpPr>
          <p:spPr bwMode="auto">
            <a:xfrm>
              <a:off x="2621" y="2295"/>
              <a:ext cx="89" cy="84"/>
            </a:xfrm>
            <a:custGeom>
              <a:avLst/>
              <a:gdLst>
                <a:gd name="T0" fmla="*/ 70 w 179"/>
                <a:gd name="T1" fmla="*/ 160 h 167"/>
                <a:gd name="T2" fmla="*/ 54 w 179"/>
                <a:gd name="T3" fmla="*/ 166 h 167"/>
                <a:gd name="T4" fmla="*/ 38 w 179"/>
                <a:gd name="T5" fmla="*/ 167 h 167"/>
                <a:gd name="T6" fmla="*/ 16 w 179"/>
                <a:gd name="T7" fmla="*/ 163 h 167"/>
                <a:gd name="T8" fmla="*/ 2 w 179"/>
                <a:gd name="T9" fmla="*/ 147 h 167"/>
                <a:gd name="T10" fmla="*/ 0 w 179"/>
                <a:gd name="T11" fmla="*/ 129 h 167"/>
                <a:gd name="T12" fmla="*/ 5 w 179"/>
                <a:gd name="T13" fmla="*/ 116 h 167"/>
                <a:gd name="T14" fmla="*/ 13 w 179"/>
                <a:gd name="T15" fmla="*/ 105 h 167"/>
                <a:gd name="T16" fmla="*/ 25 w 179"/>
                <a:gd name="T17" fmla="*/ 99 h 167"/>
                <a:gd name="T18" fmla="*/ 39 w 179"/>
                <a:gd name="T19" fmla="*/ 96 h 167"/>
                <a:gd name="T20" fmla="*/ 62 w 179"/>
                <a:gd name="T21" fmla="*/ 95 h 167"/>
                <a:gd name="T22" fmla="*/ 84 w 179"/>
                <a:gd name="T23" fmla="*/ 92 h 167"/>
                <a:gd name="T24" fmla="*/ 91 w 179"/>
                <a:gd name="T25" fmla="*/ 82 h 167"/>
                <a:gd name="T26" fmla="*/ 92 w 179"/>
                <a:gd name="T27" fmla="*/ 73 h 167"/>
                <a:gd name="T28" fmla="*/ 86 w 179"/>
                <a:gd name="T29" fmla="*/ 66 h 167"/>
                <a:gd name="T30" fmla="*/ 72 w 179"/>
                <a:gd name="T31" fmla="*/ 59 h 167"/>
                <a:gd name="T32" fmla="*/ 54 w 179"/>
                <a:gd name="T33" fmla="*/ 60 h 167"/>
                <a:gd name="T34" fmla="*/ 40 w 179"/>
                <a:gd name="T35" fmla="*/ 69 h 167"/>
                <a:gd name="T36" fmla="*/ 33 w 179"/>
                <a:gd name="T37" fmla="*/ 81 h 167"/>
                <a:gd name="T38" fmla="*/ 21 w 179"/>
                <a:gd name="T39" fmla="*/ 64 h 167"/>
                <a:gd name="T40" fmla="*/ 36 w 179"/>
                <a:gd name="T41" fmla="*/ 51 h 167"/>
                <a:gd name="T42" fmla="*/ 48 w 179"/>
                <a:gd name="T43" fmla="*/ 46 h 167"/>
                <a:gd name="T44" fmla="*/ 61 w 179"/>
                <a:gd name="T45" fmla="*/ 44 h 167"/>
                <a:gd name="T46" fmla="*/ 77 w 179"/>
                <a:gd name="T47" fmla="*/ 45 h 167"/>
                <a:gd name="T48" fmla="*/ 91 w 179"/>
                <a:gd name="T49" fmla="*/ 48 h 167"/>
                <a:gd name="T50" fmla="*/ 101 w 179"/>
                <a:gd name="T51" fmla="*/ 54 h 167"/>
                <a:gd name="T52" fmla="*/ 111 w 179"/>
                <a:gd name="T53" fmla="*/ 69 h 167"/>
                <a:gd name="T54" fmla="*/ 111 w 179"/>
                <a:gd name="T55" fmla="*/ 86 h 167"/>
                <a:gd name="T56" fmla="*/ 103 w 179"/>
                <a:gd name="T57" fmla="*/ 127 h 167"/>
                <a:gd name="T58" fmla="*/ 100 w 179"/>
                <a:gd name="T59" fmla="*/ 145 h 167"/>
                <a:gd name="T60" fmla="*/ 101 w 179"/>
                <a:gd name="T61" fmla="*/ 157 h 167"/>
                <a:gd name="T62" fmla="*/ 82 w 179"/>
                <a:gd name="T63" fmla="*/ 166 h 167"/>
                <a:gd name="T64" fmla="*/ 81 w 179"/>
                <a:gd name="T65" fmla="*/ 156 h 167"/>
                <a:gd name="T66" fmla="*/ 84 w 179"/>
                <a:gd name="T67" fmla="*/ 106 h 167"/>
                <a:gd name="T68" fmla="*/ 78 w 179"/>
                <a:gd name="T69" fmla="*/ 108 h 167"/>
                <a:gd name="T70" fmla="*/ 66 w 179"/>
                <a:gd name="T71" fmla="*/ 109 h 167"/>
                <a:gd name="T72" fmla="*/ 45 w 179"/>
                <a:gd name="T73" fmla="*/ 112 h 167"/>
                <a:gd name="T74" fmla="*/ 32 w 179"/>
                <a:gd name="T75" fmla="*/ 115 h 167"/>
                <a:gd name="T76" fmla="*/ 25 w 179"/>
                <a:gd name="T77" fmla="*/ 121 h 167"/>
                <a:gd name="T78" fmla="*/ 20 w 179"/>
                <a:gd name="T79" fmla="*/ 129 h 167"/>
                <a:gd name="T80" fmla="*/ 22 w 179"/>
                <a:gd name="T81" fmla="*/ 141 h 167"/>
                <a:gd name="T82" fmla="*/ 30 w 179"/>
                <a:gd name="T83" fmla="*/ 149 h 167"/>
                <a:gd name="T84" fmla="*/ 43 w 179"/>
                <a:gd name="T85" fmla="*/ 152 h 167"/>
                <a:gd name="T86" fmla="*/ 59 w 179"/>
                <a:gd name="T87" fmla="*/ 149 h 167"/>
                <a:gd name="T88" fmla="*/ 73 w 179"/>
                <a:gd name="T89" fmla="*/ 141 h 167"/>
                <a:gd name="T90" fmla="*/ 81 w 179"/>
                <a:gd name="T91" fmla="*/ 126 h 167"/>
                <a:gd name="T92" fmla="*/ 86 w 179"/>
                <a:gd name="T93" fmla="*/ 105 h 167"/>
                <a:gd name="T94" fmla="*/ 179 w 179"/>
                <a:gd name="T9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67">
                  <a:moveTo>
                    <a:pt x="80" y="151"/>
                  </a:moveTo>
                  <a:lnTo>
                    <a:pt x="75" y="156"/>
                  </a:lnTo>
                  <a:lnTo>
                    <a:pt x="70" y="160"/>
                  </a:lnTo>
                  <a:lnTo>
                    <a:pt x="64" y="163"/>
                  </a:lnTo>
                  <a:lnTo>
                    <a:pt x="59" y="165"/>
                  </a:lnTo>
                  <a:lnTo>
                    <a:pt x="54" y="166"/>
                  </a:lnTo>
                  <a:lnTo>
                    <a:pt x="49" y="166"/>
                  </a:lnTo>
                  <a:lnTo>
                    <a:pt x="43" y="167"/>
                  </a:lnTo>
                  <a:lnTo>
                    <a:pt x="38" y="167"/>
                  </a:lnTo>
                  <a:lnTo>
                    <a:pt x="30" y="167"/>
                  </a:lnTo>
                  <a:lnTo>
                    <a:pt x="22" y="165"/>
                  </a:lnTo>
                  <a:lnTo>
                    <a:pt x="16" y="163"/>
                  </a:lnTo>
                  <a:lnTo>
                    <a:pt x="11" y="159"/>
                  </a:lnTo>
                  <a:lnTo>
                    <a:pt x="6" y="154"/>
                  </a:lnTo>
                  <a:lnTo>
                    <a:pt x="2" y="147"/>
                  </a:lnTo>
                  <a:lnTo>
                    <a:pt x="1" y="141"/>
                  </a:lnTo>
                  <a:lnTo>
                    <a:pt x="0" y="134"/>
                  </a:lnTo>
                  <a:lnTo>
                    <a:pt x="0" y="129"/>
                  </a:lnTo>
                  <a:lnTo>
                    <a:pt x="1" y="124"/>
                  </a:lnTo>
                  <a:lnTo>
                    <a:pt x="2" y="120"/>
                  </a:lnTo>
                  <a:lnTo>
                    <a:pt x="5" y="116"/>
                  </a:lnTo>
                  <a:lnTo>
                    <a:pt x="7" y="112"/>
                  </a:lnTo>
                  <a:lnTo>
                    <a:pt x="10" y="109"/>
                  </a:lnTo>
                  <a:lnTo>
                    <a:pt x="13" y="105"/>
                  </a:lnTo>
                  <a:lnTo>
                    <a:pt x="17" y="103"/>
                  </a:lnTo>
                  <a:lnTo>
                    <a:pt x="20" y="101"/>
                  </a:lnTo>
                  <a:lnTo>
                    <a:pt x="25" y="99"/>
                  </a:lnTo>
                  <a:lnTo>
                    <a:pt x="30" y="98"/>
                  </a:lnTo>
                  <a:lnTo>
                    <a:pt x="35" y="97"/>
                  </a:lnTo>
                  <a:lnTo>
                    <a:pt x="39" y="96"/>
                  </a:lnTo>
                  <a:lnTo>
                    <a:pt x="45" y="96"/>
                  </a:lnTo>
                  <a:lnTo>
                    <a:pt x="54" y="95"/>
                  </a:lnTo>
                  <a:lnTo>
                    <a:pt x="62" y="95"/>
                  </a:lnTo>
                  <a:lnTo>
                    <a:pt x="71" y="94"/>
                  </a:lnTo>
                  <a:lnTo>
                    <a:pt x="78" y="93"/>
                  </a:lnTo>
                  <a:lnTo>
                    <a:pt x="84" y="92"/>
                  </a:lnTo>
                  <a:lnTo>
                    <a:pt x="90" y="91"/>
                  </a:lnTo>
                  <a:lnTo>
                    <a:pt x="91" y="87"/>
                  </a:lnTo>
                  <a:lnTo>
                    <a:pt x="91" y="82"/>
                  </a:lnTo>
                  <a:lnTo>
                    <a:pt x="92" y="79"/>
                  </a:lnTo>
                  <a:lnTo>
                    <a:pt x="92" y="76"/>
                  </a:lnTo>
                  <a:lnTo>
                    <a:pt x="92" y="73"/>
                  </a:lnTo>
                  <a:lnTo>
                    <a:pt x="91" y="70"/>
                  </a:lnTo>
                  <a:lnTo>
                    <a:pt x="88" y="68"/>
                  </a:lnTo>
                  <a:lnTo>
                    <a:pt x="86" y="66"/>
                  </a:lnTo>
                  <a:lnTo>
                    <a:pt x="82" y="63"/>
                  </a:lnTo>
                  <a:lnTo>
                    <a:pt x="78" y="60"/>
                  </a:lnTo>
                  <a:lnTo>
                    <a:pt x="72" y="59"/>
                  </a:lnTo>
                  <a:lnTo>
                    <a:pt x="65" y="59"/>
                  </a:lnTo>
                  <a:lnTo>
                    <a:pt x="59" y="59"/>
                  </a:lnTo>
                  <a:lnTo>
                    <a:pt x="54" y="60"/>
                  </a:lnTo>
                  <a:lnTo>
                    <a:pt x="49" y="63"/>
                  </a:lnTo>
                  <a:lnTo>
                    <a:pt x="44" y="66"/>
                  </a:lnTo>
                  <a:lnTo>
                    <a:pt x="40" y="69"/>
                  </a:lnTo>
                  <a:lnTo>
                    <a:pt x="37" y="72"/>
                  </a:lnTo>
                  <a:lnTo>
                    <a:pt x="35" y="76"/>
                  </a:lnTo>
                  <a:lnTo>
                    <a:pt x="33" y="81"/>
                  </a:lnTo>
                  <a:lnTo>
                    <a:pt x="13" y="79"/>
                  </a:lnTo>
                  <a:lnTo>
                    <a:pt x="16" y="71"/>
                  </a:lnTo>
                  <a:lnTo>
                    <a:pt x="21" y="64"/>
                  </a:lnTo>
                  <a:lnTo>
                    <a:pt x="27" y="57"/>
                  </a:lnTo>
                  <a:lnTo>
                    <a:pt x="33" y="53"/>
                  </a:lnTo>
                  <a:lnTo>
                    <a:pt x="36" y="51"/>
                  </a:lnTo>
                  <a:lnTo>
                    <a:pt x="40" y="49"/>
                  </a:lnTo>
                  <a:lnTo>
                    <a:pt x="43" y="48"/>
                  </a:lnTo>
                  <a:lnTo>
                    <a:pt x="48" y="46"/>
                  </a:lnTo>
                  <a:lnTo>
                    <a:pt x="52" y="45"/>
                  </a:lnTo>
                  <a:lnTo>
                    <a:pt x="57" y="45"/>
                  </a:lnTo>
                  <a:lnTo>
                    <a:pt x="61" y="44"/>
                  </a:lnTo>
                  <a:lnTo>
                    <a:pt x="66" y="44"/>
                  </a:lnTo>
                  <a:lnTo>
                    <a:pt x="72" y="44"/>
                  </a:lnTo>
                  <a:lnTo>
                    <a:pt x="77" y="45"/>
                  </a:lnTo>
                  <a:lnTo>
                    <a:pt x="81" y="45"/>
                  </a:lnTo>
                  <a:lnTo>
                    <a:pt x="86" y="46"/>
                  </a:lnTo>
                  <a:lnTo>
                    <a:pt x="91" y="48"/>
                  </a:lnTo>
                  <a:lnTo>
                    <a:pt x="94" y="49"/>
                  </a:lnTo>
                  <a:lnTo>
                    <a:pt x="98" y="52"/>
                  </a:lnTo>
                  <a:lnTo>
                    <a:pt x="101" y="54"/>
                  </a:lnTo>
                  <a:lnTo>
                    <a:pt x="106" y="58"/>
                  </a:lnTo>
                  <a:lnTo>
                    <a:pt x="109" y="64"/>
                  </a:lnTo>
                  <a:lnTo>
                    <a:pt x="111" y="69"/>
                  </a:lnTo>
                  <a:lnTo>
                    <a:pt x="112" y="75"/>
                  </a:lnTo>
                  <a:lnTo>
                    <a:pt x="112" y="80"/>
                  </a:lnTo>
                  <a:lnTo>
                    <a:pt x="111" y="86"/>
                  </a:lnTo>
                  <a:lnTo>
                    <a:pt x="109" y="91"/>
                  </a:lnTo>
                  <a:lnTo>
                    <a:pt x="108" y="97"/>
                  </a:lnTo>
                  <a:lnTo>
                    <a:pt x="103" y="127"/>
                  </a:lnTo>
                  <a:lnTo>
                    <a:pt x="102" y="134"/>
                  </a:lnTo>
                  <a:lnTo>
                    <a:pt x="101" y="140"/>
                  </a:lnTo>
                  <a:lnTo>
                    <a:pt x="100" y="145"/>
                  </a:lnTo>
                  <a:lnTo>
                    <a:pt x="100" y="150"/>
                  </a:lnTo>
                  <a:lnTo>
                    <a:pt x="100" y="154"/>
                  </a:lnTo>
                  <a:lnTo>
                    <a:pt x="101" y="157"/>
                  </a:lnTo>
                  <a:lnTo>
                    <a:pt x="101" y="162"/>
                  </a:lnTo>
                  <a:lnTo>
                    <a:pt x="102" y="166"/>
                  </a:lnTo>
                  <a:lnTo>
                    <a:pt x="82" y="166"/>
                  </a:lnTo>
                  <a:lnTo>
                    <a:pt x="81" y="163"/>
                  </a:lnTo>
                  <a:lnTo>
                    <a:pt x="81" y="160"/>
                  </a:lnTo>
                  <a:lnTo>
                    <a:pt x="81" y="156"/>
                  </a:lnTo>
                  <a:lnTo>
                    <a:pt x="80" y="151"/>
                  </a:lnTo>
                  <a:close/>
                  <a:moveTo>
                    <a:pt x="86" y="105"/>
                  </a:moveTo>
                  <a:lnTo>
                    <a:pt x="84" y="106"/>
                  </a:lnTo>
                  <a:lnTo>
                    <a:pt x="82" y="106"/>
                  </a:lnTo>
                  <a:lnTo>
                    <a:pt x="80" y="106"/>
                  </a:lnTo>
                  <a:lnTo>
                    <a:pt x="78" y="108"/>
                  </a:lnTo>
                  <a:lnTo>
                    <a:pt x="75" y="108"/>
                  </a:lnTo>
                  <a:lnTo>
                    <a:pt x="71" y="109"/>
                  </a:lnTo>
                  <a:lnTo>
                    <a:pt x="66" y="109"/>
                  </a:lnTo>
                  <a:lnTo>
                    <a:pt x="60" y="110"/>
                  </a:lnTo>
                  <a:lnTo>
                    <a:pt x="52" y="111"/>
                  </a:lnTo>
                  <a:lnTo>
                    <a:pt x="45" y="112"/>
                  </a:lnTo>
                  <a:lnTo>
                    <a:pt x="40" y="113"/>
                  </a:lnTo>
                  <a:lnTo>
                    <a:pt x="36" y="114"/>
                  </a:lnTo>
                  <a:lnTo>
                    <a:pt x="32" y="115"/>
                  </a:lnTo>
                  <a:lnTo>
                    <a:pt x="29" y="117"/>
                  </a:lnTo>
                  <a:lnTo>
                    <a:pt x="27" y="119"/>
                  </a:lnTo>
                  <a:lnTo>
                    <a:pt x="25" y="121"/>
                  </a:lnTo>
                  <a:lnTo>
                    <a:pt x="22" y="123"/>
                  </a:lnTo>
                  <a:lnTo>
                    <a:pt x="21" y="126"/>
                  </a:lnTo>
                  <a:lnTo>
                    <a:pt x="20" y="129"/>
                  </a:lnTo>
                  <a:lnTo>
                    <a:pt x="20" y="133"/>
                  </a:lnTo>
                  <a:lnTo>
                    <a:pt x="20" y="137"/>
                  </a:lnTo>
                  <a:lnTo>
                    <a:pt x="22" y="141"/>
                  </a:lnTo>
                  <a:lnTo>
                    <a:pt x="23" y="144"/>
                  </a:lnTo>
                  <a:lnTo>
                    <a:pt x="27" y="146"/>
                  </a:lnTo>
                  <a:lnTo>
                    <a:pt x="30" y="149"/>
                  </a:lnTo>
                  <a:lnTo>
                    <a:pt x="34" y="150"/>
                  </a:lnTo>
                  <a:lnTo>
                    <a:pt x="38" y="152"/>
                  </a:lnTo>
                  <a:lnTo>
                    <a:pt x="43" y="152"/>
                  </a:lnTo>
                  <a:lnTo>
                    <a:pt x="49" y="152"/>
                  </a:lnTo>
                  <a:lnTo>
                    <a:pt x="54" y="151"/>
                  </a:lnTo>
                  <a:lnTo>
                    <a:pt x="59" y="149"/>
                  </a:lnTo>
                  <a:lnTo>
                    <a:pt x="64" y="147"/>
                  </a:lnTo>
                  <a:lnTo>
                    <a:pt x="69" y="144"/>
                  </a:lnTo>
                  <a:lnTo>
                    <a:pt x="73" y="141"/>
                  </a:lnTo>
                  <a:lnTo>
                    <a:pt x="76" y="137"/>
                  </a:lnTo>
                  <a:lnTo>
                    <a:pt x="79" y="132"/>
                  </a:lnTo>
                  <a:lnTo>
                    <a:pt x="81" y="126"/>
                  </a:lnTo>
                  <a:lnTo>
                    <a:pt x="83" y="120"/>
                  </a:lnTo>
                  <a:lnTo>
                    <a:pt x="85" y="114"/>
                  </a:lnTo>
                  <a:lnTo>
                    <a:pt x="86" y="105"/>
                  </a:lnTo>
                  <a:close/>
                  <a:moveTo>
                    <a:pt x="124" y="166"/>
                  </a:moveTo>
                  <a:lnTo>
                    <a:pt x="159" y="0"/>
                  </a:lnTo>
                  <a:lnTo>
                    <a:pt x="179" y="0"/>
                  </a:lnTo>
                  <a:lnTo>
                    <a:pt x="144" y="166"/>
                  </a:lnTo>
                  <a:lnTo>
                    <a:pt x="124"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3" name="Freeform 221"/>
            <p:cNvSpPr>
              <a:spLocks/>
            </p:cNvSpPr>
            <p:nvPr/>
          </p:nvSpPr>
          <p:spPr bwMode="auto">
            <a:xfrm>
              <a:off x="2711" y="2294"/>
              <a:ext cx="42" cy="84"/>
            </a:xfrm>
            <a:custGeom>
              <a:avLst/>
              <a:gdLst>
                <a:gd name="T0" fmla="*/ 0 w 84"/>
                <a:gd name="T1" fmla="*/ 168 h 168"/>
                <a:gd name="T2" fmla="*/ 22 w 84"/>
                <a:gd name="T3" fmla="*/ 64 h 168"/>
                <a:gd name="T4" fmla="*/ 3 w 84"/>
                <a:gd name="T5" fmla="*/ 64 h 168"/>
                <a:gd name="T6" fmla="*/ 7 w 84"/>
                <a:gd name="T7" fmla="*/ 47 h 168"/>
                <a:gd name="T8" fmla="*/ 25 w 84"/>
                <a:gd name="T9" fmla="*/ 47 h 168"/>
                <a:gd name="T10" fmla="*/ 28 w 84"/>
                <a:gd name="T11" fmla="*/ 30 h 168"/>
                <a:gd name="T12" fmla="*/ 29 w 84"/>
                <a:gd name="T13" fmla="*/ 25 h 168"/>
                <a:gd name="T14" fmla="*/ 31 w 84"/>
                <a:gd name="T15" fmla="*/ 20 h 168"/>
                <a:gd name="T16" fmla="*/ 32 w 84"/>
                <a:gd name="T17" fmla="*/ 15 h 168"/>
                <a:gd name="T18" fmla="*/ 33 w 84"/>
                <a:gd name="T19" fmla="*/ 12 h 168"/>
                <a:gd name="T20" fmla="*/ 35 w 84"/>
                <a:gd name="T21" fmla="*/ 10 h 168"/>
                <a:gd name="T22" fmla="*/ 38 w 84"/>
                <a:gd name="T23" fmla="*/ 8 h 168"/>
                <a:gd name="T24" fmla="*/ 40 w 84"/>
                <a:gd name="T25" fmla="*/ 6 h 168"/>
                <a:gd name="T26" fmla="*/ 43 w 84"/>
                <a:gd name="T27" fmla="*/ 4 h 168"/>
                <a:gd name="T28" fmla="*/ 46 w 84"/>
                <a:gd name="T29" fmla="*/ 2 h 168"/>
                <a:gd name="T30" fmla="*/ 50 w 84"/>
                <a:gd name="T31" fmla="*/ 1 h 168"/>
                <a:gd name="T32" fmla="*/ 55 w 84"/>
                <a:gd name="T33" fmla="*/ 0 h 168"/>
                <a:gd name="T34" fmla="*/ 61 w 84"/>
                <a:gd name="T35" fmla="*/ 0 h 168"/>
                <a:gd name="T36" fmla="*/ 65 w 84"/>
                <a:gd name="T37" fmla="*/ 0 h 168"/>
                <a:gd name="T38" fmla="*/ 70 w 84"/>
                <a:gd name="T39" fmla="*/ 1 h 168"/>
                <a:gd name="T40" fmla="*/ 76 w 84"/>
                <a:gd name="T41" fmla="*/ 2 h 168"/>
                <a:gd name="T42" fmla="*/ 84 w 84"/>
                <a:gd name="T43" fmla="*/ 4 h 168"/>
                <a:gd name="T44" fmla="*/ 80 w 84"/>
                <a:gd name="T45" fmla="*/ 22 h 168"/>
                <a:gd name="T46" fmla="*/ 74 w 84"/>
                <a:gd name="T47" fmla="*/ 21 h 168"/>
                <a:gd name="T48" fmla="*/ 70 w 84"/>
                <a:gd name="T49" fmla="*/ 21 h 168"/>
                <a:gd name="T50" fmla="*/ 66 w 84"/>
                <a:gd name="T51" fmla="*/ 20 h 168"/>
                <a:gd name="T52" fmla="*/ 62 w 84"/>
                <a:gd name="T53" fmla="*/ 20 h 168"/>
                <a:gd name="T54" fmla="*/ 60 w 84"/>
                <a:gd name="T55" fmla="*/ 20 h 168"/>
                <a:gd name="T56" fmla="*/ 57 w 84"/>
                <a:gd name="T57" fmla="*/ 21 h 168"/>
                <a:gd name="T58" fmla="*/ 55 w 84"/>
                <a:gd name="T59" fmla="*/ 22 h 168"/>
                <a:gd name="T60" fmla="*/ 53 w 84"/>
                <a:gd name="T61" fmla="*/ 23 h 168"/>
                <a:gd name="T62" fmla="*/ 52 w 84"/>
                <a:gd name="T63" fmla="*/ 25 h 168"/>
                <a:gd name="T64" fmla="*/ 50 w 84"/>
                <a:gd name="T65" fmla="*/ 27 h 168"/>
                <a:gd name="T66" fmla="*/ 49 w 84"/>
                <a:gd name="T67" fmla="*/ 31 h 168"/>
                <a:gd name="T68" fmla="*/ 48 w 84"/>
                <a:gd name="T69" fmla="*/ 35 h 168"/>
                <a:gd name="T70" fmla="*/ 45 w 84"/>
                <a:gd name="T71" fmla="*/ 47 h 168"/>
                <a:gd name="T72" fmla="*/ 69 w 84"/>
                <a:gd name="T73" fmla="*/ 47 h 168"/>
                <a:gd name="T74" fmla="*/ 65 w 84"/>
                <a:gd name="T75" fmla="*/ 64 h 168"/>
                <a:gd name="T76" fmla="*/ 42 w 84"/>
                <a:gd name="T77" fmla="*/ 64 h 168"/>
                <a:gd name="T78" fmla="*/ 20 w 84"/>
                <a:gd name="T79" fmla="*/ 168 h 168"/>
                <a:gd name="T80" fmla="*/ 0 w 84"/>
                <a:gd name="T8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68">
                  <a:moveTo>
                    <a:pt x="0" y="168"/>
                  </a:moveTo>
                  <a:lnTo>
                    <a:pt x="22" y="64"/>
                  </a:lnTo>
                  <a:lnTo>
                    <a:pt x="3" y="64"/>
                  </a:lnTo>
                  <a:lnTo>
                    <a:pt x="7" y="47"/>
                  </a:lnTo>
                  <a:lnTo>
                    <a:pt x="25" y="47"/>
                  </a:lnTo>
                  <a:lnTo>
                    <a:pt x="28" y="30"/>
                  </a:lnTo>
                  <a:lnTo>
                    <a:pt x="29" y="25"/>
                  </a:lnTo>
                  <a:lnTo>
                    <a:pt x="31" y="20"/>
                  </a:lnTo>
                  <a:lnTo>
                    <a:pt x="32" y="15"/>
                  </a:lnTo>
                  <a:lnTo>
                    <a:pt x="33" y="12"/>
                  </a:lnTo>
                  <a:lnTo>
                    <a:pt x="35" y="10"/>
                  </a:lnTo>
                  <a:lnTo>
                    <a:pt x="38" y="8"/>
                  </a:lnTo>
                  <a:lnTo>
                    <a:pt x="40" y="6"/>
                  </a:lnTo>
                  <a:lnTo>
                    <a:pt x="43" y="4"/>
                  </a:lnTo>
                  <a:lnTo>
                    <a:pt x="46" y="2"/>
                  </a:lnTo>
                  <a:lnTo>
                    <a:pt x="50" y="1"/>
                  </a:lnTo>
                  <a:lnTo>
                    <a:pt x="55" y="0"/>
                  </a:lnTo>
                  <a:lnTo>
                    <a:pt x="61" y="0"/>
                  </a:lnTo>
                  <a:lnTo>
                    <a:pt x="65" y="0"/>
                  </a:lnTo>
                  <a:lnTo>
                    <a:pt x="70" y="1"/>
                  </a:lnTo>
                  <a:lnTo>
                    <a:pt x="76" y="2"/>
                  </a:lnTo>
                  <a:lnTo>
                    <a:pt x="84" y="4"/>
                  </a:lnTo>
                  <a:lnTo>
                    <a:pt x="80" y="22"/>
                  </a:lnTo>
                  <a:lnTo>
                    <a:pt x="74" y="21"/>
                  </a:lnTo>
                  <a:lnTo>
                    <a:pt x="70" y="21"/>
                  </a:lnTo>
                  <a:lnTo>
                    <a:pt x="66" y="20"/>
                  </a:lnTo>
                  <a:lnTo>
                    <a:pt x="62" y="20"/>
                  </a:lnTo>
                  <a:lnTo>
                    <a:pt x="60" y="20"/>
                  </a:lnTo>
                  <a:lnTo>
                    <a:pt x="57" y="21"/>
                  </a:lnTo>
                  <a:lnTo>
                    <a:pt x="55" y="22"/>
                  </a:lnTo>
                  <a:lnTo>
                    <a:pt x="53" y="23"/>
                  </a:lnTo>
                  <a:lnTo>
                    <a:pt x="52" y="25"/>
                  </a:lnTo>
                  <a:lnTo>
                    <a:pt x="50" y="27"/>
                  </a:lnTo>
                  <a:lnTo>
                    <a:pt x="49" y="31"/>
                  </a:lnTo>
                  <a:lnTo>
                    <a:pt x="48" y="35"/>
                  </a:lnTo>
                  <a:lnTo>
                    <a:pt x="45" y="47"/>
                  </a:lnTo>
                  <a:lnTo>
                    <a:pt x="69" y="47"/>
                  </a:lnTo>
                  <a:lnTo>
                    <a:pt x="65" y="64"/>
                  </a:lnTo>
                  <a:lnTo>
                    <a:pt x="42" y="64"/>
                  </a:lnTo>
                  <a:lnTo>
                    <a:pt x="20" y="168"/>
                  </a:lnTo>
                  <a:lnTo>
                    <a:pt x="0"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4" name="Freeform 222"/>
            <p:cNvSpPr>
              <a:spLocks noEditPoints="1"/>
            </p:cNvSpPr>
            <p:nvPr/>
          </p:nvSpPr>
          <p:spPr bwMode="auto">
            <a:xfrm>
              <a:off x="2743" y="2295"/>
              <a:ext cx="119" cy="83"/>
            </a:xfrm>
            <a:custGeom>
              <a:avLst/>
              <a:gdLst>
                <a:gd name="T0" fmla="*/ 4 w 238"/>
                <a:gd name="T1" fmla="*/ 96 h 166"/>
                <a:gd name="T2" fmla="*/ 66 w 238"/>
                <a:gd name="T3" fmla="*/ 116 h 166"/>
                <a:gd name="T4" fmla="*/ 79 w 238"/>
                <a:gd name="T5" fmla="*/ 166 h 166"/>
                <a:gd name="T6" fmla="*/ 183 w 238"/>
                <a:gd name="T7" fmla="*/ 0 h 166"/>
                <a:gd name="T8" fmla="*/ 193 w 238"/>
                <a:gd name="T9" fmla="*/ 0 h 166"/>
                <a:gd name="T10" fmla="*/ 201 w 238"/>
                <a:gd name="T11" fmla="*/ 1 h 166"/>
                <a:gd name="T12" fmla="*/ 208 w 238"/>
                <a:gd name="T13" fmla="*/ 2 h 166"/>
                <a:gd name="T14" fmla="*/ 215 w 238"/>
                <a:gd name="T15" fmla="*/ 3 h 166"/>
                <a:gd name="T16" fmla="*/ 224 w 238"/>
                <a:gd name="T17" fmla="*/ 8 h 166"/>
                <a:gd name="T18" fmla="*/ 232 w 238"/>
                <a:gd name="T19" fmla="*/ 17 h 166"/>
                <a:gd name="T20" fmla="*/ 237 w 238"/>
                <a:gd name="T21" fmla="*/ 27 h 166"/>
                <a:gd name="T22" fmla="*/ 238 w 238"/>
                <a:gd name="T23" fmla="*/ 40 h 166"/>
                <a:gd name="T24" fmla="*/ 235 w 238"/>
                <a:gd name="T25" fmla="*/ 58 h 166"/>
                <a:gd name="T26" fmla="*/ 224 w 238"/>
                <a:gd name="T27" fmla="*/ 73 h 166"/>
                <a:gd name="T28" fmla="*/ 217 w 238"/>
                <a:gd name="T29" fmla="*/ 79 h 166"/>
                <a:gd name="T30" fmla="*/ 207 w 238"/>
                <a:gd name="T31" fmla="*/ 85 h 166"/>
                <a:gd name="T32" fmla="*/ 196 w 238"/>
                <a:gd name="T33" fmla="*/ 88 h 166"/>
                <a:gd name="T34" fmla="*/ 182 w 238"/>
                <a:gd name="T35" fmla="*/ 91 h 166"/>
                <a:gd name="T36" fmla="*/ 191 w 238"/>
                <a:gd name="T37" fmla="*/ 97 h 166"/>
                <a:gd name="T38" fmla="*/ 196 w 238"/>
                <a:gd name="T39" fmla="*/ 104 h 166"/>
                <a:gd name="T40" fmla="*/ 205 w 238"/>
                <a:gd name="T41" fmla="*/ 120 h 166"/>
                <a:gd name="T42" fmla="*/ 213 w 238"/>
                <a:gd name="T43" fmla="*/ 136 h 166"/>
                <a:gd name="T44" fmla="*/ 203 w 238"/>
                <a:gd name="T45" fmla="*/ 166 h 166"/>
                <a:gd name="T46" fmla="*/ 186 w 238"/>
                <a:gd name="T47" fmla="*/ 126 h 166"/>
                <a:gd name="T48" fmla="*/ 180 w 238"/>
                <a:gd name="T49" fmla="*/ 112 h 166"/>
                <a:gd name="T50" fmla="*/ 173 w 238"/>
                <a:gd name="T51" fmla="*/ 102 h 166"/>
                <a:gd name="T52" fmla="*/ 165 w 238"/>
                <a:gd name="T53" fmla="*/ 97 h 166"/>
                <a:gd name="T54" fmla="*/ 159 w 238"/>
                <a:gd name="T55" fmla="*/ 94 h 166"/>
                <a:gd name="T56" fmla="*/ 149 w 238"/>
                <a:gd name="T57" fmla="*/ 92 h 166"/>
                <a:gd name="T58" fmla="*/ 115 w 238"/>
                <a:gd name="T59" fmla="*/ 92 h 166"/>
                <a:gd name="T60" fmla="*/ 79 w 238"/>
                <a:gd name="T61" fmla="*/ 166 h 166"/>
                <a:gd name="T62" fmla="*/ 151 w 238"/>
                <a:gd name="T63" fmla="*/ 74 h 166"/>
                <a:gd name="T64" fmla="*/ 169 w 238"/>
                <a:gd name="T65" fmla="*/ 74 h 166"/>
                <a:gd name="T66" fmla="*/ 180 w 238"/>
                <a:gd name="T67" fmla="*/ 74 h 166"/>
                <a:gd name="T68" fmla="*/ 192 w 238"/>
                <a:gd name="T69" fmla="*/ 72 h 166"/>
                <a:gd name="T70" fmla="*/ 200 w 238"/>
                <a:gd name="T71" fmla="*/ 69 h 166"/>
                <a:gd name="T72" fmla="*/ 208 w 238"/>
                <a:gd name="T73" fmla="*/ 64 h 166"/>
                <a:gd name="T74" fmla="*/ 213 w 238"/>
                <a:gd name="T75" fmla="*/ 56 h 166"/>
                <a:gd name="T76" fmla="*/ 217 w 238"/>
                <a:gd name="T77" fmla="*/ 48 h 166"/>
                <a:gd name="T78" fmla="*/ 218 w 238"/>
                <a:gd name="T79" fmla="*/ 41 h 166"/>
                <a:gd name="T80" fmla="*/ 217 w 238"/>
                <a:gd name="T81" fmla="*/ 33 h 166"/>
                <a:gd name="T82" fmla="*/ 214 w 238"/>
                <a:gd name="T83" fmla="*/ 27 h 166"/>
                <a:gd name="T84" fmla="*/ 210 w 238"/>
                <a:gd name="T85" fmla="*/ 23 h 166"/>
                <a:gd name="T86" fmla="*/ 205 w 238"/>
                <a:gd name="T87" fmla="*/ 20 h 166"/>
                <a:gd name="T88" fmla="*/ 198 w 238"/>
                <a:gd name="T89" fmla="*/ 19 h 166"/>
                <a:gd name="T90" fmla="*/ 186 w 238"/>
                <a:gd name="T91" fmla="*/ 18 h 166"/>
                <a:gd name="T92" fmla="*/ 119 w 238"/>
                <a:gd name="T93" fmla="*/ 7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166">
                  <a:moveTo>
                    <a:pt x="0" y="116"/>
                  </a:moveTo>
                  <a:lnTo>
                    <a:pt x="4" y="96"/>
                  </a:lnTo>
                  <a:lnTo>
                    <a:pt x="69" y="96"/>
                  </a:lnTo>
                  <a:lnTo>
                    <a:pt x="66" y="116"/>
                  </a:lnTo>
                  <a:lnTo>
                    <a:pt x="0" y="116"/>
                  </a:lnTo>
                  <a:close/>
                  <a:moveTo>
                    <a:pt x="79" y="166"/>
                  </a:moveTo>
                  <a:lnTo>
                    <a:pt x="114" y="0"/>
                  </a:lnTo>
                  <a:lnTo>
                    <a:pt x="183" y="0"/>
                  </a:lnTo>
                  <a:lnTo>
                    <a:pt x="189" y="0"/>
                  </a:lnTo>
                  <a:lnTo>
                    <a:pt x="193" y="0"/>
                  </a:lnTo>
                  <a:lnTo>
                    <a:pt x="197" y="0"/>
                  </a:lnTo>
                  <a:lnTo>
                    <a:pt x="201" y="1"/>
                  </a:lnTo>
                  <a:lnTo>
                    <a:pt x="205" y="1"/>
                  </a:lnTo>
                  <a:lnTo>
                    <a:pt x="208" y="2"/>
                  </a:lnTo>
                  <a:lnTo>
                    <a:pt x="212" y="2"/>
                  </a:lnTo>
                  <a:lnTo>
                    <a:pt x="215" y="3"/>
                  </a:lnTo>
                  <a:lnTo>
                    <a:pt x="220" y="5"/>
                  </a:lnTo>
                  <a:lnTo>
                    <a:pt x="224" y="8"/>
                  </a:lnTo>
                  <a:lnTo>
                    <a:pt x="228" y="12"/>
                  </a:lnTo>
                  <a:lnTo>
                    <a:pt x="232" y="17"/>
                  </a:lnTo>
                  <a:lnTo>
                    <a:pt x="235" y="22"/>
                  </a:lnTo>
                  <a:lnTo>
                    <a:pt x="237" y="27"/>
                  </a:lnTo>
                  <a:lnTo>
                    <a:pt x="238" y="33"/>
                  </a:lnTo>
                  <a:lnTo>
                    <a:pt x="238" y="40"/>
                  </a:lnTo>
                  <a:lnTo>
                    <a:pt x="237" y="49"/>
                  </a:lnTo>
                  <a:lnTo>
                    <a:pt x="235" y="58"/>
                  </a:lnTo>
                  <a:lnTo>
                    <a:pt x="231" y="66"/>
                  </a:lnTo>
                  <a:lnTo>
                    <a:pt x="224" y="73"/>
                  </a:lnTo>
                  <a:lnTo>
                    <a:pt x="221" y="76"/>
                  </a:lnTo>
                  <a:lnTo>
                    <a:pt x="217" y="79"/>
                  </a:lnTo>
                  <a:lnTo>
                    <a:pt x="213" y="82"/>
                  </a:lnTo>
                  <a:lnTo>
                    <a:pt x="207" y="85"/>
                  </a:lnTo>
                  <a:lnTo>
                    <a:pt x="202" y="87"/>
                  </a:lnTo>
                  <a:lnTo>
                    <a:pt x="196" y="88"/>
                  </a:lnTo>
                  <a:lnTo>
                    <a:pt x="190" y="90"/>
                  </a:lnTo>
                  <a:lnTo>
                    <a:pt x="182" y="91"/>
                  </a:lnTo>
                  <a:lnTo>
                    <a:pt x="186" y="94"/>
                  </a:lnTo>
                  <a:lnTo>
                    <a:pt x="191" y="97"/>
                  </a:lnTo>
                  <a:lnTo>
                    <a:pt x="194" y="101"/>
                  </a:lnTo>
                  <a:lnTo>
                    <a:pt x="196" y="104"/>
                  </a:lnTo>
                  <a:lnTo>
                    <a:pt x="201" y="112"/>
                  </a:lnTo>
                  <a:lnTo>
                    <a:pt x="205" y="120"/>
                  </a:lnTo>
                  <a:lnTo>
                    <a:pt x="210" y="127"/>
                  </a:lnTo>
                  <a:lnTo>
                    <a:pt x="213" y="136"/>
                  </a:lnTo>
                  <a:lnTo>
                    <a:pt x="225" y="166"/>
                  </a:lnTo>
                  <a:lnTo>
                    <a:pt x="203" y="166"/>
                  </a:lnTo>
                  <a:lnTo>
                    <a:pt x="190" y="135"/>
                  </a:lnTo>
                  <a:lnTo>
                    <a:pt x="186" y="126"/>
                  </a:lnTo>
                  <a:lnTo>
                    <a:pt x="183" y="119"/>
                  </a:lnTo>
                  <a:lnTo>
                    <a:pt x="180" y="112"/>
                  </a:lnTo>
                  <a:lnTo>
                    <a:pt x="177" y="105"/>
                  </a:lnTo>
                  <a:lnTo>
                    <a:pt x="173" y="102"/>
                  </a:lnTo>
                  <a:lnTo>
                    <a:pt x="169" y="99"/>
                  </a:lnTo>
                  <a:lnTo>
                    <a:pt x="165" y="97"/>
                  </a:lnTo>
                  <a:lnTo>
                    <a:pt x="162" y="95"/>
                  </a:lnTo>
                  <a:lnTo>
                    <a:pt x="159" y="94"/>
                  </a:lnTo>
                  <a:lnTo>
                    <a:pt x="154" y="93"/>
                  </a:lnTo>
                  <a:lnTo>
                    <a:pt x="149" y="92"/>
                  </a:lnTo>
                  <a:lnTo>
                    <a:pt x="142" y="92"/>
                  </a:lnTo>
                  <a:lnTo>
                    <a:pt x="115" y="92"/>
                  </a:lnTo>
                  <a:lnTo>
                    <a:pt x="99" y="166"/>
                  </a:lnTo>
                  <a:lnTo>
                    <a:pt x="79" y="166"/>
                  </a:lnTo>
                  <a:close/>
                  <a:moveTo>
                    <a:pt x="119" y="74"/>
                  </a:moveTo>
                  <a:lnTo>
                    <a:pt x="151" y="74"/>
                  </a:lnTo>
                  <a:lnTo>
                    <a:pt x="161" y="74"/>
                  </a:lnTo>
                  <a:lnTo>
                    <a:pt x="169" y="74"/>
                  </a:lnTo>
                  <a:lnTo>
                    <a:pt x="175" y="74"/>
                  </a:lnTo>
                  <a:lnTo>
                    <a:pt x="180" y="74"/>
                  </a:lnTo>
                  <a:lnTo>
                    <a:pt x="186" y="73"/>
                  </a:lnTo>
                  <a:lnTo>
                    <a:pt x="192" y="72"/>
                  </a:lnTo>
                  <a:lnTo>
                    <a:pt x="196" y="70"/>
                  </a:lnTo>
                  <a:lnTo>
                    <a:pt x="200" y="69"/>
                  </a:lnTo>
                  <a:lnTo>
                    <a:pt x="204" y="67"/>
                  </a:lnTo>
                  <a:lnTo>
                    <a:pt x="208" y="64"/>
                  </a:lnTo>
                  <a:lnTo>
                    <a:pt x="211" y="60"/>
                  </a:lnTo>
                  <a:lnTo>
                    <a:pt x="213" y="56"/>
                  </a:lnTo>
                  <a:lnTo>
                    <a:pt x="215" y="52"/>
                  </a:lnTo>
                  <a:lnTo>
                    <a:pt x="217" y="48"/>
                  </a:lnTo>
                  <a:lnTo>
                    <a:pt x="218" y="45"/>
                  </a:lnTo>
                  <a:lnTo>
                    <a:pt x="218" y="41"/>
                  </a:lnTo>
                  <a:lnTo>
                    <a:pt x="218" y="36"/>
                  </a:lnTo>
                  <a:lnTo>
                    <a:pt x="217" y="33"/>
                  </a:lnTo>
                  <a:lnTo>
                    <a:pt x="216" y="30"/>
                  </a:lnTo>
                  <a:lnTo>
                    <a:pt x="214" y="27"/>
                  </a:lnTo>
                  <a:lnTo>
                    <a:pt x="212" y="25"/>
                  </a:lnTo>
                  <a:lnTo>
                    <a:pt x="210" y="23"/>
                  </a:lnTo>
                  <a:lnTo>
                    <a:pt x="207" y="21"/>
                  </a:lnTo>
                  <a:lnTo>
                    <a:pt x="205" y="20"/>
                  </a:lnTo>
                  <a:lnTo>
                    <a:pt x="202" y="19"/>
                  </a:lnTo>
                  <a:lnTo>
                    <a:pt x="198" y="19"/>
                  </a:lnTo>
                  <a:lnTo>
                    <a:pt x="193" y="18"/>
                  </a:lnTo>
                  <a:lnTo>
                    <a:pt x="186" y="18"/>
                  </a:lnTo>
                  <a:lnTo>
                    <a:pt x="131" y="18"/>
                  </a:lnTo>
                  <a:lnTo>
                    <a:pt x="119"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5" name="Freeform 223"/>
            <p:cNvSpPr>
              <a:spLocks noEditPoints="1"/>
            </p:cNvSpPr>
            <p:nvPr/>
          </p:nvSpPr>
          <p:spPr bwMode="auto">
            <a:xfrm>
              <a:off x="2867" y="2295"/>
              <a:ext cx="97" cy="84"/>
            </a:xfrm>
            <a:custGeom>
              <a:avLst/>
              <a:gdLst>
                <a:gd name="T0" fmla="*/ 70 w 194"/>
                <a:gd name="T1" fmla="*/ 160 h 167"/>
                <a:gd name="T2" fmla="*/ 54 w 194"/>
                <a:gd name="T3" fmla="*/ 166 h 167"/>
                <a:gd name="T4" fmla="*/ 38 w 194"/>
                <a:gd name="T5" fmla="*/ 167 h 167"/>
                <a:gd name="T6" fmla="*/ 16 w 194"/>
                <a:gd name="T7" fmla="*/ 163 h 167"/>
                <a:gd name="T8" fmla="*/ 2 w 194"/>
                <a:gd name="T9" fmla="*/ 147 h 167"/>
                <a:gd name="T10" fmla="*/ 0 w 194"/>
                <a:gd name="T11" fmla="*/ 129 h 167"/>
                <a:gd name="T12" fmla="*/ 4 w 194"/>
                <a:gd name="T13" fmla="*/ 116 h 167"/>
                <a:gd name="T14" fmla="*/ 13 w 194"/>
                <a:gd name="T15" fmla="*/ 105 h 167"/>
                <a:gd name="T16" fmla="*/ 24 w 194"/>
                <a:gd name="T17" fmla="*/ 99 h 167"/>
                <a:gd name="T18" fmla="*/ 39 w 194"/>
                <a:gd name="T19" fmla="*/ 96 h 167"/>
                <a:gd name="T20" fmla="*/ 62 w 194"/>
                <a:gd name="T21" fmla="*/ 95 h 167"/>
                <a:gd name="T22" fmla="*/ 84 w 194"/>
                <a:gd name="T23" fmla="*/ 92 h 167"/>
                <a:gd name="T24" fmla="*/ 91 w 194"/>
                <a:gd name="T25" fmla="*/ 82 h 167"/>
                <a:gd name="T26" fmla="*/ 92 w 194"/>
                <a:gd name="T27" fmla="*/ 73 h 167"/>
                <a:gd name="T28" fmla="*/ 86 w 194"/>
                <a:gd name="T29" fmla="*/ 66 h 167"/>
                <a:gd name="T30" fmla="*/ 72 w 194"/>
                <a:gd name="T31" fmla="*/ 59 h 167"/>
                <a:gd name="T32" fmla="*/ 54 w 194"/>
                <a:gd name="T33" fmla="*/ 60 h 167"/>
                <a:gd name="T34" fmla="*/ 40 w 194"/>
                <a:gd name="T35" fmla="*/ 69 h 167"/>
                <a:gd name="T36" fmla="*/ 33 w 194"/>
                <a:gd name="T37" fmla="*/ 81 h 167"/>
                <a:gd name="T38" fmla="*/ 21 w 194"/>
                <a:gd name="T39" fmla="*/ 64 h 167"/>
                <a:gd name="T40" fmla="*/ 36 w 194"/>
                <a:gd name="T41" fmla="*/ 51 h 167"/>
                <a:gd name="T42" fmla="*/ 48 w 194"/>
                <a:gd name="T43" fmla="*/ 46 h 167"/>
                <a:gd name="T44" fmla="*/ 61 w 194"/>
                <a:gd name="T45" fmla="*/ 44 h 167"/>
                <a:gd name="T46" fmla="*/ 77 w 194"/>
                <a:gd name="T47" fmla="*/ 45 h 167"/>
                <a:gd name="T48" fmla="*/ 91 w 194"/>
                <a:gd name="T49" fmla="*/ 48 h 167"/>
                <a:gd name="T50" fmla="*/ 101 w 194"/>
                <a:gd name="T51" fmla="*/ 54 h 167"/>
                <a:gd name="T52" fmla="*/ 110 w 194"/>
                <a:gd name="T53" fmla="*/ 69 h 167"/>
                <a:gd name="T54" fmla="*/ 110 w 194"/>
                <a:gd name="T55" fmla="*/ 86 h 167"/>
                <a:gd name="T56" fmla="*/ 103 w 194"/>
                <a:gd name="T57" fmla="*/ 127 h 167"/>
                <a:gd name="T58" fmla="*/ 100 w 194"/>
                <a:gd name="T59" fmla="*/ 145 h 167"/>
                <a:gd name="T60" fmla="*/ 101 w 194"/>
                <a:gd name="T61" fmla="*/ 157 h 167"/>
                <a:gd name="T62" fmla="*/ 82 w 194"/>
                <a:gd name="T63" fmla="*/ 166 h 167"/>
                <a:gd name="T64" fmla="*/ 81 w 194"/>
                <a:gd name="T65" fmla="*/ 156 h 167"/>
                <a:gd name="T66" fmla="*/ 84 w 194"/>
                <a:gd name="T67" fmla="*/ 106 h 167"/>
                <a:gd name="T68" fmla="*/ 78 w 194"/>
                <a:gd name="T69" fmla="*/ 108 h 167"/>
                <a:gd name="T70" fmla="*/ 66 w 194"/>
                <a:gd name="T71" fmla="*/ 109 h 167"/>
                <a:gd name="T72" fmla="*/ 45 w 194"/>
                <a:gd name="T73" fmla="*/ 112 h 167"/>
                <a:gd name="T74" fmla="*/ 32 w 194"/>
                <a:gd name="T75" fmla="*/ 115 h 167"/>
                <a:gd name="T76" fmla="*/ 24 w 194"/>
                <a:gd name="T77" fmla="*/ 121 h 167"/>
                <a:gd name="T78" fmla="*/ 20 w 194"/>
                <a:gd name="T79" fmla="*/ 129 h 167"/>
                <a:gd name="T80" fmla="*/ 22 w 194"/>
                <a:gd name="T81" fmla="*/ 141 h 167"/>
                <a:gd name="T82" fmla="*/ 30 w 194"/>
                <a:gd name="T83" fmla="*/ 149 h 167"/>
                <a:gd name="T84" fmla="*/ 43 w 194"/>
                <a:gd name="T85" fmla="*/ 152 h 167"/>
                <a:gd name="T86" fmla="*/ 59 w 194"/>
                <a:gd name="T87" fmla="*/ 149 h 167"/>
                <a:gd name="T88" fmla="*/ 73 w 194"/>
                <a:gd name="T89" fmla="*/ 141 h 167"/>
                <a:gd name="T90" fmla="*/ 81 w 194"/>
                <a:gd name="T91" fmla="*/ 126 h 167"/>
                <a:gd name="T92" fmla="*/ 86 w 194"/>
                <a:gd name="T93" fmla="*/ 105 h 167"/>
                <a:gd name="T94" fmla="*/ 166 w 194"/>
                <a:gd name="T95" fmla="*/ 167 h 167"/>
                <a:gd name="T96" fmla="*/ 156 w 194"/>
                <a:gd name="T97" fmla="*/ 167 h 167"/>
                <a:gd name="T98" fmla="*/ 141 w 194"/>
                <a:gd name="T99" fmla="*/ 164 h 167"/>
                <a:gd name="T100" fmla="*/ 132 w 194"/>
                <a:gd name="T101" fmla="*/ 158 h 167"/>
                <a:gd name="T102" fmla="*/ 131 w 194"/>
                <a:gd name="T103" fmla="*/ 147 h 167"/>
                <a:gd name="T104" fmla="*/ 135 w 194"/>
                <a:gd name="T105" fmla="*/ 132 h 167"/>
                <a:gd name="T106" fmla="*/ 139 w 194"/>
                <a:gd name="T107" fmla="*/ 45 h 167"/>
                <a:gd name="T108" fmla="*/ 182 w 194"/>
                <a:gd name="T109" fmla="*/ 0 h 167"/>
                <a:gd name="T110" fmla="*/ 191 w 194"/>
                <a:gd name="T111" fmla="*/ 62 h 167"/>
                <a:gd name="T112" fmla="*/ 153 w 194"/>
                <a:gd name="T113" fmla="*/ 135 h 167"/>
                <a:gd name="T114" fmla="*/ 152 w 194"/>
                <a:gd name="T115" fmla="*/ 144 h 167"/>
                <a:gd name="T116" fmla="*/ 153 w 194"/>
                <a:gd name="T117" fmla="*/ 149 h 167"/>
                <a:gd name="T118" fmla="*/ 157 w 194"/>
                <a:gd name="T119" fmla="*/ 151 h 167"/>
                <a:gd name="T120" fmla="*/ 164 w 194"/>
                <a:gd name="T121" fmla="*/ 152 h 167"/>
                <a:gd name="T122" fmla="*/ 173 w 194"/>
                <a:gd name="T123" fmla="*/ 14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 h="167">
                  <a:moveTo>
                    <a:pt x="80" y="151"/>
                  </a:moveTo>
                  <a:lnTo>
                    <a:pt x="75" y="156"/>
                  </a:lnTo>
                  <a:lnTo>
                    <a:pt x="70" y="160"/>
                  </a:lnTo>
                  <a:lnTo>
                    <a:pt x="64" y="163"/>
                  </a:lnTo>
                  <a:lnTo>
                    <a:pt x="59" y="165"/>
                  </a:lnTo>
                  <a:lnTo>
                    <a:pt x="54" y="166"/>
                  </a:lnTo>
                  <a:lnTo>
                    <a:pt x="49" y="166"/>
                  </a:lnTo>
                  <a:lnTo>
                    <a:pt x="43" y="167"/>
                  </a:lnTo>
                  <a:lnTo>
                    <a:pt x="38" y="167"/>
                  </a:lnTo>
                  <a:lnTo>
                    <a:pt x="30" y="167"/>
                  </a:lnTo>
                  <a:lnTo>
                    <a:pt x="22" y="165"/>
                  </a:lnTo>
                  <a:lnTo>
                    <a:pt x="16" y="163"/>
                  </a:lnTo>
                  <a:lnTo>
                    <a:pt x="11" y="159"/>
                  </a:lnTo>
                  <a:lnTo>
                    <a:pt x="6" y="154"/>
                  </a:lnTo>
                  <a:lnTo>
                    <a:pt x="2" y="147"/>
                  </a:lnTo>
                  <a:lnTo>
                    <a:pt x="1" y="141"/>
                  </a:lnTo>
                  <a:lnTo>
                    <a:pt x="0" y="134"/>
                  </a:lnTo>
                  <a:lnTo>
                    <a:pt x="0" y="129"/>
                  </a:lnTo>
                  <a:lnTo>
                    <a:pt x="1" y="124"/>
                  </a:lnTo>
                  <a:lnTo>
                    <a:pt x="2" y="120"/>
                  </a:lnTo>
                  <a:lnTo>
                    <a:pt x="4" y="116"/>
                  </a:lnTo>
                  <a:lnTo>
                    <a:pt x="7" y="112"/>
                  </a:lnTo>
                  <a:lnTo>
                    <a:pt x="10" y="109"/>
                  </a:lnTo>
                  <a:lnTo>
                    <a:pt x="13" y="105"/>
                  </a:lnTo>
                  <a:lnTo>
                    <a:pt x="17" y="103"/>
                  </a:lnTo>
                  <a:lnTo>
                    <a:pt x="20" y="101"/>
                  </a:lnTo>
                  <a:lnTo>
                    <a:pt x="24" y="99"/>
                  </a:lnTo>
                  <a:lnTo>
                    <a:pt x="30" y="98"/>
                  </a:lnTo>
                  <a:lnTo>
                    <a:pt x="35" y="97"/>
                  </a:lnTo>
                  <a:lnTo>
                    <a:pt x="39" y="96"/>
                  </a:lnTo>
                  <a:lnTo>
                    <a:pt x="45" y="96"/>
                  </a:lnTo>
                  <a:lnTo>
                    <a:pt x="54" y="95"/>
                  </a:lnTo>
                  <a:lnTo>
                    <a:pt x="62" y="95"/>
                  </a:lnTo>
                  <a:lnTo>
                    <a:pt x="71" y="94"/>
                  </a:lnTo>
                  <a:lnTo>
                    <a:pt x="78" y="93"/>
                  </a:lnTo>
                  <a:lnTo>
                    <a:pt x="84" y="92"/>
                  </a:lnTo>
                  <a:lnTo>
                    <a:pt x="89" y="91"/>
                  </a:lnTo>
                  <a:lnTo>
                    <a:pt x="91" y="87"/>
                  </a:lnTo>
                  <a:lnTo>
                    <a:pt x="91" y="82"/>
                  </a:lnTo>
                  <a:lnTo>
                    <a:pt x="92" y="79"/>
                  </a:lnTo>
                  <a:lnTo>
                    <a:pt x="92" y="76"/>
                  </a:lnTo>
                  <a:lnTo>
                    <a:pt x="92" y="73"/>
                  </a:lnTo>
                  <a:lnTo>
                    <a:pt x="91" y="70"/>
                  </a:lnTo>
                  <a:lnTo>
                    <a:pt x="88" y="68"/>
                  </a:lnTo>
                  <a:lnTo>
                    <a:pt x="86" y="66"/>
                  </a:lnTo>
                  <a:lnTo>
                    <a:pt x="82" y="63"/>
                  </a:lnTo>
                  <a:lnTo>
                    <a:pt x="78" y="60"/>
                  </a:lnTo>
                  <a:lnTo>
                    <a:pt x="72" y="59"/>
                  </a:lnTo>
                  <a:lnTo>
                    <a:pt x="65" y="59"/>
                  </a:lnTo>
                  <a:lnTo>
                    <a:pt x="59" y="59"/>
                  </a:lnTo>
                  <a:lnTo>
                    <a:pt x="54" y="60"/>
                  </a:lnTo>
                  <a:lnTo>
                    <a:pt x="49" y="63"/>
                  </a:lnTo>
                  <a:lnTo>
                    <a:pt x="44" y="66"/>
                  </a:lnTo>
                  <a:lnTo>
                    <a:pt x="40" y="69"/>
                  </a:lnTo>
                  <a:lnTo>
                    <a:pt x="37" y="72"/>
                  </a:lnTo>
                  <a:lnTo>
                    <a:pt x="35" y="76"/>
                  </a:lnTo>
                  <a:lnTo>
                    <a:pt x="33" y="81"/>
                  </a:lnTo>
                  <a:lnTo>
                    <a:pt x="13" y="79"/>
                  </a:lnTo>
                  <a:lnTo>
                    <a:pt x="16" y="71"/>
                  </a:lnTo>
                  <a:lnTo>
                    <a:pt x="21" y="64"/>
                  </a:lnTo>
                  <a:lnTo>
                    <a:pt x="27" y="57"/>
                  </a:lnTo>
                  <a:lnTo>
                    <a:pt x="33" y="53"/>
                  </a:lnTo>
                  <a:lnTo>
                    <a:pt x="36" y="51"/>
                  </a:lnTo>
                  <a:lnTo>
                    <a:pt x="40" y="49"/>
                  </a:lnTo>
                  <a:lnTo>
                    <a:pt x="43" y="48"/>
                  </a:lnTo>
                  <a:lnTo>
                    <a:pt x="48" y="46"/>
                  </a:lnTo>
                  <a:lnTo>
                    <a:pt x="52" y="45"/>
                  </a:lnTo>
                  <a:lnTo>
                    <a:pt x="57" y="45"/>
                  </a:lnTo>
                  <a:lnTo>
                    <a:pt x="61" y="44"/>
                  </a:lnTo>
                  <a:lnTo>
                    <a:pt x="66" y="44"/>
                  </a:lnTo>
                  <a:lnTo>
                    <a:pt x="72" y="44"/>
                  </a:lnTo>
                  <a:lnTo>
                    <a:pt x="77" y="45"/>
                  </a:lnTo>
                  <a:lnTo>
                    <a:pt x="81" y="45"/>
                  </a:lnTo>
                  <a:lnTo>
                    <a:pt x="86" y="46"/>
                  </a:lnTo>
                  <a:lnTo>
                    <a:pt x="91" y="48"/>
                  </a:lnTo>
                  <a:lnTo>
                    <a:pt x="94" y="49"/>
                  </a:lnTo>
                  <a:lnTo>
                    <a:pt x="98" y="52"/>
                  </a:lnTo>
                  <a:lnTo>
                    <a:pt x="101" y="54"/>
                  </a:lnTo>
                  <a:lnTo>
                    <a:pt x="106" y="58"/>
                  </a:lnTo>
                  <a:lnTo>
                    <a:pt x="109" y="64"/>
                  </a:lnTo>
                  <a:lnTo>
                    <a:pt x="110" y="69"/>
                  </a:lnTo>
                  <a:lnTo>
                    <a:pt x="111" y="75"/>
                  </a:lnTo>
                  <a:lnTo>
                    <a:pt x="111" y="80"/>
                  </a:lnTo>
                  <a:lnTo>
                    <a:pt x="110" y="86"/>
                  </a:lnTo>
                  <a:lnTo>
                    <a:pt x="109" y="91"/>
                  </a:lnTo>
                  <a:lnTo>
                    <a:pt x="108" y="97"/>
                  </a:lnTo>
                  <a:lnTo>
                    <a:pt x="103" y="127"/>
                  </a:lnTo>
                  <a:lnTo>
                    <a:pt x="102" y="134"/>
                  </a:lnTo>
                  <a:lnTo>
                    <a:pt x="101" y="140"/>
                  </a:lnTo>
                  <a:lnTo>
                    <a:pt x="100" y="145"/>
                  </a:lnTo>
                  <a:lnTo>
                    <a:pt x="100" y="150"/>
                  </a:lnTo>
                  <a:lnTo>
                    <a:pt x="100" y="154"/>
                  </a:lnTo>
                  <a:lnTo>
                    <a:pt x="101" y="157"/>
                  </a:lnTo>
                  <a:lnTo>
                    <a:pt x="101" y="162"/>
                  </a:lnTo>
                  <a:lnTo>
                    <a:pt x="102" y="166"/>
                  </a:lnTo>
                  <a:lnTo>
                    <a:pt x="82" y="166"/>
                  </a:lnTo>
                  <a:lnTo>
                    <a:pt x="81" y="163"/>
                  </a:lnTo>
                  <a:lnTo>
                    <a:pt x="81" y="160"/>
                  </a:lnTo>
                  <a:lnTo>
                    <a:pt x="81" y="156"/>
                  </a:lnTo>
                  <a:lnTo>
                    <a:pt x="80" y="151"/>
                  </a:lnTo>
                  <a:close/>
                  <a:moveTo>
                    <a:pt x="86" y="105"/>
                  </a:moveTo>
                  <a:lnTo>
                    <a:pt x="84" y="106"/>
                  </a:lnTo>
                  <a:lnTo>
                    <a:pt x="82" y="106"/>
                  </a:lnTo>
                  <a:lnTo>
                    <a:pt x="80" y="106"/>
                  </a:lnTo>
                  <a:lnTo>
                    <a:pt x="78" y="108"/>
                  </a:lnTo>
                  <a:lnTo>
                    <a:pt x="75" y="108"/>
                  </a:lnTo>
                  <a:lnTo>
                    <a:pt x="71" y="109"/>
                  </a:lnTo>
                  <a:lnTo>
                    <a:pt x="66" y="109"/>
                  </a:lnTo>
                  <a:lnTo>
                    <a:pt x="60" y="110"/>
                  </a:lnTo>
                  <a:lnTo>
                    <a:pt x="52" y="111"/>
                  </a:lnTo>
                  <a:lnTo>
                    <a:pt x="45" y="112"/>
                  </a:lnTo>
                  <a:lnTo>
                    <a:pt x="40" y="113"/>
                  </a:lnTo>
                  <a:lnTo>
                    <a:pt x="36" y="114"/>
                  </a:lnTo>
                  <a:lnTo>
                    <a:pt x="32" y="115"/>
                  </a:lnTo>
                  <a:lnTo>
                    <a:pt x="29" y="117"/>
                  </a:lnTo>
                  <a:lnTo>
                    <a:pt x="27" y="119"/>
                  </a:lnTo>
                  <a:lnTo>
                    <a:pt x="24" y="121"/>
                  </a:lnTo>
                  <a:lnTo>
                    <a:pt x="22" y="123"/>
                  </a:lnTo>
                  <a:lnTo>
                    <a:pt x="21" y="126"/>
                  </a:lnTo>
                  <a:lnTo>
                    <a:pt x="20" y="129"/>
                  </a:lnTo>
                  <a:lnTo>
                    <a:pt x="20" y="133"/>
                  </a:lnTo>
                  <a:lnTo>
                    <a:pt x="20" y="137"/>
                  </a:lnTo>
                  <a:lnTo>
                    <a:pt x="22" y="141"/>
                  </a:lnTo>
                  <a:lnTo>
                    <a:pt x="23" y="144"/>
                  </a:lnTo>
                  <a:lnTo>
                    <a:pt x="27" y="146"/>
                  </a:lnTo>
                  <a:lnTo>
                    <a:pt x="30" y="149"/>
                  </a:lnTo>
                  <a:lnTo>
                    <a:pt x="34" y="150"/>
                  </a:lnTo>
                  <a:lnTo>
                    <a:pt x="38" y="152"/>
                  </a:lnTo>
                  <a:lnTo>
                    <a:pt x="43" y="152"/>
                  </a:lnTo>
                  <a:lnTo>
                    <a:pt x="49" y="152"/>
                  </a:lnTo>
                  <a:lnTo>
                    <a:pt x="54" y="151"/>
                  </a:lnTo>
                  <a:lnTo>
                    <a:pt x="59" y="149"/>
                  </a:lnTo>
                  <a:lnTo>
                    <a:pt x="64" y="147"/>
                  </a:lnTo>
                  <a:lnTo>
                    <a:pt x="68" y="144"/>
                  </a:lnTo>
                  <a:lnTo>
                    <a:pt x="73" y="141"/>
                  </a:lnTo>
                  <a:lnTo>
                    <a:pt x="76" y="137"/>
                  </a:lnTo>
                  <a:lnTo>
                    <a:pt x="79" y="132"/>
                  </a:lnTo>
                  <a:lnTo>
                    <a:pt x="81" y="126"/>
                  </a:lnTo>
                  <a:lnTo>
                    <a:pt x="83" y="120"/>
                  </a:lnTo>
                  <a:lnTo>
                    <a:pt x="85" y="114"/>
                  </a:lnTo>
                  <a:lnTo>
                    <a:pt x="86" y="105"/>
                  </a:lnTo>
                  <a:close/>
                  <a:moveTo>
                    <a:pt x="173" y="149"/>
                  </a:moveTo>
                  <a:lnTo>
                    <a:pt x="170" y="166"/>
                  </a:lnTo>
                  <a:lnTo>
                    <a:pt x="166" y="167"/>
                  </a:lnTo>
                  <a:lnTo>
                    <a:pt x="163" y="167"/>
                  </a:lnTo>
                  <a:lnTo>
                    <a:pt x="159" y="167"/>
                  </a:lnTo>
                  <a:lnTo>
                    <a:pt x="156" y="167"/>
                  </a:lnTo>
                  <a:lnTo>
                    <a:pt x="150" y="167"/>
                  </a:lnTo>
                  <a:lnTo>
                    <a:pt x="145" y="166"/>
                  </a:lnTo>
                  <a:lnTo>
                    <a:pt x="141" y="164"/>
                  </a:lnTo>
                  <a:lnTo>
                    <a:pt x="137" y="162"/>
                  </a:lnTo>
                  <a:lnTo>
                    <a:pt x="135" y="160"/>
                  </a:lnTo>
                  <a:lnTo>
                    <a:pt x="132" y="158"/>
                  </a:lnTo>
                  <a:lnTo>
                    <a:pt x="131" y="155"/>
                  </a:lnTo>
                  <a:lnTo>
                    <a:pt x="131" y="150"/>
                  </a:lnTo>
                  <a:lnTo>
                    <a:pt x="131" y="147"/>
                  </a:lnTo>
                  <a:lnTo>
                    <a:pt x="132" y="143"/>
                  </a:lnTo>
                  <a:lnTo>
                    <a:pt x="134" y="138"/>
                  </a:lnTo>
                  <a:lnTo>
                    <a:pt x="135" y="132"/>
                  </a:lnTo>
                  <a:lnTo>
                    <a:pt x="149" y="62"/>
                  </a:lnTo>
                  <a:lnTo>
                    <a:pt x="135" y="62"/>
                  </a:lnTo>
                  <a:lnTo>
                    <a:pt x="139" y="45"/>
                  </a:lnTo>
                  <a:lnTo>
                    <a:pt x="152" y="45"/>
                  </a:lnTo>
                  <a:lnTo>
                    <a:pt x="159" y="14"/>
                  </a:lnTo>
                  <a:lnTo>
                    <a:pt x="182" y="0"/>
                  </a:lnTo>
                  <a:lnTo>
                    <a:pt x="173" y="45"/>
                  </a:lnTo>
                  <a:lnTo>
                    <a:pt x="194" y="45"/>
                  </a:lnTo>
                  <a:lnTo>
                    <a:pt x="191" y="62"/>
                  </a:lnTo>
                  <a:lnTo>
                    <a:pt x="169" y="62"/>
                  </a:lnTo>
                  <a:lnTo>
                    <a:pt x="155" y="129"/>
                  </a:lnTo>
                  <a:lnTo>
                    <a:pt x="153" y="135"/>
                  </a:lnTo>
                  <a:lnTo>
                    <a:pt x="153" y="140"/>
                  </a:lnTo>
                  <a:lnTo>
                    <a:pt x="152" y="143"/>
                  </a:lnTo>
                  <a:lnTo>
                    <a:pt x="152" y="144"/>
                  </a:lnTo>
                  <a:lnTo>
                    <a:pt x="152" y="146"/>
                  </a:lnTo>
                  <a:lnTo>
                    <a:pt x="152" y="148"/>
                  </a:lnTo>
                  <a:lnTo>
                    <a:pt x="153" y="149"/>
                  </a:lnTo>
                  <a:lnTo>
                    <a:pt x="155" y="150"/>
                  </a:lnTo>
                  <a:lnTo>
                    <a:pt x="156" y="151"/>
                  </a:lnTo>
                  <a:lnTo>
                    <a:pt x="157" y="151"/>
                  </a:lnTo>
                  <a:lnTo>
                    <a:pt x="159" y="152"/>
                  </a:lnTo>
                  <a:lnTo>
                    <a:pt x="161" y="152"/>
                  </a:lnTo>
                  <a:lnTo>
                    <a:pt x="164" y="152"/>
                  </a:lnTo>
                  <a:lnTo>
                    <a:pt x="167" y="151"/>
                  </a:lnTo>
                  <a:lnTo>
                    <a:pt x="170" y="150"/>
                  </a:lnTo>
                  <a:lnTo>
                    <a:pt x="173" y="1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6" name="Freeform 224"/>
            <p:cNvSpPr>
              <a:spLocks noEditPoints="1"/>
            </p:cNvSpPr>
            <p:nvPr/>
          </p:nvSpPr>
          <p:spPr bwMode="auto">
            <a:xfrm>
              <a:off x="2964" y="2294"/>
              <a:ext cx="176" cy="85"/>
            </a:xfrm>
            <a:custGeom>
              <a:avLst/>
              <a:gdLst>
                <a:gd name="T0" fmla="*/ 98 w 353"/>
                <a:gd name="T1" fmla="*/ 143 h 169"/>
                <a:gd name="T2" fmla="*/ 77 w 353"/>
                <a:gd name="T3" fmla="*/ 163 h 169"/>
                <a:gd name="T4" fmla="*/ 59 w 353"/>
                <a:gd name="T5" fmla="*/ 168 h 169"/>
                <a:gd name="T6" fmla="*/ 35 w 353"/>
                <a:gd name="T7" fmla="*/ 168 h 169"/>
                <a:gd name="T8" fmla="*/ 14 w 353"/>
                <a:gd name="T9" fmla="*/ 157 h 169"/>
                <a:gd name="T10" fmla="*/ 2 w 353"/>
                <a:gd name="T11" fmla="*/ 134 h 169"/>
                <a:gd name="T12" fmla="*/ 2 w 353"/>
                <a:gd name="T13" fmla="*/ 100 h 169"/>
                <a:gd name="T14" fmla="*/ 20 w 353"/>
                <a:gd name="T15" fmla="*/ 66 h 169"/>
                <a:gd name="T16" fmla="*/ 41 w 353"/>
                <a:gd name="T17" fmla="*/ 50 h 169"/>
                <a:gd name="T18" fmla="*/ 57 w 353"/>
                <a:gd name="T19" fmla="*/ 46 h 169"/>
                <a:gd name="T20" fmla="*/ 76 w 353"/>
                <a:gd name="T21" fmla="*/ 47 h 169"/>
                <a:gd name="T22" fmla="*/ 93 w 353"/>
                <a:gd name="T23" fmla="*/ 53 h 169"/>
                <a:gd name="T24" fmla="*/ 109 w 353"/>
                <a:gd name="T25" fmla="*/ 74 h 169"/>
                <a:gd name="T26" fmla="*/ 113 w 353"/>
                <a:gd name="T27" fmla="*/ 103 h 169"/>
                <a:gd name="T28" fmla="*/ 21 w 353"/>
                <a:gd name="T29" fmla="*/ 114 h 169"/>
                <a:gd name="T30" fmla="*/ 21 w 353"/>
                <a:gd name="T31" fmla="*/ 127 h 169"/>
                <a:gd name="T32" fmla="*/ 33 w 353"/>
                <a:gd name="T33" fmla="*/ 149 h 169"/>
                <a:gd name="T34" fmla="*/ 53 w 353"/>
                <a:gd name="T35" fmla="*/ 153 h 169"/>
                <a:gd name="T36" fmla="*/ 74 w 353"/>
                <a:gd name="T37" fmla="*/ 143 h 169"/>
                <a:gd name="T38" fmla="*/ 26 w 353"/>
                <a:gd name="T39" fmla="*/ 96 h 169"/>
                <a:gd name="T40" fmla="*/ 93 w 353"/>
                <a:gd name="T41" fmla="*/ 93 h 169"/>
                <a:gd name="T42" fmla="*/ 88 w 353"/>
                <a:gd name="T43" fmla="*/ 74 h 169"/>
                <a:gd name="T44" fmla="*/ 72 w 353"/>
                <a:gd name="T45" fmla="*/ 62 h 169"/>
                <a:gd name="T46" fmla="*/ 47 w 353"/>
                <a:gd name="T47" fmla="*/ 67 h 169"/>
                <a:gd name="T48" fmla="*/ 29 w 353"/>
                <a:gd name="T49" fmla="*/ 88 h 169"/>
                <a:gd name="T50" fmla="*/ 339 w 353"/>
                <a:gd name="T51" fmla="*/ 124 h 169"/>
                <a:gd name="T52" fmla="*/ 310 w 353"/>
                <a:gd name="T53" fmla="*/ 159 h 169"/>
                <a:gd name="T54" fmla="*/ 288 w 353"/>
                <a:gd name="T55" fmla="*/ 167 h 169"/>
                <a:gd name="T56" fmla="*/ 264 w 353"/>
                <a:gd name="T57" fmla="*/ 169 h 169"/>
                <a:gd name="T58" fmla="*/ 237 w 353"/>
                <a:gd name="T59" fmla="*/ 163 h 169"/>
                <a:gd name="T60" fmla="*/ 215 w 353"/>
                <a:gd name="T61" fmla="*/ 142 h 169"/>
                <a:gd name="T62" fmla="*/ 207 w 353"/>
                <a:gd name="T63" fmla="*/ 78 h 169"/>
                <a:gd name="T64" fmla="*/ 238 w 353"/>
                <a:gd name="T65" fmla="*/ 20 h 169"/>
                <a:gd name="T66" fmla="*/ 267 w 353"/>
                <a:gd name="T67" fmla="*/ 4 h 169"/>
                <a:gd name="T68" fmla="*/ 297 w 353"/>
                <a:gd name="T69" fmla="*/ 0 h 169"/>
                <a:gd name="T70" fmla="*/ 320 w 353"/>
                <a:gd name="T71" fmla="*/ 5 h 169"/>
                <a:gd name="T72" fmla="*/ 341 w 353"/>
                <a:gd name="T73" fmla="*/ 21 h 169"/>
                <a:gd name="T74" fmla="*/ 333 w 353"/>
                <a:gd name="T75" fmla="*/ 52 h 169"/>
                <a:gd name="T76" fmla="*/ 318 w 353"/>
                <a:gd name="T77" fmla="*/ 27 h 169"/>
                <a:gd name="T78" fmla="*/ 292 w 353"/>
                <a:gd name="T79" fmla="*/ 19 h 169"/>
                <a:gd name="T80" fmla="*/ 264 w 353"/>
                <a:gd name="T81" fmla="*/ 25 h 169"/>
                <a:gd name="T82" fmla="*/ 242 w 353"/>
                <a:gd name="T83" fmla="*/ 45 h 169"/>
                <a:gd name="T84" fmla="*/ 225 w 353"/>
                <a:gd name="T85" fmla="*/ 100 h 169"/>
                <a:gd name="T86" fmla="*/ 238 w 353"/>
                <a:gd name="T87" fmla="*/ 139 h 169"/>
                <a:gd name="T88" fmla="*/ 253 w 353"/>
                <a:gd name="T89" fmla="*/ 149 h 169"/>
                <a:gd name="T90" fmla="*/ 272 w 353"/>
                <a:gd name="T91" fmla="*/ 152 h 169"/>
                <a:gd name="T92" fmla="*/ 289 w 353"/>
                <a:gd name="T93" fmla="*/ 149 h 169"/>
                <a:gd name="T94" fmla="*/ 305 w 353"/>
                <a:gd name="T95" fmla="*/ 141 h 169"/>
                <a:gd name="T96" fmla="*/ 326 w 353"/>
                <a:gd name="T97" fmla="*/ 10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169">
                  <a:moveTo>
                    <a:pt x="85" y="127"/>
                  </a:moveTo>
                  <a:lnTo>
                    <a:pt x="105" y="128"/>
                  </a:lnTo>
                  <a:lnTo>
                    <a:pt x="102" y="136"/>
                  </a:lnTo>
                  <a:lnTo>
                    <a:pt x="98" y="143"/>
                  </a:lnTo>
                  <a:lnTo>
                    <a:pt x="93" y="150"/>
                  </a:lnTo>
                  <a:lnTo>
                    <a:pt x="85" y="157"/>
                  </a:lnTo>
                  <a:lnTo>
                    <a:pt x="81" y="160"/>
                  </a:lnTo>
                  <a:lnTo>
                    <a:pt x="77" y="163"/>
                  </a:lnTo>
                  <a:lnTo>
                    <a:pt x="73" y="165"/>
                  </a:lnTo>
                  <a:lnTo>
                    <a:pt x="69" y="166"/>
                  </a:lnTo>
                  <a:lnTo>
                    <a:pt x="63" y="168"/>
                  </a:lnTo>
                  <a:lnTo>
                    <a:pt x="59" y="168"/>
                  </a:lnTo>
                  <a:lnTo>
                    <a:pt x="54" y="169"/>
                  </a:lnTo>
                  <a:lnTo>
                    <a:pt x="49" y="169"/>
                  </a:lnTo>
                  <a:lnTo>
                    <a:pt x="41" y="169"/>
                  </a:lnTo>
                  <a:lnTo>
                    <a:pt x="35" y="168"/>
                  </a:lnTo>
                  <a:lnTo>
                    <a:pt x="29" y="166"/>
                  </a:lnTo>
                  <a:lnTo>
                    <a:pt x="23" y="164"/>
                  </a:lnTo>
                  <a:lnTo>
                    <a:pt x="18" y="161"/>
                  </a:lnTo>
                  <a:lnTo>
                    <a:pt x="14" y="157"/>
                  </a:lnTo>
                  <a:lnTo>
                    <a:pt x="10" y="151"/>
                  </a:lnTo>
                  <a:lnTo>
                    <a:pt x="7" y="146"/>
                  </a:lnTo>
                  <a:lnTo>
                    <a:pt x="4" y="140"/>
                  </a:lnTo>
                  <a:lnTo>
                    <a:pt x="2" y="134"/>
                  </a:lnTo>
                  <a:lnTo>
                    <a:pt x="0" y="127"/>
                  </a:lnTo>
                  <a:lnTo>
                    <a:pt x="0" y="120"/>
                  </a:lnTo>
                  <a:lnTo>
                    <a:pt x="1" y="110"/>
                  </a:lnTo>
                  <a:lnTo>
                    <a:pt x="2" y="100"/>
                  </a:lnTo>
                  <a:lnTo>
                    <a:pt x="6" y="91"/>
                  </a:lnTo>
                  <a:lnTo>
                    <a:pt x="10" y="81"/>
                  </a:lnTo>
                  <a:lnTo>
                    <a:pt x="15" y="73"/>
                  </a:lnTo>
                  <a:lnTo>
                    <a:pt x="20" y="66"/>
                  </a:lnTo>
                  <a:lnTo>
                    <a:pt x="27" y="59"/>
                  </a:lnTo>
                  <a:lnTo>
                    <a:pt x="33" y="54"/>
                  </a:lnTo>
                  <a:lnTo>
                    <a:pt x="37" y="52"/>
                  </a:lnTo>
                  <a:lnTo>
                    <a:pt x="41" y="50"/>
                  </a:lnTo>
                  <a:lnTo>
                    <a:pt x="44" y="49"/>
                  </a:lnTo>
                  <a:lnTo>
                    <a:pt x="49" y="48"/>
                  </a:lnTo>
                  <a:lnTo>
                    <a:pt x="53" y="47"/>
                  </a:lnTo>
                  <a:lnTo>
                    <a:pt x="57" y="46"/>
                  </a:lnTo>
                  <a:lnTo>
                    <a:pt x="61" y="46"/>
                  </a:lnTo>
                  <a:lnTo>
                    <a:pt x="65" y="46"/>
                  </a:lnTo>
                  <a:lnTo>
                    <a:pt x="71" y="46"/>
                  </a:lnTo>
                  <a:lnTo>
                    <a:pt x="76" y="47"/>
                  </a:lnTo>
                  <a:lnTo>
                    <a:pt x="80" y="48"/>
                  </a:lnTo>
                  <a:lnTo>
                    <a:pt x="85" y="49"/>
                  </a:lnTo>
                  <a:lnTo>
                    <a:pt x="90" y="51"/>
                  </a:lnTo>
                  <a:lnTo>
                    <a:pt x="93" y="53"/>
                  </a:lnTo>
                  <a:lnTo>
                    <a:pt x="97" y="55"/>
                  </a:lnTo>
                  <a:lnTo>
                    <a:pt x="100" y="58"/>
                  </a:lnTo>
                  <a:lnTo>
                    <a:pt x="105" y="66"/>
                  </a:lnTo>
                  <a:lnTo>
                    <a:pt x="109" y="74"/>
                  </a:lnTo>
                  <a:lnTo>
                    <a:pt x="112" y="83"/>
                  </a:lnTo>
                  <a:lnTo>
                    <a:pt x="113" y="95"/>
                  </a:lnTo>
                  <a:lnTo>
                    <a:pt x="113" y="99"/>
                  </a:lnTo>
                  <a:lnTo>
                    <a:pt x="113" y="103"/>
                  </a:lnTo>
                  <a:lnTo>
                    <a:pt x="113" y="108"/>
                  </a:lnTo>
                  <a:lnTo>
                    <a:pt x="112" y="113"/>
                  </a:lnTo>
                  <a:lnTo>
                    <a:pt x="22" y="113"/>
                  </a:lnTo>
                  <a:lnTo>
                    <a:pt x="21" y="114"/>
                  </a:lnTo>
                  <a:lnTo>
                    <a:pt x="21" y="116"/>
                  </a:lnTo>
                  <a:lnTo>
                    <a:pt x="20" y="117"/>
                  </a:lnTo>
                  <a:lnTo>
                    <a:pt x="20" y="119"/>
                  </a:lnTo>
                  <a:lnTo>
                    <a:pt x="21" y="127"/>
                  </a:lnTo>
                  <a:lnTo>
                    <a:pt x="22" y="134"/>
                  </a:lnTo>
                  <a:lnTo>
                    <a:pt x="26" y="140"/>
                  </a:lnTo>
                  <a:lnTo>
                    <a:pt x="29" y="145"/>
                  </a:lnTo>
                  <a:lnTo>
                    <a:pt x="33" y="149"/>
                  </a:lnTo>
                  <a:lnTo>
                    <a:pt x="37" y="152"/>
                  </a:lnTo>
                  <a:lnTo>
                    <a:pt x="42" y="153"/>
                  </a:lnTo>
                  <a:lnTo>
                    <a:pt x="48" y="154"/>
                  </a:lnTo>
                  <a:lnTo>
                    <a:pt x="53" y="153"/>
                  </a:lnTo>
                  <a:lnTo>
                    <a:pt x="58" y="152"/>
                  </a:lnTo>
                  <a:lnTo>
                    <a:pt x="63" y="150"/>
                  </a:lnTo>
                  <a:lnTo>
                    <a:pt x="69" y="147"/>
                  </a:lnTo>
                  <a:lnTo>
                    <a:pt x="74" y="143"/>
                  </a:lnTo>
                  <a:lnTo>
                    <a:pt x="78" y="139"/>
                  </a:lnTo>
                  <a:lnTo>
                    <a:pt x="82" y="134"/>
                  </a:lnTo>
                  <a:lnTo>
                    <a:pt x="85" y="127"/>
                  </a:lnTo>
                  <a:close/>
                  <a:moveTo>
                    <a:pt x="26" y="96"/>
                  </a:moveTo>
                  <a:lnTo>
                    <a:pt x="93" y="96"/>
                  </a:lnTo>
                  <a:lnTo>
                    <a:pt x="93" y="95"/>
                  </a:lnTo>
                  <a:lnTo>
                    <a:pt x="93" y="94"/>
                  </a:lnTo>
                  <a:lnTo>
                    <a:pt x="93" y="93"/>
                  </a:lnTo>
                  <a:lnTo>
                    <a:pt x="93" y="92"/>
                  </a:lnTo>
                  <a:lnTo>
                    <a:pt x="93" y="85"/>
                  </a:lnTo>
                  <a:lnTo>
                    <a:pt x="91" y="79"/>
                  </a:lnTo>
                  <a:lnTo>
                    <a:pt x="88" y="74"/>
                  </a:lnTo>
                  <a:lnTo>
                    <a:pt x="85" y="70"/>
                  </a:lnTo>
                  <a:lnTo>
                    <a:pt x="81" y="67"/>
                  </a:lnTo>
                  <a:lnTo>
                    <a:pt x="77" y="64"/>
                  </a:lnTo>
                  <a:lnTo>
                    <a:pt x="72" y="62"/>
                  </a:lnTo>
                  <a:lnTo>
                    <a:pt x="65" y="61"/>
                  </a:lnTo>
                  <a:lnTo>
                    <a:pt x="59" y="62"/>
                  </a:lnTo>
                  <a:lnTo>
                    <a:pt x="53" y="64"/>
                  </a:lnTo>
                  <a:lnTo>
                    <a:pt x="47" y="67"/>
                  </a:lnTo>
                  <a:lnTo>
                    <a:pt x="41" y="70"/>
                  </a:lnTo>
                  <a:lnTo>
                    <a:pt x="36" y="75"/>
                  </a:lnTo>
                  <a:lnTo>
                    <a:pt x="32" y="81"/>
                  </a:lnTo>
                  <a:lnTo>
                    <a:pt x="29" y="88"/>
                  </a:lnTo>
                  <a:lnTo>
                    <a:pt x="26" y="96"/>
                  </a:lnTo>
                  <a:close/>
                  <a:moveTo>
                    <a:pt x="326" y="108"/>
                  </a:moveTo>
                  <a:lnTo>
                    <a:pt x="345" y="111"/>
                  </a:lnTo>
                  <a:lnTo>
                    <a:pt x="339" y="124"/>
                  </a:lnTo>
                  <a:lnTo>
                    <a:pt x="333" y="137"/>
                  </a:lnTo>
                  <a:lnTo>
                    <a:pt x="325" y="147"/>
                  </a:lnTo>
                  <a:lnTo>
                    <a:pt x="315" y="156"/>
                  </a:lnTo>
                  <a:lnTo>
                    <a:pt x="310" y="159"/>
                  </a:lnTo>
                  <a:lnTo>
                    <a:pt x="305" y="162"/>
                  </a:lnTo>
                  <a:lnTo>
                    <a:pt x="299" y="164"/>
                  </a:lnTo>
                  <a:lnTo>
                    <a:pt x="294" y="166"/>
                  </a:lnTo>
                  <a:lnTo>
                    <a:pt x="288" y="167"/>
                  </a:lnTo>
                  <a:lnTo>
                    <a:pt x="283" y="168"/>
                  </a:lnTo>
                  <a:lnTo>
                    <a:pt x="277" y="169"/>
                  </a:lnTo>
                  <a:lnTo>
                    <a:pt x="271" y="169"/>
                  </a:lnTo>
                  <a:lnTo>
                    <a:pt x="264" y="169"/>
                  </a:lnTo>
                  <a:lnTo>
                    <a:pt x="256" y="168"/>
                  </a:lnTo>
                  <a:lnTo>
                    <a:pt x="250" y="167"/>
                  </a:lnTo>
                  <a:lnTo>
                    <a:pt x="244" y="165"/>
                  </a:lnTo>
                  <a:lnTo>
                    <a:pt x="237" y="163"/>
                  </a:lnTo>
                  <a:lnTo>
                    <a:pt x="232" y="160"/>
                  </a:lnTo>
                  <a:lnTo>
                    <a:pt x="227" y="157"/>
                  </a:lnTo>
                  <a:lnTo>
                    <a:pt x="223" y="152"/>
                  </a:lnTo>
                  <a:lnTo>
                    <a:pt x="215" y="142"/>
                  </a:lnTo>
                  <a:lnTo>
                    <a:pt x="209" y="129"/>
                  </a:lnTo>
                  <a:lnTo>
                    <a:pt x="206" y="116"/>
                  </a:lnTo>
                  <a:lnTo>
                    <a:pt x="205" y="99"/>
                  </a:lnTo>
                  <a:lnTo>
                    <a:pt x="207" y="78"/>
                  </a:lnTo>
                  <a:lnTo>
                    <a:pt x="212" y="59"/>
                  </a:lnTo>
                  <a:lnTo>
                    <a:pt x="221" y="42"/>
                  </a:lnTo>
                  <a:lnTo>
                    <a:pt x="232" y="26"/>
                  </a:lnTo>
                  <a:lnTo>
                    <a:pt x="238" y="20"/>
                  </a:lnTo>
                  <a:lnTo>
                    <a:pt x="245" y="14"/>
                  </a:lnTo>
                  <a:lnTo>
                    <a:pt x="252" y="10"/>
                  </a:lnTo>
                  <a:lnTo>
                    <a:pt x="258" y="6"/>
                  </a:lnTo>
                  <a:lnTo>
                    <a:pt x="267" y="4"/>
                  </a:lnTo>
                  <a:lnTo>
                    <a:pt x="274" y="2"/>
                  </a:lnTo>
                  <a:lnTo>
                    <a:pt x="283" y="0"/>
                  </a:lnTo>
                  <a:lnTo>
                    <a:pt x="291" y="0"/>
                  </a:lnTo>
                  <a:lnTo>
                    <a:pt x="297" y="0"/>
                  </a:lnTo>
                  <a:lnTo>
                    <a:pt x="304" y="1"/>
                  </a:lnTo>
                  <a:lnTo>
                    <a:pt x="310" y="2"/>
                  </a:lnTo>
                  <a:lnTo>
                    <a:pt x="315" y="3"/>
                  </a:lnTo>
                  <a:lnTo>
                    <a:pt x="320" y="5"/>
                  </a:lnTo>
                  <a:lnTo>
                    <a:pt x="326" y="8"/>
                  </a:lnTo>
                  <a:lnTo>
                    <a:pt x="330" y="10"/>
                  </a:lnTo>
                  <a:lnTo>
                    <a:pt x="334" y="13"/>
                  </a:lnTo>
                  <a:lnTo>
                    <a:pt x="341" y="21"/>
                  </a:lnTo>
                  <a:lnTo>
                    <a:pt x="347" y="30"/>
                  </a:lnTo>
                  <a:lnTo>
                    <a:pt x="351" y="39"/>
                  </a:lnTo>
                  <a:lnTo>
                    <a:pt x="353" y="51"/>
                  </a:lnTo>
                  <a:lnTo>
                    <a:pt x="333" y="52"/>
                  </a:lnTo>
                  <a:lnTo>
                    <a:pt x="331" y="44"/>
                  </a:lnTo>
                  <a:lnTo>
                    <a:pt x="328" y="37"/>
                  </a:lnTo>
                  <a:lnTo>
                    <a:pt x="323" y="31"/>
                  </a:lnTo>
                  <a:lnTo>
                    <a:pt x="318" y="27"/>
                  </a:lnTo>
                  <a:lnTo>
                    <a:pt x="313" y="23"/>
                  </a:lnTo>
                  <a:lnTo>
                    <a:pt x="307" y="21"/>
                  </a:lnTo>
                  <a:lnTo>
                    <a:pt x="299" y="19"/>
                  </a:lnTo>
                  <a:lnTo>
                    <a:pt x="292" y="19"/>
                  </a:lnTo>
                  <a:lnTo>
                    <a:pt x="285" y="19"/>
                  </a:lnTo>
                  <a:lnTo>
                    <a:pt x="277" y="21"/>
                  </a:lnTo>
                  <a:lnTo>
                    <a:pt x="270" y="22"/>
                  </a:lnTo>
                  <a:lnTo>
                    <a:pt x="264" y="25"/>
                  </a:lnTo>
                  <a:lnTo>
                    <a:pt x="257" y="29"/>
                  </a:lnTo>
                  <a:lnTo>
                    <a:pt x="252" y="33"/>
                  </a:lnTo>
                  <a:lnTo>
                    <a:pt x="247" y="38"/>
                  </a:lnTo>
                  <a:lnTo>
                    <a:pt x="242" y="45"/>
                  </a:lnTo>
                  <a:lnTo>
                    <a:pt x="234" y="57"/>
                  </a:lnTo>
                  <a:lnTo>
                    <a:pt x="229" y="71"/>
                  </a:lnTo>
                  <a:lnTo>
                    <a:pt x="226" y="84"/>
                  </a:lnTo>
                  <a:lnTo>
                    <a:pt x="225" y="100"/>
                  </a:lnTo>
                  <a:lnTo>
                    <a:pt x="226" y="112"/>
                  </a:lnTo>
                  <a:lnTo>
                    <a:pt x="229" y="122"/>
                  </a:lnTo>
                  <a:lnTo>
                    <a:pt x="233" y="131"/>
                  </a:lnTo>
                  <a:lnTo>
                    <a:pt x="238" y="139"/>
                  </a:lnTo>
                  <a:lnTo>
                    <a:pt x="242" y="142"/>
                  </a:lnTo>
                  <a:lnTo>
                    <a:pt x="246" y="145"/>
                  </a:lnTo>
                  <a:lnTo>
                    <a:pt x="249" y="147"/>
                  </a:lnTo>
                  <a:lnTo>
                    <a:pt x="253" y="149"/>
                  </a:lnTo>
                  <a:lnTo>
                    <a:pt x="257" y="150"/>
                  </a:lnTo>
                  <a:lnTo>
                    <a:pt x="263" y="151"/>
                  </a:lnTo>
                  <a:lnTo>
                    <a:pt x="267" y="152"/>
                  </a:lnTo>
                  <a:lnTo>
                    <a:pt x="272" y="152"/>
                  </a:lnTo>
                  <a:lnTo>
                    <a:pt x="276" y="152"/>
                  </a:lnTo>
                  <a:lnTo>
                    <a:pt x="280" y="151"/>
                  </a:lnTo>
                  <a:lnTo>
                    <a:pt x="285" y="150"/>
                  </a:lnTo>
                  <a:lnTo>
                    <a:pt x="289" y="149"/>
                  </a:lnTo>
                  <a:lnTo>
                    <a:pt x="293" y="148"/>
                  </a:lnTo>
                  <a:lnTo>
                    <a:pt x="297" y="146"/>
                  </a:lnTo>
                  <a:lnTo>
                    <a:pt x="301" y="143"/>
                  </a:lnTo>
                  <a:lnTo>
                    <a:pt x="305" y="141"/>
                  </a:lnTo>
                  <a:lnTo>
                    <a:pt x="311" y="135"/>
                  </a:lnTo>
                  <a:lnTo>
                    <a:pt x="317" y="127"/>
                  </a:lnTo>
                  <a:lnTo>
                    <a:pt x="321" y="118"/>
                  </a:lnTo>
                  <a:lnTo>
                    <a:pt x="326" y="1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7" name="Freeform 225"/>
            <p:cNvSpPr>
              <a:spLocks noEditPoints="1"/>
            </p:cNvSpPr>
            <p:nvPr/>
          </p:nvSpPr>
          <p:spPr bwMode="auto">
            <a:xfrm>
              <a:off x="3143" y="2295"/>
              <a:ext cx="349" cy="84"/>
            </a:xfrm>
            <a:custGeom>
              <a:avLst/>
              <a:gdLst>
                <a:gd name="T0" fmla="*/ 58 w 699"/>
                <a:gd name="T1" fmla="*/ 51 h 167"/>
                <a:gd name="T2" fmla="*/ 98 w 699"/>
                <a:gd name="T3" fmla="*/ 46 h 167"/>
                <a:gd name="T4" fmla="*/ 115 w 699"/>
                <a:gd name="T5" fmla="*/ 77 h 167"/>
                <a:gd name="T6" fmla="*/ 92 w 699"/>
                <a:gd name="T7" fmla="*/ 86 h 167"/>
                <a:gd name="T8" fmla="*/ 91 w 699"/>
                <a:gd name="T9" fmla="*/ 64 h 167"/>
                <a:gd name="T10" fmla="*/ 63 w 699"/>
                <a:gd name="T11" fmla="*/ 63 h 167"/>
                <a:gd name="T12" fmla="*/ 37 w 699"/>
                <a:gd name="T13" fmla="*/ 95 h 167"/>
                <a:gd name="T14" fmla="*/ 203 w 699"/>
                <a:gd name="T15" fmla="*/ 160 h 167"/>
                <a:gd name="T16" fmla="*/ 163 w 699"/>
                <a:gd name="T17" fmla="*/ 167 h 167"/>
                <a:gd name="T18" fmla="*/ 133 w 699"/>
                <a:gd name="T19" fmla="*/ 134 h 167"/>
                <a:gd name="T20" fmla="*/ 146 w 699"/>
                <a:gd name="T21" fmla="*/ 105 h 167"/>
                <a:gd name="T22" fmla="*/ 178 w 699"/>
                <a:gd name="T23" fmla="*/ 96 h 167"/>
                <a:gd name="T24" fmla="*/ 224 w 699"/>
                <a:gd name="T25" fmla="*/ 87 h 167"/>
                <a:gd name="T26" fmla="*/ 219 w 699"/>
                <a:gd name="T27" fmla="*/ 66 h 167"/>
                <a:gd name="T28" fmla="*/ 182 w 699"/>
                <a:gd name="T29" fmla="*/ 63 h 167"/>
                <a:gd name="T30" fmla="*/ 149 w 699"/>
                <a:gd name="T31" fmla="*/ 71 h 167"/>
                <a:gd name="T32" fmla="*/ 180 w 699"/>
                <a:gd name="T33" fmla="*/ 46 h 167"/>
                <a:gd name="T34" fmla="*/ 214 w 699"/>
                <a:gd name="T35" fmla="*/ 45 h 167"/>
                <a:gd name="T36" fmla="*/ 242 w 699"/>
                <a:gd name="T37" fmla="*/ 64 h 167"/>
                <a:gd name="T38" fmla="*/ 236 w 699"/>
                <a:gd name="T39" fmla="*/ 127 h 167"/>
                <a:gd name="T40" fmla="*/ 234 w 699"/>
                <a:gd name="T41" fmla="*/ 162 h 167"/>
                <a:gd name="T42" fmla="*/ 219 w 699"/>
                <a:gd name="T43" fmla="*/ 105 h 167"/>
                <a:gd name="T44" fmla="*/ 199 w 699"/>
                <a:gd name="T45" fmla="*/ 109 h 167"/>
                <a:gd name="T46" fmla="*/ 162 w 699"/>
                <a:gd name="T47" fmla="*/ 117 h 167"/>
                <a:gd name="T48" fmla="*/ 153 w 699"/>
                <a:gd name="T49" fmla="*/ 137 h 167"/>
                <a:gd name="T50" fmla="*/ 176 w 699"/>
                <a:gd name="T51" fmla="*/ 152 h 167"/>
                <a:gd name="T52" fmla="*/ 209 w 699"/>
                <a:gd name="T53" fmla="*/ 137 h 167"/>
                <a:gd name="T54" fmla="*/ 283 w 699"/>
                <a:gd name="T55" fmla="*/ 45 h 167"/>
                <a:gd name="T56" fmla="*/ 326 w 699"/>
                <a:gd name="T57" fmla="*/ 47 h 167"/>
                <a:gd name="T58" fmla="*/ 365 w 699"/>
                <a:gd name="T59" fmla="*/ 51 h 167"/>
                <a:gd name="T60" fmla="*/ 370 w 699"/>
                <a:gd name="T61" fmla="*/ 88 h 167"/>
                <a:gd name="T62" fmla="*/ 353 w 699"/>
                <a:gd name="T63" fmla="*/ 76 h 167"/>
                <a:gd name="T64" fmla="*/ 343 w 699"/>
                <a:gd name="T65" fmla="*/ 60 h 167"/>
                <a:gd name="T66" fmla="*/ 302 w 699"/>
                <a:gd name="T67" fmla="*/ 77 h 167"/>
                <a:gd name="T68" fmla="*/ 412 w 699"/>
                <a:gd name="T69" fmla="*/ 45 h 167"/>
                <a:gd name="T70" fmla="*/ 455 w 699"/>
                <a:gd name="T71" fmla="*/ 47 h 167"/>
                <a:gd name="T72" fmla="*/ 494 w 699"/>
                <a:gd name="T73" fmla="*/ 51 h 167"/>
                <a:gd name="T74" fmla="*/ 499 w 699"/>
                <a:gd name="T75" fmla="*/ 88 h 167"/>
                <a:gd name="T76" fmla="*/ 482 w 699"/>
                <a:gd name="T77" fmla="*/ 76 h 167"/>
                <a:gd name="T78" fmla="*/ 472 w 699"/>
                <a:gd name="T79" fmla="*/ 60 h 167"/>
                <a:gd name="T80" fmla="*/ 431 w 699"/>
                <a:gd name="T81" fmla="*/ 77 h 167"/>
                <a:gd name="T82" fmla="*/ 625 w 699"/>
                <a:gd name="T83" fmla="*/ 126 h 167"/>
                <a:gd name="T84" fmla="*/ 593 w 699"/>
                <a:gd name="T85" fmla="*/ 163 h 167"/>
                <a:gd name="T86" fmla="*/ 555 w 699"/>
                <a:gd name="T87" fmla="*/ 166 h 167"/>
                <a:gd name="T88" fmla="*/ 524 w 699"/>
                <a:gd name="T89" fmla="*/ 138 h 167"/>
                <a:gd name="T90" fmla="*/ 530 w 699"/>
                <a:gd name="T91" fmla="*/ 79 h 167"/>
                <a:gd name="T92" fmla="*/ 564 w 699"/>
                <a:gd name="T93" fmla="*/ 47 h 167"/>
                <a:gd name="T94" fmla="*/ 596 w 699"/>
                <a:gd name="T95" fmla="*/ 45 h 167"/>
                <a:gd name="T96" fmla="*/ 625 w 699"/>
                <a:gd name="T97" fmla="*/ 64 h 167"/>
                <a:gd name="T98" fmla="*/ 632 w 699"/>
                <a:gd name="T99" fmla="*/ 111 h 167"/>
                <a:gd name="T100" fmla="*/ 542 w 699"/>
                <a:gd name="T101" fmla="*/ 132 h 167"/>
                <a:gd name="T102" fmla="*/ 573 w 699"/>
                <a:gd name="T103" fmla="*/ 151 h 167"/>
                <a:gd name="T104" fmla="*/ 605 w 699"/>
                <a:gd name="T105" fmla="*/ 125 h 167"/>
                <a:gd name="T106" fmla="*/ 613 w 699"/>
                <a:gd name="T107" fmla="*/ 83 h 167"/>
                <a:gd name="T108" fmla="*/ 585 w 699"/>
                <a:gd name="T109" fmla="*/ 59 h 167"/>
                <a:gd name="T110" fmla="*/ 549 w 699"/>
                <a:gd name="T111" fmla="*/ 8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9" h="167">
                  <a:moveTo>
                    <a:pt x="0" y="166"/>
                  </a:moveTo>
                  <a:lnTo>
                    <a:pt x="35" y="0"/>
                  </a:lnTo>
                  <a:lnTo>
                    <a:pt x="56" y="0"/>
                  </a:lnTo>
                  <a:lnTo>
                    <a:pt x="42" y="65"/>
                  </a:lnTo>
                  <a:lnTo>
                    <a:pt x="47" y="59"/>
                  </a:lnTo>
                  <a:lnTo>
                    <a:pt x="53" y="54"/>
                  </a:lnTo>
                  <a:lnTo>
                    <a:pt x="58" y="51"/>
                  </a:lnTo>
                  <a:lnTo>
                    <a:pt x="63" y="48"/>
                  </a:lnTo>
                  <a:lnTo>
                    <a:pt x="68" y="46"/>
                  </a:lnTo>
                  <a:lnTo>
                    <a:pt x="73" y="45"/>
                  </a:lnTo>
                  <a:lnTo>
                    <a:pt x="79" y="44"/>
                  </a:lnTo>
                  <a:lnTo>
                    <a:pt x="84" y="44"/>
                  </a:lnTo>
                  <a:lnTo>
                    <a:pt x="91" y="44"/>
                  </a:lnTo>
                  <a:lnTo>
                    <a:pt x="98" y="46"/>
                  </a:lnTo>
                  <a:lnTo>
                    <a:pt x="103" y="48"/>
                  </a:lnTo>
                  <a:lnTo>
                    <a:pt x="107" y="51"/>
                  </a:lnTo>
                  <a:lnTo>
                    <a:pt x="111" y="55"/>
                  </a:lnTo>
                  <a:lnTo>
                    <a:pt x="113" y="60"/>
                  </a:lnTo>
                  <a:lnTo>
                    <a:pt x="115" y="67"/>
                  </a:lnTo>
                  <a:lnTo>
                    <a:pt x="115" y="73"/>
                  </a:lnTo>
                  <a:lnTo>
                    <a:pt x="115" y="77"/>
                  </a:lnTo>
                  <a:lnTo>
                    <a:pt x="114" y="81"/>
                  </a:lnTo>
                  <a:lnTo>
                    <a:pt x="113" y="88"/>
                  </a:lnTo>
                  <a:lnTo>
                    <a:pt x="111" y="96"/>
                  </a:lnTo>
                  <a:lnTo>
                    <a:pt x="96" y="166"/>
                  </a:lnTo>
                  <a:lnTo>
                    <a:pt x="76" y="166"/>
                  </a:lnTo>
                  <a:lnTo>
                    <a:pt x="91" y="93"/>
                  </a:lnTo>
                  <a:lnTo>
                    <a:pt x="92" y="86"/>
                  </a:lnTo>
                  <a:lnTo>
                    <a:pt x="94" y="80"/>
                  </a:lnTo>
                  <a:lnTo>
                    <a:pt x="96" y="76"/>
                  </a:lnTo>
                  <a:lnTo>
                    <a:pt x="96" y="73"/>
                  </a:lnTo>
                  <a:lnTo>
                    <a:pt x="96" y="70"/>
                  </a:lnTo>
                  <a:lnTo>
                    <a:pt x="94" y="68"/>
                  </a:lnTo>
                  <a:lnTo>
                    <a:pt x="92" y="66"/>
                  </a:lnTo>
                  <a:lnTo>
                    <a:pt x="91" y="64"/>
                  </a:lnTo>
                  <a:lnTo>
                    <a:pt x="89" y="62"/>
                  </a:lnTo>
                  <a:lnTo>
                    <a:pt x="86" y="60"/>
                  </a:lnTo>
                  <a:lnTo>
                    <a:pt x="83" y="59"/>
                  </a:lnTo>
                  <a:lnTo>
                    <a:pt x="79" y="59"/>
                  </a:lnTo>
                  <a:lnTo>
                    <a:pt x="73" y="59"/>
                  </a:lnTo>
                  <a:lnTo>
                    <a:pt x="68" y="60"/>
                  </a:lnTo>
                  <a:lnTo>
                    <a:pt x="63" y="63"/>
                  </a:lnTo>
                  <a:lnTo>
                    <a:pt x="58" y="66"/>
                  </a:lnTo>
                  <a:lnTo>
                    <a:pt x="54" y="69"/>
                  </a:lnTo>
                  <a:lnTo>
                    <a:pt x="49" y="73"/>
                  </a:lnTo>
                  <a:lnTo>
                    <a:pt x="45" y="77"/>
                  </a:lnTo>
                  <a:lnTo>
                    <a:pt x="42" y="81"/>
                  </a:lnTo>
                  <a:lnTo>
                    <a:pt x="39" y="88"/>
                  </a:lnTo>
                  <a:lnTo>
                    <a:pt x="37" y="95"/>
                  </a:lnTo>
                  <a:lnTo>
                    <a:pt x="34" y="104"/>
                  </a:lnTo>
                  <a:lnTo>
                    <a:pt x="32" y="115"/>
                  </a:lnTo>
                  <a:lnTo>
                    <a:pt x="21" y="166"/>
                  </a:lnTo>
                  <a:lnTo>
                    <a:pt x="0" y="166"/>
                  </a:lnTo>
                  <a:close/>
                  <a:moveTo>
                    <a:pt x="213" y="151"/>
                  </a:moveTo>
                  <a:lnTo>
                    <a:pt x="208" y="156"/>
                  </a:lnTo>
                  <a:lnTo>
                    <a:pt x="203" y="160"/>
                  </a:lnTo>
                  <a:lnTo>
                    <a:pt x="197" y="163"/>
                  </a:lnTo>
                  <a:lnTo>
                    <a:pt x="192" y="165"/>
                  </a:lnTo>
                  <a:lnTo>
                    <a:pt x="187" y="166"/>
                  </a:lnTo>
                  <a:lnTo>
                    <a:pt x="182" y="166"/>
                  </a:lnTo>
                  <a:lnTo>
                    <a:pt x="176" y="167"/>
                  </a:lnTo>
                  <a:lnTo>
                    <a:pt x="171" y="167"/>
                  </a:lnTo>
                  <a:lnTo>
                    <a:pt x="163" y="167"/>
                  </a:lnTo>
                  <a:lnTo>
                    <a:pt x="155" y="165"/>
                  </a:lnTo>
                  <a:lnTo>
                    <a:pt x="149" y="163"/>
                  </a:lnTo>
                  <a:lnTo>
                    <a:pt x="144" y="159"/>
                  </a:lnTo>
                  <a:lnTo>
                    <a:pt x="139" y="154"/>
                  </a:lnTo>
                  <a:lnTo>
                    <a:pt x="135" y="147"/>
                  </a:lnTo>
                  <a:lnTo>
                    <a:pt x="134" y="141"/>
                  </a:lnTo>
                  <a:lnTo>
                    <a:pt x="133" y="134"/>
                  </a:lnTo>
                  <a:lnTo>
                    <a:pt x="133" y="129"/>
                  </a:lnTo>
                  <a:lnTo>
                    <a:pt x="134" y="124"/>
                  </a:lnTo>
                  <a:lnTo>
                    <a:pt x="135" y="120"/>
                  </a:lnTo>
                  <a:lnTo>
                    <a:pt x="137" y="116"/>
                  </a:lnTo>
                  <a:lnTo>
                    <a:pt x="140" y="112"/>
                  </a:lnTo>
                  <a:lnTo>
                    <a:pt x="143" y="109"/>
                  </a:lnTo>
                  <a:lnTo>
                    <a:pt x="146" y="105"/>
                  </a:lnTo>
                  <a:lnTo>
                    <a:pt x="150" y="103"/>
                  </a:lnTo>
                  <a:lnTo>
                    <a:pt x="153" y="101"/>
                  </a:lnTo>
                  <a:lnTo>
                    <a:pt x="157" y="99"/>
                  </a:lnTo>
                  <a:lnTo>
                    <a:pt x="163" y="98"/>
                  </a:lnTo>
                  <a:lnTo>
                    <a:pt x="168" y="97"/>
                  </a:lnTo>
                  <a:lnTo>
                    <a:pt x="172" y="96"/>
                  </a:lnTo>
                  <a:lnTo>
                    <a:pt x="178" y="96"/>
                  </a:lnTo>
                  <a:lnTo>
                    <a:pt x="187" y="95"/>
                  </a:lnTo>
                  <a:lnTo>
                    <a:pt x="195" y="95"/>
                  </a:lnTo>
                  <a:lnTo>
                    <a:pt x="204" y="94"/>
                  </a:lnTo>
                  <a:lnTo>
                    <a:pt x="211" y="93"/>
                  </a:lnTo>
                  <a:lnTo>
                    <a:pt x="217" y="92"/>
                  </a:lnTo>
                  <a:lnTo>
                    <a:pt x="222" y="91"/>
                  </a:lnTo>
                  <a:lnTo>
                    <a:pt x="224" y="87"/>
                  </a:lnTo>
                  <a:lnTo>
                    <a:pt x="224" y="82"/>
                  </a:lnTo>
                  <a:lnTo>
                    <a:pt x="225" y="79"/>
                  </a:lnTo>
                  <a:lnTo>
                    <a:pt x="225" y="76"/>
                  </a:lnTo>
                  <a:lnTo>
                    <a:pt x="225" y="73"/>
                  </a:lnTo>
                  <a:lnTo>
                    <a:pt x="224" y="70"/>
                  </a:lnTo>
                  <a:lnTo>
                    <a:pt x="221" y="68"/>
                  </a:lnTo>
                  <a:lnTo>
                    <a:pt x="219" y="66"/>
                  </a:lnTo>
                  <a:lnTo>
                    <a:pt x="215" y="63"/>
                  </a:lnTo>
                  <a:lnTo>
                    <a:pt x="211" y="60"/>
                  </a:lnTo>
                  <a:lnTo>
                    <a:pt x="205" y="59"/>
                  </a:lnTo>
                  <a:lnTo>
                    <a:pt x="198" y="59"/>
                  </a:lnTo>
                  <a:lnTo>
                    <a:pt x="192" y="59"/>
                  </a:lnTo>
                  <a:lnTo>
                    <a:pt x="187" y="60"/>
                  </a:lnTo>
                  <a:lnTo>
                    <a:pt x="182" y="63"/>
                  </a:lnTo>
                  <a:lnTo>
                    <a:pt x="177" y="66"/>
                  </a:lnTo>
                  <a:lnTo>
                    <a:pt x="173" y="69"/>
                  </a:lnTo>
                  <a:lnTo>
                    <a:pt x="170" y="72"/>
                  </a:lnTo>
                  <a:lnTo>
                    <a:pt x="168" y="76"/>
                  </a:lnTo>
                  <a:lnTo>
                    <a:pt x="166" y="81"/>
                  </a:lnTo>
                  <a:lnTo>
                    <a:pt x="146" y="79"/>
                  </a:lnTo>
                  <a:lnTo>
                    <a:pt x="149" y="71"/>
                  </a:lnTo>
                  <a:lnTo>
                    <a:pt x="154" y="64"/>
                  </a:lnTo>
                  <a:lnTo>
                    <a:pt x="160" y="57"/>
                  </a:lnTo>
                  <a:lnTo>
                    <a:pt x="166" y="53"/>
                  </a:lnTo>
                  <a:lnTo>
                    <a:pt x="169" y="51"/>
                  </a:lnTo>
                  <a:lnTo>
                    <a:pt x="173" y="49"/>
                  </a:lnTo>
                  <a:lnTo>
                    <a:pt x="176" y="48"/>
                  </a:lnTo>
                  <a:lnTo>
                    <a:pt x="180" y="46"/>
                  </a:lnTo>
                  <a:lnTo>
                    <a:pt x="185" y="45"/>
                  </a:lnTo>
                  <a:lnTo>
                    <a:pt x="190" y="45"/>
                  </a:lnTo>
                  <a:lnTo>
                    <a:pt x="194" y="44"/>
                  </a:lnTo>
                  <a:lnTo>
                    <a:pt x="199" y="44"/>
                  </a:lnTo>
                  <a:lnTo>
                    <a:pt x="205" y="44"/>
                  </a:lnTo>
                  <a:lnTo>
                    <a:pt x="210" y="45"/>
                  </a:lnTo>
                  <a:lnTo>
                    <a:pt x="214" y="45"/>
                  </a:lnTo>
                  <a:lnTo>
                    <a:pt x="219" y="46"/>
                  </a:lnTo>
                  <a:lnTo>
                    <a:pt x="224" y="48"/>
                  </a:lnTo>
                  <a:lnTo>
                    <a:pt x="227" y="49"/>
                  </a:lnTo>
                  <a:lnTo>
                    <a:pt x="231" y="52"/>
                  </a:lnTo>
                  <a:lnTo>
                    <a:pt x="234" y="54"/>
                  </a:lnTo>
                  <a:lnTo>
                    <a:pt x="239" y="58"/>
                  </a:lnTo>
                  <a:lnTo>
                    <a:pt x="242" y="64"/>
                  </a:lnTo>
                  <a:lnTo>
                    <a:pt x="243" y="69"/>
                  </a:lnTo>
                  <a:lnTo>
                    <a:pt x="244" y="75"/>
                  </a:lnTo>
                  <a:lnTo>
                    <a:pt x="244" y="80"/>
                  </a:lnTo>
                  <a:lnTo>
                    <a:pt x="243" y="86"/>
                  </a:lnTo>
                  <a:lnTo>
                    <a:pt x="242" y="91"/>
                  </a:lnTo>
                  <a:lnTo>
                    <a:pt x="241" y="97"/>
                  </a:lnTo>
                  <a:lnTo>
                    <a:pt x="236" y="127"/>
                  </a:lnTo>
                  <a:lnTo>
                    <a:pt x="235" y="134"/>
                  </a:lnTo>
                  <a:lnTo>
                    <a:pt x="234" y="140"/>
                  </a:lnTo>
                  <a:lnTo>
                    <a:pt x="233" y="145"/>
                  </a:lnTo>
                  <a:lnTo>
                    <a:pt x="233" y="150"/>
                  </a:lnTo>
                  <a:lnTo>
                    <a:pt x="233" y="154"/>
                  </a:lnTo>
                  <a:lnTo>
                    <a:pt x="234" y="157"/>
                  </a:lnTo>
                  <a:lnTo>
                    <a:pt x="234" y="162"/>
                  </a:lnTo>
                  <a:lnTo>
                    <a:pt x="235" y="166"/>
                  </a:lnTo>
                  <a:lnTo>
                    <a:pt x="215" y="166"/>
                  </a:lnTo>
                  <a:lnTo>
                    <a:pt x="214" y="163"/>
                  </a:lnTo>
                  <a:lnTo>
                    <a:pt x="214" y="160"/>
                  </a:lnTo>
                  <a:lnTo>
                    <a:pt x="214" y="156"/>
                  </a:lnTo>
                  <a:lnTo>
                    <a:pt x="213" y="151"/>
                  </a:lnTo>
                  <a:close/>
                  <a:moveTo>
                    <a:pt x="219" y="105"/>
                  </a:moveTo>
                  <a:lnTo>
                    <a:pt x="217" y="106"/>
                  </a:lnTo>
                  <a:lnTo>
                    <a:pt x="215" y="106"/>
                  </a:lnTo>
                  <a:lnTo>
                    <a:pt x="213" y="106"/>
                  </a:lnTo>
                  <a:lnTo>
                    <a:pt x="211" y="108"/>
                  </a:lnTo>
                  <a:lnTo>
                    <a:pt x="208" y="108"/>
                  </a:lnTo>
                  <a:lnTo>
                    <a:pt x="204" y="109"/>
                  </a:lnTo>
                  <a:lnTo>
                    <a:pt x="199" y="109"/>
                  </a:lnTo>
                  <a:lnTo>
                    <a:pt x="193" y="110"/>
                  </a:lnTo>
                  <a:lnTo>
                    <a:pt x="185" y="111"/>
                  </a:lnTo>
                  <a:lnTo>
                    <a:pt x="178" y="112"/>
                  </a:lnTo>
                  <a:lnTo>
                    <a:pt x="173" y="113"/>
                  </a:lnTo>
                  <a:lnTo>
                    <a:pt x="169" y="114"/>
                  </a:lnTo>
                  <a:lnTo>
                    <a:pt x="165" y="115"/>
                  </a:lnTo>
                  <a:lnTo>
                    <a:pt x="162" y="117"/>
                  </a:lnTo>
                  <a:lnTo>
                    <a:pt x="160" y="119"/>
                  </a:lnTo>
                  <a:lnTo>
                    <a:pt x="157" y="121"/>
                  </a:lnTo>
                  <a:lnTo>
                    <a:pt x="155" y="123"/>
                  </a:lnTo>
                  <a:lnTo>
                    <a:pt x="154" y="126"/>
                  </a:lnTo>
                  <a:lnTo>
                    <a:pt x="153" y="129"/>
                  </a:lnTo>
                  <a:lnTo>
                    <a:pt x="153" y="133"/>
                  </a:lnTo>
                  <a:lnTo>
                    <a:pt x="153" y="137"/>
                  </a:lnTo>
                  <a:lnTo>
                    <a:pt x="155" y="141"/>
                  </a:lnTo>
                  <a:lnTo>
                    <a:pt x="156" y="144"/>
                  </a:lnTo>
                  <a:lnTo>
                    <a:pt x="160" y="146"/>
                  </a:lnTo>
                  <a:lnTo>
                    <a:pt x="163" y="149"/>
                  </a:lnTo>
                  <a:lnTo>
                    <a:pt x="167" y="150"/>
                  </a:lnTo>
                  <a:lnTo>
                    <a:pt x="171" y="152"/>
                  </a:lnTo>
                  <a:lnTo>
                    <a:pt x="176" y="152"/>
                  </a:lnTo>
                  <a:lnTo>
                    <a:pt x="182" y="152"/>
                  </a:lnTo>
                  <a:lnTo>
                    <a:pt x="187" y="151"/>
                  </a:lnTo>
                  <a:lnTo>
                    <a:pt x="192" y="149"/>
                  </a:lnTo>
                  <a:lnTo>
                    <a:pt x="197" y="147"/>
                  </a:lnTo>
                  <a:lnTo>
                    <a:pt x="201" y="144"/>
                  </a:lnTo>
                  <a:lnTo>
                    <a:pt x="206" y="141"/>
                  </a:lnTo>
                  <a:lnTo>
                    <a:pt x="209" y="137"/>
                  </a:lnTo>
                  <a:lnTo>
                    <a:pt x="212" y="132"/>
                  </a:lnTo>
                  <a:lnTo>
                    <a:pt x="214" y="126"/>
                  </a:lnTo>
                  <a:lnTo>
                    <a:pt x="216" y="120"/>
                  </a:lnTo>
                  <a:lnTo>
                    <a:pt x="218" y="114"/>
                  </a:lnTo>
                  <a:lnTo>
                    <a:pt x="219" y="105"/>
                  </a:lnTo>
                  <a:close/>
                  <a:moveTo>
                    <a:pt x="258" y="166"/>
                  </a:moveTo>
                  <a:lnTo>
                    <a:pt x="283" y="45"/>
                  </a:lnTo>
                  <a:lnTo>
                    <a:pt x="302" y="45"/>
                  </a:lnTo>
                  <a:lnTo>
                    <a:pt x="298" y="66"/>
                  </a:lnTo>
                  <a:lnTo>
                    <a:pt x="304" y="60"/>
                  </a:lnTo>
                  <a:lnTo>
                    <a:pt x="310" y="55"/>
                  </a:lnTo>
                  <a:lnTo>
                    <a:pt x="316" y="52"/>
                  </a:lnTo>
                  <a:lnTo>
                    <a:pt x="321" y="49"/>
                  </a:lnTo>
                  <a:lnTo>
                    <a:pt x="326" y="47"/>
                  </a:lnTo>
                  <a:lnTo>
                    <a:pt x="332" y="45"/>
                  </a:lnTo>
                  <a:lnTo>
                    <a:pt x="337" y="44"/>
                  </a:lnTo>
                  <a:lnTo>
                    <a:pt x="342" y="44"/>
                  </a:lnTo>
                  <a:lnTo>
                    <a:pt x="348" y="44"/>
                  </a:lnTo>
                  <a:lnTo>
                    <a:pt x="355" y="46"/>
                  </a:lnTo>
                  <a:lnTo>
                    <a:pt x="360" y="48"/>
                  </a:lnTo>
                  <a:lnTo>
                    <a:pt x="365" y="51"/>
                  </a:lnTo>
                  <a:lnTo>
                    <a:pt x="368" y="55"/>
                  </a:lnTo>
                  <a:lnTo>
                    <a:pt x="370" y="60"/>
                  </a:lnTo>
                  <a:lnTo>
                    <a:pt x="372" y="67"/>
                  </a:lnTo>
                  <a:lnTo>
                    <a:pt x="372" y="73"/>
                  </a:lnTo>
                  <a:lnTo>
                    <a:pt x="372" y="77"/>
                  </a:lnTo>
                  <a:lnTo>
                    <a:pt x="371" y="81"/>
                  </a:lnTo>
                  <a:lnTo>
                    <a:pt x="370" y="88"/>
                  </a:lnTo>
                  <a:lnTo>
                    <a:pt x="369" y="94"/>
                  </a:lnTo>
                  <a:lnTo>
                    <a:pt x="354" y="166"/>
                  </a:lnTo>
                  <a:lnTo>
                    <a:pt x="334" y="166"/>
                  </a:lnTo>
                  <a:lnTo>
                    <a:pt x="349" y="90"/>
                  </a:lnTo>
                  <a:lnTo>
                    <a:pt x="350" y="85"/>
                  </a:lnTo>
                  <a:lnTo>
                    <a:pt x="351" y="80"/>
                  </a:lnTo>
                  <a:lnTo>
                    <a:pt x="353" y="76"/>
                  </a:lnTo>
                  <a:lnTo>
                    <a:pt x="353" y="73"/>
                  </a:lnTo>
                  <a:lnTo>
                    <a:pt x="353" y="70"/>
                  </a:lnTo>
                  <a:lnTo>
                    <a:pt x="351" y="68"/>
                  </a:lnTo>
                  <a:lnTo>
                    <a:pt x="349" y="66"/>
                  </a:lnTo>
                  <a:lnTo>
                    <a:pt x="348" y="64"/>
                  </a:lnTo>
                  <a:lnTo>
                    <a:pt x="346" y="62"/>
                  </a:lnTo>
                  <a:lnTo>
                    <a:pt x="343" y="60"/>
                  </a:lnTo>
                  <a:lnTo>
                    <a:pt x="340" y="59"/>
                  </a:lnTo>
                  <a:lnTo>
                    <a:pt x="336" y="59"/>
                  </a:lnTo>
                  <a:lnTo>
                    <a:pt x="328" y="60"/>
                  </a:lnTo>
                  <a:lnTo>
                    <a:pt x="321" y="63"/>
                  </a:lnTo>
                  <a:lnTo>
                    <a:pt x="314" y="66"/>
                  </a:lnTo>
                  <a:lnTo>
                    <a:pt x="307" y="71"/>
                  </a:lnTo>
                  <a:lnTo>
                    <a:pt x="302" y="77"/>
                  </a:lnTo>
                  <a:lnTo>
                    <a:pt x="297" y="87"/>
                  </a:lnTo>
                  <a:lnTo>
                    <a:pt x="293" y="97"/>
                  </a:lnTo>
                  <a:lnTo>
                    <a:pt x="290" y="111"/>
                  </a:lnTo>
                  <a:lnTo>
                    <a:pt x="279" y="166"/>
                  </a:lnTo>
                  <a:lnTo>
                    <a:pt x="258" y="166"/>
                  </a:lnTo>
                  <a:close/>
                  <a:moveTo>
                    <a:pt x="387" y="166"/>
                  </a:moveTo>
                  <a:lnTo>
                    <a:pt x="412" y="45"/>
                  </a:lnTo>
                  <a:lnTo>
                    <a:pt x="431" y="45"/>
                  </a:lnTo>
                  <a:lnTo>
                    <a:pt x="427" y="66"/>
                  </a:lnTo>
                  <a:lnTo>
                    <a:pt x="433" y="60"/>
                  </a:lnTo>
                  <a:lnTo>
                    <a:pt x="439" y="55"/>
                  </a:lnTo>
                  <a:lnTo>
                    <a:pt x="445" y="52"/>
                  </a:lnTo>
                  <a:lnTo>
                    <a:pt x="450" y="49"/>
                  </a:lnTo>
                  <a:lnTo>
                    <a:pt x="455" y="47"/>
                  </a:lnTo>
                  <a:lnTo>
                    <a:pt x="461" y="45"/>
                  </a:lnTo>
                  <a:lnTo>
                    <a:pt x="466" y="44"/>
                  </a:lnTo>
                  <a:lnTo>
                    <a:pt x="471" y="44"/>
                  </a:lnTo>
                  <a:lnTo>
                    <a:pt x="477" y="44"/>
                  </a:lnTo>
                  <a:lnTo>
                    <a:pt x="484" y="46"/>
                  </a:lnTo>
                  <a:lnTo>
                    <a:pt x="489" y="48"/>
                  </a:lnTo>
                  <a:lnTo>
                    <a:pt x="494" y="51"/>
                  </a:lnTo>
                  <a:lnTo>
                    <a:pt x="497" y="55"/>
                  </a:lnTo>
                  <a:lnTo>
                    <a:pt x="499" y="60"/>
                  </a:lnTo>
                  <a:lnTo>
                    <a:pt x="501" y="67"/>
                  </a:lnTo>
                  <a:lnTo>
                    <a:pt x="501" y="73"/>
                  </a:lnTo>
                  <a:lnTo>
                    <a:pt x="501" y="77"/>
                  </a:lnTo>
                  <a:lnTo>
                    <a:pt x="500" y="81"/>
                  </a:lnTo>
                  <a:lnTo>
                    <a:pt x="499" y="88"/>
                  </a:lnTo>
                  <a:lnTo>
                    <a:pt x="498" y="94"/>
                  </a:lnTo>
                  <a:lnTo>
                    <a:pt x="483" y="166"/>
                  </a:lnTo>
                  <a:lnTo>
                    <a:pt x="463" y="166"/>
                  </a:lnTo>
                  <a:lnTo>
                    <a:pt x="478" y="90"/>
                  </a:lnTo>
                  <a:lnTo>
                    <a:pt x="479" y="85"/>
                  </a:lnTo>
                  <a:lnTo>
                    <a:pt x="481" y="80"/>
                  </a:lnTo>
                  <a:lnTo>
                    <a:pt x="482" y="76"/>
                  </a:lnTo>
                  <a:lnTo>
                    <a:pt x="482" y="73"/>
                  </a:lnTo>
                  <a:lnTo>
                    <a:pt x="482" y="70"/>
                  </a:lnTo>
                  <a:lnTo>
                    <a:pt x="481" y="68"/>
                  </a:lnTo>
                  <a:lnTo>
                    <a:pt x="478" y="66"/>
                  </a:lnTo>
                  <a:lnTo>
                    <a:pt x="477" y="64"/>
                  </a:lnTo>
                  <a:lnTo>
                    <a:pt x="475" y="62"/>
                  </a:lnTo>
                  <a:lnTo>
                    <a:pt x="472" y="60"/>
                  </a:lnTo>
                  <a:lnTo>
                    <a:pt x="469" y="59"/>
                  </a:lnTo>
                  <a:lnTo>
                    <a:pt x="465" y="59"/>
                  </a:lnTo>
                  <a:lnTo>
                    <a:pt x="457" y="60"/>
                  </a:lnTo>
                  <a:lnTo>
                    <a:pt x="450" y="63"/>
                  </a:lnTo>
                  <a:lnTo>
                    <a:pt x="443" y="66"/>
                  </a:lnTo>
                  <a:lnTo>
                    <a:pt x="436" y="71"/>
                  </a:lnTo>
                  <a:lnTo>
                    <a:pt x="431" y="77"/>
                  </a:lnTo>
                  <a:lnTo>
                    <a:pt x="426" y="87"/>
                  </a:lnTo>
                  <a:lnTo>
                    <a:pt x="422" y="97"/>
                  </a:lnTo>
                  <a:lnTo>
                    <a:pt x="419" y="111"/>
                  </a:lnTo>
                  <a:lnTo>
                    <a:pt x="408" y="166"/>
                  </a:lnTo>
                  <a:lnTo>
                    <a:pt x="387" y="166"/>
                  </a:lnTo>
                  <a:close/>
                  <a:moveTo>
                    <a:pt x="605" y="125"/>
                  </a:moveTo>
                  <a:lnTo>
                    <a:pt x="625" y="126"/>
                  </a:lnTo>
                  <a:lnTo>
                    <a:pt x="622" y="134"/>
                  </a:lnTo>
                  <a:lnTo>
                    <a:pt x="618" y="141"/>
                  </a:lnTo>
                  <a:lnTo>
                    <a:pt x="613" y="148"/>
                  </a:lnTo>
                  <a:lnTo>
                    <a:pt x="605" y="155"/>
                  </a:lnTo>
                  <a:lnTo>
                    <a:pt x="601" y="158"/>
                  </a:lnTo>
                  <a:lnTo>
                    <a:pt x="597" y="161"/>
                  </a:lnTo>
                  <a:lnTo>
                    <a:pt x="593" y="163"/>
                  </a:lnTo>
                  <a:lnTo>
                    <a:pt x="589" y="164"/>
                  </a:lnTo>
                  <a:lnTo>
                    <a:pt x="583" y="166"/>
                  </a:lnTo>
                  <a:lnTo>
                    <a:pt x="579" y="166"/>
                  </a:lnTo>
                  <a:lnTo>
                    <a:pt x="574" y="167"/>
                  </a:lnTo>
                  <a:lnTo>
                    <a:pt x="569" y="167"/>
                  </a:lnTo>
                  <a:lnTo>
                    <a:pt x="561" y="167"/>
                  </a:lnTo>
                  <a:lnTo>
                    <a:pt x="555" y="166"/>
                  </a:lnTo>
                  <a:lnTo>
                    <a:pt x="549" y="164"/>
                  </a:lnTo>
                  <a:lnTo>
                    <a:pt x="543" y="162"/>
                  </a:lnTo>
                  <a:lnTo>
                    <a:pt x="538" y="159"/>
                  </a:lnTo>
                  <a:lnTo>
                    <a:pt x="534" y="155"/>
                  </a:lnTo>
                  <a:lnTo>
                    <a:pt x="530" y="149"/>
                  </a:lnTo>
                  <a:lnTo>
                    <a:pt x="527" y="144"/>
                  </a:lnTo>
                  <a:lnTo>
                    <a:pt x="524" y="138"/>
                  </a:lnTo>
                  <a:lnTo>
                    <a:pt x="522" y="132"/>
                  </a:lnTo>
                  <a:lnTo>
                    <a:pt x="520" y="125"/>
                  </a:lnTo>
                  <a:lnTo>
                    <a:pt x="520" y="118"/>
                  </a:lnTo>
                  <a:lnTo>
                    <a:pt x="521" y="108"/>
                  </a:lnTo>
                  <a:lnTo>
                    <a:pt x="522" y="98"/>
                  </a:lnTo>
                  <a:lnTo>
                    <a:pt x="526" y="89"/>
                  </a:lnTo>
                  <a:lnTo>
                    <a:pt x="530" y="79"/>
                  </a:lnTo>
                  <a:lnTo>
                    <a:pt x="535" y="71"/>
                  </a:lnTo>
                  <a:lnTo>
                    <a:pt x="540" y="64"/>
                  </a:lnTo>
                  <a:lnTo>
                    <a:pt x="547" y="57"/>
                  </a:lnTo>
                  <a:lnTo>
                    <a:pt x="553" y="52"/>
                  </a:lnTo>
                  <a:lnTo>
                    <a:pt x="557" y="50"/>
                  </a:lnTo>
                  <a:lnTo>
                    <a:pt x="561" y="48"/>
                  </a:lnTo>
                  <a:lnTo>
                    <a:pt x="564" y="47"/>
                  </a:lnTo>
                  <a:lnTo>
                    <a:pt x="569" y="46"/>
                  </a:lnTo>
                  <a:lnTo>
                    <a:pt x="573" y="45"/>
                  </a:lnTo>
                  <a:lnTo>
                    <a:pt x="577" y="44"/>
                  </a:lnTo>
                  <a:lnTo>
                    <a:pt x="581" y="44"/>
                  </a:lnTo>
                  <a:lnTo>
                    <a:pt x="585" y="44"/>
                  </a:lnTo>
                  <a:lnTo>
                    <a:pt x="591" y="44"/>
                  </a:lnTo>
                  <a:lnTo>
                    <a:pt x="596" y="45"/>
                  </a:lnTo>
                  <a:lnTo>
                    <a:pt x="600" y="46"/>
                  </a:lnTo>
                  <a:lnTo>
                    <a:pt x="605" y="47"/>
                  </a:lnTo>
                  <a:lnTo>
                    <a:pt x="610" y="49"/>
                  </a:lnTo>
                  <a:lnTo>
                    <a:pt x="613" y="51"/>
                  </a:lnTo>
                  <a:lnTo>
                    <a:pt x="617" y="53"/>
                  </a:lnTo>
                  <a:lnTo>
                    <a:pt x="620" y="56"/>
                  </a:lnTo>
                  <a:lnTo>
                    <a:pt x="625" y="64"/>
                  </a:lnTo>
                  <a:lnTo>
                    <a:pt x="629" y="72"/>
                  </a:lnTo>
                  <a:lnTo>
                    <a:pt x="632" y="81"/>
                  </a:lnTo>
                  <a:lnTo>
                    <a:pt x="633" y="93"/>
                  </a:lnTo>
                  <a:lnTo>
                    <a:pt x="633" y="97"/>
                  </a:lnTo>
                  <a:lnTo>
                    <a:pt x="633" y="101"/>
                  </a:lnTo>
                  <a:lnTo>
                    <a:pt x="633" y="106"/>
                  </a:lnTo>
                  <a:lnTo>
                    <a:pt x="632" y="111"/>
                  </a:lnTo>
                  <a:lnTo>
                    <a:pt x="542" y="111"/>
                  </a:lnTo>
                  <a:lnTo>
                    <a:pt x="541" y="112"/>
                  </a:lnTo>
                  <a:lnTo>
                    <a:pt x="541" y="114"/>
                  </a:lnTo>
                  <a:lnTo>
                    <a:pt x="540" y="115"/>
                  </a:lnTo>
                  <a:lnTo>
                    <a:pt x="540" y="117"/>
                  </a:lnTo>
                  <a:lnTo>
                    <a:pt x="541" y="125"/>
                  </a:lnTo>
                  <a:lnTo>
                    <a:pt x="542" y="132"/>
                  </a:lnTo>
                  <a:lnTo>
                    <a:pt x="546" y="138"/>
                  </a:lnTo>
                  <a:lnTo>
                    <a:pt x="549" y="143"/>
                  </a:lnTo>
                  <a:lnTo>
                    <a:pt x="553" y="147"/>
                  </a:lnTo>
                  <a:lnTo>
                    <a:pt x="557" y="150"/>
                  </a:lnTo>
                  <a:lnTo>
                    <a:pt x="562" y="151"/>
                  </a:lnTo>
                  <a:lnTo>
                    <a:pt x="568" y="152"/>
                  </a:lnTo>
                  <a:lnTo>
                    <a:pt x="573" y="151"/>
                  </a:lnTo>
                  <a:lnTo>
                    <a:pt x="578" y="150"/>
                  </a:lnTo>
                  <a:lnTo>
                    <a:pt x="583" y="148"/>
                  </a:lnTo>
                  <a:lnTo>
                    <a:pt x="589" y="145"/>
                  </a:lnTo>
                  <a:lnTo>
                    <a:pt x="594" y="141"/>
                  </a:lnTo>
                  <a:lnTo>
                    <a:pt x="598" y="137"/>
                  </a:lnTo>
                  <a:lnTo>
                    <a:pt x="602" y="132"/>
                  </a:lnTo>
                  <a:lnTo>
                    <a:pt x="605" y="125"/>
                  </a:lnTo>
                  <a:close/>
                  <a:moveTo>
                    <a:pt x="546" y="94"/>
                  </a:moveTo>
                  <a:lnTo>
                    <a:pt x="613" y="94"/>
                  </a:lnTo>
                  <a:lnTo>
                    <a:pt x="613" y="93"/>
                  </a:lnTo>
                  <a:lnTo>
                    <a:pt x="613" y="92"/>
                  </a:lnTo>
                  <a:lnTo>
                    <a:pt x="613" y="91"/>
                  </a:lnTo>
                  <a:lnTo>
                    <a:pt x="613" y="90"/>
                  </a:lnTo>
                  <a:lnTo>
                    <a:pt x="613" y="83"/>
                  </a:lnTo>
                  <a:lnTo>
                    <a:pt x="611" y="77"/>
                  </a:lnTo>
                  <a:lnTo>
                    <a:pt x="608" y="72"/>
                  </a:lnTo>
                  <a:lnTo>
                    <a:pt x="605" y="68"/>
                  </a:lnTo>
                  <a:lnTo>
                    <a:pt x="601" y="65"/>
                  </a:lnTo>
                  <a:lnTo>
                    <a:pt x="597" y="62"/>
                  </a:lnTo>
                  <a:lnTo>
                    <a:pt x="592" y="60"/>
                  </a:lnTo>
                  <a:lnTo>
                    <a:pt x="585" y="59"/>
                  </a:lnTo>
                  <a:lnTo>
                    <a:pt x="579" y="60"/>
                  </a:lnTo>
                  <a:lnTo>
                    <a:pt x="573" y="62"/>
                  </a:lnTo>
                  <a:lnTo>
                    <a:pt x="567" y="65"/>
                  </a:lnTo>
                  <a:lnTo>
                    <a:pt x="561" y="68"/>
                  </a:lnTo>
                  <a:lnTo>
                    <a:pt x="556" y="73"/>
                  </a:lnTo>
                  <a:lnTo>
                    <a:pt x="552" y="79"/>
                  </a:lnTo>
                  <a:lnTo>
                    <a:pt x="549" y="86"/>
                  </a:lnTo>
                  <a:lnTo>
                    <a:pt x="546" y="94"/>
                  </a:lnTo>
                  <a:close/>
                  <a:moveTo>
                    <a:pt x="644" y="166"/>
                  </a:moveTo>
                  <a:lnTo>
                    <a:pt x="679" y="0"/>
                  </a:lnTo>
                  <a:lnTo>
                    <a:pt x="699" y="0"/>
                  </a:lnTo>
                  <a:lnTo>
                    <a:pt x="664" y="166"/>
                  </a:lnTo>
                  <a:lnTo>
                    <a:pt x="644" y="1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8658" name="Freeform 226"/>
            <p:cNvSpPr>
              <a:spLocks/>
            </p:cNvSpPr>
            <p:nvPr/>
          </p:nvSpPr>
          <p:spPr bwMode="auto">
            <a:xfrm>
              <a:off x="3492" y="2317"/>
              <a:ext cx="54" cy="62"/>
            </a:xfrm>
            <a:custGeom>
              <a:avLst/>
              <a:gdLst>
                <a:gd name="T0" fmla="*/ 20 w 108"/>
                <a:gd name="T1" fmla="*/ 79 h 123"/>
                <a:gd name="T2" fmla="*/ 21 w 108"/>
                <a:gd name="T3" fmla="*/ 88 h 123"/>
                <a:gd name="T4" fmla="*/ 23 w 108"/>
                <a:gd name="T5" fmla="*/ 94 h 123"/>
                <a:gd name="T6" fmla="*/ 27 w 108"/>
                <a:gd name="T7" fmla="*/ 99 h 123"/>
                <a:gd name="T8" fmla="*/ 33 w 108"/>
                <a:gd name="T9" fmla="*/ 104 h 123"/>
                <a:gd name="T10" fmla="*/ 41 w 108"/>
                <a:gd name="T11" fmla="*/ 107 h 123"/>
                <a:gd name="T12" fmla="*/ 50 w 108"/>
                <a:gd name="T13" fmla="*/ 108 h 123"/>
                <a:gd name="T14" fmla="*/ 63 w 108"/>
                <a:gd name="T15" fmla="*/ 107 h 123"/>
                <a:gd name="T16" fmla="*/ 71 w 108"/>
                <a:gd name="T17" fmla="*/ 103 h 123"/>
                <a:gd name="T18" fmla="*/ 76 w 108"/>
                <a:gd name="T19" fmla="*/ 97 h 123"/>
                <a:gd name="T20" fmla="*/ 78 w 108"/>
                <a:gd name="T21" fmla="*/ 90 h 123"/>
                <a:gd name="T22" fmla="*/ 77 w 108"/>
                <a:gd name="T23" fmla="*/ 84 h 123"/>
                <a:gd name="T24" fmla="*/ 74 w 108"/>
                <a:gd name="T25" fmla="*/ 80 h 123"/>
                <a:gd name="T26" fmla="*/ 67 w 108"/>
                <a:gd name="T27" fmla="*/ 75 h 123"/>
                <a:gd name="T28" fmla="*/ 53 w 108"/>
                <a:gd name="T29" fmla="*/ 68 h 123"/>
                <a:gd name="T30" fmla="*/ 40 w 108"/>
                <a:gd name="T31" fmla="*/ 62 h 123"/>
                <a:gd name="T32" fmla="*/ 32 w 108"/>
                <a:gd name="T33" fmla="*/ 58 h 123"/>
                <a:gd name="T34" fmla="*/ 25 w 108"/>
                <a:gd name="T35" fmla="*/ 53 h 123"/>
                <a:gd name="T36" fmla="*/ 21 w 108"/>
                <a:gd name="T37" fmla="*/ 48 h 123"/>
                <a:gd name="T38" fmla="*/ 18 w 108"/>
                <a:gd name="T39" fmla="*/ 41 h 123"/>
                <a:gd name="T40" fmla="*/ 16 w 108"/>
                <a:gd name="T41" fmla="*/ 33 h 123"/>
                <a:gd name="T42" fmla="*/ 20 w 108"/>
                <a:gd name="T43" fmla="*/ 20 h 123"/>
                <a:gd name="T44" fmla="*/ 28 w 108"/>
                <a:gd name="T45" fmla="*/ 9 h 123"/>
                <a:gd name="T46" fmla="*/ 34 w 108"/>
                <a:gd name="T47" fmla="*/ 5 h 123"/>
                <a:gd name="T48" fmla="*/ 42 w 108"/>
                <a:gd name="T49" fmla="*/ 2 h 123"/>
                <a:gd name="T50" fmla="*/ 50 w 108"/>
                <a:gd name="T51" fmla="*/ 1 h 123"/>
                <a:gd name="T52" fmla="*/ 59 w 108"/>
                <a:gd name="T53" fmla="*/ 0 h 123"/>
                <a:gd name="T54" fmla="*/ 71 w 108"/>
                <a:gd name="T55" fmla="*/ 1 h 123"/>
                <a:gd name="T56" fmla="*/ 80 w 108"/>
                <a:gd name="T57" fmla="*/ 2 h 123"/>
                <a:gd name="T58" fmla="*/ 88 w 108"/>
                <a:gd name="T59" fmla="*/ 5 h 123"/>
                <a:gd name="T60" fmla="*/ 95 w 108"/>
                <a:gd name="T61" fmla="*/ 9 h 123"/>
                <a:gd name="T62" fmla="*/ 104 w 108"/>
                <a:gd name="T63" fmla="*/ 21 h 123"/>
                <a:gd name="T64" fmla="*/ 108 w 108"/>
                <a:gd name="T65" fmla="*/ 35 h 123"/>
                <a:gd name="T66" fmla="*/ 87 w 108"/>
                <a:gd name="T67" fmla="*/ 33 h 123"/>
                <a:gd name="T68" fmla="*/ 83 w 108"/>
                <a:gd name="T69" fmla="*/ 25 h 123"/>
                <a:gd name="T70" fmla="*/ 75 w 108"/>
                <a:gd name="T71" fmla="*/ 19 h 123"/>
                <a:gd name="T72" fmla="*/ 65 w 108"/>
                <a:gd name="T73" fmla="*/ 15 h 123"/>
                <a:gd name="T74" fmla="*/ 54 w 108"/>
                <a:gd name="T75" fmla="*/ 15 h 123"/>
                <a:gd name="T76" fmla="*/ 45 w 108"/>
                <a:gd name="T77" fmla="*/ 19 h 123"/>
                <a:gd name="T78" fmla="*/ 40 w 108"/>
                <a:gd name="T79" fmla="*/ 23 h 123"/>
                <a:gd name="T80" fmla="*/ 36 w 108"/>
                <a:gd name="T81" fmla="*/ 28 h 123"/>
                <a:gd name="T82" fmla="*/ 36 w 108"/>
                <a:gd name="T83" fmla="*/ 32 h 123"/>
                <a:gd name="T84" fmla="*/ 40 w 108"/>
                <a:gd name="T85" fmla="*/ 37 h 123"/>
                <a:gd name="T86" fmla="*/ 44 w 108"/>
                <a:gd name="T87" fmla="*/ 42 h 123"/>
                <a:gd name="T88" fmla="*/ 53 w 108"/>
                <a:gd name="T89" fmla="*/ 46 h 123"/>
                <a:gd name="T90" fmla="*/ 70 w 108"/>
                <a:gd name="T91" fmla="*/ 53 h 123"/>
                <a:gd name="T92" fmla="*/ 85 w 108"/>
                <a:gd name="T93" fmla="*/ 61 h 123"/>
                <a:gd name="T94" fmla="*/ 93 w 108"/>
                <a:gd name="T95" fmla="*/ 70 h 123"/>
                <a:gd name="T96" fmla="*/ 97 w 108"/>
                <a:gd name="T97" fmla="*/ 81 h 123"/>
                <a:gd name="T98" fmla="*/ 98 w 108"/>
                <a:gd name="T99" fmla="*/ 92 h 123"/>
                <a:gd name="T100" fmla="*/ 95 w 108"/>
                <a:gd name="T101" fmla="*/ 101 h 123"/>
                <a:gd name="T102" fmla="*/ 90 w 108"/>
                <a:gd name="T103" fmla="*/ 110 h 123"/>
                <a:gd name="T104" fmla="*/ 80 w 108"/>
                <a:gd name="T105" fmla="*/ 117 h 123"/>
                <a:gd name="T106" fmla="*/ 69 w 108"/>
                <a:gd name="T107" fmla="*/ 121 h 123"/>
                <a:gd name="T108" fmla="*/ 56 w 108"/>
                <a:gd name="T109" fmla="*/ 123 h 123"/>
                <a:gd name="T110" fmla="*/ 44 w 108"/>
                <a:gd name="T111" fmla="*/ 123 h 123"/>
                <a:gd name="T112" fmla="*/ 33 w 108"/>
                <a:gd name="T113" fmla="*/ 122 h 123"/>
                <a:gd name="T114" fmla="*/ 25 w 108"/>
                <a:gd name="T115" fmla="*/ 120 h 123"/>
                <a:gd name="T116" fmla="*/ 16 w 108"/>
                <a:gd name="T117" fmla="*/ 116 h 123"/>
                <a:gd name="T118" fmla="*/ 7 w 108"/>
                <a:gd name="T119" fmla="*/ 108 h 123"/>
                <a:gd name="T120" fmla="*/ 0 w 108"/>
                <a:gd name="T121" fmla="*/ 9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123">
                  <a:moveTo>
                    <a:pt x="0" y="81"/>
                  </a:moveTo>
                  <a:lnTo>
                    <a:pt x="20" y="79"/>
                  </a:lnTo>
                  <a:lnTo>
                    <a:pt x="20" y="83"/>
                  </a:lnTo>
                  <a:lnTo>
                    <a:pt x="21" y="88"/>
                  </a:lnTo>
                  <a:lnTo>
                    <a:pt x="22" y="91"/>
                  </a:lnTo>
                  <a:lnTo>
                    <a:pt x="23" y="94"/>
                  </a:lnTo>
                  <a:lnTo>
                    <a:pt x="25" y="97"/>
                  </a:lnTo>
                  <a:lnTo>
                    <a:pt x="27" y="99"/>
                  </a:lnTo>
                  <a:lnTo>
                    <a:pt x="30" y="102"/>
                  </a:lnTo>
                  <a:lnTo>
                    <a:pt x="33" y="104"/>
                  </a:lnTo>
                  <a:lnTo>
                    <a:pt x="36" y="105"/>
                  </a:lnTo>
                  <a:lnTo>
                    <a:pt x="41" y="107"/>
                  </a:lnTo>
                  <a:lnTo>
                    <a:pt x="46" y="108"/>
                  </a:lnTo>
                  <a:lnTo>
                    <a:pt x="50" y="108"/>
                  </a:lnTo>
                  <a:lnTo>
                    <a:pt x="56" y="108"/>
                  </a:lnTo>
                  <a:lnTo>
                    <a:pt x="63" y="107"/>
                  </a:lnTo>
                  <a:lnTo>
                    <a:pt x="67" y="105"/>
                  </a:lnTo>
                  <a:lnTo>
                    <a:pt x="71" y="103"/>
                  </a:lnTo>
                  <a:lnTo>
                    <a:pt x="74" y="100"/>
                  </a:lnTo>
                  <a:lnTo>
                    <a:pt x="76" y="97"/>
                  </a:lnTo>
                  <a:lnTo>
                    <a:pt x="77" y="94"/>
                  </a:lnTo>
                  <a:lnTo>
                    <a:pt x="78" y="90"/>
                  </a:lnTo>
                  <a:lnTo>
                    <a:pt x="78" y="88"/>
                  </a:lnTo>
                  <a:lnTo>
                    <a:pt x="77" y="84"/>
                  </a:lnTo>
                  <a:lnTo>
                    <a:pt x="75" y="82"/>
                  </a:lnTo>
                  <a:lnTo>
                    <a:pt x="74" y="80"/>
                  </a:lnTo>
                  <a:lnTo>
                    <a:pt x="71" y="78"/>
                  </a:lnTo>
                  <a:lnTo>
                    <a:pt x="67" y="75"/>
                  </a:lnTo>
                  <a:lnTo>
                    <a:pt x="61" y="72"/>
                  </a:lnTo>
                  <a:lnTo>
                    <a:pt x="53" y="68"/>
                  </a:lnTo>
                  <a:lnTo>
                    <a:pt x="46" y="65"/>
                  </a:lnTo>
                  <a:lnTo>
                    <a:pt x="40" y="62"/>
                  </a:lnTo>
                  <a:lnTo>
                    <a:pt x="35" y="60"/>
                  </a:lnTo>
                  <a:lnTo>
                    <a:pt x="32" y="58"/>
                  </a:lnTo>
                  <a:lnTo>
                    <a:pt x="28" y="56"/>
                  </a:lnTo>
                  <a:lnTo>
                    <a:pt x="25" y="53"/>
                  </a:lnTo>
                  <a:lnTo>
                    <a:pt x="23" y="51"/>
                  </a:lnTo>
                  <a:lnTo>
                    <a:pt x="21" y="48"/>
                  </a:lnTo>
                  <a:lnTo>
                    <a:pt x="19" y="45"/>
                  </a:lnTo>
                  <a:lnTo>
                    <a:pt x="18" y="41"/>
                  </a:lnTo>
                  <a:lnTo>
                    <a:pt x="16" y="37"/>
                  </a:lnTo>
                  <a:lnTo>
                    <a:pt x="16" y="33"/>
                  </a:lnTo>
                  <a:lnTo>
                    <a:pt x="18" y="26"/>
                  </a:lnTo>
                  <a:lnTo>
                    <a:pt x="20" y="20"/>
                  </a:lnTo>
                  <a:lnTo>
                    <a:pt x="23" y="14"/>
                  </a:lnTo>
                  <a:lnTo>
                    <a:pt x="28" y="9"/>
                  </a:lnTo>
                  <a:lnTo>
                    <a:pt x="31" y="7"/>
                  </a:lnTo>
                  <a:lnTo>
                    <a:pt x="34" y="5"/>
                  </a:lnTo>
                  <a:lnTo>
                    <a:pt x="37" y="4"/>
                  </a:lnTo>
                  <a:lnTo>
                    <a:pt x="42" y="2"/>
                  </a:lnTo>
                  <a:lnTo>
                    <a:pt x="46" y="1"/>
                  </a:lnTo>
                  <a:lnTo>
                    <a:pt x="50" y="1"/>
                  </a:lnTo>
                  <a:lnTo>
                    <a:pt x="54" y="0"/>
                  </a:lnTo>
                  <a:lnTo>
                    <a:pt x="59" y="0"/>
                  </a:lnTo>
                  <a:lnTo>
                    <a:pt x="65" y="0"/>
                  </a:lnTo>
                  <a:lnTo>
                    <a:pt x="71" y="1"/>
                  </a:lnTo>
                  <a:lnTo>
                    <a:pt x="75" y="1"/>
                  </a:lnTo>
                  <a:lnTo>
                    <a:pt x="80" y="2"/>
                  </a:lnTo>
                  <a:lnTo>
                    <a:pt x="85" y="4"/>
                  </a:lnTo>
                  <a:lnTo>
                    <a:pt x="88" y="5"/>
                  </a:lnTo>
                  <a:lnTo>
                    <a:pt x="92" y="7"/>
                  </a:lnTo>
                  <a:lnTo>
                    <a:pt x="95" y="9"/>
                  </a:lnTo>
                  <a:lnTo>
                    <a:pt x="100" y="14"/>
                  </a:lnTo>
                  <a:lnTo>
                    <a:pt x="104" y="21"/>
                  </a:lnTo>
                  <a:lnTo>
                    <a:pt x="107" y="28"/>
                  </a:lnTo>
                  <a:lnTo>
                    <a:pt x="108" y="35"/>
                  </a:lnTo>
                  <a:lnTo>
                    <a:pt x="87" y="37"/>
                  </a:lnTo>
                  <a:lnTo>
                    <a:pt x="87" y="33"/>
                  </a:lnTo>
                  <a:lnTo>
                    <a:pt x="85" y="28"/>
                  </a:lnTo>
                  <a:lnTo>
                    <a:pt x="83" y="25"/>
                  </a:lnTo>
                  <a:lnTo>
                    <a:pt x="79" y="22"/>
                  </a:lnTo>
                  <a:lnTo>
                    <a:pt x="75" y="19"/>
                  </a:lnTo>
                  <a:lnTo>
                    <a:pt x="71" y="16"/>
                  </a:lnTo>
                  <a:lnTo>
                    <a:pt x="65" y="15"/>
                  </a:lnTo>
                  <a:lnTo>
                    <a:pt x="58" y="15"/>
                  </a:lnTo>
                  <a:lnTo>
                    <a:pt x="54" y="15"/>
                  </a:lnTo>
                  <a:lnTo>
                    <a:pt x="49" y="16"/>
                  </a:lnTo>
                  <a:lnTo>
                    <a:pt x="45" y="19"/>
                  </a:lnTo>
                  <a:lnTo>
                    <a:pt x="42" y="21"/>
                  </a:lnTo>
                  <a:lnTo>
                    <a:pt x="40" y="23"/>
                  </a:lnTo>
                  <a:lnTo>
                    <a:pt x="37" y="25"/>
                  </a:lnTo>
                  <a:lnTo>
                    <a:pt x="36" y="28"/>
                  </a:lnTo>
                  <a:lnTo>
                    <a:pt x="36" y="30"/>
                  </a:lnTo>
                  <a:lnTo>
                    <a:pt x="36" y="32"/>
                  </a:lnTo>
                  <a:lnTo>
                    <a:pt x="37" y="34"/>
                  </a:lnTo>
                  <a:lnTo>
                    <a:pt x="40" y="37"/>
                  </a:lnTo>
                  <a:lnTo>
                    <a:pt x="42" y="39"/>
                  </a:lnTo>
                  <a:lnTo>
                    <a:pt x="44" y="42"/>
                  </a:lnTo>
                  <a:lnTo>
                    <a:pt x="48" y="44"/>
                  </a:lnTo>
                  <a:lnTo>
                    <a:pt x="53" y="46"/>
                  </a:lnTo>
                  <a:lnTo>
                    <a:pt x="59" y="48"/>
                  </a:lnTo>
                  <a:lnTo>
                    <a:pt x="70" y="53"/>
                  </a:lnTo>
                  <a:lnTo>
                    <a:pt x="78" y="57"/>
                  </a:lnTo>
                  <a:lnTo>
                    <a:pt x="85" y="61"/>
                  </a:lnTo>
                  <a:lnTo>
                    <a:pt x="89" y="65"/>
                  </a:lnTo>
                  <a:lnTo>
                    <a:pt x="93" y="70"/>
                  </a:lnTo>
                  <a:lnTo>
                    <a:pt x="96" y="75"/>
                  </a:lnTo>
                  <a:lnTo>
                    <a:pt x="97" y="81"/>
                  </a:lnTo>
                  <a:lnTo>
                    <a:pt x="98" y="88"/>
                  </a:lnTo>
                  <a:lnTo>
                    <a:pt x="98" y="92"/>
                  </a:lnTo>
                  <a:lnTo>
                    <a:pt x="97" y="97"/>
                  </a:lnTo>
                  <a:lnTo>
                    <a:pt x="95" y="101"/>
                  </a:lnTo>
                  <a:lnTo>
                    <a:pt x="93" y="105"/>
                  </a:lnTo>
                  <a:lnTo>
                    <a:pt x="90" y="110"/>
                  </a:lnTo>
                  <a:lnTo>
                    <a:pt x="86" y="114"/>
                  </a:lnTo>
                  <a:lnTo>
                    <a:pt x="80" y="117"/>
                  </a:lnTo>
                  <a:lnTo>
                    <a:pt x="75" y="119"/>
                  </a:lnTo>
                  <a:lnTo>
                    <a:pt x="69" y="121"/>
                  </a:lnTo>
                  <a:lnTo>
                    <a:pt x="63" y="122"/>
                  </a:lnTo>
                  <a:lnTo>
                    <a:pt x="56" y="123"/>
                  </a:lnTo>
                  <a:lnTo>
                    <a:pt x="49" y="123"/>
                  </a:lnTo>
                  <a:lnTo>
                    <a:pt x="44" y="123"/>
                  </a:lnTo>
                  <a:lnTo>
                    <a:pt x="39" y="123"/>
                  </a:lnTo>
                  <a:lnTo>
                    <a:pt x="33" y="122"/>
                  </a:lnTo>
                  <a:lnTo>
                    <a:pt x="29" y="121"/>
                  </a:lnTo>
                  <a:lnTo>
                    <a:pt x="25" y="120"/>
                  </a:lnTo>
                  <a:lnTo>
                    <a:pt x="21" y="118"/>
                  </a:lnTo>
                  <a:lnTo>
                    <a:pt x="16" y="116"/>
                  </a:lnTo>
                  <a:lnTo>
                    <a:pt x="13" y="114"/>
                  </a:lnTo>
                  <a:lnTo>
                    <a:pt x="7" y="108"/>
                  </a:lnTo>
                  <a:lnTo>
                    <a:pt x="2" y="100"/>
                  </a:lnTo>
                  <a:lnTo>
                    <a:pt x="0" y="92"/>
                  </a:lnTo>
                  <a:lnTo>
                    <a:pt x="0" y="8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grpSp>
    </p:spTree>
    <p:extLst>
      <p:ext uri="{BB962C8B-B14F-4D97-AF65-F5344CB8AC3E}">
        <p14:creationId xmlns:p14="http://schemas.microsoft.com/office/powerpoint/2010/main" val="383133227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1290" y="-99392"/>
            <a:ext cx="8957214" cy="751191"/>
          </a:xfrm>
          <a:noFill/>
          <a:ln/>
        </p:spPr>
        <p:txBody>
          <a:bodyPr>
            <a:normAutofit/>
          </a:bodyPr>
          <a:lstStyle/>
          <a:p>
            <a:pPr>
              <a:tabLst>
                <a:tab pos="285750" algn="l"/>
                <a:tab pos="1049338" algn="l"/>
              </a:tabLst>
            </a:pPr>
            <a:r>
              <a:rPr lang="en-US" sz="3600" b="0" dirty="0">
                <a:solidFill>
                  <a:srgbClr val="FFFFFF"/>
                </a:solidFill>
                <a:latin typeface="Calibri" pitchFamily="34" charset="0"/>
                <a:cs typeface="Calibri" pitchFamily="34" charset="0"/>
              </a:rPr>
              <a:t>Mapping of TCH and SACCH</a:t>
            </a:r>
          </a:p>
        </p:txBody>
      </p:sp>
      <p:sp>
        <p:nvSpPr>
          <p:cNvPr id="19459" name="Rectangle 3"/>
          <p:cNvSpPr>
            <a:spLocks noGrp="1" noChangeArrowheads="1"/>
          </p:cNvSpPr>
          <p:nvPr>
            <p:ph type="body" idx="1"/>
          </p:nvPr>
        </p:nvSpPr>
        <p:spPr>
          <a:xfrm>
            <a:off x="323528" y="1052736"/>
            <a:ext cx="8712968" cy="5184576"/>
          </a:xfrm>
          <a:noFill/>
          <a:ln/>
        </p:spPr>
        <p:txBody>
          <a:bodyPr>
            <a:normAutofit/>
          </a:bodyPr>
          <a:lstStyle/>
          <a:p>
            <a:pPr marL="820738" lvl="2" indent="0">
              <a:buNone/>
            </a:pPr>
            <a:r>
              <a:rPr lang="en-US" dirty="0">
                <a:latin typeface="Calibri" pitchFamily="34" charset="0"/>
                <a:cs typeface="Calibri" pitchFamily="34" charset="0"/>
              </a:rPr>
              <a:t>The gross bit rate per TCH is derived as follows:</a:t>
            </a:r>
          </a:p>
          <a:p>
            <a:pPr marL="820738" lvl="2" indent="0">
              <a:buNone/>
            </a:pPr>
            <a:endParaRPr lang="en-US" sz="800" dirty="0">
              <a:latin typeface="Calibri" pitchFamily="34" charset="0"/>
              <a:cs typeface="Calibri" pitchFamily="34" charset="0"/>
            </a:endParaRPr>
          </a:p>
          <a:p>
            <a:pPr marL="820738" lvl="2" indent="0">
              <a:buNone/>
            </a:pPr>
            <a:r>
              <a:rPr lang="en-US" dirty="0">
                <a:latin typeface="Calibri" pitchFamily="34" charset="0"/>
                <a:cs typeface="Calibri" pitchFamily="34" charset="0"/>
              </a:rPr>
              <a:t>	Data bits per normal burst = 114 bits</a:t>
            </a:r>
          </a:p>
          <a:p>
            <a:pPr marL="820738" lvl="2" indent="0">
              <a:buNone/>
            </a:pPr>
            <a:r>
              <a:rPr lang="en-US" dirty="0">
                <a:latin typeface="Calibri" pitchFamily="34" charset="0"/>
                <a:cs typeface="Calibri" pitchFamily="34" charset="0"/>
              </a:rPr>
              <a:t>	Normal bursts per 120 </a:t>
            </a:r>
            <a:r>
              <a:rPr lang="en-US" dirty="0" err="1">
                <a:latin typeface="Calibri" pitchFamily="34" charset="0"/>
                <a:cs typeface="Calibri" pitchFamily="34" charset="0"/>
              </a:rPr>
              <a:t>ms</a:t>
            </a:r>
            <a:r>
              <a:rPr lang="en-US" dirty="0">
                <a:latin typeface="Calibri" pitchFamily="34" charset="0"/>
                <a:cs typeface="Calibri" pitchFamily="34" charset="0"/>
              </a:rPr>
              <a:t> </a:t>
            </a:r>
            <a:r>
              <a:rPr lang="en-US" dirty="0" err="1">
                <a:latin typeface="Calibri" pitchFamily="34" charset="0"/>
                <a:cs typeface="Calibri" pitchFamily="34" charset="0"/>
              </a:rPr>
              <a:t>Multiframe</a:t>
            </a:r>
            <a:r>
              <a:rPr lang="en-US" dirty="0">
                <a:latin typeface="Calibri" pitchFamily="34" charset="0"/>
                <a:cs typeface="Calibri" pitchFamily="34" charset="0"/>
              </a:rPr>
              <a:t> = 24</a:t>
            </a:r>
          </a:p>
          <a:p>
            <a:pPr marL="820738" lvl="2" indent="0">
              <a:buNone/>
            </a:pPr>
            <a:r>
              <a:rPr lang="en-US" sz="800" dirty="0">
                <a:latin typeface="Calibri" pitchFamily="34" charset="0"/>
                <a:cs typeface="Calibri" pitchFamily="34" charset="0"/>
              </a:rPr>
              <a:t>	</a:t>
            </a:r>
            <a:endParaRPr lang="en-US" dirty="0">
              <a:latin typeface="Calibri" pitchFamily="34" charset="0"/>
              <a:cs typeface="Calibri" pitchFamily="34" charset="0"/>
            </a:endParaRPr>
          </a:p>
          <a:p>
            <a:pPr marL="820738" lvl="2" indent="0">
              <a:buNone/>
            </a:pPr>
            <a:r>
              <a:rPr lang="en-US" dirty="0">
                <a:latin typeface="Calibri" pitchFamily="34" charset="0"/>
                <a:cs typeface="Calibri" pitchFamily="34" charset="0"/>
              </a:rPr>
              <a:t>	      Gross Bit Rate  =  24  114 / 0.12  =  </a:t>
            </a:r>
            <a:r>
              <a:rPr lang="en-US" u="sng" dirty="0">
                <a:latin typeface="Calibri" pitchFamily="34" charset="0"/>
                <a:cs typeface="Calibri" pitchFamily="34" charset="0"/>
              </a:rPr>
              <a:t>22.8 kb/s</a:t>
            </a:r>
            <a:endParaRPr lang="en-US" dirty="0">
              <a:latin typeface="Calibri" pitchFamily="34" charset="0"/>
              <a:cs typeface="Calibri" pitchFamily="34" charset="0"/>
            </a:endParaRPr>
          </a:p>
          <a:p>
            <a:pPr marL="820738" lvl="2" indent="0">
              <a:buNone/>
            </a:pPr>
            <a:endParaRPr lang="en-US" sz="800" dirty="0">
              <a:latin typeface="Calibri" pitchFamily="34" charset="0"/>
              <a:cs typeface="Calibri" pitchFamily="34" charset="0"/>
            </a:endParaRPr>
          </a:p>
          <a:p>
            <a:pPr marL="820738" lvl="2" indent="0">
              <a:buNone/>
            </a:pPr>
            <a:r>
              <a:rPr lang="en-US" dirty="0">
                <a:latin typeface="Calibri" pitchFamily="34" charset="0"/>
                <a:cs typeface="Calibri" pitchFamily="34" charset="0"/>
              </a:rPr>
              <a:t>	SACCH uses 114 bits per 120 </a:t>
            </a:r>
            <a:r>
              <a:rPr lang="en-US" dirty="0" err="1">
                <a:latin typeface="Calibri" pitchFamily="34" charset="0"/>
                <a:cs typeface="Calibri" pitchFamily="34" charset="0"/>
              </a:rPr>
              <a:t>ms</a:t>
            </a:r>
            <a:r>
              <a:rPr lang="en-US" dirty="0">
                <a:latin typeface="Calibri" pitchFamily="34" charset="0"/>
                <a:cs typeface="Calibri" pitchFamily="34" charset="0"/>
              </a:rPr>
              <a:t>  =  </a:t>
            </a:r>
            <a:r>
              <a:rPr lang="en-US" u="sng" dirty="0">
                <a:latin typeface="Calibri" pitchFamily="34" charset="0"/>
                <a:cs typeface="Calibri" pitchFamily="34" charset="0"/>
              </a:rPr>
              <a:t>950 b/s</a:t>
            </a:r>
            <a:endParaRPr lang="en-US" dirty="0">
              <a:latin typeface="Calibri" pitchFamily="34" charset="0"/>
              <a:cs typeface="Calibri" pitchFamily="34" charset="0"/>
            </a:endParaRPr>
          </a:p>
          <a:p>
            <a:pPr marL="820738" lvl="2" indent="0">
              <a:buNone/>
            </a:pPr>
            <a:endParaRPr lang="en-US" dirty="0">
              <a:latin typeface="Calibri" pitchFamily="34" charset="0"/>
              <a:cs typeface="Calibri" pitchFamily="34" charset="0"/>
            </a:endParaRPr>
          </a:p>
          <a:p>
            <a:pPr marL="820738" lvl="2" indent="0">
              <a:buNone/>
            </a:pPr>
            <a:r>
              <a:rPr lang="en-US" dirty="0">
                <a:latin typeface="Calibri" pitchFamily="34" charset="0"/>
                <a:cs typeface="Calibri" pitchFamily="34" charset="0"/>
              </a:rPr>
              <a:t>For the HTCH, two half-rate channels share one physical channel and the SACCH associated with the second HTCH occupies the idle frame. Hence, each HTCH occupies 12 frames with a gross bit rate of 11.4 kb/s while each SACCH uses 950 b/s.</a:t>
            </a:r>
          </a:p>
          <a:p>
            <a:pPr marL="820738" lvl="2" indent="0">
              <a:buNone/>
            </a:pPr>
            <a:endParaRPr lang="en-US" dirty="0">
              <a:latin typeface="Calibri" pitchFamily="34" charset="0"/>
              <a:cs typeface="Calibri" pitchFamily="34" charset="0"/>
            </a:endParaRPr>
          </a:p>
          <a:p>
            <a:pPr marL="820738" lvl="2" indent="0">
              <a:buNone/>
            </a:pPr>
            <a:r>
              <a:rPr lang="en-US" dirty="0">
                <a:latin typeface="Calibri" pitchFamily="34" charset="0"/>
                <a:cs typeface="Calibri" pitchFamily="34" charset="0"/>
              </a:rPr>
              <a:t>The FACCH uses the TCH as indicated by the stealing flags.</a:t>
            </a:r>
          </a:p>
        </p:txBody>
      </p:sp>
    </p:spTree>
    <p:extLst>
      <p:ext uri="{BB962C8B-B14F-4D97-AF65-F5344CB8AC3E}">
        <p14:creationId xmlns:p14="http://schemas.microsoft.com/office/powerpoint/2010/main" val="396409736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1520" y="-99392"/>
            <a:ext cx="9129626" cy="859269"/>
          </a:xfrm>
          <a:noFill/>
          <a:ln/>
        </p:spPr>
        <p:txBody>
          <a:bodyPr>
            <a:normAutofit/>
          </a:bodyPr>
          <a:lstStyle/>
          <a:p>
            <a:pPr>
              <a:tabLst>
                <a:tab pos="285750" algn="l"/>
                <a:tab pos="1049338" algn="l"/>
              </a:tabLst>
            </a:pPr>
            <a:r>
              <a:rPr lang="en-US" sz="3600" b="0" dirty="0">
                <a:solidFill>
                  <a:srgbClr val="FFFFFF"/>
                </a:solidFill>
                <a:latin typeface="Calibri" pitchFamily="34" charset="0"/>
                <a:cs typeface="Calibri" pitchFamily="34" charset="0"/>
              </a:rPr>
              <a:t>Mapping of BCCH and CCCH</a:t>
            </a:r>
          </a:p>
        </p:txBody>
      </p:sp>
      <p:sp>
        <p:nvSpPr>
          <p:cNvPr id="21507" name="Rectangle 3"/>
          <p:cNvSpPr>
            <a:spLocks noGrp="1" noChangeArrowheads="1"/>
          </p:cNvSpPr>
          <p:nvPr>
            <p:ph type="body" idx="1"/>
          </p:nvPr>
        </p:nvSpPr>
        <p:spPr>
          <a:xfrm>
            <a:off x="76200" y="4495800"/>
            <a:ext cx="8991600" cy="2057400"/>
          </a:xfrm>
          <a:noFill/>
          <a:ln/>
        </p:spPr>
        <p:txBody>
          <a:bodyPr>
            <a:normAutofit/>
          </a:bodyPr>
          <a:lstStyle/>
          <a:p>
            <a:pPr marL="820738" lvl="2" indent="0">
              <a:buNone/>
            </a:pPr>
            <a:r>
              <a:rPr lang="en-US" dirty="0">
                <a:latin typeface="Calibri" pitchFamily="34" charset="0"/>
                <a:cs typeface="Calibri" pitchFamily="34" charset="0"/>
              </a:rPr>
              <a:t>This </a:t>
            </a:r>
            <a:r>
              <a:rPr lang="en-US" dirty="0" err="1">
                <a:latin typeface="Calibri" pitchFamily="34" charset="0"/>
                <a:cs typeface="Calibri" pitchFamily="34" charset="0"/>
              </a:rPr>
              <a:t>multiframe</a:t>
            </a:r>
            <a:r>
              <a:rPr lang="en-US" dirty="0">
                <a:latin typeface="Calibri" pitchFamily="34" charset="0"/>
                <a:cs typeface="Calibri" pitchFamily="34" charset="0"/>
              </a:rPr>
              <a:t> format is carried by timeslot 0 on one of the allocated carriers in the serving cell called the BCCH carrier. On the uplink the mobile can use any one of the 51 frames in timeslot 0 to access the network. On the downlink the 51 frames are grouped into 5 sets of 10 frames (the 51st slot is idle).</a:t>
            </a:r>
          </a:p>
        </p:txBody>
      </p:sp>
      <p:sp>
        <p:nvSpPr>
          <p:cNvPr id="21509" name="Rectangle 5"/>
          <p:cNvSpPr>
            <a:spLocks noChangeArrowheads="1"/>
          </p:cNvSpPr>
          <p:nvPr/>
        </p:nvSpPr>
        <p:spPr bwMode="auto">
          <a:xfrm>
            <a:off x="3452987" y="3959721"/>
            <a:ext cx="2883804"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b="1" i="1">
                <a:latin typeface="Calibri" pitchFamily="34" charset="0"/>
                <a:cs typeface="Calibri" pitchFamily="34" charset="0"/>
              </a:rPr>
              <a:t>Multiframe Structure</a:t>
            </a:r>
          </a:p>
        </p:txBody>
      </p:sp>
      <p:grpSp>
        <p:nvGrpSpPr>
          <p:cNvPr id="21693" name="Group 189"/>
          <p:cNvGrpSpPr>
            <a:grpSpLocks/>
          </p:cNvGrpSpPr>
          <p:nvPr/>
        </p:nvGrpSpPr>
        <p:grpSpPr bwMode="auto">
          <a:xfrm>
            <a:off x="1187624" y="1132383"/>
            <a:ext cx="7446963" cy="2586038"/>
            <a:chOff x="816" y="582"/>
            <a:chExt cx="4691" cy="1629"/>
          </a:xfrm>
        </p:grpSpPr>
        <p:grpSp>
          <p:nvGrpSpPr>
            <p:cNvPr id="21511" name="Group 7"/>
            <p:cNvGrpSpPr>
              <a:grpSpLocks noChangeAspect="1"/>
            </p:cNvGrpSpPr>
            <p:nvPr/>
          </p:nvGrpSpPr>
          <p:grpSpPr bwMode="auto">
            <a:xfrm>
              <a:off x="816" y="582"/>
              <a:ext cx="4526" cy="1629"/>
              <a:chOff x="816" y="582"/>
              <a:chExt cx="4526" cy="1629"/>
            </a:xfrm>
          </p:grpSpPr>
          <p:sp>
            <p:nvSpPr>
              <p:cNvPr id="21510" name="AutoShape 6"/>
              <p:cNvSpPr>
                <a:spLocks noChangeAspect="1" noChangeArrowheads="1" noTextEdit="1"/>
              </p:cNvSpPr>
              <p:nvPr/>
            </p:nvSpPr>
            <p:spPr bwMode="auto">
              <a:xfrm>
                <a:off x="816" y="582"/>
                <a:ext cx="4526" cy="1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1512" name="Rectangle 8"/>
              <p:cNvSpPr>
                <a:spLocks noChangeArrowheads="1"/>
              </p:cNvSpPr>
              <p:nvPr/>
            </p:nvSpPr>
            <p:spPr bwMode="auto">
              <a:xfrm>
                <a:off x="1141" y="1341"/>
                <a:ext cx="538" cy="16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1513" name="Freeform 9"/>
              <p:cNvSpPr>
                <a:spLocks/>
              </p:cNvSpPr>
              <p:nvPr/>
            </p:nvSpPr>
            <p:spPr bwMode="auto">
              <a:xfrm>
                <a:off x="1141" y="1336"/>
                <a:ext cx="542" cy="9"/>
              </a:xfrm>
              <a:custGeom>
                <a:avLst/>
                <a:gdLst>
                  <a:gd name="T0" fmla="*/ 1085 w 1085"/>
                  <a:gd name="T1" fmla="*/ 10 h 20"/>
                  <a:gd name="T2" fmla="*/ 1075 w 1085"/>
                  <a:gd name="T3" fmla="*/ 0 h 20"/>
                  <a:gd name="T4" fmla="*/ 0 w 1085"/>
                  <a:gd name="T5" fmla="*/ 0 h 20"/>
                  <a:gd name="T6" fmla="*/ 0 w 1085"/>
                  <a:gd name="T7" fmla="*/ 20 h 20"/>
                  <a:gd name="T8" fmla="*/ 1075 w 1085"/>
                  <a:gd name="T9" fmla="*/ 20 h 20"/>
                  <a:gd name="T10" fmla="*/ 1065 w 1085"/>
                  <a:gd name="T11" fmla="*/ 10 h 20"/>
                  <a:gd name="T12" fmla="*/ 1085 w 1085"/>
                  <a:gd name="T13" fmla="*/ 10 h 20"/>
                  <a:gd name="T14" fmla="*/ 1085 w 1085"/>
                  <a:gd name="T15" fmla="*/ 0 h 20"/>
                  <a:gd name="T16" fmla="*/ 1075 w 1085"/>
                  <a:gd name="T17" fmla="*/ 0 h 20"/>
                  <a:gd name="T18" fmla="*/ 1085 w 1085"/>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5" h="20">
                    <a:moveTo>
                      <a:pt x="1085" y="10"/>
                    </a:moveTo>
                    <a:lnTo>
                      <a:pt x="1075" y="0"/>
                    </a:lnTo>
                    <a:lnTo>
                      <a:pt x="0" y="0"/>
                    </a:lnTo>
                    <a:lnTo>
                      <a:pt x="0" y="20"/>
                    </a:lnTo>
                    <a:lnTo>
                      <a:pt x="1075" y="20"/>
                    </a:lnTo>
                    <a:lnTo>
                      <a:pt x="1065" y="10"/>
                    </a:lnTo>
                    <a:lnTo>
                      <a:pt x="1085" y="10"/>
                    </a:lnTo>
                    <a:lnTo>
                      <a:pt x="1085" y="0"/>
                    </a:lnTo>
                    <a:lnTo>
                      <a:pt x="1075" y="0"/>
                    </a:lnTo>
                    <a:lnTo>
                      <a:pt x="1085"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4" name="Freeform 10"/>
              <p:cNvSpPr>
                <a:spLocks/>
              </p:cNvSpPr>
              <p:nvPr/>
            </p:nvSpPr>
            <p:spPr bwMode="auto">
              <a:xfrm>
                <a:off x="1674" y="1341"/>
                <a:ext cx="9" cy="172"/>
              </a:xfrm>
              <a:custGeom>
                <a:avLst/>
                <a:gdLst>
                  <a:gd name="T0" fmla="*/ 10 w 20"/>
                  <a:gd name="T1" fmla="*/ 345 h 345"/>
                  <a:gd name="T2" fmla="*/ 20 w 20"/>
                  <a:gd name="T3" fmla="*/ 335 h 345"/>
                  <a:gd name="T4" fmla="*/ 20 w 20"/>
                  <a:gd name="T5" fmla="*/ 0 h 345"/>
                  <a:gd name="T6" fmla="*/ 0 w 20"/>
                  <a:gd name="T7" fmla="*/ 0 h 345"/>
                  <a:gd name="T8" fmla="*/ 0 w 20"/>
                  <a:gd name="T9" fmla="*/ 335 h 345"/>
                  <a:gd name="T10" fmla="*/ 10 w 20"/>
                  <a:gd name="T11" fmla="*/ 326 h 345"/>
                  <a:gd name="T12" fmla="*/ 10 w 20"/>
                  <a:gd name="T13" fmla="*/ 345 h 345"/>
                  <a:gd name="T14" fmla="*/ 20 w 20"/>
                  <a:gd name="T15" fmla="*/ 345 h 345"/>
                  <a:gd name="T16" fmla="*/ 20 w 20"/>
                  <a:gd name="T17" fmla="*/ 335 h 345"/>
                  <a:gd name="T18" fmla="*/ 10 w 20"/>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45">
                    <a:moveTo>
                      <a:pt x="10" y="345"/>
                    </a:moveTo>
                    <a:lnTo>
                      <a:pt x="20" y="335"/>
                    </a:lnTo>
                    <a:lnTo>
                      <a:pt x="20" y="0"/>
                    </a:lnTo>
                    <a:lnTo>
                      <a:pt x="0" y="0"/>
                    </a:lnTo>
                    <a:lnTo>
                      <a:pt x="0" y="335"/>
                    </a:lnTo>
                    <a:lnTo>
                      <a:pt x="10" y="326"/>
                    </a:lnTo>
                    <a:lnTo>
                      <a:pt x="10" y="345"/>
                    </a:lnTo>
                    <a:lnTo>
                      <a:pt x="20" y="345"/>
                    </a:lnTo>
                    <a:lnTo>
                      <a:pt x="20" y="335"/>
                    </a:lnTo>
                    <a:lnTo>
                      <a:pt x="10"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5" name="Freeform 11"/>
              <p:cNvSpPr>
                <a:spLocks/>
              </p:cNvSpPr>
              <p:nvPr/>
            </p:nvSpPr>
            <p:spPr bwMode="auto">
              <a:xfrm>
                <a:off x="1136" y="1503"/>
                <a:ext cx="543" cy="10"/>
              </a:xfrm>
              <a:custGeom>
                <a:avLst/>
                <a:gdLst>
                  <a:gd name="T0" fmla="*/ 0 w 1085"/>
                  <a:gd name="T1" fmla="*/ 9 h 19"/>
                  <a:gd name="T2" fmla="*/ 10 w 1085"/>
                  <a:gd name="T3" fmla="*/ 19 h 19"/>
                  <a:gd name="T4" fmla="*/ 1085 w 1085"/>
                  <a:gd name="T5" fmla="*/ 19 h 19"/>
                  <a:gd name="T6" fmla="*/ 1085 w 1085"/>
                  <a:gd name="T7" fmla="*/ 0 h 19"/>
                  <a:gd name="T8" fmla="*/ 10 w 1085"/>
                  <a:gd name="T9" fmla="*/ 0 h 19"/>
                  <a:gd name="T10" fmla="*/ 19 w 1085"/>
                  <a:gd name="T11" fmla="*/ 9 h 19"/>
                  <a:gd name="T12" fmla="*/ 0 w 1085"/>
                  <a:gd name="T13" fmla="*/ 9 h 19"/>
                  <a:gd name="T14" fmla="*/ 0 w 1085"/>
                  <a:gd name="T15" fmla="*/ 19 h 19"/>
                  <a:gd name="T16" fmla="*/ 10 w 1085"/>
                  <a:gd name="T17" fmla="*/ 19 h 19"/>
                  <a:gd name="T18" fmla="*/ 0 w 1085"/>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5" h="19">
                    <a:moveTo>
                      <a:pt x="0" y="9"/>
                    </a:moveTo>
                    <a:lnTo>
                      <a:pt x="10" y="19"/>
                    </a:lnTo>
                    <a:lnTo>
                      <a:pt x="1085" y="19"/>
                    </a:lnTo>
                    <a:lnTo>
                      <a:pt x="1085" y="0"/>
                    </a:lnTo>
                    <a:lnTo>
                      <a:pt x="10" y="0"/>
                    </a:lnTo>
                    <a:lnTo>
                      <a:pt x="19" y="9"/>
                    </a:lnTo>
                    <a:lnTo>
                      <a:pt x="0" y="9"/>
                    </a:lnTo>
                    <a:lnTo>
                      <a:pt x="0" y="19"/>
                    </a:lnTo>
                    <a:lnTo>
                      <a:pt x="10" y="19"/>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6" name="Freeform 12"/>
              <p:cNvSpPr>
                <a:spLocks/>
              </p:cNvSpPr>
              <p:nvPr/>
            </p:nvSpPr>
            <p:spPr bwMode="auto">
              <a:xfrm>
                <a:off x="1136" y="1336"/>
                <a:ext cx="10" cy="172"/>
              </a:xfrm>
              <a:custGeom>
                <a:avLst/>
                <a:gdLst>
                  <a:gd name="T0" fmla="*/ 10 w 19"/>
                  <a:gd name="T1" fmla="*/ 0 h 345"/>
                  <a:gd name="T2" fmla="*/ 0 w 19"/>
                  <a:gd name="T3" fmla="*/ 10 h 345"/>
                  <a:gd name="T4" fmla="*/ 0 w 19"/>
                  <a:gd name="T5" fmla="*/ 345 h 345"/>
                  <a:gd name="T6" fmla="*/ 19 w 19"/>
                  <a:gd name="T7" fmla="*/ 345 h 345"/>
                  <a:gd name="T8" fmla="*/ 19 w 19"/>
                  <a:gd name="T9" fmla="*/ 10 h 345"/>
                  <a:gd name="T10" fmla="*/ 10 w 19"/>
                  <a:gd name="T11" fmla="*/ 20 h 345"/>
                  <a:gd name="T12" fmla="*/ 10 w 19"/>
                  <a:gd name="T13" fmla="*/ 0 h 345"/>
                  <a:gd name="T14" fmla="*/ 0 w 19"/>
                  <a:gd name="T15" fmla="*/ 0 h 345"/>
                  <a:gd name="T16" fmla="*/ 0 w 19"/>
                  <a:gd name="T17" fmla="*/ 10 h 345"/>
                  <a:gd name="T18" fmla="*/ 10 w 19"/>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10" y="0"/>
                    </a:moveTo>
                    <a:lnTo>
                      <a:pt x="0" y="10"/>
                    </a:lnTo>
                    <a:lnTo>
                      <a:pt x="0" y="345"/>
                    </a:lnTo>
                    <a:lnTo>
                      <a:pt x="19" y="345"/>
                    </a:lnTo>
                    <a:lnTo>
                      <a:pt x="19" y="10"/>
                    </a:lnTo>
                    <a:lnTo>
                      <a:pt x="10" y="20"/>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7" name="Freeform 13"/>
              <p:cNvSpPr>
                <a:spLocks noEditPoints="1"/>
              </p:cNvSpPr>
              <p:nvPr/>
            </p:nvSpPr>
            <p:spPr bwMode="auto">
              <a:xfrm>
                <a:off x="905" y="921"/>
                <a:ext cx="73" cy="85"/>
              </a:xfrm>
              <a:custGeom>
                <a:avLst/>
                <a:gdLst>
                  <a:gd name="T0" fmla="*/ 0 w 146"/>
                  <a:gd name="T1" fmla="*/ 0 h 170"/>
                  <a:gd name="T2" fmla="*/ 79 w 146"/>
                  <a:gd name="T3" fmla="*/ 0 h 170"/>
                  <a:gd name="T4" fmla="*/ 89 w 146"/>
                  <a:gd name="T5" fmla="*/ 0 h 170"/>
                  <a:gd name="T6" fmla="*/ 97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1 w 146"/>
                  <a:gd name="T25" fmla="*/ 86 h 170"/>
                  <a:gd name="T26" fmla="*/ 103 w 146"/>
                  <a:gd name="T27" fmla="*/ 89 h 170"/>
                  <a:gd name="T28" fmla="*/ 92 w 146"/>
                  <a:gd name="T29" fmla="*/ 92 h 170"/>
                  <a:gd name="T30" fmla="*/ 91 w 146"/>
                  <a:gd name="T31" fmla="*/ 95 h 170"/>
                  <a:gd name="T32" fmla="*/ 97 w 146"/>
                  <a:gd name="T33" fmla="*/ 100 h 170"/>
                  <a:gd name="T34" fmla="*/ 104 w 146"/>
                  <a:gd name="T35" fmla="*/ 107 h 170"/>
                  <a:gd name="T36" fmla="*/ 112 w 146"/>
                  <a:gd name="T37" fmla="*/ 118 h 170"/>
                  <a:gd name="T38" fmla="*/ 146 w 146"/>
                  <a:gd name="T39" fmla="*/ 170 h 170"/>
                  <a:gd name="T40" fmla="*/ 97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5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7 w 146"/>
                  <a:gd name="T67" fmla="*/ 70 h 170"/>
                  <a:gd name="T68" fmla="*/ 105 w 146"/>
                  <a:gd name="T69" fmla="*/ 64 h 170"/>
                  <a:gd name="T70" fmla="*/ 108 w 146"/>
                  <a:gd name="T71" fmla="*/ 58 h 170"/>
                  <a:gd name="T72" fmla="*/ 111 w 146"/>
                  <a:gd name="T73" fmla="*/ 52 h 170"/>
                  <a:gd name="T74" fmla="*/ 110 w 146"/>
                  <a:gd name="T75" fmla="*/ 42 h 170"/>
                  <a:gd name="T76" fmla="*/ 106 w 146"/>
                  <a:gd name="T77" fmla="*/ 32 h 170"/>
                  <a:gd name="T78" fmla="*/ 97 w 146"/>
                  <a:gd name="T79" fmla="*/ 25 h 170"/>
                  <a:gd name="T80" fmla="*/ 83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4" y="0"/>
                    </a:lnTo>
                    <a:lnTo>
                      <a:pt x="89" y="0"/>
                    </a:lnTo>
                    <a:lnTo>
                      <a:pt x="94" y="1"/>
                    </a:lnTo>
                    <a:lnTo>
                      <a:pt x="97" y="1"/>
                    </a:lnTo>
                    <a:lnTo>
                      <a:pt x="102" y="2"/>
                    </a:lnTo>
                    <a:lnTo>
                      <a:pt x="105" y="3"/>
                    </a:lnTo>
                    <a:lnTo>
                      <a:pt x="108" y="4"/>
                    </a:lnTo>
                    <a:lnTo>
                      <a:pt x="114" y="8"/>
                    </a:lnTo>
                    <a:lnTo>
                      <a:pt x="119" y="11"/>
                    </a:lnTo>
                    <a:lnTo>
                      <a:pt x="123" y="15"/>
                    </a:lnTo>
                    <a:lnTo>
                      <a:pt x="126" y="20"/>
                    </a:lnTo>
                    <a:lnTo>
                      <a:pt x="130" y="27"/>
                    </a:lnTo>
                    <a:lnTo>
                      <a:pt x="132" y="33"/>
                    </a:lnTo>
                    <a:lnTo>
                      <a:pt x="134" y="40"/>
                    </a:lnTo>
                    <a:lnTo>
                      <a:pt x="134" y="46"/>
                    </a:lnTo>
                    <a:lnTo>
                      <a:pt x="133" y="55"/>
                    </a:lnTo>
                    <a:lnTo>
                      <a:pt x="131" y="63"/>
                    </a:lnTo>
                    <a:lnTo>
                      <a:pt x="128" y="71"/>
                    </a:lnTo>
                    <a:lnTo>
                      <a:pt x="122" y="77"/>
                    </a:lnTo>
                    <a:lnTo>
                      <a:pt x="119" y="80"/>
                    </a:lnTo>
                    <a:lnTo>
                      <a:pt x="116" y="83"/>
                    </a:lnTo>
                    <a:lnTo>
                      <a:pt x="111" y="86"/>
                    </a:lnTo>
                    <a:lnTo>
                      <a:pt x="108" y="88"/>
                    </a:lnTo>
                    <a:lnTo>
                      <a:pt x="103" y="89"/>
                    </a:lnTo>
                    <a:lnTo>
                      <a:pt x="98" y="91"/>
                    </a:lnTo>
                    <a:lnTo>
                      <a:pt x="92" y="92"/>
                    </a:lnTo>
                    <a:lnTo>
                      <a:pt x="87" y="93"/>
                    </a:lnTo>
                    <a:lnTo>
                      <a:pt x="91" y="95"/>
                    </a:lnTo>
                    <a:lnTo>
                      <a:pt x="94" y="98"/>
                    </a:lnTo>
                    <a:lnTo>
                      <a:pt x="97" y="100"/>
                    </a:lnTo>
                    <a:lnTo>
                      <a:pt x="100" y="102"/>
                    </a:lnTo>
                    <a:lnTo>
                      <a:pt x="104" y="107"/>
                    </a:lnTo>
                    <a:lnTo>
                      <a:pt x="108" y="113"/>
                    </a:lnTo>
                    <a:lnTo>
                      <a:pt x="112" y="118"/>
                    </a:lnTo>
                    <a:lnTo>
                      <a:pt x="117" y="124"/>
                    </a:lnTo>
                    <a:lnTo>
                      <a:pt x="146" y="170"/>
                    </a:lnTo>
                    <a:lnTo>
                      <a:pt x="119" y="170"/>
                    </a:lnTo>
                    <a:lnTo>
                      <a:pt x="97" y="135"/>
                    </a:lnTo>
                    <a:lnTo>
                      <a:pt x="93" y="128"/>
                    </a:lnTo>
                    <a:lnTo>
                      <a:pt x="89" y="121"/>
                    </a:lnTo>
                    <a:lnTo>
                      <a:pt x="84" y="116"/>
                    </a:lnTo>
                    <a:lnTo>
                      <a:pt x="81" y="112"/>
                    </a:lnTo>
                    <a:lnTo>
                      <a:pt x="78" y="107"/>
                    </a:lnTo>
                    <a:lnTo>
                      <a:pt x="76" y="104"/>
                    </a:lnTo>
                    <a:lnTo>
                      <a:pt x="73" y="102"/>
                    </a:lnTo>
                    <a:lnTo>
                      <a:pt x="71" y="100"/>
                    </a:lnTo>
                    <a:lnTo>
                      <a:pt x="67" y="99"/>
                    </a:lnTo>
                    <a:lnTo>
                      <a:pt x="65" y="98"/>
                    </a:lnTo>
                    <a:lnTo>
                      <a:pt x="62" y="97"/>
                    </a:lnTo>
                    <a:lnTo>
                      <a:pt x="60" y="95"/>
                    </a:lnTo>
                    <a:lnTo>
                      <a:pt x="58" y="95"/>
                    </a:lnTo>
                    <a:lnTo>
                      <a:pt x="55" y="94"/>
                    </a:lnTo>
                    <a:lnTo>
                      <a:pt x="52" y="94"/>
                    </a:lnTo>
                    <a:lnTo>
                      <a:pt x="48" y="94"/>
                    </a:lnTo>
                    <a:lnTo>
                      <a:pt x="22" y="94"/>
                    </a:lnTo>
                    <a:lnTo>
                      <a:pt x="22" y="170"/>
                    </a:lnTo>
                    <a:lnTo>
                      <a:pt x="0" y="170"/>
                    </a:lnTo>
                    <a:close/>
                    <a:moveTo>
                      <a:pt x="22" y="74"/>
                    </a:moveTo>
                    <a:lnTo>
                      <a:pt x="69" y="74"/>
                    </a:lnTo>
                    <a:lnTo>
                      <a:pt x="77" y="74"/>
                    </a:lnTo>
                    <a:lnTo>
                      <a:pt x="83" y="73"/>
                    </a:lnTo>
                    <a:lnTo>
                      <a:pt x="89" y="72"/>
                    </a:lnTo>
                    <a:lnTo>
                      <a:pt x="93" y="71"/>
                    </a:lnTo>
                    <a:lnTo>
                      <a:pt x="97" y="70"/>
                    </a:lnTo>
                    <a:lnTo>
                      <a:pt x="102" y="68"/>
                    </a:lnTo>
                    <a:lnTo>
                      <a:pt x="105" y="64"/>
                    </a:lnTo>
                    <a:lnTo>
                      <a:pt x="107" y="61"/>
                    </a:lnTo>
                    <a:lnTo>
                      <a:pt x="108" y="58"/>
                    </a:lnTo>
                    <a:lnTo>
                      <a:pt x="110" y="55"/>
                    </a:lnTo>
                    <a:lnTo>
                      <a:pt x="111" y="52"/>
                    </a:lnTo>
                    <a:lnTo>
                      <a:pt x="111" y="47"/>
                    </a:lnTo>
                    <a:lnTo>
                      <a:pt x="110" y="42"/>
                    </a:lnTo>
                    <a:lnTo>
                      <a:pt x="109" y="37"/>
                    </a:lnTo>
                    <a:lnTo>
                      <a:pt x="106" y="32"/>
                    </a:lnTo>
                    <a:lnTo>
                      <a:pt x="103" y="28"/>
                    </a:lnTo>
                    <a:lnTo>
                      <a:pt x="97" y="25"/>
                    </a:lnTo>
                    <a:lnTo>
                      <a:pt x="91" y="23"/>
                    </a:lnTo>
                    <a:lnTo>
                      <a:pt x="83"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8" name="Freeform 14"/>
              <p:cNvSpPr>
                <a:spLocks noEditPoints="1"/>
              </p:cNvSpPr>
              <p:nvPr/>
            </p:nvSpPr>
            <p:spPr bwMode="auto">
              <a:xfrm>
                <a:off x="1040"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1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1" y="27"/>
                    </a:lnTo>
                    <a:lnTo>
                      <a:pt x="133" y="33"/>
                    </a:lnTo>
                    <a:lnTo>
                      <a:pt x="135" y="40"/>
                    </a:lnTo>
                    <a:lnTo>
                      <a:pt x="135" y="46"/>
                    </a:lnTo>
                    <a:lnTo>
                      <a:pt x="134" y="55"/>
                    </a:lnTo>
                    <a:lnTo>
                      <a:pt x="132" y="63"/>
                    </a:lnTo>
                    <a:lnTo>
                      <a:pt x="128" y="71"/>
                    </a:lnTo>
                    <a:lnTo>
                      <a:pt x="123" y="77"/>
                    </a:lnTo>
                    <a:lnTo>
                      <a:pt x="120" y="80"/>
                    </a:lnTo>
                    <a:lnTo>
                      <a:pt x="117"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4"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19" name="Freeform 15"/>
              <p:cNvSpPr>
                <a:spLocks noEditPoints="1"/>
              </p:cNvSpPr>
              <p:nvPr/>
            </p:nvSpPr>
            <p:spPr bwMode="auto">
              <a:xfrm>
                <a:off x="1174"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3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0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4" y="0"/>
                    </a:lnTo>
                    <a:lnTo>
                      <a:pt x="80" y="0"/>
                    </a:lnTo>
                    <a:lnTo>
                      <a:pt x="85" y="0"/>
                    </a:lnTo>
                    <a:lnTo>
                      <a:pt x="90" y="0"/>
                    </a:lnTo>
                    <a:lnTo>
                      <a:pt x="95" y="1"/>
                    </a:lnTo>
                    <a:lnTo>
                      <a:pt x="98" y="1"/>
                    </a:lnTo>
                    <a:lnTo>
                      <a:pt x="102"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1" y="63"/>
                    </a:lnTo>
                    <a:lnTo>
                      <a:pt x="128" y="71"/>
                    </a:lnTo>
                    <a:lnTo>
                      <a:pt x="123" y="77"/>
                    </a:lnTo>
                    <a:lnTo>
                      <a:pt x="120"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5" y="107"/>
                    </a:lnTo>
                    <a:lnTo>
                      <a:pt x="109" y="113"/>
                    </a:lnTo>
                    <a:lnTo>
                      <a:pt x="113" y="118"/>
                    </a:lnTo>
                    <a:lnTo>
                      <a:pt x="117"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0" name="Freeform 16"/>
              <p:cNvSpPr>
                <a:spLocks noEditPoints="1"/>
              </p:cNvSpPr>
              <p:nvPr/>
            </p:nvSpPr>
            <p:spPr bwMode="auto">
              <a:xfrm>
                <a:off x="1309" y="921"/>
                <a:ext cx="73" cy="85"/>
              </a:xfrm>
              <a:custGeom>
                <a:avLst/>
                <a:gdLst>
                  <a:gd name="T0" fmla="*/ 0 w 146"/>
                  <a:gd name="T1" fmla="*/ 0 h 170"/>
                  <a:gd name="T2" fmla="*/ 80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5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3 w 146"/>
                  <a:gd name="T29" fmla="*/ 92 h 170"/>
                  <a:gd name="T30" fmla="*/ 92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9 w 146"/>
                  <a:gd name="T57" fmla="*/ 94 h 170"/>
                  <a:gd name="T58" fmla="*/ 23 w 146"/>
                  <a:gd name="T59" fmla="*/ 170 h 170"/>
                  <a:gd name="T60" fmla="*/ 23 w 146"/>
                  <a:gd name="T61" fmla="*/ 74 h 170"/>
                  <a:gd name="T62" fmla="*/ 78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5" y="40"/>
                    </a:lnTo>
                    <a:lnTo>
                      <a:pt x="135" y="46"/>
                    </a:lnTo>
                    <a:lnTo>
                      <a:pt x="133" y="55"/>
                    </a:lnTo>
                    <a:lnTo>
                      <a:pt x="131" y="63"/>
                    </a:lnTo>
                    <a:lnTo>
                      <a:pt x="128" y="71"/>
                    </a:lnTo>
                    <a:lnTo>
                      <a:pt x="123" y="77"/>
                    </a:lnTo>
                    <a:lnTo>
                      <a:pt x="119"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4" y="107"/>
                    </a:lnTo>
                    <a:lnTo>
                      <a:pt x="109" y="113"/>
                    </a:lnTo>
                    <a:lnTo>
                      <a:pt x="113" y="118"/>
                    </a:lnTo>
                    <a:lnTo>
                      <a:pt x="117" y="124"/>
                    </a:lnTo>
                    <a:lnTo>
                      <a:pt x="146" y="170"/>
                    </a:lnTo>
                    <a:lnTo>
                      <a:pt x="119" y="170"/>
                    </a:lnTo>
                    <a:lnTo>
                      <a:pt x="98" y="135"/>
                    </a:lnTo>
                    <a:lnTo>
                      <a:pt x="94" y="128"/>
                    </a:lnTo>
                    <a:lnTo>
                      <a:pt x="89" y="121"/>
                    </a:lnTo>
                    <a:lnTo>
                      <a:pt x="85" y="116"/>
                    </a:lnTo>
                    <a:lnTo>
                      <a:pt x="82" y="112"/>
                    </a:lnTo>
                    <a:lnTo>
                      <a:pt x="79" y="107"/>
                    </a:lnTo>
                    <a:lnTo>
                      <a:pt x="76" y="104"/>
                    </a:lnTo>
                    <a:lnTo>
                      <a:pt x="73" y="102"/>
                    </a:lnTo>
                    <a:lnTo>
                      <a:pt x="71" y="100"/>
                    </a:lnTo>
                    <a:lnTo>
                      <a:pt x="68" y="99"/>
                    </a:lnTo>
                    <a:lnTo>
                      <a:pt x="66" y="98"/>
                    </a:lnTo>
                    <a:lnTo>
                      <a:pt x="62"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89" y="72"/>
                    </a:lnTo>
                    <a:lnTo>
                      <a:pt x="94" y="71"/>
                    </a:lnTo>
                    <a:lnTo>
                      <a:pt x="98" y="70"/>
                    </a:lnTo>
                    <a:lnTo>
                      <a:pt x="102" y="68"/>
                    </a:lnTo>
                    <a:lnTo>
                      <a:pt x="105"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1" name="Freeform 17"/>
              <p:cNvSpPr>
                <a:spLocks noEditPoints="1"/>
              </p:cNvSpPr>
              <p:nvPr/>
            </p:nvSpPr>
            <p:spPr bwMode="auto">
              <a:xfrm>
                <a:off x="1443" y="921"/>
                <a:ext cx="73" cy="85"/>
              </a:xfrm>
              <a:custGeom>
                <a:avLst/>
                <a:gdLst>
                  <a:gd name="T0" fmla="*/ 0 w 146"/>
                  <a:gd name="T1" fmla="*/ 0 h 170"/>
                  <a:gd name="T2" fmla="*/ 80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8 w 146"/>
                  <a:gd name="T57" fmla="*/ 94 h 170"/>
                  <a:gd name="T58" fmla="*/ 23 w 146"/>
                  <a:gd name="T59" fmla="*/ 170 h 170"/>
                  <a:gd name="T60" fmla="*/ 23 w 146"/>
                  <a:gd name="T61" fmla="*/ 74 h 170"/>
                  <a:gd name="T62" fmla="*/ 77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3" y="77"/>
                    </a:lnTo>
                    <a:lnTo>
                      <a:pt x="119" y="80"/>
                    </a:lnTo>
                    <a:lnTo>
                      <a:pt x="116" y="83"/>
                    </a:lnTo>
                    <a:lnTo>
                      <a:pt x="112" y="86"/>
                    </a:lnTo>
                    <a:lnTo>
                      <a:pt x="109" y="88"/>
                    </a:lnTo>
                    <a:lnTo>
                      <a:pt x="103" y="89"/>
                    </a:lnTo>
                    <a:lnTo>
                      <a:pt x="99" y="91"/>
                    </a:lnTo>
                    <a:lnTo>
                      <a:pt x="92" y="92"/>
                    </a:lnTo>
                    <a:lnTo>
                      <a:pt x="87" y="93"/>
                    </a:lnTo>
                    <a:lnTo>
                      <a:pt x="91" y="95"/>
                    </a:lnTo>
                    <a:lnTo>
                      <a:pt x="95" y="98"/>
                    </a:lnTo>
                    <a:lnTo>
                      <a:pt x="98" y="100"/>
                    </a:lnTo>
                    <a:lnTo>
                      <a:pt x="100" y="102"/>
                    </a:lnTo>
                    <a:lnTo>
                      <a:pt x="104" y="107"/>
                    </a:lnTo>
                    <a:lnTo>
                      <a:pt x="109" y="113"/>
                    </a:lnTo>
                    <a:lnTo>
                      <a:pt x="113" y="118"/>
                    </a:lnTo>
                    <a:lnTo>
                      <a:pt x="117" y="124"/>
                    </a:lnTo>
                    <a:lnTo>
                      <a:pt x="146" y="170"/>
                    </a:lnTo>
                    <a:lnTo>
                      <a:pt x="119" y="170"/>
                    </a:lnTo>
                    <a:lnTo>
                      <a:pt x="98" y="135"/>
                    </a:lnTo>
                    <a:lnTo>
                      <a:pt x="94" y="128"/>
                    </a:lnTo>
                    <a:lnTo>
                      <a:pt x="89" y="121"/>
                    </a:lnTo>
                    <a:lnTo>
                      <a:pt x="85" y="116"/>
                    </a:lnTo>
                    <a:lnTo>
                      <a:pt x="82" y="112"/>
                    </a:lnTo>
                    <a:lnTo>
                      <a:pt x="78" y="107"/>
                    </a:lnTo>
                    <a:lnTo>
                      <a:pt x="76" y="104"/>
                    </a:lnTo>
                    <a:lnTo>
                      <a:pt x="73" y="102"/>
                    </a:lnTo>
                    <a:lnTo>
                      <a:pt x="71" y="100"/>
                    </a:lnTo>
                    <a:lnTo>
                      <a:pt x="68" y="99"/>
                    </a:lnTo>
                    <a:lnTo>
                      <a:pt x="66" y="98"/>
                    </a:lnTo>
                    <a:lnTo>
                      <a:pt x="62" y="97"/>
                    </a:lnTo>
                    <a:lnTo>
                      <a:pt x="60" y="95"/>
                    </a:lnTo>
                    <a:lnTo>
                      <a:pt x="58" y="95"/>
                    </a:lnTo>
                    <a:lnTo>
                      <a:pt x="56" y="94"/>
                    </a:lnTo>
                    <a:lnTo>
                      <a:pt x="53" y="94"/>
                    </a:lnTo>
                    <a:lnTo>
                      <a:pt x="48" y="94"/>
                    </a:lnTo>
                    <a:lnTo>
                      <a:pt x="23" y="94"/>
                    </a:lnTo>
                    <a:lnTo>
                      <a:pt x="23" y="170"/>
                    </a:lnTo>
                    <a:lnTo>
                      <a:pt x="0" y="170"/>
                    </a:lnTo>
                    <a:close/>
                    <a:moveTo>
                      <a:pt x="23" y="74"/>
                    </a:moveTo>
                    <a:lnTo>
                      <a:pt x="70" y="74"/>
                    </a:lnTo>
                    <a:lnTo>
                      <a:pt x="77" y="74"/>
                    </a:lnTo>
                    <a:lnTo>
                      <a:pt x="84" y="73"/>
                    </a:lnTo>
                    <a:lnTo>
                      <a:pt x="89" y="72"/>
                    </a:lnTo>
                    <a:lnTo>
                      <a:pt x="94" y="71"/>
                    </a:lnTo>
                    <a:lnTo>
                      <a:pt x="98" y="70"/>
                    </a:lnTo>
                    <a:lnTo>
                      <a:pt x="102" y="68"/>
                    </a:lnTo>
                    <a:lnTo>
                      <a:pt x="105" y="64"/>
                    </a:lnTo>
                    <a:lnTo>
                      <a:pt x="108" y="61"/>
                    </a:lnTo>
                    <a:lnTo>
                      <a:pt x="109" y="58"/>
                    </a:lnTo>
                    <a:lnTo>
                      <a:pt x="111" y="55"/>
                    </a:lnTo>
                    <a:lnTo>
                      <a:pt x="112" y="52"/>
                    </a:lnTo>
                    <a:lnTo>
                      <a:pt x="112" y="47"/>
                    </a:lnTo>
                    <a:lnTo>
                      <a:pt x="111" y="42"/>
                    </a:lnTo>
                    <a:lnTo>
                      <a:pt x="110" y="37"/>
                    </a:lnTo>
                    <a:lnTo>
                      <a:pt x="106" y="32"/>
                    </a:lnTo>
                    <a:lnTo>
                      <a:pt x="103" y="28"/>
                    </a:lnTo>
                    <a:lnTo>
                      <a:pt x="98" y="25"/>
                    </a:lnTo>
                    <a:lnTo>
                      <a:pt x="91"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2" name="Freeform 18"/>
              <p:cNvSpPr>
                <a:spLocks noEditPoints="1"/>
              </p:cNvSpPr>
              <p:nvPr/>
            </p:nvSpPr>
            <p:spPr bwMode="auto">
              <a:xfrm>
                <a:off x="1577" y="921"/>
                <a:ext cx="74"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8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8" y="1"/>
                    </a:lnTo>
                    <a:lnTo>
                      <a:pt x="102" y="2"/>
                    </a:lnTo>
                    <a:lnTo>
                      <a:pt x="105" y="3"/>
                    </a:lnTo>
                    <a:lnTo>
                      <a:pt x="108"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2" y="86"/>
                    </a:lnTo>
                    <a:lnTo>
                      <a:pt x="108" y="88"/>
                    </a:lnTo>
                    <a:lnTo>
                      <a:pt x="103" y="89"/>
                    </a:lnTo>
                    <a:lnTo>
                      <a:pt x="99" y="91"/>
                    </a:lnTo>
                    <a:lnTo>
                      <a:pt x="92" y="92"/>
                    </a:lnTo>
                    <a:lnTo>
                      <a:pt x="87" y="93"/>
                    </a:lnTo>
                    <a:lnTo>
                      <a:pt x="91" y="95"/>
                    </a:lnTo>
                    <a:lnTo>
                      <a:pt x="94" y="98"/>
                    </a:lnTo>
                    <a:lnTo>
                      <a:pt x="98" y="100"/>
                    </a:lnTo>
                    <a:lnTo>
                      <a:pt x="100" y="102"/>
                    </a:lnTo>
                    <a:lnTo>
                      <a:pt x="104" y="107"/>
                    </a:lnTo>
                    <a:lnTo>
                      <a:pt x="108" y="113"/>
                    </a:lnTo>
                    <a:lnTo>
                      <a:pt x="113" y="118"/>
                    </a:lnTo>
                    <a:lnTo>
                      <a:pt x="117" y="124"/>
                    </a:lnTo>
                    <a:lnTo>
                      <a:pt x="146" y="170"/>
                    </a:lnTo>
                    <a:lnTo>
                      <a:pt x="119" y="170"/>
                    </a:lnTo>
                    <a:lnTo>
                      <a:pt x="98" y="135"/>
                    </a:lnTo>
                    <a:lnTo>
                      <a:pt x="93" y="128"/>
                    </a:lnTo>
                    <a:lnTo>
                      <a:pt x="89" y="121"/>
                    </a:lnTo>
                    <a:lnTo>
                      <a:pt x="85" y="116"/>
                    </a:lnTo>
                    <a:lnTo>
                      <a:pt x="82" y="112"/>
                    </a:lnTo>
                    <a:lnTo>
                      <a:pt x="78" y="107"/>
                    </a:lnTo>
                    <a:lnTo>
                      <a:pt x="76" y="104"/>
                    </a:lnTo>
                    <a:lnTo>
                      <a:pt x="73" y="102"/>
                    </a:lnTo>
                    <a:lnTo>
                      <a:pt x="71" y="100"/>
                    </a:lnTo>
                    <a:lnTo>
                      <a:pt x="68" y="99"/>
                    </a:lnTo>
                    <a:lnTo>
                      <a:pt x="65" y="98"/>
                    </a:lnTo>
                    <a:lnTo>
                      <a:pt x="62" y="97"/>
                    </a:lnTo>
                    <a:lnTo>
                      <a:pt x="60" y="95"/>
                    </a:lnTo>
                    <a:lnTo>
                      <a:pt x="58" y="95"/>
                    </a:lnTo>
                    <a:lnTo>
                      <a:pt x="56" y="94"/>
                    </a:lnTo>
                    <a:lnTo>
                      <a:pt x="53"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8" y="58"/>
                    </a:lnTo>
                    <a:lnTo>
                      <a:pt x="111" y="55"/>
                    </a:lnTo>
                    <a:lnTo>
                      <a:pt x="112" y="52"/>
                    </a:lnTo>
                    <a:lnTo>
                      <a:pt x="112" y="47"/>
                    </a:lnTo>
                    <a:lnTo>
                      <a:pt x="111" y="42"/>
                    </a:lnTo>
                    <a:lnTo>
                      <a:pt x="110"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3" name="Freeform 19"/>
              <p:cNvSpPr>
                <a:spLocks noEditPoints="1"/>
              </p:cNvSpPr>
              <p:nvPr/>
            </p:nvSpPr>
            <p:spPr bwMode="auto">
              <a:xfrm>
                <a:off x="1712" y="921"/>
                <a:ext cx="73"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8 w 146"/>
                  <a:gd name="T71" fmla="*/ 58 h 170"/>
                  <a:gd name="T72" fmla="*/ 112 w 146"/>
                  <a:gd name="T73" fmla="*/ 52 h 170"/>
                  <a:gd name="T74" fmla="*/ 110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8" y="1"/>
                    </a:lnTo>
                    <a:lnTo>
                      <a:pt x="102" y="2"/>
                    </a:lnTo>
                    <a:lnTo>
                      <a:pt x="105" y="3"/>
                    </a:lnTo>
                    <a:lnTo>
                      <a:pt x="108" y="4"/>
                    </a:lnTo>
                    <a:lnTo>
                      <a:pt x="114" y="8"/>
                    </a:lnTo>
                    <a:lnTo>
                      <a:pt x="119" y="11"/>
                    </a:lnTo>
                    <a:lnTo>
                      <a:pt x="123"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2" y="86"/>
                    </a:lnTo>
                    <a:lnTo>
                      <a:pt x="108" y="88"/>
                    </a:lnTo>
                    <a:lnTo>
                      <a:pt x="103" y="89"/>
                    </a:lnTo>
                    <a:lnTo>
                      <a:pt x="99" y="91"/>
                    </a:lnTo>
                    <a:lnTo>
                      <a:pt x="92" y="92"/>
                    </a:lnTo>
                    <a:lnTo>
                      <a:pt x="87" y="93"/>
                    </a:lnTo>
                    <a:lnTo>
                      <a:pt x="91" y="95"/>
                    </a:lnTo>
                    <a:lnTo>
                      <a:pt x="94" y="98"/>
                    </a:lnTo>
                    <a:lnTo>
                      <a:pt x="98" y="100"/>
                    </a:lnTo>
                    <a:lnTo>
                      <a:pt x="100" y="102"/>
                    </a:lnTo>
                    <a:lnTo>
                      <a:pt x="104" y="107"/>
                    </a:lnTo>
                    <a:lnTo>
                      <a:pt x="108" y="113"/>
                    </a:lnTo>
                    <a:lnTo>
                      <a:pt x="113" y="118"/>
                    </a:lnTo>
                    <a:lnTo>
                      <a:pt x="117" y="124"/>
                    </a:lnTo>
                    <a:lnTo>
                      <a:pt x="146" y="170"/>
                    </a:lnTo>
                    <a:lnTo>
                      <a:pt x="119" y="170"/>
                    </a:lnTo>
                    <a:lnTo>
                      <a:pt x="98" y="135"/>
                    </a:lnTo>
                    <a:lnTo>
                      <a:pt x="93" y="128"/>
                    </a:lnTo>
                    <a:lnTo>
                      <a:pt x="89" y="121"/>
                    </a:lnTo>
                    <a:lnTo>
                      <a:pt x="85" y="116"/>
                    </a:lnTo>
                    <a:lnTo>
                      <a:pt x="81" y="112"/>
                    </a:lnTo>
                    <a:lnTo>
                      <a:pt x="78" y="107"/>
                    </a:lnTo>
                    <a:lnTo>
                      <a:pt x="76" y="104"/>
                    </a:lnTo>
                    <a:lnTo>
                      <a:pt x="73" y="102"/>
                    </a:lnTo>
                    <a:lnTo>
                      <a:pt x="71" y="100"/>
                    </a:lnTo>
                    <a:lnTo>
                      <a:pt x="67" y="99"/>
                    </a:lnTo>
                    <a:lnTo>
                      <a:pt x="65" y="98"/>
                    </a:lnTo>
                    <a:lnTo>
                      <a:pt x="62" y="97"/>
                    </a:lnTo>
                    <a:lnTo>
                      <a:pt x="60" y="95"/>
                    </a:lnTo>
                    <a:lnTo>
                      <a:pt x="58" y="95"/>
                    </a:lnTo>
                    <a:lnTo>
                      <a:pt x="56" y="94"/>
                    </a:lnTo>
                    <a:lnTo>
                      <a:pt x="52"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8" y="58"/>
                    </a:lnTo>
                    <a:lnTo>
                      <a:pt x="110" y="55"/>
                    </a:lnTo>
                    <a:lnTo>
                      <a:pt x="112" y="52"/>
                    </a:lnTo>
                    <a:lnTo>
                      <a:pt x="112" y="47"/>
                    </a:lnTo>
                    <a:lnTo>
                      <a:pt x="110" y="42"/>
                    </a:lnTo>
                    <a:lnTo>
                      <a:pt x="109"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4" name="Freeform 20"/>
              <p:cNvSpPr>
                <a:spLocks noEditPoints="1"/>
              </p:cNvSpPr>
              <p:nvPr/>
            </p:nvSpPr>
            <p:spPr bwMode="auto">
              <a:xfrm>
                <a:off x="1846" y="921"/>
                <a:ext cx="73" cy="85"/>
              </a:xfrm>
              <a:custGeom>
                <a:avLst/>
                <a:gdLst>
                  <a:gd name="T0" fmla="*/ 0 w 146"/>
                  <a:gd name="T1" fmla="*/ 0 h 170"/>
                  <a:gd name="T2" fmla="*/ 79 w 146"/>
                  <a:gd name="T3" fmla="*/ 0 h 170"/>
                  <a:gd name="T4" fmla="*/ 89 w 146"/>
                  <a:gd name="T5" fmla="*/ 0 h 170"/>
                  <a:gd name="T6" fmla="*/ 97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1 w 146"/>
                  <a:gd name="T25" fmla="*/ 86 h 170"/>
                  <a:gd name="T26" fmla="*/ 103 w 146"/>
                  <a:gd name="T27" fmla="*/ 89 h 170"/>
                  <a:gd name="T28" fmla="*/ 92 w 146"/>
                  <a:gd name="T29" fmla="*/ 92 h 170"/>
                  <a:gd name="T30" fmla="*/ 91 w 146"/>
                  <a:gd name="T31" fmla="*/ 95 h 170"/>
                  <a:gd name="T32" fmla="*/ 97 w 146"/>
                  <a:gd name="T33" fmla="*/ 100 h 170"/>
                  <a:gd name="T34" fmla="*/ 104 w 146"/>
                  <a:gd name="T35" fmla="*/ 107 h 170"/>
                  <a:gd name="T36" fmla="*/ 112 w 146"/>
                  <a:gd name="T37" fmla="*/ 118 h 170"/>
                  <a:gd name="T38" fmla="*/ 146 w 146"/>
                  <a:gd name="T39" fmla="*/ 170 h 170"/>
                  <a:gd name="T40" fmla="*/ 97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5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7 w 146"/>
                  <a:gd name="T67" fmla="*/ 70 h 170"/>
                  <a:gd name="T68" fmla="*/ 105 w 146"/>
                  <a:gd name="T69" fmla="*/ 64 h 170"/>
                  <a:gd name="T70" fmla="*/ 108 w 146"/>
                  <a:gd name="T71" fmla="*/ 58 h 170"/>
                  <a:gd name="T72" fmla="*/ 111 w 146"/>
                  <a:gd name="T73" fmla="*/ 52 h 170"/>
                  <a:gd name="T74" fmla="*/ 110 w 146"/>
                  <a:gd name="T75" fmla="*/ 42 h 170"/>
                  <a:gd name="T76" fmla="*/ 106 w 146"/>
                  <a:gd name="T77" fmla="*/ 32 h 170"/>
                  <a:gd name="T78" fmla="*/ 97 w 146"/>
                  <a:gd name="T79" fmla="*/ 25 h 170"/>
                  <a:gd name="T80" fmla="*/ 83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7" y="1"/>
                    </a:lnTo>
                    <a:lnTo>
                      <a:pt x="102" y="2"/>
                    </a:lnTo>
                    <a:lnTo>
                      <a:pt x="105" y="3"/>
                    </a:lnTo>
                    <a:lnTo>
                      <a:pt x="108" y="4"/>
                    </a:lnTo>
                    <a:lnTo>
                      <a:pt x="114" y="8"/>
                    </a:lnTo>
                    <a:lnTo>
                      <a:pt x="119" y="11"/>
                    </a:lnTo>
                    <a:lnTo>
                      <a:pt x="123" y="15"/>
                    </a:lnTo>
                    <a:lnTo>
                      <a:pt x="126" y="20"/>
                    </a:lnTo>
                    <a:lnTo>
                      <a:pt x="130" y="27"/>
                    </a:lnTo>
                    <a:lnTo>
                      <a:pt x="132" y="33"/>
                    </a:lnTo>
                    <a:lnTo>
                      <a:pt x="134" y="40"/>
                    </a:lnTo>
                    <a:lnTo>
                      <a:pt x="134" y="46"/>
                    </a:lnTo>
                    <a:lnTo>
                      <a:pt x="133" y="55"/>
                    </a:lnTo>
                    <a:lnTo>
                      <a:pt x="131" y="63"/>
                    </a:lnTo>
                    <a:lnTo>
                      <a:pt x="128" y="71"/>
                    </a:lnTo>
                    <a:lnTo>
                      <a:pt x="122" y="77"/>
                    </a:lnTo>
                    <a:lnTo>
                      <a:pt x="119" y="80"/>
                    </a:lnTo>
                    <a:lnTo>
                      <a:pt x="116" y="83"/>
                    </a:lnTo>
                    <a:lnTo>
                      <a:pt x="111" y="86"/>
                    </a:lnTo>
                    <a:lnTo>
                      <a:pt x="108" y="88"/>
                    </a:lnTo>
                    <a:lnTo>
                      <a:pt x="103" y="89"/>
                    </a:lnTo>
                    <a:lnTo>
                      <a:pt x="98" y="91"/>
                    </a:lnTo>
                    <a:lnTo>
                      <a:pt x="92" y="92"/>
                    </a:lnTo>
                    <a:lnTo>
                      <a:pt x="87" y="93"/>
                    </a:lnTo>
                    <a:lnTo>
                      <a:pt x="91" y="95"/>
                    </a:lnTo>
                    <a:lnTo>
                      <a:pt x="94" y="98"/>
                    </a:lnTo>
                    <a:lnTo>
                      <a:pt x="97" y="100"/>
                    </a:lnTo>
                    <a:lnTo>
                      <a:pt x="100" y="102"/>
                    </a:lnTo>
                    <a:lnTo>
                      <a:pt x="104" y="107"/>
                    </a:lnTo>
                    <a:lnTo>
                      <a:pt x="108" y="113"/>
                    </a:lnTo>
                    <a:lnTo>
                      <a:pt x="112" y="118"/>
                    </a:lnTo>
                    <a:lnTo>
                      <a:pt x="117" y="124"/>
                    </a:lnTo>
                    <a:lnTo>
                      <a:pt x="146" y="170"/>
                    </a:lnTo>
                    <a:lnTo>
                      <a:pt x="119" y="170"/>
                    </a:lnTo>
                    <a:lnTo>
                      <a:pt x="97" y="135"/>
                    </a:lnTo>
                    <a:lnTo>
                      <a:pt x="93" y="128"/>
                    </a:lnTo>
                    <a:lnTo>
                      <a:pt x="89" y="121"/>
                    </a:lnTo>
                    <a:lnTo>
                      <a:pt x="85" y="116"/>
                    </a:lnTo>
                    <a:lnTo>
                      <a:pt x="81" y="112"/>
                    </a:lnTo>
                    <a:lnTo>
                      <a:pt x="78" y="107"/>
                    </a:lnTo>
                    <a:lnTo>
                      <a:pt x="76" y="104"/>
                    </a:lnTo>
                    <a:lnTo>
                      <a:pt x="73" y="102"/>
                    </a:lnTo>
                    <a:lnTo>
                      <a:pt x="71" y="100"/>
                    </a:lnTo>
                    <a:lnTo>
                      <a:pt x="67" y="99"/>
                    </a:lnTo>
                    <a:lnTo>
                      <a:pt x="65" y="98"/>
                    </a:lnTo>
                    <a:lnTo>
                      <a:pt x="62" y="97"/>
                    </a:lnTo>
                    <a:lnTo>
                      <a:pt x="60" y="95"/>
                    </a:lnTo>
                    <a:lnTo>
                      <a:pt x="58" y="95"/>
                    </a:lnTo>
                    <a:lnTo>
                      <a:pt x="55" y="94"/>
                    </a:lnTo>
                    <a:lnTo>
                      <a:pt x="52" y="94"/>
                    </a:lnTo>
                    <a:lnTo>
                      <a:pt x="48" y="94"/>
                    </a:lnTo>
                    <a:lnTo>
                      <a:pt x="22" y="94"/>
                    </a:lnTo>
                    <a:lnTo>
                      <a:pt x="22" y="170"/>
                    </a:lnTo>
                    <a:lnTo>
                      <a:pt x="0" y="170"/>
                    </a:lnTo>
                    <a:close/>
                    <a:moveTo>
                      <a:pt x="22" y="74"/>
                    </a:moveTo>
                    <a:lnTo>
                      <a:pt x="69" y="74"/>
                    </a:lnTo>
                    <a:lnTo>
                      <a:pt x="77" y="74"/>
                    </a:lnTo>
                    <a:lnTo>
                      <a:pt x="83" y="73"/>
                    </a:lnTo>
                    <a:lnTo>
                      <a:pt x="89" y="72"/>
                    </a:lnTo>
                    <a:lnTo>
                      <a:pt x="93" y="71"/>
                    </a:lnTo>
                    <a:lnTo>
                      <a:pt x="97" y="70"/>
                    </a:lnTo>
                    <a:lnTo>
                      <a:pt x="102" y="68"/>
                    </a:lnTo>
                    <a:lnTo>
                      <a:pt x="105" y="64"/>
                    </a:lnTo>
                    <a:lnTo>
                      <a:pt x="107" y="61"/>
                    </a:lnTo>
                    <a:lnTo>
                      <a:pt x="108" y="58"/>
                    </a:lnTo>
                    <a:lnTo>
                      <a:pt x="110" y="55"/>
                    </a:lnTo>
                    <a:lnTo>
                      <a:pt x="111" y="52"/>
                    </a:lnTo>
                    <a:lnTo>
                      <a:pt x="111" y="47"/>
                    </a:lnTo>
                    <a:lnTo>
                      <a:pt x="110" y="42"/>
                    </a:lnTo>
                    <a:lnTo>
                      <a:pt x="109" y="37"/>
                    </a:lnTo>
                    <a:lnTo>
                      <a:pt x="106" y="32"/>
                    </a:lnTo>
                    <a:lnTo>
                      <a:pt x="103" y="28"/>
                    </a:lnTo>
                    <a:lnTo>
                      <a:pt x="97" y="25"/>
                    </a:lnTo>
                    <a:lnTo>
                      <a:pt x="91" y="23"/>
                    </a:lnTo>
                    <a:lnTo>
                      <a:pt x="83"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5" name="Freeform 21"/>
              <p:cNvSpPr>
                <a:spLocks noEditPoints="1"/>
              </p:cNvSpPr>
              <p:nvPr/>
            </p:nvSpPr>
            <p:spPr bwMode="auto">
              <a:xfrm>
                <a:off x="1981"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1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1" y="27"/>
                    </a:lnTo>
                    <a:lnTo>
                      <a:pt x="133" y="33"/>
                    </a:lnTo>
                    <a:lnTo>
                      <a:pt x="135" y="40"/>
                    </a:lnTo>
                    <a:lnTo>
                      <a:pt x="135" y="46"/>
                    </a:lnTo>
                    <a:lnTo>
                      <a:pt x="134" y="55"/>
                    </a:lnTo>
                    <a:lnTo>
                      <a:pt x="132" y="63"/>
                    </a:lnTo>
                    <a:lnTo>
                      <a:pt x="128" y="71"/>
                    </a:lnTo>
                    <a:lnTo>
                      <a:pt x="123" y="77"/>
                    </a:lnTo>
                    <a:lnTo>
                      <a:pt x="120" y="80"/>
                    </a:lnTo>
                    <a:lnTo>
                      <a:pt x="117" y="83"/>
                    </a:lnTo>
                    <a:lnTo>
                      <a:pt x="112" y="86"/>
                    </a:lnTo>
                    <a:lnTo>
                      <a:pt x="109" y="88"/>
                    </a:lnTo>
                    <a:lnTo>
                      <a:pt x="104" y="89"/>
                    </a:lnTo>
                    <a:lnTo>
                      <a:pt x="99" y="91"/>
                    </a:lnTo>
                    <a:lnTo>
                      <a:pt x="93" y="92"/>
                    </a:lnTo>
                    <a:lnTo>
                      <a:pt x="88"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4"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6" name="Freeform 22"/>
              <p:cNvSpPr>
                <a:spLocks noEditPoints="1"/>
              </p:cNvSpPr>
              <p:nvPr/>
            </p:nvSpPr>
            <p:spPr bwMode="auto">
              <a:xfrm>
                <a:off x="2115"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0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4" y="0"/>
                    </a:lnTo>
                    <a:lnTo>
                      <a:pt x="80" y="0"/>
                    </a:lnTo>
                    <a:lnTo>
                      <a:pt x="85" y="0"/>
                    </a:lnTo>
                    <a:lnTo>
                      <a:pt x="90" y="0"/>
                    </a:lnTo>
                    <a:lnTo>
                      <a:pt x="95" y="1"/>
                    </a:lnTo>
                    <a:lnTo>
                      <a:pt x="98" y="1"/>
                    </a:lnTo>
                    <a:lnTo>
                      <a:pt x="102"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1" y="63"/>
                    </a:lnTo>
                    <a:lnTo>
                      <a:pt x="128" y="71"/>
                    </a:lnTo>
                    <a:lnTo>
                      <a:pt x="123" y="77"/>
                    </a:lnTo>
                    <a:lnTo>
                      <a:pt x="120" y="80"/>
                    </a:lnTo>
                    <a:lnTo>
                      <a:pt x="116"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7"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7" name="Freeform 23"/>
              <p:cNvSpPr>
                <a:spLocks/>
              </p:cNvSpPr>
              <p:nvPr/>
            </p:nvSpPr>
            <p:spPr bwMode="auto">
              <a:xfrm>
                <a:off x="872" y="867"/>
                <a:ext cx="1349" cy="10"/>
              </a:xfrm>
              <a:custGeom>
                <a:avLst/>
                <a:gdLst>
                  <a:gd name="T0" fmla="*/ 2698 w 2698"/>
                  <a:gd name="T1" fmla="*/ 10 h 19"/>
                  <a:gd name="T2" fmla="*/ 2688 w 2698"/>
                  <a:gd name="T3" fmla="*/ 0 h 19"/>
                  <a:gd name="T4" fmla="*/ 0 w 2698"/>
                  <a:gd name="T5" fmla="*/ 0 h 19"/>
                  <a:gd name="T6" fmla="*/ 0 w 2698"/>
                  <a:gd name="T7" fmla="*/ 19 h 19"/>
                  <a:gd name="T8" fmla="*/ 2688 w 2698"/>
                  <a:gd name="T9" fmla="*/ 19 h 19"/>
                  <a:gd name="T10" fmla="*/ 2679 w 2698"/>
                  <a:gd name="T11" fmla="*/ 10 h 19"/>
                  <a:gd name="T12" fmla="*/ 2698 w 2698"/>
                  <a:gd name="T13" fmla="*/ 10 h 19"/>
                  <a:gd name="T14" fmla="*/ 2698 w 2698"/>
                  <a:gd name="T15" fmla="*/ 0 h 19"/>
                  <a:gd name="T16" fmla="*/ 2688 w 2698"/>
                  <a:gd name="T17" fmla="*/ 0 h 19"/>
                  <a:gd name="T18" fmla="*/ 2698 w 2698"/>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2698" y="10"/>
                    </a:moveTo>
                    <a:lnTo>
                      <a:pt x="2688" y="0"/>
                    </a:lnTo>
                    <a:lnTo>
                      <a:pt x="0" y="0"/>
                    </a:lnTo>
                    <a:lnTo>
                      <a:pt x="0" y="19"/>
                    </a:lnTo>
                    <a:lnTo>
                      <a:pt x="2688" y="19"/>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8" name="Freeform 24"/>
              <p:cNvSpPr>
                <a:spLocks/>
              </p:cNvSpPr>
              <p:nvPr/>
            </p:nvSpPr>
            <p:spPr bwMode="auto">
              <a:xfrm>
                <a:off x="2211" y="872"/>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5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5"/>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29" name="Freeform 25"/>
              <p:cNvSpPr>
                <a:spLocks/>
              </p:cNvSpPr>
              <p:nvPr/>
            </p:nvSpPr>
            <p:spPr bwMode="auto">
              <a:xfrm>
                <a:off x="867" y="1035"/>
                <a:ext cx="1349" cy="9"/>
              </a:xfrm>
              <a:custGeom>
                <a:avLst/>
                <a:gdLst>
                  <a:gd name="T0" fmla="*/ 0 w 2698"/>
                  <a:gd name="T1" fmla="*/ 10 h 20"/>
                  <a:gd name="T2" fmla="*/ 10 w 2698"/>
                  <a:gd name="T3" fmla="*/ 20 h 20"/>
                  <a:gd name="T4" fmla="*/ 2698 w 2698"/>
                  <a:gd name="T5" fmla="*/ 20 h 20"/>
                  <a:gd name="T6" fmla="*/ 2698 w 2698"/>
                  <a:gd name="T7" fmla="*/ 0 h 20"/>
                  <a:gd name="T8" fmla="*/ 10 w 2698"/>
                  <a:gd name="T9" fmla="*/ 0 h 20"/>
                  <a:gd name="T10" fmla="*/ 20 w 2698"/>
                  <a:gd name="T11" fmla="*/ 10 h 20"/>
                  <a:gd name="T12" fmla="*/ 0 w 2698"/>
                  <a:gd name="T13" fmla="*/ 10 h 20"/>
                  <a:gd name="T14" fmla="*/ 0 w 2698"/>
                  <a:gd name="T15" fmla="*/ 20 h 20"/>
                  <a:gd name="T16" fmla="*/ 10 w 2698"/>
                  <a:gd name="T17" fmla="*/ 20 h 20"/>
                  <a:gd name="T18" fmla="*/ 0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0" y="10"/>
                    </a:moveTo>
                    <a:lnTo>
                      <a:pt x="10" y="20"/>
                    </a:lnTo>
                    <a:lnTo>
                      <a:pt x="2698" y="20"/>
                    </a:lnTo>
                    <a:lnTo>
                      <a:pt x="2698" y="0"/>
                    </a:lnTo>
                    <a:lnTo>
                      <a:pt x="10" y="0"/>
                    </a:lnTo>
                    <a:lnTo>
                      <a:pt x="20"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0" name="Freeform 26"/>
              <p:cNvSpPr>
                <a:spLocks/>
              </p:cNvSpPr>
              <p:nvPr/>
            </p:nvSpPr>
            <p:spPr bwMode="auto">
              <a:xfrm>
                <a:off x="867" y="867"/>
                <a:ext cx="10" cy="172"/>
              </a:xfrm>
              <a:custGeom>
                <a:avLst/>
                <a:gdLst>
                  <a:gd name="T0" fmla="*/ 10 w 20"/>
                  <a:gd name="T1" fmla="*/ 0 h 345"/>
                  <a:gd name="T2" fmla="*/ 0 w 20"/>
                  <a:gd name="T3" fmla="*/ 10 h 345"/>
                  <a:gd name="T4" fmla="*/ 0 w 20"/>
                  <a:gd name="T5" fmla="*/ 345 h 345"/>
                  <a:gd name="T6" fmla="*/ 20 w 20"/>
                  <a:gd name="T7" fmla="*/ 345 h 345"/>
                  <a:gd name="T8" fmla="*/ 20 w 20"/>
                  <a:gd name="T9" fmla="*/ 10 h 345"/>
                  <a:gd name="T10" fmla="*/ 10 w 20"/>
                  <a:gd name="T11" fmla="*/ 19 h 345"/>
                  <a:gd name="T12" fmla="*/ 10 w 20"/>
                  <a:gd name="T13" fmla="*/ 0 h 345"/>
                  <a:gd name="T14" fmla="*/ 0 w 20"/>
                  <a:gd name="T15" fmla="*/ 0 h 345"/>
                  <a:gd name="T16" fmla="*/ 0 w 20"/>
                  <a:gd name="T17" fmla="*/ 10 h 345"/>
                  <a:gd name="T18" fmla="*/ 10 w 20"/>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45">
                    <a:moveTo>
                      <a:pt x="10" y="0"/>
                    </a:moveTo>
                    <a:lnTo>
                      <a:pt x="0" y="10"/>
                    </a:lnTo>
                    <a:lnTo>
                      <a:pt x="0" y="345"/>
                    </a:lnTo>
                    <a:lnTo>
                      <a:pt x="20" y="345"/>
                    </a:lnTo>
                    <a:lnTo>
                      <a:pt x="20" y="10"/>
                    </a:lnTo>
                    <a:lnTo>
                      <a:pt x="10" y="19"/>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1" name="Freeform 27"/>
              <p:cNvSpPr>
                <a:spLocks/>
              </p:cNvSpPr>
              <p:nvPr/>
            </p:nvSpPr>
            <p:spPr bwMode="auto">
              <a:xfrm>
                <a:off x="1002" y="872"/>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2" name="Freeform 28"/>
              <p:cNvSpPr>
                <a:spLocks/>
              </p:cNvSpPr>
              <p:nvPr/>
            </p:nvSpPr>
            <p:spPr bwMode="auto">
              <a:xfrm>
                <a:off x="1136"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3" name="Freeform 29"/>
              <p:cNvSpPr>
                <a:spLocks/>
              </p:cNvSpPr>
              <p:nvPr/>
            </p:nvSpPr>
            <p:spPr bwMode="auto">
              <a:xfrm>
                <a:off x="1270"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4" name="Freeform 30"/>
              <p:cNvSpPr>
                <a:spLocks/>
              </p:cNvSpPr>
              <p:nvPr/>
            </p:nvSpPr>
            <p:spPr bwMode="auto">
              <a:xfrm>
                <a:off x="1405" y="872"/>
                <a:ext cx="9"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5" name="Freeform 31"/>
              <p:cNvSpPr>
                <a:spLocks/>
              </p:cNvSpPr>
              <p:nvPr/>
            </p:nvSpPr>
            <p:spPr bwMode="auto">
              <a:xfrm>
                <a:off x="1539" y="872"/>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6" name="Freeform 32"/>
              <p:cNvSpPr>
                <a:spLocks/>
              </p:cNvSpPr>
              <p:nvPr/>
            </p:nvSpPr>
            <p:spPr bwMode="auto">
              <a:xfrm>
                <a:off x="1674" y="872"/>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7" name="Freeform 33"/>
              <p:cNvSpPr>
                <a:spLocks/>
              </p:cNvSpPr>
              <p:nvPr/>
            </p:nvSpPr>
            <p:spPr bwMode="auto">
              <a:xfrm>
                <a:off x="1808" y="872"/>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8" name="Freeform 34"/>
              <p:cNvSpPr>
                <a:spLocks/>
              </p:cNvSpPr>
              <p:nvPr/>
            </p:nvSpPr>
            <p:spPr bwMode="auto">
              <a:xfrm>
                <a:off x="1943" y="872"/>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39" name="Freeform 35"/>
              <p:cNvSpPr>
                <a:spLocks/>
              </p:cNvSpPr>
              <p:nvPr/>
            </p:nvSpPr>
            <p:spPr bwMode="auto">
              <a:xfrm>
                <a:off x="2077"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0" name="Freeform 36"/>
              <p:cNvSpPr>
                <a:spLocks/>
              </p:cNvSpPr>
              <p:nvPr/>
            </p:nvSpPr>
            <p:spPr bwMode="auto">
              <a:xfrm>
                <a:off x="912" y="1389"/>
                <a:ext cx="57" cy="85"/>
              </a:xfrm>
              <a:custGeom>
                <a:avLst/>
                <a:gdLst>
                  <a:gd name="T0" fmla="*/ 0 w 116"/>
                  <a:gd name="T1" fmla="*/ 170 h 170"/>
                  <a:gd name="T2" fmla="*/ 0 w 116"/>
                  <a:gd name="T3" fmla="*/ 0 h 170"/>
                  <a:gd name="T4" fmla="*/ 116 w 116"/>
                  <a:gd name="T5" fmla="*/ 0 h 170"/>
                  <a:gd name="T6" fmla="*/ 116 w 116"/>
                  <a:gd name="T7" fmla="*/ 20 h 170"/>
                  <a:gd name="T8" fmla="*/ 23 w 116"/>
                  <a:gd name="T9" fmla="*/ 20 h 170"/>
                  <a:gd name="T10" fmla="*/ 23 w 116"/>
                  <a:gd name="T11" fmla="*/ 72 h 170"/>
                  <a:gd name="T12" fmla="*/ 102 w 116"/>
                  <a:gd name="T13" fmla="*/ 72 h 170"/>
                  <a:gd name="T14" fmla="*/ 102 w 116"/>
                  <a:gd name="T15" fmla="*/ 93 h 170"/>
                  <a:gd name="T16" fmla="*/ 23 w 116"/>
                  <a:gd name="T17" fmla="*/ 93 h 170"/>
                  <a:gd name="T18" fmla="*/ 23 w 116"/>
                  <a:gd name="T19" fmla="*/ 170 h 170"/>
                  <a:gd name="T20" fmla="*/ 0 w 116"/>
                  <a:gd name="T21"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70">
                    <a:moveTo>
                      <a:pt x="0" y="170"/>
                    </a:moveTo>
                    <a:lnTo>
                      <a:pt x="0" y="0"/>
                    </a:lnTo>
                    <a:lnTo>
                      <a:pt x="116" y="0"/>
                    </a:lnTo>
                    <a:lnTo>
                      <a:pt x="116" y="20"/>
                    </a:lnTo>
                    <a:lnTo>
                      <a:pt x="23" y="20"/>
                    </a:lnTo>
                    <a:lnTo>
                      <a:pt x="23" y="72"/>
                    </a:lnTo>
                    <a:lnTo>
                      <a:pt x="102" y="72"/>
                    </a:lnTo>
                    <a:lnTo>
                      <a:pt x="102" y="93"/>
                    </a:lnTo>
                    <a:lnTo>
                      <a:pt x="23" y="93"/>
                    </a:lnTo>
                    <a:lnTo>
                      <a:pt x="23" y="170"/>
                    </a:lnTo>
                    <a:lnTo>
                      <a:pt x="0"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1" name="Freeform 37"/>
              <p:cNvSpPr>
                <a:spLocks/>
              </p:cNvSpPr>
              <p:nvPr/>
            </p:nvSpPr>
            <p:spPr bwMode="auto">
              <a:xfrm>
                <a:off x="1039" y="1388"/>
                <a:ext cx="67" cy="87"/>
              </a:xfrm>
              <a:custGeom>
                <a:avLst/>
                <a:gdLst>
                  <a:gd name="T0" fmla="*/ 24 w 135"/>
                  <a:gd name="T1" fmla="*/ 120 h 174"/>
                  <a:gd name="T2" fmla="*/ 29 w 135"/>
                  <a:gd name="T3" fmla="*/ 135 h 174"/>
                  <a:gd name="T4" fmla="*/ 40 w 135"/>
                  <a:gd name="T5" fmla="*/ 147 h 174"/>
                  <a:gd name="T6" fmla="*/ 57 w 135"/>
                  <a:gd name="T7" fmla="*/ 154 h 174"/>
                  <a:gd name="T8" fmla="*/ 78 w 135"/>
                  <a:gd name="T9" fmla="*/ 155 h 174"/>
                  <a:gd name="T10" fmla="*/ 93 w 135"/>
                  <a:gd name="T11" fmla="*/ 150 h 174"/>
                  <a:gd name="T12" fmla="*/ 105 w 135"/>
                  <a:gd name="T13" fmla="*/ 143 h 174"/>
                  <a:gd name="T14" fmla="*/ 111 w 135"/>
                  <a:gd name="T15" fmla="*/ 132 h 174"/>
                  <a:gd name="T16" fmla="*/ 112 w 135"/>
                  <a:gd name="T17" fmla="*/ 121 h 174"/>
                  <a:gd name="T18" fmla="*/ 108 w 135"/>
                  <a:gd name="T19" fmla="*/ 113 h 174"/>
                  <a:gd name="T20" fmla="*/ 98 w 135"/>
                  <a:gd name="T21" fmla="*/ 105 h 174"/>
                  <a:gd name="T22" fmla="*/ 82 w 135"/>
                  <a:gd name="T23" fmla="*/ 99 h 174"/>
                  <a:gd name="T24" fmla="*/ 58 w 135"/>
                  <a:gd name="T25" fmla="*/ 94 h 174"/>
                  <a:gd name="T26" fmla="*/ 43 w 135"/>
                  <a:gd name="T27" fmla="*/ 89 h 174"/>
                  <a:gd name="T28" fmla="*/ 33 w 135"/>
                  <a:gd name="T29" fmla="*/ 85 h 174"/>
                  <a:gd name="T30" fmla="*/ 20 w 135"/>
                  <a:gd name="T31" fmla="*/ 76 h 174"/>
                  <a:gd name="T32" fmla="*/ 9 w 135"/>
                  <a:gd name="T33" fmla="*/ 64 h 174"/>
                  <a:gd name="T34" fmla="*/ 6 w 135"/>
                  <a:gd name="T35" fmla="*/ 48 h 174"/>
                  <a:gd name="T36" fmla="*/ 10 w 135"/>
                  <a:gd name="T37" fmla="*/ 28 h 174"/>
                  <a:gd name="T38" fmla="*/ 22 w 135"/>
                  <a:gd name="T39" fmla="*/ 13 h 174"/>
                  <a:gd name="T40" fmla="*/ 42 w 135"/>
                  <a:gd name="T41" fmla="*/ 4 h 174"/>
                  <a:gd name="T42" fmla="*/ 66 w 135"/>
                  <a:gd name="T43" fmla="*/ 0 h 174"/>
                  <a:gd name="T44" fmla="*/ 80 w 135"/>
                  <a:gd name="T45" fmla="*/ 1 h 174"/>
                  <a:gd name="T46" fmla="*/ 93 w 135"/>
                  <a:gd name="T47" fmla="*/ 4 h 174"/>
                  <a:gd name="T48" fmla="*/ 107 w 135"/>
                  <a:gd name="T49" fmla="*/ 10 h 174"/>
                  <a:gd name="T50" fmla="*/ 122 w 135"/>
                  <a:gd name="T51" fmla="*/ 24 h 174"/>
                  <a:gd name="T52" fmla="*/ 129 w 135"/>
                  <a:gd name="T53" fmla="*/ 43 h 174"/>
                  <a:gd name="T54" fmla="*/ 107 w 135"/>
                  <a:gd name="T55" fmla="*/ 44 h 174"/>
                  <a:gd name="T56" fmla="*/ 97 w 135"/>
                  <a:gd name="T57" fmla="*/ 28 h 174"/>
                  <a:gd name="T58" fmla="*/ 76 w 135"/>
                  <a:gd name="T59" fmla="*/ 22 h 174"/>
                  <a:gd name="T60" fmla="*/ 50 w 135"/>
                  <a:gd name="T61" fmla="*/ 23 h 174"/>
                  <a:gd name="T62" fmla="*/ 34 w 135"/>
                  <a:gd name="T63" fmla="*/ 33 h 174"/>
                  <a:gd name="T64" fmla="*/ 28 w 135"/>
                  <a:gd name="T65" fmla="*/ 46 h 174"/>
                  <a:gd name="T66" fmla="*/ 31 w 135"/>
                  <a:gd name="T67" fmla="*/ 58 h 174"/>
                  <a:gd name="T68" fmla="*/ 39 w 135"/>
                  <a:gd name="T69" fmla="*/ 64 h 174"/>
                  <a:gd name="T70" fmla="*/ 51 w 135"/>
                  <a:gd name="T71" fmla="*/ 69 h 174"/>
                  <a:gd name="T72" fmla="*/ 68 w 135"/>
                  <a:gd name="T73" fmla="*/ 73 h 174"/>
                  <a:gd name="T74" fmla="*/ 86 w 135"/>
                  <a:gd name="T75" fmla="*/ 78 h 174"/>
                  <a:gd name="T76" fmla="*/ 99 w 135"/>
                  <a:gd name="T77" fmla="*/ 82 h 174"/>
                  <a:gd name="T78" fmla="*/ 112 w 135"/>
                  <a:gd name="T79" fmla="*/ 87 h 174"/>
                  <a:gd name="T80" fmla="*/ 127 w 135"/>
                  <a:gd name="T81" fmla="*/ 101 h 174"/>
                  <a:gd name="T82" fmla="*/ 135 w 135"/>
                  <a:gd name="T83" fmla="*/ 118 h 174"/>
                  <a:gd name="T84" fmla="*/ 133 w 135"/>
                  <a:gd name="T85" fmla="*/ 138 h 174"/>
                  <a:gd name="T86" fmla="*/ 123 w 135"/>
                  <a:gd name="T87" fmla="*/ 156 h 174"/>
                  <a:gd name="T88" fmla="*/ 105 w 135"/>
                  <a:gd name="T89" fmla="*/ 169 h 174"/>
                  <a:gd name="T90" fmla="*/ 93 w 135"/>
                  <a:gd name="T91" fmla="*/ 172 h 174"/>
                  <a:gd name="T92" fmla="*/ 81 w 135"/>
                  <a:gd name="T93" fmla="*/ 174 h 174"/>
                  <a:gd name="T94" fmla="*/ 67 w 135"/>
                  <a:gd name="T95" fmla="*/ 174 h 174"/>
                  <a:gd name="T96" fmla="*/ 52 w 135"/>
                  <a:gd name="T97" fmla="*/ 173 h 174"/>
                  <a:gd name="T98" fmla="*/ 38 w 135"/>
                  <a:gd name="T99" fmla="*/ 170 h 174"/>
                  <a:gd name="T100" fmla="*/ 21 w 135"/>
                  <a:gd name="T101" fmla="*/ 159 h 174"/>
                  <a:gd name="T102" fmla="*/ 6 w 135"/>
                  <a:gd name="T103" fmla="*/ 139 h 174"/>
                  <a:gd name="T104" fmla="*/ 0 w 135"/>
                  <a:gd name="T105" fmla="*/ 1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74">
                    <a:moveTo>
                      <a:pt x="0" y="114"/>
                    </a:moveTo>
                    <a:lnTo>
                      <a:pt x="23" y="114"/>
                    </a:lnTo>
                    <a:lnTo>
                      <a:pt x="24" y="120"/>
                    </a:lnTo>
                    <a:lnTo>
                      <a:pt x="25" y="126"/>
                    </a:lnTo>
                    <a:lnTo>
                      <a:pt x="27" y="131"/>
                    </a:lnTo>
                    <a:lnTo>
                      <a:pt x="29" y="135"/>
                    </a:lnTo>
                    <a:lnTo>
                      <a:pt x="33" y="140"/>
                    </a:lnTo>
                    <a:lnTo>
                      <a:pt x="36" y="144"/>
                    </a:lnTo>
                    <a:lnTo>
                      <a:pt x="40" y="147"/>
                    </a:lnTo>
                    <a:lnTo>
                      <a:pt x="45" y="149"/>
                    </a:lnTo>
                    <a:lnTo>
                      <a:pt x="51" y="151"/>
                    </a:lnTo>
                    <a:lnTo>
                      <a:pt x="57" y="154"/>
                    </a:lnTo>
                    <a:lnTo>
                      <a:pt x="64" y="155"/>
                    </a:lnTo>
                    <a:lnTo>
                      <a:pt x="71" y="155"/>
                    </a:lnTo>
                    <a:lnTo>
                      <a:pt x="78" y="155"/>
                    </a:lnTo>
                    <a:lnTo>
                      <a:pt x="83" y="154"/>
                    </a:lnTo>
                    <a:lnTo>
                      <a:pt x="88" y="153"/>
                    </a:lnTo>
                    <a:lnTo>
                      <a:pt x="93" y="150"/>
                    </a:lnTo>
                    <a:lnTo>
                      <a:pt x="97" y="148"/>
                    </a:lnTo>
                    <a:lnTo>
                      <a:pt x="101" y="146"/>
                    </a:lnTo>
                    <a:lnTo>
                      <a:pt x="105" y="143"/>
                    </a:lnTo>
                    <a:lnTo>
                      <a:pt x="108" y="140"/>
                    </a:lnTo>
                    <a:lnTo>
                      <a:pt x="109" y="136"/>
                    </a:lnTo>
                    <a:lnTo>
                      <a:pt x="111" y="132"/>
                    </a:lnTo>
                    <a:lnTo>
                      <a:pt x="112" y="129"/>
                    </a:lnTo>
                    <a:lnTo>
                      <a:pt x="112" y="126"/>
                    </a:lnTo>
                    <a:lnTo>
                      <a:pt x="112" y="121"/>
                    </a:lnTo>
                    <a:lnTo>
                      <a:pt x="111" y="118"/>
                    </a:lnTo>
                    <a:lnTo>
                      <a:pt x="110" y="115"/>
                    </a:lnTo>
                    <a:lnTo>
                      <a:pt x="108" y="113"/>
                    </a:lnTo>
                    <a:lnTo>
                      <a:pt x="106" y="110"/>
                    </a:lnTo>
                    <a:lnTo>
                      <a:pt x="102" y="108"/>
                    </a:lnTo>
                    <a:lnTo>
                      <a:pt x="98" y="105"/>
                    </a:lnTo>
                    <a:lnTo>
                      <a:pt x="94" y="103"/>
                    </a:lnTo>
                    <a:lnTo>
                      <a:pt x="88" y="101"/>
                    </a:lnTo>
                    <a:lnTo>
                      <a:pt x="82" y="99"/>
                    </a:lnTo>
                    <a:lnTo>
                      <a:pt x="75" y="97"/>
                    </a:lnTo>
                    <a:lnTo>
                      <a:pt x="64" y="95"/>
                    </a:lnTo>
                    <a:lnTo>
                      <a:pt x="58" y="94"/>
                    </a:lnTo>
                    <a:lnTo>
                      <a:pt x="53" y="93"/>
                    </a:lnTo>
                    <a:lnTo>
                      <a:pt x="48" y="90"/>
                    </a:lnTo>
                    <a:lnTo>
                      <a:pt x="43" y="89"/>
                    </a:lnTo>
                    <a:lnTo>
                      <a:pt x="39" y="88"/>
                    </a:lnTo>
                    <a:lnTo>
                      <a:pt x="36" y="86"/>
                    </a:lnTo>
                    <a:lnTo>
                      <a:pt x="33" y="85"/>
                    </a:lnTo>
                    <a:lnTo>
                      <a:pt x="30" y="84"/>
                    </a:lnTo>
                    <a:lnTo>
                      <a:pt x="24" y="81"/>
                    </a:lnTo>
                    <a:lnTo>
                      <a:pt x="20" y="76"/>
                    </a:lnTo>
                    <a:lnTo>
                      <a:pt x="15" y="72"/>
                    </a:lnTo>
                    <a:lnTo>
                      <a:pt x="12" y="68"/>
                    </a:lnTo>
                    <a:lnTo>
                      <a:pt x="9" y="64"/>
                    </a:lnTo>
                    <a:lnTo>
                      <a:pt x="8" y="58"/>
                    </a:lnTo>
                    <a:lnTo>
                      <a:pt x="6" y="53"/>
                    </a:lnTo>
                    <a:lnTo>
                      <a:pt x="6" y="48"/>
                    </a:lnTo>
                    <a:lnTo>
                      <a:pt x="6" y="41"/>
                    </a:lnTo>
                    <a:lnTo>
                      <a:pt x="8" y="35"/>
                    </a:lnTo>
                    <a:lnTo>
                      <a:pt x="10" y="28"/>
                    </a:lnTo>
                    <a:lnTo>
                      <a:pt x="13" y="23"/>
                    </a:lnTo>
                    <a:lnTo>
                      <a:pt x="18" y="19"/>
                    </a:lnTo>
                    <a:lnTo>
                      <a:pt x="22" y="13"/>
                    </a:lnTo>
                    <a:lnTo>
                      <a:pt x="28" y="10"/>
                    </a:lnTo>
                    <a:lnTo>
                      <a:pt x="35" y="7"/>
                    </a:lnTo>
                    <a:lnTo>
                      <a:pt x="42" y="4"/>
                    </a:lnTo>
                    <a:lnTo>
                      <a:pt x="50" y="1"/>
                    </a:lnTo>
                    <a:lnTo>
                      <a:pt x="58" y="0"/>
                    </a:lnTo>
                    <a:lnTo>
                      <a:pt x="66" y="0"/>
                    </a:lnTo>
                    <a:lnTo>
                      <a:pt x="70" y="0"/>
                    </a:lnTo>
                    <a:lnTo>
                      <a:pt x="76" y="0"/>
                    </a:lnTo>
                    <a:lnTo>
                      <a:pt x="80" y="1"/>
                    </a:lnTo>
                    <a:lnTo>
                      <a:pt x="84" y="1"/>
                    </a:lnTo>
                    <a:lnTo>
                      <a:pt x="88" y="3"/>
                    </a:lnTo>
                    <a:lnTo>
                      <a:pt x="93" y="4"/>
                    </a:lnTo>
                    <a:lnTo>
                      <a:pt x="97" y="6"/>
                    </a:lnTo>
                    <a:lnTo>
                      <a:pt x="100" y="7"/>
                    </a:lnTo>
                    <a:lnTo>
                      <a:pt x="107" y="10"/>
                    </a:lnTo>
                    <a:lnTo>
                      <a:pt x="113" y="14"/>
                    </a:lnTo>
                    <a:lnTo>
                      <a:pt x="118" y="19"/>
                    </a:lnTo>
                    <a:lnTo>
                      <a:pt x="122" y="24"/>
                    </a:lnTo>
                    <a:lnTo>
                      <a:pt x="125" y="30"/>
                    </a:lnTo>
                    <a:lnTo>
                      <a:pt x="128" y="37"/>
                    </a:lnTo>
                    <a:lnTo>
                      <a:pt x="129" y="43"/>
                    </a:lnTo>
                    <a:lnTo>
                      <a:pt x="130" y="51"/>
                    </a:lnTo>
                    <a:lnTo>
                      <a:pt x="109" y="51"/>
                    </a:lnTo>
                    <a:lnTo>
                      <a:pt x="107" y="44"/>
                    </a:lnTo>
                    <a:lnTo>
                      <a:pt x="105" y="38"/>
                    </a:lnTo>
                    <a:lnTo>
                      <a:pt x="101" y="33"/>
                    </a:lnTo>
                    <a:lnTo>
                      <a:pt x="97" y="28"/>
                    </a:lnTo>
                    <a:lnTo>
                      <a:pt x="91" y="25"/>
                    </a:lnTo>
                    <a:lnTo>
                      <a:pt x="84" y="23"/>
                    </a:lnTo>
                    <a:lnTo>
                      <a:pt x="76" y="22"/>
                    </a:lnTo>
                    <a:lnTo>
                      <a:pt x="67" y="21"/>
                    </a:lnTo>
                    <a:lnTo>
                      <a:pt x="57" y="22"/>
                    </a:lnTo>
                    <a:lnTo>
                      <a:pt x="50" y="23"/>
                    </a:lnTo>
                    <a:lnTo>
                      <a:pt x="43" y="25"/>
                    </a:lnTo>
                    <a:lnTo>
                      <a:pt x="38" y="28"/>
                    </a:lnTo>
                    <a:lnTo>
                      <a:pt x="34" y="33"/>
                    </a:lnTo>
                    <a:lnTo>
                      <a:pt x="30" y="37"/>
                    </a:lnTo>
                    <a:lnTo>
                      <a:pt x="29" y="41"/>
                    </a:lnTo>
                    <a:lnTo>
                      <a:pt x="28" y="46"/>
                    </a:lnTo>
                    <a:lnTo>
                      <a:pt x="28" y="51"/>
                    </a:lnTo>
                    <a:lnTo>
                      <a:pt x="30" y="54"/>
                    </a:lnTo>
                    <a:lnTo>
                      <a:pt x="31" y="58"/>
                    </a:lnTo>
                    <a:lnTo>
                      <a:pt x="35" y="61"/>
                    </a:lnTo>
                    <a:lnTo>
                      <a:pt x="37" y="63"/>
                    </a:lnTo>
                    <a:lnTo>
                      <a:pt x="39" y="64"/>
                    </a:lnTo>
                    <a:lnTo>
                      <a:pt x="42" y="66"/>
                    </a:lnTo>
                    <a:lnTo>
                      <a:pt x="47" y="67"/>
                    </a:lnTo>
                    <a:lnTo>
                      <a:pt x="51" y="69"/>
                    </a:lnTo>
                    <a:lnTo>
                      <a:pt x="56" y="70"/>
                    </a:lnTo>
                    <a:lnTo>
                      <a:pt x="62" y="72"/>
                    </a:lnTo>
                    <a:lnTo>
                      <a:pt x="68" y="73"/>
                    </a:lnTo>
                    <a:lnTo>
                      <a:pt x="75" y="74"/>
                    </a:lnTo>
                    <a:lnTo>
                      <a:pt x="81" y="76"/>
                    </a:lnTo>
                    <a:lnTo>
                      <a:pt x="86" y="78"/>
                    </a:lnTo>
                    <a:lnTo>
                      <a:pt x="92" y="79"/>
                    </a:lnTo>
                    <a:lnTo>
                      <a:pt x="96" y="81"/>
                    </a:lnTo>
                    <a:lnTo>
                      <a:pt x="99" y="82"/>
                    </a:lnTo>
                    <a:lnTo>
                      <a:pt x="102" y="83"/>
                    </a:lnTo>
                    <a:lnTo>
                      <a:pt x="106" y="84"/>
                    </a:lnTo>
                    <a:lnTo>
                      <a:pt x="112" y="87"/>
                    </a:lnTo>
                    <a:lnTo>
                      <a:pt x="119" y="91"/>
                    </a:lnTo>
                    <a:lnTo>
                      <a:pt x="123" y="96"/>
                    </a:lnTo>
                    <a:lnTo>
                      <a:pt x="127" y="101"/>
                    </a:lnTo>
                    <a:lnTo>
                      <a:pt x="130" y="106"/>
                    </a:lnTo>
                    <a:lnTo>
                      <a:pt x="133" y="112"/>
                    </a:lnTo>
                    <a:lnTo>
                      <a:pt x="135" y="118"/>
                    </a:lnTo>
                    <a:lnTo>
                      <a:pt x="135" y="125"/>
                    </a:lnTo>
                    <a:lnTo>
                      <a:pt x="134" y="131"/>
                    </a:lnTo>
                    <a:lnTo>
                      <a:pt x="133" y="138"/>
                    </a:lnTo>
                    <a:lnTo>
                      <a:pt x="130" y="144"/>
                    </a:lnTo>
                    <a:lnTo>
                      <a:pt x="127" y="150"/>
                    </a:lnTo>
                    <a:lnTo>
                      <a:pt x="123" y="156"/>
                    </a:lnTo>
                    <a:lnTo>
                      <a:pt x="118" y="161"/>
                    </a:lnTo>
                    <a:lnTo>
                      <a:pt x="111" y="165"/>
                    </a:lnTo>
                    <a:lnTo>
                      <a:pt x="105" y="169"/>
                    </a:lnTo>
                    <a:lnTo>
                      <a:pt x="101" y="170"/>
                    </a:lnTo>
                    <a:lnTo>
                      <a:pt x="97" y="171"/>
                    </a:lnTo>
                    <a:lnTo>
                      <a:pt x="93" y="172"/>
                    </a:lnTo>
                    <a:lnTo>
                      <a:pt x="90" y="173"/>
                    </a:lnTo>
                    <a:lnTo>
                      <a:pt x="85" y="173"/>
                    </a:lnTo>
                    <a:lnTo>
                      <a:pt x="81" y="174"/>
                    </a:lnTo>
                    <a:lnTo>
                      <a:pt x="77" y="174"/>
                    </a:lnTo>
                    <a:lnTo>
                      <a:pt x="72" y="174"/>
                    </a:lnTo>
                    <a:lnTo>
                      <a:pt x="67" y="174"/>
                    </a:lnTo>
                    <a:lnTo>
                      <a:pt x="62" y="174"/>
                    </a:lnTo>
                    <a:lnTo>
                      <a:pt x="56" y="173"/>
                    </a:lnTo>
                    <a:lnTo>
                      <a:pt x="52" y="173"/>
                    </a:lnTo>
                    <a:lnTo>
                      <a:pt x="47" y="172"/>
                    </a:lnTo>
                    <a:lnTo>
                      <a:pt x="42" y="171"/>
                    </a:lnTo>
                    <a:lnTo>
                      <a:pt x="38" y="170"/>
                    </a:lnTo>
                    <a:lnTo>
                      <a:pt x="34" y="169"/>
                    </a:lnTo>
                    <a:lnTo>
                      <a:pt x="26" y="164"/>
                    </a:lnTo>
                    <a:lnTo>
                      <a:pt x="21" y="159"/>
                    </a:lnTo>
                    <a:lnTo>
                      <a:pt x="14" y="153"/>
                    </a:lnTo>
                    <a:lnTo>
                      <a:pt x="10" y="146"/>
                    </a:lnTo>
                    <a:lnTo>
                      <a:pt x="6" y="139"/>
                    </a:lnTo>
                    <a:lnTo>
                      <a:pt x="2" y="131"/>
                    </a:lnTo>
                    <a:lnTo>
                      <a:pt x="1" y="123"/>
                    </a:lnTo>
                    <a:lnTo>
                      <a:pt x="0" y="1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2" name="Freeform 38"/>
              <p:cNvSpPr>
                <a:spLocks noEditPoints="1"/>
              </p:cNvSpPr>
              <p:nvPr/>
            </p:nvSpPr>
            <p:spPr bwMode="auto">
              <a:xfrm>
                <a:off x="1177" y="1389"/>
                <a:ext cx="65" cy="85"/>
              </a:xfrm>
              <a:custGeom>
                <a:avLst/>
                <a:gdLst>
                  <a:gd name="T0" fmla="*/ 0 w 129"/>
                  <a:gd name="T1" fmla="*/ 0 h 170"/>
                  <a:gd name="T2" fmla="*/ 75 w 129"/>
                  <a:gd name="T3" fmla="*/ 0 h 170"/>
                  <a:gd name="T4" fmla="*/ 90 w 129"/>
                  <a:gd name="T5" fmla="*/ 3 h 170"/>
                  <a:gd name="T6" fmla="*/ 103 w 129"/>
                  <a:gd name="T7" fmla="*/ 8 h 170"/>
                  <a:gd name="T8" fmla="*/ 113 w 129"/>
                  <a:gd name="T9" fmla="*/ 16 h 170"/>
                  <a:gd name="T10" fmla="*/ 119 w 129"/>
                  <a:gd name="T11" fmla="*/ 26 h 170"/>
                  <a:gd name="T12" fmla="*/ 122 w 129"/>
                  <a:gd name="T13" fmla="*/ 37 h 170"/>
                  <a:gd name="T14" fmla="*/ 122 w 129"/>
                  <a:gd name="T15" fmla="*/ 49 h 170"/>
                  <a:gd name="T16" fmla="*/ 119 w 129"/>
                  <a:gd name="T17" fmla="*/ 58 h 170"/>
                  <a:gd name="T18" fmla="*/ 114 w 129"/>
                  <a:gd name="T19" fmla="*/ 68 h 170"/>
                  <a:gd name="T20" fmla="*/ 104 w 129"/>
                  <a:gd name="T21" fmla="*/ 77 h 170"/>
                  <a:gd name="T22" fmla="*/ 105 w 129"/>
                  <a:gd name="T23" fmla="*/ 82 h 170"/>
                  <a:gd name="T24" fmla="*/ 116 w 129"/>
                  <a:gd name="T25" fmla="*/ 90 h 170"/>
                  <a:gd name="T26" fmla="*/ 123 w 129"/>
                  <a:gd name="T27" fmla="*/ 100 h 170"/>
                  <a:gd name="T28" fmla="*/ 128 w 129"/>
                  <a:gd name="T29" fmla="*/ 113 h 170"/>
                  <a:gd name="T30" fmla="*/ 129 w 129"/>
                  <a:gd name="T31" fmla="*/ 127 h 170"/>
                  <a:gd name="T32" fmla="*/ 126 w 129"/>
                  <a:gd name="T33" fmla="*/ 138 h 170"/>
                  <a:gd name="T34" fmla="*/ 121 w 129"/>
                  <a:gd name="T35" fmla="*/ 148 h 170"/>
                  <a:gd name="T36" fmla="*/ 115 w 129"/>
                  <a:gd name="T37" fmla="*/ 156 h 170"/>
                  <a:gd name="T38" fmla="*/ 107 w 129"/>
                  <a:gd name="T39" fmla="*/ 161 h 170"/>
                  <a:gd name="T40" fmla="*/ 98 w 129"/>
                  <a:gd name="T41" fmla="*/ 166 h 170"/>
                  <a:gd name="T42" fmla="*/ 86 w 129"/>
                  <a:gd name="T43" fmla="*/ 169 h 170"/>
                  <a:gd name="T44" fmla="*/ 72 w 129"/>
                  <a:gd name="T45" fmla="*/ 170 h 170"/>
                  <a:gd name="T46" fmla="*/ 0 w 129"/>
                  <a:gd name="T47" fmla="*/ 170 h 170"/>
                  <a:gd name="T48" fmla="*/ 60 w 129"/>
                  <a:gd name="T49" fmla="*/ 72 h 170"/>
                  <a:gd name="T50" fmla="*/ 74 w 129"/>
                  <a:gd name="T51" fmla="*/ 71 h 170"/>
                  <a:gd name="T52" fmla="*/ 83 w 129"/>
                  <a:gd name="T53" fmla="*/ 70 h 170"/>
                  <a:gd name="T54" fmla="*/ 90 w 129"/>
                  <a:gd name="T55" fmla="*/ 67 h 170"/>
                  <a:gd name="T56" fmla="*/ 95 w 129"/>
                  <a:gd name="T57" fmla="*/ 62 h 170"/>
                  <a:gd name="T58" fmla="*/ 100 w 129"/>
                  <a:gd name="T59" fmla="*/ 54 h 170"/>
                  <a:gd name="T60" fmla="*/ 101 w 129"/>
                  <a:gd name="T61" fmla="*/ 47 h 170"/>
                  <a:gd name="T62" fmla="*/ 100 w 129"/>
                  <a:gd name="T63" fmla="*/ 38 h 170"/>
                  <a:gd name="T64" fmla="*/ 96 w 129"/>
                  <a:gd name="T65" fmla="*/ 32 h 170"/>
                  <a:gd name="T66" fmla="*/ 91 w 129"/>
                  <a:gd name="T67" fmla="*/ 26 h 170"/>
                  <a:gd name="T68" fmla="*/ 84 w 129"/>
                  <a:gd name="T69" fmla="*/ 22 h 170"/>
                  <a:gd name="T70" fmla="*/ 74 w 129"/>
                  <a:gd name="T71" fmla="*/ 21 h 170"/>
                  <a:gd name="T72" fmla="*/ 57 w 129"/>
                  <a:gd name="T73" fmla="*/ 20 h 170"/>
                  <a:gd name="T74" fmla="*/ 22 w 129"/>
                  <a:gd name="T75" fmla="*/ 72 h 170"/>
                  <a:gd name="T76" fmla="*/ 65 w 129"/>
                  <a:gd name="T77" fmla="*/ 150 h 170"/>
                  <a:gd name="T78" fmla="*/ 74 w 129"/>
                  <a:gd name="T79" fmla="*/ 150 h 170"/>
                  <a:gd name="T80" fmla="*/ 80 w 129"/>
                  <a:gd name="T81" fmla="*/ 150 h 170"/>
                  <a:gd name="T82" fmla="*/ 88 w 129"/>
                  <a:gd name="T83" fmla="*/ 147 h 170"/>
                  <a:gd name="T84" fmla="*/ 93 w 129"/>
                  <a:gd name="T85" fmla="*/ 145 h 170"/>
                  <a:gd name="T86" fmla="*/ 99 w 129"/>
                  <a:gd name="T87" fmla="*/ 141 h 170"/>
                  <a:gd name="T88" fmla="*/ 102 w 129"/>
                  <a:gd name="T89" fmla="*/ 136 h 170"/>
                  <a:gd name="T90" fmla="*/ 105 w 129"/>
                  <a:gd name="T91" fmla="*/ 129 h 170"/>
                  <a:gd name="T92" fmla="*/ 106 w 129"/>
                  <a:gd name="T93" fmla="*/ 122 h 170"/>
                  <a:gd name="T94" fmla="*/ 105 w 129"/>
                  <a:gd name="T95" fmla="*/ 113 h 170"/>
                  <a:gd name="T96" fmla="*/ 102 w 129"/>
                  <a:gd name="T97" fmla="*/ 105 h 170"/>
                  <a:gd name="T98" fmla="*/ 96 w 129"/>
                  <a:gd name="T99" fmla="*/ 99 h 170"/>
                  <a:gd name="T100" fmla="*/ 89 w 129"/>
                  <a:gd name="T101" fmla="*/ 95 h 170"/>
                  <a:gd name="T102" fmla="*/ 78 w 129"/>
                  <a:gd name="T103" fmla="*/ 94 h 170"/>
                  <a:gd name="T104" fmla="*/ 63 w 129"/>
                  <a:gd name="T105" fmla="*/ 93 h 170"/>
                  <a:gd name="T106" fmla="*/ 22 w 129"/>
                  <a:gd name="T107" fmla="*/ 1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70">
                    <a:moveTo>
                      <a:pt x="0" y="170"/>
                    </a:moveTo>
                    <a:lnTo>
                      <a:pt x="0" y="0"/>
                    </a:lnTo>
                    <a:lnTo>
                      <a:pt x="65" y="0"/>
                    </a:lnTo>
                    <a:lnTo>
                      <a:pt x="75" y="0"/>
                    </a:lnTo>
                    <a:lnTo>
                      <a:pt x="83" y="1"/>
                    </a:lnTo>
                    <a:lnTo>
                      <a:pt x="90" y="3"/>
                    </a:lnTo>
                    <a:lnTo>
                      <a:pt x="96" y="5"/>
                    </a:lnTo>
                    <a:lnTo>
                      <a:pt x="103" y="8"/>
                    </a:lnTo>
                    <a:lnTo>
                      <a:pt x="108" y="11"/>
                    </a:lnTo>
                    <a:lnTo>
                      <a:pt x="113" y="16"/>
                    </a:lnTo>
                    <a:lnTo>
                      <a:pt x="116" y="21"/>
                    </a:lnTo>
                    <a:lnTo>
                      <a:pt x="119" y="26"/>
                    </a:lnTo>
                    <a:lnTo>
                      <a:pt x="121" y="32"/>
                    </a:lnTo>
                    <a:lnTo>
                      <a:pt x="122" y="37"/>
                    </a:lnTo>
                    <a:lnTo>
                      <a:pt x="122" y="43"/>
                    </a:lnTo>
                    <a:lnTo>
                      <a:pt x="122" y="49"/>
                    </a:lnTo>
                    <a:lnTo>
                      <a:pt x="121" y="54"/>
                    </a:lnTo>
                    <a:lnTo>
                      <a:pt x="119" y="58"/>
                    </a:lnTo>
                    <a:lnTo>
                      <a:pt x="117" y="64"/>
                    </a:lnTo>
                    <a:lnTo>
                      <a:pt x="114" y="68"/>
                    </a:lnTo>
                    <a:lnTo>
                      <a:pt x="109" y="72"/>
                    </a:lnTo>
                    <a:lnTo>
                      <a:pt x="104" y="77"/>
                    </a:lnTo>
                    <a:lnTo>
                      <a:pt x="99" y="80"/>
                    </a:lnTo>
                    <a:lnTo>
                      <a:pt x="105" y="82"/>
                    </a:lnTo>
                    <a:lnTo>
                      <a:pt x="112" y="85"/>
                    </a:lnTo>
                    <a:lnTo>
                      <a:pt x="116" y="90"/>
                    </a:lnTo>
                    <a:lnTo>
                      <a:pt x="120" y="95"/>
                    </a:lnTo>
                    <a:lnTo>
                      <a:pt x="123" y="100"/>
                    </a:lnTo>
                    <a:lnTo>
                      <a:pt x="127" y="107"/>
                    </a:lnTo>
                    <a:lnTo>
                      <a:pt x="128" y="113"/>
                    </a:lnTo>
                    <a:lnTo>
                      <a:pt x="129" y="121"/>
                    </a:lnTo>
                    <a:lnTo>
                      <a:pt x="129" y="127"/>
                    </a:lnTo>
                    <a:lnTo>
                      <a:pt x="128" y="132"/>
                    </a:lnTo>
                    <a:lnTo>
                      <a:pt x="126" y="138"/>
                    </a:lnTo>
                    <a:lnTo>
                      <a:pt x="123" y="143"/>
                    </a:lnTo>
                    <a:lnTo>
                      <a:pt x="121" y="148"/>
                    </a:lnTo>
                    <a:lnTo>
                      <a:pt x="118" y="153"/>
                    </a:lnTo>
                    <a:lnTo>
                      <a:pt x="115" y="156"/>
                    </a:lnTo>
                    <a:lnTo>
                      <a:pt x="110" y="159"/>
                    </a:lnTo>
                    <a:lnTo>
                      <a:pt x="107" y="161"/>
                    </a:lnTo>
                    <a:lnTo>
                      <a:pt x="103" y="163"/>
                    </a:lnTo>
                    <a:lnTo>
                      <a:pt x="98" y="166"/>
                    </a:lnTo>
                    <a:lnTo>
                      <a:pt x="92" y="168"/>
                    </a:lnTo>
                    <a:lnTo>
                      <a:pt x="86" y="169"/>
                    </a:lnTo>
                    <a:lnTo>
                      <a:pt x="79" y="170"/>
                    </a:lnTo>
                    <a:lnTo>
                      <a:pt x="72" y="170"/>
                    </a:lnTo>
                    <a:lnTo>
                      <a:pt x="64" y="170"/>
                    </a:lnTo>
                    <a:lnTo>
                      <a:pt x="0" y="170"/>
                    </a:lnTo>
                    <a:close/>
                    <a:moveTo>
                      <a:pt x="22" y="72"/>
                    </a:moveTo>
                    <a:lnTo>
                      <a:pt x="60" y="72"/>
                    </a:lnTo>
                    <a:lnTo>
                      <a:pt x="67" y="72"/>
                    </a:lnTo>
                    <a:lnTo>
                      <a:pt x="74" y="71"/>
                    </a:lnTo>
                    <a:lnTo>
                      <a:pt x="78" y="71"/>
                    </a:lnTo>
                    <a:lnTo>
                      <a:pt x="83" y="70"/>
                    </a:lnTo>
                    <a:lnTo>
                      <a:pt x="87" y="68"/>
                    </a:lnTo>
                    <a:lnTo>
                      <a:pt x="90" y="67"/>
                    </a:lnTo>
                    <a:lnTo>
                      <a:pt x="93" y="65"/>
                    </a:lnTo>
                    <a:lnTo>
                      <a:pt x="95" y="62"/>
                    </a:lnTo>
                    <a:lnTo>
                      <a:pt x="98" y="58"/>
                    </a:lnTo>
                    <a:lnTo>
                      <a:pt x="100" y="54"/>
                    </a:lnTo>
                    <a:lnTo>
                      <a:pt x="101" y="51"/>
                    </a:lnTo>
                    <a:lnTo>
                      <a:pt x="101" y="47"/>
                    </a:lnTo>
                    <a:lnTo>
                      <a:pt x="101" y="42"/>
                    </a:lnTo>
                    <a:lnTo>
                      <a:pt x="100" y="38"/>
                    </a:lnTo>
                    <a:lnTo>
                      <a:pt x="98" y="35"/>
                    </a:lnTo>
                    <a:lnTo>
                      <a:pt x="96" y="32"/>
                    </a:lnTo>
                    <a:lnTo>
                      <a:pt x="94" y="28"/>
                    </a:lnTo>
                    <a:lnTo>
                      <a:pt x="91" y="26"/>
                    </a:lnTo>
                    <a:lnTo>
                      <a:pt x="88" y="24"/>
                    </a:lnTo>
                    <a:lnTo>
                      <a:pt x="84" y="22"/>
                    </a:lnTo>
                    <a:lnTo>
                      <a:pt x="79" y="21"/>
                    </a:lnTo>
                    <a:lnTo>
                      <a:pt x="74" y="21"/>
                    </a:lnTo>
                    <a:lnTo>
                      <a:pt x="65" y="20"/>
                    </a:lnTo>
                    <a:lnTo>
                      <a:pt x="57" y="20"/>
                    </a:lnTo>
                    <a:lnTo>
                      <a:pt x="22" y="20"/>
                    </a:lnTo>
                    <a:lnTo>
                      <a:pt x="22" y="72"/>
                    </a:lnTo>
                    <a:close/>
                    <a:moveTo>
                      <a:pt x="22" y="150"/>
                    </a:moveTo>
                    <a:lnTo>
                      <a:pt x="65" y="150"/>
                    </a:lnTo>
                    <a:lnTo>
                      <a:pt x="70" y="150"/>
                    </a:lnTo>
                    <a:lnTo>
                      <a:pt x="74" y="150"/>
                    </a:lnTo>
                    <a:lnTo>
                      <a:pt x="77" y="150"/>
                    </a:lnTo>
                    <a:lnTo>
                      <a:pt x="80" y="150"/>
                    </a:lnTo>
                    <a:lnTo>
                      <a:pt x="85" y="148"/>
                    </a:lnTo>
                    <a:lnTo>
                      <a:pt x="88" y="147"/>
                    </a:lnTo>
                    <a:lnTo>
                      <a:pt x="91" y="146"/>
                    </a:lnTo>
                    <a:lnTo>
                      <a:pt x="93" y="145"/>
                    </a:lnTo>
                    <a:lnTo>
                      <a:pt x="96" y="143"/>
                    </a:lnTo>
                    <a:lnTo>
                      <a:pt x="99" y="141"/>
                    </a:lnTo>
                    <a:lnTo>
                      <a:pt x="100" y="139"/>
                    </a:lnTo>
                    <a:lnTo>
                      <a:pt x="102" y="136"/>
                    </a:lnTo>
                    <a:lnTo>
                      <a:pt x="104" y="132"/>
                    </a:lnTo>
                    <a:lnTo>
                      <a:pt x="105" y="129"/>
                    </a:lnTo>
                    <a:lnTo>
                      <a:pt x="106" y="126"/>
                    </a:lnTo>
                    <a:lnTo>
                      <a:pt x="106" y="122"/>
                    </a:lnTo>
                    <a:lnTo>
                      <a:pt x="106" y="117"/>
                    </a:lnTo>
                    <a:lnTo>
                      <a:pt x="105" y="113"/>
                    </a:lnTo>
                    <a:lnTo>
                      <a:pt x="103" y="109"/>
                    </a:lnTo>
                    <a:lnTo>
                      <a:pt x="102" y="105"/>
                    </a:lnTo>
                    <a:lnTo>
                      <a:pt x="100" y="101"/>
                    </a:lnTo>
                    <a:lnTo>
                      <a:pt x="96" y="99"/>
                    </a:lnTo>
                    <a:lnTo>
                      <a:pt x="93" y="97"/>
                    </a:lnTo>
                    <a:lnTo>
                      <a:pt x="89" y="95"/>
                    </a:lnTo>
                    <a:lnTo>
                      <a:pt x="84" y="94"/>
                    </a:lnTo>
                    <a:lnTo>
                      <a:pt x="78" y="94"/>
                    </a:lnTo>
                    <a:lnTo>
                      <a:pt x="71" y="93"/>
                    </a:lnTo>
                    <a:lnTo>
                      <a:pt x="63" y="93"/>
                    </a:lnTo>
                    <a:lnTo>
                      <a:pt x="22" y="93"/>
                    </a:lnTo>
                    <a:lnTo>
                      <a:pt x="22"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3" name="Freeform 39"/>
              <p:cNvSpPr>
                <a:spLocks noEditPoints="1"/>
              </p:cNvSpPr>
              <p:nvPr/>
            </p:nvSpPr>
            <p:spPr bwMode="auto">
              <a:xfrm>
                <a:off x="1312" y="1389"/>
                <a:ext cx="64" cy="85"/>
              </a:xfrm>
              <a:custGeom>
                <a:avLst/>
                <a:gdLst>
                  <a:gd name="T0" fmla="*/ 0 w 129"/>
                  <a:gd name="T1" fmla="*/ 0 h 170"/>
                  <a:gd name="T2" fmla="*/ 75 w 129"/>
                  <a:gd name="T3" fmla="*/ 0 h 170"/>
                  <a:gd name="T4" fmla="*/ 90 w 129"/>
                  <a:gd name="T5" fmla="*/ 3 h 170"/>
                  <a:gd name="T6" fmla="*/ 103 w 129"/>
                  <a:gd name="T7" fmla="*/ 8 h 170"/>
                  <a:gd name="T8" fmla="*/ 112 w 129"/>
                  <a:gd name="T9" fmla="*/ 16 h 170"/>
                  <a:gd name="T10" fmla="*/ 119 w 129"/>
                  <a:gd name="T11" fmla="*/ 26 h 170"/>
                  <a:gd name="T12" fmla="*/ 122 w 129"/>
                  <a:gd name="T13" fmla="*/ 37 h 170"/>
                  <a:gd name="T14" fmla="*/ 122 w 129"/>
                  <a:gd name="T15" fmla="*/ 49 h 170"/>
                  <a:gd name="T16" fmla="*/ 119 w 129"/>
                  <a:gd name="T17" fmla="*/ 58 h 170"/>
                  <a:gd name="T18" fmla="*/ 114 w 129"/>
                  <a:gd name="T19" fmla="*/ 68 h 170"/>
                  <a:gd name="T20" fmla="*/ 104 w 129"/>
                  <a:gd name="T21" fmla="*/ 77 h 170"/>
                  <a:gd name="T22" fmla="*/ 105 w 129"/>
                  <a:gd name="T23" fmla="*/ 82 h 170"/>
                  <a:gd name="T24" fmla="*/ 116 w 129"/>
                  <a:gd name="T25" fmla="*/ 90 h 170"/>
                  <a:gd name="T26" fmla="*/ 123 w 129"/>
                  <a:gd name="T27" fmla="*/ 100 h 170"/>
                  <a:gd name="T28" fmla="*/ 128 w 129"/>
                  <a:gd name="T29" fmla="*/ 113 h 170"/>
                  <a:gd name="T30" fmla="*/ 129 w 129"/>
                  <a:gd name="T31" fmla="*/ 127 h 170"/>
                  <a:gd name="T32" fmla="*/ 125 w 129"/>
                  <a:gd name="T33" fmla="*/ 138 h 170"/>
                  <a:gd name="T34" fmla="*/ 121 w 129"/>
                  <a:gd name="T35" fmla="*/ 148 h 170"/>
                  <a:gd name="T36" fmla="*/ 115 w 129"/>
                  <a:gd name="T37" fmla="*/ 156 h 170"/>
                  <a:gd name="T38" fmla="*/ 107 w 129"/>
                  <a:gd name="T39" fmla="*/ 161 h 170"/>
                  <a:gd name="T40" fmla="*/ 97 w 129"/>
                  <a:gd name="T41" fmla="*/ 166 h 170"/>
                  <a:gd name="T42" fmla="*/ 86 w 129"/>
                  <a:gd name="T43" fmla="*/ 169 h 170"/>
                  <a:gd name="T44" fmla="*/ 72 w 129"/>
                  <a:gd name="T45" fmla="*/ 170 h 170"/>
                  <a:gd name="T46" fmla="*/ 0 w 129"/>
                  <a:gd name="T47" fmla="*/ 170 h 170"/>
                  <a:gd name="T48" fmla="*/ 60 w 129"/>
                  <a:gd name="T49" fmla="*/ 72 h 170"/>
                  <a:gd name="T50" fmla="*/ 74 w 129"/>
                  <a:gd name="T51" fmla="*/ 71 h 170"/>
                  <a:gd name="T52" fmla="*/ 82 w 129"/>
                  <a:gd name="T53" fmla="*/ 70 h 170"/>
                  <a:gd name="T54" fmla="*/ 90 w 129"/>
                  <a:gd name="T55" fmla="*/ 67 h 170"/>
                  <a:gd name="T56" fmla="*/ 95 w 129"/>
                  <a:gd name="T57" fmla="*/ 62 h 170"/>
                  <a:gd name="T58" fmla="*/ 100 w 129"/>
                  <a:gd name="T59" fmla="*/ 54 h 170"/>
                  <a:gd name="T60" fmla="*/ 101 w 129"/>
                  <a:gd name="T61" fmla="*/ 47 h 170"/>
                  <a:gd name="T62" fmla="*/ 100 w 129"/>
                  <a:gd name="T63" fmla="*/ 38 h 170"/>
                  <a:gd name="T64" fmla="*/ 96 w 129"/>
                  <a:gd name="T65" fmla="*/ 32 h 170"/>
                  <a:gd name="T66" fmla="*/ 91 w 129"/>
                  <a:gd name="T67" fmla="*/ 26 h 170"/>
                  <a:gd name="T68" fmla="*/ 83 w 129"/>
                  <a:gd name="T69" fmla="*/ 22 h 170"/>
                  <a:gd name="T70" fmla="*/ 74 w 129"/>
                  <a:gd name="T71" fmla="*/ 21 h 170"/>
                  <a:gd name="T72" fmla="*/ 57 w 129"/>
                  <a:gd name="T73" fmla="*/ 20 h 170"/>
                  <a:gd name="T74" fmla="*/ 22 w 129"/>
                  <a:gd name="T75" fmla="*/ 72 h 170"/>
                  <a:gd name="T76" fmla="*/ 65 w 129"/>
                  <a:gd name="T77" fmla="*/ 150 h 170"/>
                  <a:gd name="T78" fmla="*/ 74 w 129"/>
                  <a:gd name="T79" fmla="*/ 150 h 170"/>
                  <a:gd name="T80" fmla="*/ 80 w 129"/>
                  <a:gd name="T81" fmla="*/ 150 h 170"/>
                  <a:gd name="T82" fmla="*/ 88 w 129"/>
                  <a:gd name="T83" fmla="*/ 147 h 170"/>
                  <a:gd name="T84" fmla="*/ 93 w 129"/>
                  <a:gd name="T85" fmla="*/ 145 h 170"/>
                  <a:gd name="T86" fmla="*/ 98 w 129"/>
                  <a:gd name="T87" fmla="*/ 141 h 170"/>
                  <a:gd name="T88" fmla="*/ 102 w 129"/>
                  <a:gd name="T89" fmla="*/ 136 h 170"/>
                  <a:gd name="T90" fmla="*/ 105 w 129"/>
                  <a:gd name="T91" fmla="*/ 129 h 170"/>
                  <a:gd name="T92" fmla="*/ 106 w 129"/>
                  <a:gd name="T93" fmla="*/ 122 h 170"/>
                  <a:gd name="T94" fmla="*/ 105 w 129"/>
                  <a:gd name="T95" fmla="*/ 113 h 170"/>
                  <a:gd name="T96" fmla="*/ 102 w 129"/>
                  <a:gd name="T97" fmla="*/ 105 h 170"/>
                  <a:gd name="T98" fmla="*/ 96 w 129"/>
                  <a:gd name="T99" fmla="*/ 99 h 170"/>
                  <a:gd name="T100" fmla="*/ 89 w 129"/>
                  <a:gd name="T101" fmla="*/ 95 h 170"/>
                  <a:gd name="T102" fmla="*/ 78 w 129"/>
                  <a:gd name="T103" fmla="*/ 94 h 170"/>
                  <a:gd name="T104" fmla="*/ 63 w 129"/>
                  <a:gd name="T105" fmla="*/ 93 h 170"/>
                  <a:gd name="T106" fmla="*/ 22 w 129"/>
                  <a:gd name="T107" fmla="*/ 1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70">
                    <a:moveTo>
                      <a:pt x="0" y="170"/>
                    </a:moveTo>
                    <a:lnTo>
                      <a:pt x="0" y="0"/>
                    </a:lnTo>
                    <a:lnTo>
                      <a:pt x="65" y="0"/>
                    </a:lnTo>
                    <a:lnTo>
                      <a:pt x="75" y="0"/>
                    </a:lnTo>
                    <a:lnTo>
                      <a:pt x="82" y="1"/>
                    </a:lnTo>
                    <a:lnTo>
                      <a:pt x="90" y="3"/>
                    </a:lnTo>
                    <a:lnTo>
                      <a:pt x="96" y="5"/>
                    </a:lnTo>
                    <a:lnTo>
                      <a:pt x="103" y="8"/>
                    </a:lnTo>
                    <a:lnTo>
                      <a:pt x="108" y="11"/>
                    </a:lnTo>
                    <a:lnTo>
                      <a:pt x="112" y="16"/>
                    </a:lnTo>
                    <a:lnTo>
                      <a:pt x="116" y="21"/>
                    </a:lnTo>
                    <a:lnTo>
                      <a:pt x="119" y="26"/>
                    </a:lnTo>
                    <a:lnTo>
                      <a:pt x="121" y="32"/>
                    </a:lnTo>
                    <a:lnTo>
                      <a:pt x="122" y="37"/>
                    </a:lnTo>
                    <a:lnTo>
                      <a:pt x="122" y="43"/>
                    </a:lnTo>
                    <a:lnTo>
                      <a:pt x="122" y="49"/>
                    </a:lnTo>
                    <a:lnTo>
                      <a:pt x="121" y="54"/>
                    </a:lnTo>
                    <a:lnTo>
                      <a:pt x="119" y="58"/>
                    </a:lnTo>
                    <a:lnTo>
                      <a:pt x="117" y="64"/>
                    </a:lnTo>
                    <a:lnTo>
                      <a:pt x="114" y="68"/>
                    </a:lnTo>
                    <a:lnTo>
                      <a:pt x="109" y="72"/>
                    </a:lnTo>
                    <a:lnTo>
                      <a:pt x="104" y="77"/>
                    </a:lnTo>
                    <a:lnTo>
                      <a:pt x="98" y="80"/>
                    </a:lnTo>
                    <a:lnTo>
                      <a:pt x="105" y="82"/>
                    </a:lnTo>
                    <a:lnTo>
                      <a:pt x="111" y="85"/>
                    </a:lnTo>
                    <a:lnTo>
                      <a:pt x="116" y="90"/>
                    </a:lnTo>
                    <a:lnTo>
                      <a:pt x="120" y="95"/>
                    </a:lnTo>
                    <a:lnTo>
                      <a:pt x="123" y="100"/>
                    </a:lnTo>
                    <a:lnTo>
                      <a:pt x="126" y="107"/>
                    </a:lnTo>
                    <a:lnTo>
                      <a:pt x="128" y="113"/>
                    </a:lnTo>
                    <a:lnTo>
                      <a:pt x="129" y="121"/>
                    </a:lnTo>
                    <a:lnTo>
                      <a:pt x="129" y="127"/>
                    </a:lnTo>
                    <a:lnTo>
                      <a:pt x="128" y="132"/>
                    </a:lnTo>
                    <a:lnTo>
                      <a:pt x="125" y="138"/>
                    </a:lnTo>
                    <a:lnTo>
                      <a:pt x="123" y="143"/>
                    </a:lnTo>
                    <a:lnTo>
                      <a:pt x="121" y="148"/>
                    </a:lnTo>
                    <a:lnTo>
                      <a:pt x="118" y="153"/>
                    </a:lnTo>
                    <a:lnTo>
                      <a:pt x="115" y="156"/>
                    </a:lnTo>
                    <a:lnTo>
                      <a:pt x="110" y="159"/>
                    </a:lnTo>
                    <a:lnTo>
                      <a:pt x="107" y="161"/>
                    </a:lnTo>
                    <a:lnTo>
                      <a:pt x="103" y="163"/>
                    </a:lnTo>
                    <a:lnTo>
                      <a:pt x="97" y="166"/>
                    </a:lnTo>
                    <a:lnTo>
                      <a:pt x="92" y="168"/>
                    </a:lnTo>
                    <a:lnTo>
                      <a:pt x="86" y="169"/>
                    </a:lnTo>
                    <a:lnTo>
                      <a:pt x="79" y="170"/>
                    </a:lnTo>
                    <a:lnTo>
                      <a:pt x="72" y="170"/>
                    </a:lnTo>
                    <a:lnTo>
                      <a:pt x="64" y="170"/>
                    </a:lnTo>
                    <a:lnTo>
                      <a:pt x="0" y="170"/>
                    </a:lnTo>
                    <a:close/>
                    <a:moveTo>
                      <a:pt x="22" y="72"/>
                    </a:moveTo>
                    <a:lnTo>
                      <a:pt x="60" y="72"/>
                    </a:lnTo>
                    <a:lnTo>
                      <a:pt x="67" y="72"/>
                    </a:lnTo>
                    <a:lnTo>
                      <a:pt x="74" y="71"/>
                    </a:lnTo>
                    <a:lnTo>
                      <a:pt x="78" y="71"/>
                    </a:lnTo>
                    <a:lnTo>
                      <a:pt x="82" y="70"/>
                    </a:lnTo>
                    <a:lnTo>
                      <a:pt x="87" y="68"/>
                    </a:lnTo>
                    <a:lnTo>
                      <a:pt x="90" y="67"/>
                    </a:lnTo>
                    <a:lnTo>
                      <a:pt x="93" y="65"/>
                    </a:lnTo>
                    <a:lnTo>
                      <a:pt x="95" y="62"/>
                    </a:lnTo>
                    <a:lnTo>
                      <a:pt x="97" y="58"/>
                    </a:lnTo>
                    <a:lnTo>
                      <a:pt x="100" y="54"/>
                    </a:lnTo>
                    <a:lnTo>
                      <a:pt x="101" y="51"/>
                    </a:lnTo>
                    <a:lnTo>
                      <a:pt x="101" y="47"/>
                    </a:lnTo>
                    <a:lnTo>
                      <a:pt x="101" y="42"/>
                    </a:lnTo>
                    <a:lnTo>
                      <a:pt x="100" y="38"/>
                    </a:lnTo>
                    <a:lnTo>
                      <a:pt x="97" y="35"/>
                    </a:lnTo>
                    <a:lnTo>
                      <a:pt x="96" y="32"/>
                    </a:lnTo>
                    <a:lnTo>
                      <a:pt x="94" y="28"/>
                    </a:lnTo>
                    <a:lnTo>
                      <a:pt x="91" y="26"/>
                    </a:lnTo>
                    <a:lnTo>
                      <a:pt x="88" y="24"/>
                    </a:lnTo>
                    <a:lnTo>
                      <a:pt x="83" y="22"/>
                    </a:lnTo>
                    <a:lnTo>
                      <a:pt x="79" y="21"/>
                    </a:lnTo>
                    <a:lnTo>
                      <a:pt x="74" y="21"/>
                    </a:lnTo>
                    <a:lnTo>
                      <a:pt x="65" y="20"/>
                    </a:lnTo>
                    <a:lnTo>
                      <a:pt x="57" y="20"/>
                    </a:lnTo>
                    <a:lnTo>
                      <a:pt x="22" y="20"/>
                    </a:lnTo>
                    <a:lnTo>
                      <a:pt x="22" y="72"/>
                    </a:lnTo>
                    <a:close/>
                    <a:moveTo>
                      <a:pt x="22" y="150"/>
                    </a:moveTo>
                    <a:lnTo>
                      <a:pt x="65" y="150"/>
                    </a:lnTo>
                    <a:lnTo>
                      <a:pt x="69" y="150"/>
                    </a:lnTo>
                    <a:lnTo>
                      <a:pt x="74" y="150"/>
                    </a:lnTo>
                    <a:lnTo>
                      <a:pt x="77" y="150"/>
                    </a:lnTo>
                    <a:lnTo>
                      <a:pt x="80" y="150"/>
                    </a:lnTo>
                    <a:lnTo>
                      <a:pt x="85" y="148"/>
                    </a:lnTo>
                    <a:lnTo>
                      <a:pt x="88" y="147"/>
                    </a:lnTo>
                    <a:lnTo>
                      <a:pt x="91" y="146"/>
                    </a:lnTo>
                    <a:lnTo>
                      <a:pt x="93" y="145"/>
                    </a:lnTo>
                    <a:lnTo>
                      <a:pt x="96" y="143"/>
                    </a:lnTo>
                    <a:lnTo>
                      <a:pt x="98" y="141"/>
                    </a:lnTo>
                    <a:lnTo>
                      <a:pt x="100" y="139"/>
                    </a:lnTo>
                    <a:lnTo>
                      <a:pt x="102" y="136"/>
                    </a:lnTo>
                    <a:lnTo>
                      <a:pt x="104" y="132"/>
                    </a:lnTo>
                    <a:lnTo>
                      <a:pt x="105" y="129"/>
                    </a:lnTo>
                    <a:lnTo>
                      <a:pt x="106" y="126"/>
                    </a:lnTo>
                    <a:lnTo>
                      <a:pt x="106" y="122"/>
                    </a:lnTo>
                    <a:lnTo>
                      <a:pt x="106" y="117"/>
                    </a:lnTo>
                    <a:lnTo>
                      <a:pt x="105" y="113"/>
                    </a:lnTo>
                    <a:lnTo>
                      <a:pt x="103" y="109"/>
                    </a:lnTo>
                    <a:lnTo>
                      <a:pt x="102" y="105"/>
                    </a:lnTo>
                    <a:lnTo>
                      <a:pt x="100" y="101"/>
                    </a:lnTo>
                    <a:lnTo>
                      <a:pt x="96" y="99"/>
                    </a:lnTo>
                    <a:lnTo>
                      <a:pt x="93" y="97"/>
                    </a:lnTo>
                    <a:lnTo>
                      <a:pt x="89" y="95"/>
                    </a:lnTo>
                    <a:lnTo>
                      <a:pt x="83" y="94"/>
                    </a:lnTo>
                    <a:lnTo>
                      <a:pt x="78" y="94"/>
                    </a:lnTo>
                    <a:lnTo>
                      <a:pt x="71" y="93"/>
                    </a:lnTo>
                    <a:lnTo>
                      <a:pt x="63" y="93"/>
                    </a:lnTo>
                    <a:lnTo>
                      <a:pt x="22" y="93"/>
                    </a:lnTo>
                    <a:lnTo>
                      <a:pt x="22"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4" name="Freeform 40"/>
              <p:cNvSpPr>
                <a:spLocks noEditPoints="1"/>
              </p:cNvSpPr>
              <p:nvPr/>
            </p:nvSpPr>
            <p:spPr bwMode="auto">
              <a:xfrm>
                <a:off x="1446" y="1389"/>
                <a:ext cx="65" cy="85"/>
              </a:xfrm>
              <a:custGeom>
                <a:avLst/>
                <a:gdLst>
                  <a:gd name="T0" fmla="*/ 0 w 129"/>
                  <a:gd name="T1" fmla="*/ 0 h 170"/>
                  <a:gd name="T2" fmla="*/ 76 w 129"/>
                  <a:gd name="T3" fmla="*/ 0 h 170"/>
                  <a:gd name="T4" fmla="*/ 91 w 129"/>
                  <a:gd name="T5" fmla="*/ 3 h 170"/>
                  <a:gd name="T6" fmla="*/ 104 w 129"/>
                  <a:gd name="T7" fmla="*/ 8 h 170"/>
                  <a:gd name="T8" fmla="*/ 113 w 129"/>
                  <a:gd name="T9" fmla="*/ 16 h 170"/>
                  <a:gd name="T10" fmla="*/ 120 w 129"/>
                  <a:gd name="T11" fmla="*/ 26 h 170"/>
                  <a:gd name="T12" fmla="*/ 123 w 129"/>
                  <a:gd name="T13" fmla="*/ 37 h 170"/>
                  <a:gd name="T14" fmla="*/ 123 w 129"/>
                  <a:gd name="T15" fmla="*/ 49 h 170"/>
                  <a:gd name="T16" fmla="*/ 120 w 129"/>
                  <a:gd name="T17" fmla="*/ 58 h 170"/>
                  <a:gd name="T18" fmla="*/ 114 w 129"/>
                  <a:gd name="T19" fmla="*/ 68 h 170"/>
                  <a:gd name="T20" fmla="*/ 105 w 129"/>
                  <a:gd name="T21" fmla="*/ 77 h 170"/>
                  <a:gd name="T22" fmla="*/ 106 w 129"/>
                  <a:gd name="T23" fmla="*/ 82 h 170"/>
                  <a:gd name="T24" fmla="*/ 117 w 129"/>
                  <a:gd name="T25" fmla="*/ 90 h 170"/>
                  <a:gd name="T26" fmla="*/ 124 w 129"/>
                  <a:gd name="T27" fmla="*/ 100 h 170"/>
                  <a:gd name="T28" fmla="*/ 128 w 129"/>
                  <a:gd name="T29" fmla="*/ 113 h 170"/>
                  <a:gd name="T30" fmla="*/ 129 w 129"/>
                  <a:gd name="T31" fmla="*/ 127 h 170"/>
                  <a:gd name="T32" fmla="*/ 126 w 129"/>
                  <a:gd name="T33" fmla="*/ 138 h 170"/>
                  <a:gd name="T34" fmla="*/ 122 w 129"/>
                  <a:gd name="T35" fmla="*/ 148 h 170"/>
                  <a:gd name="T36" fmla="*/ 115 w 129"/>
                  <a:gd name="T37" fmla="*/ 156 h 170"/>
                  <a:gd name="T38" fmla="*/ 108 w 129"/>
                  <a:gd name="T39" fmla="*/ 161 h 170"/>
                  <a:gd name="T40" fmla="*/ 98 w 129"/>
                  <a:gd name="T41" fmla="*/ 166 h 170"/>
                  <a:gd name="T42" fmla="*/ 86 w 129"/>
                  <a:gd name="T43" fmla="*/ 169 h 170"/>
                  <a:gd name="T44" fmla="*/ 72 w 129"/>
                  <a:gd name="T45" fmla="*/ 170 h 170"/>
                  <a:gd name="T46" fmla="*/ 0 w 129"/>
                  <a:gd name="T47" fmla="*/ 170 h 170"/>
                  <a:gd name="T48" fmla="*/ 61 w 129"/>
                  <a:gd name="T49" fmla="*/ 72 h 170"/>
                  <a:gd name="T50" fmla="*/ 75 w 129"/>
                  <a:gd name="T51" fmla="*/ 71 h 170"/>
                  <a:gd name="T52" fmla="*/ 83 w 129"/>
                  <a:gd name="T53" fmla="*/ 70 h 170"/>
                  <a:gd name="T54" fmla="*/ 91 w 129"/>
                  <a:gd name="T55" fmla="*/ 67 h 170"/>
                  <a:gd name="T56" fmla="*/ 96 w 129"/>
                  <a:gd name="T57" fmla="*/ 62 h 170"/>
                  <a:gd name="T58" fmla="*/ 100 w 129"/>
                  <a:gd name="T59" fmla="*/ 54 h 170"/>
                  <a:gd name="T60" fmla="*/ 102 w 129"/>
                  <a:gd name="T61" fmla="*/ 47 h 170"/>
                  <a:gd name="T62" fmla="*/ 100 w 129"/>
                  <a:gd name="T63" fmla="*/ 38 h 170"/>
                  <a:gd name="T64" fmla="*/ 97 w 129"/>
                  <a:gd name="T65" fmla="*/ 32 h 170"/>
                  <a:gd name="T66" fmla="*/ 92 w 129"/>
                  <a:gd name="T67" fmla="*/ 26 h 170"/>
                  <a:gd name="T68" fmla="*/ 84 w 129"/>
                  <a:gd name="T69" fmla="*/ 22 h 170"/>
                  <a:gd name="T70" fmla="*/ 75 w 129"/>
                  <a:gd name="T71" fmla="*/ 21 h 170"/>
                  <a:gd name="T72" fmla="*/ 57 w 129"/>
                  <a:gd name="T73" fmla="*/ 20 h 170"/>
                  <a:gd name="T74" fmla="*/ 23 w 129"/>
                  <a:gd name="T75" fmla="*/ 72 h 170"/>
                  <a:gd name="T76" fmla="*/ 66 w 129"/>
                  <a:gd name="T77" fmla="*/ 150 h 170"/>
                  <a:gd name="T78" fmla="*/ 75 w 129"/>
                  <a:gd name="T79" fmla="*/ 150 h 170"/>
                  <a:gd name="T80" fmla="*/ 81 w 129"/>
                  <a:gd name="T81" fmla="*/ 150 h 170"/>
                  <a:gd name="T82" fmla="*/ 89 w 129"/>
                  <a:gd name="T83" fmla="*/ 147 h 170"/>
                  <a:gd name="T84" fmla="*/ 94 w 129"/>
                  <a:gd name="T85" fmla="*/ 145 h 170"/>
                  <a:gd name="T86" fmla="*/ 99 w 129"/>
                  <a:gd name="T87" fmla="*/ 141 h 170"/>
                  <a:gd name="T88" fmla="*/ 103 w 129"/>
                  <a:gd name="T89" fmla="*/ 136 h 170"/>
                  <a:gd name="T90" fmla="*/ 106 w 129"/>
                  <a:gd name="T91" fmla="*/ 129 h 170"/>
                  <a:gd name="T92" fmla="*/ 107 w 129"/>
                  <a:gd name="T93" fmla="*/ 122 h 170"/>
                  <a:gd name="T94" fmla="*/ 106 w 129"/>
                  <a:gd name="T95" fmla="*/ 113 h 170"/>
                  <a:gd name="T96" fmla="*/ 103 w 129"/>
                  <a:gd name="T97" fmla="*/ 105 h 170"/>
                  <a:gd name="T98" fmla="*/ 97 w 129"/>
                  <a:gd name="T99" fmla="*/ 99 h 170"/>
                  <a:gd name="T100" fmla="*/ 90 w 129"/>
                  <a:gd name="T101" fmla="*/ 95 h 170"/>
                  <a:gd name="T102" fmla="*/ 79 w 129"/>
                  <a:gd name="T103" fmla="*/ 94 h 170"/>
                  <a:gd name="T104" fmla="*/ 64 w 129"/>
                  <a:gd name="T105" fmla="*/ 93 h 170"/>
                  <a:gd name="T106" fmla="*/ 23 w 129"/>
                  <a:gd name="T107" fmla="*/ 1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70">
                    <a:moveTo>
                      <a:pt x="0" y="170"/>
                    </a:moveTo>
                    <a:lnTo>
                      <a:pt x="0" y="0"/>
                    </a:lnTo>
                    <a:lnTo>
                      <a:pt x="66" y="0"/>
                    </a:lnTo>
                    <a:lnTo>
                      <a:pt x="76" y="0"/>
                    </a:lnTo>
                    <a:lnTo>
                      <a:pt x="83" y="1"/>
                    </a:lnTo>
                    <a:lnTo>
                      <a:pt x="91" y="3"/>
                    </a:lnTo>
                    <a:lnTo>
                      <a:pt x="97" y="5"/>
                    </a:lnTo>
                    <a:lnTo>
                      <a:pt x="104" y="8"/>
                    </a:lnTo>
                    <a:lnTo>
                      <a:pt x="109" y="11"/>
                    </a:lnTo>
                    <a:lnTo>
                      <a:pt x="113" y="16"/>
                    </a:lnTo>
                    <a:lnTo>
                      <a:pt x="117" y="21"/>
                    </a:lnTo>
                    <a:lnTo>
                      <a:pt x="120" y="26"/>
                    </a:lnTo>
                    <a:lnTo>
                      <a:pt x="122" y="32"/>
                    </a:lnTo>
                    <a:lnTo>
                      <a:pt x="123" y="37"/>
                    </a:lnTo>
                    <a:lnTo>
                      <a:pt x="123" y="43"/>
                    </a:lnTo>
                    <a:lnTo>
                      <a:pt x="123" y="49"/>
                    </a:lnTo>
                    <a:lnTo>
                      <a:pt x="122" y="54"/>
                    </a:lnTo>
                    <a:lnTo>
                      <a:pt x="120" y="58"/>
                    </a:lnTo>
                    <a:lnTo>
                      <a:pt x="118" y="64"/>
                    </a:lnTo>
                    <a:lnTo>
                      <a:pt x="114" y="68"/>
                    </a:lnTo>
                    <a:lnTo>
                      <a:pt x="110" y="72"/>
                    </a:lnTo>
                    <a:lnTo>
                      <a:pt x="105" y="77"/>
                    </a:lnTo>
                    <a:lnTo>
                      <a:pt x="99" y="80"/>
                    </a:lnTo>
                    <a:lnTo>
                      <a:pt x="106" y="82"/>
                    </a:lnTo>
                    <a:lnTo>
                      <a:pt x="112" y="85"/>
                    </a:lnTo>
                    <a:lnTo>
                      <a:pt x="117" y="90"/>
                    </a:lnTo>
                    <a:lnTo>
                      <a:pt x="121" y="95"/>
                    </a:lnTo>
                    <a:lnTo>
                      <a:pt x="124" y="100"/>
                    </a:lnTo>
                    <a:lnTo>
                      <a:pt x="127" y="107"/>
                    </a:lnTo>
                    <a:lnTo>
                      <a:pt x="128" y="113"/>
                    </a:lnTo>
                    <a:lnTo>
                      <a:pt x="129" y="121"/>
                    </a:lnTo>
                    <a:lnTo>
                      <a:pt x="129" y="127"/>
                    </a:lnTo>
                    <a:lnTo>
                      <a:pt x="128" y="132"/>
                    </a:lnTo>
                    <a:lnTo>
                      <a:pt x="126" y="138"/>
                    </a:lnTo>
                    <a:lnTo>
                      <a:pt x="124" y="143"/>
                    </a:lnTo>
                    <a:lnTo>
                      <a:pt x="122" y="148"/>
                    </a:lnTo>
                    <a:lnTo>
                      <a:pt x="119" y="153"/>
                    </a:lnTo>
                    <a:lnTo>
                      <a:pt x="115" y="156"/>
                    </a:lnTo>
                    <a:lnTo>
                      <a:pt x="111" y="159"/>
                    </a:lnTo>
                    <a:lnTo>
                      <a:pt x="108" y="161"/>
                    </a:lnTo>
                    <a:lnTo>
                      <a:pt x="104" y="163"/>
                    </a:lnTo>
                    <a:lnTo>
                      <a:pt x="98" y="166"/>
                    </a:lnTo>
                    <a:lnTo>
                      <a:pt x="93" y="168"/>
                    </a:lnTo>
                    <a:lnTo>
                      <a:pt x="86" y="169"/>
                    </a:lnTo>
                    <a:lnTo>
                      <a:pt x="80" y="170"/>
                    </a:lnTo>
                    <a:lnTo>
                      <a:pt x="72" y="170"/>
                    </a:lnTo>
                    <a:lnTo>
                      <a:pt x="65" y="170"/>
                    </a:lnTo>
                    <a:lnTo>
                      <a:pt x="0" y="170"/>
                    </a:lnTo>
                    <a:close/>
                    <a:moveTo>
                      <a:pt x="23" y="72"/>
                    </a:moveTo>
                    <a:lnTo>
                      <a:pt x="61" y="72"/>
                    </a:lnTo>
                    <a:lnTo>
                      <a:pt x="68" y="72"/>
                    </a:lnTo>
                    <a:lnTo>
                      <a:pt x="75" y="71"/>
                    </a:lnTo>
                    <a:lnTo>
                      <a:pt x="79" y="71"/>
                    </a:lnTo>
                    <a:lnTo>
                      <a:pt x="83" y="70"/>
                    </a:lnTo>
                    <a:lnTo>
                      <a:pt x="88" y="68"/>
                    </a:lnTo>
                    <a:lnTo>
                      <a:pt x="91" y="67"/>
                    </a:lnTo>
                    <a:lnTo>
                      <a:pt x="94" y="65"/>
                    </a:lnTo>
                    <a:lnTo>
                      <a:pt x="96" y="62"/>
                    </a:lnTo>
                    <a:lnTo>
                      <a:pt x="98" y="58"/>
                    </a:lnTo>
                    <a:lnTo>
                      <a:pt x="100" y="54"/>
                    </a:lnTo>
                    <a:lnTo>
                      <a:pt x="102" y="51"/>
                    </a:lnTo>
                    <a:lnTo>
                      <a:pt x="102" y="47"/>
                    </a:lnTo>
                    <a:lnTo>
                      <a:pt x="102" y="42"/>
                    </a:lnTo>
                    <a:lnTo>
                      <a:pt x="100" y="38"/>
                    </a:lnTo>
                    <a:lnTo>
                      <a:pt x="98" y="35"/>
                    </a:lnTo>
                    <a:lnTo>
                      <a:pt x="97" y="32"/>
                    </a:lnTo>
                    <a:lnTo>
                      <a:pt x="95" y="28"/>
                    </a:lnTo>
                    <a:lnTo>
                      <a:pt x="92" y="26"/>
                    </a:lnTo>
                    <a:lnTo>
                      <a:pt x="89" y="24"/>
                    </a:lnTo>
                    <a:lnTo>
                      <a:pt x="84" y="22"/>
                    </a:lnTo>
                    <a:lnTo>
                      <a:pt x="80" y="21"/>
                    </a:lnTo>
                    <a:lnTo>
                      <a:pt x="75" y="21"/>
                    </a:lnTo>
                    <a:lnTo>
                      <a:pt x="66" y="20"/>
                    </a:lnTo>
                    <a:lnTo>
                      <a:pt x="57" y="20"/>
                    </a:lnTo>
                    <a:lnTo>
                      <a:pt x="23" y="20"/>
                    </a:lnTo>
                    <a:lnTo>
                      <a:pt x="23" y="72"/>
                    </a:lnTo>
                    <a:close/>
                    <a:moveTo>
                      <a:pt x="23" y="150"/>
                    </a:moveTo>
                    <a:lnTo>
                      <a:pt x="66" y="150"/>
                    </a:lnTo>
                    <a:lnTo>
                      <a:pt x="70" y="150"/>
                    </a:lnTo>
                    <a:lnTo>
                      <a:pt x="75" y="150"/>
                    </a:lnTo>
                    <a:lnTo>
                      <a:pt x="78" y="150"/>
                    </a:lnTo>
                    <a:lnTo>
                      <a:pt x="81" y="150"/>
                    </a:lnTo>
                    <a:lnTo>
                      <a:pt x="85" y="148"/>
                    </a:lnTo>
                    <a:lnTo>
                      <a:pt x="89" y="147"/>
                    </a:lnTo>
                    <a:lnTo>
                      <a:pt x="92" y="146"/>
                    </a:lnTo>
                    <a:lnTo>
                      <a:pt x="94" y="145"/>
                    </a:lnTo>
                    <a:lnTo>
                      <a:pt x="97" y="143"/>
                    </a:lnTo>
                    <a:lnTo>
                      <a:pt x="99" y="141"/>
                    </a:lnTo>
                    <a:lnTo>
                      <a:pt x="100" y="139"/>
                    </a:lnTo>
                    <a:lnTo>
                      <a:pt x="103" y="136"/>
                    </a:lnTo>
                    <a:lnTo>
                      <a:pt x="105" y="132"/>
                    </a:lnTo>
                    <a:lnTo>
                      <a:pt x="106" y="129"/>
                    </a:lnTo>
                    <a:lnTo>
                      <a:pt x="107" y="126"/>
                    </a:lnTo>
                    <a:lnTo>
                      <a:pt x="107" y="122"/>
                    </a:lnTo>
                    <a:lnTo>
                      <a:pt x="107" y="117"/>
                    </a:lnTo>
                    <a:lnTo>
                      <a:pt x="106" y="113"/>
                    </a:lnTo>
                    <a:lnTo>
                      <a:pt x="104" y="109"/>
                    </a:lnTo>
                    <a:lnTo>
                      <a:pt x="103" y="105"/>
                    </a:lnTo>
                    <a:lnTo>
                      <a:pt x="100" y="101"/>
                    </a:lnTo>
                    <a:lnTo>
                      <a:pt x="97" y="99"/>
                    </a:lnTo>
                    <a:lnTo>
                      <a:pt x="94" y="97"/>
                    </a:lnTo>
                    <a:lnTo>
                      <a:pt x="90" y="95"/>
                    </a:lnTo>
                    <a:lnTo>
                      <a:pt x="84" y="94"/>
                    </a:lnTo>
                    <a:lnTo>
                      <a:pt x="79" y="94"/>
                    </a:lnTo>
                    <a:lnTo>
                      <a:pt x="71" y="93"/>
                    </a:lnTo>
                    <a:lnTo>
                      <a:pt x="64" y="93"/>
                    </a:lnTo>
                    <a:lnTo>
                      <a:pt x="23" y="93"/>
                    </a:lnTo>
                    <a:lnTo>
                      <a:pt x="23"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5" name="Freeform 41"/>
              <p:cNvSpPr>
                <a:spLocks noEditPoints="1"/>
              </p:cNvSpPr>
              <p:nvPr/>
            </p:nvSpPr>
            <p:spPr bwMode="auto">
              <a:xfrm>
                <a:off x="1581" y="1389"/>
                <a:ext cx="64" cy="85"/>
              </a:xfrm>
              <a:custGeom>
                <a:avLst/>
                <a:gdLst>
                  <a:gd name="T0" fmla="*/ 0 w 129"/>
                  <a:gd name="T1" fmla="*/ 0 h 170"/>
                  <a:gd name="T2" fmla="*/ 76 w 129"/>
                  <a:gd name="T3" fmla="*/ 0 h 170"/>
                  <a:gd name="T4" fmla="*/ 91 w 129"/>
                  <a:gd name="T5" fmla="*/ 3 h 170"/>
                  <a:gd name="T6" fmla="*/ 104 w 129"/>
                  <a:gd name="T7" fmla="*/ 8 h 170"/>
                  <a:gd name="T8" fmla="*/ 113 w 129"/>
                  <a:gd name="T9" fmla="*/ 16 h 170"/>
                  <a:gd name="T10" fmla="*/ 120 w 129"/>
                  <a:gd name="T11" fmla="*/ 26 h 170"/>
                  <a:gd name="T12" fmla="*/ 123 w 129"/>
                  <a:gd name="T13" fmla="*/ 37 h 170"/>
                  <a:gd name="T14" fmla="*/ 123 w 129"/>
                  <a:gd name="T15" fmla="*/ 49 h 170"/>
                  <a:gd name="T16" fmla="*/ 120 w 129"/>
                  <a:gd name="T17" fmla="*/ 58 h 170"/>
                  <a:gd name="T18" fmla="*/ 114 w 129"/>
                  <a:gd name="T19" fmla="*/ 68 h 170"/>
                  <a:gd name="T20" fmla="*/ 105 w 129"/>
                  <a:gd name="T21" fmla="*/ 77 h 170"/>
                  <a:gd name="T22" fmla="*/ 106 w 129"/>
                  <a:gd name="T23" fmla="*/ 82 h 170"/>
                  <a:gd name="T24" fmla="*/ 116 w 129"/>
                  <a:gd name="T25" fmla="*/ 90 h 170"/>
                  <a:gd name="T26" fmla="*/ 124 w 129"/>
                  <a:gd name="T27" fmla="*/ 100 h 170"/>
                  <a:gd name="T28" fmla="*/ 128 w 129"/>
                  <a:gd name="T29" fmla="*/ 113 h 170"/>
                  <a:gd name="T30" fmla="*/ 129 w 129"/>
                  <a:gd name="T31" fmla="*/ 127 h 170"/>
                  <a:gd name="T32" fmla="*/ 126 w 129"/>
                  <a:gd name="T33" fmla="*/ 138 h 170"/>
                  <a:gd name="T34" fmla="*/ 122 w 129"/>
                  <a:gd name="T35" fmla="*/ 148 h 170"/>
                  <a:gd name="T36" fmla="*/ 115 w 129"/>
                  <a:gd name="T37" fmla="*/ 156 h 170"/>
                  <a:gd name="T38" fmla="*/ 108 w 129"/>
                  <a:gd name="T39" fmla="*/ 161 h 170"/>
                  <a:gd name="T40" fmla="*/ 98 w 129"/>
                  <a:gd name="T41" fmla="*/ 166 h 170"/>
                  <a:gd name="T42" fmla="*/ 86 w 129"/>
                  <a:gd name="T43" fmla="*/ 169 h 170"/>
                  <a:gd name="T44" fmla="*/ 72 w 129"/>
                  <a:gd name="T45" fmla="*/ 170 h 170"/>
                  <a:gd name="T46" fmla="*/ 0 w 129"/>
                  <a:gd name="T47" fmla="*/ 170 h 170"/>
                  <a:gd name="T48" fmla="*/ 61 w 129"/>
                  <a:gd name="T49" fmla="*/ 72 h 170"/>
                  <a:gd name="T50" fmla="*/ 74 w 129"/>
                  <a:gd name="T51" fmla="*/ 71 h 170"/>
                  <a:gd name="T52" fmla="*/ 83 w 129"/>
                  <a:gd name="T53" fmla="*/ 70 h 170"/>
                  <a:gd name="T54" fmla="*/ 91 w 129"/>
                  <a:gd name="T55" fmla="*/ 67 h 170"/>
                  <a:gd name="T56" fmla="*/ 96 w 129"/>
                  <a:gd name="T57" fmla="*/ 62 h 170"/>
                  <a:gd name="T58" fmla="*/ 100 w 129"/>
                  <a:gd name="T59" fmla="*/ 54 h 170"/>
                  <a:gd name="T60" fmla="*/ 101 w 129"/>
                  <a:gd name="T61" fmla="*/ 47 h 170"/>
                  <a:gd name="T62" fmla="*/ 100 w 129"/>
                  <a:gd name="T63" fmla="*/ 38 h 170"/>
                  <a:gd name="T64" fmla="*/ 97 w 129"/>
                  <a:gd name="T65" fmla="*/ 32 h 170"/>
                  <a:gd name="T66" fmla="*/ 92 w 129"/>
                  <a:gd name="T67" fmla="*/ 26 h 170"/>
                  <a:gd name="T68" fmla="*/ 84 w 129"/>
                  <a:gd name="T69" fmla="*/ 22 h 170"/>
                  <a:gd name="T70" fmla="*/ 74 w 129"/>
                  <a:gd name="T71" fmla="*/ 21 h 170"/>
                  <a:gd name="T72" fmla="*/ 57 w 129"/>
                  <a:gd name="T73" fmla="*/ 20 h 170"/>
                  <a:gd name="T74" fmla="*/ 23 w 129"/>
                  <a:gd name="T75" fmla="*/ 72 h 170"/>
                  <a:gd name="T76" fmla="*/ 66 w 129"/>
                  <a:gd name="T77" fmla="*/ 150 h 170"/>
                  <a:gd name="T78" fmla="*/ 74 w 129"/>
                  <a:gd name="T79" fmla="*/ 150 h 170"/>
                  <a:gd name="T80" fmla="*/ 81 w 129"/>
                  <a:gd name="T81" fmla="*/ 150 h 170"/>
                  <a:gd name="T82" fmla="*/ 88 w 129"/>
                  <a:gd name="T83" fmla="*/ 147 h 170"/>
                  <a:gd name="T84" fmla="*/ 94 w 129"/>
                  <a:gd name="T85" fmla="*/ 145 h 170"/>
                  <a:gd name="T86" fmla="*/ 99 w 129"/>
                  <a:gd name="T87" fmla="*/ 141 h 170"/>
                  <a:gd name="T88" fmla="*/ 102 w 129"/>
                  <a:gd name="T89" fmla="*/ 136 h 170"/>
                  <a:gd name="T90" fmla="*/ 106 w 129"/>
                  <a:gd name="T91" fmla="*/ 129 h 170"/>
                  <a:gd name="T92" fmla="*/ 107 w 129"/>
                  <a:gd name="T93" fmla="*/ 122 h 170"/>
                  <a:gd name="T94" fmla="*/ 106 w 129"/>
                  <a:gd name="T95" fmla="*/ 113 h 170"/>
                  <a:gd name="T96" fmla="*/ 102 w 129"/>
                  <a:gd name="T97" fmla="*/ 105 h 170"/>
                  <a:gd name="T98" fmla="*/ 97 w 129"/>
                  <a:gd name="T99" fmla="*/ 99 h 170"/>
                  <a:gd name="T100" fmla="*/ 90 w 129"/>
                  <a:gd name="T101" fmla="*/ 95 h 170"/>
                  <a:gd name="T102" fmla="*/ 79 w 129"/>
                  <a:gd name="T103" fmla="*/ 94 h 170"/>
                  <a:gd name="T104" fmla="*/ 64 w 129"/>
                  <a:gd name="T105" fmla="*/ 93 h 170"/>
                  <a:gd name="T106" fmla="*/ 23 w 129"/>
                  <a:gd name="T107" fmla="*/ 1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70">
                    <a:moveTo>
                      <a:pt x="0" y="170"/>
                    </a:moveTo>
                    <a:lnTo>
                      <a:pt x="0" y="0"/>
                    </a:lnTo>
                    <a:lnTo>
                      <a:pt x="66" y="0"/>
                    </a:lnTo>
                    <a:lnTo>
                      <a:pt x="76" y="0"/>
                    </a:lnTo>
                    <a:lnTo>
                      <a:pt x="83" y="1"/>
                    </a:lnTo>
                    <a:lnTo>
                      <a:pt x="91" y="3"/>
                    </a:lnTo>
                    <a:lnTo>
                      <a:pt x="97" y="5"/>
                    </a:lnTo>
                    <a:lnTo>
                      <a:pt x="104" y="8"/>
                    </a:lnTo>
                    <a:lnTo>
                      <a:pt x="109" y="11"/>
                    </a:lnTo>
                    <a:lnTo>
                      <a:pt x="113" y="16"/>
                    </a:lnTo>
                    <a:lnTo>
                      <a:pt x="116" y="21"/>
                    </a:lnTo>
                    <a:lnTo>
                      <a:pt x="120" y="26"/>
                    </a:lnTo>
                    <a:lnTo>
                      <a:pt x="122" y="32"/>
                    </a:lnTo>
                    <a:lnTo>
                      <a:pt x="123" y="37"/>
                    </a:lnTo>
                    <a:lnTo>
                      <a:pt x="123" y="43"/>
                    </a:lnTo>
                    <a:lnTo>
                      <a:pt x="123" y="49"/>
                    </a:lnTo>
                    <a:lnTo>
                      <a:pt x="122" y="54"/>
                    </a:lnTo>
                    <a:lnTo>
                      <a:pt x="120" y="58"/>
                    </a:lnTo>
                    <a:lnTo>
                      <a:pt x="118" y="64"/>
                    </a:lnTo>
                    <a:lnTo>
                      <a:pt x="114" y="68"/>
                    </a:lnTo>
                    <a:lnTo>
                      <a:pt x="110" y="72"/>
                    </a:lnTo>
                    <a:lnTo>
                      <a:pt x="105" y="77"/>
                    </a:lnTo>
                    <a:lnTo>
                      <a:pt x="99" y="80"/>
                    </a:lnTo>
                    <a:lnTo>
                      <a:pt x="106" y="82"/>
                    </a:lnTo>
                    <a:lnTo>
                      <a:pt x="112" y="85"/>
                    </a:lnTo>
                    <a:lnTo>
                      <a:pt x="116" y="90"/>
                    </a:lnTo>
                    <a:lnTo>
                      <a:pt x="121" y="95"/>
                    </a:lnTo>
                    <a:lnTo>
                      <a:pt x="124" y="100"/>
                    </a:lnTo>
                    <a:lnTo>
                      <a:pt x="127" y="107"/>
                    </a:lnTo>
                    <a:lnTo>
                      <a:pt x="128" y="113"/>
                    </a:lnTo>
                    <a:lnTo>
                      <a:pt x="129" y="121"/>
                    </a:lnTo>
                    <a:lnTo>
                      <a:pt x="129" y="127"/>
                    </a:lnTo>
                    <a:lnTo>
                      <a:pt x="128" y="132"/>
                    </a:lnTo>
                    <a:lnTo>
                      <a:pt x="126" y="138"/>
                    </a:lnTo>
                    <a:lnTo>
                      <a:pt x="124" y="143"/>
                    </a:lnTo>
                    <a:lnTo>
                      <a:pt x="122" y="148"/>
                    </a:lnTo>
                    <a:lnTo>
                      <a:pt x="119" y="153"/>
                    </a:lnTo>
                    <a:lnTo>
                      <a:pt x="115" y="156"/>
                    </a:lnTo>
                    <a:lnTo>
                      <a:pt x="111" y="159"/>
                    </a:lnTo>
                    <a:lnTo>
                      <a:pt x="108" y="161"/>
                    </a:lnTo>
                    <a:lnTo>
                      <a:pt x="104" y="163"/>
                    </a:lnTo>
                    <a:lnTo>
                      <a:pt x="98" y="166"/>
                    </a:lnTo>
                    <a:lnTo>
                      <a:pt x="93" y="168"/>
                    </a:lnTo>
                    <a:lnTo>
                      <a:pt x="86" y="169"/>
                    </a:lnTo>
                    <a:lnTo>
                      <a:pt x="80" y="170"/>
                    </a:lnTo>
                    <a:lnTo>
                      <a:pt x="72" y="170"/>
                    </a:lnTo>
                    <a:lnTo>
                      <a:pt x="65" y="170"/>
                    </a:lnTo>
                    <a:lnTo>
                      <a:pt x="0" y="170"/>
                    </a:lnTo>
                    <a:close/>
                    <a:moveTo>
                      <a:pt x="23" y="72"/>
                    </a:moveTo>
                    <a:lnTo>
                      <a:pt x="61" y="72"/>
                    </a:lnTo>
                    <a:lnTo>
                      <a:pt x="68" y="72"/>
                    </a:lnTo>
                    <a:lnTo>
                      <a:pt x="74" y="71"/>
                    </a:lnTo>
                    <a:lnTo>
                      <a:pt x="79" y="71"/>
                    </a:lnTo>
                    <a:lnTo>
                      <a:pt x="83" y="70"/>
                    </a:lnTo>
                    <a:lnTo>
                      <a:pt x="87" y="68"/>
                    </a:lnTo>
                    <a:lnTo>
                      <a:pt x="91" y="67"/>
                    </a:lnTo>
                    <a:lnTo>
                      <a:pt x="94" y="65"/>
                    </a:lnTo>
                    <a:lnTo>
                      <a:pt x="96" y="62"/>
                    </a:lnTo>
                    <a:lnTo>
                      <a:pt x="98" y="58"/>
                    </a:lnTo>
                    <a:lnTo>
                      <a:pt x="100" y="54"/>
                    </a:lnTo>
                    <a:lnTo>
                      <a:pt x="101" y="51"/>
                    </a:lnTo>
                    <a:lnTo>
                      <a:pt x="101" y="47"/>
                    </a:lnTo>
                    <a:lnTo>
                      <a:pt x="101" y="42"/>
                    </a:lnTo>
                    <a:lnTo>
                      <a:pt x="100" y="38"/>
                    </a:lnTo>
                    <a:lnTo>
                      <a:pt x="98" y="35"/>
                    </a:lnTo>
                    <a:lnTo>
                      <a:pt x="97" y="32"/>
                    </a:lnTo>
                    <a:lnTo>
                      <a:pt x="95" y="28"/>
                    </a:lnTo>
                    <a:lnTo>
                      <a:pt x="92" y="26"/>
                    </a:lnTo>
                    <a:lnTo>
                      <a:pt x="88" y="24"/>
                    </a:lnTo>
                    <a:lnTo>
                      <a:pt x="84" y="22"/>
                    </a:lnTo>
                    <a:lnTo>
                      <a:pt x="80" y="21"/>
                    </a:lnTo>
                    <a:lnTo>
                      <a:pt x="74" y="21"/>
                    </a:lnTo>
                    <a:lnTo>
                      <a:pt x="66" y="20"/>
                    </a:lnTo>
                    <a:lnTo>
                      <a:pt x="57" y="20"/>
                    </a:lnTo>
                    <a:lnTo>
                      <a:pt x="23" y="20"/>
                    </a:lnTo>
                    <a:lnTo>
                      <a:pt x="23" y="72"/>
                    </a:lnTo>
                    <a:close/>
                    <a:moveTo>
                      <a:pt x="23" y="150"/>
                    </a:moveTo>
                    <a:lnTo>
                      <a:pt x="66" y="150"/>
                    </a:lnTo>
                    <a:lnTo>
                      <a:pt x="70" y="150"/>
                    </a:lnTo>
                    <a:lnTo>
                      <a:pt x="74" y="150"/>
                    </a:lnTo>
                    <a:lnTo>
                      <a:pt x="78" y="150"/>
                    </a:lnTo>
                    <a:lnTo>
                      <a:pt x="81" y="150"/>
                    </a:lnTo>
                    <a:lnTo>
                      <a:pt x="85" y="148"/>
                    </a:lnTo>
                    <a:lnTo>
                      <a:pt x="88" y="147"/>
                    </a:lnTo>
                    <a:lnTo>
                      <a:pt x="92" y="146"/>
                    </a:lnTo>
                    <a:lnTo>
                      <a:pt x="94" y="145"/>
                    </a:lnTo>
                    <a:lnTo>
                      <a:pt x="97" y="143"/>
                    </a:lnTo>
                    <a:lnTo>
                      <a:pt x="99" y="141"/>
                    </a:lnTo>
                    <a:lnTo>
                      <a:pt x="100" y="139"/>
                    </a:lnTo>
                    <a:lnTo>
                      <a:pt x="102" y="136"/>
                    </a:lnTo>
                    <a:lnTo>
                      <a:pt x="105" y="132"/>
                    </a:lnTo>
                    <a:lnTo>
                      <a:pt x="106" y="129"/>
                    </a:lnTo>
                    <a:lnTo>
                      <a:pt x="107" y="126"/>
                    </a:lnTo>
                    <a:lnTo>
                      <a:pt x="107" y="122"/>
                    </a:lnTo>
                    <a:lnTo>
                      <a:pt x="107" y="117"/>
                    </a:lnTo>
                    <a:lnTo>
                      <a:pt x="106" y="113"/>
                    </a:lnTo>
                    <a:lnTo>
                      <a:pt x="104" y="109"/>
                    </a:lnTo>
                    <a:lnTo>
                      <a:pt x="102" y="105"/>
                    </a:lnTo>
                    <a:lnTo>
                      <a:pt x="100" y="101"/>
                    </a:lnTo>
                    <a:lnTo>
                      <a:pt x="97" y="99"/>
                    </a:lnTo>
                    <a:lnTo>
                      <a:pt x="94" y="97"/>
                    </a:lnTo>
                    <a:lnTo>
                      <a:pt x="90" y="95"/>
                    </a:lnTo>
                    <a:lnTo>
                      <a:pt x="84" y="94"/>
                    </a:lnTo>
                    <a:lnTo>
                      <a:pt x="79" y="94"/>
                    </a:lnTo>
                    <a:lnTo>
                      <a:pt x="71" y="93"/>
                    </a:lnTo>
                    <a:lnTo>
                      <a:pt x="64" y="93"/>
                    </a:lnTo>
                    <a:lnTo>
                      <a:pt x="23" y="93"/>
                    </a:lnTo>
                    <a:lnTo>
                      <a:pt x="23" y="1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6" name="Freeform 42"/>
              <p:cNvSpPr>
                <a:spLocks/>
              </p:cNvSpPr>
              <p:nvPr/>
            </p:nvSpPr>
            <p:spPr bwMode="auto">
              <a:xfrm>
                <a:off x="1708" y="1388"/>
                <a:ext cx="75"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9 w 150"/>
                  <a:gd name="T39" fmla="*/ 6 h 174"/>
                  <a:gd name="T40" fmla="*/ 58 w 150"/>
                  <a:gd name="T41" fmla="*/ 3 h 174"/>
                  <a:gd name="T42" fmla="*/ 69 w 150"/>
                  <a:gd name="T43" fmla="*/ 1 h 174"/>
                  <a:gd name="T44" fmla="*/ 80 w 150"/>
                  <a:gd name="T45" fmla="*/ 0 h 174"/>
                  <a:gd name="T46" fmla="*/ 92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20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50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2" y="153"/>
                    </a:lnTo>
                    <a:lnTo>
                      <a:pt x="124" y="161"/>
                    </a:lnTo>
                    <a:lnTo>
                      <a:pt x="120"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50" y="171"/>
                    </a:lnTo>
                    <a:lnTo>
                      <a:pt x="44" y="169"/>
                    </a:lnTo>
                    <a:lnTo>
                      <a:pt x="39" y="166"/>
                    </a:lnTo>
                    <a:lnTo>
                      <a:pt x="35" y="164"/>
                    </a:lnTo>
                    <a:lnTo>
                      <a:pt x="27" y="158"/>
                    </a:lnTo>
                    <a:lnTo>
                      <a:pt x="21" y="150"/>
                    </a:lnTo>
                    <a:lnTo>
                      <a:pt x="14" y="142"/>
                    </a:lnTo>
                    <a:lnTo>
                      <a:pt x="9" y="132"/>
                    </a:lnTo>
                    <a:lnTo>
                      <a:pt x="6" y="121"/>
                    </a:lnTo>
                    <a:lnTo>
                      <a:pt x="2" y="111"/>
                    </a:lnTo>
                    <a:lnTo>
                      <a:pt x="1" y="99"/>
                    </a:lnTo>
                    <a:lnTo>
                      <a:pt x="0" y="87"/>
                    </a:lnTo>
                    <a:lnTo>
                      <a:pt x="1" y="74"/>
                    </a:lnTo>
                    <a:lnTo>
                      <a:pt x="2" y="63"/>
                    </a:lnTo>
                    <a:lnTo>
                      <a:pt x="6" y="51"/>
                    </a:lnTo>
                    <a:lnTo>
                      <a:pt x="10" y="41"/>
                    </a:lnTo>
                    <a:lnTo>
                      <a:pt x="15" y="31"/>
                    </a:lnTo>
                    <a:lnTo>
                      <a:pt x="22" y="23"/>
                    </a:lnTo>
                    <a:lnTo>
                      <a:pt x="30" y="16"/>
                    </a:lnTo>
                    <a:lnTo>
                      <a:pt x="39" y="11"/>
                    </a:lnTo>
                    <a:lnTo>
                      <a:pt x="43" y="9"/>
                    </a:lnTo>
                    <a:lnTo>
                      <a:pt x="49" y="6"/>
                    </a:lnTo>
                    <a:lnTo>
                      <a:pt x="53" y="5"/>
                    </a:lnTo>
                    <a:lnTo>
                      <a:pt x="58" y="3"/>
                    </a:lnTo>
                    <a:lnTo>
                      <a:pt x="64" y="1"/>
                    </a:lnTo>
                    <a:lnTo>
                      <a:pt x="69" y="1"/>
                    </a:lnTo>
                    <a:lnTo>
                      <a:pt x="74" y="0"/>
                    </a:lnTo>
                    <a:lnTo>
                      <a:pt x="80" y="0"/>
                    </a:lnTo>
                    <a:lnTo>
                      <a:pt x="86" y="0"/>
                    </a:lnTo>
                    <a:lnTo>
                      <a:pt x="92"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20" y="48"/>
                    </a:lnTo>
                    <a:lnTo>
                      <a:pt x="116" y="40"/>
                    </a:lnTo>
                    <a:lnTo>
                      <a:pt x="111" y="34"/>
                    </a:lnTo>
                    <a:lnTo>
                      <a:pt x="107" y="29"/>
                    </a:lnTo>
                    <a:lnTo>
                      <a:pt x="100" y="26"/>
                    </a:lnTo>
                    <a:lnTo>
                      <a:pt x="94" y="23"/>
                    </a:lnTo>
                    <a:lnTo>
                      <a:pt x="86" y="22"/>
                    </a:lnTo>
                    <a:lnTo>
                      <a:pt x="79" y="21"/>
                    </a:lnTo>
                    <a:lnTo>
                      <a:pt x="74" y="21"/>
                    </a:lnTo>
                    <a:lnTo>
                      <a:pt x="69" y="22"/>
                    </a:lnTo>
                    <a:lnTo>
                      <a:pt x="65" y="22"/>
                    </a:lnTo>
                    <a:lnTo>
                      <a:pt x="61" y="23"/>
                    </a:lnTo>
                    <a:lnTo>
                      <a:pt x="57" y="25"/>
                    </a:lnTo>
                    <a:lnTo>
                      <a:pt x="53" y="26"/>
                    </a:lnTo>
                    <a:lnTo>
                      <a:pt x="50"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9" y="147"/>
                    </a:lnTo>
                    <a:lnTo>
                      <a:pt x="55" y="150"/>
                    </a:lnTo>
                    <a:lnTo>
                      <a:pt x="63" y="153"/>
                    </a:lnTo>
                    <a:lnTo>
                      <a:pt x="70" y="155"/>
                    </a:lnTo>
                    <a:lnTo>
                      <a:pt x="78" y="155"/>
                    </a:lnTo>
                    <a:lnTo>
                      <a:pt x="86" y="154"/>
                    </a:lnTo>
                    <a:lnTo>
                      <a:pt x="95" y="153"/>
                    </a:lnTo>
                    <a:lnTo>
                      <a:pt x="102" y="149"/>
                    </a:lnTo>
                    <a:lnTo>
                      <a:pt x="109" y="144"/>
                    </a:lnTo>
                    <a:lnTo>
                      <a:pt x="115"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7" name="Freeform 43"/>
              <p:cNvSpPr>
                <a:spLocks/>
              </p:cNvSpPr>
              <p:nvPr/>
            </p:nvSpPr>
            <p:spPr bwMode="auto">
              <a:xfrm>
                <a:off x="1843" y="1388"/>
                <a:ext cx="74"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4 w 150"/>
                  <a:gd name="T21" fmla="*/ 164 h 174"/>
                  <a:gd name="T22" fmla="*/ 20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8 w 150"/>
                  <a:gd name="T39" fmla="*/ 6 h 174"/>
                  <a:gd name="T40" fmla="*/ 58 w 150"/>
                  <a:gd name="T41" fmla="*/ 3 h 174"/>
                  <a:gd name="T42" fmla="*/ 69 w 150"/>
                  <a:gd name="T43" fmla="*/ 1 h 174"/>
                  <a:gd name="T44" fmla="*/ 80 w 150"/>
                  <a:gd name="T45" fmla="*/ 0 h 174"/>
                  <a:gd name="T46" fmla="*/ 91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19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49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2" y="153"/>
                    </a:lnTo>
                    <a:lnTo>
                      <a:pt x="124" y="161"/>
                    </a:lnTo>
                    <a:lnTo>
                      <a:pt x="119"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49" y="171"/>
                    </a:lnTo>
                    <a:lnTo>
                      <a:pt x="44" y="169"/>
                    </a:lnTo>
                    <a:lnTo>
                      <a:pt x="39" y="166"/>
                    </a:lnTo>
                    <a:lnTo>
                      <a:pt x="34" y="164"/>
                    </a:lnTo>
                    <a:lnTo>
                      <a:pt x="27" y="158"/>
                    </a:lnTo>
                    <a:lnTo>
                      <a:pt x="20" y="150"/>
                    </a:lnTo>
                    <a:lnTo>
                      <a:pt x="14" y="142"/>
                    </a:lnTo>
                    <a:lnTo>
                      <a:pt x="9" y="132"/>
                    </a:lnTo>
                    <a:lnTo>
                      <a:pt x="5" y="121"/>
                    </a:lnTo>
                    <a:lnTo>
                      <a:pt x="2" y="111"/>
                    </a:lnTo>
                    <a:lnTo>
                      <a:pt x="1" y="99"/>
                    </a:lnTo>
                    <a:lnTo>
                      <a:pt x="0" y="87"/>
                    </a:lnTo>
                    <a:lnTo>
                      <a:pt x="1" y="74"/>
                    </a:lnTo>
                    <a:lnTo>
                      <a:pt x="2" y="63"/>
                    </a:lnTo>
                    <a:lnTo>
                      <a:pt x="5" y="51"/>
                    </a:lnTo>
                    <a:lnTo>
                      <a:pt x="10" y="41"/>
                    </a:lnTo>
                    <a:lnTo>
                      <a:pt x="15" y="31"/>
                    </a:lnTo>
                    <a:lnTo>
                      <a:pt x="22" y="23"/>
                    </a:lnTo>
                    <a:lnTo>
                      <a:pt x="30" y="16"/>
                    </a:lnTo>
                    <a:lnTo>
                      <a:pt x="39" y="11"/>
                    </a:lnTo>
                    <a:lnTo>
                      <a:pt x="43" y="9"/>
                    </a:lnTo>
                    <a:lnTo>
                      <a:pt x="48" y="6"/>
                    </a:lnTo>
                    <a:lnTo>
                      <a:pt x="53" y="5"/>
                    </a:lnTo>
                    <a:lnTo>
                      <a:pt x="58" y="3"/>
                    </a:lnTo>
                    <a:lnTo>
                      <a:pt x="63" y="1"/>
                    </a:lnTo>
                    <a:lnTo>
                      <a:pt x="69" y="1"/>
                    </a:lnTo>
                    <a:lnTo>
                      <a:pt x="74" y="0"/>
                    </a:lnTo>
                    <a:lnTo>
                      <a:pt x="80" y="0"/>
                    </a:lnTo>
                    <a:lnTo>
                      <a:pt x="86" y="0"/>
                    </a:lnTo>
                    <a:lnTo>
                      <a:pt x="91"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19" y="48"/>
                    </a:lnTo>
                    <a:lnTo>
                      <a:pt x="116" y="40"/>
                    </a:lnTo>
                    <a:lnTo>
                      <a:pt x="111" y="34"/>
                    </a:lnTo>
                    <a:lnTo>
                      <a:pt x="106" y="29"/>
                    </a:lnTo>
                    <a:lnTo>
                      <a:pt x="100" y="26"/>
                    </a:lnTo>
                    <a:lnTo>
                      <a:pt x="94" y="23"/>
                    </a:lnTo>
                    <a:lnTo>
                      <a:pt x="86" y="22"/>
                    </a:lnTo>
                    <a:lnTo>
                      <a:pt x="79" y="21"/>
                    </a:lnTo>
                    <a:lnTo>
                      <a:pt x="74" y="21"/>
                    </a:lnTo>
                    <a:lnTo>
                      <a:pt x="69" y="22"/>
                    </a:lnTo>
                    <a:lnTo>
                      <a:pt x="65" y="22"/>
                    </a:lnTo>
                    <a:lnTo>
                      <a:pt x="61" y="23"/>
                    </a:lnTo>
                    <a:lnTo>
                      <a:pt x="57" y="25"/>
                    </a:lnTo>
                    <a:lnTo>
                      <a:pt x="53" y="26"/>
                    </a:lnTo>
                    <a:lnTo>
                      <a:pt x="49"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8" y="147"/>
                    </a:lnTo>
                    <a:lnTo>
                      <a:pt x="55" y="150"/>
                    </a:lnTo>
                    <a:lnTo>
                      <a:pt x="62" y="153"/>
                    </a:lnTo>
                    <a:lnTo>
                      <a:pt x="70" y="155"/>
                    </a:lnTo>
                    <a:lnTo>
                      <a:pt x="77"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8" name="Freeform 44"/>
              <p:cNvSpPr>
                <a:spLocks/>
              </p:cNvSpPr>
              <p:nvPr/>
            </p:nvSpPr>
            <p:spPr bwMode="auto">
              <a:xfrm>
                <a:off x="1977" y="1388"/>
                <a:ext cx="75" cy="87"/>
              </a:xfrm>
              <a:custGeom>
                <a:avLst/>
                <a:gdLst>
                  <a:gd name="T0" fmla="*/ 149 w 149"/>
                  <a:gd name="T1" fmla="*/ 118 h 174"/>
                  <a:gd name="T2" fmla="*/ 139 w 149"/>
                  <a:gd name="T3" fmla="*/ 143 h 174"/>
                  <a:gd name="T4" fmla="*/ 124 w 149"/>
                  <a:gd name="T5" fmla="*/ 161 h 174"/>
                  <a:gd name="T6" fmla="*/ 114 w 149"/>
                  <a:gd name="T7" fmla="*/ 168 h 174"/>
                  <a:gd name="T8" fmla="*/ 103 w 149"/>
                  <a:gd name="T9" fmla="*/ 171 h 174"/>
                  <a:gd name="T10" fmla="*/ 92 w 149"/>
                  <a:gd name="T11" fmla="*/ 173 h 174"/>
                  <a:gd name="T12" fmla="*/ 79 w 149"/>
                  <a:gd name="T13" fmla="*/ 174 h 174"/>
                  <a:gd name="T14" fmla="*/ 67 w 149"/>
                  <a:gd name="T15" fmla="*/ 174 h 174"/>
                  <a:gd name="T16" fmla="*/ 55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10 w 149"/>
                  <a:gd name="T33" fmla="*/ 41 h 174"/>
                  <a:gd name="T34" fmla="*/ 21 w 149"/>
                  <a:gd name="T35" fmla="*/ 23 h 174"/>
                  <a:gd name="T36" fmla="*/ 39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2 w 149"/>
                  <a:gd name="T81" fmla="*/ 79 h 174"/>
                  <a:gd name="T82" fmla="*/ 22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4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9" y="143"/>
                    </a:lnTo>
                    <a:lnTo>
                      <a:pt x="132" y="153"/>
                    </a:lnTo>
                    <a:lnTo>
                      <a:pt x="124" y="161"/>
                    </a:lnTo>
                    <a:lnTo>
                      <a:pt x="119" y="164"/>
                    </a:lnTo>
                    <a:lnTo>
                      <a:pt x="114" y="168"/>
                    </a:lnTo>
                    <a:lnTo>
                      <a:pt x="109" y="170"/>
                    </a:lnTo>
                    <a:lnTo>
                      <a:pt x="103" y="171"/>
                    </a:lnTo>
                    <a:lnTo>
                      <a:pt x="98" y="173"/>
                    </a:lnTo>
                    <a:lnTo>
                      <a:pt x="92" y="173"/>
                    </a:lnTo>
                    <a:lnTo>
                      <a:pt x="86" y="174"/>
                    </a:lnTo>
                    <a:lnTo>
                      <a:pt x="79" y="174"/>
                    </a:lnTo>
                    <a:lnTo>
                      <a:pt x="73" y="174"/>
                    </a:lnTo>
                    <a:lnTo>
                      <a:pt x="67" y="174"/>
                    </a:lnTo>
                    <a:lnTo>
                      <a:pt x="60" y="173"/>
                    </a:lnTo>
                    <a:lnTo>
                      <a:pt x="55" y="172"/>
                    </a:lnTo>
                    <a:lnTo>
                      <a:pt x="49" y="171"/>
                    </a:lnTo>
                    <a:lnTo>
                      <a:pt x="44" y="169"/>
                    </a:lnTo>
                    <a:lnTo>
                      <a:pt x="39"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10" y="41"/>
                    </a:lnTo>
                    <a:lnTo>
                      <a:pt x="15" y="31"/>
                    </a:lnTo>
                    <a:lnTo>
                      <a:pt x="21" y="23"/>
                    </a:lnTo>
                    <a:lnTo>
                      <a:pt x="30" y="16"/>
                    </a:lnTo>
                    <a:lnTo>
                      <a:pt x="39" y="11"/>
                    </a:lnTo>
                    <a:lnTo>
                      <a:pt x="43" y="9"/>
                    </a:lnTo>
                    <a:lnTo>
                      <a:pt x="48" y="6"/>
                    </a:lnTo>
                    <a:lnTo>
                      <a:pt x="53" y="5"/>
                    </a:lnTo>
                    <a:lnTo>
                      <a:pt x="58" y="3"/>
                    </a:lnTo>
                    <a:lnTo>
                      <a:pt x="63" y="1"/>
                    </a:lnTo>
                    <a:lnTo>
                      <a:pt x="69" y="1"/>
                    </a:lnTo>
                    <a:lnTo>
                      <a:pt x="74" y="0"/>
                    </a:lnTo>
                    <a:lnTo>
                      <a:pt x="79"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2" y="56"/>
                    </a:lnTo>
                    <a:lnTo>
                      <a:pt x="119" y="48"/>
                    </a:lnTo>
                    <a:lnTo>
                      <a:pt x="116" y="40"/>
                    </a:lnTo>
                    <a:lnTo>
                      <a:pt x="111" y="34"/>
                    </a:lnTo>
                    <a:lnTo>
                      <a:pt x="106" y="29"/>
                    </a:lnTo>
                    <a:lnTo>
                      <a:pt x="100" y="26"/>
                    </a:lnTo>
                    <a:lnTo>
                      <a:pt x="93" y="23"/>
                    </a:lnTo>
                    <a:lnTo>
                      <a:pt x="86" y="22"/>
                    </a:lnTo>
                    <a:lnTo>
                      <a:pt x="78" y="21"/>
                    </a:lnTo>
                    <a:lnTo>
                      <a:pt x="74" y="21"/>
                    </a:lnTo>
                    <a:lnTo>
                      <a:pt x="69" y="22"/>
                    </a:lnTo>
                    <a:lnTo>
                      <a:pt x="64" y="22"/>
                    </a:lnTo>
                    <a:lnTo>
                      <a:pt x="61" y="23"/>
                    </a:lnTo>
                    <a:lnTo>
                      <a:pt x="57" y="25"/>
                    </a:lnTo>
                    <a:lnTo>
                      <a:pt x="53" y="26"/>
                    </a:lnTo>
                    <a:lnTo>
                      <a:pt x="49" y="28"/>
                    </a:lnTo>
                    <a:lnTo>
                      <a:pt x="46" y="30"/>
                    </a:lnTo>
                    <a:lnTo>
                      <a:pt x="40" y="35"/>
                    </a:lnTo>
                    <a:lnTo>
                      <a:pt x="35" y="41"/>
                    </a:lnTo>
                    <a:lnTo>
                      <a:pt x="31" y="48"/>
                    </a:lnTo>
                    <a:lnTo>
                      <a:pt x="28" y="55"/>
                    </a:lnTo>
                    <a:lnTo>
                      <a:pt x="26" y="63"/>
                    </a:lnTo>
                    <a:lnTo>
                      <a:pt x="24" y="70"/>
                    </a:lnTo>
                    <a:lnTo>
                      <a:pt x="22" y="79"/>
                    </a:lnTo>
                    <a:lnTo>
                      <a:pt x="22" y="87"/>
                    </a:lnTo>
                    <a:lnTo>
                      <a:pt x="22" y="97"/>
                    </a:lnTo>
                    <a:lnTo>
                      <a:pt x="25" y="106"/>
                    </a:lnTo>
                    <a:lnTo>
                      <a:pt x="26" y="115"/>
                    </a:lnTo>
                    <a:lnTo>
                      <a:pt x="29" y="124"/>
                    </a:lnTo>
                    <a:lnTo>
                      <a:pt x="32" y="131"/>
                    </a:lnTo>
                    <a:lnTo>
                      <a:pt x="36" y="138"/>
                    </a:lnTo>
                    <a:lnTo>
                      <a:pt x="42" y="143"/>
                    </a:lnTo>
                    <a:lnTo>
                      <a:pt x="48" y="147"/>
                    </a:lnTo>
                    <a:lnTo>
                      <a:pt x="55" y="150"/>
                    </a:lnTo>
                    <a:lnTo>
                      <a:pt x="62" y="153"/>
                    </a:lnTo>
                    <a:lnTo>
                      <a:pt x="70" y="155"/>
                    </a:lnTo>
                    <a:lnTo>
                      <a:pt x="77"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49" name="Freeform 45"/>
              <p:cNvSpPr>
                <a:spLocks/>
              </p:cNvSpPr>
              <p:nvPr/>
            </p:nvSpPr>
            <p:spPr bwMode="auto">
              <a:xfrm>
                <a:off x="2111" y="1388"/>
                <a:ext cx="75" cy="87"/>
              </a:xfrm>
              <a:custGeom>
                <a:avLst/>
                <a:gdLst>
                  <a:gd name="T0" fmla="*/ 149 w 149"/>
                  <a:gd name="T1" fmla="*/ 118 h 174"/>
                  <a:gd name="T2" fmla="*/ 138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5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2 w 149"/>
                  <a:gd name="T81" fmla="*/ 79 h 174"/>
                  <a:gd name="T82" fmla="*/ 22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8" y="143"/>
                    </a:lnTo>
                    <a:lnTo>
                      <a:pt x="132" y="153"/>
                    </a:lnTo>
                    <a:lnTo>
                      <a:pt x="123" y="161"/>
                    </a:lnTo>
                    <a:lnTo>
                      <a:pt x="119" y="164"/>
                    </a:lnTo>
                    <a:lnTo>
                      <a:pt x="114" y="168"/>
                    </a:lnTo>
                    <a:lnTo>
                      <a:pt x="108" y="170"/>
                    </a:lnTo>
                    <a:lnTo>
                      <a:pt x="103" y="171"/>
                    </a:lnTo>
                    <a:lnTo>
                      <a:pt x="98" y="173"/>
                    </a:lnTo>
                    <a:lnTo>
                      <a:pt x="92" y="173"/>
                    </a:lnTo>
                    <a:lnTo>
                      <a:pt x="86" y="174"/>
                    </a:lnTo>
                    <a:lnTo>
                      <a:pt x="79" y="174"/>
                    </a:lnTo>
                    <a:lnTo>
                      <a:pt x="73" y="174"/>
                    </a:lnTo>
                    <a:lnTo>
                      <a:pt x="66" y="174"/>
                    </a:lnTo>
                    <a:lnTo>
                      <a:pt x="60" y="173"/>
                    </a:lnTo>
                    <a:lnTo>
                      <a:pt x="55" y="172"/>
                    </a:lnTo>
                    <a:lnTo>
                      <a:pt x="49" y="171"/>
                    </a:lnTo>
                    <a:lnTo>
                      <a:pt x="44" y="169"/>
                    </a:lnTo>
                    <a:lnTo>
                      <a:pt x="38"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9" y="1"/>
                    </a:lnTo>
                    <a:lnTo>
                      <a:pt x="74" y="0"/>
                    </a:lnTo>
                    <a:lnTo>
                      <a:pt x="79"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2" y="56"/>
                    </a:lnTo>
                    <a:lnTo>
                      <a:pt x="119" y="48"/>
                    </a:lnTo>
                    <a:lnTo>
                      <a:pt x="116" y="40"/>
                    </a:lnTo>
                    <a:lnTo>
                      <a:pt x="111" y="34"/>
                    </a:lnTo>
                    <a:lnTo>
                      <a:pt x="106" y="29"/>
                    </a:lnTo>
                    <a:lnTo>
                      <a:pt x="100" y="26"/>
                    </a:lnTo>
                    <a:lnTo>
                      <a:pt x="93" y="23"/>
                    </a:lnTo>
                    <a:lnTo>
                      <a:pt x="86" y="22"/>
                    </a:lnTo>
                    <a:lnTo>
                      <a:pt x="78" y="21"/>
                    </a:lnTo>
                    <a:lnTo>
                      <a:pt x="74" y="21"/>
                    </a:lnTo>
                    <a:lnTo>
                      <a:pt x="69" y="22"/>
                    </a:lnTo>
                    <a:lnTo>
                      <a:pt x="64" y="22"/>
                    </a:lnTo>
                    <a:lnTo>
                      <a:pt x="61" y="23"/>
                    </a:lnTo>
                    <a:lnTo>
                      <a:pt x="57" y="25"/>
                    </a:lnTo>
                    <a:lnTo>
                      <a:pt x="52" y="26"/>
                    </a:lnTo>
                    <a:lnTo>
                      <a:pt x="49" y="28"/>
                    </a:lnTo>
                    <a:lnTo>
                      <a:pt x="46" y="30"/>
                    </a:lnTo>
                    <a:lnTo>
                      <a:pt x="40" y="35"/>
                    </a:lnTo>
                    <a:lnTo>
                      <a:pt x="35" y="41"/>
                    </a:lnTo>
                    <a:lnTo>
                      <a:pt x="31" y="48"/>
                    </a:lnTo>
                    <a:lnTo>
                      <a:pt x="28" y="55"/>
                    </a:lnTo>
                    <a:lnTo>
                      <a:pt x="26" y="63"/>
                    </a:lnTo>
                    <a:lnTo>
                      <a:pt x="23" y="70"/>
                    </a:lnTo>
                    <a:lnTo>
                      <a:pt x="22" y="79"/>
                    </a:lnTo>
                    <a:lnTo>
                      <a:pt x="22" y="87"/>
                    </a:lnTo>
                    <a:lnTo>
                      <a:pt x="22" y="97"/>
                    </a:lnTo>
                    <a:lnTo>
                      <a:pt x="24" y="106"/>
                    </a:lnTo>
                    <a:lnTo>
                      <a:pt x="26" y="115"/>
                    </a:lnTo>
                    <a:lnTo>
                      <a:pt x="29" y="124"/>
                    </a:lnTo>
                    <a:lnTo>
                      <a:pt x="32" y="131"/>
                    </a:lnTo>
                    <a:lnTo>
                      <a:pt x="36" y="138"/>
                    </a:lnTo>
                    <a:lnTo>
                      <a:pt x="42" y="143"/>
                    </a:lnTo>
                    <a:lnTo>
                      <a:pt x="48" y="147"/>
                    </a:lnTo>
                    <a:lnTo>
                      <a:pt x="55"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0" name="Freeform 46"/>
              <p:cNvSpPr>
                <a:spLocks/>
              </p:cNvSpPr>
              <p:nvPr/>
            </p:nvSpPr>
            <p:spPr bwMode="auto">
              <a:xfrm>
                <a:off x="872" y="1336"/>
                <a:ext cx="1349" cy="9"/>
              </a:xfrm>
              <a:custGeom>
                <a:avLst/>
                <a:gdLst>
                  <a:gd name="T0" fmla="*/ 2698 w 2698"/>
                  <a:gd name="T1" fmla="*/ 10 h 20"/>
                  <a:gd name="T2" fmla="*/ 2688 w 2698"/>
                  <a:gd name="T3" fmla="*/ 0 h 20"/>
                  <a:gd name="T4" fmla="*/ 0 w 2698"/>
                  <a:gd name="T5" fmla="*/ 0 h 20"/>
                  <a:gd name="T6" fmla="*/ 0 w 2698"/>
                  <a:gd name="T7" fmla="*/ 20 h 20"/>
                  <a:gd name="T8" fmla="*/ 2688 w 2698"/>
                  <a:gd name="T9" fmla="*/ 20 h 20"/>
                  <a:gd name="T10" fmla="*/ 2679 w 2698"/>
                  <a:gd name="T11" fmla="*/ 10 h 20"/>
                  <a:gd name="T12" fmla="*/ 2698 w 2698"/>
                  <a:gd name="T13" fmla="*/ 10 h 20"/>
                  <a:gd name="T14" fmla="*/ 2698 w 2698"/>
                  <a:gd name="T15" fmla="*/ 0 h 20"/>
                  <a:gd name="T16" fmla="*/ 2688 w 2698"/>
                  <a:gd name="T17" fmla="*/ 0 h 20"/>
                  <a:gd name="T18" fmla="*/ 2698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2698" y="10"/>
                    </a:moveTo>
                    <a:lnTo>
                      <a:pt x="2688" y="0"/>
                    </a:lnTo>
                    <a:lnTo>
                      <a:pt x="0" y="0"/>
                    </a:lnTo>
                    <a:lnTo>
                      <a:pt x="0" y="20"/>
                    </a:lnTo>
                    <a:lnTo>
                      <a:pt x="2688" y="20"/>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1" name="Freeform 47"/>
              <p:cNvSpPr>
                <a:spLocks/>
              </p:cNvSpPr>
              <p:nvPr/>
            </p:nvSpPr>
            <p:spPr bwMode="auto">
              <a:xfrm>
                <a:off x="2211" y="1341"/>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6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6"/>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2" name="Freeform 48"/>
              <p:cNvSpPr>
                <a:spLocks/>
              </p:cNvSpPr>
              <p:nvPr/>
            </p:nvSpPr>
            <p:spPr bwMode="auto">
              <a:xfrm>
                <a:off x="867" y="1503"/>
                <a:ext cx="1349" cy="10"/>
              </a:xfrm>
              <a:custGeom>
                <a:avLst/>
                <a:gdLst>
                  <a:gd name="T0" fmla="*/ 0 w 2698"/>
                  <a:gd name="T1" fmla="*/ 9 h 19"/>
                  <a:gd name="T2" fmla="*/ 10 w 2698"/>
                  <a:gd name="T3" fmla="*/ 19 h 19"/>
                  <a:gd name="T4" fmla="*/ 2698 w 2698"/>
                  <a:gd name="T5" fmla="*/ 19 h 19"/>
                  <a:gd name="T6" fmla="*/ 2698 w 2698"/>
                  <a:gd name="T7" fmla="*/ 0 h 19"/>
                  <a:gd name="T8" fmla="*/ 10 w 2698"/>
                  <a:gd name="T9" fmla="*/ 0 h 19"/>
                  <a:gd name="T10" fmla="*/ 20 w 2698"/>
                  <a:gd name="T11" fmla="*/ 9 h 19"/>
                  <a:gd name="T12" fmla="*/ 0 w 2698"/>
                  <a:gd name="T13" fmla="*/ 9 h 19"/>
                  <a:gd name="T14" fmla="*/ 0 w 2698"/>
                  <a:gd name="T15" fmla="*/ 19 h 19"/>
                  <a:gd name="T16" fmla="*/ 10 w 2698"/>
                  <a:gd name="T17" fmla="*/ 19 h 19"/>
                  <a:gd name="T18" fmla="*/ 0 w 2698"/>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0" y="9"/>
                    </a:moveTo>
                    <a:lnTo>
                      <a:pt x="10" y="19"/>
                    </a:lnTo>
                    <a:lnTo>
                      <a:pt x="2698" y="19"/>
                    </a:lnTo>
                    <a:lnTo>
                      <a:pt x="2698" y="0"/>
                    </a:lnTo>
                    <a:lnTo>
                      <a:pt x="10" y="0"/>
                    </a:lnTo>
                    <a:lnTo>
                      <a:pt x="20" y="9"/>
                    </a:lnTo>
                    <a:lnTo>
                      <a:pt x="0" y="9"/>
                    </a:lnTo>
                    <a:lnTo>
                      <a:pt x="0" y="19"/>
                    </a:lnTo>
                    <a:lnTo>
                      <a:pt x="10" y="19"/>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3" name="Freeform 49"/>
              <p:cNvSpPr>
                <a:spLocks/>
              </p:cNvSpPr>
              <p:nvPr/>
            </p:nvSpPr>
            <p:spPr bwMode="auto">
              <a:xfrm>
                <a:off x="867" y="1336"/>
                <a:ext cx="10" cy="172"/>
              </a:xfrm>
              <a:custGeom>
                <a:avLst/>
                <a:gdLst>
                  <a:gd name="T0" fmla="*/ 10 w 20"/>
                  <a:gd name="T1" fmla="*/ 0 h 345"/>
                  <a:gd name="T2" fmla="*/ 0 w 20"/>
                  <a:gd name="T3" fmla="*/ 10 h 345"/>
                  <a:gd name="T4" fmla="*/ 0 w 20"/>
                  <a:gd name="T5" fmla="*/ 345 h 345"/>
                  <a:gd name="T6" fmla="*/ 20 w 20"/>
                  <a:gd name="T7" fmla="*/ 345 h 345"/>
                  <a:gd name="T8" fmla="*/ 20 w 20"/>
                  <a:gd name="T9" fmla="*/ 10 h 345"/>
                  <a:gd name="T10" fmla="*/ 10 w 20"/>
                  <a:gd name="T11" fmla="*/ 20 h 345"/>
                  <a:gd name="T12" fmla="*/ 10 w 20"/>
                  <a:gd name="T13" fmla="*/ 0 h 345"/>
                  <a:gd name="T14" fmla="*/ 0 w 20"/>
                  <a:gd name="T15" fmla="*/ 0 h 345"/>
                  <a:gd name="T16" fmla="*/ 0 w 20"/>
                  <a:gd name="T17" fmla="*/ 10 h 345"/>
                  <a:gd name="T18" fmla="*/ 10 w 20"/>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45">
                    <a:moveTo>
                      <a:pt x="10" y="0"/>
                    </a:moveTo>
                    <a:lnTo>
                      <a:pt x="0" y="10"/>
                    </a:lnTo>
                    <a:lnTo>
                      <a:pt x="0" y="345"/>
                    </a:lnTo>
                    <a:lnTo>
                      <a:pt x="20" y="345"/>
                    </a:lnTo>
                    <a:lnTo>
                      <a:pt x="20" y="10"/>
                    </a:lnTo>
                    <a:lnTo>
                      <a:pt x="10" y="20"/>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4" name="Freeform 50"/>
              <p:cNvSpPr>
                <a:spLocks/>
              </p:cNvSpPr>
              <p:nvPr/>
            </p:nvSpPr>
            <p:spPr bwMode="auto">
              <a:xfrm>
                <a:off x="1002" y="1341"/>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5" name="Freeform 51"/>
              <p:cNvSpPr>
                <a:spLocks/>
              </p:cNvSpPr>
              <p:nvPr/>
            </p:nvSpPr>
            <p:spPr bwMode="auto">
              <a:xfrm>
                <a:off x="1136"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6" name="Freeform 52"/>
              <p:cNvSpPr>
                <a:spLocks/>
              </p:cNvSpPr>
              <p:nvPr/>
            </p:nvSpPr>
            <p:spPr bwMode="auto">
              <a:xfrm>
                <a:off x="1270"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7" name="Freeform 53"/>
              <p:cNvSpPr>
                <a:spLocks/>
              </p:cNvSpPr>
              <p:nvPr/>
            </p:nvSpPr>
            <p:spPr bwMode="auto">
              <a:xfrm>
                <a:off x="1405" y="1341"/>
                <a:ext cx="9"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8" name="Freeform 54"/>
              <p:cNvSpPr>
                <a:spLocks/>
              </p:cNvSpPr>
              <p:nvPr/>
            </p:nvSpPr>
            <p:spPr bwMode="auto">
              <a:xfrm>
                <a:off x="1539" y="1341"/>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59" name="Freeform 55"/>
              <p:cNvSpPr>
                <a:spLocks/>
              </p:cNvSpPr>
              <p:nvPr/>
            </p:nvSpPr>
            <p:spPr bwMode="auto">
              <a:xfrm>
                <a:off x="1674" y="1341"/>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0" name="Freeform 56"/>
              <p:cNvSpPr>
                <a:spLocks/>
              </p:cNvSpPr>
              <p:nvPr/>
            </p:nvSpPr>
            <p:spPr bwMode="auto">
              <a:xfrm>
                <a:off x="1808" y="1341"/>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1" name="Freeform 57"/>
              <p:cNvSpPr>
                <a:spLocks/>
              </p:cNvSpPr>
              <p:nvPr/>
            </p:nvSpPr>
            <p:spPr bwMode="auto">
              <a:xfrm>
                <a:off x="1943" y="1341"/>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2" name="Freeform 58"/>
              <p:cNvSpPr>
                <a:spLocks/>
              </p:cNvSpPr>
              <p:nvPr/>
            </p:nvSpPr>
            <p:spPr bwMode="auto">
              <a:xfrm>
                <a:off x="2077"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3" name="Freeform 59"/>
              <p:cNvSpPr>
                <a:spLocks noEditPoints="1"/>
              </p:cNvSpPr>
              <p:nvPr/>
            </p:nvSpPr>
            <p:spPr bwMode="auto">
              <a:xfrm>
                <a:off x="2451"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1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1" y="27"/>
                    </a:lnTo>
                    <a:lnTo>
                      <a:pt x="133" y="33"/>
                    </a:lnTo>
                    <a:lnTo>
                      <a:pt x="135" y="40"/>
                    </a:lnTo>
                    <a:lnTo>
                      <a:pt x="135" y="46"/>
                    </a:lnTo>
                    <a:lnTo>
                      <a:pt x="134" y="55"/>
                    </a:lnTo>
                    <a:lnTo>
                      <a:pt x="132" y="63"/>
                    </a:lnTo>
                    <a:lnTo>
                      <a:pt x="128" y="71"/>
                    </a:lnTo>
                    <a:lnTo>
                      <a:pt x="123" y="77"/>
                    </a:lnTo>
                    <a:lnTo>
                      <a:pt x="120" y="80"/>
                    </a:lnTo>
                    <a:lnTo>
                      <a:pt x="117" y="83"/>
                    </a:lnTo>
                    <a:lnTo>
                      <a:pt x="112" y="86"/>
                    </a:lnTo>
                    <a:lnTo>
                      <a:pt x="109" y="88"/>
                    </a:lnTo>
                    <a:lnTo>
                      <a:pt x="104" y="89"/>
                    </a:lnTo>
                    <a:lnTo>
                      <a:pt x="99" y="91"/>
                    </a:lnTo>
                    <a:lnTo>
                      <a:pt x="93" y="92"/>
                    </a:lnTo>
                    <a:lnTo>
                      <a:pt x="88"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4"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4" name="Freeform 60"/>
              <p:cNvSpPr>
                <a:spLocks noEditPoints="1"/>
              </p:cNvSpPr>
              <p:nvPr/>
            </p:nvSpPr>
            <p:spPr bwMode="auto">
              <a:xfrm>
                <a:off x="2586"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4" y="0"/>
                    </a:lnTo>
                    <a:lnTo>
                      <a:pt x="80" y="0"/>
                    </a:lnTo>
                    <a:lnTo>
                      <a:pt x="85" y="0"/>
                    </a:lnTo>
                    <a:lnTo>
                      <a:pt x="90" y="0"/>
                    </a:lnTo>
                    <a:lnTo>
                      <a:pt x="95" y="1"/>
                    </a:lnTo>
                    <a:lnTo>
                      <a:pt x="98" y="1"/>
                    </a:lnTo>
                    <a:lnTo>
                      <a:pt x="102"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1" y="63"/>
                    </a:lnTo>
                    <a:lnTo>
                      <a:pt x="128" y="71"/>
                    </a:lnTo>
                    <a:lnTo>
                      <a:pt x="123" y="77"/>
                    </a:lnTo>
                    <a:lnTo>
                      <a:pt x="120" y="80"/>
                    </a:lnTo>
                    <a:lnTo>
                      <a:pt x="116"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5" name="Freeform 61"/>
              <p:cNvSpPr>
                <a:spLocks noEditPoints="1"/>
              </p:cNvSpPr>
              <p:nvPr/>
            </p:nvSpPr>
            <p:spPr bwMode="auto">
              <a:xfrm>
                <a:off x="2720" y="921"/>
                <a:ext cx="73" cy="85"/>
              </a:xfrm>
              <a:custGeom>
                <a:avLst/>
                <a:gdLst>
                  <a:gd name="T0" fmla="*/ 0 w 146"/>
                  <a:gd name="T1" fmla="*/ 0 h 170"/>
                  <a:gd name="T2" fmla="*/ 80 w 146"/>
                  <a:gd name="T3" fmla="*/ 0 h 170"/>
                  <a:gd name="T4" fmla="*/ 89 w 146"/>
                  <a:gd name="T5" fmla="*/ 0 h 170"/>
                  <a:gd name="T6" fmla="*/ 98 w 146"/>
                  <a:gd name="T7" fmla="*/ 1 h 170"/>
                  <a:gd name="T8" fmla="*/ 106 w 146"/>
                  <a:gd name="T9" fmla="*/ 3 h 170"/>
                  <a:gd name="T10" fmla="*/ 114 w 146"/>
                  <a:gd name="T11" fmla="*/ 8 h 170"/>
                  <a:gd name="T12" fmla="*/ 124 w 146"/>
                  <a:gd name="T13" fmla="*/ 15 h 170"/>
                  <a:gd name="T14" fmla="*/ 130 w 146"/>
                  <a:gd name="T15" fmla="*/ 27 h 170"/>
                  <a:gd name="T16" fmla="*/ 135 w 146"/>
                  <a:gd name="T17" fmla="*/ 40 h 170"/>
                  <a:gd name="T18" fmla="*/ 133 w 146"/>
                  <a:gd name="T19" fmla="*/ 55 h 170"/>
                  <a:gd name="T20" fmla="*/ 128 w 146"/>
                  <a:gd name="T21" fmla="*/ 71 h 170"/>
                  <a:gd name="T22" fmla="*/ 120 w 146"/>
                  <a:gd name="T23" fmla="*/ 80 h 170"/>
                  <a:gd name="T24" fmla="*/ 112 w 146"/>
                  <a:gd name="T25" fmla="*/ 86 h 170"/>
                  <a:gd name="T26" fmla="*/ 103 w 146"/>
                  <a:gd name="T27" fmla="*/ 89 h 170"/>
                  <a:gd name="T28" fmla="*/ 93 w 146"/>
                  <a:gd name="T29" fmla="*/ 92 h 170"/>
                  <a:gd name="T30" fmla="*/ 92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9 w 146"/>
                  <a:gd name="T57" fmla="*/ 94 h 170"/>
                  <a:gd name="T58" fmla="*/ 23 w 146"/>
                  <a:gd name="T59" fmla="*/ 170 h 170"/>
                  <a:gd name="T60" fmla="*/ 23 w 146"/>
                  <a:gd name="T61" fmla="*/ 74 h 170"/>
                  <a:gd name="T62" fmla="*/ 78 w 146"/>
                  <a:gd name="T63" fmla="*/ 74 h 170"/>
                  <a:gd name="T64" fmla="*/ 89 w 146"/>
                  <a:gd name="T65" fmla="*/ 72 h 170"/>
                  <a:gd name="T66" fmla="*/ 98 w 146"/>
                  <a:gd name="T67" fmla="*/ 70 h 170"/>
                  <a:gd name="T68" fmla="*/ 106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6" y="3"/>
                    </a:lnTo>
                    <a:lnTo>
                      <a:pt x="109" y="4"/>
                    </a:lnTo>
                    <a:lnTo>
                      <a:pt x="114" y="8"/>
                    </a:lnTo>
                    <a:lnTo>
                      <a:pt x="120" y="11"/>
                    </a:lnTo>
                    <a:lnTo>
                      <a:pt x="124" y="15"/>
                    </a:lnTo>
                    <a:lnTo>
                      <a:pt x="127" y="20"/>
                    </a:lnTo>
                    <a:lnTo>
                      <a:pt x="130" y="27"/>
                    </a:lnTo>
                    <a:lnTo>
                      <a:pt x="132" y="33"/>
                    </a:lnTo>
                    <a:lnTo>
                      <a:pt x="135" y="40"/>
                    </a:lnTo>
                    <a:lnTo>
                      <a:pt x="135" y="46"/>
                    </a:lnTo>
                    <a:lnTo>
                      <a:pt x="133" y="55"/>
                    </a:lnTo>
                    <a:lnTo>
                      <a:pt x="131" y="63"/>
                    </a:lnTo>
                    <a:lnTo>
                      <a:pt x="128" y="71"/>
                    </a:lnTo>
                    <a:lnTo>
                      <a:pt x="123" y="77"/>
                    </a:lnTo>
                    <a:lnTo>
                      <a:pt x="120"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4" y="107"/>
                    </a:lnTo>
                    <a:lnTo>
                      <a:pt x="109" y="113"/>
                    </a:lnTo>
                    <a:lnTo>
                      <a:pt x="113" y="118"/>
                    </a:lnTo>
                    <a:lnTo>
                      <a:pt x="117" y="124"/>
                    </a:lnTo>
                    <a:lnTo>
                      <a:pt x="146" y="170"/>
                    </a:lnTo>
                    <a:lnTo>
                      <a:pt x="120" y="170"/>
                    </a:lnTo>
                    <a:lnTo>
                      <a:pt x="98" y="135"/>
                    </a:lnTo>
                    <a:lnTo>
                      <a:pt x="94" y="128"/>
                    </a:lnTo>
                    <a:lnTo>
                      <a:pt x="89" y="121"/>
                    </a:lnTo>
                    <a:lnTo>
                      <a:pt x="85" y="116"/>
                    </a:lnTo>
                    <a:lnTo>
                      <a:pt x="82" y="112"/>
                    </a:lnTo>
                    <a:lnTo>
                      <a:pt x="79" y="107"/>
                    </a:lnTo>
                    <a:lnTo>
                      <a:pt x="76"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89"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6" name="Freeform 62"/>
              <p:cNvSpPr>
                <a:spLocks noEditPoints="1"/>
              </p:cNvSpPr>
              <p:nvPr/>
            </p:nvSpPr>
            <p:spPr bwMode="auto">
              <a:xfrm>
                <a:off x="2855" y="921"/>
                <a:ext cx="73" cy="85"/>
              </a:xfrm>
              <a:custGeom>
                <a:avLst/>
                <a:gdLst>
                  <a:gd name="T0" fmla="*/ 0 w 146"/>
                  <a:gd name="T1" fmla="*/ 0 h 170"/>
                  <a:gd name="T2" fmla="*/ 80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8 w 146"/>
                  <a:gd name="T57" fmla="*/ 94 h 170"/>
                  <a:gd name="T58" fmla="*/ 23 w 146"/>
                  <a:gd name="T59" fmla="*/ 170 h 170"/>
                  <a:gd name="T60" fmla="*/ 23 w 146"/>
                  <a:gd name="T61" fmla="*/ 74 h 170"/>
                  <a:gd name="T62" fmla="*/ 77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3" y="77"/>
                    </a:lnTo>
                    <a:lnTo>
                      <a:pt x="119" y="80"/>
                    </a:lnTo>
                    <a:lnTo>
                      <a:pt x="116" y="83"/>
                    </a:lnTo>
                    <a:lnTo>
                      <a:pt x="112" y="86"/>
                    </a:lnTo>
                    <a:lnTo>
                      <a:pt x="109" y="88"/>
                    </a:lnTo>
                    <a:lnTo>
                      <a:pt x="103" y="89"/>
                    </a:lnTo>
                    <a:lnTo>
                      <a:pt x="99" y="91"/>
                    </a:lnTo>
                    <a:lnTo>
                      <a:pt x="92" y="92"/>
                    </a:lnTo>
                    <a:lnTo>
                      <a:pt x="87" y="93"/>
                    </a:lnTo>
                    <a:lnTo>
                      <a:pt x="91" y="95"/>
                    </a:lnTo>
                    <a:lnTo>
                      <a:pt x="95" y="98"/>
                    </a:lnTo>
                    <a:lnTo>
                      <a:pt x="98" y="100"/>
                    </a:lnTo>
                    <a:lnTo>
                      <a:pt x="100" y="102"/>
                    </a:lnTo>
                    <a:lnTo>
                      <a:pt x="104" y="107"/>
                    </a:lnTo>
                    <a:lnTo>
                      <a:pt x="109" y="113"/>
                    </a:lnTo>
                    <a:lnTo>
                      <a:pt x="113" y="118"/>
                    </a:lnTo>
                    <a:lnTo>
                      <a:pt x="117" y="124"/>
                    </a:lnTo>
                    <a:lnTo>
                      <a:pt x="146" y="170"/>
                    </a:lnTo>
                    <a:lnTo>
                      <a:pt x="119" y="170"/>
                    </a:lnTo>
                    <a:lnTo>
                      <a:pt x="98" y="135"/>
                    </a:lnTo>
                    <a:lnTo>
                      <a:pt x="94" y="128"/>
                    </a:lnTo>
                    <a:lnTo>
                      <a:pt x="89" y="121"/>
                    </a:lnTo>
                    <a:lnTo>
                      <a:pt x="85" y="116"/>
                    </a:lnTo>
                    <a:lnTo>
                      <a:pt x="82" y="112"/>
                    </a:lnTo>
                    <a:lnTo>
                      <a:pt x="79" y="107"/>
                    </a:lnTo>
                    <a:lnTo>
                      <a:pt x="76" y="104"/>
                    </a:lnTo>
                    <a:lnTo>
                      <a:pt x="73" y="102"/>
                    </a:lnTo>
                    <a:lnTo>
                      <a:pt x="71" y="100"/>
                    </a:lnTo>
                    <a:lnTo>
                      <a:pt x="68" y="99"/>
                    </a:lnTo>
                    <a:lnTo>
                      <a:pt x="66" y="98"/>
                    </a:lnTo>
                    <a:lnTo>
                      <a:pt x="62" y="97"/>
                    </a:lnTo>
                    <a:lnTo>
                      <a:pt x="60" y="95"/>
                    </a:lnTo>
                    <a:lnTo>
                      <a:pt x="58" y="95"/>
                    </a:lnTo>
                    <a:lnTo>
                      <a:pt x="56" y="94"/>
                    </a:lnTo>
                    <a:lnTo>
                      <a:pt x="53" y="94"/>
                    </a:lnTo>
                    <a:lnTo>
                      <a:pt x="48" y="94"/>
                    </a:lnTo>
                    <a:lnTo>
                      <a:pt x="23" y="94"/>
                    </a:lnTo>
                    <a:lnTo>
                      <a:pt x="23" y="170"/>
                    </a:lnTo>
                    <a:lnTo>
                      <a:pt x="0" y="170"/>
                    </a:lnTo>
                    <a:close/>
                    <a:moveTo>
                      <a:pt x="23" y="74"/>
                    </a:moveTo>
                    <a:lnTo>
                      <a:pt x="70" y="74"/>
                    </a:lnTo>
                    <a:lnTo>
                      <a:pt x="77" y="74"/>
                    </a:lnTo>
                    <a:lnTo>
                      <a:pt x="84" y="73"/>
                    </a:lnTo>
                    <a:lnTo>
                      <a:pt x="89" y="72"/>
                    </a:lnTo>
                    <a:lnTo>
                      <a:pt x="94" y="71"/>
                    </a:lnTo>
                    <a:lnTo>
                      <a:pt x="98" y="70"/>
                    </a:lnTo>
                    <a:lnTo>
                      <a:pt x="102" y="68"/>
                    </a:lnTo>
                    <a:lnTo>
                      <a:pt x="105" y="64"/>
                    </a:lnTo>
                    <a:lnTo>
                      <a:pt x="108" y="61"/>
                    </a:lnTo>
                    <a:lnTo>
                      <a:pt x="109" y="58"/>
                    </a:lnTo>
                    <a:lnTo>
                      <a:pt x="111" y="55"/>
                    </a:lnTo>
                    <a:lnTo>
                      <a:pt x="112" y="52"/>
                    </a:lnTo>
                    <a:lnTo>
                      <a:pt x="112" y="47"/>
                    </a:lnTo>
                    <a:lnTo>
                      <a:pt x="111" y="42"/>
                    </a:lnTo>
                    <a:lnTo>
                      <a:pt x="110" y="37"/>
                    </a:lnTo>
                    <a:lnTo>
                      <a:pt x="106" y="32"/>
                    </a:lnTo>
                    <a:lnTo>
                      <a:pt x="103" y="28"/>
                    </a:lnTo>
                    <a:lnTo>
                      <a:pt x="98" y="25"/>
                    </a:lnTo>
                    <a:lnTo>
                      <a:pt x="91"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7" name="Freeform 63"/>
              <p:cNvSpPr>
                <a:spLocks noEditPoints="1"/>
              </p:cNvSpPr>
              <p:nvPr/>
            </p:nvSpPr>
            <p:spPr bwMode="auto">
              <a:xfrm>
                <a:off x="2989" y="921"/>
                <a:ext cx="73"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8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5" y="1"/>
                    </a:lnTo>
                    <a:lnTo>
                      <a:pt x="98" y="1"/>
                    </a:lnTo>
                    <a:lnTo>
                      <a:pt x="102" y="2"/>
                    </a:lnTo>
                    <a:lnTo>
                      <a:pt x="105" y="3"/>
                    </a:lnTo>
                    <a:lnTo>
                      <a:pt x="108"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2" y="86"/>
                    </a:lnTo>
                    <a:lnTo>
                      <a:pt x="108" y="88"/>
                    </a:lnTo>
                    <a:lnTo>
                      <a:pt x="103" y="89"/>
                    </a:lnTo>
                    <a:lnTo>
                      <a:pt x="99" y="91"/>
                    </a:lnTo>
                    <a:lnTo>
                      <a:pt x="92" y="92"/>
                    </a:lnTo>
                    <a:lnTo>
                      <a:pt x="87" y="93"/>
                    </a:lnTo>
                    <a:lnTo>
                      <a:pt x="91" y="95"/>
                    </a:lnTo>
                    <a:lnTo>
                      <a:pt x="95" y="98"/>
                    </a:lnTo>
                    <a:lnTo>
                      <a:pt x="98" y="100"/>
                    </a:lnTo>
                    <a:lnTo>
                      <a:pt x="100" y="102"/>
                    </a:lnTo>
                    <a:lnTo>
                      <a:pt x="104" y="107"/>
                    </a:lnTo>
                    <a:lnTo>
                      <a:pt x="108" y="113"/>
                    </a:lnTo>
                    <a:lnTo>
                      <a:pt x="113" y="118"/>
                    </a:lnTo>
                    <a:lnTo>
                      <a:pt x="117" y="124"/>
                    </a:lnTo>
                    <a:lnTo>
                      <a:pt x="146" y="170"/>
                    </a:lnTo>
                    <a:lnTo>
                      <a:pt x="119" y="170"/>
                    </a:lnTo>
                    <a:lnTo>
                      <a:pt x="98" y="135"/>
                    </a:lnTo>
                    <a:lnTo>
                      <a:pt x="93" y="128"/>
                    </a:lnTo>
                    <a:lnTo>
                      <a:pt x="89" y="121"/>
                    </a:lnTo>
                    <a:lnTo>
                      <a:pt x="85" y="116"/>
                    </a:lnTo>
                    <a:lnTo>
                      <a:pt x="82" y="112"/>
                    </a:lnTo>
                    <a:lnTo>
                      <a:pt x="78" y="107"/>
                    </a:lnTo>
                    <a:lnTo>
                      <a:pt x="76" y="104"/>
                    </a:lnTo>
                    <a:lnTo>
                      <a:pt x="73" y="102"/>
                    </a:lnTo>
                    <a:lnTo>
                      <a:pt x="71" y="100"/>
                    </a:lnTo>
                    <a:lnTo>
                      <a:pt x="68" y="99"/>
                    </a:lnTo>
                    <a:lnTo>
                      <a:pt x="65" y="98"/>
                    </a:lnTo>
                    <a:lnTo>
                      <a:pt x="62" y="97"/>
                    </a:lnTo>
                    <a:lnTo>
                      <a:pt x="60" y="95"/>
                    </a:lnTo>
                    <a:lnTo>
                      <a:pt x="58" y="95"/>
                    </a:lnTo>
                    <a:lnTo>
                      <a:pt x="56" y="94"/>
                    </a:lnTo>
                    <a:lnTo>
                      <a:pt x="53"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8" y="58"/>
                    </a:lnTo>
                    <a:lnTo>
                      <a:pt x="111" y="55"/>
                    </a:lnTo>
                    <a:lnTo>
                      <a:pt x="112" y="52"/>
                    </a:lnTo>
                    <a:lnTo>
                      <a:pt x="112" y="47"/>
                    </a:lnTo>
                    <a:lnTo>
                      <a:pt x="111" y="42"/>
                    </a:lnTo>
                    <a:lnTo>
                      <a:pt x="110"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8" name="Freeform 64"/>
              <p:cNvSpPr>
                <a:spLocks noEditPoints="1"/>
              </p:cNvSpPr>
              <p:nvPr/>
            </p:nvSpPr>
            <p:spPr bwMode="auto">
              <a:xfrm>
                <a:off x="3123" y="921"/>
                <a:ext cx="73"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8 w 146"/>
                  <a:gd name="T71" fmla="*/ 58 h 170"/>
                  <a:gd name="T72" fmla="*/ 112 w 146"/>
                  <a:gd name="T73" fmla="*/ 52 h 170"/>
                  <a:gd name="T74" fmla="*/ 110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8" y="1"/>
                    </a:lnTo>
                    <a:lnTo>
                      <a:pt x="102" y="2"/>
                    </a:lnTo>
                    <a:lnTo>
                      <a:pt x="105" y="3"/>
                    </a:lnTo>
                    <a:lnTo>
                      <a:pt x="108" y="4"/>
                    </a:lnTo>
                    <a:lnTo>
                      <a:pt x="114" y="8"/>
                    </a:lnTo>
                    <a:lnTo>
                      <a:pt x="119" y="11"/>
                    </a:lnTo>
                    <a:lnTo>
                      <a:pt x="123"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2" y="86"/>
                    </a:lnTo>
                    <a:lnTo>
                      <a:pt x="108" y="88"/>
                    </a:lnTo>
                    <a:lnTo>
                      <a:pt x="103" y="89"/>
                    </a:lnTo>
                    <a:lnTo>
                      <a:pt x="99" y="91"/>
                    </a:lnTo>
                    <a:lnTo>
                      <a:pt x="92" y="92"/>
                    </a:lnTo>
                    <a:lnTo>
                      <a:pt x="87" y="93"/>
                    </a:lnTo>
                    <a:lnTo>
                      <a:pt x="91" y="95"/>
                    </a:lnTo>
                    <a:lnTo>
                      <a:pt x="94" y="98"/>
                    </a:lnTo>
                    <a:lnTo>
                      <a:pt x="98" y="100"/>
                    </a:lnTo>
                    <a:lnTo>
                      <a:pt x="100" y="102"/>
                    </a:lnTo>
                    <a:lnTo>
                      <a:pt x="104" y="107"/>
                    </a:lnTo>
                    <a:lnTo>
                      <a:pt x="108" y="113"/>
                    </a:lnTo>
                    <a:lnTo>
                      <a:pt x="113" y="118"/>
                    </a:lnTo>
                    <a:lnTo>
                      <a:pt x="117" y="124"/>
                    </a:lnTo>
                    <a:lnTo>
                      <a:pt x="146" y="170"/>
                    </a:lnTo>
                    <a:lnTo>
                      <a:pt x="119" y="170"/>
                    </a:lnTo>
                    <a:lnTo>
                      <a:pt x="98" y="135"/>
                    </a:lnTo>
                    <a:lnTo>
                      <a:pt x="93" y="128"/>
                    </a:lnTo>
                    <a:lnTo>
                      <a:pt x="89" y="121"/>
                    </a:lnTo>
                    <a:lnTo>
                      <a:pt x="85" y="116"/>
                    </a:lnTo>
                    <a:lnTo>
                      <a:pt x="81" y="112"/>
                    </a:lnTo>
                    <a:lnTo>
                      <a:pt x="78" y="107"/>
                    </a:lnTo>
                    <a:lnTo>
                      <a:pt x="76" y="104"/>
                    </a:lnTo>
                    <a:lnTo>
                      <a:pt x="73" y="102"/>
                    </a:lnTo>
                    <a:lnTo>
                      <a:pt x="71" y="100"/>
                    </a:lnTo>
                    <a:lnTo>
                      <a:pt x="67" y="99"/>
                    </a:lnTo>
                    <a:lnTo>
                      <a:pt x="65" y="98"/>
                    </a:lnTo>
                    <a:lnTo>
                      <a:pt x="62" y="97"/>
                    </a:lnTo>
                    <a:lnTo>
                      <a:pt x="60" y="95"/>
                    </a:lnTo>
                    <a:lnTo>
                      <a:pt x="58" y="95"/>
                    </a:lnTo>
                    <a:lnTo>
                      <a:pt x="56" y="94"/>
                    </a:lnTo>
                    <a:lnTo>
                      <a:pt x="52"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8" y="58"/>
                    </a:lnTo>
                    <a:lnTo>
                      <a:pt x="110" y="55"/>
                    </a:lnTo>
                    <a:lnTo>
                      <a:pt x="112" y="52"/>
                    </a:lnTo>
                    <a:lnTo>
                      <a:pt x="112" y="47"/>
                    </a:lnTo>
                    <a:lnTo>
                      <a:pt x="110" y="42"/>
                    </a:lnTo>
                    <a:lnTo>
                      <a:pt x="109"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69" name="Freeform 65"/>
              <p:cNvSpPr>
                <a:spLocks noEditPoints="1"/>
              </p:cNvSpPr>
              <p:nvPr/>
            </p:nvSpPr>
            <p:spPr bwMode="auto">
              <a:xfrm>
                <a:off x="3258" y="921"/>
                <a:ext cx="73" cy="85"/>
              </a:xfrm>
              <a:custGeom>
                <a:avLst/>
                <a:gdLst>
                  <a:gd name="T0" fmla="*/ 0 w 146"/>
                  <a:gd name="T1" fmla="*/ 0 h 170"/>
                  <a:gd name="T2" fmla="*/ 79 w 146"/>
                  <a:gd name="T3" fmla="*/ 0 h 170"/>
                  <a:gd name="T4" fmla="*/ 89 w 146"/>
                  <a:gd name="T5" fmla="*/ 0 h 170"/>
                  <a:gd name="T6" fmla="*/ 97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1 w 146"/>
                  <a:gd name="T25" fmla="*/ 86 h 170"/>
                  <a:gd name="T26" fmla="*/ 103 w 146"/>
                  <a:gd name="T27" fmla="*/ 89 h 170"/>
                  <a:gd name="T28" fmla="*/ 92 w 146"/>
                  <a:gd name="T29" fmla="*/ 92 h 170"/>
                  <a:gd name="T30" fmla="*/ 91 w 146"/>
                  <a:gd name="T31" fmla="*/ 95 h 170"/>
                  <a:gd name="T32" fmla="*/ 97 w 146"/>
                  <a:gd name="T33" fmla="*/ 100 h 170"/>
                  <a:gd name="T34" fmla="*/ 104 w 146"/>
                  <a:gd name="T35" fmla="*/ 107 h 170"/>
                  <a:gd name="T36" fmla="*/ 113 w 146"/>
                  <a:gd name="T37" fmla="*/ 118 h 170"/>
                  <a:gd name="T38" fmla="*/ 146 w 146"/>
                  <a:gd name="T39" fmla="*/ 170 h 170"/>
                  <a:gd name="T40" fmla="*/ 97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7 w 146"/>
                  <a:gd name="T67" fmla="*/ 70 h 170"/>
                  <a:gd name="T68" fmla="*/ 105 w 146"/>
                  <a:gd name="T69" fmla="*/ 64 h 170"/>
                  <a:gd name="T70" fmla="*/ 108 w 146"/>
                  <a:gd name="T71" fmla="*/ 58 h 170"/>
                  <a:gd name="T72" fmla="*/ 111 w 146"/>
                  <a:gd name="T73" fmla="*/ 52 h 170"/>
                  <a:gd name="T74" fmla="*/ 110 w 146"/>
                  <a:gd name="T75" fmla="*/ 42 h 170"/>
                  <a:gd name="T76" fmla="*/ 106 w 146"/>
                  <a:gd name="T77" fmla="*/ 32 h 170"/>
                  <a:gd name="T78" fmla="*/ 97 w 146"/>
                  <a:gd name="T79" fmla="*/ 25 h 170"/>
                  <a:gd name="T80" fmla="*/ 83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7" y="1"/>
                    </a:lnTo>
                    <a:lnTo>
                      <a:pt x="102" y="2"/>
                    </a:lnTo>
                    <a:lnTo>
                      <a:pt x="105" y="3"/>
                    </a:lnTo>
                    <a:lnTo>
                      <a:pt x="108" y="4"/>
                    </a:lnTo>
                    <a:lnTo>
                      <a:pt x="114" y="8"/>
                    </a:lnTo>
                    <a:lnTo>
                      <a:pt x="119" y="11"/>
                    </a:lnTo>
                    <a:lnTo>
                      <a:pt x="123" y="15"/>
                    </a:lnTo>
                    <a:lnTo>
                      <a:pt x="126" y="20"/>
                    </a:lnTo>
                    <a:lnTo>
                      <a:pt x="130" y="27"/>
                    </a:lnTo>
                    <a:lnTo>
                      <a:pt x="132" y="33"/>
                    </a:lnTo>
                    <a:lnTo>
                      <a:pt x="134" y="40"/>
                    </a:lnTo>
                    <a:lnTo>
                      <a:pt x="134" y="46"/>
                    </a:lnTo>
                    <a:lnTo>
                      <a:pt x="133" y="55"/>
                    </a:lnTo>
                    <a:lnTo>
                      <a:pt x="131" y="63"/>
                    </a:lnTo>
                    <a:lnTo>
                      <a:pt x="128" y="71"/>
                    </a:lnTo>
                    <a:lnTo>
                      <a:pt x="122" y="77"/>
                    </a:lnTo>
                    <a:lnTo>
                      <a:pt x="119" y="80"/>
                    </a:lnTo>
                    <a:lnTo>
                      <a:pt x="116" y="83"/>
                    </a:lnTo>
                    <a:lnTo>
                      <a:pt x="111" y="86"/>
                    </a:lnTo>
                    <a:lnTo>
                      <a:pt x="108" y="88"/>
                    </a:lnTo>
                    <a:lnTo>
                      <a:pt x="103" y="89"/>
                    </a:lnTo>
                    <a:lnTo>
                      <a:pt x="99" y="91"/>
                    </a:lnTo>
                    <a:lnTo>
                      <a:pt x="92" y="92"/>
                    </a:lnTo>
                    <a:lnTo>
                      <a:pt x="87" y="93"/>
                    </a:lnTo>
                    <a:lnTo>
                      <a:pt x="91" y="95"/>
                    </a:lnTo>
                    <a:lnTo>
                      <a:pt x="94" y="98"/>
                    </a:lnTo>
                    <a:lnTo>
                      <a:pt x="97" y="100"/>
                    </a:lnTo>
                    <a:lnTo>
                      <a:pt x="100" y="102"/>
                    </a:lnTo>
                    <a:lnTo>
                      <a:pt x="104" y="107"/>
                    </a:lnTo>
                    <a:lnTo>
                      <a:pt x="108" y="113"/>
                    </a:lnTo>
                    <a:lnTo>
                      <a:pt x="113" y="118"/>
                    </a:lnTo>
                    <a:lnTo>
                      <a:pt x="117" y="124"/>
                    </a:lnTo>
                    <a:lnTo>
                      <a:pt x="146" y="170"/>
                    </a:lnTo>
                    <a:lnTo>
                      <a:pt x="119" y="170"/>
                    </a:lnTo>
                    <a:lnTo>
                      <a:pt x="97" y="135"/>
                    </a:lnTo>
                    <a:lnTo>
                      <a:pt x="93" y="128"/>
                    </a:lnTo>
                    <a:lnTo>
                      <a:pt x="89" y="121"/>
                    </a:lnTo>
                    <a:lnTo>
                      <a:pt x="85" y="116"/>
                    </a:lnTo>
                    <a:lnTo>
                      <a:pt x="81" y="112"/>
                    </a:lnTo>
                    <a:lnTo>
                      <a:pt x="78" y="107"/>
                    </a:lnTo>
                    <a:lnTo>
                      <a:pt x="76" y="104"/>
                    </a:lnTo>
                    <a:lnTo>
                      <a:pt x="73" y="102"/>
                    </a:lnTo>
                    <a:lnTo>
                      <a:pt x="71" y="100"/>
                    </a:lnTo>
                    <a:lnTo>
                      <a:pt x="67" y="99"/>
                    </a:lnTo>
                    <a:lnTo>
                      <a:pt x="65" y="98"/>
                    </a:lnTo>
                    <a:lnTo>
                      <a:pt x="62" y="97"/>
                    </a:lnTo>
                    <a:lnTo>
                      <a:pt x="60" y="95"/>
                    </a:lnTo>
                    <a:lnTo>
                      <a:pt x="58" y="95"/>
                    </a:lnTo>
                    <a:lnTo>
                      <a:pt x="56" y="94"/>
                    </a:lnTo>
                    <a:lnTo>
                      <a:pt x="52" y="94"/>
                    </a:lnTo>
                    <a:lnTo>
                      <a:pt x="48" y="94"/>
                    </a:lnTo>
                    <a:lnTo>
                      <a:pt x="22" y="94"/>
                    </a:lnTo>
                    <a:lnTo>
                      <a:pt x="22" y="170"/>
                    </a:lnTo>
                    <a:lnTo>
                      <a:pt x="0" y="170"/>
                    </a:lnTo>
                    <a:close/>
                    <a:moveTo>
                      <a:pt x="22" y="74"/>
                    </a:moveTo>
                    <a:lnTo>
                      <a:pt x="69" y="74"/>
                    </a:lnTo>
                    <a:lnTo>
                      <a:pt x="77" y="74"/>
                    </a:lnTo>
                    <a:lnTo>
                      <a:pt x="83" y="73"/>
                    </a:lnTo>
                    <a:lnTo>
                      <a:pt x="89" y="72"/>
                    </a:lnTo>
                    <a:lnTo>
                      <a:pt x="93" y="71"/>
                    </a:lnTo>
                    <a:lnTo>
                      <a:pt x="97" y="70"/>
                    </a:lnTo>
                    <a:lnTo>
                      <a:pt x="102" y="68"/>
                    </a:lnTo>
                    <a:lnTo>
                      <a:pt x="105" y="64"/>
                    </a:lnTo>
                    <a:lnTo>
                      <a:pt x="107" y="61"/>
                    </a:lnTo>
                    <a:lnTo>
                      <a:pt x="108" y="58"/>
                    </a:lnTo>
                    <a:lnTo>
                      <a:pt x="110" y="55"/>
                    </a:lnTo>
                    <a:lnTo>
                      <a:pt x="111" y="52"/>
                    </a:lnTo>
                    <a:lnTo>
                      <a:pt x="111" y="47"/>
                    </a:lnTo>
                    <a:lnTo>
                      <a:pt x="110" y="42"/>
                    </a:lnTo>
                    <a:lnTo>
                      <a:pt x="109" y="37"/>
                    </a:lnTo>
                    <a:lnTo>
                      <a:pt x="106" y="32"/>
                    </a:lnTo>
                    <a:lnTo>
                      <a:pt x="103" y="28"/>
                    </a:lnTo>
                    <a:lnTo>
                      <a:pt x="97" y="25"/>
                    </a:lnTo>
                    <a:lnTo>
                      <a:pt x="91" y="23"/>
                    </a:lnTo>
                    <a:lnTo>
                      <a:pt x="83"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0" name="Freeform 66"/>
              <p:cNvSpPr>
                <a:spLocks noEditPoints="1"/>
              </p:cNvSpPr>
              <p:nvPr/>
            </p:nvSpPr>
            <p:spPr bwMode="auto">
              <a:xfrm>
                <a:off x="3392"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1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1" y="27"/>
                    </a:lnTo>
                    <a:lnTo>
                      <a:pt x="133" y="33"/>
                    </a:lnTo>
                    <a:lnTo>
                      <a:pt x="135" y="40"/>
                    </a:lnTo>
                    <a:lnTo>
                      <a:pt x="135" y="46"/>
                    </a:lnTo>
                    <a:lnTo>
                      <a:pt x="134" y="55"/>
                    </a:lnTo>
                    <a:lnTo>
                      <a:pt x="132" y="63"/>
                    </a:lnTo>
                    <a:lnTo>
                      <a:pt x="128" y="71"/>
                    </a:lnTo>
                    <a:lnTo>
                      <a:pt x="123" y="77"/>
                    </a:lnTo>
                    <a:lnTo>
                      <a:pt x="120" y="80"/>
                    </a:lnTo>
                    <a:lnTo>
                      <a:pt x="117" y="83"/>
                    </a:lnTo>
                    <a:lnTo>
                      <a:pt x="112" y="86"/>
                    </a:lnTo>
                    <a:lnTo>
                      <a:pt x="109" y="88"/>
                    </a:lnTo>
                    <a:lnTo>
                      <a:pt x="104" y="89"/>
                    </a:lnTo>
                    <a:lnTo>
                      <a:pt x="99" y="91"/>
                    </a:lnTo>
                    <a:lnTo>
                      <a:pt x="93" y="92"/>
                    </a:lnTo>
                    <a:lnTo>
                      <a:pt x="88"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4" y="102"/>
                    </a:lnTo>
                    <a:lnTo>
                      <a:pt x="71" y="100"/>
                    </a:lnTo>
                    <a:lnTo>
                      <a:pt x="68" y="99"/>
                    </a:lnTo>
                    <a:lnTo>
                      <a:pt x="66" y="98"/>
                    </a:lnTo>
                    <a:lnTo>
                      <a:pt x="63" y="97"/>
                    </a:lnTo>
                    <a:lnTo>
                      <a:pt x="61" y="95"/>
                    </a:lnTo>
                    <a:lnTo>
                      <a:pt x="59"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1" name="Freeform 67"/>
              <p:cNvSpPr>
                <a:spLocks noEditPoints="1"/>
              </p:cNvSpPr>
              <p:nvPr/>
            </p:nvSpPr>
            <p:spPr bwMode="auto">
              <a:xfrm>
                <a:off x="3527"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2"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2" y="63"/>
                    </a:lnTo>
                    <a:lnTo>
                      <a:pt x="128" y="71"/>
                    </a:lnTo>
                    <a:lnTo>
                      <a:pt x="123" y="77"/>
                    </a:lnTo>
                    <a:lnTo>
                      <a:pt x="120" y="80"/>
                    </a:lnTo>
                    <a:lnTo>
                      <a:pt x="116"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2" name="Freeform 68"/>
              <p:cNvSpPr>
                <a:spLocks noEditPoints="1"/>
              </p:cNvSpPr>
              <p:nvPr/>
            </p:nvSpPr>
            <p:spPr bwMode="auto">
              <a:xfrm>
                <a:off x="3661" y="921"/>
                <a:ext cx="73" cy="85"/>
              </a:xfrm>
              <a:custGeom>
                <a:avLst/>
                <a:gdLst>
                  <a:gd name="T0" fmla="*/ 0 w 146"/>
                  <a:gd name="T1" fmla="*/ 0 h 170"/>
                  <a:gd name="T2" fmla="*/ 80 w 146"/>
                  <a:gd name="T3" fmla="*/ 0 h 170"/>
                  <a:gd name="T4" fmla="*/ 89 w 146"/>
                  <a:gd name="T5" fmla="*/ 0 h 170"/>
                  <a:gd name="T6" fmla="*/ 98 w 146"/>
                  <a:gd name="T7" fmla="*/ 1 h 170"/>
                  <a:gd name="T8" fmla="*/ 106 w 146"/>
                  <a:gd name="T9" fmla="*/ 3 h 170"/>
                  <a:gd name="T10" fmla="*/ 114 w 146"/>
                  <a:gd name="T11" fmla="*/ 8 h 170"/>
                  <a:gd name="T12" fmla="*/ 124 w 146"/>
                  <a:gd name="T13" fmla="*/ 15 h 170"/>
                  <a:gd name="T14" fmla="*/ 130 w 146"/>
                  <a:gd name="T15" fmla="*/ 27 h 170"/>
                  <a:gd name="T16" fmla="*/ 135 w 146"/>
                  <a:gd name="T17" fmla="*/ 40 h 170"/>
                  <a:gd name="T18" fmla="*/ 134 w 146"/>
                  <a:gd name="T19" fmla="*/ 55 h 170"/>
                  <a:gd name="T20" fmla="*/ 128 w 146"/>
                  <a:gd name="T21" fmla="*/ 71 h 170"/>
                  <a:gd name="T22" fmla="*/ 120 w 146"/>
                  <a:gd name="T23" fmla="*/ 80 h 170"/>
                  <a:gd name="T24" fmla="*/ 112 w 146"/>
                  <a:gd name="T25" fmla="*/ 86 h 170"/>
                  <a:gd name="T26" fmla="*/ 103 w 146"/>
                  <a:gd name="T27" fmla="*/ 89 h 170"/>
                  <a:gd name="T28" fmla="*/ 93 w 146"/>
                  <a:gd name="T29" fmla="*/ 92 h 170"/>
                  <a:gd name="T30" fmla="*/ 92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7 w 146"/>
                  <a:gd name="T47" fmla="*/ 104 h 170"/>
                  <a:gd name="T48" fmla="*/ 71 w 146"/>
                  <a:gd name="T49" fmla="*/ 100 h 170"/>
                  <a:gd name="T50" fmla="*/ 66 w 146"/>
                  <a:gd name="T51" fmla="*/ 98 h 170"/>
                  <a:gd name="T52" fmla="*/ 60 w 146"/>
                  <a:gd name="T53" fmla="*/ 95 h 170"/>
                  <a:gd name="T54" fmla="*/ 56 w 146"/>
                  <a:gd name="T55" fmla="*/ 94 h 170"/>
                  <a:gd name="T56" fmla="*/ 49 w 146"/>
                  <a:gd name="T57" fmla="*/ 94 h 170"/>
                  <a:gd name="T58" fmla="*/ 23 w 146"/>
                  <a:gd name="T59" fmla="*/ 170 h 170"/>
                  <a:gd name="T60" fmla="*/ 23 w 146"/>
                  <a:gd name="T61" fmla="*/ 74 h 170"/>
                  <a:gd name="T62" fmla="*/ 78 w 146"/>
                  <a:gd name="T63" fmla="*/ 74 h 170"/>
                  <a:gd name="T64" fmla="*/ 89 w 146"/>
                  <a:gd name="T65" fmla="*/ 72 h 170"/>
                  <a:gd name="T66" fmla="*/ 98 w 146"/>
                  <a:gd name="T67" fmla="*/ 70 h 170"/>
                  <a:gd name="T68" fmla="*/ 106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6" y="3"/>
                    </a:lnTo>
                    <a:lnTo>
                      <a:pt x="109" y="4"/>
                    </a:lnTo>
                    <a:lnTo>
                      <a:pt x="114" y="8"/>
                    </a:lnTo>
                    <a:lnTo>
                      <a:pt x="120" y="11"/>
                    </a:lnTo>
                    <a:lnTo>
                      <a:pt x="124" y="15"/>
                    </a:lnTo>
                    <a:lnTo>
                      <a:pt x="127" y="20"/>
                    </a:lnTo>
                    <a:lnTo>
                      <a:pt x="130" y="27"/>
                    </a:lnTo>
                    <a:lnTo>
                      <a:pt x="132" y="33"/>
                    </a:lnTo>
                    <a:lnTo>
                      <a:pt x="135" y="40"/>
                    </a:lnTo>
                    <a:lnTo>
                      <a:pt x="135" y="46"/>
                    </a:lnTo>
                    <a:lnTo>
                      <a:pt x="134" y="55"/>
                    </a:lnTo>
                    <a:lnTo>
                      <a:pt x="131" y="63"/>
                    </a:lnTo>
                    <a:lnTo>
                      <a:pt x="128" y="71"/>
                    </a:lnTo>
                    <a:lnTo>
                      <a:pt x="123" y="77"/>
                    </a:lnTo>
                    <a:lnTo>
                      <a:pt x="120"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4" y="107"/>
                    </a:lnTo>
                    <a:lnTo>
                      <a:pt x="109" y="113"/>
                    </a:lnTo>
                    <a:lnTo>
                      <a:pt x="113" y="118"/>
                    </a:lnTo>
                    <a:lnTo>
                      <a:pt x="117" y="124"/>
                    </a:lnTo>
                    <a:lnTo>
                      <a:pt x="146" y="170"/>
                    </a:lnTo>
                    <a:lnTo>
                      <a:pt x="120" y="170"/>
                    </a:lnTo>
                    <a:lnTo>
                      <a:pt x="98" y="135"/>
                    </a:lnTo>
                    <a:lnTo>
                      <a:pt x="94" y="128"/>
                    </a:lnTo>
                    <a:lnTo>
                      <a:pt x="89" y="121"/>
                    </a:lnTo>
                    <a:lnTo>
                      <a:pt x="85" y="116"/>
                    </a:lnTo>
                    <a:lnTo>
                      <a:pt x="82" y="112"/>
                    </a:lnTo>
                    <a:lnTo>
                      <a:pt x="79" y="107"/>
                    </a:lnTo>
                    <a:lnTo>
                      <a:pt x="77"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89"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3" name="Freeform 69"/>
              <p:cNvSpPr>
                <a:spLocks/>
              </p:cNvSpPr>
              <p:nvPr/>
            </p:nvSpPr>
            <p:spPr bwMode="auto">
              <a:xfrm>
                <a:off x="2418" y="867"/>
                <a:ext cx="1349" cy="10"/>
              </a:xfrm>
              <a:custGeom>
                <a:avLst/>
                <a:gdLst>
                  <a:gd name="T0" fmla="*/ 2698 w 2698"/>
                  <a:gd name="T1" fmla="*/ 10 h 19"/>
                  <a:gd name="T2" fmla="*/ 2688 w 2698"/>
                  <a:gd name="T3" fmla="*/ 0 h 19"/>
                  <a:gd name="T4" fmla="*/ 0 w 2698"/>
                  <a:gd name="T5" fmla="*/ 0 h 19"/>
                  <a:gd name="T6" fmla="*/ 0 w 2698"/>
                  <a:gd name="T7" fmla="*/ 19 h 19"/>
                  <a:gd name="T8" fmla="*/ 2688 w 2698"/>
                  <a:gd name="T9" fmla="*/ 19 h 19"/>
                  <a:gd name="T10" fmla="*/ 2679 w 2698"/>
                  <a:gd name="T11" fmla="*/ 10 h 19"/>
                  <a:gd name="T12" fmla="*/ 2698 w 2698"/>
                  <a:gd name="T13" fmla="*/ 10 h 19"/>
                  <a:gd name="T14" fmla="*/ 2698 w 2698"/>
                  <a:gd name="T15" fmla="*/ 0 h 19"/>
                  <a:gd name="T16" fmla="*/ 2688 w 2698"/>
                  <a:gd name="T17" fmla="*/ 0 h 19"/>
                  <a:gd name="T18" fmla="*/ 2698 w 2698"/>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2698" y="10"/>
                    </a:moveTo>
                    <a:lnTo>
                      <a:pt x="2688" y="0"/>
                    </a:lnTo>
                    <a:lnTo>
                      <a:pt x="0" y="0"/>
                    </a:lnTo>
                    <a:lnTo>
                      <a:pt x="0" y="19"/>
                    </a:lnTo>
                    <a:lnTo>
                      <a:pt x="2688" y="19"/>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4" name="Freeform 70"/>
              <p:cNvSpPr>
                <a:spLocks/>
              </p:cNvSpPr>
              <p:nvPr/>
            </p:nvSpPr>
            <p:spPr bwMode="auto">
              <a:xfrm>
                <a:off x="3757" y="872"/>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5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5"/>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5" name="Freeform 71"/>
              <p:cNvSpPr>
                <a:spLocks/>
              </p:cNvSpPr>
              <p:nvPr/>
            </p:nvSpPr>
            <p:spPr bwMode="auto">
              <a:xfrm>
                <a:off x="2413" y="1035"/>
                <a:ext cx="1349" cy="9"/>
              </a:xfrm>
              <a:custGeom>
                <a:avLst/>
                <a:gdLst>
                  <a:gd name="T0" fmla="*/ 0 w 2698"/>
                  <a:gd name="T1" fmla="*/ 10 h 20"/>
                  <a:gd name="T2" fmla="*/ 10 w 2698"/>
                  <a:gd name="T3" fmla="*/ 20 h 20"/>
                  <a:gd name="T4" fmla="*/ 2698 w 2698"/>
                  <a:gd name="T5" fmla="*/ 20 h 20"/>
                  <a:gd name="T6" fmla="*/ 2698 w 2698"/>
                  <a:gd name="T7" fmla="*/ 0 h 20"/>
                  <a:gd name="T8" fmla="*/ 10 w 2698"/>
                  <a:gd name="T9" fmla="*/ 0 h 20"/>
                  <a:gd name="T10" fmla="*/ 19 w 2698"/>
                  <a:gd name="T11" fmla="*/ 10 h 20"/>
                  <a:gd name="T12" fmla="*/ 0 w 2698"/>
                  <a:gd name="T13" fmla="*/ 10 h 20"/>
                  <a:gd name="T14" fmla="*/ 0 w 2698"/>
                  <a:gd name="T15" fmla="*/ 20 h 20"/>
                  <a:gd name="T16" fmla="*/ 10 w 2698"/>
                  <a:gd name="T17" fmla="*/ 20 h 20"/>
                  <a:gd name="T18" fmla="*/ 0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0" y="10"/>
                    </a:moveTo>
                    <a:lnTo>
                      <a:pt x="10" y="20"/>
                    </a:lnTo>
                    <a:lnTo>
                      <a:pt x="2698" y="20"/>
                    </a:lnTo>
                    <a:lnTo>
                      <a:pt x="2698" y="0"/>
                    </a:lnTo>
                    <a:lnTo>
                      <a:pt x="10" y="0"/>
                    </a:lnTo>
                    <a:lnTo>
                      <a:pt x="19"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6" name="Freeform 72"/>
              <p:cNvSpPr>
                <a:spLocks/>
              </p:cNvSpPr>
              <p:nvPr/>
            </p:nvSpPr>
            <p:spPr bwMode="auto">
              <a:xfrm>
                <a:off x="2413" y="867"/>
                <a:ext cx="10" cy="172"/>
              </a:xfrm>
              <a:custGeom>
                <a:avLst/>
                <a:gdLst>
                  <a:gd name="T0" fmla="*/ 10 w 19"/>
                  <a:gd name="T1" fmla="*/ 0 h 345"/>
                  <a:gd name="T2" fmla="*/ 0 w 19"/>
                  <a:gd name="T3" fmla="*/ 10 h 345"/>
                  <a:gd name="T4" fmla="*/ 0 w 19"/>
                  <a:gd name="T5" fmla="*/ 345 h 345"/>
                  <a:gd name="T6" fmla="*/ 19 w 19"/>
                  <a:gd name="T7" fmla="*/ 345 h 345"/>
                  <a:gd name="T8" fmla="*/ 19 w 19"/>
                  <a:gd name="T9" fmla="*/ 10 h 345"/>
                  <a:gd name="T10" fmla="*/ 10 w 19"/>
                  <a:gd name="T11" fmla="*/ 19 h 345"/>
                  <a:gd name="T12" fmla="*/ 10 w 19"/>
                  <a:gd name="T13" fmla="*/ 0 h 345"/>
                  <a:gd name="T14" fmla="*/ 0 w 19"/>
                  <a:gd name="T15" fmla="*/ 0 h 345"/>
                  <a:gd name="T16" fmla="*/ 0 w 19"/>
                  <a:gd name="T17" fmla="*/ 10 h 345"/>
                  <a:gd name="T18" fmla="*/ 10 w 19"/>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10" y="0"/>
                    </a:moveTo>
                    <a:lnTo>
                      <a:pt x="0" y="10"/>
                    </a:lnTo>
                    <a:lnTo>
                      <a:pt x="0" y="345"/>
                    </a:lnTo>
                    <a:lnTo>
                      <a:pt x="19" y="345"/>
                    </a:lnTo>
                    <a:lnTo>
                      <a:pt x="19" y="10"/>
                    </a:lnTo>
                    <a:lnTo>
                      <a:pt x="10" y="19"/>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7" name="Freeform 73"/>
              <p:cNvSpPr>
                <a:spLocks/>
              </p:cNvSpPr>
              <p:nvPr/>
            </p:nvSpPr>
            <p:spPr bwMode="auto">
              <a:xfrm>
                <a:off x="2547"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8" name="Freeform 74"/>
              <p:cNvSpPr>
                <a:spLocks/>
              </p:cNvSpPr>
              <p:nvPr/>
            </p:nvSpPr>
            <p:spPr bwMode="auto">
              <a:xfrm>
                <a:off x="2682"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79" name="Freeform 75"/>
              <p:cNvSpPr>
                <a:spLocks/>
              </p:cNvSpPr>
              <p:nvPr/>
            </p:nvSpPr>
            <p:spPr bwMode="auto">
              <a:xfrm>
                <a:off x="2816"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0" name="Freeform 76"/>
              <p:cNvSpPr>
                <a:spLocks/>
              </p:cNvSpPr>
              <p:nvPr/>
            </p:nvSpPr>
            <p:spPr bwMode="auto">
              <a:xfrm>
                <a:off x="2951" y="872"/>
                <a:ext cx="9"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1" name="Freeform 77"/>
              <p:cNvSpPr>
                <a:spLocks/>
              </p:cNvSpPr>
              <p:nvPr/>
            </p:nvSpPr>
            <p:spPr bwMode="auto">
              <a:xfrm>
                <a:off x="3085" y="872"/>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2" name="Freeform 78"/>
              <p:cNvSpPr>
                <a:spLocks/>
              </p:cNvSpPr>
              <p:nvPr/>
            </p:nvSpPr>
            <p:spPr bwMode="auto">
              <a:xfrm>
                <a:off x="3220" y="872"/>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3" name="Freeform 79"/>
              <p:cNvSpPr>
                <a:spLocks/>
              </p:cNvSpPr>
              <p:nvPr/>
            </p:nvSpPr>
            <p:spPr bwMode="auto">
              <a:xfrm>
                <a:off x="3354"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4" name="Freeform 80"/>
              <p:cNvSpPr>
                <a:spLocks/>
              </p:cNvSpPr>
              <p:nvPr/>
            </p:nvSpPr>
            <p:spPr bwMode="auto">
              <a:xfrm>
                <a:off x="3488"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5" name="Freeform 81"/>
              <p:cNvSpPr>
                <a:spLocks/>
              </p:cNvSpPr>
              <p:nvPr/>
            </p:nvSpPr>
            <p:spPr bwMode="auto">
              <a:xfrm>
                <a:off x="3623"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6" name="Freeform 82"/>
              <p:cNvSpPr>
                <a:spLocks/>
              </p:cNvSpPr>
              <p:nvPr/>
            </p:nvSpPr>
            <p:spPr bwMode="auto">
              <a:xfrm>
                <a:off x="2458" y="1389"/>
                <a:ext cx="57" cy="85"/>
              </a:xfrm>
              <a:custGeom>
                <a:avLst/>
                <a:gdLst>
                  <a:gd name="T0" fmla="*/ 0 w 115"/>
                  <a:gd name="T1" fmla="*/ 170 h 170"/>
                  <a:gd name="T2" fmla="*/ 0 w 115"/>
                  <a:gd name="T3" fmla="*/ 0 h 170"/>
                  <a:gd name="T4" fmla="*/ 115 w 115"/>
                  <a:gd name="T5" fmla="*/ 0 h 170"/>
                  <a:gd name="T6" fmla="*/ 115 w 115"/>
                  <a:gd name="T7" fmla="*/ 20 h 170"/>
                  <a:gd name="T8" fmla="*/ 23 w 115"/>
                  <a:gd name="T9" fmla="*/ 20 h 170"/>
                  <a:gd name="T10" fmla="*/ 23 w 115"/>
                  <a:gd name="T11" fmla="*/ 72 h 170"/>
                  <a:gd name="T12" fmla="*/ 101 w 115"/>
                  <a:gd name="T13" fmla="*/ 72 h 170"/>
                  <a:gd name="T14" fmla="*/ 101 w 115"/>
                  <a:gd name="T15" fmla="*/ 93 h 170"/>
                  <a:gd name="T16" fmla="*/ 23 w 115"/>
                  <a:gd name="T17" fmla="*/ 93 h 170"/>
                  <a:gd name="T18" fmla="*/ 23 w 115"/>
                  <a:gd name="T19" fmla="*/ 170 h 170"/>
                  <a:gd name="T20" fmla="*/ 0 w 115"/>
                  <a:gd name="T21"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70">
                    <a:moveTo>
                      <a:pt x="0" y="170"/>
                    </a:moveTo>
                    <a:lnTo>
                      <a:pt x="0" y="0"/>
                    </a:lnTo>
                    <a:lnTo>
                      <a:pt x="115" y="0"/>
                    </a:lnTo>
                    <a:lnTo>
                      <a:pt x="115" y="20"/>
                    </a:lnTo>
                    <a:lnTo>
                      <a:pt x="23" y="20"/>
                    </a:lnTo>
                    <a:lnTo>
                      <a:pt x="23" y="72"/>
                    </a:lnTo>
                    <a:lnTo>
                      <a:pt x="101" y="72"/>
                    </a:lnTo>
                    <a:lnTo>
                      <a:pt x="101" y="93"/>
                    </a:lnTo>
                    <a:lnTo>
                      <a:pt x="23" y="93"/>
                    </a:lnTo>
                    <a:lnTo>
                      <a:pt x="23" y="170"/>
                    </a:lnTo>
                    <a:lnTo>
                      <a:pt x="0"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7" name="Freeform 83"/>
              <p:cNvSpPr>
                <a:spLocks/>
              </p:cNvSpPr>
              <p:nvPr/>
            </p:nvSpPr>
            <p:spPr bwMode="auto">
              <a:xfrm>
                <a:off x="2585" y="1388"/>
                <a:ext cx="67" cy="87"/>
              </a:xfrm>
              <a:custGeom>
                <a:avLst/>
                <a:gdLst>
                  <a:gd name="T0" fmla="*/ 24 w 135"/>
                  <a:gd name="T1" fmla="*/ 120 h 174"/>
                  <a:gd name="T2" fmla="*/ 29 w 135"/>
                  <a:gd name="T3" fmla="*/ 135 h 174"/>
                  <a:gd name="T4" fmla="*/ 40 w 135"/>
                  <a:gd name="T5" fmla="*/ 147 h 174"/>
                  <a:gd name="T6" fmla="*/ 57 w 135"/>
                  <a:gd name="T7" fmla="*/ 154 h 174"/>
                  <a:gd name="T8" fmla="*/ 78 w 135"/>
                  <a:gd name="T9" fmla="*/ 155 h 174"/>
                  <a:gd name="T10" fmla="*/ 93 w 135"/>
                  <a:gd name="T11" fmla="*/ 150 h 174"/>
                  <a:gd name="T12" fmla="*/ 105 w 135"/>
                  <a:gd name="T13" fmla="*/ 143 h 174"/>
                  <a:gd name="T14" fmla="*/ 111 w 135"/>
                  <a:gd name="T15" fmla="*/ 132 h 174"/>
                  <a:gd name="T16" fmla="*/ 112 w 135"/>
                  <a:gd name="T17" fmla="*/ 121 h 174"/>
                  <a:gd name="T18" fmla="*/ 108 w 135"/>
                  <a:gd name="T19" fmla="*/ 113 h 174"/>
                  <a:gd name="T20" fmla="*/ 98 w 135"/>
                  <a:gd name="T21" fmla="*/ 105 h 174"/>
                  <a:gd name="T22" fmla="*/ 82 w 135"/>
                  <a:gd name="T23" fmla="*/ 99 h 174"/>
                  <a:gd name="T24" fmla="*/ 58 w 135"/>
                  <a:gd name="T25" fmla="*/ 94 h 174"/>
                  <a:gd name="T26" fmla="*/ 43 w 135"/>
                  <a:gd name="T27" fmla="*/ 89 h 174"/>
                  <a:gd name="T28" fmla="*/ 32 w 135"/>
                  <a:gd name="T29" fmla="*/ 85 h 174"/>
                  <a:gd name="T30" fmla="*/ 20 w 135"/>
                  <a:gd name="T31" fmla="*/ 76 h 174"/>
                  <a:gd name="T32" fmla="*/ 9 w 135"/>
                  <a:gd name="T33" fmla="*/ 64 h 174"/>
                  <a:gd name="T34" fmla="*/ 6 w 135"/>
                  <a:gd name="T35" fmla="*/ 48 h 174"/>
                  <a:gd name="T36" fmla="*/ 10 w 135"/>
                  <a:gd name="T37" fmla="*/ 28 h 174"/>
                  <a:gd name="T38" fmla="*/ 22 w 135"/>
                  <a:gd name="T39" fmla="*/ 13 h 174"/>
                  <a:gd name="T40" fmla="*/ 42 w 135"/>
                  <a:gd name="T41" fmla="*/ 4 h 174"/>
                  <a:gd name="T42" fmla="*/ 66 w 135"/>
                  <a:gd name="T43" fmla="*/ 0 h 174"/>
                  <a:gd name="T44" fmla="*/ 80 w 135"/>
                  <a:gd name="T45" fmla="*/ 1 h 174"/>
                  <a:gd name="T46" fmla="*/ 93 w 135"/>
                  <a:gd name="T47" fmla="*/ 4 h 174"/>
                  <a:gd name="T48" fmla="*/ 107 w 135"/>
                  <a:gd name="T49" fmla="*/ 10 h 174"/>
                  <a:gd name="T50" fmla="*/ 122 w 135"/>
                  <a:gd name="T51" fmla="*/ 24 h 174"/>
                  <a:gd name="T52" fmla="*/ 129 w 135"/>
                  <a:gd name="T53" fmla="*/ 43 h 174"/>
                  <a:gd name="T54" fmla="*/ 107 w 135"/>
                  <a:gd name="T55" fmla="*/ 44 h 174"/>
                  <a:gd name="T56" fmla="*/ 97 w 135"/>
                  <a:gd name="T57" fmla="*/ 28 h 174"/>
                  <a:gd name="T58" fmla="*/ 75 w 135"/>
                  <a:gd name="T59" fmla="*/ 22 h 174"/>
                  <a:gd name="T60" fmla="*/ 50 w 135"/>
                  <a:gd name="T61" fmla="*/ 23 h 174"/>
                  <a:gd name="T62" fmla="*/ 34 w 135"/>
                  <a:gd name="T63" fmla="*/ 33 h 174"/>
                  <a:gd name="T64" fmla="*/ 28 w 135"/>
                  <a:gd name="T65" fmla="*/ 46 h 174"/>
                  <a:gd name="T66" fmla="*/ 31 w 135"/>
                  <a:gd name="T67" fmla="*/ 58 h 174"/>
                  <a:gd name="T68" fmla="*/ 39 w 135"/>
                  <a:gd name="T69" fmla="*/ 64 h 174"/>
                  <a:gd name="T70" fmla="*/ 51 w 135"/>
                  <a:gd name="T71" fmla="*/ 69 h 174"/>
                  <a:gd name="T72" fmla="*/ 68 w 135"/>
                  <a:gd name="T73" fmla="*/ 73 h 174"/>
                  <a:gd name="T74" fmla="*/ 86 w 135"/>
                  <a:gd name="T75" fmla="*/ 78 h 174"/>
                  <a:gd name="T76" fmla="*/ 99 w 135"/>
                  <a:gd name="T77" fmla="*/ 82 h 174"/>
                  <a:gd name="T78" fmla="*/ 112 w 135"/>
                  <a:gd name="T79" fmla="*/ 87 h 174"/>
                  <a:gd name="T80" fmla="*/ 127 w 135"/>
                  <a:gd name="T81" fmla="*/ 101 h 174"/>
                  <a:gd name="T82" fmla="*/ 135 w 135"/>
                  <a:gd name="T83" fmla="*/ 118 h 174"/>
                  <a:gd name="T84" fmla="*/ 132 w 135"/>
                  <a:gd name="T85" fmla="*/ 138 h 174"/>
                  <a:gd name="T86" fmla="*/ 123 w 135"/>
                  <a:gd name="T87" fmla="*/ 156 h 174"/>
                  <a:gd name="T88" fmla="*/ 105 w 135"/>
                  <a:gd name="T89" fmla="*/ 169 h 174"/>
                  <a:gd name="T90" fmla="*/ 93 w 135"/>
                  <a:gd name="T91" fmla="*/ 172 h 174"/>
                  <a:gd name="T92" fmla="*/ 81 w 135"/>
                  <a:gd name="T93" fmla="*/ 174 h 174"/>
                  <a:gd name="T94" fmla="*/ 67 w 135"/>
                  <a:gd name="T95" fmla="*/ 174 h 174"/>
                  <a:gd name="T96" fmla="*/ 52 w 135"/>
                  <a:gd name="T97" fmla="*/ 173 h 174"/>
                  <a:gd name="T98" fmla="*/ 38 w 135"/>
                  <a:gd name="T99" fmla="*/ 170 h 174"/>
                  <a:gd name="T100" fmla="*/ 21 w 135"/>
                  <a:gd name="T101" fmla="*/ 159 h 174"/>
                  <a:gd name="T102" fmla="*/ 6 w 135"/>
                  <a:gd name="T103" fmla="*/ 139 h 174"/>
                  <a:gd name="T104" fmla="*/ 0 w 135"/>
                  <a:gd name="T105" fmla="*/ 1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74">
                    <a:moveTo>
                      <a:pt x="0" y="114"/>
                    </a:moveTo>
                    <a:lnTo>
                      <a:pt x="23" y="114"/>
                    </a:lnTo>
                    <a:lnTo>
                      <a:pt x="24" y="120"/>
                    </a:lnTo>
                    <a:lnTo>
                      <a:pt x="25" y="126"/>
                    </a:lnTo>
                    <a:lnTo>
                      <a:pt x="27" y="131"/>
                    </a:lnTo>
                    <a:lnTo>
                      <a:pt x="29" y="135"/>
                    </a:lnTo>
                    <a:lnTo>
                      <a:pt x="32" y="140"/>
                    </a:lnTo>
                    <a:lnTo>
                      <a:pt x="36" y="144"/>
                    </a:lnTo>
                    <a:lnTo>
                      <a:pt x="40" y="147"/>
                    </a:lnTo>
                    <a:lnTo>
                      <a:pt x="45" y="149"/>
                    </a:lnTo>
                    <a:lnTo>
                      <a:pt x="51" y="151"/>
                    </a:lnTo>
                    <a:lnTo>
                      <a:pt x="57" y="154"/>
                    </a:lnTo>
                    <a:lnTo>
                      <a:pt x="64" y="155"/>
                    </a:lnTo>
                    <a:lnTo>
                      <a:pt x="71" y="155"/>
                    </a:lnTo>
                    <a:lnTo>
                      <a:pt x="78" y="155"/>
                    </a:lnTo>
                    <a:lnTo>
                      <a:pt x="83" y="154"/>
                    </a:lnTo>
                    <a:lnTo>
                      <a:pt x="88" y="153"/>
                    </a:lnTo>
                    <a:lnTo>
                      <a:pt x="93" y="150"/>
                    </a:lnTo>
                    <a:lnTo>
                      <a:pt x="97" y="148"/>
                    </a:lnTo>
                    <a:lnTo>
                      <a:pt x="101" y="146"/>
                    </a:lnTo>
                    <a:lnTo>
                      <a:pt x="105" y="143"/>
                    </a:lnTo>
                    <a:lnTo>
                      <a:pt x="108" y="140"/>
                    </a:lnTo>
                    <a:lnTo>
                      <a:pt x="109" y="136"/>
                    </a:lnTo>
                    <a:lnTo>
                      <a:pt x="111" y="132"/>
                    </a:lnTo>
                    <a:lnTo>
                      <a:pt x="112" y="129"/>
                    </a:lnTo>
                    <a:lnTo>
                      <a:pt x="112" y="126"/>
                    </a:lnTo>
                    <a:lnTo>
                      <a:pt x="112" y="121"/>
                    </a:lnTo>
                    <a:lnTo>
                      <a:pt x="111" y="118"/>
                    </a:lnTo>
                    <a:lnTo>
                      <a:pt x="110" y="115"/>
                    </a:lnTo>
                    <a:lnTo>
                      <a:pt x="108" y="113"/>
                    </a:lnTo>
                    <a:lnTo>
                      <a:pt x="106" y="110"/>
                    </a:lnTo>
                    <a:lnTo>
                      <a:pt x="102" y="108"/>
                    </a:lnTo>
                    <a:lnTo>
                      <a:pt x="98" y="105"/>
                    </a:lnTo>
                    <a:lnTo>
                      <a:pt x="94" y="103"/>
                    </a:lnTo>
                    <a:lnTo>
                      <a:pt x="88" y="101"/>
                    </a:lnTo>
                    <a:lnTo>
                      <a:pt x="82" y="99"/>
                    </a:lnTo>
                    <a:lnTo>
                      <a:pt x="74" y="97"/>
                    </a:lnTo>
                    <a:lnTo>
                      <a:pt x="64" y="95"/>
                    </a:lnTo>
                    <a:lnTo>
                      <a:pt x="58" y="94"/>
                    </a:lnTo>
                    <a:lnTo>
                      <a:pt x="53" y="93"/>
                    </a:lnTo>
                    <a:lnTo>
                      <a:pt x="48" y="90"/>
                    </a:lnTo>
                    <a:lnTo>
                      <a:pt x="43" y="89"/>
                    </a:lnTo>
                    <a:lnTo>
                      <a:pt x="39" y="88"/>
                    </a:lnTo>
                    <a:lnTo>
                      <a:pt x="36" y="86"/>
                    </a:lnTo>
                    <a:lnTo>
                      <a:pt x="32" y="85"/>
                    </a:lnTo>
                    <a:lnTo>
                      <a:pt x="30" y="84"/>
                    </a:lnTo>
                    <a:lnTo>
                      <a:pt x="24" y="81"/>
                    </a:lnTo>
                    <a:lnTo>
                      <a:pt x="20" y="76"/>
                    </a:lnTo>
                    <a:lnTo>
                      <a:pt x="15" y="72"/>
                    </a:lnTo>
                    <a:lnTo>
                      <a:pt x="12" y="68"/>
                    </a:lnTo>
                    <a:lnTo>
                      <a:pt x="9" y="64"/>
                    </a:lnTo>
                    <a:lnTo>
                      <a:pt x="8" y="58"/>
                    </a:lnTo>
                    <a:lnTo>
                      <a:pt x="6" y="53"/>
                    </a:lnTo>
                    <a:lnTo>
                      <a:pt x="6" y="48"/>
                    </a:lnTo>
                    <a:lnTo>
                      <a:pt x="6" y="41"/>
                    </a:lnTo>
                    <a:lnTo>
                      <a:pt x="8" y="35"/>
                    </a:lnTo>
                    <a:lnTo>
                      <a:pt x="10" y="28"/>
                    </a:lnTo>
                    <a:lnTo>
                      <a:pt x="13" y="23"/>
                    </a:lnTo>
                    <a:lnTo>
                      <a:pt x="17" y="19"/>
                    </a:lnTo>
                    <a:lnTo>
                      <a:pt x="22" y="13"/>
                    </a:lnTo>
                    <a:lnTo>
                      <a:pt x="28" y="10"/>
                    </a:lnTo>
                    <a:lnTo>
                      <a:pt x="35" y="7"/>
                    </a:lnTo>
                    <a:lnTo>
                      <a:pt x="42" y="4"/>
                    </a:lnTo>
                    <a:lnTo>
                      <a:pt x="50" y="1"/>
                    </a:lnTo>
                    <a:lnTo>
                      <a:pt x="58" y="0"/>
                    </a:lnTo>
                    <a:lnTo>
                      <a:pt x="66" y="0"/>
                    </a:lnTo>
                    <a:lnTo>
                      <a:pt x="70" y="0"/>
                    </a:lnTo>
                    <a:lnTo>
                      <a:pt x="75" y="0"/>
                    </a:lnTo>
                    <a:lnTo>
                      <a:pt x="80" y="1"/>
                    </a:lnTo>
                    <a:lnTo>
                      <a:pt x="84" y="1"/>
                    </a:lnTo>
                    <a:lnTo>
                      <a:pt x="88" y="3"/>
                    </a:lnTo>
                    <a:lnTo>
                      <a:pt x="93" y="4"/>
                    </a:lnTo>
                    <a:lnTo>
                      <a:pt x="97" y="6"/>
                    </a:lnTo>
                    <a:lnTo>
                      <a:pt x="100" y="7"/>
                    </a:lnTo>
                    <a:lnTo>
                      <a:pt x="107" y="10"/>
                    </a:lnTo>
                    <a:lnTo>
                      <a:pt x="113" y="14"/>
                    </a:lnTo>
                    <a:lnTo>
                      <a:pt x="117" y="19"/>
                    </a:lnTo>
                    <a:lnTo>
                      <a:pt x="122" y="24"/>
                    </a:lnTo>
                    <a:lnTo>
                      <a:pt x="125" y="30"/>
                    </a:lnTo>
                    <a:lnTo>
                      <a:pt x="128" y="37"/>
                    </a:lnTo>
                    <a:lnTo>
                      <a:pt x="129" y="43"/>
                    </a:lnTo>
                    <a:lnTo>
                      <a:pt x="130" y="51"/>
                    </a:lnTo>
                    <a:lnTo>
                      <a:pt x="109" y="51"/>
                    </a:lnTo>
                    <a:lnTo>
                      <a:pt x="107" y="44"/>
                    </a:lnTo>
                    <a:lnTo>
                      <a:pt x="105" y="38"/>
                    </a:lnTo>
                    <a:lnTo>
                      <a:pt x="101" y="33"/>
                    </a:lnTo>
                    <a:lnTo>
                      <a:pt x="97" y="28"/>
                    </a:lnTo>
                    <a:lnTo>
                      <a:pt x="91" y="25"/>
                    </a:lnTo>
                    <a:lnTo>
                      <a:pt x="84" y="23"/>
                    </a:lnTo>
                    <a:lnTo>
                      <a:pt x="75" y="22"/>
                    </a:lnTo>
                    <a:lnTo>
                      <a:pt x="67" y="21"/>
                    </a:lnTo>
                    <a:lnTo>
                      <a:pt x="57" y="22"/>
                    </a:lnTo>
                    <a:lnTo>
                      <a:pt x="50" y="23"/>
                    </a:lnTo>
                    <a:lnTo>
                      <a:pt x="43" y="25"/>
                    </a:lnTo>
                    <a:lnTo>
                      <a:pt x="38" y="28"/>
                    </a:lnTo>
                    <a:lnTo>
                      <a:pt x="34" y="33"/>
                    </a:lnTo>
                    <a:lnTo>
                      <a:pt x="30" y="37"/>
                    </a:lnTo>
                    <a:lnTo>
                      <a:pt x="29" y="41"/>
                    </a:lnTo>
                    <a:lnTo>
                      <a:pt x="28" y="46"/>
                    </a:lnTo>
                    <a:lnTo>
                      <a:pt x="28" y="51"/>
                    </a:lnTo>
                    <a:lnTo>
                      <a:pt x="30" y="54"/>
                    </a:lnTo>
                    <a:lnTo>
                      <a:pt x="31" y="58"/>
                    </a:lnTo>
                    <a:lnTo>
                      <a:pt x="35" y="61"/>
                    </a:lnTo>
                    <a:lnTo>
                      <a:pt x="37" y="63"/>
                    </a:lnTo>
                    <a:lnTo>
                      <a:pt x="39" y="64"/>
                    </a:lnTo>
                    <a:lnTo>
                      <a:pt x="42" y="66"/>
                    </a:lnTo>
                    <a:lnTo>
                      <a:pt x="46" y="67"/>
                    </a:lnTo>
                    <a:lnTo>
                      <a:pt x="51" y="69"/>
                    </a:lnTo>
                    <a:lnTo>
                      <a:pt x="56" y="70"/>
                    </a:lnTo>
                    <a:lnTo>
                      <a:pt x="62" y="72"/>
                    </a:lnTo>
                    <a:lnTo>
                      <a:pt x="68" y="73"/>
                    </a:lnTo>
                    <a:lnTo>
                      <a:pt x="74" y="74"/>
                    </a:lnTo>
                    <a:lnTo>
                      <a:pt x="81" y="76"/>
                    </a:lnTo>
                    <a:lnTo>
                      <a:pt x="86" y="78"/>
                    </a:lnTo>
                    <a:lnTo>
                      <a:pt x="92" y="79"/>
                    </a:lnTo>
                    <a:lnTo>
                      <a:pt x="96" y="81"/>
                    </a:lnTo>
                    <a:lnTo>
                      <a:pt x="99" y="82"/>
                    </a:lnTo>
                    <a:lnTo>
                      <a:pt x="102" y="83"/>
                    </a:lnTo>
                    <a:lnTo>
                      <a:pt x="106" y="84"/>
                    </a:lnTo>
                    <a:lnTo>
                      <a:pt x="112" y="87"/>
                    </a:lnTo>
                    <a:lnTo>
                      <a:pt x="119" y="91"/>
                    </a:lnTo>
                    <a:lnTo>
                      <a:pt x="123" y="96"/>
                    </a:lnTo>
                    <a:lnTo>
                      <a:pt x="127" y="101"/>
                    </a:lnTo>
                    <a:lnTo>
                      <a:pt x="130" y="106"/>
                    </a:lnTo>
                    <a:lnTo>
                      <a:pt x="132" y="112"/>
                    </a:lnTo>
                    <a:lnTo>
                      <a:pt x="135" y="118"/>
                    </a:lnTo>
                    <a:lnTo>
                      <a:pt x="135" y="125"/>
                    </a:lnTo>
                    <a:lnTo>
                      <a:pt x="134" y="131"/>
                    </a:lnTo>
                    <a:lnTo>
                      <a:pt x="132" y="138"/>
                    </a:lnTo>
                    <a:lnTo>
                      <a:pt x="130" y="144"/>
                    </a:lnTo>
                    <a:lnTo>
                      <a:pt x="127" y="150"/>
                    </a:lnTo>
                    <a:lnTo>
                      <a:pt x="123" y="156"/>
                    </a:lnTo>
                    <a:lnTo>
                      <a:pt x="117" y="161"/>
                    </a:lnTo>
                    <a:lnTo>
                      <a:pt x="111" y="165"/>
                    </a:lnTo>
                    <a:lnTo>
                      <a:pt x="105" y="169"/>
                    </a:lnTo>
                    <a:lnTo>
                      <a:pt x="101" y="170"/>
                    </a:lnTo>
                    <a:lnTo>
                      <a:pt x="97" y="171"/>
                    </a:lnTo>
                    <a:lnTo>
                      <a:pt x="93" y="172"/>
                    </a:lnTo>
                    <a:lnTo>
                      <a:pt x="89" y="173"/>
                    </a:lnTo>
                    <a:lnTo>
                      <a:pt x="85" y="173"/>
                    </a:lnTo>
                    <a:lnTo>
                      <a:pt x="81" y="174"/>
                    </a:lnTo>
                    <a:lnTo>
                      <a:pt x="77" y="174"/>
                    </a:lnTo>
                    <a:lnTo>
                      <a:pt x="72" y="174"/>
                    </a:lnTo>
                    <a:lnTo>
                      <a:pt x="67" y="174"/>
                    </a:lnTo>
                    <a:lnTo>
                      <a:pt x="62" y="174"/>
                    </a:lnTo>
                    <a:lnTo>
                      <a:pt x="56" y="173"/>
                    </a:lnTo>
                    <a:lnTo>
                      <a:pt x="52" y="173"/>
                    </a:lnTo>
                    <a:lnTo>
                      <a:pt x="46" y="172"/>
                    </a:lnTo>
                    <a:lnTo>
                      <a:pt x="42" y="171"/>
                    </a:lnTo>
                    <a:lnTo>
                      <a:pt x="38" y="170"/>
                    </a:lnTo>
                    <a:lnTo>
                      <a:pt x="34" y="169"/>
                    </a:lnTo>
                    <a:lnTo>
                      <a:pt x="26" y="164"/>
                    </a:lnTo>
                    <a:lnTo>
                      <a:pt x="21" y="159"/>
                    </a:lnTo>
                    <a:lnTo>
                      <a:pt x="14" y="153"/>
                    </a:lnTo>
                    <a:lnTo>
                      <a:pt x="10" y="146"/>
                    </a:lnTo>
                    <a:lnTo>
                      <a:pt x="6" y="139"/>
                    </a:lnTo>
                    <a:lnTo>
                      <a:pt x="2" y="131"/>
                    </a:lnTo>
                    <a:lnTo>
                      <a:pt x="1" y="123"/>
                    </a:lnTo>
                    <a:lnTo>
                      <a:pt x="0" y="1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8" name="Freeform 84"/>
              <p:cNvSpPr>
                <a:spLocks/>
              </p:cNvSpPr>
              <p:nvPr/>
            </p:nvSpPr>
            <p:spPr bwMode="auto">
              <a:xfrm>
                <a:off x="2716" y="1388"/>
                <a:ext cx="75" cy="87"/>
              </a:xfrm>
              <a:custGeom>
                <a:avLst/>
                <a:gdLst>
                  <a:gd name="T0" fmla="*/ 149 w 149"/>
                  <a:gd name="T1" fmla="*/ 118 h 174"/>
                  <a:gd name="T2" fmla="*/ 138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4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8 w 149"/>
                  <a:gd name="T43" fmla="*/ 1 h 174"/>
                  <a:gd name="T44" fmla="*/ 79 w 149"/>
                  <a:gd name="T45" fmla="*/ 0 h 174"/>
                  <a:gd name="T46" fmla="*/ 91 w 149"/>
                  <a:gd name="T47" fmla="*/ 1 h 174"/>
                  <a:gd name="T48" fmla="*/ 102 w 149"/>
                  <a:gd name="T49" fmla="*/ 4 h 174"/>
                  <a:gd name="T50" fmla="*/ 111 w 149"/>
                  <a:gd name="T51" fmla="*/ 8 h 174"/>
                  <a:gd name="T52" fmla="*/ 121 w 149"/>
                  <a:gd name="T53" fmla="*/ 13 h 174"/>
                  <a:gd name="T54" fmla="*/ 135 w 149"/>
                  <a:gd name="T55" fmla="*/ 29 h 174"/>
                  <a:gd name="T56" fmla="*/ 145 w 149"/>
                  <a:gd name="T57" fmla="*/ 51 h 174"/>
                  <a:gd name="T58" fmla="*/ 119 w 149"/>
                  <a:gd name="T59" fmla="*/ 48 h 174"/>
                  <a:gd name="T60" fmla="*/ 110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39 w 149"/>
                  <a:gd name="T75" fmla="*/ 35 h 174"/>
                  <a:gd name="T76" fmla="*/ 31 w 149"/>
                  <a:gd name="T77" fmla="*/ 48 h 174"/>
                  <a:gd name="T78" fmla="*/ 25 w 149"/>
                  <a:gd name="T79" fmla="*/ 63 h 174"/>
                  <a:gd name="T80" fmla="*/ 22 w 149"/>
                  <a:gd name="T81" fmla="*/ 79 h 174"/>
                  <a:gd name="T82" fmla="*/ 22 w 149"/>
                  <a:gd name="T83" fmla="*/ 97 h 174"/>
                  <a:gd name="T84" fmla="*/ 25 w 149"/>
                  <a:gd name="T85" fmla="*/ 115 h 174"/>
                  <a:gd name="T86" fmla="*/ 32 w 149"/>
                  <a:gd name="T87" fmla="*/ 131 h 174"/>
                  <a:gd name="T88" fmla="*/ 42 w 149"/>
                  <a:gd name="T89" fmla="*/ 143 h 174"/>
                  <a:gd name="T90" fmla="*/ 54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8" y="143"/>
                    </a:lnTo>
                    <a:lnTo>
                      <a:pt x="132" y="153"/>
                    </a:lnTo>
                    <a:lnTo>
                      <a:pt x="123" y="161"/>
                    </a:lnTo>
                    <a:lnTo>
                      <a:pt x="119" y="164"/>
                    </a:lnTo>
                    <a:lnTo>
                      <a:pt x="114" y="168"/>
                    </a:lnTo>
                    <a:lnTo>
                      <a:pt x="108" y="170"/>
                    </a:lnTo>
                    <a:lnTo>
                      <a:pt x="103" y="171"/>
                    </a:lnTo>
                    <a:lnTo>
                      <a:pt x="97" y="173"/>
                    </a:lnTo>
                    <a:lnTo>
                      <a:pt x="92" y="173"/>
                    </a:lnTo>
                    <a:lnTo>
                      <a:pt x="86" y="174"/>
                    </a:lnTo>
                    <a:lnTo>
                      <a:pt x="79" y="174"/>
                    </a:lnTo>
                    <a:lnTo>
                      <a:pt x="73" y="174"/>
                    </a:lnTo>
                    <a:lnTo>
                      <a:pt x="66" y="174"/>
                    </a:lnTo>
                    <a:lnTo>
                      <a:pt x="60" y="173"/>
                    </a:lnTo>
                    <a:lnTo>
                      <a:pt x="54" y="172"/>
                    </a:lnTo>
                    <a:lnTo>
                      <a:pt x="49" y="171"/>
                    </a:lnTo>
                    <a:lnTo>
                      <a:pt x="44" y="169"/>
                    </a:lnTo>
                    <a:lnTo>
                      <a:pt x="38"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8" y="1"/>
                    </a:lnTo>
                    <a:lnTo>
                      <a:pt x="74" y="0"/>
                    </a:lnTo>
                    <a:lnTo>
                      <a:pt x="79" y="0"/>
                    </a:lnTo>
                    <a:lnTo>
                      <a:pt x="86" y="0"/>
                    </a:lnTo>
                    <a:lnTo>
                      <a:pt x="91" y="1"/>
                    </a:lnTo>
                    <a:lnTo>
                      <a:pt x="96" y="3"/>
                    </a:lnTo>
                    <a:lnTo>
                      <a:pt x="102" y="4"/>
                    </a:lnTo>
                    <a:lnTo>
                      <a:pt x="107" y="6"/>
                    </a:lnTo>
                    <a:lnTo>
                      <a:pt x="111" y="8"/>
                    </a:lnTo>
                    <a:lnTo>
                      <a:pt x="117" y="10"/>
                    </a:lnTo>
                    <a:lnTo>
                      <a:pt x="121" y="13"/>
                    </a:lnTo>
                    <a:lnTo>
                      <a:pt x="129" y="21"/>
                    </a:lnTo>
                    <a:lnTo>
                      <a:pt x="135" y="29"/>
                    </a:lnTo>
                    <a:lnTo>
                      <a:pt x="140" y="39"/>
                    </a:lnTo>
                    <a:lnTo>
                      <a:pt x="145" y="51"/>
                    </a:lnTo>
                    <a:lnTo>
                      <a:pt x="122" y="56"/>
                    </a:lnTo>
                    <a:lnTo>
                      <a:pt x="119" y="48"/>
                    </a:lnTo>
                    <a:lnTo>
                      <a:pt x="116" y="40"/>
                    </a:lnTo>
                    <a:lnTo>
                      <a:pt x="110" y="34"/>
                    </a:lnTo>
                    <a:lnTo>
                      <a:pt x="106" y="29"/>
                    </a:lnTo>
                    <a:lnTo>
                      <a:pt x="100" y="26"/>
                    </a:lnTo>
                    <a:lnTo>
                      <a:pt x="93" y="23"/>
                    </a:lnTo>
                    <a:lnTo>
                      <a:pt x="86" y="22"/>
                    </a:lnTo>
                    <a:lnTo>
                      <a:pt x="78" y="21"/>
                    </a:lnTo>
                    <a:lnTo>
                      <a:pt x="74" y="21"/>
                    </a:lnTo>
                    <a:lnTo>
                      <a:pt x="68" y="22"/>
                    </a:lnTo>
                    <a:lnTo>
                      <a:pt x="64" y="22"/>
                    </a:lnTo>
                    <a:lnTo>
                      <a:pt x="61" y="23"/>
                    </a:lnTo>
                    <a:lnTo>
                      <a:pt x="57" y="25"/>
                    </a:lnTo>
                    <a:lnTo>
                      <a:pt x="52" y="26"/>
                    </a:lnTo>
                    <a:lnTo>
                      <a:pt x="49" y="28"/>
                    </a:lnTo>
                    <a:lnTo>
                      <a:pt x="46" y="30"/>
                    </a:lnTo>
                    <a:lnTo>
                      <a:pt x="39" y="35"/>
                    </a:lnTo>
                    <a:lnTo>
                      <a:pt x="35" y="41"/>
                    </a:lnTo>
                    <a:lnTo>
                      <a:pt x="31" y="48"/>
                    </a:lnTo>
                    <a:lnTo>
                      <a:pt x="28" y="55"/>
                    </a:lnTo>
                    <a:lnTo>
                      <a:pt x="25" y="63"/>
                    </a:lnTo>
                    <a:lnTo>
                      <a:pt x="23" y="70"/>
                    </a:lnTo>
                    <a:lnTo>
                      <a:pt x="22" y="79"/>
                    </a:lnTo>
                    <a:lnTo>
                      <a:pt x="22" y="87"/>
                    </a:lnTo>
                    <a:lnTo>
                      <a:pt x="22" y="97"/>
                    </a:lnTo>
                    <a:lnTo>
                      <a:pt x="24" y="106"/>
                    </a:lnTo>
                    <a:lnTo>
                      <a:pt x="25" y="115"/>
                    </a:lnTo>
                    <a:lnTo>
                      <a:pt x="29" y="124"/>
                    </a:lnTo>
                    <a:lnTo>
                      <a:pt x="32" y="131"/>
                    </a:lnTo>
                    <a:lnTo>
                      <a:pt x="36" y="138"/>
                    </a:lnTo>
                    <a:lnTo>
                      <a:pt x="42" y="143"/>
                    </a:lnTo>
                    <a:lnTo>
                      <a:pt x="48" y="147"/>
                    </a:lnTo>
                    <a:lnTo>
                      <a:pt x="54"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89" name="Freeform 85"/>
              <p:cNvSpPr>
                <a:spLocks/>
              </p:cNvSpPr>
              <p:nvPr/>
            </p:nvSpPr>
            <p:spPr bwMode="auto">
              <a:xfrm>
                <a:off x="2851" y="1388"/>
                <a:ext cx="74" cy="87"/>
              </a:xfrm>
              <a:custGeom>
                <a:avLst/>
                <a:gdLst>
                  <a:gd name="T0" fmla="*/ 150 w 150"/>
                  <a:gd name="T1" fmla="*/ 118 h 174"/>
                  <a:gd name="T2" fmla="*/ 139 w 150"/>
                  <a:gd name="T3" fmla="*/ 143 h 174"/>
                  <a:gd name="T4" fmla="*/ 124 w 150"/>
                  <a:gd name="T5" fmla="*/ 161 h 174"/>
                  <a:gd name="T6" fmla="*/ 114 w 150"/>
                  <a:gd name="T7" fmla="*/ 168 h 174"/>
                  <a:gd name="T8" fmla="*/ 104 w 150"/>
                  <a:gd name="T9" fmla="*/ 171 h 174"/>
                  <a:gd name="T10" fmla="*/ 93 w 150"/>
                  <a:gd name="T11" fmla="*/ 173 h 174"/>
                  <a:gd name="T12" fmla="*/ 80 w 150"/>
                  <a:gd name="T13" fmla="*/ 174 h 174"/>
                  <a:gd name="T14" fmla="*/ 67 w 150"/>
                  <a:gd name="T15" fmla="*/ 174 h 174"/>
                  <a:gd name="T16" fmla="*/ 55 w 150"/>
                  <a:gd name="T17" fmla="*/ 172 h 174"/>
                  <a:gd name="T18" fmla="*/ 45 w 150"/>
                  <a:gd name="T19" fmla="*/ 169 h 174"/>
                  <a:gd name="T20" fmla="*/ 35 w 150"/>
                  <a:gd name="T21" fmla="*/ 164 h 174"/>
                  <a:gd name="T22" fmla="*/ 21 w 150"/>
                  <a:gd name="T23" fmla="*/ 150 h 174"/>
                  <a:gd name="T24" fmla="*/ 9 w 150"/>
                  <a:gd name="T25" fmla="*/ 132 h 174"/>
                  <a:gd name="T26" fmla="*/ 3 w 150"/>
                  <a:gd name="T27" fmla="*/ 111 h 174"/>
                  <a:gd name="T28" fmla="*/ 0 w 150"/>
                  <a:gd name="T29" fmla="*/ 87 h 174"/>
                  <a:gd name="T30" fmla="*/ 3 w 150"/>
                  <a:gd name="T31" fmla="*/ 63 h 174"/>
                  <a:gd name="T32" fmla="*/ 10 w 150"/>
                  <a:gd name="T33" fmla="*/ 41 h 174"/>
                  <a:gd name="T34" fmla="*/ 22 w 150"/>
                  <a:gd name="T35" fmla="*/ 23 h 174"/>
                  <a:gd name="T36" fmla="*/ 39 w 150"/>
                  <a:gd name="T37" fmla="*/ 11 h 174"/>
                  <a:gd name="T38" fmla="*/ 49 w 150"/>
                  <a:gd name="T39" fmla="*/ 6 h 174"/>
                  <a:gd name="T40" fmla="*/ 59 w 150"/>
                  <a:gd name="T41" fmla="*/ 3 h 174"/>
                  <a:gd name="T42" fmla="*/ 69 w 150"/>
                  <a:gd name="T43" fmla="*/ 1 h 174"/>
                  <a:gd name="T44" fmla="*/ 80 w 150"/>
                  <a:gd name="T45" fmla="*/ 0 h 174"/>
                  <a:gd name="T46" fmla="*/ 92 w 150"/>
                  <a:gd name="T47" fmla="*/ 1 h 174"/>
                  <a:gd name="T48" fmla="*/ 103 w 150"/>
                  <a:gd name="T49" fmla="*/ 4 h 174"/>
                  <a:gd name="T50" fmla="*/ 112 w 150"/>
                  <a:gd name="T51" fmla="*/ 8 h 174"/>
                  <a:gd name="T52" fmla="*/ 122 w 150"/>
                  <a:gd name="T53" fmla="*/ 13 h 174"/>
                  <a:gd name="T54" fmla="*/ 136 w 150"/>
                  <a:gd name="T55" fmla="*/ 29 h 174"/>
                  <a:gd name="T56" fmla="*/ 146 w 150"/>
                  <a:gd name="T57" fmla="*/ 51 h 174"/>
                  <a:gd name="T58" fmla="*/ 120 w 150"/>
                  <a:gd name="T59" fmla="*/ 48 h 174"/>
                  <a:gd name="T60" fmla="*/ 111 w 150"/>
                  <a:gd name="T61" fmla="*/ 34 h 174"/>
                  <a:gd name="T62" fmla="*/ 100 w 150"/>
                  <a:gd name="T63" fmla="*/ 26 h 174"/>
                  <a:gd name="T64" fmla="*/ 87 w 150"/>
                  <a:gd name="T65" fmla="*/ 22 h 174"/>
                  <a:gd name="T66" fmla="*/ 75 w 150"/>
                  <a:gd name="T67" fmla="*/ 21 h 174"/>
                  <a:gd name="T68" fmla="*/ 65 w 150"/>
                  <a:gd name="T69" fmla="*/ 22 h 174"/>
                  <a:gd name="T70" fmla="*/ 57 w 150"/>
                  <a:gd name="T71" fmla="*/ 25 h 174"/>
                  <a:gd name="T72" fmla="*/ 50 w 150"/>
                  <a:gd name="T73" fmla="*/ 28 h 174"/>
                  <a:gd name="T74" fmla="*/ 40 w 150"/>
                  <a:gd name="T75" fmla="*/ 35 h 174"/>
                  <a:gd name="T76" fmla="*/ 32 w 150"/>
                  <a:gd name="T77" fmla="*/ 48 h 174"/>
                  <a:gd name="T78" fmla="*/ 26 w 150"/>
                  <a:gd name="T79" fmla="*/ 63 h 174"/>
                  <a:gd name="T80" fmla="*/ 23 w 150"/>
                  <a:gd name="T81" fmla="*/ 79 h 174"/>
                  <a:gd name="T82" fmla="*/ 23 w 150"/>
                  <a:gd name="T83" fmla="*/ 97 h 174"/>
                  <a:gd name="T84" fmla="*/ 26 w 150"/>
                  <a:gd name="T85" fmla="*/ 115 h 174"/>
                  <a:gd name="T86" fmla="*/ 33 w 150"/>
                  <a:gd name="T87" fmla="*/ 131 h 174"/>
                  <a:gd name="T88" fmla="*/ 42 w 150"/>
                  <a:gd name="T89" fmla="*/ 143 h 174"/>
                  <a:gd name="T90" fmla="*/ 55 w 150"/>
                  <a:gd name="T91" fmla="*/ 150 h 174"/>
                  <a:gd name="T92" fmla="*/ 70 w 150"/>
                  <a:gd name="T93" fmla="*/ 155 h 174"/>
                  <a:gd name="T94" fmla="*/ 87 w 150"/>
                  <a:gd name="T95" fmla="*/ 154 h 174"/>
                  <a:gd name="T96" fmla="*/ 103 w 150"/>
                  <a:gd name="T97" fmla="*/ 149 h 174"/>
                  <a:gd name="T98" fmla="*/ 116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6" y="131"/>
                    </a:lnTo>
                    <a:lnTo>
                      <a:pt x="139" y="143"/>
                    </a:lnTo>
                    <a:lnTo>
                      <a:pt x="133" y="153"/>
                    </a:lnTo>
                    <a:lnTo>
                      <a:pt x="124" y="161"/>
                    </a:lnTo>
                    <a:lnTo>
                      <a:pt x="120" y="164"/>
                    </a:lnTo>
                    <a:lnTo>
                      <a:pt x="114" y="168"/>
                    </a:lnTo>
                    <a:lnTo>
                      <a:pt x="109" y="170"/>
                    </a:lnTo>
                    <a:lnTo>
                      <a:pt x="104" y="171"/>
                    </a:lnTo>
                    <a:lnTo>
                      <a:pt x="98" y="173"/>
                    </a:lnTo>
                    <a:lnTo>
                      <a:pt x="93" y="173"/>
                    </a:lnTo>
                    <a:lnTo>
                      <a:pt x="87" y="174"/>
                    </a:lnTo>
                    <a:lnTo>
                      <a:pt x="80" y="174"/>
                    </a:lnTo>
                    <a:lnTo>
                      <a:pt x="74" y="174"/>
                    </a:lnTo>
                    <a:lnTo>
                      <a:pt x="67" y="174"/>
                    </a:lnTo>
                    <a:lnTo>
                      <a:pt x="61" y="173"/>
                    </a:lnTo>
                    <a:lnTo>
                      <a:pt x="55" y="172"/>
                    </a:lnTo>
                    <a:lnTo>
                      <a:pt x="50" y="171"/>
                    </a:lnTo>
                    <a:lnTo>
                      <a:pt x="45" y="169"/>
                    </a:lnTo>
                    <a:lnTo>
                      <a:pt x="39" y="166"/>
                    </a:lnTo>
                    <a:lnTo>
                      <a:pt x="35" y="164"/>
                    </a:lnTo>
                    <a:lnTo>
                      <a:pt x="27" y="158"/>
                    </a:lnTo>
                    <a:lnTo>
                      <a:pt x="21" y="150"/>
                    </a:lnTo>
                    <a:lnTo>
                      <a:pt x="14" y="142"/>
                    </a:lnTo>
                    <a:lnTo>
                      <a:pt x="9" y="132"/>
                    </a:lnTo>
                    <a:lnTo>
                      <a:pt x="6" y="121"/>
                    </a:lnTo>
                    <a:lnTo>
                      <a:pt x="3" y="111"/>
                    </a:lnTo>
                    <a:lnTo>
                      <a:pt x="2" y="99"/>
                    </a:lnTo>
                    <a:lnTo>
                      <a:pt x="0" y="87"/>
                    </a:lnTo>
                    <a:lnTo>
                      <a:pt x="2" y="74"/>
                    </a:lnTo>
                    <a:lnTo>
                      <a:pt x="3" y="63"/>
                    </a:lnTo>
                    <a:lnTo>
                      <a:pt x="6" y="51"/>
                    </a:lnTo>
                    <a:lnTo>
                      <a:pt x="10" y="41"/>
                    </a:lnTo>
                    <a:lnTo>
                      <a:pt x="16" y="31"/>
                    </a:lnTo>
                    <a:lnTo>
                      <a:pt x="22" y="23"/>
                    </a:lnTo>
                    <a:lnTo>
                      <a:pt x="31" y="16"/>
                    </a:lnTo>
                    <a:lnTo>
                      <a:pt x="39" y="11"/>
                    </a:lnTo>
                    <a:lnTo>
                      <a:pt x="43" y="9"/>
                    </a:lnTo>
                    <a:lnTo>
                      <a:pt x="49" y="6"/>
                    </a:lnTo>
                    <a:lnTo>
                      <a:pt x="53" y="5"/>
                    </a:lnTo>
                    <a:lnTo>
                      <a:pt x="59" y="3"/>
                    </a:lnTo>
                    <a:lnTo>
                      <a:pt x="64" y="1"/>
                    </a:lnTo>
                    <a:lnTo>
                      <a:pt x="69" y="1"/>
                    </a:lnTo>
                    <a:lnTo>
                      <a:pt x="75" y="0"/>
                    </a:lnTo>
                    <a:lnTo>
                      <a:pt x="80" y="0"/>
                    </a:lnTo>
                    <a:lnTo>
                      <a:pt x="87" y="0"/>
                    </a:lnTo>
                    <a:lnTo>
                      <a:pt x="92" y="1"/>
                    </a:lnTo>
                    <a:lnTo>
                      <a:pt x="97" y="3"/>
                    </a:lnTo>
                    <a:lnTo>
                      <a:pt x="103" y="4"/>
                    </a:lnTo>
                    <a:lnTo>
                      <a:pt x="108" y="6"/>
                    </a:lnTo>
                    <a:lnTo>
                      <a:pt x="112" y="8"/>
                    </a:lnTo>
                    <a:lnTo>
                      <a:pt x="118" y="10"/>
                    </a:lnTo>
                    <a:lnTo>
                      <a:pt x="122" y="13"/>
                    </a:lnTo>
                    <a:lnTo>
                      <a:pt x="130" y="21"/>
                    </a:lnTo>
                    <a:lnTo>
                      <a:pt x="136" y="29"/>
                    </a:lnTo>
                    <a:lnTo>
                      <a:pt x="141" y="39"/>
                    </a:lnTo>
                    <a:lnTo>
                      <a:pt x="146" y="51"/>
                    </a:lnTo>
                    <a:lnTo>
                      <a:pt x="123" y="56"/>
                    </a:lnTo>
                    <a:lnTo>
                      <a:pt x="120" y="48"/>
                    </a:lnTo>
                    <a:lnTo>
                      <a:pt x="117" y="40"/>
                    </a:lnTo>
                    <a:lnTo>
                      <a:pt x="111" y="34"/>
                    </a:lnTo>
                    <a:lnTo>
                      <a:pt x="107" y="29"/>
                    </a:lnTo>
                    <a:lnTo>
                      <a:pt x="100" y="26"/>
                    </a:lnTo>
                    <a:lnTo>
                      <a:pt x="94" y="23"/>
                    </a:lnTo>
                    <a:lnTo>
                      <a:pt x="87" y="22"/>
                    </a:lnTo>
                    <a:lnTo>
                      <a:pt x="79" y="21"/>
                    </a:lnTo>
                    <a:lnTo>
                      <a:pt x="75" y="21"/>
                    </a:lnTo>
                    <a:lnTo>
                      <a:pt x="69" y="22"/>
                    </a:lnTo>
                    <a:lnTo>
                      <a:pt x="65" y="22"/>
                    </a:lnTo>
                    <a:lnTo>
                      <a:pt x="62" y="23"/>
                    </a:lnTo>
                    <a:lnTo>
                      <a:pt x="57" y="25"/>
                    </a:lnTo>
                    <a:lnTo>
                      <a:pt x="53" y="26"/>
                    </a:lnTo>
                    <a:lnTo>
                      <a:pt x="50" y="28"/>
                    </a:lnTo>
                    <a:lnTo>
                      <a:pt x="47" y="30"/>
                    </a:lnTo>
                    <a:lnTo>
                      <a:pt x="40" y="35"/>
                    </a:lnTo>
                    <a:lnTo>
                      <a:pt x="36" y="41"/>
                    </a:lnTo>
                    <a:lnTo>
                      <a:pt x="32" y="48"/>
                    </a:lnTo>
                    <a:lnTo>
                      <a:pt x="28" y="55"/>
                    </a:lnTo>
                    <a:lnTo>
                      <a:pt x="26" y="63"/>
                    </a:lnTo>
                    <a:lnTo>
                      <a:pt x="24" y="70"/>
                    </a:lnTo>
                    <a:lnTo>
                      <a:pt x="23" y="79"/>
                    </a:lnTo>
                    <a:lnTo>
                      <a:pt x="23" y="87"/>
                    </a:lnTo>
                    <a:lnTo>
                      <a:pt x="23" y="97"/>
                    </a:lnTo>
                    <a:lnTo>
                      <a:pt x="25" y="106"/>
                    </a:lnTo>
                    <a:lnTo>
                      <a:pt x="26" y="115"/>
                    </a:lnTo>
                    <a:lnTo>
                      <a:pt x="30" y="124"/>
                    </a:lnTo>
                    <a:lnTo>
                      <a:pt x="33" y="131"/>
                    </a:lnTo>
                    <a:lnTo>
                      <a:pt x="37" y="138"/>
                    </a:lnTo>
                    <a:lnTo>
                      <a:pt x="42" y="143"/>
                    </a:lnTo>
                    <a:lnTo>
                      <a:pt x="49" y="147"/>
                    </a:lnTo>
                    <a:lnTo>
                      <a:pt x="55" y="150"/>
                    </a:lnTo>
                    <a:lnTo>
                      <a:pt x="63" y="153"/>
                    </a:lnTo>
                    <a:lnTo>
                      <a:pt x="70" y="155"/>
                    </a:lnTo>
                    <a:lnTo>
                      <a:pt x="78" y="155"/>
                    </a:lnTo>
                    <a:lnTo>
                      <a:pt x="87" y="154"/>
                    </a:lnTo>
                    <a:lnTo>
                      <a:pt x="95" y="153"/>
                    </a:lnTo>
                    <a:lnTo>
                      <a:pt x="103" y="149"/>
                    </a:lnTo>
                    <a:lnTo>
                      <a:pt x="109" y="144"/>
                    </a:lnTo>
                    <a:lnTo>
                      <a:pt x="116"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0" name="Freeform 86"/>
              <p:cNvSpPr>
                <a:spLocks/>
              </p:cNvSpPr>
              <p:nvPr/>
            </p:nvSpPr>
            <p:spPr bwMode="auto">
              <a:xfrm>
                <a:off x="2985" y="1388"/>
                <a:ext cx="75" cy="87"/>
              </a:xfrm>
              <a:custGeom>
                <a:avLst/>
                <a:gdLst>
                  <a:gd name="T0" fmla="*/ 150 w 150"/>
                  <a:gd name="T1" fmla="*/ 118 h 174"/>
                  <a:gd name="T2" fmla="*/ 139 w 150"/>
                  <a:gd name="T3" fmla="*/ 143 h 174"/>
                  <a:gd name="T4" fmla="*/ 124 w 150"/>
                  <a:gd name="T5" fmla="*/ 161 h 174"/>
                  <a:gd name="T6" fmla="*/ 114 w 150"/>
                  <a:gd name="T7" fmla="*/ 168 h 174"/>
                  <a:gd name="T8" fmla="*/ 104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9 w 150"/>
                  <a:gd name="T39" fmla="*/ 6 h 174"/>
                  <a:gd name="T40" fmla="*/ 58 w 150"/>
                  <a:gd name="T41" fmla="*/ 3 h 174"/>
                  <a:gd name="T42" fmla="*/ 69 w 150"/>
                  <a:gd name="T43" fmla="*/ 1 h 174"/>
                  <a:gd name="T44" fmla="*/ 80 w 150"/>
                  <a:gd name="T45" fmla="*/ 0 h 174"/>
                  <a:gd name="T46" fmla="*/ 92 w 150"/>
                  <a:gd name="T47" fmla="*/ 1 h 174"/>
                  <a:gd name="T48" fmla="*/ 103 w 150"/>
                  <a:gd name="T49" fmla="*/ 4 h 174"/>
                  <a:gd name="T50" fmla="*/ 112 w 150"/>
                  <a:gd name="T51" fmla="*/ 8 h 174"/>
                  <a:gd name="T52" fmla="*/ 122 w 150"/>
                  <a:gd name="T53" fmla="*/ 13 h 174"/>
                  <a:gd name="T54" fmla="*/ 136 w 150"/>
                  <a:gd name="T55" fmla="*/ 29 h 174"/>
                  <a:gd name="T56" fmla="*/ 146 w 150"/>
                  <a:gd name="T57" fmla="*/ 51 h 174"/>
                  <a:gd name="T58" fmla="*/ 120 w 150"/>
                  <a:gd name="T59" fmla="*/ 48 h 174"/>
                  <a:gd name="T60" fmla="*/ 111 w 150"/>
                  <a:gd name="T61" fmla="*/ 34 h 174"/>
                  <a:gd name="T62" fmla="*/ 100 w 150"/>
                  <a:gd name="T63" fmla="*/ 26 h 174"/>
                  <a:gd name="T64" fmla="*/ 86 w 150"/>
                  <a:gd name="T65" fmla="*/ 22 h 174"/>
                  <a:gd name="T66" fmla="*/ 75 w 150"/>
                  <a:gd name="T67" fmla="*/ 21 h 174"/>
                  <a:gd name="T68" fmla="*/ 65 w 150"/>
                  <a:gd name="T69" fmla="*/ 22 h 174"/>
                  <a:gd name="T70" fmla="*/ 57 w 150"/>
                  <a:gd name="T71" fmla="*/ 25 h 174"/>
                  <a:gd name="T72" fmla="*/ 50 w 150"/>
                  <a:gd name="T73" fmla="*/ 28 h 174"/>
                  <a:gd name="T74" fmla="*/ 40 w 150"/>
                  <a:gd name="T75" fmla="*/ 35 h 174"/>
                  <a:gd name="T76" fmla="*/ 32 w 150"/>
                  <a:gd name="T77" fmla="*/ 48 h 174"/>
                  <a:gd name="T78" fmla="*/ 26 w 150"/>
                  <a:gd name="T79" fmla="*/ 63 h 174"/>
                  <a:gd name="T80" fmla="*/ 23 w 150"/>
                  <a:gd name="T81" fmla="*/ 79 h 174"/>
                  <a:gd name="T82" fmla="*/ 23 w 150"/>
                  <a:gd name="T83" fmla="*/ 97 h 174"/>
                  <a:gd name="T84" fmla="*/ 26 w 150"/>
                  <a:gd name="T85" fmla="*/ 115 h 174"/>
                  <a:gd name="T86" fmla="*/ 33 w 150"/>
                  <a:gd name="T87" fmla="*/ 131 h 174"/>
                  <a:gd name="T88" fmla="*/ 42 w 150"/>
                  <a:gd name="T89" fmla="*/ 143 h 174"/>
                  <a:gd name="T90" fmla="*/ 55 w 150"/>
                  <a:gd name="T91" fmla="*/ 150 h 174"/>
                  <a:gd name="T92" fmla="*/ 70 w 150"/>
                  <a:gd name="T93" fmla="*/ 155 h 174"/>
                  <a:gd name="T94" fmla="*/ 86 w 150"/>
                  <a:gd name="T95" fmla="*/ 154 h 174"/>
                  <a:gd name="T96" fmla="*/ 103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6" y="131"/>
                    </a:lnTo>
                    <a:lnTo>
                      <a:pt x="139" y="143"/>
                    </a:lnTo>
                    <a:lnTo>
                      <a:pt x="133" y="153"/>
                    </a:lnTo>
                    <a:lnTo>
                      <a:pt x="124" y="161"/>
                    </a:lnTo>
                    <a:lnTo>
                      <a:pt x="120" y="164"/>
                    </a:lnTo>
                    <a:lnTo>
                      <a:pt x="114" y="168"/>
                    </a:lnTo>
                    <a:lnTo>
                      <a:pt x="109" y="170"/>
                    </a:lnTo>
                    <a:lnTo>
                      <a:pt x="104" y="171"/>
                    </a:lnTo>
                    <a:lnTo>
                      <a:pt x="98" y="173"/>
                    </a:lnTo>
                    <a:lnTo>
                      <a:pt x="93" y="173"/>
                    </a:lnTo>
                    <a:lnTo>
                      <a:pt x="86" y="174"/>
                    </a:lnTo>
                    <a:lnTo>
                      <a:pt x="80" y="174"/>
                    </a:lnTo>
                    <a:lnTo>
                      <a:pt x="73" y="174"/>
                    </a:lnTo>
                    <a:lnTo>
                      <a:pt x="67" y="174"/>
                    </a:lnTo>
                    <a:lnTo>
                      <a:pt x="61" y="173"/>
                    </a:lnTo>
                    <a:lnTo>
                      <a:pt x="55" y="172"/>
                    </a:lnTo>
                    <a:lnTo>
                      <a:pt x="50" y="171"/>
                    </a:lnTo>
                    <a:lnTo>
                      <a:pt x="44" y="169"/>
                    </a:lnTo>
                    <a:lnTo>
                      <a:pt x="39" y="166"/>
                    </a:lnTo>
                    <a:lnTo>
                      <a:pt x="35" y="164"/>
                    </a:lnTo>
                    <a:lnTo>
                      <a:pt x="27" y="158"/>
                    </a:lnTo>
                    <a:lnTo>
                      <a:pt x="21" y="150"/>
                    </a:lnTo>
                    <a:lnTo>
                      <a:pt x="14" y="142"/>
                    </a:lnTo>
                    <a:lnTo>
                      <a:pt x="9" y="132"/>
                    </a:lnTo>
                    <a:lnTo>
                      <a:pt x="6" y="121"/>
                    </a:lnTo>
                    <a:lnTo>
                      <a:pt x="2" y="111"/>
                    </a:lnTo>
                    <a:lnTo>
                      <a:pt x="1" y="99"/>
                    </a:lnTo>
                    <a:lnTo>
                      <a:pt x="0" y="87"/>
                    </a:lnTo>
                    <a:lnTo>
                      <a:pt x="1" y="74"/>
                    </a:lnTo>
                    <a:lnTo>
                      <a:pt x="2" y="63"/>
                    </a:lnTo>
                    <a:lnTo>
                      <a:pt x="6" y="51"/>
                    </a:lnTo>
                    <a:lnTo>
                      <a:pt x="10" y="41"/>
                    </a:lnTo>
                    <a:lnTo>
                      <a:pt x="15" y="31"/>
                    </a:lnTo>
                    <a:lnTo>
                      <a:pt x="22" y="23"/>
                    </a:lnTo>
                    <a:lnTo>
                      <a:pt x="30" y="16"/>
                    </a:lnTo>
                    <a:lnTo>
                      <a:pt x="39" y="11"/>
                    </a:lnTo>
                    <a:lnTo>
                      <a:pt x="43" y="9"/>
                    </a:lnTo>
                    <a:lnTo>
                      <a:pt x="49" y="6"/>
                    </a:lnTo>
                    <a:lnTo>
                      <a:pt x="53" y="5"/>
                    </a:lnTo>
                    <a:lnTo>
                      <a:pt x="58" y="3"/>
                    </a:lnTo>
                    <a:lnTo>
                      <a:pt x="64" y="1"/>
                    </a:lnTo>
                    <a:lnTo>
                      <a:pt x="69" y="1"/>
                    </a:lnTo>
                    <a:lnTo>
                      <a:pt x="75" y="0"/>
                    </a:lnTo>
                    <a:lnTo>
                      <a:pt x="80" y="0"/>
                    </a:lnTo>
                    <a:lnTo>
                      <a:pt x="86" y="0"/>
                    </a:lnTo>
                    <a:lnTo>
                      <a:pt x="92" y="1"/>
                    </a:lnTo>
                    <a:lnTo>
                      <a:pt x="97" y="3"/>
                    </a:lnTo>
                    <a:lnTo>
                      <a:pt x="103" y="4"/>
                    </a:lnTo>
                    <a:lnTo>
                      <a:pt x="108" y="6"/>
                    </a:lnTo>
                    <a:lnTo>
                      <a:pt x="112" y="8"/>
                    </a:lnTo>
                    <a:lnTo>
                      <a:pt x="118" y="10"/>
                    </a:lnTo>
                    <a:lnTo>
                      <a:pt x="122" y="13"/>
                    </a:lnTo>
                    <a:lnTo>
                      <a:pt x="129" y="21"/>
                    </a:lnTo>
                    <a:lnTo>
                      <a:pt x="136" y="29"/>
                    </a:lnTo>
                    <a:lnTo>
                      <a:pt x="141" y="39"/>
                    </a:lnTo>
                    <a:lnTo>
                      <a:pt x="146" y="51"/>
                    </a:lnTo>
                    <a:lnTo>
                      <a:pt x="123" y="56"/>
                    </a:lnTo>
                    <a:lnTo>
                      <a:pt x="120" y="48"/>
                    </a:lnTo>
                    <a:lnTo>
                      <a:pt x="116" y="40"/>
                    </a:lnTo>
                    <a:lnTo>
                      <a:pt x="111" y="34"/>
                    </a:lnTo>
                    <a:lnTo>
                      <a:pt x="107" y="29"/>
                    </a:lnTo>
                    <a:lnTo>
                      <a:pt x="100" y="26"/>
                    </a:lnTo>
                    <a:lnTo>
                      <a:pt x="94" y="23"/>
                    </a:lnTo>
                    <a:lnTo>
                      <a:pt x="86" y="22"/>
                    </a:lnTo>
                    <a:lnTo>
                      <a:pt x="79" y="21"/>
                    </a:lnTo>
                    <a:lnTo>
                      <a:pt x="75" y="21"/>
                    </a:lnTo>
                    <a:lnTo>
                      <a:pt x="69" y="22"/>
                    </a:lnTo>
                    <a:lnTo>
                      <a:pt x="65" y="22"/>
                    </a:lnTo>
                    <a:lnTo>
                      <a:pt x="62" y="23"/>
                    </a:lnTo>
                    <a:lnTo>
                      <a:pt x="57" y="25"/>
                    </a:lnTo>
                    <a:lnTo>
                      <a:pt x="53" y="26"/>
                    </a:lnTo>
                    <a:lnTo>
                      <a:pt x="50" y="28"/>
                    </a:lnTo>
                    <a:lnTo>
                      <a:pt x="47" y="30"/>
                    </a:lnTo>
                    <a:lnTo>
                      <a:pt x="40" y="35"/>
                    </a:lnTo>
                    <a:lnTo>
                      <a:pt x="36" y="41"/>
                    </a:lnTo>
                    <a:lnTo>
                      <a:pt x="32" y="48"/>
                    </a:lnTo>
                    <a:lnTo>
                      <a:pt x="28" y="55"/>
                    </a:lnTo>
                    <a:lnTo>
                      <a:pt x="26" y="63"/>
                    </a:lnTo>
                    <a:lnTo>
                      <a:pt x="24" y="70"/>
                    </a:lnTo>
                    <a:lnTo>
                      <a:pt x="23" y="79"/>
                    </a:lnTo>
                    <a:lnTo>
                      <a:pt x="23" y="87"/>
                    </a:lnTo>
                    <a:lnTo>
                      <a:pt x="23" y="97"/>
                    </a:lnTo>
                    <a:lnTo>
                      <a:pt x="25" y="106"/>
                    </a:lnTo>
                    <a:lnTo>
                      <a:pt x="26" y="115"/>
                    </a:lnTo>
                    <a:lnTo>
                      <a:pt x="29" y="124"/>
                    </a:lnTo>
                    <a:lnTo>
                      <a:pt x="33" y="131"/>
                    </a:lnTo>
                    <a:lnTo>
                      <a:pt x="37" y="138"/>
                    </a:lnTo>
                    <a:lnTo>
                      <a:pt x="42" y="143"/>
                    </a:lnTo>
                    <a:lnTo>
                      <a:pt x="49" y="147"/>
                    </a:lnTo>
                    <a:lnTo>
                      <a:pt x="55" y="150"/>
                    </a:lnTo>
                    <a:lnTo>
                      <a:pt x="63" y="153"/>
                    </a:lnTo>
                    <a:lnTo>
                      <a:pt x="70" y="155"/>
                    </a:lnTo>
                    <a:lnTo>
                      <a:pt x="78" y="155"/>
                    </a:lnTo>
                    <a:lnTo>
                      <a:pt x="86" y="154"/>
                    </a:lnTo>
                    <a:lnTo>
                      <a:pt x="95" y="153"/>
                    </a:lnTo>
                    <a:lnTo>
                      <a:pt x="103" y="149"/>
                    </a:lnTo>
                    <a:lnTo>
                      <a:pt x="109" y="144"/>
                    </a:lnTo>
                    <a:lnTo>
                      <a:pt x="115"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1" name="Freeform 87"/>
              <p:cNvSpPr>
                <a:spLocks/>
              </p:cNvSpPr>
              <p:nvPr/>
            </p:nvSpPr>
            <p:spPr bwMode="auto">
              <a:xfrm>
                <a:off x="3120" y="1388"/>
                <a:ext cx="74"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9 w 150"/>
                  <a:gd name="T39" fmla="*/ 6 h 174"/>
                  <a:gd name="T40" fmla="*/ 58 w 150"/>
                  <a:gd name="T41" fmla="*/ 3 h 174"/>
                  <a:gd name="T42" fmla="*/ 69 w 150"/>
                  <a:gd name="T43" fmla="*/ 1 h 174"/>
                  <a:gd name="T44" fmla="*/ 80 w 150"/>
                  <a:gd name="T45" fmla="*/ 0 h 174"/>
                  <a:gd name="T46" fmla="*/ 92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20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50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2" y="153"/>
                    </a:lnTo>
                    <a:lnTo>
                      <a:pt x="124" y="161"/>
                    </a:lnTo>
                    <a:lnTo>
                      <a:pt x="120"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50" y="171"/>
                    </a:lnTo>
                    <a:lnTo>
                      <a:pt x="44" y="169"/>
                    </a:lnTo>
                    <a:lnTo>
                      <a:pt x="39" y="166"/>
                    </a:lnTo>
                    <a:lnTo>
                      <a:pt x="35" y="164"/>
                    </a:lnTo>
                    <a:lnTo>
                      <a:pt x="27" y="158"/>
                    </a:lnTo>
                    <a:lnTo>
                      <a:pt x="21" y="150"/>
                    </a:lnTo>
                    <a:lnTo>
                      <a:pt x="14" y="142"/>
                    </a:lnTo>
                    <a:lnTo>
                      <a:pt x="9" y="132"/>
                    </a:lnTo>
                    <a:lnTo>
                      <a:pt x="6" y="121"/>
                    </a:lnTo>
                    <a:lnTo>
                      <a:pt x="2" y="111"/>
                    </a:lnTo>
                    <a:lnTo>
                      <a:pt x="1" y="99"/>
                    </a:lnTo>
                    <a:lnTo>
                      <a:pt x="0" y="87"/>
                    </a:lnTo>
                    <a:lnTo>
                      <a:pt x="1" y="74"/>
                    </a:lnTo>
                    <a:lnTo>
                      <a:pt x="2" y="63"/>
                    </a:lnTo>
                    <a:lnTo>
                      <a:pt x="6" y="51"/>
                    </a:lnTo>
                    <a:lnTo>
                      <a:pt x="10" y="41"/>
                    </a:lnTo>
                    <a:lnTo>
                      <a:pt x="15" y="31"/>
                    </a:lnTo>
                    <a:lnTo>
                      <a:pt x="22" y="23"/>
                    </a:lnTo>
                    <a:lnTo>
                      <a:pt x="30" y="16"/>
                    </a:lnTo>
                    <a:lnTo>
                      <a:pt x="39" y="11"/>
                    </a:lnTo>
                    <a:lnTo>
                      <a:pt x="43" y="9"/>
                    </a:lnTo>
                    <a:lnTo>
                      <a:pt x="49" y="6"/>
                    </a:lnTo>
                    <a:lnTo>
                      <a:pt x="53" y="5"/>
                    </a:lnTo>
                    <a:lnTo>
                      <a:pt x="58" y="3"/>
                    </a:lnTo>
                    <a:lnTo>
                      <a:pt x="64" y="1"/>
                    </a:lnTo>
                    <a:lnTo>
                      <a:pt x="69" y="1"/>
                    </a:lnTo>
                    <a:lnTo>
                      <a:pt x="74" y="0"/>
                    </a:lnTo>
                    <a:lnTo>
                      <a:pt x="80" y="0"/>
                    </a:lnTo>
                    <a:lnTo>
                      <a:pt x="86" y="0"/>
                    </a:lnTo>
                    <a:lnTo>
                      <a:pt x="92"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20" y="48"/>
                    </a:lnTo>
                    <a:lnTo>
                      <a:pt x="116" y="40"/>
                    </a:lnTo>
                    <a:lnTo>
                      <a:pt x="111" y="34"/>
                    </a:lnTo>
                    <a:lnTo>
                      <a:pt x="107" y="29"/>
                    </a:lnTo>
                    <a:lnTo>
                      <a:pt x="100" y="26"/>
                    </a:lnTo>
                    <a:lnTo>
                      <a:pt x="94" y="23"/>
                    </a:lnTo>
                    <a:lnTo>
                      <a:pt x="86" y="22"/>
                    </a:lnTo>
                    <a:lnTo>
                      <a:pt x="79" y="21"/>
                    </a:lnTo>
                    <a:lnTo>
                      <a:pt x="74" y="21"/>
                    </a:lnTo>
                    <a:lnTo>
                      <a:pt x="69" y="22"/>
                    </a:lnTo>
                    <a:lnTo>
                      <a:pt x="65" y="22"/>
                    </a:lnTo>
                    <a:lnTo>
                      <a:pt x="61" y="23"/>
                    </a:lnTo>
                    <a:lnTo>
                      <a:pt x="57" y="25"/>
                    </a:lnTo>
                    <a:lnTo>
                      <a:pt x="53" y="26"/>
                    </a:lnTo>
                    <a:lnTo>
                      <a:pt x="50"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9" y="147"/>
                    </a:lnTo>
                    <a:lnTo>
                      <a:pt x="55" y="150"/>
                    </a:lnTo>
                    <a:lnTo>
                      <a:pt x="63" y="153"/>
                    </a:lnTo>
                    <a:lnTo>
                      <a:pt x="70" y="155"/>
                    </a:lnTo>
                    <a:lnTo>
                      <a:pt x="78" y="155"/>
                    </a:lnTo>
                    <a:lnTo>
                      <a:pt x="86" y="154"/>
                    </a:lnTo>
                    <a:lnTo>
                      <a:pt x="95" y="153"/>
                    </a:lnTo>
                    <a:lnTo>
                      <a:pt x="102" y="149"/>
                    </a:lnTo>
                    <a:lnTo>
                      <a:pt x="109" y="144"/>
                    </a:lnTo>
                    <a:lnTo>
                      <a:pt x="115"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2" name="Freeform 88"/>
              <p:cNvSpPr>
                <a:spLocks/>
              </p:cNvSpPr>
              <p:nvPr/>
            </p:nvSpPr>
            <p:spPr bwMode="auto">
              <a:xfrm>
                <a:off x="3254" y="1388"/>
                <a:ext cx="75"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4 w 150"/>
                  <a:gd name="T21" fmla="*/ 164 h 174"/>
                  <a:gd name="T22" fmla="*/ 20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8 w 150"/>
                  <a:gd name="T39" fmla="*/ 6 h 174"/>
                  <a:gd name="T40" fmla="*/ 58 w 150"/>
                  <a:gd name="T41" fmla="*/ 3 h 174"/>
                  <a:gd name="T42" fmla="*/ 69 w 150"/>
                  <a:gd name="T43" fmla="*/ 1 h 174"/>
                  <a:gd name="T44" fmla="*/ 80 w 150"/>
                  <a:gd name="T45" fmla="*/ 0 h 174"/>
                  <a:gd name="T46" fmla="*/ 91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19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50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2" y="153"/>
                    </a:lnTo>
                    <a:lnTo>
                      <a:pt x="124" y="161"/>
                    </a:lnTo>
                    <a:lnTo>
                      <a:pt x="119"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50" y="171"/>
                    </a:lnTo>
                    <a:lnTo>
                      <a:pt x="44" y="169"/>
                    </a:lnTo>
                    <a:lnTo>
                      <a:pt x="39" y="166"/>
                    </a:lnTo>
                    <a:lnTo>
                      <a:pt x="34" y="164"/>
                    </a:lnTo>
                    <a:lnTo>
                      <a:pt x="27" y="158"/>
                    </a:lnTo>
                    <a:lnTo>
                      <a:pt x="20" y="150"/>
                    </a:lnTo>
                    <a:lnTo>
                      <a:pt x="14" y="142"/>
                    </a:lnTo>
                    <a:lnTo>
                      <a:pt x="9" y="132"/>
                    </a:lnTo>
                    <a:lnTo>
                      <a:pt x="5" y="121"/>
                    </a:lnTo>
                    <a:lnTo>
                      <a:pt x="2" y="111"/>
                    </a:lnTo>
                    <a:lnTo>
                      <a:pt x="1" y="99"/>
                    </a:lnTo>
                    <a:lnTo>
                      <a:pt x="0" y="87"/>
                    </a:lnTo>
                    <a:lnTo>
                      <a:pt x="1" y="74"/>
                    </a:lnTo>
                    <a:lnTo>
                      <a:pt x="2" y="63"/>
                    </a:lnTo>
                    <a:lnTo>
                      <a:pt x="5" y="51"/>
                    </a:lnTo>
                    <a:lnTo>
                      <a:pt x="10" y="41"/>
                    </a:lnTo>
                    <a:lnTo>
                      <a:pt x="15" y="31"/>
                    </a:lnTo>
                    <a:lnTo>
                      <a:pt x="22" y="23"/>
                    </a:lnTo>
                    <a:lnTo>
                      <a:pt x="30" y="16"/>
                    </a:lnTo>
                    <a:lnTo>
                      <a:pt x="39" y="11"/>
                    </a:lnTo>
                    <a:lnTo>
                      <a:pt x="43" y="9"/>
                    </a:lnTo>
                    <a:lnTo>
                      <a:pt x="48" y="6"/>
                    </a:lnTo>
                    <a:lnTo>
                      <a:pt x="53" y="5"/>
                    </a:lnTo>
                    <a:lnTo>
                      <a:pt x="58" y="3"/>
                    </a:lnTo>
                    <a:lnTo>
                      <a:pt x="64" y="1"/>
                    </a:lnTo>
                    <a:lnTo>
                      <a:pt x="69" y="1"/>
                    </a:lnTo>
                    <a:lnTo>
                      <a:pt x="74" y="0"/>
                    </a:lnTo>
                    <a:lnTo>
                      <a:pt x="80" y="0"/>
                    </a:lnTo>
                    <a:lnTo>
                      <a:pt x="86" y="0"/>
                    </a:lnTo>
                    <a:lnTo>
                      <a:pt x="91"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19" y="48"/>
                    </a:lnTo>
                    <a:lnTo>
                      <a:pt x="116" y="40"/>
                    </a:lnTo>
                    <a:lnTo>
                      <a:pt x="111" y="34"/>
                    </a:lnTo>
                    <a:lnTo>
                      <a:pt x="107" y="29"/>
                    </a:lnTo>
                    <a:lnTo>
                      <a:pt x="100" y="26"/>
                    </a:lnTo>
                    <a:lnTo>
                      <a:pt x="94" y="23"/>
                    </a:lnTo>
                    <a:lnTo>
                      <a:pt x="86" y="22"/>
                    </a:lnTo>
                    <a:lnTo>
                      <a:pt x="79" y="21"/>
                    </a:lnTo>
                    <a:lnTo>
                      <a:pt x="74" y="21"/>
                    </a:lnTo>
                    <a:lnTo>
                      <a:pt x="69" y="22"/>
                    </a:lnTo>
                    <a:lnTo>
                      <a:pt x="65" y="22"/>
                    </a:lnTo>
                    <a:lnTo>
                      <a:pt x="61" y="23"/>
                    </a:lnTo>
                    <a:lnTo>
                      <a:pt x="57" y="25"/>
                    </a:lnTo>
                    <a:lnTo>
                      <a:pt x="53" y="26"/>
                    </a:lnTo>
                    <a:lnTo>
                      <a:pt x="50"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8" y="147"/>
                    </a:lnTo>
                    <a:lnTo>
                      <a:pt x="55" y="150"/>
                    </a:lnTo>
                    <a:lnTo>
                      <a:pt x="62" y="153"/>
                    </a:lnTo>
                    <a:lnTo>
                      <a:pt x="70" y="155"/>
                    </a:lnTo>
                    <a:lnTo>
                      <a:pt x="77"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3" name="Freeform 89"/>
              <p:cNvSpPr>
                <a:spLocks/>
              </p:cNvSpPr>
              <p:nvPr/>
            </p:nvSpPr>
            <p:spPr bwMode="auto">
              <a:xfrm>
                <a:off x="3388" y="1388"/>
                <a:ext cx="75" cy="87"/>
              </a:xfrm>
              <a:custGeom>
                <a:avLst/>
                <a:gdLst>
                  <a:gd name="T0" fmla="*/ 149 w 149"/>
                  <a:gd name="T1" fmla="*/ 118 h 174"/>
                  <a:gd name="T2" fmla="*/ 139 w 149"/>
                  <a:gd name="T3" fmla="*/ 143 h 174"/>
                  <a:gd name="T4" fmla="*/ 124 w 149"/>
                  <a:gd name="T5" fmla="*/ 161 h 174"/>
                  <a:gd name="T6" fmla="*/ 114 w 149"/>
                  <a:gd name="T7" fmla="*/ 168 h 174"/>
                  <a:gd name="T8" fmla="*/ 103 w 149"/>
                  <a:gd name="T9" fmla="*/ 171 h 174"/>
                  <a:gd name="T10" fmla="*/ 92 w 149"/>
                  <a:gd name="T11" fmla="*/ 173 h 174"/>
                  <a:gd name="T12" fmla="*/ 79 w 149"/>
                  <a:gd name="T13" fmla="*/ 174 h 174"/>
                  <a:gd name="T14" fmla="*/ 67 w 149"/>
                  <a:gd name="T15" fmla="*/ 174 h 174"/>
                  <a:gd name="T16" fmla="*/ 55 w 149"/>
                  <a:gd name="T17" fmla="*/ 172 h 174"/>
                  <a:gd name="T18" fmla="*/ 44 w 149"/>
                  <a:gd name="T19" fmla="*/ 169 h 174"/>
                  <a:gd name="T20" fmla="*/ 34 w 149"/>
                  <a:gd name="T21" fmla="*/ 164 h 174"/>
                  <a:gd name="T22" fmla="*/ 20 w 149"/>
                  <a:gd name="T23" fmla="*/ 150 h 174"/>
                  <a:gd name="T24" fmla="*/ 9 w 149"/>
                  <a:gd name="T25" fmla="*/ 132 h 174"/>
                  <a:gd name="T26" fmla="*/ 2 w 149"/>
                  <a:gd name="T27" fmla="*/ 111 h 174"/>
                  <a:gd name="T28" fmla="*/ 0 w 149"/>
                  <a:gd name="T29" fmla="*/ 87 h 174"/>
                  <a:gd name="T30" fmla="*/ 2 w 149"/>
                  <a:gd name="T31" fmla="*/ 63 h 174"/>
                  <a:gd name="T32" fmla="*/ 10 w 149"/>
                  <a:gd name="T33" fmla="*/ 41 h 174"/>
                  <a:gd name="T34" fmla="*/ 21 w 149"/>
                  <a:gd name="T35" fmla="*/ 23 h 174"/>
                  <a:gd name="T36" fmla="*/ 39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3 w 149"/>
                  <a:gd name="T81" fmla="*/ 79 h 174"/>
                  <a:gd name="T82" fmla="*/ 23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4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9" y="143"/>
                    </a:lnTo>
                    <a:lnTo>
                      <a:pt x="132" y="153"/>
                    </a:lnTo>
                    <a:lnTo>
                      <a:pt x="124" y="161"/>
                    </a:lnTo>
                    <a:lnTo>
                      <a:pt x="119" y="164"/>
                    </a:lnTo>
                    <a:lnTo>
                      <a:pt x="114" y="168"/>
                    </a:lnTo>
                    <a:lnTo>
                      <a:pt x="109" y="170"/>
                    </a:lnTo>
                    <a:lnTo>
                      <a:pt x="103" y="171"/>
                    </a:lnTo>
                    <a:lnTo>
                      <a:pt x="98" y="173"/>
                    </a:lnTo>
                    <a:lnTo>
                      <a:pt x="92" y="173"/>
                    </a:lnTo>
                    <a:lnTo>
                      <a:pt x="86" y="174"/>
                    </a:lnTo>
                    <a:lnTo>
                      <a:pt x="79" y="174"/>
                    </a:lnTo>
                    <a:lnTo>
                      <a:pt x="73" y="174"/>
                    </a:lnTo>
                    <a:lnTo>
                      <a:pt x="67" y="174"/>
                    </a:lnTo>
                    <a:lnTo>
                      <a:pt x="60" y="173"/>
                    </a:lnTo>
                    <a:lnTo>
                      <a:pt x="55" y="172"/>
                    </a:lnTo>
                    <a:lnTo>
                      <a:pt x="49" y="171"/>
                    </a:lnTo>
                    <a:lnTo>
                      <a:pt x="44" y="169"/>
                    </a:lnTo>
                    <a:lnTo>
                      <a:pt x="39" y="166"/>
                    </a:lnTo>
                    <a:lnTo>
                      <a:pt x="34" y="164"/>
                    </a:lnTo>
                    <a:lnTo>
                      <a:pt x="27" y="158"/>
                    </a:lnTo>
                    <a:lnTo>
                      <a:pt x="20" y="150"/>
                    </a:lnTo>
                    <a:lnTo>
                      <a:pt x="14" y="142"/>
                    </a:lnTo>
                    <a:lnTo>
                      <a:pt x="9" y="132"/>
                    </a:lnTo>
                    <a:lnTo>
                      <a:pt x="5" y="121"/>
                    </a:lnTo>
                    <a:lnTo>
                      <a:pt x="2" y="111"/>
                    </a:lnTo>
                    <a:lnTo>
                      <a:pt x="1" y="99"/>
                    </a:lnTo>
                    <a:lnTo>
                      <a:pt x="0" y="87"/>
                    </a:lnTo>
                    <a:lnTo>
                      <a:pt x="1" y="74"/>
                    </a:lnTo>
                    <a:lnTo>
                      <a:pt x="2" y="63"/>
                    </a:lnTo>
                    <a:lnTo>
                      <a:pt x="5" y="51"/>
                    </a:lnTo>
                    <a:lnTo>
                      <a:pt x="10" y="41"/>
                    </a:lnTo>
                    <a:lnTo>
                      <a:pt x="15" y="31"/>
                    </a:lnTo>
                    <a:lnTo>
                      <a:pt x="21" y="23"/>
                    </a:lnTo>
                    <a:lnTo>
                      <a:pt x="30" y="16"/>
                    </a:lnTo>
                    <a:lnTo>
                      <a:pt x="39" y="11"/>
                    </a:lnTo>
                    <a:lnTo>
                      <a:pt x="43" y="9"/>
                    </a:lnTo>
                    <a:lnTo>
                      <a:pt x="48" y="6"/>
                    </a:lnTo>
                    <a:lnTo>
                      <a:pt x="53" y="5"/>
                    </a:lnTo>
                    <a:lnTo>
                      <a:pt x="58" y="3"/>
                    </a:lnTo>
                    <a:lnTo>
                      <a:pt x="63" y="1"/>
                    </a:lnTo>
                    <a:lnTo>
                      <a:pt x="69" y="1"/>
                    </a:lnTo>
                    <a:lnTo>
                      <a:pt x="74" y="0"/>
                    </a:lnTo>
                    <a:lnTo>
                      <a:pt x="79"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3" y="56"/>
                    </a:lnTo>
                    <a:lnTo>
                      <a:pt x="119" y="48"/>
                    </a:lnTo>
                    <a:lnTo>
                      <a:pt x="116" y="40"/>
                    </a:lnTo>
                    <a:lnTo>
                      <a:pt x="111" y="34"/>
                    </a:lnTo>
                    <a:lnTo>
                      <a:pt x="106" y="29"/>
                    </a:lnTo>
                    <a:lnTo>
                      <a:pt x="100" y="26"/>
                    </a:lnTo>
                    <a:lnTo>
                      <a:pt x="93" y="23"/>
                    </a:lnTo>
                    <a:lnTo>
                      <a:pt x="86" y="22"/>
                    </a:lnTo>
                    <a:lnTo>
                      <a:pt x="78" y="21"/>
                    </a:lnTo>
                    <a:lnTo>
                      <a:pt x="74" y="21"/>
                    </a:lnTo>
                    <a:lnTo>
                      <a:pt x="69" y="22"/>
                    </a:lnTo>
                    <a:lnTo>
                      <a:pt x="64" y="22"/>
                    </a:lnTo>
                    <a:lnTo>
                      <a:pt x="61" y="23"/>
                    </a:lnTo>
                    <a:lnTo>
                      <a:pt x="57" y="25"/>
                    </a:lnTo>
                    <a:lnTo>
                      <a:pt x="53" y="26"/>
                    </a:lnTo>
                    <a:lnTo>
                      <a:pt x="49" y="28"/>
                    </a:lnTo>
                    <a:lnTo>
                      <a:pt x="46" y="30"/>
                    </a:lnTo>
                    <a:lnTo>
                      <a:pt x="40" y="35"/>
                    </a:lnTo>
                    <a:lnTo>
                      <a:pt x="35"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6" y="138"/>
                    </a:lnTo>
                    <a:lnTo>
                      <a:pt x="42" y="143"/>
                    </a:lnTo>
                    <a:lnTo>
                      <a:pt x="48" y="147"/>
                    </a:lnTo>
                    <a:lnTo>
                      <a:pt x="55" y="150"/>
                    </a:lnTo>
                    <a:lnTo>
                      <a:pt x="62" y="153"/>
                    </a:lnTo>
                    <a:lnTo>
                      <a:pt x="70" y="155"/>
                    </a:lnTo>
                    <a:lnTo>
                      <a:pt x="77"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4" name="Freeform 90"/>
              <p:cNvSpPr>
                <a:spLocks/>
              </p:cNvSpPr>
              <p:nvPr/>
            </p:nvSpPr>
            <p:spPr bwMode="auto">
              <a:xfrm>
                <a:off x="3523" y="1388"/>
                <a:ext cx="75" cy="87"/>
              </a:xfrm>
              <a:custGeom>
                <a:avLst/>
                <a:gdLst>
                  <a:gd name="T0" fmla="*/ 149 w 149"/>
                  <a:gd name="T1" fmla="*/ 118 h 174"/>
                  <a:gd name="T2" fmla="*/ 139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5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2 w 149"/>
                  <a:gd name="T81" fmla="*/ 79 h 174"/>
                  <a:gd name="T82" fmla="*/ 22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9" y="143"/>
                    </a:lnTo>
                    <a:lnTo>
                      <a:pt x="132" y="153"/>
                    </a:lnTo>
                    <a:lnTo>
                      <a:pt x="123" y="161"/>
                    </a:lnTo>
                    <a:lnTo>
                      <a:pt x="119" y="164"/>
                    </a:lnTo>
                    <a:lnTo>
                      <a:pt x="114" y="168"/>
                    </a:lnTo>
                    <a:lnTo>
                      <a:pt x="108" y="170"/>
                    </a:lnTo>
                    <a:lnTo>
                      <a:pt x="103" y="171"/>
                    </a:lnTo>
                    <a:lnTo>
                      <a:pt x="98" y="173"/>
                    </a:lnTo>
                    <a:lnTo>
                      <a:pt x="92" y="173"/>
                    </a:lnTo>
                    <a:lnTo>
                      <a:pt x="86" y="174"/>
                    </a:lnTo>
                    <a:lnTo>
                      <a:pt x="79" y="174"/>
                    </a:lnTo>
                    <a:lnTo>
                      <a:pt x="73" y="174"/>
                    </a:lnTo>
                    <a:lnTo>
                      <a:pt x="66" y="174"/>
                    </a:lnTo>
                    <a:lnTo>
                      <a:pt x="60" y="173"/>
                    </a:lnTo>
                    <a:lnTo>
                      <a:pt x="55" y="172"/>
                    </a:lnTo>
                    <a:lnTo>
                      <a:pt x="49" y="171"/>
                    </a:lnTo>
                    <a:lnTo>
                      <a:pt x="44" y="169"/>
                    </a:lnTo>
                    <a:lnTo>
                      <a:pt x="38"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9" y="1"/>
                    </a:lnTo>
                    <a:lnTo>
                      <a:pt x="74" y="0"/>
                    </a:lnTo>
                    <a:lnTo>
                      <a:pt x="79"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2" y="56"/>
                    </a:lnTo>
                    <a:lnTo>
                      <a:pt x="119" y="48"/>
                    </a:lnTo>
                    <a:lnTo>
                      <a:pt x="116" y="40"/>
                    </a:lnTo>
                    <a:lnTo>
                      <a:pt x="111" y="34"/>
                    </a:lnTo>
                    <a:lnTo>
                      <a:pt x="106" y="29"/>
                    </a:lnTo>
                    <a:lnTo>
                      <a:pt x="100" y="26"/>
                    </a:lnTo>
                    <a:lnTo>
                      <a:pt x="93" y="23"/>
                    </a:lnTo>
                    <a:lnTo>
                      <a:pt x="86" y="22"/>
                    </a:lnTo>
                    <a:lnTo>
                      <a:pt x="78" y="21"/>
                    </a:lnTo>
                    <a:lnTo>
                      <a:pt x="74" y="21"/>
                    </a:lnTo>
                    <a:lnTo>
                      <a:pt x="69" y="22"/>
                    </a:lnTo>
                    <a:lnTo>
                      <a:pt x="64" y="22"/>
                    </a:lnTo>
                    <a:lnTo>
                      <a:pt x="61" y="23"/>
                    </a:lnTo>
                    <a:lnTo>
                      <a:pt x="57" y="25"/>
                    </a:lnTo>
                    <a:lnTo>
                      <a:pt x="52" y="26"/>
                    </a:lnTo>
                    <a:lnTo>
                      <a:pt x="49" y="28"/>
                    </a:lnTo>
                    <a:lnTo>
                      <a:pt x="46" y="30"/>
                    </a:lnTo>
                    <a:lnTo>
                      <a:pt x="40" y="35"/>
                    </a:lnTo>
                    <a:lnTo>
                      <a:pt x="35" y="41"/>
                    </a:lnTo>
                    <a:lnTo>
                      <a:pt x="31" y="48"/>
                    </a:lnTo>
                    <a:lnTo>
                      <a:pt x="28" y="55"/>
                    </a:lnTo>
                    <a:lnTo>
                      <a:pt x="26" y="63"/>
                    </a:lnTo>
                    <a:lnTo>
                      <a:pt x="23" y="70"/>
                    </a:lnTo>
                    <a:lnTo>
                      <a:pt x="22" y="79"/>
                    </a:lnTo>
                    <a:lnTo>
                      <a:pt x="22" y="87"/>
                    </a:lnTo>
                    <a:lnTo>
                      <a:pt x="22" y="97"/>
                    </a:lnTo>
                    <a:lnTo>
                      <a:pt x="25" y="106"/>
                    </a:lnTo>
                    <a:lnTo>
                      <a:pt x="26" y="115"/>
                    </a:lnTo>
                    <a:lnTo>
                      <a:pt x="29" y="124"/>
                    </a:lnTo>
                    <a:lnTo>
                      <a:pt x="32" y="131"/>
                    </a:lnTo>
                    <a:lnTo>
                      <a:pt x="36" y="138"/>
                    </a:lnTo>
                    <a:lnTo>
                      <a:pt x="42" y="143"/>
                    </a:lnTo>
                    <a:lnTo>
                      <a:pt x="48" y="147"/>
                    </a:lnTo>
                    <a:lnTo>
                      <a:pt x="55"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5" name="Freeform 91"/>
              <p:cNvSpPr>
                <a:spLocks/>
              </p:cNvSpPr>
              <p:nvPr/>
            </p:nvSpPr>
            <p:spPr bwMode="auto">
              <a:xfrm>
                <a:off x="3657" y="1388"/>
                <a:ext cx="75" cy="87"/>
              </a:xfrm>
              <a:custGeom>
                <a:avLst/>
                <a:gdLst>
                  <a:gd name="T0" fmla="*/ 149 w 149"/>
                  <a:gd name="T1" fmla="*/ 118 h 174"/>
                  <a:gd name="T2" fmla="*/ 138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4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8 w 149"/>
                  <a:gd name="T43" fmla="*/ 1 h 174"/>
                  <a:gd name="T44" fmla="*/ 79 w 149"/>
                  <a:gd name="T45" fmla="*/ 0 h 174"/>
                  <a:gd name="T46" fmla="*/ 91 w 149"/>
                  <a:gd name="T47" fmla="*/ 1 h 174"/>
                  <a:gd name="T48" fmla="*/ 102 w 149"/>
                  <a:gd name="T49" fmla="*/ 4 h 174"/>
                  <a:gd name="T50" fmla="*/ 111 w 149"/>
                  <a:gd name="T51" fmla="*/ 8 h 174"/>
                  <a:gd name="T52" fmla="*/ 121 w 149"/>
                  <a:gd name="T53" fmla="*/ 13 h 174"/>
                  <a:gd name="T54" fmla="*/ 135 w 149"/>
                  <a:gd name="T55" fmla="*/ 29 h 174"/>
                  <a:gd name="T56" fmla="*/ 145 w 149"/>
                  <a:gd name="T57" fmla="*/ 51 h 174"/>
                  <a:gd name="T58" fmla="*/ 119 w 149"/>
                  <a:gd name="T59" fmla="*/ 48 h 174"/>
                  <a:gd name="T60" fmla="*/ 110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39 w 149"/>
                  <a:gd name="T75" fmla="*/ 35 h 174"/>
                  <a:gd name="T76" fmla="*/ 31 w 149"/>
                  <a:gd name="T77" fmla="*/ 48 h 174"/>
                  <a:gd name="T78" fmla="*/ 25 w 149"/>
                  <a:gd name="T79" fmla="*/ 63 h 174"/>
                  <a:gd name="T80" fmla="*/ 22 w 149"/>
                  <a:gd name="T81" fmla="*/ 79 h 174"/>
                  <a:gd name="T82" fmla="*/ 22 w 149"/>
                  <a:gd name="T83" fmla="*/ 97 h 174"/>
                  <a:gd name="T84" fmla="*/ 25 w 149"/>
                  <a:gd name="T85" fmla="*/ 115 h 174"/>
                  <a:gd name="T86" fmla="*/ 32 w 149"/>
                  <a:gd name="T87" fmla="*/ 131 h 174"/>
                  <a:gd name="T88" fmla="*/ 42 w 149"/>
                  <a:gd name="T89" fmla="*/ 143 h 174"/>
                  <a:gd name="T90" fmla="*/ 54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8" y="143"/>
                    </a:lnTo>
                    <a:lnTo>
                      <a:pt x="132" y="153"/>
                    </a:lnTo>
                    <a:lnTo>
                      <a:pt x="123" y="161"/>
                    </a:lnTo>
                    <a:lnTo>
                      <a:pt x="119" y="164"/>
                    </a:lnTo>
                    <a:lnTo>
                      <a:pt x="114" y="168"/>
                    </a:lnTo>
                    <a:lnTo>
                      <a:pt x="108" y="170"/>
                    </a:lnTo>
                    <a:lnTo>
                      <a:pt x="103" y="171"/>
                    </a:lnTo>
                    <a:lnTo>
                      <a:pt x="98" y="173"/>
                    </a:lnTo>
                    <a:lnTo>
                      <a:pt x="92" y="173"/>
                    </a:lnTo>
                    <a:lnTo>
                      <a:pt x="86" y="174"/>
                    </a:lnTo>
                    <a:lnTo>
                      <a:pt x="79" y="174"/>
                    </a:lnTo>
                    <a:lnTo>
                      <a:pt x="73" y="174"/>
                    </a:lnTo>
                    <a:lnTo>
                      <a:pt x="66" y="174"/>
                    </a:lnTo>
                    <a:lnTo>
                      <a:pt x="60" y="173"/>
                    </a:lnTo>
                    <a:lnTo>
                      <a:pt x="54" y="172"/>
                    </a:lnTo>
                    <a:lnTo>
                      <a:pt x="49" y="171"/>
                    </a:lnTo>
                    <a:lnTo>
                      <a:pt x="44" y="169"/>
                    </a:lnTo>
                    <a:lnTo>
                      <a:pt x="38"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8" y="1"/>
                    </a:lnTo>
                    <a:lnTo>
                      <a:pt x="74" y="0"/>
                    </a:lnTo>
                    <a:lnTo>
                      <a:pt x="79" y="0"/>
                    </a:lnTo>
                    <a:lnTo>
                      <a:pt x="86" y="0"/>
                    </a:lnTo>
                    <a:lnTo>
                      <a:pt x="91" y="1"/>
                    </a:lnTo>
                    <a:lnTo>
                      <a:pt x="96" y="3"/>
                    </a:lnTo>
                    <a:lnTo>
                      <a:pt x="102" y="4"/>
                    </a:lnTo>
                    <a:lnTo>
                      <a:pt x="107" y="6"/>
                    </a:lnTo>
                    <a:lnTo>
                      <a:pt x="111" y="8"/>
                    </a:lnTo>
                    <a:lnTo>
                      <a:pt x="117" y="10"/>
                    </a:lnTo>
                    <a:lnTo>
                      <a:pt x="121" y="13"/>
                    </a:lnTo>
                    <a:lnTo>
                      <a:pt x="129" y="21"/>
                    </a:lnTo>
                    <a:lnTo>
                      <a:pt x="135" y="29"/>
                    </a:lnTo>
                    <a:lnTo>
                      <a:pt x="141" y="39"/>
                    </a:lnTo>
                    <a:lnTo>
                      <a:pt x="145" y="51"/>
                    </a:lnTo>
                    <a:lnTo>
                      <a:pt x="122" y="56"/>
                    </a:lnTo>
                    <a:lnTo>
                      <a:pt x="119" y="48"/>
                    </a:lnTo>
                    <a:lnTo>
                      <a:pt x="116" y="40"/>
                    </a:lnTo>
                    <a:lnTo>
                      <a:pt x="110" y="34"/>
                    </a:lnTo>
                    <a:lnTo>
                      <a:pt x="106" y="29"/>
                    </a:lnTo>
                    <a:lnTo>
                      <a:pt x="100" y="26"/>
                    </a:lnTo>
                    <a:lnTo>
                      <a:pt x="93" y="23"/>
                    </a:lnTo>
                    <a:lnTo>
                      <a:pt x="86" y="22"/>
                    </a:lnTo>
                    <a:lnTo>
                      <a:pt x="78" y="21"/>
                    </a:lnTo>
                    <a:lnTo>
                      <a:pt x="74" y="21"/>
                    </a:lnTo>
                    <a:lnTo>
                      <a:pt x="68" y="22"/>
                    </a:lnTo>
                    <a:lnTo>
                      <a:pt x="64" y="22"/>
                    </a:lnTo>
                    <a:lnTo>
                      <a:pt x="61" y="23"/>
                    </a:lnTo>
                    <a:lnTo>
                      <a:pt x="57" y="25"/>
                    </a:lnTo>
                    <a:lnTo>
                      <a:pt x="52" y="26"/>
                    </a:lnTo>
                    <a:lnTo>
                      <a:pt x="49" y="28"/>
                    </a:lnTo>
                    <a:lnTo>
                      <a:pt x="46" y="30"/>
                    </a:lnTo>
                    <a:lnTo>
                      <a:pt x="39" y="35"/>
                    </a:lnTo>
                    <a:lnTo>
                      <a:pt x="35" y="41"/>
                    </a:lnTo>
                    <a:lnTo>
                      <a:pt x="31" y="48"/>
                    </a:lnTo>
                    <a:lnTo>
                      <a:pt x="28" y="55"/>
                    </a:lnTo>
                    <a:lnTo>
                      <a:pt x="25" y="63"/>
                    </a:lnTo>
                    <a:lnTo>
                      <a:pt x="23" y="70"/>
                    </a:lnTo>
                    <a:lnTo>
                      <a:pt x="22" y="79"/>
                    </a:lnTo>
                    <a:lnTo>
                      <a:pt x="22" y="87"/>
                    </a:lnTo>
                    <a:lnTo>
                      <a:pt x="22" y="97"/>
                    </a:lnTo>
                    <a:lnTo>
                      <a:pt x="24" y="106"/>
                    </a:lnTo>
                    <a:lnTo>
                      <a:pt x="25" y="115"/>
                    </a:lnTo>
                    <a:lnTo>
                      <a:pt x="29" y="124"/>
                    </a:lnTo>
                    <a:lnTo>
                      <a:pt x="32" y="131"/>
                    </a:lnTo>
                    <a:lnTo>
                      <a:pt x="36" y="138"/>
                    </a:lnTo>
                    <a:lnTo>
                      <a:pt x="42" y="143"/>
                    </a:lnTo>
                    <a:lnTo>
                      <a:pt x="48" y="147"/>
                    </a:lnTo>
                    <a:lnTo>
                      <a:pt x="54"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6" name="Freeform 92"/>
              <p:cNvSpPr>
                <a:spLocks/>
              </p:cNvSpPr>
              <p:nvPr/>
            </p:nvSpPr>
            <p:spPr bwMode="auto">
              <a:xfrm>
                <a:off x="2418" y="1336"/>
                <a:ext cx="1349" cy="9"/>
              </a:xfrm>
              <a:custGeom>
                <a:avLst/>
                <a:gdLst>
                  <a:gd name="T0" fmla="*/ 2698 w 2698"/>
                  <a:gd name="T1" fmla="*/ 10 h 20"/>
                  <a:gd name="T2" fmla="*/ 2688 w 2698"/>
                  <a:gd name="T3" fmla="*/ 0 h 20"/>
                  <a:gd name="T4" fmla="*/ 0 w 2698"/>
                  <a:gd name="T5" fmla="*/ 0 h 20"/>
                  <a:gd name="T6" fmla="*/ 0 w 2698"/>
                  <a:gd name="T7" fmla="*/ 20 h 20"/>
                  <a:gd name="T8" fmla="*/ 2688 w 2698"/>
                  <a:gd name="T9" fmla="*/ 20 h 20"/>
                  <a:gd name="T10" fmla="*/ 2679 w 2698"/>
                  <a:gd name="T11" fmla="*/ 10 h 20"/>
                  <a:gd name="T12" fmla="*/ 2698 w 2698"/>
                  <a:gd name="T13" fmla="*/ 10 h 20"/>
                  <a:gd name="T14" fmla="*/ 2698 w 2698"/>
                  <a:gd name="T15" fmla="*/ 0 h 20"/>
                  <a:gd name="T16" fmla="*/ 2688 w 2698"/>
                  <a:gd name="T17" fmla="*/ 0 h 20"/>
                  <a:gd name="T18" fmla="*/ 2698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2698" y="10"/>
                    </a:moveTo>
                    <a:lnTo>
                      <a:pt x="2688" y="0"/>
                    </a:lnTo>
                    <a:lnTo>
                      <a:pt x="0" y="0"/>
                    </a:lnTo>
                    <a:lnTo>
                      <a:pt x="0" y="20"/>
                    </a:lnTo>
                    <a:lnTo>
                      <a:pt x="2688" y="20"/>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7" name="Freeform 93"/>
              <p:cNvSpPr>
                <a:spLocks/>
              </p:cNvSpPr>
              <p:nvPr/>
            </p:nvSpPr>
            <p:spPr bwMode="auto">
              <a:xfrm>
                <a:off x="3757" y="1341"/>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6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6"/>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8" name="Freeform 94"/>
              <p:cNvSpPr>
                <a:spLocks/>
              </p:cNvSpPr>
              <p:nvPr/>
            </p:nvSpPr>
            <p:spPr bwMode="auto">
              <a:xfrm>
                <a:off x="2413" y="1503"/>
                <a:ext cx="1349" cy="10"/>
              </a:xfrm>
              <a:custGeom>
                <a:avLst/>
                <a:gdLst>
                  <a:gd name="T0" fmla="*/ 0 w 2698"/>
                  <a:gd name="T1" fmla="*/ 9 h 19"/>
                  <a:gd name="T2" fmla="*/ 10 w 2698"/>
                  <a:gd name="T3" fmla="*/ 19 h 19"/>
                  <a:gd name="T4" fmla="*/ 2698 w 2698"/>
                  <a:gd name="T5" fmla="*/ 19 h 19"/>
                  <a:gd name="T6" fmla="*/ 2698 w 2698"/>
                  <a:gd name="T7" fmla="*/ 0 h 19"/>
                  <a:gd name="T8" fmla="*/ 10 w 2698"/>
                  <a:gd name="T9" fmla="*/ 0 h 19"/>
                  <a:gd name="T10" fmla="*/ 19 w 2698"/>
                  <a:gd name="T11" fmla="*/ 9 h 19"/>
                  <a:gd name="T12" fmla="*/ 0 w 2698"/>
                  <a:gd name="T13" fmla="*/ 9 h 19"/>
                  <a:gd name="T14" fmla="*/ 0 w 2698"/>
                  <a:gd name="T15" fmla="*/ 19 h 19"/>
                  <a:gd name="T16" fmla="*/ 10 w 2698"/>
                  <a:gd name="T17" fmla="*/ 19 h 19"/>
                  <a:gd name="T18" fmla="*/ 0 w 2698"/>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0" y="9"/>
                    </a:moveTo>
                    <a:lnTo>
                      <a:pt x="10" y="19"/>
                    </a:lnTo>
                    <a:lnTo>
                      <a:pt x="2698" y="19"/>
                    </a:lnTo>
                    <a:lnTo>
                      <a:pt x="2698" y="0"/>
                    </a:lnTo>
                    <a:lnTo>
                      <a:pt x="10" y="0"/>
                    </a:lnTo>
                    <a:lnTo>
                      <a:pt x="19" y="9"/>
                    </a:lnTo>
                    <a:lnTo>
                      <a:pt x="0" y="9"/>
                    </a:lnTo>
                    <a:lnTo>
                      <a:pt x="0" y="19"/>
                    </a:lnTo>
                    <a:lnTo>
                      <a:pt x="10" y="19"/>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599" name="Freeform 95"/>
              <p:cNvSpPr>
                <a:spLocks/>
              </p:cNvSpPr>
              <p:nvPr/>
            </p:nvSpPr>
            <p:spPr bwMode="auto">
              <a:xfrm>
                <a:off x="2413" y="1336"/>
                <a:ext cx="10" cy="172"/>
              </a:xfrm>
              <a:custGeom>
                <a:avLst/>
                <a:gdLst>
                  <a:gd name="T0" fmla="*/ 10 w 19"/>
                  <a:gd name="T1" fmla="*/ 0 h 345"/>
                  <a:gd name="T2" fmla="*/ 0 w 19"/>
                  <a:gd name="T3" fmla="*/ 10 h 345"/>
                  <a:gd name="T4" fmla="*/ 0 w 19"/>
                  <a:gd name="T5" fmla="*/ 345 h 345"/>
                  <a:gd name="T6" fmla="*/ 19 w 19"/>
                  <a:gd name="T7" fmla="*/ 345 h 345"/>
                  <a:gd name="T8" fmla="*/ 19 w 19"/>
                  <a:gd name="T9" fmla="*/ 10 h 345"/>
                  <a:gd name="T10" fmla="*/ 10 w 19"/>
                  <a:gd name="T11" fmla="*/ 20 h 345"/>
                  <a:gd name="T12" fmla="*/ 10 w 19"/>
                  <a:gd name="T13" fmla="*/ 0 h 345"/>
                  <a:gd name="T14" fmla="*/ 0 w 19"/>
                  <a:gd name="T15" fmla="*/ 0 h 345"/>
                  <a:gd name="T16" fmla="*/ 0 w 19"/>
                  <a:gd name="T17" fmla="*/ 10 h 345"/>
                  <a:gd name="T18" fmla="*/ 10 w 19"/>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10" y="0"/>
                    </a:moveTo>
                    <a:lnTo>
                      <a:pt x="0" y="10"/>
                    </a:lnTo>
                    <a:lnTo>
                      <a:pt x="0" y="345"/>
                    </a:lnTo>
                    <a:lnTo>
                      <a:pt x="19" y="345"/>
                    </a:lnTo>
                    <a:lnTo>
                      <a:pt x="19" y="10"/>
                    </a:lnTo>
                    <a:lnTo>
                      <a:pt x="10" y="20"/>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0" name="Freeform 96"/>
              <p:cNvSpPr>
                <a:spLocks/>
              </p:cNvSpPr>
              <p:nvPr/>
            </p:nvSpPr>
            <p:spPr bwMode="auto">
              <a:xfrm>
                <a:off x="2547"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1" name="Freeform 97"/>
              <p:cNvSpPr>
                <a:spLocks/>
              </p:cNvSpPr>
              <p:nvPr/>
            </p:nvSpPr>
            <p:spPr bwMode="auto">
              <a:xfrm>
                <a:off x="2682"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2" name="Freeform 98"/>
              <p:cNvSpPr>
                <a:spLocks/>
              </p:cNvSpPr>
              <p:nvPr/>
            </p:nvSpPr>
            <p:spPr bwMode="auto">
              <a:xfrm>
                <a:off x="2816"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3" name="Freeform 99"/>
              <p:cNvSpPr>
                <a:spLocks/>
              </p:cNvSpPr>
              <p:nvPr/>
            </p:nvSpPr>
            <p:spPr bwMode="auto">
              <a:xfrm>
                <a:off x="2951" y="1341"/>
                <a:ext cx="9"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4" name="Freeform 100"/>
              <p:cNvSpPr>
                <a:spLocks/>
              </p:cNvSpPr>
              <p:nvPr/>
            </p:nvSpPr>
            <p:spPr bwMode="auto">
              <a:xfrm>
                <a:off x="3085" y="1341"/>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5" name="Freeform 101"/>
              <p:cNvSpPr>
                <a:spLocks/>
              </p:cNvSpPr>
              <p:nvPr/>
            </p:nvSpPr>
            <p:spPr bwMode="auto">
              <a:xfrm>
                <a:off x="3220" y="1341"/>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6" name="Freeform 102"/>
              <p:cNvSpPr>
                <a:spLocks/>
              </p:cNvSpPr>
              <p:nvPr/>
            </p:nvSpPr>
            <p:spPr bwMode="auto">
              <a:xfrm>
                <a:off x="3354"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7" name="Freeform 103"/>
              <p:cNvSpPr>
                <a:spLocks/>
              </p:cNvSpPr>
              <p:nvPr/>
            </p:nvSpPr>
            <p:spPr bwMode="auto">
              <a:xfrm>
                <a:off x="3488"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8" name="Freeform 104"/>
              <p:cNvSpPr>
                <a:spLocks/>
              </p:cNvSpPr>
              <p:nvPr/>
            </p:nvSpPr>
            <p:spPr bwMode="auto">
              <a:xfrm>
                <a:off x="3623"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09" name="Freeform 105"/>
              <p:cNvSpPr>
                <a:spLocks noEditPoints="1"/>
              </p:cNvSpPr>
              <p:nvPr/>
            </p:nvSpPr>
            <p:spPr bwMode="auto">
              <a:xfrm>
                <a:off x="3997"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2"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2" y="63"/>
                    </a:lnTo>
                    <a:lnTo>
                      <a:pt x="128" y="71"/>
                    </a:lnTo>
                    <a:lnTo>
                      <a:pt x="123" y="77"/>
                    </a:lnTo>
                    <a:lnTo>
                      <a:pt x="120" y="80"/>
                    </a:lnTo>
                    <a:lnTo>
                      <a:pt x="116"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0" name="Freeform 106"/>
              <p:cNvSpPr>
                <a:spLocks noEditPoints="1"/>
              </p:cNvSpPr>
              <p:nvPr/>
            </p:nvSpPr>
            <p:spPr bwMode="auto">
              <a:xfrm>
                <a:off x="4132" y="921"/>
                <a:ext cx="73" cy="85"/>
              </a:xfrm>
              <a:custGeom>
                <a:avLst/>
                <a:gdLst>
                  <a:gd name="T0" fmla="*/ 0 w 146"/>
                  <a:gd name="T1" fmla="*/ 0 h 170"/>
                  <a:gd name="T2" fmla="*/ 80 w 146"/>
                  <a:gd name="T3" fmla="*/ 0 h 170"/>
                  <a:gd name="T4" fmla="*/ 89 w 146"/>
                  <a:gd name="T5" fmla="*/ 0 h 170"/>
                  <a:gd name="T6" fmla="*/ 98 w 146"/>
                  <a:gd name="T7" fmla="*/ 1 h 170"/>
                  <a:gd name="T8" fmla="*/ 106 w 146"/>
                  <a:gd name="T9" fmla="*/ 3 h 170"/>
                  <a:gd name="T10" fmla="*/ 114 w 146"/>
                  <a:gd name="T11" fmla="*/ 8 h 170"/>
                  <a:gd name="T12" fmla="*/ 124 w 146"/>
                  <a:gd name="T13" fmla="*/ 15 h 170"/>
                  <a:gd name="T14" fmla="*/ 130 w 146"/>
                  <a:gd name="T15" fmla="*/ 27 h 170"/>
                  <a:gd name="T16" fmla="*/ 135 w 146"/>
                  <a:gd name="T17" fmla="*/ 40 h 170"/>
                  <a:gd name="T18" fmla="*/ 134 w 146"/>
                  <a:gd name="T19" fmla="*/ 55 h 170"/>
                  <a:gd name="T20" fmla="*/ 128 w 146"/>
                  <a:gd name="T21" fmla="*/ 71 h 170"/>
                  <a:gd name="T22" fmla="*/ 120 w 146"/>
                  <a:gd name="T23" fmla="*/ 80 h 170"/>
                  <a:gd name="T24" fmla="*/ 112 w 146"/>
                  <a:gd name="T25" fmla="*/ 86 h 170"/>
                  <a:gd name="T26" fmla="*/ 103 w 146"/>
                  <a:gd name="T27" fmla="*/ 89 h 170"/>
                  <a:gd name="T28" fmla="*/ 93 w 146"/>
                  <a:gd name="T29" fmla="*/ 92 h 170"/>
                  <a:gd name="T30" fmla="*/ 92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7 w 146"/>
                  <a:gd name="T47" fmla="*/ 104 h 170"/>
                  <a:gd name="T48" fmla="*/ 71 w 146"/>
                  <a:gd name="T49" fmla="*/ 100 h 170"/>
                  <a:gd name="T50" fmla="*/ 66 w 146"/>
                  <a:gd name="T51" fmla="*/ 98 h 170"/>
                  <a:gd name="T52" fmla="*/ 60 w 146"/>
                  <a:gd name="T53" fmla="*/ 95 h 170"/>
                  <a:gd name="T54" fmla="*/ 56 w 146"/>
                  <a:gd name="T55" fmla="*/ 94 h 170"/>
                  <a:gd name="T56" fmla="*/ 49 w 146"/>
                  <a:gd name="T57" fmla="*/ 94 h 170"/>
                  <a:gd name="T58" fmla="*/ 23 w 146"/>
                  <a:gd name="T59" fmla="*/ 170 h 170"/>
                  <a:gd name="T60" fmla="*/ 23 w 146"/>
                  <a:gd name="T61" fmla="*/ 74 h 170"/>
                  <a:gd name="T62" fmla="*/ 78 w 146"/>
                  <a:gd name="T63" fmla="*/ 74 h 170"/>
                  <a:gd name="T64" fmla="*/ 89 w 146"/>
                  <a:gd name="T65" fmla="*/ 72 h 170"/>
                  <a:gd name="T66" fmla="*/ 98 w 146"/>
                  <a:gd name="T67" fmla="*/ 70 h 170"/>
                  <a:gd name="T68" fmla="*/ 106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6" y="3"/>
                    </a:lnTo>
                    <a:lnTo>
                      <a:pt x="109" y="4"/>
                    </a:lnTo>
                    <a:lnTo>
                      <a:pt x="114" y="8"/>
                    </a:lnTo>
                    <a:lnTo>
                      <a:pt x="120" y="11"/>
                    </a:lnTo>
                    <a:lnTo>
                      <a:pt x="124" y="15"/>
                    </a:lnTo>
                    <a:lnTo>
                      <a:pt x="127" y="20"/>
                    </a:lnTo>
                    <a:lnTo>
                      <a:pt x="130" y="27"/>
                    </a:lnTo>
                    <a:lnTo>
                      <a:pt x="132" y="33"/>
                    </a:lnTo>
                    <a:lnTo>
                      <a:pt x="135" y="40"/>
                    </a:lnTo>
                    <a:lnTo>
                      <a:pt x="135" y="46"/>
                    </a:lnTo>
                    <a:lnTo>
                      <a:pt x="134" y="55"/>
                    </a:lnTo>
                    <a:lnTo>
                      <a:pt x="131" y="63"/>
                    </a:lnTo>
                    <a:lnTo>
                      <a:pt x="128" y="71"/>
                    </a:lnTo>
                    <a:lnTo>
                      <a:pt x="123" y="77"/>
                    </a:lnTo>
                    <a:lnTo>
                      <a:pt x="120"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4" y="107"/>
                    </a:lnTo>
                    <a:lnTo>
                      <a:pt x="109" y="113"/>
                    </a:lnTo>
                    <a:lnTo>
                      <a:pt x="113" y="118"/>
                    </a:lnTo>
                    <a:lnTo>
                      <a:pt x="117" y="124"/>
                    </a:lnTo>
                    <a:lnTo>
                      <a:pt x="146" y="170"/>
                    </a:lnTo>
                    <a:lnTo>
                      <a:pt x="120" y="170"/>
                    </a:lnTo>
                    <a:lnTo>
                      <a:pt x="98" y="135"/>
                    </a:lnTo>
                    <a:lnTo>
                      <a:pt x="94" y="128"/>
                    </a:lnTo>
                    <a:lnTo>
                      <a:pt x="89" y="121"/>
                    </a:lnTo>
                    <a:lnTo>
                      <a:pt x="85" y="116"/>
                    </a:lnTo>
                    <a:lnTo>
                      <a:pt x="82" y="112"/>
                    </a:lnTo>
                    <a:lnTo>
                      <a:pt x="79" y="107"/>
                    </a:lnTo>
                    <a:lnTo>
                      <a:pt x="77"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89"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1" name="Freeform 107"/>
              <p:cNvSpPr>
                <a:spLocks noEditPoints="1"/>
              </p:cNvSpPr>
              <p:nvPr/>
            </p:nvSpPr>
            <p:spPr bwMode="auto">
              <a:xfrm>
                <a:off x="4266" y="921"/>
                <a:ext cx="73" cy="85"/>
              </a:xfrm>
              <a:custGeom>
                <a:avLst/>
                <a:gdLst>
                  <a:gd name="T0" fmla="*/ 0 w 146"/>
                  <a:gd name="T1" fmla="*/ 0 h 170"/>
                  <a:gd name="T2" fmla="*/ 80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3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8 w 146"/>
                  <a:gd name="T57" fmla="*/ 94 h 170"/>
                  <a:gd name="T58" fmla="*/ 23 w 146"/>
                  <a:gd name="T59" fmla="*/ 170 h 170"/>
                  <a:gd name="T60" fmla="*/ 23 w 146"/>
                  <a:gd name="T61" fmla="*/ 74 h 170"/>
                  <a:gd name="T62" fmla="*/ 77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3" y="77"/>
                    </a:lnTo>
                    <a:lnTo>
                      <a:pt x="119" y="80"/>
                    </a:lnTo>
                    <a:lnTo>
                      <a:pt x="116" y="83"/>
                    </a:lnTo>
                    <a:lnTo>
                      <a:pt x="112" y="86"/>
                    </a:lnTo>
                    <a:lnTo>
                      <a:pt x="109" y="88"/>
                    </a:lnTo>
                    <a:lnTo>
                      <a:pt x="103" y="89"/>
                    </a:lnTo>
                    <a:lnTo>
                      <a:pt x="99" y="91"/>
                    </a:lnTo>
                    <a:lnTo>
                      <a:pt x="93" y="92"/>
                    </a:lnTo>
                    <a:lnTo>
                      <a:pt x="87" y="93"/>
                    </a:lnTo>
                    <a:lnTo>
                      <a:pt x="91" y="95"/>
                    </a:lnTo>
                    <a:lnTo>
                      <a:pt x="95" y="98"/>
                    </a:lnTo>
                    <a:lnTo>
                      <a:pt x="98" y="100"/>
                    </a:lnTo>
                    <a:lnTo>
                      <a:pt x="100" y="102"/>
                    </a:lnTo>
                    <a:lnTo>
                      <a:pt x="104" y="107"/>
                    </a:lnTo>
                    <a:lnTo>
                      <a:pt x="109" y="113"/>
                    </a:lnTo>
                    <a:lnTo>
                      <a:pt x="113" y="118"/>
                    </a:lnTo>
                    <a:lnTo>
                      <a:pt x="117" y="124"/>
                    </a:lnTo>
                    <a:lnTo>
                      <a:pt x="146" y="170"/>
                    </a:lnTo>
                    <a:lnTo>
                      <a:pt x="119" y="170"/>
                    </a:lnTo>
                    <a:lnTo>
                      <a:pt x="98" y="135"/>
                    </a:lnTo>
                    <a:lnTo>
                      <a:pt x="94" y="128"/>
                    </a:lnTo>
                    <a:lnTo>
                      <a:pt x="89" y="121"/>
                    </a:lnTo>
                    <a:lnTo>
                      <a:pt x="85" y="116"/>
                    </a:lnTo>
                    <a:lnTo>
                      <a:pt x="82" y="112"/>
                    </a:lnTo>
                    <a:lnTo>
                      <a:pt x="79" y="107"/>
                    </a:lnTo>
                    <a:lnTo>
                      <a:pt x="76" y="104"/>
                    </a:lnTo>
                    <a:lnTo>
                      <a:pt x="73" y="102"/>
                    </a:lnTo>
                    <a:lnTo>
                      <a:pt x="71" y="100"/>
                    </a:lnTo>
                    <a:lnTo>
                      <a:pt x="68" y="99"/>
                    </a:lnTo>
                    <a:lnTo>
                      <a:pt x="66" y="98"/>
                    </a:lnTo>
                    <a:lnTo>
                      <a:pt x="62" y="97"/>
                    </a:lnTo>
                    <a:lnTo>
                      <a:pt x="60" y="95"/>
                    </a:lnTo>
                    <a:lnTo>
                      <a:pt x="58" y="95"/>
                    </a:lnTo>
                    <a:lnTo>
                      <a:pt x="56" y="94"/>
                    </a:lnTo>
                    <a:lnTo>
                      <a:pt x="53" y="94"/>
                    </a:lnTo>
                    <a:lnTo>
                      <a:pt x="48" y="94"/>
                    </a:lnTo>
                    <a:lnTo>
                      <a:pt x="23" y="94"/>
                    </a:lnTo>
                    <a:lnTo>
                      <a:pt x="23" y="170"/>
                    </a:lnTo>
                    <a:lnTo>
                      <a:pt x="0" y="170"/>
                    </a:lnTo>
                    <a:close/>
                    <a:moveTo>
                      <a:pt x="23" y="74"/>
                    </a:moveTo>
                    <a:lnTo>
                      <a:pt x="70" y="74"/>
                    </a:lnTo>
                    <a:lnTo>
                      <a:pt x="77" y="74"/>
                    </a:lnTo>
                    <a:lnTo>
                      <a:pt x="84" y="73"/>
                    </a:lnTo>
                    <a:lnTo>
                      <a:pt x="89" y="72"/>
                    </a:lnTo>
                    <a:lnTo>
                      <a:pt x="94" y="71"/>
                    </a:lnTo>
                    <a:lnTo>
                      <a:pt x="98" y="70"/>
                    </a:lnTo>
                    <a:lnTo>
                      <a:pt x="102" y="68"/>
                    </a:lnTo>
                    <a:lnTo>
                      <a:pt x="105" y="64"/>
                    </a:lnTo>
                    <a:lnTo>
                      <a:pt x="108" y="61"/>
                    </a:lnTo>
                    <a:lnTo>
                      <a:pt x="109" y="58"/>
                    </a:lnTo>
                    <a:lnTo>
                      <a:pt x="111" y="55"/>
                    </a:lnTo>
                    <a:lnTo>
                      <a:pt x="112" y="52"/>
                    </a:lnTo>
                    <a:lnTo>
                      <a:pt x="112" y="47"/>
                    </a:lnTo>
                    <a:lnTo>
                      <a:pt x="111" y="42"/>
                    </a:lnTo>
                    <a:lnTo>
                      <a:pt x="110" y="37"/>
                    </a:lnTo>
                    <a:lnTo>
                      <a:pt x="107" y="32"/>
                    </a:lnTo>
                    <a:lnTo>
                      <a:pt x="103" y="28"/>
                    </a:lnTo>
                    <a:lnTo>
                      <a:pt x="98" y="25"/>
                    </a:lnTo>
                    <a:lnTo>
                      <a:pt x="91"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2" name="Freeform 108"/>
              <p:cNvSpPr>
                <a:spLocks noEditPoints="1"/>
              </p:cNvSpPr>
              <p:nvPr/>
            </p:nvSpPr>
            <p:spPr bwMode="auto">
              <a:xfrm>
                <a:off x="4400" y="921"/>
                <a:ext cx="74"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3" y="77"/>
                    </a:lnTo>
                    <a:lnTo>
                      <a:pt x="119" y="80"/>
                    </a:lnTo>
                    <a:lnTo>
                      <a:pt x="116" y="83"/>
                    </a:lnTo>
                    <a:lnTo>
                      <a:pt x="112" y="86"/>
                    </a:lnTo>
                    <a:lnTo>
                      <a:pt x="109" y="88"/>
                    </a:lnTo>
                    <a:lnTo>
                      <a:pt x="103" y="89"/>
                    </a:lnTo>
                    <a:lnTo>
                      <a:pt x="99" y="91"/>
                    </a:lnTo>
                    <a:lnTo>
                      <a:pt x="92" y="92"/>
                    </a:lnTo>
                    <a:lnTo>
                      <a:pt x="87" y="93"/>
                    </a:lnTo>
                    <a:lnTo>
                      <a:pt x="91" y="95"/>
                    </a:lnTo>
                    <a:lnTo>
                      <a:pt x="95" y="98"/>
                    </a:lnTo>
                    <a:lnTo>
                      <a:pt x="98" y="100"/>
                    </a:lnTo>
                    <a:lnTo>
                      <a:pt x="100" y="102"/>
                    </a:lnTo>
                    <a:lnTo>
                      <a:pt x="104" y="107"/>
                    </a:lnTo>
                    <a:lnTo>
                      <a:pt x="109" y="113"/>
                    </a:lnTo>
                    <a:lnTo>
                      <a:pt x="113" y="118"/>
                    </a:lnTo>
                    <a:lnTo>
                      <a:pt x="117" y="124"/>
                    </a:lnTo>
                    <a:lnTo>
                      <a:pt x="146" y="170"/>
                    </a:lnTo>
                    <a:lnTo>
                      <a:pt x="119" y="170"/>
                    </a:lnTo>
                    <a:lnTo>
                      <a:pt x="98" y="135"/>
                    </a:lnTo>
                    <a:lnTo>
                      <a:pt x="93" y="128"/>
                    </a:lnTo>
                    <a:lnTo>
                      <a:pt x="89" y="121"/>
                    </a:lnTo>
                    <a:lnTo>
                      <a:pt x="85" y="116"/>
                    </a:lnTo>
                    <a:lnTo>
                      <a:pt x="82" y="112"/>
                    </a:lnTo>
                    <a:lnTo>
                      <a:pt x="78" y="107"/>
                    </a:lnTo>
                    <a:lnTo>
                      <a:pt x="76" y="104"/>
                    </a:lnTo>
                    <a:lnTo>
                      <a:pt x="73" y="102"/>
                    </a:lnTo>
                    <a:lnTo>
                      <a:pt x="71" y="100"/>
                    </a:lnTo>
                    <a:lnTo>
                      <a:pt x="68" y="99"/>
                    </a:lnTo>
                    <a:lnTo>
                      <a:pt x="66" y="98"/>
                    </a:lnTo>
                    <a:lnTo>
                      <a:pt x="62" y="97"/>
                    </a:lnTo>
                    <a:lnTo>
                      <a:pt x="60" y="95"/>
                    </a:lnTo>
                    <a:lnTo>
                      <a:pt x="58" y="95"/>
                    </a:lnTo>
                    <a:lnTo>
                      <a:pt x="56" y="94"/>
                    </a:lnTo>
                    <a:lnTo>
                      <a:pt x="53"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9" y="58"/>
                    </a:lnTo>
                    <a:lnTo>
                      <a:pt x="111" y="55"/>
                    </a:lnTo>
                    <a:lnTo>
                      <a:pt x="112" y="52"/>
                    </a:lnTo>
                    <a:lnTo>
                      <a:pt x="112" y="47"/>
                    </a:lnTo>
                    <a:lnTo>
                      <a:pt x="111" y="42"/>
                    </a:lnTo>
                    <a:lnTo>
                      <a:pt x="110"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3" name="Freeform 109"/>
              <p:cNvSpPr>
                <a:spLocks noEditPoints="1"/>
              </p:cNvSpPr>
              <p:nvPr/>
            </p:nvSpPr>
            <p:spPr bwMode="auto">
              <a:xfrm>
                <a:off x="4535" y="921"/>
                <a:ext cx="73" cy="85"/>
              </a:xfrm>
              <a:custGeom>
                <a:avLst/>
                <a:gdLst>
                  <a:gd name="T0" fmla="*/ 0 w 146"/>
                  <a:gd name="T1" fmla="*/ 0 h 170"/>
                  <a:gd name="T2" fmla="*/ 79 w 146"/>
                  <a:gd name="T3" fmla="*/ 0 h 170"/>
                  <a:gd name="T4" fmla="*/ 89 w 146"/>
                  <a:gd name="T5" fmla="*/ 0 h 170"/>
                  <a:gd name="T6" fmla="*/ 98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2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8 w 146"/>
                  <a:gd name="T67" fmla="*/ 70 h 170"/>
                  <a:gd name="T68" fmla="*/ 105 w 146"/>
                  <a:gd name="T69" fmla="*/ 64 h 170"/>
                  <a:gd name="T70" fmla="*/ 108 w 146"/>
                  <a:gd name="T71" fmla="*/ 58 h 170"/>
                  <a:gd name="T72" fmla="*/ 112 w 146"/>
                  <a:gd name="T73" fmla="*/ 52 h 170"/>
                  <a:gd name="T74" fmla="*/ 111 w 146"/>
                  <a:gd name="T75" fmla="*/ 42 h 170"/>
                  <a:gd name="T76" fmla="*/ 106 w 146"/>
                  <a:gd name="T77" fmla="*/ 32 h 170"/>
                  <a:gd name="T78" fmla="*/ 98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8" y="1"/>
                    </a:lnTo>
                    <a:lnTo>
                      <a:pt x="102" y="2"/>
                    </a:lnTo>
                    <a:lnTo>
                      <a:pt x="105" y="3"/>
                    </a:lnTo>
                    <a:lnTo>
                      <a:pt x="108" y="4"/>
                    </a:lnTo>
                    <a:lnTo>
                      <a:pt x="114" y="8"/>
                    </a:lnTo>
                    <a:lnTo>
                      <a:pt x="119" y="11"/>
                    </a:lnTo>
                    <a:lnTo>
                      <a:pt x="123"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2" y="86"/>
                    </a:lnTo>
                    <a:lnTo>
                      <a:pt x="108" y="88"/>
                    </a:lnTo>
                    <a:lnTo>
                      <a:pt x="103" y="89"/>
                    </a:lnTo>
                    <a:lnTo>
                      <a:pt x="99" y="91"/>
                    </a:lnTo>
                    <a:lnTo>
                      <a:pt x="92" y="92"/>
                    </a:lnTo>
                    <a:lnTo>
                      <a:pt x="87" y="93"/>
                    </a:lnTo>
                    <a:lnTo>
                      <a:pt x="91" y="95"/>
                    </a:lnTo>
                    <a:lnTo>
                      <a:pt x="94" y="98"/>
                    </a:lnTo>
                    <a:lnTo>
                      <a:pt x="98" y="100"/>
                    </a:lnTo>
                    <a:lnTo>
                      <a:pt x="100" y="102"/>
                    </a:lnTo>
                    <a:lnTo>
                      <a:pt x="104" y="107"/>
                    </a:lnTo>
                    <a:lnTo>
                      <a:pt x="108" y="113"/>
                    </a:lnTo>
                    <a:lnTo>
                      <a:pt x="113" y="118"/>
                    </a:lnTo>
                    <a:lnTo>
                      <a:pt x="117" y="124"/>
                    </a:lnTo>
                    <a:lnTo>
                      <a:pt x="146" y="170"/>
                    </a:lnTo>
                    <a:lnTo>
                      <a:pt x="119" y="170"/>
                    </a:lnTo>
                    <a:lnTo>
                      <a:pt x="98" y="135"/>
                    </a:lnTo>
                    <a:lnTo>
                      <a:pt x="93" y="128"/>
                    </a:lnTo>
                    <a:lnTo>
                      <a:pt x="89" y="121"/>
                    </a:lnTo>
                    <a:lnTo>
                      <a:pt x="85" y="116"/>
                    </a:lnTo>
                    <a:lnTo>
                      <a:pt x="81" y="112"/>
                    </a:lnTo>
                    <a:lnTo>
                      <a:pt x="78" y="107"/>
                    </a:lnTo>
                    <a:lnTo>
                      <a:pt x="76" y="104"/>
                    </a:lnTo>
                    <a:lnTo>
                      <a:pt x="73" y="102"/>
                    </a:lnTo>
                    <a:lnTo>
                      <a:pt x="71" y="100"/>
                    </a:lnTo>
                    <a:lnTo>
                      <a:pt x="68" y="99"/>
                    </a:lnTo>
                    <a:lnTo>
                      <a:pt x="65" y="98"/>
                    </a:lnTo>
                    <a:lnTo>
                      <a:pt x="62" y="97"/>
                    </a:lnTo>
                    <a:lnTo>
                      <a:pt x="60" y="95"/>
                    </a:lnTo>
                    <a:lnTo>
                      <a:pt x="58" y="95"/>
                    </a:lnTo>
                    <a:lnTo>
                      <a:pt x="56" y="94"/>
                    </a:lnTo>
                    <a:lnTo>
                      <a:pt x="52" y="94"/>
                    </a:lnTo>
                    <a:lnTo>
                      <a:pt x="48" y="94"/>
                    </a:lnTo>
                    <a:lnTo>
                      <a:pt x="22" y="94"/>
                    </a:lnTo>
                    <a:lnTo>
                      <a:pt x="22" y="170"/>
                    </a:lnTo>
                    <a:lnTo>
                      <a:pt x="0" y="170"/>
                    </a:lnTo>
                    <a:close/>
                    <a:moveTo>
                      <a:pt x="22" y="74"/>
                    </a:moveTo>
                    <a:lnTo>
                      <a:pt x="70" y="74"/>
                    </a:lnTo>
                    <a:lnTo>
                      <a:pt x="77" y="74"/>
                    </a:lnTo>
                    <a:lnTo>
                      <a:pt x="84" y="73"/>
                    </a:lnTo>
                    <a:lnTo>
                      <a:pt x="89" y="72"/>
                    </a:lnTo>
                    <a:lnTo>
                      <a:pt x="93" y="71"/>
                    </a:lnTo>
                    <a:lnTo>
                      <a:pt x="98" y="70"/>
                    </a:lnTo>
                    <a:lnTo>
                      <a:pt x="102" y="68"/>
                    </a:lnTo>
                    <a:lnTo>
                      <a:pt x="105" y="64"/>
                    </a:lnTo>
                    <a:lnTo>
                      <a:pt x="107" y="61"/>
                    </a:lnTo>
                    <a:lnTo>
                      <a:pt x="108" y="58"/>
                    </a:lnTo>
                    <a:lnTo>
                      <a:pt x="111" y="55"/>
                    </a:lnTo>
                    <a:lnTo>
                      <a:pt x="112" y="52"/>
                    </a:lnTo>
                    <a:lnTo>
                      <a:pt x="112" y="47"/>
                    </a:lnTo>
                    <a:lnTo>
                      <a:pt x="111" y="42"/>
                    </a:lnTo>
                    <a:lnTo>
                      <a:pt x="109" y="37"/>
                    </a:lnTo>
                    <a:lnTo>
                      <a:pt x="106" y="32"/>
                    </a:lnTo>
                    <a:lnTo>
                      <a:pt x="103" y="28"/>
                    </a:lnTo>
                    <a:lnTo>
                      <a:pt x="98"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4" name="Freeform 110"/>
              <p:cNvSpPr>
                <a:spLocks noEditPoints="1"/>
              </p:cNvSpPr>
              <p:nvPr/>
            </p:nvSpPr>
            <p:spPr bwMode="auto">
              <a:xfrm>
                <a:off x="4669" y="921"/>
                <a:ext cx="73" cy="85"/>
              </a:xfrm>
              <a:custGeom>
                <a:avLst/>
                <a:gdLst>
                  <a:gd name="T0" fmla="*/ 0 w 146"/>
                  <a:gd name="T1" fmla="*/ 0 h 170"/>
                  <a:gd name="T2" fmla="*/ 79 w 146"/>
                  <a:gd name="T3" fmla="*/ 0 h 170"/>
                  <a:gd name="T4" fmla="*/ 89 w 146"/>
                  <a:gd name="T5" fmla="*/ 0 h 170"/>
                  <a:gd name="T6" fmla="*/ 97 w 146"/>
                  <a:gd name="T7" fmla="*/ 1 h 170"/>
                  <a:gd name="T8" fmla="*/ 105 w 146"/>
                  <a:gd name="T9" fmla="*/ 3 h 170"/>
                  <a:gd name="T10" fmla="*/ 114 w 146"/>
                  <a:gd name="T11" fmla="*/ 8 h 170"/>
                  <a:gd name="T12" fmla="*/ 123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1 w 146"/>
                  <a:gd name="T25" fmla="*/ 86 h 170"/>
                  <a:gd name="T26" fmla="*/ 103 w 146"/>
                  <a:gd name="T27" fmla="*/ 89 h 170"/>
                  <a:gd name="T28" fmla="*/ 92 w 146"/>
                  <a:gd name="T29" fmla="*/ 92 h 170"/>
                  <a:gd name="T30" fmla="*/ 91 w 146"/>
                  <a:gd name="T31" fmla="*/ 95 h 170"/>
                  <a:gd name="T32" fmla="*/ 97 w 146"/>
                  <a:gd name="T33" fmla="*/ 100 h 170"/>
                  <a:gd name="T34" fmla="*/ 104 w 146"/>
                  <a:gd name="T35" fmla="*/ 107 h 170"/>
                  <a:gd name="T36" fmla="*/ 113 w 146"/>
                  <a:gd name="T37" fmla="*/ 118 h 170"/>
                  <a:gd name="T38" fmla="*/ 146 w 146"/>
                  <a:gd name="T39" fmla="*/ 170 h 170"/>
                  <a:gd name="T40" fmla="*/ 97 w 146"/>
                  <a:gd name="T41" fmla="*/ 135 h 170"/>
                  <a:gd name="T42" fmla="*/ 89 w 146"/>
                  <a:gd name="T43" fmla="*/ 121 h 170"/>
                  <a:gd name="T44" fmla="*/ 81 w 146"/>
                  <a:gd name="T45" fmla="*/ 112 h 170"/>
                  <a:gd name="T46" fmla="*/ 76 w 146"/>
                  <a:gd name="T47" fmla="*/ 104 h 170"/>
                  <a:gd name="T48" fmla="*/ 71 w 146"/>
                  <a:gd name="T49" fmla="*/ 100 h 170"/>
                  <a:gd name="T50" fmla="*/ 65 w 146"/>
                  <a:gd name="T51" fmla="*/ 98 h 170"/>
                  <a:gd name="T52" fmla="*/ 60 w 146"/>
                  <a:gd name="T53" fmla="*/ 95 h 170"/>
                  <a:gd name="T54" fmla="*/ 56 w 146"/>
                  <a:gd name="T55" fmla="*/ 94 h 170"/>
                  <a:gd name="T56" fmla="*/ 48 w 146"/>
                  <a:gd name="T57" fmla="*/ 94 h 170"/>
                  <a:gd name="T58" fmla="*/ 22 w 146"/>
                  <a:gd name="T59" fmla="*/ 170 h 170"/>
                  <a:gd name="T60" fmla="*/ 22 w 146"/>
                  <a:gd name="T61" fmla="*/ 74 h 170"/>
                  <a:gd name="T62" fmla="*/ 77 w 146"/>
                  <a:gd name="T63" fmla="*/ 74 h 170"/>
                  <a:gd name="T64" fmla="*/ 89 w 146"/>
                  <a:gd name="T65" fmla="*/ 72 h 170"/>
                  <a:gd name="T66" fmla="*/ 97 w 146"/>
                  <a:gd name="T67" fmla="*/ 70 h 170"/>
                  <a:gd name="T68" fmla="*/ 105 w 146"/>
                  <a:gd name="T69" fmla="*/ 64 h 170"/>
                  <a:gd name="T70" fmla="*/ 108 w 146"/>
                  <a:gd name="T71" fmla="*/ 58 h 170"/>
                  <a:gd name="T72" fmla="*/ 111 w 146"/>
                  <a:gd name="T73" fmla="*/ 52 h 170"/>
                  <a:gd name="T74" fmla="*/ 110 w 146"/>
                  <a:gd name="T75" fmla="*/ 42 h 170"/>
                  <a:gd name="T76" fmla="*/ 106 w 146"/>
                  <a:gd name="T77" fmla="*/ 32 h 170"/>
                  <a:gd name="T78" fmla="*/ 97 w 146"/>
                  <a:gd name="T79" fmla="*/ 25 h 170"/>
                  <a:gd name="T80" fmla="*/ 84 w 146"/>
                  <a:gd name="T81" fmla="*/ 20 h 170"/>
                  <a:gd name="T82" fmla="*/ 22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79" y="0"/>
                    </a:lnTo>
                    <a:lnTo>
                      <a:pt x="85" y="0"/>
                    </a:lnTo>
                    <a:lnTo>
                      <a:pt x="89" y="0"/>
                    </a:lnTo>
                    <a:lnTo>
                      <a:pt x="94" y="1"/>
                    </a:lnTo>
                    <a:lnTo>
                      <a:pt x="97" y="1"/>
                    </a:lnTo>
                    <a:lnTo>
                      <a:pt x="102" y="2"/>
                    </a:lnTo>
                    <a:lnTo>
                      <a:pt x="105" y="3"/>
                    </a:lnTo>
                    <a:lnTo>
                      <a:pt x="108" y="4"/>
                    </a:lnTo>
                    <a:lnTo>
                      <a:pt x="114" y="8"/>
                    </a:lnTo>
                    <a:lnTo>
                      <a:pt x="119" y="11"/>
                    </a:lnTo>
                    <a:lnTo>
                      <a:pt x="123" y="15"/>
                    </a:lnTo>
                    <a:lnTo>
                      <a:pt x="127" y="20"/>
                    </a:lnTo>
                    <a:lnTo>
                      <a:pt x="130" y="27"/>
                    </a:lnTo>
                    <a:lnTo>
                      <a:pt x="132" y="33"/>
                    </a:lnTo>
                    <a:lnTo>
                      <a:pt x="134" y="40"/>
                    </a:lnTo>
                    <a:lnTo>
                      <a:pt x="134" y="46"/>
                    </a:lnTo>
                    <a:lnTo>
                      <a:pt x="133" y="55"/>
                    </a:lnTo>
                    <a:lnTo>
                      <a:pt x="131" y="63"/>
                    </a:lnTo>
                    <a:lnTo>
                      <a:pt x="128" y="71"/>
                    </a:lnTo>
                    <a:lnTo>
                      <a:pt x="122" y="77"/>
                    </a:lnTo>
                    <a:lnTo>
                      <a:pt x="119" y="80"/>
                    </a:lnTo>
                    <a:lnTo>
                      <a:pt x="116" y="83"/>
                    </a:lnTo>
                    <a:lnTo>
                      <a:pt x="111" y="86"/>
                    </a:lnTo>
                    <a:lnTo>
                      <a:pt x="108" y="88"/>
                    </a:lnTo>
                    <a:lnTo>
                      <a:pt x="103" y="89"/>
                    </a:lnTo>
                    <a:lnTo>
                      <a:pt x="99" y="91"/>
                    </a:lnTo>
                    <a:lnTo>
                      <a:pt x="92" y="92"/>
                    </a:lnTo>
                    <a:lnTo>
                      <a:pt x="87" y="93"/>
                    </a:lnTo>
                    <a:lnTo>
                      <a:pt x="91" y="95"/>
                    </a:lnTo>
                    <a:lnTo>
                      <a:pt x="94" y="98"/>
                    </a:lnTo>
                    <a:lnTo>
                      <a:pt x="97" y="100"/>
                    </a:lnTo>
                    <a:lnTo>
                      <a:pt x="100" y="102"/>
                    </a:lnTo>
                    <a:lnTo>
                      <a:pt x="104" y="107"/>
                    </a:lnTo>
                    <a:lnTo>
                      <a:pt x="108" y="113"/>
                    </a:lnTo>
                    <a:lnTo>
                      <a:pt x="113" y="118"/>
                    </a:lnTo>
                    <a:lnTo>
                      <a:pt x="117" y="124"/>
                    </a:lnTo>
                    <a:lnTo>
                      <a:pt x="146" y="170"/>
                    </a:lnTo>
                    <a:lnTo>
                      <a:pt x="119" y="170"/>
                    </a:lnTo>
                    <a:lnTo>
                      <a:pt x="97" y="135"/>
                    </a:lnTo>
                    <a:lnTo>
                      <a:pt x="93" y="128"/>
                    </a:lnTo>
                    <a:lnTo>
                      <a:pt x="89" y="121"/>
                    </a:lnTo>
                    <a:lnTo>
                      <a:pt x="85" y="116"/>
                    </a:lnTo>
                    <a:lnTo>
                      <a:pt x="81" y="112"/>
                    </a:lnTo>
                    <a:lnTo>
                      <a:pt x="78" y="107"/>
                    </a:lnTo>
                    <a:lnTo>
                      <a:pt x="76" y="104"/>
                    </a:lnTo>
                    <a:lnTo>
                      <a:pt x="73" y="102"/>
                    </a:lnTo>
                    <a:lnTo>
                      <a:pt x="71" y="100"/>
                    </a:lnTo>
                    <a:lnTo>
                      <a:pt x="67" y="99"/>
                    </a:lnTo>
                    <a:lnTo>
                      <a:pt x="65" y="98"/>
                    </a:lnTo>
                    <a:lnTo>
                      <a:pt x="62" y="97"/>
                    </a:lnTo>
                    <a:lnTo>
                      <a:pt x="60" y="95"/>
                    </a:lnTo>
                    <a:lnTo>
                      <a:pt x="58" y="95"/>
                    </a:lnTo>
                    <a:lnTo>
                      <a:pt x="56" y="94"/>
                    </a:lnTo>
                    <a:lnTo>
                      <a:pt x="52" y="94"/>
                    </a:lnTo>
                    <a:lnTo>
                      <a:pt x="48" y="94"/>
                    </a:lnTo>
                    <a:lnTo>
                      <a:pt x="22" y="94"/>
                    </a:lnTo>
                    <a:lnTo>
                      <a:pt x="22" y="170"/>
                    </a:lnTo>
                    <a:lnTo>
                      <a:pt x="0" y="170"/>
                    </a:lnTo>
                    <a:close/>
                    <a:moveTo>
                      <a:pt x="22" y="74"/>
                    </a:moveTo>
                    <a:lnTo>
                      <a:pt x="70" y="74"/>
                    </a:lnTo>
                    <a:lnTo>
                      <a:pt x="77" y="74"/>
                    </a:lnTo>
                    <a:lnTo>
                      <a:pt x="84" y="73"/>
                    </a:lnTo>
                    <a:lnTo>
                      <a:pt x="89" y="72"/>
                    </a:lnTo>
                    <a:lnTo>
                      <a:pt x="93" y="71"/>
                    </a:lnTo>
                    <a:lnTo>
                      <a:pt x="97" y="70"/>
                    </a:lnTo>
                    <a:lnTo>
                      <a:pt x="102" y="68"/>
                    </a:lnTo>
                    <a:lnTo>
                      <a:pt x="105" y="64"/>
                    </a:lnTo>
                    <a:lnTo>
                      <a:pt x="107" y="61"/>
                    </a:lnTo>
                    <a:lnTo>
                      <a:pt x="108" y="58"/>
                    </a:lnTo>
                    <a:lnTo>
                      <a:pt x="110" y="55"/>
                    </a:lnTo>
                    <a:lnTo>
                      <a:pt x="111" y="52"/>
                    </a:lnTo>
                    <a:lnTo>
                      <a:pt x="111" y="47"/>
                    </a:lnTo>
                    <a:lnTo>
                      <a:pt x="110" y="42"/>
                    </a:lnTo>
                    <a:lnTo>
                      <a:pt x="109" y="37"/>
                    </a:lnTo>
                    <a:lnTo>
                      <a:pt x="106" y="32"/>
                    </a:lnTo>
                    <a:lnTo>
                      <a:pt x="103" y="28"/>
                    </a:lnTo>
                    <a:lnTo>
                      <a:pt x="97" y="25"/>
                    </a:lnTo>
                    <a:lnTo>
                      <a:pt x="91" y="23"/>
                    </a:lnTo>
                    <a:lnTo>
                      <a:pt x="84" y="20"/>
                    </a:lnTo>
                    <a:lnTo>
                      <a:pt x="75" y="20"/>
                    </a:lnTo>
                    <a:lnTo>
                      <a:pt x="22" y="20"/>
                    </a:lnTo>
                    <a:lnTo>
                      <a:pt x="22"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5" name="Freeform 111"/>
              <p:cNvSpPr>
                <a:spLocks noEditPoints="1"/>
              </p:cNvSpPr>
              <p:nvPr/>
            </p:nvSpPr>
            <p:spPr bwMode="auto">
              <a:xfrm>
                <a:off x="4804"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1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1" y="27"/>
                    </a:lnTo>
                    <a:lnTo>
                      <a:pt x="133" y="33"/>
                    </a:lnTo>
                    <a:lnTo>
                      <a:pt x="135" y="40"/>
                    </a:lnTo>
                    <a:lnTo>
                      <a:pt x="135" y="46"/>
                    </a:lnTo>
                    <a:lnTo>
                      <a:pt x="134" y="55"/>
                    </a:lnTo>
                    <a:lnTo>
                      <a:pt x="132" y="63"/>
                    </a:lnTo>
                    <a:lnTo>
                      <a:pt x="128" y="71"/>
                    </a:lnTo>
                    <a:lnTo>
                      <a:pt x="123" y="77"/>
                    </a:lnTo>
                    <a:lnTo>
                      <a:pt x="120" y="80"/>
                    </a:lnTo>
                    <a:lnTo>
                      <a:pt x="117" y="83"/>
                    </a:lnTo>
                    <a:lnTo>
                      <a:pt x="112" y="86"/>
                    </a:lnTo>
                    <a:lnTo>
                      <a:pt x="109" y="88"/>
                    </a:lnTo>
                    <a:lnTo>
                      <a:pt x="104" y="89"/>
                    </a:lnTo>
                    <a:lnTo>
                      <a:pt x="99" y="91"/>
                    </a:lnTo>
                    <a:lnTo>
                      <a:pt x="93" y="92"/>
                    </a:lnTo>
                    <a:lnTo>
                      <a:pt x="88"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4" y="102"/>
                    </a:lnTo>
                    <a:lnTo>
                      <a:pt x="71" y="100"/>
                    </a:lnTo>
                    <a:lnTo>
                      <a:pt x="68" y="99"/>
                    </a:lnTo>
                    <a:lnTo>
                      <a:pt x="66" y="98"/>
                    </a:lnTo>
                    <a:lnTo>
                      <a:pt x="63" y="97"/>
                    </a:lnTo>
                    <a:lnTo>
                      <a:pt x="61" y="95"/>
                    </a:lnTo>
                    <a:lnTo>
                      <a:pt x="59"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6" name="Freeform 112"/>
              <p:cNvSpPr>
                <a:spLocks noEditPoints="1"/>
              </p:cNvSpPr>
              <p:nvPr/>
            </p:nvSpPr>
            <p:spPr bwMode="auto">
              <a:xfrm>
                <a:off x="4938" y="921"/>
                <a:ext cx="73" cy="85"/>
              </a:xfrm>
              <a:custGeom>
                <a:avLst/>
                <a:gdLst>
                  <a:gd name="T0" fmla="*/ 0 w 147"/>
                  <a:gd name="T1" fmla="*/ 0 h 170"/>
                  <a:gd name="T2" fmla="*/ 80 w 147"/>
                  <a:gd name="T3" fmla="*/ 0 h 170"/>
                  <a:gd name="T4" fmla="*/ 90 w 147"/>
                  <a:gd name="T5" fmla="*/ 0 h 170"/>
                  <a:gd name="T6" fmla="*/ 98 w 147"/>
                  <a:gd name="T7" fmla="*/ 1 h 170"/>
                  <a:gd name="T8" fmla="*/ 106 w 147"/>
                  <a:gd name="T9" fmla="*/ 3 h 170"/>
                  <a:gd name="T10" fmla="*/ 114 w 147"/>
                  <a:gd name="T11" fmla="*/ 8 h 170"/>
                  <a:gd name="T12" fmla="*/ 124 w 147"/>
                  <a:gd name="T13" fmla="*/ 15 h 170"/>
                  <a:gd name="T14" fmla="*/ 130 w 147"/>
                  <a:gd name="T15" fmla="*/ 27 h 170"/>
                  <a:gd name="T16" fmla="*/ 135 w 147"/>
                  <a:gd name="T17" fmla="*/ 40 h 170"/>
                  <a:gd name="T18" fmla="*/ 134 w 147"/>
                  <a:gd name="T19" fmla="*/ 55 h 170"/>
                  <a:gd name="T20" fmla="*/ 128 w 147"/>
                  <a:gd name="T21" fmla="*/ 71 h 170"/>
                  <a:gd name="T22" fmla="*/ 120 w 147"/>
                  <a:gd name="T23" fmla="*/ 80 h 170"/>
                  <a:gd name="T24" fmla="*/ 112 w 147"/>
                  <a:gd name="T25" fmla="*/ 86 h 170"/>
                  <a:gd name="T26" fmla="*/ 104 w 147"/>
                  <a:gd name="T27" fmla="*/ 89 h 170"/>
                  <a:gd name="T28" fmla="*/ 93 w 147"/>
                  <a:gd name="T29" fmla="*/ 92 h 170"/>
                  <a:gd name="T30" fmla="*/ 92 w 147"/>
                  <a:gd name="T31" fmla="*/ 95 h 170"/>
                  <a:gd name="T32" fmla="*/ 98 w 147"/>
                  <a:gd name="T33" fmla="*/ 100 h 170"/>
                  <a:gd name="T34" fmla="*/ 105 w 147"/>
                  <a:gd name="T35" fmla="*/ 107 h 170"/>
                  <a:gd name="T36" fmla="*/ 113 w 147"/>
                  <a:gd name="T37" fmla="*/ 118 h 170"/>
                  <a:gd name="T38" fmla="*/ 147 w 147"/>
                  <a:gd name="T39" fmla="*/ 170 h 170"/>
                  <a:gd name="T40" fmla="*/ 98 w 147"/>
                  <a:gd name="T41" fmla="*/ 135 h 170"/>
                  <a:gd name="T42" fmla="*/ 90 w 147"/>
                  <a:gd name="T43" fmla="*/ 121 h 170"/>
                  <a:gd name="T44" fmla="*/ 82 w 147"/>
                  <a:gd name="T45" fmla="*/ 112 h 170"/>
                  <a:gd name="T46" fmla="*/ 77 w 147"/>
                  <a:gd name="T47" fmla="*/ 104 h 170"/>
                  <a:gd name="T48" fmla="*/ 71 w 147"/>
                  <a:gd name="T49" fmla="*/ 100 h 170"/>
                  <a:gd name="T50" fmla="*/ 66 w 147"/>
                  <a:gd name="T51" fmla="*/ 98 h 170"/>
                  <a:gd name="T52" fmla="*/ 61 w 147"/>
                  <a:gd name="T53" fmla="*/ 95 h 170"/>
                  <a:gd name="T54" fmla="*/ 56 w 147"/>
                  <a:gd name="T55" fmla="*/ 94 h 170"/>
                  <a:gd name="T56" fmla="*/ 49 w 147"/>
                  <a:gd name="T57" fmla="*/ 94 h 170"/>
                  <a:gd name="T58" fmla="*/ 23 w 147"/>
                  <a:gd name="T59" fmla="*/ 170 h 170"/>
                  <a:gd name="T60" fmla="*/ 23 w 147"/>
                  <a:gd name="T61" fmla="*/ 74 h 170"/>
                  <a:gd name="T62" fmla="*/ 78 w 147"/>
                  <a:gd name="T63" fmla="*/ 74 h 170"/>
                  <a:gd name="T64" fmla="*/ 90 w 147"/>
                  <a:gd name="T65" fmla="*/ 72 h 170"/>
                  <a:gd name="T66" fmla="*/ 98 w 147"/>
                  <a:gd name="T67" fmla="*/ 70 h 170"/>
                  <a:gd name="T68" fmla="*/ 106 w 147"/>
                  <a:gd name="T69" fmla="*/ 64 h 170"/>
                  <a:gd name="T70" fmla="*/ 109 w 147"/>
                  <a:gd name="T71" fmla="*/ 58 h 170"/>
                  <a:gd name="T72" fmla="*/ 112 w 147"/>
                  <a:gd name="T73" fmla="*/ 52 h 170"/>
                  <a:gd name="T74" fmla="*/ 111 w 147"/>
                  <a:gd name="T75" fmla="*/ 42 h 170"/>
                  <a:gd name="T76" fmla="*/ 107 w 147"/>
                  <a:gd name="T77" fmla="*/ 32 h 170"/>
                  <a:gd name="T78" fmla="*/ 98 w 147"/>
                  <a:gd name="T79" fmla="*/ 25 h 170"/>
                  <a:gd name="T80" fmla="*/ 84 w 147"/>
                  <a:gd name="T81" fmla="*/ 20 h 170"/>
                  <a:gd name="T82" fmla="*/ 23 w 147"/>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70">
                    <a:moveTo>
                      <a:pt x="0" y="170"/>
                    </a:moveTo>
                    <a:lnTo>
                      <a:pt x="0" y="0"/>
                    </a:lnTo>
                    <a:lnTo>
                      <a:pt x="75" y="0"/>
                    </a:lnTo>
                    <a:lnTo>
                      <a:pt x="80" y="0"/>
                    </a:lnTo>
                    <a:lnTo>
                      <a:pt x="85" y="0"/>
                    </a:lnTo>
                    <a:lnTo>
                      <a:pt x="90" y="0"/>
                    </a:lnTo>
                    <a:lnTo>
                      <a:pt x="95" y="1"/>
                    </a:lnTo>
                    <a:lnTo>
                      <a:pt x="98" y="1"/>
                    </a:lnTo>
                    <a:lnTo>
                      <a:pt x="103" y="2"/>
                    </a:lnTo>
                    <a:lnTo>
                      <a:pt x="106" y="3"/>
                    </a:lnTo>
                    <a:lnTo>
                      <a:pt x="109" y="4"/>
                    </a:lnTo>
                    <a:lnTo>
                      <a:pt x="114" y="8"/>
                    </a:lnTo>
                    <a:lnTo>
                      <a:pt x="120" y="11"/>
                    </a:lnTo>
                    <a:lnTo>
                      <a:pt x="124" y="15"/>
                    </a:lnTo>
                    <a:lnTo>
                      <a:pt x="127" y="20"/>
                    </a:lnTo>
                    <a:lnTo>
                      <a:pt x="130" y="27"/>
                    </a:lnTo>
                    <a:lnTo>
                      <a:pt x="133" y="33"/>
                    </a:lnTo>
                    <a:lnTo>
                      <a:pt x="135" y="40"/>
                    </a:lnTo>
                    <a:lnTo>
                      <a:pt x="135" y="46"/>
                    </a:lnTo>
                    <a:lnTo>
                      <a:pt x="134" y="55"/>
                    </a:lnTo>
                    <a:lnTo>
                      <a:pt x="132" y="63"/>
                    </a:lnTo>
                    <a:lnTo>
                      <a:pt x="128" y="71"/>
                    </a:lnTo>
                    <a:lnTo>
                      <a:pt x="123" y="77"/>
                    </a:lnTo>
                    <a:lnTo>
                      <a:pt x="120" y="80"/>
                    </a:lnTo>
                    <a:lnTo>
                      <a:pt x="116" y="83"/>
                    </a:lnTo>
                    <a:lnTo>
                      <a:pt x="112" y="86"/>
                    </a:lnTo>
                    <a:lnTo>
                      <a:pt x="109" y="88"/>
                    </a:lnTo>
                    <a:lnTo>
                      <a:pt x="104" y="89"/>
                    </a:lnTo>
                    <a:lnTo>
                      <a:pt x="99" y="91"/>
                    </a:lnTo>
                    <a:lnTo>
                      <a:pt x="93" y="92"/>
                    </a:lnTo>
                    <a:lnTo>
                      <a:pt x="87" y="93"/>
                    </a:lnTo>
                    <a:lnTo>
                      <a:pt x="92" y="95"/>
                    </a:lnTo>
                    <a:lnTo>
                      <a:pt x="95" y="98"/>
                    </a:lnTo>
                    <a:lnTo>
                      <a:pt x="98" y="100"/>
                    </a:lnTo>
                    <a:lnTo>
                      <a:pt x="100" y="102"/>
                    </a:lnTo>
                    <a:lnTo>
                      <a:pt x="105" y="107"/>
                    </a:lnTo>
                    <a:lnTo>
                      <a:pt x="109" y="113"/>
                    </a:lnTo>
                    <a:lnTo>
                      <a:pt x="113" y="118"/>
                    </a:lnTo>
                    <a:lnTo>
                      <a:pt x="118" y="124"/>
                    </a:lnTo>
                    <a:lnTo>
                      <a:pt x="147" y="170"/>
                    </a:lnTo>
                    <a:lnTo>
                      <a:pt x="120" y="170"/>
                    </a:lnTo>
                    <a:lnTo>
                      <a:pt x="98" y="135"/>
                    </a:lnTo>
                    <a:lnTo>
                      <a:pt x="94" y="128"/>
                    </a:lnTo>
                    <a:lnTo>
                      <a:pt x="90" y="121"/>
                    </a:lnTo>
                    <a:lnTo>
                      <a:pt x="85" y="116"/>
                    </a:lnTo>
                    <a:lnTo>
                      <a:pt x="82" y="112"/>
                    </a:lnTo>
                    <a:lnTo>
                      <a:pt x="79" y="107"/>
                    </a:lnTo>
                    <a:lnTo>
                      <a:pt x="77" y="104"/>
                    </a:lnTo>
                    <a:lnTo>
                      <a:pt x="73" y="102"/>
                    </a:lnTo>
                    <a:lnTo>
                      <a:pt x="71" y="100"/>
                    </a:lnTo>
                    <a:lnTo>
                      <a:pt x="68" y="99"/>
                    </a:lnTo>
                    <a:lnTo>
                      <a:pt x="66" y="98"/>
                    </a:lnTo>
                    <a:lnTo>
                      <a:pt x="63" y="97"/>
                    </a:lnTo>
                    <a:lnTo>
                      <a:pt x="61"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90" y="72"/>
                    </a:lnTo>
                    <a:lnTo>
                      <a:pt x="94" y="71"/>
                    </a:lnTo>
                    <a:lnTo>
                      <a:pt x="98" y="70"/>
                    </a:lnTo>
                    <a:lnTo>
                      <a:pt x="103" y="68"/>
                    </a:lnTo>
                    <a:lnTo>
                      <a:pt x="106" y="64"/>
                    </a:lnTo>
                    <a:lnTo>
                      <a:pt x="108" y="61"/>
                    </a:lnTo>
                    <a:lnTo>
                      <a:pt x="109" y="58"/>
                    </a:lnTo>
                    <a:lnTo>
                      <a:pt x="111" y="55"/>
                    </a:lnTo>
                    <a:lnTo>
                      <a:pt x="112" y="52"/>
                    </a:lnTo>
                    <a:lnTo>
                      <a:pt x="112" y="47"/>
                    </a:lnTo>
                    <a:lnTo>
                      <a:pt x="111" y="42"/>
                    </a:lnTo>
                    <a:lnTo>
                      <a:pt x="110" y="37"/>
                    </a:lnTo>
                    <a:lnTo>
                      <a:pt x="107" y="32"/>
                    </a:lnTo>
                    <a:lnTo>
                      <a:pt x="104" y="28"/>
                    </a:lnTo>
                    <a:lnTo>
                      <a:pt x="98" y="25"/>
                    </a:lnTo>
                    <a:lnTo>
                      <a:pt x="92" y="23"/>
                    </a:lnTo>
                    <a:lnTo>
                      <a:pt x="84" y="20"/>
                    </a:lnTo>
                    <a:lnTo>
                      <a:pt x="76"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7" name="Freeform 113"/>
              <p:cNvSpPr>
                <a:spLocks noEditPoints="1"/>
              </p:cNvSpPr>
              <p:nvPr/>
            </p:nvSpPr>
            <p:spPr bwMode="auto">
              <a:xfrm>
                <a:off x="5073" y="921"/>
                <a:ext cx="73" cy="85"/>
              </a:xfrm>
              <a:custGeom>
                <a:avLst/>
                <a:gdLst>
                  <a:gd name="T0" fmla="*/ 0 w 146"/>
                  <a:gd name="T1" fmla="*/ 0 h 170"/>
                  <a:gd name="T2" fmla="*/ 80 w 146"/>
                  <a:gd name="T3" fmla="*/ 0 h 170"/>
                  <a:gd name="T4" fmla="*/ 89 w 146"/>
                  <a:gd name="T5" fmla="*/ 0 h 170"/>
                  <a:gd name="T6" fmla="*/ 98 w 146"/>
                  <a:gd name="T7" fmla="*/ 1 h 170"/>
                  <a:gd name="T8" fmla="*/ 106 w 146"/>
                  <a:gd name="T9" fmla="*/ 3 h 170"/>
                  <a:gd name="T10" fmla="*/ 114 w 146"/>
                  <a:gd name="T11" fmla="*/ 8 h 170"/>
                  <a:gd name="T12" fmla="*/ 124 w 146"/>
                  <a:gd name="T13" fmla="*/ 15 h 170"/>
                  <a:gd name="T14" fmla="*/ 130 w 146"/>
                  <a:gd name="T15" fmla="*/ 27 h 170"/>
                  <a:gd name="T16" fmla="*/ 135 w 146"/>
                  <a:gd name="T17" fmla="*/ 40 h 170"/>
                  <a:gd name="T18" fmla="*/ 134 w 146"/>
                  <a:gd name="T19" fmla="*/ 55 h 170"/>
                  <a:gd name="T20" fmla="*/ 128 w 146"/>
                  <a:gd name="T21" fmla="*/ 71 h 170"/>
                  <a:gd name="T22" fmla="*/ 120 w 146"/>
                  <a:gd name="T23" fmla="*/ 80 h 170"/>
                  <a:gd name="T24" fmla="*/ 112 w 146"/>
                  <a:gd name="T25" fmla="*/ 86 h 170"/>
                  <a:gd name="T26" fmla="*/ 103 w 146"/>
                  <a:gd name="T27" fmla="*/ 89 h 170"/>
                  <a:gd name="T28" fmla="*/ 93 w 146"/>
                  <a:gd name="T29" fmla="*/ 92 h 170"/>
                  <a:gd name="T30" fmla="*/ 92 w 146"/>
                  <a:gd name="T31" fmla="*/ 95 h 170"/>
                  <a:gd name="T32" fmla="*/ 98 w 146"/>
                  <a:gd name="T33" fmla="*/ 100 h 170"/>
                  <a:gd name="T34" fmla="*/ 105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7 w 146"/>
                  <a:gd name="T47" fmla="*/ 104 h 170"/>
                  <a:gd name="T48" fmla="*/ 71 w 146"/>
                  <a:gd name="T49" fmla="*/ 100 h 170"/>
                  <a:gd name="T50" fmla="*/ 66 w 146"/>
                  <a:gd name="T51" fmla="*/ 98 h 170"/>
                  <a:gd name="T52" fmla="*/ 60 w 146"/>
                  <a:gd name="T53" fmla="*/ 95 h 170"/>
                  <a:gd name="T54" fmla="*/ 56 w 146"/>
                  <a:gd name="T55" fmla="*/ 94 h 170"/>
                  <a:gd name="T56" fmla="*/ 49 w 146"/>
                  <a:gd name="T57" fmla="*/ 94 h 170"/>
                  <a:gd name="T58" fmla="*/ 23 w 146"/>
                  <a:gd name="T59" fmla="*/ 170 h 170"/>
                  <a:gd name="T60" fmla="*/ 23 w 146"/>
                  <a:gd name="T61" fmla="*/ 74 h 170"/>
                  <a:gd name="T62" fmla="*/ 78 w 146"/>
                  <a:gd name="T63" fmla="*/ 74 h 170"/>
                  <a:gd name="T64" fmla="*/ 89 w 146"/>
                  <a:gd name="T65" fmla="*/ 72 h 170"/>
                  <a:gd name="T66" fmla="*/ 98 w 146"/>
                  <a:gd name="T67" fmla="*/ 70 h 170"/>
                  <a:gd name="T68" fmla="*/ 106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6" y="3"/>
                    </a:lnTo>
                    <a:lnTo>
                      <a:pt x="109" y="4"/>
                    </a:lnTo>
                    <a:lnTo>
                      <a:pt x="114" y="8"/>
                    </a:lnTo>
                    <a:lnTo>
                      <a:pt x="120" y="11"/>
                    </a:lnTo>
                    <a:lnTo>
                      <a:pt x="124" y="15"/>
                    </a:lnTo>
                    <a:lnTo>
                      <a:pt x="127" y="20"/>
                    </a:lnTo>
                    <a:lnTo>
                      <a:pt x="130" y="27"/>
                    </a:lnTo>
                    <a:lnTo>
                      <a:pt x="132" y="33"/>
                    </a:lnTo>
                    <a:lnTo>
                      <a:pt x="135" y="40"/>
                    </a:lnTo>
                    <a:lnTo>
                      <a:pt x="135" y="46"/>
                    </a:lnTo>
                    <a:lnTo>
                      <a:pt x="134" y="55"/>
                    </a:lnTo>
                    <a:lnTo>
                      <a:pt x="131" y="63"/>
                    </a:lnTo>
                    <a:lnTo>
                      <a:pt x="128" y="71"/>
                    </a:lnTo>
                    <a:lnTo>
                      <a:pt x="123" y="77"/>
                    </a:lnTo>
                    <a:lnTo>
                      <a:pt x="120" y="80"/>
                    </a:lnTo>
                    <a:lnTo>
                      <a:pt x="116" y="83"/>
                    </a:lnTo>
                    <a:lnTo>
                      <a:pt x="112" y="86"/>
                    </a:lnTo>
                    <a:lnTo>
                      <a:pt x="109" y="88"/>
                    </a:lnTo>
                    <a:lnTo>
                      <a:pt x="103" y="89"/>
                    </a:lnTo>
                    <a:lnTo>
                      <a:pt x="99" y="91"/>
                    </a:lnTo>
                    <a:lnTo>
                      <a:pt x="93" y="92"/>
                    </a:lnTo>
                    <a:lnTo>
                      <a:pt x="87" y="93"/>
                    </a:lnTo>
                    <a:lnTo>
                      <a:pt x="92" y="95"/>
                    </a:lnTo>
                    <a:lnTo>
                      <a:pt x="95" y="98"/>
                    </a:lnTo>
                    <a:lnTo>
                      <a:pt x="98" y="100"/>
                    </a:lnTo>
                    <a:lnTo>
                      <a:pt x="100" y="102"/>
                    </a:lnTo>
                    <a:lnTo>
                      <a:pt x="105" y="107"/>
                    </a:lnTo>
                    <a:lnTo>
                      <a:pt x="109" y="113"/>
                    </a:lnTo>
                    <a:lnTo>
                      <a:pt x="113" y="118"/>
                    </a:lnTo>
                    <a:lnTo>
                      <a:pt x="117" y="124"/>
                    </a:lnTo>
                    <a:lnTo>
                      <a:pt x="146" y="170"/>
                    </a:lnTo>
                    <a:lnTo>
                      <a:pt x="120" y="170"/>
                    </a:lnTo>
                    <a:lnTo>
                      <a:pt x="98" y="135"/>
                    </a:lnTo>
                    <a:lnTo>
                      <a:pt x="94" y="128"/>
                    </a:lnTo>
                    <a:lnTo>
                      <a:pt x="89" y="121"/>
                    </a:lnTo>
                    <a:lnTo>
                      <a:pt x="85" y="116"/>
                    </a:lnTo>
                    <a:lnTo>
                      <a:pt x="82" y="112"/>
                    </a:lnTo>
                    <a:lnTo>
                      <a:pt x="79" y="107"/>
                    </a:lnTo>
                    <a:lnTo>
                      <a:pt x="77" y="104"/>
                    </a:lnTo>
                    <a:lnTo>
                      <a:pt x="73" y="102"/>
                    </a:lnTo>
                    <a:lnTo>
                      <a:pt x="71" y="100"/>
                    </a:lnTo>
                    <a:lnTo>
                      <a:pt x="68" y="99"/>
                    </a:lnTo>
                    <a:lnTo>
                      <a:pt x="66" y="98"/>
                    </a:lnTo>
                    <a:lnTo>
                      <a:pt x="63" y="97"/>
                    </a:lnTo>
                    <a:lnTo>
                      <a:pt x="60" y="95"/>
                    </a:lnTo>
                    <a:lnTo>
                      <a:pt x="58" y="95"/>
                    </a:lnTo>
                    <a:lnTo>
                      <a:pt x="56" y="94"/>
                    </a:lnTo>
                    <a:lnTo>
                      <a:pt x="53" y="94"/>
                    </a:lnTo>
                    <a:lnTo>
                      <a:pt x="49" y="94"/>
                    </a:lnTo>
                    <a:lnTo>
                      <a:pt x="23" y="94"/>
                    </a:lnTo>
                    <a:lnTo>
                      <a:pt x="23" y="170"/>
                    </a:lnTo>
                    <a:lnTo>
                      <a:pt x="0" y="170"/>
                    </a:lnTo>
                    <a:close/>
                    <a:moveTo>
                      <a:pt x="23" y="74"/>
                    </a:moveTo>
                    <a:lnTo>
                      <a:pt x="70" y="74"/>
                    </a:lnTo>
                    <a:lnTo>
                      <a:pt x="78" y="74"/>
                    </a:lnTo>
                    <a:lnTo>
                      <a:pt x="84" y="73"/>
                    </a:lnTo>
                    <a:lnTo>
                      <a:pt x="89" y="72"/>
                    </a:lnTo>
                    <a:lnTo>
                      <a:pt x="94" y="71"/>
                    </a:lnTo>
                    <a:lnTo>
                      <a:pt x="98" y="70"/>
                    </a:lnTo>
                    <a:lnTo>
                      <a:pt x="102" y="68"/>
                    </a:lnTo>
                    <a:lnTo>
                      <a:pt x="106" y="64"/>
                    </a:lnTo>
                    <a:lnTo>
                      <a:pt x="108" y="61"/>
                    </a:lnTo>
                    <a:lnTo>
                      <a:pt x="109" y="58"/>
                    </a:lnTo>
                    <a:lnTo>
                      <a:pt x="111" y="55"/>
                    </a:lnTo>
                    <a:lnTo>
                      <a:pt x="112" y="52"/>
                    </a:lnTo>
                    <a:lnTo>
                      <a:pt x="112" y="47"/>
                    </a:lnTo>
                    <a:lnTo>
                      <a:pt x="111" y="42"/>
                    </a:lnTo>
                    <a:lnTo>
                      <a:pt x="110" y="37"/>
                    </a:lnTo>
                    <a:lnTo>
                      <a:pt x="107" y="32"/>
                    </a:lnTo>
                    <a:lnTo>
                      <a:pt x="103" y="28"/>
                    </a:lnTo>
                    <a:lnTo>
                      <a:pt x="98" y="25"/>
                    </a:lnTo>
                    <a:lnTo>
                      <a:pt x="92"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8" name="Freeform 114"/>
              <p:cNvSpPr>
                <a:spLocks noEditPoints="1"/>
              </p:cNvSpPr>
              <p:nvPr/>
            </p:nvSpPr>
            <p:spPr bwMode="auto">
              <a:xfrm>
                <a:off x="5207" y="921"/>
                <a:ext cx="73" cy="85"/>
              </a:xfrm>
              <a:custGeom>
                <a:avLst/>
                <a:gdLst>
                  <a:gd name="T0" fmla="*/ 0 w 146"/>
                  <a:gd name="T1" fmla="*/ 0 h 170"/>
                  <a:gd name="T2" fmla="*/ 80 w 146"/>
                  <a:gd name="T3" fmla="*/ 0 h 170"/>
                  <a:gd name="T4" fmla="*/ 89 w 146"/>
                  <a:gd name="T5" fmla="*/ 0 h 170"/>
                  <a:gd name="T6" fmla="*/ 98 w 146"/>
                  <a:gd name="T7" fmla="*/ 1 h 170"/>
                  <a:gd name="T8" fmla="*/ 105 w 146"/>
                  <a:gd name="T9" fmla="*/ 3 h 170"/>
                  <a:gd name="T10" fmla="*/ 114 w 146"/>
                  <a:gd name="T11" fmla="*/ 8 h 170"/>
                  <a:gd name="T12" fmla="*/ 124 w 146"/>
                  <a:gd name="T13" fmla="*/ 15 h 170"/>
                  <a:gd name="T14" fmla="*/ 130 w 146"/>
                  <a:gd name="T15" fmla="*/ 27 h 170"/>
                  <a:gd name="T16" fmla="*/ 134 w 146"/>
                  <a:gd name="T17" fmla="*/ 40 h 170"/>
                  <a:gd name="T18" fmla="*/ 133 w 146"/>
                  <a:gd name="T19" fmla="*/ 55 h 170"/>
                  <a:gd name="T20" fmla="*/ 128 w 146"/>
                  <a:gd name="T21" fmla="*/ 71 h 170"/>
                  <a:gd name="T22" fmla="*/ 119 w 146"/>
                  <a:gd name="T23" fmla="*/ 80 h 170"/>
                  <a:gd name="T24" fmla="*/ 112 w 146"/>
                  <a:gd name="T25" fmla="*/ 86 h 170"/>
                  <a:gd name="T26" fmla="*/ 103 w 146"/>
                  <a:gd name="T27" fmla="*/ 89 h 170"/>
                  <a:gd name="T28" fmla="*/ 93 w 146"/>
                  <a:gd name="T29" fmla="*/ 92 h 170"/>
                  <a:gd name="T30" fmla="*/ 91 w 146"/>
                  <a:gd name="T31" fmla="*/ 95 h 170"/>
                  <a:gd name="T32" fmla="*/ 98 w 146"/>
                  <a:gd name="T33" fmla="*/ 100 h 170"/>
                  <a:gd name="T34" fmla="*/ 104 w 146"/>
                  <a:gd name="T35" fmla="*/ 107 h 170"/>
                  <a:gd name="T36" fmla="*/ 113 w 146"/>
                  <a:gd name="T37" fmla="*/ 118 h 170"/>
                  <a:gd name="T38" fmla="*/ 146 w 146"/>
                  <a:gd name="T39" fmla="*/ 170 h 170"/>
                  <a:gd name="T40" fmla="*/ 98 w 146"/>
                  <a:gd name="T41" fmla="*/ 135 h 170"/>
                  <a:gd name="T42" fmla="*/ 89 w 146"/>
                  <a:gd name="T43" fmla="*/ 121 h 170"/>
                  <a:gd name="T44" fmla="*/ 82 w 146"/>
                  <a:gd name="T45" fmla="*/ 112 h 170"/>
                  <a:gd name="T46" fmla="*/ 76 w 146"/>
                  <a:gd name="T47" fmla="*/ 104 h 170"/>
                  <a:gd name="T48" fmla="*/ 71 w 146"/>
                  <a:gd name="T49" fmla="*/ 100 h 170"/>
                  <a:gd name="T50" fmla="*/ 66 w 146"/>
                  <a:gd name="T51" fmla="*/ 98 h 170"/>
                  <a:gd name="T52" fmla="*/ 60 w 146"/>
                  <a:gd name="T53" fmla="*/ 95 h 170"/>
                  <a:gd name="T54" fmla="*/ 56 w 146"/>
                  <a:gd name="T55" fmla="*/ 94 h 170"/>
                  <a:gd name="T56" fmla="*/ 48 w 146"/>
                  <a:gd name="T57" fmla="*/ 94 h 170"/>
                  <a:gd name="T58" fmla="*/ 23 w 146"/>
                  <a:gd name="T59" fmla="*/ 170 h 170"/>
                  <a:gd name="T60" fmla="*/ 23 w 146"/>
                  <a:gd name="T61" fmla="*/ 74 h 170"/>
                  <a:gd name="T62" fmla="*/ 77 w 146"/>
                  <a:gd name="T63" fmla="*/ 74 h 170"/>
                  <a:gd name="T64" fmla="*/ 89 w 146"/>
                  <a:gd name="T65" fmla="*/ 72 h 170"/>
                  <a:gd name="T66" fmla="*/ 98 w 146"/>
                  <a:gd name="T67" fmla="*/ 70 h 170"/>
                  <a:gd name="T68" fmla="*/ 105 w 146"/>
                  <a:gd name="T69" fmla="*/ 64 h 170"/>
                  <a:gd name="T70" fmla="*/ 109 w 146"/>
                  <a:gd name="T71" fmla="*/ 58 h 170"/>
                  <a:gd name="T72" fmla="*/ 112 w 146"/>
                  <a:gd name="T73" fmla="*/ 52 h 170"/>
                  <a:gd name="T74" fmla="*/ 111 w 146"/>
                  <a:gd name="T75" fmla="*/ 42 h 170"/>
                  <a:gd name="T76" fmla="*/ 107 w 146"/>
                  <a:gd name="T77" fmla="*/ 32 h 170"/>
                  <a:gd name="T78" fmla="*/ 98 w 146"/>
                  <a:gd name="T79" fmla="*/ 25 h 170"/>
                  <a:gd name="T80" fmla="*/ 84 w 146"/>
                  <a:gd name="T81" fmla="*/ 20 h 170"/>
                  <a:gd name="T82" fmla="*/ 23 w 146"/>
                  <a:gd name="T83" fmla="*/ 2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70">
                    <a:moveTo>
                      <a:pt x="0" y="170"/>
                    </a:moveTo>
                    <a:lnTo>
                      <a:pt x="0" y="0"/>
                    </a:lnTo>
                    <a:lnTo>
                      <a:pt x="74" y="0"/>
                    </a:lnTo>
                    <a:lnTo>
                      <a:pt x="80" y="0"/>
                    </a:lnTo>
                    <a:lnTo>
                      <a:pt x="85" y="0"/>
                    </a:lnTo>
                    <a:lnTo>
                      <a:pt x="89" y="0"/>
                    </a:lnTo>
                    <a:lnTo>
                      <a:pt x="95" y="1"/>
                    </a:lnTo>
                    <a:lnTo>
                      <a:pt x="98" y="1"/>
                    </a:lnTo>
                    <a:lnTo>
                      <a:pt x="102" y="2"/>
                    </a:lnTo>
                    <a:lnTo>
                      <a:pt x="105" y="3"/>
                    </a:lnTo>
                    <a:lnTo>
                      <a:pt x="109" y="4"/>
                    </a:lnTo>
                    <a:lnTo>
                      <a:pt x="114" y="8"/>
                    </a:lnTo>
                    <a:lnTo>
                      <a:pt x="119" y="11"/>
                    </a:lnTo>
                    <a:lnTo>
                      <a:pt x="124" y="15"/>
                    </a:lnTo>
                    <a:lnTo>
                      <a:pt x="127" y="20"/>
                    </a:lnTo>
                    <a:lnTo>
                      <a:pt x="130" y="27"/>
                    </a:lnTo>
                    <a:lnTo>
                      <a:pt x="132" y="33"/>
                    </a:lnTo>
                    <a:lnTo>
                      <a:pt x="134" y="40"/>
                    </a:lnTo>
                    <a:lnTo>
                      <a:pt x="134" y="46"/>
                    </a:lnTo>
                    <a:lnTo>
                      <a:pt x="133" y="55"/>
                    </a:lnTo>
                    <a:lnTo>
                      <a:pt x="131" y="63"/>
                    </a:lnTo>
                    <a:lnTo>
                      <a:pt x="128" y="71"/>
                    </a:lnTo>
                    <a:lnTo>
                      <a:pt x="123" y="77"/>
                    </a:lnTo>
                    <a:lnTo>
                      <a:pt x="119" y="80"/>
                    </a:lnTo>
                    <a:lnTo>
                      <a:pt x="116" y="83"/>
                    </a:lnTo>
                    <a:lnTo>
                      <a:pt x="112" y="86"/>
                    </a:lnTo>
                    <a:lnTo>
                      <a:pt x="109" y="88"/>
                    </a:lnTo>
                    <a:lnTo>
                      <a:pt x="103" y="89"/>
                    </a:lnTo>
                    <a:lnTo>
                      <a:pt x="99" y="91"/>
                    </a:lnTo>
                    <a:lnTo>
                      <a:pt x="93" y="92"/>
                    </a:lnTo>
                    <a:lnTo>
                      <a:pt x="87" y="93"/>
                    </a:lnTo>
                    <a:lnTo>
                      <a:pt x="91" y="95"/>
                    </a:lnTo>
                    <a:lnTo>
                      <a:pt x="95" y="98"/>
                    </a:lnTo>
                    <a:lnTo>
                      <a:pt x="98" y="100"/>
                    </a:lnTo>
                    <a:lnTo>
                      <a:pt x="100" y="102"/>
                    </a:lnTo>
                    <a:lnTo>
                      <a:pt x="104" y="107"/>
                    </a:lnTo>
                    <a:lnTo>
                      <a:pt x="109" y="113"/>
                    </a:lnTo>
                    <a:lnTo>
                      <a:pt x="113" y="118"/>
                    </a:lnTo>
                    <a:lnTo>
                      <a:pt x="117" y="124"/>
                    </a:lnTo>
                    <a:lnTo>
                      <a:pt x="146" y="170"/>
                    </a:lnTo>
                    <a:lnTo>
                      <a:pt x="119" y="170"/>
                    </a:lnTo>
                    <a:lnTo>
                      <a:pt x="98" y="135"/>
                    </a:lnTo>
                    <a:lnTo>
                      <a:pt x="94" y="128"/>
                    </a:lnTo>
                    <a:lnTo>
                      <a:pt x="89" y="121"/>
                    </a:lnTo>
                    <a:lnTo>
                      <a:pt x="85" y="116"/>
                    </a:lnTo>
                    <a:lnTo>
                      <a:pt x="82" y="112"/>
                    </a:lnTo>
                    <a:lnTo>
                      <a:pt x="79" y="107"/>
                    </a:lnTo>
                    <a:lnTo>
                      <a:pt x="76" y="104"/>
                    </a:lnTo>
                    <a:lnTo>
                      <a:pt x="73" y="102"/>
                    </a:lnTo>
                    <a:lnTo>
                      <a:pt x="71" y="100"/>
                    </a:lnTo>
                    <a:lnTo>
                      <a:pt x="68" y="99"/>
                    </a:lnTo>
                    <a:lnTo>
                      <a:pt x="66" y="98"/>
                    </a:lnTo>
                    <a:lnTo>
                      <a:pt x="62" y="97"/>
                    </a:lnTo>
                    <a:lnTo>
                      <a:pt x="60" y="95"/>
                    </a:lnTo>
                    <a:lnTo>
                      <a:pt x="58" y="95"/>
                    </a:lnTo>
                    <a:lnTo>
                      <a:pt x="56" y="94"/>
                    </a:lnTo>
                    <a:lnTo>
                      <a:pt x="53" y="94"/>
                    </a:lnTo>
                    <a:lnTo>
                      <a:pt x="48" y="94"/>
                    </a:lnTo>
                    <a:lnTo>
                      <a:pt x="23" y="94"/>
                    </a:lnTo>
                    <a:lnTo>
                      <a:pt x="23" y="170"/>
                    </a:lnTo>
                    <a:lnTo>
                      <a:pt x="0" y="170"/>
                    </a:lnTo>
                    <a:close/>
                    <a:moveTo>
                      <a:pt x="23" y="74"/>
                    </a:moveTo>
                    <a:lnTo>
                      <a:pt x="70" y="74"/>
                    </a:lnTo>
                    <a:lnTo>
                      <a:pt x="77" y="74"/>
                    </a:lnTo>
                    <a:lnTo>
                      <a:pt x="84" y="73"/>
                    </a:lnTo>
                    <a:lnTo>
                      <a:pt x="89" y="72"/>
                    </a:lnTo>
                    <a:lnTo>
                      <a:pt x="94" y="71"/>
                    </a:lnTo>
                    <a:lnTo>
                      <a:pt x="98" y="70"/>
                    </a:lnTo>
                    <a:lnTo>
                      <a:pt x="102" y="68"/>
                    </a:lnTo>
                    <a:lnTo>
                      <a:pt x="105" y="64"/>
                    </a:lnTo>
                    <a:lnTo>
                      <a:pt x="108" y="61"/>
                    </a:lnTo>
                    <a:lnTo>
                      <a:pt x="109" y="58"/>
                    </a:lnTo>
                    <a:lnTo>
                      <a:pt x="111" y="55"/>
                    </a:lnTo>
                    <a:lnTo>
                      <a:pt x="112" y="52"/>
                    </a:lnTo>
                    <a:lnTo>
                      <a:pt x="112" y="47"/>
                    </a:lnTo>
                    <a:lnTo>
                      <a:pt x="111" y="42"/>
                    </a:lnTo>
                    <a:lnTo>
                      <a:pt x="110" y="37"/>
                    </a:lnTo>
                    <a:lnTo>
                      <a:pt x="107" y="32"/>
                    </a:lnTo>
                    <a:lnTo>
                      <a:pt x="103" y="28"/>
                    </a:lnTo>
                    <a:lnTo>
                      <a:pt x="98" y="25"/>
                    </a:lnTo>
                    <a:lnTo>
                      <a:pt x="91" y="23"/>
                    </a:lnTo>
                    <a:lnTo>
                      <a:pt x="84" y="20"/>
                    </a:lnTo>
                    <a:lnTo>
                      <a:pt x="75" y="20"/>
                    </a:lnTo>
                    <a:lnTo>
                      <a:pt x="23" y="20"/>
                    </a:lnTo>
                    <a:lnTo>
                      <a:pt x="23"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19" name="Freeform 115"/>
              <p:cNvSpPr>
                <a:spLocks/>
              </p:cNvSpPr>
              <p:nvPr/>
            </p:nvSpPr>
            <p:spPr bwMode="auto">
              <a:xfrm>
                <a:off x="3964" y="867"/>
                <a:ext cx="1349" cy="10"/>
              </a:xfrm>
              <a:custGeom>
                <a:avLst/>
                <a:gdLst>
                  <a:gd name="T0" fmla="*/ 2698 w 2698"/>
                  <a:gd name="T1" fmla="*/ 10 h 19"/>
                  <a:gd name="T2" fmla="*/ 2688 w 2698"/>
                  <a:gd name="T3" fmla="*/ 0 h 19"/>
                  <a:gd name="T4" fmla="*/ 0 w 2698"/>
                  <a:gd name="T5" fmla="*/ 0 h 19"/>
                  <a:gd name="T6" fmla="*/ 0 w 2698"/>
                  <a:gd name="T7" fmla="*/ 19 h 19"/>
                  <a:gd name="T8" fmla="*/ 2688 w 2698"/>
                  <a:gd name="T9" fmla="*/ 19 h 19"/>
                  <a:gd name="T10" fmla="*/ 2679 w 2698"/>
                  <a:gd name="T11" fmla="*/ 10 h 19"/>
                  <a:gd name="T12" fmla="*/ 2698 w 2698"/>
                  <a:gd name="T13" fmla="*/ 10 h 19"/>
                  <a:gd name="T14" fmla="*/ 2698 w 2698"/>
                  <a:gd name="T15" fmla="*/ 0 h 19"/>
                  <a:gd name="T16" fmla="*/ 2688 w 2698"/>
                  <a:gd name="T17" fmla="*/ 0 h 19"/>
                  <a:gd name="T18" fmla="*/ 2698 w 2698"/>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2698" y="10"/>
                    </a:moveTo>
                    <a:lnTo>
                      <a:pt x="2688" y="0"/>
                    </a:lnTo>
                    <a:lnTo>
                      <a:pt x="0" y="0"/>
                    </a:lnTo>
                    <a:lnTo>
                      <a:pt x="0" y="19"/>
                    </a:lnTo>
                    <a:lnTo>
                      <a:pt x="2688" y="19"/>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0" name="Freeform 116"/>
              <p:cNvSpPr>
                <a:spLocks/>
              </p:cNvSpPr>
              <p:nvPr/>
            </p:nvSpPr>
            <p:spPr bwMode="auto">
              <a:xfrm>
                <a:off x="5303" y="872"/>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5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5"/>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1" name="Freeform 117"/>
              <p:cNvSpPr>
                <a:spLocks/>
              </p:cNvSpPr>
              <p:nvPr/>
            </p:nvSpPr>
            <p:spPr bwMode="auto">
              <a:xfrm>
                <a:off x="3959" y="1035"/>
                <a:ext cx="1349" cy="9"/>
              </a:xfrm>
              <a:custGeom>
                <a:avLst/>
                <a:gdLst>
                  <a:gd name="T0" fmla="*/ 0 w 2698"/>
                  <a:gd name="T1" fmla="*/ 10 h 20"/>
                  <a:gd name="T2" fmla="*/ 10 w 2698"/>
                  <a:gd name="T3" fmla="*/ 20 h 20"/>
                  <a:gd name="T4" fmla="*/ 2698 w 2698"/>
                  <a:gd name="T5" fmla="*/ 20 h 20"/>
                  <a:gd name="T6" fmla="*/ 2698 w 2698"/>
                  <a:gd name="T7" fmla="*/ 0 h 20"/>
                  <a:gd name="T8" fmla="*/ 10 w 2698"/>
                  <a:gd name="T9" fmla="*/ 0 h 20"/>
                  <a:gd name="T10" fmla="*/ 19 w 2698"/>
                  <a:gd name="T11" fmla="*/ 10 h 20"/>
                  <a:gd name="T12" fmla="*/ 0 w 2698"/>
                  <a:gd name="T13" fmla="*/ 10 h 20"/>
                  <a:gd name="T14" fmla="*/ 0 w 2698"/>
                  <a:gd name="T15" fmla="*/ 20 h 20"/>
                  <a:gd name="T16" fmla="*/ 10 w 2698"/>
                  <a:gd name="T17" fmla="*/ 20 h 20"/>
                  <a:gd name="T18" fmla="*/ 0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0" y="10"/>
                    </a:moveTo>
                    <a:lnTo>
                      <a:pt x="10" y="20"/>
                    </a:lnTo>
                    <a:lnTo>
                      <a:pt x="2698" y="20"/>
                    </a:lnTo>
                    <a:lnTo>
                      <a:pt x="2698" y="0"/>
                    </a:lnTo>
                    <a:lnTo>
                      <a:pt x="10" y="0"/>
                    </a:lnTo>
                    <a:lnTo>
                      <a:pt x="19"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2" name="Freeform 118"/>
              <p:cNvSpPr>
                <a:spLocks/>
              </p:cNvSpPr>
              <p:nvPr/>
            </p:nvSpPr>
            <p:spPr bwMode="auto">
              <a:xfrm>
                <a:off x="3959" y="867"/>
                <a:ext cx="10" cy="172"/>
              </a:xfrm>
              <a:custGeom>
                <a:avLst/>
                <a:gdLst>
                  <a:gd name="T0" fmla="*/ 10 w 19"/>
                  <a:gd name="T1" fmla="*/ 0 h 345"/>
                  <a:gd name="T2" fmla="*/ 0 w 19"/>
                  <a:gd name="T3" fmla="*/ 10 h 345"/>
                  <a:gd name="T4" fmla="*/ 0 w 19"/>
                  <a:gd name="T5" fmla="*/ 345 h 345"/>
                  <a:gd name="T6" fmla="*/ 19 w 19"/>
                  <a:gd name="T7" fmla="*/ 345 h 345"/>
                  <a:gd name="T8" fmla="*/ 19 w 19"/>
                  <a:gd name="T9" fmla="*/ 10 h 345"/>
                  <a:gd name="T10" fmla="*/ 10 w 19"/>
                  <a:gd name="T11" fmla="*/ 19 h 345"/>
                  <a:gd name="T12" fmla="*/ 10 w 19"/>
                  <a:gd name="T13" fmla="*/ 0 h 345"/>
                  <a:gd name="T14" fmla="*/ 0 w 19"/>
                  <a:gd name="T15" fmla="*/ 0 h 345"/>
                  <a:gd name="T16" fmla="*/ 0 w 19"/>
                  <a:gd name="T17" fmla="*/ 10 h 345"/>
                  <a:gd name="T18" fmla="*/ 10 w 19"/>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10" y="0"/>
                    </a:moveTo>
                    <a:lnTo>
                      <a:pt x="0" y="10"/>
                    </a:lnTo>
                    <a:lnTo>
                      <a:pt x="0" y="345"/>
                    </a:lnTo>
                    <a:lnTo>
                      <a:pt x="19" y="345"/>
                    </a:lnTo>
                    <a:lnTo>
                      <a:pt x="19" y="10"/>
                    </a:lnTo>
                    <a:lnTo>
                      <a:pt x="10" y="19"/>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3" name="Freeform 119"/>
              <p:cNvSpPr>
                <a:spLocks/>
              </p:cNvSpPr>
              <p:nvPr/>
            </p:nvSpPr>
            <p:spPr bwMode="auto">
              <a:xfrm>
                <a:off x="4093"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4" name="Freeform 120"/>
              <p:cNvSpPr>
                <a:spLocks/>
              </p:cNvSpPr>
              <p:nvPr/>
            </p:nvSpPr>
            <p:spPr bwMode="auto">
              <a:xfrm>
                <a:off x="4228"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5" name="Freeform 121"/>
              <p:cNvSpPr>
                <a:spLocks/>
              </p:cNvSpPr>
              <p:nvPr/>
            </p:nvSpPr>
            <p:spPr bwMode="auto">
              <a:xfrm>
                <a:off x="4362"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6" name="Freeform 122"/>
              <p:cNvSpPr>
                <a:spLocks/>
              </p:cNvSpPr>
              <p:nvPr/>
            </p:nvSpPr>
            <p:spPr bwMode="auto">
              <a:xfrm>
                <a:off x="4497" y="872"/>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7" name="Freeform 123"/>
              <p:cNvSpPr>
                <a:spLocks/>
              </p:cNvSpPr>
              <p:nvPr/>
            </p:nvSpPr>
            <p:spPr bwMode="auto">
              <a:xfrm>
                <a:off x="4631" y="872"/>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8" name="Freeform 124"/>
              <p:cNvSpPr>
                <a:spLocks/>
              </p:cNvSpPr>
              <p:nvPr/>
            </p:nvSpPr>
            <p:spPr bwMode="auto">
              <a:xfrm>
                <a:off x="4766" y="872"/>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29" name="Freeform 125"/>
              <p:cNvSpPr>
                <a:spLocks/>
              </p:cNvSpPr>
              <p:nvPr/>
            </p:nvSpPr>
            <p:spPr bwMode="auto">
              <a:xfrm>
                <a:off x="4900"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0" name="Freeform 126"/>
              <p:cNvSpPr>
                <a:spLocks/>
              </p:cNvSpPr>
              <p:nvPr/>
            </p:nvSpPr>
            <p:spPr bwMode="auto">
              <a:xfrm>
                <a:off x="5034" y="872"/>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1" name="Freeform 127"/>
              <p:cNvSpPr>
                <a:spLocks/>
              </p:cNvSpPr>
              <p:nvPr/>
            </p:nvSpPr>
            <p:spPr bwMode="auto">
              <a:xfrm>
                <a:off x="5169" y="872"/>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2" name="Freeform 128"/>
              <p:cNvSpPr>
                <a:spLocks/>
              </p:cNvSpPr>
              <p:nvPr/>
            </p:nvSpPr>
            <p:spPr bwMode="auto">
              <a:xfrm>
                <a:off x="4004" y="1389"/>
                <a:ext cx="57" cy="85"/>
              </a:xfrm>
              <a:custGeom>
                <a:avLst/>
                <a:gdLst>
                  <a:gd name="T0" fmla="*/ 0 w 115"/>
                  <a:gd name="T1" fmla="*/ 170 h 170"/>
                  <a:gd name="T2" fmla="*/ 0 w 115"/>
                  <a:gd name="T3" fmla="*/ 0 h 170"/>
                  <a:gd name="T4" fmla="*/ 115 w 115"/>
                  <a:gd name="T5" fmla="*/ 0 h 170"/>
                  <a:gd name="T6" fmla="*/ 115 w 115"/>
                  <a:gd name="T7" fmla="*/ 20 h 170"/>
                  <a:gd name="T8" fmla="*/ 23 w 115"/>
                  <a:gd name="T9" fmla="*/ 20 h 170"/>
                  <a:gd name="T10" fmla="*/ 23 w 115"/>
                  <a:gd name="T11" fmla="*/ 72 h 170"/>
                  <a:gd name="T12" fmla="*/ 101 w 115"/>
                  <a:gd name="T13" fmla="*/ 72 h 170"/>
                  <a:gd name="T14" fmla="*/ 101 w 115"/>
                  <a:gd name="T15" fmla="*/ 93 h 170"/>
                  <a:gd name="T16" fmla="*/ 23 w 115"/>
                  <a:gd name="T17" fmla="*/ 93 h 170"/>
                  <a:gd name="T18" fmla="*/ 23 w 115"/>
                  <a:gd name="T19" fmla="*/ 170 h 170"/>
                  <a:gd name="T20" fmla="*/ 0 w 115"/>
                  <a:gd name="T21"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70">
                    <a:moveTo>
                      <a:pt x="0" y="170"/>
                    </a:moveTo>
                    <a:lnTo>
                      <a:pt x="0" y="0"/>
                    </a:lnTo>
                    <a:lnTo>
                      <a:pt x="115" y="0"/>
                    </a:lnTo>
                    <a:lnTo>
                      <a:pt x="115" y="20"/>
                    </a:lnTo>
                    <a:lnTo>
                      <a:pt x="23" y="20"/>
                    </a:lnTo>
                    <a:lnTo>
                      <a:pt x="23" y="72"/>
                    </a:lnTo>
                    <a:lnTo>
                      <a:pt x="101" y="72"/>
                    </a:lnTo>
                    <a:lnTo>
                      <a:pt x="101" y="93"/>
                    </a:lnTo>
                    <a:lnTo>
                      <a:pt x="23" y="93"/>
                    </a:lnTo>
                    <a:lnTo>
                      <a:pt x="23" y="170"/>
                    </a:lnTo>
                    <a:lnTo>
                      <a:pt x="0"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3" name="Freeform 129"/>
              <p:cNvSpPr>
                <a:spLocks/>
              </p:cNvSpPr>
              <p:nvPr/>
            </p:nvSpPr>
            <p:spPr bwMode="auto">
              <a:xfrm>
                <a:off x="4131" y="1388"/>
                <a:ext cx="67" cy="87"/>
              </a:xfrm>
              <a:custGeom>
                <a:avLst/>
                <a:gdLst>
                  <a:gd name="T0" fmla="*/ 24 w 135"/>
                  <a:gd name="T1" fmla="*/ 120 h 174"/>
                  <a:gd name="T2" fmla="*/ 29 w 135"/>
                  <a:gd name="T3" fmla="*/ 135 h 174"/>
                  <a:gd name="T4" fmla="*/ 40 w 135"/>
                  <a:gd name="T5" fmla="*/ 147 h 174"/>
                  <a:gd name="T6" fmla="*/ 57 w 135"/>
                  <a:gd name="T7" fmla="*/ 154 h 174"/>
                  <a:gd name="T8" fmla="*/ 78 w 135"/>
                  <a:gd name="T9" fmla="*/ 155 h 174"/>
                  <a:gd name="T10" fmla="*/ 93 w 135"/>
                  <a:gd name="T11" fmla="*/ 150 h 174"/>
                  <a:gd name="T12" fmla="*/ 104 w 135"/>
                  <a:gd name="T13" fmla="*/ 143 h 174"/>
                  <a:gd name="T14" fmla="*/ 111 w 135"/>
                  <a:gd name="T15" fmla="*/ 132 h 174"/>
                  <a:gd name="T16" fmla="*/ 112 w 135"/>
                  <a:gd name="T17" fmla="*/ 121 h 174"/>
                  <a:gd name="T18" fmla="*/ 108 w 135"/>
                  <a:gd name="T19" fmla="*/ 113 h 174"/>
                  <a:gd name="T20" fmla="*/ 98 w 135"/>
                  <a:gd name="T21" fmla="*/ 105 h 174"/>
                  <a:gd name="T22" fmla="*/ 82 w 135"/>
                  <a:gd name="T23" fmla="*/ 99 h 174"/>
                  <a:gd name="T24" fmla="*/ 58 w 135"/>
                  <a:gd name="T25" fmla="*/ 94 h 174"/>
                  <a:gd name="T26" fmla="*/ 43 w 135"/>
                  <a:gd name="T27" fmla="*/ 89 h 174"/>
                  <a:gd name="T28" fmla="*/ 32 w 135"/>
                  <a:gd name="T29" fmla="*/ 85 h 174"/>
                  <a:gd name="T30" fmla="*/ 19 w 135"/>
                  <a:gd name="T31" fmla="*/ 76 h 174"/>
                  <a:gd name="T32" fmla="*/ 9 w 135"/>
                  <a:gd name="T33" fmla="*/ 64 h 174"/>
                  <a:gd name="T34" fmla="*/ 5 w 135"/>
                  <a:gd name="T35" fmla="*/ 48 h 174"/>
                  <a:gd name="T36" fmla="*/ 10 w 135"/>
                  <a:gd name="T37" fmla="*/ 28 h 174"/>
                  <a:gd name="T38" fmla="*/ 22 w 135"/>
                  <a:gd name="T39" fmla="*/ 13 h 174"/>
                  <a:gd name="T40" fmla="*/ 42 w 135"/>
                  <a:gd name="T41" fmla="*/ 4 h 174"/>
                  <a:gd name="T42" fmla="*/ 66 w 135"/>
                  <a:gd name="T43" fmla="*/ 0 h 174"/>
                  <a:gd name="T44" fmla="*/ 80 w 135"/>
                  <a:gd name="T45" fmla="*/ 1 h 174"/>
                  <a:gd name="T46" fmla="*/ 93 w 135"/>
                  <a:gd name="T47" fmla="*/ 4 h 174"/>
                  <a:gd name="T48" fmla="*/ 107 w 135"/>
                  <a:gd name="T49" fmla="*/ 10 h 174"/>
                  <a:gd name="T50" fmla="*/ 122 w 135"/>
                  <a:gd name="T51" fmla="*/ 24 h 174"/>
                  <a:gd name="T52" fmla="*/ 129 w 135"/>
                  <a:gd name="T53" fmla="*/ 43 h 174"/>
                  <a:gd name="T54" fmla="*/ 107 w 135"/>
                  <a:gd name="T55" fmla="*/ 44 h 174"/>
                  <a:gd name="T56" fmla="*/ 97 w 135"/>
                  <a:gd name="T57" fmla="*/ 28 h 174"/>
                  <a:gd name="T58" fmla="*/ 75 w 135"/>
                  <a:gd name="T59" fmla="*/ 22 h 174"/>
                  <a:gd name="T60" fmla="*/ 50 w 135"/>
                  <a:gd name="T61" fmla="*/ 23 h 174"/>
                  <a:gd name="T62" fmla="*/ 33 w 135"/>
                  <a:gd name="T63" fmla="*/ 33 h 174"/>
                  <a:gd name="T64" fmla="*/ 28 w 135"/>
                  <a:gd name="T65" fmla="*/ 46 h 174"/>
                  <a:gd name="T66" fmla="*/ 31 w 135"/>
                  <a:gd name="T67" fmla="*/ 58 h 174"/>
                  <a:gd name="T68" fmla="*/ 39 w 135"/>
                  <a:gd name="T69" fmla="*/ 64 h 174"/>
                  <a:gd name="T70" fmla="*/ 51 w 135"/>
                  <a:gd name="T71" fmla="*/ 69 h 174"/>
                  <a:gd name="T72" fmla="*/ 68 w 135"/>
                  <a:gd name="T73" fmla="*/ 73 h 174"/>
                  <a:gd name="T74" fmla="*/ 86 w 135"/>
                  <a:gd name="T75" fmla="*/ 78 h 174"/>
                  <a:gd name="T76" fmla="*/ 99 w 135"/>
                  <a:gd name="T77" fmla="*/ 82 h 174"/>
                  <a:gd name="T78" fmla="*/ 112 w 135"/>
                  <a:gd name="T79" fmla="*/ 87 h 174"/>
                  <a:gd name="T80" fmla="*/ 127 w 135"/>
                  <a:gd name="T81" fmla="*/ 101 h 174"/>
                  <a:gd name="T82" fmla="*/ 135 w 135"/>
                  <a:gd name="T83" fmla="*/ 118 h 174"/>
                  <a:gd name="T84" fmla="*/ 132 w 135"/>
                  <a:gd name="T85" fmla="*/ 138 h 174"/>
                  <a:gd name="T86" fmla="*/ 123 w 135"/>
                  <a:gd name="T87" fmla="*/ 156 h 174"/>
                  <a:gd name="T88" fmla="*/ 104 w 135"/>
                  <a:gd name="T89" fmla="*/ 169 h 174"/>
                  <a:gd name="T90" fmla="*/ 93 w 135"/>
                  <a:gd name="T91" fmla="*/ 172 h 174"/>
                  <a:gd name="T92" fmla="*/ 81 w 135"/>
                  <a:gd name="T93" fmla="*/ 174 h 174"/>
                  <a:gd name="T94" fmla="*/ 67 w 135"/>
                  <a:gd name="T95" fmla="*/ 174 h 174"/>
                  <a:gd name="T96" fmla="*/ 52 w 135"/>
                  <a:gd name="T97" fmla="*/ 173 h 174"/>
                  <a:gd name="T98" fmla="*/ 38 w 135"/>
                  <a:gd name="T99" fmla="*/ 170 h 174"/>
                  <a:gd name="T100" fmla="*/ 21 w 135"/>
                  <a:gd name="T101" fmla="*/ 159 h 174"/>
                  <a:gd name="T102" fmla="*/ 5 w 135"/>
                  <a:gd name="T103" fmla="*/ 139 h 174"/>
                  <a:gd name="T104" fmla="*/ 0 w 135"/>
                  <a:gd name="T105" fmla="*/ 1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74">
                    <a:moveTo>
                      <a:pt x="0" y="114"/>
                    </a:moveTo>
                    <a:lnTo>
                      <a:pt x="23" y="114"/>
                    </a:lnTo>
                    <a:lnTo>
                      <a:pt x="24" y="120"/>
                    </a:lnTo>
                    <a:lnTo>
                      <a:pt x="25" y="126"/>
                    </a:lnTo>
                    <a:lnTo>
                      <a:pt x="27" y="131"/>
                    </a:lnTo>
                    <a:lnTo>
                      <a:pt x="29" y="135"/>
                    </a:lnTo>
                    <a:lnTo>
                      <a:pt x="32" y="140"/>
                    </a:lnTo>
                    <a:lnTo>
                      <a:pt x="36" y="144"/>
                    </a:lnTo>
                    <a:lnTo>
                      <a:pt x="40" y="147"/>
                    </a:lnTo>
                    <a:lnTo>
                      <a:pt x="45" y="149"/>
                    </a:lnTo>
                    <a:lnTo>
                      <a:pt x="51" y="151"/>
                    </a:lnTo>
                    <a:lnTo>
                      <a:pt x="57" y="154"/>
                    </a:lnTo>
                    <a:lnTo>
                      <a:pt x="64" y="155"/>
                    </a:lnTo>
                    <a:lnTo>
                      <a:pt x="71" y="155"/>
                    </a:lnTo>
                    <a:lnTo>
                      <a:pt x="78" y="155"/>
                    </a:lnTo>
                    <a:lnTo>
                      <a:pt x="83" y="154"/>
                    </a:lnTo>
                    <a:lnTo>
                      <a:pt x="88" y="153"/>
                    </a:lnTo>
                    <a:lnTo>
                      <a:pt x="93" y="150"/>
                    </a:lnTo>
                    <a:lnTo>
                      <a:pt x="97" y="148"/>
                    </a:lnTo>
                    <a:lnTo>
                      <a:pt x="101" y="146"/>
                    </a:lnTo>
                    <a:lnTo>
                      <a:pt x="104" y="143"/>
                    </a:lnTo>
                    <a:lnTo>
                      <a:pt x="108" y="140"/>
                    </a:lnTo>
                    <a:lnTo>
                      <a:pt x="109" y="136"/>
                    </a:lnTo>
                    <a:lnTo>
                      <a:pt x="111" y="132"/>
                    </a:lnTo>
                    <a:lnTo>
                      <a:pt x="112" y="129"/>
                    </a:lnTo>
                    <a:lnTo>
                      <a:pt x="112" y="126"/>
                    </a:lnTo>
                    <a:lnTo>
                      <a:pt x="112" y="121"/>
                    </a:lnTo>
                    <a:lnTo>
                      <a:pt x="111" y="118"/>
                    </a:lnTo>
                    <a:lnTo>
                      <a:pt x="110" y="115"/>
                    </a:lnTo>
                    <a:lnTo>
                      <a:pt x="108" y="113"/>
                    </a:lnTo>
                    <a:lnTo>
                      <a:pt x="105" y="110"/>
                    </a:lnTo>
                    <a:lnTo>
                      <a:pt x="102" y="108"/>
                    </a:lnTo>
                    <a:lnTo>
                      <a:pt x="98" y="105"/>
                    </a:lnTo>
                    <a:lnTo>
                      <a:pt x="94" y="103"/>
                    </a:lnTo>
                    <a:lnTo>
                      <a:pt x="88" y="101"/>
                    </a:lnTo>
                    <a:lnTo>
                      <a:pt x="82" y="99"/>
                    </a:lnTo>
                    <a:lnTo>
                      <a:pt x="74" y="97"/>
                    </a:lnTo>
                    <a:lnTo>
                      <a:pt x="64" y="95"/>
                    </a:lnTo>
                    <a:lnTo>
                      <a:pt x="58" y="94"/>
                    </a:lnTo>
                    <a:lnTo>
                      <a:pt x="53" y="93"/>
                    </a:lnTo>
                    <a:lnTo>
                      <a:pt x="47" y="90"/>
                    </a:lnTo>
                    <a:lnTo>
                      <a:pt x="43" y="89"/>
                    </a:lnTo>
                    <a:lnTo>
                      <a:pt x="39" y="88"/>
                    </a:lnTo>
                    <a:lnTo>
                      <a:pt x="36" y="86"/>
                    </a:lnTo>
                    <a:lnTo>
                      <a:pt x="32" y="85"/>
                    </a:lnTo>
                    <a:lnTo>
                      <a:pt x="30" y="84"/>
                    </a:lnTo>
                    <a:lnTo>
                      <a:pt x="24" y="81"/>
                    </a:lnTo>
                    <a:lnTo>
                      <a:pt x="19" y="76"/>
                    </a:lnTo>
                    <a:lnTo>
                      <a:pt x="15" y="72"/>
                    </a:lnTo>
                    <a:lnTo>
                      <a:pt x="12" y="68"/>
                    </a:lnTo>
                    <a:lnTo>
                      <a:pt x="9" y="64"/>
                    </a:lnTo>
                    <a:lnTo>
                      <a:pt x="8" y="58"/>
                    </a:lnTo>
                    <a:lnTo>
                      <a:pt x="5" y="53"/>
                    </a:lnTo>
                    <a:lnTo>
                      <a:pt x="5" y="48"/>
                    </a:lnTo>
                    <a:lnTo>
                      <a:pt x="5" y="41"/>
                    </a:lnTo>
                    <a:lnTo>
                      <a:pt x="8" y="35"/>
                    </a:lnTo>
                    <a:lnTo>
                      <a:pt x="10" y="28"/>
                    </a:lnTo>
                    <a:lnTo>
                      <a:pt x="13" y="23"/>
                    </a:lnTo>
                    <a:lnTo>
                      <a:pt x="17" y="19"/>
                    </a:lnTo>
                    <a:lnTo>
                      <a:pt x="22" y="13"/>
                    </a:lnTo>
                    <a:lnTo>
                      <a:pt x="28" y="10"/>
                    </a:lnTo>
                    <a:lnTo>
                      <a:pt x="35" y="7"/>
                    </a:lnTo>
                    <a:lnTo>
                      <a:pt x="42" y="4"/>
                    </a:lnTo>
                    <a:lnTo>
                      <a:pt x="50" y="1"/>
                    </a:lnTo>
                    <a:lnTo>
                      <a:pt x="58" y="0"/>
                    </a:lnTo>
                    <a:lnTo>
                      <a:pt x="66" y="0"/>
                    </a:lnTo>
                    <a:lnTo>
                      <a:pt x="70" y="0"/>
                    </a:lnTo>
                    <a:lnTo>
                      <a:pt x="75" y="0"/>
                    </a:lnTo>
                    <a:lnTo>
                      <a:pt x="80" y="1"/>
                    </a:lnTo>
                    <a:lnTo>
                      <a:pt x="84" y="1"/>
                    </a:lnTo>
                    <a:lnTo>
                      <a:pt x="88" y="3"/>
                    </a:lnTo>
                    <a:lnTo>
                      <a:pt x="93" y="4"/>
                    </a:lnTo>
                    <a:lnTo>
                      <a:pt x="97" y="6"/>
                    </a:lnTo>
                    <a:lnTo>
                      <a:pt x="100" y="7"/>
                    </a:lnTo>
                    <a:lnTo>
                      <a:pt x="107" y="10"/>
                    </a:lnTo>
                    <a:lnTo>
                      <a:pt x="113" y="14"/>
                    </a:lnTo>
                    <a:lnTo>
                      <a:pt x="117" y="19"/>
                    </a:lnTo>
                    <a:lnTo>
                      <a:pt x="122" y="24"/>
                    </a:lnTo>
                    <a:lnTo>
                      <a:pt x="125" y="30"/>
                    </a:lnTo>
                    <a:lnTo>
                      <a:pt x="128" y="37"/>
                    </a:lnTo>
                    <a:lnTo>
                      <a:pt x="129" y="43"/>
                    </a:lnTo>
                    <a:lnTo>
                      <a:pt x="130" y="51"/>
                    </a:lnTo>
                    <a:lnTo>
                      <a:pt x="109" y="51"/>
                    </a:lnTo>
                    <a:lnTo>
                      <a:pt x="107" y="44"/>
                    </a:lnTo>
                    <a:lnTo>
                      <a:pt x="104" y="38"/>
                    </a:lnTo>
                    <a:lnTo>
                      <a:pt x="101" y="33"/>
                    </a:lnTo>
                    <a:lnTo>
                      <a:pt x="97" y="28"/>
                    </a:lnTo>
                    <a:lnTo>
                      <a:pt x="90" y="25"/>
                    </a:lnTo>
                    <a:lnTo>
                      <a:pt x="84" y="23"/>
                    </a:lnTo>
                    <a:lnTo>
                      <a:pt x="75" y="22"/>
                    </a:lnTo>
                    <a:lnTo>
                      <a:pt x="67" y="21"/>
                    </a:lnTo>
                    <a:lnTo>
                      <a:pt x="57" y="22"/>
                    </a:lnTo>
                    <a:lnTo>
                      <a:pt x="50" y="23"/>
                    </a:lnTo>
                    <a:lnTo>
                      <a:pt x="43" y="25"/>
                    </a:lnTo>
                    <a:lnTo>
                      <a:pt x="38" y="28"/>
                    </a:lnTo>
                    <a:lnTo>
                      <a:pt x="33" y="33"/>
                    </a:lnTo>
                    <a:lnTo>
                      <a:pt x="30" y="37"/>
                    </a:lnTo>
                    <a:lnTo>
                      <a:pt x="29" y="41"/>
                    </a:lnTo>
                    <a:lnTo>
                      <a:pt x="28" y="46"/>
                    </a:lnTo>
                    <a:lnTo>
                      <a:pt x="28" y="51"/>
                    </a:lnTo>
                    <a:lnTo>
                      <a:pt x="30" y="54"/>
                    </a:lnTo>
                    <a:lnTo>
                      <a:pt x="31" y="58"/>
                    </a:lnTo>
                    <a:lnTo>
                      <a:pt x="35" y="61"/>
                    </a:lnTo>
                    <a:lnTo>
                      <a:pt x="37" y="63"/>
                    </a:lnTo>
                    <a:lnTo>
                      <a:pt x="39" y="64"/>
                    </a:lnTo>
                    <a:lnTo>
                      <a:pt x="42" y="66"/>
                    </a:lnTo>
                    <a:lnTo>
                      <a:pt x="46" y="67"/>
                    </a:lnTo>
                    <a:lnTo>
                      <a:pt x="51" y="69"/>
                    </a:lnTo>
                    <a:lnTo>
                      <a:pt x="56" y="70"/>
                    </a:lnTo>
                    <a:lnTo>
                      <a:pt x="61" y="72"/>
                    </a:lnTo>
                    <a:lnTo>
                      <a:pt x="68" y="73"/>
                    </a:lnTo>
                    <a:lnTo>
                      <a:pt x="74" y="74"/>
                    </a:lnTo>
                    <a:lnTo>
                      <a:pt x="81" y="76"/>
                    </a:lnTo>
                    <a:lnTo>
                      <a:pt x="86" y="78"/>
                    </a:lnTo>
                    <a:lnTo>
                      <a:pt x="92" y="79"/>
                    </a:lnTo>
                    <a:lnTo>
                      <a:pt x="96" y="81"/>
                    </a:lnTo>
                    <a:lnTo>
                      <a:pt x="99" y="82"/>
                    </a:lnTo>
                    <a:lnTo>
                      <a:pt x="102" y="83"/>
                    </a:lnTo>
                    <a:lnTo>
                      <a:pt x="105" y="84"/>
                    </a:lnTo>
                    <a:lnTo>
                      <a:pt x="112" y="87"/>
                    </a:lnTo>
                    <a:lnTo>
                      <a:pt x="118" y="91"/>
                    </a:lnTo>
                    <a:lnTo>
                      <a:pt x="123" y="96"/>
                    </a:lnTo>
                    <a:lnTo>
                      <a:pt x="127" y="101"/>
                    </a:lnTo>
                    <a:lnTo>
                      <a:pt x="130" y="106"/>
                    </a:lnTo>
                    <a:lnTo>
                      <a:pt x="132" y="112"/>
                    </a:lnTo>
                    <a:lnTo>
                      <a:pt x="135" y="118"/>
                    </a:lnTo>
                    <a:lnTo>
                      <a:pt x="135" y="125"/>
                    </a:lnTo>
                    <a:lnTo>
                      <a:pt x="133" y="131"/>
                    </a:lnTo>
                    <a:lnTo>
                      <a:pt x="132" y="138"/>
                    </a:lnTo>
                    <a:lnTo>
                      <a:pt x="130" y="144"/>
                    </a:lnTo>
                    <a:lnTo>
                      <a:pt x="127" y="150"/>
                    </a:lnTo>
                    <a:lnTo>
                      <a:pt x="123" y="156"/>
                    </a:lnTo>
                    <a:lnTo>
                      <a:pt x="117" y="161"/>
                    </a:lnTo>
                    <a:lnTo>
                      <a:pt x="111" y="165"/>
                    </a:lnTo>
                    <a:lnTo>
                      <a:pt x="104" y="169"/>
                    </a:lnTo>
                    <a:lnTo>
                      <a:pt x="101" y="170"/>
                    </a:lnTo>
                    <a:lnTo>
                      <a:pt x="97" y="171"/>
                    </a:lnTo>
                    <a:lnTo>
                      <a:pt x="93" y="172"/>
                    </a:lnTo>
                    <a:lnTo>
                      <a:pt x="89" y="173"/>
                    </a:lnTo>
                    <a:lnTo>
                      <a:pt x="85" y="173"/>
                    </a:lnTo>
                    <a:lnTo>
                      <a:pt x="81" y="174"/>
                    </a:lnTo>
                    <a:lnTo>
                      <a:pt x="76" y="174"/>
                    </a:lnTo>
                    <a:lnTo>
                      <a:pt x="72" y="174"/>
                    </a:lnTo>
                    <a:lnTo>
                      <a:pt x="67" y="174"/>
                    </a:lnTo>
                    <a:lnTo>
                      <a:pt x="61" y="174"/>
                    </a:lnTo>
                    <a:lnTo>
                      <a:pt x="56" y="173"/>
                    </a:lnTo>
                    <a:lnTo>
                      <a:pt x="52" y="173"/>
                    </a:lnTo>
                    <a:lnTo>
                      <a:pt x="46" y="172"/>
                    </a:lnTo>
                    <a:lnTo>
                      <a:pt x="42" y="171"/>
                    </a:lnTo>
                    <a:lnTo>
                      <a:pt x="38" y="170"/>
                    </a:lnTo>
                    <a:lnTo>
                      <a:pt x="33" y="169"/>
                    </a:lnTo>
                    <a:lnTo>
                      <a:pt x="26" y="164"/>
                    </a:lnTo>
                    <a:lnTo>
                      <a:pt x="21" y="159"/>
                    </a:lnTo>
                    <a:lnTo>
                      <a:pt x="14" y="153"/>
                    </a:lnTo>
                    <a:lnTo>
                      <a:pt x="10" y="146"/>
                    </a:lnTo>
                    <a:lnTo>
                      <a:pt x="5" y="139"/>
                    </a:lnTo>
                    <a:lnTo>
                      <a:pt x="2" y="131"/>
                    </a:lnTo>
                    <a:lnTo>
                      <a:pt x="1" y="123"/>
                    </a:lnTo>
                    <a:lnTo>
                      <a:pt x="0" y="1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4" name="Freeform 130"/>
              <p:cNvSpPr>
                <a:spLocks/>
              </p:cNvSpPr>
              <p:nvPr/>
            </p:nvSpPr>
            <p:spPr bwMode="auto">
              <a:xfrm>
                <a:off x="4262" y="1388"/>
                <a:ext cx="75" cy="87"/>
              </a:xfrm>
              <a:custGeom>
                <a:avLst/>
                <a:gdLst>
                  <a:gd name="T0" fmla="*/ 149 w 149"/>
                  <a:gd name="T1" fmla="*/ 118 h 174"/>
                  <a:gd name="T2" fmla="*/ 138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4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8 w 149"/>
                  <a:gd name="T43" fmla="*/ 1 h 174"/>
                  <a:gd name="T44" fmla="*/ 79 w 149"/>
                  <a:gd name="T45" fmla="*/ 0 h 174"/>
                  <a:gd name="T46" fmla="*/ 91 w 149"/>
                  <a:gd name="T47" fmla="*/ 1 h 174"/>
                  <a:gd name="T48" fmla="*/ 102 w 149"/>
                  <a:gd name="T49" fmla="*/ 4 h 174"/>
                  <a:gd name="T50" fmla="*/ 111 w 149"/>
                  <a:gd name="T51" fmla="*/ 8 h 174"/>
                  <a:gd name="T52" fmla="*/ 121 w 149"/>
                  <a:gd name="T53" fmla="*/ 13 h 174"/>
                  <a:gd name="T54" fmla="*/ 135 w 149"/>
                  <a:gd name="T55" fmla="*/ 29 h 174"/>
                  <a:gd name="T56" fmla="*/ 145 w 149"/>
                  <a:gd name="T57" fmla="*/ 51 h 174"/>
                  <a:gd name="T58" fmla="*/ 119 w 149"/>
                  <a:gd name="T59" fmla="*/ 48 h 174"/>
                  <a:gd name="T60" fmla="*/ 110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39 w 149"/>
                  <a:gd name="T75" fmla="*/ 35 h 174"/>
                  <a:gd name="T76" fmla="*/ 31 w 149"/>
                  <a:gd name="T77" fmla="*/ 48 h 174"/>
                  <a:gd name="T78" fmla="*/ 25 w 149"/>
                  <a:gd name="T79" fmla="*/ 63 h 174"/>
                  <a:gd name="T80" fmla="*/ 22 w 149"/>
                  <a:gd name="T81" fmla="*/ 79 h 174"/>
                  <a:gd name="T82" fmla="*/ 22 w 149"/>
                  <a:gd name="T83" fmla="*/ 97 h 174"/>
                  <a:gd name="T84" fmla="*/ 25 w 149"/>
                  <a:gd name="T85" fmla="*/ 115 h 174"/>
                  <a:gd name="T86" fmla="*/ 32 w 149"/>
                  <a:gd name="T87" fmla="*/ 131 h 174"/>
                  <a:gd name="T88" fmla="*/ 41 w 149"/>
                  <a:gd name="T89" fmla="*/ 143 h 174"/>
                  <a:gd name="T90" fmla="*/ 54 w 149"/>
                  <a:gd name="T91" fmla="*/ 150 h 174"/>
                  <a:gd name="T92" fmla="*/ 69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6" y="113"/>
                    </a:moveTo>
                    <a:lnTo>
                      <a:pt x="149" y="118"/>
                    </a:lnTo>
                    <a:lnTo>
                      <a:pt x="145" y="131"/>
                    </a:lnTo>
                    <a:lnTo>
                      <a:pt x="138" y="143"/>
                    </a:lnTo>
                    <a:lnTo>
                      <a:pt x="132" y="153"/>
                    </a:lnTo>
                    <a:lnTo>
                      <a:pt x="123" y="161"/>
                    </a:lnTo>
                    <a:lnTo>
                      <a:pt x="119" y="164"/>
                    </a:lnTo>
                    <a:lnTo>
                      <a:pt x="114" y="168"/>
                    </a:lnTo>
                    <a:lnTo>
                      <a:pt x="108" y="170"/>
                    </a:lnTo>
                    <a:lnTo>
                      <a:pt x="103" y="171"/>
                    </a:lnTo>
                    <a:lnTo>
                      <a:pt x="97" y="173"/>
                    </a:lnTo>
                    <a:lnTo>
                      <a:pt x="92" y="173"/>
                    </a:lnTo>
                    <a:lnTo>
                      <a:pt x="86" y="174"/>
                    </a:lnTo>
                    <a:lnTo>
                      <a:pt x="79" y="174"/>
                    </a:lnTo>
                    <a:lnTo>
                      <a:pt x="73" y="174"/>
                    </a:lnTo>
                    <a:lnTo>
                      <a:pt x="66" y="174"/>
                    </a:lnTo>
                    <a:lnTo>
                      <a:pt x="60" y="173"/>
                    </a:lnTo>
                    <a:lnTo>
                      <a:pt x="54" y="172"/>
                    </a:lnTo>
                    <a:lnTo>
                      <a:pt x="49" y="171"/>
                    </a:lnTo>
                    <a:lnTo>
                      <a:pt x="44" y="169"/>
                    </a:lnTo>
                    <a:lnTo>
                      <a:pt x="38" y="166"/>
                    </a:lnTo>
                    <a:lnTo>
                      <a:pt x="34" y="164"/>
                    </a:lnTo>
                    <a:lnTo>
                      <a:pt x="26" y="158"/>
                    </a:lnTo>
                    <a:lnTo>
                      <a:pt x="20" y="150"/>
                    </a:lnTo>
                    <a:lnTo>
                      <a:pt x="13"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8" y="1"/>
                    </a:lnTo>
                    <a:lnTo>
                      <a:pt x="74" y="0"/>
                    </a:lnTo>
                    <a:lnTo>
                      <a:pt x="79" y="0"/>
                    </a:lnTo>
                    <a:lnTo>
                      <a:pt x="86" y="0"/>
                    </a:lnTo>
                    <a:lnTo>
                      <a:pt x="91" y="1"/>
                    </a:lnTo>
                    <a:lnTo>
                      <a:pt x="96" y="3"/>
                    </a:lnTo>
                    <a:lnTo>
                      <a:pt x="102" y="4"/>
                    </a:lnTo>
                    <a:lnTo>
                      <a:pt x="107" y="6"/>
                    </a:lnTo>
                    <a:lnTo>
                      <a:pt x="111" y="8"/>
                    </a:lnTo>
                    <a:lnTo>
                      <a:pt x="117" y="10"/>
                    </a:lnTo>
                    <a:lnTo>
                      <a:pt x="121" y="13"/>
                    </a:lnTo>
                    <a:lnTo>
                      <a:pt x="129" y="21"/>
                    </a:lnTo>
                    <a:lnTo>
                      <a:pt x="135" y="29"/>
                    </a:lnTo>
                    <a:lnTo>
                      <a:pt x="140" y="39"/>
                    </a:lnTo>
                    <a:lnTo>
                      <a:pt x="145" y="51"/>
                    </a:lnTo>
                    <a:lnTo>
                      <a:pt x="122" y="56"/>
                    </a:lnTo>
                    <a:lnTo>
                      <a:pt x="119" y="48"/>
                    </a:lnTo>
                    <a:lnTo>
                      <a:pt x="116" y="40"/>
                    </a:lnTo>
                    <a:lnTo>
                      <a:pt x="110" y="34"/>
                    </a:lnTo>
                    <a:lnTo>
                      <a:pt x="106" y="29"/>
                    </a:lnTo>
                    <a:lnTo>
                      <a:pt x="100" y="26"/>
                    </a:lnTo>
                    <a:lnTo>
                      <a:pt x="93" y="23"/>
                    </a:lnTo>
                    <a:lnTo>
                      <a:pt x="86" y="22"/>
                    </a:lnTo>
                    <a:lnTo>
                      <a:pt x="78" y="21"/>
                    </a:lnTo>
                    <a:lnTo>
                      <a:pt x="74" y="21"/>
                    </a:lnTo>
                    <a:lnTo>
                      <a:pt x="68" y="22"/>
                    </a:lnTo>
                    <a:lnTo>
                      <a:pt x="64" y="22"/>
                    </a:lnTo>
                    <a:lnTo>
                      <a:pt x="61" y="23"/>
                    </a:lnTo>
                    <a:lnTo>
                      <a:pt x="57" y="25"/>
                    </a:lnTo>
                    <a:lnTo>
                      <a:pt x="52" y="26"/>
                    </a:lnTo>
                    <a:lnTo>
                      <a:pt x="49" y="28"/>
                    </a:lnTo>
                    <a:lnTo>
                      <a:pt x="46" y="30"/>
                    </a:lnTo>
                    <a:lnTo>
                      <a:pt x="39" y="35"/>
                    </a:lnTo>
                    <a:lnTo>
                      <a:pt x="35" y="41"/>
                    </a:lnTo>
                    <a:lnTo>
                      <a:pt x="31" y="48"/>
                    </a:lnTo>
                    <a:lnTo>
                      <a:pt x="27" y="55"/>
                    </a:lnTo>
                    <a:lnTo>
                      <a:pt x="25" y="63"/>
                    </a:lnTo>
                    <a:lnTo>
                      <a:pt x="23" y="70"/>
                    </a:lnTo>
                    <a:lnTo>
                      <a:pt x="22" y="79"/>
                    </a:lnTo>
                    <a:lnTo>
                      <a:pt x="22" y="87"/>
                    </a:lnTo>
                    <a:lnTo>
                      <a:pt x="22" y="97"/>
                    </a:lnTo>
                    <a:lnTo>
                      <a:pt x="24" y="106"/>
                    </a:lnTo>
                    <a:lnTo>
                      <a:pt x="25" y="115"/>
                    </a:lnTo>
                    <a:lnTo>
                      <a:pt x="29" y="124"/>
                    </a:lnTo>
                    <a:lnTo>
                      <a:pt x="32" y="131"/>
                    </a:lnTo>
                    <a:lnTo>
                      <a:pt x="36" y="138"/>
                    </a:lnTo>
                    <a:lnTo>
                      <a:pt x="41" y="143"/>
                    </a:lnTo>
                    <a:lnTo>
                      <a:pt x="48" y="147"/>
                    </a:lnTo>
                    <a:lnTo>
                      <a:pt x="54" y="150"/>
                    </a:lnTo>
                    <a:lnTo>
                      <a:pt x="62" y="153"/>
                    </a:lnTo>
                    <a:lnTo>
                      <a:pt x="69" y="155"/>
                    </a:lnTo>
                    <a:lnTo>
                      <a:pt x="77" y="155"/>
                    </a:lnTo>
                    <a:lnTo>
                      <a:pt x="86" y="154"/>
                    </a:lnTo>
                    <a:lnTo>
                      <a:pt x="94" y="153"/>
                    </a:lnTo>
                    <a:lnTo>
                      <a:pt x="102" y="149"/>
                    </a:lnTo>
                    <a:lnTo>
                      <a:pt x="108" y="144"/>
                    </a:lnTo>
                    <a:lnTo>
                      <a:pt x="115" y="139"/>
                    </a:lnTo>
                    <a:lnTo>
                      <a:pt x="119" y="131"/>
                    </a:lnTo>
                    <a:lnTo>
                      <a:pt x="123" y="123"/>
                    </a:lnTo>
                    <a:lnTo>
                      <a:pt x="126"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5" name="Freeform 131"/>
              <p:cNvSpPr>
                <a:spLocks/>
              </p:cNvSpPr>
              <p:nvPr/>
            </p:nvSpPr>
            <p:spPr bwMode="auto">
              <a:xfrm>
                <a:off x="4397" y="1388"/>
                <a:ext cx="74" cy="87"/>
              </a:xfrm>
              <a:custGeom>
                <a:avLst/>
                <a:gdLst>
                  <a:gd name="T0" fmla="*/ 150 w 150"/>
                  <a:gd name="T1" fmla="*/ 118 h 174"/>
                  <a:gd name="T2" fmla="*/ 139 w 150"/>
                  <a:gd name="T3" fmla="*/ 143 h 174"/>
                  <a:gd name="T4" fmla="*/ 124 w 150"/>
                  <a:gd name="T5" fmla="*/ 161 h 174"/>
                  <a:gd name="T6" fmla="*/ 114 w 150"/>
                  <a:gd name="T7" fmla="*/ 168 h 174"/>
                  <a:gd name="T8" fmla="*/ 104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3 w 150"/>
                  <a:gd name="T27" fmla="*/ 111 h 174"/>
                  <a:gd name="T28" fmla="*/ 0 w 150"/>
                  <a:gd name="T29" fmla="*/ 87 h 174"/>
                  <a:gd name="T30" fmla="*/ 3 w 150"/>
                  <a:gd name="T31" fmla="*/ 63 h 174"/>
                  <a:gd name="T32" fmla="*/ 10 w 150"/>
                  <a:gd name="T33" fmla="*/ 41 h 174"/>
                  <a:gd name="T34" fmla="*/ 22 w 150"/>
                  <a:gd name="T35" fmla="*/ 23 h 174"/>
                  <a:gd name="T36" fmla="*/ 39 w 150"/>
                  <a:gd name="T37" fmla="*/ 11 h 174"/>
                  <a:gd name="T38" fmla="*/ 49 w 150"/>
                  <a:gd name="T39" fmla="*/ 6 h 174"/>
                  <a:gd name="T40" fmla="*/ 58 w 150"/>
                  <a:gd name="T41" fmla="*/ 3 h 174"/>
                  <a:gd name="T42" fmla="*/ 69 w 150"/>
                  <a:gd name="T43" fmla="*/ 1 h 174"/>
                  <a:gd name="T44" fmla="*/ 80 w 150"/>
                  <a:gd name="T45" fmla="*/ 0 h 174"/>
                  <a:gd name="T46" fmla="*/ 92 w 150"/>
                  <a:gd name="T47" fmla="*/ 1 h 174"/>
                  <a:gd name="T48" fmla="*/ 103 w 150"/>
                  <a:gd name="T49" fmla="*/ 4 h 174"/>
                  <a:gd name="T50" fmla="*/ 112 w 150"/>
                  <a:gd name="T51" fmla="*/ 8 h 174"/>
                  <a:gd name="T52" fmla="*/ 122 w 150"/>
                  <a:gd name="T53" fmla="*/ 13 h 174"/>
                  <a:gd name="T54" fmla="*/ 136 w 150"/>
                  <a:gd name="T55" fmla="*/ 29 h 174"/>
                  <a:gd name="T56" fmla="*/ 146 w 150"/>
                  <a:gd name="T57" fmla="*/ 51 h 174"/>
                  <a:gd name="T58" fmla="*/ 120 w 150"/>
                  <a:gd name="T59" fmla="*/ 48 h 174"/>
                  <a:gd name="T60" fmla="*/ 111 w 150"/>
                  <a:gd name="T61" fmla="*/ 34 h 174"/>
                  <a:gd name="T62" fmla="*/ 100 w 150"/>
                  <a:gd name="T63" fmla="*/ 26 h 174"/>
                  <a:gd name="T64" fmla="*/ 86 w 150"/>
                  <a:gd name="T65" fmla="*/ 22 h 174"/>
                  <a:gd name="T66" fmla="*/ 75 w 150"/>
                  <a:gd name="T67" fmla="*/ 21 h 174"/>
                  <a:gd name="T68" fmla="*/ 65 w 150"/>
                  <a:gd name="T69" fmla="*/ 22 h 174"/>
                  <a:gd name="T70" fmla="*/ 57 w 150"/>
                  <a:gd name="T71" fmla="*/ 25 h 174"/>
                  <a:gd name="T72" fmla="*/ 50 w 150"/>
                  <a:gd name="T73" fmla="*/ 28 h 174"/>
                  <a:gd name="T74" fmla="*/ 40 w 150"/>
                  <a:gd name="T75" fmla="*/ 35 h 174"/>
                  <a:gd name="T76" fmla="*/ 32 w 150"/>
                  <a:gd name="T77" fmla="*/ 48 h 174"/>
                  <a:gd name="T78" fmla="*/ 26 w 150"/>
                  <a:gd name="T79" fmla="*/ 63 h 174"/>
                  <a:gd name="T80" fmla="*/ 23 w 150"/>
                  <a:gd name="T81" fmla="*/ 79 h 174"/>
                  <a:gd name="T82" fmla="*/ 23 w 150"/>
                  <a:gd name="T83" fmla="*/ 97 h 174"/>
                  <a:gd name="T84" fmla="*/ 26 w 150"/>
                  <a:gd name="T85" fmla="*/ 115 h 174"/>
                  <a:gd name="T86" fmla="*/ 33 w 150"/>
                  <a:gd name="T87" fmla="*/ 131 h 174"/>
                  <a:gd name="T88" fmla="*/ 42 w 150"/>
                  <a:gd name="T89" fmla="*/ 143 h 174"/>
                  <a:gd name="T90" fmla="*/ 55 w 150"/>
                  <a:gd name="T91" fmla="*/ 150 h 174"/>
                  <a:gd name="T92" fmla="*/ 70 w 150"/>
                  <a:gd name="T93" fmla="*/ 155 h 174"/>
                  <a:gd name="T94" fmla="*/ 86 w 150"/>
                  <a:gd name="T95" fmla="*/ 154 h 174"/>
                  <a:gd name="T96" fmla="*/ 103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6" y="131"/>
                    </a:lnTo>
                    <a:lnTo>
                      <a:pt x="139" y="143"/>
                    </a:lnTo>
                    <a:lnTo>
                      <a:pt x="133" y="153"/>
                    </a:lnTo>
                    <a:lnTo>
                      <a:pt x="124" y="161"/>
                    </a:lnTo>
                    <a:lnTo>
                      <a:pt x="120" y="164"/>
                    </a:lnTo>
                    <a:lnTo>
                      <a:pt x="114" y="168"/>
                    </a:lnTo>
                    <a:lnTo>
                      <a:pt x="109" y="170"/>
                    </a:lnTo>
                    <a:lnTo>
                      <a:pt x="104" y="171"/>
                    </a:lnTo>
                    <a:lnTo>
                      <a:pt x="98" y="173"/>
                    </a:lnTo>
                    <a:lnTo>
                      <a:pt x="93" y="173"/>
                    </a:lnTo>
                    <a:lnTo>
                      <a:pt x="86" y="174"/>
                    </a:lnTo>
                    <a:lnTo>
                      <a:pt x="80" y="174"/>
                    </a:lnTo>
                    <a:lnTo>
                      <a:pt x="74" y="174"/>
                    </a:lnTo>
                    <a:lnTo>
                      <a:pt x="67" y="174"/>
                    </a:lnTo>
                    <a:lnTo>
                      <a:pt x="61" y="173"/>
                    </a:lnTo>
                    <a:lnTo>
                      <a:pt x="55" y="172"/>
                    </a:lnTo>
                    <a:lnTo>
                      <a:pt x="50" y="171"/>
                    </a:lnTo>
                    <a:lnTo>
                      <a:pt x="44" y="169"/>
                    </a:lnTo>
                    <a:lnTo>
                      <a:pt x="39" y="166"/>
                    </a:lnTo>
                    <a:lnTo>
                      <a:pt x="35" y="164"/>
                    </a:lnTo>
                    <a:lnTo>
                      <a:pt x="27" y="158"/>
                    </a:lnTo>
                    <a:lnTo>
                      <a:pt x="21" y="150"/>
                    </a:lnTo>
                    <a:lnTo>
                      <a:pt x="14" y="142"/>
                    </a:lnTo>
                    <a:lnTo>
                      <a:pt x="9" y="132"/>
                    </a:lnTo>
                    <a:lnTo>
                      <a:pt x="6" y="121"/>
                    </a:lnTo>
                    <a:lnTo>
                      <a:pt x="3" y="111"/>
                    </a:lnTo>
                    <a:lnTo>
                      <a:pt x="1" y="99"/>
                    </a:lnTo>
                    <a:lnTo>
                      <a:pt x="0" y="87"/>
                    </a:lnTo>
                    <a:lnTo>
                      <a:pt x="1" y="74"/>
                    </a:lnTo>
                    <a:lnTo>
                      <a:pt x="3" y="63"/>
                    </a:lnTo>
                    <a:lnTo>
                      <a:pt x="6" y="51"/>
                    </a:lnTo>
                    <a:lnTo>
                      <a:pt x="10" y="41"/>
                    </a:lnTo>
                    <a:lnTo>
                      <a:pt x="15" y="31"/>
                    </a:lnTo>
                    <a:lnTo>
                      <a:pt x="22" y="23"/>
                    </a:lnTo>
                    <a:lnTo>
                      <a:pt x="30" y="16"/>
                    </a:lnTo>
                    <a:lnTo>
                      <a:pt x="39" y="11"/>
                    </a:lnTo>
                    <a:lnTo>
                      <a:pt x="43" y="9"/>
                    </a:lnTo>
                    <a:lnTo>
                      <a:pt x="49" y="6"/>
                    </a:lnTo>
                    <a:lnTo>
                      <a:pt x="53" y="5"/>
                    </a:lnTo>
                    <a:lnTo>
                      <a:pt x="58" y="3"/>
                    </a:lnTo>
                    <a:lnTo>
                      <a:pt x="64" y="1"/>
                    </a:lnTo>
                    <a:lnTo>
                      <a:pt x="69" y="1"/>
                    </a:lnTo>
                    <a:lnTo>
                      <a:pt x="75" y="0"/>
                    </a:lnTo>
                    <a:lnTo>
                      <a:pt x="80" y="0"/>
                    </a:lnTo>
                    <a:lnTo>
                      <a:pt x="86" y="0"/>
                    </a:lnTo>
                    <a:lnTo>
                      <a:pt x="92" y="1"/>
                    </a:lnTo>
                    <a:lnTo>
                      <a:pt x="97" y="3"/>
                    </a:lnTo>
                    <a:lnTo>
                      <a:pt x="103" y="4"/>
                    </a:lnTo>
                    <a:lnTo>
                      <a:pt x="108" y="6"/>
                    </a:lnTo>
                    <a:lnTo>
                      <a:pt x="112" y="8"/>
                    </a:lnTo>
                    <a:lnTo>
                      <a:pt x="118" y="10"/>
                    </a:lnTo>
                    <a:lnTo>
                      <a:pt x="122" y="13"/>
                    </a:lnTo>
                    <a:lnTo>
                      <a:pt x="129" y="21"/>
                    </a:lnTo>
                    <a:lnTo>
                      <a:pt x="136" y="29"/>
                    </a:lnTo>
                    <a:lnTo>
                      <a:pt x="141" y="39"/>
                    </a:lnTo>
                    <a:lnTo>
                      <a:pt x="146" y="51"/>
                    </a:lnTo>
                    <a:lnTo>
                      <a:pt x="123" y="56"/>
                    </a:lnTo>
                    <a:lnTo>
                      <a:pt x="120" y="48"/>
                    </a:lnTo>
                    <a:lnTo>
                      <a:pt x="117" y="40"/>
                    </a:lnTo>
                    <a:lnTo>
                      <a:pt x="111" y="34"/>
                    </a:lnTo>
                    <a:lnTo>
                      <a:pt x="107" y="29"/>
                    </a:lnTo>
                    <a:lnTo>
                      <a:pt x="100" y="26"/>
                    </a:lnTo>
                    <a:lnTo>
                      <a:pt x="94" y="23"/>
                    </a:lnTo>
                    <a:lnTo>
                      <a:pt x="86" y="22"/>
                    </a:lnTo>
                    <a:lnTo>
                      <a:pt x="79" y="21"/>
                    </a:lnTo>
                    <a:lnTo>
                      <a:pt x="75" y="21"/>
                    </a:lnTo>
                    <a:lnTo>
                      <a:pt x="69" y="22"/>
                    </a:lnTo>
                    <a:lnTo>
                      <a:pt x="65" y="22"/>
                    </a:lnTo>
                    <a:lnTo>
                      <a:pt x="62" y="23"/>
                    </a:lnTo>
                    <a:lnTo>
                      <a:pt x="57" y="25"/>
                    </a:lnTo>
                    <a:lnTo>
                      <a:pt x="53" y="26"/>
                    </a:lnTo>
                    <a:lnTo>
                      <a:pt x="50" y="28"/>
                    </a:lnTo>
                    <a:lnTo>
                      <a:pt x="47" y="30"/>
                    </a:lnTo>
                    <a:lnTo>
                      <a:pt x="40" y="35"/>
                    </a:lnTo>
                    <a:lnTo>
                      <a:pt x="36" y="41"/>
                    </a:lnTo>
                    <a:lnTo>
                      <a:pt x="32" y="48"/>
                    </a:lnTo>
                    <a:lnTo>
                      <a:pt x="28" y="55"/>
                    </a:lnTo>
                    <a:lnTo>
                      <a:pt x="26" y="63"/>
                    </a:lnTo>
                    <a:lnTo>
                      <a:pt x="24" y="70"/>
                    </a:lnTo>
                    <a:lnTo>
                      <a:pt x="23" y="79"/>
                    </a:lnTo>
                    <a:lnTo>
                      <a:pt x="23" y="87"/>
                    </a:lnTo>
                    <a:lnTo>
                      <a:pt x="23" y="97"/>
                    </a:lnTo>
                    <a:lnTo>
                      <a:pt x="25" y="106"/>
                    </a:lnTo>
                    <a:lnTo>
                      <a:pt x="26" y="115"/>
                    </a:lnTo>
                    <a:lnTo>
                      <a:pt x="29" y="124"/>
                    </a:lnTo>
                    <a:lnTo>
                      <a:pt x="33" y="131"/>
                    </a:lnTo>
                    <a:lnTo>
                      <a:pt x="37" y="138"/>
                    </a:lnTo>
                    <a:lnTo>
                      <a:pt x="42" y="143"/>
                    </a:lnTo>
                    <a:lnTo>
                      <a:pt x="49" y="147"/>
                    </a:lnTo>
                    <a:lnTo>
                      <a:pt x="55" y="150"/>
                    </a:lnTo>
                    <a:lnTo>
                      <a:pt x="63" y="153"/>
                    </a:lnTo>
                    <a:lnTo>
                      <a:pt x="70" y="155"/>
                    </a:lnTo>
                    <a:lnTo>
                      <a:pt x="78" y="155"/>
                    </a:lnTo>
                    <a:lnTo>
                      <a:pt x="86" y="154"/>
                    </a:lnTo>
                    <a:lnTo>
                      <a:pt x="95" y="153"/>
                    </a:lnTo>
                    <a:lnTo>
                      <a:pt x="103" y="149"/>
                    </a:lnTo>
                    <a:lnTo>
                      <a:pt x="109" y="144"/>
                    </a:lnTo>
                    <a:lnTo>
                      <a:pt x="115"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6" name="Freeform 132"/>
              <p:cNvSpPr>
                <a:spLocks/>
              </p:cNvSpPr>
              <p:nvPr/>
            </p:nvSpPr>
            <p:spPr bwMode="auto">
              <a:xfrm>
                <a:off x="4531" y="1388"/>
                <a:ext cx="75"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9 w 150"/>
                  <a:gd name="T39" fmla="*/ 6 h 174"/>
                  <a:gd name="T40" fmla="*/ 58 w 150"/>
                  <a:gd name="T41" fmla="*/ 3 h 174"/>
                  <a:gd name="T42" fmla="*/ 69 w 150"/>
                  <a:gd name="T43" fmla="*/ 1 h 174"/>
                  <a:gd name="T44" fmla="*/ 80 w 150"/>
                  <a:gd name="T45" fmla="*/ 0 h 174"/>
                  <a:gd name="T46" fmla="*/ 92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20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50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3" y="153"/>
                    </a:lnTo>
                    <a:lnTo>
                      <a:pt x="124" y="161"/>
                    </a:lnTo>
                    <a:lnTo>
                      <a:pt x="120"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50" y="171"/>
                    </a:lnTo>
                    <a:lnTo>
                      <a:pt x="44" y="169"/>
                    </a:lnTo>
                    <a:lnTo>
                      <a:pt x="39" y="166"/>
                    </a:lnTo>
                    <a:lnTo>
                      <a:pt x="35" y="164"/>
                    </a:lnTo>
                    <a:lnTo>
                      <a:pt x="27" y="158"/>
                    </a:lnTo>
                    <a:lnTo>
                      <a:pt x="21" y="150"/>
                    </a:lnTo>
                    <a:lnTo>
                      <a:pt x="14" y="142"/>
                    </a:lnTo>
                    <a:lnTo>
                      <a:pt x="9" y="132"/>
                    </a:lnTo>
                    <a:lnTo>
                      <a:pt x="6" y="121"/>
                    </a:lnTo>
                    <a:lnTo>
                      <a:pt x="2" y="111"/>
                    </a:lnTo>
                    <a:lnTo>
                      <a:pt x="1" y="99"/>
                    </a:lnTo>
                    <a:lnTo>
                      <a:pt x="0" y="87"/>
                    </a:lnTo>
                    <a:lnTo>
                      <a:pt x="1" y="74"/>
                    </a:lnTo>
                    <a:lnTo>
                      <a:pt x="2" y="63"/>
                    </a:lnTo>
                    <a:lnTo>
                      <a:pt x="6" y="51"/>
                    </a:lnTo>
                    <a:lnTo>
                      <a:pt x="10" y="41"/>
                    </a:lnTo>
                    <a:lnTo>
                      <a:pt x="15" y="31"/>
                    </a:lnTo>
                    <a:lnTo>
                      <a:pt x="22" y="23"/>
                    </a:lnTo>
                    <a:lnTo>
                      <a:pt x="30" y="16"/>
                    </a:lnTo>
                    <a:lnTo>
                      <a:pt x="39" y="11"/>
                    </a:lnTo>
                    <a:lnTo>
                      <a:pt x="43" y="9"/>
                    </a:lnTo>
                    <a:lnTo>
                      <a:pt x="49" y="6"/>
                    </a:lnTo>
                    <a:lnTo>
                      <a:pt x="53" y="5"/>
                    </a:lnTo>
                    <a:lnTo>
                      <a:pt x="58" y="3"/>
                    </a:lnTo>
                    <a:lnTo>
                      <a:pt x="64" y="1"/>
                    </a:lnTo>
                    <a:lnTo>
                      <a:pt x="69" y="1"/>
                    </a:lnTo>
                    <a:lnTo>
                      <a:pt x="74" y="0"/>
                    </a:lnTo>
                    <a:lnTo>
                      <a:pt x="80" y="0"/>
                    </a:lnTo>
                    <a:lnTo>
                      <a:pt x="86" y="0"/>
                    </a:lnTo>
                    <a:lnTo>
                      <a:pt x="92"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20" y="48"/>
                    </a:lnTo>
                    <a:lnTo>
                      <a:pt x="116" y="40"/>
                    </a:lnTo>
                    <a:lnTo>
                      <a:pt x="111" y="34"/>
                    </a:lnTo>
                    <a:lnTo>
                      <a:pt x="107" y="29"/>
                    </a:lnTo>
                    <a:lnTo>
                      <a:pt x="100" y="26"/>
                    </a:lnTo>
                    <a:lnTo>
                      <a:pt x="94" y="23"/>
                    </a:lnTo>
                    <a:lnTo>
                      <a:pt x="86" y="22"/>
                    </a:lnTo>
                    <a:lnTo>
                      <a:pt x="79" y="21"/>
                    </a:lnTo>
                    <a:lnTo>
                      <a:pt x="74" y="21"/>
                    </a:lnTo>
                    <a:lnTo>
                      <a:pt x="69" y="22"/>
                    </a:lnTo>
                    <a:lnTo>
                      <a:pt x="65" y="22"/>
                    </a:lnTo>
                    <a:lnTo>
                      <a:pt x="62" y="23"/>
                    </a:lnTo>
                    <a:lnTo>
                      <a:pt x="57" y="25"/>
                    </a:lnTo>
                    <a:lnTo>
                      <a:pt x="53" y="26"/>
                    </a:lnTo>
                    <a:lnTo>
                      <a:pt x="50"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9" y="147"/>
                    </a:lnTo>
                    <a:lnTo>
                      <a:pt x="55" y="150"/>
                    </a:lnTo>
                    <a:lnTo>
                      <a:pt x="63" y="153"/>
                    </a:lnTo>
                    <a:lnTo>
                      <a:pt x="70" y="155"/>
                    </a:lnTo>
                    <a:lnTo>
                      <a:pt x="78" y="155"/>
                    </a:lnTo>
                    <a:lnTo>
                      <a:pt x="86" y="154"/>
                    </a:lnTo>
                    <a:lnTo>
                      <a:pt x="95" y="153"/>
                    </a:lnTo>
                    <a:lnTo>
                      <a:pt x="102" y="149"/>
                    </a:lnTo>
                    <a:lnTo>
                      <a:pt x="109" y="144"/>
                    </a:lnTo>
                    <a:lnTo>
                      <a:pt x="115" y="139"/>
                    </a:lnTo>
                    <a:lnTo>
                      <a:pt x="120"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7" name="Freeform 133"/>
              <p:cNvSpPr>
                <a:spLocks/>
              </p:cNvSpPr>
              <p:nvPr/>
            </p:nvSpPr>
            <p:spPr bwMode="auto">
              <a:xfrm>
                <a:off x="4666" y="1388"/>
                <a:ext cx="74" cy="87"/>
              </a:xfrm>
              <a:custGeom>
                <a:avLst/>
                <a:gdLst>
                  <a:gd name="T0" fmla="*/ 150 w 150"/>
                  <a:gd name="T1" fmla="*/ 118 h 174"/>
                  <a:gd name="T2" fmla="*/ 139 w 150"/>
                  <a:gd name="T3" fmla="*/ 143 h 174"/>
                  <a:gd name="T4" fmla="*/ 124 w 150"/>
                  <a:gd name="T5" fmla="*/ 161 h 174"/>
                  <a:gd name="T6" fmla="*/ 114 w 150"/>
                  <a:gd name="T7" fmla="*/ 168 h 174"/>
                  <a:gd name="T8" fmla="*/ 103 w 150"/>
                  <a:gd name="T9" fmla="*/ 171 h 174"/>
                  <a:gd name="T10" fmla="*/ 93 w 150"/>
                  <a:gd name="T11" fmla="*/ 173 h 174"/>
                  <a:gd name="T12" fmla="*/ 80 w 150"/>
                  <a:gd name="T13" fmla="*/ 174 h 174"/>
                  <a:gd name="T14" fmla="*/ 67 w 150"/>
                  <a:gd name="T15" fmla="*/ 174 h 174"/>
                  <a:gd name="T16" fmla="*/ 55 w 150"/>
                  <a:gd name="T17" fmla="*/ 172 h 174"/>
                  <a:gd name="T18" fmla="*/ 44 w 150"/>
                  <a:gd name="T19" fmla="*/ 169 h 174"/>
                  <a:gd name="T20" fmla="*/ 35 w 150"/>
                  <a:gd name="T21" fmla="*/ 164 h 174"/>
                  <a:gd name="T22" fmla="*/ 21 w 150"/>
                  <a:gd name="T23" fmla="*/ 150 h 174"/>
                  <a:gd name="T24" fmla="*/ 9 w 150"/>
                  <a:gd name="T25" fmla="*/ 132 h 174"/>
                  <a:gd name="T26" fmla="*/ 2 w 150"/>
                  <a:gd name="T27" fmla="*/ 111 h 174"/>
                  <a:gd name="T28" fmla="*/ 0 w 150"/>
                  <a:gd name="T29" fmla="*/ 87 h 174"/>
                  <a:gd name="T30" fmla="*/ 2 w 150"/>
                  <a:gd name="T31" fmla="*/ 63 h 174"/>
                  <a:gd name="T32" fmla="*/ 10 w 150"/>
                  <a:gd name="T33" fmla="*/ 41 h 174"/>
                  <a:gd name="T34" fmla="*/ 22 w 150"/>
                  <a:gd name="T35" fmla="*/ 23 h 174"/>
                  <a:gd name="T36" fmla="*/ 39 w 150"/>
                  <a:gd name="T37" fmla="*/ 11 h 174"/>
                  <a:gd name="T38" fmla="*/ 48 w 150"/>
                  <a:gd name="T39" fmla="*/ 6 h 174"/>
                  <a:gd name="T40" fmla="*/ 58 w 150"/>
                  <a:gd name="T41" fmla="*/ 3 h 174"/>
                  <a:gd name="T42" fmla="*/ 69 w 150"/>
                  <a:gd name="T43" fmla="*/ 1 h 174"/>
                  <a:gd name="T44" fmla="*/ 80 w 150"/>
                  <a:gd name="T45" fmla="*/ 0 h 174"/>
                  <a:gd name="T46" fmla="*/ 92 w 150"/>
                  <a:gd name="T47" fmla="*/ 1 h 174"/>
                  <a:gd name="T48" fmla="*/ 102 w 150"/>
                  <a:gd name="T49" fmla="*/ 4 h 174"/>
                  <a:gd name="T50" fmla="*/ 112 w 150"/>
                  <a:gd name="T51" fmla="*/ 8 h 174"/>
                  <a:gd name="T52" fmla="*/ 122 w 150"/>
                  <a:gd name="T53" fmla="*/ 13 h 174"/>
                  <a:gd name="T54" fmla="*/ 136 w 150"/>
                  <a:gd name="T55" fmla="*/ 29 h 174"/>
                  <a:gd name="T56" fmla="*/ 145 w 150"/>
                  <a:gd name="T57" fmla="*/ 51 h 174"/>
                  <a:gd name="T58" fmla="*/ 119 w 150"/>
                  <a:gd name="T59" fmla="*/ 48 h 174"/>
                  <a:gd name="T60" fmla="*/ 111 w 150"/>
                  <a:gd name="T61" fmla="*/ 34 h 174"/>
                  <a:gd name="T62" fmla="*/ 100 w 150"/>
                  <a:gd name="T63" fmla="*/ 26 h 174"/>
                  <a:gd name="T64" fmla="*/ 86 w 150"/>
                  <a:gd name="T65" fmla="*/ 22 h 174"/>
                  <a:gd name="T66" fmla="*/ 74 w 150"/>
                  <a:gd name="T67" fmla="*/ 21 h 174"/>
                  <a:gd name="T68" fmla="*/ 65 w 150"/>
                  <a:gd name="T69" fmla="*/ 22 h 174"/>
                  <a:gd name="T70" fmla="*/ 57 w 150"/>
                  <a:gd name="T71" fmla="*/ 25 h 174"/>
                  <a:gd name="T72" fmla="*/ 50 w 150"/>
                  <a:gd name="T73" fmla="*/ 28 h 174"/>
                  <a:gd name="T74" fmla="*/ 40 w 150"/>
                  <a:gd name="T75" fmla="*/ 35 h 174"/>
                  <a:gd name="T76" fmla="*/ 31 w 150"/>
                  <a:gd name="T77" fmla="*/ 48 h 174"/>
                  <a:gd name="T78" fmla="*/ 26 w 150"/>
                  <a:gd name="T79" fmla="*/ 63 h 174"/>
                  <a:gd name="T80" fmla="*/ 23 w 150"/>
                  <a:gd name="T81" fmla="*/ 79 h 174"/>
                  <a:gd name="T82" fmla="*/ 23 w 150"/>
                  <a:gd name="T83" fmla="*/ 97 h 174"/>
                  <a:gd name="T84" fmla="*/ 26 w 150"/>
                  <a:gd name="T85" fmla="*/ 115 h 174"/>
                  <a:gd name="T86" fmla="*/ 32 w 150"/>
                  <a:gd name="T87" fmla="*/ 131 h 174"/>
                  <a:gd name="T88" fmla="*/ 42 w 150"/>
                  <a:gd name="T89" fmla="*/ 143 h 174"/>
                  <a:gd name="T90" fmla="*/ 55 w 150"/>
                  <a:gd name="T91" fmla="*/ 150 h 174"/>
                  <a:gd name="T92" fmla="*/ 70 w 150"/>
                  <a:gd name="T93" fmla="*/ 155 h 174"/>
                  <a:gd name="T94" fmla="*/ 86 w 150"/>
                  <a:gd name="T95" fmla="*/ 154 h 174"/>
                  <a:gd name="T96" fmla="*/ 102 w 150"/>
                  <a:gd name="T97" fmla="*/ 149 h 174"/>
                  <a:gd name="T98" fmla="*/ 115 w 150"/>
                  <a:gd name="T99" fmla="*/ 139 h 174"/>
                  <a:gd name="T100" fmla="*/ 124 w 150"/>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74">
                    <a:moveTo>
                      <a:pt x="127" y="113"/>
                    </a:moveTo>
                    <a:lnTo>
                      <a:pt x="150" y="118"/>
                    </a:lnTo>
                    <a:lnTo>
                      <a:pt x="145" y="131"/>
                    </a:lnTo>
                    <a:lnTo>
                      <a:pt x="139" y="143"/>
                    </a:lnTo>
                    <a:lnTo>
                      <a:pt x="132" y="153"/>
                    </a:lnTo>
                    <a:lnTo>
                      <a:pt x="124" y="161"/>
                    </a:lnTo>
                    <a:lnTo>
                      <a:pt x="119" y="164"/>
                    </a:lnTo>
                    <a:lnTo>
                      <a:pt x="114" y="168"/>
                    </a:lnTo>
                    <a:lnTo>
                      <a:pt x="109" y="170"/>
                    </a:lnTo>
                    <a:lnTo>
                      <a:pt x="103" y="171"/>
                    </a:lnTo>
                    <a:lnTo>
                      <a:pt x="98" y="173"/>
                    </a:lnTo>
                    <a:lnTo>
                      <a:pt x="93" y="173"/>
                    </a:lnTo>
                    <a:lnTo>
                      <a:pt x="86" y="174"/>
                    </a:lnTo>
                    <a:lnTo>
                      <a:pt x="80" y="174"/>
                    </a:lnTo>
                    <a:lnTo>
                      <a:pt x="73" y="174"/>
                    </a:lnTo>
                    <a:lnTo>
                      <a:pt x="67" y="174"/>
                    </a:lnTo>
                    <a:lnTo>
                      <a:pt x="60" y="173"/>
                    </a:lnTo>
                    <a:lnTo>
                      <a:pt x="55" y="172"/>
                    </a:lnTo>
                    <a:lnTo>
                      <a:pt x="50" y="171"/>
                    </a:lnTo>
                    <a:lnTo>
                      <a:pt x="44" y="169"/>
                    </a:lnTo>
                    <a:lnTo>
                      <a:pt x="39" y="166"/>
                    </a:lnTo>
                    <a:lnTo>
                      <a:pt x="35" y="164"/>
                    </a:lnTo>
                    <a:lnTo>
                      <a:pt x="27" y="158"/>
                    </a:lnTo>
                    <a:lnTo>
                      <a:pt x="21" y="150"/>
                    </a:lnTo>
                    <a:lnTo>
                      <a:pt x="14" y="142"/>
                    </a:lnTo>
                    <a:lnTo>
                      <a:pt x="9" y="132"/>
                    </a:lnTo>
                    <a:lnTo>
                      <a:pt x="5" y="121"/>
                    </a:lnTo>
                    <a:lnTo>
                      <a:pt x="2" y="111"/>
                    </a:lnTo>
                    <a:lnTo>
                      <a:pt x="1" y="99"/>
                    </a:lnTo>
                    <a:lnTo>
                      <a:pt x="0" y="87"/>
                    </a:lnTo>
                    <a:lnTo>
                      <a:pt x="1" y="74"/>
                    </a:lnTo>
                    <a:lnTo>
                      <a:pt x="2" y="63"/>
                    </a:lnTo>
                    <a:lnTo>
                      <a:pt x="5" y="51"/>
                    </a:lnTo>
                    <a:lnTo>
                      <a:pt x="10" y="41"/>
                    </a:lnTo>
                    <a:lnTo>
                      <a:pt x="15" y="31"/>
                    </a:lnTo>
                    <a:lnTo>
                      <a:pt x="22" y="23"/>
                    </a:lnTo>
                    <a:lnTo>
                      <a:pt x="30" y="16"/>
                    </a:lnTo>
                    <a:lnTo>
                      <a:pt x="39" y="11"/>
                    </a:lnTo>
                    <a:lnTo>
                      <a:pt x="43" y="9"/>
                    </a:lnTo>
                    <a:lnTo>
                      <a:pt x="48" y="6"/>
                    </a:lnTo>
                    <a:lnTo>
                      <a:pt x="53" y="5"/>
                    </a:lnTo>
                    <a:lnTo>
                      <a:pt x="58" y="3"/>
                    </a:lnTo>
                    <a:lnTo>
                      <a:pt x="64" y="1"/>
                    </a:lnTo>
                    <a:lnTo>
                      <a:pt x="69" y="1"/>
                    </a:lnTo>
                    <a:lnTo>
                      <a:pt x="74" y="0"/>
                    </a:lnTo>
                    <a:lnTo>
                      <a:pt x="80" y="0"/>
                    </a:lnTo>
                    <a:lnTo>
                      <a:pt x="86" y="0"/>
                    </a:lnTo>
                    <a:lnTo>
                      <a:pt x="92" y="1"/>
                    </a:lnTo>
                    <a:lnTo>
                      <a:pt x="97" y="3"/>
                    </a:lnTo>
                    <a:lnTo>
                      <a:pt x="102" y="4"/>
                    </a:lnTo>
                    <a:lnTo>
                      <a:pt x="108" y="6"/>
                    </a:lnTo>
                    <a:lnTo>
                      <a:pt x="112" y="8"/>
                    </a:lnTo>
                    <a:lnTo>
                      <a:pt x="117" y="10"/>
                    </a:lnTo>
                    <a:lnTo>
                      <a:pt x="122" y="13"/>
                    </a:lnTo>
                    <a:lnTo>
                      <a:pt x="129" y="21"/>
                    </a:lnTo>
                    <a:lnTo>
                      <a:pt x="136" y="29"/>
                    </a:lnTo>
                    <a:lnTo>
                      <a:pt x="141" y="39"/>
                    </a:lnTo>
                    <a:lnTo>
                      <a:pt x="145" y="51"/>
                    </a:lnTo>
                    <a:lnTo>
                      <a:pt x="123" y="56"/>
                    </a:lnTo>
                    <a:lnTo>
                      <a:pt x="119" y="48"/>
                    </a:lnTo>
                    <a:lnTo>
                      <a:pt x="116" y="40"/>
                    </a:lnTo>
                    <a:lnTo>
                      <a:pt x="111" y="34"/>
                    </a:lnTo>
                    <a:lnTo>
                      <a:pt x="107" y="29"/>
                    </a:lnTo>
                    <a:lnTo>
                      <a:pt x="100" y="26"/>
                    </a:lnTo>
                    <a:lnTo>
                      <a:pt x="94" y="23"/>
                    </a:lnTo>
                    <a:lnTo>
                      <a:pt x="86" y="22"/>
                    </a:lnTo>
                    <a:lnTo>
                      <a:pt x="79" y="21"/>
                    </a:lnTo>
                    <a:lnTo>
                      <a:pt x="74" y="21"/>
                    </a:lnTo>
                    <a:lnTo>
                      <a:pt x="69" y="22"/>
                    </a:lnTo>
                    <a:lnTo>
                      <a:pt x="65" y="22"/>
                    </a:lnTo>
                    <a:lnTo>
                      <a:pt x="61" y="23"/>
                    </a:lnTo>
                    <a:lnTo>
                      <a:pt x="57" y="25"/>
                    </a:lnTo>
                    <a:lnTo>
                      <a:pt x="53" y="26"/>
                    </a:lnTo>
                    <a:lnTo>
                      <a:pt x="50" y="28"/>
                    </a:lnTo>
                    <a:lnTo>
                      <a:pt x="46" y="30"/>
                    </a:lnTo>
                    <a:lnTo>
                      <a:pt x="40" y="35"/>
                    </a:lnTo>
                    <a:lnTo>
                      <a:pt x="36"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8" y="147"/>
                    </a:lnTo>
                    <a:lnTo>
                      <a:pt x="55" y="150"/>
                    </a:lnTo>
                    <a:lnTo>
                      <a:pt x="62" y="153"/>
                    </a:lnTo>
                    <a:lnTo>
                      <a:pt x="70" y="155"/>
                    </a:lnTo>
                    <a:lnTo>
                      <a:pt x="78"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8" name="Freeform 134"/>
              <p:cNvSpPr>
                <a:spLocks/>
              </p:cNvSpPr>
              <p:nvPr/>
            </p:nvSpPr>
            <p:spPr bwMode="auto">
              <a:xfrm>
                <a:off x="4800" y="1388"/>
                <a:ext cx="75" cy="87"/>
              </a:xfrm>
              <a:custGeom>
                <a:avLst/>
                <a:gdLst>
                  <a:gd name="T0" fmla="*/ 149 w 149"/>
                  <a:gd name="T1" fmla="*/ 118 h 174"/>
                  <a:gd name="T2" fmla="*/ 139 w 149"/>
                  <a:gd name="T3" fmla="*/ 143 h 174"/>
                  <a:gd name="T4" fmla="*/ 124 w 149"/>
                  <a:gd name="T5" fmla="*/ 161 h 174"/>
                  <a:gd name="T6" fmla="*/ 114 w 149"/>
                  <a:gd name="T7" fmla="*/ 168 h 174"/>
                  <a:gd name="T8" fmla="*/ 103 w 149"/>
                  <a:gd name="T9" fmla="*/ 171 h 174"/>
                  <a:gd name="T10" fmla="*/ 92 w 149"/>
                  <a:gd name="T11" fmla="*/ 173 h 174"/>
                  <a:gd name="T12" fmla="*/ 80 w 149"/>
                  <a:gd name="T13" fmla="*/ 174 h 174"/>
                  <a:gd name="T14" fmla="*/ 67 w 149"/>
                  <a:gd name="T15" fmla="*/ 174 h 174"/>
                  <a:gd name="T16" fmla="*/ 55 w 149"/>
                  <a:gd name="T17" fmla="*/ 172 h 174"/>
                  <a:gd name="T18" fmla="*/ 44 w 149"/>
                  <a:gd name="T19" fmla="*/ 169 h 174"/>
                  <a:gd name="T20" fmla="*/ 34 w 149"/>
                  <a:gd name="T21" fmla="*/ 164 h 174"/>
                  <a:gd name="T22" fmla="*/ 20 w 149"/>
                  <a:gd name="T23" fmla="*/ 150 h 174"/>
                  <a:gd name="T24" fmla="*/ 9 w 149"/>
                  <a:gd name="T25" fmla="*/ 132 h 174"/>
                  <a:gd name="T26" fmla="*/ 2 w 149"/>
                  <a:gd name="T27" fmla="*/ 111 h 174"/>
                  <a:gd name="T28" fmla="*/ 0 w 149"/>
                  <a:gd name="T29" fmla="*/ 87 h 174"/>
                  <a:gd name="T30" fmla="*/ 2 w 149"/>
                  <a:gd name="T31" fmla="*/ 63 h 174"/>
                  <a:gd name="T32" fmla="*/ 10 w 149"/>
                  <a:gd name="T33" fmla="*/ 41 h 174"/>
                  <a:gd name="T34" fmla="*/ 21 w 149"/>
                  <a:gd name="T35" fmla="*/ 23 h 174"/>
                  <a:gd name="T36" fmla="*/ 39 w 149"/>
                  <a:gd name="T37" fmla="*/ 11 h 174"/>
                  <a:gd name="T38" fmla="*/ 48 w 149"/>
                  <a:gd name="T39" fmla="*/ 6 h 174"/>
                  <a:gd name="T40" fmla="*/ 58 w 149"/>
                  <a:gd name="T41" fmla="*/ 3 h 174"/>
                  <a:gd name="T42" fmla="*/ 69 w 149"/>
                  <a:gd name="T43" fmla="*/ 1 h 174"/>
                  <a:gd name="T44" fmla="*/ 80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3 w 149"/>
                  <a:gd name="T81" fmla="*/ 79 h 174"/>
                  <a:gd name="T82" fmla="*/ 23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4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9" y="143"/>
                    </a:lnTo>
                    <a:lnTo>
                      <a:pt x="132" y="153"/>
                    </a:lnTo>
                    <a:lnTo>
                      <a:pt x="124" y="161"/>
                    </a:lnTo>
                    <a:lnTo>
                      <a:pt x="119" y="164"/>
                    </a:lnTo>
                    <a:lnTo>
                      <a:pt x="114" y="168"/>
                    </a:lnTo>
                    <a:lnTo>
                      <a:pt x="109" y="170"/>
                    </a:lnTo>
                    <a:lnTo>
                      <a:pt x="103" y="171"/>
                    </a:lnTo>
                    <a:lnTo>
                      <a:pt x="98" y="173"/>
                    </a:lnTo>
                    <a:lnTo>
                      <a:pt x="92" y="173"/>
                    </a:lnTo>
                    <a:lnTo>
                      <a:pt x="86" y="174"/>
                    </a:lnTo>
                    <a:lnTo>
                      <a:pt x="80" y="174"/>
                    </a:lnTo>
                    <a:lnTo>
                      <a:pt x="73" y="174"/>
                    </a:lnTo>
                    <a:lnTo>
                      <a:pt x="67" y="174"/>
                    </a:lnTo>
                    <a:lnTo>
                      <a:pt x="60" y="173"/>
                    </a:lnTo>
                    <a:lnTo>
                      <a:pt x="55" y="172"/>
                    </a:lnTo>
                    <a:lnTo>
                      <a:pt x="49" y="171"/>
                    </a:lnTo>
                    <a:lnTo>
                      <a:pt x="44" y="169"/>
                    </a:lnTo>
                    <a:lnTo>
                      <a:pt x="39" y="166"/>
                    </a:lnTo>
                    <a:lnTo>
                      <a:pt x="34" y="164"/>
                    </a:lnTo>
                    <a:lnTo>
                      <a:pt x="27" y="158"/>
                    </a:lnTo>
                    <a:lnTo>
                      <a:pt x="20" y="150"/>
                    </a:lnTo>
                    <a:lnTo>
                      <a:pt x="14" y="142"/>
                    </a:lnTo>
                    <a:lnTo>
                      <a:pt x="9" y="132"/>
                    </a:lnTo>
                    <a:lnTo>
                      <a:pt x="5" y="121"/>
                    </a:lnTo>
                    <a:lnTo>
                      <a:pt x="2" y="111"/>
                    </a:lnTo>
                    <a:lnTo>
                      <a:pt x="1" y="99"/>
                    </a:lnTo>
                    <a:lnTo>
                      <a:pt x="0" y="87"/>
                    </a:lnTo>
                    <a:lnTo>
                      <a:pt x="1" y="74"/>
                    </a:lnTo>
                    <a:lnTo>
                      <a:pt x="2" y="63"/>
                    </a:lnTo>
                    <a:lnTo>
                      <a:pt x="5" y="51"/>
                    </a:lnTo>
                    <a:lnTo>
                      <a:pt x="10" y="41"/>
                    </a:lnTo>
                    <a:lnTo>
                      <a:pt x="15" y="31"/>
                    </a:lnTo>
                    <a:lnTo>
                      <a:pt x="21" y="23"/>
                    </a:lnTo>
                    <a:lnTo>
                      <a:pt x="30" y="16"/>
                    </a:lnTo>
                    <a:lnTo>
                      <a:pt x="39" y="11"/>
                    </a:lnTo>
                    <a:lnTo>
                      <a:pt x="43" y="9"/>
                    </a:lnTo>
                    <a:lnTo>
                      <a:pt x="48" y="6"/>
                    </a:lnTo>
                    <a:lnTo>
                      <a:pt x="53" y="5"/>
                    </a:lnTo>
                    <a:lnTo>
                      <a:pt x="58" y="3"/>
                    </a:lnTo>
                    <a:lnTo>
                      <a:pt x="63" y="1"/>
                    </a:lnTo>
                    <a:lnTo>
                      <a:pt x="69" y="1"/>
                    </a:lnTo>
                    <a:lnTo>
                      <a:pt x="74" y="0"/>
                    </a:lnTo>
                    <a:lnTo>
                      <a:pt x="80"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3" y="56"/>
                    </a:lnTo>
                    <a:lnTo>
                      <a:pt x="119" y="48"/>
                    </a:lnTo>
                    <a:lnTo>
                      <a:pt x="116" y="40"/>
                    </a:lnTo>
                    <a:lnTo>
                      <a:pt x="111" y="34"/>
                    </a:lnTo>
                    <a:lnTo>
                      <a:pt x="106" y="29"/>
                    </a:lnTo>
                    <a:lnTo>
                      <a:pt x="100" y="26"/>
                    </a:lnTo>
                    <a:lnTo>
                      <a:pt x="94" y="23"/>
                    </a:lnTo>
                    <a:lnTo>
                      <a:pt x="86" y="22"/>
                    </a:lnTo>
                    <a:lnTo>
                      <a:pt x="78" y="21"/>
                    </a:lnTo>
                    <a:lnTo>
                      <a:pt x="74" y="21"/>
                    </a:lnTo>
                    <a:lnTo>
                      <a:pt x="69" y="22"/>
                    </a:lnTo>
                    <a:lnTo>
                      <a:pt x="64" y="22"/>
                    </a:lnTo>
                    <a:lnTo>
                      <a:pt x="61" y="23"/>
                    </a:lnTo>
                    <a:lnTo>
                      <a:pt x="57" y="25"/>
                    </a:lnTo>
                    <a:lnTo>
                      <a:pt x="53" y="26"/>
                    </a:lnTo>
                    <a:lnTo>
                      <a:pt x="49" y="28"/>
                    </a:lnTo>
                    <a:lnTo>
                      <a:pt x="46" y="30"/>
                    </a:lnTo>
                    <a:lnTo>
                      <a:pt x="40" y="35"/>
                    </a:lnTo>
                    <a:lnTo>
                      <a:pt x="35" y="41"/>
                    </a:lnTo>
                    <a:lnTo>
                      <a:pt x="31" y="48"/>
                    </a:lnTo>
                    <a:lnTo>
                      <a:pt x="28" y="55"/>
                    </a:lnTo>
                    <a:lnTo>
                      <a:pt x="26" y="63"/>
                    </a:lnTo>
                    <a:lnTo>
                      <a:pt x="24" y="70"/>
                    </a:lnTo>
                    <a:lnTo>
                      <a:pt x="23" y="79"/>
                    </a:lnTo>
                    <a:lnTo>
                      <a:pt x="23" y="87"/>
                    </a:lnTo>
                    <a:lnTo>
                      <a:pt x="23" y="97"/>
                    </a:lnTo>
                    <a:lnTo>
                      <a:pt x="25" y="106"/>
                    </a:lnTo>
                    <a:lnTo>
                      <a:pt x="26" y="115"/>
                    </a:lnTo>
                    <a:lnTo>
                      <a:pt x="29" y="124"/>
                    </a:lnTo>
                    <a:lnTo>
                      <a:pt x="32" y="131"/>
                    </a:lnTo>
                    <a:lnTo>
                      <a:pt x="37" y="138"/>
                    </a:lnTo>
                    <a:lnTo>
                      <a:pt x="42" y="143"/>
                    </a:lnTo>
                    <a:lnTo>
                      <a:pt x="48" y="147"/>
                    </a:lnTo>
                    <a:lnTo>
                      <a:pt x="55" y="150"/>
                    </a:lnTo>
                    <a:lnTo>
                      <a:pt x="62" y="153"/>
                    </a:lnTo>
                    <a:lnTo>
                      <a:pt x="70" y="155"/>
                    </a:lnTo>
                    <a:lnTo>
                      <a:pt x="77" y="155"/>
                    </a:lnTo>
                    <a:lnTo>
                      <a:pt x="86" y="154"/>
                    </a:lnTo>
                    <a:lnTo>
                      <a:pt x="95" y="153"/>
                    </a:lnTo>
                    <a:lnTo>
                      <a:pt x="102" y="149"/>
                    </a:lnTo>
                    <a:lnTo>
                      <a:pt x="109" y="144"/>
                    </a:lnTo>
                    <a:lnTo>
                      <a:pt x="115" y="139"/>
                    </a:lnTo>
                    <a:lnTo>
                      <a:pt x="119" y="131"/>
                    </a:lnTo>
                    <a:lnTo>
                      <a:pt x="124"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39" name="Freeform 135"/>
              <p:cNvSpPr>
                <a:spLocks/>
              </p:cNvSpPr>
              <p:nvPr/>
            </p:nvSpPr>
            <p:spPr bwMode="auto">
              <a:xfrm>
                <a:off x="4934" y="1388"/>
                <a:ext cx="75" cy="87"/>
              </a:xfrm>
              <a:custGeom>
                <a:avLst/>
                <a:gdLst>
                  <a:gd name="T0" fmla="*/ 149 w 149"/>
                  <a:gd name="T1" fmla="*/ 118 h 174"/>
                  <a:gd name="T2" fmla="*/ 139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5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9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1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40 w 149"/>
                  <a:gd name="T75" fmla="*/ 35 h 174"/>
                  <a:gd name="T76" fmla="*/ 31 w 149"/>
                  <a:gd name="T77" fmla="*/ 48 h 174"/>
                  <a:gd name="T78" fmla="*/ 26 w 149"/>
                  <a:gd name="T79" fmla="*/ 63 h 174"/>
                  <a:gd name="T80" fmla="*/ 22 w 149"/>
                  <a:gd name="T81" fmla="*/ 79 h 174"/>
                  <a:gd name="T82" fmla="*/ 22 w 149"/>
                  <a:gd name="T83" fmla="*/ 97 h 174"/>
                  <a:gd name="T84" fmla="*/ 26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9" y="143"/>
                    </a:lnTo>
                    <a:lnTo>
                      <a:pt x="132" y="153"/>
                    </a:lnTo>
                    <a:lnTo>
                      <a:pt x="123" y="161"/>
                    </a:lnTo>
                    <a:lnTo>
                      <a:pt x="119" y="164"/>
                    </a:lnTo>
                    <a:lnTo>
                      <a:pt x="114" y="168"/>
                    </a:lnTo>
                    <a:lnTo>
                      <a:pt x="108" y="170"/>
                    </a:lnTo>
                    <a:lnTo>
                      <a:pt x="103" y="171"/>
                    </a:lnTo>
                    <a:lnTo>
                      <a:pt x="98" y="173"/>
                    </a:lnTo>
                    <a:lnTo>
                      <a:pt x="92" y="173"/>
                    </a:lnTo>
                    <a:lnTo>
                      <a:pt x="86" y="174"/>
                    </a:lnTo>
                    <a:lnTo>
                      <a:pt x="79" y="174"/>
                    </a:lnTo>
                    <a:lnTo>
                      <a:pt x="73" y="174"/>
                    </a:lnTo>
                    <a:lnTo>
                      <a:pt x="66" y="174"/>
                    </a:lnTo>
                    <a:lnTo>
                      <a:pt x="60" y="173"/>
                    </a:lnTo>
                    <a:lnTo>
                      <a:pt x="55" y="172"/>
                    </a:lnTo>
                    <a:lnTo>
                      <a:pt x="49" y="171"/>
                    </a:lnTo>
                    <a:lnTo>
                      <a:pt x="44" y="169"/>
                    </a:lnTo>
                    <a:lnTo>
                      <a:pt x="39"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9" y="11"/>
                    </a:lnTo>
                    <a:lnTo>
                      <a:pt x="43" y="9"/>
                    </a:lnTo>
                    <a:lnTo>
                      <a:pt x="48" y="6"/>
                    </a:lnTo>
                    <a:lnTo>
                      <a:pt x="53" y="5"/>
                    </a:lnTo>
                    <a:lnTo>
                      <a:pt x="58" y="3"/>
                    </a:lnTo>
                    <a:lnTo>
                      <a:pt x="63" y="1"/>
                    </a:lnTo>
                    <a:lnTo>
                      <a:pt x="69" y="1"/>
                    </a:lnTo>
                    <a:lnTo>
                      <a:pt x="74" y="0"/>
                    </a:lnTo>
                    <a:lnTo>
                      <a:pt x="79" y="0"/>
                    </a:lnTo>
                    <a:lnTo>
                      <a:pt x="86" y="0"/>
                    </a:lnTo>
                    <a:lnTo>
                      <a:pt x="91" y="1"/>
                    </a:lnTo>
                    <a:lnTo>
                      <a:pt x="97" y="3"/>
                    </a:lnTo>
                    <a:lnTo>
                      <a:pt x="102" y="4"/>
                    </a:lnTo>
                    <a:lnTo>
                      <a:pt x="107" y="6"/>
                    </a:lnTo>
                    <a:lnTo>
                      <a:pt x="112" y="8"/>
                    </a:lnTo>
                    <a:lnTo>
                      <a:pt x="117" y="10"/>
                    </a:lnTo>
                    <a:lnTo>
                      <a:pt x="121" y="13"/>
                    </a:lnTo>
                    <a:lnTo>
                      <a:pt x="129" y="21"/>
                    </a:lnTo>
                    <a:lnTo>
                      <a:pt x="135" y="29"/>
                    </a:lnTo>
                    <a:lnTo>
                      <a:pt x="141" y="39"/>
                    </a:lnTo>
                    <a:lnTo>
                      <a:pt x="145" y="51"/>
                    </a:lnTo>
                    <a:lnTo>
                      <a:pt x="122" y="56"/>
                    </a:lnTo>
                    <a:lnTo>
                      <a:pt x="119" y="48"/>
                    </a:lnTo>
                    <a:lnTo>
                      <a:pt x="116" y="40"/>
                    </a:lnTo>
                    <a:lnTo>
                      <a:pt x="111" y="34"/>
                    </a:lnTo>
                    <a:lnTo>
                      <a:pt x="106" y="29"/>
                    </a:lnTo>
                    <a:lnTo>
                      <a:pt x="100" y="26"/>
                    </a:lnTo>
                    <a:lnTo>
                      <a:pt x="93" y="23"/>
                    </a:lnTo>
                    <a:lnTo>
                      <a:pt x="86" y="22"/>
                    </a:lnTo>
                    <a:lnTo>
                      <a:pt x="78" y="21"/>
                    </a:lnTo>
                    <a:lnTo>
                      <a:pt x="74" y="21"/>
                    </a:lnTo>
                    <a:lnTo>
                      <a:pt x="69" y="22"/>
                    </a:lnTo>
                    <a:lnTo>
                      <a:pt x="64" y="22"/>
                    </a:lnTo>
                    <a:lnTo>
                      <a:pt x="61" y="23"/>
                    </a:lnTo>
                    <a:lnTo>
                      <a:pt x="57" y="25"/>
                    </a:lnTo>
                    <a:lnTo>
                      <a:pt x="53" y="26"/>
                    </a:lnTo>
                    <a:lnTo>
                      <a:pt x="49" y="28"/>
                    </a:lnTo>
                    <a:lnTo>
                      <a:pt x="46" y="30"/>
                    </a:lnTo>
                    <a:lnTo>
                      <a:pt x="40" y="35"/>
                    </a:lnTo>
                    <a:lnTo>
                      <a:pt x="35" y="41"/>
                    </a:lnTo>
                    <a:lnTo>
                      <a:pt x="31" y="48"/>
                    </a:lnTo>
                    <a:lnTo>
                      <a:pt x="28" y="55"/>
                    </a:lnTo>
                    <a:lnTo>
                      <a:pt x="26" y="63"/>
                    </a:lnTo>
                    <a:lnTo>
                      <a:pt x="23" y="70"/>
                    </a:lnTo>
                    <a:lnTo>
                      <a:pt x="22" y="79"/>
                    </a:lnTo>
                    <a:lnTo>
                      <a:pt x="22" y="87"/>
                    </a:lnTo>
                    <a:lnTo>
                      <a:pt x="22" y="97"/>
                    </a:lnTo>
                    <a:lnTo>
                      <a:pt x="25" y="106"/>
                    </a:lnTo>
                    <a:lnTo>
                      <a:pt x="26" y="115"/>
                    </a:lnTo>
                    <a:lnTo>
                      <a:pt x="29" y="124"/>
                    </a:lnTo>
                    <a:lnTo>
                      <a:pt x="32" y="131"/>
                    </a:lnTo>
                    <a:lnTo>
                      <a:pt x="36" y="138"/>
                    </a:lnTo>
                    <a:lnTo>
                      <a:pt x="42" y="143"/>
                    </a:lnTo>
                    <a:lnTo>
                      <a:pt x="48" y="147"/>
                    </a:lnTo>
                    <a:lnTo>
                      <a:pt x="55"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0" name="Freeform 136"/>
              <p:cNvSpPr>
                <a:spLocks/>
              </p:cNvSpPr>
              <p:nvPr/>
            </p:nvSpPr>
            <p:spPr bwMode="auto">
              <a:xfrm>
                <a:off x="5069" y="1388"/>
                <a:ext cx="75" cy="87"/>
              </a:xfrm>
              <a:custGeom>
                <a:avLst/>
                <a:gdLst>
                  <a:gd name="T0" fmla="*/ 149 w 149"/>
                  <a:gd name="T1" fmla="*/ 118 h 174"/>
                  <a:gd name="T2" fmla="*/ 138 w 149"/>
                  <a:gd name="T3" fmla="*/ 143 h 174"/>
                  <a:gd name="T4" fmla="*/ 123 w 149"/>
                  <a:gd name="T5" fmla="*/ 161 h 174"/>
                  <a:gd name="T6" fmla="*/ 114 w 149"/>
                  <a:gd name="T7" fmla="*/ 168 h 174"/>
                  <a:gd name="T8" fmla="*/ 103 w 149"/>
                  <a:gd name="T9" fmla="*/ 171 h 174"/>
                  <a:gd name="T10" fmla="*/ 92 w 149"/>
                  <a:gd name="T11" fmla="*/ 173 h 174"/>
                  <a:gd name="T12" fmla="*/ 79 w 149"/>
                  <a:gd name="T13" fmla="*/ 174 h 174"/>
                  <a:gd name="T14" fmla="*/ 66 w 149"/>
                  <a:gd name="T15" fmla="*/ 174 h 174"/>
                  <a:gd name="T16" fmla="*/ 55 w 149"/>
                  <a:gd name="T17" fmla="*/ 172 h 174"/>
                  <a:gd name="T18" fmla="*/ 44 w 149"/>
                  <a:gd name="T19" fmla="*/ 169 h 174"/>
                  <a:gd name="T20" fmla="*/ 34 w 149"/>
                  <a:gd name="T21" fmla="*/ 164 h 174"/>
                  <a:gd name="T22" fmla="*/ 20 w 149"/>
                  <a:gd name="T23" fmla="*/ 150 h 174"/>
                  <a:gd name="T24" fmla="*/ 8 w 149"/>
                  <a:gd name="T25" fmla="*/ 132 h 174"/>
                  <a:gd name="T26" fmla="*/ 2 w 149"/>
                  <a:gd name="T27" fmla="*/ 111 h 174"/>
                  <a:gd name="T28" fmla="*/ 0 w 149"/>
                  <a:gd name="T29" fmla="*/ 87 h 174"/>
                  <a:gd name="T30" fmla="*/ 2 w 149"/>
                  <a:gd name="T31" fmla="*/ 63 h 174"/>
                  <a:gd name="T32" fmla="*/ 9 w 149"/>
                  <a:gd name="T33" fmla="*/ 41 h 174"/>
                  <a:gd name="T34" fmla="*/ 21 w 149"/>
                  <a:gd name="T35" fmla="*/ 23 h 174"/>
                  <a:gd name="T36" fmla="*/ 38 w 149"/>
                  <a:gd name="T37" fmla="*/ 11 h 174"/>
                  <a:gd name="T38" fmla="*/ 48 w 149"/>
                  <a:gd name="T39" fmla="*/ 6 h 174"/>
                  <a:gd name="T40" fmla="*/ 58 w 149"/>
                  <a:gd name="T41" fmla="*/ 3 h 174"/>
                  <a:gd name="T42" fmla="*/ 69 w 149"/>
                  <a:gd name="T43" fmla="*/ 1 h 174"/>
                  <a:gd name="T44" fmla="*/ 79 w 149"/>
                  <a:gd name="T45" fmla="*/ 0 h 174"/>
                  <a:gd name="T46" fmla="*/ 91 w 149"/>
                  <a:gd name="T47" fmla="*/ 1 h 174"/>
                  <a:gd name="T48" fmla="*/ 102 w 149"/>
                  <a:gd name="T49" fmla="*/ 4 h 174"/>
                  <a:gd name="T50" fmla="*/ 112 w 149"/>
                  <a:gd name="T51" fmla="*/ 8 h 174"/>
                  <a:gd name="T52" fmla="*/ 121 w 149"/>
                  <a:gd name="T53" fmla="*/ 13 h 174"/>
                  <a:gd name="T54" fmla="*/ 135 w 149"/>
                  <a:gd name="T55" fmla="*/ 29 h 174"/>
                  <a:gd name="T56" fmla="*/ 145 w 149"/>
                  <a:gd name="T57" fmla="*/ 51 h 174"/>
                  <a:gd name="T58" fmla="*/ 119 w 149"/>
                  <a:gd name="T59" fmla="*/ 48 h 174"/>
                  <a:gd name="T60" fmla="*/ 110 w 149"/>
                  <a:gd name="T61" fmla="*/ 34 h 174"/>
                  <a:gd name="T62" fmla="*/ 100 w 149"/>
                  <a:gd name="T63" fmla="*/ 26 h 174"/>
                  <a:gd name="T64" fmla="*/ 86 w 149"/>
                  <a:gd name="T65" fmla="*/ 22 h 174"/>
                  <a:gd name="T66" fmla="*/ 74 w 149"/>
                  <a:gd name="T67" fmla="*/ 21 h 174"/>
                  <a:gd name="T68" fmla="*/ 64 w 149"/>
                  <a:gd name="T69" fmla="*/ 22 h 174"/>
                  <a:gd name="T70" fmla="*/ 57 w 149"/>
                  <a:gd name="T71" fmla="*/ 25 h 174"/>
                  <a:gd name="T72" fmla="*/ 49 w 149"/>
                  <a:gd name="T73" fmla="*/ 28 h 174"/>
                  <a:gd name="T74" fmla="*/ 39 w 149"/>
                  <a:gd name="T75" fmla="*/ 35 h 174"/>
                  <a:gd name="T76" fmla="*/ 31 w 149"/>
                  <a:gd name="T77" fmla="*/ 48 h 174"/>
                  <a:gd name="T78" fmla="*/ 25 w 149"/>
                  <a:gd name="T79" fmla="*/ 63 h 174"/>
                  <a:gd name="T80" fmla="*/ 22 w 149"/>
                  <a:gd name="T81" fmla="*/ 79 h 174"/>
                  <a:gd name="T82" fmla="*/ 22 w 149"/>
                  <a:gd name="T83" fmla="*/ 97 h 174"/>
                  <a:gd name="T84" fmla="*/ 25 w 149"/>
                  <a:gd name="T85" fmla="*/ 115 h 174"/>
                  <a:gd name="T86" fmla="*/ 32 w 149"/>
                  <a:gd name="T87" fmla="*/ 131 h 174"/>
                  <a:gd name="T88" fmla="*/ 42 w 149"/>
                  <a:gd name="T89" fmla="*/ 143 h 174"/>
                  <a:gd name="T90" fmla="*/ 55 w 149"/>
                  <a:gd name="T91" fmla="*/ 150 h 174"/>
                  <a:gd name="T92" fmla="*/ 70 w 149"/>
                  <a:gd name="T93" fmla="*/ 155 h 174"/>
                  <a:gd name="T94" fmla="*/ 86 w 149"/>
                  <a:gd name="T95" fmla="*/ 154 h 174"/>
                  <a:gd name="T96" fmla="*/ 102 w 149"/>
                  <a:gd name="T97" fmla="*/ 149 h 174"/>
                  <a:gd name="T98" fmla="*/ 115 w 149"/>
                  <a:gd name="T99" fmla="*/ 139 h 174"/>
                  <a:gd name="T100" fmla="*/ 123 w 149"/>
                  <a:gd name="T101" fmla="*/ 12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74">
                    <a:moveTo>
                      <a:pt x="127" y="113"/>
                    </a:moveTo>
                    <a:lnTo>
                      <a:pt x="149" y="118"/>
                    </a:lnTo>
                    <a:lnTo>
                      <a:pt x="145" y="131"/>
                    </a:lnTo>
                    <a:lnTo>
                      <a:pt x="138" y="143"/>
                    </a:lnTo>
                    <a:lnTo>
                      <a:pt x="132" y="153"/>
                    </a:lnTo>
                    <a:lnTo>
                      <a:pt x="123" y="161"/>
                    </a:lnTo>
                    <a:lnTo>
                      <a:pt x="119" y="164"/>
                    </a:lnTo>
                    <a:lnTo>
                      <a:pt x="114" y="168"/>
                    </a:lnTo>
                    <a:lnTo>
                      <a:pt x="108" y="170"/>
                    </a:lnTo>
                    <a:lnTo>
                      <a:pt x="103" y="171"/>
                    </a:lnTo>
                    <a:lnTo>
                      <a:pt x="98" y="173"/>
                    </a:lnTo>
                    <a:lnTo>
                      <a:pt x="92" y="173"/>
                    </a:lnTo>
                    <a:lnTo>
                      <a:pt x="86" y="174"/>
                    </a:lnTo>
                    <a:lnTo>
                      <a:pt x="79" y="174"/>
                    </a:lnTo>
                    <a:lnTo>
                      <a:pt x="73" y="174"/>
                    </a:lnTo>
                    <a:lnTo>
                      <a:pt x="66" y="174"/>
                    </a:lnTo>
                    <a:lnTo>
                      <a:pt x="60" y="173"/>
                    </a:lnTo>
                    <a:lnTo>
                      <a:pt x="55" y="172"/>
                    </a:lnTo>
                    <a:lnTo>
                      <a:pt x="49" y="171"/>
                    </a:lnTo>
                    <a:lnTo>
                      <a:pt x="44" y="169"/>
                    </a:lnTo>
                    <a:lnTo>
                      <a:pt x="38" y="166"/>
                    </a:lnTo>
                    <a:lnTo>
                      <a:pt x="34" y="164"/>
                    </a:lnTo>
                    <a:lnTo>
                      <a:pt x="27" y="158"/>
                    </a:lnTo>
                    <a:lnTo>
                      <a:pt x="20" y="150"/>
                    </a:lnTo>
                    <a:lnTo>
                      <a:pt x="14" y="142"/>
                    </a:lnTo>
                    <a:lnTo>
                      <a:pt x="8" y="132"/>
                    </a:lnTo>
                    <a:lnTo>
                      <a:pt x="5" y="121"/>
                    </a:lnTo>
                    <a:lnTo>
                      <a:pt x="2" y="111"/>
                    </a:lnTo>
                    <a:lnTo>
                      <a:pt x="1" y="99"/>
                    </a:lnTo>
                    <a:lnTo>
                      <a:pt x="0" y="87"/>
                    </a:lnTo>
                    <a:lnTo>
                      <a:pt x="1" y="74"/>
                    </a:lnTo>
                    <a:lnTo>
                      <a:pt x="2" y="63"/>
                    </a:lnTo>
                    <a:lnTo>
                      <a:pt x="5" y="51"/>
                    </a:lnTo>
                    <a:lnTo>
                      <a:pt x="9" y="41"/>
                    </a:lnTo>
                    <a:lnTo>
                      <a:pt x="15" y="31"/>
                    </a:lnTo>
                    <a:lnTo>
                      <a:pt x="21" y="23"/>
                    </a:lnTo>
                    <a:lnTo>
                      <a:pt x="30" y="16"/>
                    </a:lnTo>
                    <a:lnTo>
                      <a:pt x="38" y="11"/>
                    </a:lnTo>
                    <a:lnTo>
                      <a:pt x="43" y="9"/>
                    </a:lnTo>
                    <a:lnTo>
                      <a:pt x="48" y="6"/>
                    </a:lnTo>
                    <a:lnTo>
                      <a:pt x="52" y="5"/>
                    </a:lnTo>
                    <a:lnTo>
                      <a:pt x="58" y="3"/>
                    </a:lnTo>
                    <a:lnTo>
                      <a:pt x="63" y="1"/>
                    </a:lnTo>
                    <a:lnTo>
                      <a:pt x="69" y="1"/>
                    </a:lnTo>
                    <a:lnTo>
                      <a:pt x="74" y="0"/>
                    </a:lnTo>
                    <a:lnTo>
                      <a:pt x="79" y="0"/>
                    </a:lnTo>
                    <a:lnTo>
                      <a:pt x="86" y="0"/>
                    </a:lnTo>
                    <a:lnTo>
                      <a:pt x="91" y="1"/>
                    </a:lnTo>
                    <a:lnTo>
                      <a:pt x="96" y="3"/>
                    </a:lnTo>
                    <a:lnTo>
                      <a:pt x="102" y="4"/>
                    </a:lnTo>
                    <a:lnTo>
                      <a:pt x="107" y="6"/>
                    </a:lnTo>
                    <a:lnTo>
                      <a:pt x="112" y="8"/>
                    </a:lnTo>
                    <a:lnTo>
                      <a:pt x="117" y="10"/>
                    </a:lnTo>
                    <a:lnTo>
                      <a:pt x="121" y="13"/>
                    </a:lnTo>
                    <a:lnTo>
                      <a:pt x="129" y="21"/>
                    </a:lnTo>
                    <a:lnTo>
                      <a:pt x="135" y="29"/>
                    </a:lnTo>
                    <a:lnTo>
                      <a:pt x="141" y="39"/>
                    </a:lnTo>
                    <a:lnTo>
                      <a:pt x="145" y="51"/>
                    </a:lnTo>
                    <a:lnTo>
                      <a:pt x="122" y="56"/>
                    </a:lnTo>
                    <a:lnTo>
                      <a:pt x="119" y="48"/>
                    </a:lnTo>
                    <a:lnTo>
                      <a:pt x="116" y="40"/>
                    </a:lnTo>
                    <a:lnTo>
                      <a:pt x="110" y="34"/>
                    </a:lnTo>
                    <a:lnTo>
                      <a:pt x="106" y="29"/>
                    </a:lnTo>
                    <a:lnTo>
                      <a:pt x="100" y="26"/>
                    </a:lnTo>
                    <a:lnTo>
                      <a:pt x="93" y="23"/>
                    </a:lnTo>
                    <a:lnTo>
                      <a:pt x="86" y="22"/>
                    </a:lnTo>
                    <a:lnTo>
                      <a:pt x="78" y="21"/>
                    </a:lnTo>
                    <a:lnTo>
                      <a:pt x="74" y="21"/>
                    </a:lnTo>
                    <a:lnTo>
                      <a:pt x="69" y="22"/>
                    </a:lnTo>
                    <a:lnTo>
                      <a:pt x="64" y="22"/>
                    </a:lnTo>
                    <a:lnTo>
                      <a:pt x="61" y="23"/>
                    </a:lnTo>
                    <a:lnTo>
                      <a:pt x="57" y="25"/>
                    </a:lnTo>
                    <a:lnTo>
                      <a:pt x="52" y="26"/>
                    </a:lnTo>
                    <a:lnTo>
                      <a:pt x="49" y="28"/>
                    </a:lnTo>
                    <a:lnTo>
                      <a:pt x="46" y="30"/>
                    </a:lnTo>
                    <a:lnTo>
                      <a:pt x="39" y="35"/>
                    </a:lnTo>
                    <a:lnTo>
                      <a:pt x="35" y="41"/>
                    </a:lnTo>
                    <a:lnTo>
                      <a:pt x="31" y="48"/>
                    </a:lnTo>
                    <a:lnTo>
                      <a:pt x="28" y="55"/>
                    </a:lnTo>
                    <a:lnTo>
                      <a:pt x="25" y="63"/>
                    </a:lnTo>
                    <a:lnTo>
                      <a:pt x="23" y="70"/>
                    </a:lnTo>
                    <a:lnTo>
                      <a:pt x="22" y="79"/>
                    </a:lnTo>
                    <a:lnTo>
                      <a:pt x="22" y="87"/>
                    </a:lnTo>
                    <a:lnTo>
                      <a:pt x="22" y="97"/>
                    </a:lnTo>
                    <a:lnTo>
                      <a:pt x="24" y="106"/>
                    </a:lnTo>
                    <a:lnTo>
                      <a:pt x="25" y="115"/>
                    </a:lnTo>
                    <a:lnTo>
                      <a:pt x="29" y="124"/>
                    </a:lnTo>
                    <a:lnTo>
                      <a:pt x="32" y="131"/>
                    </a:lnTo>
                    <a:lnTo>
                      <a:pt x="36" y="138"/>
                    </a:lnTo>
                    <a:lnTo>
                      <a:pt x="42" y="143"/>
                    </a:lnTo>
                    <a:lnTo>
                      <a:pt x="48" y="147"/>
                    </a:lnTo>
                    <a:lnTo>
                      <a:pt x="55" y="150"/>
                    </a:lnTo>
                    <a:lnTo>
                      <a:pt x="62" y="153"/>
                    </a:lnTo>
                    <a:lnTo>
                      <a:pt x="70" y="155"/>
                    </a:lnTo>
                    <a:lnTo>
                      <a:pt x="77" y="155"/>
                    </a:lnTo>
                    <a:lnTo>
                      <a:pt x="86" y="154"/>
                    </a:lnTo>
                    <a:lnTo>
                      <a:pt x="94" y="153"/>
                    </a:lnTo>
                    <a:lnTo>
                      <a:pt x="102" y="149"/>
                    </a:lnTo>
                    <a:lnTo>
                      <a:pt x="108" y="144"/>
                    </a:lnTo>
                    <a:lnTo>
                      <a:pt x="115" y="139"/>
                    </a:lnTo>
                    <a:lnTo>
                      <a:pt x="119" y="131"/>
                    </a:lnTo>
                    <a:lnTo>
                      <a:pt x="123" y="123"/>
                    </a:lnTo>
                    <a:lnTo>
                      <a:pt x="127" y="1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1" name="Rectangle 137"/>
              <p:cNvSpPr>
                <a:spLocks noChangeArrowheads="1"/>
              </p:cNvSpPr>
              <p:nvPr/>
            </p:nvSpPr>
            <p:spPr bwMode="auto">
              <a:xfrm>
                <a:off x="5235" y="1389"/>
                <a:ext cx="11" cy="8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1642" name="Freeform 138"/>
              <p:cNvSpPr>
                <a:spLocks/>
              </p:cNvSpPr>
              <p:nvPr/>
            </p:nvSpPr>
            <p:spPr bwMode="auto">
              <a:xfrm>
                <a:off x="3964" y="1336"/>
                <a:ext cx="1349" cy="9"/>
              </a:xfrm>
              <a:custGeom>
                <a:avLst/>
                <a:gdLst>
                  <a:gd name="T0" fmla="*/ 2698 w 2698"/>
                  <a:gd name="T1" fmla="*/ 10 h 20"/>
                  <a:gd name="T2" fmla="*/ 2688 w 2698"/>
                  <a:gd name="T3" fmla="*/ 0 h 20"/>
                  <a:gd name="T4" fmla="*/ 0 w 2698"/>
                  <a:gd name="T5" fmla="*/ 0 h 20"/>
                  <a:gd name="T6" fmla="*/ 0 w 2698"/>
                  <a:gd name="T7" fmla="*/ 20 h 20"/>
                  <a:gd name="T8" fmla="*/ 2688 w 2698"/>
                  <a:gd name="T9" fmla="*/ 20 h 20"/>
                  <a:gd name="T10" fmla="*/ 2679 w 2698"/>
                  <a:gd name="T11" fmla="*/ 10 h 20"/>
                  <a:gd name="T12" fmla="*/ 2698 w 2698"/>
                  <a:gd name="T13" fmla="*/ 10 h 20"/>
                  <a:gd name="T14" fmla="*/ 2698 w 2698"/>
                  <a:gd name="T15" fmla="*/ 0 h 20"/>
                  <a:gd name="T16" fmla="*/ 2688 w 2698"/>
                  <a:gd name="T17" fmla="*/ 0 h 20"/>
                  <a:gd name="T18" fmla="*/ 2698 w 269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20">
                    <a:moveTo>
                      <a:pt x="2698" y="10"/>
                    </a:moveTo>
                    <a:lnTo>
                      <a:pt x="2688" y="0"/>
                    </a:lnTo>
                    <a:lnTo>
                      <a:pt x="0" y="0"/>
                    </a:lnTo>
                    <a:lnTo>
                      <a:pt x="0" y="20"/>
                    </a:lnTo>
                    <a:lnTo>
                      <a:pt x="2688" y="20"/>
                    </a:lnTo>
                    <a:lnTo>
                      <a:pt x="2679" y="10"/>
                    </a:lnTo>
                    <a:lnTo>
                      <a:pt x="2698" y="10"/>
                    </a:lnTo>
                    <a:lnTo>
                      <a:pt x="2698" y="0"/>
                    </a:lnTo>
                    <a:lnTo>
                      <a:pt x="2688" y="0"/>
                    </a:lnTo>
                    <a:lnTo>
                      <a:pt x="2698"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3" name="Freeform 139"/>
              <p:cNvSpPr>
                <a:spLocks/>
              </p:cNvSpPr>
              <p:nvPr/>
            </p:nvSpPr>
            <p:spPr bwMode="auto">
              <a:xfrm>
                <a:off x="5303" y="1341"/>
                <a:ext cx="10" cy="172"/>
              </a:xfrm>
              <a:custGeom>
                <a:avLst/>
                <a:gdLst>
                  <a:gd name="T0" fmla="*/ 9 w 19"/>
                  <a:gd name="T1" fmla="*/ 345 h 345"/>
                  <a:gd name="T2" fmla="*/ 19 w 19"/>
                  <a:gd name="T3" fmla="*/ 335 h 345"/>
                  <a:gd name="T4" fmla="*/ 19 w 19"/>
                  <a:gd name="T5" fmla="*/ 0 h 345"/>
                  <a:gd name="T6" fmla="*/ 0 w 19"/>
                  <a:gd name="T7" fmla="*/ 0 h 345"/>
                  <a:gd name="T8" fmla="*/ 0 w 19"/>
                  <a:gd name="T9" fmla="*/ 335 h 345"/>
                  <a:gd name="T10" fmla="*/ 9 w 19"/>
                  <a:gd name="T11" fmla="*/ 326 h 345"/>
                  <a:gd name="T12" fmla="*/ 9 w 19"/>
                  <a:gd name="T13" fmla="*/ 345 h 345"/>
                  <a:gd name="T14" fmla="*/ 19 w 19"/>
                  <a:gd name="T15" fmla="*/ 345 h 345"/>
                  <a:gd name="T16" fmla="*/ 19 w 19"/>
                  <a:gd name="T17" fmla="*/ 335 h 345"/>
                  <a:gd name="T18" fmla="*/ 9 w 19"/>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9" y="345"/>
                    </a:moveTo>
                    <a:lnTo>
                      <a:pt x="19" y="335"/>
                    </a:lnTo>
                    <a:lnTo>
                      <a:pt x="19" y="0"/>
                    </a:lnTo>
                    <a:lnTo>
                      <a:pt x="0" y="0"/>
                    </a:lnTo>
                    <a:lnTo>
                      <a:pt x="0" y="335"/>
                    </a:lnTo>
                    <a:lnTo>
                      <a:pt x="9" y="326"/>
                    </a:lnTo>
                    <a:lnTo>
                      <a:pt x="9" y="345"/>
                    </a:lnTo>
                    <a:lnTo>
                      <a:pt x="19" y="345"/>
                    </a:lnTo>
                    <a:lnTo>
                      <a:pt x="19" y="335"/>
                    </a:lnTo>
                    <a:lnTo>
                      <a:pt x="9" y="3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4" name="Freeform 140"/>
              <p:cNvSpPr>
                <a:spLocks/>
              </p:cNvSpPr>
              <p:nvPr/>
            </p:nvSpPr>
            <p:spPr bwMode="auto">
              <a:xfrm>
                <a:off x="3959" y="1503"/>
                <a:ext cx="1349" cy="10"/>
              </a:xfrm>
              <a:custGeom>
                <a:avLst/>
                <a:gdLst>
                  <a:gd name="T0" fmla="*/ 0 w 2698"/>
                  <a:gd name="T1" fmla="*/ 9 h 19"/>
                  <a:gd name="T2" fmla="*/ 10 w 2698"/>
                  <a:gd name="T3" fmla="*/ 19 h 19"/>
                  <a:gd name="T4" fmla="*/ 2698 w 2698"/>
                  <a:gd name="T5" fmla="*/ 19 h 19"/>
                  <a:gd name="T6" fmla="*/ 2698 w 2698"/>
                  <a:gd name="T7" fmla="*/ 0 h 19"/>
                  <a:gd name="T8" fmla="*/ 10 w 2698"/>
                  <a:gd name="T9" fmla="*/ 0 h 19"/>
                  <a:gd name="T10" fmla="*/ 19 w 2698"/>
                  <a:gd name="T11" fmla="*/ 9 h 19"/>
                  <a:gd name="T12" fmla="*/ 0 w 2698"/>
                  <a:gd name="T13" fmla="*/ 9 h 19"/>
                  <a:gd name="T14" fmla="*/ 0 w 2698"/>
                  <a:gd name="T15" fmla="*/ 19 h 19"/>
                  <a:gd name="T16" fmla="*/ 10 w 2698"/>
                  <a:gd name="T17" fmla="*/ 19 h 19"/>
                  <a:gd name="T18" fmla="*/ 0 w 2698"/>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8" h="19">
                    <a:moveTo>
                      <a:pt x="0" y="9"/>
                    </a:moveTo>
                    <a:lnTo>
                      <a:pt x="10" y="19"/>
                    </a:lnTo>
                    <a:lnTo>
                      <a:pt x="2698" y="19"/>
                    </a:lnTo>
                    <a:lnTo>
                      <a:pt x="2698" y="0"/>
                    </a:lnTo>
                    <a:lnTo>
                      <a:pt x="10" y="0"/>
                    </a:lnTo>
                    <a:lnTo>
                      <a:pt x="19" y="9"/>
                    </a:lnTo>
                    <a:lnTo>
                      <a:pt x="0" y="9"/>
                    </a:lnTo>
                    <a:lnTo>
                      <a:pt x="0" y="19"/>
                    </a:lnTo>
                    <a:lnTo>
                      <a:pt x="10" y="19"/>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5" name="Freeform 141"/>
              <p:cNvSpPr>
                <a:spLocks/>
              </p:cNvSpPr>
              <p:nvPr/>
            </p:nvSpPr>
            <p:spPr bwMode="auto">
              <a:xfrm>
                <a:off x="3959" y="1336"/>
                <a:ext cx="10" cy="172"/>
              </a:xfrm>
              <a:custGeom>
                <a:avLst/>
                <a:gdLst>
                  <a:gd name="T0" fmla="*/ 10 w 19"/>
                  <a:gd name="T1" fmla="*/ 0 h 345"/>
                  <a:gd name="T2" fmla="*/ 0 w 19"/>
                  <a:gd name="T3" fmla="*/ 10 h 345"/>
                  <a:gd name="T4" fmla="*/ 0 w 19"/>
                  <a:gd name="T5" fmla="*/ 345 h 345"/>
                  <a:gd name="T6" fmla="*/ 19 w 19"/>
                  <a:gd name="T7" fmla="*/ 345 h 345"/>
                  <a:gd name="T8" fmla="*/ 19 w 19"/>
                  <a:gd name="T9" fmla="*/ 10 h 345"/>
                  <a:gd name="T10" fmla="*/ 10 w 19"/>
                  <a:gd name="T11" fmla="*/ 20 h 345"/>
                  <a:gd name="T12" fmla="*/ 10 w 19"/>
                  <a:gd name="T13" fmla="*/ 0 h 345"/>
                  <a:gd name="T14" fmla="*/ 0 w 19"/>
                  <a:gd name="T15" fmla="*/ 0 h 345"/>
                  <a:gd name="T16" fmla="*/ 0 w 19"/>
                  <a:gd name="T17" fmla="*/ 10 h 345"/>
                  <a:gd name="T18" fmla="*/ 10 w 19"/>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45">
                    <a:moveTo>
                      <a:pt x="10" y="0"/>
                    </a:moveTo>
                    <a:lnTo>
                      <a:pt x="0" y="10"/>
                    </a:lnTo>
                    <a:lnTo>
                      <a:pt x="0" y="345"/>
                    </a:lnTo>
                    <a:lnTo>
                      <a:pt x="19" y="345"/>
                    </a:lnTo>
                    <a:lnTo>
                      <a:pt x="19" y="10"/>
                    </a:lnTo>
                    <a:lnTo>
                      <a:pt x="10" y="20"/>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6" name="Freeform 142"/>
              <p:cNvSpPr>
                <a:spLocks/>
              </p:cNvSpPr>
              <p:nvPr/>
            </p:nvSpPr>
            <p:spPr bwMode="auto">
              <a:xfrm>
                <a:off x="4093"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7" name="Freeform 143"/>
              <p:cNvSpPr>
                <a:spLocks/>
              </p:cNvSpPr>
              <p:nvPr/>
            </p:nvSpPr>
            <p:spPr bwMode="auto">
              <a:xfrm>
                <a:off x="4228"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8" name="Freeform 144"/>
              <p:cNvSpPr>
                <a:spLocks/>
              </p:cNvSpPr>
              <p:nvPr/>
            </p:nvSpPr>
            <p:spPr bwMode="auto">
              <a:xfrm>
                <a:off x="4362"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49" name="Freeform 145"/>
              <p:cNvSpPr>
                <a:spLocks/>
              </p:cNvSpPr>
              <p:nvPr/>
            </p:nvSpPr>
            <p:spPr bwMode="auto">
              <a:xfrm>
                <a:off x="4497" y="1341"/>
                <a:ext cx="9"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0" name="Freeform 146"/>
              <p:cNvSpPr>
                <a:spLocks/>
              </p:cNvSpPr>
              <p:nvPr/>
            </p:nvSpPr>
            <p:spPr bwMode="auto">
              <a:xfrm>
                <a:off x="4631" y="1341"/>
                <a:ext cx="10" cy="167"/>
              </a:xfrm>
              <a:custGeom>
                <a:avLst/>
                <a:gdLst>
                  <a:gd name="T0" fmla="*/ 10 w 20"/>
                  <a:gd name="T1" fmla="*/ 335 h 335"/>
                  <a:gd name="T2" fmla="*/ 20 w 20"/>
                  <a:gd name="T3" fmla="*/ 335 h 335"/>
                  <a:gd name="T4" fmla="*/ 20 w 20"/>
                  <a:gd name="T5" fmla="*/ 0 h 335"/>
                  <a:gd name="T6" fmla="*/ 0 w 20"/>
                  <a:gd name="T7" fmla="*/ 0 h 335"/>
                  <a:gd name="T8" fmla="*/ 0 w 20"/>
                  <a:gd name="T9" fmla="*/ 335 h 335"/>
                  <a:gd name="T10" fmla="*/ 10 w 20"/>
                  <a:gd name="T11" fmla="*/ 335 h 335"/>
                </a:gdLst>
                <a:ahLst/>
                <a:cxnLst>
                  <a:cxn ang="0">
                    <a:pos x="T0" y="T1"/>
                  </a:cxn>
                  <a:cxn ang="0">
                    <a:pos x="T2" y="T3"/>
                  </a:cxn>
                  <a:cxn ang="0">
                    <a:pos x="T4" y="T5"/>
                  </a:cxn>
                  <a:cxn ang="0">
                    <a:pos x="T6" y="T7"/>
                  </a:cxn>
                  <a:cxn ang="0">
                    <a:pos x="T8" y="T9"/>
                  </a:cxn>
                  <a:cxn ang="0">
                    <a:pos x="T10" y="T11"/>
                  </a:cxn>
                </a:cxnLst>
                <a:rect l="0" t="0" r="r" b="b"/>
                <a:pathLst>
                  <a:path w="20" h="335">
                    <a:moveTo>
                      <a:pt x="10" y="335"/>
                    </a:moveTo>
                    <a:lnTo>
                      <a:pt x="20" y="335"/>
                    </a:lnTo>
                    <a:lnTo>
                      <a:pt x="20"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1" name="Freeform 147"/>
              <p:cNvSpPr>
                <a:spLocks/>
              </p:cNvSpPr>
              <p:nvPr/>
            </p:nvSpPr>
            <p:spPr bwMode="auto">
              <a:xfrm>
                <a:off x="4766" y="1341"/>
                <a:ext cx="9"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2" name="Freeform 148"/>
              <p:cNvSpPr>
                <a:spLocks/>
              </p:cNvSpPr>
              <p:nvPr/>
            </p:nvSpPr>
            <p:spPr bwMode="auto">
              <a:xfrm>
                <a:off x="4900"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3" name="Freeform 149"/>
              <p:cNvSpPr>
                <a:spLocks/>
              </p:cNvSpPr>
              <p:nvPr/>
            </p:nvSpPr>
            <p:spPr bwMode="auto">
              <a:xfrm>
                <a:off x="5034" y="1341"/>
                <a:ext cx="10" cy="167"/>
              </a:xfrm>
              <a:custGeom>
                <a:avLst/>
                <a:gdLst>
                  <a:gd name="T0" fmla="*/ 10 w 19"/>
                  <a:gd name="T1" fmla="*/ 335 h 335"/>
                  <a:gd name="T2" fmla="*/ 19 w 19"/>
                  <a:gd name="T3" fmla="*/ 335 h 335"/>
                  <a:gd name="T4" fmla="*/ 19 w 19"/>
                  <a:gd name="T5" fmla="*/ 0 h 335"/>
                  <a:gd name="T6" fmla="*/ 0 w 19"/>
                  <a:gd name="T7" fmla="*/ 0 h 335"/>
                  <a:gd name="T8" fmla="*/ 0 w 19"/>
                  <a:gd name="T9" fmla="*/ 335 h 335"/>
                  <a:gd name="T10" fmla="*/ 10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10" y="335"/>
                    </a:moveTo>
                    <a:lnTo>
                      <a:pt x="19" y="335"/>
                    </a:lnTo>
                    <a:lnTo>
                      <a:pt x="19" y="0"/>
                    </a:lnTo>
                    <a:lnTo>
                      <a:pt x="0" y="0"/>
                    </a:lnTo>
                    <a:lnTo>
                      <a:pt x="0" y="335"/>
                    </a:lnTo>
                    <a:lnTo>
                      <a:pt x="10"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4" name="Freeform 150"/>
              <p:cNvSpPr>
                <a:spLocks/>
              </p:cNvSpPr>
              <p:nvPr/>
            </p:nvSpPr>
            <p:spPr bwMode="auto">
              <a:xfrm>
                <a:off x="5169" y="1341"/>
                <a:ext cx="10" cy="167"/>
              </a:xfrm>
              <a:custGeom>
                <a:avLst/>
                <a:gdLst>
                  <a:gd name="T0" fmla="*/ 9 w 19"/>
                  <a:gd name="T1" fmla="*/ 335 h 335"/>
                  <a:gd name="T2" fmla="*/ 19 w 19"/>
                  <a:gd name="T3" fmla="*/ 335 h 335"/>
                  <a:gd name="T4" fmla="*/ 19 w 19"/>
                  <a:gd name="T5" fmla="*/ 0 h 335"/>
                  <a:gd name="T6" fmla="*/ 0 w 19"/>
                  <a:gd name="T7" fmla="*/ 0 h 335"/>
                  <a:gd name="T8" fmla="*/ 0 w 19"/>
                  <a:gd name="T9" fmla="*/ 335 h 335"/>
                  <a:gd name="T10" fmla="*/ 9 w 19"/>
                  <a:gd name="T11" fmla="*/ 335 h 335"/>
                </a:gdLst>
                <a:ahLst/>
                <a:cxnLst>
                  <a:cxn ang="0">
                    <a:pos x="T0" y="T1"/>
                  </a:cxn>
                  <a:cxn ang="0">
                    <a:pos x="T2" y="T3"/>
                  </a:cxn>
                  <a:cxn ang="0">
                    <a:pos x="T4" y="T5"/>
                  </a:cxn>
                  <a:cxn ang="0">
                    <a:pos x="T6" y="T7"/>
                  </a:cxn>
                  <a:cxn ang="0">
                    <a:pos x="T8" y="T9"/>
                  </a:cxn>
                  <a:cxn ang="0">
                    <a:pos x="T10" y="T11"/>
                  </a:cxn>
                </a:cxnLst>
                <a:rect l="0" t="0" r="r" b="b"/>
                <a:pathLst>
                  <a:path w="19" h="335">
                    <a:moveTo>
                      <a:pt x="9" y="335"/>
                    </a:moveTo>
                    <a:lnTo>
                      <a:pt x="19" y="335"/>
                    </a:lnTo>
                    <a:lnTo>
                      <a:pt x="19" y="0"/>
                    </a:lnTo>
                    <a:lnTo>
                      <a:pt x="0" y="0"/>
                    </a:lnTo>
                    <a:lnTo>
                      <a:pt x="0" y="335"/>
                    </a:lnTo>
                    <a:lnTo>
                      <a:pt x="9" y="3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5" name="Freeform 151"/>
              <p:cNvSpPr>
                <a:spLocks/>
              </p:cNvSpPr>
              <p:nvPr/>
            </p:nvSpPr>
            <p:spPr bwMode="auto">
              <a:xfrm>
                <a:off x="867" y="660"/>
                <a:ext cx="10" cy="134"/>
              </a:xfrm>
              <a:custGeom>
                <a:avLst/>
                <a:gdLst>
                  <a:gd name="T0" fmla="*/ 10 w 20"/>
                  <a:gd name="T1" fmla="*/ 268 h 268"/>
                  <a:gd name="T2" fmla="*/ 20 w 20"/>
                  <a:gd name="T3" fmla="*/ 268 h 268"/>
                  <a:gd name="T4" fmla="*/ 20 w 20"/>
                  <a:gd name="T5" fmla="*/ 0 h 268"/>
                  <a:gd name="T6" fmla="*/ 0 w 20"/>
                  <a:gd name="T7" fmla="*/ 0 h 268"/>
                  <a:gd name="T8" fmla="*/ 0 w 20"/>
                  <a:gd name="T9" fmla="*/ 268 h 268"/>
                  <a:gd name="T10" fmla="*/ 10 w 20"/>
                  <a:gd name="T11" fmla="*/ 268 h 268"/>
                </a:gdLst>
                <a:ahLst/>
                <a:cxnLst>
                  <a:cxn ang="0">
                    <a:pos x="T0" y="T1"/>
                  </a:cxn>
                  <a:cxn ang="0">
                    <a:pos x="T2" y="T3"/>
                  </a:cxn>
                  <a:cxn ang="0">
                    <a:pos x="T4" y="T5"/>
                  </a:cxn>
                  <a:cxn ang="0">
                    <a:pos x="T6" y="T7"/>
                  </a:cxn>
                  <a:cxn ang="0">
                    <a:pos x="T8" y="T9"/>
                  </a:cxn>
                  <a:cxn ang="0">
                    <a:pos x="T10" y="T11"/>
                  </a:cxn>
                </a:cxnLst>
                <a:rect l="0" t="0" r="r" b="b"/>
                <a:pathLst>
                  <a:path w="20" h="268">
                    <a:moveTo>
                      <a:pt x="10" y="268"/>
                    </a:moveTo>
                    <a:lnTo>
                      <a:pt x="20" y="268"/>
                    </a:lnTo>
                    <a:lnTo>
                      <a:pt x="20" y="0"/>
                    </a:lnTo>
                    <a:lnTo>
                      <a:pt x="0" y="0"/>
                    </a:lnTo>
                    <a:lnTo>
                      <a:pt x="0" y="268"/>
                    </a:lnTo>
                    <a:lnTo>
                      <a:pt x="10" y="2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6" name="Freeform 152"/>
              <p:cNvSpPr>
                <a:spLocks/>
              </p:cNvSpPr>
              <p:nvPr/>
            </p:nvSpPr>
            <p:spPr bwMode="auto">
              <a:xfrm>
                <a:off x="5303" y="660"/>
                <a:ext cx="10" cy="134"/>
              </a:xfrm>
              <a:custGeom>
                <a:avLst/>
                <a:gdLst>
                  <a:gd name="T0" fmla="*/ 9 w 19"/>
                  <a:gd name="T1" fmla="*/ 268 h 268"/>
                  <a:gd name="T2" fmla="*/ 19 w 19"/>
                  <a:gd name="T3" fmla="*/ 268 h 268"/>
                  <a:gd name="T4" fmla="*/ 19 w 19"/>
                  <a:gd name="T5" fmla="*/ 0 h 268"/>
                  <a:gd name="T6" fmla="*/ 0 w 19"/>
                  <a:gd name="T7" fmla="*/ 0 h 268"/>
                  <a:gd name="T8" fmla="*/ 0 w 19"/>
                  <a:gd name="T9" fmla="*/ 268 h 268"/>
                  <a:gd name="T10" fmla="*/ 9 w 19"/>
                  <a:gd name="T11" fmla="*/ 268 h 268"/>
                </a:gdLst>
                <a:ahLst/>
                <a:cxnLst>
                  <a:cxn ang="0">
                    <a:pos x="T0" y="T1"/>
                  </a:cxn>
                  <a:cxn ang="0">
                    <a:pos x="T2" y="T3"/>
                  </a:cxn>
                  <a:cxn ang="0">
                    <a:pos x="T4" y="T5"/>
                  </a:cxn>
                  <a:cxn ang="0">
                    <a:pos x="T6" y="T7"/>
                  </a:cxn>
                  <a:cxn ang="0">
                    <a:pos x="T8" y="T9"/>
                  </a:cxn>
                  <a:cxn ang="0">
                    <a:pos x="T10" y="T11"/>
                  </a:cxn>
                </a:cxnLst>
                <a:rect l="0" t="0" r="r" b="b"/>
                <a:pathLst>
                  <a:path w="19" h="268">
                    <a:moveTo>
                      <a:pt x="9" y="268"/>
                    </a:moveTo>
                    <a:lnTo>
                      <a:pt x="19" y="268"/>
                    </a:lnTo>
                    <a:lnTo>
                      <a:pt x="19" y="0"/>
                    </a:lnTo>
                    <a:lnTo>
                      <a:pt x="0" y="0"/>
                    </a:lnTo>
                    <a:lnTo>
                      <a:pt x="0" y="268"/>
                    </a:lnTo>
                    <a:lnTo>
                      <a:pt x="9" y="2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7" name="Freeform 153"/>
              <p:cNvSpPr>
                <a:spLocks/>
              </p:cNvSpPr>
              <p:nvPr/>
            </p:nvSpPr>
            <p:spPr bwMode="auto">
              <a:xfrm>
                <a:off x="5262" y="723"/>
                <a:ext cx="43" cy="33"/>
              </a:xfrm>
              <a:custGeom>
                <a:avLst/>
                <a:gdLst>
                  <a:gd name="T0" fmla="*/ 87 w 87"/>
                  <a:gd name="T1" fmla="*/ 0 h 66"/>
                  <a:gd name="T2" fmla="*/ 87 w 87"/>
                  <a:gd name="T3" fmla="*/ 17 h 66"/>
                  <a:gd name="T4" fmla="*/ 11 w 87"/>
                  <a:gd name="T5" fmla="*/ 66 h 66"/>
                  <a:gd name="T6" fmla="*/ 0 w 87"/>
                  <a:gd name="T7" fmla="*/ 50 h 66"/>
                  <a:gd name="T8" fmla="*/ 76 w 87"/>
                  <a:gd name="T9" fmla="*/ 0 h 66"/>
                  <a:gd name="T10" fmla="*/ 76 w 87"/>
                  <a:gd name="T11" fmla="*/ 17 h 66"/>
                  <a:gd name="T12" fmla="*/ 87 w 8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87" h="66">
                    <a:moveTo>
                      <a:pt x="87" y="0"/>
                    </a:moveTo>
                    <a:lnTo>
                      <a:pt x="87" y="17"/>
                    </a:lnTo>
                    <a:lnTo>
                      <a:pt x="11" y="66"/>
                    </a:lnTo>
                    <a:lnTo>
                      <a:pt x="0" y="50"/>
                    </a:lnTo>
                    <a:lnTo>
                      <a:pt x="76" y="0"/>
                    </a:lnTo>
                    <a:lnTo>
                      <a:pt x="76" y="17"/>
                    </a:lnTo>
                    <a:lnTo>
                      <a:pt x="8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8" name="Freeform 154"/>
              <p:cNvSpPr>
                <a:spLocks/>
              </p:cNvSpPr>
              <p:nvPr/>
            </p:nvSpPr>
            <p:spPr bwMode="auto">
              <a:xfrm>
                <a:off x="5305" y="723"/>
                <a:ext cx="6" cy="8"/>
              </a:xfrm>
              <a:custGeom>
                <a:avLst/>
                <a:gdLst>
                  <a:gd name="T0" fmla="*/ 0 w 11"/>
                  <a:gd name="T1" fmla="*/ 0 h 17"/>
                  <a:gd name="T2" fmla="*/ 11 w 11"/>
                  <a:gd name="T3" fmla="*/ 8 h 17"/>
                  <a:gd name="T4" fmla="*/ 0 w 11"/>
                  <a:gd name="T5" fmla="*/ 17 h 17"/>
                  <a:gd name="T6" fmla="*/ 0 w 11"/>
                  <a:gd name="T7" fmla="*/ 0 h 17"/>
                </a:gdLst>
                <a:ahLst/>
                <a:cxnLst>
                  <a:cxn ang="0">
                    <a:pos x="T0" y="T1"/>
                  </a:cxn>
                  <a:cxn ang="0">
                    <a:pos x="T2" y="T3"/>
                  </a:cxn>
                  <a:cxn ang="0">
                    <a:pos x="T4" y="T5"/>
                  </a:cxn>
                  <a:cxn ang="0">
                    <a:pos x="T6" y="T7"/>
                  </a:cxn>
                </a:cxnLst>
                <a:rect l="0" t="0" r="r" b="b"/>
                <a:pathLst>
                  <a:path w="11" h="17">
                    <a:moveTo>
                      <a:pt x="0" y="0"/>
                    </a:moveTo>
                    <a:lnTo>
                      <a:pt x="11" y="8"/>
                    </a:lnTo>
                    <a:lnTo>
                      <a:pt x="0" y="1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59" name="Freeform 155"/>
              <p:cNvSpPr>
                <a:spLocks/>
              </p:cNvSpPr>
              <p:nvPr/>
            </p:nvSpPr>
            <p:spPr bwMode="auto">
              <a:xfrm>
                <a:off x="5262" y="698"/>
                <a:ext cx="43" cy="33"/>
              </a:xfrm>
              <a:custGeom>
                <a:avLst/>
                <a:gdLst>
                  <a:gd name="T0" fmla="*/ 5 w 87"/>
                  <a:gd name="T1" fmla="*/ 8 h 67"/>
                  <a:gd name="T2" fmla="*/ 11 w 87"/>
                  <a:gd name="T3" fmla="*/ 0 h 67"/>
                  <a:gd name="T4" fmla="*/ 87 w 87"/>
                  <a:gd name="T5" fmla="*/ 50 h 67"/>
                  <a:gd name="T6" fmla="*/ 76 w 87"/>
                  <a:gd name="T7" fmla="*/ 67 h 67"/>
                  <a:gd name="T8" fmla="*/ 0 w 87"/>
                  <a:gd name="T9" fmla="*/ 17 h 67"/>
                  <a:gd name="T10" fmla="*/ 5 w 87"/>
                  <a:gd name="T11" fmla="*/ 8 h 67"/>
                </a:gdLst>
                <a:ahLst/>
                <a:cxnLst>
                  <a:cxn ang="0">
                    <a:pos x="T0" y="T1"/>
                  </a:cxn>
                  <a:cxn ang="0">
                    <a:pos x="T2" y="T3"/>
                  </a:cxn>
                  <a:cxn ang="0">
                    <a:pos x="T4" y="T5"/>
                  </a:cxn>
                  <a:cxn ang="0">
                    <a:pos x="T6" y="T7"/>
                  </a:cxn>
                  <a:cxn ang="0">
                    <a:pos x="T8" y="T9"/>
                  </a:cxn>
                  <a:cxn ang="0">
                    <a:pos x="T10" y="T11"/>
                  </a:cxn>
                </a:cxnLst>
                <a:rect l="0" t="0" r="r" b="b"/>
                <a:pathLst>
                  <a:path w="87" h="67">
                    <a:moveTo>
                      <a:pt x="5" y="8"/>
                    </a:moveTo>
                    <a:lnTo>
                      <a:pt x="11" y="0"/>
                    </a:lnTo>
                    <a:lnTo>
                      <a:pt x="87" y="50"/>
                    </a:lnTo>
                    <a:lnTo>
                      <a:pt x="76" y="67"/>
                    </a:lnTo>
                    <a:lnTo>
                      <a:pt x="0" y="17"/>
                    </a:lnTo>
                    <a:lnTo>
                      <a:pt x="5"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0" name="Freeform 156"/>
              <p:cNvSpPr>
                <a:spLocks/>
              </p:cNvSpPr>
              <p:nvPr/>
            </p:nvSpPr>
            <p:spPr bwMode="auto">
              <a:xfrm>
                <a:off x="885" y="722"/>
                <a:ext cx="4410" cy="10"/>
              </a:xfrm>
              <a:custGeom>
                <a:avLst/>
                <a:gdLst>
                  <a:gd name="T0" fmla="*/ 0 w 8820"/>
                  <a:gd name="T1" fmla="*/ 9 h 19"/>
                  <a:gd name="T2" fmla="*/ 0 w 8820"/>
                  <a:gd name="T3" fmla="*/ 19 h 19"/>
                  <a:gd name="T4" fmla="*/ 8820 w 8820"/>
                  <a:gd name="T5" fmla="*/ 19 h 19"/>
                  <a:gd name="T6" fmla="*/ 8820 w 8820"/>
                  <a:gd name="T7" fmla="*/ 0 h 19"/>
                  <a:gd name="T8" fmla="*/ 0 w 8820"/>
                  <a:gd name="T9" fmla="*/ 0 h 19"/>
                  <a:gd name="T10" fmla="*/ 0 w 8820"/>
                  <a:gd name="T11" fmla="*/ 9 h 19"/>
                </a:gdLst>
                <a:ahLst/>
                <a:cxnLst>
                  <a:cxn ang="0">
                    <a:pos x="T0" y="T1"/>
                  </a:cxn>
                  <a:cxn ang="0">
                    <a:pos x="T2" y="T3"/>
                  </a:cxn>
                  <a:cxn ang="0">
                    <a:pos x="T4" y="T5"/>
                  </a:cxn>
                  <a:cxn ang="0">
                    <a:pos x="T6" y="T7"/>
                  </a:cxn>
                  <a:cxn ang="0">
                    <a:pos x="T8" y="T9"/>
                  </a:cxn>
                  <a:cxn ang="0">
                    <a:pos x="T10" y="T11"/>
                  </a:cxn>
                </a:cxnLst>
                <a:rect l="0" t="0" r="r" b="b"/>
                <a:pathLst>
                  <a:path w="8820" h="19">
                    <a:moveTo>
                      <a:pt x="0" y="9"/>
                    </a:moveTo>
                    <a:lnTo>
                      <a:pt x="0" y="19"/>
                    </a:lnTo>
                    <a:lnTo>
                      <a:pt x="8820" y="19"/>
                    </a:lnTo>
                    <a:lnTo>
                      <a:pt x="8820" y="0"/>
                    </a:lnTo>
                    <a:lnTo>
                      <a:pt x="0" y="0"/>
                    </a:ln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1" name="Freeform 157"/>
              <p:cNvSpPr>
                <a:spLocks/>
              </p:cNvSpPr>
              <p:nvPr/>
            </p:nvSpPr>
            <p:spPr bwMode="auto">
              <a:xfrm>
                <a:off x="875" y="723"/>
                <a:ext cx="44" cy="33"/>
              </a:xfrm>
              <a:custGeom>
                <a:avLst/>
                <a:gdLst>
                  <a:gd name="T0" fmla="*/ 0 w 87"/>
                  <a:gd name="T1" fmla="*/ 0 h 66"/>
                  <a:gd name="T2" fmla="*/ 0 w 87"/>
                  <a:gd name="T3" fmla="*/ 17 h 66"/>
                  <a:gd name="T4" fmla="*/ 77 w 87"/>
                  <a:gd name="T5" fmla="*/ 66 h 66"/>
                  <a:gd name="T6" fmla="*/ 87 w 87"/>
                  <a:gd name="T7" fmla="*/ 50 h 66"/>
                  <a:gd name="T8" fmla="*/ 11 w 87"/>
                  <a:gd name="T9" fmla="*/ 0 h 66"/>
                  <a:gd name="T10" fmla="*/ 11 w 87"/>
                  <a:gd name="T11" fmla="*/ 17 h 66"/>
                  <a:gd name="T12" fmla="*/ 0 w 8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87" h="66">
                    <a:moveTo>
                      <a:pt x="0" y="0"/>
                    </a:moveTo>
                    <a:lnTo>
                      <a:pt x="0" y="17"/>
                    </a:lnTo>
                    <a:lnTo>
                      <a:pt x="77" y="66"/>
                    </a:lnTo>
                    <a:lnTo>
                      <a:pt x="87" y="50"/>
                    </a:lnTo>
                    <a:lnTo>
                      <a:pt x="11" y="0"/>
                    </a:lnTo>
                    <a:lnTo>
                      <a:pt x="11" y="1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2" name="Freeform 158"/>
              <p:cNvSpPr>
                <a:spLocks/>
              </p:cNvSpPr>
              <p:nvPr/>
            </p:nvSpPr>
            <p:spPr bwMode="auto">
              <a:xfrm>
                <a:off x="869" y="723"/>
                <a:ext cx="6" cy="8"/>
              </a:xfrm>
              <a:custGeom>
                <a:avLst/>
                <a:gdLst>
                  <a:gd name="T0" fmla="*/ 13 w 13"/>
                  <a:gd name="T1" fmla="*/ 0 h 17"/>
                  <a:gd name="T2" fmla="*/ 0 w 13"/>
                  <a:gd name="T3" fmla="*/ 8 h 17"/>
                  <a:gd name="T4" fmla="*/ 13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lnTo>
                      <a:pt x="0" y="8"/>
                    </a:lnTo>
                    <a:lnTo>
                      <a:pt x="13" y="17"/>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3" name="Freeform 159"/>
              <p:cNvSpPr>
                <a:spLocks/>
              </p:cNvSpPr>
              <p:nvPr/>
            </p:nvSpPr>
            <p:spPr bwMode="auto">
              <a:xfrm>
                <a:off x="875" y="698"/>
                <a:ext cx="44" cy="33"/>
              </a:xfrm>
              <a:custGeom>
                <a:avLst/>
                <a:gdLst>
                  <a:gd name="T0" fmla="*/ 82 w 87"/>
                  <a:gd name="T1" fmla="*/ 8 h 67"/>
                  <a:gd name="T2" fmla="*/ 77 w 87"/>
                  <a:gd name="T3" fmla="*/ 0 h 67"/>
                  <a:gd name="T4" fmla="*/ 0 w 87"/>
                  <a:gd name="T5" fmla="*/ 50 h 67"/>
                  <a:gd name="T6" fmla="*/ 11 w 87"/>
                  <a:gd name="T7" fmla="*/ 67 h 67"/>
                  <a:gd name="T8" fmla="*/ 87 w 87"/>
                  <a:gd name="T9" fmla="*/ 17 h 67"/>
                  <a:gd name="T10" fmla="*/ 82 w 87"/>
                  <a:gd name="T11" fmla="*/ 8 h 67"/>
                </a:gdLst>
                <a:ahLst/>
                <a:cxnLst>
                  <a:cxn ang="0">
                    <a:pos x="T0" y="T1"/>
                  </a:cxn>
                  <a:cxn ang="0">
                    <a:pos x="T2" y="T3"/>
                  </a:cxn>
                  <a:cxn ang="0">
                    <a:pos x="T4" y="T5"/>
                  </a:cxn>
                  <a:cxn ang="0">
                    <a:pos x="T6" y="T7"/>
                  </a:cxn>
                  <a:cxn ang="0">
                    <a:pos x="T8" y="T9"/>
                  </a:cxn>
                  <a:cxn ang="0">
                    <a:pos x="T10" y="T11"/>
                  </a:cxn>
                </a:cxnLst>
                <a:rect l="0" t="0" r="r" b="b"/>
                <a:pathLst>
                  <a:path w="87" h="67">
                    <a:moveTo>
                      <a:pt x="82" y="8"/>
                    </a:moveTo>
                    <a:lnTo>
                      <a:pt x="77" y="0"/>
                    </a:lnTo>
                    <a:lnTo>
                      <a:pt x="0" y="50"/>
                    </a:lnTo>
                    <a:lnTo>
                      <a:pt x="11" y="67"/>
                    </a:lnTo>
                    <a:lnTo>
                      <a:pt x="87" y="17"/>
                    </a:lnTo>
                    <a:lnTo>
                      <a:pt x="82"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4" name="Rectangle 160"/>
              <p:cNvSpPr>
                <a:spLocks noChangeArrowheads="1"/>
              </p:cNvSpPr>
              <p:nvPr/>
            </p:nvSpPr>
            <p:spPr bwMode="auto">
              <a:xfrm>
                <a:off x="2216" y="660"/>
                <a:ext cx="1949" cy="1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1665" name="Freeform 161"/>
              <p:cNvSpPr>
                <a:spLocks/>
              </p:cNvSpPr>
              <p:nvPr/>
            </p:nvSpPr>
            <p:spPr bwMode="auto">
              <a:xfrm>
                <a:off x="2216" y="655"/>
                <a:ext cx="1954" cy="10"/>
              </a:xfrm>
              <a:custGeom>
                <a:avLst/>
                <a:gdLst>
                  <a:gd name="T0" fmla="*/ 3909 w 3909"/>
                  <a:gd name="T1" fmla="*/ 9 h 19"/>
                  <a:gd name="T2" fmla="*/ 3899 w 3909"/>
                  <a:gd name="T3" fmla="*/ 0 h 19"/>
                  <a:gd name="T4" fmla="*/ 0 w 3909"/>
                  <a:gd name="T5" fmla="*/ 0 h 19"/>
                  <a:gd name="T6" fmla="*/ 0 w 3909"/>
                  <a:gd name="T7" fmla="*/ 19 h 19"/>
                  <a:gd name="T8" fmla="*/ 3899 w 3909"/>
                  <a:gd name="T9" fmla="*/ 19 h 19"/>
                  <a:gd name="T10" fmla="*/ 3889 w 3909"/>
                  <a:gd name="T11" fmla="*/ 9 h 19"/>
                  <a:gd name="T12" fmla="*/ 3909 w 3909"/>
                  <a:gd name="T13" fmla="*/ 9 h 19"/>
                  <a:gd name="T14" fmla="*/ 3909 w 3909"/>
                  <a:gd name="T15" fmla="*/ 0 h 19"/>
                  <a:gd name="T16" fmla="*/ 3899 w 3909"/>
                  <a:gd name="T17" fmla="*/ 0 h 19"/>
                  <a:gd name="T18" fmla="*/ 3909 w 390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9" h="19">
                    <a:moveTo>
                      <a:pt x="3909" y="9"/>
                    </a:moveTo>
                    <a:lnTo>
                      <a:pt x="3899" y="0"/>
                    </a:lnTo>
                    <a:lnTo>
                      <a:pt x="0" y="0"/>
                    </a:lnTo>
                    <a:lnTo>
                      <a:pt x="0" y="19"/>
                    </a:lnTo>
                    <a:lnTo>
                      <a:pt x="3899" y="19"/>
                    </a:lnTo>
                    <a:lnTo>
                      <a:pt x="3889" y="9"/>
                    </a:lnTo>
                    <a:lnTo>
                      <a:pt x="3909" y="9"/>
                    </a:lnTo>
                    <a:lnTo>
                      <a:pt x="3909" y="0"/>
                    </a:lnTo>
                    <a:lnTo>
                      <a:pt x="3899" y="0"/>
                    </a:lnTo>
                    <a:lnTo>
                      <a:pt x="3909"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6" name="Freeform 162"/>
              <p:cNvSpPr>
                <a:spLocks/>
              </p:cNvSpPr>
              <p:nvPr/>
            </p:nvSpPr>
            <p:spPr bwMode="auto">
              <a:xfrm>
                <a:off x="4160" y="660"/>
                <a:ext cx="10" cy="139"/>
              </a:xfrm>
              <a:custGeom>
                <a:avLst/>
                <a:gdLst>
                  <a:gd name="T0" fmla="*/ 10 w 20"/>
                  <a:gd name="T1" fmla="*/ 278 h 278"/>
                  <a:gd name="T2" fmla="*/ 20 w 20"/>
                  <a:gd name="T3" fmla="*/ 268 h 278"/>
                  <a:gd name="T4" fmla="*/ 20 w 20"/>
                  <a:gd name="T5" fmla="*/ 0 h 278"/>
                  <a:gd name="T6" fmla="*/ 0 w 20"/>
                  <a:gd name="T7" fmla="*/ 0 h 278"/>
                  <a:gd name="T8" fmla="*/ 0 w 20"/>
                  <a:gd name="T9" fmla="*/ 268 h 278"/>
                  <a:gd name="T10" fmla="*/ 10 w 20"/>
                  <a:gd name="T11" fmla="*/ 259 h 278"/>
                  <a:gd name="T12" fmla="*/ 10 w 20"/>
                  <a:gd name="T13" fmla="*/ 278 h 278"/>
                  <a:gd name="T14" fmla="*/ 20 w 20"/>
                  <a:gd name="T15" fmla="*/ 278 h 278"/>
                  <a:gd name="T16" fmla="*/ 20 w 20"/>
                  <a:gd name="T17" fmla="*/ 268 h 278"/>
                  <a:gd name="T18" fmla="*/ 10 w 20"/>
                  <a:gd name="T1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78">
                    <a:moveTo>
                      <a:pt x="10" y="278"/>
                    </a:moveTo>
                    <a:lnTo>
                      <a:pt x="20" y="268"/>
                    </a:lnTo>
                    <a:lnTo>
                      <a:pt x="20" y="0"/>
                    </a:lnTo>
                    <a:lnTo>
                      <a:pt x="0" y="0"/>
                    </a:lnTo>
                    <a:lnTo>
                      <a:pt x="0" y="268"/>
                    </a:lnTo>
                    <a:lnTo>
                      <a:pt x="10" y="259"/>
                    </a:lnTo>
                    <a:lnTo>
                      <a:pt x="10" y="278"/>
                    </a:lnTo>
                    <a:lnTo>
                      <a:pt x="20" y="278"/>
                    </a:lnTo>
                    <a:lnTo>
                      <a:pt x="20" y="268"/>
                    </a:lnTo>
                    <a:lnTo>
                      <a:pt x="10" y="2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7" name="Freeform 163"/>
              <p:cNvSpPr>
                <a:spLocks/>
              </p:cNvSpPr>
              <p:nvPr/>
            </p:nvSpPr>
            <p:spPr bwMode="auto">
              <a:xfrm>
                <a:off x="2211" y="789"/>
                <a:ext cx="1954" cy="10"/>
              </a:xfrm>
              <a:custGeom>
                <a:avLst/>
                <a:gdLst>
                  <a:gd name="T0" fmla="*/ 0 w 3908"/>
                  <a:gd name="T1" fmla="*/ 9 h 19"/>
                  <a:gd name="T2" fmla="*/ 9 w 3908"/>
                  <a:gd name="T3" fmla="*/ 19 h 19"/>
                  <a:gd name="T4" fmla="*/ 3908 w 3908"/>
                  <a:gd name="T5" fmla="*/ 19 h 19"/>
                  <a:gd name="T6" fmla="*/ 3908 w 3908"/>
                  <a:gd name="T7" fmla="*/ 0 h 19"/>
                  <a:gd name="T8" fmla="*/ 9 w 3908"/>
                  <a:gd name="T9" fmla="*/ 0 h 19"/>
                  <a:gd name="T10" fmla="*/ 19 w 3908"/>
                  <a:gd name="T11" fmla="*/ 9 h 19"/>
                  <a:gd name="T12" fmla="*/ 0 w 3908"/>
                  <a:gd name="T13" fmla="*/ 9 h 19"/>
                  <a:gd name="T14" fmla="*/ 0 w 3908"/>
                  <a:gd name="T15" fmla="*/ 19 h 19"/>
                  <a:gd name="T16" fmla="*/ 9 w 3908"/>
                  <a:gd name="T17" fmla="*/ 19 h 19"/>
                  <a:gd name="T18" fmla="*/ 0 w 3908"/>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8" h="19">
                    <a:moveTo>
                      <a:pt x="0" y="9"/>
                    </a:moveTo>
                    <a:lnTo>
                      <a:pt x="9" y="19"/>
                    </a:lnTo>
                    <a:lnTo>
                      <a:pt x="3908" y="19"/>
                    </a:lnTo>
                    <a:lnTo>
                      <a:pt x="3908" y="0"/>
                    </a:lnTo>
                    <a:lnTo>
                      <a:pt x="9" y="0"/>
                    </a:lnTo>
                    <a:lnTo>
                      <a:pt x="19" y="9"/>
                    </a:lnTo>
                    <a:lnTo>
                      <a:pt x="0" y="9"/>
                    </a:lnTo>
                    <a:lnTo>
                      <a:pt x="0" y="19"/>
                    </a:lnTo>
                    <a:lnTo>
                      <a:pt x="9" y="19"/>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8" name="Freeform 164"/>
              <p:cNvSpPr>
                <a:spLocks/>
              </p:cNvSpPr>
              <p:nvPr/>
            </p:nvSpPr>
            <p:spPr bwMode="auto">
              <a:xfrm>
                <a:off x="2211" y="655"/>
                <a:ext cx="10" cy="139"/>
              </a:xfrm>
              <a:custGeom>
                <a:avLst/>
                <a:gdLst>
                  <a:gd name="T0" fmla="*/ 9 w 19"/>
                  <a:gd name="T1" fmla="*/ 0 h 277"/>
                  <a:gd name="T2" fmla="*/ 0 w 19"/>
                  <a:gd name="T3" fmla="*/ 9 h 277"/>
                  <a:gd name="T4" fmla="*/ 0 w 19"/>
                  <a:gd name="T5" fmla="*/ 277 h 277"/>
                  <a:gd name="T6" fmla="*/ 19 w 19"/>
                  <a:gd name="T7" fmla="*/ 277 h 277"/>
                  <a:gd name="T8" fmla="*/ 19 w 19"/>
                  <a:gd name="T9" fmla="*/ 9 h 277"/>
                  <a:gd name="T10" fmla="*/ 9 w 19"/>
                  <a:gd name="T11" fmla="*/ 19 h 277"/>
                  <a:gd name="T12" fmla="*/ 9 w 19"/>
                  <a:gd name="T13" fmla="*/ 0 h 277"/>
                  <a:gd name="T14" fmla="*/ 0 w 19"/>
                  <a:gd name="T15" fmla="*/ 0 h 277"/>
                  <a:gd name="T16" fmla="*/ 0 w 19"/>
                  <a:gd name="T17" fmla="*/ 9 h 277"/>
                  <a:gd name="T18" fmla="*/ 9 w 19"/>
                  <a:gd name="T19"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77">
                    <a:moveTo>
                      <a:pt x="9" y="0"/>
                    </a:moveTo>
                    <a:lnTo>
                      <a:pt x="0" y="9"/>
                    </a:lnTo>
                    <a:lnTo>
                      <a:pt x="0" y="277"/>
                    </a:lnTo>
                    <a:lnTo>
                      <a:pt x="19" y="277"/>
                    </a:lnTo>
                    <a:lnTo>
                      <a:pt x="19" y="9"/>
                    </a:lnTo>
                    <a:lnTo>
                      <a:pt x="9" y="19"/>
                    </a:lnTo>
                    <a:lnTo>
                      <a:pt x="9" y="0"/>
                    </a:lnTo>
                    <a:lnTo>
                      <a:pt x="0" y="0"/>
                    </a:lnTo>
                    <a:lnTo>
                      <a:pt x="0" y="9"/>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69" name="Freeform 165"/>
              <p:cNvSpPr>
                <a:spLocks noEditPoints="1"/>
              </p:cNvSpPr>
              <p:nvPr/>
            </p:nvSpPr>
            <p:spPr bwMode="auto">
              <a:xfrm>
                <a:off x="2522" y="674"/>
                <a:ext cx="490" cy="87"/>
              </a:xfrm>
              <a:custGeom>
                <a:avLst/>
                <a:gdLst>
                  <a:gd name="T0" fmla="*/ 25 w 979"/>
                  <a:gd name="T1" fmla="*/ 138 h 174"/>
                  <a:gd name="T2" fmla="*/ 41 w 979"/>
                  <a:gd name="T3" fmla="*/ 152 h 174"/>
                  <a:gd name="T4" fmla="*/ 69 w 979"/>
                  <a:gd name="T5" fmla="*/ 152 h 174"/>
                  <a:gd name="T6" fmla="*/ 87 w 979"/>
                  <a:gd name="T7" fmla="*/ 132 h 174"/>
                  <a:gd name="T8" fmla="*/ 87 w 979"/>
                  <a:gd name="T9" fmla="*/ 101 h 174"/>
                  <a:gd name="T10" fmla="*/ 69 w 979"/>
                  <a:gd name="T11" fmla="*/ 83 h 174"/>
                  <a:gd name="T12" fmla="*/ 44 w 979"/>
                  <a:gd name="T13" fmla="*/ 82 h 174"/>
                  <a:gd name="T14" fmla="*/ 29 w 979"/>
                  <a:gd name="T15" fmla="*/ 89 h 174"/>
                  <a:gd name="T16" fmla="*/ 21 w 979"/>
                  <a:gd name="T17" fmla="*/ 5 h 174"/>
                  <a:gd name="T18" fmla="*/ 29 w 979"/>
                  <a:gd name="T19" fmla="*/ 72 h 174"/>
                  <a:gd name="T20" fmla="*/ 60 w 979"/>
                  <a:gd name="T21" fmla="*/ 60 h 174"/>
                  <a:gd name="T22" fmla="*/ 80 w 979"/>
                  <a:gd name="T23" fmla="*/ 63 h 174"/>
                  <a:gd name="T24" fmla="*/ 96 w 979"/>
                  <a:gd name="T25" fmla="*/ 75 h 174"/>
                  <a:gd name="T26" fmla="*/ 110 w 979"/>
                  <a:gd name="T27" fmla="*/ 115 h 174"/>
                  <a:gd name="T28" fmla="*/ 97 w 979"/>
                  <a:gd name="T29" fmla="*/ 155 h 174"/>
                  <a:gd name="T30" fmla="*/ 79 w 979"/>
                  <a:gd name="T31" fmla="*/ 170 h 174"/>
                  <a:gd name="T32" fmla="*/ 53 w 979"/>
                  <a:gd name="T33" fmla="*/ 174 h 174"/>
                  <a:gd name="T34" fmla="*/ 33 w 979"/>
                  <a:gd name="T35" fmla="*/ 171 h 174"/>
                  <a:gd name="T36" fmla="*/ 17 w 979"/>
                  <a:gd name="T37" fmla="*/ 162 h 174"/>
                  <a:gd name="T38" fmla="*/ 0 w 979"/>
                  <a:gd name="T39" fmla="*/ 127 h 174"/>
                  <a:gd name="T40" fmla="*/ 184 w 979"/>
                  <a:gd name="T41" fmla="*/ 44 h 174"/>
                  <a:gd name="T42" fmla="*/ 162 w 979"/>
                  <a:gd name="T43" fmla="*/ 58 h 174"/>
                  <a:gd name="T44" fmla="*/ 146 w 979"/>
                  <a:gd name="T45" fmla="*/ 45 h 174"/>
                  <a:gd name="T46" fmla="*/ 177 w 979"/>
                  <a:gd name="T47" fmla="*/ 25 h 174"/>
                  <a:gd name="T48" fmla="*/ 196 w 979"/>
                  <a:gd name="T49" fmla="*/ 2 h 174"/>
                  <a:gd name="T50" fmla="*/ 382 w 979"/>
                  <a:gd name="T51" fmla="*/ 23 h 174"/>
                  <a:gd name="T52" fmla="*/ 461 w 979"/>
                  <a:gd name="T53" fmla="*/ 23 h 174"/>
                  <a:gd name="T54" fmla="*/ 485 w 979"/>
                  <a:gd name="T55" fmla="*/ 173 h 174"/>
                  <a:gd name="T56" fmla="*/ 562 w 979"/>
                  <a:gd name="T57" fmla="*/ 3 h 174"/>
                  <a:gd name="T58" fmla="*/ 589 w 979"/>
                  <a:gd name="T59" fmla="*/ 9 h 174"/>
                  <a:gd name="T60" fmla="*/ 612 w 979"/>
                  <a:gd name="T61" fmla="*/ 30 h 174"/>
                  <a:gd name="T62" fmla="*/ 625 w 979"/>
                  <a:gd name="T63" fmla="*/ 66 h 174"/>
                  <a:gd name="T64" fmla="*/ 626 w 979"/>
                  <a:gd name="T65" fmla="*/ 105 h 174"/>
                  <a:gd name="T66" fmla="*/ 618 w 979"/>
                  <a:gd name="T67" fmla="*/ 135 h 174"/>
                  <a:gd name="T68" fmla="*/ 603 w 979"/>
                  <a:gd name="T69" fmla="*/ 155 h 174"/>
                  <a:gd name="T70" fmla="*/ 585 w 979"/>
                  <a:gd name="T71" fmla="*/ 166 h 174"/>
                  <a:gd name="T72" fmla="*/ 562 w 979"/>
                  <a:gd name="T73" fmla="*/ 173 h 174"/>
                  <a:gd name="T74" fmla="*/ 508 w 979"/>
                  <a:gd name="T75" fmla="*/ 152 h 174"/>
                  <a:gd name="T76" fmla="*/ 566 w 979"/>
                  <a:gd name="T77" fmla="*/ 150 h 174"/>
                  <a:gd name="T78" fmla="*/ 584 w 979"/>
                  <a:gd name="T79" fmla="*/ 144 h 174"/>
                  <a:gd name="T80" fmla="*/ 598 w 979"/>
                  <a:gd name="T81" fmla="*/ 126 h 174"/>
                  <a:gd name="T82" fmla="*/ 605 w 979"/>
                  <a:gd name="T83" fmla="*/ 96 h 174"/>
                  <a:gd name="T84" fmla="*/ 599 w 979"/>
                  <a:gd name="T85" fmla="*/ 53 h 174"/>
                  <a:gd name="T86" fmla="*/ 580 w 979"/>
                  <a:gd name="T87" fmla="*/ 29 h 174"/>
                  <a:gd name="T88" fmla="*/ 554 w 979"/>
                  <a:gd name="T89" fmla="*/ 23 h 174"/>
                  <a:gd name="T90" fmla="*/ 655 w 979"/>
                  <a:gd name="T91" fmla="*/ 173 h 174"/>
                  <a:gd name="T92" fmla="*/ 732 w 979"/>
                  <a:gd name="T93" fmla="*/ 131 h 174"/>
                  <a:gd name="T94" fmla="*/ 738 w 979"/>
                  <a:gd name="T95" fmla="*/ 143 h 174"/>
                  <a:gd name="T96" fmla="*/ 782 w 979"/>
                  <a:gd name="T97" fmla="*/ 2 h 174"/>
                  <a:gd name="T98" fmla="*/ 795 w 979"/>
                  <a:gd name="T99" fmla="*/ 28 h 174"/>
                  <a:gd name="T100" fmla="*/ 678 w 979"/>
                  <a:gd name="T101" fmla="*/ 173 h 174"/>
                  <a:gd name="T102" fmla="*/ 906 w 979"/>
                  <a:gd name="T103" fmla="*/ 69 h 174"/>
                  <a:gd name="T104" fmla="*/ 925 w 979"/>
                  <a:gd name="T105" fmla="*/ 30 h 174"/>
                  <a:gd name="T106" fmla="*/ 930 w 979"/>
                  <a:gd name="T107" fmla="*/ 14 h 174"/>
                  <a:gd name="T108" fmla="*/ 942 w 979"/>
                  <a:gd name="T109" fmla="*/ 3 h 174"/>
                  <a:gd name="T110" fmla="*/ 964 w 979"/>
                  <a:gd name="T111" fmla="*/ 0 h 174"/>
                  <a:gd name="T112" fmla="*/ 976 w 979"/>
                  <a:gd name="T113" fmla="*/ 22 h 174"/>
                  <a:gd name="T114" fmla="*/ 963 w 979"/>
                  <a:gd name="T115" fmla="*/ 21 h 174"/>
                  <a:gd name="T116" fmla="*/ 950 w 979"/>
                  <a:gd name="T117" fmla="*/ 25 h 174"/>
                  <a:gd name="T118" fmla="*/ 946 w 979"/>
                  <a:gd name="T119" fmla="*/ 39 h 174"/>
                  <a:gd name="T120" fmla="*/ 946 w 979"/>
                  <a:gd name="T121" fmla="*/ 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9" h="174">
                    <a:moveTo>
                      <a:pt x="0" y="127"/>
                    </a:moveTo>
                    <a:lnTo>
                      <a:pt x="21" y="125"/>
                    </a:lnTo>
                    <a:lnTo>
                      <a:pt x="23" y="132"/>
                    </a:lnTo>
                    <a:lnTo>
                      <a:pt x="25" y="138"/>
                    </a:lnTo>
                    <a:lnTo>
                      <a:pt x="28" y="143"/>
                    </a:lnTo>
                    <a:lnTo>
                      <a:pt x="32" y="147"/>
                    </a:lnTo>
                    <a:lnTo>
                      <a:pt x="36" y="150"/>
                    </a:lnTo>
                    <a:lnTo>
                      <a:pt x="41" y="152"/>
                    </a:lnTo>
                    <a:lnTo>
                      <a:pt x="48" y="155"/>
                    </a:lnTo>
                    <a:lnTo>
                      <a:pt x="54" y="155"/>
                    </a:lnTo>
                    <a:lnTo>
                      <a:pt x="62" y="153"/>
                    </a:lnTo>
                    <a:lnTo>
                      <a:pt x="69" y="152"/>
                    </a:lnTo>
                    <a:lnTo>
                      <a:pt x="75" y="149"/>
                    </a:lnTo>
                    <a:lnTo>
                      <a:pt x="80" y="144"/>
                    </a:lnTo>
                    <a:lnTo>
                      <a:pt x="84" y="138"/>
                    </a:lnTo>
                    <a:lnTo>
                      <a:pt x="87" y="132"/>
                    </a:lnTo>
                    <a:lnTo>
                      <a:pt x="89" y="125"/>
                    </a:lnTo>
                    <a:lnTo>
                      <a:pt x="90" y="116"/>
                    </a:lnTo>
                    <a:lnTo>
                      <a:pt x="89" y="108"/>
                    </a:lnTo>
                    <a:lnTo>
                      <a:pt x="87" y="101"/>
                    </a:lnTo>
                    <a:lnTo>
                      <a:pt x="84" y="96"/>
                    </a:lnTo>
                    <a:lnTo>
                      <a:pt x="81" y="90"/>
                    </a:lnTo>
                    <a:lnTo>
                      <a:pt x="76" y="86"/>
                    </a:lnTo>
                    <a:lnTo>
                      <a:pt x="69" y="83"/>
                    </a:lnTo>
                    <a:lnTo>
                      <a:pt x="63" y="82"/>
                    </a:lnTo>
                    <a:lnTo>
                      <a:pt x="54" y="81"/>
                    </a:lnTo>
                    <a:lnTo>
                      <a:pt x="50" y="81"/>
                    </a:lnTo>
                    <a:lnTo>
                      <a:pt x="44" y="82"/>
                    </a:lnTo>
                    <a:lnTo>
                      <a:pt x="40" y="83"/>
                    </a:lnTo>
                    <a:lnTo>
                      <a:pt x="37" y="85"/>
                    </a:lnTo>
                    <a:lnTo>
                      <a:pt x="33" y="87"/>
                    </a:lnTo>
                    <a:lnTo>
                      <a:pt x="29" y="89"/>
                    </a:lnTo>
                    <a:lnTo>
                      <a:pt x="26" y="92"/>
                    </a:lnTo>
                    <a:lnTo>
                      <a:pt x="24" y="96"/>
                    </a:lnTo>
                    <a:lnTo>
                      <a:pt x="4" y="91"/>
                    </a:lnTo>
                    <a:lnTo>
                      <a:pt x="21" y="5"/>
                    </a:lnTo>
                    <a:lnTo>
                      <a:pt x="101" y="5"/>
                    </a:lnTo>
                    <a:lnTo>
                      <a:pt x="101" y="25"/>
                    </a:lnTo>
                    <a:lnTo>
                      <a:pt x="38" y="25"/>
                    </a:lnTo>
                    <a:lnTo>
                      <a:pt x="29" y="72"/>
                    </a:lnTo>
                    <a:lnTo>
                      <a:pt x="37" y="67"/>
                    </a:lnTo>
                    <a:lnTo>
                      <a:pt x="44" y="62"/>
                    </a:lnTo>
                    <a:lnTo>
                      <a:pt x="52" y="61"/>
                    </a:lnTo>
                    <a:lnTo>
                      <a:pt x="60" y="60"/>
                    </a:lnTo>
                    <a:lnTo>
                      <a:pt x="65" y="60"/>
                    </a:lnTo>
                    <a:lnTo>
                      <a:pt x="70" y="61"/>
                    </a:lnTo>
                    <a:lnTo>
                      <a:pt x="75" y="62"/>
                    </a:lnTo>
                    <a:lnTo>
                      <a:pt x="80" y="63"/>
                    </a:lnTo>
                    <a:lnTo>
                      <a:pt x="84" y="66"/>
                    </a:lnTo>
                    <a:lnTo>
                      <a:pt x="89" y="69"/>
                    </a:lnTo>
                    <a:lnTo>
                      <a:pt x="92" y="72"/>
                    </a:lnTo>
                    <a:lnTo>
                      <a:pt x="96" y="75"/>
                    </a:lnTo>
                    <a:lnTo>
                      <a:pt x="103" y="84"/>
                    </a:lnTo>
                    <a:lnTo>
                      <a:pt x="107" y="93"/>
                    </a:lnTo>
                    <a:lnTo>
                      <a:pt x="109" y="103"/>
                    </a:lnTo>
                    <a:lnTo>
                      <a:pt x="110" y="115"/>
                    </a:lnTo>
                    <a:lnTo>
                      <a:pt x="109" y="126"/>
                    </a:lnTo>
                    <a:lnTo>
                      <a:pt x="107" y="136"/>
                    </a:lnTo>
                    <a:lnTo>
                      <a:pt x="103" y="146"/>
                    </a:lnTo>
                    <a:lnTo>
                      <a:pt x="97" y="155"/>
                    </a:lnTo>
                    <a:lnTo>
                      <a:pt x="93" y="160"/>
                    </a:lnTo>
                    <a:lnTo>
                      <a:pt x="89" y="163"/>
                    </a:lnTo>
                    <a:lnTo>
                      <a:pt x="83" y="166"/>
                    </a:lnTo>
                    <a:lnTo>
                      <a:pt x="79" y="170"/>
                    </a:lnTo>
                    <a:lnTo>
                      <a:pt x="72" y="172"/>
                    </a:lnTo>
                    <a:lnTo>
                      <a:pt x="67" y="173"/>
                    </a:lnTo>
                    <a:lnTo>
                      <a:pt x="61" y="174"/>
                    </a:lnTo>
                    <a:lnTo>
                      <a:pt x="53" y="174"/>
                    </a:lnTo>
                    <a:lnTo>
                      <a:pt x="48" y="174"/>
                    </a:lnTo>
                    <a:lnTo>
                      <a:pt x="42" y="173"/>
                    </a:lnTo>
                    <a:lnTo>
                      <a:pt x="37" y="173"/>
                    </a:lnTo>
                    <a:lnTo>
                      <a:pt x="33" y="171"/>
                    </a:lnTo>
                    <a:lnTo>
                      <a:pt x="28" y="170"/>
                    </a:lnTo>
                    <a:lnTo>
                      <a:pt x="24" y="167"/>
                    </a:lnTo>
                    <a:lnTo>
                      <a:pt x="20" y="165"/>
                    </a:lnTo>
                    <a:lnTo>
                      <a:pt x="17" y="162"/>
                    </a:lnTo>
                    <a:lnTo>
                      <a:pt x="10" y="155"/>
                    </a:lnTo>
                    <a:lnTo>
                      <a:pt x="6" y="147"/>
                    </a:lnTo>
                    <a:lnTo>
                      <a:pt x="3" y="137"/>
                    </a:lnTo>
                    <a:lnTo>
                      <a:pt x="0" y="127"/>
                    </a:lnTo>
                    <a:close/>
                    <a:moveTo>
                      <a:pt x="209" y="173"/>
                    </a:moveTo>
                    <a:lnTo>
                      <a:pt x="189" y="173"/>
                    </a:lnTo>
                    <a:lnTo>
                      <a:pt x="189" y="40"/>
                    </a:lnTo>
                    <a:lnTo>
                      <a:pt x="184" y="44"/>
                    </a:lnTo>
                    <a:lnTo>
                      <a:pt x="180" y="47"/>
                    </a:lnTo>
                    <a:lnTo>
                      <a:pt x="175" y="51"/>
                    </a:lnTo>
                    <a:lnTo>
                      <a:pt x="168" y="55"/>
                    </a:lnTo>
                    <a:lnTo>
                      <a:pt x="162" y="58"/>
                    </a:lnTo>
                    <a:lnTo>
                      <a:pt x="156" y="61"/>
                    </a:lnTo>
                    <a:lnTo>
                      <a:pt x="151" y="63"/>
                    </a:lnTo>
                    <a:lnTo>
                      <a:pt x="146" y="66"/>
                    </a:lnTo>
                    <a:lnTo>
                      <a:pt x="146" y="45"/>
                    </a:lnTo>
                    <a:lnTo>
                      <a:pt x="154" y="41"/>
                    </a:lnTo>
                    <a:lnTo>
                      <a:pt x="163" y="36"/>
                    </a:lnTo>
                    <a:lnTo>
                      <a:pt x="170" y="30"/>
                    </a:lnTo>
                    <a:lnTo>
                      <a:pt x="177" y="25"/>
                    </a:lnTo>
                    <a:lnTo>
                      <a:pt x="183" y="20"/>
                    </a:lnTo>
                    <a:lnTo>
                      <a:pt x="189" y="13"/>
                    </a:lnTo>
                    <a:lnTo>
                      <a:pt x="193" y="8"/>
                    </a:lnTo>
                    <a:lnTo>
                      <a:pt x="196" y="2"/>
                    </a:lnTo>
                    <a:lnTo>
                      <a:pt x="209" y="2"/>
                    </a:lnTo>
                    <a:lnTo>
                      <a:pt x="209" y="173"/>
                    </a:lnTo>
                    <a:close/>
                    <a:moveTo>
                      <a:pt x="382" y="173"/>
                    </a:moveTo>
                    <a:lnTo>
                      <a:pt x="382" y="23"/>
                    </a:lnTo>
                    <a:lnTo>
                      <a:pt x="326" y="23"/>
                    </a:lnTo>
                    <a:lnTo>
                      <a:pt x="326" y="2"/>
                    </a:lnTo>
                    <a:lnTo>
                      <a:pt x="461" y="2"/>
                    </a:lnTo>
                    <a:lnTo>
                      <a:pt x="461" y="23"/>
                    </a:lnTo>
                    <a:lnTo>
                      <a:pt x="405" y="23"/>
                    </a:lnTo>
                    <a:lnTo>
                      <a:pt x="405" y="173"/>
                    </a:lnTo>
                    <a:lnTo>
                      <a:pt x="382" y="173"/>
                    </a:lnTo>
                    <a:close/>
                    <a:moveTo>
                      <a:pt x="485" y="173"/>
                    </a:moveTo>
                    <a:lnTo>
                      <a:pt x="485" y="2"/>
                    </a:lnTo>
                    <a:lnTo>
                      <a:pt x="545" y="2"/>
                    </a:lnTo>
                    <a:lnTo>
                      <a:pt x="554" y="2"/>
                    </a:lnTo>
                    <a:lnTo>
                      <a:pt x="562" y="3"/>
                    </a:lnTo>
                    <a:lnTo>
                      <a:pt x="569" y="3"/>
                    </a:lnTo>
                    <a:lnTo>
                      <a:pt x="575" y="5"/>
                    </a:lnTo>
                    <a:lnTo>
                      <a:pt x="582" y="7"/>
                    </a:lnTo>
                    <a:lnTo>
                      <a:pt x="589" y="9"/>
                    </a:lnTo>
                    <a:lnTo>
                      <a:pt x="595" y="13"/>
                    </a:lnTo>
                    <a:lnTo>
                      <a:pt x="600" y="17"/>
                    </a:lnTo>
                    <a:lnTo>
                      <a:pt x="607" y="24"/>
                    </a:lnTo>
                    <a:lnTo>
                      <a:pt x="612" y="30"/>
                    </a:lnTo>
                    <a:lnTo>
                      <a:pt x="617" y="38"/>
                    </a:lnTo>
                    <a:lnTo>
                      <a:pt x="620" y="46"/>
                    </a:lnTo>
                    <a:lnTo>
                      <a:pt x="623" y="56"/>
                    </a:lnTo>
                    <a:lnTo>
                      <a:pt x="625" y="66"/>
                    </a:lnTo>
                    <a:lnTo>
                      <a:pt x="626" y="76"/>
                    </a:lnTo>
                    <a:lnTo>
                      <a:pt x="627" y="87"/>
                    </a:lnTo>
                    <a:lnTo>
                      <a:pt x="627" y="97"/>
                    </a:lnTo>
                    <a:lnTo>
                      <a:pt x="626" y="105"/>
                    </a:lnTo>
                    <a:lnTo>
                      <a:pt x="624" y="114"/>
                    </a:lnTo>
                    <a:lnTo>
                      <a:pt x="622" y="121"/>
                    </a:lnTo>
                    <a:lnTo>
                      <a:pt x="620" y="129"/>
                    </a:lnTo>
                    <a:lnTo>
                      <a:pt x="618" y="135"/>
                    </a:lnTo>
                    <a:lnTo>
                      <a:pt x="614" y="141"/>
                    </a:lnTo>
                    <a:lnTo>
                      <a:pt x="610" y="146"/>
                    </a:lnTo>
                    <a:lnTo>
                      <a:pt x="607" y="150"/>
                    </a:lnTo>
                    <a:lnTo>
                      <a:pt x="603" y="155"/>
                    </a:lnTo>
                    <a:lnTo>
                      <a:pt x="599" y="159"/>
                    </a:lnTo>
                    <a:lnTo>
                      <a:pt x="595" y="162"/>
                    </a:lnTo>
                    <a:lnTo>
                      <a:pt x="591" y="164"/>
                    </a:lnTo>
                    <a:lnTo>
                      <a:pt x="585" y="166"/>
                    </a:lnTo>
                    <a:lnTo>
                      <a:pt x="580" y="168"/>
                    </a:lnTo>
                    <a:lnTo>
                      <a:pt x="575" y="171"/>
                    </a:lnTo>
                    <a:lnTo>
                      <a:pt x="568" y="172"/>
                    </a:lnTo>
                    <a:lnTo>
                      <a:pt x="562" y="173"/>
                    </a:lnTo>
                    <a:lnTo>
                      <a:pt x="554" y="173"/>
                    </a:lnTo>
                    <a:lnTo>
                      <a:pt x="547" y="173"/>
                    </a:lnTo>
                    <a:lnTo>
                      <a:pt x="485" y="173"/>
                    </a:lnTo>
                    <a:close/>
                    <a:moveTo>
                      <a:pt x="508" y="152"/>
                    </a:moveTo>
                    <a:lnTo>
                      <a:pt x="545" y="152"/>
                    </a:lnTo>
                    <a:lnTo>
                      <a:pt x="553" y="152"/>
                    </a:lnTo>
                    <a:lnTo>
                      <a:pt x="560" y="151"/>
                    </a:lnTo>
                    <a:lnTo>
                      <a:pt x="566" y="150"/>
                    </a:lnTo>
                    <a:lnTo>
                      <a:pt x="571" y="149"/>
                    </a:lnTo>
                    <a:lnTo>
                      <a:pt x="576" y="148"/>
                    </a:lnTo>
                    <a:lnTo>
                      <a:pt x="580" y="146"/>
                    </a:lnTo>
                    <a:lnTo>
                      <a:pt x="584" y="144"/>
                    </a:lnTo>
                    <a:lnTo>
                      <a:pt x="588" y="141"/>
                    </a:lnTo>
                    <a:lnTo>
                      <a:pt x="592" y="136"/>
                    </a:lnTo>
                    <a:lnTo>
                      <a:pt x="595" y="131"/>
                    </a:lnTo>
                    <a:lnTo>
                      <a:pt x="598" y="126"/>
                    </a:lnTo>
                    <a:lnTo>
                      <a:pt x="600" y="119"/>
                    </a:lnTo>
                    <a:lnTo>
                      <a:pt x="602" y="112"/>
                    </a:lnTo>
                    <a:lnTo>
                      <a:pt x="604" y="104"/>
                    </a:lnTo>
                    <a:lnTo>
                      <a:pt x="605" y="96"/>
                    </a:lnTo>
                    <a:lnTo>
                      <a:pt x="605" y="87"/>
                    </a:lnTo>
                    <a:lnTo>
                      <a:pt x="604" y="74"/>
                    </a:lnTo>
                    <a:lnTo>
                      <a:pt x="603" y="62"/>
                    </a:lnTo>
                    <a:lnTo>
                      <a:pt x="599" y="53"/>
                    </a:lnTo>
                    <a:lnTo>
                      <a:pt x="595" y="45"/>
                    </a:lnTo>
                    <a:lnTo>
                      <a:pt x="591" y="39"/>
                    </a:lnTo>
                    <a:lnTo>
                      <a:pt x="585" y="33"/>
                    </a:lnTo>
                    <a:lnTo>
                      <a:pt x="580" y="29"/>
                    </a:lnTo>
                    <a:lnTo>
                      <a:pt x="574" y="26"/>
                    </a:lnTo>
                    <a:lnTo>
                      <a:pt x="568" y="25"/>
                    </a:lnTo>
                    <a:lnTo>
                      <a:pt x="562" y="24"/>
                    </a:lnTo>
                    <a:lnTo>
                      <a:pt x="554" y="23"/>
                    </a:lnTo>
                    <a:lnTo>
                      <a:pt x="545" y="23"/>
                    </a:lnTo>
                    <a:lnTo>
                      <a:pt x="508" y="23"/>
                    </a:lnTo>
                    <a:lnTo>
                      <a:pt x="508" y="152"/>
                    </a:lnTo>
                    <a:close/>
                    <a:moveTo>
                      <a:pt x="655" y="173"/>
                    </a:moveTo>
                    <a:lnTo>
                      <a:pt x="655" y="2"/>
                    </a:lnTo>
                    <a:lnTo>
                      <a:pt x="691" y="2"/>
                    </a:lnTo>
                    <a:lnTo>
                      <a:pt x="728" y="122"/>
                    </a:lnTo>
                    <a:lnTo>
                      <a:pt x="732" y="131"/>
                    </a:lnTo>
                    <a:lnTo>
                      <a:pt x="734" y="137"/>
                    </a:lnTo>
                    <a:lnTo>
                      <a:pt x="735" y="144"/>
                    </a:lnTo>
                    <a:lnTo>
                      <a:pt x="737" y="148"/>
                    </a:lnTo>
                    <a:lnTo>
                      <a:pt x="738" y="143"/>
                    </a:lnTo>
                    <a:lnTo>
                      <a:pt x="740" y="136"/>
                    </a:lnTo>
                    <a:lnTo>
                      <a:pt x="742" y="130"/>
                    </a:lnTo>
                    <a:lnTo>
                      <a:pt x="745" y="121"/>
                    </a:lnTo>
                    <a:lnTo>
                      <a:pt x="782" y="2"/>
                    </a:lnTo>
                    <a:lnTo>
                      <a:pt x="818" y="2"/>
                    </a:lnTo>
                    <a:lnTo>
                      <a:pt x="818" y="173"/>
                    </a:lnTo>
                    <a:lnTo>
                      <a:pt x="795" y="173"/>
                    </a:lnTo>
                    <a:lnTo>
                      <a:pt x="795" y="28"/>
                    </a:lnTo>
                    <a:lnTo>
                      <a:pt x="750" y="173"/>
                    </a:lnTo>
                    <a:lnTo>
                      <a:pt x="723" y="173"/>
                    </a:lnTo>
                    <a:lnTo>
                      <a:pt x="678" y="28"/>
                    </a:lnTo>
                    <a:lnTo>
                      <a:pt x="678" y="173"/>
                    </a:lnTo>
                    <a:lnTo>
                      <a:pt x="655" y="173"/>
                    </a:lnTo>
                    <a:close/>
                    <a:moveTo>
                      <a:pt x="925" y="173"/>
                    </a:moveTo>
                    <a:lnTo>
                      <a:pt x="925" y="69"/>
                    </a:lnTo>
                    <a:lnTo>
                      <a:pt x="906" y="69"/>
                    </a:lnTo>
                    <a:lnTo>
                      <a:pt x="906" y="48"/>
                    </a:lnTo>
                    <a:lnTo>
                      <a:pt x="925" y="48"/>
                    </a:lnTo>
                    <a:lnTo>
                      <a:pt x="925" y="36"/>
                    </a:lnTo>
                    <a:lnTo>
                      <a:pt x="925" y="30"/>
                    </a:lnTo>
                    <a:lnTo>
                      <a:pt x="925" y="25"/>
                    </a:lnTo>
                    <a:lnTo>
                      <a:pt x="926" y="22"/>
                    </a:lnTo>
                    <a:lnTo>
                      <a:pt x="927" y="18"/>
                    </a:lnTo>
                    <a:lnTo>
                      <a:pt x="930" y="14"/>
                    </a:lnTo>
                    <a:lnTo>
                      <a:pt x="932" y="11"/>
                    </a:lnTo>
                    <a:lnTo>
                      <a:pt x="935" y="8"/>
                    </a:lnTo>
                    <a:lnTo>
                      <a:pt x="938" y="6"/>
                    </a:lnTo>
                    <a:lnTo>
                      <a:pt x="942" y="3"/>
                    </a:lnTo>
                    <a:lnTo>
                      <a:pt x="947" y="1"/>
                    </a:lnTo>
                    <a:lnTo>
                      <a:pt x="952" y="0"/>
                    </a:lnTo>
                    <a:lnTo>
                      <a:pt x="959" y="0"/>
                    </a:lnTo>
                    <a:lnTo>
                      <a:pt x="964" y="0"/>
                    </a:lnTo>
                    <a:lnTo>
                      <a:pt x="968" y="1"/>
                    </a:lnTo>
                    <a:lnTo>
                      <a:pt x="974" y="1"/>
                    </a:lnTo>
                    <a:lnTo>
                      <a:pt x="979" y="2"/>
                    </a:lnTo>
                    <a:lnTo>
                      <a:pt x="976" y="22"/>
                    </a:lnTo>
                    <a:lnTo>
                      <a:pt x="973" y="22"/>
                    </a:lnTo>
                    <a:lnTo>
                      <a:pt x="969" y="21"/>
                    </a:lnTo>
                    <a:lnTo>
                      <a:pt x="966" y="21"/>
                    </a:lnTo>
                    <a:lnTo>
                      <a:pt x="963" y="21"/>
                    </a:lnTo>
                    <a:lnTo>
                      <a:pt x="959" y="21"/>
                    </a:lnTo>
                    <a:lnTo>
                      <a:pt x="955" y="22"/>
                    </a:lnTo>
                    <a:lnTo>
                      <a:pt x="952" y="23"/>
                    </a:lnTo>
                    <a:lnTo>
                      <a:pt x="950" y="25"/>
                    </a:lnTo>
                    <a:lnTo>
                      <a:pt x="948" y="27"/>
                    </a:lnTo>
                    <a:lnTo>
                      <a:pt x="947" y="30"/>
                    </a:lnTo>
                    <a:lnTo>
                      <a:pt x="946" y="33"/>
                    </a:lnTo>
                    <a:lnTo>
                      <a:pt x="946" y="39"/>
                    </a:lnTo>
                    <a:lnTo>
                      <a:pt x="946" y="48"/>
                    </a:lnTo>
                    <a:lnTo>
                      <a:pt x="969" y="48"/>
                    </a:lnTo>
                    <a:lnTo>
                      <a:pt x="969" y="69"/>
                    </a:lnTo>
                    <a:lnTo>
                      <a:pt x="946" y="69"/>
                    </a:lnTo>
                    <a:lnTo>
                      <a:pt x="946" y="173"/>
                    </a:lnTo>
                    <a:lnTo>
                      <a:pt x="925"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0" name="Freeform 166"/>
              <p:cNvSpPr>
                <a:spLocks/>
              </p:cNvSpPr>
              <p:nvPr/>
            </p:nvSpPr>
            <p:spPr bwMode="auto">
              <a:xfrm>
                <a:off x="3016" y="698"/>
                <a:ext cx="34" cy="62"/>
              </a:xfrm>
              <a:custGeom>
                <a:avLst/>
                <a:gdLst>
                  <a:gd name="T0" fmla="*/ 0 w 67"/>
                  <a:gd name="T1" fmla="*/ 126 h 126"/>
                  <a:gd name="T2" fmla="*/ 0 w 67"/>
                  <a:gd name="T3" fmla="*/ 1 h 126"/>
                  <a:gd name="T4" fmla="*/ 17 w 67"/>
                  <a:gd name="T5" fmla="*/ 1 h 126"/>
                  <a:gd name="T6" fmla="*/ 17 w 67"/>
                  <a:gd name="T7" fmla="*/ 21 h 126"/>
                  <a:gd name="T8" fmla="*/ 20 w 67"/>
                  <a:gd name="T9" fmla="*/ 15 h 126"/>
                  <a:gd name="T10" fmla="*/ 24 w 67"/>
                  <a:gd name="T11" fmla="*/ 10 h 126"/>
                  <a:gd name="T12" fmla="*/ 28 w 67"/>
                  <a:gd name="T13" fmla="*/ 7 h 126"/>
                  <a:gd name="T14" fmla="*/ 31 w 67"/>
                  <a:gd name="T15" fmla="*/ 4 h 126"/>
                  <a:gd name="T16" fmla="*/ 34 w 67"/>
                  <a:gd name="T17" fmla="*/ 3 h 126"/>
                  <a:gd name="T18" fmla="*/ 37 w 67"/>
                  <a:gd name="T19" fmla="*/ 1 h 126"/>
                  <a:gd name="T20" fmla="*/ 41 w 67"/>
                  <a:gd name="T21" fmla="*/ 0 h 126"/>
                  <a:gd name="T22" fmla="*/ 45 w 67"/>
                  <a:gd name="T23" fmla="*/ 0 h 126"/>
                  <a:gd name="T24" fmla="*/ 50 w 67"/>
                  <a:gd name="T25" fmla="*/ 0 h 126"/>
                  <a:gd name="T26" fmla="*/ 56 w 67"/>
                  <a:gd name="T27" fmla="*/ 1 h 126"/>
                  <a:gd name="T28" fmla="*/ 62 w 67"/>
                  <a:gd name="T29" fmla="*/ 4 h 126"/>
                  <a:gd name="T30" fmla="*/ 67 w 67"/>
                  <a:gd name="T31" fmla="*/ 6 h 126"/>
                  <a:gd name="T32" fmla="*/ 60 w 67"/>
                  <a:gd name="T33" fmla="*/ 25 h 126"/>
                  <a:gd name="T34" fmla="*/ 56 w 67"/>
                  <a:gd name="T35" fmla="*/ 23 h 126"/>
                  <a:gd name="T36" fmla="*/ 52 w 67"/>
                  <a:gd name="T37" fmla="*/ 22 h 126"/>
                  <a:gd name="T38" fmla="*/ 48 w 67"/>
                  <a:gd name="T39" fmla="*/ 21 h 126"/>
                  <a:gd name="T40" fmla="*/ 44 w 67"/>
                  <a:gd name="T41" fmla="*/ 21 h 126"/>
                  <a:gd name="T42" fmla="*/ 41 w 67"/>
                  <a:gd name="T43" fmla="*/ 21 h 126"/>
                  <a:gd name="T44" fmla="*/ 37 w 67"/>
                  <a:gd name="T45" fmla="*/ 22 h 126"/>
                  <a:gd name="T46" fmla="*/ 34 w 67"/>
                  <a:gd name="T47" fmla="*/ 23 h 126"/>
                  <a:gd name="T48" fmla="*/ 32 w 67"/>
                  <a:gd name="T49" fmla="*/ 25 h 126"/>
                  <a:gd name="T50" fmla="*/ 29 w 67"/>
                  <a:gd name="T51" fmla="*/ 27 h 126"/>
                  <a:gd name="T52" fmla="*/ 27 w 67"/>
                  <a:gd name="T53" fmla="*/ 29 h 126"/>
                  <a:gd name="T54" fmla="*/ 25 w 67"/>
                  <a:gd name="T55" fmla="*/ 33 h 126"/>
                  <a:gd name="T56" fmla="*/ 23 w 67"/>
                  <a:gd name="T57" fmla="*/ 36 h 126"/>
                  <a:gd name="T58" fmla="*/ 22 w 67"/>
                  <a:gd name="T59" fmla="*/ 41 h 126"/>
                  <a:gd name="T60" fmla="*/ 21 w 67"/>
                  <a:gd name="T61" fmla="*/ 48 h 126"/>
                  <a:gd name="T62" fmla="*/ 20 w 67"/>
                  <a:gd name="T63" fmla="*/ 54 h 126"/>
                  <a:gd name="T64" fmla="*/ 20 w 67"/>
                  <a:gd name="T65" fmla="*/ 60 h 126"/>
                  <a:gd name="T66" fmla="*/ 20 w 67"/>
                  <a:gd name="T67" fmla="*/ 126 h 126"/>
                  <a:gd name="T68" fmla="*/ 0 w 67"/>
                  <a:gd name="T6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126">
                    <a:moveTo>
                      <a:pt x="0" y="126"/>
                    </a:moveTo>
                    <a:lnTo>
                      <a:pt x="0" y="1"/>
                    </a:lnTo>
                    <a:lnTo>
                      <a:pt x="17" y="1"/>
                    </a:lnTo>
                    <a:lnTo>
                      <a:pt x="17" y="21"/>
                    </a:lnTo>
                    <a:lnTo>
                      <a:pt x="20" y="15"/>
                    </a:lnTo>
                    <a:lnTo>
                      <a:pt x="24" y="10"/>
                    </a:lnTo>
                    <a:lnTo>
                      <a:pt x="28" y="7"/>
                    </a:lnTo>
                    <a:lnTo>
                      <a:pt x="31" y="4"/>
                    </a:lnTo>
                    <a:lnTo>
                      <a:pt x="34" y="3"/>
                    </a:lnTo>
                    <a:lnTo>
                      <a:pt x="37" y="1"/>
                    </a:lnTo>
                    <a:lnTo>
                      <a:pt x="41" y="0"/>
                    </a:lnTo>
                    <a:lnTo>
                      <a:pt x="45" y="0"/>
                    </a:lnTo>
                    <a:lnTo>
                      <a:pt x="50" y="0"/>
                    </a:lnTo>
                    <a:lnTo>
                      <a:pt x="56" y="1"/>
                    </a:lnTo>
                    <a:lnTo>
                      <a:pt x="62" y="4"/>
                    </a:lnTo>
                    <a:lnTo>
                      <a:pt x="67" y="6"/>
                    </a:lnTo>
                    <a:lnTo>
                      <a:pt x="60" y="25"/>
                    </a:lnTo>
                    <a:lnTo>
                      <a:pt x="56" y="23"/>
                    </a:lnTo>
                    <a:lnTo>
                      <a:pt x="52" y="22"/>
                    </a:lnTo>
                    <a:lnTo>
                      <a:pt x="48" y="21"/>
                    </a:lnTo>
                    <a:lnTo>
                      <a:pt x="44" y="21"/>
                    </a:lnTo>
                    <a:lnTo>
                      <a:pt x="41" y="21"/>
                    </a:lnTo>
                    <a:lnTo>
                      <a:pt x="37" y="22"/>
                    </a:lnTo>
                    <a:lnTo>
                      <a:pt x="34" y="23"/>
                    </a:lnTo>
                    <a:lnTo>
                      <a:pt x="32" y="25"/>
                    </a:lnTo>
                    <a:lnTo>
                      <a:pt x="29" y="27"/>
                    </a:lnTo>
                    <a:lnTo>
                      <a:pt x="27" y="29"/>
                    </a:lnTo>
                    <a:lnTo>
                      <a:pt x="25" y="33"/>
                    </a:lnTo>
                    <a:lnTo>
                      <a:pt x="23" y="36"/>
                    </a:lnTo>
                    <a:lnTo>
                      <a:pt x="22" y="41"/>
                    </a:lnTo>
                    <a:lnTo>
                      <a:pt x="21" y="48"/>
                    </a:lnTo>
                    <a:lnTo>
                      <a:pt x="20" y="54"/>
                    </a:lnTo>
                    <a:lnTo>
                      <a:pt x="20" y="60"/>
                    </a:lnTo>
                    <a:lnTo>
                      <a:pt x="20" y="126"/>
                    </a:lnTo>
                    <a:lnTo>
                      <a:pt x="0"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1" name="Freeform 167"/>
              <p:cNvSpPr>
                <a:spLocks noEditPoints="1"/>
              </p:cNvSpPr>
              <p:nvPr/>
            </p:nvSpPr>
            <p:spPr bwMode="auto">
              <a:xfrm>
                <a:off x="3052" y="675"/>
                <a:ext cx="786" cy="108"/>
              </a:xfrm>
              <a:custGeom>
                <a:avLst/>
                <a:gdLst>
                  <a:gd name="T0" fmla="*/ 0 w 1572"/>
                  <a:gd name="T1" fmla="*/ 139 h 217"/>
                  <a:gd name="T2" fmla="*/ 55 w 1572"/>
                  <a:gd name="T3" fmla="*/ 100 h 217"/>
                  <a:gd name="T4" fmla="*/ 70 w 1572"/>
                  <a:gd name="T5" fmla="*/ 67 h 217"/>
                  <a:gd name="T6" fmla="*/ 21 w 1572"/>
                  <a:gd name="T7" fmla="*/ 54 h 217"/>
                  <a:gd name="T8" fmla="*/ 106 w 1572"/>
                  <a:gd name="T9" fmla="*/ 68 h 217"/>
                  <a:gd name="T10" fmla="*/ 89 w 1572"/>
                  <a:gd name="T11" fmla="*/ 164 h 217"/>
                  <a:gd name="T12" fmla="*/ 28 w 1572"/>
                  <a:gd name="T13" fmla="*/ 126 h 217"/>
                  <a:gd name="T14" fmla="*/ 63 w 1572"/>
                  <a:gd name="T15" fmla="*/ 150 h 217"/>
                  <a:gd name="T16" fmla="*/ 170 w 1572"/>
                  <a:gd name="T17" fmla="*/ 54 h 217"/>
                  <a:gd name="T18" fmla="*/ 246 w 1572"/>
                  <a:gd name="T19" fmla="*/ 51 h 217"/>
                  <a:gd name="T20" fmla="*/ 284 w 1572"/>
                  <a:gd name="T21" fmla="*/ 84 h 217"/>
                  <a:gd name="T22" fmla="*/ 233 w 1572"/>
                  <a:gd name="T23" fmla="*/ 93 h 217"/>
                  <a:gd name="T24" fmla="*/ 170 w 1572"/>
                  <a:gd name="T25" fmla="*/ 72 h 217"/>
                  <a:gd name="T26" fmla="*/ 417 w 1572"/>
                  <a:gd name="T27" fmla="*/ 168 h 217"/>
                  <a:gd name="T28" fmla="*/ 330 w 1572"/>
                  <a:gd name="T29" fmla="*/ 124 h 217"/>
                  <a:gd name="T30" fmla="*/ 411 w 1572"/>
                  <a:gd name="T31" fmla="*/ 50 h 217"/>
                  <a:gd name="T32" fmla="*/ 362 w 1572"/>
                  <a:gd name="T33" fmla="*/ 143 h 217"/>
                  <a:gd name="T34" fmla="*/ 419 w 1572"/>
                  <a:gd name="T35" fmla="*/ 79 h 217"/>
                  <a:gd name="T36" fmla="*/ 486 w 1572"/>
                  <a:gd name="T37" fmla="*/ 140 h 217"/>
                  <a:gd name="T38" fmla="*/ 540 w 1572"/>
                  <a:gd name="T39" fmla="*/ 128 h 217"/>
                  <a:gd name="T40" fmla="*/ 465 w 1572"/>
                  <a:gd name="T41" fmla="*/ 81 h 217"/>
                  <a:gd name="T42" fmla="*/ 517 w 1572"/>
                  <a:gd name="T43" fmla="*/ 45 h 217"/>
                  <a:gd name="T44" fmla="*/ 527 w 1572"/>
                  <a:gd name="T45" fmla="*/ 68 h 217"/>
                  <a:gd name="T46" fmla="*/ 491 w 1572"/>
                  <a:gd name="T47" fmla="*/ 87 h 217"/>
                  <a:gd name="T48" fmla="*/ 564 w 1572"/>
                  <a:gd name="T49" fmla="*/ 129 h 217"/>
                  <a:gd name="T50" fmla="*/ 493 w 1572"/>
                  <a:gd name="T51" fmla="*/ 170 h 217"/>
                  <a:gd name="T52" fmla="*/ 655 w 1572"/>
                  <a:gd name="T53" fmla="*/ 109 h 217"/>
                  <a:gd name="T54" fmla="*/ 692 w 1572"/>
                  <a:gd name="T55" fmla="*/ 34 h 217"/>
                  <a:gd name="T56" fmla="*/ 697 w 1572"/>
                  <a:gd name="T57" fmla="*/ 217 h 217"/>
                  <a:gd name="T58" fmla="*/ 783 w 1572"/>
                  <a:gd name="T59" fmla="*/ 99 h 217"/>
                  <a:gd name="T60" fmla="*/ 791 w 1572"/>
                  <a:gd name="T61" fmla="*/ 22 h 217"/>
                  <a:gd name="T62" fmla="*/ 759 w 1572"/>
                  <a:gd name="T63" fmla="*/ 6 h 217"/>
                  <a:gd name="T64" fmla="*/ 837 w 1572"/>
                  <a:gd name="T65" fmla="*/ 49 h 217"/>
                  <a:gd name="T66" fmla="*/ 762 w 1572"/>
                  <a:gd name="T67" fmla="*/ 143 h 217"/>
                  <a:gd name="T68" fmla="*/ 937 w 1572"/>
                  <a:gd name="T69" fmla="*/ 147 h 217"/>
                  <a:gd name="T70" fmla="*/ 904 w 1572"/>
                  <a:gd name="T71" fmla="*/ 89 h 217"/>
                  <a:gd name="T72" fmla="*/ 935 w 1572"/>
                  <a:gd name="T73" fmla="*/ 27 h 217"/>
                  <a:gd name="T74" fmla="*/ 882 w 1572"/>
                  <a:gd name="T75" fmla="*/ 12 h 217"/>
                  <a:gd name="T76" fmla="*/ 961 w 1572"/>
                  <a:gd name="T77" fmla="*/ 27 h 217"/>
                  <a:gd name="T78" fmla="*/ 971 w 1572"/>
                  <a:gd name="T79" fmla="*/ 103 h 217"/>
                  <a:gd name="T80" fmla="*/ 901 w 1572"/>
                  <a:gd name="T81" fmla="*/ 171 h 217"/>
                  <a:gd name="T82" fmla="*/ 1036 w 1572"/>
                  <a:gd name="T83" fmla="*/ 150 h 217"/>
                  <a:gd name="T84" fmla="*/ 1058 w 1572"/>
                  <a:gd name="T85" fmla="*/ 80 h 217"/>
                  <a:gd name="T86" fmla="*/ 1040 w 1572"/>
                  <a:gd name="T87" fmla="*/ 60 h 217"/>
                  <a:gd name="T88" fmla="*/ 1098 w 1572"/>
                  <a:gd name="T89" fmla="*/ 144 h 217"/>
                  <a:gd name="T90" fmla="*/ 1012 w 1572"/>
                  <a:gd name="T91" fmla="*/ 160 h 217"/>
                  <a:gd name="T92" fmla="*/ 1262 w 1572"/>
                  <a:gd name="T93" fmla="*/ 45 h 217"/>
                  <a:gd name="T94" fmla="*/ 1343 w 1572"/>
                  <a:gd name="T95" fmla="*/ 48 h 217"/>
                  <a:gd name="T96" fmla="*/ 1335 w 1572"/>
                  <a:gd name="T97" fmla="*/ 69 h 217"/>
                  <a:gd name="T98" fmla="*/ 1271 w 1572"/>
                  <a:gd name="T99" fmla="*/ 81 h 217"/>
                  <a:gd name="T100" fmla="*/ 1219 w 1572"/>
                  <a:gd name="T101" fmla="*/ 101 h 217"/>
                  <a:gd name="T102" fmla="*/ 1464 w 1572"/>
                  <a:gd name="T103" fmla="*/ 147 h 217"/>
                  <a:gd name="T104" fmla="*/ 1407 w 1572"/>
                  <a:gd name="T105" fmla="*/ 108 h 217"/>
                  <a:gd name="T106" fmla="*/ 1413 w 1572"/>
                  <a:gd name="T107" fmla="*/ 51 h 217"/>
                  <a:gd name="T108" fmla="*/ 1485 w 1572"/>
                  <a:gd name="T109" fmla="*/ 74 h 217"/>
                  <a:gd name="T110" fmla="*/ 1414 w 1572"/>
                  <a:gd name="T111" fmla="*/ 76 h 217"/>
                  <a:gd name="T112" fmla="*/ 1473 w 1572"/>
                  <a:gd name="T113" fmla="*/ 104 h 217"/>
                  <a:gd name="T114" fmla="*/ 1462 w 1572"/>
                  <a:gd name="T115" fmla="*/ 170 h 217"/>
                  <a:gd name="T116" fmla="*/ 1516 w 1572"/>
                  <a:gd name="T117" fmla="*/ 217 h 217"/>
                  <a:gd name="T118" fmla="*/ 1532 w 1572"/>
                  <a:gd name="T119" fmla="*/ 28 h 217"/>
                  <a:gd name="T120" fmla="*/ 1571 w 1572"/>
                  <a:gd name="T121" fmla="*/ 12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2" h="217">
                    <a:moveTo>
                      <a:pt x="88" y="157"/>
                    </a:moveTo>
                    <a:lnTo>
                      <a:pt x="81" y="161"/>
                    </a:lnTo>
                    <a:lnTo>
                      <a:pt x="76" y="164"/>
                    </a:lnTo>
                    <a:lnTo>
                      <a:pt x="70" y="168"/>
                    </a:lnTo>
                    <a:lnTo>
                      <a:pt x="64" y="170"/>
                    </a:lnTo>
                    <a:lnTo>
                      <a:pt x="59" y="171"/>
                    </a:lnTo>
                    <a:lnTo>
                      <a:pt x="53" y="171"/>
                    </a:lnTo>
                    <a:lnTo>
                      <a:pt x="48" y="172"/>
                    </a:lnTo>
                    <a:lnTo>
                      <a:pt x="42" y="172"/>
                    </a:lnTo>
                    <a:lnTo>
                      <a:pt x="32" y="172"/>
                    </a:lnTo>
                    <a:lnTo>
                      <a:pt x="24" y="170"/>
                    </a:lnTo>
                    <a:lnTo>
                      <a:pt x="17" y="168"/>
                    </a:lnTo>
                    <a:lnTo>
                      <a:pt x="10" y="163"/>
                    </a:lnTo>
                    <a:lnTo>
                      <a:pt x="6" y="158"/>
                    </a:lnTo>
                    <a:lnTo>
                      <a:pt x="3" y="153"/>
                    </a:lnTo>
                    <a:lnTo>
                      <a:pt x="1" y="146"/>
                    </a:lnTo>
                    <a:lnTo>
                      <a:pt x="0" y="139"/>
                    </a:lnTo>
                    <a:lnTo>
                      <a:pt x="0" y="134"/>
                    </a:lnTo>
                    <a:lnTo>
                      <a:pt x="1" y="130"/>
                    </a:lnTo>
                    <a:lnTo>
                      <a:pt x="2" y="126"/>
                    </a:lnTo>
                    <a:lnTo>
                      <a:pt x="4" y="123"/>
                    </a:lnTo>
                    <a:lnTo>
                      <a:pt x="6" y="118"/>
                    </a:lnTo>
                    <a:lnTo>
                      <a:pt x="8" y="115"/>
                    </a:lnTo>
                    <a:lnTo>
                      <a:pt x="12" y="113"/>
                    </a:lnTo>
                    <a:lnTo>
                      <a:pt x="15" y="111"/>
                    </a:lnTo>
                    <a:lnTo>
                      <a:pt x="18" y="109"/>
                    </a:lnTo>
                    <a:lnTo>
                      <a:pt x="22" y="106"/>
                    </a:lnTo>
                    <a:lnTo>
                      <a:pt x="26" y="105"/>
                    </a:lnTo>
                    <a:lnTo>
                      <a:pt x="30" y="103"/>
                    </a:lnTo>
                    <a:lnTo>
                      <a:pt x="33" y="102"/>
                    </a:lnTo>
                    <a:lnTo>
                      <a:pt x="37" y="101"/>
                    </a:lnTo>
                    <a:lnTo>
                      <a:pt x="43" y="101"/>
                    </a:lnTo>
                    <a:lnTo>
                      <a:pt x="48" y="100"/>
                    </a:lnTo>
                    <a:lnTo>
                      <a:pt x="55" y="100"/>
                    </a:lnTo>
                    <a:lnTo>
                      <a:pt x="60" y="99"/>
                    </a:lnTo>
                    <a:lnTo>
                      <a:pt x="65" y="98"/>
                    </a:lnTo>
                    <a:lnTo>
                      <a:pt x="71" y="97"/>
                    </a:lnTo>
                    <a:lnTo>
                      <a:pt x="75" y="97"/>
                    </a:lnTo>
                    <a:lnTo>
                      <a:pt x="78" y="96"/>
                    </a:lnTo>
                    <a:lnTo>
                      <a:pt x="82" y="95"/>
                    </a:lnTo>
                    <a:lnTo>
                      <a:pt x="86" y="94"/>
                    </a:lnTo>
                    <a:lnTo>
                      <a:pt x="86" y="91"/>
                    </a:lnTo>
                    <a:lnTo>
                      <a:pt x="86" y="90"/>
                    </a:lnTo>
                    <a:lnTo>
                      <a:pt x="86" y="89"/>
                    </a:lnTo>
                    <a:lnTo>
                      <a:pt x="86" y="88"/>
                    </a:lnTo>
                    <a:lnTo>
                      <a:pt x="86" y="83"/>
                    </a:lnTo>
                    <a:lnTo>
                      <a:pt x="85" y="79"/>
                    </a:lnTo>
                    <a:lnTo>
                      <a:pt x="82" y="75"/>
                    </a:lnTo>
                    <a:lnTo>
                      <a:pt x="79" y="72"/>
                    </a:lnTo>
                    <a:lnTo>
                      <a:pt x="75" y="69"/>
                    </a:lnTo>
                    <a:lnTo>
                      <a:pt x="70" y="67"/>
                    </a:lnTo>
                    <a:lnTo>
                      <a:pt x="63" y="66"/>
                    </a:lnTo>
                    <a:lnTo>
                      <a:pt x="56" y="66"/>
                    </a:lnTo>
                    <a:lnTo>
                      <a:pt x="49" y="66"/>
                    </a:lnTo>
                    <a:lnTo>
                      <a:pt x="44" y="67"/>
                    </a:lnTo>
                    <a:lnTo>
                      <a:pt x="38" y="68"/>
                    </a:lnTo>
                    <a:lnTo>
                      <a:pt x="34" y="70"/>
                    </a:lnTo>
                    <a:lnTo>
                      <a:pt x="31" y="73"/>
                    </a:lnTo>
                    <a:lnTo>
                      <a:pt x="29" y="76"/>
                    </a:lnTo>
                    <a:lnTo>
                      <a:pt x="27" y="81"/>
                    </a:lnTo>
                    <a:lnTo>
                      <a:pt x="24" y="86"/>
                    </a:lnTo>
                    <a:lnTo>
                      <a:pt x="4" y="82"/>
                    </a:lnTo>
                    <a:lnTo>
                      <a:pt x="5" y="75"/>
                    </a:lnTo>
                    <a:lnTo>
                      <a:pt x="7" y="70"/>
                    </a:lnTo>
                    <a:lnTo>
                      <a:pt x="9" y="66"/>
                    </a:lnTo>
                    <a:lnTo>
                      <a:pt x="13" y="61"/>
                    </a:lnTo>
                    <a:lnTo>
                      <a:pt x="16" y="57"/>
                    </a:lnTo>
                    <a:lnTo>
                      <a:pt x="21" y="54"/>
                    </a:lnTo>
                    <a:lnTo>
                      <a:pt x="26" y="52"/>
                    </a:lnTo>
                    <a:lnTo>
                      <a:pt x="32" y="50"/>
                    </a:lnTo>
                    <a:lnTo>
                      <a:pt x="38" y="48"/>
                    </a:lnTo>
                    <a:lnTo>
                      <a:pt x="45" y="46"/>
                    </a:lnTo>
                    <a:lnTo>
                      <a:pt x="52" y="45"/>
                    </a:lnTo>
                    <a:lnTo>
                      <a:pt x="60" y="45"/>
                    </a:lnTo>
                    <a:lnTo>
                      <a:pt x="67" y="45"/>
                    </a:lnTo>
                    <a:lnTo>
                      <a:pt x="75" y="46"/>
                    </a:lnTo>
                    <a:lnTo>
                      <a:pt x="80" y="48"/>
                    </a:lnTo>
                    <a:lnTo>
                      <a:pt x="86" y="49"/>
                    </a:lnTo>
                    <a:lnTo>
                      <a:pt x="90" y="51"/>
                    </a:lnTo>
                    <a:lnTo>
                      <a:pt x="94" y="53"/>
                    </a:lnTo>
                    <a:lnTo>
                      <a:pt x="98" y="55"/>
                    </a:lnTo>
                    <a:lnTo>
                      <a:pt x="101" y="58"/>
                    </a:lnTo>
                    <a:lnTo>
                      <a:pt x="103" y="61"/>
                    </a:lnTo>
                    <a:lnTo>
                      <a:pt x="104" y="65"/>
                    </a:lnTo>
                    <a:lnTo>
                      <a:pt x="106" y="68"/>
                    </a:lnTo>
                    <a:lnTo>
                      <a:pt x="107" y="72"/>
                    </a:lnTo>
                    <a:lnTo>
                      <a:pt x="107" y="75"/>
                    </a:lnTo>
                    <a:lnTo>
                      <a:pt x="108" y="80"/>
                    </a:lnTo>
                    <a:lnTo>
                      <a:pt x="108" y="85"/>
                    </a:lnTo>
                    <a:lnTo>
                      <a:pt x="108" y="90"/>
                    </a:lnTo>
                    <a:lnTo>
                      <a:pt x="108" y="117"/>
                    </a:lnTo>
                    <a:lnTo>
                      <a:pt x="108" y="130"/>
                    </a:lnTo>
                    <a:lnTo>
                      <a:pt x="108" y="140"/>
                    </a:lnTo>
                    <a:lnTo>
                      <a:pt x="108" y="148"/>
                    </a:lnTo>
                    <a:lnTo>
                      <a:pt x="109" y="154"/>
                    </a:lnTo>
                    <a:lnTo>
                      <a:pt x="109" y="158"/>
                    </a:lnTo>
                    <a:lnTo>
                      <a:pt x="110" y="162"/>
                    </a:lnTo>
                    <a:lnTo>
                      <a:pt x="113" y="166"/>
                    </a:lnTo>
                    <a:lnTo>
                      <a:pt x="114" y="171"/>
                    </a:lnTo>
                    <a:lnTo>
                      <a:pt x="93" y="171"/>
                    </a:lnTo>
                    <a:lnTo>
                      <a:pt x="91" y="168"/>
                    </a:lnTo>
                    <a:lnTo>
                      <a:pt x="89" y="164"/>
                    </a:lnTo>
                    <a:lnTo>
                      <a:pt x="88" y="161"/>
                    </a:lnTo>
                    <a:lnTo>
                      <a:pt x="88" y="157"/>
                    </a:lnTo>
                    <a:close/>
                    <a:moveTo>
                      <a:pt x="86" y="114"/>
                    </a:moveTo>
                    <a:lnTo>
                      <a:pt x="82" y="115"/>
                    </a:lnTo>
                    <a:lnTo>
                      <a:pt x="79" y="115"/>
                    </a:lnTo>
                    <a:lnTo>
                      <a:pt x="75" y="116"/>
                    </a:lnTo>
                    <a:lnTo>
                      <a:pt x="72" y="117"/>
                    </a:lnTo>
                    <a:lnTo>
                      <a:pt x="66" y="118"/>
                    </a:lnTo>
                    <a:lnTo>
                      <a:pt x="62" y="118"/>
                    </a:lnTo>
                    <a:lnTo>
                      <a:pt x="56" y="119"/>
                    </a:lnTo>
                    <a:lnTo>
                      <a:pt x="50" y="120"/>
                    </a:lnTo>
                    <a:lnTo>
                      <a:pt x="44" y="121"/>
                    </a:lnTo>
                    <a:lnTo>
                      <a:pt x="39" y="121"/>
                    </a:lnTo>
                    <a:lnTo>
                      <a:pt x="35" y="123"/>
                    </a:lnTo>
                    <a:lnTo>
                      <a:pt x="32" y="124"/>
                    </a:lnTo>
                    <a:lnTo>
                      <a:pt x="30" y="125"/>
                    </a:lnTo>
                    <a:lnTo>
                      <a:pt x="28" y="126"/>
                    </a:lnTo>
                    <a:lnTo>
                      <a:pt x="26" y="128"/>
                    </a:lnTo>
                    <a:lnTo>
                      <a:pt x="23" y="129"/>
                    </a:lnTo>
                    <a:lnTo>
                      <a:pt x="22" y="131"/>
                    </a:lnTo>
                    <a:lnTo>
                      <a:pt x="21" y="133"/>
                    </a:lnTo>
                    <a:lnTo>
                      <a:pt x="20" y="135"/>
                    </a:lnTo>
                    <a:lnTo>
                      <a:pt x="20" y="138"/>
                    </a:lnTo>
                    <a:lnTo>
                      <a:pt x="20" y="141"/>
                    </a:lnTo>
                    <a:lnTo>
                      <a:pt x="22" y="143"/>
                    </a:lnTo>
                    <a:lnTo>
                      <a:pt x="23" y="146"/>
                    </a:lnTo>
                    <a:lnTo>
                      <a:pt x="27" y="148"/>
                    </a:lnTo>
                    <a:lnTo>
                      <a:pt x="30" y="150"/>
                    </a:lnTo>
                    <a:lnTo>
                      <a:pt x="35" y="151"/>
                    </a:lnTo>
                    <a:lnTo>
                      <a:pt x="39" y="153"/>
                    </a:lnTo>
                    <a:lnTo>
                      <a:pt x="46" y="153"/>
                    </a:lnTo>
                    <a:lnTo>
                      <a:pt x="52" y="153"/>
                    </a:lnTo>
                    <a:lnTo>
                      <a:pt x="58" y="151"/>
                    </a:lnTo>
                    <a:lnTo>
                      <a:pt x="63" y="150"/>
                    </a:lnTo>
                    <a:lnTo>
                      <a:pt x="67" y="148"/>
                    </a:lnTo>
                    <a:lnTo>
                      <a:pt x="72" y="146"/>
                    </a:lnTo>
                    <a:lnTo>
                      <a:pt x="76" y="143"/>
                    </a:lnTo>
                    <a:lnTo>
                      <a:pt x="79" y="140"/>
                    </a:lnTo>
                    <a:lnTo>
                      <a:pt x="82" y="135"/>
                    </a:lnTo>
                    <a:lnTo>
                      <a:pt x="84" y="132"/>
                    </a:lnTo>
                    <a:lnTo>
                      <a:pt x="85" y="129"/>
                    </a:lnTo>
                    <a:lnTo>
                      <a:pt x="86" y="125"/>
                    </a:lnTo>
                    <a:lnTo>
                      <a:pt x="86" y="119"/>
                    </a:lnTo>
                    <a:lnTo>
                      <a:pt x="86" y="114"/>
                    </a:lnTo>
                    <a:close/>
                    <a:moveTo>
                      <a:pt x="138" y="171"/>
                    </a:moveTo>
                    <a:lnTo>
                      <a:pt x="138" y="46"/>
                    </a:lnTo>
                    <a:lnTo>
                      <a:pt x="159" y="46"/>
                    </a:lnTo>
                    <a:lnTo>
                      <a:pt x="159" y="67"/>
                    </a:lnTo>
                    <a:lnTo>
                      <a:pt x="162" y="63"/>
                    </a:lnTo>
                    <a:lnTo>
                      <a:pt x="165" y="58"/>
                    </a:lnTo>
                    <a:lnTo>
                      <a:pt x="170" y="54"/>
                    </a:lnTo>
                    <a:lnTo>
                      <a:pt x="174" y="51"/>
                    </a:lnTo>
                    <a:lnTo>
                      <a:pt x="179" y="49"/>
                    </a:lnTo>
                    <a:lnTo>
                      <a:pt x="184" y="46"/>
                    </a:lnTo>
                    <a:lnTo>
                      <a:pt x="189" y="45"/>
                    </a:lnTo>
                    <a:lnTo>
                      <a:pt x="195" y="45"/>
                    </a:lnTo>
                    <a:lnTo>
                      <a:pt x="202" y="45"/>
                    </a:lnTo>
                    <a:lnTo>
                      <a:pt x="207" y="46"/>
                    </a:lnTo>
                    <a:lnTo>
                      <a:pt x="213" y="49"/>
                    </a:lnTo>
                    <a:lnTo>
                      <a:pt x="217" y="51"/>
                    </a:lnTo>
                    <a:lnTo>
                      <a:pt x="221" y="54"/>
                    </a:lnTo>
                    <a:lnTo>
                      <a:pt x="224" y="58"/>
                    </a:lnTo>
                    <a:lnTo>
                      <a:pt x="227" y="64"/>
                    </a:lnTo>
                    <a:lnTo>
                      <a:pt x="229" y="69"/>
                    </a:lnTo>
                    <a:lnTo>
                      <a:pt x="233" y="64"/>
                    </a:lnTo>
                    <a:lnTo>
                      <a:pt x="236" y="58"/>
                    </a:lnTo>
                    <a:lnTo>
                      <a:pt x="241" y="54"/>
                    </a:lnTo>
                    <a:lnTo>
                      <a:pt x="246" y="51"/>
                    </a:lnTo>
                    <a:lnTo>
                      <a:pt x="250" y="49"/>
                    </a:lnTo>
                    <a:lnTo>
                      <a:pt x="256" y="46"/>
                    </a:lnTo>
                    <a:lnTo>
                      <a:pt x="261" y="45"/>
                    </a:lnTo>
                    <a:lnTo>
                      <a:pt x="266" y="45"/>
                    </a:lnTo>
                    <a:lnTo>
                      <a:pt x="275" y="46"/>
                    </a:lnTo>
                    <a:lnTo>
                      <a:pt x="283" y="48"/>
                    </a:lnTo>
                    <a:lnTo>
                      <a:pt x="289" y="51"/>
                    </a:lnTo>
                    <a:lnTo>
                      <a:pt x="294" y="55"/>
                    </a:lnTo>
                    <a:lnTo>
                      <a:pt x="299" y="60"/>
                    </a:lnTo>
                    <a:lnTo>
                      <a:pt x="302" y="68"/>
                    </a:lnTo>
                    <a:lnTo>
                      <a:pt x="303" y="76"/>
                    </a:lnTo>
                    <a:lnTo>
                      <a:pt x="304" y="86"/>
                    </a:lnTo>
                    <a:lnTo>
                      <a:pt x="304" y="171"/>
                    </a:lnTo>
                    <a:lnTo>
                      <a:pt x="284" y="171"/>
                    </a:lnTo>
                    <a:lnTo>
                      <a:pt x="284" y="95"/>
                    </a:lnTo>
                    <a:lnTo>
                      <a:pt x="284" y="89"/>
                    </a:lnTo>
                    <a:lnTo>
                      <a:pt x="284" y="84"/>
                    </a:lnTo>
                    <a:lnTo>
                      <a:pt x="284" y="81"/>
                    </a:lnTo>
                    <a:lnTo>
                      <a:pt x="283" y="78"/>
                    </a:lnTo>
                    <a:lnTo>
                      <a:pt x="280" y="75"/>
                    </a:lnTo>
                    <a:lnTo>
                      <a:pt x="279" y="73"/>
                    </a:lnTo>
                    <a:lnTo>
                      <a:pt x="277" y="71"/>
                    </a:lnTo>
                    <a:lnTo>
                      <a:pt x="275" y="69"/>
                    </a:lnTo>
                    <a:lnTo>
                      <a:pt x="272" y="68"/>
                    </a:lnTo>
                    <a:lnTo>
                      <a:pt x="269" y="67"/>
                    </a:lnTo>
                    <a:lnTo>
                      <a:pt x="265" y="66"/>
                    </a:lnTo>
                    <a:lnTo>
                      <a:pt x="262" y="66"/>
                    </a:lnTo>
                    <a:lnTo>
                      <a:pt x="256" y="66"/>
                    </a:lnTo>
                    <a:lnTo>
                      <a:pt x="250" y="68"/>
                    </a:lnTo>
                    <a:lnTo>
                      <a:pt x="245" y="70"/>
                    </a:lnTo>
                    <a:lnTo>
                      <a:pt x="241" y="74"/>
                    </a:lnTo>
                    <a:lnTo>
                      <a:pt x="237" y="79"/>
                    </a:lnTo>
                    <a:lnTo>
                      <a:pt x="234" y="85"/>
                    </a:lnTo>
                    <a:lnTo>
                      <a:pt x="233" y="93"/>
                    </a:lnTo>
                    <a:lnTo>
                      <a:pt x="232" y="101"/>
                    </a:lnTo>
                    <a:lnTo>
                      <a:pt x="232" y="171"/>
                    </a:lnTo>
                    <a:lnTo>
                      <a:pt x="212" y="171"/>
                    </a:lnTo>
                    <a:lnTo>
                      <a:pt x="212" y="93"/>
                    </a:lnTo>
                    <a:lnTo>
                      <a:pt x="212" y="86"/>
                    </a:lnTo>
                    <a:lnTo>
                      <a:pt x="210" y="81"/>
                    </a:lnTo>
                    <a:lnTo>
                      <a:pt x="208" y="76"/>
                    </a:lnTo>
                    <a:lnTo>
                      <a:pt x="206" y="72"/>
                    </a:lnTo>
                    <a:lnTo>
                      <a:pt x="203" y="69"/>
                    </a:lnTo>
                    <a:lnTo>
                      <a:pt x="200" y="67"/>
                    </a:lnTo>
                    <a:lnTo>
                      <a:pt x="195" y="66"/>
                    </a:lnTo>
                    <a:lnTo>
                      <a:pt x="190" y="66"/>
                    </a:lnTo>
                    <a:lnTo>
                      <a:pt x="186" y="66"/>
                    </a:lnTo>
                    <a:lnTo>
                      <a:pt x="181" y="67"/>
                    </a:lnTo>
                    <a:lnTo>
                      <a:pt x="177" y="68"/>
                    </a:lnTo>
                    <a:lnTo>
                      <a:pt x="173" y="70"/>
                    </a:lnTo>
                    <a:lnTo>
                      <a:pt x="170" y="72"/>
                    </a:lnTo>
                    <a:lnTo>
                      <a:pt x="166" y="75"/>
                    </a:lnTo>
                    <a:lnTo>
                      <a:pt x="164" y="79"/>
                    </a:lnTo>
                    <a:lnTo>
                      <a:pt x="162" y="83"/>
                    </a:lnTo>
                    <a:lnTo>
                      <a:pt x="161" y="88"/>
                    </a:lnTo>
                    <a:lnTo>
                      <a:pt x="160" y="94"/>
                    </a:lnTo>
                    <a:lnTo>
                      <a:pt x="159" y="101"/>
                    </a:lnTo>
                    <a:lnTo>
                      <a:pt x="159" y="109"/>
                    </a:lnTo>
                    <a:lnTo>
                      <a:pt x="159" y="171"/>
                    </a:lnTo>
                    <a:lnTo>
                      <a:pt x="138" y="171"/>
                    </a:lnTo>
                    <a:close/>
                    <a:moveTo>
                      <a:pt x="424" y="132"/>
                    </a:moveTo>
                    <a:lnTo>
                      <a:pt x="444" y="136"/>
                    </a:lnTo>
                    <a:lnTo>
                      <a:pt x="441" y="144"/>
                    </a:lnTo>
                    <a:lnTo>
                      <a:pt x="436" y="151"/>
                    </a:lnTo>
                    <a:lnTo>
                      <a:pt x="431" y="158"/>
                    </a:lnTo>
                    <a:lnTo>
                      <a:pt x="424" y="163"/>
                    </a:lnTo>
                    <a:lnTo>
                      <a:pt x="421" y="165"/>
                    </a:lnTo>
                    <a:lnTo>
                      <a:pt x="417" y="168"/>
                    </a:lnTo>
                    <a:lnTo>
                      <a:pt x="413" y="169"/>
                    </a:lnTo>
                    <a:lnTo>
                      <a:pt x="408" y="170"/>
                    </a:lnTo>
                    <a:lnTo>
                      <a:pt x="404" y="171"/>
                    </a:lnTo>
                    <a:lnTo>
                      <a:pt x="400" y="172"/>
                    </a:lnTo>
                    <a:lnTo>
                      <a:pt x="394" y="172"/>
                    </a:lnTo>
                    <a:lnTo>
                      <a:pt x="389" y="172"/>
                    </a:lnTo>
                    <a:lnTo>
                      <a:pt x="383" y="172"/>
                    </a:lnTo>
                    <a:lnTo>
                      <a:pt x="376" y="171"/>
                    </a:lnTo>
                    <a:lnTo>
                      <a:pt x="370" y="170"/>
                    </a:lnTo>
                    <a:lnTo>
                      <a:pt x="364" y="169"/>
                    </a:lnTo>
                    <a:lnTo>
                      <a:pt x="359" y="166"/>
                    </a:lnTo>
                    <a:lnTo>
                      <a:pt x="354" y="163"/>
                    </a:lnTo>
                    <a:lnTo>
                      <a:pt x="349" y="160"/>
                    </a:lnTo>
                    <a:lnTo>
                      <a:pt x="345" y="157"/>
                    </a:lnTo>
                    <a:lnTo>
                      <a:pt x="337" y="148"/>
                    </a:lnTo>
                    <a:lnTo>
                      <a:pt x="333" y="136"/>
                    </a:lnTo>
                    <a:lnTo>
                      <a:pt x="330" y="124"/>
                    </a:lnTo>
                    <a:lnTo>
                      <a:pt x="329" y="110"/>
                    </a:lnTo>
                    <a:lnTo>
                      <a:pt x="330" y="96"/>
                    </a:lnTo>
                    <a:lnTo>
                      <a:pt x="333" y="83"/>
                    </a:lnTo>
                    <a:lnTo>
                      <a:pt x="338" y="71"/>
                    </a:lnTo>
                    <a:lnTo>
                      <a:pt x="346" y="63"/>
                    </a:lnTo>
                    <a:lnTo>
                      <a:pt x="350" y="58"/>
                    </a:lnTo>
                    <a:lnTo>
                      <a:pt x="355" y="55"/>
                    </a:lnTo>
                    <a:lnTo>
                      <a:pt x="360" y="52"/>
                    </a:lnTo>
                    <a:lnTo>
                      <a:pt x="364" y="50"/>
                    </a:lnTo>
                    <a:lnTo>
                      <a:pt x="370" y="48"/>
                    </a:lnTo>
                    <a:lnTo>
                      <a:pt x="376" y="46"/>
                    </a:lnTo>
                    <a:lnTo>
                      <a:pt x="381" y="45"/>
                    </a:lnTo>
                    <a:lnTo>
                      <a:pt x="388" y="45"/>
                    </a:lnTo>
                    <a:lnTo>
                      <a:pt x="394" y="45"/>
                    </a:lnTo>
                    <a:lnTo>
                      <a:pt x="400" y="46"/>
                    </a:lnTo>
                    <a:lnTo>
                      <a:pt x="405" y="48"/>
                    </a:lnTo>
                    <a:lnTo>
                      <a:pt x="411" y="50"/>
                    </a:lnTo>
                    <a:lnTo>
                      <a:pt x="416" y="52"/>
                    </a:lnTo>
                    <a:lnTo>
                      <a:pt x="420" y="54"/>
                    </a:lnTo>
                    <a:lnTo>
                      <a:pt x="424" y="57"/>
                    </a:lnTo>
                    <a:lnTo>
                      <a:pt x="429" y="61"/>
                    </a:lnTo>
                    <a:lnTo>
                      <a:pt x="436" y="70"/>
                    </a:lnTo>
                    <a:lnTo>
                      <a:pt x="441" y="82"/>
                    </a:lnTo>
                    <a:lnTo>
                      <a:pt x="444" y="95"/>
                    </a:lnTo>
                    <a:lnTo>
                      <a:pt x="445" y="109"/>
                    </a:lnTo>
                    <a:lnTo>
                      <a:pt x="445" y="110"/>
                    </a:lnTo>
                    <a:lnTo>
                      <a:pt x="445" y="111"/>
                    </a:lnTo>
                    <a:lnTo>
                      <a:pt x="445" y="113"/>
                    </a:lnTo>
                    <a:lnTo>
                      <a:pt x="445" y="114"/>
                    </a:lnTo>
                    <a:lnTo>
                      <a:pt x="350" y="114"/>
                    </a:lnTo>
                    <a:lnTo>
                      <a:pt x="351" y="123"/>
                    </a:lnTo>
                    <a:lnTo>
                      <a:pt x="354" y="130"/>
                    </a:lnTo>
                    <a:lnTo>
                      <a:pt x="357" y="138"/>
                    </a:lnTo>
                    <a:lnTo>
                      <a:pt x="362" y="143"/>
                    </a:lnTo>
                    <a:lnTo>
                      <a:pt x="367" y="147"/>
                    </a:lnTo>
                    <a:lnTo>
                      <a:pt x="374" y="150"/>
                    </a:lnTo>
                    <a:lnTo>
                      <a:pt x="381" y="151"/>
                    </a:lnTo>
                    <a:lnTo>
                      <a:pt x="389" y="153"/>
                    </a:lnTo>
                    <a:lnTo>
                      <a:pt x="395" y="153"/>
                    </a:lnTo>
                    <a:lnTo>
                      <a:pt x="401" y="151"/>
                    </a:lnTo>
                    <a:lnTo>
                      <a:pt x="405" y="150"/>
                    </a:lnTo>
                    <a:lnTo>
                      <a:pt x="411" y="148"/>
                    </a:lnTo>
                    <a:lnTo>
                      <a:pt x="415" y="145"/>
                    </a:lnTo>
                    <a:lnTo>
                      <a:pt x="418" y="142"/>
                    </a:lnTo>
                    <a:lnTo>
                      <a:pt x="421" y="138"/>
                    </a:lnTo>
                    <a:lnTo>
                      <a:pt x="424" y="132"/>
                    </a:lnTo>
                    <a:close/>
                    <a:moveTo>
                      <a:pt x="350" y="94"/>
                    </a:moveTo>
                    <a:lnTo>
                      <a:pt x="424" y="94"/>
                    </a:lnTo>
                    <a:lnTo>
                      <a:pt x="423" y="87"/>
                    </a:lnTo>
                    <a:lnTo>
                      <a:pt x="421" y="83"/>
                    </a:lnTo>
                    <a:lnTo>
                      <a:pt x="419" y="79"/>
                    </a:lnTo>
                    <a:lnTo>
                      <a:pt x="416" y="75"/>
                    </a:lnTo>
                    <a:lnTo>
                      <a:pt x="409" y="71"/>
                    </a:lnTo>
                    <a:lnTo>
                      <a:pt x="403" y="68"/>
                    </a:lnTo>
                    <a:lnTo>
                      <a:pt x="395" y="67"/>
                    </a:lnTo>
                    <a:lnTo>
                      <a:pt x="388" y="66"/>
                    </a:lnTo>
                    <a:lnTo>
                      <a:pt x="380" y="66"/>
                    </a:lnTo>
                    <a:lnTo>
                      <a:pt x="373" y="68"/>
                    </a:lnTo>
                    <a:lnTo>
                      <a:pt x="366" y="70"/>
                    </a:lnTo>
                    <a:lnTo>
                      <a:pt x="361" y="73"/>
                    </a:lnTo>
                    <a:lnTo>
                      <a:pt x="357" y="78"/>
                    </a:lnTo>
                    <a:lnTo>
                      <a:pt x="354" y="82"/>
                    </a:lnTo>
                    <a:lnTo>
                      <a:pt x="351" y="87"/>
                    </a:lnTo>
                    <a:lnTo>
                      <a:pt x="350" y="94"/>
                    </a:lnTo>
                    <a:close/>
                    <a:moveTo>
                      <a:pt x="461" y="134"/>
                    </a:moveTo>
                    <a:lnTo>
                      <a:pt x="483" y="130"/>
                    </a:lnTo>
                    <a:lnTo>
                      <a:pt x="484" y="135"/>
                    </a:lnTo>
                    <a:lnTo>
                      <a:pt x="486" y="140"/>
                    </a:lnTo>
                    <a:lnTo>
                      <a:pt x="489" y="144"/>
                    </a:lnTo>
                    <a:lnTo>
                      <a:pt x="492" y="147"/>
                    </a:lnTo>
                    <a:lnTo>
                      <a:pt x="497" y="149"/>
                    </a:lnTo>
                    <a:lnTo>
                      <a:pt x="502" y="151"/>
                    </a:lnTo>
                    <a:lnTo>
                      <a:pt x="508" y="153"/>
                    </a:lnTo>
                    <a:lnTo>
                      <a:pt x="515" y="153"/>
                    </a:lnTo>
                    <a:lnTo>
                      <a:pt x="521" y="153"/>
                    </a:lnTo>
                    <a:lnTo>
                      <a:pt x="528" y="151"/>
                    </a:lnTo>
                    <a:lnTo>
                      <a:pt x="532" y="149"/>
                    </a:lnTo>
                    <a:lnTo>
                      <a:pt x="536" y="147"/>
                    </a:lnTo>
                    <a:lnTo>
                      <a:pt x="540" y="145"/>
                    </a:lnTo>
                    <a:lnTo>
                      <a:pt x="542" y="142"/>
                    </a:lnTo>
                    <a:lnTo>
                      <a:pt x="543" y="139"/>
                    </a:lnTo>
                    <a:lnTo>
                      <a:pt x="544" y="135"/>
                    </a:lnTo>
                    <a:lnTo>
                      <a:pt x="543" y="133"/>
                    </a:lnTo>
                    <a:lnTo>
                      <a:pt x="542" y="130"/>
                    </a:lnTo>
                    <a:lnTo>
                      <a:pt x="540" y="128"/>
                    </a:lnTo>
                    <a:lnTo>
                      <a:pt x="536" y="126"/>
                    </a:lnTo>
                    <a:lnTo>
                      <a:pt x="533" y="125"/>
                    </a:lnTo>
                    <a:lnTo>
                      <a:pt x="529" y="124"/>
                    </a:lnTo>
                    <a:lnTo>
                      <a:pt x="522" y="121"/>
                    </a:lnTo>
                    <a:lnTo>
                      <a:pt x="515" y="120"/>
                    </a:lnTo>
                    <a:lnTo>
                      <a:pt x="504" y="117"/>
                    </a:lnTo>
                    <a:lnTo>
                      <a:pt x="495" y="115"/>
                    </a:lnTo>
                    <a:lnTo>
                      <a:pt x="489" y="112"/>
                    </a:lnTo>
                    <a:lnTo>
                      <a:pt x="484" y="110"/>
                    </a:lnTo>
                    <a:lnTo>
                      <a:pt x="479" y="108"/>
                    </a:lnTo>
                    <a:lnTo>
                      <a:pt x="475" y="105"/>
                    </a:lnTo>
                    <a:lnTo>
                      <a:pt x="472" y="102"/>
                    </a:lnTo>
                    <a:lnTo>
                      <a:pt x="470" y="98"/>
                    </a:lnTo>
                    <a:lnTo>
                      <a:pt x="468" y="94"/>
                    </a:lnTo>
                    <a:lnTo>
                      <a:pt x="466" y="89"/>
                    </a:lnTo>
                    <a:lnTo>
                      <a:pt x="465" y="85"/>
                    </a:lnTo>
                    <a:lnTo>
                      <a:pt x="465" y="81"/>
                    </a:lnTo>
                    <a:lnTo>
                      <a:pt x="465" y="76"/>
                    </a:lnTo>
                    <a:lnTo>
                      <a:pt x="466" y="73"/>
                    </a:lnTo>
                    <a:lnTo>
                      <a:pt x="468" y="69"/>
                    </a:lnTo>
                    <a:lnTo>
                      <a:pt x="469" y="66"/>
                    </a:lnTo>
                    <a:lnTo>
                      <a:pt x="471" y="63"/>
                    </a:lnTo>
                    <a:lnTo>
                      <a:pt x="474" y="59"/>
                    </a:lnTo>
                    <a:lnTo>
                      <a:pt x="476" y="56"/>
                    </a:lnTo>
                    <a:lnTo>
                      <a:pt x="479" y="54"/>
                    </a:lnTo>
                    <a:lnTo>
                      <a:pt x="481" y="52"/>
                    </a:lnTo>
                    <a:lnTo>
                      <a:pt x="485" y="51"/>
                    </a:lnTo>
                    <a:lnTo>
                      <a:pt x="488" y="49"/>
                    </a:lnTo>
                    <a:lnTo>
                      <a:pt x="492" y="48"/>
                    </a:lnTo>
                    <a:lnTo>
                      <a:pt x="497" y="46"/>
                    </a:lnTo>
                    <a:lnTo>
                      <a:pt x="501" y="45"/>
                    </a:lnTo>
                    <a:lnTo>
                      <a:pt x="506" y="45"/>
                    </a:lnTo>
                    <a:lnTo>
                      <a:pt x="511" y="45"/>
                    </a:lnTo>
                    <a:lnTo>
                      <a:pt x="517" y="45"/>
                    </a:lnTo>
                    <a:lnTo>
                      <a:pt x="523" y="46"/>
                    </a:lnTo>
                    <a:lnTo>
                      <a:pt x="530" y="48"/>
                    </a:lnTo>
                    <a:lnTo>
                      <a:pt x="535" y="50"/>
                    </a:lnTo>
                    <a:lnTo>
                      <a:pt x="541" y="52"/>
                    </a:lnTo>
                    <a:lnTo>
                      <a:pt x="545" y="54"/>
                    </a:lnTo>
                    <a:lnTo>
                      <a:pt x="548" y="57"/>
                    </a:lnTo>
                    <a:lnTo>
                      <a:pt x="551" y="60"/>
                    </a:lnTo>
                    <a:lnTo>
                      <a:pt x="554" y="65"/>
                    </a:lnTo>
                    <a:lnTo>
                      <a:pt x="556" y="69"/>
                    </a:lnTo>
                    <a:lnTo>
                      <a:pt x="557" y="74"/>
                    </a:lnTo>
                    <a:lnTo>
                      <a:pt x="559" y="81"/>
                    </a:lnTo>
                    <a:lnTo>
                      <a:pt x="538" y="84"/>
                    </a:lnTo>
                    <a:lnTo>
                      <a:pt x="537" y="80"/>
                    </a:lnTo>
                    <a:lnTo>
                      <a:pt x="535" y="76"/>
                    </a:lnTo>
                    <a:lnTo>
                      <a:pt x="533" y="73"/>
                    </a:lnTo>
                    <a:lnTo>
                      <a:pt x="530" y="70"/>
                    </a:lnTo>
                    <a:lnTo>
                      <a:pt x="527" y="68"/>
                    </a:lnTo>
                    <a:lnTo>
                      <a:pt x="522" y="67"/>
                    </a:lnTo>
                    <a:lnTo>
                      <a:pt x="517" y="66"/>
                    </a:lnTo>
                    <a:lnTo>
                      <a:pt x="512" y="66"/>
                    </a:lnTo>
                    <a:lnTo>
                      <a:pt x="505" y="66"/>
                    </a:lnTo>
                    <a:lnTo>
                      <a:pt x="500" y="67"/>
                    </a:lnTo>
                    <a:lnTo>
                      <a:pt x="495" y="68"/>
                    </a:lnTo>
                    <a:lnTo>
                      <a:pt x="492" y="69"/>
                    </a:lnTo>
                    <a:lnTo>
                      <a:pt x="489" y="71"/>
                    </a:lnTo>
                    <a:lnTo>
                      <a:pt x="488" y="73"/>
                    </a:lnTo>
                    <a:lnTo>
                      <a:pt x="486" y="76"/>
                    </a:lnTo>
                    <a:lnTo>
                      <a:pt x="486" y="79"/>
                    </a:lnTo>
                    <a:lnTo>
                      <a:pt x="486" y="80"/>
                    </a:lnTo>
                    <a:lnTo>
                      <a:pt x="487" y="82"/>
                    </a:lnTo>
                    <a:lnTo>
                      <a:pt x="487" y="83"/>
                    </a:lnTo>
                    <a:lnTo>
                      <a:pt x="488" y="85"/>
                    </a:lnTo>
                    <a:lnTo>
                      <a:pt x="490" y="86"/>
                    </a:lnTo>
                    <a:lnTo>
                      <a:pt x="491" y="87"/>
                    </a:lnTo>
                    <a:lnTo>
                      <a:pt x="493" y="89"/>
                    </a:lnTo>
                    <a:lnTo>
                      <a:pt x="497" y="90"/>
                    </a:lnTo>
                    <a:lnTo>
                      <a:pt x="499" y="90"/>
                    </a:lnTo>
                    <a:lnTo>
                      <a:pt x="502" y="91"/>
                    </a:lnTo>
                    <a:lnTo>
                      <a:pt x="507" y="94"/>
                    </a:lnTo>
                    <a:lnTo>
                      <a:pt x="514" y="95"/>
                    </a:lnTo>
                    <a:lnTo>
                      <a:pt x="525" y="98"/>
                    </a:lnTo>
                    <a:lnTo>
                      <a:pt x="533" y="100"/>
                    </a:lnTo>
                    <a:lnTo>
                      <a:pt x="540" y="102"/>
                    </a:lnTo>
                    <a:lnTo>
                      <a:pt x="545" y="104"/>
                    </a:lnTo>
                    <a:lnTo>
                      <a:pt x="549" y="106"/>
                    </a:lnTo>
                    <a:lnTo>
                      <a:pt x="552" y="109"/>
                    </a:lnTo>
                    <a:lnTo>
                      <a:pt x="556" y="112"/>
                    </a:lnTo>
                    <a:lnTo>
                      <a:pt x="559" y="115"/>
                    </a:lnTo>
                    <a:lnTo>
                      <a:pt x="561" y="119"/>
                    </a:lnTo>
                    <a:lnTo>
                      <a:pt x="563" y="124"/>
                    </a:lnTo>
                    <a:lnTo>
                      <a:pt x="564" y="129"/>
                    </a:lnTo>
                    <a:lnTo>
                      <a:pt x="564" y="133"/>
                    </a:lnTo>
                    <a:lnTo>
                      <a:pt x="564" y="139"/>
                    </a:lnTo>
                    <a:lnTo>
                      <a:pt x="563" y="144"/>
                    </a:lnTo>
                    <a:lnTo>
                      <a:pt x="561" y="148"/>
                    </a:lnTo>
                    <a:lnTo>
                      <a:pt x="558" y="154"/>
                    </a:lnTo>
                    <a:lnTo>
                      <a:pt x="555" y="158"/>
                    </a:lnTo>
                    <a:lnTo>
                      <a:pt x="550" y="162"/>
                    </a:lnTo>
                    <a:lnTo>
                      <a:pt x="546" y="165"/>
                    </a:lnTo>
                    <a:lnTo>
                      <a:pt x="541" y="168"/>
                    </a:lnTo>
                    <a:lnTo>
                      <a:pt x="534" y="170"/>
                    </a:lnTo>
                    <a:lnTo>
                      <a:pt x="528" y="171"/>
                    </a:lnTo>
                    <a:lnTo>
                      <a:pt x="521" y="172"/>
                    </a:lnTo>
                    <a:lnTo>
                      <a:pt x="515" y="172"/>
                    </a:lnTo>
                    <a:lnTo>
                      <a:pt x="509" y="172"/>
                    </a:lnTo>
                    <a:lnTo>
                      <a:pt x="503" y="172"/>
                    </a:lnTo>
                    <a:lnTo>
                      <a:pt x="498" y="171"/>
                    </a:lnTo>
                    <a:lnTo>
                      <a:pt x="493" y="170"/>
                    </a:lnTo>
                    <a:lnTo>
                      <a:pt x="489" y="169"/>
                    </a:lnTo>
                    <a:lnTo>
                      <a:pt x="485" y="168"/>
                    </a:lnTo>
                    <a:lnTo>
                      <a:pt x="480" y="165"/>
                    </a:lnTo>
                    <a:lnTo>
                      <a:pt x="477" y="163"/>
                    </a:lnTo>
                    <a:lnTo>
                      <a:pt x="472" y="158"/>
                    </a:lnTo>
                    <a:lnTo>
                      <a:pt x="468" y="151"/>
                    </a:lnTo>
                    <a:lnTo>
                      <a:pt x="464" y="143"/>
                    </a:lnTo>
                    <a:lnTo>
                      <a:pt x="461" y="134"/>
                    </a:lnTo>
                    <a:close/>
                    <a:moveTo>
                      <a:pt x="697" y="217"/>
                    </a:moveTo>
                    <a:lnTo>
                      <a:pt x="688" y="206"/>
                    </a:lnTo>
                    <a:lnTo>
                      <a:pt x="680" y="193"/>
                    </a:lnTo>
                    <a:lnTo>
                      <a:pt x="673" y="181"/>
                    </a:lnTo>
                    <a:lnTo>
                      <a:pt x="666" y="168"/>
                    </a:lnTo>
                    <a:lnTo>
                      <a:pt x="661" y="154"/>
                    </a:lnTo>
                    <a:lnTo>
                      <a:pt x="658" y="139"/>
                    </a:lnTo>
                    <a:lnTo>
                      <a:pt x="656" y="124"/>
                    </a:lnTo>
                    <a:lnTo>
                      <a:pt x="655" y="109"/>
                    </a:lnTo>
                    <a:lnTo>
                      <a:pt x="656" y="96"/>
                    </a:lnTo>
                    <a:lnTo>
                      <a:pt x="657" y="83"/>
                    </a:lnTo>
                    <a:lnTo>
                      <a:pt x="660" y="70"/>
                    </a:lnTo>
                    <a:lnTo>
                      <a:pt x="664" y="57"/>
                    </a:lnTo>
                    <a:lnTo>
                      <a:pt x="666" y="50"/>
                    </a:lnTo>
                    <a:lnTo>
                      <a:pt x="670" y="43"/>
                    </a:lnTo>
                    <a:lnTo>
                      <a:pt x="673" y="36"/>
                    </a:lnTo>
                    <a:lnTo>
                      <a:pt x="677" y="28"/>
                    </a:lnTo>
                    <a:lnTo>
                      <a:pt x="682" y="22"/>
                    </a:lnTo>
                    <a:lnTo>
                      <a:pt x="686" y="14"/>
                    </a:lnTo>
                    <a:lnTo>
                      <a:pt x="691" y="8"/>
                    </a:lnTo>
                    <a:lnTo>
                      <a:pt x="697" y="0"/>
                    </a:lnTo>
                    <a:lnTo>
                      <a:pt x="711" y="0"/>
                    </a:lnTo>
                    <a:lnTo>
                      <a:pt x="704" y="11"/>
                    </a:lnTo>
                    <a:lnTo>
                      <a:pt x="700" y="21"/>
                    </a:lnTo>
                    <a:lnTo>
                      <a:pt x="696" y="28"/>
                    </a:lnTo>
                    <a:lnTo>
                      <a:pt x="692" y="34"/>
                    </a:lnTo>
                    <a:lnTo>
                      <a:pt x="689" y="42"/>
                    </a:lnTo>
                    <a:lnTo>
                      <a:pt x="686" y="50"/>
                    </a:lnTo>
                    <a:lnTo>
                      <a:pt x="683" y="58"/>
                    </a:lnTo>
                    <a:lnTo>
                      <a:pt x="680" y="67"/>
                    </a:lnTo>
                    <a:lnTo>
                      <a:pt x="678" y="78"/>
                    </a:lnTo>
                    <a:lnTo>
                      <a:pt x="676" y="87"/>
                    </a:lnTo>
                    <a:lnTo>
                      <a:pt x="675" y="98"/>
                    </a:lnTo>
                    <a:lnTo>
                      <a:pt x="675" y="109"/>
                    </a:lnTo>
                    <a:lnTo>
                      <a:pt x="676" y="123"/>
                    </a:lnTo>
                    <a:lnTo>
                      <a:pt x="677" y="135"/>
                    </a:lnTo>
                    <a:lnTo>
                      <a:pt x="680" y="149"/>
                    </a:lnTo>
                    <a:lnTo>
                      <a:pt x="685" y="162"/>
                    </a:lnTo>
                    <a:lnTo>
                      <a:pt x="689" y="176"/>
                    </a:lnTo>
                    <a:lnTo>
                      <a:pt x="696" y="190"/>
                    </a:lnTo>
                    <a:lnTo>
                      <a:pt x="703" y="203"/>
                    </a:lnTo>
                    <a:lnTo>
                      <a:pt x="711" y="217"/>
                    </a:lnTo>
                    <a:lnTo>
                      <a:pt x="697" y="217"/>
                    </a:lnTo>
                    <a:close/>
                    <a:moveTo>
                      <a:pt x="840" y="150"/>
                    </a:moveTo>
                    <a:lnTo>
                      <a:pt x="840" y="171"/>
                    </a:lnTo>
                    <a:lnTo>
                      <a:pt x="727" y="171"/>
                    </a:lnTo>
                    <a:lnTo>
                      <a:pt x="727" y="168"/>
                    </a:lnTo>
                    <a:lnTo>
                      <a:pt x="728" y="163"/>
                    </a:lnTo>
                    <a:lnTo>
                      <a:pt x="729" y="160"/>
                    </a:lnTo>
                    <a:lnTo>
                      <a:pt x="730" y="157"/>
                    </a:lnTo>
                    <a:lnTo>
                      <a:pt x="732" y="151"/>
                    </a:lnTo>
                    <a:lnTo>
                      <a:pt x="735" y="145"/>
                    </a:lnTo>
                    <a:lnTo>
                      <a:pt x="739" y="140"/>
                    </a:lnTo>
                    <a:lnTo>
                      <a:pt x="743" y="134"/>
                    </a:lnTo>
                    <a:lnTo>
                      <a:pt x="748" y="129"/>
                    </a:lnTo>
                    <a:lnTo>
                      <a:pt x="755" y="123"/>
                    </a:lnTo>
                    <a:lnTo>
                      <a:pt x="761" y="116"/>
                    </a:lnTo>
                    <a:lnTo>
                      <a:pt x="770" y="110"/>
                    </a:lnTo>
                    <a:lnTo>
                      <a:pt x="776" y="104"/>
                    </a:lnTo>
                    <a:lnTo>
                      <a:pt x="783" y="99"/>
                    </a:lnTo>
                    <a:lnTo>
                      <a:pt x="788" y="94"/>
                    </a:lnTo>
                    <a:lnTo>
                      <a:pt x="793" y="89"/>
                    </a:lnTo>
                    <a:lnTo>
                      <a:pt x="798" y="85"/>
                    </a:lnTo>
                    <a:lnTo>
                      <a:pt x="801" y="81"/>
                    </a:lnTo>
                    <a:lnTo>
                      <a:pt x="804" y="76"/>
                    </a:lnTo>
                    <a:lnTo>
                      <a:pt x="807" y="73"/>
                    </a:lnTo>
                    <a:lnTo>
                      <a:pt x="812" y="68"/>
                    </a:lnTo>
                    <a:lnTo>
                      <a:pt x="815" y="61"/>
                    </a:lnTo>
                    <a:lnTo>
                      <a:pt x="816" y="55"/>
                    </a:lnTo>
                    <a:lnTo>
                      <a:pt x="817" y="49"/>
                    </a:lnTo>
                    <a:lnTo>
                      <a:pt x="816" y="43"/>
                    </a:lnTo>
                    <a:lnTo>
                      <a:pt x="815" y="38"/>
                    </a:lnTo>
                    <a:lnTo>
                      <a:pt x="812" y="34"/>
                    </a:lnTo>
                    <a:lnTo>
                      <a:pt x="807" y="29"/>
                    </a:lnTo>
                    <a:lnTo>
                      <a:pt x="803" y="26"/>
                    </a:lnTo>
                    <a:lnTo>
                      <a:pt x="798" y="23"/>
                    </a:lnTo>
                    <a:lnTo>
                      <a:pt x="791" y="22"/>
                    </a:lnTo>
                    <a:lnTo>
                      <a:pt x="785" y="21"/>
                    </a:lnTo>
                    <a:lnTo>
                      <a:pt x="777" y="22"/>
                    </a:lnTo>
                    <a:lnTo>
                      <a:pt x="772" y="23"/>
                    </a:lnTo>
                    <a:lnTo>
                      <a:pt x="765" y="26"/>
                    </a:lnTo>
                    <a:lnTo>
                      <a:pt x="761" y="29"/>
                    </a:lnTo>
                    <a:lnTo>
                      <a:pt x="757" y="34"/>
                    </a:lnTo>
                    <a:lnTo>
                      <a:pt x="754" y="39"/>
                    </a:lnTo>
                    <a:lnTo>
                      <a:pt x="752" y="45"/>
                    </a:lnTo>
                    <a:lnTo>
                      <a:pt x="751" y="52"/>
                    </a:lnTo>
                    <a:lnTo>
                      <a:pt x="731" y="49"/>
                    </a:lnTo>
                    <a:lnTo>
                      <a:pt x="733" y="37"/>
                    </a:lnTo>
                    <a:lnTo>
                      <a:pt x="736" y="27"/>
                    </a:lnTo>
                    <a:lnTo>
                      <a:pt x="741" y="20"/>
                    </a:lnTo>
                    <a:lnTo>
                      <a:pt x="747" y="13"/>
                    </a:lnTo>
                    <a:lnTo>
                      <a:pt x="751" y="10"/>
                    </a:lnTo>
                    <a:lnTo>
                      <a:pt x="755" y="8"/>
                    </a:lnTo>
                    <a:lnTo>
                      <a:pt x="759" y="6"/>
                    </a:lnTo>
                    <a:lnTo>
                      <a:pt x="764" y="4"/>
                    </a:lnTo>
                    <a:lnTo>
                      <a:pt x="769" y="3"/>
                    </a:lnTo>
                    <a:lnTo>
                      <a:pt x="774" y="1"/>
                    </a:lnTo>
                    <a:lnTo>
                      <a:pt x="779" y="0"/>
                    </a:lnTo>
                    <a:lnTo>
                      <a:pt x="785" y="0"/>
                    </a:lnTo>
                    <a:lnTo>
                      <a:pt x="790" y="0"/>
                    </a:lnTo>
                    <a:lnTo>
                      <a:pt x="797" y="1"/>
                    </a:lnTo>
                    <a:lnTo>
                      <a:pt x="802" y="3"/>
                    </a:lnTo>
                    <a:lnTo>
                      <a:pt x="806" y="4"/>
                    </a:lnTo>
                    <a:lnTo>
                      <a:pt x="812" y="6"/>
                    </a:lnTo>
                    <a:lnTo>
                      <a:pt x="816" y="8"/>
                    </a:lnTo>
                    <a:lnTo>
                      <a:pt x="819" y="11"/>
                    </a:lnTo>
                    <a:lnTo>
                      <a:pt x="823" y="14"/>
                    </a:lnTo>
                    <a:lnTo>
                      <a:pt x="829" y="22"/>
                    </a:lnTo>
                    <a:lnTo>
                      <a:pt x="834" y="29"/>
                    </a:lnTo>
                    <a:lnTo>
                      <a:pt x="836" y="39"/>
                    </a:lnTo>
                    <a:lnTo>
                      <a:pt x="837" y="49"/>
                    </a:lnTo>
                    <a:lnTo>
                      <a:pt x="837" y="53"/>
                    </a:lnTo>
                    <a:lnTo>
                      <a:pt x="836" y="58"/>
                    </a:lnTo>
                    <a:lnTo>
                      <a:pt x="835" y="63"/>
                    </a:lnTo>
                    <a:lnTo>
                      <a:pt x="833" y="68"/>
                    </a:lnTo>
                    <a:lnTo>
                      <a:pt x="831" y="73"/>
                    </a:lnTo>
                    <a:lnTo>
                      <a:pt x="829" y="79"/>
                    </a:lnTo>
                    <a:lnTo>
                      <a:pt x="825" y="84"/>
                    </a:lnTo>
                    <a:lnTo>
                      <a:pt x="820" y="89"/>
                    </a:lnTo>
                    <a:lnTo>
                      <a:pt x="815" y="96"/>
                    </a:lnTo>
                    <a:lnTo>
                      <a:pt x="808" y="102"/>
                    </a:lnTo>
                    <a:lnTo>
                      <a:pt x="800" y="111"/>
                    </a:lnTo>
                    <a:lnTo>
                      <a:pt x="789" y="119"/>
                    </a:lnTo>
                    <a:lnTo>
                      <a:pt x="780" y="126"/>
                    </a:lnTo>
                    <a:lnTo>
                      <a:pt x="774" y="132"/>
                    </a:lnTo>
                    <a:lnTo>
                      <a:pt x="769" y="136"/>
                    </a:lnTo>
                    <a:lnTo>
                      <a:pt x="764" y="140"/>
                    </a:lnTo>
                    <a:lnTo>
                      <a:pt x="762" y="143"/>
                    </a:lnTo>
                    <a:lnTo>
                      <a:pt x="760" y="145"/>
                    </a:lnTo>
                    <a:lnTo>
                      <a:pt x="758" y="148"/>
                    </a:lnTo>
                    <a:lnTo>
                      <a:pt x="756" y="150"/>
                    </a:lnTo>
                    <a:lnTo>
                      <a:pt x="840" y="150"/>
                    </a:lnTo>
                    <a:close/>
                    <a:moveTo>
                      <a:pt x="863" y="125"/>
                    </a:moveTo>
                    <a:lnTo>
                      <a:pt x="884" y="121"/>
                    </a:lnTo>
                    <a:lnTo>
                      <a:pt x="886" y="129"/>
                    </a:lnTo>
                    <a:lnTo>
                      <a:pt x="888" y="135"/>
                    </a:lnTo>
                    <a:lnTo>
                      <a:pt x="891" y="141"/>
                    </a:lnTo>
                    <a:lnTo>
                      <a:pt x="896" y="145"/>
                    </a:lnTo>
                    <a:lnTo>
                      <a:pt x="900" y="148"/>
                    </a:lnTo>
                    <a:lnTo>
                      <a:pt x="905" y="150"/>
                    </a:lnTo>
                    <a:lnTo>
                      <a:pt x="911" y="153"/>
                    </a:lnTo>
                    <a:lnTo>
                      <a:pt x="917" y="153"/>
                    </a:lnTo>
                    <a:lnTo>
                      <a:pt x="925" y="151"/>
                    </a:lnTo>
                    <a:lnTo>
                      <a:pt x="932" y="150"/>
                    </a:lnTo>
                    <a:lnTo>
                      <a:pt x="937" y="147"/>
                    </a:lnTo>
                    <a:lnTo>
                      <a:pt x="943" y="143"/>
                    </a:lnTo>
                    <a:lnTo>
                      <a:pt x="947" y="138"/>
                    </a:lnTo>
                    <a:lnTo>
                      <a:pt x="950" y="132"/>
                    </a:lnTo>
                    <a:lnTo>
                      <a:pt x="951" y="126"/>
                    </a:lnTo>
                    <a:lnTo>
                      <a:pt x="953" y="119"/>
                    </a:lnTo>
                    <a:lnTo>
                      <a:pt x="951" y="113"/>
                    </a:lnTo>
                    <a:lnTo>
                      <a:pt x="950" y="106"/>
                    </a:lnTo>
                    <a:lnTo>
                      <a:pt x="947" y="101"/>
                    </a:lnTo>
                    <a:lnTo>
                      <a:pt x="943" y="96"/>
                    </a:lnTo>
                    <a:lnTo>
                      <a:pt x="939" y="93"/>
                    </a:lnTo>
                    <a:lnTo>
                      <a:pt x="933" y="89"/>
                    </a:lnTo>
                    <a:lnTo>
                      <a:pt x="927" y="88"/>
                    </a:lnTo>
                    <a:lnTo>
                      <a:pt x="919" y="87"/>
                    </a:lnTo>
                    <a:lnTo>
                      <a:pt x="916" y="87"/>
                    </a:lnTo>
                    <a:lnTo>
                      <a:pt x="912" y="88"/>
                    </a:lnTo>
                    <a:lnTo>
                      <a:pt x="908" y="88"/>
                    </a:lnTo>
                    <a:lnTo>
                      <a:pt x="904" y="89"/>
                    </a:lnTo>
                    <a:lnTo>
                      <a:pt x="906" y="69"/>
                    </a:lnTo>
                    <a:lnTo>
                      <a:pt x="907" y="69"/>
                    </a:lnTo>
                    <a:lnTo>
                      <a:pt x="908" y="69"/>
                    </a:lnTo>
                    <a:lnTo>
                      <a:pt x="910" y="69"/>
                    </a:lnTo>
                    <a:lnTo>
                      <a:pt x="910" y="69"/>
                    </a:lnTo>
                    <a:lnTo>
                      <a:pt x="916" y="69"/>
                    </a:lnTo>
                    <a:lnTo>
                      <a:pt x="922" y="68"/>
                    </a:lnTo>
                    <a:lnTo>
                      <a:pt x="928" y="66"/>
                    </a:lnTo>
                    <a:lnTo>
                      <a:pt x="933" y="64"/>
                    </a:lnTo>
                    <a:lnTo>
                      <a:pt x="937" y="60"/>
                    </a:lnTo>
                    <a:lnTo>
                      <a:pt x="941" y="55"/>
                    </a:lnTo>
                    <a:lnTo>
                      <a:pt x="942" y="51"/>
                    </a:lnTo>
                    <a:lnTo>
                      <a:pt x="943" y="44"/>
                    </a:lnTo>
                    <a:lnTo>
                      <a:pt x="943" y="40"/>
                    </a:lnTo>
                    <a:lnTo>
                      <a:pt x="941" y="35"/>
                    </a:lnTo>
                    <a:lnTo>
                      <a:pt x="939" y="30"/>
                    </a:lnTo>
                    <a:lnTo>
                      <a:pt x="935" y="27"/>
                    </a:lnTo>
                    <a:lnTo>
                      <a:pt x="931" y="24"/>
                    </a:lnTo>
                    <a:lnTo>
                      <a:pt x="927" y="22"/>
                    </a:lnTo>
                    <a:lnTo>
                      <a:pt x="921" y="21"/>
                    </a:lnTo>
                    <a:lnTo>
                      <a:pt x="916" y="21"/>
                    </a:lnTo>
                    <a:lnTo>
                      <a:pt x="911" y="21"/>
                    </a:lnTo>
                    <a:lnTo>
                      <a:pt x="905" y="23"/>
                    </a:lnTo>
                    <a:lnTo>
                      <a:pt x="900" y="25"/>
                    </a:lnTo>
                    <a:lnTo>
                      <a:pt x="896" y="28"/>
                    </a:lnTo>
                    <a:lnTo>
                      <a:pt x="892" y="31"/>
                    </a:lnTo>
                    <a:lnTo>
                      <a:pt x="889" y="37"/>
                    </a:lnTo>
                    <a:lnTo>
                      <a:pt x="887" y="42"/>
                    </a:lnTo>
                    <a:lnTo>
                      <a:pt x="886" y="49"/>
                    </a:lnTo>
                    <a:lnTo>
                      <a:pt x="865" y="45"/>
                    </a:lnTo>
                    <a:lnTo>
                      <a:pt x="868" y="35"/>
                    </a:lnTo>
                    <a:lnTo>
                      <a:pt x="871" y="26"/>
                    </a:lnTo>
                    <a:lnTo>
                      <a:pt x="876" y="19"/>
                    </a:lnTo>
                    <a:lnTo>
                      <a:pt x="882" y="12"/>
                    </a:lnTo>
                    <a:lnTo>
                      <a:pt x="885" y="10"/>
                    </a:lnTo>
                    <a:lnTo>
                      <a:pt x="889" y="7"/>
                    </a:lnTo>
                    <a:lnTo>
                      <a:pt x="893" y="5"/>
                    </a:lnTo>
                    <a:lnTo>
                      <a:pt x="897" y="4"/>
                    </a:lnTo>
                    <a:lnTo>
                      <a:pt x="901" y="3"/>
                    </a:lnTo>
                    <a:lnTo>
                      <a:pt x="905" y="1"/>
                    </a:lnTo>
                    <a:lnTo>
                      <a:pt x="911" y="0"/>
                    </a:lnTo>
                    <a:lnTo>
                      <a:pt x="915" y="0"/>
                    </a:lnTo>
                    <a:lnTo>
                      <a:pt x="921" y="0"/>
                    </a:lnTo>
                    <a:lnTo>
                      <a:pt x="928" y="1"/>
                    </a:lnTo>
                    <a:lnTo>
                      <a:pt x="934" y="4"/>
                    </a:lnTo>
                    <a:lnTo>
                      <a:pt x="940" y="6"/>
                    </a:lnTo>
                    <a:lnTo>
                      <a:pt x="945" y="9"/>
                    </a:lnTo>
                    <a:lnTo>
                      <a:pt x="950" y="13"/>
                    </a:lnTo>
                    <a:lnTo>
                      <a:pt x="955" y="18"/>
                    </a:lnTo>
                    <a:lnTo>
                      <a:pt x="958" y="22"/>
                    </a:lnTo>
                    <a:lnTo>
                      <a:pt x="961" y="27"/>
                    </a:lnTo>
                    <a:lnTo>
                      <a:pt x="963" y="33"/>
                    </a:lnTo>
                    <a:lnTo>
                      <a:pt x="964" y="38"/>
                    </a:lnTo>
                    <a:lnTo>
                      <a:pt x="964" y="43"/>
                    </a:lnTo>
                    <a:lnTo>
                      <a:pt x="964" y="49"/>
                    </a:lnTo>
                    <a:lnTo>
                      <a:pt x="963" y="54"/>
                    </a:lnTo>
                    <a:lnTo>
                      <a:pt x="961" y="58"/>
                    </a:lnTo>
                    <a:lnTo>
                      <a:pt x="958" y="63"/>
                    </a:lnTo>
                    <a:lnTo>
                      <a:pt x="955" y="67"/>
                    </a:lnTo>
                    <a:lnTo>
                      <a:pt x="950" y="70"/>
                    </a:lnTo>
                    <a:lnTo>
                      <a:pt x="946" y="73"/>
                    </a:lnTo>
                    <a:lnTo>
                      <a:pt x="941" y="76"/>
                    </a:lnTo>
                    <a:lnTo>
                      <a:pt x="948" y="79"/>
                    </a:lnTo>
                    <a:lnTo>
                      <a:pt x="955" y="82"/>
                    </a:lnTo>
                    <a:lnTo>
                      <a:pt x="960" y="86"/>
                    </a:lnTo>
                    <a:lnTo>
                      <a:pt x="964" y="91"/>
                    </a:lnTo>
                    <a:lnTo>
                      <a:pt x="968" y="97"/>
                    </a:lnTo>
                    <a:lnTo>
                      <a:pt x="971" y="103"/>
                    </a:lnTo>
                    <a:lnTo>
                      <a:pt x="972" y="111"/>
                    </a:lnTo>
                    <a:lnTo>
                      <a:pt x="973" y="119"/>
                    </a:lnTo>
                    <a:lnTo>
                      <a:pt x="972" y="130"/>
                    </a:lnTo>
                    <a:lnTo>
                      <a:pt x="969" y="140"/>
                    </a:lnTo>
                    <a:lnTo>
                      <a:pt x="964" y="149"/>
                    </a:lnTo>
                    <a:lnTo>
                      <a:pt x="957" y="158"/>
                    </a:lnTo>
                    <a:lnTo>
                      <a:pt x="953" y="161"/>
                    </a:lnTo>
                    <a:lnTo>
                      <a:pt x="948" y="164"/>
                    </a:lnTo>
                    <a:lnTo>
                      <a:pt x="944" y="166"/>
                    </a:lnTo>
                    <a:lnTo>
                      <a:pt x="939" y="169"/>
                    </a:lnTo>
                    <a:lnTo>
                      <a:pt x="934" y="170"/>
                    </a:lnTo>
                    <a:lnTo>
                      <a:pt x="929" y="171"/>
                    </a:lnTo>
                    <a:lnTo>
                      <a:pt x="922" y="172"/>
                    </a:lnTo>
                    <a:lnTo>
                      <a:pt x="917" y="172"/>
                    </a:lnTo>
                    <a:lnTo>
                      <a:pt x="912" y="172"/>
                    </a:lnTo>
                    <a:lnTo>
                      <a:pt x="906" y="171"/>
                    </a:lnTo>
                    <a:lnTo>
                      <a:pt x="901" y="171"/>
                    </a:lnTo>
                    <a:lnTo>
                      <a:pt x="897" y="169"/>
                    </a:lnTo>
                    <a:lnTo>
                      <a:pt x="891" y="168"/>
                    </a:lnTo>
                    <a:lnTo>
                      <a:pt x="887" y="165"/>
                    </a:lnTo>
                    <a:lnTo>
                      <a:pt x="884" y="163"/>
                    </a:lnTo>
                    <a:lnTo>
                      <a:pt x="879" y="160"/>
                    </a:lnTo>
                    <a:lnTo>
                      <a:pt x="873" y="153"/>
                    </a:lnTo>
                    <a:lnTo>
                      <a:pt x="869" y="144"/>
                    </a:lnTo>
                    <a:lnTo>
                      <a:pt x="865" y="134"/>
                    </a:lnTo>
                    <a:lnTo>
                      <a:pt x="863" y="125"/>
                    </a:lnTo>
                    <a:close/>
                    <a:moveTo>
                      <a:pt x="996" y="125"/>
                    </a:moveTo>
                    <a:lnTo>
                      <a:pt x="1016" y="123"/>
                    </a:lnTo>
                    <a:lnTo>
                      <a:pt x="1018" y="130"/>
                    </a:lnTo>
                    <a:lnTo>
                      <a:pt x="1020" y="136"/>
                    </a:lnTo>
                    <a:lnTo>
                      <a:pt x="1024" y="141"/>
                    </a:lnTo>
                    <a:lnTo>
                      <a:pt x="1027" y="145"/>
                    </a:lnTo>
                    <a:lnTo>
                      <a:pt x="1031" y="148"/>
                    </a:lnTo>
                    <a:lnTo>
                      <a:pt x="1036" y="150"/>
                    </a:lnTo>
                    <a:lnTo>
                      <a:pt x="1043" y="153"/>
                    </a:lnTo>
                    <a:lnTo>
                      <a:pt x="1049" y="153"/>
                    </a:lnTo>
                    <a:lnTo>
                      <a:pt x="1057" y="151"/>
                    </a:lnTo>
                    <a:lnTo>
                      <a:pt x="1064" y="150"/>
                    </a:lnTo>
                    <a:lnTo>
                      <a:pt x="1070" y="147"/>
                    </a:lnTo>
                    <a:lnTo>
                      <a:pt x="1075" y="142"/>
                    </a:lnTo>
                    <a:lnTo>
                      <a:pt x="1079" y="136"/>
                    </a:lnTo>
                    <a:lnTo>
                      <a:pt x="1083" y="130"/>
                    </a:lnTo>
                    <a:lnTo>
                      <a:pt x="1084" y="123"/>
                    </a:lnTo>
                    <a:lnTo>
                      <a:pt x="1085" y="114"/>
                    </a:lnTo>
                    <a:lnTo>
                      <a:pt x="1084" y="106"/>
                    </a:lnTo>
                    <a:lnTo>
                      <a:pt x="1083" y="99"/>
                    </a:lnTo>
                    <a:lnTo>
                      <a:pt x="1079" y="94"/>
                    </a:lnTo>
                    <a:lnTo>
                      <a:pt x="1076" y="88"/>
                    </a:lnTo>
                    <a:lnTo>
                      <a:pt x="1071" y="84"/>
                    </a:lnTo>
                    <a:lnTo>
                      <a:pt x="1064" y="81"/>
                    </a:lnTo>
                    <a:lnTo>
                      <a:pt x="1058" y="80"/>
                    </a:lnTo>
                    <a:lnTo>
                      <a:pt x="1049" y="79"/>
                    </a:lnTo>
                    <a:lnTo>
                      <a:pt x="1045" y="79"/>
                    </a:lnTo>
                    <a:lnTo>
                      <a:pt x="1040" y="80"/>
                    </a:lnTo>
                    <a:lnTo>
                      <a:pt x="1035" y="81"/>
                    </a:lnTo>
                    <a:lnTo>
                      <a:pt x="1032" y="83"/>
                    </a:lnTo>
                    <a:lnTo>
                      <a:pt x="1028" y="85"/>
                    </a:lnTo>
                    <a:lnTo>
                      <a:pt x="1025" y="87"/>
                    </a:lnTo>
                    <a:lnTo>
                      <a:pt x="1021" y="90"/>
                    </a:lnTo>
                    <a:lnTo>
                      <a:pt x="1019" y="94"/>
                    </a:lnTo>
                    <a:lnTo>
                      <a:pt x="999" y="89"/>
                    </a:lnTo>
                    <a:lnTo>
                      <a:pt x="1016" y="3"/>
                    </a:lnTo>
                    <a:lnTo>
                      <a:pt x="1097" y="3"/>
                    </a:lnTo>
                    <a:lnTo>
                      <a:pt x="1097" y="23"/>
                    </a:lnTo>
                    <a:lnTo>
                      <a:pt x="1033" y="23"/>
                    </a:lnTo>
                    <a:lnTo>
                      <a:pt x="1025" y="70"/>
                    </a:lnTo>
                    <a:lnTo>
                      <a:pt x="1032" y="65"/>
                    </a:lnTo>
                    <a:lnTo>
                      <a:pt x="1040" y="60"/>
                    </a:lnTo>
                    <a:lnTo>
                      <a:pt x="1047" y="59"/>
                    </a:lnTo>
                    <a:lnTo>
                      <a:pt x="1055" y="58"/>
                    </a:lnTo>
                    <a:lnTo>
                      <a:pt x="1060" y="58"/>
                    </a:lnTo>
                    <a:lnTo>
                      <a:pt x="1065" y="59"/>
                    </a:lnTo>
                    <a:lnTo>
                      <a:pt x="1070" y="60"/>
                    </a:lnTo>
                    <a:lnTo>
                      <a:pt x="1075" y="61"/>
                    </a:lnTo>
                    <a:lnTo>
                      <a:pt x="1079" y="64"/>
                    </a:lnTo>
                    <a:lnTo>
                      <a:pt x="1084" y="67"/>
                    </a:lnTo>
                    <a:lnTo>
                      <a:pt x="1087" y="70"/>
                    </a:lnTo>
                    <a:lnTo>
                      <a:pt x="1091" y="73"/>
                    </a:lnTo>
                    <a:lnTo>
                      <a:pt x="1098" y="82"/>
                    </a:lnTo>
                    <a:lnTo>
                      <a:pt x="1102" y="91"/>
                    </a:lnTo>
                    <a:lnTo>
                      <a:pt x="1104" y="101"/>
                    </a:lnTo>
                    <a:lnTo>
                      <a:pt x="1105" y="113"/>
                    </a:lnTo>
                    <a:lnTo>
                      <a:pt x="1104" y="124"/>
                    </a:lnTo>
                    <a:lnTo>
                      <a:pt x="1102" y="134"/>
                    </a:lnTo>
                    <a:lnTo>
                      <a:pt x="1098" y="144"/>
                    </a:lnTo>
                    <a:lnTo>
                      <a:pt x="1092" y="153"/>
                    </a:lnTo>
                    <a:lnTo>
                      <a:pt x="1088" y="158"/>
                    </a:lnTo>
                    <a:lnTo>
                      <a:pt x="1084" y="161"/>
                    </a:lnTo>
                    <a:lnTo>
                      <a:pt x="1078" y="164"/>
                    </a:lnTo>
                    <a:lnTo>
                      <a:pt x="1074" y="168"/>
                    </a:lnTo>
                    <a:lnTo>
                      <a:pt x="1068" y="170"/>
                    </a:lnTo>
                    <a:lnTo>
                      <a:pt x="1062" y="171"/>
                    </a:lnTo>
                    <a:lnTo>
                      <a:pt x="1056" y="172"/>
                    </a:lnTo>
                    <a:lnTo>
                      <a:pt x="1048" y="172"/>
                    </a:lnTo>
                    <a:lnTo>
                      <a:pt x="1043" y="172"/>
                    </a:lnTo>
                    <a:lnTo>
                      <a:pt x="1037" y="171"/>
                    </a:lnTo>
                    <a:lnTo>
                      <a:pt x="1032" y="171"/>
                    </a:lnTo>
                    <a:lnTo>
                      <a:pt x="1028" y="169"/>
                    </a:lnTo>
                    <a:lnTo>
                      <a:pt x="1024" y="168"/>
                    </a:lnTo>
                    <a:lnTo>
                      <a:pt x="1019" y="165"/>
                    </a:lnTo>
                    <a:lnTo>
                      <a:pt x="1015" y="163"/>
                    </a:lnTo>
                    <a:lnTo>
                      <a:pt x="1012" y="160"/>
                    </a:lnTo>
                    <a:lnTo>
                      <a:pt x="1005" y="153"/>
                    </a:lnTo>
                    <a:lnTo>
                      <a:pt x="1001" y="145"/>
                    </a:lnTo>
                    <a:lnTo>
                      <a:pt x="998" y="135"/>
                    </a:lnTo>
                    <a:lnTo>
                      <a:pt x="996" y="125"/>
                    </a:lnTo>
                    <a:close/>
                    <a:moveTo>
                      <a:pt x="1199" y="171"/>
                    </a:moveTo>
                    <a:lnTo>
                      <a:pt x="1199" y="46"/>
                    </a:lnTo>
                    <a:lnTo>
                      <a:pt x="1219" y="46"/>
                    </a:lnTo>
                    <a:lnTo>
                      <a:pt x="1219" y="67"/>
                    </a:lnTo>
                    <a:lnTo>
                      <a:pt x="1222" y="63"/>
                    </a:lnTo>
                    <a:lnTo>
                      <a:pt x="1226" y="58"/>
                    </a:lnTo>
                    <a:lnTo>
                      <a:pt x="1230" y="54"/>
                    </a:lnTo>
                    <a:lnTo>
                      <a:pt x="1234" y="51"/>
                    </a:lnTo>
                    <a:lnTo>
                      <a:pt x="1240" y="49"/>
                    </a:lnTo>
                    <a:lnTo>
                      <a:pt x="1244" y="46"/>
                    </a:lnTo>
                    <a:lnTo>
                      <a:pt x="1249" y="45"/>
                    </a:lnTo>
                    <a:lnTo>
                      <a:pt x="1256" y="45"/>
                    </a:lnTo>
                    <a:lnTo>
                      <a:pt x="1262" y="45"/>
                    </a:lnTo>
                    <a:lnTo>
                      <a:pt x="1268" y="46"/>
                    </a:lnTo>
                    <a:lnTo>
                      <a:pt x="1273" y="49"/>
                    </a:lnTo>
                    <a:lnTo>
                      <a:pt x="1277" y="51"/>
                    </a:lnTo>
                    <a:lnTo>
                      <a:pt x="1282" y="54"/>
                    </a:lnTo>
                    <a:lnTo>
                      <a:pt x="1285" y="58"/>
                    </a:lnTo>
                    <a:lnTo>
                      <a:pt x="1287" y="64"/>
                    </a:lnTo>
                    <a:lnTo>
                      <a:pt x="1289" y="69"/>
                    </a:lnTo>
                    <a:lnTo>
                      <a:pt x="1293" y="64"/>
                    </a:lnTo>
                    <a:lnTo>
                      <a:pt x="1297" y="58"/>
                    </a:lnTo>
                    <a:lnTo>
                      <a:pt x="1301" y="54"/>
                    </a:lnTo>
                    <a:lnTo>
                      <a:pt x="1306" y="51"/>
                    </a:lnTo>
                    <a:lnTo>
                      <a:pt x="1311" y="49"/>
                    </a:lnTo>
                    <a:lnTo>
                      <a:pt x="1316" y="46"/>
                    </a:lnTo>
                    <a:lnTo>
                      <a:pt x="1321" y="45"/>
                    </a:lnTo>
                    <a:lnTo>
                      <a:pt x="1327" y="45"/>
                    </a:lnTo>
                    <a:lnTo>
                      <a:pt x="1335" y="46"/>
                    </a:lnTo>
                    <a:lnTo>
                      <a:pt x="1343" y="48"/>
                    </a:lnTo>
                    <a:lnTo>
                      <a:pt x="1349" y="51"/>
                    </a:lnTo>
                    <a:lnTo>
                      <a:pt x="1355" y="55"/>
                    </a:lnTo>
                    <a:lnTo>
                      <a:pt x="1359" y="60"/>
                    </a:lnTo>
                    <a:lnTo>
                      <a:pt x="1362" y="68"/>
                    </a:lnTo>
                    <a:lnTo>
                      <a:pt x="1363" y="76"/>
                    </a:lnTo>
                    <a:lnTo>
                      <a:pt x="1364" y="86"/>
                    </a:lnTo>
                    <a:lnTo>
                      <a:pt x="1364" y="171"/>
                    </a:lnTo>
                    <a:lnTo>
                      <a:pt x="1344" y="171"/>
                    </a:lnTo>
                    <a:lnTo>
                      <a:pt x="1344" y="95"/>
                    </a:lnTo>
                    <a:lnTo>
                      <a:pt x="1344" y="89"/>
                    </a:lnTo>
                    <a:lnTo>
                      <a:pt x="1344" y="84"/>
                    </a:lnTo>
                    <a:lnTo>
                      <a:pt x="1344" y="81"/>
                    </a:lnTo>
                    <a:lnTo>
                      <a:pt x="1343" y="78"/>
                    </a:lnTo>
                    <a:lnTo>
                      <a:pt x="1341" y="75"/>
                    </a:lnTo>
                    <a:lnTo>
                      <a:pt x="1340" y="73"/>
                    </a:lnTo>
                    <a:lnTo>
                      <a:pt x="1338" y="71"/>
                    </a:lnTo>
                    <a:lnTo>
                      <a:pt x="1335" y="69"/>
                    </a:lnTo>
                    <a:lnTo>
                      <a:pt x="1332" y="68"/>
                    </a:lnTo>
                    <a:lnTo>
                      <a:pt x="1329" y="67"/>
                    </a:lnTo>
                    <a:lnTo>
                      <a:pt x="1326" y="66"/>
                    </a:lnTo>
                    <a:lnTo>
                      <a:pt x="1322" y="66"/>
                    </a:lnTo>
                    <a:lnTo>
                      <a:pt x="1316" y="66"/>
                    </a:lnTo>
                    <a:lnTo>
                      <a:pt x="1311" y="68"/>
                    </a:lnTo>
                    <a:lnTo>
                      <a:pt x="1305" y="70"/>
                    </a:lnTo>
                    <a:lnTo>
                      <a:pt x="1301" y="74"/>
                    </a:lnTo>
                    <a:lnTo>
                      <a:pt x="1298" y="79"/>
                    </a:lnTo>
                    <a:lnTo>
                      <a:pt x="1295" y="85"/>
                    </a:lnTo>
                    <a:lnTo>
                      <a:pt x="1293" y="93"/>
                    </a:lnTo>
                    <a:lnTo>
                      <a:pt x="1292" y="101"/>
                    </a:lnTo>
                    <a:lnTo>
                      <a:pt x="1292" y="171"/>
                    </a:lnTo>
                    <a:lnTo>
                      <a:pt x="1272" y="171"/>
                    </a:lnTo>
                    <a:lnTo>
                      <a:pt x="1272" y="93"/>
                    </a:lnTo>
                    <a:lnTo>
                      <a:pt x="1272" y="86"/>
                    </a:lnTo>
                    <a:lnTo>
                      <a:pt x="1271" y="81"/>
                    </a:lnTo>
                    <a:lnTo>
                      <a:pt x="1269" y="76"/>
                    </a:lnTo>
                    <a:lnTo>
                      <a:pt x="1267" y="72"/>
                    </a:lnTo>
                    <a:lnTo>
                      <a:pt x="1263" y="69"/>
                    </a:lnTo>
                    <a:lnTo>
                      <a:pt x="1260" y="67"/>
                    </a:lnTo>
                    <a:lnTo>
                      <a:pt x="1256" y="66"/>
                    </a:lnTo>
                    <a:lnTo>
                      <a:pt x="1250" y="66"/>
                    </a:lnTo>
                    <a:lnTo>
                      <a:pt x="1246" y="66"/>
                    </a:lnTo>
                    <a:lnTo>
                      <a:pt x="1242" y="67"/>
                    </a:lnTo>
                    <a:lnTo>
                      <a:pt x="1238" y="68"/>
                    </a:lnTo>
                    <a:lnTo>
                      <a:pt x="1233" y="70"/>
                    </a:lnTo>
                    <a:lnTo>
                      <a:pt x="1230" y="72"/>
                    </a:lnTo>
                    <a:lnTo>
                      <a:pt x="1227" y="75"/>
                    </a:lnTo>
                    <a:lnTo>
                      <a:pt x="1225" y="79"/>
                    </a:lnTo>
                    <a:lnTo>
                      <a:pt x="1222" y="83"/>
                    </a:lnTo>
                    <a:lnTo>
                      <a:pt x="1221" y="88"/>
                    </a:lnTo>
                    <a:lnTo>
                      <a:pt x="1220" y="94"/>
                    </a:lnTo>
                    <a:lnTo>
                      <a:pt x="1219" y="101"/>
                    </a:lnTo>
                    <a:lnTo>
                      <a:pt x="1219" y="109"/>
                    </a:lnTo>
                    <a:lnTo>
                      <a:pt x="1219" y="171"/>
                    </a:lnTo>
                    <a:lnTo>
                      <a:pt x="1199" y="171"/>
                    </a:lnTo>
                    <a:close/>
                    <a:moveTo>
                      <a:pt x="1389" y="134"/>
                    </a:moveTo>
                    <a:lnTo>
                      <a:pt x="1411" y="130"/>
                    </a:lnTo>
                    <a:lnTo>
                      <a:pt x="1412" y="135"/>
                    </a:lnTo>
                    <a:lnTo>
                      <a:pt x="1414" y="140"/>
                    </a:lnTo>
                    <a:lnTo>
                      <a:pt x="1417" y="144"/>
                    </a:lnTo>
                    <a:lnTo>
                      <a:pt x="1420" y="147"/>
                    </a:lnTo>
                    <a:lnTo>
                      <a:pt x="1425" y="149"/>
                    </a:lnTo>
                    <a:lnTo>
                      <a:pt x="1430" y="151"/>
                    </a:lnTo>
                    <a:lnTo>
                      <a:pt x="1436" y="153"/>
                    </a:lnTo>
                    <a:lnTo>
                      <a:pt x="1443" y="153"/>
                    </a:lnTo>
                    <a:lnTo>
                      <a:pt x="1449" y="153"/>
                    </a:lnTo>
                    <a:lnTo>
                      <a:pt x="1456" y="151"/>
                    </a:lnTo>
                    <a:lnTo>
                      <a:pt x="1460" y="149"/>
                    </a:lnTo>
                    <a:lnTo>
                      <a:pt x="1464" y="147"/>
                    </a:lnTo>
                    <a:lnTo>
                      <a:pt x="1468" y="145"/>
                    </a:lnTo>
                    <a:lnTo>
                      <a:pt x="1470" y="142"/>
                    </a:lnTo>
                    <a:lnTo>
                      <a:pt x="1471" y="139"/>
                    </a:lnTo>
                    <a:lnTo>
                      <a:pt x="1472" y="135"/>
                    </a:lnTo>
                    <a:lnTo>
                      <a:pt x="1471" y="133"/>
                    </a:lnTo>
                    <a:lnTo>
                      <a:pt x="1470" y="130"/>
                    </a:lnTo>
                    <a:lnTo>
                      <a:pt x="1468" y="128"/>
                    </a:lnTo>
                    <a:lnTo>
                      <a:pt x="1464" y="126"/>
                    </a:lnTo>
                    <a:lnTo>
                      <a:pt x="1461" y="125"/>
                    </a:lnTo>
                    <a:lnTo>
                      <a:pt x="1457" y="124"/>
                    </a:lnTo>
                    <a:lnTo>
                      <a:pt x="1450" y="121"/>
                    </a:lnTo>
                    <a:lnTo>
                      <a:pt x="1443" y="120"/>
                    </a:lnTo>
                    <a:lnTo>
                      <a:pt x="1432" y="117"/>
                    </a:lnTo>
                    <a:lnTo>
                      <a:pt x="1424" y="115"/>
                    </a:lnTo>
                    <a:lnTo>
                      <a:pt x="1417" y="112"/>
                    </a:lnTo>
                    <a:lnTo>
                      <a:pt x="1412" y="110"/>
                    </a:lnTo>
                    <a:lnTo>
                      <a:pt x="1407" y="108"/>
                    </a:lnTo>
                    <a:lnTo>
                      <a:pt x="1403" y="105"/>
                    </a:lnTo>
                    <a:lnTo>
                      <a:pt x="1400" y="102"/>
                    </a:lnTo>
                    <a:lnTo>
                      <a:pt x="1398" y="98"/>
                    </a:lnTo>
                    <a:lnTo>
                      <a:pt x="1396" y="94"/>
                    </a:lnTo>
                    <a:lnTo>
                      <a:pt x="1395" y="89"/>
                    </a:lnTo>
                    <a:lnTo>
                      <a:pt x="1393" y="85"/>
                    </a:lnTo>
                    <a:lnTo>
                      <a:pt x="1393" y="81"/>
                    </a:lnTo>
                    <a:lnTo>
                      <a:pt x="1393" y="76"/>
                    </a:lnTo>
                    <a:lnTo>
                      <a:pt x="1395" y="73"/>
                    </a:lnTo>
                    <a:lnTo>
                      <a:pt x="1396" y="69"/>
                    </a:lnTo>
                    <a:lnTo>
                      <a:pt x="1397" y="66"/>
                    </a:lnTo>
                    <a:lnTo>
                      <a:pt x="1399" y="63"/>
                    </a:lnTo>
                    <a:lnTo>
                      <a:pt x="1402" y="59"/>
                    </a:lnTo>
                    <a:lnTo>
                      <a:pt x="1404" y="56"/>
                    </a:lnTo>
                    <a:lnTo>
                      <a:pt x="1407" y="54"/>
                    </a:lnTo>
                    <a:lnTo>
                      <a:pt x="1410" y="52"/>
                    </a:lnTo>
                    <a:lnTo>
                      <a:pt x="1413" y="51"/>
                    </a:lnTo>
                    <a:lnTo>
                      <a:pt x="1416" y="49"/>
                    </a:lnTo>
                    <a:lnTo>
                      <a:pt x="1420" y="48"/>
                    </a:lnTo>
                    <a:lnTo>
                      <a:pt x="1425" y="46"/>
                    </a:lnTo>
                    <a:lnTo>
                      <a:pt x="1429" y="45"/>
                    </a:lnTo>
                    <a:lnTo>
                      <a:pt x="1434" y="45"/>
                    </a:lnTo>
                    <a:lnTo>
                      <a:pt x="1439" y="45"/>
                    </a:lnTo>
                    <a:lnTo>
                      <a:pt x="1445" y="45"/>
                    </a:lnTo>
                    <a:lnTo>
                      <a:pt x="1452" y="46"/>
                    </a:lnTo>
                    <a:lnTo>
                      <a:pt x="1458" y="48"/>
                    </a:lnTo>
                    <a:lnTo>
                      <a:pt x="1463" y="50"/>
                    </a:lnTo>
                    <a:lnTo>
                      <a:pt x="1469" y="52"/>
                    </a:lnTo>
                    <a:lnTo>
                      <a:pt x="1473" y="54"/>
                    </a:lnTo>
                    <a:lnTo>
                      <a:pt x="1476" y="57"/>
                    </a:lnTo>
                    <a:lnTo>
                      <a:pt x="1479" y="60"/>
                    </a:lnTo>
                    <a:lnTo>
                      <a:pt x="1482" y="65"/>
                    </a:lnTo>
                    <a:lnTo>
                      <a:pt x="1484" y="69"/>
                    </a:lnTo>
                    <a:lnTo>
                      <a:pt x="1485" y="74"/>
                    </a:lnTo>
                    <a:lnTo>
                      <a:pt x="1487" y="81"/>
                    </a:lnTo>
                    <a:lnTo>
                      <a:pt x="1467" y="84"/>
                    </a:lnTo>
                    <a:lnTo>
                      <a:pt x="1466" y="80"/>
                    </a:lnTo>
                    <a:lnTo>
                      <a:pt x="1463" y="76"/>
                    </a:lnTo>
                    <a:lnTo>
                      <a:pt x="1461" y="73"/>
                    </a:lnTo>
                    <a:lnTo>
                      <a:pt x="1458" y="70"/>
                    </a:lnTo>
                    <a:lnTo>
                      <a:pt x="1455" y="68"/>
                    </a:lnTo>
                    <a:lnTo>
                      <a:pt x="1450" y="67"/>
                    </a:lnTo>
                    <a:lnTo>
                      <a:pt x="1445" y="66"/>
                    </a:lnTo>
                    <a:lnTo>
                      <a:pt x="1440" y="66"/>
                    </a:lnTo>
                    <a:lnTo>
                      <a:pt x="1433" y="66"/>
                    </a:lnTo>
                    <a:lnTo>
                      <a:pt x="1428" y="67"/>
                    </a:lnTo>
                    <a:lnTo>
                      <a:pt x="1424" y="68"/>
                    </a:lnTo>
                    <a:lnTo>
                      <a:pt x="1420" y="69"/>
                    </a:lnTo>
                    <a:lnTo>
                      <a:pt x="1417" y="71"/>
                    </a:lnTo>
                    <a:lnTo>
                      <a:pt x="1416" y="73"/>
                    </a:lnTo>
                    <a:lnTo>
                      <a:pt x="1414" y="76"/>
                    </a:lnTo>
                    <a:lnTo>
                      <a:pt x="1414" y="79"/>
                    </a:lnTo>
                    <a:lnTo>
                      <a:pt x="1414" y="80"/>
                    </a:lnTo>
                    <a:lnTo>
                      <a:pt x="1415" y="82"/>
                    </a:lnTo>
                    <a:lnTo>
                      <a:pt x="1415" y="83"/>
                    </a:lnTo>
                    <a:lnTo>
                      <a:pt x="1416" y="85"/>
                    </a:lnTo>
                    <a:lnTo>
                      <a:pt x="1418" y="86"/>
                    </a:lnTo>
                    <a:lnTo>
                      <a:pt x="1419" y="87"/>
                    </a:lnTo>
                    <a:lnTo>
                      <a:pt x="1421" y="89"/>
                    </a:lnTo>
                    <a:lnTo>
                      <a:pt x="1425" y="90"/>
                    </a:lnTo>
                    <a:lnTo>
                      <a:pt x="1427" y="90"/>
                    </a:lnTo>
                    <a:lnTo>
                      <a:pt x="1430" y="91"/>
                    </a:lnTo>
                    <a:lnTo>
                      <a:pt x="1435" y="94"/>
                    </a:lnTo>
                    <a:lnTo>
                      <a:pt x="1442" y="95"/>
                    </a:lnTo>
                    <a:lnTo>
                      <a:pt x="1453" y="98"/>
                    </a:lnTo>
                    <a:lnTo>
                      <a:pt x="1461" y="100"/>
                    </a:lnTo>
                    <a:lnTo>
                      <a:pt x="1468" y="102"/>
                    </a:lnTo>
                    <a:lnTo>
                      <a:pt x="1473" y="104"/>
                    </a:lnTo>
                    <a:lnTo>
                      <a:pt x="1477" y="106"/>
                    </a:lnTo>
                    <a:lnTo>
                      <a:pt x="1481" y="109"/>
                    </a:lnTo>
                    <a:lnTo>
                      <a:pt x="1484" y="112"/>
                    </a:lnTo>
                    <a:lnTo>
                      <a:pt x="1487" y="115"/>
                    </a:lnTo>
                    <a:lnTo>
                      <a:pt x="1489" y="119"/>
                    </a:lnTo>
                    <a:lnTo>
                      <a:pt x="1491" y="124"/>
                    </a:lnTo>
                    <a:lnTo>
                      <a:pt x="1492" y="129"/>
                    </a:lnTo>
                    <a:lnTo>
                      <a:pt x="1492" y="133"/>
                    </a:lnTo>
                    <a:lnTo>
                      <a:pt x="1492" y="139"/>
                    </a:lnTo>
                    <a:lnTo>
                      <a:pt x="1491" y="144"/>
                    </a:lnTo>
                    <a:lnTo>
                      <a:pt x="1489" y="148"/>
                    </a:lnTo>
                    <a:lnTo>
                      <a:pt x="1486" y="154"/>
                    </a:lnTo>
                    <a:lnTo>
                      <a:pt x="1483" y="158"/>
                    </a:lnTo>
                    <a:lnTo>
                      <a:pt x="1478" y="162"/>
                    </a:lnTo>
                    <a:lnTo>
                      <a:pt x="1474" y="165"/>
                    </a:lnTo>
                    <a:lnTo>
                      <a:pt x="1469" y="168"/>
                    </a:lnTo>
                    <a:lnTo>
                      <a:pt x="1462" y="170"/>
                    </a:lnTo>
                    <a:lnTo>
                      <a:pt x="1456" y="171"/>
                    </a:lnTo>
                    <a:lnTo>
                      <a:pt x="1449" y="172"/>
                    </a:lnTo>
                    <a:lnTo>
                      <a:pt x="1443" y="172"/>
                    </a:lnTo>
                    <a:lnTo>
                      <a:pt x="1438" y="172"/>
                    </a:lnTo>
                    <a:lnTo>
                      <a:pt x="1431" y="172"/>
                    </a:lnTo>
                    <a:lnTo>
                      <a:pt x="1426" y="171"/>
                    </a:lnTo>
                    <a:lnTo>
                      <a:pt x="1421" y="170"/>
                    </a:lnTo>
                    <a:lnTo>
                      <a:pt x="1417" y="169"/>
                    </a:lnTo>
                    <a:lnTo>
                      <a:pt x="1413" y="168"/>
                    </a:lnTo>
                    <a:lnTo>
                      <a:pt x="1409" y="165"/>
                    </a:lnTo>
                    <a:lnTo>
                      <a:pt x="1405" y="163"/>
                    </a:lnTo>
                    <a:lnTo>
                      <a:pt x="1400" y="158"/>
                    </a:lnTo>
                    <a:lnTo>
                      <a:pt x="1396" y="151"/>
                    </a:lnTo>
                    <a:lnTo>
                      <a:pt x="1392" y="143"/>
                    </a:lnTo>
                    <a:lnTo>
                      <a:pt x="1389" y="134"/>
                    </a:lnTo>
                    <a:close/>
                    <a:moveTo>
                      <a:pt x="1531" y="217"/>
                    </a:moveTo>
                    <a:lnTo>
                      <a:pt x="1516" y="217"/>
                    </a:lnTo>
                    <a:lnTo>
                      <a:pt x="1525" y="203"/>
                    </a:lnTo>
                    <a:lnTo>
                      <a:pt x="1531" y="190"/>
                    </a:lnTo>
                    <a:lnTo>
                      <a:pt x="1538" y="176"/>
                    </a:lnTo>
                    <a:lnTo>
                      <a:pt x="1543" y="162"/>
                    </a:lnTo>
                    <a:lnTo>
                      <a:pt x="1546" y="149"/>
                    </a:lnTo>
                    <a:lnTo>
                      <a:pt x="1549" y="135"/>
                    </a:lnTo>
                    <a:lnTo>
                      <a:pt x="1550" y="123"/>
                    </a:lnTo>
                    <a:lnTo>
                      <a:pt x="1552" y="109"/>
                    </a:lnTo>
                    <a:lnTo>
                      <a:pt x="1552" y="98"/>
                    </a:lnTo>
                    <a:lnTo>
                      <a:pt x="1550" y="87"/>
                    </a:lnTo>
                    <a:lnTo>
                      <a:pt x="1549" y="78"/>
                    </a:lnTo>
                    <a:lnTo>
                      <a:pt x="1547" y="67"/>
                    </a:lnTo>
                    <a:lnTo>
                      <a:pt x="1545" y="58"/>
                    </a:lnTo>
                    <a:lnTo>
                      <a:pt x="1542" y="51"/>
                    </a:lnTo>
                    <a:lnTo>
                      <a:pt x="1539" y="42"/>
                    </a:lnTo>
                    <a:lnTo>
                      <a:pt x="1535" y="35"/>
                    </a:lnTo>
                    <a:lnTo>
                      <a:pt x="1532" y="28"/>
                    </a:lnTo>
                    <a:lnTo>
                      <a:pt x="1528" y="21"/>
                    </a:lnTo>
                    <a:lnTo>
                      <a:pt x="1523" y="11"/>
                    </a:lnTo>
                    <a:lnTo>
                      <a:pt x="1516" y="0"/>
                    </a:lnTo>
                    <a:lnTo>
                      <a:pt x="1531" y="0"/>
                    </a:lnTo>
                    <a:lnTo>
                      <a:pt x="1536" y="8"/>
                    </a:lnTo>
                    <a:lnTo>
                      <a:pt x="1542" y="14"/>
                    </a:lnTo>
                    <a:lnTo>
                      <a:pt x="1546" y="22"/>
                    </a:lnTo>
                    <a:lnTo>
                      <a:pt x="1550" y="28"/>
                    </a:lnTo>
                    <a:lnTo>
                      <a:pt x="1555" y="36"/>
                    </a:lnTo>
                    <a:lnTo>
                      <a:pt x="1558" y="43"/>
                    </a:lnTo>
                    <a:lnTo>
                      <a:pt x="1561" y="50"/>
                    </a:lnTo>
                    <a:lnTo>
                      <a:pt x="1563" y="57"/>
                    </a:lnTo>
                    <a:lnTo>
                      <a:pt x="1568" y="70"/>
                    </a:lnTo>
                    <a:lnTo>
                      <a:pt x="1570" y="83"/>
                    </a:lnTo>
                    <a:lnTo>
                      <a:pt x="1572" y="96"/>
                    </a:lnTo>
                    <a:lnTo>
                      <a:pt x="1572" y="109"/>
                    </a:lnTo>
                    <a:lnTo>
                      <a:pt x="1571" y="124"/>
                    </a:lnTo>
                    <a:lnTo>
                      <a:pt x="1570" y="139"/>
                    </a:lnTo>
                    <a:lnTo>
                      <a:pt x="1566" y="154"/>
                    </a:lnTo>
                    <a:lnTo>
                      <a:pt x="1560" y="168"/>
                    </a:lnTo>
                    <a:lnTo>
                      <a:pt x="1554" y="181"/>
                    </a:lnTo>
                    <a:lnTo>
                      <a:pt x="1547" y="193"/>
                    </a:lnTo>
                    <a:lnTo>
                      <a:pt x="1540" y="206"/>
                    </a:lnTo>
                    <a:lnTo>
                      <a:pt x="1531" y="2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2" name="Freeform 168"/>
              <p:cNvSpPr>
                <a:spLocks noEditPoints="1"/>
              </p:cNvSpPr>
              <p:nvPr/>
            </p:nvSpPr>
            <p:spPr bwMode="auto">
              <a:xfrm>
                <a:off x="2580" y="1099"/>
                <a:ext cx="1204" cy="109"/>
              </a:xfrm>
              <a:custGeom>
                <a:avLst/>
                <a:gdLst>
                  <a:gd name="T0" fmla="*/ 63 w 2409"/>
                  <a:gd name="T1" fmla="*/ 171 h 216"/>
                  <a:gd name="T2" fmla="*/ 24 w 2409"/>
                  <a:gd name="T3" fmla="*/ 117 h 216"/>
                  <a:gd name="T4" fmla="*/ 110 w 2409"/>
                  <a:gd name="T5" fmla="*/ 124 h 216"/>
                  <a:gd name="T6" fmla="*/ 257 w 2409"/>
                  <a:gd name="T7" fmla="*/ 57 h 216"/>
                  <a:gd name="T8" fmla="*/ 218 w 2409"/>
                  <a:gd name="T9" fmla="*/ 171 h 216"/>
                  <a:gd name="T10" fmla="*/ 235 w 2409"/>
                  <a:gd name="T11" fmla="*/ 150 h 216"/>
                  <a:gd name="T12" fmla="*/ 192 w 2409"/>
                  <a:gd name="T13" fmla="*/ 90 h 216"/>
                  <a:gd name="T14" fmla="*/ 428 w 2409"/>
                  <a:gd name="T15" fmla="*/ 46 h 216"/>
                  <a:gd name="T16" fmla="*/ 505 w 2409"/>
                  <a:gd name="T17" fmla="*/ 71 h 216"/>
                  <a:gd name="T18" fmla="*/ 461 w 2409"/>
                  <a:gd name="T19" fmla="*/ 65 h 216"/>
                  <a:gd name="T20" fmla="*/ 576 w 2409"/>
                  <a:gd name="T21" fmla="*/ 107 h 216"/>
                  <a:gd name="T22" fmla="*/ 747 w 2409"/>
                  <a:gd name="T23" fmla="*/ 28 h 216"/>
                  <a:gd name="T24" fmla="*/ 750 w 2409"/>
                  <a:gd name="T25" fmla="*/ 149 h 216"/>
                  <a:gd name="T26" fmla="*/ 874 w 2409"/>
                  <a:gd name="T27" fmla="*/ 46 h 216"/>
                  <a:gd name="T28" fmla="*/ 968 w 2409"/>
                  <a:gd name="T29" fmla="*/ 67 h 216"/>
                  <a:gd name="T30" fmla="*/ 911 w 2409"/>
                  <a:gd name="T31" fmla="*/ 70 h 216"/>
                  <a:gd name="T32" fmla="*/ 839 w 2409"/>
                  <a:gd name="T33" fmla="*/ 70 h 216"/>
                  <a:gd name="T34" fmla="*/ 1038 w 2409"/>
                  <a:gd name="T35" fmla="*/ 47 h 216"/>
                  <a:gd name="T36" fmla="*/ 1101 w 2409"/>
                  <a:gd name="T37" fmla="*/ 151 h 216"/>
                  <a:gd name="T38" fmla="*/ 1018 w 2409"/>
                  <a:gd name="T39" fmla="*/ 108 h 216"/>
                  <a:gd name="T40" fmla="*/ 1080 w 2409"/>
                  <a:gd name="T41" fmla="*/ 76 h 216"/>
                  <a:gd name="T42" fmla="*/ 1167 w 2409"/>
                  <a:gd name="T43" fmla="*/ 52 h 216"/>
                  <a:gd name="T44" fmla="*/ 1244 w 2409"/>
                  <a:gd name="T45" fmla="*/ 101 h 216"/>
                  <a:gd name="T46" fmla="*/ 1159 w 2409"/>
                  <a:gd name="T47" fmla="*/ 156 h 216"/>
                  <a:gd name="T48" fmla="*/ 1222 w 2409"/>
                  <a:gd name="T49" fmla="*/ 97 h 216"/>
                  <a:gd name="T50" fmla="*/ 1269 w 2409"/>
                  <a:gd name="T51" fmla="*/ 20 h 216"/>
                  <a:gd name="T52" fmla="*/ 1445 w 2409"/>
                  <a:gd name="T53" fmla="*/ 169 h 216"/>
                  <a:gd name="T54" fmla="*/ 1382 w 2409"/>
                  <a:gd name="T55" fmla="*/ 62 h 216"/>
                  <a:gd name="T56" fmla="*/ 1481 w 2409"/>
                  <a:gd name="T57" fmla="*/ 108 h 216"/>
                  <a:gd name="T58" fmla="*/ 1458 w 2409"/>
                  <a:gd name="T59" fmla="*/ 137 h 216"/>
                  <a:gd name="T60" fmla="*/ 1617 w 2409"/>
                  <a:gd name="T61" fmla="*/ 152 h 216"/>
                  <a:gd name="T62" fmla="*/ 1561 w 2409"/>
                  <a:gd name="T63" fmla="*/ 46 h 216"/>
                  <a:gd name="T64" fmla="*/ 1608 w 2409"/>
                  <a:gd name="T65" fmla="*/ 152 h 216"/>
                  <a:gd name="T66" fmla="*/ 1707 w 2409"/>
                  <a:gd name="T67" fmla="*/ 47 h 216"/>
                  <a:gd name="T68" fmla="*/ 1697 w 2409"/>
                  <a:gd name="T69" fmla="*/ 171 h 216"/>
                  <a:gd name="T70" fmla="*/ 1676 w 2409"/>
                  <a:gd name="T71" fmla="*/ 150 h 216"/>
                  <a:gd name="T72" fmla="*/ 1676 w 2409"/>
                  <a:gd name="T73" fmla="*/ 67 h 216"/>
                  <a:gd name="T74" fmla="*/ 1899 w 2409"/>
                  <a:gd name="T75" fmla="*/ 45 h 216"/>
                  <a:gd name="T76" fmla="*/ 1925 w 2409"/>
                  <a:gd name="T77" fmla="*/ 160 h 216"/>
                  <a:gd name="T78" fmla="*/ 1861 w 2409"/>
                  <a:gd name="T79" fmla="*/ 132 h 216"/>
                  <a:gd name="T80" fmla="*/ 1899 w 2409"/>
                  <a:gd name="T81" fmla="*/ 66 h 216"/>
                  <a:gd name="T82" fmla="*/ 1989 w 2409"/>
                  <a:gd name="T83" fmla="*/ 169 h 216"/>
                  <a:gd name="T84" fmla="*/ 2002 w 2409"/>
                  <a:gd name="T85" fmla="*/ 101 h 216"/>
                  <a:gd name="T86" fmla="*/ 2034 w 2409"/>
                  <a:gd name="T87" fmla="*/ 66 h 216"/>
                  <a:gd name="T88" fmla="*/ 2003 w 2409"/>
                  <a:gd name="T89" fmla="*/ 47 h 216"/>
                  <a:gd name="T90" fmla="*/ 2073 w 2409"/>
                  <a:gd name="T91" fmla="*/ 117 h 216"/>
                  <a:gd name="T92" fmla="*/ 2027 w 2409"/>
                  <a:gd name="T93" fmla="*/ 118 h 216"/>
                  <a:gd name="T94" fmla="*/ 2000 w 2409"/>
                  <a:gd name="T95" fmla="*/ 151 h 216"/>
                  <a:gd name="T96" fmla="*/ 2122 w 2409"/>
                  <a:gd name="T97" fmla="*/ 143 h 216"/>
                  <a:gd name="T98" fmla="*/ 2156 w 2409"/>
                  <a:gd name="T99" fmla="*/ 121 h 216"/>
                  <a:gd name="T100" fmla="*/ 2109 w 2409"/>
                  <a:gd name="T101" fmla="*/ 56 h 216"/>
                  <a:gd name="T102" fmla="*/ 2190 w 2409"/>
                  <a:gd name="T103" fmla="*/ 74 h 216"/>
                  <a:gd name="T104" fmla="*/ 2120 w 2409"/>
                  <a:gd name="T105" fmla="*/ 81 h 216"/>
                  <a:gd name="T106" fmla="*/ 2197 w 2409"/>
                  <a:gd name="T107" fmla="*/ 123 h 216"/>
                  <a:gd name="T108" fmla="*/ 2118 w 2409"/>
                  <a:gd name="T109" fmla="*/ 167 h 216"/>
                  <a:gd name="T110" fmla="*/ 2274 w 2409"/>
                  <a:gd name="T111" fmla="*/ 171 h 216"/>
                  <a:gd name="T112" fmla="*/ 2249 w 2409"/>
                  <a:gd name="T113" fmla="*/ 49 h 216"/>
                  <a:gd name="T114" fmla="*/ 2330 w 2409"/>
                  <a:gd name="T115" fmla="*/ 113 h 216"/>
                  <a:gd name="T116" fmla="*/ 2308 w 2409"/>
                  <a:gd name="T117" fmla="*/ 87 h 216"/>
                  <a:gd name="T118" fmla="*/ 2375 w 2409"/>
                  <a:gd name="T119" fmla="*/ 176 h 216"/>
                  <a:gd name="T120" fmla="*/ 2379 w 2409"/>
                  <a:gd name="T121" fmla="*/ 1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9" h="216">
                    <a:moveTo>
                      <a:pt x="112" y="0"/>
                    </a:moveTo>
                    <a:lnTo>
                      <a:pt x="135" y="0"/>
                    </a:lnTo>
                    <a:lnTo>
                      <a:pt x="135" y="98"/>
                    </a:lnTo>
                    <a:lnTo>
                      <a:pt x="135" y="110"/>
                    </a:lnTo>
                    <a:lnTo>
                      <a:pt x="134" y="121"/>
                    </a:lnTo>
                    <a:lnTo>
                      <a:pt x="132" y="131"/>
                    </a:lnTo>
                    <a:lnTo>
                      <a:pt x="128" y="139"/>
                    </a:lnTo>
                    <a:lnTo>
                      <a:pt x="125" y="147"/>
                    </a:lnTo>
                    <a:lnTo>
                      <a:pt x="121" y="152"/>
                    </a:lnTo>
                    <a:lnTo>
                      <a:pt x="114" y="158"/>
                    </a:lnTo>
                    <a:lnTo>
                      <a:pt x="108" y="163"/>
                    </a:lnTo>
                    <a:lnTo>
                      <a:pt x="104" y="165"/>
                    </a:lnTo>
                    <a:lnTo>
                      <a:pt x="99" y="167"/>
                    </a:lnTo>
                    <a:lnTo>
                      <a:pt x="95" y="168"/>
                    </a:lnTo>
                    <a:lnTo>
                      <a:pt x="90" y="169"/>
                    </a:lnTo>
                    <a:lnTo>
                      <a:pt x="85" y="170"/>
                    </a:lnTo>
                    <a:lnTo>
                      <a:pt x="80" y="171"/>
                    </a:lnTo>
                    <a:lnTo>
                      <a:pt x="74" y="171"/>
                    </a:lnTo>
                    <a:lnTo>
                      <a:pt x="68" y="171"/>
                    </a:lnTo>
                    <a:lnTo>
                      <a:pt x="63" y="171"/>
                    </a:lnTo>
                    <a:lnTo>
                      <a:pt x="56" y="171"/>
                    </a:lnTo>
                    <a:lnTo>
                      <a:pt x="51" y="170"/>
                    </a:lnTo>
                    <a:lnTo>
                      <a:pt x="47" y="170"/>
                    </a:lnTo>
                    <a:lnTo>
                      <a:pt x="41" y="169"/>
                    </a:lnTo>
                    <a:lnTo>
                      <a:pt x="37" y="168"/>
                    </a:lnTo>
                    <a:lnTo>
                      <a:pt x="33" y="167"/>
                    </a:lnTo>
                    <a:lnTo>
                      <a:pt x="28" y="165"/>
                    </a:lnTo>
                    <a:lnTo>
                      <a:pt x="22" y="161"/>
                    </a:lnTo>
                    <a:lnTo>
                      <a:pt x="16" y="154"/>
                    </a:lnTo>
                    <a:lnTo>
                      <a:pt x="11" y="148"/>
                    </a:lnTo>
                    <a:lnTo>
                      <a:pt x="7" y="140"/>
                    </a:lnTo>
                    <a:lnTo>
                      <a:pt x="4" y="132"/>
                    </a:lnTo>
                    <a:lnTo>
                      <a:pt x="3" y="122"/>
                    </a:lnTo>
                    <a:lnTo>
                      <a:pt x="0" y="111"/>
                    </a:lnTo>
                    <a:lnTo>
                      <a:pt x="0" y="98"/>
                    </a:lnTo>
                    <a:lnTo>
                      <a:pt x="0" y="0"/>
                    </a:lnTo>
                    <a:lnTo>
                      <a:pt x="23" y="0"/>
                    </a:lnTo>
                    <a:lnTo>
                      <a:pt x="23" y="97"/>
                    </a:lnTo>
                    <a:lnTo>
                      <a:pt x="23" y="108"/>
                    </a:lnTo>
                    <a:lnTo>
                      <a:pt x="24" y="117"/>
                    </a:lnTo>
                    <a:lnTo>
                      <a:pt x="25" y="124"/>
                    </a:lnTo>
                    <a:lnTo>
                      <a:pt x="26" y="131"/>
                    </a:lnTo>
                    <a:lnTo>
                      <a:pt x="28" y="135"/>
                    </a:lnTo>
                    <a:lnTo>
                      <a:pt x="33" y="139"/>
                    </a:lnTo>
                    <a:lnTo>
                      <a:pt x="36" y="143"/>
                    </a:lnTo>
                    <a:lnTo>
                      <a:pt x="41" y="147"/>
                    </a:lnTo>
                    <a:lnTo>
                      <a:pt x="47" y="149"/>
                    </a:lnTo>
                    <a:lnTo>
                      <a:pt x="52" y="151"/>
                    </a:lnTo>
                    <a:lnTo>
                      <a:pt x="59" y="152"/>
                    </a:lnTo>
                    <a:lnTo>
                      <a:pt x="66" y="152"/>
                    </a:lnTo>
                    <a:lnTo>
                      <a:pt x="71" y="152"/>
                    </a:lnTo>
                    <a:lnTo>
                      <a:pt x="78" y="151"/>
                    </a:lnTo>
                    <a:lnTo>
                      <a:pt x="82" y="151"/>
                    </a:lnTo>
                    <a:lnTo>
                      <a:pt x="88" y="150"/>
                    </a:lnTo>
                    <a:lnTo>
                      <a:pt x="91" y="148"/>
                    </a:lnTo>
                    <a:lnTo>
                      <a:pt x="95" y="147"/>
                    </a:lnTo>
                    <a:lnTo>
                      <a:pt x="98" y="143"/>
                    </a:lnTo>
                    <a:lnTo>
                      <a:pt x="102" y="141"/>
                    </a:lnTo>
                    <a:lnTo>
                      <a:pt x="107" y="134"/>
                    </a:lnTo>
                    <a:lnTo>
                      <a:pt x="110" y="124"/>
                    </a:lnTo>
                    <a:lnTo>
                      <a:pt x="111" y="112"/>
                    </a:lnTo>
                    <a:lnTo>
                      <a:pt x="112" y="97"/>
                    </a:lnTo>
                    <a:lnTo>
                      <a:pt x="112" y="0"/>
                    </a:lnTo>
                    <a:close/>
                    <a:moveTo>
                      <a:pt x="168" y="216"/>
                    </a:moveTo>
                    <a:lnTo>
                      <a:pt x="168" y="46"/>
                    </a:lnTo>
                    <a:lnTo>
                      <a:pt x="189" y="46"/>
                    </a:lnTo>
                    <a:lnTo>
                      <a:pt x="189" y="67"/>
                    </a:lnTo>
                    <a:lnTo>
                      <a:pt x="193" y="62"/>
                    </a:lnTo>
                    <a:lnTo>
                      <a:pt x="196" y="57"/>
                    </a:lnTo>
                    <a:lnTo>
                      <a:pt x="199" y="53"/>
                    </a:lnTo>
                    <a:lnTo>
                      <a:pt x="204" y="50"/>
                    </a:lnTo>
                    <a:lnTo>
                      <a:pt x="209" y="48"/>
                    </a:lnTo>
                    <a:lnTo>
                      <a:pt x="213" y="46"/>
                    </a:lnTo>
                    <a:lnTo>
                      <a:pt x="219" y="45"/>
                    </a:lnTo>
                    <a:lnTo>
                      <a:pt x="225" y="45"/>
                    </a:lnTo>
                    <a:lnTo>
                      <a:pt x="233" y="45"/>
                    </a:lnTo>
                    <a:lnTo>
                      <a:pt x="239" y="47"/>
                    </a:lnTo>
                    <a:lnTo>
                      <a:pt x="246" y="49"/>
                    </a:lnTo>
                    <a:lnTo>
                      <a:pt x="252" y="52"/>
                    </a:lnTo>
                    <a:lnTo>
                      <a:pt x="257" y="57"/>
                    </a:lnTo>
                    <a:lnTo>
                      <a:pt x="263" y="62"/>
                    </a:lnTo>
                    <a:lnTo>
                      <a:pt x="267" y="68"/>
                    </a:lnTo>
                    <a:lnTo>
                      <a:pt x="270" y="75"/>
                    </a:lnTo>
                    <a:lnTo>
                      <a:pt x="274" y="83"/>
                    </a:lnTo>
                    <a:lnTo>
                      <a:pt x="276" y="91"/>
                    </a:lnTo>
                    <a:lnTo>
                      <a:pt x="277" y="100"/>
                    </a:lnTo>
                    <a:lnTo>
                      <a:pt x="277" y="108"/>
                    </a:lnTo>
                    <a:lnTo>
                      <a:pt x="277" y="117"/>
                    </a:lnTo>
                    <a:lnTo>
                      <a:pt x="276" y="125"/>
                    </a:lnTo>
                    <a:lnTo>
                      <a:pt x="274" y="134"/>
                    </a:lnTo>
                    <a:lnTo>
                      <a:pt x="270" y="141"/>
                    </a:lnTo>
                    <a:lnTo>
                      <a:pt x="266" y="149"/>
                    </a:lnTo>
                    <a:lnTo>
                      <a:pt x="262" y="155"/>
                    </a:lnTo>
                    <a:lnTo>
                      <a:pt x="256" y="161"/>
                    </a:lnTo>
                    <a:lnTo>
                      <a:pt x="250" y="165"/>
                    </a:lnTo>
                    <a:lnTo>
                      <a:pt x="244" y="168"/>
                    </a:lnTo>
                    <a:lnTo>
                      <a:pt x="236" y="170"/>
                    </a:lnTo>
                    <a:lnTo>
                      <a:pt x="230" y="171"/>
                    </a:lnTo>
                    <a:lnTo>
                      <a:pt x="222" y="171"/>
                    </a:lnTo>
                    <a:lnTo>
                      <a:pt x="218" y="171"/>
                    </a:lnTo>
                    <a:lnTo>
                      <a:pt x="212" y="170"/>
                    </a:lnTo>
                    <a:lnTo>
                      <a:pt x="208" y="169"/>
                    </a:lnTo>
                    <a:lnTo>
                      <a:pt x="203" y="167"/>
                    </a:lnTo>
                    <a:lnTo>
                      <a:pt x="198" y="165"/>
                    </a:lnTo>
                    <a:lnTo>
                      <a:pt x="195" y="162"/>
                    </a:lnTo>
                    <a:lnTo>
                      <a:pt x="192" y="158"/>
                    </a:lnTo>
                    <a:lnTo>
                      <a:pt x="189" y="154"/>
                    </a:lnTo>
                    <a:lnTo>
                      <a:pt x="189" y="216"/>
                    </a:lnTo>
                    <a:lnTo>
                      <a:pt x="168" y="216"/>
                    </a:lnTo>
                    <a:close/>
                    <a:moveTo>
                      <a:pt x="189" y="109"/>
                    </a:moveTo>
                    <a:lnTo>
                      <a:pt x="190" y="120"/>
                    </a:lnTo>
                    <a:lnTo>
                      <a:pt x="191" y="128"/>
                    </a:lnTo>
                    <a:lnTo>
                      <a:pt x="194" y="136"/>
                    </a:lnTo>
                    <a:lnTo>
                      <a:pt x="198" y="141"/>
                    </a:lnTo>
                    <a:lnTo>
                      <a:pt x="204" y="147"/>
                    </a:lnTo>
                    <a:lnTo>
                      <a:pt x="209" y="150"/>
                    </a:lnTo>
                    <a:lnTo>
                      <a:pt x="216" y="151"/>
                    </a:lnTo>
                    <a:lnTo>
                      <a:pt x="222" y="152"/>
                    </a:lnTo>
                    <a:lnTo>
                      <a:pt x="228" y="151"/>
                    </a:lnTo>
                    <a:lnTo>
                      <a:pt x="235" y="150"/>
                    </a:lnTo>
                    <a:lnTo>
                      <a:pt x="241" y="147"/>
                    </a:lnTo>
                    <a:lnTo>
                      <a:pt x="247" y="141"/>
                    </a:lnTo>
                    <a:lnTo>
                      <a:pt x="251" y="135"/>
                    </a:lnTo>
                    <a:lnTo>
                      <a:pt x="254" y="127"/>
                    </a:lnTo>
                    <a:lnTo>
                      <a:pt x="255" y="119"/>
                    </a:lnTo>
                    <a:lnTo>
                      <a:pt x="256" y="108"/>
                    </a:lnTo>
                    <a:lnTo>
                      <a:pt x="255" y="97"/>
                    </a:lnTo>
                    <a:lnTo>
                      <a:pt x="254" y="89"/>
                    </a:lnTo>
                    <a:lnTo>
                      <a:pt x="251" y="81"/>
                    </a:lnTo>
                    <a:lnTo>
                      <a:pt x="247" y="76"/>
                    </a:lnTo>
                    <a:lnTo>
                      <a:pt x="241" y="71"/>
                    </a:lnTo>
                    <a:lnTo>
                      <a:pt x="236" y="67"/>
                    </a:lnTo>
                    <a:lnTo>
                      <a:pt x="230" y="66"/>
                    </a:lnTo>
                    <a:lnTo>
                      <a:pt x="223" y="65"/>
                    </a:lnTo>
                    <a:lnTo>
                      <a:pt x="217" y="66"/>
                    </a:lnTo>
                    <a:lnTo>
                      <a:pt x="210" y="67"/>
                    </a:lnTo>
                    <a:lnTo>
                      <a:pt x="205" y="71"/>
                    </a:lnTo>
                    <a:lnTo>
                      <a:pt x="199" y="76"/>
                    </a:lnTo>
                    <a:lnTo>
                      <a:pt x="195" y="82"/>
                    </a:lnTo>
                    <a:lnTo>
                      <a:pt x="192" y="90"/>
                    </a:lnTo>
                    <a:lnTo>
                      <a:pt x="190" y="100"/>
                    </a:lnTo>
                    <a:lnTo>
                      <a:pt x="189" y="109"/>
                    </a:lnTo>
                    <a:close/>
                    <a:moveTo>
                      <a:pt x="303" y="170"/>
                    </a:moveTo>
                    <a:lnTo>
                      <a:pt x="303" y="0"/>
                    </a:lnTo>
                    <a:lnTo>
                      <a:pt x="323" y="0"/>
                    </a:lnTo>
                    <a:lnTo>
                      <a:pt x="323" y="170"/>
                    </a:lnTo>
                    <a:lnTo>
                      <a:pt x="303" y="170"/>
                    </a:lnTo>
                    <a:close/>
                    <a:moveTo>
                      <a:pt x="355" y="20"/>
                    </a:moveTo>
                    <a:lnTo>
                      <a:pt x="355" y="0"/>
                    </a:lnTo>
                    <a:lnTo>
                      <a:pt x="376" y="0"/>
                    </a:lnTo>
                    <a:lnTo>
                      <a:pt x="376" y="20"/>
                    </a:lnTo>
                    <a:lnTo>
                      <a:pt x="355" y="20"/>
                    </a:lnTo>
                    <a:close/>
                    <a:moveTo>
                      <a:pt x="355" y="170"/>
                    </a:moveTo>
                    <a:lnTo>
                      <a:pt x="355" y="46"/>
                    </a:lnTo>
                    <a:lnTo>
                      <a:pt x="376" y="46"/>
                    </a:lnTo>
                    <a:lnTo>
                      <a:pt x="376" y="170"/>
                    </a:lnTo>
                    <a:lnTo>
                      <a:pt x="355" y="170"/>
                    </a:lnTo>
                    <a:close/>
                    <a:moveTo>
                      <a:pt x="408" y="170"/>
                    </a:moveTo>
                    <a:lnTo>
                      <a:pt x="408" y="46"/>
                    </a:lnTo>
                    <a:lnTo>
                      <a:pt x="428" y="46"/>
                    </a:lnTo>
                    <a:lnTo>
                      <a:pt x="428" y="64"/>
                    </a:lnTo>
                    <a:lnTo>
                      <a:pt x="432" y="60"/>
                    </a:lnTo>
                    <a:lnTo>
                      <a:pt x="436" y="56"/>
                    </a:lnTo>
                    <a:lnTo>
                      <a:pt x="440" y="52"/>
                    </a:lnTo>
                    <a:lnTo>
                      <a:pt x="445" y="49"/>
                    </a:lnTo>
                    <a:lnTo>
                      <a:pt x="449" y="48"/>
                    </a:lnTo>
                    <a:lnTo>
                      <a:pt x="454" y="46"/>
                    </a:lnTo>
                    <a:lnTo>
                      <a:pt x="461" y="45"/>
                    </a:lnTo>
                    <a:lnTo>
                      <a:pt x="466" y="45"/>
                    </a:lnTo>
                    <a:lnTo>
                      <a:pt x="471" y="45"/>
                    </a:lnTo>
                    <a:lnTo>
                      <a:pt x="477" y="46"/>
                    </a:lnTo>
                    <a:lnTo>
                      <a:pt x="481" y="47"/>
                    </a:lnTo>
                    <a:lnTo>
                      <a:pt x="487" y="48"/>
                    </a:lnTo>
                    <a:lnTo>
                      <a:pt x="491" y="50"/>
                    </a:lnTo>
                    <a:lnTo>
                      <a:pt x="494" y="53"/>
                    </a:lnTo>
                    <a:lnTo>
                      <a:pt x="497" y="56"/>
                    </a:lnTo>
                    <a:lnTo>
                      <a:pt x="499" y="59"/>
                    </a:lnTo>
                    <a:lnTo>
                      <a:pt x="502" y="62"/>
                    </a:lnTo>
                    <a:lnTo>
                      <a:pt x="504" y="66"/>
                    </a:lnTo>
                    <a:lnTo>
                      <a:pt x="505" y="71"/>
                    </a:lnTo>
                    <a:lnTo>
                      <a:pt x="506" y="75"/>
                    </a:lnTo>
                    <a:lnTo>
                      <a:pt x="507" y="78"/>
                    </a:lnTo>
                    <a:lnTo>
                      <a:pt x="507" y="82"/>
                    </a:lnTo>
                    <a:lnTo>
                      <a:pt x="507" y="89"/>
                    </a:lnTo>
                    <a:lnTo>
                      <a:pt x="507" y="95"/>
                    </a:lnTo>
                    <a:lnTo>
                      <a:pt x="507" y="170"/>
                    </a:lnTo>
                    <a:lnTo>
                      <a:pt x="487" y="170"/>
                    </a:lnTo>
                    <a:lnTo>
                      <a:pt x="487" y="97"/>
                    </a:lnTo>
                    <a:lnTo>
                      <a:pt x="487" y="91"/>
                    </a:lnTo>
                    <a:lnTo>
                      <a:pt x="485" y="86"/>
                    </a:lnTo>
                    <a:lnTo>
                      <a:pt x="485" y="81"/>
                    </a:lnTo>
                    <a:lnTo>
                      <a:pt x="484" y="78"/>
                    </a:lnTo>
                    <a:lnTo>
                      <a:pt x="482" y="76"/>
                    </a:lnTo>
                    <a:lnTo>
                      <a:pt x="480" y="73"/>
                    </a:lnTo>
                    <a:lnTo>
                      <a:pt x="478" y="71"/>
                    </a:lnTo>
                    <a:lnTo>
                      <a:pt x="476" y="68"/>
                    </a:lnTo>
                    <a:lnTo>
                      <a:pt x="473" y="67"/>
                    </a:lnTo>
                    <a:lnTo>
                      <a:pt x="468" y="66"/>
                    </a:lnTo>
                    <a:lnTo>
                      <a:pt x="465" y="65"/>
                    </a:lnTo>
                    <a:lnTo>
                      <a:pt x="461" y="65"/>
                    </a:lnTo>
                    <a:lnTo>
                      <a:pt x="454" y="65"/>
                    </a:lnTo>
                    <a:lnTo>
                      <a:pt x="449" y="67"/>
                    </a:lnTo>
                    <a:lnTo>
                      <a:pt x="444" y="70"/>
                    </a:lnTo>
                    <a:lnTo>
                      <a:pt x="438" y="73"/>
                    </a:lnTo>
                    <a:lnTo>
                      <a:pt x="434" y="78"/>
                    </a:lnTo>
                    <a:lnTo>
                      <a:pt x="431" y="86"/>
                    </a:lnTo>
                    <a:lnTo>
                      <a:pt x="430" y="94"/>
                    </a:lnTo>
                    <a:lnTo>
                      <a:pt x="428" y="105"/>
                    </a:lnTo>
                    <a:lnTo>
                      <a:pt x="428" y="170"/>
                    </a:lnTo>
                    <a:lnTo>
                      <a:pt x="408" y="170"/>
                    </a:lnTo>
                    <a:close/>
                    <a:moveTo>
                      <a:pt x="539" y="170"/>
                    </a:moveTo>
                    <a:lnTo>
                      <a:pt x="539" y="0"/>
                    </a:lnTo>
                    <a:lnTo>
                      <a:pt x="560" y="0"/>
                    </a:lnTo>
                    <a:lnTo>
                      <a:pt x="560" y="94"/>
                    </a:lnTo>
                    <a:lnTo>
                      <a:pt x="609" y="46"/>
                    </a:lnTo>
                    <a:lnTo>
                      <a:pt x="637" y="46"/>
                    </a:lnTo>
                    <a:lnTo>
                      <a:pt x="590" y="93"/>
                    </a:lnTo>
                    <a:lnTo>
                      <a:pt x="641" y="170"/>
                    </a:lnTo>
                    <a:lnTo>
                      <a:pt x="617" y="170"/>
                    </a:lnTo>
                    <a:lnTo>
                      <a:pt x="576" y="107"/>
                    </a:lnTo>
                    <a:lnTo>
                      <a:pt x="560" y="122"/>
                    </a:lnTo>
                    <a:lnTo>
                      <a:pt x="560" y="170"/>
                    </a:lnTo>
                    <a:lnTo>
                      <a:pt x="539" y="170"/>
                    </a:lnTo>
                    <a:close/>
                    <a:moveTo>
                      <a:pt x="766" y="216"/>
                    </a:moveTo>
                    <a:lnTo>
                      <a:pt x="758" y="206"/>
                    </a:lnTo>
                    <a:lnTo>
                      <a:pt x="750" y="193"/>
                    </a:lnTo>
                    <a:lnTo>
                      <a:pt x="743" y="181"/>
                    </a:lnTo>
                    <a:lnTo>
                      <a:pt x="736" y="167"/>
                    </a:lnTo>
                    <a:lnTo>
                      <a:pt x="731" y="153"/>
                    </a:lnTo>
                    <a:lnTo>
                      <a:pt x="727" y="138"/>
                    </a:lnTo>
                    <a:lnTo>
                      <a:pt x="725" y="123"/>
                    </a:lnTo>
                    <a:lnTo>
                      <a:pt x="724" y="108"/>
                    </a:lnTo>
                    <a:lnTo>
                      <a:pt x="725" y="95"/>
                    </a:lnTo>
                    <a:lnTo>
                      <a:pt x="726" y="82"/>
                    </a:lnTo>
                    <a:lnTo>
                      <a:pt x="730" y="70"/>
                    </a:lnTo>
                    <a:lnTo>
                      <a:pt x="734" y="57"/>
                    </a:lnTo>
                    <a:lnTo>
                      <a:pt x="736" y="49"/>
                    </a:lnTo>
                    <a:lnTo>
                      <a:pt x="739" y="43"/>
                    </a:lnTo>
                    <a:lnTo>
                      <a:pt x="743" y="35"/>
                    </a:lnTo>
                    <a:lnTo>
                      <a:pt x="747" y="28"/>
                    </a:lnTo>
                    <a:lnTo>
                      <a:pt x="751" y="21"/>
                    </a:lnTo>
                    <a:lnTo>
                      <a:pt x="755" y="14"/>
                    </a:lnTo>
                    <a:lnTo>
                      <a:pt x="761" y="7"/>
                    </a:lnTo>
                    <a:lnTo>
                      <a:pt x="766" y="0"/>
                    </a:lnTo>
                    <a:lnTo>
                      <a:pt x="780" y="0"/>
                    </a:lnTo>
                    <a:lnTo>
                      <a:pt x="774" y="11"/>
                    </a:lnTo>
                    <a:lnTo>
                      <a:pt x="769" y="20"/>
                    </a:lnTo>
                    <a:lnTo>
                      <a:pt x="765" y="28"/>
                    </a:lnTo>
                    <a:lnTo>
                      <a:pt x="762" y="33"/>
                    </a:lnTo>
                    <a:lnTo>
                      <a:pt x="759" y="42"/>
                    </a:lnTo>
                    <a:lnTo>
                      <a:pt x="755" y="49"/>
                    </a:lnTo>
                    <a:lnTo>
                      <a:pt x="752" y="58"/>
                    </a:lnTo>
                    <a:lnTo>
                      <a:pt x="750" y="66"/>
                    </a:lnTo>
                    <a:lnTo>
                      <a:pt x="748" y="77"/>
                    </a:lnTo>
                    <a:lnTo>
                      <a:pt x="746" y="87"/>
                    </a:lnTo>
                    <a:lnTo>
                      <a:pt x="745" y="97"/>
                    </a:lnTo>
                    <a:lnTo>
                      <a:pt x="745" y="108"/>
                    </a:lnTo>
                    <a:lnTo>
                      <a:pt x="746" y="122"/>
                    </a:lnTo>
                    <a:lnTo>
                      <a:pt x="747" y="135"/>
                    </a:lnTo>
                    <a:lnTo>
                      <a:pt x="750" y="149"/>
                    </a:lnTo>
                    <a:lnTo>
                      <a:pt x="754" y="162"/>
                    </a:lnTo>
                    <a:lnTo>
                      <a:pt x="759" y="176"/>
                    </a:lnTo>
                    <a:lnTo>
                      <a:pt x="765" y="190"/>
                    </a:lnTo>
                    <a:lnTo>
                      <a:pt x="773" y="202"/>
                    </a:lnTo>
                    <a:lnTo>
                      <a:pt x="780" y="216"/>
                    </a:lnTo>
                    <a:lnTo>
                      <a:pt x="766" y="216"/>
                    </a:lnTo>
                    <a:close/>
                    <a:moveTo>
                      <a:pt x="805" y="170"/>
                    </a:moveTo>
                    <a:lnTo>
                      <a:pt x="805" y="46"/>
                    </a:lnTo>
                    <a:lnTo>
                      <a:pt x="825" y="46"/>
                    </a:lnTo>
                    <a:lnTo>
                      <a:pt x="825" y="66"/>
                    </a:lnTo>
                    <a:lnTo>
                      <a:pt x="829" y="62"/>
                    </a:lnTo>
                    <a:lnTo>
                      <a:pt x="832" y="58"/>
                    </a:lnTo>
                    <a:lnTo>
                      <a:pt x="836" y="53"/>
                    </a:lnTo>
                    <a:lnTo>
                      <a:pt x="840" y="50"/>
                    </a:lnTo>
                    <a:lnTo>
                      <a:pt x="846" y="48"/>
                    </a:lnTo>
                    <a:lnTo>
                      <a:pt x="850" y="46"/>
                    </a:lnTo>
                    <a:lnTo>
                      <a:pt x="855" y="45"/>
                    </a:lnTo>
                    <a:lnTo>
                      <a:pt x="862" y="45"/>
                    </a:lnTo>
                    <a:lnTo>
                      <a:pt x="868" y="45"/>
                    </a:lnTo>
                    <a:lnTo>
                      <a:pt x="874" y="46"/>
                    </a:lnTo>
                    <a:lnTo>
                      <a:pt x="879" y="48"/>
                    </a:lnTo>
                    <a:lnTo>
                      <a:pt x="883" y="50"/>
                    </a:lnTo>
                    <a:lnTo>
                      <a:pt x="888" y="53"/>
                    </a:lnTo>
                    <a:lnTo>
                      <a:pt x="891" y="58"/>
                    </a:lnTo>
                    <a:lnTo>
                      <a:pt x="893" y="63"/>
                    </a:lnTo>
                    <a:lnTo>
                      <a:pt x="895" y="68"/>
                    </a:lnTo>
                    <a:lnTo>
                      <a:pt x="900" y="63"/>
                    </a:lnTo>
                    <a:lnTo>
                      <a:pt x="903" y="58"/>
                    </a:lnTo>
                    <a:lnTo>
                      <a:pt x="907" y="53"/>
                    </a:lnTo>
                    <a:lnTo>
                      <a:pt x="912" y="50"/>
                    </a:lnTo>
                    <a:lnTo>
                      <a:pt x="917" y="48"/>
                    </a:lnTo>
                    <a:lnTo>
                      <a:pt x="922" y="46"/>
                    </a:lnTo>
                    <a:lnTo>
                      <a:pt x="927" y="45"/>
                    </a:lnTo>
                    <a:lnTo>
                      <a:pt x="933" y="45"/>
                    </a:lnTo>
                    <a:lnTo>
                      <a:pt x="941" y="46"/>
                    </a:lnTo>
                    <a:lnTo>
                      <a:pt x="949" y="47"/>
                    </a:lnTo>
                    <a:lnTo>
                      <a:pt x="955" y="50"/>
                    </a:lnTo>
                    <a:lnTo>
                      <a:pt x="961" y="55"/>
                    </a:lnTo>
                    <a:lnTo>
                      <a:pt x="965" y="60"/>
                    </a:lnTo>
                    <a:lnTo>
                      <a:pt x="968" y="67"/>
                    </a:lnTo>
                    <a:lnTo>
                      <a:pt x="969" y="76"/>
                    </a:lnTo>
                    <a:lnTo>
                      <a:pt x="971" y="86"/>
                    </a:lnTo>
                    <a:lnTo>
                      <a:pt x="971" y="170"/>
                    </a:lnTo>
                    <a:lnTo>
                      <a:pt x="950" y="170"/>
                    </a:lnTo>
                    <a:lnTo>
                      <a:pt x="950" y="94"/>
                    </a:lnTo>
                    <a:lnTo>
                      <a:pt x="950" y="89"/>
                    </a:lnTo>
                    <a:lnTo>
                      <a:pt x="950" y="83"/>
                    </a:lnTo>
                    <a:lnTo>
                      <a:pt x="950" y="80"/>
                    </a:lnTo>
                    <a:lnTo>
                      <a:pt x="949" y="77"/>
                    </a:lnTo>
                    <a:lnTo>
                      <a:pt x="947" y="75"/>
                    </a:lnTo>
                    <a:lnTo>
                      <a:pt x="946" y="73"/>
                    </a:lnTo>
                    <a:lnTo>
                      <a:pt x="944" y="71"/>
                    </a:lnTo>
                    <a:lnTo>
                      <a:pt x="941" y="68"/>
                    </a:lnTo>
                    <a:lnTo>
                      <a:pt x="938" y="67"/>
                    </a:lnTo>
                    <a:lnTo>
                      <a:pt x="935" y="66"/>
                    </a:lnTo>
                    <a:lnTo>
                      <a:pt x="932" y="65"/>
                    </a:lnTo>
                    <a:lnTo>
                      <a:pt x="929" y="65"/>
                    </a:lnTo>
                    <a:lnTo>
                      <a:pt x="922" y="65"/>
                    </a:lnTo>
                    <a:lnTo>
                      <a:pt x="917" y="67"/>
                    </a:lnTo>
                    <a:lnTo>
                      <a:pt x="911" y="70"/>
                    </a:lnTo>
                    <a:lnTo>
                      <a:pt x="907" y="74"/>
                    </a:lnTo>
                    <a:lnTo>
                      <a:pt x="904" y="78"/>
                    </a:lnTo>
                    <a:lnTo>
                      <a:pt x="901" y="85"/>
                    </a:lnTo>
                    <a:lnTo>
                      <a:pt x="900" y="92"/>
                    </a:lnTo>
                    <a:lnTo>
                      <a:pt x="898" y="101"/>
                    </a:lnTo>
                    <a:lnTo>
                      <a:pt x="898" y="170"/>
                    </a:lnTo>
                    <a:lnTo>
                      <a:pt x="878" y="170"/>
                    </a:lnTo>
                    <a:lnTo>
                      <a:pt x="878" y="92"/>
                    </a:lnTo>
                    <a:lnTo>
                      <a:pt x="878" y="86"/>
                    </a:lnTo>
                    <a:lnTo>
                      <a:pt x="877" y="80"/>
                    </a:lnTo>
                    <a:lnTo>
                      <a:pt x="875" y="76"/>
                    </a:lnTo>
                    <a:lnTo>
                      <a:pt x="873" y="72"/>
                    </a:lnTo>
                    <a:lnTo>
                      <a:pt x="869" y="68"/>
                    </a:lnTo>
                    <a:lnTo>
                      <a:pt x="866" y="66"/>
                    </a:lnTo>
                    <a:lnTo>
                      <a:pt x="862" y="65"/>
                    </a:lnTo>
                    <a:lnTo>
                      <a:pt x="857" y="65"/>
                    </a:lnTo>
                    <a:lnTo>
                      <a:pt x="852" y="65"/>
                    </a:lnTo>
                    <a:lnTo>
                      <a:pt x="848" y="66"/>
                    </a:lnTo>
                    <a:lnTo>
                      <a:pt x="844" y="67"/>
                    </a:lnTo>
                    <a:lnTo>
                      <a:pt x="839" y="70"/>
                    </a:lnTo>
                    <a:lnTo>
                      <a:pt x="836" y="72"/>
                    </a:lnTo>
                    <a:lnTo>
                      <a:pt x="833" y="75"/>
                    </a:lnTo>
                    <a:lnTo>
                      <a:pt x="831" y="78"/>
                    </a:lnTo>
                    <a:lnTo>
                      <a:pt x="829" y="82"/>
                    </a:lnTo>
                    <a:lnTo>
                      <a:pt x="827" y="88"/>
                    </a:lnTo>
                    <a:lnTo>
                      <a:pt x="826" y="93"/>
                    </a:lnTo>
                    <a:lnTo>
                      <a:pt x="825" y="101"/>
                    </a:lnTo>
                    <a:lnTo>
                      <a:pt x="825" y="108"/>
                    </a:lnTo>
                    <a:lnTo>
                      <a:pt x="825" y="170"/>
                    </a:lnTo>
                    <a:lnTo>
                      <a:pt x="805" y="170"/>
                    </a:lnTo>
                    <a:close/>
                    <a:moveTo>
                      <a:pt x="997" y="108"/>
                    </a:moveTo>
                    <a:lnTo>
                      <a:pt x="998" y="92"/>
                    </a:lnTo>
                    <a:lnTo>
                      <a:pt x="1003" y="79"/>
                    </a:lnTo>
                    <a:lnTo>
                      <a:pt x="1008" y="67"/>
                    </a:lnTo>
                    <a:lnTo>
                      <a:pt x="1017" y="58"/>
                    </a:lnTo>
                    <a:lnTo>
                      <a:pt x="1021" y="55"/>
                    </a:lnTo>
                    <a:lnTo>
                      <a:pt x="1024" y="52"/>
                    </a:lnTo>
                    <a:lnTo>
                      <a:pt x="1029" y="50"/>
                    </a:lnTo>
                    <a:lnTo>
                      <a:pt x="1034" y="48"/>
                    </a:lnTo>
                    <a:lnTo>
                      <a:pt x="1038" y="47"/>
                    </a:lnTo>
                    <a:lnTo>
                      <a:pt x="1044" y="46"/>
                    </a:lnTo>
                    <a:lnTo>
                      <a:pt x="1049" y="45"/>
                    </a:lnTo>
                    <a:lnTo>
                      <a:pt x="1054" y="45"/>
                    </a:lnTo>
                    <a:lnTo>
                      <a:pt x="1061" y="45"/>
                    </a:lnTo>
                    <a:lnTo>
                      <a:pt x="1066" y="46"/>
                    </a:lnTo>
                    <a:lnTo>
                      <a:pt x="1072" y="47"/>
                    </a:lnTo>
                    <a:lnTo>
                      <a:pt x="1077" y="49"/>
                    </a:lnTo>
                    <a:lnTo>
                      <a:pt x="1082" y="51"/>
                    </a:lnTo>
                    <a:lnTo>
                      <a:pt x="1087" y="53"/>
                    </a:lnTo>
                    <a:lnTo>
                      <a:pt x="1091" y="57"/>
                    </a:lnTo>
                    <a:lnTo>
                      <a:pt x="1095" y="61"/>
                    </a:lnTo>
                    <a:lnTo>
                      <a:pt x="1103" y="70"/>
                    </a:lnTo>
                    <a:lnTo>
                      <a:pt x="1107" y="80"/>
                    </a:lnTo>
                    <a:lnTo>
                      <a:pt x="1110" y="93"/>
                    </a:lnTo>
                    <a:lnTo>
                      <a:pt x="1111" y="107"/>
                    </a:lnTo>
                    <a:lnTo>
                      <a:pt x="1111" y="119"/>
                    </a:lnTo>
                    <a:lnTo>
                      <a:pt x="1109" y="128"/>
                    </a:lnTo>
                    <a:lnTo>
                      <a:pt x="1107" y="137"/>
                    </a:lnTo>
                    <a:lnTo>
                      <a:pt x="1104" y="145"/>
                    </a:lnTo>
                    <a:lnTo>
                      <a:pt x="1101" y="151"/>
                    </a:lnTo>
                    <a:lnTo>
                      <a:pt x="1095" y="156"/>
                    </a:lnTo>
                    <a:lnTo>
                      <a:pt x="1090" y="161"/>
                    </a:lnTo>
                    <a:lnTo>
                      <a:pt x="1083" y="165"/>
                    </a:lnTo>
                    <a:lnTo>
                      <a:pt x="1077" y="168"/>
                    </a:lnTo>
                    <a:lnTo>
                      <a:pt x="1069" y="170"/>
                    </a:lnTo>
                    <a:lnTo>
                      <a:pt x="1062" y="171"/>
                    </a:lnTo>
                    <a:lnTo>
                      <a:pt x="1054" y="171"/>
                    </a:lnTo>
                    <a:lnTo>
                      <a:pt x="1048" y="171"/>
                    </a:lnTo>
                    <a:lnTo>
                      <a:pt x="1043" y="170"/>
                    </a:lnTo>
                    <a:lnTo>
                      <a:pt x="1036" y="169"/>
                    </a:lnTo>
                    <a:lnTo>
                      <a:pt x="1031" y="168"/>
                    </a:lnTo>
                    <a:lnTo>
                      <a:pt x="1026" y="166"/>
                    </a:lnTo>
                    <a:lnTo>
                      <a:pt x="1021" y="163"/>
                    </a:lnTo>
                    <a:lnTo>
                      <a:pt x="1018" y="160"/>
                    </a:lnTo>
                    <a:lnTo>
                      <a:pt x="1014" y="156"/>
                    </a:lnTo>
                    <a:lnTo>
                      <a:pt x="1006" y="148"/>
                    </a:lnTo>
                    <a:lnTo>
                      <a:pt x="1002" y="136"/>
                    </a:lnTo>
                    <a:lnTo>
                      <a:pt x="998" y="123"/>
                    </a:lnTo>
                    <a:lnTo>
                      <a:pt x="997" y="108"/>
                    </a:lnTo>
                    <a:close/>
                    <a:moveTo>
                      <a:pt x="1018" y="108"/>
                    </a:moveTo>
                    <a:lnTo>
                      <a:pt x="1019" y="119"/>
                    </a:lnTo>
                    <a:lnTo>
                      <a:pt x="1021" y="127"/>
                    </a:lnTo>
                    <a:lnTo>
                      <a:pt x="1024" y="135"/>
                    </a:lnTo>
                    <a:lnTo>
                      <a:pt x="1029" y="141"/>
                    </a:lnTo>
                    <a:lnTo>
                      <a:pt x="1034" y="147"/>
                    </a:lnTo>
                    <a:lnTo>
                      <a:pt x="1040" y="150"/>
                    </a:lnTo>
                    <a:lnTo>
                      <a:pt x="1047" y="151"/>
                    </a:lnTo>
                    <a:lnTo>
                      <a:pt x="1054" y="152"/>
                    </a:lnTo>
                    <a:lnTo>
                      <a:pt x="1062" y="151"/>
                    </a:lnTo>
                    <a:lnTo>
                      <a:pt x="1069" y="150"/>
                    </a:lnTo>
                    <a:lnTo>
                      <a:pt x="1075" y="147"/>
                    </a:lnTo>
                    <a:lnTo>
                      <a:pt x="1080" y="141"/>
                    </a:lnTo>
                    <a:lnTo>
                      <a:pt x="1086" y="135"/>
                    </a:lnTo>
                    <a:lnTo>
                      <a:pt x="1089" y="127"/>
                    </a:lnTo>
                    <a:lnTo>
                      <a:pt x="1090" y="119"/>
                    </a:lnTo>
                    <a:lnTo>
                      <a:pt x="1091" y="108"/>
                    </a:lnTo>
                    <a:lnTo>
                      <a:pt x="1090" y="98"/>
                    </a:lnTo>
                    <a:lnTo>
                      <a:pt x="1089" y="90"/>
                    </a:lnTo>
                    <a:lnTo>
                      <a:pt x="1086" y="82"/>
                    </a:lnTo>
                    <a:lnTo>
                      <a:pt x="1080" y="76"/>
                    </a:lnTo>
                    <a:lnTo>
                      <a:pt x="1075" y="71"/>
                    </a:lnTo>
                    <a:lnTo>
                      <a:pt x="1069" y="67"/>
                    </a:lnTo>
                    <a:lnTo>
                      <a:pt x="1062" y="66"/>
                    </a:lnTo>
                    <a:lnTo>
                      <a:pt x="1054" y="65"/>
                    </a:lnTo>
                    <a:lnTo>
                      <a:pt x="1047" y="66"/>
                    </a:lnTo>
                    <a:lnTo>
                      <a:pt x="1040" y="67"/>
                    </a:lnTo>
                    <a:lnTo>
                      <a:pt x="1034" y="71"/>
                    </a:lnTo>
                    <a:lnTo>
                      <a:pt x="1029" y="76"/>
                    </a:lnTo>
                    <a:lnTo>
                      <a:pt x="1024" y="81"/>
                    </a:lnTo>
                    <a:lnTo>
                      <a:pt x="1021" y="89"/>
                    </a:lnTo>
                    <a:lnTo>
                      <a:pt x="1019" y="98"/>
                    </a:lnTo>
                    <a:lnTo>
                      <a:pt x="1018" y="108"/>
                    </a:lnTo>
                    <a:close/>
                    <a:moveTo>
                      <a:pt x="1155" y="170"/>
                    </a:moveTo>
                    <a:lnTo>
                      <a:pt x="1135" y="170"/>
                    </a:lnTo>
                    <a:lnTo>
                      <a:pt x="1135" y="0"/>
                    </a:lnTo>
                    <a:lnTo>
                      <a:pt x="1155" y="0"/>
                    </a:lnTo>
                    <a:lnTo>
                      <a:pt x="1155" y="64"/>
                    </a:lnTo>
                    <a:lnTo>
                      <a:pt x="1159" y="60"/>
                    </a:lnTo>
                    <a:lnTo>
                      <a:pt x="1163" y="56"/>
                    </a:lnTo>
                    <a:lnTo>
                      <a:pt x="1167" y="52"/>
                    </a:lnTo>
                    <a:lnTo>
                      <a:pt x="1172" y="49"/>
                    </a:lnTo>
                    <a:lnTo>
                      <a:pt x="1176" y="48"/>
                    </a:lnTo>
                    <a:lnTo>
                      <a:pt x="1180" y="46"/>
                    </a:lnTo>
                    <a:lnTo>
                      <a:pt x="1185" y="45"/>
                    </a:lnTo>
                    <a:lnTo>
                      <a:pt x="1190" y="45"/>
                    </a:lnTo>
                    <a:lnTo>
                      <a:pt x="1196" y="45"/>
                    </a:lnTo>
                    <a:lnTo>
                      <a:pt x="1202" y="46"/>
                    </a:lnTo>
                    <a:lnTo>
                      <a:pt x="1207" y="47"/>
                    </a:lnTo>
                    <a:lnTo>
                      <a:pt x="1212" y="49"/>
                    </a:lnTo>
                    <a:lnTo>
                      <a:pt x="1217" y="51"/>
                    </a:lnTo>
                    <a:lnTo>
                      <a:pt x="1222" y="55"/>
                    </a:lnTo>
                    <a:lnTo>
                      <a:pt x="1226" y="58"/>
                    </a:lnTo>
                    <a:lnTo>
                      <a:pt x="1230" y="62"/>
                    </a:lnTo>
                    <a:lnTo>
                      <a:pt x="1233" y="66"/>
                    </a:lnTo>
                    <a:lnTo>
                      <a:pt x="1235" y="71"/>
                    </a:lnTo>
                    <a:lnTo>
                      <a:pt x="1237" y="76"/>
                    </a:lnTo>
                    <a:lnTo>
                      <a:pt x="1239" y="81"/>
                    </a:lnTo>
                    <a:lnTo>
                      <a:pt x="1242" y="88"/>
                    </a:lnTo>
                    <a:lnTo>
                      <a:pt x="1243" y="94"/>
                    </a:lnTo>
                    <a:lnTo>
                      <a:pt x="1244" y="101"/>
                    </a:lnTo>
                    <a:lnTo>
                      <a:pt x="1244" y="107"/>
                    </a:lnTo>
                    <a:lnTo>
                      <a:pt x="1243" y="122"/>
                    </a:lnTo>
                    <a:lnTo>
                      <a:pt x="1239" y="135"/>
                    </a:lnTo>
                    <a:lnTo>
                      <a:pt x="1235" y="146"/>
                    </a:lnTo>
                    <a:lnTo>
                      <a:pt x="1228" y="155"/>
                    </a:lnTo>
                    <a:lnTo>
                      <a:pt x="1223" y="160"/>
                    </a:lnTo>
                    <a:lnTo>
                      <a:pt x="1220" y="163"/>
                    </a:lnTo>
                    <a:lnTo>
                      <a:pt x="1216" y="166"/>
                    </a:lnTo>
                    <a:lnTo>
                      <a:pt x="1210" y="168"/>
                    </a:lnTo>
                    <a:lnTo>
                      <a:pt x="1206" y="169"/>
                    </a:lnTo>
                    <a:lnTo>
                      <a:pt x="1201" y="170"/>
                    </a:lnTo>
                    <a:lnTo>
                      <a:pt x="1195" y="171"/>
                    </a:lnTo>
                    <a:lnTo>
                      <a:pt x="1190" y="171"/>
                    </a:lnTo>
                    <a:lnTo>
                      <a:pt x="1185" y="171"/>
                    </a:lnTo>
                    <a:lnTo>
                      <a:pt x="1180" y="170"/>
                    </a:lnTo>
                    <a:lnTo>
                      <a:pt x="1175" y="169"/>
                    </a:lnTo>
                    <a:lnTo>
                      <a:pt x="1171" y="167"/>
                    </a:lnTo>
                    <a:lnTo>
                      <a:pt x="1166" y="164"/>
                    </a:lnTo>
                    <a:lnTo>
                      <a:pt x="1163" y="161"/>
                    </a:lnTo>
                    <a:lnTo>
                      <a:pt x="1159" y="156"/>
                    </a:lnTo>
                    <a:lnTo>
                      <a:pt x="1155" y="151"/>
                    </a:lnTo>
                    <a:lnTo>
                      <a:pt x="1155" y="170"/>
                    </a:lnTo>
                    <a:close/>
                    <a:moveTo>
                      <a:pt x="1155" y="108"/>
                    </a:moveTo>
                    <a:lnTo>
                      <a:pt x="1155" y="118"/>
                    </a:lnTo>
                    <a:lnTo>
                      <a:pt x="1158" y="125"/>
                    </a:lnTo>
                    <a:lnTo>
                      <a:pt x="1159" y="132"/>
                    </a:lnTo>
                    <a:lnTo>
                      <a:pt x="1162" y="137"/>
                    </a:lnTo>
                    <a:lnTo>
                      <a:pt x="1167" y="143"/>
                    </a:lnTo>
                    <a:lnTo>
                      <a:pt x="1174" y="148"/>
                    </a:lnTo>
                    <a:lnTo>
                      <a:pt x="1181" y="151"/>
                    </a:lnTo>
                    <a:lnTo>
                      <a:pt x="1189" y="152"/>
                    </a:lnTo>
                    <a:lnTo>
                      <a:pt x="1195" y="151"/>
                    </a:lnTo>
                    <a:lnTo>
                      <a:pt x="1202" y="150"/>
                    </a:lnTo>
                    <a:lnTo>
                      <a:pt x="1207" y="147"/>
                    </a:lnTo>
                    <a:lnTo>
                      <a:pt x="1212" y="141"/>
                    </a:lnTo>
                    <a:lnTo>
                      <a:pt x="1218" y="135"/>
                    </a:lnTo>
                    <a:lnTo>
                      <a:pt x="1221" y="127"/>
                    </a:lnTo>
                    <a:lnTo>
                      <a:pt x="1222" y="119"/>
                    </a:lnTo>
                    <a:lnTo>
                      <a:pt x="1223" y="108"/>
                    </a:lnTo>
                    <a:lnTo>
                      <a:pt x="1222" y="97"/>
                    </a:lnTo>
                    <a:lnTo>
                      <a:pt x="1221" y="89"/>
                    </a:lnTo>
                    <a:lnTo>
                      <a:pt x="1218" y="81"/>
                    </a:lnTo>
                    <a:lnTo>
                      <a:pt x="1214" y="76"/>
                    </a:lnTo>
                    <a:lnTo>
                      <a:pt x="1208" y="71"/>
                    </a:lnTo>
                    <a:lnTo>
                      <a:pt x="1203" y="67"/>
                    </a:lnTo>
                    <a:lnTo>
                      <a:pt x="1196" y="66"/>
                    </a:lnTo>
                    <a:lnTo>
                      <a:pt x="1190" y="65"/>
                    </a:lnTo>
                    <a:lnTo>
                      <a:pt x="1183" y="66"/>
                    </a:lnTo>
                    <a:lnTo>
                      <a:pt x="1177" y="67"/>
                    </a:lnTo>
                    <a:lnTo>
                      <a:pt x="1172" y="71"/>
                    </a:lnTo>
                    <a:lnTo>
                      <a:pt x="1166" y="76"/>
                    </a:lnTo>
                    <a:lnTo>
                      <a:pt x="1162" y="82"/>
                    </a:lnTo>
                    <a:lnTo>
                      <a:pt x="1159" y="90"/>
                    </a:lnTo>
                    <a:lnTo>
                      <a:pt x="1157" y="98"/>
                    </a:lnTo>
                    <a:lnTo>
                      <a:pt x="1155" y="108"/>
                    </a:lnTo>
                    <a:close/>
                    <a:moveTo>
                      <a:pt x="1269" y="20"/>
                    </a:moveTo>
                    <a:lnTo>
                      <a:pt x="1269" y="0"/>
                    </a:lnTo>
                    <a:lnTo>
                      <a:pt x="1290" y="0"/>
                    </a:lnTo>
                    <a:lnTo>
                      <a:pt x="1290" y="20"/>
                    </a:lnTo>
                    <a:lnTo>
                      <a:pt x="1269" y="20"/>
                    </a:lnTo>
                    <a:close/>
                    <a:moveTo>
                      <a:pt x="1269" y="170"/>
                    </a:moveTo>
                    <a:lnTo>
                      <a:pt x="1269" y="46"/>
                    </a:lnTo>
                    <a:lnTo>
                      <a:pt x="1290" y="46"/>
                    </a:lnTo>
                    <a:lnTo>
                      <a:pt x="1290" y="170"/>
                    </a:lnTo>
                    <a:lnTo>
                      <a:pt x="1269" y="170"/>
                    </a:lnTo>
                    <a:close/>
                    <a:moveTo>
                      <a:pt x="1322" y="170"/>
                    </a:moveTo>
                    <a:lnTo>
                      <a:pt x="1322" y="0"/>
                    </a:lnTo>
                    <a:lnTo>
                      <a:pt x="1343" y="0"/>
                    </a:lnTo>
                    <a:lnTo>
                      <a:pt x="1343" y="170"/>
                    </a:lnTo>
                    <a:lnTo>
                      <a:pt x="1322" y="170"/>
                    </a:lnTo>
                    <a:close/>
                    <a:moveTo>
                      <a:pt x="1461" y="132"/>
                    </a:moveTo>
                    <a:lnTo>
                      <a:pt x="1480" y="136"/>
                    </a:lnTo>
                    <a:lnTo>
                      <a:pt x="1477" y="143"/>
                    </a:lnTo>
                    <a:lnTo>
                      <a:pt x="1473" y="151"/>
                    </a:lnTo>
                    <a:lnTo>
                      <a:pt x="1467" y="157"/>
                    </a:lnTo>
                    <a:lnTo>
                      <a:pt x="1461" y="163"/>
                    </a:lnTo>
                    <a:lnTo>
                      <a:pt x="1458" y="165"/>
                    </a:lnTo>
                    <a:lnTo>
                      <a:pt x="1453" y="167"/>
                    </a:lnTo>
                    <a:lnTo>
                      <a:pt x="1449" y="168"/>
                    </a:lnTo>
                    <a:lnTo>
                      <a:pt x="1445" y="169"/>
                    </a:lnTo>
                    <a:lnTo>
                      <a:pt x="1440" y="170"/>
                    </a:lnTo>
                    <a:lnTo>
                      <a:pt x="1436" y="171"/>
                    </a:lnTo>
                    <a:lnTo>
                      <a:pt x="1431" y="171"/>
                    </a:lnTo>
                    <a:lnTo>
                      <a:pt x="1425" y="171"/>
                    </a:lnTo>
                    <a:lnTo>
                      <a:pt x="1419" y="171"/>
                    </a:lnTo>
                    <a:lnTo>
                      <a:pt x="1413" y="170"/>
                    </a:lnTo>
                    <a:lnTo>
                      <a:pt x="1406" y="169"/>
                    </a:lnTo>
                    <a:lnTo>
                      <a:pt x="1401" y="168"/>
                    </a:lnTo>
                    <a:lnTo>
                      <a:pt x="1395" y="166"/>
                    </a:lnTo>
                    <a:lnTo>
                      <a:pt x="1390" y="163"/>
                    </a:lnTo>
                    <a:lnTo>
                      <a:pt x="1386" y="160"/>
                    </a:lnTo>
                    <a:lnTo>
                      <a:pt x="1381" y="156"/>
                    </a:lnTo>
                    <a:lnTo>
                      <a:pt x="1374" y="148"/>
                    </a:lnTo>
                    <a:lnTo>
                      <a:pt x="1369" y="136"/>
                    </a:lnTo>
                    <a:lnTo>
                      <a:pt x="1366" y="123"/>
                    </a:lnTo>
                    <a:lnTo>
                      <a:pt x="1365" y="109"/>
                    </a:lnTo>
                    <a:lnTo>
                      <a:pt x="1366" y="95"/>
                    </a:lnTo>
                    <a:lnTo>
                      <a:pt x="1369" y="82"/>
                    </a:lnTo>
                    <a:lnTo>
                      <a:pt x="1375" y="71"/>
                    </a:lnTo>
                    <a:lnTo>
                      <a:pt x="1382" y="62"/>
                    </a:lnTo>
                    <a:lnTo>
                      <a:pt x="1387" y="58"/>
                    </a:lnTo>
                    <a:lnTo>
                      <a:pt x="1391" y="55"/>
                    </a:lnTo>
                    <a:lnTo>
                      <a:pt x="1396" y="51"/>
                    </a:lnTo>
                    <a:lnTo>
                      <a:pt x="1401" y="49"/>
                    </a:lnTo>
                    <a:lnTo>
                      <a:pt x="1406" y="47"/>
                    </a:lnTo>
                    <a:lnTo>
                      <a:pt x="1413" y="46"/>
                    </a:lnTo>
                    <a:lnTo>
                      <a:pt x="1418" y="45"/>
                    </a:lnTo>
                    <a:lnTo>
                      <a:pt x="1424" y="45"/>
                    </a:lnTo>
                    <a:lnTo>
                      <a:pt x="1431" y="45"/>
                    </a:lnTo>
                    <a:lnTo>
                      <a:pt x="1436" y="46"/>
                    </a:lnTo>
                    <a:lnTo>
                      <a:pt x="1442" y="47"/>
                    </a:lnTo>
                    <a:lnTo>
                      <a:pt x="1447" y="49"/>
                    </a:lnTo>
                    <a:lnTo>
                      <a:pt x="1452" y="51"/>
                    </a:lnTo>
                    <a:lnTo>
                      <a:pt x="1457" y="53"/>
                    </a:lnTo>
                    <a:lnTo>
                      <a:pt x="1461" y="57"/>
                    </a:lnTo>
                    <a:lnTo>
                      <a:pt x="1465" y="61"/>
                    </a:lnTo>
                    <a:lnTo>
                      <a:pt x="1473" y="70"/>
                    </a:lnTo>
                    <a:lnTo>
                      <a:pt x="1477" y="81"/>
                    </a:lnTo>
                    <a:lnTo>
                      <a:pt x="1480" y="94"/>
                    </a:lnTo>
                    <a:lnTo>
                      <a:pt x="1481" y="108"/>
                    </a:lnTo>
                    <a:lnTo>
                      <a:pt x="1481" y="109"/>
                    </a:lnTo>
                    <a:lnTo>
                      <a:pt x="1481" y="110"/>
                    </a:lnTo>
                    <a:lnTo>
                      <a:pt x="1481" y="112"/>
                    </a:lnTo>
                    <a:lnTo>
                      <a:pt x="1481" y="113"/>
                    </a:lnTo>
                    <a:lnTo>
                      <a:pt x="1387" y="113"/>
                    </a:lnTo>
                    <a:lnTo>
                      <a:pt x="1388" y="122"/>
                    </a:lnTo>
                    <a:lnTo>
                      <a:pt x="1390" y="130"/>
                    </a:lnTo>
                    <a:lnTo>
                      <a:pt x="1393" y="137"/>
                    </a:lnTo>
                    <a:lnTo>
                      <a:pt x="1399" y="142"/>
                    </a:lnTo>
                    <a:lnTo>
                      <a:pt x="1404" y="147"/>
                    </a:lnTo>
                    <a:lnTo>
                      <a:pt x="1410" y="150"/>
                    </a:lnTo>
                    <a:lnTo>
                      <a:pt x="1418" y="151"/>
                    </a:lnTo>
                    <a:lnTo>
                      <a:pt x="1425" y="152"/>
                    </a:lnTo>
                    <a:lnTo>
                      <a:pt x="1432" y="152"/>
                    </a:lnTo>
                    <a:lnTo>
                      <a:pt x="1437" y="151"/>
                    </a:lnTo>
                    <a:lnTo>
                      <a:pt x="1442" y="150"/>
                    </a:lnTo>
                    <a:lnTo>
                      <a:pt x="1447" y="148"/>
                    </a:lnTo>
                    <a:lnTo>
                      <a:pt x="1451" y="145"/>
                    </a:lnTo>
                    <a:lnTo>
                      <a:pt x="1454" y="141"/>
                    </a:lnTo>
                    <a:lnTo>
                      <a:pt x="1458" y="137"/>
                    </a:lnTo>
                    <a:lnTo>
                      <a:pt x="1461" y="132"/>
                    </a:lnTo>
                    <a:close/>
                    <a:moveTo>
                      <a:pt x="1387" y="93"/>
                    </a:moveTo>
                    <a:lnTo>
                      <a:pt x="1461" y="93"/>
                    </a:lnTo>
                    <a:lnTo>
                      <a:pt x="1460" y="87"/>
                    </a:lnTo>
                    <a:lnTo>
                      <a:pt x="1458" y="82"/>
                    </a:lnTo>
                    <a:lnTo>
                      <a:pt x="1456" y="78"/>
                    </a:lnTo>
                    <a:lnTo>
                      <a:pt x="1452" y="75"/>
                    </a:lnTo>
                    <a:lnTo>
                      <a:pt x="1446" y="71"/>
                    </a:lnTo>
                    <a:lnTo>
                      <a:pt x="1439" y="67"/>
                    </a:lnTo>
                    <a:lnTo>
                      <a:pt x="1432" y="66"/>
                    </a:lnTo>
                    <a:lnTo>
                      <a:pt x="1424" y="65"/>
                    </a:lnTo>
                    <a:lnTo>
                      <a:pt x="1417" y="65"/>
                    </a:lnTo>
                    <a:lnTo>
                      <a:pt x="1409" y="67"/>
                    </a:lnTo>
                    <a:lnTo>
                      <a:pt x="1403" y="70"/>
                    </a:lnTo>
                    <a:lnTo>
                      <a:pt x="1397" y="73"/>
                    </a:lnTo>
                    <a:lnTo>
                      <a:pt x="1393" y="77"/>
                    </a:lnTo>
                    <a:lnTo>
                      <a:pt x="1390" y="81"/>
                    </a:lnTo>
                    <a:lnTo>
                      <a:pt x="1388" y="87"/>
                    </a:lnTo>
                    <a:lnTo>
                      <a:pt x="1387" y="93"/>
                    </a:lnTo>
                    <a:close/>
                    <a:moveTo>
                      <a:pt x="1617" y="152"/>
                    </a:moveTo>
                    <a:lnTo>
                      <a:pt x="1620" y="170"/>
                    </a:lnTo>
                    <a:lnTo>
                      <a:pt x="1616" y="171"/>
                    </a:lnTo>
                    <a:lnTo>
                      <a:pt x="1613" y="171"/>
                    </a:lnTo>
                    <a:lnTo>
                      <a:pt x="1608" y="171"/>
                    </a:lnTo>
                    <a:lnTo>
                      <a:pt x="1605" y="171"/>
                    </a:lnTo>
                    <a:lnTo>
                      <a:pt x="1600" y="171"/>
                    </a:lnTo>
                    <a:lnTo>
                      <a:pt x="1594" y="170"/>
                    </a:lnTo>
                    <a:lnTo>
                      <a:pt x="1590" y="170"/>
                    </a:lnTo>
                    <a:lnTo>
                      <a:pt x="1587" y="169"/>
                    </a:lnTo>
                    <a:lnTo>
                      <a:pt x="1584" y="167"/>
                    </a:lnTo>
                    <a:lnTo>
                      <a:pt x="1581" y="165"/>
                    </a:lnTo>
                    <a:lnTo>
                      <a:pt x="1580" y="163"/>
                    </a:lnTo>
                    <a:lnTo>
                      <a:pt x="1578" y="160"/>
                    </a:lnTo>
                    <a:lnTo>
                      <a:pt x="1577" y="156"/>
                    </a:lnTo>
                    <a:lnTo>
                      <a:pt x="1577" y="151"/>
                    </a:lnTo>
                    <a:lnTo>
                      <a:pt x="1576" y="145"/>
                    </a:lnTo>
                    <a:lnTo>
                      <a:pt x="1576" y="136"/>
                    </a:lnTo>
                    <a:lnTo>
                      <a:pt x="1576" y="66"/>
                    </a:lnTo>
                    <a:lnTo>
                      <a:pt x="1561" y="66"/>
                    </a:lnTo>
                    <a:lnTo>
                      <a:pt x="1561" y="46"/>
                    </a:lnTo>
                    <a:lnTo>
                      <a:pt x="1576" y="46"/>
                    </a:lnTo>
                    <a:lnTo>
                      <a:pt x="1576" y="16"/>
                    </a:lnTo>
                    <a:lnTo>
                      <a:pt x="1596" y="3"/>
                    </a:lnTo>
                    <a:lnTo>
                      <a:pt x="1596" y="46"/>
                    </a:lnTo>
                    <a:lnTo>
                      <a:pt x="1617" y="46"/>
                    </a:lnTo>
                    <a:lnTo>
                      <a:pt x="1617" y="66"/>
                    </a:lnTo>
                    <a:lnTo>
                      <a:pt x="1596" y="66"/>
                    </a:lnTo>
                    <a:lnTo>
                      <a:pt x="1596" y="136"/>
                    </a:lnTo>
                    <a:lnTo>
                      <a:pt x="1596" y="140"/>
                    </a:lnTo>
                    <a:lnTo>
                      <a:pt x="1596" y="142"/>
                    </a:lnTo>
                    <a:lnTo>
                      <a:pt x="1596" y="146"/>
                    </a:lnTo>
                    <a:lnTo>
                      <a:pt x="1597" y="147"/>
                    </a:lnTo>
                    <a:lnTo>
                      <a:pt x="1599" y="148"/>
                    </a:lnTo>
                    <a:lnTo>
                      <a:pt x="1600" y="149"/>
                    </a:lnTo>
                    <a:lnTo>
                      <a:pt x="1600" y="150"/>
                    </a:lnTo>
                    <a:lnTo>
                      <a:pt x="1601" y="151"/>
                    </a:lnTo>
                    <a:lnTo>
                      <a:pt x="1603" y="152"/>
                    </a:lnTo>
                    <a:lnTo>
                      <a:pt x="1604" y="152"/>
                    </a:lnTo>
                    <a:lnTo>
                      <a:pt x="1606" y="152"/>
                    </a:lnTo>
                    <a:lnTo>
                      <a:pt x="1608" y="152"/>
                    </a:lnTo>
                    <a:lnTo>
                      <a:pt x="1610" y="152"/>
                    </a:lnTo>
                    <a:lnTo>
                      <a:pt x="1613" y="152"/>
                    </a:lnTo>
                    <a:lnTo>
                      <a:pt x="1615" y="152"/>
                    </a:lnTo>
                    <a:lnTo>
                      <a:pt x="1617" y="152"/>
                    </a:lnTo>
                    <a:close/>
                    <a:moveTo>
                      <a:pt x="1633" y="108"/>
                    </a:moveTo>
                    <a:lnTo>
                      <a:pt x="1634" y="92"/>
                    </a:lnTo>
                    <a:lnTo>
                      <a:pt x="1638" y="79"/>
                    </a:lnTo>
                    <a:lnTo>
                      <a:pt x="1644" y="67"/>
                    </a:lnTo>
                    <a:lnTo>
                      <a:pt x="1652" y="58"/>
                    </a:lnTo>
                    <a:lnTo>
                      <a:pt x="1657" y="55"/>
                    </a:lnTo>
                    <a:lnTo>
                      <a:pt x="1660" y="52"/>
                    </a:lnTo>
                    <a:lnTo>
                      <a:pt x="1664" y="50"/>
                    </a:lnTo>
                    <a:lnTo>
                      <a:pt x="1670" y="48"/>
                    </a:lnTo>
                    <a:lnTo>
                      <a:pt x="1674" y="47"/>
                    </a:lnTo>
                    <a:lnTo>
                      <a:pt x="1679" y="46"/>
                    </a:lnTo>
                    <a:lnTo>
                      <a:pt x="1685" y="45"/>
                    </a:lnTo>
                    <a:lnTo>
                      <a:pt x="1690" y="45"/>
                    </a:lnTo>
                    <a:lnTo>
                      <a:pt x="1696" y="45"/>
                    </a:lnTo>
                    <a:lnTo>
                      <a:pt x="1702" y="46"/>
                    </a:lnTo>
                    <a:lnTo>
                      <a:pt x="1707" y="47"/>
                    </a:lnTo>
                    <a:lnTo>
                      <a:pt x="1713" y="49"/>
                    </a:lnTo>
                    <a:lnTo>
                      <a:pt x="1718" y="51"/>
                    </a:lnTo>
                    <a:lnTo>
                      <a:pt x="1722" y="53"/>
                    </a:lnTo>
                    <a:lnTo>
                      <a:pt x="1727" y="57"/>
                    </a:lnTo>
                    <a:lnTo>
                      <a:pt x="1731" y="61"/>
                    </a:lnTo>
                    <a:lnTo>
                      <a:pt x="1738" y="70"/>
                    </a:lnTo>
                    <a:lnTo>
                      <a:pt x="1743" y="80"/>
                    </a:lnTo>
                    <a:lnTo>
                      <a:pt x="1746" y="93"/>
                    </a:lnTo>
                    <a:lnTo>
                      <a:pt x="1747" y="107"/>
                    </a:lnTo>
                    <a:lnTo>
                      <a:pt x="1747" y="119"/>
                    </a:lnTo>
                    <a:lnTo>
                      <a:pt x="1745" y="128"/>
                    </a:lnTo>
                    <a:lnTo>
                      <a:pt x="1743" y="137"/>
                    </a:lnTo>
                    <a:lnTo>
                      <a:pt x="1739" y="145"/>
                    </a:lnTo>
                    <a:lnTo>
                      <a:pt x="1736" y="151"/>
                    </a:lnTo>
                    <a:lnTo>
                      <a:pt x="1731" y="156"/>
                    </a:lnTo>
                    <a:lnTo>
                      <a:pt x="1725" y="161"/>
                    </a:lnTo>
                    <a:lnTo>
                      <a:pt x="1719" y="165"/>
                    </a:lnTo>
                    <a:lnTo>
                      <a:pt x="1713" y="168"/>
                    </a:lnTo>
                    <a:lnTo>
                      <a:pt x="1705" y="170"/>
                    </a:lnTo>
                    <a:lnTo>
                      <a:pt x="1697" y="171"/>
                    </a:lnTo>
                    <a:lnTo>
                      <a:pt x="1690" y="171"/>
                    </a:lnTo>
                    <a:lnTo>
                      <a:pt x="1684" y="171"/>
                    </a:lnTo>
                    <a:lnTo>
                      <a:pt x="1678" y="170"/>
                    </a:lnTo>
                    <a:lnTo>
                      <a:pt x="1672" y="169"/>
                    </a:lnTo>
                    <a:lnTo>
                      <a:pt x="1666" y="168"/>
                    </a:lnTo>
                    <a:lnTo>
                      <a:pt x="1662" y="166"/>
                    </a:lnTo>
                    <a:lnTo>
                      <a:pt x="1657" y="163"/>
                    </a:lnTo>
                    <a:lnTo>
                      <a:pt x="1653" y="160"/>
                    </a:lnTo>
                    <a:lnTo>
                      <a:pt x="1649" y="156"/>
                    </a:lnTo>
                    <a:lnTo>
                      <a:pt x="1642" y="148"/>
                    </a:lnTo>
                    <a:lnTo>
                      <a:pt x="1637" y="136"/>
                    </a:lnTo>
                    <a:lnTo>
                      <a:pt x="1634" y="123"/>
                    </a:lnTo>
                    <a:lnTo>
                      <a:pt x="1633" y="108"/>
                    </a:lnTo>
                    <a:close/>
                    <a:moveTo>
                      <a:pt x="1653" y="108"/>
                    </a:moveTo>
                    <a:lnTo>
                      <a:pt x="1654" y="119"/>
                    </a:lnTo>
                    <a:lnTo>
                      <a:pt x="1657" y="127"/>
                    </a:lnTo>
                    <a:lnTo>
                      <a:pt x="1660" y="135"/>
                    </a:lnTo>
                    <a:lnTo>
                      <a:pt x="1664" y="141"/>
                    </a:lnTo>
                    <a:lnTo>
                      <a:pt x="1670" y="147"/>
                    </a:lnTo>
                    <a:lnTo>
                      <a:pt x="1676" y="150"/>
                    </a:lnTo>
                    <a:lnTo>
                      <a:pt x="1682" y="151"/>
                    </a:lnTo>
                    <a:lnTo>
                      <a:pt x="1690" y="152"/>
                    </a:lnTo>
                    <a:lnTo>
                      <a:pt x="1697" y="151"/>
                    </a:lnTo>
                    <a:lnTo>
                      <a:pt x="1705" y="150"/>
                    </a:lnTo>
                    <a:lnTo>
                      <a:pt x="1710" y="147"/>
                    </a:lnTo>
                    <a:lnTo>
                      <a:pt x="1716" y="141"/>
                    </a:lnTo>
                    <a:lnTo>
                      <a:pt x="1721" y="135"/>
                    </a:lnTo>
                    <a:lnTo>
                      <a:pt x="1724" y="127"/>
                    </a:lnTo>
                    <a:lnTo>
                      <a:pt x="1725" y="119"/>
                    </a:lnTo>
                    <a:lnTo>
                      <a:pt x="1727" y="108"/>
                    </a:lnTo>
                    <a:lnTo>
                      <a:pt x="1725" y="98"/>
                    </a:lnTo>
                    <a:lnTo>
                      <a:pt x="1724" y="90"/>
                    </a:lnTo>
                    <a:lnTo>
                      <a:pt x="1721" y="82"/>
                    </a:lnTo>
                    <a:lnTo>
                      <a:pt x="1716" y="76"/>
                    </a:lnTo>
                    <a:lnTo>
                      <a:pt x="1710" y="71"/>
                    </a:lnTo>
                    <a:lnTo>
                      <a:pt x="1705" y="67"/>
                    </a:lnTo>
                    <a:lnTo>
                      <a:pt x="1697" y="66"/>
                    </a:lnTo>
                    <a:lnTo>
                      <a:pt x="1690" y="65"/>
                    </a:lnTo>
                    <a:lnTo>
                      <a:pt x="1682" y="66"/>
                    </a:lnTo>
                    <a:lnTo>
                      <a:pt x="1676" y="67"/>
                    </a:lnTo>
                    <a:lnTo>
                      <a:pt x="1670" y="71"/>
                    </a:lnTo>
                    <a:lnTo>
                      <a:pt x="1664" y="76"/>
                    </a:lnTo>
                    <a:lnTo>
                      <a:pt x="1660" y="81"/>
                    </a:lnTo>
                    <a:lnTo>
                      <a:pt x="1657" y="89"/>
                    </a:lnTo>
                    <a:lnTo>
                      <a:pt x="1654" y="98"/>
                    </a:lnTo>
                    <a:lnTo>
                      <a:pt x="1653" y="108"/>
                    </a:lnTo>
                    <a:close/>
                    <a:moveTo>
                      <a:pt x="1858" y="170"/>
                    </a:moveTo>
                    <a:lnTo>
                      <a:pt x="1837" y="170"/>
                    </a:lnTo>
                    <a:lnTo>
                      <a:pt x="1837" y="0"/>
                    </a:lnTo>
                    <a:lnTo>
                      <a:pt x="1858" y="0"/>
                    </a:lnTo>
                    <a:lnTo>
                      <a:pt x="1858" y="64"/>
                    </a:lnTo>
                    <a:lnTo>
                      <a:pt x="1861" y="60"/>
                    </a:lnTo>
                    <a:lnTo>
                      <a:pt x="1865" y="56"/>
                    </a:lnTo>
                    <a:lnTo>
                      <a:pt x="1870" y="52"/>
                    </a:lnTo>
                    <a:lnTo>
                      <a:pt x="1874" y="49"/>
                    </a:lnTo>
                    <a:lnTo>
                      <a:pt x="1878" y="48"/>
                    </a:lnTo>
                    <a:lnTo>
                      <a:pt x="1882" y="46"/>
                    </a:lnTo>
                    <a:lnTo>
                      <a:pt x="1887" y="45"/>
                    </a:lnTo>
                    <a:lnTo>
                      <a:pt x="1892" y="45"/>
                    </a:lnTo>
                    <a:lnTo>
                      <a:pt x="1899" y="45"/>
                    </a:lnTo>
                    <a:lnTo>
                      <a:pt x="1904" y="46"/>
                    </a:lnTo>
                    <a:lnTo>
                      <a:pt x="1909" y="47"/>
                    </a:lnTo>
                    <a:lnTo>
                      <a:pt x="1915" y="49"/>
                    </a:lnTo>
                    <a:lnTo>
                      <a:pt x="1919" y="51"/>
                    </a:lnTo>
                    <a:lnTo>
                      <a:pt x="1924" y="55"/>
                    </a:lnTo>
                    <a:lnTo>
                      <a:pt x="1929" y="58"/>
                    </a:lnTo>
                    <a:lnTo>
                      <a:pt x="1932" y="62"/>
                    </a:lnTo>
                    <a:lnTo>
                      <a:pt x="1935" y="66"/>
                    </a:lnTo>
                    <a:lnTo>
                      <a:pt x="1937" y="71"/>
                    </a:lnTo>
                    <a:lnTo>
                      <a:pt x="1939" y="76"/>
                    </a:lnTo>
                    <a:lnTo>
                      <a:pt x="1942" y="81"/>
                    </a:lnTo>
                    <a:lnTo>
                      <a:pt x="1944" y="88"/>
                    </a:lnTo>
                    <a:lnTo>
                      <a:pt x="1945" y="94"/>
                    </a:lnTo>
                    <a:lnTo>
                      <a:pt x="1946" y="101"/>
                    </a:lnTo>
                    <a:lnTo>
                      <a:pt x="1946" y="107"/>
                    </a:lnTo>
                    <a:lnTo>
                      <a:pt x="1945" y="122"/>
                    </a:lnTo>
                    <a:lnTo>
                      <a:pt x="1942" y="135"/>
                    </a:lnTo>
                    <a:lnTo>
                      <a:pt x="1937" y="146"/>
                    </a:lnTo>
                    <a:lnTo>
                      <a:pt x="1930" y="155"/>
                    </a:lnTo>
                    <a:lnTo>
                      <a:pt x="1925" y="160"/>
                    </a:lnTo>
                    <a:lnTo>
                      <a:pt x="1922" y="163"/>
                    </a:lnTo>
                    <a:lnTo>
                      <a:pt x="1918" y="166"/>
                    </a:lnTo>
                    <a:lnTo>
                      <a:pt x="1913" y="168"/>
                    </a:lnTo>
                    <a:lnTo>
                      <a:pt x="1908" y="169"/>
                    </a:lnTo>
                    <a:lnTo>
                      <a:pt x="1903" y="170"/>
                    </a:lnTo>
                    <a:lnTo>
                      <a:pt x="1898" y="171"/>
                    </a:lnTo>
                    <a:lnTo>
                      <a:pt x="1892" y="171"/>
                    </a:lnTo>
                    <a:lnTo>
                      <a:pt x="1887" y="171"/>
                    </a:lnTo>
                    <a:lnTo>
                      <a:pt x="1882" y="170"/>
                    </a:lnTo>
                    <a:lnTo>
                      <a:pt x="1877" y="169"/>
                    </a:lnTo>
                    <a:lnTo>
                      <a:pt x="1873" y="167"/>
                    </a:lnTo>
                    <a:lnTo>
                      <a:pt x="1868" y="164"/>
                    </a:lnTo>
                    <a:lnTo>
                      <a:pt x="1865" y="161"/>
                    </a:lnTo>
                    <a:lnTo>
                      <a:pt x="1861" y="156"/>
                    </a:lnTo>
                    <a:lnTo>
                      <a:pt x="1858" y="151"/>
                    </a:lnTo>
                    <a:lnTo>
                      <a:pt x="1858" y="170"/>
                    </a:lnTo>
                    <a:close/>
                    <a:moveTo>
                      <a:pt x="1858" y="108"/>
                    </a:moveTo>
                    <a:lnTo>
                      <a:pt x="1858" y="118"/>
                    </a:lnTo>
                    <a:lnTo>
                      <a:pt x="1860" y="125"/>
                    </a:lnTo>
                    <a:lnTo>
                      <a:pt x="1861" y="132"/>
                    </a:lnTo>
                    <a:lnTo>
                      <a:pt x="1864" y="137"/>
                    </a:lnTo>
                    <a:lnTo>
                      <a:pt x="1870" y="143"/>
                    </a:lnTo>
                    <a:lnTo>
                      <a:pt x="1876" y="148"/>
                    </a:lnTo>
                    <a:lnTo>
                      <a:pt x="1884" y="151"/>
                    </a:lnTo>
                    <a:lnTo>
                      <a:pt x="1891" y="152"/>
                    </a:lnTo>
                    <a:lnTo>
                      <a:pt x="1898" y="151"/>
                    </a:lnTo>
                    <a:lnTo>
                      <a:pt x="1904" y="150"/>
                    </a:lnTo>
                    <a:lnTo>
                      <a:pt x="1909" y="147"/>
                    </a:lnTo>
                    <a:lnTo>
                      <a:pt x="1915" y="141"/>
                    </a:lnTo>
                    <a:lnTo>
                      <a:pt x="1920" y="135"/>
                    </a:lnTo>
                    <a:lnTo>
                      <a:pt x="1923" y="127"/>
                    </a:lnTo>
                    <a:lnTo>
                      <a:pt x="1924" y="119"/>
                    </a:lnTo>
                    <a:lnTo>
                      <a:pt x="1925" y="108"/>
                    </a:lnTo>
                    <a:lnTo>
                      <a:pt x="1924" y="97"/>
                    </a:lnTo>
                    <a:lnTo>
                      <a:pt x="1923" y="89"/>
                    </a:lnTo>
                    <a:lnTo>
                      <a:pt x="1920" y="81"/>
                    </a:lnTo>
                    <a:lnTo>
                      <a:pt x="1916" y="76"/>
                    </a:lnTo>
                    <a:lnTo>
                      <a:pt x="1910" y="71"/>
                    </a:lnTo>
                    <a:lnTo>
                      <a:pt x="1905" y="67"/>
                    </a:lnTo>
                    <a:lnTo>
                      <a:pt x="1899" y="66"/>
                    </a:lnTo>
                    <a:lnTo>
                      <a:pt x="1892" y="65"/>
                    </a:lnTo>
                    <a:lnTo>
                      <a:pt x="1886" y="66"/>
                    </a:lnTo>
                    <a:lnTo>
                      <a:pt x="1879" y="67"/>
                    </a:lnTo>
                    <a:lnTo>
                      <a:pt x="1874" y="71"/>
                    </a:lnTo>
                    <a:lnTo>
                      <a:pt x="1868" y="76"/>
                    </a:lnTo>
                    <a:lnTo>
                      <a:pt x="1864" y="82"/>
                    </a:lnTo>
                    <a:lnTo>
                      <a:pt x="1861" y="90"/>
                    </a:lnTo>
                    <a:lnTo>
                      <a:pt x="1859" y="98"/>
                    </a:lnTo>
                    <a:lnTo>
                      <a:pt x="1858" y="108"/>
                    </a:lnTo>
                    <a:close/>
                    <a:moveTo>
                      <a:pt x="2052" y="156"/>
                    </a:moveTo>
                    <a:lnTo>
                      <a:pt x="2046" y="161"/>
                    </a:lnTo>
                    <a:lnTo>
                      <a:pt x="2041" y="164"/>
                    </a:lnTo>
                    <a:lnTo>
                      <a:pt x="2034" y="167"/>
                    </a:lnTo>
                    <a:lnTo>
                      <a:pt x="2029" y="169"/>
                    </a:lnTo>
                    <a:lnTo>
                      <a:pt x="2023" y="170"/>
                    </a:lnTo>
                    <a:lnTo>
                      <a:pt x="2018" y="170"/>
                    </a:lnTo>
                    <a:lnTo>
                      <a:pt x="2013" y="171"/>
                    </a:lnTo>
                    <a:lnTo>
                      <a:pt x="2006" y="171"/>
                    </a:lnTo>
                    <a:lnTo>
                      <a:pt x="1996" y="171"/>
                    </a:lnTo>
                    <a:lnTo>
                      <a:pt x="1989" y="169"/>
                    </a:lnTo>
                    <a:lnTo>
                      <a:pt x="1981" y="167"/>
                    </a:lnTo>
                    <a:lnTo>
                      <a:pt x="1975" y="163"/>
                    </a:lnTo>
                    <a:lnTo>
                      <a:pt x="1971" y="157"/>
                    </a:lnTo>
                    <a:lnTo>
                      <a:pt x="1967" y="152"/>
                    </a:lnTo>
                    <a:lnTo>
                      <a:pt x="1965" y="146"/>
                    </a:lnTo>
                    <a:lnTo>
                      <a:pt x="1964" y="138"/>
                    </a:lnTo>
                    <a:lnTo>
                      <a:pt x="1964" y="134"/>
                    </a:lnTo>
                    <a:lnTo>
                      <a:pt x="1965" y="130"/>
                    </a:lnTo>
                    <a:lnTo>
                      <a:pt x="1966" y="125"/>
                    </a:lnTo>
                    <a:lnTo>
                      <a:pt x="1969" y="122"/>
                    </a:lnTo>
                    <a:lnTo>
                      <a:pt x="1971" y="118"/>
                    </a:lnTo>
                    <a:lnTo>
                      <a:pt x="1973" y="115"/>
                    </a:lnTo>
                    <a:lnTo>
                      <a:pt x="1976" y="112"/>
                    </a:lnTo>
                    <a:lnTo>
                      <a:pt x="1979" y="110"/>
                    </a:lnTo>
                    <a:lnTo>
                      <a:pt x="1982" y="108"/>
                    </a:lnTo>
                    <a:lnTo>
                      <a:pt x="1987" y="106"/>
                    </a:lnTo>
                    <a:lnTo>
                      <a:pt x="1990" y="105"/>
                    </a:lnTo>
                    <a:lnTo>
                      <a:pt x="1994" y="103"/>
                    </a:lnTo>
                    <a:lnTo>
                      <a:pt x="1998" y="102"/>
                    </a:lnTo>
                    <a:lnTo>
                      <a:pt x="2002" y="101"/>
                    </a:lnTo>
                    <a:lnTo>
                      <a:pt x="2007" y="101"/>
                    </a:lnTo>
                    <a:lnTo>
                      <a:pt x="2013" y="100"/>
                    </a:lnTo>
                    <a:lnTo>
                      <a:pt x="2019" y="100"/>
                    </a:lnTo>
                    <a:lnTo>
                      <a:pt x="2024" y="98"/>
                    </a:lnTo>
                    <a:lnTo>
                      <a:pt x="2030" y="97"/>
                    </a:lnTo>
                    <a:lnTo>
                      <a:pt x="2035" y="96"/>
                    </a:lnTo>
                    <a:lnTo>
                      <a:pt x="2039" y="96"/>
                    </a:lnTo>
                    <a:lnTo>
                      <a:pt x="2043" y="95"/>
                    </a:lnTo>
                    <a:lnTo>
                      <a:pt x="2047" y="94"/>
                    </a:lnTo>
                    <a:lnTo>
                      <a:pt x="2050" y="93"/>
                    </a:lnTo>
                    <a:lnTo>
                      <a:pt x="2050" y="91"/>
                    </a:lnTo>
                    <a:lnTo>
                      <a:pt x="2050" y="90"/>
                    </a:lnTo>
                    <a:lnTo>
                      <a:pt x="2050" y="89"/>
                    </a:lnTo>
                    <a:lnTo>
                      <a:pt x="2050" y="88"/>
                    </a:lnTo>
                    <a:lnTo>
                      <a:pt x="2050" y="82"/>
                    </a:lnTo>
                    <a:lnTo>
                      <a:pt x="2049" y="78"/>
                    </a:lnTo>
                    <a:lnTo>
                      <a:pt x="2047" y="75"/>
                    </a:lnTo>
                    <a:lnTo>
                      <a:pt x="2044" y="72"/>
                    </a:lnTo>
                    <a:lnTo>
                      <a:pt x="2039" y="68"/>
                    </a:lnTo>
                    <a:lnTo>
                      <a:pt x="2034" y="66"/>
                    </a:lnTo>
                    <a:lnTo>
                      <a:pt x="2028" y="65"/>
                    </a:lnTo>
                    <a:lnTo>
                      <a:pt x="2020" y="65"/>
                    </a:lnTo>
                    <a:lnTo>
                      <a:pt x="2014" y="65"/>
                    </a:lnTo>
                    <a:lnTo>
                      <a:pt x="2008" y="66"/>
                    </a:lnTo>
                    <a:lnTo>
                      <a:pt x="2003" y="67"/>
                    </a:lnTo>
                    <a:lnTo>
                      <a:pt x="1999" y="70"/>
                    </a:lnTo>
                    <a:lnTo>
                      <a:pt x="1995" y="73"/>
                    </a:lnTo>
                    <a:lnTo>
                      <a:pt x="1993" y="76"/>
                    </a:lnTo>
                    <a:lnTo>
                      <a:pt x="1991" y="80"/>
                    </a:lnTo>
                    <a:lnTo>
                      <a:pt x="1989" y="86"/>
                    </a:lnTo>
                    <a:lnTo>
                      <a:pt x="1969" y="81"/>
                    </a:lnTo>
                    <a:lnTo>
                      <a:pt x="1970" y="75"/>
                    </a:lnTo>
                    <a:lnTo>
                      <a:pt x="1972" y="70"/>
                    </a:lnTo>
                    <a:lnTo>
                      <a:pt x="1974" y="65"/>
                    </a:lnTo>
                    <a:lnTo>
                      <a:pt x="1977" y="61"/>
                    </a:lnTo>
                    <a:lnTo>
                      <a:pt x="1980" y="57"/>
                    </a:lnTo>
                    <a:lnTo>
                      <a:pt x="1986" y="53"/>
                    </a:lnTo>
                    <a:lnTo>
                      <a:pt x="1990" y="51"/>
                    </a:lnTo>
                    <a:lnTo>
                      <a:pt x="1996" y="49"/>
                    </a:lnTo>
                    <a:lnTo>
                      <a:pt x="2003" y="47"/>
                    </a:lnTo>
                    <a:lnTo>
                      <a:pt x="2009" y="46"/>
                    </a:lnTo>
                    <a:lnTo>
                      <a:pt x="2017" y="45"/>
                    </a:lnTo>
                    <a:lnTo>
                      <a:pt x="2024" y="45"/>
                    </a:lnTo>
                    <a:lnTo>
                      <a:pt x="2032" y="45"/>
                    </a:lnTo>
                    <a:lnTo>
                      <a:pt x="2039" y="46"/>
                    </a:lnTo>
                    <a:lnTo>
                      <a:pt x="2045" y="47"/>
                    </a:lnTo>
                    <a:lnTo>
                      <a:pt x="2050" y="48"/>
                    </a:lnTo>
                    <a:lnTo>
                      <a:pt x="2055" y="50"/>
                    </a:lnTo>
                    <a:lnTo>
                      <a:pt x="2059" y="52"/>
                    </a:lnTo>
                    <a:lnTo>
                      <a:pt x="2062" y="55"/>
                    </a:lnTo>
                    <a:lnTo>
                      <a:pt x="2065" y="58"/>
                    </a:lnTo>
                    <a:lnTo>
                      <a:pt x="2067" y="61"/>
                    </a:lnTo>
                    <a:lnTo>
                      <a:pt x="2069" y="64"/>
                    </a:lnTo>
                    <a:lnTo>
                      <a:pt x="2071" y="67"/>
                    </a:lnTo>
                    <a:lnTo>
                      <a:pt x="2072" y="72"/>
                    </a:lnTo>
                    <a:lnTo>
                      <a:pt x="2072" y="75"/>
                    </a:lnTo>
                    <a:lnTo>
                      <a:pt x="2073" y="79"/>
                    </a:lnTo>
                    <a:lnTo>
                      <a:pt x="2073" y="85"/>
                    </a:lnTo>
                    <a:lnTo>
                      <a:pt x="2073" y="90"/>
                    </a:lnTo>
                    <a:lnTo>
                      <a:pt x="2073" y="117"/>
                    </a:lnTo>
                    <a:lnTo>
                      <a:pt x="2073" y="130"/>
                    </a:lnTo>
                    <a:lnTo>
                      <a:pt x="2073" y="139"/>
                    </a:lnTo>
                    <a:lnTo>
                      <a:pt x="2073" y="148"/>
                    </a:lnTo>
                    <a:lnTo>
                      <a:pt x="2074" y="153"/>
                    </a:lnTo>
                    <a:lnTo>
                      <a:pt x="2074" y="157"/>
                    </a:lnTo>
                    <a:lnTo>
                      <a:pt x="2075" y="162"/>
                    </a:lnTo>
                    <a:lnTo>
                      <a:pt x="2077" y="166"/>
                    </a:lnTo>
                    <a:lnTo>
                      <a:pt x="2078" y="170"/>
                    </a:lnTo>
                    <a:lnTo>
                      <a:pt x="2058" y="170"/>
                    </a:lnTo>
                    <a:lnTo>
                      <a:pt x="2056" y="167"/>
                    </a:lnTo>
                    <a:lnTo>
                      <a:pt x="2053" y="164"/>
                    </a:lnTo>
                    <a:lnTo>
                      <a:pt x="2052" y="161"/>
                    </a:lnTo>
                    <a:lnTo>
                      <a:pt x="2052" y="156"/>
                    </a:lnTo>
                    <a:close/>
                    <a:moveTo>
                      <a:pt x="2050" y="113"/>
                    </a:moveTo>
                    <a:lnTo>
                      <a:pt x="2047" y="115"/>
                    </a:lnTo>
                    <a:lnTo>
                      <a:pt x="2044" y="115"/>
                    </a:lnTo>
                    <a:lnTo>
                      <a:pt x="2039" y="116"/>
                    </a:lnTo>
                    <a:lnTo>
                      <a:pt x="2036" y="117"/>
                    </a:lnTo>
                    <a:lnTo>
                      <a:pt x="2031" y="118"/>
                    </a:lnTo>
                    <a:lnTo>
                      <a:pt x="2027" y="118"/>
                    </a:lnTo>
                    <a:lnTo>
                      <a:pt x="2020" y="119"/>
                    </a:lnTo>
                    <a:lnTo>
                      <a:pt x="2015" y="120"/>
                    </a:lnTo>
                    <a:lnTo>
                      <a:pt x="2008" y="121"/>
                    </a:lnTo>
                    <a:lnTo>
                      <a:pt x="2004" y="121"/>
                    </a:lnTo>
                    <a:lnTo>
                      <a:pt x="2000" y="122"/>
                    </a:lnTo>
                    <a:lnTo>
                      <a:pt x="1996" y="123"/>
                    </a:lnTo>
                    <a:lnTo>
                      <a:pt x="1994" y="124"/>
                    </a:lnTo>
                    <a:lnTo>
                      <a:pt x="1992" y="125"/>
                    </a:lnTo>
                    <a:lnTo>
                      <a:pt x="1990" y="127"/>
                    </a:lnTo>
                    <a:lnTo>
                      <a:pt x="1988" y="128"/>
                    </a:lnTo>
                    <a:lnTo>
                      <a:pt x="1987" y="131"/>
                    </a:lnTo>
                    <a:lnTo>
                      <a:pt x="1986" y="133"/>
                    </a:lnTo>
                    <a:lnTo>
                      <a:pt x="1985" y="135"/>
                    </a:lnTo>
                    <a:lnTo>
                      <a:pt x="1985" y="137"/>
                    </a:lnTo>
                    <a:lnTo>
                      <a:pt x="1985" y="140"/>
                    </a:lnTo>
                    <a:lnTo>
                      <a:pt x="1987" y="142"/>
                    </a:lnTo>
                    <a:lnTo>
                      <a:pt x="1988" y="146"/>
                    </a:lnTo>
                    <a:lnTo>
                      <a:pt x="1991" y="148"/>
                    </a:lnTo>
                    <a:lnTo>
                      <a:pt x="1994" y="150"/>
                    </a:lnTo>
                    <a:lnTo>
                      <a:pt x="2000" y="151"/>
                    </a:lnTo>
                    <a:lnTo>
                      <a:pt x="2004" y="152"/>
                    </a:lnTo>
                    <a:lnTo>
                      <a:pt x="2010" y="152"/>
                    </a:lnTo>
                    <a:lnTo>
                      <a:pt x="2017" y="152"/>
                    </a:lnTo>
                    <a:lnTo>
                      <a:pt x="2022" y="151"/>
                    </a:lnTo>
                    <a:lnTo>
                      <a:pt x="2028" y="150"/>
                    </a:lnTo>
                    <a:lnTo>
                      <a:pt x="2032" y="148"/>
                    </a:lnTo>
                    <a:lnTo>
                      <a:pt x="2036" y="146"/>
                    </a:lnTo>
                    <a:lnTo>
                      <a:pt x="2041" y="142"/>
                    </a:lnTo>
                    <a:lnTo>
                      <a:pt x="2044" y="139"/>
                    </a:lnTo>
                    <a:lnTo>
                      <a:pt x="2047" y="135"/>
                    </a:lnTo>
                    <a:lnTo>
                      <a:pt x="2048" y="132"/>
                    </a:lnTo>
                    <a:lnTo>
                      <a:pt x="2049" y="128"/>
                    </a:lnTo>
                    <a:lnTo>
                      <a:pt x="2050" y="124"/>
                    </a:lnTo>
                    <a:lnTo>
                      <a:pt x="2050" y="119"/>
                    </a:lnTo>
                    <a:lnTo>
                      <a:pt x="2050" y="113"/>
                    </a:lnTo>
                    <a:close/>
                    <a:moveTo>
                      <a:pt x="2094" y="134"/>
                    </a:moveTo>
                    <a:lnTo>
                      <a:pt x="2116" y="130"/>
                    </a:lnTo>
                    <a:lnTo>
                      <a:pt x="2117" y="135"/>
                    </a:lnTo>
                    <a:lnTo>
                      <a:pt x="2119" y="139"/>
                    </a:lnTo>
                    <a:lnTo>
                      <a:pt x="2122" y="143"/>
                    </a:lnTo>
                    <a:lnTo>
                      <a:pt x="2126" y="147"/>
                    </a:lnTo>
                    <a:lnTo>
                      <a:pt x="2130" y="149"/>
                    </a:lnTo>
                    <a:lnTo>
                      <a:pt x="2135" y="151"/>
                    </a:lnTo>
                    <a:lnTo>
                      <a:pt x="2142" y="152"/>
                    </a:lnTo>
                    <a:lnTo>
                      <a:pt x="2148" y="152"/>
                    </a:lnTo>
                    <a:lnTo>
                      <a:pt x="2155" y="152"/>
                    </a:lnTo>
                    <a:lnTo>
                      <a:pt x="2161" y="151"/>
                    </a:lnTo>
                    <a:lnTo>
                      <a:pt x="2165" y="149"/>
                    </a:lnTo>
                    <a:lnTo>
                      <a:pt x="2170" y="147"/>
                    </a:lnTo>
                    <a:lnTo>
                      <a:pt x="2173" y="145"/>
                    </a:lnTo>
                    <a:lnTo>
                      <a:pt x="2175" y="141"/>
                    </a:lnTo>
                    <a:lnTo>
                      <a:pt x="2176" y="138"/>
                    </a:lnTo>
                    <a:lnTo>
                      <a:pt x="2177" y="135"/>
                    </a:lnTo>
                    <a:lnTo>
                      <a:pt x="2176" y="133"/>
                    </a:lnTo>
                    <a:lnTo>
                      <a:pt x="2175" y="130"/>
                    </a:lnTo>
                    <a:lnTo>
                      <a:pt x="2173" y="127"/>
                    </a:lnTo>
                    <a:lnTo>
                      <a:pt x="2170" y="125"/>
                    </a:lnTo>
                    <a:lnTo>
                      <a:pt x="2166" y="124"/>
                    </a:lnTo>
                    <a:lnTo>
                      <a:pt x="2162" y="123"/>
                    </a:lnTo>
                    <a:lnTo>
                      <a:pt x="2156" y="121"/>
                    </a:lnTo>
                    <a:lnTo>
                      <a:pt x="2148" y="120"/>
                    </a:lnTo>
                    <a:lnTo>
                      <a:pt x="2137" y="117"/>
                    </a:lnTo>
                    <a:lnTo>
                      <a:pt x="2129" y="115"/>
                    </a:lnTo>
                    <a:lnTo>
                      <a:pt x="2122" y="111"/>
                    </a:lnTo>
                    <a:lnTo>
                      <a:pt x="2117" y="109"/>
                    </a:lnTo>
                    <a:lnTo>
                      <a:pt x="2113" y="107"/>
                    </a:lnTo>
                    <a:lnTo>
                      <a:pt x="2108" y="105"/>
                    </a:lnTo>
                    <a:lnTo>
                      <a:pt x="2105" y="102"/>
                    </a:lnTo>
                    <a:lnTo>
                      <a:pt x="2103" y="97"/>
                    </a:lnTo>
                    <a:lnTo>
                      <a:pt x="2101" y="93"/>
                    </a:lnTo>
                    <a:lnTo>
                      <a:pt x="2100" y="89"/>
                    </a:lnTo>
                    <a:lnTo>
                      <a:pt x="2099" y="85"/>
                    </a:lnTo>
                    <a:lnTo>
                      <a:pt x="2099" y="80"/>
                    </a:lnTo>
                    <a:lnTo>
                      <a:pt x="2099" y="76"/>
                    </a:lnTo>
                    <a:lnTo>
                      <a:pt x="2100" y="73"/>
                    </a:lnTo>
                    <a:lnTo>
                      <a:pt x="2101" y="68"/>
                    </a:lnTo>
                    <a:lnTo>
                      <a:pt x="2102" y="65"/>
                    </a:lnTo>
                    <a:lnTo>
                      <a:pt x="2104" y="62"/>
                    </a:lnTo>
                    <a:lnTo>
                      <a:pt x="2107" y="59"/>
                    </a:lnTo>
                    <a:lnTo>
                      <a:pt x="2109" y="56"/>
                    </a:lnTo>
                    <a:lnTo>
                      <a:pt x="2113" y="53"/>
                    </a:lnTo>
                    <a:lnTo>
                      <a:pt x="2115" y="51"/>
                    </a:lnTo>
                    <a:lnTo>
                      <a:pt x="2118" y="50"/>
                    </a:lnTo>
                    <a:lnTo>
                      <a:pt x="2121" y="48"/>
                    </a:lnTo>
                    <a:lnTo>
                      <a:pt x="2126" y="47"/>
                    </a:lnTo>
                    <a:lnTo>
                      <a:pt x="2130" y="46"/>
                    </a:lnTo>
                    <a:lnTo>
                      <a:pt x="2134" y="45"/>
                    </a:lnTo>
                    <a:lnTo>
                      <a:pt x="2140" y="45"/>
                    </a:lnTo>
                    <a:lnTo>
                      <a:pt x="2144" y="45"/>
                    </a:lnTo>
                    <a:lnTo>
                      <a:pt x="2150" y="45"/>
                    </a:lnTo>
                    <a:lnTo>
                      <a:pt x="2157" y="46"/>
                    </a:lnTo>
                    <a:lnTo>
                      <a:pt x="2163" y="47"/>
                    </a:lnTo>
                    <a:lnTo>
                      <a:pt x="2169" y="49"/>
                    </a:lnTo>
                    <a:lnTo>
                      <a:pt x="2174" y="51"/>
                    </a:lnTo>
                    <a:lnTo>
                      <a:pt x="2178" y="53"/>
                    </a:lnTo>
                    <a:lnTo>
                      <a:pt x="2181" y="57"/>
                    </a:lnTo>
                    <a:lnTo>
                      <a:pt x="2185" y="60"/>
                    </a:lnTo>
                    <a:lnTo>
                      <a:pt x="2187" y="64"/>
                    </a:lnTo>
                    <a:lnTo>
                      <a:pt x="2189" y="68"/>
                    </a:lnTo>
                    <a:lnTo>
                      <a:pt x="2190" y="74"/>
                    </a:lnTo>
                    <a:lnTo>
                      <a:pt x="2192" y="80"/>
                    </a:lnTo>
                    <a:lnTo>
                      <a:pt x="2172" y="83"/>
                    </a:lnTo>
                    <a:lnTo>
                      <a:pt x="2171" y="79"/>
                    </a:lnTo>
                    <a:lnTo>
                      <a:pt x="2169" y="76"/>
                    </a:lnTo>
                    <a:lnTo>
                      <a:pt x="2166" y="73"/>
                    </a:lnTo>
                    <a:lnTo>
                      <a:pt x="2163" y="70"/>
                    </a:lnTo>
                    <a:lnTo>
                      <a:pt x="2160" y="67"/>
                    </a:lnTo>
                    <a:lnTo>
                      <a:pt x="2156" y="66"/>
                    </a:lnTo>
                    <a:lnTo>
                      <a:pt x="2150" y="65"/>
                    </a:lnTo>
                    <a:lnTo>
                      <a:pt x="2145" y="65"/>
                    </a:lnTo>
                    <a:lnTo>
                      <a:pt x="2138" y="65"/>
                    </a:lnTo>
                    <a:lnTo>
                      <a:pt x="2133" y="66"/>
                    </a:lnTo>
                    <a:lnTo>
                      <a:pt x="2129" y="67"/>
                    </a:lnTo>
                    <a:lnTo>
                      <a:pt x="2126" y="68"/>
                    </a:lnTo>
                    <a:lnTo>
                      <a:pt x="2122" y="71"/>
                    </a:lnTo>
                    <a:lnTo>
                      <a:pt x="2121" y="73"/>
                    </a:lnTo>
                    <a:lnTo>
                      <a:pt x="2119" y="76"/>
                    </a:lnTo>
                    <a:lnTo>
                      <a:pt x="2119" y="78"/>
                    </a:lnTo>
                    <a:lnTo>
                      <a:pt x="2119" y="79"/>
                    </a:lnTo>
                    <a:lnTo>
                      <a:pt x="2120" y="81"/>
                    </a:lnTo>
                    <a:lnTo>
                      <a:pt x="2120" y="82"/>
                    </a:lnTo>
                    <a:lnTo>
                      <a:pt x="2121" y="85"/>
                    </a:lnTo>
                    <a:lnTo>
                      <a:pt x="2123" y="86"/>
                    </a:lnTo>
                    <a:lnTo>
                      <a:pt x="2124" y="87"/>
                    </a:lnTo>
                    <a:lnTo>
                      <a:pt x="2127" y="89"/>
                    </a:lnTo>
                    <a:lnTo>
                      <a:pt x="2130" y="90"/>
                    </a:lnTo>
                    <a:lnTo>
                      <a:pt x="2132" y="90"/>
                    </a:lnTo>
                    <a:lnTo>
                      <a:pt x="2135" y="91"/>
                    </a:lnTo>
                    <a:lnTo>
                      <a:pt x="2141" y="93"/>
                    </a:lnTo>
                    <a:lnTo>
                      <a:pt x="2147" y="94"/>
                    </a:lnTo>
                    <a:lnTo>
                      <a:pt x="2158" y="97"/>
                    </a:lnTo>
                    <a:lnTo>
                      <a:pt x="2166" y="100"/>
                    </a:lnTo>
                    <a:lnTo>
                      <a:pt x="2173" y="102"/>
                    </a:lnTo>
                    <a:lnTo>
                      <a:pt x="2178" y="104"/>
                    </a:lnTo>
                    <a:lnTo>
                      <a:pt x="2183" y="106"/>
                    </a:lnTo>
                    <a:lnTo>
                      <a:pt x="2186" y="108"/>
                    </a:lnTo>
                    <a:lnTo>
                      <a:pt x="2189" y="111"/>
                    </a:lnTo>
                    <a:lnTo>
                      <a:pt x="2192" y="115"/>
                    </a:lnTo>
                    <a:lnTo>
                      <a:pt x="2194" y="119"/>
                    </a:lnTo>
                    <a:lnTo>
                      <a:pt x="2197" y="123"/>
                    </a:lnTo>
                    <a:lnTo>
                      <a:pt x="2198" y="128"/>
                    </a:lnTo>
                    <a:lnTo>
                      <a:pt x="2198" y="133"/>
                    </a:lnTo>
                    <a:lnTo>
                      <a:pt x="2198" y="138"/>
                    </a:lnTo>
                    <a:lnTo>
                      <a:pt x="2197" y="143"/>
                    </a:lnTo>
                    <a:lnTo>
                      <a:pt x="2194" y="148"/>
                    </a:lnTo>
                    <a:lnTo>
                      <a:pt x="2191" y="153"/>
                    </a:lnTo>
                    <a:lnTo>
                      <a:pt x="2188" y="157"/>
                    </a:lnTo>
                    <a:lnTo>
                      <a:pt x="2184" y="162"/>
                    </a:lnTo>
                    <a:lnTo>
                      <a:pt x="2179" y="165"/>
                    </a:lnTo>
                    <a:lnTo>
                      <a:pt x="2174" y="167"/>
                    </a:lnTo>
                    <a:lnTo>
                      <a:pt x="2167" y="169"/>
                    </a:lnTo>
                    <a:lnTo>
                      <a:pt x="2161" y="170"/>
                    </a:lnTo>
                    <a:lnTo>
                      <a:pt x="2155" y="171"/>
                    </a:lnTo>
                    <a:lnTo>
                      <a:pt x="2148" y="171"/>
                    </a:lnTo>
                    <a:lnTo>
                      <a:pt x="2143" y="171"/>
                    </a:lnTo>
                    <a:lnTo>
                      <a:pt x="2136" y="171"/>
                    </a:lnTo>
                    <a:lnTo>
                      <a:pt x="2131" y="170"/>
                    </a:lnTo>
                    <a:lnTo>
                      <a:pt x="2127" y="169"/>
                    </a:lnTo>
                    <a:lnTo>
                      <a:pt x="2122" y="168"/>
                    </a:lnTo>
                    <a:lnTo>
                      <a:pt x="2118" y="167"/>
                    </a:lnTo>
                    <a:lnTo>
                      <a:pt x="2114" y="165"/>
                    </a:lnTo>
                    <a:lnTo>
                      <a:pt x="2110" y="163"/>
                    </a:lnTo>
                    <a:lnTo>
                      <a:pt x="2105" y="157"/>
                    </a:lnTo>
                    <a:lnTo>
                      <a:pt x="2101" y="151"/>
                    </a:lnTo>
                    <a:lnTo>
                      <a:pt x="2098" y="142"/>
                    </a:lnTo>
                    <a:lnTo>
                      <a:pt x="2094" y="134"/>
                    </a:lnTo>
                    <a:close/>
                    <a:moveTo>
                      <a:pt x="2309" y="132"/>
                    </a:moveTo>
                    <a:lnTo>
                      <a:pt x="2329" y="136"/>
                    </a:lnTo>
                    <a:lnTo>
                      <a:pt x="2326" y="143"/>
                    </a:lnTo>
                    <a:lnTo>
                      <a:pt x="2321" y="151"/>
                    </a:lnTo>
                    <a:lnTo>
                      <a:pt x="2316" y="157"/>
                    </a:lnTo>
                    <a:lnTo>
                      <a:pt x="2309" y="163"/>
                    </a:lnTo>
                    <a:lnTo>
                      <a:pt x="2306" y="165"/>
                    </a:lnTo>
                    <a:lnTo>
                      <a:pt x="2302" y="167"/>
                    </a:lnTo>
                    <a:lnTo>
                      <a:pt x="2298" y="168"/>
                    </a:lnTo>
                    <a:lnTo>
                      <a:pt x="2293" y="169"/>
                    </a:lnTo>
                    <a:lnTo>
                      <a:pt x="2289" y="170"/>
                    </a:lnTo>
                    <a:lnTo>
                      <a:pt x="2285" y="171"/>
                    </a:lnTo>
                    <a:lnTo>
                      <a:pt x="2279" y="171"/>
                    </a:lnTo>
                    <a:lnTo>
                      <a:pt x="2274" y="171"/>
                    </a:lnTo>
                    <a:lnTo>
                      <a:pt x="2267" y="171"/>
                    </a:lnTo>
                    <a:lnTo>
                      <a:pt x="2261" y="170"/>
                    </a:lnTo>
                    <a:lnTo>
                      <a:pt x="2255" y="169"/>
                    </a:lnTo>
                    <a:lnTo>
                      <a:pt x="2249" y="168"/>
                    </a:lnTo>
                    <a:lnTo>
                      <a:pt x="2244" y="166"/>
                    </a:lnTo>
                    <a:lnTo>
                      <a:pt x="2238" y="163"/>
                    </a:lnTo>
                    <a:lnTo>
                      <a:pt x="2234" y="160"/>
                    </a:lnTo>
                    <a:lnTo>
                      <a:pt x="2230" y="156"/>
                    </a:lnTo>
                    <a:lnTo>
                      <a:pt x="2222" y="148"/>
                    </a:lnTo>
                    <a:lnTo>
                      <a:pt x="2218" y="136"/>
                    </a:lnTo>
                    <a:lnTo>
                      <a:pt x="2215" y="123"/>
                    </a:lnTo>
                    <a:lnTo>
                      <a:pt x="2214" y="109"/>
                    </a:lnTo>
                    <a:lnTo>
                      <a:pt x="2215" y="95"/>
                    </a:lnTo>
                    <a:lnTo>
                      <a:pt x="2218" y="82"/>
                    </a:lnTo>
                    <a:lnTo>
                      <a:pt x="2223" y="71"/>
                    </a:lnTo>
                    <a:lnTo>
                      <a:pt x="2231" y="62"/>
                    </a:lnTo>
                    <a:lnTo>
                      <a:pt x="2235" y="58"/>
                    </a:lnTo>
                    <a:lnTo>
                      <a:pt x="2240" y="55"/>
                    </a:lnTo>
                    <a:lnTo>
                      <a:pt x="2245" y="51"/>
                    </a:lnTo>
                    <a:lnTo>
                      <a:pt x="2249" y="49"/>
                    </a:lnTo>
                    <a:lnTo>
                      <a:pt x="2255" y="47"/>
                    </a:lnTo>
                    <a:lnTo>
                      <a:pt x="2261" y="46"/>
                    </a:lnTo>
                    <a:lnTo>
                      <a:pt x="2266" y="45"/>
                    </a:lnTo>
                    <a:lnTo>
                      <a:pt x="2273" y="45"/>
                    </a:lnTo>
                    <a:lnTo>
                      <a:pt x="2279" y="45"/>
                    </a:lnTo>
                    <a:lnTo>
                      <a:pt x="2285" y="46"/>
                    </a:lnTo>
                    <a:lnTo>
                      <a:pt x="2290" y="47"/>
                    </a:lnTo>
                    <a:lnTo>
                      <a:pt x="2295" y="49"/>
                    </a:lnTo>
                    <a:lnTo>
                      <a:pt x="2301" y="51"/>
                    </a:lnTo>
                    <a:lnTo>
                      <a:pt x="2305" y="53"/>
                    </a:lnTo>
                    <a:lnTo>
                      <a:pt x="2309" y="57"/>
                    </a:lnTo>
                    <a:lnTo>
                      <a:pt x="2314" y="61"/>
                    </a:lnTo>
                    <a:lnTo>
                      <a:pt x="2321" y="70"/>
                    </a:lnTo>
                    <a:lnTo>
                      <a:pt x="2326" y="81"/>
                    </a:lnTo>
                    <a:lnTo>
                      <a:pt x="2329" y="94"/>
                    </a:lnTo>
                    <a:lnTo>
                      <a:pt x="2330" y="108"/>
                    </a:lnTo>
                    <a:lnTo>
                      <a:pt x="2330" y="109"/>
                    </a:lnTo>
                    <a:lnTo>
                      <a:pt x="2330" y="110"/>
                    </a:lnTo>
                    <a:lnTo>
                      <a:pt x="2330" y="112"/>
                    </a:lnTo>
                    <a:lnTo>
                      <a:pt x="2330" y="113"/>
                    </a:lnTo>
                    <a:lnTo>
                      <a:pt x="2235" y="113"/>
                    </a:lnTo>
                    <a:lnTo>
                      <a:pt x="2236" y="122"/>
                    </a:lnTo>
                    <a:lnTo>
                      <a:pt x="2238" y="130"/>
                    </a:lnTo>
                    <a:lnTo>
                      <a:pt x="2242" y="137"/>
                    </a:lnTo>
                    <a:lnTo>
                      <a:pt x="2247" y="142"/>
                    </a:lnTo>
                    <a:lnTo>
                      <a:pt x="2252" y="147"/>
                    </a:lnTo>
                    <a:lnTo>
                      <a:pt x="2259" y="150"/>
                    </a:lnTo>
                    <a:lnTo>
                      <a:pt x="2266" y="151"/>
                    </a:lnTo>
                    <a:lnTo>
                      <a:pt x="2274" y="152"/>
                    </a:lnTo>
                    <a:lnTo>
                      <a:pt x="2280" y="152"/>
                    </a:lnTo>
                    <a:lnTo>
                      <a:pt x="2286" y="151"/>
                    </a:lnTo>
                    <a:lnTo>
                      <a:pt x="2290" y="150"/>
                    </a:lnTo>
                    <a:lnTo>
                      <a:pt x="2295" y="148"/>
                    </a:lnTo>
                    <a:lnTo>
                      <a:pt x="2300" y="145"/>
                    </a:lnTo>
                    <a:lnTo>
                      <a:pt x="2303" y="141"/>
                    </a:lnTo>
                    <a:lnTo>
                      <a:pt x="2306" y="137"/>
                    </a:lnTo>
                    <a:lnTo>
                      <a:pt x="2309" y="132"/>
                    </a:lnTo>
                    <a:close/>
                    <a:moveTo>
                      <a:pt x="2235" y="93"/>
                    </a:moveTo>
                    <a:lnTo>
                      <a:pt x="2309" y="93"/>
                    </a:lnTo>
                    <a:lnTo>
                      <a:pt x="2308" y="87"/>
                    </a:lnTo>
                    <a:lnTo>
                      <a:pt x="2306" y="82"/>
                    </a:lnTo>
                    <a:lnTo>
                      <a:pt x="2304" y="78"/>
                    </a:lnTo>
                    <a:lnTo>
                      <a:pt x="2301" y="75"/>
                    </a:lnTo>
                    <a:lnTo>
                      <a:pt x="2294" y="71"/>
                    </a:lnTo>
                    <a:lnTo>
                      <a:pt x="2288" y="67"/>
                    </a:lnTo>
                    <a:lnTo>
                      <a:pt x="2280" y="66"/>
                    </a:lnTo>
                    <a:lnTo>
                      <a:pt x="2273" y="65"/>
                    </a:lnTo>
                    <a:lnTo>
                      <a:pt x="2265" y="65"/>
                    </a:lnTo>
                    <a:lnTo>
                      <a:pt x="2258" y="67"/>
                    </a:lnTo>
                    <a:lnTo>
                      <a:pt x="2251" y="70"/>
                    </a:lnTo>
                    <a:lnTo>
                      <a:pt x="2246" y="73"/>
                    </a:lnTo>
                    <a:lnTo>
                      <a:pt x="2242" y="77"/>
                    </a:lnTo>
                    <a:lnTo>
                      <a:pt x="2238" y="81"/>
                    </a:lnTo>
                    <a:lnTo>
                      <a:pt x="2236" y="87"/>
                    </a:lnTo>
                    <a:lnTo>
                      <a:pt x="2235" y="93"/>
                    </a:lnTo>
                    <a:close/>
                    <a:moveTo>
                      <a:pt x="2369" y="216"/>
                    </a:moveTo>
                    <a:lnTo>
                      <a:pt x="2354" y="216"/>
                    </a:lnTo>
                    <a:lnTo>
                      <a:pt x="2362" y="202"/>
                    </a:lnTo>
                    <a:lnTo>
                      <a:pt x="2369" y="190"/>
                    </a:lnTo>
                    <a:lnTo>
                      <a:pt x="2375" y="176"/>
                    </a:lnTo>
                    <a:lnTo>
                      <a:pt x="2380" y="162"/>
                    </a:lnTo>
                    <a:lnTo>
                      <a:pt x="2384" y="149"/>
                    </a:lnTo>
                    <a:lnTo>
                      <a:pt x="2387" y="135"/>
                    </a:lnTo>
                    <a:lnTo>
                      <a:pt x="2388" y="122"/>
                    </a:lnTo>
                    <a:lnTo>
                      <a:pt x="2389" y="108"/>
                    </a:lnTo>
                    <a:lnTo>
                      <a:pt x="2389" y="97"/>
                    </a:lnTo>
                    <a:lnTo>
                      <a:pt x="2388" y="87"/>
                    </a:lnTo>
                    <a:lnTo>
                      <a:pt x="2387" y="77"/>
                    </a:lnTo>
                    <a:lnTo>
                      <a:pt x="2385" y="66"/>
                    </a:lnTo>
                    <a:lnTo>
                      <a:pt x="2383" y="58"/>
                    </a:lnTo>
                    <a:lnTo>
                      <a:pt x="2379" y="50"/>
                    </a:lnTo>
                    <a:lnTo>
                      <a:pt x="2376" y="42"/>
                    </a:lnTo>
                    <a:lnTo>
                      <a:pt x="2373" y="34"/>
                    </a:lnTo>
                    <a:lnTo>
                      <a:pt x="2370" y="28"/>
                    </a:lnTo>
                    <a:lnTo>
                      <a:pt x="2365" y="20"/>
                    </a:lnTo>
                    <a:lnTo>
                      <a:pt x="2360" y="11"/>
                    </a:lnTo>
                    <a:lnTo>
                      <a:pt x="2354" y="0"/>
                    </a:lnTo>
                    <a:lnTo>
                      <a:pt x="2369" y="0"/>
                    </a:lnTo>
                    <a:lnTo>
                      <a:pt x="2374" y="7"/>
                    </a:lnTo>
                    <a:lnTo>
                      <a:pt x="2379" y="14"/>
                    </a:lnTo>
                    <a:lnTo>
                      <a:pt x="2384" y="21"/>
                    </a:lnTo>
                    <a:lnTo>
                      <a:pt x="2388" y="28"/>
                    </a:lnTo>
                    <a:lnTo>
                      <a:pt x="2392" y="35"/>
                    </a:lnTo>
                    <a:lnTo>
                      <a:pt x="2395" y="43"/>
                    </a:lnTo>
                    <a:lnTo>
                      <a:pt x="2399" y="49"/>
                    </a:lnTo>
                    <a:lnTo>
                      <a:pt x="2401" y="57"/>
                    </a:lnTo>
                    <a:lnTo>
                      <a:pt x="2405" y="70"/>
                    </a:lnTo>
                    <a:lnTo>
                      <a:pt x="2407" y="82"/>
                    </a:lnTo>
                    <a:lnTo>
                      <a:pt x="2409" y="95"/>
                    </a:lnTo>
                    <a:lnTo>
                      <a:pt x="2409" y="108"/>
                    </a:lnTo>
                    <a:lnTo>
                      <a:pt x="2408" y="123"/>
                    </a:lnTo>
                    <a:lnTo>
                      <a:pt x="2407" y="138"/>
                    </a:lnTo>
                    <a:lnTo>
                      <a:pt x="2403" y="153"/>
                    </a:lnTo>
                    <a:lnTo>
                      <a:pt x="2398" y="167"/>
                    </a:lnTo>
                    <a:lnTo>
                      <a:pt x="2391" y="181"/>
                    </a:lnTo>
                    <a:lnTo>
                      <a:pt x="2385" y="193"/>
                    </a:lnTo>
                    <a:lnTo>
                      <a:pt x="2377" y="206"/>
                    </a:lnTo>
                    <a:lnTo>
                      <a:pt x="2369" y="2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3" name="Freeform 169"/>
              <p:cNvSpPr>
                <a:spLocks noEditPoints="1"/>
              </p:cNvSpPr>
              <p:nvPr/>
            </p:nvSpPr>
            <p:spPr bwMode="auto">
              <a:xfrm>
                <a:off x="2504" y="1568"/>
                <a:ext cx="1357" cy="108"/>
              </a:xfrm>
              <a:custGeom>
                <a:avLst/>
                <a:gdLst>
                  <a:gd name="T0" fmla="*/ 141 w 2713"/>
                  <a:gd name="T1" fmla="*/ 103 h 217"/>
                  <a:gd name="T2" fmla="*/ 59 w 2713"/>
                  <a:gd name="T3" fmla="*/ 150 h 217"/>
                  <a:gd name="T4" fmla="*/ 105 w 2713"/>
                  <a:gd name="T5" fmla="*/ 37 h 217"/>
                  <a:gd name="T6" fmla="*/ 214 w 2713"/>
                  <a:gd name="T7" fmla="*/ 45 h 217"/>
                  <a:gd name="T8" fmla="*/ 248 w 2713"/>
                  <a:gd name="T9" fmla="*/ 165 h 217"/>
                  <a:gd name="T10" fmla="*/ 193 w 2713"/>
                  <a:gd name="T11" fmla="*/ 142 h 217"/>
                  <a:gd name="T12" fmla="*/ 212 w 2713"/>
                  <a:gd name="T13" fmla="*/ 67 h 217"/>
                  <a:gd name="T14" fmla="*/ 413 w 2713"/>
                  <a:gd name="T15" fmla="*/ 119 h 217"/>
                  <a:gd name="T16" fmla="*/ 538 w 2713"/>
                  <a:gd name="T17" fmla="*/ 45 h 217"/>
                  <a:gd name="T18" fmla="*/ 552 w 2713"/>
                  <a:gd name="T19" fmla="*/ 82 h 217"/>
                  <a:gd name="T20" fmla="*/ 606 w 2713"/>
                  <a:gd name="T21" fmla="*/ 0 h 217"/>
                  <a:gd name="T22" fmla="*/ 748 w 2713"/>
                  <a:gd name="T23" fmla="*/ 50 h 217"/>
                  <a:gd name="T24" fmla="*/ 811 w 2713"/>
                  <a:gd name="T25" fmla="*/ 171 h 217"/>
                  <a:gd name="T26" fmla="*/ 733 w 2713"/>
                  <a:gd name="T27" fmla="*/ 95 h 217"/>
                  <a:gd name="T28" fmla="*/ 1040 w 2713"/>
                  <a:gd name="T29" fmla="*/ 168 h 217"/>
                  <a:gd name="T30" fmla="*/ 1066 w 2713"/>
                  <a:gd name="T31" fmla="*/ 34 h 217"/>
                  <a:gd name="T32" fmla="*/ 1128 w 2713"/>
                  <a:gd name="T33" fmla="*/ 0 h 217"/>
                  <a:gd name="T34" fmla="*/ 1212 w 2713"/>
                  <a:gd name="T35" fmla="*/ 82 h 217"/>
                  <a:gd name="T36" fmla="*/ 1139 w 2713"/>
                  <a:gd name="T37" fmla="*/ 164 h 217"/>
                  <a:gd name="T38" fmla="*/ 1196 w 2713"/>
                  <a:gd name="T39" fmla="*/ 109 h 217"/>
                  <a:gd name="T40" fmla="*/ 1299 w 2713"/>
                  <a:gd name="T41" fmla="*/ 170 h 217"/>
                  <a:gd name="T42" fmla="*/ 1253 w 2713"/>
                  <a:gd name="T43" fmla="*/ 109 h 217"/>
                  <a:gd name="T44" fmla="*/ 1319 w 2713"/>
                  <a:gd name="T45" fmla="*/ 79 h 217"/>
                  <a:gd name="T46" fmla="*/ 1256 w 2713"/>
                  <a:gd name="T47" fmla="*/ 54 h 217"/>
                  <a:gd name="T48" fmla="*/ 1343 w 2713"/>
                  <a:gd name="T49" fmla="*/ 85 h 217"/>
                  <a:gd name="T50" fmla="*/ 1301 w 2713"/>
                  <a:gd name="T51" fmla="*/ 118 h 217"/>
                  <a:gd name="T52" fmla="*/ 1270 w 2713"/>
                  <a:gd name="T53" fmla="*/ 151 h 217"/>
                  <a:gd name="T54" fmla="*/ 1396 w 2713"/>
                  <a:gd name="T55" fmla="*/ 147 h 217"/>
                  <a:gd name="T56" fmla="*/ 1408 w 2713"/>
                  <a:gd name="T57" fmla="*/ 117 h 217"/>
                  <a:gd name="T58" fmla="*/ 1388 w 2713"/>
                  <a:gd name="T59" fmla="*/ 51 h 217"/>
                  <a:gd name="T60" fmla="*/ 1439 w 2713"/>
                  <a:gd name="T61" fmla="*/ 76 h 217"/>
                  <a:gd name="T62" fmla="*/ 1397 w 2713"/>
                  <a:gd name="T63" fmla="*/ 89 h 217"/>
                  <a:gd name="T64" fmla="*/ 1461 w 2713"/>
                  <a:gd name="T65" fmla="*/ 154 h 217"/>
                  <a:gd name="T66" fmla="*/ 1580 w 2713"/>
                  <a:gd name="T67" fmla="*/ 132 h 217"/>
                  <a:gd name="T68" fmla="*/ 1500 w 2713"/>
                  <a:gd name="T69" fmla="*/ 157 h 217"/>
                  <a:gd name="T70" fmla="*/ 1571 w 2713"/>
                  <a:gd name="T71" fmla="*/ 52 h 217"/>
                  <a:gd name="T72" fmla="*/ 1551 w 2713"/>
                  <a:gd name="T73" fmla="*/ 153 h 217"/>
                  <a:gd name="T74" fmla="*/ 1516 w 2713"/>
                  <a:gd name="T75" fmla="*/ 73 h 217"/>
                  <a:gd name="T76" fmla="*/ 1695 w 2713"/>
                  <a:gd name="T77" fmla="*/ 145 h 217"/>
                  <a:gd name="T78" fmla="*/ 1722 w 2713"/>
                  <a:gd name="T79" fmla="*/ 153 h 217"/>
                  <a:gd name="T80" fmla="*/ 1815 w 2713"/>
                  <a:gd name="T81" fmla="*/ 45 h 217"/>
                  <a:gd name="T82" fmla="*/ 1824 w 2713"/>
                  <a:gd name="T83" fmla="*/ 171 h 217"/>
                  <a:gd name="T84" fmla="*/ 1795 w 2713"/>
                  <a:gd name="T85" fmla="*/ 150 h 217"/>
                  <a:gd name="T86" fmla="*/ 1788 w 2713"/>
                  <a:gd name="T87" fmla="*/ 71 h 217"/>
                  <a:gd name="T88" fmla="*/ 2036 w 2713"/>
                  <a:gd name="T89" fmla="*/ 51 h 217"/>
                  <a:gd name="T90" fmla="*/ 2123 w 2713"/>
                  <a:gd name="T91" fmla="*/ 171 h 217"/>
                  <a:gd name="T92" fmla="*/ 2052 w 2713"/>
                  <a:gd name="T93" fmla="*/ 93 h 217"/>
                  <a:gd name="T94" fmla="*/ 1980 w 2713"/>
                  <a:gd name="T95" fmla="*/ 88 h 217"/>
                  <a:gd name="T96" fmla="*/ 2224 w 2713"/>
                  <a:gd name="T97" fmla="*/ 48 h 217"/>
                  <a:gd name="T98" fmla="*/ 2207 w 2713"/>
                  <a:gd name="T99" fmla="*/ 172 h 217"/>
                  <a:gd name="T100" fmla="*/ 2207 w 2713"/>
                  <a:gd name="T101" fmla="*/ 153 h 217"/>
                  <a:gd name="T102" fmla="*/ 2177 w 2713"/>
                  <a:gd name="T103" fmla="*/ 82 h 217"/>
                  <a:gd name="T104" fmla="*/ 2369 w 2713"/>
                  <a:gd name="T105" fmla="*/ 52 h 217"/>
                  <a:gd name="T106" fmla="*/ 2353 w 2713"/>
                  <a:gd name="T107" fmla="*/ 171 h 217"/>
                  <a:gd name="T108" fmla="*/ 2348 w 2713"/>
                  <a:gd name="T109" fmla="*/ 151 h 217"/>
                  <a:gd name="T110" fmla="*/ 2311 w 2713"/>
                  <a:gd name="T111" fmla="*/ 90 h 217"/>
                  <a:gd name="T112" fmla="*/ 2625 w 2713"/>
                  <a:gd name="T113" fmla="*/ 151 h 217"/>
                  <a:gd name="T114" fmla="*/ 2519 w 2713"/>
                  <a:gd name="T115" fmla="*/ 124 h 217"/>
                  <a:gd name="T116" fmla="*/ 2617 w 2713"/>
                  <a:gd name="T117" fmla="*/ 61 h 217"/>
                  <a:gd name="T118" fmla="*/ 2599 w 2713"/>
                  <a:gd name="T119" fmla="*/ 148 h 217"/>
                  <a:gd name="T120" fmla="*/ 2540 w 2713"/>
                  <a:gd name="T121" fmla="*/ 87 h 217"/>
                  <a:gd name="T122" fmla="*/ 2669 w 2713"/>
                  <a:gd name="T123" fmla="*/ 21 h 217"/>
                  <a:gd name="T124" fmla="*/ 2688 w 2713"/>
                  <a:gd name="T1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3" h="217">
                    <a:moveTo>
                      <a:pt x="0" y="171"/>
                    </a:moveTo>
                    <a:lnTo>
                      <a:pt x="0" y="0"/>
                    </a:lnTo>
                    <a:lnTo>
                      <a:pt x="59" y="0"/>
                    </a:lnTo>
                    <a:lnTo>
                      <a:pt x="69" y="0"/>
                    </a:lnTo>
                    <a:lnTo>
                      <a:pt x="76" y="1"/>
                    </a:lnTo>
                    <a:lnTo>
                      <a:pt x="84" y="1"/>
                    </a:lnTo>
                    <a:lnTo>
                      <a:pt x="89" y="3"/>
                    </a:lnTo>
                    <a:lnTo>
                      <a:pt x="97" y="5"/>
                    </a:lnTo>
                    <a:lnTo>
                      <a:pt x="103" y="7"/>
                    </a:lnTo>
                    <a:lnTo>
                      <a:pt x="110" y="11"/>
                    </a:lnTo>
                    <a:lnTo>
                      <a:pt x="115" y="15"/>
                    </a:lnTo>
                    <a:lnTo>
                      <a:pt x="121" y="22"/>
                    </a:lnTo>
                    <a:lnTo>
                      <a:pt x="127" y="28"/>
                    </a:lnTo>
                    <a:lnTo>
                      <a:pt x="131" y="36"/>
                    </a:lnTo>
                    <a:lnTo>
                      <a:pt x="134" y="44"/>
                    </a:lnTo>
                    <a:lnTo>
                      <a:pt x="137" y="54"/>
                    </a:lnTo>
                    <a:lnTo>
                      <a:pt x="140" y="64"/>
                    </a:lnTo>
                    <a:lnTo>
                      <a:pt x="141" y="74"/>
                    </a:lnTo>
                    <a:lnTo>
                      <a:pt x="142" y="85"/>
                    </a:lnTo>
                    <a:lnTo>
                      <a:pt x="142" y="95"/>
                    </a:lnTo>
                    <a:lnTo>
                      <a:pt x="141" y="103"/>
                    </a:lnTo>
                    <a:lnTo>
                      <a:pt x="139" y="112"/>
                    </a:lnTo>
                    <a:lnTo>
                      <a:pt x="136" y="119"/>
                    </a:lnTo>
                    <a:lnTo>
                      <a:pt x="134" y="127"/>
                    </a:lnTo>
                    <a:lnTo>
                      <a:pt x="132" y="133"/>
                    </a:lnTo>
                    <a:lnTo>
                      <a:pt x="129" y="139"/>
                    </a:lnTo>
                    <a:lnTo>
                      <a:pt x="125" y="144"/>
                    </a:lnTo>
                    <a:lnTo>
                      <a:pt x="121" y="148"/>
                    </a:lnTo>
                    <a:lnTo>
                      <a:pt x="117" y="153"/>
                    </a:lnTo>
                    <a:lnTo>
                      <a:pt x="114" y="157"/>
                    </a:lnTo>
                    <a:lnTo>
                      <a:pt x="110" y="160"/>
                    </a:lnTo>
                    <a:lnTo>
                      <a:pt x="105" y="162"/>
                    </a:lnTo>
                    <a:lnTo>
                      <a:pt x="100" y="164"/>
                    </a:lnTo>
                    <a:lnTo>
                      <a:pt x="94" y="166"/>
                    </a:lnTo>
                    <a:lnTo>
                      <a:pt x="89" y="169"/>
                    </a:lnTo>
                    <a:lnTo>
                      <a:pt x="83" y="170"/>
                    </a:lnTo>
                    <a:lnTo>
                      <a:pt x="76" y="171"/>
                    </a:lnTo>
                    <a:lnTo>
                      <a:pt x="69" y="171"/>
                    </a:lnTo>
                    <a:lnTo>
                      <a:pt x="61" y="171"/>
                    </a:lnTo>
                    <a:lnTo>
                      <a:pt x="0" y="171"/>
                    </a:lnTo>
                    <a:close/>
                    <a:moveTo>
                      <a:pt x="22" y="150"/>
                    </a:moveTo>
                    <a:lnTo>
                      <a:pt x="59" y="150"/>
                    </a:lnTo>
                    <a:lnTo>
                      <a:pt x="68" y="150"/>
                    </a:lnTo>
                    <a:lnTo>
                      <a:pt x="74" y="149"/>
                    </a:lnTo>
                    <a:lnTo>
                      <a:pt x="80" y="148"/>
                    </a:lnTo>
                    <a:lnTo>
                      <a:pt x="86" y="147"/>
                    </a:lnTo>
                    <a:lnTo>
                      <a:pt x="90" y="146"/>
                    </a:lnTo>
                    <a:lnTo>
                      <a:pt x="94" y="144"/>
                    </a:lnTo>
                    <a:lnTo>
                      <a:pt x="99" y="142"/>
                    </a:lnTo>
                    <a:lnTo>
                      <a:pt x="102" y="139"/>
                    </a:lnTo>
                    <a:lnTo>
                      <a:pt x="106" y="134"/>
                    </a:lnTo>
                    <a:lnTo>
                      <a:pt x="110" y="129"/>
                    </a:lnTo>
                    <a:lnTo>
                      <a:pt x="113" y="124"/>
                    </a:lnTo>
                    <a:lnTo>
                      <a:pt x="115" y="117"/>
                    </a:lnTo>
                    <a:lnTo>
                      <a:pt x="116" y="110"/>
                    </a:lnTo>
                    <a:lnTo>
                      <a:pt x="118" y="102"/>
                    </a:lnTo>
                    <a:lnTo>
                      <a:pt x="119" y="94"/>
                    </a:lnTo>
                    <a:lnTo>
                      <a:pt x="119" y="85"/>
                    </a:lnTo>
                    <a:lnTo>
                      <a:pt x="118" y="72"/>
                    </a:lnTo>
                    <a:lnTo>
                      <a:pt x="117" y="60"/>
                    </a:lnTo>
                    <a:lnTo>
                      <a:pt x="114" y="51"/>
                    </a:lnTo>
                    <a:lnTo>
                      <a:pt x="110" y="43"/>
                    </a:lnTo>
                    <a:lnTo>
                      <a:pt x="105" y="37"/>
                    </a:lnTo>
                    <a:lnTo>
                      <a:pt x="100" y="31"/>
                    </a:lnTo>
                    <a:lnTo>
                      <a:pt x="94" y="27"/>
                    </a:lnTo>
                    <a:lnTo>
                      <a:pt x="88" y="24"/>
                    </a:lnTo>
                    <a:lnTo>
                      <a:pt x="83" y="23"/>
                    </a:lnTo>
                    <a:lnTo>
                      <a:pt x="76" y="22"/>
                    </a:lnTo>
                    <a:lnTo>
                      <a:pt x="69" y="21"/>
                    </a:lnTo>
                    <a:lnTo>
                      <a:pt x="59" y="21"/>
                    </a:lnTo>
                    <a:lnTo>
                      <a:pt x="22" y="21"/>
                    </a:lnTo>
                    <a:lnTo>
                      <a:pt x="22" y="150"/>
                    </a:lnTo>
                    <a:close/>
                    <a:moveTo>
                      <a:pt x="162" y="109"/>
                    </a:moveTo>
                    <a:lnTo>
                      <a:pt x="163" y="93"/>
                    </a:lnTo>
                    <a:lnTo>
                      <a:pt x="168" y="80"/>
                    </a:lnTo>
                    <a:lnTo>
                      <a:pt x="173" y="68"/>
                    </a:lnTo>
                    <a:lnTo>
                      <a:pt x="182" y="58"/>
                    </a:lnTo>
                    <a:lnTo>
                      <a:pt x="186" y="55"/>
                    </a:lnTo>
                    <a:lnTo>
                      <a:pt x="189" y="53"/>
                    </a:lnTo>
                    <a:lnTo>
                      <a:pt x="193" y="51"/>
                    </a:lnTo>
                    <a:lnTo>
                      <a:pt x="199" y="49"/>
                    </a:lnTo>
                    <a:lnTo>
                      <a:pt x="203" y="48"/>
                    </a:lnTo>
                    <a:lnTo>
                      <a:pt x="208" y="46"/>
                    </a:lnTo>
                    <a:lnTo>
                      <a:pt x="214" y="45"/>
                    </a:lnTo>
                    <a:lnTo>
                      <a:pt x="219" y="45"/>
                    </a:lnTo>
                    <a:lnTo>
                      <a:pt x="226" y="45"/>
                    </a:lnTo>
                    <a:lnTo>
                      <a:pt x="231" y="46"/>
                    </a:lnTo>
                    <a:lnTo>
                      <a:pt x="236" y="48"/>
                    </a:lnTo>
                    <a:lnTo>
                      <a:pt x="242" y="50"/>
                    </a:lnTo>
                    <a:lnTo>
                      <a:pt x="247" y="52"/>
                    </a:lnTo>
                    <a:lnTo>
                      <a:pt x="251" y="54"/>
                    </a:lnTo>
                    <a:lnTo>
                      <a:pt x="256" y="57"/>
                    </a:lnTo>
                    <a:lnTo>
                      <a:pt x="260" y="61"/>
                    </a:lnTo>
                    <a:lnTo>
                      <a:pt x="268" y="70"/>
                    </a:lnTo>
                    <a:lnTo>
                      <a:pt x="272" y="81"/>
                    </a:lnTo>
                    <a:lnTo>
                      <a:pt x="275" y="94"/>
                    </a:lnTo>
                    <a:lnTo>
                      <a:pt x="276" y="108"/>
                    </a:lnTo>
                    <a:lnTo>
                      <a:pt x="276" y="119"/>
                    </a:lnTo>
                    <a:lnTo>
                      <a:pt x="274" y="129"/>
                    </a:lnTo>
                    <a:lnTo>
                      <a:pt x="272" y="138"/>
                    </a:lnTo>
                    <a:lnTo>
                      <a:pt x="269" y="145"/>
                    </a:lnTo>
                    <a:lnTo>
                      <a:pt x="265" y="151"/>
                    </a:lnTo>
                    <a:lnTo>
                      <a:pt x="260" y="157"/>
                    </a:lnTo>
                    <a:lnTo>
                      <a:pt x="255" y="161"/>
                    </a:lnTo>
                    <a:lnTo>
                      <a:pt x="248" y="165"/>
                    </a:lnTo>
                    <a:lnTo>
                      <a:pt x="242" y="169"/>
                    </a:lnTo>
                    <a:lnTo>
                      <a:pt x="234" y="171"/>
                    </a:lnTo>
                    <a:lnTo>
                      <a:pt x="227" y="172"/>
                    </a:lnTo>
                    <a:lnTo>
                      <a:pt x="219" y="172"/>
                    </a:lnTo>
                    <a:lnTo>
                      <a:pt x="213" y="172"/>
                    </a:lnTo>
                    <a:lnTo>
                      <a:pt x="207" y="171"/>
                    </a:lnTo>
                    <a:lnTo>
                      <a:pt x="201" y="170"/>
                    </a:lnTo>
                    <a:lnTo>
                      <a:pt x="196" y="169"/>
                    </a:lnTo>
                    <a:lnTo>
                      <a:pt x="191" y="166"/>
                    </a:lnTo>
                    <a:lnTo>
                      <a:pt x="186" y="163"/>
                    </a:lnTo>
                    <a:lnTo>
                      <a:pt x="183" y="160"/>
                    </a:lnTo>
                    <a:lnTo>
                      <a:pt x="178" y="157"/>
                    </a:lnTo>
                    <a:lnTo>
                      <a:pt x="171" y="148"/>
                    </a:lnTo>
                    <a:lnTo>
                      <a:pt x="167" y="136"/>
                    </a:lnTo>
                    <a:lnTo>
                      <a:pt x="163" y="124"/>
                    </a:lnTo>
                    <a:lnTo>
                      <a:pt x="162" y="109"/>
                    </a:lnTo>
                    <a:close/>
                    <a:moveTo>
                      <a:pt x="183" y="109"/>
                    </a:moveTo>
                    <a:lnTo>
                      <a:pt x="184" y="119"/>
                    </a:lnTo>
                    <a:lnTo>
                      <a:pt x="186" y="128"/>
                    </a:lnTo>
                    <a:lnTo>
                      <a:pt x="189" y="135"/>
                    </a:lnTo>
                    <a:lnTo>
                      <a:pt x="193" y="142"/>
                    </a:lnTo>
                    <a:lnTo>
                      <a:pt x="199" y="147"/>
                    </a:lnTo>
                    <a:lnTo>
                      <a:pt x="205" y="150"/>
                    </a:lnTo>
                    <a:lnTo>
                      <a:pt x="212" y="151"/>
                    </a:lnTo>
                    <a:lnTo>
                      <a:pt x="219" y="153"/>
                    </a:lnTo>
                    <a:lnTo>
                      <a:pt x="227" y="151"/>
                    </a:lnTo>
                    <a:lnTo>
                      <a:pt x="234" y="150"/>
                    </a:lnTo>
                    <a:lnTo>
                      <a:pt x="240" y="147"/>
                    </a:lnTo>
                    <a:lnTo>
                      <a:pt x="245" y="142"/>
                    </a:lnTo>
                    <a:lnTo>
                      <a:pt x="250" y="135"/>
                    </a:lnTo>
                    <a:lnTo>
                      <a:pt x="254" y="128"/>
                    </a:lnTo>
                    <a:lnTo>
                      <a:pt x="255" y="119"/>
                    </a:lnTo>
                    <a:lnTo>
                      <a:pt x="256" y="109"/>
                    </a:lnTo>
                    <a:lnTo>
                      <a:pt x="255" y="99"/>
                    </a:lnTo>
                    <a:lnTo>
                      <a:pt x="254" y="90"/>
                    </a:lnTo>
                    <a:lnTo>
                      <a:pt x="250" y="83"/>
                    </a:lnTo>
                    <a:lnTo>
                      <a:pt x="245" y="76"/>
                    </a:lnTo>
                    <a:lnTo>
                      <a:pt x="240" y="71"/>
                    </a:lnTo>
                    <a:lnTo>
                      <a:pt x="234" y="68"/>
                    </a:lnTo>
                    <a:lnTo>
                      <a:pt x="227" y="67"/>
                    </a:lnTo>
                    <a:lnTo>
                      <a:pt x="219" y="66"/>
                    </a:lnTo>
                    <a:lnTo>
                      <a:pt x="212" y="67"/>
                    </a:lnTo>
                    <a:lnTo>
                      <a:pt x="205" y="68"/>
                    </a:lnTo>
                    <a:lnTo>
                      <a:pt x="199" y="71"/>
                    </a:lnTo>
                    <a:lnTo>
                      <a:pt x="193" y="76"/>
                    </a:lnTo>
                    <a:lnTo>
                      <a:pt x="189" y="82"/>
                    </a:lnTo>
                    <a:lnTo>
                      <a:pt x="186" y="89"/>
                    </a:lnTo>
                    <a:lnTo>
                      <a:pt x="184" y="99"/>
                    </a:lnTo>
                    <a:lnTo>
                      <a:pt x="183" y="109"/>
                    </a:lnTo>
                    <a:close/>
                    <a:moveTo>
                      <a:pt x="325" y="171"/>
                    </a:moveTo>
                    <a:lnTo>
                      <a:pt x="286" y="46"/>
                    </a:lnTo>
                    <a:lnTo>
                      <a:pt x="305" y="46"/>
                    </a:lnTo>
                    <a:lnTo>
                      <a:pt x="328" y="119"/>
                    </a:lnTo>
                    <a:lnTo>
                      <a:pt x="334" y="145"/>
                    </a:lnTo>
                    <a:lnTo>
                      <a:pt x="334" y="143"/>
                    </a:lnTo>
                    <a:lnTo>
                      <a:pt x="335" y="138"/>
                    </a:lnTo>
                    <a:lnTo>
                      <a:pt x="338" y="130"/>
                    </a:lnTo>
                    <a:lnTo>
                      <a:pt x="340" y="120"/>
                    </a:lnTo>
                    <a:lnTo>
                      <a:pt x="358" y="46"/>
                    </a:lnTo>
                    <a:lnTo>
                      <a:pt x="383" y="46"/>
                    </a:lnTo>
                    <a:lnTo>
                      <a:pt x="400" y="119"/>
                    </a:lnTo>
                    <a:lnTo>
                      <a:pt x="405" y="143"/>
                    </a:lnTo>
                    <a:lnTo>
                      <a:pt x="413" y="119"/>
                    </a:lnTo>
                    <a:lnTo>
                      <a:pt x="434" y="46"/>
                    </a:lnTo>
                    <a:lnTo>
                      <a:pt x="456" y="46"/>
                    </a:lnTo>
                    <a:lnTo>
                      <a:pt x="415" y="171"/>
                    </a:lnTo>
                    <a:lnTo>
                      <a:pt x="392" y="171"/>
                    </a:lnTo>
                    <a:lnTo>
                      <a:pt x="375" y="98"/>
                    </a:lnTo>
                    <a:lnTo>
                      <a:pt x="370" y="75"/>
                    </a:lnTo>
                    <a:lnTo>
                      <a:pt x="347" y="171"/>
                    </a:lnTo>
                    <a:lnTo>
                      <a:pt x="325" y="171"/>
                    </a:lnTo>
                    <a:close/>
                    <a:moveTo>
                      <a:pt x="474" y="171"/>
                    </a:moveTo>
                    <a:lnTo>
                      <a:pt x="474" y="46"/>
                    </a:lnTo>
                    <a:lnTo>
                      <a:pt x="495" y="46"/>
                    </a:lnTo>
                    <a:lnTo>
                      <a:pt x="495" y="65"/>
                    </a:lnTo>
                    <a:lnTo>
                      <a:pt x="498" y="60"/>
                    </a:lnTo>
                    <a:lnTo>
                      <a:pt x="502" y="56"/>
                    </a:lnTo>
                    <a:lnTo>
                      <a:pt x="506" y="53"/>
                    </a:lnTo>
                    <a:lnTo>
                      <a:pt x="511" y="50"/>
                    </a:lnTo>
                    <a:lnTo>
                      <a:pt x="515" y="49"/>
                    </a:lnTo>
                    <a:lnTo>
                      <a:pt x="520" y="46"/>
                    </a:lnTo>
                    <a:lnTo>
                      <a:pt x="527" y="45"/>
                    </a:lnTo>
                    <a:lnTo>
                      <a:pt x="532" y="45"/>
                    </a:lnTo>
                    <a:lnTo>
                      <a:pt x="538" y="45"/>
                    </a:lnTo>
                    <a:lnTo>
                      <a:pt x="543" y="46"/>
                    </a:lnTo>
                    <a:lnTo>
                      <a:pt x="547" y="48"/>
                    </a:lnTo>
                    <a:lnTo>
                      <a:pt x="553" y="49"/>
                    </a:lnTo>
                    <a:lnTo>
                      <a:pt x="557" y="51"/>
                    </a:lnTo>
                    <a:lnTo>
                      <a:pt x="560" y="54"/>
                    </a:lnTo>
                    <a:lnTo>
                      <a:pt x="563" y="56"/>
                    </a:lnTo>
                    <a:lnTo>
                      <a:pt x="565" y="59"/>
                    </a:lnTo>
                    <a:lnTo>
                      <a:pt x="568" y="63"/>
                    </a:lnTo>
                    <a:lnTo>
                      <a:pt x="570" y="67"/>
                    </a:lnTo>
                    <a:lnTo>
                      <a:pt x="571" y="71"/>
                    </a:lnTo>
                    <a:lnTo>
                      <a:pt x="572" y="75"/>
                    </a:lnTo>
                    <a:lnTo>
                      <a:pt x="573" y="79"/>
                    </a:lnTo>
                    <a:lnTo>
                      <a:pt x="573" y="83"/>
                    </a:lnTo>
                    <a:lnTo>
                      <a:pt x="573" y="89"/>
                    </a:lnTo>
                    <a:lnTo>
                      <a:pt x="573" y="96"/>
                    </a:lnTo>
                    <a:lnTo>
                      <a:pt x="573" y="171"/>
                    </a:lnTo>
                    <a:lnTo>
                      <a:pt x="553" y="171"/>
                    </a:lnTo>
                    <a:lnTo>
                      <a:pt x="553" y="98"/>
                    </a:lnTo>
                    <a:lnTo>
                      <a:pt x="553" y="91"/>
                    </a:lnTo>
                    <a:lnTo>
                      <a:pt x="552" y="86"/>
                    </a:lnTo>
                    <a:lnTo>
                      <a:pt x="552" y="82"/>
                    </a:lnTo>
                    <a:lnTo>
                      <a:pt x="550" y="79"/>
                    </a:lnTo>
                    <a:lnTo>
                      <a:pt x="548" y="76"/>
                    </a:lnTo>
                    <a:lnTo>
                      <a:pt x="546" y="73"/>
                    </a:lnTo>
                    <a:lnTo>
                      <a:pt x="544" y="71"/>
                    </a:lnTo>
                    <a:lnTo>
                      <a:pt x="542" y="69"/>
                    </a:lnTo>
                    <a:lnTo>
                      <a:pt x="539" y="68"/>
                    </a:lnTo>
                    <a:lnTo>
                      <a:pt x="534" y="67"/>
                    </a:lnTo>
                    <a:lnTo>
                      <a:pt x="531" y="66"/>
                    </a:lnTo>
                    <a:lnTo>
                      <a:pt x="527" y="66"/>
                    </a:lnTo>
                    <a:lnTo>
                      <a:pt x="520" y="66"/>
                    </a:lnTo>
                    <a:lnTo>
                      <a:pt x="515" y="68"/>
                    </a:lnTo>
                    <a:lnTo>
                      <a:pt x="510" y="70"/>
                    </a:lnTo>
                    <a:lnTo>
                      <a:pt x="504" y="73"/>
                    </a:lnTo>
                    <a:lnTo>
                      <a:pt x="500" y="79"/>
                    </a:lnTo>
                    <a:lnTo>
                      <a:pt x="497" y="86"/>
                    </a:lnTo>
                    <a:lnTo>
                      <a:pt x="496" y="95"/>
                    </a:lnTo>
                    <a:lnTo>
                      <a:pt x="495" y="105"/>
                    </a:lnTo>
                    <a:lnTo>
                      <a:pt x="495" y="171"/>
                    </a:lnTo>
                    <a:lnTo>
                      <a:pt x="474" y="171"/>
                    </a:lnTo>
                    <a:close/>
                    <a:moveTo>
                      <a:pt x="606" y="171"/>
                    </a:moveTo>
                    <a:lnTo>
                      <a:pt x="606" y="0"/>
                    </a:lnTo>
                    <a:lnTo>
                      <a:pt x="627" y="0"/>
                    </a:lnTo>
                    <a:lnTo>
                      <a:pt x="627" y="171"/>
                    </a:lnTo>
                    <a:lnTo>
                      <a:pt x="606" y="171"/>
                    </a:lnTo>
                    <a:close/>
                    <a:moveTo>
                      <a:pt x="659" y="21"/>
                    </a:moveTo>
                    <a:lnTo>
                      <a:pt x="659" y="0"/>
                    </a:lnTo>
                    <a:lnTo>
                      <a:pt x="679" y="0"/>
                    </a:lnTo>
                    <a:lnTo>
                      <a:pt x="679" y="21"/>
                    </a:lnTo>
                    <a:lnTo>
                      <a:pt x="659" y="21"/>
                    </a:lnTo>
                    <a:close/>
                    <a:moveTo>
                      <a:pt x="659" y="171"/>
                    </a:moveTo>
                    <a:lnTo>
                      <a:pt x="659" y="46"/>
                    </a:lnTo>
                    <a:lnTo>
                      <a:pt x="679" y="46"/>
                    </a:lnTo>
                    <a:lnTo>
                      <a:pt x="679" y="171"/>
                    </a:lnTo>
                    <a:lnTo>
                      <a:pt x="659" y="171"/>
                    </a:lnTo>
                    <a:close/>
                    <a:moveTo>
                      <a:pt x="712" y="171"/>
                    </a:moveTo>
                    <a:lnTo>
                      <a:pt x="712" y="46"/>
                    </a:lnTo>
                    <a:lnTo>
                      <a:pt x="732" y="46"/>
                    </a:lnTo>
                    <a:lnTo>
                      <a:pt x="732" y="65"/>
                    </a:lnTo>
                    <a:lnTo>
                      <a:pt x="735" y="60"/>
                    </a:lnTo>
                    <a:lnTo>
                      <a:pt x="740" y="56"/>
                    </a:lnTo>
                    <a:lnTo>
                      <a:pt x="744" y="53"/>
                    </a:lnTo>
                    <a:lnTo>
                      <a:pt x="748" y="50"/>
                    </a:lnTo>
                    <a:lnTo>
                      <a:pt x="753" y="49"/>
                    </a:lnTo>
                    <a:lnTo>
                      <a:pt x="758" y="46"/>
                    </a:lnTo>
                    <a:lnTo>
                      <a:pt x="764" y="45"/>
                    </a:lnTo>
                    <a:lnTo>
                      <a:pt x="770" y="45"/>
                    </a:lnTo>
                    <a:lnTo>
                      <a:pt x="775" y="45"/>
                    </a:lnTo>
                    <a:lnTo>
                      <a:pt x="781" y="46"/>
                    </a:lnTo>
                    <a:lnTo>
                      <a:pt x="785" y="48"/>
                    </a:lnTo>
                    <a:lnTo>
                      <a:pt x="790" y="49"/>
                    </a:lnTo>
                    <a:lnTo>
                      <a:pt x="795" y="51"/>
                    </a:lnTo>
                    <a:lnTo>
                      <a:pt x="798" y="54"/>
                    </a:lnTo>
                    <a:lnTo>
                      <a:pt x="801" y="56"/>
                    </a:lnTo>
                    <a:lnTo>
                      <a:pt x="803" y="59"/>
                    </a:lnTo>
                    <a:lnTo>
                      <a:pt x="805" y="63"/>
                    </a:lnTo>
                    <a:lnTo>
                      <a:pt x="807" y="67"/>
                    </a:lnTo>
                    <a:lnTo>
                      <a:pt x="809" y="71"/>
                    </a:lnTo>
                    <a:lnTo>
                      <a:pt x="810" y="75"/>
                    </a:lnTo>
                    <a:lnTo>
                      <a:pt x="811" y="79"/>
                    </a:lnTo>
                    <a:lnTo>
                      <a:pt x="811" y="83"/>
                    </a:lnTo>
                    <a:lnTo>
                      <a:pt x="811" y="89"/>
                    </a:lnTo>
                    <a:lnTo>
                      <a:pt x="811" y="96"/>
                    </a:lnTo>
                    <a:lnTo>
                      <a:pt x="811" y="171"/>
                    </a:lnTo>
                    <a:lnTo>
                      <a:pt x="790" y="171"/>
                    </a:lnTo>
                    <a:lnTo>
                      <a:pt x="790" y="98"/>
                    </a:lnTo>
                    <a:lnTo>
                      <a:pt x="790" y="91"/>
                    </a:lnTo>
                    <a:lnTo>
                      <a:pt x="789" y="86"/>
                    </a:lnTo>
                    <a:lnTo>
                      <a:pt x="789" y="82"/>
                    </a:lnTo>
                    <a:lnTo>
                      <a:pt x="788" y="79"/>
                    </a:lnTo>
                    <a:lnTo>
                      <a:pt x="786" y="76"/>
                    </a:lnTo>
                    <a:lnTo>
                      <a:pt x="784" y="73"/>
                    </a:lnTo>
                    <a:lnTo>
                      <a:pt x="782" y="71"/>
                    </a:lnTo>
                    <a:lnTo>
                      <a:pt x="780" y="69"/>
                    </a:lnTo>
                    <a:lnTo>
                      <a:pt x="776" y="68"/>
                    </a:lnTo>
                    <a:lnTo>
                      <a:pt x="772" y="67"/>
                    </a:lnTo>
                    <a:lnTo>
                      <a:pt x="769" y="66"/>
                    </a:lnTo>
                    <a:lnTo>
                      <a:pt x="764" y="66"/>
                    </a:lnTo>
                    <a:lnTo>
                      <a:pt x="758" y="66"/>
                    </a:lnTo>
                    <a:lnTo>
                      <a:pt x="753" y="68"/>
                    </a:lnTo>
                    <a:lnTo>
                      <a:pt x="747" y="70"/>
                    </a:lnTo>
                    <a:lnTo>
                      <a:pt x="742" y="73"/>
                    </a:lnTo>
                    <a:lnTo>
                      <a:pt x="738" y="79"/>
                    </a:lnTo>
                    <a:lnTo>
                      <a:pt x="734" y="86"/>
                    </a:lnTo>
                    <a:lnTo>
                      <a:pt x="733" y="95"/>
                    </a:lnTo>
                    <a:lnTo>
                      <a:pt x="732" y="105"/>
                    </a:lnTo>
                    <a:lnTo>
                      <a:pt x="732" y="171"/>
                    </a:lnTo>
                    <a:lnTo>
                      <a:pt x="712" y="171"/>
                    </a:lnTo>
                    <a:close/>
                    <a:moveTo>
                      <a:pt x="843" y="171"/>
                    </a:moveTo>
                    <a:lnTo>
                      <a:pt x="843" y="0"/>
                    </a:lnTo>
                    <a:lnTo>
                      <a:pt x="863" y="0"/>
                    </a:lnTo>
                    <a:lnTo>
                      <a:pt x="863" y="95"/>
                    </a:lnTo>
                    <a:lnTo>
                      <a:pt x="913" y="46"/>
                    </a:lnTo>
                    <a:lnTo>
                      <a:pt x="941" y="46"/>
                    </a:lnTo>
                    <a:lnTo>
                      <a:pt x="894" y="94"/>
                    </a:lnTo>
                    <a:lnTo>
                      <a:pt x="945" y="171"/>
                    </a:lnTo>
                    <a:lnTo>
                      <a:pt x="920" y="171"/>
                    </a:lnTo>
                    <a:lnTo>
                      <a:pt x="880" y="108"/>
                    </a:lnTo>
                    <a:lnTo>
                      <a:pt x="863" y="123"/>
                    </a:lnTo>
                    <a:lnTo>
                      <a:pt x="863" y="171"/>
                    </a:lnTo>
                    <a:lnTo>
                      <a:pt x="843" y="171"/>
                    </a:lnTo>
                    <a:close/>
                    <a:moveTo>
                      <a:pt x="1070" y="217"/>
                    </a:moveTo>
                    <a:lnTo>
                      <a:pt x="1061" y="206"/>
                    </a:lnTo>
                    <a:lnTo>
                      <a:pt x="1054" y="193"/>
                    </a:lnTo>
                    <a:lnTo>
                      <a:pt x="1046" y="181"/>
                    </a:lnTo>
                    <a:lnTo>
                      <a:pt x="1040" y="168"/>
                    </a:lnTo>
                    <a:lnTo>
                      <a:pt x="1034" y="154"/>
                    </a:lnTo>
                    <a:lnTo>
                      <a:pt x="1031" y="139"/>
                    </a:lnTo>
                    <a:lnTo>
                      <a:pt x="1029" y="124"/>
                    </a:lnTo>
                    <a:lnTo>
                      <a:pt x="1028" y="109"/>
                    </a:lnTo>
                    <a:lnTo>
                      <a:pt x="1029" y="96"/>
                    </a:lnTo>
                    <a:lnTo>
                      <a:pt x="1030" y="83"/>
                    </a:lnTo>
                    <a:lnTo>
                      <a:pt x="1033" y="70"/>
                    </a:lnTo>
                    <a:lnTo>
                      <a:pt x="1038" y="57"/>
                    </a:lnTo>
                    <a:lnTo>
                      <a:pt x="1040" y="50"/>
                    </a:lnTo>
                    <a:lnTo>
                      <a:pt x="1043" y="43"/>
                    </a:lnTo>
                    <a:lnTo>
                      <a:pt x="1046" y="36"/>
                    </a:lnTo>
                    <a:lnTo>
                      <a:pt x="1051" y="28"/>
                    </a:lnTo>
                    <a:lnTo>
                      <a:pt x="1055" y="22"/>
                    </a:lnTo>
                    <a:lnTo>
                      <a:pt x="1059" y="14"/>
                    </a:lnTo>
                    <a:lnTo>
                      <a:pt x="1065" y="8"/>
                    </a:lnTo>
                    <a:lnTo>
                      <a:pt x="1070" y="0"/>
                    </a:lnTo>
                    <a:lnTo>
                      <a:pt x="1084" y="0"/>
                    </a:lnTo>
                    <a:lnTo>
                      <a:pt x="1077" y="11"/>
                    </a:lnTo>
                    <a:lnTo>
                      <a:pt x="1073" y="21"/>
                    </a:lnTo>
                    <a:lnTo>
                      <a:pt x="1069" y="28"/>
                    </a:lnTo>
                    <a:lnTo>
                      <a:pt x="1066" y="34"/>
                    </a:lnTo>
                    <a:lnTo>
                      <a:pt x="1062" y="42"/>
                    </a:lnTo>
                    <a:lnTo>
                      <a:pt x="1059" y="50"/>
                    </a:lnTo>
                    <a:lnTo>
                      <a:pt x="1056" y="58"/>
                    </a:lnTo>
                    <a:lnTo>
                      <a:pt x="1054" y="67"/>
                    </a:lnTo>
                    <a:lnTo>
                      <a:pt x="1052" y="78"/>
                    </a:lnTo>
                    <a:lnTo>
                      <a:pt x="1049" y="87"/>
                    </a:lnTo>
                    <a:lnTo>
                      <a:pt x="1048" y="98"/>
                    </a:lnTo>
                    <a:lnTo>
                      <a:pt x="1048" y="109"/>
                    </a:lnTo>
                    <a:lnTo>
                      <a:pt x="1049" y="123"/>
                    </a:lnTo>
                    <a:lnTo>
                      <a:pt x="1051" y="135"/>
                    </a:lnTo>
                    <a:lnTo>
                      <a:pt x="1054" y="149"/>
                    </a:lnTo>
                    <a:lnTo>
                      <a:pt x="1058" y="162"/>
                    </a:lnTo>
                    <a:lnTo>
                      <a:pt x="1062" y="176"/>
                    </a:lnTo>
                    <a:lnTo>
                      <a:pt x="1069" y="190"/>
                    </a:lnTo>
                    <a:lnTo>
                      <a:pt x="1076" y="203"/>
                    </a:lnTo>
                    <a:lnTo>
                      <a:pt x="1084" y="217"/>
                    </a:lnTo>
                    <a:lnTo>
                      <a:pt x="1070" y="217"/>
                    </a:lnTo>
                    <a:close/>
                    <a:moveTo>
                      <a:pt x="1128" y="171"/>
                    </a:moveTo>
                    <a:lnTo>
                      <a:pt x="1108" y="171"/>
                    </a:lnTo>
                    <a:lnTo>
                      <a:pt x="1108" y="0"/>
                    </a:lnTo>
                    <a:lnTo>
                      <a:pt x="1128" y="0"/>
                    </a:lnTo>
                    <a:lnTo>
                      <a:pt x="1128" y="65"/>
                    </a:lnTo>
                    <a:lnTo>
                      <a:pt x="1131" y="60"/>
                    </a:lnTo>
                    <a:lnTo>
                      <a:pt x="1135" y="56"/>
                    </a:lnTo>
                    <a:lnTo>
                      <a:pt x="1140" y="53"/>
                    </a:lnTo>
                    <a:lnTo>
                      <a:pt x="1144" y="50"/>
                    </a:lnTo>
                    <a:lnTo>
                      <a:pt x="1148" y="49"/>
                    </a:lnTo>
                    <a:lnTo>
                      <a:pt x="1153" y="46"/>
                    </a:lnTo>
                    <a:lnTo>
                      <a:pt x="1157" y="45"/>
                    </a:lnTo>
                    <a:lnTo>
                      <a:pt x="1162" y="45"/>
                    </a:lnTo>
                    <a:lnTo>
                      <a:pt x="1169" y="45"/>
                    </a:lnTo>
                    <a:lnTo>
                      <a:pt x="1174" y="46"/>
                    </a:lnTo>
                    <a:lnTo>
                      <a:pt x="1180" y="48"/>
                    </a:lnTo>
                    <a:lnTo>
                      <a:pt x="1185" y="50"/>
                    </a:lnTo>
                    <a:lnTo>
                      <a:pt x="1189" y="52"/>
                    </a:lnTo>
                    <a:lnTo>
                      <a:pt x="1195" y="55"/>
                    </a:lnTo>
                    <a:lnTo>
                      <a:pt x="1199" y="58"/>
                    </a:lnTo>
                    <a:lnTo>
                      <a:pt x="1202" y="63"/>
                    </a:lnTo>
                    <a:lnTo>
                      <a:pt x="1205" y="67"/>
                    </a:lnTo>
                    <a:lnTo>
                      <a:pt x="1208" y="71"/>
                    </a:lnTo>
                    <a:lnTo>
                      <a:pt x="1210" y="76"/>
                    </a:lnTo>
                    <a:lnTo>
                      <a:pt x="1212" y="82"/>
                    </a:lnTo>
                    <a:lnTo>
                      <a:pt x="1214" y="88"/>
                    </a:lnTo>
                    <a:lnTo>
                      <a:pt x="1215" y="95"/>
                    </a:lnTo>
                    <a:lnTo>
                      <a:pt x="1216" y="101"/>
                    </a:lnTo>
                    <a:lnTo>
                      <a:pt x="1216" y="108"/>
                    </a:lnTo>
                    <a:lnTo>
                      <a:pt x="1215" y="123"/>
                    </a:lnTo>
                    <a:lnTo>
                      <a:pt x="1212" y="135"/>
                    </a:lnTo>
                    <a:lnTo>
                      <a:pt x="1208" y="146"/>
                    </a:lnTo>
                    <a:lnTo>
                      <a:pt x="1200" y="156"/>
                    </a:lnTo>
                    <a:lnTo>
                      <a:pt x="1196" y="160"/>
                    </a:lnTo>
                    <a:lnTo>
                      <a:pt x="1192" y="163"/>
                    </a:lnTo>
                    <a:lnTo>
                      <a:pt x="1188" y="166"/>
                    </a:lnTo>
                    <a:lnTo>
                      <a:pt x="1183" y="169"/>
                    </a:lnTo>
                    <a:lnTo>
                      <a:pt x="1178" y="170"/>
                    </a:lnTo>
                    <a:lnTo>
                      <a:pt x="1173" y="171"/>
                    </a:lnTo>
                    <a:lnTo>
                      <a:pt x="1168" y="172"/>
                    </a:lnTo>
                    <a:lnTo>
                      <a:pt x="1162" y="172"/>
                    </a:lnTo>
                    <a:lnTo>
                      <a:pt x="1157" y="172"/>
                    </a:lnTo>
                    <a:lnTo>
                      <a:pt x="1153" y="171"/>
                    </a:lnTo>
                    <a:lnTo>
                      <a:pt x="1147" y="170"/>
                    </a:lnTo>
                    <a:lnTo>
                      <a:pt x="1143" y="168"/>
                    </a:lnTo>
                    <a:lnTo>
                      <a:pt x="1139" y="164"/>
                    </a:lnTo>
                    <a:lnTo>
                      <a:pt x="1135" y="161"/>
                    </a:lnTo>
                    <a:lnTo>
                      <a:pt x="1131" y="157"/>
                    </a:lnTo>
                    <a:lnTo>
                      <a:pt x="1128" y="151"/>
                    </a:lnTo>
                    <a:lnTo>
                      <a:pt x="1128" y="171"/>
                    </a:lnTo>
                    <a:close/>
                    <a:moveTo>
                      <a:pt x="1128" y="109"/>
                    </a:moveTo>
                    <a:lnTo>
                      <a:pt x="1128" y="118"/>
                    </a:lnTo>
                    <a:lnTo>
                      <a:pt x="1130" y="126"/>
                    </a:lnTo>
                    <a:lnTo>
                      <a:pt x="1131" y="132"/>
                    </a:lnTo>
                    <a:lnTo>
                      <a:pt x="1134" y="138"/>
                    </a:lnTo>
                    <a:lnTo>
                      <a:pt x="1140" y="144"/>
                    </a:lnTo>
                    <a:lnTo>
                      <a:pt x="1146" y="148"/>
                    </a:lnTo>
                    <a:lnTo>
                      <a:pt x="1154" y="151"/>
                    </a:lnTo>
                    <a:lnTo>
                      <a:pt x="1161" y="153"/>
                    </a:lnTo>
                    <a:lnTo>
                      <a:pt x="1168" y="151"/>
                    </a:lnTo>
                    <a:lnTo>
                      <a:pt x="1174" y="150"/>
                    </a:lnTo>
                    <a:lnTo>
                      <a:pt x="1180" y="147"/>
                    </a:lnTo>
                    <a:lnTo>
                      <a:pt x="1185" y="142"/>
                    </a:lnTo>
                    <a:lnTo>
                      <a:pt x="1190" y="135"/>
                    </a:lnTo>
                    <a:lnTo>
                      <a:pt x="1194" y="128"/>
                    </a:lnTo>
                    <a:lnTo>
                      <a:pt x="1195" y="119"/>
                    </a:lnTo>
                    <a:lnTo>
                      <a:pt x="1196" y="109"/>
                    </a:lnTo>
                    <a:lnTo>
                      <a:pt x="1195" y="98"/>
                    </a:lnTo>
                    <a:lnTo>
                      <a:pt x="1194" y="89"/>
                    </a:lnTo>
                    <a:lnTo>
                      <a:pt x="1190" y="82"/>
                    </a:lnTo>
                    <a:lnTo>
                      <a:pt x="1186" y="76"/>
                    </a:lnTo>
                    <a:lnTo>
                      <a:pt x="1181" y="71"/>
                    </a:lnTo>
                    <a:lnTo>
                      <a:pt x="1175" y="68"/>
                    </a:lnTo>
                    <a:lnTo>
                      <a:pt x="1169" y="67"/>
                    </a:lnTo>
                    <a:lnTo>
                      <a:pt x="1162" y="66"/>
                    </a:lnTo>
                    <a:lnTo>
                      <a:pt x="1156" y="67"/>
                    </a:lnTo>
                    <a:lnTo>
                      <a:pt x="1149" y="68"/>
                    </a:lnTo>
                    <a:lnTo>
                      <a:pt x="1144" y="71"/>
                    </a:lnTo>
                    <a:lnTo>
                      <a:pt x="1139" y="76"/>
                    </a:lnTo>
                    <a:lnTo>
                      <a:pt x="1134" y="83"/>
                    </a:lnTo>
                    <a:lnTo>
                      <a:pt x="1131" y="90"/>
                    </a:lnTo>
                    <a:lnTo>
                      <a:pt x="1129" y="99"/>
                    </a:lnTo>
                    <a:lnTo>
                      <a:pt x="1128" y="109"/>
                    </a:lnTo>
                    <a:close/>
                    <a:moveTo>
                      <a:pt x="1323" y="157"/>
                    </a:moveTo>
                    <a:lnTo>
                      <a:pt x="1316" y="161"/>
                    </a:lnTo>
                    <a:lnTo>
                      <a:pt x="1311" y="164"/>
                    </a:lnTo>
                    <a:lnTo>
                      <a:pt x="1304" y="168"/>
                    </a:lnTo>
                    <a:lnTo>
                      <a:pt x="1299" y="170"/>
                    </a:lnTo>
                    <a:lnTo>
                      <a:pt x="1294" y="171"/>
                    </a:lnTo>
                    <a:lnTo>
                      <a:pt x="1288" y="171"/>
                    </a:lnTo>
                    <a:lnTo>
                      <a:pt x="1283" y="172"/>
                    </a:lnTo>
                    <a:lnTo>
                      <a:pt x="1276" y="172"/>
                    </a:lnTo>
                    <a:lnTo>
                      <a:pt x="1267" y="172"/>
                    </a:lnTo>
                    <a:lnTo>
                      <a:pt x="1259" y="170"/>
                    </a:lnTo>
                    <a:lnTo>
                      <a:pt x="1252" y="168"/>
                    </a:lnTo>
                    <a:lnTo>
                      <a:pt x="1245" y="163"/>
                    </a:lnTo>
                    <a:lnTo>
                      <a:pt x="1241" y="158"/>
                    </a:lnTo>
                    <a:lnTo>
                      <a:pt x="1238" y="153"/>
                    </a:lnTo>
                    <a:lnTo>
                      <a:pt x="1235" y="146"/>
                    </a:lnTo>
                    <a:lnTo>
                      <a:pt x="1234" y="139"/>
                    </a:lnTo>
                    <a:lnTo>
                      <a:pt x="1234" y="134"/>
                    </a:lnTo>
                    <a:lnTo>
                      <a:pt x="1235" y="130"/>
                    </a:lnTo>
                    <a:lnTo>
                      <a:pt x="1237" y="126"/>
                    </a:lnTo>
                    <a:lnTo>
                      <a:pt x="1239" y="123"/>
                    </a:lnTo>
                    <a:lnTo>
                      <a:pt x="1241" y="118"/>
                    </a:lnTo>
                    <a:lnTo>
                      <a:pt x="1243" y="115"/>
                    </a:lnTo>
                    <a:lnTo>
                      <a:pt x="1246" y="113"/>
                    </a:lnTo>
                    <a:lnTo>
                      <a:pt x="1249" y="111"/>
                    </a:lnTo>
                    <a:lnTo>
                      <a:pt x="1253" y="109"/>
                    </a:lnTo>
                    <a:lnTo>
                      <a:pt x="1257" y="106"/>
                    </a:lnTo>
                    <a:lnTo>
                      <a:pt x="1260" y="105"/>
                    </a:lnTo>
                    <a:lnTo>
                      <a:pt x="1265" y="103"/>
                    </a:lnTo>
                    <a:lnTo>
                      <a:pt x="1268" y="102"/>
                    </a:lnTo>
                    <a:lnTo>
                      <a:pt x="1272" y="101"/>
                    </a:lnTo>
                    <a:lnTo>
                      <a:pt x="1277" y="101"/>
                    </a:lnTo>
                    <a:lnTo>
                      <a:pt x="1283" y="100"/>
                    </a:lnTo>
                    <a:lnTo>
                      <a:pt x="1289" y="100"/>
                    </a:lnTo>
                    <a:lnTo>
                      <a:pt x="1295" y="99"/>
                    </a:lnTo>
                    <a:lnTo>
                      <a:pt x="1300" y="98"/>
                    </a:lnTo>
                    <a:lnTo>
                      <a:pt x="1305" y="97"/>
                    </a:lnTo>
                    <a:lnTo>
                      <a:pt x="1310" y="97"/>
                    </a:lnTo>
                    <a:lnTo>
                      <a:pt x="1313" y="96"/>
                    </a:lnTo>
                    <a:lnTo>
                      <a:pt x="1317" y="95"/>
                    </a:lnTo>
                    <a:lnTo>
                      <a:pt x="1320" y="94"/>
                    </a:lnTo>
                    <a:lnTo>
                      <a:pt x="1320" y="91"/>
                    </a:lnTo>
                    <a:lnTo>
                      <a:pt x="1320" y="90"/>
                    </a:lnTo>
                    <a:lnTo>
                      <a:pt x="1320" y="89"/>
                    </a:lnTo>
                    <a:lnTo>
                      <a:pt x="1320" y="88"/>
                    </a:lnTo>
                    <a:lnTo>
                      <a:pt x="1320" y="83"/>
                    </a:lnTo>
                    <a:lnTo>
                      <a:pt x="1319" y="79"/>
                    </a:lnTo>
                    <a:lnTo>
                      <a:pt x="1317" y="75"/>
                    </a:lnTo>
                    <a:lnTo>
                      <a:pt x="1314" y="72"/>
                    </a:lnTo>
                    <a:lnTo>
                      <a:pt x="1310" y="69"/>
                    </a:lnTo>
                    <a:lnTo>
                      <a:pt x="1304" y="67"/>
                    </a:lnTo>
                    <a:lnTo>
                      <a:pt x="1298" y="66"/>
                    </a:lnTo>
                    <a:lnTo>
                      <a:pt x="1290" y="66"/>
                    </a:lnTo>
                    <a:lnTo>
                      <a:pt x="1284" y="66"/>
                    </a:lnTo>
                    <a:lnTo>
                      <a:pt x="1279" y="67"/>
                    </a:lnTo>
                    <a:lnTo>
                      <a:pt x="1273" y="68"/>
                    </a:lnTo>
                    <a:lnTo>
                      <a:pt x="1269" y="70"/>
                    </a:lnTo>
                    <a:lnTo>
                      <a:pt x="1266" y="73"/>
                    </a:lnTo>
                    <a:lnTo>
                      <a:pt x="1263" y="76"/>
                    </a:lnTo>
                    <a:lnTo>
                      <a:pt x="1261" y="81"/>
                    </a:lnTo>
                    <a:lnTo>
                      <a:pt x="1259" y="86"/>
                    </a:lnTo>
                    <a:lnTo>
                      <a:pt x="1239" y="82"/>
                    </a:lnTo>
                    <a:lnTo>
                      <a:pt x="1240" y="75"/>
                    </a:lnTo>
                    <a:lnTo>
                      <a:pt x="1242" y="70"/>
                    </a:lnTo>
                    <a:lnTo>
                      <a:pt x="1244" y="66"/>
                    </a:lnTo>
                    <a:lnTo>
                      <a:pt x="1247" y="61"/>
                    </a:lnTo>
                    <a:lnTo>
                      <a:pt x="1251" y="57"/>
                    </a:lnTo>
                    <a:lnTo>
                      <a:pt x="1256" y="54"/>
                    </a:lnTo>
                    <a:lnTo>
                      <a:pt x="1260" y="52"/>
                    </a:lnTo>
                    <a:lnTo>
                      <a:pt x="1267" y="50"/>
                    </a:lnTo>
                    <a:lnTo>
                      <a:pt x="1273" y="48"/>
                    </a:lnTo>
                    <a:lnTo>
                      <a:pt x="1280" y="46"/>
                    </a:lnTo>
                    <a:lnTo>
                      <a:pt x="1287" y="45"/>
                    </a:lnTo>
                    <a:lnTo>
                      <a:pt x="1295" y="45"/>
                    </a:lnTo>
                    <a:lnTo>
                      <a:pt x="1302" y="45"/>
                    </a:lnTo>
                    <a:lnTo>
                      <a:pt x="1310" y="46"/>
                    </a:lnTo>
                    <a:lnTo>
                      <a:pt x="1315" y="48"/>
                    </a:lnTo>
                    <a:lnTo>
                      <a:pt x="1320" y="49"/>
                    </a:lnTo>
                    <a:lnTo>
                      <a:pt x="1325" y="51"/>
                    </a:lnTo>
                    <a:lnTo>
                      <a:pt x="1329" y="53"/>
                    </a:lnTo>
                    <a:lnTo>
                      <a:pt x="1332" y="55"/>
                    </a:lnTo>
                    <a:lnTo>
                      <a:pt x="1336" y="58"/>
                    </a:lnTo>
                    <a:lnTo>
                      <a:pt x="1338" y="61"/>
                    </a:lnTo>
                    <a:lnTo>
                      <a:pt x="1339" y="65"/>
                    </a:lnTo>
                    <a:lnTo>
                      <a:pt x="1341" y="68"/>
                    </a:lnTo>
                    <a:lnTo>
                      <a:pt x="1342" y="72"/>
                    </a:lnTo>
                    <a:lnTo>
                      <a:pt x="1342" y="75"/>
                    </a:lnTo>
                    <a:lnTo>
                      <a:pt x="1343" y="80"/>
                    </a:lnTo>
                    <a:lnTo>
                      <a:pt x="1343" y="85"/>
                    </a:lnTo>
                    <a:lnTo>
                      <a:pt x="1343" y="90"/>
                    </a:lnTo>
                    <a:lnTo>
                      <a:pt x="1343" y="117"/>
                    </a:lnTo>
                    <a:lnTo>
                      <a:pt x="1343" y="130"/>
                    </a:lnTo>
                    <a:lnTo>
                      <a:pt x="1343" y="140"/>
                    </a:lnTo>
                    <a:lnTo>
                      <a:pt x="1343" y="148"/>
                    </a:lnTo>
                    <a:lnTo>
                      <a:pt x="1344" y="154"/>
                    </a:lnTo>
                    <a:lnTo>
                      <a:pt x="1344" y="158"/>
                    </a:lnTo>
                    <a:lnTo>
                      <a:pt x="1345" y="162"/>
                    </a:lnTo>
                    <a:lnTo>
                      <a:pt x="1347" y="166"/>
                    </a:lnTo>
                    <a:lnTo>
                      <a:pt x="1348" y="171"/>
                    </a:lnTo>
                    <a:lnTo>
                      <a:pt x="1328" y="171"/>
                    </a:lnTo>
                    <a:lnTo>
                      <a:pt x="1326" y="168"/>
                    </a:lnTo>
                    <a:lnTo>
                      <a:pt x="1324" y="164"/>
                    </a:lnTo>
                    <a:lnTo>
                      <a:pt x="1323" y="161"/>
                    </a:lnTo>
                    <a:lnTo>
                      <a:pt x="1323" y="157"/>
                    </a:lnTo>
                    <a:close/>
                    <a:moveTo>
                      <a:pt x="1320" y="114"/>
                    </a:moveTo>
                    <a:lnTo>
                      <a:pt x="1317" y="115"/>
                    </a:lnTo>
                    <a:lnTo>
                      <a:pt x="1314" y="115"/>
                    </a:lnTo>
                    <a:lnTo>
                      <a:pt x="1310" y="116"/>
                    </a:lnTo>
                    <a:lnTo>
                      <a:pt x="1306" y="117"/>
                    </a:lnTo>
                    <a:lnTo>
                      <a:pt x="1301" y="118"/>
                    </a:lnTo>
                    <a:lnTo>
                      <a:pt x="1297" y="118"/>
                    </a:lnTo>
                    <a:lnTo>
                      <a:pt x="1290" y="119"/>
                    </a:lnTo>
                    <a:lnTo>
                      <a:pt x="1285" y="120"/>
                    </a:lnTo>
                    <a:lnTo>
                      <a:pt x="1279" y="121"/>
                    </a:lnTo>
                    <a:lnTo>
                      <a:pt x="1274" y="121"/>
                    </a:lnTo>
                    <a:lnTo>
                      <a:pt x="1270" y="123"/>
                    </a:lnTo>
                    <a:lnTo>
                      <a:pt x="1267" y="124"/>
                    </a:lnTo>
                    <a:lnTo>
                      <a:pt x="1265" y="125"/>
                    </a:lnTo>
                    <a:lnTo>
                      <a:pt x="1262" y="126"/>
                    </a:lnTo>
                    <a:lnTo>
                      <a:pt x="1260" y="128"/>
                    </a:lnTo>
                    <a:lnTo>
                      <a:pt x="1258" y="129"/>
                    </a:lnTo>
                    <a:lnTo>
                      <a:pt x="1257" y="131"/>
                    </a:lnTo>
                    <a:lnTo>
                      <a:pt x="1256" y="133"/>
                    </a:lnTo>
                    <a:lnTo>
                      <a:pt x="1255" y="135"/>
                    </a:lnTo>
                    <a:lnTo>
                      <a:pt x="1255" y="138"/>
                    </a:lnTo>
                    <a:lnTo>
                      <a:pt x="1255" y="141"/>
                    </a:lnTo>
                    <a:lnTo>
                      <a:pt x="1257" y="143"/>
                    </a:lnTo>
                    <a:lnTo>
                      <a:pt x="1258" y="146"/>
                    </a:lnTo>
                    <a:lnTo>
                      <a:pt x="1261" y="148"/>
                    </a:lnTo>
                    <a:lnTo>
                      <a:pt x="1265" y="150"/>
                    </a:lnTo>
                    <a:lnTo>
                      <a:pt x="1270" y="151"/>
                    </a:lnTo>
                    <a:lnTo>
                      <a:pt x="1274" y="153"/>
                    </a:lnTo>
                    <a:lnTo>
                      <a:pt x="1281" y="153"/>
                    </a:lnTo>
                    <a:lnTo>
                      <a:pt x="1287" y="153"/>
                    </a:lnTo>
                    <a:lnTo>
                      <a:pt x="1292" y="151"/>
                    </a:lnTo>
                    <a:lnTo>
                      <a:pt x="1298" y="150"/>
                    </a:lnTo>
                    <a:lnTo>
                      <a:pt x="1302" y="148"/>
                    </a:lnTo>
                    <a:lnTo>
                      <a:pt x="1306" y="146"/>
                    </a:lnTo>
                    <a:lnTo>
                      <a:pt x="1311" y="143"/>
                    </a:lnTo>
                    <a:lnTo>
                      <a:pt x="1314" y="140"/>
                    </a:lnTo>
                    <a:lnTo>
                      <a:pt x="1317" y="135"/>
                    </a:lnTo>
                    <a:lnTo>
                      <a:pt x="1318" y="132"/>
                    </a:lnTo>
                    <a:lnTo>
                      <a:pt x="1319" y="129"/>
                    </a:lnTo>
                    <a:lnTo>
                      <a:pt x="1320" y="125"/>
                    </a:lnTo>
                    <a:lnTo>
                      <a:pt x="1320" y="119"/>
                    </a:lnTo>
                    <a:lnTo>
                      <a:pt x="1320" y="114"/>
                    </a:lnTo>
                    <a:close/>
                    <a:moveTo>
                      <a:pt x="1365" y="134"/>
                    </a:moveTo>
                    <a:lnTo>
                      <a:pt x="1386" y="130"/>
                    </a:lnTo>
                    <a:lnTo>
                      <a:pt x="1387" y="135"/>
                    </a:lnTo>
                    <a:lnTo>
                      <a:pt x="1389" y="140"/>
                    </a:lnTo>
                    <a:lnTo>
                      <a:pt x="1393" y="144"/>
                    </a:lnTo>
                    <a:lnTo>
                      <a:pt x="1396" y="147"/>
                    </a:lnTo>
                    <a:lnTo>
                      <a:pt x="1400" y="149"/>
                    </a:lnTo>
                    <a:lnTo>
                      <a:pt x="1405" y="151"/>
                    </a:lnTo>
                    <a:lnTo>
                      <a:pt x="1412" y="153"/>
                    </a:lnTo>
                    <a:lnTo>
                      <a:pt x="1418" y="153"/>
                    </a:lnTo>
                    <a:lnTo>
                      <a:pt x="1425" y="153"/>
                    </a:lnTo>
                    <a:lnTo>
                      <a:pt x="1431" y="151"/>
                    </a:lnTo>
                    <a:lnTo>
                      <a:pt x="1436" y="149"/>
                    </a:lnTo>
                    <a:lnTo>
                      <a:pt x="1440" y="147"/>
                    </a:lnTo>
                    <a:lnTo>
                      <a:pt x="1443" y="145"/>
                    </a:lnTo>
                    <a:lnTo>
                      <a:pt x="1445" y="142"/>
                    </a:lnTo>
                    <a:lnTo>
                      <a:pt x="1446" y="139"/>
                    </a:lnTo>
                    <a:lnTo>
                      <a:pt x="1447" y="135"/>
                    </a:lnTo>
                    <a:lnTo>
                      <a:pt x="1446" y="133"/>
                    </a:lnTo>
                    <a:lnTo>
                      <a:pt x="1445" y="130"/>
                    </a:lnTo>
                    <a:lnTo>
                      <a:pt x="1443" y="128"/>
                    </a:lnTo>
                    <a:lnTo>
                      <a:pt x="1440" y="126"/>
                    </a:lnTo>
                    <a:lnTo>
                      <a:pt x="1437" y="125"/>
                    </a:lnTo>
                    <a:lnTo>
                      <a:pt x="1432" y="124"/>
                    </a:lnTo>
                    <a:lnTo>
                      <a:pt x="1426" y="121"/>
                    </a:lnTo>
                    <a:lnTo>
                      <a:pt x="1418" y="120"/>
                    </a:lnTo>
                    <a:lnTo>
                      <a:pt x="1408" y="117"/>
                    </a:lnTo>
                    <a:lnTo>
                      <a:pt x="1399" y="115"/>
                    </a:lnTo>
                    <a:lnTo>
                      <a:pt x="1393" y="112"/>
                    </a:lnTo>
                    <a:lnTo>
                      <a:pt x="1387" y="110"/>
                    </a:lnTo>
                    <a:lnTo>
                      <a:pt x="1383" y="108"/>
                    </a:lnTo>
                    <a:lnTo>
                      <a:pt x="1379" y="105"/>
                    </a:lnTo>
                    <a:lnTo>
                      <a:pt x="1375" y="102"/>
                    </a:lnTo>
                    <a:lnTo>
                      <a:pt x="1373" y="98"/>
                    </a:lnTo>
                    <a:lnTo>
                      <a:pt x="1371" y="94"/>
                    </a:lnTo>
                    <a:lnTo>
                      <a:pt x="1370" y="89"/>
                    </a:lnTo>
                    <a:lnTo>
                      <a:pt x="1369" y="85"/>
                    </a:lnTo>
                    <a:lnTo>
                      <a:pt x="1369" y="81"/>
                    </a:lnTo>
                    <a:lnTo>
                      <a:pt x="1369" y="76"/>
                    </a:lnTo>
                    <a:lnTo>
                      <a:pt x="1370" y="73"/>
                    </a:lnTo>
                    <a:lnTo>
                      <a:pt x="1371" y="69"/>
                    </a:lnTo>
                    <a:lnTo>
                      <a:pt x="1372" y="66"/>
                    </a:lnTo>
                    <a:lnTo>
                      <a:pt x="1374" y="63"/>
                    </a:lnTo>
                    <a:lnTo>
                      <a:pt x="1377" y="59"/>
                    </a:lnTo>
                    <a:lnTo>
                      <a:pt x="1380" y="56"/>
                    </a:lnTo>
                    <a:lnTo>
                      <a:pt x="1383" y="54"/>
                    </a:lnTo>
                    <a:lnTo>
                      <a:pt x="1385" y="52"/>
                    </a:lnTo>
                    <a:lnTo>
                      <a:pt x="1388" y="51"/>
                    </a:lnTo>
                    <a:lnTo>
                      <a:pt x="1391" y="49"/>
                    </a:lnTo>
                    <a:lnTo>
                      <a:pt x="1396" y="48"/>
                    </a:lnTo>
                    <a:lnTo>
                      <a:pt x="1400" y="46"/>
                    </a:lnTo>
                    <a:lnTo>
                      <a:pt x="1404" y="45"/>
                    </a:lnTo>
                    <a:lnTo>
                      <a:pt x="1410" y="45"/>
                    </a:lnTo>
                    <a:lnTo>
                      <a:pt x="1414" y="45"/>
                    </a:lnTo>
                    <a:lnTo>
                      <a:pt x="1420" y="45"/>
                    </a:lnTo>
                    <a:lnTo>
                      <a:pt x="1427" y="46"/>
                    </a:lnTo>
                    <a:lnTo>
                      <a:pt x="1433" y="48"/>
                    </a:lnTo>
                    <a:lnTo>
                      <a:pt x="1439" y="50"/>
                    </a:lnTo>
                    <a:lnTo>
                      <a:pt x="1444" y="52"/>
                    </a:lnTo>
                    <a:lnTo>
                      <a:pt x="1448" y="54"/>
                    </a:lnTo>
                    <a:lnTo>
                      <a:pt x="1452" y="57"/>
                    </a:lnTo>
                    <a:lnTo>
                      <a:pt x="1455" y="60"/>
                    </a:lnTo>
                    <a:lnTo>
                      <a:pt x="1457" y="65"/>
                    </a:lnTo>
                    <a:lnTo>
                      <a:pt x="1459" y="69"/>
                    </a:lnTo>
                    <a:lnTo>
                      <a:pt x="1460" y="74"/>
                    </a:lnTo>
                    <a:lnTo>
                      <a:pt x="1462" y="81"/>
                    </a:lnTo>
                    <a:lnTo>
                      <a:pt x="1442" y="84"/>
                    </a:lnTo>
                    <a:lnTo>
                      <a:pt x="1441" y="80"/>
                    </a:lnTo>
                    <a:lnTo>
                      <a:pt x="1439" y="76"/>
                    </a:lnTo>
                    <a:lnTo>
                      <a:pt x="1437" y="73"/>
                    </a:lnTo>
                    <a:lnTo>
                      <a:pt x="1433" y="70"/>
                    </a:lnTo>
                    <a:lnTo>
                      <a:pt x="1430" y="68"/>
                    </a:lnTo>
                    <a:lnTo>
                      <a:pt x="1426" y="67"/>
                    </a:lnTo>
                    <a:lnTo>
                      <a:pt x="1420" y="66"/>
                    </a:lnTo>
                    <a:lnTo>
                      <a:pt x="1415" y="66"/>
                    </a:lnTo>
                    <a:lnTo>
                      <a:pt x="1409" y="66"/>
                    </a:lnTo>
                    <a:lnTo>
                      <a:pt x="1403" y="67"/>
                    </a:lnTo>
                    <a:lnTo>
                      <a:pt x="1399" y="68"/>
                    </a:lnTo>
                    <a:lnTo>
                      <a:pt x="1396" y="69"/>
                    </a:lnTo>
                    <a:lnTo>
                      <a:pt x="1393" y="71"/>
                    </a:lnTo>
                    <a:lnTo>
                      <a:pt x="1391" y="73"/>
                    </a:lnTo>
                    <a:lnTo>
                      <a:pt x="1389" y="76"/>
                    </a:lnTo>
                    <a:lnTo>
                      <a:pt x="1389" y="79"/>
                    </a:lnTo>
                    <a:lnTo>
                      <a:pt x="1389" y="80"/>
                    </a:lnTo>
                    <a:lnTo>
                      <a:pt x="1390" y="82"/>
                    </a:lnTo>
                    <a:lnTo>
                      <a:pt x="1390" y="83"/>
                    </a:lnTo>
                    <a:lnTo>
                      <a:pt x="1391" y="85"/>
                    </a:lnTo>
                    <a:lnTo>
                      <a:pt x="1394" y="86"/>
                    </a:lnTo>
                    <a:lnTo>
                      <a:pt x="1395" y="87"/>
                    </a:lnTo>
                    <a:lnTo>
                      <a:pt x="1397" y="89"/>
                    </a:lnTo>
                    <a:lnTo>
                      <a:pt x="1400" y="90"/>
                    </a:lnTo>
                    <a:lnTo>
                      <a:pt x="1402" y="90"/>
                    </a:lnTo>
                    <a:lnTo>
                      <a:pt x="1405" y="91"/>
                    </a:lnTo>
                    <a:lnTo>
                      <a:pt x="1411" y="94"/>
                    </a:lnTo>
                    <a:lnTo>
                      <a:pt x="1417" y="95"/>
                    </a:lnTo>
                    <a:lnTo>
                      <a:pt x="1428" y="98"/>
                    </a:lnTo>
                    <a:lnTo>
                      <a:pt x="1437" y="100"/>
                    </a:lnTo>
                    <a:lnTo>
                      <a:pt x="1443" y="102"/>
                    </a:lnTo>
                    <a:lnTo>
                      <a:pt x="1448" y="104"/>
                    </a:lnTo>
                    <a:lnTo>
                      <a:pt x="1453" y="106"/>
                    </a:lnTo>
                    <a:lnTo>
                      <a:pt x="1456" y="109"/>
                    </a:lnTo>
                    <a:lnTo>
                      <a:pt x="1459" y="112"/>
                    </a:lnTo>
                    <a:lnTo>
                      <a:pt x="1462" y="115"/>
                    </a:lnTo>
                    <a:lnTo>
                      <a:pt x="1465" y="119"/>
                    </a:lnTo>
                    <a:lnTo>
                      <a:pt x="1467" y="124"/>
                    </a:lnTo>
                    <a:lnTo>
                      <a:pt x="1468" y="129"/>
                    </a:lnTo>
                    <a:lnTo>
                      <a:pt x="1468" y="133"/>
                    </a:lnTo>
                    <a:lnTo>
                      <a:pt x="1468" y="139"/>
                    </a:lnTo>
                    <a:lnTo>
                      <a:pt x="1467" y="144"/>
                    </a:lnTo>
                    <a:lnTo>
                      <a:pt x="1465" y="148"/>
                    </a:lnTo>
                    <a:lnTo>
                      <a:pt x="1461" y="154"/>
                    </a:lnTo>
                    <a:lnTo>
                      <a:pt x="1458" y="158"/>
                    </a:lnTo>
                    <a:lnTo>
                      <a:pt x="1454" y="162"/>
                    </a:lnTo>
                    <a:lnTo>
                      <a:pt x="1450" y="165"/>
                    </a:lnTo>
                    <a:lnTo>
                      <a:pt x="1444" y="168"/>
                    </a:lnTo>
                    <a:lnTo>
                      <a:pt x="1438" y="170"/>
                    </a:lnTo>
                    <a:lnTo>
                      <a:pt x="1431" y="171"/>
                    </a:lnTo>
                    <a:lnTo>
                      <a:pt x="1425" y="172"/>
                    </a:lnTo>
                    <a:lnTo>
                      <a:pt x="1418" y="172"/>
                    </a:lnTo>
                    <a:lnTo>
                      <a:pt x="1413" y="172"/>
                    </a:lnTo>
                    <a:lnTo>
                      <a:pt x="1406" y="172"/>
                    </a:lnTo>
                    <a:lnTo>
                      <a:pt x="1401" y="171"/>
                    </a:lnTo>
                    <a:lnTo>
                      <a:pt x="1397" y="170"/>
                    </a:lnTo>
                    <a:lnTo>
                      <a:pt x="1393" y="169"/>
                    </a:lnTo>
                    <a:lnTo>
                      <a:pt x="1388" y="168"/>
                    </a:lnTo>
                    <a:lnTo>
                      <a:pt x="1384" y="165"/>
                    </a:lnTo>
                    <a:lnTo>
                      <a:pt x="1381" y="163"/>
                    </a:lnTo>
                    <a:lnTo>
                      <a:pt x="1375" y="158"/>
                    </a:lnTo>
                    <a:lnTo>
                      <a:pt x="1371" y="151"/>
                    </a:lnTo>
                    <a:lnTo>
                      <a:pt x="1368" y="143"/>
                    </a:lnTo>
                    <a:lnTo>
                      <a:pt x="1365" y="134"/>
                    </a:lnTo>
                    <a:close/>
                    <a:moveTo>
                      <a:pt x="1580" y="132"/>
                    </a:moveTo>
                    <a:lnTo>
                      <a:pt x="1599" y="136"/>
                    </a:lnTo>
                    <a:lnTo>
                      <a:pt x="1596" y="144"/>
                    </a:lnTo>
                    <a:lnTo>
                      <a:pt x="1591" y="151"/>
                    </a:lnTo>
                    <a:lnTo>
                      <a:pt x="1586" y="158"/>
                    </a:lnTo>
                    <a:lnTo>
                      <a:pt x="1580" y="163"/>
                    </a:lnTo>
                    <a:lnTo>
                      <a:pt x="1576" y="165"/>
                    </a:lnTo>
                    <a:lnTo>
                      <a:pt x="1572" y="168"/>
                    </a:lnTo>
                    <a:lnTo>
                      <a:pt x="1568" y="169"/>
                    </a:lnTo>
                    <a:lnTo>
                      <a:pt x="1564" y="170"/>
                    </a:lnTo>
                    <a:lnTo>
                      <a:pt x="1559" y="171"/>
                    </a:lnTo>
                    <a:lnTo>
                      <a:pt x="1555" y="172"/>
                    </a:lnTo>
                    <a:lnTo>
                      <a:pt x="1550" y="172"/>
                    </a:lnTo>
                    <a:lnTo>
                      <a:pt x="1544" y="172"/>
                    </a:lnTo>
                    <a:lnTo>
                      <a:pt x="1538" y="172"/>
                    </a:lnTo>
                    <a:lnTo>
                      <a:pt x="1531" y="171"/>
                    </a:lnTo>
                    <a:lnTo>
                      <a:pt x="1525" y="170"/>
                    </a:lnTo>
                    <a:lnTo>
                      <a:pt x="1519" y="169"/>
                    </a:lnTo>
                    <a:lnTo>
                      <a:pt x="1514" y="166"/>
                    </a:lnTo>
                    <a:lnTo>
                      <a:pt x="1509" y="163"/>
                    </a:lnTo>
                    <a:lnTo>
                      <a:pt x="1504" y="160"/>
                    </a:lnTo>
                    <a:lnTo>
                      <a:pt x="1500" y="157"/>
                    </a:lnTo>
                    <a:lnTo>
                      <a:pt x="1493" y="148"/>
                    </a:lnTo>
                    <a:lnTo>
                      <a:pt x="1488" y="136"/>
                    </a:lnTo>
                    <a:lnTo>
                      <a:pt x="1485" y="124"/>
                    </a:lnTo>
                    <a:lnTo>
                      <a:pt x="1484" y="110"/>
                    </a:lnTo>
                    <a:lnTo>
                      <a:pt x="1485" y="96"/>
                    </a:lnTo>
                    <a:lnTo>
                      <a:pt x="1488" y="83"/>
                    </a:lnTo>
                    <a:lnTo>
                      <a:pt x="1494" y="71"/>
                    </a:lnTo>
                    <a:lnTo>
                      <a:pt x="1501" y="63"/>
                    </a:lnTo>
                    <a:lnTo>
                      <a:pt x="1505" y="58"/>
                    </a:lnTo>
                    <a:lnTo>
                      <a:pt x="1510" y="55"/>
                    </a:lnTo>
                    <a:lnTo>
                      <a:pt x="1515" y="52"/>
                    </a:lnTo>
                    <a:lnTo>
                      <a:pt x="1519" y="50"/>
                    </a:lnTo>
                    <a:lnTo>
                      <a:pt x="1525" y="48"/>
                    </a:lnTo>
                    <a:lnTo>
                      <a:pt x="1531" y="46"/>
                    </a:lnTo>
                    <a:lnTo>
                      <a:pt x="1537" y="45"/>
                    </a:lnTo>
                    <a:lnTo>
                      <a:pt x="1543" y="45"/>
                    </a:lnTo>
                    <a:lnTo>
                      <a:pt x="1550" y="45"/>
                    </a:lnTo>
                    <a:lnTo>
                      <a:pt x="1555" y="46"/>
                    </a:lnTo>
                    <a:lnTo>
                      <a:pt x="1560" y="48"/>
                    </a:lnTo>
                    <a:lnTo>
                      <a:pt x="1566" y="50"/>
                    </a:lnTo>
                    <a:lnTo>
                      <a:pt x="1571" y="52"/>
                    </a:lnTo>
                    <a:lnTo>
                      <a:pt x="1575" y="54"/>
                    </a:lnTo>
                    <a:lnTo>
                      <a:pt x="1580" y="57"/>
                    </a:lnTo>
                    <a:lnTo>
                      <a:pt x="1584" y="61"/>
                    </a:lnTo>
                    <a:lnTo>
                      <a:pt x="1591" y="70"/>
                    </a:lnTo>
                    <a:lnTo>
                      <a:pt x="1596" y="82"/>
                    </a:lnTo>
                    <a:lnTo>
                      <a:pt x="1599" y="95"/>
                    </a:lnTo>
                    <a:lnTo>
                      <a:pt x="1600" y="109"/>
                    </a:lnTo>
                    <a:lnTo>
                      <a:pt x="1600" y="110"/>
                    </a:lnTo>
                    <a:lnTo>
                      <a:pt x="1600" y="111"/>
                    </a:lnTo>
                    <a:lnTo>
                      <a:pt x="1600" y="113"/>
                    </a:lnTo>
                    <a:lnTo>
                      <a:pt x="1600" y="114"/>
                    </a:lnTo>
                    <a:lnTo>
                      <a:pt x="1505" y="114"/>
                    </a:lnTo>
                    <a:lnTo>
                      <a:pt x="1507" y="123"/>
                    </a:lnTo>
                    <a:lnTo>
                      <a:pt x="1509" y="130"/>
                    </a:lnTo>
                    <a:lnTo>
                      <a:pt x="1512" y="138"/>
                    </a:lnTo>
                    <a:lnTo>
                      <a:pt x="1517" y="143"/>
                    </a:lnTo>
                    <a:lnTo>
                      <a:pt x="1523" y="147"/>
                    </a:lnTo>
                    <a:lnTo>
                      <a:pt x="1529" y="150"/>
                    </a:lnTo>
                    <a:lnTo>
                      <a:pt x="1537" y="151"/>
                    </a:lnTo>
                    <a:lnTo>
                      <a:pt x="1544" y="153"/>
                    </a:lnTo>
                    <a:lnTo>
                      <a:pt x="1551" y="153"/>
                    </a:lnTo>
                    <a:lnTo>
                      <a:pt x="1556" y="151"/>
                    </a:lnTo>
                    <a:lnTo>
                      <a:pt x="1560" y="150"/>
                    </a:lnTo>
                    <a:lnTo>
                      <a:pt x="1566" y="148"/>
                    </a:lnTo>
                    <a:lnTo>
                      <a:pt x="1570" y="145"/>
                    </a:lnTo>
                    <a:lnTo>
                      <a:pt x="1573" y="142"/>
                    </a:lnTo>
                    <a:lnTo>
                      <a:pt x="1576" y="138"/>
                    </a:lnTo>
                    <a:lnTo>
                      <a:pt x="1580" y="132"/>
                    </a:lnTo>
                    <a:close/>
                    <a:moveTo>
                      <a:pt x="1505" y="94"/>
                    </a:moveTo>
                    <a:lnTo>
                      <a:pt x="1580" y="94"/>
                    </a:lnTo>
                    <a:lnTo>
                      <a:pt x="1579" y="87"/>
                    </a:lnTo>
                    <a:lnTo>
                      <a:pt x="1576" y="83"/>
                    </a:lnTo>
                    <a:lnTo>
                      <a:pt x="1574" y="79"/>
                    </a:lnTo>
                    <a:lnTo>
                      <a:pt x="1571" y="75"/>
                    </a:lnTo>
                    <a:lnTo>
                      <a:pt x="1565" y="71"/>
                    </a:lnTo>
                    <a:lnTo>
                      <a:pt x="1558" y="68"/>
                    </a:lnTo>
                    <a:lnTo>
                      <a:pt x="1551" y="67"/>
                    </a:lnTo>
                    <a:lnTo>
                      <a:pt x="1543" y="66"/>
                    </a:lnTo>
                    <a:lnTo>
                      <a:pt x="1536" y="66"/>
                    </a:lnTo>
                    <a:lnTo>
                      <a:pt x="1528" y="68"/>
                    </a:lnTo>
                    <a:lnTo>
                      <a:pt x="1522" y="70"/>
                    </a:lnTo>
                    <a:lnTo>
                      <a:pt x="1516" y="73"/>
                    </a:lnTo>
                    <a:lnTo>
                      <a:pt x="1512" y="78"/>
                    </a:lnTo>
                    <a:lnTo>
                      <a:pt x="1509" y="82"/>
                    </a:lnTo>
                    <a:lnTo>
                      <a:pt x="1507" y="87"/>
                    </a:lnTo>
                    <a:lnTo>
                      <a:pt x="1505" y="94"/>
                    </a:lnTo>
                    <a:close/>
                    <a:moveTo>
                      <a:pt x="1736" y="153"/>
                    </a:moveTo>
                    <a:lnTo>
                      <a:pt x="1739" y="171"/>
                    </a:lnTo>
                    <a:lnTo>
                      <a:pt x="1735" y="172"/>
                    </a:lnTo>
                    <a:lnTo>
                      <a:pt x="1731" y="172"/>
                    </a:lnTo>
                    <a:lnTo>
                      <a:pt x="1727" y="172"/>
                    </a:lnTo>
                    <a:lnTo>
                      <a:pt x="1724" y="172"/>
                    </a:lnTo>
                    <a:lnTo>
                      <a:pt x="1718" y="172"/>
                    </a:lnTo>
                    <a:lnTo>
                      <a:pt x="1713" y="171"/>
                    </a:lnTo>
                    <a:lnTo>
                      <a:pt x="1709" y="171"/>
                    </a:lnTo>
                    <a:lnTo>
                      <a:pt x="1705" y="170"/>
                    </a:lnTo>
                    <a:lnTo>
                      <a:pt x="1702" y="168"/>
                    </a:lnTo>
                    <a:lnTo>
                      <a:pt x="1700" y="165"/>
                    </a:lnTo>
                    <a:lnTo>
                      <a:pt x="1699" y="163"/>
                    </a:lnTo>
                    <a:lnTo>
                      <a:pt x="1697" y="160"/>
                    </a:lnTo>
                    <a:lnTo>
                      <a:pt x="1696" y="157"/>
                    </a:lnTo>
                    <a:lnTo>
                      <a:pt x="1696" y="151"/>
                    </a:lnTo>
                    <a:lnTo>
                      <a:pt x="1695" y="145"/>
                    </a:lnTo>
                    <a:lnTo>
                      <a:pt x="1695" y="136"/>
                    </a:lnTo>
                    <a:lnTo>
                      <a:pt x="1695" y="67"/>
                    </a:lnTo>
                    <a:lnTo>
                      <a:pt x="1680" y="67"/>
                    </a:lnTo>
                    <a:lnTo>
                      <a:pt x="1680" y="46"/>
                    </a:lnTo>
                    <a:lnTo>
                      <a:pt x="1695" y="46"/>
                    </a:lnTo>
                    <a:lnTo>
                      <a:pt x="1695" y="16"/>
                    </a:lnTo>
                    <a:lnTo>
                      <a:pt x="1715" y="4"/>
                    </a:lnTo>
                    <a:lnTo>
                      <a:pt x="1715" y="46"/>
                    </a:lnTo>
                    <a:lnTo>
                      <a:pt x="1736" y="46"/>
                    </a:lnTo>
                    <a:lnTo>
                      <a:pt x="1736" y="67"/>
                    </a:lnTo>
                    <a:lnTo>
                      <a:pt x="1715" y="67"/>
                    </a:lnTo>
                    <a:lnTo>
                      <a:pt x="1715" y="136"/>
                    </a:lnTo>
                    <a:lnTo>
                      <a:pt x="1715" y="141"/>
                    </a:lnTo>
                    <a:lnTo>
                      <a:pt x="1715" y="143"/>
                    </a:lnTo>
                    <a:lnTo>
                      <a:pt x="1715" y="146"/>
                    </a:lnTo>
                    <a:lnTo>
                      <a:pt x="1716" y="147"/>
                    </a:lnTo>
                    <a:lnTo>
                      <a:pt x="1717" y="148"/>
                    </a:lnTo>
                    <a:lnTo>
                      <a:pt x="1718" y="149"/>
                    </a:lnTo>
                    <a:lnTo>
                      <a:pt x="1718" y="150"/>
                    </a:lnTo>
                    <a:lnTo>
                      <a:pt x="1719" y="151"/>
                    </a:lnTo>
                    <a:lnTo>
                      <a:pt x="1722" y="153"/>
                    </a:lnTo>
                    <a:lnTo>
                      <a:pt x="1723" y="153"/>
                    </a:lnTo>
                    <a:lnTo>
                      <a:pt x="1725" y="153"/>
                    </a:lnTo>
                    <a:lnTo>
                      <a:pt x="1727" y="153"/>
                    </a:lnTo>
                    <a:lnTo>
                      <a:pt x="1729" y="153"/>
                    </a:lnTo>
                    <a:lnTo>
                      <a:pt x="1731" y="153"/>
                    </a:lnTo>
                    <a:lnTo>
                      <a:pt x="1733" y="153"/>
                    </a:lnTo>
                    <a:lnTo>
                      <a:pt x="1736" y="153"/>
                    </a:lnTo>
                    <a:close/>
                    <a:moveTo>
                      <a:pt x="1752" y="109"/>
                    </a:moveTo>
                    <a:lnTo>
                      <a:pt x="1753" y="93"/>
                    </a:lnTo>
                    <a:lnTo>
                      <a:pt x="1757" y="80"/>
                    </a:lnTo>
                    <a:lnTo>
                      <a:pt x="1762" y="68"/>
                    </a:lnTo>
                    <a:lnTo>
                      <a:pt x="1771" y="58"/>
                    </a:lnTo>
                    <a:lnTo>
                      <a:pt x="1775" y="55"/>
                    </a:lnTo>
                    <a:lnTo>
                      <a:pt x="1779" y="53"/>
                    </a:lnTo>
                    <a:lnTo>
                      <a:pt x="1783" y="51"/>
                    </a:lnTo>
                    <a:lnTo>
                      <a:pt x="1788" y="49"/>
                    </a:lnTo>
                    <a:lnTo>
                      <a:pt x="1793" y="48"/>
                    </a:lnTo>
                    <a:lnTo>
                      <a:pt x="1798" y="46"/>
                    </a:lnTo>
                    <a:lnTo>
                      <a:pt x="1803" y="45"/>
                    </a:lnTo>
                    <a:lnTo>
                      <a:pt x="1809" y="45"/>
                    </a:lnTo>
                    <a:lnTo>
                      <a:pt x="1815" y="45"/>
                    </a:lnTo>
                    <a:lnTo>
                      <a:pt x="1821" y="46"/>
                    </a:lnTo>
                    <a:lnTo>
                      <a:pt x="1826" y="48"/>
                    </a:lnTo>
                    <a:lnTo>
                      <a:pt x="1831" y="50"/>
                    </a:lnTo>
                    <a:lnTo>
                      <a:pt x="1837" y="52"/>
                    </a:lnTo>
                    <a:lnTo>
                      <a:pt x="1841" y="54"/>
                    </a:lnTo>
                    <a:lnTo>
                      <a:pt x="1845" y="57"/>
                    </a:lnTo>
                    <a:lnTo>
                      <a:pt x="1850" y="61"/>
                    </a:lnTo>
                    <a:lnTo>
                      <a:pt x="1857" y="70"/>
                    </a:lnTo>
                    <a:lnTo>
                      <a:pt x="1861" y="81"/>
                    </a:lnTo>
                    <a:lnTo>
                      <a:pt x="1865" y="94"/>
                    </a:lnTo>
                    <a:lnTo>
                      <a:pt x="1866" y="108"/>
                    </a:lnTo>
                    <a:lnTo>
                      <a:pt x="1866" y="119"/>
                    </a:lnTo>
                    <a:lnTo>
                      <a:pt x="1864" y="129"/>
                    </a:lnTo>
                    <a:lnTo>
                      <a:pt x="1861" y="138"/>
                    </a:lnTo>
                    <a:lnTo>
                      <a:pt x="1858" y="145"/>
                    </a:lnTo>
                    <a:lnTo>
                      <a:pt x="1855" y="151"/>
                    </a:lnTo>
                    <a:lnTo>
                      <a:pt x="1850" y="157"/>
                    </a:lnTo>
                    <a:lnTo>
                      <a:pt x="1844" y="161"/>
                    </a:lnTo>
                    <a:lnTo>
                      <a:pt x="1838" y="165"/>
                    </a:lnTo>
                    <a:lnTo>
                      <a:pt x="1831" y="169"/>
                    </a:lnTo>
                    <a:lnTo>
                      <a:pt x="1824" y="171"/>
                    </a:lnTo>
                    <a:lnTo>
                      <a:pt x="1816" y="172"/>
                    </a:lnTo>
                    <a:lnTo>
                      <a:pt x="1809" y="172"/>
                    </a:lnTo>
                    <a:lnTo>
                      <a:pt x="1802" y="172"/>
                    </a:lnTo>
                    <a:lnTo>
                      <a:pt x="1797" y="171"/>
                    </a:lnTo>
                    <a:lnTo>
                      <a:pt x="1790" y="170"/>
                    </a:lnTo>
                    <a:lnTo>
                      <a:pt x="1785" y="169"/>
                    </a:lnTo>
                    <a:lnTo>
                      <a:pt x="1781" y="166"/>
                    </a:lnTo>
                    <a:lnTo>
                      <a:pt x="1775" y="163"/>
                    </a:lnTo>
                    <a:lnTo>
                      <a:pt x="1772" y="160"/>
                    </a:lnTo>
                    <a:lnTo>
                      <a:pt x="1768" y="157"/>
                    </a:lnTo>
                    <a:lnTo>
                      <a:pt x="1760" y="148"/>
                    </a:lnTo>
                    <a:lnTo>
                      <a:pt x="1756" y="136"/>
                    </a:lnTo>
                    <a:lnTo>
                      <a:pt x="1753" y="124"/>
                    </a:lnTo>
                    <a:lnTo>
                      <a:pt x="1752" y="109"/>
                    </a:lnTo>
                    <a:close/>
                    <a:moveTo>
                      <a:pt x="1772" y="109"/>
                    </a:moveTo>
                    <a:lnTo>
                      <a:pt x="1773" y="119"/>
                    </a:lnTo>
                    <a:lnTo>
                      <a:pt x="1775" y="128"/>
                    </a:lnTo>
                    <a:lnTo>
                      <a:pt x="1779" y="135"/>
                    </a:lnTo>
                    <a:lnTo>
                      <a:pt x="1783" y="142"/>
                    </a:lnTo>
                    <a:lnTo>
                      <a:pt x="1788" y="147"/>
                    </a:lnTo>
                    <a:lnTo>
                      <a:pt x="1795" y="150"/>
                    </a:lnTo>
                    <a:lnTo>
                      <a:pt x="1801" y="151"/>
                    </a:lnTo>
                    <a:lnTo>
                      <a:pt x="1809" y="153"/>
                    </a:lnTo>
                    <a:lnTo>
                      <a:pt x="1816" y="151"/>
                    </a:lnTo>
                    <a:lnTo>
                      <a:pt x="1824" y="150"/>
                    </a:lnTo>
                    <a:lnTo>
                      <a:pt x="1829" y="147"/>
                    </a:lnTo>
                    <a:lnTo>
                      <a:pt x="1835" y="142"/>
                    </a:lnTo>
                    <a:lnTo>
                      <a:pt x="1840" y="135"/>
                    </a:lnTo>
                    <a:lnTo>
                      <a:pt x="1843" y="128"/>
                    </a:lnTo>
                    <a:lnTo>
                      <a:pt x="1844" y="119"/>
                    </a:lnTo>
                    <a:lnTo>
                      <a:pt x="1845" y="109"/>
                    </a:lnTo>
                    <a:lnTo>
                      <a:pt x="1844" y="99"/>
                    </a:lnTo>
                    <a:lnTo>
                      <a:pt x="1843" y="90"/>
                    </a:lnTo>
                    <a:lnTo>
                      <a:pt x="1840" y="83"/>
                    </a:lnTo>
                    <a:lnTo>
                      <a:pt x="1835" y="76"/>
                    </a:lnTo>
                    <a:lnTo>
                      <a:pt x="1829" y="71"/>
                    </a:lnTo>
                    <a:lnTo>
                      <a:pt x="1824" y="68"/>
                    </a:lnTo>
                    <a:lnTo>
                      <a:pt x="1816" y="67"/>
                    </a:lnTo>
                    <a:lnTo>
                      <a:pt x="1809" y="66"/>
                    </a:lnTo>
                    <a:lnTo>
                      <a:pt x="1801" y="67"/>
                    </a:lnTo>
                    <a:lnTo>
                      <a:pt x="1795" y="68"/>
                    </a:lnTo>
                    <a:lnTo>
                      <a:pt x="1788" y="71"/>
                    </a:lnTo>
                    <a:lnTo>
                      <a:pt x="1783" y="76"/>
                    </a:lnTo>
                    <a:lnTo>
                      <a:pt x="1779" y="82"/>
                    </a:lnTo>
                    <a:lnTo>
                      <a:pt x="1775" y="89"/>
                    </a:lnTo>
                    <a:lnTo>
                      <a:pt x="1773" y="99"/>
                    </a:lnTo>
                    <a:lnTo>
                      <a:pt x="1772" y="109"/>
                    </a:lnTo>
                    <a:close/>
                    <a:moveTo>
                      <a:pt x="1957" y="171"/>
                    </a:moveTo>
                    <a:lnTo>
                      <a:pt x="1957" y="46"/>
                    </a:lnTo>
                    <a:lnTo>
                      <a:pt x="1978" y="46"/>
                    </a:lnTo>
                    <a:lnTo>
                      <a:pt x="1978" y="67"/>
                    </a:lnTo>
                    <a:lnTo>
                      <a:pt x="1981" y="63"/>
                    </a:lnTo>
                    <a:lnTo>
                      <a:pt x="1984" y="58"/>
                    </a:lnTo>
                    <a:lnTo>
                      <a:pt x="1988" y="54"/>
                    </a:lnTo>
                    <a:lnTo>
                      <a:pt x="1993" y="51"/>
                    </a:lnTo>
                    <a:lnTo>
                      <a:pt x="1998" y="49"/>
                    </a:lnTo>
                    <a:lnTo>
                      <a:pt x="2002" y="46"/>
                    </a:lnTo>
                    <a:lnTo>
                      <a:pt x="2008" y="45"/>
                    </a:lnTo>
                    <a:lnTo>
                      <a:pt x="2014" y="45"/>
                    </a:lnTo>
                    <a:lnTo>
                      <a:pt x="2021" y="45"/>
                    </a:lnTo>
                    <a:lnTo>
                      <a:pt x="2026" y="46"/>
                    </a:lnTo>
                    <a:lnTo>
                      <a:pt x="2031" y="49"/>
                    </a:lnTo>
                    <a:lnTo>
                      <a:pt x="2036" y="51"/>
                    </a:lnTo>
                    <a:lnTo>
                      <a:pt x="2040" y="54"/>
                    </a:lnTo>
                    <a:lnTo>
                      <a:pt x="2043" y="58"/>
                    </a:lnTo>
                    <a:lnTo>
                      <a:pt x="2045" y="64"/>
                    </a:lnTo>
                    <a:lnTo>
                      <a:pt x="2047" y="69"/>
                    </a:lnTo>
                    <a:lnTo>
                      <a:pt x="2052" y="64"/>
                    </a:lnTo>
                    <a:lnTo>
                      <a:pt x="2055" y="58"/>
                    </a:lnTo>
                    <a:lnTo>
                      <a:pt x="2059" y="54"/>
                    </a:lnTo>
                    <a:lnTo>
                      <a:pt x="2065" y="51"/>
                    </a:lnTo>
                    <a:lnTo>
                      <a:pt x="2069" y="49"/>
                    </a:lnTo>
                    <a:lnTo>
                      <a:pt x="2074" y="46"/>
                    </a:lnTo>
                    <a:lnTo>
                      <a:pt x="2080" y="45"/>
                    </a:lnTo>
                    <a:lnTo>
                      <a:pt x="2085" y="45"/>
                    </a:lnTo>
                    <a:lnTo>
                      <a:pt x="2094" y="46"/>
                    </a:lnTo>
                    <a:lnTo>
                      <a:pt x="2101" y="48"/>
                    </a:lnTo>
                    <a:lnTo>
                      <a:pt x="2108" y="51"/>
                    </a:lnTo>
                    <a:lnTo>
                      <a:pt x="2113" y="55"/>
                    </a:lnTo>
                    <a:lnTo>
                      <a:pt x="2117" y="60"/>
                    </a:lnTo>
                    <a:lnTo>
                      <a:pt x="2121" y="68"/>
                    </a:lnTo>
                    <a:lnTo>
                      <a:pt x="2122" y="76"/>
                    </a:lnTo>
                    <a:lnTo>
                      <a:pt x="2123" y="86"/>
                    </a:lnTo>
                    <a:lnTo>
                      <a:pt x="2123" y="171"/>
                    </a:lnTo>
                    <a:lnTo>
                      <a:pt x="2102" y="171"/>
                    </a:lnTo>
                    <a:lnTo>
                      <a:pt x="2102" y="95"/>
                    </a:lnTo>
                    <a:lnTo>
                      <a:pt x="2102" y="89"/>
                    </a:lnTo>
                    <a:lnTo>
                      <a:pt x="2102" y="84"/>
                    </a:lnTo>
                    <a:lnTo>
                      <a:pt x="2102" y="81"/>
                    </a:lnTo>
                    <a:lnTo>
                      <a:pt x="2101" y="78"/>
                    </a:lnTo>
                    <a:lnTo>
                      <a:pt x="2099" y="75"/>
                    </a:lnTo>
                    <a:lnTo>
                      <a:pt x="2098" y="73"/>
                    </a:lnTo>
                    <a:lnTo>
                      <a:pt x="2096" y="71"/>
                    </a:lnTo>
                    <a:lnTo>
                      <a:pt x="2094" y="69"/>
                    </a:lnTo>
                    <a:lnTo>
                      <a:pt x="2090" y="68"/>
                    </a:lnTo>
                    <a:lnTo>
                      <a:pt x="2087" y="67"/>
                    </a:lnTo>
                    <a:lnTo>
                      <a:pt x="2084" y="66"/>
                    </a:lnTo>
                    <a:lnTo>
                      <a:pt x="2081" y="66"/>
                    </a:lnTo>
                    <a:lnTo>
                      <a:pt x="2074" y="66"/>
                    </a:lnTo>
                    <a:lnTo>
                      <a:pt x="2069" y="68"/>
                    </a:lnTo>
                    <a:lnTo>
                      <a:pt x="2064" y="70"/>
                    </a:lnTo>
                    <a:lnTo>
                      <a:pt x="2059" y="74"/>
                    </a:lnTo>
                    <a:lnTo>
                      <a:pt x="2056" y="79"/>
                    </a:lnTo>
                    <a:lnTo>
                      <a:pt x="2053" y="85"/>
                    </a:lnTo>
                    <a:lnTo>
                      <a:pt x="2052" y="93"/>
                    </a:lnTo>
                    <a:lnTo>
                      <a:pt x="2051" y="101"/>
                    </a:lnTo>
                    <a:lnTo>
                      <a:pt x="2051" y="171"/>
                    </a:lnTo>
                    <a:lnTo>
                      <a:pt x="2030" y="171"/>
                    </a:lnTo>
                    <a:lnTo>
                      <a:pt x="2030" y="93"/>
                    </a:lnTo>
                    <a:lnTo>
                      <a:pt x="2030" y="86"/>
                    </a:lnTo>
                    <a:lnTo>
                      <a:pt x="2029" y="81"/>
                    </a:lnTo>
                    <a:lnTo>
                      <a:pt x="2027" y="76"/>
                    </a:lnTo>
                    <a:lnTo>
                      <a:pt x="2025" y="72"/>
                    </a:lnTo>
                    <a:lnTo>
                      <a:pt x="2022" y="69"/>
                    </a:lnTo>
                    <a:lnTo>
                      <a:pt x="2018" y="67"/>
                    </a:lnTo>
                    <a:lnTo>
                      <a:pt x="2014" y="66"/>
                    </a:lnTo>
                    <a:lnTo>
                      <a:pt x="2009" y="66"/>
                    </a:lnTo>
                    <a:lnTo>
                      <a:pt x="2004" y="66"/>
                    </a:lnTo>
                    <a:lnTo>
                      <a:pt x="2000" y="67"/>
                    </a:lnTo>
                    <a:lnTo>
                      <a:pt x="1996" y="68"/>
                    </a:lnTo>
                    <a:lnTo>
                      <a:pt x="1992" y="70"/>
                    </a:lnTo>
                    <a:lnTo>
                      <a:pt x="1988" y="72"/>
                    </a:lnTo>
                    <a:lnTo>
                      <a:pt x="1985" y="75"/>
                    </a:lnTo>
                    <a:lnTo>
                      <a:pt x="1983" y="79"/>
                    </a:lnTo>
                    <a:lnTo>
                      <a:pt x="1981" y="83"/>
                    </a:lnTo>
                    <a:lnTo>
                      <a:pt x="1980" y="88"/>
                    </a:lnTo>
                    <a:lnTo>
                      <a:pt x="1979" y="94"/>
                    </a:lnTo>
                    <a:lnTo>
                      <a:pt x="1978" y="101"/>
                    </a:lnTo>
                    <a:lnTo>
                      <a:pt x="1978" y="109"/>
                    </a:lnTo>
                    <a:lnTo>
                      <a:pt x="1978" y="171"/>
                    </a:lnTo>
                    <a:lnTo>
                      <a:pt x="1957" y="171"/>
                    </a:lnTo>
                    <a:close/>
                    <a:moveTo>
                      <a:pt x="2150" y="109"/>
                    </a:moveTo>
                    <a:lnTo>
                      <a:pt x="2151" y="93"/>
                    </a:lnTo>
                    <a:lnTo>
                      <a:pt x="2155" y="80"/>
                    </a:lnTo>
                    <a:lnTo>
                      <a:pt x="2160" y="68"/>
                    </a:lnTo>
                    <a:lnTo>
                      <a:pt x="2169" y="58"/>
                    </a:lnTo>
                    <a:lnTo>
                      <a:pt x="2173" y="55"/>
                    </a:lnTo>
                    <a:lnTo>
                      <a:pt x="2177" y="53"/>
                    </a:lnTo>
                    <a:lnTo>
                      <a:pt x="2181" y="51"/>
                    </a:lnTo>
                    <a:lnTo>
                      <a:pt x="2186" y="49"/>
                    </a:lnTo>
                    <a:lnTo>
                      <a:pt x="2190" y="48"/>
                    </a:lnTo>
                    <a:lnTo>
                      <a:pt x="2196" y="46"/>
                    </a:lnTo>
                    <a:lnTo>
                      <a:pt x="2201" y="45"/>
                    </a:lnTo>
                    <a:lnTo>
                      <a:pt x="2207" y="45"/>
                    </a:lnTo>
                    <a:lnTo>
                      <a:pt x="2213" y="45"/>
                    </a:lnTo>
                    <a:lnTo>
                      <a:pt x="2218" y="46"/>
                    </a:lnTo>
                    <a:lnTo>
                      <a:pt x="2224" y="48"/>
                    </a:lnTo>
                    <a:lnTo>
                      <a:pt x="2229" y="50"/>
                    </a:lnTo>
                    <a:lnTo>
                      <a:pt x="2235" y="52"/>
                    </a:lnTo>
                    <a:lnTo>
                      <a:pt x="2239" y="54"/>
                    </a:lnTo>
                    <a:lnTo>
                      <a:pt x="2243" y="57"/>
                    </a:lnTo>
                    <a:lnTo>
                      <a:pt x="2247" y="61"/>
                    </a:lnTo>
                    <a:lnTo>
                      <a:pt x="2255" y="70"/>
                    </a:lnTo>
                    <a:lnTo>
                      <a:pt x="2259" y="81"/>
                    </a:lnTo>
                    <a:lnTo>
                      <a:pt x="2263" y="94"/>
                    </a:lnTo>
                    <a:lnTo>
                      <a:pt x="2264" y="108"/>
                    </a:lnTo>
                    <a:lnTo>
                      <a:pt x="2264" y="119"/>
                    </a:lnTo>
                    <a:lnTo>
                      <a:pt x="2261" y="129"/>
                    </a:lnTo>
                    <a:lnTo>
                      <a:pt x="2259" y="138"/>
                    </a:lnTo>
                    <a:lnTo>
                      <a:pt x="2256" y="145"/>
                    </a:lnTo>
                    <a:lnTo>
                      <a:pt x="2253" y="151"/>
                    </a:lnTo>
                    <a:lnTo>
                      <a:pt x="2247" y="157"/>
                    </a:lnTo>
                    <a:lnTo>
                      <a:pt x="2242" y="161"/>
                    </a:lnTo>
                    <a:lnTo>
                      <a:pt x="2236" y="165"/>
                    </a:lnTo>
                    <a:lnTo>
                      <a:pt x="2229" y="169"/>
                    </a:lnTo>
                    <a:lnTo>
                      <a:pt x="2222" y="171"/>
                    </a:lnTo>
                    <a:lnTo>
                      <a:pt x="2214" y="172"/>
                    </a:lnTo>
                    <a:lnTo>
                      <a:pt x="2207" y="172"/>
                    </a:lnTo>
                    <a:lnTo>
                      <a:pt x="2200" y="172"/>
                    </a:lnTo>
                    <a:lnTo>
                      <a:pt x="2195" y="171"/>
                    </a:lnTo>
                    <a:lnTo>
                      <a:pt x="2188" y="170"/>
                    </a:lnTo>
                    <a:lnTo>
                      <a:pt x="2183" y="169"/>
                    </a:lnTo>
                    <a:lnTo>
                      <a:pt x="2179" y="166"/>
                    </a:lnTo>
                    <a:lnTo>
                      <a:pt x="2173" y="163"/>
                    </a:lnTo>
                    <a:lnTo>
                      <a:pt x="2170" y="160"/>
                    </a:lnTo>
                    <a:lnTo>
                      <a:pt x="2166" y="157"/>
                    </a:lnTo>
                    <a:lnTo>
                      <a:pt x="2158" y="148"/>
                    </a:lnTo>
                    <a:lnTo>
                      <a:pt x="2154" y="136"/>
                    </a:lnTo>
                    <a:lnTo>
                      <a:pt x="2151" y="124"/>
                    </a:lnTo>
                    <a:lnTo>
                      <a:pt x="2150" y="109"/>
                    </a:lnTo>
                    <a:close/>
                    <a:moveTo>
                      <a:pt x="2170" y="109"/>
                    </a:moveTo>
                    <a:lnTo>
                      <a:pt x="2171" y="119"/>
                    </a:lnTo>
                    <a:lnTo>
                      <a:pt x="2173" y="128"/>
                    </a:lnTo>
                    <a:lnTo>
                      <a:pt x="2177" y="135"/>
                    </a:lnTo>
                    <a:lnTo>
                      <a:pt x="2181" y="142"/>
                    </a:lnTo>
                    <a:lnTo>
                      <a:pt x="2186" y="147"/>
                    </a:lnTo>
                    <a:lnTo>
                      <a:pt x="2193" y="150"/>
                    </a:lnTo>
                    <a:lnTo>
                      <a:pt x="2199" y="151"/>
                    </a:lnTo>
                    <a:lnTo>
                      <a:pt x="2207" y="153"/>
                    </a:lnTo>
                    <a:lnTo>
                      <a:pt x="2214" y="151"/>
                    </a:lnTo>
                    <a:lnTo>
                      <a:pt x="2222" y="150"/>
                    </a:lnTo>
                    <a:lnTo>
                      <a:pt x="2227" y="147"/>
                    </a:lnTo>
                    <a:lnTo>
                      <a:pt x="2232" y="142"/>
                    </a:lnTo>
                    <a:lnTo>
                      <a:pt x="2238" y="135"/>
                    </a:lnTo>
                    <a:lnTo>
                      <a:pt x="2241" y="128"/>
                    </a:lnTo>
                    <a:lnTo>
                      <a:pt x="2242" y="119"/>
                    </a:lnTo>
                    <a:lnTo>
                      <a:pt x="2243" y="109"/>
                    </a:lnTo>
                    <a:lnTo>
                      <a:pt x="2242" y="99"/>
                    </a:lnTo>
                    <a:lnTo>
                      <a:pt x="2241" y="90"/>
                    </a:lnTo>
                    <a:lnTo>
                      <a:pt x="2238" y="83"/>
                    </a:lnTo>
                    <a:lnTo>
                      <a:pt x="2232" y="76"/>
                    </a:lnTo>
                    <a:lnTo>
                      <a:pt x="2227" y="71"/>
                    </a:lnTo>
                    <a:lnTo>
                      <a:pt x="2222" y="68"/>
                    </a:lnTo>
                    <a:lnTo>
                      <a:pt x="2214" y="67"/>
                    </a:lnTo>
                    <a:lnTo>
                      <a:pt x="2207" y="66"/>
                    </a:lnTo>
                    <a:lnTo>
                      <a:pt x="2199" y="67"/>
                    </a:lnTo>
                    <a:lnTo>
                      <a:pt x="2193" y="68"/>
                    </a:lnTo>
                    <a:lnTo>
                      <a:pt x="2186" y="71"/>
                    </a:lnTo>
                    <a:lnTo>
                      <a:pt x="2181" y="76"/>
                    </a:lnTo>
                    <a:lnTo>
                      <a:pt x="2177" y="82"/>
                    </a:lnTo>
                    <a:lnTo>
                      <a:pt x="2173" y="89"/>
                    </a:lnTo>
                    <a:lnTo>
                      <a:pt x="2171" y="99"/>
                    </a:lnTo>
                    <a:lnTo>
                      <a:pt x="2170" y="109"/>
                    </a:lnTo>
                    <a:close/>
                    <a:moveTo>
                      <a:pt x="2308" y="171"/>
                    </a:moveTo>
                    <a:lnTo>
                      <a:pt x="2287" y="171"/>
                    </a:lnTo>
                    <a:lnTo>
                      <a:pt x="2287" y="0"/>
                    </a:lnTo>
                    <a:lnTo>
                      <a:pt x="2308" y="0"/>
                    </a:lnTo>
                    <a:lnTo>
                      <a:pt x="2308" y="65"/>
                    </a:lnTo>
                    <a:lnTo>
                      <a:pt x="2311" y="60"/>
                    </a:lnTo>
                    <a:lnTo>
                      <a:pt x="2315" y="56"/>
                    </a:lnTo>
                    <a:lnTo>
                      <a:pt x="2320" y="53"/>
                    </a:lnTo>
                    <a:lnTo>
                      <a:pt x="2324" y="50"/>
                    </a:lnTo>
                    <a:lnTo>
                      <a:pt x="2328" y="49"/>
                    </a:lnTo>
                    <a:lnTo>
                      <a:pt x="2332" y="46"/>
                    </a:lnTo>
                    <a:lnTo>
                      <a:pt x="2337" y="45"/>
                    </a:lnTo>
                    <a:lnTo>
                      <a:pt x="2342" y="45"/>
                    </a:lnTo>
                    <a:lnTo>
                      <a:pt x="2349" y="45"/>
                    </a:lnTo>
                    <a:lnTo>
                      <a:pt x="2354" y="46"/>
                    </a:lnTo>
                    <a:lnTo>
                      <a:pt x="2359" y="48"/>
                    </a:lnTo>
                    <a:lnTo>
                      <a:pt x="2365" y="50"/>
                    </a:lnTo>
                    <a:lnTo>
                      <a:pt x="2369" y="52"/>
                    </a:lnTo>
                    <a:lnTo>
                      <a:pt x="2374" y="55"/>
                    </a:lnTo>
                    <a:lnTo>
                      <a:pt x="2379" y="58"/>
                    </a:lnTo>
                    <a:lnTo>
                      <a:pt x="2382" y="63"/>
                    </a:lnTo>
                    <a:lnTo>
                      <a:pt x="2385" y="67"/>
                    </a:lnTo>
                    <a:lnTo>
                      <a:pt x="2387" y="71"/>
                    </a:lnTo>
                    <a:lnTo>
                      <a:pt x="2389" y="76"/>
                    </a:lnTo>
                    <a:lnTo>
                      <a:pt x="2392" y="82"/>
                    </a:lnTo>
                    <a:lnTo>
                      <a:pt x="2394" y="88"/>
                    </a:lnTo>
                    <a:lnTo>
                      <a:pt x="2395" y="95"/>
                    </a:lnTo>
                    <a:lnTo>
                      <a:pt x="2396" y="101"/>
                    </a:lnTo>
                    <a:lnTo>
                      <a:pt x="2396" y="108"/>
                    </a:lnTo>
                    <a:lnTo>
                      <a:pt x="2395" y="123"/>
                    </a:lnTo>
                    <a:lnTo>
                      <a:pt x="2392" y="135"/>
                    </a:lnTo>
                    <a:lnTo>
                      <a:pt x="2387" y="146"/>
                    </a:lnTo>
                    <a:lnTo>
                      <a:pt x="2380" y="156"/>
                    </a:lnTo>
                    <a:lnTo>
                      <a:pt x="2375" y="160"/>
                    </a:lnTo>
                    <a:lnTo>
                      <a:pt x="2372" y="163"/>
                    </a:lnTo>
                    <a:lnTo>
                      <a:pt x="2368" y="166"/>
                    </a:lnTo>
                    <a:lnTo>
                      <a:pt x="2363" y="169"/>
                    </a:lnTo>
                    <a:lnTo>
                      <a:pt x="2358" y="170"/>
                    </a:lnTo>
                    <a:lnTo>
                      <a:pt x="2353" y="171"/>
                    </a:lnTo>
                    <a:lnTo>
                      <a:pt x="2348" y="172"/>
                    </a:lnTo>
                    <a:lnTo>
                      <a:pt x="2342" y="172"/>
                    </a:lnTo>
                    <a:lnTo>
                      <a:pt x="2337" y="172"/>
                    </a:lnTo>
                    <a:lnTo>
                      <a:pt x="2332" y="171"/>
                    </a:lnTo>
                    <a:lnTo>
                      <a:pt x="2327" y="170"/>
                    </a:lnTo>
                    <a:lnTo>
                      <a:pt x="2323" y="168"/>
                    </a:lnTo>
                    <a:lnTo>
                      <a:pt x="2318" y="164"/>
                    </a:lnTo>
                    <a:lnTo>
                      <a:pt x="2315" y="161"/>
                    </a:lnTo>
                    <a:lnTo>
                      <a:pt x="2311" y="157"/>
                    </a:lnTo>
                    <a:lnTo>
                      <a:pt x="2308" y="151"/>
                    </a:lnTo>
                    <a:lnTo>
                      <a:pt x="2308" y="171"/>
                    </a:lnTo>
                    <a:close/>
                    <a:moveTo>
                      <a:pt x="2308" y="109"/>
                    </a:moveTo>
                    <a:lnTo>
                      <a:pt x="2308" y="118"/>
                    </a:lnTo>
                    <a:lnTo>
                      <a:pt x="2310" y="126"/>
                    </a:lnTo>
                    <a:lnTo>
                      <a:pt x="2311" y="132"/>
                    </a:lnTo>
                    <a:lnTo>
                      <a:pt x="2314" y="138"/>
                    </a:lnTo>
                    <a:lnTo>
                      <a:pt x="2320" y="144"/>
                    </a:lnTo>
                    <a:lnTo>
                      <a:pt x="2326" y="148"/>
                    </a:lnTo>
                    <a:lnTo>
                      <a:pt x="2334" y="151"/>
                    </a:lnTo>
                    <a:lnTo>
                      <a:pt x="2341" y="153"/>
                    </a:lnTo>
                    <a:lnTo>
                      <a:pt x="2348" y="151"/>
                    </a:lnTo>
                    <a:lnTo>
                      <a:pt x="2354" y="150"/>
                    </a:lnTo>
                    <a:lnTo>
                      <a:pt x="2359" y="147"/>
                    </a:lnTo>
                    <a:lnTo>
                      <a:pt x="2365" y="142"/>
                    </a:lnTo>
                    <a:lnTo>
                      <a:pt x="2370" y="135"/>
                    </a:lnTo>
                    <a:lnTo>
                      <a:pt x="2373" y="128"/>
                    </a:lnTo>
                    <a:lnTo>
                      <a:pt x="2374" y="119"/>
                    </a:lnTo>
                    <a:lnTo>
                      <a:pt x="2375" y="109"/>
                    </a:lnTo>
                    <a:lnTo>
                      <a:pt x="2374" y="98"/>
                    </a:lnTo>
                    <a:lnTo>
                      <a:pt x="2373" y="89"/>
                    </a:lnTo>
                    <a:lnTo>
                      <a:pt x="2370" y="82"/>
                    </a:lnTo>
                    <a:lnTo>
                      <a:pt x="2366" y="76"/>
                    </a:lnTo>
                    <a:lnTo>
                      <a:pt x="2360" y="71"/>
                    </a:lnTo>
                    <a:lnTo>
                      <a:pt x="2355" y="68"/>
                    </a:lnTo>
                    <a:lnTo>
                      <a:pt x="2349" y="67"/>
                    </a:lnTo>
                    <a:lnTo>
                      <a:pt x="2342" y="66"/>
                    </a:lnTo>
                    <a:lnTo>
                      <a:pt x="2336" y="67"/>
                    </a:lnTo>
                    <a:lnTo>
                      <a:pt x="2329" y="68"/>
                    </a:lnTo>
                    <a:lnTo>
                      <a:pt x="2324" y="71"/>
                    </a:lnTo>
                    <a:lnTo>
                      <a:pt x="2318" y="76"/>
                    </a:lnTo>
                    <a:lnTo>
                      <a:pt x="2314" y="83"/>
                    </a:lnTo>
                    <a:lnTo>
                      <a:pt x="2311" y="90"/>
                    </a:lnTo>
                    <a:lnTo>
                      <a:pt x="2309" y="99"/>
                    </a:lnTo>
                    <a:lnTo>
                      <a:pt x="2308" y="109"/>
                    </a:lnTo>
                    <a:close/>
                    <a:moveTo>
                      <a:pt x="2422" y="21"/>
                    </a:moveTo>
                    <a:lnTo>
                      <a:pt x="2422" y="0"/>
                    </a:lnTo>
                    <a:lnTo>
                      <a:pt x="2442" y="0"/>
                    </a:lnTo>
                    <a:lnTo>
                      <a:pt x="2442" y="21"/>
                    </a:lnTo>
                    <a:lnTo>
                      <a:pt x="2422" y="21"/>
                    </a:lnTo>
                    <a:close/>
                    <a:moveTo>
                      <a:pt x="2422" y="171"/>
                    </a:moveTo>
                    <a:lnTo>
                      <a:pt x="2422" y="46"/>
                    </a:lnTo>
                    <a:lnTo>
                      <a:pt x="2442" y="46"/>
                    </a:lnTo>
                    <a:lnTo>
                      <a:pt x="2442" y="171"/>
                    </a:lnTo>
                    <a:lnTo>
                      <a:pt x="2422" y="171"/>
                    </a:lnTo>
                    <a:close/>
                    <a:moveTo>
                      <a:pt x="2474" y="171"/>
                    </a:moveTo>
                    <a:lnTo>
                      <a:pt x="2474" y="0"/>
                    </a:lnTo>
                    <a:lnTo>
                      <a:pt x="2495" y="0"/>
                    </a:lnTo>
                    <a:lnTo>
                      <a:pt x="2495" y="171"/>
                    </a:lnTo>
                    <a:lnTo>
                      <a:pt x="2474" y="171"/>
                    </a:lnTo>
                    <a:close/>
                    <a:moveTo>
                      <a:pt x="2613" y="132"/>
                    </a:moveTo>
                    <a:lnTo>
                      <a:pt x="2632" y="136"/>
                    </a:lnTo>
                    <a:lnTo>
                      <a:pt x="2629" y="144"/>
                    </a:lnTo>
                    <a:lnTo>
                      <a:pt x="2625" y="151"/>
                    </a:lnTo>
                    <a:lnTo>
                      <a:pt x="2620" y="158"/>
                    </a:lnTo>
                    <a:lnTo>
                      <a:pt x="2613" y="163"/>
                    </a:lnTo>
                    <a:lnTo>
                      <a:pt x="2610" y="165"/>
                    </a:lnTo>
                    <a:lnTo>
                      <a:pt x="2606" y="168"/>
                    </a:lnTo>
                    <a:lnTo>
                      <a:pt x="2601" y="169"/>
                    </a:lnTo>
                    <a:lnTo>
                      <a:pt x="2597" y="170"/>
                    </a:lnTo>
                    <a:lnTo>
                      <a:pt x="2593" y="171"/>
                    </a:lnTo>
                    <a:lnTo>
                      <a:pt x="2588" y="172"/>
                    </a:lnTo>
                    <a:lnTo>
                      <a:pt x="2583" y="172"/>
                    </a:lnTo>
                    <a:lnTo>
                      <a:pt x="2578" y="172"/>
                    </a:lnTo>
                    <a:lnTo>
                      <a:pt x="2571" y="172"/>
                    </a:lnTo>
                    <a:lnTo>
                      <a:pt x="2565" y="171"/>
                    </a:lnTo>
                    <a:lnTo>
                      <a:pt x="2558" y="170"/>
                    </a:lnTo>
                    <a:lnTo>
                      <a:pt x="2553" y="169"/>
                    </a:lnTo>
                    <a:lnTo>
                      <a:pt x="2548" y="166"/>
                    </a:lnTo>
                    <a:lnTo>
                      <a:pt x="2542" y="163"/>
                    </a:lnTo>
                    <a:lnTo>
                      <a:pt x="2538" y="160"/>
                    </a:lnTo>
                    <a:lnTo>
                      <a:pt x="2534" y="157"/>
                    </a:lnTo>
                    <a:lnTo>
                      <a:pt x="2526" y="148"/>
                    </a:lnTo>
                    <a:lnTo>
                      <a:pt x="2522" y="136"/>
                    </a:lnTo>
                    <a:lnTo>
                      <a:pt x="2519" y="124"/>
                    </a:lnTo>
                    <a:lnTo>
                      <a:pt x="2517" y="110"/>
                    </a:lnTo>
                    <a:lnTo>
                      <a:pt x="2519" y="96"/>
                    </a:lnTo>
                    <a:lnTo>
                      <a:pt x="2522" y="83"/>
                    </a:lnTo>
                    <a:lnTo>
                      <a:pt x="2527" y="71"/>
                    </a:lnTo>
                    <a:lnTo>
                      <a:pt x="2535" y="63"/>
                    </a:lnTo>
                    <a:lnTo>
                      <a:pt x="2539" y="58"/>
                    </a:lnTo>
                    <a:lnTo>
                      <a:pt x="2543" y="55"/>
                    </a:lnTo>
                    <a:lnTo>
                      <a:pt x="2549" y="52"/>
                    </a:lnTo>
                    <a:lnTo>
                      <a:pt x="2553" y="50"/>
                    </a:lnTo>
                    <a:lnTo>
                      <a:pt x="2558" y="48"/>
                    </a:lnTo>
                    <a:lnTo>
                      <a:pt x="2565" y="46"/>
                    </a:lnTo>
                    <a:lnTo>
                      <a:pt x="2570" y="45"/>
                    </a:lnTo>
                    <a:lnTo>
                      <a:pt x="2577" y="45"/>
                    </a:lnTo>
                    <a:lnTo>
                      <a:pt x="2583" y="45"/>
                    </a:lnTo>
                    <a:lnTo>
                      <a:pt x="2588" y="46"/>
                    </a:lnTo>
                    <a:lnTo>
                      <a:pt x="2594" y="48"/>
                    </a:lnTo>
                    <a:lnTo>
                      <a:pt x="2599" y="50"/>
                    </a:lnTo>
                    <a:lnTo>
                      <a:pt x="2605" y="52"/>
                    </a:lnTo>
                    <a:lnTo>
                      <a:pt x="2609" y="54"/>
                    </a:lnTo>
                    <a:lnTo>
                      <a:pt x="2613" y="57"/>
                    </a:lnTo>
                    <a:lnTo>
                      <a:pt x="2617" y="61"/>
                    </a:lnTo>
                    <a:lnTo>
                      <a:pt x="2625" y="70"/>
                    </a:lnTo>
                    <a:lnTo>
                      <a:pt x="2629" y="82"/>
                    </a:lnTo>
                    <a:lnTo>
                      <a:pt x="2632" y="95"/>
                    </a:lnTo>
                    <a:lnTo>
                      <a:pt x="2634" y="109"/>
                    </a:lnTo>
                    <a:lnTo>
                      <a:pt x="2634" y="110"/>
                    </a:lnTo>
                    <a:lnTo>
                      <a:pt x="2634" y="111"/>
                    </a:lnTo>
                    <a:lnTo>
                      <a:pt x="2634" y="113"/>
                    </a:lnTo>
                    <a:lnTo>
                      <a:pt x="2634" y="114"/>
                    </a:lnTo>
                    <a:lnTo>
                      <a:pt x="2539" y="114"/>
                    </a:lnTo>
                    <a:lnTo>
                      <a:pt x="2540" y="123"/>
                    </a:lnTo>
                    <a:lnTo>
                      <a:pt x="2542" y="130"/>
                    </a:lnTo>
                    <a:lnTo>
                      <a:pt x="2545" y="138"/>
                    </a:lnTo>
                    <a:lnTo>
                      <a:pt x="2551" y="143"/>
                    </a:lnTo>
                    <a:lnTo>
                      <a:pt x="2556" y="147"/>
                    </a:lnTo>
                    <a:lnTo>
                      <a:pt x="2563" y="150"/>
                    </a:lnTo>
                    <a:lnTo>
                      <a:pt x="2570" y="151"/>
                    </a:lnTo>
                    <a:lnTo>
                      <a:pt x="2578" y="153"/>
                    </a:lnTo>
                    <a:lnTo>
                      <a:pt x="2584" y="153"/>
                    </a:lnTo>
                    <a:lnTo>
                      <a:pt x="2589" y="151"/>
                    </a:lnTo>
                    <a:lnTo>
                      <a:pt x="2594" y="150"/>
                    </a:lnTo>
                    <a:lnTo>
                      <a:pt x="2599" y="148"/>
                    </a:lnTo>
                    <a:lnTo>
                      <a:pt x="2603" y="145"/>
                    </a:lnTo>
                    <a:lnTo>
                      <a:pt x="2607" y="142"/>
                    </a:lnTo>
                    <a:lnTo>
                      <a:pt x="2610" y="138"/>
                    </a:lnTo>
                    <a:lnTo>
                      <a:pt x="2613" y="132"/>
                    </a:lnTo>
                    <a:close/>
                    <a:moveTo>
                      <a:pt x="2539" y="94"/>
                    </a:moveTo>
                    <a:lnTo>
                      <a:pt x="2613" y="94"/>
                    </a:lnTo>
                    <a:lnTo>
                      <a:pt x="2612" y="87"/>
                    </a:lnTo>
                    <a:lnTo>
                      <a:pt x="2610" y="83"/>
                    </a:lnTo>
                    <a:lnTo>
                      <a:pt x="2608" y="79"/>
                    </a:lnTo>
                    <a:lnTo>
                      <a:pt x="2605" y="75"/>
                    </a:lnTo>
                    <a:lnTo>
                      <a:pt x="2598" y="71"/>
                    </a:lnTo>
                    <a:lnTo>
                      <a:pt x="2592" y="68"/>
                    </a:lnTo>
                    <a:lnTo>
                      <a:pt x="2584" y="67"/>
                    </a:lnTo>
                    <a:lnTo>
                      <a:pt x="2577" y="66"/>
                    </a:lnTo>
                    <a:lnTo>
                      <a:pt x="2569" y="66"/>
                    </a:lnTo>
                    <a:lnTo>
                      <a:pt x="2562" y="68"/>
                    </a:lnTo>
                    <a:lnTo>
                      <a:pt x="2555" y="70"/>
                    </a:lnTo>
                    <a:lnTo>
                      <a:pt x="2550" y="73"/>
                    </a:lnTo>
                    <a:lnTo>
                      <a:pt x="2545" y="78"/>
                    </a:lnTo>
                    <a:lnTo>
                      <a:pt x="2542" y="82"/>
                    </a:lnTo>
                    <a:lnTo>
                      <a:pt x="2540" y="87"/>
                    </a:lnTo>
                    <a:lnTo>
                      <a:pt x="2539" y="94"/>
                    </a:lnTo>
                    <a:close/>
                    <a:moveTo>
                      <a:pt x="2672" y="217"/>
                    </a:moveTo>
                    <a:lnTo>
                      <a:pt x="2657" y="217"/>
                    </a:lnTo>
                    <a:lnTo>
                      <a:pt x="2666" y="203"/>
                    </a:lnTo>
                    <a:lnTo>
                      <a:pt x="2672" y="190"/>
                    </a:lnTo>
                    <a:lnTo>
                      <a:pt x="2679" y="176"/>
                    </a:lnTo>
                    <a:lnTo>
                      <a:pt x="2684" y="162"/>
                    </a:lnTo>
                    <a:lnTo>
                      <a:pt x="2687" y="149"/>
                    </a:lnTo>
                    <a:lnTo>
                      <a:pt x="2691" y="135"/>
                    </a:lnTo>
                    <a:lnTo>
                      <a:pt x="2692" y="123"/>
                    </a:lnTo>
                    <a:lnTo>
                      <a:pt x="2693" y="109"/>
                    </a:lnTo>
                    <a:lnTo>
                      <a:pt x="2693" y="98"/>
                    </a:lnTo>
                    <a:lnTo>
                      <a:pt x="2692" y="87"/>
                    </a:lnTo>
                    <a:lnTo>
                      <a:pt x="2691" y="78"/>
                    </a:lnTo>
                    <a:lnTo>
                      <a:pt x="2688" y="67"/>
                    </a:lnTo>
                    <a:lnTo>
                      <a:pt x="2686" y="58"/>
                    </a:lnTo>
                    <a:lnTo>
                      <a:pt x="2683" y="51"/>
                    </a:lnTo>
                    <a:lnTo>
                      <a:pt x="2680" y="42"/>
                    </a:lnTo>
                    <a:lnTo>
                      <a:pt x="2677" y="35"/>
                    </a:lnTo>
                    <a:lnTo>
                      <a:pt x="2673" y="28"/>
                    </a:lnTo>
                    <a:lnTo>
                      <a:pt x="2669" y="21"/>
                    </a:lnTo>
                    <a:lnTo>
                      <a:pt x="2664" y="11"/>
                    </a:lnTo>
                    <a:lnTo>
                      <a:pt x="2657" y="0"/>
                    </a:lnTo>
                    <a:lnTo>
                      <a:pt x="2672" y="0"/>
                    </a:lnTo>
                    <a:lnTo>
                      <a:pt x="2678" y="8"/>
                    </a:lnTo>
                    <a:lnTo>
                      <a:pt x="2683" y="14"/>
                    </a:lnTo>
                    <a:lnTo>
                      <a:pt x="2687" y="22"/>
                    </a:lnTo>
                    <a:lnTo>
                      <a:pt x="2692" y="28"/>
                    </a:lnTo>
                    <a:lnTo>
                      <a:pt x="2696" y="36"/>
                    </a:lnTo>
                    <a:lnTo>
                      <a:pt x="2699" y="43"/>
                    </a:lnTo>
                    <a:lnTo>
                      <a:pt x="2702" y="50"/>
                    </a:lnTo>
                    <a:lnTo>
                      <a:pt x="2705" y="57"/>
                    </a:lnTo>
                    <a:lnTo>
                      <a:pt x="2709" y="70"/>
                    </a:lnTo>
                    <a:lnTo>
                      <a:pt x="2711" y="83"/>
                    </a:lnTo>
                    <a:lnTo>
                      <a:pt x="2713" y="96"/>
                    </a:lnTo>
                    <a:lnTo>
                      <a:pt x="2713" y="109"/>
                    </a:lnTo>
                    <a:lnTo>
                      <a:pt x="2712" y="124"/>
                    </a:lnTo>
                    <a:lnTo>
                      <a:pt x="2711" y="139"/>
                    </a:lnTo>
                    <a:lnTo>
                      <a:pt x="2707" y="154"/>
                    </a:lnTo>
                    <a:lnTo>
                      <a:pt x="2701" y="168"/>
                    </a:lnTo>
                    <a:lnTo>
                      <a:pt x="2695" y="181"/>
                    </a:lnTo>
                    <a:lnTo>
                      <a:pt x="2688" y="193"/>
                    </a:lnTo>
                    <a:lnTo>
                      <a:pt x="2681" y="206"/>
                    </a:lnTo>
                    <a:lnTo>
                      <a:pt x="2672" y="2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4" name="Freeform 170"/>
              <p:cNvSpPr>
                <a:spLocks noEditPoints="1"/>
              </p:cNvSpPr>
              <p:nvPr/>
            </p:nvSpPr>
            <p:spPr bwMode="auto">
              <a:xfrm>
                <a:off x="881" y="1846"/>
                <a:ext cx="1547" cy="205"/>
              </a:xfrm>
              <a:custGeom>
                <a:avLst/>
                <a:gdLst>
                  <a:gd name="T0" fmla="*/ 109 w 3093"/>
                  <a:gd name="T1" fmla="*/ 90 h 411"/>
                  <a:gd name="T2" fmla="*/ 60 w 3093"/>
                  <a:gd name="T3" fmla="*/ 98 h 411"/>
                  <a:gd name="T4" fmla="*/ 92 w 3093"/>
                  <a:gd name="T5" fmla="*/ 25 h 411"/>
                  <a:gd name="T6" fmla="*/ 558 w 3093"/>
                  <a:gd name="T7" fmla="*/ 13 h 411"/>
                  <a:gd name="T8" fmla="*/ 585 w 3093"/>
                  <a:gd name="T9" fmla="*/ 173 h 411"/>
                  <a:gd name="T10" fmla="*/ 532 w 3093"/>
                  <a:gd name="T11" fmla="*/ 73 h 411"/>
                  <a:gd name="T12" fmla="*/ 643 w 3093"/>
                  <a:gd name="T13" fmla="*/ 174 h 411"/>
                  <a:gd name="T14" fmla="*/ 667 w 3093"/>
                  <a:gd name="T15" fmla="*/ 100 h 411"/>
                  <a:gd name="T16" fmla="*/ 607 w 3093"/>
                  <a:gd name="T17" fmla="*/ 78 h 411"/>
                  <a:gd name="T18" fmla="*/ 710 w 3093"/>
                  <a:gd name="T19" fmla="*/ 93 h 411"/>
                  <a:gd name="T20" fmla="*/ 634 w 3093"/>
                  <a:gd name="T21" fmla="*/ 126 h 411"/>
                  <a:gd name="T22" fmla="*/ 687 w 3093"/>
                  <a:gd name="T23" fmla="*/ 127 h 411"/>
                  <a:gd name="T24" fmla="*/ 840 w 3093"/>
                  <a:gd name="T25" fmla="*/ 81 h 411"/>
                  <a:gd name="T26" fmla="*/ 762 w 3093"/>
                  <a:gd name="T27" fmla="*/ 173 h 411"/>
                  <a:gd name="T28" fmla="*/ 870 w 3093"/>
                  <a:gd name="T29" fmla="*/ 79 h 411"/>
                  <a:gd name="T30" fmla="*/ 906 w 3093"/>
                  <a:gd name="T31" fmla="*/ 153 h 411"/>
                  <a:gd name="T32" fmla="*/ 998 w 3093"/>
                  <a:gd name="T33" fmla="*/ 111 h 411"/>
                  <a:gd name="T34" fmla="*/ 1108 w 3093"/>
                  <a:gd name="T35" fmla="*/ 140 h 411"/>
                  <a:gd name="T36" fmla="*/ 1035 w 3093"/>
                  <a:gd name="T37" fmla="*/ 149 h 411"/>
                  <a:gd name="T38" fmla="*/ 1019 w 3093"/>
                  <a:gd name="T39" fmla="*/ 111 h 411"/>
                  <a:gd name="T40" fmla="*/ 1259 w 3093"/>
                  <a:gd name="T41" fmla="*/ 48 h 411"/>
                  <a:gd name="T42" fmla="*/ 1243 w 3093"/>
                  <a:gd name="T43" fmla="*/ 72 h 411"/>
                  <a:gd name="T44" fmla="*/ 1157 w 3093"/>
                  <a:gd name="T45" fmla="*/ 103 h 411"/>
                  <a:gd name="T46" fmla="*/ 1662 w 3093"/>
                  <a:gd name="T47" fmla="*/ 141 h 411"/>
                  <a:gd name="T48" fmla="*/ 1562 w 3093"/>
                  <a:gd name="T49" fmla="*/ 76 h 411"/>
                  <a:gd name="T50" fmla="*/ 1621 w 3093"/>
                  <a:gd name="T51" fmla="*/ 69 h 411"/>
                  <a:gd name="T52" fmla="*/ 1763 w 3093"/>
                  <a:gd name="T53" fmla="*/ 127 h 411"/>
                  <a:gd name="T54" fmla="*/ 1677 w 3093"/>
                  <a:gd name="T55" fmla="*/ 93 h 411"/>
                  <a:gd name="T56" fmla="*/ 1749 w 3093"/>
                  <a:gd name="T57" fmla="*/ 73 h 411"/>
                  <a:gd name="T58" fmla="*/ 1761 w 3093"/>
                  <a:gd name="T59" fmla="*/ 133 h 411"/>
                  <a:gd name="T60" fmla="*/ 1792 w 3093"/>
                  <a:gd name="T61" fmla="*/ 112 h 411"/>
                  <a:gd name="T62" fmla="*/ 1908 w 3093"/>
                  <a:gd name="T63" fmla="*/ 115 h 411"/>
                  <a:gd name="T64" fmla="*/ 1858 w 3093"/>
                  <a:gd name="T65" fmla="*/ 69 h 411"/>
                  <a:gd name="T66" fmla="*/ 2007 w 3093"/>
                  <a:gd name="T67" fmla="*/ 138 h 411"/>
                  <a:gd name="T68" fmla="*/ 1939 w 3093"/>
                  <a:gd name="T69" fmla="*/ 58 h 411"/>
                  <a:gd name="T70" fmla="*/ 1990 w 3093"/>
                  <a:gd name="T71" fmla="*/ 70 h 411"/>
                  <a:gd name="T72" fmla="*/ 2008 w 3093"/>
                  <a:gd name="T73" fmla="*/ 106 h 411"/>
                  <a:gd name="T74" fmla="*/ 1943 w 3093"/>
                  <a:gd name="T75" fmla="*/ 168 h 411"/>
                  <a:gd name="T76" fmla="*/ 2119 w 3093"/>
                  <a:gd name="T77" fmla="*/ 128 h 411"/>
                  <a:gd name="T78" fmla="*/ 2070 w 3093"/>
                  <a:gd name="T79" fmla="*/ 51 h 411"/>
                  <a:gd name="T80" fmla="*/ 2088 w 3093"/>
                  <a:gd name="T81" fmla="*/ 68 h 411"/>
                  <a:gd name="T82" fmla="*/ 2141 w 3093"/>
                  <a:gd name="T83" fmla="*/ 117 h 411"/>
                  <a:gd name="T84" fmla="*/ 2047 w 3093"/>
                  <a:gd name="T85" fmla="*/ 145 h 411"/>
                  <a:gd name="T86" fmla="*/ 2242 w 3093"/>
                  <a:gd name="T87" fmla="*/ 132 h 411"/>
                  <a:gd name="T88" fmla="*/ 2351 w 3093"/>
                  <a:gd name="T89" fmla="*/ 10 h 411"/>
                  <a:gd name="T90" fmla="*/ 2260 w 3093"/>
                  <a:gd name="T91" fmla="*/ 63 h 411"/>
                  <a:gd name="T92" fmla="*/ 2432 w 3093"/>
                  <a:gd name="T93" fmla="*/ 67 h 411"/>
                  <a:gd name="T94" fmla="*/ 2483 w 3093"/>
                  <a:gd name="T95" fmla="*/ 74 h 411"/>
                  <a:gd name="T96" fmla="*/ 2578 w 3093"/>
                  <a:gd name="T97" fmla="*/ 174 h 411"/>
                  <a:gd name="T98" fmla="*/ 2602 w 3093"/>
                  <a:gd name="T99" fmla="*/ 100 h 411"/>
                  <a:gd name="T100" fmla="*/ 2541 w 3093"/>
                  <a:gd name="T101" fmla="*/ 78 h 411"/>
                  <a:gd name="T102" fmla="*/ 2645 w 3093"/>
                  <a:gd name="T103" fmla="*/ 93 h 411"/>
                  <a:gd name="T104" fmla="*/ 2568 w 3093"/>
                  <a:gd name="T105" fmla="*/ 126 h 411"/>
                  <a:gd name="T106" fmla="*/ 2622 w 3093"/>
                  <a:gd name="T107" fmla="*/ 127 h 411"/>
                  <a:gd name="T108" fmla="*/ 2775 w 3093"/>
                  <a:gd name="T109" fmla="*/ 81 h 411"/>
                  <a:gd name="T110" fmla="*/ 2696 w 3093"/>
                  <a:gd name="T111" fmla="*/ 173 h 411"/>
                  <a:gd name="T112" fmla="*/ 2907 w 3093"/>
                  <a:gd name="T113" fmla="*/ 85 h 411"/>
                  <a:gd name="T114" fmla="*/ 2808 w 3093"/>
                  <a:gd name="T115" fmla="*/ 173 h 411"/>
                  <a:gd name="T116" fmla="*/ 2932 w 3093"/>
                  <a:gd name="T117" fmla="*/ 98 h 411"/>
                  <a:gd name="T118" fmla="*/ 3047 w 3093"/>
                  <a:gd name="T119" fmla="*/ 116 h 411"/>
                  <a:gd name="T120" fmla="*/ 2990 w 3093"/>
                  <a:gd name="T121" fmla="*/ 6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93" h="411">
                    <a:moveTo>
                      <a:pt x="0" y="173"/>
                    </a:moveTo>
                    <a:lnTo>
                      <a:pt x="0" y="3"/>
                    </a:lnTo>
                    <a:lnTo>
                      <a:pt x="74" y="3"/>
                    </a:lnTo>
                    <a:lnTo>
                      <a:pt x="80" y="3"/>
                    </a:lnTo>
                    <a:lnTo>
                      <a:pt x="85" y="3"/>
                    </a:lnTo>
                    <a:lnTo>
                      <a:pt x="89" y="3"/>
                    </a:lnTo>
                    <a:lnTo>
                      <a:pt x="95" y="4"/>
                    </a:lnTo>
                    <a:lnTo>
                      <a:pt x="98" y="4"/>
                    </a:lnTo>
                    <a:lnTo>
                      <a:pt x="102" y="5"/>
                    </a:lnTo>
                    <a:lnTo>
                      <a:pt x="106" y="6"/>
                    </a:lnTo>
                    <a:lnTo>
                      <a:pt x="109" y="7"/>
                    </a:lnTo>
                    <a:lnTo>
                      <a:pt x="114" y="10"/>
                    </a:lnTo>
                    <a:lnTo>
                      <a:pt x="120" y="13"/>
                    </a:lnTo>
                    <a:lnTo>
                      <a:pt x="124" y="18"/>
                    </a:lnTo>
                    <a:lnTo>
                      <a:pt x="127" y="23"/>
                    </a:lnTo>
                    <a:lnTo>
                      <a:pt x="130" y="29"/>
                    </a:lnTo>
                    <a:lnTo>
                      <a:pt x="132" y="36"/>
                    </a:lnTo>
                    <a:lnTo>
                      <a:pt x="135" y="42"/>
                    </a:lnTo>
                    <a:lnTo>
                      <a:pt x="135" y="49"/>
                    </a:lnTo>
                    <a:lnTo>
                      <a:pt x="133" y="57"/>
                    </a:lnTo>
                    <a:lnTo>
                      <a:pt x="131" y="66"/>
                    </a:lnTo>
                    <a:lnTo>
                      <a:pt x="128" y="73"/>
                    </a:lnTo>
                    <a:lnTo>
                      <a:pt x="123" y="80"/>
                    </a:lnTo>
                    <a:lnTo>
                      <a:pt x="120" y="83"/>
                    </a:lnTo>
                    <a:lnTo>
                      <a:pt x="116" y="85"/>
                    </a:lnTo>
                    <a:lnTo>
                      <a:pt x="112" y="88"/>
                    </a:lnTo>
                    <a:lnTo>
                      <a:pt x="109" y="90"/>
                    </a:lnTo>
                    <a:lnTo>
                      <a:pt x="103" y="91"/>
                    </a:lnTo>
                    <a:lnTo>
                      <a:pt x="99" y="94"/>
                    </a:lnTo>
                    <a:lnTo>
                      <a:pt x="93" y="95"/>
                    </a:lnTo>
                    <a:lnTo>
                      <a:pt x="87" y="96"/>
                    </a:lnTo>
                    <a:lnTo>
                      <a:pt x="92" y="98"/>
                    </a:lnTo>
                    <a:lnTo>
                      <a:pt x="95" y="100"/>
                    </a:lnTo>
                    <a:lnTo>
                      <a:pt x="98" y="102"/>
                    </a:lnTo>
                    <a:lnTo>
                      <a:pt x="100" y="104"/>
                    </a:lnTo>
                    <a:lnTo>
                      <a:pt x="104" y="110"/>
                    </a:lnTo>
                    <a:lnTo>
                      <a:pt x="109" y="115"/>
                    </a:lnTo>
                    <a:lnTo>
                      <a:pt x="113" y="120"/>
                    </a:lnTo>
                    <a:lnTo>
                      <a:pt x="117" y="127"/>
                    </a:lnTo>
                    <a:lnTo>
                      <a:pt x="146" y="173"/>
                    </a:lnTo>
                    <a:lnTo>
                      <a:pt x="120" y="173"/>
                    </a:lnTo>
                    <a:lnTo>
                      <a:pt x="98" y="138"/>
                    </a:lnTo>
                    <a:lnTo>
                      <a:pt x="94" y="130"/>
                    </a:lnTo>
                    <a:lnTo>
                      <a:pt x="89" y="124"/>
                    </a:lnTo>
                    <a:lnTo>
                      <a:pt x="85" y="118"/>
                    </a:lnTo>
                    <a:lnTo>
                      <a:pt x="82" y="114"/>
                    </a:lnTo>
                    <a:lnTo>
                      <a:pt x="79" y="110"/>
                    </a:lnTo>
                    <a:lnTo>
                      <a:pt x="76" y="106"/>
                    </a:lnTo>
                    <a:lnTo>
                      <a:pt x="73" y="104"/>
                    </a:lnTo>
                    <a:lnTo>
                      <a:pt x="71" y="102"/>
                    </a:lnTo>
                    <a:lnTo>
                      <a:pt x="68" y="101"/>
                    </a:lnTo>
                    <a:lnTo>
                      <a:pt x="66" y="100"/>
                    </a:lnTo>
                    <a:lnTo>
                      <a:pt x="63" y="99"/>
                    </a:lnTo>
                    <a:lnTo>
                      <a:pt x="60" y="98"/>
                    </a:lnTo>
                    <a:lnTo>
                      <a:pt x="58" y="98"/>
                    </a:lnTo>
                    <a:lnTo>
                      <a:pt x="56" y="97"/>
                    </a:lnTo>
                    <a:lnTo>
                      <a:pt x="53" y="97"/>
                    </a:lnTo>
                    <a:lnTo>
                      <a:pt x="49" y="97"/>
                    </a:lnTo>
                    <a:lnTo>
                      <a:pt x="23" y="97"/>
                    </a:lnTo>
                    <a:lnTo>
                      <a:pt x="23" y="173"/>
                    </a:lnTo>
                    <a:lnTo>
                      <a:pt x="0" y="173"/>
                    </a:lnTo>
                    <a:close/>
                    <a:moveTo>
                      <a:pt x="23" y="76"/>
                    </a:moveTo>
                    <a:lnTo>
                      <a:pt x="70" y="76"/>
                    </a:lnTo>
                    <a:lnTo>
                      <a:pt x="78" y="76"/>
                    </a:lnTo>
                    <a:lnTo>
                      <a:pt x="84" y="75"/>
                    </a:lnTo>
                    <a:lnTo>
                      <a:pt x="89" y="74"/>
                    </a:lnTo>
                    <a:lnTo>
                      <a:pt x="94" y="73"/>
                    </a:lnTo>
                    <a:lnTo>
                      <a:pt x="98" y="72"/>
                    </a:lnTo>
                    <a:lnTo>
                      <a:pt x="102" y="70"/>
                    </a:lnTo>
                    <a:lnTo>
                      <a:pt x="106" y="67"/>
                    </a:lnTo>
                    <a:lnTo>
                      <a:pt x="108" y="64"/>
                    </a:lnTo>
                    <a:lnTo>
                      <a:pt x="109" y="60"/>
                    </a:lnTo>
                    <a:lnTo>
                      <a:pt x="111" y="57"/>
                    </a:lnTo>
                    <a:lnTo>
                      <a:pt x="112" y="54"/>
                    </a:lnTo>
                    <a:lnTo>
                      <a:pt x="112" y="50"/>
                    </a:lnTo>
                    <a:lnTo>
                      <a:pt x="111" y="44"/>
                    </a:lnTo>
                    <a:lnTo>
                      <a:pt x="110" y="39"/>
                    </a:lnTo>
                    <a:lnTo>
                      <a:pt x="107" y="35"/>
                    </a:lnTo>
                    <a:lnTo>
                      <a:pt x="103" y="30"/>
                    </a:lnTo>
                    <a:lnTo>
                      <a:pt x="98" y="27"/>
                    </a:lnTo>
                    <a:lnTo>
                      <a:pt x="92" y="25"/>
                    </a:lnTo>
                    <a:lnTo>
                      <a:pt x="84" y="23"/>
                    </a:lnTo>
                    <a:lnTo>
                      <a:pt x="75" y="23"/>
                    </a:lnTo>
                    <a:lnTo>
                      <a:pt x="23" y="23"/>
                    </a:lnTo>
                    <a:lnTo>
                      <a:pt x="23" y="76"/>
                    </a:lnTo>
                    <a:close/>
                    <a:moveTo>
                      <a:pt x="241" y="69"/>
                    </a:moveTo>
                    <a:lnTo>
                      <a:pt x="241" y="49"/>
                    </a:lnTo>
                    <a:lnTo>
                      <a:pt x="261" y="49"/>
                    </a:lnTo>
                    <a:lnTo>
                      <a:pt x="261" y="69"/>
                    </a:lnTo>
                    <a:lnTo>
                      <a:pt x="241" y="69"/>
                    </a:lnTo>
                    <a:close/>
                    <a:moveTo>
                      <a:pt x="241" y="173"/>
                    </a:moveTo>
                    <a:lnTo>
                      <a:pt x="241" y="153"/>
                    </a:lnTo>
                    <a:lnTo>
                      <a:pt x="261" y="153"/>
                    </a:lnTo>
                    <a:lnTo>
                      <a:pt x="261" y="173"/>
                    </a:lnTo>
                    <a:lnTo>
                      <a:pt x="241" y="173"/>
                    </a:lnTo>
                    <a:close/>
                    <a:moveTo>
                      <a:pt x="439" y="173"/>
                    </a:moveTo>
                    <a:lnTo>
                      <a:pt x="439" y="3"/>
                    </a:lnTo>
                    <a:lnTo>
                      <a:pt x="513" y="3"/>
                    </a:lnTo>
                    <a:lnTo>
                      <a:pt x="518" y="3"/>
                    </a:lnTo>
                    <a:lnTo>
                      <a:pt x="524" y="3"/>
                    </a:lnTo>
                    <a:lnTo>
                      <a:pt x="528" y="3"/>
                    </a:lnTo>
                    <a:lnTo>
                      <a:pt x="534" y="4"/>
                    </a:lnTo>
                    <a:lnTo>
                      <a:pt x="537" y="4"/>
                    </a:lnTo>
                    <a:lnTo>
                      <a:pt x="541" y="5"/>
                    </a:lnTo>
                    <a:lnTo>
                      <a:pt x="544" y="6"/>
                    </a:lnTo>
                    <a:lnTo>
                      <a:pt x="548" y="7"/>
                    </a:lnTo>
                    <a:lnTo>
                      <a:pt x="553" y="10"/>
                    </a:lnTo>
                    <a:lnTo>
                      <a:pt x="558" y="13"/>
                    </a:lnTo>
                    <a:lnTo>
                      <a:pt x="563" y="18"/>
                    </a:lnTo>
                    <a:lnTo>
                      <a:pt x="566" y="23"/>
                    </a:lnTo>
                    <a:lnTo>
                      <a:pt x="569" y="29"/>
                    </a:lnTo>
                    <a:lnTo>
                      <a:pt x="571" y="36"/>
                    </a:lnTo>
                    <a:lnTo>
                      <a:pt x="573" y="42"/>
                    </a:lnTo>
                    <a:lnTo>
                      <a:pt x="573" y="49"/>
                    </a:lnTo>
                    <a:lnTo>
                      <a:pt x="572" y="57"/>
                    </a:lnTo>
                    <a:lnTo>
                      <a:pt x="570" y="66"/>
                    </a:lnTo>
                    <a:lnTo>
                      <a:pt x="567" y="73"/>
                    </a:lnTo>
                    <a:lnTo>
                      <a:pt x="562" y="80"/>
                    </a:lnTo>
                    <a:lnTo>
                      <a:pt x="558" y="83"/>
                    </a:lnTo>
                    <a:lnTo>
                      <a:pt x="555" y="85"/>
                    </a:lnTo>
                    <a:lnTo>
                      <a:pt x="551" y="88"/>
                    </a:lnTo>
                    <a:lnTo>
                      <a:pt x="548" y="90"/>
                    </a:lnTo>
                    <a:lnTo>
                      <a:pt x="542" y="91"/>
                    </a:lnTo>
                    <a:lnTo>
                      <a:pt x="538" y="94"/>
                    </a:lnTo>
                    <a:lnTo>
                      <a:pt x="531" y="95"/>
                    </a:lnTo>
                    <a:lnTo>
                      <a:pt x="526" y="96"/>
                    </a:lnTo>
                    <a:lnTo>
                      <a:pt x="530" y="98"/>
                    </a:lnTo>
                    <a:lnTo>
                      <a:pt x="534" y="100"/>
                    </a:lnTo>
                    <a:lnTo>
                      <a:pt x="537" y="102"/>
                    </a:lnTo>
                    <a:lnTo>
                      <a:pt x="539" y="104"/>
                    </a:lnTo>
                    <a:lnTo>
                      <a:pt x="543" y="110"/>
                    </a:lnTo>
                    <a:lnTo>
                      <a:pt x="548" y="115"/>
                    </a:lnTo>
                    <a:lnTo>
                      <a:pt x="552" y="120"/>
                    </a:lnTo>
                    <a:lnTo>
                      <a:pt x="556" y="127"/>
                    </a:lnTo>
                    <a:lnTo>
                      <a:pt x="585" y="173"/>
                    </a:lnTo>
                    <a:lnTo>
                      <a:pt x="558" y="173"/>
                    </a:lnTo>
                    <a:lnTo>
                      <a:pt x="537" y="138"/>
                    </a:lnTo>
                    <a:lnTo>
                      <a:pt x="532" y="130"/>
                    </a:lnTo>
                    <a:lnTo>
                      <a:pt x="528" y="124"/>
                    </a:lnTo>
                    <a:lnTo>
                      <a:pt x="524" y="118"/>
                    </a:lnTo>
                    <a:lnTo>
                      <a:pt x="521" y="114"/>
                    </a:lnTo>
                    <a:lnTo>
                      <a:pt x="517" y="110"/>
                    </a:lnTo>
                    <a:lnTo>
                      <a:pt x="515" y="106"/>
                    </a:lnTo>
                    <a:lnTo>
                      <a:pt x="512" y="104"/>
                    </a:lnTo>
                    <a:lnTo>
                      <a:pt x="510" y="102"/>
                    </a:lnTo>
                    <a:lnTo>
                      <a:pt x="507" y="101"/>
                    </a:lnTo>
                    <a:lnTo>
                      <a:pt x="505" y="100"/>
                    </a:lnTo>
                    <a:lnTo>
                      <a:pt x="501" y="99"/>
                    </a:lnTo>
                    <a:lnTo>
                      <a:pt x="499" y="98"/>
                    </a:lnTo>
                    <a:lnTo>
                      <a:pt x="497" y="98"/>
                    </a:lnTo>
                    <a:lnTo>
                      <a:pt x="495" y="97"/>
                    </a:lnTo>
                    <a:lnTo>
                      <a:pt x="492" y="97"/>
                    </a:lnTo>
                    <a:lnTo>
                      <a:pt x="487" y="97"/>
                    </a:lnTo>
                    <a:lnTo>
                      <a:pt x="461" y="97"/>
                    </a:lnTo>
                    <a:lnTo>
                      <a:pt x="461" y="173"/>
                    </a:lnTo>
                    <a:lnTo>
                      <a:pt x="439" y="173"/>
                    </a:lnTo>
                    <a:close/>
                    <a:moveTo>
                      <a:pt x="461" y="76"/>
                    </a:moveTo>
                    <a:lnTo>
                      <a:pt x="509" y="76"/>
                    </a:lnTo>
                    <a:lnTo>
                      <a:pt x="516" y="76"/>
                    </a:lnTo>
                    <a:lnTo>
                      <a:pt x="523" y="75"/>
                    </a:lnTo>
                    <a:lnTo>
                      <a:pt x="528" y="74"/>
                    </a:lnTo>
                    <a:lnTo>
                      <a:pt x="532" y="73"/>
                    </a:lnTo>
                    <a:lnTo>
                      <a:pt x="537" y="72"/>
                    </a:lnTo>
                    <a:lnTo>
                      <a:pt x="541" y="70"/>
                    </a:lnTo>
                    <a:lnTo>
                      <a:pt x="544" y="67"/>
                    </a:lnTo>
                    <a:lnTo>
                      <a:pt x="546" y="64"/>
                    </a:lnTo>
                    <a:lnTo>
                      <a:pt x="548" y="60"/>
                    </a:lnTo>
                    <a:lnTo>
                      <a:pt x="550" y="57"/>
                    </a:lnTo>
                    <a:lnTo>
                      <a:pt x="551" y="54"/>
                    </a:lnTo>
                    <a:lnTo>
                      <a:pt x="551" y="50"/>
                    </a:lnTo>
                    <a:lnTo>
                      <a:pt x="550" y="44"/>
                    </a:lnTo>
                    <a:lnTo>
                      <a:pt x="549" y="39"/>
                    </a:lnTo>
                    <a:lnTo>
                      <a:pt x="545" y="35"/>
                    </a:lnTo>
                    <a:lnTo>
                      <a:pt x="542" y="30"/>
                    </a:lnTo>
                    <a:lnTo>
                      <a:pt x="537" y="27"/>
                    </a:lnTo>
                    <a:lnTo>
                      <a:pt x="530" y="25"/>
                    </a:lnTo>
                    <a:lnTo>
                      <a:pt x="523" y="23"/>
                    </a:lnTo>
                    <a:lnTo>
                      <a:pt x="514" y="23"/>
                    </a:lnTo>
                    <a:lnTo>
                      <a:pt x="461" y="23"/>
                    </a:lnTo>
                    <a:lnTo>
                      <a:pt x="461" y="76"/>
                    </a:lnTo>
                    <a:close/>
                    <a:moveTo>
                      <a:pt x="689" y="159"/>
                    </a:moveTo>
                    <a:lnTo>
                      <a:pt x="683" y="163"/>
                    </a:lnTo>
                    <a:lnTo>
                      <a:pt x="678" y="166"/>
                    </a:lnTo>
                    <a:lnTo>
                      <a:pt x="671" y="170"/>
                    </a:lnTo>
                    <a:lnTo>
                      <a:pt x="666" y="172"/>
                    </a:lnTo>
                    <a:lnTo>
                      <a:pt x="660" y="173"/>
                    </a:lnTo>
                    <a:lnTo>
                      <a:pt x="655" y="173"/>
                    </a:lnTo>
                    <a:lnTo>
                      <a:pt x="650" y="174"/>
                    </a:lnTo>
                    <a:lnTo>
                      <a:pt x="643" y="174"/>
                    </a:lnTo>
                    <a:lnTo>
                      <a:pt x="634" y="174"/>
                    </a:lnTo>
                    <a:lnTo>
                      <a:pt x="626" y="172"/>
                    </a:lnTo>
                    <a:lnTo>
                      <a:pt x="619" y="170"/>
                    </a:lnTo>
                    <a:lnTo>
                      <a:pt x="612" y="165"/>
                    </a:lnTo>
                    <a:lnTo>
                      <a:pt x="608" y="160"/>
                    </a:lnTo>
                    <a:lnTo>
                      <a:pt x="605" y="155"/>
                    </a:lnTo>
                    <a:lnTo>
                      <a:pt x="602" y="148"/>
                    </a:lnTo>
                    <a:lnTo>
                      <a:pt x="601" y="141"/>
                    </a:lnTo>
                    <a:lnTo>
                      <a:pt x="601" y="136"/>
                    </a:lnTo>
                    <a:lnTo>
                      <a:pt x="602" y="132"/>
                    </a:lnTo>
                    <a:lnTo>
                      <a:pt x="603" y="128"/>
                    </a:lnTo>
                    <a:lnTo>
                      <a:pt x="606" y="125"/>
                    </a:lnTo>
                    <a:lnTo>
                      <a:pt x="608" y="120"/>
                    </a:lnTo>
                    <a:lnTo>
                      <a:pt x="610" y="117"/>
                    </a:lnTo>
                    <a:lnTo>
                      <a:pt x="613" y="115"/>
                    </a:lnTo>
                    <a:lnTo>
                      <a:pt x="616" y="113"/>
                    </a:lnTo>
                    <a:lnTo>
                      <a:pt x="620" y="111"/>
                    </a:lnTo>
                    <a:lnTo>
                      <a:pt x="624" y="109"/>
                    </a:lnTo>
                    <a:lnTo>
                      <a:pt x="627" y="108"/>
                    </a:lnTo>
                    <a:lnTo>
                      <a:pt x="631" y="105"/>
                    </a:lnTo>
                    <a:lnTo>
                      <a:pt x="635" y="104"/>
                    </a:lnTo>
                    <a:lnTo>
                      <a:pt x="639" y="103"/>
                    </a:lnTo>
                    <a:lnTo>
                      <a:pt x="644" y="103"/>
                    </a:lnTo>
                    <a:lnTo>
                      <a:pt x="650" y="102"/>
                    </a:lnTo>
                    <a:lnTo>
                      <a:pt x="656" y="102"/>
                    </a:lnTo>
                    <a:lnTo>
                      <a:pt x="662" y="101"/>
                    </a:lnTo>
                    <a:lnTo>
                      <a:pt x="667" y="100"/>
                    </a:lnTo>
                    <a:lnTo>
                      <a:pt x="672" y="99"/>
                    </a:lnTo>
                    <a:lnTo>
                      <a:pt x="677" y="99"/>
                    </a:lnTo>
                    <a:lnTo>
                      <a:pt x="680" y="98"/>
                    </a:lnTo>
                    <a:lnTo>
                      <a:pt x="684" y="97"/>
                    </a:lnTo>
                    <a:lnTo>
                      <a:pt x="687" y="96"/>
                    </a:lnTo>
                    <a:lnTo>
                      <a:pt x="687" y="94"/>
                    </a:lnTo>
                    <a:lnTo>
                      <a:pt x="687" y="93"/>
                    </a:lnTo>
                    <a:lnTo>
                      <a:pt x="687" y="91"/>
                    </a:lnTo>
                    <a:lnTo>
                      <a:pt x="687" y="90"/>
                    </a:lnTo>
                    <a:lnTo>
                      <a:pt x="687" y="85"/>
                    </a:lnTo>
                    <a:lnTo>
                      <a:pt x="686" y="81"/>
                    </a:lnTo>
                    <a:lnTo>
                      <a:pt x="684" y="78"/>
                    </a:lnTo>
                    <a:lnTo>
                      <a:pt x="681" y="74"/>
                    </a:lnTo>
                    <a:lnTo>
                      <a:pt x="677" y="71"/>
                    </a:lnTo>
                    <a:lnTo>
                      <a:pt x="671" y="69"/>
                    </a:lnTo>
                    <a:lnTo>
                      <a:pt x="665" y="68"/>
                    </a:lnTo>
                    <a:lnTo>
                      <a:pt x="657" y="68"/>
                    </a:lnTo>
                    <a:lnTo>
                      <a:pt x="651" y="68"/>
                    </a:lnTo>
                    <a:lnTo>
                      <a:pt x="645" y="69"/>
                    </a:lnTo>
                    <a:lnTo>
                      <a:pt x="640" y="70"/>
                    </a:lnTo>
                    <a:lnTo>
                      <a:pt x="636" y="72"/>
                    </a:lnTo>
                    <a:lnTo>
                      <a:pt x="632" y="75"/>
                    </a:lnTo>
                    <a:lnTo>
                      <a:pt x="630" y="79"/>
                    </a:lnTo>
                    <a:lnTo>
                      <a:pt x="628" y="83"/>
                    </a:lnTo>
                    <a:lnTo>
                      <a:pt x="626" y="88"/>
                    </a:lnTo>
                    <a:lnTo>
                      <a:pt x="606" y="84"/>
                    </a:lnTo>
                    <a:lnTo>
                      <a:pt x="607" y="78"/>
                    </a:lnTo>
                    <a:lnTo>
                      <a:pt x="609" y="72"/>
                    </a:lnTo>
                    <a:lnTo>
                      <a:pt x="611" y="68"/>
                    </a:lnTo>
                    <a:lnTo>
                      <a:pt x="614" y="64"/>
                    </a:lnTo>
                    <a:lnTo>
                      <a:pt x="617" y="59"/>
                    </a:lnTo>
                    <a:lnTo>
                      <a:pt x="623" y="56"/>
                    </a:lnTo>
                    <a:lnTo>
                      <a:pt x="627" y="54"/>
                    </a:lnTo>
                    <a:lnTo>
                      <a:pt x="634" y="52"/>
                    </a:lnTo>
                    <a:lnTo>
                      <a:pt x="640" y="50"/>
                    </a:lnTo>
                    <a:lnTo>
                      <a:pt x="646" y="49"/>
                    </a:lnTo>
                    <a:lnTo>
                      <a:pt x="654" y="48"/>
                    </a:lnTo>
                    <a:lnTo>
                      <a:pt x="662" y="48"/>
                    </a:lnTo>
                    <a:lnTo>
                      <a:pt x="669" y="48"/>
                    </a:lnTo>
                    <a:lnTo>
                      <a:pt x="677" y="49"/>
                    </a:lnTo>
                    <a:lnTo>
                      <a:pt x="682" y="50"/>
                    </a:lnTo>
                    <a:lnTo>
                      <a:pt x="687" y="51"/>
                    </a:lnTo>
                    <a:lnTo>
                      <a:pt x="692" y="53"/>
                    </a:lnTo>
                    <a:lnTo>
                      <a:pt x="696" y="55"/>
                    </a:lnTo>
                    <a:lnTo>
                      <a:pt x="699" y="57"/>
                    </a:lnTo>
                    <a:lnTo>
                      <a:pt x="702" y="60"/>
                    </a:lnTo>
                    <a:lnTo>
                      <a:pt x="705" y="64"/>
                    </a:lnTo>
                    <a:lnTo>
                      <a:pt x="706" y="67"/>
                    </a:lnTo>
                    <a:lnTo>
                      <a:pt x="708" y="70"/>
                    </a:lnTo>
                    <a:lnTo>
                      <a:pt x="709" y="74"/>
                    </a:lnTo>
                    <a:lnTo>
                      <a:pt x="709" y="78"/>
                    </a:lnTo>
                    <a:lnTo>
                      <a:pt x="710" y="82"/>
                    </a:lnTo>
                    <a:lnTo>
                      <a:pt x="710" y="87"/>
                    </a:lnTo>
                    <a:lnTo>
                      <a:pt x="710" y="93"/>
                    </a:lnTo>
                    <a:lnTo>
                      <a:pt x="710" y="119"/>
                    </a:lnTo>
                    <a:lnTo>
                      <a:pt x="710" y="132"/>
                    </a:lnTo>
                    <a:lnTo>
                      <a:pt x="710" y="142"/>
                    </a:lnTo>
                    <a:lnTo>
                      <a:pt x="710" y="150"/>
                    </a:lnTo>
                    <a:lnTo>
                      <a:pt x="711" y="156"/>
                    </a:lnTo>
                    <a:lnTo>
                      <a:pt x="711" y="160"/>
                    </a:lnTo>
                    <a:lnTo>
                      <a:pt x="712" y="164"/>
                    </a:lnTo>
                    <a:lnTo>
                      <a:pt x="714" y="169"/>
                    </a:lnTo>
                    <a:lnTo>
                      <a:pt x="715" y="173"/>
                    </a:lnTo>
                    <a:lnTo>
                      <a:pt x="695" y="173"/>
                    </a:lnTo>
                    <a:lnTo>
                      <a:pt x="693" y="170"/>
                    </a:lnTo>
                    <a:lnTo>
                      <a:pt x="691" y="166"/>
                    </a:lnTo>
                    <a:lnTo>
                      <a:pt x="689" y="163"/>
                    </a:lnTo>
                    <a:lnTo>
                      <a:pt x="689" y="159"/>
                    </a:lnTo>
                    <a:close/>
                    <a:moveTo>
                      <a:pt x="687" y="116"/>
                    </a:moveTo>
                    <a:lnTo>
                      <a:pt x="684" y="117"/>
                    </a:lnTo>
                    <a:lnTo>
                      <a:pt x="681" y="117"/>
                    </a:lnTo>
                    <a:lnTo>
                      <a:pt x="677" y="118"/>
                    </a:lnTo>
                    <a:lnTo>
                      <a:pt x="673" y="119"/>
                    </a:lnTo>
                    <a:lnTo>
                      <a:pt x="668" y="120"/>
                    </a:lnTo>
                    <a:lnTo>
                      <a:pt x="664" y="120"/>
                    </a:lnTo>
                    <a:lnTo>
                      <a:pt x="657" y="121"/>
                    </a:lnTo>
                    <a:lnTo>
                      <a:pt x="652" y="123"/>
                    </a:lnTo>
                    <a:lnTo>
                      <a:pt x="645" y="124"/>
                    </a:lnTo>
                    <a:lnTo>
                      <a:pt x="641" y="124"/>
                    </a:lnTo>
                    <a:lnTo>
                      <a:pt x="637" y="125"/>
                    </a:lnTo>
                    <a:lnTo>
                      <a:pt x="634" y="126"/>
                    </a:lnTo>
                    <a:lnTo>
                      <a:pt x="631" y="127"/>
                    </a:lnTo>
                    <a:lnTo>
                      <a:pt x="629" y="128"/>
                    </a:lnTo>
                    <a:lnTo>
                      <a:pt x="627" y="130"/>
                    </a:lnTo>
                    <a:lnTo>
                      <a:pt x="625" y="131"/>
                    </a:lnTo>
                    <a:lnTo>
                      <a:pt x="624" y="133"/>
                    </a:lnTo>
                    <a:lnTo>
                      <a:pt x="623" y="135"/>
                    </a:lnTo>
                    <a:lnTo>
                      <a:pt x="622" y="138"/>
                    </a:lnTo>
                    <a:lnTo>
                      <a:pt x="622" y="140"/>
                    </a:lnTo>
                    <a:lnTo>
                      <a:pt x="622" y="143"/>
                    </a:lnTo>
                    <a:lnTo>
                      <a:pt x="624" y="145"/>
                    </a:lnTo>
                    <a:lnTo>
                      <a:pt x="625" y="148"/>
                    </a:lnTo>
                    <a:lnTo>
                      <a:pt x="628" y="150"/>
                    </a:lnTo>
                    <a:lnTo>
                      <a:pt x="631" y="153"/>
                    </a:lnTo>
                    <a:lnTo>
                      <a:pt x="637" y="154"/>
                    </a:lnTo>
                    <a:lnTo>
                      <a:pt x="641" y="155"/>
                    </a:lnTo>
                    <a:lnTo>
                      <a:pt x="648" y="155"/>
                    </a:lnTo>
                    <a:lnTo>
                      <a:pt x="654" y="155"/>
                    </a:lnTo>
                    <a:lnTo>
                      <a:pt x="659" y="154"/>
                    </a:lnTo>
                    <a:lnTo>
                      <a:pt x="665" y="153"/>
                    </a:lnTo>
                    <a:lnTo>
                      <a:pt x="669" y="150"/>
                    </a:lnTo>
                    <a:lnTo>
                      <a:pt x="673" y="148"/>
                    </a:lnTo>
                    <a:lnTo>
                      <a:pt x="678" y="145"/>
                    </a:lnTo>
                    <a:lnTo>
                      <a:pt x="681" y="142"/>
                    </a:lnTo>
                    <a:lnTo>
                      <a:pt x="684" y="138"/>
                    </a:lnTo>
                    <a:lnTo>
                      <a:pt x="685" y="134"/>
                    </a:lnTo>
                    <a:lnTo>
                      <a:pt x="686" y="131"/>
                    </a:lnTo>
                    <a:lnTo>
                      <a:pt x="687" y="127"/>
                    </a:lnTo>
                    <a:lnTo>
                      <a:pt x="687" y="121"/>
                    </a:lnTo>
                    <a:lnTo>
                      <a:pt x="687" y="116"/>
                    </a:lnTo>
                    <a:close/>
                    <a:moveTo>
                      <a:pt x="741" y="173"/>
                    </a:moveTo>
                    <a:lnTo>
                      <a:pt x="741" y="49"/>
                    </a:lnTo>
                    <a:lnTo>
                      <a:pt x="762" y="49"/>
                    </a:lnTo>
                    <a:lnTo>
                      <a:pt x="762" y="67"/>
                    </a:lnTo>
                    <a:lnTo>
                      <a:pt x="765" y="63"/>
                    </a:lnTo>
                    <a:lnTo>
                      <a:pt x="769" y="58"/>
                    </a:lnTo>
                    <a:lnTo>
                      <a:pt x="773" y="55"/>
                    </a:lnTo>
                    <a:lnTo>
                      <a:pt x="778" y="52"/>
                    </a:lnTo>
                    <a:lnTo>
                      <a:pt x="782" y="51"/>
                    </a:lnTo>
                    <a:lnTo>
                      <a:pt x="787" y="49"/>
                    </a:lnTo>
                    <a:lnTo>
                      <a:pt x="794" y="48"/>
                    </a:lnTo>
                    <a:lnTo>
                      <a:pt x="799" y="48"/>
                    </a:lnTo>
                    <a:lnTo>
                      <a:pt x="805" y="48"/>
                    </a:lnTo>
                    <a:lnTo>
                      <a:pt x="810" y="49"/>
                    </a:lnTo>
                    <a:lnTo>
                      <a:pt x="814" y="50"/>
                    </a:lnTo>
                    <a:lnTo>
                      <a:pt x="820" y="51"/>
                    </a:lnTo>
                    <a:lnTo>
                      <a:pt x="824" y="53"/>
                    </a:lnTo>
                    <a:lnTo>
                      <a:pt x="827" y="56"/>
                    </a:lnTo>
                    <a:lnTo>
                      <a:pt x="830" y="58"/>
                    </a:lnTo>
                    <a:lnTo>
                      <a:pt x="833" y="61"/>
                    </a:lnTo>
                    <a:lnTo>
                      <a:pt x="835" y="65"/>
                    </a:lnTo>
                    <a:lnTo>
                      <a:pt x="837" y="69"/>
                    </a:lnTo>
                    <a:lnTo>
                      <a:pt x="838" y="73"/>
                    </a:lnTo>
                    <a:lnTo>
                      <a:pt x="839" y="78"/>
                    </a:lnTo>
                    <a:lnTo>
                      <a:pt x="840" y="81"/>
                    </a:lnTo>
                    <a:lnTo>
                      <a:pt x="840" y="85"/>
                    </a:lnTo>
                    <a:lnTo>
                      <a:pt x="840" y="91"/>
                    </a:lnTo>
                    <a:lnTo>
                      <a:pt x="840" y="98"/>
                    </a:lnTo>
                    <a:lnTo>
                      <a:pt x="840" y="173"/>
                    </a:lnTo>
                    <a:lnTo>
                      <a:pt x="820" y="173"/>
                    </a:lnTo>
                    <a:lnTo>
                      <a:pt x="820" y="100"/>
                    </a:lnTo>
                    <a:lnTo>
                      <a:pt x="820" y="94"/>
                    </a:lnTo>
                    <a:lnTo>
                      <a:pt x="819" y="88"/>
                    </a:lnTo>
                    <a:lnTo>
                      <a:pt x="819" y="84"/>
                    </a:lnTo>
                    <a:lnTo>
                      <a:pt x="817" y="81"/>
                    </a:lnTo>
                    <a:lnTo>
                      <a:pt x="815" y="79"/>
                    </a:lnTo>
                    <a:lnTo>
                      <a:pt x="813" y="75"/>
                    </a:lnTo>
                    <a:lnTo>
                      <a:pt x="811" y="73"/>
                    </a:lnTo>
                    <a:lnTo>
                      <a:pt x="809" y="71"/>
                    </a:lnTo>
                    <a:lnTo>
                      <a:pt x="806" y="70"/>
                    </a:lnTo>
                    <a:lnTo>
                      <a:pt x="801" y="69"/>
                    </a:lnTo>
                    <a:lnTo>
                      <a:pt x="798" y="68"/>
                    </a:lnTo>
                    <a:lnTo>
                      <a:pt x="794" y="68"/>
                    </a:lnTo>
                    <a:lnTo>
                      <a:pt x="787" y="68"/>
                    </a:lnTo>
                    <a:lnTo>
                      <a:pt x="782" y="70"/>
                    </a:lnTo>
                    <a:lnTo>
                      <a:pt x="777" y="72"/>
                    </a:lnTo>
                    <a:lnTo>
                      <a:pt x="771" y="75"/>
                    </a:lnTo>
                    <a:lnTo>
                      <a:pt x="767" y="81"/>
                    </a:lnTo>
                    <a:lnTo>
                      <a:pt x="764" y="88"/>
                    </a:lnTo>
                    <a:lnTo>
                      <a:pt x="763" y="97"/>
                    </a:lnTo>
                    <a:lnTo>
                      <a:pt x="762" y="108"/>
                    </a:lnTo>
                    <a:lnTo>
                      <a:pt x="762" y="173"/>
                    </a:lnTo>
                    <a:lnTo>
                      <a:pt x="741" y="173"/>
                    </a:lnTo>
                    <a:close/>
                    <a:moveTo>
                      <a:pt x="952" y="173"/>
                    </a:moveTo>
                    <a:lnTo>
                      <a:pt x="952" y="154"/>
                    </a:lnTo>
                    <a:lnTo>
                      <a:pt x="949" y="159"/>
                    </a:lnTo>
                    <a:lnTo>
                      <a:pt x="945" y="162"/>
                    </a:lnTo>
                    <a:lnTo>
                      <a:pt x="941" y="166"/>
                    </a:lnTo>
                    <a:lnTo>
                      <a:pt x="938" y="169"/>
                    </a:lnTo>
                    <a:lnTo>
                      <a:pt x="933" y="171"/>
                    </a:lnTo>
                    <a:lnTo>
                      <a:pt x="928" y="173"/>
                    </a:lnTo>
                    <a:lnTo>
                      <a:pt x="923" y="174"/>
                    </a:lnTo>
                    <a:lnTo>
                      <a:pt x="917" y="174"/>
                    </a:lnTo>
                    <a:lnTo>
                      <a:pt x="910" y="174"/>
                    </a:lnTo>
                    <a:lnTo>
                      <a:pt x="904" y="173"/>
                    </a:lnTo>
                    <a:lnTo>
                      <a:pt x="897" y="171"/>
                    </a:lnTo>
                    <a:lnTo>
                      <a:pt x="891" y="168"/>
                    </a:lnTo>
                    <a:lnTo>
                      <a:pt x="884" y="163"/>
                    </a:lnTo>
                    <a:lnTo>
                      <a:pt x="880" y="158"/>
                    </a:lnTo>
                    <a:lnTo>
                      <a:pt x="874" y="151"/>
                    </a:lnTo>
                    <a:lnTo>
                      <a:pt x="871" y="145"/>
                    </a:lnTo>
                    <a:lnTo>
                      <a:pt x="868" y="138"/>
                    </a:lnTo>
                    <a:lnTo>
                      <a:pt x="866" y="129"/>
                    </a:lnTo>
                    <a:lnTo>
                      <a:pt x="865" y="120"/>
                    </a:lnTo>
                    <a:lnTo>
                      <a:pt x="864" y="112"/>
                    </a:lnTo>
                    <a:lnTo>
                      <a:pt x="864" y="102"/>
                    </a:lnTo>
                    <a:lnTo>
                      <a:pt x="866" y="94"/>
                    </a:lnTo>
                    <a:lnTo>
                      <a:pt x="867" y="86"/>
                    </a:lnTo>
                    <a:lnTo>
                      <a:pt x="870" y="79"/>
                    </a:lnTo>
                    <a:lnTo>
                      <a:pt x="873" y="71"/>
                    </a:lnTo>
                    <a:lnTo>
                      <a:pt x="879" y="65"/>
                    </a:lnTo>
                    <a:lnTo>
                      <a:pt x="883" y="59"/>
                    </a:lnTo>
                    <a:lnTo>
                      <a:pt x="890" y="55"/>
                    </a:lnTo>
                    <a:lnTo>
                      <a:pt x="896" y="52"/>
                    </a:lnTo>
                    <a:lnTo>
                      <a:pt x="902" y="50"/>
                    </a:lnTo>
                    <a:lnTo>
                      <a:pt x="910" y="48"/>
                    </a:lnTo>
                    <a:lnTo>
                      <a:pt x="917" y="48"/>
                    </a:lnTo>
                    <a:lnTo>
                      <a:pt x="923" y="48"/>
                    </a:lnTo>
                    <a:lnTo>
                      <a:pt x="928" y="49"/>
                    </a:lnTo>
                    <a:lnTo>
                      <a:pt x="933" y="51"/>
                    </a:lnTo>
                    <a:lnTo>
                      <a:pt x="938" y="53"/>
                    </a:lnTo>
                    <a:lnTo>
                      <a:pt x="942" y="56"/>
                    </a:lnTo>
                    <a:lnTo>
                      <a:pt x="945" y="59"/>
                    </a:lnTo>
                    <a:lnTo>
                      <a:pt x="949" y="63"/>
                    </a:lnTo>
                    <a:lnTo>
                      <a:pt x="952" y="67"/>
                    </a:lnTo>
                    <a:lnTo>
                      <a:pt x="952" y="3"/>
                    </a:lnTo>
                    <a:lnTo>
                      <a:pt x="972" y="3"/>
                    </a:lnTo>
                    <a:lnTo>
                      <a:pt x="972" y="173"/>
                    </a:lnTo>
                    <a:lnTo>
                      <a:pt x="952" y="173"/>
                    </a:lnTo>
                    <a:close/>
                    <a:moveTo>
                      <a:pt x="885" y="112"/>
                    </a:moveTo>
                    <a:lnTo>
                      <a:pt x="886" y="121"/>
                    </a:lnTo>
                    <a:lnTo>
                      <a:pt x="887" y="130"/>
                    </a:lnTo>
                    <a:lnTo>
                      <a:pt x="891" y="138"/>
                    </a:lnTo>
                    <a:lnTo>
                      <a:pt x="895" y="144"/>
                    </a:lnTo>
                    <a:lnTo>
                      <a:pt x="900" y="149"/>
                    </a:lnTo>
                    <a:lnTo>
                      <a:pt x="906" y="153"/>
                    </a:lnTo>
                    <a:lnTo>
                      <a:pt x="912" y="154"/>
                    </a:lnTo>
                    <a:lnTo>
                      <a:pt x="919" y="155"/>
                    </a:lnTo>
                    <a:lnTo>
                      <a:pt x="925" y="154"/>
                    </a:lnTo>
                    <a:lnTo>
                      <a:pt x="931" y="153"/>
                    </a:lnTo>
                    <a:lnTo>
                      <a:pt x="937" y="149"/>
                    </a:lnTo>
                    <a:lnTo>
                      <a:pt x="942" y="145"/>
                    </a:lnTo>
                    <a:lnTo>
                      <a:pt x="947" y="139"/>
                    </a:lnTo>
                    <a:lnTo>
                      <a:pt x="950" y="131"/>
                    </a:lnTo>
                    <a:lnTo>
                      <a:pt x="951" y="123"/>
                    </a:lnTo>
                    <a:lnTo>
                      <a:pt x="952" y="113"/>
                    </a:lnTo>
                    <a:lnTo>
                      <a:pt x="951" y="102"/>
                    </a:lnTo>
                    <a:lnTo>
                      <a:pt x="950" y="93"/>
                    </a:lnTo>
                    <a:lnTo>
                      <a:pt x="947" y="85"/>
                    </a:lnTo>
                    <a:lnTo>
                      <a:pt x="942" y="79"/>
                    </a:lnTo>
                    <a:lnTo>
                      <a:pt x="937" y="73"/>
                    </a:lnTo>
                    <a:lnTo>
                      <a:pt x="931" y="70"/>
                    </a:lnTo>
                    <a:lnTo>
                      <a:pt x="925" y="69"/>
                    </a:lnTo>
                    <a:lnTo>
                      <a:pt x="917" y="68"/>
                    </a:lnTo>
                    <a:lnTo>
                      <a:pt x="911" y="69"/>
                    </a:lnTo>
                    <a:lnTo>
                      <a:pt x="905" y="70"/>
                    </a:lnTo>
                    <a:lnTo>
                      <a:pt x="899" y="73"/>
                    </a:lnTo>
                    <a:lnTo>
                      <a:pt x="894" y="79"/>
                    </a:lnTo>
                    <a:lnTo>
                      <a:pt x="890" y="84"/>
                    </a:lnTo>
                    <a:lnTo>
                      <a:pt x="887" y="91"/>
                    </a:lnTo>
                    <a:lnTo>
                      <a:pt x="885" y="101"/>
                    </a:lnTo>
                    <a:lnTo>
                      <a:pt x="885" y="112"/>
                    </a:lnTo>
                    <a:close/>
                    <a:moveTo>
                      <a:pt x="998" y="111"/>
                    </a:moveTo>
                    <a:lnTo>
                      <a:pt x="999" y="95"/>
                    </a:lnTo>
                    <a:lnTo>
                      <a:pt x="1004" y="82"/>
                    </a:lnTo>
                    <a:lnTo>
                      <a:pt x="1009" y="70"/>
                    </a:lnTo>
                    <a:lnTo>
                      <a:pt x="1017" y="60"/>
                    </a:lnTo>
                    <a:lnTo>
                      <a:pt x="1022" y="57"/>
                    </a:lnTo>
                    <a:lnTo>
                      <a:pt x="1025" y="55"/>
                    </a:lnTo>
                    <a:lnTo>
                      <a:pt x="1029" y="53"/>
                    </a:lnTo>
                    <a:lnTo>
                      <a:pt x="1035" y="51"/>
                    </a:lnTo>
                    <a:lnTo>
                      <a:pt x="1039" y="50"/>
                    </a:lnTo>
                    <a:lnTo>
                      <a:pt x="1044" y="49"/>
                    </a:lnTo>
                    <a:lnTo>
                      <a:pt x="1050" y="48"/>
                    </a:lnTo>
                    <a:lnTo>
                      <a:pt x="1055" y="48"/>
                    </a:lnTo>
                    <a:lnTo>
                      <a:pt x="1062" y="48"/>
                    </a:lnTo>
                    <a:lnTo>
                      <a:pt x="1067" y="49"/>
                    </a:lnTo>
                    <a:lnTo>
                      <a:pt x="1072" y="50"/>
                    </a:lnTo>
                    <a:lnTo>
                      <a:pt x="1078" y="52"/>
                    </a:lnTo>
                    <a:lnTo>
                      <a:pt x="1083" y="54"/>
                    </a:lnTo>
                    <a:lnTo>
                      <a:pt x="1087" y="56"/>
                    </a:lnTo>
                    <a:lnTo>
                      <a:pt x="1092" y="59"/>
                    </a:lnTo>
                    <a:lnTo>
                      <a:pt x="1096" y="64"/>
                    </a:lnTo>
                    <a:lnTo>
                      <a:pt x="1104" y="72"/>
                    </a:lnTo>
                    <a:lnTo>
                      <a:pt x="1108" y="83"/>
                    </a:lnTo>
                    <a:lnTo>
                      <a:pt x="1111" y="96"/>
                    </a:lnTo>
                    <a:lnTo>
                      <a:pt x="1112" y="110"/>
                    </a:lnTo>
                    <a:lnTo>
                      <a:pt x="1112" y="121"/>
                    </a:lnTo>
                    <a:lnTo>
                      <a:pt x="1110" y="131"/>
                    </a:lnTo>
                    <a:lnTo>
                      <a:pt x="1108" y="140"/>
                    </a:lnTo>
                    <a:lnTo>
                      <a:pt x="1105" y="147"/>
                    </a:lnTo>
                    <a:lnTo>
                      <a:pt x="1101" y="154"/>
                    </a:lnTo>
                    <a:lnTo>
                      <a:pt x="1096" y="159"/>
                    </a:lnTo>
                    <a:lnTo>
                      <a:pt x="1091" y="163"/>
                    </a:lnTo>
                    <a:lnTo>
                      <a:pt x="1084" y="168"/>
                    </a:lnTo>
                    <a:lnTo>
                      <a:pt x="1078" y="171"/>
                    </a:lnTo>
                    <a:lnTo>
                      <a:pt x="1070" y="173"/>
                    </a:lnTo>
                    <a:lnTo>
                      <a:pt x="1063" y="174"/>
                    </a:lnTo>
                    <a:lnTo>
                      <a:pt x="1055" y="174"/>
                    </a:lnTo>
                    <a:lnTo>
                      <a:pt x="1049" y="174"/>
                    </a:lnTo>
                    <a:lnTo>
                      <a:pt x="1043" y="173"/>
                    </a:lnTo>
                    <a:lnTo>
                      <a:pt x="1037" y="172"/>
                    </a:lnTo>
                    <a:lnTo>
                      <a:pt x="1031" y="171"/>
                    </a:lnTo>
                    <a:lnTo>
                      <a:pt x="1027" y="169"/>
                    </a:lnTo>
                    <a:lnTo>
                      <a:pt x="1022" y="165"/>
                    </a:lnTo>
                    <a:lnTo>
                      <a:pt x="1019" y="162"/>
                    </a:lnTo>
                    <a:lnTo>
                      <a:pt x="1014" y="159"/>
                    </a:lnTo>
                    <a:lnTo>
                      <a:pt x="1007" y="150"/>
                    </a:lnTo>
                    <a:lnTo>
                      <a:pt x="1002" y="139"/>
                    </a:lnTo>
                    <a:lnTo>
                      <a:pt x="999" y="126"/>
                    </a:lnTo>
                    <a:lnTo>
                      <a:pt x="998" y="111"/>
                    </a:lnTo>
                    <a:close/>
                    <a:moveTo>
                      <a:pt x="1019" y="111"/>
                    </a:moveTo>
                    <a:lnTo>
                      <a:pt x="1020" y="121"/>
                    </a:lnTo>
                    <a:lnTo>
                      <a:pt x="1022" y="130"/>
                    </a:lnTo>
                    <a:lnTo>
                      <a:pt x="1025" y="138"/>
                    </a:lnTo>
                    <a:lnTo>
                      <a:pt x="1029" y="144"/>
                    </a:lnTo>
                    <a:lnTo>
                      <a:pt x="1035" y="149"/>
                    </a:lnTo>
                    <a:lnTo>
                      <a:pt x="1041" y="153"/>
                    </a:lnTo>
                    <a:lnTo>
                      <a:pt x="1048" y="154"/>
                    </a:lnTo>
                    <a:lnTo>
                      <a:pt x="1055" y="155"/>
                    </a:lnTo>
                    <a:lnTo>
                      <a:pt x="1063" y="154"/>
                    </a:lnTo>
                    <a:lnTo>
                      <a:pt x="1070" y="153"/>
                    </a:lnTo>
                    <a:lnTo>
                      <a:pt x="1076" y="149"/>
                    </a:lnTo>
                    <a:lnTo>
                      <a:pt x="1081" y="144"/>
                    </a:lnTo>
                    <a:lnTo>
                      <a:pt x="1086" y="138"/>
                    </a:lnTo>
                    <a:lnTo>
                      <a:pt x="1090" y="130"/>
                    </a:lnTo>
                    <a:lnTo>
                      <a:pt x="1091" y="121"/>
                    </a:lnTo>
                    <a:lnTo>
                      <a:pt x="1092" y="111"/>
                    </a:lnTo>
                    <a:lnTo>
                      <a:pt x="1091" y="101"/>
                    </a:lnTo>
                    <a:lnTo>
                      <a:pt x="1090" y="93"/>
                    </a:lnTo>
                    <a:lnTo>
                      <a:pt x="1086" y="85"/>
                    </a:lnTo>
                    <a:lnTo>
                      <a:pt x="1081" y="79"/>
                    </a:lnTo>
                    <a:lnTo>
                      <a:pt x="1076" y="73"/>
                    </a:lnTo>
                    <a:lnTo>
                      <a:pt x="1070" y="70"/>
                    </a:lnTo>
                    <a:lnTo>
                      <a:pt x="1063" y="69"/>
                    </a:lnTo>
                    <a:lnTo>
                      <a:pt x="1055" y="68"/>
                    </a:lnTo>
                    <a:lnTo>
                      <a:pt x="1048" y="69"/>
                    </a:lnTo>
                    <a:lnTo>
                      <a:pt x="1041" y="70"/>
                    </a:lnTo>
                    <a:lnTo>
                      <a:pt x="1035" y="73"/>
                    </a:lnTo>
                    <a:lnTo>
                      <a:pt x="1029" y="79"/>
                    </a:lnTo>
                    <a:lnTo>
                      <a:pt x="1025" y="84"/>
                    </a:lnTo>
                    <a:lnTo>
                      <a:pt x="1022" y="91"/>
                    </a:lnTo>
                    <a:lnTo>
                      <a:pt x="1020" y="101"/>
                    </a:lnTo>
                    <a:lnTo>
                      <a:pt x="1019" y="111"/>
                    </a:lnTo>
                    <a:close/>
                    <a:moveTo>
                      <a:pt x="1137" y="173"/>
                    </a:moveTo>
                    <a:lnTo>
                      <a:pt x="1137" y="49"/>
                    </a:lnTo>
                    <a:lnTo>
                      <a:pt x="1157" y="49"/>
                    </a:lnTo>
                    <a:lnTo>
                      <a:pt x="1157" y="69"/>
                    </a:lnTo>
                    <a:lnTo>
                      <a:pt x="1161" y="65"/>
                    </a:lnTo>
                    <a:lnTo>
                      <a:pt x="1164" y="60"/>
                    </a:lnTo>
                    <a:lnTo>
                      <a:pt x="1168" y="56"/>
                    </a:lnTo>
                    <a:lnTo>
                      <a:pt x="1172" y="53"/>
                    </a:lnTo>
                    <a:lnTo>
                      <a:pt x="1178" y="51"/>
                    </a:lnTo>
                    <a:lnTo>
                      <a:pt x="1182" y="49"/>
                    </a:lnTo>
                    <a:lnTo>
                      <a:pt x="1187" y="48"/>
                    </a:lnTo>
                    <a:lnTo>
                      <a:pt x="1194" y="48"/>
                    </a:lnTo>
                    <a:lnTo>
                      <a:pt x="1200" y="48"/>
                    </a:lnTo>
                    <a:lnTo>
                      <a:pt x="1206" y="49"/>
                    </a:lnTo>
                    <a:lnTo>
                      <a:pt x="1211" y="51"/>
                    </a:lnTo>
                    <a:lnTo>
                      <a:pt x="1215" y="53"/>
                    </a:lnTo>
                    <a:lnTo>
                      <a:pt x="1220" y="56"/>
                    </a:lnTo>
                    <a:lnTo>
                      <a:pt x="1223" y="60"/>
                    </a:lnTo>
                    <a:lnTo>
                      <a:pt x="1225" y="66"/>
                    </a:lnTo>
                    <a:lnTo>
                      <a:pt x="1227" y="71"/>
                    </a:lnTo>
                    <a:lnTo>
                      <a:pt x="1232" y="66"/>
                    </a:lnTo>
                    <a:lnTo>
                      <a:pt x="1235" y="60"/>
                    </a:lnTo>
                    <a:lnTo>
                      <a:pt x="1239" y="56"/>
                    </a:lnTo>
                    <a:lnTo>
                      <a:pt x="1244" y="53"/>
                    </a:lnTo>
                    <a:lnTo>
                      <a:pt x="1249" y="51"/>
                    </a:lnTo>
                    <a:lnTo>
                      <a:pt x="1254" y="49"/>
                    </a:lnTo>
                    <a:lnTo>
                      <a:pt x="1259" y="48"/>
                    </a:lnTo>
                    <a:lnTo>
                      <a:pt x="1265" y="48"/>
                    </a:lnTo>
                    <a:lnTo>
                      <a:pt x="1273" y="49"/>
                    </a:lnTo>
                    <a:lnTo>
                      <a:pt x="1281" y="50"/>
                    </a:lnTo>
                    <a:lnTo>
                      <a:pt x="1287" y="53"/>
                    </a:lnTo>
                    <a:lnTo>
                      <a:pt x="1293" y="57"/>
                    </a:lnTo>
                    <a:lnTo>
                      <a:pt x="1297" y="63"/>
                    </a:lnTo>
                    <a:lnTo>
                      <a:pt x="1300" y="70"/>
                    </a:lnTo>
                    <a:lnTo>
                      <a:pt x="1301" y="79"/>
                    </a:lnTo>
                    <a:lnTo>
                      <a:pt x="1302" y="88"/>
                    </a:lnTo>
                    <a:lnTo>
                      <a:pt x="1302" y="173"/>
                    </a:lnTo>
                    <a:lnTo>
                      <a:pt x="1282" y="173"/>
                    </a:lnTo>
                    <a:lnTo>
                      <a:pt x="1282" y="97"/>
                    </a:lnTo>
                    <a:lnTo>
                      <a:pt x="1282" y="91"/>
                    </a:lnTo>
                    <a:lnTo>
                      <a:pt x="1282" y="86"/>
                    </a:lnTo>
                    <a:lnTo>
                      <a:pt x="1282" y="83"/>
                    </a:lnTo>
                    <a:lnTo>
                      <a:pt x="1281" y="80"/>
                    </a:lnTo>
                    <a:lnTo>
                      <a:pt x="1279" y="78"/>
                    </a:lnTo>
                    <a:lnTo>
                      <a:pt x="1278" y="75"/>
                    </a:lnTo>
                    <a:lnTo>
                      <a:pt x="1276" y="73"/>
                    </a:lnTo>
                    <a:lnTo>
                      <a:pt x="1273" y="71"/>
                    </a:lnTo>
                    <a:lnTo>
                      <a:pt x="1270" y="70"/>
                    </a:lnTo>
                    <a:lnTo>
                      <a:pt x="1267" y="69"/>
                    </a:lnTo>
                    <a:lnTo>
                      <a:pt x="1264" y="68"/>
                    </a:lnTo>
                    <a:lnTo>
                      <a:pt x="1261" y="68"/>
                    </a:lnTo>
                    <a:lnTo>
                      <a:pt x="1254" y="68"/>
                    </a:lnTo>
                    <a:lnTo>
                      <a:pt x="1249" y="70"/>
                    </a:lnTo>
                    <a:lnTo>
                      <a:pt x="1243" y="72"/>
                    </a:lnTo>
                    <a:lnTo>
                      <a:pt x="1239" y="76"/>
                    </a:lnTo>
                    <a:lnTo>
                      <a:pt x="1236" y="81"/>
                    </a:lnTo>
                    <a:lnTo>
                      <a:pt x="1233" y="87"/>
                    </a:lnTo>
                    <a:lnTo>
                      <a:pt x="1232" y="95"/>
                    </a:lnTo>
                    <a:lnTo>
                      <a:pt x="1230" y="103"/>
                    </a:lnTo>
                    <a:lnTo>
                      <a:pt x="1230" y="173"/>
                    </a:lnTo>
                    <a:lnTo>
                      <a:pt x="1210" y="173"/>
                    </a:lnTo>
                    <a:lnTo>
                      <a:pt x="1210" y="95"/>
                    </a:lnTo>
                    <a:lnTo>
                      <a:pt x="1210" y="88"/>
                    </a:lnTo>
                    <a:lnTo>
                      <a:pt x="1209" y="83"/>
                    </a:lnTo>
                    <a:lnTo>
                      <a:pt x="1207" y="79"/>
                    </a:lnTo>
                    <a:lnTo>
                      <a:pt x="1205" y="74"/>
                    </a:lnTo>
                    <a:lnTo>
                      <a:pt x="1201" y="71"/>
                    </a:lnTo>
                    <a:lnTo>
                      <a:pt x="1198" y="69"/>
                    </a:lnTo>
                    <a:lnTo>
                      <a:pt x="1194" y="68"/>
                    </a:lnTo>
                    <a:lnTo>
                      <a:pt x="1188" y="68"/>
                    </a:lnTo>
                    <a:lnTo>
                      <a:pt x="1184" y="68"/>
                    </a:lnTo>
                    <a:lnTo>
                      <a:pt x="1180" y="69"/>
                    </a:lnTo>
                    <a:lnTo>
                      <a:pt x="1176" y="70"/>
                    </a:lnTo>
                    <a:lnTo>
                      <a:pt x="1171" y="72"/>
                    </a:lnTo>
                    <a:lnTo>
                      <a:pt x="1168" y="74"/>
                    </a:lnTo>
                    <a:lnTo>
                      <a:pt x="1165" y="78"/>
                    </a:lnTo>
                    <a:lnTo>
                      <a:pt x="1163" y="81"/>
                    </a:lnTo>
                    <a:lnTo>
                      <a:pt x="1161" y="85"/>
                    </a:lnTo>
                    <a:lnTo>
                      <a:pt x="1159" y="90"/>
                    </a:lnTo>
                    <a:lnTo>
                      <a:pt x="1158" y="96"/>
                    </a:lnTo>
                    <a:lnTo>
                      <a:pt x="1157" y="103"/>
                    </a:lnTo>
                    <a:lnTo>
                      <a:pt x="1157" y="111"/>
                    </a:lnTo>
                    <a:lnTo>
                      <a:pt x="1157" y="173"/>
                    </a:lnTo>
                    <a:lnTo>
                      <a:pt x="1137" y="173"/>
                    </a:lnTo>
                    <a:close/>
                    <a:moveTo>
                      <a:pt x="1386" y="173"/>
                    </a:moveTo>
                    <a:lnTo>
                      <a:pt x="1456" y="3"/>
                    </a:lnTo>
                    <a:lnTo>
                      <a:pt x="1477" y="3"/>
                    </a:lnTo>
                    <a:lnTo>
                      <a:pt x="1547" y="173"/>
                    </a:lnTo>
                    <a:lnTo>
                      <a:pt x="1523" y="173"/>
                    </a:lnTo>
                    <a:lnTo>
                      <a:pt x="1503" y="119"/>
                    </a:lnTo>
                    <a:lnTo>
                      <a:pt x="1429" y="119"/>
                    </a:lnTo>
                    <a:lnTo>
                      <a:pt x="1409" y="173"/>
                    </a:lnTo>
                    <a:lnTo>
                      <a:pt x="1386" y="173"/>
                    </a:lnTo>
                    <a:close/>
                    <a:moveTo>
                      <a:pt x="1437" y="99"/>
                    </a:moveTo>
                    <a:lnTo>
                      <a:pt x="1495" y="99"/>
                    </a:lnTo>
                    <a:lnTo>
                      <a:pt x="1479" y="55"/>
                    </a:lnTo>
                    <a:lnTo>
                      <a:pt x="1475" y="45"/>
                    </a:lnTo>
                    <a:lnTo>
                      <a:pt x="1471" y="37"/>
                    </a:lnTo>
                    <a:lnTo>
                      <a:pt x="1468" y="29"/>
                    </a:lnTo>
                    <a:lnTo>
                      <a:pt x="1466" y="23"/>
                    </a:lnTo>
                    <a:lnTo>
                      <a:pt x="1464" y="30"/>
                    </a:lnTo>
                    <a:lnTo>
                      <a:pt x="1462" y="38"/>
                    </a:lnTo>
                    <a:lnTo>
                      <a:pt x="1460" y="46"/>
                    </a:lnTo>
                    <a:lnTo>
                      <a:pt x="1456" y="54"/>
                    </a:lnTo>
                    <a:lnTo>
                      <a:pt x="1437" y="99"/>
                    </a:lnTo>
                    <a:close/>
                    <a:moveTo>
                      <a:pt x="1643" y="127"/>
                    </a:moveTo>
                    <a:lnTo>
                      <a:pt x="1664" y="131"/>
                    </a:lnTo>
                    <a:lnTo>
                      <a:pt x="1662" y="141"/>
                    </a:lnTo>
                    <a:lnTo>
                      <a:pt x="1657" y="149"/>
                    </a:lnTo>
                    <a:lnTo>
                      <a:pt x="1653" y="157"/>
                    </a:lnTo>
                    <a:lnTo>
                      <a:pt x="1647" y="163"/>
                    </a:lnTo>
                    <a:lnTo>
                      <a:pt x="1643" y="166"/>
                    </a:lnTo>
                    <a:lnTo>
                      <a:pt x="1639" y="169"/>
                    </a:lnTo>
                    <a:lnTo>
                      <a:pt x="1635" y="171"/>
                    </a:lnTo>
                    <a:lnTo>
                      <a:pt x="1630" y="172"/>
                    </a:lnTo>
                    <a:lnTo>
                      <a:pt x="1626" y="173"/>
                    </a:lnTo>
                    <a:lnTo>
                      <a:pt x="1622" y="174"/>
                    </a:lnTo>
                    <a:lnTo>
                      <a:pt x="1617" y="174"/>
                    </a:lnTo>
                    <a:lnTo>
                      <a:pt x="1612" y="174"/>
                    </a:lnTo>
                    <a:lnTo>
                      <a:pt x="1606" y="174"/>
                    </a:lnTo>
                    <a:lnTo>
                      <a:pt x="1600" y="173"/>
                    </a:lnTo>
                    <a:lnTo>
                      <a:pt x="1594" y="172"/>
                    </a:lnTo>
                    <a:lnTo>
                      <a:pt x="1589" y="171"/>
                    </a:lnTo>
                    <a:lnTo>
                      <a:pt x="1584" y="169"/>
                    </a:lnTo>
                    <a:lnTo>
                      <a:pt x="1579" y="165"/>
                    </a:lnTo>
                    <a:lnTo>
                      <a:pt x="1576" y="162"/>
                    </a:lnTo>
                    <a:lnTo>
                      <a:pt x="1571" y="159"/>
                    </a:lnTo>
                    <a:lnTo>
                      <a:pt x="1564" y="150"/>
                    </a:lnTo>
                    <a:lnTo>
                      <a:pt x="1560" y="139"/>
                    </a:lnTo>
                    <a:lnTo>
                      <a:pt x="1556" y="126"/>
                    </a:lnTo>
                    <a:lnTo>
                      <a:pt x="1555" y="112"/>
                    </a:lnTo>
                    <a:lnTo>
                      <a:pt x="1555" y="102"/>
                    </a:lnTo>
                    <a:lnTo>
                      <a:pt x="1557" y="93"/>
                    </a:lnTo>
                    <a:lnTo>
                      <a:pt x="1558" y="85"/>
                    </a:lnTo>
                    <a:lnTo>
                      <a:pt x="1562" y="76"/>
                    </a:lnTo>
                    <a:lnTo>
                      <a:pt x="1566" y="70"/>
                    </a:lnTo>
                    <a:lnTo>
                      <a:pt x="1570" y="64"/>
                    </a:lnTo>
                    <a:lnTo>
                      <a:pt x="1576" y="59"/>
                    </a:lnTo>
                    <a:lnTo>
                      <a:pt x="1582" y="55"/>
                    </a:lnTo>
                    <a:lnTo>
                      <a:pt x="1589" y="52"/>
                    </a:lnTo>
                    <a:lnTo>
                      <a:pt x="1596" y="50"/>
                    </a:lnTo>
                    <a:lnTo>
                      <a:pt x="1604" y="48"/>
                    </a:lnTo>
                    <a:lnTo>
                      <a:pt x="1611" y="48"/>
                    </a:lnTo>
                    <a:lnTo>
                      <a:pt x="1615" y="48"/>
                    </a:lnTo>
                    <a:lnTo>
                      <a:pt x="1621" y="49"/>
                    </a:lnTo>
                    <a:lnTo>
                      <a:pt x="1625" y="49"/>
                    </a:lnTo>
                    <a:lnTo>
                      <a:pt x="1629" y="50"/>
                    </a:lnTo>
                    <a:lnTo>
                      <a:pt x="1633" y="52"/>
                    </a:lnTo>
                    <a:lnTo>
                      <a:pt x="1637" y="53"/>
                    </a:lnTo>
                    <a:lnTo>
                      <a:pt x="1640" y="55"/>
                    </a:lnTo>
                    <a:lnTo>
                      <a:pt x="1643" y="57"/>
                    </a:lnTo>
                    <a:lnTo>
                      <a:pt x="1649" y="63"/>
                    </a:lnTo>
                    <a:lnTo>
                      <a:pt x="1654" y="69"/>
                    </a:lnTo>
                    <a:lnTo>
                      <a:pt x="1657" y="78"/>
                    </a:lnTo>
                    <a:lnTo>
                      <a:pt x="1660" y="86"/>
                    </a:lnTo>
                    <a:lnTo>
                      <a:pt x="1639" y="89"/>
                    </a:lnTo>
                    <a:lnTo>
                      <a:pt x="1637" y="85"/>
                    </a:lnTo>
                    <a:lnTo>
                      <a:pt x="1635" y="80"/>
                    </a:lnTo>
                    <a:lnTo>
                      <a:pt x="1633" y="76"/>
                    </a:lnTo>
                    <a:lnTo>
                      <a:pt x="1629" y="73"/>
                    </a:lnTo>
                    <a:lnTo>
                      <a:pt x="1625" y="71"/>
                    </a:lnTo>
                    <a:lnTo>
                      <a:pt x="1621" y="69"/>
                    </a:lnTo>
                    <a:lnTo>
                      <a:pt x="1617" y="68"/>
                    </a:lnTo>
                    <a:lnTo>
                      <a:pt x="1611" y="68"/>
                    </a:lnTo>
                    <a:lnTo>
                      <a:pt x="1604" y="69"/>
                    </a:lnTo>
                    <a:lnTo>
                      <a:pt x="1597" y="70"/>
                    </a:lnTo>
                    <a:lnTo>
                      <a:pt x="1591" y="73"/>
                    </a:lnTo>
                    <a:lnTo>
                      <a:pt x="1585" y="78"/>
                    </a:lnTo>
                    <a:lnTo>
                      <a:pt x="1581" y="84"/>
                    </a:lnTo>
                    <a:lnTo>
                      <a:pt x="1578" y="91"/>
                    </a:lnTo>
                    <a:lnTo>
                      <a:pt x="1577" y="100"/>
                    </a:lnTo>
                    <a:lnTo>
                      <a:pt x="1576" y="111"/>
                    </a:lnTo>
                    <a:lnTo>
                      <a:pt x="1577" y="121"/>
                    </a:lnTo>
                    <a:lnTo>
                      <a:pt x="1578" y="131"/>
                    </a:lnTo>
                    <a:lnTo>
                      <a:pt x="1581" y="139"/>
                    </a:lnTo>
                    <a:lnTo>
                      <a:pt x="1585" y="144"/>
                    </a:lnTo>
                    <a:lnTo>
                      <a:pt x="1591" y="149"/>
                    </a:lnTo>
                    <a:lnTo>
                      <a:pt x="1597" y="153"/>
                    </a:lnTo>
                    <a:lnTo>
                      <a:pt x="1604" y="154"/>
                    </a:lnTo>
                    <a:lnTo>
                      <a:pt x="1611" y="155"/>
                    </a:lnTo>
                    <a:lnTo>
                      <a:pt x="1618" y="155"/>
                    </a:lnTo>
                    <a:lnTo>
                      <a:pt x="1623" y="153"/>
                    </a:lnTo>
                    <a:lnTo>
                      <a:pt x="1627" y="151"/>
                    </a:lnTo>
                    <a:lnTo>
                      <a:pt x="1633" y="148"/>
                    </a:lnTo>
                    <a:lnTo>
                      <a:pt x="1636" y="144"/>
                    </a:lnTo>
                    <a:lnTo>
                      <a:pt x="1639" y="140"/>
                    </a:lnTo>
                    <a:lnTo>
                      <a:pt x="1641" y="133"/>
                    </a:lnTo>
                    <a:lnTo>
                      <a:pt x="1643" y="127"/>
                    </a:lnTo>
                    <a:close/>
                    <a:moveTo>
                      <a:pt x="1763" y="127"/>
                    </a:moveTo>
                    <a:lnTo>
                      <a:pt x="1783" y="131"/>
                    </a:lnTo>
                    <a:lnTo>
                      <a:pt x="1781" y="141"/>
                    </a:lnTo>
                    <a:lnTo>
                      <a:pt x="1777" y="149"/>
                    </a:lnTo>
                    <a:lnTo>
                      <a:pt x="1772" y="157"/>
                    </a:lnTo>
                    <a:lnTo>
                      <a:pt x="1766" y="163"/>
                    </a:lnTo>
                    <a:lnTo>
                      <a:pt x="1763" y="166"/>
                    </a:lnTo>
                    <a:lnTo>
                      <a:pt x="1758" y="169"/>
                    </a:lnTo>
                    <a:lnTo>
                      <a:pt x="1754" y="171"/>
                    </a:lnTo>
                    <a:lnTo>
                      <a:pt x="1750" y="172"/>
                    </a:lnTo>
                    <a:lnTo>
                      <a:pt x="1746" y="173"/>
                    </a:lnTo>
                    <a:lnTo>
                      <a:pt x="1741" y="174"/>
                    </a:lnTo>
                    <a:lnTo>
                      <a:pt x="1736" y="174"/>
                    </a:lnTo>
                    <a:lnTo>
                      <a:pt x="1732" y="174"/>
                    </a:lnTo>
                    <a:lnTo>
                      <a:pt x="1725" y="174"/>
                    </a:lnTo>
                    <a:lnTo>
                      <a:pt x="1720" y="173"/>
                    </a:lnTo>
                    <a:lnTo>
                      <a:pt x="1713" y="172"/>
                    </a:lnTo>
                    <a:lnTo>
                      <a:pt x="1708" y="171"/>
                    </a:lnTo>
                    <a:lnTo>
                      <a:pt x="1704" y="169"/>
                    </a:lnTo>
                    <a:lnTo>
                      <a:pt x="1698" y="165"/>
                    </a:lnTo>
                    <a:lnTo>
                      <a:pt x="1695" y="162"/>
                    </a:lnTo>
                    <a:lnTo>
                      <a:pt x="1691" y="159"/>
                    </a:lnTo>
                    <a:lnTo>
                      <a:pt x="1683" y="150"/>
                    </a:lnTo>
                    <a:lnTo>
                      <a:pt x="1679" y="139"/>
                    </a:lnTo>
                    <a:lnTo>
                      <a:pt x="1676" y="126"/>
                    </a:lnTo>
                    <a:lnTo>
                      <a:pt x="1675" y="112"/>
                    </a:lnTo>
                    <a:lnTo>
                      <a:pt x="1675" y="102"/>
                    </a:lnTo>
                    <a:lnTo>
                      <a:pt x="1677" y="93"/>
                    </a:lnTo>
                    <a:lnTo>
                      <a:pt x="1678" y="85"/>
                    </a:lnTo>
                    <a:lnTo>
                      <a:pt x="1681" y="76"/>
                    </a:lnTo>
                    <a:lnTo>
                      <a:pt x="1685" y="70"/>
                    </a:lnTo>
                    <a:lnTo>
                      <a:pt x="1690" y="64"/>
                    </a:lnTo>
                    <a:lnTo>
                      <a:pt x="1695" y="59"/>
                    </a:lnTo>
                    <a:lnTo>
                      <a:pt x="1701" y="55"/>
                    </a:lnTo>
                    <a:lnTo>
                      <a:pt x="1708" y="52"/>
                    </a:lnTo>
                    <a:lnTo>
                      <a:pt x="1715" y="50"/>
                    </a:lnTo>
                    <a:lnTo>
                      <a:pt x="1723" y="48"/>
                    </a:lnTo>
                    <a:lnTo>
                      <a:pt x="1731" y="48"/>
                    </a:lnTo>
                    <a:lnTo>
                      <a:pt x="1735" y="48"/>
                    </a:lnTo>
                    <a:lnTo>
                      <a:pt x="1740" y="49"/>
                    </a:lnTo>
                    <a:lnTo>
                      <a:pt x="1744" y="49"/>
                    </a:lnTo>
                    <a:lnTo>
                      <a:pt x="1749" y="50"/>
                    </a:lnTo>
                    <a:lnTo>
                      <a:pt x="1752" y="52"/>
                    </a:lnTo>
                    <a:lnTo>
                      <a:pt x="1756" y="53"/>
                    </a:lnTo>
                    <a:lnTo>
                      <a:pt x="1760" y="55"/>
                    </a:lnTo>
                    <a:lnTo>
                      <a:pt x="1763" y="57"/>
                    </a:lnTo>
                    <a:lnTo>
                      <a:pt x="1768" y="63"/>
                    </a:lnTo>
                    <a:lnTo>
                      <a:pt x="1774" y="69"/>
                    </a:lnTo>
                    <a:lnTo>
                      <a:pt x="1777" y="78"/>
                    </a:lnTo>
                    <a:lnTo>
                      <a:pt x="1779" y="86"/>
                    </a:lnTo>
                    <a:lnTo>
                      <a:pt x="1758" y="89"/>
                    </a:lnTo>
                    <a:lnTo>
                      <a:pt x="1756" y="85"/>
                    </a:lnTo>
                    <a:lnTo>
                      <a:pt x="1754" y="80"/>
                    </a:lnTo>
                    <a:lnTo>
                      <a:pt x="1752" y="76"/>
                    </a:lnTo>
                    <a:lnTo>
                      <a:pt x="1749" y="73"/>
                    </a:lnTo>
                    <a:lnTo>
                      <a:pt x="1744" y="71"/>
                    </a:lnTo>
                    <a:lnTo>
                      <a:pt x="1740" y="69"/>
                    </a:lnTo>
                    <a:lnTo>
                      <a:pt x="1736" y="68"/>
                    </a:lnTo>
                    <a:lnTo>
                      <a:pt x="1731" y="68"/>
                    </a:lnTo>
                    <a:lnTo>
                      <a:pt x="1723" y="69"/>
                    </a:lnTo>
                    <a:lnTo>
                      <a:pt x="1717" y="70"/>
                    </a:lnTo>
                    <a:lnTo>
                      <a:pt x="1710" y="73"/>
                    </a:lnTo>
                    <a:lnTo>
                      <a:pt x="1705" y="78"/>
                    </a:lnTo>
                    <a:lnTo>
                      <a:pt x="1700" y="84"/>
                    </a:lnTo>
                    <a:lnTo>
                      <a:pt x="1697" y="91"/>
                    </a:lnTo>
                    <a:lnTo>
                      <a:pt x="1696" y="100"/>
                    </a:lnTo>
                    <a:lnTo>
                      <a:pt x="1695" y="111"/>
                    </a:lnTo>
                    <a:lnTo>
                      <a:pt x="1696" y="121"/>
                    </a:lnTo>
                    <a:lnTo>
                      <a:pt x="1697" y="131"/>
                    </a:lnTo>
                    <a:lnTo>
                      <a:pt x="1700" y="139"/>
                    </a:lnTo>
                    <a:lnTo>
                      <a:pt x="1705" y="144"/>
                    </a:lnTo>
                    <a:lnTo>
                      <a:pt x="1710" y="149"/>
                    </a:lnTo>
                    <a:lnTo>
                      <a:pt x="1717" y="153"/>
                    </a:lnTo>
                    <a:lnTo>
                      <a:pt x="1723" y="154"/>
                    </a:lnTo>
                    <a:lnTo>
                      <a:pt x="1731" y="155"/>
                    </a:lnTo>
                    <a:lnTo>
                      <a:pt x="1737" y="155"/>
                    </a:lnTo>
                    <a:lnTo>
                      <a:pt x="1742" y="153"/>
                    </a:lnTo>
                    <a:lnTo>
                      <a:pt x="1747" y="151"/>
                    </a:lnTo>
                    <a:lnTo>
                      <a:pt x="1752" y="148"/>
                    </a:lnTo>
                    <a:lnTo>
                      <a:pt x="1755" y="144"/>
                    </a:lnTo>
                    <a:lnTo>
                      <a:pt x="1758" y="140"/>
                    </a:lnTo>
                    <a:lnTo>
                      <a:pt x="1761" y="133"/>
                    </a:lnTo>
                    <a:lnTo>
                      <a:pt x="1763" y="127"/>
                    </a:lnTo>
                    <a:close/>
                    <a:moveTo>
                      <a:pt x="1888" y="134"/>
                    </a:moveTo>
                    <a:lnTo>
                      <a:pt x="1907" y="139"/>
                    </a:lnTo>
                    <a:lnTo>
                      <a:pt x="1904" y="146"/>
                    </a:lnTo>
                    <a:lnTo>
                      <a:pt x="1899" y="154"/>
                    </a:lnTo>
                    <a:lnTo>
                      <a:pt x="1894" y="160"/>
                    </a:lnTo>
                    <a:lnTo>
                      <a:pt x="1888" y="165"/>
                    </a:lnTo>
                    <a:lnTo>
                      <a:pt x="1884" y="168"/>
                    </a:lnTo>
                    <a:lnTo>
                      <a:pt x="1880" y="170"/>
                    </a:lnTo>
                    <a:lnTo>
                      <a:pt x="1876" y="171"/>
                    </a:lnTo>
                    <a:lnTo>
                      <a:pt x="1871" y="172"/>
                    </a:lnTo>
                    <a:lnTo>
                      <a:pt x="1867" y="173"/>
                    </a:lnTo>
                    <a:lnTo>
                      <a:pt x="1863" y="174"/>
                    </a:lnTo>
                    <a:lnTo>
                      <a:pt x="1857" y="174"/>
                    </a:lnTo>
                    <a:lnTo>
                      <a:pt x="1852" y="174"/>
                    </a:lnTo>
                    <a:lnTo>
                      <a:pt x="1846" y="174"/>
                    </a:lnTo>
                    <a:lnTo>
                      <a:pt x="1839" y="173"/>
                    </a:lnTo>
                    <a:lnTo>
                      <a:pt x="1833" y="172"/>
                    </a:lnTo>
                    <a:lnTo>
                      <a:pt x="1827" y="171"/>
                    </a:lnTo>
                    <a:lnTo>
                      <a:pt x="1822" y="169"/>
                    </a:lnTo>
                    <a:lnTo>
                      <a:pt x="1817" y="165"/>
                    </a:lnTo>
                    <a:lnTo>
                      <a:pt x="1812" y="162"/>
                    </a:lnTo>
                    <a:lnTo>
                      <a:pt x="1808" y="159"/>
                    </a:lnTo>
                    <a:lnTo>
                      <a:pt x="1800" y="150"/>
                    </a:lnTo>
                    <a:lnTo>
                      <a:pt x="1796" y="139"/>
                    </a:lnTo>
                    <a:lnTo>
                      <a:pt x="1793" y="126"/>
                    </a:lnTo>
                    <a:lnTo>
                      <a:pt x="1792" y="112"/>
                    </a:lnTo>
                    <a:lnTo>
                      <a:pt x="1793" y="98"/>
                    </a:lnTo>
                    <a:lnTo>
                      <a:pt x="1796" y="85"/>
                    </a:lnTo>
                    <a:lnTo>
                      <a:pt x="1801" y="73"/>
                    </a:lnTo>
                    <a:lnTo>
                      <a:pt x="1809" y="65"/>
                    </a:lnTo>
                    <a:lnTo>
                      <a:pt x="1813" y="60"/>
                    </a:lnTo>
                    <a:lnTo>
                      <a:pt x="1818" y="57"/>
                    </a:lnTo>
                    <a:lnTo>
                      <a:pt x="1823" y="54"/>
                    </a:lnTo>
                    <a:lnTo>
                      <a:pt x="1827" y="52"/>
                    </a:lnTo>
                    <a:lnTo>
                      <a:pt x="1833" y="50"/>
                    </a:lnTo>
                    <a:lnTo>
                      <a:pt x="1839" y="49"/>
                    </a:lnTo>
                    <a:lnTo>
                      <a:pt x="1845" y="48"/>
                    </a:lnTo>
                    <a:lnTo>
                      <a:pt x="1851" y="48"/>
                    </a:lnTo>
                    <a:lnTo>
                      <a:pt x="1857" y="48"/>
                    </a:lnTo>
                    <a:lnTo>
                      <a:pt x="1863" y="49"/>
                    </a:lnTo>
                    <a:lnTo>
                      <a:pt x="1868" y="50"/>
                    </a:lnTo>
                    <a:lnTo>
                      <a:pt x="1874" y="52"/>
                    </a:lnTo>
                    <a:lnTo>
                      <a:pt x="1879" y="54"/>
                    </a:lnTo>
                    <a:lnTo>
                      <a:pt x="1883" y="56"/>
                    </a:lnTo>
                    <a:lnTo>
                      <a:pt x="1888" y="59"/>
                    </a:lnTo>
                    <a:lnTo>
                      <a:pt x="1892" y="64"/>
                    </a:lnTo>
                    <a:lnTo>
                      <a:pt x="1899" y="72"/>
                    </a:lnTo>
                    <a:lnTo>
                      <a:pt x="1904" y="84"/>
                    </a:lnTo>
                    <a:lnTo>
                      <a:pt x="1907" y="97"/>
                    </a:lnTo>
                    <a:lnTo>
                      <a:pt x="1908" y="111"/>
                    </a:lnTo>
                    <a:lnTo>
                      <a:pt x="1908" y="112"/>
                    </a:lnTo>
                    <a:lnTo>
                      <a:pt x="1908" y="113"/>
                    </a:lnTo>
                    <a:lnTo>
                      <a:pt x="1908" y="115"/>
                    </a:lnTo>
                    <a:lnTo>
                      <a:pt x="1908" y="116"/>
                    </a:lnTo>
                    <a:lnTo>
                      <a:pt x="1813" y="116"/>
                    </a:lnTo>
                    <a:lnTo>
                      <a:pt x="1814" y="125"/>
                    </a:lnTo>
                    <a:lnTo>
                      <a:pt x="1817" y="132"/>
                    </a:lnTo>
                    <a:lnTo>
                      <a:pt x="1820" y="140"/>
                    </a:lnTo>
                    <a:lnTo>
                      <a:pt x="1825" y="145"/>
                    </a:lnTo>
                    <a:lnTo>
                      <a:pt x="1831" y="149"/>
                    </a:lnTo>
                    <a:lnTo>
                      <a:pt x="1837" y="153"/>
                    </a:lnTo>
                    <a:lnTo>
                      <a:pt x="1845" y="154"/>
                    </a:lnTo>
                    <a:lnTo>
                      <a:pt x="1852" y="155"/>
                    </a:lnTo>
                    <a:lnTo>
                      <a:pt x="1858" y="155"/>
                    </a:lnTo>
                    <a:lnTo>
                      <a:pt x="1864" y="154"/>
                    </a:lnTo>
                    <a:lnTo>
                      <a:pt x="1868" y="153"/>
                    </a:lnTo>
                    <a:lnTo>
                      <a:pt x="1874" y="150"/>
                    </a:lnTo>
                    <a:lnTo>
                      <a:pt x="1878" y="147"/>
                    </a:lnTo>
                    <a:lnTo>
                      <a:pt x="1881" y="144"/>
                    </a:lnTo>
                    <a:lnTo>
                      <a:pt x="1884" y="140"/>
                    </a:lnTo>
                    <a:lnTo>
                      <a:pt x="1888" y="134"/>
                    </a:lnTo>
                    <a:close/>
                    <a:moveTo>
                      <a:pt x="1813" y="96"/>
                    </a:moveTo>
                    <a:lnTo>
                      <a:pt x="1888" y="96"/>
                    </a:lnTo>
                    <a:lnTo>
                      <a:pt x="1886" y="89"/>
                    </a:lnTo>
                    <a:lnTo>
                      <a:pt x="1884" y="85"/>
                    </a:lnTo>
                    <a:lnTo>
                      <a:pt x="1882" y="81"/>
                    </a:lnTo>
                    <a:lnTo>
                      <a:pt x="1879" y="78"/>
                    </a:lnTo>
                    <a:lnTo>
                      <a:pt x="1872" y="73"/>
                    </a:lnTo>
                    <a:lnTo>
                      <a:pt x="1866" y="70"/>
                    </a:lnTo>
                    <a:lnTo>
                      <a:pt x="1858" y="69"/>
                    </a:lnTo>
                    <a:lnTo>
                      <a:pt x="1851" y="68"/>
                    </a:lnTo>
                    <a:lnTo>
                      <a:pt x="1843" y="68"/>
                    </a:lnTo>
                    <a:lnTo>
                      <a:pt x="1836" y="70"/>
                    </a:lnTo>
                    <a:lnTo>
                      <a:pt x="1829" y="72"/>
                    </a:lnTo>
                    <a:lnTo>
                      <a:pt x="1824" y="75"/>
                    </a:lnTo>
                    <a:lnTo>
                      <a:pt x="1820" y="80"/>
                    </a:lnTo>
                    <a:lnTo>
                      <a:pt x="1817" y="84"/>
                    </a:lnTo>
                    <a:lnTo>
                      <a:pt x="1814" y="89"/>
                    </a:lnTo>
                    <a:lnTo>
                      <a:pt x="1813" y="96"/>
                    </a:lnTo>
                    <a:close/>
                    <a:moveTo>
                      <a:pt x="1924" y="136"/>
                    </a:moveTo>
                    <a:lnTo>
                      <a:pt x="1946" y="132"/>
                    </a:lnTo>
                    <a:lnTo>
                      <a:pt x="1947" y="138"/>
                    </a:lnTo>
                    <a:lnTo>
                      <a:pt x="1949" y="142"/>
                    </a:lnTo>
                    <a:lnTo>
                      <a:pt x="1952" y="146"/>
                    </a:lnTo>
                    <a:lnTo>
                      <a:pt x="1955" y="149"/>
                    </a:lnTo>
                    <a:lnTo>
                      <a:pt x="1960" y="151"/>
                    </a:lnTo>
                    <a:lnTo>
                      <a:pt x="1965" y="154"/>
                    </a:lnTo>
                    <a:lnTo>
                      <a:pt x="1971" y="155"/>
                    </a:lnTo>
                    <a:lnTo>
                      <a:pt x="1978" y="155"/>
                    </a:lnTo>
                    <a:lnTo>
                      <a:pt x="1984" y="155"/>
                    </a:lnTo>
                    <a:lnTo>
                      <a:pt x="1991" y="154"/>
                    </a:lnTo>
                    <a:lnTo>
                      <a:pt x="1995" y="151"/>
                    </a:lnTo>
                    <a:lnTo>
                      <a:pt x="1999" y="149"/>
                    </a:lnTo>
                    <a:lnTo>
                      <a:pt x="2003" y="147"/>
                    </a:lnTo>
                    <a:lnTo>
                      <a:pt x="2005" y="144"/>
                    </a:lnTo>
                    <a:lnTo>
                      <a:pt x="2006" y="141"/>
                    </a:lnTo>
                    <a:lnTo>
                      <a:pt x="2007" y="138"/>
                    </a:lnTo>
                    <a:lnTo>
                      <a:pt x="2006" y="135"/>
                    </a:lnTo>
                    <a:lnTo>
                      <a:pt x="2005" y="132"/>
                    </a:lnTo>
                    <a:lnTo>
                      <a:pt x="2003" y="130"/>
                    </a:lnTo>
                    <a:lnTo>
                      <a:pt x="1999" y="128"/>
                    </a:lnTo>
                    <a:lnTo>
                      <a:pt x="1996" y="127"/>
                    </a:lnTo>
                    <a:lnTo>
                      <a:pt x="1992" y="126"/>
                    </a:lnTo>
                    <a:lnTo>
                      <a:pt x="1985" y="124"/>
                    </a:lnTo>
                    <a:lnTo>
                      <a:pt x="1978" y="123"/>
                    </a:lnTo>
                    <a:lnTo>
                      <a:pt x="1967" y="119"/>
                    </a:lnTo>
                    <a:lnTo>
                      <a:pt x="1959" y="117"/>
                    </a:lnTo>
                    <a:lnTo>
                      <a:pt x="1952" y="114"/>
                    </a:lnTo>
                    <a:lnTo>
                      <a:pt x="1947" y="112"/>
                    </a:lnTo>
                    <a:lnTo>
                      <a:pt x="1942" y="110"/>
                    </a:lnTo>
                    <a:lnTo>
                      <a:pt x="1938" y="108"/>
                    </a:lnTo>
                    <a:lnTo>
                      <a:pt x="1935" y="104"/>
                    </a:lnTo>
                    <a:lnTo>
                      <a:pt x="1933" y="100"/>
                    </a:lnTo>
                    <a:lnTo>
                      <a:pt x="1931" y="96"/>
                    </a:lnTo>
                    <a:lnTo>
                      <a:pt x="1929" y="91"/>
                    </a:lnTo>
                    <a:lnTo>
                      <a:pt x="1928" y="87"/>
                    </a:lnTo>
                    <a:lnTo>
                      <a:pt x="1928" y="83"/>
                    </a:lnTo>
                    <a:lnTo>
                      <a:pt x="1928" y="79"/>
                    </a:lnTo>
                    <a:lnTo>
                      <a:pt x="1929" y="75"/>
                    </a:lnTo>
                    <a:lnTo>
                      <a:pt x="1931" y="71"/>
                    </a:lnTo>
                    <a:lnTo>
                      <a:pt x="1932" y="68"/>
                    </a:lnTo>
                    <a:lnTo>
                      <a:pt x="1934" y="65"/>
                    </a:lnTo>
                    <a:lnTo>
                      <a:pt x="1937" y="61"/>
                    </a:lnTo>
                    <a:lnTo>
                      <a:pt x="1939" y="58"/>
                    </a:lnTo>
                    <a:lnTo>
                      <a:pt x="1942" y="56"/>
                    </a:lnTo>
                    <a:lnTo>
                      <a:pt x="1945" y="54"/>
                    </a:lnTo>
                    <a:lnTo>
                      <a:pt x="1948" y="53"/>
                    </a:lnTo>
                    <a:lnTo>
                      <a:pt x="1951" y="51"/>
                    </a:lnTo>
                    <a:lnTo>
                      <a:pt x="1955" y="50"/>
                    </a:lnTo>
                    <a:lnTo>
                      <a:pt x="1960" y="49"/>
                    </a:lnTo>
                    <a:lnTo>
                      <a:pt x="1964" y="48"/>
                    </a:lnTo>
                    <a:lnTo>
                      <a:pt x="1969" y="48"/>
                    </a:lnTo>
                    <a:lnTo>
                      <a:pt x="1974" y="48"/>
                    </a:lnTo>
                    <a:lnTo>
                      <a:pt x="1980" y="48"/>
                    </a:lnTo>
                    <a:lnTo>
                      <a:pt x="1986" y="49"/>
                    </a:lnTo>
                    <a:lnTo>
                      <a:pt x="1993" y="50"/>
                    </a:lnTo>
                    <a:lnTo>
                      <a:pt x="1998" y="52"/>
                    </a:lnTo>
                    <a:lnTo>
                      <a:pt x="2004" y="54"/>
                    </a:lnTo>
                    <a:lnTo>
                      <a:pt x="2008" y="56"/>
                    </a:lnTo>
                    <a:lnTo>
                      <a:pt x="2011" y="59"/>
                    </a:lnTo>
                    <a:lnTo>
                      <a:pt x="2014" y="63"/>
                    </a:lnTo>
                    <a:lnTo>
                      <a:pt x="2017" y="67"/>
                    </a:lnTo>
                    <a:lnTo>
                      <a:pt x="2019" y="71"/>
                    </a:lnTo>
                    <a:lnTo>
                      <a:pt x="2020" y="76"/>
                    </a:lnTo>
                    <a:lnTo>
                      <a:pt x="2022" y="83"/>
                    </a:lnTo>
                    <a:lnTo>
                      <a:pt x="2002" y="86"/>
                    </a:lnTo>
                    <a:lnTo>
                      <a:pt x="2000" y="82"/>
                    </a:lnTo>
                    <a:lnTo>
                      <a:pt x="1998" y="79"/>
                    </a:lnTo>
                    <a:lnTo>
                      <a:pt x="1996" y="75"/>
                    </a:lnTo>
                    <a:lnTo>
                      <a:pt x="1993" y="72"/>
                    </a:lnTo>
                    <a:lnTo>
                      <a:pt x="1990" y="70"/>
                    </a:lnTo>
                    <a:lnTo>
                      <a:pt x="1985" y="69"/>
                    </a:lnTo>
                    <a:lnTo>
                      <a:pt x="1980" y="68"/>
                    </a:lnTo>
                    <a:lnTo>
                      <a:pt x="1975" y="68"/>
                    </a:lnTo>
                    <a:lnTo>
                      <a:pt x="1968" y="68"/>
                    </a:lnTo>
                    <a:lnTo>
                      <a:pt x="1963" y="69"/>
                    </a:lnTo>
                    <a:lnTo>
                      <a:pt x="1959" y="70"/>
                    </a:lnTo>
                    <a:lnTo>
                      <a:pt x="1955" y="71"/>
                    </a:lnTo>
                    <a:lnTo>
                      <a:pt x="1952" y="73"/>
                    </a:lnTo>
                    <a:lnTo>
                      <a:pt x="1951" y="75"/>
                    </a:lnTo>
                    <a:lnTo>
                      <a:pt x="1949" y="79"/>
                    </a:lnTo>
                    <a:lnTo>
                      <a:pt x="1949" y="81"/>
                    </a:lnTo>
                    <a:lnTo>
                      <a:pt x="1949" y="82"/>
                    </a:lnTo>
                    <a:lnTo>
                      <a:pt x="1950" y="84"/>
                    </a:lnTo>
                    <a:lnTo>
                      <a:pt x="1950" y="85"/>
                    </a:lnTo>
                    <a:lnTo>
                      <a:pt x="1951" y="87"/>
                    </a:lnTo>
                    <a:lnTo>
                      <a:pt x="1953" y="88"/>
                    </a:lnTo>
                    <a:lnTo>
                      <a:pt x="1954" y="89"/>
                    </a:lnTo>
                    <a:lnTo>
                      <a:pt x="1956" y="91"/>
                    </a:lnTo>
                    <a:lnTo>
                      <a:pt x="1960" y="93"/>
                    </a:lnTo>
                    <a:lnTo>
                      <a:pt x="1962" y="93"/>
                    </a:lnTo>
                    <a:lnTo>
                      <a:pt x="1965" y="94"/>
                    </a:lnTo>
                    <a:lnTo>
                      <a:pt x="1970" y="96"/>
                    </a:lnTo>
                    <a:lnTo>
                      <a:pt x="1977" y="97"/>
                    </a:lnTo>
                    <a:lnTo>
                      <a:pt x="1988" y="100"/>
                    </a:lnTo>
                    <a:lnTo>
                      <a:pt x="1996" y="102"/>
                    </a:lnTo>
                    <a:lnTo>
                      <a:pt x="2003" y="104"/>
                    </a:lnTo>
                    <a:lnTo>
                      <a:pt x="2008" y="106"/>
                    </a:lnTo>
                    <a:lnTo>
                      <a:pt x="2012" y="109"/>
                    </a:lnTo>
                    <a:lnTo>
                      <a:pt x="2016" y="111"/>
                    </a:lnTo>
                    <a:lnTo>
                      <a:pt x="2019" y="114"/>
                    </a:lnTo>
                    <a:lnTo>
                      <a:pt x="2022" y="117"/>
                    </a:lnTo>
                    <a:lnTo>
                      <a:pt x="2024" y="121"/>
                    </a:lnTo>
                    <a:lnTo>
                      <a:pt x="2026" y="126"/>
                    </a:lnTo>
                    <a:lnTo>
                      <a:pt x="2027" y="131"/>
                    </a:lnTo>
                    <a:lnTo>
                      <a:pt x="2027" y="135"/>
                    </a:lnTo>
                    <a:lnTo>
                      <a:pt x="2027" y="141"/>
                    </a:lnTo>
                    <a:lnTo>
                      <a:pt x="2026" y="146"/>
                    </a:lnTo>
                    <a:lnTo>
                      <a:pt x="2024" y="150"/>
                    </a:lnTo>
                    <a:lnTo>
                      <a:pt x="2021" y="156"/>
                    </a:lnTo>
                    <a:lnTo>
                      <a:pt x="2018" y="160"/>
                    </a:lnTo>
                    <a:lnTo>
                      <a:pt x="2013" y="164"/>
                    </a:lnTo>
                    <a:lnTo>
                      <a:pt x="2009" y="168"/>
                    </a:lnTo>
                    <a:lnTo>
                      <a:pt x="2004" y="170"/>
                    </a:lnTo>
                    <a:lnTo>
                      <a:pt x="1997" y="172"/>
                    </a:lnTo>
                    <a:lnTo>
                      <a:pt x="1991" y="173"/>
                    </a:lnTo>
                    <a:lnTo>
                      <a:pt x="1984" y="174"/>
                    </a:lnTo>
                    <a:lnTo>
                      <a:pt x="1978" y="174"/>
                    </a:lnTo>
                    <a:lnTo>
                      <a:pt x="1972" y="174"/>
                    </a:lnTo>
                    <a:lnTo>
                      <a:pt x="1966" y="174"/>
                    </a:lnTo>
                    <a:lnTo>
                      <a:pt x="1961" y="173"/>
                    </a:lnTo>
                    <a:lnTo>
                      <a:pt x="1956" y="172"/>
                    </a:lnTo>
                    <a:lnTo>
                      <a:pt x="1952" y="171"/>
                    </a:lnTo>
                    <a:lnTo>
                      <a:pt x="1948" y="170"/>
                    </a:lnTo>
                    <a:lnTo>
                      <a:pt x="1943" y="168"/>
                    </a:lnTo>
                    <a:lnTo>
                      <a:pt x="1940" y="165"/>
                    </a:lnTo>
                    <a:lnTo>
                      <a:pt x="1935" y="160"/>
                    </a:lnTo>
                    <a:lnTo>
                      <a:pt x="1931" y="154"/>
                    </a:lnTo>
                    <a:lnTo>
                      <a:pt x="1927" y="145"/>
                    </a:lnTo>
                    <a:lnTo>
                      <a:pt x="1924" y="136"/>
                    </a:lnTo>
                    <a:close/>
                    <a:moveTo>
                      <a:pt x="2043" y="136"/>
                    </a:moveTo>
                    <a:lnTo>
                      <a:pt x="2065" y="132"/>
                    </a:lnTo>
                    <a:lnTo>
                      <a:pt x="2066" y="138"/>
                    </a:lnTo>
                    <a:lnTo>
                      <a:pt x="2068" y="142"/>
                    </a:lnTo>
                    <a:lnTo>
                      <a:pt x="2071" y="146"/>
                    </a:lnTo>
                    <a:lnTo>
                      <a:pt x="2075" y="149"/>
                    </a:lnTo>
                    <a:lnTo>
                      <a:pt x="2079" y="151"/>
                    </a:lnTo>
                    <a:lnTo>
                      <a:pt x="2084" y="154"/>
                    </a:lnTo>
                    <a:lnTo>
                      <a:pt x="2091" y="155"/>
                    </a:lnTo>
                    <a:lnTo>
                      <a:pt x="2097" y="155"/>
                    </a:lnTo>
                    <a:lnTo>
                      <a:pt x="2104" y="155"/>
                    </a:lnTo>
                    <a:lnTo>
                      <a:pt x="2110" y="154"/>
                    </a:lnTo>
                    <a:lnTo>
                      <a:pt x="2114" y="151"/>
                    </a:lnTo>
                    <a:lnTo>
                      <a:pt x="2119" y="149"/>
                    </a:lnTo>
                    <a:lnTo>
                      <a:pt x="2122" y="147"/>
                    </a:lnTo>
                    <a:lnTo>
                      <a:pt x="2124" y="144"/>
                    </a:lnTo>
                    <a:lnTo>
                      <a:pt x="2125" y="141"/>
                    </a:lnTo>
                    <a:lnTo>
                      <a:pt x="2126" y="138"/>
                    </a:lnTo>
                    <a:lnTo>
                      <a:pt x="2125" y="135"/>
                    </a:lnTo>
                    <a:lnTo>
                      <a:pt x="2124" y="132"/>
                    </a:lnTo>
                    <a:lnTo>
                      <a:pt x="2122" y="130"/>
                    </a:lnTo>
                    <a:lnTo>
                      <a:pt x="2119" y="128"/>
                    </a:lnTo>
                    <a:lnTo>
                      <a:pt x="2116" y="127"/>
                    </a:lnTo>
                    <a:lnTo>
                      <a:pt x="2111" y="126"/>
                    </a:lnTo>
                    <a:lnTo>
                      <a:pt x="2105" y="124"/>
                    </a:lnTo>
                    <a:lnTo>
                      <a:pt x="2097" y="123"/>
                    </a:lnTo>
                    <a:lnTo>
                      <a:pt x="2086" y="119"/>
                    </a:lnTo>
                    <a:lnTo>
                      <a:pt x="2078" y="117"/>
                    </a:lnTo>
                    <a:lnTo>
                      <a:pt x="2071" y="114"/>
                    </a:lnTo>
                    <a:lnTo>
                      <a:pt x="2066" y="112"/>
                    </a:lnTo>
                    <a:lnTo>
                      <a:pt x="2062" y="110"/>
                    </a:lnTo>
                    <a:lnTo>
                      <a:pt x="2057" y="108"/>
                    </a:lnTo>
                    <a:lnTo>
                      <a:pt x="2054" y="104"/>
                    </a:lnTo>
                    <a:lnTo>
                      <a:pt x="2052" y="100"/>
                    </a:lnTo>
                    <a:lnTo>
                      <a:pt x="2050" y="96"/>
                    </a:lnTo>
                    <a:lnTo>
                      <a:pt x="2049" y="91"/>
                    </a:lnTo>
                    <a:lnTo>
                      <a:pt x="2048" y="87"/>
                    </a:lnTo>
                    <a:lnTo>
                      <a:pt x="2048" y="83"/>
                    </a:lnTo>
                    <a:lnTo>
                      <a:pt x="2048" y="79"/>
                    </a:lnTo>
                    <a:lnTo>
                      <a:pt x="2049" y="75"/>
                    </a:lnTo>
                    <a:lnTo>
                      <a:pt x="2050" y="71"/>
                    </a:lnTo>
                    <a:lnTo>
                      <a:pt x="2051" y="68"/>
                    </a:lnTo>
                    <a:lnTo>
                      <a:pt x="2053" y="65"/>
                    </a:lnTo>
                    <a:lnTo>
                      <a:pt x="2056" y="61"/>
                    </a:lnTo>
                    <a:lnTo>
                      <a:pt x="2059" y="58"/>
                    </a:lnTo>
                    <a:lnTo>
                      <a:pt x="2062" y="56"/>
                    </a:lnTo>
                    <a:lnTo>
                      <a:pt x="2064" y="54"/>
                    </a:lnTo>
                    <a:lnTo>
                      <a:pt x="2067" y="53"/>
                    </a:lnTo>
                    <a:lnTo>
                      <a:pt x="2070" y="51"/>
                    </a:lnTo>
                    <a:lnTo>
                      <a:pt x="2075" y="50"/>
                    </a:lnTo>
                    <a:lnTo>
                      <a:pt x="2079" y="49"/>
                    </a:lnTo>
                    <a:lnTo>
                      <a:pt x="2083" y="48"/>
                    </a:lnTo>
                    <a:lnTo>
                      <a:pt x="2089" y="48"/>
                    </a:lnTo>
                    <a:lnTo>
                      <a:pt x="2093" y="48"/>
                    </a:lnTo>
                    <a:lnTo>
                      <a:pt x="2099" y="48"/>
                    </a:lnTo>
                    <a:lnTo>
                      <a:pt x="2106" y="49"/>
                    </a:lnTo>
                    <a:lnTo>
                      <a:pt x="2112" y="50"/>
                    </a:lnTo>
                    <a:lnTo>
                      <a:pt x="2118" y="52"/>
                    </a:lnTo>
                    <a:lnTo>
                      <a:pt x="2123" y="54"/>
                    </a:lnTo>
                    <a:lnTo>
                      <a:pt x="2127" y="56"/>
                    </a:lnTo>
                    <a:lnTo>
                      <a:pt x="2131" y="59"/>
                    </a:lnTo>
                    <a:lnTo>
                      <a:pt x="2134" y="63"/>
                    </a:lnTo>
                    <a:lnTo>
                      <a:pt x="2136" y="67"/>
                    </a:lnTo>
                    <a:lnTo>
                      <a:pt x="2138" y="71"/>
                    </a:lnTo>
                    <a:lnTo>
                      <a:pt x="2139" y="76"/>
                    </a:lnTo>
                    <a:lnTo>
                      <a:pt x="2141" y="83"/>
                    </a:lnTo>
                    <a:lnTo>
                      <a:pt x="2121" y="86"/>
                    </a:lnTo>
                    <a:lnTo>
                      <a:pt x="2120" y="82"/>
                    </a:lnTo>
                    <a:lnTo>
                      <a:pt x="2118" y="79"/>
                    </a:lnTo>
                    <a:lnTo>
                      <a:pt x="2116" y="75"/>
                    </a:lnTo>
                    <a:lnTo>
                      <a:pt x="2112" y="72"/>
                    </a:lnTo>
                    <a:lnTo>
                      <a:pt x="2109" y="70"/>
                    </a:lnTo>
                    <a:lnTo>
                      <a:pt x="2105" y="69"/>
                    </a:lnTo>
                    <a:lnTo>
                      <a:pt x="2099" y="68"/>
                    </a:lnTo>
                    <a:lnTo>
                      <a:pt x="2094" y="68"/>
                    </a:lnTo>
                    <a:lnTo>
                      <a:pt x="2088" y="68"/>
                    </a:lnTo>
                    <a:lnTo>
                      <a:pt x="2082" y="69"/>
                    </a:lnTo>
                    <a:lnTo>
                      <a:pt x="2078" y="70"/>
                    </a:lnTo>
                    <a:lnTo>
                      <a:pt x="2075" y="71"/>
                    </a:lnTo>
                    <a:lnTo>
                      <a:pt x="2071" y="73"/>
                    </a:lnTo>
                    <a:lnTo>
                      <a:pt x="2070" y="75"/>
                    </a:lnTo>
                    <a:lnTo>
                      <a:pt x="2068" y="79"/>
                    </a:lnTo>
                    <a:lnTo>
                      <a:pt x="2068" y="81"/>
                    </a:lnTo>
                    <a:lnTo>
                      <a:pt x="2068" y="82"/>
                    </a:lnTo>
                    <a:lnTo>
                      <a:pt x="2069" y="84"/>
                    </a:lnTo>
                    <a:lnTo>
                      <a:pt x="2069" y="85"/>
                    </a:lnTo>
                    <a:lnTo>
                      <a:pt x="2070" y="87"/>
                    </a:lnTo>
                    <a:lnTo>
                      <a:pt x="2073" y="88"/>
                    </a:lnTo>
                    <a:lnTo>
                      <a:pt x="2074" y="89"/>
                    </a:lnTo>
                    <a:lnTo>
                      <a:pt x="2076" y="91"/>
                    </a:lnTo>
                    <a:lnTo>
                      <a:pt x="2079" y="93"/>
                    </a:lnTo>
                    <a:lnTo>
                      <a:pt x="2081" y="93"/>
                    </a:lnTo>
                    <a:lnTo>
                      <a:pt x="2084" y="94"/>
                    </a:lnTo>
                    <a:lnTo>
                      <a:pt x="2090" y="96"/>
                    </a:lnTo>
                    <a:lnTo>
                      <a:pt x="2096" y="97"/>
                    </a:lnTo>
                    <a:lnTo>
                      <a:pt x="2107" y="100"/>
                    </a:lnTo>
                    <a:lnTo>
                      <a:pt x="2116" y="102"/>
                    </a:lnTo>
                    <a:lnTo>
                      <a:pt x="2122" y="104"/>
                    </a:lnTo>
                    <a:lnTo>
                      <a:pt x="2127" y="106"/>
                    </a:lnTo>
                    <a:lnTo>
                      <a:pt x="2132" y="109"/>
                    </a:lnTo>
                    <a:lnTo>
                      <a:pt x="2135" y="111"/>
                    </a:lnTo>
                    <a:lnTo>
                      <a:pt x="2138" y="114"/>
                    </a:lnTo>
                    <a:lnTo>
                      <a:pt x="2141" y="117"/>
                    </a:lnTo>
                    <a:lnTo>
                      <a:pt x="2143" y="121"/>
                    </a:lnTo>
                    <a:lnTo>
                      <a:pt x="2146" y="126"/>
                    </a:lnTo>
                    <a:lnTo>
                      <a:pt x="2147" y="131"/>
                    </a:lnTo>
                    <a:lnTo>
                      <a:pt x="2147" y="135"/>
                    </a:lnTo>
                    <a:lnTo>
                      <a:pt x="2147" y="141"/>
                    </a:lnTo>
                    <a:lnTo>
                      <a:pt x="2146" y="146"/>
                    </a:lnTo>
                    <a:lnTo>
                      <a:pt x="2143" y="150"/>
                    </a:lnTo>
                    <a:lnTo>
                      <a:pt x="2140" y="156"/>
                    </a:lnTo>
                    <a:lnTo>
                      <a:pt x="2137" y="160"/>
                    </a:lnTo>
                    <a:lnTo>
                      <a:pt x="2133" y="164"/>
                    </a:lnTo>
                    <a:lnTo>
                      <a:pt x="2128" y="168"/>
                    </a:lnTo>
                    <a:lnTo>
                      <a:pt x="2123" y="170"/>
                    </a:lnTo>
                    <a:lnTo>
                      <a:pt x="2117" y="172"/>
                    </a:lnTo>
                    <a:lnTo>
                      <a:pt x="2110" y="173"/>
                    </a:lnTo>
                    <a:lnTo>
                      <a:pt x="2104" y="174"/>
                    </a:lnTo>
                    <a:lnTo>
                      <a:pt x="2097" y="174"/>
                    </a:lnTo>
                    <a:lnTo>
                      <a:pt x="2092" y="174"/>
                    </a:lnTo>
                    <a:lnTo>
                      <a:pt x="2085" y="174"/>
                    </a:lnTo>
                    <a:lnTo>
                      <a:pt x="2080" y="173"/>
                    </a:lnTo>
                    <a:lnTo>
                      <a:pt x="2076" y="172"/>
                    </a:lnTo>
                    <a:lnTo>
                      <a:pt x="2071" y="171"/>
                    </a:lnTo>
                    <a:lnTo>
                      <a:pt x="2067" y="170"/>
                    </a:lnTo>
                    <a:lnTo>
                      <a:pt x="2063" y="168"/>
                    </a:lnTo>
                    <a:lnTo>
                      <a:pt x="2060" y="165"/>
                    </a:lnTo>
                    <a:lnTo>
                      <a:pt x="2054" y="160"/>
                    </a:lnTo>
                    <a:lnTo>
                      <a:pt x="2050" y="154"/>
                    </a:lnTo>
                    <a:lnTo>
                      <a:pt x="2047" y="145"/>
                    </a:lnTo>
                    <a:lnTo>
                      <a:pt x="2043" y="136"/>
                    </a:lnTo>
                    <a:close/>
                    <a:moveTo>
                      <a:pt x="2361" y="113"/>
                    </a:moveTo>
                    <a:lnTo>
                      <a:pt x="2383" y="118"/>
                    </a:lnTo>
                    <a:lnTo>
                      <a:pt x="2379" y="131"/>
                    </a:lnTo>
                    <a:lnTo>
                      <a:pt x="2373" y="143"/>
                    </a:lnTo>
                    <a:lnTo>
                      <a:pt x="2366" y="153"/>
                    </a:lnTo>
                    <a:lnTo>
                      <a:pt x="2357" y="161"/>
                    </a:lnTo>
                    <a:lnTo>
                      <a:pt x="2353" y="164"/>
                    </a:lnTo>
                    <a:lnTo>
                      <a:pt x="2348" y="168"/>
                    </a:lnTo>
                    <a:lnTo>
                      <a:pt x="2342" y="170"/>
                    </a:lnTo>
                    <a:lnTo>
                      <a:pt x="2337" y="171"/>
                    </a:lnTo>
                    <a:lnTo>
                      <a:pt x="2332" y="173"/>
                    </a:lnTo>
                    <a:lnTo>
                      <a:pt x="2326" y="173"/>
                    </a:lnTo>
                    <a:lnTo>
                      <a:pt x="2320" y="174"/>
                    </a:lnTo>
                    <a:lnTo>
                      <a:pt x="2313" y="174"/>
                    </a:lnTo>
                    <a:lnTo>
                      <a:pt x="2307" y="174"/>
                    </a:lnTo>
                    <a:lnTo>
                      <a:pt x="2301" y="174"/>
                    </a:lnTo>
                    <a:lnTo>
                      <a:pt x="2294" y="173"/>
                    </a:lnTo>
                    <a:lnTo>
                      <a:pt x="2289" y="172"/>
                    </a:lnTo>
                    <a:lnTo>
                      <a:pt x="2283" y="171"/>
                    </a:lnTo>
                    <a:lnTo>
                      <a:pt x="2278" y="169"/>
                    </a:lnTo>
                    <a:lnTo>
                      <a:pt x="2273" y="166"/>
                    </a:lnTo>
                    <a:lnTo>
                      <a:pt x="2268" y="164"/>
                    </a:lnTo>
                    <a:lnTo>
                      <a:pt x="2261" y="158"/>
                    </a:lnTo>
                    <a:lnTo>
                      <a:pt x="2254" y="150"/>
                    </a:lnTo>
                    <a:lnTo>
                      <a:pt x="2248" y="142"/>
                    </a:lnTo>
                    <a:lnTo>
                      <a:pt x="2242" y="132"/>
                    </a:lnTo>
                    <a:lnTo>
                      <a:pt x="2239" y="121"/>
                    </a:lnTo>
                    <a:lnTo>
                      <a:pt x="2236" y="111"/>
                    </a:lnTo>
                    <a:lnTo>
                      <a:pt x="2235" y="99"/>
                    </a:lnTo>
                    <a:lnTo>
                      <a:pt x="2234" y="87"/>
                    </a:lnTo>
                    <a:lnTo>
                      <a:pt x="2235" y="74"/>
                    </a:lnTo>
                    <a:lnTo>
                      <a:pt x="2236" y="63"/>
                    </a:lnTo>
                    <a:lnTo>
                      <a:pt x="2239" y="51"/>
                    </a:lnTo>
                    <a:lnTo>
                      <a:pt x="2244" y="41"/>
                    </a:lnTo>
                    <a:lnTo>
                      <a:pt x="2249" y="31"/>
                    </a:lnTo>
                    <a:lnTo>
                      <a:pt x="2255" y="23"/>
                    </a:lnTo>
                    <a:lnTo>
                      <a:pt x="2264" y="16"/>
                    </a:lnTo>
                    <a:lnTo>
                      <a:pt x="2273" y="11"/>
                    </a:lnTo>
                    <a:lnTo>
                      <a:pt x="2277" y="9"/>
                    </a:lnTo>
                    <a:lnTo>
                      <a:pt x="2282" y="6"/>
                    </a:lnTo>
                    <a:lnTo>
                      <a:pt x="2287" y="5"/>
                    </a:lnTo>
                    <a:lnTo>
                      <a:pt x="2292" y="3"/>
                    </a:lnTo>
                    <a:lnTo>
                      <a:pt x="2297" y="1"/>
                    </a:lnTo>
                    <a:lnTo>
                      <a:pt x="2303" y="1"/>
                    </a:lnTo>
                    <a:lnTo>
                      <a:pt x="2308" y="0"/>
                    </a:lnTo>
                    <a:lnTo>
                      <a:pt x="2313" y="0"/>
                    </a:lnTo>
                    <a:lnTo>
                      <a:pt x="2320" y="0"/>
                    </a:lnTo>
                    <a:lnTo>
                      <a:pt x="2325" y="1"/>
                    </a:lnTo>
                    <a:lnTo>
                      <a:pt x="2331" y="3"/>
                    </a:lnTo>
                    <a:lnTo>
                      <a:pt x="2336" y="4"/>
                    </a:lnTo>
                    <a:lnTo>
                      <a:pt x="2341" y="6"/>
                    </a:lnTo>
                    <a:lnTo>
                      <a:pt x="2346" y="8"/>
                    </a:lnTo>
                    <a:lnTo>
                      <a:pt x="2351" y="10"/>
                    </a:lnTo>
                    <a:lnTo>
                      <a:pt x="2355" y="13"/>
                    </a:lnTo>
                    <a:lnTo>
                      <a:pt x="2363" y="21"/>
                    </a:lnTo>
                    <a:lnTo>
                      <a:pt x="2369" y="29"/>
                    </a:lnTo>
                    <a:lnTo>
                      <a:pt x="2375" y="39"/>
                    </a:lnTo>
                    <a:lnTo>
                      <a:pt x="2379" y="51"/>
                    </a:lnTo>
                    <a:lnTo>
                      <a:pt x="2356" y="56"/>
                    </a:lnTo>
                    <a:lnTo>
                      <a:pt x="2353" y="48"/>
                    </a:lnTo>
                    <a:lnTo>
                      <a:pt x="2350" y="40"/>
                    </a:lnTo>
                    <a:lnTo>
                      <a:pt x="2345" y="34"/>
                    </a:lnTo>
                    <a:lnTo>
                      <a:pt x="2340" y="29"/>
                    </a:lnTo>
                    <a:lnTo>
                      <a:pt x="2334" y="26"/>
                    </a:lnTo>
                    <a:lnTo>
                      <a:pt x="2327" y="23"/>
                    </a:lnTo>
                    <a:lnTo>
                      <a:pt x="2320" y="22"/>
                    </a:lnTo>
                    <a:lnTo>
                      <a:pt x="2312" y="21"/>
                    </a:lnTo>
                    <a:lnTo>
                      <a:pt x="2308" y="21"/>
                    </a:lnTo>
                    <a:lnTo>
                      <a:pt x="2303" y="22"/>
                    </a:lnTo>
                    <a:lnTo>
                      <a:pt x="2298" y="22"/>
                    </a:lnTo>
                    <a:lnTo>
                      <a:pt x="2295" y="23"/>
                    </a:lnTo>
                    <a:lnTo>
                      <a:pt x="2291" y="25"/>
                    </a:lnTo>
                    <a:lnTo>
                      <a:pt x="2287" y="26"/>
                    </a:lnTo>
                    <a:lnTo>
                      <a:pt x="2283" y="28"/>
                    </a:lnTo>
                    <a:lnTo>
                      <a:pt x="2280" y="30"/>
                    </a:lnTo>
                    <a:lnTo>
                      <a:pt x="2274" y="35"/>
                    </a:lnTo>
                    <a:lnTo>
                      <a:pt x="2269" y="41"/>
                    </a:lnTo>
                    <a:lnTo>
                      <a:pt x="2265" y="48"/>
                    </a:lnTo>
                    <a:lnTo>
                      <a:pt x="2262" y="55"/>
                    </a:lnTo>
                    <a:lnTo>
                      <a:pt x="2260" y="63"/>
                    </a:lnTo>
                    <a:lnTo>
                      <a:pt x="2257" y="70"/>
                    </a:lnTo>
                    <a:lnTo>
                      <a:pt x="2256" y="79"/>
                    </a:lnTo>
                    <a:lnTo>
                      <a:pt x="2256" y="87"/>
                    </a:lnTo>
                    <a:lnTo>
                      <a:pt x="2256" y="97"/>
                    </a:lnTo>
                    <a:lnTo>
                      <a:pt x="2259" y="106"/>
                    </a:lnTo>
                    <a:lnTo>
                      <a:pt x="2260" y="115"/>
                    </a:lnTo>
                    <a:lnTo>
                      <a:pt x="2263" y="124"/>
                    </a:lnTo>
                    <a:lnTo>
                      <a:pt x="2266" y="131"/>
                    </a:lnTo>
                    <a:lnTo>
                      <a:pt x="2270" y="138"/>
                    </a:lnTo>
                    <a:lnTo>
                      <a:pt x="2276" y="143"/>
                    </a:lnTo>
                    <a:lnTo>
                      <a:pt x="2282" y="147"/>
                    </a:lnTo>
                    <a:lnTo>
                      <a:pt x="2289" y="150"/>
                    </a:lnTo>
                    <a:lnTo>
                      <a:pt x="2296" y="153"/>
                    </a:lnTo>
                    <a:lnTo>
                      <a:pt x="2304" y="155"/>
                    </a:lnTo>
                    <a:lnTo>
                      <a:pt x="2311" y="155"/>
                    </a:lnTo>
                    <a:lnTo>
                      <a:pt x="2320" y="154"/>
                    </a:lnTo>
                    <a:lnTo>
                      <a:pt x="2328" y="153"/>
                    </a:lnTo>
                    <a:lnTo>
                      <a:pt x="2336" y="149"/>
                    </a:lnTo>
                    <a:lnTo>
                      <a:pt x="2342" y="144"/>
                    </a:lnTo>
                    <a:lnTo>
                      <a:pt x="2349" y="139"/>
                    </a:lnTo>
                    <a:lnTo>
                      <a:pt x="2353" y="131"/>
                    </a:lnTo>
                    <a:lnTo>
                      <a:pt x="2357" y="123"/>
                    </a:lnTo>
                    <a:lnTo>
                      <a:pt x="2361" y="113"/>
                    </a:lnTo>
                    <a:close/>
                    <a:moveTo>
                      <a:pt x="2411" y="173"/>
                    </a:moveTo>
                    <a:lnTo>
                      <a:pt x="2411" y="3"/>
                    </a:lnTo>
                    <a:lnTo>
                      <a:pt x="2432" y="3"/>
                    </a:lnTo>
                    <a:lnTo>
                      <a:pt x="2432" y="67"/>
                    </a:lnTo>
                    <a:lnTo>
                      <a:pt x="2435" y="63"/>
                    </a:lnTo>
                    <a:lnTo>
                      <a:pt x="2439" y="58"/>
                    </a:lnTo>
                    <a:lnTo>
                      <a:pt x="2444" y="55"/>
                    </a:lnTo>
                    <a:lnTo>
                      <a:pt x="2448" y="52"/>
                    </a:lnTo>
                    <a:lnTo>
                      <a:pt x="2452" y="51"/>
                    </a:lnTo>
                    <a:lnTo>
                      <a:pt x="2458" y="49"/>
                    </a:lnTo>
                    <a:lnTo>
                      <a:pt x="2463" y="48"/>
                    </a:lnTo>
                    <a:lnTo>
                      <a:pt x="2468" y="48"/>
                    </a:lnTo>
                    <a:lnTo>
                      <a:pt x="2475" y="48"/>
                    </a:lnTo>
                    <a:lnTo>
                      <a:pt x="2481" y="49"/>
                    </a:lnTo>
                    <a:lnTo>
                      <a:pt x="2487" y="51"/>
                    </a:lnTo>
                    <a:lnTo>
                      <a:pt x="2492" y="53"/>
                    </a:lnTo>
                    <a:lnTo>
                      <a:pt x="2496" y="56"/>
                    </a:lnTo>
                    <a:lnTo>
                      <a:pt x="2501" y="59"/>
                    </a:lnTo>
                    <a:lnTo>
                      <a:pt x="2504" y="64"/>
                    </a:lnTo>
                    <a:lnTo>
                      <a:pt x="2506" y="68"/>
                    </a:lnTo>
                    <a:lnTo>
                      <a:pt x="2508" y="72"/>
                    </a:lnTo>
                    <a:lnTo>
                      <a:pt x="2509" y="79"/>
                    </a:lnTo>
                    <a:lnTo>
                      <a:pt x="2510" y="86"/>
                    </a:lnTo>
                    <a:lnTo>
                      <a:pt x="2510" y="95"/>
                    </a:lnTo>
                    <a:lnTo>
                      <a:pt x="2510" y="173"/>
                    </a:lnTo>
                    <a:lnTo>
                      <a:pt x="2490" y="173"/>
                    </a:lnTo>
                    <a:lnTo>
                      <a:pt x="2490" y="97"/>
                    </a:lnTo>
                    <a:lnTo>
                      <a:pt x="2490" y="90"/>
                    </a:lnTo>
                    <a:lnTo>
                      <a:pt x="2489" y="84"/>
                    </a:lnTo>
                    <a:lnTo>
                      <a:pt x="2487" y="79"/>
                    </a:lnTo>
                    <a:lnTo>
                      <a:pt x="2483" y="74"/>
                    </a:lnTo>
                    <a:lnTo>
                      <a:pt x="2480" y="71"/>
                    </a:lnTo>
                    <a:lnTo>
                      <a:pt x="2476" y="69"/>
                    </a:lnTo>
                    <a:lnTo>
                      <a:pt x="2470" y="68"/>
                    </a:lnTo>
                    <a:lnTo>
                      <a:pt x="2464" y="68"/>
                    </a:lnTo>
                    <a:lnTo>
                      <a:pt x="2460" y="68"/>
                    </a:lnTo>
                    <a:lnTo>
                      <a:pt x="2455" y="69"/>
                    </a:lnTo>
                    <a:lnTo>
                      <a:pt x="2451" y="70"/>
                    </a:lnTo>
                    <a:lnTo>
                      <a:pt x="2447" y="72"/>
                    </a:lnTo>
                    <a:lnTo>
                      <a:pt x="2442" y="74"/>
                    </a:lnTo>
                    <a:lnTo>
                      <a:pt x="2439" y="78"/>
                    </a:lnTo>
                    <a:lnTo>
                      <a:pt x="2437" y="81"/>
                    </a:lnTo>
                    <a:lnTo>
                      <a:pt x="2435" y="85"/>
                    </a:lnTo>
                    <a:lnTo>
                      <a:pt x="2434" y="89"/>
                    </a:lnTo>
                    <a:lnTo>
                      <a:pt x="2433" y="95"/>
                    </a:lnTo>
                    <a:lnTo>
                      <a:pt x="2432" y="101"/>
                    </a:lnTo>
                    <a:lnTo>
                      <a:pt x="2432" y="108"/>
                    </a:lnTo>
                    <a:lnTo>
                      <a:pt x="2432" y="173"/>
                    </a:lnTo>
                    <a:lnTo>
                      <a:pt x="2411" y="173"/>
                    </a:lnTo>
                    <a:close/>
                    <a:moveTo>
                      <a:pt x="2624" y="159"/>
                    </a:moveTo>
                    <a:lnTo>
                      <a:pt x="2618" y="163"/>
                    </a:lnTo>
                    <a:lnTo>
                      <a:pt x="2612" y="166"/>
                    </a:lnTo>
                    <a:lnTo>
                      <a:pt x="2606" y="170"/>
                    </a:lnTo>
                    <a:lnTo>
                      <a:pt x="2601" y="172"/>
                    </a:lnTo>
                    <a:lnTo>
                      <a:pt x="2595" y="173"/>
                    </a:lnTo>
                    <a:lnTo>
                      <a:pt x="2590" y="173"/>
                    </a:lnTo>
                    <a:lnTo>
                      <a:pt x="2584" y="174"/>
                    </a:lnTo>
                    <a:lnTo>
                      <a:pt x="2578" y="174"/>
                    </a:lnTo>
                    <a:lnTo>
                      <a:pt x="2568" y="174"/>
                    </a:lnTo>
                    <a:lnTo>
                      <a:pt x="2561" y="172"/>
                    </a:lnTo>
                    <a:lnTo>
                      <a:pt x="2553" y="170"/>
                    </a:lnTo>
                    <a:lnTo>
                      <a:pt x="2547" y="165"/>
                    </a:lnTo>
                    <a:lnTo>
                      <a:pt x="2542" y="160"/>
                    </a:lnTo>
                    <a:lnTo>
                      <a:pt x="2539" y="155"/>
                    </a:lnTo>
                    <a:lnTo>
                      <a:pt x="2537" y="148"/>
                    </a:lnTo>
                    <a:lnTo>
                      <a:pt x="2536" y="141"/>
                    </a:lnTo>
                    <a:lnTo>
                      <a:pt x="2536" y="136"/>
                    </a:lnTo>
                    <a:lnTo>
                      <a:pt x="2537" y="132"/>
                    </a:lnTo>
                    <a:lnTo>
                      <a:pt x="2538" y="128"/>
                    </a:lnTo>
                    <a:lnTo>
                      <a:pt x="2540" y="125"/>
                    </a:lnTo>
                    <a:lnTo>
                      <a:pt x="2542" y="120"/>
                    </a:lnTo>
                    <a:lnTo>
                      <a:pt x="2545" y="117"/>
                    </a:lnTo>
                    <a:lnTo>
                      <a:pt x="2548" y="115"/>
                    </a:lnTo>
                    <a:lnTo>
                      <a:pt x="2551" y="113"/>
                    </a:lnTo>
                    <a:lnTo>
                      <a:pt x="2554" y="111"/>
                    </a:lnTo>
                    <a:lnTo>
                      <a:pt x="2559" y="109"/>
                    </a:lnTo>
                    <a:lnTo>
                      <a:pt x="2562" y="108"/>
                    </a:lnTo>
                    <a:lnTo>
                      <a:pt x="2566" y="105"/>
                    </a:lnTo>
                    <a:lnTo>
                      <a:pt x="2569" y="104"/>
                    </a:lnTo>
                    <a:lnTo>
                      <a:pt x="2574" y="103"/>
                    </a:lnTo>
                    <a:lnTo>
                      <a:pt x="2579" y="103"/>
                    </a:lnTo>
                    <a:lnTo>
                      <a:pt x="2584" y="102"/>
                    </a:lnTo>
                    <a:lnTo>
                      <a:pt x="2591" y="102"/>
                    </a:lnTo>
                    <a:lnTo>
                      <a:pt x="2596" y="101"/>
                    </a:lnTo>
                    <a:lnTo>
                      <a:pt x="2602" y="100"/>
                    </a:lnTo>
                    <a:lnTo>
                      <a:pt x="2607" y="99"/>
                    </a:lnTo>
                    <a:lnTo>
                      <a:pt x="2611" y="99"/>
                    </a:lnTo>
                    <a:lnTo>
                      <a:pt x="2615" y="98"/>
                    </a:lnTo>
                    <a:lnTo>
                      <a:pt x="2619" y="97"/>
                    </a:lnTo>
                    <a:lnTo>
                      <a:pt x="2622" y="96"/>
                    </a:lnTo>
                    <a:lnTo>
                      <a:pt x="2622" y="94"/>
                    </a:lnTo>
                    <a:lnTo>
                      <a:pt x="2622" y="93"/>
                    </a:lnTo>
                    <a:lnTo>
                      <a:pt x="2622" y="91"/>
                    </a:lnTo>
                    <a:lnTo>
                      <a:pt x="2622" y="90"/>
                    </a:lnTo>
                    <a:lnTo>
                      <a:pt x="2622" y="85"/>
                    </a:lnTo>
                    <a:lnTo>
                      <a:pt x="2621" y="81"/>
                    </a:lnTo>
                    <a:lnTo>
                      <a:pt x="2619" y="78"/>
                    </a:lnTo>
                    <a:lnTo>
                      <a:pt x="2616" y="74"/>
                    </a:lnTo>
                    <a:lnTo>
                      <a:pt x="2611" y="71"/>
                    </a:lnTo>
                    <a:lnTo>
                      <a:pt x="2606" y="69"/>
                    </a:lnTo>
                    <a:lnTo>
                      <a:pt x="2599" y="68"/>
                    </a:lnTo>
                    <a:lnTo>
                      <a:pt x="2592" y="68"/>
                    </a:lnTo>
                    <a:lnTo>
                      <a:pt x="2585" y="68"/>
                    </a:lnTo>
                    <a:lnTo>
                      <a:pt x="2580" y="69"/>
                    </a:lnTo>
                    <a:lnTo>
                      <a:pt x="2575" y="70"/>
                    </a:lnTo>
                    <a:lnTo>
                      <a:pt x="2570" y="72"/>
                    </a:lnTo>
                    <a:lnTo>
                      <a:pt x="2567" y="75"/>
                    </a:lnTo>
                    <a:lnTo>
                      <a:pt x="2565" y="79"/>
                    </a:lnTo>
                    <a:lnTo>
                      <a:pt x="2563" y="83"/>
                    </a:lnTo>
                    <a:lnTo>
                      <a:pt x="2561" y="88"/>
                    </a:lnTo>
                    <a:lnTo>
                      <a:pt x="2540" y="84"/>
                    </a:lnTo>
                    <a:lnTo>
                      <a:pt x="2541" y="78"/>
                    </a:lnTo>
                    <a:lnTo>
                      <a:pt x="2544" y="72"/>
                    </a:lnTo>
                    <a:lnTo>
                      <a:pt x="2546" y="68"/>
                    </a:lnTo>
                    <a:lnTo>
                      <a:pt x="2549" y="64"/>
                    </a:lnTo>
                    <a:lnTo>
                      <a:pt x="2552" y="59"/>
                    </a:lnTo>
                    <a:lnTo>
                      <a:pt x="2558" y="56"/>
                    </a:lnTo>
                    <a:lnTo>
                      <a:pt x="2562" y="54"/>
                    </a:lnTo>
                    <a:lnTo>
                      <a:pt x="2568" y="52"/>
                    </a:lnTo>
                    <a:lnTo>
                      <a:pt x="2575" y="50"/>
                    </a:lnTo>
                    <a:lnTo>
                      <a:pt x="2581" y="49"/>
                    </a:lnTo>
                    <a:lnTo>
                      <a:pt x="2589" y="48"/>
                    </a:lnTo>
                    <a:lnTo>
                      <a:pt x="2596" y="48"/>
                    </a:lnTo>
                    <a:lnTo>
                      <a:pt x="2604" y="48"/>
                    </a:lnTo>
                    <a:lnTo>
                      <a:pt x="2611" y="49"/>
                    </a:lnTo>
                    <a:lnTo>
                      <a:pt x="2617" y="50"/>
                    </a:lnTo>
                    <a:lnTo>
                      <a:pt x="2622" y="51"/>
                    </a:lnTo>
                    <a:lnTo>
                      <a:pt x="2626" y="53"/>
                    </a:lnTo>
                    <a:lnTo>
                      <a:pt x="2631" y="55"/>
                    </a:lnTo>
                    <a:lnTo>
                      <a:pt x="2634" y="57"/>
                    </a:lnTo>
                    <a:lnTo>
                      <a:pt x="2637" y="60"/>
                    </a:lnTo>
                    <a:lnTo>
                      <a:pt x="2639" y="64"/>
                    </a:lnTo>
                    <a:lnTo>
                      <a:pt x="2640" y="67"/>
                    </a:lnTo>
                    <a:lnTo>
                      <a:pt x="2642" y="70"/>
                    </a:lnTo>
                    <a:lnTo>
                      <a:pt x="2644" y="74"/>
                    </a:lnTo>
                    <a:lnTo>
                      <a:pt x="2644" y="78"/>
                    </a:lnTo>
                    <a:lnTo>
                      <a:pt x="2645" y="82"/>
                    </a:lnTo>
                    <a:lnTo>
                      <a:pt x="2645" y="87"/>
                    </a:lnTo>
                    <a:lnTo>
                      <a:pt x="2645" y="93"/>
                    </a:lnTo>
                    <a:lnTo>
                      <a:pt x="2645" y="119"/>
                    </a:lnTo>
                    <a:lnTo>
                      <a:pt x="2645" y="132"/>
                    </a:lnTo>
                    <a:lnTo>
                      <a:pt x="2645" y="142"/>
                    </a:lnTo>
                    <a:lnTo>
                      <a:pt x="2645" y="150"/>
                    </a:lnTo>
                    <a:lnTo>
                      <a:pt x="2646" y="156"/>
                    </a:lnTo>
                    <a:lnTo>
                      <a:pt x="2646" y="160"/>
                    </a:lnTo>
                    <a:lnTo>
                      <a:pt x="2647" y="164"/>
                    </a:lnTo>
                    <a:lnTo>
                      <a:pt x="2649" y="169"/>
                    </a:lnTo>
                    <a:lnTo>
                      <a:pt x="2650" y="173"/>
                    </a:lnTo>
                    <a:lnTo>
                      <a:pt x="2630" y="173"/>
                    </a:lnTo>
                    <a:lnTo>
                      <a:pt x="2627" y="170"/>
                    </a:lnTo>
                    <a:lnTo>
                      <a:pt x="2625" y="166"/>
                    </a:lnTo>
                    <a:lnTo>
                      <a:pt x="2624" y="163"/>
                    </a:lnTo>
                    <a:lnTo>
                      <a:pt x="2624" y="159"/>
                    </a:lnTo>
                    <a:close/>
                    <a:moveTo>
                      <a:pt x="2622" y="116"/>
                    </a:moveTo>
                    <a:lnTo>
                      <a:pt x="2619" y="117"/>
                    </a:lnTo>
                    <a:lnTo>
                      <a:pt x="2616" y="117"/>
                    </a:lnTo>
                    <a:lnTo>
                      <a:pt x="2611" y="118"/>
                    </a:lnTo>
                    <a:lnTo>
                      <a:pt x="2608" y="119"/>
                    </a:lnTo>
                    <a:lnTo>
                      <a:pt x="2603" y="120"/>
                    </a:lnTo>
                    <a:lnTo>
                      <a:pt x="2598" y="120"/>
                    </a:lnTo>
                    <a:lnTo>
                      <a:pt x="2592" y="121"/>
                    </a:lnTo>
                    <a:lnTo>
                      <a:pt x="2587" y="123"/>
                    </a:lnTo>
                    <a:lnTo>
                      <a:pt x="2580" y="124"/>
                    </a:lnTo>
                    <a:lnTo>
                      <a:pt x="2576" y="124"/>
                    </a:lnTo>
                    <a:lnTo>
                      <a:pt x="2572" y="125"/>
                    </a:lnTo>
                    <a:lnTo>
                      <a:pt x="2568" y="126"/>
                    </a:lnTo>
                    <a:lnTo>
                      <a:pt x="2566" y="127"/>
                    </a:lnTo>
                    <a:lnTo>
                      <a:pt x="2564" y="128"/>
                    </a:lnTo>
                    <a:lnTo>
                      <a:pt x="2562" y="130"/>
                    </a:lnTo>
                    <a:lnTo>
                      <a:pt x="2560" y="131"/>
                    </a:lnTo>
                    <a:lnTo>
                      <a:pt x="2559" y="133"/>
                    </a:lnTo>
                    <a:lnTo>
                      <a:pt x="2558" y="135"/>
                    </a:lnTo>
                    <a:lnTo>
                      <a:pt x="2556" y="138"/>
                    </a:lnTo>
                    <a:lnTo>
                      <a:pt x="2556" y="140"/>
                    </a:lnTo>
                    <a:lnTo>
                      <a:pt x="2556" y="143"/>
                    </a:lnTo>
                    <a:lnTo>
                      <a:pt x="2559" y="145"/>
                    </a:lnTo>
                    <a:lnTo>
                      <a:pt x="2560" y="148"/>
                    </a:lnTo>
                    <a:lnTo>
                      <a:pt x="2563" y="150"/>
                    </a:lnTo>
                    <a:lnTo>
                      <a:pt x="2566" y="153"/>
                    </a:lnTo>
                    <a:lnTo>
                      <a:pt x="2572" y="154"/>
                    </a:lnTo>
                    <a:lnTo>
                      <a:pt x="2576" y="155"/>
                    </a:lnTo>
                    <a:lnTo>
                      <a:pt x="2582" y="155"/>
                    </a:lnTo>
                    <a:lnTo>
                      <a:pt x="2589" y="155"/>
                    </a:lnTo>
                    <a:lnTo>
                      <a:pt x="2594" y="154"/>
                    </a:lnTo>
                    <a:lnTo>
                      <a:pt x="2599" y="153"/>
                    </a:lnTo>
                    <a:lnTo>
                      <a:pt x="2604" y="150"/>
                    </a:lnTo>
                    <a:lnTo>
                      <a:pt x="2608" y="148"/>
                    </a:lnTo>
                    <a:lnTo>
                      <a:pt x="2612" y="145"/>
                    </a:lnTo>
                    <a:lnTo>
                      <a:pt x="2616" y="142"/>
                    </a:lnTo>
                    <a:lnTo>
                      <a:pt x="2619" y="138"/>
                    </a:lnTo>
                    <a:lnTo>
                      <a:pt x="2620" y="134"/>
                    </a:lnTo>
                    <a:lnTo>
                      <a:pt x="2621" y="131"/>
                    </a:lnTo>
                    <a:lnTo>
                      <a:pt x="2622" y="127"/>
                    </a:lnTo>
                    <a:lnTo>
                      <a:pt x="2622" y="121"/>
                    </a:lnTo>
                    <a:lnTo>
                      <a:pt x="2622" y="116"/>
                    </a:lnTo>
                    <a:close/>
                    <a:moveTo>
                      <a:pt x="2676" y="173"/>
                    </a:moveTo>
                    <a:lnTo>
                      <a:pt x="2676" y="49"/>
                    </a:lnTo>
                    <a:lnTo>
                      <a:pt x="2696" y="49"/>
                    </a:lnTo>
                    <a:lnTo>
                      <a:pt x="2696" y="67"/>
                    </a:lnTo>
                    <a:lnTo>
                      <a:pt x="2699" y="63"/>
                    </a:lnTo>
                    <a:lnTo>
                      <a:pt x="2704" y="58"/>
                    </a:lnTo>
                    <a:lnTo>
                      <a:pt x="2708" y="55"/>
                    </a:lnTo>
                    <a:lnTo>
                      <a:pt x="2712" y="52"/>
                    </a:lnTo>
                    <a:lnTo>
                      <a:pt x="2717" y="51"/>
                    </a:lnTo>
                    <a:lnTo>
                      <a:pt x="2722" y="49"/>
                    </a:lnTo>
                    <a:lnTo>
                      <a:pt x="2729" y="48"/>
                    </a:lnTo>
                    <a:lnTo>
                      <a:pt x="2734" y="48"/>
                    </a:lnTo>
                    <a:lnTo>
                      <a:pt x="2739" y="48"/>
                    </a:lnTo>
                    <a:lnTo>
                      <a:pt x="2745" y="49"/>
                    </a:lnTo>
                    <a:lnTo>
                      <a:pt x="2749" y="50"/>
                    </a:lnTo>
                    <a:lnTo>
                      <a:pt x="2754" y="51"/>
                    </a:lnTo>
                    <a:lnTo>
                      <a:pt x="2759" y="53"/>
                    </a:lnTo>
                    <a:lnTo>
                      <a:pt x="2762" y="56"/>
                    </a:lnTo>
                    <a:lnTo>
                      <a:pt x="2765" y="58"/>
                    </a:lnTo>
                    <a:lnTo>
                      <a:pt x="2767" y="61"/>
                    </a:lnTo>
                    <a:lnTo>
                      <a:pt x="2769" y="65"/>
                    </a:lnTo>
                    <a:lnTo>
                      <a:pt x="2772" y="69"/>
                    </a:lnTo>
                    <a:lnTo>
                      <a:pt x="2773" y="73"/>
                    </a:lnTo>
                    <a:lnTo>
                      <a:pt x="2774" y="78"/>
                    </a:lnTo>
                    <a:lnTo>
                      <a:pt x="2775" y="81"/>
                    </a:lnTo>
                    <a:lnTo>
                      <a:pt x="2775" y="85"/>
                    </a:lnTo>
                    <a:lnTo>
                      <a:pt x="2775" y="91"/>
                    </a:lnTo>
                    <a:lnTo>
                      <a:pt x="2775" y="98"/>
                    </a:lnTo>
                    <a:lnTo>
                      <a:pt x="2775" y="173"/>
                    </a:lnTo>
                    <a:lnTo>
                      <a:pt x="2754" y="173"/>
                    </a:lnTo>
                    <a:lnTo>
                      <a:pt x="2754" y="100"/>
                    </a:lnTo>
                    <a:lnTo>
                      <a:pt x="2754" y="94"/>
                    </a:lnTo>
                    <a:lnTo>
                      <a:pt x="2753" y="88"/>
                    </a:lnTo>
                    <a:lnTo>
                      <a:pt x="2753" y="84"/>
                    </a:lnTo>
                    <a:lnTo>
                      <a:pt x="2752" y="81"/>
                    </a:lnTo>
                    <a:lnTo>
                      <a:pt x="2750" y="79"/>
                    </a:lnTo>
                    <a:lnTo>
                      <a:pt x="2748" y="75"/>
                    </a:lnTo>
                    <a:lnTo>
                      <a:pt x="2746" y="73"/>
                    </a:lnTo>
                    <a:lnTo>
                      <a:pt x="2744" y="71"/>
                    </a:lnTo>
                    <a:lnTo>
                      <a:pt x="2740" y="70"/>
                    </a:lnTo>
                    <a:lnTo>
                      <a:pt x="2736" y="69"/>
                    </a:lnTo>
                    <a:lnTo>
                      <a:pt x="2733" y="68"/>
                    </a:lnTo>
                    <a:lnTo>
                      <a:pt x="2729" y="68"/>
                    </a:lnTo>
                    <a:lnTo>
                      <a:pt x="2722" y="68"/>
                    </a:lnTo>
                    <a:lnTo>
                      <a:pt x="2717" y="70"/>
                    </a:lnTo>
                    <a:lnTo>
                      <a:pt x="2711" y="72"/>
                    </a:lnTo>
                    <a:lnTo>
                      <a:pt x="2706" y="75"/>
                    </a:lnTo>
                    <a:lnTo>
                      <a:pt x="2702" y="81"/>
                    </a:lnTo>
                    <a:lnTo>
                      <a:pt x="2698" y="88"/>
                    </a:lnTo>
                    <a:lnTo>
                      <a:pt x="2697" y="97"/>
                    </a:lnTo>
                    <a:lnTo>
                      <a:pt x="2696" y="108"/>
                    </a:lnTo>
                    <a:lnTo>
                      <a:pt x="2696" y="173"/>
                    </a:lnTo>
                    <a:lnTo>
                      <a:pt x="2676" y="173"/>
                    </a:lnTo>
                    <a:close/>
                    <a:moveTo>
                      <a:pt x="2808" y="173"/>
                    </a:moveTo>
                    <a:lnTo>
                      <a:pt x="2808" y="49"/>
                    </a:lnTo>
                    <a:lnTo>
                      <a:pt x="2829" y="49"/>
                    </a:lnTo>
                    <a:lnTo>
                      <a:pt x="2829" y="67"/>
                    </a:lnTo>
                    <a:lnTo>
                      <a:pt x="2832" y="63"/>
                    </a:lnTo>
                    <a:lnTo>
                      <a:pt x="2836" y="58"/>
                    </a:lnTo>
                    <a:lnTo>
                      <a:pt x="2840" y="55"/>
                    </a:lnTo>
                    <a:lnTo>
                      <a:pt x="2845" y="52"/>
                    </a:lnTo>
                    <a:lnTo>
                      <a:pt x="2849" y="51"/>
                    </a:lnTo>
                    <a:lnTo>
                      <a:pt x="2854" y="49"/>
                    </a:lnTo>
                    <a:lnTo>
                      <a:pt x="2861" y="48"/>
                    </a:lnTo>
                    <a:lnTo>
                      <a:pt x="2866" y="48"/>
                    </a:lnTo>
                    <a:lnTo>
                      <a:pt x="2872" y="48"/>
                    </a:lnTo>
                    <a:lnTo>
                      <a:pt x="2877" y="49"/>
                    </a:lnTo>
                    <a:lnTo>
                      <a:pt x="2881" y="50"/>
                    </a:lnTo>
                    <a:lnTo>
                      <a:pt x="2887" y="51"/>
                    </a:lnTo>
                    <a:lnTo>
                      <a:pt x="2891" y="53"/>
                    </a:lnTo>
                    <a:lnTo>
                      <a:pt x="2894" y="56"/>
                    </a:lnTo>
                    <a:lnTo>
                      <a:pt x="2897" y="58"/>
                    </a:lnTo>
                    <a:lnTo>
                      <a:pt x="2900" y="61"/>
                    </a:lnTo>
                    <a:lnTo>
                      <a:pt x="2902" y="65"/>
                    </a:lnTo>
                    <a:lnTo>
                      <a:pt x="2904" y="69"/>
                    </a:lnTo>
                    <a:lnTo>
                      <a:pt x="2905" y="73"/>
                    </a:lnTo>
                    <a:lnTo>
                      <a:pt x="2906" y="78"/>
                    </a:lnTo>
                    <a:lnTo>
                      <a:pt x="2907" y="81"/>
                    </a:lnTo>
                    <a:lnTo>
                      <a:pt x="2907" y="85"/>
                    </a:lnTo>
                    <a:lnTo>
                      <a:pt x="2907" y="91"/>
                    </a:lnTo>
                    <a:lnTo>
                      <a:pt x="2907" y="98"/>
                    </a:lnTo>
                    <a:lnTo>
                      <a:pt x="2907" y="173"/>
                    </a:lnTo>
                    <a:lnTo>
                      <a:pt x="2887" y="173"/>
                    </a:lnTo>
                    <a:lnTo>
                      <a:pt x="2887" y="100"/>
                    </a:lnTo>
                    <a:lnTo>
                      <a:pt x="2887" y="94"/>
                    </a:lnTo>
                    <a:lnTo>
                      <a:pt x="2886" y="88"/>
                    </a:lnTo>
                    <a:lnTo>
                      <a:pt x="2886" y="84"/>
                    </a:lnTo>
                    <a:lnTo>
                      <a:pt x="2884" y="81"/>
                    </a:lnTo>
                    <a:lnTo>
                      <a:pt x="2882" y="79"/>
                    </a:lnTo>
                    <a:lnTo>
                      <a:pt x="2880" y="75"/>
                    </a:lnTo>
                    <a:lnTo>
                      <a:pt x="2878" y="73"/>
                    </a:lnTo>
                    <a:lnTo>
                      <a:pt x="2876" y="71"/>
                    </a:lnTo>
                    <a:lnTo>
                      <a:pt x="2873" y="70"/>
                    </a:lnTo>
                    <a:lnTo>
                      <a:pt x="2868" y="69"/>
                    </a:lnTo>
                    <a:lnTo>
                      <a:pt x="2865" y="68"/>
                    </a:lnTo>
                    <a:lnTo>
                      <a:pt x="2861" y="68"/>
                    </a:lnTo>
                    <a:lnTo>
                      <a:pt x="2854" y="68"/>
                    </a:lnTo>
                    <a:lnTo>
                      <a:pt x="2849" y="70"/>
                    </a:lnTo>
                    <a:lnTo>
                      <a:pt x="2844" y="72"/>
                    </a:lnTo>
                    <a:lnTo>
                      <a:pt x="2838" y="75"/>
                    </a:lnTo>
                    <a:lnTo>
                      <a:pt x="2834" y="81"/>
                    </a:lnTo>
                    <a:lnTo>
                      <a:pt x="2831" y="88"/>
                    </a:lnTo>
                    <a:lnTo>
                      <a:pt x="2830" y="97"/>
                    </a:lnTo>
                    <a:lnTo>
                      <a:pt x="2829" y="108"/>
                    </a:lnTo>
                    <a:lnTo>
                      <a:pt x="2829" y="173"/>
                    </a:lnTo>
                    <a:lnTo>
                      <a:pt x="2808" y="173"/>
                    </a:lnTo>
                    <a:close/>
                    <a:moveTo>
                      <a:pt x="3026" y="134"/>
                    </a:moveTo>
                    <a:lnTo>
                      <a:pt x="3046" y="139"/>
                    </a:lnTo>
                    <a:lnTo>
                      <a:pt x="3043" y="146"/>
                    </a:lnTo>
                    <a:lnTo>
                      <a:pt x="3038" y="154"/>
                    </a:lnTo>
                    <a:lnTo>
                      <a:pt x="3033" y="160"/>
                    </a:lnTo>
                    <a:lnTo>
                      <a:pt x="3026" y="165"/>
                    </a:lnTo>
                    <a:lnTo>
                      <a:pt x="3023" y="168"/>
                    </a:lnTo>
                    <a:lnTo>
                      <a:pt x="3019" y="170"/>
                    </a:lnTo>
                    <a:lnTo>
                      <a:pt x="3015" y="171"/>
                    </a:lnTo>
                    <a:lnTo>
                      <a:pt x="3010" y="172"/>
                    </a:lnTo>
                    <a:lnTo>
                      <a:pt x="3006" y="173"/>
                    </a:lnTo>
                    <a:lnTo>
                      <a:pt x="3002" y="174"/>
                    </a:lnTo>
                    <a:lnTo>
                      <a:pt x="2996" y="174"/>
                    </a:lnTo>
                    <a:lnTo>
                      <a:pt x="2991" y="174"/>
                    </a:lnTo>
                    <a:lnTo>
                      <a:pt x="2984" y="174"/>
                    </a:lnTo>
                    <a:lnTo>
                      <a:pt x="2978" y="173"/>
                    </a:lnTo>
                    <a:lnTo>
                      <a:pt x="2972" y="172"/>
                    </a:lnTo>
                    <a:lnTo>
                      <a:pt x="2966" y="171"/>
                    </a:lnTo>
                    <a:lnTo>
                      <a:pt x="2961" y="169"/>
                    </a:lnTo>
                    <a:lnTo>
                      <a:pt x="2955" y="165"/>
                    </a:lnTo>
                    <a:lnTo>
                      <a:pt x="2951" y="162"/>
                    </a:lnTo>
                    <a:lnTo>
                      <a:pt x="2947" y="159"/>
                    </a:lnTo>
                    <a:lnTo>
                      <a:pt x="2939" y="150"/>
                    </a:lnTo>
                    <a:lnTo>
                      <a:pt x="2935" y="139"/>
                    </a:lnTo>
                    <a:lnTo>
                      <a:pt x="2932" y="126"/>
                    </a:lnTo>
                    <a:lnTo>
                      <a:pt x="2931" y="112"/>
                    </a:lnTo>
                    <a:lnTo>
                      <a:pt x="2932" y="98"/>
                    </a:lnTo>
                    <a:lnTo>
                      <a:pt x="2935" y="85"/>
                    </a:lnTo>
                    <a:lnTo>
                      <a:pt x="2940" y="73"/>
                    </a:lnTo>
                    <a:lnTo>
                      <a:pt x="2948" y="65"/>
                    </a:lnTo>
                    <a:lnTo>
                      <a:pt x="2952" y="60"/>
                    </a:lnTo>
                    <a:lnTo>
                      <a:pt x="2957" y="57"/>
                    </a:lnTo>
                    <a:lnTo>
                      <a:pt x="2962" y="54"/>
                    </a:lnTo>
                    <a:lnTo>
                      <a:pt x="2966" y="52"/>
                    </a:lnTo>
                    <a:lnTo>
                      <a:pt x="2972" y="50"/>
                    </a:lnTo>
                    <a:lnTo>
                      <a:pt x="2978" y="49"/>
                    </a:lnTo>
                    <a:lnTo>
                      <a:pt x="2983" y="48"/>
                    </a:lnTo>
                    <a:lnTo>
                      <a:pt x="2990" y="48"/>
                    </a:lnTo>
                    <a:lnTo>
                      <a:pt x="2996" y="48"/>
                    </a:lnTo>
                    <a:lnTo>
                      <a:pt x="3002" y="49"/>
                    </a:lnTo>
                    <a:lnTo>
                      <a:pt x="3007" y="50"/>
                    </a:lnTo>
                    <a:lnTo>
                      <a:pt x="3012" y="52"/>
                    </a:lnTo>
                    <a:lnTo>
                      <a:pt x="3018" y="54"/>
                    </a:lnTo>
                    <a:lnTo>
                      <a:pt x="3022" y="56"/>
                    </a:lnTo>
                    <a:lnTo>
                      <a:pt x="3026" y="59"/>
                    </a:lnTo>
                    <a:lnTo>
                      <a:pt x="3031" y="64"/>
                    </a:lnTo>
                    <a:lnTo>
                      <a:pt x="3038" y="72"/>
                    </a:lnTo>
                    <a:lnTo>
                      <a:pt x="3043" y="84"/>
                    </a:lnTo>
                    <a:lnTo>
                      <a:pt x="3046" y="97"/>
                    </a:lnTo>
                    <a:lnTo>
                      <a:pt x="3047" y="111"/>
                    </a:lnTo>
                    <a:lnTo>
                      <a:pt x="3047" y="112"/>
                    </a:lnTo>
                    <a:lnTo>
                      <a:pt x="3047" y="113"/>
                    </a:lnTo>
                    <a:lnTo>
                      <a:pt x="3047" y="115"/>
                    </a:lnTo>
                    <a:lnTo>
                      <a:pt x="3047" y="116"/>
                    </a:lnTo>
                    <a:lnTo>
                      <a:pt x="2952" y="116"/>
                    </a:lnTo>
                    <a:lnTo>
                      <a:pt x="2953" y="125"/>
                    </a:lnTo>
                    <a:lnTo>
                      <a:pt x="2955" y="132"/>
                    </a:lnTo>
                    <a:lnTo>
                      <a:pt x="2959" y="140"/>
                    </a:lnTo>
                    <a:lnTo>
                      <a:pt x="2964" y="145"/>
                    </a:lnTo>
                    <a:lnTo>
                      <a:pt x="2969" y="149"/>
                    </a:lnTo>
                    <a:lnTo>
                      <a:pt x="2976" y="153"/>
                    </a:lnTo>
                    <a:lnTo>
                      <a:pt x="2983" y="154"/>
                    </a:lnTo>
                    <a:lnTo>
                      <a:pt x="2991" y="155"/>
                    </a:lnTo>
                    <a:lnTo>
                      <a:pt x="2997" y="155"/>
                    </a:lnTo>
                    <a:lnTo>
                      <a:pt x="3003" y="154"/>
                    </a:lnTo>
                    <a:lnTo>
                      <a:pt x="3007" y="153"/>
                    </a:lnTo>
                    <a:lnTo>
                      <a:pt x="3012" y="150"/>
                    </a:lnTo>
                    <a:lnTo>
                      <a:pt x="3017" y="147"/>
                    </a:lnTo>
                    <a:lnTo>
                      <a:pt x="3020" y="144"/>
                    </a:lnTo>
                    <a:lnTo>
                      <a:pt x="3023" y="140"/>
                    </a:lnTo>
                    <a:lnTo>
                      <a:pt x="3026" y="134"/>
                    </a:lnTo>
                    <a:close/>
                    <a:moveTo>
                      <a:pt x="2952" y="96"/>
                    </a:moveTo>
                    <a:lnTo>
                      <a:pt x="3026" y="96"/>
                    </a:lnTo>
                    <a:lnTo>
                      <a:pt x="3025" y="89"/>
                    </a:lnTo>
                    <a:lnTo>
                      <a:pt x="3023" y="85"/>
                    </a:lnTo>
                    <a:lnTo>
                      <a:pt x="3021" y="81"/>
                    </a:lnTo>
                    <a:lnTo>
                      <a:pt x="3018" y="78"/>
                    </a:lnTo>
                    <a:lnTo>
                      <a:pt x="3011" y="73"/>
                    </a:lnTo>
                    <a:lnTo>
                      <a:pt x="3005" y="70"/>
                    </a:lnTo>
                    <a:lnTo>
                      <a:pt x="2997" y="69"/>
                    </a:lnTo>
                    <a:lnTo>
                      <a:pt x="2990" y="68"/>
                    </a:lnTo>
                    <a:lnTo>
                      <a:pt x="2982" y="68"/>
                    </a:lnTo>
                    <a:lnTo>
                      <a:pt x="2975" y="70"/>
                    </a:lnTo>
                    <a:lnTo>
                      <a:pt x="2968" y="72"/>
                    </a:lnTo>
                    <a:lnTo>
                      <a:pt x="2963" y="75"/>
                    </a:lnTo>
                    <a:lnTo>
                      <a:pt x="2959" y="80"/>
                    </a:lnTo>
                    <a:lnTo>
                      <a:pt x="2955" y="84"/>
                    </a:lnTo>
                    <a:lnTo>
                      <a:pt x="2953" y="89"/>
                    </a:lnTo>
                    <a:lnTo>
                      <a:pt x="2952" y="96"/>
                    </a:lnTo>
                    <a:close/>
                    <a:moveTo>
                      <a:pt x="3073" y="173"/>
                    </a:moveTo>
                    <a:lnTo>
                      <a:pt x="3073" y="3"/>
                    </a:lnTo>
                    <a:lnTo>
                      <a:pt x="3093" y="3"/>
                    </a:lnTo>
                    <a:lnTo>
                      <a:pt x="3093" y="173"/>
                    </a:lnTo>
                    <a:lnTo>
                      <a:pt x="3073" y="173"/>
                    </a:lnTo>
                    <a:close/>
                    <a:moveTo>
                      <a:pt x="0" y="411"/>
                    </a:moveTo>
                    <a:lnTo>
                      <a:pt x="0" y="240"/>
                    </a:lnTo>
                    <a:lnTo>
                      <a:pt x="115" y="240"/>
                    </a:lnTo>
                    <a:lnTo>
                      <a:pt x="115" y="261"/>
                    </a:lnTo>
                    <a:lnTo>
                      <a:pt x="23" y="261"/>
                    </a:lnTo>
                    <a:lnTo>
                      <a:pt x="23" y="313"/>
                    </a:lnTo>
                    <a:lnTo>
                      <a:pt x="101" y="313"/>
                    </a:lnTo>
                    <a:lnTo>
                      <a:pt x="101" y="334"/>
                    </a:lnTo>
                    <a:lnTo>
                      <a:pt x="23" y="334"/>
                    </a:lnTo>
                    <a:lnTo>
                      <a:pt x="23"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5" name="Freeform 171"/>
              <p:cNvSpPr>
                <a:spLocks noEditPoints="1"/>
              </p:cNvSpPr>
              <p:nvPr/>
            </p:nvSpPr>
            <p:spPr bwMode="auto">
              <a:xfrm>
                <a:off x="989" y="1966"/>
                <a:ext cx="204" cy="85"/>
              </a:xfrm>
              <a:custGeom>
                <a:avLst/>
                <a:gdLst>
                  <a:gd name="T0" fmla="*/ 0 w 410"/>
                  <a:gd name="T1" fmla="*/ 67 h 171"/>
                  <a:gd name="T2" fmla="*/ 0 w 410"/>
                  <a:gd name="T3" fmla="*/ 46 h 171"/>
                  <a:gd name="T4" fmla="*/ 21 w 410"/>
                  <a:gd name="T5" fmla="*/ 46 h 171"/>
                  <a:gd name="T6" fmla="*/ 21 w 410"/>
                  <a:gd name="T7" fmla="*/ 67 h 171"/>
                  <a:gd name="T8" fmla="*/ 0 w 410"/>
                  <a:gd name="T9" fmla="*/ 67 h 171"/>
                  <a:gd name="T10" fmla="*/ 0 w 410"/>
                  <a:gd name="T11" fmla="*/ 171 h 171"/>
                  <a:gd name="T12" fmla="*/ 0 w 410"/>
                  <a:gd name="T13" fmla="*/ 150 h 171"/>
                  <a:gd name="T14" fmla="*/ 21 w 410"/>
                  <a:gd name="T15" fmla="*/ 150 h 171"/>
                  <a:gd name="T16" fmla="*/ 21 w 410"/>
                  <a:gd name="T17" fmla="*/ 171 h 171"/>
                  <a:gd name="T18" fmla="*/ 0 w 410"/>
                  <a:gd name="T19" fmla="*/ 171 h 171"/>
                  <a:gd name="T20" fmla="*/ 198 w 410"/>
                  <a:gd name="T21" fmla="*/ 171 h 171"/>
                  <a:gd name="T22" fmla="*/ 198 w 410"/>
                  <a:gd name="T23" fmla="*/ 0 h 171"/>
                  <a:gd name="T24" fmla="*/ 313 w 410"/>
                  <a:gd name="T25" fmla="*/ 0 h 171"/>
                  <a:gd name="T26" fmla="*/ 313 w 410"/>
                  <a:gd name="T27" fmla="*/ 21 h 171"/>
                  <a:gd name="T28" fmla="*/ 221 w 410"/>
                  <a:gd name="T29" fmla="*/ 21 h 171"/>
                  <a:gd name="T30" fmla="*/ 221 w 410"/>
                  <a:gd name="T31" fmla="*/ 73 h 171"/>
                  <a:gd name="T32" fmla="*/ 299 w 410"/>
                  <a:gd name="T33" fmla="*/ 73 h 171"/>
                  <a:gd name="T34" fmla="*/ 299 w 410"/>
                  <a:gd name="T35" fmla="*/ 94 h 171"/>
                  <a:gd name="T36" fmla="*/ 221 w 410"/>
                  <a:gd name="T37" fmla="*/ 94 h 171"/>
                  <a:gd name="T38" fmla="*/ 221 w 410"/>
                  <a:gd name="T39" fmla="*/ 171 h 171"/>
                  <a:gd name="T40" fmla="*/ 198 w 410"/>
                  <a:gd name="T41" fmla="*/ 171 h 171"/>
                  <a:gd name="T42" fmla="*/ 342 w 410"/>
                  <a:gd name="T43" fmla="*/ 171 h 171"/>
                  <a:gd name="T44" fmla="*/ 342 w 410"/>
                  <a:gd name="T45" fmla="*/ 46 h 171"/>
                  <a:gd name="T46" fmla="*/ 359 w 410"/>
                  <a:gd name="T47" fmla="*/ 46 h 171"/>
                  <a:gd name="T48" fmla="*/ 359 w 410"/>
                  <a:gd name="T49" fmla="*/ 66 h 171"/>
                  <a:gd name="T50" fmla="*/ 363 w 410"/>
                  <a:gd name="T51" fmla="*/ 60 h 171"/>
                  <a:gd name="T52" fmla="*/ 367 w 410"/>
                  <a:gd name="T53" fmla="*/ 55 h 171"/>
                  <a:gd name="T54" fmla="*/ 370 w 410"/>
                  <a:gd name="T55" fmla="*/ 52 h 171"/>
                  <a:gd name="T56" fmla="*/ 373 w 410"/>
                  <a:gd name="T57" fmla="*/ 49 h 171"/>
                  <a:gd name="T58" fmla="*/ 377 w 410"/>
                  <a:gd name="T59" fmla="*/ 48 h 171"/>
                  <a:gd name="T60" fmla="*/ 380 w 410"/>
                  <a:gd name="T61" fmla="*/ 46 h 171"/>
                  <a:gd name="T62" fmla="*/ 383 w 410"/>
                  <a:gd name="T63" fmla="*/ 45 h 171"/>
                  <a:gd name="T64" fmla="*/ 387 w 410"/>
                  <a:gd name="T65" fmla="*/ 45 h 171"/>
                  <a:gd name="T66" fmla="*/ 393 w 410"/>
                  <a:gd name="T67" fmla="*/ 45 h 171"/>
                  <a:gd name="T68" fmla="*/ 398 w 410"/>
                  <a:gd name="T69" fmla="*/ 46 h 171"/>
                  <a:gd name="T70" fmla="*/ 405 w 410"/>
                  <a:gd name="T71" fmla="*/ 49 h 171"/>
                  <a:gd name="T72" fmla="*/ 410 w 410"/>
                  <a:gd name="T73" fmla="*/ 51 h 171"/>
                  <a:gd name="T74" fmla="*/ 402 w 410"/>
                  <a:gd name="T75" fmla="*/ 70 h 171"/>
                  <a:gd name="T76" fmla="*/ 398 w 410"/>
                  <a:gd name="T77" fmla="*/ 68 h 171"/>
                  <a:gd name="T78" fmla="*/ 395 w 410"/>
                  <a:gd name="T79" fmla="*/ 67 h 171"/>
                  <a:gd name="T80" fmla="*/ 391 w 410"/>
                  <a:gd name="T81" fmla="*/ 66 h 171"/>
                  <a:gd name="T82" fmla="*/ 386 w 410"/>
                  <a:gd name="T83" fmla="*/ 66 h 171"/>
                  <a:gd name="T84" fmla="*/ 383 w 410"/>
                  <a:gd name="T85" fmla="*/ 66 h 171"/>
                  <a:gd name="T86" fmla="*/ 380 w 410"/>
                  <a:gd name="T87" fmla="*/ 67 h 171"/>
                  <a:gd name="T88" fmla="*/ 377 w 410"/>
                  <a:gd name="T89" fmla="*/ 68 h 171"/>
                  <a:gd name="T90" fmla="*/ 374 w 410"/>
                  <a:gd name="T91" fmla="*/ 70 h 171"/>
                  <a:gd name="T92" fmla="*/ 371 w 410"/>
                  <a:gd name="T93" fmla="*/ 72 h 171"/>
                  <a:gd name="T94" fmla="*/ 369 w 410"/>
                  <a:gd name="T95" fmla="*/ 74 h 171"/>
                  <a:gd name="T96" fmla="*/ 368 w 410"/>
                  <a:gd name="T97" fmla="*/ 78 h 171"/>
                  <a:gd name="T98" fmla="*/ 366 w 410"/>
                  <a:gd name="T99" fmla="*/ 81 h 171"/>
                  <a:gd name="T100" fmla="*/ 365 w 410"/>
                  <a:gd name="T101" fmla="*/ 86 h 171"/>
                  <a:gd name="T102" fmla="*/ 364 w 410"/>
                  <a:gd name="T103" fmla="*/ 93 h 171"/>
                  <a:gd name="T104" fmla="*/ 363 w 410"/>
                  <a:gd name="T105" fmla="*/ 99 h 171"/>
                  <a:gd name="T106" fmla="*/ 363 w 410"/>
                  <a:gd name="T107" fmla="*/ 105 h 171"/>
                  <a:gd name="T108" fmla="*/ 363 w 410"/>
                  <a:gd name="T109" fmla="*/ 171 h 171"/>
                  <a:gd name="T110" fmla="*/ 342 w 410"/>
                  <a:gd name="T111"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1">
                    <a:moveTo>
                      <a:pt x="0" y="67"/>
                    </a:moveTo>
                    <a:lnTo>
                      <a:pt x="0" y="46"/>
                    </a:lnTo>
                    <a:lnTo>
                      <a:pt x="21" y="46"/>
                    </a:lnTo>
                    <a:lnTo>
                      <a:pt x="21" y="67"/>
                    </a:lnTo>
                    <a:lnTo>
                      <a:pt x="0" y="67"/>
                    </a:lnTo>
                    <a:close/>
                    <a:moveTo>
                      <a:pt x="0" y="171"/>
                    </a:moveTo>
                    <a:lnTo>
                      <a:pt x="0" y="150"/>
                    </a:lnTo>
                    <a:lnTo>
                      <a:pt x="21" y="150"/>
                    </a:lnTo>
                    <a:lnTo>
                      <a:pt x="21" y="171"/>
                    </a:lnTo>
                    <a:lnTo>
                      <a:pt x="0" y="171"/>
                    </a:lnTo>
                    <a:close/>
                    <a:moveTo>
                      <a:pt x="198" y="171"/>
                    </a:moveTo>
                    <a:lnTo>
                      <a:pt x="198" y="0"/>
                    </a:lnTo>
                    <a:lnTo>
                      <a:pt x="313" y="0"/>
                    </a:lnTo>
                    <a:lnTo>
                      <a:pt x="313" y="21"/>
                    </a:lnTo>
                    <a:lnTo>
                      <a:pt x="221" y="21"/>
                    </a:lnTo>
                    <a:lnTo>
                      <a:pt x="221" y="73"/>
                    </a:lnTo>
                    <a:lnTo>
                      <a:pt x="299" y="73"/>
                    </a:lnTo>
                    <a:lnTo>
                      <a:pt x="299" y="94"/>
                    </a:lnTo>
                    <a:lnTo>
                      <a:pt x="221" y="94"/>
                    </a:lnTo>
                    <a:lnTo>
                      <a:pt x="221" y="171"/>
                    </a:lnTo>
                    <a:lnTo>
                      <a:pt x="198" y="171"/>
                    </a:lnTo>
                    <a:close/>
                    <a:moveTo>
                      <a:pt x="342" y="171"/>
                    </a:moveTo>
                    <a:lnTo>
                      <a:pt x="342" y="46"/>
                    </a:lnTo>
                    <a:lnTo>
                      <a:pt x="359" y="46"/>
                    </a:lnTo>
                    <a:lnTo>
                      <a:pt x="359" y="66"/>
                    </a:lnTo>
                    <a:lnTo>
                      <a:pt x="363" y="60"/>
                    </a:lnTo>
                    <a:lnTo>
                      <a:pt x="367" y="55"/>
                    </a:lnTo>
                    <a:lnTo>
                      <a:pt x="370" y="52"/>
                    </a:lnTo>
                    <a:lnTo>
                      <a:pt x="373" y="49"/>
                    </a:lnTo>
                    <a:lnTo>
                      <a:pt x="377" y="48"/>
                    </a:lnTo>
                    <a:lnTo>
                      <a:pt x="380" y="46"/>
                    </a:lnTo>
                    <a:lnTo>
                      <a:pt x="383" y="45"/>
                    </a:lnTo>
                    <a:lnTo>
                      <a:pt x="387" y="45"/>
                    </a:lnTo>
                    <a:lnTo>
                      <a:pt x="393" y="45"/>
                    </a:lnTo>
                    <a:lnTo>
                      <a:pt x="398" y="46"/>
                    </a:lnTo>
                    <a:lnTo>
                      <a:pt x="405" y="49"/>
                    </a:lnTo>
                    <a:lnTo>
                      <a:pt x="410" y="51"/>
                    </a:lnTo>
                    <a:lnTo>
                      <a:pt x="402" y="70"/>
                    </a:lnTo>
                    <a:lnTo>
                      <a:pt x="398" y="68"/>
                    </a:lnTo>
                    <a:lnTo>
                      <a:pt x="395" y="67"/>
                    </a:lnTo>
                    <a:lnTo>
                      <a:pt x="391" y="66"/>
                    </a:lnTo>
                    <a:lnTo>
                      <a:pt x="386" y="66"/>
                    </a:lnTo>
                    <a:lnTo>
                      <a:pt x="383" y="66"/>
                    </a:lnTo>
                    <a:lnTo>
                      <a:pt x="380" y="67"/>
                    </a:lnTo>
                    <a:lnTo>
                      <a:pt x="377" y="68"/>
                    </a:lnTo>
                    <a:lnTo>
                      <a:pt x="374" y="70"/>
                    </a:lnTo>
                    <a:lnTo>
                      <a:pt x="371" y="72"/>
                    </a:lnTo>
                    <a:lnTo>
                      <a:pt x="369" y="74"/>
                    </a:lnTo>
                    <a:lnTo>
                      <a:pt x="368" y="78"/>
                    </a:lnTo>
                    <a:lnTo>
                      <a:pt x="366" y="81"/>
                    </a:lnTo>
                    <a:lnTo>
                      <a:pt x="365" y="86"/>
                    </a:lnTo>
                    <a:lnTo>
                      <a:pt x="364" y="93"/>
                    </a:lnTo>
                    <a:lnTo>
                      <a:pt x="363" y="99"/>
                    </a:lnTo>
                    <a:lnTo>
                      <a:pt x="363" y="105"/>
                    </a:lnTo>
                    <a:lnTo>
                      <a:pt x="363" y="171"/>
                    </a:lnTo>
                    <a:lnTo>
                      <a:pt x="342" y="1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6" name="Freeform 172"/>
              <p:cNvSpPr>
                <a:spLocks noEditPoints="1"/>
              </p:cNvSpPr>
              <p:nvPr/>
            </p:nvSpPr>
            <p:spPr bwMode="auto">
              <a:xfrm>
                <a:off x="1195" y="1965"/>
                <a:ext cx="674" cy="110"/>
              </a:xfrm>
              <a:custGeom>
                <a:avLst/>
                <a:gdLst>
                  <a:gd name="T0" fmla="*/ 71 w 1349"/>
                  <a:gd name="T1" fmla="*/ 174 h 221"/>
                  <a:gd name="T2" fmla="*/ 4 w 1349"/>
                  <a:gd name="T3" fmla="*/ 138 h 221"/>
                  <a:gd name="T4" fmla="*/ 47 w 1349"/>
                  <a:gd name="T5" fmla="*/ 48 h 221"/>
                  <a:gd name="T6" fmla="*/ 112 w 1349"/>
                  <a:gd name="T7" fmla="*/ 84 h 221"/>
                  <a:gd name="T8" fmla="*/ 39 w 1349"/>
                  <a:gd name="T9" fmla="*/ 149 h 221"/>
                  <a:gd name="T10" fmla="*/ 22 w 1349"/>
                  <a:gd name="T11" fmla="*/ 96 h 221"/>
                  <a:gd name="T12" fmla="*/ 38 w 1349"/>
                  <a:gd name="T13" fmla="*/ 72 h 221"/>
                  <a:gd name="T14" fmla="*/ 203 w 1349"/>
                  <a:gd name="T15" fmla="*/ 172 h 221"/>
                  <a:gd name="T16" fmla="*/ 143 w 1349"/>
                  <a:gd name="T17" fmla="*/ 148 h 221"/>
                  <a:gd name="T18" fmla="*/ 166 w 1349"/>
                  <a:gd name="T19" fmla="*/ 52 h 221"/>
                  <a:gd name="T20" fmla="*/ 222 w 1349"/>
                  <a:gd name="T21" fmla="*/ 48 h 221"/>
                  <a:gd name="T22" fmla="*/ 189 w 1349"/>
                  <a:gd name="T23" fmla="*/ 155 h 221"/>
                  <a:gd name="T24" fmla="*/ 212 w 1349"/>
                  <a:gd name="T25" fmla="*/ 78 h 221"/>
                  <a:gd name="T26" fmla="*/ 155 w 1349"/>
                  <a:gd name="T27" fmla="*/ 111 h 221"/>
                  <a:gd name="T28" fmla="*/ 304 w 1349"/>
                  <a:gd name="T29" fmla="*/ 173 h 221"/>
                  <a:gd name="T30" fmla="*/ 275 w 1349"/>
                  <a:gd name="T31" fmla="*/ 136 h 221"/>
                  <a:gd name="T32" fmla="*/ 301 w 1349"/>
                  <a:gd name="T33" fmla="*/ 148 h 221"/>
                  <a:gd name="T34" fmla="*/ 347 w 1349"/>
                  <a:gd name="T35" fmla="*/ 142 h 221"/>
                  <a:gd name="T36" fmla="*/ 509 w 1349"/>
                  <a:gd name="T37" fmla="*/ 146 h 221"/>
                  <a:gd name="T38" fmla="*/ 451 w 1349"/>
                  <a:gd name="T39" fmla="*/ 174 h 221"/>
                  <a:gd name="T40" fmla="*/ 398 w 1349"/>
                  <a:gd name="T41" fmla="*/ 98 h 221"/>
                  <a:gd name="T42" fmla="*/ 463 w 1349"/>
                  <a:gd name="T43" fmla="*/ 47 h 221"/>
                  <a:gd name="T44" fmla="*/ 513 w 1349"/>
                  <a:gd name="T45" fmla="*/ 112 h 221"/>
                  <a:gd name="T46" fmla="*/ 457 w 1349"/>
                  <a:gd name="T47" fmla="*/ 155 h 221"/>
                  <a:gd name="T48" fmla="*/ 489 w 1349"/>
                  <a:gd name="T49" fmla="*/ 85 h 221"/>
                  <a:gd name="T50" fmla="*/ 422 w 1349"/>
                  <a:gd name="T51" fmla="*/ 84 h 221"/>
                  <a:gd name="T52" fmla="*/ 585 w 1349"/>
                  <a:gd name="T53" fmla="*/ 48 h 221"/>
                  <a:gd name="T54" fmla="*/ 635 w 1349"/>
                  <a:gd name="T55" fmla="*/ 69 h 221"/>
                  <a:gd name="T56" fmla="*/ 616 w 1349"/>
                  <a:gd name="T57" fmla="*/ 84 h 221"/>
                  <a:gd name="T58" fmla="*/ 574 w 1349"/>
                  <a:gd name="T59" fmla="*/ 72 h 221"/>
                  <a:gd name="T60" fmla="*/ 762 w 1349"/>
                  <a:gd name="T61" fmla="*/ 157 h 221"/>
                  <a:gd name="T62" fmla="*/ 702 w 1349"/>
                  <a:gd name="T63" fmla="*/ 172 h 221"/>
                  <a:gd name="T64" fmla="*/ 667 w 1349"/>
                  <a:gd name="T65" fmla="*/ 85 h 221"/>
                  <a:gd name="T66" fmla="*/ 734 w 1349"/>
                  <a:gd name="T67" fmla="*/ 48 h 221"/>
                  <a:gd name="T68" fmla="*/ 743 w 1349"/>
                  <a:gd name="T69" fmla="*/ 80 h 221"/>
                  <a:gd name="T70" fmla="*/ 686 w 1349"/>
                  <a:gd name="T71" fmla="*/ 91 h 221"/>
                  <a:gd name="T72" fmla="*/ 731 w 1349"/>
                  <a:gd name="T73" fmla="*/ 152 h 221"/>
                  <a:gd name="T74" fmla="*/ 796 w 1349"/>
                  <a:gd name="T75" fmla="*/ 201 h 221"/>
                  <a:gd name="T76" fmla="*/ 819 w 1349"/>
                  <a:gd name="T77" fmla="*/ 176 h 221"/>
                  <a:gd name="T78" fmla="*/ 833 w 1349"/>
                  <a:gd name="T79" fmla="*/ 141 h 221"/>
                  <a:gd name="T80" fmla="*/ 825 w 1349"/>
                  <a:gd name="T81" fmla="*/ 210 h 221"/>
                  <a:gd name="T82" fmla="*/ 1121 w 1349"/>
                  <a:gd name="T83" fmla="*/ 118 h 221"/>
                  <a:gd name="T84" fmla="*/ 1051 w 1349"/>
                  <a:gd name="T85" fmla="*/ 174 h 221"/>
                  <a:gd name="T86" fmla="*/ 980 w 1349"/>
                  <a:gd name="T87" fmla="*/ 132 h 221"/>
                  <a:gd name="T88" fmla="*/ 1010 w 1349"/>
                  <a:gd name="T89" fmla="*/ 11 h 221"/>
                  <a:gd name="T90" fmla="*/ 1073 w 1349"/>
                  <a:gd name="T91" fmla="*/ 3 h 221"/>
                  <a:gd name="T92" fmla="*/ 1082 w 1349"/>
                  <a:gd name="T93" fmla="*/ 33 h 221"/>
                  <a:gd name="T94" fmla="*/ 1021 w 1349"/>
                  <a:gd name="T95" fmla="*/ 28 h 221"/>
                  <a:gd name="T96" fmla="*/ 997 w 1349"/>
                  <a:gd name="T97" fmla="*/ 115 h 221"/>
                  <a:gd name="T98" fmla="*/ 1073 w 1349"/>
                  <a:gd name="T99" fmla="*/ 149 h 221"/>
                  <a:gd name="T100" fmla="*/ 1168 w 1349"/>
                  <a:gd name="T101" fmla="*/ 55 h 221"/>
                  <a:gd name="T102" fmla="*/ 1230 w 1349"/>
                  <a:gd name="T103" fmla="*/ 56 h 221"/>
                  <a:gd name="T104" fmla="*/ 1239 w 1349"/>
                  <a:gd name="T105" fmla="*/ 159 h 221"/>
                  <a:gd name="T106" fmla="*/ 1165 w 1349"/>
                  <a:gd name="T107" fmla="*/ 165 h 221"/>
                  <a:gd name="T108" fmla="*/ 1178 w 1349"/>
                  <a:gd name="T109" fmla="*/ 149 h 221"/>
                  <a:gd name="T110" fmla="*/ 1234 w 1349"/>
                  <a:gd name="T111" fmla="*/ 101 h 221"/>
                  <a:gd name="T112" fmla="*/ 1168 w 1349"/>
                  <a:gd name="T113" fmla="*/ 84 h 221"/>
                  <a:gd name="T114" fmla="*/ 1315 w 1349"/>
                  <a:gd name="T115" fmla="*/ 50 h 221"/>
                  <a:gd name="T116" fmla="*/ 1325 w 1349"/>
                  <a:gd name="T117" fmla="*/ 68 h 221"/>
                  <a:gd name="T118" fmla="*/ 1301 w 1349"/>
                  <a:gd name="T119"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9" h="221">
                    <a:moveTo>
                      <a:pt x="96" y="134"/>
                    </a:moveTo>
                    <a:lnTo>
                      <a:pt x="115" y="138"/>
                    </a:lnTo>
                    <a:lnTo>
                      <a:pt x="112" y="146"/>
                    </a:lnTo>
                    <a:lnTo>
                      <a:pt x="108" y="153"/>
                    </a:lnTo>
                    <a:lnTo>
                      <a:pt x="102" y="160"/>
                    </a:lnTo>
                    <a:lnTo>
                      <a:pt x="96" y="165"/>
                    </a:lnTo>
                    <a:lnTo>
                      <a:pt x="93" y="167"/>
                    </a:lnTo>
                    <a:lnTo>
                      <a:pt x="88" y="170"/>
                    </a:lnTo>
                    <a:lnTo>
                      <a:pt x="84" y="171"/>
                    </a:lnTo>
                    <a:lnTo>
                      <a:pt x="80" y="172"/>
                    </a:lnTo>
                    <a:lnTo>
                      <a:pt x="75" y="173"/>
                    </a:lnTo>
                    <a:lnTo>
                      <a:pt x="71" y="174"/>
                    </a:lnTo>
                    <a:lnTo>
                      <a:pt x="66" y="174"/>
                    </a:lnTo>
                    <a:lnTo>
                      <a:pt x="60" y="174"/>
                    </a:lnTo>
                    <a:lnTo>
                      <a:pt x="54" y="174"/>
                    </a:lnTo>
                    <a:lnTo>
                      <a:pt x="47" y="173"/>
                    </a:lnTo>
                    <a:lnTo>
                      <a:pt x="41" y="172"/>
                    </a:lnTo>
                    <a:lnTo>
                      <a:pt x="36" y="171"/>
                    </a:lnTo>
                    <a:lnTo>
                      <a:pt x="30" y="168"/>
                    </a:lnTo>
                    <a:lnTo>
                      <a:pt x="25" y="165"/>
                    </a:lnTo>
                    <a:lnTo>
                      <a:pt x="21" y="162"/>
                    </a:lnTo>
                    <a:lnTo>
                      <a:pt x="16" y="159"/>
                    </a:lnTo>
                    <a:lnTo>
                      <a:pt x="9" y="150"/>
                    </a:lnTo>
                    <a:lnTo>
                      <a:pt x="4" y="138"/>
                    </a:lnTo>
                    <a:lnTo>
                      <a:pt x="1" y="126"/>
                    </a:lnTo>
                    <a:lnTo>
                      <a:pt x="0" y="112"/>
                    </a:lnTo>
                    <a:lnTo>
                      <a:pt x="1" y="98"/>
                    </a:lnTo>
                    <a:lnTo>
                      <a:pt x="4" y="85"/>
                    </a:lnTo>
                    <a:lnTo>
                      <a:pt x="10" y="73"/>
                    </a:lnTo>
                    <a:lnTo>
                      <a:pt x="17" y="65"/>
                    </a:lnTo>
                    <a:lnTo>
                      <a:pt x="22" y="60"/>
                    </a:lnTo>
                    <a:lnTo>
                      <a:pt x="26" y="57"/>
                    </a:lnTo>
                    <a:lnTo>
                      <a:pt x="31" y="54"/>
                    </a:lnTo>
                    <a:lnTo>
                      <a:pt x="36" y="52"/>
                    </a:lnTo>
                    <a:lnTo>
                      <a:pt x="41" y="50"/>
                    </a:lnTo>
                    <a:lnTo>
                      <a:pt x="47" y="48"/>
                    </a:lnTo>
                    <a:lnTo>
                      <a:pt x="53" y="47"/>
                    </a:lnTo>
                    <a:lnTo>
                      <a:pt x="59" y="47"/>
                    </a:lnTo>
                    <a:lnTo>
                      <a:pt x="66" y="47"/>
                    </a:lnTo>
                    <a:lnTo>
                      <a:pt x="71" y="48"/>
                    </a:lnTo>
                    <a:lnTo>
                      <a:pt x="76" y="50"/>
                    </a:lnTo>
                    <a:lnTo>
                      <a:pt x="82" y="52"/>
                    </a:lnTo>
                    <a:lnTo>
                      <a:pt x="87" y="54"/>
                    </a:lnTo>
                    <a:lnTo>
                      <a:pt x="92" y="56"/>
                    </a:lnTo>
                    <a:lnTo>
                      <a:pt x="96" y="59"/>
                    </a:lnTo>
                    <a:lnTo>
                      <a:pt x="100" y="63"/>
                    </a:lnTo>
                    <a:lnTo>
                      <a:pt x="108" y="72"/>
                    </a:lnTo>
                    <a:lnTo>
                      <a:pt x="112" y="84"/>
                    </a:lnTo>
                    <a:lnTo>
                      <a:pt x="115" y="97"/>
                    </a:lnTo>
                    <a:lnTo>
                      <a:pt x="116" y="111"/>
                    </a:lnTo>
                    <a:lnTo>
                      <a:pt x="116" y="112"/>
                    </a:lnTo>
                    <a:lnTo>
                      <a:pt x="116" y="113"/>
                    </a:lnTo>
                    <a:lnTo>
                      <a:pt x="116" y="115"/>
                    </a:lnTo>
                    <a:lnTo>
                      <a:pt x="116" y="116"/>
                    </a:lnTo>
                    <a:lnTo>
                      <a:pt x="22" y="116"/>
                    </a:lnTo>
                    <a:lnTo>
                      <a:pt x="23" y="125"/>
                    </a:lnTo>
                    <a:lnTo>
                      <a:pt x="25" y="132"/>
                    </a:lnTo>
                    <a:lnTo>
                      <a:pt x="28" y="140"/>
                    </a:lnTo>
                    <a:lnTo>
                      <a:pt x="33" y="145"/>
                    </a:lnTo>
                    <a:lnTo>
                      <a:pt x="39" y="149"/>
                    </a:lnTo>
                    <a:lnTo>
                      <a:pt x="45" y="152"/>
                    </a:lnTo>
                    <a:lnTo>
                      <a:pt x="53" y="153"/>
                    </a:lnTo>
                    <a:lnTo>
                      <a:pt x="60" y="155"/>
                    </a:lnTo>
                    <a:lnTo>
                      <a:pt x="67" y="155"/>
                    </a:lnTo>
                    <a:lnTo>
                      <a:pt x="72" y="153"/>
                    </a:lnTo>
                    <a:lnTo>
                      <a:pt x="76" y="152"/>
                    </a:lnTo>
                    <a:lnTo>
                      <a:pt x="82" y="150"/>
                    </a:lnTo>
                    <a:lnTo>
                      <a:pt x="86" y="147"/>
                    </a:lnTo>
                    <a:lnTo>
                      <a:pt x="89" y="144"/>
                    </a:lnTo>
                    <a:lnTo>
                      <a:pt x="93" y="140"/>
                    </a:lnTo>
                    <a:lnTo>
                      <a:pt x="96" y="134"/>
                    </a:lnTo>
                    <a:close/>
                    <a:moveTo>
                      <a:pt x="22" y="96"/>
                    </a:moveTo>
                    <a:lnTo>
                      <a:pt x="96" y="96"/>
                    </a:lnTo>
                    <a:lnTo>
                      <a:pt x="95" y="89"/>
                    </a:lnTo>
                    <a:lnTo>
                      <a:pt x="93" y="85"/>
                    </a:lnTo>
                    <a:lnTo>
                      <a:pt x="90" y="81"/>
                    </a:lnTo>
                    <a:lnTo>
                      <a:pt x="87" y="77"/>
                    </a:lnTo>
                    <a:lnTo>
                      <a:pt x="81" y="73"/>
                    </a:lnTo>
                    <a:lnTo>
                      <a:pt x="74" y="70"/>
                    </a:lnTo>
                    <a:lnTo>
                      <a:pt x="67" y="69"/>
                    </a:lnTo>
                    <a:lnTo>
                      <a:pt x="59" y="68"/>
                    </a:lnTo>
                    <a:lnTo>
                      <a:pt x="52" y="68"/>
                    </a:lnTo>
                    <a:lnTo>
                      <a:pt x="44" y="70"/>
                    </a:lnTo>
                    <a:lnTo>
                      <a:pt x="38" y="72"/>
                    </a:lnTo>
                    <a:lnTo>
                      <a:pt x="32" y="75"/>
                    </a:lnTo>
                    <a:lnTo>
                      <a:pt x="28" y="80"/>
                    </a:lnTo>
                    <a:lnTo>
                      <a:pt x="25" y="84"/>
                    </a:lnTo>
                    <a:lnTo>
                      <a:pt x="23" y="89"/>
                    </a:lnTo>
                    <a:lnTo>
                      <a:pt x="22" y="96"/>
                    </a:lnTo>
                    <a:close/>
                    <a:moveTo>
                      <a:pt x="222" y="219"/>
                    </a:moveTo>
                    <a:lnTo>
                      <a:pt x="222" y="157"/>
                    </a:lnTo>
                    <a:lnTo>
                      <a:pt x="220" y="161"/>
                    </a:lnTo>
                    <a:lnTo>
                      <a:pt x="216" y="164"/>
                    </a:lnTo>
                    <a:lnTo>
                      <a:pt x="212" y="167"/>
                    </a:lnTo>
                    <a:lnTo>
                      <a:pt x="208" y="170"/>
                    </a:lnTo>
                    <a:lnTo>
                      <a:pt x="203" y="172"/>
                    </a:lnTo>
                    <a:lnTo>
                      <a:pt x="199" y="173"/>
                    </a:lnTo>
                    <a:lnTo>
                      <a:pt x="194" y="174"/>
                    </a:lnTo>
                    <a:lnTo>
                      <a:pt x="189" y="174"/>
                    </a:lnTo>
                    <a:lnTo>
                      <a:pt x="184" y="174"/>
                    </a:lnTo>
                    <a:lnTo>
                      <a:pt x="179" y="173"/>
                    </a:lnTo>
                    <a:lnTo>
                      <a:pt x="173" y="172"/>
                    </a:lnTo>
                    <a:lnTo>
                      <a:pt x="169" y="171"/>
                    </a:lnTo>
                    <a:lnTo>
                      <a:pt x="164" y="168"/>
                    </a:lnTo>
                    <a:lnTo>
                      <a:pt x="159" y="165"/>
                    </a:lnTo>
                    <a:lnTo>
                      <a:pt x="155" y="162"/>
                    </a:lnTo>
                    <a:lnTo>
                      <a:pt x="151" y="158"/>
                    </a:lnTo>
                    <a:lnTo>
                      <a:pt x="143" y="148"/>
                    </a:lnTo>
                    <a:lnTo>
                      <a:pt x="139" y="136"/>
                    </a:lnTo>
                    <a:lnTo>
                      <a:pt x="136" y="123"/>
                    </a:lnTo>
                    <a:lnTo>
                      <a:pt x="135" y="110"/>
                    </a:lnTo>
                    <a:lnTo>
                      <a:pt x="135" y="101"/>
                    </a:lnTo>
                    <a:lnTo>
                      <a:pt x="137" y="92"/>
                    </a:lnTo>
                    <a:lnTo>
                      <a:pt x="138" y="85"/>
                    </a:lnTo>
                    <a:lnTo>
                      <a:pt x="141" y="76"/>
                    </a:lnTo>
                    <a:lnTo>
                      <a:pt x="144" y="70"/>
                    </a:lnTo>
                    <a:lnTo>
                      <a:pt x="149" y="63"/>
                    </a:lnTo>
                    <a:lnTo>
                      <a:pt x="154" y="59"/>
                    </a:lnTo>
                    <a:lnTo>
                      <a:pt x="159" y="55"/>
                    </a:lnTo>
                    <a:lnTo>
                      <a:pt x="166" y="52"/>
                    </a:lnTo>
                    <a:lnTo>
                      <a:pt x="172" y="50"/>
                    </a:lnTo>
                    <a:lnTo>
                      <a:pt x="179" y="47"/>
                    </a:lnTo>
                    <a:lnTo>
                      <a:pt x="186" y="47"/>
                    </a:lnTo>
                    <a:lnTo>
                      <a:pt x="192" y="47"/>
                    </a:lnTo>
                    <a:lnTo>
                      <a:pt x="197" y="48"/>
                    </a:lnTo>
                    <a:lnTo>
                      <a:pt x="201" y="51"/>
                    </a:lnTo>
                    <a:lnTo>
                      <a:pt x="207" y="53"/>
                    </a:lnTo>
                    <a:lnTo>
                      <a:pt x="211" y="56"/>
                    </a:lnTo>
                    <a:lnTo>
                      <a:pt x="214" y="60"/>
                    </a:lnTo>
                    <a:lnTo>
                      <a:pt x="218" y="65"/>
                    </a:lnTo>
                    <a:lnTo>
                      <a:pt x="222" y="70"/>
                    </a:lnTo>
                    <a:lnTo>
                      <a:pt x="222" y="48"/>
                    </a:lnTo>
                    <a:lnTo>
                      <a:pt x="242" y="48"/>
                    </a:lnTo>
                    <a:lnTo>
                      <a:pt x="242" y="219"/>
                    </a:lnTo>
                    <a:lnTo>
                      <a:pt x="222" y="219"/>
                    </a:lnTo>
                    <a:close/>
                    <a:moveTo>
                      <a:pt x="155" y="111"/>
                    </a:moveTo>
                    <a:lnTo>
                      <a:pt x="156" y="121"/>
                    </a:lnTo>
                    <a:lnTo>
                      <a:pt x="157" y="130"/>
                    </a:lnTo>
                    <a:lnTo>
                      <a:pt x="160" y="137"/>
                    </a:lnTo>
                    <a:lnTo>
                      <a:pt x="165" y="144"/>
                    </a:lnTo>
                    <a:lnTo>
                      <a:pt x="170" y="149"/>
                    </a:lnTo>
                    <a:lnTo>
                      <a:pt x="175" y="152"/>
                    </a:lnTo>
                    <a:lnTo>
                      <a:pt x="182" y="153"/>
                    </a:lnTo>
                    <a:lnTo>
                      <a:pt x="189" y="155"/>
                    </a:lnTo>
                    <a:lnTo>
                      <a:pt x="196" y="153"/>
                    </a:lnTo>
                    <a:lnTo>
                      <a:pt x="201" y="152"/>
                    </a:lnTo>
                    <a:lnTo>
                      <a:pt x="207" y="149"/>
                    </a:lnTo>
                    <a:lnTo>
                      <a:pt x="212" y="145"/>
                    </a:lnTo>
                    <a:lnTo>
                      <a:pt x="216" y="138"/>
                    </a:lnTo>
                    <a:lnTo>
                      <a:pt x="220" y="131"/>
                    </a:lnTo>
                    <a:lnTo>
                      <a:pt x="221" y="122"/>
                    </a:lnTo>
                    <a:lnTo>
                      <a:pt x="222" y="113"/>
                    </a:lnTo>
                    <a:lnTo>
                      <a:pt x="221" y="102"/>
                    </a:lnTo>
                    <a:lnTo>
                      <a:pt x="220" y="92"/>
                    </a:lnTo>
                    <a:lnTo>
                      <a:pt x="216" y="85"/>
                    </a:lnTo>
                    <a:lnTo>
                      <a:pt x="212" y="78"/>
                    </a:lnTo>
                    <a:lnTo>
                      <a:pt x="207" y="73"/>
                    </a:lnTo>
                    <a:lnTo>
                      <a:pt x="200" y="70"/>
                    </a:lnTo>
                    <a:lnTo>
                      <a:pt x="194" y="69"/>
                    </a:lnTo>
                    <a:lnTo>
                      <a:pt x="187" y="68"/>
                    </a:lnTo>
                    <a:lnTo>
                      <a:pt x="181" y="69"/>
                    </a:lnTo>
                    <a:lnTo>
                      <a:pt x="175" y="70"/>
                    </a:lnTo>
                    <a:lnTo>
                      <a:pt x="170" y="73"/>
                    </a:lnTo>
                    <a:lnTo>
                      <a:pt x="165" y="78"/>
                    </a:lnTo>
                    <a:lnTo>
                      <a:pt x="160" y="84"/>
                    </a:lnTo>
                    <a:lnTo>
                      <a:pt x="157" y="91"/>
                    </a:lnTo>
                    <a:lnTo>
                      <a:pt x="156" y="101"/>
                    </a:lnTo>
                    <a:lnTo>
                      <a:pt x="155" y="111"/>
                    </a:lnTo>
                    <a:close/>
                    <a:moveTo>
                      <a:pt x="353" y="173"/>
                    </a:moveTo>
                    <a:lnTo>
                      <a:pt x="353" y="152"/>
                    </a:lnTo>
                    <a:lnTo>
                      <a:pt x="350" y="158"/>
                    </a:lnTo>
                    <a:lnTo>
                      <a:pt x="345" y="162"/>
                    </a:lnTo>
                    <a:lnTo>
                      <a:pt x="341" y="165"/>
                    </a:lnTo>
                    <a:lnTo>
                      <a:pt x="337" y="168"/>
                    </a:lnTo>
                    <a:lnTo>
                      <a:pt x="331" y="171"/>
                    </a:lnTo>
                    <a:lnTo>
                      <a:pt x="327" y="173"/>
                    </a:lnTo>
                    <a:lnTo>
                      <a:pt x="321" y="174"/>
                    </a:lnTo>
                    <a:lnTo>
                      <a:pt x="315" y="174"/>
                    </a:lnTo>
                    <a:lnTo>
                      <a:pt x="310" y="174"/>
                    </a:lnTo>
                    <a:lnTo>
                      <a:pt x="304" y="173"/>
                    </a:lnTo>
                    <a:lnTo>
                      <a:pt x="300" y="172"/>
                    </a:lnTo>
                    <a:lnTo>
                      <a:pt x="296" y="171"/>
                    </a:lnTo>
                    <a:lnTo>
                      <a:pt x="292" y="168"/>
                    </a:lnTo>
                    <a:lnTo>
                      <a:pt x="287" y="166"/>
                    </a:lnTo>
                    <a:lnTo>
                      <a:pt x="284" y="163"/>
                    </a:lnTo>
                    <a:lnTo>
                      <a:pt x="282" y="161"/>
                    </a:lnTo>
                    <a:lnTo>
                      <a:pt x="280" y="158"/>
                    </a:lnTo>
                    <a:lnTo>
                      <a:pt x="278" y="153"/>
                    </a:lnTo>
                    <a:lnTo>
                      <a:pt x="277" y="149"/>
                    </a:lnTo>
                    <a:lnTo>
                      <a:pt x="275" y="145"/>
                    </a:lnTo>
                    <a:lnTo>
                      <a:pt x="275" y="142"/>
                    </a:lnTo>
                    <a:lnTo>
                      <a:pt x="275" y="136"/>
                    </a:lnTo>
                    <a:lnTo>
                      <a:pt x="274" y="132"/>
                    </a:lnTo>
                    <a:lnTo>
                      <a:pt x="274" y="126"/>
                    </a:lnTo>
                    <a:lnTo>
                      <a:pt x="274" y="48"/>
                    </a:lnTo>
                    <a:lnTo>
                      <a:pt x="295" y="48"/>
                    </a:lnTo>
                    <a:lnTo>
                      <a:pt x="295" y="116"/>
                    </a:lnTo>
                    <a:lnTo>
                      <a:pt x="295" y="123"/>
                    </a:lnTo>
                    <a:lnTo>
                      <a:pt x="296" y="130"/>
                    </a:lnTo>
                    <a:lnTo>
                      <a:pt x="296" y="134"/>
                    </a:lnTo>
                    <a:lnTo>
                      <a:pt x="296" y="137"/>
                    </a:lnTo>
                    <a:lnTo>
                      <a:pt x="297" y="142"/>
                    </a:lnTo>
                    <a:lnTo>
                      <a:pt x="299" y="145"/>
                    </a:lnTo>
                    <a:lnTo>
                      <a:pt x="301" y="148"/>
                    </a:lnTo>
                    <a:lnTo>
                      <a:pt x="304" y="150"/>
                    </a:lnTo>
                    <a:lnTo>
                      <a:pt x="308" y="152"/>
                    </a:lnTo>
                    <a:lnTo>
                      <a:pt x="312" y="153"/>
                    </a:lnTo>
                    <a:lnTo>
                      <a:pt x="316" y="155"/>
                    </a:lnTo>
                    <a:lnTo>
                      <a:pt x="321" y="155"/>
                    </a:lnTo>
                    <a:lnTo>
                      <a:pt x="325" y="155"/>
                    </a:lnTo>
                    <a:lnTo>
                      <a:pt x="329" y="153"/>
                    </a:lnTo>
                    <a:lnTo>
                      <a:pt x="333" y="152"/>
                    </a:lnTo>
                    <a:lnTo>
                      <a:pt x="338" y="150"/>
                    </a:lnTo>
                    <a:lnTo>
                      <a:pt x="342" y="148"/>
                    </a:lnTo>
                    <a:lnTo>
                      <a:pt x="345" y="145"/>
                    </a:lnTo>
                    <a:lnTo>
                      <a:pt x="347" y="142"/>
                    </a:lnTo>
                    <a:lnTo>
                      <a:pt x="350" y="137"/>
                    </a:lnTo>
                    <a:lnTo>
                      <a:pt x="351" y="133"/>
                    </a:lnTo>
                    <a:lnTo>
                      <a:pt x="352" y="127"/>
                    </a:lnTo>
                    <a:lnTo>
                      <a:pt x="353" y="121"/>
                    </a:lnTo>
                    <a:lnTo>
                      <a:pt x="353" y="114"/>
                    </a:lnTo>
                    <a:lnTo>
                      <a:pt x="353" y="48"/>
                    </a:lnTo>
                    <a:lnTo>
                      <a:pt x="373" y="48"/>
                    </a:lnTo>
                    <a:lnTo>
                      <a:pt x="373" y="173"/>
                    </a:lnTo>
                    <a:lnTo>
                      <a:pt x="353" y="173"/>
                    </a:lnTo>
                    <a:close/>
                    <a:moveTo>
                      <a:pt x="493" y="134"/>
                    </a:moveTo>
                    <a:lnTo>
                      <a:pt x="512" y="138"/>
                    </a:lnTo>
                    <a:lnTo>
                      <a:pt x="509" y="146"/>
                    </a:lnTo>
                    <a:lnTo>
                      <a:pt x="504" y="153"/>
                    </a:lnTo>
                    <a:lnTo>
                      <a:pt x="499" y="160"/>
                    </a:lnTo>
                    <a:lnTo>
                      <a:pt x="493" y="165"/>
                    </a:lnTo>
                    <a:lnTo>
                      <a:pt x="489" y="167"/>
                    </a:lnTo>
                    <a:lnTo>
                      <a:pt x="485" y="170"/>
                    </a:lnTo>
                    <a:lnTo>
                      <a:pt x="481" y="171"/>
                    </a:lnTo>
                    <a:lnTo>
                      <a:pt x="477" y="172"/>
                    </a:lnTo>
                    <a:lnTo>
                      <a:pt x="472" y="173"/>
                    </a:lnTo>
                    <a:lnTo>
                      <a:pt x="468" y="174"/>
                    </a:lnTo>
                    <a:lnTo>
                      <a:pt x="463" y="174"/>
                    </a:lnTo>
                    <a:lnTo>
                      <a:pt x="457" y="174"/>
                    </a:lnTo>
                    <a:lnTo>
                      <a:pt x="451" y="174"/>
                    </a:lnTo>
                    <a:lnTo>
                      <a:pt x="444" y="173"/>
                    </a:lnTo>
                    <a:lnTo>
                      <a:pt x="438" y="172"/>
                    </a:lnTo>
                    <a:lnTo>
                      <a:pt x="432" y="171"/>
                    </a:lnTo>
                    <a:lnTo>
                      <a:pt x="427" y="168"/>
                    </a:lnTo>
                    <a:lnTo>
                      <a:pt x="422" y="165"/>
                    </a:lnTo>
                    <a:lnTo>
                      <a:pt x="417" y="162"/>
                    </a:lnTo>
                    <a:lnTo>
                      <a:pt x="413" y="159"/>
                    </a:lnTo>
                    <a:lnTo>
                      <a:pt x="406" y="150"/>
                    </a:lnTo>
                    <a:lnTo>
                      <a:pt x="401" y="138"/>
                    </a:lnTo>
                    <a:lnTo>
                      <a:pt x="398" y="126"/>
                    </a:lnTo>
                    <a:lnTo>
                      <a:pt x="397" y="112"/>
                    </a:lnTo>
                    <a:lnTo>
                      <a:pt x="398" y="98"/>
                    </a:lnTo>
                    <a:lnTo>
                      <a:pt x="401" y="85"/>
                    </a:lnTo>
                    <a:lnTo>
                      <a:pt x="407" y="73"/>
                    </a:lnTo>
                    <a:lnTo>
                      <a:pt x="414" y="65"/>
                    </a:lnTo>
                    <a:lnTo>
                      <a:pt x="418" y="60"/>
                    </a:lnTo>
                    <a:lnTo>
                      <a:pt x="423" y="57"/>
                    </a:lnTo>
                    <a:lnTo>
                      <a:pt x="428" y="54"/>
                    </a:lnTo>
                    <a:lnTo>
                      <a:pt x="432" y="52"/>
                    </a:lnTo>
                    <a:lnTo>
                      <a:pt x="438" y="50"/>
                    </a:lnTo>
                    <a:lnTo>
                      <a:pt x="444" y="48"/>
                    </a:lnTo>
                    <a:lnTo>
                      <a:pt x="450" y="47"/>
                    </a:lnTo>
                    <a:lnTo>
                      <a:pt x="456" y="47"/>
                    </a:lnTo>
                    <a:lnTo>
                      <a:pt x="463" y="47"/>
                    </a:lnTo>
                    <a:lnTo>
                      <a:pt x="468" y="48"/>
                    </a:lnTo>
                    <a:lnTo>
                      <a:pt x="473" y="50"/>
                    </a:lnTo>
                    <a:lnTo>
                      <a:pt x="479" y="52"/>
                    </a:lnTo>
                    <a:lnTo>
                      <a:pt x="484" y="54"/>
                    </a:lnTo>
                    <a:lnTo>
                      <a:pt x="488" y="56"/>
                    </a:lnTo>
                    <a:lnTo>
                      <a:pt x="493" y="59"/>
                    </a:lnTo>
                    <a:lnTo>
                      <a:pt x="497" y="63"/>
                    </a:lnTo>
                    <a:lnTo>
                      <a:pt x="504" y="72"/>
                    </a:lnTo>
                    <a:lnTo>
                      <a:pt x="509" y="84"/>
                    </a:lnTo>
                    <a:lnTo>
                      <a:pt x="512" y="97"/>
                    </a:lnTo>
                    <a:lnTo>
                      <a:pt x="513" y="111"/>
                    </a:lnTo>
                    <a:lnTo>
                      <a:pt x="513" y="112"/>
                    </a:lnTo>
                    <a:lnTo>
                      <a:pt x="513" y="113"/>
                    </a:lnTo>
                    <a:lnTo>
                      <a:pt x="513" y="115"/>
                    </a:lnTo>
                    <a:lnTo>
                      <a:pt x="513" y="116"/>
                    </a:lnTo>
                    <a:lnTo>
                      <a:pt x="418" y="116"/>
                    </a:lnTo>
                    <a:lnTo>
                      <a:pt x="420" y="125"/>
                    </a:lnTo>
                    <a:lnTo>
                      <a:pt x="422" y="132"/>
                    </a:lnTo>
                    <a:lnTo>
                      <a:pt x="425" y="140"/>
                    </a:lnTo>
                    <a:lnTo>
                      <a:pt x="430" y="145"/>
                    </a:lnTo>
                    <a:lnTo>
                      <a:pt x="436" y="149"/>
                    </a:lnTo>
                    <a:lnTo>
                      <a:pt x="442" y="152"/>
                    </a:lnTo>
                    <a:lnTo>
                      <a:pt x="450" y="153"/>
                    </a:lnTo>
                    <a:lnTo>
                      <a:pt x="457" y="155"/>
                    </a:lnTo>
                    <a:lnTo>
                      <a:pt x="464" y="155"/>
                    </a:lnTo>
                    <a:lnTo>
                      <a:pt x="469" y="153"/>
                    </a:lnTo>
                    <a:lnTo>
                      <a:pt x="473" y="152"/>
                    </a:lnTo>
                    <a:lnTo>
                      <a:pt x="479" y="150"/>
                    </a:lnTo>
                    <a:lnTo>
                      <a:pt x="483" y="147"/>
                    </a:lnTo>
                    <a:lnTo>
                      <a:pt x="486" y="144"/>
                    </a:lnTo>
                    <a:lnTo>
                      <a:pt x="489" y="140"/>
                    </a:lnTo>
                    <a:lnTo>
                      <a:pt x="493" y="134"/>
                    </a:lnTo>
                    <a:close/>
                    <a:moveTo>
                      <a:pt x="418" y="96"/>
                    </a:moveTo>
                    <a:lnTo>
                      <a:pt x="493" y="96"/>
                    </a:lnTo>
                    <a:lnTo>
                      <a:pt x="492" y="89"/>
                    </a:lnTo>
                    <a:lnTo>
                      <a:pt x="489" y="85"/>
                    </a:lnTo>
                    <a:lnTo>
                      <a:pt x="487" y="81"/>
                    </a:lnTo>
                    <a:lnTo>
                      <a:pt x="484" y="77"/>
                    </a:lnTo>
                    <a:lnTo>
                      <a:pt x="478" y="73"/>
                    </a:lnTo>
                    <a:lnTo>
                      <a:pt x="471" y="70"/>
                    </a:lnTo>
                    <a:lnTo>
                      <a:pt x="464" y="69"/>
                    </a:lnTo>
                    <a:lnTo>
                      <a:pt x="456" y="68"/>
                    </a:lnTo>
                    <a:lnTo>
                      <a:pt x="449" y="68"/>
                    </a:lnTo>
                    <a:lnTo>
                      <a:pt x="441" y="70"/>
                    </a:lnTo>
                    <a:lnTo>
                      <a:pt x="435" y="72"/>
                    </a:lnTo>
                    <a:lnTo>
                      <a:pt x="429" y="75"/>
                    </a:lnTo>
                    <a:lnTo>
                      <a:pt x="425" y="80"/>
                    </a:lnTo>
                    <a:lnTo>
                      <a:pt x="422" y="84"/>
                    </a:lnTo>
                    <a:lnTo>
                      <a:pt x="420" y="89"/>
                    </a:lnTo>
                    <a:lnTo>
                      <a:pt x="418" y="96"/>
                    </a:lnTo>
                    <a:close/>
                    <a:moveTo>
                      <a:pt x="539" y="173"/>
                    </a:moveTo>
                    <a:lnTo>
                      <a:pt x="539" y="48"/>
                    </a:lnTo>
                    <a:lnTo>
                      <a:pt x="559" y="48"/>
                    </a:lnTo>
                    <a:lnTo>
                      <a:pt x="559" y="67"/>
                    </a:lnTo>
                    <a:lnTo>
                      <a:pt x="563" y="62"/>
                    </a:lnTo>
                    <a:lnTo>
                      <a:pt x="567" y="58"/>
                    </a:lnTo>
                    <a:lnTo>
                      <a:pt x="571" y="55"/>
                    </a:lnTo>
                    <a:lnTo>
                      <a:pt x="575" y="52"/>
                    </a:lnTo>
                    <a:lnTo>
                      <a:pt x="580" y="51"/>
                    </a:lnTo>
                    <a:lnTo>
                      <a:pt x="585" y="48"/>
                    </a:lnTo>
                    <a:lnTo>
                      <a:pt x="592" y="47"/>
                    </a:lnTo>
                    <a:lnTo>
                      <a:pt x="597" y="47"/>
                    </a:lnTo>
                    <a:lnTo>
                      <a:pt x="602" y="47"/>
                    </a:lnTo>
                    <a:lnTo>
                      <a:pt x="608" y="48"/>
                    </a:lnTo>
                    <a:lnTo>
                      <a:pt x="612" y="50"/>
                    </a:lnTo>
                    <a:lnTo>
                      <a:pt x="617" y="51"/>
                    </a:lnTo>
                    <a:lnTo>
                      <a:pt x="622" y="53"/>
                    </a:lnTo>
                    <a:lnTo>
                      <a:pt x="625" y="56"/>
                    </a:lnTo>
                    <a:lnTo>
                      <a:pt x="628" y="58"/>
                    </a:lnTo>
                    <a:lnTo>
                      <a:pt x="630" y="61"/>
                    </a:lnTo>
                    <a:lnTo>
                      <a:pt x="632" y="65"/>
                    </a:lnTo>
                    <a:lnTo>
                      <a:pt x="635" y="69"/>
                    </a:lnTo>
                    <a:lnTo>
                      <a:pt x="636" y="73"/>
                    </a:lnTo>
                    <a:lnTo>
                      <a:pt x="637" y="77"/>
                    </a:lnTo>
                    <a:lnTo>
                      <a:pt x="638" y="81"/>
                    </a:lnTo>
                    <a:lnTo>
                      <a:pt x="638" y="85"/>
                    </a:lnTo>
                    <a:lnTo>
                      <a:pt x="638" y="91"/>
                    </a:lnTo>
                    <a:lnTo>
                      <a:pt x="638" y="98"/>
                    </a:lnTo>
                    <a:lnTo>
                      <a:pt x="638" y="173"/>
                    </a:lnTo>
                    <a:lnTo>
                      <a:pt x="617" y="173"/>
                    </a:lnTo>
                    <a:lnTo>
                      <a:pt x="617" y="100"/>
                    </a:lnTo>
                    <a:lnTo>
                      <a:pt x="617" y="93"/>
                    </a:lnTo>
                    <a:lnTo>
                      <a:pt x="616" y="88"/>
                    </a:lnTo>
                    <a:lnTo>
                      <a:pt x="616" y="84"/>
                    </a:lnTo>
                    <a:lnTo>
                      <a:pt x="615" y="81"/>
                    </a:lnTo>
                    <a:lnTo>
                      <a:pt x="613" y="78"/>
                    </a:lnTo>
                    <a:lnTo>
                      <a:pt x="611" y="75"/>
                    </a:lnTo>
                    <a:lnTo>
                      <a:pt x="609" y="73"/>
                    </a:lnTo>
                    <a:lnTo>
                      <a:pt x="607" y="71"/>
                    </a:lnTo>
                    <a:lnTo>
                      <a:pt x="603" y="70"/>
                    </a:lnTo>
                    <a:lnTo>
                      <a:pt x="599" y="69"/>
                    </a:lnTo>
                    <a:lnTo>
                      <a:pt x="596" y="68"/>
                    </a:lnTo>
                    <a:lnTo>
                      <a:pt x="592" y="68"/>
                    </a:lnTo>
                    <a:lnTo>
                      <a:pt x="585" y="68"/>
                    </a:lnTo>
                    <a:lnTo>
                      <a:pt x="580" y="70"/>
                    </a:lnTo>
                    <a:lnTo>
                      <a:pt x="574" y="72"/>
                    </a:lnTo>
                    <a:lnTo>
                      <a:pt x="569" y="75"/>
                    </a:lnTo>
                    <a:lnTo>
                      <a:pt x="565" y="81"/>
                    </a:lnTo>
                    <a:lnTo>
                      <a:pt x="561" y="88"/>
                    </a:lnTo>
                    <a:lnTo>
                      <a:pt x="560" y="97"/>
                    </a:lnTo>
                    <a:lnTo>
                      <a:pt x="559" y="107"/>
                    </a:lnTo>
                    <a:lnTo>
                      <a:pt x="559" y="173"/>
                    </a:lnTo>
                    <a:lnTo>
                      <a:pt x="539" y="173"/>
                    </a:lnTo>
                    <a:close/>
                    <a:moveTo>
                      <a:pt x="752" y="127"/>
                    </a:moveTo>
                    <a:lnTo>
                      <a:pt x="772" y="131"/>
                    </a:lnTo>
                    <a:lnTo>
                      <a:pt x="770" y="141"/>
                    </a:lnTo>
                    <a:lnTo>
                      <a:pt x="766" y="149"/>
                    </a:lnTo>
                    <a:lnTo>
                      <a:pt x="762" y="157"/>
                    </a:lnTo>
                    <a:lnTo>
                      <a:pt x="755" y="163"/>
                    </a:lnTo>
                    <a:lnTo>
                      <a:pt x="752" y="166"/>
                    </a:lnTo>
                    <a:lnTo>
                      <a:pt x="748" y="168"/>
                    </a:lnTo>
                    <a:lnTo>
                      <a:pt x="743" y="171"/>
                    </a:lnTo>
                    <a:lnTo>
                      <a:pt x="739" y="172"/>
                    </a:lnTo>
                    <a:lnTo>
                      <a:pt x="735" y="173"/>
                    </a:lnTo>
                    <a:lnTo>
                      <a:pt x="730" y="174"/>
                    </a:lnTo>
                    <a:lnTo>
                      <a:pt x="725" y="174"/>
                    </a:lnTo>
                    <a:lnTo>
                      <a:pt x="721" y="174"/>
                    </a:lnTo>
                    <a:lnTo>
                      <a:pt x="714" y="174"/>
                    </a:lnTo>
                    <a:lnTo>
                      <a:pt x="709" y="173"/>
                    </a:lnTo>
                    <a:lnTo>
                      <a:pt x="702" y="172"/>
                    </a:lnTo>
                    <a:lnTo>
                      <a:pt x="697" y="171"/>
                    </a:lnTo>
                    <a:lnTo>
                      <a:pt x="693" y="168"/>
                    </a:lnTo>
                    <a:lnTo>
                      <a:pt x="687" y="165"/>
                    </a:lnTo>
                    <a:lnTo>
                      <a:pt x="684" y="162"/>
                    </a:lnTo>
                    <a:lnTo>
                      <a:pt x="680" y="159"/>
                    </a:lnTo>
                    <a:lnTo>
                      <a:pt x="672" y="150"/>
                    </a:lnTo>
                    <a:lnTo>
                      <a:pt x="668" y="138"/>
                    </a:lnTo>
                    <a:lnTo>
                      <a:pt x="665" y="126"/>
                    </a:lnTo>
                    <a:lnTo>
                      <a:pt x="664" y="112"/>
                    </a:lnTo>
                    <a:lnTo>
                      <a:pt x="664" y="102"/>
                    </a:lnTo>
                    <a:lnTo>
                      <a:pt x="666" y="92"/>
                    </a:lnTo>
                    <a:lnTo>
                      <a:pt x="667" y="85"/>
                    </a:lnTo>
                    <a:lnTo>
                      <a:pt x="670" y="76"/>
                    </a:lnTo>
                    <a:lnTo>
                      <a:pt x="674" y="70"/>
                    </a:lnTo>
                    <a:lnTo>
                      <a:pt x="679" y="63"/>
                    </a:lnTo>
                    <a:lnTo>
                      <a:pt x="684" y="59"/>
                    </a:lnTo>
                    <a:lnTo>
                      <a:pt x="691" y="55"/>
                    </a:lnTo>
                    <a:lnTo>
                      <a:pt x="697" y="52"/>
                    </a:lnTo>
                    <a:lnTo>
                      <a:pt x="705" y="50"/>
                    </a:lnTo>
                    <a:lnTo>
                      <a:pt x="712" y="47"/>
                    </a:lnTo>
                    <a:lnTo>
                      <a:pt x="720" y="47"/>
                    </a:lnTo>
                    <a:lnTo>
                      <a:pt x="724" y="47"/>
                    </a:lnTo>
                    <a:lnTo>
                      <a:pt x="729" y="48"/>
                    </a:lnTo>
                    <a:lnTo>
                      <a:pt x="734" y="48"/>
                    </a:lnTo>
                    <a:lnTo>
                      <a:pt x="738" y="50"/>
                    </a:lnTo>
                    <a:lnTo>
                      <a:pt x="741" y="52"/>
                    </a:lnTo>
                    <a:lnTo>
                      <a:pt x="745" y="53"/>
                    </a:lnTo>
                    <a:lnTo>
                      <a:pt x="749" y="55"/>
                    </a:lnTo>
                    <a:lnTo>
                      <a:pt x="752" y="57"/>
                    </a:lnTo>
                    <a:lnTo>
                      <a:pt x="757" y="62"/>
                    </a:lnTo>
                    <a:lnTo>
                      <a:pt x="763" y="69"/>
                    </a:lnTo>
                    <a:lnTo>
                      <a:pt x="766" y="77"/>
                    </a:lnTo>
                    <a:lnTo>
                      <a:pt x="768" y="86"/>
                    </a:lnTo>
                    <a:lnTo>
                      <a:pt x="748" y="89"/>
                    </a:lnTo>
                    <a:lnTo>
                      <a:pt x="745" y="85"/>
                    </a:lnTo>
                    <a:lnTo>
                      <a:pt x="743" y="80"/>
                    </a:lnTo>
                    <a:lnTo>
                      <a:pt x="741" y="76"/>
                    </a:lnTo>
                    <a:lnTo>
                      <a:pt x="738" y="73"/>
                    </a:lnTo>
                    <a:lnTo>
                      <a:pt x="734" y="71"/>
                    </a:lnTo>
                    <a:lnTo>
                      <a:pt x="729" y="69"/>
                    </a:lnTo>
                    <a:lnTo>
                      <a:pt x="725" y="68"/>
                    </a:lnTo>
                    <a:lnTo>
                      <a:pt x="720" y="68"/>
                    </a:lnTo>
                    <a:lnTo>
                      <a:pt x="712" y="69"/>
                    </a:lnTo>
                    <a:lnTo>
                      <a:pt x="706" y="70"/>
                    </a:lnTo>
                    <a:lnTo>
                      <a:pt x="699" y="73"/>
                    </a:lnTo>
                    <a:lnTo>
                      <a:pt x="694" y="77"/>
                    </a:lnTo>
                    <a:lnTo>
                      <a:pt x="689" y="84"/>
                    </a:lnTo>
                    <a:lnTo>
                      <a:pt x="686" y="91"/>
                    </a:lnTo>
                    <a:lnTo>
                      <a:pt x="685" y="100"/>
                    </a:lnTo>
                    <a:lnTo>
                      <a:pt x="684" y="111"/>
                    </a:lnTo>
                    <a:lnTo>
                      <a:pt x="685" y="121"/>
                    </a:lnTo>
                    <a:lnTo>
                      <a:pt x="686" y="131"/>
                    </a:lnTo>
                    <a:lnTo>
                      <a:pt x="689" y="138"/>
                    </a:lnTo>
                    <a:lnTo>
                      <a:pt x="694" y="144"/>
                    </a:lnTo>
                    <a:lnTo>
                      <a:pt x="699" y="149"/>
                    </a:lnTo>
                    <a:lnTo>
                      <a:pt x="706" y="152"/>
                    </a:lnTo>
                    <a:lnTo>
                      <a:pt x="712" y="153"/>
                    </a:lnTo>
                    <a:lnTo>
                      <a:pt x="720" y="155"/>
                    </a:lnTo>
                    <a:lnTo>
                      <a:pt x="726" y="155"/>
                    </a:lnTo>
                    <a:lnTo>
                      <a:pt x="731" y="152"/>
                    </a:lnTo>
                    <a:lnTo>
                      <a:pt x="736" y="151"/>
                    </a:lnTo>
                    <a:lnTo>
                      <a:pt x="741" y="148"/>
                    </a:lnTo>
                    <a:lnTo>
                      <a:pt x="744" y="144"/>
                    </a:lnTo>
                    <a:lnTo>
                      <a:pt x="748" y="140"/>
                    </a:lnTo>
                    <a:lnTo>
                      <a:pt x="750" y="133"/>
                    </a:lnTo>
                    <a:lnTo>
                      <a:pt x="752" y="127"/>
                    </a:lnTo>
                    <a:close/>
                    <a:moveTo>
                      <a:pt x="788" y="218"/>
                    </a:moveTo>
                    <a:lnTo>
                      <a:pt x="785" y="198"/>
                    </a:lnTo>
                    <a:lnTo>
                      <a:pt x="788" y="200"/>
                    </a:lnTo>
                    <a:lnTo>
                      <a:pt x="791" y="200"/>
                    </a:lnTo>
                    <a:lnTo>
                      <a:pt x="794" y="201"/>
                    </a:lnTo>
                    <a:lnTo>
                      <a:pt x="796" y="201"/>
                    </a:lnTo>
                    <a:lnTo>
                      <a:pt x="799" y="201"/>
                    </a:lnTo>
                    <a:lnTo>
                      <a:pt x="801" y="200"/>
                    </a:lnTo>
                    <a:lnTo>
                      <a:pt x="805" y="198"/>
                    </a:lnTo>
                    <a:lnTo>
                      <a:pt x="807" y="197"/>
                    </a:lnTo>
                    <a:lnTo>
                      <a:pt x="809" y="196"/>
                    </a:lnTo>
                    <a:lnTo>
                      <a:pt x="810" y="195"/>
                    </a:lnTo>
                    <a:lnTo>
                      <a:pt x="812" y="193"/>
                    </a:lnTo>
                    <a:lnTo>
                      <a:pt x="813" y="191"/>
                    </a:lnTo>
                    <a:lnTo>
                      <a:pt x="814" y="189"/>
                    </a:lnTo>
                    <a:lnTo>
                      <a:pt x="815" y="186"/>
                    </a:lnTo>
                    <a:lnTo>
                      <a:pt x="817" y="181"/>
                    </a:lnTo>
                    <a:lnTo>
                      <a:pt x="819" y="176"/>
                    </a:lnTo>
                    <a:lnTo>
                      <a:pt x="819" y="175"/>
                    </a:lnTo>
                    <a:lnTo>
                      <a:pt x="820" y="174"/>
                    </a:lnTo>
                    <a:lnTo>
                      <a:pt x="820" y="173"/>
                    </a:lnTo>
                    <a:lnTo>
                      <a:pt x="821" y="172"/>
                    </a:lnTo>
                    <a:lnTo>
                      <a:pt x="776" y="48"/>
                    </a:lnTo>
                    <a:lnTo>
                      <a:pt x="797" y="48"/>
                    </a:lnTo>
                    <a:lnTo>
                      <a:pt x="822" y="118"/>
                    </a:lnTo>
                    <a:lnTo>
                      <a:pt x="824" y="125"/>
                    </a:lnTo>
                    <a:lnTo>
                      <a:pt x="826" y="132"/>
                    </a:lnTo>
                    <a:lnTo>
                      <a:pt x="828" y="138"/>
                    </a:lnTo>
                    <a:lnTo>
                      <a:pt x="830" y="146"/>
                    </a:lnTo>
                    <a:lnTo>
                      <a:pt x="833" y="141"/>
                    </a:lnTo>
                    <a:lnTo>
                      <a:pt x="835" y="134"/>
                    </a:lnTo>
                    <a:lnTo>
                      <a:pt x="837" y="128"/>
                    </a:lnTo>
                    <a:lnTo>
                      <a:pt x="840" y="120"/>
                    </a:lnTo>
                    <a:lnTo>
                      <a:pt x="865" y="48"/>
                    </a:lnTo>
                    <a:lnTo>
                      <a:pt x="887" y="48"/>
                    </a:lnTo>
                    <a:lnTo>
                      <a:pt x="841" y="175"/>
                    </a:lnTo>
                    <a:lnTo>
                      <a:pt x="838" y="183"/>
                    </a:lnTo>
                    <a:lnTo>
                      <a:pt x="835" y="191"/>
                    </a:lnTo>
                    <a:lnTo>
                      <a:pt x="833" y="197"/>
                    </a:lnTo>
                    <a:lnTo>
                      <a:pt x="830" y="202"/>
                    </a:lnTo>
                    <a:lnTo>
                      <a:pt x="828" y="206"/>
                    </a:lnTo>
                    <a:lnTo>
                      <a:pt x="825" y="210"/>
                    </a:lnTo>
                    <a:lnTo>
                      <a:pt x="822" y="213"/>
                    </a:lnTo>
                    <a:lnTo>
                      <a:pt x="819" y="216"/>
                    </a:lnTo>
                    <a:lnTo>
                      <a:pt x="814" y="218"/>
                    </a:lnTo>
                    <a:lnTo>
                      <a:pt x="810" y="220"/>
                    </a:lnTo>
                    <a:lnTo>
                      <a:pt x="806" y="221"/>
                    </a:lnTo>
                    <a:lnTo>
                      <a:pt x="801" y="221"/>
                    </a:lnTo>
                    <a:lnTo>
                      <a:pt x="799" y="221"/>
                    </a:lnTo>
                    <a:lnTo>
                      <a:pt x="796" y="220"/>
                    </a:lnTo>
                    <a:lnTo>
                      <a:pt x="793" y="219"/>
                    </a:lnTo>
                    <a:lnTo>
                      <a:pt x="788" y="218"/>
                    </a:lnTo>
                    <a:close/>
                    <a:moveTo>
                      <a:pt x="1098" y="113"/>
                    </a:moveTo>
                    <a:lnTo>
                      <a:pt x="1121" y="118"/>
                    </a:lnTo>
                    <a:lnTo>
                      <a:pt x="1116" y="131"/>
                    </a:lnTo>
                    <a:lnTo>
                      <a:pt x="1110" y="143"/>
                    </a:lnTo>
                    <a:lnTo>
                      <a:pt x="1104" y="152"/>
                    </a:lnTo>
                    <a:lnTo>
                      <a:pt x="1095" y="161"/>
                    </a:lnTo>
                    <a:lnTo>
                      <a:pt x="1091" y="164"/>
                    </a:lnTo>
                    <a:lnTo>
                      <a:pt x="1085" y="167"/>
                    </a:lnTo>
                    <a:lnTo>
                      <a:pt x="1080" y="170"/>
                    </a:lnTo>
                    <a:lnTo>
                      <a:pt x="1074" y="171"/>
                    </a:lnTo>
                    <a:lnTo>
                      <a:pt x="1069" y="173"/>
                    </a:lnTo>
                    <a:lnTo>
                      <a:pt x="1064" y="173"/>
                    </a:lnTo>
                    <a:lnTo>
                      <a:pt x="1057" y="174"/>
                    </a:lnTo>
                    <a:lnTo>
                      <a:pt x="1051" y="174"/>
                    </a:lnTo>
                    <a:lnTo>
                      <a:pt x="1044" y="174"/>
                    </a:lnTo>
                    <a:lnTo>
                      <a:pt x="1038" y="174"/>
                    </a:lnTo>
                    <a:lnTo>
                      <a:pt x="1031" y="173"/>
                    </a:lnTo>
                    <a:lnTo>
                      <a:pt x="1026" y="172"/>
                    </a:lnTo>
                    <a:lnTo>
                      <a:pt x="1021" y="171"/>
                    </a:lnTo>
                    <a:lnTo>
                      <a:pt x="1015" y="168"/>
                    </a:lnTo>
                    <a:lnTo>
                      <a:pt x="1010" y="166"/>
                    </a:lnTo>
                    <a:lnTo>
                      <a:pt x="1006" y="164"/>
                    </a:lnTo>
                    <a:lnTo>
                      <a:pt x="998" y="158"/>
                    </a:lnTo>
                    <a:lnTo>
                      <a:pt x="992" y="150"/>
                    </a:lnTo>
                    <a:lnTo>
                      <a:pt x="985" y="142"/>
                    </a:lnTo>
                    <a:lnTo>
                      <a:pt x="980" y="132"/>
                    </a:lnTo>
                    <a:lnTo>
                      <a:pt x="977" y="121"/>
                    </a:lnTo>
                    <a:lnTo>
                      <a:pt x="973" y="111"/>
                    </a:lnTo>
                    <a:lnTo>
                      <a:pt x="972" y="99"/>
                    </a:lnTo>
                    <a:lnTo>
                      <a:pt x="971" y="87"/>
                    </a:lnTo>
                    <a:lnTo>
                      <a:pt x="972" y="74"/>
                    </a:lnTo>
                    <a:lnTo>
                      <a:pt x="973" y="62"/>
                    </a:lnTo>
                    <a:lnTo>
                      <a:pt x="977" y="51"/>
                    </a:lnTo>
                    <a:lnTo>
                      <a:pt x="981" y="41"/>
                    </a:lnTo>
                    <a:lnTo>
                      <a:pt x="986" y="31"/>
                    </a:lnTo>
                    <a:lnTo>
                      <a:pt x="993" y="23"/>
                    </a:lnTo>
                    <a:lnTo>
                      <a:pt x="1001" y="16"/>
                    </a:lnTo>
                    <a:lnTo>
                      <a:pt x="1010" y="11"/>
                    </a:lnTo>
                    <a:lnTo>
                      <a:pt x="1014" y="9"/>
                    </a:lnTo>
                    <a:lnTo>
                      <a:pt x="1020" y="6"/>
                    </a:lnTo>
                    <a:lnTo>
                      <a:pt x="1024" y="5"/>
                    </a:lnTo>
                    <a:lnTo>
                      <a:pt x="1029" y="2"/>
                    </a:lnTo>
                    <a:lnTo>
                      <a:pt x="1035" y="1"/>
                    </a:lnTo>
                    <a:lnTo>
                      <a:pt x="1040" y="1"/>
                    </a:lnTo>
                    <a:lnTo>
                      <a:pt x="1045" y="0"/>
                    </a:lnTo>
                    <a:lnTo>
                      <a:pt x="1051" y="0"/>
                    </a:lnTo>
                    <a:lnTo>
                      <a:pt x="1057" y="0"/>
                    </a:lnTo>
                    <a:lnTo>
                      <a:pt x="1063" y="1"/>
                    </a:lnTo>
                    <a:lnTo>
                      <a:pt x="1068" y="2"/>
                    </a:lnTo>
                    <a:lnTo>
                      <a:pt x="1073" y="3"/>
                    </a:lnTo>
                    <a:lnTo>
                      <a:pt x="1079" y="6"/>
                    </a:lnTo>
                    <a:lnTo>
                      <a:pt x="1083" y="8"/>
                    </a:lnTo>
                    <a:lnTo>
                      <a:pt x="1088" y="10"/>
                    </a:lnTo>
                    <a:lnTo>
                      <a:pt x="1093" y="13"/>
                    </a:lnTo>
                    <a:lnTo>
                      <a:pt x="1100" y="21"/>
                    </a:lnTo>
                    <a:lnTo>
                      <a:pt x="1107" y="29"/>
                    </a:lnTo>
                    <a:lnTo>
                      <a:pt x="1112" y="39"/>
                    </a:lnTo>
                    <a:lnTo>
                      <a:pt x="1116" y="51"/>
                    </a:lnTo>
                    <a:lnTo>
                      <a:pt x="1094" y="56"/>
                    </a:lnTo>
                    <a:lnTo>
                      <a:pt x="1091" y="47"/>
                    </a:lnTo>
                    <a:lnTo>
                      <a:pt x="1087" y="40"/>
                    </a:lnTo>
                    <a:lnTo>
                      <a:pt x="1082" y="33"/>
                    </a:lnTo>
                    <a:lnTo>
                      <a:pt x="1078" y="29"/>
                    </a:lnTo>
                    <a:lnTo>
                      <a:pt x="1071" y="26"/>
                    </a:lnTo>
                    <a:lnTo>
                      <a:pt x="1065" y="23"/>
                    </a:lnTo>
                    <a:lnTo>
                      <a:pt x="1057" y="22"/>
                    </a:lnTo>
                    <a:lnTo>
                      <a:pt x="1050" y="21"/>
                    </a:lnTo>
                    <a:lnTo>
                      <a:pt x="1045" y="21"/>
                    </a:lnTo>
                    <a:lnTo>
                      <a:pt x="1040" y="22"/>
                    </a:lnTo>
                    <a:lnTo>
                      <a:pt x="1036" y="22"/>
                    </a:lnTo>
                    <a:lnTo>
                      <a:pt x="1033" y="23"/>
                    </a:lnTo>
                    <a:lnTo>
                      <a:pt x="1028" y="25"/>
                    </a:lnTo>
                    <a:lnTo>
                      <a:pt x="1024" y="26"/>
                    </a:lnTo>
                    <a:lnTo>
                      <a:pt x="1021" y="28"/>
                    </a:lnTo>
                    <a:lnTo>
                      <a:pt x="1017" y="30"/>
                    </a:lnTo>
                    <a:lnTo>
                      <a:pt x="1011" y="35"/>
                    </a:lnTo>
                    <a:lnTo>
                      <a:pt x="1007" y="41"/>
                    </a:lnTo>
                    <a:lnTo>
                      <a:pt x="1002" y="47"/>
                    </a:lnTo>
                    <a:lnTo>
                      <a:pt x="999" y="55"/>
                    </a:lnTo>
                    <a:lnTo>
                      <a:pt x="997" y="62"/>
                    </a:lnTo>
                    <a:lnTo>
                      <a:pt x="995" y="70"/>
                    </a:lnTo>
                    <a:lnTo>
                      <a:pt x="994" y="78"/>
                    </a:lnTo>
                    <a:lnTo>
                      <a:pt x="994" y="87"/>
                    </a:lnTo>
                    <a:lnTo>
                      <a:pt x="994" y="97"/>
                    </a:lnTo>
                    <a:lnTo>
                      <a:pt x="996" y="106"/>
                    </a:lnTo>
                    <a:lnTo>
                      <a:pt x="997" y="115"/>
                    </a:lnTo>
                    <a:lnTo>
                      <a:pt x="1000" y="123"/>
                    </a:lnTo>
                    <a:lnTo>
                      <a:pt x="1003" y="131"/>
                    </a:lnTo>
                    <a:lnTo>
                      <a:pt x="1008" y="137"/>
                    </a:lnTo>
                    <a:lnTo>
                      <a:pt x="1013" y="143"/>
                    </a:lnTo>
                    <a:lnTo>
                      <a:pt x="1020" y="147"/>
                    </a:lnTo>
                    <a:lnTo>
                      <a:pt x="1026" y="150"/>
                    </a:lnTo>
                    <a:lnTo>
                      <a:pt x="1034" y="152"/>
                    </a:lnTo>
                    <a:lnTo>
                      <a:pt x="1041" y="155"/>
                    </a:lnTo>
                    <a:lnTo>
                      <a:pt x="1049" y="155"/>
                    </a:lnTo>
                    <a:lnTo>
                      <a:pt x="1057" y="153"/>
                    </a:lnTo>
                    <a:lnTo>
                      <a:pt x="1066" y="152"/>
                    </a:lnTo>
                    <a:lnTo>
                      <a:pt x="1073" y="149"/>
                    </a:lnTo>
                    <a:lnTo>
                      <a:pt x="1080" y="144"/>
                    </a:lnTo>
                    <a:lnTo>
                      <a:pt x="1086" y="138"/>
                    </a:lnTo>
                    <a:lnTo>
                      <a:pt x="1091" y="131"/>
                    </a:lnTo>
                    <a:lnTo>
                      <a:pt x="1095" y="122"/>
                    </a:lnTo>
                    <a:lnTo>
                      <a:pt x="1098" y="113"/>
                    </a:lnTo>
                    <a:close/>
                    <a:moveTo>
                      <a:pt x="1141" y="111"/>
                    </a:moveTo>
                    <a:lnTo>
                      <a:pt x="1142" y="95"/>
                    </a:lnTo>
                    <a:lnTo>
                      <a:pt x="1147" y="82"/>
                    </a:lnTo>
                    <a:lnTo>
                      <a:pt x="1152" y="70"/>
                    </a:lnTo>
                    <a:lnTo>
                      <a:pt x="1161" y="60"/>
                    </a:lnTo>
                    <a:lnTo>
                      <a:pt x="1165" y="57"/>
                    </a:lnTo>
                    <a:lnTo>
                      <a:pt x="1168" y="55"/>
                    </a:lnTo>
                    <a:lnTo>
                      <a:pt x="1172" y="53"/>
                    </a:lnTo>
                    <a:lnTo>
                      <a:pt x="1178" y="51"/>
                    </a:lnTo>
                    <a:lnTo>
                      <a:pt x="1182" y="50"/>
                    </a:lnTo>
                    <a:lnTo>
                      <a:pt x="1187" y="48"/>
                    </a:lnTo>
                    <a:lnTo>
                      <a:pt x="1193" y="47"/>
                    </a:lnTo>
                    <a:lnTo>
                      <a:pt x="1198" y="47"/>
                    </a:lnTo>
                    <a:lnTo>
                      <a:pt x="1205" y="47"/>
                    </a:lnTo>
                    <a:lnTo>
                      <a:pt x="1210" y="48"/>
                    </a:lnTo>
                    <a:lnTo>
                      <a:pt x="1215" y="50"/>
                    </a:lnTo>
                    <a:lnTo>
                      <a:pt x="1221" y="52"/>
                    </a:lnTo>
                    <a:lnTo>
                      <a:pt x="1226" y="54"/>
                    </a:lnTo>
                    <a:lnTo>
                      <a:pt x="1230" y="56"/>
                    </a:lnTo>
                    <a:lnTo>
                      <a:pt x="1235" y="59"/>
                    </a:lnTo>
                    <a:lnTo>
                      <a:pt x="1239" y="63"/>
                    </a:lnTo>
                    <a:lnTo>
                      <a:pt x="1247" y="72"/>
                    </a:lnTo>
                    <a:lnTo>
                      <a:pt x="1251" y="83"/>
                    </a:lnTo>
                    <a:lnTo>
                      <a:pt x="1254" y="96"/>
                    </a:lnTo>
                    <a:lnTo>
                      <a:pt x="1255" y="110"/>
                    </a:lnTo>
                    <a:lnTo>
                      <a:pt x="1255" y="121"/>
                    </a:lnTo>
                    <a:lnTo>
                      <a:pt x="1253" y="131"/>
                    </a:lnTo>
                    <a:lnTo>
                      <a:pt x="1251" y="140"/>
                    </a:lnTo>
                    <a:lnTo>
                      <a:pt x="1248" y="147"/>
                    </a:lnTo>
                    <a:lnTo>
                      <a:pt x="1244" y="153"/>
                    </a:lnTo>
                    <a:lnTo>
                      <a:pt x="1239" y="159"/>
                    </a:lnTo>
                    <a:lnTo>
                      <a:pt x="1234" y="163"/>
                    </a:lnTo>
                    <a:lnTo>
                      <a:pt x="1227" y="167"/>
                    </a:lnTo>
                    <a:lnTo>
                      <a:pt x="1221" y="171"/>
                    </a:lnTo>
                    <a:lnTo>
                      <a:pt x="1213" y="173"/>
                    </a:lnTo>
                    <a:lnTo>
                      <a:pt x="1206" y="174"/>
                    </a:lnTo>
                    <a:lnTo>
                      <a:pt x="1198" y="174"/>
                    </a:lnTo>
                    <a:lnTo>
                      <a:pt x="1192" y="174"/>
                    </a:lnTo>
                    <a:lnTo>
                      <a:pt x="1186" y="173"/>
                    </a:lnTo>
                    <a:lnTo>
                      <a:pt x="1180" y="172"/>
                    </a:lnTo>
                    <a:lnTo>
                      <a:pt x="1174" y="171"/>
                    </a:lnTo>
                    <a:lnTo>
                      <a:pt x="1170" y="168"/>
                    </a:lnTo>
                    <a:lnTo>
                      <a:pt x="1165" y="165"/>
                    </a:lnTo>
                    <a:lnTo>
                      <a:pt x="1162" y="162"/>
                    </a:lnTo>
                    <a:lnTo>
                      <a:pt x="1157" y="159"/>
                    </a:lnTo>
                    <a:lnTo>
                      <a:pt x="1150" y="150"/>
                    </a:lnTo>
                    <a:lnTo>
                      <a:pt x="1145" y="138"/>
                    </a:lnTo>
                    <a:lnTo>
                      <a:pt x="1142" y="126"/>
                    </a:lnTo>
                    <a:lnTo>
                      <a:pt x="1141" y="111"/>
                    </a:lnTo>
                    <a:close/>
                    <a:moveTo>
                      <a:pt x="1162" y="111"/>
                    </a:moveTo>
                    <a:lnTo>
                      <a:pt x="1163" y="121"/>
                    </a:lnTo>
                    <a:lnTo>
                      <a:pt x="1165" y="130"/>
                    </a:lnTo>
                    <a:lnTo>
                      <a:pt x="1168" y="137"/>
                    </a:lnTo>
                    <a:lnTo>
                      <a:pt x="1172" y="144"/>
                    </a:lnTo>
                    <a:lnTo>
                      <a:pt x="1178" y="149"/>
                    </a:lnTo>
                    <a:lnTo>
                      <a:pt x="1184" y="152"/>
                    </a:lnTo>
                    <a:lnTo>
                      <a:pt x="1191" y="153"/>
                    </a:lnTo>
                    <a:lnTo>
                      <a:pt x="1198" y="155"/>
                    </a:lnTo>
                    <a:lnTo>
                      <a:pt x="1206" y="153"/>
                    </a:lnTo>
                    <a:lnTo>
                      <a:pt x="1213" y="152"/>
                    </a:lnTo>
                    <a:lnTo>
                      <a:pt x="1219" y="149"/>
                    </a:lnTo>
                    <a:lnTo>
                      <a:pt x="1224" y="144"/>
                    </a:lnTo>
                    <a:lnTo>
                      <a:pt x="1229" y="137"/>
                    </a:lnTo>
                    <a:lnTo>
                      <a:pt x="1233" y="130"/>
                    </a:lnTo>
                    <a:lnTo>
                      <a:pt x="1234" y="121"/>
                    </a:lnTo>
                    <a:lnTo>
                      <a:pt x="1235" y="111"/>
                    </a:lnTo>
                    <a:lnTo>
                      <a:pt x="1234" y="101"/>
                    </a:lnTo>
                    <a:lnTo>
                      <a:pt x="1233" y="92"/>
                    </a:lnTo>
                    <a:lnTo>
                      <a:pt x="1229" y="85"/>
                    </a:lnTo>
                    <a:lnTo>
                      <a:pt x="1224" y="78"/>
                    </a:lnTo>
                    <a:lnTo>
                      <a:pt x="1219" y="73"/>
                    </a:lnTo>
                    <a:lnTo>
                      <a:pt x="1213" y="70"/>
                    </a:lnTo>
                    <a:lnTo>
                      <a:pt x="1206" y="69"/>
                    </a:lnTo>
                    <a:lnTo>
                      <a:pt x="1198" y="68"/>
                    </a:lnTo>
                    <a:lnTo>
                      <a:pt x="1191" y="69"/>
                    </a:lnTo>
                    <a:lnTo>
                      <a:pt x="1184" y="70"/>
                    </a:lnTo>
                    <a:lnTo>
                      <a:pt x="1178" y="73"/>
                    </a:lnTo>
                    <a:lnTo>
                      <a:pt x="1172" y="78"/>
                    </a:lnTo>
                    <a:lnTo>
                      <a:pt x="1168" y="84"/>
                    </a:lnTo>
                    <a:lnTo>
                      <a:pt x="1165" y="91"/>
                    </a:lnTo>
                    <a:lnTo>
                      <a:pt x="1163" y="101"/>
                    </a:lnTo>
                    <a:lnTo>
                      <a:pt x="1162" y="111"/>
                    </a:lnTo>
                    <a:close/>
                    <a:moveTo>
                      <a:pt x="1281" y="173"/>
                    </a:moveTo>
                    <a:lnTo>
                      <a:pt x="1281" y="48"/>
                    </a:lnTo>
                    <a:lnTo>
                      <a:pt x="1298" y="48"/>
                    </a:lnTo>
                    <a:lnTo>
                      <a:pt x="1298" y="68"/>
                    </a:lnTo>
                    <a:lnTo>
                      <a:pt x="1301" y="62"/>
                    </a:lnTo>
                    <a:lnTo>
                      <a:pt x="1306" y="57"/>
                    </a:lnTo>
                    <a:lnTo>
                      <a:pt x="1309" y="54"/>
                    </a:lnTo>
                    <a:lnTo>
                      <a:pt x="1312" y="51"/>
                    </a:lnTo>
                    <a:lnTo>
                      <a:pt x="1315" y="50"/>
                    </a:lnTo>
                    <a:lnTo>
                      <a:pt x="1319" y="48"/>
                    </a:lnTo>
                    <a:lnTo>
                      <a:pt x="1322" y="47"/>
                    </a:lnTo>
                    <a:lnTo>
                      <a:pt x="1326" y="47"/>
                    </a:lnTo>
                    <a:lnTo>
                      <a:pt x="1332" y="47"/>
                    </a:lnTo>
                    <a:lnTo>
                      <a:pt x="1337" y="48"/>
                    </a:lnTo>
                    <a:lnTo>
                      <a:pt x="1343" y="51"/>
                    </a:lnTo>
                    <a:lnTo>
                      <a:pt x="1349" y="53"/>
                    </a:lnTo>
                    <a:lnTo>
                      <a:pt x="1341" y="72"/>
                    </a:lnTo>
                    <a:lnTo>
                      <a:pt x="1337" y="70"/>
                    </a:lnTo>
                    <a:lnTo>
                      <a:pt x="1334" y="69"/>
                    </a:lnTo>
                    <a:lnTo>
                      <a:pt x="1329" y="68"/>
                    </a:lnTo>
                    <a:lnTo>
                      <a:pt x="1325" y="68"/>
                    </a:lnTo>
                    <a:lnTo>
                      <a:pt x="1322" y="68"/>
                    </a:lnTo>
                    <a:lnTo>
                      <a:pt x="1319" y="69"/>
                    </a:lnTo>
                    <a:lnTo>
                      <a:pt x="1315" y="70"/>
                    </a:lnTo>
                    <a:lnTo>
                      <a:pt x="1313" y="72"/>
                    </a:lnTo>
                    <a:lnTo>
                      <a:pt x="1310" y="74"/>
                    </a:lnTo>
                    <a:lnTo>
                      <a:pt x="1308" y="76"/>
                    </a:lnTo>
                    <a:lnTo>
                      <a:pt x="1307" y="80"/>
                    </a:lnTo>
                    <a:lnTo>
                      <a:pt x="1305" y="83"/>
                    </a:lnTo>
                    <a:lnTo>
                      <a:pt x="1304" y="88"/>
                    </a:lnTo>
                    <a:lnTo>
                      <a:pt x="1302" y="95"/>
                    </a:lnTo>
                    <a:lnTo>
                      <a:pt x="1301" y="101"/>
                    </a:lnTo>
                    <a:lnTo>
                      <a:pt x="1301" y="107"/>
                    </a:lnTo>
                    <a:lnTo>
                      <a:pt x="1301" y="173"/>
                    </a:lnTo>
                    <a:lnTo>
                      <a:pt x="1281"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7" name="Freeform 173"/>
              <p:cNvSpPr>
                <a:spLocks/>
              </p:cNvSpPr>
              <p:nvPr/>
            </p:nvSpPr>
            <p:spPr bwMode="auto">
              <a:xfrm>
                <a:off x="1875" y="1989"/>
                <a:ext cx="34" cy="62"/>
              </a:xfrm>
              <a:custGeom>
                <a:avLst/>
                <a:gdLst>
                  <a:gd name="T0" fmla="*/ 0 w 67"/>
                  <a:gd name="T1" fmla="*/ 126 h 126"/>
                  <a:gd name="T2" fmla="*/ 0 w 67"/>
                  <a:gd name="T3" fmla="*/ 1 h 126"/>
                  <a:gd name="T4" fmla="*/ 17 w 67"/>
                  <a:gd name="T5" fmla="*/ 1 h 126"/>
                  <a:gd name="T6" fmla="*/ 17 w 67"/>
                  <a:gd name="T7" fmla="*/ 21 h 126"/>
                  <a:gd name="T8" fmla="*/ 20 w 67"/>
                  <a:gd name="T9" fmla="*/ 15 h 126"/>
                  <a:gd name="T10" fmla="*/ 24 w 67"/>
                  <a:gd name="T11" fmla="*/ 10 h 126"/>
                  <a:gd name="T12" fmla="*/ 28 w 67"/>
                  <a:gd name="T13" fmla="*/ 7 h 126"/>
                  <a:gd name="T14" fmla="*/ 31 w 67"/>
                  <a:gd name="T15" fmla="*/ 4 h 126"/>
                  <a:gd name="T16" fmla="*/ 34 w 67"/>
                  <a:gd name="T17" fmla="*/ 3 h 126"/>
                  <a:gd name="T18" fmla="*/ 37 w 67"/>
                  <a:gd name="T19" fmla="*/ 1 h 126"/>
                  <a:gd name="T20" fmla="*/ 40 w 67"/>
                  <a:gd name="T21" fmla="*/ 0 h 126"/>
                  <a:gd name="T22" fmla="*/ 45 w 67"/>
                  <a:gd name="T23" fmla="*/ 0 h 126"/>
                  <a:gd name="T24" fmla="*/ 50 w 67"/>
                  <a:gd name="T25" fmla="*/ 0 h 126"/>
                  <a:gd name="T26" fmla="*/ 55 w 67"/>
                  <a:gd name="T27" fmla="*/ 1 h 126"/>
                  <a:gd name="T28" fmla="*/ 62 w 67"/>
                  <a:gd name="T29" fmla="*/ 4 h 126"/>
                  <a:gd name="T30" fmla="*/ 67 w 67"/>
                  <a:gd name="T31" fmla="*/ 6 h 126"/>
                  <a:gd name="T32" fmla="*/ 60 w 67"/>
                  <a:gd name="T33" fmla="*/ 25 h 126"/>
                  <a:gd name="T34" fmla="*/ 55 w 67"/>
                  <a:gd name="T35" fmla="*/ 23 h 126"/>
                  <a:gd name="T36" fmla="*/ 52 w 67"/>
                  <a:gd name="T37" fmla="*/ 22 h 126"/>
                  <a:gd name="T38" fmla="*/ 48 w 67"/>
                  <a:gd name="T39" fmla="*/ 21 h 126"/>
                  <a:gd name="T40" fmla="*/ 44 w 67"/>
                  <a:gd name="T41" fmla="*/ 21 h 126"/>
                  <a:gd name="T42" fmla="*/ 40 w 67"/>
                  <a:gd name="T43" fmla="*/ 21 h 126"/>
                  <a:gd name="T44" fmla="*/ 37 w 67"/>
                  <a:gd name="T45" fmla="*/ 22 h 126"/>
                  <a:gd name="T46" fmla="*/ 34 w 67"/>
                  <a:gd name="T47" fmla="*/ 23 h 126"/>
                  <a:gd name="T48" fmla="*/ 32 w 67"/>
                  <a:gd name="T49" fmla="*/ 25 h 126"/>
                  <a:gd name="T50" fmla="*/ 29 w 67"/>
                  <a:gd name="T51" fmla="*/ 27 h 126"/>
                  <a:gd name="T52" fmla="*/ 26 w 67"/>
                  <a:gd name="T53" fmla="*/ 29 h 126"/>
                  <a:gd name="T54" fmla="*/ 25 w 67"/>
                  <a:gd name="T55" fmla="*/ 33 h 126"/>
                  <a:gd name="T56" fmla="*/ 23 w 67"/>
                  <a:gd name="T57" fmla="*/ 36 h 126"/>
                  <a:gd name="T58" fmla="*/ 22 w 67"/>
                  <a:gd name="T59" fmla="*/ 41 h 126"/>
                  <a:gd name="T60" fmla="*/ 21 w 67"/>
                  <a:gd name="T61" fmla="*/ 48 h 126"/>
                  <a:gd name="T62" fmla="*/ 20 w 67"/>
                  <a:gd name="T63" fmla="*/ 54 h 126"/>
                  <a:gd name="T64" fmla="*/ 20 w 67"/>
                  <a:gd name="T65" fmla="*/ 60 h 126"/>
                  <a:gd name="T66" fmla="*/ 20 w 67"/>
                  <a:gd name="T67" fmla="*/ 126 h 126"/>
                  <a:gd name="T68" fmla="*/ 0 w 67"/>
                  <a:gd name="T6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126">
                    <a:moveTo>
                      <a:pt x="0" y="126"/>
                    </a:moveTo>
                    <a:lnTo>
                      <a:pt x="0" y="1"/>
                    </a:lnTo>
                    <a:lnTo>
                      <a:pt x="17" y="1"/>
                    </a:lnTo>
                    <a:lnTo>
                      <a:pt x="17" y="21"/>
                    </a:lnTo>
                    <a:lnTo>
                      <a:pt x="20" y="15"/>
                    </a:lnTo>
                    <a:lnTo>
                      <a:pt x="24" y="10"/>
                    </a:lnTo>
                    <a:lnTo>
                      <a:pt x="28" y="7"/>
                    </a:lnTo>
                    <a:lnTo>
                      <a:pt x="31" y="4"/>
                    </a:lnTo>
                    <a:lnTo>
                      <a:pt x="34" y="3"/>
                    </a:lnTo>
                    <a:lnTo>
                      <a:pt x="37" y="1"/>
                    </a:lnTo>
                    <a:lnTo>
                      <a:pt x="40" y="0"/>
                    </a:lnTo>
                    <a:lnTo>
                      <a:pt x="45" y="0"/>
                    </a:lnTo>
                    <a:lnTo>
                      <a:pt x="50" y="0"/>
                    </a:lnTo>
                    <a:lnTo>
                      <a:pt x="55" y="1"/>
                    </a:lnTo>
                    <a:lnTo>
                      <a:pt x="62" y="4"/>
                    </a:lnTo>
                    <a:lnTo>
                      <a:pt x="67" y="6"/>
                    </a:lnTo>
                    <a:lnTo>
                      <a:pt x="60" y="25"/>
                    </a:lnTo>
                    <a:lnTo>
                      <a:pt x="55" y="23"/>
                    </a:lnTo>
                    <a:lnTo>
                      <a:pt x="52" y="22"/>
                    </a:lnTo>
                    <a:lnTo>
                      <a:pt x="48" y="21"/>
                    </a:lnTo>
                    <a:lnTo>
                      <a:pt x="44" y="21"/>
                    </a:lnTo>
                    <a:lnTo>
                      <a:pt x="40" y="21"/>
                    </a:lnTo>
                    <a:lnTo>
                      <a:pt x="37" y="22"/>
                    </a:lnTo>
                    <a:lnTo>
                      <a:pt x="34" y="23"/>
                    </a:lnTo>
                    <a:lnTo>
                      <a:pt x="32" y="25"/>
                    </a:lnTo>
                    <a:lnTo>
                      <a:pt x="29" y="27"/>
                    </a:lnTo>
                    <a:lnTo>
                      <a:pt x="26" y="29"/>
                    </a:lnTo>
                    <a:lnTo>
                      <a:pt x="25" y="33"/>
                    </a:lnTo>
                    <a:lnTo>
                      <a:pt x="23" y="36"/>
                    </a:lnTo>
                    <a:lnTo>
                      <a:pt x="22" y="41"/>
                    </a:lnTo>
                    <a:lnTo>
                      <a:pt x="21" y="48"/>
                    </a:lnTo>
                    <a:lnTo>
                      <a:pt x="20" y="54"/>
                    </a:lnTo>
                    <a:lnTo>
                      <a:pt x="20" y="60"/>
                    </a:lnTo>
                    <a:lnTo>
                      <a:pt x="20" y="126"/>
                    </a:lnTo>
                    <a:lnTo>
                      <a:pt x="0"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8" name="Freeform 174"/>
              <p:cNvSpPr>
                <a:spLocks noEditPoints="1"/>
              </p:cNvSpPr>
              <p:nvPr/>
            </p:nvSpPr>
            <p:spPr bwMode="auto">
              <a:xfrm>
                <a:off x="877" y="1965"/>
                <a:ext cx="1816" cy="206"/>
              </a:xfrm>
              <a:custGeom>
                <a:avLst/>
                <a:gdLst>
                  <a:gd name="T0" fmla="*/ 2112 w 3630"/>
                  <a:gd name="T1" fmla="*/ 173 h 412"/>
                  <a:gd name="T2" fmla="*/ 2090 w 3630"/>
                  <a:gd name="T3" fmla="*/ 57 h 412"/>
                  <a:gd name="T4" fmla="*/ 2176 w 3630"/>
                  <a:gd name="T5" fmla="*/ 84 h 412"/>
                  <a:gd name="T6" fmla="*/ 2131 w 3630"/>
                  <a:gd name="T7" fmla="*/ 155 h 412"/>
                  <a:gd name="T8" fmla="*/ 2131 w 3630"/>
                  <a:gd name="T9" fmla="*/ 69 h 412"/>
                  <a:gd name="T10" fmla="*/ 2287 w 3630"/>
                  <a:gd name="T11" fmla="*/ 166 h 412"/>
                  <a:gd name="T12" fmla="*/ 2207 w 3630"/>
                  <a:gd name="T13" fmla="*/ 150 h 412"/>
                  <a:gd name="T14" fmla="*/ 2259 w 3630"/>
                  <a:gd name="T15" fmla="*/ 47 h 412"/>
                  <a:gd name="T16" fmla="*/ 2273 w 3630"/>
                  <a:gd name="T17" fmla="*/ 73 h 412"/>
                  <a:gd name="T18" fmla="*/ 2229 w 3630"/>
                  <a:gd name="T19" fmla="*/ 144 h 412"/>
                  <a:gd name="T20" fmla="*/ 2364 w 3630"/>
                  <a:gd name="T21" fmla="*/ 174 h 412"/>
                  <a:gd name="T22" fmla="*/ 2313 w 3630"/>
                  <a:gd name="T23" fmla="*/ 69 h 412"/>
                  <a:gd name="T24" fmla="*/ 2352 w 3630"/>
                  <a:gd name="T25" fmla="*/ 152 h 412"/>
                  <a:gd name="T26" fmla="*/ 2392 w 3630"/>
                  <a:gd name="T27" fmla="*/ 48 h 412"/>
                  <a:gd name="T28" fmla="*/ 2495 w 3630"/>
                  <a:gd name="T29" fmla="*/ 47 h 412"/>
                  <a:gd name="T30" fmla="*/ 2544 w 3630"/>
                  <a:gd name="T31" fmla="*/ 147 h 412"/>
                  <a:gd name="T32" fmla="*/ 2454 w 3630"/>
                  <a:gd name="T33" fmla="*/ 159 h 412"/>
                  <a:gd name="T34" fmla="*/ 2515 w 3630"/>
                  <a:gd name="T35" fmla="*/ 149 h 412"/>
                  <a:gd name="T36" fmla="*/ 2474 w 3630"/>
                  <a:gd name="T37" fmla="*/ 73 h 412"/>
                  <a:gd name="T38" fmla="*/ 2630 w 3630"/>
                  <a:gd name="T39" fmla="*/ 47 h 412"/>
                  <a:gd name="T40" fmla="*/ 2676 w 3630"/>
                  <a:gd name="T41" fmla="*/ 91 h 412"/>
                  <a:gd name="T42" fmla="*/ 2630 w 3630"/>
                  <a:gd name="T43" fmla="*/ 68 h 412"/>
                  <a:gd name="T44" fmla="*/ 2895 w 3630"/>
                  <a:gd name="T45" fmla="*/ 161 h 412"/>
                  <a:gd name="T46" fmla="*/ 2805 w 3630"/>
                  <a:gd name="T47" fmla="*/ 164 h 412"/>
                  <a:gd name="T48" fmla="*/ 2810 w 3630"/>
                  <a:gd name="T49" fmla="*/ 11 h 412"/>
                  <a:gd name="T50" fmla="*/ 2893 w 3630"/>
                  <a:gd name="T51" fmla="*/ 13 h 412"/>
                  <a:gd name="T52" fmla="*/ 2836 w 3630"/>
                  <a:gd name="T53" fmla="*/ 22 h 412"/>
                  <a:gd name="T54" fmla="*/ 2797 w 3630"/>
                  <a:gd name="T55" fmla="*/ 115 h 412"/>
                  <a:gd name="T56" fmla="*/ 2895 w 3630"/>
                  <a:gd name="T57" fmla="*/ 122 h 412"/>
                  <a:gd name="T58" fmla="*/ 3024 w 3630"/>
                  <a:gd name="T59" fmla="*/ 51 h 412"/>
                  <a:gd name="T60" fmla="*/ 3021 w 3630"/>
                  <a:gd name="T61" fmla="*/ 74 h 412"/>
                  <a:gd name="T62" fmla="*/ 2969 w 3630"/>
                  <a:gd name="T63" fmla="*/ 107 h 412"/>
                  <a:gd name="T64" fmla="*/ 3080 w 3630"/>
                  <a:gd name="T65" fmla="*/ 160 h 412"/>
                  <a:gd name="T66" fmla="*/ 3107 w 3630"/>
                  <a:gd name="T67" fmla="*/ 104 h 412"/>
                  <a:gd name="T68" fmla="*/ 3159 w 3630"/>
                  <a:gd name="T69" fmla="*/ 85 h 412"/>
                  <a:gd name="T70" fmla="*/ 3078 w 3630"/>
                  <a:gd name="T71" fmla="*/ 84 h 412"/>
                  <a:gd name="T72" fmla="*/ 3159 w 3630"/>
                  <a:gd name="T73" fmla="*/ 51 h 412"/>
                  <a:gd name="T74" fmla="*/ 3182 w 3630"/>
                  <a:gd name="T75" fmla="*/ 150 h 412"/>
                  <a:gd name="T76" fmla="*/ 3140 w 3630"/>
                  <a:gd name="T77" fmla="*/ 120 h 412"/>
                  <a:gd name="T78" fmla="*/ 3094 w 3630"/>
                  <a:gd name="T79" fmla="*/ 143 h 412"/>
                  <a:gd name="T80" fmla="*/ 3157 w 3630"/>
                  <a:gd name="T81" fmla="*/ 134 h 412"/>
                  <a:gd name="T82" fmla="*/ 3271 w 3630"/>
                  <a:gd name="T83" fmla="*/ 47 h 412"/>
                  <a:gd name="T84" fmla="*/ 3312 w 3630"/>
                  <a:gd name="T85" fmla="*/ 98 h 412"/>
                  <a:gd name="T86" fmla="*/ 3259 w 3630"/>
                  <a:gd name="T87" fmla="*/ 68 h 412"/>
                  <a:gd name="T88" fmla="*/ 3378 w 3630"/>
                  <a:gd name="T89" fmla="*/ 55 h 412"/>
                  <a:gd name="T90" fmla="*/ 3442 w 3630"/>
                  <a:gd name="T91" fmla="*/ 73 h 412"/>
                  <a:gd name="T92" fmla="*/ 3413 w 3630"/>
                  <a:gd name="T93" fmla="*/ 71 h 412"/>
                  <a:gd name="T94" fmla="*/ 3583 w 3630"/>
                  <a:gd name="T95" fmla="*/ 138 h 412"/>
                  <a:gd name="T96" fmla="*/ 3503 w 3630"/>
                  <a:gd name="T97" fmla="*/ 171 h 412"/>
                  <a:gd name="T98" fmla="*/ 3503 w 3630"/>
                  <a:gd name="T99" fmla="*/ 52 h 412"/>
                  <a:gd name="T100" fmla="*/ 3584 w 3630"/>
                  <a:gd name="T101" fmla="*/ 111 h 412"/>
                  <a:gd name="T102" fmla="*/ 3544 w 3630"/>
                  <a:gd name="T103" fmla="*/ 152 h 412"/>
                  <a:gd name="T104" fmla="*/ 3520 w 3630"/>
                  <a:gd name="T105" fmla="*/ 68 h 412"/>
                  <a:gd name="T106" fmla="*/ 24 w 3630"/>
                  <a:gd name="T107" fmla="*/ 363 h 412"/>
                  <a:gd name="T108" fmla="*/ 101 w 3630"/>
                  <a:gd name="T109" fmla="*/ 384 h 412"/>
                  <a:gd name="T110" fmla="*/ 81 w 3630"/>
                  <a:gd name="T111" fmla="*/ 337 h 412"/>
                  <a:gd name="T112" fmla="*/ 7 w 3630"/>
                  <a:gd name="T113" fmla="*/ 296 h 412"/>
                  <a:gd name="T114" fmla="*/ 75 w 3630"/>
                  <a:gd name="T115" fmla="*/ 238 h 412"/>
                  <a:gd name="T116" fmla="*/ 106 w 3630"/>
                  <a:gd name="T117" fmla="*/ 282 h 412"/>
                  <a:gd name="T118" fmla="*/ 28 w 3630"/>
                  <a:gd name="T119" fmla="*/ 288 h 412"/>
                  <a:gd name="T120" fmla="*/ 95 w 3630"/>
                  <a:gd name="T121" fmla="*/ 318 h 412"/>
                  <a:gd name="T122" fmla="*/ 122 w 3630"/>
                  <a:gd name="T123" fmla="*/ 393 h 412"/>
                  <a:gd name="T124" fmla="*/ 46 w 3630"/>
                  <a:gd name="T125" fmla="*/ 41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0" h="412">
                    <a:moveTo>
                      <a:pt x="2160" y="134"/>
                    </a:moveTo>
                    <a:lnTo>
                      <a:pt x="2180" y="138"/>
                    </a:lnTo>
                    <a:lnTo>
                      <a:pt x="2176" y="146"/>
                    </a:lnTo>
                    <a:lnTo>
                      <a:pt x="2172" y="153"/>
                    </a:lnTo>
                    <a:lnTo>
                      <a:pt x="2167" y="160"/>
                    </a:lnTo>
                    <a:lnTo>
                      <a:pt x="2160" y="165"/>
                    </a:lnTo>
                    <a:lnTo>
                      <a:pt x="2157" y="167"/>
                    </a:lnTo>
                    <a:lnTo>
                      <a:pt x="2153" y="170"/>
                    </a:lnTo>
                    <a:lnTo>
                      <a:pt x="2148" y="171"/>
                    </a:lnTo>
                    <a:lnTo>
                      <a:pt x="2144" y="172"/>
                    </a:lnTo>
                    <a:lnTo>
                      <a:pt x="2140" y="173"/>
                    </a:lnTo>
                    <a:lnTo>
                      <a:pt x="2135" y="174"/>
                    </a:lnTo>
                    <a:lnTo>
                      <a:pt x="2130" y="174"/>
                    </a:lnTo>
                    <a:lnTo>
                      <a:pt x="2125" y="174"/>
                    </a:lnTo>
                    <a:lnTo>
                      <a:pt x="2118" y="174"/>
                    </a:lnTo>
                    <a:lnTo>
                      <a:pt x="2112" y="173"/>
                    </a:lnTo>
                    <a:lnTo>
                      <a:pt x="2105" y="172"/>
                    </a:lnTo>
                    <a:lnTo>
                      <a:pt x="2100" y="171"/>
                    </a:lnTo>
                    <a:lnTo>
                      <a:pt x="2095" y="168"/>
                    </a:lnTo>
                    <a:lnTo>
                      <a:pt x="2089" y="165"/>
                    </a:lnTo>
                    <a:lnTo>
                      <a:pt x="2085" y="162"/>
                    </a:lnTo>
                    <a:lnTo>
                      <a:pt x="2081" y="159"/>
                    </a:lnTo>
                    <a:lnTo>
                      <a:pt x="2073" y="150"/>
                    </a:lnTo>
                    <a:lnTo>
                      <a:pt x="2069" y="138"/>
                    </a:lnTo>
                    <a:lnTo>
                      <a:pt x="2066" y="126"/>
                    </a:lnTo>
                    <a:lnTo>
                      <a:pt x="2064" y="112"/>
                    </a:lnTo>
                    <a:lnTo>
                      <a:pt x="2066" y="98"/>
                    </a:lnTo>
                    <a:lnTo>
                      <a:pt x="2069" y="85"/>
                    </a:lnTo>
                    <a:lnTo>
                      <a:pt x="2074" y="73"/>
                    </a:lnTo>
                    <a:lnTo>
                      <a:pt x="2082" y="65"/>
                    </a:lnTo>
                    <a:lnTo>
                      <a:pt x="2086" y="60"/>
                    </a:lnTo>
                    <a:lnTo>
                      <a:pt x="2090" y="57"/>
                    </a:lnTo>
                    <a:lnTo>
                      <a:pt x="2096" y="54"/>
                    </a:lnTo>
                    <a:lnTo>
                      <a:pt x="2100" y="52"/>
                    </a:lnTo>
                    <a:lnTo>
                      <a:pt x="2105" y="50"/>
                    </a:lnTo>
                    <a:lnTo>
                      <a:pt x="2112" y="48"/>
                    </a:lnTo>
                    <a:lnTo>
                      <a:pt x="2117" y="47"/>
                    </a:lnTo>
                    <a:lnTo>
                      <a:pt x="2124" y="47"/>
                    </a:lnTo>
                    <a:lnTo>
                      <a:pt x="2130" y="47"/>
                    </a:lnTo>
                    <a:lnTo>
                      <a:pt x="2135" y="48"/>
                    </a:lnTo>
                    <a:lnTo>
                      <a:pt x="2141" y="50"/>
                    </a:lnTo>
                    <a:lnTo>
                      <a:pt x="2146" y="52"/>
                    </a:lnTo>
                    <a:lnTo>
                      <a:pt x="2152" y="54"/>
                    </a:lnTo>
                    <a:lnTo>
                      <a:pt x="2156" y="56"/>
                    </a:lnTo>
                    <a:lnTo>
                      <a:pt x="2160" y="59"/>
                    </a:lnTo>
                    <a:lnTo>
                      <a:pt x="2164" y="63"/>
                    </a:lnTo>
                    <a:lnTo>
                      <a:pt x="2172" y="72"/>
                    </a:lnTo>
                    <a:lnTo>
                      <a:pt x="2176" y="84"/>
                    </a:lnTo>
                    <a:lnTo>
                      <a:pt x="2180" y="97"/>
                    </a:lnTo>
                    <a:lnTo>
                      <a:pt x="2181" y="111"/>
                    </a:lnTo>
                    <a:lnTo>
                      <a:pt x="2181" y="112"/>
                    </a:lnTo>
                    <a:lnTo>
                      <a:pt x="2181" y="113"/>
                    </a:lnTo>
                    <a:lnTo>
                      <a:pt x="2181" y="115"/>
                    </a:lnTo>
                    <a:lnTo>
                      <a:pt x="2181" y="116"/>
                    </a:lnTo>
                    <a:lnTo>
                      <a:pt x="2086" y="116"/>
                    </a:lnTo>
                    <a:lnTo>
                      <a:pt x="2087" y="125"/>
                    </a:lnTo>
                    <a:lnTo>
                      <a:pt x="2089" y="132"/>
                    </a:lnTo>
                    <a:lnTo>
                      <a:pt x="2092" y="140"/>
                    </a:lnTo>
                    <a:lnTo>
                      <a:pt x="2098" y="145"/>
                    </a:lnTo>
                    <a:lnTo>
                      <a:pt x="2103" y="149"/>
                    </a:lnTo>
                    <a:lnTo>
                      <a:pt x="2110" y="152"/>
                    </a:lnTo>
                    <a:lnTo>
                      <a:pt x="2117" y="153"/>
                    </a:lnTo>
                    <a:lnTo>
                      <a:pt x="2125" y="155"/>
                    </a:lnTo>
                    <a:lnTo>
                      <a:pt x="2131" y="155"/>
                    </a:lnTo>
                    <a:lnTo>
                      <a:pt x="2137" y="153"/>
                    </a:lnTo>
                    <a:lnTo>
                      <a:pt x="2141" y="152"/>
                    </a:lnTo>
                    <a:lnTo>
                      <a:pt x="2146" y="150"/>
                    </a:lnTo>
                    <a:lnTo>
                      <a:pt x="2150" y="147"/>
                    </a:lnTo>
                    <a:lnTo>
                      <a:pt x="2154" y="144"/>
                    </a:lnTo>
                    <a:lnTo>
                      <a:pt x="2157" y="140"/>
                    </a:lnTo>
                    <a:lnTo>
                      <a:pt x="2160" y="134"/>
                    </a:lnTo>
                    <a:close/>
                    <a:moveTo>
                      <a:pt x="2086" y="96"/>
                    </a:moveTo>
                    <a:lnTo>
                      <a:pt x="2160" y="96"/>
                    </a:lnTo>
                    <a:lnTo>
                      <a:pt x="2159" y="89"/>
                    </a:lnTo>
                    <a:lnTo>
                      <a:pt x="2157" y="85"/>
                    </a:lnTo>
                    <a:lnTo>
                      <a:pt x="2155" y="81"/>
                    </a:lnTo>
                    <a:lnTo>
                      <a:pt x="2152" y="77"/>
                    </a:lnTo>
                    <a:lnTo>
                      <a:pt x="2145" y="73"/>
                    </a:lnTo>
                    <a:lnTo>
                      <a:pt x="2139" y="70"/>
                    </a:lnTo>
                    <a:lnTo>
                      <a:pt x="2131" y="69"/>
                    </a:lnTo>
                    <a:lnTo>
                      <a:pt x="2124" y="68"/>
                    </a:lnTo>
                    <a:lnTo>
                      <a:pt x="2116" y="68"/>
                    </a:lnTo>
                    <a:lnTo>
                      <a:pt x="2109" y="70"/>
                    </a:lnTo>
                    <a:lnTo>
                      <a:pt x="2102" y="72"/>
                    </a:lnTo>
                    <a:lnTo>
                      <a:pt x="2097" y="75"/>
                    </a:lnTo>
                    <a:lnTo>
                      <a:pt x="2092" y="80"/>
                    </a:lnTo>
                    <a:lnTo>
                      <a:pt x="2089" y="84"/>
                    </a:lnTo>
                    <a:lnTo>
                      <a:pt x="2087" y="89"/>
                    </a:lnTo>
                    <a:lnTo>
                      <a:pt x="2086" y="96"/>
                    </a:lnTo>
                    <a:close/>
                    <a:moveTo>
                      <a:pt x="2287" y="127"/>
                    </a:moveTo>
                    <a:lnTo>
                      <a:pt x="2308" y="131"/>
                    </a:lnTo>
                    <a:lnTo>
                      <a:pt x="2305" y="141"/>
                    </a:lnTo>
                    <a:lnTo>
                      <a:pt x="2301" y="149"/>
                    </a:lnTo>
                    <a:lnTo>
                      <a:pt x="2297" y="157"/>
                    </a:lnTo>
                    <a:lnTo>
                      <a:pt x="2290" y="163"/>
                    </a:lnTo>
                    <a:lnTo>
                      <a:pt x="2287" y="166"/>
                    </a:lnTo>
                    <a:lnTo>
                      <a:pt x="2283" y="168"/>
                    </a:lnTo>
                    <a:lnTo>
                      <a:pt x="2278" y="171"/>
                    </a:lnTo>
                    <a:lnTo>
                      <a:pt x="2274" y="172"/>
                    </a:lnTo>
                    <a:lnTo>
                      <a:pt x="2270" y="173"/>
                    </a:lnTo>
                    <a:lnTo>
                      <a:pt x="2266" y="174"/>
                    </a:lnTo>
                    <a:lnTo>
                      <a:pt x="2260" y="174"/>
                    </a:lnTo>
                    <a:lnTo>
                      <a:pt x="2256" y="174"/>
                    </a:lnTo>
                    <a:lnTo>
                      <a:pt x="2249" y="174"/>
                    </a:lnTo>
                    <a:lnTo>
                      <a:pt x="2244" y="173"/>
                    </a:lnTo>
                    <a:lnTo>
                      <a:pt x="2238" y="172"/>
                    </a:lnTo>
                    <a:lnTo>
                      <a:pt x="2232" y="171"/>
                    </a:lnTo>
                    <a:lnTo>
                      <a:pt x="2228" y="168"/>
                    </a:lnTo>
                    <a:lnTo>
                      <a:pt x="2223" y="165"/>
                    </a:lnTo>
                    <a:lnTo>
                      <a:pt x="2219" y="162"/>
                    </a:lnTo>
                    <a:lnTo>
                      <a:pt x="2215" y="159"/>
                    </a:lnTo>
                    <a:lnTo>
                      <a:pt x="2207" y="150"/>
                    </a:lnTo>
                    <a:lnTo>
                      <a:pt x="2203" y="138"/>
                    </a:lnTo>
                    <a:lnTo>
                      <a:pt x="2200" y="126"/>
                    </a:lnTo>
                    <a:lnTo>
                      <a:pt x="2199" y="112"/>
                    </a:lnTo>
                    <a:lnTo>
                      <a:pt x="2199" y="102"/>
                    </a:lnTo>
                    <a:lnTo>
                      <a:pt x="2201" y="92"/>
                    </a:lnTo>
                    <a:lnTo>
                      <a:pt x="2202" y="85"/>
                    </a:lnTo>
                    <a:lnTo>
                      <a:pt x="2205" y="76"/>
                    </a:lnTo>
                    <a:lnTo>
                      <a:pt x="2210" y="70"/>
                    </a:lnTo>
                    <a:lnTo>
                      <a:pt x="2214" y="63"/>
                    </a:lnTo>
                    <a:lnTo>
                      <a:pt x="2219" y="59"/>
                    </a:lnTo>
                    <a:lnTo>
                      <a:pt x="2226" y="55"/>
                    </a:lnTo>
                    <a:lnTo>
                      <a:pt x="2232" y="52"/>
                    </a:lnTo>
                    <a:lnTo>
                      <a:pt x="2240" y="50"/>
                    </a:lnTo>
                    <a:lnTo>
                      <a:pt x="2247" y="47"/>
                    </a:lnTo>
                    <a:lnTo>
                      <a:pt x="2255" y="47"/>
                    </a:lnTo>
                    <a:lnTo>
                      <a:pt x="2259" y="47"/>
                    </a:lnTo>
                    <a:lnTo>
                      <a:pt x="2264" y="48"/>
                    </a:lnTo>
                    <a:lnTo>
                      <a:pt x="2269" y="48"/>
                    </a:lnTo>
                    <a:lnTo>
                      <a:pt x="2273" y="50"/>
                    </a:lnTo>
                    <a:lnTo>
                      <a:pt x="2276" y="52"/>
                    </a:lnTo>
                    <a:lnTo>
                      <a:pt x="2281" y="53"/>
                    </a:lnTo>
                    <a:lnTo>
                      <a:pt x="2284" y="55"/>
                    </a:lnTo>
                    <a:lnTo>
                      <a:pt x="2287" y="57"/>
                    </a:lnTo>
                    <a:lnTo>
                      <a:pt x="2292" y="62"/>
                    </a:lnTo>
                    <a:lnTo>
                      <a:pt x="2298" y="69"/>
                    </a:lnTo>
                    <a:lnTo>
                      <a:pt x="2301" y="77"/>
                    </a:lnTo>
                    <a:lnTo>
                      <a:pt x="2303" y="86"/>
                    </a:lnTo>
                    <a:lnTo>
                      <a:pt x="2283" y="89"/>
                    </a:lnTo>
                    <a:lnTo>
                      <a:pt x="2281" y="85"/>
                    </a:lnTo>
                    <a:lnTo>
                      <a:pt x="2278" y="80"/>
                    </a:lnTo>
                    <a:lnTo>
                      <a:pt x="2276" y="76"/>
                    </a:lnTo>
                    <a:lnTo>
                      <a:pt x="2273" y="73"/>
                    </a:lnTo>
                    <a:lnTo>
                      <a:pt x="2269" y="71"/>
                    </a:lnTo>
                    <a:lnTo>
                      <a:pt x="2264" y="69"/>
                    </a:lnTo>
                    <a:lnTo>
                      <a:pt x="2260" y="68"/>
                    </a:lnTo>
                    <a:lnTo>
                      <a:pt x="2255" y="68"/>
                    </a:lnTo>
                    <a:lnTo>
                      <a:pt x="2247" y="69"/>
                    </a:lnTo>
                    <a:lnTo>
                      <a:pt x="2241" y="70"/>
                    </a:lnTo>
                    <a:lnTo>
                      <a:pt x="2234" y="73"/>
                    </a:lnTo>
                    <a:lnTo>
                      <a:pt x="2229" y="77"/>
                    </a:lnTo>
                    <a:lnTo>
                      <a:pt x="2225" y="84"/>
                    </a:lnTo>
                    <a:lnTo>
                      <a:pt x="2221" y="91"/>
                    </a:lnTo>
                    <a:lnTo>
                      <a:pt x="2220" y="100"/>
                    </a:lnTo>
                    <a:lnTo>
                      <a:pt x="2219" y="111"/>
                    </a:lnTo>
                    <a:lnTo>
                      <a:pt x="2220" y="121"/>
                    </a:lnTo>
                    <a:lnTo>
                      <a:pt x="2221" y="131"/>
                    </a:lnTo>
                    <a:lnTo>
                      <a:pt x="2225" y="138"/>
                    </a:lnTo>
                    <a:lnTo>
                      <a:pt x="2229" y="144"/>
                    </a:lnTo>
                    <a:lnTo>
                      <a:pt x="2234" y="149"/>
                    </a:lnTo>
                    <a:lnTo>
                      <a:pt x="2241" y="152"/>
                    </a:lnTo>
                    <a:lnTo>
                      <a:pt x="2247" y="153"/>
                    </a:lnTo>
                    <a:lnTo>
                      <a:pt x="2255" y="155"/>
                    </a:lnTo>
                    <a:lnTo>
                      <a:pt x="2261" y="155"/>
                    </a:lnTo>
                    <a:lnTo>
                      <a:pt x="2267" y="152"/>
                    </a:lnTo>
                    <a:lnTo>
                      <a:pt x="2271" y="151"/>
                    </a:lnTo>
                    <a:lnTo>
                      <a:pt x="2276" y="148"/>
                    </a:lnTo>
                    <a:lnTo>
                      <a:pt x="2280" y="144"/>
                    </a:lnTo>
                    <a:lnTo>
                      <a:pt x="2283" y="140"/>
                    </a:lnTo>
                    <a:lnTo>
                      <a:pt x="2285" y="133"/>
                    </a:lnTo>
                    <a:lnTo>
                      <a:pt x="2287" y="127"/>
                    </a:lnTo>
                    <a:close/>
                    <a:moveTo>
                      <a:pt x="2369" y="155"/>
                    </a:moveTo>
                    <a:lnTo>
                      <a:pt x="2372" y="173"/>
                    </a:lnTo>
                    <a:lnTo>
                      <a:pt x="2368" y="174"/>
                    </a:lnTo>
                    <a:lnTo>
                      <a:pt x="2364" y="174"/>
                    </a:lnTo>
                    <a:lnTo>
                      <a:pt x="2360" y="174"/>
                    </a:lnTo>
                    <a:lnTo>
                      <a:pt x="2357" y="174"/>
                    </a:lnTo>
                    <a:lnTo>
                      <a:pt x="2352" y="174"/>
                    </a:lnTo>
                    <a:lnTo>
                      <a:pt x="2346" y="173"/>
                    </a:lnTo>
                    <a:lnTo>
                      <a:pt x="2342" y="173"/>
                    </a:lnTo>
                    <a:lnTo>
                      <a:pt x="2339" y="172"/>
                    </a:lnTo>
                    <a:lnTo>
                      <a:pt x="2335" y="170"/>
                    </a:lnTo>
                    <a:lnTo>
                      <a:pt x="2333" y="167"/>
                    </a:lnTo>
                    <a:lnTo>
                      <a:pt x="2332" y="165"/>
                    </a:lnTo>
                    <a:lnTo>
                      <a:pt x="2330" y="162"/>
                    </a:lnTo>
                    <a:lnTo>
                      <a:pt x="2329" y="159"/>
                    </a:lnTo>
                    <a:lnTo>
                      <a:pt x="2329" y="153"/>
                    </a:lnTo>
                    <a:lnTo>
                      <a:pt x="2328" y="147"/>
                    </a:lnTo>
                    <a:lnTo>
                      <a:pt x="2328" y="138"/>
                    </a:lnTo>
                    <a:lnTo>
                      <a:pt x="2328" y="69"/>
                    </a:lnTo>
                    <a:lnTo>
                      <a:pt x="2313" y="69"/>
                    </a:lnTo>
                    <a:lnTo>
                      <a:pt x="2313" y="48"/>
                    </a:lnTo>
                    <a:lnTo>
                      <a:pt x="2328" y="48"/>
                    </a:lnTo>
                    <a:lnTo>
                      <a:pt x="2328" y="18"/>
                    </a:lnTo>
                    <a:lnTo>
                      <a:pt x="2348" y="6"/>
                    </a:lnTo>
                    <a:lnTo>
                      <a:pt x="2348" y="48"/>
                    </a:lnTo>
                    <a:lnTo>
                      <a:pt x="2369" y="48"/>
                    </a:lnTo>
                    <a:lnTo>
                      <a:pt x="2369" y="69"/>
                    </a:lnTo>
                    <a:lnTo>
                      <a:pt x="2348" y="69"/>
                    </a:lnTo>
                    <a:lnTo>
                      <a:pt x="2348" y="138"/>
                    </a:lnTo>
                    <a:lnTo>
                      <a:pt x="2348" y="143"/>
                    </a:lnTo>
                    <a:lnTo>
                      <a:pt x="2348" y="145"/>
                    </a:lnTo>
                    <a:lnTo>
                      <a:pt x="2348" y="148"/>
                    </a:lnTo>
                    <a:lnTo>
                      <a:pt x="2349" y="149"/>
                    </a:lnTo>
                    <a:lnTo>
                      <a:pt x="2351" y="150"/>
                    </a:lnTo>
                    <a:lnTo>
                      <a:pt x="2352" y="151"/>
                    </a:lnTo>
                    <a:lnTo>
                      <a:pt x="2352" y="152"/>
                    </a:lnTo>
                    <a:lnTo>
                      <a:pt x="2353" y="153"/>
                    </a:lnTo>
                    <a:lnTo>
                      <a:pt x="2355" y="155"/>
                    </a:lnTo>
                    <a:lnTo>
                      <a:pt x="2356" y="155"/>
                    </a:lnTo>
                    <a:lnTo>
                      <a:pt x="2358" y="155"/>
                    </a:lnTo>
                    <a:lnTo>
                      <a:pt x="2360" y="155"/>
                    </a:lnTo>
                    <a:lnTo>
                      <a:pt x="2362" y="155"/>
                    </a:lnTo>
                    <a:lnTo>
                      <a:pt x="2364" y="155"/>
                    </a:lnTo>
                    <a:lnTo>
                      <a:pt x="2367" y="155"/>
                    </a:lnTo>
                    <a:lnTo>
                      <a:pt x="2369" y="155"/>
                    </a:lnTo>
                    <a:close/>
                    <a:moveTo>
                      <a:pt x="2392" y="23"/>
                    </a:moveTo>
                    <a:lnTo>
                      <a:pt x="2392" y="2"/>
                    </a:lnTo>
                    <a:lnTo>
                      <a:pt x="2413" y="2"/>
                    </a:lnTo>
                    <a:lnTo>
                      <a:pt x="2413" y="23"/>
                    </a:lnTo>
                    <a:lnTo>
                      <a:pt x="2392" y="23"/>
                    </a:lnTo>
                    <a:close/>
                    <a:moveTo>
                      <a:pt x="2392" y="173"/>
                    </a:moveTo>
                    <a:lnTo>
                      <a:pt x="2392" y="48"/>
                    </a:lnTo>
                    <a:lnTo>
                      <a:pt x="2413" y="48"/>
                    </a:lnTo>
                    <a:lnTo>
                      <a:pt x="2413" y="173"/>
                    </a:lnTo>
                    <a:lnTo>
                      <a:pt x="2392" y="173"/>
                    </a:lnTo>
                    <a:close/>
                    <a:moveTo>
                      <a:pt x="2438" y="111"/>
                    </a:moveTo>
                    <a:lnTo>
                      <a:pt x="2439" y="95"/>
                    </a:lnTo>
                    <a:lnTo>
                      <a:pt x="2443" y="82"/>
                    </a:lnTo>
                    <a:lnTo>
                      <a:pt x="2448" y="70"/>
                    </a:lnTo>
                    <a:lnTo>
                      <a:pt x="2457" y="60"/>
                    </a:lnTo>
                    <a:lnTo>
                      <a:pt x="2461" y="57"/>
                    </a:lnTo>
                    <a:lnTo>
                      <a:pt x="2465" y="55"/>
                    </a:lnTo>
                    <a:lnTo>
                      <a:pt x="2469" y="53"/>
                    </a:lnTo>
                    <a:lnTo>
                      <a:pt x="2474" y="51"/>
                    </a:lnTo>
                    <a:lnTo>
                      <a:pt x="2478" y="50"/>
                    </a:lnTo>
                    <a:lnTo>
                      <a:pt x="2484" y="48"/>
                    </a:lnTo>
                    <a:lnTo>
                      <a:pt x="2489" y="47"/>
                    </a:lnTo>
                    <a:lnTo>
                      <a:pt x="2495" y="47"/>
                    </a:lnTo>
                    <a:lnTo>
                      <a:pt x="2501" y="47"/>
                    </a:lnTo>
                    <a:lnTo>
                      <a:pt x="2506" y="48"/>
                    </a:lnTo>
                    <a:lnTo>
                      <a:pt x="2512" y="50"/>
                    </a:lnTo>
                    <a:lnTo>
                      <a:pt x="2517" y="52"/>
                    </a:lnTo>
                    <a:lnTo>
                      <a:pt x="2523" y="54"/>
                    </a:lnTo>
                    <a:lnTo>
                      <a:pt x="2527" y="56"/>
                    </a:lnTo>
                    <a:lnTo>
                      <a:pt x="2531" y="59"/>
                    </a:lnTo>
                    <a:lnTo>
                      <a:pt x="2535" y="63"/>
                    </a:lnTo>
                    <a:lnTo>
                      <a:pt x="2543" y="72"/>
                    </a:lnTo>
                    <a:lnTo>
                      <a:pt x="2547" y="83"/>
                    </a:lnTo>
                    <a:lnTo>
                      <a:pt x="2551" y="96"/>
                    </a:lnTo>
                    <a:lnTo>
                      <a:pt x="2552" y="110"/>
                    </a:lnTo>
                    <a:lnTo>
                      <a:pt x="2552" y="121"/>
                    </a:lnTo>
                    <a:lnTo>
                      <a:pt x="2549" y="131"/>
                    </a:lnTo>
                    <a:lnTo>
                      <a:pt x="2547" y="140"/>
                    </a:lnTo>
                    <a:lnTo>
                      <a:pt x="2544" y="147"/>
                    </a:lnTo>
                    <a:lnTo>
                      <a:pt x="2541" y="153"/>
                    </a:lnTo>
                    <a:lnTo>
                      <a:pt x="2535" y="159"/>
                    </a:lnTo>
                    <a:lnTo>
                      <a:pt x="2530" y="163"/>
                    </a:lnTo>
                    <a:lnTo>
                      <a:pt x="2524" y="167"/>
                    </a:lnTo>
                    <a:lnTo>
                      <a:pt x="2517" y="171"/>
                    </a:lnTo>
                    <a:lnTo>
                      <a:pt x="2510" y="173"/>
                    </a:lnTo>
                    <a:lnTo>
                      <a:pt x="2502" y="174"/>
                    </a:lnTo>
                    <a:lnTo>
                      <a:pt x="2495" y="174"/>
                    </a:lnTo>
                    <a:lnTo>
                      <a:pt x="2488" y="174"/>
                    </a:lnTo>
                    <a:lnTo>
                      <a:pt x="2483" y="173"/>
                    </a:lnTo>
                    <a:lnTo>
                      <a:pt x="2476" y="172"/>
                    </a:lnTo>
                    <a:lnTo>
                      <a:pt x="2471" y="171"/>
                    </a:lnTo>
                    <a:lnTo>
                      <a:pt x="2467" y="168"/>
                    </a:lnTo>
                    <a:lnTo>
                      <a:pt x="2461" y="165"/>
                    </a:lnTo>
                    <a:lnTo>
                      <a:pt x="2458" y="162"/>
                    </a:lnTo>
                    <a:lnTo>
                      <a:pt x="2454" y="159"/>
                    </a:lnTo>
                    <a:lnTo>
                      <a:pt x="2446" y="150"/>
                    </a:lnTo>
                    <a:lnTo>
                      <a:pt x="2442" y="138"/>
                    </a:lnTo>
                    <a:lnTo>
                      <a:pt x="2439" y="126"/>
                    </a:lnTo>
                    <a:lnTo>
                      <a:pt x="2438" y="111"/>
                    </a:lnTo>
                    <a:close/>
                    <a:moveTo>
                      <a:pt x="2458" y="111"/>
                    </a:moveTo>
                    <a:lnTo>
                      <a:pt x="2459" y="121"/>
                    </a:lnTo>
                    <a:lnTo>
                      <a:pt x="2461" y="130"/>
                    </a:lnTo>
                    <a:lnTo>
                      <a:pt x="2465" y="137"/>
                    </a:lnTo>
                    <a:lnTo>
                      <a:pt x="2469" y="144"/>
                    </a:lnTo>
                    <a:lnTo>
                      <a:pt x="2474" y="149"/>
                    </a:lnTo>
                    <a:lnTo>
                      <a:pt x="2481" y="152"/>
                    </a:lnTo>
                    <a:lnTo>
                      <a:pt x="2487" y="153"/>
                    </a:lnTo>
                    <a:lnTo>
                      <a:pt x="2495" y="155"/>
                    </a:lnTo>
                    <a:lnTo>
                      <a:pt x="2502" y="153"/>
                    </a:lnTo>
                    <a:lnTo>
                      <a:pt x="2510" y="152"/>
                    </a:lnTo>
                    <a:lnTo>
                      <a:pt x="2515" y="149"/>
                    </a:lnTo>
                    <a:lnTo>
                      <a:pt x="2520" y="144"/>
                    </a:lnTo>
                    <a:lnTo>
                      <a:pt x="2526" y="137"/>
                    </a:lnTo>
                    <a:lnTo>
                      <a:pt x="2529" y="130"/>
                    </a:lnTo>
                    <a:lnTo>
                      <a:pt x="2530" y="121"/>
                    </a:lnTo>
                    <a:lnTo>
                      <a:pt x="2531" y="111"/>
                    </a:lnTo>
                    <a:lnTo>
                      <a:pt x="2530" y="101"/>
                    </a:lnTo>
                    <a:lnTo>
                      <a:pt x="2529" y="92"/>
                    </a:lnTo>
                    <a:lnTo>
                      <a:pt x="2526" y="85"/>
                    </a:lnTo>
                    <a:lnTo>
                      <a:pt x="2520" y="78"/>
                    </a:lnTo>
                    <a:lnTo>
                      <a:pt x="2515" y="73"/>
                    </a:lnTo>
                    <a:lnTo>
                      <a:pt x="2510" y="70"/>
                    </a:lnTo>
                    <a:lnTo>
                      <a:pt x="2502" y="69"/>
                    </a:lnTo>
                    <a:lnTo>
                      <a:pt x="2495" y="68"/>
                    </a:lnTo>
                    <a:lnTo>
                      <a:pt x="2487" y="69"/>
                    </a:lnTo>
                    <a:lnTo>
                      <a:pt x="2481" y="70"/>
                    </a:lnTo>
                    <a:lnTo>
                      <a:pt x="2474" y="73"/>
                    </a:lnTo>
                    <a:lnTo>
                      <a:pt x="2469" y="78"/>
                    </a:lnTo>
                    <a:lnTo>
                      <a:pt x="2465" y="84"/>
                    </a:lnTo>
                    <a:lnTo>
                      <a:pt x="2461" y="91"/>
                    </a:lnTo>
                    <a:lnTo>
                      <a:pt x="2459" y="101"/>
                    </a:lnTo>
                    <a:lnTo>
                      <a:pt x="2458" y="111"/>
                    </a:lnTo>
                    <a:close/>
                    <a:moveTo>
                      <a:pt x="2577" y="173"/>
                    </a:moveTo>
                    <a:lnTo>
                      <a:pt x="2577" y="48"/>
                    </a:lnTo>
                    <a:lnTo>
                      <a:pt x="2598" y="48"/>
                    </a:lnTo>
                    <a:lnTo>
                      <a:pt x="2598" y="67"/>
                    </a:lnTo>
                    <a:lnTo>
                      <a:pt x="2601" y="62"/>
                    </a:lnTo>
                    <a:lnTo>
                      <a:pt x="2605" y="58"/>
                    </a:lnTo>
                    <a:lnTo>
                      <a:pt x="2610" y="55"/>
                    </a:lnTo>
                    <a:lnTo>
                      <a:pt x="2614" y="52"/>
                    </a:lnTo>
                    <a:lnTo>
                      <a:pt x="2618" y="51"/>
                    </a:lnTo>
                    <a:lnTo>
                      <a:pt x="2624" y="48"/>
                    </a:lnTo>
                    <a:lnTo>
                      <a:pt x="2630" y="47"/>
                    </a:lnTo>
                    <a:lnTo>
                      <a:pt x="2636" y="47"/>
                    </a:lnTo>
                    <a:lnTo>
                      <a:pt x="2641" y="47"/>
                    </a:lnTo>
                    <a:lnTo>
                      <a:pt x="2646" y="48"/>
                    </a:lnTo>
                    <a:lnTo>
                      <a:pt x="2651" y="50"/>
                    </a:lnTo>
                    <a:lnTo>
                      <a:pt x="2656" y="51"/>
                    </a:lnTo>
                    <a:lnTo>
                      <a:pt x="2660" y="53"/>
                    </a:lnTo>
                    <a:lnTo>
                      <a:pt x="2663" y="56"/>
                    </a:lnTo>
                    <a:lnTo>
                      <a:pt x="2667" y="58"/>
                    </a:lnTo>
                    <a:lnTo>
                      <a:pt x="2669" y="61"/>
                    </a:lnTo>
                    <a:lnTo>
                      <a:pt x="2671" y="65"/>
                    </a:lnTo>
                    <a:lnTo>
                      <a:pt x="2673" y="69"/>
                    </a:lnTo>
                    <a:lnTo>
                      <a:pt x="2674" y="73"/>
                    </a:lnTo>
                    <a:lnTo>
                      <a:pt x="2675" y="77"/>
                    </a:lnTo>
                    <a:lnTo>
                      <a:pt x="2676" y="81"/>
                    </a:lnTo>
                    <a:lnTo>
                      <a:pt x="2676" y="85"/>
                    </a:lnTo>
                    <a:lnTo>
                      <a:pt x="2676" y="91"/>
                    </a:lnTo>
                    <a:lnTo>
                      <a:pt x="2676" y="98"/>
                    </a:lnTo>
                    <a:lnTo>
                      <a:pt x="2676" y="173"/>
                    </a:lnTo>
                    <a:lnTo>
                      <a:pt x="2656" y="173"/>
                    </a:lnTo>
                    <a:lnTo>
                      <a:pt x="2656" y="100"/>
                    </a:lnTo>
                    <a:lnTo>
                      <a:pt x="2656" y="93"/>
                    </a:lnTo>
                    <a:lnTo>
                      <a:pt x="2655" y="88"/>
                    </a:lnTo>
                    <a:lnTo>
                      <a:pt x="2655" y="84"/>
                    </a:lnTo>
                    <a:lnTo>
                      <a:pt x="2654" y="81"/>
                    </a:lnTo>
                    <a:lnTo>
                      <a:pt x="2652" y="78"/>
                    </a:lnTo>
                    <a:lnTo>
                      <a:pt x="2649" y="75"/>
                    </a:lnTo>
                    <a:lnTo>
                      <a:pt x="2647" y="73"/>
                    </a:lnTo>
                    <a:lnTo>
                      <a:pt x="2645" y="71"/>
                    </a:lnTo>
                    <a:lnTo>
                      <a:pt x="2642" y="70"/>
                    </a:lnTo>
                    <a:lnTo>
                      <a:pt x="2638" y="69"/>
                    </a:lnTo>
                    <a:lnTo>
                      <a:pt x="2634" y="68"/>
                    </a:lnTo>
                    <a:lnTo>
                      <a:pt x="2630" y="68"/>
                    </a:lnTo>
                    <a:lnTo>
                      <a:pt x="2624" y="68"/>
                    </a:lnTo>
                    <a:lnTo>
                      <a:pt x="2618" y="70"/>
                    </a:lnTo>
                    <a:lnTo>
                      <a:pt x="2613" y="72"/>
                    </a:lnTo>
                    <a:lnTo>
                      <a:pt x="2608" y="75"/>
                    </a:lnTo>
                    <a:lnTo>
                      <a:pt x="2603" y="81"/>
                    </a:lnTo>
                    <a:lnTo>
                      <a:pt x="2600" y="88"/>
                    </a:lnTo>
                    <a:lnTo>
                      <a:pt x="2599" y="97"/>
                    </a:lnTo>
                    <a:lnTo>
                      <a:pt x="2598" y="107"/>
                    </a:lnTo>
                    <a:lnTo>
                      <a:pt x="2598" y="173"/>
                    </a:lnTo>
                    <a:lnTo>
                      <a:pt x="2577" y="173"/>
                    </a:lnTo>
                    <a:close/>
                    <a:moveTo>
                      <a:pt x="2898" y="113"/>
                    </a:moveTo>
                    <a:lnTo>
                      <a:pt x="2921" y="118"/>
                    </a:lnTo>
                    <a:lnTo>
                      <a:pt x="2916" y="131"/>
                    </a:lnTo>
                    <a:lnTo>
                      <a:pt x="2910" y="143"/>
                    </a:lnTo>
                    <a:lnTo>
                      <a:pt x="2903" y="152"/>
                    </a:lnTo>
                    <a:lnTo>
                      <a:pt x="2895" y="161"/>
                    </a:lnTo>
                    <a:lnTo>
                      <a:pt x="2890" y="164"/>
                    </a:lnTo>
                    <a:lnTo>
                      <a:pt x="2885" y="167"/>
                    </a:lnTo>
                    <a:lnTo>
                      <a:pt x="2880" y="170"/>
                    </a:lnTo>
                    <a:lnTo>
                      <a:pt x="2874" y="171"/>
                    </a:lnTo>
                    <a:lnTo>
                      <a:pt x="2869" y="173"/>
                    </a:lnTo>
                    <a:lnTo>
                      <a:pt x="2864" y="173"/>
                    </a:lnTo>
                    <a:lnTo>
                      <a:pt x="2857" y="174"/>
                    </a:lnTo>
                    <a:lnTo>
                      <a:pt x="2851" y="174"/>
                    </a:lnTo>
                    <a:lnTo>
                      <a:pt x="2844" y="174"/>
                    </a:lnTo>
                    <a:lnTo>
                      <a:pt x="2838" y="174"/>
                    </a:lnTo>
                    <a:lnTo>
                      <a:pt x="2831" y="173"/>
                    </a:lnTo>
                    <a:lnTo>
                      <a:pt x="2826" y="172"/>
                    </a:lnTo>
                    <a:lnTo>
                      <a:pt x="2820" y="171"/>
                    </a:lnTo>
                    <a:lnTo>
                      <a:pt x="2815" y="168"/>
                    </a:lnTo>
                    <a:lnTo>
                      <a:pt x="2810" y="166"/>
                    </a:lnTo>
                    <a:lnTo>
                      <a:pt x="2805" y="164"/>
                    </a:lnTo>
                    <a:lnTo>
                      <a:pt x="2798" y="158"/>
                    </a:lnTo>
                    <a:lnTo>
                      <a:pt x="2791" y="150"/>
                    </a:lnTo>
                    <a:lnTo>
                      <a:pt x="2785" y="142"/>
                    </a:lnTo>
                    <a:lnTo>
                      <a:pt x="2780" y="132"/>
                    </a:lnTo>
                    <a:lnTo>
                      <a:pt x="2776" y="121"/>
                    </a:lnTo>
                    <a:lnTo>
                      <a:pt x="2773" y="111"/>
                    </a:lnTo>
                    <a:lnTo>
                      <a:pt x="2772" y="99"/>
                    </a:lnTo>
                    <a:lnTo>
                      <a:pt x="2771" y="87"/>
                    </a:lnTo>
                    <a:lnTo>
                      <a:pt x="2772" y="74"/>
                    </a:lnTo>
                    <a:lnTo>
                      <a:pt x="2773" y="62"/>
                    </a:lnTo>
                    <a:lnTo>
                      <a:pt x="2776" y="51"/>
                    </a:lnTo>
                    <a:lnTo>
                      <a:pt x="2781" y="41"/>
                    </a:lnTo>
                    <a:lnTo>
                      <a:pt x="2786" y="31"/>
                    </a:lnTo>
                    <a:lnTo>
                      <a:pt x="2793" y="23"/>
                    </a:lnTo>
                    <a:lnTo>
                      <a:pt x="2801" y="16"/>
                    </a:lnTo>
                    <a:lnTo>
                      <a:pt x="2810" y="11"/>
                    </a:lnTo>
                    <a:lnTo>
                      <a:pt x="2814" y="9"/>
                    </a:lnTo>
                    <a:lnTo>
                      <a:pt x="2819" y="6"/>
                    </a:lnTo>
                    <a:lnTo>
                      <a:pt x="2824" y="5"/>
                    </a:lnTo>
                    <a:lnTo>
                      <a:pt x="2829" y="2"/>
                    </a:lnTo>
                    <a:lnTo>
                      <a:pt x="2834" y="1"/>
                    </a:lnTo>
                    <a:lnTo>
                      <a:pt x="2840" y="1"/>
                    </a:lnTo>
                    <a:lnTo>
                      <a:pt x="2845" y="0"/>
                    </a:lnTo>
                    <a:lnTo>
                      <a:pt x="2851" y="0"/>
                    </a:lnTo>
                    <a:lnTo>
                      <a:pt x="2857" y="0"/>
                    </a:lnTo>
                    <a:lnTo>
                      <a:pt x="2862" y="1"/>
                    </a:lnTo>
                    <a:lnTo>
                      <a:pt x="2868" y="2"/>
                    </a:lnTo>
                    <a:lnTo>
                      <a:pt x="2873" y="3"/>
                    </a:lnTo>
                    <a:lnTo>
                      <a:pt x="2879" y="6"/>
                    </a:lnTo>
                    <a:lnTo>
                      <a:pt x="2883" y="8"/>
                    </a:lnTo>
                    <a:lnTo>
                      <a:pt x="2888" y="10"/>
                    </a:lnTo>
                    <a:lnTo>
                      <a:pt x="2893" y="13"/>
                    </a:lnTo>
                    <a:lnTo>
                      <a:pt x="2900" y="21"/>
                    </a:lnTo>
                    <a:lnTo>
                      <a:pt x="2907" y="29"/>
                    </a:lnTo>
                    <a:lnTo>
                      <a:pt x="2912" y="39"/>
                    </a:lnTo>
                    <a:lnTo>
                      <a:pt x="2916" y="51"/>
                    </a:lnTo>
                    <a:lnTo>
                      <a:pt x="2894" y="56"/>
                    </a:lnTo>
                    <a:lnTo>
                      <a:pt x="2890" y="47"/>
                    </a:lnTo>
                    <a:lnTo>
                      <a:pt x="2887" y="40"/>
                    </a:lnTo>
                    <a:lnTo>
                      <a:pt x="2882" y="33"/>
                    </a:lnTo>
                    <a:lnTo>
                      <a:pt x="2877" y="29"/>
                    </a:lnTo>
                    <a:lnTo>
                      <a:pt x="2871" y="26"/>
                    </a:lnTo>
                    <a:lnTo>
                      <a:pt x="2865" y="23"/>
                    </a:lnTo>
                    <a:lnTo>
                      <a:pt x="2857" y="22"/>
                    </a:lnTo>
                    <a:lnTo>
                      <a:pt x="2850" y="21"/>
                    </a:lnTo>
                    <a:lnTo>
                      <a:pt x="2845" y="21"/>
                    </a:lnTo>
                    <a:lnTo>
                      <a:pt x="2840" y="22"/>
                    </a:lnTo>
                    <a:lnTo>
                      <a:pt x="2836" y="22"/>
                    </a:lnTo>
                    <a:lnTo>
                      <a:pt x="2832" y="23"/>
                    </a:lnTo>
                    <a:lnTo>
                      <a:pt x="2828" y="25"/>
                    </a:lnTo>
                    <a:lnTo>
                      <a:pt x="2824" y="26"/>
                    </a:lnTo>
                    <a:lnTo>
                      <a:pt x="2820" y="28"/>
                    </a:lnTo>
                    <a:lnTo>
                      <a:pt x="2817" y="30"/>
                    </a:lnTo>
                    <a:lnTo>
                      <a:pt x="2811" y="35"/>
                    </a:lnTo>
                    <a:lnTo>
                      <a:pt x="2807" y="41"/>
                    </a:lnTo>
                    <a:lnTo>
                      <a:pt x="2802" y="47"/>
                    </a:lnTo>
                    <a:lnTo>
                      <a:pt x="2799" y="55"/>
                    </a:lnTo>
                    <a:lnTo>
                      <a:pt x="2797" y="62"/>
                    </a:lnTo>
                    <a:lnTo>
                      <a:pt x="2795" y="70"/>
                    </a:lnTo>
                    <a:lnTo>
                      <a:pt x="2794" y="78"/>
                    </a:lnTo>
                    <a:lnTo>
                      <a:pt x="2794" y="87"/>
                    </a:lnTo>
                    <a:lnTo>
                      <a:pt x="2794" y="97"/>
                    </a:lnTo>
                    <a:lnTo>
                      <a:pt x="2796" y="106"/>
                    </a:lnTo>
                    <a:lnTo>
                      <a:pt x="2797" y="115"/>
                    </a:lnTo>
                    <a:lnTo>
                      <a:pt x="2800" y="123"/>
                    </a:lnTo>
                    <a:lnTo>
                      <a:pt x="2803" y="131"/>
                    </a:lnTo>
                    <a:lnTo>
                      <a:pt x="2808" y="137"/>
                    </a:lnTo>
                    <a:lnTo>
                      <a:pt x="2813" y="143"/>
                    </a:lnTo>
                    <a:lnTo>
                      <a:pt x="2819" y="147"/>
                    </a:lnTo>
                    <a:lnTo>
                      <a:pt x="2826" y="150"/>
                    </a:lnTo>
                    <a:lnTo>
                      <a:pt x="2833" y="152"/>
                    </a:lnTo>
                    <a:lnTo>
                      <a:pt x="2841" y="155"/>
                    </a:lnTo>
                    <a:lnTo>
                      <a:pt x="2848" y="155"/>
                    </a:lnTo>
                    <a:lnTo>
                      <a:pt x="2857" y="153"/>
                    </a:lnTo>
                    <a:lnTo>
                      <a:pt x="2866" y="152"/>
                    </a:lnTo>
                    <a:lnTo>
                      <a:pt x="2873" y="149"/>
                    </a:lnTo>
                    <a:lnTo>
                      <a:pt x="2880" y="144"/>
                    </a:lnTo>
                    <a:lnTo>
                      <a:pt x="2886" y="138"/>
                    </a:lnTo>
                    <a:lnTo>
                      <a:pt x="2890" y="131"/>
                    </a:lnTo>
                    <a:lnTo>
                      <a:pt x="2895" y="122"/>
                    </a:lnTo>
                    <a:lnTo>
                      <a:pt x="2898" y="113"/>
                    </a:lnTo>
                    <a:close/>
                    <a:moveTo>
                      <a:pt x="2948" y="173"/>
                    </a:moveTo>
                    <a:lnTo>
                      <a:pt x="2948" y="2"/>
                    </a:lnTo>
                    <a:lnTo>
                      <a:pt x="2969" y="2"/>
                    </a:lnTo>
                    <a:lnTo>
                      <a:pt x="2969" y="67"/>
                    </a:lnTo>
                    <a:lnTo>
                      <a:pt x="2972" y="62"/>
                    </a:lnTo>
                    <a:lnTo>
                      <a:pt x="2976" y="58"/>
                    </a:lnTo>
                    <a:lnTo>
                      <a:pt x="2981" y="55"/>
                    </a:lnTo>
                    <a:lnTo>
                      <a:pt x="2985" y="52"/>
                    </a:lnTo>
                    <a:lnTo>
                      <a:pt x="2989" y="51"/>
                    </a:lnTo>
                    <a:lnTo>
                      <a:pt x="2995" y="48"/>
                    </a:lnTo>
                    <a:lnTo>
                      <a:pt x="3000" y="47"/>
                    </a:lnTo>
                    <a:lnTo>
                      <a:pt x="3005" y="47"/>
                    </a:lnTo>
                    <a:lnTo>
                      <a:pt x="3012" y="47"/>
                    </a:lnTo>
                    <a:lnTo>
                      <a:pt x="3018" y="48"/>
                    </a:lnTo>
                    <a:lnTo>
                      <a:pt x="3024" y="51"/>
                    </a:lnTo>
                    <a:lnTo>
                      <a:pt x="3029" y="53"/>
                    </a:lnTo>
                    <a:lnTo>
                      <a:pt x="3033" y="56"/>
                    </a:lnTo>
                    <a:lnTo>
                      <a:pt x="3038" y="59"/>
                    </a:lnTo>
                    <a:lnTo>
                      <a:pt x="3041" y="63"/>
                    </a:lnTo>
                    <a:lnTo>
                      <a:pt x="3043" y="68"/>
                    </a:lnTo>
                    <a:lnTo>
                      <a:pt x="3045" y="72"/>
                    </a:lnTo>
                    <a:lnTo>
                      <a:pt x="3046" y="78"/>
                    </a:lnTo>
                    <a:lnTo>
                      <a:pt x="3047" y="86"/>
                    </a:lnTo>
                    <a:lnTo>
                      <a:pt x="3047" y="95"/>
                    </a:lnTo>
                    <a:lnTo>
                      <a:pt x="3047" y="173"/>
                    </a:lnTo>
                    <a:lnTo>
                      <a:pt x="3027" y="173"/>
                    </a:lnTo>
                    <a:lnTo>
                      <a:pt x="3027" y="97"/>
                    </a:lnTo>
                    <a:lnTo>
                      <a:pt x="3027" y="90"/>
                    </a:lnTo>
                    <a:lnTo>
                      <a:pt x="3026" y="84"/>
                    </a:lnTo>
                    <a:lnTo>
                      <a:pt x="3024" y="78"/>
                    </a:lnTo>
                    <a:lnTo>
                      <a:pt x="3021" y="74"/>
                    </a:lnTo>
                    <a:lnTo>
                      <a:pt x="3017" y="71"/>
                    </a:lnTo>
                    <a:lnTo>
                      <a:pt x="3013" y="69"/>
                    </a:lnTo>
                    <a:lnTo>
                      <a:pt x="3008" y="68"/>
                    </a:lnTo>
                    <a:lnTo>
                      <a:pt x="3001" y="68"/>
                    </a:lnTo>
                    <a:lnTo>
                      <a:pt x="2997" y="68"/>
                    </a:lnTo>
                    <a:lnTo>
                      <a:pt x="2993" y="69"/>
                    </a:lnTo>
                    <a:lnTo>
                      <a:pt x="2988" y="70"/>
                    </a:lnTo>
                    <a:lnTo>
                      <a:pt x="2984" y="72"/>
                    </a:lnTo>
                    <a:lnTo>
                      <a:pt x="2980" y="74"/>
                    </a:lnTo>
                    <a:lnTo>
                      <a:pt x="2976" y="77"/>
                    </a:lnTo>
                    <a:lnTo>
                      <a:pt x="2974" y="81"/>
                    </a:lnTo>
                    <a:lnTo>
                      <a:pt x="2972" y="85"/>
                    </a:lnTo>
                    <a:lnTo>
                      <a:pt x="2971" y="89"/>
                    </a:lnTo>
                    <a:lnTo>
                      <a:pt x="2970" y="95"/>
                    </a:lnTo>
                    <a:lnTo>
                      <a:pt x="2969" y="101"/>
                    </a:lnTo>
                    <a:lnTo>
                      <a:pt x="2969" y="107"/>
                    </a:lnTo>
                    <a:lnTo>
                      <a:pt x="2969" y="173"/>
                    </a:lnTo>
                    <a:lnTo>
                      <a:pt x="2948" y="173"/>
                    </a:lnTo>
                    <a:close/>
                    <a:moveTo>
                      <a:pt x="3161" y="159"/>
                    </a:moveTo>
                    <a:lnTo>
                      <a:pt x="3155" y="163"/>
                    </a:lnTo>
                    <a:lnTo>
                      <a:pt x="3150" y="166"/>
                    </a:lnTo>
                    <a:lnTo>
                      <a:pt x="3143" y="170"/>
                    </a:lnTo>
                    <a:lnTo>
                      <a:pt x="3138" y="172"/>
                    </a:lnTo>
                    <a:lnTo>
                      <a:pt x="3132" y="173"/>
                    </a:lnTo>
                    <a:lnTo>
                      <a:pt x="3127" y="173"/>
                    </a:lnTo>
                    <a:lnTo>
                      <a:pt x="3122" y="174"/>
                    </a:lnTo>
                    <a:lnTo>
                      <a:pt x="3115" y="174"/>
                    </a:lnTo>
                    <a:lnTo>
                      <a:pt x="3105" y="174"/>
                    </a:lnTo>
                    <a:lnTo>
                      <a:pt x="3098" y="172"/>
                    </a:lnTo>
                    <a:lnTo>
                      <a:pt x="3090" y="170"/>
                    </a:lnTo>
                    <a:lnTo>
                      <a:pt x="3084" y="165"/>
                    </a:lnTo>
                    <a:lnTo>
                      <a:pt x="3080" y="160"/>
                    </a:lnTo>
                    <a:lnTo>
                      <a:pt x="3076" y="155"/>
                    </a:lnTo>
                    <a:lnTo>
                      <a:pt x="3074" y="148"/>
                    </a:lnTo>
                    <a:lnTo>
                      <a:pt x="3073" y="141"/>
                    </a:lnTo>
                    <a:lnTo>
                      <a:pt x="3073" y="136"/>
                    </a:lnTo>
                    <a:lnTo>
                      <a:pt x="3074" y="132"/>
                    </a:lnTo>
                    <a:lnTo>
                      <a:pt x="3075" y="128"/>
                    </a:lnTo>
                    <a:lnTo>
                      <a:pt x="3078" y="125"/>
                    </a:lnTo>
                    <a:lnTo>
                      <a:pt x="3080" y="120"/>
                    </a:lnTo>
                    <a:lnTo>
                      <a:pt x="3082" y="117"/>
                    </a:lnTo>
                    <a:lnTo>
                      <a:pt x="3085" y="115"/>
                    </a:lnTo>
                    <a:lnTo>
                      <a:pt x="3088" y="113"/>
                    </a:lnTo>
                    <a:lnTo>
                      <a:pt x="3091" y="111"/>
                    </a:lnTo>
                    <a:lnTo>
                      <a:pt x="3096" y="108"/>
                    </a:lnTo>
                    <a:lnTo>
                      <a:pt x="3099" y="107"/>
                    </a:lnTo>
                    <a:lnTo>
                      <a:pt x="3103" y="105"/>
                    </a:lnTo>
                    <a:lnTo>
                      <a:pt x="3107" y="104"/>
                    </a:lnTo>
                    <a:lnTo>
                      <a:pt x="3111" y="103"/>
                    </a:lnTo>
                    <a:lnTo>
                      <a:pt x="3116" y="103"/>
                    </a:lnTo>
                    <a:lnTo>
                      <a:pt x="3122" y="102"/>
                    </a:lnTo>
                    <a:lnTo>
                      <a:pt x="3128" y="102"/>
                    </a:lnTo>
                    <a:lnTo>
                      <a:pt x="3133" y="101"/>
                    </a:lnTo>
                    <a:lnTo>
                      <a:pt x="3139" y="100"/>
                    </a:lnTo>
                    <a:lnTo>
                      <a:pt x="3144" y="99"/>
                    </a:lnTo>
                    <a:lnTo>
                      <a:pt x="3148" y="99"/>
                    </a:lnTo>
                    <a:lnTo>
                      <a:pt x="3152" y="98"/>
                    </a:lnTo>
                    <a:lnTo>
                      <a:pt x="3156" y="97"/>
                    </a:lnTo>
                    <a:lnTo>
                      <a:pt x="3159" y="96"/>
                    </a:lnTo>
                    <a:lnTo>
                      <a:pt x="3159" y="93"/>
                    </a:lnTo>
                    <a:lnTo>
                      <a:pt x="3159" y="92"/>
                    </a:lnTo>
                    <a:lnTo>
                      <a:pt x="3159" y="91"/>
                    </a:lnTo>
                    <a:lnTo>
                      <a:pt x="3159" y="90"/>
                    </a:lnTo>
                    <a:lnTo>
                      <a:pt x="3159" y="85"/>
                    </a:lnTo>
                    <a:lnTo>
                      <a:pt x="3158" y="81"/>
                    </a:lnTo>
                    <a:lnTo>
                      <a:pt x="3156" y="77"/>
                    </a:lnTo>
                    <a:lnTo>
                      <a:pt x="3153" y="74"/>
                    </a:lnTo>
                    <a:lnTo>
                      <a:pt x="3148" y="71"/>
                    </a:lnTo>
                    <a:lnTo>
                      <a:pt x="3143" y="69"/>
                    </a:lnTo>
                    <a:lnTo>
                      <a:pt x="3137" y="68"/>
                    </a:lnTo>
                    <a:lnTo>
                      <a:pt x="3129" y="68"/>
                    </a:lnTo>
                    <a:lnTo>
                      <a:pt x="3123" y="68"/>
                    </a:lnTo>
                    <a:lnTo>
                      <a:pt x="3117" y="69"/>
                    </a:lnTo>
                    <a:lnTo>
                      <a:pt x="3112" y="70"/>
                    </a:lnTo>
                    <a:lnTo>
                      <a:pt x="3108" y="72"/>
                    </a:lnTo>
                    <a:lnTo>
                      <a:pt x="3104" y="75"/>
                    </a:lnTo>
                    <a:lnTo>
                      <a:pt x="3102" y="78"/>
                    </a:lnTo>
                    <a:lnTo>
                      <a:pt x="3100" y="83"/>
                    </a:lnTo>
                    <a:lnTo>
                      <a:pt x="3098" y="88"/>
                    </a:lnTo>
                    <a:lnTo>
                      <a:pt x="3078" y="84"/>
                    </a:lnTo>
                    <a:lnTo>
                      <a:pt x="3079" y="77"/>
                    </a:lnTo>
                    <a:lnTo>
                      <a:pt x="3081" y="72"/>
                    </a:lnTo>
                    <a:lnTo>
                      <a:pt x="3083" y="68"/>
                    </a:lnTo>
                    <a:lnTo>
                      <a:pt x="3086" y="63"/>
                    </a:lnTo>
                    <a:lnTo>
                      <a:pt x="3089" y="59"/>
                    </a:lnTo>
                    <a:lnTo>
                      <a:pt x="3095" y="56"/>
                    </a:lnTo>
                    <a:lnTo>
                      <a:pt x="3099" y="54"/>
                    </a:lnTo>
                    <a:lnTo>
                      <a:pt x="3105" y="52"/>
                    </a:lnTo>
                    <a:lnTo>
                      <a:pt x="3112" y="50"/>
                    </a:lnTo>
                    <a:lnTo>
                      <a:pt x="3118" y="48"/>
                    </a:lnTo>
                    <a:lnTo>
                      <a:pt x="3126" y="47"/>
                    </a:lnTo>
                    <a:lnTo>
                      <a:pt x="3133" y="47"/>
                    </a:lnTo>
                    <a:lnTo>
                      <a:pt x="3141" y="47"/>
                    </a:lnTo>
                    <a:lnTo>
                      <a:pt x="3148" y="48"/>
                    </a:lnTo>
                    <a:lnTo>
                      <a:pt x="3154" y="50"/>
                    </a:lnTo>
                    <a:lnTo>
                      <a:pt x="3159" y="51"/>
                    </a:lnTo>
                    <a:lnTo>
                      <a:pt x="3164" y="53"/>
                    </a:lnTo>
                    <a:lnTo>
                      <a:pt x="3168" y="55"/>
                    </a:lnTo>
                    <a:lnTo>
                      <a:pt x="3171" y="57"/>
                    </a:lnTo>
                    <a:lnTo>
                      <a:pt x="3174" y="60"/>
                    </a:lnTo>
                    <a:lnTo>
                      <a:pt x="3176" y="63"/>
                    </a:lnTo>
                    <a:lnTo>
                      <a:pt x="3178" y="67"/>
                    </a:lnTo>
                    <a:lnTo>
                      <a:pt x="3180" y="70"/>
                    </a:lnTo>
                    <a:lnTo>
                      <a:pt x="3181" y="74"/>
                    </a:lnTo>
                    <a:lnTo>
                      <a:pt x="3181" y="77"/>
                    </a:lnTo>
                    <a:lnTo>
                      <a:pt x="3182" y="82"/>
                    </a:lnTo>
                    <a:lnTo>
                      <a:pt x="3182" y="87"/>
                    </a:lnTo>
                    <a:lnTo>
                      <a:pt x="3182" y="92"/>
                    </a:lnTo>
                    <a:lnTo>
                      <a:pt x="3182" y="119"/>
                    </a:lnTo>
                    <a:lnTo>
                      <a:pt x="3182" y="132"/>
                    </a:lnTo>
                    <a:lnTo>
                      <a:pt x="3182" y="142"/>
                    </a:lnTo>
                    <a:lnTo>
                      <a:pt x="3182" y="150"/>
                    </a:lnTo>
                    <a:lnTo>
                      <a:pt x="3183" y="156"/>
                    </a:lnTo>
                    <a:lnTo>
                      <a:pt x="3183" y="160"/>
                    </a:lnTo>
                    <a:lnTo>
                      <a:pt x="3184" y="164"/>
                    </a:lnTo>
                    <a:lnTo>
                      <a:pt x="3186" y="168"/>
                    </a:lnTo>
                    <a:lnTo>
                      <a:pt x="3187" y="173"/>
                    </a:lnTo>
                    <a:lnTo>
                      <a:pt x="3167" y="173"/>
                    </a:lnTo>
                    <a:lnTo>
                      <a:pt x="3165" y="170"/>
                    </a:lnTo>
                    <a:lnTo>
                      <a:pt x="3162" y="166"/>
                    </a:lnTo>
                    <a:lnTo>
                      <a:pt x="3161" y="163"/>
                    </a:lnTo>
                    <a:lnTo>
                      <a:pt x="3161" y="159"/>
                    </a:lnTo>
                    <a:close/>
                    <a:moveTo>
                      <a:pt x="3159" y="116"/>
                    </a:moveTo>
                    <a:lnTo>
                      <a:pt x="3156" y="117"/>
                    </a:lnTo>
                    <a:lnTo>
                      <a:pt x="3153" y="117"/>
                    </a:lnTo>
                    <a:lnTo>
                      <a:pt x="3148" y="118"/>
                    </a:lnTo>
                    <a:lnTo>
                      <a:pt x="3145" y="119"/>
                    </a:lnTo>
                    <a:lnTo>
                      <a:pt x="3140" y="120"/>
                    </a:lnTo>
                    <a:lnTo>
                      <a:pt x="3136" y="120"/>
                    </a:lnTo>
                    <a:lnTo>
                      <a:pt x="3129" y="121"/>
                    </a:lnTo>
                    <a:lnTo>
                      <a:pt x="3124" y="122"/>
                    </a:lnTo>
                    <a:lnTo>
                      <a:pt x="3117" y="123"/>
                    </a:lnTo>
                    <a:lnTo>
                      <a:pt x="3113" y="123"/>
                    </a:lnTo>
                    <a:lnTo>
                      <a:pt x="3109" y="125"/>
                    </a:lnTo>
                    <a:lnTo>
                      <a:pt x="3105" y="126"/>
                    </a:lnTo>
                    <a:lnTo>
                      <a:pt x="3103" y="127"/>
                    </a:lnTo>
                    <a:lnTo>
                      <a:pt x="3101" y="128"/>
                    </a:lnTo>
                    <a:lnTo>
                      <a:pt x="3099" y="130"/>
                    </a:lnTo>
                    <a:lnTo>
                      <a:pt x="3097" y="131"/>
                    </a:lnTo>
                    <a:lnTo>
                      <a:pt x="3096" y="133"/>
                    </a:lnTo>
                    <a:lnTo>
                      <a:pt x="3095" y="135"/>
                    </a:lnTo>
                    <a:lnTo>
                      <a:pt x="3094" y="137"/>
                    </a:lnTo>
                    <a:lnTo>
                      <a:pt x="3094" y="140"/>
                    </a:lnTo>
                    <a:lnTo>
                      <a:pt x="3094" y="143"/>
                    </a:lnTo>
                    <a:lnTo>
                      <a:pt x="3096" y="145"/>
                    </a:lnTo>
                    <a:lnTo>
                      <a:pt x="3097" y="148"/>
                    </a:lnTo>
                    <a:lnTo>
                      <a:pt x="3100" y="150"/>
                    </a:lnTo>
                    <a:lnTo>
                      <a:pt x="3103" y="152"/>
                    </a:lnTo>
                    <a:lnTo>
                      <a:pt x="3109" y="153"/>
                    </a:lnTo>
                    <a:lnTo>
                      <a:pt x="3113" y="155"/>
                    </a:lnTo>
                    <a:lnTo>
                      <a:pt x="3119" y="155"/>
                    </a:lnTo>
                    <a:lnTo>
                      <a:pt x="3126" y="155"/>
                    </a:lnTo>
                    <a:lnTo>
                      <a:pt x="3131" y="153"/>
                    </a:lnTo>
                    <a:lnTo>
                      <a:pt x="3137" y="152"/>
                    </a:lnTo>
                    <a:lnTo>
                      <a:pt x="3141" y="150"/>
                    </a:lnTo>
                    <a:lnTo>
                      <a:pt x="3145" y="148"/>
                    </a:lnTo>
                    <a:lnTo>
                      <a:pt x="3150" y="145"/>
                    </a:lnTo>
                    <a:lnTo>
                      <a:pt x="3153" y="142"/>
                    </a:lnTo>
                    <a:lnTo>
                      <a:pt x="3156" y="137"/>
                    </a:lnTo>
                    <a:lnTo>
                      <a:pt x="3157" y="134"/>
                    </a:lnTo>
                    <a:lnTo>
                      <a:pt x="3158" y="131"/>
                    </a:lnTo>
                    <a:lnTo>
                      <a:pt x="3159" y="127"/>
                    </a:lnTo>
                    <a:lnTo>
                      <a:pt x="3159" y="121"/>
                    </a:lnTo>
                    <a:lnTo>
                      <a:pt x="3159" y="116"/>
                    </a:lnTo>
                    <a:close/>
                    <a:moveTo>
                      <a:pt x="3213" y="173"/>
                    </a:moveTo>
                    <a:lnTo>
                      <a:pt x="3213" y="48"/>
                    </a:lnTo>
                    <a:lnTo>
                      <a:pt x="3233" y="48"/>
                    </a:lnTo>
                    <a:lnTo>
                      <a:pt x="3233" y="67"/>
                    </a:lnTo>
                    <a:lnTo>
                      <a:pt x="3237" y="62"/>
                    </a:lnTo>
                    <a:lnTo>
                      <a:pt x="3241" y="58"/>
                    </a:lnTo>
                    <a:lnTo>
                      <a:pt x="3245" y="55"/>
                    </a:lnTo>
                    <a:lnTo>
                      <a:pt x="3250" y="52"/>
                    </a:lnTo>
                    <a:lnTo>
                      <a:pt x="3254" y="51"/>
                    </a:lnTo>
                    <a:lnTo>
                      <a:pt x="3259" y="48"/>
                    </a:lnTo>
                    <a:lnTo>
                      <a:pt x="3266" y="47"/>
                    </a:lnTo>
                    <a:lnTo>
                      <a:pt x="3271" y="47"/>
                    </a:lnTo>
                    <a:lnTo>
                      <a:pt x="3276" y="47"/>
                    </a:lnTo>
                    <a:lnTo>
                      <a:pt x="3282" y="48"/>
                    </a:lnTo>
                    <a:lnTo>
                      <a:pt x="3286" y="50"/>
                    </a:lnTo>
                    <a:lnTo>
                      <a:pt x="3292" y="51"/>
                    </a:lnTo>
                    <a:lnTo>
                      <a:pt x="3296" y="53"/>
                    </a:lnTo>
                    <a:lnTo>
                      <a:pt x="3299" y="56"/>
                    </a:lnTo>
                    <a:lnTo>
                      <a:pt x="3302" y="58"/>
                    </a:lnTo>
                    <a:lnTo>
                      <a:pt x="3304" y="61"/>
                    </a:lnTo>
                    <a:lnTo>
                      <a:pt x="3307" y="65"/>
                    </a:lnTo>
                    <a:lnTo>
                      <a:pt x="3309" y="69"/>
                    </a:lnTo>
                    <a:lnTo>
                      <a:pt x="3310" y="73"/>
                    </a:lnTo>
                    <a:lnTo>
                      <a:pt x="3311" y="77"/>
                    </a:lnTo>
                    <a:lnTo>
                      <a:pt x="3312" y="81"/>
                    </a:lnTo>
                    <a:lnTo>
                      <a:pt x="3312" y="85"/>
                    </a:lnTo>
                    <a:lnTo>
                      <a:pt x="3312" y="91"/>
                    </a:lnTo>
                    <a:lnTo>
                      <a:pt x="3312" y="98"/>
                    </a:lnTo>
                    <a:lnTo>
                      <a:pt x="3312" y="173"/>
                    </a:lnTo>
                    <a:lnTo>
                      <a:pt x="3292" y="173"/>
                    </a:lnTo>
                    <a:lnTo>
                      <a:pt x="3292" y="100"/>
                    </a:lnTo>
                    <a:lnTo>
                      <a:pt x="3292" y="93"/>
                    </a:lnTo>
                    <a:lnTo>
                      <a:pt x="3290" y="88"/>
                    </a:lnTo>
                    <a:lnTo>
                      <a:pt x="3290" y="84"/>
                    </a:lnTo>
                    <a:lnTo>
                      <a:pt x="3289" y="81"/>
                    </a:lnTo>
                    <a:lnTo>
                      <a:pt x="3287" y="78"/>
                    </a:lnTo>
                    <a:lnTo>
                      <a:pt x="3285" y="75"/>
                    </a:lnTo>
                    <a:lnTo>
                      <a:pt x="3283" y="73"/>
                    </a:lnTo>
                    <a:lnTo>
                      <a:pt x="3281" y="71"/>
                    </a:lnTo>
                    <a:lnTo>
                      <a:pt x="3278" y="70"/>
                    </a:lnTo>
                    <a:lnTo>
                      <a:pt x="3273" y="69"/>
                    </a:lnTo>
                    <a:lnTo>
                      <a:pt x="3270" y="68"/>
                    </a:lnTo>
                    <a:lnTo>
                      <a:pt x="3266" y="68"/>
                    </a:lnTo>
                    <a:lnTo>
                      <a:pt x="3259" y="68"/>
                    </a:lnTo>
                    <a:lnTo>
                      <a:pt x="3254" y="70"/>
                    </a:lnTo>
                    <a:lnTo>
                      <a:pt x="3249" y="72"/>
                    </a:lnTo>
                    <a:lnTo>
                      <a:pt x="3243" y="75"/>
                    </a:lnTo>
                    <a:lnTo>
                      <a:pt x="3239" y="81"/>
                    </a:lnTo>
                    <a:lnTo>
                      <a:pt x="3236" y="88"/>
                    </a:lnTo>
                    <a:lnTo>
                      <a:pt x="3235" y="97"/>
                    </a:lnTo>
                    <a:lnTo>
                      <a:pt x="3233" y="107"/>
                    </a:lnTo>
                    <a:lnTo>
                      <a:pt x="3233" y="173"/>
                    </a:lnTo>
                    <a:lnTo>
                      <a:pt x="3213" y="173"/>
                    </a:lnTo>
                    <a:close/>
                    <a:moveTo>
                      <a:pt x="3345" y="173"/>
                    </a:moveTo>
                    <a:lnTo>
                      <a:pt x="3345" y="48"/>
                    </a:lnTo>
                    <a:lnTo>
                      <a:pt x="3366" y="48"/>
                    </a:lnTo>
                    <a:lnTo>
                      <a:pt x="3366" y="67"/>
                    </a:lnTo>
                    <a:lnTo>
                      <a:pt x="3369" y="62"/>
                    </a:lnTo>
                    <a:lnTo>
                      <a:pt x="3373" y="58"/>
                    </a:lnTo>
                    <a:lnTo>
                      <a:pt x="3378" y="55"/>
                    </a:lnTo>
                    <a:lnTo>
                      <a:pt x="3382" y="52"/>
                    </a:lnTo>
                    <a:lnTo>
                      <a:pt x="3386" y="51"/>
                    </a:lnTo>
                    <a:lnTo>
                      <a:pt x="3392" y="48"/>
                    </a:lnTo>
                    <a:lnTo>
                      <a:pt x="3398" y="47"/>
                    </a:lnTo>
                    <a:lnTo>
                      <a:pt x="3403" y="47"/>
                    </a:lnTo>
                    <a:lnTo>
                      <a:pt x="3409" y="47"/>
                    </a:lnTo>
                    <a:lnTo>
                      <a:pt x="3414" y="48"/>
                    </a:lnTo>
                    <a:lnTo>
                      <a:pt x="3418" y="50"/>
                    </a:lnTo>
                    <a:lnTo>
                      <a:pt x="3424" y="51"/>
                    </a:lnTo>
                    <a:lnTo>
                      <a:pt x="3428" y="53"/>
                    </a:lnTo>
                    <a:lnTo>
                      <a:pt x="3431" y="56"/>
                    </a:lnTo>
                    <a:lnTo>
                      <a:pt x="3435" y="58"/>
                    </a:lnTo>
                    <a:lnTo>
                      <a:pt x="3437" y="61"/>
                    </a:lnTo>
                    <a:lnTo>
                      <a:pt x="3439" y="65"/>
                    </a:lnTo>
                    <a:lnTo>
                      <a:pt x="3441" y="69"/>
                    </a:lnTo>
                    <a:lnTo>
                      <a:pt x="3442" y="73"/>
                    </a:lnTo>
                    <a:lnTo>
                      <a:pt x="3443" y="77"/>
                    </a:lnTo>
                    <a:lnTo>
                      <a:pt x="3444" y="81"/>
                    </a:lnTo>
                    <a:lnTo>
                      <a:pt x="3444" y="85"/>
                    </a:lnTo>
                    <a:lnTo>
                      <a:pt x="3444" y="91"/>
                    </a:lnTo>
                    <a:lnTo>
                      <a:pt x="3444" y="98"/>
                    </a:lnTo>
                    <a:lnTo>
                      <a:pt x="3444" y="173"/>
                    </a:lnTo>
                    <a:lnTo>
                      <a:pt x="3424" y="173"/>
                    </a:lnTo>
                    <a:lnTo>
                      <a:pt x="3424" y="100"/>
                    </a:lnTo>
                    <a:lnTo>
                      <a:pt x="3424" y="93"/>
                    </a:lnTo>
                    <a:lnTo>
                      <a:pt x="3423" y="88"/>
                    </a:lnTo>
                    <a:lnTo>
                      <a:pt x="3423" y="84"/>
                    </a:lnTo>
                    <a:lnTo>
                      <a:pt x="3422" y="81"/>
                    </a:lnTo>
                    <a:lnTo>
                      <a:pt x="3420" y="78"/>
                    </a:lnTo>
                    <a:lnTo>
                      <a:pt x="3417" y="75"/>
                    </a:lnTo>
                    <a:lnTo>
                      <a:pt x="3415" y="73"/>
                    </a:lnTo>
                    <a:lnTo>
                      <a:pt x="3413" y="71"/>
                    </a:lnTo>
                    <a:lnTo>
                      <a:pt x="3410" y="70"/>
                    </a:lnTo>
                    <a:lnTo>
                      <a:pt x="3406" y="69"/>
                    </a:lnTo>
                    <a:lnTo>
                      <a:pt x="3402" y="68"/>
                    </a:lnTo>
                    <a:lnTo>
                      <a:pt x="3398" y="68"/>
                    </a:lnTo>
                    <a:lnTo>
                      <a:pt x="3392" y="68"/>
                    </a:lnTo>
                    <a:lnTo>
                      <a:pt x="3386" y="70"/>
                    </a:lnTo>
                    <a:lnTo>
                      <a:pt x="3381" y="72"/>
                    </a:lnTo>
                    <a:lnTo>
                      <a:pt x="3375" y="75"/>
                    </a:lnTo>
                    <a:lnTo>
                      <a:pt x="3371" y="81"/>
                    </a:lnTo>
                    <a:lnTo>
                      <a:pt x="3368" y="88"/>
                    </a:lnTo>
                    <a:lnTo>
                      <a:pt x="3367" y="97"/>
                    </a:lnTo>
                    <a:lnTo>
                      <a:pt x="3366" y="107"/>
                    </a:lnTo>
                    <a:lnTo>
                      <a:pt x="3366" y="173"/>
                    </a:lnTo>
                    <a:lnTo>
                      <a:pt x="3345" y="173"/>
                    </a:lnTo>
                    <a:close/>
                    <a:moveTo>
                      <a:pt x="3564" y="134"/>
                    </a:moveTo>
                    <a:lnTo>
                      <a:pt x="3583" y="138"/>
                    </a:lnTo>
                    <a:lnTo>
                      <a:pt x="3580" y="146"/>
                    </a:lnTo>
                    <a:lnTo>
                      <a:pt x="3575" y="153"/>
                    </a:lnTo>
                    <a:lnTo>
                      <a:pt x="3570" y="160"/>
                    </a:lnTo>
                    <a:lnTo>
                      <a:pt x="3564" y="165"/>
                    </a:lnTo>
                    <a:lnTo>
                      <a:pt x="3560" y="167"/>
                    </a:lnTo>
                    <a:lnTo>
                      <a:pt x="3556" y="170"/>
                    </a:lnTo>
                    <a:lnTo>
                      <a:pt x="3552" y="171"/>
                    </a:lnTo>
                    <a:lnTo>
                      <a:pt x="3547" y="172"/>
                    </a:lnTo>
                    <a:lnTo>
                      <a:pt x="3543" y="173"/>
                    </a:lnTo>
                    <a:lnTo>
                      <a:pt x="3539" y="174"/>
                    </a:lnTo>
                    <a:lnTo>
                      <a:pt x="3534" y="174"/>
                    </a:lnTo>
                    <a:lnTo>
                      <a:pt x="3528" y="174"/>
                    </a:lnTo>
                    <a:lnTo>
                      <a:pt x="3522" y="174"/>
                    </a:lnTo>
                    <a:lnTo>
                      <a:pt x="3515" y="173"/>
                    </a:lnTo>
                    <a:lnTo>
                      <a:pt x="3509" y="172"/>
                    </a:lnTo>
                    <a:lnTo>
                      <a:pt x="3503" y="171"/>
                    </a:lnTo>
                    <a:lnTo>
                      <a:pt x="3498" y="168"/>
                    </a:lnTo>
                    <a:lnTo>
                      <a:pt x="3493" y="165"/>
                    </a:lnTo>
                    <a:lnTo>
                      <a:pt x="3488" y="162"/>
                    </a:lnTo>
                    <a:lnTo>
                      <a:pt x="3484" y="159"/>
                    </a:lnTo>
                    <a:lnTo>
                      <a:pt x="3477" y="150"/>
                    </a:lnTo>
                    <a:lnTo>
                      <a:pt x="3472" y="138"/>
                    </a:lnTo>
                    <a:lnTo>
                      <a:pt x="3469" y="126"/>
                    </a:lnTo>
                    <a:lnTo>
                      <a:pt x="3468" y="112"/>
                    </a:lnTo>
                    <a:lnTo>
                      <a:pt x="3469" y="98"/>
                    </a:lnTo>
                    <a:lnTo>
                      <a:pt x="3472" y="85"/>
                    </a:lnTo>
                    <a:lnTo>
                      <a:pt x="3478" y="73"/>
                    </a:lnTo>
                    <a:lnTo>
                      <a:pt x="3485" y="65"/>
                    </a:lnTo>
                    <a:lnTo>
                      <a:pt x="3489" y="60"/>
                    </a:lnTo>
                    <a:lnTo>
                      <a:pt x="3494" y="57"/>
                    </a:lnTo>
                    <a:lnTo>
                      <a:pt x="3499" y="54"/>
                    </a:lnTo>
                    <a:lnTo>
                      <a:pt x="3503" y="52"/>
                    </a:lnTo>
                    <a:lnTo>
                      <a:pt x="3509" y="50"/>
                    </a:lnTo>
                    <a:lnTo>
                      <a:pt x="3515" y="48"/>
                    </a:lnTo>
                    <a:lnTo>
                      <a:pt x="3521" y="47"/>
                    </a:lnTo>
                    <a:lnTo>
                      <a:pt x="3527" y="47"/>
                    </a:lnTo>
                    <a:lnTo>
                      <a:pt x="3534" y="47"/>
                    </a:lnTo>
                    <a:lnTo>
                      <a:pt x="3539" y="48"/>
                    </a:lnTo>
                    <a:lnTo>
                      <a:pt x="3544" y="50"/>
                    </a:lnTo>
                    <a:lnTo>
                      <a:pt x="3550" y="52"/>
                    </a:lnTo>
                    <a:lnTo>
                      <a:pt x="3555" y="54"/>
                    </a:lnTo>
                    <a:lnTo>
                      <a:pt x="3559" y="56"/>
                    </a:lnTo>
                    <a:lnTo>
                      <a:pt x="3564" y="59"/>
                    </a:lnTo>
                    <a:lnTo>
                      <a:pt x="3568" y="63"/>
                    </a:lnTo>
                    <a:lnTo>
                      <a:pt x="3575" y="72"/>
                    </a:lnTo>
                    <a:lnTo>
                      <a:pt x="3580" y="84"/>
                    </a:lnTo>
                    <a:lnTo>
                      <a:pt x="3583" y="97"/>
                    </a:lnTo>
                    <a:lnTo>
                      <a:pt x="3584" y="111"/>
                    </a:lnTo>
                    <a:lnTo>
                      <a:pt x="3584" y="112"/>
                    </a:lnTo>
                    <a:lnTo>
                      <a:pt x="3584" y="113"/>
                    </a:lnTo>
                    <a:lnTo>
                      <a:pt x="3584" y="115"/>
                    </a:lnTo>
                    <a:lnTo>
                      <a:pt x="3584" y="116"/>
                    </a:lnTo>
                    <a:lnTo>
                      <a:pt x="3489" y="116"/>
                    </a:lnTo>
                    <a:lnTo>
                      <a:pt x="3490" y="125"/>
                    </a:lnTo>
                    <a:lnTo>
                      <a:pt x="3493" y="132"/>
                    </a:lnTo>
                    <a:lnTo>
                      <a:pt x="3496" y="140"/>
                    </a:lnTo>
                    <a:lnTo>
                      <a:pt x="3501" y="145"/>
                    </a:lnTo>
                    <a:lnTo>
                      <a:pt x="3507" y="149"/>
                    </a:lnTo>
                    <a:lnTo>
                      <a:pt x="3513" y="152"/>
                    </a:lnTo>
                    <a:lnTo>
                      <a:pt x="3521" y="153"/>
                    </a:lnTo>
                    <a:lnTo>
                      <a:pt x="3528" y="155"/>
                    </a:lnTo>
                    <a:lnTo>
                      <a:pt x="3535" y="155"/>
                    </a:lnTo>
                    <a:lnTo>
                      <a:pt x="3540" y="153"/>
                    </a:lnTo>
                    <a:lnTo>
                      <a:pt x="3544" y="152"/>
                    </a:lnTo>
                    <a:lnTo>
                      <a:pt x="3550" y="150"/>
                    </a:lnTo>
                    <a:lnTo>
                      <a:pt x="3554" y="147"/>
                    </a:lnTo>
                    <a:lnTo>
                      <a:pt x="3557" y="144"/>
                    </a:lnTo>
                    <a:lnTo>
                      <a:pt x="3560" y="140"/>
                    </a:lnTo>
                    <a:lnTo>
                      <a:pt x="3564" y="134"/>
                    </a:lnTo>
                    <a:close/>
                    <a:moveTo>
                      <a:pt x="3489" y="96"/>
                    </a:moveTo>
                    <a:lnTo>
                      <a:pt x="3564" y="96"/>
                    </a:lnTo>
                    <a:lnTo>
                      <a:pt x="3563" y="89"/>
                    </a:lnTo>
                    <a:lnTo>
                      <a:pt x="3560" y="85"/>
                    </a:lnTo>
                    <a:lnTo>
                      <a:pt x="3558" y="81"/>
                    </a:lnTo>
                    <a:lnTo>
                      <a:pt x="3555" y="77"/>
                    </a:lnTo>
                    <a:lnTo>
                      <a:pt x="3549" y="73"/>
                    </a:lnTo>
                    <a:lnTo>
                      <a:pt x="3542" y="70"/>
                    </a:lnTo>
                    <a:lnTo>
                      <a:pt x="3535" y="69"/>
                    </a:lnTo>
                    <a:lnTo>
                      <a:pt x="3527" y="68"/>
                    </a:lnTo>
                    <a:lnTo>
                      <a:pt x="3520" y="68"/>
                    </a:lnTo>
                    <a:lnTo>
                      <a:pt x="3512" y="70"/>
                    </a:lnTo>
                    <a:lnTo>
                      <a:pt x="3506" y="72"/>
                    </a:lnTo>
                    <a:lnTo>
                      <a:pt x="3500" y="75"/>
                    </a:lnTo>
                    <a:lnTo>
                      <a:pt x="3496" y="80"/>
                    </a:lnTo>
                    <a:lnTo>
                      <a:pt x="3493" y="84"/>
                    </a:lnTo>
                    <a:lnTo>
                      <a:pt x="3490" y="89"/>
                    </a:lnTo>
                    <a:lnTo>
                      <a:pt x="3489" y="96"/>
                    </a:lnTo>
                    <a:close/>
                    <a:moveTo>
                      <a:pt x="3610" y="173"/>
                    </a:moveTo>
                    <a:lnTo>
                      <a:pt x="3610" y="2"/>
                    </a:lnTo>
                    <a:lnTo>
                      <a:pt x="3630" y="2"/>
                    </a:lnTo>
                    <a:lnTo>
                      <a:pt x="3630" y="173"/>
                    </a:lnTo>
                    <a:lnTo>
                      <a:pt x="3610" y="173"/>
                    </a:lnTo>
                    <a:close/>
                    <a:moveTo>
                      <a:pt x="0" y="352"/>
                    </a:moveTo>
                    <a:lnTo>
                      <a:pt x="22" y="352"/>
                    </a:lnTo>
                    <a:lnTo>
                      <a:pt x="23" y="358"/>
                    </a:lnTo>
                    <a:lnTo>
                      <a:pt x="24" y="363"/>
                    </a:lnTo>
                    <a:lnTo>
                      <a:pt x="26" y="369"/>
                    </a:lnTo>
                    <a:lnTo>
                      <a:pt x="29" y="373"/>
                    </a:lnTo>
                    <a:lnTo>
                      <a:pt x="32" y="377"/>
                    </a:lnTo>
                    <a:lnTo>
                      <a:pt x="35" y="382"/>
                    </a:lnTo>
                    <a:lnTo>
                      <a:pt x="39" y="385"/>
                    </a:lnTo>
                    <a:lnTo>
                      <a:pt x="45" y="387"/>
                    </a:lnTo>
                    <a:lnTo>
                      <a:pt x="50" y="389"/>
                    </a:lnTo>
                    <a:lnTo>
                      <a:pt x="57" y="391"/>
                    </a:lnTo>
                    <a:lnTo>
                      <a:pt x="63" y="392"/>
                    </a:lnTo>
                    <a:lnTo>
                      <a:pt x="71" y="392"/>
                    </a:lnTo>
                    <a:lnTo>
                      <a:pt x="77" y="392"/>
                    </a:lnTo>
                    <a:lnTo>
                      <a:pt x="82" y="391"/>
                    </a:lnTo>
                    <a:lnTo>
                      <a:pt x="88" y="390"/>
                    </a:lnTo>
                    <a:lnTo>
                      <a:pt x="92" y="388"/>
                    </a:lnTo>
                    <a:lnTo>
                      <a:pt x="96" y="386"/>
                    </a:lnTo>
                    <a:lnTo>
                      <a:pt x="101" y="384"/>
                    </a:lnTo>
                    <a:lnTo>
                      <a:pt x="104" y="381"/>
                    </a:lnTo>
                    <a:lnTo>
                      <a:pt x="107" y="377"/>
                    </a:lnTo>
                    <a:lnTo>
                      <a:pt x="108" y="374"/>
                    </a:lnTo>
                    <a:lnTo>
                      <a:pt x="110" y="370"/>
                    </a:lnTo>
                    <a:lnTo>
                      <a:pt x="111" y="367"/>
                    </a:lnTo>
                    <a:lnTo>
                      <a:pt x="111" y="363"/>
                    </a:lnTo>
                    <a:lnTo>
                      <a:pt x="111" y="359"/>
                    </a:lnTo>
                    <a:lnTo>
                      <a:pt x="110" y="356"/>
                    </a:lnTo>
                    <a:lnTo>
                      <a:pt x="109" y="353"/>
                    </a:lnTo>
                    <a:lnTo>
                      <a:pt x="107" y="351"/>
                    </a:lnTo>
                    <a:lnTo>
                      <a:pt x="105" y="347"/>
                    </a:lnTo>
                    <a:lnTo>
                      <a:pt x="102" y="345"/>
                    </a:lnTo>
                    <a:lnTo>
                      <a:pt x="97" y="343"/>
                    </a:lnTo>
                    <a:lnTo>
                      <a:pt x="93" y="341"/>
                    </a:lnTo>
                    <a:lnTo>
                      <a:pt x="88" y="339"/>
                    </a:lnTo>
                    <a:lnTo>
                      <a:pt x="81" y="337"/>
                    </a:lnTo>
                    <a:lnTo>
                      <a:pt x="74" y="335"/>
                    </a:lnTo>
                    <a:lnTo>
                      <a:pt x="63" y="332"/>
                    </a:lnTo>
                    <a:lnTo>
                      <a:pt x="58" y="331"/>
                    </a:lnTo>
                    <a:lnTo>
                      <a:pt x="52" y="330"/>
                    </a:lnTo>
                    <a:lnTo>
                      <a:pt x="47" y="328"/>
                    </a:lnTo>
                    <a:lnTo>
                      <a:pt x="43" y="327"/>
                    </a:lnTo>
                    <a:lnTo>
                      <a:pt x="38" y="326"/>
                    </a:lnTo>
                    <a:lnTo>
                      <a:pt x="35" y="324"/>
                    </a:lnTo>
                    <a:lnTo>
                      <a:pt x="32" y="323"/>
                    </a:lnTo>
                    <a:lnTo>
                      <a:pt x="30" y="322"/>
                    </a:lnTo>
                    <a:lnTo>
                      <a:pt x="23" y="318"/>
                    </a:lnTo>
                    <a:lnTo>
                      <a:pt x="19" y="314"/>
                    </a:lnTo>
                    <a:lnTo>
                      <a:pt x="15" y="310"/>
                    </a:lnTo>
                    <a:lnTo>
                      <a:pt x="11" y="306"/>
                    </a:lnTo>
                    <a:lnTo>
                      <a:pt x="8" y="301"/>
                    </a:lnTo>
                    <a:lnTo>
                      <a:pt x="7" y="296"/>
                    </a:lnTo>
                    <a:lnTo>
                      <a:pt x="5" y="291"/>
                    </a:lnTo>
                    <a:lnTo>
                      <a:pt x="5" y="285"/>
                    </a:lnTo>
                    <a:lnTo>
                      <a:pt x="5" y="279"/>
                    </a:lnTo>
                    <a:lnTo>
                      <a:pt x="7" y="272"/>
                    </a:lnTo>
                    <a:lnTo>
                      <a:pt x="9" y="266"/>
                    </a:lnTo>
                    <a:lnTo>
                      <a:pt x="13" y="261"/>
                    </a:lnTo>
                    <a:lnTo>
                      <a:pt x="17" y="256"/>
                    </a:lnTo>
                    <a:lnTo>
                      <a:pt x="21" y="251"/>
                    </a:lnTo>
                    <a:lnTo>
                      <a:pt x="28" y="248"/>
                    </a:lnTo>
                    <a:lnTo>
                      <a:pt x="34" y="245"/>
                    </a:lnTo>
                    <a:lnTo>
                      <a:pt x="42" y="241"/>
                    </a:lnTo>
                    <a:lnTo>
                      <a:pt x="49" y="239"/>
                    </a:lnTo>
                    <a:lnTo>
                      <a:pt x="58" y="238"/>
                    </a:lnTo>
                    <a:lnTo>
                      <a:pt x="65" y="238"/>
                    </a:lnTo>
                    <a:lnTo>
                      <a:pt x="70" y="238"/>
                    </a:lnTo>
                    <a:lnTo>
                      <a:pt x="75" y="238"/>
                    </a:lnTo>
                    <a:lnTo>
                      <a:pt x="79" y="239"/>
                    </a:lnTo>
                    <a:lnTo>
                      <a:pt x="83" y="239"/>
                    </a:lnTo>
                    <a:lnTo>
                      <a:pt x="88" y="240"/>
                    </a:lnTo>
                    <a:lnTo>
                      <a:pt x="92" y="241"/>
                    </a:lnTo>
                    <a:lnTo>
                      <a:pt x="96" y="243"/>
                    </a:lnTo>
                    <a:lnTo>
                      <a:pt x="100" y="245"/>
                    </a:lnTo>
                    <a:lnTo>
                      <a:pt x="106" y="248"/>
                    </a:lnTo>
                    <a:lnTo>
                      <a:pt x="113" y="252"/>
                    </a:lnTo>
                    <a:lnTo>
                      <a:pt x="117" y="256"/>
                    </a:lnTo>
                    <a:lnTo>
                      <a:pt x="121" y="262"/>
                    </a:lnTo>
                    <a:lnTo>
                      <a:pt x="124" y="268"/>
                    </a:lnTo>
                    <a:lnTo>
                      <a:pt x="128" y="275"/>
                    </a:lnTo>
                    <a:lnTo>
                      <a:pt x="129" y="281"/>
                    </a:lnTo>
                    <a:lnTo>
                      <a:pt x="130" y="288"/>
                    </a:lnTo>
                    <a:lnTo>
                      <a:pt x="108" y="288"/>
                    </a:lnTo>
                    <a:lnTo>
                      <a:pt x="106" y="282"/>
                    </a:lnTo>
                    <a:lnTo>
                      <a:pt x="104" y="276"/>
                    </a:lnTo>
                    <a:lnTo>
                      <a:pt x="101" y="270"/>
                    </a:lnTo>
                    <a:lnTo>
                      <a:pt x="96" y="266"/>
                    </a:lnTo>
                    <a:lnTo>
                      <a:pt x="90" y="263"/>
                    </a:lnTo>
                    <a:lnTo>
                      <a:pt x="83" y="261"/>
                    </a:lnTo>
                    <a:lnTo>
                      <a:pt x="75" y="260"/>
                    </a:lnTo>
                    <a:lnTo>
                      <a:pt x="66" y="258"/>
                    </a:lnTo>
                    <a:lnTo>
                      <a:pt x="57" y="260"/>
                    </a:lnTo>
                    <a:lnTo>
                      <a:pt x="49" y="261"/>
                    </a:lnTo>
                    <a:lnTo>
                      <a:pt x="43" y="263"/>
                    </a:lnTo>
                    <a:lnTo>
                      <a:pt x="37" y="266"/>
                    </a:lnTo>
                    <a:lnTo>
                      <a:pt x="33" y="270"/>
                    </a:lnTo>
                    <a:lnTo>
                      <a:pt x="30" y="275"/>
                    </a:lnTo>
                    <a:lnTo>
                      <a:pt x="29" y="279"/>
                    </a:lnTo>
                    <a:lnTo>
                      <a:pt x="28" y="284"/>
                    </a:lnTo>
                    <a:lnTo>
                      <a:pt x="28" y="288"/>
                    </a:lnTo>
                    <a:lnTo>
                      <a:pt x="30" y="292"/>
                    </a:lnTo>
                    <a:lnTo>
                      <a:pt x="31" y="296"/>
                    </a:lnTo>
                    <a:lnTo>
                      <a:pt x="34" y="299"/>
                    </a:lnTo>
                    <a:lnTo>
                      <a:pt x="36" y="300"/>
                    </a:lnTo>
                    <a:lnTo>
                      <a:pt x="38" y="301"/>
                    </a:lnTo>
                    <a:lnTo>
                      <a:pt x="42" y="303"/>
                    </a:lnTo>
                    <a:lnTo>
                      <a:pt x="46" y="305"/>
                    </a:lnTo>
                    <a:lnTo>
                      <a:pt x="50" y="307"/>
                    </a:lnTo>
                    <a:lnTo>
                      <a:pt x="56" y="308"/>
                    </a:lnTo>
                    <a:lnTo>
                      <a:pt x="61" y="310"/>
                    </a:lnTo>
                    <a:lnTo>
                      <a:pt x="67" y="311"/>
                    </a:lnTo>
                    <a:lnTo>
                      <a:pt x="74" y="312"/>
                    </a:lnTo>
                    <a:lnTo>
                      <a:pt x="80" y="314"/>
                    </a:lnTo>
                    <a:lnTo>
                      <a:pt x="86" y="315"/>
                    </a:lnTo>
                    <a:lnTo>
                      <a:pt x="91" y="316"/>
                    </a:lnTo>
                    <a:lnTo>
                      <a:pt x="95" y="318"/>
                    </a:lnTo>
                    <a:lnTo>
                      <a:pt x="99" y="320"/>
                    </a:lnTo>
                    <a:lnTo>
                      <a:pt x="102" y="321"/>
                    </a:lnTo>
                    <a:lnTo>
                      <a:pt x="105" y="322"/>
                    </a:lnTo>
                    <a:lnTo>
                      <a:pt x="111" y="325"/>
                    </a:lnTo>
                    <a:lnTo>
                      <a:pt x="118" y="329"/>
                    </a:lnTo>
                    <a:lnTo>
                      <a:pt x="122" y="333"/>
                    </a:lnTo>
                    <a:lnTo>
                      <a:pt x="127" y="339"/>
                    </a:lnTo>
                    <a:lnTo>
                      <a:pt x="130" y="344"/>
                    </a:lnTo>
                    <a:lnTo>
                      <a:pt x="132" y="350"/>
                    </a:lnTo>
                    <a:lnTo>
                      <a:pt x="134" y="356"/>
                    </a:lnTo>
                    <a:lnTo>
                      <a:pt x="134" y="362"/>
                    </a:lnTo>
                    <a:lnTo>
                      <a:pt x="133" y="369"/>
                    </a:lnTo>
                    <a:lnTo>
                      <a:pt x="132" y="375"/>
                    </a:lnTo>
                    <a:lnTo>
                      <a:pt x="130" y="382"/>
                    </a:lnTo>
                    <a:lnTo>
                      <a:pt x="127" y="388"/>
                    </a:lnTo>
                    <a:lnTo>
                      <a:pt x="122" y="393"/>
                    </a:lnTo>
                    <a:lnTo>
                      <a:pt x="117" y="399"/>
                    </a:lnTo>
                    <a:lnTo>
                      <a:pt x="110" y="403"/>
                    </a:lnTo>
                    <a:lnTo>
                      <a:pt x="104" y="406"/>
                    </a:lnTo>
                    <a:lnTo>
                      <a:pt x="101" y="407"/>
                    </a:lnTo>
                    <a:lnTo>
                      <a:pt x="96" y="408"/>
                    </a:lnTo>
                    <a:lnTo>
                      <a:pt x="92" y="410"/>
                    </a:lnTo>
                    <a:lnTo>
                      <a:pt x="89" y="411"/>
                    </a:lnTo>
                    <a:lnTo>
                      <a:pt x="85" y="411"/>
                    </a:lnTo>
                    <a:lnTo>
                      <a:pt x="80" y="412"/>
                    </a:lnTo>
                    <a:lnTo>
                      <a:pt x="76" y="412"/>
                    </a:lnTo>
                    <a:lnTo>
                      <a:pt x="72" y="412"/>
                    </a:lnTo>
                    <a:lnTo>
                      <a:pt x="66" y="412"/>
                    </a:lnTo>
                    <a:lnTo>
                      <a:pt x="61" y="412"/>
                    </a:lnTo>
                    <a:lnTo>
                      <a:pt x="56" y="411"/>
                    </a:lnTo>
                    <a:lnTo>
                      <a:pt x="51" y="411"/>
                    </a:lnTo>
                    <a:lnTo>
                      <a:pt x="46" y="410"/>
                    </a:lnTo>
                    <a:lnTo>
                      <a:pt x="42" y="408"/>
                    </a:lnTo>
                    <a:lnTo>
                      <a:pt x="37" y="407"/>
                    </a:lnTo>
                    <a:lnTo>
                      <a:pt x="33" y="406"/>
                    </a:lnTo>
                    <a:lnTo>
                      <a:pt x="25" y="402"/>
                    </a:lnTo>
                    <a:lnTo>
                      <a:pt x="20" y="397"/>
                    </a:lnTo>
                    <a:lnTo>
                      <a:pt x="14" y="390"/>
                    </a:lnTo>
                    <a:lnTo>
                      <a:pt x="9" y="384"/>
                    </a:lnTo>
                    <a:lnTo>
                      <a:pt x="5" y="376"/>
                    </a:lnTo>
                    <a:lnTo>
                      <a:pt x="2" y="369"/>
                    </a:lnTo>
                    <a:lnTo>
                      <a:pt x="1" y="360"/>
                    </a:lnTo>
                    <a:lnTo>
                      <a:pt x="0" y="3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79" name="Freeform 175"/>
              <p:cNvSpPr>
                <a:spLocks noEditPoints="1"/>
              </p:cNvSpPr>
              <p:nvPr/>
            </p:nvSpPr>
            <p:spPr bwMode="auto">
              <a:xfrm>
                <a:off x="995" y="2084"/>
                <a:ext cx="463" cy="110"/>
              </a:xfrm>
              <a:custGeom>
                <a:avLst/>
                <a:gdLst>
                  <a:gd name="T0" fmla="*/ 0 w 926"/>
                  <a:gd name="T1" fmla="*/ 152 h 221"/>
                  <a:gd name="T2" fmla="*/ 215 w 926"/>
                  <a:gd name="T3" fmla="*/ 125 h 221"/>
                  <a:gd name="T4" fmla="*/ 241 w 926"/>
                  <a:gd name="T5" fmla="*/ 151 h 221"/>
                  <a:gd name="T6" fmla="*/ 283 w 926"/>
                  <a:gd name="T7" fmla="*/ 150 h 221"/>
                  <a:gd name="T8" fmla="*/ 302 w 926"/>
                  <a:gd name="T9" fmla="*/ 129 h 221"/>
                  <a:gd name="T10" fmla="*/ 293 w 926"/>
                  <a:gd name="T11" fmla="*/ 107 h 221"/>
                  <a:gd name="T12" fmla="*/ 249 w 926"/>
                  <a:gd name="T13" fmla="*/ 93 h 221"/>
                  <a:gd name="T14" fmla="*/ 221 w 926"/>
                  <a:gd name="T15" fmla="*/ 84 h 221"/>
                  <a:gd name="T16" fmla="*/ 196 w 926"/>
                  <a:gd name="T17" fmla="*/ 53 h 221"/>
                  <a:gd name="T18" fmla="*/ 212 w 926"/>
                  <a:gd name="T19" fmla="*/ 13 h 221"/>
                  <a:gd name="T20" fmla="*/ 260 w 926"/>
                  <a:gd name="T21" fmla="*/ 0 h 221"/>
                  <a:gd name="T22" fmla="*/ 290 w 926"/>
                  <a:gd name="T23" fmla="*/ 7 h 221"/>
                  <a:gd name="T24" fmla="*/ 320 w 926"/>
                  <a:gd name="T25" fmla="*/ 43 h 221"/>
                  <a:gd name="T26" fmla="*/ 281 w 926"/>
                  <a:gd name="T27" fmla="*/ 25 h 221"/>
                  <a:gd name="T28" fmla="*/ 228 w 926"/>
                  <a:gd name="T29" fmla="*/ 28 h 221"/>
                  <a:gd name="T30" fmla="*/ 222 w 926"/>
                  <a:gd name="T31" fmla="*/ 58 h 221"/>
                  <a:gd name="T32" fmla="*/ 246 w 926"/>
                  <a:gd name="T33" fmla="*/ 70 h 221"/>
                  <a:gd name="T34" fmla="*/ 286 w 926"/>
                  <a:gd name="T35" fmla="*/ 80 h 221"/>
                  <a:gd name="T36" fmla="*/ 317 w 926"/>
                  <a:gd name="T37" fmla="*/ 101 h 221"/>
                  <a:gd name="T38" fmla="*/ 321 w 926"/>
                  <a:gd name="T39" fmla="*/ 144 h 221"/>
                  <a:gd name="T40" fmla="*/ 287 w 926"/>
                  <a:gd name="T41" fmla="*/ 170 h 221"/>
                  <a:gd name="T42" fmla="*/ 257 w 926"/>
                  <a:gd name="T43" fmla="*/ 174 h 221"/>
                  <a:gd name="T44" fmla="*/ 224 w 926"/>
                  <a:gd name="T45" fmla="*/ 168 h 221"/>
                  <a:gd name="T46" fmla="*/ 192 w 926"/>
                  <a:gd name="T47" fmla="*/ 122 h 221"/>
                  <a:gd name="T48" fmla="*/ 360 w 926"/>
                  <a:gd name="T49" fmla="*/ 200 h 221"/>
                  <a:gd name="T50" fmla="*/ 377 w 926"/>
                  <a:gd name="T51" fmla="*/ 193 h 221"/>
                  <a:gd name="T52" fmla="*/ 384 w 926"/>
                  <a:gd name="T53" fmla="*/ 174 h 221"/>
                  <a:gd name="T54" fmla="*/ 391 w 926"/>
                  <a:gd name="T55" fmla="*/ 132 h 221"/>
                  <a:gd name="T56" fmla="*/ 429 w 926"/>
                  <a:gd name="T57" fmla="*/ 48 h 221"/>
                  <a:gd name="T58" fmla="*/ 393 w 926"/>
                  <a:gd name="T59" fmla="*/ 206 h 221"/>
                  <a:gd name="T60" fmla="*/ 366 w 926"/>
                  <a:gd name="T61" fmla="*/ 221 h 221"/>
                  <a:gd name="T62" fmla="*/ 495 w 926"/>
                  <a:gd name="T63" fmla="*/ 48 h 221"/>
                  <a:gd name="T64" fmla="*/ 521 w 926"/>
                  <a:gd name="T65" fmla="*/ 48 h 221"/>
                  <a:gd name="T66" fmla="*/ 557 w 926"/>
                  <a:gd name="T67" fmla="*/ 53 h 221"/>
                  <a:gd name="T68" fmla="*/ 572 w 926"/>
                  <a:gd name="T69" fmla="*/ 77 h 221"/>
                  <a:gd name="T70" fmla="*/ 553 w 926"/>
                  <a:gd name="T71" fmla="*/ 100 h 221"/>
                  <a:gd name="T72" fmla="*/ 544 w 926"/>
                  <a:gd name="T73" fmla="*/ 73 h 221"/>
                  <a:gd name="T74" fmla="*/ 515 w 926"/>
                  <a:gd name="T75" fmla="*/ 70 h 221"/>
                  <a:gd name="T76" fmla="*/ 495 w 926"/>
                  <a:gd name="T77" fmla="*/ 173 h 221"/>
                  <a:gd name="T78" fmla="*/ 691 w 926"/>
                  <a:gd name="T79" fmla="*/ 163 h 221"/>
                  <a:gd name="T80" fmla="*/ 660 w 926"/>
                  <a:gd name="T81" fmla="*/ 174 h 221"/>
                  <a:gd name="T82" fmla="*/ 623 w 926"/>
                  <a:gd name="T83" fmla="*/ 165 h 221"/>
                  <a:gd name="T84" fmla="*/ 599 w 926"/>
                  <a:gd name="T85" fmla="*/ 102 h 221"/>
                  <a:gd name="T86" fmla="*/ 626 w 926"/>
                  <a:gd name="T87" fmla="*/ 55 h 221"/>
                  <a:gd name="T88" fmla="*/ 669 w 926"/>
                  <a:gd name="T89" fmla="*/ 48 h 221"/>
                  <a:gd name="T90" fmla="*/ 698 w 926"/>
                  <a:gd name="T91" fmla="*/ 69 h 221"/>
                  <a:gd name="T92" fmla="*/ 673 w 926"/>
                  <a:gd name="T93" fmla="*/ 73 h 221"/>
                  <a:gd name="T94" fmla="*/ 635 w 926"/>
                  <a:gd name="T95" fmla="*/ 73 h 221"/>
                  <a:gd name="T96" fmla="*/ 622 w 926"/>
                  <a:gd name="T97" fmla="*/ 131 h 221"/>
                  <a:gd name="T98" fmla="*/ 662 w 926"/>
                  <a:gd name="T99" fmla="*/ 154 h 221"/>
                  <a:gd name="T100" fmla="*/ 687 w 926"/>
                  <a:gd name="T101" fmla="*/ 127 h 221"/>
                  <a:gd name="T102" fmla="*/ 758 w 926"/>
                  <a:gd name="T103" fmla="*/ 55 h 221"/>
                  <a:gd name="T104" fmla="*/ 796 w 926"/>
                  <a:gd name="T105" fmla="*/ 48 h 221"/>
                  <a:gd name="T106" fmla="*/ 823 w 926"/>
                  <a:gd name="T107" fmla="*/ 72 h 221"/>
                  <a:gd name="T108" fmla="*/ 805 w 926"/>
                  <a:gd name="T109" fmla="*/ 90 h 221"/>
                  <a:gd name="T110" fmla="*/ 779 w 926"/>
                  <a:gd name="T111" fmla="*/ 68 h 221"/>
                  <a:gd name="T112" fmla="*/ 752 w 926"/>
                  <a:gd name="T113" fmla="*/ 80 h 221"/>
                  <a:gd name="T114" fmla="*/ 726 w 926"/>
                  <a:gd name="T115" fmla="*/ 173 h 221"/>
                  <a:gd name="T116" fmla="*/ 886 w 926"/>
                  <a:gd name="T117" fmla="*/ 54 h 221"/>
                  <a:gd name="T118" fmla="*/ 914 w 926"/>
                  <a:gd name="T119" fmla="*/ 48 h 221"/>
                  <a:gd name="T120" fmla="*/ 902 w 926"/>
                  <a:gd name="T121" fmla="*/ 68 h 221"/>
                  <a:gd name="T122" fmla="*/ 884 w 926"/>
                  <a:gd name="T123" fmla="*/ 79 h 221"/>
                  <a:gd name="T124" fmla="*/ 858 w 926"/>
                  <a:gd name="T125" fmla="*/ 17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6" h="221">
                    <a:moveTo>
                      <a:pt x="0" y="69"/>
                    </a:moveTo>
                    <a:lnTo>
                      <a:pt x="0" y="48"/>
                    </a:lnTo>
                    <a:lnTo>
                      <a:pt x="21" y="48"/>
                    </a:lnTo>
                    <a:lnTo>
                      <a:pt x="21" y="69"/>
                    </a:lnTo>
                    <a:lnTo>
                      <a:pt x="0" y="69"/>
                    </a:lnTo>
                    <a:close/>
                    <a:moveTo>
                      <a:pt x="0" y="173"/>
                    </a:moveTo>
                    <a:lnTo>
                      <a:pt x="0" y="152"/>
                    </a:lnTo>
                    <a:lnTo>
                      <a:pt x="21" y="152"/>
                    </a:lnTo>
                    <a:lnTo>
                      <a:pt x="21" y="173"/>
                    </a:lnTo>
                    <a:lnTo>
                      <a:pt x="0" y="173"/>
                    </a:lnTo>
                    <a:close/>
                    <a:moveTo>
                      <a:pt x="190" y="114"/>
                    </a:moveTo>
                    <a:lnTo>
                      <a:pt x="213" y="114"/>
                    </a:lnTo>
                    <a:lnTo>
                      <a:pt x="214" y="120"/>
                    </a:lnTo>
                    <a:lnTo>
                      <a:pt x="215" y="125"/>
                    </a:lnTo>
                    <a:lnTo>
                      <a:pt x="217" y="131"/>
                    </a:lnTo>
                    <a:lnTo>
                      <a:pt x="220" y="135"/>
                    </a:lnTo>
                    <a:lnTo>
                      <a:pt x="223" y="139"/>
                    </a:lnTo>
                    <a:lnTo>
                      <a:pt x="226" y="144"/>
                    </a:lnTo>
                    <a:lnTo>
                      <a:pt x="230" y="147"/>
                    </a:lnTo>
                    <a:lnTo>
                      <a:pt x="236" y="149"/>
                    </a:lnTo>
                    <a:lnTo>
                      <a:pt x="241" y="151"/>
                    </a:lnTo>
                    <a:lnTo>
                      <a:pt x="247" y="153"/>
                    </a:lnTo>
                    <a:lnTo>
                      <a:pt x="254" y="154"/>
                    </a:lnTo>
                    <a:lnTo>
                      <a:pt x="261" y="154"/>
                    </a:lnTo>
                    <a:lnTo>
                      <a:pt x="268" y="154"/>
                    </a:lnTo>
                    <a:lnTo>
                      <a:pt x="273" y="153"/>
                    </a:lnTo>
                    <a:lnTo>
                      <a:pt x="279" y="152"/>
                    </a:lnTo>
                    <a:lnTo>
                      <a:pt x="283" y="150"/>
                    </a:lnTo>
                    <a:lnTo>
                      <a:pt x="287" y="148"/>
                    </a:lnTo>
                    <a:lnTo>
                      <a:pt x="292" y="146"/>
                    </a:lnTo>
                    <a:lnTo>
                      <a:pt x="295" y="143"/>
                    </a:lnTo>
                    <a:lnTo>
                      <a:pt x="298" y="139"/>
                    </a:lnTo>
                    <a:lnTo>
                      <a:pt x="299" y="136"/>
                    </a:lnTo>
                    <a:lnTo>
                      <a:pt x="301" y="132"/>
                    </a:lnTo>
                    <a:lnTo>
                      <a:pt x="302" y="129"/>
                    </a:lnTo>
                    <a:lnTo>
                      <a:pt x="302" y="125"/>
                    </a:lnTo>
                    <a:lnTo>
                      <a:pt x="302" y="121"/>
                    </a:lnTo>
                    <a:lnTo>
                      <a:pt x="301" y="118"/>
                    </a:lnTo>
                    <a:lnTo>
                      <a:pt x="300" y="115"/>
                    </a:lnTo>
                    <a:lnTo>
                      <a:pt x="298" y="113"/>
                    </a:lnTo>
                    <a:lnTo>
                      <a:pt x="296" y="109"/>
                    </a:lnTo>
                    <a:lnTo>
                      <a:pt x="293" y="107"/>
                    </a:lnTo>
                    <a:lnTo>
                      <a:pt x="288" y="105"/>
                    </a:lnTo>
                    <a:lnTo>
                      <a:pt x="284" y="103"/>
                    </a:lnTo>
                    <a:lnTo>
                      <a:pt x="279" y="101"/>
                    </a:lnTo>
                    <a:lnTo>
                      <a:pt x="272" y="99"/>
                    </a:lnTo>
                    <a:lnTo>
                      <a:pt x="265" y="97"/>
                    </a:lnTo>
                    <a:lnTo>
                      <a:pt x="254" y="94"/>
                    </a:lnTo>
                    <a:lnTo>
                      <a:pt x="249" y="93"/>
                    </a:lnTo>
                    <a:lnTo>
                      <a:pt x="243" y="92"/>
                    </a:lnTo>
                    <a:lnTo>
                      <a:pt x="238" y="90"/>
                    </a:lnTo>
                    <a:lnTo>
                      <a:pt x="233" y="89"/>
                    </a:lnTo>
                    <a:lnTo>
                      <a:pt x="229" y="88"/>
                    </a:lnTo>
                    <a:lnTo>
                      <a:pt x="226" y="86"/>
                    </a:lnTo>
                    <a:lnTo>
                      <a:pt x="223" y="85"/>
                    </a:lnTo>
                    <a:lnTo>
                      <a:pt x="221" y="84"/>
                    </a:lnTo>
                    <a:lnTo>
                      <a:pt x="214" y="80"/>
                    </a:lnTo>
                    <a:lnTo>
                      <a:pt x="210" y="76"/>
                    </a:lnTo>
                    <a:lnTo>
                      <a:pt x="206" y="72"/>
                    </a:lnTo>
                    <a:lnTo>
                      <a:pt x="202" y="68"/>
                    </a:lnTo>
                    <a:lnTo>
                      <a:pt x="199" y="63"/>
                    </a:lnTo>
                    <a:lnTo>
                      <a:pt x="198" y="58"/>
                    </a:lnTo>
                    <a:lnTo>
                      <a:pt x="196" y="53"/>
                    </a:lnTo>
                    <a:lnTo>
                      <a:pt x="196" y="47"/>
                    </a:lnTo>
                    <a:lnTo>
                      <a:pt x="196" y="41"/>
                    </a:lnTo>
                    <a:lnTo>
                      <a:pt x="198" y="34"/>
                    </a:lnTo>
                    <a:lnTo>
                      <a:pt x="200" y="28"/>
                    </a:lnTo>
                    <a:lnTo>
                      <a:pt x="203" y="23"/>
                    </a:lnTo>
                    <a:lnTo>
                      <a:pt x="208" y="18"/>
                    </a:lnTo>
                    <a:lnTo>
                      <a:pt x="212" y="13"/>
                    </a:lnTo>
                    <a:lnTo>
                      <a:pt x="218" y="10"/>
                    </a:lnTo>
                    <a:lnTo>
                      <a:pt x="225" y="7"/>
                    </a:lnTo>
                    <a:lnTo>
                      <a:pt x="232" y="3"/>
                    </a:lnTo>
                    <a:lnTo>
                      <a:pt x="240" y="1"/>
                    </a:lnTo>
                    <a:lnTo>
                      <a:pt x="249" y="0"/>
                    </a:lnTo>
                    <a:lnTo>
                      <a:pt x="256" y="0"/>
                    </a:lnTo>
                    <a:lnTo>
                      <a:pt x="260" y="0"/>
                    </a:lnTo>
                    <a:lnTo>
                      <a:pt x="266" y="0"/>
                    </a:lnTo>
                    <a:lnTo>
                      <a:pt x="270" y="1"/>
                    </a:lnTo>
                    <a:lnTo>
                      <a:pt x="274" y="1"/>
                    </a:lnTo>
                    <a:lnTo>
                      <a:pt x="279" y="2"/>
                    </a:lnTo>
                    <a:lnTo>
                      <a:pt x="283" y="3"/>
                    </a:lnTo>
                    <a:lnTo>
                      <a:pt x="287" y="5"/>
                    </a:lnTo>
                    <a:lnTo>
                      <a:pt x="290" y="7"/>
                    </a:lnTo>
                    <a:lnTo>
                      <a:pt x="297" y="10"/>
                    </a:lnTo>
                    <a:lnTo>
                      <a:pt x="303" y="14"/>
                    </a:lnTo>
                    <a:lnTo>
                      <a:pt x="308" y="18"/>
                    </a:lnTo>
                    <a:lnTo>
                      <a:pt x="312" y="24"/>
                    </a:lnTo>
                    <a:lnTo>
                      <a:pt x="315" y="30"/>
                    </a:lnTo>
                    <a:lnTo>
                      <a:pt x="318" y="37"/>
                    </a:lnTo>
                    <a:lnTo>
                      <a:pt x="320" y="43"/>
                    </a:lnTo>
                    <a:lnTo>
                      <a:pt x="321" y="50"/>
                    </a:lnTo>
                    <a:lnTo>
                      <a:pt x="299" y="50"/>
                    </a:lnTo>
                    <a:lnTo>
                      <a:pt x="297" y="44"/>
                    </a:lnTo>
                    <a:lnTo>
                      <a:pt x="295" y="38"/>
                    </a:lnTo>
                    <a:lnTo>
                      <a:pt x="292" y="32"/>
                    </a:lnTo>
                    <a:lnTo>
                      <a:pt x="287" y="28"/>
                    </a:lnTo>
                    <a:lnTo>
                      <a:pt x="281" y="25"/>
                    </a:lnTo>
                    <a:lnTo>
                      <a:pt x="274" y="23"/>
                    </a:lnTo>
                    <a:lnTo>
                      <a:pt x="266" y="22"/>
                    </a:lnTo>
                    <a:lnTo>
                      <a:pt x="257" y="20"/>
                    </a:lnTo>
                    <a:lnTo>
                      <a:pt x="247" y="22"/>
                    </a:lnTo>
                    <a:lnTo>
                      <a:pt x="240" y="23"/>
                    </a:lnTo>
                    <a:lnTo>
                      <a:pt x="233" y="25"/>
                    </a:lnTo>
                    <a:lnTo>
                      <a:pt x="228" y="28"/>
                    </a:lnTo>
                    <a:lnTo>
                      <a:pt x="224" y="32"/>
                    </a:lnTo>
                    <a:lnTo>
                      <a:pt x="221" y="37"/>
                    </a:lnTo>
                    <a:lnTo>
                      <a:pt x="220" y="41"/>
                    </a:lnTo>
                    <a:lnTo>
                      <a:pt x="218" y="46"/>
                    </a:lnTo>
                    <a:lnTo>
                      <a:pt x="218" y="50"/>
                    </a:lnTo>
                    <a:lnTo>
                      <a:pt x="221" y="54"/>
                    </a:lnTo>
                    <a:lnTo>
                      <a:pt x="222" y="58"/>
                    </a:lnTo>
                    <a:lnTo>
                      <a:pt x="225" y="61"/>
                    </a:lnTo>
                    <a:lnTo>
                      <a:pt x="227" y="62"/>
                    </a:lnTo>
                    <a:lnTo>
                      <a:pt x="229" y="63"/>
                    </a:lnTo>
                    <a:lnTo>
                      <a:pt x="232" y="65"/>
                    </a:lnTo>
                    <a:lnTo>
                      <a:pt x="237" y="67"/>
                    </a:lnTo>
                    <a:lnTo>
                      <a:pt x="241" y="69"/>
                    </a:lnTo>
                    <a:lnTo>
                      <a:pt x="246" y="70"/>
                    </a:lnTo>
                    <a:lnTo>
                      <a:pt x="252" y="72"/>
                    </a:lnTo>
                    <a:lnTo>
                      <a:pt x="258" y="73"/>
                    </a:lnTo>
                    <a:lnTo>
                      <a:pt x="265" y="74"/>
                    </a:lnTo>
                    <a:lnTo>
                      <a:pt x="271" y="76"/>
                    </a:lnTo>
                    <a:lnTo>
                      <a:pt x="277" y="77"/>
                    </a:lnTo>
                    <a:lnTo>
                      <a:pt x="282" y="78"/>
                    </a:lnTo>
                    <a:lnTo>
                      <a:pt x="286" y="80"/>
                    </a:lnTo>
                    <a:lnTo>
                      <a:pt x="289" y="82"/>
                    </a:lnTo>
                    <a:lnTo>
                      <a:pt x="293" y="83"/>
                    </a:lnTo>
                    <a:lnTo>
                      <a:pt x="296" y="84"/>
                    </a:lnTo>
                    <a:lnTo>
                      <a:pt x="302" y="87"/>
                    </a:lnTo>
                    <a:lnTo>
                      <a:pt x="309" y="91"/>
                    </a:lnTo>
                    <a:lnTo>
                      <a:pt x="313" y="95"/>
                    </a:lnTo>
                    <a:lnTo>
                      <a:pt x="317" y="101"/>
                    </a:lnTo>
                    <a:lnTo>
                      <a:pt x="321" y="106"/>
                    </a:lnTo>
                    <a:lnTo>
                      <a:pt x="323" y="112"/>
                    </a:lnTo>
                    <a:lnTo>
                      <a:pt x="325" y="118"/>
                    </a:lnTo>
                    <a:lnTo>
                      <a:pt x="325" y="124"/>
                    </a:lnTo>
                    <a:lnTo>
                      <a:pt x="324" y="131"/>
                    </a:lnTo>
                    <a:lnTo>
                      <a:pt x="323" y="137"/>
                    </a:lnTo>
                    <a:lnTo>
                      <a:pt x="321" y="144"/>
                    </a:lnTo>
                    <a:lnTo>
                      <a:pt x="317" y="150"/>
                    </a:lnTo>
                    <a:lnTo>
                      <a:pt x="313" y="155"/>
                    </a:lnTo>
                    <a:lnTo>
                      <a:pt x="308" y="161"/>
                    </a:lnTo>
                    <a:lnTo>
                      <a:pt x="301" y="165"/>
                    </a:lnTo>
                    <a:lnTo>
                      <a:pt x="295" y="168"/>
                    </a:lnTo>
                    <a:lnTo>
                      <a:pt x="292" y="169"/>
                    </a:lnTo>
                    <a:lnTo>
                      <a:pt x="287" y="170"/>
                    </a:lnTo>
                    <a:lnTo>
                      <a:pt x="283" y="172"/>
                    </a:lnTo>
                    <a:lnTo>
                      <a:pt x="280" y="173"/>
                    </a:lnTo>
                    <a:lnTo>
                      <a:pt x="275" y="173"/>
                    </a:lnTo>
                    <a:lnTo>
                      <a:pt x="271" y="174"/>
                    </a:lnTo>
                    <a:lnTo>
                      <a:pt x="267" y="174"/>
                    </a:lnTo>
                    <a:lnTo>
                      <a:pt x="263" y="174"/>
                    </a:lnTo>
                    <a:lnTo>
                      <a:pt x="257" y="174"/>
                    </a:lnTo>
                    <a:lnTo>
                      <a:pt x="252" y="174"/>
                    </a:lnTo>
                    <a:lnTo>
                      <a:pt x="246" y="173"/>
                    </a:lnTo>
                    <a:lnTo>
                      <a:pt x="242" y="173"/>
                    </a:lnTo>
                    <a:lnTo>
                      <a:pt x="237" y="172"/>
                    </a:lnTo>
                    <a:lnTo>
                      <a:pt x="232" y="170"/>
                    </a:lnTo>
                    <a:lnTo>
                      <a:pt x="228" y="169"/>
                    </a:lnTo>
                    <a:lnTo>
                      <a:pt x="224" y="168"/>
                    </a:lnTo>
                    <a:lnTo>
                      <a:pt x="216" y="164"/>
                    </a:lnTo>
                    <a:lnTo>
                      <a:pt x="211" y="159"/>
                    </a:lnTo>
                    <a:lnTo>
                      <a:pt x="204" y="152"/>
                    </a:lnTo>
                    <a:lnTo>
                      <a:pt x="200" y="146"/>
                    </a:lnTo>
                    <a:lnTo>
                      <a:pt x="196" y="138"/>
                    </a:lnTo>
                    <a:lnTo>
                      <a:pt x="193" y="131"/>
                    </a:lnTo>
                    <a:lnTo>
                      <a:pt x="192" y="122"/>
                    </a:lnTo>
                    <a:lnTo>
                      <a:pt x="190" y="114"/>
                    </a:lnTo>
                    <a:close/>
                    <a:moveTo>
                      <a:pt x="353" y="218"/>
                    </a:moveTo>
                    <a:lnTo>
                      <a:pt x="350" y="198"/>
                    </a:lnTo>
                    <a:lnTo>
                      <a:pt x="353" y="199"/>
                    </a:lnTo>
                    <a:lnTo>
                      <a:pt x="355" y="199"/>
                    </a:lnTo>
                    <a:lnTo>
                      <a:pt x="358" y="200"/>
                    </a:lnTo>
                    <a:lnTo>
                      <a:pt x="360" y="200"/>
                    </a:lnTo>
                    <a:lnTo>
                      <a:pt x="364" y="200"/>
                    </a:lnTo>
                    <a:lnTo>
                      <a:pt x="366" y="199"/>
                    </a:lnTo>
                    <a:lnTo>
                      <a:pt x="369" y="198"/>
                    </a:lnTo>
                    <a:lnTo>
                      <a:pt x="371" y="197"/>
                    </a:lnTo>
                    <a:lnTo>
                      <a:pt x="373" y="196"/>
                    </a:lnTo>
                    <a:lnTo>
                      <a:pt x="374" y="195"/>
                    </a:lnTo>
                    <a:lnTo>
                      <a:pt x="377" y="193"/>
                    </a:lnTo>
                    <a:lnTo>
                      <a:pt x="378" y="191"/>
                    </a:lnTo>
                    <a:lnTo>
                      <a:pt x="379" y="189"/>
                    </a:lnTo>
                    <a:lnTo>
                      <a:pt x="380" y="185"/>
                    </a:lnTo>
                    <a:lnTo>
                      <a:pt x="382" y="181"/>
                    </a:lnTo>
                    <a:lnTo>
                      <a:pt x="383" y="176"/>
                    </a:lnTo>
                    <a:lnTo>
                      <a:pt x="383" y="175"/>
                    </a:lnTo>
                    <a:lnTo>
                      <a:pt x="384" y="174"/>
                    </a:lnTo>
                    <a:lnTo>
                      <a:pt x="384" y="173"/>
                    </a:lnTo>
                    <a:lnTo>
                      <a:pt x="385" y="172"/>
                    </a:lnTo>
                    <a:lnTo>
                      <a:pt x="340" y="48"/>
                    </a:lnTo>
                    <a:lnTo>
                      <a:pt x="361" y="48"/>
                    </a:lnTo>
                    <a:lnTo>
                      <a:pt x="386" y="118"/>
                    </a:lnTo>
                    <a:lnTo>
                      <a:pt x="388" y="124"/>
                    </a:lnTo>
                    <a:lnTo>
                      <a:pt x="391" y="132"/>
                    </a:lnTo>
                    <a:lnTo>
                      <a:pt x="393" y="138"/>
                    </a:lnTo>
                    <a:lnTo>
                      <a:pt x="395" y="146"/>
                    </a:lnTo>
                    <a:lnTo>
                      <a:pt x="397" y="140"/>
                    </a:lnTo>
                    <a:lnTo>
                      <a:pt x="399" y="134"/>
                    </a:lnTo>
                    <a:lnTo>
                      <a:pt x="401" y="128"/>
                    </a:lnTo>
                    <a:lnTo>
                      <a:pt x="404" y="120"/>
                    </a:lnTo>
                    <a:lnTo>
                      <a:pt x="429" y="48"/>
                    </a:lnTo>
                    <a:lnTo>
                      <a:pt x="452" y="48"/>
                    </a:lnTo>
                    <a:lnTo>
                      <a:pt x="406" y="175"/>
                    </a:lnTo>
                    <a:lnTo>
                      <a:pt x="402" y="183"/>
                    </a:lnTo>
                    <a:lnTo>
                      <a:pt x="399" y="191"/>
                    </a:lnTo>
                    <a:lnTo>
                      <a:pt x="397" y="197"/>
                    </a:lnTo>
                    <a:lnTo>
                      <a:pt x="395" y="202"/>
                    </a:lnTo>
                    <a:lnTo>
                      <a:pt x="393" y="206"/>
                    </a:lnTo>
                    <a:lnTo>
                      <a:pt x="389" y="210"/>
                    </a:lnTo>
                    <a:lnTo>
                      <a:pt x="386" y="213"/>
                    </a:lnTo>
                    <a:lnTo>
                      <a:pt x="383" y="215"/>
                    </a:lnTo>
                    <a:lnTo>
                      <a:pt x="379" y="218"/>
                    </a:lnTo>
                    <a:lnTo>
                      <a:pt x="374" y="220"/>
                    </a:lnTo>
                    <a:lnTo>
                      <a:pt x="370" y="221"/>
                    </a:lnTo>
                    <a:lnTo>
                      <a:pt x="366" y="221"/>
                    </a:lnTo>
                    <a:lnTo>
                      <a:pt x="364" y="221"/>
                    </a:lnTo>
                    <a:lnTo>
                      <a:pt x="360" y="220"/>
                    </a:lnTo>
                    <a:lnTo>
                      <a:pt x="357" y="219"/>
                    </a:lnTo>
                    <a:lnTo>
                      <a:pt x="353" y="218"/>
                    </a:lnTo>
                    <a:close/>
                    <a:moveTo>
                      <a:pt x="474" y="173"/>
                    </a:moveTo>
                    <a:lnTo>
                      <a:pt x="474" y="48"/>
                    </a:lnTo>
                    <a:lnTo>
                      <a:pt x="495" y="48"/>
                    </a:lnTo>
                    <a:lnTo>
                      <a:pt x="495" y="67"/>
                    </a:lnTo>
                    <a:lnTo>
                      <a:pt x="498" y="62"/>
                    </a:lnTo>
                    <a:lnTo>
                      <a:pt x="502" y="58"/>
                    </a:lnTo>
                    <a:lnTo>
                      <a:pt x="507" y="55"/>
                    </a:lnTo>
                    <a:lnTo>
                      <a:pt x="511" y="52"/>
                    </a:lnTo>
                    <a:lnTo>
                      <a:pt x="515" y="50"/>
                    </a:lnTo>
                    <a:lnTo>
                      <a:pt x="521" y="48"/>
                    </a:lnTo>
                    <a:lnTo>
                      <a:pt x="527" y="47"/>
                    </a:lnTo>
                    <a:lnTo>
                      <a:pt x="532" y="47"/>
                    </a:lnTo>
                    <a:lnTo>
                      <a:pt x="538" y="47"/>
                    </a:lnTo>
                    <a:lnTo>
                      <a:pt x="543" y="48"/>
                    </a:lnTo>
                    <a:lnTo>
                      <a:pt x="548" y="49"/>
                    </a:lnTo>
                    <a:lnTo>
                      <a:pt x="553" y="50"/>
                    </a:lnTo>
                    <a:lnTo>
                      <a:pt x="557" y="53"/>
                    </a:lnTo>
                    <a:lnTo>
                      <a:pt x="560" y="56"/>
                    </a:lnTo>
                    <a:lnTo>
                      <a:pt x="564" y="58"/>
                    </a:lnTo>
                    <a:lnTo>
                      <a:pt x="566" y="61"/>
                    </a:lnTo>
                    <a:lnTo>
                      <a:pt x="568" y="64"/>
                    </a:lnTo>
                    <a:lnTo>
                      <a:pt x="570" y="69"/>
                    </a:lnTo>
                    <a:lnTo>
                      <a:pt x="571" y="73"/>
                    </a:lnTo>
                    <a:lnTo>
                      <a:pt x="572" y="77"/>
                    </a:lnTo>
                    <a:lnTo>
                      <a:pt x="573" y="80"/>
                    </a:lnTo>
                    <a:lnTo>
                      <a:pt x="573" y="85"/>
                    </a:lnTo>
                    <a:lnTo>
                      <a:pt x="573" y="91"/>
                    </a:lnTo>
                    <a:lnTo>
                      <a:pt x="573" y="98"/>
                    </a:lnTo>
                    <a:lnTo>
                      <a:pt x="573" y="173"/>
                    </a:lnTo>
                    <a:lnTo>
                      <a:pt x="553" y="173"/>
                    </a:lnTo>
                    <a:lnTo>
                      <a:pt x="553" y="100"/>
                    </a:lnTo>
                    <a:lnTo>
                      <a:pt x="553" y="93"/>
                    </a:lnTo>
                    <a:lnTo>
                      <a:pt x="552" y="88"/>
                    </a:lnTo>
                    <a:lnTo>
                      <a:pt x="552" y="84"/>
                    </a:lnTo>
                    <a:lnTo>
                      <a:pt x="551" y="80"/>
                    </a:lnTo>
                    <a:lnTo>
                      <a:pt x="549" y="78"/>
                    </a:lnTo>
                    <a:lnTo>
                      <a:pt x="546" y="75"/>
                    </a:lnTo>
                    <a:lnTo>
                      <a:pt x="544" y="73"/>
                    </a:lnTo>
                    <a:lnTo>
                      <a:pt x="542" y="71"/>
                    </a:lnTo>
                    <a:lnTo>
                      <a:pt x="539" y="70"/>
                    </a:lnTo>
                    <a:lnTo>
                      <a:pt x="535" y="69"/>
                    </a:lnTo>
                    <a:lnTo>
                      <a:pt x="531" y="68"/>
                    </a:lnTo>
                    <a:lnTo>
                      <a:pt x="527" y="68"/>
                    </a:lnTo>
                    <a:lnTo>
                      <a:pt x="521" y="68"/>
                    </a:lnTo>
                    <a:lnTo>
                      <a:pt x="515" y="70"/>
                    </a:lnTo>
                    <a:lnTo>
                      <a:pt x="510" y="72"/>
                    </a:lnTo>
                    <a:lnTo>
                      <a:pt x="505" y="75"/>
                    </a:lnTo>
                    <a:lnTo>
                      <a:pt x="500" y="80"/>
                    </a:lnTo>
                    <a:lnTo>
                      <a:pt x="497" y="88"/>
                    </a:lnTo>
                    <a:lnTo>
                      <a:pt x="496" y="97"/>
                    </a:lnTo>
                    <a:lnTo>
                      <a:pt x="495" y="107"/>
                    </a:lnTo>
                    <a:lnTo>
                      <a:pt x="495" y="173"/>
                    </a:lnTo>
                    <a:lnTo>
                      <a:pt x="474" y="173"/>
                    </a:lnTo>
                    <a:close/>
                    <a:moveTo>
                      <a:pt x="687" y="127"/>
                    </a:moveTo>
                    <a:lnTo>
                      <a:pt x="708" y="131"/>
                    </a:lnTo>
                    <a:lnTo>
                      <a:pt x="706" y="140"/>
                    </a:lnTo>
                    <a:lnTo>
                      <a:pt x="701" y="149"/>
                    </a:lnTo>
                    <a:lnTo>
                      <a:pt x="697" y="157"/>
                    </a:lnTo>
                    <a:lnTo>
                      <a:pt x="691" y="163"/>
                    </a:lnTo>
                    <a:lnTo>
                      <a:pt x="687" y="166"/>
                    </a:lnTo>
                    <a:lnTo>
                      <a:pt x="683" y="168"/>
                    </a:lnTo>
                    <a:lnTo>
                      <a:pt x="679" y="170"/>
                    </a:lnTo>
                    <a:lnTo>
                      <a:pt x="674" y="172"/>
                    </a:lnTo>
                    <a:lnTo>
                      <a:pt x="670" y="173"/>
                    </a:lnTo>
                    <a:lnTo>
                      <a:pt x="666" y="174"/>
                    </a:lnTo>
                    <a:lnTo>
                      <a:pt x="660" y="174"/>
                    </a:lnTo>
                    <a:lnTo>
                      <a:pt x="656" y="174"/>
                    </a:lnTo>
                    <a:lnTo>
                      <a:pt x="650" y="174"/>
                    </a:lnTo>
                    <a:lnTo>
                      <a:pt x="644" y="173"/>
                    </a:lnTo>
                    <a:lnTo>
                      <a:pt x="638" y="172"/>
                    </a:lnTo>
                    <a:lnTo>
                      <a:pt x="632" y="170"/>
                    </a:lnTo>
                    <a:lnTo>
                      <a:pt x="628" y="168"/>
                    </a:lnTo>
                    <a:lnTo>
                      <a:pt x="623" y="165"/>
                    </a:lnTo>
                    <a:lnTo>
                      <a:pt x="620" y="162"/>
                    </a:lnTo>
                    <a:lnTo>
                      <a:pt x="615" y="159"/>
                    </a:lnTo>
                    <a:lnTo>
                      <a:pt x="608" y="150"/>
                    </a:lnTo>
                    <a:lnTo>
                      <a:pt x="603" y="138"/>
                    </a:lnTo>
                    <a:lnTo>
                      <a:pt x="600" y="125"/>
                    </a:lnTo>
                    <a:lnTo>
                      <a:pt x="599" y="112"/>
                    </a:lnTo>
                    <a:lnTo>
                      <a:pt x="599" y="102"/>
                    </a:lnTo>
                    <a:lnTo>
                      <a:pt x="601" y="92"/>
                    </a:lnTo>
                    <a:lnTo>
                      <a:pt x="602" y="85"/>
                    </a:lnTo>
                    <a:lnTo>
                      <a:pt x="606" y="76"/>
                    </a:lnTo>
                    <a:lnTo>
                      <a:pt x="610" y="70"/>
                    </a:lnTo>
                    <a:lnTo>
                      <a:pt x="614" y="63"/>
                    </a:lnTo>
                    <a:lnTo>
                      <a:pt x="620" y="59"/>
                    </a:lnTo>
                    <a:lnTo>
                      <a:pt x="626" y="55"/>
                    </a:lnTo>
                    <a:lnTo>
                      <a:pt x="632" y="52"/>
                    </a:lnTo>
                    <a:lnTo>
                      <a:pt x="640" y="49"/>
                    </a:lnTo>
                    <a:lnTo>
                      <a:pt x="648" y="47"/>
                    </a:lnTo>
                    <a:lnTo>
                      <a:pt x="655" y="47"/>
                    </a:lnTo>
                    <a:lnTo>
                      <a:pt x="659" y="47"/>
                    </a:lnTo>
                    <a:lnTo>
                      <a:pt x="665" y="48"/>
                    </a:lnTo>
                    <a:lnTo>
                      <a:pt x="669" y="48"/>
                    </a:lnTo>
                    <a:lnTo>
                      <a:pt x="673" y="49"/>
                    </a:lnTo>
                    <a:lnTo>
                      <a:pt x="677" y="52"/>
                    </a:lnTo>
                    <a:lnTo>
                      <a:pt x="681" y="53"/>
                    </a:lnTo>
                    <a:lnTo>
                      <a:pt x="684" y="55"/>
                    </a:lnTo>
                    <a:lnTo>
                      <a:pt x="687" y="57"/>
                    </a:lnTo>
                    <a:lnTo>
                      <a:pt x="693" y="62"/>
                    </a:lnTo>
                    <a:lnTo>
                      <a:pt x="698" y="69"/>
                    </a:lnTo>
                    <a:lnTo>
                      <a:pt x="701" y="77"/>
                    </a:lnTo>
                    <a:lnTo>
                      <a:pt x="703" y="86"/>
                    </a:lnTo>
                    <a:lnTo>
                      <a:pt x="683" y="89"/>
                    </a:lnTo>
                    <a:lnTo>
                      <a:pt x="681" y="85"/>
                    </a:lnTo>
                    <a:lnTo>
                      <a:pt x="679" y="79"/>
                    </a:lnTo>
                    <a:lnTo>
                      <a:pt x="677" y="76"/>
                    </a:lnTo>
                    <a:lnTo>
                      <a:pt x="673" y="73"/>
                    </a:lnTo>
                    <a:lnTo>
                      <a:pt x="669" y="71"/>
                    </a:lnTo>
                    <a:lnTo>
                      <a:pt x="665" y="69"/>
                    </a:lnTo>
                    <a:lnTo>
                      <a:pt x="660" y="68"/>
                    </a:lnTo>
                    <a:lnTo>
                      <a:pt x="655" y="68"/>
                    </a:lnTo>
                    <a:lnTo>
                      <a:pt x="648" y="69"/>
                    </a:lnTo>
                    <a:lnTo>
                      <a:pt x="641" y="70"/>
                    </a:lnTo>
                    <a:lnTo>
                      <a:pt x="635" y="73"/>
                    </a:lnTo>
                    <a:lnTo>
                      <a:pt x="629" y="77"/>
                    </a:lnTo>
                    <a:lnTo>
                      <a:pt x="625" y="84"/>
                    </a:lnTo>
                    <a:lnTo>
                      <a:pt x="622" y="91"/>
                    </a:lnTo>
                    <a:lnTo>
                      <a:pt x="621" y="100"/>
                    </a:lnTo>
                    <a:lnTo>
                      <a:pt x="620" y="110"/>
                    </a:lnTo>
                    <a:lnTo>
                      <a:pt x="621" y="121"/>
                    </a:lnTo>
                    <a:lnTo>
                      <a:pt x="622" y="131"/>
                    </a:lnTo>
                    <a:lnTo>
                      <a:pt x="625" y="138"/>
                    </a:lnTo>
                    <a:lnTo>
                      <a:pt x="629" y="144"/>
                    </a:lnTo>
                    <a:lnTo>
                      <a:pt x="635" y="149"/>
                    </a:lnTo>
                    <a:lnTo>
                      <a:pt x="641" y="152"/>
                    </a:lnTo>
                    <a:lnTo>
                      <a:pt x="648" y="153"/>
                    </a:lnTo>
                    <a:lnTo>
                      <a:pt x="655" y="154"/>
                    </a:lnTo>
                    <a:lnTo>
                      <a:pt x="662" y="154"/>
                    </a:lnTo>
                    <a:lnTo>
                      <a:pt x="667" y="152"/>
                    </a:lnTo>
                    <a:lnTo>
                      <a:pt x="671" y="151"/>
                    </a:lnTo>
                    <a:lnTo>
                      <a:pt x="677" y="148"/>
                    </a:lnTo>
                    <a:lnTo>
                      <a:pt x="680" y="144"/>
                    </a:lnTo>
                    <a:lnTo>
                      <a:pt x="683" y="139"/>
                    </a:lnTo>
                    <a:lnTo>
                      <a:pt x="685" y="133"/>
                    </a:lnTo>
                    <a:lnTo>
                      <a:pt x="687" y="127"/>
                    </a:lnTo>
                    <a:close/>
                    <a:moveTo>
                      <a:pt x="726" y="173"/>
                    </a:moveTo>
                    <a:lnTo>
                      <a:pt x="726" y="2"/>
                    </a:lnTo>
                    <a:lnTo>
                      <a:pt x="746" y="2"/>
                    </a:lnTo>
                    <a:lnTo>
                      <a:pt x="746" y="67"/>
                    </a:lnTo>
                    <a:lnTo>
                      <a:pt x="750" y="62"/>
                    </a:lnTo>
                    <a:lnTo>
                      <a:pt x="754" y="58"/>
                    </a:lnTo>
                    <a:lnTo>
                      <a:pt x="758" y="55"/>
                    </a:lnTo>
                    <a:lnTo>
                      <a:pt x="763" y="52"/>
                    </a:lnTo>
                    <a:lnTo>
                      <a:pt x="767" y="50"/>
                    </a:lnTo>
                    <a:lnTo>
                      <a:pt x="772" y="48"/>
                    </a:lnTo>
                    <a:lnTo>
                      <a:pt x="778" y="47"/>
                    </a:lnTo>
                    <a:lnTo>
                      <a:pt x="783" y="47"/>
                    </a:lnTo>
                    <a:lnTo>
                      <a:pt x="789" y="47"/>
                    </a:lnTo>
                    <a:lnTo>
                      <a:pt x="796" y="48"/>
                    </a:lnTo>
                    <a:lnTo>
                      <a:pt x="801" y="50"/>
                    </a:lnTo>
                    <a:lnTo>
                      <a:pt x="807" y="53"/>
                    </a:lnTo>
                    <a:lnTo>
                      <a:pt x="811" y="56"/>
                    </a:lnTo>
                    <a:lnTo>
                      <a:pt x="815" y="59"/>
                    </a:lnTo>
                    <a:lnTo>
                      <a:pt x="819" y="63"/>
                    </a:lnTo>
                    <a:lnTo>
                      <a:pt x="821" y="68"/>
                    </a:lnTo>
                    <a:lnTo>
                      <a:pt x="823" y="72"/>
                    </a:lnTo>
                    <a:lnTo>
                      <a:pt x="824" y="78"/>
                    </a:lnTo>
                    <a:lnTo>
                      <a:pt x="825" y="86"/>
                    </a:lnTo>
                    <a:lnTo>
                      <a:pt x="825" y="94"/>
                    </a:lnTo>
                    <a:lnTo>
                      <a:pt x="825" y="173"/>
                    </a:lnTo>
                    <a:lnTo>
                      <a:pt x="805" y="173"/>
                    </a:lnTo>
                    <a:lnTo>
                      <a:pt x="805" y="97"/>
                    </a:lnTo>
                    <a:lnTo>
                      <a:pt x="805" y="90"/>
                    </a:lnTo>
                    <a:lnTo>
                      <a:pt x="803" y="84"/>
                    </a:lnTo>
                    <a:lnTo>
                      <a:pt x="801" y="78"/>
                    </a:lnTo>
                    <a:lnTo>
                      <a:pt x="798" y="74"/>
                    </a:lnTo>
                    <a:lnTo>
                      <a:pt x="795" y="71"/>
                    </a:lnTo>
                    <a:lnTo>
                      <a:pt x="791" y="69"/>
                    </a:lnTo>
                    <a:lnTo>
                      <a:pt x="785" y="68"/>
                    </a:lnTo>
                    <a:lnTo>
                      <a:pt x="779" y="68"/>
                    </a:lnTo>
                    <a:lnTo>
                      <a:pt x="774" y="68"/>
                    </a:lnTo>
                    <a:lnTo>
                      <a:pt x="770" y="69"/>
                    </a:lnTo>
                    <a:lnTo>
                      <a:pt x="766" y="70"/>
                    </a:lnTo>
                    <a:lnTo>
                      <a:pt x="762" y="72"/>
                    </a:lnTo>
                    <a:lnTo>
                      <a:pt x="757" y="74"/>
                    </a:lnTo>
                    <a:lnTo>
                      <a:pt x="754" y="77"/>
                    </a:lnTo>
                    <a:lnTo>
                      <a:pt x="752" y="80"/>
                    </a:lnTo>
                    <a:lnTo>
                      <a:pt x="750" y="85"/>
                    </a:lnTo>
                    <a:lnTo>
                      <a:pt x="749" y="89"/>
                    </a:lnTo>
                    <a:lnTo>
                      <a:pt x="748" y="94"/>
                    </a:lnTo>
                    <a:lnTo>
                      <a:pt x="746" y="101"/>
                    </a:lnTo>
                    <a:lnTo>
                      <a:pt x="746" y="107"/>
                    </a:lnTo>
                    <a:lnTo>
                      <a:pt x="746" y="173"/>
                    </a:lnTo>
                    <a:lnTo>
                      <a:pt x="726" y="173"/>
                    </a:lnTo>
                    <a:close/>
                    <a:moveTo>
                      <a:pt x="858" y="173"/>
                    </a:moveTo>
                    <a:lnTo>
                      <a:pt x="858" y="48"/>
                    </a:lnTo>
                    <a:lnTo>
                      <a:pt x="876" y="48"/>
                    </a:lnTo>
                    <a:lnTo>
                      <a:pt x="876" y="68"/>
                    </a:lnTo>
                    <a:lnTo>
                      <a:pt x="879" y="62"/>
                    </a:lnTo>
                    <a:lnTo>
                      <a:pt x="883" y="57"/>
                    </a:lnTo>
                    <a:lnTo>
                      <a:pt x="886" y="54"/>
                    </a:lnTo>
                    <a:lnTo>
                      <a:pt x="890" y="50"/>
                    </a:lnTo>
                    <a:lnTo>
                      <a:pt x="893" y="49"/>
                    </a:lnTo>
                    <a:lnTo>
                      <a:pt x="896" y="48"/>
                    </a:lnTo>
                    <a:lnTo>
                      <a:pt x="899" y="47"/>
                    </a:lnTo>
                    <a:lnTo>
                      <a:pt x="903" y="47"/>
                    </a:lnTo>
                    <a:lnTo>
                      <a:pt x="909" y="47"/>
                    </a:lnTo>
                    <a:lnTo>
                      <a:pt x="914" y="48"/>
                    </a:lnTo>
                    <a:lnTo>
                      <a:pt x="921" y="50"/>
                    </a:lnTo>
                    <a:lnTo>
                      <a:pt x="926" y="53"/>
                    </a:lnTo>
                    <a:lnTo>
                      <a:pt x="919" y="72"/>
                    </a:lnTo>
                    <a:lnTo>
                      <a:pt x="914" y="70"/>
                    </a:lnTo>
                    <a:lnTo>
                      <a:pt x="911" y="69"/>
                    </a:lnTo>
                    <a:lnTo>
                      <a:pt x="907" y="68"/>
                    </a:lnTo>
                    <a:lnTo>
                      <a:pt x="902" y="68"/>
                    </a:lnTo>
                    <a:lnTo>
                      <a:pt x="899" y="68"/>
                    </a:lnTo>
                    <a:lnTo>
                      <a:pt x="896" y="69"/>
                    </a:lnTo>
                    <a:lnTo>
                      <a:pt x="893" y="70"/>
                    </a:lnTo>
                    <a:lnTo>
                      <a:pt x="891" y="72"/>
                    </a:lnTo>
                    <a:lnTo>
                      <a:pt x="887" y="74"/>
                    </a:lnTo>
                    <a:lnTo>
                      <a:pt x="885" y="76"/>
                    </a:lnTo>
                    <a:lnTo>
                      <a:pt x="884" y="79"/>
                    </a:lnTo>
                    <a:lnTo>
                      <a:pt x="882" y="83"/>
                    </a:lnTo>
                    <a:lnTo>
                      <a:pt x="881" y="88"/>
                    </a:lnTo>
                    <a:lnTo>
                      <a:pt x="880" y="94"/>
                    </a:lnTo>
                    <a:lnTo>
                      <a:pt x="879" y="101"/>
                    </a:lnTo>
                    <a:lnTo>
                      <a:pt x="879" y="107"/>
                    </a:lnTo>
                    <a:lnTo>
                      <a:pt x="879" y="173"/>
                    </a:lnTo>
                    <a:lnTo>
                      <a:pt x="858"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0" name="Freeform 176"/>
              <p:cNvSpPr>
                <a:spLocks noEditPoints="1"/>
              </p:cNvSpPr>
              <p:nvPr/>
            </p:nvSpPr>
            <p:spPr bwMode="auto">
              <a:xfrm>
                <a:off x="1460" y="2084"/>
                <a:ext cx="941" cy="87"/>
              </a:xfrm>
              <a:custGeom>
                <a:avLst/>
                <a:gdLst>
                  <a:gd name="T0" fmla="*/ 85 w 1881"/>
                  <a:gd name="T1" fmla="*/ 54 h 174"/>
                  <a:gd name="T2" fmla="*/ 65 w 1881"/>
                  <a:gd name="T3" fmla="*/ 174 h 174"/>
                  <a:gd name="T4" fmla="*/ 32 w 1881"/>
                  <a:gd name="T5" fmla="*/ 144 h 174"/>
                  <a:gd name="T6" fmla="*/ 72 w 1881"/>
                  <a:gd name="T7" fmla="*/ 70 h 174"/>
                  <a:gd name="T8" fmla="*/ 177 w 1881"/>
                  <a:gd name="T9" fmla="*/ 52 h 174"/>
                  <a:gd name="T10" fmla="*/ 239 w 1881"/>
                  <a:gd name="T11" fmla="*/ 85 h 174"/>
                  <a:gd name="T12" fmla="*/ 186 w 1881"/>
                  <a:gd name="T13" fmla="*/ 68 h 174"/>
                  <a:gd name="T14" fmla="*/ 293 w 1881"/>
                  <a:gd name="T15" fmla="*/ 173 h 174"/>
                  <a:gd name="T16" fmla="*/ 397 w 1881"/>
                  <a:gd name="T17" fmla="*/ 140 h 174"/>
                  <a:gd name="T18" fmla="*/ 322 w 1881"/>
                  <a:gd name="T19" fmla="*/ 95 h 174"/>
                  <a:gd name="T20" fmla="*/ 361 w 1881"/>
                  <a:gd name="T21" fmla="*/ 47 h 174"/>
                  <a:gd name="T22" fmla="*/ 384 w 1881"/>
                  <a:gd name="T23" fmla="*/ 72 h 174"/>
                  <a:gd name="T24" fmla="*/ 346 w 1881"/>
                  <a:gd name="T25" fmla="*/ 89 h 174"/>
                  <a:gd name="T26" fmla="*/ 419 w 1881"/>
                  <a:gd name="T27" fmla="*/ 135 h 174"/>
                  <a:gd name="T28" fmla="*/ 339 w 1881"/>
                  <a:gd name="T29" fmla="*/ 169 h 174"/>
                  <a:gd name="T30" fmla="*/ 454 w 1881"/>
                  <a:gd name="T31" fmla="*/ 169 h 174"/>
                  <a:gd name="T32" fmla="*/ 470 w 1881"/>
                  <a:gd name="T33" fmla="*/ 104 h 174"/>
                  <a:gd name="T34" fmla="*/ 520 w 1881"/>
                  <a:gd name="T35" fmla="*/ 77 h 174"/>
                  <a:gd name="T36" fmla="*/ 450 w 1881"/>
                  <a:gd name="T37" fmla="*/ 63 h 174"/>
                  <a:gd name="T38" fmla="*/ 541 w 1881"/>
                  <a:gd name="T39" fmla="*/ 67 h 174"/>
                  <a:gd name="T40" fmla="*/ 526 w 1881"/>
                  <a:gd name="T41" fmla="*/ 166 h 174"/>
                  <a:gd name="T42" fmla="*/ 463 w 1881"/>
                  <a:gd name="T43" fmla="*/ 130 h 174"/>
                  <a:gd name="T44" fmla="*/ 509 w 1881"/>
                  <a:gd name="T45" fmla="*/ 148 h 174"/>
                  <a:gd name="T46" fmla="*/ 590 w 1881"/>
                  <a:gd name="T47" fmla="*/ 172 h 174"/>
                  <a:gd name="T48" fmla="*/ 599 w 1881"/>
                  <a:gd name="T49" fmla="*/ 69 h 174"/>
                  <a:gd name="T50" fmla="*/ 643 w 1881"/>
                  <a:gd name="T51" fmla="*/ 23 h 174"/>
                  <a:gd name="T52" fmla="*/ 725 w 1881"/>
                  <a:gd name="T53" fmla="*/ 50 h 174"/>
                  <a:gd name="T54" fmla="*/ 801 w 1881"/>
                  <a:gd name="T55" fmla="*/ 131 h 174"/>
                  <a:gd name="T56" fmla="*/ 705 w 1881"/>
                  <a:gd name="T57" fmla="*/ 159 h 174"/>
                  <a:gd name="T58" fmla="*/ 777 w 1881"/>
                  <a:gd name="T59" fmla="*/ 137 h 174"/>
                  <a:gd name="T60" fmla="*/ 710 w 1881"/>
                  <a:gd name="T61" fmla="*/ 101 h 174"/>
                  <a:gd name="T62" fmla="*/ 911 w 1881"/>
                  <a:gd name="T63" fmla="*/ 53 h 174"/>
                  <a:gd name="T64" fmla="*/ 905 w 1881"/>
                  <a:gd name="T65" fmla="*/ 80 h 174"/>
                  <a:gd name="T66" fmla="*/ 828 w 1881"/>
                  <a:gd name="T67" fmla="*/ 173 h 174"/>
                  <a:gd name="T68" fmla="*/ 1077 w 1881"/>
                  <a:gd name="T69" fmla="*/ 172 h 174"/>
                  <a:gd name="T70" fmla="*/ 1044 w 1881"/>
                  <a:gd name="T71" fmla="*/ 23 h 174"/>
                  <a:gd name="T72" fmla="*/ 1144 w 1881"/>
                  <a:gd name="T73" fmla="*/ 13 h 174"/>
                  <a:gd name="T74" fmla="*/ 1079 w 1881"/>
                  <a:gd name="T75" fmla="*/ 25 h 174"/>
                  <a:gd name="T76" fmla="*/ 1064 w 1881"/>
                  <a:gd name="T77" fmla="*/ 143 h 174"/>
                  <a:gd name="T78" fmla="*/ 1223 w 1881"/>
                  <a:gd name="T79" fmla="*/ 62 h 174"/>
                  <a:gd name="T80" fmla="*/ 1298 w 1881"/>
                  <a:gd name="T81" fmla="*/ 86 h 174"/>
                  <a:gd name="T82" fmla="*/ 1227 w 1881"/>
                  <a:gd name="T83" fmla="*/ 77 h 174"/>
                  <a:gd name="T84" fmla="*/ 1357 w 1881"/>
                  <a:gd name="T85" fmla="*/ 174 h 174"/>
                  <a:gd name="T86" fmla="*/ 1350 w 1881"/>
                  <a:gd name="T87" fmla="*/ 107 h 174"/>
                  <a:gd name="T88" fmla="*/ 1410 w 1881"/>
                  <a:gd name="T89" fmla="*/ 85 h 174"/>
                  <a:gd name="T90" fmla="*/ 1332 w 1881"/>
                  <a:gd name="T91" fmla="*/ 72 h 174"/>
                  <a:gd name="T92" fmla="*/ 1425 w 1881"/>
                  <a:gd name="T93" fmla="*/ 60 h 174"/>
                  <a:gd name="T94" fmla="*/ 1418 w 1881"/>
                  <a:gd name="T95" fmla="*/ 173 h 174"/>
                  <a:gd name="T96" fmla="*/ 1354 w 1881"/>
                  <a:gd name="T97" fmla="*/ 127 h 174"/>
                  <a:gd name="T98" fmla="*/ 1388 w 1881"/>
                  <a:gd name="T99" fmla="*/ 152 h 174"/>
                  <a:gd name="T100" fmla="*/ 1501 w 1881"/>
                  <a:gd name="T101" fmla="*/ 52 h 174"/>
                  <a:gd name="T102" fmla="*/ 1563 w 1881"/>
                  <a:gd name="T103" fmla="*/ 85 h 174"/>
                  <a:gd name="T104" fmla="*/ 1510 w 1881"/>
                  <a:gd name="T105" fmla="*/ 68 h 174"/>
                  <a:gd name="T106" fmla="*/ 1637 w 1881"/>
                  <a:gd name="T107" fmla="*/ 50 h 174"/>
                  <a:gd name="T108" fmla="*/ 1695 w 1881"/>
                  <a:gd name="T109" fmla="*/ 91 h 174"/>
                  <a:gd name="T110" fmla="*/ 1637 w 1881"/>
                  <a:gd name="T111" fmla="*/ 70 h 174"/>
                  <a:gd name="T112" fmla="*/ 1799 w 1881"/>
                  <a:gd name="T113" fmla="*/ 172 h 174"/>
                  <a:gd name="T114" fmla="*/ 1723 w 1881"/>
                  <a:gd name="T115" fmla="*/ 85 h 174"/>
                  <a:gd name="T116" fmla="*/ 1819 w 1881"/>
                  <a:gd name="T117" fmla="*/ 63 h 174"/>
                  <a:gd name="T118" fmla="*/ 1786 w 1881"/>
                  <a:gd name="T119" fmla="*/ 154 h 174"/>
                  <a:gd name="T120" fmla="*/ 1771 w 1881"/>
                  <a:gd name="T121" fmla="*/ 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1" h="174">
                    <a:moveTo>
                      <a:pt x="0" y="110"/>
                    </a:moveTo>
                    <a:lnTo>
                      <a:pt x="1" y="94"/>
                    </a:lnTo>
                    <a:lnTo>
                      <a:pt x="6" y="82"/>
                    </a:lnTo>
                    <a:lnTo>
                      <a:pt x="11" y="70"/>
                    </a:lnTo>
                    <a:lnTo>
                      <a:pt x="20" y="60"/>
                    </a:lnTo>
                    <a:lnTo>
                      <a:pt x="24" y="57"/>
                    </a:lnTo>
                    <a:lnTo>
                      <a:pt x="27" y="55"/>
                    </a:lnTo>
                    <a:lnTo>
                      <a:pt x="32" y="53"/>
                    </a:lnTo>
                    <a:lnTo>
                      <a:pt x="37" y="50"/>
                    </a:lnTo>
                    <a:lnTo>
                      <a:pt x="41" y="49"/>
                    </a:lnTo>
                    <a:lnTo>
                      <a:pt x="47" y="48"/>
                    </a:lnTo>
                    <a:lnTo>
                      <a:pt x="52" y="47"/>
                    </a:lnTo>
                    <a:lnTo>
                      <a:pt x="57" y="47"/>
                    </a:lnTo>
                    <a:lnTo>
                      <a:pt x="64" y="47"/>
                    </a:lnTo>
                    <a:lnTo>
                      <a:pt x="69" y="48"/>
                    </a:lnTo>
                    <a:lnTo>
                      <a:pt x="75" y="49"/>
                    </a:lnTo>
                    <a:lnTo>
                      <a:pt x="80" y="52"/>
                    </a:lnTo>
                    <a:lnTo>
                      <a:pt x="85" y="54"/>
                    </a:lnTo>
                    <a:lnTo>
                      <a:pt x="90" y="56"/>
                    </a:lnTo>
                    <a:lnTo>
                      <a:pt x="94" y="59"/>
                    </a:lnTo>
                    <a:lnTo>
                      <a:pt x="98" y="63"/>
                    </a:lnTo>
                    <a:lnTo>
                      <a:pt x="106" y="72"/>
                    </a:lnTo>
                    <a:lnTo>
                      <a:pt x="110" y="83"/>
                    </a:lnTo>
                    <a:lnTo>
                      <a:pt x="113" y="95"/>
                    </a:lnTo>
                    <a:lnTo>
                      <a:pt x="114" y="109"/>
                    </a:lnTo>
                    <a:lnTo>
                      <a:pt x="114" y="121"/>
                    </a:lnTo>
                    <a:lnTo>
                      <a:pt x="112" y="131"/>
                    </a:lnTo>
                    <a:lnTo>
                      <a:pt x="110" y="139"/>
                    </a:lnTo>
                    <a:lnTo>
                      <a:pt x="107" y="147"/>
                    </a:lnTo>
                    <a:lnTo>
                      <a:pt x="104" y="153"/>
                    </a:lnTo>
                    <a:lnTo>
                      <a:pt x="98" y="159"/>
                    </a:lnTo>
                    <a:lnTo>
                      <a:pt x="93" y="163"/>
                    </a:lnTo>
                    <a:lnTo>
                      <a:pt x="86" y="167"/>
                    </a:lnTo>
                    <a:lnTo>
                      <a:pt x="80" y="170"/>
                    </a:lnTo>
                    <a:lnTo>
                      <a:pt x="72" y="173"/>
                    </a:lnTo>
                    <a:lnTo>
                      <a:pt x="65" y="174"/>
                    </a:lnTo>
                    <a:lnTo>
                      <a:pt x="57" y="174"/>
                    </a:lnTo>
                    <a:lnTo>
                      <a:pt x="51" y="174"/>
                    </a:lnTo>
                    <a:lnTo>
                      <a:pt x="46" y="173"/>
                    </a:lnTo>
                    <a:lnTo>
                      <a:pt x="39" y="172"/>
                    </a:lnTo>
                    <a:lnTo>
                      <a:pt x="34" y="170"/>
                    </a:lnTo>
                    <a:lnTo>
                      <a:pt x="29" y="168"/>
                    </a:lnTo>
                    <a:lnTo>
                      <a:pt x="24" y="165"/>
                    </a:lnTo>
                    <a:lnTo>
                      <a:pt x="21" y="162"/>
                    </a:lnTo>
                    <a:lnTo>
                      <a:pt x="17" y="159"/>
                    </a:lnTo>
                    <a:lnTo>
                      <a:pt x="9" y="150"/>
                    </a:lnTo>
                    <a:lnTo>
                      <a:pt x="5" y="138"/>
                    </a:lnTo>
                    <a:lnTo>
                      <a:pt x="1" y="125"/>
                    </a:lnTo>
                    <a:lnTo>
                      <a:pt x="0" y="110"/>
                    </a:lnTo>
                    <a:close/>
                    <a:moveTo>
                      <a:pt x="21" y="110"/>
                    </a:moveTo>
                    <a:lnTo>
                      <a:pt x="22" y="121"/>
                    </a:lnTo>
                    <a:lnTo>
                      <a:pt x="24" y="130"/>
                    </a:lnTo>
                    <a:lnTo>
                      <a:pt x="27" y="137"/>
                    </a:lnTo>
                    <a:lnTo>
                      <a:pt x="32" y="144"/>
                    </a:lnTo>
                    <a:lnTo>
                      <a:pt x="37" y="149"/>
                    </a:lnTo>
                    <a:lnTo>
                      <a:pt x="43" y="152"/>
                    </a:lnTo>
                    <a:lnTo>
                      <a:pt x="50" y="153"/>
                    </a:lnTo>
                    <a:lnTo>
                      <a:pt x="57" y="154"/>
                    </a:lnTo>
                    <a:lnTo>
                      <a:pt x="65" y="153"/>
                    </a:lnTo>
                    <a:lnTo>
                      <a:pt x="72" y="152"/>
                    </a:lnTo>
                    <a:lnTo>
                      <a:pt x="78" y="149"/>
                    </a:lnTo>
                    <a:lnTo>
                      <a:pt x="83" y="144"/>
                    </a:lnTo>
                    <a:lnTo>
                      <a:pt x="89" y="137"/>
                    </a:lnTo>
                    <a:lnTo>
                      <a:pt x="92" y="130"/>
                    </a:lnTo>
                    <a:lnTo>
                      <a:pt x="93" y="121"/>
                    </a:lnTo>
                    <a:lnTo>
                      <a:pt x="94" y="110"/>
                    </a:lnTo>
                    <a:lnTo>
                      <a:pt x="93" y="101"/>
                    </a:lnTo>
                    <a:lnTo>
                      <a:pt x="92" y="92"/>
                    </a:lnTo>
                    <a:lnTo>
                      <a:pt x="89" y="85"/>
                    </a:lnTo>
                    <a:lnTo>
                      <a:pt x="83" y="78"/>
                    </a:lnTo>
                    <a:lnTo>
                      <a:pt x="78" y="73"/>
                    </a:lnTo>
                    <a:lnTo>
                      <a:pt x="72" y="70"/>
                    </a:lnTo>
                    <a:lnTo>
                      <a:pt x="65" y="69"/>
                    </a:lnTo>
                    <a:lnTo>
                      <a:pt x="57" y="68"/>
                    </a:lnTo>
                    <a:lnTo>
                      <a:pt x="50" y="69"/>
                    </a:lnTo>
                    <a:lnTo>
                      <a:pt x="43" y="70"/>
                    </a:lnTo>
                    <a:lnTo>
                      <a:pt x="37" y="73"/>
                    </a:lnTo>
                    <a:lnTo>
                      <a:pt x="32" y="78"/>
                    </a:lnTo>
                    <a:lnTo>
                      <a:pt x="27" y="84"/>
                    </a:lnTo>
                    <a:lnTo>
                      <a:pt x="24" y="91"/>
                    </a:lnTo>
                    <a:lnTo>
                      <a:pt x="22" y="101"/>
                    </a:lnTo>
                    <a:lnTo>
                      <a:pt x="21" y="110"/>
                    </a:lnTo>
                    <a:close/>
                    <a:moveTo>
                      <a:pt x="140" y="173"/>
                    </a:moveTo>
                    <a:lnTo>
                      <a:pt x="140" y="48"/>
                    </a:lnTo>
                    <a:lnTo>
                      <a:pt x="161" y="48"/>
                    </a:lnTo>
                    <a:lnTo>
                      <a:pt x="161" y="67"/>
                    </a:lnTo>
                    <a:lnTo>
                      <a:pt x="164" y="62"/>
                    </a:lnTo>
                    <a:lnTo>
                      <a:pt x="168" y="58"/>
                    </a:lnTo>
                    <a:lnTo>
                      <a:pt x="172" y="55"/>
                    </a:lnTo>
                    <a:lnTo>
                      <a:pt x="177" y="52"/>
                    </a:lnTo>
                    <a:lnTo>
                      <a:pt x="181" y="50"/>
                    </a:lnTo>
                    <a:lnTo>
                      <a:pt x="186" y="48"/>
                    </a:lnTo>
                    <a:lnTo>
                      <a:pt x="193" y="47"/>
                    </a:lnTo>
                    <a:lnTo>
                      <a:pt x="198" y="47"/>
                    </a:lnTo>
                    <a:lnTo>
                      <a:pt x="204" y="47"/>
                    </a:lnTo>
                    <a:lnTo>
                      <a:pt x="209" y="48"/>
                    </a:lnTo>
                    <a:lnTo>
                      <a:pt x="213" y="49"/>
                    </a:lnTo>
                    <a:lnTo>
                      <a:pt x="219" y="50"/>
                    </a:lnTo>
                    <a:lnTo>
                      <a:pt x="223" y="53"/>
                    </a:lnTo>
                    <a:lnTo>
                      <a:pt x="226" y="56"/>
                    </a:lnTo>
                    <a:lnTo>
                      <a:pt x="229" y="58"/>
                    </a:lnTo>
                    <a:lnTo>
                      <a:pt x="232" y="61"/>
                    </a:lnTo>
                    <a:lnTo>
                      <a:pt x="234" y="64"/>
                    </a:lnTo>
                    <a:lnTo>
                      <a:pt x="236" y="69"/>
                    </a:lnTo>
                    <a:lnTo>
                      <a:pt x="237" y="73"/>
                    </a:lnTo>
                    <a:lnTo>
                      <a:pt x="238" y="77"/>
                    </a:lnTo>
                    <a:lnTo>
                      <a:pt x="239" y="80"/>
                    </a:lnTo>
                    <a:lnTo>
                      <a:pt x="239" y="85"/>
                    </a:lnTo>
                    <a:lnTo>
                      <a:pt x="239" y="91"/>
                    </a:lnTo>
                    <a:lnTo>
                      <a:pt x="239" y="98"/>
                    </a:lnTo>
                    <a:lnTo>
                      <a:pt x="239" y="173"/>
                    </a:lnTo>
                    <a:lnTo>
                      <a:pt x="219" y="173"/>
                    </a:lnTo>
                    <a:lnTo>
                      <a:pt x="219" y="100"/>
                    </a:lnTo>
                    <a:lnTo>
                      <a:pt x="219" y="93"/>
                    </a:lnTo>
                    <a:lnTo>
                      <a:pt x="218" y="88"/>
                    </a:lnTo>
                    <a:lnTo>
                      <a:pt x="218" y="84"/>
                    </a:lnTo>
                    <a:lnTo>
                      <a:pt x="217" y="80"/>
                    </a:lnTo>
                    <a:lnTo>
                      <a:pt x="214" y="78"/>
                    </a:lnTo>
                    <a:lnTo>
                      <a:pt x="212" y="75"/>
                    </a:lnTo>
                    <a:lnTo>
                      <a:pt x="210" y="73"/>
                    </a:lnTo>
                    <a:lnTo>
                      <a:pt x="208" y="71"/>
                    </a:lnTo>
                    <a:lnTo>
                      <a:pt x="205" y="70"/>
                    </a:lnTo>
                    <a:lnTo>
                      <a:pt x="200" y="69"/>
                    </a:lnTo>
                    <a:lnTo>
                      <a:pt x="197" y="68"/>
                    </a:lnTo>
                    <a:lnTo>
                      <a:pt x="193" y="68"/>
                    </a:lnTo>
                    <a:lnTo>
                      <a:pt x="186" y="68"/>
                    </a:lnTo>
                    <a:lnTo>
                      <a:pt x="181" y="70"/>
                    </a:lnTo>
                    <a:lnTo>
                      <a:pt x="176" y="72"/>
                    </a:lnTo>
                    <a:lnTo>
                      <a:pt x="170" y="75"/>
                    </a:lnTo>
                    <a:lnTo>
                      <a:pt x="166" y="80"/>
                    </a:lnTo>
                    <a:lnTo>
                      <a:pt x="163" y="88"/>
                    </a:lnTo>
                    <a:lnTo>
                      <a:pt x="162" y="97"/>
                    </a:lnTo>
                    <a:lnTo>
                      <a:pt x="161" y="107"/>
                    </a:lnTo>
                    <a:lnTo>
                      <a:pt x="161" y="173"/>
                    </a:lnTo>
                    <a:lnTo>
                      <a:pt x="140" y="173"/>
                    </a:lnTo>
                    <a:close/>
                    <a:moveTo>
                      <a:pt x="272" y="23"/>
                    </a:moveTo>
                    <a:lnTo>
                      <a:pt x="272" y="2"/>
                    </a:lnTo>
                    <a:lnTo>
                      <a:pt x="293" y="2"/>
                    </a:lnTo>
                    <a:lnTo>
                      <a:pt x="293" y="23"/>
                    </a:lnTo>
                    <a:lnTo>
                      <a:pt x="272" y="23"/>
                    </a:lnTo>
                    <a:close/>
                    <a:moveTo>
                      <a:pt x="272" y="173"/>
                    </a:moveTo>
                    <a:lnTo>
                      <a:pt x="272" y="48"/>
                    </a:lnTo>
                    <a:lnTo>
                      <a:pt x="293" y="48"/>
                    </a:lnTo>
                    <a:lnTo>
                      <a:pt x="293" y="173"/>
                    </a:lnTo>
                    <a:lnTo>
                      <a:pt x="272" y="173"/>
                    </a:lnTo>
                    <a:close/>
                    <a:moveTo>
                      <a:pt x="315" y="136"/>
                    </a:moveTo>
                    <a:lnTo>
                      <a:pt x="337" y="132"/>
                    </a:lnTo>
                    <a:lnTo>
                      <a:pt x="338" y="137"/>
                    </a:lnTo>
                    <a:lnTo>
                      <a:pt x="340" y="142"/>
                    </a:lnTo>
                    <a:lnTo>
                      <a:pt x="343" y="146"/>
                    </a:lnTo>
                    <a:lnTo>
                      <a:pt x="347" y="149"/>
                    </a:lnTo>
                    <a:lnTo>
                      <a:pt x="351" y="151"/>
                    </a:lnTo>
                    <a:lnTo>
                      <a:pt x="356" y="153"/>
                    </a:lnTo>
                    <a:lnTo>
                      <a:pt x="363" y="154"/>
                    </a:lnTo>
                    <a:lnTo>
                      <a:pt x="369" y="154"/>
                    </a:lnTo>
                    <a:lnTo>
                      <a:pt x="376" y="154"/>
                    </a:lnTo>
                    <a:lnTo>
                      <a:pt x="382" y="153"/>
                    </a:lnTo>
                    <a:lnTo>
                      <a:pt x="386" y="151"/>
                    </a:lnTo>
                    <a:lnTo>
                      <a:pt x="391" y="149"/>
                    </a:lnTo>
                    <a:lnTo>
                      <a:pt x="394" y="147"/>
                    </a:lnTo>
                    <a:lnTo>
                      <a:pt x="396" y="144"/>
                    </a:lnTo>
                    <a:lnTo>
                      <a:pt x="397" y="140"/>
                    </a:lnTo>
                    <a:lnTo>
                      <a:pt x="398" y="137"/>
                    </a:lnTo>
                    <a:lnTo>
                      <a:pt x="397" y="135"/>
                    </a:lnTo>
                    <a:lnTo>
                      <a:pt x="396" y="132"/>
                    </a:lnTo>
                    <a:lnTo>
                      <a:pt x="394" y="130"/>
                    </a:lnTo>
                    <a:lnTo>
                      <a:pt x="391" y="128"/>
                    </a:lnTo>
                    <a:lnTo>
                      <a:pt x="388" y="127"/>
                    </a:lnTo>
                    <a:lnTo>
                      <a:pt x="383" y="125"/>
                    </a:lnTo>
                    <a:lnTo>
                      <a:pt x="377" y="123"/>
                    </a:lnTo>
                    <a:lnTo>
                      <a:pt x="369" y="122"/>
                    </a:lnTo>
                    <a:lnTo>
                      <a:pt x="359" y="119"/>
                    </a:lnTo>
                    <a:lnTo>
                      <a:pt x="350" y="117"/>
                    </a:lnTo>
                    <a:lnTo>
                      <a:pt x="343" y="114"/>
                    </a:lnTo>
                    <a:lnTo>
                      <a:pt x="338" y="112"/>
                    </a:lnTo>
                    <a:lnTo>
                      <a:pt x="334" y="109"/>
                    </a:lnTo>
                    <a:lnTo>
                      <a:pt x="329" y="107"/>
                    </a:lnTo>
                    <a:lnTo>
                      <a:pt x="326" y="104"/>
                    </a:lnTo>
                    <a:lnTo>
                      <a:pt x="324" y="100"/>
                    </a:lnTo>
                    <a:lnTo>
                      <a:pt x="322" y="95"/>
                    </a:lnTo>
                    <a:lnTo>
                      <a:pt x="321" y="91"/>
                    </a:lnTo>
                    <a:lnTo>
                      <a:pt x="320" y="87"/>
                    </a:lnTo>
                    <a:lnTo>
                      <a:pt x="320" y="83"/>
                    </a:lnTo>
                    <a:lnTo>
                      <a:pt x="320" y="78"/>
                    </a:lnTo>
                    <a:lnTo>
                      <a:pt x="321" y="75"/>
                    </a:lnTo>
                    <a:lnTo>
                      <a:pt x="322" y="71"/>
                    </a:lnTo>
                    <a:lnTo>
                      <a:pt x="323" y="68"/>
                    </a:lnTo>
                    <a:lnTo>
                      <a:pt x="325" y="64"/>
                    </a:lnTo>
                    <a:lnTo>
                      <a:pt x="328" y="61"/>
                    </a:lnTo>
                    <a:lnTo>
                      <a:pt x="331" y="58"/>
                    </a:lnTo>
                    <a:lnTo>
                      <a:pt x="334" y="56"/>
                    </a:lnTo>
                    <a:lnTo>
                      <a:pt x="336" y="54"/>
                    </a:lnTo>
                    <a:lnTo>
                      <a:pt x="339" y="53"/>
                    </a:lnTo>
                    <a:lnTo>
                      <a:pt x="342" y="50"/>
                    </a:lnTo>
                    <a:lnTo>
                      <a:pt x="347" y="49"/>
                    </a:lnTo>
                    <a:lnTo>
                      <a:pt x="351" y="48"/>
                    </a:lnTo>
                    <a:lnTo>
                      <a:pt x="355" y="47"/>
                    </a:lnTo>
                    <a:lnTo>
                      <a:pt x="361" y="47"/>
                    </a:lnTo>
                    <a:lnTo>
                      <a:pt x="365" y="47"/>
                    </a:lnTo>
                    <a:lnTo>
                      <a:pt x="371" y="47"/>
                    </a:lnTo>
                    <a:lnTo>
                      <a:pt x="378" y="48"/>
                    </a:lnTo>
                    <a:lnTo>
                      <a:pt x="384" y="49"/>
                    </a:lnTo>
                    <a:lnTo>
                      <a:pt x="390" y="52"/>
                    </a:lnTo>
                    <a:lnTo>
                      <a:pt x="395" y="54"/>
                    </a:lnTo>
                    <a:lnTo>
                      <a:pt x="399" y="56"/>
                    </a:lnTo>
                    <a:lnTo>
                      <a:pt x="403" y="59"/>
                    </a:lnTo>
                    <a:lnTo>
                      <a:pt x="406" y="62"/>
                    </a:lnTo>
                    <a:lnTo>
                      <a:pt x="408" y="67"/>
                    </a:lnTo>
                    <a:lnTo>
                      <a:pt x="410" y="71"/>
                    </a:lnTo>
                    <a:lnTo>
                      <a:pt x="411" y="76"/>
                    </a:lnTo>
                    <a:lnTo>
                      <a:pt x="413" y="83"/>
                    </a:lnTo>
                    <a:lnTo>
                      <a:pt x="393" y="86"/>
                    </a:lnTo>
                    <a:lnTo>
                      <a:pt x="392" y="82"/>
                    </a:lnTo>
                    <a:lnTo>
                      <a:pt x="390" y="78"/>
                    </a:lnTo>
                    <a:lnTo>
                      <a:pt x="388" y="75"/>
                    </a:lnTo>
                    <a:lnTo>
                      <a:pt x="384" y="72"/>
                    </a:lnTo>
                    <a:lnTo>
                      <a:pt x="381" y="70"/>
                    </a:lnTo>
                    <a:lnTo>
                      <a:pt x="377" y="69"/>
                    </a:lnTo>
                    <a:lnTo>
                      <a:pt x="371" y="68"/>
                    </a:lnTo>
                    <a:lnTo>
                      <a:pt x="366" y="68"/>
                    </a:lnTo>
                    <a:lnTo>
                      <a:pt x="360" y="68"/>
                    </a:lnTo>
                    <a:lnTo>
                      <a:pt x="354" y="69"/>
                    </a:lnTo>
                    <a:lnTo>
                      <a:pt x="350" y="70"/>
                    </a:lnTo>
                    <a:lnTo>
                      <a:pt x="347" y="71"/>
                    </a:lnTo>
                    <a:lnTo>
                      <a:pt x="343" y="73"/>
                    </a:lnTo>
                    <a:lnTo>
                      <a:pt x="342" y="75"/>
                    </a:lnTo>
                    <a:lnTo>
                      <a:pt x="340" y="78"/>
                    </a:lnTo>
                    <a:lnTo>
                      <a:pt x="340" y="80"/>
                    </a:lnTo>
                    <a:lnTo>
                      <a:pt x="340" y="82"/>
                    </a:lnTo>
                    <a:lnTo>
                      <a:pt x="341" y="84"/>
                    </a:lnTo>
                    <a:lnTo>
                      <a:pt x="341" y="85"/>
                    </a:lnTo>
                    <a:lnTo>
                      <a:pt x="342" y="87"/>
                    </a:lnTo>
                    <a:lnTo>
                      <a:pt x="345" y="88"/>
                    </a:lnTo>
                    <a:lnTo>
                      <a:pt x="346" y="89"/>
                    </a:lnTo>
                    <a:lnTo>
                      <a:pt x="348" y="91"/>
                    </a:lnTo>
                    <a:lnTo>
                      <a:pt x="351" y="92"/>
                    </a:lnTo>
                    <a:lnTo>
                      <a:pt x="353" y="92"/>
                    </a:lnTo>
                    <a:lnTo>
                      <a:pt x="356" y="93"/>
                    </a:lnTo>
                    <a:lnTo>
                      <a:pt x="362" y="95"/>
                    </a:lnTo>
                    <a:lnTo>
                      <a:pt x="368" y="97"/>
                    </a:lnTo>
                    <a:lnTo>
                      <a:pt x="379" y="100"/>
                    </a:lnTo>
                    <a:lnTo>
                      <a:pt x="388" y="102"/>
                    </a:lnTo>
                    <a:lnTo>
                      <a:pt x="394" y="104"/>
                    </a:lnTo>
                    <a:lnTo>
                      <a:pt x="399" y="106"/>
                    </a:lnTo>
                    <a:lnTo>
                      <a:pt x="404" y="108"/>
                    </a:lnTo>
                    <a:lnTo>
                      <a:pt x="407" y="110"/>
                    </a:lnTo>
                    <a:lnTo>
                      <a:pt x="410" y="114"/>
                    </a:lnTo>
                    <a:lnTo>
                      <a:pt x="413" y="117"/>
                    </a:lnTo>
                    <a:lnTo>
                      <a:pt x="416" y="121"/>
                    </a:lnTo>
                    <a:lnTo>
                      <a:pt x="418" y="125"/>
                    </a:lnTo>
                    <a:lnTo>
                      <a:pt x="419" y="131"/>
                    </a:lnTo>
                    <a:lnTo>
                      <a:pt x="419" y="135"/>
                    </a:lnTo>
                    <a:lnTo>
                      <a:pt x="419" y="140"/>
                    </a:lnTo>
                    <a:lnTo>
                      <a:pt x="418" y="146"/>
                    </a:lnTo>
                    <a:lnTo>
                      <a:pt x="416" y="150"/>
                    </a:lnTo>
                    <a:lnTo>
                      <a:pt x="412" y="155"/>
                    </a:lnTo>
                    <a:lnTo>
                      <a:pt x="409" y="160"/>
                    </a:lnTo>
                    <a:lnTo>
                      <a:pt x="405" y="164"/>
                    </a:lnTo>
                    <a:lnTo>
                      <a:pt x="400" y="167"/>
                    </a:lnTo>
                    <a:lnTo>
                      <a:pt x="395" y="169"/>
                    </a:lnTo>
                    <a:lnTo>
                      <a:pt x="389" y="172"/>
                    </a:lnTo>
                    <a:lnTo>
                      <a:pt x="382" y="173"/>
                    </a:lnTo>
                    <a:lnTo>
                      <a:pt x="376" y="174"/>
                    </a:lnTo>
                    <a:lnTo>
                      <a:pt x="369" y="174"/>
                    </a:lnTo>
                    <a:lnTo>
                      <a:pt x="364" y="174"/>
                    </a:lnTo>
                    <a:lnTo>
                      <a:pt x="357" y="174"/>
                    </a:lnTo>
                    <a:lnTo>
                      <a:pt x="352" y="173"/>
                    </a:lnTo>
                    <a:lnTo>
                      <a:pt x="348" y="172"/>
                    </a:lnTo>
                    <a:lnTo>
                      <a:pt x="343" y="170"/>
                    </a:lnTo>
                    <a:lnTo>
                      <a:pt x="339" y="169"/>
                    </a:lnTo>
                    <a:lnTo>
                      <a:pt x="335" y="167"/>
                    </a:lnTo>
                    <a:lnTo>
                      <a:pt x="332" y="165"/>
                    </a:lnTo>
                    <a:lnTo>
                      <a:pt x="326" y="160"/>
                    </a:lnTo>
                    <a:lnTo>
                      <a:pt x="322" y="153"/>
                    </a:lnTo>
                    <a:lnTo>
                      <a:pt x="319" y="145"/>
                    </a:lnTo>
                    <a:lnTo>
                      <a:pt x="315" y="136"/>
                    </a:lnTo>
                    <a:close/>
                    <a:moveTo>
                      <a:pt x="525" y="159"/>
                    </a:moveTo>
                    <a:lnTo>
                      <a:pt x="519" y="163"/>
                    </a:lnTo>
                    <a:lnTo>
                      <a:pt x="513" y="166"/>
                    </a:lnTo>
                    <a:lnTo>
                      <a:pt x="507" y="169"/>
                    </a:lnTo>
                    <a:lnTo>
                      <a:pt x="502" y="172"/>
                    </a:lnTo>
                    <a:lnTo>
                      <a:pt x="496" y="173"/>
                    </a:lnTo>
                    <a:lnTo>
                      <a:pt x="491" y="173"/>
                    </a:lnTo>
                    <a:lnTo>
                      <a:pt x="485" y="174"/>
                    </a:lnTo>
                    <a:lnTo>
                      <a:pt x="479" y="174"/>
                    </a:lnTo>
                    <a:lnTo>
                      <a:pt x="469" y="174"/>
                    </a:lnTo>
                    <a:lnTo>
                      <a:pt x="462" y="172"/>
                    </a:lnTo>
                    <a:lnTo>
                      <a:pt x="454" y="169"/>
                    </a:lnTo>
                    <a:lnTo>
                      <a:pt x="448" y="165"/>
                    </a:lnTo>
                    <a:lnTo>
                      <a:pt x="443" y="160"/>
                    </a:lnTo>
                    <a:lnTo>
                      <a:pt x="440" y="154"/>
                    </a:lnTo>
                    <a:lnTo>
                      <a:pt x="438" y="148"/>
                    </a:lnTo>
                    <a:lnTo>
                      <a:pt x="437" y="140"/>
                    </a:lnTo>
                    <a:lnTo>
                      <a:pt x="437" y="136"/>
                    </a:lnTo>
                    <a:lnTo>
                      <a:pt x="438" y="132"/>
                    </a:lnTo>
                    <a:lnTo>
                      <a:pt x="439" y="128"/>
                    </a:lnTo>
                    <a:lnTo>
                      <a:pt x="441" y="124"/>
                    </a:lnTo>
                    <a:lnTo>
                      <a:pt x="443" y="120"/>
                    </a:lnTo>
                    <a:lnTo>
                      <a:pt x="446" y="117"/>
                    </a:lnTo>
                    <a:lnTo>
                      <a:pt x="449" y="115"/>
                    </a:lnTo>
                    <a:lnTo>
                      <a:pt x="452" y="113"/>
                    </a:lnTo>
                    <a:lnTo>
                      <a:pt x="455" y="110"/>
                    </a:lnTo>
                    <a:lnTo>
                      <a:pt x="460" y="108"/>
                    </a:lnTo>
                    <a:lnTo>
                      <a:pt x="463" y="107"/>
                    </a:lnTo>
                    <a:lnTo>
                      <a:pt x="467" y="105"/>
                    </a:lnTo>
                    <a:lnTo>
                      <a:pt x="470" y="104"/>
                    </a:lnTo>
                    <a:lnTo>
                      <a:pt x="475" y="103"/>
                    </a:lnTo>
                    <a:lnTo>
                      <a:pt x="480" y="103"/>
                    </a:lnTo>
                    <a:lnTo>
                      <a:pt x="485" y="102"/>
                    </a:lnTo>
                    <a:lnTo>
                      <a:pt x="492" y="102"/>
                    </a:lnTo>
                    <a:lnTo>
                      <a:pt x="497" y="101"/>
                    </a:lnTo>
                    <a:lnTo>
                      <a:pt x="503" y="100"/>
                    </a:lnTo>
                    <a:lnTo>
                      <a:pt x="508" y="99"/>
                    </a:lnTo>
                    <a:lnTo>
                      <a:pt x="512" y="99"/>
                    </a:lnTo>
                    <a:lnTo>
                      <a:pt x="516" y="98"/>
                    </a:lnTo>
                    <a:lnTo>
                      <a:pt x="520" y="97"/>
                    </a:lnTo>
                    <a:lnTo>
                      <a:pt x="523" y="95"/>
                    </a:lnTo>
                    <a:lnTo>
                      <a:pt x="523" y="93"/>
                    </a:lnTo>
                    <a:lnTo>
                      <a:pt x="523" y="92"/>
                    </a:lnTo>
                    <a:lnTo>
                      <a:pt x="523" y="91"/>
                    </a:lnTo>
                    <a:lnTo>
                      <a:pt x="523" y="90"/>
                    </a:lnTo>
                    <a:lnTo>
                      <a:pt x="523" y="85"/>
                    </a:lnTo>
                    <a:lnTo>
                      <a:pt x="522" y="80"/>
                    </a:lnTo>
                    <a:lnTo>
                      <a:pt x="520" y="77"/>
                    </a:lnTo>
                    <a:lnTo>
                      <a:pt x="517" y="74"/>
                    </a:lnTo>
                    <a:lnTo>
                      <a:pt x="512" y="71"/>
                    </a:lnTo>
                    <a:lnTo>
                      <a:pt x="507" y="69"/>
                    </a:lnTo>
                    <a:lnTo>
                      <a:pt x="500" y="68"/>
                    </a:lnTo>
                    <a:lnTo>
                      <a:pt x="493" y="68"/>
                    </a:lnTo>
                    <a:lnTo>
                      <a:pt x="486" y="68"/>
                    </a:lnTo>
                    <a:lnTo>
                      <a:pt x="481" y="69"/>
                    </a:lnTo>
                    <a:lnTo>
                      <a:pt x="476" y="70"/>
                    </a:lnTo>
                    <a:lnTo>
                      <a:pt x="471" y="72"/>
                    </a:lnTo>
                    <a:lnTo>
                      <a:pt x="468" y="75"/>
                    </a:lnTo>
                    <a:lnTo>
                      <a:pt x="466" y="78"/>
                    </a:lnTo>
                    <a:lnTo>
                      <a:pt x="464" y="83"/>
                    </a:lnTo>
                    <a:lnTo>
                      <a:pt x="462" y="88"/>
                    </a:lnTo>
                    <a:lnTo>
                      <a:pt x="441" y="84"/>
                    </a:lnTo>
                    <a:lnTo>
                      <a:pt x="442" y="77"/>
                    </a:lnTo>
                    <a:lnTo>
                      <a:pt x="445" y="72"/>
                    </a:lnTo>
                    <a:lnTo>
                      <a:pt x="447" y="68"/>
                    </a:lnTo>
                    <a:lnTo>
                      <a:pt x="450" y="63"/>
                    </a:lnTo>
                    <a:lnTo>
                      <a:pt x="453" y="59"/>
                    </a:lnTo>
                    <a:lnTo>
                      <a:pt x="459" y="56"/>
                    </a:lnTo>
                    <a:lnTo>
                      <a:pt x="463" y="54"/>
                    </a:lnTo>
                    <a:lnTo>
                      <a:pt x="469" y="52"/>
                    </a:lnTo>
                    <a:lnTo>
                      <a:pt x="476" y="49"/>
                    </a:lnTo>
                    <a:lnTo>
                      <a:pt x="482" y="48"/>
                    </a:lnTo>
                    <a:lnTo>
                      <a:pt x="490" y="47"/>
                    </a:lnTo>
                    <a:lnTo>
                      <a:pt x="497" y="47"/>
                    </a:lnTo>
                    <a:lnTo>
                      <a:pt x="505" y="47"/>
                    </a:lnTo>
                    <a:lnTo>
                      <a:pt x="512" y="48"/>
                    </a:lnTo>
                    <a:lnTo>
                      <a:pt x="518" y="49"/>
                    </a:lnTo>
                    <a:lnTo>
                      <a:pt x="523" y="50"/>
                    </a:lnTo>
                    <a:lnTo>
                      <a:pt x="527" y="53"/>
                    </a:lnTo>
                    <a:lnTo>
                      <a:pt x="532" y="55"/>
                    </a:lnTo>
                    <a:lnTo>
                      <a:pt x="535" y="57"/>
                    </a:lnTo>
                    <a:lnTo>
                      <a:pt x="538" y="60"/>
                    </a:lnTo>
                    <a:lnTo>
                      <a:pt x="540" y="63"/>
                    </a:lnTo>
                    <a:lnTo>
                      <a:pt x="541" y="67"/>
                    </a:lnTo>
                    <a:lnTo>
                      <a:pt x="543" y="70"/>
                    </a:lnTo>
                    <a:lnTo>
                      <a:pt x="545" y="74"/>
                    </a:lnTo>
                    <a:lnTo>
                      <a:pt x="545" y="77"/>
                    </a:lnTo>
                    <a:lnTo>
                      <a:pt x="546" y="82"/>
                    </a:lnTo>
                    <a:lnTo>
                      <a:pt x="546" y="87"/>
                    </a:lnTo>
                    <a:lnTo>
                      <a:pt x="546" y="92"/>
                    </a:lnTo>
                    <a:lnTo>
                      <a:pt x="546" y="119"/>
                    </a:lnTo>
                    <a:lnTo>
                      <a:pt x="546" y="132"/>
                    </a:lnTo>
                    <a:lnTo>
                      <a:pt x="546" y="142"/>
                    </a:lnTo>
                    <a:lnTo>
                      <a:pt x="546" y="150"/>
                    </a:lnTo>
                    <a:lnTo>
                      <a:pt x="547" y="155"/>
                    </a:lnTo>
                    <a:lnTo>
                      <a:pt x="547" y="160"/>
                    </a:lnTo>
                    <a:lnTo>
                      <a:pt x="548" y="164"/>
                    </a:lnTo>
                    <a:lnTo>
                      <a:pt x="550" y="168"/>
                    </a:lnTo>
                    <a:lnTo>
                      <a:pt x="551" y="173"/>
                    </a:lnTo>
                    <a:lnTo>
                      <a:pt x="531" y="173"/>
                    </a:lnTo>
                    <a:lnTo>
                      <a:pt x="528" y="169"/>
                    </a:lnTo>
                    <a:lnTo>
                      <a:pt x="526" y="166"/>
                    </a:lnTo>
                    <a:lnTo>
                      <a:pt x="525" y="163"/>
                    </a:lnTo>
                    <a:lnTo>
                      <a:pt x="525" y="159"/>
                    </a:lnTo>
                    <a:close/>
                    <a:moveTo>
                      <a:pt x="523" y="116"/>
                    </a:moveTo>
                    <a:lnTo>
                      <a:pt x="520" y="117"/>
                    </a:lnTo>
                    <a:lnTo>
                      <a:pt x="517" y="117"/>
                    </a:lnTo>
                    <a:lnTo>
                      <a:pt x="512" y="118"/>
                    </a:lnTo>
                    <a:lnTo>
                      <a:pt x="509" y="119"/>
                    </a:lnTo>
                    <a:lnTo>
                      <a:pt x="504" y="120"/>
                    </a:lnTo>
                    <a:lnTo>
                      <a:pt x="499" y="120"/>
                    </a:lnTo>
                    <a:lnTo>
                      <a:pt x="493" y="121"/>
                    </a:lnTo>
                    <a:lnTo>
                      <a:pt x="488" y="122"/>
                    </a:lnTo>
                    <a:lnTo>
                      <a:pt x="481" y="123"/>
                    </a:lnTo>
                    <a:lnTo>
                      <a:pt x="477" y="123"/>
                    </a:lnTo>
                    <a:lnTo>
                      <a:pt x="472" y="124"/>
                    </a:lnTo>
                    <a:lnTo>
                      <a:pt x="469" y="125"/>
                    </a:lnTo>
                    <a:lnTo>
                      <a:pt x="467" y="127"/>
                    </a:lnTo>
                    <a:lnTo>
                      <a:pt x="465" y="128"/>
                    </a:lnTo>
                    <a:lnTo>
                      <a:pt x="463" y="130"/>
                    </a:lnTo>
                    <a:lnTo>
                      <a:pt x="461" y="131"/>
                    </a:lnTo>
                    <a:lnTo>
                      <a:pt x="460" y="133"/>
                    </a:lnTo>
                    <a:lnTo>
                      <a:pt x="459" y="135"/>
                    </a:lnTo>
                    <a:lnTo>
                      <a:pt x="457" y="137"/>
                    </a:lnTo>
                    <a:lnTo>
                      <a:pt x="457" y="139"/>
                    </a:lnTo>
                    <a:lnTo>
                      <a:pt x="457" y="143"/>
                    </a:lnTo>
                    <a:lnTo>
                      <a:pt x="460" y="145"/>
                    </a:lnTo>
                    <a:lnTo>
                      <a:pt x="461" y="148"/>
                    </a:lnTo>
                    <a:lnTo>
                      <a:pt x="464" y="150"/>
                    </a:lnTo>
                    <a:lnTo>
                      <a:pt x="467" y="152"/>
                    </a:lnTo>
                    <a:lnTo>
                      <a:pt x="472" y="153"/>
                    </a:lnTo>
                    <a:lnTo>
                      <a:pt x="477" y="154"/>
                    </a:lnTo>
                    <a:lnTo>
                      <a:pt x="483" y="154"/>
                    </a:lnTo>
                    <a:lnTo>
                      <a:pt x="490" y="154"/>
                    </a:lnTo>
                    <a:lnTo>
                      <a:pt x="495" y="153"/>
                    </a:lnTo>
                    <a:lnTo>
                      <a:pt x="500" y="152"/>
                    </a:lnTo>
                    <a:lnTo>
                      <a:pt x="505" y="150"/>
                    </a:lnTo>
                    <a:lnTo>
                      <a:pt x="509" y="148"/>
                    </a:lnTo>
                    <a:lnTo>
                      <a:pt x="513" y="145"/>
                    </a:lnTo>
                    <a:lnTo>
                      <a:pt x="517" y="142"/>
                    </a:lnTo>
                    <a:lnTo>
                      <a:pt x="520" y="137"/>
                    </a:lnTo>
                    <a:lnTo>
                      <a:pt x="521" y="134"/>
                    </a:lnTo>
                    <a:lnTo>
                      <a:pt x="522" y="131"/>
                    </a:lnTo>
                    <a:lnTo>
                      <a:pt x="523" y="127"/>
                    </a:lnTo>
                    <a:lnTo>
                      <a:pt x="523" y="121"/>
                    </a:lnTo>
                    <a:lnTo>
                      <a:pt x="523" y="116"/>
                    </a:lnTo>
                    <a:close/>
                    <a:moveTo>
                      <a:pt x="620" y="154"/>
                    </a:moveTo>
                    <a:lnTo>
                      <a:pt x="623" y="173"/>
                    </a:lnTo>
                    <a:lnTo>
                      <a:pt x="619" y="174"/>
                    </a:lnTo>
                    <a:lnTo>
                      <a:pt x="616" y="174"/>
                    </a:lnTo>
                    <a:lnTo>
                      <a:pt x="611" y="174"/>
                    </a:lnTo>
                    <a:lnTo>
                      <a:pt x="608" y="174"/>
                    </a:lnTo>
                    <a:lnTo>
                      <a:pt x="603" y="174"/>
                    </a:lnTo>
                    <a:lnTo>
                      <a:pt x="597" y="173"/>
                    </a:lnTo>
                    <a:lnTo>
                      <a:pt x="593" y="173"/>
                    </a:lnTo>
                    <a:lnTo>
                      <a:pt x="590" y="172"/>
                    </a:lnTo>
                    <a:lnTo>
                      <a:pt x="586" y="169"/>
                    </a:lnTo>
                    <a:lnTo>
                      <a:pt x="584" y="167"/>
                    </a:lnTo>
                    <a:lnTo>
                      <a:pt x="583" y="165"/>
                    </a:lnTo>
                    <a:lnTo>
                      <a:pt x="581" y="162"/>
                    </a:lnTo>
                    <a:lnTo>
                      <a:pt x="580" y="159"/>
                    </a:lnTo>
                    <a:lnTo>
                      <a:pt x="580" y="153"/>
                    </a:lnTo>
                    <a:lnTo>
                      <a:pt x="579" y="147"/>
                    </a:lnTo>
                    <a:lnTo>
                      <a:pt x="579" y="138"/>
                    </a:lnTo>
                    <a:lnTo>
                      <a:pt x="579" y="69"/>
                    </a:lnTo>
                    <a:lnTo>
                      <a:pt x="564" y="69"/>
                    </a:lnTo>
                    <a:lnTo>
                      <a:pt x="564" y="48"/>
                    </a:lnTo>
                    <a:lnTo>
                      <a:pt x="579" y="48"/>
                    </a:lnTo>
                    <a:lnTo>
                      <a:pt x="579" y="18"/>
                    </a:lnTo>
                    <a:lnTo>
                      <a:pt x="599" y="5"/>
                    </a:lnTo>
                    <a:lnTo>
                      <a:pt x="599" y="48"/>
                    </a:lnTo>
                    <a:lnTo>
                      <a:pt x="620" y="48"/>
                    </a:lnTo>
                    <a:lnTo>
                      <a:pt x="620" y="69"/>
                    </a:lnTo>
                    <a:lnTo>
                      <a:pt x="599" y="69"/>
                    </a:lnTo>
                    <a:lnTo>
                      <a:pt x="599" y="138"/>
                    </a:lnTo>
                    <a:lnTo>
                      <a:pt x="599" y="143"/>
                    </a:lnTo>
                    <a:lnTo>
                      <a:pt x="599" y="145"/>
                    </a:lnTo>
                    <a:lnTo>
                      <a:pt x="599" y="148"/>
                    </a:lnTo>
                    <a:lnTo>
                      <a:pt x="600" y="149"/>
                    </a:lnTo>
                    <a:lnTo>
                      <a:pt x="602" y="150"/>
                    </a:lnTo>
                    <a:lnTo>
                      <a:pt x="603" y="151"/>
                    </a:lnTo>
                    <a:lnTo>
                      <a:pt x="603" y="152"/>
                    </a:lnTo>
                    <a:lnTo>
                      <a:pt x="604" y="153"/>
                    </a:lnTo>
                    <a:lnTo>
                      <a:pt x="606" y="154"/>
                    </a:lnTo>
                    <a:lnTo>
                      <a:pt x="607" y="154"/>
                    </a:lnTo>
                    <a:lnTo>
                      <a:pt x="609" y="154"/>
                    </a:lnTo>
                    <a:lnTo>
                      <a:pt x="611" y="154"/>
                    </a:lnTo>
                    <a:lnTo>
                      <a:pt x="613" y="154"/>
                    </a:lnTo>
                    <a:lnTo>
                      <a:pt x="616" y="154"/>
                    </a:lnTo>
                    <a:lnTo>
                      <a:pt x="618" y="154"/>
                    </a:lnTo>
                    <a:lnTo>
                      <a:pt x="620" y="154"/>
                    </a:lnTo>
                    <a:close/>
                    <a:moveTo>
                      <a:pt x="643" y="23"/>
                    </a:moveTo>
                    <a:lnTo>
                      <a:pt x="643" y="2"/>
                    </a:lnTo>
                    <a:lnTo>
                      <a:pt x="664" y="2"/>
                    </a:lnTo>
                    <a:lnTo>
                      <a:pt x="664" y="23"/>
                    </a:lnTo>
                    <a:lnTo>
                      <a:pt x="643" y="23"/>
                    </a:lnTo>
                    <a:close/>
                    <a:moveTo>
                      <a:pt x="643" y="173"/>
                    </a:moveTo>
                    <a:lnTo>
                      <a:pt x="643" y="48"/>
                    </a:lnTo>
                    <a:lnTo>
                      <a:pt x="664" y="48"/>
                    </a:lnTo>
                    <a:lnTo>
                      <a:pt x="664" y="173"/>
                    </a:lnTo>
                    <a:lnTo>
                      <a:pt x="643" y="173"/>
                    </a:lnTo>
                    <a:close/>
                    <a:moveTo>
                      <a:pt x="689" y="110"/>
                    </a:moveTo>
                    <a:lnTo>
                      <a:pt x="690" y="94"/>
                    </a:lnTo>
                    <a:lnTo>
                      <a:pt x="694" y="82"/>
                    </a:lnTo>
                    <a:lnTo>
                      <a:pt x="699" y="70"/>
                    </a:lnTo>
                    <a:lnTo>
                      <a:pt x="708" y="60"/>
                    </a:lnTo>
                    <a:lnTo>
                      <a:pt x="712" y="57"/>
                    </a:lnTo>
                    <a:lnTo>
                      <a:pt x="716" y="55"/>
                    </a:lnTo>
                    <a:lnTo>
                      <a:pt x="720" y="53"/>
                    </a:lnTo>
                    <a:lnTo>
                      <a:pt x="725" y="50"/>
                    </a:lnTo>
                    <a:lnTo>
                      <a:pt x="730" y="49"/>
                    </a:lnTo>
                    <a:lnTo>
                      <a:pt x="735" y="48"/>
                    </a:lnTo>
                    <a:lnTo>
                      <a:pt x="740" y="47"/>
                    </a:lnTo>
                    <a:lnTo>
                      <a:pt x="746" y="47"/>
                    </a:lnTo>
                    <a:lnTo>
                      <a:pt x="752" y="47"/>
                    </a:lnTo>
                    <a:lnTo>
                      <a:pt x="757" y="48"/>
                    </a:lnTo>
                    <a:lnTo>
                      <a:pt x="763" y="49"/>
                    </a:lnTo>
                    <a:lnTo>
                      <a:pt x="768" y="52"/>
                    </a:lnTo>
                    <a:lnTo>
                      <a:pt x="774" y="54"/>
                    </a:lnTo>
                    <a:lnTo>
                      <a:pt x="778" y="56"/>
                    </a:lnTo>
                    <a:lnTo>
                      <a:pt x="782" y="59"/>
                    </a:lnTo>
                    <a:lnTo>
                      <a:pt x="787" y="63"/>
                    </a:lnTo>
                    <a:lnTo>
                      <a:pt x="794" y="72"/>
                    </a:lnTo>
                    <a:lnTo>
                      <a:pt x="798" y="83"/>
                    </a:lnTo>
                    <a:lnTo>
                      <a:pt x="802" y="95"/>
                    </a:lnTo>
                    <a:lnTo>
                      <a:pt x="803" y="109"/>
                    </a:lnTo>
                    <a:lnTo>
                      <a:pt x="803" y="121"/>
                    </a:lnTo>
                    <a:lnTo>
                      <a:pt x="801" y="131"/>
                    </a:lnTo>
                    <a:lnTo>
                      <a:pt x="798" y="139"/>
                    </a:lnTo>
                    <a:lnTo>
                      <a:pt x="795" y="147"/>
                    </a:lnTo>
                    <a:lnTo>
                      <a:pt x="792" y="153"/>
                    </a:lnTo>
                    <a:lnTo>
                      <a:pt x="787" y="159"/>
                    </a:lnTo>
                    <a:lnTo>
                      <a:pt x="781" y="163"/>
                    </a:lnTo>
                    <a:lnTo>
                      <a:pt x="775" y="167"/>
                    </a:lnTo>
                    <a:lnTo>
                      <a:pt x="768" y="170"/>
                    </a:lnTo>
                    <a:lnTo>
                      <a:pt x="761" y="173"/>
                    </a:lnTo>
                    <a:lnTo>
                      <a:pt x="753" y="174"/>
                    </a:lnTo>
                    <a:lnTo>
                      <a:pt x="746" y="174"/>
                    </a:lnTo>
                    <a:lnTo>
                      <a:pt x="739" y="174"/>
                    </a:lnTo>
                    <a:lnTo>
                      <a:pt x="734" y="173"/>
                    </a:lnTo>
                    <a:lnTo>
                      <a:pt x="727" y="172"/>
                    </a:lnTo>
                    <a:lnTo>
                      <a:pt x="722" y="170"/>
                    </a:lnTo>
                    <a:lnTo>
                      <a:pt x="718" y="168"/>
                    </a:lnTo>
                    <a:lnTo>
                      <a:pt x="712" y="165"/>
                    </a:lnTo>
                    <a:lnTo>
                      <a:pt x="709" y="162"/>
                    </a:lnTo>
                    <a:lnTo>
                      <a:pt x="705" y="159"/>
                    </a:lnTo>
                    <a:lnTo>
                      <a:pt x="697" y="150"/>
                    </a:lnTo>
                    <a:lnTo>
                      <a:pt x="693" y="138"/>
                    </a:lnTo>
                    <a:lnTo>
                      <a:pt x="690" y="125"/>
                    </a:lnTo>
                    <a:lnTo>
                      <a:pt x="689" y="110"/>
                    </a:lnTo>
                    <a:close/>
                    <a:moveTo>
                      <a:pt x="709" y="110"/>
                    </a:moveTo>
                    <a:lnTo>
                      <a:pt x="710" y="121"/>
                    </a:lnTo>
                    <a:lnTo>
                      <a:pt x="712" y="130"/>
                    </a:lnTo>
                    <a:lnTo>
                      <a:pt x="716" y="137"/>
                    </a:lnTo>
                    <a:lnTo>
                      <a:pt x="720" y="144"/>
                    </a:lnTo>
                    <a:lnTo>
                      <a:pt x="725" y="149"/>
                    </a:lnTo>
                    <a:lnTo>
                      <a:pt x="732" y="152"/>
                    </a:lnTo>
                    <a:lnTo>
                      <a:pt x="738" y="153"/>
                    </a:lnTo>
                    <a:lnTo>
                      <a:pt x="746" y="154"/>
                    </a:lnTo>
                    <a:lnTo>
                      <a:pt x="753" y="153"/>
                    </a:lnTo>
                    <a:lnTo>
                      <a:pt x="761" y="152"/>
                    </a:lnTo>
                    <a:lnTo>
                      <a:pt x="766" y="149"/>
                    </a:lnTo>
                    <a:lnTo>
                      <a:pt x="771" y="144"/>
                    </a:lnTo>
                    <a:lnTo>
                      <a:pt x="777" y="137"/>
                    </a:lnTo>
                    <a:lnTo>
                      <a:pt x="780" y="130"/>
                    </a:lnTo>
                    <a:lnTo>
                      <a:pt x="781" y="121"/>
                    </a:lnTo>
                    <a:lnTo>
                      <a:pt x="782" y="110"/>
                    </a:lnTo>
                    <a:lnTo>
                      <a:pt x="781" y="101"/>
                    </a:lnTo>
                    <a:lnTo>
                      <a:pt x="780" y="92"/>
                    </a:lnTo>
                    <a:lnTo>
                      <a:pt x="777" y="85"/>
                    </a:lnTo>
                    <a:lnTo>
                      <a:pt x="771" y="78"/>
                    </a:lnTo>
                    <a:lnTo>
                      <a:pt x="766" y="73"/>
                    </a:lnTo>
                    <a:lnTo>
                      <a:pt x="761" y="70"/>
                    </a:lnTo>
                    <a:lnTo>
                      <a:pt x="753" y="69"/>
                    </a:lnTo>
                    <a:lnTo>
                      <a:pt x="746" y="68"/>
                    </a:lnTo>
                    <a:lnTo>
                      <a:pt x="738" y="69"/>
                    </a:lnTo>
                    <a:lnTo>
                      <a:pt x="732" y="70"/>
                    </a:lnTo>
                    <a:lnTo>
                      <a:pt x="725" y="73"/>
                    </a:lnTo>
                    <a:lnTo>
                      <a:pt x="720" y="78"/>
                    </a:lnTo>
                    <a:lnTo>
                      <a:pt x="716" y="84"/>
                    </a:lnTo>
                    <a:lnTo>
                      <a:pt x="712" y="91"/>
                    </a:lnTo>
                    <a:lnTo>
                      <a:pt x="710" y="101"/>
                    </a:lnTo>
                    <a:lnTo>
                      <a:pt x="709" y="110"/>
                    </a:lnTo>
                    <a:close/>
                    <a:moveTo>
                      <a:pt x="828" y="173"/>
                    </a:moveTo>
                    <a:lnTo>
                      <a:pt x="828" y="48"/>
                    </a:lnTo>
                    <a:lnTo>
                      <a:pt x="849" y="48"/>
                    </a:lnTo>
                    <a:lnTo>
                      <a:pt x="849" y="67"/>
                    </a:lnTo>
                    <a:lnTo>
                      <a:pt x="852" y="62"/>
                    </a:lnTo>
                    <a:lnTo>
                      <a:pt x="856" y="58"/>
                    </a:lnTo>
                    <a:lnTo>
                      <a:pt x="861" y="55"/>
                    </a:lnTo>
                    <a:lnTo>
                      <a:pt x="865" y="52"/>
                    </a:lnTo>
                    <a:lnTo>
                      <a:pt x="869" y="50"/>
                    </a:lnTo>
                    <a:lnTo>
                      <a:pt x="875" y="48"/>
                    </a:lnTo>
                    <a:lnTo>
                      <a:pt x="881" y="47"/>
                    </a:lnTo>
                    <a:lnTo>
                      <a:pt x="887" y="47"/>
                    </a:lnTo>
                    <a:lnTo>
                      <a:pt x="892" y="47"/>
                    </a:lnTo>
                    <a:lnTo>
                      <a:pt x="897" y="48"/>
                    </a:lnTo>
                    <a:lnTo>
                      <a:pt x="902" y="49"/>
                    </a:lnTo>
                    <a:lnTo>
                      <a:pt x="907" y="50"/>
                    </a:lnTo>
                    <a:lnTo>
                      <a:pt x="911" y="53"/>
                    </a:lnTo>
                    <a:lnTo>
                      <a:pt x="915" y="56"/>
                    </a:lnTo>
                    <a:lnTo>
                      <a:pt x="918" y="58"/>
                    </a:lnTo>
                    <a:lnTo>
                      <a:pt x="920" y="61"/>
                    </a:lnTo>
                    <a:lnTo>
                      <a:pt x="922" y="64"/>
                    </a:lnTo>
                    <a:lnTo>
                      <a:pt x="924" y="69"/>
                    </a:lnTo>
                    <a:lnTo>
                      <a:pt x="925" y="73"/>
                    </a:lnTo>
                    <a:lnTo>
                      <a:pt x="926" y="77"/>
                    </a:lnTo>
                    <a:lnTo>
                      <a:pt x="927" y="80"/>
                    </a:lnTo>
                    <a:lnTo>
                      <a:pt x="927" y="85"/>
                    </a:lnTo>
                    <a:lnTo>
                      <a:pt x="927" y="91"/>
                    </a:lnTo>
                    <a:lnTo>
                      <a:pt x="927" y="98"/>
                    </a:lnTo>
                    <a:lnTo>
                      <a:pt x="927" y="173"/>
                    </a:lnTo>
                    <a:lnTo>
                      <a:pt x="907" y="173"/>
                    </a:lnTo>
                    <a:lnTo>
                      <a:pt x="907" y="100"/>
                    </a:lnTo>
                    <a:lnTo>
                      <a:pt x="907" y="93"/>
                    </a:lnTo>
                    <a:lnTo>
                      <a:pt x="906" y="88"/>
                    </a:lnTo>
                    <a:lnTo>
                      <a:pt x="906" y="84"/>
                    </a:lnTo>
                    <a:lnTo>
                      <a:pt x="905" y="80"/>
                    </a:lnTo>
                    <a:lnTo>
                      <a:pt x="903" y="78"/>
                    </a:lnTo>
                    <a:lnTo>
                      <a:pt x="901" y="75"/>
                    </a:lnTo>
                    <a:lnTo>
                      <a:pt x="898" y="73"/>
                    </a:lnTo>
                    <a:lnTo>
                      <a:pt x="896" y="71"/>
                    </a:lnTo>
                    <a:lnTo>
                      <a:pt x="893" y="70"/>
                    </a:lnTo>
                    <a:lnTo>
                      <a:pt x="889" y="69"/>
                    </a:lnTo>
                    <a:lnTo>
                      <a:pt x="885" y="68"/>
                    </a:lnTo>
                    <a:lnTo>
                      <a:pt x="881" y="68"/>
                    </a:lnTo>
                    <a:lnTo>
                      <a:pt x="875" y="68"/>
                    </a:lnTo>
                    <a:lnTo>
                      <a:pt x="869" y="70"/>
                    </a:lnTo>
                    <a:lnTo>
                      <a:pt x="864" y="72"/>
                    </a:lnTo>
                    <a:lnTo>
                      <a:pt x="859" y="75"/>
                    </a:lnTo>
                    <a:lnTo>
                      <a:pt x="854" y="80"/>
                    </a:lnTo>
                    <a:lnTo>
                      <a:pt x="851" y="88"/>
                    </a:lnTo>
                    <a:lnTo>
                      <a:pt x="850" y="97"/>
                    </a:lnTo>
                    <a:lnTo>
                      <a:pt x="849" y="107"/>
                    </a:lnTo>
                    <a:lnTo>
                      <a:pt x="849" y="173"/>
                    </a:lnTo>
                    <a:lnTo>
                      <a:pt x="828" y="173"/>
                    </a:lnTo>
                    <a:close/>
                    <a:moveTo>
                      <a:pt x="1149" y="113"/>
                    </a:moveTo>
                    <a:lnTo>
                      <a:pt x="1172" y="118"/>
                    </a:lnTo>
                    <a:lnTo>
                      <a:pt x="1167" y="131"/>
                    </a:lnTo>
                    <a:lnTo>
                      <a:pt x="1161" y="143"/>
                    </a:lnTo>
                    <a:lnTo>
                      <a:pt x="1154" y="152"/>
                    </a:lnTo>
                    <a:lnTo>
                      <a:pt x="1146" y="161"/>
                    </a:lnTo>
                    <a:lnTo>
                      <a:pt x="1141" y="164"/>
                    </a:lnTo>
                    <a:lnTo>
                      <a:pt x="1136" y="167"/>
                    </a:lnTo>
                    <a:lnTo>
                      <a:pt x="1131" y="169"/>
                    </a:lnTo>
                    <a:lnTo>
                      <a:pt x="1125" y="170"/>
                    </a:lnTo>
                    <a:lnTo>
                      <a:pt x="1120" y="173"/>
                    </a:lnTo>
                    <a:lnTo>
                      <a:pt x="1115" y="173"/>
                    </a:lnTo>
                    <a:lnTo>
                      <a:pt x="1108" y="174"/>
                    </a:lnTo>
                    <a:lnTo>
                      <a:pt x="1102" y="174"/>
                    </a:lnTo>
                    <a:lnTo>
                      <a:pt x="1095" y="174"/>
                    </a:lnTo>
                    <a:lnTo>
                      <a:pt x="1089" y="174"/>
                    </a:lnTo>
                    <a:lnTo>
                      <a:pt x="1082" y="173"/>
                    </a:lnTo>
                    <a:lnTo>
                      <a:pt x="1077" y="172"/>
                    </a:lnTo>
                    <a:lnTo>
                      <a:pt x="1072" y="170"/>
                    </a:lnTo>
                    <a:lnTo>
                      <a:pt x="1066" y="168"/>
                    </a:lnTo>
                    <a:lnTo>
                      <a:pt x="1061" y="166"/>
                    </a:lnTo>
                    <a:lnTo>
                      <a:pt x="1056" y="164"/>
                    </a:lnTo>
                    <a:lnTo>
                      <a:pt x="1049" y="158"/>
                    </a:lnTo>
                    <a:lnTo>
                      <a:pt x="1042" y="150"/>
                    </a:lnTo>
                    <a:lnTo>
                      <a:pt x="1036" y="142"/>
                    </a:lnTo>
                    <a:lnTo>
                      <a:pt x="1031" y="132"/>
                    </a:lnTo>
                    <a:lnTo>
                      <a:pt x="1027" y="121"/>
                    </a:lnTo>
                    <a:lnTo>
                      <a:pt x="1024" y="110"/>
                    </a:lnTo>
                    <a:lnTo>
                      <a:pt x="1023" y="99"/>
                    </a:lnTo>
                    <a:lnTo>
                      <a:pt x="1022" y="87"/>
                    </a:lnTo>
                    <a:lnTo>
                      <a:pt x="1023" y="74"/>
                    </a:lnTo>
                    <a:lnTo>
                      <a:pt x="1024" y="62"/>
                    </a:lnTo>
                    <a:lnTo>
                      <a:pt x="1027" y="50"/>
                    </a:lnTo>
                    <a:lnTo>
                      <a:pt x="1032" y="41"/>
                    </a:lnTo>
                    <a:lnTo>
                      <a:pt x="1037" y="31"/>
                    </a:lnTo>
                    <a:lnTo>
                      <a:pt x="1044" y="23"/>
                    </a:lnTo>
                    <a:lnTo>
                      <a:pt x="1052" y="16"/>
                    </a:lnTo>
                    <a:lnTo>
                      <a:pt x="1061" y="11"/>
                    </a:lnTo>
                    <a:lnTo>
                      <a:pt x="1065" y="9"/>
                    </a:lnTo>
                    <a:lnTo>
                      <a:pt x="1070" y="5"/>
                    </a:lnTo>
                    <a:lnTo>
                      <a:pt x="1075" y="4"/>
                    </a:lnTo>
                    <a:lnTo>
                      <a:pt x="1080" y="2"/>
                    </a:lnTo>
                    <a:lnTo>
                      <a:pt x="1086" y="1"/>
                    </a:lnTo>
                    <a:lnTo>
                      <a:pt x="1091" y="1"/>
                    </a:lnTo>
                    <a:lnTo>
                      <a:pt x="1096" y="0"/>
                    </a:lnTo>
                    <a:lnTo>
                      <a:pt x="1102" y="0"/>
                    </a:lnTo>
                    <a:lnTo>
                      <a:pt x="1108" y="0"/>
                    </a:lnTo>
                    <a:lnTo>
                      <a:pt x="1113" y="1"/>
                    </a:lnTo>
                    <a:lnTo>
                      <a:pt x="1119" y="2"/>
                    </a:lnTo>
                    <a:lnTo>
                      <a:pt x="1124" y="3"/>
                    </a:lnTo>
                    <a:lnTo>
                      <a:pt x="1130" y="5"/>
                    </a:lnTo>
                    <a:lnTo>
                      <a:pt x="1134" y="8"/>
                    </a:lnTo>
                    <a:lnTo>
                      <a:pt x="1139" y="10"/>
                    </a:lnTo>
                    <a:lnTo>
                      <a:pt x="1144" y="13"/>
                    </a:lnTo>
                    <a:lnTo>
                      <a:pt x="1151" y="20"/>
                    </a:lnTo>
                    <a:lnTo>
                      <a:pt x="1158" y="29"/>
                    </a:lnTo>
                    <a:lnTo>
                      <a:pt x="1163" y="39"/>
                    </a:lnTo>
                    <a:lnTo>
                      <a:pt x="1167" y="50"/>
                    </a:lnTo>
                    <a:lnTo>
                      <a:pt x="1145" y="56"/>
                    </a:lnTo>
                    <a:lnTo>
                      <a:pt x="1141" y="47"/>
                    </a:lnTo>
                    <a:lnTo>
                      <a:pt x="1138" y="40"/>
                    </a:lnTo>
                    <a:lnTo>
                      <a:pt x="1133" y="33"/>
                    </a:lnTo>
                    <a:lnTo>
                      <a:pt x="1129" y="29"/>
                    </a:lnTo>
                    <a:lnTo>
                      <a:pt x="1122" y="26"/>
                    </a:lnTo>
                    <a:lnTo>
                      <a:pt x="1116" y="23"/>
                    </a:lnTo>
                    <a:lnTo>
                      <a:pt x="1108" y="22"/>
                    </a:lnTo>
                    <a:lnTo>
                      <a:pt x="1101" y="20"/>
                    </a:lnTo>
                    <a:lnTo>
                      <a:pt x="1096" y="20"/>
                    </a:lnTo>
                    <a:lnTo>
                      <a:pt x="1091" y="22"/>
                    </a:lnTo>
                    <a:lnTo>
                      <a:pt x="1087" y="22"/>
                    </a:lnTo>
                    <a:lnTo>
                      <a:pt x="1083" y="23"/>
                    </a:lnTo>
                    <a:lnTo>
                      <a:pt x="1079" y="25"/>
                    </a:lnTo>
                    <a:lnTo>
                      <a:pt x="1075" y="26"/>
                    </a:lnTo>
                    <a:lnTo>
                      <a:pt x="1072" y="28"/>
                    </a:lnTo>
                    <a:lnTo>
                      <a:pt x="1068" y="30"/>
                    </a:lnTo>
                    <a:lnTo>
                      <a:pt x="1062" y="34"/>
                    </a:lnTo>
                    <a:lnTo>
                      <a:pt x="1058" y="41"/>
                    </a:lnTo>
                    <a:lnTo>
                      <a:pt x="1053" y="47"/>
                    </a:lnTo>
                    <a:lnTo>
                      <a:pt x="1050" y="55"/>
                    </a:lnTo>
                    <a:lnTo>
                      <a:pt x="1048" y="62"/>
                    </a:lnTo>
                    <a:lnTo>
                      <a:pt x="1046" y="70"/>
                    </a:lnTo>
                    <a:lnTo>
                      <a:pt x="1045" y="78"/>
                    </a:lnTo>
                    <a:lnTo>
                      <a:pt x="1045" y="87"/>
                    </a:lnTo>
                    <a:lnTo>
                      <a:pt x="1045" y="97"/>
                    </a:lnTo>
                    <a:lnTo>
                      <a:pt x="1047" y="106"/>
                    </a:lnTo>
                    <a:lnTo>
                      <a:pt x="1048" y="115"/>
                    </a:lnTo>
                    <a:lnTo>
                      <a:pt x="1051" y="123"/>
                    </a:lnTo>
                    <a:lnTo>
                      <a:pt x="1054" y="131"/>
                    </a:lnTo>
                    <a:lnTo>
                      <a:pt x="1059" y="137"/>
                    </a:lnTo>
                    <a:lnTo>
                      <a:pt x="1064" y="143"/>
                    </a:lnTo>
                    <a:lnTo>
                      <a:pt x="1070" y="147"/>
                    </a:lnTo>
                    <a:lnTo>
                      <a:pt x="1077" y="150"/>
                    </a:lnTo>
                    <a:lnTo>
                      <a:pt x="1084" y="152"/>
                    </a:lnTo>
                    <a:lnTo>
                      <a:pt x="1092" y="154"/>
                    </a:lnTo>
                    <a:lnTo>
                      <a:pt x="1099" y="154"/>
                    </a:lnTo>
                    <a:lnTo>
                      <a:pt x="1108" y="153"/>
                    </a:lnTo>
                    <a:lnTo>
                      <a:pt x="1117" y="152"/>
                    </a:lnTo>
                    <a:lnTo>
                      <a:pt x="1124" y="149"/>
                    </a:lnTo>
                    <a:lnTo>
                      <a:pt x="1131" y="144"/>
                    </a:lnTo>
                    <a:lnTo>
                      <a:pt x="1137" y="138"/>
                    </a:lnTo>
                    <a:lnTo>
                      <a:pt x="1141" y="131"/>
                    </a:lnTo>
                    <a:lnTo>
                      <a:pt x="1146" y="122"/>
                    </a:lnTo>
                    <a:lnTo>
                      <a:pt x="1149" y="113"/>
                    </a:lnTo>
                    <a:close/>
                    <a:moveTo>
                      <a:pt x="1199" y="173"/>
                    </a:moveTo>
                    <a:lnTo>
                      <a:pt x="1199" y="2"/>
                    </a:lnTo>
                    <a:lnTo>
                      <a:pt x="1220" y="2"/>
                    </a:lnTo>
                    <a:lnTo>
                      <a:pt x="1220" y="67"/>
                    </a:lnTo>
                    <a:lnTo>
                      <a:pt x="1223" y="62"/>
                    </a:lnTo>
                    <a:lnTo>
                      <a:pt x="1227" y="58"/>
                    </a:lnTo>
                    <a:lnTo>
                      <a:pt x="1232" y="55"/>
                    </a:lnTo>
                    <a:lnTo>
                      <a:pt x="1236" y="52"/>
                    </a:lnTo>
                    <a:lnTo>
                      <a:pt x="1240" y="50"/>
                    </a:lnTo>
                    <a:lnTo>
                      <a:pt x="1246" y="48"/>
                    </a:lnTo>
                    <a:lnTo>
                      <a:pt x="1251" y="47"/>
                    </a:lnTo>
                    <a:lnTo>
                      <a:pt x="1256" y="47"/>
                    </a:lnTo>
                    <a:lnTo>
                      <a:pt x="1263" y="47"/>
                    </a:lnTo>
                    <a:lnTo>
                      <a:pt x="1269" y="48"/>
                    </a:lnTo>
                    <a:lnTo>
                      <a:pt x="1275" y="50"/>
                    </a:lnTo>
                    <a:lnTo>
                      <a:pt x="1280" y="53"/>
                    </a:lnTo>
                    <a:lnTo>
                      <a:pt x="1284" y="56"/>
                    </a:lnTo>
                    <a:lnTo>
                      <a:pt x="1289" y="59"/>
                    </a:lnTo>
                    <a:lnTo>
                      <a:pt x="1292" y="63"/>
                    </a:lnTo>
                    <a:lnTo>
                      <a:pt x="1294" y="68"/>
                    </a:lnTo>
                    <a:lnTo>
                      <a:pt x="1296" y="72"/>
                    </a:lnTo>
                    <a:lnTo>
                      <a:pt x="1297" y="78"/>
                    </a:lnTo>
                    <a:lnTo>
                      <a:pt x="1298" y="86"/>
                    </a:lnTo>
                    <a:lnTo>
                      <a:pt x="1298" y="94"/>
                    </a:lnTo>
                    <a:lnTo>
                      <a:pt x="1298" y="173"/>
                    </a:lnTo>
                    <a:lnTo>
                      <a:pt x="1278" y="173"/>
                    </a:lnTo>
                    <a:lnTo>
                      <a:pt x="1278" y="97"/>
                    </a:lnTo>
                    <a:lnTo>
                      <a:pt x="1278" y="90"/>
                    </a:lnTo>
                    <a:lnTo>
                      <a:pt x="1277" y="84"/>
                    </a:lnTo>
                    <a:lnTo>
                      <a:pt x="1275" y="78"/>
                    </a:lnTo>
                    <a:lnTo>
                      <a:pt x="1272" y="74"/>
                    </a:lnTo>
                    <a:lnTo>
                      <a:pt x="1268" y="71"/>
                    </a:lnTo>
                    <a:lnTo>
                      <a:pt x="1264" y="69"/>
                    </a:lnTo>
                    <a:lnTo>
                      <a:pt x="1259" y="68"/>
                    </a:lnTo>
                    <a:lnTo>
                      <a:pt x="1252" y="68"/>
                    </a:lnTo>
                    <a:lnTo>
                      <a:pt x="1248" y="68"/>
                    </a:lnTo>
                    <a:lnTo>
                      <a:pt x="1244" y="69"/>
                    </a:lnTo>
                    <a:lnTo>
                      <a:pt x="1239" y="70"/>
                    </a:lnTo>
                    <a:lnTo>
                      <a:pt x="1235" y="72"/>
                    </a:lnTo>
                    <a:lnTo>
                      <a:pt x="1231" y="74"/>
                    </a:lnTo>
                    <a:lnTo>
                      <a:pt x="1227" y="77"/>
                    </a:lnTo>
                    <a:lnTo>
                      <a:pt x="1225" y="80"/>
                    </a:lnTo>
                    <a:lnTo>
                      <a:pt x="1223" y="85"/>
                    </a:lnTo>
                    <a:lnTo>
                      <a:pt x="1222" y="89"/>
                    </a:lnTo>
                    <a:lnTo>
                      <a:pt x="1221" y="94"/>
                    </a:lnTo>
                    <a:lnTo>
                      <a:pt x="1220" y="101"/>
                    </a:lnTo>
                    <a:lnTo>
                      <a:pt x="1220" y="107"/>
                    </a:lnTo>
                    <a:lnTo>
                      <a:pt x="1220" y="173"/>
                    </a:lnTo>
                    <a:lnTo>
                      <a:pt x="1199" y="173"/>
                    </a:lnTo>
                    <a:close/>
                    <a:moveTo>
                      <a:pt x="1412" y="159"/>
                    </a:moveTo>
                    <a:lnTo>
                      <a:pt x="1406" y="163"/>
                    </a:lnTo>
                    <a:lnTo>
                      <a:pt x="1401" y="166"/>
                    </a:lnTo>
                    <a:lnTo>
                      <a:pt x="1394" y="169"/>
                    </a:lnTo>
                    <a:lnTo>
                      <a:pt x="1389" y="172"/>
                    </a:lnTo>
                    <a:lnTo>
                      <a:pt x="1383" y="173"/>
                    </a:lnTo>
                    <a:lnTo>
                      <a:pt x="1378" y="173"/>
                    </a:lnTo>
                    <a:lnTo>
                      <a:pt x="1373" y="174"/>
                    </a:lnTo>
                    <a:lnTo>
                      <a:pt x="1366" y="174"/>
                    </a:lnTo>
                    <a:lnTo>
                      <a:pt x="1357" y="174"/>
                    </a:lnTo>
                    <a:lnTo>
                      <a:pt x="1349" y="172"/>
                    </a:lnTo>
                    <a:lnTo>
                      <a:pt x="1341" y="169"/>
                    </a:lnTo>
                    <a:lnTo>
                      <a:pt x="1335" y="165"/>
                    </a:lnTo>
                    <a:lnTo>
                      <a:pt x="1331" y="160"/>
                    </a:lnTo>
                    <a:lnTo>
                      <a:pt x="1327" y="154"/>
                    </a:lnTo>
                    <a:lnTo>
                      <a:pt x="1325" y="148"/>
                    </a:lnTo>
                    <a:lnTo>
                      <a:pt x="1324" y="140"/>
                    </a:lnTo>
                    <a:lnTo>
                      <a:pt x="1324" y="136"/>
                    </a:lnTo>
                    <a:lnTo>
                      <a:pt x="1325" y="132"/>
                    </a:lnTo>
                    <a:lnTo>
                      <a:pt x="1326" y="128"/>
                    </a:lnTo>
                    <a:lnTo>
                      <a:pt x="1329" y="124"/>
                    </a:lnTo>
                    <a:lnTo>
                      <a:pt x="1331" y="120"/>
                    </a:lnTo>
                    <a:lnTo>
                      <a:pt x="1333" y="117"/>
                    </a:lnTo>
                    <a:lnTo>
                      <a:pt x="1336" y="115"/>
                    </a:lnTo>
                    <a:lnTo>
                      <a:pt x="1339" y="113"/>
                    </a:lnTo>
                    <a:lnTo>
                      <a:pt x="1343" y="110"/>
                    </a:lnTo>
                    <a:lnTo>
                      <a:pt x="1347" y="108"/>
                    </a:lnTo>
                    <a:lnTo>
                      <a:pt x="1350" y="107"/>
                    </a:lnTo>
                    <a:lnTo>
                      <a:pt x="1354" y="105"/>
                    </a:lnTo>
                    <a:lnTo>
                      <a:pt x="1358" y="104"/>
                    </a:lnTo>
                    <a:lnTo>
                      <a:pt x="1362" y="103"/>
                    </a:lnTo>
                    <a:lnTo>
                      <a:pt x="1367" y="103"/>
                    </a:lnTo>
                    <a:lnTo>
                      <a:pt x="1373" y="102"/>
                    </a:lnTo>
                    <a:lnTo>
                      <a:pt x="1379" y="102"/>
                    </a:lnTo>
                    <a:lnTo>
                      <a:pt x="1384" y="101"/>
                    </a:lnTo>
                    <a:lnTo>
                      <a:pt x="1390" y="100"/>
                    </a:lnTo>
                    <a:lnTo>
                      <a:pt x="1395" y="99"/>
                    </a:lnTo>
                    <a:lnTo>
                      <a:pt x="1400" y="99"/>
                    </a:lnTo>
                    <a:lnTo>
                      <a:pt x="1403" y="98"/>
                    </a:lnTo>
                    <a:lnTo>
                      <a:pt x="1407" y="97"/>
                    </a:lnTo>
                    <a:lnTo>
                      <a:pt x="1410" y="95"/>
                    </a:lnTo>
                    <a:lnTo>
                      <a:pt x="1410" y="93"/>
                    </a:lnTo>
                    <a:lnTo>
                      <a:pt x="1410" y="92"/>
                    </a:lnTo>
                    <a:lnTo>
                      <a:pt x="1410" y="91"/>
                    </a:lnTo>
                    <a:lnTo>
                      <a:pt x="1410" y="90"/>
                    </a:lnTo>
                    <a:lnTo>
                      <a:pt x="1410" y="85"/>
                    </a:lnTo>
                    <a:lnTo>
                      <a:pt x="1409" y="80"/>
                    </a:lnTo>
                    <a:lnTo>
                      <a:pt x="1407" y="77"/>
                    </a:lnTo>
                    <a:lnTo>
                      <a:pt x="1404" y="74"/>
                    </a:lnTo>
                    <a:lnTo>
                      <a:pt x="1400" y="71"/>
                    </a:lnTo>
                    <a:lnTo>
                      <a:pt x="1394" y="69"/>
                    </a:lnTo>
                    <a:lnTo>
                      <a:pt x="1388" y="68"/>
                    </a:lnTo>
                    <a:lnTo>
                      <a:pt x="1380" y="68"/>
                    </a:lnTo>
                    <a:lnTo>
                      <a:pt x="1374" y="68"/>
                    </a:lnTo>
                    <a:lnTo>
                      <a:pt x="1368" y="69"/>
                    </a:lnTo>
                    <a:lnTo>
                      <a:pt x="1363" y="70"/>
                    </a:lnTo>
                    <a:lnTo>
                      <a:pt x="1359" y="72"/>
                    </a:lnTo>
                    <a:lnTo>
                      <a:pt x="1355" y="75"/>
                    </a:lnTo>
                    <a:lnTo>
                      <a:pt x="1353" y="78"/>
                    </a:lnTo>
                    <a:lnTo>
                      <a:pt x="1351" y="83"/>
                    </a:lnTo>
                    <a:lnTo>
                      <a:pt x="1349" y="88"/>
                    </a:lnTo>
                    <a:lnTo>
                      <a:pt x="1329" y="84"/>
                    </a:lnTo>
                    <a:lnTo>
                      <a:pt x="1330" y="77"/>
                    </a:lnTo>
                    <a:lnTo>
                      <a:pt x="1332" y="72"/>
                    </a:lnTo>
                    <a:lnTo>
                      <a:pt x="1334" y="68"/>
                    </a:lnTo>
                    <a:lnTo>
                      <a:pt x="1337" y="63"/>
                    </a:lnTo>
                    <a:lnTo>
                      <a:pt x="1340" y="59"/>
                    </a:lnTo>
                    <a:lnTo>
                      <a:pt x="1346" y="56"/>
                    </a:lnTo>
                    <a:lnTo>
                      <a:pt x="1350" y="54"/>
                    </a:lnTo>
                    <a:lnTo>
                      <a:pt x="1357" y="52"/>
                    </a:lnTo>
                    <a:lnTo>
                      <a:pt x="1363" y="49"/>
                    </a:lnTo>
                    <a:lnTo>
                      <a:pt x="1369" y="48"/>
                    </a:lnTo>
                    <a:lnTo>
                      <a:pt x="1377" y="47"/>
                    </a:lnTo>
                    <a:lnTo>
                      <a:pt x="1384" y="47"/>
                    </a:lnTo>
                    <a:lnTo>
                      <a:pt x="1392" y="47"/>
                    </a:lnTo>
                    <a:lnTo>
                      <a:pt x="1400" y="48"/>
                    </a:lnTo>
                    <a:lnTo>
                      <a:pt x="1405" y="49"/>
                    </a:lnTo>
                    <a:lnTo>
                      <a:pt x="1410" y="50"/>
                    </a:lnTo>
                    <a:lnTo>
                      <a:pt x="1415" y="53"/>
                    </a:lnTo>
                    <a:lnTo>
                      <a:pt x="1419" y="55"/>
                    </a:lnTo>
                    <a:lnTo>
                      <a:pt x="1422" y="57"/>
                    </a:lnTo>
                    <a:lnTo>
                      <a:pt x="1425" y="60"/>
                    </a:lnTo>
                    <a:lnTo>
                      <a:pt x="1427" y="63"/>
                    </a:lnTo>
                    <a:lnTo>
                      <a:pt x="1429" y="67"/>
                    </a:lnTo>
                    <a:lnTo>
                      <a:pt x="1431" y="70"/>
                    </a:lnTo>
                    <a:lnTo>
                      <a:pt x="1432" y="74"/>
                    </a:lnTo>
                    <a:lnTo>
                      <a:pt x="1432" y="77"/>
                    </a:lnTo>
                    <a:lnTo>
                      <a:pt x="1433" y="82"/>
                    </a:lnTo>
                    <a:lnTo>
                      <a:pt x="1433" y="87"/>
                    </a:lnTo>
                    <a:lnTo>
                      <a:pt x="1433" y="92"/>
                    </a:lnTo>
                    <a:lnTo>
                      <a:pt x="1433" y="119"/>
                    </a:lnTo>
                    <a:lnTo>
                      <a:pt x="1433" y="132"/>
                    </a:lnTo>
                    <a:lnTo>
                      <a:pt x="1433" y="142"/>
                    </a:lnTo>
                    <a:lnTo>
                      <a:pt x="1433" y="150"/>
                    </a:lnTo>
                    <a:lnTo>
                      <a:pt x="1434" y="155"/>
                    </a:lnTo>
                    <a:lnTo>
                      <a:pt x="1434" y="160"/>
                    </a:lnTo>
                    <a:lnTo>
                      <a:pt x="1435" y="164"/>
                    </a:lnTo>
                    <a:lnTo>
                      <a:pt x="1437" y="168"/>
                    </a:lnTo>
                    <a:lnTo>
                      <a:pt x="1438" y="173"/>
                    </a:lnTo>
                    <a:lnTo>
                      <a:pt x="1418" y="173"/>
                    </a:lnTo>
                    <a:lnTo>
                      <a:pt x="1416" y="169"/>
                    </a:lnTo>
                    <a:lnTo>
                      <a:pt x="1414" y="166"/>
                    </a:lnTo>
                    <a:lnTo>
                      <a:pt x="1412" y="163"/>
                    </a:lnTo>
                    <a:lnTo>
                      <a:pt x="1412" y="159"/>
                    </a:lnTo>
                    <a:close/>
                    <a:moveTo>
                      <a:pt x="1410" y="116"/>
                    </a:moveTo>
                    <a:lnTo>
                      <a:pt x="1407" y="117"/>
                    </a:lnTo>
                    <a:lnTo>
                      <a:pt x="1404" y="117"/>
                    </a:lnTo>
                    <a:lnTo>
                      <a:pt x="1400" y="118"/>
                    </a:lnTo>
                    <a:lnTo>
                      <a:pt x="1396" y="119"/>
                    </a:lnTo>
                    <a:lnTo>
                      <a:pt x="1391" y="120"/>
                    </a:lnTo>
                    <a:lnTo>
                      <a:pt x="1387" y="120"/>
                    </a:lnTo>
                    <a:lnTo>
                      <a:pt x="1380" y="121"/>
                    </a:lnTo>
                    <a:lnTo>
                      <a:pt x="1375" y="122"/>
                    </a:lnTo>
                    <a:lnTo>
                      <a:pt x="1368" y="123"/>
                    </a:lnTo>
                    <a:lnTo>
                      <a:pt x="1364" y="123"/>
                    </a:lnTo>
                    <a:lnTo>
                      <a:pt x="1360" y="124"/>
                    </a:lnTo>
                    <a:lnTo>
                      <a:pt x="1357" y="125"/>
                    </a:lnTo>
                    <a:lnTo>
                      <a:pt x="1354" y="127"/>
                    </a:lnTo>
                    <a:lnTo>
                      <a:pt x="1352" y="128"/>
                    </a:lnTo>
                    <a:lnTo>
                      <a:pt x="1350" y="130"/>
                    </a:lnTo>
                    <a:lnTo>
                      <a:pt x="1348" y="131"/>
                    </a:lnTo>
                    <a:lnTo>
                      <a:pt x="1347" y="133"/>
                    </a:lnTo>
                    <a:lnTo>
                      <a:pt x="1346" y="135"/>
                    </a:lnTo>
                    <a:lnTo>
                      <a:pt x="1345" y="137"/>
                    </a:lnTo>
                    <a:lnTo>
                      <a:pt x="1345" y="139"/>
                    </a:lnTo>
                    <a:lnTo>
                      <a:pt x="1345" y="143"/>
                    </a:lnTo>
                    <a:lnTo>
                      <a:pt x="1347" y="145"/>
                    </a:lnTo>
                    <a:lnTo>
                      <a:pt x="1348" y="148"/>
                    </a:lnTo>
                    <a:lnTo>
                      <a:pt x="1351" y="150"/>
                    </a:lnTo>
                    <a:lnTo>
                      <a:pt x="1354" y="152"/>
                    </a:lnTo>
                    <a:lnTo>
                      <a:pt x="1360" y="153"/>
                    </a:lnTo>
                    <a:lnTo>
                      <a:pt x="1364" y="154"/>
                    </a:lnTo>
                    <a:lnTo>
                      <a:pt x="1370" y="154"/>
                    </a:lnTo>
                    <a:lnTo>
                      <a:pt x="1377" y="154"/>
                    </a:lnTo>
                    <a:lnTo>
                      <a:pt x="1382" y="153"/>
                    </a:lnTo>
                    <a:lnTo>
                      <a:pt x="1388" y="152"/>
                    </a:lnTo>
                    <a:lnTo>
                      <a:pt x="1392" y="150"/>
                    </a:lnTo>
                    <a:lnTo>
                      <a:pt x="1396" y="148"/>
                    </a:lnTo>
                    <a:lnTo>
                      <a:pt x="1401" y="145"/>
                    </a:lnTo>
                    <a:lnTo>
                      <a:pt x="1404" y="142"/>
                    </a:lnTo>
                    <a:lnTo>
                      <a:pt x="1407" y="137"/>
                    </a:lnTo>
                    <a:lnTo>
                      <a:pt x="1408" y="134"/>
                    </a:lnTo>
                    <a:lnTo>
                      <a:pt x="1409" y="131"/>
                    </a:lnTo>
                    <a:lnTo>
                      <a:pt x="1410" y="127"/>
                    </a:lnTo>
                    <a:lnTo>
                      <a:pt x="1410" y="121"/>
                    </a:lnTo>
                    <a:lnTo>
                      <a:pt x="1410" y="116"/>
                    </a:lnTo>
                    <a:close/>
                    <a:moveTo>
                      <a:pt x="1464" y="173"/>
                    </a:moveTo>
                    <a:lnTo>
                      <a:pt x="1464" y="48"/>
                    </a:lnTo>
                    <a:lnTo>
                      <a:pt x="1484" y="48"/>
                    </a:lnTo>
                    <a:lnTo>
                      <a:pt x="1484" y="67"/>
                    </a:lnTo>
                    <a:lnTo>
                      <a:pt x="1488" y="62"/>
                    </a:lnTo>
                    <a:lnTo>
                      <a:pt x="1492" y="58"/>
                    </a:lnTo>
                    <a:lnTo>
                      <a:pt x="1496" y="55"/>
                    </a:lnTo>
                    <a:lnTo>
                      <a:pt x="1501" y="52"/>
                    </a:lnTo>
                    <a:lnTo>
                      <a:pt x="1505" y="50"/>
                    </a:lnTo>
                    <a:lnTo>
                      <a:pt x="1510" y="48"/>
                    </a:lnTo>
                    <a:lnTo>
                      <a:pt x="1517" y="47"/>
                    </a:lnTo>
                    <a:lnTo>
                      <a:pt x="1522" y="47"/>
                    </a:lnTo>
                    <a:lnTo>
                      <a:pt x="1528" y="47"/>
                    </a:lnTo>
                    <a:lnTo>
                      <a:pt x="1533" y="48"/>
                    </a:lnTo>
                    <a:lnTo>
                      <a:pt x="1537" y="49"/>
                    </a:lnTo>
                    <a:lnTo>
                      <a:pt x="1543" y="50"/>
                    </a:lnTo>
                    <a:lnTo>
                      <a:pt x="1547" y="53"/>
                    </a:lnTo>
                    <a:lnTo>
                      <a:pt x="1550" y="56"/>
                    </a:lnTo>
                    <a:lnTo>
                      <a:pt x="1553" y="58"/>
                    </a:lnTo>
                    <a:lnTo>
                      <a:pt x="1555" y="61"/>
                    </a:lnTo>
                    <a:lnTo>
                      <a:pt x="1558" y="64"/>
                    </a:lnTo>
                    <a:lnTo>
                      <a:pt x="1560" y="69"/>
                    </a:lnTo>
                    <a:lnTo>
                      <a:pt x="1561" y="73"/>
                    </a:lnTo>
                    <a:lnTo>
                      <a:pt x="1562" y="77"/>
                    </a:lnTo>
                    <a:lnTo>
                      <a:pt x="1563" y="80"/>
                    </a:lnTo>
                    <a:lnTo>
                      <a:pt x="1563" y="85"/>
                    </a:lnTo>
                    <a:lnTo>
                      <a:pt x="1563" y="91"/>
                    </a:lnTo>
                    <a:lnTo>
                      <a:pt x="1563" y="98"/>
                    </a:lnTo>
                    <a:lnTo>
                      <a:pt x="1563" y="173"/>
                    </a:lnTo>
                    <a:lnTo>
                      <a:pt x="1543" y="173"/>
                    </a:lnTo>
                    <a:lnTo>
                      <a:pt x="1543" y="100"/>
                    </a:lnTo>
                    <a:lnTo>
                      <a:pt x="1543" y="93"/>
                    </a:lnTo>
                    <a:lnTo>
                      <a:pt x="1541" y="88"/>
                    </a:lnTo>
                    <a:lnTo>
                      <a:pt x="1541" y="84"/>
                    </a:lnTo>
                    <a:lnTo>
                      <a:pt x="1540" y="80"/>
                    </a:lnTo>
                    <a:lnTo>
                      <a:pt x="1538" y="78"/>
                    </a:lnTo>
                    <a:lnTo>
                      <a:pt x="1536" y="75"/>
                    </a:lnTo>
                    <a:lnTo>
                      <a:pt x="1534" y="73"/>
                    </a:lnTo>
                    <a:lnTo>
                      <a:pt x="1532" y="71"/>
                    </a:lnTo>
                    <a:lnTo>
                      <a:pt x="1529" y="70"/>
                    </a:lnTo>
                    <a:lnTo>
                      <a:pt x="1524" y="69"/>
                    </a:lnTo>
                    <a:lnTo>
                      <a:pt x="1521" y="68"/>
                    </a:lnTo>
                    <a:lnTo>
                      <a:pt x="1517" y="68"/>
                    </a:lnTo>
                    <a:lnTo>
                      <a:pt x="1510" y="68"/>
                    </a:lnTo>
                    <a:lnTo>
                      <a:pt x="1505" y="70"/>
                    </a:lnTo>
                    <a:lnTo>
                      <a:pt x="1500" y="72"/>
                    </a:lnTo>
                    <a:lnTo>
                      <a:pt x="1494" y="75"/>
                    </a:lnTo>
                    <a:lnTo>
                      <a:pt x="1490" y="80"/>
                    </a:lnTo>
                    <a:lnTo>
                      <a:pt x="1487" y="88"/>
                    </a:lnTo>
                    <a:lnTo>
                      <a:pt x="1486" y="97"/>
                    </a:lnTo>
                    <a:lnTo>
                      <a:pt x="1484" y="107"/>
                    </a:lnTo>
                    <a:lnTo>
                      <a:pt x="1484" y="173"/>
                    </a:lnTo>
                    <a:lnTo>
                      <a:pt x="1464" y="173"/>
                    </a:lnTo>
                    <a:close/>
                    <a:moveTo>
                      <a:pt x="1596" y="173"/>
                    </a:moveTo>
                    <a:lnTo>
                      <a:pt x="1596" y="48"/>
                    </a:lnTo>
                    <a:lnTo>
                      <a:pt x="1617" y="48"/>
                    </a:lnTo>
                    <a:lnTo>
                      <a:pt x="1617" y="67"/>
                    </a:lnTo>
                    <a:lnTo>
                      <a:pt x="1620" y="62"/>
                    </a:lnTo>
                    <a:lnTo>
                      <a:pt x="1624" y="58"/>
                    </a:lnTo>
                    <a:lnTo>
                      <a:pt x="1629" y="55"/>
                    </a:lnTo>
                    <a:lnTo>
                      <a:pt x="1633" y="52"/>
                    </a:lnTo>
                    <a:lnTo>
                      <a:pt x="1637" y="50"/>
                    </a:lnTo>
                    <a:lnTo>
                      <a:pt x="1643" y="48"/>
                    </a:lnTo>
                    <a:lnTo>
                      <a:pt x="1649" y="47"/>
                    </a:lnTo>
                    <a:lnTo>
                      <a:pt x="1654" y="47"/>
                    </a:lnTo>
                    <a:lnTo>
                      <a:pt x="1660" y="47"/>
                    </a:lnTo>
                    <a:lnTo>
                      <a:pt x="1665" y="48"/>
                    </a:lnTo>
                    <a:lnTo>
                      <a:pt x="1669" y="49"/>
                    </a:lnTo>
                    <a:lnTo>
                      <a:pt x="1675" y="50"/>
                    </a:lnTo>
                    <a:lnTo>
                      <a:pt x="1679" y="53"/>
                    </a:lnTo>
                    <a:lnTo>
                      <a:pt x="1682" y="56"/>
                    </a:lnTo>
                    <a:lnTo>
                      <a:pt x="1686" y="58"/>
                    </a:lnTo>
                    <a:lnTo>
                      <a:pt x="1688" y="61"/>
                    </a:lnTo>
                    <a:lnTo>
                      <a:pt x="1690" y="64"/>
                    </a:lnTo>
                    <a:lnTo>
                      <a:pt x="1692" y="69"/>
                    </a:lnTo>
                    <a:lnTo>
                      <a:pt x="1693" y="73"/>
                    </a:lnTo>
                    <a:lnTo>
                      <a:pt x="1694" y="77"/>
                    </a:lnTo>
                    <a:lnTo>
                      <a:pt x="1695" y="80"/>
                    </a:lnTo>
                    <a:lnTo>
                      <a:pt x="1695" y="85"/>
                    </a:lnTo>
                    <a:lnTo>
                      <a:pt x="1695" y="91"/>
                    </a:lnTo>
                    <a:lnTo>
                      <a:pt x="1695" y="98"/>
                    </a:lnTo>
                    <a:lnTo>
                      <a:pt x="1695" y="173"/>
                    </a:lnTo>
                    <a:lnTo>
                      <a:pt x="1675" y="173"/>
                    </a:lnTo>
                    <a:lnTo>
                      <a:pt x="1675" y="100"/>
                    </a:lnTo>
                    <a:lnTo>
                      <a:pt x="1675" y="93"/>
                    </a:lnTo>
                    <a:lnTo>
                      <a:pt x="1674" y="88"/>
                    </a:lnTo>
                    <a:lnTo>
                      <a:pt x="1674" y="84"/>
                    </a:lnTo>
                    <a:lnTo>
                      <a:pt x="1673" y="80"/>
                    </a:lnTo>
                    <a:lnTo>
                      <a:pt x="1671" y="78"/>
                    </a:lnTo>
                    <a:lnTo>
                      <a:pt x="1668" y="75"/>
                    </a:lnTo>
                    <a:lnTo>
                      <a:pt x="1666" y="73"/>
                    </a:lnTo>
                    <a:lnTo>
                      <a:pt x="1664" y="71"/>
                    </a:lnTo>
                    <a:lnTo>
                      <a:pt x="1661" y="70"/>
                    </a:lnTo>
                    <a:lnTo>
                      <a:pt x="1657" y="69"/>
                    </a:lnTo>
                    <a:lnTo>
                      <a:pt x="1653" y="68"/>
                    </a:lnTo>
                    <a:lnTo>
                      <a:pt x="1649" y="68"/>
                    </a:lnTo>
                    <a:lnTo>
                      <a:pt x="1643" y="68"/>
                    </a:lnTo>
                    <a:lnTo>
                      <a:pt x="1637" y="70"/>
                    </a:lnTo>
                    <a:lnTo>
                      <a:pt x="1632" y="72"/>
                    </a:lnTo>
                    <a:lnTo>
                      <a:pt x="1626" y="75"/>
                    </a:lnTo>
                    <a:lnTo>
                      <a:pt x="1622" y="80"/>
                    </a:lnTo>
                    <a:lnTo>
                      <a:pt x="1619" y="88"/>
                    </a:lnTo>
                    <a:lnTo>
                      <a:pt x="1618" y="97"/>
                    </a:lnTo>
                    <a:lnTo>
                      <a:pt x="1617" y="107"/>
                    </a:lnTo>
                    <a:lnTo>
                      <a:pt x="1617" y="173"/>
                    </a:lnTo>
                    <a:lnTo>
                      <a:pt x="1596" y="173"/>
                    </a:lnTo>
                    <a:close/>
                    <a:moveTo>
                      <a:pt x="1815" y="134"/>
                    </a:moveTo>
                    <a:lnTo>
                      <a:pt x="1834" y="138"/>
                    </a:lnTo>
                    <a:lnTo>
                      <a:pt x="1831" y="146"/>
                    </a:lnTo>
                    <a:lnTo>
                      <a:pt x="1826" y="153"/>
                    </a:lnTo>
                    <a:lnTo>
                      <a:pt x="1821" y="160"/>
                    </a:lnTo>
                    <a:lnTo>
                      <a:pt x="1815" y="165"/>
                    </a:lnTo>
                    <a:lnTo>
                      <a:pt x="1811" y="167"/>
                    </a:lnTo>
                    <a:lnTo>
                      <a:pt x="1807" y="169"/>
                    </a:lnTo>
                    <a:lnTo>
                      <a:pt x="1803" y="170"/>
                    </a:lnTo>
                    <a:lnTo>
                      <a:pt x="1799" y="172"/>
                    </a:lnTo>
                    <a:lnTo>
                      <a:pt x="1794" y="173"/>
                    </a:lnTo>
                    <a:lnTo>
                      <a:pt x="1790" y="174"/>
                    </a:lnTo>
                    <a:lnTo>
                      <a:pt x="1785" y="174"/>
                    </a:lnTo>
                    <a:lnTo>
                      <a:pt x="1779" y="174"/>
                    </a:lnTo>
                    <a:lnTo>
                      <a:pt x="1773" y="174"/>
                    </a:lnTo>
                    <a:lnTo>
                      <a:pt x="1766" y="173"/>
                    </a:lnTo>
                    <a:lnTo>
                      <a:pt x="1760" y="172"/>
                    </a:lnTo>
                    <a:lnTo>
                      <a:pt x="1754" y="170"/>
                    </a:lnTo>
                    <a:lnTo>
                      <a:pt x="1749" y="168"/>
                    </a:lnTo>
                    <a:lnTo>
                      <a:pt x="1744" y="165"/>
                    </a:lnTo>
                    <a:lnTo>
                      <a:pt x="1739" y="162"/>
                    </a:lnTo>
                    <a:lnTo>
                      <a:pt x="1735" y="159"/>
                    </a:lnTo>
                    <a:lnTo>
                      <a:pt x="1728" y="150"/>
                    </a:lnTo>
                    <a:lnTo>
                      <a:pt x="1723" y="138"/>
                    </a:lnTo>
                    <a:lnTo>
                      <a:pt x="1720" y="125"/>
                    </a:lnTo>
                    <a:lnTo>
                      <a:pt x="1719" y="112"/>
                    </a:lnTo>
                    <a:lnTo>
                      <a:pt x="1720" y="98"/>
                    </a:lnTo>
                    <a:lnTo>
                      <a:pt x="1723" y="85"/>
                    </a:lnTo>
                    <a:lnTo>
                      <a:pt x="1729" y="73"/>
                    </a:lnTo>
                    <a:lnTo>
                      <a:pt x="1736" y="64"/>
                    </a:lnTo>
                    <a:lnTo>
                      <a:pt x="1740" y="60"/>
                    </a:lnTo>
                    <a:lnTo>
                      <a:pt x="1745" y="57"/>
                    </a:lnTo>
                    <a:lnTo>
                      <a:pt x="1750" y="54"/>
                    </a:lnTo>
                    <a:lnTo>
                      <a:pt x="1754" y="52"/>
                    </a:lnTo>
                    <a:lnTo>
                      <a:pt x="1760" y="49"/>
                    </a:lnTo>
                    <a:lnTo>
                      <a:pt x="1766" y="48"/>
                    </a:lnTo>
                    <a:lnTo>
                      <a:pt x="1772" y="47"/>
                    </a:lnTo>
                    <a:lnTo>
                      <a:pt x="1778" y="47"/>
                    </a:lnTo>
                    <a:lnTo>
                      <a:pt x="1785" y="47"/>
                    </a:lnTo>
                    <a:lnTo>
                      <a:pt x="1790" y="48"/>
                    </a:lnTo>
                    <a:lnTo>
                      <a:pt x="1795" y="49"/>
                    </a:lnTo>
                    <a:lnTo>
                      <a:pt x="1801" y="52"/>
                    </a:lnTo>
                    <a:lnTo>
                      <a:pt x="1806" y="54"/>
                    </a:lnTo>
                    <a:lnTo>
                      <a:pt x="1810" y="56"/>
                    </a:lnTo>
                    <a:lnTo>
                      <a:pt x="1815" y="59"/>
                    </a:lnTo>
                    <a:lnTo>
                      <a:pt x="1819" y="63"/>
                    </a:lnTo>
                    <a:lnTo>
                      <a:pt x="1826" y="72"/>
                    </a:lnTo>
                    <a:lnTo>
                      <a:pt x="1831" y="84"/>
                    </a:lnTo>
                    <a:lnTo>
                      <a:pt x="1834" y="97"/>
                    </a:lnTo>
                    <a:lnTo>
                      <a:pt x="1835" y="110"/>
                    </a:lnTo>
                    <a:lnTo>
                      <a:pt x="1835" y="112"/>
                    </a:lnTo>
                    <a:lnTo>
                      <a:pt x="1835" y="113"/>
                    </a:lnTo>
                    <a:lnTo>
                      <a:pt x="1835" y="115"/>
                    </a:lnTo>
                    <a:lnTo>
                      <a:pt x="1835" y="116"/>
                    </a:lnTo>
                    <a:lnTo>
                      <a:pt x="1740" y="116"/>
                    </a:lnTo>
                    <a:lnTo>
                      <a:pt x="1742" y="124"/>
                    </a:lnTo>
                    <a:lnTo>
                      <a:pt x="1744" y="132"/>
                    </a:lnTo>
                    <a:lnTo>
                      <a:pt x="1747" y="139"/>
                    </a:lnTo>
                    <a:lnTo>
                      <a:pt x="1752" y="145"/>
                    </a:lnTo>
                    <a:lnTo>
                      <a:pt x="1758" y="149"/>
                    </a:lnTo>
                    <a:lnTo>
                      <a:pt x="1764" y="152"/>
                    </a:lnTo>
                    <a:lnTo>
                      <a:pt x="1772" y="153"/>
                    </a:lnTo>
                    <a:lnTo>
                      <a:pt x="1779" y="154"/>
                    </a:lnTo>
                    <a:lnTo>
                      <a:pt x="1786" y="154"/>
                    </a:lnTo>
                    <a:lnTo>
                      <a:pt x="1791" y="153"/>
                    </a:lnTo>
                    <a:lnTo>
                      <a:pt x="1795" y="152"/>
                    </a:lnTo>
                    <a:lnTo>
                      <a:pt x="1801" y="150"/>
                    </a:lnTo>
                    <a:lnTo>
                      <a:pt x="1805" y="147"/>
                    </a:lnTo>
                    <a:lnTo>
                      <a:pt x="1808" y="144"/>
                    </a:lnTo>
                    <a:lnTo>
                      <a:pt x="1811" y="139"/>
                    </a:lnTo>
                    <a:lnTo>
                      <a:pt x="1815" y="134"/>
                    </a:lnTo>
                    <a:close/>
                    <a:moveTo>
                      <a:pt x="1740" y="95"/>
                    </a:moveTo>
                    <a:lnTo>
                      <a:pt x="1815" y="95"/>
                    </a:lnTo>
                    <a:lnTo>
                      <a:pt x="1814" y="89"/>
                    </a:lnTo>
                    <a:lnTo>
                      <a:pt x="1811" y="85"/>
                    </a:lnTo>
                    <a:lnTo>
                      <a:pt x="1809" y="80"/>
                    </a:lnTo>
                    <a:lnTo>
                      <a:pt x="1806" y="77"/>
                    </a:lnTo>
                    <a:lnTo>
                      <a:pt x="1800" y="73"/>
                    </a:lnTo>
                    <a:lnTo>
                      <a:pt x="1793" y="70"/>
                    </a:lnTo>
                    <a:lnTo>
                      <a:pt x="1786" y="69"/>
                    </a:lnTo>
                    <a:lnTo>
                      <a:pt x="1778" y="68"/>
                    </a:lnTo>
                    <a:lnTo>
                      <a:pt x="1771" y="68"/>
                    </a:lnTo>
                    <a:lnTo>
                      <a:pt x="1763" y="70"/>
                    </a:lnTo>
                    <a:lnTo>
                      <a:pt x="1757" y="72"/>
                    </a:lnTo>
                    <a:lnTo>
                      <a:pt x="1751" y="75"/>
                    </a:lnTo>
                    <a:lnTo>
                      <a:pt x="1747" y="79"/>
                    </a:lnTo>
                    <a:lnTo>
                      <a:pt x="1744" y="84"/>
                    </a:lnTo>
                    <a:lnTo>
                      <a:pt x="1742" y="89"/>
                    </a:lnTo>
                    <a:lnTo>
                      <a:pt x="1740" y="95"/>
                    </a:lnTo>
                    <a:close/>
                    <a:moveTo>
                      <a:pt x="1861" y="173"/>
                    </a:moveTo>
                    <a:lnTo>
                      <a:pt x="1861" y="2"/>
                    </a:lnTo>
                    <a:lnTo>
                      <a:pt x="1881" y="2"/>
                    </a:lnTo>
                    <a:lnTo>
                      <a:pt x="1881" y="173"/>
                    </a:lnTo>
                    <a:lnTo>
                      <a:pt x="1861"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1" name="Freeform 177"/>
              <p:cNvSpPr>
                <a:spLocks noEditPoints="1"/>
              </p:cNvSpPr>
              <p:nvPr/>
            </p:nvSpPr>
            <p:spPr bwMode="auto">
              <a:xfrm>
                <a:off x="3447" y="1847"/>
                <a:ext cx="325" cy="85"/>
              </a:xfrm>
              <a:custGeom>
                <a:avLst/>
                <a:gdLst>
                  <a:gd name="T0" fmla="*/ 83 w 651"/>
                  <a:gd name="T1" fmla="*/ 1 h 170"/>
                  <a:gd name="T2" fmla="*/ 113 w 651"/>
                  <a:gd name="T3" fmla="*/ 16 h 170"/>
                  <a:gd name="T4" fmla="*/ 123 w 651"/>
                  <a:gd name="T5" fmla="*/ 43 h 170"/>
                  <a:gd name="T6" fmla="*/ 114 w 651"/>
                  <a:gd name="T7" fmla="*/ 68 h 170"/>
                  <a:gd name="T8" fmla="*/ 112 w 651"/>
                  <a:gd name="T9" fmla="*/ 85 h 170"/>
                  <a:gd name="T10" fmla="*/ 128 w 651"/>
                  <a:gd name="T11" fmla="*/ 113 h 170"/>
                  <a:gd name="T12" fmla="*/ 124 w 651"/>
                  <a:gd name="T13" fmla="*/ 143 h 170"/>
                  <a:gd name="T14" fmla="*/ 108 w 651"/>
                  <a:gd name="T15" fmla="*/ 161 h 170"/>
                  <a:gd name="T16" fmla="*/ 80 w 651"/>
                  <a:gd name="T17" fmla="*/ 170 h 170"/>
                  <a:gd name="T18" fmla="*/ 60 w 651"/>
                  <a:gd name="T19" fmla="*/ 72 h 170"/>
                  <a:gd name="T20" fmla="*/ 87 w 651"/>
                  <a:gd name="T21" fmla="*/ 68 h 170"/>
                  <a:gd name="T22" fmla="*/ 100 w 651"/>
                  <a:gd name="T23" fmla="*/ 54 h 170"/>
                  <a:gd name="T24" fmla="*/ 98 w 651"/>
                  <a:gd name="T25" fmla="*/ 35 h 170"/>
                  <a:gd name="T26" fmla="*/ 84 w 651"/>
                  <a:gd name="T27" fmla="*/ 22 h 170"/>
                  <a:gd name="T28" fmla="*/ 23 w 651"/>
                  <a:gd name="T29" fmla="*/ 20 h 170"/>
                  <a:gd name="T30" fmla="*/ 74 w 651"/>
                  <a:gd name="T31" fmla="*/ 150 h 170"/>
                  <a:gd name="T32" fmla="*/ 91 w 651"/>
                  <a:gd name="T33" fmla="*/ 146 h 170"/>
                  <a:gd name="T34" fmla="*/ 102 w 651"/>
                  <a:gd name="T35" fmla="*/ 136 h 170"/>
                  <a:gd name="T36" fmla="*/ 107 w 651"/>
                  <a:gd name="T37" fmla="*/ 117 h 170"/>
                  <a:gd name="T38" fmla="*/ 97 w 651"/>
                  <a:gd name="T39" fmla="*/ 99 h 170"/>
                  <a:gd name="T40" fmla="*/ 71 w 651"/>
                  <a:gd name="T41" fmla="*/ 93 h 170"/>
                  <a:gd name="T42" fmla="*/ 228 w 651"/>
                  <a:gd name="T43" fmla="*/ 46 h 170"/>
                  <a:gd name="T44" fmla="*/ 228 w 651"/>
                  <a:gd name="T45" fmla="*/ 150 h 170"/>
                  <a:gd name="T46" fmla="*/ 426 w 651"/>
                  <a:gd name="T47" fmla="*/ 0 h 170"/>
                  <a:gd name="T48" fmla="*/ 523 w 651"/>
                  <a:gd name="T49" fmla="*/ 5 h 170"/>
                  <a:gd name="T50" fmla="*/ 545 w 651"/>
                  <a:gd name="T51" fmla="*/ 26 h 170"/>
                  <a:gd name="T52" fmla="*/ 547 w 651"/>
                  <a:gd name="T53" fmla="*/ 54 h 170"/>
                  <a:gd name="T54" fmla="*/ 530 w 651"/>
                  <a:gd name="T55" fmla="*/ 77 h 170"/>
                  <a:gd name="T56" fmla="*/ 546 w 651"/>
                  <a:gd name="T57" fmla="*/ 95 h 170"/>
                  <a:gd name="T58" fmla="*/ 555 w 651"/>
                  <a:gd name="T59" fmla="*/ 127 h 170"/>
                  <a:gd name="T60" fmla="*/ 544 w 651"/>
                  <a:gd name="T61" fmla="*/ 153 h 170"/>
                  <a:gd name="T62" fmla="*/ 524 w 651"/>
                  <a:gd name="T63" fmla="*/ 166 h 170"/>
                  <a:gd name="T64" fmla="*/ 490 w 651"/>
                  <a:gd name="T65" fmla="*/ 170 h 170"/>
                  <a:gd name="T66" fmla="*/ 500 w 651"/>
                  <a:gd name="T67" fmla="*/ 71 h 170"/>
                  <a:gd name="T68" fmla="*/ 520 w 651"/>
                  <a:gd name="T69" fmla="*/ 65 h 170"/>
                  <a:gd name="T70" fmla="*/ 527 w 651"/>
                  <a:gd name="T71" fmla="*/ 47 h 170"/>
                  <a:gd name="T72" fmla="*/ 521 w 651"/>
                  <a:gd name="T73" fmla="*/ 28 h 170"/>
                  <a:gd name="T74" fmla="*/ 500 w 651"/>
                  <a:gd name="T75" fmla="*/ 21 h 170"/>
                  <a:gd name="T76" fmla="*/ 449 w 651"/>
                  <a:gd name="T77" fmla="*/ 150 h 170"/>
                  <a:gd name="T78" fmla="*/ 507 w 651"/>
                  <a:gd name="T79" fmla="*/ 150 h 170"/>
                  <a:gd name="T80" fmla="*/ 523 w 651"/>
                  <a:gd name="T81" fmla="*/ 143 h 170"/>
                  <a:gd name="T82" fmla="*/ 531 w 651"/>
                  <a:gd name="T83" fmla="*/ 129 h 170"/>
                  <a:gd name="T84" fmla="*/ 529 w 651"/>
                  <a:gd name="T85" fmla="*/ 109 h 170"/>
                  <a:gd name="T86" fmla="*/ 515 w 651"/>
                  <a:gd name="T87" fmla="*/ 95 h 170"/>
                  <a:gd name="T88" fmla="*/ 449 w 651"/>
                  <a:gd name="T89" fmla="*/ 93 h 170"/>
                  <a:gd name="T90" fmla="*/ 600 w 651"/>
                  <a:gd name="T91" fmla="*/ 65 h 170"/>
                  <a:gd name="T92" fmla="*/ 617 w 651"/>
                  <a:gd name="T93" fmla="*/ 47 h 170"/>
                  <a:gd name="T94" fmla="*/ 639 w 651"/>
                  <a:gd name="T95" fmla="*/ 46 h 170"/>
                  <a:gd name="T96" fmla="*/ 636 w 651"/>
                  <a:gd name="T97" fmla="*/ 66 h 170"/>
                  <a:gd name="T98" fmla="*/ 617 w 651"/>
                  <a:gd name="T99" fmla="*/ 67 h 170"/>
                  <a:gd name="T100" fmla="*/ 607 w 651"/>
                  <a:gd name="T101" fmla="*/ 80 h 170"/>
                  <a:gd name="T102" fmla="*/ 603 w 651"/>
                  <a:gd name="T10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1" h="170">
                    <a:moveTo>
                      <a:pt x="0" y="170"/>
                    </a:moveTo>
                    <a:lnTo>
                      <a:pt x="0" y="0"/>
                    </a:lnTo>
                    <a:lnTo>
                      <a:pt x="66" y="0"/>
                    </a:lnTo>
                    <a:lnTo>
                      <a:pt x="75" y="0"/>
                    </a:lnTo>
                    <a:lnTo>
                      <a:pt x="83" y="1"/>
                    </a:lnTo>
                    <a:lnTo>
                      <a:pt x="90" y="3"/>
                    </a:lnTo>
                    <a:lnTo>
                      <a:pt x="97" y="5"/>
                    </a:lnTo>
                    <a:lnTo>
                      <a:pt x="103" y="8"/>
                    </a:lnTo>
                    <a:lnTo>
                      <a:pt x="109" y="11"/>
                    </a:lnTo>
                    <a:lnTo>
                      <a:pt x="113" y="16"/>
                    </a:lnTo>
                    <a:lnTo>
                      <a:pt x="116" y="21"/>
                    </a:lnTo>
                    <a:lnTo>
                      <a:pt x="119" y="26"/>
                    </a:lnTo>
                    <a:lnTo>
                      <a:pt x="122" y="32"/>
                    </a:lnTo>
                    <a:lnTo>
                      <a:pt x="123" y="37"/>
                    </a:lnTo>
                    <a:lnTo>
                      <a:pt x="123" y="43"/>
                    </a:lnTo>
                    <a:lnTo>
                      <a:pt x="123" y="49"/>
                    </a:lnTo>
                    <a:lnTo>
                      <a:pt x="122" y="54"/>
                    </a:lnTo>
                    <a:lnTo>
                      <a:pt x="119" y="58"/>
                    </a:lnTo>
                    <a:lnTo>
                      <a:pt x="117" y="64"/>
                    </a:lnTo>
                    <a:lnTo>
                      <a:pt x="114" y="68"/>
                    </a:lnTo>
                    <a:lnTo>
                      <a:pt x="110" y="72"/>
                    </a:lnTo>
                    <a:lnTo>
                      <a:pt x="104" y="77"/>
                    </a:lnTo>
                    <a:lnTo>
                      <a:pt x="99" y="80"/>
                    </a:lnTo>
                    <a:lnTo>
                      <a:pt x="105" y="82"/>
                    </a:lnTo>
                    <a:lnTo>
                      <a:pt x="112" y="85"/>
                    </a:lnTo>
                    <a:lnTo>
                      <a:pt x="116" y="90"/>
                    </a:lnTo>
                    <a:lnTo>
                      <a:pt x="121" y="95"/>
                    </a:lnTo>
                    <a:lnTo>
                      <a:pt x="124" y="100"/>
                    </a:lnTo>
                    <a:lnTo>
                      <a:pt x="127" y="107"/>
                    </a:lnTo>
                    <a:lnTo>
                      <a:pt x="128" y="113"/>
                    </a:lnTo>
                    <a:lnTo>
                      <a:pt x="129" y="121"/>
                    </a:lnTo>
                    <a:lnTo>
                      <a:pt x="129" y="127"/>
                    </a:lnTo>
                    <a:lnTo>
                      <a:pt x="128" y="132"/>
                    </a:lnTo>
                    <a:lnTo>
                      <a:pt x="126" y="138"/>
                    </a:lnTo>
                    <a:lnTo>
                      <a:pt x="124" y="143"/>
                    </a:lnTo>
                    <a:lnTo>
                      <a:pt x="122" y="148"/>
                    </a:lnTo>
                    <a:lnTo>
                      <a:pt x="118" y="153"/>
                    </a:lnTo>
                    <a:lnTo>
                      <a:pt x="115" y="156"/>
                    </a:lnTo>
                    <a:lnTo>
                      <a:pt x="111" y="159"/>
                    </a:lnTo>
                    <a:lnTo>
                      <a:pt x="108" y="161"/>
                    </a:lnTo>
                    <a:lnTo>
                      <a:pt x="103" y="163"/>
                    </a:lnTo>
                    <a:lnTo>
                      <a:pt x="98" y="166"/>
                    </a:lnTo>
                    <a:lnTo>
                      <a:pt x="93" y="168"/>
                    </a:lnTo>
                    <a:lnTo>
                      <a:pt x="86" y="169"/>
                    </a:lnTo>
                    <a:lnTo>
                      <a:pt x="80" y="170"/>
                    </a:lnTo>
                    <a:lnTo>
                      <a:pt x="72" y="170"/>
                    </a:lnTo>
                    <a:lnTo>
                      <a:pt x="65" y="170"/>
                    </a:lnTo>
                    <a:lnTo>
                      <a:pt x="0" y="170"/>
                    </a:lnTo>
                    <a:close/>
                    <a:moveTo>
                      <a:pt x="23" y="72"/>
                    </a:moveTo>
                    <a:lnTo>
                      <a:pt x="60" y="72"/>
                    </a:lnTo>
                    <a:lnTo>
                      <a:pt x="68" y="72"/>
                    </a:lnTo>
                    <a:lnTo>
                      <a:pt x="74" y="71"/>
                    </a:lnTo>
                    <a:lnTo>
                      <a:pt x="79" y="71"/>
                    </a:lnTo>
                    <a:lnTo>
                      <a:pt x="83" y="70"/>
                    </a:lnTo>
                    <a:lnTo>
                      <a:pt x="87" y="68"/>
                    </a:lnTo>
                    <a:lnTo>
                      <a:pt x="90" y="67"/>
                    </a:lnTo>
                    <a:lnTo>
                      <a:pt x="94" y="65"/>
                    </a:lnTo>
                    <a:lnTo>
                      <a:pt x="96" y="62"/>
                    </a:lnTo>
                    <a:lnTo>
                      <a:pt x="98" y="58"/>
                    </a:lnTo>
                    <a:lnTo>
                      <a:pt x="100" y="54"/>
                    </a:lnTo>
                    <a:lnTo>
                      <a:pt x="101" y="51"/>
                    </a:lnTo>
                    <a:lnTo>
                      <a:pt x="101" y="47"/>
                    </a:lnTo>
                    <a:lnTo>
                      <a:pt x="101" y="42"/>
                    </a:lnTo>
                    <a:lnTo>
                      <a:pt x="100" y="38"/>
                    </a:lnTo>
                    <a:lnTo>
                      <a:pt x="98" y="35"/>
                    </a:lnTo>
                    <a:lnTo>
                      <a:pt x="97" y="32"/>
                    </a:lnTo>
                    <a:lnTo>
                      <a:pt x="95" y="28"/>
                    </a:lnTo>
                    <a:lnTo>
                      <a:pt x="91" y="26"/>
                    </a:lnTo>
                    <a:lnTo>
                      <a:pt x="88" y="24"/>
                    </a:lnTo>
                    <a:lnTo>
                      <a:pt x="84" y="22"/>
                    </a:lnTo>
                    <a:lnTo>
                      <a:pt x="80" y="21"/>
                    </a:lnTo>
                    <a:lnTo>
                      <a:pt x="74" y="21"/>
                    </a:lnTo>
                    <a:lnTo>
                      <a:pt x="66" y="20"/>
                    </a:lnTo>
                    <a:lnTo>
                      <a:pt x="57" y="20"/>
                    </a:lnTo>
                    <a:lnTo>
                      <a:pt x="23" y="20"/>
                    </a:lnTo>
                    <a:lnTo>
                      <a:pt x="23" y="72"/>
                    </a:lnTo>
                    <a:close/>
                    <a:moveTo>
                      <a:pt x="23" y="150"/>
                    </a:moveTo>
                    <a:lnTo>
                      <a:pt x="66" y="150"/>
                    </a:lnTo>
                    <a:lnTo>
                      <a:pt x="70" y="150"/>
                    </a:lnTo>
                    <a:lnTo>
                      <a:pt x="74" y="150"/>
                    </a:lnTo>
                    <a:lnTo>
                      <a:pt x="77" y="150"/>
                    </a:lnTo>
                    <a:lnTo>
                      <a:pt x="81" y="150"/>
                    </a:lnTo>
                    <a:lnTo>
                      <a:pt x="85" y="148"/>
                    </a:lnTo>
                    <a:lnTo>
                      <a:pt x="88" y="147"/>
                    </a:lnTo>
                    <a:lnTo>
                      <a:pt x="91" y="146"/>
                    </a:lnTo>
                    <a:lnTo>
                      <a:pt x="94" y="145"/>
                    </a:lnTo>
                    <a:lnTo>
                      <a:pt x="97" y="143"/>
                    </a:lnTo>
                    <a:lnTo>
                      <a:pt x="99" y="141"/>
                    </a:lnTo>
                    <a:lnTo>
                      <a:pt x="100" y="139"/>
                    </a:lnTo>
                    <a:lnTo>
                      <a:pt x="102" y="136"/>
                    </a:lnTo>
                    <a:lnTo>
                      <a:pt x="104" y="132"/>
                    </a:lnTo>
                    <a:lnTo>
                      <a:pt x="105" y="129"/>
                    </a:lnTo>
                    <a:lnTo>
                      <a:pt x="107" y="126"/>
                    </a:lnTo>
                    <a:lnTo>
                      <a:pt x="107" y="122"/>
                    </a:lnTo>
                    <a:lnTo>
                      <a:pt x="107" y="117"/>
                    </a:lnTo>
                    <a:lnTo>
                      <a:pt x="105" y="113"/>
                    </a:lnTo>
                    <a:lnTo>
                      <a:pt x="103" y="109"/>
                    </a:lnTo>
                    <a:lnTo>
                      <a:pt x="102" y="105"/>
                    </a:lnTo>
                    <a:lnTo>
                      <a:pt x="100" y="101"/>
                    </a:lnTo>
                    <a:lnTo>
                      <a:pt x="97" y="99"/>
                    </a:lnTo>
                    <a:lnTo>
                      <a:pt x="94" y="97"/>
                    </a:lnTo>
                    <a:lnTo>
                      <a:pt x="89" y="95"/>
                    </a:lnTo>
                    <a:lnTo>
                      <a:pt x="84" y="94"/>
                    </a:lnTo>
                    <a:lnTo>
                      <a:pt x="79" y="94"/>
                    </a:lnTo>
                    <a:lnTo>
                      <a:pt x="71" y="93"/>
                    </a:lnTo>
                    <a:lnTo>
                      <a:pt x="64" y="93"/>
                    </a:lnTo>
                    <a:lnTo>
                      <a:pt x="23" y="93"/>
                    </a:lnTo>
                    <a:lnTo>
                      <a:pt x="23" y="150"/>
                    </a:lnTo>
                    <a:close/>
                    <a:moveTo>
                      <a:pt x="228" y="66"/>
                    </a:moveTo>
                    <a:lnTo>
                      <a:pt x="228" y="46"/>
                    </a:lnTo>
                    <a:lnTo>
                      <a:pt x="248" y="46"/>
                    </a:lnTo>
                    <a:lnTo>
                      <a:pt x="248" y="66"/>
                    </a:lnTo>
                    <a:lnTo>
                      <a:pt x="228" y="66"/>
                    </a:lnTo>
                    <a:close/>
                    <a:moveTo>
                      <a:pt x="228" y="170"/>
                    </a:moveTo>
                    <a:lnTo>
                      <a:pt x="228" y="150"/>
                    </a:lnTo>
                    <a:lnTo>
                      <a:pt x="248" y="150"/>
                    </a:lnTo>
                    <a:lnTo>
                      <a:pt x="248" y="170"/>
                    </a:lnTo>
                    <a:lnTo>
                      <a:pt x="228" y="170"/>
                    </a:lnTo>
                    <a:close/>
                    <a:moveTo>
                      <a:pt x="426" y="170"/>
                    </a:moveTo>
                    <a:lnTo>
                      <a:pt x="426" y="0"/>
                    </a:lnTo>
                    <a:lnTo>
                      <a:pt x="492" y="0"/>
                    </a:lnTo>
                    <a:lnTo>
                      <a:pt x="501" y="0"/>
                    </a:lnTo>
                    <a:lnTo>
                      <a:pt x="509" y="1"/>
                    </a:lnTo>
                    <a:lnTo>
                      <a:pt x="516" y="3"/>
                    </a:lnTo>
                    <a:lnTo>
                      <a:pt x="523" y="5"/>
                    </a:lnTo>
                    <a:lnTo>
                      <a:pt x="529" y="8"/>
                    </a:lnTo>
                    <a:lnTo>
                      <a:pt x="535" y="11"/>
                    </a:lnTo>
                    <a:lnTo>
                      <a:pt x="539" y="16"/>
                    </a:lnTo>
                    <a:lnTo>
                      <a:pt x="542" y="21"/>
                    </a:lnTo>
                    <a:lnTo>
                      <a:pt x="545" y="26"/>
                    </a:lnTo>
                    <a:lnTo>
                      <a:pt x="547" y="32"/>
                    </a:lnTo>
                    <a:lnTo>
                      <a:pt x="549" y="37"/>
                    </a:lnTo>
                    <a:lnTo>
                      <a:pt x="549" y="43"/>
                    </a:lnTo>
                    <a:lnTo>
                      <a:pt x="549" y="49"/>
                    </a:lnTo>
                    <a:lnTo>
                      <a:pt x="547" y="54"/>
                    </a:lnTo>
                    <a:lnTo>
                      <a:pt x="545" y="58"/>
                    </a:lnTo>
                    <a:lnTo>
                      <a:pt x="543" y="64"/>
                    </a:lnTo>
                    <a:lnTo>
                      <a:pt x="540" y="68"/>
                    </a:lnTo>
                    <a:lnTo>
                      <a:pt x="536" y="72"/>
                    </a:lnTo>
                    <a:lnTo>
                      <a:pt x="530" y="77"/>
                    </a:lnTo>
                    <a:lnTo>
                      <a:pt x="525" y="80"/>
                    </a:lnTo>
                    <a:lnTo>
                      <a:pt x="531" y="82"/>
                    </a:lnTo>
                    <a:lnTo>
                      <a:pt x="538" y="85"/>
                    </a:lnTo>
                    <a:lnTo>
                      <a:pt x="542" y="90"/>
                    </a:lnTo>
                    <a:lnTo>
                      <a:pt x="546" y="95"/>
                    </a:lnTo>
                    <a:lnTo>
                      <a:pt x="550" y="100"/>
                    </a:lnTo>
                    <a:lnTo>
                      <a:pt x="553" y="107"/>
                    </a:lnTo>
                    <a:lnTo>
                      <a:pt x="554" y="113"/>
                    </a:lnTo>
                    <a:lnTo>
                      <a:pt x="555" y="121"/>
                    </a:lnTo>
                    <a:lnTo>
                      <a:pt x="555" y="127"/>
                    </a:lnTo>
                    <a:lnTo>
                      <a:pt x="554" y="132"/>
                    </a:lnTo>
                    <a:lnTo>
                      <a:pt x="552" y="138"/>
                    </a:lnTo>
                    <a:lnTo>
                      <a:pt x="550" y="143"/>
                    </a:lnTo>
                    <a:lnTo>
                      <a:pt x="547" y="148"/>
                    </a:lnTo>
                    <a:lnTo>
                      <a:pt x="544" y="153"/>
                    </a:lnTo>
                    <a:lnTo>
                      <a:pt x="541" y="156"/>
                    </a:lnTo>
                    <a:lnTo>
                      <a:pt x="537" y="159"/>
                    </a:lnTo>
                    <a:lnTo>
                      <a:pt x="533" y="161"/>
                    </a:lnTo>
                    <a:lnTo>
                      <a:pt x="529" y="163"/>
                    </a:lnTo>
                    <a:lnTo>
                      <a:pt x="524" y="166"/>
                    </a:lnTo>
                    <a:lnTo>
                      <a:pt x="518" y="168"/>
                    </a:lnTo>
                    <a:lnTo>
                      <a:pt x="512" y="169"/>
                    </a:lnTo>
                    <a:lnTo>
                      <a:pt x="506" y="170"/>
                    </a:lnTo>
                    <a:lnTo>
                      <a:pt x="498" y="170"/>
                    </a:lnTo>
                    <a:lnTo>
                      <a:pt x="490" y="170"/>
                    </a:lnTo>
                    <a:lnTo>
                      <a:pt x="426" y="170"/>
                    </a:lnTo>
                    <a:close/>
                    <a:moveTo>
                      <a:pt x="449" y="72"/>
                    </a:moveTo>
                    <a:lnTo>
                      <a:pt x="486" y="72"/>
                    </a:lnTo>
                    <a:lnTo>
                      <a:pt x="494" y="72"/>
                    </a:lnTo>
                    <a:lnTo>
                      <a:pt x="500" y="71"/>
                    </a:lnTo>
                    <a:lnTo>
                      <a:pt x="504" y="71"/>
                    </a:lnTo>
                    <a:lnTo>
                      <a:pt x="509" y="70"/>
                    </a:lnTo>
                    <a:lnTo>
                      <a:pt x="513" y="68"/>
                    </a:lnTo>
                    <a:lnTo>
                      <a:pt x="516" y="67"/>
                    </a:lnTo>
                    <a:lnTo>
                      <a:pt x="520" y="65"/>
                    </a:lnTo>
                    <a:lnTo>
                      <a:pt x="522" y="62"/>
                    </a:lnTo>
                    <a:lnTo>
                      <a:pt x="524" y="58"/>
                    </a:lnTo>
                    <a:lnTo>
                      <a:pt x="526" y="54"/>
                    </a:lnTo>
                    <a:lnTo>
                      <a:pt x="527" y="51"/>
                    </a:lnTo>
                    <a:lnTo>
                      <a:pt x="527" y="47"/>
                    </a:lnTo>
                    <a:lnTo>
                      <a:pt x="527" y="42"/>
                    </a:lnTo>
                    <a:lnTo>
                      <a:pt x="526" y="38"/>
                    </a:lnTo>
                    <a:lnTo>
                      <a:pt x="524" y="35"/>
                    </a:lnTo>
                    <a:lnTo>
                      <a:pt x="523" y="32"/>
                    </a:lnTo>
                    <a:lnTo>
                      <a:pt x="521" y="28"/>
                    </a:lnTo>
                    <a:lnTo>
                      <a:pt x="517" y="26"/>
                    </a:lnTo>
                    <a:lnTo>
                      <a:pt x="514" y="24"/>
                    </a:lnTo>
                    <a:lnTo>
                      <a:pt x="510" y="22"/>
                    </a:lnTo>
                    <a:lnTo>
                      <a:pt x="506" y="21"/>
                    </a:lnTo>
                    <a:lnTo>
                      <a:pt x="500" y="21"/>
                    </a:lnTo>
                    <a:lnTo>
                      <a:pt x="492" y="20"/>
                    </a:lnTo>
                    <a:lnTo>
                      <a:pt x="483" y="20"/>
                    </a:lnTo>
                    <a:lnTo>
                      <a:pt x="449" y="20"/>
                    </a:lnTo>
                    <a:lnTo>
                      <a:pt x="449" y="72"/>
                    </a:lnTo>
                    <a:close/>
                    <a:moveTo>
                      <a:pt x="449" y="150"/>
                    </a:moveTo>
                    <a:lnTo>
                      <a:pt x="492" y="150"/>
                    </a:lnTo>
                    <a:lnTo>
                      <a:pt x="496" y="150"/>
                    </a:lnTo>
                    <a:lnTo>
                      <a:pt x="500" y="150"/>
                    </a:lnTo>
                    <a:lnTo>
                      <a:pt x="503" y="150"/>
                    </a:lnTo>
                    <a:lnTo>
                      <a:pt x="507" y="150"/>
                    </a:lnTo>
                    <a:lnTo>
                      <a:pt x="511" y="148"/>
                    </a:lnTo>
                    <a:lnTo>
                      <a:pt x="514" y="147"/>
                    </a:lnTo>
                    <a:lnTo>
                      <a:pt x="517" y="146"/>
                    </a:lnTo>
                    <a:lnTo>
                      <a:pt x="520" y="145"/>
                    </a:lnTo>
                    <a:lnTo>
                      <a:pt x="523" y="143"/>
                    </a:lnTo>
                    <a:lnTo>
                      <a:pt x="525" y="141"/>
                    </a:lnTo>
                    <a:lnTo>
                      <a:pt x="526" y="139"/>
                    </a:lnTo>
                    <a:lnTo>
                      <a:pt x="528" y="136"/>
                    </a:lnTo>
                    <a:lnTo>
                      <a:pt x="530" y="132"/>
                    </a:lnTo>
                    <a:lnTo>
                      <a:pt x="531" y="129"/>
                    </a:lnTo>
                    <a:lnTo>
                      <a:pt x="532" y="126"/>
                    </a:lnTo>
                    <a:lnTo>
                      <a:pt x="532" y="122"/>
                    </a:lnTo>
                    <a:lnTo>
                      <a:pt x="532" y="117"/>
                    </a:lnTo>
                    <a:lnTo>
                      <a:pt x="531" y="113"/>
                    </a:lnTo>
                    <a:lnTo>
                      <a:pt x="529" y="109"/>
                    </a:lnTo>
                    <a:lnTo>
                      <a:pt x="528" y="105"/>
                    </a:lnTo>
                    <a:lnTo>
                      <a:pt x="526" y="101"/>
                    </a:lnTo>
                    <a:lnTo>
                      <a:pt x="523" y="99"/>
                    </a:lnTo>
                    <a:lnTo>
                      <a:pt x="520" y="97"/>
                    </a:lnTo>
                    <a:lnTo>
                      <a:pt x="515" y="95"/>
                    </a:lnTo>
                    <a:lnTo>
                      <a:pt x="510" y="94"/>
                    </a:lnTo>
                    <a:lnTo>
                      <a:pt x="504" y="94"/>
                    </a:lnTo>
                    <a:lnTo>
                      <a:pt x="497" y="93"/>
                    </a:lnTo>
                    <a:lnTo>
                      <a:pt x="489" y="93"/>
                    </a:lnTo>
                    <a:lnTo>
                      <a:pt x="449" y="93"/>
                    </a:lnTo>
                    <a:lnTo>
                      <a:pt x="449" y="150"/>
                    </a:lnTo>
                    <a:close/>
                    <a:moveTo>
                      <a:pt x="583" y="170"/>
                    </a:moveTo>
                    <a:lnTo>
                      <a:pt x="583" y="46"/>
                    </a:lnTo>
                    <a:lnTo>
                      <a:pt x="600" y="46"/>
                    </a:lnTo>
                    <a:lnTo>
                      <a:pt x="600" y="65"/>
                    </a:lnTo>
                    <a:lnTo>
                      <a:pt x="603" y="60"/>
                    </a:lnTo>
                    <a:lnTo>
                      <a:pt x="608" y="54"/>
                    </a:lnTo>
                    <a:lnTo>
                      <a:pt x="611" y="51"/>
                    </a:lnTo>
                    <a:lnTo>
                      <a:pt x="614" y="48"/>
                    </a:lnTo>
                    <a:lnTo>
                      <a:pt x="617" y="47"/>
                    </a:lnTo>
                    <a:lnTo>
                      <a:pt x="621" y="46"/>
                    </a:lnTo>
                    <a:lnTo>
                      <a:pt x="624" y="45"/>
                    </a:lnTo>
                    <a:lnTo>
                      <a:pt x="628" y="45"/>
                    </a:lnTo>
                    <a:lnTo>
                      <a:pt x="634" y="45"/>
                    </a:lnTo>
                    <a:lnTo>
                      <a:pt x="639" y="46"/>
                    </a:lnTo>
                    <a:lnTo>
                      <a:pt x="645" y="48"/>
                    </a:lnTo>
                    <a:lnTo>
                      <a:pt x="651" y="50"/>
                    </a:lnTo>
                    <a:lnTo>
                      <a:pt x="643" y="69"/>
                    </a:lnTo>
                    <a:lnTo>
                      <a:pt x="639" y="67"/>
                    </a:lnTo>
                    <a:lnTo>
                      <a:pt x="636" y="66"/>
                    </a:lnTo>
                    <a:lnTo>
                      <a:pt x="631" y="65"/>
                    </a:lnTo>
                    <a:lnTo>
                      <a:pt x="627" y="65"/>
                    </a:lnTo>
                    <a:lnTo>
                      <a:pt x="624" y="65"/>
                    </a:lnTo>
                    <a:lnTo>
                      <a:pt x="621" y="66"/>
                    </a:lnTo>
                    <a:lnTo>
                      <a:pt x="617" y="67"/>
                    </a:lnTo>
                    <a:lnTo>
                      <a:pt x="615" y="69"/>
                    </a:lnTo>
                    <a:lnTo>
                      <a:pt x="612" y="71"/>
                    </a:lnTo>
                    <a:lnTo>
                      <a:pt x="610" y="73"/>
                    </a:lnTo>
                    <a:lnTo>
                      <a:pt x="609" y="77"/>
                    </a:lnTo>
                    <a:lnTo>
                      <a:pt x="607" y="80"/>
                    </a:lnTo>
                    <a:lnTo>
                      <a:pt x="606" y="85"/>
                    </a:lnTo>
                    <a:lnTo>
                      <a:pt x="604" y="92"/>
                    </a:lnTo>
                    <a:lnTo>
                      <a:pt x="603" y="98"/>
                    </a:lnTo>
                    <a:lnTo>
                      <a:pt x="603" y="105"/>
                    </a:lnTo>
                    <a:lnTo>
                      <a:pt x="603" y="170"/>
                    </a:lnTo>
                    <a:lnTo>
                      <a:pt x="583" y="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2" name="Freeform 178"/>
              <p:cNvSpPr>
                <a:spLocks noEditPoints="1"/>
              </p:cNvSpPr>
              <p:nvPr/>
            </p:nvSpPr>
            <p:spPr bwMode="auto">
              <a:xfrm>
                <a:off x="3774" y="1846"/>
                <a:ext cx="740" cy="87"/>
              </a:xfrm>
              <a:custGeom>
                <a:avLst/>
                <a:gdLst>
                  <a:gd name="T0" fmla="*/ 80 w 1480"/>
                  <a:gd name="T1" fmla="*/ 52 h 174"/>
                  <a:gd name="T2" fmla="*/ 80 w 1480"/>
                  <a:gd name="T3" fmla="*/ 171 h 174"/>
                  <a:gd name="T4" fmla="*/ 22 w 1480"/>
                  <a:gd name="T5" fmla="*/ 121 h 174"/>
                  <a:gd name="T6" fmla="*/ 91 w 1480"/>
                  <a:gd name="T7" fmla="*/ 93 h 174"/>
                  <a:gd name="T8" fmla="*/ 209 w 1480"/>
                  <a:gd name="T9" fmla="*/ 166 h 174"/>
                  <a:gd name="T10" fmla="*/ 134 w 1480"/>
                  <a:gd name="T11" fmla="*/ 128 h 174"/>
                  <a:gd name="T12" fmla="*/ 203 w 1480"/>
                  <a:gd name="T13" fmla="*/ 99 h 174"/>
                  <a:gd name="T14" fmla="*/ 182 w 1480"/>
                  <a:gd name="T15" fmla="*/ 68 h 174"/>
                  <a:gd name="T16" fmla="*/ 171 w 1480"/>
                  <a:gd name="T17" fmla="*/ 50 h 174"/>
                  <a:gd name="T18" fmla="*/ 241 w 1480"/>
                  <a:gd name="T19" fmla="*/ 82 h 174"/>
                  <a:gd name="T20" fmla="*/ 218 w 1480"/>
                  <a:gd name="T21" fmla="*/ 116 h 174"/>
                  <a:gd name="T22" fmla="*/ 155 w 1480"/>
                  <a:gd name="T23" fmla="*/ 133 h 174"/>
                  <a:gd name="T24" fmla="*/ 209 w 1480"/>
                  <a:gd name="T25" fmla="*/ 145 h 174"/>
                  <a:gd name="T26" fmla="*/ 316 w 1480"/>
                  <a:gd name="T27" fmla="*/ 174 h 174"/>
                  <a:gd name="T28" fmla="*/ 272 w 1480"/>
                  <a:gd name="T29" fmla="*/ 71 h 174"/>
                  <a:gd name="T30" fmla="*/ 371 w 1480"/>
                  <a:gd name="T31" fmla="*/ 3 h 174"/>
                  <a:gd name="T32" fmla="*/ 348 w 1480"/>
                  <a:gd name="T33" fmla="*/ 131 h 174"/>
                  <a:gd name="T34" fmla="*/ 284 w 1480"/>
                  <a:gd name="T35" fmla="*/ 101 h 174"/>
                  <a:gd name="T36" fmla="*/ 442 w 1480"/>
                  <a:gd name="T37" fmla="*/ 173 h 174"/>
                  <a:gd name="T38" fmla="*/ 417 w 1480"/>
                  <a:gd name="T39" fmla="*/ 59 h 174"/>
                  <a:gd name="T40" fmla="*/ 501 w 1480"/>
                  <a:gd name="T41" fmla="*/ 86 h 174"/>
                  <a:gd name="T42" fmla="*/ 417 w 1480"/>
                  <a:gd name="T43" fmla="*/ 111 h 174"/>
                  <a:gd name="T44" fmla="*/ 604 w 1480"/>
                  <a:gd name="T45" fmla="*/ 159 h 174"/>
                  <a:gd name="T46" fmla="*/ 516 w 1480"/>
                  <a:gd name="T47" fmla="*/ 136 h 174"/>
                  <a:gd name="T48" fmla="*/ 576 w 1480"/>
                  <a:gd name="T49" fmla="*/ 101 h 174"/>
                  <a:gd name="T50" fmla="*/ 580 w 1480"/>
                  <a:gd name="T51" fmla="*/ 68 h 174"/>
                  <a:gd name="T52" fmla="*/ 542 w 1480"/>
                  <a:gd name="T53" fmla="*/ 54 h 174"/>
                  <a:gd name="T54" fmla="*/ 624 w 1480"/>
                  <a:gd name="T55" fmla="*/ 74 h 174"/>
                  <a:gd name="T56" fmla="*/ 604 w 1480"/>
                  <a:gd name="T57" fmla="*/ 163 h 174"/>
                  <a:gd name="T58" fmla="*/ 542 w 1480"/>
                  <a:gd name="T59" fmla="*/ 130 h 174"/>
                  <a:gd name="T60" fmla="*/ 584 w 1480"/>
                  <a:gd name="T61" fmla="*/ 150 h 174"/>
                  <a:gd name="T62" fmla="*/ 687 w 1480"/>
                  <a:gd name="T63" fmla="*/ 154 h 174"/>
                  <a:gd name="T64" fmla="*/ 708 w 1480"/>
                  <a:gd name="T65" fmla="*/ 124 h 174"/>
                  <a:gd name="T66" fmla="*/ 654 w 1480"/>
                  <a:gd name="T67" fmla="*/ 68 h 174"/>
                  <a:gd name="T68" fmla="*/ 726 w 1480"/>
                  <a:gd name="T69" fmla="*/ 54 h 174"/>
                  <a:gd name="T70" fmla="*/ 690 w 1480"/>
                  <a:gd name="T71" fmla="*/ 68 h 174"/>
                  <a:gd name="T72" fmla="*/ 687 w 1480"/>
                  <a:gd name="T73" fmla="*/ 94 h 174"/>
                  <a:gd name="T74" fmla="*/ 746 w 1480"/>
                  <a:gd name="T75" fmla="*/ 150 h 174"/>
                  <a:gd name="T76" fmla="*/ 662 w 1480"/>
                  <a:gd name="T77" fmla="*/ 165 h 174"/>
                  <a:gd name="T78" fmla="*/ 782 w 1480"/>
                  <a:gd name="T79" fmla="*/ 165 h 174"/>
                  <a:gd name="T80" fmla="*/ 798 w 1480"/>
                  <a:gd name="T81" fmla="*/ 143 h 174"/>
                  <a:gd name="T82" fmla="*/ 1053 w 1480"/>
                  <a:gd name="T83" fmla="*/ 118 h 174"/>
                  <a:gd name="T84" fmla="*/ 953 w 1480"/>
                  <a:gd name="T85" fmla="*/ 171 h 174"/>
                  <a:gd name="T86" fmla="*/ 925 w 1480"/>
                  <a:gd name="T87" fmla="*/ 23 h 174"/>
                  <a:gd name="T88" fmla="*/ 1021 w 1480"/>
                  <a:gd name="T89" fmla="*/ 10 h 174"/>
                  <a:gd name="T90" fmla="*/ 968 w 1480"/>
                  <a:gd name="T91" fmla="*/ 22 h 174"/>
                  <a:gd name="T92" fmla="*/ 932 w 1480"/>
                  <a:gd name="T93" fmla="*/ 124 h 174"/>
                  <a:gd name="T94" fmla="*/ 1073 w 1480"/>
                  <a:gd name="T95" fmla="*/ 111 h 174"/>
                  <a:gd name="T96" fmla="*/ 1158 w 1480"/>
                  <a:gd name="T97" fmla="*/ 54 h 174"/>
                  <a:gd name="T98" fmla="*/ 1145 w 1480"/>
                  <a:gd name="T99" fmla="*/ 173 h 174"/>
                  <a:gd name="T100" fmla="*/ 1097 w 1480"/>
                  <a:gd name="T101" fmla="*/ 130 h 174"/>
                  <a:gd name="T102" fmla="*/ 1161 w 1480"/>
                  <a:gd name="T103" fmla="*/ 85 h 174"/>
                  <a:gd name="T104" fmla="*/ 1234 w 1480"/>
                  <a:gd name="T105" fmla="*/ 67 h 174"/>
                  <a:gd name="T106" fmla="*/ 1307 w 1480"/>
                  <a:gd name="T107" fmla="*/ 65 h 174"/>
                  <a:gd name="T108" fmla="*/ 1283 w 1480"/>
                  <a:gd name="T109" fmla="*/ 73 h 174"/>
                  <a:gd name="T110" fmla="*/ 1392 w 1480"/>
                  <a:gd name="T111" fmla="*/ 173 h 174"/>
                  <a:gd name="T112" fmla="*/ 1348 w 1480"/>
                  <a:gd name="T113" fmla="*/ 69 h 174"/>
                  <a:gd name="T114" fmla="*/ 1371 w 1480"/>
                  <a:gd name="T115" fmla="*/ 153 h 174"/>
                  <a:gd name="T116" fmla="*/ 1443 w 1480"/>
                  <a:gd name="T117" fmla="*/ 51 h 174"/>
                  <a:gd name="T118" fmla="*/ 1444 w 1480"/>
                  <a:gd name="T119" fmla="*/ 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0" h="174">
                    <a:moveTo>
                      <a:pt x="0" y="111"/>
                    </a:moveTo>
                    <a:lnTo>
                      <a:pt x="1" y="95"/>
                    </a:lnTo>
                    <a:lnTo>
                      <a:pt x="5" y="82"/>
                    </a:lnTo>
                    <a:lnTo>
                      <a:pt x="11" y="70"/>
                    </a:lnTo>
                    <a:lnTo>
                      <a:pt x="19" y="60"/>
                    </a:lnTo>
                    <a:lnTo>
                      <a:pt x="24" y="57"/>
                    </a:lnTo>
                    <a:lnTo>
                      <a:pt x="27" y="55"/>
                    </a:lnTo>
                    <a:lnTo>
                      <a:pt x="31" y="53"/>
                    </a:lnTo>
                    <a:lnTo>
                      <a:pt x="37" y="51"/>
                    </a:lnTo>
                    <a:lnTo>
                      <a:pt x="41" y="50"/>
                    </a:lnTo>
                    <a:lnTo>
                      <a:pt x="46" y="49"/>
                    </a:lnTo>
                    <a:lnTo>
                      <a:pt x="52" y="48"/>
                    </a:lnTo>
                    <a:lnTo>
                      <a:pt x="57" y="48"/>
                    </a:lnTo>
                    <a:lnTo>
                      <a:pt x="63" y="48"/>
                    </a:lnTo>
                    <a:lnTo>
                      <a:pt x="69" y="49"/>
                    </a:lnTo>
                    <a:lnTo>
                      <a:pt x="74" y="50"/>
                    </a:lnTo>
                    <a:lnTo>
                      <a:pt x="80" y="52"/>
                    </a:lnTo>
                    <a:lnTo>
                      <a:pt x="85" y="54"/>
                    </a:lnTo>
                    <a:lnTo>
                      <a:pt x="89" y="56"/>
                    </a:lnTo>
                    <a:lnTo>
                      <a:pt x="94" y="59"/>
                    </a:lnTo>
                    <a:lnTo>
                      <a:pt x="98" y="64"/>
                    </a:lnTo>
                    <a:lnTo>
                      <a:pt x="105" y="72"/>
                    </a:lnTo>
                    <a:lnTo>
                      <a:pt x="110" y="83"/>
                    </a:lnTo>
                    <a:lnTo>
                      <a:pt x="113" y="96"/>
                    </a:lnTo>
                    <a:lnTo>
                      <a:pt x="114" y="110"/>
                    </a:lnTo>
                    <a:lnTo>
                      <a:pt x="114" y="121"/>
                    </a:lnTo>
                    <a:lnTo>
                      <a:pt x="112" y="131"/>
                    </a:lnTo>
                    <a:lnTo>
                      <a:pt x="110" y="140"/>
                    </a:lnTo>
                    <a:lnTo>
                      <a:pt x="106" y="147"/>
                    </a:lnTo>
                    <a:lnTo>
                      <a:pt x="103" y="154"/>
                    </a:lnTo>
                    <a:lnTo>
                      <a:pt x="98" y="159"/>
                    </a:lnTo>
                    <a:lnTo>
                      <a:pt x="92" y="163"/>
                    </a:lnTo>
                    <a:lnTo>
                      <a:pt x="86" y="168"/>
                    </a:lnTo>
                    <a:lnTo>
                      <a:pt x="80" y="171"/>
                    </a:lnTo>
                    <a:lnTo>
                      <a:pt x="72" y="173"/>
                    </a:lnTo>
                    <a:lnTo>
                      <a:pt x="65" y="174"/>
                    </a:lnTo>
                    <a:lnTo>
                      <a:pt x="57" y="174"/>
                    </a:lnTo>
                    <a:lnTo>
                      <a:pt x="51" y="174"/>
                    </a:lnTo>
                    <a:lnTo>
                      <a:pt x="45" y="173"/>
                    </a:lnTo>
                    <a:lnTo>
                      <a:pt x="39" y="172"/>
                    </a:lnTo>
                    <a:lnTo>
                      <a:pt x="33" y="171"/>
                    </a:lnTo>
                    <a:lnTo>
                      <a:pt x="29" y="169"/>
                    </a:lnTo>
                    <a:lnTo>
                      <a:pt x="24" y="165"/>
                    </a:lnTo>
                    <a:lnTo>
                      <a:pt x="20" y="162"/>
                    </a:lnTo>
                    <a:lnTo>
                      <a:pt x="16" y="159"/>
                    </a:lnTo>
                    <a:lnTo>
                      <a:pt x="9" y="150"/>
                    </a:lnTo>
                    <a:lnTo>
                      <a:pt x="4" y="139"/>
                    </a:lnTo>
                    <a:lnTo>
                      <a:pt x="1" y="126"/>
                    </a:lnTo>
                    <a:lnTo>
                      <a:pt x="0" y="111"/>
                    </a:lnTo>
                    <a:close/>
                    <a:moveTo>
                      <a:pt x="20" y="111"/>
                    </a:moveTo>
                    <a:lnTo>
                      <a:pt x="22" y="121"/>
                    </a:lnTo>
                    <a:lnTo>
                      <a:pt x="24" y="130"/>
                    </a:lnTo>
                    <a:lnTo>
                      <a:pt x="27" y="138"/>
                    </a:lnTo>
                    <a:lnTo>
                      <a:pt x="31" y="144"/>
                    </a:lnTo>
                    <a:lnTo>
                      <a:pt x="37" y="149"/>
                    </a:lnTo>
                    <a:lnTo>
                      <a:pt x="43" y="153"/>
                    </a:lnTo>
                    <a:lnTo>
                      <a:pt x="49" y="154"/>
                    </a:lnTo>
                    <a:lnTo>
                      <a:pt x="57" y="155"/>
                    </a:lnTo>
                    <a:lnTo>
                      <a:pt x="65" y="154"/>
                    </a:lnTo>
                    <a:lnTo>
                      <a:pt x="72" y="153"/>
                    </a:lnTo>
                    <a:lnTo>
                      <a:pt x="77" y="149"/>
                    </a:lnTo>
                    <a:lnTo>
                      <a:pt x="83" y="144"/>
                    </a:lnTo>
                    <a:lnTo>
                      <a:pt x="88" y="138"/>
                    </a:lnTo>
                    <a:lnTo>
                      <a:pt x="91" y="130"/>
                    </a:lnTo>
                    <a:lnTo>
                      <a:pt x="92" y="121"/>
                    </a:lnTo>
                    <a:lnTo>
                      <a:pt x="94" y="111"/>
                    </a:lnTo>
                    <a:lnTo>
                      <a:pt x="92" y="101"/>
                    </a:lnTo>
                    <a:lnTo>
                      <a:pt x="91" y="93"/>
                    </a:lnTo>
                    <a:lnTo>
                      <a:pt x="88" y="85"/>
                    </a:lnTo>
                    <a:lnTo>
                      <a:pt x="83" y="79"/>
                    </a:lnTo>
                    <a:lnTo>
                      <a:pt x="77" y="73"/>
                    </a:lnTo>
                    <a:lnTo>
                      <a:pt x="72" y="70"/>
                    </a:lnTo>
                    <a:lnTo>
                      <a:pt x="65" y="69"/>
                    </a:lnTo>
                    <a:lnTo>
                      <a:pt x="57" y="68"/>
                    </a:lnTo>
                    <a:lnTo>
                      <a:pt x="49" y="69"/>
                    </a:lnTo>
                    <a:lnTo>
                      <a:pt x="43" y="70"/>
                    </a:lnTo>
                    <a:lnTo>
                      <a:pt x="37" y="73"/>
                    </a:lnTo>
                    <a:lnTo>
                      <a:pt x="31" y="79"/>
                    </a:lnTo>
                    <a:lnTo>
                      <a:pt x="27" y="84"/>
                    </a:lnTo>
                    <a:lnTo>
                      <a:pt x="24" y="91"/>
                    </a:lnTo>
                    <a:lnTo>
                      <a:pt x="22" y="101"/>
                    </a:lnTo>
                    <a:lnTo>
                      <a:pt x="20" y="111"/>
                    </a:lnTo>
                    <a:close/>
                    <a:moveTo>
                      <a:pt x="220" y="159"/>
                    </a:moveTo>
                    <a:lnTo>
                      <a:pt x="214" y="163"/>
                    </a:lnTo>
                    <a:lnTo>
                      <a:pt x="209" y="166"/>
                    </a:lnTo>
                    <a:lnTo>
                      <a:pt x="202" y="170"/>
                    </a:lnTo>
                    <a:lnTo>
                      <a:pt x="197" y="172"/>
                    </a:lnTo>
                    <a:lnTo>
                      <a:pt x="191" y="173"/>
                    </a:lnTo>
                    <a:lnTo>
                      <a:pt x="186" y="173"/>
                    </a:lnTo>
                    <a:lnTo>
                      <a:pt x="181" y="174"/>
                    </a:lnTo>
                    <a:lnTo>
                      <a:pt x="174" y="174"/>
                    </a:lnTo>
                    <a:lnTo>
                      <a:pt x="165" y="174"/>
                    </a:lnTo>
                    <a:lnTo>
                      <a:pt x="157" y="172"/>
                    </a:lnTo>
                    <a:lnTo>
                      <a:pt x="149" y="170"/>
                    </a:lnTo>
                    <a:lnTo>
                      <a:pt x="143" y="165"/>
                    </a:lnTo>
                    <a:lnTo>
                      <a:pt x="139" y="160"/>
                    </a:lnTo>
                    <a:lnTo>
                      <a:pt x="136" y="155"/>
                    </a:lnTo>
                    <a:lnTo>
                      <a:pt x="133" y="148"/>
                    </a:lnTo>
                    <a:lnTo>
                      <a:pt x="132" y="141"/>
                    </a:lnTo>
                    <a:lnTo>
                      <a:pt x="132" y="136"/>
                    </a:lnTo>
                    <a:lnTo>
                      <a:pt x="133" y="132"/>
                    </a:lnTo>
                    <a:lnTo>
                      <a:pt x="134" y="128"/>
                    </a:lnTo>
                    <a:lnTo>
                      <a:pt x="137" y="125"/>
                    </a:lnTo>
                    <a:lnTo>
                      <a:pt x="139" y="120"/>
                    </a:lnTo>
                    <a:lnTo>
                      <a:pt x="141" y="117"/>
                    </a:lnTo>
                    <a:lnTo>
                      <a:pt x="144" y="115"/>
                    </a:lnTo>
                    <a:lnTo>
                      <a:pt x="147" y="113"/>
                    </a:lnTo>
                    <a:lnTo>
                      <a:pt x="151" y="111"/>
                    </a:lnTo>
                    <a:lnTo>
                      <a:pt x="155" y="109"/>
                    </a:lnTo>
                    <a:lnTo>
                      <a:pt x="158" y="108"/>
                    </a:lnTo>
                    <a:lnTo>
                      <a:pt x="162" y="105"/>
                    </a:lnTo>
                    <a:lnTo>
                      <a:pt x="166" y="104"/>
                    </a:lnTo>
                    <a:lnTo>
                      <a:pt x="170" y="103"/>
                    </a:lnTo>
                    <a:lnTo>
                      <a:pt x="175" y="103"/>
                    </a:lnTo>
                    <a:lnTo>
                      <a:pt x="181" y="102"/>
                    </a:lnTo>
                    <a:lnTo>
                      <a:pt x="187" y="102"/>
                    </a:lnTo>
                    <a:lnTo>
                      <a:pt x="193" y="101"/>
                    </a:lnTo>
                    <a:lnTo>
                      <a:pt x="198" y="100"/>
                    </a:lnTo>
                    <a:lnTo>
                      <a:pt x="203" y="99"/>
                    </a:lnTo>
                    <a:lnTo>
                      <a:pt x="208" y="99"/>
                    </a:lnTo>
                    <a:lnTo>
                      <a:pt x="211" y="98"/>
                    </a:lnTo>
                    <a:lnTo>
                      <a:pt x="215" y="97"/>
                    </a:lnTo>
                    <a:lnTo>
                      <a:pt x="218" y="96"/>
                    </a:lnTo>
                    <a:lnTo>
                      <a:pt x="218" y="94"/>
                    </a:lnTo>
                    <a:lnTo>
                      <a:pt x="218" y="93"/>
                    </a:lnTo>
                    <a:lnTo>
                      <a:pt x="218" y="91"/>
                    </a:lnTo>
                    <a:lnTo>
                      <a:pt x="218" y="90"/>
                    </a:lnTo>
                    <a:lnTo>
                      <a:pt x="218" y="85"/>
                    </a:lnTo>
                    <a:lnTo>
                      <a:pt x="217" y="81"/>
                    </a:lnTo>
                    <a:lnTo>
                      <a:pt x="215" y="78"/>
                    </a:lnTo>
                    <a:lnTo>
                      <a:pt x="212" y="74"/>
                    </a:lnTo>
                    <a:lnTo>
                      <a:pt x="208" y="71"/>
                    </a:lnTo>
                    <a:lnTo>
                      <a:pt x="202" y="69"/>
                    </a:lnTo>
                    <a:lnTo>
                      <a:pt x="196" y="68"/>
                    </a:lnTo>
                    <a:lnTo>
                      <a:pt x="188" y="68"/>
                    </a:lnTo>
                    <a:lnTo>
                      <a:pt x="182" y="68"/>
                    </a:lnTo>
                    <a:lnTo>
                      <a:pt x="176" y="69"/>
                    </a:lnTo>
                    <a:lnTo>
                      <a:pt x="171" y="70"/>
                    </a:lnTo>
                    <a:lnTo>
                      <a:pt x="167" y="72"/>
                    </a:lnTo>
                    <a:lnTo>
                      <a:pt x="163" y="75"/>
                    </a:lnTo>
                    <a:lnTo>
                      <a:pt x="161" y="79"/>
                    </a:lnTo>
                    <a:lnTo>
                      <a:pt x="159" y="83"/>
                    </a:lnTo>
                    <a:lnTo>
                      <a:pt x="157" y="88"/>
                    </a:lnTo>
                    <a:lnTo>
                      <a:pt x="137" y="84"/>
                    </a:lnTo>
                    <a:lnTo>
                      <a:pt x="138" y="78"/>
                    </a:lnTo>
                    <a:lnTo>
                      <a:pt x="140" y="72"/>
                    </a:lnTo>
                    <a:lnTo>
                      <a:pt x="142" y="68"/>
                    </a:lnTo>
                    <a:lnTo>
                      <a:pt x="145" y="64"/>
                    </a:lnTo>
                    <a:lnTo>
                      <a:pt x="148" y="59"/>
                    </a:lnTo>
                    <a:lnTo>
                      <a:pt x="154" y="56"/>
                    </a:lnTo>
                    <a:lnTo>
                      <a:pt x="158" y="54"/>
                    </a:lnTo>
                    <a:lnTo>
                      <a:pt x="165" y="52"/>
                    </a:lnTo>
                    <a:lnTo>
                      <a:pt x="171" y="50"/>
                    </a:lnTo>
                    <a:lnTo>
                      <a:pt x="177" y="49"/>
                    </a:lnTo>
                    <a:lnTo>
                      <a:pt x="185" y="48"/>
                    </a:lnTo>
                    <a:lnTo>
                      <a:pt x="193" y="48"/>
                    </a:lnTo>
                    <a:lnTo>
                      <a:pt x="200" y="48"/>
                    </a:lnTo>
                    <a:lnTo>
                      <a:pt x="208" y="49"/>
                    </a:lnTo>
                    <a:lnTo>
                      <a:pt x="213" y="50"/>
                    </a:lnTo>
                    <a:lnTo>
                      <a:pt x="218" y="51"/>
                    </a:lnTo>
                    <a:lnTo>
                      <a:pt x="223" y="53"/>
                    </a:lnTo>
                    <a:lnTo>
                      <a:pt x="227" y="55"/>
                    </a:lnTo>
                    <a:lnTo>
                      <a:pt x="230" y="57"/>
                    </a:lnTo>
                    <a:lnTo>
                      <a:pt x="233" y="60"/>
                    </a:lnTo>
                    <a:lnTo>
                      <a:pt x="236" y="64"/>
                    </a:lnTo>
                    <a:lnTo>
                      <a:pt x="237" y="67"/>
                    </a:lnTo>
                    <a:lnTo>
                      <a:pt x="239" y="70"/>
                    </a:lnTo>
                    <a:lnTo>
                      <a:pt x="240" y="74"/>
                    </a:lnTo>
                    <a:lnTo>
                      <a:pt x="240" y="78"/>
                    </a:lnTo>
                    <a:lnTo>
                      <a:pt x="241" y="82"/>
                    </a:lnTo>
                    <a:lnTo>
                      <a:pt x="241" y="87"/>
                    </a:lnTo>
                    <a:lnTo>
                      <a:pt x="241" y="93"/>
                    </a:lnTo>
                    <a:lnTo>
                      <a:pt x="241" y="119"/>
                    </a:lnTo>
                    <a:lnTo>
                      <a:pt x="241" y="132"/>
                    </a:lnTo>
                    <a:lnTo>
                      <a:pt x="241" y="142"/>
                    </a:lnTo>
                    <a:lnTo>
                      <a:pt x="241" y="150"/>
                    </a:lnTo>
                    <a:lnTo>
                      <a:pt x="242" y="156"/>
                    </a:lnTo>
                    <a:lnTo>
                      <a:pt x="242" y="160"/>
                    </a:lnTo>
                    <a:lnTo>
                      <a:pt x="243" y="164"/>
                    </a:lnTo>
                    <a:lnTo>
                      <a:pt x="245" y="169"/>
                    </a:lnTo>
                    <a:lnTo>
                      <a:pt x="246" y="173"/>
                    </a:lnTo>
                    <a:lnTo>
                      <a:pt x="226" y="173"/>
                    </a:lnTo>
                    <a:lnTo>
                      <a:pt x="224" y="170"/>
                    </a:lnTo>
                    <a:lnTo>
                      <a:pt x="222" y="166"/>
                    </a:lnTo>
                    <a:lnTo>
                      <a:pt x="220" y="163"/>
                    </a:lnTo>
                    <a:lnTo>
                      <a:pt x="220" y="159"/>
                    </a:lnTo>
                    <a:close/>
                    <a:moveTo>
                      <a:pt x="218" y="116"/>
                    </a:moveTo>
                    <a:lnTo>
                      <a:pt x="215" y="117"/>
                    </a:lnTo>
                    <a:lnTo>
                      <a:pt x="212" y="117"/>
                    </a:lnTo>
                    <a:lnTo>
                      <a:pt x="208" y="118"/>
                    </a:lnTo>
                    <a:lnTo>
                      <a:pt x="204" y="119"/>
                    </a:lnTo>
                    <a:lnTo>
                      <a:pt x="199" y="120"/>
                    </a:lnTo>
                    <a:lnTo>
                      <a:pt x="195" y="120"/>
                    </a:lnTo>
                    <a:lnTo>
                      <a:pt x="188" y="121"/>
                    </a:lnTo>
                    <a:lnTo>
                      <a:pt x="183" y="123"/>
                    </a:lnTo>
                    <a:lnTo>
                      <a:pt x="176" y="124"/>
                    </a:lnTo>
                    <a:lnTo>
                      <a:pt x="172" y="124"/>
                    </a:lnTo>
                    <a:lnTo>
                      <a:pt x="168" y="125"/>
                    </a:lnTo>
                    <a:lnTo>
                      <a:pt x="165" y="126"/>
                    </a:lnTo>
                    <a:lnTo>
                      <a:pt x="162" y="127"/>
                    </a:lnTo>
                    <a:lnTo>
                      <a:pt x="160" y="128"/>
                    </a:lnTo>
                    <a:lnTo>
                      <a:pt x="158" y="130"/>
                    </a:lnTo>
                    <a:lnTo>
                      <a:pt x="156" y="131"/>
                    </a:lnTo>
                    <a:lnTo>
                      <a:pt x="155" y="133"/>
                    </a:lnTo>
                    <a:lnTo>
                      <a:pt x="154" y="135"/>
                    </a:lnTo>
                    <a:lnTo>
                      <a:pt x="153" y="138"/>
                    </a:lnTo>
                    <a:lnTo>
                      <a:pt x="153" y="140"/>
                    </a:lnTo>
                    <a:lnTo>
                      <a:pt x="153" y="143"/>
                    </a:lnTo>
                    <a:lnTo>
                      <a:pt x="155" y="145"/>
                    </a:lnTo>
                    <a:lnTo>
                      <a:pt x="156" y="148"/>
                    </a:lnTo>
                    <a:lnTo>
                      <a:pt x="159" y="150"/>
                    </a:lnTo>
                    <a:lnTo>
                      <a:pt x="162" y="153"/>
                    </a:lnTo>
                    <a:lnTo>
                      <a:pt x="168" y="154"/>
                    </a:lnTo>
                    <a:lnTo>
                      <a:pt x="172" y="155"/>
                    </a:lnTo>
                    <a:lnTo>
                      <a:pt x="179" y="155"/>
                    </a:lnTo>
                    <a:lnTo>
                      <a:pt x="185" y="155"/>
                    </a:lnTo>
                    <a:lnTo>
                      <a:pt x="190" y="154"/>
                    </a:lnTo>
                    <a:lnTo>
                      <a:pt x="196" y="153"/>
                    </a:lnTo>
                    <a:lnTo>
                      <a:pt x="200" y="150"/>
                    </a:lnTo>
                    <a:lnTo>
                      <a:pt x="204" y="148"/>
                    </a:lnTo>
                    <a:lnTo>
                      <a:pt x="209" y="145"/>
                    </a:lnTo>
                    <a:lnTo>
                      <a:pt x="212" y="142"/>
                    </a:lnTo>
                    <a:lnTo>
                      <a:pt x="215" y="138"/>
                    </a:lnTo>
                    <a:lnTo>
                      <a:pt x="216" y="134"/>
                    </a:lnTo>
                    <a:lnTo>
                      <a:pt x="217" y="131"/>
                    </a:lnTo>
                    <a:lnTo>
                      <a:pt x="218" y="127"/>
                    </a:lnTo>
                    <a:lnTo>
                      <a:pt x="218" y="121"/>
                    </a:lnTo>
                    <a:lnTo>
                      <a:pt x="218" y="116"/>
                    </a:lnTo>
                    <a:close/>
                    <a:moveTo>
                      <a:pt x="351" y="173"/>
                    </a:moveTo>
                    <a:lnTo>
                      <a:pt x="351" y="154"/>
                    </a:lnTo>
                    <a:lnTo>
                      <a:pt x="347" y="159"/>
                    </a:lnTo>
                    <a:lnTo>
                      <a:pt x="344" y="162"/>
                    </a:lnTo>
                    <a:lnTo>
                      <a:pt x="340" y="166"/>
                    </a:lnTo>
                    <a:lnTo>
                      <a:pt x="337" y="169"/>
                    </a:lnTo>
                    <a:lnTo>
                      <a:pt x="331" y="171"/>
                    </a:lnTo>
                    <a:lnTo>
                      <a:pt x="327" y="173"/>
                    </a:lnTo>
                    <a:lnTo>
                      <a:pt x="322" y="174"/>
                    </a:lnTo>
                    <a:lnTo>
                      <a:pt x="316" y="174"/>
                    </a:lnTo>
                    <a:lnTo>
                      <a:pt x="309" y="174"/>
                    </a:lnTo>
                    <a:lnTo>
                      <a:pt x="302" y="173"/>
                    </a:lnTo>
                    <a:lnTo>
                      <a:pt x="296" y="171"/>
                    </a:lnTo>
                    <a:lnTo>
                      <a:pt x="289" y="168"/>
                    </a:lnTo>
                    <a:lnTo>
                      <a:pt x="283" y="163"/>
                    </a:lnTo>
                    <a:lnTo>
                      <a:pt x="279" y="158"/>
                    </a:lnTo>
                    <a:lnTo>
                      <a:pt x="273" y="151"/>
                    </a:lnTo>
                    <a:lnTo>
                      <a:pt x="270" y="145"/>
                    </a:lnTo>
                    <a:lnTo>
                      <a:pt x="267" y="138"/>
                    </a:lnTo>
                    <a:lnTo>
                      <a:pt x="265" y="129"/>
                    </a:lnTo>
                    <a:lnTo>
                      <a:pt x="263" y="120"/>
                    </a:lnTo>
                    <a:lnTo>
                      <a:pt x="262" y="112"/>
                    </a:lnTo>
                    <a:lnTo>
                      <a:pt x="262" y="102"/>
                    </a:lnTo>
                    <a:lnTo>
                      <a:pt x="265" y="94"/>
                    </a:lnTo>
                    <a:lnTo>
                      <a:pt x="266" y="86"/>
                    </a:lnTo>
                    <a:lnTo>
                      <a:pt x="269" y="79"/>
                    </a:lnTo>
                    <a:lnTo>
                      <a:pt x="272" y="71"/>
                    </a:lnTo>
                    <a:lnTo>
                      <a:pt x="277" y="65"/>
                    </a:lnTo>
                    <a:lnTo>
                      <a:pt x="282" y="59"/>
                    </a:lnTo>
                    <a:lnTo>
                      <a:pt x="288" y="55"/>
                    </a:lnTo>
                    <a:lnTo>
                      <a:pt x="295" y="52"/>
                    </a:lnTo>
                    <a:lnTo>
                      <a:pt x="301" y="50"/>
                    </a:lnTo>
                    <a:lnTo>
                      <a:pt x="309" y="48"/>
                    </a:lnTo>
                    <a:lnTo>
                      <a:pt x="316" y="48"/>
                    </a:lnTo>
                    <a:lnTo>
                      <a:pt x="322" y="48"/>
                    </a:lnTo>
                    <a:lnTo>
                      <a:pt x="327" y="49"/>
                    </a:lnTo>
                    <a:lnTo>
                      <a:pt x="331" y="51"/>
                    </a:lnTo>
                    <a:lnTo>
                      <a:pt x="337" y="53"/>
                    </a:lnTo>
                    <a:lnTo>
                      <a:pt x="341" y="56"/>
                    </a:lnTo>
                    <a:lnTo>
                      <a:pt x="344" y="59"/>
                    </a:lnTo>
                    <a:lnTo>
                      <a:pt x="347" y="63"/>
                    </a:lnTo>
                    <a:lnTo>
                      <a:pt x="351" y="67"/>
                    </a:lnTo>
                    <a:lnTo>
                      <a:pt x="351" y="3"/>
                    </a:lnTo>
                    <a:lnTo>
                      <a:pt x="371" y="3"/>
                    </a:lnTo>
                    <a:lnTo>
                      <a:pt x="371" y="173"/>
                    </a:lnTo>
                    <a:lnTo>
                      <a:pt x="351" y="173"/>
                    </a:lnTo>
                    <a:close/>
                    <a:moveTo>
                      <a:pt x="284" y="112"/>
                    </a:moveTo>
                    <a:lnTo>
                      <a:pt x="285" y="121"/>
                    </a:lnTo>
                    <a:lnTo>
                      <a:pt x="286" y="130"/>
                    </a:lnTo>
                    <a:lnTo>
                      <a:pt x="289" y="138"/>
                    </a:lnTo>
                    <a:lnTo>
                      <a:pt x="294" y="144"/>
                    </a:lnTo>
                    <a:lnTo>
                      <a:pt x="299" y="149"/>
                    </a:lnTo>
                    <a:lnTo>
                      <a:pt x="304" y="153"/>
                    </a:lnTo>
                    <a:lnTo>
                      <a:pt x="311" y="154"/>
                    </a:lnTo>
                    <a:lnTo>
                      <a:pt x="317" y="155"/>
                    </a:lnTo>
                    <a:lnTo>
                      <a:pt x="324" y="154"/>
                    </a:lnTo>
                    <a:lnTo>
                      <a:pt x="330" y="153"/>
                    </a:lnTo>
                    <a:lnTo>
                      <a:pt x="336" y="149"/>
                    </a:lnTo>
                    <a:lnTo>
                      <a:pt x="341" y="145"/>
                    </a:lnTo>
                    <a:lnTo>
                      <a:pt x="345" y="139"/>
                    </a:lnTo>
                    <a:lnTo>
                      <a:pt x="348" y="131"/>
                    </a:lnTo>
                    <a:lnTo>
                      <a:pt x="350" y="123"/>
                    </a:lnTo>
                    <a:lnTo>
                      <a:pt x="351" y="113"/>
                    </a:lnTo>
                    <a:lnTo>
                      <a:pt x="350" y="102"/>
                    </a:lnTo>
                    <a:lnTo>
                      <a:pt x="348" y="93"/>
                    </a:lnTo>
                    <a:lnTo>
                      <a:pt x="345" y="85"/>
                    </a:lnTo>
                    <a:lnTo>
                      <a:pt x="341" y="79"/>
                    </a:lnTo>
                    <a:lnTo>
                      <a:pt x="336" y="73"/>
                    </a:lnTo>
                    <a:lnTo>
                      <a:pt x="330" y="70"/>
                    </a:lnTo>
                    <a:lnTo>
                      <a:pt x="324" y="69"/>
                    </a:lnTo>
                    <a:lnTo>
                      <a:pt x="316" y="68"/>
                    </a:lnTo>
                    <a:lnTo>
                      <a:pt x="310" y="69"/>
                    </a:lnTo>
                    <a:lnTo>
                      <a:pt x="303" y="70"/>
                    </a:lnTo>
                    <a:lnTo>
                      <a:pt x="298" y="73"/>
                    </a:lnTo>
                    <a:lnTo>
                      <a:pt x="293" y="79"/>
                    </a:lnTo>
                    <a:lnTo>
                      <a:pt x="288" y="84"/>
                    </a:lnTo>
                    <a:lnTo>
                      <a:pt x="286" y="91"/>
                    </a:lnTo>
                    <a:lnTo>
                      <a:pt x="284" y="101"/>
                    </a:lnTo>
                    <a:lnTo>
                      <a:pt x="284" y="112"/>
                    </a:lnTo>
                    <a:close/>
                    <a:moveTo>
                      <a:pt x="485" y="127"/>
                    </a:moveTo>
                    <a:lnTo>
                      <a:pt x="505" y="131"/>
                    </a:lnTo>
                    <a:lnTo>
                      <a:pt x="503" y="141"/>
                    </a:lnTo>
                    <a:lnTo>
                      <a:pt x="499" y="149"/>
                    </a:lnTo>
                    <a:lnTo>
                      <a:pt x="495" y="157"/>
                    </a:lnTo>
                    <a:lnTo>
                      <a:pt x="488" y="163"/>
                    </a:lnTo>
                    <a:lnTo>
                      <a:pt x="485" y="166"/>
                    </a:lnTo>
                    <a:lnTo>
                      <a:pt x="481" y="169"/>
                    </a:lnTo>
                    <a:lnTo>
                      <a:pt x="476" y="171"/>
                    </a:lnTo>
                    <a:lnTo>
                      <a:pt x="472" y="172"/>
                    </a:lnTo>
                    <a:lnTo>
                      <a:pt x="468" y="173"/>
                    </a:lnTo>
                    <a:lnTo>
                      <a:pt x="464" y="174"/>
                    </a:lnTo>
                    <a:lnTo>
                      <a:pt x="458" y="174"/>
                    </a:lnTo>
                    <a:lnTo>
                      <a:pt x="454" y="174"/>
                    </a:lnTo>
                    <a:lnTo>
                      <a:pt x="447" y="174"/>
                    </a:lnTo>
                    <a:lnTo>
                      <a:pt x="442" y="173"/>
                    </a:lnTo>
                    <a:lnTo>
                      <a:pt x="436" y="172"/>
                    </a:lnTo>
                    <a:lnTo>
                      <a:pt x="430" y="171"/>
                    </a:lnTo>
                    <a:lnTo>
                      <a:pt x="426" y="169"/>
                    </a:lnTo>
                    <a:lnTo>
                      <a:pt x="421" y="165"/>
                    </a:lnTo>
                    <a:lnTo>
                      <a:pt x="417" y="162"/>
                    </a:lnTo>
                    <a:lnTo>
                      <a:pt x="413" y="159"/>
                    </a:lnTo>
                    <a:lnTo>
                      <a:pt x="405" y="150"/>
                    </a:lnTo>
                    <a:lnTo>
                      <a:pt x="401" y="139"/>
                    </a:lnTo>
                    <a:lnTo>
                      <a:pt x="398" y="126"/>
                    </a:lnTo>
                    <a:lnTo>
                      <a:pt x="397" y="112"/>
                    </a:lnTo>
                    <a:lnTo>
                      <a:pt x="397" y="102"/>
                    </a:lnTo>
                    <a:lnTo>
                      <a:pt x="399" y="93"/>
                    </a:lnTo>
                    <a:lnTo>
                      <a:pt x="400" y="85"/>
                    </a:lnTo>
                    <a:lnTo>
                      <a:pt x="403" y="76"/>
                    </a:lnTo>
                    <a:lnTo>
                      <a:pt x="408" y="70"/>
                    </a:lnTo>
                    <a:lnTo>
                      <a:pt x="412" y="64"/>
                    </a:lnTo>
                    <a:lnTo>
                      <a:pt x="417" y="59"/>
                    </a:lnTo>
                    <a:lnTo>
                      <a:pt x="424" y="55"/>
                    </a:lnTo>
                    <a:lnTo>
                      <a:pt x="430" y="52"/>
                    </a:lnTo>
                    <a:lnTo>
                      <a:pt x="438" y="50"/>
                    </a:lnTo>
                    <a:lnTo>
                      <a:pt x="445" y="48"/>
                    </a:lnTo>
                    <a:lnTo>
                      <a:pt x="453" y="48"/>
                    </a:lnTo>
                    <a:lnTo>
                      <a:pt x="457" y="48"/>
                    </a:lnTo>
                    <a:lnTo>
                      <a:pt x="462" y="49"/>
                    </a:lnTo>
                    <a:lnTo>
                      <a:pt x="467" y="49"/>
                    </a:lnTo>
                    <a:lnTo>
                      <a:pt x="471" y="50"/>
                    </a:lnTo>
                    <a:lnTo>
                      <a:pt x="474" y="52"/>
                    </a:lnTo>
                    <a:lnTo>
                      <a:pt x="479" y="53"/>
                    </a:lnTo>
                    <a:lnTo>
                      <a:pt x="482" y="55"/>
                    </a:lnTo>
                    <a:lnTo>
                      <a:pt x="485" y="57"/>
                    </a:lnTo>
                    <a:lnTo>
                      <a:pt x="490" y="63"/>
                    </a:lnTo>
                    <a:lnTo>
                      <a:pt x="496" y="69"/>
                    </a:lnTo>
                    <a:lnTo>
                      <a:pt x="499" y="78"/>
                    </a:lnTo>
                    <a:lnTo>
                      <a:pt x="501" y="86"/>
                    </a:lnTo>
                    <a:lnTo>
                      <a:pt x="481" y="89"/>
                    </a:lnTo>
                    <a:lnTo>
                      <a:pt x="479" y="85"/>
                    </a:lnTo>
                    <a:lnTo>
                      <a:pt x="476" y="80"/>
                    </a:lnTo>
                    <a:lnTo>
                      <a:pt x="474" y="76"/>
                    </a:lnTo>
                    <a:lnTo>
                      <a:pt x="471" y="73"/>
                    </a:lnTo>
                    <a:lnTo>
                      <a:pt x="467" y="71"/>
                    </a:lnTo>
                    <a:lnTo>
                      <a:pt x="462" y="69"/>
                    </a:lnTo>
                    <a:lnTo>
                      <a:pt x="458" y="68"/>
                    </a:lnTo>
                    <a:lnTo>
                      <a:pt x="453" y="68"/>
                    </a:lnTo>
                    <a:lnTo>
                      <a:pt x="445" y="69"/>
                    </a:lnTo>
                    <a:lnTo>
                      <a:pt x="439" y="70"/>
                    </a:lnTo>
                    <a:lnTo>
                      <a:pt x="432" y="73"/>
                    </a:lnTo>
                    <a:lnTo>
                      <a:pt x="427" y="78"/>
                    </a:lnTo>
                    <a:lnTo>
                      <a:pt x="423" y="84"/>
                    </a:lnTo>
                    <a:lnTo>
                      <a:pt x="419" y="91"/>
                    </a:lnTo>
                    <a:lnTo>
                      <a:pt x="418" y="100"/>
                    </a:lnTo>
                    <a:lnTo>
                      <a:pt x="417" y="111"/>
                    </a:lnTo>
                    <a:lnTo>
                      <a:pt x="418" y="121"/>
                    </a:lnTo>
                    <a:lnTo>
                      <a:pt x="419" y="131"/>
                    </a:lnTo>
                    <a:lnTo>
                      <a:pt x="423" y="139"/>
                    </a:lnTo>
                    <a:lnTo>
                      <a:pt x="427" y="144"/>
                    </a:lnTo>
                    <a:lnTo>
                      <a:pt x="432" y="149"/>
                    </a:lnTo>
                    <a:lnTo>
                      <a:pt x="439" y="153"/>
                    </a:lnTo>
                    <a:lnTo>
                      <a:pt x="445" y="154"/>
                    </a:lnTo>
                    <a:lnTo>
                      <a:pt x="453" y="155"/>
                    </a:lnTo>
                    <a:lnTo>
                      <a:pt x="459" y="155"/>
                    </a:lnTo>
                    <a:lnTo>
                      <a:pt x="465" y="153"/>
                    </a:lnTo>
                    <a:lnTo>
                      <a:pt x="469" y="151"/>
                    </a:lnTo>
                    <a:lnTo>
                      <a:pt x="474" y="148"/>
                    </a:lnTo>
                    <a:lnTo>
                      <a:pt x="478" y="144"/>
                    </a:lnTo>
                    <a:lnTo>
                      <a:pt x="481" y="140"/>
                    </a:lnTo>
                    <a:lnTo>
                      <a:pt x="483" y="133"/>
                    </a:lnTo>
                    <a:lnTo>
                      <a:pt x="485" y="127"/>
                    </a:lnTo>
                    <a:close/>
                    <a:moveTo>
                      <a:pt x="604" y="159"/>
                    </a:moveTo>
                    <a:lnTo>
                      <a:pt x="598" y="163"/>
                    </a:lnTo>
                    <a:lnTo>
                      <a:pt x="593" y="166"/>
                    </a:lnTo>
                    <a:lnTo>
                      <a:pt x="586" y="170"/>
                    </a:lnTo>
                    <a:lnTo>
                      <a:pt x="581" y="172"/>
                    </a:lnTo>
                    <a:lnTo>
                      <a:pt x="575" y="173"/>
                    </a:lnTo>
                    <a:lnTo>
                      <a:pt x="570" y="173"/>
                    </a:lnTo>
                    <a:lnTo>
                      <a:pt x="565" y="174"/>
                    </a:lnTo>
                    <a:lnTo>
                      <a:pt x="558" y="174"/>
                    </a:lnTo>
                    <a:lnTo>
                      <a:pt x="548" y="174"/>
                    </a:lnTo>
                    <a:lnTo>
                      <a:pt x="541" y="172"/>
                    </a:lnTo>
                    <a:lnTo>
                      <a:pt x="533" y="170"/>
                    </a:lnTo>
                    <a:lnTo>
                      <a:pt x="527" y="165"/>
                    </a:lnTo>
                    <a:lnTo>
                      <a:pt x="523" y="160"/>
                    </a:lnTo>
                    <a:lnTo>
                      <a:pt x="519" y="155"/>
                    </a:lnTo>
                    <a:lnTo>
                      <a:pt x="517" y="148"/>
                    </a:lnTo>
                    <a:lnTo>
                      <a:pt x="516" y="141"/>
                    </a:lnTo>
                    <a:lnTo>
                      <a:pt x="516" y="136"/>
                    </a:lnTo>
                    <a:lnTo>
                      <a:pt x="517" y="132"/>
                    </a:lnTo>
                    <a:lnTo>
                      <a:pt x="518" y="128"/>
                    </a:lnTo>
                    <a:lnTo>
                      <a:pt x="521" y="125"/>
                    </a:lnTo>
                    <a:lnTo>
                      <a:pt x="523" y="120"/>
                    </a:lnTo>
                    <a:lnTo>
                      <a:pt x="525" y="117"/>
                    </a:lnTo>
                    <a:lnTo>
                      <a:pt x="528" y="115"/>
                    </a:lnTo>
                    <a:lnTo>
                      <a:pt x="531" y="113"/>
                    </a:lnTo>
                    <a:lnTo>
                      <a:pt x="535" y="111"/>
                    </a:lnTo>
                    <a:lnTo>
                      <a:pt x="539" y="109"/>
                    </a:lnTo>
                    <a:lnTo>
                      <a:pt x="542" y="108"/>
                    </a:lnTo>
                    <a:lnTo>
                      <a:pt x="546" y="105"/>
                    </a:lnTo>
                    <a:lnTo>
                      <a:pt x="550" y="104"/>
                    </a:lnTo>
                    <a:lnTo>
                      <a:pt x="554" y="103"/>
                    </a:lnTo>
                    <a:lnTo>
                      <a:pt x="559" y="103"/>
                    </a:lnTo>
                    <a:lnTo>
                      <a:pt x="565" y="102"/>
                    </a:lnTo>
                    <a:lnTo>
                      <a:pt x="571" y="102"/>
                    </a:lnTo>
                    <a:lnTo>
                      <a:pt x="576" y="101"/>
                    </a:lnTo>
                    <a:lnTo>
                      <a:pt x="582" y="100"/>
                    </a:lnTo>
                    <a:lnTo>
                      <a:pt x="587" y="99"/>
                    </a:lnTo>
                    <a:lnTo>
                      <a:pt x="592" y="99"/>
                    </a:lnTo>
                    <a:lnTo>
                      <a:pt x="595" y="98"/>
                    </a:lnTo>
                    <a:lnTo>
                      <a:pt x="599" y="97"/>
                    </a:lnTo>
                    <a:lnTo>
                      <a:pt x="602" y="96"/>
                    </a:lnTo>
                    <a:lnTo>
                      <a:pt x="602" y="94"/>
                    </a:lnTo>
                    <a:lnTo>
                      <a:pt x="602" y="93"/>
                    </a:lnTo>
                    <a:lnTo>
                      <a:pt x="602" y="91"/>
                    </a:lnTo>
                    <a:lnTo>
                      <a:pt x="602" y="90"/>
                    </a:lnTo>
                    <a:lnTo>
                      <a:pt x="602" y="85"/>
                    </a:lnTo>
                    <a:lnTo>
                      <a:pt x="601" y="81"/>
                    </a:lnTo>
                    <a:lnTo>
                      <a:pt x="599" y="78"/>
                    </a:lnTo>
                    <a:lnTo>
                      <a:pt x="596" y="74"/>
                    </a:lnTo>
                    <a:lnTo>
                      <a:pt x="592" y="71"/>
                    </a:lnTo>
                    <a:lnTo>
                      <a:pt x="586" y="69"/>
                    </a:lnTo>
                    <a:lnTo>
                      <a:pt x="580" y="68"/>
                    </a:lnTo>
                    <a:lnTo>
                      <a:pt x="572" y="68"/>
                    </a:lnTo>
                    <a:lnTo>
                      <a:pt x="566" y="68"/>
                    </a:lnTo>
                    <a:lnTo>
                      <a:pt x="560" y="69"/>
                    </a:lnTo>
                    <a:lnTo>
                      <a:pt x="555" y="70"/>
                    </a:lnTo>
                    <a:lnTo>
                      <a:pt x="551" y="72"/>
                    </a:lnTo>
                    <a:lnTo>
                      <a:pt x="547" y="75"/>
                    </a:lnTo>
                    <a:lnTo>
                      <a:pt x="545" y="79"/>
                    </a:lnTo>
                    <a:lnTo>
                      <a:pt x="543" y="83"/>
                    </a:lnTo>
                    <a:lnTo>
                      <a:pt x="541" y="88"/>
                    </a:lnTo>
                    <a:lnTo>
                      <a:pt x="521" y="84"/>
                    </a:lnTo>
                    <a:lnTo>
                      <a:pt x="522" y="78"/>
                    </a:lnTo>
                    <a:lnTo>
                      <a:pt x="524" y="72"/>
                    </a:lnTo>
                    <a:lnTo>
                      <a:pt x="526" y="68"/>
                    </a:lnTo>
                    <a:lnTo>
                      <a:pt x="529" y="64"/>
                    </a:lnTo>
                    <a:lnTo>
                      <a:pt x="532" y="59"/>
                    </a:lnTo>
                    <a:lnTo>
                      <a:pt x="538" y="56"/>
                    </a:lnTo>
                    <a:lnTo>
                      <a:pt x="542" y="54"/>
                    </a:lnTo>
                    <a:lnTo>
                      <a:pt x="548" y="52"/>
                    </a:lnTo>
                    <a:lnTo>
                      <a:pt x="555" y="50"/>
                    </a:lnTo>
                    <a:lnTo>
                      <a:pt x="561" y="49"/>
                    </a:lnTo>
                    <a:lnTo>
                      <a:pt x="569" y="48"/>
                    </a:lnTo>
                    <a:lnTo>
                      <a:pt x="576" y="48"/>
                    </a:lnTo>
                    <a:lnTo>
                      <a:pt x="584" y="48"/>
                    </a:lnTo>
                    <a:lnTo>
                      <a:pt x="592" y="49"/>
                    </a:lnTo>
                    <a:lnTo>
                      <a:pt x="597" y="50"/>
                    </a:lnTo>
                    <a:lnTo>
                      <a:pt x="602" y="51"/>
                    </a:lnTo>
                    <a:lnTo>
                      <a:pt x="607" y="53"/>
                    </a:lnTo>
                    <a:lnTo>
                      <a:pt x="611" y="55"/>
                    </a:lnTo>
                    <a:lnTo>
                      <a:pt x="614" y="57"/>
                    </a:lnTo>
                    <a:lnTo>
                      <a:pt x="617" y="60"/>
                    </a:lnTo>
                    <a:lnTo>
                      <a:pt x="619" y="64"/>
                    </a:lnTo>
                    <a:lnTo>
                      <a:pt x="621" y="67"/>
                    </a:lnTo>
                    <a:lnTo>
                      <a:pt x="623" y="70"/>
                    </a:lnTo>
                    <a:lnTo>
                      <a:pt x="624" y="74"/>
                    </a:lnTo>
                    <a:lnTo>
                      <a:pt x="624" y="78"/>
                    </a:lnTo>
                    <a:lnTo>
                      <a:pt x="625" y="82"/>
                    </a:lnTo>
                    <a:lnTo>
                      <a:pt x="625" y="87"/>
                    </a:lnTo>
                    <a:lnTo>
                      <a:pt x="625" y="93"/>
                    </a:lnTo>
                    <a:lnTo>
                      <a:pt x="625" y="119"/>
                    </a:lnTo>
                    <a:lnTo>
                      <a:pt x="625" y="132"/>
                    </a:lnTo>
                    <a:lnTo>
                      <a:pt x="625" y="142"/>
                    </a:lnTo>
                    <a:lnTo>
                      <a:pt x="625" y="150"/>
                    </a:lnTo>
                    <a:lnTo>
                      <a:pt x="626" y="156"/>
                    </a:lnTo>
                    <a:lnTo>
                      <a:pt x="626" y="160"/>
                    </a:lnTo>
                    <a:lnTo>
                      <a:pt x="627" y="164"/>
                    </a:lnTo>
                    <a:lnTo>
                      <a:pt x="629" y="169"/>
                    </a:lnTo>
                    <a:lnTo>
                      <a:pt x="630" y="173"/>
                    </a:lnTo>
                    <a:lnTo>
                      <a:pt x="610" y="173"/>
                    </a:lnTo>
                    <a:lnTo>
                      <a:pt x="608" y="170"/>
                    </a:lnTo>
                    <a:lnTo>
                      <a:pt x="605" y="166"/>
                    </a:lnTo>
                    <a:lnTo>
                      <a:pt x="604" y="163"/>
                    </a:lnTo>
                    <a:lnTo>
                      <a:pt x="604" y="159"/>
                    </a:lnTo>
                    <a:close/>
                    <a:moveTo>
                      <a:pt x="602" y="116"/>
                    </a:moveTo>
                    <a:lnTo>
                      <a:pt x="599" y="117"/>
                    </a:lnTo>
                    <a:lnTo>
                      <a:pt x="596" y="117"/>
                    </a:lnTo>
                    <a:lnTo>
                      <a:pt x="592" y="118"/>
                    </a:lnTo>
                    <a:lnTo>
                      <a:pt x="588" y="119"/>
                    </a:lnTo>
                    <a:lnTo>
                      <a:pt x="583" y="120"/>
                    </a:lnTo>
                    <a:lnTo>
                      <a:pt x="579" y="120"/>
                    </a:lnTo>
                    <a:lnTo>
                      <a:pt x="572" y="121"/>
                    </a:lnTo>
                    <a:lnTo>
                      <a:pt x="567" y="123"/>
                    </a:lnTo>
                    <a:lnTo>
                      <a:pt x="560" y="124"/>
                    </a:lnTo>
                    <a:lnTo>
                      <a:pt x="556" y="124"/>
                    </a:lnTo>
                    <a:lnTo>
                      <a:pt x="552" y="125"/>
                    </a:lnTo>
                    <a:lnTo>
                      <a:pt x="548" y="126"/>
                    </a:lnTo>
                    <a:lnTo>
                      <a:pt x="546" y="127"/>
                    </a:lnTo>
                    <a:lnTo>
                      <a:pt x="544" y="128"/>
                    </a:lnTo>
                    <a:lnTo>
                      <a:pt x="542" y="130"/>
                    </a:lnTo>
                    <a:lnTo>
                      <a:pt x="540" y="131"/>
                    </a:lnTo>
                    <a:lnTo>
                      <a:pt x="539" y="133"/>
                    </a:lnTo>
                    <a:lnTo>
                      <a:pt x="538" y="135"/>
                    </a:lnTo>
                    <a:lnTo>
                      <a:pt x="537" y="138"/>
                    </a:lnTo>
                    <a:lnTo>
                      <a:pt x="537" y="140"/>
                    </a:lnTo>
                    <a:lnTo>
                      <a:pt x="537" y="143"/>
                    </a:lnTo>
                    <a:lnTo>
                      <a:pt x="539" y="145"/>
                    </a:lnTo>
                    <a:lnTo>
                      <a:pt x="540" y="148"/>
                    </a:lnTo>
                    <a:lnTo>
                      <a:pt x="543" y="150"/>
                    </a:lnTo>
                    <a:lnTo>
                      <a:pt x="546" y="153"/>
                    </a:lnTo>
                    <a:lnTo>
                      <a:pt x="552" y="154"/>
                    </a:lnTo>
                    <a:lnTo>
                      <a:pt x="556" y="155"/>
                    </a:lnTo>
                    <a:lnTo>
                      <a:pt x="562" y="155"/>
                    </a:lnTo>
                    <a:lnTo>
                      <a:pt x="569" y="155"/>
                    </a:lnTo>
                    <a:lnTo>
                      <a:pt x="574" y="154"/>
                    </a:lnTo>
                    <a:lnTo>
                      <a:pt x="580" y="153"/>
                    </a:lnTo>
                    <a:lnTo>
                      <a:pt x="584" y="150"/>
                    </a:lnTo>
                    <a:lnTo>
                      <a:pt x="588" y="148"/>
                    </a:lnTo>
                    <a:lnTo>
                      <a:pt x="593" y="145"/>
                    </a:lnTo>
                    <a:lnTo>
                      <a:pt x="596" y="142"/>
                    </a:lnTo>
                    <a:lnTo>
                      <a:pt x="599" y="138"/>
                    </a:lnTo>
                    <a:lnTo>
                      <a:pt x="600" y="134"/>
                    </a:lnTo>
                    <a:lnTo>
                      <a:pt x="601" y="131"/>
                    </a:lnTo>
                    <a:lnTo>
                      <a:pt x="602" y="127"/>
                    </a:lnTo>
                    <a:lnTo>
                      <a:pt x="602" y="121"/>
                    </a:lnTo>
                    <a:lnTo>
                      <a:pt x="602" y="116"/>
                    </a:lnTo>
                    <a:close/>
                    <a:moveTo>
                      <a:pt x="646" y="136"/>
                    </a:moveTo>
                    <a:lnTo>
                      <a:pt x="668" y="132"/>
                    </a:lnTo>
                    <a:lnTo>
                      <a:pt x="669" y="138"/>
                    </a:lnTo>
                    <a:lnTo>
                      <a:pt x="671" y="142"/>
                    </a:lnTo>
                    <a:lnTo>
                      <a:pt x="674" y="146"/>
                    </a:lnTo>
                    <a:lnTo>
                      <a:pt x="678" y="149"/>
                    </a:lnTo>
                    <a:lnTo>
                      <a:pt x="682" y="151"/>
                    </a:lnTo>
                    <a:lnTo>
                      <a:pt x="687" y="154"/>
                    </a:lnTo>
                    <a:lnTo>
                      <a:pt x="694" y="155"/>
                    </a:lnTo>
                    <a:lnTo>
                      <a:pt x="700" y="155"/>
                    </a:lnTo>
                    <a:lnTo>
                      <a:pt x="707" y="155"/>
                    </a:lnTo>
                    <a:lnTo>
                      <a:pt x="713" y="154"/>
                    </a:lnTo>
                    <a:lnTo>
                      <a:pt x="717" y="151"/>
                    </a:lnTo>
                    <a:lnTo>
                      <a:pt x="722" y="149"/>
                    </a:lnTo>
                    <a:lnTo>
                      <a:pt x="725" y="147"/>
                    </a:lnTo>
                    <a:lnTo>
                      <a:pt x="727" y="144"/>
                    </a:lnTo>
                    <a:lnTo>
                      <a:pt x="728" y="141"/>
                    </a:lnTo>
                    <a:lnTo>
                      <a:pt x="729" y="138"/>
                    </a:lnTo>
                    <a:lnTo>
                      <a:pt x="728" y="135"/>
                    </a:lnTo>
                    <a:lnTo>
                      <a:pt x="727" y="132"/>
                    </a:lnTo>
                    <a:lnTo>
                      <a:pt x="725" y="130"/>
                    </a:lnTo>
                    <a:lnTo>
                      <a:pt x="722" y="128"/>
                    </a:lnTo>
                    <a:lnTo>
                      <a:pt x="718" y="127"/>
                    </a:lnTo>
                    <a:lnTo>
                      <a:pt x="714" y="126"/>
                    </a:lnTo>
                    <a:lnTo>
                      <a:pt x="708" y="124"/>
                    </a:lnTo>
                    <a:lnTo>
                      <a:pt x="700" y="123"/>
                    </a:lnTo>
                    <a:lnTo>
                      <a:pt x="689" y="119"/>
                    </a:lnTo>
                    <a:lnTo>
                      <a:pt x="681" y="117"/>
                    </a:lnTo>
                    <a:lnTo>
                      <a:pt x="674" y="114"/>
                    </a:lnTo>
                    <a:lnTo>
                      <a:pt x="669" y="112"/>
                    </a:lnTo>
                    <a:lnTo>
                      <a:pt x="665" y="110"/>
                    </a:lnTo>
                    <a:lnTo>
                      <a:pt x="660" y="108"/>
                    </a:lnTo>
                    <a:lnTo>
                      <a:pt x="657" y="104"/>
                    </a:lnTo>
                    <a:lnTo>
                      <a:pt x="655" y="100"/>
                    </a:lnTo>
                    <a:lnTo>
                      <a:pt x="653" y="96"/>
                    </a:lnTo>
                    <a:lnTo>
                      <a:pt x="652" y="91"/>
                    </a:lnTo>
                    <a:lnTo>
                      <a:pt x="651" y="87"/>
                    </a:lnTo>
                    <a:lnTo>
                      <a:pt x="651" y="83"/>
                    </a:lnTo>
                    <a:lnTo>
                      <a:pt x="651" y="79"/>
                    </a:lnTo>
                    <a:lnTo>
                      <a:pt x="652" y="75"/>
                    </a:lnTo>
                    <a:lnTo>
                      <a:pt x="653" y="71"/>
                    </a:lnTo>
                    <a:lnTo>
                      <a:pt x="654" y="68"/>
                    </a:lnTo>
                    <a:lnTo>
                      <a:pt x="656" y="65"/>
                    </a:lnTo>
                    <a:lnTo>
                      <a:pt x="659" y="61"/>
                    </a:lnTo>
                    <a:lnTo>
                      <a:pt x="661" y="58"/>
                    </a:lnTo>
                    <a:lnTo>
                      <a:pt x="665" y="56"/>
                    </a:lnTo>
                    <a:lnTo>
                      <a:pt x="667" y="54"/>
                    </a:lnTo>
                    <a:lnTo>
                      <a:pt x="670" y="53"/>
                    </a:lnTo>
                    <a:lnTo>
                      <a:pt x="673" y="51"/>
                    </a:lnTo>
                    <a:lnTo>
                      <a:pt x="678" y="50"/>
                    </a:lnTo>
                    <a:lnTo>
                      <a:pt x="682" y="49"/>
                    </a:lnTo>
                    <a:lnTo>
                      <a:pt x="686" y="48"/>
                    </a:lnTo>
                    <a:lnTo>
                      <a:pt x="692" y="48"/>
                    </a:lnTo>
                    <a:lnTo>
                      <a:pt x="696" y="48"/>
                    </a:lnTo>
                    <a:lnTo>
                      <a:pt x="702" y="48"/>
                    </a:lnTo>
                    <a:lnTo>
                      <a:pt x="709" y="49"/>
                    </a:lnTo>
                    <a:lnTo>
                      <a:pt x="715" y="50"/>
                    </a:lnTo>
                    <a:lnTo>
                      <a:pt x="721" y="52"/>
                    </a:lnTo>
                    <a:lnTo>
                      <a:pt x="726" y="54"/>
                    </a:lnTo>
                    <a:lnTo>
                      <a:pt x="730" y="56"/>
                    </a:lnTo>
                    <a:lnTo>
                      <a:pt x="733" y="59"/>
                    </a:lnTo>
                    <a:lnTo>
                      <a:pt x="737" y="63"/>
                    </a:lnTo>
                    <a:lnTo>
                      <a:pt x="739" y="67"/>
                    </a:lnTo>
                    <a:lnTo>
                      <a:pt x="741" y="71"/>
                    </a:lnTo>
                    <a:lnTo>
                      <a:pt x="742" y="76"/>
                    </a:lnTo>
                    <a:lnTo>
                      <a:pt x="744" y="83"/>
                    </a:lnTo>
                    <a:lnTo>
                      <a:pt x="724" y="86"/>
                    </a:lnTo>
                    <a:lnTo>
                      <a:pt x="723" y="82"/>
                    </a:lnTo>
                    <a:lnTo>
                      <a:pt x="721" y="79"/>
                    </a:lnTo>
                    <a:lnTo>
                      <a:pt x="718" y="75"/>
                    </a:lnTo>
                    <a:lnTo>
                      <a:pt x="715" y="72"/>
                    </a:lnTo>
                    <a:lnTo>
                      <a:pt x="712" y="70"/>
                    </a:lnTo>
                    <a:lnTo>
                      <a:pt x="708" y="69"/>
                    </a:lnTo>
                    <a:lnTo>
                      <a:pt x="702" y="68"/>
                    </a:lnTo>
                    <a:lnTo>
                      <a:pt x="697" y="68"/>
                    </a:lnTo>
                    <a:lnTo>
                      <a:pt x="690" y="68"/>
                    </a:lnTo>
                    <a:lnTo>
                      <a:pt x="685" y="69"/>
                    </a:lnTo>
                    <a:lnTo>
                      <a:pt x="681" y="70"/>
                    </a:lnTo>
                    <a:lnTo>
                      <a:pt x="678" y="71"/>
                    </a:lnTo>
                    <a:lnTo>
                      <a:pt x="674" y="73"/>
                    </a:lnTo>
                    <a:lnTo>
                      <a:pt x="673" y="75"/>
                    </a:lnTo>
                    <a:lnTo>
                      <a:pt x="671" y="79"/>
                    </a:lnTo>
                    <a:lnTo>
                      <a:pt x="671" y="81"/>
                    </a:lnTo>
                    <a:lnTo>
                      <a:pt x="671" y="82"/>
                    </a:lnTo>
                    <a:lnTo>
                      <a:pt x="672" y="84"/>
                    </a:lnTo>
                    <a:lnTo>
                      <a:pt x="672" y="85"/>
                    </a:lnTo>
                    <a:lnTo>
                      <a:pt x="673" y="87"/>
                    </a:lnTo>
                    <a:lnTo>
                      <a:pt x="675" y="88"/>
                    </a:lnTo>
                    <a:lnTo>
                      <a:pt x="676" y="89"/>
                    </a:lnTo>
                    <a:lnTo>
                      <a:pt x="679" y="91"/>
                    </a:lnTo>
                    <a:lnTo>
                      <a:pt x="682" y="93"/>
                    </a:lnTo>
                    <a:lnTo>
                      <a:pt x="684" y="93"/>
                    </a:lnTo>
                    <a:lnTo>
                      <a:pt x="687" y="94"/>
                    </a:lnTo>
                    <a:lnTo>
                      <a:pt x="693" y="96"/>
                    </a:lnTo>
                    <a:lnTo>
                      <a:pt x="699" y="97"/>
                    </a:lnTo>
                    <a:lnTo>
                      <a:pt x="710" y="100"/>
                    </a:lnTo>
                    <a:lnTo>
                      <a:pt x="718" y="102"/>
                    </a:lnTo>
                    <a:lnTo>
                      <a:pt x="725" y="104"/>
                    </a:lnTo>
                    <a:lnTo>
                      <a:pt x="730" y="106"/>
                    </a:lnTo>
                    <a:lnTo>
                      <a:pt x="735" y="109"/>
                    </a:lnTo>
                    <a:lnTo>
                      <a:pt x="738" y="111"/>
                    </a:lnTo>
                    <a:lnTo>
                      <a:pt x="741" y="114"/>
                    </a:lnTo>
                    <a:lnTo>
                      <a:pt x="744" y="117"/>
                    </a:lnTo>
                    <a:lnTo>
                      <a:pt x="746" y="121"/>
                    </a:lnTo>
                    <a:lnTo>
                      <a:pt x="749" y="126"/>
                    </a:lnTo>
                    <a:lnTo>
                      <a:pt x="750" y="131"/>
                    </a:lnTo>
                    <a:lnTo>
                      <a:pt x="750" y="135"/>
                    </a:lnTo>
                    <a:lnTo>
                      <a:pt x="750" y="141"/>
                    </a:lnTo>
                    <a:lnTo>
                      <a:pt x="749" y="146"/>
                    </a:lnTo>
                    <a:lnTo>
                      <a:pt x="746" y="150"/>
                    </a:lnTo>
                    <a:lnTo>
                      <a:pt x="743" y="156"/>
                    </a:lnTo>
                    <a:lnTo>
                      <a:pt x="740" y="160"/>
                    </a:lnTo>
                    <a:lnTo>
                      <a:pt x="736" y="164"/>
                    </a:lnTo>
                    <a:lnTo>
                      <a:pt x="731" y="168"/>
                    </a:lnTo>
                    <a:lnTo>
                      <a:pt x="726" y="170"/>
                    </a:lnTo>
                    <a:lnTo>
                      <a:pt x="719" y="172"/>
                    </a:lnTo>
                    <a:lnTo>
                      <a:pt x="713" y="173"/>
                    </a:lnTo>
                    <a:lnTo>
                      <a:pt x="707" y="174"/>
                    </a:lnTo>
                    <a:lnTo>
                      <a:pt x="700" y="174"/>
                    </a:lnTo>
                    <a:lnTo>
                      <a:pt x="695" y="174"/>
                    </a:lnTo>
                    <a:lnTo>
                      <a:pt x="688" y="174"/>
                    </a:lnTo>
                    <a:lnTo>
                      <a:pt x="683" y="173"/>
                    </a:lnTo>
                    <a:lnTo>
                      <a:pt x="679" y="172"/>
                    </a:lnTo>
                    <a:lnTo>
                      <a:pt x="674" y="171"/>
                    </a:lnTo>
                    <a:lnTo>
                      <a:pt x="670" y="170"/>
                    </a:lnTo>
                    <a:lnTo>
                      <a:pt x="666" y="168"/>
                    </a:lnTo>
                    <a:lnTo>
                      <a:pt x="662" y="165"/>
                    </a:lnTo>
                    <a:lnTo>
                      <a:pt x="657" y="160"/>
                    </a:lnTo>
                    <a:lnTo>
                      <a:pt x="653" y="154"/>
                    </a:lnTo>
                    <a:lnTo>
                      <a:pt x="650" y="145"/>
                    </a:lnTo>
                    <a:lnTo>
                      <a:pt x="646" y="136"/>
                    </a:lnTo>
                    <a:close/>
                    <a:moveTo>
                      <a:pt x="818" y="155"/>
                    </a:moveTo>
                    <a:lnTo>
                      <a:pt x="822" y="173"/>
                    </a:lnTo>
                    <a:lnTo>
                      <a:pt x="817" y="174"/>
                    </a:lnTo>
                    <a:lnTo>
                      <a:pt x="814" y="174"/>
                    </a:lnTo>
                    <a:lnTo>
                      <a:pt x="810" y="174"/>
                    </a:lnTo>
                    <a:lnTo>
                      <a:pt x="807" y="174"/>
                    </a:lnTo>
                    <a:lnTo>
                      <a:pt x="801" y="174"/>
                    </a:lnTo>
                    <a:lnTo>
                      <a:pt x="796" y="173"/>
                    </a:lnTo>
                    <a:lnTo>
                      <a:pt x="792" y="173"/>
                    </a:lnTo>
                    <a:lnTo>
                      <a:pt x="788" y="172"/>
                    </a:lnTo>
                    <a:lnTo>
                      <a:pt x="785" y="170"/>
                    </a:lnTo>
                    <a:lnTo>
                      <a:pt x="783" y="168"/>
                    </a:lnTo>
                    <a:lnTo>
                      <a:pt x="782" y="165"/>
                    </a:lnTo>
                    <a:lnTo>
                      <a:pt x="780" y="162"/>
                    </a:lnTo>
                    <a:lnTo>
                      <a:pt x="779" y="159"/>
                    </a:lnTo>
                    <a:lnTo>
                      <a:pt x="779" y="154"/>
                    </a:lnTo>
                    <a:lnTo>
                      <a:pt x="778" y="147"/>
                    </a:lnTo>
                    <a:lnTo>
                      <a:pt x="778" y="139"/>
                    </a:lnTo>
                    <a:lnTo>
                      <a:pt x="778" y="69"/>
                    </a:lnTo>
                    <a:lnTo>
                      <a:pt x="762" y="69"/>
                    </a:lnTo>
                    <a:lnTo>
                      <a:pt x="762" y="49"/>
                    </a:lnTo>
                    <a:lnTo>
                      <a:pt x="778" y="49"/>
                    </a:lnTo>
                    <a:lnTo>
                      <a:pt x="778" y="19"/>
                    </a:lnTo>
                    <a:lnTo>
                      <a:pt x="798" y="6"/>
                    </a:lnTo>
                    <a:lnTo>
                      <a:pt x="798" y="49"/>
                    </a:lnTo>
                    <a:lnTo>
                      <a:pt x="818" y="49"/>
                    </a:lnTo>
                    <a:lnTo>
                      <a:pt x="818" y="69"/>
                    </a:lnTo>
                    <a:lnTo>
                      <a:pt x="798" y="69"/>
                    </a:lnTo>
                    <a:lnTo>
                      <a:pt x="798" y="139"/>
                    </a:lnTo>
                    <a:lnTo>
                      <a:pt x="798" y="143"/>
                    </a:lnTo>
                    <a:lnTo>
                      <a:pt x="798" y="145"/>
                    </a:lnTo>
                    <a:lnTo>
                      <a:pt x="798" y="148"/>
                    </a:lnTo>
                    <a:lnTo>
                      <a:pt x="799" y="149"/>
                    </a:lnTo>
                    <a:lnTo>
                      <a:pt x="800" y="150"/>
                    </a:lnTo>
                    <a:lnTo>
                      <a:pt x="801" y="151"/>
                    </a:lnTo>
                    <a:lnTo>
                      <a:pt x="801" y="153"/>
                    </a:lnTo>
                    <a:lnTo>
                      <a:pt x="802" y="154"/>
                    </a:lnTo>
                    <a:lnTo>
                      <a:pt x="804" y="155"/>
                    </a:lnTo>
                    <a:lnTo>
                      <a:pt x="806" y="155"/>
                    </a:lnTo>
                    <a:lnTo>
                      <a:pt x="808" y="155"/>
                    </a:lnTo>
                    <a:lnTo>
                      <a:pt x="810" y="155"/>
                    </a:lnTo>
                    <a:lnTo>
                      <a:pt x="812" y="155"/>
                    </a:lnTo>
                    <a:lnTo>
                      <a:pt x="814" y="155"/>
                    </a:lnTo>
                    <a:lnTo>
                      <a:pt x="816" y="155"/>
                    </a:lnTo>
                    <a:lnTo>
                      <a:pt x="818" y="155"/>
                    </a:lnTo>
                    <a:close/>
                    <a:moveTo>
                      <a:pt x="1030" y="113"/>
                    </a:moveTo>
                    <a:lnTo>
                      <a:pt x="1053" y="118"/>
                    </a:lnTo>
                    <a:lnTo>
                      <a:pt x="1049" y="131"/>
                    </a:lnTo>
                    <a:lnTo>
                      <a:pt x="1042" y="143"/>
                    </a:lnTo>
                    <a:lnTo>
                      <a:pt x="1036" y="153"/>
                    </a:lnTo>
                    <a:lnTo>
                      <a:pt x="1027" y="161"/>
                    </a:lnTo>
                    <a:lnTo>
                      <a:pt x="1023" y="164"/>
                    </a:lnTo>
                    <a:lnTo>
                      <a:pt x="1017" y="168"/>
                    </a:lnTo>
                    <a:lnTo>
                      <a:pt x="1012" y="170"/>
                    </a:lnTo>
                    <a:lnTo>
                      <a:pt x="1007" y="171"/>
                    </a:lnTo>
                    <a:lnTo>
                      <a:pt x="1001" y="173"/>
                    </a:lnTo>
                    <a:lnTo>
                      <a:pt x="996" y="173"/>
                    </a:lnTo>
                    <a:lnTo>
                      <a:pt x="989" y="174"/>
                    </a:lnTo>
                    <a:lnTo>
                      <a:pt x="983" y="174"/>
                    </a:lnTo>
                    <a:lnTo>
                      <a:pt x="977" y="174"/>
                    </a:lnTo>
                    <a:lnTo>
                      <a:pt x="970" y="174"/>
                    </a:lnTo>
                    <a:lnTo>
                      <a:pt x="964" y="173"/>
                    </a:lnTo>
                    <a:lnTo>
                      <a:pt x="958" y="172"/>
                    </a:lnTo>
                    <a:lnTo>
                      <a:pt x="953" y="171"/>
                    </a:lnTo>
                    <a:lnTo>
                      <a:pt x="947" y="169"/>
                    </a:lnTo>
                    <a:lnTo>
                      <a:pt x="942" y="166"/>
                    </a:lnTo>
                    <a:lnTo>
                      <a:pt x="938" y="164"/>
                    </a:lnTo>
                    <a:lnTo>
                      <a:pt x="930" y="158"/>
                    </a:lnTo>
                    <a:lnTo>
                      <a:pt x="924" y="150"/>
                    </a:lnTo>
                    <a:lnTo>
                      <a:pt x="917" y="142"/>
                    </a:lnTo>
                    <a:lnTo>
                      <a:pt x="912" y="132"/>
                    </a:lnTo>
                    <a:lnTo>
                      <a:pt x="909" y="121"/>
                    </a:lnTo>
                    <a:lnTo>
                      <a:pt x="906" y="111"/>
                    </a:lnTo>
                    <a:lnTo>
                      <a:pt x="904" y="99"/>
                    </a:lnTo>
                    <a:lnTo>
                      <a:pt x="903" y="87"/>
                    </a:lnTo>
                    <a:lnTo>
                      <a:pt x="904" y="74"/>
                    </a:lnTo>
                    <a:lnTo>
                      <a:pt x="906" y="63"/>
                    </a:lnTo>
                    <a:lnTo>
                      <a:pt x="909" y="51"/>
                    </a:lnTo>
                    <a:lnTo>
                      <a:pt x="913" y="41"/>
                    </a:lnTo>
                    <a:lnTo>
                      <a:pt x="918" y="31"/>
                    </a:lnTo>
                    <a:lnTo>
                      <a:pt x="925" y="23"/>
                    </a:lnTo>
                    <a:lnTo>
                      <a:pt x="933" y="16"/>
                    </a:lnTo>
                    <a:lnTo>
                      <a:pt x="942" y="11"/>
                    </a:lnTo>
                    <a:lnTo>
                      <a:pt x="946" y="9"/>
                    </a:lnTo>
                    <a:lnTo>
                      <a:pt x="952" y="6"/>
                    </a:lnTo>
                    <a:lnTo>
                      <a:pt x="956" y="5"/>
                    </a:lnTo>
                    <a:lnTo>
                      <a:pt x="961" y="3"/>
                    </a:lnTo>
                    <a:lnTo>
                      <a:pt x="967" y="1"/>
                    </a:lnTo>
                    <a:lnTo>
                      <a:pt x="972" y="1"/>
                    </a:lnTo>
                    <a:lnTo>
                      <a:pt x="978" y="0"/>
                    </a:lnTo>
                    <a:lnTo>
                      <a:pt x="983" y="0"/>
                    </a:lnTo>
                    <a:lnTo>
                      <a:pt x="989" y="0"/>
                    </a:lnTo>
                    <a:lnTo>
                      <a:pt x="995" y="1"/>
                    </a:lnTo>
                    <a:lnTo>
                      <a:pt x="1000" y="3"/>
                    </a:lnTo>
                    <a:lnTo>
                      <a:pt x="1006" y="4"/>
                    </a:lnTo>
                    <a:lnTo>
                      <a:pt x="1011" y="6"/>
                    </a:lnTo>
                    <a:lnTo>
                      <a:pt x="1015" y="8"/>
                    </a:lnTo>
                    <a:lnTo>
                      <a:pt x="1021" y="10"/>
                    </a:lnTo>
                    <a:lnTo>
                      <a:pt x="1025" y="13"/>
                    </a:lnTo>
                    <a:lnTo>
                      <a:pt x="1032" y="21"/>
                    </a:lnTo>
                    <a:lnTo>
                      <a:pt x="1039" y="29"/>
                    </a:lnTo>
                    <a:lnTo>
                      <a:pt x="1044" y="39"/>
                    </a:lnTo>
                    <a:lnTo>
                      <a:pt x="1049" y="51"/>
                    </a:lnTo>
                    <a:lnTo>
                      <a:pt x="1026" y="56"/>
                    </a:lnTo>
                    <a:lnTo>
                      <a:pt x="1023" y="48"/>
                    </a:lnTo>
                    <a:lnTo>
                      <a:pt x="1020" y="40"/>
                    </a:lnTo>
                    <a:lnTo>
                      <a:pt x="1014" y="34"/>
                    </a:lnTo>
                    <a:lnTo>
                      <a:pt x="1010" y="29"/>
                    </a:lnTo>
                    <a:lnTo>
                      <a:pt x="1003" y="26"/>
                    </a:lnTo>
                    <a:lnTo>
                      <a:pt x="997" y="23"/>
                    </a:lnTo>
                    <a:lnTo>
                      <a:pt x="989" y="22"/>
                    </a:lnTo>
                    <a:lnTo>
                      <a:pt x="982" y="21"/>
                    </a:lnTo>
                    <a:lnTo>
                      <a:pt x="978" y="21"/>
                    </a:lnTo>
                    <a:lnTo>
                      <a:pt x="972" y="22"/>
                    </a:lnTo>
                    <a:lnTo>
                      <a:pt x="968" y="22"/>
                    </a:lnTo>
                    <a:lnTo>
                      <a:pt x="965" y="23"/>
                    </a:lnTo>
                    <a:lnTo>
                      <a:pt x="960" y="25"/>
                    </a:lnTo>
                    <a:lnTo>
                      <a:pt x="956" y="26"/>
                    </a:lnTo>
                    <a:lnTo>
                      <a:pt x="953" y="28"/>
                    </a:lnTo>
                    <a:lnTo>
                      <a:pt x="950" y="30"/>
                    </a:lnTo>
                    <a:lnTo>
                      <a:pt x="943" y="35"/>
                    </a:lnTo>
                    <a:lnTo>
                      <a:pt x="939" y="41"/>
                    </a:lnTo>
                    <a:lnTo>
                      <a:pt x="935" y="48"/>
                    </a:lnTo>
                    <a:lnTo>
                      <a:pt x="931" y="55"/>
                    </a:lnTo>
                    <a:lnTo>
                      <a:pt x="929" y="63"/>
                    </a:lnTo>
                    <a:lnTo>
                      <a:pt x="927" y="70"/>
                    </a:lnTo>
                    <a:lnTo>
                      <a:pt x="926" y="79"/>
                    </a:lnTo>
                    <a:lnTo>
                      <a:pt x="926" y="87"/>
                    </a:lnTo>
                    <a:lnTo>
                      <a:pt x="926" y="97"/>
                    </a:lnTo>
                    <a:lnTo>
                      <a:pt x="928" y="106"/>
                    </a:lnTo>
                    <a:lnTo>
                      <a:pt x="929" y="115"/>
                    </a:lnTo>
                    <a:lnTo>
                      <a:pt x="932" y="124"/>
                    </a:lnTo>
                    <a:lnTo>
                      <a:pt x="936" y="131"/>
                    </a:lnTo>
                    <a:lnTo>
                      <a:pt x="940" y="138"/>
                    </a:lnTo>
                    <a:lnTo>
                      <a:pt x="945" y="143"/>
                    </a:lnTo>
                    <a:lnTo>
                      <a:pt x="952" y="147"/>
                    </a:lnTo>
                    <a:lnTo>
                      <a:pt x="958" y="150"/>
                    </a:lnTo>
                    <a:lnTo>
                      <a:pt x="966" y="153"/>
                    </a:lnTo>
                    <a:lnTo>
                      <a:pt x="973" y="155"/>
                    </a:lnTo>
                    <a:lnTo>
                      <a:pt x="981" y="155"/>
                    </a:lnTo>
                    <a:lnTo>
                      <a:pt x="989" y="154"/>
                    </a:lnTo>
                    <a:lnTo>
                      <a:pt x="998" y="153"/>
                    </a:lnTo>
                    <a:lnTo>
                      <a:pt x="1006" y="149"/>
                    </a:lnTo>
                    <a:lnTo>
                      <a:pt x="1012" y="144"/>
                    </a:lnTo>
                    <a:lnTo>
                      <a:pt x="1018" y="139"/>
                    </a:lnTo>
                    <a:lnTo>
                      <a:pt x="1023" y="131"/>
                    </a:lnTo>
                    <a:lnTo>
                      <a:pt x="1027" y="123"/>
                    </a:lnTo>
                    <a:lnTo>
                      <a:pt x="1030" y="113"/>
                    </a:lnTo>
                    <a:close/>
                    <a:moveTo>
                      <a:pt x="1073" y="111"/>
                    </a:moveTo>
                    <a:lnTo>
                      <a:pt x="1074" y="95"/>
                    </a:lnTo>
                    <a:lnTo>
                      <a:pt x="1079" y="82"/>
                    </a:lnTo>
                    <a:lnTo>
                      <a:pt x="1084" y="70"/>
                    </a:lnTo>
                    <a:lnTo>
                      <a:pt x="1093" y="60"/>
                    </a:lnTo>
                    <a:lnTo>
                      <a:pt x="1097" y="57"/>
                    </a:lnTo>
                    <a:lnTo>
                      <a:pt x="1100" y="55"/>
                    </a:lnTo>
                    <a:lnTo>
                      <a:pt x="1104" y="53"/>
                    </a:lnTo>
                    <a:lnTo>
                      <a:pt x="1110" y="51"/>
                    </a:lnTo>
                    <a:lnTo>
                      <a:pt x="1114" y="50"/>
                    </a:lnTo>
                    <a:lnTo>
                      <a:pt x="1120" y="49"/>
                    </a:lnTo>
                    <a:lnTo>
                      <a:pt x="1125" y="48"/>
                    </a:lnTo>
                    <a:lnTo>
                      <a:pt x="1130" y="48"/>
                    </a:lnTo>
                    <a:lnTo>
                      <a:pt x="1137" y="48"/>
                    </a:lnTo>
                    <a:lnTo>
                      <a:pt x="1142" y="49"/>
                    </a:lnTo>
                    <a:lnTo>
                      <a:pt x="1148" y="50"/>
                    </a:lnTo>
                    <a:lnTo>
                      <a:pt x="1153" y="52"/>
                    </a:lnTo>
                    <a:lnTo>
                      <a:pt x="1158" y="54"/>
                    </a:lnTo>
                    <a:lnTo>
                      <a:pt x="1163" y="56"/>
                    </a:lnTo>
                    <a:lnTo>
                      <a:pt x="1167" y="59"/>
                    </a:lnTo>
                    <a:lnTo>
                      <a:pt x="1171" y="64"/>
                    </a:lnTo>
                    <a:lnTo>
                      <a:pt x="1179" y="72"/>
                    </a:lnTo>
                    <a:lnTo>
                      <a:pt x="1183" y="83"/>
                    </a:lnTo>
                    <a:lnTo>
                      <a:pt x="1186" y="96"/>
                    </a:lnTo>
                    <a:lnTo>
                      <a:pt x="1187" y="110"/>
                    </a:lnTo>
                    <a:lnTo>
                      <a:pt x="1187" y="121"/>
                    </a:lnTo>
                    <a:lnTo>
                      <a:pt x="1185" y="131"/>
                    </a:lnTo>
                    <a:lnTo>
                      <a:pt x="1183" y="140"/>
                    </a:lnTo>
                    <a:lnTo>
                      <a:pt x="1180" y="147"/>
                    </a:lnTo>
                    <a:lnTo>
                      <a:pt x="1177" y="154"/>
                    </a:lnTo>
                    <a:lnTo>
                      <a:pt x="1171" y="159"/>
                    </a:lnTo>
                    <a:lnTo>
                      <a:pt x="1166" y="163"/>
                    </a:lnTo>
                    <a:lnTo>
                      <a:pt x="1159" y="168"/>
                    </a:lnTo>
                    <a:lnTo>
                      <a:pt x="1153" y="171"/>
                    </a:lnTo>
                    <a:lnTo>
                      <a:pt x="1145" y="173"/>
                    </a:lnTo>
                    <a:lnTo>
                      <a:pt x="1138" y="174"/>
                    </a:lnTo>
                    <a:lnTo>
                      <a:pt x="1130" y="174"/>
                    </a:lnTo>
                    <a:lnTo>
                      <a:pt x="1124" y="174"/>
                    </a:lnTo>
                    <a:lnTo>
                      <a:pt x="1118" y="173"/>
                    </a:lnTo>
                    <a:lnTo>
                      <a:pt x="1112" y="172"/>
                    </a:lnTo>
                    <a:lnTo>
                      <a:pt x="1107" y="171"/>
                    </a:lnTo>
                    <a:lnTo>
                      <a:pt x="1102" y="169"/>
                    </a:lnTo>
                    <a:lnTo>
                      <a:pt x="1097" y="165"/>
                    </a:lnTo>
                    <a:lnTo>
                      <a:pt x="1094" y="162"/>
                    </a:lnTo>
                    <a:lnTo>
                      <a:pt x="1089" y="159"/>
                    </a:lnTo>
                    <a:lnTo>
                      <a:pt x="1082" y="150"/>
                    </a:lnTo>
                    <a:lnTo>
                      <a:pt x="1078" y="139"/>
                    </a:lnTo>
                    <a:lnTo>
                      <a:pt x="1074" y="126"/>
                    </a:lnTo>
                    <a:lnTo>
                      <a:pt x="1073" y="111"/>
                    </a:lnTo>
                    <a:close/>
                    <a:moveTo>
                      <a:pt x="1094" y="111"/>
                    </a:moveTo>
                    <a:lnTo>
                      <a:pt x="1095" y="121"/>
                    </a:lnTo>
                    <a:lnTo>
                      <a:pt x="1097" y="130"/>
                    </a:lnTo>
                    <a:lnTo>
                      <a:pt x="1100" y="138"/>
                    </a:lnTo>
                    <a:lnTo>
                      <a:pt x="1104" y="144"/>
                    </a:lnTo>
                    <a:lnTo>
                      <a:pt x="1110" y="149"/>
                    </a:lnTo>
                    <a:lnTo>
                      <a:pt x="1116" y="153"/>
                    </a:lnTo>
                    <a:lnTo>
                      <a:pt x="1123" y="154"/>
                    </a:lnTo>
                    <a:lnTo>
                      <a:pt x="1130" y="155"/>
                    </a:lnTo>
                    <a:lnTo>
                      <a:pt x="1138" y="154"/>
                    </a:lnTo>
                    <a:lnTo>
                      <a:pt x="1145" y="153"/>
                    </a:lnTo>
                    <a:lnTo>
                      <a:pt x="1151" y="149"/>
                    </a:lnTo>
                    <a:lnTo>
                      <a:pt x="1156" y="144"/>
                    </a:lnTo>
                    <a:lnTo>
                      <a:pt x="1161" y="138"/>
                    </a:lnTo>
                    <a:lnTo>
                      <a:pt x="1165" y="130"/>
                    </a:lnTo>
                    <a:lnTo>
                      <a:pt x="1166" y="121"/>
                    </a:lnTo>
                    <a:lnTo>
                      <a:pt x="1167" y="111"/>
                    </a:lnTo>
                    <a:lnTo>
                      <a:pt x="1166" y="101"/>
                    </a:lnTo>
                    <a:lnTo>
                      <a:pt x="1165" y="93"/>
                    </a:lnTo>
                    <a:lnTo>
                      <a:pt x="1161" y="85"/>
                    </a:lnTo>
                    <a:lnTo>
                      <a:pt x="1156" y="79"/>
                    </a:lnTo>
                    <a:lnTo>
                      <a:pt x="1151" y="73"/>
                    </a:lnTo>
                    <a:lnTo>
                      <a:pt x="1145" y="70"/>
                    </a:lnTo>
                    <a:lnTo>
                      <a:pt x="1138" y="69"/>
                    </a:lnTo>
                    <a:lnTo>
                      <a:pt x="1130" y="68"/>
                    </a:lnTo>
                    <a:lnTo>
                      <a:pt x="1123" y="69"/>
                    </a:lnTo>
                    <a:lnTo>
                      <a:pt x="1116" y="70"/>
                    </a:lnTo>
                    <a:lnTo>
                      <a:pt x="1110" y="73"/>
                    </a:lnTo>
                    <a:lnTo>
                      <a:pt x="1104" y="79"/>
                    </a:lnTo>
                    <a:lnTo>
                      <a:pt x="1100" y="84"/>
                    </a:lnTo>
                    <a:lnTo>
                      <a:pt x="1097" y="91"/>
                    </a:lnTo>
                    <a:lnTo>
                      <a:pt x="1095" y="101"/>
                    </a:lnTo>
                    <a:lnTo>
                      <a:pt x="1094" y="111"/>
                    </a:lnTo>
                    <a:close/>
                    <a:moveTo>
                      <a:pt x="1213" y="173"/>
                    </a:moveTo>
                    <a:lnTo>
                      <a:pt x="1213" y="49"/>
                    </a:lnTo>
                    <a:lnTo>
                      <a:pt x="1234" y="49"/>
                    </a:lnTo>
                    <a:lnTo>
                      <a:pt x="1234" y="67"/>
                    </a:lnTo>
                    <a:lnTo>
                      <a:pt x="1237" y="63"/>
                    </a:lnTo>
                    <a:lnTo>
                      <a:pt x="1241" y="58"/>
                    </a:lnTo>
                    <a:lnTo>
                      <a:pt x="1245" y="55"/>
                    </a:lnTo>
                    <a:lnTo>
                      <a:pt x="1250" y="52"/>
                    </a:lnTo>
                    <a:lnTo>
                      <a:pt x="1254" y="51"/>
                    </a:lnTo>
                    <a:lnTo>
                      <a:pt x="1259" y="49"/>
                    </a:lnTo>
                    <a:lnTo>
                      <a:pt x="1266" y="48"/>
                    </a:lnTo>
                    <a:lnTo>
                      <a:pt x="1271" y="48"/>
                    </a:lnTo>
                    <a:lnTo>
                      <a:pt x="1277" y="48"/>
                    </a:lnTo>
                    <a:lnTo>
                      <a:pt x="1282" y="49"/>
                    </a:lnTo>
                    <a:lnTo>
                      <a:pt x="1286" y="50"/>
                    </a:lnTo>
                    <a:lnTo>
                      <a:pt x="1292" y="51"/>
                    </a:lnTo>
                    <a:lnTo>
                      <a:pt x="1296" y="53"/>
                    </a:lnTo>
                    <a:lnTo>
                      <a:pt x="1299" y="56"/>
                    </a:lnTo>
                    <a:lnTo>
                      <a:pt x="1302" y="58"/>
                    </a:lnTo>
                    <a:lnTo>
                      <a:pt x="1305" y="61"/>
                    </a:lnTo>
                    <a:lnTo>
                      <a:pt x="1307" y="65"/>
                    </a:lnTo>
                    <a:lnTo>
                      <a:pt x="1309" y="69"/>
                    </a:lnTo>
                    <a:lnTo>
                      <a:pt x="1310" y="73"/>
                    </a:lnTo>
                    <a:lnTo>
                      <a:pt x="1311" y="78"/>
                    </a:lnTo>
                    <a:lnTo>
                      <a:pt x="1312" y="81"/>
                    </a:lnTo>
                    <a:lnTo>
                      <a:pt x="1312" y="85"/>
                    </a:lnTo>
                    <a:lnTo>
                      <a:pt x="1312" y="91"/>
                    </a:lnTo>
                    <a:lnTo>
                      <a:pt x="1312" y="98"/>
                    </a:lnTo>
                    <a:lnTo>
                      <a:pt x="1312" y="173"/>
                    </a:lnTo>
                    <a:lnTo>
                      <a:pt x="1292" y="173"/>
                    </a:lnTo>
                    <a:lnTo>
                      <a:pt x="1292" y="100"/>
                    </a:lnTo>
                    <a:lnTo>
                      <a:pt x="1292" y="94"/>
                    </a:lnTo>
                    <a:lnTo>
                      <a:pt x="1291" y="88"/>
                    </a:lnTo>
                    <a:lnTo>
                      <a:pt x="1291" y="84"/>
                    </a:lnTo>
                    <a:lnTo>
                      <a:pt x="1289" y="81"/>
                    </a:lnTo>
                    <a:lnTo>
                      <a:pt x="1287" y="79"/>
                    </a:lnTo>
                    <a:lnTo>
                      <a:pt x="1285" y="75"/>
                    </a:lnTo>
                    <a:lnTo>
                      <a:pt x="1283" y="73"/>
                    </a:lnTo>
                    <a:lnTo>
                      <a:pt x="1281" y="71"/>
                    </a:lnTo>
                    <a:lnTo>
                      <a:pt x="1278" y="70"/>
                    </a:lnTo>
                    <a:lnTo>
                      <a:pt x="1273" y="69"/>
                    </a:lnTo>
                    <a:lnTo>
                      <a:pt x="1270" y="68"/>
                    </a:lnTo>
                    <a:lnTo>
                      <a:pt x="1266" y="68"/>
                    </a:lnTo>
                    <a:lnTo>
                      <a:pt x="1259" y="68"/>
                    </a:lnTo>
                    <a:lnTo>
                      <a:pt x="1254" y="70"/>
                    </a:lnTo>
                    <a:lnTo>
                      <a:pt x="1249" y="72"/>
                    </a:lnTo>
                    <a:lnTo>
                      <a:pt x="1243" y="75"/>
                    </a:lnTo>
                    <a:lnTo>
                      <a:pt x="1239" y="81"/>
                    </a:lnTo>
                    <a:lnTo>
                      <a:pt x="1236" y="88"/>
                    </a:lnTo>
                    <a:lnTo>
                      <a:pt x="1235" y="97"/>
                    </a:lnTo>
                    <a:lnTo>
                      <a:pt x="1234" y="108"/>
                    </a:lnTo>
                    <a:lnTo>
                      <a:pt x="1234" y="173"/>
                    </a:lnTo>
                    <a:lnTo>
                      <a:pt x="1213" y="173"/>
                    </a:lnTo>
                    <a:close/>
                    <a:moveTo>
                      <a:pt x="1388" y="155"/>
                    </a:moveTo>
                    <a:lnTo>
                      <a:pt x="1392" y="173"/>
                    </a:lnTo>
                    <a:lnTo>
                      <a:pt x="1387" y="174"/>
                    </a:lnTo>
                    <a:lnTo>
                      <a:pt x="1384" y="174"/>
                    </a:lnTo>
                    <a:lnTo>
                      <a:pt x="1380" y="174"/>
                    </a:lnTo>
                    <a:lnTo>
                      <a:pt x="1377" y="174"/>
                    </a:lnTo>
                    <a:lnTo>
                      <a:pt x="1371" y="174"/>
                    </a:lnTo>
                    <a:lnTo>
                      <a:pt x="1366" y="173"/>
                    </a:lnTo>
                    <a:lnTo>
                      <a:pt x="1362" y="173"/>
                    </a:lnTo>
                    <a:lnTo>
                      <a:pt x="1358" y="172"/>
                    </a:lnTo>
                    <a:lnTo>
                      <a:pt x="1355" y="170"/>
                    </a:lnTo>
                    <a:lnTo>
                      <a:pt x="1353" y="168"/>
                    </a:lnTo>
                    <a:lnTo>
                      <a:pt x="1352" y="165"/>
                    </a:lnTo>
                    <a:lnTo>
                      <a:pt x="1350" y="162"/>
                    </a:lnTo>
                    <a:lnTo>
                      <a:pt x="1349" y="159"/>
                    </a:lnTo>
                    <a:lnTo>
                      <a:pt x="1349" y="154"/>
                    </a:lnTo>
                    <a:lnTo>
                      <a:pt x="1348" y="147"/>
                    </a:lnTo>
                    <a:lnTo>
                      <a:pt x="1348" y="139"/>
                    </a:lnTo>
                    <a:lnTo>
                      <a:pt x="1348" y="69"/>
                    </a:lnTo>
                    <a:lnTo>
                      <a:pt x="1332" y="69"/>
                    </a:lnTo>
                    <a:lnTo>
                      <a:pt x="1332" y="49"/>
                    </a:lnTo>
                    <a:lnTo>
                      <a:pt x="1348" y="49"/>
                    </a:lnTo>
                    <a:lnTo>
                      <a:pt x="1348" y="19"/>
                    </a:lnTo>
                    <a:lnTo>
                      <a:pt x="1368" y="6"/>
                    </a:lnTo>
                    <a:lnTo>
                      <a:pt x="1368" y="49"/>
                    </a:lnTo>
                    <a:lnTo>
                      <a:pt x="1388" y="49"/>
                    </a:lnTo>
                    <a:lnTo>
                      <a:pt x="1388" y="69"/>
                    </a:lnTo>
                    <a:lnTo>
                      <a:pt x="1368" y="69"/>
                    </a:lnTo>
                    <a:lnTo>
                      <a:pt x="1368" y="139"/>
                    </a:lnTo>
                    <a:lnTo>
                      <a:pt x="1368" y="143"/>
                    </a:lnTo>
                    <a:lnTo>
                      <a:pt x="1368" y="145"/>
                    </a:lnTo>
                    <a:lnTo>
                      <a:pt x="1368" y="148"/>
                    </a:lnTo>
                    <a:lnTo>
                      <a:pt x="1369" y="149"/>
                    </a:lnTo>
                    <a:lnTo>
                      <a:pt x="1370" y="150"/>
                    </a:lnTo>
                    <a:lnTo>
                      <a:pt x="1371" y="151"/>
                    </a:lnTo>
                    <a:lnTo>
                      <a:pt x="1371" y="153"/>
                    </a:lnTo>
                    <a:lnTo>
                      <a:pt x="1372" y="154"/>
                    </a:lnTo>
                    <a:lnTo>
                      <a:pt x="1374" y="155"/>
                    </a:lnTo>
                    <a:lnTo>
                      <a:pt x="1376" y="155"/>
                    </a:lnTo>
                    <a:lnTo>
                      <a:pt x="1378" y="155"/>
                    </a:lnTo>
                    <a:lnTo>
                      <a:pt x="1380" y="155"/>
                    </a:lnTo>
                    <a:lnTo>
                      <a:pt x="1382" y="155"/>
                    </a:lnTo>
                    <a:lnTo>
                      <a:pt x="1384" y="155"/>
                    </a:lnTo>
                    <a:lnTo>
                      <a:pt x="1386" y="155"/>
                    </a:lnTo>
                    <a:lnTo>
                      <a:pt x="1388" y="155"/>
                    </a:lnTo>
                    <a:close/>
                    <a:moveTo>
                      <a:pt x="1412" y="173"/>
                    </a:moveTo>
                    <a:lnTo>
                      <a:pt x="1412" y="49"/>
                    </a:lnTo>
                    <a:lnTo>
                      <a:pt x="1429" y="49"/>
                    </a:lnTo>
                    <a:lnTo>
                      <a:pt x="1429" y="68"/>
                    </a:lnTo>
                    <a:lnTo>
                      <a:pt x="1432" y="63"/>
                    </a:lnTo>
                    <a:lnTo>
                      <a:pt x="1437" y="57"/>
                    </a:lnTo>
                    <a:lnTo>
                      <a:pt x="1440" y="54"/>
                    </a:lnTo>
                    <a:lnTo>
                      <a:pt x="1443" y="51"/>
                    </a:lnTo>
                    <a:lnTo>
                      <a:pt x="1446" y="50"/>
                    </a:lnTo>
                    <a:lnTo>
                      <a:pt x="1450" y="49"/>
                    </a:lnTo>
                    <a:lnTo>
                      <a:pt x="1453" y="48"/>
                    </a:lnTo>
                    <a:lnTo>
                      <a:pt x="1457" y="48"/>
                    </a:lnTo>
                    <a:lnTo>
                      <a:pt x="1463" y="48"/>
                    </a:lnTo>
                    <a:lnTo>
                      <a:pt x="1468" y="49"/>
                    </a:lnTo>
                    <a:lnTo>
                      <a:pt x="1474" y="51"/>
                    </a:lnTo>
                    <a:lnTo>
                      <a:pt x="1480" y="53"/>
                    </a:lnTo>
                    <a:lnTo>
                      <a:pt x="1472" y="72"/>
                    </a:lnTo>
                    <a:lnTo>
                      <a:pt x="1468" y="70"/>
                    </a:lnTo>
                    <a:lnTo>
                      <a:pt x="1465" y="69"/>
                    </a:lnTo>
                    <a:lnTo>
                      <a:pt x="1460" y="68"/>
                    </a:lnTo>
                    <a:lnTo>
                      <a:pt x="1456" y="68"/>
                    </a:lnTo>
                    <a:lnTo>
                      <a:pt x="1453" y="68"/>
                    </a:lnTo>
                    <a:lnTo>
                      <a:pt x="1450" y="69"/>
                    </a:lnTo>
                    <a:lnTo>
                      <a:pt x="1446" y="70"/>
                    </a:lnTo>
                    <a:lnTo>
                      <a:pt x="1444" y="72"/>
                    </a:lnTo>
                    <a:lnTo>
                      <a:pt x="1441" y="74"/>
                    </a:lnTo>
                    <a:lnTo>
                      <a:pt x="1439" y="76"/>
                    </a:lnTo>
                    <a:lnTo>
                      <a:pt x="1438" y="80"/>
                    </a:lnTo>
                    <a:lnTo>
                      <a:pt x="1436" y="83"/>
                    </a:lnTo>
                    <a:lnTo>
                      <a:pt x="1435" y="88"/>
                    </a:lnTo>
                    <a:lnTo>
                      <a:pt x="1434" y="95"/>
                    </a:lnTo>
                    <a:lnTo>
                      <a:pt x="1432" y="101"/>
                    </a:lnTo>
                    <a:lnTo>
                      <a:pt x="1432" y="108"/>
                    </a:lnTo>
                    <a:lnTo>
                      <a:pt x="1432" y="173"/>
                    </a:lnTo>
                    <a:lnTo>
                      <a:pt x="1412"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3" name="Freeform 179"/>
              <p:cNvSpPr>
                <a:spLocks noEditPoints="1"/>
              </p:cNvSpPr>
              <p:nvPr/>
            </p:nvSpPr>
            <p:spPr bwMode="auto">
              <a:xfrm>
                <a:off x="3443" y="1846"/>
                <a:ext cx="1630" cy="206"/>
              </a:xfrm>
              <a:custGeom>
                <a:avLst/>
                <a:gdLst>
                  <a:gd name="T0" fmla="*/ 2192 w 3259"/>
                  <a:gd name="T1" fmla="*/ 49 h 412"/>
                  <a:gd name="T2" fmla="*/ 2252 w 3259"/>
                  <a:gd name="T3" fmla="*/ 72 h 412"/>
                  <a:gd name="T4" fmla="*/ 2232 w 3259"/>
                  <a:gd name="T5" fmla="*/ 168 h 412"/>
                  <a:gd name="T6" fmla="*/ 2167 w 3259"/>
                  <a:gd name="T7" fmla="*/ 162 h 412"/>
                  <a:gd name="T8" fmla="*/ 2183 w 3259"/>
                  <a:gd name="T9" fmla="*/ 149 h 412"/>
                  <a:gd name="T10" fmla="*/ 2240 w 3259"/>
                  <a:gd name="T11" fmla="*/ 111 h 412"/>
                  <a:gd name="T12" fmla="*/ 2183 w 3259"/>
                  <a:gd name="T13" fmla="*/ 73 h 412"/>
                  <a:gd name="T14" fmla="*/ 2527 w 3259"/>
                  <a:gd name="T15" fmla="*/ 113 h 412"/>
                  <a:gd name="T16" fmla="*/ 2492 w 3259"/>
                  <a:gd name="T17" fmla="*/ 173 h 412"/>
                  <a:gd name="T18" fmla="*/ 2427 w 3259"/>
                  <a:gd name="T19" fmla="*/ 158 h 412"/>
                  <a:gd name="T20" fmla="*/ 2410 w 3259"/>
                  <a:gd name="T21" fmla="*/ 41 h 412"/>
                  <a:gd name="T22" fmla="*/ 2474 w 3259"/>
                  <a:gd name="T23" fmla="*/ 0 h 412"/>
                  <a:gd name="T24" fmla="*/ 2535 w 3259"/>
                  <a:gd name="T25" fmla="*/ 29 h 412"/>
                  <a:gd name="T26" fmla="*/ 2478 w 3259"/>
                  <a:gd name="T27" fmla="*/ 21 h 412"/>
                  <a:gd name="T28" fmla="*/ 2431 w 3259"/>
                  <a:gd name="T29" fmla="*/ 48 h 412"/>
                  <a:gd name="T30" fmla="*/ 2436 w 3259"/>
                  <a:gd name="T31" fmla="*/ 138 h 412"/>
                  <a:gd name="T32" fmla="*/ 2515 w 3259"/>
                  <a:gd name="T33" fmla="*/ 139 h 412"/>
                  <a:gd name="T34" fmla="*/ 2614 w 3259"/>
                  <a:gd name="T35" fmla="*/ 52 h 412"/>
                  <a:gd name="T36" fmla="*/ 2670 w 3259"/>
                  <a:gd name="T37" fmla="*/ 64 h 412"/>
                  <a:gd name="T38" fmla="*/ 2653 w 3259"/>
                  <a:gd name="T39" fmla="*/ 79 h 412"/>
                  <a:gd name="T40" fmla="*/ 2605 w 3259"/>
                  <a:gd name="T41" fmla="*/ 78 h 412"/>
                  <a:gd name="T42" fmla="*/ 2778 w 3259"/>
                  <a:gd name="T43" fmla="*/ 166 h 412"/>
                  <a:gd name="T44" fmla="*/ 2709 w 3259"/>
                  <a:gd name="T45" fmla="*/ 160 h 412"/>
                  <a:gd name="T46" fmla="*/ 2717 w 3259"/>
                  <a:gd name="T47" fmla="*/ 113 h 412"/>
                  <a:gd name="T48" fmla="*/ 2768 w 3259"/>
                  <a:gd name="T49" fmla="*/ 100 h 412"/>
                  <a:gd name="T50" fmla="*/ 2787 w 3259"/>
                  <a:gd name="T51" fmla="*/ 81 h 412"/>
                  <a:gd name="T52" fmla="*/ 2733 w 3259"/>
                  <a:gd name="T53" fmla="*/ 75 h 412"/>
                  <a:gd name="T54" fmla="*/ 2728 w 3259"/>
                  <a:gd name="T55" fmla="*/ 54 h 412"/>
                  <a:gd name="T56" fmla="*/ 2797 w 3259"/>
                  <a:gd name="T57" fmla="*/ 55 h 412"/>
                  <a:gd name="T58" fmla="*/ 2811 w 3259"/>
                  <a:gd name="T59" fmla="*/ 119 h 412"/>
                  <a:gd name="T60" fmla="*/ 2791 w 3259"/>
                  <a:gd name="T61" fmla="*/ 166 h 412"/>
                  <a:gd name="T62" fmla="*/ 2753 w 3259"/>
                  <a:gd name="T63" fmla="*/ 123 h 412"/>
                  <a:gd name="T64" fmla="*/ 2723 w 3259"/>
                  <a:gd name="T65" fmla="*/ 138 h 412"/>
                  <a:gd name="T66" fmla="*/ 2760 w 3259"/>
                  <a:gd name="T67" fmla="*/ 154 h 412"/>
                  <a:gd name="T68" fmla="*/ 2788 w 3259"/>
                  <a:gd name="T69" fmla="*/ 116 h 412"/>
                  <a:gd name="T70" fmla="*/ 2895 w 3259"/>
                  <a:gd name="T71" fmla="*/ 48 h 412"/>
                  <a:gd name="T72" fmla="*/ 2938 w 3259"/>
                  <a:gd name="T73" fmla="*/ 69 h 412"/>
                  <a:gd name="T74" fmla="*/ 2919 w 3259"/>
                  <a:gd name="T75" fmla="*/ 88 h 412"/>
                  <a:gd name="T76" fmla="*/ 2888 w 3259"/>
                  <a:gd name="T77" fmla="*/ 68 h 412"/>
                  <a:gd name="T78" fmla="*/ 2974 w 3259"/>
                  <a:gd name="T79" fmla="*/ 49 h 412"/>
                  <a:gd name="T80" fmla="*/ 3038 w 3259"/>
                  <a:gd name="T81" fmla="*/ 48 h 412"/>
                  <a:gd name="T82" fmla="*/ 3072 w 3259"/>
                  <a:gd name="T83" fmla="*/ 78 h 412"/>
                  <a:gd name="T84" fmla="*/ 3051 w 3259"/>
                  <a:gd name="T85" fmla="*/ 81 h 412"/>
                  <a:gd name="T86" fmla="*/ 3010 w 3259"/>
                  <a:gd name="T87" fmla="*/ 72 h 412"/>
                  <a:gd name="T88" fmla="*/ 3204 w 3259"/>
                  <a:gd name="T89" fmla="*/ 154 h 412"/>
                  <a:gd name="T90" fmla="*/ 3151 w 3259"/>
                  <a:gd name="T91" fmla="*/ 174 h 412"/>
                  <a:gd name="T92" fmla="*/ 3097 w 3259"/>
                  <a:gd name="T93" fmla="*/ 112 h 412"/>
                  <a:gd name="T94" fmla="*/ 3150 w 3259"/>
                  <a:gd name="T95" fmla="*/ 48 h 412"/>
                  <a:gd name="T96" fmla="*/ 3209 w 3259"/>
                  <a:gd name="T97" fmla="*/ 84 h 412"/>
                  <a:gd name="T98" fmla="*/ 3130 w 3259"/>
                  <a:gd name="T99" fmla="*/ 145 h 412"/>
                  <a:gd name="T100" fmla="*/ 3189 w 3259"/>
                  <a:gd name="T101" fmla="*/ 140 h 412"/>
                  <a:gd name="T102" fmla="*/ 3156 w 3259"/>
                  <a:gd name="T103" fmla="*/ 68 h 412"/>
                  <a:gd name="T104" fmla="*/ 3259 w 3259"/>
                  <a:gd name="T105" fmla="*/ 3 h 412"/>
                  <a:gd name="T106" fmla="*/ 108 w 3259"/>
                  <a:gd name="T107" fmla="*/ 408 h 412"/>
                  <a:gd name="T108" fmla="*/ 44 w 3259"/>
                  <a:gd name="T109" fmla="*/ 406 h 412"/>
                  <a:gd name="T110" fmla="*/ 1 w 3259"/>
                  <a:gd name="T111" fmla="*/ 312 h 412"/>
                  <a:gd name="T112" fmla="*/ 58 w 3259"/>
                  <a:gd name="T113" fmla="*/ 240 h 412"/>
                  <a:gd name="T114" fmla="*/ 117 w 3259"/>
                  <a:gd name="T115" fmla="*/ 248 h 412"/>
                  <a:gd name="T116" fmla="*/ 100 w 3259"/>
                  <a:gd name="T117" fmla="*/ 264 h 412"/>
                  <a:gd name="T118" fmla="*/ 46 w 3259"/>
                  <a:gd name="T119" fmla="*/ 268 h 412"/>
                  <a:gd name="T120" fmla="*/ 25 w 3259"/>
                  <a:gd name="T121" fmla="*/ 353 h 412"/>
                  <a:gd name="T122" fmla="*/ 94 w 3259"/>
                  <a:gd name="T123" fmla="*/ 39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59" h="412">
                    <a:moveTo>
                      <a:pt x="2146" y="111"/>
                    </a:moveTo>
                    <a:lnTo>
                      <a:pt x="2147" y="95"/>
                    </a:lnTo>
                    <a:lnTo>
                      <a:pt x="2151" y="82"/>
                    </a:lnTo>
                    <a:lnTo>
                      <a:pt x="2157" y="70"/>
                    </a:lnTo>
                    <a:lnTo>
                      <a:pt x="2165" y="60"/>
                    </a:lnTo>
                    <a:lnTo>
                      <a:pt x="2170" y="57"/>
                    </a:lnTo>
                    <a:lnTo>
                      <a:pt x="2173" y="55"/>
                    </a:lnTo>
                    <a:lnTo>
                      <a:pt x="2177" y="53"/>
                    </a:lnTo>
                    <a:lnTo>
                      <a:pt x="2183" y="51"/>
                    </a:lnTo>
                    <a:lnTo>
                      <a:pt x="2187" y="50"/>
                    </a:lnTo>
                    <a:lnTo>
                      <a:pt x="2192" y="49"/>
                    </a:lnTo>
                    <a:lnTo>
                      <a:pt x="2198" y="48"/>
                    </a:lnTo>
                    <a:lnTo>
                      <a:pt x="2203" y="48"/>
                    </a:lnTo>
                    <a:lnTo>
                      <a:pt x="2210" y="48"/>
                    </a:lnTo>
                    <a:lnTo>
                      <a:pt x="2215" y="49"/>
                    </a:lnTo>
                    <a:lnTo>
                      <a:pt x="2220" y="50"/>
                    </a:lnTo>
                    <a:lnTo>
                      <a:pt x="2226" y="52"/>
                    </a:lnTo>
                    <a:lnTo>
                      <a:pt x="2231" y="54"/>
                    </a:lnTo>
                    <a:lnTo>
                      <a:pt x="2235" y="56"/>
                    </a:lnTo>
                    <a:lnTo>
                      <a:pt x="2240" y="59"/>
                    </a:lnTo>
                    <a:lnTo>
                      <a:pt x="2244" y="64"/>
                    </a:lnTo>
                    <a:lnTo>
                      <a:pt x="2252" y="72"/>
                    </a:lnTo>
                    <a:lnTo>
                      <a:pt x="2256" y="83"/>
                    </a:lnTo>
                    <a:lnTo>
                      <a:pt x="2259" y="96"/>
                    </a:lnTo>
                    <a:lnTo>
                      <a:pt x="2260" y="110"/>
                    </a:lnTo>
                    <a:lnTo>
                      <a:pt x="2260" y="121"/>
                    </a:lnTo>
                    <a:lnTo>
                      <a:pt x="2258" y="131"/>
                    </a:lnTo>
                    <a:lnTo>
                      <a:pt x="2256" y="140"/>
                    </a:lnTo>
                    <a:lnTo>
                      <a:pt x="2253" y="147"/>
                    </a:lnTo>
                    <a:lnTo>
                      <a:pt x="2249" y="154"/>
                    </a:lnTo>
                    <a:lnTo>
                      <a:pt x="2244" y="159"/>
                    </a:lnTo>
                    <a:lnTo>
                      <a:pt x="2239" y="163"/>
                    </a:lnTo>
                    <a:lnTo>
                      <a:pt x="2232" y="168"/>
                    </a:lnTo>
                    <a:lnTo>
                      <a:pt x="2226" y="171"/>
                    </a:lnTo>
                    <a:lnTo>
                      <a:pt x="2218" y="173"/>
                    </a:lnTo>
                    <a:lnTo>
                      <a:pt x="2211" y="174"/>
                    </a:lnTo>
                    <a:lnTo>
                      <a:pt x="2203" y="174"/>
                    </a:lnTo>
                    <a:lnTo>
                      <a:pt x="2197" y="174"/>
                    </a:lnTo>
                    <a:lnTo>
                      <a:pt x="2191" y="173"/>
                    </a:lnTo>
                    <a:lnTo>
                      <a:pt x="2185" y="172"/>
                    </a:lnTo>
                    <a:lnTo>
                      <a:pt x="2179" y="171"/>
                    </a:lnTo>
                    <a:lnTo>
                      <a:pt x="2175" y="169"/>
                    </a:lnTo>
                    <a:lnTo>
                      <a:pt x="2170" y="165"/>
                    </a:lnTo>
                    <a:lnTo>
                      <a:pt x="2167" y="162"/>
                    </a:lnTo>
                    <a:lnTo>
                      <a:pt x="2162" y="159"/>
                    </a:lnTo>
                    <a:lnTo>
                      <a:pt x="2155" y="150"/>
                    </a:lnTo>
                    <a:lnTo>
                      <a:pt x="2150" y="139"/>
                    </a:lnTo>
                    <a:lnTo>
                      <a:pt x="2147" y="126"/>
                    </a:lnTo>
                    <a:lnTo>
                      <a:pt x="2146" y="111"/>
                    </a:lnTo>
                    <a:close/>
                    <a:moveTo>
                      <a:pt x="2167" y="111"/>
                    </a:moveTo>
                    <a:lnTo>
                      <a:pt x="2168" y="121"/>
                    </a:lnTo>
                    <a:lnTo>
                      <a:pt x="2170" y="130"/>
                    </a:lnTo>
                    <a:lnTo>
                      <a:pt x="2173" y="138"/>
                    </a:lnTo>
                    <a:lnTo>
                      <a:pt x="2177" y="144"/>
                    </a:lnTo>
                    <a:lnTo>
                      <a:pt x="2183" y="149"/>
                    </a:lnTo>
                    <a:lnTo>
                      <a:pt x="2189" y="153"/>
                    </a:lnTo>
                    <a:lnTo>
                      <a:pt x="2196" y="154"/>
                    </a:lnTo>
                    <a:lnTo>
                      <a:pt x="2203" y="155"/>
                    </a:lnTo>
                    <a:lnTo>
                      <a:pt x="2211" y="154"/>
                    </a:lnTo>
                    <a:lnTo>
                      <a:pt x="2218" y="153"/>
                    </a:lnTo>
                    <a:lnTo>
                      <a:pt x="2224" y="149"/>
                    </a:lnTo>
                    <a:lnTo>
                      <a:pt x="2229" y="144"/>
                    </a:lnTo>
                    <a:lnTo>
                      <a:pt x="2234" y="138"/>
                    </a:lnTo>
                    <a:lnTo>
                      <a:pt x="2238" y="130"/>
                    </a:lnTo>
                    <a:lnTo>
                      <a:pt x="2239" y="121"/>
                    </a:lnTo>
                    <a:lnTo>
                      <a:pt x="2240" y="111"/>
                    </a:lnTo>
                    <a:lnTo>
                      <a:pt x="2239" y="101"/>
                    </a:lnTo>
                    <a:lnTo>
                      <a:pt x="2238" y="93"/>
                    </a:lnTo>
                    <a:lnTo>
                      <a:pt x="2234" y="85"/>
                    </a:lnTo>
                    <a:lnTo>
                      <a:pt x="2229" y="79"/>
                    </a:lnTo>
                    <a:lnTo>
                      <a:pt x="2224" y="73"/>
                    </a:lnTo>
                    <a:lnTo>
                      <a:pt x="2218" y="70"/>
                    </a:lnTo>
                    <a:lnTo>
                      <a:pt x="2211" y="69"/>
                    </a:lnTo>
                    <a:lnTo>
                      <a:pt x="2203" y="68"/>
                    </a:lnTo>
                    <a:lnTo>
                      <a:pt x="2196" y="69"/>
                    </a:lnTo>
                    <a:lnTo>
                      <a:pt x="2189" y="70"/>
                    </a:lnTo>
                    <a:lnTo>
                      <a:pt x="2183" y="73"/>
                    </a:lnTo>
                    <a:lnTo>
                      <a:pt x="2177" y="79"/>
                    </a:lnTo>
                    <a:lnTo>
                      <a:pt x="2173" y="84"/>
                    </a:lnTo>
                    <a:lnTo>
                      <a:pt x="2170" y="91"/>
                    </a:lnTo>
                    <a:lnTo>
                      <a:pt x="2168" y="101"/>
                    </a:lnTo>
                    <a:lnTo>
                      <a:pt x="2167" y="111"/>
                    </a:lnTo>
                    <a:close/>
                    <a:moveTo>
                      <a:pt x="2286" y="173"/>
                    </a:moveTo>
                    <a:lnTo>
                      <a:pt x="2286" y="3"/>
                    </a:lnTo>
                    <a:lnTo>
                      <a:pt x="2306" y="3"/>
                    </a:lnTo>
                    <a:lnTo>
                      <a:pt x="2306" y="173"/>
                    </a:lnTo>
                    <a:lnTo>
                      <a:pt x="2286" y="173"/>
                    </a:lnTo>
                    <a:close/>
                    <a:moveTo>
                      <a:pt x="2527" y="113"/>
                    </a:moveTo>
                    <a:lnTo>
                      <a:pt x="2549" y="118"/>
                    </a:lnTo>
                    <a:lnTo>
                      <a:pt x="2545" y="131"/>
                    </a:lnTo>
                    <a:lnTo>
                      <a:pt x="2539" y="143"/>
                    </a:lnTo>
                    <a:lnTo>
                      <a:pt x="2532" y="153"/>
                    </a:lnTo>
                    <a:lnTo>
                      <a:pt x="2524" y="161"/>
                    </a:lnTo>
                    <a:lnTo>
                      <a:pt x="2519" y="164"/>
                    </a:lnTo>
                    <a:lnTo>
                      <a:pt x="2514" y="168"/>
                    </a:lnTo>
                    <a:lnTo>
                      <a:pt x="2509" y="170"/>
                    </a:lnTo>
                    <a:lnTo>
                      <a:pt x="2503" y="171"/>
                    </a:lnTo>
                    <a:lnTo>
                      <a:pt x="2498" y="173"/>
                    </a:lnTo>
                    <a:lnTo>
                      <a:pt x="2492" y="173"/>
                    </a:lnTo>
                    <a:lnTo>
                      <a:pt x="2486" y="174"/>
                    </a:lnTo>
                    <a:lnTo>
                      <a:pt x="2480" y="174"/>
                    </a:lnTo>
                    <a:lnTo>
                      <a:pt x="2473" y="174"/>
                    </a:lnTo>
                    <a:lnTo>
                      <a:pt x="2467" y="174"/>
                    </a:lnTo>
                    <a:lnTo>
                      <a:pt x="2460" y="173"/>
                    </a:lnTo>
                    <a:lnTo>
                      <a:pt x="2455" y="172"/>
                    </a:lnTo>
                    <a:lnTo>
                      <a:pt x="2449" y="171"/>
                    </a:lnTo>
                    <a:lnTo>
                      <a:pt x="2444" y="169"/>
                    </a:lnTo>
                    <a:lnTo>
                      <a:pt x="2439" y="166"/>
                    </a:lnTo>
                    <a:lnTo>
                      <a:pt x="2434" y="164"/>
                    </a:lnTo>
                    <a:lnTo>
                      <a:pt x="2427" y="158"/>
                    </a:lnTo>
                    <a:lnTo>
                      <a:pt x="2420" y="150"/>
                    </a:lnTo>
                    <a:lnTo>
                      <a:pt x="2414" y="142"/>
                    </a:lnTo>
                    <a:lnTo>
                      <a:pt x="2409" y="132"/>
                    </a:lnTo>
                    <a:lnTo>
                      <a:pt x="2405" y="121"/>
                    </a:lnTo>
                    <a:lnTo>
                      <a:pt x="2402" y="111"/>
                    </a:lnTo>
                    <a:lnTo>
                      <a:pt x="2401" y="99"/>
                    </a:lnTo>
                    <a:lnTo>
                      <a:pt x="2400" y="87"/>
                    </a:lnTo>
                    <a:lnTo>
                      <a:pt x="2401" y="74"/>
                    </a:lnTo>
                    <a:lnTo>
                      <a:pt x="2402" y="63"/>
                    </a:lnTo>
                    <a:lnTo>
                      <a:pt x="2405" y="51"/>
                    </a:lnTo>
                    <a:lnTo>
                      <a:pt x="2410" y="41"/>
                    </a:lnTo>
                    <a:lnTo>
                      <a:pt x="2415" y="31"/>
                    </a:lnTo>
                    <a:lnTo>
                      <a:pt x="2421" y="23"/>
                    </a:lnTo>
                    <a:lnTo>
                      <a:pt x="2430" y="16"/>
                    </a:lnTo>
                    <a:lnTo>
                      <a:pt x="2439" y="11"/>
                    </a:lnTo>
                    <a:lnTo>
                      <a:pt x="2443" y="9"/>
                    </a:lnTo>
                    <a:lnTo>
                      <a:pt x="2448" y="6"/>
                    </a:lnTo>
                    <a:lnTo>
                      <a:pt x="2453" y="5"/>
                    </a:lnTo>
                    <a:lnTo>
                      <a:pt x="2458" y="3"/>
                    </a:lnTo>
                    <a:lnTo>
                      <a:pt x="2463" y="1"/>
                    </a:lnTo>
                    <a:lnTo>
                      <a:pt x="2469" y="1"/>
                    </a:lnTo>
                    <a:lnTo>
                      <a:pt x="2474" y="0"/>
                    </a:lnTo>
                    <a:lnTo>
                      <a:pt x="2480" y="0"/>
                    </a:lnTo>
                    <a:lnTo>
                      <a:pt x="2486" y="0"/>
                    </a:lnTo>
                    <a:lnTo>
                      <a:pt x="2491" y="1"/>
                    </a:lnTo>
                    <a:lnTo>
                      <a:pt x="2497" y="3"/>
                    </a:lnTo>
                    <a:lnTo>
                      <a:pt x="2502" y="4"/>
                    </a:lnTo>
                    <a:lnTo>
                      <a:pt x="2507" y="6"/>
                    </a:lnTo>
                    <a:lnTo>
                      <a:pt x="2512" y="8"/>
                    </a:lnTo>
                    <a:lnTo>
                      <a:pt x="2517" y="10"/>
                    </a:lnTo>
                    <a:lnTo>
                      <a:pt x="2521" y="13"/>
                    </a:lnTo>
                    <a:lnTo>
                      <a:pt x="2529" y="21"/>
                    </a:lnTo>
                    <a:lnTo>
                      <a:pt x="2535" y="29"/>
                    </a:lnTo>
                    <a:lnTo>
                      <a:pt x="2541" y="39"/>
                    </a:lnTo>
                    <a:lnTo>
                      <a:pt x="2545" y="51"/>
                    </a:lnTo>
                    <a:lnTo>
                      <a:pt x="2523" y="56"/>
                    </a:lnTo>
                    <a:lnTo>
                      <a:pt x="2519" y="48"/>
                    </a:lnTo>
                    <a:lnTo>
                      <a:pt x="2516" y="40"/>
                    </a:lnTo>
                    <a:lnTo>
                      <a:pt x="2511" y="34"/>
                    </a:lnTo>
                    <a:lnTo>
                      <a:pt x="2506" y="29"/>
                    </a:lnTo>
                    <a:lnTo>
                      <a:pt x="2500" y="26"/>
                    </a:lnTo>
                    <a:lnTo>
                      <a:pt x="2493" y="23"/>
                    </a:lnTo>
                    <a:lnTo>
                      <a:pt x="2486" y="22"/>
                    </a:lnTo>
                    <a:lnTo>
                      <a:pt x="2478" y="21"/>
                    </a:lnTo>
                    <a:lnTo>
                      <a:pt x="2474" y="21"/>
                    </a:lnTo>
                    <a:lnTo>
                      <a:pt x="2469" y="22"/>
                    </a:lnTo>
                    <a:lnTo>
                      <a:pt x="2464" y="22"/>
                    </a:lnTo>
                    <a:lnTo>
                      <a:pt x="2461" y="23"/>
                    </a:lnTo>
                    <a:lnTo>
                      <a:pt x="2457" y="25"/>
                    </a:lnTo>
                    <a:lnTo>
                      <a:pt x="2453" y="26"/>
                    </a:lnTo>
                    <a:lnTo>
                      <a:pt x="2449" y="28"/>
                    </a:lnTo>
                    <a:lnTo>
                      <a:pt x="2446" y="30"/>
                    </a:lnTo>
                    <a:lnTo>
                      <a:pt x="2440" y="35"/>
                    </a:lnTo>
                    <a:lnTo>
                      <a:pt x="2435" y="41"/>
                    </a:lnTo>
                    <a:lnTo>
                      <a:pt x="2431" y="48"/>
                    </a:lnTo>
                    <a:lnTo>
                      <a:pt x="2428" y="55"/>
                    </a:lnTo>
                    <a:lnTo>
                      <a:pt x="2426" y="63"/>
                    </a:lnTo>
                    <a:lnTo>
                      <a:pt x="2424" y="70"/>
                    </a:lnTo>
                    <a:lnTo>
                      <a:pt x="2423" y="79"/>
                    </a:lnTo>
                    <a:lnTo>
                      <a:pt x="2423" y="87"/>
                    </a:lnTo>
                    <a:lnTo>
                      <a:pt x="2423" y="97"/>
                    </a:lnTo>
                    <a:lnTo>
                      <a:pt x="2425" y="106"/>
                    </a:lnTo>
                    <a:lnTo>
                      <a:pt x="2426" y="115"/>
                    </a:lnTo>
                    <a:lnTo>
                      <a:pt x="2429" y="124"/>
                    </a:lnTo>
                    <a:lnTo>
                      <a:pt x="2432" y="131"/>
                    </a:lnTo>
                    <a:lnTo>
                      <a:pt x="2436" y="138"/>
                    </a:lnTo>
                    <a:lnTo>
                      <a:pt x="2442" y="143"/>
                    </a:lnTo>
                    <a:lnTo>
                      <a:pt x="2448" y="147"/>
                    </a:lnTo>
                    <a:lnTo>
                      <a:pt x="2455" y="150"/>
                    </a:lnTo>
                    <a:lnTo>
                      <a:pt x="2462" y="153"/>
                    </a:lnTo>
                    <a:lnTo>
                      <a:pt x="2470" y="155"/>
                    </a:lnTo>
                    <a:lnTo>
                      <a:pt x="2477" y="155"/>
                    </a:lnTo>
                    <a:lnTo>
                      <a:pt x="2486" y="154"/>
                    </a:lnTo>
                    <a:lnTo>
                      <a:pt x="2495" y="153"/>
                    </a:lnTo>
                    <a:lnTo>
                      <a:pt x="2502" y="149"/>
                    </a:lnTo>
                    <a:lnTo>
                      <a:pt x="2509" y="144"/>
                    </a:lnTo>
                    <a:lnTo>
                      <a:pt x="2515" y="139"/>
                    </a:lnTo>
                    <a:lnTo>
                      <a:pt x="2519" y="131"/>
                    </a:lnTo>
                    <a:lnTo>
                      <a:pt x="2524" y="123"/>
                    </a:lnTo>
                    <a:lnTo>
                      <a:pt x="2527" y="113"/>
                    </a:lnTo>
                    <a:close/>
                    <a:moveTo>
                      <a:pt x="2577" y="173"/>
                    </a:moveTo>
                    <a:lnTo>
                      <a:pt x="2577" y="3"/>
                    </a:lnTo>
                    <a:lnTo>
                      <a:pt x="2598" y="3"/>
                    </a:lnTo>
                    <a:lnTo>
                      <a:pt x="2598" y="67"/>
                    </a:lnTo>
                    <a:lnTo>
                      <a:pt x="2601" y="63"/>
                    </a:lnTo>
                    <a:lnTo>
                      <a:pt x="2605" y="58"/>
                    </a:lnTo>
                    <a:lnTo>
                      <a:pt x="2610" y="55"/>
                    </a:lnTo>
                    <a:lnTo>
                      <a:pt x="2614" y="52"/>
                    </a:lnTo>
                    <a:lnTo>
                      <a:pt x="2618" y="51"/>
                    </a:lnTo>
                    <a:lnTo>
                      <a:pt x="2624" y="49"/>
                    </a:lnTo>
                    <a:lnTo>
                      <a:pt x="2629" y="48"/>
                    </a:lnTo>
                    <a:lnTo>
                      <a:pt x="2634" y="48"/>
                    </a:lnTo>
                    <a:lnTo>
                      <a:pt x="2641" y="48"/>
                    </a:lnTo>
                    <a:lnTo>
                      <a:pt x="2647" y="49"/>
                    </a:lnTo>
                    <a:lnTo>
                      <a:pt x="2653" y="51"/>
                    </a:lnTo>
                    <a:lnTo>
                      <a:pt x="2658" y="53"/>
                    </a:lnTo>
                    <a:lnTo>
                      <a:pt x="2662" y="56"/>
                    </a:lnTo>
                    <a:lnTo>
                      <a:pt x="2667" y="59"/>
                    </a:lnTo>
                    <a:lnTo>
                      <a:pt x="2670" y="64"/>
                    </a:lnTo>
                    <a:lnTo>
                      <a:pt x="2672" y="68"/>
                    </a:lnTo>
                    <a:lnTo>
                      <a:pt x="2674" y="72"/>
                    </a:lnTo>
                    <a:lnTo>
                      <a:pt x="2675" y="79"/>
                    </a:lnTo>
                    <a:lnTo>
                      <a:pt x="2676" y="86"/>
                    </a:lnTo>
                    <a:lnTo>
                      <a:pt x="2676" y="95"/>
                    </a:lnTo>
                    <a:lnTo>
                      <a:pt x="2676" y="173"/>
                    </a:lnTo>
                    <a:lnTo>
                      <a:pt x="2656" y="173"/>
                    </a:lnTo>
                    <a:lnTo>
                      <a:pt x="2656" y="97"/>
                    </a:lnTo>
                    <a:lnTo>
                      <a:pt x="2656" y="90"/>
                    </a:lnTo>
                    <a:lnTo>
                      <a:pt x="2655" y="84"/>
                    </a:lnTo>
                    <a:lnTo>
                      <a:pt x="2653" y="79"/>
                    </a:lnTo>
                    <a:lnTo>
                      <a:pt x="2649" y="74"/>
                    </a:lnTo>
                    <a:lnTo>
                      <a:pt x="2646" y="71"/>
                    </a:lnTo>
                    <a:lnTo>
                      <a:pt x="2642" y="69"/>
                    </a:lnTo>
                    <a:lnTo>
                      <a:pt x="2637" y="68"/>
                    </a:lnTo>
                    <a:lnTo>
                      <a:pt x="2630" y="68"/>
                    </a:lnTo>
                    <a:lnTo>
                      <a:pt x="2626" y="68"/>
                    </a:lnTo>
                    <a:lnTo>
                      <a:pt x="2621" y="69"/>
                    </a:lnTo>
                    <a:lnTo>
                      <a:pt x="2617" y="70"/>
                    </a:lnTo>
                    <a:lnTo>
                      <a:pt x="2613" y="72"/>
                    </a:lnTo>
                    <a:lnTo>
                      <a:pt x="2609" y="74"/>
                    </a:lnTo>
                    <a:lnTo>
                      <a:pt x="2605" y="78"/>
                    </a:lnTo>
                    <a:lnTo>
                      <a:pt x="2603" y="81"/>
                    </a:lnTo>
                    <a:lnTo>
                      <a:pt x="2601" y="85"/>
                    </a:lnTo>
                    <a:lnTo>
                      <a:pt x="2600" y="89"/>
                    </a:lnTo>
                    <a:lnTo>
                      <a:pt x="2599" y="95"/>
                    </a:lnTo>
                    <a:lnTo>
                      <a:pt x="2598" y="101"/>
                    </a:lnTo>
                    <a:lnTo>
                      <a:pt x="2598" y="108"/>
                    </a:lnTo>
                    <a:lnTo>
                      <a:pt x="2598" y="173"/>
                    </a:lnTo>
                    <a:lnTo>
                      <a:pt x="2577" y="173"/>
                    </a:lnTo>
                    <a:close/>
                    <a:moveTo>
                      <a:pt x="2790" y="159"/>
                    </a:moveTo>
                    <a:lnTo>
                      <a:pt x="2784" y="163"/>
                    </a:lnTo>
                    <a:lnTo>
                      <a:pt x="2778" y="166"/>
                    </a:lnTo>
                    <a:lnTo>
                      <a:pt x="2772" y="170"/>
                    </a:lnTo>
                    <a:lnTo>
                      <a:pt x="2767" y="172"/>
                    </a:lnTo>
                    <a:lnTo>
                      <a:pt x="2761" y="173"/>
                    </a:lnTo>
                    <a:lnTo>
                      <a:pt x="2756" y="173"/>
                    </a:lnTo>
                    <a:lnTo>
                      <a:pt x="2751" y="174"/>
                    </a:lnTo>
                    <a:lnTo>
                      <a:pt x="2744" y="174"/>
                    </a:lnTo>
                    <a:lnTo>
                      <a:pt x="2734" y="174"/>
                    </a:lnTo>
                    <a:lnTo>
                      <a:pt x="2727" y="172"/>
                    </a:lnTo>
                    <a:lnTo>
                      <a:pt x="2719" y="170"/>
                    </a:lnTo>
                    <a:lnTo>
                      <a:pt x="2713" y="165"/>
                    </a:lnTo>
                    <a:lnTo>
                      <a:pt x="2709" y="160"/>
                    </a:lnTo>
                    <a:lnTo>
                      <a:pt x="2705" y="155"/>
                    </a:lnTo>
                    <a:lnTo>
                      <a:pt x="2703" y="148"/>
                    </a:lnTo>
                    <a:lnTo>
                      <a:pt x="2702" y="141"/>
                    </a:lnTo>
                    <a:lnTo>
                      <a:pt x="2702" y="136"/>
                    </a:lnTo>
                    <a:lnTo>
                      <a:pt x="2703" y="132"/>
                    </a:lnTo>
                    <a:lnTo>
                      <a:pt x="2704" y="128"/>
                    </a:lnTo>
                    <a:lnTo>
                      <a:pt x="2706" y="125"/>
                    </a:lnTo>
                    <a:lnTo>
                      <a:pt x="2709" y="120"/>
                    </a:lnTo>
                    <a:lnTo>
                      <a:pt x="2711" y="117"/>
                    </a:lnTo>
                    <a:lnTo>
                      <a:pt x="2714" y="115"/>
                    </a:lnTo>
                    <a:lnTo>
                      <a:pt x="2717" y="113"/>
                    </a:lnTo>
                    <a:lnTo>
                      <a:pt x="2720" y="111"/>
                    </a:lnTo>
                    <a:lnTo>
                      <a:pt x="2725" y="109"/>
                    </a:lnTo>
                    <a:lnTo>
                      <a:pt x="2728" y="108"/>
                    </a:lnTo>
                    <a:lnTo>
                      <a:pt x="2732" y="105"/>
                    </a:lnTo>
                    <a:lnTo>
                      <a:pt x="2735" y="104"/>
                    </a:lnTo>
                    <a:lnTo>
                      <a:pt x="2740" y="103"/>
                    </a:lnTo>
                    <a:lnTo>
                      <a:pt x="2745" y="103"/>
                    </a:lnTo>
                    <a:lnTo>
                      <a:pt x="2751" y="102"/>
                    </a:lnTo>
                    <a:lnTo>
                      <a:pt x="2757" y="102"/>
                    </a:lnTo>
                    <a:lnTo>
                      <a:pt x="2762" y="101"/>
                    </a:lnTo>
                    <a:lnTo>
                      <a:pt x="2768" y="100"/>
                    </a:lnTo>
                    <a:lnTo>
                      <a:pt x="2773" y="99"/>
                    </a:lnTo>
                    <a:lnTo>
                      <a:pt x="2777" y="99"/>
                    </a:lnTo>
                    <a:lnTo>
                      <a:pt x="2781" y="98"/>
                    </a:lnTo>
                    <a:lnTo>
                      <a:pt x="2785" y="97"/>
                    </a:lnTo>
                    <a:lnTo>
                      <a:pt x="2788" y="96"/>
                    </a:lnTo>
                    <a:lnTo>
                      <a:pt x="2788" y="94"/>
                    </a:lnTo>
                    <a:lnTo>
                      <a:pt x="2788" y="93"/>
                    </a:lnTo>
                    <a:lnTo>
                      <a:pt x="2788" y="91"/>
                    </a:lnTo>
                    <a:lnTo>
                      <a:pt x="2788" y="90"/>
                    </a:lnTo>
                    <a:lnTo>
                      <a:pt x="2788" y="85"/>
                    </a:lnTo>
                    <a:lnTo>
                      <a:pt x="2787" y="81"/>
                    </a:lnTo>
                    <a:lnTo>
                      <a:pt x="2785" y="78"/>
                    </a:lnTo>
                    <a:lnTo>
                      <a:pt x="2782" y="74"/>
                    </a:lnTo>
                    <a:lnTo>
                      <a:pt x="2777" y="71"/>
                    </a:lnTo>
                    <a:lnTo>
                      <a:pt x="2772" y="69"/>
                    </a:lnTo>
                    <a:lnTo>
                      <a:pt x="2766" y="68"/>
                    </a:lnTo>
                    <a:lnTo>
                      <a:pt x="2758" y="68"/>
                    </a:lnTo>
                    <a:lnTo>
                      <a:pt x="2752" y="68"/>
                    </a:lnTo>
                    <a:lnTo>
                      <a:pt x="2746" y="69"/>
                    </a:lnTo>
                    <a:lnTo>
                      <a:pt x="2741" y="70"/>
                    </a:lnTo>
                    <a:lnTo>
                      <a:pt x="2737" y="72"/>
                    </a:lnTo>
                    <a:lnTo>
                      <a:pt x="2733" y="75"/>
                    </a:lnTo>
                    <a:lnTo>
                      <a:pt x="2731" y="79"/>
                    </a:lnTo>
                    <a:lnTo>
                      <a:pt x="2729" y="83"/>
                    </a:lnTo>
                    <a:lnTo>
                      <a:pt x="2727" y="88"/>
                    </a:lnTo>
                    <a:lnTo>
                      <a:pt x="2706" y="84"/>
                    </a:lnTo>
                    <a:lnTo>
                      <a:pt x="2708" y="78"/>
                    </a:lnTo>
                    <a:lnTo>
                      <a:pt x="2710" y="72"/>
                    </a:lnTo>
                    <a:lnTo>
                      <a:pt x="2712" y="68"/>
                    </a:lnTo>
                    <a:lnTo>
                      <a:pt x="2715" y="64"/>
                    </a:lnTo>
                    <a:lnTo>
                      <a:pt x="2718" y="59"/>
                    </a:lnTo>
                    <a:lnTo>
                      <a:pt x="2724" y="56"/>
                    </a:lnTo>
                    <a:lnTo>
                      <a:pt x="2728" y="54"/>
                    </a:lnTo>
                    <a:lnTo>
                      <a:pt x="2734" y="52"/>
                    </a:lnTo>
                    <a:lnTo>
                      <a:pt x="2741" y="50"/>
                    </a:lnTo>
                    <a:lnTo>
                      <a:pt x="2747" y="49"/>
                    </a:lnTo>
                    <a:lnTo>
                      <a:pt x="2755" y="48"/>
                    </a:lnTo>
                    <a:lnTo>
                      <a:pt x="2762" y="48"/>
                    </a:lnTo>
                    <a:lnTo>
                      <a:pt x="2770" y="48"/>
                    </a:lnTo>
                    <a:lnTo>
                      <a:pt x="2777" y="49"/>
                    </a:lnTo>
                    <a:lnTo>
                      <a:pt x="2783" y="50"/>
                    </a:lnTo>
                    <a:lnTo>
                      <a:pt x="2788" y="51"/>
                    </a:lnTo>
                    <a:lnTo>
                      <a:pt x="2792" y="53"/>
                    </a:lnTo>
                    <a:lnTo>
                      <a:pt x="2797" y="55"/>
                    </a:lnTo>
                    <a:lnTo>
                      <a:pt x="2800" y="57"/>
                    </a:lnTo>
                    <a:lnTo>
                      <a:pt x="2803" y="60"/>
                    </a:lnTo>
                    <a:lnTo>
                      <a:pt x="2805" y="64"/>
                    </a:lnTo>
                    <a:lnTo>
                      <a:pt x="2806" y="67"/>
                    </a:lnTo>
                    <a:lnTo>
                      <a:pt x="2809" y="70"/>
                    </a:lnTo>
                    <a:lnTo>
                      <a:pt x="2810" y="74"/>
                    </a:lnTo>
                    <a:lnTo>
                      <a:pt x="2810" y="78"/>
                    </a:lnTo>
                    <a:lnTo>
                      <a:pt x="2811" y="82"/>
                    </a:lnTo>
                    <a:lnTo>
                      <a:pt x="2811" y="87"/>
                    </a:lnTo>
                    <a:lnTo>
                      <a:pt x="2811" y="93"/>
                    </a:lnTo>
                    <a:lnTo>
                      <a:pt x="2811" y="119"/>
                    </a:lnTo>
                    <a:lnTo>
                      <a:pt x="2811" y="132"/>
                    </a:lnTo>
                    <a:lnTo>
                      <a:pt x="2811" y="142"/>
                    </a:lnTo>
                    <a:lnTo>
                      <a:pt x="2811" y="150"/>
                    </a:lnTo>
                    <a:lnTo>
                      <a:pt x="2812" y="156"/>
                    </a:lnTo>
                    <a:lnTo>
                      <a:pt x="2812" y="160"/>
                    </a:lnTo>
                    <a:lnTo>
                      <a:pt x="2813" y="164"/>
                    </a:lnTo>
                    <a:lnTo>
                      <a:pt x="2815" y="169"/>
                    </a:lnTo>
                    <a:lnTo>
                      <a:pt x="2816" y="173"/>
                    </a:lnTo>
                    <a:lnTo>
                      <a:pt x="2796" y="173"/>
                    </a:lnTo>
                    <a:lnTo>
                      <a:pt x="2794" y="170"/>
                    </a:lnTo>
                    <a:lnTo>
                      <a:pt x="2791" y="166"/>
                    </a:lnTo>
                    <a:lnTo>
                      <a:pt x="2790" y="163"/>
                    </a:lnTo>
                    <a:lnTo>
                      <a:pt x="2790" y="159"/>
                    </a:lnTo>
                    <a:close/>
                    <a:moveTo>
                      <a:pt x="2788" y="116"/>
                    </a:moveTo>
                    <a:lnTo>
                      <a:pt x="2785" y="117"/>
                    </a:lnTo>
                    <a:lnTo>
                      <a:pt x="2782" y="117"/>
                    </a:lnTo>
                    <a:lnTo>
                      <a:pt x="2777" y="118"/>
                    </a:lnTo>
                    <a:lnTo>
                      <a:pt x="2774" y="119"/>
                    </a:lnTo>
                    <a:lnTo>
                      <a:pt x="2769" y="120"/>
                    </a:lnTo>
                    <a:lnTo>
                      <a:pt x="2764" y="120"/>
                    </a:lnTo>
                    <a:lnTo>
                      <a:pt x="2758" y="121"/>
                    </a:lnTo>
                    <a:lnTo>
                      <a:pt x="2753" y="123"/>
                    </a:lnTo>
                    <a:lnTo>
                      <a:pt x="2746" y="124"/>
                    </a:lnTo>
                    <a:lnTo>
                      <a:pt x="2742" y="124"/>
                    </a:lnTo>
                    <a:lnTo>
                      <a:pt x="2738" y="125"/>
                    </a:lnTo>
                    <a:lnTo>
                      <a:pt x="2734" y="126"/>
                    </a:lnTo>
                    <a:lnTo>
                      <a:pt x="2732" y="127"/>
                    </a:lnTo>
                    <a:lnTo>
                      <a:pt x="2730" y="128"/>
                    </a:lnTo>
                    <a:lnTo>
                      <a:pt x="2728" y="130"/>
                    </a:lnTo>
                    <a:lnTo>
                      <a:pt x="2726" y="131"/>
                    </a:lnTo>
                    <a:lnTo>
                      <a:pt x="2725" y="133"/>
                    </a:lnTo>
                    <a:lnTo>
                      <a:pt x="2724" y="135"/>
                    </a:lnTo>
                    <a:lnTo>
                      <a:pt x="2723" y="138"/>
                    </a:lnTo>
                    <a:lnTo>
                      <a:pt x="2723" y="140"/>
                    </a:lnTo>
                    <a:lnTo>
                      <a:pt x="2723" y="143"/>
                    </a:lnTo>
                    <a:lnTo>
                      <a:pt x="2725" y="145"/>
                    </a:lnTo>
                    <a:lnTo>
                      <a:pt x="2726" y="148"/>
                    </a:lnTo>
                    <a:lnTo>
                      <a:pt x="2729" y="150"/>
                    </a:lnTo>
                    <a:lnTo>
                      <a:pt x="2732" y="153"/>
                    </a:lnTo>
                    <a:lnTo>
                      <a:pt x="2738" y="154"/>
                    </a:lnTo>
                    <a:lnTo>
                      <a:pt x="2742" y="155"/>
                    </a:lnTo>
                    <a:lnTo>
                      <a:pt x="2748" y="155"/>
                    </a:lnTo>
                    <a:lnTo>
                      <a:pt x="2755" y="155"/>
                    </a:lnTo>
                    <a:lnTo>
                      <a:pt x="2760" y="154"/>
                    </a:lnTo>
                    <a:lnTo>
                      <a:pt x="2766" y="153"/>
                    </a:lnTo>
                    <a:lnTo>
                      <a:pt x="2770" y="150"/>
                    </a:lnTo>
                    <a:lnTo>
                      <a:pt x="2774" y="148"/>
                    </a:lnTo>
                    <a:lnTo>
                      <a:pt x="2778" y="145"/>
                    </a:lnTo>
                    <a:lnTo>
                      <a:pt x="2782" y="142"/>
                    </a:lnTo>
                    <a:lnTo>
                      <a:pt x="2785" y="138"/>
                    </a:lnTo>
                    <a:lnTo>
                      <a:pt x="2786" y="134"/>
                    </a:lnTo>
                    <a:lnTo>
                      <a:pt x="2787" y="131"/>
                    </a:lnTo>
                    <a:lnTo>
                      <a:pt x="2788" y="127"/>
                    </a:lnTo>
                    <a:lnTo>
                      <a:pt x="2788" y="121"/>
                    </a:lnTo>
                    <a:lnTo>
                      <a:pt x="2788" y="116"/>
                    </a:lnTo>
                    <a:close/>
                    <a:moveTo>
                      <a:pt x="2842" y="173"/>
                    </a:moveTo>
                    <a:lnTo>
                      <a:pt x="2842" y="49"/>
                    </a:lnTo>
                    <a:lnTo>
                      <a:pt x="2862" y="49"/>
                    </a:lnTo>
                    <a:lnTo>
                      <a:pt x="2862" y="67"/>
                    </a:lnTo>
                    <a:lnTo>
                      <a:pt x="2866" y="63"/>
                    </a:lnTo>
                    <a:lnTo>
                      <a:pt x="2870" y="58"/>
                    </a:lnTo>
                    <a:lnTo>
                      <a:pt x="2874" y="55"/>
                    </a:lnTo>
                    <a:lnTo>
                      <a:pt x="2878" y="52"/>
                    </a:lnTo>
                    <a:lnTo>
                      <a:pt x="2883" y="51"/>
                    </a:lnTo>
                    <a:lnTo>
                      <a:pt x="2888" y="49"/>
                    </a:lnTo>
                    <a:lnTo>
                      <a:pt x="2895" y="48"/>
                    </a:lnTo>
                    <a:lnTo>
                      <a:pt x="2900" y="48"/>
                    </a:lnTo>
                    <a:lnTo>
                      <a:pt x="2905" y="48"/>
                    </a:lnTo>
                    <a:lnTo>
                      <a:pt x="2911" y="49"/>
                    </a:lnTo>
                    <a:lnTo>
                      <a:pt x="2915" y="50"/>
                    </a:lnTo>
                    <a:lnTo>
                      <a:pt x="2920" y="51"/>
                    </a:lnTo>
                    <a:lnTo>
                      <a:pt x="2925" y="53"/>
                    </a:lnTo>
                    <a:lnTo>
                      <a:pt x="2928" y="56"/>
                    </a:lnTo>
                    <a:lnTo>
                      <a:pt x="2931" y="58"/>
                    </a:lnTo>
                    <a:lnTo>
                      <a:pt x="2933" y="61"/>
                    </a:lnTo>
                    <a:lnTo>
                      <a:pt x="2935" y="65"/>
                    </a:lnTo>
                    <a:lnTo>
                      <a:pt x="2938" y="69"/>
                    </a:lnTo>
                    <a:lnTo>
                      <a:pt x="2939" y="73"/>
                    </a:lnTo>
                    <a:lnTo>
                      <a:pt x="2940" y="78"/>
                    </a:lnTo>
                    <a:lnTo>
                      <a:pt x="2941" y="81"/>
                    </a:lnTo>
                    <a:lnTo>
                      <a:pt x="2941" y="85"/>
                    </a:lnTo>
                    <a:lnTo>
                      <a:pt x="2941" y="91"/>
                    </a:lnTo>
                    <a:lnTo>
                      <a:pt x="2941" y="98"/>
                    </a:lnTo>
                    <a:lnTo>
                      <a:pt x="2941" y="173"/>
                    </a:lnTo>
                    <a:lnTo>
                      <a:pt x="2920" y="173"/>
                    </a:lnTo>
                    <a:lnTo>
                      <a:pt x="2920" y="100"/>
                    </a:lnTo>
                    <a:lnTo>
                      <a:pt x="2920" y="94"/>
                    </a:lnTo>
                    <a:lnTo>
                      <a:pt x="2919" y="88"/>
                    </a:lnTo>
                    <a:lnTo>
                      <a:pt x="2919" y="84"/>
                    </a:lnTo>
                    <a:lnTo>
                      <a:pt x="2918" y="81"/>
                    </a:lnTo>
                    <a:lnTo>
                      <a:pt x="2916" y="79"/>
                    </a:lnTo>
                    <a:lnTo>
                      <a:pt x="2914" y="75"/>
                    </a:lnTo>
                    <a:lnTo>
                      <a:pt x="2912" y="73"/>
                    </a:lnTo>
                    <a:lnTo>
                      <a:pt x="2910" y="71"/>
                    </a:lnTo>
                    <a:lnTo>
                      <a:pt x="2906" y="70"/>
                    </a:lnTo>
                    <a:lnTo>
                      <a:pt x="2902" y="69"/>
                    </a:lnTo>
                    <a:lnTo>
                      <a:pt x="2899" y="68"/>
                    </a:lnTo>
                    <a:lnTo>
                      <a:pt x="2895" y="68"/>
                    </a:lnTo>
                    <a:lnTo>
                      <a:pt x="2888" y="68"/>
                    </a:lnTo>
                    <a:lnTo>
                      <a:pt x="2883" y="70"/>
                    </a:lnTo>
                    <a:lnTo>
                      <a:pt x="2877" y="72"/>
                    </a:lnTo>
                    <a:lnTo>
                      <a:pt x="2872" y="75"/>
                    </a:lnTo>
                    <a:lnTo>
                      <a:pt x="2868" y="81"/>
                    </a:lnTo>
                    <a:lnTo>
                      <a:pt x="2865" y="88"/>
                    </a:lnTo>
                    <a:lnTo>
                      <a:pt x="2863" y="97"/>
                    </a:lnTo>
                    <a:lnTo>
                      <a:pt x="2862" y="108"/>
                    </a:lnTo>
                    <a:lnTo>
                      <a:pt x="2862" y="173"/>
                    </a:lnTo>
                    <a:lnTo>
                      <a:pt x="2842" y="173"/>
                    </a:lnTo>
                    <a:close/>
                    <a:moveTo>
                      <a:pt x="2974" y="173"/>
                    </a:moveTo>
                    <a:lnTo>
                      <a:pt x="2974" y="49"/>
                    </a:lnTo>
                    <a:lnTo>
                      <a:pt x="2995" y="49"/>
                    </a:lnTo>
                    <a:lnTo>
                      <a:pt x="2995" y="67"/>
                    </a:lnTo>
                    <a:lnTo>
                      <a:pt x="2998" y="63"/>
                    </a:lnTo>
                    <a:lnTo>
                      <a:pt x="3002" y="58"/>
                    </a:lnTo>
                    <a:lnTo>
                      <a:pt x="3006" y="55"/>
                    </a:lnTo>
                    <a:lnTo>
                      <a:pt x="3011" y="52"/>
                    </a:lnTo>
                    <a:lnTo>
                      <a:pt x="3015" y="51"/>
                    </a:lnTo>
                    <a:lnTo>
                      <a:pt x="3020" y="49"/>
                    </a:lnTo>
                    <a:lnTo>
                      <a:pt x="3027" y="48"/>
                    </a:lnTo>
                    <a:lnTo>
                      <a:pt x="3032" y="48"/>
                    </a:lnTo>
                    <a:lnTo>
                      <a:pt x="3038" y="48"/>
                    </a:lnTo>
                    <a:lnTo>
                      <a:pt x="3043" y="49"/>
                    </a:lnTo>
                    <a:lnTo>
                      <a:pt x="3047" y="50"/>
                    </a:lnTo>
                    <a:lnTo>
                      <a:pt x="3053" y="51"/>
                    </a:lnTo>
                    <a:lnTo>
                      <a:pt x="3057" y="53"/>
                    </a:lnTo>
                    <a:lnTo>
                      <a:pt x="3060" y="56"/>
                    </a:lnTo>
                    <a:lnTo>
                      <a:pt x="3063" y="58"/>
                    </a:lnTo>
                    <a:lnTo>
                      <a:pt x="3066" y="61"/>
                    </a:lnTo>
                    <a:lnTo>
                      <a:pt x="3068" y="65"/>
                    </a:lnTo>
                    <a:lnTo>
                      <a:pt x="3070" y="69"/>
                    </a:lnTo>
                    <a:lnTo>
                      <a:pt x="3071" y="73"/>
                    </a:lnTo>
                    <a:lnTo>
                      <a:pt x="3072" y="78"/>
                    </a:lnTo>
                    <a:lnTo>
                      <a:pt x="3073" y="81"/>
                    </a:lnTo>
                    <a:lnTo>
                      <a:pt x="3073" y="85"/>
                    </a:lnTo>
                    <a:lnTo>
                      <a:pt x="3073" y="91"/>
                    </a:lnTo>
                    <a:lnTo>
                      <a:pt x="3073" y="98"/>
                    </a:lnTo>
                    <a:lnTo>
                      <a:pt x="3073" y="173"/>
                    </a:lnTo>
                    <a:lnTo>
                      <a:pt x="3053" y="173"/>
                    </a:lnTo>
                    <a:lnTo>
                      <a:pt x="3053" y="100"/>
                    </a:lnTo>
                    <a:lnTo>
                      <a:pt x="3053" y="94"/>
                    </a:lnTo>
                    <a:lnTo>
                      <a:pt x="3052" y="88"/>
                    </a:lnTo>
                    <a:lnTo>
                      <a:pt x="3052" y="84"/>
                    </a:lnTo>
                    <a:lnTo>
                      <a:pt x="3051" y="81"/>
                    </a:lnTo>
                    <a:lnTo>
                      <a:pt x="3048" y="79"/>
                    </a:lnTo>
                    <a:lnTo>
                      <a:pt x="3046" y="75"/>
                    </a:lnTo>
                    <a:lnTo>
                      <a:pt x="3044" y="73"/>
                    </a:lnTo>
                    <a:lnTo>
                      <a:pt x="3042" y="71"/>
                    </a:lnTo>
                    <a:lnTo>
                      <a:pt x="3039" y="70"/>
                    </a:lnTo>
                    <a:lnTo>
                      <a:pt x="3034" y="69"/>
                    </a:lnTo>
                    <a:lnTo>
                      <a:pt x="3031" y="68"/>
                    </a:lnTo>
                    <a:lnTo>
                      <a:pt x="3027" y="68"/>
                    </a:lnTo>
                    <a:lnTo>
                      <a:pt x="3020" y="68"/>
                    </a:lnTo>
                    <a:lnTo>
                      <a:pt x="3015" y="70"/>
                    </a:lnTo>
                    <a:lnTo>
                      <a:pt x="3010" y="72"/>
                    </a:lnTo>
                    <a:lnTo>
                      <a:pt x="3004" y="75"/>
                    </a:lnTo>
                    <a:lnTo>
                      <a:pt x="3000" y="81"/>
                    </a:lnTo>
                    <a:lnTo>
                      <a:pt x="2997" y="88"/>
                    </a:lnTo>
                    <a:lnTo>
                      <a:pt x="2996" y="97"/>
                    </a:lnTo>
                    <a:lnTo>
                      <a:pt x="2995" y="108"/>
                    </a:lnTo>
                    <a:lnTo>
                      <a:pt x="2995" y="173"/>
                    </a:lnTo>
                    <a:lnTo>
                      <a:pt x="2974" y="173"/>
                    </a:lnTo>
                    <a:close/>
                    <a:moveTo>
                      <a:pt x="3193" y="134"/>
                    </a:moveTo>
                    <a:lnTo>
                      <a:pt x="3212" y="139"/>
                    </a:lnTo>
                    <a:lnTo>
                      <a:pt x="3209" y="146"/>
                    </a:lnTo>
                    <a:lnTo>
                      <a:pt x="3204" y="154"/>
                    </a:lnTo>
                    <a:lnTo>
                      <a:pt x="3199" y="160"/>
                    </a:lnTo>
                    <a:lnTo>
                      <a:pt x="3193" y="165"/>
                    </a:lnTo>
                    <a:lnTo>
                      <a:pt x="3189" y="168"/>
                    </a:lnTo>
                    <a:lnTo>
                      <a:pt x="3185" y="170"/>
                    </a:lnTo>
                    <a:lnTo>
                      <a:pt x="3181" y="171"/>
                    </a:lnTo>
                    <a:lnTo>
                      <a:pt x="3176" y="172"/>
                    </a:lnTo>
                    <a:lnTo>
                      <a:pt x="3172" y="173"/>
                    </a:lnTo>
                    <a:lnTo>
                      <a:pt x="3168" y="174"/>
                    </a:lnTo>
                    <a:lnTo>
                      <a:pt x="3162" y="174"/>
                    </a:lnTo>
                    <a:lnTo>
                      <a:pt x="3157" y="174"/>
                    </a:lnTo>
                    <a:lnTo>
                      <a:pt x="3151" y="174"/>
                    </a:lnTo>
                    <a:lnTo>
                      <a:pt x="3144" y="173"/>
                    </a:lnTo>
                    <a:lnTo>
                      <a:pt x="3138" y="172"/>
                    </a:lnTo>
                    <a:lnTo>
                      <a:pt x="3132" y="171"/>
                    </a:lnTo>
                    <a:lnTo>
                      <a:pt x="3127" y="169"/>
                    </a:lnTo>
                    <a:lnTo>
                      <a:pt x="3122" y="165"/>
                    </a:lnTo>
                    <a:lnTo>
                      <a:pt x="3117" y="162"/>
                    </a:lnTo>
                    <a:lnTo>
                      <a:pt x="3113" y="159"/>
                    </a:lnTo>
                    <a:lnTo>
                      <a:pt x="3105" y="150"/>
                    </a:lnTo>
                    <a:lnTo>
                      <a:pt x="3101" y="139"/>
                    </a:lnTo>
                    <a:lnTo>
                      <a:pt x="3098" y="126"/>
                    </a:lnTo>
                    <a:lnTo>
                      <a:pt x="3097" y="112"/>
                    </a:lnTo>
                    <a:lnTo>
                      <a:pt x="3098" y="98"/>
                    </a:lnTo>
                    <a:lnTo>
                      <a:pt x="3101" y="85"/>
                    </a:lnTo>
                    <a:lnTo>
                      <a:pt x="3106" y="73"/>
                    </a:lnTo>
                    <a:lnTo>
                      <a:pt x="3114" y="65"/>
                    </a:lnTo>
                    <a:lnTo>
                      <a:pt x="3118" y="60"/>
                    </a:lnTo>
                    <a:lnTo>
                      <a:pt x="3123" y="57"/>
                    </a:lnTo>
                    <a:lnTo>
                      <a:pt x="3128" y="54"/>
                    </a:lnTo>
                    <a:lnTo>
                      <a:pt x="3132" y="52"/>
                    </a:lnTo>
                    <a:lnTo>
                      <a:pt x="3138" y="50"/>
                    </a:lnTo>
                    <a:lnTo>
                      <a:pt x="3144" y="49"/>
                    </a:lnTo>
                    <a:lnTo>
                      <a:pt x="3150" y="48"/>
                    </a:lnTo>
                    <a:lnTo>
                      <a:pt x="3156" y="48"/>
                    </a:lnTo>
                    <a:lnTo>
                      <a:pt x="3162" y="48"/>
                    </a:lnTo>
                    <a:lnTo>
                      <a:pt x="3168" y="49"/>
                    </a:lnTo>
                    <a:lnTo>
                      <a:pt x="3173" y="50"/>
                    </a:lnTo>
                    <a:lnTo>
                      <a:pt x="3179" y="52"/>
                    </a:lnTo>
                    <a:lnTo>
                      <a:pt x="3184" y="54"/>
                    </a:lnTo>
                    <a:lnTo>
                      <a:pt x="3188" y="56"/>
                    </a:lnTo>
                    <a:lnTo>
                      <a:pt x="3193" y="59"/>
                    </a:lnTo>
                    <a:lnTo>
                      <a:pt x="3197" y="64"/>
                    </a:lnTo>
                    <a:lnTo>
                      <a:pt x="3204" y="72"/>
                    </a:lnTo>
                    <a:lnTo>
                      <a:pt x="3209" y="84"/>
                    </a:lnTo>
                    <a:lnTo>
                      <a:pt x="3212" y="97"/>
                    </a:lnTo>
                    <a:lnTo>
                      <a:pt x="3213" y="111"/>
                    </a:lnTo>
                    <a:lnTo>
                      <a:pt x="3213" y="112"/>
                    </a:lnTo>
                    <a:lnTo>
                      <a:pt x="3213" y="113"/>
                    </a:lnTo>
                    <a:lnTo>
                      <a:pt x="3213" y="115"/>
                    </a:lnTo>
                    <a:lnTo>
                      <a:pt x="3213" y="116"/>
                    </a:lnTo>
                    <a:lnTo>
                      <a:pt x="3118" y="116"/>
                    </a:lnTo>
                    <a:lnTo>
                      <a:pt x="3119" y="125"/>
                    </a:lnTo>
                    <a:lnTo>
                      <a:pt x="3122" y="132"/>
                    </a:lnTo>
                    <a:lnTo>
                      <a:pt x="3125" y="140"/>
                    </a:lnTo>
                    <a:lnTo>
                      <a:pt x="3130" y="145"/>
                    </a:lnTo>
                    <a:lnTo>
                      <a:pt x="3136" y="149"/>
                    </a:lnTo>
                    <a:lnTo>
                      <a:pt x="3142" y="153"/>
                    </a:lnTo>
                    <a:lnTo>
                      <a:pt x="3150" y="154"/>
                    </a:lnTo>
                    <a:lnTo>
                      <a:pt x="3157" y="155"/>
                    </a:lnTo>
                    <a:lnTo>
                      <a:pt x="3163" y="155"/>
                    </a:lnTo>
                    <a:lnTo>
                      <a:pt x="3169" y="154"/>
                    </a:lnTo>
                    <a:lnTo>
                      <a:pt x="3173" y="153"/>
                    </a:lnTo>
                    <a:lnTo>
                      <a:pt x="3179" y="150"/>
                    </a:lnTo>
                    <a:lnTo>
                      <a:pt x="3183" y="147"/>
                    </a:lnTo>
                    <a:lnTo>
                      <a:pt x="3186" y="144"/>
                    </a:lnTo>
                    <a:lnTo>
                      <a:pt x="3189" y="140"/>
                    </a:lnTo>
                    <a:lnTo>
                      <a:pt x="3193" y="134"/>
                    </a:lnTo>
                    <a:close/>
                    <a:moveTo>
                      <a:pt x="3118" y="96"/>
                    </a:moveTo>
                    <a:lnTo>
                      <a:pt x="3193" y="96"/>
                    </a:lnTo>
                    <a:lnTo>
                      <a:pt x="3191" y="89"/>
                    </a:lnTo>
                    <a:lnTo>
                      <a:pt x="3189" y="85"/>
                    </a:lnTo>
                    <a:lnTo>
                      <a:pt x="3187" y="81"/>
                    </a:lnTo>
                    <a:lnTo>
                      <a:pt x="3184" y="78"/>
                    </a:lnTo>
                    <a:lnTo>
                      <a:pt x="3177" y="73"/>
                    </a:lnTo>
                    <a:lnTo>
                      <a:pt x="3171" y="70"/>
                    </a:lnTo>
                    <a:lnTo>
                      <a:pt x="3163" y="69"/>
                    </a:lnTo>
                    <a:lnTo>
                      <a:pt x="3156" y="68"/>
                    </a:lnTo>
                    <a:lnTo>
                      <a:pt x="3148" y="68"/>
                    </a:lnTo>
                    <a:lnTo>
                      <a:pt x="3141" y="70"/>
                    </a:lnTo>
                    <a:lnTo>
                      <a:pt x="3134" y="72"/>
                    </a:lnTo>
                    <a:lnTo>
                      <a:pt x="3129" y="75"/>
                    </a:lnTo>
                    <a:lnTo>
                      <a:pt x="3125" y="80"/>
                    </a:lnTo>
                    <a:lnTo>
                      <a:pt x="3122" y="84"/>
                    </a:lnTo>
                    <a:lnTo>
                      <a:pt x="3119" y="89"/>
                    </a:lnTo>
                    <a:lnTo>
                      <a:pt x="3118" y="96"/>
                    </a:lnTo>
                    <a:close/>
                    <a:moveTo>
                      <a:pt x="3239" y="173"/>
                    </a:moveTo>
                    <a:lnTo>
                      <a:pt x="3239" y="3"/>
                    </a:lnTo>
                    <a:lnTo>
                      <a:pt x="3259" y="3"/>
                    </a:lnTo>
                    <a:lnTo>
                      <a:pt x="3259" y="173"/>
                    </a:lnTo>
                    <a:lnTo>
                      <a:pt x="3239" y="173"/>
                    </a:lnTo>
                    <a:close/>
                    <a:moveTo>
                      <a:pt x="126" y="351"/>
                    </a:moveTo>
                    <a:lnTo>
                      <a:pt x="149" y="356"/>
                    </a:lnTo>
                    <a:lnTo>
                      <a:pt x="145" y="369"/>
                    </a:lnTo>
                    <a:lnTo>
                      <a:pt x="138" y="381"/>
                    </a:lnTo>
                    <a:lnTo>
                      <a:pt x="132" y="390"/>
                    </a:lnTo>
                    <a:lnTo>
                      <a:pt x="123" y="399"/>
                    </a:lnTo>
                    <a:lnTo>
                      <a:pt x="119" y="402"/>
                    </a:lnTo>
                    <a:lnTo>
                      <a:pt x="114" y="405"/>
                    </a:lnTo>
                    <a:lnTo>
                      <a:pt x="108" y="408"/>
                    </a:lnTo>
                    <a:lnTo>
                      <a:pt x="103" y="409"/>
                    </a:lnTo>
                    <a:lnTo>
                      <a:pt x="97" y="411"/>
                    </a:lnTo>
                    <a:lnTo>
                      <a:pt x="92" y="411"/>
                    </a:lnTo>
                    <a:lnTo>
                      <a:pt x="86" y="412"/>
                    </a:lnTo>
                    <a:lnTo>
                      <a:pt x="79" y="412"/>
                    </a:lnTo>
                    <a:lnTo>
                      <a:pt x="73" y="412"/>
                    </a:lnTo>
                    <a:lnTo>
                      <a:pt x="66" y="412"/>
                    </a:lnTo>
                    <a:lnTo>
                      <a:pt x="60" y="411"/>
                    </a:lnTo>
                    <a:lnTo>
                      <a:pt x="54" y="410"/>
                    </a:lnTo>
                    <a:lnTo>
                      <a:pt x="49" y="409"/>
                    </a:lnTo>
                    <a:lnTo>
                      <a:pt x="44" y="406"/>
                    </a:lnTo>
                    <a:lnTo>
                      <a:pt x="38" y="404"/>
                    </a:lnTo>
                    <a:lnTo>
                      <a:pt x="34" y="402"/>
                    </a:lnTo>
                    <a:lnTo>
                      <a:pt x="26" y="396"/>
                    </a:lnTo>
                    <a:lnTo>
                      <a:pt x="20" y="388"/>
                    </a:lnTo>
                    <a:lnTo>
                      <a:pt x="14" y="380"/>
                    </a:lnTo>
                    <a:lnTo>
                      <a:pt x="8" y="370"/>
                    </a:lnTo>
                    <a:lnTo>
                      <a:pt x="5" y="359"/>
                    </a:lnTo>
                    <a:lnTo>
                      <a:pt x="2" y="349"/>
                    </a:lnTo>
                    <a:lnTo>
                      <a:pt x="1" y="337"/>
                    </a:lnTo>
                    <a:lnTo>
                      <a:pt x="0" y="325"/>
                    </a:lnTo>
                    <a:lnTo>
                      <a:pt x="1" y="312"/>
                    </a:lnTo>
                    <a:lnTo>
                      <a:pt x="2" y="300"/>
                    </a:lnTo>
                    <a:lnTo>
                      <a:pt x="5" y="289"/>
                    </a:lnTo>
                    <a:lnTo>
                      <a:pt x="9" y="279"/>
                    </a:lnTo>
                    <a:lnTo>
                      <a:pt x="15" y="269"/>
                    </a:lnTo>
                    <a:lnTo>
                      <a:pt x="21" y="261"/>
                    </a:lnTo>
                    <a:lnTo>
                      <a:pt x="30" y="254"/>
                    </a:lnTo>
                    <a:lnTo>
                      <a:pt x="38" y="249"/>
                    </a:lnTo>
                    <a:lnTo>
                      <a:pt x="43" y="247"/>
                    </a:lnTo>
                    <a:lnTo>
                      <a:pt x="48" y="244"/>
                    </a:lnTo>
                    <a:lnTo>
                      <a:pt x="52" y="243"/>
                    </a:lnTo>
                    <a:lnTo>
                      <a:pt x="58" y="240"/>
                    </a:lnTo>
                    <a:lnTo>
                      <a:pt x="63" y="239"/>
                    </a:lnTo>
                    <a:lnTo>
                      <a:pt x="68" y="239"/>
                    </a:lnTo>
                    <a:lnTo>
                      <a:pt x="74" y="238"/>
                    </a:lnTo>
                    <a:lnTo>
                      <a:pt x="79" y="238"/>
                    </a:lnTo>
                    <a:lnTo>
                      <a:pt x="86" y="238"/>
                    </a:lnTo>
                    <a:lnTo>
                      <a:pt x="91" y="239"/>
                    </a:lnTo>
                    <a:lnTo>
                      <a:pt x="96" y="240"/>
                    </a:lnTo>
                    <a:lnTo>
                      <a:pt x="102" y="241"/>
                    </a:lnTo>
                    <a:lnTo>
                      <a:pt x="107" y="244"/>
                    </a:lnTo>
                    <a:lnTo>
                      <a:pt x="111" y="246"/>
                    </a:lnTo>
                    <a:lnTo>
                      <a:pt x="117" y="248"/>
                    </a:lnTo>
                    <a:lnTo>
                      <a:pt x="121" y="251"/>
                    </a:lnTo>
                    <a:lnTo>
                      <a:pt x="129" y="259"/>
                    </a:lnTo>
                    <a:lnTo>
                      <a:pt x="135" y="267"/>
                    </a:lnTo>
                    <a:lnTo>
                      <a:pt x="140" y="277"/>
                    </a:lnTo>
                    <a:lnTo>
                      <a:pt x="145" y="289"/>
                    </a:lnTo>
                    <a:lnTo>
                      <a:pt x="122" y="294"/>
                    </a:lnTo>
                    <a:lnTo>
                      <a:pt x="119" y="285"/>
                    </a:lnTo>
                    <a:lnTo>
                      <a:pt x="116" y="278"/>
                    </a:lnTo>
                    <a:lnTo>
                      <a:pt x="110" y="271"/>
                    </a:lnTo>
                    <a:lnTo>
                      <a:pt x="106" y="267"/>
                    </a:lnTo>
                    <a:lnTo>
                      <a:pt x="100" y="264"/>
                    </a:lnTo>
                    <a:lnTo>
                      <a:pt x="93" y="261"/>
                    </a:lnTo>
                    <a:lnTo>
                      <a:pt x="86" y="260"/>
                    </a:lnTo>
                    <a:lnTo>
                      <a:pt x="78" y="259"/>
                    </a:lnTo>
                    <a:lnTo>
                      <a:pt x="74" y="259"/>
                    </a:lnTo>
                    <a:lnTo>
                      <a:pt x="68" y="260"/>
                    </a:lnTo>
                    <a:lnTo>
                      <a:pt x="64" y="260"/>
                    </a:lnTo>
                    <a:lnTo>
                      <a:pt x="61" y="261"/>
                    </a:lnTo>
                    <a:lnTo>
                      <a:pt x="57" y="263"/>
                    </a:lnTo>
                    <a:lnTo>
                      <a:pt x="52" y="264"/>
                    </a:lnTo>
                    <a:lnTo>
                      <a:pt x="49" y="266"/>
                    </a:lnTo>
                    <a:lnTo>
                      <a:pt x="46" y="268"/>
                    </a:lnTo>
                    <a:lnTo>
                      <a:pt x="39" y="273"/>
                    </a:lnTo>
                    <a:lnTo>
                      <a:pt x="35" y="279"/>
                    </a:lnTo>
                    <a:lnTo>
                      <a:pt x="31" y="285"/>
                    </a:lnTo>
                    <a:lnTo>
                      <a:pt x="27" y="293"/>
                    </a:lnTo>
                    <a:lnTo>
                      <a:pt x="25" y="300"/>
                    </a:lnTo>
                    <a:lnTo>
                      <a:pt x="23" y="308"/>
                    </a:lnTo>
                    <a:lnTo>
                      <a:pt x="22" y="316"/>
                    </a:lnTo>
                    <a:lnTo>
                      <a:pt x="22" y="325"/>
                    </a:lnTo>
                    <a:lnTo>
                      <a:pt x="22" y="335"/>
                    </a:lnTo>
                    <a:lnTo>
                      <a:pt x="24" y="344"/>
                    </a:lnTo>
                    <a:lnTo>
                      <a:pt x="25" y="353"/>
                    </a:lnTo>
                    <a:lnTo>
                      <a:pt x="29" y="361"/>
                    </a:lnTo>
                    <a:lnTo>
                      <a:pt x="32" y="369"/>
                    </a:lnTo>
                    <a:lnTo>
                      <a:pt x="36" y="375"/>
                    </a:lnTo>
                    <a:lnTo>
                      <a:pt x="41" y="381"/>
                    </a:lnTo>
                    <a:lnTo>
                      <a:pt x="48" y="385"/>
                    </a:lnTo>
                    <a:lnTo>
                      <a:pt x="54" y="388"/>
                    </a:lnTo>
                    <a:lnTo>
                      <a:pt x="62" y="390"/>
                    </a:lnTo>
                    <a:lnTo>
                      <a:pt x="69" y="393"/>
                    </a:lnTo>
                    <a:lnTo>
                      <a:pt x="77" y="393"/>
                    </a:lnTo>
                    <a:lnTo>
                      <a:pt x="86" y="391"/>
                    </a:lnTo>
                    <a:lnTo>
                      <a:pt x="94" y="390"/>
                    </a:lnTo>
                    <a:lnTo>
                      <a:pt x="102" y="387"/>
                    </a:lnTo>
                    <a:lnTo>
                      <a:pt x="108" y="382"/>
                    </a:lnTo>
                    <a:lnTo>
                      <a:pt x="115" y="376"/>
                    </a:lnTo>
                    <a:lnTo>
                      <a:pt x="119" y="369"/>
                    </a:lnTo>
                    <a:lnTo>
                      <a:pt x="123" y="360"/>
                    </a:lnTo>
                    <a:lnTo>
                      <a:pt x="126"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4" name="Freeform 180"/>
              <p:cNvSpPr>
                <a:spLocks noEditPoints="1"/>
              </p:cNvSpPr>
              <p:nvPr/>
            </p:nvSpPr>
            <p:spPr bwMode="auto">
              <a:xfrm>
                <a:off x="3567" y="1965"/>
                <a:ext cx="643" cy="87"/>
              </a:xfrm>
              <a:custGeom>
                <a:avLst/>
                <a:gdLst>
                  <a:gd name="T0" fmla="*/ 248 w 1285"/>
                  <a:gd name="T1" fmla="*/ 2 h 174"/>
                  <a:gd name="T2" fmla="*/ 263 w 1285"/>
                  <a:gd name="T3" fmla="*/ 37 h 174"/>
                  <a:gd name="T4" fmla="*/ 445 w 1285"/>
                  <a:gd name="T5" fmla="*/ 157 h 174"/>
                  <a:gd name="T6" fmla="*/ 386 w 1285"/>
                  <a:gd name="T7" fmla="*/ 172 h 174"/>
                  <a:gd name="T8" fmla="*/ 351 w 1285"/>
                  <a:gd name="T9" fmla="*/ 85 h 174"/>
                  <a:gd name="T10" fmla="*/ 417 w 1285"/>
                  <a:gd name="T11" fmla="*/ 48 h 174"/>
                  <a:gd name="T12" fmla="*/ 427 w 1285"/>
                  <a:gd name="T13" fmla="*/ 80 h 174"/>
                  <a:gd name="T14" fmla="*/ 370 w 1285"/>
                  <a:gd name="T15" fmla="*/ 91 h 174"/>
                  <a:gd name="T16" fmla="*/ 415 w 1285"/>
                  <a:gd name="T17" fmla="*/ 152 h 174"/>
                  <a:gd name="T18" fmla="*/ 558 w 1285"/>
                  <a:gd name="T19" fmla="*/ 163 h 174"/>
                  <a:gd name="T20" fmla="*/ 500 w 1285"/>
                  <a:gd name="T21" fmla="*/ 171 h 174"/>
                  <a:gd name="T22" fmla="*/ 473 w 1285"/>
                  <a:gd name="T23" fmla="*/ 76 h 174"/>
                  <a:gd name="T24" fmla="*/ 541 w 1285"/>
                  <a:gd name="T25" fmla="*/ 50 h 174"/>
                  <a:gd name="T26" fmla="*/ 544 w 1285"/>
                  <a:gd name="T27" fmla="*/ 76 h 174"/>
                  <a:gd name="T28" fmla="*/ 488 w 1285"/>
                  <a:gd name="T29" fmla="*/ 100 h 174"/>
                  <a:gd name="T30" fmla="*/ 539 w 1285"/>
                  <a:gd name="T31" fmla="*/ 151 h 174"/>
                  <a:gd name="T32" fmla="*/ 676 w 1285"/>
                  <a:gd name="T33" fmla="*/ 167 h 174"/>
                  <a:gd name="T34" fmla="*/ 614 w 1285"/>
                  <a:gd name="T35" fmla="*/ 168 h 174"/>
                  <a:gd name="T36" fmla="*/ 605 w 1285"/>
                  <a:gd name="T37" fmla="*/ 60 h 174"/>
                  <a:gd name="T38" fmla="*/ 671 w 1285"/>
                  <a:gd name="T39" fmla="*/ 54 h 174"/>
                  <a:gd name="T40" fmla="*/ 605 w 1285"/>
                  <a:gd name="T41" fmla="*/ 116 h 174"/>
                  <a:gd name="T42" fmla="*/ 666 w 1285"/>
                  <a:gd name="T43" fmla="*/ 150 h 174"/>
                  <a:gd name="T44" fmla="*/ 658 w 1285"/>
                  <a:gd name="T45" fmla="*/ 70 h 174"/>
                  <a:gd name="T46" fmla="*/ 738 w 1285"/>
                  <a:gd name="T47" fmla="*/ 132 h 174"/>
                  <a:gd name="T48" fmla="*/ 791 w 1285"/>
                  <a:gd name="T49" fmla="*/ 149 h 174"/>
                  <a:gd name="T50" fmla="*/ 770 w 1285"/>
                  <a:gd name="T51" fmla="*/ 122 h 174"/>
                  <a:gd name="T52" fmla="*/ 721 w 1285"/>
                  <a:gd name="T53" fmla="*/ 83 h 174"/>
                  <a:gd name="T54" fmla="*/ 747 w 1285"/>
                  <a:gd name="T55" fmla="*/ 50 h 174"/>
                  <a:gd name="T56" fmla="*/ 807 w 1285"/>
                  <a:gd name="T57" fmla="*/ 62 h 174"/>
                  <a:gd name="T58" fmla="*/ 772 w 1285"/>
                  <a:gd name="T59" fmla="*/ 68 h 174"/>
                  <a:gd name="T60" fmla="*/ 742 w 1285"/>
                  <a:gd name="T61" fmla="*/ 85 h 174"/>
                  <a:gd name="T62" fmla="*/ 795 w 1285"/>
                  <a:gd name="T63" fmla="*/ 104 h 174"/>
                  <a:gd name="T64" fmla="*/ 816 w 1285"/>
                  <a:gd name="T65" fmla="*/ 150 h 174"/>
                  <a:gd name="T66" fmla="*/ 753 w 1285"/>
                  <a:gd name="T67" fmla="*/ 173 h 174"/>
                  <a:gd name="T68" fmla="*/ 858 w 1285"/>
                  <a:gd name="T69" fmla="*/ 137 h 174"/>
                  <a:gd name="T70" fmla="*/ 914 w 1285"/>
                  <a:gd name="T71" fmla="*/ 147 h 174"/>
                  <a:gd name="T72" fmla="*/ 879 w 1285"/>
                  <a:gd name="T73" fmla="*/ 119 h 174"/>
                  <a:gd name="T74" fmla="*/ 840 w 1285"/>
                  <a:gd name="T75" fmla="*/ 78 h 174"/>
                  <a:gd name="T76" fmla="*/ 871 w 1285"/>
                  <a:gd name="T77" fmla="*/ 48 h 174"/>
                  <a:gd name="T78" fmla="*/ 928 w 1285"/>
                  <a:gd name="T79" fmla="*/ 67 h 174"/>
                  <a:gd name="T80" fmla="*/ 886 w 1285"/>
                  <a:gd name="T81" fmla="*/ 68 h 174"/>
                  <a:gd name="T82" fmla="*/ 862 w 1285"/>
                  <a:gd name="T83" fmla="*/ 87 h 174"/>
                  <a:gd name="T84" fmla="*/ 919 w 1285"/>
                  <a:gd name="T85" fmla="*/ 106 h 174"/>
                  <a:gd name="T86" fmla="*/ 932 w 1285"/>
                  <a:gd name="T87" fmla="*/ 156 h 174"/>
                  <a:gd name="T88" fmla="*/ 868 w 1285"/>
                  <a:gd name="T89" fmla="*/ 172 h 174"/>
                  <a:gd name="T90" fmla="*/ 1186 w 1285"/>
                  <a:gd name="T91" fmla="*/ 149 h 174"/>
                  <a:gd name="T92" fmla="*/ 1133 w 1285"/>
                  <a:gd name="T93" fmla="*/ 173 h 174"/>
                  <a:gd name="T94" fmla="*/ 1068 w 1285"/>
                  <a:gd name="T95" fmla="*/ 164 h 174"/>
                  <a:gd name="T96" fmla="*/ 1037 w 1285"/>
                  <a:gd name="T97" fmla="*/ 43 h 174"/>
                  <a:gd name="T98" fmla="*/ 1113 w 1285"/>
                  <a:gd name="T99" fmla="*/ 0 h 174"/>
                  <a:gd name="T100" fmla="*/ 1170 w 1285"/>
                  <a:gd name="T101" fmla="*/ 23 h 174"/>
                  <a:gd name="T102" fmla="*/ 1141 w 1285"/>
                  <a:gd name="T103" fmla="*/ 27 h 174"/>
                  <a:gd name="T104" fmla="*/ 1070 w 1285"/>
                  <a:gd name="T105" fmla="*/ 33 h 174"/>
                  <a:gd name="T106" fmla="*/ 1053 w 1285"/>
                  <a:gd name="T107" fmla="*/ 117 h 174"/>
                  <a:gd name="T108" fmla="*/ 1109 w 1285"/>
                  <a:gd name="T109" fmla="*/ 155 h 174"/>
                  <a:gd name="T110" fmla="*/ 1217 w 1285"/>
                  <a:gd name="T111" fmla="*/ 173 h 174"/>
                  <a:gd name="T112" fmla="*/ 1268 w 1285"/>
                  <a:gd name="T113" fmla="*/ 47 h 174"/>
                  <a:gd name="T114" fmla="*/ 1250 w 1285"/>
                  <a:gd name="T115" fmla="*/ 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5" h="174">
                    <a:moveTo>
                      <a:pt x="0" y="69"/>
                    </a:moveTo>
                    <a:lnTo>
                      <a:pt x="0" y="48"/>
                    </a:lnTo>
                    <a:lnTo>
                      <a:pt x="20" y="48"/>
                    </a:lnTo>
                    <a:lnTo>
                      <a:pt x="20" y="69"/>
                    </a:lnTo>
                    <a:lnTo>
                      <a:pt x="0" y="69"/>
                    </a:lnTo>
                    <a:close/>
                    <a:moveTo>
                      <a:pt x="0" y="173"/>
                    </a:moveTo>
                    <a:lnTo>
                      <a:pt x="0" y="152"/>
                    </a:lnTo>
                    <a:lnTo>
                      <a:pt x="20" y="152"/>
                    </a:lnTo>
                    <a:lnTo>
                      <a:pt x="20" y="173"/>
                    </a:lnTo>
                    <a:lnTo>
                      <a:pt x="0" y="173"/>
                    </a:lnTo>
                    <a:close/>
                    <a:moveTo>
                      <a:pt x="178" y="173"/>
                    </a:moveTo>
                    <a:lnTo>
                      <a:pt x="248" y="2"/>
                    </a:lnTo>
                    <a:lnTo>
                      <a:pt x="269" y="2"/>
                    </a:lnTo>
                    <a:lnTo>
                      <a:pt x="339" y="173"/>
                    </a:lnTo>
                    <a:lnTo>
                      <a:pt x="315" y="173"/>
                    </a:lnTo>
                    <a:lnTo>
                      <a:pt x="295" y="119"/>
                    </a:lnTo>
                    <a:lnTo>
                      <a:pt x="222" y="119"/>
                    </a:lnTo>
                    <a:lnTo>
                      <a:pt x="201" y="173"/>
                    </a:lnTo>
                    <a:lnTo>
                      <a:pt x="178" y="173"/>
                    </a:lnTo>
                    <a:close/>
                    <a:moveTo>
                      <a:pt x="229" y="99"/>
                    </a:moveTo>
                    <a:lnTo>
                      <a:pt x="287" y="99"/>
                    </a:lnTo>
                    <a:lnTo>
                      <a:pt x="271" y="55"/>
                    </a:lnTo>
                    <a:lnTo>
                      <a:pt x="267" y="45"/>
                    </a:lnTo>
                    <a:lnTo>
                      <a:pt x="263" y="37"/>
                    </a:lnTo>
                    <a:lnTo>
                      <a:pt x="260" y="29"/>
                    </a:lnTo>
                    <a:lnTo>
                      <a:pt x="258" y="23"/>
                    </a:lnTo>
                    <a:lnTo>
                      <a:pt x="256" y="30"/>
                    </a:lnTo>
                    <a:lnTo>
                      <a:pt x="254" y="38"/>
                    </a:lnTo>
                    <a:lnTo>
                      <a:pt x="252" y="46"/>
                    </a:lnTo>
                    <a:lnTo>
                      <a:pt x="248" y="54"/>
                    </a:lnTo>
                    <a:lnTo>
                      <a:pt x="229" y="99"/>
                    </a:lnTo>
                    <a:close/>
                    <a:moveTo>
                      <a:pt x="436" y="127"/>
                    </a:moveTo>
                    <a:lnTo>
                      <a:pt x="456" y="131"/>
                    </a:lnTo>
                    <a:lnTo>
                      <a:pt x="454" y="141"/>
                    </a:lnTo>
                    <a:lnTo>
                      <a:pt x="449" y="149"/>
                    </a:lnTo>
                    <a:lnTo>
                      <a:pt x="445" y="157"/>
                    </a:lnTo>
                    <a:lnTo>
                      <a:pt x="439" y="163"/>
                    </a:lnTo>
                    <a:lnTo>
                      <a:pt x="436" y="166"/>
                    </a:lnTo>
                    <a:lnTo>
                      <a:pt x="431" y="168"/>
                    </a:lnTo>
                    <a:lnTo>
                      <a:pt x="427" y="171"/>
                    </a:lnTo>
                    <a:lnTo>
                      <a:pt x="423" y="172"/>
                    </a:lnTo>
                    <a:lnTo>
                      <a:pt x="418" y="173"/>
                    </a:lnTo>
                    <a:lnTo>
                      <a:pt x="414" y="174"/>
                    </a:lnTo>
                    <a:lnTo>
                      <a:pt x="409" y="174"/>
                    </a:lnTo>
                    <a:lnTo>
                      <a:pt x="404" y="174"/>
                    </a:lnTo>
                    <a:lnTo>
                      <a:pt x="398" y="174"/>
                    </a:lnTo>
                    <a:lnTo>
                      <a:pt x="393" y="173"/>
                    </a:lnTo>
                    <a:lnTo>
                      <a:pt x="386" y="172"/>
                    </a:lnTo>
                    <a:lnTo>
                      <a:pt x="381" y="171"/>
                    </a:lnTo>
                    <a:lnTo>
                      <a:pt x="376" y="168"/>
                    </a:lnTo>
                    <a:lnTo>
                      <a:pt x="371" y="165"/>
                    </a:lnTo>
                    <a:lnTo>
                      <a:pt x="368" y="162"/>
                    </a:lnTo>
                    <a:lnTo>
                      <a:pt x="363" y="159"/>
                    </a:lnTo>
                    <a:lnTo>
                      <a:pt x="356" y="150"/>
                    </a:lnTo>
                    <a:lnTo>
                      <a:pt x="352" y="138"/>
                    </a:lnTo>
                    <a:lnTo>
                      <a:pt x="348" y="126"/>
                    </a:lnTo>
                    <a:lnTo>
                      <a:pt x="347" y="112"/>
                    </a:lnTo>
                    <a:lnTo>
                      <a:pt x="347" y="102"/>
                    </a:lnTo>
                    <a:lnTo>
                      <a:pt x="349" y="92"/>
                    </a:lnTo>
                    <a:lnTo>
                      <a:pt x="351" y="85"/>
                    </a:lnTo>
                    <a:lnTo>
                      <a:pt x="354" y="76"/>
                    </a:lnTo>
                    <a:lnTo>
                      <a:pt x="358" y="70"/>
                    </a:lnTo>
                    <a:lnTo>
                      <a:pt x="362" y="63"/>
                    </a:lnTo>
                    <a:lnTo>
                      <a:pt x="368" y="59"/>
                    </a:lnTo>
                    <a:lnTo>
                      <a:pt x="374" y="55"/>
                    </a:lnTo>
                    <a:lnTo>
                      <a:pt x="381" y="52"/>
                    </a:lnTo>
                    <a:lnTo>
                      <a:pt x="388" y="50"/>
                    </a:lnTo>
                    <a:lnTo>
                      <a:pt x="396" y="47"/>
                    </a:lnTo>
                    <a:lnTo>
                      <a:pt x="403" y="47"/>
                    </a:lnTo>
                    <a:lnTo>
                      <a:pt x="408" y="47"/>
                    </a:lnTo>
                    <a:lnTo>
                      <a:pt x="413" y="48"/>
                    </a:lnTo>
                    <a:lnTo>
                      <a:pt x="417" y="48"/>
                    </a:lnTo>
                    <a:lnTo>
                      <a:pt x="422" y="50"/>
                    </a:lnTo>
                    <a:lnTo>
                      <a:pt x="425" y="52"/>
                    </a:lnTo>
                    <a:lnTo>
                      <a:pt x="429" y="53"/>
                    </a:lnTo>
                    <a:lnTo>
                      <a:pt x="432" y="55"/>
                    </a:lnTo>
                    <a:lnTo>
                      <a:pt x="436" y="57"/>
                    </a:lnTo>
                    <a:lnTo>
                      <a:pt x="441" y="62"/>
                    </a:lnTo>
                    <a:lnTo>
                      <a:pt x="446" y="69"/>
                    </a:lnTo>
                    <a:lnTo>
                      <a:pt x="449" y="77"/>
                    </a:lnTo>
                    <a:lnTo>
                      <a:pt x="452" y="86"/>
                    </a:lnTo>
                    <a:lnTo>
                      <a:pt x="431" y="89"/>
                    </a:lnTo>
                    <a:lnTo>
                      <a:pt x="429" y="85"/>
                    </a:lnTo>
                    <a:lnTo>
                      <a:pt x="427" y="80"/>
                    </a:lnTo>
                    <a:lnTo>
                      <a:pt x="425" y="76"/>
                    </a:lnTo>
                    <a:lnTo>
                      <a:pt x="422" y="73"/>
                    </a:lnTo>
                    <a:lnTo>
                      <a:pt x="417" y="71"/>
                    </a:lnTo>
                    <a:lnTo>
                      <a:pt x="413" y="69"/>
                    </a:lnTo>
                    <a:lnTo>
                      <a:pt x="409" y="68"/>
                    </a:lnTo>
                    <a:lnTo>
                      <a:pt x="403" y="68"/>
                    </a:lnTo>
                    <a:lnTo>
                      <a:pt x="396" y="69"/>
                    </a:lnTo>
                    <a:lnTo>
                      <a:pt x="389" y="70"/>
                    </a:lnTo>
                    <a:lnTo>
                      <a:pt x="383" y="73"/>
                    </a:lnTo>
                    <a:lnTo>
                      <a:pt x="377" y="77"/>
                    </a:lnTo>
                    <a:lnTo>
                      <a:pt x="373" y="84"/>
                    </a:lnTo>
                    <a:lnTo>
                      <a:pt x="370" y="91"/>
                    </a:lnTo>
                    <a:lnTo>
                      <a:pt x="369" y="100"/>
                    </a:lnTo>
                    <a:lnTo>
                      <a:pt x="368" y="111"/>
                    </a:lnTo>
                    <a:lnTo>
                      <a:pt x="369" y="121"/>
                    </a:lnTo>
                    <a:lnTo>
                      <a:pt x="370" y="131"/>
                    </a:lnTo>
                    <a:lnTo>
                      <a:pt x="373" y="138"/>
                    </a:lnTo>
                    <a:lnTo>
                      <a:pt x="377" y="144"/>
                    </a:lnTo>
                    <a:lnTo>
                      <a:pt x="383" y="149"/>
                    </a:lnTo>
                    <a:lnTo>
                      <a:pt x="389" y="152"/>
                    </a:lnTo>
                    <a:lnTo>
                      <a:pt x="396" y="153"/>
                    </a:lnTo>
                    <a:lnTo>
                      <a:pt x="403" y="155"/>
                    </a:lnTo>
                    <a:lnTo>
                      <a:pt x="410" y="155"/>
                    </a:lnTo>
                    <a:lnTo>
                      <a:pt x="415" y="152"/>
                    </a:lnTo>
                    <a:lnTo>
                      <a:pt x="419" y="151"/>
                    </a:lnTo>
                    <a:lnTo>
                      <a:pt x="425" y="148"/>
                    </a:lnTo>
                    <a:lnTo>
                      <a:pt x="428" y="144"/>
                    </a:lnTo>
                    <a:lnTo>
                      <a:pt x="431" y="140"/>
                    </a:lnTo>
                    <a:lnTo>
                      <a:pt x="433" y="133"/>
                    </a:lnTo>
                    <a:lnTo>
                      <a:pt x="436" y="127"/>
                    </a:lnTo>
                    <a:close/>
                    <a:moveTo>
                      <a:pt x="555" y="127"/>
                    </a:moveTo>
                    <a:lnTo>
                      <a:pt x="575" y="131"/>
                    </a:lnTo>
                    <a:lnTo>
                      <a:pt x="573" y="141"/>
                    </a:lnTo>
                    <a:lnTo>
                      <a:pt x="569" y="149"/>
                    </a:lnTo>
                    <a:lnTo>
                      <a:pt x="565" y="157"/>
                    </a:lnTo>
                    <a:lnTo>
                      <a:pt x="558" y="163"/>
                    </a:lnTo>
                    <a:lnTo>
                      <a:pt x="555" y="166"/>
                    </a:lnTo>
                    <a:lnTo>
                      <a:pt x="551" y="168"/>
                    </a:lnTo>
                    <a:lnTo>
                      <a:pt x="546" y="171"/>
                    </a:lnTo>
                    <a:lnTo>
                      <a:pt x="542" y="172"/>
                    </a:lnTo>
                    <a:lnTo>
                      <a:pt x="538" y="173"/>
                    </a:lnTo>
                    <a:lnTo>
                      <a:pt x="533" y="174"/>
                    </a:lnTo>
                    <a:lnTo>
                      <a:pt x="528" y="174"/>
                    </a:lnTo>
                    <a:lnTo>
                      <a:pt x="524" y="174"/>
                    </a:lnTo>
                    <a:lnTo>
                      <a:pt x="517" y="174"/>
                    </a:lnTo>
                    <a:lnTo>
                      <a:pt x="512" y="173"/>
                    </a:lnTo>
                    <a:lnTo>
                      <a:pt x="505" y="172"/>
                    </a:lnTo>
                    <a:lnTo>
                      <a:pt x="500" y="171"/>
                    </a:lnTo>
                    <a:lnTo>
                      <a:pt x="496" y="168"/>
                    </a:lnTo>
                    <a:lnTo>
                      <a:pt x="490" y="165"/>
                    </a:lnTo>
                    <a:lnTo>
                      <a:pt x="487" y="162"/>
                    </a:lnTo>
                    <a:lnTo>
                      <a:pt x="483" y="159"/>
                    </a:lnTo>
                    <a:lnTo>
                      <a:pt x="475" y="150"/>
                    </a:lnTo>
                    <a:lnTo>
                      <a:pt x="471" y="138"/>
                    </a:lnTo>
                    <a:lnTo>
                      <a:pt x="468" y="126"/>
                    </a:lnTo>
                    <a:lnTo>
                      <a:pt x="467" y="112"/>
                    </a:lnTo>
                    <a:lnTo>
                      <a:pt x="467" y="102"/>
                    </a:lnTo>
                    <a:lnTo>
                      <a:pt x="469" y="92"/>
                    </a:lnTo>
                    <a:lnTo>
                      <a:pt x="470" y="85"/>
                    </a:lnTo>
                    <a:lnTo>
                      <a:pt x="473" y="76"/>
                    </a:lnTo>
                    <a:lnTo>
                      <a:pt x="477" y="70"/>
                    </a:lnTo>
                    <a:lnTo>
                      <a:pt x="482" y="63"/>
                    </a:lnTo>
                    <a:lnTo>
                      <a:pt x="487" y="59"/>
                    </a:lnTo>
                    <a:lnTo>
                      <a:pt x="494" y="55"/>
                    </a:lnTo>
                    <a:lnTo>
                      <a:pt x="500" y="52"/>
                    </a:lnTo>
                    <a:lnTo>
                      <a:pt x="508" y="50"/>
                    </a:lnTo>
                    <a:lnTo>
                      <a:pt x="515" y="47"/>
                    </a:lnTo>
                    <a:lnTo>
                      <a:pt x="523" y="47"/>
                    </a:lnTo>
                    <a:lnTo>
                      <a:pt x="527" y="47"/>
                    </a:lnTo>
                    <a:lnTo>
                      <a:pt x="532" y="48"/>
                    </a:lnTo>
                    <a:lnTo>
                      <a:pt x="537" y="48"/>
                    </a:lnTo>
                    <a:lnTo>
                      <a:pt x="541" y="50"/>
                    </a:lnTo>
                    <a:lnTo>
                      <a:pt x="544" y="52"/>
                    </a:lnTo>
                    <a:lnTo>
                      <a:pt x="548" y="53"/>
                    </a:lnTo>
                    <a:lnTo>
                      <a:pt x="552" y="55"/>
                    </a:lnTo>
                    <a:lnTo>
                      <a:pt x="555" y="57"/>
                    </a:lnTo>
                    <a:lnTo>
                      <a:pt x="560" y="62"/>
                    </a:lnTo>
                    <a:lnTo>
                      <a:pt x="566" y="69"/>
                    </a:lnTo>
                    <a:lnTo>
                      <a:pt x="569" y="77"/>
                    </a:lnTo>
                    <a:lnTo>
                      <a:pt x="571" y="86"/>
                    </a:lnTo>
                    <a:lnTo>
                      <a:pt x="551" y="89"/>
                    </a:lnTo>
                    <a:lnTo>
                      <a:pt x="548" y="85"/>
                    </a:lnTo>
                    <a:lnTo>
                      <a:pt x="546" y="80"/>
                    </a:lnTo>
                    <a:lnTo>
                      <a:pt x="544" y="76"/>
                    </a:lnTo>
                    <a:lnTo>
                      <a:pt x="541" y="73"/>
                    </a:lnTo>
                    <a:lnTo>
                      <a:pt x="537" y="71"/>
                    </a:lnTo>
                    <a:lnTo>
                      <a:pt x="532" y="69"/>
                    </a:lnTo>
                    <a:lnTo>
                      <a:pt x="528" y="68"/>
                    </a:lnTo>
                    <a:lnTo>
                      <a:pt x="523" y="68"/>
                    </a:lnTo>
                    <a:lnTo>
                      <a:pt x="515" y="69"/>
                    </a:lnTo>
                    <a:lnTo>
                      <a:pt x="509" y="70"/>
                    </a:lnTo>
                    <a:lnTo>
                      <a:pt x="502" y="73"/>
                    </a:lnTo>
                    <a:lnTo>
                      <a:pt x="497" y="77"/>
                    </a:lnTo>
                    <a:lnTo>
                      <a:pt x="493" y="84"/>
                    </a:lnTo>
                    <a:lnTo>
                      <a:pt x="489" y="91"/>
                    </a:lnTo>
                    <a:lnTo>
                      <a:pt x="488" y="100"/>
                    </a:lnTo>
                    <a:lnTo>
                      <a:pt x="487" y="111"/>
                    </a:lnTo>
                    <a:lnTo>
                      <a:pt x="488" y="121"/>
                    </a:lnTo>
                    <a:lnTo>
                      <a:pt x="489" y="131"/>
                    </a:lnTo>
                    <a:lnTo>
                      <a:pt x="493" y="138"/>
                    </a:lnTo>
                    <a:lnTo>
                      <a:pt x="497" y="144"/>
                    </a:lnTo>
                    <a:lnTo>
                      <a:pt x="502" y="149"/>
                    </a:lnTo>
                    <a:lnTo>
                      <a:pt x="509" y="152"/>
                    </a:lnTo>
                    <a:lnTo>
                      <a:pt x="515" y="153"/>
                    </a:lnTo>
                    <a:lnTo>
                      <a:pt x="523" y="155"/>
                    </a:lnTo>
                    <a:lnTo>
                      <a:pt x="529" y="155"/>
                    </a:lnTo>
                    <a:lnTo>
                      <a:pt x="534" y="152"/>
                    </a:lnTo>
                    <a:lnTo>
                      <a:pt x="539" y="151"/>
                    </a:lnTo>
                    <a:lnTo>
                      <a:pt x="544" y="148"/>
                    </a:lnTo>
                    <a:lnTo>
                      <a:pt x="547" y="144"/>
                    </a:lnTo>
                    <a:lnTo>
                      <a:pt x="551" y="140"/>
                    </a:lnTo>
                    <a:lnTo>
                      <a:pt x="553" y="133"/>
                    </a:lnTo>
                    <a:lnTo>
                      <a:pt x="555" y="127"/>
                    </a:lnTo>
                    <a:close/>
                    <a:moveTo>
                      <a:pt x="680" y="134"/>
                    </a:moveTo>
                    <a:lnTo>
                      <a:pt x="699" y="138"/>
                    </a:lnTo>
                    <a:lnTo>
                      <a:pt x="696" y="146"/>
                    </a:lnTo>
                    <a:lnTo>
                      <a:pt x="691" y="153"/>
                    </a:lnTo>
                    <a:lnTo>
                      <a:pt x="686" y="160"/>
                    </a:lnTo>
                    <a:lnTo>
                      <a:pt x="680" y="165"/>
                    </a:lnTo>
                    <a:lnTo>
                      <a:pt x="676" y="167"/>
                    </a:lnTo>
                    <a:lnTo>
                      <a:pt x="672" y="170"/>
                    </a:lnTo>
                    <a:lnTo>
                      <a:pt x="668" y="171"/>
                    </a:lnTo>
                    <a:lnTo>
                      <a:pt x="664" y="172"/>
                    </a:lnTo>
                    <a:lnTo>
                      <a:pt x="659" y="173"/>
                    </a:lnTo>
                    <a:lnTo>
                      <a:pt x="655" y="174"/>
                    </a:lnTo>
                    <a:lnTo>
                      <a:pt x="650" y="174"/>
                    </a:lnTo>
                    <a:lnTo>
                      <a:pt x="644" y="174"/>
                    </a:lnTo>
                    <a:lnTo>
                      <a:pt x="638" y="174"/>
                    </a:lnTo>
                    <a:lnTo>
                      <a:pt x="631" y="173"/>
                    </a:lnTo>
                    <a:lnTo>
                      <a:pt x="625" y="172"/>
                    </a:lnTo>
                    <a:lnTo>
                      <a:pt x="619" y="171"/>
                    </a:lnTo>
                    <a:lnTo>
                      <a:pt x="614" y="168"/>
                    </a:lnTo>
                    <a:lnTo>
                      <a:pt x="609" y="165"/>
                    </a:lnTo>
                    <a:lnTo>
                      <a:pt x="604" y="162"/>
                    </a:lnTo>
                    <a:lnTo>
                      <a:pt x="600" y="159"/>
                    </a:lnTo>
                    <a:lnTo>
                      <a:pt x="593" y="150"/>
                    </a:lnTo>
                    <a:lnTo>
                      <a:pt x="588" y="138"/>
                    </a:lnTo>
                    <a:lnTo>
                      <a:pt x="585" y="126"/>
                    </a:lnTo>
                    <a:lnTo>
                      <a:pt x="584" y="112"/>
                    </a:lnTo>
                    <a:lnTo>
                      <a:pt x="585" y="98"/>
                    </a:lnTo>
                    <a:lnTo>
                      <a:pt x="588" y="85"/>
                    </a:lnTo>
                    <a:lnTo>
                      <a:pt x="594" y="73"/>
                    </a:lnTo>
                    <a:lnTo>
                      <a:pt x="601" y="65"/>
                    </a:lnTo>
                    <a:lnTo>
                      <a:pt x="605" y="60"/>
                    </a:lnTo>
                    <a:lnTo>
                      <a:pt x="610" y="57"/>
                    </a:lnTo>
                    <a:lnTo>
                      <a:pt x="615" y="54"/>
                    </a:lnTo>
                    <a:lnTo>
                      <a:pt x="619" y="52"/>
                    </a:lnTo>
                    <a:lnTo>
                      <a:pt x="625" y="50"/>
                    </a:lnTo>
                    <a:lnTo>
                      <a:pt x="631" y="48"/>
                    </a:lnTo>
                    <a:lnTo>
                      <a:pt x="637" y="47"/>
                    </a:lnTo>
                    <a:lnTo>
                      <a:pt x="643" y="47"/>
                    </a:lnTo>
                    <a:lnTo>
                      <a:pt x="650" y="47"/>
                    </a:lnTo>
                    <a:lnTo>
                      <a:pt x="655" y="48"/>
                    </a:lnTo>
                    <a:lnTo>
                      <a:pt x="660" y="50"/>
                    </a:lnTo>
                    <a:lnTo>
                      <a:pt x="666" y="52"/>
                    </a:lnTo>
                    <a:lnTo>
                      <a:pt x="671" y="54"/>
                    </a:lnTo>
                    <a:lnTo>
                      <a:pt x="675" y="56"/>
                    </a:lnTo>
                    <a:lnTo>
                      <a:pt x="680" y="59"/>
                    </a:lnTo>
                    <a:lnTo>
                      <a:pt x="684" y="63"/>
                    </a:lnTo>
                    <a:lnTo>
                      <a:pt x="691" y="72"/>
                    </a:lnTo>
                    <a:lnTo>
                      <a:pt x="696" y="84"/>
                    </a:lnTo>
                    <a:lnTo>
                      <a:pt x="699" y="97"/>
                    </a:lnTo>
                    <a:lnTo>
                      <a:pt x="700" y="111"/>
                    </a:lnTo>
                    <a:lnTo>
                      <a:pt x="700" y="112"/>
                    </a:lnTo>
                    <a:lnTo>
                      <a:pt x="700" y="113"/>
                    </a:lnTo>
                    <a:lnTo>
                      <a:pt x="700" y="115"/>
                    </a:lnTo>
                    <a:lnTo>
                      <a:pt x="700" y="116"/>
                    </a:lnTo>
                    <a:lnTo>
                      <a:pt x="605" y="116"/>
                    </a:lnTo>
                    <a:lnTo>
                      <a:pt x="607" y="125"/>
                    </a:lnTo>
                    <a:lnTo>
                      <a:pt x="609" y="132"/>
                    </a:lnTo>
                    <a:lnTo>
                      <a:pt x="612" y="140"/>
                    </a:lnTo>
                    <a:lnTo>
                      <a:pt x="617" y="145"/>
                    </a:lnTo>
                    <a:lnTo>
                      <a:pt x="623" y="149"/>
                    </a:lnTo>
                    <a:lnTo>
                      <a:pt x="629" y="152"/>
                    </a:lnTo>
                    <a:lnTo>
                      <a:pt x="637" y="153"/>
                    </a:lnTo>
                    <a:lnTo>
                      <a:pt x="644" y="155"/>
                    </a:lnTo>
                    <a:lnTo>
                      <a:pt x="651" y="155"/>
                    </a:lnTo>
                    <a:lnTo>
                      <a:pt x="656" y="153"/>
                    </a:lnTo>
                    <a:lnTo>
                      <a:pt x="660" y="152"/>
                    </a:lnTo>
                    <a:lnTo>
                      <a:pt x="666" y="150"/>
                    </a:lnTo>
                    <a:lnTo>
                      <a:pt x="670" y="147"/>
                    </a:lnTo>
                    <a:lnTo>
                      <a:pt x="673" y="144"/>
                    </a:lnTo>
                    <a:lnTo>
                      <a:pt x="676" y="140"/>
                    </a:lnTo>
                    <a:lnTo>
                      <a:pt x="680" y="134"/>
                    </a:lnTo>
                    <a:close/>
                    <a:moveTo>
                      <a:pt x="605" y="96"/>
                    </a:moveTo>
                    <a:lnTo>
                      <a:pt x="680" y="96"/>
                    </a:lnTo>
                    <a:lnTo>
                      <a:pt x="679" y="89"/>
                    </a:lnTo>
                    <a:lnTo>
                      <a:pt x="676" y="85"/>
                    </a:lnTo>
                    <a:lnTo>
                      <a:pt x="674" y="81"/>
                    </a:lnTo>
                    <a:lnTo>
                      <a:pt x="671" y="77"/>
                    </a:lnTo>
                    <a:lnTo>
                      <a:pt x="665" y="73"/>
                    </a:lnTo>
                    <a:lnTo>
                      <a:pt x="658" y="70"/>
                    </a:lnTo>
                    <a:lnTo>
                      <a:pt x="651" y="69"/>
                    </a:lnTo>
                    <a:lnTo>
                      <a:pt x="643" y="68"/>
                    </a:lnTo>
                    <a:lnTo>
                      <a:pt x="636" y="68"/>
                    </a:lnTo>
                    <a:lnTo>
                      <a:pt x="628" y="70"/>
                    </a:lnTo>
                    <a:lnTo>
                      <a:pt x="622" y="72"/>
                    </a:lnTo>
                    <a:lnTo>
                      <a:pt x="616" y="75"/>
                    </a:lnTo>
                    <a:lnTo>
                      <a:pt x="612" y="80"/>
                    </a:lnTo>
                    <a:lnTo>
                      <a:pt x="609" y="84"/>
                    </a:lnTo>
                    <a:lnTo>
                      <a:pt x="607" y="89"/>
                    </a:lnTo>
                    <a:lnTo>
                      <a:pt x="605" y="96"/>
                    </a:lnTo>
                    <a:close/>
                    <a:moveTo>
                      <a:pt x="716" y="136"/>
                    </a:moveTo>
                    <a:lnTo>
                      <a:pt x="738" y="132"/>
                    </a:lnTo>
                    <a:lnTo>
                      <a:pt x="739" y="137"/>
                    </a:lnTo>
                    <a:lnTo>
                      <a:pt x="741" y="142"/>
                    </a:lnTo>
                    <a:lnTo>
                      <a:pt x="744" y="146"/>
                    </a:lnTo>
                    <a:lnTo>
                      <a:pt x="747" y="149"/>
                    </a:lnTo>
                    <a:lnTo>
                      <a:pt x="752" y="151"/>
                    </a:lnTo>
                    <a:lnTo>
                      <a:pt x="757" y="153"/>
                    </a:lnTo>
                    <a:lnTo>
                      <a:pt x="764" y="155"/>
                    </a:lnTo>
                    <a:lnTo>
                      <a:pt x="770" y="155"/>
                    </a:lnTo>
                    <a:lnTo>
                      <a:pt x="776" y="155"/>
                    </a:lnTo>
                    <a:lnTo>
                      <a:pt x="783" y="153"/>
                    </a:lnTo>
                    <a:lnTo>
                      <a:pt x="787" y="151"/>
                    </a:lnTo>
                    <a:lnTo>
                      <a:pt x="791" y="149"/>
                    </a:lnTo>
                    <a:lnTo>
                      <a:pt x="795" y="147"/>
                    </a:lnTo>
                    <a:lnTo>
                      <a:pt x="797" y="144"/>
                    </a:lnTo>
                    <a:lnTo>
                      <a:pt x="798" y="141"/>
                    </a:lnTo>
                    <a:lnTo>
                      <a:pt x="799" y="137"/>
                    </a:lnTo>
                    <a:lnTo>
                      <a:pt x="798" y="135"/>
                    </a:lnTo>
                    <a:lnTo>
                      <a:pt x="797" y="132"/>
                    </a:lnTo>
                    <a:lnTo>
                      <a:pt x="795" y="130"/>
                    </a:lnTo>
                    <a:lnTo>
                      <a:pt x="791" y="128"/>
                    </a:lnTo>
                    <a:lnTo>
                      <a:pt x="788" y="127"/>
                    </a:lnTo>
                    <a:lnTo>
                      <a:pt x="784" y="126"/>
                    </a:lnTo>
                    <a:lnTo>
                      <a:pt x="778" y="123"/>
                    </a:lnTo>
                    <a:lnTo>
                      <a:pt x="770" y="122"/>
                    </a:lnTo>
                    <a:lnTo>
                      <a:pt x="759" y="119"/>
                    </a:lnTo>
                    <a:lnTo>
                      <a:pt x="751" y="117"/>
                    </a:lnTo>
                    <a:lnTo>
                      <a:pt x="744" y="114"/>
                    </a:lnTo>
                    <a:lnTo>
                      <a:pt x="739" y="112"/>
                    </a:lnTo>
                    <a:lnTo>
                      <a:pt x="734" y="110"/>
                    </a:lnTo>
                    <a:lnTo>
                      <a:pt x="730" y="107"/>
                    </a:lnTo>
                    <a:lnTo>
                      <a:pt x="727" y="104"/>
                    </a:lnTo>
                    <a:lnTo>
                      <a:pt x="725" y="100"/>
                    </a:lnTo>
                    <a:lnTo>
                      <a:pt x="723" y="96"/>
                    </a:lnTo>
                    <a:lnTo>
                      <a:pt x="722" y="91"/>
                    </a:lnTo>
                    <a:lnTo>
                      <a:pt x="721" y="87"/>
                    </a:lnTo>
                    <a:lnTo>
                      <a:pt x="721" y="83"/>
                    </a:lnTo>
                    <a:lnTo>
                      <a:pt x="721" y="78"/>
                    </a:lnTo>
                    <a:lnTo>
                      <a:pt x="722" y="75"/>
                    </a:lnTo>
                    <a:lnTo>
                      <a:pt x="723" y="71"/>
                    </a:lnTo>
                    <a:lnTo>
                      <a:pt x="724" y="68"/>
                    </a:lnTo>
                    <a:lnTo>
                      <a:pt x="726" y="65"/>
                    </a:lnTo>
                    <a:lnTo>
                      <a:pt x="729" y="61"/>
                    </a:lnTo>
                    <a:lnTo>
                      <a:pt x="731" y="58"/>
                    </a:lnTo>
                    <a:lnTo>
                      <a:pt x="734" y="56"/>
                    </a:lnTo>
                    <a:lnTo>
                      <a:pt x="737" y="54"/>
                    </a:lnTo>
                    <a:lnTo>
                      <a:pt x="740" y="53"/>
                    </a:lnTo>
                    <a:lnTo>
                      <a:pt x="743" y="51"/>
                    </a:lnTo>
                    <a:lnTo>
                      <a:pt x="747" y="50"/>
                    </a:lnTo>
                    <a:lnTo>
                      <a:pt x="752" y="48"/>
                    </a:lnTo>
                    <a:lnTo>
                      <a:pt x="756" y="47"/>
                    </a:lnTo>
                    <a:lnTo>
                      <a:pt x="761" y="47"/>
                    </a:lnTo>
                    <a:lnTo>
                      <a:pt x="766" y="47"/>
                    </a:lnTo>
                    <a:lnTo>
                      <a:pt x="772" y="47"/>
                    </a:lnTo>
                    <a:lnTo>
                      <a:pt x="779" y="48"/>
                    </a:lnTo>
                    <a:lnTo>
                      <a:pt x="785" y="50"/>
                    </a:lnTo>
                    <a:lnTo>
                      <a:pt x="790" y="52"/>
                    </a:lnTo>
                    <a:lnTo>
                      <a:pt x="796" y="54"/>
                    </a:lnTo>
                    <a:lnTo>
                      <a:pt x="800" y="56"/>
                    </a:lnTo>
                    <a:lnTo>
                      <a:pt x="803" y="59"/>
                    </a:lnTo>
                    <a:lnTo>
                      <a:pt x="807" y="62"/>
                    </a:lnTo>
                    <a:lnTo>
                      <a:pt x="809" y="67"/>
                    </a:lnTo>
                    <a:lnTo>
                      <a:pt x="811" y="71"/>
                    </a:lnTo>
                    <a:lnTo>
                      <a:pt x="812" y="76"/>
                    </a:lnTo>
                    <a:lnTo>
                      <a:pt x="814" y="83"/>
                    </a:lnTo>
                    <a:lnTo>
                      <a:pt x="794" y="86"/>
                    </a:lnTo>
                    <a:lnTo>
                      <a:pt x="793" y="82"/>
                    </a:lnTo>
                    <a:lnTo>
                      <a:pt x="790" y="78"/>
                    </a:lnTo>
                    <a:lnTo>
                      <a:pt x="788" y="75"/>
                    </a:lnTo>
                    <a:lnTo>
                      <a:pt x="785" y="72"/>
                    </a:lnTo>
                    <a:lnTo>
                      <a:pt x="782" y="70"/>
                    </a:lnTo>
                    <a:lnTo>
                      <a:pt x="778" y="69"/>
                    </a:lnTo>
                    <a:lnTo>
                      <a:pt x="772" y="68"/>
                    </a:lnTo>
                    <a:lnTo>
                      <a:pt x="767" y="68"/>
                    </a:lnTo>
                    <a:lnTo>
                      <a:pt x="760" y="68"/>
                    </a:lnTo>
                    <a:lnTo>
                      <a:pt x="755" y="69"/>
                    </a:lnTo>
                    <a:lnTo>
                      <a:pt x="751" y="70"/>
                    </a:lnTo>
                    <a:lnTo>
                      <a:pt x="747" y="71"/>
                    </a:lnTo>
                    <a:lnTo>
                      <a:pt x="744" y="73"/>
                    </a:lnTo>
                    <a:lnTo>
                      <a:pt x="743" y="75"/>
                    </a:lnTo>
                    <a:lnTo>
                      <a:pt x="741" y="78"/>
                    </a:lnTo>
                    <a:lnTo>
                      <a:pt x="741" y="81"/>
                    </a:lnTo>
                    <a:lnTo>
                      <a:pt x="741" y="82"/>
                    </a:lnTo>
                    <a:lnTo>
                      <a:pt x="742" y="84"/>
                    </a:lnTo>
                    <a:lnTo>
                      <a:pt x="742" y="85"/>
                    </a:lnTo>
                    <a:lnTo>
                      <a:pt x="743" y="87"/>
                    </a:lnTo>
                    <a:lnTo>
                      <a:pt x="745" y="88"/>
                    </a:lnTo>
                    <a:lnTo>
                      <a:pt x="746" y="89"/>
                    </a:lnTo>
                    <a:lnTo>
                      <a:pt x="748" y="91"/>
                    </a:lnTo>
                    <a:lnTo>
                      <a:pt x="752" y="92"/>
                    </a:lnTo>
                    <a:lnTo>
                      <a:pt x="754" y="92"/>
                    </a:lnTo>
                    <a:lnTo>
                      <a:pt x="757" y="93"/>
                    </a:lnTo>
                    <a:lnTo>
                      <a:pt x="762" y="96"/>
                    </a:lnTo>
                    <a:lnTo>
                      <a:pt x="769" y="97"/>
                    </a:lnTo>
                    <a:lnTo>
                      <a:pt x="780" y="100"/>
                    </a:lnTo>
                    <a:lnTo>
                      <a:pt x="788" y="102"/>
                    </a:lnTo>
                    <a:lnTo>
                      <a:pt x="795" y="104"/>
                    </a:lnTo>
                    <a:lnTo>
                      <a:pt x="800" y="106"/>
                    </a:lnTo>
                    <a:lnTo>
                      <a:pt x="804" y="108"/>
                    </a:lnTo>
                    <a:lnTo>
                      <a:pt x="808" y="111"/>
                    </a:lnTo>
                    <a:lnTo>
                      <a:pt x="811" y="114"/>
                    </a:lnTo>
                    <a:lnTo>
                      <a:pt x="814" y="117"/>
                    </a:lnTo>
                    <a:lnTo>
                      <a:pt x="816" y="121"/>
                    </a:lnTo>
                    <a:lnTo>
                      <a:pt x="818" y="126"/>
                    </a:lnTo>
                    <a:lnTo>
                      <a:pt x="819" y="131"/>
                    </a:lnTo>
                    <a:lnTo>
                      <a:pt x="819" y="135"/>
                    </a:lnTo>
                    <a:lnTo>
                      <a:pt x="819" y="141"/>
                    </a:lnTo>
                    <a:lnTo>
                      <a:pt x="818" y="146"/>
                    </a:lnTo>
                    <a:lnTo>
                      <a:pt x="816" y="150"/>
                    </a:lnTo>
                    <a:lnTo>
                      <a:pt x="813" y="156"/>
                    </a:lnTo>
                    <a:lnTo>
                      <a:pt x="810" y="160"/>
                    </a:lnTo>
                    <a:lnTo>
                      <a:pt x="805" y="164"/>
                    </a:lnTo>
                    <a:lnTo>
                      <a:pt x="801" y="167"/>
                    </a:lnTo>
                    <a:lnTo>
                      <a:pt x="796" y="170"/>
                    </a:lnTo>
                    <a:lnTo>
                      <a:pt x="789" y="172"/>
                    </a:lnTo>
                    <a:lnTo>
                      <a:pt x="783" y="173"/>
                    </a:lnTo>
                    <a:lnTo>
                      <a:pt x="776" y="174"/>
                    </a:lnTo>
                    <a:lnTo>
                      <a:pt x="770" y="174"/>
                    </a:lnTo>
                    <a:lnTo>
                      <a:pt x="765" y="174"/>
                    </a:lnTo>
                    <a:lnTo>
                      <a:pt x="758" y="174"/>
                    </a:lnTo>
                    <a:lnTo>
                      <a:pt x="753" y="173"/>
                    </a:lnTo>
                    <a:lnTo>
                      <a:pt x="748" y="172"/>
                    </a:lnTo>
                    <a:lnTo>
                      <a:pt x="744" y="171"/>
                    </a:lnTo>
                    <a:lnTo>
                      <a:pt x="740" y="170"/>
                    </a:lnTo>
                    <a:lnTo>
                      <a:pt x="736" y="167"/>
                    </a:lnTo>
                    <a:lnTo>
                      <a:pt x="732" y="165"/>
                    </a:lnTo>
                    <a:lnTo>
                      <a:pt x="727" y="160"/>
                    </a:lnTo>
                    <a:lnTo>
                      <a:pt x="723" y="153"/>
                    </a:lnTo>
                    <a:lnTo>
                      <a:pt x="719" y="145"/>
                    </a:lnTo>
                    <a:lnTo>
                      <a:pt x="716" y="136"/>
                    </a:lnTo>
                    <a:close/>
                    <a:moveTo>
                      <a:pt x="836" y="136"/>
                    </a:moveTo>
                    <a:lnTo>
                      <a:pt x="857" y="132"/>
                    </a:lnTo>
                    <a:lnTo>
                      <a:pt x="858" y="137"/>
                    </a:lnTo>
                    <a:lnTo>
                      <a:pt x="860" y="142"/>
                    </a:lnTo>
                    <a:lnTo>
                      <a:pt x="864" y="146"/>
                    </a:lnTo>
                    <a:lnTo>
                      <a:pt x="867" y="149"/>
                    </a:lnTo>
                    <a:lnTo>
                      <a:pt x="871" y="151"/>
                    </a:lnTo>
                    <a:lnTo>
                      <a:pt x="876" y="153"/>
                    </a:lnTo>
                    <a:lnTo>
                      <a:pt x="883" y="155"/>
                    </a:lnTo>
                    <a:lnTo>
                      <a:pt x="889" y="155"/>
                    </a:lnTo>
                    <a:lnTo>
                      <a:pt x="896" y="155"/>
                    </a:lnTo>
                    <a:lnTo>
                      <a:pt x="902" y="153"/>
                    </a:lnTo>
                    <a:lnTo>
                      <a:pt x="907" y="151"/>
                    </a:lnTo>
                    <a:lnTo>
                      <a:pt x="911" y="149"/>
                    </a:lnTo>
                    <a:lnTo>
                      <a:pt x="914" y="147"/>
                    </a:lnTo>
                    <a:lnTo>
                      <a:pt x="916" y="144"/>
                    </a:lnTo>
                    <a:lnTo>
                      <a:pt x="917" y="141"/>
                    </a:lnTo>
                    <a:lnTo>
                      <a:pt x="918" y="137"/>
                    </a:lnTo>
                    <a:lnTo>
                      <a:pt x="917" y="135"/>
                    </a:lnTo>
                    <a:lnTo>
                      <a:pt x="916" y="132"/>
                    </a:lnTo>
                    <a:lnTo>
                      <a:pt x="914" y="130"/>
                    </a:lnTo>
                    <a:lnTo>
                      <a:pt x="911" y="128"/>
                    </a:lnTo>
                    <a:lnTo>
                      <a:pt x="908" y="127"/>
                    </a:lnTo>
                    <a:lnTo>
                      <a:pt x="903" y="126"/>
                    </a:lnTo>
                    <a:lnTo>
                      <a:pt x="897" y="123"/>
                    </a:lnTo>
                    <a:lnTo>
                      <a:pt x="889" y="122"/>
                    </a:lnTo>
                    <a:lnTo>
                      <a:pt x="879" y="119"/>
                    </a:lnTo>
                    <a:lnTo>
                      <a:pt x="870" y="117"/>
                    </a:lnTo>
                    <a:lnTo>
                      <a:pt x="864" y="114"/>
                    </a:lnTo>
                    <a:lnTo>
                      <a:pt x="858" y="112"/>
                    </a:lnTo>
                    <a:lnTo>
                      <a:pt x="854" y="110"/>
                    </a:lnTo>
                    <a:lnTo>
                      <a:pt x="850" y="107"/>
                    </a:lnTo>
                    <a:lnTo>
                      <a:pt x="846" y="104"/>
                    </a:lnTo>
                    <a:lnTo>
                      <a:pt x="844" y="100"/>
                    </a:lnTo>
                    <a:lnTo>
                      <a:pt x="842" y="96"/>
                    </a:lnTo>
                    <a:lnTo>
                      <a:pt x="841" y="91"/>
                    </a:lnTo>
                    <a:lnTo>
                      <a:pt x="840" y="87"/>
                    </a:lnTo>
                    <a:lnTo>
                      <a:pt x="840" y="83"/>
                    </a:lnTo>
                    <a:lnTo>
                      <a:pt x="840" y="78"/>
                    </a:lnTo>
                    <a:lnTo>
                      <a:pt x="841" y="75"/>
                    </a:lnTo>
                    <a:lnTo>
                      <a:pt x="842" y="71"/>
                    </a:lnTo>
                    <a:lnTo>
                      <a:pt x="843" y="68"/>
                    </a:lnTo>
                    <a:lnTo>
                      <a:pt x="845" y="65"/>
                    </a:lnTo>
                    <a:lnTo>
                      <a:pt x="848" y="61"/>
                    </a:lnTo>
                    <a:lnTo>
                      <a:pt x="851" y="58"/>
                    </a:lnTo>
                    <a:lnTo>
                      <a:pt x="854" y="56"/>
                    </a:lnTo>
                    <a:lnTo>
                      <a:pt x="856" y="54"/>
                    </a:lnTo>
                    <a:lnTo>
                      <a:pt x="859" y="53"/>
                    </a:lnTo>
                    <a:lnTo>
                      <a:pt x="862" y="51"/>
                    </a:lnTo>
                    <a:lnTo>
                      <a:pt x="867" y="50"/>
                    </a:lnTo>
                    <a:lnTo>
                      <a:pt x="871" y="48"/>
                    </a:lnTo>
                    <a:lnTo>
                      <a:pt x="875" y="47"/>
                    </a:lnTo>
                    <a:lnTo>
                      <a:pt x="881" y="47"/>
                    </a:lnTo>
                    <a:lnTo>
                      <a:pt x="885" y="47"/>
                    </a:lnTo>
                    <a:lnTo>
                      <a:pt x="892" y="47"/>
                    </a:lnTo>
                    <a:lnTo>
                      <a:pt x="898" y="48"/>
                    </a:lnTo>
                    <a:lnTo>
                      <a:pt x="904" y="50"/>
                    </a:lnTo>
                    <a:lnTo>
                      <a:pt x="910" y="52"/>
                    </a:lnTo>
                    <a:lnTo>
                      <a:pt x="915" y="54"/>
                    </a:lnTo>
                    <a:lnTo>
                      <a:pt x="919" y="56"/>
                    </a:lnTo>
                    <a:lnTo>
                      <a:pt x="923" y="59"/>
                    </a:lnTo>
                    <a:lnTo>
                      <a:pt x="926" y="62"/>
                    </a:lnTo>
                    <a:lnTo>
                      <a:pt x="928" y="67"/>
                    </a:lnTo>
                    <a:lnTo>
                      <a:pt x="930" y="71"/>
                    </a:lnTo>
                    <a:lnTo>
                      <a:pt x="931" y="76"/>
                    </a:lnTo>
                    <a:lnTo>
                      <a:pt x="933" y="83"/>
                    </a:lnTo>
                    <a:lnTo>
                      <a:pt x="913" y="86"/>
                    </a:lnTo>
                    <a:lnTo>
                      <a:pt x="912" y="82"/>
                    </a:lnTo>
                    <a:lnTo>
                      <a:pt x="910" y="78"/>
                    </a:lnTo>
                    <a:lnTo>
                      <a:pt x="908" y="75"/>
                    </a:lnTo>
                    <a:lnTo>
                      <a:pt x="904" y="72"/>
                    </a:lnTo>
                    <a:lnTo>
                      <a:pt x="901" y="70"/>
                    </a:lnTo>
                    <a:lnTo>
                      <a:pt x="897" y="69"/>
                    </a:lnTo>
                    <a:lnTo>
                      <a:pt x="892" y="68"/>
                    </a:lnTo>
                    <a:lnTo>
                      <a:pt x="886" y="68"/>
                    </a:lnTo>
                    <a:lnTo>
                      <a:pt x="880" y="68"/>
                    </a:lnTo>
                    <a:lnTo>
                      <a:pt x="874" y="69"/>
                    </a:lnTo>
                    <a:lnTo>
                      <a:pt x="870" y="70"/>
                    </a:lnTo>
                    <a:lnTo>
                      <a:pt x="867" y="71"/>
                    </a:lnTo>
                    <a:lnTo>
                      <a:pt x="864" y="73"/>
                    </a:lnTo>
                    <a:lnTo>
                      <a:pt x="862" y="75"/>
                    </a:lnTo>
                    <a:lnTo>
                      <a:pt x="860" y="78"/>
                    </a:lnTo>
                    <a:lnTo>
                      <a:pt x="860" y="81"/>
                    </a:lnTo>
                    <a:lnTo>
                      <a:pt x="860" y="82"/>
                    </a:lnTo>
                    <a:lnTo>
                      <a:pt x="861" y="84"/>
                    </a:lnTo>
                    <a:lnTo>
                      <a:pt x="861" y="85"/>
                    </a:lnTo>
                    <a:lnTo>
                      <a:pt x="862" y="87"/>
                    </a:lnTo>
                    <a:lnTo>
                      <a:pt x="865" y="88"/>
                    </a:lnTo>
                    <a:lnTo>
                      <a:pt x="866" y="89"/>
                    </a:lnTo>
                    <a:lnTo>
                      <a:pt x="868" y="91"/>
                    </a:lnTo>
                    <a:lnTo>
                      <a:pt x="871" y="92"/>
                    </a:lnTo>
                    <a:lnTo>
                      <a:pt x="873" y="92"/>
                    </a:lnTo>
                    <a:lnTo>
                      <a:pt x="876" y="93"/>
                    </a:lnTo>
                    <a:lnTo>
                      <a:pt x="882" y="96"/>
                    </a:lnTo>
                    <a:lnTo>
                      <a:pt x="888" y="97"/>
                    </a:lnTo>
                    <a:lnTo>
                      <a:pt x="899" y="100"/>
                    </a:lnTo>
                    <a:lnTo>
                      <a:pt x="908" y="102"/>
                    </a:lnTo>
                    <a:lnTo>
                      <a:pt x="914" y="104"/>
                    </a:lnTo>
                    <a:lnTo>
                      <a:pt x="919" y="106"/>
                    </a:lnTo>
                    <a:lnTo>
                      <a:pt x="924" y="108"/>
                    </a:lnTo>
                    <a:lnTo>
                      <a:pt x="927" y="111"/>
                    </a:lnTo>
                    <a:lnTo>
                      <a:pt x="930" y="114"/>
                    </a:lnTo>
                    <a:lnTo>
                      <a:pt x="933" y="117"/>
                    </a:lnTo>
                    <a:lnTo>
                      <a:pt x="936" y="121"/>
                    </a:lnTo>
                    <a:lnTo>
                      <a:pt x="938" y="126"/>
                    </a:lnTo>
                    <a:lnTo>
                      <a:pt x="939" y="131"/>
                    </a:lnTo>
                    <a:lnTo>
                      <a:pt x="939" y="135"/>
                    </a:lnTo>
                    <a:lnTo>
                      <a:pt x="939" y="141"/>
                    </a:lnTo>
                    <a:lnTo>
                      <a:pt x="938" y="146"/>
                    </a:lnTo>
                    <a:lnTo>
                      <a:pt x="936" y="150"/>
                    </a:lnTo>
                    <a:lnTo>
                      <a:pt x="932" y="156"/>
                    </a:lnTo>
                    <a:lnTo>
                      <a:pt x="929" y="160"/>
                    </a:lnTo>
                    <a:lnTo>
                      <a:pt x="925" y="164"/>
                    </a:lnTo>
                    <a:lnTo>
                      <a:pt x="921" y="167"/>
                    </a:lnTo>
                    <a:lnTo>
                      <a:pt x="915" y="170"/>
                    </a:lnTo>
                    <a:lnTo>
                      <a:pt x="909" y="172"/>
                    </a:lnTo>
                    <a:lnTo>
                      <a:pt x="902" y="173"/>
                    </a:lnTo>
                    <a:lnTo>
                      <a:pt x="896" y="174"/>
                    </a:lnTo>
                    <a:lnTo>
                      <a:pt x="889" y="174"/>
                    </a:lnTo>
                    <a:lnTo>
                      <a:pt x="884" y="174"/>
                    </a:lnTo>
                    <a:lnTo>
                      <a:pt x="878" y="174"/>
                    </a:lnTo>
                    <a:lnTo>
                      <a:pt x="872" y="173"/>
                    </a:lnTo>
                    <a:lnTo>
                      <a:pt x="868" y="172"/>
                    </a:lnTo>
                    <a:lnTo>
                      <a:pt x="864" y="171"/>
                    </a:lnTo>
                    <a:lnTo>
                      <a:pt x="859" y="170"/>
                    </a:lnTo>
                    <a:lnTo>
                      <a:pt x="855" y="167"/>
                    </a:lnTo>
                    <a:lnTo>
                      <a:pt x="852" y="165"/>
                    </a:lnTo>
                    <a:lnTo>
                      <a:pt x="846" y="160"/>
                    </a:lnTo>
                    <a:lnTo>
                      <a:pt x="842" y="153"/>
                    </a:lnTo>
                    <a:lnTo>
                      <a:pt x="839" y="145"/>
                    </a:lnTo>
                    <a:lnTo>
                      <a:pt x="836" y="136"/>
                    </a:lnTo>
                    <a:close/>
                    <a:moveTo>
                      <a:pt x="1113" y="106"/>
                    </a:moveTo>
                    <a:lnTo>
                      <a:pt x="1113" y="86"/>
                    </a:lnTo>
                    <a:lnTo>
                      <a:pt x="1186" y="86"/>
                    </a:lnTo>
                    <a:lnTo>
                      <a:pt x="1186" y="149"/>
                    </a:lnTo>
                    <a:lnTo>
                      <a:pt x="1182" y="152"/>
                    </a:lnTo>
                    <a:lnTo>
                      <a:pt x="1178" y="156"/>
                    </a:lnTo>
                    <a:lnTo>
                      <a:pt x="1173" y="158"/>
                    </a:lnTo>
                    <a:lnTo>
                      <a:pt x="1169" y="160"/>
                    </a:lnTo>
                    <a:lnTo>
                      <a:pt x="1165" y="163"/>
                    </a:lnTo>
                    <a:lnTo>
                      <a:pt x="1160" y="165"/>
                    </a:lnTo>
                    <a:lnTo>
                      <a:pt x="1156" y="166"/>
                    </a:lnTo>
                    <a:lnTo>
                      <a:pt x="1152" y="168"/>
                    </a:lnTo>
                    <a:lnTo>
                      <a:pt x="1147" y="170"/>
                    </a:lnTo>
                    <a:lnTo>
                      <a:pt x="1142" y="171"/>
                    </a:lnTo>
                    <a:lnTo>
                      <a:pt x="1138" y="172"/>
                    </a:lnTo>
                    <a:lnTo>
                      <a:pt x="1133" y="173"/>
                    </a:lnTo>
                    <a:lnTo>
                      <a:pt x="1128" y="173"/>
                    </a:lnTo>
                    <a:lnTo>
                      <a:pt x="1124" y="174"/>
                    </a:lnTo>
                    <a:lnTo>
                      <a:pt x="1118" y="174"/>
                    </a:lnTo>
                    <a:lnTo>
                      <a:pt x="1114" y="174"/>
                    </a:lnTo>
                    <a:lnTo>
                      <a:pt x="1108" y="174"/>
                    </a:lnTo>
                    <a:lnTo>
                      <a:pt x="1101" y="174"/>
                    </a:lnTo>
                    <a:lnTo>
                      <a:pt x="1096" y="173"/>
                    </a:lnTo>
                    <a:lnTo>
                      <a:pt x="1089" y="172"/>
                    </a:lnTo>
                    <a:lnTo>
                      <a:pt x="1084" y="171"/>
                    </a:lnTo>
                    <a:lnTo>
                      <a:pt x="1079" y="168"/>
                    </a:lnTo>
                    <a:lnTo>
                      <a:pt x="1073" y="166"/>
                    </a:lnTo>
                    <a:lnTo>
                      <a:pt x="1068" y="164"/>
                    </a:lnTo>
                    <a:lnTo>
                      <a:pt x="1058" y="159"/>
                    </a:lnTo>
                    <a:lnTo>
                      <a:pt x="1050" y="151"/>
                    </a:lnTo>
                    <a:lnTo>
                      <a:pt x="1042" y="144"/>
                    </a:lnTo>
                    <a:lnTo>
                      <a:pt x="1037" y="134"/>
                    </a:lnTo>
                    <a:lnTo>
                      <a:pt x="1031" y="123"/>
                    </a:lnTo>
                    <a:lnTo>
                      <a:pt x="1028" y="113"/>
                    </a:lnTo>
                    <a:lnTo>
                      <a:pt x="1027" y="101"/>
                    </a:lnTo>
                    <a:lnTo>
                      <a:pt x="1026" y="88"/>
                    </a:lnTo>
                    <a:lnTo>
                      <a:pt x="1027" y="76"/>
                    </a:lnTo>
                    <a:lnTo>
                      <a:pt x="1028" y="65"/>
                    </a:lnTo>
                    <a:lnTo>
                      <a:pt x="1031" y="54"/>
                    </a:lnTo>
                    <a:lnTo>
                      <a:pt x="1037" y="43"/>
                    </a:lnTo>
                    <a:lnTo>
                      <a:pt x="1042" y="32"/>
                    </a:lnTo>
                    <a:lnTo>
                      <a:pt x="1050" y="24"/>
                    </a:lnTo>
                    <a:lnTo>
                      <a:pt x="1057" y="16"/>
                    </a:lnTo>
                    <a:lnTo>
                      <a:pt x="1067" y="11"/>
                    </a:lnTo>
                    <a:lnTo>
                      <a:pt x="1072" y="9"/>
                    </a:lnTo>
                    <a:lnTo>
                      <a:pt x="1078" y="6"/>
                    </a:lnTo>
                    <a:lnTo>
                      <a:pt x="1083" y="5"/>
                    </a:lnTo>
                    <a:lnTo>
                      <a:pt x="1088" y="2"/>
                    </a:lnTo>
                    <a:lnTo>
                      <a:pt x="1095" y="1"/>
                    </a:lnTo>
                    <a:lnTo>
                      <a:pt x="1100" y="1"/>
                    </a:lnTo>
                    <a:lnTo>
                      <a:pt x="1107" y="0"/>
                    </a:lnTo>
                    <a:lnTo>
                      <a:pt x="1113" y="0"/>
                    </a:lnTo>
                    <a:lnTo>
                      <a:pt x="1117" y="0"/>
                    </a:lnTo>
                    <a:lnTo>
                      <a:pt x="1122" y="0"/>
                    </a:lnTo>
                    <a:lnTo>
                      <a:pt x="1126" y="1"/>
                    </a:lnTo>
                    <a:lnTo>
                      <a:pt x="1130" y="1"/>
                    </a:lnTo>
                    <a:lnTo>
                      <a:pt x="1135" y="2"/>
                    </a:lnTo>
                    <a:lnTo>
                      <a:pt x="1139" y="3"/>
                    </a:lnTo>
                    <a:lnTo>
                      <a:pt x="1143" y="6"/>
                    </a:lnTo>
                    <a:lnTo>
                      <a:pt x="1146" y="7"/>
                    </a:lnTo>
                    <a:lnTo>
                      <a:pt x="1154" y="10"/>
                    </a:lnTo>
                    <a:lnTo>
                      <a:pt x="1160" y="14"/>
                    </a:lnTo>
                    <a:lnTo>
                      <a:pt x="1166" y="18"/>
                    </a:lnTo>
                    <a:lnTo>
                      <a:pt x="1170" y="23"/>
                    </a:lnTo>
                    <a:lnTo>
                      <a:pt x="1174" y="29"/>
                    </a:lnTo>
                    <a:lnTo>
                      <a:pt x="1179" y="36"/>
                    </a:lnTo>
                    <a:lnTo>
                      <a:pt x="1182" y="43"/>
                    </a:lnTo>
                    <a:lnTo>
                      <a:pt x="1184" y="52"/>
                    </a:lnTo>
                    <a:lnTo>
                      <a:pt x="1163" y="57"/>
                    </a:lnTo>
                    <a:lnTo>
                      <a:pt x="1160" y="51"/>
                    </a:lnTo>
                    <a:lnTo>
                      <a:pt x="1158" y="45"/>
                    </a:lnTo>
                    <a:lnTo>
                      <a:pt x="1156" y="41"/>
                    </a:lnTo>
                    <a:lnTo>
                      <a:pt x="1153" y="37"/>
                    </a:lnTo>
                    <a:lnTo>
                      <a:pt x="1150" y="33"/>
                    </a:lnTo>
                    <a:lnTo>
                      <a:pt x="1146" y="30"/>
                    </a:lnTo>
                    <a:lnTo>
                      <a:pt x="1141" y="27"/>
                    </a:lnTo>
                    <a:lnTo>
                      <a:pt x="1137" y="25"/>
                    </a:lnTo>
                    <a:lnTo>
                      <a:pt x="1131" y="24"/>
                    </a:lnTo>
                    <a:lnTo>
                      <a:pt x="1125" y="22"/>
                    </a:lnTo>
                    <a:lnTo>
                      <a:pt x="1118" y="21"/>
                    </a:lnTo>
                    <a:lnTo>
                      <a:pt x="1112" y="21"/>
                    </a:lnTo>
                    <a:lnTo>
                      <a:pt x="1104" y="21"/>
                    </a:lnTo>
                    <a:lnTo>
                      <a:pt x="1097" y="22"/>
                    </a:lnTo>
                    <a:lnTo>
                      <a:pt x="1090" y="24"/>
                    </a:lnTo>
                    <a:lnTo>
                      <a:pt x="1085" y="26"/>
                    </a:lnTo>
                    <a:lnTo>
                      <a:pt x="1080" y="28"/>
                    </a:lnTo>
                    <a:lnTo>
                      <a:pt x="1074" y="30"/>
                    </a:lnTo>
                    <a:lnTo>
                      <a:pt x="1070" y="33"/>
                    </a:lnTo>
                    <a:lnTo>
                      <a:pt x="1066" y="38"/>
                    </a:lnTo>
                    <a:lnTo>
                      <a:pt x="1063" y="42"/>
                    </a:lnTo>
                    <a:lnTo>
                      <a:pt x="1059" y="45"/>
                    </a:lnTo>
                    <a:lnTo>
                      <a:pt x="1057" y="50"/>
                    </a:lnTo>
                    <a:lnTo>
                      <a:pt x="1055" y="54"/>
                    </a:lnTo>
                    <a:lnTo>
                      <a:pt x="1052" y="62"/>
                    </a:lnTo>
                    <a:lnTo>
                      <a:pt x="1051" y="70"/>
                    </a:lnTo>
                    <a:lnTo>
                      <a:pt x="1049" y="78"/>
                    </a:lnTo>
                    <a:lnTo>
                      <a:pt x="1049" y="88"/>
                    </a:lnTo>
                    <a:lnTo>
                      <a:pt x="1049" y="99"/>
                    </a:lnTo>
                    <a:lnTo>
                      <a:pt x="1051" y="108"/>
                    </a:lnTo>
                    <a:lnTo>
                      <a:pt x="1053" y="117"/>
                    </a:lnTo>
                    <a:lnTo>
                      <a:pt x="1056" y="126"/>
                    </a:lnTo>
                    <a:lnTo>
                      <a:pt x="1060" y="132"/>
                    </a:lnTo>
                    <a:lnTo>
                      <a:pt x="1066" y="138"/>
                    </a:lnTo>
                    <a:lnTo>
                      <a:pt x="1072" y="143"/>
                    </a:lnTo>
                    <a:lnTo>
                      <a:pt x="1080" y="147"/>
                    </a:lnTo>
                    <a:lnTo>
                      <a:pt x="1084" y="149"/>
                    </a:lnTo>
                    <a:lnTo>
                      <a:pt x="1088" y="150"/>
                    </a:lnTo>
                    <a:lnTo>
                      <a:pt x="1092" y="151"/>
                    </a:lnTo>
                    <a:lnTo>
                      <a:pt x="1096" y="152"/>
                    </a:lnTo>
                    <a:lnTo>
                      <a:pt x="1100" y="153"/>
                    </a:lnTo>
                    <a:lnTo>
                      <a:pt x="1104" y="155"/>
                    </a:lnTo>
                    <a:lnTo>
                      <a:pt x="1109" y="155"/>
                    </a:lnTo>
                    <a:lnTo>
                      <a:pt x="1113" y="155"/>
                    </a:lnTo>
                    <a:lnTo>
                      <a:pt x="1121" y="155"/>
                    </a:lnTo>
                    <a:lnTo>
                      <a:pt x="1128" y="153"/>
                    </a:lnTo>
                    <a:lnTo>
                      <a:pt x="1135" y="151"/>
                    </a:lnTo>
                    <a:lnTo>
                      <a:pt x="1142" y="149"/>
                    </a:lnTo>
                    <a:lnTo>
                      <a:pt x="1149" y="147"/>
                    </a:lnTo>
                    <a:lnTo>
                      <a:pt x="1155" y="144"/>
                    </a:lnTo>
                    <a:lnTo>
                      <a:pt x="1159" y="141"/>
                    </a:lnTo>
                    <a:lnTo>
                      <a:pt x="1164" y="137"/>
                    </a:lnTo>
                    <a:lnTo>
                      <a:pt x="1164" y="106"/>
                    </a:lnTo>
                    <a:lnTo>
                      <a:pt x="1113" y="106"/>
                    </a:lnTo>
                    <a:close/>
                    <a:moveTo>
                      <a:pt x="1217" y="173"/>
                    </a:moveTo>
                    <a:lnTo>
                      <a:pt x="1217" y="48"/>
                    </a:lnTo>
                    <a:lnTo>
                      <a:pt x="1235" y="48"/>
                    </a:lnTo>
                    <a:lnTo>
                      <a:pt x="1235" y="68"/>
                    </a:lnTo>
                    <a:lnTo>
                      <a:pt x="1238" y="62"/>
                    </a:lnTo>
                    <a:lnTo>
                      <a:pt x="1242" y="57"/>
                    </a:lnTo>
                    <a:lnTo>
                      <a:pt x="1245" y="54"/>
                    </a:lnTo>
                    <a:lnTo>
                      <a:pt x="1249" y="51"/>
                    </a:lnTo>
                    <a:lnTo>
                      <a:pt x="1252" y="50"/>
                    </a:lnTo>
                    <a:lnTo>
                      <a:pt x="1255" y="48"/>
                    </a:lnTo>
                    <a:lnTo>
                      <a:pt x="1258" y="47"/>
                    </a:lnTo>
                    <a:lnTo>
                      <a:pt x="1263" y="47"/>
                    </a:lnTo>
                    <a:lnTo>
                      <a:pt x="1268" y="47"/>
                    </a:lnTo>
                    <a:lnTo>
                      <a:pt x="1273" y="48"/>
                    </a:lnTo>
                    <a:lnTo>
                      <a:pt x="1280" y="51"/>
                    </a:lnTo>
                    <a:lnTo>
                      <a:pt x="1285" y="53"/>
                    </a:lnTo>
                    <a:lnTo>
                      <a:pt x="1278" y="72"/>
                    </a:lnTo>
                    <a:lnTo>
                      <a:pt x="1273" y="70"/>
                    </a:lnTo>
                    <a:lnTo>
                      <a:pt x="1270" y="69"/>
                    </a:lnTo>
                    <a:lnTo>
                      <a:pt x="1266" y="68"/>
                    </a:lnTo>
                    <a:lnTo>
                      <a:pt x="1261" y="68"/>
                    </a:lnTo>
                    <a:lnTo>
                      <a:pt x="1258" y="68"/>
                    </a:lnTo>
                    <a:lnTo>
                      <a:pt x="1255" y="69"/>
                    </a:lnTo>
                    <a:lnTo>
                      <a:pt x="1252" y="70"/>
                    </a:lnTo>
                    <a:lnTo>
                      <a:pt x="1250" y="72"/>
                    </a:lnTo>
                    <a:lnTo>
                      <a:pt x="1246" y="74"/>
                    </a:lnTo>
                    <a:lnTo>
                      <a:pt x="1244" y="76"/>
                    </a:lnTo>
                    <a:lnTo>
                      <a:pt x="1243" y="80"/>
                    </a:lnTo>
                    <a:lnTo>
                      <a:pt x="1241" y="83"/>
                    </a:lnTo>
                    <a:lnTo>
                      <a:pt x="1240" y="88"/>
                    </a:lnTo>
                    <a:lnTo>
                      <a:pt x="1239" y="95"/>
                    </a:lnTo>
                    <a:lnTo>
                      <a:pt x="1238" y="101"/>
                    </a:lnTo>
                    <a:lnTo>
                      <a:pt x="1238" y="107"/>
                    </a:lnTo>
                    <a:lnTo>
                      <a:pt x="1238" y="173"/>
                    </a:lnTo>
                    <a:lnTo>
                      <a:pt x="1217" y="1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5" name="Freeform 181"/>
              <p:cNvSpPr>
                <a:spLocks noEditPoints="1"/>
              </p:cNvSpPr>
              <p:nvPr/>
            </p:nvSpPr>
            <p:spPr bwMode="auto">
              <a:xfrm>
                <a:off x="3448" y="1965"/>
                <a:ext cx="1864" cy="205"/>
              </a:xfrm>
              <a:custGeom>
                <a:avLst/>
                <a:gdLst>
                  <a:gd name="T0" fmla="*/ 1530 w 3728"/>
                  <a:gd name="T1" fmla="*/ 128 h 411"/>
                  <a:gd name="T2" fmla="*/ 1610 w 3728"/>
                  <a:gd name="T3" fmla="*/ 97 h 411"/>
                  <a:gd name="T4" fmla="*/ 1554 w 3728"/>
                  <a:gd name="T5" fmla="*/ 83 h 411"/>
                  <a:gd name="T6" fmla="*/ 1622 w 3728"/>
                  <a:gd name="T7" fmla="*/ 55 h 411"/>
                  <a:gd name="T8" fmla="*/ 1621 w 3728"/>
                  <a:gd name="T9" fmla="*/ 173 h 411"/>
                  <a:gd name="T10" fmla="*/ 1553 w 3728"/>
                  <a:gd name="T11" fmla="*/ 130 h 411"/>
                  <a:gd name="T12" fmla="*/ 1607 w 3728"/>
                  <a:gd name="T13" fmla="*/ 142 h 411"/>
                  <a:gd name="T14" fmla="*/ 1736 w 3728"/>
                  <a:gd name="T15" fmla="*/ 48 h 411"/>
                  <a:gd name="T16" fmla="*/ 1745 w 3728"/>
                  <a:gd name="T17" fmla="*/ 84 h 411"/>
                  <a:gd name="T18" fmla="*/ 1843 w 3728"/>
                  <a:gd name="T19" fmla="*/ 155 h 411"/>
                  <a:gd name="T20" fmla="*/ 1787 w 3728"/>
                  <a:gd name="T21" fmla="*/ 48 h 411"/>
                  <a:gd name="T22" fmla="*/ 1834 w 3728"/>
                  <a:gd name="T23" fmla="*/ 155 h 411"/>
                  <a:gd name="T24" fmla="*/ 2178 w 3728"/>
                  <a:gd name="T25" fmla="*/ 12 h 411"/>
                  <a:gd name="T26" fmla="*/ 2134 w 3728"/>
                  <a:gd name="T27" fmla="*/ 104 h 411"/>
                  <a:gd name="T28" fmla="*/ 2159 w 3728"/>
                  <a:gd name="T29" fmla="*/ 26 h 411"/>
                  <a:gd name="T30" fmla="*/ 2229 w 3728"/>
                  <a:gd name="T31" fmla="*/ 165 h 411"/>
                  <a:gd name="T32" fmla="*/ 2266 w 3728"/>
                  <a:gd name="T33" fmla="*/ 102 h 411"/>
                  <a:gd name="T34" fmla="*/ 2274 w 3728"/>
                  <a:gd name="T35" fmla="*/ 68 h 411"/>
                  <a:gd name="T36" fmla="*/ 2271 w 3728"/>
                  <a:gd name="T37" fmla="*/ 47 h 411"/>
                  <a:gd name="T38" fmla="*/ 2326 w 3728"/>
                  <a:gd name="T39" fmla="*/ 142 h 411"/>
                  <a:gd name="T40" fmla="*/ 2268 w 3728"/>
                  <a:gd name="T41" fmla="*/ 122 h 411"/>
                  <a:gd name="T42" fmla="*/ 2264 w 3728"/>
                  <a:gd name="T43" fmla="*/ 155 h 411"/>
                  <a:gd name="T44" fmla="*/ 2385 w 3728"/>
                  <a:gd name="T45" fmla="*/ 197 h 411"/>
                  <a:gd name="T46" fmla="*/ 2417 w 3728"/>
                  <a:gd name="T47" fmla="*/ 171 h 411"/>
                  <a:gd name="T48" fmla="*/ 2359 w 3728"/>
                  <a:gd name="T49" fmla="*/ 71 h 411"/>
                  <a:gd name="T50" fmla="*/ 2457 w 3728"/>
                  <a:gd name="T51" fmla="*/ 178 h 411"/>
                  <a:gd name="T52" fmla="*/ 2356 w 3728"/>
                  <a:gd name="T53" fmla="*/ 197 h 411"/>
                  <a:gd name="T54" fmla="*/ 2436 w 3728"/>
                  <a:gd name="T55" fmla="*/ 100 h 411"/>
                  <a:gd name="T56" fmla="*/ 2490 w 3728"/>
                  <a:gd name="T57" fmla="*/ 23 h 411"/>
                  <a:gd name="T58" fmla="*/ 2616 w 3728"/>
                  <a:gd name="T59" fmla="*/ 50 h 411"/>
                  <a:gd name="T60" fmla="*/ 2619 w 3728"/>
                  <a:gd name="T61" fmla="*/ 81 h 411"/>
                  <a:gd name="T62" fmla="*/ 2691 w 3728"/>
                  <a:gd name="T63" fmla="*/ 183 h 411"/>
                  <a:gd name="T64" fmla="*/ 2754 w 3728"/>
                  <a:gd name="T65" fmla="*/ 159 h 411"/>
                  <a:gd name="T66" fmla="*/ 2666 w 3728"/>
                  <a:gd name="T67" fmla="*/ 111 h 411"/>
                  <a:gd name="T68" fmla="*/ 2754 w 3728"/>
                  <a:gd name="T69" fmla="*/ 66 h 411"/>
                  <a:gd name="T70" fmla="*/ 2694 w 3728"/>
                  <a:gd name="T71" fmla="*/ 217 h 411"/>
                  <a:gd name="T72" fmla="*/ 2745 w 3728"/>
                  <a:gd name="T73" fmla="*/ 143 h 411"/>
                  <a:gd name="T74" fmla="*/ 2687 w 3728"/>
                  <a:gd name="T75" fmla="*/ 110 h 411"/>
                  <a:gd name="T76" fmla="*/ 2913 w 3728"/>
                  <a:gd name="T77" fmla="*/ 168 h 411"/>
                  <a:gd name="T78" fmla="*/ 2917 w 3728"/>
                  <a:gd name="T79" fmla="*/ 6 h 411"/>
                  <a:gd name="T80" fmla="*/ 2988 w 3728"/>
                  <a:gd name="T81" fmla="*/ 47 h 411"/>
                  <a:gd name="T82" fmla="*/ 2894 w 3728"/>
                  <a:gd name="T83" fmla="*/ 62 h 411"/>
                  <a:gd name="T84" fmla="*/ 2984 w 3728"/>
                  <a:gd name="T85" fmla="*/ 138 h 411"/>
                  <a:gd name="T86" fmla="*/ 3131 w 3728"/>
                  <a:gd name="T87" fmla="*/ 56 h 411"/>
                  <a:gd name="T88" fmla="*/ 3090 w 3728"/>
                  <a:gd name="T89" fmla="*/ 69 h 411"/>
                  <a:gd name="T90" fmla="*/ 3219 w 3728"/>
                  <a:gd name="T91" fmla="*/ 174 h 411"/>
                  <a:gd name="T92" fmla="*/ 3197 w 3728"/>
                  <a:gd name="T93" fmla="*/ 107 h 411"/>
                  <a:gd name="T94" fmla="*/ 3254 w 3728"/>
                  <a:gd name="T95" fmla="*/ 77 h 411"/>
                  <a:gd name="T96" fmla="*/ 3192 w 3728"/>
                  <a:gd name="T97" fmla="*/ 56 h 411"/>
                  <a:gd name="T98" fmla="*/ 3279 w 3728"/>
                  <a:gd name="T99" fmla="*/ 82 h 411"/>
                  <a:gd name="T100" fmla="*/ 3246 w 3728"/>
                  <a:gd name="T101" fmla="*/ 118 h 411"/>
                  <a:gd name="T102" fmla="*/ 3194 w 3728"/>
                  <a:gd name="T103" fmla="*/ 148 h 411"/>
                  <a:gd name="T104" fmla="*/ 3311 w 3728"/>
                  <a:gd name="T105" fmla="*/ 48 h 411"/>
                  <a:gd name="T106" fmla="*/ 3406 w 3728"/>
                  <a:gd name="T107" fmla="*/ 69 h 411"/>
                  <a:gd name="T108" fmla="*/ 3368 w 3728"/>
                  <a:gd name="T109" fmla="*/ 68 h 411"/>
                  <a:gd name="T110" fmla="*/ 3484 w 3728"/>
                  <a:gd name="T111" fmla="*/ 51 h 411"/>
                  <a:gd name="T112" fmla="*/ 3542 w 3728"/>
                  <a:gd name="T113" fmla="*/ 173 h 411"/>
                  <a:gd name="T114" fmla="*/ 3465 w 3728"/>
                  <a:gd name="T115" fmla="*/ 88 h 411"/>
                  <a:gd name="T116" fmla="*/ 3613 w 3728"/>
                  <a:gd name="T117" fmla="*/ 173 h 411"/>
                  <a:gd name="T118" fmla="*/ 3613 w 3728"/>
                  <a:gd name="T119" fmla="*/ 48 h 411"/>
                  <a:gd name="T120" fmla="*/ 3588 w 3728"/>
                  <a:gd name="T121" fmla="*/ 125 h 411"/>
                  <a:gd name="T122" fmla="*/ 3656 w 3728"/>
                  <a:gd name="T123" fmla="*/ 81 h 411"/>
                  <a:gd name="T124" fmla="*/ 0 w 3728"/>
                  <a:gd name="T125" fmla="*/ 24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8" h="411">
                    <a:moveTo>
                      <a:pt x="1616" y="159"/>
                    </a:moveTo>
                    <a:lnTo>
                      <a:pt x="1609" y="163"/>
                    </a:lnTo>
                    <a:lnTo>
                      <a:pt x="1604" y="166"/>
                    </a:lnTo>
                    <a:lnTo>
                      <a:pt x="1597" y="170"/>
                    </a:lnTo>
                    <a:lnTo>
                      <a:pt x="1592" y="172"/>
                    </a:lnTo>
                    <a:lnTo>
                      <a:pt x="1587" y="173"/>
                    </a:lnTo>
                    <a:lnTo>
                      <a:pt x="1581" y="173"/>
                    </a:lnTo>
                    <a:lnTo>
                      <a:pt x="1576" y="174"/>
                    </a:lnTo>
                    <a:lnTo>
                      <a:pt x="1569" y="174"/>
                    </a:lnTo>
                    <a:lnTo>
                      <a:pt x="1560" y="174"/>
                    </a:lnTo>
                    <a:lnTo>
                      <a:pt x="1552" y="172"/>
                    </a:lnTo>
                    <a:lnTo>
                      <a:pt x="1545" y="170"/>
                    </a:lnTo>
                    <a:lnTo>
                      <a:pt x="1538" y="165"/>
                    </a:lnTo>
                    <a:lnTo>
                      <a:pt x="1534" y="160"/>
                    </a:lnTo>
                    <a:lnTo>
                      <a:pt x="1531" y="155"/>
                    </a:lnTo>
                    <a:lnTo>
                      <a:pt x="1528" y="148"/>
                    </a:lnTo>
                    <a:lnTo>
                      <a:pt x="1527" y="141"/>
                    </a:lnTo>
                    <a:lnTo>
                      <a:pt x="1527" y="136"/>
                    </a:lnTo>
                    <a:lnTo>
                      <a:pt x="1528" y="132"/>
                    </a:lnTo>
                    <a:lnTo>
                      <a:pt x="1530" y="128"/>
                    </a:lnTo>
                    <a:lnTo>
                      <a:pt x="1532" y="125"/>
                    </a:lnTo>
                    <a:lnTo>
                      <a:pt x="1534" y="120"/>
                    </a:lnTo>
                    <a:lnTo>
                      <a:pt x="1536" y="117"/>
                    </a:lnTo>
                    <a:lnTo>
                      <a:pt x="1539" y="115"/>
                    </a:lnTo>
                    <a:lnTo>
                      <a:pt x="1542" y="113"/>
                    </a:lnTo>
                    <a:lnTo>
                      <a:pt x="1546" y="111"/>
                    </a:lnTo>
                    <a:lnTo>
                      <a:pt x="1550" y="108"/>
                    </a:lnTo>
                    <a:lnTo>
                      <a:pt x="1553" y="107"/>
                    </a:lnTo>
                    <a:lnTo>
                      <a:pt x="1558" y="105"/>
                    </a:lnTo>
                    <a:lnTo>
                      <a:pt x="1561" y="104"/>
                    </a:lnTo>
                    <a:lnTo>
                      <a:pt x="1565" y="103"/>
                    </a:lnTo>
                    <a:lnTo>
                      <a:pt x="1570" y="103"/>
                    </a:lnTo>
                    <a:lnTo>
                      <a:pt x="1576" y="102"/>
                    </a:lnTo>
                    <a:lnTo>
                      <a:pt x="1582" y="102"/>
                    </a:lnTo>
                    <a:lnTo>
                      <a:pt x="1588" y="101"/>
                    </a:lnTo>
                    <a:lnTo>
                      <a:pt x="1593" y="100"/>
                    </a:lnTo>
                    <a:lnTo>
                      <a:pt x="1598" y="99"/>
                    </a:lnTo>
                    <a:lnTo>
                      <a:pt x="1603" y="99"/>
                    </a:lnTo>
                    <a:lnTo>
                      <a:pt x="1606" y="98"/>
                    </a:lnTo>
                    <a:lnTo>
                      <a:pt x="1610" y="97"/>
                    </a:lnTo>
                    <a:lnTo>
                      <a:pt x="1613" y="96"/>
                    </a:lnTo>
                    <a:lnTo>
                      <a:pt x="1613" y="93"/>
                    </a:lnTo>
                    <a:lnTo>
                      <a:pt x="1613" y="92"/>
                    </a:lnTo>
                    <a:lnTo>
                      <a:pt x="1613" y="91"/>
                    </a:lnTo>
                    <a:lnTo>
                      <a:pt x="1613" y="90"/>
                    </a:lnTo>
                    <a:lnTo>
                      <a:pt x="1613" y="85"/>
                    </a:lnTo>
                    <a:lnTo>
                      <a:pt x="1612" y="81"/>
                    </a:lnTo>
                    <a:lnTo>
                      <a:pt x="1610" y="77"/>
                    </a:lnTo>
                    <a:lnTo>
                      <a:pt x="1607" y="74"/>
                    </a:lnTo>
                    <a:lnTo>
                      <a:pt x="1603" y="71"/>
                    </a:lnTo>
                    <a:lnTo>
                      <a:pt x="1597" y="69"/>
                    </a:lnTo>
                    <a:lnTo>
                      <a:pt x="1591" y="68"/>
                    </a:lnTo>
                    <a:lnTo>
                      <a:pt x="1583" y="68"/>
                    </a:lnTo>
                    <a:lnTo>
                      <a:pt x="1577" y="68"/>
                    </a:lnTo>
                    <a:lnTo>
                      <a:pt x="1572" y="69"/>
                    </a:lnTo>
                    <a:lnTo>
                      <a:pt x="1566" y="70"/>
                    </a:lnTo>
                    <a:lnTo>
                      <a:pt x="1562" y="72"/>
                    </a:lnTo>
                    <a:lnTo>
                      <a:pt x="1559" y="75"/>
                    </a:lnTo>
                    <a:lnTo>
                      <a:pt x="1556" y="78"/>
                    </a:lnTo>
                    <a:lnTo>
                      <a:pt x="1554" y="83"/>
                    </a:lnTo>
                    <a:lnTo>
                      <a:pt x="1552" y="88"/>
                    </a:lnTo>
                    <a:lnTo>
                      <a:pt x="1532" y="84"/>
                    </a:lnTo>
                    <a:lnTo>
                      <a:pt x="1533" y="77"/>
                    </a:lnTo>
                    <a:lnTo>
                      <a:pt x="1535" y="72"/>
                    </a:lnTo>
                    <a:lnTo>
                      <a:pt x="1537" y="68"/>
                    </a:lnTo>
                    <a:lnTo>
                      <a:pt x="1540" y="63"/>
                    </a:lnTo>
                    <a:lnTo>
                      <a:pt x="1544" y="59"/>
                    </a:lnTo>
                    <a:lnTo>
                      <a:pt x="1549" y="56"/>
                    </a:lnTo>
                    <a:lnTo>
                      <a:pt x="1553" y="54"/>
                    </a:lnTo>
                    <a:lnTo>
                      <a:pt x="1560" y="52"/>
                    </a:lnTo>
                    <a:lnTo>
                      <a:pt x="1566" y="50"/>
                    </a:lnTo>
                    <a:lnTo>
                      <a:pt x="1573" y="48"/>
                    </a:lnTo>
                    <a:lnTo>
                      <a:pt x="1580" y="47"/>
                    </a:lnTo>
                    <a:lnTo>
                      <a:pt x="1588" y="47"/>
                    </a:lnTo>
                    <a:lnTo>
                      <a:pt x="1595" y="47"/>
                    </a:lnTo>
                    <a:lnTo>
                      <a:pt x="1603" y="48"/>
                    </a:lnTo>
                    <a:lnTo>
                      <a:pt x="1608" y="50"/>
                    </a:lnTo>
                    <a:lnTo>
                      <a:pt x="1613" y="51"/>
                    </a:lnTo>
                    <a:lnTo>
                      <a:pt x="1618" y="53"/>
                    </a:lnTo>
                    <a:lnTo>
                      <a:pt x="1622" y="55"/>
                    </a:lnTo>
                    <a:lnTo>
                      <a:pt x="1625" y="57"/>
                    </a:lnTo>
                    <a:lnTo>
                      <a:pt x="1629" y="60"/>
                    </a:lnTo>
                    <a:lnTo>
                      <a:pt x="1631" y="63"/>
                    </a:lnTo>
                    <a:lnTo>
                      <a:pt x="1632" y="67"/>
                    </a:lnTo>
                    <a:lnTo>
                      <a:pt x="1634" y="70"/>
                    </a:lnTo>
                    <a:lnTo>
                      <a:pt x="1635" y="74"/>
                    </a:lnTo>
                    <a:lnTo>
                      <a:pt x="1635" y="77"/>
                    </a:lnTo>
                    <a:lnTo>
                      <a:pt x="1636" y="82"/>
                    </a:lnTo>
                    <a:lnTo>
                      <a:pt x="1636" y="87"/>
                    </a:lnTo>
                    <a:lnTo>
                      <a:pt x="1636" y="92"/>
                    </a:lnTo>
                    <a:lnTo>
                      <a:pt x="1636" y="119"/>
                    </a:lnTo>
                    <a:lnTo>
                      <a:pt x="1636" y="132"/>
                    </a:lnTo>
                    <a:lnTo>
                      <a:pt x="1636" y="142"/>
                    </a:lnTo>
                    <a:lnTo>
                      <a:pt x="1636" y="150"/>
                    </a:lnTo>
                    <a:lnTo>
                      <a:pt x="1637" y="156"/>
                    </a:lnTo>
                    <a:lnTo>
                      <a:pt x="1637" y="160"/>
                    </a:lnTo>
                    <a:lnTo>
                      <a:pt x="1638" y="164"/>
                    </a:lnTo>
                    <a:lnTo>
                      <a:pt x="1640" y="168"/>
                    </a:lnTo>
                    <a:lnTo>
                      <a:pt x="1641" y="173"/>
                    </a:lnTo>
                    <a:lnTo>
                      <a:pt x="1621" y="173"/>
                    </a:lnTo>
                    <a:lnTo>
                      <a:pt x="1619" y="170"/>
                    </a:lnTo>
                    <a:lnTo>
                      <a:pt x="1617" y="166"/>
                    </a:lnTo>
                    <a:lnTo>
                      <a:pt x="1616" y="163"/>
                    </a:lnTo>
                    <a:lnTo>
                      <a:pt x="1616" y="159"/>
                    </a:lnTo>
                    <a:close/>
                    <a:moveTo>
                      <a:pt x="1613" y="116"/>
                    </a:moveTo>
                    <a:lnTo>
                      <a:pt x="1610" y="117"/>
                    </a:lnTo>
                    <a:lnTo>
                      <a:pt x="1607" y="117"/>
                    </a:lnTo>
                    <a:lnTo>
                      <a:pt x="1603" y="118"/>
                    </a:lnTo>
                    <a:lnTo>
                      <a:pt x="1599" y="119"/>
                    </a:lnTo>
                    <a:lnTo>
                      <a:pt x="1594" y="120"/>
                    </a:lnTo>
                    <a:lnTo>
                      <a:pt x="1590" y="120"/>
                    </a:lnTo>
                    <a:lnTo>
                      <a:pt x="1583" y="121"/>
                    </a:lnTo>
                    <a:lnTo>
                      <a:pt x="1578" y="122"/>
                    </a:lnTo>
                    <a:lnTo>
                      <a:pt x="1572" y="123"/>
                    </a:lnTo>
                    <a:lnTo>
                      <a:pt x="1567" y="123"/>
                    </a:lnTo>
                    <a:lnTo>
                      <a:pt x="1563" y="125"/>
                    </a:lnTo>
                    <a:lnTo>
                      <a:pt x="1560" y="126"/>
                    </a:lnTo>
                    <a:lnTo>
                      <a:pt x="1558" y="127"/>
                    </a:lnTo>
                    <a:lnTo>
                      <a:pt x="1555" y="128"/>
                    </a:lnTo>
                    <a:lnTo>
                      <a:pt x="1553" y="130"/>
                    </a:lnTo>
                    <a:lnTo>
                      <a:pt x="1551" y="131"/>
                    </a:lnTo>
                    <a:lnTo>
                      <a:pt x="1550" y="133"/>
                    </a:lnTo>
                    <a:lnTo>
                      <a:pt x="1549" y="135"/>
                    </a:lnTo>
                    <a:lnTo>
                      <a:pt x="1548" y="137"/>
                    </a:lnTo>
                    <a:lnTo>
                      <a:pt x="1548" y="140"/>
                    </a:lnTo>
                    <a:lnTo>
                      <a:pt x="1548" y="143"/>
                    </a:lnTo>
                    <a:lnTo>
                      <a:pt x="1550" y="145"/>
                    </a:lnTo>
                    <a:lnTo>
                      <a:pt x="1551" y="148"/>
                    </a:lnTo>
                    <a:lnTo>
                      <a:pt x="1554" y="150"/>
                    </a:lnTo>
                    <a:lnTo>
                      <a:pt x="1558" y="152"/>
                    </a:lnTo>
                    <a:lnTo>
                      <a:pt x="1563" y="153"/>
                    </a:lnTo>
                    <a:lnTo>
                      <a:pt x="1567" y="155"/>
                    </a:lnTo>
                    <a:lnTo>
                      <a:pt x="1574" y="155"/>
                    </a:lnTo>
                    <a:lnTo>
                      <a:pt x="1580" y="155"/>
                    </a:lnTo>
                    <a:lnTo>
                      <a:pt x="1585" y="153"/>
                    </a:lnTo>
                    <a:lnTo>
                      <a:pt x="1591" y="152"/>
                    </a:lnTo>
                    <a:lnTo>
                      <a:pt x="1595" y="150"/>
                    </a:lnTo>
                    <a:lnTo>
                      <a:pt x="1599" y="148"/>
                    </a:lnTo>
                    <a:lnTo>
                      <a:pt x="1604" y="145"/>
                    </a:lnTo>
                    <a:lnTo>
                      <a:pt x="1607" y="142"/>
                    </a:lnTo>
                    <a:lnTo>
                      <a:pt x="1610" y="137"/>
                    </a:lnTo>
                    <a:lnTo>
                      <a:pt x="1611" y="134"/>
                    </a:lnTo>
                    <a:lnTo>
                      <a:pt x="1612" y="131"/>
                    </a:lnTo>
                    <a:lnTo>
                      <a:pt x="1613" y="127"/>
                    </a:lnTo>
                    <a:lnTo>
                      <a:pt x="1613" y="121"/>
                    </a:lnTo>
                    <a:lnTo>
                      <a:pt x="1613" y="116"/>
                    </a:lnTo>
                    <a:close/>
                    <a:moveTo>
                      <a:pt x="1667" y="173"/>
                    </a:moveTo>
                    <a:lnTo>
                      <a:pt x="1667" y="48"/>
                    </a:lnTo>
                    <a:lnTo>
                      <a:pt x="1688" y="48"/>
                    </a:lnTo>
                    <a:lnTo>
                      <a:pt x="1688" y="67"/>
                    </a:lnTo>
                    <a:lnTo>
                      <a:pt x="1691" y="62"/>
                    </a:lnTo>
                    <a:lnTo>
                      <a:pt x="1695" y="58"/>
                    </a:lnTo>
                    <a:lnTo>
                      <a:pt x="1699" y="55"/>
                    </a:lnTo>
                    <a:lnTo>
                      <a:pt x="1704" y="52"/>
                    </a:lnTo>
                    <a:lnTo>
                      <a:pt x="1708" y="51"/>
                    </a:lnTo>
                    <a:lnTo>
                      <a:pt x="1713" y="48"/>
                    </a:lnTo>
                    <a:lnTo>
                      <a:pt x="1720" y="47"/>
                    </a:lnTo>
                    <a:lnTo>
                      <a:pt x="1725" y="47"/>
                    </a:lnTo>
                    <a:lnTo>
                      <a:pt x="1731" y="47"/>
                    </a:lnTo>
                    <a:lnTo>
                      <a:pt x="1736" y="48"/>
                    </a:lnTo>
                    <a:lnTo>
                      <a:pt x="1740" y="50"/>
                    </a:lnTo>
                    <a:lnTo>
                      <a:pt x="1746" y="51"/>
                    </a:lnTo>
                    <a:lnTo>
                      <a:pt x="1750" y="53"/>
                    </a:lnTo>
                    <a:lnTo>
                      <a:pt x="1753" y="56"/>
                    </a:lnTo>
                    <a:lnTo>
                      <a:pt x="1756" y="58"/>
                    </a:lnTo>
                    <a:lnTo>
                      <a:pt x="1759" y="61"/>
                    </a:lnTo>
                    <a:lnTo>
                      <a:pt x="1761" y="65"/>
                    </a:lnTo>
                    <a:lnTo>
                      <a:pt x="1763" y="69"/>
                    </a:lnTo>
                    <a:lnTo>
                      <a:pt x="1764" y="73"/>
                    </a:lnTo>
                    <a:lnTo>
                      <a:pt x="1765" y="77"/>
                    </a:lnTo>
                    <a:lnTo>
                      <a:pt x="1766" y="81"/>
                    </a:lnTo>
                    <a:lnTo>
                      <a:pt x="1766" y="85"/>
                    </a:lnTo>
                    <a:lnTo>
                      <a:pt x="1766" y="91"/>
                    </a:lnTo>
                    <a:lnTo>
                      <a:pt x="1766" y="98"/>
                    </a:lnTo>
                    <a:lnTo>
                      <a:pt x="1766" y="173"/>
                    </a:lnTo>
                    <a:lnTo>
                      <a:pt x="1746" y="173"/>
                    </a:lnTo>
                    <a:lnTo>
                      <a:pt x="1746" y="100"/>
                    </a:lnTo>
                    <a:lnTo>
                      <a:pt x="1746" y="93"/>
                    </a:lnTo>
                    <a:lnTo>
                      <a:pt x="1745" y="88"/>
                    </a:lnTo>
                    <a:lnTo>
                      <a:pt x="1745" y="84"/>
                    </a:lnTo>
                    <a:lnTo>
                      <a:pt x="1744" y="81"/>
                    </a:lnTo>
                    <a:lnTo>
                      <a:pt x="1741" y="78"/>
                    </a:lnTo>
                    <a:lnTo>
                      <a:pt x="1739" y="75"/>
                    </a:lnTo>
                    <a:lnTo>
                      <a:pt x="1737" y="73"/>
                    </a:lnTo>
                    <a:lnTo>
                      <a:pt x="1735" y="71"/>
                    </a:lnTo>
                    <a:lnTo>
                      <a:pt x="1732" y="70"/>
                    </a:lnTo>
                    <a:lnTo>
                      <a:pt x="1727" y="69"/>
                    </a:lnTo>
                    <a:lnTo>
                      <a:pt x="1724" y="68"/>
                    </a:lnTo>
                    <a:lnTo>
                      <a:pt x="1720" y="68"/>
                    </a:lnTo>
                    <a:lnTo>
                      <a:pt x="1713" y="68"/>
                    </a:lnTo>
                    <a:lnTo>
                      <a:pt x="1708" y="70"/>
                    </a:lnTo>
                    <a:lnTo>
                      <a:pt x="1703" y="72"/>
                    </a:lnTo>
                    <a:lnTo>
                      <a:pt x="1697" y="75"/>
                    </a:lnTo>
                    <a:lnTo>
                      <a:pt x="1693" y="81"/>
                    </a:lnTo>
                    <a:lnTo>
                      <a:pt x="1690" y="88"/>
                    </a:lnTo>
                    <a:lnTo>
                      <a:pt x="1689" y="97"/>
                    </a:lnTo>
                    <a:lnTo>
                      <a:pt x="1688" y="107"/>
                    </a:lnTo>
                    <a:lnTo>
                      <a:pt x="1688" y="173"/>
                    </a:lnTo>
                    <a:lnTo>
                      <a:pt x="1667" y="173"/>
                    </a:lnTo>
                    <a:close/>
                    <a:moveTo>
                      <a:pt x="1843" y="155"/>
                    </a:moveTo>
                    <a:lnTo>
                      <a:pt x="1846" y="173"/>
                    </a:lnTo>
                    <a:lnTo>
                      <a:pt x="1841" y="174"/>
                    </a:lnTo>
                    <a:lnTo>
                      <a:pt x="1838" y="174"/>
                    </a:lnTo>
                    <a:lnTo>
                      <a:pt x="1834" y="174"/>
                    </a:lnTo>
                    <a:lnTo>
                      <a:pt x="1831" y="174"/>
                    </a:lnTo>
                    <a:lnTo>
                      <a:pt x="1825" y="174"/>
                    </a:lnTo>
                    <a:lnTo>
                      <a:pt x="1820" y="173"/>
                    </a:lnTo>
                    <a:lnTo>
                      <a:pt x="1816" y="173"/>
                    </a:lnTo>
                    <a:lnTo>
                      <a:pt x="1812" y="172"/>
                    </a:lnTo>
                    <a:lnTo>
                      <a:pt x="1809" y="170"/>
                    </a:lnTo>
                    <a:lnTo>
                      <a:pt x="1807" y="167"/>
                    </a:lnTo>
                    <a:lnTo>
                      <a:pt x="1806" y="165"/>
                    </a:lnTo>
                    <a:lnTo>
                      <a:pt x="1804" y="162"/>
                    </a:lnTo>
                    <a:lnTo>
                      <a:pt x="1803" y="159"/>
                    </a:lnTo>
                    <a:lnTo>
                      <a:pt x="1803" y="153"/>
                    </a:lnTo>
                    <a:lnTo>
                      <a:pt x="1802" y="147"/>
                    </a:lnTo>
                    <a:lnTo>
                      <a:pt x="1802" y="138"/>
                    </a:lnTo>
                    <a:lnTo>
                      <a:pt x="1802" y="69"/>
                    </a:lnTo>
                    <a:lnTo>
                      <a:pt x="1787" y="69"/>
                    </a:lnTo>
                    <a:lnTo>
                      <a:pt x="1787" y="48"/>
                    </a:lnTo>
                    <a:lnTo>
                      <a:pt x="1802" y="48"/>
                    </a:lnTo>
                    <a:lnTo>
                      <a:pt x="1802" y="18"/>
                    </a:lnTo>
                    <a:lnTo>
                      <a:pt x="1822" y="6"/>
                    </a:lnTo>
                    <a:lnTo>
                      <a:pt x="1822" y="48"/>
                    </a:lnTo>
                    <a:lnTo>
                      <a:pt x="1843" y="48"/>
                    </a:lnTo>
                    <a:lnTo>
                      <a:pt x="1843" y="69"/>
                    </a:lnTo>
                    <a:lnTo>
                      <a:pt x="1822" y="69"/>
                    </a:lnTo>
                    <a:lnTo>
                      <a:pt x="1822" y="138"/>
                    </a:lnTo>
                    <a:lnTo>
                      <a:pt x="1822" y="143"/>
                    </a:lnTo>
                    <a:lnTo>
                      <a:pt x="1822" y="145"/>
                    </a:lnTo>
                    <a:lnTo>
                      <a:pt x="1822" y="148"/>
                    </a:lnTo>
                    <a:lnTo>
                      <a:pt x="1823" y="149"/>
                    </a:lnTo>
                    <a:lnTo>
                      <a:pt x="1824" y="150"/>
                    </a:lnTo>
                    <a:lnTo>
                      <a:pt x="1825" y="151"/>
                    </a:lnTo>
                    <a:lnTo>
                      <a:pt x="1825" y="152"/>
                    </a:lnTo>
                    <a:lnTo>
                      <a:pt x="1826" y="153"/>
                    </a:lnTo>
                    <a:lnTo>
                      <a:pt x="1829" y="155"/>
                    </a:lnTo>
                    <a:lnTo>
                      <a:pt x="1830" y="155"/>
                    </a:lnTo>
                    <a:lnTo>
                      <a:pt x="1832" y="155"/>
                    </a:lnTo>
                    <a:lnTo>
                      <a:pt x="1834" y="155"/>
                    </a:lnTo>
                    <a:lnTo>
                      <a:pt x="1836" y="155"/>
                    </a:lnTo>
                    <a:lnTo>
                      <a:pt x="1838" y="155"/>
                    </a:lnTo>
                    <a:lnTo>
                      <a:pt x="1840" y="155"/>
                    </a:lnTo>
                    <a:lnTo>
                      <a:pt x="1843" y="155"/>
                    </a:lnTo>
                    <a:close/>
                    <a:moveTo>
                      <a:pt x="1917" y="173"/>
                    </a:moveTo>
                    <a:lnTo>
                      <a:pt x="1966" y="2"/>
                    </a:lnTo>
                    <a:lnTo>
                      <a:pt x="1986" y="2"/>
                    </a:lnTo>
                    <a:lnTo>
                      <a:pt x="1935" y="173"/>
                    </a:lnTo>
                    <a:lnTo>
                      <a:pt x="1917" y="173"/>
                    </a:lnTo>
                    <a:close/>
                    <a:moveTo>
                      <a:pt x="2068" y="173"/>
                    </a:moveTo>
                    <a:lnTo>
                      <a:pt x="2068" y="2"/>
                    </a:lnTo>
                    <a:lnTo>
                      <a:pt x="2132" y="2"/>
                    </a:lnTo>
                    <a:lnTo>
                      <a:pt x="2139" y="2"/>
                    </a:lnTo>
                    <a:lnTo>
                      <a:pt x="2147" y="2"/>
                    </a:lnTo>
                    <a:lnTo>
                      <a:pt x="2152" y="3"/>
                    </a:lnTo>
                    <a:lnTo>
                      <a:pt x="2158" y="5"/>
                    </a:lnTo>
                    <a:lnTo>
                      <a:pt x="2163" y="6"/>
                    </a:lnTo>
                    <a:lnTo>
                      <a:pt x="2168" y="7"/>
                    </a:lnTo>
                    <a:lnTo>
                      <a:pt x="2174" y="9"/>
                    </a:lnTo>
                    <a:lnTo>
                      <a:pt x="2178" y="12"/>
                    </a:lnTo>
                    <a:lnTo>
                      <a:pt x="2182" y="15"/>
                    </a:lnTo>
                    <a:lnTo>
                      <a:pt x="2186" y="20"/>
                    </a:lnTo>
                    <a:lnTo>
                      <a:pt x="2189" y="24"/>
                    </a:lnTo>
                    <a:lnTo>
                      <a:pt x="2192" y="29"/>
                    </a:lnTo>
                    <a:lnTo>
                      <a:pt x="2194" y="35"/>
                    </a:lnTo>
                    <a:lnTo>
                      <a:pt x="2196" y="40"/>
                    </a:lnTo>
                    <a:lnTo>
                      <a:pt x="2197" y="46"/>
                    </a:lnTo>
                    <a:lnTo>
                      <a:pt x="2197" y="52"/>
                    </a:lnTo>
                    <a:lnTo>
                      <a:pt x="2196" y="62"/>
                    </a:lnTo>
                    <a:lnTo>
                      <a:pt x="2194" y="72"/>
                    </a:lnTo>
                    <a:lnTo>
                      <a:pt x="2189" y="82"/>
                    </a:lnTo>
                    <a:lnTo>
                      <a:pt x="2183" y="89"/>
                    </a:lnTo>
                    <a:lnTo>
                      <a:pt x="2179" y="92"/>
                    </a:lnTo>
                    <a:lnTo>
                      <a:pt x="2175" y="96"/>
                    </a:lnTo>
                    <a:lnTo>
                      <a:pt x="2169" y="99"/>
                    </a:lnTo>
                    <a:lnTo>
                      <a:pt x="2164" y="101"/>
                    </a:lnTo>
                    <a:lnTo>
                      <a:pt x="2158" y="102"/>
                    </a:lnTo>
                    <a:lnTo>
                      <a:pt x="2150" y="103"/>
                    </a:lnTo>
                    <a:lnTo>
                      <a:pt x="2143" y="104"/>
                    </a:lnTo>
                    <a:lnTo>
                      <a:pt x="2134" y="104"/>
                    </a:lnTo>
                    <a:lnTo>
                      <a:pt x="2091" y="104"/>
                    </a:lnTo>
                    <a:lnTo>
                      <a:pt x="2091" y="173"/>
                    </a:lnTo>
                    <a:lnTo>
                      <a:pt x="2068" y="173"/>
                    </a:lnTo>
                    <a:close/>
                    <a:moveTo>
                      <a:pt x="2091" y="84"/>
                    </a:moveTo>
                    <a:lnTo>
                      <a:pt x="2134" y="84"/>
                    </a:lnTo>
                    <a:lnTo>
                      <a:pt x="2145" y="84"/>
                    </a:lnTo>
                    <a:lnTo>
                      <a:pt x="2153" y="82"/>
                    </a:lnTo>
                    <a:lnTo>
                      <a:pt x="2160" y="80"/>
                    </a:lnTo>
                    <a:lnTo>
                      <a:pt x="2165" y="76"/>
                    </a:lnTo>
                    <a:lnTo>
                      <a:pt x="2169" y="72"/>
                    </a:lnTo>
                    <a:lnTo>
                      <a:pt x="2173" y="66"/>
                    </a:lnTo>
                    <a:lnTo>
                      <a:pt x="2174" y="60"/>
                    </a:lnTo>
                    <a:lnTo>
                      <a:pt x="2175" y="53"/>
                    </a:lnTo>
                    <a:lnTo>
                      <a:pt x="2175" y="47"/>
                    </a:lnTo>
                    <a:lnTo>
                      <a:pt x="2174" y="43"/>
                    </a:lnTo>
                    <a:lnTo>
                      <a:pt x="2172" y="39"/>
                    </a:lnTo>
                    <a:lnTo>
                      <a:pt x="2169" y="35"/>
                    </a:lnTo>
                    <a:lnTo>
                      <a:pt x="2166" y="31"/>
                    </a:lnTo>
                    <a:lnTo>
                      <a:pt x="2163" y="28"/>
                    </a:lnTo>
                    <a:lnTo>
                      <a:pt x="2159" y="26"/>
                    </a:lnTo>
                    <a:lnTo>
                      <a:pt x="2154" y="24"/>
                    </a:lnTo>
                    <a:lnTo>
                      <a:pt x="2151" y="24"/>
                    </a:lnTo>
                    <a:lnTo>
                      <a:pt x="2147" y="23"/>
                    </a:lnTo>
                    <a:lnTo>
                      <a:pt x="2140" y="23"/>
                    </a:lnTo>
                    <a:lnTo>
                      <a:pt x="2134" y="23"/>
                    </a:lnTo>
                    <a:lnTo>
                      <a:pt x="2091" y="23"/>
                    </a:lnTo>
                    <a:lnTo>
                      <a:pt x="2091" y="84"/>
                    </a:lnTo>
                    <a:close/>
                    <a:moveTo>
                      <a:pt x="2306" y="159"/>
                    </a:moveTo>
                    <a:lnTo>
                      <a:pt x="2300" y="163"/>
                    </a:lnTo>
                    <a:lnTo>
                      <a:pt x="2294" y="166"/>
                    </a:lnTo>
                    <a:lnTo>
                      <a:pt x="2288" y="170"/>
                    </a:lnTo>
                    <a:lnTo>
                      <a:pt x="2282" y="172"/>
                    </a:lnTo>
                    <a:lnTo>
                      <a:pt x="2277" y="173"/>
                    </a:lnTo>
                    <a:lnTo>
                      <a:pt x="2272" y="173"/>
                    </a:lnTo>
                    <a:lnTo>
                      <a:pt x="2266" y="174"/>
                    </a:lnTo>
                    <a:lnTo>
                      <a:pt x="2260" y="174"/>
                    </a:lnTo>
                    <a:lnTo>
                      <a:pt x="2250" y="174"/>
                    </a:lnTo>
                    <a:lnTo>
                      <a:pt x="2243" y="172"/>
                    </a:lnTo>
                    <a:lnTo>
                      <a:pt x="2235" y="170"/>
                    </a:lnTo>
                    <a:lnTo>
                      <a:pt x="2229" y="165"/>
                    </a:lnTo>
                    <a:lnTo>
                      <a:pt x="2224" y="160"/>
                    </a:lnTo>
                    <a:lnTo>
                      <a:pt x="2221" y="155"/>
                    </a:lnTo>
                    <a:lnTo>
                      <a:pt x="2219" y="148"/>
                    </a:lnTo>
                    <a:lnTo>
                      <a:pt x="2218" y="141"/>
                    </a:lnTo>
                    <a:lnTo>
                      <a:pt x="2218" y="136"/>
                    </a:lnTo>
                    <a:lnTo>
                      <a:pt x="2219" y="132"/>
                    </a:lnTo>
                    <a:lnTo>
                      <a:pt x="2220" y="128"/>
                    </a:lnTo>
                    <a:lnTo>
                      <a:pt x="2222" y="125"/>
                    </a:lnTo>
                    <a:lnTo>
                      <a:pt x="2224" y="120"/>
                    </a:lnTo>
                    <a:lnTo>
                      <a:pt x="2226" y="117"/>
                    </a:lnTo>
                    <a:lnTo>
                      <a:pt x="2230" y="115"/>
                    </a:lnTo>
                    <a:lnTo>
                      <a:pt x="2233" y="113"/>
                    </a:lnTo>
                    <a:lnTo>
                      <a:pt x="2236" y="111"/>
                    </a:lnTo>
                    <a:lnTo>
                      <a:pt x="2240" y="108"/>
                    </a:lnTo>
                    <a:lnTo>
                      <a:pt x="2244" y="107"/>
                    </a:lnTo>
                    <a:lnTo>
                      <a:pt x="2248" y="105"/>
                    </a:lnTo>
                    <a:lnTo>
                      <a:pt x="2251" y="104"/>
                    </a:lnTo>
                    <a:lnTo>
                      <a:pt x="2255" y="103"/>
                    </a:lnTo>
                    <a:lnTo>
                      <a:pt x="2261" y="103"/>
                    </a:lnTo>
                    <a:lnTo>
                      <a:pt x="2266" y="102"/>
                    </a:lnTo>
                    <a:lnTo>
                      <a:pt x="2273" y="102"/>
                    </a:lnTo>
                    <a:lnTo>
                      <a:pt x="2278" y="101"/>
                    </a:lnTo>
                    <a:lnTo>
                      <a:pt x="2283" y="100"/>
                    </a:lnTo>
                    <a:lnTo>
                      <a:pt x="2289" y="99"/>
                    </a:lnTo>
                    <a:lnTo>
                      <a:pt x="2293" y="99"/>
                    </a:lnTo>
                    <a:lnTo>
                      <a:pt x="2296" y="98"/>
                    </a:lnTo>
                    <a:lnTo>
                      <a:pt x="2301" y="97"/>
                    </a:lnTo>
                    <a:lnTo>
                      <a:pt x="2304" y="96"/>
                    </a:lnTo>
                    <a:lnTo>
                      <a:pt x="2304" y="93"/>
                    </a:lnTo>
                    <a:lnTo>
                      <a:pt x="2304" y="92"/>
                    </a:lnTo>
                    <a:lnTo>
                      <a:pt x="2304" y="91"/>
                    </a:lnTo>
                    <a:lnTo>
                      <a:pt x="2304" y="90"/>
                    </a:lnTo>
                    <a:lnTo>
                      <a:pt x="2304" y="85"/>
                    </a:lnTo>
                    <a:lnTo>
                      <a:pt x="2303" y="81"/>
                    </a:lnTo>
                    <a:lnTo>
                      <a:pt x="2301" y="77"/>
                    </a:lnTo>
                    <a:lnTo>
                      <a:pt x="2297" y="74"/>
                    </a:lnTo>
                    <a:lnTo>
                      <a:pt x="2293" y="71"/>
                    </a:lnTo>
                    <a:lnTo>
                      <a:pt x="2288" y="69"/>
                    </a:lnTo>
                    <a:lnTo>
                      <a:pt x="2281" y="68"/>
                    </a:lnTo>
                    <a:lnTo>
                      <a:pt x="2274" y="68"/>
                    </a:lnTo>
                    <a:lnTo>
                      <a:pt x="2267" y="68"/>
                    </a:lnTo>
                    <a:lnTo>
                      <a:pt x="2262" y="69"/>
                    </a:lnTo>
                    <a:lnTo>
                      <a:pt x="2257" y="70"/>
                    </a:lnTo>
                    <a:lnTo>
                      <a:pt x="2252" y="72"/>
                    </a:lnTo>
                    <a:lnTo>
                      <a:pt x="2249" y="75"/>
                    </a:lnTo>
                    <a:lnTo>
                      <a:pt x="2247" y="78"/>
                    </a:lnTo>
                    <a:lnTo>
                      <a:pt x="2245" y="83"/>
                    </a:lnTo>
                    <a:lnTo>
                      <a:pt x="2243" y="88"/>
                    </a:lnTo>
                    <a:lnTo>
                      <a:pt x="2222" y="84"/>
                    </a:lnTo>
                    <a:lnTo>
                      <a:pt x="2223" y="77"/>
                    </a:lnTo>
                    <a:lnTo>
                      <a:pt x="2225" y="72"/>
                    </a:lnTo>
                    <a:lnTo>
                      <a:pt x="2228" y="68"/>
                    </a:lnTo>
                    <a:lnTo>
                      <a:pt x="2231" y="63"/>
                    </a:lnTo>
                    <a:lnTo>
                      <a:pt x="2234" y="59"/>
                    </a:lnTo>
                    <a:lnTo>
                      <a:pt x="2239" y="56"/>
                    </a:lnTo>
                    <a:lnTo>
                      <a:pt x="2244" y="54"/>
                    </a:lnTo>
                    <a:lnTo>
                      <a:pt x="2250" y="52"/>
                    </a:lnTo>
                    <a:lnTo>
                      <a:pt x="2257" y="50"/>
                    </a:lnTo>
                    <a:lnTo>
                      <a:pt x="2263" y="48"/>
                    </a:lnTo>
                    <a:lnTo>
                      <a:pt x="2271" y="47"/>
                    </a:lnTo>
                    <a:lnTo>
                      <a:pt x="2278" y="47"/>
                    </a:lnTo>
                    <a:lnTo>
                      <a:pt x="2286" y="47"/>
                    </a:lnTo>
                    <a:lnTo>
                      <a:pt x="2293" y="48"/>
                    </a:lnTo>
                    <a:lnTo>
                      <a:pt x="2299" y="50"/>
                    </a:lnTo>
                    <a:lnTo>
                      <a:pt x="2304" y="51"/>
                    </a:lnTo>
                    <a:lnTo>
                      <a:pt x="2308" y="53"/>
                    </a:lnTo>
                    <a:lnTo>
                      <a:pt x="2312" y="55"/>
                    </a:lnTo>
                    <a:lnTo>
                      <a:pt x="2316" y="57"/>
                    </a:lnTo>
                    <a:lnTo>
                      <a:pt x="2319" y="60"/>
                    </a:lnTo>
                    <a:lnTo>
                      <a:pt x="2321" y="63"/>
                    </a:lnTo>
                    <a:lnTo>
                      <a:pt x="2322" y="67"/>
                    </a:lnTo>
                    <a:lnTo>
                      <a:pt x="2324" y="70"/>
                    </a:lnTo>
                    <a:lnTo>
                      <a:pt x="2325" y="74"/>
                    </a:lnTo>
                    <a:lnTo>
                      <a:pt x="2325" y="77"/>
                    </a:lnTo>
                    <a:lnTo>
                      <a:pt x="2326" y="82"/>
                    </a:lnTo>
                    <a:lnTo>
                      <a:pt x="2326" y="87"/>
                    </a:lnTo>
                    <a:lnTo>
                      <a:pt x="2326" y="92"/>
                    </a:lnTo>
                    <a:lnTo>
                      <a:pt x="2326" y="119"/>
                    </a:lnTo>
                    <a:lnTo>
                      <a:pt x="2326" y="132"/>
                    </a:lnTo>
                    <a:lnTo>
                      <a:pt x="2326" y="142"/>
                    </a:lnTo>
                    <a:lnTo>
                      <a:pt x="2326" y="150"/>
                    </a:lnTo>
                    <a:lnTo>
                      <a:pt x="2328" y="156"/>
                    </a:lnTo>
                    <a:lnTo>
                      <a:pt x="2328" y="160"/>
                    </a:lnTo>
                    <a:lnTo>
                      <a:pt x="2329" y="164"/>
                    </a:lnTo>
                    <a:lnTo>
                      <a:pt x="2331" y="168"/>
                    </a:lnTo>
                    <a:lnTo>
                      <a:pt x="2332" y="173"/>
                    </a:lnTo>
                    <a:lnTo>
                      <a:pt x="2311" y="173"/>
                    </a:lnTo>
                    <a:lnTo>
                      <a:pt x="2309" y="170"/>
                    </a:lnTo>
                    <a:lnTo>
                      <a:pt x="2307" y="166"/>
                    </a:lnTo>
                    <a:lnTo>
                      <a:pt x="2306" y="163"/>
                    </a:lnTo>
                    <a:lnTo>
                      <a:pt x="2306" y="159"/>
                    </a:lnTo>
                    <a:close/>
                    <a:moveTo>
                      <a:pt x="2304" y="116"/>
                    </a:moveTo>
                    <a:lnTo>
                      <a:pt x="2301" y="117"/>
                    </a:lnTo>
                    <a:lnTo>
                      <a:pt x="2297" y="117"/>
                    </a:lnTo>
                    <a:lnTo>
                      <a:pt x="2293" y="118"/>
                    </a:lnTo>
                    <a:lnTo>
                      <a:pt x="2290" y="119"/>
                    </a:lnTo>
                    <a:lnTo>
                      <a:pt x="2285" y="120"/>
                    </a:lnTo>
                    <a:lnTo>
                      <a:pt x="2280" y="120"/>
                    </a:lnTo>
                    <a:lnTo>
                      <a:pt x="2274" y="121"/>
                    </a:lnTo>
                    <a:lnTo>
                      <a:pt x="2268" y="122"/>
                    </a:lnTo>
                    <a:lnTo>
                      <a:pt x="2262" y="123"/>
                    </a:lnTo>
                    <a:lnTo>
                      <a:pt x="2258" y="123"/>
                    </a:lnTo>
                    <a:lnTo>
                      <a:pt x="2253" y="125"/>
                    </a:lnTo>
                    <a:lnTo>
                      <a:pt x="2250" y="126"/>
                    </a:lnTo>
                    <a:lnTo>
                      <a:pt x="2248" y="127"/>
                    </a:lnTo>
                    <a:lnTo>
                      <a:pt x="2246" y="128"/>
                    </a:lnTo>
                    <a:lnTo>
                      <a:pt x="2244" y="130"/>
                    </a:lnTo>
                    <a:lnTo>
                      <a:pt x="2242" y="131"/>
                    </a:lnTo>
                    <a:lnTo>
                      <a:pt x="2240" y="133"/>
                    </a:lnTo>
                    <a:lnTo>
                      <a:pt x="2239" y="135"/>
                    </a:lnTo>
                    <a:lnTo>
                      <a:pt x="2238" y="137"/>
                    </a:lnTo>
                    <a:lnTo>
                      <a:pt x="2238" y="140"/>
                    </a:lnTo>
                    <a:lnTo>
                      <a:pt x="2238" y="143"/>
                    </a:lnTo>
                    <a:lnTo>
                      <a:pt x="2240" y="145"/>
                    </a:lnTo>
                    <a:lnTo>
                      <a:pt x="2242" y="148"/>
                    </a:lnTo>
                    <a:lnTo>
                      <a:pt x="2245" y="150"/>
                    </a:lnTo>
                    <a:lnTo>
                      <a:pt x="2248" y="152"/>
                    </a:lnTo>
                    <a:lnTo>
                      <a:pt x="2253" y="153"/>
                    </a:lnTo>
                    <a:lnTo>
                      <a:pt x="2258" y="155"/>
                    </a:lnTo>
                    <a:lnTo>
                      <a:pt x="2264" y="155"/>
                    </a:lnTo>
                    <a:lnTo>
                      <a:pt x="2271" y="155"/>
                    </a:lnTo>
                    <a:lnTo>
                      <a:pt x="2276" y="153"/>
                    </a:lnTo>
                    <a:lnTo>
                      <a:pt x="2281" y="152"/>
                    </a:lnTo>
                    <a:lnTo>
                      <a:pt x="2286" y="150"/>
                    </a:lnTo>
                    <a:lnTo>
                      <a:pt x="2290" y="148"/>
                    </a:lnTo>
                    <a:lnTo>
                      <a:pt x="2294" y="145"/>
                    </a:lnTo>
                    <a:lnTo>
                      <a:pt x="2297" y="142"/>
                    </a:lnTo>
                    <a:lnTo>
                      <a:pt x="2301" y="137"/>
                    </a:lnTo>
                    <a:lnTo>
                      <a:pt x="2302" y="134"/>
                    </a:lnTo>
                    <a:lnTo>
                      <a:pt x="2303" y="131"/>
                    </a:lnTo>
                    <a:lnTo>
                      <a:pt x="2304" y="127"/>
                    </a:lnTo>
                    <a:lnTo>
                      <a:pt x="2304" y="121"/>
                    </a:lnTo>
                    <a:lnTo>
                      <a:pt x="2304" y="116"/>
                    </a:lnTo>
                    <a:close/>
                    <a:moveTo>
                      <a:pt x="2353" y="179"/>
                    </a:moveTo>
                    <a:lnTo>
                      <a:pt x="2374" y="183"/>
                    </a:lnTo>
                    <a:lnTo>
                      <a:pt x="2375" y="188"/>
                    </a:lnTo>
                    <a:lnTo>
                      <a:pt x="2376" y="191"/>
                    </a:lnTo>
                    <a:lnTo>
                      <a:pt x="2378" y="193"/>
                    </a:lnTo>
                    <a:lnTo>
                      <a:pt x="2380" y="195"/>
                    </a:lnTo>
                    <a:lnTo>
                      <a:pt x="2385" y="197"/>
                    </a:lnTo>
                    <a:lnTo>
                      <a:pt x="2390" y="200"/>
                    </a:lnTo>
                    <a:lnTo>
                      <a:pt x="2395" y="201"/>
                    </a:lnTo>
                    <a:lnTo>
                      <a:pt x="2402" y="201"/>
                    </a:lnTo>
                    <a:lnTo>
                      <a:pt x="2408" y="201"/>
                    </a:lnTo>
                    <a:lnTo>
                      <a:pt x="2415" y="200"/>
                    </a:lnTo>
                    <a:lnTo>
                      <a:pt x="2420" y="197"/>
                    </a:lnTo>
                    <a:lnTo>
                      <a:pt x="2424" y="195"/>
                    </a:lnTo>
                    <a:lnTo>
                      <a:pt x="2428" y="192"/>
                    </a:lnTo>
                    <a:lnTo>
                      <a:pt x="2431" y="189"/>
                    </a:lnTo>
                    <a:lnTo>
                      <a:pt x="2433" y="186"/>
                    </a:lnTo>
                    <a:lnTo>
                      <a:pt x="2435" y="181"/>
                    </a:lnTo>
                    <a:lnTo>
                      <a:pt x="2436" y="178"/>
                    </a:lnTo>
                    <a:lnTo>
                      <a:pt x="2436" y="173"/>
                    </a:lnTo>
                    <a:lnTo>
                      <a:pt x="2437" y="166"/>
                    </a:lnTo>
                    <a:lnTo>
                      <a:pt x="2437" y="159"/>
                    </a:lnTo>
                    <a:lnTo>
                      <a:pt x="2434" y="162"/>
                    </a:lnTo>
                    <a:lnTo>
                      <a:pt x="2430" y="165"/>
                    </a:lnTo>
                    <a:lnTo>
                      <a:pt x="2425" y="167"/>
                    </a:lnTo>
                    <a:lnTo>
                      <a:pt x="2421" y="170"/>
                    </a:lnTo>
                    <a:lnTo>
                      <a:pt x="2417" y="171"/>
                    </a:lnTo>
                    <a:lnTo>
                      <a:pt x="2413" y="172"/>
                    </a:lnTo>
                    <a:lnTo>
                      <a:pt x="2407" y="173"/>
                    </a:lnTo>
                    <a:lnTo>
                      <a:pt x="2403" y="173"/>
                    </a:lnTo>
                    <a:lnTo>
                      <a:pt x="2396" y="173"/>
                    </a:lnTo>
                    <a:lnTo>
                      <a:pt x="2391" y="172"/>
                    </a:lnTo>
                    <a:lnTo>
                      <a:pt x="2386" y="171"/>
                    </a:lnTo>
                    <a:lnTo>
                      <a:pt x="2380" y="168"/>
                    </a:lnTo>
                    <a:lnTo>
                      <a:pt x="2375" y="166"/>
                    </a:lnTo>
                    <a:lnTo>
                      <a:pt x="2371" y="163"/>
                    </a:lnTo>
                    <a:lnTo>
                      <a:pt x="2367" y="159"/>
                    </a:lnTo>
                    <a:lnTo>
                      <a:pt x="2363" y="155"/>
                    </a:lnTo>
                    <a:lnTo>
                      <a:pt x="2357" y="145"/>
                    </a:lnTo>
                    <a:lnTo>
                      <a:pt x="2352" y="134"/>
                    </a:lnTo>
                    <a:lnTo>
                      <a:pt x="2350" y="123"/>
                    </a:lnTo>
                    <a:lnTo>
                      <a:pt x="2349" y="111"/>
                    </a:lnTo>
                    <a:lnTo>
                      <a:pt x="2349" y="102"/>
                    </a:lnTo>
                    <a:lnTo>
                      <a:pt x="2351" y="93"/>
                    </a:lnTo>
                    <a:lnTo>
                      <a:pt x="2352" y="86"/>
                    </a:lnTo>
                    <a:lnTo>
                      <a:pt x="2356" y="78"/>
                    </a:lnTo>
                    <a:lnTo>
                      <a:pt x="2359" y="71"/>
                    </a:lnTo>
                    <a:lnTo>
                      <a:pt x="2363" y="65"/>
                    </a:lnTo>
                    <a:lnTo>
                      <a:pt x="2368" y="59"/>
                    </a:lnTo>
                    <a:lnTo>
                      <a:pt x="2374" y="55"/>
                    </a:lnTo>
                    <a:lnTo>
                      <a:pt x="2380" y="52"/>
                    </a:lnTo>
                    <a:lnTo>
                      <a:pt x="2387" y="50"/>
                    </a:lnTo>
                    <a:lnTo>
                      <a:pt x="2394" y="47"/>
                    </a:lnTo>
                    <a:lnTo>
                      <a:pt x="2402" y="47"/>
                    </a:lnTo>
                    <a:lnTo>
                      <a:pt x="2407" y="47"/>
                    </a:lnTo>
                    <a:lnTo>
                      <a:pt x="2411" y="48"/>
                    </a:lnTo>
                    <a:lnTo>
                      <a:pt x="2417" y="50"/>
                    </a:lnTo>
                    <a:lnTo>
                      <a:pt x="2421" y="52"/>
                    </a:lnTo>
                    <a:lnTo>
                      <a:pt x="2425" y="54"/>
                    </a:lnTo>
                    <a:lnTo>
                      <a:pt x="2430" y="57"/>
                    </a:lnTo>
                    <a:lnTo>
                      <a:pt x="2434" y="61"/>
                    </a:lnTo>
                    <a:lnTo>
                      <a:pt x="2437" y="66"/>
                    </a:lnTo>
                    <a:lnTo>
                      <a:pt x="2437" y="48"/>
                    </a:lnTo>
                    <a:lnTo>
                      <a:pt x="2458" y="48"/>
                    </a:lnTo>
                    <a:lnTo>
                      <a:pt x="2458" y="155"/>
                    </a:lnTo>
                    <a:lnTo>
                      <a:pt x="2458" y="167"/>
                    </a:lnTo>
                    <a:lnTo>
                      <a:pt x="2457" y="178"/>
                    </a:lnTo>
                    <a:lnTo>
                      <a:pt x="2454" y="188"/>
                    </a:lnTo>
                    <a:lnTo>
                      <a:pt x="2451" y="194"/>
                    </a:lnTo>
                    <a:lnTo>
                      <a:pt x="2448" y="201"/>
                    </a:lnTo>
                    <a:lnTo>
                      <a:pt x="2444" y="205"/>
                    </a:lnTo>
                    <a:lnTo>
                      <a:pt x="2439" y="210"/>
                    </a:lnTo>
                    <a:lnTo>
                      <a:pt x="2433" y="213"/>
                    </a:lnTo>
                    <a:lnTo>
                      <a:pt x="2426" y="217"/>
                    </a:lnTo>
                    <a:lnTo>
                      <a:pt x="2419" y="219"/>
                    </a:lnTo>
                    <a:lnTo>
                      <a:pt x="2410" y="220"/>
                    </a:lnTo>
                    <a:lnTo>
                      <a:pt x="2402" y="221"/>
                    </a:lnTo>
                    <a:lnTo>
                      <a:pt x="2396" y="221"/>
                    </a:lnTo>
                    <a:lnTo>
                      <a:pt x="2391" y="220"/>
                    </a:lnTo>
                    <a:lnTo>
                      <a:pt x="2387" y="219"/>
                    </a:lnTo>
                    <a:lnTo>
                      <a:pt x="2381" y="218"/>
                    </a:lnTo>
                    <a:lnTo>
                      <a:pt x="2377" y="217"/>
                    </a:lnTo>
                    <a:lnTo>
                      <a:pt x="2374" y="215"/>
                    </a:lnTo>
                    <a:lnTo>
                      <a:pt x="2369" y="212"/>
                    </a:lnTo>
                    <a:lnTo>
                      <a:pt x="2366" y="210"/>
                    </a:lnTo>
                    <a:lnTo>
                      <a:pt x="2360" y="205"/>
                    </a:lnTo>
                    <a:lnTo>
                      <a:pt x="2356" y="197"/>
                    </a:lnTo>
                    <a:lnTo>
                      <a:pt x="2353" y="189"/>
                    </a:lnTo>
                    <a:lnTo>
                      <a:pt x="2353" y="179"/>
                    </a:lnTo>
                    <a:close/>
                    <a:moveTo>
                      <a:pt x="2369" y="110"/>
                    </a:moveTo>
                    <a:lnTo>
                      <a:pt x="2371" y="120"/>
                    </a:lnTo>
                    <a:lnTo>
                      <a:pt x="2372" y="129"/>
                    </a:lnTo>
                    <a:lnTo>
                      <a:pt x="2375" y="136"/>
                    </a:lnTo>
                    <a:lnTo>
                      <a:pt x="2379" y="143"/>
                    </a:lnTo>
                    <a:lnTo>
                      <a:pt x="2385" y="147"/>
                    </a:lnTo>
                    <a:lnTo>
                      <a:pt x="2390" y="150"/>
                    </a:lnTo>
                    <a:lnTo>
                      <a:pt x="2396" y="151"/>
                    </a:lnTo>
                    <a:lnTo>
                      <a:pt x="2403" y="152"/>
                    </a:lnTo>
                    <a:lnTo>
                      <a:pt x="2410" y="151"/>
                    </a:lnTo>
                    <a:lnTo>
                      <a:pt x="2417" y="150"/>
                    </a:lnTo>
                    <a:lnTo>
                      <a:pt x="2422" y="147"/>
                    </a:lnTo>
                    <a:lnTo>
                      <a:pt x="2428" y="143"/>
                    </a:lnTo>
                    <a:lnTo>
                      <a:pt x="2432" y="136"/>
                    </a:lnTo>
                    <a:lnTo>
                      <a:pt x="2435" y="129"/>
                    </a:lnTo>
                    <a:lnTo>
                      <a:pt x="2436" y="120"/>
                    </a:lnTo>
                    <a:lnTo>
                      <a:pt x="2437" y="110"/>
                    </a:lnTo>
                    <a:lnTo>
                      <a:pt x="2436" y="100"/>
                    </a:lnTo>
                    <a:lnTo>
                      <a:pt x="2434" y="91"/>
                    </a:lnTo>
                    <a:lnTo>
                      <a:pt x="2431" y="84"/>
                    </a:lnTo>
                    <a:lnTo>
                      <a:pt x="2426" y="78"/>
                    </a:lnTo>
                    <a:lnTo>
                      <a:pt x="2421" y="73"/>
                    </a:lnTo>
                    <a:lnTo>
                      <a:pt x="2416" y="70"/>
                    </a:lnTo>
                    <a:lnTo>
                      <a:pt x="2409" y="69"/>
                    </a:lnTo>
                    <a:lnTo>
                      <a:pt x="2403" y="68"/>
                    </a:lnTo>
                    <a:lnTo>
                      <a:pt x="2396" y="69"/>
                    </a:lnTo>
                    <a:lnTo>
                      <a:pt x="2390" y="70"/>
                    </a:lnTo>
                    <a:lnTo>
                      <a:pt x="2385" y="73"/>
                    </a:lnTo>
                    <a:lnTo>
                      <a:pt x="2379" y="78"/>
                    </a:lnTo>
                    <a:lnTo>
                      <a:pt x="2375" y="84"/>
                    </a:lnTo>
                    <a:lnTo>
                      <a:pt x="2372" y="91"/>
                    </a:lnTo>
                    <a:lnTo>
                      <a:pt x="2371" y="100"/>
                    </a:lnTo>
                    <a:lnTo>
                      <a:pt x="2369" y="110"/>
                    </a:lnTo>
                    <a:close/>
                    <a:moveTo>
                      <a:pt x="2490" y="23"/>
                    </a:moveTo>
                    <a:lnTo>
                      <a:pt x="2490" y="2"/>
                    </a:lnTo>
                    <a:lnTo>
                      <a:pt x="2510" y="2"/>
                    </a:lnTo>
                    <a:lnTo>
                      <a:pt x="2510" y="23"/>
                    </a:lnTo>
                    <a:lnTo>
                      <a:pt x="2490" y="23"/>
                    </a:lnTo>
                    <a:close/>
                    <a:moveTo>
                      <a:pt x="2490" y="173"/>
                    </a:moveTo>
                    <a:lnTo>
                      <a:pt x="2490" y="48"/>
                    </a:lnTo>
                    <a:lnTo>
                      <a:pt x="2510" y="48"/>
                    </a:lnTo>
                    <a:lnTo>
                      <a:pt x="2510" y="173"/>
                    </a:lnTo>
                    <a:lnTo>
                      <a:pt x="2490" y="173"/>
                    </a:lnTo>
                    <a:close/>
                    <a:moveTo>
                      <a:pt x="2543" y="173"/>
                    </a:moveTo>
                    <a:lnTo>
                      <a:pt x="2543" y="48"/>
                    </a:lnTo>
                    <a:lnTo>
                      <a:pt x="2563" y="48"/>
                    </a:lnTo>
                    <a:lnTo>
                      <a:pt x="2563" y="67"/>
                    </a:lnTo>
                    <a:lnTo>
                      <a:pt x="2566" y="62"/>
                    </a:lnTo>
                    <a:lnTo>
                      <a:pt x="2571" y="58"/>
                    </a:lnTo>
                    <a:lnTo>
                      <a:pt x="2575" y="55"/>
                    </a:lnTo>
                    <a:lnTo>
                      <a:pt x="2579" y="52"/>
                    </a:lnTo>
                    <a:lnTo>
                      <a:pt x="2584" y="51"/>
                    </a:lnTo>
                    <a:lnTo>
                      <a:pt x="2589" y="48"/>
                    </a:lnTo>
                    <a:lnTo>
                      <a:pt x="2595" y="47"/>
                    </a:lnTo>
                    <a:lnTo>
                      <a:pt x="2601" y="47"/>
                    </a:lnTo>
                    <a:lnTo>
                      <a:pt x="2606" y="47"/>
                    </a:lnTo>
                    <a:lnTo>
                      <a:pt x="2611" y="48"/>
                    </a:lnTo>
                    <a:lnTo>
                      <a:pt x="2616" y="50"/>
                    </a:lnTo>
                    <a:lnTo>
                      <a:pt x="2621" y="51"/>
                    </a:lnTo>
                    <a:lnTo>
                      <a:pt x="2625" y="53"/>
                    </a:lnTo>
                    <a:lnTo>
                      <a:pt x="2629" y="56"/>
                    </a:lnTo>
                    <a:lnTo>
                      <a:pt x="2632" y="58"/>
                    </a:lnTo>
                    <a:lnTo>
                      <a:pt x="2634" y="61"/>
                    </a:lnTo>
                    <a:lnTo>
                      <a:pt x="2636" y="65"/>
                    </a:lnTo>
                    <a:lnTo>
                      <a:pt x="2638" y="69"/>
                    </a:lnTo>
                    <a:lnTo>
                      <a:pt x="2639" y="73"/>
                    </a:lnTo>
                    <a:lnTo>
                      <a:pt x="2641" y="77"/>
                    </a:lnTo>
                    <a:lnTo>
                      <a:pt x="2642" y="81"/>
                    </a:lnTo>
                    <a:lnTo>
                      <a:pt x="2642" y="85"/>
                    </a:lnTo>
                    <a:lnTo>
                      <a:pt x="2642" y="91"/>
                    </a:lnTo>
                    <a:lnTo>
                      <a:pt x="2642" y="98"/>
                    </a:lnTo>
                    <a:lnTo>
                      <a:pt x="2642" y="173"/>
                    </a:lnTo>
                    <a:lnTo>
                      <a:pt x="2621" y="173"/>
                    </a:lnTo>
                    <a:lnTo>
                      <a:pt x="2621" y="100"/>
                    </a:lnTo>
                    <a:lnTo>
                      <a:pt x="2621" y="93"/>
                    </a:lnTo>
                    <a:lnTo>
                      <a:pt x="2620" y="88"/>
                    </a:lnTo>
                    <a:lnTo>
                      <a:pt x="2620" y="84"/>
                    </a:lnTo>
                    <a:lnTo>
                      <a:pt x="2619" y="81"/>
                    </a:lnTo>
                    <a:lnTo>
                      <a:pt x="2617" y="78"/>
                    </a:lnTo>
                    <a:lnTo>
                      <a:pt x="2615" y="75"/>
                    </a:lnTo>
                    <a:lnTo>
                      <a:pt x="2613" y="73"/>
                    </a:lnTo>
                    <a:lnTo>
                      <a:pt x="2610" y="71"/>
                    </a:lnTo>
                    <a:lnTo>
                      <a:pt x="2607" y="70"/>
                    </a:lnTo>
                    <a:lnTo>
                      <a:pt x="2603" y="69"/>
                    </a:lnTo>
                    <a:lnTo>
                      <a:pt x="2600" y="68"/>
                    </a:lnTo>
                    <a:lnTo>
                      <a:pt x="2595" y="68"/>
                    </a:lnTo>
                    <a:lnTo>
                      <a:pt x="2589" y="68"/>
                    </a:lnTo>
                    <a:lnTo>
                      <a:pt x="2584" y="70"/>
                    </a:lnTo>
                    <a:lnTo>
                      <a:pt x="2578" y="72"/>
                    </a:lnTo>
                    <a:lnTo>
                      <a:pt x="2573" y="75"/>
                    </a:lnTo>
                    <a:lnTo>
                      <a:pt x="2568" y="81"/>
                    </a:lnTo>
                    <a:lnTo>
                      <a:pt x="2565" y="88"/>
                    </a:lnTo>
                    <a:lnTo>
                      <a:pt x="2564" y="97"/>
                    </a:lnTo>
                    <a:lnTo>
                      <a:pt x="2563" y="107"/>
                    </a:lnTo>
                    <a:lnTo>
                      <a:pt x="2563" y="173"/>
                    </a:lnTo>
                    <a:lnTo>
                      <a:pt x="2543" y="173"/>
                    </a:lnTo>
                    <a:close/>
                    <a:moveTo>
                      <a:pt x="2671" y="179"/>
                    </a:moveTo>
                    <a:lnTo>
                      <a:pt x="2691" y="183"/>
                    </a:lnTo>
                    <a:lnTo>
                      <a:pt x="2692" y="188"/>
                    </a:lnTo>
                    <a:lnTo>
                      <a:pt x="2693" y="191"/>
                    </a:lnTo>
                    <a:lnTo>
                      <a:pt x="2695" y="193"/>
                    </a:lnTo>
                    <a:lnTo>
                      <a:pt x="2698" y="195"/>
                    </a:lnTo>
                    <a:lnTo>
                      <a:pt x="2702" y="197"/>
                    </a:lnTo>
                    <a:lnTo>
                      <a:pt x="2707" y="200"/>
                    </a:lnTo>
                    <a:lnTo>
                      <a:pt x="2713" y="201"/>
                    </a:lnTo>
                    <a:lnTo>
                      <a:pt x="2719" y="201"/>
                    </a:lnTo>
                    <a:lnTo>
                      <a:pt x="2725" y="201"/>
                    </a:lnTo>
                    <a:lnTo>
                      <a:pt x="2732" y="200"/>
                    </a:lnTo>
                    <a:lnTo>
                      <a:pt x="2737" y="197"/>
                    </a:lnTo>
                    <a:lnTo>
                      <a:pt x="2742" y="195"/>
                    </a:lnTo>
                    <a:lnTo>
                      <a:pt x="2745" y="192"/>
                    </a:lnTo>
                    <a:lnTo>
                      <a:pt x="2748" y="189"/>
                    </a:lnTo>
                    <a:lnTo>
                      <a:pt x="2750" y="186"/>
                    </a:lnTo>
                    <a:lnTo>
                      <a:pt x="2752" y="181"/>
                    </a:lnTo>
                    <a:lnTo>
                      <a:pt x="2753" y="178"/>
                    </a:lnTo>
                    <a:lnTo>
                      <a:pt x="2753" y="173"/>
                    </a:lnTo>
                    <a:lnTo>
                      <a:pt x="2754" y="166"/>
                    </a:lnTo>
                    <a:lnTo>
                      <a:pt x="2754" y="159"/>
                    </a:lnTo>
                    <a:lnTo>
                      <a:pt x="2751" y="162"/>
                    </a:lnTo>
                    <a:lnTo>
                      <a:pt x="2747" y="165"/>
                    </a:lnTo>
                    <a:lnTo>
                      <a:pt x="2743" y="167"/>
                    </a:lnTo>
                    <a:lnTo>
                      <a:pt x="2738" y="170"/>
                    </a:lnTo>
                    <a:lnTo>
                      <a:pt x="2734" y="171"/>
                    </a:lnTo>
                    <a:lnTo>
                      <a:pt x="2730" y="172"/>
                    </a:lnTo>
                    <a:lnTo>
                      <a:pt x="2724" y="173"/>
                    </a:lnTo>
                    <a:lnTo>
                      <a:pt x="2720" y="173"/>
                    </a:lnTo>
                    <a:lnTo>
                      <a:pt x="2714" y="173"/>
                    </a:lnTo>
                    <a:lnTo>
                      <a:pt x="2708" y="172"/>
                    </a:lnTo>
                    <a:lnTo>
                      <a:pt x="2703" y="171"/>
                    </a:lnTo>
                    <a:lnTo>
                      <a:pt x="2698" y="168"/>
                    </a:lnTo>
                    <a:lnTo>
                      <a:pt x="2692" y="166"/>
                    </a:lnTo>
                    <a:lnTo>
                      <a:pt x="2688" y="163"/>
                    </a:lnTo>
                    <a:lnTo>
                      <a:pt x="2685" y="159"/>
                    </a:lnTo>
                    <a:lnTo>
                      <a:pt x="2680" y="155"/>
                    </a:lnTo>
                    <a:lnTo>
                      <a:pt x="2674" y="145"/>
                    </a:lnTo>
                    <a:lnTo>
                      <a:pt x="2670" y="134"/>
                    </a:lnTo>
                    <a:lnTo>
                      <a:pt x="2667" y="123"/>
                    </a:lnTo>
                    <a:lnTo>
                      <a:pt x="2666" y="111"/>
                    </a:lnTo>
                    <a:lnTo>
                      <a:pt x="2666" y="102"/>
                    </a:lnTo>
                    <a:lnTo>
                      <a:pt x="2668" y="93"/>
                    </a:lnTo>
                    <a:lnTo>
                      <a:pt x="2670" y="86"/>
                    </a:lnTo>
                    <a:lnTo>
                      <a:pt x="2673" y="78"/>
                    </a:lnTo>
                    <a:lnTo>
                      <a:pt x="2676" y="71"/>
                    </a:lnTo>
                    <a:lnTo>
                      <a:pt x="2680" y="65"/>
                    </a:lnTo>
                    <a:lnTo>
                      <a:pt x="2686" y="59"/>
                    </a:lnTo>
                    <a:lnTo>
                      <a:pt x="2691" y="55"/>
                    </a:lnTo>
                    <a:lnTo>
                      <a:pt x="2698" y="52"/>
                    </a:lnTo>
                    <a:lnTo>
                      <a:pt x="2704" y="50"/>
                    </a:lnTo>
                    <a:lnTo>
                      <a:pt x="2711" y="47"/>
                    </a:lnTo>
                    <a:lnTo>
                      <a:pt x="2719" y="47"/>
                    </a:lnTo>
                    <a:lnTo>
                      <a:pt x="2724" y="47"/>
                    </a:lnTo>
                    <a:lnTo>
                      <a:pt x="2729" y="48"/>
                    </a:lnTo>
                    <a:lnTo>
                      <a:pt x="2734" y="50"/>
                    </a:lnTo>
                    <a:lnTo>
                      <a:pt x="2738" y="52"/>
                    </a:lnTo>
                    <a:lnTo>
                      <a:pt x="2743" y="54"/>
                    </a:lnTo>
                    <a:lnTo>
                      <a:pt x="2747" y="57"/>
                    </a:lnTo>
                    <a:lnTo>
                      <a:pt x="2751" y="61"/>
                    </a:lnTo>
                    <a:lnTo>
                      <a:pt x="2754" y="66"/>
                    </a:lnTo>
                    <a:lnTo>
                      <a:pt x="2754" y="48"/>
                    </a:lnTo>
                    <a:lnTo>
                      <a:pt x="2775" y="48"/>
                    </a:lnTo>
                    <a:lnTo>
                      <a:pt x="2775" y="155"/>
                    </a:lnTo>
                    <a:lnTo>
                      <a:pt x="2775" y="167"/>
                    </a:lnTo>
                    <a:lnTo>
                      <a:pt x="2774" y="178"/>
                    </a:lnTo>
                    <a:lnTo>
                      <a:pt x="2772" y="188"/>
                    </a:lnTo>
                    <a:lnTo>
                      <a:pt x="2768" y="194"/>
                    </a:lnTo>
                    <a:lnTo>
                      <a:pt x="2765" y="201"/>
                    </a:lnTo>
                    <a:lnTo>
                      <a:pt x="2761" y="205"/>
                    </a:lnTo>
                    <a:lnTo>
                      <a:pt x="2757" y="210"/>
                    </a:lnTo>
                    <a:lnTo>
                      <a:pt x="2750" y="213"/>
                    </a:lnTo>
                    <a:lnTo>
                      <a:pt x="2744" y="217"/>
                    </a:lnTo>
                    <a:lnTo>
                      <a:pt x="2736" y="219"/>
                    </a:lnTo>
                    <a:lnTo>
                      <a:pt x="2728" y="220"/>
                    </a:lnTo>
                    <a:lnTo>
                      <a:pt x="2719" y="221"/>
                    </a:lnTo>
                    <a:lnTo>
                      <a:pt x="2714" y="221"/>
                    </a:lnTo>
                    <a:lnTo>
                      <a:pt x="2708" y="220"/>
                    </a:lnTo>
                    <a:lnTo>
                      <a:pt x="2704" y="219"/>
                    </a:lnTo>
                    <a:lnTo>
                      <a:pt x="2699" y="218"/>
                    </a:lnTo>
                    <a:lnTo>
                      <a:pt x="2694" y="217"/>
                    </a:lnTo>
                    <a:lnTo>
                      <a:pt x="2691" y="215"/>
                    </a:lnTo>
                    <a:lnTo>
                      <a:pt x="2687" y="212"/>
                    </a:lnTo>
                    <a:lnTo>
                      <a:pt x="2684" y="210"/>
                    </a:lnTo>
                    <a:lnTo>
                      <a:pt x="2677" y="205"/>
                    </a:lnTo>
                    <a:lnTo>
                      <a:pt x="2673" y="197"/>
                    </a:lnTo>
                    <a:lnTo>
                      <a:pt x="2671" y="189"/>
                    </a:lnTo>
                    <a:lnTo>
                      <a:pt x="2671" y="179"/>
                    </a:lnTo>
                    <a:close/>
                    <a:moveTo>
                      <a:pt x="2687" y="110"/>
                    </a:moveTo>
                    <a:lnTo>
                      <a:pt x="2688" y="120"/>
                    </a:lnTo>
                    <a:lnTo>
                      <a:pt x="2689" y="129"/>
                    </a:lnTo>
                    <a:lnTo>
                      <a:pt x="2692" y="136"/>
                    </a:lnTo>
                    <a:lnTo>
                      <a:pt x="2696" y="143"/>
                    </a:lnTo>
                    <a:lnTo>
                      <a:pt x="2702" y="147"/>
                    </a:lnTo>
                    <a:lnTo>
                      <a:pt x="2707" y="150"/>
                    </a:lnTo>
                    <a:lnTo>
                      <a:pt x="2714" y="151"/>
                    </a:lnTo>
                    <a:lnTo>
                      <a:pt x="2720" y="152"/>
                    </a:lnTo>
                    <a:lnTo>
                      <a:pt x="2728" y="151"/>
                    </a:lnTo>
                    <a:lnTo>
                      <a:pt x="2734" y="150"/>
                    </a:lnTo>
                    <a:lnTo>
                      <a:pt x="2739" y="147"/>
                    </a:lnTo>
                    <a:lnTo>
                      <a:pt x="2745" y="143"/>
                    </a:lnTo>
                    <a:lnTo>
                      <a:pt x="2749" y="136"/>
                    </a:lnTo>
                    <a:lnTo>
                      <a:pt x="2752" y="129"/>
                    </a:lnTo>
                    <a:lnTo>
                      <a:pt x="2753" y="120"/>
                    </a:lnTo>
                    <a:lnTo>
                      <a:pt x="2754" y="110"/>
                    </a:lnTo>
                    <a:lnTo>
                      <a:pt x="2753" y="100"/>
                    </a:lnTo>
                    <a:lnTo>
                      <a:pt x="2751" y="91"/>
                    </a:lnTo>
                    <a:lnTo>
                      <a:pt x="2748" y="84"/>
                    </a:lnTo>
                    <a:lnTo>
                      <a:pt x="2744" y="78"/>
                    </a:lnTo>
                    <a:lnTo>
                      <a:pt x="2738" y="73"/>
                    </a:lnTo>
                    <a:lnTo>
                      <a:pt x="2733" y="70"/>
                    </a:lnTo>
                    <a:lnTo>
                      <a:pt x="2727" y="69"/>
                    </a:lnTo>
                    <a:lnTo>
                      <a:pt x="2720" y="68"/>
                    </a:lnTo>
                    <a:lnTo>
                      <a:pt x="2714" y="69"/>
                    </a:lnTo>
                    <a:lnTo>
                      <a:pt x="2707" y="70"/>
                    </a:lnTo>
                    <a:lnTo>
                      <a:pt x="2702" y="73"/>
                    </a:lnTo>
                    <a:lnTo>
                      <a:pt x="2696" y="78"/>
                    </a:lnTo>
                    <a:lnTo>
                      <a:pt x="2692" y="84"/>
                    </a:lnTo>
                    <a:lnTo>
                      <a:pt x="2689" y="91"/>
                    </a:lnTo>
                    <a:lnTo>
                      <a:pt x="2688" y="100"/>
                    </a:lnTo>
                    <a:lnTo>
                      <a:pt x="2687" y="110"/>
                    </a:lnTo>
                    <a:close/>
                    <a:moveTo>
                      <a:pt x="2995" y="113"/>
                    </a:moveTo>
                    <a:lnTo>
                      <a:pt x="3018" y="118"/>
                    </a:lnTo>
                    <a:lnTo>
                      <a:pt x="3014" y="131"/>
                    </a:lnTo>
                    <a:lnTo>
                      <a:pt x="3007" y="143"/>
                    </a:lnTo>
                    <a:lnTo>
                      <a:pt x="3001" y="152"/>
                    </a:lnTo>
                    <a:lnTo>
                      <a:pt x="2992" y="161"/>
                    </a:lnTo>
                    <a:lnTo>
                      <a:pt x="2988" y="164"/>
                    </a:lnTo>
                    <a:lnTo>
                      <a:pt x="2982" y="167"/>
                    </a:lnTo>
                    <a:lnTo>
                      <a:pt x="2977" y="170"/>
                    </a:lnTo>
                    <a:lnTo>
                      <a:pt x="2972" y="171"/>
                    </a:lnTo>
                    <a:lnTo>
                      <a:pt x="2966" y="173"/>
                    </a:lnTo>
                    <a:lnTo>
                      <a:pt x="2961" y="173"/>
                    </a:lnTo>
                    <a:lnTo>
                      <a:pt x="2955" y="174"/>
                    </a:lnTo>
                    <a:lnTo>
                      <a:pt x="2948" y="174"/>
                    </a:lnTo>
                    <a:lnTo>
                      <a:pt x="2942" y="174"/>
                    </a:lnTo>
                    <a:lnTo>
                      <a:pt x="2935" y="174"/>
                    </a:lnTo>
                    <a:lnTo>
                      <a:pt x="2929" y="173"/>
                    </a:lnTo>
                    <a:lnTo>
                      <a:pt x="2923" y="172"/>
                    </a:lnTo>
                    <a:lnTo>
                      <a:pt x="2918" y="171"/>
                    </a:lnTo>
                    <a:lnTo>
                      <a:pt x="2913" y="168"/>
                    </a:lnTo>
                    <a:lnTo>
                      <a:pt x="2907" y="166"/>
                    </a:lnTo>
                    <a:lnTo>
                      <a:pt x="2903" y="164"/>
                    </a:lnTo>
                    <a:lnTo>
                      <a:pt x="2895" y="158"/>
                    </a:lnTo>
                    <a:lnTo>
                      <a:pt x="2889" y="150"/>
                    </a:lnTo>
                    <a:lnTo>
                      <a:pt x="2882" y="142"/>
                    </a:lnTo>
                    <a:lnTo>
                      <a:pt x="2877" y="132"/>
                    </a:lnTo>
                    <a:lnTo>
                      <a:pt x="2874" y="121"/>
                    </a:lnTo>
                    <a:lnTo>
                      <a:pt x="2871" y="111"/>
                    </a:lnTo>
                    <a:lnTo>
                      <a:pt x="2870" y="99"/>
                    </a:lnTo>
                    <a:lnTo>
                      <a:pt x="2868" y="87"/>
                    </a:lnTo>
                    <a:lnTo>
                      <a:pt x="2870" y="74"/>
                    </a:lnTo>
                    <a:lnTo>
                      <a:pt x="2871" y="62"/>
                    </a:lnTo>
                    <a:lnTo>
                      <a:pt x="2874" y="51"/>
                    </a:lnTo>
                    <a:lnTo>
                      <a:pt x="2878" y="41"/>
                    </a:lnTo>
                    <a:lnTo>
                      <a:pt x="2884" y="31"/>
                    </a:lnTo>
                    <a:lnTo>
                      <a:pt x="2890" y="23"/>
                    </a:lnTo>
                    <a:lnTo>
                      <a:pt x="2899" y="16"/>
                    </a:lnTo>
                    <a:lnTo>
                      <a:pt x="2907" y="11"/>
                    </a:lnTo>
                    <a:lnTo>
                      <a:pt x="2912" y="9"/>
                    </a:lnTo>
                    <a:lnTo>
                      <a:pt x="2917" y="6"/>
                    </a:lnTo>
                    <a:lnTo>
                      <a:pt x="2921" y="5"/>
                    </a:lnTo>
                    <a:lnTo>
                      <a:pt x="2927" y="2"/>
                    </a:lnTo>
                    <a:lnTo>
                      <a:pt x="2932" y="1"/>
                    </a:lnTo>
                    <a:lnTo>
                      <a:pt x="2937" y="1"/>
                    </a:lnTo>
                    <a:lnTo>
                      <a:pt x="2943" y="0"/>
                    </a:lnTo>
                    <a:lnTo>
                      <a:pt x="2948" y="0"/>
                    </a:lnTo>
                    <a:lnTo>
                      <a:pt x="2955" y="0"/>
                    </a:lnTo>
                    <a:lnTo>
                      <a:pt x="2960" y="1"/>
                    </a:lnTo>
                    <a:lnTo>
                      <a:pt x="2965" y="2"/>
                    </a:lnTo>
                    <a:lnTo>
                      <a:pt x="2971" y="3"/>
                    </a:lnTo>
                    <a:lnTo>
                      <a:pt x="2976" y="6"/>
                    </a:lnTo>
                    <a:lnTo>
                      <a:pt x="2980" y="8"/>
                    </a:lnTo>
                    <a:lnTo>
                      <a:pt x="2986" y="10"/>
                    </a:lnTo>
                    <a:lnTo>
                      <a:pt x="2990" y="13"/>
                    </a:lnTo>
                    <a:lnTo>
                      <a:pt x="2998" y="21"/>
                    </a:lnTo>
                    <a:lnTo>
                      <a:pt x="3004" y="29"/>
                    </a:lnTo>
                    <a:lnTo>
                      <a:pt x="3009" y="39"/>
                    </a:lnTo>
                    <a:lnTo>
                      <a:pt x="3014" y="51"/>
                    </a:lnTo>
                    <a:lnTo>
                      <a:pt x="2991" y="56"/>
                    </a:lnTo>
                    <a:lnTo>
                      <a:pt x="2988" y="47"/>
                    </a:lnTo>
                    <a:lnTo>
                      <a:pt x="2985" y="40"/>
                    </a:lnTo>
                    <a:lnTo>
                      <a:pt x="2979" y="33"/>
                    </a:lnTo>
                    <a:lnTo>
                      <a:pt x="2975" y="29"/>
                    </a:lnTo>
                    <a:lnTo>
                      <a:pt x="2969" y="26"/>
                    </a:lnTo>
                    <a:lnTo>
                      <a:pt x="2962" y="23"/>
                    </a:lnTo>
                    <a:lnTo>
                      <a:pt x="2955" y="22"/>
                    </a:lnTo>
                    <a:lnTo>
                      <a:pt x="2947" y="21"/>
                    </a:lnTo>
                    <a:lnTo>
                      <a:pt x="2943" y="21"/>
                    </a:lnTo>
                    <a:lnTo>
                      <a:pt x="2937" y="22"/>
                    </a:lnTo>
                    <a:lnTo>
                      <a:pt x="2933" y="22"/>
                    </a:lnTo>
                    <a:lnTo>
                      <a:pt x="2930" y="23"/>
                    </a:lnTo>
                    <a:lnTo>
                      <a:pt x="2925" y="25"/>
                    </a:lnTo>
                    <a:lnTo>
                      <a:pt x="2921" y="26"/>
                    </a:lnTo>
                    <a:lnTo>
                      <a:pt x="2918" y="28"/>
                    </a:lnTo>
                    <a:lnTo>
                      <a:pt x="2915" y="30"/>
                    </a:lnTo>
                    <a:lnTo>
                      <a:pt x="2908" y="35"/>
                    </a:lnTo>
                    <a:lnTo>
                      <a:pt x="2904" y="41"/>
                    </a:lnTo>
                    <a:lnTo>
                      <a:pt x="2900" y="47"/>
                    </a:lnTo>
                    <a:lnTo>
                      <a:pt x="2896" y="55"/>
                    </a:lnTo>
                    <a:lnTo>
                      <a:pt x="2894" y="62"/>
                    </a:lnTo>
                    <a:lnTo>
                      <a:pt x="2892" y="70"/>
                    </a:lnTo>
                    <a:lnTo>
                      <a:pt x="2891" y="78"/>
                    </a:lnTo>
                    <a:lnTo>
                      <a:pt x="2891" y="87"/>
                    </a:lnTo>
                    <a:lnTo>
                      <a:pt x="2891" y="97"/>
                    </a:lnTo>
                    <a:lnTo>
                      <a:pt x="2893" y="106"/>
                    </a:lnTo>
                    <a:lnTo>
                      <a:pt x="2894" y="115"/>
                    </a:lnTo>
                    <a:lnTo>
                      <a:pt x="2898" y="123"/>
                    </a:lnTo>
                    <a:lnTo>
                      <a:pt x="2901" y="131"/>
                    </a:lnTo>
                    <a:lnTo>
                      <a:pt x="2905" y="137"/>
                    </a:lnTo>
                    <a:lnTo>
                      <a:pt x="2910" y="143"/>
                    </a:lnTo>
                    <a:lnTo>
                      <a:pt x="2917" y="147"/>
                    </a:lnTo>
                    <a:lnTo>
                      <a:pt x="2923" y="150"/>
                    </a:lnTo>
                    <a:lnTo>
                      <a:pt x="2931" y="152"/>
                    </a:lnTo>
                    <a:lnTo>
                      <a:pt x="2938" y="155"/>
                    </a:lnTo>
                    <a:lnTo>
                      <a:pt x="2946" y="155"/>
                    </a:lnTo>
                    <a:lnTo>
                      <a:pt x="2955" y="153"/>
                    </a:lnTo>
                    <a:lnTo>
                      <a:pt x="2963" y="152"/>
                    </a:lnTo>
                    <a:lnTo>
                      <a:pt x="2971" y="149"/>
                    </a:lnTo>
                    <a:lnTo>
                      <a:pt x="2977" y="144"/>
                    </a:lnTo>
                    <a:lnTo>
                      <a:pt x="2984" y="138"/>
                    </a:lnTo>
                    <a:lnTo>
                      <a:pt x="2988" y="131"/>
                    </a:lnTo>
                    <a:lnTo>
                      <a:pt x="2992" y="122"/>
                    </a:lnTo>
                    <a:lnTo>
                      <a:pt x="2995" y="113"/>
                    </a:lnTo>
                    <a:close/>
                    <a:moveTo>
                      <a:pt x="3046" y="173"/>
                    </a:moveTo>
                    <a:lnTo>
                      <a:pt x="3046" y="2"/>
                    </a:lnTo>
                    <a:lnTo>
                      <a:pt x="3066" y="2"/>
                    </a:lnTo>
                    <a:lnTo>
                      <a:pt x="3066" y="67"/>
                    </a:lnTo>
                    <a:lnTo>
                      <a:pt x="3070" y="62"/>
                    </a:lnTo>
                    <a:lnTo>
                      <a:pt x="3074" y="58"/>
                    </a:lnTo>
                    <a:lnTo>
                      <a:pt x="3078" y="55"/>
                    </a:lnTo>
                    <a:lnTo>
                      <a:pt x="3083" y="52"/>
                    </a:lnTo>
                    <a:lnTo>
                      <a:pt x="3087" y="51"/>
                    </a:lnTo>
                    <a:lnTo>
                      <a:pt x="3092" y="48"/>
                    </a:lnTo>
                    <a:lnTo>
                      <a:pt x="3098" y="47"/>
                    </a:lnTo>
                    <a:lnTo>
                      <a:pt x="3103" y="47"/>
                    </a:lnTo>
                    <a:lnTo>
                      <a:pt x="3109" y="47"/>
                    </a:lnTo>
                    <a:lnTo>
                      <a:pt x="3116" y="48"/>
                    </a:lnTo>
                    <a:lnTo>
                      <a:pt x="3121" y="51"/>
                    </a:lnTo>
                    <a:lnTo>
                      <a:pt x="3127" y="53"/>
                    </a:lnTo>
                    <a:lnTo>
                      <a:pt x="3131" y="56"/>
                    </a:lnTo>
                    <a:lnTo>
                      <a:pt x="3135" y="59"/>
                    </a:lnTo>
                    <a:lnTo>
                      <a:pt x="3138" y="63"/>
                    </a:lnTo>
                    <a:lnTo>
                      <a:pt x="3141" y="68"/>
                    </a:lnTo>
                    <a:lnTo>
                      <a:pt x="3143" y="72"/>
                    </a:lnTo>
                    <a:lnTo>
                      <a:pt x="3144" y="78"/>
                    </a:lnTo>
                    <a:lnTo>
                      <a:pt x="3145" y="86"/>
                    </a:lnTo>
                    <a:lnTo>
                      <a:pt x="3145" y="95"/>
                    </a:lnTo>
                    <a:lnTo>
                      <a:pt x="3145" y="173"/>
                    </a:lnTo>
                    <a:lnTo>
                      <a:pt x="3124" y="173"/>
                    </a:lnTo>
                    <a:lnTo>
                      <a:pt x="3124" y="97"/>
                    </a:lnTo>
                    <a:lnTo>
                      <a:pt x="3124" y="90"/>
                    </a:lnTo>
                    <a:lnTo>
                      <a:pt x="3123" y="84"/>
                    </a:lnTo>
                    <a:lnTo>
                      <a:pt x="3121" y="78"/>
                    </a:lnTo>
                    <a:lnTo>
                      <a:pt x="3118" y="74"/>
                    </a:lnTo>
                    <a:lnTo>
                      <a:pt x="3115" y="71"/>
                    </a:lnTo>
                    <a:lnTo>
                      <a:pt x="3110" y="69"/>
                    </a:lnTo>
                    <a:lnTo>
                      <a:pt x="3105" y="68"/>
                    </a:lnTo>
                    <a:lnTo>
                      <a:pt x="3099" y="68"/>
                    </a:lnTo>
                    <a:lnTo>
                      <a:pt x="3094" y="68"/>
                    </a:lnTo>
                    <a:lnTo>
                      <a:pt x="3090" y="69"/>
                    </a:lnTo>
                    <a:lnTo>
                      <a:pt x="3086" y="70"/>
                    </a:lnTo>
                    <a:lnTo>
                      <a:pt x="3081" y="72"/>
                    </a:lnTo>
                    <a:lnTo>
                      <a:pt x="3077" y="74"/>
                    </a:lnTo>
                    <a:lnTo>
                      <a:pt x="3074" y="77"/>
                    </a:lnTo>
                    <a:lnTo>
                      <a:pt x="3072" y="81"/>
                    </a:lnTo>
                    <a:lnTo>
                      <a:pt x="3070" y="85"/>
                    </a:lnTo>
                    <a:lnTo>
                      <a:pt x="3069" y="89"/>
                    </a:lnTo>
                    <a:lnTo>
                      <a:pt x="3067" y="95"/>
                    </a:lnTo>
                    <a:lnTo>
                      <a:pt x="3066" y="101"/>
                    </a:lnTo>
                    <a:lnTo>
                      <a:pt x="3066" y="107"/>
                    </a:lnTo>
                    <a:lnTo>
                      <a:pt x="3066" y="173"/>
                    </a:lnTo>
                    <a:lnTo>
                      <a:pt x="3046" y="173"/>
                    </a:lnTo>
                    <a:close/>
                    <a:moveTo>
                      <a:pt x="3259" y="159"/>
                    </a:moveTo>
                    <a:lnTo>
                      <a:pt x="3252" y="163"/>
                    </a:lnTo>
                    <a:lnTo>
                      <a:pt x="3247" y="166"/>
                    </a:lnTo>
                    <a:lnTo>
                      <a:pt x="3241" y="170"/>
                    </a:lnTo>
                    <a:lnTo>
                      <a:pt x="3235" y="172"/>
                    </a:lnTo>
                    <a:lnTo>
                      <a:pt x="3230" y="173"/>
                    </a:lnTo>
                    <a:lnTo>
                      <a:pt x="3224" y="173"/>
                    </a:lnTo>
                    <a:lnTo>
                      <a:pt x="3219" y="174"/>
                    </a:lnTo>
                    <a:lnTo>
                      <a:pt x="3213" y="174"/>
                    </a:lnTo>
                    <a:lnTo>
                      <a:pt x="3203" y="174"/>
                    </a:lnTo>
                    <a:lnTo>
                      <a:pt x="3195" y="172"/>
                    </a:lnTo>
                    <a:lnTo>
                      <a:pt x="3188" y="170"/>
                    </a:lnTo>
                    <a:lnTo>
                      <a:pt x="3181" y="165"/>
                    </a:lnTo>
                    <a:lnTo>
                      <a:pt x="3177" y="160"/>
                    </a:lnTo>
                    <a:lnTo>
                      <a:pt x="3174" y="155"/>
                    </a:lnTo>
                    <a:lnTo>
                      <a:pt x="3172" y="148"/>
                    </a:lnTo>
                    <a:lnTo>
                      <a:pt x="3171" y="141"/>
                    </a:lnTo>
                    <a:lnTo>
                      <a:pt x="3171" y="136"/>
                    </a:lnTo>
                    <a:lnTo>
                      <a:pt x="3172" y="132"/>
                    </a:lnTo>
                    <a:lnTo>
                      <a:pt x="3173" y="128"/>
                    </a:lnTo>
                    <a:lnTo>
                      <a:pt x="3175" y="125"/>
                    </a:lnTo>
                    <a:lnTo>
                      <a:pt x="3177" y="120"/>
                    </a:lnTo>
                    <a:lnTo>
                      <a:pt x="3179" y="117"/>
                    </a:lnTo>
                    <a:lnTo>
                      <a:pt x="3183" y="115"/>
                    </a:lnTo>
                    <a:lnTo>
                      <a:pt x="3186" y="113"/>
                    </a:lnTo>
                    <a:lnTo>
                      <a:pt x="3189" y="111"/>
                    </a:lnTo>
                    <a:lnTo>
                      <a:pt x="3193" y="108"/>
                    </a:lnTo>
                    <a:lnTo>
                      <a:pt x="3197" y="107"/>
                    </a:lnTo>
                    <a:lnTo>
                      <a:pt x="3201" y="105"/>
                    </a:lnTo>
                    <a:lnTo>
                      <a:pt x="3204" y="104"/>
                    </a:lnTo>
                    <a:lnTo>
                      <a:pt x="3208" y="103"/>
                    </a:lnTo>
                    <a:lnTo>
                      <a:pt x="3214" y="103"/>
                    </a:lnTo>
                    <a:lnTo>
                      <a:pt x="3219" y="102"/>
                    </a:lnTo>
                    <a:lnTo>
                      <a:pt x="3226" y="102"/>
                    </a:lnTo>
                    <a:lnTo>
                      <a:pt x="3231" y="101"/>
                    </a:lnTo>
                    <a:lnTo>
                      <a:pt x="3236" y="100"/>
                    </a:lnTo>
                    <a:lnTo>
                      <a:pt x="3242" y="99"/>
                    </a:lnTo>
                    <a:lnTo>
                      <a:pt x="3246" y="99"/>
                    </a:lnTo>
                    <a:lnTo>
                      <a:pt x="3249" y="98"/>
                    </a:lnTo>
                    <a:lnTo>
                      <a:pt x="3254" y="97"/>
                    </a:lnTo>
                    <a:lnTo>
                      <a:pt x="3257" y="96"/>
                    </a:lnTo>
                    <a:lnTo>
                      <a:pt x="3257" y="93"/>
                    </a:lnTo>
                    <a:lnTo>
                      <a:pt x="3257" y="92"/>
                    </a:lnTo>
                    <a:lnTo>
                      <a:pt x="3257" y="91"/>
                    </a:lnTo>
                    <a:lnTo>
                      <a:pt x="3257" y="90"/>
                    </a:lnTo>
                    <a:lnTo>
                      <a:pt x="3257" y="85"/>
                    </a:lnTo>
                    <a:lnTo>
                      <a:pt x="3256" y="81"/>
                    </a:lnTo>
                    <a:lnTo>
                      <a:pt x="3254" y="77"/>
                    </a:lnTo>
                    <a:lnTo>
                      <a:pt x="3250" y="74"/>
                    </a:lnTo>
                    <a:lnTo>
                      <a:pt x="3246" y="71"/>
                    </a:lnTo>
                    <a:lnTo>
                      <a:pt x="3241" y="69"/>
                    </a:lnTo>
                    <a:lnTo>
                      <a:pt x="3234" y="68"/>
                    </a:lnTo>
                    <a:lnTo>
                      <a:pt x="3227" y="68"/>
                    </a:lnTo>
                    <a:lnTo>
                      <a:pt x="3220" y="68"/>
                    </a:lnTo>
                    <a:lnTo>
                      <a:pt x="3215" y="69"/>
                    </a:lnTo>
                    <a:lnTo>
                      <a:pt x="3209" y="70"/>
                    </a:lnTo>
                    <a:lnTo>
                      <a:pt x="3205" y="72"/>
                    </a:lnTo>
                    <a:lnTo>
                      <a:pt x="3202" y="75"/>
                    </a:lnTo>
                    <a:lnTo>
                      <a:pt x="3200" y="78"/>
                    </a:lnTo>
                    <a:lnTo>
                      <a:pt x="3198" y="83"/>
                    </a:lnTo>
                    <a:lnTo>
                      <a:pt x="3195" y="88"/>
                    </a:lnTo>
                    <a:lnTo>
                      <a:pt x="3175" y="84"/>
                    </a:lnTo>
                    <a:lnTo>
                      <a:pt x="3176" y="77"/>
                    </a:lnTo>
                    <a:lnTo>
                      <a:pt x="3178" y="72"/>
                    </a:lnTo>
                    <a:lnTo>
                      <a:pt x="3180" y="68"/>
                    </a:lnTo>
                    <a:lnTo>
                      <a:pt x="3184" y="63"/>
                    </a:lnTo>
                    <a:lnTo>
                      <a:pt x="3187" y="59"/>
                    </a:lnTo>
                    <a:lnTo>
                      <a:pt x="3192" y="56"/>
                    </a:lnTo>
                    <a:lnTo>
                      <a:pt x="3197" y="54"/>
                    </a:lnTo>
                    <a:lnTo>
                      <a:pt x="3203" y="52"/>
                    </a:lnTo>
                    <a:lnTo>
                      <a:pt x="3209" y="50"/>
                    </a:lnTo>
                    <a:lnTo>
                      <a:pt x="3216" y="48"/>
                    </a:lnTo>
                    <a:lnTo>
                      <a:pt x="3223" y="47"/>
                    </a:lnTo>
                    <a:lnTo>
                      <a:pt x="3231" y="47"/>
                    </a:lnTo>
                    <a:lnTo>
                      <a:pt x="3238" y="47"/>
                    </a:lnTo>
                    <a:lnTo>
                      <a:pt x="3246" y="48"/>
                    </a:lnTo>
                    <a:lnTo>
                      <a:pt x="3251" y="50"/>
                    </a:lnTo>
                    <a:lnTo>
                      <a:pt x="3257" y="51"/>
                    </a:lnTo>
                    <a:lnTo>
                      <a:pt x="3261" y="53"/>
                    </a:lnTo>
                    <a:lnTo>
                      <a:pt x="3265" y="55"/>
                    </a:lnTo>
                    <a:lnTo>
                      <a:pt x="3269" y="57"/>
                    </a:lnTo>
                    <a:lnTo>
                      <a:pt x="3272" y="60"/>
                    </a:lnTo>
                    <a:lnTo>
                      <a:pt x="3274" y="63"/>
                    </a:lnTo>
                    <a:lnTo>
                      <a:pt x="3275" y="67"/>
                    </a:lnTo>
                    <a:lnTo>
                      <a:pt x="3277" y="70"/>
                    </a:lnTo>
                    <a:lnTo>
                      <a:pt x="3278" y="74"/>
                    </a:lnTo>
                    <a:lnTo>
                      <a:pt x="3278" y="77"/>
                    </a:lnTo>
                    <a:lnTo>
                      <a:pt x="3279" y="82"/>
                    </a:lnTo>
                    <a:lnTo>
                      <a:pt x="3279" y="87"/>
                    </a:lnTo>
                    <a:lnTo>
                      <a:pt x="3279" y="92"/>
                    </a:lnTo>
                    <a:lnTo>
                      <a:pt x="3279" y="119"/>
                    </a:lnTo>
                    <a:lnTo>
                      <a:pt x="3279" y="132"/>
                    </a:lnTo>
                    <a:lnTo>
                      <a:pt x="3279" y="142"/>
                    </a:lnTo>
                    <a:lnTo>
                      <a:pt x="3279" y="150"/>
                    </a:lnTo>
                    <a:lnTo>
                      <a:pt x="3280" y="156"/>
                    </a:lnTo>
                    <a:lnTo>
                      <a:pt x="3280" y="160"/>
                    </a:lnTo>
                    <a:lnTo>
                      <a:pt x="3281" y="164"/>
                    </a:lnTo>
                    <a:lnTo>
                      <a:pt x="3284" y="168"/>
                    </a:lnTo>
                    <a:lnTo>
                      <a:pt x="3285" y="173"/>
                    </a:lnTo>
                    <a:lnTo>
                      <a:pt x="3264" y="173"/>
                    </a:lnTo>
                    <a:lnTo>
                      <a:pt x="3262" y="170"/>
                    </a:lnTo>
                    <a:lnTo>
                      <a:pt x="3260" y="166"/>
                    </a:lnTo>
                    <a:lnTo>
                      <a:pt x="3259" y="163"/>
                    </a:lnTo>
                    <a:lnTo>
                      <a:pt x="3259" y="159"/>
                    </a:lnTo>
                    <a:close/>
                    <a:moveTo>
                      <a:pt x="3257" y="116"/>
                    </a:moveTo>
                    <a:lnTo>
                      <a:pt x="3254" y="117"/>
                    </a:lnTo>
                    <a:lnTo>
                      <a:pt x="3250" y="117"/>
                    </a:lnTo>
                    <a:lnTo>
                      <a:pt x="3246" y="118"/>
                    </a:lnTo>
                    <a:lnTo>
                      <a:pt x="3243" y="119"/>
                    </a:lnTo>
                    <a:lnTo>
                      <a:pt x="3237" y="120"/>
                    </a:lnTo>
                    <a:lnTo>
                      <a:pt x="3233" y="120"/>
                    </a:lnTo>
                    <a:lnTo>
                      <a:pt x="3227" y="121"/>
                    </a:lnTo>
                    <a:lnTo>
                      <a:pt x="3221" y="122"/>
                    </a:lnTo>
                    <a:lnTo>
                      <a:pt x="3215" y="123"/>
                    </a:lnTo>
                    <a:lnTo>
                      <a:pt x="3210" y="123"/>
                    </a:lnTo>
                    <a:lnTo>
                      <a:pt x="3206" y="125"/>
                    </a:lnTo>
                    <a:lnTo>
                      <a:pt x="3203" y="126"/>
                    </a:lnTo>
                    <a:lnTo>
                      <a:pt x="3201" y="127"/>
                    </a:lnTo>
                    <a:lnTo>
                      <a:pt x="3199" y="128"/>
                    </a:lnTo>
                    <a:lnTo>
                      <a:pt x="3197" y="130"/>
                    </a:lnTo>
                    <a:lnTo>
                      <a:pt x="3194" y="131"/>
                    </a:lnTo>
                    <a:lnTo>
                      <a:pt x="3193" y="133"/>
                    </a:lnTo>
                    <a:lnTo>
                      <a:pt x="3192" y="135"/>
                    </a:lnTo>
                    <a:lnTo>
                      <a:pt x="3191" y="137"/>
                    </a:lnTo>
                    <a:lnTo>
                      <a:pt x="3191" y="140"/>
                    </a:lnTo>
                    <a:lnTo>
                      <a:pt x="3191" y="143"/>
                    </a:lnTo>
                    <a:lnTo>
                      <a:pt x="3193" y="145"/>
                    </a:lnTo>
                    <a:lnTo>
                      <a:pt x="3194" y="148"/>
                    </a:lnTo>
                    <a:lnTo>
                      <a:pt x="3198" y="150"/>
                    </a:lnTo>
                    <a:lnTo>
                      <a:pt x="3201" y="152"/>
                    </a:lnTo>
                    <a:lnTo>
                      <a:pt x="3206" y="153"/>
                    </a:lnTo>
                    <a:lnTo>
                      <a:pt x="3210" y="155"/>
                    </a:lnTo>
                    <a:lnTo>
                      <a:pt x="3217" y="155"/>
                    </a:lnTo>
                    <a:lnTo>
                      <a:pt x="3223" y="155"/>
                    </a:lnTo>
                    <a:lnTo>
                      <a:pt x="3229" y="153"/>
                    </a:lnTo>
                    <a:lnTo>
                      <a:pt x="3234" y="152"/>
                    </a:lnTo>
                    <a:lnTo>
                      <a:pt x="3238" y="150"/>
                    </a:lnTo>
                    <a:lnTo>
                      <a:pt x="3243" y="148"/>
                    </a:lnTo>
                    <a:lnTo>
                      <a:pt x="3247" y="145"/>
                    </a:lnTo>
                    <a:lnTo>
                      <a:pt x="3250" y="142"/>
                    </a:lnTo>
                    <a:lnTo>
                      <a:pt x="3254" y="137"/>
                    </a:lnTo>
                    <a:lnTo>
                      <a:pt x="3255" y="134"/>
                    </a:lnTo>
                    <a:lnTo>
                      <a:pt x="3256" y="131"/>
                    </a:lnTo>
                    <a:lnTo>
                      <a:pt x="3257" y="127"/>
                    </a:lnTo>
                    <a:lnTo>
                      <a:pt x="3257" y="121"/>
                    </a:lnTo>
                    <a:lnTo>
                      <a:pt x="3257" y="116"/>
                    </a:lnTo>
                    <a:close/>
                    <a:moveTo>
                      <a:pt x="3311" y="173"/>
                    </a:moveTo>
                    <a:lnTo>
                      <a:pt x="3311" y="48"/>
                    </a:lnTo>
                    <a:lnTo>
                      <a:pt x="3331" y="48"/>
                    </a:lnTo>
                    <a:lnTo>
                      <a:pt x="3331" y="67"/>
                    </a:lnTo>
                    <a:lnTo>
                      <a:pt x="3334" y="62"/>
                    </a:lnTo>
                    <a:lnTo>
                      <a:pt x="3338" y="58"/>
                    </a:lnTo>
                    <a:lnTo>
                      <a:pt x="3343" y="55"/>
                    </a:lnTo>
                    <a:lnTo>
                      <a:pt x="3347" y="52"/>
                    </a:lnTo>
                    <a:lnTo>
                      <a:pt x="3351" y="51"/>
                    </a:lnTo>
                    <a:lnTo>
                      <a:pt x="3357" y="48"/>
                    </a:lnTo>
                    <a:lnTo>
                      <a:pt x="3363" y="47"/>
                    </a:lnTo>
                    <a:lnTo>
                      <a:pt x="3369" y="47"/>
                    </a:lnTo>
                    <a:lnTo>
                      <a:pt x="3374" y="47"/>
                    </a:lnTo>
                    <a:lnTo>
                      <a:pt x="3379" y="48"/>
                    </a:lnTo>
                    <a:lnTo>
                      <a:pt x="3384" y="50"/>
                    </a:lnTo>
                    <a:lnTo>
                      <a:pt x="3389" y="51"/>
                    </a:lnTo>
                    <a:lnTo>
                      <a:pt x="3393" y="53"/>
                    </a:lnTo>
                    <a:lnTo>
                      <a:pt x="3397" y="56"/>
                    </a:lnTo>
                    <a:lnTo>
                      <a:pt x="3400" y="58"/>
                    </a:lnTo>
                    <a:lnTo>
                      <a:pt x="3402" y="61"/>
                    </a:lnTo>
                    <a:lnTo>
                      <a:pt x="3404" y="65"/>
                    </a:lnTo>
                    <a:lnTo>
                      <a:pt x="3406" y="69"/>
                    </a:lnTo>
                    <a:lnTo>
                      <a:pt x="3407" y="73"/>
                    </a:lnTo>
                    <a:lnTo>
                      <a:pt x="3408" y="77"/>
                    </a:lnTo>
                    <a:lnTo>
                      <a:pt x="3409" y="81"/>
                    </a:lnTo>
                    <a:lnTo>
                      <a:pt x="3409" y="85"/>
                    </a:lnTo>
                    <a:lnTo>
                      <a:pt x="3409" y="91"/>
                    </a:lnTo>
                    <a:lnTo>
                      <a:pt x="3409" y="98"/>
                    </a:lnTo>
                    <a:lnTo>
                      <a:pt x="3409" y="173"/>
                    </a:lnTo>
                    <a:lnTo>
                      <a:pt x="3389" y="173"/>
                    </a:lnTo>
                    <a:lnTo>
                      <a:pt x="3389" y="100"/>
                    </a:lnTo>
                    <a:lnTo>
                      <a:pt x="3389" y="93"/>
                    </a:lnTo>
                    <a:lnTo>
                      <a:pt x="3388" y="88"/>
                    </a:lnTo>
                    <a:lnTo>
                      <a:pt x="3388" y="84"/>
                    </a:lnTo>
                    <a:lnTo>
                      <a:pt x="3387" y="81"/>
                    </a:lnTo>
                    <a:lnTo>
                      <a:pt x="3385" y="78"/>
                    </a:lnTo>
                    <a:lnTo>
                      <a:pt x="3383" y="75"/>
                    </a:lnTo>
                    <a:lnTo>
                      <a:pt x="3380" y="73"/>
                    </a:lnTo>
                    <a:lnTo>
                      <a:pt x="3378" y="71"/>
                    </a:lnTo>
                    <a:lnTo>
                      <a:pt x="3375" y="70"/>
                    </a:lnTo>
                    <a:lnTo>
                      <a:pt x="3371" y="69"/>
                    </a:lnTo>
                    <a:lnTo>
                      <a:pt x="3368" y="68"/>
                    </a:lnTo>
                    <a:lnTo>
                      <a:pt x="3363" y="68"/>
                    </a:lnTo>
                    <a:lnTo>
                      <a:pt x="3357" y="68"/>
                    </a:lnTo>
                    <a:lnTo>
                      <a:pt x="3351" y="70"/>
                    </a:lnTo>
                    <a:lnTo>
                      <a:pt x="3346" y="72"/>
                    </a:lnTo>
                    <a:lnTo>
                      <a:pt x="3341" y="75"/>
                    </a:lnTo>
                    <a:lnTo>
                      <a:pt x="3336" y="81"/>
                    </a:lnTo>
                    <a:lnTo>
                      <a:pt x="3333" y="88"/>
                    </a:lnTo>
                    <a:lnTo>
                      <a:pt x="3332" y="97"/>
                    </a:lnTo>
                    <a:lnTo>
                      <a:pt x="3331" y="107"/>
                    </a:lnTo>
                    <a:lnTo>
                      <a:pt x="3331" y="173"/>
                    </a:lnTo>
                    <a:lnTo>
                      <a:pt x="3311" y="173"/>
                    </a:lnTo>
                    <a:close/>
                    <a:moveTo>
                      <a:pt x="3443" y="173"/>
                    </a:moveTo>
                    <a:lnTo>
                      <a:pt x="3443" y="48"/>
                    </a:lnTo>
                    <a:lnTo>
                      <a:pt x="3463" y="48"/>
                    </a:lnTo>
                    <a:lnTo>
                      <a:pt x="3463" y="67"/>
                    </a:lnTo>
                    <a:lnTo>
                      <a:pt x="3466" y="62"/>
                    </a:lnTo>
                    <a:lnTo>
                      <a:pt x="3471" y="58"/>
                    </a:lnTo>
                    <a:lnTo>
                      <a:pt x="3475" y="55"/>
                    </a:lnTo>
                    <a:lnTo>
                      <a:pt x="3479" y="52"/>
                    </a:lnTo>
                    <a:lnTo>
                      <a:pt x="3484" y="51"/>
                    </a:lnTo>
                    <a:lnTo>
                      <a:pt x="3489" y="48"/>
                    </a:lnTo>
                    <a:lnTo>
                      <a:pt x="3495" y="47"/>
                    </a:lnTo>
                    <a:lnTo>
                      <a:pt x="3501" y="47"/>
                    </a:lnTo>
                    <a:lnTo>
                      <a:pt x="3506" y="47"/>
                    </a:lnTo>
                    <a:lnTo>
                      <a:pt x="3512" y="48"/>
                    </a:lnTo>
                    <a:lnTo>
                      <a:pt x="3516" y="50"/>
                    </a:lnTo>
                    <a:lnTo>
                      <a:pt x="3521" y="51"/>
                    </a:lnTo>
                    <a:lnTo>
                      <a:pt x="3526" y="53"/>
                    </a:lnTo>
                    <a:lnTo>
                      <a:pt x="3529" y="56"/>
                    </a:lnTo>
                    <a:lnTo>
                      <a:pt x="3532" y="58"/>
                    </a:lnTo>
                    <a:lnTo>
                      <a:pt x="3534" y="61"/>
                    </a:lnTo>
                    <a:lnTo>
                      <a:pt x="3536" y="65"/>
                    </a:lnTo>
                    <a:lnTo>
                      <a:pt x="3538" y="69"/>
                    </a:lnTo>
                    <a:lnTo>
                      <a:pt x="3540" y="73"/>
                    </a:lnTo>
                    <a:lnTo>
                      <a:pt x="3541" y="77"/>
                    </a:lnTo>
                    <a:lnTo>
                      <a:pt x="3542" y="81"/>
                    </a:lnTo>
                    <a:lnTo>
                      <a:pt x="3542" y="85"/>
                    </a:lnTo>
                    <a:lnTo>
                      <a:pt x="3542" y="91"/>
                    </a:lnTo>
                    <a:lnTo>
                      <a:pt x="3542" y="98"/>
                    </a:lnTo>
                    <a:lnTo>
                      <a:pt x="3542" y="173"/>
                    </a:lnTo>
                    <a:lnTo>
                      <a:pt x="3521" y="173"/>
                    </a:lnTo>
                    <a:lnTo>
                      <a:pt x="3521" y="100"/>
                    </a:lnTo>
                    <a:lnTo>
                      <a:pt x="3521" y="93"/>
                    </a:lnTo>
                    <a:lnTo>
                      <a:pt x="3520" y="88"/>
                    </a:lnTo>
                    <a:lnTo>
                      <a:pt x="3520" y="84"/>
                    </a:lnTo>
                    <a:lnTo>
                      <a:pt x="3519" y="81"/>
                    </a:lnTo>
                    <a:lnTo>
                      <a:pt x="3517" y="78"/>
                    </a:lnTo>
                    <a:lnTo>
                      <a:pt x="3515" y="75"/>
                    </a:lnTo>
                    <a:lnTo>
                      <a:pt x="3513" y="73"/>
                    </a:lnTo>
                    <a:lnTo>
                      <a:pt x="3511" y="71"/>
                    </a:lnTo>
                    <a:lnTo>
                      <a:pt x="3507" y="70"/>
                    </a:lnTo>
                    <a:lnTo>
                      <a:pt x="3503" y="69"/>
                    </a:lnTo>
                    <a:lnTo>
                      <a:pt x="3500" y="68"/>
                    </a:lnTo>
                    <a:lnTo>
                      <a:pt x="3495" y="68"/>
                    </a:lnTo>
                    <a:lnTo>
                      <a:pt x="3489" y="68"/>
                    </a:lnTo>
                    <a:lnTo>
                      <a:pt x="3484" y="70"/>
                    </a:lnTo>
                    <a:lnTo>
                      <a:pt x="3478" y="72"/>
                    </a:lnTo>
                    <a:lnTo>
                      <a:pt x="3473" y="75"/>
                    </a:lnTo>
                    <a:lnTo>
                      <a:pt x="3469" y="81"/>
                    </a:lnTo>
                    <a:lnTo>
                      <a:pt x="3465" y="88"/>
                    </a:lnTo>
                    <a:lnTo>
                      <a:pt x="3464" y="97"/>
                    </a:lnTo>
                    <a:lnTo>
                      <a:pt x="3463" y="107"/>
                    </a:lnTo>
                    <a:lnTo>
                      <a:pt x="3463" y="173"/>
                    </a:lnTo>
                    <a:lnTo>
                      <a:pt x="3443" y="173"/>
                    </a:lnTo>
                    <a:close/>
                    <a:moveTo>
                      <a:pt x="3661" y="134"/>
                    </a:moveTo>
                    <a:lnTo>
                      <a:pt x="3680" y="138"/>
                    </a:lnTo>
                    <a:lnTo>
                      <a:pt x="3677" y="146"/>
                    </a:lnTo>
                    <a:lnTo>
                      <a:pt x="3673" y="153"/>
                    </a:lnTo>
                    <a:lnTo>
                      <a:pt x="3668" y="160"/>
                    </a:lnTo>
                    <a:lnTo>
                      <a:pt x="3661" y="165"/>
                    </a:lnTo>
                    <a:lnTo>
                      <a:pt x="3658" y="167"/>
                    </a:lnTo>
                    <a:lnTo>
                      <a:pt x="3654" y="170"/>
                    </a:lnTo>
                    <a:lnTo>
                      <a:pt x="3649" y="171"/>
                    </a:lnTo>
                    <a:lnTo>
                      <a:pt x="3645" y="172"/>
                    </a:lnTo>
                    <a:lnTo>
                      <a:pt x="3641" y="173"/>
                    </a:lnTo>
                    <a:lnTo>
                      <a:pt x="3636" y="174"/>
                    </a:lnTo>
                    <a:lnTo>
                      <a:pt x="3631" y="174"/>
                    </a:lnTo>
                    <a:lnTo>
                      <a:pt x="3626" y="174"/>
                    </a:lnTo>
                    <a:lnTo>
                      <a:pt x="3619" y="174"/>
                    </a:lnTo>
                    <a:lnTo>
                      <a:pt x="3613" y="173"/>
                    </a:lnTo>
                    <a:lnTo>
                      <a:pt x="3606" y="172"/>
                    </a:lnTo>
                    <a:lnTo>
                      <a:pt x="3601" y="171"/>
                    </a:lnTo>
                    <a:lnTo>
                      <a:pt x="3595" y="168"/>
                    </a:lnTo>
                    <a:lnTo>
                      <a:pt x="3590" y="165"/>
                    </a:lnTo>
                    <a:lnTo>
                      <a:pt x="3586" y="162"/>
                    </a:lnTo>
                    <a:lnTo>
                      <a:pt x="3582" y="159"/>
                    </a:lnTo>
                    <a:lnTo>
                      <a:pt x="3574" y="150"/>
                    </a:lnTo>
                    <a:lnTo>
                      <a:pt x="3570" y="138"/>
                    </a:lnTo>
                    <a:lnTo>
                      <a:pt x="3566" y="126"/>
                    </a:lnTo>
                    <a:lnTo>
                      <a:pt x="3565" y="112"/>
                    </a:lnTo>
                    <a:lnTo>
                      <a:pt x="3566" y="98"/>
                    </a:lnTo>
                    <a:lnTo>
                      <a:pt x="3570" y="85"/>
                    </a:lnTo>
                    <a:lnTo>
                      <a:pt x="3575" y="73"/>
                    </a:lnTo>
                    <a:lnTo>
                      <a:pt x="3583" y="65"/>
                    </a:lnTo>
                    <a:lnTo>
                      <a:pt x="3587" y="60"/>
                    </a:lnTo>
                    <a:lnTo>
                      <a:pt x="3591" y="57"/>
                    </a:lnTo>
                    <a:lnTo>
                      <a:pt x="3597" y="54"/>
                    </a:lnTo>
                    <a:lnTo>
                      <a:pt x="3601" y="52"/>
                    </a:lnTo>
                    <a:lnTo>
                      <a:pt x="3606" y="50"/>
                    </a:lnTo>
                    <a:lnTo>
                      <a:pt x="3613" y="48"/>
                    </a:lnTo>
                    <a:lnTo>
                      <a:pt x="3618" y="47"/>
                    </a:lnTo>
                    <a:lnTo>
                      <a:pt x="3625" y="47"/>
                    </a:lnTo>
                    <a:lnTo>
                      <a:pt x="3631" y="47"/>
                    </a:lnTo>
                    <a:lnTo>
                      <a:pt x="3636" y="48"/>
                    </a:lnTo>
                    <a:lnTo>
                      <a:pt x="3642" y="50"/>
                    </a:lnTo>
                    <a:lnTo>
                      <a:pt x="3647" y="52"/>
                    </a:lnTo>
                    <a:lnTo>
                      <a:pt x="3652" y="54"/>
                    </a:lnTo>
                    <a:lnTo>
                      <a:pt x="3657" y="56"/>
                    </a:lnTo>
                    <a:lnTo>
                      <a:pt x="3661" y="59"/>
                    </a:lnTo>
                    <a:lnTo>
                      <a:pt x="3665" y="63"/>
                    </a:lnTo>
                    <a:lnTo>
                      <a:pt x="3673" y="72"/>
                    </a:lnTo>
                    <a:lnTo>
                      <a:pt x="3677" y="84"/>
                    </a:lnTo>
                    <a:lnTo>
                      <a:pt x="3680" y="97"/>
                    </a:lnTo>
                    <a:lnTo>
                      <a:pt x="3682" y="111"/>
                    </a:lnTo>
                    <a:lnTo>
                      <a:pt x="3682" y="112"/>
                    </a:lnTo>
                    <a:lnTo>
                      <a:pt x="3682" y="113"/>
                    </a:lnTo>
                    <a:lnTo>
                      <a:pt x="3682" y="115"/>
                    </a:lnTo>
                    <a:lnTo>
                      <a:pt x="3682" y="116"/>
                    </a:lnTo>
                    <a:lnTo>
                      <a:pt x="3587" y="116"/>
                    </a:lnTo>
                    <a:lnTo>
                      <a:pt x="3588" y="125"/>
                    </a:lnTo>
                    <a:lnTo>
                      <a:pt x="3590" y="132"/>
                    </a:lnTo>
                    <a:lnTo>
                      <a:pt x="3593" y="140"/>
                    </a:lnTo>
                    <a:lnTo>
                      <a:pt x="3599" y="145"/>
                    </a:lnTo>
                    <a:lnTo>
                      <a:pt x="3604" y="149"/>
                    </a:lnTo>
                    <a:lnTo>
                      <a:pt x="3611" y="152"/>
                    </a:lnTo>
                    <a:lnTo>
                      <a:pt x="3618" y="153"/>
                    </a:lnTo>
                    <a:lnTo>
                      <a:pt x="3626" y="155"/>
                    </a:lnTo>
                    <a:lnTo>
                      <a:pt x="3632" y="155"/>
                    </a:lnTo>
                    <a:lnTo>
                      <a:pt x="3637" y="153"/>
                    </a:lnTo>
                    <a:lnTo>
                      <a:pt x="3642" y="152"/>
                    </a:lnTo>
                    <a:lnTo>
                      <a:pt x="3647" y="150"/>
                    </a:lnTo>
                    <a:lnTo>
                      <a:pt x="3651" y="147"/>
                    </a:lnTo>
                    <a:lnTo>
                      <a:pt x="3655" y="144"/>
                    </a:lnTo>
                    <a:lnTo>
                      <a:pt x="3658" y="140"/>
                    </a:lnTo>
                    <a:lnTo>
                      <a:pt x="3661" y="134"/>
                    </a:lnTo>
                    <a:close/>
                    <a:moveTo>
                      <a:pt x="3587" y="96"/>
                    </a:moveTo>
                    <a:lnTo>
                      <a:pt x="3661" y="96"/>
                    </a:lnTo>
                    <a:lnTo>
                      <a:pt x="3660" y="89"/>
                    </a:lnTo>
                    <a:lnTo>
                      <a:pt x="3658" y="85"/>
                    </a:lnTo>
                    <a:lnTo>
                      <a:pt x="3656" y="81"/>
                    </a:lnTo>
                    <a:lnTo>
                      <a:pt x="3652" y="77"/>
                    </a:lnTo>
                    <a:lnTo>
                      <a:pt x="3646" y="73"/>
                    </a:lnTo>
                    <a:lnTo>
                      <a:pt x="3640" y="70"/>
                    </a:lnTo>
                    <a:lnTo>
                      <a:pt x="3632" y="69"/>
                    </a:lnTo>
                    <a:lnTo>
                      <a:pt x="3625" y="68"/>
                    </a:lnTo>
                    <a:lnTo>
                      <a:pt x="3617" y="68"/>
                    </a:lnTo>
                    <a:lnTo>
                      <a:pt x="3609" y="70"/>
                    </a:lnTo>
                    <a:lnTo>
                      <a:pt x="3603" y="72"/>
                    </a:lnTo>
                    <a:lnTo>
                      <a:pt x="3598" y="75"/>
                    </a:lnTo>
                    <a:lnTo>
                      <a:pt x="3593" y="80"/>
                    </a:lnTo>
                    <a:lnTo>
                      <a:pt x="3590" y="84"/>
                    </a:lnTo>
                    <a:lnTo>
                      <a:pt x="3588" y="89"/>
                    </a:lnTo>
                    <a:lnTo>
                      <a:pt x="3587" y="96"/>
                    </a:lnTo>
                    <a:close/>
                    <a:moveTo>
                      <a:pt x="3707" y="173"/>
                    </a:moveTo>
                    <a:lnTo>
                      <a:pt x="3707" y="2"/>
                    </a:lnTo>
                    <a:lnTo>
                      <a:pt x="3728" y="2"/>
                    </a:lnTo>
                    <a:lnTo>
                      <a:pt x="3728" y="173"/>
                    </a:lnTo>
                    <a:lnTo>
                      <a:pt x="3707" y="173"/>
                    </a:lnTo>
                    <a:close/>
                    <a:moveTo>
                      <a:pt x="0" y="411"/>
                    </a:moveTo>
                    <a:lnTo>
                      <a:pt x="0" y="240"/>
                    </a:lnTo>
                    <a:lnTo>
                      <a:pt x="23" y="240"/>
                    </a:lnTo>
                    <a:lnTo>
                      <a:pt x="23"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6" name="Freeform 182"/>
              <p:cNvSpPr>
                <a:spLocks noEditPoints="1"/>
              </p:cNvSpPr>
              <p:nvPr/>
            </p:nvSpPr>
            <p:spPr bwMode="auto">
              <a:xfrm>
                <a:off x="3514" y="2085"/>
                <a:ext cx="497" cy="86"/>
              </a:xfrm>
              <a:custGeom>
                <a:avLst/>
                <a:gdLst>
                  <a:gd name="T0" fmla="*/ 20 w 993"/>
                  <a:gd name="T1" fmla="*/ 67 h 172"/>
                  <a:gd name="T2" fmla="*/ 20 w 993"/>
                  <a:gd name="T3" fmla="*/ 150 h 172"/>
                  <a:gd name="T4" fmla="*/ 334 w 993"/>
                  <a:gd name="T5" fmla="*/ 0 h 172"/>
                  <a:gd name="T6" fmla="*/ 474 w 993"/>
                  <a:gd name="T7" fmla="*/ 171 h 172"/>
                  <a:gd name="T8" fmla="*/ 463 w 993"/>
                  <a:gd name="T9" fmla="*/ 164 h 172"/>
                  <a:gd name="T10" fmla="*/ 445 w 993"/>
                  <a:gd name="T11" fmla="*/ 172 h 172"/>
                  <a:gd name="T12" fmla="*/ 419 w 993"/>
                  <a:gd name="T13" fmla="*/ 168 h 172"/>
                  <a:gd name="T14" fmla="*/ 396 w 993"/>
                  <a:gd name="T15" fmla="*/ 149 h 172"/>
                  <a:gd name="T16" fmla="*/ 387 w 993"/>
                  <a:gd name="T17" fmla="*/ 118 h 172"/>
                  <a:gd name="T18" fmla="*/ 389 w 993"/>
                  <a:gd name="T19" fmla="*/ 84 h 172"/>
                  <a:gd name="T20" fmla="*/ 405 w 993"/>
                  <a:gd name="T21" fmla="*/ 57 h 172"/>
                  <a:gd name="T22" fmla="*/ 432 w 993"/>
                  <a:gd name="T23" fmla="*/ 45 h 172"/>
                  <a:gd name="T24" fmla="*/ 454 w 993"/>
                  <a:gd name="T25" fmla="*/ 48 h 172"/>
                  <a:gd name="T26" fmla="*/ 471 w 993"/>
                  <a:gd name="T27" fmla="*/ 60 h 172"/>
                  <a:gd name="T28" fmla="*/ 494 w 993"/>
                  <a:gd name="T29" fmla="*/ 171 h 172"/>
                  <a:gd name="T30" fmla="*/ 409 w 993"/>
                  <a:gd name="T31" fmla="*/ 128 h 172"/>
                  <a:gd name="T32" fmla="*/ 428 w 993"/>
                  <a:gd name="T33" fmla="*/ 150 h 172"/>
                  <a:gd name="T34" fmla="*/ 453 w 993"/>
                  <a:gd name="T35" fmla="*/ 150 h 172"/>
                  <a:gd name="T36" fmla="*/ 472 w 993"/>
                  <a:gd name="T37" fmla="*/ 129 h 172"/>
                  <a:gd name="T38" fmla="*/ 472 w 993"/>
                  <a:gd name="T39" fmla="*/ 90 h 172"/>
                  <a:gd name="T40" fmla="*/ 453 w 993"/>
                  <a:gd name="T41" fmla="*/ 68 h 172"/>
                  <a:gd name="T42" fmla="*/ 427 w 993"/>
                  <a:gd name="T43" fmla="*/ 68 h 172"/>
                  <a:gd name="T44" fmla="*/ 409 w 993"/>
                  <a:gd name="T45" fmla="*/ 89 h 172"/>
                  <a:gd name="T46" fmla="*/ 528 w 993"/>
                  <a:gd name="T47" fmla="*/ 0 h 172"/>
                  <a:gd name="T48" fmla="*/ 666 w 993"/>
                  <a:gd name="T49" fmla="*/ 132 h 172"/>
                  <a:gd name="T50" fmla="*/ 673 w 993"/>
                  <a:gd name="T51" fmla="*/ 158 h 172"/>
                  <a:gd name="T52" fmla="*/ 655 w 993"/>
                  <a:gd name="T53" fmla="*/ 168 h 172"/>
                  <a:gd name="T54" fmla="*/ 636 w 993"/>
                  <a:gd name="T55" fmla="*/ 172 h 172"/>
                  <a:gd name="T56" fmla="*/ 611 w 993"/>
                  <a:gd name="T57" fmla="*/ 170 h 172"/>
                  <a:gd name="T58" fmla="*/ 591 w 993"/>
                  <a:gd name="T59" fmla="*/ 160 h 172"/>
                  <a:gd name="T60" fmla="*/ 572 w 993"/>
                  <a:gd name="T61" fmla="*/ 123 h 172"/>
                  <a:gd name="T62" fmla="*/ 580 w 993"/>
                  <a:gd name="T63" fmla="*/ 71 h 172"/>
                  <a:gd name="T64" fmla="*/ 602 w 993"/>
                  <a:gd name="T65" fmla="*/ 52 h 172"/>
                  <a:gd name="T66" fmla="*/ 623 w 993"/>
                  <a:gd name="T67" fmla="*/ 45 h 172"/>
                  <a:gd name="T68" fmla="*/ 647 w 993"/>
                  <a:gd name="T69" fmla="*/ 47 h 172"/>
                  <a:gd name="T70" fmla="*/ 666 w 993"/>
                  <a:gd name="T71" fmla="*/ 57 h 172"/>
                  <a:gd name="T72" fmla="*/ 686 w 993"/>
                  <a:gd name="T73" fmla="*/ 95 h 172"/>
                  <a:gd name="T74" fmla="*/ 687 w 993"/>
                  <a:gd name="T75" fmla="*/ 113 h 172"/>
                  <a:gd name="T76" fmla="*/ 595 w 993"/>
                  <a:gd name="T77" fmla="*/ 130 h 172"/>
                  <a:gd name="T78" fmla="*/ 616 w 993"/>
                  <a:gd name="T79" fmla="*/ 150 h 172"/>
                  <a:gd name="T80" fmla="*/ 643 w 993"/>
                  <a:gd name="T81" fmla="*/ 151 h 172"/>
                  <a:gd name="T82" fmla="*/ 660 w 993"/>
                  <a:gd name="T83" fmla="*/ 142 h 172"/>
                  <a:gd name="T84" fmla="*/ 666 w 993"/>
                  <a:gd name="T85" fmla="*/ 93 h 172"/>
                  <a:gd name="T86" fmla="*/ 658 w 993"/>
                  <a:gd name="T87" fmla="*/ 75 h 172"/>
                  <a:gd name="T88" fmla="*/ 630 w 993"/>
                  <a:gd name="T89" fmla="*/ 66 h 172"/>
                  <a:gd name="T90" fmla="*/ 603 w 993"/>
                  <a:gd name="T91" fmla="*/ 73 h 172"/>
                  <a:gd name="T92" fmla="*/ 592 w 993"/>
                  <a:gd name="T93" fmla="*/ 93 h 172"/>
                  <a:gd name="T94" fmla="*/ 896 w 993"/>
                  <a:gd name="T95" fmla="*/ 21 h 172"/>
                  <a:gd name="T96" fmla="*/ 883 w 993"/>
                  <a:gd name="T97" fmla="*/ 93 h 172"/>
                  <a:gd name="T98" fmla="*/ 926 w 993"/>
                  <a:gd name="T99" fmla="*/ 171 h 172"/>
                  <a:gd name="T100" fmla="*/ 946 w 993"/>
                  <a:gd name="T101" fmla="*/ 60 h 172"/>
                  <a:gd name="T102" fmla="*/ 960 w 993"/>
                  <a:gd name="T103" fmla="*/ 47 h 172"/>
                  <a:gd name="T104" fmla="*/ 976 w 993"/>
                  <a:gd name="T105" fmla="*/ 45 h 172"/>
                  <a:gd name="T106" fmla="*/ 986 w 993"/>
                  <a:gd name="T107" fmla="*/ 70 h 172"/>
                  <a:gd name="T108" fmla="*/ 970 w 993"/>
                  <a:gd name="T109" fmla="*/ 66 h 172"/>
                  <a:gd name="T110" fmla="*/ 958 w 993"/>
                  <a:gd name="T111" fmla="*/ 70 h 172"/>
                  <a:gd name="T112" fmla="*/ 949 w 993"/>
                  <a:gd name="T113" fmla="*/ 81 h 172"/>
                  <a:gd name="T114" fmla="*/ 946 w 993"/>
                  <a:gd name="T115" fmla="*/ 10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3" h="172">
                    <a:moveTo>
                      <a:pt x="0" y="67"/>
                    </a:moveTo>
                    <a:lnTo>
                      <a:pt x="0" y="46"/>
                    </a:lnTo>
                    <a:lnTo>
                      <a:pt x="20" y="46"/>
                    </a:lnTo>
                    <a:lnTo>
                      <a:pt x="20" y="67"/>
                    </a:lnTo>
                    <a:lnTo>
                      <a:pt x="0" y="67"/>
                    </a:lnTo>
                    <a:close/>
                    <a:moveTo>
                      <a:pt x="0" y="171"/>
                    </a:moveTo>
                    <a:lnTo>
                      <a:pt x="0" y="150"/>
                    </a:lnTo>
                    <a:lnTo>
                      <a:pt x="20" y="150"/>
                    </a:lnTo>
                    <a:lnTo>
                      <a:pt x="20" y="171"/>
                    </a:lnTo>
                    <a:lnTo>
                      <a:pt x="0" y="171"/>
                    </a:lnTo>
                    <a:close/>
                    <a:moveTo>
                      <a:pt x="334" y="171"/>
                    </a:moveTo>
                    <a:lnTo>
                      <a:pt x="334" y="0"/>
                    </a:lnTo>
                    <a:lnTo>
                      <a:pt x="357" y="0"/>
                    </a:lnTo>
                    <a:lnTo>
                      <a:pt x="357" y="171"/>
                    </a:lnTo>
                    <a:lnTo>
                      <a:pt x="334" y="171"/>
                    </a:lnTo>
                    <a:close/>
                    <a:moveTo>
                      <a:pt x="474" y="171"/>
                    </a:moveTo>
                    <a:lnTo>
                      <a:pt x="474" y="151"/>
                    </a:lnTo>
                    <a:lnTo>
                      <a:pt x="471" y="157"/>
                    </a:lnTo>
                    <a:lnTo>
                      <a:pt x="467" y="160"/>
                    </a:lnTo>
                    <a:lnTo>
                      <a:pt x="463" y="164"/>
                    </a:lnTo>
                    <a:lnTo>
                      <a:pt x="460" y="166"/>
                    </a:lnTo>
                    <a:lnTo>
                      <a:pt x="454" y="168"/>
                    </a:lnTo>
                    <a:lnTo>
                      <a:pt x="450" y="171"/>
                    </a:lnTo>
                    <a:lnTo>
                      <a:pt x="445" y="172"/>
                    </a:lnTo>
                    <a:lnTo>
                      <a:pt x="439" y="172"/>
                    </a:lnTo>
                    <a:lnTo>
                      <a:pt x="432" y="172"/>
                    </a:lnTo>
                    <a:lnTo>
                      <a:pt x="425" y="171"/>
                    </a:lnTo>
                    <a:lnTo>
                      <a:pt x="419" y="168"/>
                    </a:lnTo>
                    <a:lnTo>
                      <a:pt x="413" y="165"/>
                    </a:lnTo>
                    <a:lnTo>
                      <a:pt x="406" y="161"/>
                    </a:lnTo>
                    <a:lnTo>
                      <a:pt x="402" y="156"/>
                    </a:lnTo>
                    <a:lnTo>
                      <a:pt x="396" y="149"/>
                    </a:lnTo>
                    <a:lnTo>
                      <a:pt x="393" y="143"/>
                    </a:lnTo>
                    <a:lnTo>
                      <a:pt x="390" y="135"/>
                    </a:lnTo>
                    <a:lnTo>
                      <a:pt x="388" y="127"/>
                    </a:lnTo>
                    <a:lnTo>
                      <a:pt x="387" y="118"/>
                    </a:lnTo>
                    <a:lnTo>
                      <a:pt x="386" y="110"/>
                    </a:lnTo>
                    <a:lnTo>
                      <a:pt x="386" y="100"/>
                    </a:lnTo>
                    <a:lnTo>
                      <a:pt x="388" y="91"/>
                    </a:lnTo>
                    <a:lnTo>
                      <a:pt x="389" y="84"/>
                    </a:lnTo>
                    <a:lnTo>
                      <a:pt x="392" y="76"/>
                    </a:lnTo>
                    <a:lnTo>
                      <a:pt x="395" y="69"/>
                    </a:lnTo>
                    <a:lnTo>
                      <a:pt x="401" y="62"/>
                    </a:lnTo>
                    <a:lnTo>
                      <a:pt x="405" y="57"/>
                    </a:lnTo>
                    <a:lnTo>
                      <a:pt x="411" y="53"/>
                    </a:lnTo>
                    <a:lnTo>
                      <a:pt x="418" y="50"/>
                    </a:lnTo>
                    <a:lnTo>
                      <a:pt x="424" y="47"/>
                    </a:lnTo>
                    <a:lnTo>
                      <a:pt x="432" y="45"/>
                    </a:lnTo>
                    <a:lnTo>
                      <a:pt x="439" y="45"/>
                    </a:lnTo>
                    <a:lnTo>
                      <a:pt x="445" y="45"/>
                    </a:lnTo>
                    <a:lnTo>
                      <a:pt x="450" y="46"/>
                    </a:lnTo>
                    <a:lnTo>
                      <a:pt x="454" y="48"/>
                    </a:lnTo>
                    <a:lnTo>
                      <a:pt x="460" y="51"/>
                    </a:lnTo>
                    <a:lnTo>
                      <a:pt x="464" y="54"/>
                    </a:lnTo>
                    <a:lnTo>
                      <a:pt x="467" y="57"/>
                    </a:lnTo>
                    <a:lnTo>
                      <a:pt x="471" y="60"/>
                    </a:lnTo>
                    <a:lnTo>
                      <a:pt x="474" y="65"/>
                    </a:lnTo>
                    <a:lnTo>
                      <a:pt x="474" y="0"/>
                    </a:lnTo>
                    <a:lnTo>
                      <a:pt x="494" y="0"/>
                    </a:lnTo>
                    <a:lnTo>
                      <a:pt x="494" y="171"/>
                    </a:lnTo>
                    <a:lnTo>
                      <a:pt x="474" y="171"/>
                    </a:lnTo>
                    <a:close/>
                    <a:moveTo>
                      <a:pt x="407" y="110"/>
                    </a:moveTo>
                    <a:lnTo>
                      <a:pt x="408" y="119"/>
                    </a:lnTo>
                    <a:lnTo>
                      <a:pt x="409" y="128"/>
                    </a:lnTo>
                    <a:lnTo>
                      <a:pt x="413" y="135"/>
                    </a:lnTo>
                    <a:lnTo>
                      <a:pt x="417" y="142"/>
                    </a:lnTo>
                    <a:lnTo>
                      <a:pt x="422" y="147"/>
                    </a:lnTo>
                    <a:lnTo>
                      <a:pt x="428" y="150"/>
                    </a:lnTo>
                    <a:lnTo>
                      <a:pt x="434" y="151"/>
                    </a:lnTo>
                    <a:lnTo>
                      <a:pt x="441" y="152"/>
                    </a:lnTo>
                    <a:lnTo>
                      <a:pt x="447" y="151"/>
                    </a:lnTo>
                    <a:lnTo>
                      <a:pt x="453" y="150"/>
                    </a:lnTo>
                    <a:lnTo>
                      <a:pt x="459" y="147"/>
                    </a:lnTo>
                    <a:lnTo>
                      <a:pt x="464" y="143"/>
                    </a:lnTo>
                    <a:lnTo>
                      <a:pt x="468" y="136"/>
                    </a:lnTo>
                    <a:lnTo>
                      <a:pt x="472" y="129"/>
                    </a:lnTo>
                    <a:lnTo>
                      <a:pt x="473" y="120"/>
                    </a:lnTo>
                    <a:lnTo>
                      <a:pt x="474" y="111"/>
                    </a:lnTo>
                    <a:lnTo>
                      <a:pt x="473" y="100"/>
                    </a:lnTo>
                    <a:lnTo>
                      <a:pt x="472" y="90"/>
                    </a:lnTo>
                    <a:lnTo>
                      <a:pt x="468" y="83"/>
                    </a:lnTo>
                    <a:lnTo>
                      <a:pt x="464" y="76"/>
                    </a:lnTo>
                    <a:lnTo>
                      <a:pt x="459" y="71"/>
                    </a:lnTo>
                    <a:lnTo>
                      <a:pt x="453" y="68"/>
                    </a:lnTo>
                    <a:lnTo>
                      <a:pt x="447" y="67"/>
                    </a:lnTo>
                    <a:lnTo>
                      <a:pt x="439" y="66"/>
                    </a:lnTo>
                    <a:lnTo>
                      <a:pt x="433" y="67"/>
                    </a:lnTo>
                    <a:lnTo>
                      <a:pt x="427" y="68"/>
                    </a:lnTo>
                    <a:lnTo>
                      <a:pt x="421" y="71"/>
                    </a:lnTo>
                    <a:lnTo>
                      <a:pt x="416" y="76"/>
                    </a:lnTo>
                    <a:lnTo>
                      <a:pt x="411" y="82"/>
                    </a:lnTo>
                    <a:lnTo>
                      <a:pt x="409" y="89"/>
                    </a:lnTo>
                    <a:lnTo>
                      <a:pt x="407" y="99"/>
                    </a:lnTo>
                    <a:lnTo>
                      <a:pt x="407" y="110"/>
                    </a:lnTo>
                    <a:close/>
                    <a:moveTo>
                      <a:pt x="528" y="171"/>
                    </a:moveTo>
                    <a:lnTo>
                      <a:pt x="528" y="0"/>
                    </a:lnTo>
                    <a:lnTo>
                      <a:pt x="548" y="0"/>
                    </a:lnTo>
                    <a:lnTo>
                      <a:pt x="548" y="171"/>
                    </a:lnTo>
                    <a:lnTo>
                      <a:pt x="528" y="171"/>
                    </a:lnTo>
                    <a:close/>
                    <a:moveTo>
                      <a:pt x="666" y="132"/>
                    </a:moveTo>
                    <a:lnTo>
                      <a:pt x="686" y="136"/>
                    </a:lnTo>
                    <a:lnTo>
                      <a:pt x="682" y="144"/>
                    </a:lnTo>
                    <a:lnTo>
                      <a:pt x="678" y="151"/>
                    </a:lnTo>
                    <a:lnTo>
                      <a:pt x="673" y="158"/>
                    </a:lnTo>
                    <a:lnTo>
                      <a:pt x="666" y="163"/>
                    </a:lnTo>
                    <a:lnTo>
                      <a:pt x="663" y="165"/>
                    </a:lnTo>
                    <a:lnTo>
                      <a:pt x="659" y="167"/>
                    </a:lnTo>
                    <a:lnTo>
                      <a:pt x="655" y="168"/>
                    </a:lnTo>
                    <a:lnTo>
                      <a:pt x="650" y="170"/>
                    </a:lnTo>
                    <a:lnTo>
                      <a:pt x="646" y="171"/>
                    </a:lnTo>
                    <a:lnTo>
                      <a:pt x="642" y="172"/>
                    </a:lnTo>
                    <a:lnTo>
                      <a:pt x="636" y="172"/>
                    </a:lnTo>
                    <a:lnTo>
                      <a:pt x="631" y="172"/>
                    </a:lnTo>
                    <a:lnTo>
                      <a:pt x="624" y="172"/>
                    </a:lnTo>
                    <a:lnTo>
                      <a:pt x="618" y="171"/>
                    </a:lnTo>
                    <a:lnTo>
                      <a:pt x="611" y="170"/>
                    </a:lnTo>
                    <a:lnTo>
                      <a:pt x="606" y="168"/>
                    </a:lnTo>
                    <a:lnTo>
                      <a:pt x="601" y="166"/>
                    </a:lnTo>
                    <a:lnTo>
                      <a:pt x="595" y="163"/>
                    </a:lnTo>
                    <a:lnTo>
                      <a:pt x="591" y="160"/>
                    </a:lnTo>
                    <a:lnTo>
                      <a:pt x="587" y="157"/>
                    </a:lnTo>
                    <a:lnTo>
                      <a:pt x="579" y="148"/>
                    </a:lnTo>
                    <a:lnTo>
                      <a:pt x="575" y="136"/>
                    </a:lnTo>
                    <a:lnTo>
                      <a:pt x="572" y="123"/>
                    </a:lnTo>
                    <a:lnTo>
                      <a:pt x="571" y="110"/>
                    </a:lnTo>
                    <a:lnTo>
                      <a:pt x="572" y="96"/>
                    </a:lnTo>
                    <a:lnTo>
                      <a:pt x="575" y="83"/>
                    </a:lnTo>
                    <a:lnTo>
                      <a:pt x="580" y="71"/>
                    </a:lnTo>
                    <a:lnTo>
                      <a:pt x="588" y="62"/>
                    </a:lnTo>
                    <a:lnTo>
                      <a:pt x="592" y="58"/>
                    </a:lnTo>
                    <a:lnTo>
                      <a:pt x="596" y="55"/>
                    </a:lnTo>
                    <a:lnTo>
                      <a:pt x="602" y="52"/>
                    </a:lnTo>
                    <a:lnTo>
                      <a:pt x="606" y="50"/>
                    </a:lnTo>
                    <a:lnTo>
                      <a:pt x="611" y="47"/>
                    </a:lnTo>
                    <a:lnTo>
                      <a:pt x="618" y="46"/>
                    </a:lnTo>
                    <a:lnTo>
                      <a:pt x="623" y="45"/>
                    </a:lnTo>
                    <a:lnTo>
                      <a:pt x="630" y="45"/>
                    </a:lnTo>
                    <a:lnTo>
                      <a:pt x="636" y="45"/>
                    </a:lnTo>
                    <a:lnTo>
                      <a:pt x="642" y="46"/>
                    </a:lnTo>
                    <a:lnTo>
                      <a:pt x="647" y="47"/>
                    </a:lnTo>
                    <a:lnTo>
                      <a:pt x="652" y="50"/>
                    </a:lnTo>
                    <a:lnTo>
                      <a:pt x="658" y="52"/>
                    </a:lnTo>
                    <a:lnTo>
                      <a:pt x="662" y="54"/>
                    </a:lnTo>
                    <a:lnTo>
                      <a:pt x="666" y="57"/>
                    </a:lnTo>
                    <a:lnTo>
                      <a:pt x="671" y="61"/>
                    </a:lnTo>
                    <a:lnTo>
                      <a:pt x="678" y="70"/>
                    </a:lnTo>
                    <a:lnTo>
                      <a:pt x="682" y="82"/>
                    </a:lnTo>
                    <a:lnTo>
                      <a:pt x="686" y="95"/>
                    </a:lnTo>
                    <a:lnTo>
                      <a:pt x="687" y="108"/>
                    </a:lnTo>
                    <a:lnTo>
                      <a:pt x="687" y="110"/>
                    </a:lnTo>
                    <a:lnTo>
                      <a:pt x="687" y="111"/>
                    </a:lnTo>
                    <a:lnTo>
                      <a:pt x="687" y="113"/>
                    </a:lnTo>
                    <a:lnTo>
                      <a:pt x="687" y="114"/>
                    </a:lnTo>
                    <a:lnTo>
                      <a:pt x="592" y="114"/>
                    </a:lnTo>
                    <a:lnTo>
                      <a:pt x="593" y="122"/>
                    </a:lnTo>
                    <a:lnTo>
                      <a:pt x="595" y="130"/>
                    </a:lnTo>
                    <a:lnTo>
                      <a:pt x="599" y="137"/>
                    </a:lnTo>
                    <a:lnTo>
                      <a:pt x="604" y="143"/>
                    </a:lnTo>
                    <a:lnTo>
                      <a:pt x="609" y="147"/>
                    </a:lnTo>
                    <a:lnTo>
                      <a:pt x="616" y="150"/>
                    </a:lnTo>
                    <a:lnTo>
                      <a:pt x="623" y="151"/>
                    </a:lnTo>
                    <a:lnTo>
                      <a:pt x="631" y="152"/>
                    </a:lnTo>
                    <a:lnTo>
                      <a:pt x="637" y="152"/>
                    </a:lnTo>
                    <a:lnTo>
                      <a:pt x="643" y="151"/>
                    </a:lnTo>
                    <a:lnTo>
                      <a:pt x="647" y="150"/>
                    </a:lnTo>
                    <a:lnTo>
                      <a:pt x="652" y="148"/>
                    </a:lnTo>
                    <a:lnTo>
                      <a:pt x="657" y="145"/>
                    </a:lnTo>
                    <a:lnTo>
                      <a:pt x="660" y="142"/>
                    </a:lnTo>
                    <a:lnTo>
                      <a:pt x="663" y="137"/>
                    </a:lnTo>
                    <a:lnTo>
                      <a:pt x="666" y="132"/>
                    </a:lnTo>
                    <a:close/>
                    <a:moveTo>
                      <a:pt x="592" y="93"/>
                    </a:moveTo>
                    <a:lnTo>
                      <a:pt x="666" y="93"/>
                    </a:lnTo>
                    <a:lnTo>
                      <a:pt x="665" y="87"/>
                    </a:lnTo>
                    <a:lnTo>
                      <a:pt x="663" y="83"/>
                    </a:lnTo>
                    <a:lnTo>
                      <a:pt x="661" y="78"/>
                    </a:lnTo>
                    <a:lnTo>
                      <a:pt x="658" y="75"/>
                    </a:lnTo>
                    <a:lnTo>
                      <a:pt x="651" y="71"/>
                    </a:lnTo>
                    <a:lnTo>
                      <a:pt x="645" y="68"/>
                    </a:lnTo>
                    <a:lnTo>
                      <a:pt x="637" y="67"/>
                    </a:lnTo>
                    <a:lnTo>
                      <a:pt x="630" y="66"/>
                    </a:lnTo>
                    <a:lnTo>
                      <a:pt x="622" y="66"/>
                    </a:lnTo>
                    <a:lnTo>
                      <a:pt x="615" y="68"/>
                    </a:lnTo>
                    <a:lnTo>
                      <a:pt x="608" y="70"/>
                    </a:lnTo>
                    <a:lnTo>
                      <a:pt x="603" y="73"/>
                    </a:lnTo>
                    <a:lnTo>
                      <a:pt x="599" y="77"/>
                    </a:lnTo>
                    <a:lnTo>
                      <a:pt x="595" y="82"/>
                    </a:lnTo>
                    <a:lnTo>
                      <a:pt x="593" y="87"/>
                    </a:lnTo>
                    <a:lnTo>
                      <a:pt x="592" y="93"/>
                    </a:lnTo>
                    <a:close/>
                    <a:moveTo>
                      <a:pt x="781" y="171"/>
                    </a:moveTo>
                    <a:lnTo>
                      <a:pt x="781" y="0"/>
                    </a:lnTo>
                    <a:lnTo>
                      <a:pt x="896" y="0"/>
                    </a:lnTo>
                    <a:lnTo>
                      <a:pt x="896" y="21"/>
                    </a:lnTo>
                    <a:lnTo>
                      <a:pt x="804" y="21"/>
                    </a:lnTo>
                    <a:lnTo>
                      <a:pt x="804" y="73"/>
                    </a:lnTo>
                    <a:lnTo>
                      <a:pt x="883" y="73"/>
                    </a:lnTo>
                    <a:lnTo>
                      <a:pt x="883" y="93"/>
                    </a:lnTo>
                    <a:lnTo>
                      <a:pt x="804" y="93"/>
                    </a:lnTo>
                    <a:lnTo>
                      <a:pt x="804" y="171"/>
                    </a:lnTo>
                    <a:lnTo>
                      <a:pt x="781" y="171"/>
                    </a:lnTo>
                    <a:close/>
                    <a:moveTo>
                      <a:pt x="926" y="171"/>
                    </a:moveTo>
                    <a:lnTo>
                      <a:pt x="926" y="46"/>
                    </a:lnTo>
                    <a:lnTo>
                      <a:pt x="943" y="46"/>
                    </a:lnTo>
                    <a:lnTo>
                      <a:pt x="943" y="66"/>
                    </a:lnTo>
                    <a:lnTo>
                      <a:pt x="946" y="60"/>
                    </a:lnTo>
                    <a:lnTo>
                      <a:pt x="950" y="55"/>
                    </a:lnTo>
                    <a:lnTo>
                      <a:pt x="953" y="52"/>
                    </a:lnTo>
                    <a:lnTo>
                      <a:pt x="957" y="48"/>
                    </a:lnTo>
                    <a:lnTo>
                      <a:pt x="960" y="47"/>
                    </a:lnTo>
                    <a:lnTo>
                      <a:pt x="963" y="46"/>
                    </a:lnTo>
                    <a:lnTo>
                      <a:pt x="966" y="45"/>
                    </a:lnTo>
                    <a:lnTo>
                      <a:pt x="971" y="45"/>
                    </a:lnTo>
                    <a:lnTo>
                      <a:pt x="976" y="45"/>
                    </a:lnTo>
                    <a:lnTo>
                      <a:pt x="981" y="46"/>
                    </a:lnTo>
                    <a:lnTo>
                      <a:pt x="988" y="48"/>
                    </a:lnTo>
                    <a:lnTo>
                      <a:pt x="993" y="51"/>
                    </a:lnTo>
                    <a:lnTo>
                      <a:pt x="986" y="70"/>
                    </a:lnTo>
                    <a:lnTo>
                      <a:pt x="981" y="68"/>
                    </a:lnTo>
                    <a:lnTo>
                      <a:pt x="978" y="67"/>
                    </a:lnTo>
                    <a:lnTo>
                      <a:pt x="974" y="66"/>
                    </a:lnTo>
                    <a:lnTo>
                      <a:pt x="970" y="66"/>
                    </a:lnTo>
                    <a:lnTo>
                      <a:pt x="966" y="66"/>
                    </a:lnTo>
                    <a:lnTo>
                      <a:pt x="963" y="67"/>
                    </a:lnTo>
                    <a:lnTo>
                      <a:pt x="960" y="68"/>
                    </a:lnTo>
                    <a:lnTo>
                      <a:pt x="958" y="70"/>
                    </a:lnTo>
                    <a:lnTo>
                      <a:pt x="955" y="72"/>
                    </a:lnTo>
                    <a:lnTo>
                      <a:pt x="952" y="74"/>
                    </a:lnTo>
                    <a:lnTo>
                      <a:pt x="951" y="77"/>
                    </a:lnTo>
                    <a:lnTo>
                      <a:pt x="949" y="81"/>
                    </a:lnTo>
                    <a:lnTo>
                      <a:pt x="948" y="86"/>
                    </a:lnTo>
                    <a:lnTo>
                      <a:pt x="947" y="92"/>
                    </a:lnTo>
                    <a:lnTo>
                      <a:pt x="946" y="99"/>
                    </a:lnTo>
                    <a:lnTo>
                      <a:pt x="946" y="105"/>
                    </a:lnTo>
                    <a:lnTo>
                      <a:pt x="946" y="171"/>
                    </a:lnTo>
                    <a:lnTo>
                      <a:pt x="926" y="1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1687" name="Freeform 183"/>
              <p:cNvSpPr>
                <a:spLocks noEditPoints="1"/>
              </p:cNvSpPr>
              <p:nvPr/>
            </p:nvSpPr>
            <p:spPr bwMode="auto">
              <a:xfrm>
                <a:off x="4013" y="2108"/>
                <a:ext cx="223" cy="63"/>
              </a:xfrm>
              <a:custGeom>
                <a:avLst/>
                <a:gdLst>
                  <a:gd name="T0" fmla="*/ 64 w 445"/>
                  <a:gd name="T1" fmla="*/ 125 h 127"/>
                  <a:gd name="T2" fmla="*/ 32 w 445"/>
                  <a:gd name="T3" fmla="*/ 127 h 127"/>
                  <a:gd name="T4" fmla="*/ 3 w 445"/>
                  <a:gd name="T5" fmla="*/ 107 h 127"/>
                  <a:gd name="T6" fmla="*/ 2 w 445"/>
                  <a:gd name="T7" fmla="*/ 81 h 127"/>
                  <a:gd name="T8" fmla="*/ 15 w 445"/>
                  <a:gd name="T9" fmla="*/ 66 h 127"/>
                  <a:gd name="T10" fmla="*/ 33 w 445"/>
                  <a:gd name="T11" fmla="*/ 57 h 127"/>
                  <a:gd name="T12" fmla="*/ 60 w 445"/>
                  <a:gd name="T13" fmla="*/ 54 h 127"/>
                  <a:gd name="T14" fmla="*/ 82 w 445"/>
                  <a:gd name="T15" fmla="*/ 50 h 127"/>
                  <a:gd name="T16" fmla="*/ 86 w 445"/>
                  <a:gd name="T17" fmla="*/ 43 h 127"/>
                  <a:gd name="T18" fmla="*/ 75 w 445"/>
                  <a:gd name="T19" fmla="*/ 24 h 127"/>
                  <a:gd name="T20" fmla="*/ 44 w 445"/>
                  <a:gd name="T21" fmla="*/ 22 h 127"/>
                  <a:gd name="T22" fmla="*/ 26 w 445"/>
                  <a:gd name="T23" fmla="*/ 36 h 127"/>
                  <a:gd name="T24" fmla="*/ 9 w 445"/>
                  <a:gd name="T25" fmla="*/ 21 h 127"/>
                  <a:gd name="T26" fmla="*/ 32 w 445"/>
                  <a:gd name="T27" fmla="*/ 5 h 127"/>
                  <a:gd name="T28" fmla="*/ 67 w 445"/>
                  <a:gd name="T29" fmla="*/ 0 h 127"/>
                  <a:gd name="T30" fmla="*/ 94 w 445"/>
                  <a:gd name="T31" fmla="*/ 8 h 127"/>
                  <a:gd name="T32" fmla="*/ 106 w 445"/>
                  <a:gd name="T33" fmla="*/ 23 h 127"/>
                  <a:gd name="T34" fmla="*/ 108 w 445"/>
                  <a:gd name="T35" fmla="*/ 45 h 127"/>
                  <a:gd name="T36" fmla="*/ 109 w 445"/>
                  <a:gd name="T37" fmla="*/ 108 h 127"/>
                  <a:gd name="T38" fmla="*/ 93 w 445"/>
                  <a:gd name="T39" fmla="*/ 126 h 127"/>
                  <a:gd name="T40" fmla="*/ 86 w 445"/>
                  <a:gd name="T41" fmla="*/ 69 h 127"/>
                  <a:gd name="T42" fmla="*/ 66 w 445"/>
                  <a:gd name="T43" fmla="*/ 73 h 127"/>
                  <a:gd name="T44" fmla="*/ 39 w 445"/>
                  <a:gd name="T45" fmla="*/ 76 h 127"/>
                  <a:gd name="T46" fmla="*/ 25 w 445"/>
                  <a:gd name="T47" fmla="*/ 83 h 127"/>
                  <a:gd name="T48" fmla="*/ 20 w 445"/>
                  <a:gd name="T49" fmla="*/ 92 h 127"/>
                  <a:gd name="T50" fmla="*/ 30 w 445"/>
                  <a:gd name="T51" fmla="*/ 105 h 127"/>
                  <a:gd name="T52" fmla="*/ 58 w 445"/>
                  <a:gd name="T53" fmla="*/ 106 h 127"/>
                  <a:gd name="T54" fmla="*/ 79 w 445"/>
                  <a:gd name="T55" fmla="*/ 95 h 127"/>
                  <a:gd name="T56" fmla="*/ 86 w 445"/>
                  <a:gd name="T57" fmla="*/ 74 h 127"/>
                  <a:gd name="T58" fmla="*/ 159 w 445"/>
                  <a:gd name="T59" fmla="*/ 22 h 127"/>
                  <a:gd name="T60" fmla="*/ 179 w 445"/>
                  <a:gd name="T61" fmla="*/ 3 h 127"/>
                  <a:gd name="T62" fmla="*/ 207 w 445"/>
                  <a:gd name="T63" fmla="*/ 1 h 127"/>
                  <a:gd name="T64" fmla="*/ 226 w 445"/>
                  <a:gd name="T65" fmla="*/ 18 h 127"/>
                  <a:gd name="T66" fmla="*/ 246 w 445"/>
                  <a:gd name="T67" fmla="*/ 6 h 127"/>
                  <a:gd name="T68" fmla="*/ 275 w 445"/>
                  <a:gd name="T69" fmla="*/ 1 h 127"/>
                  <a:gd name="T70" fmla="*/ 302 w 445"/>
                  <a:gd name="T71" fmla="*/ 23 h 127"/>
                  <a:gd name="T72" fmla="*/ 283 w 445"/>
                  <a:gd name="T73" fmla="*/ 50 h 127"/>
                  <a:gd name="T74" fmla="*/ 280 w 445"/>
                  <a:gd name="T75" fmla="*/ 30 h 127"/>
                  <a:gd name="T76" fmla="*/ 268 w 445"/>
                  <a:gd name="T77" fmla="*/ 22 h 127"/>
                  <a:gd name="T78" fmla="*/ 245 w 445"/>
                  <a:gd name="T79" fmla="*/ 25 h 127"/>
                  <a:gd name="T80" fmla="*/ 232 w 445"/>
                  <a:gd name="T81" fmla="*/ 56 h 127"/>
                  <a:gd name="T82" fmla="*/ 210 w 445"/>
                  <a:gd name="T83" fmla="*/ 36 h 127"/>
                  <a:gd name="T84" fmla="*/ 195 w 445"/>
                  <a:gd name="T85" fmla="*/ 21 h 127"/>
                  <a:gd name="T86" fmla="*/ 173 w 445"/>
                  <a:gd name="T87" fmla="*/ 25 h 127"/>
                  <a:gd name="T88" fmla="*/ 161 w 445"/>
                  <a:gd name="T89" fmla="*/ 43 h 127"/>
                  <a:gd name="T90" fmla="*/ 138 w 445"/>
                  <a:gd name="T91" fmla="*/ 126 h 127"/>
                  <a:gd name="T92" fmla="*/ 431 w 445"/>
                  <a:gd name="T93" fmla="*/ 113 h 127"/>
                  <a:gd name="T94" fmla="*/ 408 w 445"/>
                  <a:gd name="T95" fmla="*/ 125 h 127"/>
                  <a:gd name="T96" fmla="*/ 382 w 445"/>
                  <a:gd name="T97" fmla="*/ 127 h 127"/>
                  <a:gd name="T98" fmla="*/ 353 w 445"/>
                  <a:gd name="T99" fmla="*/ 118 h 127"/>
                  <a:gd name="T100" fmla="*/ 330 w 445"/>
                  <a:gd name="T101" fmla="*/ 78 h 127"/>
                  <a:gd name="T102" fmla="*/ 346 w 445"/>
                  <a:gd name="T103" fmla="*/ 17 h 127"/>
                  <a:gd name="T104" fmla="*/ 370 w 445"/>
                  <a:gd name="T105" fmla="*/ 2 h 127"/>
                  <a:gd name="T106" fmla="*/ 400 w 445"/>
                  <a:gd name="T107" fmla="*/ 1 h 127"/>
                  <a:gd name="T108" fmla="*/ 424 w 445"/>
                  <a:gd name="T109" fmla="*/ 12 h 127"/>
                  <a:gd name="T110" fmla="*/ 445 w 445"/>
                  <a:gd name="T111" fmla="*/ 63 h 127"/>
                  <a:gd name="T112" fmla="*/ 350 w 445"/>
                  <a:gd name="T113" fmla="*/ 69 h 127"/>
                  <a:gd name="T114" fmla="*/ 367 w 445"/>
                  <a:gd name="T115" fmla="*/ 102 h 127"/>
                  <a:gd name="T116" fmla="*/ 401 w 445"/>
                  <a:gd name="T117" fmla="*/ 106 h 127"/>
                  <a:gd name="T118" fmla="*/ 421 w 445"/>
                  <a:gd name="T119" fmla="*/ 92 h 127"/>
                  <a:gd name="T120" fmla="*/ 421 w 445"/>
                  <a:gd name="T121" fmla="*/ 38 h 127"/>
                  <a:gd name="T122" fmla="*/ 395 w 445"/>
                  <a:gd name="T123" fmla="*/ 22 h 127"/>
                  <a:gd name="T124" fmla="*/ 361 w 4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 h="127">
                    <a:moveTo>
                      <a:pt x="88" y="112"/>
                    </a:moveTo>
                    <a:lnTo>
                      <a:pt x="81" y="116"/>
                    </a:lnTo>
                    <a:lnTo>
                      <a:pt x="76" y="119"/>
                    </a:lnTo>
                    <a:lnTo>
                      <a:pt x="69" y="122"/>
                    </a:lnTo>
                    <a:lnTo>
                      <a:pt x="64" y="125"/>
                    </a:lnTo>
                    <a:lnTo>
                      <a:pt x="59" y="126"/>
                    </a:lnTo>
                    <a:lnTo>
                      <a:pt x="53" y="126"/>
                    </a:lnTo>
                    <a:lnTo>
                      <a:pt x="48" y="127"/>
                    </a:lnTo>
                    <a:lnTo>
                      <a:pt x="42" y="127"/>
                    </a:lnTo>
                    <a:lnTo>
                      <a:pt x="32" y="127"/>
                    </a:lnTo>
                    <a:lnTo>
                      <a:pt x="24" y="125"/>
                    </a:lnTo>
                    <a:lnTo>
                      <a:pt x="17" y="122"/>
                    </a:lnTo>
                    <a:lnTo>
                      <a:pt x="10" y="118"/>
                    </a:lnTo>
                    <a:lnTo>
                      <a:pt x="6" y="113"/>
                    </a:lnTo>
                    <a:lnTo>
                      <a:pt x="3" y="107"/>
                    </a:lnTo>
                    <a:lnTo>
                      <a:pt x="1" y="101"/>
                    </a:lnTo>
                    <a:lnTo>
                      <a:pt x="0" y="93"/>
                    </a:lnTo>
                    <a:lnTo>
                      <a:pt x="0" y="89"/>
                    </a:lnTo>
                    <a:lnTo>
                      <a:pt x="1" y="85"/>
                    </a:lnTo>
                    <a:lnTo>
                      <a:pt x="2" y="81"/>
                    </a:lnTo>
                    <a:lnTo>
                      <a:pt x="4" y="77"/>
                    </a:lnTo>
                    <a:lnTo>
                      <a:pt x="6" y="73"/>
                    </a:lnTo>
                    <a:lnTo>
                      <a:pt x="8" y="70"/>
                    </a:lnTo>
                    <a:lnTo>
                      <a:pt x="11" y="68"/>
                    </a:lnTo>
                    <a:lnTo>
                      <a:pt x="15" y="66"/>
                    </a:lnTo>
                    <a:lnTo>
                      <a:pt x="18" y="63"/>
                    </a:lnTo>
                    <a:lnTo>
                      <a:pt x="22" y="61"/>
                    </a:lnTo>
                    <a:lnTo>
                      <a:pt x="25" y="60"/>
                    </a:lnTo>
                    <a:lnTo>
                      <a:pt x="30" y="58"/>
                    </a:lnTo>
                    <a:lnTo>
                      <a:pt x="33" y="57"/>
                    </a:lnTo>
                    <a:lnTo>
                      <a:pt x="37" y="56"/>
                    </a:lnTo>
                    <a:lnTo>
                      <a:pt x="43" y="56"/>
                    </a:lnTo>
                    <a:lnTo>
                      <a:pt x="48" y="55"/>
                    </a:lnTo>
                    <a:lnTo>
                      <a:pt x="54" y="55"/>
                    </a:lnTo>
                    <a:lnTo>
                      <a:pt x="60" y="54"/>
                    </a:lnTo>
                    <a:lnTo>
                      <a:pt x="65" y="53"/>
                    </a:lnTo>
                    <a:lnTo>
                      <a:pt x="71" y="52"/>
                    </a:lnTo>
                    <a:lnTo>
                      <a:pt x="75" y="52"/>
                    </a:lnTo>
                    <a:lnTo>
                      <a:pt x="78" y="51"/>
                    </a:lnTo>
                    <a:lnTo>
                      <a:pt x="82" y="50"/>
                    </a:lnTo>
                    <a:lnTo>
                      <a:pt x="86" y="48"/>
                    </a:lnTo>
                    <a:lnTo>
                      <a:pt x="86" y="46"/>
                    </a:lnTo>
                    <a:lnTo>
                      <a:pt x="86" y="45"/>
                    </a:lnTo>
                    <a:lnTo>
                      <a:pt x="86" y="44"/>
                    </a:lnTo>
                    <a:lnTo>
                      <a:pt x="86" y="43"/>
                    </a:lnTo>
                    <a:lnTo>
                      <a:pt x="86" y="38"/>
                    </a:lnTo>
                    <a:lnTo>
                      <a:pt x="85" y="33"/>
                    </a:lnTo>
                    <a:lnTo>
                      <a:pt x="82" y="30"/>
                    </a:lnTo>
                    <a:lnTo>
                      <a:pt x="79" y="27"/>
                    </a:lnTo>
                    <a:lnTo>
                      <a:pt x="75" y="24"/>
                    </a:lnTo>
                    <a:lnTo>
                      <a:pt x="69" y="22"/>
                    </a:lnTo>
                    <a:lnTo>
                      <a:pt x="63" y="21"/>
                    </a:lnTo>
                    <a:lnTo>
                      <a:pt x="56" y="21"/>
                    </a:lnTo>
                    <a:lnTo>
                      <a:pt x="49" y="21"/>
                    </a:lnTo>
                    <a:lnTo>
                      <a:pt x="44" y="22"/>
                    </a:lnTo>
                    <a:lnTo>
                      <a:pt x="38" y="23"/>
                    </a:lnTo>
                    <a:lnTo>
                      <a:pt x="34" y="25"/>
                    </a:lnTo>
                    <a:lnTo>
                      <a:pt x="31" y="28"/>
                    </a:lnTo>
                    <a:lnTo>
                      <a:pt x="29" y="31"/>
                    </a:lnTo>
                    <a:lnTo>
                      <a:pt x="26" y="36"/>
                    </a:lnTo>
                    <a:lnTo>
                      <a:pt x="24" y="41"/>
                    </a:lnTo>
                    <a:lnTo>
                      <a:pt x="4" y="37"/>
                    </a:lnTo>
                    <a:lnTo>
                      <a:pt x="5" y="30"/>
                    </a:lnTo>
                    <a:lnTo>
                      <a:pt x="7" y="25"/>
                    </a:lnTo>
                    <a:lnTo>
                      <a:pt x="9" y="21"/>
                    </a:lnTo>
                    <a:lnTo>
                      <a:pt x="12" y="16"/>
                    </a:lnTo>
                    <a:lnTo>
                      <a:pt x="16" y="12"/>
                    </a:lnTo>
                    <a:lnTo>
                      <a:pt x="21" y="9"/>
                    </a:lnTo>
                    <a:lnTo>
                      <a:pt x="25" y="7"/>
                    </a:lnTo>
                    <a:lnTo>
                      <a:pt x="32" y="5"/>
                    </a:lnTo>
                    <a:lnTo>
                      <a:pt x="38" y="2"/>
                    </a:lnTo>
                    <a:lnTo>
                      <a:pt x="45" y="1"/>
                    </a:lnTo>
                    <a:lnTo>
                      <a:pt x="52" y="0"/>
                    </a:lnTo>
                    <a:lnTo>
                      <a:pt x="60" y="0"/>
                    </a:lnTo>
                    <a:lnTo>
                      <a:pt x="67" y="0"/>
                    </a:lnTo>
                    <a:lnTo>
                      <a:pt x="75" y="1"/>
                    </a:lnTo>
                    <a:lnTo>
                      <a:pt x="80" y="2"/>
                    </a:lnTo>
                    <a:lnTo>
                      <a:pt x="86" y="3"/>
                    </a:lnTo>
                    <a:lnTo>
                      <a:pt x="90" y="6"/>
                    </a:lnTo>
                    <a:lnTo>
                      <a:pt x="94" y="8"/>
                    </a:lnTo>
                    <a:lnTo>
                      <a:pt x="97" y="10"/>
                    </a:lnTo>
                    <a:lnTo>
                      <a:pt x="101" y="13"/>
                    </a:lnTo>
                    <a:lnTo>
                      <a:pt x="103" y="16"/>
                    </a:lnTo>
                    <a:lnTo>
                      <a:pt x="104" y="20"/>
                    </a:lnTo>
                    <a:lnTo>
                      <a:pt x="106" y="23"/>
                    </a:lnTo>
                    <a:lnTo>
                      <a:pt x="107" y="27"/>
                    </a:lnTo>
                    <a:lnTo>
                      <a:pt x="107" y="30"/>
                    </a:lnTo>
                    <a:lnTo>
                      <a:pt x="108" y="35"/>
                    </a:lnTo>
                    <a:lnTo>
                      <a:pt x="108" y="40"/>
                    </a:lnTo>
                    <a:lnTo>
                      <a:pt x="108" y="45"/>
                    </a:lnTo>
                    <a:lnTo>
                      <a:pt x="108" y="72"/>
                    </a:lnTo>
                    <a:lnTo>
                      <a:pt x="108" y="85"/>
                    </a:lnTo>
                    <a:lnTo>
                      <a:pt x="108" y="95"/>
                    </a:lnTo>
                    <a:lnTo>
                      <a:pt x="108" y="103"/>
                    </a:lnTo>
                    <a:lnTo>
                      <a:pt x="109" y="108"/>
                    </a:lnTo>
                    <a:lnTo>
                      <a:pt x="109" y="113"/>
                    </a:lnTo>
                    <a:lnTo>
                      <a:pt x="110" y="117"/>
                    </a:lnTo>
                    <a:lnTo>
                      <a:pt x="113" y="121"/>
                    </a:lnTo>
                    <a:lnTo>
                      <a:pt x="114" y="126"/>
                    </a:lnTo>
                    <a:lnTo>
                      <a:pt x="93" y="126"/>
                    </a:lnTo>
                    <a:lnTo>
                      <a:pt x="91" y="122"/>
                    </a:lnTo>
                    <a:lnTo>
                      <a:pt x="89" y="119"/>
                    </a:lnTo>
                    <a:lnTo>
                      <a:pt x="88" y="116"/>
                    </a:lnTo>
                    <a:lnTo>
                      <a:pt x="88" y="112"/>
                    </a:lnTo>
                    <a:close/>
                    <a:moveTo>
                      <a:pt x="86" y="69"/>
                    </a:moveTo>
                    <a:lnTo>
                      <a:pt x="82" y="70"/>
                    </a:lnTo>
                    <a:lnTo>
                      <a:pt x="79" y="70"/>
                    </a:lnTo>
                    <a:lnTo>
                      <a:pt x="75" y="71"/>
                    </a:lnTo>
                    <a:lnTo>
                      <a:pt x="72" y="72"/>
                    </a:lnTo>
                    <a:lnTo>
                      <a:pt x="66" y="73"/>
                    </a:lnTo>
                    <a:lnTo>
                      <a:pt x="62" y="73"/>
                    </a:lnTo>
                    <a:lnTo>
                      <a:pt x="56" y="74"/>
                    </a:lnTo>
                    <a:lnTo>
                      <a:pt x="50" y="75"/>
                    </a:lnTo>
                    <a:lnTo>
                      <a:pt x="44" y="76"/>
                    </a:lnTo>
                    <a:lnTo>
                      <a:pt x="39" y="76"/>
                    </a:lnTo>
                    <a:lnTo>
                      <a:pt x="35" y="77"/>
                    </a:lnTo>
                    <a:lnTo>
                      <a:pt x="32" y="78"/>
                    </a:lnTo>
                    <a:lnTo>
                      <a:pt x="30" y="80"/>
                    </a:lnTo>
                    <a:lnTo>
                      <a:pt x="28" y="81"/>
                    </a:lnTo>
                    <a:lnTo>
                      <a:pt x="25" y="83"/>
                    </a:lnTo>
                    <a:lnTo>
                      <a:pt x="23" y="84"/>
                    </a:lnTo>
                    <a:lnTo>
                      <a:pt x="22" y="86"/>
                    </a:lnTo>
                    <a:lnTo>
                      <a:pt x="21" y="88"/>
                    </a:lnTo>
                    <a:lnTo>
                      <a:pt x="20" y="90"/>
                    </a:lnTo>
                    <a:lnTo>
                      <a:pt x="20" y="92"/>
                    </a:lnTo>
                    <a:lnTo>
                      <a:pt x="20" y="96"/>
                    </a:lnTo>
                    <a:lnTo>
                      <a:pt x="22" y="98"/>
                    </a:lnTo>
                    <a:lnTo>
                      <a:pt x="23" y="101"/>
                    </a:lnTo>
                    <a:lnTo>
                      <a:pt x="26" y="103"/>
                    </a:lnTo>
                    <a:lnTo>
                      <a:pt x="30" y="105"/>
                    </a:lnTo>
                    <a:lnTo>
                      <a:pt x="35" y="106"/>
                    </a:lnTo>
                    <a:lnTo>
                      <a:pt x="39" y="107"/>
                    </a:lnTo>
                    <a:lnTo>
                      <a:pt x="46" y="107"/>
                    </a:lnTo>
                    <a:lnTo>
                      <a:pt x="52" y="107"/>
                    </a:lnTo>
                    <a:lnTo>
                      <a:pt x="58" y="106"/>
                    </a:lnTo>
                    <a:lnTo>
                      <a:pt x="63" y="105"/>
                    </a:lnTo>
                    <a:lnTo>
                      <a:pt x="67" y="103"/>
                    </a:lnTo>
                    <a:lnTo>
                      <a:pt x="72" y="101"/>
                    </a:lnTo>
                    <a:lnTo>
                      <a:pt x="76" y="98"/>
                    </a:lnTo>
                    <a:lnTo>
                      <a:pt x="79" y="95"/>
                    </a:lnTo>
                    <a:lnTo>
                      <a:pt x="82" y="90"/>
                    </a:lnTo>
                    <a:lnTo>
                      <a:pt x="83" y="87"/>
                    </a:lnTo>
                    <a:lnTo>
                      <a:pt x="85" y="84"/>
                    </a:lnTo>
                    <a:lnTo>
                      <a:pt x="86" y="80"/>
                    </a:lnTo>
                    <a:lnTo>
                      <a:pt x="86" y="74"/>
                    </a:lnTo>
                    <a:lnTo>
                      <a:pt x="86" y="69"/>
                    </a:lnTo>
                    <a:close/>
                    <a:moveTo>
                      <a:pt x="138" y="126"/>
                    </a:moveTo>
                    <a:lnTo>
                      <a:pt x="138" y="1"/>
                    </a:lnTo>
                    <a:lnTo>
                      <a:pt x="159" y="1"/>
                    </a:lnTo>
                    <a:lnTo>
                      <a:pt x="159" y="22"/>
                    </a:lnTo>
                    <a:lnTo>
                      <a:pt x="162" y="17"/>
                    </a:lnTo>
                    <a:lnTo>
                      <a:pt x="165" y="13"/>
                    </a:lnTo>
                    <a:lnTo>
                      <a:pt x="170" y="9"/>
                    </a:lnTo>
                    <a:lnTo>
                      <a:pt x="174" y="6"/>
                    </a:lnTo>
                    <a:lnTo>
                      <a:pt x="179" y="3"/>
                    </a:lnTo>
                    <a:lnTo>
                      <a:pt x="183" y="1"/>
                    </a:lnTo>
                    <a:lnTo>
                      <a:pt x="189" y="0"/>
                    </a:lnTo>
                    <a:lnTo>
                      <a:pt x="195" y="0"/>
                    </a:lnTo>
                    <a:lnTo>
                      <a:pt x="202" y="0"/>
                    </a:lnTo>
                    <a:lnTo>
                      <a:pt x="207" y="1"/>
                    </a:lnTo>
                    <a:lnTo>
                      <a:pt x="213" y="3"/>
                    </a:lnTo>
                    <a:lnTo>
                      <a:pt x="217" y="6"/>
                    </a:lnTo>
                    <a:lnTo>
                      <a:pt x="221" y="9"/>
                    </a:lnTo>
                    <a:lnTo>
                      <a:pt x="224" y="13"/>
                    </a:lnTo>
                    <a:lnTo>
                      <a:pt x="226" y="18"/>
                    </a:lnTo>
                    <a:lnTo>
                      <a:pt x="229" y="24"/>
                    </a:lnTo>
                    <a:lnTo>
                      <a:pt x="233" y="18"/>
                    </a:lnTo>
                    <a:lnTo>
                      <a:pt x="236" y="13"/>
                    </a:lnTo>
                    <a:lnTo>
                      <a:pt x="240" y="9"/>
                    </a:lnTo>
                    <a:lnTo>
                      <a:pt x="246" y="6"/>
                    </a:lnTo>
                    <a:lnTo>
                      <a:pt x="250" y="3"/>
                    </a:lnTo>
                    <a:lnTo>
                      <a:pt x="256" y="1"/>
                    </a:lnTo>
                    <a:lnTo>
                      <a:pt x="261" y="0"/>
                    </a:lnTo>
                    <a:lnTo>
                      <a:pt x="266" y="0"/>
                    </a:lnTo>
                    <a:lnTo>
                      <a:pt x="275" y="1"/>
                    </a:lnTo>
                    <a:lnTo>
                      <a:pt x="282" y="2"/>
                    </a:lnTo>
                    <a:lnTo>
                      <a:pt x="289" y="6"/>
                    </a:lnTo>
                    <a:lnTo>
                      <a:pt x="294" y="10"/>
                    </a:lnTo>
                    <a:lnTo>
                      <a:pt x="299" y="15"/>
                    </a:lnTo>
                    <a:lnTo>
                      <a:pt x="302" y="23"/>
                    </a:lnTo>
                    <a:lnTo>
                      <a:pt x="303" y="31"/>
                    </a:lnTo>
                    <a:lnTo>
                      <a:pt x="304" y="41"/>
                    </a:lnTo>
                    <a:lnTo>
                      <a:pt x="304" y="126"/>
                    </a:lnTo>
                    <a:lnTo>
                      <a:pt x="283" y="126"/>
                    </a:lnTo>
                    <a:lnTo>
                      <a:pt x="283" y="50"/>
                    </a:lnTo>
                    <a:lnTo>
                      <a:pt x="283" y="44"/>
                    </a:lnTo>
                    <a:lnTo>
                      <a:pt x="283" y="39"/>
                    </a:lnTo>
                    <a:lnTo>
                      <a:pt x="283" y="36"/>
                    </a:lnTo>
                    <a:lnTo>
                      <a:pt x="282" y="32"/>
                    </a:lnTo>
                    <a:lnTo>
                      <a:pt x="280" y="30"/>
                    </a:lnTo>
                    <a:lnTo>
                      <a:pt x="279" y="28"/>
                    </a:lnTo>
                    <a:lnTo>
                      <a:pt x="277" y="26"/>
                    </a:lnTo>
                    <a:lnTo>
                      <a:pt x="275" y="24"/>
                    </a:lnTo>
                    <a:lnTo>
                      <a:pt x="272" y="23"/>
                    </a:lnTo>
                    <a:lnTo>
                      <a:pt x="268" y="22"/>
                    </a:lnTo>
                    <a:lnTo>
                      <a:pt x="265" y="21"/>
                    </a:lnTo>
                    <a:lnTo>
                      <a:pt x="262" y="21"/>
                    </a:lnTo>
                    <a:lnTo>
                      <a:pt x="256" y="21"/>
                    </a:lnTo>
                    <a:lnTo>
                      <a:pt x="250" y="23"/>
                    </a:lnTo>
                    <a:lnTo>
                      <a:pt x="245" y="25"/>
                    </a:lnTo>
                    <a:lnTo>
                      <a:pt x="240" y="29"/>
                    </a:lnTo>
                    <a:lnTo>
                      <a:pt x="237" y="33"/>
                    </a:lnTo>
                    <a:lnTo>
                      <a:pt x="234" y="40"/>
                    </a:lnTo>
                    <a:lnTo>
                      <a:pt x="233" y="47"/>
                    </a:lnTo>
                    <a:lnTo>
                      <a:pt x="232" y="56"/>
                    </a:lnTo>
                    <a:lnTo>
                      <a:pt x="232" y="126"/>
                    </a:lnTo>
                    <a:lnTo>
                      <a:pt x="211" y="126"/>
                    </a:lnTo>
                    <a:lnTo>
                      <a:pt x="211" y="47"/>
                    </a:lnTo>
                    <a:lnTo>
                      <a:pt x="211" y="41"/>
                    </a:lnTo>
                    <a:lnTo>
                      <a:pt x="210" y="36"/>
                    </a:lnTo>
                    <a:lnTo>
                      <a:pt x="208" y="31"/>
                    </a:lnTo>
                    <a:lnTo>
                      <a:pt x="206" y="27"/>
                    </a:lnTo>
                    <a:lnTo>
                      <a:pt x="203" y="24"/>
                    </a:lnTo>
                    <a:lnTo>
                      <a:pt x="200" y="22"/>
                    </a:lnTo>
                    <a:lnTo>
                      <a:pt x="195" y="21"/>
                    </a:lnTo>
                    <a:lnTo>
                      <a:pt x="190" y="21"/>
                    </a:lnTo>
                    <a:lnTo>
                      <a:pt x="186" y="21"/>
                    </a:lnTo>
                    <a:lnTo>
                      <a:pt x="181" y="22"/>
                    </a:lnTo>
                    <a:lnTo>
                      <a:pt x="177" y="23"/>
                    </a:lnTo>
                    <a:lnTo>
                      <a:pt x="173" y="25"/>
                    </a:lnTo>
                    <a:lnTo>
                      <a:pt x="170" y="27"/>
                    </a:lnTo>
                    <a:lnTo>
                      <a:pt x="166" y="30"/>
                    </a:lnTo>
                    <a:lnTo>
                      <a:pt x="164" y="33"/>
                    </a:lnTo>
                    <a:lnTo>
                      <a:pt x="162" y="38"/>
                    </a:lnTo>
                    <a:lnTo>
                      <a:pt x="161" y="43"/>
                    </a:lnTo>
                    <a:lnTo>
                      <a:pt x="160" y="48"/>
                    </a:lnTo>
                    <a:lnTo>
                      <a:pt x="159" y="56"/>
                    </a:lnTo>
                    <a:lnTo>
                      <a:pt x="159" y="63"/>
                    </a:lnTo>
                    <a:lnTo>
                      <a:pt x="159" y="126"/>
                    </a:lnTo>
                    <a:lnTo>
                      <a:pt x="138" y="126"/>
                    </a:lnTo>
                    <a:close/>
                    <a:moveTo>
                      <a:pt x="424" y="87"/>
                    </a:moveTo>
                    <a:lnTo>
                      <a:pt x="444" y="91"/>
                    </a:lnTo>
                    <a:lnTo>
                      <a:pt x="441" y="99"/>
                    </a:lnTo>
                    <a:lnTo>
                      <a:pt x="436" y="106"/>
                    </a:lnTo>
                    <a:lnTo>
                      <a:pt x="431" y="113"/>
                    </a:lnTo>
                    <a:lnTo>
                      <a:pt x="424" y="118"/>
                    </a:lnTo>
                    <a:lnTo>
                      <a:pt x="421" y="120"/>
                    </a:lnTo>
                    <a:lnTo>
                      <a:pt x="417" y="122"/>
                    </a:lnTo>
                    <a:lnTo>
                      <a:pt x="413" y="123"/>
                    </a:lnTo>
                    <a:lnTo>
                      <a:pt x="408" y="125"/>
                    </a:lnTo>
                    <a:lnTo>
                      <a:pt x="404" y="126"/>
                    </a:lnTo>
                    <a:lnTo>
                      <a:pt x="400" y="127"/>
                    </a:lnTo>
                    <a:lnTo>
                      <a:pt x="394" y="127"/>
                    </a:lnTo>
                    <a:lnTo>
                      <a:pt x="389" y="127"/>
                    </a:lnTo>
                    <a:lnTo>
                      <a:pt x="382" y="127"/>
                    </a:lnTo>
                    <a:lnTo>
                      <a:pt x="376" y="126"/>
                    </a:lnTo>
                    <a:lnTo>
                      <a:pt x="370" y="125"/>
                    </a:lnTo>
                    <a:lnTo>
                      <a:pt x="364" y="123"/>
                    </a:lnTo>
                    <a:lnTo>
                      <a:pt x="359" y="121"/>
                    </a:lnTo>
                    <a:lnTo>
                      <a:pt x="353" y="118"/>
                    </a:lnTo>
                    <a:lnTo>
                      <a:pt x="349" y="115"/>
                    </a:lnTo>
                    <a:lnTo>
                      <a:pt x="345" y="112"/>
                    </a:lnTo>
                    <a:lnTo>
                      <a:pt x="337" y="103"/>
                    </a:lnTo>
                    <a:lnTo>
                      <a:pt x="333" y="91"/>
                    </a:lnTo>
                    <a:lnTo>
                      <a:pt x="330" y="78"/>
                    </a:lnTo>
                    <a:lnTo>
                      <a:pt x="329" y="65"/>
                    </a:lnTo>
                    <a:lnTo>
                      <a:pt x="330" y="51"/>
                    </a:lnTo>
                    <a:lnTo>
                      <a:pt x="333" y="38"/>
                    </a:lnTo>
                    <a:lnTo>
                      <a:pt x="338" y="26"/>
                    </a:lnTo>
                    <a:lnTo>
                      <a:pt x="346" y="17"/>
                    </a:lnTo>
                    <a:lnTo>
                      <a:pt x="350" y="13"/>
                    </a:lnTo>
                    <a:lnTo>
                      <a:pt x="354" y="10"/>
                    </a:lnTo>
                    <a:lnTo>
                      <a:pt x="360" y="7"/>
                    </a:lnTo>
                    <a:lnTo>
                      <a:pt x="364" y="5"/>
                    </a:lnTo>
                    <a:lnTo>
                      <a:pt x="370" y="2"/>
                    </a:lnTo>
                    <a:lnTo>
                      <a:pt x="376" y="1"/>
                    </a:lnTo>
                    <a:lnTo>
                      <a:pt x="381" y="0"/>
                    </a:lnTo>
                    <a:lnTo>
                      <a:pt x="388" y="0"/>
                    </a:lnTo>
                    <a:lnTo>
                      <a:pt x="394" y="0"/>
                    </a:lnTo>
                    <a:lnTo>
                      <a:pt x="400" y="1"/>
                    </a:lnTo>
                    <a:lnTo>
                      <a:pt x="405" y="2"/>
                    </a:lnTo>
                    <a:lnTo>
                      <a:pt x="410" y="5"/>
                    </a:lnTo>
                    <a:lnTo>
                      <a:pt x="416" y="7"/>
                    </a:lnTo>
                    <a:lnTo>
                      <a:pt x="420" y="9"/>
                    </a:lnTo>
                    <a:lnTo>
                      <a:pt x="424" y="12"/>
                    </a:lnTo>
                    <a:lnTo>
                      <a:pt x="429" y="16"/>
                    </a:lnTo>
                    <a:lnTo>
                      <a:pt x="436" y="25"/>
                    </a:lnTo>
                    <a:lnTo>
                      <a:pt x="441" y="37"/>
                    </a:lnTo>
                    <a:lnTo>
                      <a:pt x="444" y="50"/>
                    </a:lnTo>
                    <a:lnTo>
                      <a:pt x="445" y="63"/>
                    </a:lnTo>
                    <a:lnTo>
                      <a:pt x="445" y="65"/>
                    </a:lnTo>
                    <a:lnTo>
                      <a:pt x="445" y="66"/>
                    </a:lnTo>
                    <a:lnTo>
                      <a:pt x="445" y="68"/>
                    </a:lnTo>
                    <a:lnTo>
                      <a:pt x="445" y="69"/>
                    </a:lnTo>
                    <a:lnTo>
                      <a:pt x="350" y="69"/>
                    </a:lnTo>
                    <a:lnTo>
                      <a:pt x="351" y="77"/>
                    </a:lnTo>
                    <a:lnTo>
                      <a:pt x="353" y="85"/>
                    </a:lnTo>
                    <a:lnTo>
                      <a:pt x="357" y="92"/>
                    </a:lnTo>
                    <a:lnTo>
                      <a:pt x="362" y="98"/>
                    </a:lnTo>
                    <a:lnTo>
                      <a:pt x="367" y="102"/>
                    </a:lnTo>
                    <a:lnTo>
                      <a:pt x="374" y="105"/>
                    </a:lnTo>
                    <a:lnTo>
                      <a:pt x="381" y="106"/>
                    </a:lnTo>
                    <a:lnTo>
                      <a:pt x="389" y="107"/>
                    </a:lnTo>
                    <a:lnTo>
                      <a:pt x="395" y="107"/>
                    </a:lnTo>
                    <a:lnTo>
                      <a:pt x="401" y="106"/>
                    </a:lnTo>
                    <a:lnTo>
                      <a:pt x="405" y="105"/>
                    </a:lnTo>
                    <a:lnTo>
                      <a:pt x="410" y="103"/>
                    </a:lnTo>
                    <a:lnTo>
                      <a:pt x="415" y="100"/>
                    </a:lnTo>
                    <a:lnTo>
                      <a:pt x="418" y="97"/>
                    </a:lnTo>
                    <a:lnTo>
                      <a:pt x="421" y="92"/>
                    </a:lnTo>
                    <a:lnTo>
                      <a:pt x="424" y="87"/>
                    </a:lnTo>
                    <a:close/>
                    <a:moveTo>
                      <a:pt x="350" y="48"/>
                    </a:moveTo>
                    <a:lnTo>
                      <a:pt x="424" y="48"/>
                    </a:lnTo>
                    <a:lnTo>
                      <a:pt x="423" y="42"/>
                    </a:lnTo>
                    <a:lnTo>
                      <a:pt x="421" y="38"/>
                    </a:lnTo>
                    <a:lnTo>
                      <a:pt x="419" y="33"/>
                    </a:lnTo>
                    <a:lnTo>
                      <a:pt x="416" y="30"/>
                    </a:lnTo>
                    <a:lnTo>
                      <a:pt x="409" y="26"/>
                    </a:lnTo>
                    <a:lnTo>
                      <a:pt x="403" y="23"/>
                    </a:lnTo>
                    <a:lnTo>
                      <a:pt x="395" y="22"/>
                    </a:lnTo>
                    <a:lnTo>
                      <a:pt x="388" y="21"/>
                    </a:lnTo>
                    <a:lnTo>
                      <a:pt x="380" y="21"/>
                    </a:lnTo>
                    <a:lnTo>
                      <a:pt x="373" y="23"/>
                    </a:lnTo>
                    <a:lnTo>
                      <a:pt x="366" y="25"/>
                    </a:lnTo>
                    <a:lnTo>
                      <a:pt x="361" y="28"/>
                    </a:lnTo>
                    <a:lnTo>
                      <a:pt x="357" y="32"/>
                    </a:lnTo>
                    <a:lnTo>
                      <a:pt x="353" y="37"/>
                    </a:lnTo>
                    <a:lnTo>
                      <a:pt x="351" y="42"/>
                    </a:lnTo>
                    <a:lnTo>
                      <a:pt x="35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
          <p:nvSpPr>
            <p:cNvPr id="21688" name="Rectangle 184"/>
            <p:cNvSpPr>
              <a:spLocks noChangeArrowheads="1"/>
            </p:cNvSpPr>
            <p:nvPr/>
          </p:nvSpPr>
          <p:spPr bwMode="auto">
            <a:xfrm>
              <a:off x="5376" y="870"/>
              <a:ext cx="130" cy="16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1500">
                  <a:latin typeface="Calibri" pitchFamily="34" charset="0"/>
                  <a:cs typeface="Calibri" pitchFamily="34" charset="0"/>
                </a:rPr>
                <a:t>R</a:t>
              </a:r>
              <a:endParaRPr lang="en-US" sz="1500">
                <a:latin typeface="Calibri" pitchFamily="34" charset="0"/>
                <a:cs typeface="Calibri" pitchFamily="34" charset="0"/>
              </a:endParaRPr>
            </a:p>
          </p:txBody>
        </p:sp>
        <p:sp>
          <p:nvSpPr>
            <p:cNvPr id="21689" name="Rectangle 185"/>
            <p:cNvSpPr>
              <a:spLocks noChangeArrowheads="1"/>
            </p:cNvSpPr>
            <p:nvPr/>
          </p:nvSpPr>
          <p:spPr bwMode="auto">
            <a:xfrm>
              <a:off x="5377" y="1341"/>
              <a:ext cx="130" cy="16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a:latin typeface="Calibri" pitchFamily="34" charset="0"/>
                  <a:cs typeface="Calibri" pitchFamily="34" charset="0"/>
                </a:rPr>
                <a:t>I</a:t>
              </a:r>
              <a:endParaRPr lang="en-US">
                <a:latin typeface="Calibri" pitchFamily="34" charset="0"/>
                <a:cs typeface="Calibri" pitchFamily="34" charset="0"/>
              </a:endParaRPr>
            </a:p>
          </p:txBody>
        </p:sp>
        <p:sp>
          <p:nvSpPr>
            <p:cNvPr id="21690" name="Rectangle 186"/>
            <p:cNvSpPr>
              <a:spLocks noChangeArrowheads="1"/>
            </p:cNvSpPr>
            <p:nvPr/>
          </p:nvSpPr>
          <p:spPr bwMode="auto">
            <a:xfrm>
              <a:off x="5173" y="1342"/>
              <a:ext cx="130" cy="1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1400">
                  <a:latin typeface="Calibri" pitchFamily="34" charset="0"/>
                  <a:cs typeface="Calibri" pitchFamily="34" charset="0"/>
                </a:rPr>
                <a:t>C</a:t>
              </a:r>
              <a:endParaRPr lang="en-US" sz="1400">
                <a:latin typeface="Calibri" pitchFamily="34" charset="0"/>
                <a:cs typeface="Calibri" pitchFamily="34" charset="0"/>
              </a:endParaRPr>
            </a:p>
          </p:txBody>
        </p:sp>
      </p:grpSp>
    </p:spTree>
    <p:extLst>
      <p:ext uri="{BB962C8B-B14F-4D97-AF65-F5344CB8AC3E}">
        <p14:creationId xmlns:p14="http://schemas.microsoft.com/office/powerpoint/2010/main" val="130143415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280920" cy="648072"/>
          </a:xfrm>
        </p:spPr>
        <p:txBody>
          <a:bodyPr/>
          <a:lstStyle/>
          <a:p>
            <a:r>
              <a:rPr lang="en-US" b="0" dirty="0">
                <a:solidFill>
                  <a:srgbClr val="FFFFFF"/>
                </a:solidFill>
                <a:latin typeface="Calibri" pitchFamily="34" charset="0"/>
                <a:cs typeface="Calibri" pitchFamily="34" charset="0"/>
              </a:rPr>
              <a:t>GSM Radio Interface : FDMA</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78</a:t>
            </a:fld>
            <a:endParaRPr lang="en-GB"/>
          </a:p>
        </p:txBody>
      </p:sp>
      <p:graphicFrame>
        <p:nvGraphicFramePr>
          <p:cNvPr id="7" name="Object 6"/>
          <p:cNvGraphicFramePr>
            <a:graphicFrameLocks noChangeAspect="1"/>
          </p:cNvGraphicFramePr>
          <p:nvPr>
            <p:extLst>
              <p:ext uri="{D42A27DB-BD31-4B8C-83A1-F6EECF244321}">
                <p14:modId xmlns:p14="http://schemas.microsoft.com/office/powerpoint/2010/main" val="1360124895"/>
              </p:ext>
            </p:extLst>
          </p:nvPr>
        </p:nvGraphicFramePr>
        <p:xfrm>
          <a:off x="1335360" y="3573016"/>
          <a:ext cx="6477000" cy="2614612"/>
        </p:xfrm>
        <a:graphic>
          <a:graphicData uri="http://schemas.openxmlformats.org/presentationml/2006/ole">
            <mc:AlternateContent xmlns:mc="http://schemas.openxmlformats.org/markup-compatibility/2006">
              <mc:Choice xmlns:v="urn:schemas-microsoft-com:vml" Requires="v">
                <p:oleObj spid="_x0000_s1026" r:id="rId4" imgW="6477561" imgH="2613887" progId="">
                  <p:embed/>
                </p:oleObj>
              </mc:Choice>
              <mc:Fallback>
                <p:oleObj r:id="rId4" imgW="6477561" imgH="2613887" progId="">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360" y="3573016"/>
                        <a:ext cx="6477000" cy="2614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179512" y="908720"/>
            <a:ext cx="8640960" cy="2277547"/>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GB" sz="1600" dirty="0">
                <a:latin typeface="Calibri" pitchFamily="34" charset="0"/>
                <a:cs typeface="Calibri" pitchFamily="34" charset="0"/>
              </a:rPr>
              <a:t>GSM uses Frequency Division Duplexing (FDMA) to separate the uplink and downlinks.</a:t>
            </a:r>
          </a:p>
          <a:p>
            <a:pPr marL="285750" indent="-285750">
              <a:spcBef>
                <a:spcPts val="600"/>
              </a:spcBef>
              <a:spcAft>
                <a:spcPts val="600"/>
              </a:spcAft>
              <a:buFont typeface="Arial" pitchFamily="34" charset="0"/>
              <a:buChar char="•"/>
            </a:pPr>
            <a:r>
              <a:rPr lang="en-GB" sz="1600" dirty="0">
                <a:latin typeface="Calibri" pitchFamily="34" charset="0"/>
                <a:cs typeface="Calibri" pitchFamily="34" charset="0"/>
              </a:rPr>
              <a:t>FDD requires two distinct frequency bands; 890MHz to 915MHz for the uplink (MS to BTS) and 935MHz to 960MHz for the downlink (BTS to MS).</a:t>
            </a:r>
          </a:p>
          <a:p>
            <a:pPr marL="285750" indent="-285750">
              <a:spcBef>
                <a:spcPts val="600"/>
              </a:spcBef>
              <a:spcAft>
                <a:spcPts val="600"/>
              </a:spcAft>
              <a:buFont typeface="Arial" pitchFamily="34" charset="0"/>
              <a:buChar char="•"/>
            </a:pPr>
            <a:r>
              <a:rPr lang="en-GB" sz="1600" dirty="0">
                <a:latin typeface="Calibri" pitchFamily="34" charset="0"/>
                <a:cs typeface="Calibri" pitchFamily="34" charset="0"/>
              </a:rPr>
              <a:t>Channel separation is 200kHz, meaning that there are 125 channels in each of the above frequency bands.</a:t>
            </a:r>
          </a:p>
          <a:p>
            <a:pPr marL="285750" indent="-285750">
              <a:spcBef>
                <a:spcPts val="600"/>
              </a:spcBef>
              <a:spcAft>
                <a:spcPts val="600"/>
              </a:spcAft>
              <a:buFont typeface="Arial" pitchFamily="34" charset="0"/>
              <a:buChar char="•"/>
            </a:pPr>
            <a:r>
              <a:rPr lang="en-GB" sz="1600" dirty="0">
                <a:latin typeface="Calibri" pitchFamily="34" charset="0"/>
                <a:cs typeface="Calibri" pitchFamily="34" charset="0"/>
              </a:rPr>
              <a:t>Each cell can have 1 to 15 pairs of carriers and each carrier is time multiplexed into 8 slots. A physical channel therefore consists of a carrier frequency</a:t>
            </a:r>
            <a:r>
              <a:rPr lang="en-GB" sz="1600" b="1" dirty="0">
                <a:solidFill>
                  <a:srgbClr val="FF0000"/>
                </a:solidFill>
                <a:latin typeface="Calibri" pitchFamily="34" charset="0"/>
                <a:cs typeface="Calibri" pitchFamily="34" charset="0"/>
              </a:rPr>
              <a:t> and </a:t>
            </a:r>
            <a:r>
              <a:rPr lang="en-GB" sz="1600" dirty="0">
                <a:latin typeface="Calibri" pitchFamily="34" charset="0"/>
                <a:cs typeface="Calibri" pitchFamily="34" charset="0"/>
              </a:rPr>
              <a:t>a timeslot.</a:t>
            </a:r>
          </a:p>
        </p:txBody>
      </p:sp>
    </p:spTree>
    <p:extLst>
      <p:ext uri="{BB962C8B-B14F-4D97-AF65-F5344CB8AC3E}">
        <p14:creationId xmlns:p14="http://schemas.microsoft.com/office/powerpoint/2010/main" val="2226839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7384"/>
            <a:ext cx="8568952" cy="720080"/>
          </a:xfrm>
        </p:spPr>
        <p:txBody>
          <a:bodyPr>
            <a:normAutofit/>
          </a:bodyPr>
          <a:lstStyle/>
          <a:p>
            <a:r>
              <a:rPr lang="en-GB" b="0" dirty="0">
                <a:solidFill>
                  <a:srgbClr val="FFFFFF"/>
                </a:solidFill>
                <a:latin typeface="Calibri" pitchFamily="34" charset="0"/>
                <a:cs typeface="Calibri" pitchFamily="34" charset="0"/>
              </a:rPr>
              <a:t>Absolute Radio Frequency Channel Number</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79</a:t>
            </a:fld>
            <a:endParaRPr lang="en-GB"/>
          </a:p>
        </p:txBody>
      </p:sp>
      <p:sp>
        <p:nvSpPr>
          <p:cNvPr id="7" name="Content Placeholder 2"/>
          <p:cNvSpPr>
            <a:spLocks noGrp="1"/>
          </p:cNvSpPr>
          <p:nvPr>
            <p:ph idx="1"/>
          </p:nvPr>
        </p:nvSpPr>
        <p:spPr>
          <a:xfrm>
            <a:off x="179512" y="764704"/>
            <a:ext cx="8784976" cy="4896544"/>
          </a:xfrm>
        </p:spPr>
        <p:txBody>
          <a:bodyPr>
            <a:noAutofit/>
          </a:bodyPr>
          <a:lstStyle/>
          <a:p>
            <a:pPr>
              <a:spcBef>
                <a:spcPts val="600"/>
              </a:spcBef>
              <a:spcAft>
                <a:spcPts val="600"/>
              </a:spcAft>
            </a:pPr>
            <a:r>
              <a:rPr lang="en-GB" sz="2400" dirty="0">
                <a:latin typeface="Calibri" pitchFamily="34" charset="0"/>
                <a:cs typeface="Calibri" pitchFamily="34" charset="0"/>
              </a:rPr>
              <a:t>Each uplink/downlink pair is assigned a number called the </a:t>
            </a:r>
            <a:r>
              <a:rPr lang="en-GB" sz="2400" b="1" dirty="0">
                <a:solidFill>
                  <a:srgbClr val="FF0000"/>
                </a:solidFill>
                <a:latin typeface="Calibri" pitchFamily="34" charset="0"/>
                <a:cs typeface="Calibri" pitchFamily="34" charset="0"/>
              </a:rPr>
              <a:t>Absolute Radio Frequency Channel Number (ARFCN).</a:t>
            </a:r>
          </a:p>
          <a:p>
            <a:pPr>
              <a:spcBef>
                <a:spcPts val="600"/>
              </a:spcBef>
              <a:spcAft>
                <a:spcPts val="600"/>
              </a:spcAft>
            </a:pPr>
            <a:r>
              <a:rPr lang="en-GB" sz="2400" dirty="0">
                <a:latin typeface="Calibri" pitchFamily="34" charset="0"/>
                <a:cs typeface="Calibri" pitchFamily="34" charset="0"/>
              </a:rPr>
              <a:t>The uplink and downlink frequencies each have a bandwidth of 200 kHz. The uplink and downlink have a specific </a:t>
            </a:r>
            <a:r>
              <a:rPr lang="en-GB" sz="2400" i="1" dirty="0">
                <a:latin typeface="Calibri" pitchFamily="34" charset="0"/>
                <a:cs typeface="Calibri" pitchFamily="34" charset="0"/>
              </a:rPr>
              <a:t>offset</a:t>
            </a:r>
            <a:r>
              <a:rPr lang="en-GB" sz="2400" dirty="0">
                <a:latin typeface="Calibri" pitchFamily="34" charset="0"/>
                <a:cs typeface="Calibri" pitchFamily="34" charset="0"/>
              </a:rPr>
              <a:t> that varies for each band. The offset is the frequency separation of the uplink from the downlink.</a:t>
            </a:r>
          </a:p>
          <a:p>
            <a:pPr>
              <a:spcBef>
                <a:spcPts val="600"/>
              </a:spcBef>
              <a:spcAft>
                <a:spcPts val="600"/>
              </a:spcAft>
            </a:pPr>
            <a:r>
              <a:rPr lang="en-GB" sz="2400" dirty="0">
                <a:latin typeface="Calibri" pitchFamily="34" charset="0"/>
                <a:cs typeface="Calibri" pitchFamily="34" charset="0"/>
              </a:rPr>
              <a:t>Every time the ARFCN is incremented, the uplink increases by 200 kHz and the downlink also increases by 200 kHz.</a:t>
            </a:r>
          </a:p>
          <a:p>
            <a:pPr>
              <a:spcBef>
                <a:spcPts val="600"/>
              </a:spcBef>
              <a:spcAft>
                <a:spcPts val="600"/>
              </a:spcAft>
            </a:pPr>
            <a:r>
              <a:rPr lang="en-GB" sz="2400" dirty="0">
                <a:latin typeface="Calibri" pitchFamily="34" charset="0"/>
                <a:cs typeface="Calibri" pitchFamily="34" charset="0"/>
              </a:rPr>
              <a:t>An ARFCN has an allowed bandwidth of 200 kHz, which corresponds exactly to the carrier separation.</a:t>
            </a:r>
          </a:p>
          <a:p>
            <a:pPr>
              <a:spcBef>
                <a:spcPts val="600"/>
              </a:spcBef>
              <a:spcAft>
                <a:spcPts val="600"/>
              </a:spcAft>
            </a:pPr>
            <a:r>
              <a:rPr lang="en-GB" sz="2400" dirty="0">
                <a:latin typeface="Calibri" pitchFamily="34" charset="0"/>
                <a:cs typeface="Calibri" pitchFamily="34" charset="0"/>
              </a:rPr>
              <a:t>The frequency of the ARFCN refers to its </a:t>
            </a:r>
            <a:r>
              <a:rPr lang="en-GB" sz="2400" b="1" dirty="0">
                <a:solidFill>
                  <a:srgbClr val="FF0000"/>
                </a:solidFill>
                <a:latin typeface="Calibri" pitchFamily="34" charset="0"/>
                <a:cs typeface="Calibri" pitchFamily="34" charset="0"/>
              </a:rPr>
              <a:t>centre</a:t>
            </a:r>
            <a:r>
              <a:rPr lang="en-GB" sz="2400" dirty="0">
                <a:latin typeface="Calibri" pitchFamily="34" charset="0"/>
                <a:cs typeface="Calibri" pitchFamily="34" charset="0"/>
              </a:rPr>
              <a:t> frequency. For example, if an ARFCN has a frequency of 914.80 MHz, then it occupies the frequency space from 914.7 MHz to 914.9 MHz (200 kHz total).</a:t>
            </a:r>
          </a:p>
        </p:txBody>
      </p:sp>
    </p:spTree>
    <p:extLst>
      <p:ext uri="{BB962C8B-B14F-4D97-AF65-F5344CB8AC3E}">
        <p14:creationId xmlns:p14="http://schemas.microsoft.com/office/powerpoint/2010/main" val="416242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352928" cy="620688"/>
          </a:xfrm>
        </p:spPr>
        <p:txBody>
          <a:bodyPr/>
          <a:lstStyle/>
          <a:p>
            <a:r>
              <a:rPr lang="en-US" b="0" dirty="0">
                <a:solidFill>
                  <a:srgbClr val="FFFFFF"/>
                </a:solidFill>
                <a:latin typeface="Calibri" pitchFamily="34" charset="0"/>
                <a:cs typeface="Calibri" pitchFamily="34" charset="0"/>
              </a:rPr>
              <a:t>Worldwide map of GSM coverage (2016)</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8</a:t>
            </a:fld>
            <a:endParaRPr lang="en-GB"/>
          </a:p>
        </p:txBody>
      </p:sp>
      <p:sp>
        <p:nvSpPr>
          <p:cNvPr id="8" name="Text Box 1030"/>
          <p:cNvSpPr txBox="1">
            <a:spLocks noChangeArrowheads="1"/>
          </p:cNvSpPr>
          <p:nvPr/>
        </p:nvSpPr>
        <p:spPr bwMode="auto">
          <a:xfrm>
            <a:off x="683568" y="6261481"/>
            <a:ext cx="3456384" cy="184666"/>
          </a:xfrm>
          <a:prstGeom prst="rect">
            <a:avLst/>
          </a:prstGeom>
          <a:solidFill>
            <a:schemeClr val="accent5"/>
          </a:solidFill>
          <a:ln>
            <a:noFill/>
          </a:ln>
          <a:effectLst/>
        </p:spPr>
        <p:txBody>
          <a:bodyPr wrap="square" lIns="0" tIns="0" rIns="0" bIns="0">
            <a:spAutoFit/>
          </a:bodyPr>
          <a:lstStyle/>
          <a:p>
            <a:pPr>
              <a:spcBef>
                <a:spcPct val="50000"/>
              </a:spcBef>
            </a:pPr>
            <a:r>
              <a:rPr lang="en-US" sz="1200" i="1" dirty="0">
                <a:latin typeface="Calibri" pitchFamily="34" charset="0"/>
                <a:cs typeface="Calibri" pitchFamily="34" charset="0"/>
              </a:rPr>
              <a:t>source :http://</a:t>
            </a:r>
            <a:r>
              <a:rPr lang="en-US" sz="1200" i="1" dirty="0" err="1">
                <a:latin typeface="Calibri" pitchFamily="34" charset="0"/>
                <a:cs typeface="Calibri" pitchFamily="34" charset="0"/>
              </a:rPr>
              <a:t>www.worldtimezone.com</a:t>
            </a:r>
            <a:r>
              <a:rPr lang="en-US" sz="1200" i="1" dirty="0">
                <a:latin typeface="Calibri" pitchFamily="34" charset="0"/>
                <a:cs typeface="Calibri" pitchFamily="34" charset="0"/>
              </a:rPr>
              <a:t>/</a:t>
            </a:r>
            <a:r>
              <a:rPr lang="en-US" sz="1200" i="1" dirty="0" err="1">
                <a:latin typeface="Calibri" pitchFamily="34" charset="0"/>
                <a:cs typeface="Calibri" pitchFamily="34" charset="0"/>
              </a:rPr>
              <a:t>gsm.html</a:t>
            </a:r>
            <a:endParaRPr lang="en-US" sz="1200" i="1" dirty="0">
              <a:latin typeface="Calibri" pitchFamily="34" charset="0"/>
              <a:cs typeface="Calibri" pitchFamily="34" charset="0"/>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908720"/>
            <a:ext cx="8172400" cy="4757794"/>
          </a:xfrm>
          <a:prstGeom prst="rect">
            <a:avLst/>
          </a:prstGeom>
        </p:spPr>
      </p:pic>
    </p:spTree>
    <p:extLst>
      <p:ext uri="{BB962C8B-B14F-4D97-AF65-F5344CB8AC3E}">
        <p14:creationId xmlns:p14="http://schemas.microsoft.com/office/powerpoint/2010/main" val="702242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libri" pitchFamily="34" charset="0"/>
                <a:cs typeface="Calibri" pitchFamily="34" charset="0"/>
              </a:rPr>
              <a:t>ARFCN for various GSM standards</a:t>
            </a:r>
            <a:endParaRPr lang="en-GB" dirty="0"/>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80</a:t>
            </a:fld>
            <a:endParaRPr lang="en-GB"/>
          </a:p>
        </p:txBody>
      </p:sp>
      <p:graphicFrame>
        <p:nvGraphicFramePr>
          <p:cNvPr id="7" name="Table 6"/>
          <p:cNvGraphicFramePr>
            <a:graphicFrameLocks noGrp="1"/>
          </p:cNvGraphicFramePr>
          <p:nvPr>
            <p:extLst>
              <p:ext uri="{D42A27DB-BD31-4B8C-83A1-F6EECF244321}">
                <p14:modId xmlns:p14="http://schemas.microsoft.com/office/powerpoint/2010/main" val="4070058973"/>
              </p:ext>
            </p:extLst>
          </p:nvPr>
        </p:nvGraphicFramePr>
        <p:xfrm>
          <a:off x="179512" y="980729"/>
          <a:ext cx="8784976" cy="4174876"/>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008112">
                  <a:extLst>
                    <a:ext uri="{9D8B030D-6E8A-4147-A177-3AD203B41FA5}">
                      <a16:colId xmlns:a16="http://schemas.microsoft.com/office/drawing/2014/main" val="20006"/>
                    </a:ext>
                  </a:extLst>
                </a:gridCol>
                <a:gridCol w="1008112">
                  <a:extLst>
                    <a:ext uri="{9D8B030D-6E8A-4147-A177-3AD203B41FA5}">
                      <a16:colId xmlns:a16="http://schemas.microsoft.com/office/drawing/2014/main" val="20007"/>
                    </a:ext>
                  </a:extLst>
                </a:gridCol>
              </a:tblGrid>
              <a:tr h="699964">
                <a:tc>
                  <a:txBody>
                    <a:bodyPr/>
                    <a:lstStyle/>
                    <a:p>
                      <a:pPr algn="ctr"/>
                      <a:endParaRPr lang="en-GB" sz="1800" b="1" dirty="0">
                        <a:solidFill>
                          <a:srgbClr val="002060"/>
                        </a:solidFill>
                        <a:latin typeface="Calibri" pitchFamily="34" charset="0"/>
                        <a:cs typeface="Calibri" pitchFamily="34" charset="0"/>
                      </a:endParaRPr>
                    </a:p>
                  </a:txBody>
                  <a:tcPr anchor="ctr"/>
                </a:tc>
                <a:tc>
                  <a:txBody>
                    <a:bodyPr/>
                    <a:lstStyle/>
                    <a:p>
                      <a:pPr algn="ctr"/>
                      <a:r>
                        <a:rPr lang="en-GB" sz="1800" dirty="0">
                          <a:solidFill>
                            <a:srgbClr val="002060"/>
                          </a:solidFill>
                          <a:latin typeface="Calibri" pitchFamily="34" charset="0"/>
                          <a:cs typeface="Calibri" pitchFamily="34" charset="0"/>
                        </a:rPr>
                        <a:t>GSM 450</a:t>
                      </a:r>
                    </a:p>
                  </a:txBody>
                  <a:tcPr anchor="ctr"/>
                </a:tc>
                <a:tc>
                  <a:txBody>
                    <a:bodyPr/>
                    <a:lstStyle/>
                    <a:p>
                      <a:pPr algn="ctr"/>
                      <a:r>
                        <a:rPr lang="en-GB" sz="1800" dirty="0">
                          <a:solidFill>
                            <a:srgbClr val="002060"/>
                          </a:solidFill>
                          <a:latin typeface="Calibri" pitchFamily="34" charset="0"/>
                          <a:cs typeface="Calibri" pitchFamily="34" charset="0"/>
                        </a:rPr>
                        <a:t>EGSM 450</a:t>
                      </a:r>
                    </a:p>
                  </a:txBody>
                  <a:tcPr anchor="ctr"/>
                </a:tc>
                <a:tc>
                  <a:txBody>
                    <a:bodyPr/>
                    <a:lstStyle/>
                    <a:p>
                      <a:pPr algn="ctr"/>
                      <a:r>
                        <a:rPr lang="en-GB" sz="1800" dirty="0">
                          <a:solidFill>
                            <a:srgbClr val="002060"/>
                          </a:solidFill>
                          <a:latin typeface="Calibri" pitchFamily="34" charset="0"/>
                          <a:cs typeface="Calibri" pitchFamily="34" charset="0"/>
                        </a:rPr>
                        <a:t>GSM 850</a:t>
                      </a:r>
                    </a:p>
                  </a:txBody>
                  <a:tcPr anchor="ctr"/>
                </a:tc>
                <a:tc>
                  <a:txBody>
                    <a:bodyPr/>
                    <a:lstStyle/>
                    <a:p>
                      <a:pPr algn="ctr"/>
                      <a:r>
                        <a:rPr lang="en-GB" sz="1800" dirty="0">
                          <a:solidFill>
                            <a:srgbClr val="002060"/>
                          </a:solidFill>
                          <a:latin typeface="Calibri" pitchFamily="34" charset="0"/>
                          <a:cs typeface="Calibri" pitchFamily="34" charset="0"/>
                        </a:rPr>
                        <a:t>GSM 900</a:t>
                      </a:r>
                    </a:p>
                  </a:txBody>
                  <a:tcPr anchor="ctr"/>
                </a:tc>
                <a:tc>
                  <a:txBody>
                    <a:bodyPr/>
                    <a:lstStyle/>
                    <a:p>
                      <a:pPr algn="ctr"/>
                      <a:r>
                        <a:rPr lang="en-GB" sz="1800" dirty="0">
                          <a:solidFill>
                            <a:srgbClr val="002060"/>
                          </a:solidFill>
                          <a:latin typeface="Calibri" pitchFamily="34" charset="0"/>
                          <a:cs typeface="Calibri" pitchFamily="34" charset="0"/>
                        </a:rPr>
                        <a:t>EGSM 900</a:t>
                      </a:r>
                    </a:p>
                  </a:txBody>
                  <a:tcPr anchor="ctr"/>
                </a:tc>
                <a:tc>
                  <a:txBody>
                    <a:bodyPr/>
                    <a:lstStyle/>
                    <a:p>
                      <a:pPr algn="ctr"/>
                      <a:r>
                        <a:rPr lang="en-GB" sz="1800" dirty="0">
                          <a:solidFill>
                            <a:srgbClr val="002060"/>
                          </a:solidFill>
                          <a:latin typeface="Calibri" pitchFamily="34" charset="0"/>
                          <a:cs typeface="Calibri" pitchFamily="34" charset="0"/>
                        </a:rPr>
                        <a:t>GSM 1800</a:t>
                      </a:r>
                    </a:p>
                  </a:txBody>
                  <a:tcPr anchor="ctr"/>
                </a:tc>
                <a:tc>
                  <a:txBody>
                    <a:bodyPr/>
                    <a:lstStyle/>
                    <a:p>
                      <a:pPr algn="ctr"/>
                      <a:r>
                        <a:rPr lang="en-GB" sz="1800" dirty="0">
                          <a:solidFill>
                            <a:srgbClr val="002060"/>
                          </a:solidFill>
                          <a:latin typeface="Calibri" pitchFamily="34" charset="0"/>
                          <a:cs typeface="Calibri" pitchFamily="34" charset="0"/>
                        </a:rPr>
                        <a:t>GSM 1900</a:t>
                      </a:r>
                    </a:p>
                  </a:txBody>
                  <a:tcPr anchor="ctr"/>
                </a:tc>
                <a:extLst>
                  <a:ext uri="{0D108BD9-81ED-4DB2-BD59-A6C34878D82A}">
                    <a16:rowId xmlns:a16="http://schemas.microsoft.com/office/drawing/2014/main" val="10000"/>
                  </a:ext>
                </a:extLst>
              </a:tr>
              <a:tr h="930274">
                <a:tc>
                  <a:txBody>
                    <a:bodyPr/>
                    <a:lstStyle/>
                    <a:p>
                      <a:pPr algn="ctr"/>
                      <a:r>
                        <a:rPr lang="en-GB" sz="1800" b="1" dirty="0">
                          <a:solidFill>
                            <a:srgbClr val="002060"/>
                          </a:solidFill>
                          <a:latin typeface="Calibri" pitchFamily="34" charset="0"/>
                          <a:cs typeface="Calibri" pitchFamily="34" charset="0"/>
                        </a:rPr>
                        <a:t>Uplink Frequency</a:t>
                      </a:r>
                      <a:r>
                        <a:rPr lang="en-GB" sz="1800" b="1" baseline="0" dirty="0">
                          <a:solidFill>
                            <a:srgbClr val="002060"/>
                          </a:solidFill>
                          <a:latin typeface="Calibri" pitchFamily="34" charset="0"/>
                          <a:cs typeface="Calibri" pitchFamily="34" charset="0"/>
                        </a:rPr>
                        <a:t> Range</a:t>
                      </a:r>
                      <a:endParaRPr lang="en-GB" sz="1800" b="1" dirty="0">
                        <a:solidFill>
                          <a:srgbClr val="002060"/>
                        </a:solidFill>
                        <a:latin typeface="Calibri" pitchFamily="34" charset="0"/>
                        <a:cs typeface="Calibri" pitchFamily="34" charset="0"/>
                      </a:endParaRPr>
                    </a:p>
                  </a:txBody>
                  <a:tcPr anchor="ctr"/>
                </a:tc>
                <a:tc>
                  <a:txBody>
                    <a:bodyPr/>
                    <a:lstStyle/>
                    <a:p>
                      <a:pPr algn="ctr"/>
                      <a:r>
                        <a:rPr lang="en-GB" sz="1800" dirty="0">
                          <a:solidFill>
                            <a:srgbClr val="002060"/>
                          </a:solidFill>
                          <a:latin typeface="Calibri" pitchFamily="34" charset="0"/>
                          <a:cs typeface="Calibri" pitchFamily="34" charset="0"/>
                        </a:rPr>
                        <a:t>450 to 458 MHz</a:t>
                      </a:r>
                    </a:p>
                  </a:txBody>
                  <a:tcPr anchor="ctr"/>
                </a:tc>
                <a:tc>
                  <a:txBody>
                    <a:bodyPr/>
                    <a:lstStyle/>
                    <a:p>
                      <a:pPr algn="ctr"/>
                      <a:r>
                        <a:rPr lang="en-GB" sz="1800" dirty="0">
                          <a:solidFill>
                            <a:srgbClr val="002060"/>
                          </a:solidFill>
                          <a:latin typeface="Calibri" pitchFamily="34" charset="0"/>
                          <a:cs typeface="Calibri" pitchFamily="34" charset="0"/>
                        </a:rPr>
                        <a:t>478 to 486 MHz</a:t>
                      </a:r>
                    </a:p>
                  </a:txBody>
                  <a:tcPr anchor="ctr"/>
                </a:tc>
                <a:tc>
                  <a:txBody>
                    <a:bodyPr/>
                    <a:lstStyle/>
                    <a:p>
                      <a:pPr algn="ctr"/>
                      <a:r>
                        <a:rPr lang="en-GB" sz="1800" dirty="0">
                          <a:solidFill>
                            <a:srgbClr val="002060"/>
                          </a:solidFill>
                          <a:latin typeface="Calibri" pitchFamily="34" charset="0"/>
                          <a:cs typeface="Calibri" pitchFamily="34" charset="0"/>
                        </a:rPr>
                        <a:t>824 to 849 MHz</a:t>
                      </a:r>
                    </a:p>
                  </a:txBody>
                  <a:tcPr anchor="ctr"/>
                </a:tc>
                <a:tc>
                  <a:txBody>
                    <a:bodyPr/>
                    <a:lstStyle/>
                    <a:p>
                      <a:pPr algn="ctr"/>
                      <a:r>
                        <a:rPr lang="en-GB" sz="1800" dirty="0">
                          <a:solidFill>
                            <a:srgbClr val="002060"/>
                          </a:solidFill>
                          <a:latin typeface="Calibri" pitchFamily="34" charset="0"/>
                          <a:cs typeface="Calibri" pitchFamily="34" charset="0"/>
                        </a:rPr>
                        <a:t>890 to 915 MHz</a:t>
                      </a:r>
                    </a:p>
                  </a:txBody>
                  <a:tcPr anchor="ctr"/>
                </a:tc>
                <a:tc>
                  <a:txBody>
                    <a:bodyPr/>
                    <a:lstStyle/>
                    <a:p>
                      <a:pPr algn="ctr"/>
                      <a:r>
                        <a:rPr lang="en-GB" sz="1800" dirty="0">
                          <a:solidFill>
                            <a:srgbClr val="002060"/>
                          </a:solidFill>
                          <a:latin typeface="Calibri" pitchFamily="34" charset="0"/>
                          <a:cs typeface="Calibri" pitchFamily="34" charset="0"/>
                        </a:rPr>
                        <a:t>880 to 915 MHz</a:t>
                      </a:r>
                    </a:p>
                  </a:txBody>
                  <a:tcPr anchor="ctr"/>
                </a:tc>
                <a:tc>
                  <a:txBody>
                    <a:bodyPr/>
                    <a:lstStyle/>
                    <a:p>
                      <a:pPr algn="ctr"/>
                      <a:r>
                        <a:rPr lang="en-GB" sz="1800" dirty="0">
                          <a:solidFill>
                            <a:srgbClr val="002060"/>
                          </a:solidFill>
                          <a:latin typeface="Calibri" pitchFamily="34" charset="0"/>
                          <a:cs typeface="Calibri" pitchFamily="34" charset="0"/>
                        </a:rPr>
                        <a:t>1710 to 1785 MHz</a:t>
                      </a:r>
                    </a:p>
                  </a:txBody>
                  <a:tcPr anchor="ctr"/>
                </a:tc>
                <a:tc>
                  <a:txBody>
                    <a:bodyPr/>
                    <a:lstStyle/>
                    <a:p>
                      <a:pPr algn="ctr"/>
                      <a:r>
                        <a:rPr lang="en-GB" sz="1800" dirty="0">
                          <a:solidFill>
                            <a:srgbClr val="002060"/>
                          </a:solidFill>
                          <a:latin typeface="Calibri" pitchFamily="34" charset="0"/>
                          <a:cs typeface="Calibri" pitchFamily="34" charset="0"/>
                        </a:rPr>
                        <a:t>1850</a:t>
                      </a:r>
                      <a:r>
                        <a:rPr lang="en-GB" sz="1800" baseline="0" dirty="0">
                          <a:solidFill>
                            <a:srgbClr val="002060"/>
                          </a:solidFill>
                          <a:latin typeface="Calibri" pitchFamily="34" charset="0"/>
                          <a:cs typeface="Calibri" pitchFamily="34" charset="0"/>
                        </a:rPr>
                        <a:t> to 1910 MHz</a:t>
                      </a:r>
                      <a:endParaRPr lang="en-GB" sz="1800" dirty="0">
                        <a:solidFill>
                          <a:srgbClr val="002060"/>
                        </a:solidFill>
                        <a:latin typeface="Calibri" pitchFamily="34" charset="0"/>
                        <a:cs typeface="Calibri" pitchFamily="34" charset="0"/>
                      </a:endParaRPr>
                    </a:p>
                  </a:txBody>
                  <a:tcPr anchor="ctr"/>
                </a:tc>
                <a:extLst>
                  <a:ext uri="{0D108BD9-81ED-4DB2-BD59-A6C34878D82A}">
                    <a16:rowId xmlns:a16="http://schemas.microsoft.com/office/drawing/2014/main" val="10001"/>
                  </a:ext>
                </a:extLst>
              </a:tr>
              <a:tr h="93027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800" b="1" dirty="0">
                          <a:solidFill>
                            <a:srgbClr val="002060"/>
                          </a:solidFill>
                          <a:latin typeface="Calibri" pitchFamily="34" charset="0"/>
                          <a:cs typeface="Calibri" pitchFamily="34" charset="0"/>
                        </a:rPr>
                        <a:t>Downlink Frequency</a:t>
                      </a:r>
                      <a:r>
                        <a:rPr lang="en-GB" sz="1800" b="1" baseline="0" dirty="0">
                          <a:solidFill>
                            <a:srgbClr val="002060"/>
                          </a:solidFill>
                          <a:latin typeface="Calibri" pitchFamily="34" charset="0"/>
                          <a:cs typeface="Calibri" pitchFamily="34" charset="0"/>
                        </a:rPr>
                        <a:t> Range</a:t>
                      </a:r>
                      <a:endParaRPr lang="en-GB" sz="1800" b="1" dirty="0">
                        <a:solidFill>
                          <a:srgbClr val="002060"/>
                        </a:solidFill>
                        <a:latin typeface="Calibri" pitchFamily="34" charset="0"/>
                        <a:cs typeface="Calibri" pitchFamily="34" charset="0"/>
                      </a:endParaRPr>
                    </a:p>
                  </a:txBody>
                  <a:tcPr anchor="ctr"/>
                </a:tc>
                <a:tc>
                  <a:txBody>
                    <a:bodyPr/>
                    <a:lstStyle/>
                    <a:p>
                      <a:pPr algn="ctr"/>
                      <a:r>
                        <a:rPr lang="en-GB" sz="1800" dirty="0">
                          <a:solidFill>
                            <a:srgbClr val="002060"/>
                          </a:solidFill>
                          <a:latin typeface="Calibri" pitchFamily="34" charset="0"/>
                          <a:cs typeface="Calibri" pitchFamily="34" charset="0"/>
                        </a:rPr>
                        <a:t>460 to 468 MHz</a:t>
                      </a:r>
                    </a:p>
                  </a:txBody>
                  <a:tcPr anchor="ctr"/>
                </a:tc>
                <a:tc>
                  <a:txBody>
                    <a:bodyPr/>
                    <a:lstStyle/>
                    <a:p>
                      <a:pPr algn="ctr"/>
                      <a:r>
                        <a:rPr lang="en-GB" sz="1800" dirty="0">
                          <a:solidFill>
                            <a:srgbClr val="002060"/>
                          </a:solidFill>
                          <a:latin typeface="Calibri" pitchFamily="34" charset="0"/>
                          <a:cs typeface="Calibri" pitchFamily="34" charset="0"/>
                        </a:rPr>
                        <a:t>488 to 496 MHz</a:t>
                      </a:r>
                    </a:p>
                  </a:txBody>
                  <a:tcPr anchor="ctr"/>
                </a:tc>
                <a:tc>
                  <a:txBody>
                    <a:bodyPr/>
                    <a:lstStyle/>
                    <a:p>
                      <a:pPr algn="ctr"/>
                      <a:r>
                        <a:rPr lang="en-GB" sz="1800" dirty="0">
                          <a:solidFill>
                            <a:srgbClr val="002060"/>
                          </a:solidFill>
                          <a:latin typeface="Calibri" pitchFamily="34" charset="0"/>
                          <a:cs typeface="Calibri" pitchFamily="34" charset="0"/>
                        </a:rPr>
                        <a:t>869 to 894 MHz</a:t>
                      </a:r>
                    </a:p>
                  </a:txBody>
                  <a:tcPr anchor="ctr"/>
                </a:tc>
                <a:tc>
                  <a:txBody>
                    <a:bodyPr/>
                    <a:lstStyle/>
                    <a:p>
                      <a:pPr algn="ctr"/>
                      <a:r>
                        <a:rPr lang="en-GB" sz="1800" dirty="0">
                          <a:solidFill>
                            <a:srgbClr val="002060"/>
                          </a:solidFill>
                          <a:latin typeface="Calibri" pitchFamily="34" charset="0"/>
                          <a:cs typeface="Calibri" pitchFamily="34" charset="0"/>
                        </a:rPr>
                        <a:t>935 to 960 MHz</a:t>
                      </a:r>
                    </a:p>
                  </a:txBody>
                  <a:tcPr anchor="ctr"/>
                </a:tc>
                <a:tc>
                  <a:txBody>
                    <a:bodyPr/>
                    <a:lstStyle/>
                    <a:p>
                      <a:pPr algn="ctr"/>
                      <a:r>
                        <a:rPr lang="en-GB" sz="1800" dirty="0">
                          <a:solidFill>
                            <a:srgbClr val="002060"/>
                          </a:solidFill>
                          <a:latin typeface="Calibri" pitchFamily="34" charset="0"/>
                          <a:cs typeface="Calibri" pitchFamily="34" charset="0"/>
                        </a:rPr>
                        <a:t>925 to 960 MHz</a:t>
                      </a:r>
                    </a:p>
                  </a:txBody>
                  <a:tcPr anchor="ctr"/>
                </a:tc>
                <a:tc>
                  <a:txBody>
                    <a:bodyPr/>
                    <a:lstStyle/>
                    <a:p>
                      <a:pPr algn="ctr"/>
                      <a:r>
                        <a:rPr lang="en-GB" sz="1800" dirty="0">
                          <a:solidFill>
                            <a:srgbClr val="002060"/>
                          </a:solidFill>
                          <a:latin typeface="Calibri" pitchFamily="34" charset="0"/>
                          <a:cs typeface="Calibri" pitchFamily="34" charset="0"/>
                        </a:rPr>
                        <a:t>1850 to 1880 MHz</a:t>
                      </a:r>
                    </a:p>
                  </a:txBody>
                  <a:tcPr anchor="ctr"/>
                </a:tc>
                <a:tc>
                  <a:txBody>
                    <a:bodyPr/>
                    <a:lstStyle/>
                    <a:p>
                      <a:pPr algn="ctr"/>
                      <a:r>
                        <a:rPr lang="en-GB" sz="1800" dirty="0">
                          <a:solidFill>
                            <a:srgbClr val="002060"/>
                          </a:solidFill>
                          <a:latin typeface="Calibri" pitchFamily="34" charset="0"/>
                          <a:cs typeface="Calibri" pitchFamily="34" charset="0"/>
                        </a:rPr>
                        <a:t>1930</a:t>
                      </a:r>
                      <a:r>
                        <a:rPr lang="en-GB" sz="1800" baseline="0" dirty="0">
                          <a:solidFill>
                            <a:srgbClr val="002060"/>
                          </a:solidFill>
                          <a:latin typeface="Calibri" pitchFamily="34" charset="0"/>
                          <a:cs typeface="Calibri" pitchFamily="34" charset="0"/>
                        </a:rPr>
                        <a:t> to 1990 MHz</a:t>
                      </a:r>
                      <a:endParaRPr lang="en-GB" sz="1800" dirty="0">
                        <a:solidFill>
                          <a:srgbClr val="002060"/>
                        </a:solidFill>
                        <a:latin typeface="Calibri" pitchFamily="34" charset="0"/>
                        <a:cs typeface="Calibri" pitchFamily="34" charset="0"/>
                      </a:endParaRPr>
                    </a:p>
                  </a:txBody>
                  <a:tcPr anchor="ctr"/>
                </a:tc>
                <a:extLst>
                  <a:ext uri="{0D108BD9-81ED-4DB2-BD59-A6C34878D82A}">
                    <a16:rowId xmlns:a16="http://schemas.microsoft.com/office/drawing/2014/main" val="10002"/>
                  </a:ext>
                </a:extLst>
              </a:tr>
              <a:tr h="699964">
                <a:tc>
                  <a:txBody>
                    <a:bodyPr/>
                    <a:lstStyle/>
                    <a:p>
                      <a:pPr algn="ctr"/>
                      <a:r>
                        <a:rPr lang="en-GB" sz="1800" b="1" dirty="0">
                          <a:solidFill>
                            <a:srgbClr val="002060"/>
                          </a:solidFill>
                          <a:latin typeface="Calibri" pitchFamily="34" charset="0"/>
                          <a:cs typeface="Calibri" pitchFamily="34" charset="0"/>
                        </a:rPr>
                        <a:t>ARFCN</a:t>
                      </a:r>
                    </a:p>
                  </a:txBody>
                  <a:tcPr anchor="ctr"/>
                </a:tc>
                <a:tc>
                  <a:txBody>
                    <a:bodyPr/>
                    <a:lstStyle/>
                    <a:p>
                      <a:pPr algn="ctr"/>
                      <a:r>
                        <a:rPr lang="en-GB" sz="1800" dirty="0">
                          <a:solidFill>
                            <a:srgbClr val="002060"/>
                          </a:solidFill>
                          <a:latin typeface="Calibri" pitchFamily="34" charset="0"/>
                          <a:cs typeface="Calibri" pitchFamily="34" charset="0"/>
                        </a:rPr>
                        <a:t>259</a:t>
                      </a:r>
                      <a:r>
                        <a:rPr lang="en-GB" sz="1800" baseline="0" dirty="0">
                          <a:solidFill>
                            <a:srgbClr val="002060"/>
                          </a:solidFill>
                          <a:latin typeface="Calibri" pitchFamily="34" charset="0"/>
                          <a:cs typeface="Calibri" pitchFamily="34" charset="0"/>
                        </a:rPr>
                        <a:t> - 293</a:t>
                      </a:r>
                      <a:endParaRPr lang="en-GB" sz="1800" dirty="0">
                        <a:solidFill>
                          <a:srgbClr val="002060"/>
                        </a:solidFill>
                        <a:latin typeface="Calibri" pitchFamily="34" charset="0"/>
                        <a:cs typeface="Calibri" pitchFamily="34" charset="0"/>
                      </a:endParaRPr>
                    </a:p>
                  </a:txBody>
                  <a:tcPr anchor="ctr"/>
                </a:tc>
                <a:tc>
                  <a:txBody>
                    <a:bodyPr/>
                    <a:lstStyle/>
                    <a:p>
                      <a:pPr algn="ctr"/>
                      <a:r>
                        <a:rPr lang="en-GB" sz="1800" dirty="0">
                          <a:solidFill>
                            <a:srgbClr val="002060"/>
                          </a:solidFill>
                          <a:latin typeface="Calibri" pitchFamily="34" charset="0"/>
                          <a:cs typeface="Calibri" pitchFamily="34" charset="0"/>
                        </a:rPr>
                        <a:t>306 - 340</a:t>
                      </a:r>
                    </a:p>
                  </a:txBody>
                  <a:tcPr anchor="ctr"/>
                </a:tc>
                <a:tc>
                  <a:txBody>
                    <a:bodyPr/>
                    <a:lstStyle/>
                    <a:p>
                      <a:pPr algn="ctr"/>
                      <a:r>
                        <a:rPr lang="en-GB" sz="1800" dirty="0">
                          <a:solidFill>
                            <a:srgbClr val="002060"/>
                          </a:solidFill>
                          <a:latin typeface="Calibri" pitchFamily="34" charset="0"/>
                          <a:cs typeface="Calibri" pitchFamily="34" charset="0"/>
                        </a:rPr>
                        <a:t>128 - 251</a:t>
                      </a:r>
                    </a:p>
                  </a:txBody>
                  <a:tcPr anchor="ctr"/>
                </a:tc>
                <a:tc>
                  <a:txBody>
                    <a:bodyPr/>
                    <a:lstStyle/>
                    <a:p>
                      <a:pPr algn="ctr"/>
                      <a:r>
                        <a:rPr lang="en-GB" sz="1800" dirty="0">
                          <a:solidFill>
                            <a:srgbClr val="002060"/>
                          </a:solidFill>
                          <a:latin typeface="Calibri" pitchFamily="34" charset="0"/>
                          <a:cs typeface="Calibri" pitchFamily="34" charset="0"/>
                        </a:rPr>
                        <a:t>1 - 124</a:t>
                      </a:r>
                    </a:p>
                  </a:txBody>
                  <a:tcPr anchor="ctr"/>
                </a:tc>
                <a:tc>
                  <a:txBody>
                    <a:bodyPr/>
                    <a:lstStyle/>
                    <a:p>
                      <a:pPr algn="ctr"/>
                      <a:r>
                        <a:rPr lang="en-GB" sz="1800" dirty="0">
                          <a:solidFill>
                            <a:srgbClr val="002060"/>
                          </a:solidFill>
                          <a:latin typeface="Calibri" pitchFamily="34" charset="0"/>
                          <a:cs typeface="Calibri" pitchFamily="34" charset="0"/>
                        </a:rPr>
                        <a:t>0 – 124,</a:t>
                      </a:r>
                    </a:p>
                    <a:p>
                      <a:pPr algn="ctr"/>
                      <a:r>
                        <a:rPr lang="en-GB" sz="1800" dirty="0">
                          <a:solidFill>
                            <a:srgbClr val="002060"/>
                          </a:solidFill>
                          <a:latin typeface="Calibri" pitchFamily="34" charset="0"/>
                          <a:cs typeface="Calibri" pitchFamily="34" charset="0"/>
                        </a:rPr>
                        <a:t>975 - 1023</a:t>
                      </a:r>
                    </a:p>
                  </a:txBody>
                  <a:tcPr anchor="ctr"/>
                </a:tc>
                <a:tc>
                  <a:txBody>
                    <a:bodyPr/>
                    <a:lstStyle/>
                    <a:p>
                      <a:pPr algn="ctr"/>
                      <a:r>
                        <a:rPr lang="en-GB" sz="1800" dirty="0">
                          <a:solidFill>
                            <a:srgbClr val="002060"/>
                          </a:solidFill>
                          <a:latin typeface="Calibri" pitchFamily="34" charset="0"/>
                          <a:cs typeface="Calibri" pitchFamily="34" charset="0"/>
                        </a:rPr>
                        <a:t>512 - 885</a:t>
                      </a:r>
                    </a:p>
                  </a:txBody>
                  <a:tcPr anchor="ctr"/>
                </a:tc>
                <a:tc>
                  <a:txBody>
                    <a:bodyPr/>
                    <a:lstStyle/>
                    <a:p>
                      <a:pPr algn="ctr"/>
                      <a:r>
                        <a:rPr lang="en-GB" sz="1800" dirty="0">
                          <a:solidFill>
                            <a:srgbClr val="002060"/>
                          </a:solidFill>
                          <a:latin typeface="Calibri" pitchFamily="34" charset="0"/>
                          <a:cs typeface="Calibri" pitchFamily="34" charset="0"/>
                        </a:rPr>
                        <a:t>512 - 810</a:t>
                      </a:r>
                    </a:p>
                  </a:txBody>
                  <a:tcPr anchor="ctr"/>
                </a:tc>
                <a:extLst>
                  <a:ext uri="{0D108BD9-81ED-4DB2-BD59-A6C34878D82A}">
                    <a16:rowId xmlns:a16="http://schemas.microsoft.com/office/drawing/2014/main" val="10003"/>
                  </a:ext>
                </a:extLst>
              </a:tr>
              <a:tr h="699964">
                <a:tc>
                  <a:txBody>
                    <a:bodyPr/>
                    <a:lstStyle/>
                    <a:p>
                      <a:pPr algn="ctr"/>
                      <a:r>
                        <a:rPr lang="en-GB" sz="1800" b="1" dirty="0">
                          <a:solidFill>
                            <a:srgbClr val="002060"/>
                          </a:solidFill>
                          <a:latin typeface="Calibri" pitchFamily="34" charset="0"/>
                          <a:cs typeface="Calibri" pitchFamily="34" charset="0"/>
                        </a:rPr>
                        <a:t>Offset</a:t>
                      </a:r>
                    </a:p>
                  </a:txBody>
                  <a:tcPr anchor="ctr"/>
                </a:tc>
                <a:tc>
                  <a:txBody>
                    <a:bodyPr/>
                    <a:lstStyle/>
                    <a:p>
                      <a:pPr algn="ctr"/>
                      <a:r>
                        <a:rPr lang="en-GB" sz="1800" dirty="0">
                          <a:solidFill>
                            <a:srgbClr val="002060"/>
                          </a:solidFill>
                          <a:latin typeface="Calibri" pitchFamily="34" charset="0"/>
                          <a:cs typeface="Calibri" pitchFamily="34" charset="0"/>
                        </a:rPr>
                        <a:t>10MHz</a:t>
                      </a:r>
                    </a:p>
                  </a:txBody>
                  <a:tcPr anchor="ctr"/>
                </a:tc>
                <a:tc>
                  <a:txBody>
                    <a:bodyPr/>
                    <a:lstStyle/>
                    <a:p>
                      <a:pPr algn="ctr"/>
                      <a:r>
                        <a:rPr lang="en-GB" sz="1800" dirty="0">
                          <a:solidFill>
                            <a:srgbClr val="002060"/>
                          </a:solidFill>
                          <a:latin typeface="Calibri" pitchFamily="34" charset="0"/>
                          <a:cs typeface="Calibri" pitchFamily="34" charset="0"/>
                        </a:rPr>
                        <a:t>10MHz</a:t>
                      </a:r>
                    </a:p>
                  </a:txBody>
                  <a:tcPr anchor="ctr"/>
                </a:tc>
                <a:tc>
                  <a:txBody>
                    <a:bodyPr/>
                    <a:lstStyle/>
                    <a:p>
                      <a:pPr algn="ctr"/>
                      <a:r>
                        <a:rPr lang="en-GB" sz="1800" dirty="0">
                          <a:solidFill>
                            <a:srgbClr val="002060"/>
                          </a:solidFill>
                          <a:latin typeface="Calibri" pitchFamily="34" charset="0"/>
                          <a:cs typeface="Calibri" pitchFamily="34" charset="0"/>
                        </a:rPr>
                        <a:t>45MHz</a:t>
                      </a:r>
                    </a:p>
                  </a:txBody>
                  <a:tcPr anchor="ctr"/>
                </a:tc>
                <a:tc>
                  <a:txBody>
                    <a:bodyPr/>
                    <a:lstStyle/>
                    <a:p>
                      <a:pPr algn="ctr"/>
                      <a:r>
                        <a:rPr lang="en-GB" sz="1800" dirty="0">
                          <a:solidFill>
                            <a:srgbClr val="002060"/>
                          </a:solidFill>
                          <a:latin typeface="Calibri" pitchFamily="34" charset="0"/>
                          <a:cs typeface="Calibri" pitchFamily="34" charset="0"/>
                        </a:rPr>
                        <a:t>45MHz</a:t>
                      </a:r>
                    </a:p>
                  </a:txBody>
                  <a:tcPr anchor="ctr"/>
                </a:tc>
                <a:tc>
                  <a:txBody>
                    <a:bodyPr/>
                    <a:lstStyle/>
                    <a:p>
                      <a:pPr algn="ctr"/>
                      <a:r>
                        <a:rPr lang="en-GB" sz="1800" dirty="0">
                          <a:solidFill>
                            <a:srgbClr val="002060"/>
                          </a:solidFill>
                          <a:latin typeface="Calibri" pitchFamily="34" charset="0"/>
                          <a:cs typeface="Calibri" pitchFamily="34" charset="0"/>
                        </a:rPr>
                        <a:t>45MHz</a:t>
                      </a:r>
                    </a:p>
                  </a:txBody>
                  <a:tcPr anchor="ctr"/>
                </a:tc>
                <a:tc>
                  <a:txBody>
                    <a:bodyPr/>
                    <a:lstStyle/>
                    <a:p>
                      <a:pPr algn="ctr"/>
                      <a:r>
                        <a:rPr lang="en-GB" sz="1800" dirty="0">
                          <a:solidFill>
                            <a:srgbClr val="002060"/>
                          </a:solidFill>
                          <a:latin typeface="Calibri" pitchFamily="34" charset="0"/>
                          <a:cs typeface="Calibri" pitchFamily="34" charset="0"/>
                        </a:rPr>
                        <a:t>95MHz</a:t>
                      </a:r>
                    </a:p>
                  </a:txBody>
                  <a:tcPr anchor="ctr"/>
                </a:tc>
                <a:tc>
                  <a:txBody>
                    <a:bodyPr/>
                    <a:lstStyle/>
                    <a:p>
                      <a:pPr algn="ctr"/>
                      <a:r>
                        <a:rPr lang="en-GB" sz="1800" dirty="0">
                          <a:solidFill>
                            <a:srgbClr val="002060"/>
                          </a:solidFill>
                          <a:latin typeface="Calibri" pitchFamily="34" charset="0"/>
                          <a:cs typeface="Calibri" pitchFamily="34" charset="0"/>
                        </a:rPr>
                        <a:t>80MHz</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9113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8934" y="-99392"/>
            <a:ext cx="9051578" cy="764704"/>
          </a:xfrm>
          <a:noFill/>
          <a:ln/>
        </p:spPr>
        <p:txBody>
          <a:bodyPr>
            <a:normAutofit/>
          </a:bodyPr>
          <a:lstStyle/>
          <a:p>
            <a:pPr>
              <a:tabLst>
                <a:tab pos="285750" algn="l"/>
                <a:tab pos="862013" algn="l"/>
              </a:tabLst>
            </a:pPr>
            <a:r>
              <a:rPr lang="en-US" sz="3600" b="0" dirty="0">
                <a:solidFill>
                  <a:srgbClr val="FFFFFF"/>
                </a:solidFill>
                <a:latin typeface="Calibri" pitchFamily="34" charset="0"/>
                <a:cs typeface="Calibri" pitchFamily="34" charset="0"/>
              </a:rPr>
              <a:t>GSM Coding and Modulation</a:t>
            </a:r>
          </a:p>
        </p:txBody>
      </p:sp>
      <p:sp>
        <p:nvSpPr>
          <p:cNvPr id="22531" name="Rectangle 3"/>
          <p:cNvSpPr>
            <a:spLocks noGrp="1" noChangeArrowheads="1"/>
          </p:cNvSpPr>
          <p:nvPr>
            <p:ph type="body" idx="1"/>
          </p:nvPr>
        </p:nvSpPr>
        <p:spPr>
          <a:xfrm>
            <a:off x="35496" y="5136976"/>
            <a:ext cx="8991600" cy="1676400"/>
          </a:xfrm>
          <a:noFill/>
          <a:ln/>
        </p:spPr>
        <p:txBody>
          <a:bodyPr>
            <a:normAutofit/>
          </a:bodyPr>
          <a:lstStyle/>
          <a:p>
            <a:pPr marL="633413" lvl="2" indent="0">
              <a:buNone/>
            </a:pPr>
            <a:r>
              <a:rPr lang="en-US" dirty="0">
                <a:latin typeface="Calibri" pitchFamily="34" charset="0"/>
                <a:cs typeface="Calibri" pitchFamily="34" charset="0"/>
              </a:rPr>
              <a:t>The various stages of coding and decoding in a </a:t>
            </a:r>
            <a:r>
              <a:rPr lang="en-US" u="sng" dirty="0">
                <a:latin typeface="Calibri" pitchFamily="34" charset="0"/>
                <a:cs typeface="Calibri" pitchFamily="34" charset="0"/>
              </a:rPr>
              <a:t>GSM TCH</a:t>
            </a:r>
            <a:r>
              <a:rPr lang="en-US" dirty="0">
                <a:latin typeface="Calibri" pitchFamily="34" charset="0"/>
                <a:cs typeface="Calibri" pitchFamily="34" charset="0"/>
              </a:rPr>
              <a:t> are shown above. The speech codec operates at 13 kb/s since speech is encoded into 260 bit frames of 20 </a:t>
            </a:r>
            <a:r>
              <a:rPr lang="en-US" dirty="0" err="1">
                <a:latin typeface="Calibri" pitchFamily="34" charset="0"/>
                <a:cs typeface="Calibri" pitchFamily="34" charset="0"/>
              </a:rPr>
              <a:t>ms</a:t>
            </a:r>
            <a:r>
              <a:rPr lang="en-US" dirty="0">
                <a:latin typeface="Calibri" pitchFamily="34" charset="0"/>
                <a:cs typeface="Calibri" pitchFamily="34" charset="0"/>
              </a:rPr>
              <a:t> duration. Each 260 bit frame is then channel encoded using block and convolutional codes to give a 456 bit frame.</a:t>
            </a:r>
          </a:p>
        </p:txBody>
      </p:sp>
      <p:sp>
        <p:nvSpPr>
          <p:cNvPr id="22533" name="Rectangle 5"/>
          <p:cNvSpPr>
            <a:spLocks noChangeArrowheads="1"/>
          </p:cNvSpPr>
          <p:nvPr/>
        </p:nvSpPr>
        <p:spPr bwMode="auto">
          <a:xfrm>
            <a:off x="3223643" y="4544839"/>
            <a:ext cx="3863559"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b="1" i="1">
                <a:latin typeface="Calibri" pitchFamily="34" charset="0"/>
                <a:cs typeface="Calibri" pitchFamily="34" charset="0"/>
              </a:rPr>
              <a:t>Coding and Decoding in GSM</a:t>
            </a:r>
          </a:p>
        </p:txBody>
      </p:sp>
      <p:grpSp>
        <p:nvGrpSpPr>
          <p:cNvPr id="22535" name="Group 7"/>
          <p:cNvGrpSpPr>
            <a:grpSpLocks noChangeAspect="1"/>
          </p:cNvGrpSpPr>
          <p:nvPr/>
        </p:nvGrpSpPr>
        <p:grpSpPr bwMode="auto">
          <a:xfrm>
            <a:off x="1331343" y="945976"/>
            <a:ext cx="6561137" cy="3449638"/>
            <a:chOff x="955" y="432"/>
            <a:chExt cx="4133" cy="2173"/>
          </a:xfrm>
        </p:grpSpPr>
        <p:sp>
          <p:nvSpPr>
            <p:cNvPr id="22534" name="AutoShape 6"/>
            <p:cNvSpPr>
              <a:spLocks noChangeAspect="1" noChangeArrowheads="1" noTextEdit="1"/>
            </p:cNvSpPr>
            <p:nvPr/>
          </p:nvSpPr>
          <p:spPr bwMode="auto">
            <a:xfrm>
              <a:off x="955" y="432"/>
              <a:ext cx="4133" cy="2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2536" name="Freeform 8"/>
            <p:cNvSpPr>
              <a:spLocks noEditPoints="1"/>
            </p:cNvSpPr>
            <p:nvPr/>
          </p:nvSpPr>
          <p:spPr bwMode="auto">
            <a:xfrm>
              <a:off x="1137" y="969"/>
              <a:ext cx="122" cy="74"/>
            </a:xfrm>
            <a:custGeom>
              <a:avLst/>
              <a:gdLst>
                <a:gd name="T0" fmla="*/ 0 w 368"/>
                <a:gd name="T1" fmla="*/ 0 h 223"/>
                <a:gd name="T2" fmla="*/ 91 w 368"/>
                <a:gd name="T3" fmla="*/ 161 h 223"/>
                <a:gd name="T4" fmla="*/ 98 w 368"/>
                <a:gd name="T5" fmla="*/ 179 h 223"/>
                <a:gd name="T6" fmla="*/ 103 w 368"/>
                <a:gd name="T7" fmla="*/ 197 h 223"/>
                <a:gd name="T8" fmla="*/ 110 w 368"/>
                <a:gd name="T9" fmla="*/ 179 h 223"/>
                <a:gd name="T10" fmla="*/ 116 w 368"/>
                <a:gd name="T11" fmla="*/ 161 h 223"/>
                <a:gd name="T12" fmla="*/ 208 w 368"/>
                <a:gd name="T13" fmla="*/ 0 h 223"/>
                <a:gd name="T14" fmla="*/ 89 w 368"/>
                <a:gd name="T15" fmla="*/ 222 h 223"/>
                <a:gd name="T16" fmla="*/ 221 w 368"/>
                <a:gd name="T17" fmla="*/ 120 h 223"/>
                <a:gd name="T18" fmla="*/ 234 w 368"/>
                <a:gd name="T19" fmla="*/ 88 h 223"/>
                <a:gd name="T20" fmla="*/ 250 w 368"/>
                <a:gd name="T21" fmla="*/ 71 h 223"/>
                <a:gd name="T22" fmla="*/ 260 w 368"/>
                <a:gd name="T23" fmla="*/ 66 h 223"/>
                <a:gd name="T24" fmla="*/ 273 w 368"/>
                <a:gd name="T25" fmla="*/ 61 h 223"/>
                <a:gd name="T26" fmla="*/ 287 w 368"/>
                <a:gd name="T27" fmla="*/ 59 h 223"/>
                <a:gd name="T28" fmla="*/ 302 w 368"/>
                <a:gd name="T29" fmla="*/ 59 h 223"/>
                <a:gd name="T30" fmla="*/ 316 w 368"/>
                <a:gd name="T31" fmla="*/ 61 h 223"/>
                <a:gd name="T32" fmla="*/ 330 w 368"/>
                <a:gd name="T33" fmla="*/ 67 h 223"/>
                <a:gd name="T34" fmla="*/ 341 w 368"/>
                <a:gd name="T35" fmla="*/ 74 h 223"/>
                <a:gd name="T36" fmla="*/ 357 w 368"/>
                <a:gd name="T37" fmla="*/ 91 h 223"/>
                <a:gd name="T38" fmla="*/ 367 w 368"/>
                <a:gd name="T39" fmla="*/ 121 h 223"/>
                <a:gd name="T40" fmla="*/ 368 w 368"/>
                <a:gd name="T41" fmla="*/ 155 h 223"/>
                <a:gd name="T42" fmla="*/ 362 w 368"/>
                <a:gd name="T43" fmla="*/ 179 h 223"/>
                <a:gd name="T44" fmla="*/ 354 w 368"/>
                <a:gd name="T45" fmla="*/ 197 h 223"/>
                <a:gd name="T46" fmla="*/ 340 w 368"/>
                <a:gd name="T47" fmla="*/ 209 h 223"/>
                <a:gd name="T48" fmla="*/ 323 w 368"/>
                <a:gd name="T49" fmla="*/ 219 h 223"/>
                <a:gd name="T50" fmla="*/ 304 w 368"/>
                <a:gd name="T51" fmla="*/ 223 h 223"/>
                <a:gd name="T52" fmla="*/ 285 w 368"/>
                <a:gd name="T53" fmla="*/ 223 h 223"/>
                <a:gd name="T54" fmla="*/ 270 w 368"/>
                <a:gd name="T55" fmla="*/ 221 h 223"/>
                <a:gd name="T56" fmla="*/ 257 w 368"/>
                <a:gd name="T57" fmla="*/ 216 h 223"/>
                <a:gd name="T58" fmla="*/ 246 w 368"/>
                <a:gd name="T59" fmla="*/ 208 h 223"/>
                <a:gd name="T60" fmla="*/ 231 w 368"/>
                <a:gd name="T61" fmla="*/ 193 h 223"/>
                <a:gd name="T62" fmla="*/ 221 w 368"/>
                <a:gd name="T63" fmla="*/ 161 h 223"/>
                <a:gd name="T64" fmla="*/ 246 w 368"/>
                <a:gd name="T65" fmla="*/ 141 h 223"/>
                <a:gd name="T66" fmla="*/ 250 w 368"/>
                <a:gd name="T67" fmla="*/ 166 h 223"/>
                <a:gd name="T68" fmla="*/ 260 w 368"/>
                <a:gd name="T69" fmla="*/ 184 h 223"/>
                <a:gd name="T70" fmla="*/ 276 w 368"/>
                <a:gd name="T71" fmla="*/ 195 h 223"/>
                <a:gd name="T72" fmla="*/ 294 w 368"/>
                <a:gd name="T73" fmla="*/ 198 h 223"/>
                <a:gd name="T74" fmla="*/ 313 w 368"/>
                <a:gd name="T75" fmla="*/ 195 h 223"/>
                <a:gd name="T76" fmla="*/ 327 w 368"/>
                <a:gd name="T77" fmla="*/ 184 h 223"/>
                <a:gd name="T78" fmla="*/ 339 w 368"/>
                <a:gd name="T79" fmla="*/ 166 h 223"/>
                <a:gd name="T80" fmla="*/ 341 w 368"/>
                <a:gd name="T81" fmla="*/ 141 h 223"/>
                <a:gd name="T82" fmla="*/ 339 w 368"/>
                <a:gd name="T83" fmla="*/ 117 h 223"/>
                <a:gd name="T84" fmla="*/ 327 w 368"/>
                <a:gd name="T85" fmla="*/ 99 h 223"/>
                <a:gd name="T86" fmla="*/ 313 w 368"/>
                <a:gd name="T87" fmla="*/ 88 h 223"/>
                <a:gd name="T88" fmla="*/ 294 w 368"/>
                <a:gd name="T89" fmla="*/ 85 h 223"/>
                <a:gd name="T90" fmla="*/ 276 w 368"/>
                <a:gd name="T91" fmla="*/ 88 h 223"/>
                <a:gd name="T92" fmla="*/ 260 w 368"/>
                <a:gd name="T93" fmla="*/ 99 h 223"/>
                <a:gd name="T94" fmla="*/ 250 w 368"/>
                <a:gd name="T95" fmla="*/ 116 h 223"/>
                <a:gd name="T96" fmla="*/ 246 w 368"/>
                <a:gd name="T97" fmla="*/ 14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8" h="223">
                  <a:moveTo>
                    <a:pt x="89" y="222"/>
                  </a:moveTo>
                  <a:lnTo>
                    <a:pt x="0" y="0"/>
                  </a:lnTo>
                  <a:lnTo>
                    <a:pt x="29" y="0"/>
                  </a:lnTo>
                  <a:lnTo>
                    <a:pt x="91" y="161"/>
                  </a:lnTo>
                  <a:lnTo>
                    <a:pt x="95" y="170"/>
                  </a:lnTo>
                  <a:lnTo>
                    <a:pt x="98" y="179"/>
                  </a:lnTo>
                  <a:lnTo>
                    <a:pt x="101" y="189"/>
                  </a:lnTo>
                  <a:lnTo>
                    <a:pt x="103" y="197"/>
                  </a:lnTo>
                  <a:lnTo>
                    <a:pt x="106" y="189"/>
                  </a:lnTo>
                  <a:lnTo>
                    <a:pt x="110" y="179"/>
                  </a:lnTo>
                  <a:lnTo>
                    <a:pt x="113" y="170"/>
                  </a:lnTo>
                  <a:lnTo>
                    <a:pt x="116" y="161"/>
                  </a:lnTo>
                  <a:lnTo>
                    <a:pt x="178" y="0"/>
                  </a:lnTo>
                  <a:lnTo>
                    <a:pt x="208" y="0"/>
                  </a:lnTo>
                  <a:lnTo>
                    <a:pt x="120" y="222"/>
                  </a:lnTo>
                  <a:lnTo>
                    <a:pt x="89" y="222"/>
                  </a:lnTo>
                  <a:close/>
                  <a:moveTo>
                    <a:pt x="220" y="141"/>
                  </a:moveTo>
                  <a:lnTo>
                    <a:pt x="221" y="120"/>
                  </a:lnTo>
                  <a:lnTo>
                    <a:pt x="227" y="103"/>
                  </a:lnTo>
                  <a:lnTo>
                    <a:pt x="234" y="88"/>
                  </a:lnTo>
                  <a:lnTo>
                    <a:pt x="245" y="75"/>
                  </a:lnTo>
                  <a:lnTo>
                    <a:pt x="250" y="71"/>
                  </a:lnTo>
                  <a:lnTo>
                    <a:pt x="255" y="68"/>
                  </a:lnTo>
                  <a:lnTo>
                    <a:pt x="260" y="66"/>
                  </a:lnTo>
                  <a:lnTo>
                    <a:pt x="267" y="63"/>
                  </a:lnTo>
                  <a:lnTo>
                    <a:pt x="273" y="61"/>
                  </a:lnTo>
                  <a:lnTo>
                    <a:pt x="280" y="60"/>
                  </a:lnTo>
                  <a:lnTo>
                    <a:pt x="287" y="59"/>
                  </a:lnTo>
                  <a:lnTo>
                    <a:pt x="294" y="59"/>
                  </a:lnTo>
                  <a:lnTo>
                    <a:pt x="302" y="59"/>
                  </a:lnTo>
                  <a:lnTo>
                    <a:pt x="309" y="60"/>
                  </a:lnTo>
                  <a:lnTo>
                    <a:pt x="316" y="61"/>
                  </a:lnTo>
                  <a:lnTo>
                    <a:pt x="323" y="64"/>
                  </a:lnTo>
                  <a:lnTo>
                    <a:pt x="330" y="67"/>
                  </a:lnTo>
                  <a:lnTo>
                    <a:pt x="336" y="70"/>
                  </a:lnTo>
                  <a:lnTo>
                    <a:pt x="341" y="74"/>
                  </a:lnTo>
                  <a:lnTo>
                    <a:pt x="347" y="80"/>
                  </a:lnTo>
                  <a:lnTo>
                    <a:pt x="357" y="91"/>
                  </a:lnTo>
                  <a:lnTo>
                    <a:pt x="362" y="105"/>
                  </a:lnTo>
                  <a:lnTo>
                    <a:pt x="367" y="121"/>
                  </a:lnTo>
                  <a:lnTo>
                    <a:pt x="368" y="140"/>
                  </a:lnTo>
                  <a:lnTo>
                    <a:pt x="368" y="155"/>
                  </a:lnTo>
                  <a:lnTo>
                    <a:pt x="365" y="168"/>
                  </a:lnTo>
                  <a:lnTo>
                    <a:pt x="362" y="179"/>
                  </a:lnTo>
                  <a:lnTo>
                    <a:pt x="358" y="189"/>
                  </a:lnTo>
                  <a:lnTo>
                    <a:pt x="354" y="197"/>
                  </a:lnTo>
                  <a:lnTo>
                    <a:pt x="347" y="204"/>
                  </a:lnTo>
                  <a:lnTo>
                    <a:pt x="340" y="209"/>
                  </a:lnTo>
                  <a:lnTo>
                    <a:pt x="332" y="215"/>
                  </a:lnTo>
                  <a:lnTo>
                    <a:pt x="323" y="219"/>
                  </a:lnTo>
                  <a:lnTo>
                    <a:pt x="313" y="222"/>
                  </a:lnTo>
                  <a:lnTo>
                    <a:pt x="304" y="223"/>
                  </a:lnTo>
                  <a:lnTo>
                    <a:pt x="294" y="223"/>
                  </a:lnTo>
                  <a:lnTo>
                    <a:pt x="285" y="223"/>
                  </a:lnTo>
                  <a:lnTo>
                    <a:pt x="278" y="222"/>
                  </a:lnTo>
                  <a:lnTo>
                    <a:pt x="270" y="221"/>
                  </a:lnTo>
                  <a:lnTo>
                    <a:pt x="263" y="219"/>
                  </a:lnTo>
                  <a:lnTo>
                    <a:pt x="257" y="216"/>
                  </a:lnTo>
                  <a:lnTo>
                    <a:pt x="250" y="212"/>
                  </a:lnTo>
                  <a:lnTo>
                    <a:pt x="246" y="208"/>
                  </a:lnTo>
                  <a:lnTo>
                    <a:pt x="241" y="204"/>
                  </a:lnTo>
                  <a:lnTo>
                    <a:pt x="231" y="193"/>
                  </a:lnTo>
                  <a:lnTo>
                    <a:pt x="225" y="177"/>
                  </a:lnTo>
                  <a:lnTo>
                    <a:pt x="221" y="161"/>
                  </a:lnTo>
                  <a:lnTo>
                    <a:pt x="220" y="141"/>
                  </a:lnTo>
                  <a:close/>
                  <a:moveTo>
                    <a:pt x="246" y="141"/>
                  </a:moveTo>
                  <a:lnTo>
                    <a:pt x="248" y="155"/>
                  </a:lnTo>
                  <a:lnTo>
                    <a:pt x="250" y="166"/>
                  </a:lnTo>
                  <a:lnTo>
                    <a:pt x="255" y="176"/>
                  </a:lnTo>
                  <a:lnTo>
                    <a:pt x="260" y="184"/>
                  </a:lnTo>
                  <a:lnTo>
                    <a:pt x="267" y="191"/>
                  </a:lnTo>
                  <a:lnTo>
                    <a:pt x="276" y="195"/>
                  </a:lnTo>
                  <a:lnTo>
                    <a:pt x="284" y="197"/>
                  </a:lnTo>
                  <a:lnTo>
                    <a:pt x="294" y="198"/>
                  </a:lnTo>
                  <a:lnTo>
                    <a:pt x="304" y="197"/>
                  </a:lnTo>
                  <a:lnTo>
                    <a:pt x="313" y="195"/>
                  </a:lnTo>
                  <a:lnTo>
                    <a:pt x="320" y="191"/>
                  </a:lnTo>
                  <a:lnTo>
                    <a:pt x="327" y="184"/>
                  </a:lnTo>
                  <a:lnTo>
                    <a:pt x="334" y="176"/>
                  </a:lnTo>
                  <a:lnTo>
                    <a:pt x="339" y="166"/>
                  </a:lnTo>
                  <a:lnTo>
                    <a:pt x="340" y="155"/>
                  </a:lnTo>
                  <a:lnTo>
                    <a:pt x="341" y="141"/>
                  </a:lnTo>
                  <a:lnTo>
                    <a:pt x="340" y="128"/>
                  </a:lnTo>
                  <a:lnTo>
                    <a:pt x="339" y="117"/>
                  </a:lnTo>
                  <a:lnTo>
                    <a:pt x="334" y="107"/>
                  </a:lnTo>
                  <a:lnTo>
                    <a:pt x="327" y="99"/>
                  </a:lnTo>
                  <a:lnTo>
                    <a:pt x="320" y="92"/>
                  </a:lnTo>
                  <a:lnTo>
                    <a:pt x="313" y="88"/>
                  </a:lnTo>
                  <a:lnTo>
                    <a:pt x="304" y="87"/>
                  </a:lnTo>
                  <a:lnTo>
                    <a:pt x="294" y="85"/>
                  </a:lnTo>
                  <a:lnTo>
                    <a:pt x="284" y="87"/>
                  </a:lnTo>
                  <a:lnTo>
                    <a:pt x="276" y="88"/>
                  </a:lnTo>
                  <a:lnTo>
                    <a:pt x="267" y="92"/>
                  </a:lnTo>
                  <a:lnTo>
                    <a:pt x="260" y="99"/>
                  </a:lnTo>
                  <a:lnTo>
                    <a:pt x="255" y="106"/>
                  </a:lnTo>
                  <a:lnTo>
                    <a:pt x="250" y="116"/>
                  </a:lnTo>
                  <a:lnTo>
                    <a:pt x="248" y="128"/>
                  </a:lnTo>
                  <a:lnTo>
                    <a:pt x="246" y="1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37" name="Freeform 9"/>
            <p:cNvSpPr>
              <a:spLocks noEditPoints="1"/>
            </p:cNvSpPr>
            <p:nvPr/>
          </p:nvSpPr>
          <p:spPr bwMode="auto">
            <a:xfrm>
              <a:off x="1130" y="969"/>
              <a:ext cx="261" cy="178"/>
            </a:xfrm>
            <a:custGeom>
              <a:avLst/>
              <a:gdLst>
                <a:gd name="T0" fmla="*/ 421 w 783"/>
                <a:gd name="T1" fmla="*/ 26 h 534"/>
                <a:gd name="T2" fmla="*/ 421 w 783"/>
                <a:gd name="T3" fmla="*/ 222 h 534"/>
                <a:gd name="T4" fmla="*/ 607 w 783"/>
                <a:gd name="T5" fmla="*/ 201 h 534"/>
                <a:gd name="T6" fmla="*/ 577 w 783"/>
                <a:gd name="T7" fmla="*/ 221 h 534"/>
                <a:gd name="T8" fmla="*/ 545 w 783"/>
                <a:gd name="T9" fmla="*/ 223 h 534"/>
                <a:gd name="T10" fmla="*/ 510 w 783"/>
                <a:gd name="T11" fmla="*/ 212 h 534"/>
                <a:gd name="T12" fmla="*/ 481 w 783"/>
                <a:gd name="T13" fmla="*/ 161 h 534"/>
                <a:gd name="T14" fmla="*/ 488 w 783"/>
                <a:gd name="T15" fmla="*/ 96 h 534"/>
                <a:gd name="T16" fmla="*/ 523 w 783"/>
                <a:gd name="T17" fmla="*/ 64 h 534"/>
                <a:gd name="T18" fmla="*/ 565 w 783"/>
                <a:gd name="T19" fmla="*/ 60 h 534"/>
                <a:gd name="T20" fmla="*/ 590 w 783"/>
                <a:gd name="T21" fmla="*/ 68 h 534"/>
                <a:gd name="T22" fmla="*/ 615 w 783"/>
                <a:gd name="T23" fmla="*/ 109 h 534"/>
                <a:gd name="T24" fmla="*/ 576 w 783"/>
                <a:gd name="T25" fmla="*/ 92 h 534"/>
                <a:gd name="T26" fmla="*/ 542 w 783"/>
                <a:gd name="T27" fmla="*/ 87 h 534"/>
                <a:gd name="T28" fmla="*/ 509 w 783"/>
                <a:gd name="T29" fmla="*/ 116 h 534"/>
                <a:gd name="T30" fmla="*/ 513 w 783"/>
                <a:gd name="T31" fmla="*/ 177 h 534"/>
                <a:gd name="T32" fmla="*/ 552 w 783"/>
                <a:gd name="T33" fmla="*/ 198 h 534"/>
                <a:gd name="T34" fmla="*/ 584 w 783"/>
                <a:gd name="T35" fmla="*/ 184 h 534"/>
                <a:gd name="T36" fmla="*/ 782 w 783"/>
                <a:gd name="T37" fmla="*/ 177 h 534"/>
                <a:gd name="T38" fmla="*/ 752 w 783"/>
                <a:gd name="T39" fmla="*/ 215 h 534"/>
                <a:gd name="T40" fmla="*/ 724 w 783"/>
                <a:gd name="T41" fmla="*/ 223 h 534"/>
                <a:gd name="T42" fmla="*/ 685 w 783"/>
                <a:gd name="T43" fmla="*/ 221 h 534"/>
                <a:gd name="T44" fmla="*/ 653 w 783"/>
                <a:gd name="T45" fmla="*/ 204 h 534"/>
                <a:gd name="T46" fmla="*/ 633 w 783"/>
                <a:gd name="T47" fmla="*/ 124 h 534"/>
                <a:gd name="T48" fmla="*/ 666 w 783"/>
                <a:gd name="T49" fmla="*/ 71 h 534"/>
                <a:gd name="T50" fmla="*/ 701 w 783"/>
                <a:gd name="T51" fmla="*/ 59 h 534"/>
                <a:gd name="T52" fmla="*/ 738 w 783"/>
                <a:gd name="T53" fmla="*/ 64 h 534"/>
                <a:gd name="T54" fmla="*/ 772 w 783"/>
                <a:gd name="T55" fmla="*/ 91 h 534"/>
                <a:gd name="T56" fmla="*/ 783 w 783"/>
                <a:gd name="T57" fmla="*/ 144 h 534"/>
                <a:gd name="T58" fmla="*/ 664 w 783"/>
                <a:gd name="T59" fmla="*/ 169 h 534"/>
                <a:gd name="T60" fmla="*/ 701 w 783"/>
                <a:gd name="T61" fmla="*/ 197 h 534"/>
                <a:gd name="T62" fmla="*/ 738 w 783"/>
                <a:gd name="T63" fmla="*/ 193 h 534"/>
                <a:gd name="T64" fmla="*/ 660 w 783"/>
                <a:gd name="T65" fmla="*/ 121 h 534"/>
                <a:gd name="T66" fmla="*/ 745 w 783"/>
                <a:gd name="T67" fmla="*/ 98 h 534"/>
                <a:gd name="T68" fmla="*/ 699 w 783"/>
                <a:gd name="T69" fmla="*/ 85 h 534"/>
                <a:gd name="T70" fmla="*/ 664 w 783"/>
                <a:gd name="T71" fmla="*/ 106 h 534"/>
                <a:gd name="T72" fmla="*/ 190 w 783"/>
                <a:gd name="T73" fmla="*/ 478 h 534"/>
                <a:gd name="T74" fmla="*/ 149 w 783"/>
                <a:gd name="T75" fmla="*/ 525 h 534"/>
                <a:gd name="T76" fmla="*/ 113 w 783"/>
                <a:gd name="T77" fmla="*/ 534 h 534"/>
                <a:gd name="T78" fmla="*/ 72 w 783"/>
                <a:gd name="T79" fmla="*/ 531 h 534"/>
                <a:gd name="T80" fmla="*/ 35 w 783"/>
                <a:gd name="T81" fmla="*/ 513 h 534"/>
                <a:gd name="T82" fmla="*/ 3 w 783"/>
                <a:gd name="T83" fmla="*/ 451 h 534"/>
                <a:gd name="T84" fmla="*/ 7 w 783"/>
                <a:gd name="T85" fmla="*/ 373 h 534"/>
                <a:gd name="T86" fmla="*/ 51 w 783"/>
                <a:gd name="T87" fmla="*/ 321 h 534"/>
                <a:gd name="T88" fmla="*/ 83 w 783"/>
                <a:gd name="T89" fmla="*/ 309 h 534"/>
                <a:gd name="T90" fmla="*/ 120 w 783"/>
                <a:gd name="T91" fmla="*/ 309 h 534"/>
                <a:gd name="T92" fmla="*/ 153 w 783"/>
                <a:gd name="T93" fmla="*/ 320 h 534"/>
                <a:gd name="T94" fmla="*/ 190 w 783"/>
                <a:gd name="T95" fmla="*/ 373 h 534"/>
                <a:gd name="T96" fmla="*/ 139 w 783"/>
                <a:gd name="T97" fmla="*/ 345 h 534"/>
                <a:gd name="T98" fmla="*/ 97 w 783"/>
                <a:gd name="T99" fmla="*/ 334 h 534"/>
                <a:gd name="T100" fmla="*/ 69 w 783"/>
                <a:gd name="T101" fmla="*/ 341 h 534"/>
                <a:gd name="T102" fmla="*/ 41 w 783"/>
                <a:gd name="T103" fmla="*/ 369 h 534"/>
                <a:gd name="T104" fmla="*/ 30 w 783"/>
                <a:gd name="T105" fmla="*/ 420 h 534"/>
                <a:gd name="T106" fmla="*/ 42 w 783"/>
                <a:gd name="T107" fmla="*/ 478 h 534"/>
                <a:gd name="T108" fmla="*/ 82 w 783"/>
                <a:gd name="T109" fmla="*/ 506 h 534"/>
                <a:gd name="T110" fmla="*/ 134 w 783"/>
                <a:gd name="T111" fmla="*/ 501 h 534"/>
                <a:gd name="T112" fmla="*/ 166 w 783"/>
                <a:gd name="T113" fmla="*/ 45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534">
                  <a:moveTo>
                    <a:pt x="421" y="26"/>
                  </a:moveTo>
                  <a:lnTo>
                    <a:pt x="421" y="0"/>
                  </a:lnTo>
                  <a:lnTo>
                    <a:pt x="447" y="0"/>
                  </a:lnTo>
                  <a:lnTo>
                    <a:pt x="447" y="26"/>
                  </a:lnTo>
                  <a:lnTo>
                    <a:pt x="421" y="26"/>
                  </a:lnTo>
                  <a:close/>
                  <a:moveTo>
                    <a:pt x="421" y="222"/>
                  </a:moveTo>
                  <a:lnTo>
                    <a:pt x="421" y="60"/>
                  </a:lnTo>
                  <a:lnTo>
                    <a:pt x="447" y="60"/>
                  </a:lnTo>
                  <a:lnTo>
                    <a:pt x="447" y="222"/>
                  </a:lnTo>
                  <a:lnTo>
                    <a:pt x="421" y="222"/>
                  </a:lnTo>
                  <a:close/>
                  <a:moveTo>
                    <a:pt x="594" y="162"/>
                  </a:moveTo>
                  <a:lnTo>
                    <a:pt x="621" y="168"/>
                  </a:lnTo>
                  <a:lnTo>
                    <a:pt x="618" y="180"/>
                  </a:lnTo>
                  <a:lnTo>
                    <a:pt x="612" y="191"/>
                  </a:lnTo>
                  <a:lnTo>
                    <a:pt x="607" y="201"/>
                  </a:lnTo>
                  <a:lnTo>
                    <a:pt x="598" y="209"/>
                  </a:lnTo>
                  <a:lnTo>
                    <a:pt x="594" y="214"/>
                  </a:lnTo>
                  <a:lnTo>
                    <a:pt x="589" y="216"/>
                  </a:lnTo>
                  <a:lnTo>
                    <a:pt x="583" y="219"/>
                  </a:lnTo>
                  <a:lnTo>
                    <a:pt x="577" y="221"/>
                  </a:lnTo>
                  <a:lnTo>
                    <a:pt x="572" y="222"/>
                  </a:lnTo>
                  <a:lnTo>
                    <a:pt x="566" y="223"/>
                  </a:lnTo>
                  <a:lnTo>
                    <a:pt x="559" y="223"/>
                  </a:lnTo>
                  <a:lnTo>
                    <a:pt x="554" y="223"/>
                  </a:lnTo>
                  <a:lnTo>
                    <a:pt x="545" y="223"/>
                  </a:lnTo>
                  <a:lnTo>
                    <a:pt x="538" y="222"/>
                  </a:lnTo>
                  <a:lnTo>
                    <a:pt x="530" y="221"/>
                  </a:lnTo>
                  <a:lnTo>
                    <a:pt x="523" y="219"/>
                  </a:lnTo>
                  <a:lnTo>
                    <a:pt x="517" y="216"/>
                  </a:lnTo>
                  <a:lnTo>
                    <a:pt x="510" y="212"/>
                  </a:lnTo>
                  <a:lnTo>
                    <a:pt x="506" y="208"/>
                  </a:lnTo>
                  <a:lnTo>
                    <a:pt x="500" y="204"/>
                  </a:lnTo>
                  <a:lnTo>
                    <a:pt x="491" y="193"/>
                  </a:lnTo>
                  <a:lnTo>
                    <a:pt x="485" y="177"/>
                  </a:lnTo>
                  <a:lnTo>
                    <a:pt x="481" y="161"/>
                  </a:lnTo>
                  <a:lnTo>
                    <a:pt x="479" y="142"/>
                  </a:lnTo>
                  <a:lnTo>
                    <a:pt x="479" y="130"/>
                  </a:lnTo>
                  <a:lnTo>
                    <a:pt x="482" y="117"/>
                  </a:lnTo>
                  <a:lnTo>
                    <a:pt x="484" y="107"/>
                  </a:lnTo>
                  <a:lnTo>
                    <a:pt x="488" y="96"/>
                  </a:lnTo>
                  <a:lnTo>
                    <a:pt x="493" y="88"/>
                  </a:lnTo>
                  <a:lnTo>
                    <a:pt x="499" y="80"/>
                  </a:lnTo>
                  <a:lnTo>
                    <a:pt x="506" y="74"/>
                  </a:lnTo>
                  <a:lnTo>
                    <a:pt x="514" y="68"/>
                  </a:lnTo>
                  <a:lnTo>
                    <a:pt x="523" y="64"/>
                  </a:lnTo>
                  <a:lnTo>
                    <a:pt x="533" y="61"/>
                  </a:lnTo>
                  <a:lnTo>
                    <a:pt x="542" y="59"/>
                  </a:lnTo>
                  <a:lnTo>
                    <a:pt x="552" y="59"/>
                  </a:lnTo>
                  <a:lnTo>
                    <a:pt x="558" y="59"/>
                  </a:lnTo>
                  <a:lnTo>
                    <a:pt x="565" y="60"/>
                  </a:lnTo>
                  <a:lnTo>
                    <a:pt x="570" y="60"/>
                  </a:lnTo>
                  <a:lnTo>
                    <a:pt x="576" y="61"/>
                  </a:lnTo>
                  <a:lnTo>
                    <a:pt x="580" y="64"/>
                  </a:lnTo>
                  <a:lnTo>
                    <a:pt x="586" y="66"/>
                  </a:lnTo>
                  <a:lnTo>
                    <a:pt x="590" y="68"/>
                  </a:lnTo>
                  <a:lnTo>
                    <a:pt x="594" y="71"/>
                  </a:lnTo>
                  <a:lnTo>
                    <a:pt x="601" y="78"/>
                  </a:lnTo>
                  <a:lnTo>
                    <a:pt x="608" y="87"/>
                  </a:lnTo>
                  <a:lnTo>
                    <a:pt x="612" y="98"/>
                  </a:lnTo>
                  <a:lnTo>
                    <a:pt x="615" y="109"/>
                  </a:lnTo>
                  <a:lnTo>
                    <a:pt x="589" y="113"/>
                  </a:lnTo>
                  <a:lnTo>
                    <a:pt x="586" y="107"/>
                  </a:lnTo>
                  <a:lnTo>
                    <a:pt x="583" y="100"/>
                  </a:lnTo>
                  <a:lnTo>
                    <a:pt x="580" y="96"/>
                  </a:lnTo>
                  <a:lnTo>
                    <a:pt x="576" y="92"/>
                  </a:lnTo>
                  <a:lnTo>
                    <a:pt x="570" y="89"/>
                  </a:lnTo>
                  <a:lnTo>
                    <a:pt x="565" y="87"/>
                  </a:lnTo>
                  <a:lnTo>
                    <a:pt x="559" y="85"/>
                  </a:lnTo>
                  <a:lnTo>
                    <a:pt x="552" y="85"/>
                  </a:lnTo>
                  <a:lnTo>
                    <a:pt x="542" y="87"/>
                  </a:lnTo>
                  <a:lnTo>
                    <a:pt x="534" y="88"/>
                  </a:lnTo>
                  <a:lnTo>
                    <a:pt x="526" y="92"/>
                  </a:lnTo>
                  <a:lnTo>
                    <a:pt x="519" y="98"/>
                  </a:lnTo>
                  <a:lnTo>
                    <a:pt x="513" y="106"/>
                  </a:lnTo>
                  <a:lnTo>
                    <a:pt x="509" y="116"/>
                  </a:lnTo>
                  <a:lnTo>
                    <a:pt x="507" y="127"/>
                  </a:lnTo>
                  <a:lnTo>
                    <a:pt x="506" y="141"/>
                  </a:lnTo>
                  <a:lnTo>
                    <a:pt x="507" y="155"/>
                  </a:lnTo>
                  <a:lnTo>
                    <a:pt x="509" y="168"/>
                  </a:lnTo>
                  <a:lnTo>
                    <a:pt x="513" y="177"/>
                  </a:lnTo>
                  <a:lnTo>
                    <a:pt x="519" y="184"/>
                  </a:lnTo>
                  <a:lnTo>
                    <a:pt x="526" y="191"/>
                  </a:lnTo>
                  <a:lnTo>
                    <a:pt x="534" y="195"/>
                  </a:lnTo>
                  <a:lnTo>
                    <a:pt x="542" y="197"/>
                  </a:lnTo>
                  <a:lnTo>
                    <a:pt x="552" y="198"/>
                  </a:lnTo>
                  <a:lnTo>
                    <a:pt x="561" y="198"/>
                  </a:lnTo>
                  <a:lnTo>
                    <a:pt x="568" y="195"/>
                  </a:lnTo>
                  <a:lnTo>
                    <a:pt x="573" y="194"/>
                  </a:lnTo>
                  <a:lnTo>
                    <a:pt x="580" y="190"/>
                  </a:lnTo>
                  <a:lnTo>
                    <a:pt x="584" y="184"/>
                  </a:lnTo>
                  <a:lnTo>
                    <a:pt x="589" y="179"/>
                  </a:lnTo>
                  <a:lnTo>
                    <a:pt x="591" y="170"/>
                  </a:lnTo>
                  <a:lnTo>
                    <a:pt x="594" y="162"/>
                  </a:lnTo>
                  <a:close/>
                  <a:moveTo>
                    <a:pt x="757" y="172"/>
                  </a:moveTo>
                  <a:lnTo>
                    <a:pt x="782" y="177"/>
                  </a:lnTo>
                  <a:lnTo>
                    <a:pt x="778" y="187"/>
                  </a:lnTo>
                  <a:lnTo>
                    <a:pt x="772" y="197"/>
                  </a:lnTo>
                  <a:lnTo>
                    <a:pt x="765" y="205"/>
                  </a:lnTo>
                  <a:lnTo>
                    <a:pt x="757" y="212"/>
                  </a:lnTo>
                  <a:lnTo>
                    <a:pt x="752" y="215"/>
                  </a:lnTo>
                  <a:lnTo>
                    <a:pt x="747" y="218"/>
                  </a:lnTo>
                  <a:lnTo>
                    <a:pt x="741" y="219"/>
                  </a:lnTo>
                  <a:lnTo>
                    <a:pt x="736" y="221"/>
                  </a:lnTo>
                  <a:lnTo>
                    <a:pt x="730" y="222"/>
                  </a:lnTo>
                  <a:lnTo>
                    <a:pt x="724" y="223"/>
                  </a:lnTo>
                  <a:lnTo>
                    <a:pt x="717" y="223"/>
                  </a:lnTo>
                  <a:lnTo>
                    <a:pt x="710" y="223"/>
                  </a:lnTo>
                  <a:lnTo>
                    <a:pt x="702" y="223"/>
                  </a:lnTo>
                  <a:lnTo>
                    <a:pt x="694" y="222"/>
                  </a:lnTo>
                  <a:lnTo>
                    <a:pt x="685" y="221"/>
                  </a:lnTo>
                  <a:lnTo>
                    <a:pt x="678" y="219"/>
                  </a:lnTo>
                  <a:lnTo>
                    <a:pt x="671" y="216"/>
                  </a:lnTo>
                  <a:lnTo>
                    <a:pt x="664" y="212"/>
                  </a:lnTo>
                  <a:lnTo>
                    <a:pt x="659" y="208"/>
                  </a:lnTo>
                  <a:lnTo>
                    <a:pt x="653" y="204"/>
                  </a:lnTo>
                  <a:lnTo>
                    <a:pt x="643" y="193"/>
                  </a:lnTo>
                  <a:lnTo>
                    <a:pt x="638" y="177"/>
                  </a:lnTo>
                  <a:lnTo>
                    <a:pt x="633" y="161"/>
                  </a:lnTo>
                  <a:lnTo>
                    <a:pt x="632" y="142"/>
                  </a:lnTo>
                  <a:lnTo>
                    <a:pt x="633" y="124"/>
                  </a:lnTo>
                  <a:lnTo>
                    <a:pt x="638" y="107"/>
                  </a:lnTo>
                  <a:lnTo>
                    <a:pt x="645" y="92"/>
                  </a:lnTo>
                  <a:lnTo>
                    <a:pt x="654" y="81"/>
                  </a:lnTo>
                  <a:lnTo>
                    <a:pt x="660" y="75"/>
                  </a:lnTo>
                  <a:lnTo>
                    <a:pt x="666" y="71"/>
                  </a:lnTo>
                  <a:lnTo>
                    <a:pt x="673" y="67"/>
                  </a:lnTo>
                  <a:lnTo>
                    <a:pt x="678" y="64"/>
                  </a:lnTo>
                  <a:lnTo>
                    <a:pt x="685" y="61"/>
                  </a:lnTo>
                  <a:lnTo>
                    <a:pt x="694" y="60"/>
                  </a:lnTo>
                  <a:lnTo>
                    <a:pt x="701" y="59"/>
                  </a:lnTo>
                  <a:lnTo>
                    <a:pt x="709" y="59"/>
                  </a:lnTo>
                  <a:lnTo>
                    <a:pt x="717" y="59"/>
                  </a:lnTo>
                  <a:lnTo>
                    <a:pt x="724" y="60"/>
                  </a:lnTo>
                  <a:lnTo>
                    <a:pt x="731" y="61"/>
                  </a:lnTo>
                  <a:lnTo>
                    <a:pt x="738" y="64"/>
                  </a:lnTo>
                  <a:lnTo>
                    <a:pt x="745" y="67"/>
                  </a:lnTo>
                  <a:lnTo>
                    <a:pt x="751" y="70"/>
                  </a:lnTo>
                  <a:lnTo>
                    <a:pt x="757" y="74"/>
                  </a:lnTo>
                  <a:lnTo>
                    <a:pt x="762" y="80"/>
                  </a:lnTo>
                  <a:lnTo>
                    <a:pt x="772" y="91"/>
                  </a:lnTo>
                  <a:lnTo>
                    <a:pt x="778" y="106"/>
                  </a:lnTo>
                  <a:lnTo>
                    <a:pt x="782" y="123"/>
                  </a:lnTo>
                  <a:lnTo>
                    <a:pt x="783" y="141"/>
                  </a:lnTo>
                  <a:lnTo>
                    <a:pt x="783" y="142"/>
                  </a:lnTo>
                  <a:lnTo>
                    <a:pt x="783" y="144"/>
                  </a:lnTo>
                  <a:lnTo>
                    <a:pt x="783" y="147"/>
                  </a:lnTo>
                  <a:lnTo>
                    <a:pt x="783" y="148"/>
                  </a:lnTo>
                  <a:lnTo>
                    <a:pt x="660" y="148"/>
                  </a:lnTo>
                  <a:lnTo>
                    <a:pt x="661" y="159"/>
                  </a:lnTo>
                  <a:lnTo>
                    <a:pt x="664" y="169"/>
                  </a:lnTo>
                  <a:lnTo>
                    <a:pt x="668" y="179"/>
                  </a:lnTo>
                  <a:lnTo>
                    <a:pt x="675" y="186"/>
                  </a:lnTo>
                  <a:lnTo>
                    <a:pt x="682" y="191"/>
                  </a:lnTo>
                  <a:lnTo>
                    <a:pt x="691" y="195"/>
                  </a:lnTo>
                  <a:lnTo>
                    <a:pt x="701" y="197"/>
                  </a:lnTo>
                  <a:lnTo>
                    <a:pt x="710" y="198"/>
                  </a:lnTo>
                  <a:lnTo>
                    <a:pt x="719" y="198"/>
                  </a:lnTo>
                  <a:lnTo>
                    <a:pt x="726" y="197"/>
                  </a:lnTo>
                  <a:lnTo>
                    <a:pt x="731" y="195"/>
                  </a:lnTo>
                  <a:lnTo>
                    <a:pt x="738" y="193"/>
                  </a:lnTo>
                  <a:lnTo>
                    <a:pt x="744" y="189"/>
                  </a:lnTo>
                  <a:lnTo>
                    <a:pt x="748" y="184"/>
                  </a:lnTo>
                  <a:lnTo>
                    <a:pt x="752" y="179"/>
                  </a:lnTo>
                  <a:lnTo>
                    <a:pt x="757" y="172"/>
                  </a:lnTo>
                  <a:close/>
                  <a:moveTo>
                    <a:pt x="660" y="121"/>
                  </a:moveTo>
                  <a:lnTo>
                    <a:pt x="757" y="121"/>
                  </a:lnTo>
                  <a:lnTo>
                    <a:pt x="755" y="113"/>
                  </a:lnTo>
                  <a:lnTo>
                    <a:pt x="752" y="107"/>
                  </a:lnTo>
                  <a:lnTo>
                    <a:pt x="750" y="102"/>
                  </a:lnTo>
                  <a:lnTo>
                    <a:pt x="745" y="98"/>
                  </a:lnTo>
                  <a:lnTo>
                    <a:pt x="737" y="92"/>
                  </a:lnTo>
                  <a:lnTo>
                    <a:pt x="729" y="88"/>
                  </a:lnTo>
                  <a:lnTo>
                    <a:pt x="719" y="87"/>
                  </a:lnTo>
                  <a:lnTo>
                    <a:pt x="709" y="85"/>
                  </a:lnTo>
                  <a:lnTo>
                    <a:pt x="699" y="85"/>
                  </a:lnTo>
                  <a:lnTo>
                    <a:pt x="689" y="88"/>
                  </a:lnTo>
                  <a:lnTo>
                    <a:pt x="681" y="91"/>
                  </a:lnTo>
                  <a:lnTo>
                    <a:pt x="674" y="95"/>
                  </a:lnTo>
                  <a:lnTo>
                    <a:pt x="668" y="100"/>
                  </a:lnTo>
                  <a:lnTo>
                    <a:pt x="664" y="106"/>
                  </a:lnTo>
                  <a:lnTo>
                    <a:pt x="661" y="113"/>
                  </a:lnTo>
                  <a:lnTo>
                    <a:pt x="660" y="121"/>
                  </a:lnTo>
                  <a:close/>
                  <a:moveTo>
                    <a:pt x="166" y="454"/>
                  </a:moveTo>
                  <a:lnTo>
                    <a:pt x="195" y="461"/>
                  </a:lnTo>
                  <a:lnTo>
                    <a:pt x="190" y="478"/>
                  </a:lnTo>
                  <a:lnTo>
                    <a:pt x="181" y="493"/>
                  </a:lnTo>
                  <a:lnTo>
                    <a:pt x="173" y="506"/>
                  </a:lnTo>
                  <a:lnTo>
                    <a:pt x="162" y="517"/>
                  </a:lnTo>
                  <a:lnTo>
                    <a:pt x="156" y="521"/>
                  </a:lnTo>
                  <a:lnTo>
                    <a:pt x="149" y="525"/>
                  </a:lnTo>
                  <a:lnTo>
                    <a:pt x="142" y="528"/>
                  </a:lnTo>
                  <a:lnTo>
                    <a:pt x="135" y="529"/>
                  </a:lnTo>
                  <a:lnTo>
                    <a:pt x="128" y="532"/>
                  </a:lnTo>
                  <a:lnTo>
                    <a:pt x="121" y="532"/>
                  </a:lnTo>
                  <a:lnTo>
                    <a:pt x="113" y="534"/>
                  </a:lnTo>
                  <a:lnTo>
                    <a:pt x="104" y="534"/>
                  </a:lnTo>
                  <a:lnTo>
                    <a:pt x="96" y="534"/>
                  </a:lnTo>
                  <a:lnTo>
                    <a:pt x="87" y="534"/>
                  </a:lnTo>
                  <a:lnTo>
                    <a:pt x="79" y="532"/>
                  </a:lnTo>
                  <a:lnTo>
                    <a:pt x="72" y="531"/>
                  </a:lnTo>
                  <a:lnTo>
                    <a:pt x="65" y="529"/>
                  </a:lnTo>
                  <a:lnTo>
                    <a:pt x="58" y="527"/>
                  </a:lnTo>
                  <a:lnTo>
                    <a:pt x="51" y="524"/>
                  </a:lnTo>
                  <a:lnTo>
                    <a:pt x="45" y="521"/>
                  </a:lnTo>
                  <a:lnTo>
                    <a:pt x="35" y="513"/>
                  </a:lnTo>
                  <a:lnTo>
                    <a:pt x="27" y="503"/>
                  </a:lnTo>
                  <a:lnTo>
                    <a:pt x="19" y="492"/>
                  </a:lnTo>
                  <a:lnTo>
                    <a:pt x="12" y="479"/>
                  </a:lnTo>
                  <a:lnTo>
                    <a:pt x="7" y="465"/>
                  </a:lnTo>
                  <a:lnTo>
                    <a:pt x="3" y="451"/>
                  </a:lnTo>
                  <a:lnTo>
                    <a:pt x="2" y="436"/>
                  </a:lnTo>
                  <a:lnTo>
                    <a:pt x="0" y="420"/>
                  </a:lnTo>
                  <a:lnTo>
                    <a:pt x="2" y="404"/>
                  </a:lnTo>
                  <a:lnTo>
                    <a:pt x="3" y="388"/>
                  </a:lnTo>
                  <a:lnTo>
                    <a:pt x="7" y="373"/>
                  </a:lnTo>
                  <a:lnTo>
                    <a:pt x="13" y="360"/>
                  </a:lnTo>
                  <a:lnTo>
                    <a:pt x="20" y="348"/>
                  </a:lnTo>
                  <a:lnTo>
                    <a:pt x="28" y="337"/>
                  </a:lnTo>
                  <a:lnTo>
                    <a:pt x="40" y="328"/>
                  </a:lnTo>
                  <a:lnTo>
                    <a:pt x="51" y="321"/>
                  </a:lnTo>
                  <a:lnTo>
                    <a:pt x="56" y="318"/>
                  </a:lnTo>
                  <a:lnTo>
                    <a:pt x="63" y="314"/>
                  </a:lnTo>
                  <a:lnTo>
                    <a:pt x="69" y="313"/>
                  </a:lnTo>
                  <a:lnTo>
                    <a:pt x="76" y="310"/>
                  </a:lnTo>
                  <a:lnTo>
                    <a:pt x="83" y="309"/>
                  </a:lnTo>
                  <a:lnTo>
                    <a:pt x="90" y="309"/>
                  </a:lnTo>
                  <a:lnTo>
                    <a:pt x="97" y="307"/>
                  </a:lnTo>
                  <a:lnTo>
                    <a:pt x="104" y="307"/>
                  </a:lnTo>
                  <a:lnTo>
                    <a:pt x="113" y="307"/>
                  </a:lnTo>
                  <a:lnTo>
                    <a:pt x="120" y="309"/>
                  </a:lnTo>
                  <a:lnTo>
                    <a:pt x="127" y="310"/>
                  </a:lnTo>
                  <a:lnTo>
                    <a:pt x="134" y="311"/>
                  </a:lnTo>
                  <a:lnTo>
                    <a:pt x="141" y="314"/>
                  </a:lnTo>
                  <a:lnTo>
                    <a:pt x="146" y="317"/>
                  </a:lnTo>
                  <a:lnTo>
                    <a:pt x="153" y="320"/>
                  </a:lnTo>
                  <a:lnTo>
                    <a:pt x="159" y="324"/>
                  </a:lnTo>
                  <a:lnTo>
                    <a:pt x="169" y="334"/>
                  </a:lnTo>
                  <a:lnTo>
                    <a:pt x="177" y="345"/>
                  </a:lnTo>
                  <a:lnTo>
                    <a:pt x="184" y="358"/>
                  </a:lnTo>
                  <a:lnTo>
                    <a:pt x="190" y="373"/>
                  </a:lnTo>
                  <a:lnTo>
                    <a:pt x="160" y="380"/>
                  </a:lnTo>
                  <a:lnTo>
                    <a:pt x="156" y="369"/>
                  </a:lnTo>
                  <a:lnTo>
                    <a:pt x="152" y="359"/>
                  </a:lnTo>
                  <a:lnTo>
                    <a:pt x="145" y="351"/>
                  </a:lnTo>
                  <a:lnTo>
                    <a:pt x="139" y="345"/>
                  </a:lnTo>
                  <a:lnTo>
                    <a:pt x="131" y="341"/>
                  </a:lnTo>
                  <a:lnTo>
                    <a:pt x="122" y="337"/>
                  </a:lnTo>
                  <a:lnTo>
                    <a:pt x="113" y="335"/>
                  </a:lnTo>
                  <a:lnTo>
                    <a:pt x="103" y="334"/>
                  </a:lnTo>
                  <a:lnTo>
                    <a:pt x="97" y="334"/>
                  </a:lnTo>
                  <a:lnTo>
                    <a:pt x="90" y="335"/>
                  </a:lnTo>
                  <a:lnTo>
                    <a:pt x="84" y="335"/>
                  </a:lnTo>
                  <a:lnTo>
                    <a:pt x="80" y="337"/>
                  </a:lnTo>
                  <a:lnTo>
                    <a:pt x="75" y="339"/>
                  </a:lnTo>
                  <a:lnTo>
                    <a:pt x="69" y="341"/>
                  </a:lnTo>
                  <a:lnTo>
                    <a:pt x="65" y="344"/>
                  </a:lnTo>
                  <a:lnTo>
                    <a:pt x="61" y="346"/>
                  </a:lnTo>
                  <a:lnTo>
                    <a:pt x="52" y="352"/>
                  </a:lnTo>
                  <a:lnTo>
                    <a:pt x="47" y="360"/>
                  </a:lnTo>
                  <a:lnTo>
                    <a:pt x="41" y="369"/>
                  </a:lnTo>
                  <a:lnTo>
                    <a:pt x="37" y="379"/>
                  </a:lnTo>
                  <a:lnTo>
                    <a:pt x="34" y="388"/>
                  </a:lnTo>
                  <a:lnTo>
                    <a:pt x="31" y="398"/>
                  </a:lnTo>
                  <a:lnTo>
                    <a:pt x="30" y="409"/>
                  </a:lnTo>
                  <a:lnTo>
                    <a:pt x="30" y="420"/>
                  </a:lnTo>
                  <a:lnTo>
                    <a:pt x="30" y="433"/>
                  </a:lnTo>
                  <a:lnTo>
                    <a:pt x="33" y="446"/>
                  </a:lnTo>
                  <a:lnTo>
                    <a:pt x="34" y="457"/>
                  </a:lnTo>
                  <a:lnTo>
                    <a:pt x="38" y="468"/>
                  </a:lnTo>
                  <a:lnTo>
                    <a:pt x="42" y="478"/>
                  </a:lnTo>
                  <a:lnTo>
                    <a:pt x="48" y="486"/>
                  </a:lnTo>
                  <a:lnTo>
                    <a:pt x="55" y="493"/>
                  </a:lnTo>
                  <a:lnTo>
                    <a:pt x="63" y="499"/>
                  </a:lnTo>
                  <a:lnTo>
                    <a:pt x="72" y="503"/>
                  </a:lnTo>
                  <a:lnTo>
                    <a:pt x="82" y="506"/>
                  </a:lnTo>
                  <a:lnTo>
                    <a:pt x="91" y="508"/>
                  </a:lnTo>
                  <a:lnTo>
                    <a:pt x="101" y="508"/>
                  </a:lnTo>
                  <a:lnTo>
                    <a:pt x="113" y="507"/>
                  </a:lnTo>
                  <a:lnTo>
                    <a:pt x="124" y="506"/>
                  </a:lnTo>
                  <a:lnTo>
                    <a:pt x="134" y="501"/>
                  </a:lnTo>
                  <a:lnTo>
                    <a:pt x="142" y="494"/>
                  </a:lnTo>
                  <a:lnTo>
                    <a:pt x="150" y="487"/>
                  </a:lnTo>
                  <a:lnTo>
                    <a:pt x="156" y="478"/>
                  </a:lnTo>
                  <a:lnTo>
                    <a:pt x="162" y="467"/>
                  </a:lnTo>
                  <a:lnTo>
                    <a:pt x="166" y="45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38" name="Freeform 10"/>
            <p:cNvSpPr>
              <a:spLocks noEditPoints="1"/>
            </p:cNvSpPr>
            <p:nvPr/>
          </p:nvSpPr>
          <p:spPr bwMode="auto">
            <a:xfrm>
              <a:off x="1204" y="1072"/>
              <a:ext cx="205" cy="75"/>
            </a:xfrm>
            <a:custGeom>
              <a:avLst/>
              <a:gdLst>
                <a:gd name="T0" fmla="*/ 25 w 614"/>
                <a:gd name="T1" fmla="*/ 75 h 224"/>
                <a:gd name="T2" fmla="*/ 53 w 614"/>
                <a:gd name="T3" fmla="*/ 62 h 224"/>
                <a:gd name="T4" fmla="*/ 89 w 614"/>
                <a:gd name="T5" fmla="*/ 60 h 224"/>
                <a:gd name="T6" fmla="*/ 122 w 614"/>
                <a:gd name="T7" fmla="*/ 74 h 224"/>
                <a:gd name="T8" fmla="*/ 148 w 614"/>
                <a:gd name="T9" fmla="*/ 140 h 224"/>
                <a:gd name="T10" fmla="*/ 134 w 614"/>
                <a:gd name="T11" fmla="*/ 197 h 224"/>
                <a:gd name="T12" fmla="*/ 94 w 614"/>
                <a:gd name="T13" fmla="*/ 222 h 224"/>
                <a:gd name="T14" fmla="*/ 50 w 614"/>
                <a:gd name="T15" fmla="*/ 221 h 224"/>
                <a:gd name="T16" fmla="*/ 21 w 614"/>
                <a:gd name="T17" fmla="*/ 204 h 224"/>
                <a:gd name="T18" fmla="*/ 26 w 614"/>
                <a:gd name="T19" fmla="*/ 141 h 224"/>
                <a:gd name="T20" fmla="*/ 47 w 614"/>
                <a:gd name="T21" fmla="*/ 191 h 224"/>
                <a:gd name="T22" fmla="*/ 94 w 614"/>
                <a:gd name="T23" fmla="*/ 196 h 224"/>
                <a:gd name="T24" fmla="*/ 120 w 614"/>
                <a:gd name="T25" fmla="*/ 155 h 224"/>
                <a:gd name="T26" fmla="*/ 108 w 614"/>
                <a:gd name="T27" fmla="*/ 99 h 224"/>
                <a:gd name="T28" fmla="*/ 64 w 614"/>
                <a:gd name="T29" fmla="*/ 87 h 224"/>
                <a:gd name="T30" fmla="*/ 31 w 614"/>
                <a:gd name="T31" fmla="*/ 116 h 224"/>
                <a:gd name="T32" fmla="*/ 280 w 614"/>
                <a:gd name="T33" fmla="*/ 204 h 224"/>
                <a:gd name="T34" fmla="*/ 253 w 614"/>
                <a:gd name="T35" fmla="*/ 222 h 224"/>
                <a:gd name="T36" fmla="*/ 213 w 614"/>
                <a:gd name="T37" fmla="*/ 219 h 224"/>
                <a:gd name="T38" fmla="*/ 179 w 614"/>
                <a:gd name="T39" fmla="*/ 186 h 224"/>
                <a:gd name="T40" fmla="*/ 169 w 614"/>
                <a:gd name="T41" fmla="*/ 130 h 224"/>
                <a:gd name="T42" fmla="*/ 189 w 614"/>
                <a:gd name="T43" fmla="*/ 81 h 224"/>
                <a:gd name="T44" fmla="*/ 229 w 614"/>
                <a:gd name="T45" fmla="*/ 59 h 224"/>
                <a:gd name="T46" fmla="*/ 266 w 614"/>
                <a:gd name="T47" fmla="*/ 66 h 224"/>
                <a:gd name="T48" fmla="*/ 284 w 614"/>
                <a:gd name="T49" fmla="*/ 0 h 224"/>
                <a:gd name="T50" fmla="*/ 199 w 614"/>
                <a:gd name="T51" fmla="*/ 155 h 224"/>
                <a:gd name="T52" fmla="*/ 224 w 614"/>
                <a:gd name="T53" fmla="*/ 196 h 224"/>
                <a:gd name="T54" fmla="*/ 264 w 614"/>
                <a:gd name="T55" fmla="*/ 191 h 224"/>
                <a:gd name="T56" fmla="*/ 284 w 614"/>
                <a:gd name="T57" fmla="*/ 144 h 224"/>
                <a:gd name="T58" fmla="*/ 264 w 614"/>
                <a:gd name="T59" fmla="*/ 92 h 224"/>
                <a:gd name="T60" fmla="*/ 222 w 614"/>
                <a:gd name="T61" fmla="*/ 88 h 224"/>
                <a:gd name="T62" fmla="*/ 197 w 614"/>
                <a:gd name="T63" fmla="*/ 129 h 224"/>
                <a:gd name="T64" fmla="*/ 481 w 614"/>
                <a:gd name="T65" fmla="*/ 197 h 224"/>
                <a:gd name="T66" fmla="*/ 451 w 614"/>
                <a:gd name="T67" fmla="*/ 219 h 224"/>
                <a:gd name="T68" fmla="*/ 420 w 614"/>
                <a:gd name="T69" fmla="*/ 224 h 224"/>
                <a:gd name="T70" fmla="*/ 381 w 614"/>
                <a:gd name="T71" fmla="*/ 217 h 224"/>
                <a:gd name="T72" fmla="*/ 347 w 614"/>
                <a:gd name="T73" fmla="*/ 177 h 224"/>
                <a:gd name="T74" fmla="*/ 354 w 614"/>
                <a:gd name="T75" fmla="*/ 92 h 224"/>
                <a:gd name="T76" fmla="*/ 388 w 614"/>
                <a:gd name="T77" fmla="*/ 64 h 224"/>
                <a:gd name="T78" fmla="*/ 427 w 614"/>
                <a:gd name="T79" fmla="*/ 59 h 224"/>
                <a:gd name="T80" fmla="*/ 460 w 614"/>
                <a:gd name="T81" fmla="*/ 70 h 224"/>
                <a:gd name="T82" fmla="*/ 491 w 614"/>
                <a:gd name="T83" fmla="*/ 123 h 224"/>
                <a:gd name="T84" fmla="*/ 493 w 614"/>
                <a:gd name="T85" fmla="*/ 148 h 224"/>
                <a:gd name="T86" fmla="*/ 385 w 614"/>
                <a:gd name="T87" fmla="*/ 186 h 224"/>
                <a:gd name="T88" fmla="*/ 428 w 614"/>
                <a:gd name="T89" fmla="*/ 198 h 224"/>
                <a:gd name="T90" fmla="*/ 458 w 614"/>
                <a:gd name="T91" fmla="*/ 184 h 224"/>
                <a:gd name="T92" fmla="*/ 465 w 614"/>
                <a:gd name="T93" fmla="*/ 113 h 224"/>
                <a:gd name="T94" fmla="*/ 438 w 614"/>
                <a:gd name="T95" fmla="*/ 88 h 224"/>
                <a:gd name="T96" fmla="*/ 390 w 614"/>
                <a:gd name="T97" fmla="*/ 91 h 224"/>
                <a:gd name="T98" fmla="*/ 369 w 614"/>
                <a:gd name="T99" fmla="*/ 122 h 224"/>
                <a:gd name="T100" fmla="*/ 553 w 614"/>
                <a:gd name="T101" fmla="*/ 78 h 224"/>
                <a:gd name="T102" fmla="*/ 575 w 614"/>
                <a:gd name="T103" fmla="*/ 60 h 224"/>
                <a:gd name="T104" fmla="*/ 607 w 614"/>
                <a:gd name="T105" fmla="*/ 63 h 224"/>
                <a:gd name="T106" fmla="*/ 589 w 614"/>
                <a:gd name="T107" fmla="*/ 85 h 224"/>
                <a:gd name="T108" fmla="*/ 568 w 614"/>
                <a:gd name="T109" fmla="*/ 91 h 224"/>
                <a:gd name="T110" fmla="*/ 556 w 614"/>
                <a:gd name="T111" fmla="*/ 112 h 224"/>
                <a:gd name="T112" fmla="*/ 526 w 614"/>
                <a:gd name="T113"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 h="224">
                  <a:moveTo>
                    <a:pt x="0" y="141"/>
                  </a:moveTo>
                  <a:lnTo>
                    <a:pt x="1" y="120"/>
                  </a:lnTo>
                  <a:lnTo>
                    <a:pt x="7" y="103"/>
                  </a:lnTo>
                  <a:lnTo>
                    <a:pt x="14" y="88"/>
                  </a:lnTo>
                  <a:lnTo>
                    <a:pt x="25" y="75"/>
                  </a:lnTo>
                  <a:lnTo>
                    <a:pt x="31" y="71"/>
                  </a:lnTo>
                  <a:lnTo>
                    <a:pt x="35" y="69"/>
                  </a:lnTo>
                  <a:lnTo>
                    <a:pt x="40" y="66"/>
                  </a:lnTo>
                  <a:lnTo>
                    <a:pt x="47" y="63"/>
                  </a:lnTo>
                  <a:lnTo>
                    <a:pt x="53" y="62"/>
                  </a:lnTo>
                  <a:lnTo>
                    <a:pt x="60" y="60"/>
                  </a:lnTo>
                  <a:lnTo>
                    <a:pt x="67" y="59"/>
                  </a:lnTo>
                  <a:lnTo>
                    <a:pt x="74" y="59"/>
                  </a:lnTo>
                  <a:lnTo>
                    <a:pt x="82" y="59"/>
                  </a:lnTo>
                  <a:lnTo>
                    <a:pt x="89" y="60"/>
                  </a:lnTo>
                  <a:lnTo>
                    <a:pt x="96" y="62"/>
                  </a:lnTo>
                  <a:lnTo>
                    <a:pt x="103" y="64"/>
                  </a:lnTo>
                  <a:lnTo>
                    <a:pt x="110" y="67"/>
                  </a:lnTo>
                  <a:lnTo>
                    <a:pt x="116" y="70"/>
                  </a:lnTo>
                  <a:lnTo>
                    <a:pt x="122" y="74"/>
                  </a:lnTo>
                  <a:lnTo>
                    <a:pt x="127" y="80"/>
                  </a:lnTo>
                  <a:lnTo>
                    <a:pt x="137" y="91"/>
                  </a:lnTo>
                  <a:lnTo>
                    <a:pt x="143" y="105"/>
                  </a:lnTo>
                  <a:lnTo>
                    <a:pt x="147" y="122"/>
                  </a:lnTo>
                  <a:lnTo>
                    <a:pt x="148" y="140"/>
                  </a:lnTo>
                  <a:lnTo>
                    <a:pt x="148" y="155"/>
                  </a:lnTo>
                  <a:lnTo>
                    <a:pt x="145" y="168"/>
                  </a:lnTo>
                  <a:lnTo>
                    <a:pt x="143" y="179"/>
                  </a:lnTo>
                  <a:lnTo>
                    <a:pt x="138" y="189"/>
                  </a:lnTo>
                  <a:lnTo>
                    <a:pt x="134" y="197"/>
                  </a:lnTo>
                  <a:lnTo>
                    <a:pt x="127" y="204"/>
                  </a:lnTo>
                  <a:lnTo>
                    <a:pt x="120" y="210"/>
                  </a:lnTo>
                  <a:lnTo>
                    <a:pt x="112" y="215"/>
                  </a:lnTo>
                  <a:lnTo>
                    <a:pt x="103" y="219"/>
                  </a:lnTo>
                  <a:lnTo>
                    <a:pt x="94" y="222"/>
                  </a:lnTo>
                  <a:lnTo>
                    <a:pt x="84" y="224"/>
                  </a:lnTo>
                  <a:lnTo>
                    <a:pt x="74" y="224"/>
                  </a:lnTo>
                  <a:lnTo>
                    <a:pt x="66" y="224"/>
                  </a:lnTo>
                  <a:lnTo>
                    <a:pt x="59" y="222"/>
                  </a:lnTo>
                  <a:lnTo>
                    <a:pt x="50" y="221"/>
                  </a:lnTo>
                  <a:lnTo>
                    <a:pt x="43" y="219"/>
                  </a:lnTo>
                  <a:lnTo>
                    <a:pt x="38" y="217"/>
                  </a:lnTo>
                  <a:lnTo>
                    <a:pt x="31" y="212"/>
                  </a:lnTo>
                  <a:lnTo>
                    <a:pt x="26" y="208"/>
                  </a:lnTo>
                  <a:lnTo>
                    <a:pt x="21" y="204"/>
                  </a:lnTo>
                  <a:lnTo>
                    <a:pt x="11" y="193"/>
                  </a:lnTo>
                  <a:lnTo>
                    <a:pt x="5" y="177"/>
                  </a:lnTo>
                  <a:lnTo>
                    <a:pt x="1" y="161"/>
                  </a:lnTo>
                  <a:lnTo>
                    <a:pt x="0" y="141"/>
                  </a:lnTo>
                  <a:close/>
                  <a:moveTo>
                    <a:pt x="26" y="141"/>
                  </a:moveTo>
                  <a:lnTo>
                    <a:pt x="28" y="155"/>
                  </a:lnTo>
                  <a:lnTo>
                    <a:pt x="31" y="166"/>
                  </a:lnTo>
                  <a:lnTo>
                    <a:pt x="35" y="176"/>
                  </a:lnTo>
                  <a:lnTo>
                    <a:pt x="40" y="184"/>
                  </a:lnTo>
                  <a:lnTo>
                    <a:pt x="47" y="191"/>
                  </a:lnTo>
                  <a:lnTo>
                    <a:pt x="56" y="196"/>
                  </a:lnTo>
                  <a:lnTo>
                    <a:pt x="64" y="197"/>
                  </a:lnTo>
                  <a:lnTo>
                    <a:pt x="74" y="198"/>
                  </a:lnTo>
                  <a:lnTo>
                    <a:pt x="84" y="197"/>
                  </a:lnTo>
                  <a:lnTo>
                    <a:pt x="94" y="196"/>
                  </a:lnTo>
                  <a:lnTo>
                    <a:pt x="101" y="191"/>
                  </a:lnTo>
                  <a:lnTo>
                    <a:pt x="108" y="184"/>
                  </a:lnTo>
                  <a:lnTo>
                    <a:pt x="115" y="176"/>
                  </a:lnTo>
                  <a:lnTo>
                    <a:pt x="119" y="166"/>
                  </a:lnTo>
                  <a:lnTo>
                    <a:pt x="120" y="155"/>
                  </a:lnTo>
                  <a:lnTo>
                    <a:pt x="122" y="141"/>
                  </a:lnTo>
                  <a:lnTo>
                    <a:pt x="120" y="129"/>
                  </a:lnTo>
                  <a:lnTo>
                    <a:pt x="119" y="117"/>
                  </a:lnTo>
                  <a:lnTo>
                    <a:pt x="115" y="108"/>
                  </a:lnTo>
                  <a:lnTo>
                    <a:pt x="108" y="99"/>
                  </a:lnTo>
                  <a:lnTo>
                    <a:pt x="101" y="92"/>
                  </a:lnTo>
                  <a:lnTo>
                    <a:pt x="94" y="88"/>
                  </a:lnTo>
                  <a:lnTo>
                    <a:pt x="84" y="87"/>
                  </a:lnTo>
                  <a:lnTo>
                    <a:pt x="74" y="85"/>
                  </a:lnTo>
                  <a:lnTo>
                    <a:pt x="64" y="87"/>
                  </a:lnTo>
                  <a:lnTo>
                    <a:pt x="56" y="88"/>
                  </a:lnTo>
                  <a:lnTo>
                    <a:pt x="47" y="92"/>
                  </a:lnTo>
                  <a:lnTo>
                    <a:pt x="40" y="99"/>
                  </a:lnTo>
                  <a:lnTo>
                    <a:pt x="35" y="106"/>
                  </a:lnTo>
                  <a:lnTo>
                    <a:pt x="31" y="116"/>
                  </a:lnTo>
                  <a:lnTo>
                    <a:pt x="28" y="129"/>
                  </a:lnTo>
                  <a:lnTo>
                    <a:pt x="26" y="141"/>
                  </a:lnTo>
                  <a:close/>
                  <a:moveTo>
                    <a:pt x="284" y="222"/>
                  </a:moveTo>
                  <a:lnTo>
                    <a:pt x="284" y="197"/>
                  </a:lnTo>
                  <a:lnTo>
                    <a:pt x="280" y="204"/>
                  </a:lnTo>
                  <a:lnTo>
                    <a:pt x="276" y="208"/>
                  </a:lnTo>
                  <a:lnTo>
                    <a:pt x="270" y="214"/>
                  </a:lnTo>
                  <a:lnTo>
                    <a:pt x="266" y="217"/>
                  </a:lnTo>
                  <a:lnTo>
                    <a:pt x="259" y="219"/>
                  </a:lnTo>
                  <a:lnTo>
                    <a:pt x="253" y="222"/>
                  </a:lnTo>
                  <a:lnTo>
                    <a:pt x="246" y="224"/>
                  </a:lnTo>
                  <a:lnTo>
                    <a:pt x="239" y="224"/>
                  </a:lnTo>
                  <a:lnTo>
                    <a:pt x="229" y="224"/>
                  </a:lnTo>
                  <a:lnTo>
                    <a:pt x="221" y="222"/>
                  </a:lnTo>
                  <a:lnTo>
                    <a:pt x="213" y="219"/>
                  </a:lnTo>
                  <a:lnTo>
                    <a:pt x="204" y="215"/>
                  </a:lnTo>
                  <a:lnTo>
                    <a:pt x="196" y="210"/>
                  </a:lnTo>
                  <a:lnTo>
                    <a:pt x="190" y="203"/>
                  </a:lnTo>
                  <a:lnTo>
                    <a:pt x="183" y="194"/>
                  </a:lnTo>
                  <a:lnTo>
                    <a:pt x="179" y="186"/>
                  </a:lnTo>
                  <a:lnTo>
                    <a:pt x="175" y="176"/>
                  </a:lnTo>
                  <a:lnTo>
                    <a:pt x="172" y="165"/>
                  </a:lnTo>
                  <a:lnTo>
                    <a:pt x="171" y="154"/>
                  </a:lnTo>
                  <a:lnTo>
                    <a:pt x="169" y="143"/>
                  </a:lnTo>
                  <a:lnTo>
                    <a:pt x="169" y="130"/>
                  </a:lnTo>
                  <a:lnTo>
                    <a:pt x="172" y="119"/>
                  </a:lnTo>
                  <a:lnTo>
                    <a:pt x="173" y="109"/>
                  </a:lnTo>
                  <a:lnTo>
                    <a:pt x="178" y="99"/>
                  </a:lnTo>
                  <a:lnTo>
                    <a:pt x="182" y="89"/>
                  </a:lnTo>
                  <a:lnTo>
                    <a:pt x="189" y="81"/>
                  </a:lnTo>
                  <a:lnTo>
                    <a:pt x="194" y="74"/>
                  </a:lnTo>
                  <a:lnTo>
                    <a:pt x="203" y="69"/>
                  </a:lnTo>
                  <a:lnTo>
                    <a:pt x="211" y="64"/>
                  </a:lnTo>
                  <a:lnTo>
                    <a:pt x="220" y="62"/>
                  </a:lnTo>
                  <a:lnTo>
                    <a:pt x="229" y="59"/>
                  </a:lnTo>
                  <a:lnTo>
                    <a:pt x="239" y="59"/>
                  </a:lnTo>
                  <a:lnTo>
                    <a:pt x="246" y="59"/>
                  </a:lnTo>
                  <a:lnTo>
                    <a:pt x="253" y="60"/>
                  </a:lnTo>
                  <a:lnTo>
                    <a:pt x="259" y="63"/>
                  </a:lnTo>
                  <a:lnTo>
                    <a:pt x="266" y="66"/>
                  </a:lnTo>
                  <a:lnTo>
                    <a:pt x="271" y="70"/>
                  </a:lnTo>
                  <a:lnTo>
                    <a:pt x="276" y="74"/>
                  </a:lnTo>
                  <a:lnTo>
                    <a:pt x="280" y="78"/>
                  </a:lnTo>
                  <a:lnTo>
                    <a:pt x="284" y="84"/>
                  </a:lnTo>
                  <a:lnTo>
                    <a:pt x="284" y="0"/>
                  </a:lnTo>
                  <a:lnTo>
                    <a:pt x="311" y="0"/>
                  </a:lnTo>
                  <a:lnTo>
                    <a:pt x="311" y="222"/>
                  </a:lnTo>
                  <a:lnTo>
                    <a:pt x="284" y="222"/>
                  </a:lnTo>
                  <a:close/>
                  <a:moveTo>
                    <a:pt x="197" y="143"/>
                  </a:moveTo>
                  <a:lnTo>
                    <a:pt x="199" y="155"/>
                  </a:lnTo>
                  <a:lnTo>
                    <a:pt x="200" y="166"/>
                  </a:lnTo>
                  <a:lnTo>
                    <a:pt x="204" y="176"/>
                  </a:lnTo>
                  <a:lnTo>
                    <a:pt x="210" y="184"/>
                  </a:lnTo>
                  <a:lnTo>
                    <a:pt x="217" y="191"/>
                  </a:lnTo>
                  <a:lnTo>
                    <a:pt x="224" y="196"/>
                  </a:lnTo>
                  <a:lnTo>
                    <a:pt x="232" y="197"/>
                  </a:lnTo>
                  <a:lnTo>
                    <a:pt x="241" y="198"/>
                  </a:lnTo>
                  <a:lnTo>
                    <a:pt x="249" y="197"/>
                  </a:lnTo>
                  <a:lnTo>
                    <a:pt x="257" y="196"/>
                  </a:lnTo>
                  <a:lnTo>
                    <a:pt x="264" y="191"/>
                  </a:lnTo>
                  <a:lnTo>
                    <a:pt x="271" y="186"/>
                  </a:lnTo>
                  <a:lnTo>
                    <a:pt x="277" y="177"/>
                  </a:lnTo>
                  <a:lnTo>
                    <a:pt x="281" y="168"/>
                  </a:lnTo>
                  <a:lnTo>
                    <a:pt x="283" y="157"/>
                  </a:lnTo>
                  <a:lnTo>
                    <a:pt x="284" y="144"/>
                  </a:lnTo>
                  <a:lnTo>
                    <a:pt x="283" y="130"/>
                  </a:lnTo>
                  <a:lnTo>
                    <a:pt x="281" y="117"/>
                  </a:lnTo>
                  <a:lnTo>
                    <a:pt x="277" y="108"/>
                  </a:lnTo>
                  <a:lnTo>
                    <a:pt x="271" y="99"/>
                  </a:lnTo>
                  <a:lnTo>
                    <a:pt x="264" y="92"/>
                  </a:lnTo>
                  <a:lnTo>
                    <a:pt x="257" y="88"/>
                  </a:lnTo>
                  <a:lnTo>
                    <a:pt x="249" y="87"/>
                  </a:lnTo>
                  <a:lnTo>
                    <a:pt x="239" y="85"/>
                  </a:lnTo>
                  <a:lnTo>
                    <a:pt x="231" y="87"/>
                  </a:lnTo>
                  <a:lnTo>
                    <a:pt x="222" y="88"/>
                  </a:lnTo>
                  <a:lnTo>
                    <a:pt x="215" y="92"/>
                  </a:lnTo>
                  <a:lnTo>
                    <a:pt x="208" y="99"/>
                  </a:lnTo>
                  <a:lnTo>
                    <a:pt x="203" y="106"/>
                  </a:lnTo>
                  <a:lnTo>
                    <a:pt x="200" y="116"/>
                  </a:lnTo>
                  <a:lnTo>
                    <a:pt x="197" y="129"/>
                  </a:lnTo>
                  <a:lnTo>
                    <a:pt x="197" y="143"/>
                  </a:lnTo>
                  <a:close/>
                  <a:moveTo>
                    <a:pt x="466" y="172"/>
                  </a:moveTo>
                  <a:lnTo>
                    <a:pt x="491" y="177"/>
                  </a:lnTo>
                  <a:lnTo>
                    <a:pt x="487" y="187"/>
                  </a:lnTo>
                  <a:lnTo>
                    <a:pt x="481" y="197"/>
                  </a:lnTo>
                  <a:lnTo>
                    <a:pt x="474" y="205"/>
                  </a:lnTo>
                  <a:lnTo>
                    <a:pt x="466" y="212"/>
                  </a:lnTo>
                  <a:lnTo>
                    <a:pt x="462" y="215"/>
                  </a:lnTo>
                  <a:lnTo>
                    <a:pt x="456" y="218"/>
                  </a:lnTo>
                  <a:lnTo>
                    <a:pt x="451" y="219"/>
                  </a:lnTo>
                  <a:lnTo>
                    <a:pt x="445" y="221"/>
                  </a:lnTo>
                  <a:lnTo>
                    <a:pt x="439" y="222"/>
                  </a:lnTo>
                  <a:lnTo>
                    <a:pt x="434" y="224"/>
                  </a:lnTo>
                  <a:lnTo>
                    <a:pt x="427" y="224"/>
                  </a:lnTo>
                  <a:lnTo>
                    <a:pt x="420" y="224"/>
                  </a:lnTo>
                  <a:lnTo>
                    <a:pt x="411" y="224"/>
                  </a:lnTo>
                  <a:lnTo>
                    <a:pt x="403" y="222"/>
                  </a:lnTo>
                  <a:lnTo>
                    <a:pt x="395" y="221"/>
                  </a:lnTo>
                  <a:lnTo>
                    <a:pt x="388" y="219"/>
                  </a:lnTo>
                  <a:lnTo>
                    <a:pt x="381" y="217"/>
                  </a:lnTo>
                  <a:lnTo>
                    <a:pt x="374" y="212"/>
                  </a:lnTo>
                  <a:lnTo>
                    <a:pt x="368" y="208"/>
                  </a:lnTo>
                  <a:lnTo>
                    <a:pt x="362" y="204"/>
                  </a:lnTo>
                  <a:lnTo>
                    <a:pt x="353" y="193"/>
                  </a:lnTo>
                  <a:lnTo>
                    <a:pt x="347" y="177"/>
                  </a:lnTo>
                  <a:lnTo>
                    <a:pt x="343" y="161"/>
                  </a:lnTo>
                  <a:lnTo>
                    <a:pt x="341" y="143"/>
                  </a:lnTo>
                  <a:lnTo>
                    <a:pt x="343" y="124"/>
                  </a:lnTo>
                  <a:lnTo>
                    <a:pt x="347" y="108"/>
                  </a:lnTo>
                  <a:lnTo>
                    <a:pt x="354" y="92"/>
                  </a:lnTo>
                  <a:lnTo>
                    <a:pt x="364" y="81"/>
                  </a:lnTo>
                  <a:lnTo>
                    <a:pt x="369" y="75"/>
                  </a:lnTo>
                  <a:lnTo>
                    <a:pt x="375" y="71"/>
                  </a:lnTo>
                  <a:lnTo>
                    <a:pt x="382" y="67"/>
                  </a:lnTo>
                  <a:lnTo>
                    <a:pt x="388" y="64"/>
                  </a:lnTo>
                  <a:lnTo>
                    <a:pt x="395" y="62"/>
                  </a:lnTo>
                  <a:lnTo>
                    <a:pt x="403" y="60"/>
                  </a:lnTo>
                  <a:lnTo>
                    <a:pt x="410" y="59"/>
                  </a:lnTo>
                  <a:lnTo>
                    <a:pt x="418" y="59"/>
                  </a:lnTo>
                  <a:lnTo>
                    <a:pt x="427" y="59"/>
                  </a:lnTo>
                  <a:lnTo>
                    <a:pt x="434" y="60"/>
                  </a:lnTo>
                  <a:lnTo>
                    <a:pt x="441" y="62"/>
                  </a:lnTo>
                  <a:lnTo>
                    <a:pt x="448" y="64"/>
                  </a:lnTo>
                  <a:lnTo>
                    <a:pt x="455" y="67"/>
                  </a:lnTo>
                  <a:lnTo>
                    <a:pt x="460" y="70"/>
                  </a:lnTo>
                  <a:lnTo>
                    <a:pt x="466" y="74"/>
                  </a:lnTo>
                  <a:lnTo>
                    <a:pt x="472" y="80"/>
                  </a:lnTo>
                  <a:lnTo>
                    <a:pt x="481" y="91"/>
                  </a:lnTo>
                  <a:lnTo>
                    <a:pt x="487" y="106"/>
                  </a:lnTo>
                  <a:lnTo>
                    <a:pt x="491" y="123"/>
                  </a:lnTo>
                  <a:lnTo>
                    <a:pt x="493" y="141"/>
                  </a:lnTo>
                  <a:lnTo>
                    <a:pt x="493" y="143"/>
                  </a:lnTo>
                  <a:lnTo>
                    <a:pt x="493" y="144"/>
                  </a:lnTo>
                  <a:lnTo>
                    <a:pt x="493" y="147"/>
                  </a:lnTo>
                  <a:lnTo>
                    <a:pt x="493" y="148"/>
                  </a:lnTo>
                  <a:lnTo>
                    <a:pt x="369" y="148"/>
                  </a:lnTo>
                  <a:lnTo>
                    <a:pt x="371" y="159"/>
                  </a:lnTo>
                  <a:lnTo>
                    <a:pt x="374" y="169"/>
                  </a:lnTo>
                  <a:lnTo>
                    <a:pt x="378" y="179"/>
                  </a:lnTo>
                  <a:lnTo>
                    <a:pt x="385" y="186"/>
                  </a:lnTo>
                  <a:lnTo>
                    <a:pt x="392" y="191"/>
                  </a:lnTo>
                  <a:lnTo>
                    <a:pt x="400" y="196"/>
                  </a:lnTo>
                  <a:lnTo>
                    <a:pt x="410" y="197"/>
                  </a:lnTo>
                  <a:lnTo>
                    <a:pt x="420" y="198"/>
                  </a:lnTo>
                  <a:lnTo>
                    <a:pt x="428" y="198"/>
                  </a:lnTo>
                  <a:lnTo>
                    <a:pt x="435" y="197"/>
                  </a:lnTo>
                  <a:lnTo>
                    <a:pt x="441" y="196"/>
                  </a:lnTo>
                  <a:lnTo>
                    <a:pt x="448" y="193"/>
                  </a:lnTo>
                  <a:lnTo>
                    <a:pt x="453" y="189"/>
                  </a:lnTo>
                  <a:lnTo>
                    <a:pt x="458" y="184"/>
                  </a:lnTo>
                  <a:lnTo>
                    <a:pt x="462" y="179"/>
                  </a:lnTo>
                  <a:lnTo>
                    <a:pt x="466" y="172"/>
                  </a:lnTo>
                  <a:close/>
                  <a:moveTo>
                    <a:pt x="369" y="122"/>
                  </a:moveTo>
                  <a:lnTo>
                    <a:pt x="466" y="122"/>
                  </a:lnTo>
                  <a:lnTo>
                    <a:pt x="465" y="113"/>
                  </a:lnTo>
                  <a:lnTo>
                    <a:pt x="462" y="108"/>
                  </a:lnTo>
                  <a:lnTo>
                    <a:pt x="459" y="102"/>
                  </a:lnTo>
                  <a:lnTo>
                    <a:pt x="455" y="98"/>
                  </a:lnTo>
                  <a:lnTo>
                    <a:pt x="446" y="92"/>
                  </a:lnTo>
                  <a:lnTo>
                    <a:pt x="438" y="88"/>
                  </a:lnTo>
                  <a:lnTo>
                    <a:pt x="428" y="87"/>
                  </a:lnTo>
                  <a:lnTo>
                    <a:pt x="418" y="85"/>
                  </a:lnTo>
                  <a:lnTo>
                    <a:pt x="409" y="85"/>
                  </a:lnTo>
                  <a:lnTo>
                    <a:pt x="399" y="88"/>
                  </a:lnTo>
                  <a:lnTo>
                    <a:pt x="390" y="91"/>
                  </a:lnTo>
                  <a:lnTo>
                    <a:pt x="383" y="95"/>
                  </a:lnTo>
                  <a:lnTo>
                    <a:pt x="378" y="101"/>
                  </a:lnTo>
                  <a:lnTo>
                    <a:pt x="374" y="106"/>
                  </a:lnTo>
                  <a:lnTo>
                    <a:pt x="371" y="113"/>
                  </a:lnTo>
                  <a:lnTo>
                    <a:pt x="369" y="122"/>
                  </a:lnTo>
                  <a:close/>
                  <a:moveTo>
                    <a:pt x="526" y="222"/>
                  </a:moveTo>
                  <a:lnTo>
                    <a:pt x="526" y="60"/>
                  </a:lnTo>
                  <a:lnTo>
                    <a:pt x="549" y="60"/>
                  </a:lnTo>
                  <a:lnTo>
                    <a:pt x="549" y="85"/>
                  </a:lnTo>
                  <a:lnTo>
                    <a:pt x="553" y="78"/>
                  </a:lnTo>
                  <a:lnTo>
                    <a:pt x="558" y="71"/>
                  </a:lnTo>
                  <a:lnTo>
                    <a:pt x="563" y="67"/>
                  </a:lnTo>
                  <a:lnTo>
                    <a:pt x="567" y="63"/>
                  </a:lnTo>
                  <a:lnTo>
                    <a:pt x="571" y="62"/>
                  </a:lnTo>
                  <a:lnTo>
                    <a:pt x="575" y="60"/>
                  </a:lnTo>
                  <a:lnTo>
                    <a:pt x="579" y="59"/>
                  </a:lnTo>
                  <a:lnTo>
                    <a:pt x="585" y="59"/>
                  </a:lnTo>
                  <a:lnTo>
                    <a:pt x="592" y="59"/>
                  </a:lnTo>
                  <a:lnTo>
                    <a:pt x="599" y="60"/>
                  </a:lnTo>
                  <a:lnTo>
                    <a:pt x="607" y="63"/>
                  </a:lnTo>
                  <a:lnTo>
                    <a:pt x="614" y="66"/>
                  </a:lnTo>
                  <a:lnTo>
                    <a:pt x="605" y="91"/>
                  </a:lnTo>
                  <a:lnTo>
                    <a:pt x="599" y="88"/>
                  </a:lnTo>
                  <a:lnTo>
                    <a:pt x="595" y="87"/>
                  </a:lnTo>
                  <a:lnTo>
                    <a:pt x="589" y="85"/>
                  </a:lnTo>
                  <a:lnTo>
                    <a:pt x="584" y="85"/>
                  </a:lnTo>
                  <a:lnTo>
                    <a:pt x="579" y="85"/>
                  </a:lnTo>
                  <a:lnTo>
                    <a:pt x="575" y="87"/>
                  </a:lnTo>
                  <a:lnTo>
                    <a:pt x="571" y="88"/>
                  </a:lnTo>
                  <a:lnTo>
                    <a:pt x="568" y="91"/>
                  </a:lnTo>
                  <a:lnTo>
                    <a:pt x="564" y="94"/>
                  </a:lnTo>
                  <a:lnTo>
                    <a:pt x="561" y="96"/>
                  </a:lnTo>
                  <a:lnTo>
                    <a:pt x="560" y="101"/>
                  </a:lnTo>
                  <a:lnTo>
                    <a:pt x="557" y="105"/>
                  </a:lnTo>
                  <a:lnTo>
                    <a:pt x="556" y="112"/>
                  </a:lnTo>
                  <a:lnTo>
                    <a:pt x="554" y="120"/>
                  </a:lnTo>
                  <a:lnTo>
                    <a:pt x="553" y="129"/>
                  </a:lnTo>
                  <a:lnTo>
                    <a:pt x="553" y="137"/>
                  </a:lnTo>
                  <a:lnTo>
                    <a:pt x="553" y="222"/>
                  </a:lnTo>
                  <a:lnTo>
                    <a:pt x="526"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39" name="Freeform 11"/>
            <p:cNvSpPr>
              <a:spLocks noEditPoints="1"/>
            </p:cNvSpPr>
            <p:nvPr/>
          </p:nvSpPr>
          <p:spPr bwMode="auto">
            <a:xfrm>
              <a:off x="1895" y="968"/>
              <a:ext cx="373" cy="179"/>
            </a:xfrm>
            <a:custGeom>
              <a:avLst/>
              <a:gdLst>
                <a:gd name="T0" fmla="*/ 135 w 1119"/>
                <a:gd name="T1" fmla="*/ 222 h 537"/>
                <a:gd name="T2" fmla="*/ 58 w 1119"/>
                <a:gd name="T3" fmla="*/ 219 h 537"/>
                <a:gd name="T4" fmla="*/ 0 w 1119"/>
                <a:gd name="T5" fmla="*/ 113 h 537"/>
                <a:gd name="T6" fmla="*/ 63 w 1119"/>
                <a:gd name="T7" fmla="*/ 7 h 537"/>
                <a:gd name="T8" fmla="*/ 133 w 1119"/>
                <a:gd name="T9" fmla="*/ 4 h 537"/>
                <a:gd name="T10" fmla="*/ 156 w 1119"/>
                <a:gd name="T11" fmla="*/ 62 h 537"/>
                <a:gd name="T12" fmla="*/ 84 w 1119"/>
                <a:gd name="T13" fmla="*/ 28 h 537"/>
                <a:gd name="T14" fmla="*/ 34 w 1119"/>
                <a:gd name="T15" fmla="*/ 81 h 537"/>
                <a:gd name="T16" fmla="*/ 55 w 1119"/>
                <a:gd name="T17" fmla="*/ 186 h 537"/>
                <a:gd name="T18" fmla="*/ 150 w 1119"/>
                <a:gd name="T19" fmla="*/ 180 h 537"/>
                <a:gd name="T20" fmla="*/ 273 w 1119"/>
                <a:gd name="T21" fmla="*/ 71 h 537"/>
                <a:gd name="T22" fmla="*/ 342 w 1119"/>
                <a:gd name="T23" fmla="*/ 73 h 537"/>
                <a:gd name="T24" fmla="*/ 334 w 1119"/>
                <a:gd name="T25" fmla="*/ 126 h 537"/>
                <a:gd name="T26" fmla="*/ 289 w 1119"/>
                <a:gd name="T27" fmla="*/ 90 h 537"/>
                <a:gd name="T28" fmla="*/ 258 w 1119"/>
                <a:gd name="T29" fmla="*/ 140 h 537"/>
                <a:gd name="T30" fmla="*/ 457 w 1119"/>
                <a:gd name="T31" fmla="*/ 226 h 537"/>
                <a:gd name="T32" fmla="*/ 394 w 1119"/>
                <a:gd name="T33" fmla="*/ 178 h 537"/>
                <a:gd name="T34" fmla="*/ 428 w 1119"/>
                <a:gd name="T35" fmla="*/ 140 h 537"/>
                <a:gd name="T36" fmla="*/ 492 w 1119"/>
                <a:gd name="T37" fmla="*/ 129 h 537"/>
                <a:gd name="T38" fmla="*/ 502 w 1119"/>
                <a:gd name="T39" fmla="*/ 101 h 537"/>
                <a:gd name="T40" fmla="*/ 435 w 1119"/>
                <a:gd name="T41" fmla="*/ 98 h 537"/>
                <a:gd name="T42" fmla="*/ 422 w 1119"/>
                <a:gd name="T43" fmla="*/ 73 h 537"/>
                <a:gd name="T44" fmla="*/ 506 w 1119"/>
                <a:gd name="T45" fmla="*/ 66 h 537"/>
                <a:gd name="T46" fmla="*/ 535 w 1119"/>
                <a:gd name="T47" fmla="*/ 106 h 537"/>
                <a:gd name="T48" fmla="*/ 541 w 1119"/>
                <a:gd name="T49" fmla="*/ 219 h 537"/>
                <a:gd name="T50" fmla="*/ 492 w 1119"/>
                <a:gd name="T51" fmla="*/ 154 h 537"/>
                <a:gd name="T52" fmla="*/ 433 w 1119"/>
                <a:gd name="T53" fmla="*/ 165 h 537"/>
                <a:gd name="T54" fmla="*/ 425 w 1119"/>
                <a:gd name="T55" fmla="*/ 193 h 537"/>
                <a:gd name="T56" fmla="*/ 488 w 1119"/>
                <a:gd name="T57" fmla="*/ 193 h 537"/>
                <a:gd name="T58" fmla="*/ 576 w 1119"/>
                <a:gd name="T59" fmla="*/ 63 h 537"/>
                <a:gd name="T60" fmla="*/ 652 w 1119"/>
                <a:gd name="T61" fmla="*/ 62 h 537"/>
                <a:gd name="T62" fmla="*/ 701 w 1119"/>
                <a:gd name="T63" fmla="*/ 90 h 537"/>
                <a:gd name="T64" fmla="*/ 678 w 1119"/>
                <a:gd name="T65" fmla="*/ 122 h 537"/>
                <a:gd name="T66" fmla="*/ 650 w 1119"/>
                <a:gd name="T67" fmla="*/ 88 h 537"/>
                <a:gd name="T68" fmla="*/ 603 w 1119"/>
                <a:gd name="T69" fmla="*/ 225 h 537"/>
                <a:gd name="T70" fmla="*/ 801 w 1119"/>
                <a:gd name="T71" fmla="*/ 66 h 537"/>
                <a:gd name="T72" fmla="*/ 864 w 1119"/>
                <a:gd name="T73" fmla="*/ 76 h 537"/>
                <a:gd name="T74" fmla="*/ 877 w 1119"/>
                <a:gd name="T75" fmla="*/ 225 h 537"/>
                <a:gd name="T76" fmla="*/ 836 w 1119"/>
                <a:gd name="T77" fmla="*/ 92 h 537"/>
                <a:gd name="T78" fmla="*/ 778 w 1119"/>
                <a:gd name="T79" fmla="*/ 115 h 537"/>
                <a:gd name="T80" fmla="*/ 1032 w 1119"/>
                <a:gd name="T81" fmla="*/ 215 h 537"/>
                <a:gd name="T82" fmla="*/ 969 w 1119"/>
                <a:gd name="T83" fmla="*/ 225 h 537"/>
                <a:gd name="T84" fmla="*/ 908 w 1119"/>
                <a:gd name="T85" fmla="*/ 145 h 537"/>
                <a:gd name="T86" fmla="*/ 969 w 1119"/>
                <a:gd name="T87" fmla="*/ 63 h 537"/>
                <a:gd name="T88" fmla="*/ 1038 w 1119"/>
                <a:gd name="T89" fmla="*/ 83 h 537"/>
                <a:gd name="T90" fmla="*/ 937 w 1119"/>
                <a:gd name="T91" fmla="*/ 162 h 537"/>
                <a:gd name="T92" fmla="*/ 1007 w 1119"/>
                <a:gd name="T93" fmla="*/ 198 h 537"/>
                <a:gd name="T94" fmla="*/ 1025 w 1119"/>
                <a:gd name="T95" fmla="*/ 105 h 537"/>
                <a:gd name="T96" fmla="*/ 944 w 1119"/>
                <a:gd name="T97" fmla="*/ 103 h 537"/>
                <a:gd name="T98" fmla="*/ 351 w 1119"/>
                <a:gd name="T99" fmla="*/ 464 h 537"/>
                <a:gd name="T100" fmla="*/ 276 w 1119"/>
                <a:gd name="T101" fmla="*/ 535 h 537"/>
                <a:gd name="T102" fmla="*/ 201 w 1119"/>
                <a:gd name="T103" fmla="*/ 524 h 537"/>
                <a:gd name="T104" fmla="*/ 159 w 1119"/>
                <a:gd name="T105" fmla="*/ 391 h 537"/>
                <a:gd name="T106" fmla="*/ 231 w 1119"/>
                <a:gd name="T107" fmla="*/ 313 h 537"/>
                <a:gd name="T108" fmla="*/ 302 w 1119"/>
                <a:gd name="T109" fmla="*/ 320 h 537"/>
                <a:gd name="T110" fmla="*/ 300 w 1119"/>
                <a:gd name="T111" fmla="*/ 354 h 537"/>
                <a:gd name="T112" fmla="*/ 230 w 1119"/>
                <a:gd name="T113" fmla="*/ 342 h 537"/>
                <a:gd name="T114" fmla="*/ 185 w 1119"/>
                <a:gd name="T115" fmla="*/ 412 h 537"/>
                <a:gd name="T116" fmla="*/ 227 w 1119"/>
                <a:gd name="T117" fmla="*/ 506 h 537"/>
                <a:gd name="T118" fmla="*/ 317 w 1119"/>
                <a:gd name="T119" fmla="*/ 47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9" h="537">
                  <a:moveTo>
                    <a:pt x="166" y="147"/>
                  </a:moveTo>
                  <a:lnTo>
                    <a:pt x="195" y="154"/>
                  </a:lnTo>
                  <a:lnTo>
                    <a:pt x="189" y="171"/>
                  </a:lnTo>
                  <a:lnTo>
                    <a:pt x="181" y="186"/>
                  </a:lnTo>
                  <a:lnTo>
                    <a:pt x="173" y="198"/>
                  </a:lnTo>
                  <a:lnTo>
                    <a:pt x="161" y="210"/>
                  </a:lnTo>
                  <a:lnTo>
                    <a:pt x="156" y="214"/>
                  </a:lnTo>
                  <a:lnTo>
                    <a:pt x="149" y="218"/>
                  </a:lnTo>
                  <a:lnTo>
                    <a:pt x="142" y="221"/>
                  </a:lnTo>
                  <a:lnTo>
                    <a:pt x="135" y="222"/>
                  </a:lnTo>
                  <a:lnTo>
                    <a:pt x="128" y="225"/>
                  </a:lnTo>
                  <a:lnTo>
                    <a:pt x="121" y="225"/>
                  </a:lnTo>
                  <a:lnTo>
                    <a:pt x="112" y="226"/>
                  </a:lnTo>
                  <a:lnTo>
                    <a:pt x="104" y="226"/>
                  </a:lnTo>
                  <a:lnTo>
                    <a:pt x="96" y="226"/>
                  </a:lnTo>
                  <a:lnTo>
                    <a:pt x="87" y="226"/>
                  </a:lnTo>
                  <a:lnTo>
                    <a:pt x="79" y="225"/>
                  </a:lnTo>
                  <a:lnTo>
                    <a:pt x="72" y="224"/>
                  </a:lnTo>
                  <a:lnTo>
                    <a:pt x="65" y="222"/>
                  </a:lnTo>
                  <a:lnTo>
                    <a:pt x="58" y="219"/>
                  </a:lnTo>
                  <a:lnTo>
                    <a:pt x="51" y="217"/>
                  </a:lnTo>
                  <a:lnTo>
                    <a:pt x="45" y="214"/>
                  </a:lnTo>
                  <a:lnTo>
                    <a:pt x="35" y="205"/>
                  </a:lnTo>
                  <a:lnTo>
                    <a:pt x="27" y="196"/>
                  </a:lnTo>
                  <a:lnTo>
                    <a:pt x="19" y="185"/>
                  </a:lnTo>
                  <a:lnTo>
                    <a:pt x="12" y="172"/>
                  </a:lnTo>
                  <a:lnTo>
                    <a:pt x="7" y="158"/>
                  </a:lnTo>
                  <a:lnTo>
                    <a:pt x="3" y="144"/>
                  </a:lnTo>
                  <a:lnTo>
                    <a:pt x="2" y="129"/>
                  </a:lnTo>
                  <a:lnTo>
                    <a:pt x="0" y="113"/>
                  </a:lnTo>
                  <a:lnTo>
                    <a:pt x="2" y="96"/>
                  </a:lnTo>
                  <a:lnTo>
                    <a:pt x="3" y="81"/>
                  </a:lnTo>
                  <a:lnTo>
                    <a:pt x="7" y="66"/>
                  </a:lnTo>
                  <a:lnTo>
                    <a:pt x="13" y="53"/>
                  </a:lnTo>
                  <a:lnTo>
                    <a:pt x="20" y="41"/>
                  </a:lnTo>
                  <a:lnTo>
                    <a:pt x="28" y="29"/>
                  </a:lnTo>
                  <a:lnTo>
                    <a:pt x="40" y="21"/>
                  </a:lnTo>
                  <a:lnTo>
                    <a:pt x="51" y="14"/>
                  </a:lnTo>
                  <a:lnTo>
                    <a:pt x="56" y="11"/>
                  </a:lnTo>
                  <a:lnTo>
                    <a:pt x="63" y="7"/>
                  </a:lnTo>
                  <a:lnTo>
                    <a:pt x="69" y="6"/>
                  </a:lnTo>
                  <a:lnTo>
                    <a:pt x="76" y="3"/>
                  </a:lnTo>
                  <a:lnTo>
                    <a:pt x="83" y="1"/>
                  </a:lnTo>
                  <a:lnTo>
                    <a:pt x="90" y="1"/>
                  </a:lnTo>
                  <a:lnTo>
                    <a:pt x="97" y="0"/>
                  </a:lnTo>
                  <a:lnTo>
                    <a:pt x="104" y="0"/>
                  </a:lnTo>
                  <a:lnTo>
                    <a:pt x="112" y="0"/>
                  </a:lnTo>
                  <a:lnTo>
                    <a:pt x="119" y="1"/>
                  </a:lnTo>
                  <a:lnTo>
                    <a:pt x="126" y="3"/>
                  </a:lnTo>
                  <a:lnTo>
                    <a:pt x="133" y="4"/>
                  </a:lnTo>
                  <a:lnTo>
                    <a:pt x="140" y="7"/>
                  </a:lnTo>
                  <a:lnTo>
                    <a:pt x="146" y="10"/>
                  </a:lnTo>
                  <a:lnTo>
                    <a:pt x="153" y="13"/>
                  </a:lnTo>
                  <a:lnTo>
                    <a:pt x="159" y="17"/>
                  </a:lnTo>
                  <a:lnTo>
                    <a:pt x="168" y="27"/>
                  </a:lnTo>
                  <a:lnTo>
                    <a:pt x="177" y="38"/>
                  </a:lnTo>
                  <a:lnTo>
                    <a:pt x="184" y="50"/>
                  </a:lnTo>
                  <a:lnTo>
                    <a:pt x="189" y="66"/>
                  </a:lnTo>
                  <a:lnTo>
                    <a:pt x="160" y="73"/>
                  </a:lnTo>
                  <a:lnTo>
                    <a:pt x="156" y="62"/>
                  </a:lnTo>
                  <a:lnTo>
                    <a:pt x="152" y="52"/>
                  </a:lnTo>
                  <a:lnTo>
                    <a:pt x="145" y="43"/>
                  </a:lnTo>
                  <a:lnTo>
                    <a:pt x="139" y="38"/>
                  </a:lnTo>
                  <a:lnTo>
                    <a:pt x="131" y="34"/>
                  </a:lnTo>
                  <a:lnTo>
                    <a:pt x="122" y="29"/>
                  </a:lnTo>
                  <a:lnTo>
                    <a:pt x="112" y="28"/>
                  </a:lnTo>
                  <a:lnTo>
                    <a:pt x="103" y="27"/>
                  </a:lnTo>
                  <a:lnTo>
                    <a:pt x="97" y="27"/>
                  </a:lnTo>
                  <a:lnTo>
                    <a:pt x="90" y="28"/>
                  </a:lnTo>
                  <a:lnTo>
                    <a:pt x="84" y="28"/>
                  </a:lnTo>
                  <a:lnTo>
                    <a:pt x="80" y="29"/>
                  </a:lnTo>
                  <a:lnTo>
                    <a:pt x="75" y="32"/>
                  </a:lnTo>
                  <a:lnTo>
                    <a:pt x="69" y="34"/>
                  </a:lnTo>
                  <a:lnTo>
                    <a:pt x="65" y="36"/>
                  </a:lnTo>
                  <a:lnTo>
                    <a:pt x="61" y="39"/>
                  </a:lnTo>
                  <a:lnTo>
                    <a:pt x="52" y="45"/>
                  </a:lnTo>
                  <a:lnTo>
                    <a:pt x="47" y="53"/>
                  </a:lnTo>
                  <a:lnTo>
                    <a:pt x="41" y="62"/>
                  </a:lnTo>
                  <a:lnTo>
                    <a:pt x="37" y="71"/>
                  </a:lnTo>
                  <a:lnTo>
                    <a:pt x="34" y="81"/>
                  </a:lnTo>
                  <a:lnTo>
                    <a:pt x="31" y="91"/>
                  </a:lnTo>
                  <a:lnTo>
                    <a:pt x="30" y="102"/>
                  </a:lnTo>
                  <a:lnTo>
                    <a:pt x="30" y="113"/>
                  </a:lnTo>
                  <a:lnTo>
                    <a:pt x="30" y="126"/>
                  </a:lnTo>
                  <a:lnTo>
                    <a:pt x="33" y="138"/>
                  </a:lnTo>
                  <a:lnTo>
                    <a:pt x="34" y="150"/>
                  </a:lnTo>
                  <a:lnTo>
                    <a:pt x="38" y="161"/>
                  </a:lnTo>
                  <a:lnTo>
                    <a:pt x="42" y="171"/>
                  </a:lnTo>
                  <a:lnTo>
                    <a:pt x="48" y="179"/>
                  </a:lnTo>
                  <a:lnTo>
                    <a:pt x="55" y="186"/>
                  </a:lnTo>
                  <a:lnTo>
                    <a:pt x="63" y="192"/>
                  </a:lnTo>
                  <a:lnTo>
                    <a:pt x="72" y="196"/>
                  </a:lnTo>
                  <a:lnTo>
                    <a:pt x="82" y="198"/>
                  </a:lnTo>
                  <a:lnTo>
                    <a:pt x="91" y="201"/>
                  </a:lnTo>
                  <a:lnTo>
                    <a:pt x="101" y="201"/>
                  </a:lnTo>
                  <a:lnTo>
                    <a:pt x="112" y="200"/>
                  </a:lnTo>
                  <a:lnTo>
                    <a:pt x="124" y="198"/>
                  </a:lnTo>
                  <a:lnTo>
                    <a:pt x="133" y="194"/>
                  </a:lnTo>
                  <a:lnTo>
                    <a:pt x="142" y="187"/>
                  </a:lnTo>
                  <a:lnTo>
                    <a:pt x="150" y="180"/>
                  </a:lnTo>
                  <a:lnTo>
                    <a:pt x="156" y="171"/>
                  </a:lnTo>
                  <a:lnTo>
                    <a:pt x="161" y="159"/>
                  </a:lnTo>
                  <a:lnTo>
                    <a:pt x="166" y="147"/>
                  </a:lnTo>
                  <a:close/>
                  <a:moveTo>
                    <a:pt x="231" y="225"/>
                  </a:moveTo>
                  <a:lnTo>
                    <a:pt x="231" y="3"/>
                  </a:lnTo>
                  <a:lnTo>
                    <a:pt x="258" y="3"/>
                  </a:lnTo>
                  <a:lnTo>
                    <a:pt x="258" y="87"/>
                  </a:lnTo>
                  <a:lnTo>
                    <a:pt x="262" y="81"/>
                  </a:lnTo>
                  <a:lnTo>
                    <a:pt x="268" y="76"/>
                  </a:lnTo>
                  <a:lnTo>
                    <a:pt x="273" y="71"/>
                  </a:lnTo>
                  <a:lnTo>
                    <a:pt x="279" y="67"/>
                  </a:lnTo>
                  <a:lnTo>
                    <a:pt x="285" y="66"/>
                  </a:lnTo>
                  <a:lnTo>
                    <a:pt x="292" y="63"/>
                  </a:lnTo>
                  <a:lnTo>
                    <a:pt x="299" y="62"/>
                  </a:lnTo>
                  <a:lnTo>
                    <a:pt x="306" y="62"/>
                  </a:lnTo>
                  <a:lnTo>
                    <a:pt x="314" y="62"/>
                  </a:lnTo>
                  <a:lnTo>
                    <a:pt x="323" y="63"/>
                  </a:lnTo>
                  <a:lnTo>
                    <a:pt x="330" y="66"/>
                  </a:lnTo>
                  <a:lnTo>
                    <a:pt x="337" y="69"/>
                  </a:lnTo>
                  <a:lnTo>
                    <a:pt x="342" y="73"/>
                  </a:lnTo>
                  <a:lnTo>
                    <a:pt x="348" y="77"/>
                  </a:lnTo>
                  <a:lnTo>
                    <a:pt x="352" y="83"/>
                  </a:lnTo>
                  <a:lnTo>
                    <a:pt x="355" y="88"/>
                  </a:lnTo>
                  <a:lnTo>
                    <a:pt x="358" y="94"/>
                  </a:lnTo>
                  <a:lnTo>
                    <a:pt x="359" y="102"/>
                  </a:lnTo>
                  <a:lnTo>
                    <a:pt x="360" y="112"/>
                  </a:lnTo>
                  <a:lnTo>
                    <a:pt x="360" y="123"/>
                  </a:lnTo>
                  <a:lnTo>
                    <a:pt x="360" y="225"/>
                  </a:lnTo>
                  <a:lnTo>
                    <a:pt x="334" y="225"/>
                  </a:lnTo>
                  <a:lnTo>
                    <a:pt x="334" y="126"/>
                  </a:lnTo>
                  <a:lnTo>
                    <a:pt x="334" y="117"/>
                  </a:lnTo>
                  <a:lnTo>
                    <a:pt x="332" y="109"/>
                  </a:lnTo>
                  <a:lnTo>
                    <a:pt x="330" y="102"/>
                  </a:lnTo>
                  <a:lnTo>
                    <a:pt x="325" y="96"/>
                  </a:lnTo>
                  <a:lnTo>
                    <a:pt x="321" y="92"/>
                  </a:lnTo>
                  <a:lnTo>
                    <a:pt x="316" y="90"/>
                  </a:lnTo>
                  <a:lnTo>
                    <a:pt x="309" y="88"/>
                  </a:lnTo>
                  <a:lnTo>
                    <a:pt x="300" y="88"/>
                  </a:lnTo>
                  <a:lnTo>
                    <a:pt x="295" y="88"/>
                  </a:lnTo>
                  <a:lnTo>
                    <a:pt x="289" y="90"/>
                  </a:lnTo>
                  <a:lnTo>
                    <a:pt x="283" y="91"/>
                  </a:lnTo>
                  <a:lnTo>
                    <a:pt x="278" y="94"/>
                  </a:lnTo>
                  <a:lnTo>
                    <a:pt x="272" y="96"/>
                  </a:lnTo>
                  <a:lnTo>
                    <a:pt x="268" y="101"/>
                  </a:lnTo>
                  <a:lnTo>
                    <a:pt x="265" y="105"/>
                  </a:lnTo>
                  <a:lnTo>
                    <a:pt x="262" y="110"/>
                  </a:lnTo>
                  <a:lnTo>
                    <a:pt x="261" y="116"/>
                  </a:lnTo>
                  <a:lnTo>
                    <a:pt x="259" y="123"/>
                  </a:lnTo>
                  <a:lnTo>
                    <a:pt x="258" y="131"/>
                  </a:lnTo>
                  <a:lnTo>
                    <a:pt x="258" y="140"/>
                  </a:lnTo>
                  <a:lnTo>
                    <a:pt x="258" y="225"/>
                  </a:lnTo>
                  <a:lnTo>
                    <a:pt x="231" y="225"/>
                  </a:lnTo>
                  <a:close/>
                  <a:moveTo>
                    <a:pt x="509" y="207"/>
                  </a:moveTo>
                  <a:lnTo>
                    <a:pt x="500" y="212"/>
                  </a:lnTo>
                  <a:lnTo>
                    <a:pt x="493" y="217"/>
                  </a:lnTo>
                  <a:lnTo>
                    <a:pt x="485" y="221"/>
                  </a:lnTo>
                  <a:lnTo>
                    <a:pt x="478" y="224"/>
                  </a:lnTo>
                  <a:lnTo>
                    <a:pt x="471" y="225"/>
                  </a:lnTo>
                  <a:lnTo>
                    <a:pt x="464" y="225"/>
                  </a:lnTo>
                  <a:lnTo>
                    <a:pt x="457" y="226"/>
                  </a:lnTo>
                  <a:lnTo>
                    <a:pt x="449" y="226"/>
                  </a:lnTo>
                  <a:lnTo>
                    <a:pt x="436" y="226"/>
                  </a:lnTo>
                  <a:lnTo>
                    <a:pt x="426" y="224"/>
                  </a:lnTo>
                  <a:lnTo>
                    <a:pt x="416" y="221"/>
                  </a:lnTo>
                  <a:lnTo>
                    <a:pt x="408" y="215"/>
                  </a:lnTo>
                  <a:lnTo>
                    <a:pt x="402" y="208"/>
                  </a:lnTo>
                  <a:lnTo>
                    <a:pt x="398" y="201"/>
                  </a:lnTo>
                  <a:lnTo>
                    <a:pt x="395" y="193"/>
                  </a:lnTo>
                  <a:lnTo>
                    <a:pt x="394" y="183"/>
                  </a:lnTo>
                  <a:lnTo>
                    <a:pt x="394" y="178"/>
                  </a:lnTo>
                  <a:lnTo>
                    <a:pt x="395" y="172"/>
                  </a:lnTo>
                  <a:lnTo>
                    <a:pt x="397" y="166"/>
                  </a:lnTo>
                  <a:lnTo>
                    <a:pt x="400" y="162"/>
                  </a:lnTo>
                  <a:lnTo>
                    <a:pt x="402" y="157"/>
                  </a:lnTo>
                  <a:lnTo>
                    <a:pt x="405" y="152"/>
                  </a:lnTo>
                  <a:lnTo>
                    <a:pt x="409" y="150"/>
                  </a:lnTo>
                  <a:lnTo>
                    <a:pt x="414" y="147"/>
                  </a:lnTo>
                  <a:lnTo>
                    <a:pt x="418" y="144"/>
                  </a:lnTo>
                  <a:lnTo>
                    <a:pt x="423" y="141"/>
                  </a:lnTo>
                  <a:lnTo>
                    <a:pt x="428" y="140"/>
                  </a:lnTo>
                  <a:lnTo>
                    <a:pt x="433" y="137"/>
                  </a:lnTo>
                  <a:lnTo>
                    <a:pt x="437" y="136"/>
                  </a:lnTo>
                  <a:lnTo>
                    <a:pt x="443" y="134"/>
                  </a:lnTo>
                  <a:lnTo>
                    <a:pt x="450" y="134"/>
                  </a:lnTo>
                  <a:lnTo>
                    <a:pt x="457" y="133"/>
                  </a:lnTo>
                  <a:lnTo>
                    <a:pt x="465" y="133"/>
                  </a:lnTo>
                  <a:lnTo>
                    <a:pt x="472" y="131"/>
                  </a:lnTo>
                  <a:lnTo>
                    <a:pt x="479" y="130"/>
                  </a:lnTo>
                  <a:lnTo>
                    <a:pt x="486" y="129"/>
                  </a:lnTo>
                  <a:lnTo>
                    <a:pt x="492" y="129"/>
                  </a:lnTo>
                  <a:lnTo>
                    <a:pt x="496" y="127"/>
                  </a:lnTo>
                  <a:lnTo>
                    <a:pt x="502" y="126"/>
                  </a:lnTo>
                  <a:lnTo>
                    <a:pt x="506" y="124"/>
                  </a:lnTo>
                  <a:lnTo>
                    <a:pt x="506" y="122"/>
                  </a:lnTo>
                  <a:lnTo>
                    <a:pt x="506" y="120"/>
                  </a:lnTo>
                  <a:lnTo>
                    <a:pt x="506" y="119"/>
                  </a:lnTo>
                  <a:lnTo>
                    <a:pt x="506" y="117"/>
                  </a:lnTo>
                  <a:lnTo>
                    <a:pt x="506" y="110"/>
                  </a:lnTo>
                  <a:lnTo>
                    <a:pt x="505" y="105"/>
                  </a:lnTo>
                  <a:lnTo>
                    <a:pt x="502" y="101"/>
                  </a:lnTo>
                  <a:lnTo>
                    <a:pt x="498" y="96"/>
                  </a:lnTo>
                  <a:lnTo>
                    <a:pt x="492" y="92"/>
                  </a:lnTo>
                  <a:lnTo>
                    <a:pt x="485" y="90"/>
                  </a:lnTo>
                  <a:lnTo>
                    <a:pt x="477" y="88"/>
                  </a:lnTo>
                  <a:lnTo>
                    <a:pt x="467" y="88"/>
                  </a:lnTo>
                  <a:lnTo>
                    <a:pt x="458" y="88"/>
                  </a:lnTo>
                  <a:lnTo>
                    <a:pt x="451" y="90"/>
                  </a:lnTo>
                  <a:lnTo>
                    <a:pt x="444" y="91"/>
                  </a:lnTo>
                  <a:lnTo>
                    <a:pt x="439" y="94"/>
                  </a:lnTo>
                  <a:lnTo>
                    <a:pt x="435" y="98"/>
                  </a:lnTo>
                  <a:lnTo>
                    <a:pt x="432" y="102"/>
                  </a:lnTo>
                  <a:lnTo>
                    <a:pt x="429" y="108"/>
                  </a:lnTo>
                  <a:lnTo>
                    <a:pt x="426" y="115"/>
                  </a:lnTo>
                  <a:lnTo>
                    <a:pt x="400" y="109"/>
                  </a:lnTo>
                  <a:lnTo>
                    <a:pt x="401" y="101"/>
                  </a:lnTo>
                  <a:lnTo>
                    <a:pt x="404" y="94"/>
                  </a:lnTo>
                  <a:lnTo>
                    <a:pt x="407" y="88"/>
                  </a:lnTo>
                  <a:lnTo>
                    <a:pt x="411" y="83"/>
                  </a:lnTo>
                  <a:lnTo>
                    <a:pt x="415" y="77"/>
                  </a:lnTo>
                  <a:lnTo>
                    <a:pt x="422" y="73"/>
                  </a:lnTo>
                  <a:lnTo>
                    <a:pt x="428" y="70"/>
                  </a:lnTo>
                  <a:lnTo>
                    <a:pt x="436" y="67"/>
                  </a:lnTo>
                  <a:lnTo>
                    <a:pt x="444" y="64"/>
                  </a:lnTo>
                  <a:lnTo>
                    <a:pt x="453" y="63"/>
                  </a:lnTo>
                  <a:lnTo>
                    <a:pt x="463" y="62"/>
                  </a:lnTo>
                  <a:lnTo>
                    <a:pt x="472" y="62"/>
                  </a:lnTo>
                  <a:lnTo>
                    <a:pt x="482" y="62"/>
                  </a:lnTo>
                  <a:lnTo>
                    <a:pt x="492" y="63"/>
                  </a:lnTo>
                  <a:lnTo>
                    <a:pt x="499" y="64"/>
                  </a:lnTo>
                  <a:lnTo>
                    <a:pt x="506" y="66"/>
                  </a:lnTo>
                  <a:lnTo>
                    <a:pt x="512" y="69"/>
                  </a:lnTo>
                  <a:lnTo>
                    <a:pt x="517" y="71"/>
                  </a:lnTo>
                  <a:lnTo>
                    <a:pt x="521" y="74"/>
                  </a:lnTo>
                  <a:lnTo>
                    <a:pt x="526" y="78"/>
                  </a:lnTo>
                  <a:lnTo>
                    <a:pt x="528" y="83"/>
                  </a:lnTo>
                  <a:lnTo>
                    <a:pt x="530" y="87"/>
                  </a:lnTo>
                  <a:lnTo>
                    <a:pt x="533" y="91"/>
                  </a:lnTo>
                  <a:lnTo>
                    <a:pt x="534" y="96"/>
                  </a:lnTo>
                  <a:lnTo>
                    <a:pt x="534" y="101"/>
                  </a:lnTo>
                  <a:lnTo>
                    <a:pt x="535" y="106"/>
                  </a:lnTo>
                  <a:lnTo>
                    <a:pt x="535" y="113"/>
                  </a:lnTo>
                  <a:lnTo>
                    <a:pt x="535" y="120"/>
                  </a:lnTo>
                  <a:lnTo>
                    <a:pt x="535" y="155"/>
                  </a:lnTo>
                  <a:lnTo>
                    <a:pt x="535" y="172"/>
                  </a:lnTo>
                  <a:lnTo>
                    <a:pt x="535" y="185"/>
                  </a:lnTo>
                  <a:lnTo>
                    <a:pt x="535" y="196"/>
                  </a:lnTo>
                  <a:lnTo>
                    <a:pt x="537" y="203"/>
                  </a:lnTo>
                  <a:lnTo>
                    <a:pt x="537" y="208"/>
                  </a:lnTo>
                  <a:lnTo>
                    <a:pt x="538" y="214"/>
                  </a:lnTo>
                  <a:lnTo>
                    <a:pt x="541" y="219"/>
                  </a:lnTo>
                  <a:lnTo>
                    <a:pt x="542" y="225"/>
                  </a:lnTo>
                  <a:lnTo>
                    <a:pt x="516" y="225"/>
                  </a:lnTo>
                  <a:lnTo>
                    <a:pt x="513" y="221"/>
                  </a:lnTo>
                  <a:lnTo>
                    <a:pt x="510" y="217"/>
                  </a:lnTo>
                  <a:lnTo>
                    <a:pt x="509" y="212"/>
                  </a:lnTo>
                  <a:lnTo>
                    <a:pt x="509" y="207"/>
                  </a:lnTo>
                  <a:close/>
                  <a:moveTo>
                    <a:pt x="506" y="151"/>
                  </a:moveTo>
                  <a:lnTo>
                    <a:pt x="502" y="152"/>
                  </a:lnTo>
                  <a:lnTo>
                    <a:pt x="498" y="152"/>
                  </a:lnTo>
                  <a:lnTo>
                    <a:pt x="492" y="154"/>
                  </a:lnTo>
                  <a:lnTo>
                    <a:pt x="488" y="155"/>
                  </a:lnTo>
                  <a:lnTo>
                    <a:pt x="481" y="157"/>
                  </a:lnTo>
                  <a:lnTo>
                    <a:pt x="475" y="157"/>
                  </a:lnTo>
                  <a:lnTo>
                    <a:pt x="467" y="158"/>
                  </a:lnTo>
                  <a:lnTo>
                    <a:pt x="460" y="159"/>
                  </a:lnTo>
                  <a:lnTo>
                    <a:pt x="451" y="161"/>
                  </a:lnTo>
                  <a:lnTo>
                    <a:pt x="446" y="161"/>
                  </a:lnTo>
                  <a:lnTo>
                    <a:pt x="440" y="162"/>
                  </a:lnTo>
                  <a:lnTo>
                    <a:pt x="436" y="164"/>
                  </a:lnTo>
                  <a:lnTo>
                    <a:pt x="433" y="165"/>
                  </a:lnTo>
                  <a:lnTo>
                    <a:pt x="430" y="166"/>
                  </a:lnTo>
                  <a:lnTo>
                    <a:pt x="428" y="169"/>
                  </a:lnTo>
                  <a:lnTo>
                    <a:pt x="425" y="171"/>
                  </a:lnTo>
                  <a:lnTo>
                    <a:pt x="423" y="173"/>
                  </a:lnTo>
                  <a:lnTo>
                    <a:pt x="422" y="176"/>
                  </a:lnTo>
                  <a:lnTo>
                    <a:pt x="421" y="179"/>
                  </a:lnTo>
                  <a:lnTo>
                    <a:pt x="421" y="182"/>
                  </a:lnTo>
                  <a:lnTo>
                    <a:pt x="421" y="186"/>
                  </a:lnTo>
                  <a:lnTo>
                    <a:pt x="423" y="189"/>
                  </a:lnTo>
                  <a:lnTo>
                    <a:pt x="425" y="193"/>
                  </a:lnTo>
                  <a:lnTo>
                    <a:pt x="429" y="196"/>
                  </a:lnTo>
                  <a:lnTo>
                    <a:pt x="433" y="198"/>
                  </a:lnTo>
                  <a:lnTo>
                    <a:pt x="440" y="200"/>
                  </a:lnTo>
                  <a:lnTo>
                    <a:pt x="446" y="201"/>
                  </a:lnTo>
                  <a:lnTo>
                    <a:pt x="454" y="201"/>
                  </a:lnTo>
                  <a:lnTo>
                    <a:pt x="463" y="201"/>
                  </a:lnTo>
                  <a:lnTo>
                    <a:pt x="470" y="200"/>
                  </a:lnTo>
                  <a:lnTo>
                    <a:pt x="477" y="198"/>
                  </a:lnTo>
                  <a:lnTo>
                    <a:pt x="482" y="196"/>
                  </a:lnTo>
                  <a:lnTo>
                    <a:pt x="488" y="193"/>
                  </a:lnTo>
                  <a:lnTo>
                    <a:pt x="493" y="189"/>
                  </a:lnTo>
                  <a:lnTo>
                    <a:pt x="498" y="185"/>
                  </a:lnTo>
                  <a:lnTo>
                    <a:pt x="502" y="179"/>
                  </a:lnTo>
                  <a:lnTo>
                    <a:pt x="503" y="175"/>
                  </a:lnTo>
                  <a:lnTo>
                    <a:pt x="505" y="171"/>
                  </a:lnTo>
                  <a:lnTo>
                    <a:pt x="506" y="165"/>
                  </a:lnTo>
                  <a:lnTo>
                    <a:pt x="506" y="158"/>
                  </a:lnTo>
                  <a:lnTo>
                    <a:pt x="506" y="151"/>
                  </a:lnTo>
                  <a:close/>
                  <a:moveTo>
                    <a:pt x="576" y="225"/>
                  </a:moveTo>
                  <a:lnTo>
                    <a:pt x="576" y="63"/>
                  </a:lnTo>
                  <a:lnTo>
                    <a:pt x="603" y="63"/>
                  </a:lnTo>
                  <a:lnTo>
                    <a:pt x="603" y="87"/>
                  </a:lnTo>
                  <a:lnTo>
                    <a:pt x="607" y="81"/>
                  </a:lnTo>
                  <a:lnTo>
                    <a:pt x="612" y="76"/>
                  </a:lnTo>
                  <a:lnTo>
                    <a:pt x="618" y="71"/>
                  </a:lnTo>
                  <a:lnTo>
                    <a:pt x="624" y="67"/>
                  </a:lnTo>
                  <a:lnTo>
                    <a:pt x="629" y="66"/>
                  </a:lnTo>
                  <a:lnTo>
                    <a:pt x="636" y="63"/>
                  </a:lnTo>
                  <a:lnTo>
                    <a:pt x="645" y="62"/>
                  </a:lnTo>
                  <a:lnTo>
                    <a:pt x="652" y="62"/>
                  </a:lnTo>
                  <a:lnTo>
                    <a:pt x="659" y="62"/>
                  </a:lnTo>
                  <a:lnTo>
                    <a:pt x="666" y="63"/>
                  </a:lnTo>
                  <a:lnTo>
                    <a:pt x="671" y="64"/>
                  </a:lnTo>
                  <a:lnTo>
                    <a:pt x="678" y="66"/>
                  </a:lnTo>
                  <a:lnTo>
                    <a:pt x="684" y="69"/>
                  </a:lnTo>
                  <a:lnTo>
                    <a:pt x="688" y="73"/>
                  </a:lnTo>
                  <a:lnTo>
                    <a:pt x="692" y="76"/>
                  </a:lnTo>
                  <a:lnTo>
                    <a:pt x="695" y="80"/>
                  </a:lnTo>
                  <a:lnTo>
                    <a:pt x="698" y="84"/>
                  </a:lnTo>
                  <a:lnTo>
                    <a:pt x="701" y="90"/>
                  </a:lnTo>
                  <a:lnTo>
                    <a:pt x="702" y="95"/>
                  </a:lnTo>
                  <a:lnTo>
                    <a:pt x="703" y="101"/>
                  </a:lnTo>
                  <a:lnTo>
                    <a:pt x="705" y="105"/>
                  </a:lnTo>
                  <a:lnTo>
                    <a:pt x="705" y="110"/>
                  </a:lnTo>
                  <a:lnTo>
                    <a:pt x="705" y="119"/>
                  </a:lnTo>
                  <a:lnTo>
                    <a:pt x="705" y="127"/>
                  </a:lnTo>
                  <a:lnTo>
                    <a:pt x="705" y="225"/>
                  </a:lnTo>
                  <a:lnTo>
                    <a:pt x="678" y="225"/>
                  </a:lnTo>
                  <a:lnTo>
                    <a:pt x="678" y="130"/>
                  </a:lnTo>
                  <a:lnTo>
                    <a:pt x="678" y="122"/>
                  </a:lnTo>
                  <a:lnTo>
                    <a:pt x="677" y="115"/>
                  </a:lnTo>
                  <a:lnTo>
                    <a:pt x="677" y="109"/>
                  </a:lnTo>
                  <a:lnTo>
                    <a:pt x="675" y="105"/>
                  </a:lnTo>
                  <a:lnTo>
                    <a:pt x="673" y="102"/>
                  </a:lnTo>
                  <a:lnTo>
                    <a:pt x="670" y="98"/>
                  </a:lnTo>
                  <a:lnTo>
                    <a:pt x="667" y="95"/>
                  </a:lnTo>
                  <a:lnTo>
                    <a:pt x="664" y="92"/>
                  </a:lnTo>
                  <a:lnTo>
                    <a:pt x="660" y="91"/>
                  </a:lnTo>
                  <a:lnTo>
                    <a:pt x="654" y="90"/>
                  </a:lnTo>
                  <a:lnTo>
                    <a:pt x="650" y="88"/>
                  </a:lnTo>
                  <a:lnTo>
                    <a:pt x="645" y="88"/>
                  </a:lnTo>
                  <a:lnTo>
                    <a:pt x="636" y="88"/>
                  </a:lnTo>
                  <a:lnTo>
                    <a:pt x="629" y="91"/>
                  </a:lnTo>
                  <a:lnTo>
                    <a:pt x="622" y="94"/>
                  </a:lnTo>
                  <a:lnTo>
                    <a:pt x="615" y="98"/>
                  </a:lnTo>
                  <a:lnTo>
                    <a:pt x="610" y="105"/>
                  </a:lnTo>
                  <a:lnTo>
                    <a:pt x="605" y="115"/>
                  </a:lnTo>
                  <a:lnTo>
                    <a:pt x="604" y="126"/>
                  </a:lnTo>
                  <a:lnTo>
                    <a:pt x="603" y="140"/>
                  </a:lnTo>
                  <a:lnTo>
                    <a:pt x="603" y="225"/>
                  </a:lnTo>
                  <a:lnTo>
                    <a:pt x="576" y="225"/>
                  </a:lnTo>
                  <a:close/>
                  <a:moveTo>
                    <a:pt x="748" y="225"/>
                  </a:moveTo>
                  <a:lnTo>
                    <a:pt x="748" y="63"/>
                  </a:lnTo>
                  <a:lnTo>
                    <a:pt x="775" y="63"/>
                  </a:lnTo>
                  <a:lnTo>
                    <a:pt x="775" y="87"/>
                  </a:lnTo>
                  <a:lnTo>
                    <a:pt x="779" y="81"/>
                  </a:lnTo>
                  <a:lnTo>
                    <a:pt x="785" y="76"/>
                  </a:lnTo>
                  <a:lnTo>
                    <a:pt x="790" y="71"/>
                  </a:lnTo>
                  <a:lnTo>
                    <a:pt x="796" y="67"/>
                  </a:lnTo>
                  <a:lnTo>
                    <a:pt x="801" y="66"/>
                  </a:lnTo>
                  <a:lnTo>
                    <a:pt x="808" y="63"/>
                  </a:lnTo>
                  <a:lnTo>
                    <a:pt x="817" y="62"/>
                  </a:lnTo>
                  <a:lnTo>
                    <a:pt x="824" y="62"/>
                  </a:lnTo>
                  <a:lnTo>
                    <a:pt x="831" y="62"/>
                  </a:lnTo>
                  <a:lnTo>
                    <a:pt x="838" y="63"/>
                  </a:lnTo>
                  <a:lnTo>
                    <a:pt x="843" y="64"/>
                  </a:lnTo>
                  <a:lnTo>
                    <a:pt x="850" y="66"/>
                  </a:lnTo>
                  <a:lnTo>
                    <a:pt x="856" y="69"/>
                  </a:lnTo>
                  <a:lnTo>
                    <a:pt x="860" y="73"/>
                  </a:lnTo>
                  <a:lnTo>
                    <a:pt x="864" y="76"/>
                  </a:lnTo>
                  <a:lnTo>
                    <a:pt x="867" y="80"/>
                  </a:lnTo>
                  <a:lnTo>
                    <a:pt x="870" y="84"/>
                  </a:lnTo>
                  <a:lnTo>
                    <a:pt x="873" y="90"/>
                  </a:lnTo>
                  <a:lnTo>
                    <a:pt x="874" y="95"/>
                  </a:lnTo>
                  <a:lnTo>
                    <a:pt x="876" y="101"/>
                  </a:lnTo>
                  <a:lnTo>
                    <a:pt x="877" y="105"/>
                  </a:lnTo>
                  <a:lnTo>
                    <a:pt x="877" y="110"/>
                  </a:lnTo>
                  <a:lnTo>
                    <a:pt x="877" y="119"/>
                  </a:lnTo>
                  <a:lnTo>
                    <a:pt x="877" y="127"/>
                  </a:lnTo>
                  <a:lnTo>
                    <a:pt x="877" y="225"/>
                  </a:lnTo>
                  <a:lnTo>
                    <a:pt x="850" y="225"/>
                  </a:lnTo>
                  <a:lnTo>
                    <a:pt x="850" y="130"/>
                  </a:lnTo>
                  <a:lnTo>
                    <a:pt x="850" y="122"/>
                  </a:lnTo>
                  <a:lnTo>
                    <a:pt x="849" y="115"/>
                  </a:lnTo>
                  <a:lnTo>
                    <a:pt x="849" y="109"/>
                  </a:lnTo>
                  <a:lnTo>
                    <a:pt x="848" y="105"/>
                  </a:lnTo>
                  <a:lnTo>
                    <a:pt x="845" y="102"/>
                  </a:lnTo>
                  <a:lnTo>
                    <a:pt x="842" y="98"/>
                  </a:lnTo>
                  <a:lnTo>
                    <a:pt x="839" y="95"/>
                  </a:lnTo>
                  <a:lnTo>
                    <a:pt x="836" y="92"/>
                  </a:lnTo>
                  <a:lnTo>
                    <a:pt x="832" y="91"/>
                  </a:lnTo>
                  <a:lnTo>
                    <a:pt x="827" y="90"/>
                  </a:lnTo>
                  <a:lnTo>
                    <a:pt x="822" y="88"/>
                  </a:lnTo>
                  <a:lnTo>
                    <a:pt x="817" y="88"/>
                  </a:lnTo>
                  <a:lnTo>
                    <a:pt x="808" y="88"/>
                  </a:lnTo>
                  <a:lnTo>
                    <a:pt x="801" y="91"/>
                  </a:lnTo>
                  <a:lnTo>
                    <a:pt x="794" y="94"/>
                  </a:lnTo>
                  <a:lnTo>
                    <a:pt x="787" y="98"/>
                  </a:lnTo>
                  <a:lnTo>
                    <a:pt x="782" y="105"/>
                  </a:lnTo>
                  <a:lnTo>
                    <a:pt x="778" y="115"/>
                  </a:lnTo>
                  <a:lnTo>
                    <a:pt x="776" y="126"/>
                  </a:lnTo>
                  <a:lnTo>
                    <a:pt x="775" y="140"/>
                  </a:lnTo>
                  <a:lnTo>
                    <a:pt x="775" y="225"/>
                  </a:lnTo>
                  <a:lnTo>
                    <a:pt x="748" y="225"/>
                  </a:lnTo>
                  <a:close/>
                  <a:moveTo>
                    <a:pt x="1032" y="175"/>
                  </a:moveTo>
                  <a:lnTo>
                    <a:pt x="1058" y="180"/>
                  </a:lnTo>
                  <a:lnTo>
                    <a:pt x="1053" y="190"/>
                  </a:lnTo>
                  <a:lnTo>
                    <a:pt x="1048" y="200"/>
                  </a:lnTo>
                  <a:lnTo>
                    <a:pt x="1041" y="208"/>
                  </a:lnTo>
                  <a:lnTo>
                    <a:pt x="1032" y="215"/>
                  </a:lnTo>
                  <a:lnTo>
                    <a:pt x="1028" y="218"/>
                  </a:lnTo>
                  <a:lnTo>
                    <a:pt x="1023" y="221"/>
                  </a:lnTo>
                  <a:lnTo>
                    <a:pt x="1017" y="222"/>
                  </a:lnTo>
                  <a:lnTo>
                    <a:pt x="1011" y="224"/>
                  </a:lnTo>
                  <a:lnTo>
                    <a:pt x="1006" y="225"/>
                  </a:lnTo>
                  <a:lnTo>
                    <a:pt x="1000" y="226"/>
                  </a:lnTo>
                  <a:lnTo>
                    <a:pt x="993" y="226"/>
                  </a:lnTo>
                  <a:lnTo>
                    <a:pt x="986" y="226"/>
                  </a:lnTo>
                  <a:lnTo>
                    <a:pt x="978" y="226"/>
                  </a:lnTo>
                  <a:lnTo>
                    <a:pt x="969" y="225"/>
                  </a:lnTo>
                  <a:lnTo>
                    <a:pt x="961" y="224"/>
                  </a:lnTo>
                  <a:lnTo>
                    <a:pt x="954" y="222"/>
                  </a:lnTo>
                  <a:lnTo>
                    <a:pt x="947" y="219"/>
                  </a:lnTo>
                  <a:lnTo>
                    <a:pt x="940" y="215"/>
                  </a:lnTo>
                  <a:lnTo>
                    <a:pt x="934" y="211"/>
                  </a:lnTo>
                  <a:lnTo>
                    <a:pt x="929" y="207"/>
                  </a:lnTo>
                  <a:lnTo>
                    <a:pt x="919" y="196"/>
                  </a:lnTo>
                  <a:lnTo>
                    <a:pt x="913" y="180"/>
                  </a:lnTo>
                  <a:lnTo>
                    <a:pt x="909" y="164"/>
                  </a:lnTo>
                  <a:lnTo>
                    <a:pt x="908" y="145"/>
                  </a:lnTo>
                  <a:lnTo>
                    <a:pt x="909" y="127"/>
                  </a:lnTo>
                  <a:lnTo>
                    <a:pt x="913" y="110"/>
                  </a:lnTo>
                  <a:lnTo>
                    <a:pt x="920" y="95"/>
                  </a:lnTo>
                  <a:lnTo>
                    <a:pt x="930" y="84"/>
                  </a:lnTo>
                  <a:lnTo>
                    <a:pt x="936" y="78"/>
                  </a:lnTo>
                  <a:lnTo>
                    <a:pt x="941" y="74"/>
                  </a:lnTo>
                  <a:lnTo>
                    <a:pt x="948" y="70"/>
                  </a:lnTo>
                  <a:lnTo>
                    <a:pt x="954" y="67"/>
                  </a:lnTo>
                  <a:lnTo>
                    <a:pt x="961" y="64"/>
                  </a:lnTo>
                  <a:lnTo>
                    <a:pt x="969" y="63"/>
                  </a:lnTo>
                  <a:lnTo>
                    <a:pt x="976" y="62"/>
                  </a:lnTo>
                  <a:lnTo>
                    <a:pt x="985" y="62"/>
                  </a:lnTo>
                  <a:lnTo>
                    <a:pt x="993" y="62"/>
                  </a:lnTo>
                  <a:lnTo>
                    <a:pt x="1000" y="63"/>
                  </a:lnTo>
                  <a:lnTo>
                    <a:pt x="1007" y="64"/>
                  </a:lnTo>
                  <a:lnTo>
                    <a:pt x="1014" y="67"/>
                  </a:lnTo>
                  <a:lnTo>
                    <a:pt x="1021" y="70"/>
                  </a:lnTo>
                  <a:lnTo>
                    <a:pt x="1027" y="73"/>
                  </a:lnTo>
                  <a:lnTo>
                    <a:pt x="1032" y="77"/>
                  </a:lnTo>
                  <a:lnTo>
                    <a:pt x="1038" y="83"/>
                  </a:lnTo>
                  <a:lnTo>
                    <a:pt x="1048" y="94"/>
                  </a:lnTo>
                  <a:lnTo>
                    <a:pt x="1053" y="109"/>
                  </a:lnTo>
                  <a:lnTo>
                    <a:pt x="1058" y="126"/>
                  </a:lnTo>
                  <a:lnTo>
                    <a:pt x="1059" y="144"/>
                  </a:lnTo>
                  <a:lnTo>
                    <a:pt x="1059" y="145"/>
                  </a:lnTo>
                  <a:lnTo>
                    <a:pt x="1059" y="147"/>
                  </a:lnTo>
                  <a:lnTo>
                    <a:pt x="1059" y="150"/>
                  </a:lnTo>
                  <a:lnTo>
                    <a:pt x="1059" y="151"/>
                  </a:lnTo>
                  <a:lnTo>
                    <a:pt x="936" y="151"/>
                  </a:lnTo>
                  <a:lnTo>
                    <a:pt x="937" y="162"/>
                  </a:lnTo>
                  <a:lnTo>
                    <a:pt x="940" y="172"/>
                  </a:lnTo>
                  <a:lnTo>
                    <a:pt x="944" y="182"/>
                  </a:lnTo>
                  <a:lnTo>
                    <a:pt x="951" y="189"/>
                  </a:lnTo>
                  <a:lnTo>
                    <a:pt x="958" y="194"/>
                  </a:lnTo>
                  <a:lnTo>
                    <a:pt x="967" y="198"/>
                  </a:lnTo>
                  <a:lnTo>
                    <a:pt x="976" y="200"/>
                  </a:lnTo>
                  <a:lnTo>
                    <a:pt x="986" y="201"/>
                  </a:lnTo>
                  <a:lnTo>
                    <a:pt x="995" y="201"/>
                  </a:lnTo>
                  <a:lnTo>
                    <a:pt x="1002" y="200"/>
                  </a:lnTo>
                  <a:lnTo>
                    <a:pt x="1007" y="198"/>
                  </a:lnTo>
                  <a:lnTo>
                    <a:pt x="1014" y="196"/>
                  </a:lnTo>
                  <a:lnTo>
                    <a:pt x="1020" y="192"/>
                  </a:lnTo>
                  <a:lnTo>
                    <a:pt x="1024" y="187"/>
                  </a:lnTo>
                  <a:lnTo>
                    <a:pt x="1028" y="182"/>
                  </a:lnTo>
                  <a:lnTo>
                    <a:pt x="1032" y="175"/>
                  </a:lnTo>
                  <a:close/>
                  <a:moveTo>
                    <a:pt x="936" y="124"/>
                  </a:moveTo>
                  <a:lnTo>
                    <a:pt x="1032" y="124"/>
                  </a:lnTo>
                  <a:lnTo>
                    <a:pt x="1031" y="116"/>
                  </a:lnTo>
                  <a:lnTo>
                    <a:pt x="1028" y="110"/>
                  </a:lnTo>
                  <a:lnTo>
                    <a:pt x="1025" y="105"/>
                  </a:lnTo>
                  <a:lnTo>
                    <a:pt x="1021" y="101"/>
                  </a:lnTo>
                  <a:lnTo>
                    <a:pt x="1013" y="95"/>
                  </a:lnTo>
                  <a:lnTo>
                    <a:pt x="1004" y="91"/>
                  </a:lnTo>
                  <a:lnTo>
                    <a:pt x="995" y="90"/>
                  </a:lnTo>
                  <a:lnTo>
                    <a:pt x="985" y="88"/>
                  </a:lnTo>
                  <a:lnTo>
                    <a:pt x="975" y="88"/>
                  </a:lnTo>
                  <a:lnTo>
                    <a:pt x="965" y="91"/>
                  </a:lnTo>
                  <a:lnTo>
                    <a:pt x="957" y="94"/>
                  </a:lnTo>
                  <a:lnTo>
                    <a:pt x="950" y="98"/>
                  </a:lnTo>
                  <a:lnTo>
                    <a:pt x="944" y="103"/>
                  </a:lnTo>
                  <a:lnTo>
                    <a:pt x="940" y="109"/>
                  </a:lnTo>
                  <a:lnTo>
                    <a:pt x="937" y="116"/>
                  </a:lnTo>
                  <a:lnTo>
                    <a:pt x="936" y="124"/>
                  </a:lnTo>
                  <a:close/>
                  <a:moveTo>
                    <a:pt x="1093" y="225"/>
                  </a:moveTo>
                  <a:lnTo>
                    <a:pt x="1093" y="3"/>
                  </a:lnTo>
                  <a:lnTo>
                    <a:pt x="1119" y="3"/>
                  </a:lnTo>
                  <a:lnTo>
                    <a:pt x="1119" y="225"/>
                  </a:lnTo>
                  <a:lnTo>
                    <a:pt x="1093" y="225"/>
                  </a:lnTo>
                  <a:close/>
                  <a:moveTo>
                    <a:pt x="321" y="457"/>
                  </a:moveTo>
                  <a:lnTo>
                    <a:pt x="351" y="464"/>
                  </a:lnTo>
                  <a:lnTo>
                    <a:pt x="345" y="481"/>
                  </a:lnTo>
                  <a:lnTo>
                    <a:pt x="337" y="496"/>
                  </a:lnTo>
                  <a:lnTo>
                    <a:pt x="328" y="509"/>
                  </a:lnTo>
                  <a:lnTo>
                    <a:pt x="317" y="520"/>
                  </a:lnTo>
                  <a:lnTo>
                    <a:pt x="311" y="524"/>
                  </a:lnTo>
                  <a:lnTo>
                    <a:pt x="304" y="528"/>
                  </a:lnTo>
                  <a:lnTo>
                    <a:pt x="297" y="531"/>
                  </a:lnTo>
                  <a:lnTo>
                    <a:pt x="290" y="532"/>
                  </a:lnTo>
                  <a:lnTo>
                    <a:pt x="283" y="535"/>
                  </a:lnTo>
                  <a:lnTo>
                    <a:pt x="276" y="535"/>
                  </a:lnTo>
                  <a:lnTo>
                    <a:pt x="268" y="537"/>
                  </a:lnTo>
                  <a:lnTo>
                    <a:pt x="259" y="537"/>
                  </a:lnTo>
                  <a:lnTo>
                    <a:pt x="251" y="537"/>
                  </a:lnTo>
                  <a:lnTo>
                    <a:pt x="243" y="537"/>
                  </a:lnTo>
                  <a:lnTo>
                    <a:pt x="234" y="535"/>
                  </a:lnTo>
                  <a:lnTo>
                    <a:pt x="227" y="534"/>
                  </a:lnTo>
                  <a:lnTo>
                    <a:pt x="220" y="532"/>
                  </a:lnTo>
                  <a:lnTo>
                    <a:pt x="213" y="530"/>
                  </a:lnTo>
                  <a:lnTo>
                    <a:pt x="206" y="527"/>
                  </a:lnTo>
                  <a:lnTo>
                    <a:pt x="201" y="524"/>
                  </a:lnTo>
                  <a:lnTo>
                    <a:pt x="191" y="516"/>
                  </a:lnTo>
                  <a:lnTo>
                    <a:pt x="182" y="506"/>
                  </a:lnTo>
                  <a:lnTo>
                    <a:pt x="174" y="495"/>
                  </a:lnTo>
                  <a:lnTo>
                    <a:pt x="167" y="482"/>
                  </a:lnTo>
                  <a:lnTo>
                    <a:pt x="163" y="468"/>
                  </a:lnTo>
                  <a:lnTo>
                    <a:pt x="159" y="454"/>
                  </a:lnTo>
                  <a:lnTo>
                    <a:pt x="157" y="439"/>
                  </a:lnTo>
                  <a:lnTo>
                    <a:pt x="156" y="423"/>
                  </a:lnTo>
                  <a:lnTo>
                    <a:pt x="157" y="407"/>
                  </a:lnTo>
                  <a:lnTo>
                    <a:pt x="159" y="391"/>
                  </a:lnTo>
                  <a:lnTo>
                    <a:pt x="163" y="376"/>
                  </a:lnTo>
                  <a:lnTo>
                    <a:pt x="168" y="363"/>
                  </a:lnTo>
                  <a:lnTo>
                    <a:pt x="175" y="351"/>
                  </a:lnTo>
                  <a:lnTo>
                    <a:pt x="184" y="340"/>
                  </a:lnTo>
                  <a:lnTo>
                    <a:pt x="195" y="331"/>
                  </a:lnTo>
                  <a:lnTo>
                    <a:pt x="206" y="324"/>
                  </a:lnTo>
                  <a:lnTo>
                    <a:pt x="212" y="321"/>
                  </a:lnTo>
                  <a:lnTo>
                    <a:pt x="219" y="317"/>
                  </a:lnTo>
                  <a:lnTo>
                    <a:pt x="224" y="316"/>
                  </a:lnTo>
                  <a:lnTo>
                    <a:pt x="231" y="313"/>
                  </a:lnTo>
                  <a:lnTo>
                    <a:pt x="238" y="312"/>
                  </a:lnTo>
                  <a:lnTo>
                    <a:pt x="245" y="312"/>
                  </a:lnTo>
                  <a:lnTo>
                    <a:pt x="252" y="310"/>
                  </a:lnTo>
                  <a:lnTo>
                    <a:pt x="259" y="310"/>
                  </a:lnTo>
                  <a:lnTo>
                    <a:pt x="268" y="310"/>
                  </a:lnTo>
                  <a:lnTo>
                    <a:pt x="275" y="312"/>
                  </a:lnTo>
                  <a:lnTo>
                    <a:pt x="282" y="313"/>
                  </a:lnTo>
                  <a:lnTo>
                    <a:pt x="289" y="314"/>
                  </a:lnTo>
                  <a:lnTo>
                    <a:pt x="296" y="317"/>
                  </a:lnTo>
                  <a:lnTo>
                    <a:pt x="302" y="320"/>
                  </a:lnTo>
                  <a:lnTo>
                    <a:pt x="309" y="323"/>
                  </a:lnTo>
                  <a:lnTo>
                    <a:pt x="314" y="327"/>
                  </a:lnTo>
                  <a:lnTo>
                    <a:pt x="324" y="337"/>
                  </a:lnTo>
                  <a:lnTo>
                    <a:pt x="332" y="348"/>
                  </a:lnTo>
                  <a:lnTo>
                    <a:pt x="339" y="361"/>
                  </a:lnTo>
                  <a:lnTo>
                    <a:pt x="345" y="376"/>
                  </a:lnTo>
                  <a:lnTo>
                    <a:pt x="316" y="383"/>
                  </a:lnTo>
                  <a:lnTo>
                    <a:pt x="311" y="372"/>
                  </a:lnTo>
                  <a:lnTo>
                    <a:pt x="307" y="362"/>
                  </a:lnTo>
                  <a:lnTo>
                    <a:pt x="300" y="354"/>
                  </a:lnTo>
                  <a:lnTo>
                    <a:pt x="295" y="348"/>
                  </a:lnTo>
                  <a:lnTo>
                    <a:pt x="286" y="344"/>
                  </a:lnTo>
                  <a:lnTo>
                    <a:pt x="278" y="340"/>
                  </a:lnTo>
                  <a:lnTo>
                    <a:pt x="268" y="338"/>
                  </a:lnTo>
                  <a:lnTo>
                    <a:pt x="258" y="337"/>
                  </a:lnTo>
                  <a:lnTo>
                    <a:pt x="252" y="337"/>
                  </a:lnTo>
                  <a:lnTo>
                    <a:pt x="245" y="338"/>
                  </a:lnTo>
                  <a:lnTo>
                    <a:pt x="240" y="338"/>
                  </a:lnTo>
                  <a:lnTo>
                    <a:pt x="236" y="340"/>
                  </a:lnTo>
                  <a:lnTo>
                    <a:pt x="230" y="342"/>
                  </a:lnTo>
                  <a:lnTo>
                    <a:pt x="224" y="344"/>
                  </a:lnTo>
                  <a:lnTo>
                    <a:pt x="220" y="347"/>
                  </a:lnTo>
                  <a:lnTo>
                    <a:pt x="216" y="349"/>
                  </a:lnTo>
                  <a:lnTo>
                    <a:pt x="208" y="355"/>
                  </a:lnTo>
                  <a:lnTo>
                    <a:pt x="202" y="363"/>
                  </a:lnTo>
                  <a:lnTo>
                    <a:pt x="196" y="372"/>
                  </a:lnTo>
                  <a:lnTo>
                    <a:pt x="192" y="382"/>
                  </a:lnTo>
                  <a:lnTo>
                    <a:pt x="189" y="391"/>
                  </a:lnTo>
                  <a:lnTo>
                    <a:pt x="187" y="401"/>
                  </a:lnTo>
                  <a:lnTo>
                    <a:pt x="185" y="412"/>
                  </a:lnTo>
                  <a:lnTo>
                    <a:pt x="185" y="423"/>
                  </a:lnTo>
                  <a:lnTo>
                    <a:pt x="185" y="436"/>
                  </a:lnTo>
                  <a:lnTo>
                    <a:pt x="188" y="449"/>
                  </a:lnTo>
                  <a:lnTo>
                    <a:pt x="189" y="460"/>
                  </a:lnTo>
                  <a:lnTo>
                    <a:pt x="194" y="471"/>
                  </a:lnTo>
                  <a:lnTo>
                    <a:pt x="198" y="481"/>
                  </a:lnTo>
                  <a:lnTo>
                    <a:pt x="203" y="489"/>
                  </a:lnTo>
                  <a:lnTo>
                    <a:pt x="210" y="496"/>
                  </a:lnTo>
                  <a:lnTo>
                    <a:pt x="219" y="502"/>
                  </a:lnTo>
                  <a:lnTo>
                    <a:pt x="227" y="506"/>
                  </a:lnTo>
                  <a:lnTo>
                    <a:pt x="237" y="509"/>
                  </a:lnTo>
                  <a:lnTo>
                    <a:pt x="247" y="511"/>
                  </a:lnTo>
                  <a:lnTo>
                    <a:pt x="257" y="511"/>
                  </a:lnTo>
                  <a:lnTo>
                    <a:pt x="268" y="510"/>
                  </a:lnTo>
                  <a:lnTo>
                    <a:pt x="279" y="509"/>
                  </a:lnTo>
                  <a:lnTo>
                    <a:pt x="289" y="504"/>
                  </a:lnTo>
                  <a:lnTo>
                    <a:pt x="297" y="497"/>
                  </a:lnTo>
                  <a:lnTo>
                    <a:pt x="306" y="490"/>
                  </a:lnTo>
                  <a:lnTo>
                    <a:pt x="311" y="481"/>
                  </a:lnTo>
                  <a:lnTo>
                    <a:pt x="317" y="470"/>
                  </a:lnTo>
                  <a:lnTo>
                    <a:pt x="321" y="45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0" name="Freeform 12"/>
            <p:cNvSpPr>
              <a:spLocks noEditPoints="1"/>
            </p:cNvSpPr>
            <p:nvPr/>
          </p:nvSpPr>
          <p:spPr bwMode="auto">
            <a:xfrm>
              <a:off x="2021" y="1072"/>
              <a:ext cx="205" cy="75"/>
            </a:xfrm>
            <a:custGeom>
              <a:avLst/>
              <a:gdLst>
                <a:gd name="T0" fmla="*/ 25 w 615"/>
                <a:gd name="T1" fmla="*/ 75 h 224"/>
                <a:gd name="T2" fmla="*/ 53 w 615"/>
                <a:gd name="T3" fmla="*/ 62 h 224"/>
                <a:gd name="T4" fmla="*/ 90 w 615"/>
                <a:gd name="T5" fmla="*/ 60 h 224"/>
                <a:gd name="T6" fmla="*/ 122 w 615"/>
                <a:gd name="T7" fmla="*/ 74 h 224"/>
                <a:gd name="T8" fmla="*/ 149 w 615"/>
                <a:gd name="T9" fmla="*/ 140 h 224"/>
                <a:gd name="T10" fmla="*/ 135 w 615"/>
                <a:gd name="T11" fmla="*/ 197 h 224"/>
                <a:gd name="T12" fmla="*/ 94 w 615"/>
                <a:gd name="T13" fmla="*/ 222 h 224"/>
                <a:gd name="T14" fmla="*/ 51 w 615"/>
                <a:gd name="T15" fmla="*/ 221 h 224"/>
                <a:gd name="T16" fmla="*/ 21 w 615"/>
                <a:gd name="T17" fmla="*/ 204 h 224"/>
                <a:gd name="T18" fmla="*/ 27 w 615"/>
                <a:gd name="T19" fmla="*/ 141 h 224"/>
                <a:gd name="T20" fmla="*/ 48 w 615"/>
                <a:gd name="T21" fmla="*/ 191 h 224"/>
                <a:gd name="T22" fmla="*/ 94 w 615"/>
                <a:gd name="T23" fmla="*/ 196 h 224"/>
                <a:gd name="T24" fmla="*/ 121 w 615"/>
                <a:gd name="T25" fmla="*/ 155 h 224"/>
                <a:gd name="T26" fmla="*/ 108 w 615"/>
                <a:gd name="T27" fmla="*/ 99 h 224"/>
                <a:gd name="T28" fmla="*/ 65 w 615"/>
                <a:gd name="T29" fmla="*/ 87 h 224"/>
                <a:gd name="T30" fmla="*/ 31 w 615"/>
                <a:gd name="T31" fmla="*/ 116 h 224"/>
                <a:gd name="T32" fmla="*/ 280 w 615"/>
                <a:gd name="T33" fmla="*/ 204 h 224"/>
                <a:gd name="T34" fmla="*/ 254 w 615"/>
                <a:gd name="T35" fmla="*/ 222 h 224"/>
                <a:gd name="T36" fmla="*/ 213 w 615"/>
                <a:gd name="T37" fmla="*/ 219 h 224"/>
                <a:gd name="T38" fmla="*/ 179 w 615"/>
                <a:gd name="T39" fmla="*/ 186 h 224"/>
                <a:gd name="T40" fmla="*/ 170 w 615"/>
                <a:gd name="T41" fmla="*/ 130 h 224"/>
                <a:gd name="T42" fmla="*/ 189 w 615"/>
                <a:gd name="T43" fmla="*/ 81 h 224"/>
                <a:gd name="T44" fmla="*/ 230 w 615"/>
                <a:gd name="T45" fmla="*/ 59 h 224"/>
                <a:gd name="T46" fmla="*/ 266 w 615"/>
                <a:gd name="T47" fmla="*/ 66 h 224"/>
                <a:gd name="T48" fmla="*/ 284 w 615"/>
                <a:gd name="T49" fmla="*/ 0 h 224"/>
                <a:gd name="T50" fmla="*/ 199 w 615"/>
                <a:gd name="T51" fmla="*/ 155 h 224"/>
                <a:gd name="T52" fmla="*/ 224 w 615"/>
                <a:gd name="T53" fmla="*/ 196 h 224"/>
                <a:gd name="T54" fmla="*/ 265 w 615"/>
                <a:gd name="T55" fmla="*/ 191 h 224"/>
                <a:gd name="T56" fmla="*/ 284 w 615"/>
                <a:gd name="T57" fmla="*/ 144 h 224"/>
                <a:gd name="T58" fmla="*/ 265 w 615"/>
                <a:gd name="T59" fmla="*/ 92 h 224"/>
                <a:gd name="T60" fmla="*/ 223 w 615"/>
                <a:gd name="T61" fmla="*/ 88 h 224"/>
                <a:gd name="T62" fmla="*/ 198 w 615"/>
                <a:gd name="T63" fmla="*/ 129 h 224"/>
                <a:gd name="T64" fmla="*/ 482 w 615"/>
                <a:gd name="T65" fmla="*/ 197 h 224"/>
                <a:gd name="T66" fmla="*/ 451 w 615"/>
                <a:gd name="T67" fmla="*/ 219 h 224"/>
                <a:gd name="T68" fmla="*/ 420 w 615"/>
                <a:gd name="T69" fmla="*/ 224 h 224"/>
                <a:gd name="T70" fmla="*/ 381 w 615"/>
                <a:gd name="T71" fmla="*/ 217 h 224"/>
                <a:gd name="T72" fmla="*/ 347 w 615"/>
                <a:gd name="T73" fmla="*/ 177 h 224"/>
                <a:gd name="T74" fmla="*/ 354 w 615"/>
                <a:gd name="T75" fmla="*/ 92 h 224"/>
                <a:gd name="T76" fmla="*/ 388 w 615"/>
                <a:gd name="T77" fmla="*/ 64 h 224"/>
                <a:gd name="T78" fmla="*/ 427 w 615"/>
                <a:gd name="T79" fmla="*/ 59 h 224"/>
                <a:gd name="T80" fmla="*/ 461 w 615"/>
                <a:gd name="T81" fmla="*/ 70 h 224"/>
                <a:gd name="T82" fmla="*/ 492 w 615"/>
                <a:gd name="T83" fmla="*/ 123 h 224"/>
                <a:gd name="T84" fmla="*/ 493 w 615"/>
                <a:gd name="T85" fmla="*/ 148 h 224"/>
                <a:gd name="T86" fmla="*/ 385 w 615"/>
                <a:gd name="T87" fmla="*/ 186 h 224"/>
                <a:gd name="T88" fmla="*/ 429 w 615"/>
                <a:gd name="T89" fmla="*/ 198 h 224"/>
                <a:gd name="T90" fmla="*/ 458 w 615"/>
                <a:gd name="T91" fmla="*/ 184 h 224"/>
                <a:gd name="T92" fmla="*/ 465 w 615"/>
                <a:gd name="T93" fmla="*/ 113 h 224"/>
                <a:gd name="T94" fmla="*/ 438 w 615"/>
                <a:gd name="T95" fmla="*/ 88 h 224"/>
                <a:gd name="T96" fmla="*/ 391 w 615"/>
                <a:gd name="T97" fmla="*/ 91 h 224"/>
                <a:gd name="T98" fmla="*/ 370 w 615"/>
                <a:gd name="T99" fmla="*/ 122 h 224"/>
                <a:gd name="T100" fmla="*/ 553 w 615"/>
                <a:gd name="T101" fmla="*/ 78 h 224"/>
                <a:gd name="T102" fmla="*/ 576 w 615"/>
                <a:gd name="T103" fmla="*/ 60 h 224"/>
                <a:gd name="T104" fmla="*/ 608 w 615"/>
                <a:gd name="T105" fmla="*/ 63 h 224"/>
                <a:gd name="T106" fmla="*/ 590 w 615"/>
                <a:gd name="T107" fmla="*/ 85 h 224"/>
                <a:gd name="T108" fmla="*/ 569 w 615"/>
                <a:gd name="T109" fmla="*/ 91 h 224"/>
                <a:gd name="T110" fmla="*/ 556 w 615"/>
                <a:gd name="T111" fmla="*/ 112 h 224"/>
                <a:gd name="T112" fmla="*/ 527 w 615"/>
                <a:gd name="T113"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5" h="224">
                  <a:moveTo>
                    <a:pt x="0" y="141"/>
                  </a:moveTo>
                  <a:lnTo>
                    <a:pt x="2" y="120"/>
                  </a:lnTo>
                  <a:lnTo>
                    <a:pt x="7" y="103"/>
                  </a:lnTo>
                  <a:lnTo>
                    <a:pt x="14" y="88"/>
                  </a:lnTo>
                  <a:lnTo>
                    <a:pt x="25" y="75"/>
                  </a:lnTo>
                  <a:lnTo>
                    <a:pt x="31" y="71"/>
                  </a:lnTo>
                  <a:lnTo>
                    <a:pt x="35" y="69"/>
                  </a:lnTo>
                  <a:lnTo>
                    <a:pt x="41" y="66"/>
                  </a:lnTo>
                  <a:lnTo>
                    <a:pt x="48" y="63"/>
                  </a:lnTo>
                  <a:lnTo>
                    <a:pt x="53" y="62"/>
                  </a:lnTo>
                  <a:lnTo>
                    <a:pt x="60" y="60"/>
                  </a:lnTo>
                  <a:lnTo>
                    <a:pt x="67" y="59"/>
                  </a:lnTo>
                  <a:lnTo>
                    <a:pt x="74" y="59"/>
                  </a:lnTo>
                  <a:lnTo>
                    <a:pt x="83" y="59"/>
                  </a:lnTo>
                  <a:lnTo>
                    <a:pt x="90" y="60"/>
                  </a:lnTo>
                  <a:lnTo>
                    <a:pt x="97" y="62"/>
                  </a:lnTo>
                  <a:lnTo>
                    <a:pt x="104" y="64"/>
                  </a:lnTo>
                  <a:lnTo>
                    <a:pt x="111" y="67"/>
                  </a:lnTo>
                  <a:lnTo>
                    <a:pt x="116" y="70"/>
                  </a:lnTo>
                  <a:lnTo>
                    <a:pt x="122" y="74"/>
                  </a:lnTo>
                  <a:lnTo>
                    <a:pt x="128" y="80"/>
                  </a:lnTo>
                  <a:lnTo>
                    <a:pt x="137" y="91"/>
                  </a:lnTo>
                  <a:lnTo>
                    <a:pt x="143" y="105"/>
                  </a:lnTo>
                  <a:lnTo>
                    <a:pt x="147" y="122"/>
                  </a:lnTo>
                  <a:lnTo>
                    <a:pt x="149" y="140"/>
                  </a:lnTo>
                  <a:lnTo>
                    <a:pt x="149" y="155"/>
                  </a:lnTo>
                  <a:lnTo>
                    <a:pt x="146" y="168"/>
                  </a:lnTo>
                  <a:lnTo>
                    <a:pt x="143" y="179"/>
                  </a:lnTo>
                  <a:lnTo>
                    <a:pt x="139" y="189"/>
                  </a:lnTo>
                  <a:lnTo>
                    <a:pt x="135" y="197"/>
                  </a:lnTo>
                  <a:lnTo>
                    <a:pt x="128" y="204"/>
                  </a:lnTo>
                  <a:lnTo>
                    <a:pt x="121" y="210"/>
                  </a:lnTo>
                  <a:lnTo>
                    <a:pt x="112" y="215"/>
                  </a:lnTo>
                  <a:lnTo>
                    <a:pt x="104" y="219"/>
                  </a:lnTo>
                  <a:lnTo>
                    <a:pt x="94" y="222"/>
                  </a:lnTo>
                  <a:lnTo>
                    <a:pt x="84" y="224"/>
                  </a:lnTo>
                  <a:lnTo>
                    <a:pt x="74" y="224"/>
                  </a:lnTo>
                  <a:lnTo>
                    <a:pt x="66" y="224"/>
                  </a:lnTo>
                  <a:lnTo>
                    <a:pt x="59" y="222"/>
                  </a:lnTo>
                  <a:lnTo>
                    <a:pt x="51" y="221"/>
                  </a:lnTo>
                  <a:lnTo>
                    <a:pt x="44" y="219"/>
                  </a:lnTo>
                  <a:lnTo>
                    <a:pt x="38" y="217"/>
                  </a:lnTo>
                  <a:lnTo>
                    <a:pt x="31" y="212"/>
                  </a:lnTo>
                  <a:lnTo>
                    <a:pt x="27" y="208"/>
                  </a:lnTo>
                  <a:lnTo>
                    <a:pt x="21" y="204"/>
                  </a:lnTo>
                  <a:lnTo>
                    <a:pt x="11" y="193"/>
                  </a:lnTo>
                  <a:lnTo>
                    <a:pt x="6" y="177"/>
                  </a:lnTo>
                  <a:lnTo>
                    <a:pt x="2" y="161"/>
                  </a:lnTo>
                  <a:lnTo>
                    <a:pt x="0" y="141"/>
                  </a:lnTo>
                  <a:close/>
                  <a:moveTo>
                    <a:pt x="27" y="141"/>
                  </a:moveTo>
                  <a:lnTo>
                    <a:pt x="28" y="155"/>
                  </a:lnTo>
                  <a:lnTo>
                    <a:pt x="31" y="166"/>
                  </a:lnTo>
                  <a:lnTo>
                    <a:pt x="35" y="176"/>
                  </a:lnTo>
                  <a:lnTo>
                    <a:pt x="41" y="184"/>
                  </a:lnTo>
                  <a:lnTo>
                    <a:pt x="48" y="191"/>
                  </a:lnTo>
                  <a:lnTo>
                    <a:pt x="56" y="196"/>
                  </a:lnTo>
                  <a:lnTo>
                    <a:pt x="65" y="197"/>
                  </a:lnTo>
                  <a:lnTo>
                    <a:pt x="74" y="198"/>
                  </a:lnTo>
                  <a:lnTo>
                    <a:pt x="84" y="197"/>
                  </a:lnTo>
                  <a:lnTo>
                    <a:pt x="94" y="196"/>
                  </a:lnTo>
                  <a:lnTo>
                    <a:pt x="101" y="191"/>
                  </a:lnTo>
                  <a:lnTo>
                    <a:pt x="108" y="184"/>
                  </a:lnTo>
                  <a:lnTo>
                    <a:pt x="115" y="176"/>
                  </a:lnTo>
                  <a:lnTo>
                    <a:pt x="119" y="166"/>
                  </a:lnTo>
                  <a:lnTo>
                    <a:pt x="121" y="155"/>
                  </a:lnTo>
                  <a:lnTo>
                    <a:pt x="122" y="141"/>
                  </a:lnTo>
                  <a:lnTo>
                    <a:pt x="121" y="129"/>
                  </a:lnTo>
                  <a:lnTo>
                    <a:pt x="119" y="117"/>
                  </a:lnTo>
                  <a:lnTo>
                    <a:pt x="115" y="108"/>
                  </a:lnTo>
                  <a:lnTo>
                    <a:pt x="108" y="99"/>
                  </a:lnTo>
                  <a:lnTo>
                    <a:pt x="101" y="92"/>
                  </a:lnTo>
                  <a:lnTo>
                    <a:pt x="94" y="88"/>
                  </a:lnTo>
                  <a:lnTo>
                    <a:pt x="84" y="87"/>
                  </a:lnTo>
                  <a:lnTo>
                    <a:pt x="74" y="85"/>
                  </a:lnTo>
                  <a:lnTo>
                    <a:pt x="65" y="87"/>
                  </a:lnTo>
                  <a:lnTo>
                    <a:pt x="56" y="88"/>
                  </a:lnTo>
                  <a:lnTo>
                    <a:pt x="48" y="92"/>
                  </a:lnTo>
                  <a:lnTo>
                    <a:pt x="41" y="99"/>
                  </a:lnTo>
                  <a:lnTo>
                    <a:pt x="35" y="106"/>
                  </a:lnTo>
                  <a:lnTo>
                    <a:pt x="31" y="116"/>
                  </a:lnTo>
                  <a:lnTo>
                    <a:pt x="28" y="129"/>
                  </a:lnTo>
                  <a:lnTo>
                    <a:pt x="27" y="141"/>
                  </a:lnTo>
                  <a:close/>
                  <a:moveTo>
                    <a:pt x="284" y="222"/>
                  </a:moveTo>
                  <a:lnTo>
                    <a:pt x="284" y="197"/>
                  </a:lnTo>
                  <a:lnTo>
                    <a:pt x="280" y="204"/>
                  </a:lnTo>
                  <a:lnTo>
                    <a:pt x="276" y="208"/>
                  </a:lnTo>
                  <a:lnTo>
                    <a:pt x="270" y="214"/>
                  </a:lnTo>
                  <a:lnTo>
                    <a:pt x="266" y="217"/>
                  </a:lnTo>
                  <a:lnTo>
                    <a:pt x="259" y="219"/>
                  </a:lnTo>
                  <a:lnTo>
                    <a:pt x="254" y="222"/>
                  </a:lnTo>
                  <a:lnTo>
                    <a:pt x="247" y="224"/>
                  </a:lnTo>
                  <a:lnTo>
                    <a:pt x="240" y="224"/>
                  </a:lnTo>
                  <a:lnTo>
                    <a:pt x="230" y="224"/>
                  </a:lnTo>
                  <a:lnTo>
                    <a:pt x="221" y="222"/>
                  </a:lnTo>
                  <a:lnTo>
                    <a:pt x="213" y="219"/>
                  </a:lnTo>
                  <a:lnTo>
                    <a:pt x="205" y="215"/>
                  </a:lnTo>
                  <a:lnTo>
                    <a:pt x="196" y="210"/>
                  </a:lnTo>
                  <a:lnTo>
                    <a:pt x="191" y="203"/>
                  </a:lnTo>
                  <a:lnTo>
                    <a:pt x="184" y="194"/>
                  </a:lnTo>
                  <a:lnTo>
                    <a:pt x="179" y="186"/>
                  </a:lnTo>
                  <a:lnTo>
                    <a:pt x="175" y="176"/>
                  </a:lnTo>
                  <a:lnTo>
                    <a:pt x="172" y="165"/>
                  </a:lnTo>
                  <a:lnTo>
                    <a:pt x="171" y="154"/>
                  </a:lnTo>
                  <a:lnTo>
                    <a:pt x="170" y="143"/>
                  </a:lnTo>
                  <a:lnTo>
                    <a:pt x="170" y="130"/>
                  </a:lnTo>
                  <a:lnTo>
                    <a:pt x="172" y="119"/>
                  </a:lnTo>
                  <a:lnTo>
                    <a:pt x="174" y="109"/>
                  </a:lnTo>
                  <a:lnTo>
                    <a:pt x="178" y="99"/>
                  </a:lnTo>
                  <a:lnTo>
                    <a:pt x="182" y="89"/>
                  </a:lnTo>
                  <a:lnTo>
                    <a:pt x="189" y="81"/>
                  </a:lnTo>
                  <a:lnTo>
                    <a:pt x="195" y="74"/>
                  </a:lnTo>
                  <a:lnTo>
                    <a:pt x="203" y="69"/>
                  </a:lnTo>
                  <a:lnTo>
                    <a:pt x="212" y="64"/>
                  </a:lnTo>
                  <a:lnTo>
                    <a:pt x="220" y="62"/>
                  </a:lnTo>
                  <a:lnTo>
                    <a:pt x="230" y="59"/>
                  </a:lnTo>
                  <a:lnTo>
                    <a:pt x="240" y="59"/>
                  </a:lnTo>
                  <a:lnTo>
                    <a:pt x="247" y="59"/>
                  </a:lnTo>
                  <a:lnTo>
                    <a:pt x="254" y="60"/>
                  </a:lnTo>
                  <a:lnTo>
                    <a:pt x="259" y="63"/>
                  </a:lnTo>
                  <a:lnTo>
                    <a:pt x="266" y="66"/>
                  </a:lnTo>
                  <a:lnTo>
                    <a:pt x="272" y="70"/>
                  </a:lnTo>
                  <a:lnTo>
                    <a:pt x="276" y="74"/>
                  </a:lnTo>
                  <a:lnTo>
                    <a:pt x="280" y="78"/>
                  </a:lnTo>
                  <a:lnTo>
                    <a:pt x="284" y="84"/>
                  </a:lnTo>
                  <a:lnTo>
                    <a:pt x="284" y="0"/>
                  </a:lnTo>
                  <a:lnTo>
                    <a:pt x="311" y="0"/>
                  </a:lnTo>
                  <a:lnTo>
                    <a:pt x="311" y="222"/>
                  </a:lnTo>
                  <a:lnTo>
                    <a:pt x="284" y="222"/>
                  </a:lnTo>
                  <a:close/>
                  <a:moveTo>
                    <a:pt x="198" y="143"/>
                  </a:moveTo>
                  <a:lnTo>
                    <a:pt x="199" y="155"/>
                  </a:lnTo>
                  <a:lnTo>
                    <a:pt x="200" y="166"/>
                  </a:lnTo>
                  <a:lnTo>
                    <a:pt x="205" y="176"/>
                  </a:lnTo>
                  <a:lnTo>
                    <a:pt x="210" y="184"/>
                  </a:lnTo>
                  <a:lnTo>
                    <a:pt x="217" y="191"/>
                  </a:lnTo>
                  <a:lnTo>
                    <a:pt x="224" y="196"/>
                  </a:lnTo>
                  <a:lnTo>
                    <a:pt x="233" y="197"/>
                  </a:lnTo>
                  <a:lnTo>
                    <a:pt x="241" y="198"/>
                  </a:lnTo>
                  <a:lnTo>
                    <a:pt x="249" y="197"/>
                  </a:lnTo>
                  <a:lnTo>
                    <a:pt x="258" y="196"/>
                  </a:lnTo>
                  <a:lnTo>
                    <a:pt x="265" y="191"/>
                  </a:lnTo>
                  <a:lnTo>
                    <a:pt x="272" y="186"/>
                  </a:lnTo>
                  <a:lnTo>
                    <a:pt x="277" y="177"/>
                  </a:lnTo>
                  <a:lnTo>
                    <a:pt x="282" y="168"/>
                  </a:lnTo>
                  <a:lnTo>
                    <a:pt x="283" y="157"/>
                  </a:lnTo>
                  <a:lnTo>
                    <a:pt x="284" y="144"/>
                  </a:lnTo>
                  <a:lnTo>
                    <a:pt x="283" y="130"/>
                  </a:lnTo>
                  <a:lnTo>
                    <a:pt x="282" y="117"/>
                  </a:lnTo>
                  <a:lnTo>
                    <a:pt x="277" y="108"/>
                  </a:lnTo>
                  <a:lnTo>
                    <a:pt x="272" y="99"/>
                  </a:lnTo>
                  <a:lnTo>
                    <a:pt x="265" y="92"/>
                  </a:lnTo>
                  <a:lnTo>
                    <a:pt x="258" y="88"/>
                  </a:lnTo>
                  <a:lnTo>
                    <a:pt x="249" y="87"/>
                  </a:lnTo>
                  <a:lnTo>
                    <a:pt x="240" y="85"/>
                  </a:lnTo>
                  <a:lnTo>
                    <a:pt x="231" y="87"/>
                  </a:lnTo>
                  <a:lnTo>
                    <a:pt x="223" y="88"/>
                  </a:lnTo>
                  <a:lnTo>
                    <a:pt x="216" y="92"/>
                  </a:lnTo>
                  <a:lnTo>
                    <a:pt x="209" y="99"/>
                  </a:lnTo>
                  <a:lnTo>
                    <a:pt x="203" y="106"/>
                  </a:lnTo>
                  <a:lnTo>
                    <a:pt x="200" y="116"/>
                  </a:lnTo>
                  <a:lnTo>
                    <a:pt x="198" y="129"/>
                  </a:lnTo>
                  <a:lnTo>
                    <a:pt x="198" y="143"/>
                  </a:lnTo>
                  <a:close/>
                  <a:moveTo>
                    <a:pt x="466" y="172"/>
                  </a:moveTo>
                  <a:lnTo>
                    <a:pt x="492" y="177"/>
                  </a:lnTo>
                  <a:lnTo>
                    <a:pt x="487" y="187"/>
                  </a:lnTo>
                  <a:lnTo>
                    <a:pt x="482" y="197"/>
                  </a:lnTo>
                  <a:lnTo>
                    <a:pt x="475" y="205"/>
                  </a:lnTo>
                  <a:lnTo>
                    <a:pt x="466" y="212"/>
                  </a:lnTo>
                  <a:lnTo>
                    <a:pt x="462" y="215"/>
                  </a:lnTo>
                  <a:lnTo>
                    <a:pt x="457" y="218"/>
                  </a:lnTo>
                  <a:lnTo>
                    <a:pt x="451" y="219"/>
                  </a:lnTo>
                  <a:lnTo>
                    <a:pt x="445" y="221"/>
                  </a:lnTo>
                  <a:lnTo>
                    <a:pt x="440" y="222"/>
                  </a:lnTo>
                  <a:lnTo>
                    <a:pt x="434" y="224"/>
                  </a:lnTo>
                  <a:lnTo>
                    <a:pt x="427" y="224"/>
                  </a:lnTo>
                  <a:lnTo>
                    <a:pt x="420" y="224"/>
                  </a:lnTo>
                  <a:lnTo>
                    <a:pt x="412" y="224"/>
                  </a:lnTo>
                  <a:lnTo>
                    <a:pt x="403" y="222"/>
                  </a:lnTo>
                  <a:lnTo>
                    <a:pt x="395" y="221"/>
                  </a:lnTo>
                  <a:lnTo>
                    <a:pt x="388" y="219"/>
                  </a:lnTo>
                  <a:lnTo>
                    <a:pt x="381" y="217"/>
                  </a:lnTo>
                  <a:lnTo>
                    <a:pt x="374" y="212"/>
                  </a:lnTo>
                  <a:lnTo>
                    <a:pt x="368" y="208"/>
                  </a:lnTo>
                  <a:lnTo>
                    <a:pt x="363" y="204"/>
                  </a:lnTo>
                  <a:lnTo>
                    <a:pt x="353" y="193"/>
                  </a:lnTo>
                  <a:lnTo>
                    <a:pt x="347" y="177"/>
                  </a:lnTo>
                  <a:lnTo>
                    <a:pt x="343" y="161"/>
                  </a:lnTo>
                  <a:lnTo>
                    <a:pt x="342" y="143"/>
                  </a:lnTo>
                  <a:lnTo>
                    <a:pt x="343" y="124"/>
                  </a:lnTo>
                  <a:lnTo>
                    <a:pt x="347" y="108"/>
                  </a:lnTo>
                  <a:lnTo>
                    <a:pt x="354" y="92"/>
                  </a:lnTo>
                  <a:lnTo>
                    <a:pt x="364" y="81"/>
                  </a:lnTo>
                  <a:lnTo>
                    <a:pt x="370" y="75"/>
                  </a:lnTo>
                  <a:lnTo>
                    <a:pt x="375" y="71"/>
                  </a:lnTo>
                  <a:lnTo>
                    <a:pt x="382" y="67"/>
                  </a:lnTo>
                  <a:lnTo>
                    <a:pt x="388" y="64"/>
                  </a:lnTo>
                  <a:lnTo>
                    <a:pt x="395" y="62"/>
                  </a:lnTo>
                  <a:lnTo>
                    <a:pt x="403" y="60"/>
                  </a:lnTo>
                  <a:lnTo>
                    <a:pt x="410" y="59"/>
                  </a:lnTo>
                  <a:lnTo>
                    <a:pt x="419" y="59"/>
                  </a:lnTo>
                  <a:lnTo>
                    <a:pt x="427" y="59"/>
                  </a:lnTo>
                  <a:lnTo>
                    <a:pt x="434" y="60"/>
                  </a:lnTo>
                  <a:lnTo>
                    <a:pt x="441" y="62"/>
                  </a:lnTo>
                  <a:lnTo>
                    <a:pt x="448" y="64"/>
                  </a:lnTo>
                  <a:lnTo>
                    <a:pt x="455" y="67"/>
                  </a:lnTo>
                  <a:lnTo>
                    <a:pt x="461" y="70"/>
                  </a:lnTo>
                  <a:lnTo>
                    <a:pt x="466" y="74"/>
                  </a:lnTo>
                  <a:lnTo>
                    <a:pt x="472" y="80"/>
                  </a:lnTo>
                  <a:lnTo>
                    <a:pt x="482" y="91"/>
                  </a:lnTo>
                  <a:lnTo>
                    <a:pt x="487" y="106"/>
                  </a:lnTo>
                  <a:lnTo>
                    <a:pt x="492" y="123"/>
                  </a:lnTo>
                  <a:lnTo>
                    <a:pt x="493" y="141"/>
                  </a:lnTo>
                  <a:lnTo>
                    <a:pt x="493" y="143"/>
                  </a:lnTo>
                  <a:lnTo>
                    <a:pt x="493" y="144"/>
                  </a:lnTo>
                  <a:lnTo>
                    <a:pt x="493" y="147"/>
                  </a:lnTo>
                  <a:lnTo>
                    <a:pt x="493" y="148"/>
                  </a:lnTo>
                  <a:lnTo>
                    <a:pt x="370" y="148"/>
                  </a:lnTo>
                  <a:lnTo>
                    <a:pt x="371" y="159"/>
                  </a:lnTo>
                  <a:lnTo>
                    <a:pt x="374" y="169"/>
                  </a:lnTo>
                  <a:lnTo>
                    <a:pt x="378" y="179"/>
                  </a:lnTo>
                  <a:lnTo>
                    <a:pt x="385" y="186"/>
                  </a:lnTo>
                  <a:lnTo>
                    <a:pt x="392" y="191"/>
                  </a:lnTo>
                  <a:lnTo>
                    <a:pt x="401" y="196"/>
                  </a:lnTo>
                  <a:lnTo>
                    <a:pt x="410" y="197"/>
                  </a:lnTo>
                  <a:lnTo>
                    <a:pt x="420" y="198"/>
                  </a:lnTo>
                  <a:lnTo>
                    <a:pt x="429" y="198"/>
                  </a:lnTo>
                  <a:lnTo>
                    <a:pt x="436" y="197"/>
                  </a:lnTo>
                  <a:lnTo>
                    <a:pt x="441" y="196"/>
                  </a:lnTo>
                  <a:lnTo>
                    <a:pt x="448" y="193"/>
                  </a:lnTo>
                  <a:lnTo>
                    <a:pt x="454" y="189"/>
                  </a:lnTo>
                  <a:lnTo>
                    <a:pt x="458" y="184"/>
                  </a:lnTo>
                  <a:lnTo>
                    <a:pt x="462" y="179"/>
                  </a:lnTo>
                  <a:lnTo>
                    <a:pt x="466" y="172"/>
                  </a:lnTo>
                  <a:close/>
                  <a:moveTo>
                    <a:pt x="370" y="122"/>
                  </a:moveTo>
                  <a:lnTo>
                    <a:pt x="466" y="122"/>
                  </a:lnTo>
                  <a:lnTo>
                    <a:pt x="465" y="113"/>
                  </a:lnTo>
                  <a:lnTo>
                    <a:pt x="462" y="108"/>
                  </a:lnTo>
                  <a:lnTo>
                    <a:pt x="459" y="102"/>
                  </a:lnTo>
                  <a:lnTo>
                    <a:pt x="455" y="98"/>
                  </a:lnTo>
                  <a:lnTo>
                    <a:pt x="447" y="92"/>
                  </a:lnTo>
                  <a:lnTo>
                    <a:pt x="438" y="88"/>
                  </a:lnTo>
                  <a:lnTo>
                    <a:pt x="429" y="87"/>
                  </a:lnTo>
                  <a:lnTo>
                    <a:pt x="419" y="85"/>
                  </a:lnTo>
                  <a:lnTo>
                    <a:pt x="409" y="85"/>
                  </a:lnTo>
                  <a:lnTo>
                    <a:pt x="399" y="88"/>
                  </a:lnTo>
                  <a:lnTo>
                    <a:pt x="391" y="91"/>
                  </a:lnTo>
                  <a:lnTo>
                    <a:pt x="384" y="95"/>
                  </a:lnTo>
                  <a:lnTo>
                    <a:pt x="378" y="101"/>
                  </a:lnTo>
                  <a:lnTo>
                    <a:pt x="374" y="106"/>
                  </a:lnTo>
                  <a:lnTo>
                    <a:pt x="371" y="113"/>
                  </a:lnTo>
                  <a:lnTo>
                    <a:pt x="370" y="122"/>
                  </a:lnTo>
                  <a:close/>
                  <a:moveTo>
                    <a:pt x="527" y="222"/>
                  </a:moveTo>
                  <a:lnTo>
                    <a:pt x="527" y="60"/>
                  </a:lnTo>
                  <a:lnTo>
                    <a:pt x="549" y="60"/>
                  </a:lnTo>
                  <a:lnTo>
                    <a:pt x="549" y="85"/>
                  </a:lnTo>
                  <a:lnTo>
                    <a:pt x="553" y="78"/>
                  </a:lnTo>
                  <a:lnTo>
                    <a:pt x="559" y="71"/>
                  </a:lnTo>
                  <a:lnTo>
                    <a:pt x="563" y="67"/>
                  </a:lnTo>
                  <a:lnTo>
                    <a:pt x="567" y="63"/>
                  </a:lnTo>
                  <a:lnTo>
                    <a:pt x="571" y="62"/>
                  </a:lnTo>
                  <a:lnTo>
                    <a:pt x="576" y="60"/>
                  </a:lnTo>
                  <a:lnTo>
                    <a:pt x="580" y="59"/>
                  </a:lnTo>
                  <a:lnTo>
                    <a:pt x="585" y="59"/>
                  </a:lnTo>
                  <a:lnTo>
                    <a:pt x="592" y="59"/>
                  </a:lnTo>
                  <a:lnTo>
                    <a:pt x="599" y="60"/>
                  </a:lnTo>
                  <a:lnTo>
                    <a:pt x="608" y="63"/>
                  </a:lnTo>
                  <a:lnTo>
                    <a:pt x="615" y="66"/>
                  </a:lnTo>
                  <a:lnTo>
                    <a:pt x="605" y="91"/>
                  </a:lnTo>
                  <a:lnTo>
                    <a:pt x="599" y="88"/>
                  </a:lnTo>
                  <a:lnTo>
                    <a:pt x="595" y="87"/>
                  </a:lnTo>
                  <a:lnTo>
                    <a:pt x="590" y="85"/>
                  </a:lnTo>
                  <a:lnTo>
                    <a:pt x="584" y="85"/>
                  </a:lnTo>
                  <a:lnTo>
                    <a:pt x="580" y="85"/>
                  </a:lnTo>
                  <a:lnTo>
                    <a:pt x="576" y="87"/>
                  </a:lnTo>
                  <a:lnTo>
                    <a:pt x="571" y="88"/>
                  </a:lnTo>
                  <a:lnTo>
                    <a:pt x="569" y="91"/>
                  </a:lnTo>
                  <a:lnTo>
                    <a:pt x="564" y="94"/>
                  </a:lnTo>
                  <a:lnTo>
                    <a:pt x="562" y="96"/>
                  </a:lnTo>
                  <a:lnTo>
                    <a:pt x="560" y="101"/>
                  </a:lnTo>
                  <a:lnTo>
                    <a:pt x="557" y="105"/>
                  </a:lnTo>
                  <a:lnTo>
                    <a:pt x="556" y="112"/>
                  </a:lnTo>
                  <a:lnTo>
                    <a:pt x="555" y="120"/>
                  </a:lnTo>
                  <a:lnTo>
                    <a:pt x="553" y="129"/>
                  </a:lnTo>
                  <a:lnTo>
                    <a:pt x="553" y="137"/>
                  </a:lnTo>
                  <a:lnTo>
                    <a:pt x="553" y="222"/>
                  </a:lnTo>
                  <a:lnTo>
                    <a:pt x="527"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1" name="Freeform 13"/>
            <p:cNvSpPr>
              <a:spLocks noEditPoints="1"/>
            </p:cNvSpPr>
            <p:nvPr/>
          </p:nvSpPr>
          <p:spPr bwMode="auto">
            <a:xfrm>
              <a:off x="2642" y="1016"/>
              <a:ext cx="200" cy="74"/>
            </a:xfrm>
            <a:custGeom>
              <a:avLst/>
              <a:gdLst>
                <a:gd name="T0" fmla="*/ 29 w 599"/>
                <a:gd name="T1" fmla="*/ 222 h 223"/>
                <a:gd name="T2" fmla="*/ 106 w 599"/>
                <a:gd name="T3" fmla="*/ 60 h 223"/>
                <a:gd name="T4" fmla="*/ 122 w 599"/>
                <a:gd name="T5" fmla="*/ 68 h 223"/>
                <a:gd name="T6" fmla="*/ 148 w 599"/>
                <a:gd name="T7" fmla="*/ 58 h 223"/>
                <a:gd name="T8" fmla="*/ 175 w 599"/>
                <a:gd name="T9" fmla="*/ 61 h 223"/>
                <a:gd name="T10" fmla="*/ 196 w 599"/>
                <a:gd name="T11" fmla="*/ 72 h 223"/>
                <a:gd name="T12" fmla="*/ 206 w 599"/>
                <a:gd name="T13" fmla="*/ 92 h 223"/>
                <a:gd name="T14" fmla="*/ 208 w 599"/>
                <a:gd name="T15" fmla="*/ 116 h 223"/>
                <a:gd name="T16" fmla="*/ 182 w 599"/>
                <a:gd name="T17" fmla="*/ 127 h 223"/>
                <a:gd name="T18" fmla="*/ 179 w 599"/>
                <a:gd name="T19" fmla="*/ 102 h 223"/>
                <a:gd name="T20" fmla="*/ 168 w 599"/>
                <a:gd name="T21" fmla="*/ 89 h 223"/>
                <a:gd name="T22" fmla="*/ 148 w 599"/>
                <a:gd name="T23" fmla="*/ 85 h 223"/>
                <a:gd name="T24" fmla="*/ 119 w 599"/>
                <a:gd name="T25" fmla="*/ 95 h 223"/>
                <a:gd name="T26" fmla="*/ 106 w 599"/>
                <a:gd name="T27" fmla="*/ 137 h 223"/>
                <a:gd name="T28" fmla="*/ 312 w 599"/>
                <a:gd name="T29" fmla="*/ 222 h 223"/>
                <a:gd name="T30" fmla="*/ 292 w 599"/>
                <a:gd name="T31" fmla="*/ 223 h 223"/>
                <a:gd name="T32" fmla="*/ 269 w 599"/>
                <a:gd name="T33" fmla="*/ 220 h 223"/>
                <a:gd name="T34" fmla="*/ 257 w 599"/>
                <a:gd name="T35" fmla="*/ 208 h 223"/>
                <a:gd name="T36" fmla="*/ 255 w 599"/>
                <a:gd name="T37" fmla="*/ 177 h 223"/>
                <a:gd name="T38" fmla="*/ 255 w 599"/>
                <a:gd name="T39" fmla="*/ 60 h 223"/>
                <a:gd name="T40" fmla="*/ 308 w 599"/>
                <a:gd name="T41" fmla="*/ 60 h 223"/>
                <a:gd name="T42" fmla="*/ 281 w 599"/>
                <a:gd name="T43" fmla="*/ 183 h 223"/>
                <a:gd name="T44" fmla="*/ 284 w 599"/>
                <a:gd name="T45" fmla="*/ 192 h 223"/>
                <a:gd name="T46" fmla="*/ 290 w 599"/>
                <a:gd name="T47" fmla="*/ 198 h 223"/>
                <a:gd name="T48" fmla="*/ 299 w 599"/>
                <a:gd name="T49" fmla="*/ 198 h 223"/>
                <a:gd name="T50" fmla="*/ 451 w 599"/>
                <a:gd name="T51" fmla="*/ 171 h 223"/>
                <a:gd name="T52" fmla="*/ 459 w 599"/>
                <a:gd name="T53" fmla="*/ 205 h 223"/>
                <a:gd name="T54" fmla="*/ 435 w 599"/>
                <a:gd name="T55" fmla="*/ 219 h 223"/>
                <a:gd name="T56" fmla="*/ 411 w 599"/>
                <a:gd name="T57" fmla="*/ 223 h 223"/>
                <a:gd name="T58" fmla="*/ 379 w 599"/>
                <a:gd name="T59" fmla="*/ 220 h 223"/>
                <a:gd name="T60" fmla="*/ 353 w 599"/>
                <a:gd name="T61" fmla="*/ 208 h 223"/>
                <a:gd name="T62" fmla="*/ 327 w 599"/>
                <a:gd name="T63" fmla="*/ 160 h 223"/>
                <a:gd name="T64" fmla="*/ 339 w 599"/>
                <a:gd name="T65" fmla="*/ 92 h 223"/>
                <a:gd name="T66" fmla="*/ 367 w 599"/>
                <a:gd name="T67" fmla="*/ 67 h 223"/>
                <a:gd name="T68" fmla="*/ 395 w 599"/>
                <a:gd name="T69" fmla="*/ 58 h 223"/>
                <a:gd name="T70" fmla="*/ 425 w 599"/>
                <a:gd name="T71" fmla="*/ 61 h 223"/>
                <a:gd name="T72" fmla="*/ 451 w 599"/>
                <a:gd name="T73" fmla="*/ 74 h 223"/>
                <a:gd name="T74" fmla="*/ 476 w 599"/>
                <a:gd name="T75" fmla="*/ 123 h 223"/>
                <a:gd name="T76" fmla="*/ 477 w 599"/>
                <a:gd name="T77" fmla="*/ 146 h 223"/>
                <a:gd name="T78" fmla="*/ 358 w 599"/>
                <a:gd name="T79" fmla="*/ 169 h 223"/>
                <a:gd name="T80" fmla="*/ 385 w 599"/>
                <a:gd name="T81" fmla="*/ 195 h 223"/>
                <a:gd name="T82" fmla="*/ 420 w 599"/>
                <a:gd name="T83" fmla="*/ 197 h 223"/>
                <a:gd name="T84" fmla="*/ 442 w 599"/>
                <a:gd name="T85" fmla="*/ 184 h 223"/>
                <a:gd name="T86" fmla="*/ 451 w 599"/>
                <a:gd name="T87" fmla="*/ 121 h 223"/>
                <a:gd name="T88" fmla="*/ 439 w 599"/>
                <a:gd name="T89" fmla="*/ 97 h 223"/>
                <a:gd name="T90" fmla="*/ 403 w 599"/>
                <a:gd name="T91" fmla="*/ 85 h 223"/>
                <a:gd name="T92" fmla="*/ 368 w 599"/>
                <a:gd name="T93" fmla="*/ 95 h 223"/>
                <a:gd name="T94" fmla="*/ 354 w 599"/>
                <a:gd name="T95" fmla="*/ 121 h 223"/>
                <a:gd name="T96" fmla="*/ 533 w 599"/>
                <a:gd name="T97" fmla="*/ 85 h 223"/>
                <a:gd name="T98" fmla="*/ 552 w 599"/>
                <a:gd name="T99" fmla="*/ 62 h 223"/>
                <a:gd name="T100" fmla="*/ 570 w 599"/>
                <a:gd name="T101" fmla="*/ 58 h 223"/>
                <a:gd name="T102" fmla="*/ 599 w 599"/>
                <a:gd name="T103" fmla="*/ 65 h 223"/>
                <a:gd name="T104" fmla="*/ 574 w 599"/>
                <a:gd name="T105" fmla="*/ 85 h 223"/>
                <a:gd name="T106" fmla="*/ 556 w 599"/>
                <a:gd name="T107" fmla="*/ 88 h 223"/>
                <a:gd name="T108" fmla="*/ 545 w 599"/>
                <a:gd name="T109" fmla="*/ 100 h 223"/>
                <a:gd name="T110" fmla="*/ 538 w 599"/>
                <a:gd name="T111" fmla="*/ 1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9" h="223">
                  <a:moveTo>
                    <a:pt x="0" y="222"/>
                  </a:moveTo>
                  <a:lnTo>
                    <a:pt x="0" y="0"/>
                  </a:lnTo>
                  <a:lnTo>
                    <a:pt x="29" y="0"/>
                  </a:lnTo>
                  <a:lnTo>
                    <a:pt x="29" y="222"/>
                  </a:lnTo>
                  <a:lnTo>
                    <a:pt x="0" y="222"/>
                  </a:lnTo>
                  <a:close/>
                  <a:moveTo>
                    <a:pt x="80" y="222"/>
                  </a:moveTo>
                  <a:lnTo>
                    <a:pt x="80" y="60"/>
                  </a:lnTo>
                  <a:lnTo>
                    <a:pt x="106" y="60"/>
                  </a:lnTo>
                  <a:lnTo>
                    <a:pt x="106" y="83"/>
                  </a:lnTo>
                  <a:lnTo>
                    <a:pt x="110" y="78"/>
                  </a:lnTo>
                  <a:lnTo>
                    <a:pt x="116" y="72"/>
                  </a:lnTo>
                  <a:lnTo>
                    <a:pt x="122" y="68"/>
                  </a:lnTo>
                  <a:lnTo>
                    <a:pt x="127" y="64"/>
                  </a:lnTo>
                  <a:lnTo>
                    <a:pt x="133" y="62"/>
                  </a:lnTo>
                  <a:lnTo>
                    <a:pt x="140" y="60"/>
                  </a:lnTo>
                  <a:lnTo>
                    <a:pt x="148" y="58"/>
                  </a:lnTo>
                  <a:lnTo>
                    <a:pt x="155" y="58"/>
                  </a:lnTo>
                  <a:lnTo>
                    <a:pt x="162" y="58"/>
                  </a:lnTo>
                  <a:lnTo>
                    <a:pt x="169" y="60"/>
                  </a:lnTo>
                  <a:lnTo>
                    <a:pt x="175" y="61"/>
                  </a:lnTo>
                  <a:lnTo>
                    <a:pt x="182" y="62"/>
                  </a:lnTo>
                  <a:lnTo>
                    <a:pt x="187" y="65"/>
                  </a:lnTo>
                  <a:lnTo>
                    <a:pt x="192" y="69"/>
                  </a:lnTo>
                  <a:lnTo>
                    <a:pt x="196" y="72"/>
                  </a:lnTo>
                  <a:lnTo>
                    <a:pt x="199" y="76"/>
                  </a:lnTo>
                  <a:lnTo>
                    <a:pt x="201" y="81"/>
                  </a:lnTo>
                  <a:lnTo>
                    <a:pt x="204" y="86"/>
                  </a:lnTo>
                  <a:lnTo>
                    <a:pt x="206" y="92"/>
                  </a:lnTo>
                  <a:lnTo>
                    <a:pt x="207" y="97"/>
                  </a:lnTo>
                  <a:lnTo>
                    <a:pt x="208" y="102"/>
                  </a:lnTo>
                  <a:lnTo>
                    <a:pt x="208" y="107"/>
                  </a:lnTo>
                  <a:lnTo>
                    <a:pt x="208" y="116"/>
                  </a:lnTo>
                  <a:lnTo>
                    <a:pt x="208" y="124"/>
                  </a:lnTo>
                  <a:lnTo>
                    <a:pt x="208" y="222"/>
                  </a:lnTo>
                  <a:lnTo>
                    <a:pt x="182" y="222"/>
                  </a:lnTo>
                  <a:lnTo>
                    <a:pt x="182" y="127"/>
                  </a:lnTo>
                  <a:lnTo>
                    <a:pt x="182" y="118"/>
                  </a:lnTo>
                  <a:lnTo>
                    <a:pt x="180" y="111"/>
                  </a:lnTo>
                  <a:lnTo>
                    <a:pt x="180" y="106"/>
                  </a:lnTo>
                  <a:lnTo>
                    <a:pt x="179" y="102"/>
                  </a:lnTo>
                  <a:lnTo>
                    <a:pt x="176" y="99"/>
                  </a:lnTo>
                  <a:lnTo>
                    <a:pt x="173" y="95"/>
                  </a:lnTo>
                  <a:lnTo>
                    <a:pt x="171" y="92"/>
                  </a:lnTo>
                  <a:lnTo>
                    <a:pt x="168" y="89"/>
                  </a:lnTo>
                  <a:lnTo>
                    <a:pt x="164" y="88"/>
                  </a:lnTo>
                  <a:lnTo>
                    <a:pt x="158" y="86"/>
                  </a:lnTo>
                  <a:lnTo>
                    <a:pt x="154" y="85"/>
                  </a:lnTo>
                  <a:lnTo>
                    <a:pt x="148" y="85"/>
                  </a:lnTo>
                  <a:lnTo>
                    <a:pt x="140" y="85"/>
                  </a:lnTo>
                  <a:lnTo>
                    <a:pt x="133" y="88"/>
                  </a:lnTo>
                  <a:lnTo>
                    <a:pt x="126" y="90"/>
                  </a:lnTo>
                  <a:lnTo>
                    <a:pt x="119" y="95"/>
                  </a:lnTo>
                  <a:lnTo>
                    <a:pt x="113" y="102"/>
                  </a:lnTo>
                  <a:lnTo>
                    <a:pt x="109" y="111"/>
                  </a:lnTo>
                  <a:lnTo>
                    <a:pt x="108" y="123"/>
                  </a:lnTo>
                  <a:lnTo>
                    <a:pt x="106" y="137"/>
                  </a:lnTo>
                  <a:lnTo>
                    <a:pt x="106" y="222"/>
                  </a:lnTo>
                  <a:lnTo>
                    <a:pt x="80" y="222"/>
                  </a:lnTo>
                  <a:close/>
                  <a:moveTo>
                    <a:pt x="308" y="198"/>
                  </a:moveTo>
                  <a:lnTo>
                    <a:pt x="312" y="222"/>
                  </a:lnTo>
                  <a:lnTo>
                    <a:pt x="306" y="223"/>
                  </a:lnTo>
                  <a:lnTo>
                    <a:pt x="302" y="223"/>
                  </a:lnTo>
                  <a:lnTo>
                    <a:pt x="297" y="223"/>
                  </a:lnTo>
                  <a:lnTo>
                    <a:pt x="292" y="223"/>
                  </a:lnTo>
                  <a:lnTo>
                    <a:pt x="285" y="223"/>
                  </a:lnTo>
                  <a:lnTo>
                    <a:pt x="278" y="222"/>
                  </a:lnTo>
                  <a:lnTo>
                    <a:pt x="273" y="222"/>
                  </a:lnTo>
                  <a:lnTo>
                    <a:pt x="269" y="220"/>
                  </a:lnTo>
                  <a:lnTo>
                    <a:pt x="264" y="218"/>
                  </a:lnTo>
                  <a:lnTo>
                    <a:pt x="262" y="215"/>
                  </a:lnTo>
                  <a:lnTo>
                    <a:pt x="260" y="212"/>
                  </a:lnTo>
                  <a:lnTo>
                    <a:pt x="257" y="208"/>
                  </a:lnTo>
                  <a:lnTo>
                    <a:pt x="256" y="204"/>
                  </a:lnTo>
                  <a:lnTo>
                    <a:pt x="256" y="197"/>
                  </a:lnTo>
                  <a:lnTo>
                    <a:pt x="255" y="188"/>
                  </a:lnTo>
                  <a:lnTo>
                    <a:pt x="255" y="177"/>
                  </a:lnTo>
                  <a:lnTo>
                    <a:pt x="255" y="86"/>
                  </a:lnTo>
                  <a:lnTo>
                    <a:pt x="235" y="86"/>
                  </a:lnTo>
                  <a:lnTo>
                    <a:pt x="235" y="60"/>
                  </a:lnTo>
                  <a:lnTo>
                    <a:pt x="255" y="60"/>
                  </a:lnTo>
                  <a:lnTo>
                    <a:pt x="255" y="21"/>
                  </a:lnTo>
                  <a:lnTo>
                    <a:pt x="281" y="4"/>
                  </a:lnTo>
                  <a:lnTo>
                    <a:pt x="281" y="60"/>
                  </a:lnTo>
                  <a:lnTo>
                    <a:pt x="308" y="60"/>
                  </a:lnTo>
                  <a:lnTo>
                    <a:pt x="308" y="86"/>
                  </a:lnTo>
                  <a:lnTo>
                    <a:pt x="281" y="86"/>
                  </a:lnTo>
                  <a:lnTo>
                    <a:pt x="281" y="177"/>
                  </a:lnTo>
                  <a:lnTo>
                    <a:pt x="281" y="183"/>
                  </a:lnTo>
                  <a:lnTo>
                    <a:pt x="281" y="185"/>
                  </a:lnTo>
                  <a:lnTo>
                    <a:pt x="281" y="190"/>
                  </a:lnTo>
                  <a:lnTo>
                    <a:pt x="283" y="191"/>
                  </a:lnTo>
                  <a:lnTo>
                    <a:pt x="284" y="192"/>
                  </a:lnTo>
                  <a:lnTo>
                    <a:pt x="285" y="194"/>
                  </a:lnTo>
                  <a:lnTo>
                    <a:pt x="285" y="195"/>
                  </a:lnTo>
                  <a:lnTo>
                    <a:pt x="287" y="197"/>
                  </a:lnTo>
                  <a:lnTo>
                    <a:pt x="290" y="198"/>
                  </a:lnTo>
                  <a:lnTo>
                    <a:pt x="291" y="198"/>
                  </a:lnTo>
                  <a:lnTo>
                    <a:pt x="294" y="198"/>
                  </a:lnTo>
                  <a:lnTo>
                    <a:pt x="297" y="198"/>
                  </a:lnTo>
                  <a:lnTo>
                    <a:pt x="299" y="198"/>
                  </a:lnTo>
                  <a:lnTo>
                    <a:pt x="302" y="198"/>
                  </a:lnTo>
                  <a:lnTo>
                    <a:pt x="305" y="198"/>
                  </a:lnTo>
                  <a:lnTo>
                    <a:pt x="308" y="198"/>
                  </a:lnTo>
                  <a:close/>
                  <a:moveTo>
                    <a:pt x="451" y="171"/>
                  </a:moveTo>
                  <a:lnTo>
                    <a:pt x="476" y="177"/>
                  </a:lnTo>
                  <a:lnTo>
                    <a:pt x="472" y="187"/>
                  </a:lnTo>
                  <a:lnTo>
                    <a:pt x="466" y="197"/>
                  </a:lnTo>
                  <a:lnTo>
                    <a:pt x="459" y="205"/>
                  </a:lnTo>
                  <a:lnTo>
                    <a:pt x="451" y="212"/>
                  </a:lnTo>
                  <a:lnTo>
                    <a:pt x="446" y="215"/>
                  </a:lnTo>
                  <a:lnTo>
                    <a:pt x="441" y="218"/>
                  </a:lnTo>
                  <a:lnTo>
                    <a:pt x="435" y="219"/>
                  </a:lnTo>
                  <a:lnTo>
                    <a:pt x="430" y="220"/>
                  </a:lnTo>
                  <a:lnTo>
                    <a:pt x="424" y="222"/>
                  </a:lnTo>
                  <a:lnTo>
                    <a:pt x="418" y="223"/>
                  </a:lnTo>
                  <a:lnTo>
                    <a:pt x="411" y="223"/>
                  </a:lnTo>
                  <a:lnTo>
                    <a:pt x="404" y="223"/>
                  </a:lnTo>
                  <a:lnTo>
                    <a:pt x="396" y="223"/>
                  </a:lnTo>
                  <a:lnTo>
                    <a:pt x="388" y="222"/>
                  </a:lnTo>
                  <a:lnTo>
                    <a:pt x="379" y="220"/>
                  </a:lnTo>
                  <a:lnTo>
                    <a:pt x="372" y="219"/>
                  </a:lnTo>
                  <a:lnTo>
                    <a:pt x="365" y="216"/>
                  </a:lnTo>
                  <a:lnTo>
                    <a:pt x="358" y="212"/>
                  </a:lnTo>
                  <a:lnTo>
                    <a:pt x="353" y="208"/>
                  </a:lnTo>
                  <a:lnTo>
                    <a:pt x="347" y="204"/>
                  </a:lnTo>
                  <a:lnTo>
                    <a:pt x="337" y="192"/>
                  </a:lnTo>
                  <a:lnTo>
                    <a:pt x="332" y="177"/>
                  </a:lnTo>
                  <a:lnTo>
                    <a:pt x="327" y="160"/>
                  </a:lnTo>
                  <a:lnTo>
                    <a:pt x="326" y="142"/>
                  </a:lnTo>
                  <a:lnTo>
                    <a:pt x="327" y="124"/>
                  </a:lnTo>
                  <a:lnTo>
                    <a:pt x="332" y="107"/>
                  </a:lnTo>
                  <a:lnTo>
                    <a:pt x="339" y="92"/>
                  </a:lnTo>
                  <a:lnTo>
                    <a:pt x="348" y="81"/>
                  </a:lnTo>
                  <a:lnTo>
                    <a:pt x="354" y="75"/>
                  </a:lnTo>
                  <a:lnTo>
                    <a:pt x="360" y="71"/>
                  </a:lnTo>
                  <a:lnTo>
                    <a:pt x="367" y="67"/>
                  </a:lnTo>
                  <a:lnTo>
                    <a:pt x="372" y="64"/>
                  </a:lnTo>
                  <a:lnTo>
                    <a:pt x="379" y="61"/>
                  </a:lnTo>
                  <a:lnTo>
                    <a:pt x="388" y="60"/>
                  </a:lnTo>
                  <a:lnTo>
                    <a:pt x="395" y="58"/>
                  </a:lnTo>
                  <a:lnTo>
                    <a:pt x="403" y="58"/>
                  </a:lnTo>
                  <a:lnTo>
                    <a:pt x="411" y="58"/>
                  </a:lnTo>
                  <a:lnTo>
                    <a:pt x="418" y="60"/>
                  </a:lnTo>
                  <a:lnTo>
                    <a:pt x="425" y="61"/>
                  </a:lnTo>
                  <a:lnTo>
                    <a:pt x="432" y="64"/>
                  </a:lnTo>
                  <a:lnTo>
                    <a:pt x="439" y="67"/>
                  </a:lnTo>
                  <a:lnTo>
                    <a:pt x="445" y="69"/>
                  </a:lnTo>
                  <a:lnTo>
                    <a:pt x="451" y="74"/>
                  </a:lnTo>
                  <a:lnTo>
                    <a:pt x="456" y="79"/>
                  </a:lnTo>
                  <a:lnTo>
                    <a:pt x="466" y="90"/>
                  </a:lnTo>
                  <a:lnTo>
                    <a:pt x="472" y="106"/>
                  </a:lnTo>
                  <a:lnTo>
                    <a:pt x="476" y="123"/>
                  </a:lnTo>
                  <a:lnTo>
                    <a:pt x="477" y="141"/>
                  </a:lnTo>
                  <a:lnTo>
                    <a:pt x="477" y="142"/>
                  </a:lnTo>
                  <a:lnTo>
                    <a:pt x="477" y="144"/>
                  </a:lnTo>
                  <a:lnTo>
                    <a:pt x="477" y="146"/>
                  </a:lnTo>
                  <a:lnTo>
                    <a:pt x="477" y="148"/>
                  </a:lnTo>
                  <a:lnTo>
                    <a:pt x="354" y="148"/>
                  </a:lnTo>
                  <a:lnTo>
                    <a:pt x="355" y="159"/>
                  </a:lnTo>
                  <a:lnTo>
                    <a:pt x="358" y="169"/>
                  </a:lnTo>
                  <a:lnTo>
                    <a:pt x="362" y="178"/>
                  </a:lnTo>
                  <a:lnTo>
                    <a:pt x="369" y="185"/>
                  </a:lnTo>
                  <a:lnTo>
                    <a:pt x="376" y="191"/>
                  </a:lnTo>
                  <a:lnTo>
                    <a:pt x="385" y="195"/>
                  </a:lnTo>
                  <a:lnTo>
                    <a:pt x="395" y="197"/>
                  </a:lnTo>
                  <a:lnTo>
                    <a:pt x="404" y="198"/>
                  </a:lnTo>
                  <a:lnTo>
                    <a:pt x="413" y="198"/>
                  </a:lnTo>
                  <a:lnTo>
                    <a:pt x="420" y="197"/>
                  </a:lnTo>
                  <a:lnTo>
                    <a:pt x="425" y="195"/>
                  </a:lnTo>
                  <a:lnTo>
                    <a:pt x="432" y="192"/>
                  </a:lnTo>
                  <a:lnTo>
                    <a:pt x="438" y="188"/>
                  </a:lnTo>
                  <a:lnTo>
                    <a:pt x="442" y="184"/>
                  </a:lnTo>
                  <a:lnTo>
                    <a:pt x="446" y="178"/>
                  </a:lnTo>
                  <a:lnTo>
                    <a:pt x="451" y="171"/>
                  </a:lnTo>
                  <a:close/>
                  <a:moveTo>
                    <a:pt x="354" y="121"/>
                  </a:moveTo>
                  <a:lnTo>
                    <a:pt x="451" y="121"/>
                  </a:lnTo>
                  <a:lnTo>
                    <a:pt x="449" y="113"/>
                  </a:lnTo>
                  <a:lnTo>
                    <a:pt x="446" y="107"/>
                  </a:lnTo>
                  <a:lnTo>
                    <a:pt x="444" y="102"/>
                  </a:lnTo>
                  <a:lnTo>
                    <a:pt x="439" y="97"/>
                  </a:lnTo>
                  <a:lnTo>
                    <a:pt x="431" y="92"/>
                  </a:lnTo>
                  <a:lnTo>
                    <a:pt x="423" y="88"/>
                  </a:lnTo>
                  <a:lnTo>
                    <a:pt x="413" y="86"/>
                  </a:lnTo>
                  <a:lnTo>
                    <a:pt x="403" y="85"/>
                  </a:lnTo>
                  <a:lnTo>
                    <a:pt x="393" y="85"/>
                  </a:lnTo>
                  <a:lnTo>
                    <a:pt x="383" y="88"/>
                  </a:lnTo>
                  <a:lnTo>
                    <a:pt x="375" y="90"/>
                  </a:lnTo>
                  <a:lnTo>
                    <a:pt x="368" y="95"/>
                  </a:lnTo>
                  <a:lnTo>
                    <a:pt x="362" y="100"/>
                  </a:lnTo>
                  <a:lnTo>
                    <a:pt x="358" y="106"/>
                  </a:lnTo>
                  <a:lnTo>
                    <a:pt x="355" y="113"/>
                  </a:lnTo>
                  <a:lnTo>
                    <a:pt x="354" y="121"/>
                  </a:lnTo>
                  <a:close/>
                  <a:moveTo>
                    <a:pt x="511" y="222"/>
                  </a:moveTo>
                  <a:lnTo>
                    <a:pt x="511" y="60"/>
                  </a:lnTo>
                  <a:lnTo>
                    <a:pt x="533" y="60"/>
                  </a:lnTo>
                  <a:lnTo>
                    <a:pt x="533" y="85"/>
                  </a:lnTo>
                  <a:lnTo>
                    <a:pt x="538" y="78"/>
                  </a:lnTo>
                  <a:lnTo>
                    <a:pt x="543" y="71"/>
                  </a:lnTo>
                  <a:lnTo>
                    <a:pt x="547" y="67"/>
                  </a:lnTo>
                  <a:lnTo>
                    <a:pt x="552" y="62"/>
                  </a:lnTo>
                  <a:lnTo>
                    <a:pt x="556" y="61"/>
                  </a:lnTo>
                  <a:lnTo>
                    <a:pt x="560" y="60"/>
                  </a:lnTo>
                  <a:lnTo>
                    <a:pt x="564" y="58"/>
                  </a:lnTo>
                  <a:lnTo>
                    <a:pt x="570" y="58"/>
                  </a:lnTo>
                  <a:lnTo>
                    <a:pt x="577" y="58"/>
                  </a:lnTo>
                  <a:lnTo>
                    <a:pt x="584" y="60"/>
                  </a:lnTo>
                  <a:lnTo>
                    <a:pt x="592" y="62"/>
                  </a:lnTo>
                  <a:lnTo>
                    <a:pt x="599" y="65"/>
                  </a:lnTo>
                  <a:lnTo>
                    <a:pt x="589" y="90"/>
                  </a:lnTo>
                  <a:lnTo>
                    <a:pt x="584" y="88"/>
                  </a:lnTo>
                  <a:lnTo>
                    <a:pt x="580" y="86"/>
                  </a:lnTo>
                  <a:lnTo>
                    <a:pt x="574" y="85"/>
                  </a:lnTo>
                  <a:lnTo>
                    <a:pt x="568" y="85"/>
                  </a:lnTo>
                  <a:lnTo>
                    <a:pt x="564" y="85"/>
                  </a:lnTo>
                  <a:lnTo>
                    <a:pt x="560" y="86"/>
                  </a:lnTo>
                  <a:lnTo>
                    <a:pt x="556" y="88"/>
                  </a:lnTo>
                  <a:lnTo>
                    <a:pt x="553" y="90"/>
                  </a:lnTo>
                  <a:lnTo>
                    <a:pt x="549" y="93"/>
                  </a:lnTo>
                  <a:lnTo>
                    <a:pt x="546" y="96"/>
                  </a:lnTo>
                  <a:lnTo>
                    <a:pt x="545" y="100"/>
                  </a:lnTo>
                  <a:lnTo>
                    <a:pt x="542" y="104"/>
                  </a:lnTo>
                  <a:lnTo>
                    <a:pt x="540" y="111"/>
                  </a:lnTo>
                  <a:lnTo>
                    <a:pt x="539" y="120"/>
                  </a:lnTo>
                  <a:lnTo>
                    <a:pt x="538" y="128"/>
                  </a:lnTo>
                  <a:lnTo>
                    <a:pt x="538" y="137"/>
                  </a:lnTo>
                  <a:lnTo>
                    <a:pt x="538" y="222"/>
                  </a:lnTo>
                  <a:lnTo>
                    <a:pt x="511"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2" name="Freeform 14"/>
            <p:cNvSpPr>
              <a:spLocks noEditPoints="1"/>
            </p:cNvSpPr>
            <p:nvPr/>
          </p:nvSpPr>
          <p:spPr bwMode="auto">
            <a:xfrm>
              <a:off x="2847" y="1016"/>
              <a:ext cx="313" cy="95"/>
            </a:xfrm>
            <a:custGeom>
              <a:avLst/>
              <a:gdLst>
                <a:gd name="T0" fmla="*/ 205 w 939"/>
                <a:gd name="T1" fmla="*/ 177 h 285"/>
                <a:gd name="T2" fmla="*/ 165 w 939"/>
                <a:gd name="T3" fmla="*/ 219 h 285"/>
                <a:gd name="T4" fmla="*/ 117 w 939"/>
                <a:gd name="T5" fmla="*/ 222 h 285"/>
                <a:gd name="T6" fmla="*/ 67 w 939"/>
                <a:gd name="T7" fmla="*/ 192 h 285"/>
                <a:gd name="T8" fmla="*/ 78 w 939"/>
                <a:gd name="T9" fmla="*/ 81 h 285"/>
                <a:gd name="T10" fmla="*/ 124 w 939"/>
                <a:gd name="T11" fmla="*/ 58 h 285"/>
                <a:gd name="T12" fmla="*/ 175 w 939"/>
                <a:gd name="T13" fmla="*/ 69 h 285"/>
                <a:gd name="T14" fmla="*/ 207 w 939"/>
                <a:gd name="T15" fmla="*/ 142 h 285"/>
                <a:gd name="T16" fmla="*/ 92 w 939"/>
                <a:gd name="T17" fmla="*/ 178 h 285"/>
                <a:gd name="T18" fmla="*/ 149 w 939"/>
                <a:gd name="T19" fmla="*/ 197 h 285"/>
                <a:gd name="T20" fmla="*/ 84 w 939"/>
                <a:gd name="T21" fmla="*/ 121 h 285"/>
                <a:gd name="T22" fmla="*/ 152 w 939"/>
                <a:gd name="T23" fmla="*/ 88 h 285"/>
                <a:gd name="T24" fmla="*/ 92 w 939"/>
                <a:gd name="T25" fmla="*/ 100 h 285"/>
                <a:gd name="T26" fmla="*/ 322 w 939"/>
                <a:gd name="T27" fmla="*/ 218 h 285"/>
                <a:gd name="T28" fmla="*/ 263 w 939"/>
                <a:gd name="T29" fmla="*/ 220 h 285"/>
                <a:gd name="T30" fmla="*/ 231 w 939"/>
                <a:gd name="T31" fmla="*/ 174 h 285"/>
                <a:gd name="T32" fmla="*/ 250 w 939"/>
                <a:gd name="T33" fmla="*/ 144 h 285"/>
                <a:gd name="T34" fmla="*/ 287 w 939"/>
                <a:gd name="T35" fmla="*/ 131 h 285"/>
                <a:gd name="T36" fmla="*/ 333 w 939"/>
                <a:gd name="T37" fmla="*/ 124 h 285"/>
                <a:gd name="T38" fmla="*/ 343 w 939"/>
                <a:gd name="T39" fmla="*/ 107 h 285"/>
                <a:gd name="T40" fmla="*/ 303 w 939"/>
                <a:gd name="T41" fmla="*/ 85 h 285"/>
                <a:gd name="T42" fmla="*/ 266 w 939"/>
                <a:gd name="T43" fmla="*/ 104 h 285"/>
                <a:gd name="T44" fmla="*/ 252 w 939"/>
                <a:gd name="T45" fmla="*/ 74 h 285"/>
                <a:gd name="T46" fmla="*/ 309 w 939"/>
                <a:gd name="T47" fmla="*/ 58 h 285"/>
                <a:gd name="T48" fmla="*/ 358 w 939"/>
                <a:gd name="T49" fmla="*/ 71 h 285"/>
                <a:gd name="T50" fmla="*/ 372 w 939"/>
                <a:gd name="T51" fmla="*/ 103 h 285"/>
                <a:gd name="T52" fmla="*/ 373 w 939"/>
                <a:gd name="T53" fmla="*/ 199 h 285"/>
                <a:gd name="T54" fmla="*/ 347 w 939"/>
                <a:gd name="T55" fmla="*/ 213 h 285"/>
                <a:gd name="T56" fmla="*/ 324 w 939"/>
                <a:gd name="T57" fmla="*/ 152 h 285"/>
                <a:gd name="T58" fmla="*/ 277 w 939"/>
                <a:gd name="T59" fmla="*/ 159 h 285"/>
                <a:gd name="T60" fmla="*/ 259 w 939"/>
                <a:gd name="T61" fmla="*/ 173 h 285"/>
                <a:gd name="T62" fmla="*/ 270 w 939"/>
                <a:gd name="T63" fmla="*/ 195 h 285"/>
                <a:gd name="T64" fmla="*/ 319 w 939"/>
                <a:gd name="T65" fmla="*/ 192 h 285"/>
                <a:gd name="T66" fmla="*/ 343 w 939"/>
                <a:gd name="T67" fmla="*/ 162 h 285"/>
                <a:gd name="T68" fmla="*/ 462 w 939"/>
                <a:gd name="T69" fmla="*/ 164 h 285"/>
                <a:gd name="T70" fmla="*/ 480 w 939"/>
                <a:gd name="T71" fmla="*/ 159 h 285"/>
                <a:gd name="T72" fmla="*/ 595 w 939"/>
                <a:gd name="T73" fmla="*/ 0 h 285"/>
                <a:gd name="T74" fmla="*/ 568 w 939"/>
                <a:gd name="T75" fmla="*/ 222 h 285"/>
                <a:gd name="T76" fmla="*/ 679 w 939"/>
                <a:gd name="T77" fmla="*/ 68 h 285"/>
                <a:gd name="T78" fmla="*/ 726 w 939"/>
                <a:gd name="T79" fmla="*/ 60 h 285"/>
                <a:gd name="T80" fmla="*/ 758 w 939"/>
                <a:gd name="T81" fmla="*/ 81 h 285"/>
                <a:gd name="T82" fmla="*/ 765 w 939"/>
                <a:gd name="T83" fmla="*/ 124 h 285"/>
                <a:gd name="T84" fmla="*/ 736 w 939"/>
                <a:gd name="T85" fmla="*/ 102 h 285"/>
                <a:gd name="T86" fmla="*/ 711 w 939"/>
                <a:gd name="T87" fmla="*/ 85 h 285"/>
                <a:gd name="T88" fmla="*/ 666 w 939"/>
                <a:gd name="T89" fmla="*/ 111 h 285"/>
                <a:gd name="T90" fmla="*/ 831 w 939"/>
                <a:gd name="T91" fmla="*/ 241 h 285"/>
                <a:gd name="T92" fmla="*/ 866 w 939"/>
                <a:gd name="T93" fmla="*/ 258 h 285"/>
                <a:gd name="T94" fmla="*/ 907 w 939"/>
                <a:gd name="T95" fmla="*/ 239 h 285"/>
                <a:gd name="T96" fmla="*/ 903 w 939"/>
                <a:gd name="T97" fmla="*/ 212 h 285"/>
                <a:gd name="T98" fmla="*/ 859 w 939"/>
                <a:gd name="T99" fmla="*/ 222 h 285"/>
                <a:gd name="T100" fmla="*/ 816 w 939"/>
                <a:gd name="T101" fmla="*/ 198 h 285"/>
                <a:gd name="T102" fmla="*/ 802 w 939"/>
                <a:gd name="T103" fmla="*/ 109 h 285"/>
                <a:gd name="T104" fmla="*/ 847 w 939"/>
                <a:gd name="T105" fmla="*/ 61 h 285"/>
                <a:gd name="T106" fmla="*/ 897 w 939"/>
                <a:gd name="T107" fmla="*/ 67 h 285"/>
                <a:gd name="T108" fmla="*/ 939 w 939"/>
                <a:gd name="T109" fmla="*/ 215 h 285"/>
                <a:gd name="T110" fmla="*/ 907 w 939"/>
                <a:gd name="T111" fmla="*/ 275 h 285"/>
                <a:gd name="T112" fmla="*/ 847 w 939"/>
                <a:gd name="T113" fmla="*/ 282 h 285"/>
                <a:gd name="T114" fmla="*/ 806 w 939"/>
                <a:gd name="T115" fmla="*/ 254 h 285"/>
                <a:gd name="T116" fmla="*/ 837 w 939"/>
                <a:gd name="T117" fmla="*/ 183 h 285"/>
                <a:gd name="T118" fmla="*/ 893 w 939"/>
                <a:gd name="T119" fmla="*/ 188 h 285"/>
                <a:gd name="T120" fmla="*/ 908 w 939"/>
                <a:gd name="T121" fmla="*/ 116 h 285"/>
                <a:gd name="T122" fmla="*/ 859 w 939"/>
                <a:gd name="T123" fmla="*/ 86 h 285"/>
                <a:gd name="T124" fmla="*/ 824 w 939"/>
                <a:gd name="T125" fmla="*/ 13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9" h="285">
                  <a:moveTo>
                    <a:pt x="0" y="222"/>
                  </a:moveTo>
                  <a:lnTo>
                    <a:pt x="0" y="0"/>
                  </a:lnTo>
                  <a:lnTo>
                    <a:pt x="26" y="0"/>
                  </a:lnTo>
                  <a:lnTo>
                    <a:pt x="26" y="222"/>
                  </a:lnTo>
                  <a:lnTo>
                    <a:pt x="0" y="222"/>
                  </a:lnTo>
                  <a:close/>
                  <a:moveTo>
                    <a:pt x="180" y="171"/>
                  </a:moveTo>
                  <a:lnTo>
                    <a:pt x="205" y="177"/>
                  </a:lnTo>
                  <a:lnTo>
                    <a:pt x="201" y="187"/>
                  </a:lnTo>
                  <a:lnTo>
                    <a:pt x="196" y="197"/>
                  </a:lnTo>
                  <a:lnTo>
                    <a:pt x="189" y="205"/>
                  </a:lnTo>
                  <a:lnTo>
                    <a:pt x="180" y="212"/>
                  </a:lnTo>
                  <a:lnTo>
                    <a:pt x="176" y="215"/>
                  </a:lnTo>
                  <a:lnTo>
                    <a:pt x="170" y="218"/>
                  </a:lnTo>
                  <a:lnTo>
                    <a:pt x="165" y="219"/>
                  </a:lnTo>
                  <a:lnTo>
                    <a:pt x="159" y="220"/>
                  </a:lnTo>
                  <a:lnTo>
                    <a:pt x="154" y="222"/>
                  </a:lnTo>
                  <a:lnTo>
                    <a:pt x="148" y="223"/>
                  </a:lnTo>
                  <a:lnTo>
                    <a:pt x="141" y="223"/>
                  </a:lnTo>
                  <a:lnTo>
                    <a:pt x="134" y="223"/>
                  </a:lnTo>
                  <a:lnTo>
                    <a:pt x="126" y="223"/>
                  </a:lnTo>
                  <a:lnTo>
                    <a:pt x="117" y="222"/>
                  </a:lnTo>
                  <a:lnTo>
                    <a:pt x="109" y="220"/>
                  </a:lnTo>
                  <a:lnTo>
                    <a:pt x="102" y="219"/>
                  </a:lnTo>
                  <a:lnTo>
                    <a:pt x="95" y="216"/>
                  </a:lnTo>
                  <a:lnTo>
                    <a:pt x="88" y="212"/>
                  </a:lnTo>
                  <a:lnTo>
                    <a:pt x="82" y="208"/>
                  </a:lnTo>
                  <a:lnTo>
                    <a:pt x="77" y="204"/>
                  </a:lnTo>
                  <a:lnTo>
                    <a:pt x="67" y="192"/>
                  </a:lnTo>
                  <a:lnTo>
                    <a:pt x="61" y="177"/>
                  </a:lnTo>
                  <a:lnTo>
                    <a:pt x="57" y="160"/>
                  </a:lnTo>
                  <a:lnTo>
                    <a:pt x="56" y="142"/>
                  </a:lnTo>
                  <a:lnTo>
                    <a:pt x="57" y="124"/>
                  </a:lnTo>
                  <a:lnTo>
                    <a:pt x="61" y="107"/>
                  </a:lnTo>
                  <a:lnTo>
                    <a:pt x="68" y="92"/>
                  </a:lnTo>
                  <a:lnTo>
                    <a:pt x="78" y="81"/>
                  </a:lnTo>
                  <a:lnTo>
                    <a:pt x="84" y="75"/>
                  </a:lnTo>
                  <a:lnTo>
                    <a:pt x="89" y="71"/>
                  </a:lnTo>
                  <a:lnTo>
                    <a:pt x="96" y="67"/>
                  </a:lnTo>
                  <a:lnTo>
                    <a:pt x="102" y="64"/>
                  </a:lnTo>
                  <a:lnTo>
                    <a:pt x="109" y="61"/>
                  </a:lnTo>
                  <a:lnTo>
                    <a:pt x="117" y="60"/>
                  </a:lnTo>
                  <a:lnTo>
                    <a:pt x="124" y="58"/>
                  </a:lnTo>
                  <a:lnTo>
                    <a:pt x="133" y="58"/>
                  </a:lnTo>
                  <a:lnTo>
                    <a:pt x="141" y="58"/>
                  </a:lnTo>
                  <a:lnTo>
                    <a:pt x="148" y="60"/>
                  </a:lnTo>
                  <a:lnTo>
                    <a:pt x="155" y="61"/>
                  </a:lnTo>
                  <a:lnTo>
                    <a:pt x="162" y="64"/>
                  </a:lnTo>
                  <a:lnTo>
                    <a:pt x="169" y="67"/>
                  </a:lnTo>
                  <a:lnTo>
                    <a:pt x="175" y="69"/>
                  </a:lnTo>
                  <a:lnTo>
                    <a:pt x="180" y="74"/>
                  </a:lnTo>
                  <a:lnTo>
                    <a:pt x="186" y="79"/>
                  </a:lnTo>
                  <a:lnTo>
                    <a:pt x="196" y="90"/>
                  </a:lnTo>
                  <a:lnTo>
                    <a:pt x="201" y="106"/>
                  </a:lnTo>
                  <a:lnTo>
                    <a:pt x="205" y="123"/>
                  </a:lnTo>
                  <a:lnTo>
                    <a:pt x="207" y="141"/>
                  </a:lnTo>
                  <a:lnTo>
                    <a:pt x="207" y="142"/>
                  </a:lnTo>
                  <a:lnTo>
                    <a:pt x="207" y="144"/>
                  </a:lnTo>
                  <a:lnTo>
                    <a:pt x="207" y="146"/>
                  </a:lnTo>
                  <a:lnTo>
                    <a:pt x="207" y="148"/>
                  </a:lnTo>
                  <a:lnTo>
                    <a:pt x="84" y="148"/>
                  </a:lnTo>
                  <a:lnTo>
                    <a:pt x="85" y="159"/>
                  </a:lnTo>
                  <a:lnTo>
                    <a:pt x="88" y="169"/>
                  </a:lnTo>
                  <a:lnTo>
                    <a:pt x="92" y="178"/>
                  </a:lnTo>
                  <a:lnTo>
                    <a:pt x="99" y="185"/>
                  </a:lnTo>
                  <a:lnTo>
                    <a:pt x="106" y="191"/>
                  </a:lnTo>
                  <a:lnTo>
                    <a:pt x="114" y="195"/>
                  </a:lnTo>
                  <a:lnTo>
                    <a:pt x="124" y="197"/>
                  </a:lnTo>
                  <a:lnTo>
                    <a:pt x="134" y="198"/>
                  </a:lnTo>
                  <a:lnTo>
                    <a:pt x="142" y="198"/>
                  </a:lnTo>
                  <a:lnTo>
                    <a:pt x="149" y="197"/>
                  </a:lnTo>
                  <a:lnTo>
                    <a:pt x="155" y="195"/>
                  </a:lnTo>
                  <a:lnTo>
                    <a:pt x="162" y="192"/>
                  </a:lnTo>
                  <a:lnTo>
                    <a:pt x="168" y="188"/>
                  </a:lnTo>
                  <a:lnTo>
                    <a:pt x="172" y="184"/>
                  </a:lnTo>
                  <a:lnTo>
                    <a:pt x="176" y="178"/>
                  </a:lnTo>
                  <a:lnTo>
                    <a:pt x="180" y="171"/>
                  </a:lnTo>
                  <a:close/>
                  <a:moveTo>
                    <a:pt x="84" y="121"/>
                  </a:moveTo>
                  <a:lnTo>
                    <a:pt x="180" y="121"/>
                  </a:lnTo>
                  <a:lnTo>
                    <a:pt x="179" y="113"/>
                  </a:lnTo>
                  <a:lnTo>
                    <a:pt x="176" y="107"/>
                  </a:lnTo>
                  <a:lnTo>
                    <a:pt x="173" y="102"/>
                  </a:lnTo>
                  <a:lnTo>
                    <a:pt x="169" y="97"/>
                  </a:lnTo>
                  <a:lnTo>
                    <a:pt x="161" y="92"/>
                  </a:lnTo>
                  <a:lnTo>
                    <a:pt x="152" y="88"/>
                  </a:lnTo>
                  <a:lnTo>
                    <a:pt x="142" y="86"/>
                  </a:lnTo>
                  <a:lnTo>
                    <a:pt x="133" y="85"/>
                  </a:lnTo>
                  <a:lnTo>
                    <a:pt x="123" y="85"/>
                  </a:lnTo>
                  <a:lnTo>
                    <a:pt x="113" y="88"/>
                  </a:lnTo>
                  <a:lnTo>
                    <a:pt x="105" y="90"/>
                  </a:lnTo>
                  <a:lnTo>
                    <a:pt x="98" y="95"/>
                  </a:lnTo>
                  <a:lnTo>
                    <a:pt x="92" y="100"/>
                  </a:lnTo>
                  <a:lnTo>
                    <a:pt x="88" y="106"/>
                  </a:lnTo>
                  <a:lnTo>
                    <a:pt x="85" y="113"/>
                  </a:lnTo>
                  <a:lnTo>
                    <a:pt x="84" y="121"/>
                  </a:lnTo>
                  <a:close/>
                  <a:moveTo>
                    <a:pt x="345" y="204"/>
                  </a:moveTo>
                  <a:lnTo>
                    <a:pt x="337" y="209"/>
                  </a:lnTo>
                  <a:lnTo>
                    <a:pt x="330" y="213"/>
                  </a:lnTo>
                  <a:lnTo>
                    <a:pt x="322" y="218"/>
                  </a:lnTo>
                  <a:lnTo>
                    <a:pt x="315" y="220"/>
                  </a:lnTo>
                  <a:lnTo>
                    <a:pt x="308" y="222"/>
                  </a:lnTo>
                  <a:lnTo>
                    <a:pt x="301" y="222"/>
                  </a:lnTo>
                  <a:lnTo>
                    <a:pt x="294" y="223"/>
                  </a:lnTo>
                  <a:lnTo>
                    <a:pt x="285" y="223"/>
                  </a:lnTo>
                  <a:lnTo>
                    <a:pt x="273" y="223"/>
                  </a:lnTo>
                  <a:lnTo>
                    <a:pt x="263" y="220"/>
                  </a:lnTo>
                  <a:lnTo>
                    <a:pt x="253" y="218"/>
                  </a:lnTo>
                  <a:lnTo>
                    <a:pt x="245" y="212"/>
                  </a:lnTo>
                  <a:lnTo>
                    <a:pt x="239" y="205"/>
                  </a:lnTo>
                  <a:lnTo>
                    <a:pt x="235" y="198"/>
                  </a:lnTo>
                  <a:lnTo>
                    <a:pt x="232" y="190"/>
                  </a:lnTo>
                  <a:lnTo>
                    <a:pt x="231" y="180"/>
                  </a:lnTo>
                  <a:lnTo>
                    <a:pt x="231" y="174"/>
                  </a:lnTo>
                  <a:lnTo>
                    <a:pt x="232" y="169"/>
                  </a:lnTo>
                  <a:lnTo>
                    <a:pt x="233" y="163"/>
                  </a:lnTo>
                  <a:lnTo>
                    <a:pt x="236" y="159"/>
                  </a:lnTo>
                  <a:lnTo>
                    <a:pt x="239" y="153"/>
                  </a:lnTo>
                  <a:lnTo>
                    <a:pt x="242" y="149"/>
                  </a:lnTo>
                  <a:lnTo>
                    <a:pt x="246" y="146"/>
                  </a:lnTo>
                  <a:lnTo>
                    <a:pt x="250" y="144"/>
                  </a:lnTo>
                  <a:lnTo>
                    <a:pt x="254" y="141"/>
                  </a:lnTo>
                  <a:lnTo>
                    <a:pt x="260" y="138"/>
                  </a:lnTo>
                  <a:lnTo>
                    <a:pt x="264" y="137"/>
                  </a:lnTo>
                  <a:lnTo>
                    <a:pt x="270" y="134"/>
                  </a:lnTo>
                  <a:lnTo>
                    <a:pt x="274" y="132"/>
                  </a:lnTo>
                  <a:lnTo>
                    <a:pt x="280" y="131"/>
                  </a:lnTo>
                  <a:lnTo>
                    <a:pt x="287" y="131"/>
                  </a:lnTo>
                  <a:lnTo>
                    <a:pt x="294" y="130"/>
                  </a:lnTo>
                  <a:lnTo>
                    <a:pt x="302" y="130"/>
                  </a:lnTo>
                  <a:lnTo>
                    <a:pt x="309" y="128"/>
                  </a:lnTo>
                  <a:lnTo>
                    <a:pt x="316" y="127"/>
                  </a:lnTo>
                  <a:lnTo>
                    <a:pt x="323" y="125"/>
                  </a:lnTo>
                  <a:lnTo>
                    <a:pt x="329" y="125"/>
                  </a:lnTo>
                  <a:lnTo>
                    <a:pt x="333" y="124"/>
                  </a:lnTo>
                  <a:lnTo>
                    <a:pt x="338" y="123"/>
                  </a:lnTo>
                  <a:lnTo>
                    <a:pt x="343" y="121"/>
                  </a:lnTo>
                  <a:lnTo>
                    <a:pt x="343" y="118"/>
                  </a:lnTo>
                  <a:lnTo>
                    <a:pt x="343" y="117"/>
                  </a:lnTo>
                  <a:lnTo>
                    <a:pt x="343" y="116"/>
                  </a:lnTo>
                  <a:lnTo>
                    <a:pt x="343" y="114"/>
                  </a:lnTo>
                  <a:lnTo>
                    <a:pt x="343" y="107"/>
                  </a:lnTo>
                  <a:lnTo>
                    <a:pt x="341" y="102"/>
                  </a:lnTo>
                  <a:lnTo>
                    <a:pt x="338" y="97"/>
                  </a:lnTo>
                  <a:lnTo>
                    <a:pt x="334" y="93"/>
                  </a:lnTo>
                  <a:lnTo>
                    <a:pt x="329" y="89"/>
                  </a:lnTo>
                  <a:lnTo>
                    <a:pt x="322" y="86"/>
                  </a:lnTo>
                  <a:lnTo>
                    <a:pt x="313" y="85"/>
                  </a:lnTo>
                  <a:lnTo>
                    <a:pt x="303" y="85"/>
                  </a:lnTo>
                  <a:lnTo>
                    <a:pt x="295" y="85"/>
                  </a:lnTo>
                  <a:lnTo>
                    <a:pt x="288" y="86"/>
                  </a:lnTo>
                  <a:lnTo>
                    <a:pt x="281" y="88"/>
                  </a:lnTo>
                  <a:lnTo>
                    <a:pt x="275" y="90"/>
                  </a:lnTo>
                  <a:lnTo>
                    <a:pt x="271" y="95"/>
                  </a:lnTo>
                  <a:lnTo>
                    <a:pt x="268" y="99"/>
                  </a:lnTo>
                  <a:lnTo>
                    <a:pt x="266" y="104"/>
                  </a:lnTo>
                  <a:lnTo>
                    <a:pt x="263" y="111"/>
                  </a:lnTo>
                  <a:lnTo>
                    <a:pt x="236" y="106"/>
                  </a:lnTo>
                  <a:lnTo>
                    <a:pt x="238" y="97"/>
                  </a:lnTo>
                  <a:lnTo>
                    <a:pt x="240" y="90"/>
                  </a:lnTo>
                  <a:lnTo>
                    <a:pt x="243" y="85"/>
                  </a:lnTo>
                  <a:lnTo>
                    <a:pt x="247" y="79"/>
                  </a:lnTo>
                  <a:lnTo>
                    <a:pt x="252" y="74"/>
                  </a:lnTo>
                  <a:lnTo>
                    <a:pt x="259" y="69"/>
                  </a:lnTo>
                  <a:lnTo>
                    <a:pt x="264" y="67"/>
                  </a:lnTo>
                  <a:lnTo>
                    <a:pt x="273" y="64"/>
                  </a:lnTo>
                  <a:lnTo>
                    <a:pt x="281" y="61"/>
                  </a:lnTo>
                  <a:lnTo>
                    <a:pt x="289" y="60"/>
                  </a:lnTo>
                  <a:lnTo>
                    <a:pt x="299" y="58"/>
                  </a:lnTo>
                  <a:lnTo>
                    <a:pt x="309" y="58"/>
                  </a:lnTo>
                  <a:lnTo>
                    <a:pt x="319" y="58"/>
                  </a:lnTo>
                  <a:lnTo>
                    <a:pt x="329" y="60"/>
                  </a:lnTo>
                  <a:lnTo>
                    <a:pt x="336" y="61"/>
                  </a:lnTo>
                  <a:lnTo>
                    <a:pt x="343" y="62"/>
                  </a:lnTo>
                  <a:lnTo>
                    <a:pt x="348" y="65"/>
                  </a:lnTo>
                  <a:lnTo>
                    <a:pt x="354" y="68"/>
                  </a:lnTo>
                  <a:lnTo>
                    <a:pt x="358" y="71"/>
                  </a:lnTo>
                  <a:lnTo>
                    <a:pt x="362" y="75"/>
                  </a:lnTo>
                  <a:lnTo>
                    <a:pt x="365" y="79"/>
                  </a:lnTo>
                  <a:lnTo>
                    <a:pt x="366" y="83"/>
                  </a:lnTo>
                  <a:lnTo>
                    <a:pt x="369" y="88"/>
                  </a:lnTo>
                  <a:lnTo>
                    <a:pt x="371" y="93"/>
                  </a:lnTo>
                  <a:lnTo>
                    <a:pt x="371" y="97"/>
                  </a:lnTo>
                  <a:lnTo>
                    <a:pt x="372" y="103"/>
                  </a:lnTo>
                  <a:lnTo>
                    <a:pt x="372" y="110"/>
                  </a:lnTo>
                  <a:lnTo>
                    <a:pt x="372" y="117"/>
                  </a:lnTo>
                  <a:lnTo>
                    <a:pt x="372" y="152"/>
                  </a:lnTo>
                  <a:lnTo>
                    <a:pt x="372" y="169"/>
                  </a:lnTo>
                  <a:lnTo>
                    <a:pt x="372" y="181"/>
                  </a:lnTo>
                  <a:lnTo>
                    <a:pt x="372" y="192"/>
                  </a:lnTo>
                  <a:lnTo>
                    <a:pt x="373" y="199"/>
                  </a:lnTo>
                  <a:lnTo>
                    <a:pt x="373" y="205"/>
                  </a:lnTo>
                  <a:lnTo>
                    <a:pt x="375" y="211"/>
                  </a:lnTo>
                  <a:lnTo>
                    <a:pt x="378" y="216"/>
                  </a:lnTo>
                  <a:lnTo>
                    <a:pt x="379" y="222"/>
                  </a:lnTo>
                  <a:lnTo>
                    <a:pt x="352" y="222"/>
                  </a:lnTo>
                  <a:lnTo>
                    <a:pt x="350" y="218"/>
                  </a:lnTo>
                  <a:lnTo>
                    <a:pt x="347" y="213"/>
                  </a:lnTo>
                  <a:lnTo>
                    <a:pt x="345" y="209"/>
                  </a:lnTo>
                  <a:lnTo>
                    <a:pt x="345" y="204"/>
                  </a:lnTo>
                  <a:close/>
                  <a:moveTo>
                    <a:pt x="343" y="148"/>
                  </a:moveTo>
                  <a:lnTo>
                    <a:pt x="338" y="149"/>
                  </a:lnTo>
                  <a:lnTo>
                    <a:pt x="334" y="149"/>
                  </a:lnTo>
                  <a:lnTo>
                    <a:pt x="329" y="150"/>
                  </a:lnTo>
                  <a:lnTo>
                    <a:pt x="324" y="152"/>
                  </a:lnTo>
                  <a:lnTo>
                    <a:pt x="317" y="153"/>
                  </a:lnTo>
                  <a:lnTo>
                    <a:pt x="312" y="153"/>
                  </a:lnTo>
                  <a:lnTo>
                    <a:pt x="303" y="155"/>
                  </a:lnTo>
                  <a:lnTo>
                    <a:pt x="296" y="156"/>
                  </a:lnTo>
                  <a:lnTo>
                    <a:pt x="288" y="157"/>
                  </a:lnTo>
                  <a:lnTo>
                    <a:pt x="282" y="157"/>
                  </a:lnTo>
                  <a:lnTo>
                    <a:pt x="277" y="159"/>
                  </a:lnTo>
                  <a:lnTo>
                    <a:pt x="273" y="160"/>
                  </a:lnTo>
                  <a:lnTo>
                    <a:pt x="270" y="162"/>
                  </a:lnTo>
                  <a:lnTo>
                    <a:pt x="267" y="163"/>
                  </a:lnTo>
                  <a:lnTo>
                    <a:pt x="264" y="166"/>
                  </a:lnTo>
                  <a:lnTo>
                    <a:pt x="261" y="167"/>
                  </a:lnTo>
                  <a:lnTo>
                    <a:pt x="260" y="170"/>
                  </a:lnTo>
                  <a:lnTo>
                    <a:pt x="259" y="173"/>
                  </a:lnTo>
                  <a:lnTo>
                    <a:pt x="257" y="176"/>
                  </a:lnTo>
                  <a:lnTo>
                    <a:pt x="257" y="178"/>
                  </a:lnTo>
                  <a:lnTo>
                    <a:pt x="257" y="183"/>
                  </a:lnTo>
                  <a:lnTo>
                    <a:pt x="260" y="185"/>
                  </a:lnTo>
                  <a:lnTo>
                    <a:pt x="261" y="190"/>
                  </a:lnTo>
                  <a:lnTo>
                    <a:pt x="266" y="192"/>
                  </a:lnTo>
                  <a:lnTo>
                    <a:pt x="270" y="195"/>
                  </a:lnTo>
                  <a:lnTo>
                    <a:pt x="277" y="197"/>
                  </a:lnTo>
                  <a:lnTo>
                    <a:pt x="282" y="198"/>
                  </a:lnTo>
                  <a:lnTo>
                    <a:pt x="291" y="198"/>
                  </a:lnTo>
                  <a:lnTo>
                    <a:pt x="299" y="198"/>
                  </a:lnTo>
                  <a:lnTo>
                    <a:pt x="306" y="197"/>
                  </a:lnTo>
                  <a:lnTo>
                    <a:pt x="313" y="195"/>
                  </a:lnTo>
                  <a:lnTo>
                    <a:pt x="319" y="192"/>
                  </a:lnTo>
                  <a:lnTo>
                    <a:pt x="324" y="190"/>
                  </a:lnTo>
                  <a:lnTo>
                    <a:pt x="330" y="185"/>
                  </a:lnTo>
                  <a:lnTo>
                    <a:pt x="334" y="181"/>
                  </a:lnTo>
                  <a:lnTo>
                    <a:pt x="338" y="176"/>
                  </a:lnTo>
                  <a:lnTo>
                    <a:pt x="340" y="171"/>
                  </a:lnTo>
                  <a:lnTo>
                    <a:pt x="341" y="167"/>
                  </a:lnTo>
                  <a:lnTo>
                    <a:pt x="343" y="162"/>
                  </a:lnTo>
                  <a:lnTo>
                    <a:pt x="343" y="155"/>
                  </a:lnTo>
                  <a:lnTo>
                    <a:pt x="343" y="148"/>
                  </a:lnTo>
                  <a:close/>
                  <a:moveTo>
                    <a:pt x="457" y="222"/>
                  </a:moveTo>
                  <a:lnTo>
                    <a:pt x="396" y="60"/>
                  </a:lnTo>
                  <a:lnTo>
                    <a:pt x="424" y="60"/>
                  </a:lnTo>
                  <a:lnTo>
                    <a:pt x="459" y="157"/>
                  </a:lnTo>
                  <a:lnTo>
                    <a:pt x="462" y="164"/>
                  </a:lnTo>
                  <a:lnTo>
                    <a:pt x="464" y="173"/>
                  </a:lnTo>
                  <a:lnTo>
                    <a:pt x="467" y="181"/>
                  </a:lnTo>
                  <a:lnTo>
                    <a:pt x="470" y="190"/>
                  </a:lnTo>
                  <a:lnTo>
                    <a:pt x="473" y="183"/>
                  </a:lnTo>
                  <a:lnTo>
                    <a:pt x="474" y="176"/>
                  </a:lnTo>
                  <a:lnTo>
                    <a:pt x="477" y="167"/>
                  </a:lnTo>
                  <a:lnTo>
                    <a:pt x="480" y="159"/>
                  </a:lnTo>
                  <a:lnTo>
                    <a:pt x="515" y="60"/>
                  </a:lnTo>
                  <a:lnTo>
                    <a:pt x="544" y="60"/>
                  </a:lnTo>
                  <a:lnTo>
                    <a:pt x="485" y="222"/>
                  </a:lnTo>
                  <a:lnTo>
                    <a:pt x="457" y="222"/>
                  </a:lnTo>
                  <a:close/>
                  <a:moveTo>
                    <a:pt x="568" y="26"/>
                  </a:moveTo>
                  <a:lnTo>
                    <a:pt x="568" y="0"/>
                  </a:lnTo>
                  <a:lnTo>
                    <a:pt x="595" y="0"/>
                  </a:lnTo>
                  <a:lnTo>
                    <a:pt x="595" y="26"/>
                  </a:lnTo>
                  <a:lnTo>
                    <a:pt x="568" y="26"/>
                  </a:lnTo>
                  <a:close/>
                  <a:moveTo>
                    <a:pt x="568" y="222"/>
                  </a:moveTo>
                  <a:lnTo>
                    <a:pt x="568" y="60"/>
                  </a:lnTo>
                  <a:lnTo>
                    <a:pt x="595" y="60"/>
                  </a:lnTo>
                  <a:lnTo>
                    <a:pt x="595" y="222"/>
                  </a:lnTo>
                  <a:lnTo>
                    <a:pt x="568" y="222"/>
                  </a:lnTo>
                  <a:close/>
                  <a:moveTo>
                    <a:pt x="637" y="222"/>
                  </a:moveTo>
                  <a:lnTo>
                    <a:pt x="637" y="60"/>
                  </a:lnTo>
                  <a:lnTo>
                    <a:pt x="663" y="60"/>
                  </a:lnTo>
                  <a:lnTo>
                    <a:pt x="663" y="83"/>
                  </a:lnTo>
                  <a:lnTo>
                    <a:pt x="667" y="78"/>
                  </a:lnTo>
                  <a:lnTo>
                    <a:pt x="673" y="72"/>
                  </a:lnTo>
                  <a:lnTo>
                    <a:pt x="679" y="68"/>
                  </a:lnTo>
                  <a:lnTo>
                    <a:pt x="684" y="64"/>
                  </a:lnTo>
                  <a:lnTo>
                    <a:pt x="690" y="62"/>
                  </a:lnTo>
                  <a:lnTo>
                    <a:pt x="697" y="60"/>
                  </a:lnTo>
                  <a:lnTo>
                    <a:pt x="705" y="58"/>
                  </a:lnTo>
                  <a:lnTo>
                    <a:pt x="712" y="58"/>
                  </a:lnTo>
                  <a:lnTo>
                    <a:pt x="719" y="58"/>
                  </a:lnTo>
                  <a:lnTo>
                    <a:pt x="726" y="60"/>
                  </a:lnTo>
                  <a:lnTo>
                    <a:pt x="732" y="61"/>
                  </a:lnTo>
                  <a:lnTo>
                    <a:pt x="739" y="62"/>
                  </a:lnTo>
                  <a:lnTo>
                    <a:pt x="744" y="65"/>
                  </a:lnTo>
                  <a:lnTo>
                    <a:pt x="749" y="69"/>
                  </a:lnTo>
                  <a:lnTo>
                    <a:pt x="753" y="72"/>
                  </a:lnTo>
                  <a:lnTo>
                    <a:pt x="756" y="76"/>
                  </a:lnTo>
                  <a:lnTo>
                    <a:pt x="758" y="81"/>
                  </a:lnTo>
                  <a:lnTo>
                    <a:pt x="761" y="86"/>
                  </a:lnTo>
                  <a:lnTo>
                    <a:pt x="763" y="92"/>
                  </a:lnTo>
                  <a:lnTo>
                    <a:pt x="764" y="97"/>
                  </a:lnTo>
                  <a:lnTo>
                    <a:pt x="765" y="102"/>
                  </a:lnTo>
                  <a:lnTo>
                    <a:pt x="765" y="107"/>
                  </a:lnTo>
                  <a:lnTo>
                    <a:pt x="765" y="116"/>
                  </a:lnTo>
                  <a:lnTo>
                    <a:pt x="765" y="124"/>
                  </a:lnTo>
                  <a:lnTo>
                    <a:pt x="765" y="222"/>
                  </a:lnTo>
                  <a:lnTo>
                    <a:pt x="739" y="222"/>
                  </a:lnTo>
                  <a:lnTo>
                    <a:pt x="739" y="127"/>
                  </a:lnTo>
                  <a:lnTo>
                    <a:pt x="739" y="118"/>
                  </a:lnTo>
                  <a:lnTo>
                    <a:pt x="737" y="111"/>
                  </a:lnTo>
                  <a:lnTo>
                    <a:pt x="737" y="106"/>
                  </a:lnTo>
                  <a:lnTo>
                    <a:pt x="736" y="102"/>
                  </a:lnTo>
                  <a:lnTo>
                    <a:pt x="733" y="99"/>
                  </a:lnTo>
                  <a:lnTo>
                    <a:pt x="730" y="95"/>
                  </a:lnTo>
                  <a:lnTo>
                    <a:pt x="728" y="92"/>
                  </a:lnTo>
                  <a:lnTo>
                    <a:pt x="725" y="89"/>
                  </a:lnTo>
                  <a:lnTo>
                    <a:pt x="721" y="88"/>
                  </a:lnTo>
                  <a:lnTo>
                    <a:pt x="715" y="86"/>
                  </a:lnTo>
                  <a:lnTo>
                    <a:pt x="711" y="85"/>
                  </a:lnTo>
                  <a:lnTo>
                    <a:pt x="705" y="85"/>
                  </a:lnTo>
                  <a:lnTo>
                    <a:pt x="697" y="85"/>
                  </a:lnTo>
                  <a:lnTo>
                    <a:pt x="690" y="88"/>
                  </a:lnTo>
                  <a:lnTo>
                    <a:pt x="683" y="90"/>
                  </a:lnTo>
                  <a:lnTo>
                    <a:pt x="676" y="95"/>
                  </a:lnTo>
                  <a:lnTo>
                    <a:pt x="670" y="102"/>
                  </a:lnTo>
                  <a:lnTo>
                    <a:pt x="666" y="111"/>
                  </a:lnTo>
                  <a:lnTo>
                    <a:pt x="665" y="123"/>
                  </a:lnTo>
                  <a:lnTo>
                    <a:pt x="663" y="137"/>
                  </a:lnTo>
                  <a:lnTo>
                    <a:pt x="663" y="222"/>
                  </a:lnTo>
                  <a:lnTo>
                    <a:pt x="637" y="222"/>
                  </a:lnTo>
                  <a:close/>
                  <a:moveTo>
                    <a:pt x="803" y="230"/>
                  </a:moveTo>
                  <a:lnTo>
                    <a:pt x="830" y="236"/>
                  </a:lnTo>
                  <a:lnTo>
                    <a:pt x="831" y="241"/>
                  </a:lnTo>
                  <a:lnTo>
                    <a:pt x="833" y="245"/>
                  </a:lnTo>
                  <a:lnTo>
                    <a:pt x="835" y="248"/>
                  </a:lnTo>
                  <a:lnTo>
                    <a:pt x="838" y="251"/>
                  </a:lnTo>
                  <a:lnTo>
                    <a:pt x="844" y="254"/>
                  </a:lnTo>
                  <a:lnTo>
                    <a:pt x="851" y="257"/>
                  </a:lnTo>
                  <a:lnTo>
                    <a:pt x="858" y="258"/>
                  </a:lnTo>
                  <a:lnTo>
                    <a:pt x="866" y="258"/>
                  </a:lnTo>
                  <a:lnTo>
                    <a:pt x="875" y="258"/>
                  </a:lnTo>
                  <a:lnTo>
                    <a:pt x="883" y="257"/>
                  </a:lnTo>
                  <a:lnTo>
                    <a:pt x="890" y="254"/>
                  </a:lnTo>
                  <a:lnTo>
                    <a:pt x="896" y="251"/>
                  </a:lnTo>
                  <a:lnTo>
                    <a:pt x="900" y="247"/>
                  </a:lnTo>
                  <a:lnTo>
                    <a:pt x="904" y="243"/>
                  </a:lnTo>
                  <a:lnTo>
                    <a:pt x="907" y="239"/>
                  </a:lnTo>
                  <a:lnTo>
                    <a:pt x="910" y="233"/>
                  </a:lnTo>
                  <a:lnTo>
                    <a:pt x="911" y="229"/>
                  </a:lnTo>
                  <a:lnTo>
                    <a:pt x="911" y="222"/>
                  </a:lnTo>
                  <a:lnTo>
                    <a:pt x="912" y="213"/>
                  </a:lnTo>
                  <a:lnTo>
                    <a:pt x="912" y="204"/>
                  </a:lnTo>
                  <a:lnTo>
                    <a:pt x="908" y="208"/>
                  </a:lnTo>
                  <a:lnTo>
                    <a:pt x="903" y="212"/>
                  </a:lnTo>
                  <a:lnTo>
                    <a:pt x="897" y="215"/>
                  </a:lnTo>
                  <a:lnTo>
                    <a:pt x="891" y="218"/>
                  </a:lnTo>
                  <a:lnTo>
                    <a:pt x="886" y="219"/>
                  </a:lnTo>
                  <a:lnTo>
                    <a:pt x="880" y="220"/>
                  </a:lnTo>
                  <a:lnTo>
                    <a:pt x="873" y="222"/>
                  </a:lnTo>
                  <a:lnTo>
                    <a:pt x="868" y="222"/>
                  </a:lnTo>
                  <a:lnTo>
                    <a:pt x="859" y="222"/>
                  </a:lnTo>
                  <a:lnTo>
                    <a:pt x="852" y="220"/>
                  </a:lnTo>
                  <a:lnTo>
                    <a:pt x="845" y="219"/>
                  </a:lnTo>
                  <a:lnTo>
                    <a:pt x="838" y="216"/>
                  </a:lnTo>
                  <a:lnTo>
                    <a:pt x="831" y="213"/>
                  </a:lnTo>
                  <a:lnTo>
                    <a:pt x="826" y="209"/>
                  </a:lnTo>
                  <a:lnTo>
                    <a:pt x="821" y="204"/>
                  </a:lnTo>
                  <a:lnTo>
                    <a:pt x="816" y="198"/>
                  </a:lnTo>
                  <a:lnTo>
                    <a:pt x="807" y="185"/>
                  </a:lnTo>
                  <a:lnTo>
                    <a:pt x="802" y="171"/>
                  </a:lnTo>
                  <a:lnTo>
                    <a:pt x="799" y="157"/>
                  </a:lnTo>
                  <a:lnTo>
                    <a:pt x="798" y="141"/>
                  </a:lnTo>
                  <a:lnTo>
                    <a:pt x="798" y="130"/>
                  </a:lnTo>
                  <a:lnTo>
                    <a:pt x="800" y="118"/>
                  </a:lnTo>
                  <a:lnTo>
                    <a:pt x="802" y="109"/>
                  </a:lnTo>
                  <a:lnTo>
                    <a:pt x="806" y="99"/>
                  </a:lnTo>
                  <a:lnTo>
                    <a:pt x="810" y="89"/>
                  </a:lnTo>
                  <a:lnTo>
                    <a:pt x="816" y="81"/>
                  </a:lnTo>
                  <a:lnTo>
                    <a:pt x="823" y="74"/>
                  </a:lnTo>
                  <a:lnTo>
                    <a:pt x="830" y="68"/>
                  </a:lnTo>
                  <a:lnTo>
                    <a:pt x="838" y="64"/>
                  </a:lnTo>
                  <a:lnTo>
                    <a:pt x="847" y="61"/>
                  </a:lnTo>
                  <a:lnTo>
                    <a:pt x="856" y="58"/>
                  </a:lnTo>
                  <a:lnTo>
                    <a:pt x="866" y="58"/>
                  </a:lnTo>
                  <a:lnTo>
                    <a:pt x="873" y="58"/>
                  </a:lnTo>
                  <a:lnTo>
                    <a:pt x="879" y="60"/>
                  </a:lnTo>
                  <a:lnTo>
                    <a:pt x="886" y="61"/>
                  </a:lnTo>
                  <a:lnTo>
                    <a:pt x="891" y="64"/>
                  </a:lnTo>
                  <a:lnTo>
                    <a:pt x="897" y="67"/>
                  </a:lnTo>
                  <a:lnTo>
                    <a:pt x="903" y="71"/>
                  </a:lnTo>
                  <a:lnTo>
                    <a:pt x="908" y="76"/>
                  </a:lnTo>
                  <a:lnTo>
                    <a:pt x="912" y="82"/>
                  </a:lnTo>
                  <a:lnTo>
                    <a:pt x="912" y="60"/>
                  </a:lnTo>
                  <a:lnTo>
                    <a:pt x="939" y="60"/>
                  </a:lnTo>
                  <a:lnTo>
                    <a:pt x="939" y="198"/>
                  </a:lnTo>
                  <a:lnTo>
                    <a:pt x="939" y="215"/>
                  </a:lnTo>
                  <a:lnTo>
                    <a:pt x="938" y="229"/>
                  </a:lnTo>
                  <a:lnTo>
                    <a:pt x="935" y="241"/>
                  </a:lnTo>
                  <a:lnTo>
                    <a:pt x="931" y="250"/>
                  </a:lnTo>
                  <a:lnTo>
                    <a:pt x="926" y="258"/>
                  </a:lnTo>
                  <a:lnTo>
                    <a:pt x="921" y="264"/>
                  </a:lnTo>
                  <a:lnTo>
                    <a:pt x="915" y="271"/>
                  </a:lnTo>
                  <a:lnTo>
                    <a:pt x="907" y="275"/>
                  </a:lnTo>
                  <a:lnTo>
                    <a:pt x="898" y="279"/>
                  </a:lnTo>
                  <a:lnTo>
                    <a:pt x="889" y="282"/>
                  </a:lnTo>
                  <a:lnTo>
                    <a:pt x="877" y="283"/>
                  </a:lnTo>
                  <a:lnTo>
                    <a:pt x="866" y="285"/>
                  </a:lnTo>
                  <a:lnTo>
                    <a:pt x="859" y="285"/>
                  </a:lnTo>
                  <a:lnTo>
                    <a:pt x="852" y="283"/>
                  </a:lnTo>
                  <a:lnTo>
                    <a:pt x="847" y="282"/>
                  </a:lnTo>
                  <a:lnTo>
                    <a:pt x="840" y="280"/>
                  </a:lnTo>
                  <a:lnTo>
                    <a:pt x="834" y="279"/>
                  </a:lnTo>
                  <a:lnTo>
                    <a:pt x="830" y="276"/>
                  </a:lnTo>
                  <a:lnTo>
                    <a:pt x="824" y="273"/>
                  </a:lnTo>
                  <a:lnTo>
                    <a:pt x="820" y="271"/>
                  </a:lnTo>
                  <a:lnTo>
                    <a:pt x="812" y="264"/>
                  </a:lnTo>
                  <a:lnTo>
                    <a:pt x="806" y="254"/>
                  </a:lnTo>
                  <a:lnTo>
                    <a:pt x="803" y="243"/>
                  </a:lnTo>
                  <a:lnTo>
                    <a:pt x="803" y="230"/>
                  </a:lnTo>
                  <a:close/>
                  <a:moveTo>
                    <a:pt x="824" y="139"/>
                  </a:moveTo>
                  <a:lnTo>
                    <a:pt x="826" y="153"/>
                  </a:lnTo>
                  <a:lnTo>
                    <a:pt x="827" y="164"/>
                  </a:lnTo>
                  <a:lnTo>
                    <a:pt x="831" y="174"/>
                  </a:lnTo>
                  <a:lnTo>
                    <a:pt x="837" y="183"/>
                  </a:lnTo>
                  <a:lnTo>
                    <a:pt x="844" y="188"/>
                  </a:lnTo>
                  <a:lnTo>
                    <a:pt x="851" y="192"/>
                  </a:lnTo>
                  <a:lnTo>
                    <a:pt x="859" y="194"/>
                  </a:lnTo>
                  <a:lnTo>
                    <a:pt x="868" y="195"/>
                  </a:lnTo>
                  <a:lnTo>
                    <a:pt x="877" y="194"/>
                  </a:lnTo>
                  <a:lnTo>
                    <a:pt x="886" y="192"/>
                  </a:lnTo>
                  <a:lnTo>
                    <a:pt x="893" y="188"/>
                  </a:lnTo>
                  <a:lnTo>
                    <a:pt x="900" y="183"/>
                  </a:lnTo>
                  <a:lnTo>
                    <a:pt x="905" y="174"/>
                  </a:lnTo>
                  <a:lnTo>
                    <a:pt x="910" y="164"/>
                  </a:lnTo>
                  <a:lnTo>
                    <a:pt x="911" y="153"/>
                  </a:lnTo>
                  <a:lnTo>
                    <a:pt x="912" y="139"/>
                  </a:lnTo>
                  <a:lnTo>
                    <a:pt x="911" y="127"/>
                  </a:lnTo>
                  <a:lnTo>
                    <a:pt x="908" y="116"/>
                  </a:lnTo>
                  <a:lnTo>
                    <a:pt x="904" y="106"/>
                  </a:lnTo>
                  <a:lnTo>
                    <a:pt x="898" y="99"/>
                  </a:lnTo>
                  <a:lnTo>
                    <a:pt x="891" y="92"/>
                  </a:lnTo>
                  <a:lnTo>
                    <a:pt x="884" y="88"/>
                  </a:lnTo>
                  <a:lnTo>
                    <a:pt x="876" y="86"/>
                  </a:lnTo>
                  <a:lnTo>
                    <a:pt x="868" y="85"/>
                  </a:lnTo>
                  <a:lnTo>
                    <a:pt x="859" y="86"/>
                  </a:lnTo>
                  <a:lnTo>
                    <a:pt x="851" y="88"/>
                  </a:lnTo>
                  <a:lnTo>
                    <a:pt x="844" y="92"/>
                  </a:lnTo>
                  <a:lnTo>
                    <a:pt x="837" y="99"/>
                  </a:lnTo>
                  <a:lnTo>
                    <a:pt x="831" y="106"/>
                  </a:lnTo>
                  <a:lnTo>
                    <a:pt x="827" y="116"/>
                  </a:lnTo>
                  <a:lnTo>
                    <a:pt x="826" y="127"/>
                  </a:lnTo>
                  <a:lnTo>
                    <a:pt x="824" y="1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3" name="Freeform 15"/>
            <p:cNvSpPr>
              <a:spLocks noEditPoints="1"/>
            </p:cNvSpPr>
            <p:nvPr/>
          </p:nvSpPr>
          <p:spPr bwMode="auto">
            <a:xfrm>
              <a:off x="3481" y="1016"/>
              <a:ext cx="206" cy="74"/>
            </a:xfrm>
            <a:custGeom>
              <a:avLst/>
              <a:gdLst>
                <a:gd name="T0" fmla="*/ 159 w 620"/>
                <a:gd name="T1" fmla="*/ 0 h 223"/>
                <a:gd name="T2" fmla="*/ 29 w 620"/>
                <a:gd name="T3" fmla="*/ 95 h 223"/>
                <a:gd name="T4" fmla="*/ 29 w 620"/>
                <a:gd name="T5" fmla="*/ 121 h 223"/>
                <a:gd name="T6" fmla="*/ 165 w 620"/>
                <a:gd name="T7" fmla="*/ 222 h 223"/>
                <a:gd name="T8" fmla="*/ 204 w 620"/>
                <a:gd name="T9" fmla="*/ 60 h 223"/>
                <a:gd name="T10" fmla="*/ 235 w 620"/>
                <a:gd name="T11" fmla="*/ 78 h 223"/>
                <a:gd name="T12" fmla="*/ 252 w 620"/>
                <a:gd name="T13" fmla="*/ 64 h 223"/>
                <a:gd name="T14" fmla="*/ 273 w 620"/>
                <a:gd name="T15" fmla="*/ 58 h 223"/>
                <a:gd name="T16" fmla="*/ 294 w 620"/>
                <a:gd name="T17" fmla="*/ 60 h 223"/>
                <a:gd name="T18" fmla="*/ 312 w 620"/>
                <a:gd name="T19" fmla="*/ 65 h 223"/>
                <a:gd name="T20" fmla="*/ 323 w 620"/>
                <a:gd name="T21" fmla="*/ 76 h 223"/>
                <a:gd name="T22" fmla="*/ 330 w 620"/>
                <a:gd name="T23" fmla="*/ 92 h 223"/>
                <a:gd name="T24" fmla="*/ 333 w 620"/>
                <a:gd name="T25" fmla="*/ 107 h 223"/>
                <a:gd name="T26" fmla="*/ 333 w 620"/>
                <a:gd name="T27" fmla="*/ 222 h 223"/>
                <a:gd name="T28" fmla="*/ 306 w 620"/>
                <a:gd name="T29" fmla="*/ 118 h 223"/>
                <a:gd name="T30" fmla="*/ 303 w 620"/>
                <a:gd name="T31" fmla="*/ 102 h 223"/>
                <a:gd name="T32" fmla="*/ 295 w 620"/>
                <a:gd name="T33" fmla="*/ 92 h 223"/>
                <a:gd name="T34" fmla="*/ 282 w 620"/>
                <a:gd name="T35" fmla="*/ 86 h 223"/>
                <a:gd name="T36" fmla="*/ 264 w 620"/>
                <a:gd name="T37" fmla="*/ 85 h 223"/>
                <a:gd name="T38" fmla="*/ 243 w 620"/>
                <a:gd name="T39" fmla="*/ 95 h 223"/>
                <a:gd name="T40" fmla="*/ 232 w 620"/>
                <a:gd name="T41" fmla="*/ 123 h 223"/>
                <a:gd name="T42" fmla="*/ 204 w 620"/>
                <a:gd name="T43" fmla="*/ 222 h 223"/>
                <a:gd name="T44" fmla="*/ 505 w 620"/>
                <a:gd name="T45" fmla="*/ 180 h 223"/>
                <a:gd name="T46" fmla="*/ 486 w 620"/>
                <a:gd name="T47" fmla="*/ 209 h 223"/>
                <a:gd name="T48" fmla="*/ 470 w 620"/>
                <a:gd name="T49" fmla="*/ 219 h 223"/>
                <a:gd name="T50" fmla="*/ 453 w 620"/>
                <a:gd name="T51" fmla="*/ 223 h 223"/>
                <a:gd name="T52" fmla="*/ 432 w 620"/>
                <a:gd name="T53" fmla="*/ 223 h 223"/>
                <a:gd name="T54" fmla="*/ 410 w 620"/>
                <a:gd name="T55" fmla="*/ 219 h 223"/>
                <a:gd name="T56" fmla="*/ 393 w 620"/>
                <a:gd name="T57" fmla="*/ 208 h 223"/>
                <a:gd name="T58" fmla="*/ 372 w 620"/>
                <a:gd name="T59" fmla="*/ 177 h 223"/>
                <a:gd name="T60" fmla="*/ 366 w 620"/>
                <a:gd name="T61" fmla="*/ 130 h 223"/>
                <a:gd name="T62" fmla="*/ 375 w 620"/>
                <a:gd name="T63" fmla="*/ 96 h 223"/>
                <a:gd name="T64" fmla="*/ 393 w 620"/>
                <a:gd name="T65" fmla="*/ 74 h 223"/>
                <a:gd name="T66" fmla="*/ 420 w 620"/>
                <a:gd name="T67" fmla="*/ 61 h 223"/>
                <a:gd name="T68" fmla="*/ 445 w 620"/>
                <a:gd name="T69" fmla="*/ 58 h 223"/>
                <a:gd name="T70" fmla="*/ 463 w 620"/>
                <a:gd name="T71" fmla="*/ 61 h 223"/>
                <a:gd name="T72" fmla="*/ 477 w 620"/>
                <a:gd name="T73" fmla="*/ 68 h 223"/>
                <a:gd name="T74" fmla="*/ 495 w 620"/>
                <a:gd name="T75" fmla="*/ 86 h 223"/>
                <a:gd name="T76" fmla="*/ 476 w 620"/>
                <a:gd name="T77" fmla="*/ 113 h 223"/>
                <a:gd name="T78" fmla="*/ 467 w 620"/>
                <a:gd name="T79" fmla="*/ 96 h 223"/>
                <a:gd name="T80" fmla="*/ 452 w 620"/>
                <a:gd name="T81" fmla="*/ 86 h 223"/>
                <a:gd name="T82" fmla="*/ 429 w 620"/>
                <a:gd name="T83" fmla="*/ 86 h 223"/>
                <a:gd name="T84" fmla="*/ 406 w 620"/>
                <a:gd name="T85" fmla="*/ 97 h 223"/>
                <a:gd name="T86" fmla="*/ 394 w 620"/>
                <a:gd name="T87" fmla="*/ 127 h 223"/>
                <a:gd name="T88" fmla="*/ 396 w 620"/>
                <a:gd name="T89" fmla="*/ 167 h 223"/>
                <a:gd name="T90" fmla="*/ 413 w 620"/>
                <a:gd name="T91" fmla="*/ 191 h 223"/>
                <a:gd name="T92" fmla="*/ 439 w 620"/>
                <a:gd name="T93" fmla="*/ 198 h 223"/>
                <a:gd name="T94" fmla="*/ 460 w 620"/>
                <a:gd name="T95" fmla="*/ 194 h 223"/>
                <a:gd name="T96" fmla="*/ 476 w 620"/>
                <a:gd name="T97" fmla="*/ 178 h 223"/>
                <a:gd name="T98" fmla="*/ 532 w 620"/>
                <a:gd name="T99" fmla="*/ 222 h 223"/>
                <a:gd name="T100" fmla="*/ 554 w 620"/>
                <a:gd name="T101" fmla="*/ 85 h 223"/>
                <a:gd name="T102" fmla="*/ 568 w 620"/>
                <a:gd name="T103" fmla="*/ 67 h 223"/>
                <a:gd name="T104" fmla="*/ 581 w 620"/>
                <a:gd name="T105" fmla="*/ 60 h 223"/>
                <a:gd name="T106" fmla="*/ 598 w 620"/>
                <a:gd name="T107" fmla="*/ 58 h 223"/>
                <a:gd name="T108" fmla="*/ 620 w 620"/>
                <a:gd name="T109" fmla="*/ 65 h 223"/>
                <a:gd name="T110" fmla="*/ 600 w 620"/>
                <a:gd name="T111" fmla="*/ 86 h 223"/>
                <a:gd name="T112" fmla="*/ 585 w 620"/>
                <a:gd name="T113" fmla="*/ 85 h 223"/>
                <a:gd name="T114" fmla="*/ 574 w 620"/>
                <a:gd name="T115" fmla="*/ 90 h 223"/>
                <a:gd name="T116" fmla="*/ 565 w 620"/>
                <a:gd name="T117" fmla="*/ 100 h 223"/>
                <a:gd name="T118" fmla="*/ 560 w 620"/>
                <a:gd name="T119" fmla="*/ 120 h 223"/>
                <a:gd name="T120" fmla="*/ 558 w 620"/>
                <a:gd name="T12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0" h="223">
                  <a:moveTo>
                    <a:pt x="0" y="222"/>
                  </a:moveTo>
                  <a:lnTo>
                    <a:pt x="0" y="0"/>
                  </a:lnTo>
                  <a:lnTo>
                    <a:pt x="159" y="0"/>
                  </a:lnTo>
                  <a:lnTo>
                    <a:pt x="159" y="26"/>
                  </a:lnTo>
                  <a:lnTo>
                    <a:pt x="29" y="26"/>
                  </a:lnTo>
                  <a:lnTo>
                    <a:pt x="29" y="95"/>
                  </a:lnTo>
                  <a:lnTo>
                    <a:pt x="152" y="95"/>
                  </a:lnTo>
                  <a:lnTo>
                    <a:pt x="152" y="121"/>
                  </a:lnTo>
                  <a:lnTo>
                    <a:pt x="29" y="121"/>
                  </a:lnTo>
                  <a:lnTo>
                    <a:pt x="29" y="195"/>
                  </a:lnTo>
                  <a:lnTo>
                    <a:pt x="165" y="195"/>
                  </a:lnTo>
                  <a:lnTo>
                    <a:pt x="165" y="222"/>
                  </a:lnTo>
                  <a:lnTo>
                    <a:pt x="0" y="222"/>
                  </a:lnTo>
                  <a:close/>
                  <a:moveTo>
                    <a:pt x="204" y="222"/>
                  </a:moveTo>
                  <a:lnTo>
                    <a:pt x="204" y="60"/>
                  </a:lnTo>
                  <a:lnTo>
                    <a:pt x="231" y="60"/>
                  </a:lnTo>
                  <a:lnTo>
                    <a:pt x="231" y="83"/>
                  </a:lnTo>
                  <a:lnTo>
                    <a:pt x="235" y="78"/>
                  </a:lnTo>
                  <a:lnTo>
                    <a:pt x="240" y="72"/>
                  </a:lnTo>
                  <a:lnTo>
                    <a:pt x="246" y="68"/>
                  </a:lnTo>
                  <a:lnTo>
                    <a:pt x="252" y="64"/>
                  </a:lnTo>
                  <a:lnTo>
                    <a:pt x="257" y="62"/>
                  </a:lnTo>
                  <a:lnTo>
                    <a:pt x="264" y="60"/>
                  </a:lnTo>
                  <a:lnTo>
                    <a:pt x="273" y="58"/>
                  </a:lnTo>
                  <a:lnTo>
                    <a:pt x="280" y="58"/>
                  </a:lnTo>
                  <a:lnTo>
                    <a:pt x="287" y="58"/>
                  </a:lnTo>
                  <a:lnTo>
                    <a:pt x="294" y="60"/>
                  </a:lnTo>
                  <a:lnTo>
                    <a:pt x="299" y="61"/>
                  </a:lnTo>
                  <a:lnTo>
                    <a:pt x="306" y="62"/>
                  </a:lnTo>
                  <a:lnTo>
                    <a:pt x="312" y="65"/>
                  </a:lnTo>
                  <a:lnTo>
                    <a:pt x="316" y="69"/>
                  </a:lnTo>
                  <a:lnTo>
                    <a:pt x="320" y="72"/>
                  </a:lnTo>
                  <a:lnTo>
                    <a:pt x="323" y="76"/>
                  </a:lnTo>
                  <a:lnTo>
                    <a:pt x="326" y="81"/>
                  </a:lnTo>
                  <a:lnTo>
                    <a:pt x="329" y="86"/>
                  </a:lnTo>
                  <a:lnTo>
                    <a:pt x="330" y="92"/>
                  </a:lnTo>
                  <a:lnTo>
                    <a:pt x="331" y="97"/>
                  </a:lnTo>
                  <a:lnTo>
                    <a:pt x="333" y="102"/>
                  </a:lnTo>
                  <a:lnTo>
                    <a:pt x="333" y="107"/>
                  </a:lnTo>
                  <a:lnTo>
                    <a:pt x="333" y="116"/>
                  </a:lnTo>
                  <a:lnTo>
                    <a:pt x="333" y="124"/>
                  </a:lnTo>
                  <a:lnTo>
                    <a:pt x="333" y="222"/>
                  </a:lnTo>
                  <a:lnTo>
                    <a:pt x="306" y="222"/>
                  </a:lnTo>
                  <a:lnTo>
                    <a:pt x="306" y="127"/>
                  </a:lnTo>
                  <a:lnTo>
                    <a:pt x="306" y="118"/>
                  </a:lnTo>
                  <a:lnTo>
                    <a:pt x="305" y="111"/>
                  </a:lnTo>
                  <a:lnTo>
                    <a:pt x="305" y="106"/>
                  </a:lnTo>
                  <a:lnTo>
                    <a:pt x="303" y="102"/>
                  </a:lnTo>
                  <a:lnTo>
                    <a:pt x="301" y="99"/>
                  </a:lnTo>
                  <a:lnTo>
                    <a:pt x="298" y="95"/>
                  </a:lnTo>
                  <a:lnTo>
                    <a:pt x="295" y="92"/>
                  </a:lnTo>
                  <a:lnTo>
                    <a:pt x="292" y="89"/>
                  </a:lnTo>
                  <a:lnTo>
                    <a:pt x="288" y="88"/>
                  </a:lnTo>
                  <a:lnTo>
                    <a:pt x="282" y="86"/>
                  </a:lnTo>
                  <a:lnTo>
                    <a:pt x="278" y="85"/>
                  </a:lnTo>
                  <a:lnTo>
                    <a:pt x="273" y="85"/>
                  </a:lnTo>
                  <a:lnTo>
                    <a:pt x="264" y="85"/>
                  </a:lnTo>
                  <a:lnTo>
                    <a:pt x="257" y="88"/>
                  </a:lnTo>
                  <a:lnTo>
                    <a:pt x="250" y="90"/>
                  </a:lnTo>
                  <a:lnTo>
                    <a:pt x="243" y="95"/>
                  </a:lnTo>
                  <a:lnTo>
                    <a:pt x="238" y="102"/>
                  </a:lnTo>
                  <a:lnTo>
                    <a:pt x="233" y="111"/>
                  </a:lnTo>
                  <a:lnTo>
                    <a:pt x="232" y="123"/>
                  </a:lnTo>
                  <a:lnTo>
                    <a:pt x="231" y="137"/>
                  </a:lnTo>
                  <a:lnTo>
                    <a:pt x="231" y="222"/>
                  </a:lnTo>
                  <a:lnTo>
                    <a:pt x="204" y="222"/>
                  </a:lnTo>
                  <a:close/>
                  <a:moveTo>
                    <a:pt x="481" y="162"/>
                  </a:moveTo>
                  <a:lnTo>
                    <a:pt x="508" y="167"/>
                  </a:lnTo>
                  <a:lnTo>
                    <a:pt x="505" y="180"/>
                  </a:lnTo>
                  <a:lnTo>
                    <a:pt x="500" y="191"/>
                  </a:lnTo>
                  <a:lnTo>
                    <a:pt x="494" y="201"/>
                  </a:lnTo>
                  <a:lnTo>
                    <a:pt x="486" y="209"/>
                  </a:lnTo>
                  <a:lnTo>
                    <a:pt x="481" y="213"/>
                  </a:lnTo>
                  <a:lnTo>
                    <a:pt x="476" y="216"/>
                  </a:lnTo>
                  <a:lnTo>
                    <a:pt x="470" y="219"/>
                  </a:lnTo>
                  <a:lnTo>
                    <a:pt x="464" y="220"/>
                  </a:lnTo>
                  <a:lnTo>
                    <a:pt x="459" y="222"/>
                  </a:lnTo>
                  <a:lnTo>
                    <a:pt x="453" y="223"/>
                  </a:lnTo>
                  <a:lnTo>
                    <a:pt x="446" y="223"/>
                  </a:lnTo>
                  <a:lnTo>
                    <a:pt x="441" y="223"/>
                  </a:lnTo>
                  <a:lnTo>
                    <a:pt x="432" y="223"/>
                  </a:lnTo>
                  <a:lnTo>
                    <a:pt x="425" y="222"/>
                  </a:lnTo>
                  <a:lnTo>
                    <a:pt x="417" y="220"/>
                  </a:lnTo>
                  <a:lnTo>
                    <a:pt x="410" y="219"/>
                  </a:lnTo>
                  <a:lnTo>
                    <a:pt x="404" y="216"/>
                  </a:lnTo>
                  <a:lnTo>
                    <a:pt x="397" y="212"/>
                  </a:lnTo>
                  <a:lnTo>
                    <a:pt x="393" y="208"/>
                  </a:lnTo>
                  <a:lnTo>
                    <a:pt x="387" y="204"/>
                  </a:lnTo>
                  <a:lnTo>
                    <a:pt x="378" y="192"/>
                  </a:lnTo>
                  <a:lnTo>
                    <a:pt x="372" y="177"/>
                  </a:lnTo>
                  <a:lnTo>
                    <a:pt x="368" y="160"/>
                  </a:lnTo>
                  <a:lnTo>
                    <a:pt x="366" y="142"/>
                  </a:lnTo>
                  <a:lnTo>
                    <a:pt x="366" y="130"/>
                  </a:lnTo>
                  <a:lnTo>
                    <a:pt x="369" y="117"/>
                  </a:lnTo>
                  <a:lnTo>
                    <a:pt x="371" y="107"/>
                  </a:lnTo>
                  <a:lnTo>
                    <a:pt x="375" y="96"/>
                  </a:lnTo>
                  <a:lnTo>
                    <a:pt x="380" y="88"/>
                  </a:lnTo>
                  <a:lnTo>
                    <a:pt x="386" y="79"/>
                  </a:lnTo>
                  <a:lnTo>
                    <a:pt x="393" y="74"/>
                  </a:lnTo>
                  <a:lnTo>
                    <a:pt x="401" y="68"/>
                  </a:lnTo>
                  <a:lnTo>
                    <a:pt x="410" y="64"/>
                  </a:lnTo>
                  <a:lnTo>
                    <a:pt x="420" y="61"/>
                  </a:lnTo>
                  <a:lnTo>
                    <a:pt x="429" y="58"/>
                  </a:lnTo>
                  <a:lnTo>
                    <a:pt x="439" y="58"/>
                  </a:lnTo>
                  <a:lnTo>
                    <a:pt x="445" y="58"/>
                  </a:lnTo>
                  <a:lnTo>
                    <a:pt x="452" y="60"/>
                  </a:lnTo>
                  <a:lnTo>
                    <a:pt x="457" y="60"/>
                  </a:lnTo>
                  <a:lnTo>
                    <a:pt x="463" y="61"/>
                  </a:lnTo>
                  <a:lnTo>
                    <a:pt x="467" y="64"/>
                  </a:lnTo>
                  <a:lnTo>
                    <a:pt x="473" y="65"/>
                  </a:lnTo>
                  <a:lnTo>
                    <a:pt x="477" y="68"/>
                  </a:lnTo>
                  <a:lnTo>
                    <a:pt x="481" y="71"/>
                  </a:lnTo>
                  <a:lnTo>
                    <a:pt x="488" y="78"/>
                  </a:lnTo>
                  <a:lnTo>
                    <a:pt x="495" y="86"/>
                  </a:lnTo>
                  <a:lnTo>
                    <a:pt x="500" y="97"/>
                  </a:lnTo>
                  <a:lnTo>
                    <a:pt x="502" y="109"/>
                  </a:lnTo>
                  <a:lnTo>
                    <a:pt x="476" y="113"/>
                  </a:lnTo>
                  <a:lnTo>
                    <a:pt x="473" y="107"/>
                  </a:lnTo>
                  <a:lnTo>
                    <a:pt x="470" y="100"/>
                  </a:lnTo>
                  <a:lnTo>
                    <a:pt x="467" y="96"/>
                  </a:lnTo>
                  <a:lnTo>
                    <a:pt x="463" y="92"/>
                  </a:lnTo>
                  <a:lnTo>
                    <a:pt x="457" y="89"/>
                  </a:lnTo>
                  <a:lnTo>
                    <a:pt x="452" y="86"/>
                  </a:lnTo>
                  <a:lnTo>
                    <a:pt x="446" y="85"/>
                  </a:lnTo>
                  <a:lnTo>
                    <a:pt x="439" y="85"/>
                  </a:lnTo>
                  <a:lnTo>
                    <a:pt x="429" y="86"/>
                  </a:lnTo>
                  <a:lnTo>
                    <a:pt x="421" y="88"/>
                  </a:lnTo>
                  <a:lnTo>
                    <a:pt x="413" y="92"/>
                  </a:lnTo>
                  <a:lnTo>
                    <a:pt x="406" y="97"/>
                  </a:lnTo>
                  <a:lnTo>
                    <a:pt x="400" y="106"/>
                  </a:lnTo>
                  <a:lnTo>
                    <a:pt x="396" y="116"/>
                  </a:lnTo>
                  <a:lnTo>
                    <a:pt x="394" y="127"/>
                  </a:lnTo>
                  <a:lnTo>
                    <a:pt x="393" y="141"/>
                  </a:lnTo>
                  <a:lnTo>
                    <a:pt x="394" y="155"/>
                  </a:lnTo>
                  <a:lnTo>
                    <a:pt x="396" y="167"/>
                  </a:lnTo>
                  <a:lnTo>
                    <a:pt x="400" y="177"/>
                  </a:lnTo>
                  <a:lnTo>
                    <a:pt x="406" y="184"/>
                  </a:lnTo>
                  <a:lnTo>
                    <a:pt x="413" y="191"/>
                  </a:lnTo>
                  <a:lnTo>
                    <a:pt x="421" y="195"/>
                  </a:lnTo>
                  <a:lnTo>
                    <a:pt x="429" y="197"/>
                  </a:lnTo>
                  <a:lnTo>
                    <a:pt x="439" y="198"/>
                  </a:lnTo>
                  <a:lnTo>
                    <a:pt x="448" y="198"/>
                  </a:lnTo>
                  <a:lnTo>
                    <a:pt x="455" y="195"/>
                  </a:lnTo>
                  <a:lnTo>
                    <a:pt x="460" y="194"/>
                  </a:lnTo>
                  <a:lnTo>
                    <a:pt x="467" y="190"/>
                  </a:lnTo>
                  <a:lnTo>
                    <a:pt x="471" y="184"/>
                  </a:lnTo>
                  <a:lnTo>
                    <a:pt x="476" y="178"/>
                  </a:lnTo>
                  <a:lnTo>
                    <a:pt x="478" y="170"/>
                  </a:lnTo>
                  <a:lnTo>
                    <a:pt x="481" y="162"/>
                  </a:lnTo>
                  <a:close/>
                  <a:moveTo>
                    <a:pt x="532" y="222"/>
                  </a:moveTo>
                  <a:lnTo>
                    <a:pt x="532" y="60"/>
                  </a:lnTo>
                  <a:lnTo>
                    <a:pt x="554" y="60"/>
                  </a:lnTo>
                  <a:lnTo>
                    <a:pt x="554" y="85"/>
                  </a:lnTo>
                  <a:lnTo>
                    <a:pt x="558" y="78"/>
                  </a:lnTo>
                  <a:lnTo>
                    <a:pt x="564" y="71"/>
                  </a:lnTo>
                  <a:lnTo>
                    <a:pt x="568" y="67"/>
                  </a:lnTo>
                  <a:lnTo>
                    <a:pt x="572" y="62"/>
                  </a:lnTo>
                  <a:lnTo>
                    <a:pt x="577" y="61"/>
                  </a:lnTo>
                  <a:lnTo>
                    <a:pt x="581" y="60"/>
                  </a:lnTo>
                  <a:lnTo>
                    <a:pt x="585" y="58"/>
                  </a:lnTo>
                  <a:lnTo>
                    <a:pt x="591" y="58"/>
                  </a:lnTo>
                  <a:lnTo>
                    <a:pt x="598" y="58"/>
                  </a:lnTo>
                  <a:lnTo>
                    <a:pt x="605" y="60"/>
                  </a:lnTo>
                  <a:lnTo>
                    <a:pt x="613" y="62"/>
                  </a:lnTo>
                  <a:lnTo>
                    <a:pt x="620" y="65"/>
                  </a:lnTo>
                  <a:lnTo>
                    <a:pt x="610" y="90"/>
                  </a:lnTo>
                  <a:lnTo>
                    <a:pt x="605" y="88"/>
                  </a:lnTo>
                  <a:lnTo>
                    <a:pt x="600" y="86"/>
                  </a:lnTo>
                  <a:lnTo>
                    <a:pt x="595" y="85"/>
                  </a:lnTo>
                  <a:lnTo>
                    <a:pt x="589" y="85"/>
                  </a:lnTo>
                  <a:lnTo>
                    <a:pt x="585" y="85"/>
                  </a:lnTo>
                  <a:lnTo>
                    <a:pt x="581" y="86"/>
                  </a:lnTo>
                  <a:lnTo>
                    <a:pt x="577" y="88"/>
                  </a:lnTo>
                  <a:lnTo>
                    <a:pt x="574" y="90"/>
                  </a:lnTo>
                  <a:lnTo>
                    <a:pt x="570" y="93"/>
                  </a:lnTo>
                  <a:lnTo>
                    <a:pt x="567" y="96"/>
                  </a:lnTo>
                  <a:lnTo>
                    <a:pt x="565" y="100"/>
                  </a:lnTo>
                  <a:lnTo>
                    <a:pt x="563" y="104"/>
                  </a:lnTo>
                  <a:lnTo>
                    <a:pt x="561" y="111"/>
                  </a:lnTo>
                  <a:lnTo>
                    <a:pt x="560" y="120"/>
                  </a:lnTo>
                  <a:lnTo>
                    <a:pt x="558" y="128"/>
                  </a:lnTo>
                  <a:lnTo>
                    <a:pt x="558" y="137"/>
                  </a:lnTo>
                  <a:lnTo>
                    <a:pt x="558" y="222"/>
                  </a:lnTo>
                  <a:lnTo>
                    <a:pt x="532"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4" name="Freeform 16"/>
            <p:cNvSpPr>
              <a:spLocks noEditPoints="1"/>
            </p:cNvSpPr>
            <p:nvPr/>
          </p:nvSpPr>
          <p:spPr bwMode="auto">
            <a:xfrm>
              <a:off x="3686" y="1016"/>
              <a:ext cx="268" cy="95"/>
            </a:xfrm>
            <a:custGeom>
              <a:avLst/>
              <a:gdLst>
                <a:gd name="T0" fmla="*/ 26 w 803"/>
                <a:gd name="T1" fmla="*/ 258 h 285"/>
                <a:gd name="T2" fmla="*/ 45 w 803"/>
                <a:gd name="T3" fmla="*/ 251 h 285"/>
                <a:gd name="T4" fmla="*/ 56 w 803"/>
                <a:gd name="T5" fmla="*/ 226 h 285"/>
                <a:gd name="T6" fmla="*/ 28 w 803"/>
                <a:gd name="T7" fmla="*/ 60 h 285"/>
                <a:gd name="T8" fmla="*/ 74 w 803"/>
                <a:gd name="T9" fmla="*/ 180 h 285"/>
                <a:gd name="T10" fmla="*/ 85 w 803"/>
                <a:gd name="T11" fmla="*/ 225 h 285"/>
                <a:gd name="T12" fmla="*/ 64 w 803"/>
                <a:gd name="T13" fmla="*/ 271 h 285"/>
                <a:gd name="T14" fmla="*/ 33 w 803"/>
                <a:gd name="T15" fmla="*/ 285 h 285"/>
                <a:gd name="T16" fmla="*/ 172 w 803"/>
                <a:gd name="T17" fmla="*/ 60 h 285"/>
                <a:gd name="T18" fmla="*/ 218 w 803"/>
                <a:gd name="T19" fmla="*/ 65 h 285"/>
                <a:gd name="T20" fmla="*/ 264 w 803"/>
                <a:gd name="T21" fmla="*/ 61 h 285"/>
                <a:gd name="T22" fmla="*/ 305 w 803"/>
                <a:gd name="T23" fmla="*/ 97 h 285"/>
                <a:gd name="T24" fmla="*/ 312 w 803"/>
                <a:gd name="T25" fmla="*/ 163 h 285"/>
                <a:gd name="T26" fmla="*/ 278 w 803"/>
                <a:gd name="T27" fmla="*/ 215 h 285"/>
                <a:gd name="T28" fmla="*/ 229 w 803"/>
                <a:gd name="T29" fmla="*/ 222 h 285"/>
                <a:gd name="T30" fmla="*/ 199 w 803"/>
                <a:gd name="T31" fmla="*/ 201 h 285"/>
                <a:gd name="T32" fmla="*/ 206 w 803"/>
                <a:gd name="T33" fmla="*/ 177 h 285"/>
                <a:gd name="T34" fmla="*/ 250 w 803"/>
                <a:gd name="T35" fmla="*/ 197 h 285"/>
                <a:gd name="T36" fmla="*/ 285 w 803"/>
                <a:gd name="T37" fmla="*/ 155 h 285"/>
                <a:gd name="T38" fmla="*/ 267 w 803"/>
                <a:gd name="T39" fmla="*/ 92 h 285"/>
                <a:gd name="T40" fmla="*/ 220 w 803"/>
                <a:gd name="T41" fmla="*/ 92 h 285"/>
                <a:gd name="T42" fmla="*/ 403 w 803"/>
                <a:gd name="T43" fmla="*/ 198 h 285"/>
                <a:gd name="T44" fmla="*/ 381 w 803"/>
                <a:gd name="T45" fmla="*/ 223 h 285"/>
                <a:gd name="T46" fmla="*/ 355 w 803"/>
                <a:gd name="T47" fmla="*/ 212 h 285"/>
                <a:gd name="T48" fmla="*/ 350 w 803"/>
                <a:gd name="T49" fmla="*/ 86 h 285"/>
                <a:gd name="T50" fmla="*/ 376 w 803"/>
                <a:gd name="T51" fmla="*/ 60 h 285"/>
                <a:gd name="T52" fmla="*/ 376 w 803"/>
                <a:gd name="T53" fmla="*/ 185 h 285"/>
                <a:gd name="T54" fmla="*/ 382 w 803"/>
                <a:gd name="T55" fmla="*/ 197 h 285"/>
                <a:gd name="T56" fmla="*/ 397 w 803"/>
                <a:gd name="T57" fmla="*/ 198 h 285"/>
                <a:gd name="T58" fmla="*/ 460 w 803"/>
                <a:gd name="T59" fmla="*/ 26 h 285"/>
                <a:gd name="T60" fmla="*/ 434 w 803"/>
                <a:gd name="T61" fmla="*/ 222 h 285"/>
                <a:gd name="T62" fmla="*/ 523 w 803"/>
                <a:gd name="T63" fmla="*/ 71 h 285"/>
                <a:gd name="T64" fmla="*/ 560 w 803"/>
                <a:gd name="T65" fmla="*/ 58 h 285"/>
                <a:gd name="T66" fmla="*/ 603 w 803"/>
                <a:gd name="T67" fmla="*/ 67 h 285"/>
                <a:gd name="T68" fmla="*/ 640 w 803"/>
                <a:gd name="T69" fmla="*/ 121 h 285"/>
                <a:gd name="T70" fmla="*/ 627 w 803"/>
                <a:gd name="T71" fmla="*/ 197 h 285"/>
                <a:gd name="T72" fmla="*/ 577 w 803"/>
                <a:gd name="T73" fmla="*/ 223 h 285"/>
                <a:gd name="T74" fmla="*/ 530 w 803"/>
                <a:gd name="T75" fmla="*/ 216 h 285"/>
                <a:gd name="T76" fmla="*/ 494 w 803"/>
                <a:gd name="T77" fmla="*/ 160 h 285"/>
                <a:gd name="T78" fmla="*/ 533 w 803"/>
                <a:gd name="T79" fmla="*/ 184 h 285"/>
                <a:gd name="T80" fmla="*/ 586 w 803"/>
                <a:gd name="T81" fmla="*/ 195 h 285"/>
                <a:gd name="T82" fmla="*/ 614 w 803"/>
                <a:gd name="T83" fmla="*/ 141 h 285"/>
                <a:gd name="T84" fmla="*/ 586 w 803"/>
                <a:gd name="T85" fmla="*/ 88 h 285"/>
                <a:gd name="T86" fmla="*/ 533 w 803"/>
                <a:gd name="T87" fmla="*/ 99 h 285"/>
                <a:gd name="T88" fmla="*/ 675 w 803"/>
                <a:gd name="T89" fmla="*/ 60 h 285"/>
                <a:gd name="T90" fmla="*/ 722 w 803"/>
                <a:gd name="T91" fmla="*/ 64 h 285"/>
                <a:gd name="T92" fmla="*/ 764 w 803"/>
                <a:gd name="T93" fmla="*/ 60 h 285"/>
                <a:gd name="T94" fmla="*/ 794 w 803"/>
                <a:gd name="T95" fmla="*/ 76 h 285"/>
                <a:gd name="T96" fmla="*/ 803 w 803"/>
                <a:gd name="T97" fmla="*/ 107 h 285"/>
                <a:gd name="T98" fmla="*/ 777 w 803"/>
                <a:gd name="T99" fmla="*/ 118 h 285"/>
                <a:gd name="T100" fmla="*/ 766 w 803"/>
                <a:gd name="T101" fmla="*/ 92 h 285"/>
                <a:gd name="T102" fmla="*/ 735 w 803"/>
                <a:gd name="T103" fmla="*/ 85 h 285"/>
                <a:gd name="T104" fmla="*/ 703 w 803"/>
                <a:gd name="T105" fmla="*/ 12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3" h="285">
                  <a:moveTo>
                    <a:pt x="17" y="280"/>
                  </a:moveTo>
                  <a:lnTo>
                    <a:pt x="12" y="255"/>
                  </a:lnTo>
                  <a:lnTo>
                    <a:pt x="17" y="257"/>
                  </a:lnTo>
                  <a:lnTo>
                    <a:pt x="19" y="257"/>
                  </a:lnTo>
                  <a:lnTo>
                    <a:pt x="24" y="258"/>
                  </a:lnTo>
                  <a:lnTo>
                    <a:pt x="26" y="258"/>
                  </a:lnTo>
                  <a:lnTo>
                    <a:pt x="31" y="258"/>
                  </a:lnTo>
                  <a:lnTo>
                    <a:pt x="33" y="257"/>
                  </a:lnTo>
                  <a:lnTo>
                    <a:pt x="38" y="255"/>
                  </a:lnTo>
                  <a:lnTo>
                    <a:pt x="40" y="254"/>
                  </a:lnTo>
                  <a:lnTo>
                    <a:pt x="43" y="252"/>
                  </a:lnTo>
                  <a:lnTo>
                    <a:pt x="45" y="251"/>
                  </a:lnTo>
                  <a:lnTo>
                    <a:pt x="47" y="248"/>
                  </a:lnTo>
                  <a:lnTo>
                    <a:pt x="49" y="245"/>
                  </a:lnTo>
                  <a:lnTo>
                    <a:pt x="50" y="243"/>
                  </a:lnTo>
                  <a:lnTo>
                    <a:pt x="52" y="239"/>
                  </a:lnTo>
                  <a:lnTo>
                    <a:pt x="54" y="233"/>
                  </a:lnTo>
                  <a:lnTo>
                    <a:pt x="56" y="226"/>
                  </a:lnTo>
                  <a:lnTo>
                    <a:pt x="56" y="225"/>
                  </a:lnTo>
                  <a:lnTo>
                    <a:pt x="57" y="223"/>
                  </a:lnTo>
                  <a:lnTo>
                    <a:pt x="57" y="222"/>
                  </a:lnTo>
                  <a:lnTo>
                    <a:pt x="59" y="220"/>
                  </a:lnTo>
                  <a:lnTo>
                    <a:pt x="0" y="60"/>
                  </a:lnTo>
                  <a:lnTo>
                    <a:pt x="28" y="60"/>
                  </a:lnTo>
                  <a:lnTo>
                    <a:pt x="60" y="150"/>
                  </a:lnTo>
                  <a:lnTo>
                    <a:pt x="63" y="159"/>
                  </a:lnTo>
                  <a:lnTo>
                    <a:pt x="66" y="169"/>
                  </a:lnTo>
                  <a:lnTo>
                    <a:pt x="68" y="177"/>
                  </a:lnTo>
                  <a:lnTo>
                    <a:pt x="71" y="187"/>
                  </a:lnTo>
                  <a:lnTo>
                    <a:pt x="74" y="180"/>
                  </a:lnTo>
                  <a:lnTo>
                    <a:pt x="77" y="171"/>
                  </a:lnTo>
                  <a:lnTo>
                    <a:pt x="80" y="163"/>
                  </a:lnTo>
                  <a:lnTo>
                    <a:pt x="84" y="153"/>
                  </a:lnTo>
                  <a:lnTo>
                    <a:pt x="116" y="60"/>
                  </a:lnTo>
                  <a:lnTo>
                    <a:pt x="145" y="60"/>
                  </a:lnTo>
                  <a:lnTo>
                    <a:pt x="85" y="225"/>
                  </a:lnTo>
                  <a:lnTo>
                    <a:pt x="81" y="236"/>
                  </a:lnTo>
                  <a:lnTo>
                    <a:pt x="77" y="245"/>
                  </a:lnTo>
                  <a:lnTo>
                    <a:pt x="74" y="254"/>
                  </a:lnTo>
                  <a:lnTo>
                    <a:pt x="71" y="259"/>
                  </a:lnTo>
                  <a:lnTo>
                    <a:pt x="68" y="265"/>
                  </a:lnTo>
                  <a:lnTo>
                    <a:pt x="64" y="271"/>
                  </a:lnTo>
                  <a:lnTo>
                    <a:pt x="60" y="275"/>
                  </a:lnTo>
                  <a:lnTo>
                    <a:pt x="56" y="278"/>
                  </a:lnTo>
                  <a:lnTo>
                    <a:pt x="50" y="280"/>
                  </a:lnTo>
                  <a:lnTo>
                    <a:pt x="45" y="283"/>
                  </a:lnTo>
                  <a:lnTo>
                    <a:pt x="39" y="285"/>
                  </a:lnTo>
                  <a:lnTo>
                    <a:pt x="33" y="285"/>
                  </a:lnTo>
                  <a:lnTo>
                    <a:pt x="31" y="285"/>
                  </a:lnTo>
                  <a:lnTo>
                    <a:pt x="26" y="283"/>
                  </a:lnTo>
                  <a:lnTo>
                    <a:pt x="22" y="282"/>
                  </a:lnTo>
                  <a:lnTo>
                    <a:pt x="17" y="280"/>
                  </a:lnTo>
                  <a:close/>
                  <a:moveTo>
                    <a:pt x="172" y="282"/>
                  </a:moveTo>
                  <a:lnTo>
                    <a:pt x="172" y="60"/>
                  </a:lnTo>
                  <a:lnTo>
                    <a:pt x="199" y="60"/>
                  </a:lnTo>
                  <a:lnTo>
                    <a:pt x="199" y="88"/>
                  </a:lnTo>
                  <a:lnTo>
                    <a:pt x="204" y="81"/>
                  </a:lnTo>
                  <a:lnTo>
                    <a:pt x="208" y="74"/>
                  </a:lnTo>
                  <a:lnTo>
                    <a:pt x="213" y="69"/>
                  </a:lnTo>
                  <a:lnTo>
                    <a:pt x="218" y="65"/>
                  </a:lnTo>
                  <a:lnTo>
                    <a:pt x="225" y="62"/>
                  </a:lnTo>
                  <a:lnTo>
                    <a:pt x="231" y="60"/>
                  </a:lnTo>
                  <a:lnTo>
                    <a:pt x="238" y="58"/>
                  </a:lnTo>
                  <a:lnTo>
                    <a:pt x="246" y="58"/>
                  </a:lnTo>
                  <a:lnTo>
                    <a:pt x="256" y="58"/>
                  </a:lnTo>
                  <a:lnTo>
                    <a:pt x="264" y="61"/>
                  </a:lnTo>
                  <a:lnTo>
                    <a:pt x="273" y="64"/>
                  </a:lnTo>
                  <a:lnTo>
                    <a:pt x="281" y="68"/>
                  </a:lnTo>
                  <a:lnTo>
                    <a:pt x="288" y="74"/>
                  </a:lnTo>
                  <a:lnTo>
                    <a:pt x="295" y="81"/>
                  </a:lnTo>
                  <a:lnTo>
                    <a:pt x="301" y="89"/>
                  </a:lnTo>
                  <a:lnTo>
                    <a:pt x="305" y="97"/>
                  </a:lnTo>
                  <a:lnTo>
                    <a:pt x="309" y="109"/>
                  </a:lnTo>
                  <a:lnTo>
                    <a:pt x="312" y="118"/>
                  </a:lnTo>
                  <a:lnTo>
                    <a:pt x="313" y="130"/>
                  </a:lnTo>
                  <a:lnTo>
                    <a:pt x="313" y="141"/>
                  </a:lnTo>
                  <a:lnTo>
                    <a:pt x="313" y="152"/>
                  </a:lnTo>
                  <a:lnTo>
                    <a:pt x="312" y="163"/>
                  </a:lnTo>
                  <a:lnTo>
                    <a:pt x="309" y="174"/>
                  </a:lnTo>
                  <a:lnTo>
                    <a:pt x="305" y="184"/>
                  </a:lnTo>
                  <a:lnTo>
                    <a:pt x="299" y="194"/>
                  </a:lnTo>
                  <a:lnTo>
                    <a:pt x="294" y="202"/>
                  </a:lnTo>
                  <a:lnTo>
                    <a:pt x="287" y="209"/>
                  </a:lnTo>
                  <a:lnTo>
                    <a:pt x="278" y="215"/>
                  </a:lnTo>
                  <a:lnTo>
                    <a:pt x="270" y="219"/>
                  </a:lnTo>
                  <a:lnTo>
                    <a:pt x="260" y="222"/>
                  </a:lnTo>
                  <a:lnTo>
                    <a:pt x="252" y="223"/>
                  </a:lnTo>
                  <a:lnTo>
                    <a:pt x="242" y="223"/>
                  </a:lnTo>
                  <a:lnTo>
                    <a:pt x="236" y="223"/>
                  </a:lnTo>
                  <a:lnTo>
                    <a:pt x="229" y="222"/>
                  </a:lnTo>
                  <a:lnTo>
                    <a:pt x="224" y="220"/>
                  </a:lnTo>
                  <a:lnTo>
                    <a:pt x="217" y="218"/>
                  </a:lnTo>
                  <a:lnTo>
                    <a:pt x="211" y="215"/>
                  </a:lnTo>
                  <a:lnTo>
                    <a:pt x="207" y="211"/>
                  </a:lnTo>
                  <a:lnTo>
                    <a:pt x="203" y="206"/>
                  </a:lnTo>
                  <a:lnTo>
                    <a:pt x="199" y="201"/>
                  </a:lnTo>
                  <a:lnTo>
                    <a:pt x="199" y="282"/>
                  </a:lnTo>
                  <a:lnTo>
                    <a:pt x="172" y="282"/>
                  </a:lnTo>
                  <a:close/>
                  <a:moveTo>
                    <a:pt x="199" y="142"/>
                  </a:moveTo>
                  <a:lnTo>
                    <a:pt x="200" y="156"/>
                  </a:lnTo>
                  <a:lnTo>
                    <a:pt x="201" y="167"/>
                  </a:lnTo>
                  <a:lnTo>
                    <a:pt x="206" y="177"/>
                  </a:lnTo>
                  <a:lnTo>
                    <a:pt x="211" y="184"/>
                  </a:lnTo>
                  <a:lnTo>
                    <a:pt x="218" y="191"/>
                  </a:lnTo>
                  <a:lnTo>
                    <a:pt x="225" y="195"/>
                  </a:lnTo>
                  <a:lnTo>
                    <a:pt x="234" y="197"/>
                  </a:lnTo>
                  <a:lnTo>
                    <a:pt x="242" y="198"/>
                  </a:lnTo>
                  <a:lnTo>
                    <a:pt x="250" y="197"/>
                  </a:lnTo>
                  <a:lnTo>
                    <a:pt x="259" y="195"/>
                  </a:lnTo>
                  <a:lnTo>
                    <a:pt x="267" y="191"/>
                  </a:lnTo>
                  <a:lnTo>
                    <a:pt x="274" y="184"/>
                  </a:lnTo>
                  <a:lnTo>
                    <a:pt x="280" y="176"/>
                  </a:lnTo>
                  <a:lnTo>
                    <a:pt x="284" y="166"/>
                  </a:lnTo>
                  <a:lnTo>
                    <a:pt x="285" y="155"/>
                  </a:lnTo>
                  <a:lnTo>
                    <a:pt x="287" y="141"/>
                  </a:lnTo>
                  <a:lnTo>
                    <a:pt x="285" y="127"/>
                  </a:lnTo>
                  <a:lnTo>
                    <a:pt x="284" y="116"/>
                  </a:lnTo>
                  <a:lnTo>
                    <a:pt x="280" y="106"/>
                  </a:lnTo>
                  <a:lnTo>
                    <a:pt x="274" y="99"/>
                  </a:lnTo>
                  <a:lnTo>
                    <a:pt x="267" y="92"/>
                  </a:lnTo>
                  <a:lnTo>
                    <a:pt x="260" y="88"/>
                  </a:lnTo>
                  <a:lnTo>
                    <a:pt x="252" y="86"/>
                  </a:lnTo>
                  <a:lnTo>
                    <a:pt x="243" y="85"/>
                  </a:lnTo>
                  <a:lnTo>
                    <a:pt x="235" y="86"/>
                  </a:lnTo>
                  <a:lnTo>
                    <a:pt x="227" y="88"/>
                  </a:lnTo>
                  <a:lnTo>
                    <a:pt x="220" y="92"/>
                  </a:lnTo>
                  <a:lnTo>
                    <a:pt x="213" y="99"/>
                  </a:lnTo>
                  <a:lnTo>
                    <a:pt x="207" y="107"/>
                  </a:lnTo>
                  <a:lnTo>
                    <a:pt x="203" y="117"/>
                  </a:lnTo>
                  <a:lnTo>
                    <a:pt x="200" y="130"/>
                  </a:lnTo>
                  <a:lnTo>
                    <a:pt x="199" y="142"/>
                  </a:lnTo>
                  <a:close/>
                  <a:moveTo>
                    <a:pt x="403" y="198"/>
                  </a:moveTo>
                  <a:lnTo>
                    <a:pt x="407" y="222"/>
                  </a:lnTo>
                  <a:lnTo>
                    <a:pt x="402" y="223"/>
                  </a:lnTo>
                  <a:lnTo>
                    <a:pt x="397" y="223"/>
                  </a:lnTo>
                  <a:lnTo>
                    <a:pt x="392" y="223"/>
                  </a:lnTo>
                  <a:lnTo>
                    <a:pt x="388" y="223"/>
                  </a:lnTo>
                  <a:lnTo>
                    <a:pt x="381" y="223"/>
                  </a:lnTo>
                  <a:lnTo>
                    <a:pt x="374" y="222"/>
                  </a:lnTo>
                  <a:lnTo>
                    <a:pt x="368" y="222"/>
                  </a:lnTo>
                  <a:lnTo>
                    <a:pt x="364" y="220"/>
                  </a:lnTo>
                  <a:lnTo>
                    <a:pt x="360" y="218"/>
                  </a:lnTo>
                  <a:lnTo>
                    <a:pt x="357" y="215"/>
                  </a:lnTo>
                  <a:lnTo>
                    <a:pt x="355" y="212"/>
                  </a:lnTo>
                  <a:lnTo>
                    <a:pt x="353" y="208"/>
                  </a:lnTo>
                  <a:lnTo>
                    <a:pt x="351" y="204"/>
                  </a:lnTo>
                  <a:lnTo>
                    <a:pt x="351" y="197"/>
                  </a:lnTo>
                  <a:lnTo>
                    <a:pt x="350" y="188"/>
                  </a:lnTo>
                  <a:lnTo>
                    <a:pt x="350" y="177"/>
                  </a:lnTo>
                  <a:lnTo>
                    <a:pt x="350" y="86"/>
                  </a:lnTo>
                  <a:lnTo>
                    <a:pt x="330" y="86"/>
                  </a:lnTo>
                  <a:lnTo>
                    <a:pt x="330" y="60"/>
                  </a:lnTo>
                  <a:lnTo>
                    <a:pt x="350" y="60"/>
                  </a:lnTo>
                  <a:lnTo>
                    <a:pt x="350" y="21"/>
                  </a:lnTo>
                  <a:lnTo>
                    <a:pt x="376" y="4"/>
                  </a:lnTo>
                  <a:lnTo>
                    <a:pt x="376" y="60"/>
                  </a:lnTo>
                  <a:lnTo>
                    <a:pt x="403" y="60"/>
                  </a:lnTo>
                  <a:lnTo>
                    <a:pt x="403" y="86"/>
                  </a:lnTo>
                  <a:lnTo>
                    <a:pt x="376" y="86"/>
                  </a:lnTo>
                  <a:lnTo>
                    <a:pt x="376" y="177"/>
                  </a:lnTo>
                  <a:lnTo>
                    <a:pt x="376" y="183"/>
                  </a:lnTo>
                  <a:lnTo>
                    <a:pt x="376" y="185"/>
                  </a:lnTo>
                  <a:lnTo>
                    <a:pt x="376" y="190"/>
                  </a:lnTo>
                  <a:lnTo>
                    <a:pt x="378" y="191"/>
                  </a:lnTo>
                  <a:lnTo>
                    <a:pt x="379" y="192"/>
                  </a:lnTo>
                  <a:lnTo>
                    <a:pt x="381" y="194"/>
                  </a:lnTo>
                  <a:lnTo>
                    <a:pt x="381" y="195"/>
                  </a:lnTo>
                  <a:lnTo>
                    <a:pt x="382" y="197"/>
                  </a:lnTo>
                  <a:lnTo>
                    <a:pt x="385" y="198"/>
                  </a:lnTo>
                  <a:lnTo>
                    <a:pt x="386" y="198"/>
                  </a:lnTo>
                  <a:lnTo>
                    <a:pt x="389" y="198"/>
                  </a:lnTo>
                  <a:lnTo>
                    <a:pt x="392" y="198"/>
                  </a:lnTo>
                  <a:lnTo>
                    <a:pt x="395" y="198"/>
                  </a:lnTo>
                  <a:lnTo>
                    <a:pt x="397" y="198"/>
                  </a:lnTo>
                  <a:lnTo>
                    <a:pt x="400" y="198"/>
                  </a:lnTo>
                  <a:lnTo>
                    <a:pt x="403" y="198"/>
                  </a:lnTo>
                  <a:close/>
                  <a:moveTo>
                    <a:pt x="434" y="26"/>
                  </a:moveTo>
                  <a:lnTo>
                    <a:pt x="434" y="0"/>
                  </a:lnTo>
                  <a:lnTo>
                    <a:pt x="460" y="0"/>
                  </a:lnTo>
                  <a:lnTo>
                    <a:pt x="460" y="26"/>
                  </a:lnTo>
                  <a:lnTo>
                    <a:pt x="434" y="26"/>
                  </a:lnTo>
                  <a:close/>
                  <a:moveTo>
                    <a:pt x="434" y="222"/>
                  </a:moveTo>
                  <a:lnTo>
                    <a:pt x="434" y="60"/>
                  </a:lnTo>
                  <a:lnTo>
                    <a:pt x="460" y="60"/>
                  </a:lnTo>
                  <a:lnTo>
                    <a:pt x="460" y="222"/>
                  </a:lnTo>
                  <a:lnTo>
                    <a:pt x="434" y="222"/>
                  </a:lnTo>
                  <a:close/>
                  <a:moveTo>
                    <a:pt x="493" y="141"/>
                  </a:moveTo>
                  <a:lnTo>
                    <a:pt x="494" y="120"/>
                  </a:lnTo>
                  <a:lnTo>
                    <a:pt x="500" y="103"/>
                  </a:lnTo>
                  <a:lnTo>
                    <a:pt x="507" y="88"/>
                  </a:lnTo>
                  <a:lnTo>
                    <a:pt x="518" y="75"/>
                  </a:lnTo>
                  <a:lnTo>
                    <a:pt x="523" y="71"/>
                  </a:lnTo>
                  <a:lnTo>
                    <a:pt x="528" y="68"/>
                  </a:lnTo>
                  <a:lnTo>
                    <a:pt x="533" y="65"/>
                  </a:lnTo>
                  <a:lnTo>
                    <a:pt x="540" y="62"/>
                  </a:lnTo>
                  <a:lnTo>
                    <a:pt x="546" y="61"/>
                  </a:lnTo>
                  <a:lnTo>
                    <a:pt x="553" y="60"/>
                  </a:lnTo>
                  <a:lnTo>
                    <a:pt x="560" y="58"/>
                  </a:lnTo>
                  <a:lnTo>
                    <a:pt x="567" y="58"/>
                  </a:lnTo>
                  <a:lnTo>
                    <a:pt x="575" y="58"/>
                  </a:lnTo>
                  <a:lnTo>
                    <a:pt x="582" y="60"/>
                  </a:lnTo>
                  <a:lnTo>
                    <a:pt x="589" y="61"/>
                  </a:lnTo>
                  <a:lnTo>
                    <a:pt x="596" y="64"/>
                  </a:lnTo>
                  <a:lnTo>
                    <a:pt x="603" y="67"/>
                  </a:lnTo>
                  <a:lnTo>
                    <a:pt x="609" y="69"/>
                  </a:lnTo>
                  <a:lnTo>
                    <a:pt x="614" y="74"/>
                  </a:lnTo>
                  <a:lnTo>
                    <a:pt x="620" y="79"/>
                  </a:lnTo>
                  <a:lnTo>
                    <a:pt x="630" y="90"/>
                  </a:lnTo>
                  <a:lnTo>
                    <a:pt x="635" y="104"/>
                  </a:lnTo>
                  <a:lnTo>
                    <a:pt x="640" y="121"/>
                  </a:lnTo>
                  <a:lnTo>
                    <a:pt x="641" y="139"/>
                  </a:lnTo>
                  <a:lnTo>
                    <a:pt x="641" y="155"/>
                  </a:lnTo>
                  <a:lnTo>
                    <a:pt x="638" y="167"/>
                  </a:lnTo>
                  <a:lnTo>
                    <a:pt x="635" y="178"/>
                  </a:lnTo>
                  <a:lnTo>
                    <a:pt x="631" y="188"/>
                  </a:lnTo>
                  <a:lnTo>
                    <a:pt x="627" y="197"/>
                  </a:lnTo>
                  <a:lnTo>
                    <a:pt x="620" y="204"/>
                  </a:lnTo>
                  <a:lnTo>
                    <a:pt x="613" y="209"/>
                  </a:lnTo>
                  <a:lnTo>
                    <a:pt x="605" y="215"/>
                  </a:lnTo>
                  <a:lnTo>
                    <a:pt x="596" y="219"/>
                  </a:lnTo>
                  <a:lnTo>
                    <a:pt x="586" y="222"/>
                  </a:lnTo>
                  <a:lnTo>
                    <a:pt x="577" y="223"/>
                  </a:lnTo>
                  <a:lnTo>
                    <a:pt x="567" y="223"/>
                  </a:lnTo>
                  <a:lnTo>
                    <a:pt x="558" y="223"/>
                  </a:lnTo>
                  <a:lnTo>
                    <a:pt x="551" y="222"/>
                  </a:lnTo>
                  <a:lnTo>
                    <a:pt x="543" y="220"/>
                  </a:lnTo>
                  <a:lnTo>
                    <a:pt x="536" y="219"/>
                  </a:lnTo>
                  <a:lnTo>
                    <a:pt x="530" y="216"/>
                  </a:lnTo>
                  <a:lnTo>
                    <a:pt x="523" y="212"/>
                  </a:lnTo>
                  <a:lnTo>
                    <a:pt x="519" y="208"/>
                  </a:lnTo>
                  <a:lnTo>
                    <a:pt x="514" y="204"/>
                  </a:lnTo>
                  <a:lnTo>
                    <a:pt x="504" y="192"/>
                  </a:lnTo>
                  <a:lnTo>
                    <a:pt x="498" y="177"/>
                  </a:lnTo>
                  <a:lnTo>
                    <a:pt x="494" y="160"/>
                  </a:lnTo>
                  <a:lnTo>
                    <a:pt x="493" y="141"/>
                  </a:lnTo>
                  <a:close/>
                  <a:moveTo>
                    <a:pt x="519" y="141"/>
                  </a:moveTo>
                  <a:lnTo>
                    <a:pt x="521" y="155"/>
                  </a:lnTo>
                  <a:lnTo>
                    <a:pt x="523" y="166"/>
                  </a:lnTo>
                  <a:lnTo>
                    <a:pt x="528" y="176"/>
                  </a:lnTo>
                  <a:lnTo>
                    <a:pt x="533" y="184"/>
                  </a:lnTo>
                  <a:lnTo>
                    <a:pt x="540" y="191"/>
                  </a:lnTo>
                  <a:lnTo>
                    <a:pt x="549" y="195"/>
                  </a:lnTo>
                  <a:lnTo>
                    <a:pt x="557" y="197"/>
                  </a:lnTo>
                  <a:lnTo>
                    <a:pt x="567" y="198"/>
                  </a:lnTo>
                  <a:lnTo>
                    <a:pt x="577" y="197"/>
                  </a:lnTo>
                  <a:lnTo>
                    <a:pt x="586" y="195"/>
                  </a:lnTo>
                  <a:lnTo>
                    <a:pt x="593" y="191"/>
                  </a:lnTo>
                  <a:lnTo>
                    <a:pt x="600" y="184"/>
                  </a:lnTo>
                  <a:lnTo>
                    <a:pt x="607" y="176"/>
                  </a:lnTo>
                  <a:lnTo>
                    <a:pt x="612" y="166"/>
                  </a:lnTo>
                  <a:lnTo>
                    <a:pt x="613" y="155"/>
                  </a:lnTo>
                  <a:lnTo>
                    <a:pt x="614" y="141"/>
                  </a:lnTo>
                  <a:lnTo>
                    <a:pt x="613" y="128"/>
                  </a:lnTo>
                  <a:lnTo>
                    <a:pt x="612" y="117"/>
                  </a:lnTo>
                  <a:lnTo>
                    <a:pt x="607" y="107"/>
                  </a:lnTo>
                  <a:lnTo>
                    <a:pt x="600" y="99"/>
                  </a:lnTo>
                  <a:lnTo>
                    <a:pt x="593" y="92"/>
                  </a:lnTo>
                  <a:lnTo>
                    <a:pt x="586" y="88"/>
                  </a:lnTo>
                  <a:lnTo>
                    <a:pt x="577" y="86"/>
                  </a:lnTo>
                  <a:lnTo>
                    <a:pt x="567" y="85"/>
                  </a:lnTo>
                  <a:lnTo>
                    <a:pt x="557" y="86"/>
                  </a:lnTo>
                  <a:lnTo>
                    <a:pt x="549" y="88"/>
                  </a:lnTo>
                  <a:lnTo>
                    <a:pt x="540" y="92"/>
                  </a:lnTo>
                  <a:lnTo>
                    <a:pt x="533" y="99"/>
                  </a:lnTo>
                  <a:lnTo>
                    <a:pt x="528" y="106"/>
                  </a:lnTo>
                  <a:lnTo>
                    <a:pt x="523" y="116"/>
                  </a:lnTo>
                  <a:lnTo>
                    <a:pt x="521" y="128"/>
                  </a:lnTo>
                  <a:lnTo>
                    <a:pt x="519" y="141"/>
                  </a:lnTo>
                  <a:close/>
                  <a:moveTo>
                    <a:pt x="675" y="222"/>
                  </a:moveTo>
                  <a:lnTo>
                    <a:pt x="675" y="60"/>
                  </a:lnTo>
                  <a:lnTo>
                    <a:pt x="701" y="60"/>
                  </a:lnTo>
                  <a:lnTo>
                    <a:pt x="701" y="83"/>
                  </a:lnTo>
                  <a:lnTo>
                    <a:pt x="705" y="78"/>
                  </a:lnTo>
                  <a:lnTo>
                    <a:pt x="711" y="72"/>
                  </a:lnTo>
                  <a:lnTo>
                    <a:pt x="717" y="68"/>
                  </a:lnTo>
                  <a:lnTo>
                    <a:pt x="722" y="64"/>
                  </a:lnTo>
                  <a:lnTo>
                    <a:pt x="728" y="62"/>
                  </a:lnTo>
                  <a:lnTo>
                    <a:pt x="735" y="60"/>
                  </a:lnTo>
                  <a:lnTo>
                    <a:pt x="743" y="58"/>
                  </a:lnTo>
                  <a:lnTo>
                    <a:pt x="750" y="58"/>
                  </a:lnTo>
                  <a:lnTo>
                    <a:pt x="757" y="58"/>
                  </a:lnTo>
                  <a:lnTo>
                    <a:pt x="764" y="60"/>
                  </a:lnTo>
                  <a:lnTo>
                    <a:pt x="770" y="61"/>
                  </a:lnTo>
                  <a:lnTo>
                    <a:pt x="777" y="62"/>
                  </a:lnTo>
                  <a:lnTo>
                    <a:pt x="782" y="65"/>
                  </a:lnTo>
                  <a:lnTo>
                    <a:pt x="787" y="69"/>
                  </a:lnTo>
                  <a:lnTo>
                    <a:pt x="791" y="72"/>
                  </a:lnTo>
                  <a:lnTo>
                    <a:pt x="794" y="76"/>
                  </a:lnTo>
                  <a:lnTo>
                    <a:pt x="796" y="81"/>
                  </a:lnTo>
                  <a:lnTo>
                    <a:pt x="799" y="86"/>
                  </a:lnTo>
                  <a:lnTo>
                    <a:pt x="801" y="92"/>
                  </a:lnTo>
                  <a:lnTo>
                    <a:pt x="802" y="97"/>
                  </a:lnTo>
                  <a:lnTo>
                    <a:pt x="803" y="102"/>
                  </a:lnTo>
                  <a:lnTo>
                    <a:pt x="803" y="107"/>
                  </a:lnTo>
                  <a:lnTo>
                    <a:pt x="803" y="116"/>
                  </a:lnTo>
                  <a:lnTo>
                    <a:pt x="803" y="124"/>
                  </a:lnTo>
                  <a:lnTo>
                    <a:pt x="803" y="222"/>
                  </a:lnTo>
                  <a:lnTo>
                    <a:pt x="777" y="222"/>
                  </a:lnTo>
                  <a:lnTo>
                    <a:pt x="777" y="127"/>
                  </a:lnTo>
                  <a:lnTo>
                    <a:pt x="777" y="118"/>
                  </a:lnTo>
                  <a:lnTo>
                    <a:pt x="775" y="111"/>
                  </a:lnTo>
                  <a:lnTo>
                    <a:pt x="775" y="106"/>
                  </a:lnTo>
                  <a:lnTo>
                    <a:pt x="774" y="102"/>
                  </a:lnTo>
                  <a:lnTo>
                    <a:pt x="771" y="99"/>
                  </a:lnTo>
                  <a:lnTo>
                    <a:pt x="768" y="95"/>
                  </a:lnTo>
                  <a:lnTo>
                    <a:pt x="766" y="92"/>
                  </a:lnTo>
                  <a:lnTo>
                    <a:pt x="763" y="89"/>
                  </a:lnTo>
                  <a:lnTo>
                    <a:pt x="759" y="88"/>
                  </a:lnTo>
                  <a:lnTo>
                    <a:pt x="753" y="86"/>
                  </a:lnTo>
                  <a:lnTo>
                    <a:pt x="749" y="85"/>
                  </a:lnTo>
                  <a:lnTo>
                    <a:pt x="743" y="85"/>
                  </a:lnTo>
                  <a:lnTo>
                    <a:pt x="735" y="85"/>
                  </a:lnTo>
                  <a:lnTo>
                    <a:pt x="728" y="88"/>
                  </a:lnTo>
                  <a:lnTo>
                    <a:pt x="721" y="90"/>
                  </a:lnTo>
                  <a:lnTo>
                    <a:pt x="714" y="95"/>
                  </a:lnTo>
                  <a:lnTo>
                    <a:pt x="708" y="102"/>
                  </a:lnTo>
                  <a:lnTo>
                    <a:pt x="704" y="111"/>
                  </a:lnTo>
                  <a:lnTo>
                    <a:pt x="703" y="123"/>
                  </a:lnTo>
                  <a:lnTo>
                    <a:pt x="701" y="137"/>
                  </a:lnTo>
                  <a:lnTo>
                    <a:pt x="701" y="222"/>
                  </a:lnTo>
                  <a:lnTo>
                    <a:pt x="675"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5" name="Freeform 17"/>
            <p:cNvSpPr>
              <a:spLocks noEditPoints="1"/>
            </p:cNvSpPr>
            <p:nvPr/>
          </p:nvSpPr>
          <p:spPr bwMode="auto">
            <a:xfrm>
              <a:off x="4288" y="969"/>
              <a:ext cx="491" cy="197"/>
            </a:xfrm>
            <a:custGeom>
              <a:avLst/>
              <a:gdLst>
                <a:gd name="T0" fmla="*/ 111 w 1473"/>
                <a:gd name="T1" fmla="*/ 175 h 592"/>
                <a:gd name="T2" fmla="*/ 29 w 1473"/>
                <a:gd name="T3" fmla="*/ 33 h 592"/>
                <a:gd name="T4" fmla="*/ 290 w 1473"/>
                <a:gd name="T5" fmla="*/ 66 h 592"/>
                <a:gd name="T6" fmla="*/ 360 w 1473"/>
                <a:gd name="T7" fmla="*/ 67 h 592"/>
                <a:gd name="T8" fmla="*/ 392 w 1473"/>
                <a:gd name="T9" fmla="*/ 179 h 592"/>
                <a:gd name="T10" fmla="*/ 315 w 1473"/>
                <a:gd name="T11" fmla="*/ 223 h 592"/>
                <a:gd name="T12" fmla="*/ 251 w 1473"/>
                <a:gd name="T13" fmla="*/ 161 h 592"/>
                <a:gd name="T14" fmla="*/ 323 w 1473"/>
                <a:gd name="T15" fmla="*/ 198 h 592"/>
                <a:gd name="T16" fmla="*/ 368 w 1473"/>
                <a:gd name="T17" fmla="*/ 117 h 592"/>
                <a:gd name="T18" fmla="*/ 290 w 1473"/>
                <a:gd name="T19" fmla="*/ 99 h 592"/>
                <a:gd name="T20" fmla="*/ 515 w 1473"/>
                <a:gd name="T21" fmla="*/ 216 h 592"/>
                <a:gd name="T22" fmla="*/ 440 w 1473"/>
                <a:gd name="T23" fmla="*/ 202 h 592"/>
                <a:gd name="T24" fmla="*/ 427 w 1473"/>
                <a:gd name="T25" fmla="*/ 99 h 592"/>
                <a:gd name="T26" fmla="*/ 503 w 1473"/>
                <a:gd name="T27" fmla="*/ 60 h 592"/>
                <a:gd name="T28" fmla="*/ 533 w 1473"/>
                <a:gd name="T29" fmla="*/ 222 h 592"/>
                <a:gd name="T30" fmla="*/ 498 w 1473"/>
                <a:gd name="T31" fmla="*/ 197 h 592"/>
                <a:gd name="T32" fmla="*/ 526 w 1473"/>
                <a:gd name="T33" fmla="*/ 107 h 592"/>
                <a:gd name="T34" fmla="*/ 452 w 1473"/>
                <a:gd name="T35" fmla="*/ 106 h 592"/>
                <a:gd name="T36" fmla="*/ 678 w 1473"/>
                <a:gd name="T37" fmla="*/ 219 h 592"/>
                <a:gd name="T38" fmla="*/ 616 w 1473"/>
                <a:gd name="T39" fmla="*/ 209 h 592"/>
                <a:gd name="T40" fmla="*/ 604 w 1473"/>
                <a:gd name="T41" fmla="*/ 60 h 592"/>
                <a:gd name="T42" fmla="*/ 643 w 1473"/>
                <a:gd name="T43" fmla="*/ 193 h 592"/>
                <a:gd name="T44" fmla="*/ 696 w 1473"/>
                <a:gd name="T45" fmla="*/ 186 h 592"/>
                <a:gd name="T46" fmla="*/ 706 w 1473"/>
                <a:gd name="T47" fmla="*/ 222 h 592"/>
                <a:gd name="T48" fmla="*/ 919 w 1473"/>
                <a:gd name="T49" fmla="*/ 221 h 592"/>
                <a:gd name="T50" fmla="*/ 839 w 1473"/>
                <a:gd name="T51" fmla="*/ 198 h 592"/>
                <a:gd name="T52" fmla="*/ 854 w 1473"/>
                <a:gd name="T53" fmla="*/ 144 h 592"/>
                <a:gd name="T54" fmla="*/ 913 w 1473"/>
                <a:gd name="T55" fmla="*/ 128 h 592"/>
                <a:gd name="T56" fmla="*/ 947 w 1473"/>
                <a:gd name="T57" fmla="*/ 114 h 592"/>
                <a:gd name="T58" fmla="*/ 892 w 1473"/>
                <a:gd name="T59" fmla="*/ 87 h 592"/>
                <a:gd name="T60" fmla="*/ 847 w 1473"/>
                <a:gd name="T61" fmla="*/ 85 h 592"/>
                <a:gd name="T62" fmla="*/ 923 w 1473"/>
                <a:gd name="T63" fmla="*/ 59 h 592"/>
                <a:gd name="T64" fmla="*/ 973 w 1473"/>
                <a:gd name="T65" fmla="*/ 88 h 592"/>
                <a:gd name="T66" fmla="*/ 977 w 1473"/>
                <a:gd name="T67" fmla="*/ 200 h 592"/>
                <a:gd name="T68" fmla="*/ 947 w 1473"/>
                <a:gd name="T69" fmla="*/ 148 h 592"/>
                <a:gd name="T70" fmla="*/ 886 w 1473"/>
                <a:gd name="T71" fmla="*/ 158 h 592"/>
                <a:gd name="T72" fmla="*/ 861 w 1473"/>
                <a:gd name="T73" fmla="*/ 179 h 592"/>
                <a:gd name="T74" fmla="*/ 910 w 1473"/>
                <a:gd name="T75" fmla="*/ 197 h 592"/>
                <a:gd name="T76" fmla="*/ 947 w 1473"/>
                <a:gd name="T77" fmla="*/ 155 h 592"/>
                <a:gd name="T78" fmla="*/ 1038 w 1473"/>
                <a:gd name="T79" fmla="*/ 222 h 592"/>
                <a:gd name="T80" fmla="*/ 1019 w 1473"/>
                <a:gd name="T81" fmla="*/ 87 h 592"/>
                <a:gd name="T82" fmla="*/ 1046 w 1473"/>
                <a:gd name="T83" fmla="*/ 177 h 592"/>
                <a:gd name="T84" fmla="*/ 1056 w 1473"/>
                <a:gd name="T85" fmla="*/ 198 h 592"/>
                <a:gd name="T86" fmla="*/ 1130 w 1473"/>
                <a:gd name="T87" fmla="*/ 26 h 592"/>
                <a:gd name="T88" fmla="*/ 1176 w 1473"/>
                <a:gd name="T89" fmla="*/ 88 h 592"/>
                <a:gd name="T90" fmla="*/ 1245 w 1473"/>
                <a:gd name="T91" fmla="*/ 59 h 592"/>
                <a:gd name="T92" fmla="*/ 1309 w 1473"/>
                <a:gd name="T93" fmla="*/ 121 h 592"/>
                <a:gd name="T94" fmla="*/ 1266 w 1473"/>
                <a:gd name="T95" fmla="*/ 219 h 592"/>
                <a:gd name="T96" fmla="*/ 1189 w 1473"/>
                <a:gd name="T97" fmla="*/ 208 h 592"/>
                <a:gd name="T98" fmla="*/ 1203 w 1473"/>
                <a:gd name="T99" fmla="*/ 184 h 592"/>
                <a:gd name="T100" fmla="*/ 1281 w 1473"/>
                <a:gd name="T101" fmla="*/ 166 h 592"/>
                <a:gd name="T102" fmla="*/ 1236 w 1473"/>
                <a:gd name="T103" fmla="*/ 85 h 592"/>
                <a:gd name="T104" fmla="*/ 1344 w 1473"/>
                <a:gd name="T105" fmla="*/ 60 h 592"/>
                <a:gd name="T106" fmla="*/ 1420 w 1473"/>
                <a:gd name="T107" fmla="*/ 59 h 592"/>
                <a:gd name="T108" fmla="*/ 1469 w 1473"/>
                <a:gd name="T109" fmla="*/ 87 h 592"/>
                <a:gd name="T110" fmla="*/ 1446 w 1473"/>
                <a:gd name="T111" fmla="*/ 119 h 592"/>
                <a:gd name="T112" fmla="*/ 1418 w 1473"/>
                <a:gd name="T113" fmla="*/ 85 h 592"/>
                <a:gd name="T114" fmla="*/ 1371 w 1473"/>
                <a:gd name="T115" fmla="*/ 222 h 592"/>
                <a:gd name="T116" fmla="*/ 193 w 1473"/>
                <a:gd name="T117" fmla="*/ 451 h 592"/>
                <a:gd name="T118" fmla="*/ 234 w 1473"/>
                <a:gd name="T119" fmla="*/ 328 h 592"/>
                <a:gd name="T120" fmla="*/ 230 w 1473"/>
                <a:gd name="T121" fmla="*/ 385 h 592"/>
                <a:gd name="T122" fmla="*/ 238 w 1473"/>
                <a:gd name="T123" fmla="*/ 539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3" h="592">
                  <a:moveTo>
                    <a:pt x="0" y="222"/>
                  </a:moveTo>
                  <a:lnTo>
                    <a:pt x="0" y="0"/>
                  </a:lnTo>
                  <a:lnTo>
                    <a:pt x="46" y="0"/>
                  </a:lnTo>
                  <a:lnTo>
                    <a:pt x="95" y="156"/>
                  </a:lnTo>
                  <a:lnTo>
                    <a:pt x="99" y="168"/>
                  </a:lnTo>
                  <a:lnTo>
                    <a:pt x="102" y="176"/>
                  </a:lnTo>
                  <a:lnTo>
                    <a:pt x="104" y="184"/>
                  </a:lnTo>
                  <a:lnTo>
                    <a:pt x="106" y="190"/>
                  </a:lnTo>
                  <a:lnTo>
                    <a:pt x="108" y="183"/>
                  </a:lnTo>
                  <a:lnTo>
                    <a:pt x="111" y="175"/>
                  </a:lnTo>
                  <a:lnTo>
                    <a:pt x="113" y="166"/>
                  </a:lnTo>
                  <a:lnTo>
                    <a:pt x="116" y="155"/>
                  </a:lnTo>
                  <a:lnTo>
                    <a:pt x="165" y="0"/>
                  </a:lnTo>
                  <a:lnTo>
                    <a:pt x="211" y="0"/>
                  </a:lnTo>
                  <a:lnTo>
                    <a:pt x="211" y="222"/>
                  </a:lnTo>
                  <a:lnTo>
                    <a:pt x="182" y="222"/>
                  </a:lnTo>
                  <a:lnTo>
                    <a:pt x="182" y="33"/>
                  </a:lnTo>
                  <a:lnTo>
                    <a:pt x="123" y="222"/>
                  </a:lnTo>
                  <a:lnTo>
                    <a:pt x="88" y="222"/>
                  </a:lnTo>
                  <a:lnTo>
                    <a:pt x="29" y="33"/>
                  </a:lnTo>
                  <a:lnTo>
                    <a:pt x="29" y="222"/>
                  </a:lnTo>
                  <a:lnTo>
                    <a:pt x="0" y="222"/>
                  </a:lnTo>
                  <a:close/>
                  <a:moveTo>
                    <a:pt x="249" y="141"/>
                  </a:moveTo>
                  <a:lnTo>
                    <a:pt x="251" y="120"/>
                  </a:lnTo>
                  <a:lnTo>
                    <a:pt x="256" y="103"/>
                  </a:lnTo>
                  <a:lnTo>
                    <a:pt x="263" y="88"/>
                  </a:lnTo>
                  <a:lnTo>
                    <a:pt x="274" y="75"/>
                  </a:lnTo>
                  <a:lnTo>
                    <a:pt x="280" y="71"/>
                  </a:lnTo>
                  <a:lnTo>
                    <a:pt x="284" y="68"/>
                  </a:lnTo>
                  <a:lnTo>
                    <a:pt x="290" y="66"/>
                  </a:lnTo>
                  <a:lnTo>
                    <a:pt x="297" y="63"/>
                  </a:lnTo>
                  <a:lnTo>
                    <a:pt x="302" y="61"/>
                  </a:lnTo>
                  <a:lnTo>
                    <a:pt x="309" y="60"/>
                  </a:lnTo>
                  <a:lnTo>
                    <a:pt x="316" y="59"/>
                  </a:lnTo>
                  <a:lnTo>
                    <a:pt x="323" y="59"/>
                  </a:lnTo>
                  <a:lnTo>
                    <a:pt x="332" y="59"/>
                  </a:lnTo>
                  <a:lnTo>
                    <a:pt x="339" y="60"/>
                  </a:lnTo>
                  <a:lnTo>
                    <a:pt x="346" y="61"/>
                  </a:lnTo>
                  <a:lnTo>
                    <a:pt x="353" y="64"/>
                  </a:lnTo>
                  <a:lnTo>
                    <a:pt x="360" y="67"/>
                  </a:lnTo>
                  <a:lnTo>
                    <a:pt x="365" y="70"/>
                  </a:lnTo>
                  <a:lnTo>
                    <a:pt x="371" y="74"/>
                  </a:lnTo>
                  <a:lnTo>
                    <a:pt x="377" y="80"/>
                  </a:lnTo>
                  <a:lnTo>
                    <a:pt x="386" y="91"/>
                  </a:lnTo>
                  <a:lnTo>
                    <a:pt x="392" y="105"/>
                  </a:lnTo>
                  <a:lnTo>
                    <a:pt x="396" y="121"/>
                  </a:lnTo>
                  <a:lnTo>
                    <a:pt x="398" y="140"/>
                  </a:lnTo>
                  <a:lnTo>
                    <a:pt x="398" y="155"/>
                  </a:lnTo>
                  <a:lnTo>
                    <a:pt x="395" y="168"/>
                  </a:lnTo>
                  <a:lnTo>
                    <a:pt x="392" y="179"/>
                  </a:lnTo>
                  <a:lnTo>
                    <a:pt x="388" y="189"/>
                  </a:lnTo>
                  <a:lnTo>
                    <a:pt x="384" y="197"/>
                  </a:lnTo>
                  <a:lnTo>
                    <a:pt x="377" y="204"/>
                  </a:lnTo>
                  <a:lnTo>
                    <a:pt x="370" y="209"/>
                  </a:lnTo>
                  <a:lnTo>
                    <a:pt x="361" y="215"/>
                  </a:lnTo>
                  <a:lnTo>
                    <a:pt x="353" y="219"/>
                  </a:lnTo>
                  <a:lnTo>
                    <a:pt x="343" y="222"/>
                  </a:lnTo>
                  <a:lnTo>
                    <a:pt x="333" y="223"/>
                  </a:lnTo>
                  <a:lnTo>
                    <a:pt x="323" y="223"/>
                  </a:lnTo>
                  <a:lnTo>
                    <a:pt x="315" y="223"/>
                  </a:lnTo>
                  <a:lnTo>
                    <a:pt x="308" y="222"/>
                  </a:lnTo>
                  <a:lnTo>
                    <a:pt x="300" y="221"/>
                  </a:lnTo>
                  <a:lnTo>
                    <a:pt x="293" y="219"/>
                  </a:lnTo>
                  <a:lnTo>
                    <a:pt x="287" y="216"/>
                  </a:lnTo>
                  <a:lnTo>
                    <a:pt x="280" y="212"/>
                  </a:lnTo>
                  <a:lnTo>
                    <a:pt x="276" y="208"/>
                  </a:lnTo>
                  <a:lnTo>
                    <a:pt x="270" y="204"/>
                  </a:lnTo>
                  <a:lnTo>
                    <a:pt x="260" y="193"/>
                  </a:lnTo>
                  <a:lnTo>
                    <a:pt x="255" y="177"/>
                  </a:lnTo>
                  <a:lnTo>
                    <a:pt x="251" y="161"/>
                  </a:lnTo>
                  <a:lnTo>
                    <a:pt x="249" y="141"/>
                  </a:lnTo>
                  <a:close/>
                  <a:moveTo>
                    <a:pt x="276" y="141"/>
                  </a:moveTo>
                  <a:lnTo>
                    <a:pt x="277" y="155"/>
                  </a:lnTo>
                  <a:lnTo>
                    <a:pt x="280" y="166"/>
                  </a:lnTo>
                  <a:lnTo>
                    <a:pt x="284" y="176"/>
                  </a:lnTo>
                  <a:lnTo>
                    <a:pt x="290" y="184"/>
                  </a:lnTo>
                  <a:lnTo>
                    <a:pt x="297" y="191"/>
                  </a:lnTo>
                  <a:lnTo>
                    <a:pt x="305" y="195"/>
                  </a:lnTo>
                  <a:lnTo>
                    <a:pt x="314" y="197"/>
                  </a:lnTo>
                  <a:lnTo>
                    <a:pt x="323" y="198"/>
                  </a:lnTo>
                  <a:lnTo>
                    <a:pt x="333" y="197"/>
                  </a:lnTo>
                  <a:lnTo>
                    <a:pt x="343" y="195"/>
                  </a:lnTo>
                  <a:lnTo>
                    <a:pt x="350" y="191"/>
                  </a:lnTo>
                  <a:lnTo>
                    <a:pt x="357" y="184"/>
                  </a:lnTo>
                  <a:lnTo>
                    <a:pt x="364" y="176"/>
                  </a:lnTo>
                  <a:lnTo>
                    <a:pt x="368" y="166"/>
                  </a:lnTo>
                  <a:lnTo>
                    <a:pt x="370" y="155"/>
                  </a:lnTo>
                  <a:lnTo>
                    <a:pt x="371" y="141"/>
                  </a:lnTo>
                  <a:lnTo>
                    <a:pt x="370" y="128"/>
                  </a:lnTo>
                  <a:lnTo>
                    <a:pt x="368" y="117"/>
                  </a:lnTo>
                  <a:lnTo>
                    <a:pt x="364" y="107"/>
                  </a:lnTo>
                  <a:lnTo>
                    <a:pt x="357" y="99"/>
                  </a:lnTo>
                  <a:lnTo>
                    <a:pt x="350" y="92"/>
                  </a:lnTo>
                  <a:lnTo>
                    <a:pt x="343" y="88"/>
                  </a:lnTo>
                  <a:lnTo>
                    <a:pt x="333" y="87"/>
                  </a:lnTo>
                  <a:lnTo>
                    <a:pt x="323" y="85"/>
                  </a:lnTo>
                  <a:lnTo>
                    <a:pt x="314" y="87"/>
                  </a:lnTo>
                  <a:lnTo>
                    <a:pt x="305" y="88"/>
                  </a:lnTo>
                  <a:lnTo>
                    <a:pt x="297" y="92"/>
                  </a:lnTo>
                  <a:lnTo>
                    <a:pt x="290" y="99"/>
                  </a:lnTo>
                  <a:lnTo>
                    <a:pt x="284" y="106"/>
                  </a:lnTo>
                  <a:lnTo>
                    <a:pt x="280" y="116"/>
                  </a:lnTo>
                  <a:lnTo>
                    <a:pt x="277" y="128"/>
                  </a:lnTo>
                  <a:lnTo>
                    <a:pt x="276" y="141"/>
                  </a:lnTo>
                  <a:close/>
                  <a:moveTo>
                    <a:pt x="533" y="222"/>
                  </a:moveTo>
                  <a:lnTo>
                    <a:pt x="533" y="197"/>
                  </a:lnTo>
                  <a:lnTo>
                    <a:pt x="529" y="204"/>
                  </a:lnTo>
                  <a:lnTo>
                    <a:pt x="525" y="208"/>
                  </a:lnTo>
                  <a:lnTo>
                    <a:pt x="519" y="214"/>
                  </a:lnTo>
                  <a:lnTo>
                    <a:pt x="515" y="216"/>
                  </a:lnTo>
                  <a:lnTo>
                    <a:pt x="508" y="219"/>
                  </a:lnTo>
                  <a:lnTo>
                    <a:pt x="503" y="222"/>
                  </a:lnTo>
                  <a:lnTo>
                    <a:pt x="496" y="223"/>
                  </a:lnTo>
                  <a:lnTo>
                    <a:pt x="489" y="223"/>
                  </a:lnTo>
                  <a:lnTo>
                    <a:pt x="479" y="223"/>
                  </a:lnTo>
                  <a:lnTo>
                    <a:pt x="470" y="222"/>
                  </a:lnTo>
                  <a:lnTo>
                    <a:pt x="462" y="219"/>
                  </a:lnTo>
                  <a:lnTo>
                    <a:pt x="454" y="215"/>
                  </a:lnTo>
                  <a:lnTo>
                    <a:pt x="445" y="209"/>
                  </a:lnTo>
                  <a:lnTo>
                    <a:pt x="440" y="202"/>
                  </a:lnTo>
                  <a:lnTo>
                    <a:pt x="433" y="194"/>
                  </a:lnTo>
                  <a:lnTo>
                    <a:pt x="428" y="186"/>
                  </a:lnTo>
                  <a:lnTo>
                    <a:pt x="424" y="176"/>
                  </a:lnTo>
                  <a:lnTo>
                    <a:pt x="421" y="165"/>
                  </a:lnTo>
                  <a:lnTo>
                    <a:pt x="420" y="154"/>
                  </a:lnTo>
                  <a:lnTo>
                    <a:pt x="419" y="142"/>
                  </a:lnTo>
                  <a:lnTo>
                    <a:pt x="419" y="130"/>
                  </a:lnTo>
                  <a:lnTo>
                    <a:pt x="421" y="119"/>
                  </a:lnTo>
                  <a:lnTo>
                    <a:pt x="423" y="109"/>
                  </a:lnTo>
                  <a:lnTo>
                    <a:pt x="427" y="99"/>
                  </a:lnTo>
                  <a:lnTo>
                    <a:pt x="431" y="89"/>
                  </a:lnTo>
                  <a:lnTo>
                    <a:pt x="438" y="81"/>
                  </a:lnTo>
                  <a:lnTo>
                    <a:pt x="444" y="74"/>
                  </a:lnTo>
                  <a:lnTo>
                    <a:pt x="452" y="68"/>
                  </a:lnTo>
                  <a:lnTo>
                    <a:pt x="461" y="64"/>
                  </a:lnTo>
                  <a:lnTo>
                    <a:pt x="469" y="61"/>
                  </a:lnTo>
                  <a:lnTo>
                    <a:pt x="479" y="59"/>
                  </a:lnTo>
                  <a:lnTo>
                    <a:pt x="489" y="59"/>
                  </a:lnTo>
                  <a:lnTo>
                    <a:pt x="496" y="59"/>
                  </a:lnTo>
                  <a:lnTo>
                    <a:pt x="503" y="60"/>
                  </a:lnTo>
                  <a:lnTo>
                    <a:pt x="508" y="63"/>
                  </a:lnTo>
                  <a:lnTo>
                    <a:pt x="515" y="66"/>
                  </a:lnTo>
                  <a:lnTo>
                    <a:pt x="521" y="70"/>
                  </a:lnTo>
                  <a:lnTo>
                    <a:pt x="525" y="74"/>
                  </a:lnTo>
                  <a:lnTo>
                    <a:pt x="529" y="78"/>
                  </a:lnTo>
                  <a:lnTo>
                    <a:pt x="533" y="84"/>
                  </a:lnTo>
                  <a:lnTo>
                    <a:pt x="533" y="0"/>
                  </a:lnTo>
                  <a:lnTo>
                    <a:pt x="560" y="0"/>
                  </a:lnTo>
                  <a:lnTo>
                    <a:pt x="560" y="222"/>
                  </a:lnTo>
                  <a:lnTo>
                    <a:pt x="533" y="222"/>
                  </a:lnTo>
                  <a:close/>
                  <a:moveTo>
                    <a:pt x="447" y="142"/>
                  </a:moveTo>
                  <a:lnTo>
                    <a:pt x="448" y="155"/>
                  </a:lnTo>
                  <a:lnTo>
                    <a:pt x="449" y="166"/>
                  </a:lnTo>
                  <a:lnTo>
                    <a:pt x="454" y="176"/>
                  </a:lnTo>
                  <a:lnTo>
                    <a:pt x="459" y="184"/>
                  </a:lnTo>
                  <a:lnTo>
                    <a:pt x="466" y="191"/>
                  </a:lnTo>
                  <a:lnTo>
                    <a:pt x="473" y="195"/>
                  </a:lnTo>
                  <a:lnTo>
                    <a:pt x="482" y="197"/>
                  </a:lnTo>
                  <a:lnTo>
                    <a:pt x="490" y="198"/>
                  </a:lnTo>
                  <a:lnTo>
                    <a:pt x="498" y="197"/>
                  </a:lnTo>
                  <a:lnTo>
                    <a:pt x="507" y="195"/>
                  </a:lnTo>
                  <a:lnTo>
                    <a:pt x="514" y="191"/>
                  </a:lnTo>
                  <a:lnTo>
                    <a:pt x="521" y="186"/>
                  </a:lnTo>
                  <a:lnTo>
                    <a:pt x="526" y="177"/>
                  </a:lnTo>
                  <a:lnTo>
                    <a:pt x="531" y="168"/>
                  </a:lnTo>
                  <a:lnTo>
                    <a:pt x="532" y="156"/>
                  </a:lnTo>
                  <a:lnTo>
                    <a:pt x="533" y="144"/>
                  </a:lnTo>
                  <a:lnTo>
                    <a:pt x="532" y="130"/>
                  </a:lnTo>
                  <a:lnTo>
                    <a:pt x="531" y="117"/>
                  </a:lnTo>
                  <a:lnTo>
                    <a:pt x="526" y="107"/>
                  </a:lnTo>
                  <a:lnTo>
                    <a:pt x="521" y="99"/>
                  </a:lnTo>
                  <a:lnTo>
                    <a:pt x="514" y="92"/>
                  </a:lnTo>
                  <a:lnTo>
                    <a:pt x="507" y="88"/>
                  </a:lnTo>
                  <a:lnTo>
                    <a:pt x="498" y="87"/>
                  </a:lnTo>
                  <a:lnTo>
                    <a:pt x="489" y="85"/>
                  </a:lnTo>
                  <a:lnTo>
                    <a:pt x="480" y="87"/>
                  </a:lnTo>
                  <a:lnTo>
                    <a:pt x="472" y="88"/>
                  </a:lnTo>
                  <a:lnTo>
                    <a:pt x="465" y="92"/>
                  </a:lnTo>
                  <a:lnTo>
                    <a:pt x="458" y="99"/>
                  </a:lnTo>
                  <a:lnTo>
                    <a:pt x="452" y="106"/>
                  </a:lnTo>
                  <a:lnTo>
                    <a:pt x="449" y="116"/>
                  </a:lnTo>
                  <a:lnTo>
                    <a:pt x="447" y="128"/>
                  </a:lnTo>
                  <a:lnTo>
                    <a:pt x="447" y="142"/>
                  </a:lnTo>
                  <a:close/>
                  <a:moveTo>
                    <a:pt x="706" y="222"/>
                  </a:moveTo>
                  <a:lnTo>
                    <a:pt x="706" y="195"/>
                  </a:lnTo>
                  <a:lnTo>
                    <a:pt x="702" y="202"/>
                  </a:lnTo>
                  <a:lnTo>
                    <a:pt x="696" y="208"/>
                  </a:lnTo>
                  <a:lnTo>
                    <a:pt x="690" y="212"/>
                  </a:lnTo>
                  <a:lnTo>
                    <a:pt x="685" y="216"/>
                  </a:lnTo>
                  <a:lnTo>
                    <a:pt x="678" y="219"/>
                  </a:lnTo>
                  <a:lnTo>
                    <a:pt x="672" y="222"/>
                  </a:lnTo>
                  <a:lnTo>
                    <a:pt x="664" y="223"/>
                  </a:lnTo>
                  <a:lnTo>
                    <a:pt x="657" y="223"/>
                  </a:lnTo>
                  <a:lnTo>
                    <a:pt x="650" y="223"/>
                  </a:lnTo>
                  <a:lnTo>
                    <a:pt x="643" y="222"/>
                  </a:lnTo>
                  <a:lnTo>
                    <a:pt x="637" y="221"/>
                  </a:lnTo>
                  <a:lnTo>
                    <a:pt x="632" y="219"/>
                  </a:lnTo>
                  <a:lnTo>
                    <a:pt x="626" y="216"/>
                  </a:lnTo>
                  <a:lnTo>
                    <a:pt x="620" y="214"/>
                  </a:lnTo>
                  <a:lnTo>
                    <a:pt x="616" y="209"/>
                  </a:lnTo>
                  <a:lnTo>
                    <a:pt x="613" y="207"/>
                  </a:lnTo>
                  <a:lnTo>
                    <a:pt x="611" y="202"/>
                  </a:lnTo>
                  <a:lnTo>
                    <a:pt x="608" y="197"/>
                  </a:lnTo>
                  <a:lnTo>
                    <a:pt x="606" y="191"/>
                  </a:lnTo>
                  <a:lnTo>
                    <a:pt x="605" y="186"/>
                  </a:lnTo>
                  <a:lnTo>
                    <a:pt x="605" y="182"/>
                  </a:lnTo>
                  <a:lnTo>
                    <a:pt x="605" y="175"/>
                  </a:lnTo>
                  <a:lnTo>
                    <a:pt x="604" y="169"/>
                  </a:lnTo>
                  <a:lnTo>
                    <a:pt x="604" y="161"/>
                  </a:lnTo>
                  <a:lnTo>
                    <a:pt x="604" y="60"/>
                  </a:lnTo>
                  <a:lnTo>
                    <a:pt x="630" y="60"/>
                  </a:lnTo>
                  <a:lnTo>
                    <a:pt x="630" y="148"/>
                  </a:lnTo>
                  <a:lnTo>
                    <a:pt x="630" y="158"/>
                  </a:lnTo>
                  <a:lnTo>
                    <a:pt x="632" y="166"/>
                  </a:lnTo>
                  <a:lnTo>
                    <a:pt x="632" y="172"/>
                  </a:lnTo>
                  <a:lnTo>
                    <a:pt x="632" y="176"/>
                  </a:lnTo>
                  <a:lnTo>
                    <a:pt x="633" y="182"/>
                  </a:lnTo>
                  <a:lnTo>
                    <a:pt x="636" y="186"/>
                  </a:lnTo>
                  <a:lnTo>
                    <a:pt x="639" y="190"/>
                  </a:lnTo>
                  <a:lnTo>
                    <a:pt x="643" y="193"/>
                  </a:lnTo>
                  <a:lnTo>
                    <a:pt x="647" y="195"/>
                  </a:lnTo>
                  <a:lnTo>
                    <a:pt x="653" y="197"/>
                  </a:lnTo>
                  <a:lnTo>
                    <a:pt x="658" y="198"/>
                  </a:lnTo>
                  <a:lnTo>
                    <a:pt x="664" y="198"/>
                  </a:lnTo>
                  <a:lnTo>
                    <a:pt x="669" y="198"/>
                  </a:lnTo>
                  <a:lnTo>
                    <a:pt x="675" y="197"/>
                  </a:lnTo>
                  <a:lnTo>
                    <a:pt x="681" y="195"/>
                  </a:lnTo>
                  <a:lnTo>
                    <a:pt x="686" y="193"/>
                  </a:lnTo>
                  <a:lnTo>
                    <a:pt x="692" y="190"/>
                  </a:lnTo>
                  <a:lnTo>
                    <a:pt x="696" y="186"/>
                  </a:lnTo>
                  <a:lnTo>
                    <a:pt x="699" y="182"/>
                  </a:lnTo>
                  <a:lnTo>
                    <a:pt x="702" y="176"/>
                  </a:lnTo>
                  <a:lnTo>
                    <a:pt x="703" y="170"/>
                  </a:lnTo>
                  <a:lnTo>
                    <a:pt x="704" y="162"/>
                  </a:lnTo>
                  <a:lnTo>
                    <a:pt x="706" y="155"/>
                  </a:lnTo>
                  <a:lnTo>
                    <a:pt x="706" y="145"/>
                  </a:lnTo>
                  <a:lnTo>
                    <a:pt x="706" y="60"/>
                  </a:lnTo>
                  <a:lnTo>
                    <a:pt x="732" y="60"/>
                  </a:lnTo>
                  <a:lnTo>
                    <a:pt x="732" y="222"/>
                  </a:lnTo>
                  <a:lnTo>
                    <a:pt x="706" y="222"/>
                  </a:lnTo>
                  <a:close/>
                  <a:moveTo>
                    <a:pt x="776" y="222"/>
                  </a:moveTo>
                  <a:lnTo>
                    <a:pt x="776" y="0"/>
                  </a:lnTo>
                  <a:lnTo>
                    <a:pt x="802" y="0"/>
                  </a:lnTo>
                  <a:lnTo>
                    <a:pt x="802" y="222"/>
                  </a:lnTo>
                  <a:lnTo>
                    <a:pt x="776" y="222"/>
                  </a:lnTo>
                  <a:close/>
                  <a:moveTo>
                    <a:pt x="949" y="204"/>
                  </a:moveTo>
                  <a:lnTo>
                    <a:pt x="941" y="209"/>
                  </a:lnTo>
                  <a:lnTo>
                    <a:pt x="934" y="214"/>
                  </a:lnTo>
                  <a:lnTo>
                    <a:pt x="926" y="218"/>
                  </a:lnTo>
                  <a:lnTo>
                    <a:pt x="919" y="221"/>
                  </a:lnTo>
                  <a:lnTo>
                    <a:pt x="912" y="222"/>
                  </a:lnTo>
                  <a:lnTo>
                    <a:pt x="905" y="222"/>
                  </a:lnTo>
                  <a:lnTo>
                    <a:pt x="898" y="223"/>
                  </a:lnTo>
                  <a:lnTo>
                    <a:pt x="889" y="223"/>
                  </a:lnTo>
                  <a:lnTo>
                    <a:pt x="877" y="223"/>
                  </a:lnTo>
                  <a:lnTo>
                    <a:pt x="867" y="221"/>
                  </a:lnTo>
                  <a:lnTo>
                    <a:pt x="857" y="218"/>
                  </a:lnTo>
                  <a:lnTo>
                    <a:pt x="849" y="212"/>
                  </a:lnTo>
                  <a:lnTo>
                    <a:pt x="843" y="205"/>
                  </a:lnTo>
                  <a:lnTo>
                    <a:pt x="839" y="198"/>
                  </a:lnTo>
                  <a:lnTo>
                    <a:pt x="836" y="190"/>
                  </a:lnTo>
                  <a:lnTo>
                    <a:pt x="835" y="180"/>
                  </a:lnTo>
                  <a:lnTo>
                    <a:pt x="835" y="175"/>
                  </a:lnTo>
                  <a:lnTo>
                    <a:pt x="836" y="169"/>
                  </a:lnTo>
                  <a:lnTo>
                    <a:pt x="837" y="163"/>
                  </a:lnTo>
                  <a:lnTo>
                    <a:pt x="840" y="159"/>
                  </a:lnTo>
                  <a:lnTo>
                    <a:pt x="843" y="154"/>
                  </a:lnTo>
                  <a:lnTo>
                    <a:pt x="846" y="149"/>
                  </a:lnTo>
                  <a:lnTo>
                    <a:pt x="850" y="147"/>
                  </a:lnTo>
                  <a:lnTo>
                    <a:pt x="854" y="144"/>
                  </a:lnTo>
                  <a:lnTo>
                    <a:pt x="858" y="141"/>
                  </a:lnTo>
                  <a:lnTo>
                    <a:pt x="864" y="138"/>
                  </a:lnTo>
                  <a:lnTo>
                    <a:pt x="868" y="137"/>
                  </a:lnTo>
                  <a:lnTo>
                    <a:pt x="874" y="134"/>
                  </a:lnTo>
                  <a:lnTo>
                    <a:pt x="878" y="133"/>
                  </a:lnTo>
                  <a:lnTo>
                    <a:pt x="884" y="131"/>
                  </a:lnTo>
                  <a:lnTo>
                    <a:pt x="891" y="131"/>
                  </a:lnTo>
                  <a:lnTo>
                    <a:pt x="898" y="130"/>
                  </a:lnTo>
                  <a:lnTo>
                    <a:pt x="906" y="130"/>
                  </a:lnTo>
                  <a:lnTo>
                    <a:pt x="913" y="128"/>
                  </a:lnTo>
                  <a:lnTo>
                    <a:pt x="920" y="127"/>
                  </a:lnTo>
                  <a:lnTo>
                    <a:pt x="927" y="126"/>
                  </a:lnTo>
                  <a:lnTo>
                    <a:pt x="933" y="126"/>
                  </a:lnTo>
                  <a:lnTo>
                    <a:pt x="937" y="124"/>
                  </a:lnTo>
                  <a:lnTo>
                    <a:pt x="942" y="123"/>
                  </a:lnTo>
                  <a:lnTo>
                    <a:pt x="947" y="121"/>
                  </a:lnTo>
                  <a:lnTo>
                    <a:pt x="947" y="119"/>
                  </a:lnTo>
                  <a:lnTo>
                    <a:pt x="947" y="117"/>
                  </a:lnTo>
                  <a:lnTo>
                    <a:pt x="947" y="116"/>
                  </a:lnTo>
                  <a:lnTo>
                    <a:pt x="947" y="114"/>
                  </a:lnTo>
                  <a:lnTo>
                    <a:pt x="947" y="107"/>
                  </a:lnTo>
                  <a:lnTo>
                    <a:pt x="945" y="102"/>
                  </a:lnTo>
                  <a:lnTo>
                    <a:pt x="942" y="98"/>
                  </a:lnTo>
                  <a:lnTo>
                    <a:pt x="938" y="93"/>
                  </a:lnTo>
                  <a:lnTo>
                    <a:pt x="933" y="89"/>
                  </a:lnTo>
                  <a:lnTo>
                    <a:pt x="926" y="87"/>
                  </a:lnTo>
                  <a:lnTo>
                    <a:pt x="917" y="85"/>
                  </a:lnTo>
                  <a:lnTo>
                    <a:pt x="907" y="85"/>
                  </a:lnTo>
                  <a:lnTo>
                    <a:pt x="899" y="85"/>
                  </a:lnTo>
                  <a:lnTo>
                    <a:pt x="892" y="87"/>
                  </a:lnTo>
                  <a:lnTo>
                    <a:pt x="885" y="88"/>
                  </a:lnTo>
                  <a:lnTo>
                    <a:pt x="879" y="91"/>
                  </a:lnTo>
                  <a:lnTo>
                    <a:pt x="875" y="95"/>
                  </a:lnTo>
                  <a:lnTo>
                    <a:pt x="872" y="99"/>
                  </a:lnTo>
                  <a:lnTo>
                    <a:pt x="870" y="105"/>
                  </a:lnTo>
                  <a:lnTo>
                    <a:pt x="867" y="112"/>
                  </a:lnTo>
                  <a:lnTo>
                    <a:pt x="840" y="106"/>
                  </a:lnTo>
                  <a:lnTo>
                    <a:pt x="842" y="98"/>
                  </a:lnTo>
                  <a:lnTo>
                    <a:pt x="844" y="91"/>
                  </a:lnTo>
                  <a:lnTo>
                    <a:pt x="847" y="85"/>
                  </a:lnTo>
                  <a:lnTo>
                    <a:pt x="851" y="80"/>
                  </a:lnTo>
                  <a:lnTo>
                    <a:pt x="856" y="74"/>
                  </a:lnTo>
                  <a:lnTo>
                    <a:pt x="863" y="70"/>
                  </a:lnTo>
                  <a:lnTo>
                    <a:pt x="868" y="67"/>
                  </a:lnTo>
                  <a:lnTo>
                    <a:pt x="877" y="64"/>
                  </a:lnTo>
                  <a:lnTo>
                    <a:pt x="885" y="61"/>
                  </a:lnTo>
                  <a:lnTo>
                    <a:pt x="893" y="60"/>
                  </a:lnTo>
                  <a:lnTo>
                    <a:pt x="903" y="59"/>
                  </a:lnTo>
                  <a:lnTo>
                    <a:pt x="913" y="59"/>
                  </a:lnTo>
                  <a:lnTo>
                    <a:pt x="923" y="59"/>
                  </a:lnTo>
                  <a:lnTo>
                    <a:pt x="933" y="60"/>
                  </a:lnTo>
                  <a:lnTo>
                    <a:pt x="940" y="61"/>
                  </a:lnTo>
                  <a:lnTo>
                    <a:pt x="947" y="63"/>
                  </a:lnTo>
                  <a:lnTo>
                    <a:pt x="952" y="66"/>
                  </a:lnTo>
                  <a:lnTo>
                    <a:pt x="958" y="68"/>
                  </a:lnTo>
                  <a:lnTo>
                    <a:pt x="962" y="71"/>
                  </a:lnTo>
                  <a:lnTo>
                    <a:pt x="966" y="75"/>
                  </a:lnTo>
                  <a:lnTo>
                    <a:pt x="969" y="80"/>
                  </a:lnTo>
                  <a:lnTo>
                    <a:pt x="970" y="84"/>
                  </a:lnTo>
                  <a:lnTo>
                    <a:pt x="973" y="88"/>
                  </a:lnTo>
                  <a:lnTo>
                    <a:pt x="975" y="93"/>
                  </a:lnTo>
                  <a:lnTo>
                    <a:pt x="975" y="98"/>
                  </a:lnTo>
                  <a:lnTo>
                    <a:pt x="976" y="103"/>
                  </a:lnTo>
                  <a:lnTo>
                    <a:pt x="976" y="110"/>
                  </a:lnTo>
                  <a:lnTo>
                    <a:pt x="976" y="117"/>
                  </a:lnTo>
                  <a:lnTo>
                    <a:pt x="976" y="152"/>
                  </a:lnTo>
                  <a:lnTo>
                    <a:pt x="976" y="169"/>
                  </a:lnTo>
                  <a:lnTo>
                    <a:pt x="976" y="182"/>
                  </a:lnTo>
                  <a:lnTo>
                    <a:pt x="976" y="193"/>
                  </a:lnTo>
                  <a:lnTo>
                    <a:pt x="977" y="200"/>
                  </a:lnTo>
                  <a:lnTo>
                    <a:pt x="977" y="205"/>
                  </a:lnTo>
                  <a:lnTo>
                    <a:pt x="979" y="211"/>
                  </a:lnTo>
                  <a:lnTo>
                    <a:pt x="982" y="216"/>
                  </a:lnTo>
                  <a:lnTo>
                    <a:pt x="983" y="222"/>
                  </a:lnTo>
                  <a:lnTo>
                    <a:pt x="956" y="222"/>
                  </a:lnTo>
                  <a:lnTo>
                    <a:pt x="954" y="218"/>
                  </a:lnTo>
                  <a:lnTo>
                    <a:pt x="951" y="214"/>
                  </a:lnTo>
                  <a:lnTo>
                    <a:pt x="949" y="209"/>
                  </a:lnTo>
                  <a:lnTo>
                    <a:pt x="949" y="204"/>
                  </a:lnTo>
                  <a:close/>
                  <a:moveTo>
                    <a:pt x="947" y="148"/>
                  </a:moveTo>
                  <a:lnTo>
                    <a:pt x="942" y="149"/>
                  </a:lnTo>
                  <a:lnTo>
                    <a:pt x="938" y="149"/>
                  </a:lnTo>
                  <a:lnTo>
                    <a:pt x="933" y="151"/>
                  </a:lnTo>
                  <a:lnTo>
                    <a:pt x="928" y="152"/>
                  </a:lnTo>
                  <a:lnTo>
                    <a:pt x="921" y="154"/>
                  </a:lnTo>
                  <a:lnTo>
                    <a:pt x="916" y="154"/>
                  </a:lnTo>
                  <a:lnTo>
                    <a:pt x="907" y="155"/>
                  </a:lnTo>
                  <a:lnTo>
                    <a:pt x="900" y="156"/>
                  </a:lnTo>
                  <a:lnTo>
                    <a:pt x="892" y="158"/>
                  </a:lnTo>
                  <a:lnTo>
                    <a:pt x="886" y="158"/>
                  </a:lnTo>
                  <a:lnTo>
                    <a:pt x="881" y="159"/>
                  </a:lnTo>
                  <a:lnTo>
                    <a:pt x="877" y="161"/>
                  </a:lnTo>
                  <a:lnTo>
                    <a:pt x="874" y="162"/>
                  </a:lnTo>
                  <a:lnTo>
                    <a:pt x="871" y="163"/>
                  </a:lnTo>
                  <a:lnTo>
                    <a:pt x="868" y="166"/>
                  </a:lnTo>
                  <a:lnTo>
                    <a:pt x="865" y="168"/>
                  </a:lnTo>
                  <a:lnTo>
                    <a:pt x="864" y="170"/>
                  </a:lnTo>
                  <a:lnTo>
                    <a:pt x="863" y="173"/>
                  </a:lnTo>
                  <a:lnTo>
                    <a:pt x="861" y="176"/>
                  </a:lnTo>
                  <a:lnTo>
                    <a:pt x="861" y="179"/>
                  </a:lnTo>
                  <a:lnTo>
                    <a:pt x="861" y="183"/>
                  </a:lnTo>
                  <a:lnTo>
                    <a:pt x="864" y="186"/>
                  </a:lnTo>
                  <a:lnTo>
                    <a:pt x="865" y="190"/>
                  </a:lnTo>
                  <a:lnTo>
                    <a:pt x="870" y="193"/>
                  </a:lnTo>
                  <a:lnTo>
                    <a:pt x="874" y="195"/>
                  </a:lnTo>
                  <a:lnTo>
                    <a:pt x="881" y="197"/>
                  </a:lnTo>
                  <a:lnTo>
                    <a:pt x="886" y="198"/>
                  </a:lnTo>
                  <a:lnTo>
                    <a:pt x="895" y="198"/>
                  </a:lnTo>
                  <a:lnTo>
                    <a:pt x="903" y="198"/>
                  </a:lnTo>
                  <a:lnTo>
                    <a:pt x="910" y="197"/>
                  </a:lnTo>
                  <a:lnTo>
                    <a:pt x="917" y="195"/>
                  </a:lnTo>
                  <a:lnTo>
                    <a:pt x="923" y="193"/>
                  </a:lnTo>
                  <a:lnTo>
                    <a:pt x="928" y="190"/>
                  </a:lnTo>
                  <a:lnTo>
                    <a:pt x="934" y="186"/>
                  </a:lnTo>
                  <a:lnTo>
                    <a:pt x="938" y="182"/>
                  </a:lnTo>
                  <a:lnTo>
                    <a:pt x="942" y="176"/>
                  </a:lnTo>
                  <a:lnTo>
                    <a:pt x="944" y="172"/>
                  </a:lnTo>
                  <a:lnTo>
                    <a:pt x="945" y="168"/>
                  </a:lnTo>
                  <a:lnTo>
                    <a:pt x="947" y="162"/>
                  </a:lnTo>
                  <a:lnTo>
                    <a:pt x="947" y="155"/>
                  </a:lnTo>
                  <a:lnTo>
                    <a:pt x="947" y="148"/>
                  </a:lnTo>
                  <a:close/>
                  <a:moveTo>
                    <a:pt x="1073" y="198"/>
                  </a:moveTo>
                  <a:lnTo>
                    <a:pt x="1077" y="222"/>
                  </a:lnTo>
                  <a:lnTo>
                    <a:pt x="1071" y="223"/>
                  </a:lnTo>
                  <a:lnTo>
                    <a:pt x="1067" y="223"/>
                  </a:lnTo>
                  <a:lnTo>
                    <a:pt x="1061" y="223"/>
                  </a:lnTo>
                  <a:lnTo>
                    <a:pt x="1057" y="223"/>
                  </a:lnTo>
                  <a:lnTo>
                    <a:pt x="1050" y="223"/>
                  </a:lnTo>
                  <a:lnTo>
                    <a:pt x="1043" y="222"/>
                  </a:lnTo>
                  <a:lnTo>
                    <a:pt x="1038" y="222"/>
                  </a:lnTo>
                  <a:lnTo>
                    <a:pt x="1033" y="221"/>
                  </a:lnTo>
                  <a:lnTo>
                    <a:pt x="1029" y="218"/>
                  </a:lnTo>
                  <a:lnTo>
                    <a:pt x="1026" y="215"/>
                  </a:lnTo>
                  <a:lnTo>
                    <a:pt x="1025" y="212"/>
                  </a:lnTo>
                  <a:lnTo>
                    <a:pt x="1022" y="208"/>
                  </a:lnTo>
                  <a:lnTo>
                    <a:pt x="1021" y="204"/>
                  </a:lnTo>
                  <a:lnTo>
                    <a:pt x="1021" y="197"/>
                  </a:lnTo>
                  <a:lnTo>
                    <a:pt x="1019" y="189"/>
                  </a:lnTo>
                  <a:lnTo>
                    <a:pt x="1019" y="177"/>
                  </a:lnTo>
                  <a:lnTo>
                    <a:pt x="1019" y="87"/>
                  </a:lnTo>
                  <a:lnTo>
                    <a:pt x="1000" y="87"/>
                  </a:lnTo>
                  <a:lnTo>
                    <a:pt x="1000" y="60"/>
                  </a:lnTo>
                  <a:lnTo>
                    <a:pt x="1019" y="60"/>
                  </a:lnTo>
                  <a:lnTo>
                    <a:pt x="1019" y="21"/>
                  </a:lnTo>
                  <a:lnTo>
                    <a:pt x="1046" y="4"/>
                  </a:lnTo>
                  <a:lnTo>
                    <a:pt x="1046" y="60"/>
                  </a:lnTo>
                  <a:lnTo>
                    <a:pt x="1073" y="60"/>
                  </a:lnTo>
                  <a:lnTo>
                    <a:pt x="1073" y="87"/>
                  </a:lnTo>
                  <a:lnTo>
                    <a:pt x="1046" y="87"/>
                  </a:lnTo>
                  <a:lnTo>
                    <a:pt x="1046" y="177"/>
                  </a:lnTo>
                  <a:lnTo>
                    <a:pt x="1046" y="183"/>
                  </a:lnTo>
                  <a:lnTo>
                    <a:pt x="1046" y="186"/>
                  </a:lnTo>
                  <a:lnTo>
                    <a:pt x="1046" y="190"/>
                  </a:lnTo>
                  <a:lnTo>
                    <a:pt x="1047" y="191"/>
                  </a:lnTo>
                  <a:lnTo>
                    <a:pt x="1049" y="193"/>
                  </a:lnTo>
                  <a:lnTo>
                    <a:pt x="1050" y="194"/>
                  </a:lnTo>
                  <a:lnTo>
                    <a:pt x="1050" y="195"/>
                  </a:lnTo>
                  <a:lnTo>
                    <a:pt x="1052" y="197"/>
                  </a:lnTo>
                  <a:lnTo>
                    <a:pt x="1054" y="198"/>
                  </a:lnTo>
                  <a:lnTo>
                    <a:pt x="1056" y="198"/>
                  </a:lnTo>
                  <a:lnTo>
                    <a:pt x="1059" y="198"/>
                  </a:lnTo>
                  <a:lnTo>
                    <a:pt x="1061" y="198"/>
                  </a:lnTo>
                  <a:lnTo>
                    <a:pt x="1064" y="198"/>
                  </a:lnTo>
                  <a:lnTo>
                    <a:pt x="1067" y="198"/>
                  </a:lnTo>
                  <a:lnTo>
                    <a:pt x="1070" y="198"/>
                  </a:lnTo>
                  <a:lnTo>
                    <a:pt x="1073" y="198"/>
                  </a:lnTo>
                  <a:close/>
                  <a:moveTo>
                    <a:pt x="1103" y="26"/>
                  </a:moveTo>
                  <a:lnTo>
                    <a:pt x="1103" y="0"/>
                  </a:lnTo>
                  <a:lnTo>
                    <a:pt x="1130" y="0"/>
                  </a:lnTo>
                  <a:lnTo>
                    <a:pt x="1130" y="26"/>
                  </a:lnTo>
                  <a:lnTo>
                    <a:pt x="1103" y="26"/>
                  </a:lnTo>
                  <a:close/>
                  <a:moveTo>
                    <a:pt x="1103" y="222"/>
                  </a:moveTo>
                  <a:lnTo>
                    <a:pt x="1103" y="60"/>
                  </a:lnTo>
                  <a:lnTo>
                    <a:pt x="1130" y="60"/>
                  </a:lnTo>
                  <a:lnTo>
                    <a:pt x="1130" y="222"/>
                  </a:lnTo>
                  <a:lnTo>
                    <a:pt x="1103" y="222"/>
                  </a:lnTo>
                  <a:close/>
                  <a:moveTo>
                    <a:pt x="1162" y="141"/>
                  </a:moveTo>
                  <a:lnTo>
                    <a:pt x="1164" y="120"/>
                  </a:lnTo>
                  <a:lnTo>
                    <a:pt x="1169" y="103"/>
                  </a:lnTo>
                  <a:lnTo>
                    <a:pt x="1176" y="88"/>
                  </a:lnTo>
                  <a:lnTo>
                    <a:pt x="1187" y="75"/>
                  </a:lnTo>
                  <a:lnTo>
                    <a:pt x="1193" y="71"/>
                  </a:lnTo>
                  <a:lnTo>
                    <a:pt x="1197" y="68"/>
                  </a:lnTo>
                  <a:lnTo>
                    <a:pt x="1203" y="66"/>
                  </a:lnTo>
                  <a:lnTo>
                    <a:pt x="1210" y="63"/>
                  </a:lnTo>
                  <a:lnTo>
                    <a:pt x="1215" y="61"/>
                  </a:lnTo>
                  <a:lnTo>
                    <a:pt x="1222" y="60"/>
                  </a:lnTo>
                  <a:lnTo>
                    <a:pt x="1229" y="59"/>
                  </a:lnTo>
                  <a:lnTo>
                    <a:pt x="1236" y="59"/>
                  </a:lnTo>
                  <a:lnTo>
                    <a:pt x="1245" y="59"/>
                  </a:lnTo>
                  <a:lnTo>
                    <a:pt x="1252" y="60"/>
                  </a:lnTo>
                  <a:lnTo>
                    <a:pt x="1259" y="61"/>
                  </a:lnTo>
                  <a:lnTo>
                    <a:pt x="1266" y="64"/>
                  </a:lnTo>
                  <a:lnTo>
                    <a:pt x="1273" y="67"/>
                  </a:lnTo>
                  <a:lnTo>
                    <a:pt x="1278" y="70"/>
                  </a:lnTo>
                  <a:lnTo>
                    <a:pt x="1284" y="74"/>
                  </a:lnTo>
                  <a:lnTo>
                    <a:pt x="1290" y="80"/>
                  </a:lnTo>
                  <a:lnTo>
                    <a:pt x="1299" y="91"/>
                  </a:lnTo>
                  <a:lnTo>
                    <a:pt x="1305" y="105"/>
                  </a:lnTo>
                  <a:lnTo>
                    <a:pt x="1309" y="121"/>
                  </a:lnTo>
                  <a:lnTo>
                    <a:pt x="1311" y="140"/>
                  </a:lnTo>
                  <a:lnTo>
                    <a:pt x="1311" y="155"/>
                  </a:lnTo>
                  <a:lnTo>
                    <a:pt x="1308" y="168"/>
                  </a:lnTo>
                  <a:lnTo>
                    <a:pt x="1305" y="179"/>
                  </a:lnTo>
                  <a:lnTo>
                    <a:pt x="1301" y="189"/>
                  </a:lnTo>
                  <a:lnTo>
                    <a:pt x="1297" y="197"/>
                  </a:lnTo>
                  <a:lnTo>
                    <a:pt x="1290" y="204"/>
                  </a:lnTo>
                  <a:lnTo>
                    <a:pt x="1283" y="209"/>
                  </a:lnTo>
                  <a:lnTo>
                    <a:pt x="1274" y="215"/>
                  </a:lnTo>
                  <a:lnTo>
                    <a:pt x="1266" y="219"/>
                  </a:lnTo>
                  <a:lnTo>
                    <a:pt x="1256" y="222"/>
                  </a:lnTo>
                  <a:lnTo>
                    <a:pt x="1246" y="223"/>
                  </a:lnTo>
                  <a:lnTo>
                    <a:pt x="1236" y="223"/>
                  </a:lnTo>
                  <a:lnTo>
                    <a:pt x="1228" y="223"/>
                  </a:lnTo>
                  <a:lnTo>
                    <a:pt x="1221" y="222"/>
                  </a:lnTo>
                  <a:lnTo>
                    <a:pt x="1213" y="221"/>
                  </a:lnTo>
                  <a:lnTo>
                    <a:pt x="1206" y="219"/>
                  </a:lnTo>
                  <a:lnTo>
                    <a:pt x="1200" y="216"/>
                  </a:lnTo>
                  <a:lnTo>
                    <a:pt x="1193" y="212"/>
                  </a:lnTo>
                  <a:lnTo>
                    <a:pt x="1189" y="208"/>
                  </a:lnTo>
                  <a:lnTo>
                    <a:pt x="1183" y="204"/>
                  </a:lnTo>
                  <a:lnTo>
                    <a:pt x="1173" y="193"/>
                  </a:lnTo>
                  <a:lnTo>
                    <a:pt x="1168" y="177"/>
                  </a:lnTo>
                  <a:lnTo>
                    <a:pt x="1164" y="161"/>
                  </a:lnTo>
                  <a:lnTo>
                    <a:pt x="1162" y="141"/>
                  </a:lnTo>
                  <a:close/>
                  <a:moveTo>
                    <a:pt x="1189" y="141"/>
                  </a:moveTo>
                  <a:lnTo>
                    <a:pt x="1190" y="155"/>
                  </a:lnTo>
                  <a:lnTo>
                    <a:pt x="1193" y="166"/>
                  </a:lnTo>
                  <a:lnTo>
                    <a:pt x="1197" y="176"/>
                  </a:lnTo>
                  <a:lnTo>
                    <a:pt x="1203" y="184"/>
                  </a:lnTo>
                  <a:lnTo>
                    <a:pt x="1210" y="191"/>
                  </a:lnTo>
                  <a:lnTo>
                    <a:pt x="1218" y="195"/>
                  </a:lnTo>
                  <a:lnTo>
                    <a:pt x="1227" y="197"/>
                  </a:lnTo>
                  <a:lnTo>
                    <a:pt x="1236" y="198"/>
                  </a:lnTo>
                  <a:lnTo>
                    <a:pt x="1246" y="197"/>
                  </a:lnTo>
                  <a:lnTo>
                    <a:pt x="1256" y="195"/>
                  </a:lnTo>
                  <a:lnTo>
                    <a:pt x="1263" y="191"/>
                  </a:lnTo>
                  <a:lnTo>
                    <a:pt x="1270" y="184"/>
                  </a:lnTo>
                  <a:lnTo>
                    <a:pt x="1277" y="176"/>
                  </a:lnTo>
                  <a:lnTo>
                    <a:pt x="1281" y="166"/>
                  </a:lnTo>
                  <a:lnTo>
                    <a:pt x="1283" y="155"/>
                  </a:lnTo>
                  <a:lnTo>
                    <a:pt x="1284" y="141"/>
                  </a:lnTo>
                  <a:lnTo>
                    <a:pt x="1283" y="128"/>
                  </a:lnTo>
                  <a:lnTo>
                    <a:pt x="1281" y="117"/>
                  </a:lnTo>
                  <a:lnTo>
                    <a:pt x="1277" y="107"/>
                  </a:lnTo>
                  <a:lnTo>
                    <a:pt x="1270" y="99"/>
                  </a:lnTo>
                  <a:lnTo>
                    <a:pt x="1263" y="92"/>
                  </a:lnTo>
                  <a:lnTo>
                    <a:pt x="1256" y="88"/>
                  </a:lnTo>
                  <a:lnTo>
                    <a:pt x="1246" y="87"/>
                  </a:lnTo>
                  <a:lnTo>
                    <a:pt x="1236" y="85"/>
                  </a:lnTo>
                  <a:lnTo>
                    <a:pt x="1227" y="87"/>
                  </a:lnTo>
                  <a:lnTo>
                    <a:pt x="1218" y="88"/>
                  </a:lnTo>
                  <a:lnTo>
                    <a:pt x="1210" y="92"/>
                  </a:lnTo>
                  <a:lnTo>
                    <a:pt x="1203" y="99"/>
                  </a:lnTo>
                  <a:lnTo>
                    <a:pt x="1197" y="106"/>
                  </a:lnTo>
                  <a:lnTo>
                    <a:pt x="1193" y="116"/>
                  </a:lnTo>
                  <a:lnTo>
                    <a:pt x="1190" y="128"/>
                  </a:lnTo>
                  <a:lnTo>
                    <a:pt x="1189" y="141"/>
                  </a:lnTo>
                  <a:close/>
                  <a:moveTo>
                    <a:pt x="1344" y="222"/>
                  </a:moveTo>
                  <a:lnTo>
                    <a:pt x="1344" y="60"/>
                  </a:lnTo>
                  <a:lnTo>
                    <a:pt x="1371" y="60"/>
                  </a:lnTo>
                  <a:lnTo>
                    <a:pt x="1371" y="84"/>
                  </a:lnTo>
                  <a:lnTo>
                    <a:pt x="1375" y="78"/>
                  </a:lnTo>
                  <a:lnTo>
                    <a:pt x="1381" y="73"/>
                  </a:lnTo>
                  <a:lnTo>
                    <a:pt x="1386" y="68"/>
                  </a:lnTo>
                  <a:lnTo>
                    <a:pt x="1392" y="64"/>
                  </a:lnTo>
                  <a:lnTo>
                    <a:pt x="1397" y="63"/>
                  </a:lnTo>
                  <a:lnTo>
                    <a:pt x="1404" y="60"/>
                  </a:lnTo>
                  <a:lnTo>
                    <a:pt x="1413" y="59"/>
                  </a:lnTo>
                  <a:lnTo>
                    <a:pt x="1420" y="59"/>
                  </a:lnTo>
                  <a:lnTo>
                    <a:pt x="1427" y="59"/>
                  </a:lnTo>
                  <a:lnTo>
                    <a:pt x="1434" y="60"/>
                  </a:lnTo>
                  <a:lnTo>
                    <a:pt x="1439" y="61"/>
                  </a:lnTo>
                  <a:lnTo>
                    <a:pt x="1446" y="63"/>
                  </a:lnTo>
                  <a:lnTo>
                    <a:pt x="1452" y="66"/>
                  </a:lnTo>
                  <a:lnTo>
                    <a:pt x="1456" y="70"/>
                  </a:lnTo>
                  <a:lnTo>
                    <a:pt x="1460" y="73"/>
                  </a:lnTo>
                  <a:lnTo>
                    <a:pt x="1463" y="77"/>
                  </a:lnTo>
                  <a:lnTo>
                    <a:pt x="1466" y="81"/>
                  </a:lnTo>
                  <a:lnTo>
                    <a:pt x="1469" y="87"/>
                  </a:lnTo>
                  <a:lnTo>
                    <a:pt x="1470" y="92"/>
                  </a:lnTo>
                  <a:lnTo>
                    <a:pt x="1472" y="98"/>
                  </a:lnTo>
                  <a:lnTo>
                    <a:pt x="1473" y="102"/>
                  </a:lnTo>
                  <a:lnTo>
                    <a:pt x="1473" y="107"/>
                  </a:lnTo>
                  <a:lnTo>
                    <a:pt x="1473" y="116"/>
                  </a:lnTo>
                  <a:lnTo>
                    <a:pt x="1473" y="124"/>
                  </a:lnTo>
                  <a:lnTo>
                    <a:pt x="1473" y="222"/>
                  </a:lnTo>
                  <a:lnTo>
                    <a:pt x="1446" y="222"/>
                  </a:lnTo>
                  <a:lnTo>
                    <a:pt x="1446" y="127"/>
                  </a:lnTo>
                  <a:lnTo>
                    <a:pt x="1446" y="119"/>
                  </a:lnTo>
                  <a:lnTo>
                    <a:pt x="1445" y="112"/>
                  </a:lnTo>
                  <a:lnTo>
                    <a:pt x="1445" y="106"/>
                  </a:lnTo>
                  <a:lnTo>
                    <a:pt x="1444" y="102"/>
                  </a:lnTo>
                  <a:lnTo>
                    <a:pt x="1441" y="99"/>
                  </a:lnTo>
                  <a:lnTo>
                    <a:pt x="1438" y="95"/>
                  </a:lnTo>
                  <a:lnTo>
                    <a:pt x="1435" y="92"/>
                  </a:lnTo>
                  <a:lnTo>
                    <a:pt x="1432" y="89"/>
                  </a:lnTo>
                  <a:lnTo>
                    <a:pt x="1428" y="88"/>
                  </a:lnTo>
                  <a:lnTo>
                    <a:pt x="1423" y="87"/>
                  </a:lnTo>
                  <a:lnTo>
                    <a:pt x="1418" y="85"/>
                  </a:lnTo>
                  <a:lnTo>
                    <a:pt x="1413" y="85"/>
                  </a:lnTo>
                  <a:lnTo>
                    <a:pt x="1404" y="85"/>
                  </a:lnTo>
                  <a:lnTo>
                    <a:pt x="1397" y="88"/>
                  </a:lnTo>
                  <a:lnTo>
                    <a:pt x="1390" y="91"/>
                  </a:lnTo>
                  <a:lnTo>
                    <a:pt x="1383" y="95"/>
                  </a:lnTo>
                  <a:lnTo>
                    <a:pt x="1378" y="102"/>
                  </a:lnTo>
                  <a:lnTo>
                    <a:pt x="1374" y="112"/>
                  </a:lnTo>
                  <a:lnTo>
                    <a:pt x="1372" y="123"/>
                  </a:lnTo>
                  <a:lnTo>
                    <a:pt x="1371" y="137"/>
                  </a:lnTo>
                  <a:lnTo>
                    <a:pt x="1371" y="222"/>
                  </a:lnTo>
                  <a:lnTo>
                    <a:pt x="1344" y="222"/>
                  </a:lnTo>
                  <a:close/>
                  <a:moveTo>
                    <a:pt x="248" y="592"/>
                  </a:moveTo>
                  <a:lnTo>
                    <a:pt x="237" y="578"/>
                  </a:lnTo>
                  <a:lnTo>
                    <a:pt x="227" y="562"/>
                  </a:lnTo>
                  <a:lnTo>
                    <a:pt x="217" y="546"/>
                  </a:lnTo>
                  <a:lnTo>
                    <a:pt x="209" y="528"/>
                  </a:lnTo>
                  <a:lnTo>
                    <a:pt x="202" y="510"/>
                  </a:lnTo>
                  <a:lnTo>
                    <a:pt x="197" y="490"/>
                  </a:lnTo>
                  <a:lnTo>
                    <a:pt x="195" y="471"/>
                  </a:lnTo>
                  <a:lnTo>
                    <a:pt x="193" y="451"/>
                  </a:lnTo>
                  <a:lnTo>
                    <a:pt x="195" y="434"/>
                  </a:lnTo>
                  <a:lnTo>
                    <a:pt x="196" y="418"/>
                  </a:lnTo>
                  <a:lnTo>
                    <a:pt x="200" y="401"/>
                  </a:lnTo>
                  <a:lnTo>
                    <a:pt x="206" y="384"/>
                  </a:lnTo>
                  <a:lnTo>
                    <a:pt x="209" y="374"/>
                  </a:lnTo>
                  <a:lnTo>
                    <a:pt x="213" y="366"/>
                  </a:lnTo>
                  <a:lnTo>
                    <a:pt x="217" y="356"/>
                  </a:lnTo>
                  <a:lnTo>
                    <a:pt x="223" y="346"/>
                  </a:lnTo>
                  <a:lnTo>
                    <a:pt x="228" y="338"/>
                  </a:lnTo>
                  <a:lnTo>
                    <a:pt x="234" y="328"/>
                  </a:lnTo>
                  <a:lnTo>
                    <a:pt x="241" y="320"/>
                  </a:lnTo>
                  <a:lnTo>
                    <a:pt x="248" y="310"/>
                  </a:lnTo>
                  <a:lnTo>
                    <a:pt x="266" y="310"/>
                  </a:lnTo>
                  <a:lnTo>
                    <a:pt x="258" y="324"/>
                  </a:lnTo>
                  <a:lnTo>
                    <a:pt x="252" y="337"/>
                  </a:lnTo>
                  <a:lnTo>
                    <a:pt x="246" y="346"/>
                  </a:lnTo>
                  <a:lnTo>
                    <a:pt x="242" y="353"/>
                  </a:lnTo>
                  <a:lnTo>
                    <a:pt x="238" y="365"/>
                  </a:lnTo>
                  <a:lnTo>
                    <a:pt x="234" y="374"/>
                  </a:lnTo>
                  <a:lnTo>
                    <a:pt x="230" y="385"/>
                  </a:lnTo>
                  <a:lnTo>
                    <a:pt x="227" y="397"/>
                  </a:lnTo>
                  <a:lnTo>
                    <a:pt x="224" y="411"/>
                  </a:lnTo>
                  <a:lnTo>
                    <a:pt x="221" y="423"/>
                  </a:lnTo>
                  <a:lnTo>
                    <a:pt x="220" y="437"/>
                  </a:lnTo>
                  <a:lnTo>
                    <a:pt x="220" y="451"/>
                  </a:lnTo>
                  <a:lnTo>
                    <a:pt x="221" y="469"/>
                  </a:lnTo>
                  <a:lnTo>
                    <a:pt x="223" y="486"/>
                  </a:lnTo>
                  <a:lnTo>
                    <a:pt x="227" y="504"/>
                  </a:lnTo>
                  <a:lnTo>
                    <a:pt x="232" y="521"/>
                  </a:lnTo>
                  <a:lnTo>
                    <a:pt x="238" y="539"/>
                  </a:lnTo>
                  <a:lnTo>
                    <a:pt x="246" y="557"/>
                  </a:lnTo>
                  <a:lnTo>
                    <a:pt x="256" y="574"/>
                  </a:lnTo>
                  <a:lnTo>
                    <a:pt x="266" y="592"/>
                  </a:lnTo>
                  <a:lnTo>
                    <a:pt x="248" y="59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6" name="Freeform 18"/>
            <p:cNvSpPr>
              <a:spLocks noEditPoints="1"/>
            </p:cNvSpPr>
            <p:nvPr/>
          </p:nvSpPr>
          <p:spPr bwMode="auto">
            <a:xfrm>
              <a:off x="4386" y="1071"/>
              <a:ext cx="301" cy="76"/>
            </a:xfrm>
            <a:custGeom>
              <a:avLst/>
              <a:gdLst>
                <a:gd name="T0" fmla="*/ 203 w 903"/>
                <a:gd name="T1" fmla="*/ 199 h 227"/>
                <a:gd name="T2" fmla="*/ 175 w 903"/>
                <a:gd name="T3" fmla="*/ 215 h 227"/>
                <a:gd name="T4" fmla="*/ 145 w 903"/>
                <a:gd name="T5" fmla="*/ 224 h 227"/>
                <a:gd name="T6" fmla="*/ 114 w 903"/>
                <a:gd name="T7" fmla="*/ 227 h 227"/>
                <a:gd name="T8" fmla="*/ 75 w 903"/>
                <a:gd name="T9" fmla="*/ 222 h 227"/>
                <a:gd name="T10" fmla="*/ 30 w 903"/>
                <a:gd name="T11" fmla="*/ 197 h 227"/>
                <a:gd name="T12" fmla="*/ 1 w 903"/>
                <a:gd name="T13" fmla="*/ 132 h 227"/>
                <a:gd name="T14" fmla="*/ 14 w 903"/>
                <a:gd name="T15" fmla="*/ 56 h 227"/>
                <a:gd name="T16" fmla="*/ 60 w 903"/>
                <a:gd name="T17" fmla="*/ 11 h 227"/>
                <a:gd name="T18" fmla="*/ 96 w 903"/>
                <a:gd name="T19" fmla="*/ 2 h 227"/>
                <a:gd name="T20" fmla="*/ 130 w 903"/>
                <a:gd name="T21" fmla="*/ 2 h 227"/>
                <a:gd name="T22" fmla="*/ 156 w 903"/>
                <a:gd name="T23" fmla="*/ 9 h 227"/>
                <a:gd name="T24" fmla="*/ 193 w 903"/>
                <a:gd name="T25" fmla="*/ 38 h 227"/>
                <a:gd name="T26" fmla="*/ 175 w 903"/>
                <a:gd name="T27" fmla="*/ 66 h 227"/>
                <a:gd name="T28" fmla="*/ 156 w 903"/>
                <a:gd name="T29" fmla="*/ 39 h 227"/>
                <a:gd name="T30" fmla="*/ 120 w 903"/>
                <a:gd name="T31" fmla="*/ 27 h 227"/>
                <a:gd name="T32" fmla="*/ 77 w 903"/>
                <a:gd name="T33" fmla="*/ 34 h 227"/>
                <a:gd name="T34" fmla="*/ 47 w 903"/>
                <a:gd name="T35" fmla="*/ 55 h 227"/>
                <a:gd name="T36" fmla="*/ 32 w 903"/>
                <a:gd name="T37" fmla="*/ 91 h 227"/>
                <a:gd name="T38" fmla="*/ 35 w 903"/>
                <a:gd name="T39" fmla="*/ 153 h 227"/>
                <a:gd name="T40" fmla="*/ 70 w 903"/>
                <a:gd name="T41" fmla="*/ 192 h 227"/>
                <a:gd name="T42" fmla="*/ 96 w 903"/>
                <a:gd name="T43" fmla="*/ 200 h 227"/>
                <a:gd name="T44" fmla="*/ 133 w 903"/>
                <a:gd name="T45" fmla="*/ 200 h 227"/>
                <a:gd name="T46" fmla="*/ 173 w 903"/>
                <a:gd name="T47" fmla="*/ 183 h 227"/>
                <a:gd name="T48" fmla="*/ 249 w 903"/>
                <a:gd name="T49" fmla="*/ 3 h 227"/>
                <a:gd name="T50" fmla="*/ 353 w 903"/>
                <a:gd name="T51" fmla="*/ 187 h 227"/>
                <a:gd name="T52" fmla="*/ 365 w 903"/>
                <a:gd name="T53" fmla="*/ 158 h 227"/>
                <a:gd name="T54" fmla="*/ 431 w 903"/>
                <a:gd name="T55" fmla="*/ 37 h 227"/>
                <a:gd name="T56" fmla="*/ 249 w 903"/>
                <a:gd name="T57" fmla="*/ 225 h 227"/>
                <a:gd name="T58" fmla="*/ 536 w 903"/>
                <a:gd name="T59" fmla="*/ 171 h 227"/>
                <a:gd name="T60" fmla="*/ 560 w 903"/>
                <a:gd name="T61" fmla="*/ 194 h 227"/>
                <a:gd name="T62" fmla="*/ 602 w 903"/>
                <a:gd name="T63" fmla="*/ 201 h 227"/>
                <a:gd name="T64" fmla="*/ 633 w 903"/>
                <a:gd name="T65" fmla="*/ 190 h 227"/>
                <a:gd name="T66" fmla="*/ 647 w 903"/>
                <a:gd name="T67" fmla="*/ 168 h 227"/>
                <a:gd name="T68" fmla="*/ 641 w 903"/>
                <a:gd name="T69" fmla="*/ 147 h 227"/>
                <a:gd name="T70" fmla="*/ 616 w 903"/>
                <a:gd name="T71" fmla="*/ 132 h 227"/>
                <a:gd name="T72" fmla="*/ 570 w 903"/>
                <a:gd name="T73" fmla="*/ 120 h 227"/>
                <a:gd name="T74" fmla="*/ 543 w 903"/>
                <a:gd name="T75" fmla="*/ 111 h 227"/>
                <a:gd name="T76" fmla="*/ 516 w 903"/>
                <a:gd name="T77" fmla="*/ 88 h 227"/>
                <a:gd name="T78" fmla="*/ 508 w 903"/>
                <a:gd name="T79" fmla="*/ 53 h 227"/>
                <a:gd name="T80" fmla="*/ 529 w 903"/>
                <a:gd name="T81" fmla="*/ 17 h 227"/>
                <a:gd name="T82" fmla="*/ 577 w 903"/>
                <a:gd name="T83" fmla="*/ 0 h 227"/>
                <a:gd name="T84" fmla="*/ 610 w 903"/>
                <a:gd name="T85" fmla="*/ 2 h 227"/>
                <a:gd name="T86" fmla="*/ 640 w 903"/>
                <a:gd name="T87" fmla="*/ 13 h 227"/>
                <a:gd name="T88" fmla="*/ 668 w 903"/>
                <a:gd name="T89" fmla="*/ 48 h 227"/>
                <a:gd name="T90" fmla="*/ 637 w 903"/>
                <a:gd name="T91" fmla="*/ 49 h 227"/>
                <a:gd name="T92" fmla="*/ 599 w 903"/>
                <a:gd name="T93" fmla="*/ 28 h 227"/>
                <a:gd name="T94" fmla="*/ 550 w 903"/>
                <a:gd name="T95" fmla="*/ 37 h 227"/>
                <a:gd name="T96" fmla="*/ 537 w 903"/>
                <a:gd name="T97" fmla="*/ 66 h 227"/>
                <a:gd name="T98" fmla="*/ 551 w 903"/>
                <a:gd name="T99" fmla="*/ 83 h 227"/>
                <a:gd name="T100" fmla="*/ 581 w 903"/>
                <a:gd name="T101" fmla="*/ 94 h 227"/>
                <a:gd name="T102" fmla="*/ 620 w 903"/>
                <a:gd name="T103" fmla="*/ 102 h 227"/>
                <a:gd name="T104" fmla="*/ 647 w 903"/>
                <a:gd name="T105" fmla="*/ 113 h 227"/>
                <a:gd name="T106" fmla="*/ 673 w 903"/>
                <a:gd name="T107" fmla="*/ 146 h 227"/>
                <a:gd name="T108" fmla="*/ 670 w 903"/>
                <a:gd name="T109" fmla="*/ 187 h 227"/>
                <a:gd name="T110" fmla="*/ 637 w 903"/>
                <a:gd name="T111" fmla="*/ 220 h 227"/>
                <a:gd name="T112" fmla="*/ 612 w 903"/>
                <a:gd name="T113" fmla="*/ 225 h 227"/>
                <a:gd name="T114" fmla="*/ 581 w 903"/>
                <a:gd name="T115" fmla="*/ 227 h 227"/>
                <a:gd name="T116" fmla="*/ 550 w 903"/>
                <a:gd name="T117" fmla="*/ 221 h 227"/>
                <a:gd name="T118" fmla="*/ 514 w 903"/>
                <a:gd name="T119" fmla="*/ 190 h 227"/>
                <a:gd name="T120" fmla="*/ 718 w 903"/>
                <a:gd name="T121" fmla="*/ 225 h 227"/>
                <a:gd name="T122" fmla="*/ 897 w 903"/>
                <a:gd name="T123" fmla="*/ 3 h 227"/>
                <a:gd name="T124" fmla="*/ 747 w 903"/>
                <a:gd name="T125" fmla="*/ 14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227">
                  <a:moveTo>
                    <a:pt x="113" y="139"/>
                  </a:moveTo>
                  <a:lnTo>
                    <a:pt x="113" y="112"/>
                  </a:lnTo>
                  <a:lnTo>
                    <a:pt x="208" y="112"/>
                  </a:lnTo>
                  <a:lnTo>
                    <a:pt x="208" y="194"/>
                  </a:lnTo>
                  <a:lnTo>
                    <a:pt x="203" y="199"/>
                  </a:lnTo>
                  <a:lnTo>
                    <a:pt x="197" y="203"/>
                  </a:lnTo>
                  <a:lnTo>
                    <a:pt x="191" y="206"/>
                  </a:lnTo>
                  <a:lnTo>
                    <a:pt x="186" y="208"/>
                  </a:lnTo>
                  <a:lnTo>
                    <a:pt x="180" y="213"/>
                  </a:lnTo>
                  <a:lnTo>
                    <a:pt x="175" y="215"/>
                  </a:lnTo>
                  <a:lnTo>
                    <a:pt x="169" y="217"/>
                  </a:lnTo>
                  <a:lnTo>
                    <a:pt x="163" y="220"/>
                  </a:lnTo>
                  <a:lnTo>
                    <a:pt x="158" y="221"/>
                  </a:lnTo>
                  <a:lnTo>
                    <a:pt x="151" y="222"/>
                  </a:lnTo>
                  <a:lnTo>
                    <a:pt x="145" y="224"/>
                  </a:lnTo>
                  <a:lnTo>
                    <a:pt x="140" y="225"/>
                  </a:lnTo>
                  <a:lnTo>
                    <a:pt x="133" y="225"/>
                  </a:lnTo>
                  <a:lnTo>
                    <a:pt x="127" y="227"/>
                  </a:lnTo>
                  <a:lnTo>
                    <a:pt x="120" y="227"/>
                  </a:lnTo>
                  <a:lnTo>
                    <a:pt x="114" y="227"/>
                  </a:lnTo>
                  <a:lnTo>
                    <a:pt x="106" y="227"/>
                  </a:lnTo>
                  <a:lnTo>
                    <a:pt x="98" y="227"/>
                  </a:lnTo>
                  <a:lnTo>
                    <a:pt x="91" y="225"/>
                  </a:lnTo>
                  <a:lnTo>
                    <a:pt x="82" y="224"/>
                  </a:lnTo>
                  <a:lnTo>
                    <a:pt x="75" y="222"/>
                  </a:lnTo>
                  <a:lnTo>
                    <a:pt x="68" y="220"/>
                  </a:lnTo>
                  <a:lnTo>
                    <a:pt x="61" y="217"/>
                  </a:lnTo>
                  <a:lnTo>
                    <a:pt x="54" y="214"/>
                  </a:lnTo>
                  <a:lnTo>
                    <a:pt x="42" y="207"/>
                  </a:lnTo>
                  <a:lnTo>
                    <a:pt x="30" y="197"/>
                  </a:lnTo>
                  <a:lnTo>
                    <a:pt x="21" y="187"/>
                  </a:lnTo>
                  <a:lnTo>
                    <a:pt x="14" y="175"/>
                  </a:lnTo>
                  <a:lnTo>
                    <a:pt x="7" y="161"/>
                  </a:lnTo>
                  <a:lnTo>
                    <a:pt x="2" y="147"/>
                  </a:lnTo>
                  <a:lnTo>
                    <a:pt x="1" y="132"/>
                  </a:lnTo>
                  <a:lnTo>
                    <a:pt x="0" y="115"/>
                  </a:lnTo>
                  <a:lnTo>
                    <a:pt x="1" y="99"/>
                  </a:lnTo>
                  <a:lnTo>
                    <a:pt x="2" y="84"/>
                  </a:lnTo>
                  <a:lnTo>
                    <a:pt x="7" y="70"/>
                  </a:lnTo>
                  <a:lnTo>
                    <a:pt x="14" y="56"/>
                  </a:lnTo>
                  <a:lnTo>
                    <a:pt x="21" y="42"/>
                  </a:lnTo>
                  <a:lnTo>
                    <a:pt x="30" y="31"/>
                  </a:lnTo>
                  <a:lnTo>
                    <a:pt x="40" y="21"/>
                  </a:lnTo>
                  <a:lnTo>
                    <a:pt x="53" y="14"/>
                  </a:lnTo>
                  <a:lnTo>
                    <a:pt x="60" y="11"/>
                  </a:lnTo>
                  <a:lnTo>
                    <a:pt x="67" y="7"/>
                  </a:lnTo>
                  <a:lnTo>
                    <a:pt x="74" y="6"/>
                  </a:lnTo>
                  <a:lnTo>
                    <a:pt x="81" y="3"/>
                  </a:lnTo>
                  <a:lnTo>
                    <a:pt x="89" y="2"/>
                  </a:lnTo>
                  <a:lnTo>
                    <a:pt x="96" y="2"/>
                  </a:lnTo>
                  <a:lnTo>
                    <a:pt x="105" y="0"/>
                  </a:lnTo>
                  <a:lnTo>
                    <a:pt x="113" y="0"/>
                  </a:lnTo>
                  <a:lnTo>
                    <a:pt x="119" y="0"/>
                  </a:lnTo>
                  <a:lnTo>
                    <a:pt x="124" y="0"/>
                  </a:lnTo>
                  <a:lnTo>
                    <a:pt x="130" y="2"/>
                  </a:lnTo>
                  <a:lnTo>
                    <a:pt x="135" y="2"/>
                  </a:lnTo>
                  <a:lnTo>
                    <a:pt x="141" y="3"/>
                  </a:lnTo>
                  <a:lnTo>
                    <a:pt x="147" y="4"/>
                  </a:lnTo>
                  <a:lnTo>
                    <a:pt x="152" y="7"/>
                  </a:lnTo>
                  <a:lnTo>
                    <a:pt x="156" y="9"/>
                  </a:lnTo>
                  <a:lnTo>
                    <a:pt x="166" y="13"/>
                  </a:lnTo>
                  <a:lnTo>
                    <a:pt x="175" y="18"/>
                  </a:lnTo>
                  <a:lnTo>
                    <a:pt x="182" y="24"/>
                  </a:lnTo>
                  <a:lnTo>
                    <a:pt x="187" y="30"/>
                  </a:lnTo>
                  <a:lnTo>
                    <a:pt x="193" y="38"/>
                  </a:lnTo>
                  <a:lnTo>
                    <a:pt x="198" y="46"/>
                  </a:lnTo>
                  <a:lnTo>
                    <a:pt x="203" y="56"/>
                  </a:lnTo>
                  <a:lnTo>
                    <a:pt x="205" y="67"/>
                  </a:lnTo>
                  <a:lnTo>
                    <a:pt x="177" y="74"/>
                  </a:lnTo>
                  <a:lnTo>
                    <a:pt x="175" y="66"/>
                  </a:lnTo>
                  <a:lnTo>
                    <a:pt x="172" y="59"/>
                  </a:lnTo>
                  <a:lnTo>
                    <a:pt x="169" y="53"/>
                  </a:lnTo>
                  <a:lnTo>
                    <a:pt x="165" y="48"/>
                  </a:lnTo>
                  <a:lnTo>
                    <a:pt x="161" y="44"/>
                  </a:lnTo>
                  <a:lnTo>
                    <a:pt x="156" y="39"/>
                  </a:lnTo>
                  <a:lnTo>
                    <a:pt x="149" y="35"/>
                  </a:lnTo>
                  <a:lnTo>
                    <a:pt x="144" y="32"/>
                  </a:lnTo>
                  <a:lnTo>
                    <a:pt x="137" y="31"/>
                  </a:lnTo>
                  <a:lnTo>
                    <a:pt x="128" y="28"/>
                  </a:lnTo>
                  <a:lnTo>
                    <a:pt x="120" y="27"/>
                  </a:lnTo>
                  <a:lnTo>
                    <a:pt x="112" y="27"/>
                  </a:lnTo>
                  <a:lnTo>
                    <a:pt x="102" y="27"/>
                  </a:lnTo>
                  <a:lnTo>
                    <a:pt x="92" y="28"/>
                  </a:lnTo>
                  <a:lnTo>
                    <a:pt x="84" y="31"/>
                  </a:lnTo>
                  <a:lnTo>
                    <a:pt x="77" y="34"/>
                  </a:lnTo>
                  <a:lnTo>
                    <a:pt x="70" y="37"/>
                  </a:lnTo>
                  <a:lnTo>
                    <a:pt x="63" y="39"/>
                  </a:lnTo>
                  <a:lnTo>
                    <a:pt x="57" y="44"/>
                  </a:lnTo>
                  <a:lnTo>
                    <a:pt x="51" y="49"/>
                  </a:lnTo>
                  <a:lnTo>
                    <a:pt x="47" y="55"/>
                  </a:lnTo>
                  <a:lnTo>
                    <a:pt x="43" y="59"/>
                  </a:lnTo>
                  <a:lnTo>
                    <a:pt x="40" y="65"/>
                  </a:lnTo>
                  <a:lnTo>
                    <a:pt x="37" y="70"/>
                  </a:lnTo>
                  <a:lnTo>
                    <a:pt x="33" y="81"/>
                  </a:lnTo>
                  <a:lnTo>
                    <a:pt x="32" y="91"/>
                  </a:lnTo>
                  <a:lnTo>
                    <a:pt x="29" y="102"/>
                  </a:lnTo>
                  <a:lnTo>
                    <a:pt x="29" y="115"/>
                  </a:lnTo>
                  <a:lnTo>
                    <a:pt x="29" y="129"/>
                  </a:lnTo>
                  <a:lnTo>
                    <a:pt x="32" y="141"/>
                  </a:lnTo>
                  <a:lnTo>
                    <a:pt x="35" y="153"/>
                  </a:lnTo>
                  <a:lnTo>
                    <a:pt x="39" y="164"/>
                  </a:lnTo>
                  <a:lnTo>
                    <a:pt x="44" y="172"/>
                  </a:lnTo>
                  <a:lnTo>
                    <a:pt x="51" y="180"/>
                  </a:lnTo>
                  <a:lnTo>
                    <a:pt x="60" y="186"/>
                  </a:lnTo>
                  <a:lnTo>
                    <a:pt x="70" y="192"/>
                  </a:lnTo>
                  <a:lnTo>
                    <a:pt x="75" y="194"/>
                  </a:lnTo>
                  <a:lnTo>
                    <a:pt x="81" y="196"/>
                  </a:lnTo>
                  <a:lnTo>
                    <a:pt x="85" y="197"/>
                  </a:lnTo>
                  <a:lnTo>
                    <a:pt x="91" y="199"/>
                  </a:lnTo>
                  <a:lnTo>
                    <a:pt x="96" y="200"/>
                  </a:lnTo>
                  <a:lnTo>
                    <a:pt x="102" y="201"/>
                  </a:lnTo>
                  <a:lnTo>
                    <a:pt x="107" y="201"/>
                  </a:lnTo>
                  <a:lnTo>
                    <a:pt x="113" y="201"/>
                  </a:lnTo>
                  <a:lnTo>
                    <a:pt x="123" y="201"/>
                  </a:lnTo>
                  <a:lnTo>
                    <a:pt x="133" y="200"/>
                  </a:lnTo>
                  <a:lnTo>
                    <a:pt x="141" y="197"/>
                  </a:lnTo>
                  <a:lnTo>
                    <a:pt x="151" y="194"/>
                  </a:lnTo>
                  <a:lnTo>
                    <a:pt x="159" y="192"/>
                  </a:lnTo>
                  <a:lnTo>
                    <a:pt x="168" y="187"/>
                  </a:lnTo>
                  <a:lnTo>
                    <a:pt x="173" y="183"/>
                  </a:lnTo>
                  <a:lnTo>
                    <a:pt x="179" y="179"/>
                  </a:lnTo>
                  <a:lnTo>
                    <a:pt x="179" y="139"/>
                  </a:lnTo>
                  <a:lnTo>
                    <a:pt x="113" y="139"/>
                  </a:lnTo>
                  <a:close/>
                  <a:moveTo>
                    <a:pt x="249" y="225"/>
                  </a:moveTo>
                  <a:lnTo>
                    <a:pt x="249" y="3"/>
                  </a:lnTo>
                  <a:lnTo>
                    <a:pt x="295" y="3"/>
                  </a:lnTo>
                  <a:lnTo>
                    <a:pt x="344" y="160"/>
                  </a:lnTo>
                  <a:lnTo>
                    <a:pt x="348" y="171"/>
                  </a:lnTo>
                  <a:lnTo>
                    <a:pt x="351" y="179"/>
                  </a:lnTo>
                  <a:lnTo>
                    <a:pt x="353" y="187"/>
                  </a:lnTo>
                  <a:lnTo>
                    <a:pt x="355" y="193"/>
                  </a:lnTo>
                  <a:lnTo>
                    <a:pt x="357" y="186"/>
                  </a:lnTo>
                  <a:lnTo>
                    <a:pt x="360" y="178"/>
                  </a:lnTo>
                  <a:lnTo>
                    <a:pt x="362" y="169"/>
                  </a:lnTo>
                  <a:lnTo>
                    <a:pt x="365" y="158"/>
                  </a:lnTo>
                  <a:lnTo>
                    <a:pt x="414" y="3"/>
                  </a:lnTo>
                  <a:lnTo>
                    <a:pt x="460" y="3"/>
                  </a:lnTo>
                  <a:lnTo>
                    <a:pt x="460" y="225"/>
                  </a:lnTo>
                  <a:lnTo>
                    <a:pt x="431" y="225"/>
                  </a:lnTo>
                  <a:lnTo>
                    <a:pt x="431" y="37"/>
                  </a:lnTo>
                  <a:lnTo>
                    <a:pt x="372" y="225"/>
                  </a:lnTo>
                  <a:lnTo>
                    <a:pt x="337" y="225"/>
                  </a:lnTo>
                  <a:lnTo>
                    <a:pt x="278" y="37"/>
                  </a:lnTo>
                  <a:lnTo>
                    <a:pt x="278" y="225"/>
                  </a:lnTo>
                  <a:lnTo>
                    <a:pt x="249" y="225"/>
                  </a:lnTo>
                  <a:close/>
                  <a:moveTo>
                    <a:pt x="501" y="148"/>
                  </a:moveTo>
                  <a:lnTo>
                    <a:pt x="530" y="148"/>
                  </a:lnTo>
                  <a:lnTo>
                    <a:pt x="532" y="157"/>
                  </a:lnTo>
                  <a:lnTo>
                    <a:pt x="533" y="164"/>
                  </a:lnTo>
                  <a:lnTo>
                    <a:pt x="536" y="171"/>
                  </a:lnTo>
                  <a:lnTo>
                    <a:pt x="539" y="176"/>
                  </a:lnTo>
                  <a:lnTo>
                    <a:pt x="543" y="182"/>
                  </a:lnTo>
                  <a:lnTo>
                    <a:pt x="547" y="187"/>
                  </a:lnTo>
                  <a:lnTo>
                    <a:pt x="553" y="192"/>
                  </a:lnTo>
                  <a:lnTo>
                    <a:pt x="560" y="194"/>
                  </a:lnTo>
                  <a:lnTo>
                    <a:pt x="567" y="197"/>
                  </a:lnTo>
                  <a:lnTo>
                    <a:pt x="575" y="200"/>
                  </a:lnTo>
                  <a:lnTo>
                    <a:pt x="584" y="201"/>
                  </a:lnTo>
                  <a:lnTo>
                    <a:pt x="593" y="201"/>
                  </a:lnTo>
                  <a:lnTo>
                    <a:pt x="602" y="201"/>
                  </a:lnTo>
                  <a:lnTo>
                    <a:pt x="609" y="200"/>
                  </a:lnTo>
                  <a:lnTo>
                    <a:pt x="616" y="199"/>
                  </a:lnTo>
                  <a:lnTo>
                    <a:pt x="621" y="196"/>
                  </a:lnTo>
                  <a:lnTo>
                    <a:pt x="627" y="193"/>
                  </a:lnTo>
                  <a:lnTo>
                    <a:pt x="633" y="190"/>
                  </a:lnTo>
                  <a:lnTo>
                    <a:pt x="637" y="186"/>
                  </a:lnTo>
                  <a:lnTo>
                    <a:pt x="641" y="182"/>
                  </a:lnTo>
                  <a:lnTo>
                    <a:pt x="642" y="178"/>
                  </a:lnTo>
                  <a:lnTo>
                    <a:pt x="645" y="172"/>
                  </a:lnTo>
                  <a:lnTo>
                    <a:pt x="647" y="168"/>
                  </a:lnTo>
                  <a:lnTo>
                    <a:pt x="647" y="164"/>
                  </a:lnTo>
                  <a:lnTo>
                    <a:pt x="647" y="158"/>
                  </a:lnTo>
                  <a:lnTo>
                    <a:pt x="645" y="154"/>
                  </a:lnTo>
                  <a:lnTo>
                    <a:pt x="644" y="150"/>
                  </a:lnTo>
                  <a:lnTo>
                    <a:pt x="641" y="147"/>
                  </a:lnTo>
                  <a:lnTo>
                    <a:pt x="638" y="143"/>
                  </a:lnTo>
                  <a:lnTo>
                    <a:pt x="634" y="140"/>
                  </a:lnTo>
                  <a:lnTo>
                    <a:pt x="628" y="137"/>
                  </a:lnTo>
                  <a:lnTo>
                    <a:pt x="623" y="134"/>
                  </a:lnTo>
                  <a:lnTo>
                    <a:pt x="616" y="132"/>
                  </a:lnTo>
                  <a:lnTo>
                    <a:pt x="607" y="129"/>
                  </a:lnTo>
                  <a:lnTo>
                    <a:pt x="598" y="126"/>
                  </a:lnTo>
                  <a:lnTo>
                    <a:pt x="584" y="123"/>
                  </a:lnTo>
                  <a:lnTo>
                    <a:pt x="577" y="122"/>
                  </a:lnTo>
                  <a:lnTo>
                    <a:pt x="570" y="120"/>
                  </a:lnTo>
                  <a:lnTo>
                    <a:pt x="563" y="118"/>
                  </a:lnTo>
                  <a:lnTo>
                    <a:pt x="557" y="116"/>
                  </a:lnTo>
                  <a:lnTo>
                    <a:pt x="551" y="115"/>
                  </a:lnTo>
                  <a:lnTo>
                    <a:pt x="547" y="112"/>
                  </a:lnTo>
                  <a:lnTo>
                    <a:pt x="543" y="111"/>
                  </a:lnTo>
                  <a:lnTo>
                    <a:pt x="540" y="109"/>
                  </a:lnTo>
                  <a:lnTo>
                    <a:pt x="532" y="105"/>
                  </a:lnTo>
                  <a:lnTo>
                    <a:pt x="526" y="99"/>
                  </a:lnTo>
                  <a:lnTo>
                    <a:pt x="521" y="94"/>
                  </a:lnTo>
                  <a:lnTo>
                    <a:pt x="516" y="88"/>
                  </a:lnTo>
                  <a:lnTo>
                    <a:pt x="512" y="83"/>
                  </a:lnTo>
                  <a:lnTo>
                    <a:pt x="511" y="76"/>
                  </a:lnTo>
                  <a:lnTo>
                    <a:pt x="508" y="69"/>
                  </a:lnTo>
                  <a:lnTo>
                    <a:pt x="508" y="62"/>
                  </a:lnTo>
                  <a:lnTo>
                    <a:pt x="508" y="53"/>
                  </a:lnTo>
                  <a:lnTo>
                    <a:pt x="511" y="45"/>
                  </a:lnTo>
                  <a:lnTo>
                    <a:pt x="514" y="37"/>
                  </a:lnTo>
                  <a:lnTo>
                    <a:pt x="518" y="30"/>
                  </a:lnTo>
                  <a:lnTo>
                    <a:pt x="523" y="24"/>
                  </a:lnTo>
                  <a:lnTo>
                    <a:pt x="529" y="17"/>
                  </a:lnTo>
                  <a:lnTo>
                    <a:pt x="537" y="13"/>
                  </a:lnTo>
                  <a:lnTo>
                    <a:pt x="546" y="9"/>
                  </a:lnTo>
                  <a:lnTo>
                    <a:pt x="556" y="4"/>
                  </a:lnTo>
                  <a:lnTo>
                    <a:pt x="565" y="2"/>
                  </a:lnTo>
                  <a:lnTo>
                    <a:pt x="577" y="0"/>
                  </a:lnTo>
                  <a:lnTo>
                    <a:pt x="586" y="0"/>
                  </a:lnTo>
                  <a:lnTo>
                    <a:pt x="592" y="0"/>
                  </a:lnTo>
                  <a:lnTo>
                    <a:pt x="599" y="0"/>
                  </a:lnTo>
                  <a:lnTo>
                    <a:pt x="605" y="2"/>
                  </a:lnTo>
                  <a:lnTo>
                    <a:pt x="610" y="2"/>
                  </a:lnTo>
                  <a:lnTo>
                    <a:pt x="616" y="3"/>
                  </a:lnTo>
                  <a:lnTo>
                    <a:pt x="621" y="4"/>
                  </a:lnTo>
                  <a:lnTo>
                    <a:pt x="627" y="7"/>
                  </a:lnTo>
                  <a:lnTo>
                    <a:pt x="631" y="9"/>
                  </a:lnTo>
                  <a:lnTo>
                    <a:pt x="640" y="13"/>
                  </a:lnTo>
                  <a:lnTo>
                    <a:pt x="648" y="18"/>
                  </a:lnTo>
                  <a:lnTo>
                    <a:pt x="654" y="24"/>
                  </a:lnTo>
                  <a:lnTo>
                    <a:pt x="659" y="31"/>
                  </a:lnTo>
                  <a:lnTo>
                    <a:pt x="663" y="39"/>
                  </a:lnTo>
                  <a:lnTo>
                    <a:pt x="668" y="48"/>
                  </a:lnTo>
                  <a:lnTo>
                    <a:pt x="669" y="56"/>
                  </a:lnTo>
                  <a:lnTo>
                    <a:pt x="670" y="66"/>
                  </a:lnTo>
                  <a:lnTo>
                    <a:pt x="642" y="66"/>
                  </a:lnTo>
                  <a:lnTo>
                    <a:pt x="640" y="58"/>
                  </a:lnTo>
                  <a:lnTo>
                    <a:pt x="637" y="49"/>
                  </a:lnTo>
                  <a:lnTo>
                    <a:pt x="633" y="42"/>
                  </a:lnTo>
                  <a:lnTo>
                    <a:pt x="627" y="37"/>
                  </a:lnTo>
                  <a:lnTo>
                    <a:pt x="619" y="32"/>
                  </a:lnTo>
                  <a:lnTo>
                    <a:pt x="610" y="30"/>
                  </a:lnTo>
                  <a:lnTo>
                    <a:pt x="599" y="28"/>
                  </a:lnTo>
                  <a:lnTo>
                    <a:pt x="588" y="27"/>
                  </a:lnTo>
                  <a:lnTo>
                    <a:pt x="575" y="28"/>
                  </a:lnTo>
                  <a:lnTo>
                    <a:pt x="565" y="30"/>
                  </a:lnTo>
                  <a:lnTo>
                    <a:pt x="557" y="32"/>
                  </a:lnTo>
                  <a:lnTo>
                    <a:pt x="550" y="37"/>
                  </a:lnTo>
                  <a:lnTo>
                    <a:pt x="544" y="42"/>
                  </a:lnTo>
                  <a:lnTo>
                    <a:pt x="540" y="48"/>
                  </a:lnTo>
                  <a:lnTo>
                    <a:pt x="539" y="53"/>
                  </a:lnTo>
                  <a:lnTo>
                    <a:pt x="537" y="60"/>
                  </a:lnTo>
                  <a:lnTo>
                    <a:pt x="537" y="66"/>
                  </a:lnTo>
                  <a:lnTo>
                    <a:pt x="540" y="70"/>
                  </a:lnTo>
                  <a:lnTo>
                    <a:pt x="542" y="76"/>
                  </a:lnTo>
                  <a:lnTo>
                    <a:pt x="546" y="80"/>
                  </a:lnTo>
                  <a:lnTo>
                    <a:pt x="549" y="81"/>
                  </a:lnTo>
                  <a:lnTo>
                    <a:pt x="551" y="83"/>
                  </a:lnTo>
                  <a:lnTo>
                    <a:pt x="556" y="85"/>
                  </a:lnTo>
                  <a:lnTo>
                    <a:pt x="561" y="87"/>
                  </a:lnTo>
                  <a:lnTo>
                    <a:pt x="567" y="90"/>
                  </a:lnTo>
                  <a:lnTo>
                    <a:pt x="574" y="91"/>
                  </a:lnTo>
                  <a:lnTo>
                    <a:pt x="581" y="94"/>
                  </a:lnTo>
                  <a:lnTo>
                    <a:pt x="589" y="95"/>
                  </a:lnTo>
                  <a:lnTo>
                    <a:pt x="598" y="97"/>
                  </a:lnTo>
                  <a:lnTo>
                    <a:pt x="606" y="99"/>
                  </a:lnTo>
                  <a:lnTo>
                    <a:pt x="613" y="101"/>
                  </a:lnTo>
                  <a:lnTo>
                    <a:pt x="620" y="102"/>
                  </a:lnTo>
                  <a:lnTo>
                    <a:pt x="626" y="105"/>
                  </a:lnTo>
                  <a:lnTo>
                    <a:pt x="630" y="106"/>
                  </a:lnTo>
                  <a:lnTo>
                    <a:pt x="634" y="108"/>
                  </a:lnTo>
                  <a:lnTo>
                    <a:pt x="638" y="109"/>
                  </a:lnTo>
                  <a:lnTo>
                    <a:pt x="647" y="113"/>
                  </a:lnTo>
                  <a:lnTo>
                    <a:pt x="655" y="119"/>
                  </a:lnTo>
                  <a:lnTo>
                    <a:pt x="661" y="125"/>
                  </a:lnTo>
                  <a:lnTo>
                    <a:pt x="666" y="132"/>
                  </a:lnTo>
                  <a:lnTo>
                    <a:pt x="670" y="139"/>
                  </a:lnTo>
                  <a:lnTo>
                    <a:pt x="673" y="146"/>
                  </a:lnTo>
                  <a:lnTo>
                    <a:pt x="676" y="154"/>
                  </a:lnTo>
                  <a:lnTo>
                    <a:pt x="676" y="162"/>
                  </a:lnTo>
                  <a:lnTo>
                    <a:pt x="675" y="171"/>
                  </a:lnTo>
                  <a:lnTo>
                    <a:pt x="673" y="179"/>
                  </a:lnTo>
                  <a:lnTo>
                    <a:pt x="670" y="187"/>
                  </a:lnTo>
                  <a:lnTo>
                    <a:pt x="666" y="196"/>
                  </a:lnTo>
                  <a:lnTo>
                    <a:pt x="661" y="203"/>
                  </a:lnTo>
                  <a:lnTo>
                    <a:pt x="654" y="210"/>
                  </a:lnTo>
                  <a:lnTo>
                    <a:pt x="645" y="215"/>
                  </a:lnTo>
                  <a:lnTo>
                    <a:pt x="637" y="220"/>
                  </a:lnTo>
                  <a:lnTo>
                    <a:pt x="633" y="221"/>
                  </a:lnTo>
                  <a:lnTo>
                    <a:pt x="627" y="222"/>
                  </a:lnTo>
                  <a:lnTo>
                    <a:pt x="621" y="224"/>
                  </a:lnTo>
                  <a:lnTo>
                    <a:pt x="617" y="225"/>
                  </a:lnTo>
                  <a:lnTo>
                    <a:pt x="612" y="225"/>
                  </a:lnTo>
                  <a:lnTo>
                    <a:pt x="606" y="227"/>
                  </a:lnTo>
                  <a:lnTo>
                    <a:pt x="600" y="227"/>
                  </a:lnTo>
                  <a:lnTo>
                    <a:pt x="595" y="227"/>
                  </a:lnTo>
                  <a:lnTo>
                    <a:pt x="588" y="227"/>
                  </a:lnTo>
                  <a:lnTo>
                    <a:pt x="581" y="227"/>
                  </a:lnTo>
                  <a:lnTo>
                    <a:pt x="574" y="225"/>
                  </a:lnTo>
                  <a:lnTo>
                    <a:pt x="568" y="225"/>
                  </a:lnTo>
                  <a:lnTo>
                    <a:pt x="561" y="224"/>
                  </a:lnTo>
                  <a:lnTo>
                    <a:pt x="556" y="222"/>
                  </a:lnTo>
                  <a:lnTo>
                    <a:pt x="550" y="221"/>
                  </a:lnTo>
                  <a:lnTo>
                    <a:pt x="544" y="220"/>
                  </a:lnTo>
                  <a:lnTo>
                    <a:pt x="535" y="214"/>
                  </a:lnTo>
                  <a:lnTo>
                    <a:pt x="528" y="207"/>
                  </a:lnTo>
                  <a:lnTo>
                    <a:pt x="519" y="199"/>
                  </a:lnTo>
                  <a:lnTo>
                    <a:pt x="514" y="190"/>
                  </a:lnTo>
                  <a:lnTo>
                    <a:pt x="508" y="180"/>
                  </a:lnTo>
                  <a:lnTo>
                    <a:pt x="504" y="171"/>
                  </a:lnTo>
                  <a:lnTo>
                    <a:pt x="502" y="160"/>
                  </a:lnTo>
                  <a:lnTo>
                    <a:pt x="501" y="148"/>
                  </a:lnTo>
                  <a:close/>
                  <a:moveTo>
                    <a:pt x="718" y="225"/>
                  </a:moveTo>
                  <a:lnTo>
                    <a:pt x="718" y="3"/>
                  </a:lnTo>
                  <a:lnTo>
                    <a:pt x="747" y="3"/>
                  </a:lnTo>
                  <a:lnTo>
                    <a:pt x="747" y="112"/>
                  </a:lnTo>
                  <a:lnTo>
                    <a:pt x="857" y="3"/>
                  </a:lnTo>
                  <a:lnTo>
                    <a:pt x="897" y="3"/>
                  </a:lnTo>
                  <a:lnTo>
                    <a:pt x="803" y="94"/>
                  </a:lnTo>
                  <a:lnTo>
                    <a:pt x="903" y="225"/>
                  </a:lnTo>
                  <a:lnTo>
                    <a:pt x="866" y="225"/>
                  </a:lnTo>
                  <a:lnTo>
                    <a:pt x="784" y="112"/>
                  </a:lnTo>
                  <a:lnTo>
                    <a:pt x="747" y="148"/>
                  </a:lnTo>
                  <a:lnTo>
                    <a:pt x="747" y="225"/>
                  </a:lnTo>
                  <a:lnTo>
                    <a:pt x="718" y="2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7" name="Freeform 19"/>
            <p:cNvSpPr>
              <a:spLocks/>
            </p:cNvSpPr>
            <p:nvPr/>
          </p:nvSpPr>
          <p:spPr bwMode="auto">
            <a:xfrm>
              <a:off x="4692" y="1072"/>
              <a:ext cx="24" cy="94"/>
            </a:xfrm>
            <a:custGeom>
              <a:avLst/>
              <a:gdLst>
                <a:gd name="T0" fmla="*/ 19 w 72"/>
                <a:gd name="T1" fmla="*/ 282 h 282"/>
                <a:gd name="T2" fmla="*/ 0 w 72"/>
                <a:gd name="T3" fmla="*/ 282 h 282"/>
                <a:gd name="T4" fmla="*/ 11 w 72"/>
                <a:gd name="T5" fmla="*/ 264 h 282"/>
                <a:gd name="T6" fmla="*/ 19 w 72"/>
                <a:gd name="T7" fmla="*/ 247 h 282"/>
                <a:gd name="T8" fmla="*/ 28 w 72"/>
                <a:gd name="T9" fmla="*/ 229 h 282"/>
                <a:gd name="T10" fmla="*/ 35 w 72"/>
                <a:gd name="T11" fmla="*/ 211 h 282"/>
                <a:gd name="T12" fmla="*/ 39 w 72"/>
                <a:gd name="T13" fmla="*/ 194 h 282"/>
                <a:gd name="T14" fmla="*/ 43 w 72"/>
                <a:gd name="T15" fmla="*/ 176 h 282"/>
                <a:gd name="T16" fmla="*/ 44 w 72"/>
                <a:gd name="T17" fmla="*/ 159 h 282"/>
                <a:gd name="T18" fmla="*/ 46 w 72"/>
                <a:gd name="T19" fmla="*/ 141 h 282"/>
                <a:gd name="T20" fmla="*/ 46 w 72"/>
                <a:gd name="T21" fmla="*/ 127 h 282"/>
                <a:gd name="T22" fmla="*/ 44 w 72"/>
                <a:gd name="T23" fmla="*/ 113 h 282"/>
                <a:gd name="T24" fmla="*/ 43 w 72"/>
                <a:gd name="T25" fmla="*/ 101 h 282"/>
                <a:gd name="T26" fmla="*/ 40 w 72"/>
                <a:gd name="T27" fmla="*/ 87 h 282"/>
                <a:gd name="T28" fmla="*/ 37 w 72"/>
                <a:gd name="T29" fmla="*/ 75 h 282"/>
                <a:gd name="T30" fmla="*/ 33 w 72"/>
                <a:gd name="T31" fmla="*/ 66 h 282"/>
                <a:gd name="T32" fmla="*/ 29 w 72"/>
                <a:gd name="T33" fmla="*/ 55 h 282"/>
                <a:gd name="T34" fmla="*/ 25 w 72"/>
                <a:gd name="T35" fmla="*/ 45 h 282"/>
                <a:gd name="T36" fmla="*/ 21 w 72"/>
                <a:gd name="T37" fmla="*/ 36 h 282"/>
                <a:gd name="T38" fmla="*/ 15 w 72"/>
                <a:gd name="T39" fmla="*/ 27 h 282"/>
                <a:gd name="T40" fmla="*/ 8 w 72"/>
                <a:gd name="T41" fmla="*/ 14 h 282"/>
                <a:gd name="T42" fmla="*/ 0 w 72"/>
                <a:gd name="T43" fmla="*/ 0 h 282"/>
                <a:gd name="T44" fmla="*/ 19 w 72"/>
                <a:gd name="T45" fmla="*/ 0 h 282"/>
                <a:gd name="T46" fmla="*/ 26 w 72"/>
                <a:gd name="T47" fmla="*/ 10 h 282"/>
                <a:gd name="T48" fmla="*/ 33 w 72"/>
                <a:gd name="T49" fmla="*/ 18 h 282"/>
                <a:gd name="T50" fmla="*/ 39 w 72"/>
                <a:gd name="T51" fmla="*/ 28 h 282"/>
                <a:gd name="T52" fmla="*/ 44 w 72"/>
                <a:gd name="T53" fmla="*/ 36 h 282"/>
                <a:gd name="T54" fmla="*/ 50 w 72"/>
                <a:gd name="T55" fmla="*/ 46 h 282"/>
                <a:gd name="T56" fmla="*/ 54 w 72"/>
                <a:gd name="T57" fmla="*/ 56 h 282"/>
                <a:gd name="T58" fmla="*/ 58 w 72"/>
                <a:gd name="T59" fmla="*/ 64 h 282"/>
                <a:gd name="T60" fmla="*/ 61 w 72"/>
                <a:gd name="T61" fmla="*/ 74 h 282"/>
                <a:gd name="T62" fmla="*/ 67 w 72"/>
                <a:gd name="T63" fmla="*/ 91 h 282"/>
                <a:gd name="T64" fmla="*/ 70 w 72"/>
                <a:gd name="T65" fmla="*/ 108 h 282"/>
                <a:gd name="T66" fmla="*/ 72 w 72"/>
                <a:gd name="T67" fmla="*/ 124 h 282"/>
                <a:gd name="T68" fmla="*/ 72 w 72"/>
                <a:gd name="T69" fmla="*/ 141 h 282"/>
                <a:gd name="T70" fmla="*/ 71 w 72"/>
                <a:gd name="T71" fmla="*/ 161 h 282"/>
                <a:gd name="T72" fmla="*/ 70 w 72"/>
                <a:gd name="T73" fmla="*/ 180 h 282"/>
                <a:gd name="T74" fmla="*/ 64 w 72"/>
                <a:gd name="T75" fmla="*/ 200 h 282"/>
                <a:gd name="T76" fmla="*/ 57 w 72"/>
                <a:gd name="T77" fmla="*/ 218 h 282"/>
                <a:gd name="T78" fmla="*/ 49 w 72"/>
                <a:gd name="T79" fmla="*/ 236 h 282"/>
                <a:gd name="T80" fmla="*/ 40 w 72"/>
                <a:gd name="T81" fmla="*/ 252 h 282"/>
                <a:gd name="T82" fmla="*/ 30 w 72"/>
                <a:gd name="T83" fmla="*/ 268 h 282"/>
                <a:gd name="T84" fmla="*/ 19 w 72"/>
                <a:gd name="T85"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282">
                  <a:moveTo>
                    <a:pt x="19" y="282"/>
                  </a:moveTo>
                  <a:lnTo>
                    <a:pt x="0" y="282"/>
                  </a:lnTo>
                  <a:lnTo>
                    <a:pt x="11" y="264"/>
                  </a:lnTo>
                  <a:lnTo>
                    <a:pt x="19" y="247"/>
                  </a:lnTo>
                  <a:lnTo>
                    <a:pt x="28" y="229"/>
                  </a:lnTo>
                  <a:lnTo>
                    <a:pt x="35" y="211"/>
                  </a:lnTo>
                  <a:lnTo>
                    <a:pt x="39" y="194"/>
                  </a:lnTo>
                  <a:lnTo>
                    <a:pt x="43" y="176"/>
                  </a:lnTo>
                  <a:lnTo>
                    <a:pt x="44" y="159"/>
                  </a:lnTo>
                  <a:lnTo>
                    <a:pt x="46" y="141"/>
                  </a:lnTo>
                  <a:lnTo>
                    <a:pt x="46" y="127"/>
                  </a:lnTo>
                  <a:lnTo>
                    <a:pt x="44" y="113"/>
                  </a:lnTo>
                  <a:lnTo>
                    <a:pt x="43" y="101"/>
                  </a:lnTo>
                  <a:lnTo>
                    <a:pt x="40" y="87"/>
                  </a:lnTo>
                  <a:lnTo>
                    <a:pt x="37" y="75"/>
                  </a:lnTo>
                  <a:lnTo>
                    <a:pt x="33" y="66"/>
                  </a:lnTo>
                  <a:lnTo>
                    <a:pt x="29" y="55"/>
                  </a:lnTo>
                  <a:lnTo>
                    <a:pt x="25" y="45"/>
                  </a:lnTo>
                  <a:lnTo>
                    <a:pt x="21" y="36"/>
                  </a:lnTo>
                  <a:lnTo>
                    <a:pt x="15" y="27"/>
                  </a:lnTo>
                  <a:lnTo>
                    <a:pt x="8" y="14"/>
                  </a:lnTo>
                  <a:lnTo>
                    <a:pt x="0" y="0"/>
                  </a:lnTo>
                  <a:lnTo>
                    <a:pt x="19" y="0"/>
                  </a:lnTo>
                  <a:lnTo>
                    <a:pt x="26" y="10"/>
                  </a:lnTo>
                  <a:lnTo>
                    <a:pt x="33" y="18"/>
                  </a:lnTo>
                  <a:lnTo>
                    <a:pt x="39" y="28"/>
                  </a:lnTo>
                  <a:lnTo>
                    <a:pt x="44" y="36"/>
                  </a:lnTo>
                  <a:lnTo>
                    <a:pt x="50" y="46"/>
                  </a:lnTo>
                  <a:lnTo>
                    <a:pt x="54" y="56"/>
                  </a:lnTo>
                  <a:lnTo>
                    <a:pt x="58" y="64"/>
                  </a:lnTo>
                  <a:lnTo>
                    <a:pt x="61" y="74"/>
                  </a:lnTo>
                  <a:lnTo>
                    <a:pt x="67" y="91"/>
                  </a:lnTo>
                  <a:lnTo>
                    <a:pt x="70" y="108"/>
                  </a:lnTo>
                  <a:lnTo>
                    <a:pt x="72" y="124"/>
                  </a:lnTo>
                  <a:lnTo>
                    <a:pt x="72" y="141"/>
                  </a:lnTo>
                  <a:lnTo>
                    <a:pt x="71" y="161"/>
                  </a:lnTo>
                  <a:lnTo>
                    <a:pt x="70" y="180"/>
                  </a:lnTo>
                  <a:lnTo>
                    <a:pt x="64" y="200"/>
                  </a:lnTo>
                  <a:lnTo>
                    <a:pt x="57" y="218"/>
                  </a:lnTo>
                  <a:lnTo>
                    <a:pt x="49" y="236"/>
                  </a:lnTo>
                  <a:lnTo>
                    <a:pt x="40" y="252"/>
                  </a:lnTo>
                  <a:lnTo>
                    <a:pt x="30" y="268"/>
                  </a:lnTo>
                  <a:lnTo>
                    <a:pt x="19" y="2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8" name="Freeform 20"/>
            <p:cNvSpPr>
              <a:spLocks noEditPoints="1"/>
            </p:cNvSpPr>
            <p:nvPr/>
          </p:nvSpPr>
          <p:spPr bwMode="auto">
            <a:xfrm>
              <a:off x="4288" y="1920"/>
              <a:ext cx="326" cy="177"/>
            </a:xfrm>
            <a:custGeom>
              <a:avLst/>
              <a:gdLst>
                <a:gd name="T0" fmla="*/ 602 w 978"/>
                <a:gd name="T1" fmla="*/ 0 h 532"/>
                <a:gd name="T2" fmla="*/ 638 w 978"/>
                <a:gd name="T3" fmla="*/ 5 h 532"/>
                <a:gd name="T4" fmla="*/ 670 w 978"/>
                <a:gd name="T5" fmla="*/ 28 h 532"/>
                <a:gd name="T6" fmla="*/ 691 w 978"/>
                <a:gd name="T7" fmla="*/ 70 h 532"/>
                <a:gd name="T8" fmla="*/ 697 w 978"/>
                <a:gd name="T9" fmla="*/ 123 h 532"/>
                <a:gd name="T10" fmla="*/ 687 w 978"/>
                <a:gd name="T11" fmla="*/ 165 h 532"/>
                <a:gd name="T12" fmla="*/ 670 w 978"/>
                <a:gd name="T13" fmla="*/ 193 h 532"/>
                <a:gd name="T14" fmla="*/ 649 w 978"/>
                <a:gd name="T15" fmla="*/ 211 h 532"/>
                <a:gd name="T16" fmla="*/ 620 w 978"/>
                <a:gd name="T17" fmla="*/ 221 h 532"/>
                <a:gd name="T18" fmla="*/ 512 w 978"/>
                <a:gd name="T19" fmla="*/ 222 h 532"/>
                <a:gd name="T20" fmla="*/ 609 w 978"/>
                <a:gd name="T21" fmla="*/ 194 h 532"/>
                <a:gd name="T22" fmla="*/ 635 w 978"/>
                <a:gd name="T23" fmla="*/ 187 h 532"/>
                <a:gd name="T24" fmla="*/ 655 w 978"/>
                <a:gd name="T25" fmla="*/ 167 h 532"/>
                <a:gd name="T26" fmla="*/ 666 w 978"/>
                <a:gd name="T27" fmla="*/ 133 h 532"/>
                <a:gd name="T28" fmla="*/ 665 w 978"/>
                <a:gd name="T29" fmla="*/ 78 h 532"/>
                <a:gd name="T30" fmla="*/ 642 w 978"/>
                <a:gd name="T31" fmla="*/ 40 h 532"/>
                <a:gd name="T32" fmla="*/ 612 w 978"/>
                <a:gd name="T33" fmla="*/ 28 h 532"/>
                <a:gd name="T34" fmla="*/ 542 w 978"/>
                <a:gd name="T35" fmla="*/ 195 h 532"/>
                <a:gd name="T36" fmla="*/ 861 w 978"/>
                <a:gd name="T37" fmla="*/ 197 h 532"/>
                <a:gd name="T38" fmla="*/ 836 w 978"/>
                <a:gd name="T39" fmla="*/ 218 h 532"/>
                <a:gd name="T40" fmla="*/ 813 w 978"/>
                <a:gd name="T41" fmla="*/ 223 h 532"/>
                <a:gd name="T42" fmla="*/ 782 w 978"/>
                <a:gd name="T43" fmla="*/ 222 h 532"/>
                <a:gd name="T44" fmla="*/ 753 w 978"/>
                <a:gd name="T45" fmla="*/ 212 h 532"/>
                <a:gd name="T46" fmla="*/ 726 w 978"/>
                <a:gd name="T47" fmla="*/ 177 h 532"/>
                <a:gd name="T48" fmla="*/ 726 w 978"/>
                <a:gd name="T49" fmla="*/ 107 h 532"/>
                <a:gd name="T50" fmla="*/ 754 w 978"/>
                <a:gd name="T51" fmla="*/ 71 h 532"/>
                <a:gd name="T52" fmla="*/ 782 w 978"/>
                <a:gd name="T53" fmla="*/ 60 h 532"/>
                <a:gd name="T54" fmla="*/ 813 w 978"/>
                <a:gd name="T55" fmla="*/ 60 h 532"/>
                <a:gd name="T56" fmla="*/ 840 w 978"/>
                <a:gd name="T57" fmla="*/ 70 h 532"/>
                <a:gd name="T58" fmla="*/ 866 w 978"/>
                <a:gd name="T59" fmla="*/ 106 h 532"/>
                <a:gd name="T60" fmla="*/ 872 w 978"/>
                <a:gd name="T61" fmla="*/ 144 h 532"/>
                <a:gd name="T62" fmla="*/ 750 w 978"/>
                <a:gd name="T63" fmla="*/ 159 h 532"/>
                <a:gd name="T64" fmla="*/ 771 w 978"/>
                <a:gd name="T65" fmla="*/ 191 h 532"/>
                <a:gd name="T66" fmla="*/ 808 w 978"/>
                <a:gd name="T67" fmla="*/ 198 h 532"/>
                <a:gd name="T68" fmla="*/ 833 w 978"/>
                <a:gd name="T69" fmla="*/ 188 h 532"/>
                <a:gd name="T70" fmla="*/ 749 w 978"/>
                <a:gd name="T71" fmla="*/ 121 h 532"/>
                <a:gd name="T72" fmla="*/ 838 w 978"/>
                <a:gd name="T73" fmla="*/ 102 h 532"/>
                <a:gd name="T74" fmla="*/ 808 w 978"/>
                <a:gd name="T75" fmla="*/ 86 h 532"/>
                <a:gd name="T76" fmla="*/ 770 w 978"/>
                <a:gd name="T77" fmla="*/ 91 h 532"/>
                <a:gd name="T78" fmla="*/ 750 w 978"/>
                <a:gd name="T79" fmla="*/ 113 h 532"/>
                <a:gd name="T80" fmla="*/ 978 w 978"/>
                <a:gd name="T81" fmla="*/ 128 h 532"/>
                <a:gd name="T82" fmla="*/ 0 w 978"/>
                <a:gd name="T83" fmla="*/ 370 h 532"/>
                <a:gd name="T84" fmla="*/ 35 w 978"/>
                <a:gd name="T85" fmla="*/ 385 h 532"/>
                <a:gd name="T86" fmla="*/ 58 w 978"/>
                <a:gd name="T87" fmla="*/ 370 h 532"/>
                <a:gd name="T88" fmla="*/ 89 w 978"/>
                <a:gd name="T89" fmla="*/ 370 h 532"/>
                <a:gd name="T90" fmla="*/ 112 w 978"/>
                <a:gd name="T91" fmla="*/ 385 h 532"/>
                <a:gd name="T92" fmla="*/ 127 w 978"/>
                <a:gd name="T93" fmla="*/ 385 h 532"/>
                <a:gd name="T94" fmla="*/ 152 w 978"/>
                <a:gd name="T95" fmla="*/ 370 h 532"/>
                <a:gd name="T96" fmla="*/ 187 w 978"/>
                <a:gd name="T97" fmla="*/ 371 h 532"/>
                <a:gd name="T98" fmla="*/ 212 w 978"/>
                <a:gd name="T99" fmla="*/ 398 h 532"/>
                <a:gd name="T100" fmla="*/ 189 w 978"/>
                <a:gd name="T101" fmla="*/ 532 h 532"/>
                <a:gd name="T102" fmla="*/ 189 w 978"/>
                <a:gd name="T103" fmla="*/ 415 h 532"/>
                <a:gd name="T104" fmla="*/ 180 w 978"/>
                <a:gd name="T105" fmla="*/ 402 h 532"/>
                <a:gd name="T106" fmla="*/ 165 w 978"/>
                <a:gd name="T107" fmla="*/ 395 h 532"/>
                <a:gd name="T108" fmla="*/ 138 w 978"/>
                <a:gd name="T109" fmla="*/ 401 h 532"/>
                <a:gd name="T110" fmla="*/ 123 w 978"/>
                <a:gd name="T111" fmla="*/ 430 h 532"/>
                <a:gd name="T112" fmla="*/ 95 w 978"/>
                <a:gd name="T113" fmla="*/ 430 h 532"/>
                <a:gd name="T114" fmla="*/ 88 w 978"/>
                <a:gd name="T115" fmla="*/ 404 h 532"/>
                <a:gd name="T116" fmla="*/ 67 w 978"/>
                <a:gd name="T117" fmla="*/ 395 h 532"/>
                <a:gd name="T118" fmla="*/ 44 w 978"/>
                <a:gd name="T119" fmla="*/ 401 h 532"/>
                <a:gd name="T120" fmla="*/ 30 w 978"/>
                <a:gd name="T121" fmla="*/ 418 h 532"/>
                <a:gd name="T122" fmla="*/ 26 w 978"/>
                <a:gd name="T123" fmla="*/ 45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8" h="532">
                  <a:moveTo>
                    <a:pt x="512" y="222"/>
                  </a:moveTo>
                  <a:lnTo>
                    <a:pt x="512" y="0"/>
                  </a:lnTo>
                  <a:lnTo>
                    <a:pt x="589" y="0"/>
                  </a:lnTo>
                  <a:lnTo>
                    <a:pt x="602" y="0"/>
                  </a:lnTo>
                  <a:lnTo>
                    <a:pt x="612" y="1"/>
                  </a:lnTo>
                  <a:lnTo>
                    <a:pt x="621" y="1"/>
                  </a:lnTo>
                  <a:lnTo>
                    <a:pt x="628" y="3"/>
                  </a:lnTo>
                  <a:lnTo>
                    <a:pt x="638" y="5"/>
                  </a:lnTo>
                  <a:lnTo>
                    <a:pt x="647" y="8"/>
                  </a:lnTo>
                  <a:lnTo>
                    <a:pt x="655" y="14"/>
                  </a:lnTo>
                  <a:lnTo>
                    <a:pt x="662" y="19"/>
                  </a:lnTo>
                  <a:lnTo>
                    <a:pt x="670" y="28"/>
                  </a:lnTo>
                  <a:lnTo>
                    <a:pt x="677" y="36"/>
                  </a:lnTo>
                  <a:lnTo>
                    <a:pt x="683" y="46"/>
                  </a:lnTo>
                  <a:lnTo>
                    <a:pt x="687" y="57"/>
                  </a:lnTo>
                  <a:lnTo>
                    <a:pt x="691" y="70"/>
                  </a:lnTo>
                  <a:lnTo>
                    <a:pt x="694" y="82"/>
                  </a:lnTo>
                  <a:lnTo>
                    <a:pt x="696" y="96"/>
                  </a:lnTo>
                  <a:lnTo>
                    <a:pt x="697" y="110"/>
                  </a:lnTo>
                  <a:lnTo>
                    <a:pt x="697" y="123"/>
                  </a:lnTo>
                  <a:lnTo>
                    <a:pt x="696" y="134"/>
                  </a:lnTo>
                  <a:lnTo>
                    <a:pt x="693" y="145"/>
                  </a:lnTo>
                  <a:lnTo>
                    <a:pt x="690" y="155"/>
                  </a:lnTo>
                  <a:lnTo>
                    <a:pt x="687" y="165"/>
                  </a:lnTo>
                  <a:lnTo>
                    <a:pt x="684" y="173"/>
                  </a:lnTo>
                  <a:lnTo>
                    <a:pt x="680" y="180"/>
                  </a:lnTo>
                  <a:lnTo>
                    <a:pt x="675" y="187"/>
                  </a:lnTo>
                  <a:lnTo>
                    <a:pt x="670" y="193"/>
                  </a:lnTo>
                  <a:lnTo>
                    <a:pt x="665" y="198"/>
                  </a:lnTo>
                  <a:lnTo>
                    <a:pt x="661" y="204"/>
                  </a:lnTo>
                  <a:lnTo>
                    <a:pt x="655" y="208"/>
                  </a:lnTo>
                  <a:lnTo>
                    <a:pt x="649" y="211"/>
                  </a:lnTo>
                  <a:lnTo>
                    <a:pt x="642" y="214"/>
                  </a:lnTo>
                  <a:lnTo>
                    <a:pt x="635" y="216"/>
                  </a:lnTo>
                  <a:lnTo>
                    <a:pt x="628" y="219"/>
                  </a:lnTo>
                  <a:lnTo>
                    <a:pt x="620" y="221"/>
                  </a:lnTo>
                  <a:lnTo>
                    <a:pt x="612" y="222"/>
                  </a:lnTo>
                  <a:lnTo>
                    <a:pt x="602" y="222"/>
                  </a:lnTo>
                  <a:lnTo>
                    <a:pt x="592" y="222"/>
                  </a:lnTo>
                  <a:lnTo>
                    <a:pt x="512" y="222"/>
                  </a:lnTo>
                  <a:close/>
                  <a:moveTo>
                    <a:pt x="542" y="195"/>
                  </a:moveTo>
                  <a:lnTo>
                    <a:pt x="589" y="195"/>
                  </a:lnTo>
                  <a:lnTo>
                    <a:pt x="600" y="195"/>
                  </a:lnTo>
                  <a:lnTo>
                    <a:pt x="609" y="194"/>
                  </a:lnTo>
                  <a:lnTo>
                    <a:pt x="617" y="193"/>
                  </a:lnTo>
                  <a:lnTo>
                    <a:pt x="624" y="191"/>
                  </a:lnTo>
                  <a:lnTo>
                    <a:pt x="630" y="190"/>
                  </a:lnTo>
                  <a:lnTo>
                    <a:pt x="635" y="187"/>
                  </a:lnTo>
                  <a:lnTo>
                    <a:pt x="641" y="184"/>
                  </a:lnTo>
                  <a:lnTo>
                    <a:pt x="645" y="180"/>
                  </a:lnTo>
                  <a:lnTo>
                    <a:pt x="651" y="174"/>
                  </a:lnTo>
                  <a:lnTo>
                    <a:pt x="655" y="167"/>
                  </a:lnTo>
                  <a:lnTo>
                    <a:pt x="659" y="160"/>
                  </a:lnTo>
                  <a:lnTo>
                    <a:pt x="662" y="152"/>
                  </a:lnTo>
                  <a:lnTo>
                    <a:pt x="663" y="142"/>
                  </a:lnTo>
                  <a:lnTo>
                    <a:pt x="666" y="133"/>
                  </a:lnTo>
                  <a:lnTo>
                    <a:pt x="668" y="121"/>
                  </a:lnTo>
                  <a:lnTo>
                    <a:pt x="668" y="110"/>
                  </a:lnTo>
                  <a:lnTo>
                    <a:pt x="666" y="93"/>
                  </a:lnTo>
                  <a:lnTo>
                    <a:pt x="665" y="78"/>
                  </a:lnTo>
                  <a:lnTo>
                    <a:pt x="661" y="65"/>
                  </a:lnTo>
                  <a:lnTo>
                    <a:pt x="655" y="56"/>
                  </a:lnTo>
                  <a:lnTo>
                    <a:pt x="649" y="47"/>
                  </a:lnTo>
                  <a:lnTo>
                    <a:pt x="642" y="40"/>
                  </a:lnTo>
                  <a:lnTo>
                    <a:pt x="635" y="35"/>
                  </a:lnTo>
                  <a:lnTo>
                    <a:pt x="627" y="31"/>
                  </a:lnTo>
                  <a:lnTo>
                    <a:pt x="620" y="29"/>
                  </a:lnTo>
                  <a:lnTo>
                    <a:pt x="612" y="28"/>
                  </a:lnTo>
                  <a:lnTo>
                    <a:pt x="602" y="26"/>
                  </a:lnTo>
                  <a:lnTo>
                    <a:pt x="589" y="26"/>
                  </a:lnTo>
                  <a:lnTo>
                    <a:pt x="542" y="26"/>
                  </a:lnTo>
                  <a:lnTo>
                    <a:pt x="542" y="195"/>
                  </a:lnTo>
                  <a:close/>
                  <a:moveTo>
                    <a:pt x="845" y="172"/>
                  </a:moveTo>
                  <a:lnTo>
                    <a:pt x="871" y="177"/>
                  </a:lnTo>
                  <a:lnTo>
                    <a:pt x="866" y="187"/>
                  </a:lnTo>
                  <a:lnTo>
                    <a:pt x="861" y="197"/>
                  </a:lnTo>
                  <a:lnTo>
                    <a:pt x="854" y="205"/>
                  </a:lnTo>
                  <a:lnTo>
                    <a:pt x="845" y="212"/>
                  </a:lnTo>
                  <a:lnTo>
                    <a:pt x="841" y="215"/>
                  </a:lnTo>
                  <a:lnTo>
                    <a:pt x="836" y="218"/>
                  </a:lnTo>
                  <a:lnTo>
                    <a:pt x="830" y="219"/>
                  </a:lnTo>
                  <a:lnTo>
                    <a:pt x="824" y="221"/>
                  </a:lnTo>
                  <a:lnTo>
                    <a:pt x="819" y="222"/>
                  </a:lnTo>
                  <a:lnTo>
                    <a:pt x="813" y="223"/>
                  </a:lnTo>
                  <a:lnTo>
                    <a:pt x="806" y="223"/>
                  </a:lnTo>
                  <a:lnTo>
                    <a:pt x="799" y="223"/>
                  </a:lnTo>
                  <a:lnTo>
                    <a:pt x="791" y="223"/>
                  </a:lnTo>
                  <a:lnTo>
                    <a:pt x="782" y="222"/>
                  </a:lnTo>
                  <a:lnTo>
                    <a:pt x="774" y="221"/>
                  </a:lnTo>
                  <a:lnTo>
                    <a:pt x="767" y="219"/>
                  </a:lnTo>
                  <a:lnTo>
                    <a:pt x="760" y="216"/>
                  </a:lnTo>
                  <a:lnTo>
                    <a:pt x="753" y="212"/>
                  </a:lnTo>
                  <a:lnTo>
                    <a:pt x="747" y="208"/>
                  </a:lnTo>
                  <a:lnTo>
                    <a:pt x="742" y="204"/>
                  </a:lnTo>
                  <a:lnTo>
                    <a:pt x="732" y="193"/>
                  </a:lnTo>
                  <a:lnTo>
                    <a:pt x="726" y="177"/>
                  </a:lnTo>
                  <a:lnTo>
                    <a:pt x="722" y="160"/>
                  </a:lnTo>
                  <a:lnTo>
                    <a:pt x="721" y="142"/>
                  </a:lnTo>
                  <a:lnTo>
                    <a:pt x="722" y="124"/>
                  </a:lnTo>
                  <a:lnTo>
                    <a:pt x="726" y="107"/>
                  </a:lnTo>
                  <a:lnTo>
                    <a:pt x="733" y="92"/>
                  </a:lnTo>
                  <a:lnTo>
                    <a:pt x="743" y="81"/>
                  </a:lnTo>
                  <a:lnTo>
                    <a:pt x="749" y="75"/>
                  </a:lnTo>
                  <a:lnTo>
                    <a:pt x="754" y="71"/>
                  </a:lnTo>
                  <a:lnTo>
                    <a:pt x="761" y="67"/>
                  </a:lnTo>
                  <a:lnTo>
                    <a:pt x="767" y="64"/>
                  </a:lnTo>
                  <a:lnTo>
                    <a:pt x="774" y="61"/>
                  </a:lnTo>
                  <a:lnTo>
                    <a:pt x="782" y="60"/>
                  </a:lnTo>
                  <a:lnTo>
                    <a:pt x="789" y="59"/>
                  </a:lnTo>
                  <a:lnTo>
                    <a:pt x="798" y="59"/>
                  </a:lnTo>
                  <a:lnTo>
                    <a:pt x="806" y="59"/>
                  </a:lnTo>
                  <a:lnTo>
                    <a:pt x="813" y="60"/>
                  </a:lnTo>
                  <a:lnTo>
                    <a:pt x="820" y="61"/>
                  </a:lnTo>
                  <a:lnTo>
                    <a:pt x="827" y="64"/>
                  </a:lnTo>
                  <a:lnTo>
                    <a:pt x="834" y="67"/>
                  </a:lnTo>
                  <a:lnTo>
                    <a:pt x="840" y="70"/>
                  </a:lnTo>
                  <a:lnTo>
                    <a:pt x="845" y="74"/>
                  </a:lnTo>
                  <a:lnTo>
                    <a:pt x="851" y="79"/>
                  </a:lnTo>
                  <a:lnTo>
                    <a:pt x="861" y="91"/>
                  </a:lnTo>
                  <a:lnTo>
                    <a:pt x="866" y="106"/>
                  </a:lnTo>
                  <a:lnTo>
                    <a:pt x="871" y="123"/>
                  </a:lnTo>
                  <a:lnTo>
                    <a:pt x="872" y="141"/>
                  </a:lnTo>
                  <a:lnTo>
                    <a:pt x="872" y="142"/>
                  </a:lnTo>
                  <a:lnTo>
                    <a:pt x="872" y="144"/>
                  </a:lnTo>
                  <a:lnTo>
                    <a:pt x="872" y="147"/>
                  </a:lnTo>
                  <a:lnTo>
                    <a:pt x="872" y="148"/>
                  </a:lnTo>
                  <a:lnTo>
                    <a:pt x="749" y="148"/>
                  </a:lnTo>
                  <a:lnTo>
                    <a:pt x="750" y="159"/>
                  </a:lnTo>
                  <a:lnTo>
                    <a:pt x="753" y="169"/>
                  </a:lnTo>
                  <a:lnTo>
                    <a:pt x="757" y="179"/>
                  </a:lnTo>
                  <a:lnTo>
                    <a:pt x="764" y="186"/>
                  </a:lnTo>
                  <a:lnTo>
                    <a:pt x="771" y="191"/>
                  </a:lnTo>
                  <a:lnTo>
                    <a:pt x="780" y="195"/>
                  </a:lnTo>
                  <a:lnTo>
                    <a:pt x="789" y="197"/>
                  </a:lnTo>
                  <a:lnTo>
                    <a:pt x="799" y="198"/>
                  </a:lnTo>
                  <a:lnTo>
                    <a:pt x="808" y="198"/>
                  </a:lnTo>
                  <a:lnTo>
                    <a:pt x="815" y="197"/>
                  </a:lnTo>
                  <a:lnTo>
                    <a:pt x="820" y="195"/>
                  </a:lnTo>
                  <a:lnTo>
                    <a:pt x="827" y="193"/>
                  </a:lnTo>
                  <a:lnTo>
                    <a:pt x="833" y="188"/>
                  </a:lnTo>
                  <a:lnTo>
                    <a:pt x="837" y="184"/>
                  </a:lnTo>
                  <a:lnTo>
                    <a:pt x="841" y="179"/>
                  </a:lnTo>
                  <a:lnTo>
                    <a:pt x="845" y="172"/>
                  </a:lnTo>
                  <a:close/>
                  <a:moveTo>
                    <a:pt x="749" y="121"/>
                  </a:moveTo>
                  <a:lnTo>
                    <a:pt x="845" y="121"/>
                  </a:lnTo>
                  <a:lnTo>
                    <a:pt x="844" y="113"/>
                  </a:lnTo>
                  <a:lnTo>
                    <a:pt x="841" y="107"/>
                  </a:lnTo>
                  <a:lnTo>
                    <a:pt x="838" y="102"/>
                  </a:lnTo>
                  <a:lnTo>
                    <a:pt x="834" y="98"/>
                  </a:lnTo>
                  <a:lnTo>
                    <a:pt x="826" y="92"/>
                  </a:lnTo>
                  <a:lnTo>
                    <a:pt x="817" y="88"/>
                  </a:lnTo>
                  <a:lnTo>
                    <a:pt x="808" y="86"/>
                  </a:lnTo>
                  <a:lnTo>
                    <a:pt x="798" y="85"/>
                  </a:lnTo>
                  <a:lnTo>
                    <a:pt x="788" y="85"/>
                  </a:lnTo>
                  <a:lnTo>
                    <a:pt x="778" y="88"/>
                  </a:lnTo>
                  <a:lnTo>
                    <a:pt x="770" y="91"/>
                  </a:lnTo>
                  <a:lnTo>
                    <a:pt x="763" y="95"/>
                  </a:lnTo>
                  <a:lnTo>
                    <a:pt x="757" y="100"/>
                  </a:lnTo>
                  <a:lnTo>
                    <a:pt x="753" y="106"/>
                  </a:lnTo>
                  <a:lnTo>
                    <a:pt x="750" y="113"/>
                  </a:lnTo>
                  <a:lnTo>
                    <a:pt x="749" y="121"/>
                  </a:lnTo>
                  <a:close/>
                  <a:moveTo>
                    <a:pt x="893" y="155"/>
                  </a:moveTo>
                  <a:lnTo>
                    <a:pt x="893" y="128"/>
                  </a:lnTo>
                  <a:lnTo>
                    <a:pt x="978" y="128"/>
                  </a:lnTo>
                  <a:lnTo>
                    <a:pt x="978" y="155"/>
                  </a:lnTo>
                  <a:lnTo>
                    <a:pt x="893" y="155"/>
                  </a:lnTo>
                  <a:close/>
                  <a:moveTo>
                    <a:pt x="0" y="532"/>
                  </a:moveTo>
                  <a:lnTo>
                    <a:pt x="0" y="370"/>
                  </a:lnTo>
                  <a:lnTo>
                    <a:pt x="26" y="370"/>
                  </a:lnTo>
                  <a:lnTo>
                    <a:pt x="26" y="397"/>
                  </a:lnTo>
                  <a:lnTo>
                    <a:pt x="30" y="391"/>
                  </a:lnTo>
                  <a:lnTo>
                    <a:pt x="35" y="385"/>
                  </a:lnTo>
                  <a:lnTo>
                    <a:pt x="40" y="380"/>
                  </a:lnTo>
                  <a:lnTo>
                    <a:pt x="46" y="376"/>
                  </a:lnTo>
                  <a:lnTo>
                    <a:pt x="53" y="373"/>
                  </a:lnTo>
                  <a:lnTo>
                    <a:pt x="58" y="370"/>
                  </a:lnTo>
                  <a:lnTo>
                    <a:pt x="65" y="369"/>
                  </a:lnTo>
                  <a:lnTo>
                    <a:pt x="74" y="369"/>
                  </a:lnTo>
                  <a:lnTo>
                    <a:pt x="82" y="369"/>
                  </a:lnTo>
                  <a:lnTo>
                    <a:pt x="89" y="370"/>
                  </a:lnTo>
                  <a:lnTo>
                    <a:pt x="96" y="373"/>
                  </a:lnTo>
                  <a:lnTo>
                    <a:pt x="102" y="376"/>
                  </a:lnTo>
                  <a:lnTo>
                    <a:pt x="107" y="380"/>
                  </a:lnTo>
                  <a:lnTo>
                    <a:pt x="112" y="385"/>
                  </a:lnTo>
                  <a:lnTo>
                    <a:pt x="114" y="392"/>
                  </a:lnTo>
                  <a:lnTo>
                    <a:pt x="117" y="399"/>
                  </a:lnTo>
                  <a:lnTo>
                    <a:pt x="123" y="392"/>
                  </a:lnTo>
                  <a:lnTo>
                    <a:pt x="127" y="385"/>
                  </a:lnTo>
                  <a:lnTo>
                    <a:pt x="133" y="380"/>
                  </a:lnTo>
                  <a:lnTo>
                    <a:pt x="140" y="376"/>
                  </a:lnTo>
                  <a:lnTo>
                    <a:pt x="145" y="373"/>
                  </a:lnTo>
                  <a:lnTo>
                    <a:pt x="152" y="370"/>
                  </a:lnTo>
                  <a:lnTo>
                    <a:pt x="159" y="369"/>
                  </a:lnTo>
                  <a:lnTo>
                    <a:pt x="166" y="369"/>
                  </a:lnTo>
                  <a:lnTo>
                    <a:pt x="177" y="370"/>
                  </a:lnTo>
                  <a:lnTo>
                    <a:pt x="187" y="371"/>
                  </a:lnTo>
                  <a:lnTo>
                    <a:pt x="196" y="376"/>
                  </a:lnTo>
                  <a:lnTo>
                    <a:pt x="203" y="381"/>
                  </a:lnTo>
                  <a:lnTo>
                    <a:pt x="208" y="388"/>
                  </a:lnTo>
                  <a:lnTo>
                    <a:pt x="212" y="398"/>
                  </a:lnTo>
                  <a:lnTo>
                    <a:pt x="214" y="409"/>
                  </a:lnTo>
                  <a:lnTo>
                    <a:pt x="215" y="422"/>
                  </a:lnTo>
                  <a:lnTo>
                    <a:pt x="215" y="532"/>
                  </a:lnTo>
                  <a:lnTo>
                    <a:pt x="189" y="532"/>
                  </a:lnTo>
                  <a:lnTo>
                    <a:pt x="189" y="433"/>
                  </a:lnTo>
                  <a:lnTo>
                    <a:pt x="189" y="426"/>
                  </a:lnTo>
                  <a:lnTo>
                    <a:pt x="189" y="419"/>
                  </a:lnTo>
                  <a:lnTo>
                    <a:pt x="189" y="415"/>
                  </a:lnTo>
                  <a:lnTo>
                    <a:pt x="187" y="411"/>
                  </a:lnTo>
                  <a:lnTo>
                    <a:pt x="184" y="408"/>
                  </a:lnTo>
                  <a:lnTo>
                    <a:pt x="183" y="405"/>
                  </a:lnTo>
                  <a:lnTo>
                    <a:pt x="180" y="402"/>
                  </a:lnTo>
                  <a:lnTo>
                    <a:pt x="177" y="399"/>
                  </a:lnTo>
                  <a:lnTo>
                    <a:pt x="173" y="398"/>
                  </a:lnTo>
                  <a:lnTo>
                    <a:pt x="169" y="397"/>
                  </a:lnTo>
                  <a:lnTo>
                    <a:pt x="165" y="395"/>
                  </a:lnTo>
                  <a:lnTo>
                    <a:pt x="161" y="395"/>
                  </a:lnTo>
                  <a:lnTo>
                    <a:pt x="152" y="395"/>
                  </a:lnTo>
                  <a:lnTo>
                    <a:pt x="145" y="398"/>
                  </a:lnTo>
                  <a:lnTo>
                    <a:pt x="138" y="401"/>
                  </a:lnTo>
                  <a:lnTo>
                    <a:pt x="133" y="406"/>
                  </a:lnTo>
                  <a:lnTo>
                    <a:pt x="128" y="412"/>
                  </a:lnTo>
                  <a:lnTo>
                    <a:pt x="124" y="420"/>
                  </a:lnTo>
                  <a:lnTo>
                    <a:pt x="123" y="430"/>
                  </a:lnTo>
                  <a:lnTo>
                    <a:pt x="121" y="441"/>
                  </a:lnTo>
                  <a:lnTo>
                    <a:pt x="121" y="532"/>
                  </a:lnTo>
                  <a:lnTo>
                    <a:pt x="95" y="532"/>
                  </a:lnTo>
                  <a:lnTo>
                    <a:pt x="95" y="430"/>
                  </a:lnTo>
                  <a:lnTo>
                    <a:pt x="95" y="422"/>
                  </a:lnTo>
                  <a:lnTo>
                    <a:pt x="93" y="415"/>
                  </a:lnTo>
                  <a:lnTo>
                    <a:pt x="91" y="409"/>
                  </a:lnTo>
                  <a:lnTo>
                    <a:pt x="88" y="404"/>
                  </a:lnTo>
                  <a:lnTo>
                    <a:pt x="84" y="399"/>
                  </a:lnTo>
                  <a:lnTo>
                    <a:pt x="79" y="397"/>
                  </a:lnTo>
                  <a:lnTo>
                    <a:pt x="74" y="395"/>
                  </a:lnTo>
                  <a:lnTo>
                    <a:pt x="67" y="395"/>
                  </a:lnTo>
                  <a:lnTo>
                    <a:pt x="61" y="395"/>
                  </a:lnTo>
                  <a:lnTo>
                    <a:pt x="56" y="397"/>
                  </a:lnTo>
                  <a:lnTo>
                    <a:pt x="50" y="398"/>
                  </a:lnTo>
                  <a:lnTo>
                    <a:pt x="44" y="401"/>
                  </a:lnTo>
                  <a:lnTo>
                    <a:pt x="40" y="404"/>
                  </a:lnTo>
                  <a:lnTo>
                    <a:pt x="36" y="408"/>
                  </a:lnTo>
                  <a:lnTo>
                    <a:pt x="33" y="412"/>
                  </a:lnTo>
                  <a:lnTo>
                    <a:pt x="30" y="418"/>
                  </a:lnTo>
                  <a:lnTo>
                    <a:pt x="29" y="425"/>
                  </a:lnTo>
                  <a:lnTo>
                    <a:pt x="28" y="432"/>
                  </a:lnTo>
                  <a:lnTo>
                    <a:pt x="26" y="441"/>
                  </a:lnTo>
                  <a:lnTo>
                    <a:pt x="26" y="451"/>
                  </a:lnTo>
                  <a:lnTo>
                    <a:pt x="26" y="532"/>
                  </a:lnTo>
                  <a:lnTo>
                    <a:pt x="0" y="5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49" name="Freeform 21"/>
            <p:cNvSpPr>
              <a:spLocks noEditPoints="1"/>
            </p:cNvSpPr>
            <p:nvPr/>
          </p:nvSpPr>
          <p:spPr bwMode="auto">
            <a:xfrm>
              <a:off x="4371" y="2023"/>
              <a:ext cx="408" cy="75"/>
            </a:xfrm>
            <a:custGeom>
              <a:avLst/>
              <a:gdLst>
                <a:gd name="T0" fmla="*/ 48 w 1224"/>
                <a:gd name="T1" fmla="*/ 63 h 224"/>
                <a:gd name="T2" fmla="*/ 111 w 1224"/>
                <a:gd name="T3" fmla="*/ 67 h 224"/>
                <a:gd name="T4" fmla="*/ 146 w 1224"/>
                <a:gd name="T5" fmla="*/ 168 h 224"/>
                <a:gd name="T6" fmla="*/ 84 w 1224"/>
                <a:gd name="T7" fmla="*/ 224 h 224"/>
                <a:gd name="T8" fmla="*/ 21 w 1224"/>
                <a:gd name="T9" fmla="*/ 204 h 224"/>
                <a:gd name="T10" fmla="*/ 41 w 1224"/>
                <a:gd name="T11" fmla="*/ 184 h 224"/>
                <a:gd name="T12" fmla="*/ 115 w 1224"/>
                <a:gd name="T13" fmla="*/ 176 h 224"/>
                <a:gd name="T14" fmla="*/ 94 w 1224"/>
                <a:gd name="T15" fmla="*/ 88 h 224"/>
                <a:gd name="T16" fmla="*/ 28 w 1224"/>
                <a:gd name="T17" fmla="*/ 129 h 224"/>
                <a:gd name="T18" fmla="*/ 254 w 1224"/>
                <a:gd name="T19" fmla="*/ 222 h 224"/>
                <a:gd name="T20" fmla="*/ 184 w 1224"/>
                <a:gd name="T21" fmla="*/ 194 h 224"/>
                <a:gd name="T22" fmla="*/ 178 w 1224"/>
                <a:gd name="T23" fmla="*/ 99 h 224"/>
                <a:gd name="T24" fmla="*/ 247 w 1224"/>
                <a:gd name="T25" fmla="*/ 59 h 224"/>
                <a:gd name="T26" fmla="*/ 311 w 1224"/>
                <a:gd name="T27" fmla="*/ 0 h 224"/>
                <a:gd name="T28" fmla="*/ 224 w 1224"/>
                <a:gd name="T29" fmla="*/ 196 h 224"/>
                <a:gd name="T30" fmla="*/ 283 w 1224"/>
                <a:gd name="T31" fmla="*/ 156 h 224"/>
                <a:gd name="T32" fmla="*/ 240 w 1224"/>
                <a:gd name="T33" fmla="*/ 85 h 224"/>
                <a:gd name="T34" fmla="*/ 457 w 1224"/>
                <a:gd name="T35" fmla="*/ 222 h 224"/>
                <a:gd name="T36" fmla="*/ 408 w 1224"/>
                <a:gd name="T37" fmla="*/ 224 h 224"/>
                <a:gd name="T38" fmla="*/ 362 w 1224"/>
                <a:gd name="T39" fmla="*/ 203 h 224"/>
                <a:gd name="T40" fmla="*/ 381 w 1224"/>
                <a:gd name="T41" fmla="*/ 60 h 224"/>
                <a:gd name="T42" fmla="*/ 394 w 1224"/>
                <a:gd name="T43" fmla="*/ 193 h 224"/>
                <a:gd name="T44" fmla="*/ 443 w 1224"/>
                <a:gd name="T45" fmla="*/ 190 h 224"/>
                <a:gd name="T46" fmla="*/ 483 w 1224"/>
                <a:gd name="T47" fmla="*/ 60 h 224"/>
                <a:gd name="T48" fmla="*/ 692 w 1224"/>
                <a:gd name="T49" fmla="*/ 210 h 224"/>
                <a:gd name="T50" fmla="*/ 618 w 1224"/>
                <a:gd name="T51" fmla="*/ 221 h 224"/>
                <a:gd name="T52" fmla="*/ 588 w 1224"/>
                <a:gd name="T53" fmla="*/ 163 h 224"/>
                <a:gd name="T54" fmla="*/ 625 w 1224"/>
                <a:gd name="T55" fmla="*/ 134 h 224"/>
                <a:gd name="T56" fmla="*/ 684 w 1224"/>
                <a:gd name="T57" fmla="*/ 126 h 224"/>
                <a:gd name="T58" fmla="*/ 696 w 1224"/>
                <a:gd name="T59" fmla="*/ 102 h 224"/>
                <a:gd name="T60" fmla="*/ 636 w 1224"/>
                <a:gd name="T61" fmla="*/ 88 h 224"/>
                <a:gd name="T62" fmla="*/ 598 w 1224"/>
                <a:gd name="T63" fmla="*/ 85 h 224"/>
                <a:gd name="T64" fmla="*/ 664 w 1224"/>
                <a:gd name="T65" fmla="*/ 59 h 224"/>
                <a:gd name="T66" fmla="*/ 720 w 1224"/>
                <a:gd name="T67" fmla="*/ 80 h 224"/>
                <a:gd name="T68" fmla="*/ 727 w 1224"/>
                <a:gd name="T69" fmla="*/ 169 h 224"/>
                <a:gd name="T70" fmla="*/ 705 w 1224"/>
                <a:gd name="T71" fmla="*/ 218 h 224"/>
                <a:gd name="T72" fmla="*/ 672 w 1224"/>
                <a:gd name="T73" fmla="*/ 154 h 224"/>
                <a:gd name="T74" fmla="*/ 622 w 1224"/>
                <a:gd name="T75" fmla="*/ 163 h 224"/>
                <a:gd name="T76" fmla="*/ 616 w 1224"/>
                <a:gd name="T77" fmla="*/ 190 h 224"/>
                <a:gd name="T78" fmla="*/ 674 w 1224"/>
                <a:gd name="T79" fmla="*/ 193 h 224"/>
                <a:gd name="T80" fmla="*/ 698 w 1224"/>
                <a:gd name="T81" fmla="*/ 148 h 224"/>
                <a:gd name="T82" fmla="*/ 789 w 1224"/>
                <a:gd name="T83" fmla="*/ 222 h 224"/>
                <a:gd name="T84" fmla="*/ 770 w 1224"/>
                <a:gd name="T85" fmla="*/ 177 h 224"/>
                <a:gd name="T86" fmla="*/ 824 w 1224"/>
                <a:gd name="T87" fmla="*/ 87 h 224"/>
                <a:gd name="T88" fmla="*/ 801 w 1224"/>
                <a:gd name="T89" fmla="*/ 196 h 224"/>
                <a:gd name="T90" fmla="*/ 824 w 1224"/>
                <a:gd name="T91" fmla="*/ 198 h 224"/>
                <a:gd name="T92" fmla="*/ 881 w 1224"/>
                <a:gd name="T93" fmla="*/ 222 h 224"/>
                <a:gd name="T94" fmla="*/ 954 w 1224"/>
                <a:gd name="T95" fmla="*/ 66 h 224"/>
                <a:gd name="T96" fmla="*/ 1017 w 1224"/>
                <a:gd name="T97" fmla="*/ 64 h 224"/>
                <a:gd name="T98" fmla="*/ 1062 w 1224"/>
                <a:gd name="T99" fmla="*/ 155 h 224"/>
                <a:gd name="T100" fmla="*/ 1007 w 1224"/>
                <a:gd name="T101" fmla="*/ 222 h 224"/>
                <a:gd name="T102" fmla="*/ 940 w 1224"/>
                <a:gd name="T103" fmla="*/ 208 h 224"/>
                <a:gd name="T104" fmla="*/ 948 w 1224"/>
                <a:gd name="T105" fmla="*/ 176 h 224"/>
                <a:gd name="T106" fmla="*/ 1021 w 1224"/>
                <a:gd name="T107" fmla="*/ 184 h 224"/>
                <a:gd name="T108" fmla="*/ 1014 w 1224"/>
                <a:gd name="T109" fmla="*/ 92 h 224"/>
                <a:gd name="T110" fmla="*/ 944 w 1224"/>
                <a:gd name="T111" fmla="*/ 116 h 224"/>
                <a:gd name="T112" fmla="*/ 1137 w 1224"/>
                <a:gd name="T113" fmla="*/ 68 h 224"/>
                <a:gd name="T114" fmla="*/ 1197 w 1224"/>
                <a:gd name="T115" fmla="*/ 63 h 224"/>
                <a:gd name="T116" fmla="*/ 1224 w 1224"/>
                <a:gd name="T117" fmla="*/ 102 h 224"/>
                <a:gd name="T118" fmla="*/ 1196 w 1224"/>
                <a:gd name="T119" fmla="*/ 106 h 224"/>
                <a:gd name="T120" fmla="*/ 1164 w 1224"/>
                <a:gd name="T121" fmla="*/ 85 h 224"/>
                <a:gd name="T122" fmla="*/ 1122 w 1224"/>
                <a:gd name="T123"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4" h="224">
                  <a:moveTo>
                    <a:pt x="0" y="141"/>
                  </a:moveTo>
                  <a:lnTo>
                    <a:pt x="2" y="120"/>
                  </a:lnTo>
                  <a:lnTo>
                    <a:pt x="7" y="103"/>
                  </a:lnTo>
                  <a:lnTo>
                    <a:pt x="14" y="88"/>
                  </a:lnTo>
                  <a:lnTo>
                    <a:pt x="25" y="75"/>
                  </a:lnTo>
                  <a:lnTo>
                    <a:pt x="31" y="71"/>
                  </a:lnTo>
                  <a:lnTo>
                    <a:pt x="35" y="68"/>
                  </a:lnTo>
                  <a:lnTo>
                    <a:pt x="41" y="66"/>
                  </a:lnTo>
                  <a:lnTo>
                    <a:pt x="48" y="63"/>
                  </a:lnTo>
                  <a:lnTo>
                    <a:pt x="53" y="61"/>
                  </a:lnTo>
                  <a:lnTo>
                    <a:pt x="60" y="60"/>
                  </a:lnTo>
                  <a:lnTo>
                    <a:pt x="67" y="59"/>
                  </a:lnTo>
                  <a:lnTo>
                    <a:pt x="74" y="59"/>
                  </a:lnTo>
                  <a:lnTo>
                    <a:pt x="83" y="59"/>
                  </a:lnTo>
                  <a:lnTo>
                    <a:pt x="90" y="60"/>
                  </a:lnTo>
                  <a:lnTo>
                    <a:pt x="97" y="61"/>
                  </a:lnTo>
                  <a:lnTo>
                    <a:pt x="104" y="64"/>
                  </a:lnTo>
                  <a:lnTo>
                    <a:pt x="111" y="67"/>
                  </a:lnTo>
                  <a:lnTo>
                    <a:pt x="116" y="70"/>
                  </a:lnTo>
                  <a:lnTo>
                    <a:pt x="122" y="74"/>
                  </a:lnTo>
                  <a:lnTo>
                    <a:pt x="128" y="80"/>
                  </a:lnTo>
                  <a:lnTo>
                    <a:pt x="137" y="91"/>
                  </a:lnTo>
                  <a:lnTo>
                    <a:pt x="143" y="105"/>
                  </a:lnTo>
                  <a:lnTo>
                    <a:pt x="147" y="122"/>
                  </a:lnTo>
                  <a:lnTo>
                    <a:pt x="149" y="140"/>
                  </a:lnTo>
                  <a:lnTo>
                    <a:pt x="149" y="155"/>
                  </a:lnTo>
                  <a:lnTo>
                    <a:pt x="146" y="168"/>
                  </a:lnTo>
                  <a:lnTo>
                    <a:pt x="143" y="179"/>
                  </a:lnTo>
                  <a:lnTo>
                    <a:pt x="139" y="189"/>
                  </a:lnTo>
                  <a:lnTo>
                    <a:pt x="135" y="197"/>
                  </a:lnTo>
                  <a:lnTo>
                    <a:pt x="128" y="204"/>
                  </a:lnTo>
                  <a:lnTo>
                    <a:pt x="121" y="210"/>
                  </a:lnTo>
                  <a:lnTo>
                    <a:pt x="112" y="215"/>
                  </a:lnTo>
                  <a:lnTo>
                    <a:pt x="104" y="219"/>
                  </a:lnTo>
                  <a:lnTo>
                    <a:pt x="94" y="222"/>
                  </a:lnTo>
                  <a:lnTo>
                    <a:pt x="84" y="224"/>
                  </a:lnTo>
                  <a:lnTo>
                    <a:pt x="74" y="224"/>
                  </a:lnTo>
                  <a:lnTo>
                    <a:pt x="66" y="224"/>
                  </a:lnTo>
                  <a:lnTo>
                    <a:pt x="59" y="222"/>
                  </a:lnTo>
                  <a:lnTo>
                    <a:pt x="51" y="221"/>
                  </a:lnTo>
                  <a:lnTo>
                    <a:pt x="44" y="219"/>
                  </a:lnTo>
                  <a:lnTo>
                    <a:pt x="38" y="217"/>
                  </a:lnTo>
                  <a:lnTo>
                    <a:pt x="31" y="212"/>
                  </a:lnTo>
                  <a:lnTo>
                    <a:pt x="27" y="208"/>
                  </a:lnTo>
                  <a:lnTo>
                    <a:pt x="21" y="204"/>
                  </a:lnTo>
                  <a:lnTo>
                    <a:pt x="11" y="193"/>
                  </a:lnTo>
                  <a:lnTo>
                    <a:pt x="6" y="177"/>
                  </a:lnTo>
                  <a:lnTo>
                    <a:pt x="2" y="161"/>
                  </a:lnTo>
                  <a:lnTo>
                    <a:pt x="0" y="141"/>
                  </a:lnTo>
                  <a:close/>
                  <a:moveTo>
                    <a:pt x="27" y="141"/>
                  </a:moveTo>
                  <a:lnTo>
                    <a:pt x="28" y="155"/>
                  </a:lnTo>
                  <a:lnTo>
                    <a:pt x="31" y="166"/>
                  </a:lnTo>
                  <a:lnTo>
                    <a:pt x="35" y="176"/>
                  </a:lnTo>
                  <a:lnTo>
                    <a:pt x="41" y="184"/>
                  </a:lnTo>
                  <a:lnTo>
                    <a:pt x="48" y="191"/>
                  </a:lnTo>
                  <a:lnTo>
                    <a:pt x="56" y="196"/>
                  </a:lnTo>
                  <a:lnTo>
                    <a:pt x="65" y="197"/>
                  </a:lnTo>
                  <a:lnTo>
                    <a:pt x="74" y="198"/>
                  </a:lnTo>
                  <a:lnTo>
                    <a:pt x="84" y="197"/>
                  </a:lnTo>
                  <a:lnTo>
                    <a:pt x="94" y="196"/>
                  </a:lnTo>
                  <a:lnTo>
                    <a:pt x="101" y="191"/>
                  </a:lnTo>
                  <a:lnTo>
                    <a:pt x="108" y="184"/>
                  </a:lnTo>
                  <a:lnTo>
                    <a:pt x="115" y="176"/>
                  </a:lnTo>
                  <a:lnTo>
                    <a:pt x="119" y="166"/>
                  </a:lnTo>
                  <a:lnTo>
                    <a:pt x="121" y="155"/>
                  </a:lnTo>
                  <a:lnTo>
                    <a:pt x="122" y="141"/>
                  </a:lnTo>
                  <a:lnTo>
                    <a:pt x="121" y="129"/>
                  </a:lnTo>
                  <a:lnTo>
                    <a:pt x="119" y="117"/>
                  </a:lnTo>
                  <a:lnTo>
                    <a:pt x="115" y="108"/>
                  </a:lnTo>
                  <a:lnTo>
                    <a:pt x="108" y="99"/>
                  </a:lnTo>
                  <a:lnTo>
                    <a:pt x="101" y="92"/>
                  </a:lnTo>
                  <a:lnTo>
                    <a:pt x="94" y="88"/>
                  </a:lnTo>
                  <a:lnTo>
                    <a:pt x="84" y="87"/>
                  </a:lnTo>
                  <a:lnTo>
                    <a:pt x="74" y="85"/>
                  </a:lnTo>
                  <a:lnTo>
                    <a:pt x="65" y="87"/>
                  </a:lnTo>
                  <a:lnTo>
                    <a:pt x="56" y="88"/>
                  </a:lnTo>
                  <a:lnTo>
                    <a:pt x="48" y="92"/>
                  </a:lnTo>
                  <a:lnTo>
                    <a:pt x="41" y="99"/>
                  </a:lnTo>
                  <a:lnTo>
                    <a:pt x="35" y="106"/>
                  </a:lnTo>
                  <a:lnTo>
                    <a:pt x="31" y="116"/>
                  </a:lnTo>
                  <a:lnTo>
                    <a:pt x="28" y="129"/>
                  </a:lnTo>
                  <a:lnTo>
                    <a:pt x="27" y="141"/>
                  </a:lnTo>
                  <a:close/>
                  <a:moveTo>
                    <a:pt x="284" y="222"/>
                  </a:moveTo>
                  <a:lnTo>
                    <a:pt x="284" y="197"/>
                  </a:lnTo>
                  <a:lnTo>
                    <a:pt x="280" y="204"/>
                  </a:lnTo>
                  <a:lnTo>
                    <a:pt x="276" y="208"/>
                  </a:lnTo>
                  <a:lnTo>
                    <a:pt x="270" y="214"/>
                  </a:lnTo>
                  <a:lnTo>
                    <a:pt x="266" y="217"/>
                  </a:lnTo>
                  <a:lnTo>
                    <a:pt x="259" y="219"/>
                  </a:lnTo>
                  <a:lnTo>
                    <a:pt x="254" y="222"/>
                  </a:lnTo>
                  <a:lnTo>
                    <a:pt x="247" y="224"/>
                  </a:lnTo>
                  <a:lnTo>
                    <a:pt x="240" y="224"/>
                  </a:lnTo>
                  <a:lnTo>
                    <a:pt x="230" y="224"/>
                  </a:lnTo>
                  <a:lnTo>
                    <a:pt x="221" y="222"/>
                  </a:lnTo>
                  <a:lnTo>
                    <a:pt x="213" y="219"/>
                  </a:lnTo>
                  <a:lnTo>
                    <a:pt x="205" y="215"/>
                  </a:lnTo>
                  <a:lnTo>
                    <a:pt x="196" y="210"/>
                  </a:lnTo>
                  <a:lnTo>
                    <a:pt x="191" y="203"/>
                  </a:lnTo>
                  <a:lnTo>
                    <a:pt x="184" y="194"/>
                  </a:lnTo>
                  <a:lnTo>
                    <a:pt x="179" y="186"/>
                  </a:lnTo>
                  <a:lnTo>
                    <a:pt x="175" y="176"/>
                  </a:lnTo>
                  <a:lnTo>
                    <a:pt x="172" y="165"/>
                  </a:lnTo>
                  <a:lnTo>
                    <a:pt x="171" y="154"/>
                  </a:lnTo>
                  <a:lnTo>
                    <a:pt x="170" y="142"/>
                  </a:lnTo>
                  <a:lnTo>
                    <a:pt x="170" y="130"/>
                  </a:lnTo>
                  <a:lnTo>
                    <a:pt x="172" y="119"/>
                  </a:lnTo>
                  <a:lnTo>
                    <a:pt x="174" y="109"/>
                  </a:lnTo>
                  <a:lnTo>
                    <a:pt x="178" y="99"/>
                  </a:lnTo>
                  <a:lnTo>
                    <a:pt x="182" y="89"/>
                  </a:lnTo>
                  <a:lnTo>
                    <a:pt x="189" y="81"/>
                  </a:lnTo>
                  <a:lnTo>
                    <a:pt x="195" y="74"/>
                  </a:lnTo>
                  <a:lnTo>
                    <a:pt x="203" y="68"/>
                  </a:lnTo>
                  <a:lnTo>
                    <a:pt x="212" y="64"/>
                  </a:lnTo>
                  <a:lnTo>
                    <a:pt x="220" y="61"/>
                  </a:lnTo>
                  <a:lnTo>
                    <a:pt x="230" y="59"/>
                  </a:lnTo>
                  <a:lnTo>
                    <a:pt x="240" y="59"/>
                  </a:lnTo>
                  <a:lnTo>
                    <a:pt x="247" y="59"/>
                  </a:lnTo>
                  <a:lnTo>
                    <a:pt x="254" y="60"/>
                  </a:lnTo>
                  <a:lnTo>
                    <a:pt x="259" y="63"/>
                  </a:lnTo>
                  <a:lnTo>
                    <a:pt x="266" y="66"/>
                  </a:lnTo>
                  <a:lnTo>
                    <a:pt x="272" y="70"/>
                  </a:lnTo>
                  <a:lnTo>
                    <a:pt x="276" y="74"/>
                  </a:lnTo>
                  <a:lnTo>
                    <a:pt x="280" y="78"/>
                  </a:lnTo>
                  <a:lnTo>
                    <a:pt x="284" y="84"/>
                  </a:lnTo>
                  <a:lnTo>
                    <a:pt x="284" y="0"/>
                  </a:lnTo>
                  <a:lnTo>
                    <a:pt x="311" y="0"/>
                  </a:lnTo>
                  <a:lnTo>
                    <a:pt x="311" y="222"/>
                  </a:lnTo>
                  <a:lnTo>
                    <a:pt x="284" y="222"/>
                  </a:lnTo>
                  <a:close/>
                  <a:moveTo>
                    <a:pt x="198" y="142"/>
                  </a:moveTo>
                  <a:lnTo>
                    <a:pt x="199" y="155"/>
                  </a:lnTo>
                  <a:lnTo>
                    <a:pt x="200" y="166"/>
                  </a:lnTo>
                  <a:lnTo>
                    <a:pt x="205" y="176"/>
                  </a:lnTo>
                  <a:lnTo>
                    <a:pt x="210" y="184"/>
                  </a:lnTo>
                  <a:lnTo>
                    <a:pt x="217" y="191"/>
                  </a:lnTo>
                  <a:lnTo>
                    <a:pt x="224" y="196"/>
                  </a:lnTo>
                  <a:lnTo>
                    <a:pt x="233" y="197"/>
                  </a:lnTo>
                  <a:lnTo>
                    <a:pt x="241" y="198"/>
                  </a:lnTo>
                  <a:lnTo>
                    <a:pt x="249" y="197"/>
                  </a:lnTo>
                  <a:lnTo>
                    <a:pt x="258" y="196"/>
                  </a:lnTo>
                  <a:lnTo>
                    <a:pt x="265" y="191"/>
                  </a:lnTo>
                  <a:lnTo>
                    <a:pt x="272" y="186"/>
                  </a:lnTo>
                  <a:lnTo>
                    <a:pt x="277" y="177"/>
                  </a:lnTo>
                  <a:lnTo>
                    <a:pt x="282" y="168"/>
                  </a:lnTo>
                  <a:lnTo>
                    <a:pt x="283" y="156"/>
                  </a:lnTo>
                  <a:lnTo>
                    <a:pt x="284" y="144"/>
                  </a:lnTo>
                  <a:lnTo>
                    <a:pt x="283" y="130"/>
                  </a:lnTo>
                  <a:lnTo>
                    <a:pt x="282" y="117"/>
                  </a:lnTo>
                  <a:lnTo>
                    <a:pt x="277" y="108"/>
                  </a:lnTo>
                  <a:lnTo>
                    <a:pt x="272" y="99"/>
                  </a:lnTo>
                  <a:lnTo>
                    <a:pt x="265" y="92"/>
                  </a:lnTo>
                  <a:lnTo>
                    <a:pt x="258" y="88"/>
                  </a:lnTo>
                  <a:lnTo>
                    <a:pt x="249" y="87"/>
                  </a:lnTo>
                  <a:lnTo>
                    <a:pt x="240" y="85"/>
                  </a:lnTo>
                  <a:lnTo>
                    <a:pt x="231" y="87"/>
                  </a:lnTo>
                  <a:lnTo>
                    <a:pt x="223" y="88"/>
                  </a:lnTo>
                  <a:lnTo>
                    <a:pt x="216" y="92"/>
                  </a:lnTo>
                  <a:lnTo>
                    <a:pt x="209" y="99"/>
                  </a:lnTo>
                  <a:lnTo>
                    <a:pt x="203" y="106"/>
                  </a:lnTo>
                  <a:lnTo>
                    <a:pt x="200" y="116"/>
                  </a:lnTo>
                  <a:lnTo>
                    <a:pt x="198" y="129"/>
                  </a:lnTo>
                  <a:lnTo>
                    <a:pt x="198" y="142"/>
                  </a:lnTo>
                  <a:close/>
                  <a:moveTo>
                    <a:pt x="457" y="222"/>
                  </a:moveTo>
                  <a:lnTo>
                    <a:pt x="457" y="196"/>
                  </a:lnTo>
                  <a:lnTo>
                    <a:pt x="453" y="203"/>
                  </a:lnTo>
                  <a:lnTo>
                    <a:pt x="447" y="208"/>
                  </a:lnTo>
                  <a:lnTo>
                    <a:pt x="441" y="212"/>
                  </a:lnTo>
                  <a:lnTo>
                    <a:pt x="436" y="217"/>
                  </a:lnTo>
                  <a:lnTo>
                    <a:pt x="429" y="219"/>
                  </a:lnTo>
                  <a:lnTo>
                    <a:pt x="423" y="222"/>
                  </a:lnTo>
                  <a:lnTo>
                    <a:pt x="415" y="224"/>
                  </a:lnTo>
                  <a:lnTo>
                    <a:pt x="408" y="224"/>
                  </a:lnTo>
                  <a:lnTo>
                    <a:pt x="401" y="224"/>
                  </a:lnTo>
                  <a:lnTo>
                    <a:pt x="394" y="222"/>
                  </a:lnTo>
                  <a:lnTo>
                    <a:pt x="388" y="221"/>
                  </a:lnTo>
                  <a:lnTo>
                    <a:pt x="383" y="219"/>
                  </a:lnTo>
                  <a:lnTo>
                    <a:pt x="377" y="217"/>
                  </a:lnTo>
                  <a:lnTo>
                    <a:pt x="371" y="214"/>
                  </a:lnTo>
                  <a:lnTo>
                    <a:pt x="367" y="210"/>
                  </a:lnTo>
                  <a:lnTo>
                    <a:pt x="364" y="207"/>
                  </a:lnTo>
                  <a:lnTo>
                    <a:pt x="362" y="203"/>
                  </a:lnTo>
                  <a:lnTo>
                    <a:pt x="359" y="197"/>
                  </a:lnTo>
                  <a:lnTo>
                    <a:pt x="357" y="191"/>
                  </a:lnTo>
                  <a:lnTo>
                    <a:pt x="356" y="186"/>
                  </a:lnTo>
                  <a:lnTo>
                    <a:pt x="356" y="182"/>
                  </a:lnTo>
                  <a:lnTo>
                    <a:pt x="356" y="175"/>
                  </a:lnTo>
                  <a:lnTo>
                    <a:pt x="355" y="169"/>
                  </a:lnTo>
                  <a:lnTo>
                    <a:pt x="355" y="161"/>
                  </a:lnTo>
                  <a:lnTo>
                    <a:pt x="355" y="60"/>
                  </a:lnTo>
                  <a:lnTo>
                    <a:pt x="381" y="60"/>
                  </a:lnTo>
                  <a:lnTo>
                    <a:pt x="381" y="148"/>
                  </a:lnTo>
                  <a:lnTo>
                    <a:pt x="381" y="158"/>
                  </a:lnTo>
                  <a:lnTo>
                    <a:pt x="383" y="166"/>
                  </a:lnTo>
                  <a:lnTo>
                    <a:pt x="383" y="172"/>
                  </a:lnTo>
                  <a:lnTo>
                    <a:pt x="383" y="176"/>
                  </a:lnTo>
                  <a:lnTo>
                    <a:pt x="384" y="182"/>
                  </a:lnTo>
                  <a:lnTo>
                    <a:pt x="387" y="186"/>
                  </a:lnTo>
                  <a:lnTo>
                    <a:pt x="390" y="190"/>
                  </a:lnTo>
                  <a:lnTo>
                    <a:pt x="394" y="193"/>
                  </a:lnTo>
                  <a:lnTo>
                    <a:pt x="398" y="196"/>
                  </a:lnTo>
                  <a:lnTo>
                    <a:pt x="404" y="197"/>
                  </a:lnTo>
                  <a:lnTo>
                    <a:pt x="409" y="198"/>
                  </a:lnTo>
                  <a:lnTo>
                    <a:pt x="415" y="198"/>
                  </a:lnTo>
                  <a:lnTo>
                    <a:pt x="420" y="198"/>
                  </a:lnTo>
                  <a:lnTo>
                    <a:pt x="426" y="197"/>
                  </a:lnTo>
                  <a:lnTo>
                    <a:pt x="432" y="196"/>
                  </a:lnTo>
                  <a:lnTo>
                    <a:pt x="437" y="193"/>
                  </a:lnTo>
                  <a:lnTo>
                    <a:pt x="443" y="190"/>
                  </a:lnTo>
                  <a:lnTo>
                    <a:pt x="447" y="186"/>
                  </a:lnTo>
                  <a:lnTo>
                    <a:pt x="450" y="182"/>
                  </a:lnTo>
                  <a:lnTo>
                    <a:pt x="453" y="176"/>
                  </a:lnTo>
                  <a:lnTo>
                    <a:pt x="454" y="170"/>
                  </a:lnTo>
                  <a:lnTo>
                    <a:pt x="455" y="162"/>
                  </a:lnTo>
                  <a:lnTo>
                    <a:pt x="457" y="155"/>
                  </a:lnTo>
                  <a:lnTo>
                    <a:pt x="457" y="145"/>
                  </a:lnTo>
                  <a:lnTo>
                    <a:pt x="457" y="60"/>
                  </a:lnTo>
                  <a:lnTo>
                    <a:pt x="483" y="60"/>
                  </a:lnTo>
                  <a:lnTo>
                    <a:pt x="483" y="222"/>
                  </a:lnTo>
                  <a:lnTo>
                    <a:pt x="457" y="222"/>
                  </a:lnTo>
                  <a:close/>
                  <a:moveTo>
                    <a:pt x="527" y="222"/>
                  </a:moveTo>
                  <a:lnTo>
                    <a:pt x="527" y="0"/>
                  </a:lnTo>
                  <a:lnTo>
                    <a:pt x="553" y="0"/>
                  </a:lnTo>
                  <a:lnTo>
                    <a:pt x="553" y="222"/>
                  </a:lnTo>
                  <a:lnTo>
                    <a:pt x="527" y="222"/>
                  </a:lnTo>
                  <a:close/>
                  <a:moveTo>
                    <a:pt x="700" y="204"/>
                  </a:moveTo>
                  <a:lnTo>
                    <a:pt x="692" y="210"/>
                  </a:lnTo>
                  <a:lnTo>
                    <a:pt x="685" y="214"/>
                  </a:lnTo>
                  <a:lnTo>
                    <a:pt x="677" y="218"/>
                  </a:lnTo>
                  <a:lnTo>
                    <a:pt x="670" y="221"/>
                  </a:lnTo>
                  <a:lnTo>
                    <a:pt x="663" y="222"/>
                  </a:lnTo>
                  <a:lnTo>
                    <a:pt x="656" y="222"/>
                  </a:lnTo>
                  <a:lnTo>
                    <a:pt x="649" y="224"/>
                  </a:lnTo>
                  <a:lnTo>
                    <a:pt x="640" y="224"/>
                  </a:lnTo>
                  <a:lnTo>
                    <a:pt x="628" y="224"/>
                  </a:lnTo>
                  <a:lnTo>
                    <a:pt x="618" y="221"/>
                  </a:lnTo>
                  <a:lnTo>
                    <a:pt x="608" y="218"/>
                  </a:lnTo>
                  <a:lnTo>
                    <a:pt x="600" y="212"/>
                  </a:lnTo>
                  <a:lnTo>
                    <a:pt x="594" y="205"/>
                  </a:lnTo>
                  <a:lnTo>
                    <a:pt x="590" y="198"/>
                  </a:lnTo>
                  <a:lnTo>
                    <a:pt x="587" y="190"/>
                  </a:lnTo>
                  <a:lnTo>
                    <a:pt x="586" y="180"/>
                  </a:lnTo>
                  <a:lnTo>
                    <a:pt x="586" y="175"/>
                  </a:lnTo>
                  <a:lnTo>
                    <a:pt x="587" y="169"/>
                  </a:lnTo>
                  <a:lnTo>
                    <a:pt x="588" y="163"/>
                  </a:lnTo>
                  <a:lnTo>
                    <a:pt x="591" y="159"/>
                  </a:lnTo>
                  <a:lnTo>
                    <a:pt x="594" y="154"/>
                  </a:lnTo>
                  <a:lnTo>
                    <a:pt x="597" y="149"/>
                  </a:lnTo>
                  <a:lnTo>
                    <a:pt x="601" y="147"/>
                  </a:lnTo>
                  <a:lnTo>
                    <a:pt x="605" y="144"/>
                  </a:lnTo>
                  <a:lnTo>
                    <a:pt x="609" y="141"/>
                  </a:lnTo>
                  <a:lnTo>
                    <a:pt x="615" y="138"/>
                  </a:lnTo>
                  <a:lnTo>
                    <a:pt x="619" y="137"/>
                  </a:lnTo>
                  <a:lnTo>
                    <a:pt x="625" y="134"/>
                  </a:lnTo>
                  <a:lnTo>
                    <a:pt x="629" y="133"/>
                  </a:lnTo>
                  <a:lnTo>
                    <a:pt x="635" y="131"/>
                  </a:lnTo>
                  <a:lnTo>
                    <a:pt x="642" y="131"/>
                  </a:lnTo>
                  <a:lnTo>
                    <a:pt x="649" y="130"/>
                  </a:lnTo>
                  <a:lnTo>
                    <a:pt x="657" y="130"/>
                  </a:lnTo>
                  <a:lnTo>
                    <a:pt x="664" y="129"/>
                  </a:lnTo>
                  <a:lnTo>
                    <a:pt x="671" y="127"/>
                  </a:lnTo>
                  <a:lnTo>
                    <a:pt x="678" y="126"/>
                  </a:lnTo>
                  <a:lnTo>
                    <a:pt x="684" y="126"/>
                  </a:lnTo>
                  <a:lnTo>
                    <a:pt x="688" y="124"/>
                  </a:lnTo>
                  <a:lnTo>
                    <a:pt x="693" y="123"/>
                  </a:lnTo>
                  <a:lnTo>
                    <a:pt x="698" y="122"/>
                  </a:lnTo>
                  <a:lnTo>
                    <a:pt x="698" y="119"/>
                  </a:lnTo>
                  <a:lnTo>
                    <a:pt x="698" y="117"/>
                  </a:lnTo>
                  <a:lnTo>
                    <a:pt x="698" y="116"/>
                  </a:lnTo>
                  <a:lnTo>
                    <a:pt x="698" y="115"/>
                  </a:lnTo>
                  <a:lnTo>
                    <a:pt x="698" y="108"/>
                  </a:lnTo>
                  <a:lnTo>
                    <a:pt x="696" y="102"/>
                  </a:lnTo>
                  <a:lnTo>
                    <a:pt x="693" y="98"/>
                  </a:lnTo>
                  <a:lnTo>
                    <a:pt x="689" y="94"/>
                  </a:lnTo>
                  <a:lnTo>
                    <a:pt x="684" y="89"/>
                  </a:lnTo>
                  <a:lnTo>
                    <a:pt x="677" y="87"/>
                  </a:lnTo>
                  <a:lnTo>
                    <a:pt x="668" y="85"/>
                  </a:lnTo>
                  <a:lnTo>
                    <a:pt x="658" y="85"/>
                  </a:lnTo>
                  <a:lnTo>
                    <a:pt x="650" y="85"/>
                  </a:lnTo>
                  <a:lnTo>
                    <a:pt x="643" y="87"/>
                  </a:lnTo>
                  <a:lnTo>
                    <a:pt x="636" y="88"/>
                  </a:lnTo>
                  <a:lnTo>
                    <a:pt x="630" y="91"/>
                  </a:lnTo>
                  <a:lnTo>
                    <a:pt x="626" y="95"/>
                  </a:lnTo>
                  <a:lnTo>
                    <a:pt x="623" y="99"/>
                  </a:lnTo>
                  <a:lnTo>
                    <a:pt x="621" y="105"/>
                  </a:lnTo>
                  <a:lnTo>
                    <a:pt x="618" y="112"/>
                  </a:lnTo>
                  <a:lnTo>
                    <a:pt x="591" y="106"/>
                  </a:lnTo>
                  <a:lnTo>
                    <a:pt x="593" y="98"/>
                  </a:lnTo>
                  <a:lnTo>
                    <a:pt x="595" y="91"/>
                  </a:lnTo>
                  <a:lnTo>
                    <a:pt x="598" y="85"/>
                  </a:lnTo>
                  <a:lnTo>
                    <a:pt x="602" y="80"/>
                  </a:lnTo>
                  <a:lnTo>
                    <a:pt x="607" y="74"/>
                  </a:lnTo>
                  <a:lnTo>
                    <a:pt x="614" y="70"/>
                  </a:lnTo>
                  <a:lnTo>
                    <a:pt x="619" y="67"/>
                  </a:lnTo>
                  <a:lnTo>
                    <a:pt x="628" y="64"/>
                  </a:lnTo>
                  <a:lnTo>
                    <a:pt x="636" y="61"/>
                  </a:lnTo>
                  <a:lnTo>
                    <a:pt x="644" y="60"/>
                  </a:lnTo>
                  <a:lnTo>
                    <a:pt x="654" y="59"/>
                  </a:lnTo>
                  <a:lnTo>
                    <a:pt x="664" y="59"/>
                  </a:lnTo>
                  <a:lnTo>
                    <a:pt x="674" y="59"/>
                  </a:lnTo>
                  <a:lnTo>
                    <a:pt x="684" y="60"/>
                  </a:lnTo>
                  <a:lnTo>
                    <a:pt x="691" y="61"/>
                  </a:lnTo>
                  <a:lnTo>
                    <a:pt x="698" y="63"/>
                  </a:lnTo>
                  <a:lnTo>
                    <a:pt x="703" y="66"/>
                  </a:lnTo>
                  <a:lnTo>
                    <a:pt x="709" y="68"/>
                  </a:lnTo>
                  <a:lnTo>
                    <a:pt x="713" y="71"/>
                  </a:lnTo>
                  <a:lnTo>
                    <a:pt x="717" y="75"/>
                  </a:lnTo>
                  <a:lnTo>
                    <a:pt x="720" y="80"/>
                  </a:lnTo>
                  <a:lnTo>
                    <a:pt x="721" y="84"/>
                  </a:lnTo>
                  <a:lnTo>
                    <a:pt x="724" y="88"/>
                  </a:lnTo>
                  <a:lnTo>
                    <a:pt x="726" y="94"/>
                  </a:lnTo>
                  <a:lnTo>
                    <a:pt x="726" y="98"/>
                  </a:lnTo>
                  <a:lnTo>
                    <a:pt x="727" y="103"/>
                  </a:lnTo>
                  <a:lnTo>
                    <a:pt x="727" y="110"/>
                  </a:lnTo>
                  <a:lnTo>
                    <a:pt x="727" y="117"/>
                  </a:lnTo>
                  <a:lnTo>
                    <a:pt x="727" y="152"/>
                  </a:lnTo>
                  <a:lnTo>
                    <a:pt x="727" y="169"/>
                  </a:lnTo>
                  <a:lnTo>
                    <a:pt x="727" y="182"/>
                  </a:lnTo>
                  <a:lnTo>
                    <a:pt x="727" y="193"/>
                  </a:lnTo>
                  <a:lnTo>
                    <a:pt x="728" y="200"/>
                  </a:lnTo>
                  <a:lnTo>
                    <a:pt x="728" y="205"/>
                  </a:lnTo>
                  <a:lnTo>
                    <a:pt x="730" y="211"/>
                  </a:lnTo>
                  <a:lnTo>
                    <a:pt x="733" y="217"/>
                  </a:lnTo>
                  <a:lnTo>
                    <a:pt x="734" y="222"/>
                  </a:lnTo>
                  <a:lnTo>
                    <a:pt x="707" y="222"/>
                  </a:lnTo>
                  <a:lnTo>
                    <a:pt x="705" y="218"/>
                  </a:lnTo>
                  <a:lnTo>
                    <a:pt x="702" y="214"/>
                  </a:lnTo>
                  <a:lnTo>
                    <a:pt x="700" y="210"/>
                  </a:lnTo>
                  <a:lnTo>
                    <a:pt x="700" y="204"/>
                  </a:lnTo>
                  <a:close/>
                  <a:moveTo>
                    <a:pt x="698" y="148"/>
                  </a:moveTo>
                  <a:lnTo>
                    <a:pt x="693" y="149"/>
                  </a:lnTo>
                  <a:lnTo>
                    <a:pt x="689" y="149"/>
                  </a:lnTo>
                  <a:lnTo>
                    <a:pt x="684" y="151"/>
                  </a:lnTo>
                  <a:lnTo>
                    <a:pt x="679" y="152"/>
                  </a:lnTo>
                  <a:lnTo>
                    <a:pt x="672" y="154"/>
                  </a:lnTo>
                  <a:lnTo>
                    <a:pt x="667" y="154"/>
                  </a:lnTo>
                  <a:lnTo>
                    <a:pt x="658" y="155"/>
                  </a:lnTo>
                  <a:lnTo>
                    <a:pt x="651" y="156"/>
                  </a:lnTo>
                  <a:lnTo>
                    <a:pt x="643" y="158"/>
                  </a:lnTo>
                  <a:lnTo>
                    <a:pt x="637" y="158"/>
                  </a:lnTo>
                  <a:lnTo>
                    <a:pt x="632" y="159"/>
                  </a:lnTo>
                  <a:lnTo>
                    <a:pt x="628" y="161"/>
                  </a:lnTo>
                  <a:lnTo>
                    <a:pt x="625" y="162"/>
                  </a:lnTo>
                  <a:lnTo>
                    <a:pt x="622" y="163"/>
                  </a:lnTo>
                  <a:lnTo>
                    <a:pt x="619" y="166"/>
                  </a:lnTo>
                  <a:lnTo>
                    <a:pt x="616" y="168"/>
                  </a:lnTo>
                  <a:lnTo>
                    <a:pt x="615" y="170"/>
                  </a:lnTo>
                  <a:lnTo>
                    <a:pt x="614" y="173"/>
                  </a:lnTo>
                  <a:lnTo>
                    <a:pt x="612" y="176"/>
                  </a:lnTo>
                  <a:lnTo>
                    <a:pt x="612" y="179"/>
                  </a:lnTo>
                  <a:lnTo>
                    <a:pt x="612" y="183"/>
                  </a:lnTo>
                  <a:lnTo>
                    <a:pt x="615" y="186"/>
                  </a:lnTo>
                  <a:lnTo>
                    <a:pt x="616" y="190"/>
                  </a:lnTo>
                  <a:lnTo>
                    <a:pt x="621" y="193"/>
                  </a:lnTo>
                  <a:lnTo>
                    <a:pt x="625" y="196"/>
                  </a:lnTo>
                  <a:lnTo>
                    <a:pt x="632" y="197"/>
                  </a:lnTo>
                  <a:lnTo>
                    <a:pt x="637" y="198"/>
                  </a:lnTo>
                  <a:lnTo>
                    <a:pt x="646" y="198"/>
                  </a:lnTo>
                  <a:lnTo>
                    <a:pt x="654" y="198"/>
                  </a:lnTo>
                  <a:lnTo>
                    <a:pt x="661" y="197"/>
                  </a:lnTo>
                  <a:lnTo>
                    <a:pt x="668" y="196"/>
                  </a:lnTo>
                  <a:lnTo>
                    <a:pt x="674" y="193"/>
                  </a:lnTo>
                  <a:lnTo>
                    <a:pt x="679" y="190"/>
                  </a:lnTo>
                  <a:lnTo>
                    <a:pt x="685" y="186"/>
                  </a:lnTo>
                  <a:lnTo>
                    <a:pt x="689" y="182"/>
                  </a:lnTo>
                  <a:lnTo>
                    <a:pt x="693" y="176"/>
                  </a:lnTo>
                  <a:lnTo>
                    <a:pt x="695" y="172"/>
                  </a:lnTo>
                  <a:lnTo>
                    <a:pt x="696" y="168"/>
                  </a:lnTo>
                  <a:lnTo>
                    <a:pt x="698" y="162"/>
                  </a:lnTo>
                  <a:lnTo>
                    <a:pt x="698" y="155"/>
                  </a:lnTo>
                  <a:lnTo>
                    <a:pt x="698" y="148"/>
                  </a:lnTo>
                  <a:close/>
                  <a:moveTo>
                    <a:pt x="824" y="198"/>
                  </a:moveTo>
                  <a:lnTo>
                    <a:pt x="828" y="222"/>
                  </a:lnTo>
                  <a:lnTo>
                    <a:pt x="822" y="224"/>
                  </a:lnTo>
                  <a:lnTo>
                    <a:pt x="818" y="224"/>
                  </a:lnTo>
                  <a:lnTo>
                    <a:pt x="812" y="224"/>
                  </a:lnTo>
                  <a:lnTo>
                    <a:pt x="808" y="224"/>
                  </a:lnTo>
                  <a:lnTo>
                    <a:pt x="801" y="224"/>
                  </a:lnTo>
                  <a:lnTo>
                    <a:pt x="794" y="222"/>
                  </a:lnTo>
                  <a:lnTo>
                    <a:pt x="789" y="222"/>
                  </a:lnTo>
                  <a:lnTo>
                    <a:pt x="784" y="221"/>
                  </a:lnTo>
                  <a:lnTo>
                    <a:pt x="780" y="218"/>
                  </a:lnTo>
                  <a:lnTo>
                    <a:pt x="777" y="215"/>
                  </a:lnTo>
                  <a:lnTo>
                    <a:pt x="776" y="212"/>
                  </a:lnTo>
                  <a:lnTo>
                    <a:pt x="773" y="208"/>
                  </a:lnTo>
                  <a:lnTo>
                    <a:pt x="772" y="204"/>
                  </a:lnTo>
                  <a:lnTo>
                    <a:pt x="772" y="197"/>
                  </a:lnTo>
                  <a:lnTo>
                    <a:pt x="770" y="189"/>
                  </a:lnTo>
                  <a:lnTo>
                    <a:pt x="770" y="177"/>
                  </a:lnTo>
                  <a:lnTo>
                    <a:pt x="770" y="87"/>
                  </a:lnTo>
                  <a:lnTo>
                    <a:pt x="751" y="87"/>
                  </a:lnTo>
                  <a:lnTo>
                    <a:pt x="751" y="60"/>
                  </a:lnTo>
                  <a:lnTo>
                    <a:pt x="770" y="60"/>
                  </a:lnTo>
                  <a:lnTo>
                    <a:pt x="770" y="21"/>
                  </a:lnTo>
                  <a:lnTo>
                    <a:pt x="797" y="4"/>
                  </a:lnTo>
                  <a:lnTo>
                    <a:pt x="797" y="60"/>
                  </a:lnTo>
                  <a:lnTo>
                    <a:pt x="824" y="60"/>
                  </a:lnTo>
                  <a:lnTo>
                    <a:pt x="824" y="87"/>
                  </a:lnTo>
                  <a:lnTo>
                    <a:pt x="797" y="87"/>
                  </a:lnTo>
                  <a:lnTo>
                    <a:pt x="797" y="177"/>
                  </a:lnTo>
                  <a:lnTo>
                    <a:pt x="797" y="183"/>
                  </a:lnTo>
                  <a:lnTo>
                    <a:pt x="797" y="186"/>
                  </a:lnTo>
                  <a:lnTo>
                    <a:pt x="797" y="190"/>
                  </a:lnTo>
                  <a:lnTo>
                    <a:pt x="798" y="191"/>
                  </a:lnTo>
                  <a:lnTo>
                    <a:pt x="800" y="193"/>
                  </a:lnTo>
                  <a:lnTo>
                    <a:pt x="801" y="194"/>
                  </a:lnTo>
                  <a:lnTo>
                    <a:pt x="801" y="196"/>
                  </a:lnTo>
                  <a:lnTo>
                    <a:pt x="803" y="197"/>
                  </a:lnTo>
                  <a:lnTo>
                    <a:pt x="805" y="198"/>
                  </a:lnTo>
                  <a:lnTo>
                    <a:pt x="807" y="198"/>
                  </a:lnTo>
                  <a:lnTo>
                    <a:pt x="810" y="198"/>
                  </a:lnTo>
                  <a:lnTo>
                    <a:pt x="812" y="198"/>
                  </a:lnTo>
                  <a:lnTo>
                    <a:pt x="815" y="198"/>
                  </a:lnTo>
                  <a:lnTo>
                    <a:pt x="818" y="198"/>
                  </a:lnTo>
                  <a:lnTo>
                    <a:pt x="821" y="198"/>
                  </a:lnTo>
                  <a:lnTo>
                    <a:pt x="824" y="198"/>
                  </a:lnTo>
                  <a:close/>
                  <a:moveTo>
                    <a:pt x="854" y="27"/>
                  </a:moveTo>
                  <a:lnTo>
                    <a:pt x="854" y="0"/>
                  </a:lnTo>
                  <a:lnTo>
                    <a:pt x="881" y="0"/>
                  </a:lnTo>
                  <a:lnTo>
                    <a:pt x="881" y="27"/>
                  </a:lnTo>
                  <a:lnTo>
                    <a:pt x="854" y="27"/>
                  </a:lnTo>
                  <a:close/>
                  <a:moveTo>
                    <a:pt x="854" y="222"/>
                  </a:moveTo>
                  <a:lnTo>
                    <a:pt x="854" y="60"/>
                  </a:lnTo>
                  <a:lnTo>
                    <a:pt x="881" y="60"/>
                  </a:lnTo>
                  <a:lnTo>
                    <a:pt x="881" y="222"/>
                  </a:lnTo>
                  <a:lnTo>
                    <a:pt x="854" y="222"/>
                  </a:lnTo>
                  <a:close/>
                  <a:moveTo>
                    <a:pt x="913" y="141"/>
                  </a:moveTo>
                  <a:lnTo>
                    <a:pt x="915" y="120"/>
                  </a:lnTo>
                  <a:lnTo>
                    <a:pt x="920" y="103"/>
                  </a:lnTo>
                  <a:lnTo>
                    <a:pt x="927" y="88"/>
                  </a:lnTo>
                  <a:lnTo>
                    <a:pt x="938" y="75"/>
                  </a:lnTo>
                  <a:lnTo>
                    <a:pt x="944" y="71"/>
                  </a:lnTo>
                  <a:lnTo>
                    <a:pt x="948" y="68"/>
                  </a:lnTo>
                  <a:lnTo>
                    <a:pt x="954" y="66"/>
                  </a:lnTo>
                  <a:lnTo>
                    <a:pt x="961" y="63"/>
                  </a:lnTo>
                  <a:lnTo>
                    <a:pt x="966" y="61"/>
                  </a:lnTo>
                  <a:lnTo>
                    <a:pt x="973" y="60"/>
                  </a:lnTo>
                  <a:lnTo>
                    <a:pt x="980" y="59"/>
                  </a:lnTo>
                  <a:lnTo>
                    <a:pt x="987" y="59"/>
                  </a:lnTo>
                  <a:lnTo>
                    <a:pt x="996" y="59"/>
                  </a:lnTo>
                  <a:lnTo>
                    <a:pt x="1003" y="60"/>
                  </a:lnTo>
                  <a:lnTo>
                    <a:pt x="1010" y="61"/>
                  </a:lnTo>
                  <a:lnTo>
                    <a:pt x="1017" y="64"/>
                  </a:lnTo>
                  <a:lnTo>
                    <a:pt x="1024" y="67"/>
                  </a:lnTo>
                  <a:lnTo>
                    <a:pt x="1029" y="70"/>
                  </a:lnTo>
                  <a:lnTo>
                    <a:pt x="1035" y="74"/>
                  </a:lnTo>
                  <a:lnTo>
                    <a:pt x="1041" y="80"/>
                  </a:lnTo>
                  <a:lnTo>
                    <a:pt x="1050" y="91"/>
                  </a:lnTo>
                  <a:lnTo>
                    <a:pt x="1056" y="105"/>
                  </a:lnTo>
                  <a:lnTo>
                    <a:pt x="1060" y="122"/>
                  </a:lnTo>
                  <a:lnTo>
                    <a:pt x="1062" y="140"/>
                  </a:lnTo>
                  <a:lnTo>
                    <a:pt x="1062" y="155"/>
                  </a:lnTo>
                  <a:lnTo>
                    <a:pt x="1059" y="168"/>
                  </a:lnTo>
                  <a:lnTo>
                    <a:pt x="1056" y="179"/>
                  </a:lnTo>
                  <a:lnTo>
                    <a:pt x="1052" y="189"/>
                  </a:lnTo>
                  <a:lnTo>
                    <a:pt x="1048" y="197"/>
                  </a:lnTo>
                  <a:lnTo>
                    <a:pt x="1041" y="204"/>
                  </a:lnTo>
                  <a:lnTo>
                    <a:pt x="1034" y="210"/>
                  </a:lnTo>
                  <a:lnTo>
                    <a:pt x="1025" y="215"/>
                  </a:lnTo>
                  <a:lnTo>
                    <a:pt x="1017" y="219"/>
                  </a:lnTo>
                  <a:lnTo>
                    <a:pt x="1007" y="222"/>
                  </a:lnTo>
                  <a:lnTo>
                    <a:pt x="997" y="224"/>
                  </a:lnTo>
                  <a:lnTo>
                    <a:pt x="987" y="224"/>
                  </a:lnTo>
                  <a:lnTo>
                    <a:pt x="979" y="224"/>
                  </a:lnTo>
                  <a:lnTo>
                    <a:pt x="972" y="222"/>
                  </a:lnTo>
                  <a:lnTo>
                    <a:pt x="964" y="221"/>
                  </a:lnTo>
                  <a:lnTo>
                    <a:pt x="957" y="219"/>
                  </a:lnTo>
                  <a:lnTo>
                    <a:pt x="951" y="217"/>
                  </a:lnTo>
                  <a:lnTo>
                    <a:pt x="944" y="212"/>
                  </a:lnTo>
                  <a:lnTo>
                    <a:pt x="940" y="208"/>
                  </a:lnTo>
                  <a:lnTo>
                    <a:pt x="934" y="204"/>
                  </a:lnTo>
                  <a:lnTo>
                    <a:pt x="924" y="193"/>
                  </a:lnTo>
                  <a:lnTo>
                    <a:pt x="919" y="177"/>
                  </a:lnTo>
                  <a:lnTo>
                    <a:pt x="915" y="161"/>
                  </a:lnTo>
                  <a:lnTo>
                    <a:pt x="913" y="141"/>
                  </a:lnTo>
                  <a:close/>
                  <a:moveTo>
                    <a:pt x="940" y="141"/>
                  </a:moveTo>
                  <a:lnTo>
                    <a:pt x="941" y="155"/>
                  </a:lnTo>
                  <a:lnTo>
                    <a:pt x="944" y="166"/>
                  </a:lnTo>
                  <a:lnTo>
                    <a:pt x="948" y="176"/>
                  </a:lnTo>
                  <a:lnTo>
                    <a:pt x="954" y="184"/>
                  </a:lnTo>
                  <a:lnTo>
                    <a:pt x="961" y="191"/>
                  </a:lnTo>
                  <a:lnTo>
                    <a:pt x="969" y="196"/>
                  </a:lnTo>
                  <a:lnTo>
                    <a:pt x="978" y="197"/>
                  </a:lnTo>
                  <a:lnTo>
                    <a:pt x="987" y="198"/>
                  </a:lnTo>
                  <a:lnTo>
                    <a:pt x="997" y="197"/>
                  </a:lnTo>
                  <a:lnTo>
                    <a:pt x="1007" y="196"/>
                  </a:lnTo>
                  <a:lnTo>
                    <a:pt x="1014" y="191"/>
                  </a:lnTo>
                  <a:lnTo>
                    <a:pt x="1021" y="184"/>
                  </a:lnTo>
                  <a:lnTo>
                    <a:pt x="1028" y="176"/>
                  </a:lnTo>
                  <a:lnTo>
                    <a:pt x="1032" y="166"/>
                  </a:lnTo>
                  <a:lnTo>
                    <a:pt x="1034" y="155"/>
                  </a:lnTo>
                  <a:lnTo>
                    <a:pt x="1035" y="141"/>
                  </a:lnTo>
                  <a:lnTo>
                    <a:pt x="1034" y="129"/>
                  </a:lnTo>
                  <a:lnTo>
                    <a:pt x="1032" y="117"/>
                  </a:lnTo>
                  <a:lnTo>
                    <a:pt x="1028" y="108"/>
                  </a:lnTo>
                  <a:lnTo>
                    <a:pt x="1021" y="99"/>
                  </a:lnTo>
                  <a:lnTo>
                    <a:pt x="1014" y="92"/>
                  </a:lnTo>
                  <a:lnTo>
                    <a:pt x="1007" y="88"/>
                  </a:lnTo>
                  <a:lnTo>
                    <a:pt x="997" y="87"/>
                  </a:lnTo>
                  <a:lnTo>
                    <a:pt x="987" y="85"/>
                  </a:lnTo>
                  <a:lnTo>
                    <a:pt x="978" y="87"/>
                  </a:lnTo>
                  <a:lnTo>
                    <a:pt x="969" y="88"/>
                  </a:lnTo>
                  <a:lnTo>
                    <a:pt x="961" y="92"/>
                  </a:lnTo>
                  <a:lnTo>
                    <a:pt x="954" y="99"/>
                  </a:lnTo>
                  <a:lnTo>
                    <a:pt x="948" y="106"/>
                  </a:lnTo>
                  <a:lnTo>
                    <a:pt x="944" y="116"/>
                  </a:lnTo>
                  <a:lnTo>
                    <a:pt x="941" y="129"/>
                  </a:lnTo>
                  <a:lnTo>
                    <a:pt x="940" y="141"/>
                  </a:lnTo>
                  <a:close/>
                  <a:moveTo>
                    <a:pt x="1095" y="222"/>
                  </a:moveTo>
                  <a:lnTo>
                    <a:pt x="1095" y="60"/>
                  </a:lnTo>
                  <a:lnTo>
                    <a:pt x="1122" y="60"/>
                  </a:lnTo>
                  <a:lnTo>
                    <a:pt x="1122" y="84"/>
                  </a:lnTo>
                  <a:lnTo>
                    <a:pt x="1126" y="78"/>
                  </a:lnTo>
                  <a:lnTo>
                    <a:pt x="1132" y="73"/>
                  </a:lnTo>
                  <a:lnTo>
                    <a:pt x="1137" y="68"/>
                  </a:lnTo>
                  <a:lnTo>
                    <a:pt x="1143" y="64"/>
                  </a:lnTo>
                  <a:lnTo>
                    <a:pt x="1148" y="63"/>
                  </a:lnTo>
                  <a:lnTo>
                    <a:pt x="1155" y="60"/>
                  </a:lnTo>
                  <a:lnTo>
                    <a:pt x="1164" y="59"/>
                  </a:lnTo>
                  <a:lnTo>
                    <a:pt x="1171" y="59"/>
                  </a:lnTo>
                  <a:lnTo>
                    <a:pt x="1178" y="59"/>
                  </a:lnTo>
                  <a:lnTo>
                    <a:pt x="1185" y="60"/>
                  </a:lnTo>
                  <a:lnTo>
                    <a:pt x="1190" y="61"/>
                  </a:lnTo>
                  <a:lnTo>
                    <a:pt x="1197" y="63"/>
                  </a:lnTo>
                  <a:lnTo>
                    <a:pt x="1203" y="66"/>
                  </a:lnTo>
                  <a:lnTo>
                    <a:pt x="1207" y="70"/>
                  </a:lnTo>
                  <a:lnTo>
                    <a:pt x="1211" y="73"/>
                  </a:lnTo>
                  <a:lnTo>
                    <a:pt x="1214" y="77"/>
                  </a:lnTo>
                  <a:lnTo>
                    <a:pt x="1217" y="81"/>
                  </a:lnTo>
                  <a:lnTo>
                    <a:pt x="1220" y="87"/>
                  </a:lnTo>
                  <a:lnTo>
                    <a:pt x="1221" y="92"/>
                  </a:lnTo>
                  <a:lnTo>
                    <a:pt x="1223" y="98"/>
                  </a:lnTo>
                  <a:lnTo>
                    <a:pt x="1224" y="102"/>
                  </a:lnTo>
                  <a:lnTo>
                    <a:pt x="1224" y="108"/>
                  </a:lnTo>
                  <a:lnTo>
                    <a:pt x="1224" y="116"/>
                  </a:lnTo>
                  <a:lnTo>
                    <a:pt x="1224" y="124"/>
                  </a:lnTo>
                  <a:lnTo>
                    <a:pt x="1224" y="222"/>
                  </a:lnTo>
                  <a:lnTo>
                    <a:pt x="1197" y="222"/>
                  </a:lnTo>
                  <a:lnTo>
                    <a:pt x="1197" y="127"/>
                  </a:lnTo>
                  <a:lnTo>
                    <a:pt x="1197" y="119"/>
                  </a:lnTo>
                  <a:lnTo>
                    <a:pt x="1196" y="112"/>
                  </a:lnTo>
                  <a:lnTo>
                    <a:pt x="1196" y="106"/>
                  </a:lnTo>
                  <a:lnTo>
                    <a:pt x="1195" y="102"/>
                  </a:lnTo>
                  <a:lnTo>
                    <a:pt x="1192" y="99"/>
                  </a:lnTo>
                  <a:lnTo>
                    <a:pt x="1189" y="95"/>
                  </a:lnTo>
                  <a:lnTo>
                    <a:pt x="1186" y="92"/>
                  </a:lnTo>
                  <a:lnTo>
                    <a:pt x="1183" y="89"/>
                  </a:lnTo>
                  <a:lnTo>
                    <a:pt x="1179" y="88"/>
                  </a:lnTo>
                  <a:lnTo>
                    <a:pt x="1174" y="87"/>
                  </a:lnTo>
                  <a:lnTo>
                    <a:pt x="1169" y="85"/>
                  </a:lnTo>
                  <a:lnTo>
                    <a:pt x="1164" y="85"/>
                  </a:lnTo>
                  <a:lnTo>
                    <a:pt x="1155" y="85"/>
                  </a:lnTo>
                  <a:lnTo>
                    <a:pt x="1148" y="88"/>
                  </a:lnTo>
                  <a:lnTo>
                    <a:pt x="1141" y="91"/>
                  </a:lnTo>
                  <a:lnTo>
                    <a:pt x="1134" y="95"/>
                  </a:lnTo>
                  <a:lnTo>
                    <a:pt x="1129" y="102"/>
                  </a:lnTo>
                  <a:lnTo>
                    <a:pt x="1125" y="112"/>
                  </a:lnTo>
                  <a:lnTo>
                    <a:pt x="1123" y="123"/>
                  </a:lnTo>
                  <a:lnTo>
                    <a:pt x="1122" y="137"/>
                  </a:lnTo>
                  <a:lnTo>
                    <a:pt x="1122" y="222"/>
                  </a:lnTo>
                  <a:lnTo>
                    <a:pt x="1095"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0" name="Freeform 22"/>
            <p:cNvSpPr>
              <a:spLocks noEditPoints="1"/>
            </p:cNvSpPr>
            <p:nvPr/>
          </p:nvSpPr>
          <p:spPr bwMode="auto">
            <a:xfrm>
              <a:off x="3478" y="1967"/>
              <a:ext cx="212" cy="74"/>
            </a:xfrm>
            <a:custGeom>
              <a:avLst/>
              <a:gdLst>
                <a:gd name="T0" fmla="*/ 100 w 637"/>
                <a:gd name="T1" fmla="*/ 1 h 223"/>
                <a:gd name="T2" fmla="*/ 143 w 637"/>
                <a:gd name="T3" fmla="*/ 14 h 223"/>
                <a:gd name="T4" fmla="*/ 175 w 637"/>
                <a:gd name="T5" fmla="*/ 57 h 223"/>
                <a:gd name="T6" fmla="*/ 185 w 637"/>
                <a:gd name="T7" fmla="*/ 122 h 223"/>
                <a:gd name="T8" fmla="*/ 172 w 637"/>
                <a:gd name="T9" fmla="*/ 173 h 223"/>
                <a:gd name="T10" fmla="*/ 149 w 637"/>
                <a:gd name="T11" fmla="*/ 204 h 223"/>
                <a:gd name="T12" fmla="*/ 116 w 637"/>
                <a:gd name="T13" fmla="*/ 219 h 223"/>
                <a:gd name="T14" fmla="*/ 0 w 637"/>
                <a:gd name="T15" fmla="*/ 222 h 223"/>
                <a:gd name="T16" fmla="*/ 105 w 637"/>
                <a:gd name="T17" fmla="*/ 192 h 223"/>
                <a:gd name="T18" fmla="*/ 133 w 637"/>
                <a:gd name="T19" fmla="*/ 180 h 223"/>
                <a:gd name="T20" fmla="*/ 151 w 637"/>
                <a:gd name="T21" fmla="*/ 142 h 223"/>
                <a:gd name="T22" fmla="*/ 153 w 637"/>
                <a:gd name="T23" fmla="*/ 78 h 223"/>
                <a:gd name="T24" fmla="*/ 123 w 637"/>
                <a:gd name="T25" fmla="*/ 34 h 223"/>
                <a:gd name="T26" fmla="*/ 77 w 637"/>
                <a:gd name="T27" fmla="*/ 26 h 223"/>
                <a:gd name="T28" fmla="*/ 354 w 637"/>
                <a:gd name="T29" fmla="*/ 187 h 223"/>
                <a:gd name="T30" fmla="*/ 324 w 637"/>
                <a:gd name="T31" fmla="*/ 217 h 223"/>
                <a:gd name="T32" fmla="*/ 294 w 637"/>
                <a:gd name="T33" fmla="*/ 223 h 223"/>
                <a:gd name="T34" fmla="*/ 255 w 637"/>
                <a:gd name="T35" fmla="*/ 219 h 223"/>
                <a:gd name="T36" fmla="*/ 220 w 637"/>
                <a:gd name="T37" fmla="*/ 192 h 223"/>
                <a:gd name="T38" fmla="*/ 214 w 637"/>
                <a:gd name="T39" fmla="*/ 107 h 223"/>
                <a:gd name="T40" fmla="*/ 249 w 637"/>
                <a:gd name="T41" fmla="*/ 67 h 223"/>
                <a:gd name="T42" fmla="*/ 286 w 637"/>
                <a:gd name="T43" fmla="*/ 58 h 223"/>
                <a:gd name="T44" fmla="*/ 322 w 637"/>
                <a:gd name="T45" fmla="*/ 67 h 223"/>
                <a:gd name="T46" fmla="*/ 354 w 637"/>
                <a:gd name="T47" fmla="*/ 106 h 223"/>
                <a:gd name="T48" fmla="*/ 360 w 637"/>
                <a:gd name="T49" fmla="*/ 146 h 223"/>
                <a:gd name="T50" fmla="*/ 245 w 637"/>
                <a:gd name="T51" fmla="*/ 178 h 223"/>
                <a:gd name="T52" fmla="*/ 287 w 637"/>
                <a:gd name="T53" fmla="*/ 198 h 223"/>
                <a:gd name="T54" fmla="*/ 321 w 637"/>
                <a:gd name="T55" fmla="*/ 188 h 223"/>
                <a:gd name="T56" fmla="*/ 333 w 637"/>
                <a:gd name="T57" fmla="*/ 121 h 223"/>
                <a:gd name="T58" fmla="*/ 314 w 637"/>
                <a:gd name="T59" fmla="*/ 92 h 223"/>
                <a:gd name="T60" fmla="*/ 266 w 637"/>
                <a:gd name="T61" fmla="*/ 88 h 223"/>
                <a:gd name="T62" fmla="*/ 238 w 637"/>
                <a:gd name="T63" fmla="*/ 113 h 223"/>
                <a:gd name="T64" fmla="*/ 517 w 637"/>
                <a:gd name="T65" fmla="*/ 191 h 223"/>
                <a:gd name="T66" fmla="*/ 487 w 637"/>
                <a:gd name="T67" fmla="*/ 219 h 223"/>
                <a:gd name="T68" fmla="*/ 458 w 637"/>
                <a:gd name="T69" fmla="*/ 223 h 223"/>
                <a:gd name="T70" fmla="*/ 422 w 637"/>
                <a:gd name="T71" fmla="*/ 216 h 223"/>
                <a:gd name="T72" fmla="*/ 389 w 637"/>
                <a:gd name="T73" fmla="*/ 177 h 223"/>
                <a:gd name="T74" fmla="*/ 388 w 637"/>
                <a:gd name="T75" fmla="*/ 107 h 223"/>
                <a:gd name="T76" fmla="*/ 419 w 637"/>
                <a:gd name="T77" fmla="*/ 68 h 223"/>
                <a:gd name="T78" fmla="*/ 462 w 637"/>
                <a:gd name="T79" fmla="*/ 58 h 223"/>
                <a:gd name="T80" fmla="*/ 490 w 637"/>
                <a:gd name="T81" fmla="*/ 65 h 223"/>
                <a:gd name="T82" fmla="*/ 517 w 637"/>
                <a:gd name="T83" fmla="*/ 97 h 223"/>
                <a:gd name="T84" fmla="*/ 485 w 637"/>
                <a:gd name="T85" fmla="*/ 96 h 223"/>
                <a:gd name="T86" fmla="*/ 457 w 637"/>
                <a:gd name="T87" fmla="*/ 85 h 223"/>
                <a:gd name="T88" fmla="*/ 417 w 637"/>
                <a:gd name="T89" fmla="*/ 106 h 223"/>
                <a:gd name="T90" fmla="*/ 413 w 637"/>
                <a:gd name="T91" fmla="*/ 167 h 223"/>
                <a:gd name="T92" fmla="*/ 447 w 637"/>
                <a:gd name="T93" fmla="*/ 197 h 223"/>
                <a:gd name="T94" fmla="*/ 485 w 637"/>
                <a:gd name="T95" fmla="*/ 190 h 223"/>
                <a:gd name="T96" fmla="*/ 549 w 637"/>
                <a:gd name="T97" fmla="*/ 222 h 223"/>
                <a:gd name="T98" fmla="*/ 581 w 637"/>
                <a:gd name="T99" fmla="*/ 71 h 223"/>
                <a:gd name="T100" fmla="*/ 602 w 637"/>
                <a:gd name="T101" fmla="*/ 58 h 223"/>
                <a:gd name="T102" fmla="*/ 637 w 637"/>
                <a:gd name="T103" fmla="*/ 65 h 223"/>
                <a:gd name="T104" fmla="*/ 607 w 637"/>
                <a:gd name="T105" fmla="*/ 85 h 223"/>
                <a:gd name="T106" fmla="*/ 587 w 637"/>
                <a:gd name="T107" fmla="*/ 93 h 223"/>
                <a:gd name="T108" fmla="*/ 577 w 637"/>
                <a:gd name="T109" fmla="*/ 1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 h="223">
                  <a:moveTo>
                    <a:pt x="0" y="222"/>
                  </a:moveTo>
                  <a:lnTo>
                    <a:pt x="0" y="0"/>
                  </a:lnTo>
                  <a:lnTo>
                    <a:pt x="77" y="0"/>
                  </a:lnTo>
                  <a:lnTo>
                    <a:pt x="90" y="0"/>
                  </a:lnTo>
                  <a:lnTo>
                    <a:pt x="100" y="1"/>
                  </a:lnTo>
                  <a:lnTo>
                    <a:pt x="109" y="1"/>
                  </a:lnTo>
                  <a:lnTo>
                    <a:pt x="116" y="2"/>
                  </a:lnTo>
                  <a:lnTo>
                    <a:pt x="126" y="5"/>
                  </a:lnTo>
                  <a:lnTo>
                    <a:pt x="135" y="8"/>
                  </a:lnTo>
                  <a:lnTo>
                    <a:pt x="143" y="14"/>
                  </a:lnTo>
                  <a:lnTo>
                    <a:pt x="150" y="19"/>
                  </a:lnTo>
                  <a:lnTo>
                    <a:pt x="158" y="27"/>
                  </a:lnTo>
                  <a:lnTo>
                    <a:pt x="165" y="36"/>
                  </a:lnTo>
                  <a:lnTo>
                    <a:pt x="171" y="46"/>
                  </a:lnTo>
                  <a:lnTo>
                    <a:pt x="175" y="57"/>
                  </a:lnTo>
                  <a:lnTo>
                    <a:pt x="179" y="69"/>
                  </a:lnTo>
                  <a:lnTo>
                    <a:pt x="182" y="82"/>
                  </a:lnTo>
                  <a:lnTo>
                    <a:pt x="184" y="96"/>
                  </a:lnTo>
                  <a:lnTo>
                    <a:pt x="185" y="110"/>
                  </a:lnTo>
                  <a:lnTo>
                    <a:pt x="185" y="122"/>
                  </a:lnTo>
                  <a:lnTo>
                    <a:pt x="184" y="134"/>
                  </a:lnTo>
                  <a:lnTo>
                    <a:pt x="181" y="145"/>
                  </a:lnTo>
                  <a:lnTo>
                    <a:pt x="178" y="155"/>
                  </a:lnTo>
                  <a:lnTo>
                    <a:pt x="175" y="164"/>
                  </a:lnTo>
                  <a:lnTo>
                    <a:pt x="172" y="173"/>
                  </a:lnTo>
                  <a:lnTo>
                    <a:pt x="168" y="180"/>
                  </a:lnTo>
                  <a:lnTo>
                    <a:pt x="163" y="187"/>
                  </a:lnTo>
                  <a:lnTo>
                    <a:pt x="158" y="192"/>
                  </a:lnTo>
                  <a:lnTo>
                    <a:pt x="153" y="198"/>
                  </a:lnTo>
                  <a:lnTo>
                    <a:pt x="149" y="204"/>
                  </a:lnTo>
                  <a:lnTo>
                    <a:pt x="143" y="208"/>
                  </a:lnTo>
                  <a:lnTo>
                    <a:pt x="137" y="211"/>
                  </a:lnTo>
                  <a:lnTo>
                    <a:pt x="130" y="213"/>
                  </a:lnTo>
                  <a:lnTo>
                    <a:pt x="123" y="216"/>
                  </a:lnTo>
                  <a:lnTo>
                    <a:pt x="116" y="219"/>
                  </a:lnTo>
                  <a:lnTo>
                    <a:pt x="108" y="220"/>
                  </a:lnTo>
                  <a:lnTo>
                    <a:pt x="100" y="222"/>
                  </a:lnTo>
                  <a:lnTo>
                    <a:pt x="90" y="222"/>
                  </a:lnTo>
                  <a:lnTo>
                    <a:pt x="80" y="222"/>
                  </a:lnTo>
                  <a:lnTo>
                    <a:pt x="0" y="222"/>
                  </a:lnTo>
                  <a:close/>
                  <a:moveTo>
                    <a:pt x="30" y="195"/>
                  </a:moveTo>
                  <a:lnTo>
                    <a:pt x="77" y="195"/>
                  </a:lnTo>
                  <a:lnTo>
                    <a:pt x="88" y="195"/>
                  </a:lnTo>
                  <a:lnTo>
                    <a:pt x="97" y="194"/>
                  </a:lnTo>
                  <a:lnTo>
                    <a:pt x="105" y="192"/>
                  </a:lnTo>
                  <a:lnTo>
                    <a:pt x="112" y="191"/>
                  </a:lnTo>
                  <a:lnTo>
                    <a:pt x="118" y="190"/>
                  </a:lnTo>
                  <a:lnTo>
                    <a:pt x="123" y="187"/>
                  </a:lnTo>
                  <a:lnTo>
                    <a:pt x="129" y="184"/>
                  </a:lnTo>
                  <a:lnTo>
                    <a:pt x="133" y="180"/>
                  </a:lnTo>
                  <a:lnTo>
                    <a:pt x="139" y="174"/>
                  </a:lnTo>
                  <a:lnTo>
                    <a:pt x="143" y="167"/>
                  </a:lnTo>
                  <a:lnTo>
                    <a:pt x="147" y="160"/>
                  </a:lnTo>
                  <a:lnTo>
                    <a:pt x="150" y="152"/>
                  </a:lnTo>
                  <a:lnTo>
                    <a:pt x="151" y="142"/>
                  </a:lnTo>
                  <a:lnTo>
                    <a:pt x="154" y="132"/>
                  </a:lnTo>
                  <a:lnTo>
                    <a:pt x="156" y="121"/>
                  </a:lnTo>
                  <a:lnTo>
                    <a:pt x="156" y="110"/>
                  </a:lnTo>
                  <a:lnTo>
                    <a:pt x="154" y="93"/>
                  </a:lnTo>
                  <a:lnTo>
                    <a:pt x="153" y="78"/>
                  </a:lnTo>
                  <a:lnTo>
                    <a:pt x="149" y="65"/>
                  </a:lnTo>
                  <a:lnTo>
                    <a:pt x="143" y="55"/>
                  </a:lnTo>
                  <a:lnTo>
                    <a:pt x="137" y="47"/>
                  </a:lnTo>
                  <a:lnTo>
                    <a:pt x="130" y="40"/>
                  </a:lnTo>
                  <a:lnTo>
                    <a:pt x="123" y="34"/>
                  </a:lnTo>
                  <a:lnTo>
                    <a:pt x="115" y="30"/>
                  </a:lnTo>
                  <a:lnTo>
                    <a:pt x="108" y="29"/>
                  </a:lnTo>
                  <a:lnTo>
                    <a:pt x="100" y="27"/>
                  </a:lnTo>
                  <a:lnTo>
                    <a:pt x="90" y="26"/>
                  </a:lnTo>
                  <a:lnTo>
                    <a:pt x="77" y="26"/>
                  </a:lnTo>
                  <a:lnTo>
                    <a:pt x="30" y="26"/>
                  </a:lnTo>
                  <a:lnTo>
                    <a:pt x="30" y="195"/>
                  </a:lnTo>
                  <a:close/>
                  <a:moveTo>
                    <a:pt x="333" y="171"/>
                  </a:moveTo>
                  <a:lnTo>
                    <a:pt x="359" y="177"/>
                  </a:lnTo>
                  <a:lnTo>
                    <a:pt x="354" y="187"/>
                  </a:lnTo>
                  <a:lnTo>
                    <a:pt x="349" y="197"/>
                  </a:lnTo>
                  <a:lnTo>
                    <a:pt x="342" y="205"/>
                  </a:lnTo>
                  <a:lnTo>
                    <a:pt x="333" y="212"/>
                  </a:lnTo>
                  <a:lnTo>
                    <a:pt x="329" y="215"/>
                  </a:lnTo>
                  <a:lnTo>
                    <a:pt x="324" y="217"/>
                  </a:lnTo>
                  <a:lnTo>
                    <a:pt x="318" y="219"/>
                  </a:lnTo>
                  <a:lnTo>
                    <a:pt x="312" y="220"/>
                  </a:lnTo>
                  <a:lnTo>
                    <a:pt x="307" y="222"/>
                  </a:lnTo>
                  <a:lnTo>
                    <a:pt x="301" y="223"/>
                  </a:lnTo>
                  <a:lnTo>
                    <a:pt x="294" y="223"/>
                  </a:lnTo>
                  <a:lnTo>
                    <a:pt x="287" y="223"/>
                  </a:lnTo>
                  <a:lnTo>
                    <a:pt x="279" y="223"/>
                  </a:lnTo>
                  <a:lnTo>
                    <a:pt x="270" y="222"/>
                  </a:lnTo>
                  <a:lnTo>
                    <a:pt x="262" y="220"/>
                  </a:lnTo>
                  <a:lnTo>
                    <a:pt x="255" y="219"/>
                  </a:lnTo>
                  <a:lnTo>
                    <a:pt x="248" y="216"/>
                  </a:lnTo>
                  <a:lnTo>
                    <a:pt x="241" y="212"/>
                  </a:lnTo>
                  <a:lnTo>
                    <a:pt x="235" y="208"/>
                  </a:lnTo>
                  <a:lnTo>
                    <a:pt x="230" y="204"/>
                  </a:lnTo>
                  <a:lnTo>
                    <a:pt x="220" y="192"/>
                  </a:lnTo>
                  <a:lnTo>
                    <a:pt x="214" y="177"/>
                  </a:lnTo>
                  <a:lnTo>
                    <a:pt x="210" y="160"/>
                  </a:lnTo>
                  <a:lnTo>
                    <a:pt x="209" y="142"/>
                  </a:lnTo>
                  <a:lnTo>
                    <a:pt x="210" y="124"/>
                  </a:lnTo>
                  <a:lnTo>
                    <a:pt x="214" y="107"/>
                  </a:lnTo>
                  <a:lnTo>
                    <a:pt x="221" y="92"/>
                  </a:lnTo>
                  <a:lnTo>
                    <a:pt x="231" y="81"/>
                  </a:lnTo>
                  <a:lnTo>
                    <a:pt x="237" y="75"/>
                  </a:lnTo>
                  <a:lnTo>
                    <a:pt x="242" y="71"/>
                  </a:lnTo>
                  <a:lnTo>
                    <a:pt x="249" y="67"/>
                  </a:lnTo>
                  <a:lnTo>
                    <a:pt x="255" y="64"/>
                  </a:lnTo>
                  <a:lnTo>
                    <a:pt x="262" y="61"/>
                  </a:lnTo>
                  <a:lnTo>
                    <a:pt x="270" y="60"/>
                  </a:lnTo>
                  <a:lnTo>
                    <a:pt x="277" y="58"/>
                  </a:lnTo>
                  <a:lnTo>
                    <a:pt x="286" y="58"/>
                  </a:lnTo>
                  <a:lnTo>
                    <a:pt x="294" y="58"/>
                  </a:lnTo>
                  <a:lnTo>
                    <a:pt x="301" y="60"/>
                  </a:lnTo>
                  <a:lnTo>
                    <a:pt x="308" y="61"/>
                  </a:lnTo>
                  <a:lnTo>
                    <a:pt x="315" y="64"/>
                  </a:lnTo>
                  <a:lnTo>
                    <a:pt x="322" y="67"/>
                  </a:lnTo>
                  <a:lnTo>
                    <a:pt x="328" y="69"/>
                  </a:lnTo>
                  <a:lnTo>
                    <a:pt x="333" y="74"/>
                  </a:lnTo>
                  <a:lnTo>
                    <a:pt x="339" y="79"/>
                  </a:lnTo>
                  <a:lnTo>
                    <a:pt x="349" y="90"/>
                  </a:lnTo>
                  <a:lnTo>
                    <a:pt x="354" y="106"/>
                  </a:lnTo>
                  <a:lnTo>
                    <a:pt x="359" y="122"/>
                  </a:lnTo>
                  <a:lnTo>
                    <a:pt x="360" y="141"/>
                  </a:lnTo>
                  <a:lnTo>
                    <a:pt x="360" y="142"/>
                  </a:lnTo>
                  <a:lnTo>
                    <a:pt x="360" y="143"/>
                  </a:lnTo>
                  <a:lnTo>
                    <a:pt x="360" y="146"/>
                  </a:lnTo>
                  <a:lnTo>
                    <a:pt x="360" y="148"/>
                  </a:lnTo>
                  <a:lnTo>
                    <a:pt x="237" y="148"/>
                  </a:lnTo>
                  <a:lnTo>
                    <a:pt x="238" y="159"/>
                  </a:lnTo>
                  <a:lnTo>
                    <a:pt x="241" y="169"/>
                  </a:lnTo>
                  <a:lnTo>
                    <a:pt x="245" y="178"/>
                  </a:lnTo>
                  <a:lnTo>
                    <a:pt x="252" y="185"/>
                  </a:lnTo>
                  <a:lnTo>
                    <a:pt x="259" y="191"/>
                  </a:lnTo>
                  <a:lnTo>
                    <a:pt x="268" y="195"/>
                  </a:lnTo>
                  <a:lnTo>
                    <a:pt x="277" y="197"/>
                  </a:lnTo>
                  <a:lnTo>
                    <a:pt x="287" y="198"/>
                  </a:lnTo>
                  <a:lnTo>
                    <a:pt x="296" y="198"/>
                  </a:lnTo>
                  <a:lnTo>
                    <a:pt x="303" y="197"/>
                  </a:lnTo>
                  <a:lnTo>
                    <a:pt x="308" y="195"/>
                  </a:lnTo>
                  <a:lnTo>
                    <a:pt x="315" y="192"/>
                  </a:lnTo>
                  <a:lnTo>
                    <a:pt x="321" y="188"/>
                  </a:lnTo>
                  <a:lnTo>
                    <a:pt x="325" y="184"/>
                  </a:lnTo>
                  <a:lnTo>
                    <a:pt x="329" y="178"/>
                  </a:lnTo>
                  <a:lnTo>
                    <a:pt x="333" y="171"/>
                  </a:lnTo>
                  <a:close/>
                  <a:moveTo>
                    <a:pt x="237" y="121"/>
                  </a:moveTo>
                  <a:lnTo>
                    <a:pt x="333" y="121"/>
                  </a:lnTo>
                  <a:lnTo>
                    <a:pt x="332" y="113"/>
                  </a:lnTo>
                  <a:lnTo>
                    <a:pt x="329" y="107"/>
                  </a:lnTo>
                  <a:lnTo>
                    <a:pt x="326" y="102"/>
                  </a:lnTo>
                  <a:lnTo>
                    <a:pt x="322" y="97"/>
                  </a:lnTo>
                  <a:lnTo>
                    <a:pt x="314" y="92"/>
                  </a:lnTo>
                  <a:lnTo>
                    <a:pt x="305" y="88"/>
                  </a:lnTo>
                  <a:lnTo>
                    <a:pt x="296" y="86"/>
                  </a:lnTo>
                  <a:lnTo>
                    <a:pt x="286" y="85"/>
                  </a:lnTo>
                  <a:lnTo>
                    <a:pt x="276" y="85"/>
                  </a:lnTo>
                  <a:lnTo>
                    <a:pt x="266" y="88"/>
                  </a:lnTo>
                  <a:lnTo>
                    <a:pt x="258" y="90"/>
                  </a:lnTo>
                  <a:lnTo>
                    <a:pt x="251" y="95"/>
                  </a:lnTo>
                  <a:lnTo>
                    <a:pt x="245" y="100"/>
                  </a:lnTo>
                  <a:lnTo>
                    <a:pt x="241" y="106"/>
                  </a:lnTo>
                  <a:lnTo>
                    <a:pt x="238" y="113"/>
                  </a:lnTo>
                  <a:lnTo>
                    <a:pt x="237" y="121"/>
                  </a:lnTo>
                  <a:close/>
                  <a:moveTo>
                    <a:pt x="499" y="162"/>
                  </a:moveTo>
                  <a:lnTo>
                    <a:pt x="525" y="167"/>
                  </a:lnTo>
                  <a:lnTo>
                    <a:pt x="523" y="180"/>
                  </a:lnTo>
                  <a:lnTo>
                    <a:pt x="517" y="191"/>
                  </a:lnTo>
                  <a:lnTo>
                    <a:pt x="511" y="201"/>
                  </a:lnTo>
                  <a:lnTo>
                    <a:pt x="503" y="209"/>
                  </a:lnTo>
                  <a:lnTo>
                    <a:pt x="499" y="213"/>
                  </a:lnTo>
                  <a:lnTo>
                    <a:pt x="493" y="216"/>
                  </a:lnTo>
                  <a:lnTo>
                    <a:pt x="487" y="219"/>
                  </a:lnTo>
                  <a:lnTo>
                    <a:pt x="482" y="220"/>
                  </a:lnTo>
                  <a:lnTo>
                    <a:pt x="476" y="222"/>
                  </a:lnTo>
                  <a:lnTo>
                    <a:pt x="471" y="223"/>
                  </a:lnTo>
                  <a:lnTo>
                    <a:pt x="464" y="223"/>
                  </a:lnTo>
                  <a:lnTo>
                    <a:pt x="458" y="223"/>
                  </a:lnTo>
                  <a:lnTo>
                    <a:pt x="450" y="223"/>
                  </a:lnTo>
                  <a:lnTo>
                    <a:pt x="443" y="222"/>
                  </a:lnTo>
                  <a:lnTo>
                    <a:pt x="434" y="220"/>
                  </a:lnTo>
                  <a:lnTo>
                    <a:pt x="427" y="219"/>
                  </a:lnTo>
                  <a:lnTo>
                    <a:pt x="422" y="216"/>
                  </a:lnTo>
                  <a:lnTo>
                    <a:pt x="415" y="212"/>
                  </a:lnTo>
                  <a:lnTo>
                    <a:pt x="410" y="208"/>
                  </a:lnTo>
                  <a:lnTo>
                    <a:pt x="405" y="204"/>
                  </a:lnTo>
                  <a:lnTo>
                    <a:pt x="395" y="192"/>
                  </a:lnTo>
                  <a:lnTo>
                    <a:pt x="389" y="177"/>
                  </a:lnTo>
                  <a:lnTo>
                    <a:pt x="385" y="160"/>
                  </a:lnTo>
                  <a:lnTo>
                    <a:pt x="384" y="142"/>
                  </a:lnTo>
                  <a:lnTo>
                    <a:pt x="384" y="129"/>
                  </a:lnTo>
                  <a:lnTo>
                    <a:pt x="387" y="117"/>
                  </a:lnTo>
                  <a:lnTo>
                    <a:pt x="388" y="107"/>
                  </a:lnTo>
                  <a:lnTo>
                    <a:pt x="392" y="96"/>
                  </a:lnTo>
                  <a:lnTo>
                    <a:pt x="398" y="88"/>
                  </a:lnTo>
                  <a:lnTo>
                    <a:pt x="403" y="79"/>
                  </a:lnTo>
                  <a:lnTo>
                    <a:pt x="410" y="74"/>
                  </a:lnTo>
                  <a:lnTo>
                    <a:pt x="419" y="68"/>
                  </a:lnTo>
                  <a:lnTo>
                    <a:pt x="427" y="64"/>
                  </a:lnTo>
                  <a:lnTo>
                    <a:pt x="437" y="61"/>
                  </a:lnTo>
                  <a:lnTo>
                    <a:pt x="447" y="58"/>
                  </a:lnTo>
                  <a:lnTo>
                    <a:pt x="457" y="58"/>
                  </a:lnTo>
                  <a:lnTo>
                    <a:pt x="462" y="58"/>
                  </a:lnTo>
                  <a:lnTo>
                    <a:pt x="469" y="60"/>
                  </a:lnTo>
                  <a:lnTo>
                    <a:pt x="475" y="60"/>
                  </a:lnTo>
                  <a:lnTo>
                    <a:pt x="480" y="61"/>
                  </a:lnTo>
                  <a:lnTo>
                    <a:pt x="485" y="64"/>
                  </a:lnTo>
                  <a:lnTo>
                    <a:pt x="490" y="65"/>
                  </a:lnTo>
                  <a:lnTo>
                    <a:pt x="495" y="68"/>
                  </a:lnTo>
                  <a:lnTo>
                    <a:pt x="499" y="71"/>
                  </a:lnTo>
                  <a:lnTo>
                    <a:pt x="506" y="78"/>
                  </a:lnTo>
                  <a:lnTo>
                    <a:pt x="513" y="86"/>
                  </a:lnTo>
                  <a:lnTo>
                    <a:pt x="517" y="97"/>
                  </a:lnTo>
                  <a:lnTo>
                    <a:pt x="520" y="109"/>
                  </a:lnTo>
                  <a:lnTo>
                    <a:pt x="493" y="113"/>
                  </a:lnTo>
                  <a:lnTo>
                    <a:pt x="490" y="107"/>
                  </a:lnTo>
                  <a:lnTo>
                    <a:pt x="487" y="100"/>
                  </a:lnTo>
                  <a:lnTo>
                    <a:pt x="485" y="96"/>
                  </a:lnTo>
                  <a:lnTo>
                    <a:pt x="480" y="92"/>
                  </a:lnTo>
                  <a:lnTo>
                    <a:pt x="475" y="89"/>
                  </a:lnTo>
                  <a:lnTo>
                    <a:pt x="469" y="86"/>
                  </a:lnTo>
                  <a:lnTo>
                    <a:pt x="464" y="85"/>
                  </a:lnTo>
                  <a:lnTo>
                    <a:pt x="457" y="85"/>
                  </a:lnTo>
                  <a:lnTo>
                    <a:pt x="447" y="86"/>
                  </a:lnTo>
                  <a:lnTo>
                    <a:pt x="438" y="88"/>
                  </a:lnTo>
                  <a:lnTo>
                    <a:pt x="430" y="92"/>
                  </a:lnTo>
                  <a:lnTo>
                    <a:pt x="423" y="97"/>
                  </a:lnTo>
                  <a:lnTo>
                    <a:pt x="417" y="106"/>
                  </a:lnTo>
                  <a:lnTo>
                    <a:pt x="413" y="115"/>
                  </a:lnTo>
                  <a:lnTo>
                    <a:pt x="412" y="127"/>
                  </a:lnTo>
                  <a:lnTo>
                    <a:pt x="410" y="141"/>
                  </a:lnTo>
                  <a:lnTo>
                    <a:pt x="412" y="155"/>
                  </a:lnTo>
                  <a:lnTo>
                    <a:pt x="413" y="167"/>
                  </a:lnTo>
                  <a:lnTo>
                    <a:pt x="417" y="177"/>
                  </a:lnTo>
                  <a:lnTo>
                    <a:pt x="423" y="184"/>
                  </a:lnTo>
                  <a:lnTo>
                    <a:pt x="430" y="191"/>
                  </a:lnTo>
                  <a:lnTo>
                    <a:pt x="438" y="195"/>
                  </a:lnTo>
                  <a:lnTo>
                    <a:pt x="447" y="197"/>
                  </a:lnTo>
                  <a:lnTo>
                    <a:pt x="457" y="198"/>
                  </a:lnTo>
                  <a:lnTo>
                    <a:pt x="465" y="198"/>
                  </a:lnTo>
                  <a:lnTo>
                    <a:pt x="472" y="195"/>
                  </a:lnTo>
                  <a:lnTo>
                    <a:pt x="478" y="194"/>
                  </a:lnTo>
                  <a:lnTo>
                    <a:pt x="485" y="190"/>
                  </a:lnTo>
                  <a:lnTo>
                    <a:pt x="489" y="184"/>
                  </a:lnTo>
                  <a:lnTo>
                    <a:pt x="493" y="178"/>
                  </a:lnTo>
                  <a:lnTo>
                    <a:pt x="496" y="170"/>
                  </a:lnTo>
                  <a:lnTo>
                    <a:pt x="499" y="162"/>
                  </a:lnTo>
                  <a:close/>
                  <a:moveTo>
                    <a:pt x="549" y="222"/>
                  </a:moveTo>
                  <a:lnTo>
                    <a:pt x="549" y="60"/>
                  </a:lnTo>
                  <a:lnTo>
                    <a:pt x="572" y="60"/>
                  </a:lnTo>
                  <a:lnTo>
                    <a:pt x="572" y="85"/>
                  </a:lnTo>
                  <a:lnTo>
                    <a:pt x="576" y="78"/>
                  </a:lnTo>
                  <a:lnTo>
                    <a:pt x="581" y="71"/>
                  </a:lnTo>
                  <a:lnTo>
                    <a:pt x="586" y="67"/>
                  </a:lnTo>
                  <a:lnTo>
                    <a:pt x="590" y="62"/>
                  </a:lnTo>
                  <a:lnTo>
                    <a:pt x="594" y="61"/>
                  </a:lnTo>
                  <a:lnTo>
                    <a:pt x="598" y="60"/>
                  </a:lnTo>
                  <a:lnTo>
                    <a:pt x="602" y="58"/>
                  </a:lnTo>
                  <a:lnTo>
                    <a:pt x="608" y="58"/>
                  </a:lnTo>
                  <a:lnTo>
                    <a:pt x="615" y="58"/>
                  </a:lnTo>
                  <a:lnTo>
                    <a:pt x="622" y="60"/>
                  </a:lnTo>
                  <a:lnTo>
                    <a:pt x="630" y="62"/>
                  </a:lnTo>
                  <a:lnTo>
                    <a:pt x="637" y="65"/>
                  </a:lnTo>
                  <a:lnTo>
                    <a:pt x="628" y="90"/>
                  </a:lnTo>
                  <a:lnTo>
                    <a:pt x="622" y="88"/>
                  </a:lnTo>
                  <a:lnTo>
                    <a:pt x="618" y="86"/>
                  </a:lnTo>
                  <a:lnTo>
                    <a:pt x="612" y="85"/>
                  </a:lnTo>
                  <a:lnTo>
                    <a:pt x="607" y="85"/>
                  </a:lnTo>
                  <a:lnTo>
                    <a:pt x="602" y="85"/>
                  </a:lnTo>
                  <a:lnTo>
                    <a:pt x="598" y="86"/>
                  </a:lnTo>
                  <a:lnTo>
                    <a:pt x="594" y="88"/>
                  </a:lnTo>
                  <a:lnTo>
                    <a:pt x="591" y="90"/>
                  </a:lnTo>
                  <a:lnTo>
                    <a:pt x="587" y="93"/>
                  </a:lnTo>
                  <a:lnTo>
                    <a:pt x="584" y="96"/>
                  </a:lnTo>
                  <a:lnTo>
                    <a:pt x="583" y="100"/>
                  </a:lnTo>
                  <a:lnTo>
                    <a:pt x="580" y="104"/>
                  </a:lnTo>
                  <a:lnTo>
                    <a:pt x="579" y="111"/>
                  </a:lnTo>
                  <a:lnTo>
                    <a:pt x="577" y="120"/>
                  </a:lnTo>
                  <a:lnTo>
                    <a:pt x="576" y="128"/>
                  </a:lnTo>
                  <a:lnTo>
                    <a:pt x="576" y="136"/>
                  </a:lnTo>
                  <a:lnTo>
                    <a:pt x="576" y="222"/>
                  </a:lnTo>
                  <a:lnTo>
                    <a:pt x="549"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1" name="Freeform 23"/>
            <p:cNvSpPr>
              <a:spLocks noEditPoints="1"/>
            </p:cNvSpPr>
            <p:nvPr/>
          </p:nvSpPr>
          <p:spPr bwMode="auto">
            <a:xfrm>
              <a:off x="3689" y="1967"/>
              <a:ext cx="268" cy="95"/>
            </a:xfrm>
            <a:custGeom>
              <a:avLst/>
              <a:gdLst>
                <a:gd name="T0" fmla="*/ 27 w 804"/>
                <a:gd name="T1" fmla="*/ 258 h 285"/>
                <a:gd name="T2" fmla="*/ 45 w 804"/>
                <a:gd name="T3" fmla="*/ 251 h 285"/>
                <a:gd name="T4" fmla="*/ 56 w 804"/>
                <a:gd name="T5" fmla="*/ 226 h 285"/>
                <a:gd name="T6" fmla="*/ 28 w 804"/>
                <a:gd name="T7" fmla="*/ 60 h 285"/>
                <a:gd name="T8" fmla="*/ 74 w 804"/>
                <a:gd name="T9" fmla="*/ 180 h 285"/>
                <a:gd name="T10" fmla="*/ 86 w 804"/>
                <a:gd name="T11" fmla="*/ 224 h 285"/>
                <a:gd name="T12" fmla="*/ 65 w 804"/>
                <a:gd name="T13" fmla="*/ 271 h 285"/>
                <a:gd name="T14" fmla="*/ 34 w 804"/>
                <a:gd name="T15" fmla="*/ 285 h 285"/>
                <a:gd name="T16" fmla="*/ 172 w 804"/>
                <a:gd name="T17" fmla="*/ 60 h 285"/>
                <a:gd name="T18" fmla="*/ 219 w 804"/>
                <a:gd name="T19" fmla="*/ 65 h 285"/>
                <a:gd name="T20" fmla="*/ 265 w 804"/>
                <a:gd name="T21" fmla="*/ 61 h 285"/>
                <a:gd name="T22" fmla="*/ 305 w 804"/>
                <a:gd name="T23" fmla="*/ 97 h 285"/>
                <a:gd name="T24" fmla="*/ 312 w 804"/>
                <a:gd name="T25" fmla="*/ 163 h 285"/>
                <a:gd name="T26" fmla="*/ 279 w 804"/>
                <a:gd name="T27" fmla="*/ 215 h 285"/>
                <a:gd name="T28" fmla="*/ 230 w 804"/>
                <a:gd name="T29" fmla="*/ 222 h 285"/>
                <a:gd name="T30" fmla="*/ 199 w 804"/>
                <a:gd name="T31" fmla="*/ 201 h 285"/>
                <a:gd name="T32" fmla="*/ 206 w 804"/>
                <a:gd name="T33" fmla="*/ 177 h 285"/>
                <a:gd name="T34" fmla="*/ 251 w 804"/>
                <a:gd name="T35" fmla="*/ 197 h 285"/>
                <a:gd name="T36" fmla="*/ 286 w 804"/>
                <a:gd name="T37" fmla="*/ 155 h 285"/>
                <a:gd name="T38" fmla="*/ 268 w 804"/>
                <a:gd name="T39" fmla="*/ 92 h 285"/>
                <a:gd name="T40" fmla="*/ 220 w 804"/>
                <a:gd name="T41" fmla="*/ 92 h 285"/>
                <a:gd name="T42" fmla="*/ 403 w 804"/>
                <a:gd name="T43" fmla="*/ 198 h 285"/>
                <a:gd name="T44" fmla="*/ 381 w 804"/>
                <a:gd name="T45" fmla="*/ 223 h 285"/>
                <a:gd name="T46" fmla="*/ 356 w 804"/>
                <a:gd name="T47" fmla="*/ 212 h 285"/>
                <a:gd name="T48" fmla="*/ 350 w 804"/>
                <a:gd name="T49" fmla="*/ 86 h 285"/>
                <a:gd name="T50" fmla="*/ 377 w 804"/>
                <a:gd name="T51" fmla="*/ 60 h 285"/>
                <a:gd name="T52" fmla="*/ 377 w 804"/>
                <a:gd name="T53" fmla="*/ 185 h 285"/>
                <a:gd name="T54" fmla="*/ 382 w 804"/>
                <a:gd name="T55" fmla="*/ 197 h 285"/>
                <a:gd name="T56" fmla="*/ 398 w 804"/>
                <a:gd name="T57" fmla="*/ 198 h 285"/>
                <a:gd name="T58" fmla="*/ 461 w 804"/>
                <a:gd name="T59" fmla="*/ 26 h 285"/>
                <a:gd name="T60" fmla="*/ 434 w 804"/>
                <a:gd name="T61" fmla="*/ 222 h 285"/>
                <a:gd name="T62" fmla="*/ 524 w 804"/>
                <a:gd name="T63" fmla="*/ 71 h 285"/>
                <a:gd name="T64" fmla="*/ 560 w 804"/>
                <a:gd name="T65" fmla="*/ 58 h 285"/>
                <a:gd name="T66" fmla="*/ 604 w 804"/>
                <a:gd name="T67" fmla="*/ 67 h 285"/>
                <a:gd name="T68" fmla="*/ 640 w 804"/>
                <a:gd name="T69" fmla="*/ 121 h 285"/>
                <a:gd name="T70" fmla="*/ 627 w 804"/>
                <a:gd name="T71" fmla="*/ 197 h 285"/>
                <a:gd name="T72" fmla="*/ 577 w 804"/>
                <a:gd name="T73" fmla="*/ 223 h 285"/>
                <a:gd name="T74" fmla="*/ 531 w 804"/>
                <a:gd name="T75" fmla="*/ 216 h 285"/>
                <a:gd name="T76" fmla="*/ 494 w 804"/>
                <a:gd name="T77" fmla="*/ 160 h 285"/>
                <a:gd name="T78" fmla="*/ 534 w 804"/>
                <a:gd name="T79" fmla="*/ 184 h 285"/>
                <a:gd name="T80" fmla="*/ 587 w 804"/>
                <a:gd name="T81" fmla="*/ 195 h 285"/>
                <a:gd name="T82" fmla="*/ 615 w 804"/>
                <a:gd name="T83" fmla="*/ 141 h 285"/>
                <a:gd name="T84" fmla="*/ 587 w 804"/>
                <a:gd name="T85" fmla="*/ 88 h 285"/>
                <a:gd name="T86" fmla="*/ 534 w 804"/>
                <a:gd name="T87" fmla="*/ 99 h 285"/>
                <a:gd name="T88" fmla="*/ 675 w 804"/>
                <a:gd name="T89" fmla="*/ 60 h 285"/>
                <a:gd name="T90" fmla="*/ 723 w 804"/>
                <a:gd name="T91" fmla="*/ 64 h 285"/>
                <a:gd name="T92" fmla="*/ 765 w 804"/>
                <a:gd name="T93" fmla="*/ 60 h 285"/>
                <a:gd name="T94" fmla="*/ 794 w 804"/>
                <a:gd name="T95" fmla="*/ 76 h 285"/>
                <a:gd name="T96" fmla="*/ 804 w 804"/>
                <a:gd name="T97" fmla="*/ 107 h 285"/>
                <a:gd name="T98" fmla="*/ 777 w 804"/>
                <a:gd name="T99" fmla="*/ 118 h 285"/>
                <a:gd name="T100" fmla="*/ 766 w 804"/>
                <a:gd name="T101" fmla="*/ 92 h 285"/>
                <a:gd name="T102" fmla="*/ 735 w 804"/>
                <a:gd name="T103" fmla="*/ 85 h 285"/>
                <a:gd name="T104" fmla="*/ 703 w 804"/>
                <a:gd name="T105" fmla="*/ 1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4" h="285">
                  <a:moveTo>
                    <a:pt x="17" y="280"/>
                  </a:moveTo>
                  <a:lnTo>
                    <a:pt x="13" y="255"/>
                  </a:lnTo>
                  <a:lnTo>
                    <a:pt x="17" y="257"/>
                  </a:lnTo>
                  <a:lnTo>
                    <a:pt x="20" y="257"/>
                  </a:lnTo>
                  <a:lnTo>
                    <a:pt x="24" y="258"/>
                  </a:lnTo>
                  <a:lnTo>
                    <a:pt x="27" y="258"/>
                  </a:lnTo>
                  <a:lnTo>
                    <a:pt x="31" y="258"/>
                  </a:lnTo>
                  <a:lnTo>
                    <a:pt x="34" y="257"/>
                  </a:lnTo>
                  <a:lnTo>
                    <a:pt x="38" y="255"/>
                  </a:lnTo>
                  <a:lnTo>
                    <a:pt x="41" y="254"/>
                  </a:lnTo>
                  <a:lnTo>
                    <a:pt x="44" y="252"/>
                  </a:lnTo>
                  <a:lnTo>
                    <a:pt x="45" y="251"/>
                  </a:lnTo>
                  <a:lnTo>
                    <a:pt x="48" y="248"/>
                  </a:lnTo>
                  <a:lnTo>
                    <a:pt x="49" y="245"/>
                  </a:lnTo>
                  <a:lnTo>
                    <a:pt x="51" y="243"/>
                  </a:lnTo>
                  <a:lnTo>
                    <a:pt x="52" y="238"/>
                  </a:lnTo>
                  <a:lnTo>
                    <a:pt x="55" y="233"/>
                  </a:lnTo>
                  <a:lnTo>
                    <a:pt x="56" y="226"/>
                  </a:lnTo>
                  <a:lnTo>
                    <a:pt x="56" y="224"/>
                  </a:lnTo>
                  <a:lnTo>
                    <a:pt x="58" y="223"/>
                  </a:lnTo>
                  <a:lnTo>
                    <a:pt x="58" y="222"/>
                  </a:lnTo>
                  <a:lnTo>
                    <a:pt x="59" y="220"/>
                  </a:lnTo>
                  <a:lnTo>
                    <a:pt x="0" y="60"/>
                  </a:lnTo>
                  <a:lnTo>
                    <a:pt x="28" y="60"/>
                  </a:lnTo>
                  <a:lnTo>
                    <a:pt x="60" y="150"/>
                  </a:lnTo>
                  <a:lnTo>
                    <a:pt x="63" y="159"/>
                  </a:lnTo>
                  <a:lnTo>
                    <a:pt x="66" y="169"/>
                  </a:lnTo>
                  <a:lnTo>
                    <a:pt x="69" y="177"/>
                  </a:lnTo>
                  <a:lnTo>
                    <a:pt x="72" y="187"/>
                  </a:lnTo>
                  <a:lnTo>
                    <a:pt x="74" y="180"/>
                  </a:lnTo>
                  <a:lnTo>
                    <a:pt x="77" y="171"/>
                  </a:lnTo>
                  <a:lnTo>
                    <a:pt x="80" y="163"/>
                  </a:lnTo>
                  <a:lnTo>
                    <a:pt x="84" y="153"/>
                  </a:lnTo>
                  <a:lnTo>
                    <a:pt x="116" y="60"/>
                  </a:lnTo>
                  <a:lnTo>
                    <a:pt x="146" y="60"/>
                  </a:lnTo>
                  <a:lnTo>
                    <a:pt x="86" y="224"/>
                  </a:lnTo>
                  <a:lnTo>
                    <a:pt x="81" y="236"/>
                  </a:lnTo>
                  <a:lnTo>
                    <a:pt x="77" y="245"/>
                  </a:lnTo>
                  <a:lnTo>
                    <a:pt x="74" y="254"/>
                  </a:lnTo>
                  <a:lnTo>
                    <a:pt x="72" y="259"/>
                  </a:lnTo>
                  <a:lnTo>
                    <a:pt x="69" y="265"/>
                  </a:lnTo>
                  <a:lnTo>
                    <a:pt x="65" y="271"/>
                  </a:lnTo>
                  <a:lnTo>
                    <a:pt x="60" y="275"/>
                  </a:lnTo>
                  <a:lnTo>
                    <a:pt x="56" y="278"/>
                  </a:lnTo>
                  <a:lnTo>
                    <a:pt x="51" y="280"/>
                  </a:lnTo>
                  <a:lnTo>
                    <a:pt x="45" y="283"/>
                  </a:lnTo>
                  <a:lnTo>
                    <a:pt x="39" y="285"/>
                  </a:lnTo>
                  <a:lnTo>
                    <a:pt x="34" y="285"/>
                  </a:lnTo>
                  <a:lnTo>
                    <a:pt x="31" y="285"/>
                  </a:lnTo>
                  <a:lnTo>
                    <a:pt x="27" y="283"/>
                  </a:lnTo>
                  <a:lnTo>
                    <a:pt x="23" y="282"/>
                  </a:lnTo>
                  <a:lnTo>
                    <a:pt x="17" y="280"/>
                  </a:lnTo>
                  <a:close/>
                  <a:moveTo>
                    <a:pt x="172" y="282"/>
                  </a:moveTo>
                  <a:lnTo>
                    <a:pt x="172" y="60"/>
                  </a:lnTo>
                  <a:lnTo>
                    <a:pt x="199" y="60"/>
                  </a:lnTo>
                  <a:lnTo>
                    <a:pt x="199" y="88"/>
                  </a:lnTo>
                  <a:lnTo>
                    <a:pt x="205" y="81"/>
                  </a:lnTo>
                  <a:lnTo>
                    <a:pt x="209" y="74"/>
                  </a:lnTo>
                  <a:lnTo>
                    <a:pt x="213" y="69"/>
                  </a:lnTo>
                  <a:lnTo>
                    <a:pt x="219" y="65"/>
                  </a:lnTo>
                  <a:lnTo>
                    <a:pt x="226" y="62"/>
                  </a:lnTo>
                  <a:lnTo>
                    <a:pt x="231" y="60"/>
                  </a:lnTo>
                  <a:lnTo>
                    <a:pt x="238" y="58"/>
                  </a:lnTo>
                  <a:lnTo>
                    <a:pt x="247" y="58"/>
                  </a:lnTo>
                  <a:lnTo>
                    <a:pt x="256" y="58"/>
                  </a:lnTo>
                  <a:lnTo>
                    <a:pt x="265" y="61"/>
                  </a:lnTo>
                  <a:lnTo>
                    <a:pt x="273" y="64"/>
                  </a:lnTo>
                  <a:lnTo>
                    <a:pt x="282" y="68"/>
                  </a:lnTo>
                  <a:lnTo>
                    <a:pt x="289" y="74"/>
                  </a:lnTo>
                  <a:lnTo>
                    <a:pt x="296" y="81"/>
                  </a:lnTo>
                  <a:lnTo>
                    <a:pt x="301" y="89"/>
                  </a:lnTo>
                  <a:lnTo>
                    <a:pt x="305" y="97"/>
                  </a:lnTo>
                  <a:lnTo>
                    <a:pt x="310" y="109"/>
                  </a:lnTo>
                  <a:lnTo>
                    <a:pt x="312" y="118"/>
                  </a:lnTo>
                  <a:lnTo>
                    <a:pt x="314" y="129"/>
                  </a:lnTo>
                  <a:lnTo>
                    <a:pt x="314" y="141"/>
                  </a:lnTo>
                  <a:lnTo>
                    <a:pt x="314" y="152"/>
                  </a:lnTo>
                  <a:lnTo>
                    <a:pt x="312" y="163"/>
                  </a:lnTo>
                  <a:lnTo>
                    <a:pt x="310" y="174"/>
                  </a:lnTo>
                  <a:lnTo>
                    <a:pt x="305" y="184"/>
                  </a:lnTo>
                  <a:lnTo>
                    <a:pt x="300" y="194"/>
                  </a:lnTo>
                  <a:lnTo>
                    <a:pt x="294" y="202"/>
                  </a:lnTo>
                  <a:lnTo>
                    <a:pt x="287" y="209"/>
                  </a:lnTo>
                  <a:lnTo>
                    <a:pt x="279" y="215"/>
                  </a:lnTo>
                  <a:lnTo>
                    <a:pt x="270" y="219"/>
                  </a:lnTo>
                  <a:lnTo>
                    <a:pt x="261" y="222"/>
                  </a:lnTo>
                  <a:lnTo>
                    <a:pt x="252" y="223"/>
                  </a:lnTo>
                  <a:lnTo>
                    <a:pt x="242" y="223"/>
                  </a:lnTo>
                  <a:lnTo>
                    <a:pt x="237" y="223"/>
                  </a:lnTo>
                  <a:lnTo>
                    <a:pt x="230" y="222"/>
                  </a:lnTo>
                  <a:lnTo>
                    <a:pt x="224" y="220"/>
                  </a:lnTo>
                  <a:lnTo>
                    <a:pt x="217" y="217"/>
                  </a:lnTo>
                  <a:lnTo>
                    <a:pt x="212" y="215"/>
                  </a:lnTo>
                  <a:lnTo>
                    <a:pt x="207" y="211"/>
                  </a:lnTo>
                  <a:lnTo>
                    <a:pt x="203" y="206"/>
                  </a:lnTo>
                  <a:lnTo>
                    <a:pt x="199" y="201"/>
                  </a:lnTo>
                  <a:lnTo>
                    <a:pt x="199" y="282"/>
                  </a:lnTo>
                  <a:lnTo>
                    <a:pt x="172" y="282"/>
                  </a:lnTo>
                  <a:close/>
                  <a:moveTo>
                    <a:pt x="199" y="142"/>
                  </a:moveTo>
                  <a:lnTo>
                    <a:pt x="200" y="156"/>
                  </a:lnTo>
                  <a:lnTo>
                    <a:pt x="202" y="167"/>
                  </a:lnTo>
                  <a:lnTo>
                    <a:pt x="206" y="177"/>
                  </a:lnTo>
                  <a:lnTo>
                    <a:pt x="212" y="184"/>
                  </a:lnTo>
                  <a:lnTo>
                    <a:pt x="219" y="191"/>
                  </a:lnTo>
                  <a:lnTo>
                    <a:pt x="226" y="195"/>
                  </a:lnTo>
                  <a:lnTo>
                    <a:pt x="234" y="197"/>
                  </a:lnTo>
                  <a:lnTo>
                    <a:pt x="242" y="198"/>
                  </a:lnTo>
                  <a:lnTo>
                    <a:pt x="251" y="197"/>
                  </a:lnTo>
                  <a:lnTo>
                    <a:pt x="259" y="195"/>
                  </a:lnTo>
                  <a:lnTo>
                    <a:pt x="268" y="191"/>
                  </a:lnTo>
                  <a:lnTo>
                    <a:pt x="275" y="184"/>
                  </a:lnTo>
                  <a:lnTo>
                    <a:pt x="280" y="176"/>
                  </a:lnTo>
                  <a:lnTo>
                    <a:pt x="284" y="166"/>
                  </a:lnTo>
                  <a:lnTo>
                    <a:pt x="286" y="155"/>
                  </a:lnTo>
                  <a:lnTo>
                    <a:pt x="287" y="141"/>
                  </a:lnTo>
                  <a:lnTo>
                    <a:pt x="286" y="127"/>
                  </a:lnTo>
                  <a:lnTo>
                    <a:pt x="284" y="115"/>
                  </a:lnTo>
                  <a:lnTo>
                    <a:pt x="280" y="106"/>
                  </a:lnTo>
                  <a:lnTo>
                    <a:pt x="275" y="99"/>
                  </a:lnTo>
                  <a:lnTo>
                    <a:pt x="268" y="92"/>
                  </a:lnTo>
                  <a:lnTo>
                    <a:pt x="261" y="88"/>
                  </a:lnTo>
                  <a:lnTo>
                    <a:pt x="252" y="86"/>
                  </a:lnTo>
                  <a:lnTo>
                    <a:pt x="244" y="85"/>
                  </a:lnTo>
                  <a:lnTo>
                    <a:pt x="235" y="86"/>
                  </a:lnTo>
                  <a:lnTo>
                    <a:pt x="227" y="88"/>
                  </a:lnTo>
                  <a:lnTo>
                    <a:pt x="220" y="92"/>
                  </a:lnTo>
                  <a:lnTo>
                    <a:pt x="213" y="99"/>
                  </a:lnTo>
                  <a:lnTo>
                    <a:pt x="207" y="107"/>
                  </a:lnTo>
                  <a:lnTo>
                    <a:pt x="203" y="117"/>
                  </a:lnTo>
                  <a:lnTo>
                    <a:pt x="200" y="129"/>
                  </a:lnTo>
                  <a:lnTo>
                    <a:pt x="199" y="142"/>
                  </a:lnTo>
                  <a:close/>
                  <a:moveTo>
                    <a:pt x="403" y="198"/>
                  </a:moveTo>
                  <a:lnTo>
                    <a:pt x="408" y="222"/>
                  </a:lnTo>
                  <a:lnTo>
                    <a:pt x="402" y="223"/>
                  </a:lnTo>
                  <a:lnTo>
                    <a:pt x="398" y="223"/>
                  </a:lnTo>
                  <a:lnTo>
                    <a:pt x="392" y="223"/>
                  </a:lnTo>
                  <a:lnTo>
                    <a:pt x="388" y="223"/>
                  </a:lnTo>
                  <a:lnTo>
                    <a:pt x="381" y="223"/>
                  </a:lnTo>
                  <a:lnTo>
                    <a:pt x="374" y="222"/>
                  </a:lnTo>
                  <a:lnTo>
                    <a:pt x="368" y="222"/>
                  </a:lnTo>
                  <a:lnTo>
                    <a:pt x="364" y="220"/>
                  </a:lnTo>
                  <a:lnTo>
                    <a:pt x="360" y="217"/>
                  </a:lnTo>
                  <a:lnTo>
                    <a:pt x="357" y="215"/>
                  </a:lnTo>
                  <a:lnTo>
                    <a:pt x="356" y="212"/>
                  </a:lnTo>
                  <a:lnTo>
                    <a:pt x="353" y="208"/>
                  </a:lnTo>
                  <a:lnTo>
                    <a:pt x="352" y="204"/>
                  </a:lnTo>
                  <a:lnTo>
                    <a:pt x="352" y="197"/>
                  </a:lnTo>
                  <a:lnTo>
                    <a:pt x="350" y="188"/>
                  </a:lnTo>
                  <a:lnTo>
                    <a:pt x="350" y="177"/>
                  </a:lnTo>
                  <a:lnTo>
                    <a:pt x="350" y="86"/>
                  </a:lnTo>
                  <a:lnTo>
                    <a:pt x="331" y="86"/>
                  </a:lnTo>
                  <a:lnTo>
                    <a:pt x="331" y="60"/>
                  </a:lnTo>
                  <a:lnTo>
                    <a:pt x="350" y="60"/>
                  </a:lnTo>
                  <a:lnTo>
                    <a:pt x="350" y="20"/>
                  </a:lnTo>
                  <a:lnTo>
                    <a:pt x="377" y="4"/>
                  </a:lnTo>
                  <a:lnTo>
                    <a:pt x="377" y="60"/>
                  </a:lnTo>
                  <a:lnTo>
                    <a:pt x="403" y="60"/>
                  </a:lnTo>
                  <a:lnTo>
                    <a:pt x="403" y="86"/>
                  </a:lnTo>
                  <a:lnTo>
                    <a:pt x="377" y="86"/>
                  </a:lnTo>
                  <a:lnTo>
                    <a:pt x="377" y="177"/>
                  </a:lnTo>
                  <a:lnTo>
                    <a:pt x="377" y="183"/>
                  </a:lnTo>
                  <a:lnTo>
                    <a:pt x="377" y="185"/>
                  </a:lnTo>
                  <a:lnTo>
                    <a:pt x="377" y="190"/>
                  </a:lnTo>
                  <a:lnTo>
                    <a:pt x="378" y="191"/>
                  </a:lnTo>
                  <a:lnTo>
                    <a:pt x="380" y="192"/>
                  </a:lnTo>
                  <a:lnTo>
                    <a:pt x="381" y="194"/>
                  </a:lnTo>
                  <a:lnTo>
                    <a:pt x="381" y="195"/>
                  </a:lnTo>
                  <a:lnTo>
                    <a:pt x="382" y="197"/>
                  </a:lnTo>
                  <a:lnTo>
                    <a:pt x="385" y="198"/>
                  </a:lnTo>
                  <a:lnTo>
                    <a:pt x="387" y="198"/>
                  </a:lnTo>
                  <a:lnTo>
                    <a:pt x="389" y="198"/>
                  </a:lnTo>
                  <a:lnTo>
                    <a:pt x="392" y="198"/>
                  </a:lnTo>
                  <a:lnTo>
                    <a:pt x="395" y="198"/>
                  </a:lnTo>
                  <a:lnTo>
                    <a:pt x="398" y="198"/>
                  </a:lnTo>
                  <a:lnTo>
                    <a:pt x="401" y="198"/>
                  </a:lnTo>
                  <a:lnTo>
                    <a:pt x="403" y="198"/>
                  </a:lnTo>
                  <a:close/>
                  <a:moveTo>
                    <a:pt x="434" y="26"/>
                  </a:moveTo>
                  <a:lnTo>
                    <a:pt x="434" y="0"/>
                  </a:lnTo>
                  <a:lnTo>
                    <a:pt x="461" y="0"/>
                  </a:lnTo>
                  <a:lnTo>
                    <a:pt x="461" y="26"/>
                  </a:lnTo>
                  <a:lnTo>
                    <a:pt x="434" y="26"/>
                  </a:lnTo>
                  <a:close/>
                  <a:moveTo>
                    <a:pt x="434" y="222"/>
                  </a:moveTo>
                  <a:lnTo>
                    <a:pt x="434" y="60"/>
                  </a:lnTo>
                  <a:lnTo>
                    <a:pt x="461" y="60"/>
                  </a:lnTo>
                  <a:lnTo>
                    <a:pt x="461" y="222"/>
                  </a:lnTo>
                  <a:lnTo>
                    <a:pt x="434" y="222"/>
                  </a:lnTo>
                  <a:close/>
                  <a:moveTo>
                    <a:pt x="493" y="141"/>
                  </a:moveTo>
                  <a:lnTo>
                    <a:pt x="494" y="120"/>
                  </a:lnTo>
                  <a:lnTo>
                    <a:pt x="500" y="103"/>
                  </a:lnTo>
                  <a:lnTo>
                    <a:pt x="507" y="88"/>
                  </a:lnTo>
                  <a:lnTo>
                    <a:pt x="518" y="75"/>
                  </a:lnTo>
                  <a:lnTo>
                    <a:pt x="524" y="71"/>
                  </a:lnTo>
                  <a:lnTo>
                    <a:pt x="528" y="68"/>
                  </a:lnTo>
                  <a:lnTo>
                    <a:pt x="534" y="65"/>
                  </a:lnTo>
                  <a:lnTo>
                    <a:pt x="541" y="62"/>
                  </a:lnTo>
                  <a:lnTo>
                    <a:pt x="546" y="61"/>
                  </a:lnTo>
                  <a:lnTo>
                    <a:pt x="553" y="60"/>
                  </a:lnTo>
                  <a:lnTo>
                    <a:pt x="560" y="58"/>
                  </a:lnTo>
                  <a:lnTo>
                    <a:pt x="567" y="58"/>
                  </a:lnTo>
                  <a:lnTo>
                    <a:pt x="576" y="58"/>
                  </a:lnTo>
                  <a:lnTo>
                    <a:pt x="583" y="60"/>
                  </a:lnTo>
                  <a:lnTo>
                    <a:pt x="590" y="61"/>
                  </a:lnTo>
                  <a:lnTo>
                    <a:pt x="597" y="64"/>
                  </a:lnTo>
                  <a:lnTo>
                    <a:pt x="604" y="67"/>
                  </a:lnTo>
                  <a:lnTo>
                    <a:pt x="609" y="69"/>
                  </a:lnTo>
                  <a:lnTo>
                    <a:pt x="615" y="74"/>
                  </a:lnTo>
                  <a:lnTo>
                    <a:pt x="620" y="79"/>
                  </a:lnTo>
                  <a:lnTo>
                    <a:pt x="630" y="90"/>
                  </a:lnTo>
                  <a:lnTo>
                    <a:pt x="636" y="104"/>
                  </a:lnTo>
                  <a:lnTo>
                    <a:pt x="640" y="121"/>
                  </a:lnTo>
                  <a:lnTo>
                    <a:pt x="641" y="139"/>
                  </a:lnTo>
                  <a:lnTo>
                    <a:pt x="641" y="155"/>
                  </a:lnTo>
                  <a:lnTo>
                    <a:pt x="639" y="167"/>
                  </a:lnTo>
                  <a:lnTo>
                    <a:pt x="636" y="178"/>
                  </a:lnTo>
                  <a:lnTo>
                    <a:pt x="632" y="188"/>
                  </a:lnTo>
                  <a:lnTo>
                    <a:pt x="627" y="197"/>
                  </a:lnTo>
                  <a:lnTo>
                    <a:pt x="620" y="204"/>
                  </a:lnTo>
                  <a:lnTo>
                    <a:pt x="613" y="209"/>
                  </a:lnTo>
                  <a:lnTo>
                    <a:pt x="605" y="215"/>
                  </a:lnTo>
                  <a:lnTo>
                    <a:pt x="597" y="219"/>
                  </a:lnTo>
                  <a:lnTo>
                    <a:pt x="587" y="222"/>
                  </a:lnTo>
                  <a:lnTo>
                    <a:pt x="577" y="223"/>
                  </a:lnTo>
                  <a:lnTo>
                    <a:pt x="567" y="223"/>
                  </a:lnTo>
                  <a:lnTo>
                    <a:pt x="559" y="223"/>
                  </a:lnTo>
                  <a:lnTo>
                    <a:pt x="552" y="222"/>
                  </a:lnTo>
                  <a:lnTo>
                    <a:pt x="543" y="220"/>
                  </a:lnTo>
                  <a:lnTo>
                    <a:pt x="536" y="219"/>
                  </a:lnTo>
                  <a:lnTo>
                    <a:pt x="531" y="216"/>
                  </a:lnTo>
                  <a:lnTo>
                    <a:pt x="524" y="212"/>
                  </a:lnTo>
                  <a:lnTo>
                    <a:pt x="520" y="208"/>
                  </a:lnTo>
                  <a:lnTo>
                    <a:pt x="514" y="204"/>
                  </a:lnTo>
                  <a:lnTo>
                    <a:pt x="504" y="192"/>
                  </a:lnTo>
                  <a:lnTo>
                    <a:pt x="499" y="177"/>
                  </a:lnTo>
                  <a:lnTo>
                    <a:pt x="494" y="160"/>
                  </a:lnTo>
                  <a:lnTo>
                    <a:pt x="493" y="141"/>
                  </a:lnTo>
                  <a:close/>
                  <a:moveTo>
                    <a:pt x="520" y="141"/>
                  </a:moveTo>
                  <a:lnTo>
                    <a:pt x="521" y="155"/>
                  </a:lnTo>
                  <a:lnTo>
                    <a:pt x="524" y="166"/>
                  </a:lnTo>
                  <a:lnTo>
                    <a:pt x="528" y="176"/>
                  </a:lnTo>
                  <a:lnTo>
                    <a:pt x="534" y="184"/>
                  </a:lnTo>
                  <a:lnTo>
                    <a:pt x="541" y="191"/>
                  </a:lnTo>
                  <a:lnTo>
                    <a:pt x="549" y="195"/>
                  </a:lnTo>
                  <a:lnTo>
                    <a:pt x="557" y="197"/>
                  </a:lnTo>
                  <a:lnTo>
                    <a:pt x="567" y="198"/>
                  </a:lnTo>
                  <a:lnTo>
                    <a:pt x="577" y="197"/>
                  </a:lnTo>
                  <a:lnTo>
                    <a:pt x="587" y="195"/>
                  </a:lnTo>
                  <a:lnTo>
                    <a:pt x="594" y="191"/>
                  </a:lnTo>
                  <a:lnTo>
                    <a:pt x="601" y="184"/>
                  </a:lnTo>
                  <a:lnTo>
                    <a:pt x="608" y="176"/>
                  </a:lnTo>
                  <a:lnTo>
                    <a:pt x="612" y="166"/>
                  </a:lnTo>
                  <a:lnTo>
                    <a:pt x="613" y="155"/>
                  </a:lnTo>
                  <a:lnTo>
                    <a:pt x="615" y="141"/>
                  </a:lnTo>
                  <a:lnTo>
                    <a:pt x="613" y="128"/>
                  </a:lnTo>
                  <a:lnTo>
                    <a:pt x="612" y="117"/>
                  </a:lnTo>
                  <a:lnTo>
                    <a:pt x="608" y="107"/>
                  </a:lnTo>
                  <a:lnTo>
                    <a:pt x="601" y="99"/>
                  </a:lnTo>
                  <a:lnTo>
                    <a:pt x="594" y="92"/>
                  </a:lnTo>
                  <a:lnTo>
                    <a:pt x="587" y="88"/>
                  </a:lnTo>
                  <a:lnTo>
                    <a:pt x="577" y="86"/>
                  </a:lnTo>
                  <a:lnTo>
                    <a:pt x="567" y="85"/>
                  </a:lnTo>
                  <a:lnTo>
                    <a:pt x="557" y="86"/>
                  </a:lnTo>
                  <a:lnTo>
                    <a:pt x="549" y="88"/>
                  </a:lnTo>
                  <a:lnTo>
                    <a:pt x="541" y="92"/>
                  </a:lnTo>
                  <a:lnTo>
                    <a:pt x="534" y="99"/>
                  </a:lnTo>
                  <a:lnTo>
                    <a:pt x="528" y="106"/>
                  </a:lnTo>
                  <a:lnTo>
                    <a:pt x="524" y="115"/>
                  </a:lnTo>
                  <a:lnTo>
                    <a:pt x="521" y="128"/>
                  </a:lnTo>
                  <a:lnTo>
                    <a:pt x="520" y="141"/>
                  </a:lnTo>
                  <a:close/>
                  <a:moveTo>
                    <a:pt x="675" y="222"/>
                  </a:moveTo>
                  <a:lnTo>
                    <a:pt x="675" y="60"/>
                  </a:lnTo>
                  <a:lnTo>
                    <a:pt x="702" y="60"/>
                  </a:lnTo>
                  <a:lnTo>
                    <a:pt x="702" y="83"/>
                  </a:lnTo>
                  <a:lnTo>
                    <a:pt x="706" y="78"/>
                  </a:lnTo>
                  <a:lnTo>
                    <a:pt x="711" y="72"/>
                  </a:lnTo>
                  <a:lnTo>
                    <a:pt x="717" y="68"/>
                  </a:lnTo>
                  <a:lnTo>
                    <a:pt x="723" y="64"/>
                  </a:lnTo>
                  <a:lnTo>
                    <a:pt x="728" y="62"/>
                  </a:lnTo>
                  <a:lnTo>
                    <a:pt x="735" y="60"/>
                  </a:lnTo>
                  <a:lnTo>
                    <a:pt x="744" y="58"/>
                  </a:lnTo>
                  <a:lnTo>
                    <a:pt x="751" y="58"/>
                  </a:lnTo>
                  <a:lnTo>
                    <a:pt x="758" y="58"/>
                  </a:lnTo>
                  <a:lnTo>
                    <a:pt x="765" y="60"/>
                  </a:lnTo>
                  <a:lnTo>
                    <a:pt x="770" y="61"/>
                  </a:lnTo>
                  <a:lnTo>
                    <a:pt x="777" y="62"/>
                  </a:lnTo>
                  <a:lnTo>
                    <a:pt x="783" y="65"/>
                  </a:lnTo>
                  <a:lnTo>
                    <a:pt x="787" y="69"/>
                  </a:lnTo>
                  <a:lnTo>
                    <a:pt x="791" y="72"/>
                  </a:lnTo>
                  <a:lnTo>
                    <a:pt x="794" y="76"/>
                  </a:lnTo>
                  <a:lnTo>
                    <a:pt x="797" y="81"/>
                  </a:lnTo>
                  <a:lnTo>
                    <a:pt x="800" y="86"/>
                  </a:lnTo>
                  <a:lnTo>
                    <a:pt x="801" y="92"/>
                  </a:lnTo>
                  <a:lnTo>
                    <a:pt x="802" y="97"/>
                  </a:lnTo>
                  <a:lnTo>
                    <a:pt x="804" y="102"/>
                  </a:lnTo>
                  <a:lnTo>
                    <a:pt x="804" y="107"/>
                  </a:lnTo>
                  <a:lnTo>
                    <a:pt x="804" y="115"/>
                  </a:lnTo>
                  <a:lnTo>
                    <a:pt x="804" y="124"/>
                  </a:lnTo>
                  <a:lnTo>
                    <a:pt x="804" y="222"/>
                  </a:lnTo>
                  <a:lnTo>
                    <a:pt x="777" y="222"/>
                  </a:lnTo>
                  <a:lnTo>
                    <a:pt x="777" y="127"/>
                  </a:lnTo>
                  <a:lnTo>
                    <a:pt x="777" y="118"/>
                  </a:lnTo>
                  <a:lnTo>
                    <a:pt x="776" y="111"/>
                  </a:lnTo>
                  <a:lnTo>
                    <a:pt x="776" y="106"/>
                  </a:lnTo>
                  <a:lnTo>
                    <a:pt x="774" y="102"/>
                  </a:lnTo>
                  <a:lnTo>
                    <a:pt x="772" y="99"/>
                  </a:lnTo>
                  <a:lnTo>
                    <a:pt x="769" y="95"/>
                  </a:lnTo>
                  <a:lnTo>
                    <a:pt x="766" y="92"/>
                  </a:lnTo>
                  <a:lnTo>
                    <a:pt x="763" y="89"/>
                  </a:lnTo>
                  <a:lnTo>
                    <a:pt x="759" y="88"/>
                  </a:lnTo>
                  <a:lnTo>
                    <a:pt x="753" y="86"/>
                  </a:lnTo>
                  <a:lnTo>
                    <a:pt x="749" y="85"/>
                  </a:lnTo>
                  <a:lnTo>
                    <a:pt x="744" y="85"/>
                  </a:lnTo>
                  <a:lnTo>
                    <a:pt x="735" y="85"/>
                  </a:lnTo>
                  <a:lnTo>
                    <a:pt x="728" y="88"/>
                  </a:lnTo>
                  <a:lnTo>
                    <a:pt x="721" y="90"/>
                  </a:lnTo>
                  <a:lnTo>
                    <a:pt x="714" y="95"/>
                  </a:lnTo>
                  <a:lnTo>
                    <a:pt x="709" y="102"/>
                  </a:lnTo>
                  <a:lnTo>
                    <a:pt x="704" y="111"/>
                  </a:lnTo>
                  <a:lnTo>
                    <a:pt x="703" y="122"/>
                  </a:lnTo>
                  <a:lnTo>
                    <a:pt x="702" y="136"/>
                  </a:lnTo>
                  <a:lnTo>
                    <a:pt x="702" y="222"/>
                  </a:lnTo>
                  <a:lnTo>
                    <a:pt x="675"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2" name="Freeform 24"/>
            <p:cNvSpPr>
              <a:spLocks noEditPoints="1"/>
            </p:cNvSpPr>
            <p:nvPr/>
          </p:nvSpPr>
          <p:spPr bwMode="auto">
            <a:xfrm>
              <a:off x="2643" y="1920"/>
              <a:ext cx="337" cy="177"/>
            </a:xfrm>
            <a:custGeom>
              <a:avLst/>
              <a:gdLst>
                <a:gd name="T0" fmla="*/ 623 w 1013"/>
                <a:gd name="T1" fmla="*/ 0 h 532"/>
                <a:gd name="T2" fmla="*/ 656 w 1013"/>
                <a:gd name="T3" fmla="*/ 1 h 532"/>
                <a:gd name="T4" fmla="*/ 681 w 1013"/>
                <a:gd name="T5" fmla="*/ 8 h 532"/>
                <a:gd name="T6" fmla="*/ 705 w 1013"/>
                <a:gd name="T7" fmla="*/ 28 h 532"/>
                <a:gd name="T8" fmla="*/ 721 w 1013"/>
                <a:gd name="T9" fmla="*/ 57 h 532"/>
                <a:gd name="T10" fmla="*/ 730 w 1013"/>
                <a:gd name="T11" fmla="*/ 96 h 532"/>
                <a:gd name="T12" fmla="*/ 730 w 1013"/>
                <a:gd name="T13" fmla="*/ 134 h 532"/>
                <a:gd name="T14" fmla="*/ 721 w 1013"/>
                <a:gd name="T15" fmla="*/ 165 h 532"/>
                <a:gd name="T16" fmla="*/ 709 w 1013"/>
                <a:gd name="T17" fmla="*/ 187 h 532"/>
                <a:gd name="T18" fmla="*/ 695 w 1013"/>
                <a:gd name="T19" fmla="*/ 204 h 532"/>
                <a:gd name="T20" fmla="*/ 677 w 1013"/>
                <a:gd name="T21" fmla="*/ 214 h 532"/>
                <a:gd name="T22" fmla="*/ 654 w 1013"/>
                <a:gd name="T23" fmla="*/ 221 h 532"/>
                <a:gd name="T24" fmla="*/ 626 w 1013"/>
                <a:gd name="T25" fmla="*/ 222 h 532"/>
                <a:gd name="T26" fmla="*/ 623 w 1013"/>
                <a:gd name="T27" fmla="*/ 195 h 532"/>
                <a:gd name="T28" fmla="*/ 651 w 1013"/>
                <a:gd name="T29" fmla="*/ 193 h 532"/>
                <a:gd name="T30" fmla="*/ 670 w 1013"/>
                <a:gd name="T31" fmla="*/ 187 h 532"/>
                <a:gd name="T32" fmla="*/ 685 w 1013"/>
                <a:gd name="T33" fmla="*/ 174 h 532"/>
                <a:gd name="T34" fmla="*/ 696 w 1013"/>
                <a:gd name="T35" fmla="*/ 152 h 532"/>
                <a:gd name="T36" fmla="*/ 702 w 1013"/>
                <a:gd name="T37" fmla="*/ 121 h 532"/>
                <a:gd name="T38" fmla="*/ 699 w 1013"/>
                <a:gd name="T39" fmla="*/ 78 h 532"/>
                <a:gd name="T40" fmla="*/ 684 w 1013"/>
                <a:gd name="T41" fmla="*/ 47 h 532"/>
                <a:gd name="T42" fmla="*/ 661 w 1013"/>
                <a:gd name="T43" fmla="*/ 31 h 532"/>
                <a:gd name="T44" fmla="*/ 636 w 1013"/>
                <a:gd name="T45" fmla="*/ 26 h 532"/>
                <a:gd name="T46" fmla="*/ 576 w 1013"/>
                <a:gd name="T47" fmla="*/ 195 h 532"/>
                <a:gd name="T48" fmla="*/ 901 w 1013"/>
                <a:gd name="T49" fmla="*/ 187 h 532"/>
                <a:gd name="T50" fmla="*/ 880 w 1013"/>
                <a:gd name="T51" fmla="*/ 212 h 532"/>
                <a:gd name="T52" fmla="*/ 864 w 1013"/>
                <a:gd name="T53" fmla="*/ 219 h 532"/>
                <a:gd name="T54" fmla="*/ 847 w 1013"/>
                <a:gd name="T55" fmla="*/ 223 h 532"/>
                <a:gd name="T56" fmla="*/ 825 w 1013"/>
                <a:gd name="T57" fmla="*/ 223 h 532"/>
                <a:gd name="T58" fmla="*/ 801 w 1013"/>
                <a:gd name="T59" fmla="*/ 219 h 532"/>
                <a:gd name="T60" fmla="*/ 782 w 1013"/>
                <a:gd name="T61" fmla="*/ 208 h 532"/>
                <a:gd name="T62" fmla="*/ 761 w 1013"/>
                <a:gd name="T63" fmla="*/ 177 h 532"/>
                <a:gd name="T64" fmla="*/ 756 w 1013"/>
                <a:gd name="T65" fmla="*/ 124 h 532"/>
                <a:gd name="T66" fmla="*/ 777 w 1013"/>
                <a:gd name="T67" fmla="*/ 81 h 532"/>
                <a:gd name="T68" fmla="*/ 796 w 1013"/>
                <a:gd name="T69" fmla="*/ 67 h 532"/>
                <a:gd name="T70" fmla="*/ 817 w 1013"/>
                <a:gd name="T71" fmla="*/ 60 h 532"/>
                <a:gd name="T72" fmla="*/ 840 w 1013"/>
                <a:gd name="T73" fmla="*/ 59 h 532"/>
                <a:gd name="T74" fmla="*/ 861 w 1013"/>
                <a:gd name="T75" fmla="*/ 64 h 532"/>
                <a:gd name="T76" fmla="*/ 880 w 1013"/>
                <a:gd name="T77" fmla="*/ 74 h 532"/>
                <a:gd name="T78" fmla="*/ 901 w 1013"/>
                <a:gd name="T79" fmla="*/ 106 h 532"/>
                <a:gd name="T80" fmla="*/ 906 w 1013"/>
                <a:gd name="T81" fmla="*/ 142 h 532"/>
                <a:gd name="T82" fmla="*/ 906 w 1013"/>
                <a:gd name="T83" fmla="*/ 148 h 532"/>
                <a:gd name="T84" fmla="*/ 787 w 1013"/>
                <a:gd name="T85" fmla="*/ 169 h 532"/>
                <a:gd name="T86" fmla="*/ 805 w 1013"/>
                <a:gd name="T87" fmla="*/ 191 h 532"/>
                <a:gd name="T88" fmla="*/ 833 w 1013"/>
                <a:gd name="T89" fmla="*/ 198 h 532"/>
                <a:gd name="T90" fmla="*/ 854 w 1013"/>
                <a:gd name="T91" fmla="*/ 195 h 532"/>
                <a:gd name="T92" fmla="*/ 871 w 1013"/>
                <a:gd name="T93" fmla="*/ 184 h 532"/>
                <a:gd name="T94" fmla="*/ 783 w 1013"/>
                <a:gd name="T95" fmla="*/ 121 h 532"/>
                <a:gd name="T96" fmla="*/ 875 w 1013"/>
                <a:gd name="T97" fmla="*/ 107 h 532"/>
                <a:gd name="T98" fmla="*/ 860 w 1013"/>
                <a:gd name="T99" fmla="*/ 92 h 532"/>
                <a:gd name="T100" fmla="*/ 832 w 1013"/>
                <a:gd name="T101" fmla="*/ 85 h 532"/>
                <a:gd name="T102" fmla="*/ 804 w 1013"/>
                <a:gd name="T103" fmla="*/ 91 h 532"/>
                <a:gd name="T104" fmla="*/ 787 w 1013"/>
                <a:gd name="T105" fmla="*/ 106 h 532"/>
                <a:gd name="T106" fmla="*/ 927 w 1013"/>
                <a:gd name="T107" fmla="*/ 155 h 532"/>
                <a:gd name="T108" fmla="*/ 1013 w 1013"/>
                <a:gd name="T109" fmla="*/ 155 h 532"/>
                <a:gd name="T110" fmla="*/ 0 w 1013"/>
                <a:gd name="T111" fmla="*/ 310 h 532"/>
                <a:gd name="T112" fmla="*/ 0 w 1013"/>
                <a:gd name="T113" fmla="*/ 337 h 532"/>
                <a:gd name="T114" fmla="*/ 27 w 1013"/>
                <a:gd name="T115" fmla="*/ 3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3" h="532">
                  <a:moveTo>
                    <a:pt x="546" y="222"/>
                  </a:moveTo>
                  <a:lnTo>
                    <a:pt x="546" y="0"/>
                  </a:lnTo>
                  <a:lnTo>
                    <a:pt x="623" y="0"/>
                  </a:lnTo>
                  <a:lnTo>
                    <a:pt x="636" y="0"/>
                  </a:lnTo>
                  <a:lnTo>
                    <a:pt x="646" y="1"/>
                  </a:lnTo>
                  <a:lnTo>
                    <a:pt x="656" y="1"/>
                  </a:lnTo>
                  <a:lnTo>
                    <a:pt x="663" y="3"/>
                  </a:lnTo>
                  <a:lnTo>
                    <a:pt x="672" y="5"/>
                  </a:lnTo>
                  <a:lnTo>
                    <a:pt x="681" y="8"/>
                  </a:lnTo>
                  <a:lnTo>
                    <a:pt x="689" y="14"/>
                  </a:lnTo>
                  <a:lnTo>
                    <a:pt x="696" y="19"/>
                  </a:lnTo>
                  <a:lnTo>
                    <a:pt x="705" y="28"/>
                  </a:lnTo>
                  <a:lnTo>
                    <a:pt x="712" y="36"/>
                  </a:lnTo>
                  <a:lnTo>
                    <a:pt x="717" y="46"/>
                  </a:lnTo>
                  <a:lnTo>
                    <a:pt x="721" y="57"/>
                  </a:lnTo>
                  <a:lnTo>
                    <a:pt x="726" y="70"/>
                  </a:lnTo>
                  <a:lnTo>
                    <a:pt x="728" y="82"/>
                  </a:lnTo>
                  <a:lnTo>
                    <a:pt x="730" y="96"/>
                  </a:lnTo>
                  <a:lnTo>
                    <a:pt x="731" y="110"/>
                  </a:lnTo>
                  <a:lnTo>
                    <a:pt x="731" y="123"/>
                  </a:lnTo>
                  <a:lnTo>
                    <a:pt x="730" y="134"/>
                  </a:lnTo>
                  <a:lnTo>
                    <a:pt x="727" y="145"/>
                  </a:lnTo>
                  <a:lnTo>
                    <a:pt x="724" y="155"/>
                  </a:lnTo>
                  <a:lnTo>
                    <a:pt x="721" y="165"/>
                  </a:lnTo>
                  <a:lnTo>
                    <a:pt x="719" y="173"/>
                  </a:lnTo>
                  <a:lnTo>
                    <a:pt x="714" y="180"/>
                  </a:lnTo>
                  <a:lnTo>
                    <a:pt x="709" y="187"/>
                  </a:lnTo>
                  <a:lnTo>
                    <a:pt x="705" y="193"/>
                  </a:lnTo>
                  <a:lnTo>
                    <a:pt x="699" y="198"/>
                  </a:lnTo>
                  <a:lnTo>
                    <a:pt x="695" y="204"/>
                  </a:lnTo>
                  <a:lnTo>
                    <a:pt x="689" y="208"/>
                  </a:lnTo>
                  <a:lnTo>
                    <a:pt x="684" y="211"/>
                  </a:lnTo>
                  <a:lnTo>
                    <a:pt x="677" y="214"/>
                  </a:lnTo>
                  <a:lnTo>
                    <a:pt x="670" y="216"/>
                  </a:lnTo>
                  <a:lnTo>
                    <a:pt x="663" y="219"/>
                  </a:lnTo>
                  <a:lnTo>
                    <a:pt x="654" y="221"/>
                  </a:lnTo>
                  <a:lnTo>
                    <a:pt x="646" y="222"/>
                  </a:lnTo>
                  <a:lnTo>
                    <a:pt x="636" y="222"/>
                  </a:lnTo>
                  <a:lnTo>
                    <a:pt x="626" y="222"/>
                  </a:lnTo>
                  <a:lnTo>
                    <a:pt x="546" y="222"/>
                  </a:lnTo>
                  <a:close/>
                  <a:moveTo>
                    <a:pt x="576" y="195"/>
                  </a:moveTo>
                  <a:lnTo>
                    <a:pt x="623" y="195"/>
                  </a:lnTo>
                  <a:lnTo>
                    <a:pt x="635" y="195"/>
                  </a:lnTo>
                  <a:lnTo>
                    <a:pt x="643" y="194"/>
                  </a:lnTo>
                  <a:lnTo>
                    <a:pt x="651" y="193"/>
                  </a:lnTo>
                  <a:lnTo>
                    <a:pt x="658" y="191"/>
                  </a:lnTo>
                  <a:lnTo>
                    <a:pt x="664" y="190"/>
                  </a:lnTo>
                  <a:lnTo>
                    <a:pt x="670" y="187"/>
                  </a:lnTo>
                  <a:lnTo>
                    <a:pt x="675" y="184"/>
                  </a:lnTo>
                  <a:lnTo>
                    <a:pt x="679" y="180"/>
                  </a:lnTo>
                  <a:lnTo>
                    <a:pt x="685" y="174"/>
                  </a:lnTo>
                  <a:lnTo>
                    <a:pt x="689" y="167"/>
                  </a:lnTo>
                  <a:lnTo>
                    <a:pt x="693" y="160"/>
                  </a:lnTo>
                  <a:lnTo>
                    <a:pt x="696" y="152"/>
                  </a:lnTo>
                  <a:lnTo>
                    <a:pt x="698" y="142"/>
                  </a:lnTo>
                  <a:lnTo>
                    <a:pt x="700" y="133"/>
                  </a:lnTo>
                  <a:lnTo>
                    <a:pt x="702" y="121"/>
                  </a:lnTo>
                  <a:lnTo>
                    <a:pt x="702" y="110"/>
                  </a:lnTo>
                  <a:lnTo>
                    <a:pt x="700" y="93"/>
                  </a:lnTo>
                  <a:lnTo>
                    <a:pt x="699" y="78"/>
                  </a:lnTo>
                  <a:lnTo>
                    <a:pt x="695" y="65"/>
                  </a:lnTo>
                  <a:lnTo>
                    <a:pt x="689" y="56"/>
                  </a:lnTo>
                  <a:lnTo>
                    <a:pt x="684" y="47"/>
                  </a:lnTo>
                  <a:lnTo>
                    <a:pt x="677" y="40"/>
                  </a:lnTo>
                  <a:lnTo>
                    <a:pt x="670" y="35"/>
                  </a:lnTo>
                  <a:lnTo>
                    <a:pt x="661" y="31"/>
                  </a:lnTo>
                  <a:lnTo>
                    <a:pt x="654" y="29"/>
                  </a:lnTo>
                  <a:lnTo>
                    <a:pt x="646" y="28"/>
                  </a:lnTo>
                  <a:lnTo>
                    <a:pt x="636" y="26"/>
                  </a:lnTo>
                  <a:lnTo>
                    <a:pt x="623" y="26"/>
                  </a:lnTo>
                  <a:lnTo>
                    <a:pt x="576" y="26"/>
                  </a:lnTo>
                  <a:lnTo>
                    <a:pt x="576" y="195"/>
                  </a:lnTo>
                  <a:close/>
                  <a:moveTo>
                    <a:pt x="880" y="172"/>
                  </a:moveTo>
                  <a:lnTo>
                    <a:pt x="905" y="177"/>
                  </a:lnTo>
                  <a:lnTo>
                    <a:pt x="901" y="187"/>
                  </a:lnTo>
                  <a:lnTo>
                    <a:pt x="895" y="197"/>
                  </a:lnTo>
                  <a:lnTo>
                    <a:pt x="888" y="205"/>
                  </a:lnTo>
                  <a:lnTo>
                    <a:pt x="880" y="212"/>
                  </a:lnTo>
                  <a:lnTo>
                    <a:pt x="875" y="215"/>
                  </a:lnTo>
                  <a:lnTo>
                    <a:pt x="870" y="218"/>
                  </a:lnTo>
                  <a:lnTo>
                    <a:pt x="864" y="219"/>
                  </a:lnTo>
                  <a:lnTo>
                    <a:pt x="859" y="221"/>
                  </a:lnTo>
                  <a:lnTo>
                    <a:pt x="853" y="222"/>
                  </a:lnTo>
                  <a:lnTo>
                    <a:pt x="847" y="223"/>
                  </a:lnTo>
                  <a:lnTo>
                    <a:pt x="840" y="223"/>
                  </a:lnTo>
                  <a:lnTo>
                    <a:pt x="833" y="223"/>
                  </a:lnTo>
                  <a:lnTo>
                    <a:pt x="825" y="223"/>
                  </a:lnTo>
                  <a:lnTo>
                    <a:pt x="817" y="222"/>
                  </a:lnTo>
                  <a:lnTo>
                    <a:pt x="808" y="221"/>
                  </a:lnTo>
                  <a:lnTo>
                    <a:pt x="801" y="219"/>
                  </a:lnTo>
                  <a:lnTo>
                    <a:pt x="794" y="216"/>
                  </a:lnTo>
                  <a:lnTo>
                    <a:pt x="787" y="212"/>
                  </a:lnTo>
                  <a:lnTo>
                    <a:pt x="782" y="208"/>
                  </a:lnTo>
                  <a:lnTo>
                    <a:pt x="776" y="204"/>
                  </a:lnTo>
                  <a:lnTo>
                    <a:pt x="766" y="193"/>
                  </a:lnTo>
                  <a:lnTo>
                    <a:pt x="761" y="177"/>
                  </a:lnTo>
                  <a:lnTo>
                    <a:pt x="756" y="160"/>
                  </a:lnTo>
                  <a:lnTo>
                    <a:pt x="755" y="142"/>
                  </a:lnTo>
                  <a:lnTo>
                    <a:pt x="756" y="124"/>
                  </a:lnTo>
                  <a:lnTo>
                    <a:pt x="761" y="107"/>
                  </a:lnTo>
                  <a:lnTo>
                    <a:pt x="768" y="92"/>
                  </a:lnTo>
                  <a:lnTo>
                    <a:pt x="777" y="81"/>
                  </a:lnTo>
                  <a:lnTo>
                    <a:pt x="783" y="75"/>
                  </a:lnTo>
                  <a:lnTo>
                    <a:pt x="789" y="71"/>
                  </a:lnTo>
                  <a:lnTo>
                    <a:pt x="796" y="67"/>
                  </a:lnTo>
                  <a:lnTo>
                    <a:pt x="801" y="64"/>
                  </a:lnTo>
                  <a:lnTo>
                    <a:pt x="808" y="61"/>
                  </a:lnTo>
                  <a:lnTo>
                    <a:pt x="817" y="60"/>
                  </a:lnTo>
                  <a:lnTo>
                    <a:pt x="824" y="59"/>
                  </a:lnTo>
                  <a:lnTo>
                    <a:pt x="832" y="59"/>
                  </a:lnTo>
                  <a:lnTo>
                    <a:pt x="840" y="59"/>
                  </a:lnTo>
                  <a:lnTo>
                    <a:pt x="847" y="60"/>
                  </a:lnTo>
                  <a:lnTo>
                    <a:pt x="854" y="61"/>
                  </a:lnTo>
                  <a:lnTo>
                    <a:pt x="861" y="64"/>
                  </a:lnTo>
                  <a:lnTo>
                    <a:pt x="868" y="67"/>
                  </a:lnTo>
                  <a:lnTo>
                    <a:pt x="874" y="70"/>
                  </a:lnTo>
                  <a:lnTo>
                    <a:pt x="880" y="74"/>
                  </a:lnTo>
                  <a:lnTo>
                    <a:pt x="885" y="79"/>
                  </a:lnTo>
                  <a:lnTo>
                    <a:pt x="895" y="91"/>
                  </a:lnTo>
                  <a:lnTo>
                    <a:pt x="901" y="106"/>
                  </a:lnTo>
                  <a:lnTo>
                    <a:pt x="905" y="123"/>
                  </a:lnTo>
                  <a:lnTo>
                    <a:pt x="906" y="141"/>
                  </a:lnTo>
                  <a:lnTo>
                    <a:pt x="906" y="142"/>
                  </a:lnTo>
                  <a:lnTo>
                    <a:pt x="906" y="144"/>
                  </a:lnTo>
                  <a:lnTo>
                    <a:pt x="906" y="147"/>
                  </a:lnTo>
                  <a:lnTo>
                    <a:pt x="906" y="148"/>
                  </a:lnTo>
                  <a:lnTo>
                    <a:pt x="783" y="148"/>
                  </a:lnTo>
                  <a:lnTo>
                    <a:pt x="784" y="159"/>
                  </a:lnTo>
                  <a:lnTo>
                    <a:pt x="787" y="169"/>
                  </a:lnTo>
                  <a:lnTo>
                    <a:pt x="791" y="179"/>
                  </a:lnTo>
                  <a:lnTo>
                    <a:pt x="798" y="186"/>
                  </a:lnTo>
                  <a:lnTo>
                    <a:pt x="805" y="191"/>
                  </a:lnTo>
                  <a:lnTo>
                    <a:pt x="814" y="195"/>
                  </a:lnTo>
                  <a:lnTo>
                    <a:pt x="824" y="197"/>
                  </a:lnTo>
                  <a:lnTo>
                    <a:pt x="833" y="198"/>
                  </a:lnTo>
                  <a:lnTo>
                    <a:pt x="842" y="198"/>
                  </a:lnTo>
                  <a:lnTo>
                    <a:pt x="849" y="197"/>
                  </a:lnTo>
                  <a:lnTo>
                    <a:pt x="854" y="195"/>
                  </a:lnTo>
                  <a:lnTo>
                    <a:pt x="861" y="193"/>
                  </a:lnTo>
                  <a:lnTo>
                    <a:pt x="867" y="188"/>
                  </a:lnTo>
                  <a:lnTo>
                    <a:pt x="871" y="184"/>
                  </a:lnTo>
                  <a:lnTo>
                    <a:pt x="875" y="179"/>
                  </a:lnTo>
                  <a:lnTo>
                    <a:pt x="880" y="172"/>
                  </a:lnTo>
                  <a:close/>
                  <a:moveTo>
                    <a:pt x="783" y="121"/>
                  </a:moveTo>
                  <a:lnTo>
                    <a:pt x="880" y="121"/>
                  </a:lnTo>
                  <a:lnTo>
                    <a:pt x="878" y="113"/>
                  </a:lnTo>
                  <a:lnTo>
                    <a:pt x="875" y="107"/>
                  </a:lnTo>
                  <a:lnTo>
                    <a:pt x="873" y="102"/>
                  </a:lnTo>
                  <a:lnTo>
                    <a:pt x="868" y="98"/>
                  </a:lnTo>
                  <a:lnTo>
                    <a:pt x="860" y="92"/>
                  </a:lnTo>
                  <a:lnTo>
                    <a:pt x="852" y="88"/>
                  </a:lnTo>
                  <a:lnTo>
                    <a:pt x="842" y="86"/>
                  </a:lnTo>
                  <a:lnTo>
                    <a:pt x="832" y="85"/>
                  </a:lnTo>
                  <a:lnTo>
                    <a:pt x="822" y="85"/>
                  </a:lnTo>
                  <a:lnTo>
                    <a:pt x="812" y="88"/>
                  </a:lnTo>
                  <a:lnTo>
                    <a:pt x="804" y="91"/>
                  </a:lnTo>
                  <a:lnTo>
                    <a:pt x="797" y="95"/>
                  </a:lnTo>
                  <a:lnTo>
                    <a:pt x="791" y="100"/>
                  </a:lnTo>
                  <a:lnTo>
                    <a:pt x="787" y="106"/>
                  </a:lnTo>
                  <a:lnTo>
                    <a:pt x="784" y="113"/>
                  </a:lnTo>
                  <a:lnTo>
                    <a:pt x="783" y="121"/>
                  </a:lnTo>
                  <a:close/>
                  <a:moveTo>
                    <a:pt x="927" y="155"/>
                  </a:moveTo>
                  <a:lnTo>
                    <a:pt x="927" y="128"/>
                  </a:lnTo>
                  <a:lnTo>
                    <a:pt x="1013" y="128"/>
                  </a:lnTo>
                  <a:lnTo>
                    <a:pt x="1013" y="155"/>
                  </a:lnTo>
                  <a:lnTo>
                    <a:pt x="927" y="155"/>
                  </a:lnTo>
                  <a:close/>
                  <a:moveTo>
                    <a:pt x="0" y="337"/>
                  </a:moveTo>
                  <a:lnTo>
                    <a:pt x="0" y="310"/>
                  </a:lnTo>
                  <a:lnTo>
                    <a:pt x="27" y="310"/>
                  </a:lnTo>
                  <a:lnTo>
                    <a:pt x="27" y="337"/>
                  </a:lnTo>
                  <a:lnTo>
                    <a:pt x="0" y="337"/>
                  </a:lnTo>
                  <a:close/>
                  <a:moveTo>
                    <a:pt x="0" y="532"/>
                  </a:moveTo>
                  <a:lnTo>
                    <a:pt x="0" y="370"/>
                  </a:lnTo>
                  <a:lnTo>
                    <a:pt x="27" y="370"/>
                  </a:lnTo>
                  <a:lnTo>
                    <a:pt x="27" y="532"/>
                  </a:lnTo>
                  <a:lnTo>
                    <a:pt x="0" y="5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3" name="Freeform 25"/>
            <p:cNvSpPr>
              <a:spLocks noEditPoints="1"/>
            </p:cNvSpPr>
            <p:nvPr/>
          </p:nvSpPr>
          <p:spPr bwMode="auto">
            <a:xfrm>
              <a:off x="2666" y="2025"/>
              <a:ext cx="173" cy="73"/>
            </a:xfrm>
            <a:custGeom>
              <a:avLst/>
              <a:gdLst>
                <a:gd name="T0" fmla="*/ 26 w 519"/>
                <a:gd name="T1" fmla="*/ 80 h 220"/>
                <a:gd name="T2" fmla="*/ 47 w 519"/>
                <a:gd name="T3" fmla="*/ 60 h 220"/>
                <a:gd name="T4" fmla="*/ 75 w 519"/>
                <a:gd name="T5" fmla="*/ 55 h 220"/>
                <a:gd name="T6" fmla="*/ 102 w 519"/>
                <a:gd name="T7" fmla="*/ 59 h 220"/>
                <a:gd name="T8" fmla="*/ 119 w 519"/>
                <a:gd name="T9" fmla="*/ 73 h 220"/>
                <a:gd name="T10" fmla="*/ 127 w 519"/>
                <a:gd name="T11" fmla="*/ 94 h 220"/>
                <a:gd name="T12" fmla="*/ 129 w 519"/>
                <a:gd name="T13" fmla="*/ 120 h 220"/>
                <a:gd name="T14" fmla="*/ 102 w 519"/>
                <a:gd name="T15" fmla="*/ 115 h 220"/>
                <a:gd name="T16" fmla="*/ 96 w 519"/>
                <a:gd name="T17" fmla="*/ 95 h 220"/>
                <a:gd name="T18" fmla="*/ 84 w 519"/>
                <a:gd name="T19" fmla="*/ 84 h 220"/>
                <a:gd name="T20" fmla="*/ 60 w 519"/>
                <a:gd name="T21" fmla="*/ 81 h 220"/>
                <a:gd name="T22" fmla="*/ 33 w 519"/>
                <a:gd name="T23" fmla="*/ 98 h 220"/>
                <a:gd name="T24" fmla="*/ 26 w 519"/>
                <a:gd name="T25" fmla="*/ 218 h 220"/>
                <a:gd name="T26" fmla="*/ 227 w 519"/>
                <a:gd name="T27" fmla="*/ 220 h 220"/>
                <a:gd name="T28" fmla="*/ 206 w 519"/>
                <a:gd name="T29" fmla="*/ 220 h 220"/>
                <a:gd name="T30" fmla="*/ 185 w 519"/>
                <a:gd name="T31" fmla="*/ 214 h 220"/>
                <a:gd name="T32" fmla="*/ 176 w 519"/>
                <a:gd name="T33" fmla="*/ 200 h 220"/>
                <a:gd name="T34" fmla="*/ 175 w 519"/>
                <a:gd name="T35" fmla="*/ 83 h 220"/>
                <a:gd name="T36" fmla="*/ 175 w 519"/>
                <a:gd name="T37" fmla="*/ 17 h 220"/>
                <a:gd name="T38" fmla="*/ 228 w 519"/>
                <a:gd name="T39" fmla="*/ 83 h 220"/>
                <a:gd name="T40" fmla="*/ 201 w 519"/>
                <a:gd name="T41" fmla="*/ 182 h 220"/>
                <a:gd name="T42" fmla="*/ 206 w 519"/>
                <a:gd name="T43" fmla="*/ 190 h 220"/>
                <a:gd name="T44" fmla="*/ 211 w 519"/>
                <a:gd name="T45" fmla="*/ 194 h 220"/>
                <a:gd name="T46" fmla="*/ 222 w 519"/>
                <a:gd name="T47" fmla="*/ 194 h 220"/>
                <a:gd name="T48" fmla="*/ 396 w 519"/>
                <a:gd name="T49" fmla="*/ 173 h 220"/>
                <a:gd name="T50" fmla="*/ 371 w 519"/>
                <a:gd name="T51" fmla="*/ 208 h 220"/>
                <a:gd name="T52" fmla="*/ 350 w 519"/>
                <a:gd name="T53" fmla="*/ 217 h 220"/>
                <a:gd name="T54" fmla="*/ 325 w 519"/>
                <a:gd name="T55" fmla="*/ 220 h 220"/>
                <a:gd name="T56" fmla="*/ 292 w 519"/>
                <a:gd name="T57" fmla="*/ 215 h 220"/>
                <a:gd name="T58" fmla="*/ 267 w 519"/>
                <a:gd name="T59" fmla="*/ 200 h 220"/>
                <a:gd name="T60" fmla="*/ 246 w 519"/>
                <a:gd name="T61" fmla="*/ 138 h 220"/>
                <a:gd name="T62" fmla="*/ 269 w 519"/>
                <a:gd name="T63" fmla="*/ 77 h 220"/>
                <a:gd name="T64" fmla="*/ 292 w 519"/>
                <a:gd name="T65" fmla="*/ 60 h 220"/>
                <a:gd name="T66" fmla="*/ 323 w 519"/>
                <a:gd name="T67" fmla="*/ 55 h 220"/>
                <a:gd name="T68" fmla="*/ 353 w 519"/>
                <a:gd name="T69" fmla="*/ 60 h 220"/>
                <a:gd name="T70" fmla="*/ 376 w 519"/>
                <a:gd name="T71" fmla="*/ 76 h 220"/>
                <a:gd name="T72" fmla="*/ 397 w 519"/>
                <a:gd name="T73" fmla="*/ 137 h 220"/>
                <a:gd name="T74" fmla="*/ 397 w 519"/>
                <a:gd name="T75" fmla="*/ 144 h 220"/>
                <a:gd name="T76" fmla="*/ 283 w 519"/>
                <a:gd name="T77" fmla="*/ 175 h 220"/>
                <a:gd name="T78" fmla="*/ 315 w 519"/>
                <a:gd name="T79" fmla="*/ 193 h 220"/>
                <a:gd name="T80" fmla="*/ 346 w 519"/>
                <a:gd name="T81" fmla="*/ 192 h 220"/>
                <a:gd name="T82" fmla="*/ 367 w 519"/>
                <a:gd name="T83" fmla="*/ 175 h 220"/>
                <a:gd name="T84" fmla="*/ 369 w 519"/>
                <a:gd name="T85" fmla="*/ 109 h 220"/>
                <a:gd name="T86" fmla="*/ 351 w 519"/>
                <a:gd name="T87" fmla="*/ 88 h 220"/>
                <a:gd name="T88" fmla="*/ 313 w 519"/>
                <a:gd name="T89" fmla="*/ 81 h 220"/>
                <a:gd name="T90" fmla="*/ 283 w 519"/>
                <a:gd name="T91" fmla="*/ 97 h 220"/>
                <a:gd name="T92" fmla="*/ 431 w 519"/>
                <a:gd name="T93" fmla="*/ 218 h 220"/>
                <a:gd name="T94" fmla="*/ 458 w 519"/>
                <a:gd name="T95" fmla="*/ 74 h 220"/>
                <a:gd name="T96" fmla="*/ 476 w 519"/>
                <a:gd name="T97" fmla="*/ 57 h 220"/>
                <a:gd name="T98" fmla="*/ 497 w 519"/>
                <a:gd name="T99" fmla="*/ 55 h 220"/>
                <a:gd name="T100" fmla="*/ 510 w 519"/>
                <a:gd name="T101" fmla="*/ 87 h 220"/>
                <a:gd name="T102" fmla="*/ 489 w 519"/>
                <a:gd name="T103" fmla="*/ 81 h 220"/>
                <a:gd name="T104" fmla="*/ 473 w 519"/>
                <a:gd name="T105" fmla="*/ 87 h 220"/>
                <a:gd name="T106" fmla="*/ 462 w 519"/>
                <a:gd name="T107" fmla="*/ 101 h 220"/>
                <a:gd name="T108" fmla="*/ 458 w 519"/>
                <a:gd name="T109" fmla="*/ 13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9" h="220">
                  <a:moveTo>
                    <a:pt x="0" y="218"/>
                  </a:moveTo>
                  <a:lnTo>
                    <a:pt x="0" y="56"/>
                  </a:lnTo>
                  <a:lnTo>
                    <a:pt x="26" y="56"/>
                  </a:lnTo>
                  <a:lnTo>
                    <a:pt x="26" y="80"/>
                  </a:lnTo>
                  <a:lnTo>
                    <a:pt x="31" y="74"/>
                  </a:lnTo>
                  <a:lnTo>
                    <a:pt x="36" y="69"/>
                  </a:lnTo>
                  <a:lnTo>
                    <a:pt x="42" y="64"/>
                  </a:lnTo>
                  <a:lnTo>
                    <a:pt x="47" y="60"/>
                  </a:lnTo>
                  <a:lnTo>
                    <a:pt x="53" y="59"/>
                  </a:lnTo>
                  <a:lnTo>
                    <a:pt x="60" y="56"/>
                  </a:lnTo>
                  <a:lnTo>
                    <a:pt x="68" y="55"/>
                  </a:lnTo>
                  <a:lnTo>
                    <a:pt x="75" y="55"/>
                  </a:lnTo>
                  <a:lnTo>
                    <a:pt x="82" y="55"/>
                  </a:lnTo>
                  <a:lnTo>
                    <a:pt x="89" y="56"/>
                  </a:lnTo>
                  <a:lnTo>
                    <a:pt x="95" y="57"/>
                  </a:lnTo>
                  <a:lnTo>
                    <a:pt x="102" y="59"/>
                  </a:lnTo>
                  <a:lnTo>
                    <a:pt x="108" y="62"/>
                  </a:lnTo>
                  <a:lnTo>
                    <a:pt x="112" y="66"/>
                  </a:lnTo>
                  <a:lnTo>
                    <a:pt x="116" y="69"/>
                  </a:lnTo>
                  <a:lnTo>
                    <a:pt x="119" y="73"/>
                  </a:lnTo>
                  <a:lnTo>
                    <a:pt x="122" y="77"/>
                  </a:lnTo>
                  <a:lnTo>
                    <a:pt x="124" y="83"/>
                  </a:lnTo>
                  <a:lnTo>
                    <a:pt x="126" y="88"/>
                  </a:lnTo>
                  <a:lnTo>
                    <a:pt x="127" y="94"/>
                  </a:lnTo>
                  <a:lnTo>
                    <a:pt x="129" y="98"/>
                  </a:lnTo>
                  <a:lnTo>
                    <a:pt x="129" y="104"/>
                  </a:lnTo>
                  <a:lnTo>
                    <a:pt x="129" y="112"/>
                  </a:lnTo>
                  <a:lnTo>
                    <a:pt x="129" y="120"/>
                  </a:lnTo>
                  <a:lnTo>
                    <a:pt x="129" y="218"/>
                  </a:lnTo>
                  <a:lnTo>
                    <a:pt x="102" y="218"/>
                  </a:lnTo>
                  <a:lnTo>
                    <a:pt x="102" y="123"/>
                  </a:lnTo>
                  <a:lnTo>
                    <a:pt x="102" y="115"/>
                  </a:lnTo>
                  <a:lnTo>
                    <a:pt x="101" y="108"/>
                  </a:lnTo>
                  <a:lnTo>
                    <a:pt x="101" y="102"/>
                  </a:lnTo>
                  <a:lnTo>
                    <a:pt x="99" y="98"/>
                  </a:lnTo>
                  <a:lnTo>
                    <a:pt x="96" y="95"/>
                  </a:lnTo>
                  <a:lnTo>
                    <a:pt x="94" y="91"/>
                  </a:lnTo>
                  <a:lnTo>
                    <a:pt x="91" y="88"/>
                  </a:lnTo>
                  <a:lnTo>
                    <a:pt x="88" y="85"/>
                  </a:lnTo>
                  <a:lnTo>
                    <a:pt x="84" y="84"/>
                  </a:lnTo>
                  <a:lnTo>
                    <a:pt x="78" y="83"/>
                  </a:lnTo>
                  <a:lnTo>
                    <a:pt x="74" y="81"/>
                  </a:lnTo>
                  <a:lnTo>
                    <a:pt x="68" y="81"/>
                  </a:lnTo>
                  <a:lnTo>
                    <a:pt x="60" y="81"/>
                  </a:lnTo>
                  <a:lnTo>
                    <a:pt x="53" y="84"/>
                  </a:lnTo>
                  <a:lnTo>
                    <a:pt x="46" y="87"/>
                  </a:lnTo>
                  <a:lnTo>
                    <a:pt x="39" y="91"/>
                  </a:lnTo>
                  <a:lnTo>
                    <a:pt x="33" y="98"/>
                  </a:lnTo>
                  <a:lnTo>
                    <a:pt x="29" y="108"/>
                  </a:lnTo>
                  <a:lnTo>
                    <a:pt x="28" y="119"/>
                  </a:lnTo>
                  <a:lnTo>
                    <a:pt x="26" y="133"/>
                  </a:lnTo>
                  <a:lnTo>
                    <a:pt x="26" y="218"/>
                  </a:lnTo>
                  <a:lnTo>
                    <a:pt x="0" y="218"/>
                  </a:lnTo>
                  <a:close/>
                  <a:moveTo>
                    <a:pt x="228" y="194"/>
                  </a:moveTo>
                  <a:lnTo>
                    <a:pt x="232" y="218"/>
                  </a:lnTo>
                  <a:lnTo>
                    <a:pt x="227" y="220"/>
                  </a:lnTo>
                  <a:lnTo>
                    <a:pt x="222" y="220"/>
                  </a:lnTo>
                  <a:lnTo>
                    <a:pt x="217" y="220"/>
                  </a:lnTo>
                  <a:lnTo>
                    <a:pt x="213" y="220"/>
                  </a:lnTo>
                  <a:lnTo>
                    <a:pt x="206" y="220"/>
                  </a:lnTo>
                  <a:lnTo>
                    <a:pt x="199" y="218"/>
                  </a:lnTo>
                  <a:lnTo>
                    <a:pt x="193" y="218"/>
                  </a:lnTo>
                  <a:lnTo>
                    <a:pt x="189" y="217"/>
                  </a:lnTo>
                  <a:lnTo>
                    <a:pt x="185" y="214"/>
                  </a:lnTo>
                  <a:lnTo>
                    <a:pt x="182" y="211"/>
                  </a:lnTo>
                  <a:lnTo>
                    <a:pt x="180" y="208"/>
                  </a:lnTo>
                  <a:lnTo>
                    <a:pt x="178" y="204"/>
                  </a:lnTo>
                  <a:lnTo>
                    <a:pt x="176" y="200"/>
                  </a:lnTo>
                  <a:lnTo>
                    <a:pt x="176" y="193"/>
                  </a:lnTo>
                  <a:lnTo>
                    <a:pt x="175" y="185"/>
                  </a:lnTo>
                  <a:lnTo>
                    <a:pt x="175" y="173"/>
                  </a:lnTo>
                  <a:lnTo>
                    <a:pt x="175" y="83"/>
                  </a:lnTo>
                  <a:lnTo>
                    <a:pt x="155" y="83"/>
                  </a:lnTo>
                  <a:lnTo>
                    <a:pt x="155" y="56"/>
                  </a:lnTo>
                  <a:lnTo>
                    <a:pt x="175" y="56"/>
                  </a:lnTo>
                  <a:lnTo>
                    <a:pt x="175" y="17"/>
                  </a:lnTo>
                  <a:lnTo>
                    <a:pt x="201" y="0"/>
                  </a:lnTo>
                  <a:lnTo>
                    <a:pt x="201" y="56"/>
                  </a:lnTo>
                  <a:lnTo>
                    <a:pt x="228" y="56"/>
                  </a:lnTo>
                  <a:lnTo>
                    <a:pt x="228" y="83"/>
                  </a:lnTo>
                  <a:lnTo>
                    <a:pt x="201" y="83"/>
                  </a:lnTo>
                  <a:lnTo>
                    <a:pt x="201" y="173"/>
                  </a:lnTo>
                  <a:lnTo>
                    <a:pt x="201" y="179"/>
                  </a:lnTo>
                  <a:lnTo>
                    <a:pt x="201" y="182"/>
                  </a:lnTo>
                  <a:lnTo>
                    <a:pt x="201" y="186"/>
                  </a:lnTo>
                  <a:lnTo>
                    <a:pt x="203" y="187"/>
                  </a:lnTo>
                  <a:lnTo>
                    <a:pt x="204" y="189"/>
                  </a:lnTo>
                  <a:lnTo>
                    <a:pt x="206" y="190"/>
                  </a:lnTo>
                  <a:lnTo>
                    <a:pt x="206" y="192"/>
                  </a:lnTo>
                  <a:lnTo>
                    <a:pt x="207" y="193"/>
                  </a:lnTo>
                  <a:lnTo>
                    <a:pt x="210" y="194"/>
                  </a:lnTo>
                  <a:lnTo>
                    <a:pt x="211" y="194"/>
                  </a:lnTo>
                  <a:lnTo>
                    <a:pt x="214" y="194"/>
                  </a:lnTo>
                  <a:lnTo>
                    <a:pt x="217" y="194"/>
                  </a:lnTo>
                  <a:lnTo>
                    <a:pt x="220" y="194"/>
                  </a:lnTo>
                  <a:lnTo>
                    <a:pt x="222" y="194"/>
                  </a:lnTo>
                  <a:lnTo>
                    <a:pt x="225" y="194"/>
                  </a:lnTo>
                  <a:lnTo>
                    <a:pt x="228" y="194"/>
                  </a:lnTo>
                  <a:close/>
                  <a:moveTo>
                    <a:pt x="371" y="168"/>
                  </a:moveTo>
                  <a:lnTo>
                    <a:pt x="396" y="173"/>
                  </a:lnTo>
                  <a:lnTo>
                    <a:pt x="392" y="183"/>
                  </a:lnTo>
                  <a:lnTo>
                    <a:pt x="386" y="193"/>
                  </a:lnTo>
                  <a:lnTo>
                    <a:pt x="379" y="201"/>
                  </a:lnTo>
                  <a:lnTo>
                    <a:pt x="371" y="208"/>
                  </a:lnTo>
                  <a:lnTo>
                    <a:pt x="367" y="211"/>
                  </a:lnTo>
                  <a:lnTo>
                    <a:pt x="361" y="214"/>
                  </a:lnTo>
                  <a:lnTo>
                    <a:pt x="355" y="215"/>
                  </a:lnTo>
                  <a:lnTo>
                    <a:pt x="350" y="217"/>
                  </a:lnTo>
                  <a:lnTo>
                    <a:pt x="344" y="218"/>
                  </a:lnTo>
                  <a:lnTo>
                    <a:pt x="339" y="220"/>
                  </a:lnTo>
                  <a:lnTo>
                    <a:pt x="332" y="220"/>
                  </a:lnTo>
                  <a:lnTo>
                    <a:pt x="325" y="220"/>
                  </a:lnTo>
                  <a:lnTo>
                    <a:pt x="316" y="220"/>
                  </a:lnTo>
                  <a:lnTo>
                    <a:pt x="308" y="218"/>
                  </a:lnTo>
                  <a:lnTo>
                    <a:pt x="299" y="217"/>
                  </a:lnTo>
                  <a:lnTo>
                    <a:pt x="292" y="215"/>
                  </a:lnTo>
                  <a:lnTo>
                    <a:pt x="285" y="213"/>
                  </a:lnTo>
                  <a:lnTo>
                    <a:pt x="278" y="208"/>
                  </a:lnTo>
                  <a:lnTo>
                    <a:pt x="273" y="204"/>
                  </a:lnTo>
                  <a:lnTo>
                    <a:pt x="267" y="200"/>
                  </a:lnTo>
                  <a:lnTo>
                    <a:pt x="257" y="189"/>
                  </a:lnTo>
                  <a:lnTo>
                    <a:pt x="252" y="173"/>
                  </a:lnTo>
                  <a:lnTo>
                    <a:pt x="248" y="157"/>
                  </a:lnTo>
                  <a:lnTo>
                    <a:pt x="246" y="138"/>
                  </a:lnTo>
                  <a:lnTo>
                    <a:pt x="248" y="120"/>
                  </a:lnTo>
                  <a:lnTo>
                    <a:pt x="252" y="104"/>
                  </a:lnTo>
                  <a:lnTo>
                    <a:pt x="259" y="88"/>
                  </a:lnTo>
                  <a:lnTo>
                    <a:pt x="269" y="77"/>
                  </a:lnTo>
                  <a:lnTo>
                    <a:pt x="274" y="71"/>
                  </a:lnTo>
                  <a:lnTo>
                    <a:pt x="280" y="67"/>
                  </a:lnTo>
                  <a:lnTo>
                    <a:pt x="287" y="63"/>
                  </a:lnTo>
                  <a:lnTo>
                    <a:pt x="292" y="60"/>
                  </a:lnTo>
                  <a:lnTo>
                    <a:pt x="299" y="57"/>
                  </a:lnTo>
                  <a:lnTo>
                    <a:pt x="308" y="56"/>
                  </a:lnTo>
                  <a:lnTo>
                    <a:pt x="315" y="55"/>
                  </a:lnTo>
                  <a:lnTo>
                    <a:pt x="323" y="55"/>
                  </a:lnTo>
                  <a:lnTo>
                    <a:pt x="332" y="55"/>
                  </a:lnTo>
                  <a:lnTo>
                    <a:pt x="339" y="56"/>
                  </a:lnTo>
                  <a:lnTo>
                    <a:pt x="346" y="57"/>
                  </a:lnTo>
                  <a:lnTo>
                    <a:pt x="353" y="60"/>
                  </a:lnTo>
                  <a:lnTo>
                    <a:pt x="360" y="63"/>
                  </a:lnTo>
                  <a:lnTo>
                    <a:pt x="365" y="66"/>
                  </a:lnTo>
                  <a:lnTo>
                    <a:pt x="371" y="70"/>
                  </a:lnTo>
                  <a:lnTo>
                    <a:pt x="376" y="76"/>
                  </a:lnTo>
                  <a:lnTo>
                    <a:pt x="386" y="87"/>
                  </a:lnTo>
                  <a:lnTo>
                    <a:pt x="392" y="102"/>
                  </a:lnTo>
                  <a:lnTo>
                    <a:pt x="396" y="119"/>
                  </a:lnTo>
                  <a:lnTo>
                    <a:pt x="397" y="137"/>
                  </a:lnTo>
                  <a:lnTo>
                    <a:pt x="397" y="138"/>
                  </a:lnTo>
                  <a:lnTo>
                    <a:pt x="397" y="140"/>
                  </a:lnTo>
                  <a:lnTo>
                    <a:pt x="397" y="143"/>
                  </a:lnTo>
                  <a:lnTo>
                    <a:pt x="397" y="144"/>
                  </a:lnTo>
                  <a:lnTo>
                    <a:pt x="274" y="144"/>
                  </a:lnTo>
                  <a:lnTo>
                    <a:pt x="276" y="155"/>
                  </a:lnTo>
                  <a:lnTo>
                    <a:pt x="278" y="165"/>
                  </a:lnTo>
                  <a:lnTo>
                    <a:pt x="283" y="175"/>
                  </a:lnTo>
                  <a:lnTo>
                    <a:pt x="290" y="182"/>
                  </a:lnTo>
                  <a:lnTo>
                    <a:pt x="297" y="187"/>
                  </a:lnTo>
                  <a:lnTo>
                    <a:pt x="305" y="192"/>
                  </a:lnTo>
                  <a:lnTo>
                    <a:pt x="315" y="193"/>
                  </a:lnTo>
                  <a:lnTo>
                    <a:pt x="325" y="194"/>
                  </a:lnTo>
                  <a:lnTo>
                    <a:pt x="333" y="194"/>
                  </a:lnTo>
                  <a:lnTo>
                    <a:pt x="340" y="193"/>
                  </a:lnTo>
                  <a:lnTo>
                    <a:pt x="346" y="192"/>
                  </a:lnTo>
                  <a:lnTo>
                    <a:pt x="353" y="189"/>
                  </a:lnTo>
                  <a:lnTo>
                    <a:pt x="358" y="185"/>
                  </a:lnTo>
                  <a:lnTo>
                    <a:pt x="362" y="180"/>
                  </a:lnTo>
                  <a:lnTo>
                    <a:pt x="367" y="175"/>
                  </a:lnTo>
                  <a:lnTo>
                    <a:pt x="371" y="168"/>
                  </a:lnTo>
                  <a:close/>
                  <a:moveTo>
                    <a:pt x="274" y="118"/>
                  </a:moveTo>
                  <a:lnTo>
                    <a:pt x="371" y="118"/>
                  </a:lnTo>
                  <a:lnTo>
                    <a:pt x="369" y="109"/>
                  </a:lnTo>
                  <a:lnTo>
                    <a:pt x="367" y="104"/>
                  </a:lnTo>
                  <a:lnTo>
                    <a:pt x="364" y="98"/>
                  </a:lnTo>
                  <a:lnTo>
                    <a:pt x="360" y="94"/>
                  </a:lnTo>
                  <a:lnTo>
                    <a:pt x="351" y="88"/>
                  </a:lnTo>
                  <a:lnTo>
                    <a:pt x="343" y="84"/>
                  </a:lnTo>
                  <a:lnTo>
                    <a:pt x="333" y="83"/>
                  </a:lnTo>
                  <a:lnTo>
                    <a:pt x="323" y="81"/>
                  </a:lnTo>
                  <a:lnTo>
                    <a:pt x="313" y="81"/>
                  </a:lnTo>
                  <a:lnTo>
                    <a:pt x="304" y="84"/>
                  </a:lnTo>
                  <a:lnTo>
                    <a:pt x="295" y="87"/>
                  </a:lnTo>
                  <a:lnTo>
                    <a:pt x="288" y="91"/>
                  </a:lnTo>
                  <a:lnTo>
                    <a:pt x="283" y="97"/>
                  </a:lnTo>
                  <a:lnTo>
                    <a:pt x="278" y="102"/>
                  </a:lnTo>
                  <a:lnTo>
                    <a:pt x="276" y="109"/>
                  </a:lnTo>
                  <a:lnTo>
                    <a:pt x="274" y="118"/>
                  </a:lnTo>
                  <a:close/>
                  <a:moveTo>
                    <a:pt x="431" y="218"/>
                  </a:moveTo>
                  <a:lnTo>
                    <a:pt x="431" y="56"/>
                  </a:lnTo>
                  <a:lnTo>
                    <a:pt x="454" y="56"/>
                  </a:lnTo>
                  <a:lnTo>
                    <a:pt x="454" y="81"/>
                  </a:lnTo>
                  <a:lnTo>
                    <a:pt x="458" y="74"/>
                  </a:lnTo>
                  <a:lnTo>
                    <a:pt x="463" y="67"/>
                  </a:lnTo>
                  <a:lnTo>
                    <a:pt x="468" y="63"/>
                  </a:lnTo>
                  <a:lnTo>
                    <a:pt x="472" y="59"/>
                  </a:lnTo>
                  <a:lnTo>
                    <a:pt x="476" y="57"/>
                  </a:lnTo>
                  <a:lnTo>
                    <a:pt x="480" y="56"/>
                  </a:lnTo>
                  <a:lnTo>
                    <a:pt x="484" y="55"/>
                  </a:lnTo>
                  <a:lnTo>
                    <a:pt x="490" y="55"/>
                  </a:lnTo>
                  <a:lnTo>
                    <a:pt x="497" y="55"/>
                  </a:lnTo>
                  <a:lnTo>
                    <a:pt x="504" y="56"/>
                  </a:lnTo>
                  <a:lnTo>
                    <a:pt x="512" y="59"/>
                  </a:lnTo>
                  <a:lnTo>
                    <a:pt x="519" y="62"/>
                  </a:lnTo>
                  <a:lnTo>
                    <a:pt x="510" y="87"/>
                  </a:lnTo>
                  <a:lnTo>
                    <a:pt x="504" y="84"/>
                  </a:lnTo>
                  <a:lnTo>
                    <a:pt x="500" y="83"/>
                  </a:lnTo>
                  <a:lnTo>
                    <a:pt x="494" y="81"/>
                  </a:lnTo>
                  <a:lnTo>
                    <a:pt x="489" y="81"/>
                  </a:lnTo>
                  <a:lnTo>
                    <a:pt x="484" y="81"/>
                  </a:lnTo>
                  <a:lnTo>
                    <a:pt x="480" y="83"/>
                  </a:lnTo>
                  <a:lnTo>
                    <a:pt x="476" y="84"/>
                  </a:lnTo>
                  <a:lnTo>
                    <a:pt x="473" y="87"/>
                  </a:lnTo>
                  <a:lnTo>
                    <a:pt x="469" y="90"/>
                  </a:lnTo>
                  <a:lnTo>
                    <a:pt x="466" y="92"/>
                  </a:lnTo>
                  <a:lnTo>
                    <a:pt x="465" y="97"/>
                  </a:lnTo>
                  <a:lnTo>
                    <a:pt x="462" y="101"/>
                  </a:lnTo>
                  <a:lnTo>
                    <a:pt x="461" y="108"/>
                  </a:lnTo>
                  <a:lnTo>
                    <a:pt x="459" y="116"/>
                  </a:lnTo>
                  <a:lnTo>
                    <a:pt x="458" y="125"/>
                  </a:lnTo>
                  <a:lnTo>
                    <a:pt x="458" y="133"/>
                  </a:lnTo>
                  <a:lnTo>
                    <a:pt x="458" y="218"/>
                  </a:lnTo>
                  <a:lnTo>
                    <a:pt x="431" y="2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4" name="Freeform 26"/>
            <p:cNvSpPr>
              <a:spLocks noEditPoints="1"/>
            </p:cNvSpPr>
            <p:nvPr/>
          </p:nvSpPr>
          <p:spPr bwMode="auto">
            <a:xfrm>
              <a:off x="2844" y="2023"/>
              <a:ext cx="313" cy="95"/>
            </a:xfrm>
            <a:custGeom>
              <a:avLst/>
              <a:gdLst>
                <a:gd name="T0" fmla="*/ 206 w 939"/>
                <a:gd name="T1" fmla="*/ 177 h 285"/>
                <a:gd name="T2" fmla="*/ 165 w 939"/>
                <a:gd name="T3" fmla="*/ 219 h 285"/>
                <a:gd name="T4" fmla="*/ 117 w 939"/>
                <a:gd name="T5" fmla="*/ 222 h 285"/>
                <a:gd name="T6" fmla="*/ 67 w 939"/>
                <a:gd name="T7" fmla="*/ 193 h 285"/>
                <a:gd name="T8" fmla="*/ 78 w 939"/>
                <a:gd name="T9" fmla="*/ 81 h 285"/>
                <a:gd name="T10" fmla="*/ 124 w 939"/>
                <a:gd name="T11" fmla="*/ 59 h 285"/>
                <a:gd name="T12" fmla="*/ 175 w 939"/>
                <a:gd name="T13" fmla="*/ 70 h 285"/>
                <a:gd name="T14" fmla="*/ 207 w 939"/>
                <a:gd name="T15" fmla="*/ 142 h 285"/>
                <a:gd name="T16" fmla="*/ 92 w 939"/>
                <a:gd name="T17" fmla="*/ 179 h 285"/>
                <a:gd name="T18" fmla="*/ 150 w 939"/>
                <a:gd name="T19" fmla="*/ 197 h 285"/>
                <a:gd name="T20" fmla="*/ 84 w 939"/>
                <a:gd name="T21" fmla="*/ 122 h 285"/>
                <a:gd name="T22" fmla="*/ 152 w 939"/>
                <a:gd name="T23" fmla="*/ 88 h 285"/>
                <a:gd name="T24" fmla="*/ 92 w 939"/>
                <a:gd name="T25" fmla="*/ 101 h 285"/>
                <a:gd name="T26" fmla="*/ 322 w 939"/>
                <a:gd name="T27" fmla="*/ 218 h 285"/>
                <a:gd name="T28" fmla="*/ 263 w 939"/>
                <a:gd name="T29" fmla="*/ 221 h 285"/>
                <a:gd name="T30" fmla="*/ 231 w 939"/>
                <a:gd name="T31" fmla="*/ 175 h 285"/>
                <a:gd name="T32" fmla="*/ 250 w 939"/>
                <a:gd name="T33" fmla="*/ 144 h 285"/>
                <a:gd name="T34" fmla="*/ 287 w 939"/>
                <a:gd name="T35" fmla="*/ 131 h 285"/>
                <a:gd name="T36" fmla="*/ 333 w 939"/>
                <a:gd name="T37" fmla="*/ 124 h 285"/>
                <a:gd name="T38" fmla="*/ 343 w 939"/>
                <a:gd name="T39" fmla="*/ 108 h 285"/>
                <a:gd name="T40" fmla="*/ 304 w 939"/>
                <a:gd name="T41" fmla="*/ 85 h 285"/>
                <a:gd name="T42" fmla="*/ 266 w 939"/>
                <a:gd name="T43" fmla="*/ 105 h 285"/>
                <a:gd name="T44" fmla="*/ 252 w 939"/>
                <a:gd name="T45" fmla="*/ 74 h 285"/>
                <a:gd name="T46" fmla="*/ 309 w 939"/>
                <a:gd name="T47" fmla="*/ 59 h 285"/>
                <a:gd name="T48" fmla="*/ 358 w 939"/>
                <a:gd name="T49" fmla="*/ 71 h 285"/>
                <a:gd name="T50" fmla="*/ 372 w 939"/>
                <a:gd name="T51" fmla="*/ 103 h 285"/>
                <a:gd name="T52" fmla="*/ 374 w 939"/>
                <a:gd name="T53" fmla="*/ 200 h 285"/>
                <a:gd name="T54" fmla="*/ 347 w 939"/>
                <a:gd name="T55" fmla="*/ 214 h 285"/>
                <a:gd name="T56" fmla="*/ 325 w 939"/>
                <a:gd name="T57" fmla="*/ 152 h 285"/>
                <a:gd name="T58" fmla="*/ 277 w 939"/>
                <a:gd name="T59" fmla="*/ 159 h 285"/>
                <a:gd name="T60" fmla="*/ 259 w 939"/>
                <a:gd name="T61" fmla="*/ 173 h 285"/>
                <a:gd name="T62" fmla="*/ 270 w 939"/>
                <a:gd name="T63" fmla="*/ 196 h 285"/>
                <a:gd name="T64" fmla="*/ 319 w 939"/>
                <a:gd name="T65" fmla="*/ 193 h 285"/>
                <a:gd name="T66" fmla="*/ 343 w 939"/>
                <a:gd name="T67" fmla="*/ 162 h 285"/>
                <a:gd name="T68" fmla="*/ 462 w 939"/>
                <a:gd name="T69" fmla="*/ 165 h 285"/>
                <a:gd name="T70" fmla="*/ 480 w 939"/>
                <a:gd name="T71" fmla="*/ 159 h 285"/>
                <a:gd name="T72" fmla="*/ 595 w 939"/>
                <a:gd name="T73" fmla="*/ 0 h 285"/>
                <a:gd name="T74" fmla="*/ 568 w 939"/>
                <a:gd name="T75" fmla="*/ 222 h 285"/>
                <a:gd name="T76" fmla="*/ 679 w 939"/>
                <a:gd name="T77" fmla="*/ 68 h 285"/>
                <a:gd name="T78" fmla="*/ 726 w 939"/>
                <a:gd name="T79" fmla="*/ 60 h 285"/>
                <a:gd name="T80" fmla="*/ 759 w 939"/>
                <a:gd name="T81" fmla="*/ 81 h 285"/>
                <a:gd name="T82" fmla="*/ 766 w 939"/>
                <a:gd name="T83" fmla="*/ 124 h 285"/>
                <a:gd name="T84" fmla="*/ 736 w 939"/>
                <a:gd name="T85" fmla="*/ 102 h 285"/>
                <a:gd name="T86" fmla="*/ 711 w 939"/>
                <a:gd name="T87" fmla="*/ 85 h 285"/>
                <a:gd name="T88" fmla="*/ 666 w 939"/>
                <a:gd name="T89" fmla="*/ 112 h 285"/>
                <a:gd name="T90" fmla="*/ 831 w 939"/>
                <a:gd name="T91" fmla="*/ 242 h 285"/>
                <a:gd name="T92" fmla="*/ 866 w 939"/>
                <a:gd name="T93" fmla="*/ 258 h 285"/>
                <a:gd name="T94" fmla="*/ 907 w 939"/>
                <a:gd name="T95" fmla="*/ 239 h 285"/>
                <a:gd name="T96" fmla="*/ 903 w 939"/>
                <a:gd name="T97" fmla="*/ 212 h 285"/>
                <a:gd name="T98" fmla="*/ 859 w 939"/>
                <a:gd name="T99" fmla="*/ 222 h 285"/>
                <a:gd name="T100" fmla="*/ 816 w 939"/>
                <a:gd name="T101" fmla="*/ 198 h 285"/>
                <a:gd name="T102" fmla="*/ 802 w 939"/>
                <a:gd name="T103" fmla="*/ 109 h 285"/>
                <a:gd name="T104" fmla="*/ 847 w 939"/>
                <a:gd name="T105" fmla="*/ 61 h 285"/>
                <a:gd name="T106" fmla="*/ 897 w 939"/>
                <a:gd name="T107" fmla="*/ 67 h 285"/>
                <a:gd name="T108" fmla="*/ 939 w 939"/>
                <a:gd name="T109" fmla="*/ 215 h 285"/>
                <a:gd name="T110" fmla="*/ 907 w 939"/>
                <a:gd name="T111" fmla="*/ 275 h 285"/>
                <a:gd name="T112" fmla="*/ 847 w 939"/>
                <a:gd name="T113" fmla="*/ 282 h 285"/>
                <a:gd name="T114" fmla="*/ 806 w 939"/>
                <a:gd name="T115" fmla="*/ 254 h 285"/>
                <a:gd name="T116" fmla="*/ 837 w 939"/>
                <a:gd name="T117" fmla="*/ 183 h 285"/>
                <a:gd name="T118" fmla="*/ 893 w 939"/>
                <a:gd name="T119" fmla="*/ 189 h 285"/>
                <a:gd name="T120" fmla="*/ 908 w 939"/>
                <a:gd name="T121" fmla="*/ 116 h 285"/>
                <a:gd name="T122" fmla="*/ 859 w 939"/>
                <a:gd name="T123" fmla="*/ 87 h 285"/>
                <a:gd name="T124" fmla="*/ 824 w 939"/>
                <a:gd name="T125" fmla="*/ 14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9" h="285">
                  <a:moveTo>
                    <a:pt x="0" y="222"/>
                  </a:moveTo>
                  <a:lnTo>
                    <a:pt x="0" y="0"/>
                  </a:lnTo>
                  <a:lnTo>
                    <a:pt x="26" y="0"/>
                  </a:lnTo>
                  <a:lnTo>
                    <a:pt x="26" y="222"/>
                  </a:lnTo>
                  <a:lnTo>
                    <a:pt x="0" y="222"/>
                  </a:lnTo>
                  <a:close/>
                  <a:moveTo>
                    <a:pt x="180" y="172"/>
                  </a:moveTo>
                  <a:lnTo>
                    <a:pt x="206" y="177"/>
                  </a:lnTo>
                  <a:lnTo>
                    <a:pt x="201" y="187"/>
                  </a:lnTo>
                  <a:lnTo>
                    <a:pt x="196" y="197"/>
                  </a:lnTo>
                  <a:lnTo>
                    <a:pt x="189" y="205"/>
                  </a:lnTo>
                  <a:lnTo>
                    <a:pt x="180" y="212"/>
                  </a:lnTo>
                  <a:lnTo>
                    <a:pt x="176" y="215"/>
                  </a:lnTo>
                  <a:lnTo>
                    <a:pt x="171" y="218"/>
                  </a:lnTo>
                  <a:lnTo>
                    <a:pt x="165" y="219"/>
                  </a:lnTo>
                  <a:lnTo>
                    <a:pt x="159" y="221"/>
                  </a:lnTo>
                  <a:lnTo>
                    <a:pt x="154" y="222"/>
                  </a:lnTo>
                  <a:lnTo>
                    <a:pt x="148" y="224"/>
                  </a:lnTo>
                  <a:lnTo>
                    <a:pt x="141" y="224"/>
                  </a:lnTo>
                  <a:lnTo>
                    <a:pt x="134" y="224"/>
                  </a:lnTo>
                  <a:lnTo>
                    <a:pt x="126" y="224"/>
                  </a:lnTo>
                  <a:lnTo>
                    <a:pt x="117" y="222"/>
                  </a:lnTo>
                  <a:lnTo>
                    <a:pt x="109" y="221"/>
                  </a:lnTo>
                  <a:lnTo>
                    <a:pt x="102" y="219"/>
                  </a:lnTo>
                  <a:lnTo>
                    <a:pt x="95" y="217"/>
                  </a:lnTo>
                  <a:lnTo>
                    <a:pt x="88" y="212"/>
                  </a:lnTo>
                  <a:lnTo>
                    <a:pt x="82" y="208"/>
                  </a:lnTo>
                  <a:lnTo>
                    <a:pt x="77" y="204"/>
                  </a:lnTo>
                  <a:lnTo>
                    <a:pt x="67" y="193"/>
                  </a:lnTo>
                  <a:lnTo>
                    <a:pt x="61" y="177"/>
                  </a:lnTo>
                  <a:lnTo>
                    <a:pt x="57" y="161"/>
                  </a:lnTo>
                  <a:lnTo>
                    <a:pt x="56" y="142"/>
                  </a:lnTo>
                  <a:lnTo>
                    <a:pt x="57" y="124"/>
                  </a:lnTo>
                  <a:lnTo>
                    <a:pt x="61" y="108"/>
                  </a:lnTo>
                  <a:lnTo>
                    <a:pt x="68" y="92"/>
                  </a:lnTo>
                  <a:lnTo>
                    <a:pt x="78" y="81"/>
                  </a:lnTo>
                  <a:lnTo>
                    <a:pt x="84" y="75"/>
                  </a:lnTo>
                  <a:lnTo>
                    <a:pt x="89" y="71"/>
                  </a:lnTo>
                  <a:lnTo>
                    <a:pt x="96" y="67"/>
                  </a:lnTo>
                  <a:lnTo>
                    <a:pt x="102" y="64"/>
                  </a:lnTo>
                  <a:lnTo>
                    <a:pt x="109" y="61"/>
                  </a:lnTo>
                  <a:lnTo>
                    <a:pt x="117" y="60"/>
                  </a:lnTo>
                  <a:lnTo>
                    <a:pt x="124" y="59"/>
                  </a:lnTo>
                  <a:lnTo>
                    <a:pt x="133" y="59"/>
                  </a:lnTo>
                  <a:lnTo>
                    <a:pt x="141" y="59"/>
                  </a:lnTo>
                  <a:lnTo>
                    <a:pt x="148" y="60"/>
                  </a:lnTo>
                  <a:lnTo>
                    <a:pt x="155" y="61"/>
                  </a:lnTo>
                  <a:lnTo>
                    <a:pt x="162" y="64"/>
                  </a:lnTo>
                  <a:lnTo>
                    <a:pt x="169" y="67"/>
                  </a:lnTo>
                  <a:lnTo>
                    <a:pt x="175" y="70"/>
                  </a:lnTo>
                  <a:lnTo>
                    <a:pt x="180" y="74"/>
                  </a:lnTo>
                  <a:lnTo>
                    <a:pt x="186" y="80"/>
                  </a:lnTo>
                  <a:lnTo>
                    <a:pt x="196" y="91"/>
                  </a:lnTo>
                  <a:lnTo>
                    <a:pt x="201" y="106"/>
                  </a:lnTo>
                  <a:lnTo>
                    <a:pt x="206" y="123"/>
                  </a:lnTo>
                  <a:lnTo>
                    <a:pt x="207" y="141"/>
                  </a:lnTo>
                  <a:lnTo>
                    <a:pt x="207" y="142"/>
                  </a:lnTo>
                  <a:lnTo>
                    <a:pt x="207" y="144"/>
                  </a:lnTo>
                  <a:lnTo>
                    <a:pt x="207" y="147"/>
                  </a:lnTo>
                  <a:lnTo>
                    <a:pt x="207" y="148"/>
                  </a:lnTo>
                  <a:lnTo>
                    <a:pt x="84" y="148"/>
                  </a:lnTo>
                  <a:lnTo>
                    <a:pt x="85" y="159"/>
                  </a:lnTo>
                  <a:lnTo>
                    <a:pt x="88" y="169"/>
                  </a:lnTo>
                  <a:lnTo>
                    <a:pt x="92" y="179"/>
                  </a:lnTo>
                  <a:lnTo>
                    <a:pt x="99" y="186"/>
                  </a:lnTo>
                  <a:lnTo>
                    <a:pt x="106" y="191"/>
                  </a:lnTo>
                  <a:lnTo>
                    <a:pt x="115" y="196"/>
                  </a:lnTo>
                  <a:lnTo>
                    <a:pt x="124" y="197"/>
                  </a:lnTo>
                  <a:lnTo>
                    <a:pt x="134" y="198"/>
                  </a:lnTo>
                  <a:lnTo>
                    <a:pt x="143" y="198"/>
                  </a:lnTo>
                  <a:lnTo>
                    <a:pt x="150" y="197"/>
                  </a:lnTo>
                  <a:lnTo>
                    <a:pt x="155" y="196"/>
                  </a:lnTo>
                  <a:lnTo>
                    <a:pt x="162" y="193"/>
                  </a:lnTo>
                  <a:lnTo>
                    <a:pt x="168" y="189"/>
                  </a:lnTo>
                  <a:lnTo>
                    <a:pt x="172" y="184"/>
                  </a:lnTo>
                  <a:lnTo>
                    <a:pt x="176" y="179"/>
                  </a:lnTo>
                  <a:lnTo>
                    <a:pt x="180" y="172"/>
                  </a:lnTo>
                  <a:close/>
                  <a:moveTo>
                    <a:pt x="84" y="122"/>
                  </a:moveTo>
                  <a:lnTo>
                    <a:pt x="180" y="122"/>
                  </a:lnTo>
                  <a:lnTo>
                    <a:pt x="179" y="113"/>
                  </a:lnTo>
                  <a:lnTo>
                    <a:pt x="176" y="108"/>
                  </a:lnTo>
                  <a:lnTo>
                    <a:pt x="173" y="102"/>
                  </a:lnTo>
                  <a:lnTo>
                    <a:pt x="169" y="98"/>
                  </a:lnTo>
                  <a:lnTo>
                    <a:pt x="161" y="92"/>
                  </a:lnTo>
                  <a:lnTo>
                    <a:pt x="152" y="88"/>
                  </a:lnTo>
                  <a:lnTo>
                    <a:pt x="143" y="87"/>
                  </a:lnTo>
                  <a:lnTo>
                    <a:pt x="133" y="85"/>
                  </a:lnTo>
                  <a:lnTo>
                    <a:pt x="123" y="85"/>
                  </a:lnTo>
                  <a:lnTo>
                    <a:pt x="113" y="88"/>
                  </a:lnTo>
                  <a:lnTo>
                    <a:pt x="105" y="91"/>
                  </a:lnTo>
                  <a:lnTo>
                    <a:pt x="98" y="95"/>
                  </a:lnTo>
                  <a:lnTo>
                    <a:pt x="92" y="101"/>
                  </a:lnTo>
                  <a:lnTo>
                    <a:pt x="88" y="106"/>
                  </a:lnTo>
                  <a:lnTo>
                    <a:pt x="85" y="113"/>
                  </a:lnTo>
                  <a:lnTo>
                    <a:pt x="84" y="122"/>
                  </a:lnTo>
                  <a:close/>
                  <a:moveTo>
                    <a:pt x="346" y="204"/>
                  </a:moveTo>
                  <a:lnTo>
                    <a:pt x="337" y="210"/>
                  </a:lnTo>
                  <a:lnTo>
                    <a:pt x="330" y="214"/>
                  </a:lnTo>
                  <a:lnTo>
                    <a:pt x="322" y="218"/>
                  </a:lnTo>
                  <a:lnTo>
                    <a:pt x="315" y="221"/>
                  </a:lnTo>
                  <a:lnTo>
                    <a:pt x="308" y="222"/>
                  </a:lnTo>
                  <a:lnTo>
                    <a:pt x="301" y="222"/>
                  </a:lnTo>
                  <a:lnTo>
                    <a:pt x="294" y="224"/>
                  </a:lnTo>
                  <a:lnTo>
                    <a:pt x="285" y="224"/>
                  </a:lnTo>
                  <a:lnTo>
                    <a:pt x="273" y="224"/>
                  </a:lnTo>
                  <a:lnTo>
                    <a:pt x="263" y="221"/>
                  </a:lnTo>
                  <a:lnTo>
                    <a:pt x="253" y="218"/>
                  </a:lnTo>
                  <a:lnTo>
                    <a:pt x="245" y="212"/>
                  </a:lnTo>
                  <a:lnTo>
                    <a:pt x="239" y="205"/>
                  </a:lnTo>
                  <a:lnTo>
                    <a:pt x="235" y="198"/>
                  </a:lnTo>
                  <a:lnTo>
                    <a:pt x="232" y="190"/>
                  </a:lnTo>
                  <a:lnTo>
                    <a:pt x="231" y="180"/>
                  </a:lnTo>
                  <a:lnTo>
                    <a:pt x="231" y="175"/>
                  </a:lnTo>
                  <a:lnTo>
                    <a:pt x="232" y="169"/>
                  </a:lnTo>
                  <a:lnTo>
                    <a:pt x="234" y="163"/>
                  </a:lnTo>
                  <a:lnTo>
                    <a:pt x="236" y="159"/>
                  </a:lnTo>
                  <a:lnTo>
                    <a:pt x="239" y="154"/>
                  </a:lnTo>
                  <a:lnTo>
                    <a:pt x="242" y="149"/>
                  </a:lnTo>
                  <a:lnTo>
                    <a:pt x="246" y="147"/>
                  </a:lnTo>
                  <a:lnTo>
                    <a:pt x="250" y="144"/>
                  </a:lnTo>
                  <a:lnTo>
                    <a:pt x="255" y="141"/>
                  </a:lnTo>
                  <a:lnTo>
                    <a:pt x="260" y="138"/>
                  </a:lnTo>
                  <a:lnTo>
                    <a:pt x="264" y="137"/>
                  </a:lnTo>
                  <a:lnTo>
                    <a:pt x="270" y="134"/>
                  </a:lnTo>
                  <a:lnTo>
                    <a:pt x="274" y="133"/>
                  </a:lnTo>
                  <a:lnTo>
                    <a:pt x="280" y="131"/>
                  </a:lnTo>
                  <a:lnTo>
                    <a:pt x="287" y="131"/>
                  </a:lnTo>
                  <a:lnTo>
                    <a:pt x="294" y="130"/>
                  </a:lnTo>
                  <a:lnTo>
                    <a:pt x="302" y="130"/>
                  </a:lnTo>
                  <a:lnTo>
                    <a:pt x="309" y="129"/>
                  </a:lnTo>
                  <a:lnTo>
                    <a:pt x="316" y="127"/>
                  </a:lnTo>
                  <a:lnTo>
                    <a:pt x="323" y="126"/>
                  </a:lnTo>
                  <a:lnTo>
                    <a:pt x="329" y="126"/>
                  </a:lnTo>
                  <a:lnTo>
                    <a:pt x="333" y="124"/>
                  </a:lnTo>
                  <a:lnTo>
                    <a:pt x="339" y="123"/>
                  </a:lnTo>
                  <a:lnTo>
                    <a:pt x="343" y="122"/>
                  </a:lnTo>
                  <a:lnTo>
                    <a:pt x="343" y="119"/>
                  </a:lnTo>
                  <a:lnTo>
                    <a:pt x="343" y="117"/>
                  </a:lnTo>
                  <a:lnTo>
                    <a:pt x="343" y="116"/>
                  </a:lnTo>
                  <a:lnTo>
                    <a:pt x="343" y="115"/>
                  </a:lnTo>
                  <a:lnTo>
                    <a:pt x="343" y="108"/>
                  </a:lnTo>
                  <a:lnTo>
                    <a:pt x="341" y="102"/>
                  </a:lnTo>
                  <a:lnTo>
                    <a:pt x="339" y="98"/>
                  </a:lnTo>
                  <a:lnTo>
                    <a:pt x="334" y="94"/>
                  </a:lnTo>
                  <a:lnTo>
                    <a:pt x="329" y="89"/>
                  </a:lnTo>
                  <a:lnTo>
                    <a:pt x="322" y="87"/>
                  </a:lnTo>
                  <a:lnTo>
                    <a:pt x="313" y="85"/>
                  </a:lnTo>
                  <a:lnTo>
                    <a:pt x="304" y="85"/>
                  </a:lnTo>
                  <a:lnTo>
                    <a:pt x="295" y="85"/>
                  </a:lnTo>
                  <a:lnTo>
                    <a:pt x="288" y="87"/>
                  </a:lnTo>
                  <a:lnTo>
                    <a:pt x="281" y="88"/>
                  </a:lnTo>
                  <a:lnTo>
                    <a:pt x="276" y="91"/>
                  </a:lnTo>
                  <a:lnTo>
                    <a:pt x="271" y="95"/>
                  </a:lnTo>
                  <a:lnTo>
                    <a:pt x="269" y="99"/>
                  </a:lnTo>
                  <a:lnTo>
                    <a:pt x="266" y="105"/>
                  </a:lnTo>
                  <a:lnTo>
                    <a:pt x="263" y="112"/>
                  </a:lnTo>
                  <a:lnTo>
                    <a:pt x="236" y="106"/>
                  </a:lnTo>
                  <a:lnTo>
                    <a:pt x="238" y="98"/>
                  </a:lnTo>
                  <a:lnTo>
                    <a:pt x="241" y="91"/>
                  </a:lnTo>
                  <a:lnTo>
                    <a:pt x="243" y="85"/>
                  </a:lnTo>
                  <a:lnTo>
                    <a:pt x="248" y="80"/>
                  </a:lnTo>
                  <a:lnTo>
                    <a:pt x="252" y="74"/>
                  </a:lnTo>
                  <a:lnTo>
                    <a:pt x="259" y="70"/>
                  </a:lnTo>
                  <a:lnTo>
                    <a:pt x="264" y="67"/>
                  </a:lnTo>
                  <a:lnTo>
                    <a:pt x="273" y="64"/>
                  </a:lnTo>
                  <a:lnTo>
                    <a:pt x="281" y="61"/>
                  </a:lnTo>
                  <a:lnTo>
                    <a:pt x="290" y="60"/>
                  </a:lnTo>
                  <a:lnTo>
                    <a:pt x="299" y="59"/>
                  </a:lnTo>
                  <a:lnTo>
                    <a:pt x="309" y="59"/>
                  </a:lnTo>
                  <a:lnTo>
                    <a:pt x="319" y="59"/>
                  </a:lnTo>
                  <a:lnTo>
                    <a:pt x="329" y="60"/>
                  </a:lnTo>
                  <a:lnTo>
                    <a:pt x="336" y="61"/>
                  </a:lnTo>
                  <a:lnTo>
                    <a:pt x="343" y="63"/>
                  </a:lnTo>
                  <a:lnTo>
                    <a:pt x="348" y="66"/>
                  </a:lnTo>
                  <a:lnTo>
                    <a:pt x="354" y="68"/>
                  </a:lnTo>
                  <a:lnTo>
                    <a:pt x="358" y="71"/>
                  </a:lnTo>
                  <a:lnTo>
                    <a:pt x="362" y="75"/>
                  </a:lnTo>
                  <a:lnTo>
                    <a:pt x="365" y="80"/>
                  </a:lnTo>
                  <a:lnTo>
                    <a:pt x="367" y="84"/>
                  </a:lnTo>
                  <a:lnTo>
                    <a:pt x="369" y="88"/>
                  </a:lnTo>
                  <a:lnTo>
                    <a:pt x="371" y="94"/>
                  </a:lnTo>
                  <a:lnTo>
                    <a:pt x="371" y="98"/>
                  </a:lnTo>
                  <a:lnTo>
                    <a:pt x="372" y="103"/>
                  </a:lnTo>
                  <a:lnTo>
                    <a:pt x="372" y="110"/>
                  </a:lnTo>
                  <a:lnTo>
                    <a:pt x="372" y="117"/>
                  </a:lnTo>
                  <a:lnTo>
                    <a:pt x="372" y="152"/>
                  </a:lnTo>
                  <a:lnTo>
                    <a:pt x="372" y="169"/>
                  </a:lnTo>
                  <a:lnTo>
                    <a:pt x="372" y="182"/>
                  </a:lnTo>
                  <a:lnTo>
                    <a:pt x="372" y="193"/>
                  </a:lnTo>
                  <a:lnTo>
                    <a:pt x="374" y="200"/>
                  </a:lnTo>
                  <a:lnTo>
                    <a:pt x="374" y="205"/>
                  </a:lnTo>
                  <a:lnTo>
                    <a:pt x="375" y="211"/>
                  </a:lnTo>
                  <a:lnTo>
                    <a:pt x="378" y="217"/>
                  </a:lnTo>
                  <a:lnTo>
                    <a:pt x="379" y="222"/>
                  </a:lnTo>
                  <a:lnTo>
                    <a:pt x="353" y="222"/>
                  </a:lnTo>
                  <a:lnTo>
                    <a:pt x="350" y="218"/>
                  </a:lnTo>
                  <a:lnTo>
                    <a:pt x="347" y="214"/>
                  </a:lnTo>
                  <a:lnTo>
                    <a:pt x="346" y="210"/>
                  </a:lnTo>
                  <a:lnTo>
                    <a:pt x="346" y="204"/>
                  </a:lnTo>
                  <a:close/>
                  <a:moveTo>
                    <a:pt x="343" y="148"/>
                  </a:moveTo>
                  <a:lnTo>
                    <a:pt x="339" y="149"/>
                  </a:lnTo>
                  <a:lnTo>
                    <a:pt x="334" y="149"/>
                  </a:lnTo>
                  <a:lnTo>
                    <a:pt x="329" y="151"/>
                  </a:lnTo>
                  <a:lnTo>
                    <a:pt x="325" y="152"/>
                  </a:lnTo>
                  <a:lnTo>
                    <a:pt x="318" y="154"/>
                  </a:lnTo>
                  <a:lnTo>
                    <a:pt x="312" y="154"/>
                  </a:lnTo>
                  <a:lnTo>
                    <a:pt x="304" y="155"/>
                  </a:lnTo>
                  <a:lnTo>
                    <a:pt x="297" y="156"/>
                  </a:lnTo>
                  <a:lnTo>
                    <a:pt x="288" y="158"/>
                  </a:lnTo>
                  <a:lnTo>
                    <a:pt x="283" y="158"/>
                  </a:lnTo>
                  <a:lnTo>
                    <a:pt x="277" y="159"/>
                  </a:lnTo>
                  <a:lnTo>
                    <a:pt x="273" y="161"/>
                  </a:lnTo>
                  <a:lnTo>
                    <a:pt x="270" y="162"/>
                  </a:lnTo>
                  <a:lnTo>
                    <a:pt x="267" y="163"/>
                  </a:lnTo>
                  <a:lnTo>
                    <a:pt x="264" y="166"/>
                  </a:lnTo>
                  <a:lnTo>
                    <a:pt x="262" y="168"/>
                  </a:lnTo>
                  <a:lnTo>
                    <a:pt x="260" y="170"/>
                  </a:lnTo>
                  <a:lnTo>
                    <a:pt x="259" y="173"/>
                  </a:lnTo>
                  <a:lnTo>
                    <a:pt x="257" y="176"/>
                  </a:lnTo>
                  <a:lnTo>
                    <a:pt x="257" y="179"/>
                  </a:lnTo>
                  <a:lnTo>
                    <a:pt x="257" y="183"/>
                  </a:lnTo>
                  <a:lnTo>
                    <a:pt x="260" y="186"/>
                  </a:lnTo>
                  <a:lnTo>
                    <a:pt x="262" y="190"/>
                  </a:lnTo>
                  <a:lnTo>
                    <a:pt x="266" y="193"/>
                  </a:lnTo>
                  <a:lnTo>
                    <a:pt x="270" y="196"/>
                  </a:lnTo>
                  <a:lnTo>
                    <a:pt x="277" y="197"/>
                  </a:lnTo>
                  <a:lnTo>
                    <a:pt x="283" y="198"/>
                  </a:lnTo>
                  <a:lnTo>
                    <a:pt x="291" y="198"/>
                  </a:lnTo>
                  <a:lnTo>
                    <a:pt x="299" y="198"/>
                  </a:lnTo>
                  <a:lnTo>
                    <a:pt x="306" y="197"/>
                  </a:lnTo>
                  <a:lnTo>
                    <a:pt x="313" y="196"/>
                  </a:lnTo>
                  <a:lnTo>
                    <a:pt x="319" y="193"/>
                  </a:lnTo>
                  <a:lnTo>
                    <a:pt x="325" y="190"/>
                  </a:lnTo>
                  <a:lnTo>
                    <a:pt x="330" y="186"/>
                  </a:lnTo>
                  <a:lnTo>
                    <a:pt x="334" y="182"/>
                  </a:lnTo>
                  <a:lnTo>
                    <a:pt x="339" y="176"/>
                  </a:lnTo>
                  <a:lnTo>
                    <a:pt x="340" y="172"/>
                  </a:lnTo>
                  <a:lnTo>
                    <a:pt x="341" y="168"/>
                  </a:lnTo>
                  <a:lnTo>
                    <a:pt x="343" y="162"/>
                  </a:lnTo>
                  <a:lnTo>
                    <a:pt x="343" y="155"/>
                  </a:lnTo>
                  <a:lnTo>
                    <a:pt x="343" y="148"/>
                  </a:lnTo>
                  <a:close/>
                  <a:moveTo>
                    <a:pt x="458" y="222"/>
                  </a:moveTo>
                  <a:lnTo>
                    <a:pt x="396" y="60"/>
                  </a:lnTo>
                  <a:lnTo>
                    <a:pt x="424" y="60"/>
                  </a:lnTo>
                  <a:lnTo>
                    <a:pt x="459" y="158"/>
                  </a:lnTo>
                  <a:lnTo>
                    <a:pt x="462" y="165"/>
                  </a:lnTo>
                  <a:lnTo>
                    <a:pt x="465" y="173"/>
                  </a:lnTo>
                  <a:lnTo>
                    <a:pt x="467" y="182"/>
                  </a:lnTo>
                  <a:lnTo>
                    <a:pt x="470" y="190"/>
                  </a:lnTo>
                  <a:lnTo>
                    <a:pt x="473" y="183"/>
                  </a:lnTo>
                  <a:lnTo>
                    <a:pt x="474" y="176"/>
                  </a:lnTo>
                  <a:lnTo>
                    <a:pt x="477" y="168"/>
                  </a:lnTo>
                  <a:lnTo>
                    <a:pt x="480" y="159"/>
                  </a:lnTo>
                  <a:lnTo>
                    <a:pt x="515" y="60"/>
                  </a:lnTo>
                  <a:lnTo>
                    <a:pt x="544" y="60"/>
                  </a:lnTo>
                  <a:lnTo>
                    <a:pt x="486" y="222"/>
                  </a:lnTo>
                  <a:lnTo>
                    <a:pt x="458" y="222"/>
                  </a:lnTo>
                  <a:close/>
                  <a:moveTo>
                    <a:pt x="568" y="27"/>
                  </a:moveTo>
                  <a:lnTo>
                    <a:pt x="568" y="0"/>
                  </a:lnTo>
                  <a:lnTo>
                    <a:pt x="595" y="0"/>
                  </a:lnTo>
                  <a:lnTo>
                    <a:pt x="595" y="27"/>
                  </a:lnTo>
                  <a:lnTo>
                    <a:pt x="568" y="27"/>
                  </a:lnTo>
                  <a:close/>
                  <a:moveTo>
                    <a:pt x="568" y="222"/>
                  </a:moveTo>
                  <a:lnTo>
                    <a:pt x="568" y="60"/>
                  </a:lnTo>
                  <a:lnTo>
                    <a:pt x="595" y="60"/>
                  </a:lnTo>
                  <a:lnTo>
                    <a:pt x="595" y="222"/>
                  </a:lnTo>
                  <a:lnTo>
                    <a:pt x="568" y="222"/>
                  </a:lnTo>
                  <a:close/>
                  <a:moveTo>
                    <a:pt x="637" y="222"/>
                  </a:moveTo>
                  <a:lnTo>
                    <a:pt x="637" y="60"/>
                  </a:lnTo>
                  <a:lnTo>
                    <a:pt x="663" y="60"/>
                  </a:lnTo>
                  <a:lnTo>
                    <a:pt x="663" y="84"/>
                  </a:lnTo>
                  <a:lnTo>
                    <a:pt x="668" y="78"/>
                  </a:lnTo>
                  <a:lnTo>
                    <a:pt x="673" y="73"/>
                  </a:lnTo>
                  <a:lnTo>
                    <a:pt x="679" y="68"/>
                  </a:lnTo>
                  <a:lnTo>
                    <a:pt x="684" y="64"/>
                  </a:lnTo>
                  <a:lnTo>
                    <a:pt x="690" y="63"/>
                  </a:lnTo>
                  <a:lnTo>
                    <a:pt x="697" y="60"/>
                  </a:lnTo>
                  <a:lnTo>
                    <a:pt x="705" y="59"/>
                  </a:lnTo>
                  <a:lnTo>
                    <a:pt x="712" y="59"/>
                  </a:lnTo>
                  <a:lnTo>
                    <a:pt x="719" y="59"/>
                  </a:lnTo>
                  <a:lnTo>
                    <a:pt x="726" y="60"/>
                  </a:lnTo>
                  <a:lnTo>
                    <a:pt x="732" y="61"/>
                  </a:lnTo>
                  <a:lnTo>
                    <a:pt x="739" y="63"/>
                  </a:lnTo>
                  <a:lnTo>
                    <a:pt x="745" y="66"/>
                  </a:lnTo>
                  <a:lnTo>
                    <a:pt x="749" y="70"/>
                  </a:lnTo>
                  <a:lnTo>
                    <a:pt x="753" y="73"/>
                  </a:lnTo>
                  <a:lnTo>
                    <a:pt x="756" y="77"/>
                  </a:lnTo>
                  <a:lnTo>
                    <a:pt x="759" y="81"/>
                  </a:lnTo>
                  <a:lnTo>
                    <a:pt x="761" y="87"/>
                  </a:lnTo>
                  <a:lnTo>
                    <a:pt x="763" y="92"/>
                  </a:lnTo>
                  <a:lnTo>
                    <a:pt x="764" y="98"/>
                  </a:lnTo>
                  <a:lnTo>
                    <a:pt x="766" y="102"/>
                  </a:lnTo>
                  <a:lnTo>
                    <a:pt x="766" y="108"/>
                  </a:lnTo>
                  <a:lnTo>
                    <a:pt x="766" y="116"/>
                  </a:lnTo>
                  <a:lnTo>
                    <a:pt x="766" y="124"/>
                  </a:lnTo>
                  <a:lnTo>
                    <a:pt x="766" y="222"/>
                  </a:lnTo>
                  <a:lnTo>
                    <a:pt x="739" y="222"/>
                  </a:lnTo>
                  <a:lnTo>
                    <a:pt x="739" y="127"/>
                  </a:lnTo>
                  <a:lnTo>
                    <a:pt x="739" y="119"/>
                  </a:lnTo>
                  <a:lnTo>
                    <a:pt x="738" y="112"/>
                  </a:lnTo>
                  <a:lnTo>
                    <a:pt x="738" y="106"/>
                  </a:lnTo>
                  <a:lnTo>
                    <a:pt x="736" y="102"/>
                  </a:lnTo>
                  <a:lnTo>
                    <a:pt x="733" y="99"/>
                  </a:lnTo>
                  <a:lnTo>
                    <a:pt x="731" y="95"/>
                  </a:lnTo>
                  <a:lnTo>
                    <a:pt x="728" y="92"/>
                  </a:lnTo>
                  <a:lnTo>
                    <a:pt x="725" y="89"/>
                  </a:lnTo>
                  <a:lnTo>
                    <a:pt x="721" y="88"/>
                  </a:lnTo>
                  <a:lnTo>
                    <a:pt x="715" y="87"/>
                  </a:lnTo>
                  <a:lnTo>
                    <a:pt x="711" y="85"/>
                  </a:lnTo>
                  <a:lnTo>
                    <a:pt x="705" y="85"/>
                  </a:lnTo>
                  <a:lnTo>
                    <a:pt x="697" y="85"/>
                  </a:lnTo>
                  <a:lnTo>
                    <a:pt x="690" y="88"/>
                  </a:lnTo>
                  <a:lnTo>
                    <a:pt x="683" y="91"/>
                  </a:lnTo>
                  <a:lnTo>
                    <a:pt x="676" y="95"/>
                  </a:lnTo>
                  <a:lnTo>
                    <a:pt x="670" y="102"/>
                  </a:lnTo>
                  <a:lnTo>
                    <a:pt x="666" y="112"/>
                  </a:lnTo>
                  <a:lnTo>
                    <a:pt x="665" y="123"/>
                  </a:lnTo>
                  <a:lnTo>
                    <a:pt x="663" y="137"/>
                  </a:lnTo>
                  <a:lnTo>
                    <a:pt x="663" y="222"/>
                  </a:lnTo>
                  <a:lnTo>
                    <a:pt x="637" y="222"/>
                  </a:lnTo>
                  <a:close/>
                  <a:moveTo>
                    <a:pt x="803" y="231"/>
                  </a:moveTo>
                  <a:lnTo>
                    <a:pt x="830" y="236"/>
                  </a:lnTo>
                  <a:lnTo>
                    <a:pt x="831" y="242"/>
                  </a:lnTo>
                  <a:lnTo>
                    <a:pt x="833" y="246"/>
                  </a:lnTo>
                  <a:lnTo>
                    <a:pt x="836" y="249"/>
                  </a:lnTo>
                  <a:lnTo>
                    <a:pt x="838" y="251"/>
                  </a:lnTo>
                  <a:lnTo>
                    <a:pt x="844" y="254"/>
                  </a:lnTo>
                  <a:lnTo>
                    <a:pt x="851" y="257"/>
                  </a:lnTo>
                  <a:lnTo>
                    <a:pt x="858" y="258"/>
                  </a:lnTo>
                  <a:lnTo>
                    <a:pt x="866" y="258"/>
                  </a:lnTo>
                  <a:lnTo>
                    <a:pt x="875" y="258"/>
                  </a:lnTo>
                  <a:lnTo>
                    <a:pt x="883" y="257"/>
                  </a:lnTo>
                  <a:lnTo>
                    <a:pt x="890" y="254"/>
                  </a:lnTo>
                  <a:lnTo>
                    <a:pt x="896" y="251"/>
                  </a:lnTo>
                  <a:lnTo>
                    <a:pt x="900" y="247"/>
                  </a:lnTo>
                  <a:lnTo>
                    <a:pt x="904" y="243"/>
                  </a:lnTo>
                  <a:lnTo>
                    <a:pt x="907" y="239"/>
                  </a:lnTo>
                  <a:lnTo>
                    <a:pt x="910" y="233"/>
                  </a:lnTo>
                  <a:lnTo>
                    <a:pt x="911" y="229"/>
                  </a:lnTo>
                  <a:lnTo>
                    <a:pt x="911" y="222"/>
                  </a:lnTo>
                  <a:lnTo>
                    <a:pt x="913" y="214"/>
                  </a:lnTo>
                  <a:lnTo>
                    <a:pt x="913" y="204"/>
                  </a:lnTo>
                  <a:lnTo>
                    <a:pt x="908" y="208"/>
                  </a:lnTo>
                  <a:lnTo>
                    <a:pt x="903" y="212"/>
                  </a:lnTo>
                  <a:lnTo>
                    <a:pt x="897" y="215"/>
                  </a:lnTo>
                  <a:lnTo>
                    <a:pt x="892" y="218"/>
                  </a:lnTo>
                  <a:lnTo>
                    <a:pt x="886" y="219"/>
                  </a:lnTo>
                  <a:lnTo>
                    <a:pt x="880" y="221"/>
                  </a:lnTo>
                  <a:lnTo>
                    <a:pt x="873" y="222"/>
                  </a:lnTo>
                  <a:lnTo>
                    <a:pt x="868" y="222"/>
                  </a:lnTo>
                  <a:lnTo>
                    <a:pt x="859" y="222"/>
                  </a:lnTo>
                  <a:lnTo>
                    <a:pt x="852" y="221"/>
                  </a:lnTo>
                  <a:lnTo>
                    <a:pt x="845" y="219"/>
                  </a:lnTo>
                  <a:lnTo>
                    <a:pt x="838" y="217"/>
                  </a:lnTo>
                  <a:lnTo>
                    <a:pt x="831" y="214"/>
                  </a:lnTo>
                  <a:lnTo>
                    <a:pt x="826" y="210"/>
                  </a:lnTo>
                  <a:lnTo>
                    <a:pt x="822" y="204"/>
                  </a:lnTo>
                  <a:lnTo>
                    <a:pt x="816" y="198"/>
                  </a:lnTo>
                  <a:lnTo>
                    <a:pt x="808" y="186"/>
                  </a:lnTo>
                  <a:lnTo>
                    <a:pt x="802" y="172"/>
                  </a:lnTo>
                  <a:lnTo>
                    <a:pt x="799" y="158"/>
                  </a:lnTo>
                  <a:lnTo>
                    <a:pt x="798" y="141"/>
                  </a:lnTo>
                  <a:lnTo>
                    <a:pt x="798" y="130"/>
                  </a:lnTo>
                  <a:lnTo>
                    <a:pt x="801" y="119"/>
                  </a:lnTo>
                  <a:lnTo>
                    <a:pt x="802" y="109"/>
                  </a:lnTo>
                  <a:lnTo>
                    <a:pt x="806" y="99"/>
                  </a:lnTo>
                  <a:lnTo>
                    <a:pt x="810" y="89"/>
                  </a:lnTo>
                  <a:lnTo>
                    <a:pt x="816" y="81"/>
                  </a:lnTo>
                  <a:lnTo>
                    <a:pt x="823" y="74"/>
                  </a:lnTo>
                  <a:lnTo>
                    <a:pt x="830" y="68"/>
                  </a:lnTo>
                  <a:lnTo>
                    <a:pt x="838" y="64"/>
                  </a:lnTo>
                  <a:lnTo>
                    <a:pt x="847" y="61"/>
                  </a:lnTo>
                  <a:lnTo>
                    <a:pt x="857" y="59"/>
                  </a:lnTo>
                  <a:lnTo>
                    <a:pt x="866" y="59"/>
                  </a:lnTo>
                  <a:lnTo>
                    <a:pt x="873" y="59"/>
                  </a:lnTo>
                  <a:lnTo>
                    <a:pt x="879" y="60"/>
                  </a:lnTo>
                  <a:lnTo>
                    <a:pt x="886" y="61"/>
                  </a:lnTo>
                  <a:lnTo>
                    <a:pt x="892" y="64"/>
                  </a:lnTo>
                  <a:lnTo>
                    <a:pt x="897" y="67"/>
                  </a:lnTo>
                  <a:lnTo>
                    <a:pt x="903" y="71"/>
                  </a:lnTo>
                  <a:lnTo>
                    <a:pt x="908" y="77"/>
                  </a:lnTo>
                  <a:lnTo>
                    <a:pt x="913" y="82"/>
                  </a:lnTo>
                  <a:lnTo>
                    <a:pt x="913" y="60"/>
                  </a:lnTo>
                  <a:lnTo>
                    <a:pt x="939" y="60"/>
                  </a:lnTo>
                  <a:lnTo>
                    <a:pt x="939" y="198"/>
                  </a:lnTo>
                  <a:lnTo>
                    <a:pt x="939" y="215"/>
                  </a:lnTo>
                  <a:lnTo>
                    <a:pt x="938" y="229"/>
                  </a:lnTo>
                  <a:lnTo>
                    <a:pt x="935" y="242"/>
                  </a:lnTo>
                  <a:lnTo>
                    <a:pt x="931" y="250"/>
                  </a:lnTo>
                  <a:lnTo>
                    <a:pt x="927" y="258"/>
                  </a:lnTo>
                  <a:lnTo>
                    <a:pt x="921" y="264"/>
                  </a:lnTo>
                  <a:lnTo>
                    <a:pt x="915" y="271"/>
                  </a:lnTo>
                  <a:lnTo>
                    <a:pt x="907" y="275"/>
                  </a:lnTo>
                  <a:lnTo>
                    <a:pt x="899" y="279"/>
                  </a:lnTo>
                  <a:lnTo>
                    <a:pt x="889" y="282"/>
                  </a:lnTo>
                  <a:lnTo>
                    <a:pt x="878" y="284"/>
                  </a:lnTo>
                  <a:lnTo>
                    <a:pt x="866" y="285"/>
                  </a:lnTo>
                  <a:lnTo>
                    <a:pt x="859" y="285"/>
                  </a:lnTo>
                  <a:lnTo>
                    <a:pt x="852" y="284"/>
                  </a:lnTo>
                  <a:lnTo>
                    <a:pt x="847" y="282"/>
                  </a:lnTo>
                  <a:lnTo>
                    <a:pt x="840" y="281"/>
                  </a:lnTo>
                  <a:lnTo>
                    <a:pt x="834" y="279"/>
                  </a:lnTo>
                  <a:lnTo>
                    <a:pt x="830" y="277"/>
                  </a:lnTo>
                  <a:lnTo>
                    <a:pt x="824" y="274"/>
                  </a:lnTo>
                  <a:lnTo>
                    <a:pt x="820" y="271"/>
                  </a:lnTo>
                  <a:lnTo>
                    <a:pt x="812" y="264"/>
                  </a:lnTo>
                  <a:lnTo>
                    <a:pt x="806" y="254"/>
                  </a:lnTo>
                  <a:lnTo>
                    <a:pt x="803" y="243"/>
                  </a:lnTo>
                  <a:lnTo>
                    <a:pt x="803" y="231"/>
                  </a:lnTo>
                  <a:close/>
                  <a:moveTo>
                    <a:pt x="824" y="140"/>
                  </a:moveTo>
                  <a:lnTo>
                    <a:pt x="826" y="154"/>
                  </a:lnTo>
                  <a:lnTo>
                    <a:pt x="827" y="165"/>
                  </a:lnTo>
                  <a:lnTo>
                    <a:pt x="831" y="175"/>
                  </a:lnTo>
                  <a:lnTo>
                    <a:pt x="837" y="183"/>
                  </a:lnTo>
                  <a:lnTo>
                    <a:pt x="844" y="189"/>
                  </a:lnTo>
                  <a:lnTo>
                    <a:pt x="851" y="193"/>
                  </a:lnTo>
                  <a:lnTo>
                    <a:pt x="859" y="194"/>
                  </a:lnTo>
                  <a:lnTo>
                    <a:pt x="868" y="196"/>
                  </a:lnTo>
                  <a:lnTo>
                    <a:pt x="878" y="194"/>
                  </a:lnTo>
                  <a:lnTo>
                    <a:pt x="886" y="193"/>
                  </a:lnTo>
                  <a:lnTo>
                    <a:pt x="893" y="189"/>
                  </a:lnTo>
                  <a:lnTo>
                    <a:pt x="900" y="183"/>
                  </a:lnTo>
                  <a:lnTo>
                    <a:pt x="906" y="175"/>
                  </a:lnTo>
                  <a:lnTo>
                    <a:pt x="910" y="165"/>
                  </a:lnTo>
                  <a:lnTo>
                    <a:pt x="911" y="154"/>
                  </a:lnTo>
                  <a:lnTo>
                    <a:pt x="913" y="140"/>
                  </a:lnTo>
                  <a:lnTo>
                    <a:pt x="911" y="127"/>
                  </a:lnTo>
                  <a:lnTo>
                    <a:pt x="908" y="116"/>
                  </a:lnTo>
                  <a:lnTo>
                    <a:pt x="904" y="106"/>
                  </a:lnTo>
                  <a:lnTo>
                    <a:pt x="899" y="99"/>
                  </a:lnTo>
                  <a:lnTo>
                    <a:pt x="892" y="92"/>
                  </a:lnTo>
                  <a:lnTo>
                    <a:pt x="885" y="88"/>
                  </a:lnTo>
                  <a:lnTo>
                    <a:pt x="876" y="87"/>
                  </a:lnTo>
                  <a:lnTo>
                    <a:pt x="868" y="85"/>
                  </a:lnTo>
                  <a:lnTo>
                    <a:pt x="859" y="87"/>
                  </a:lnTo>
                  <a:lnTo>
                    <a:pt x="851" y="88"/>
                  </a:lnTo>
                  <a:lnTo>
                    <a:pt x="844" y="92"/>
                  </a:lnTo>
                  <a:lnTo>
                    <a:pt x="837" y="99"/>
                  </a:lnTo>
                  <a:lnTo>
                    <a:pt x="831" y="106"/>
                  </a:lnTo>
                  <a:lnTo>
                    <a:pt x="827" y="116"/>
                  </a:lnTo>
                  <a:lnTo>
                    <a:pt x="826" y="127"/>
                  </a:lnTo>
                  <a:lnTo>
                    <a:pt x="824" y="1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5" name="Freeform 27"/>
            <p:cNvSpPr>
              <a:spLocks noEditPoints="1"/>
            </p:cNvSpPr>
            <p:nvPr/>
          </p:nvSpPr>
          <p:spPr bwMode="auto">
            <a:xfrm>
              <a:off x="1895" y="1919"/>
              <a:ext cx="373" cy="178"/>
            </a:xfrm>
            <a:custGeom>
              <a:avLst/>
              <a:gdLst>
                <a:gd name="T0" fmla="*/ 142 w 1119"/>
                <a:gd name="T1" fmla="*/ 221 h 535"/>
                <a:gd name="T2" fmla="*/ 72 w 1119"/>
                <a:gd name="T3" fmla="*/ 224 h 535"/>
                <a:gd name="T4" fmla="*/ 7 w 1119"/>
                <a:gd name="T5" fmla="*/ 158 h 535"/>
                <a:gd name="T6" fmla="*/ 28 w 1119"/>
                <a:gd name="T7" fmla="*/ 29 h 535"/>
                <a:gd name="T8" fmla="*/ 97 w 1119"/>
                <a:gd name="T9" fmla="*/ 0 h 535"/>
                <a:gd name="T10" fmla="*/ 159 w 1119"/>
                <a:gd name="T11" fmla="*/ 17 h 535"/>
                <a:gd name="T12" fmla="*/ 139 w 1119"/>
                <a:gd name="T13" fmla="*/ 38 h 535"/>
                <a:gd name="T14" fmla="*/ 75 w 1119"/>
                <a:gd name="T15" fmla="*/ 32 h 535"/>
                <a:gd name="T16" fmla="*/ 31 w 1119"/>
                <a:gd name="T17" fmla="*/ 91 h 535"/>
                <a:gd name="T18" fmla="*/ 55 w 1119"/>
                <a:gd name="T19" fmla="*/ 186 h 535"/>
                <a:gd name="T20" fmla="*/ 142 w 1119"/>
                <a:gd name="T21" fmla="*/ 187 h 535"/>
                <a:gd name="T22" fmla="*/ 262 w 1119"/>
                <a:gd name="T23" fmla="*/ 81 h 535"/>
                <a:gd name="T24" fmla="*/ 323 w 1119"/>
                <a:gd name="T25" fmla="*/ 63 h 535"/>
                <a:gd name="T26" fmla="*/ 360 w 1119"/>
                <a:gd name="T27" fmla="*/ 112 h 535"/>
                <a:gd name="T28" fmla="*/ 321 w 1119"/>
                <a:gd name="T29" fmla="*/ 92 h 535"/>
                <a:gd name="T30" fmla="*/ 268 w 1119"/>
                <a:gd name="T31" fmla="*/ 101 h 535"/>
                <a:gd name="T32" fmla="*/ 509 w 1119"/>
                <a:gd name="T33" fmla="*/ 207 h 535"/>
                <a:gd name="T34" fmla="*/ 436 w 1119"/>
                <a:gd name="T35" fmla="*/ 226 h 535"/>
                <a:gd name="T36" fmla="*/ 395 w 1119"/>
                <a:gd name="T37" fmla="*/ 172 h 535"/>
                <a:gd name="T38" fmla="*/ 428 w 1119"/>
                <a:gd name="T39" fmla="*/ 140 h 535"/>
                <a:gd name="T40" fmla="*/ 486 w 1119"/>
                <a:gd name="T41" fmla="*/ 129 h 535"/>
                <a:gd name="T42" fmla="*/ 506 w 1119"/>
                <a:gd name="T43" fmla="*/ 110 h 535"/>
                <a:gd name="T44" fmla="*/ 451 w 1119"/>
                <a:gd name="T45" fmla="*/ 89 h 535"/>
                <a:gd name="T46" fmla="*/ 404 w 1119"/>
                <a:gd name="T47" fmla="*/ 94 h 535"/>
                <a:gd name="T48" fmla="*/ 463 w 1119"/>
                <a:gd name="T49" fmla="*/ 62 h 535"/>
                <a:gd name="T50" fmla="*/ 526 w 1119"/>
                <a:gd name="T51" fmla="*/ 78 h 535"/>
                <a:gd name="T52" fmla="*/ 535 w 1119"/>
                <a:gd name="T53" fmla="*/ 155 h 535"/>
                <a:gd name="T54" fmla="*/ 516 w 1119"/>
                <a:gd name="T55" fmla="*/ 225 h 535"/>
                <a:gd name="T56" fmla="*/ 488 w 1119"/>
                <a:gd name="T57" fmla="*/ 155 h 535"/>
                <a:gd name="T58" fmla="*/ 433 w 1119"/>
                <a:gd name="T59" fmla="*/ 165 h 535"/>
                <a:gd name="T60" fmla="*/ 423 w 1119"/>
                <a:gd name="T61" fmla="*/ 189 h 535"/>
                <a:gd name="T62" fmla="*/ 477 w 1119"/>
                <a:gd name="T63" fmla="*/ 198 h 535"/>
                <a:gd name="T64" fmla="*/ 506 w 1119"/>
                <a:gd name="T65" fmla="*/ 158 h 535"/>
                <a:gd name="T66" fmla="*/ 624 w 1119"/>
                <a:gd name="T67" fmla="*/ 67 h 535"/>
                <a:gd name="T68" fmla="*/ 684 w 1119"/>
                <a:gd name="T69" fmla="*/ 68 h 535"/>
                <a:gd name="T70" fmla="*/ 705 w 1119"/>
                <a:gd name="T71" fmla="*/ 110 h 535"/>
                <a:gd name="T72" fmla="*/ 675 w 1119"/>
                <a:gd name="T73" fmla="*/ 105 h 535"/>
                <a:gd name="T74" fmla="*/ 636 w 1119"/>
                <a:gd name="T75" fmla="*/ 88 h 535"/>
                <a:gd name="T76" fmla="*/ 576 w 1119"/>
                <a:gd name="T77" fmla="*/ 225 h 535"/>
                <a:gd name="T78" fmla="*/ 801 w 1119"/>
                <a:gd name="T79" fmla="*/ 66 h 535"/>
                <a:gd name="T80" fmla="*/ 860 w 1119"/>
                <a:gd name="T81" fmla="*/ 73 h 535"/>
                <a:gd name="T82" fmla="*/ 877 w 1119"/>
                <a:gd name="T83" fmla="*/ 119 h 535"/>
                <a:gd name="T84" fmla="*/ 845 w 1119"/>
                <a:gd name="T85" fmla="*/ 102 h 535"/>
                <a:gd name="T86" fmla="*/ 801 w 1119"/>
                <a:gd name="T87" fmla="*/ 91 h 535"/>
                <a:gd name="T88" fmla="*/ 1032 w 1119"/>
                <a:gd name="T89" fmla="*/ 175 h 535"/>
                <a:gd name="T90" fmla="*/ 1011 w 1119"/>
                <a:gd name="T91" fmla="*/ 224 h 535"/>
                <a:gd name="T92" fmla="*/ 947 w 1119"/>
                <a:gd name="T93" fmla="*/ 219 h 535"/>
                <a:gd name="T94" fmla="*/ 913 w 1119"/>
                <a:gd name="T95" fmla="*/ 110 h 535"/>
                <a:gd name="T96" fmla="*/ 976 w 1119"/>
                <a:gd name="T97" fmla="*/ 62 h 535"/>
                <a:gd name="T98" fmla="*/ 1038 w 1119"/>
                <a:gd name="T99" fmla="*/ 82 h 535"/>
                <a:gd name="T100" fmla="*/ 936 w 1119"/>
                <a:gd name="T101" fmla="*/ 151 h 535"/>
                <a:gd name="T102" fmla="*/ 995 w 1119"/>
                <a:gd name="T103" fmla="*/ 201 h 535"/>
                <a:gd name="T104" fmla="*/ 1032 w 1119"/>
                <a:gd name="T105" fmla="*/ 124 h 535"/>
                <a:gd name="T106" fmla="*/ 975 w 1119"/>
                <a:gd name="T107" fmla="*/ 88 h 535"/>
                <a:gd name="T108" fmla="*/ 1093 w 1119"/>
                <a:gd name="T109" fmla="*/ 3 h 535"/>
                <a:gd name="T110" fmla="*/ 111 w 1119"/>
                <a:gd name="T111" fmla="*/ 314 h 535"/>
                <a:gd name="T112" fmla="*/ 177 w 1119"/>
                <a:gd name="T113" fmla="*/ 370 h 535"/>
                <a:gd name="T114" fmla="*/ 177 w 1119"/>
                <a:gd name="T115" fmla="*/ 478 h 535"/>
                <a:gd name="T116" fmla="*/ 132 w 1119"/>
                <a:gd name="T117" fmla="*/ 527 h 535"/>
                <a:gd name="T118" fmla="*/ 79 w 1119"/>
                <a:gd name="T119" fmla="*/ 509 h 535"/>
                <a:gd name="T120" fmla="*/ 140 w 1119"/>
                <a:gd name="T121" fmla="*/ 488 h 535"/>
                <a:gd name="T122" fmla="*/ 154 w 1119"/>
                <a:gd name="T123" fmla="*/ 391 h 535"/>
                <a:gd name="T124" fmla="*/ 91 w 1119"/>
                <a:gd name="T125" fmla="*/ 34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535">
                  <a:moveTo>
                    <a:pt x="166" y="147"/>
                  </a:moveTo>
                  <a:lnTo>
                    <a:pt x="195" y="154"/>
                  </a:lnTo>
                  <a:lnTo>
                    <a:pt x="189" y="170"/>
                  </a:lnTo>
                  <a:lnTo>
                    <a:pt x="181" y="186"/>
                  </a:lnTo>
                  <a:lnTo>
                    <a:pt x="173" y="198"/>
                  </a:lnTo>
                  <a:lnTo>
                    <a:pt x="161" y="210"/>
                  </a:lnTo>
                  <a:lnTo>
                    <a:pt x="156" y="214"/>
                  </a:lnTo>
                  <a:lnTo>
                    <a:pt x="149" y="218"/>
                  </a:lnTo>
                  <a:lnTo>
                    <a:pt x="142" y="221"/>
                  </a:lnTo>
                  <a:lnTo>
                    <a:pt x="135" y="222"/>
                  </a:lnTo>
                  <a:lnTo>
                    <a:pt x="128" y="225"/>
                  </a:lnTo>
                  <a:lnTo>
                    <a:pt x="121" y="225"/>
                  </a:lnTo>
                  <a:lnTo>
                    <a:pt x="112" y="226"/>
                  </a:lnTo>
                  <a:lnTo>
                    <a:pt x="104" y="226"/>
                  </a:lnTo>
                  <a:lnTo>
                    <a:pt x="96" y="226"/>
                  </a:lnTo>
                  <a:lnTo>
                    <a:pt x="87" y="226"/>
                  </a:lnTo>
                  <a:lnTo>
                    <a:pt x="79" y="225"/>
                  </a:lnTo>
                  <a:lnTo>
                    <a:pt x="72" y="224"/>
                  </a:lnTo>
                  <a:lnTo>
                    <a:pt x="65" y="222"/>
                  </a:lnTo>
                  <a:lnTo>
                    <a:pt x="58" y="219"/>
                  </a:lnTo>
                  <a:lnTo>
                    <a:pt x="51" y="217"/>
                  </a:lnTo>
                  <a:lnTo>
                    <a:pt x="45" y="214"/>
                  </a:lnTo>
                  <a:lnTo>
                    <a:pt x="35" y="205"/>
                  </a:lnTo>
                  <a:lnTo>
                    <a:pt x="27" y="196"/>
                  </a:lnTo>
                  <a:lnTo>
                    <a:pt x="19" y="184"/>
                  </a:lnTo>
                  <a:lnTo>
                    <a:pt x="12" y="172"/>
                  </a:lnTo>
                  <a:lnTo>
                    <a:pt x="7" y="158"/>
                  </a:lnTo>
                  <a:lnTo>
                    <a:pt x="3" y="144"/>
                  </a:lnTo>
                  <a:lnTo>
                    <a:pt x="2" y="129"/>
                  </a:lnTo>
                  <a:lnTo>
                    <a:pt x="0" y="113"/>
                  </a:lnTo>
                  <a:lnTo>
                    <a:pt x="2" y="96"/>
                  </a:lnTo>
                  <a:lnTo>
                    <a:pt x="3" y="81"/>
                  </a:lnTo>
                  <a:lnTo>
                    <a:pt x="7" y="66"/>
                  </a:lnTo>
                  <a:lnTo>
                    <a:pt x="13" y="53"/>
                  </a:lnTo>
                  <a:lnTo>
                    <a:pt x="20" y="41"/>
                  </a:lnTo>
                  <a:lnTo>
                    <a:pt x="28" y="29"/>
                  </a:lnTo>
                  <a:lnTo>
                    <a:pt x="40" y="21"/>
                  </a:lnTo>
                  <a:lnTo>
                    <a:pt x="51" y="14"/>
                  </a:lnTo>
                  <a:lnTo>
                    <a:pt x="56" y="11"/>
                  </a:lnTo>
                  <a:lnTo>
                    <a:pt x="63" y="7"/>
                  </a:lnTo>
                  <a:lnTo>
                    <a:pt x="69" y="6"/>
                  </a:lnTo>
                  <a:lnTo>
                    <a:pt x="76" y="3"/>
                  </a:lnTo>
                  <a:lnTo>
                    <a:pt x="83" y="1"/>
                  </a:lnTo>
                  <a:lnTo>
                    <a:pt x="90" y="1"/>
                  </a:lnTo>
                  <a:lnTo>
                    <a:pt x="97" y="0"/>
                  </a:lnTo>
                  <a:lnTo>
                    <a:pt x="104" y="0"/>
                  </a:lnTo>
                  <a:lnTo>
                    <a:pt x="112" y="0"/>
                  </a:lnTo>
                  <a:lnTo>
                    <a:pt x="119" y="1"/>
                  </a:lnTo>
                  <a:lnTo>
                    <a:pt x="126" y="3"/>
                  </a:lnTo>
                  <a:lnTo>
                    <a:pt x="133" y="4"/>
                  </a:lnTo>
                  <a:lnTo>
                    <a:pt x="140" y="7"/>
                  </a:lnTo>
                  <a:lnTo>
                    <a:pt x="146" y="10"/>
                  </a:lnTo>
                  <a:lnTo>
                    <a:pt x="153" y="13"/>
                  </a:lnTo>
                  <a:lnTo>
                    <a:pt x="159" y="17"/>
                  </a:lnTo>
                  <a:lnTo>
                    <a:pt x="168" y="27"/>
                  </a:lnTo>
                  <a:lnTo>
                    <a:pt x="177" y="38"/>
                  </a:lnTo>
                  <a:lnTo>
                    <a:pt x="184" y="50"/>
                  </a:lnTo>
                  <a:lnTo>
                    <a:pt x="189" y="66"/>
                  </a:lnTo>
                  <a:lnTo>
                    <a:pt x="160" y="73"/>
                  </a:lnTo>
                  <a:lnTo>
                    <a:pt x="156" y="62"/>
                  </a:lnTo>
                  <a:lnTo>
                    <a:pt x="152" y="52"/>
                  </a:lnTo>
                  <a:lnTo>
                    <a:pt x="145" y="43"/>
                  </a:lnTo>
                  <a:lnTo>
                    <a:pt x="139" y="38"/>
                  </a:lnTo>
                  <a:lnTo>
                    <a:pt x="131" y="34"/>
                  </a:lnTo>
                  <a:lnTo>
                    <a:pt x="122" y="29"/>
                  </a:lnTo>
                  <a:lnTo>
                    <a:pt x="112" y="28"/>
                  </a:lnTo>
                  <a:lnTo>
                    <a:pt x="103" y="27"/>
                  </a:lnTo>
                  <a:lnTo>
                    <a:pt x="97" y="27"/>
                  </a:lnTo>
                  <a:lnTo>
                    <a:pt x="90" y="28"/>
                  </a:lnTo>
                  <a:lnTo>
                    <a:pt x="84" y="28"/>
                  </a:lnTo>
                  <a:lnTo>
                    <a:pt x="80" y="29"/>
                  </a:lnTo>
                  <a:lnTo>
                    <a:pt x="75" y="32"/>
                  </a:lnTo>
                  <a:lnTo>
                    <a:pt x="69" y="34"/>
                  </a:lnTo>
                  <a:lnTo>
                    <a:pt x="65" y="36"/>
                  </a:lnTo>
                  <a:lnTo>
                    <a:pt x="61" y="39"/>
                  </a:lnTo>
                  <a:lnTo>
                    <a:pt x="52" y="45"/>
                  </a:lnTo>
                  <a:lnTo>
                    <a:pt x="47" y="53"/>
                  </a:lnTo>
                  <a:lnTo>
                    <a:pt x="41" y="62"/>
                  </a:lnTo>
                  <a:lnTo>
                    <a:pt x="37" y="71"/>
                  </a:lnTo>
                  <a:lnTo>
                    <a:pt x="34" y="81"/>
                  </a:lnTo>
                  <a:lnTo>
                    <a:pt x="31" y="91"/>
                  </a:lnTo>
                  <a:lnTo>
                    <a:pt x="30" y="102"/>
                  </a:lnTo>
                  <a:lnTo>
                    <a:pt x="30" y="113"/>
                  </a:lnTo>
                  <a:lnTo>
                    <a:pt x="30" y="126"/>
                  </a:lnTo>
                  <a:lnTo>
                    <a:pt x="33" y="138"/>
                  </a:lnTo>
                  <a:lnTo>
                    <a:pt x="34" y="150"/>
                  </a:lnTo>
                  <a:lnTo>
                    <a:pt x="38" y="161"/>
                  </a:lnTo>
                  <a:lnTo>
                    <a:pt x="42" y="170"/>
                  </a:lnTo>
                  <a:lnTo>
                    <a:pt x="48" y="179"/>
                  </a:lnTo>
                  <a:lnTo>
                    <a:pt x="55" y="186"/>
                  </a:lnTo>
                  <a:lnTo>
                    <a:pt x="63" y="191"/>
                  </a:lnTo>
                  <a:lnTo>
                    <a:pt x="72" y="196"/>
                  </a:lnTo>
                  <a:lnTo>
                    <a:pt x="82" y="198"/>
                  </a:lnTo>
                  <a:lnTo>
                    <a:pt x="91" y="201"/>
                  </a:lnTo>
                  <a:lnTo>
                    <a:pt x="101" y="201"/>
                  </a:lnTo>
                  <a:lnTo>
                    <a:pt x="112" y="200"/>
                  </a:lnTo>
                  <a:lnTo>
                    <a:pt x="124" y="198"/>
                  </a:lnTo>
                  <a:lnTo>
                    <a:pt x="133" y="194"/>
                  </a:lnTo>
                  <a:lnTo>
                    <a:pt x="142" y="187"/>
                  </a:lnTo>
                  <a:lnTo>
                    <a:pt x="150" y="180"/>
                  </a:lnTo>
                  <a:lnTo>
                    <a:pt x="156" y="170"/>
                  </a:lnTo>
                  <a:lnTo>
                    <a:pt x="161" y="159"/>
                  </a:lnTo>
                  <a:lnTo>
                    <a:pt x="166" y="147"/>
                  </a:lnTo>
                  <a:close/>
                  <a:moveTo>
                    <a:pt x="231" y="225"/>
                  </a:moveTo>
                  <a:lnTo>
                    <a:pt x="231" y="3"/>
                  </a:lnTo>
                  <a:lnTo>
                    <a:pt x="258" y="3"/>
                  </a:lnTo>
                  <a:lnTo>
                    <a:pt x="258" y="87"/>
                  </a:lnTo>
                  <a:lnTo>
                    <a:pt x="262" y="81"/>
                  </a:lnTo>
                  <a:lnTo>
                    <a:pt x="268" y="75"/>
                  </a:lnTo>
                  <a:lnTo>
                    <a:pt x="273" y="71"/>
                  </a:lnTo>
                  <a:lnTo>
                    <a:pt x="279" y="67"/>
                  </a:lnTo>
                  <a:lnTo>
                    <a:pt x="285" y="66"/>
                  </a:lnTo>
                  <a:lnTo>
                    <a:pt x="292" y="63"/>
                  </a:lnTo>
                  <a:lnTo>
                    <a:pt x="299" y="62"/>
                  </a:lnTo>
                  <a:lnTo>
                    <a:pt x="306" y="62"/>
                  </a:lnTo>
                  <a:lnTo>
                    <a:pt x="314" y="62"/>
                  </a:lnTo>
                  <a:lnTo>
                    <a:pt x="323" y="63"/>
                  </a:lnTo>
                  <a:lnTo>
                    <a:pt x="330" y="66"/>
                  </a:lnTo>
                  <a:lnTo>
                    <a:pt x="337" y="68"/>
                  </a:lnTo>
                  <a:lnTo>
                    <a:pt x="342" y="73"/>
                  </a:lnTo>
                  <a:lnTo>
                    <a:pt x="348" y="77"/>
                  </a:lnTo>
                  <a:lnTo>
                    <a:pt x="352" y="82"/>
                  </a:lnTo>
                  <a:lnTo>
                    <a:pt x="355" y="88"/>
                  </a:lnTo>
                  <a:lnTo>
                    <a:pt x="358" y="94"/>
                  </a:lnTo>
                  <a:lnTo>
                    <a:pt x="359" y="102"/>
                  </a:lnTo>
                  <a:lnTo>
                    <a:pt x="360" y="112"/>
                  </a:lnTo>
                  <a:lnTo>
                    <a:pt x="360" y="123"/>
                  </a:lnTo>
                  <a:lnTo>
                    <a:pt x="360" y="225"/>
                  </a:lnTo>
                  <a:lnTo>
                    <a:pt x="334" y="225"/>
                  </a:lnTo>
                  <a:lnTo>
                    <a:pt x="334" y="126"/>
                  </a:lnTo>
                  <a:lnTo>
                    <a:pt x="334" y="117"/>
                  </a:lnTo>
                  <a:lnTo>
                    <a:pt x="332" y="109"/>
                  </a:lnTo>
                  <a:lnTo>
                    <a:pt x="330" y="102"/>
                  </a:lnTo>
                  <a:lnTo>
                    <a:pt x="325" y="96"/>
                  </a:lnTo>
                  <a:lnTo>
                    <a:pt x="321" y="92"/>
                  </a:lnTo>
                  <a:lnTo>
                    <a:pt x="316" y="89"/>
                  </a:lnTo>
                  <a:lnTo>
                    <a:pt x="309" y="88"/>
                  </a:lnTo>
                  <a:lnTo>
                    <a:pt x="300" y="88"/>
                  </a:lnTo>
                  <a:lnTo>
                    <a:pt x="295" y="88"/>
                  </a:lnTo>
                  <a:lnTo>
                    <a:pt x="289" y="89"/>
                  </a:lnTo>
                  <a:lnTo>
                    <a:pt x="283" y="91"/>
                  </a:lnTo>
                  <a:lnTo>
                    <a:pt x="278" y="94"/>
                  </a:lnTo>
                  <a:lnTo>
                    <a:pt x="272" y="96"/>
                  </a:lnTo>
                  <a:lnTo>
                    <a:pt x="268" y="101"/>
                  </a:lnTo>
                  <a:lnTo>
                    <a:pt x="265" y="105"/>
                  </a:lnTo>
                  <a:lnTo>
                    <a:pt x="262" y="110"/>
                  </a:lnTo>
                  <a:lnTo>
                    <a:pt x="261" y="116"/>
                  </a:lnTo>
                  <a:lnTo>
                    <a:pt x="259" y="123"/>
                  </a:lnTo>
                  <a:lnTo>
                    <a:pt x="258" y="131"/>
                  </a:lnTo>
                  <a:lnTo>
                    <a:pt x="258" y="140"/>
                  </a:lnTo>
                  <a:lnTo>
                    <a:pt x="258" y="225"/>
                  </a:lnTo>
                  <a:lnTo>
                    <a:pt x="231" y="225"/>
                  </a:lnTo>
                  <a:close/>
                  <a:moveTo>
                    <a:pt x="509" y="207"/>
                  </a:moveTo>
                  <a:lnTo>
                    <a:pt x="500" y="212"/>
                  </a:lnTo>
                  <a:lnTo>
                    <a:pt x="493" y="217"/>
                  </a:lnTo>
                  <a:lnTo>
                    <a:pt x="485" y="221"/>
                  </a:lnTo>
                  <a:lnTo>
                    <a:pt x="478" y="224"/>
                  </a:lnTo>
                  <a:lnTo>
                    <a:pt x="471" y="225"/>
                  </a:lnTo>
                  <a:lnTo>
                    <a:pt x="464" y="225"/>
                  </a:lnTo>
                  <a:lnTo>
                    <a:pt x="457" y="226"/>
                  </a:lnTo>
                  <a:lnTo>
                    <a:pt x="449" y="226"/>
                  </a:lnTo>
                  <a:lnTo>
                    <a:pt x="436" y="226"/>
                  </a:lnTo>
                  <a:lnTo>
                    <a:pt x="426" y="224"/>
                  </a:lnTo>
                  <a:lnTo>
                    <a:pt x="416" y="221"/>
                  </a:lnTo>
                  <a:lnTo>
                    <a:pt x="408" y="215"/>
                  </a:lnTo>
                  <a:lnTo>
                    <a:pt x="402" y="208"/>
                  </a:lnTo>
                  <a:lnTo>
                    <a:pt x="398" y="201"/>
                  </a:lnTo>
                  <a:lnTo>
                    <a:pt x="395" y="193"/>
                  </a:lnTo>
                  <a:lnTo>
                    <a:pt x="394" y="183"/>
                  </a:lnTo>
                  <a:lnTo>
                    <a:pt x="394" y="177"/>
                  </a:lnTo>
                  <a:lnTo>
                    <a:pt x="395" y="172"/>
                  </a:lnTo>
                  <a:lnTo>
                    <a:pt x="397" y="166"/>
                  </a:lnTo>
                  <a:lnTo>
                    <a:pt x="400" y="162"/>
                  </a:lnTo>
                  <a:lnTo>
                    <a:pt x="402" y="157"/>
                  </a:lnTo>
                  <a:lnTo>
                    <a:pt x="405" y="152"/>
                  </a:lnTo>
                  <a:lnTo>
                    <a:pt x="409" y="150"/>
                  </a:lnTo>
                  <a:lnTo>
                    <a:pt x="414" y="147"/>
                  </a:lnTo>
                  <a:lnTo>
                    <a:pt x="418" y="144"/>
                  </a:lnTo>
                  <a:lnTo>
                    <a:pt x="423" y="141"/>
                  </a:lnTo>
                  <a:lnTo>
                    <a:pt x="428" y="140"/>
                  </a:lnTo>
                  <a:lnTo>
                    <a:pt x="433" y="137"/>
                  </a:lnTo>
                  <a:lnTo>
                    <a:pt x="437" y="136"/>
                  </a:lnTo>
                  <a:lnTo>
                    <a:pt x="443" y="134"/>
                  </a:lnTo>
                  <a:lnTo>
                    <a:pt x="450" y="134"/>
                  </a:lnTo>
                  <a:lnTo>
                    <a:pt x="457" y="133"/>
                  </a:lnTo>
                  <a:lnTo>
                    <a:pt x="465" y="133"/>
                  </a:lnTo>
                  <a:lnTo>
                    <a:pt x="472" y="131"/>
                  </a:lnTo>
                  <a:lnTo>
                    <a:pt x="479" y="130"/>
                  </a:lnTo>
                  <a:lnTo>
                    <a:pt x="486" y="129"/>
                  </a:lnTo>
                  <a:lnTo>
                    <a:pt x="492" y="129"/>
                  </a:lnTo>
                  <a:lnTo>
                    <a:pt x="496" y="127"/>
                  </a:lnTo>
                  <a:lnTo>
                    <a:pt x="502" y="126"/>
                  </a:lnTo>
                  <a:lnTo>
                    <a:pt x="506" y="124"/>
                  </a:lnTo>
                  <a:lnTo>
                    <a:pt x="506" y="122"/>
                  </a:lnTo>
                  <a:lnTo>
                    <a:pt x="506" y="120"/>
                  </a:lnTo>
                  <a:lnTo>
                    <a:pt x="506" y="119"/>
                  </a:lnTo>
                  <a:lnTo>
                    <a:pt x="506" y="117"/>
                  </a:lnTo>
                  <a:lnTo>
                    <a:pt x="506" y="110"/>
                  </a:lnTo>
                  <a:lnTo>
                    <a:pt x="505" y="105"/>
                  </a:lnTo>
                  <a:lnTo>
                    <a:pt x="502" y="101"/>
                  </a:lnTo>
                  <a:lnTo>
                    <a:pt x="498" y="96"/>
                  </a:lnTo>
                  <a:lnTo>
                    <a:pt x="492" y="92"/>
                  </a:lnTo>
                  <a:lnTo>
                    <a:pt x="485" y="89"/>
                  </a:lnTo>
                  <a:lnTo>
                    <a:pt x="477" y="88"/>
                  </a:lnTo>
                  <a:lnTo>
                    <a:pt x="467" y="88"/>
                  </a:lnTo>
                  <a:lnTo>
                    <a:pt x="458" y="88"/>
                  </a:lnTo>
                  <a:lnTo>
                    <a:pt x="451" y="89"/>
                  </a:lnTo>
                  <a:lnTo>
                    <a:pt x="444" y="91"/>
                  </a:lnTo>
                  <a:lnTo>
                    <a:pt x="439" y="94"/>
                  </a:lnTo>
                  <a:lnTo>
                    <a:pt x="435" y="98"/>
                  </a:lnTo>
                  <a:lnTo>
                    <a:pt x="432" y="102"/>
                  </a:lnTo>
                  <a:lnTo>
                    <a:pt x="429" y="108"/>
                  </a:lnTo>
                  <a:lnTo>
                    <a:pt x="426" y="115"/>
                  </a:lnTo>
                  <a:lnTo>
                    <a:pt x="400" y="109"/>
                  </a:lnTo>
                  <a:lnTo>
                    <a:pt x="401" y="101"/>
                  </a:lnTo>
                  <a:lnTo>
                    <a:pt x="404" y="94"/>
                  </a:lnTo>
                  <a:lnTo>
                    <a:pt x="407" y="88"/>
                  </a:lnTo>
                  <a:lnTo>
                    <a:pt x="411" y="82"/>
                  </a:lnTo>
                  <a:lnTo>
                    <a:pt x="415" y="77"/>
                  </a:lnTo>
                  <a:lnTo>
                    <a:pt x="422" y="73"/>
                  </a:lnTo>
                  <a:lnTo>
                    <a:pt x="428" y="70"/>
                  </a:lnTo>
                  <a:lnTo>
                    <a:pt x="436" y="67"/>
                  </a:lnTo>
                  <a:lnTo>
                    <a:pt x="444" y="64"/>
                  </a:lnTo>
                  <a:lnTo>
                    <a:pt x="453" y="63"/>
                  </a:lnTo>
                  <a:lnTo>
                    <a:pt x="463" y="62"/>
                  </a:lnTo>
                  <a:lnTo>
                    <a:pt x="472" y="62"/>
                  </a:lnTo>
                  <a:lnTo>
                    <a:pt x="482" y="62"/>
                  </a:lnTo>
                  <a:lnTo>
                    <a:pt x="492" y="63"/>
                  </a:lnTo>
                  <a:lnTo>
                    <a:pt x="499" y="64"/>
                  </a:lnTo>
                  <a:lnTo>
                    <a:pt x="506" y="66"/>
                  </a:lnTo>
                  <a:lnTo>
                    <a:pt x="512" y="68"/>
                  </a:lnTo>
                  <a:lnTo>
                    <a:pt x="517" y="71"/>
                  </a:lnTo>
                  <a:lnTo>
                    <a:pt x="521" y="74"/>
                  </a:lnTo>
                  <a:lnTo>
                    <a:pt x="526" y="78"/>
                  </a:lnTo>
                  <a:lnTo>
                    <a:pt x="528" y="82"/>
                  </a:lnTo>
                  <a:lnTo>
                    <a:pt x="530" y="87"/>
                  </a:lnTo>
                  <a:lnTo>
                    <a:pt x="533" y="91"/>
                  </a:lnTo>
                  <a:lnTo>
                    <a:pt x="534" y="96"/>
                  </a:lnTo>
                  <a:lnTo>
                    <a:pt x="534" y="101"/>
                  </a:lnTo>
                  <a:lnTo>
                    <a:pt x="535" y="106"/>
                  </a:lnTo>
                  <a:lnTo>
                    <a:pt x="535" y="113"/>
                  </a:lnTo>
                  <a:lnTo>
                    <a:pt x="535" y="120"/>
                  </a:lnTo>
                  <a:lnTo>
                    <a:pt x="535" y="155"/>
                  </a:lnTo>
                  <a:lnTo>
                    <a:pt x="535" y="172"/>
                  </a:lnTo>
                  <a:lnTo>
                    <a:pt x="535" y="184"/>
                  </a:lnTo>
                  <a:lnTo>
                    <a:pt x="535" y="196"/>
                  </a:lnTo>
                  <a:lnTo>
                    <a:pt x="537" y="203"/>
                  </a:lnTo>
                  <a:lnTo>
                    <a:pt x="537" y="208"/>
                  </a:lnTo>
                  <a:lnTo>
                    <a:pt x="538" y="214"/>
                  </a:lnTo>
                  <a:lnTo>
                    <a:pt x="541" y="219"/>
                  </a:lnTo>
                  <a:lnTo>
                    <a:pt x="542" y="225"/>
                  </a:lnTo>
                  <a:lnTo>
                    <a:pt x="516" y="225"/>
                  </a:lnTo>
                  <a:lnTo>
                    <a:pt x="513" y="221"/>
                  </a:lnTo>
                  <a:lnTo>
                    <a:pt x="510" y="217"/>
                  </a:lnTo>
                  <a:lnTo>
                    <a:pt x="509" y="212"/>
                  </a:lnTo>
                  <a:lnTo>
                    <a:pt x="509" y="207"/>
                  </a:lnTo>
                  <a:close/>
                  <a:moveTo>
                    <a:pt x="506" y="151"/>
                  </a:moveTo>
                  <a:lnTo>
                    <a:pt x="502" y="152"/>
                  </a:lnTo>
                  <a:lnTo>
                    <a:pt x="498" y="152"/>
                  </a:lnTo>
                  <a:lnTo>
                    <a:pt x="492" y="154"/>
                  </a:lnTo>
                  <a:lnTo>
                    <a:pt x="488" y="155"/>
                  </a:lnTo>
                  <a:lnTo>
                    <a:pt x="481" y="157"/>
                  </a:lnTo>
                  <a:lnTo>
                    <a:pt x="475" y="157"/>
                  </a:lnTo>
                  <a:lnTo>
                    <a:pt x="467" y="158"/>
                  </a:lnTo>
                  <a:lnTo>
                    <a:pt x="460" y="159"/>
                  </a:lnTo>
                  <a:lnTo>
                    <a:pt x="451" y="161"/>
                  </a:lnTo>
                  <a:lnTo>
                    <a:pt x="446" y="161"/>
                  </a:lnTo>
                  <a:lnTo>
                    <a:pt x="440" y="162"/>
                  </a:lnTo>
                  <a:lnTo>
                    <a:pt x="436" y="163"/>
                  </a:lnTo>
                  <a:lnTo>
                    <a:pt x="433" y="165"/>
                  </a:lnTo>
                  <a:lnTo>
                    <a:pt x="430" y="166"/>
                  </a:lnTo>
                  <a:lnTo>
                    <a:pt x="428" y="169"/>
                  </a:lnTo>
                  <a:lnTo>
                    <a:pt x="425" y="170"/>
                  </a:lnTo>
                  <a:lnTo>
                    <a:pt x="423" y="173"/>
                  </a:lnTo>
                  <a:lnTo>
                    <a:pt x="422" y="176"/>
                  </a:lnTo>
                  <a:lnTo>
                    <a:pt x="421" y="179"/>
                  </a:lnTo>
                  <a:lnTo>
                    <a:pt x="421" y="182"/>
                  </a:lnTo>
                  <a:lnTo>
                    <a:pt x="421" y="186"/>
                  </a:lnTo>
                  <a:lnTo>
                    <a:pt x="423" y="189"/>
                  </a:lnTo>
                  <a:lnTo>
                    <a:pt x="425" y="193"/>
                  </a:lnTo>
                  <a:lnTo>
                    <a:pt x="429" y="196"/>
                  </a:lnTo>
                  <a:lnTo>
                    <a:pt x="433" y="198"/>
                  </a:lnTo>
                  <a:lnTo>
                    <a:pt x="440" y="200"/>
                  </a:lnTo>
                  <a:lnTo>
                    <a:pt x="446" y="201"/>
                  </a:lnTo>
                  <a:lnTo>
                    <a:pt x="454" y="201"/>
                  </a:lnTo>
                  <a:lnTo>
                    <a:pt x="463" y="201"/>
                  </a:lnTo>
                  <a:lnTo>
                    <a:pt x="470" y="200"/>
                  </a:lnTo>
                  <a:lnTo>
                    <a:pt x="477" y="198"/>
                  </a:lnTo>
                  <a:lnTo>
                    <a:pt x="482" y="196"/>
                  </a:lnTo>
                  <a:lnTo>
                    <a:pt x="488" y="193"/>
                  </a:lnTo>
                  <a:lnTo>
                    <a:pt x="493" y="189"/>
                  </a:lnTo>
                  <a:lnTo>
                    <a:pt x="498" y="184"/>
                  </a:lnTo>
                  <a:lnTo>
                    <a:pt x="502" y="179"/>
                  </a:lnTo>
                  <a:lnTo>
                    <a:pt x="503" y="175"/>
                  </a:lnTo>
                  <a:lnTo>
                    <a:pt x="505" y="170"/>
                  </a:lnTo>
                  <a:lnTo>
                    <a:pt x="506" y="165"/>
                  </a:lnTo>
                  <a:lnTo>
                    <a:pt x="506" y="158"/>
                  </a:lnTo>
                  <a:lnTo>
                    <a:pt x="506" y="151"/>
                  </a:lnTo>
                  <a:close/>
                  <a:moveTo>
                    <a:pt x="576" y="225"/>
                  </a:moveTo>
                  <a:lnTo>
                    <a:pt x="576" y="63"/>
                  </a:lnTo>
                  <a:lnTo>
                    <a:pt x="603" y="63"/>
                  </a:lnTo>
                  <a:lnTo>
                    <a:pt x="603" y="87"/>
                  </a:lnTo>
                  <a:lnTo>
                    <a:pt x="607" y="81"/>
                  </a:lnTo>
                  <a:lnTo>
                    <a:pt x="612" y="75"/>
                  </a:lnTo>
                  <a:lnTo>
                    <a:pt x="618" y="71"/>
                  </a:lnTo>
                  <a:lnTo>
                    <a:pt x="624" y="67"/>
                  </a:lnTo>
                  <a:lnTo>
                    <a:pt x="629" y="66"/>
                  </a:lnTo>
                  <a:lnTo>
                    <a:pt x="636" y="63"/>
                  </a:lnTo>
                  <a:lnTo>
                    <a:pt x="645" y="62"/>
                  </a:lnTo>
                  <a:lnTo>
                    <a:pt x="652" y="62"/>
                  </a:lnTo>
                  <a:lnTo>
                    <a:pt x="659" y="62"/>
                  </a:lnTo>
                  <a:lnTo>
                    <a:pt x="666" y="63"/>
                  </a:lnTo>
                  <a:lnTo>
                    <a:pt x="671" y="64"/>
                  </a:lnTo>
                  <a:lnTo>
                    <a:pt x="678" y="66"/>
                  </a:lnTo>
                  <a:lnTo>
                    <a:pt x="684" y="68"/>
                  </a:lnTo>
                  <a:lnTo>
                    <a:pt x="688" y="73"/>
                  </a:lnTo>
                  <a:lnTo>
                    <a:pt x="692" y="75"/>
                  </a:lnTo>
                  <a:lnTo>
                    <a:pt x="695" y="80"/>
                  </a:lnTo>
                  <a:lnTo>
                    <a:pt x="698" y="84"/>
                  </a:lnTo>
                  <a:lnTo>
                    <a:pt x="701" y="89"/>
                  </a:lnTo>
                  <a:lnTo>
                    <a:pt x="702" y="95"/>
                  </a:lnTo>
                  <a:lnTo>
                    <a:pt x="703" y="101"/>
                  </a:lnTo>
                  <a:lnTo>
                    <a:pt x="705" y="105"/>
                  </a:lnTo>
                  <a:lnTo>
                    <a:pt x="705" y="110"/>
                  </a:lnTo>
                  <a:lnTo>
                    <a:pt x="705" y="119"/>
                  </a:lnTo>
                  <a:lnTo>
                    <a:pt x="705" y="127"/>
                  </a:lnTo>
                  <a:lnTo>
                    <a:pt x="705" y="225"/>
                  </a:lnTo>
                  <a:lnTo>
                    <a:pt x="678" y="225"/>
                  </a:lnTo>
                  <a:lnTo>
                    <a:pt x="678" y="130"/>
                  </a:lnTo>
                  <a:lnTo>
                    <a:pt x="678" y="122"/>
                  </a:lnTo>
                  <a:lnTo>
                    <a:pt x="677" y="115"/>
                  </a:lnTo>
                  <a:lnTo>
                    <a:pt x="677" y="109"/>
                  </a:lnTo>
                  <a:lnTo>
                    <a:pt x="675" y="105"/>
                  </a:lnTo>
                  <a:lnTo>
                    <a:pt x="673" y="102"/>
                  </a:lnTo>
                  <a:lnTo>
                    <a:pt x="670" y="98"/>
                  </a:lnTo>
                  <a:lnTo>
                    <a:pt x="667" y="95"/>
                  </a:lnTo>
                  <a:lnTo>
                    <a:pt x="664" y="92"/>
                  </a:lnTo>
                  <a:lnTo>
                    <a:pt x="660" y="91"/>
                  </a:lnTo>
                  <a:lnTo>
                    <a:pt x="654" y="89"/>
                  </a:lnTo>
                  <a:lnTo>
                    <a:pt x="650" y="88"/>
                  </a:lnTo>
                  <a:lnTo>
                    <a:pt x="645" y="88"/>
                  </a:lnTo>
                  <a:lnTo>
                    <a:pt x="636" y="88"/>
                  </a:lnTo>
                  <a:lnTo>
                    <a:pt x="629" y="91"/>
                  </a:lnTo>
                  <a:lnTo>
                    <a:pt x="622" y="94"/>
                  </a:lnTo>
                  <a:lnTo>
                    <a:pt x="615" y="98"/>
                  </a:lnTo>
                  <a:lnTo>
                    <a:pt x="610" y="105"/>
                  </a:lnTo>
                  <a:lnTo>
                    <a:pt x="605" y="115"/>
                  </a:lnTo>
                  <a:lnTo>
                    <a:pt x="604" y="126"/>
                  </a:lnTo>
                  <a:lnTo>
                    <a:pt x="603" y="140"/>
                  </a:lnTo>
                  <a:lnTo>
                    <a:pt x="603" y="225"/>
                  </a:lnTo>
                  <a:lnTo>
                    <a:pt x="576" y="225"/>
                  </a:lnTo>
                  <a:close/>
                  <a:moveTo>
                    <a:pt x="748" y="225"/>
                  </a:moveTo>
                  <a:lnTo>
                    <a:pt x="748" y="63"/>
                  </a:lnTo>
                  <a:lnTo>
                    <a:pt x="775" y="63"/>
                  </a:lnTo>
                  <a:lnTo>
                    <a:pt x="775" y="87"/>
                  </a:lnTo>
                  <a:lnTo>
                    <a:pt x="779" y="81"/>
                  </a:lnTo>
                  <a:lnTo>
                    <a:pt x="785" y="75"/>
                  </a:lnTo>
                  <a:lnTo>
                    <a:pt x="790" y="71"/>
                  </a:lnTo>
                  <a:lnTo>
                    <a:pt x="796" y="67"/>
                  </a:lnTo>
                  <a:lnTo>
                    <a:pt x="801" y="66"/>
                  </a:lnTo>
                  <a:lnTo>
                    <a:pt x="808" y="63"/>
                  </a:lnTo>
                  <a:lnTo>
                    <a:pt x="817" y="62"/>
                  </a:lnTo>
                  <a:lnTo>
                    <a:pt x="824" y="62"/>
                  </a:lnTo>
                  <a:lnTo>
                    <a:pt x="831" y="62"/>
                  </a:lnTo>
                  <a:lnTo>
                    <a:pt x="838" y="63"/>
                  </a:lnTo>
                  <a:lnTo>
                    <a:pt x="843" y="64"/>
                  </a:lnTo>
                  <a:lnTo>
                    <a:pt x="850" y="66"/>
                  </a:lnTo>
                  <a:lnTo>
                    <a:pt x="856" y="68"/>
                  </a:lnTo>
                  <a:lnTo>
                    <a:pt x="860" y="73"/>
                  </a:lnTo>
                  <a:lnTo>
                    <a:pt x="864" y="75"/>
                  </a:lnTo>
                  <a:lnTo>
                    <a:pt x="867" y="80"/>
                  </a:lnTo>
                  <a:lnTo>
                    <a:pt x="870" y="84"/>
                  </a:lnTo>
                  <a:lnTo>
                    <a:pt x="873" y="89"/>
                  </a:lnTo>
                  <a:lnTo>
                    <a:pt x="874" y="95"/>
                  </a:lnTo>
                  <a:lnTo>
                    <a:pt x="876" y="101"/>
                  </a:lnTo>
                  <a:lnTo>
                    <a:pt x="877" y="105"/>
                  </a:lnTo>
                  <a:lnTo>
                    <a:pt x="877" y="110"/>
                  </a:lnTo>
                  <a:lnTo>
                    <a:pt x="877" y="119"/>
                  </a:lnTo>
                  <a:lnTo>
                    <a:pt x="877" y="127"/>
                  </a:lnTo>
                  <a:lnTo>
                    <a:pt x="877" y="225"/>
                  </a:lnTo>
                  <a:lnTo>
                    <a:pt x="850" y="225"/>
                  </a:lnTo>
                  <a:lnTo>
                    <a:pt x="850" y="130"/>
                  </a:lnTo>
                  <a:lnTo>
                    <a:pt x="850" y="122"/>
                  </a:lnTo>
                  <a:lnTo>
                    <a:pt x="849" y="115"/>
                  </a:lnTo>
                  <a:lnTo>
                    <a:pt x="849" y="109"/>
                  </a:lnTo>
                  <a:lnTo>
                    <a:pt x="848" y="105"/>
                  </a:lnTo>
                  <a:lnTo>
                    <a:pt x="845" y="102"/>
                  </a:lnTo>
                  <a:lnTo>
                    <a:pt x="842" y="98"/>
                  </a:lnTo>
                  <a:lnTo>
                    <a:pt x="839" y="95"/>
                  </a:lnTo>
                  <a:lnTo>
                    <a:pt x="836" y="92"/>
                  </a:lnTo>
                  <a:lnTo>
                    <a:pt x="832" y="91"/>
                  </a:lnTo>
                  <a:lnTo>
                    <a:pt x="827" y="89"/>
                  </a:lnTo>
                  <a:lnTo>
                    <a:pt x="822" y="88"/>
                  </a:lnTo>
                  <a:lnTo>
                    <a:pt x="817" y="88"/>
                  </a:lnTo>
                  <a:lnTo>
                    <a:pt x="808" y="88"/>
                  </a:lnTo>
                  <a:lnTo>
                    <a:pt x="801" y="91"/>
                  </a:lnTo>
                  <a:lnTo>
                    <a:pt x="794" y="94"/>
                  </a:lnTo>
                  <a:lnTo>
                    <a:pt x="787" y="98"/>
                  </a:lnTo>
                  <a:lnTo>
                    <a:pt x="782" y="105"/>
                  </a:lnTo>
                  <a:lnTo>
                    <a:pt x="778" y="115"/>
                  </a:lnTo>
                  <a:lnTo>
                    <a:pt x="776" y="126"/>
                  </a:lnTo>
                  <a:lnTo>
                    <a:pt x="775" y="140"/>
                  </a:lnTo>
                  <a:lnTo>
                    <a:pt x="775" y="225"/>
                  </a:lnTo>
                  <a:lnTo>
                    <a:pt x="748" y="225"/>
                  </a:lnTo>
                  <a:close/>
                  <a:moveTo>
                    <a:pt x="1032" y="175"/>
                  </a:moveTo>
                  <a:lnTo>
                    <a:pt x="1058" y="180"/>
                  </a:lnTo>
                  <a:lnTo>
                    <a:pt x="1053" y="190"/>
                  </a:lnTo>
                  <a:lnTo>
                    <a:pt x="1048" y="200"/>
                  </a:lnTo>
                  <a:lnTo>
                    <a:pt x="1041" y="208"/>
                  </a:lnTo>
                  <a:lnTo>
                    <a:pt x="1032" y="215"/>
                  </a:lnTo>
                  <a:lnTo>
                    <a:pt x="1028" y="218"/>
                  </a:lnTo>
                  <a:lnTo>
                    <a:pt x="1023" y="221"/>
                  </a:lnTo>
                  <a:lnTo>
                    <a:pt x="1017" y="222"/>
                  </a:lnTo>
                  <a:lnTo>
                    <a:pt x="1011" y="224"/>
                  </a:lnTo>
                  <a:lnTo>
                    <a:pt x="1006" y="225"/>
                  </a:lnTo>
                  <a:lnTo>
                    <a:pt x="1000" y="226"/>
                  </a:lnTo>
                  <a:lnTo>
                    <a:pt x="993" y="226"/>
                  </a:lnTo>
                  <a:lnTo>
                    <a:pt x="986" y="226"/>
                  </a:lnTo>
                  <a:lnTo>
                    <a:pt x="978" y="226"/>
                  </a:lnTo>
                  <a:lnTo>
                    <a:pt x="969" y="225"/>
                  </a:lnTo>
                  <a:lnTo>
                    <a:pt x="961" y="224"/>
                  </a:lnTo>
                  <a:lnTo>
                    <a:pt x="954" y="222"/>
                  </a:lnTo>
                  <a:lnTo>
                    <a:pt x="947" y="219"/>
                  </a:lnTo>
                  <a:lnTo>
                    <a:pt x="940" y="215"/>
                  </a:lnTo>
                  <a:lnTo>
                    <a:pt x="934" y="211"/>
                  </a:lnTo>
                  <a:lnTo>
                    <a:pt x="929" y="207"/>
                  </a:lnTo>
                  <a:lnTo>
                    <a:pt x="919" y="196"/>
                  </a:lnTo>
                  <a:lnTo>
                    <a:pt x="913" y="180"/>
                  </a:lnTo>
                  <a:lnTo>
                    <a:pt x="909" y="163"/>
                  </a:lnTo>
                  <a:lnTo>
                    <a:pt x="908" y="145"/>
                  </a:lnTo>
                  <a:lnTo>
                    <a:pt x="909" y="127"/>
                  </a:lnTo>
                  <a:lnTo>
                    <a:pt x="913" y="110"/>
                  </a:lnTo>
                  <a:lnTo>
                    <a:pt x="920" y="95"/>
                  </a:lnTo>
                  <a:lnTo>
                    <a:pt x="930" y="84"/>
                  </a:lnTo>
                  <a:lnTo>
                    <a:pt x="936" y="78"/>
                  </a:lnTo>
                  <a:lnTo>
                    <a:pt x="941" y="74"/>
                  </a:lnTo>
                  <a:lnTo>
                    <a:pt x="948" y="70"/>
                  </a:lnTo>
                  <a:lnTo>
                    <a:pt x="954" y="67"/>
                  </a:lnTo>
                  <a:lnTo>
                    <a:pt x="961" y="64"/>
                  </a:lnTo>
                  <a:lnTo>
                    <a:pt x="969" y="63"/>
                  </a:lnTo>
                  <a:lnTo>
                    <a:pt x="976" y="62"/>
                  </a:lnTo>
                  <a:lnTo>
                    <a:pt x="985" y="62"/>
                  </a:lnTo>
                  <a:lnTo>
                    <a:pt x="993" y="62"/>
                  </a:lnTo>
                  <a:lnTo>
                    <a:pt x="1000" y="63"/>
                  </a:lnTo>
                  <a:lnTo>
                    <a:pt x="1007" y="64"/>
                  </a:lnTo>
                  <a:lnTo>
                    <a:pt x="1014" y="67"/>
                  </a:lnTo>
                  <a:lnTo>
                    <a:pt x="1021" y="70"/>
                  </a:lnTo>
                  <a:lnTo>
                    <a:pt x="1027" y="73"/>
                  </a:lnTo>
                  <a:lnTo>
                    <a:pt x="1032" y="77"/>
                  </a:lnTo>
                  <a:lnTo>
                    <a:pt x="1038" y="82"/>
                  </a:lnTo>
                  <a:lnTo>
                    <a:pt x="1048" y="94"/>
                  </a:lnTo>
                  <a:lnTo>
                    <a:pt x="1053" y="109"/>
                  </a:lnTo>
                  <a:lnTo>
                    <a:pt x="1058" y="126"/>
                  </a:lnTo>
                  <a:lnTo>
                    <a:pt x="1059" y="144"/>
                  </a:lnTo>
                  <a:lnTo>
                    <a:pt x="1059" y="145"/>
                  </a:lnTo>
                  <a:lnTo>
                    <a:pt x="1059" y="147"/>
                  </a:lnTo>
                  <a:lnTo>
                    <a:pt x="1059" y="150"/>
                  </a:lnTo>
                  <a:lnTo>
                    <a:pt x="1059" y="151"/>
                  </a:lnTo>
                  <a:lnTo>
                    <a:pt x="936" y="151"/>
                  </a:lnTo>
                  <a:lnTo>
                    <a:pt x="937" y="162"/>
                  </a:lnTo>
                  <a:lnTo>
                    <a:pt x="940" y="172"/>
                  </a:lnTo>
                  <a:lnTo>
                    <a:pt x="944" y="182"/>
                  </a:lnTo>
                  <a:lnTo>
                    <a:pt x="951" y="189"/>
                  </a:lnTo>
                  <a:lnTo>
                    <a:pt x="958" y="194"/>
                  </a:lnTo>
                  <a:lnTo>
                    <a:pt x="967" y="198"/>
                  </a:lnTo>
                  <a:lnTo>
                    <a:pt x="976" y="200"/>
                  </a:lnTo>
                  <a:lnTo>
                    <a:pt x="986" y="201"/>
                  </a:lnTo>
                  <a:lnTo>
                    <a:pt x="995" y="201"/>
                  </a:lnTo>
                  <a:lnTo>
                    <a:pt x="1002" y="200"/>
                  </a:lnTo>
                  <a:lnTo>
                    <a:pt x="1007" y="198"/>
                  </a:lnTo>
                  <a:lnTo>
                    <a:pt x="1014" y="196"/>
                  </a:lnTo>
                  <a:lnTo>
                    <a:pt x="1020" y="191"/>
                  </a:lnTo>
                  <a:lnTo>
                    <a:pt x="1024" y="187"/>
                  </a:lnTo>
                  <a:lnTo>
                    <a:pt x="1028" y="182"/>
                  </a:lnTo>
                  <a:lnTo>
                    <a:pt x="1032" y="175"/>
                  </a:lnTo>
                  <a:close/>
                  <a:moveTo>
                    <a:pt x="936" y="124"/>
                  </a:moveTo>
                  <a:lnTo>
                    <a:pt x="1032" y="124"/>
                  </a:lnTo>
                  <a:lnTo>
                    <a:pt x="1031" y="116"/>
                  </a:lnTo>
                  <a:lnTo>
                    <a:pt x="1028" y="110"/>
                  </a:lnTo>
                  <a:lnTo>
                    <a:pt x="1025" y="105"/>
                  </a:lnTo>
                  <a:lnTo>
                    <a:pt x="1021" y="101"/>
                  </a:lnTo>
                  <a:lnTo>
                    <a:pt x="1013" y="95"/>
                  </a:lnTo>
                  <a:lnTo>
                    <a:pt x="1004" y="91"/>
                  </a:lnTo>
                  <a:lnTo>
                    <a:pt x="995" y="89"/>
                  </a:lnTo>
                  <a:lnTo>
                    <a:pt x="985" y="88"/>
                  </a:lnTo>
                  <a:lnTo>
                    <a:pt x="975" y="88"/>
                  </a:lnTo>
                  <a:lnTo>
                    <a:pt x="965" y="91"/>
                  </a:lnTo>
                  <a:lnTo>
                    <a:pt x="957" y="94"/>
                  </a:lnTo>
                  <a:lnTo>
                    <a:pt x="950" y="98"/>
                  </a:lnTo>
                  <a:lnTo>
                    <a:pt x="944" y="103"/>
                  </a:lnTo>
                  <a:lnTo>
                    <a:pt x="940" y="109"/>
                  </a:lnTo>
                  <a:lnTo>
                    <a:pt x="937" y="116"/>
                  </a:lnTo>
                  <a:lnTo>
                    <a:pt x="936" y="124"/>
                  </a:lnTo>
                  <a:close/>
                  <a:moveTo>
                    <a:pt x="1093" y="225"/>
                  </a:moveTo>
                  <a:lnTo>
                    <a:pt x="1093" y="3"/>
                  </a:lnTo>
                  <a:lnTo>
                    <a:pt x="1119" y="3"/>
                  </a:lnTo>
                  <a:lnTo>
                    <a:pt x="1119" y="225"/>
                  </a:lnTo>
                  <a:lnTo>
                    <a:pt x="1093" y="225"/>
                  </a:lnTo>
                  <a:close/>
                  <a:moveTo>
                    <a:pt x="2" y="535"/>
                  </a:moveTo>
                  <a:lnTo>
                    <a:pt x="2" y="313"/>
                  </a:lnTo>
                  <a:lnTo>
                    <a:pt x="79" y="313"/>
                  </a:lnTo>
                  <a:lnTo>
                    <a:pt x="91" y="313"/>
                  </a:lnTo>
                  <a:lnTo>
                    <a:pt x="101" y="314"/>
                  </a:lnTo>
                  <a:lnTo>
                    <a:pt x="111" y="314"/>
                  </a:lnTo>
                  <a:lnTo>
                    <a:pt x="118" y="316"/>
                  </a:lnTo>
                  <a:lnTo>
                    <a:pt x="128" y="319"/>
                  </a:lnTo>
                  <a:lnTo>
                    <a:pt x="136" y="321"/>
                  </a:lnTo>
                  <a:lnTo>
                    <a:pt x="145" y="327"/>
                  </a:lnTo>
                  <a:lnTo>
                    <a:pt x="152" y="333"/>
                  </a:lnTo>
                  <a:lnTo>
                    <a:pt x="160" y="341"/>
                  </a:lnTo>
                  <a:lnTo>
                    <a:pt x="167" y="349"/>
                  </a:lnTo>
                  <a:lnTo>
                    <a:pt x="173" y="359"/>
                  </a:lnTo>
                  <a:lnTo>
                    <a:pt x="177" y="370"/>
                  </a:lnTo>
                  <a:lnTo>
                    <a:pt x="181" y="383"/>
                  </a:lnTo>
                  <a:lnTo>
                    <a:pt x="184" y="395"/>
                  </a:lnTo>
                  <a:lnTo>
                    <a:pt x="185" y="409"/>
                  </a:lnTo>
                  <a:lnTo>
                    <a:pt x="187" y="423"/>
                  </a:lnTo>
                  <a:lnTo>
                    <a:pt x="187" y="436"/>
                  </a:lnTo>
                  <a:lnTo>
                    <a:pt x="185" y="447"/>
                  </a:lnTo>
                  <a:lnTo>
                    <a:pt x="182" y="458"/>
                  </a:lnTo>
                  <a:lnTo>
                    <a:pt x="180" y="468"/>
                  </a:lnTo>
                  <a:lnTo>
                    <a:pt x="177" y="478"/>
                  </a:lnTo>
                  <a:lnTo>
                    <a:pt x="174" y="486"/>
                  </a:lnTo>
                  <a:lnTo>
                    <a:pt x="170" y="493"/>
                  </a:lnTo>
                  <a:lnTo>
                    <a:pt x="164" y="500"/>
                  </a:lnTo>
                  <a:lnTo>
                    <a:pt x="160" y="506"/>
                  </a:lnTo>
                  <a:lnTo>
                    <a:pt x="154" y="511"/>
                  </a:lnTo>
                  <a:lnTo>
                    <a:pt x="150" y="517"/>
                  </a:lnTo>
                  <a:lnTo>
                    <a:pt x="145" y="521"/>
                  </a:lnTo>
                  <a:lnTo>
                    <a:pt x="139" y="524"/>
                  </a:lnTo>
                  <a:lnTo>
                    <a:pt x="132" y="527"/>
                  </a:lnTo>
                  <a:lnTo>
                    <a:pt x="125" y="530"/>
                  </a:lnTo>
                  <a:lnTo>
                    <a:pt x="118" y="532"/>
                  </a:lnTo>
                  <a:lnTo>
                    <a:pt x="110" y="534"/>
                  </a:lnTo>
                  <a:lnTo>
                    <a:pt x="101" y="535"/>
                  </a:lnTo>
                  <a:lnTo>
                    <a:pt x="91" y="535"/>
                  </a:lnTo>
                  <a:lnTo>
                    <a:pt x="82" y="535"/>
                  </a:lnTo>
                  <a:lnTo>
                    <a:pt x="2" y="535"/>
                  </a:lnTo>
                  <a:close/>
                  <a:moveTo>
                    <a:pt x="31" y="509"/>
                  </a:moveTo>
                  <a:lnTo>
                    <a:pt x="79" y="509"/>
                  </a:lnTo>
                  <a:lnTo>
                    <a:pt x="90" y="509"/>
                  </a:lnTo>
                  <a:lnTo>
                    <a:pt x="98" y="507"/>
                  </a:lnTo>
                  <a:lnTo>
                    <a:pt x="107" y="506"/>
                  </a:lnTo>
                  <a:lnTo>
                    <a:pt x="114" y="504"/>
                  </a:lnTo>
                  <a:lnTo>
                    <a:pt x="119" y="503"/>
                  </a:lnTo>
                  <a:lnTo>
                    <a:pt x="125" y="500"/>
                  </a:lnTo>
                  <a:lnTo>
                    <a:pt x="131" y="497"/>
                  </a:lnTo>
                  <a:lnTo>
                    <a:pt x="135" y="493"/>
                  </a:lnTo>
                  <a:lnTo>
                    <a:pt x="140" y="488"/>
                  </a:lnTo>
                  <a:lnTo>
                    <a:pt x="145" y="481"/>
                  </a:lnTo>
                  <a:lnTo>
                    <a:pt x="149" y="474"/>
                  </a:lnTo>
                  <a:lnTo>
                    <a:pt x="152" y="465"/>
                  </a:lnTo>
                  <a:lnTo>
                    <a:pt x="153" y="455"/>
                  </a:lnTo>
                  <a:lnTo>
                    <a:pt x="156" y="446"/>
                  </a:lnTo>
                  <a:lnTo>
                    <a:pt x="157" y="435"/>
                  </a:lnTo>
                  <a:lnTo>
                    <a:pt x="157" y="423"/>
                  </a:lnTo>
                  <a:lnTo>
                    <a:pt x="156" y="407"/>
                  </a:lnTo>
                  <a:lnTo>
                    <a:pt x="154" y="391"/>
                  </a:lnTo>
                  <a:lnTo>
                    <a:pt x="150" y="379"/>
                  </a:lnTo>
                  <a:lnTo>
                    <a:pt x="145" y="369"/>
                  </a:lnTo>
                  <a:lnTo>
                    <a:pt x="139" y="360"/>
                  </a:lnTo>
                  <a:lnTo>
                    <a:pt x="132" y="354"/>
                  </a:lnTo>
                  <a:lnTo>
                    <a:pt x="125" y="348"/>
                  </a:lnTo>
                  <a:lnTo>
                    <a:pt x="117" y="344"/>
                  </a:lnTo>
                  <a:lnTo>
                    <a:pt x="110" y="342"/>
                  </a:lnTo>
                  <a:lnTo>
                    <a:pt x="101" y="341"/>
                  </a:lnTo>
                  <a:lnTo>
                    <a:pt x="91" y="340"/>
                  </a:lnTo>
                  <a:lnTo>
                    <a:pt x="79" y="340"/>
                  </a:lnTo>
                  <a:lnTo>
                    <a:pt x="31" y="340"/>
                  </a:lnTo>
                  <a:lnTo>
                    <a:pt x="31" y="5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6" name="Freeform 28"/>
            <p:cNvSpPr>
              <a:spLocks noEditPoints="1"/>
            </p:cNvSpPr>
            <p:nvPr/>
          </p:nvSpPr>
          <p:spPr bwMode="auto">
            <a:xfrm>
              <a:off x="1965" y="2023"/>
              <a:ext cx="316" cy="75"/>
            </a:xfrm>
            <a:custGeom>
              <a:avLst/>
              <a:gdLst>
                <a:gd name="T0" fmla="*/ 115 w 946"/>
                <a:gd name="T1" fmla="*/ 218 h 224"/>
                <a:gd name="T2" fmla="*/ 62 w 946"/>
                <a:gd name="T3" fmla="*/ 222 h 224"/>
                <a:gd name="T4" fmla="*/ 6 w 946"/>
                <a:gd name="T5" fmla="*/ 177 h 224"/>
                <a:gd name="T6" fmla="*/ 34 w 946"/>
                <a:gd name="T7" fmla="*/ 71 h 224"/>
                <a:gd name="T8" fmla="*/ 93 w 946"/>
                <a:gd name="T9" fmla="*/ 60 h 224"/>
                <a:gd name="T10" fmla="*/ 146 w 946"/>
                <a:gd name="T11" fmla="*/ 106 h 224"/>
                <a:gd name="T12" fmla="*/ 30 w 946"/>
                <a:gd name="T13" fmla="*/ 159 h 224"/>
                <a:gd name="T14" fmla="*/ 87 w 946"/>
                <a:gd name="T15" fmla="*/ 198 h 224"/>
                <a:gd name="T16" fmla="*/ 28 w 946"/>
                <a:gd name="T17" fmla="*/ 122 h 224"/>
                <a:gd name="T18" fmla="*/ 87 w 946"/>
                <a:gd name="T19" fmla="*/ 87 h 224"/>
                <a:gd name="T20" fmla="*/ 30 w 946"/>
                <a:gd name="T21" fmla="*/ 113 h 224"/>
                <a:gd name="T22" fmla="*/ 290 w 946"/>
                <a:gd name="T23" fmla="*/ 214 h 224"/>
                <a:gd name="T24" fmla="*/ 241 w 946"/>
                <a:gd name="T25" fmla="*/ 224 h 224"/>
                <a:gd name="T26" fmla="*/ 187 w 946"/>
                <a:gd name="T27" fmla="*/ 193 h 224"/>
                <a:gd name="T28" fmla="*/ 190 w 946"/>
                <a:gd name="T29" fmla="*/ 88 h 224"/>
                <a:gd name="T30" fmla="*/ 254 w 946"/>
                <a:gd name="T31" fmla="*/ 59 h 224"/>
                <a:gd name="T32" fmla="*/ 297 w 946"/>
                <a:gd name="T33" fmla="*/ 78 h 224"/>
                <a:gd name="T34" fmla="*/ 272 w 946"/>
                <a:gd name="T35" fmla="*/ 92 h 224"/>
                <a:gd name="T36" fmla="*/ 215 w 946"/>
                <a:gd name="T37" fmla="*/ 98 h 224"/>
                <a:gd name="T38" fmla="*/ 215 w 946"/>
                <a:gd name="T39" fmla="*/ 184 h 224"/>
                <a:gd name="T40" fmla="*/ 276 w 946"/>
                <a:gd name="T41" fmla="*/ 190 h 224"/>
                <a:gd name="T42" fmla="*/ 345 w 946"/>
                <a:gd name="T43" fmla="*/ 88 h 224"/>
                <a:gd name="T44" fmla="*/ 398 w 946"/>
                <a:gd name="T45" fmla="*/ 59 h 224"/>
                <a:gd name="T46" fmla="*/ 453 w 946"/>
                <a:gd name="T47" fmla="*/ 74 h 224"/>
                <a:gd name="T48" fmla="*/ 474 w 946"/>
                <a:gd name="T49" fmla="*/ 179 h 224"/>
                <a:gd name="T50" fmla="*/ 415 w 946"/>
                <a:gd name="T51" fmla="*/ 224 h 224"/>
                <a:gd name="T52" fmla="*/ 358 w 946"/>
                <a:gd name="T53" fmla="*/ 208 h 224"/>
                <a:gd name="T54" fmla="*/ 362 w 946"/>
                <a:gd name="T55" fmla="*/ 166 h 224"/>
                <a:gd name="T56" fmla="*/ 425 w 946"/>
                <a:gd name="T57" fmla="*/ 196 h 224"/>
                <a:gd name="T58" fmla="*/ 450 w 946"/>
                <a:gd name="T59" fmla="*/ 117 h 224"/>
                <a:gd name="T60" fmla="*/ 387 w 946"/>
                <a:gd name="T61" fmla="*/ 88 h 224"/>
                <a:gd name="T62" fmla="*/ 615 w 946"/>
                <a:gd name="T63" fmla="*/ 197 h 224"/>
                <a:gd name="T64" fmla="*/ 570 w 946"/>
                <a:gd name="T65" fmla="*/ 224 h 224"/>
                <a:gd name="T66" fmla="*/ 510 w 946"/>
                <a:gd name="T67" fmla="*/ 186 h 224"/>
                <a:gd name="T68" fmla="*/ 509 w 946"/>
                <a:gd name="T69" fmla="*/ 99 h 224"/>
                <a:gd name="T70" fmla="*/ 570 w 946"/>
                <a:gd name="T71" fmla="*/ 59 h 224"/>
                <a:gd name="T72" fmla="*/ 615 w 946"/>
                <a:gd name="T73" fmla="*/ 84 h 224"/>
                <a:gd name="T74" fmla="*/ 535 w 946"/>
                <a:gd name="T75" fmla="*/ 176 h 224"/>
                <a:gd name="T76" fmla="*/ 596 w 946"/>
                <a:gd name="T77" fmla="*/ 191 h 224"/>
                <a:gd name="T78" fmla="*/ 608 w 946"/>
                <a:gd name="T79" fmla="*/ 108 h 224"/>
                <a:gd name="T80" fmla="*/ 547 w 946"/>
                <a:gd name="T81" fmla="*/ 92 h 224"/>
                <a:gd name="T82" fmla="*/ 818 w 946"/>
                <a:gd name="T83" fmla="*/ 187 h 224"/>
                <a:gd name="T84" fmla="*/ 771 w 946"/>
                <a:gd name="T85" fmla="*/ 222 h 224"/>
                <a:gd name="T86" fmla="*/ 712 w 946"/>
                <a:gd name="T87" fmla="*/ 217 h 224"/>
                <a:gd name="T88" fmla="*/ 674 w 946"/>
                <a:gd name="T89" fmla="*/ 124 h 224"/>
                <a:gd name="T90" fmla="*/ 726 w 946"/>
                <a:gd name="T91" fmla="*/ 61 h 224"/>
                <a:gd name="T92" fmla="*/ 786 w 946"/>
                <a:gd name="T93" fmla="*/ 67 h 224"/>
                <a:gd name="T94" fmla="*/ 824 w 946"/>
                <a:gd name="T95" fmla="*/ 142 h 224"/>
                <a:gd name="T96" fmla="*/ 716 w 946"/>
                <a:gd name="T97" fmla="*/ 186 h 224"/>
                <a:gd name="T98" fmla="*/ 779 w 946"/>
                <a:gd name="T99" fmla="*/ 193 h 224"/>
                <a:gd name="T100" fmla="*/ 793 w 946"/>
                <a:gd name="T101" fmla="*/ 108 h 224"/>
                <a:gd name="T102" fmla="*/ 730 w 946"/>
                <a:gd name="T103" fmla="*/ 88 h 224"/>
                <a:gd name="T104" fmla="*/ 857 w 946"/>
                <a:gd name="T105" fmla="*/ 60 h 224"/>
                <a:gd name="T106" fmla="*/ 906 w 946"/>
                <a:gd name="T107" fmla="*/ 60 h 224"/>
                <a:gd name="T108" fmla="*/ 930 w 946"/>
                <a:gd name="T109" fmla="*/ 88 h 224"/>
                <a:gd name="T110" fmla="*/ 895 w 946"/>
                <a:gd name="T111" fmla="*/ 94 h 224"/>
                <a:gd name="T112" fmla="*/ 884 w 946"/>
                <a:gd name="T113"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6" h="224">
                  <a:moveTo>
                    <a:pt x="125" y="172"/>
                  </a:moveTo>
                  <a:lnTo>
                    <a:pt x="150" y="177"/>
                  </a:lnTo>
                  <a:lnTo>
                    <a:pt x="146" y="187"/>
                  </a:lnTo>
                  <a:lnTo>
                    <a:pt x="141" y="197"/>
                  </a:lnTo>
                  <a:lnTo>
                    <a:pt x="134" y="205"/>
                  </a:lnTo>
                  <a:lnTo>
                    <a:pt x="125" y="212"/>
                  </a:lnTo>
                  <a:lnTo>
                    <a:pt x="121" y="215"/>
                  </a:lnTo>
                  <a:lnTo>
                    <a:pt x="115" y="218"/>
                  </a:lnTo>
                  <a:lnTo>
                    <a:pt x="110" y="219"/>
                  </a:lnTo>
                  <a:lnTo>
                    <a:pt x="104" y="221"/>
                  </a:lnTo>
                  <a:lnTo>
                    <a:pt x="99" y="222"/>
                  </a:lnTo>
                  <a:lnTo>
                    <a:pt x="93" y="224"/>
                  </a:lnTo>
                  <a:lnTo>
                    <a:pt x="86" y="224"/>
                  </a:lnTo>
                  <a:lnTo>
                    <a:pt x="79" y="224"/>
                  </a:lnTo>
                  <a:lnTo>
                    <a:pt x="71" y="224"/>
                  </a:lnTo>
                  <a:lnTo>
                    <a:pt x="62" y="222"/>
                  </a:lnTo>
                  <a:lnTo>
                    <a:pt x="54" y="221"/>
                  </a:lnTo>
                  <a:lnTo>
                    <a:pt x="47" y="219"/>
                  </a:lnTo>
                  <a:lnTo>
                    <a:pt x="40" y="217"/>
                  </a:lnTo>
                  <a:lnTo>
                    <a:pt x="33" y="212"/>
                  </a:lnTo>
                  <a:lnTo>
                    <a:pt x="27" y="208"/>
                  </a:lnTo>
                  <a:lnTo>
                    <a:pt x="21" y="204"/>
                  </a:lnTo>
                  <a:lnTo>
                    <a:pt x="12" y="193"/>
                  </a:lnTo>
                  <a:lnTo>
                    <a:pt x="6" y="177"/>
                  </a:lnTo>
                  <a:lnTo>
                    <a:pt x="2" y="161"/>
                  </a:lnTo>
                  <a:lnTo>
                    <a:pt x="0" y="142"/>
                  </a:lnTo>
                  <a:lnTo>
                    <a:pt x="2" y="124"/>
                  </a:lnTo>
                  <a:lnTo>
                    <a:pt x="6" y="108"/>
                  </a:lnTo>
                  <a:lnTo>
                    <a:pt x="13" y="92"/>
                  </a:lnTo>
                  <a:lnTo>
                    <a:pt x="23" y="81"/>
                  </a:lnTo>
                  <a:lnTo>
                    <a:pt x="28" y="75"/>
                  </a:lnTo>
                  <a:lnTo>
                    <a:pt x="34" y="71"/>
                  </a:lnTo>
                  <a:lnTo>
                    <a:pt x="41" y="67"/>
                  </a:lnTo>
                  <a:lnTo>
                    <a:pt x="47" y="64"/>
                  </a:lnTo>
                  <a:lnTo>
                    <a:pt x="54" y="61"/>
                  </a:lnTo>
                  <a:lnTo>
                    <a:pt x="62" y="60"/>
                  </a:lnTo>
                  <a:lnTo>
                    <a:pt x="69" y="59"/>
                  </a:lnTo>
                  <a:lnTo>
                    <a:pt x="78" y="59"/>
                  </a:lnTo>
                  <a:lnTo>
                    <a:pt x="86" y="59"/>
                  </a:lnTo>
                  <a:lnTo>
                    <a:pt x="93" y="60"/>
                  </a:lnTo>
                  <a:lnTo>
                    <a:pt x="100" y="61"/>
                  </a:lnTo>
                  <a:lnTo>
                    <a:pt x="107" y="64"/>
                  </a:lnTo>
                  <a:lnTo>
                    <a:pt x="114" y="67"/>
                  </a:lnTo>
                  <a:lnTo>
                    <a:pt x="120" y="70"/>
                  </a:lnTo>
                  <a:lnTo>
                    <a:pt x="125" y="74"/>
                  </a:lnTo>
                  <a:lnTo>
                    <a:pt x="131" y="80"/>
                  </a:lnTo>
                  <a:lnTo>
                    <a:pt x="141" y="91"/>
                  </a:lnTo>
                  <a:lnTo>
                    <a:pt x="146" y="106"/>
                  </a:lnTo>
                  <a:lnTo>
                    <a:pt x="150" y="123"/>
                  </a:lnTo>
                  <a:lnTo>
                    <a:pt x="152" y="141"/>
                  </a:lnTo>
                  <a:lnTo>
                    <a:pt x="152" y="142"/>
                  </a:lnTo>
                  <a:lnTo>
                    <a:pt x="152" y="144"/>
                  </a:lnTo>
                  <a:lnTo>
                    <a:pt x="152" y="147"/>
                  </a:lnTo>
                  <a:lnTo>
                    <a:pt x="152" y="148"/>
                  </a:lnTo>
                  <a:lnTo>
                    <a:pt x="28" y="148"/>
                  </a:lnTo>
                  <a:lnTo>
                    <a:pt x="30" y="159"/>
                  </a:lnTo>
                  <a:lnTo>
                    <a:pt x="33" y="169"/>
                  </a:lnTo>
                  <a:lnTo>
                    <a:pt x="37" y="179"/>
                  </a:lnTo>
                  <a:lnTo>
                    <a:pt x="44" y="186"/>
                  </a:lnTo>
                  <a:lnTo>
                    <a:pt x="51" y="191"/>
                  </a:lnTo>
                  <a:lnTo>
                    <a:pt x="59" y="196"/>
                  </a:lnTo>
                  <a:lnTo>
                    <a:pt x="69" y="197"/>
                  </a:lnTo>
                  <a:lnTo>
                    <a:pt x="79" y="198"/>
                  </a:lnTo>
                  <a:lnTo>
                    <a:pt x="87" y="198"/>
                  </a:lnTo>
                  <a:lnTo>
                    <a:pt x="94" y="197"/>
                  </a:lnTo>
                  <a:lnTo>
                    <a:pt x="100" y="196"/>
                  </a:lnTo>
                  <a:lnTo>
                    <a:pt x="107" y="193"/>
                  </a:lnTo>
                  <a:lnTo>
                    <a:pt x="113" y="189"/>
                  </a:lnTo>
                  <a:lnTo>
                    <a:pt x="117" y="184"/>
                  </a:lnTo>
                  <a:lnTo>
                    <a:pt x="121" y="179"/>
                  </a:lnTo>
                  <a:lnTo>
                    <a:pt x="125" y="172"/>
                  </a:lnTo>
                  <a:close/>
                  <a:moveTo>
                    <a:pt x="28" y="122"/>
                  </a:moveTo>
                  <a:lnTo>
                    <a:pt x="125" y="122"/>
                  </a:lnTo>
                  <a:lnTo>
                    <a:pt x="124" y="113"/>
                  </a:lnTo>
                  <a:lnTo>
                    <a:pt x="121" y="108"/>
                  </a:lnTo>
                  <a:lnTo>
                    <a:pt x="118" y="102"/>
                  </a:lnTo>
                  <a:lnTo>
                    <a:pt x="114" y="98"/>
                  </a:lnTo>
                  <a:lnTo>
                    <a:pt x="106" y="92"/>
                  </a:lnTo>
                  <a:lnTo>
                    <a:pt x="97" y="88"/>
                  </a:lnTo>
                  <a:lnTo>
                    <a:pt x="87" y="87"/>
                  </a:lnTo>
                  <a:lnTo>
                    <a:pt x="78" y="85"/>
                  </a:lnTo>
                  <a:lnTo>
                    <a:pt x="68" y="85"/>
                  </a:lnTo>
                  <a:lnTo>
                    <a:pt x="58" y="88"/>
                  </a:lnTo>
                  <a:lnTo>
                    <a:pt x="49" y="91"/>
                  </a:lnTo>
                  <a:lnTo>
                    <a:pt x="42" y="95"/>
                  </a:lnTo>
                  <a:lnTo>
                    <a:pt x="37" y="101"/>
                  </a:lnTo>
                  <a:lnTo>
                    <a:pt x="33" y="106"/>
                  </a:lnTo>
                  <a:lnTo>
                    <a:pt x="30" y="113"/>
                  </a:lnTo>
                  <a:lnTo>
                    <a:pt x="28" y="122"/>
                  </a:lnTo>
                  <a:close/>
                  <a:moveTo>
                    <a:pt x="290" y="162"/>
                  </a:moveTo>
                  <a:lnTo>
                    <a:pt x="317" y="168"/>
                  </a:lnTo>
                  <a:lnTo>
                    <a:pt x="314" y="180"/>
                  </a:lnTo>
                  <a:lnTo>
                    <a:pt x="309" y="191"/>
                  </a:lnTo>
                  <a:lnTo>
                    <a:pt x="303" y="201"/>
                  </a:lnTo>
                  <a:lnTo>
                    <a:pt x="295" y="210"/>
                  </a:lnTo>
                  <a:lnTo>
                    <a:pt x="290" y="214"/>
                  </a:lnTo>
                  <a:lnTo>
                    <a:pt x="285" y="217"/>
                  </a:lnTo>
                  <a:lnTo>
                    <a:pt x="279" y="219"/>
                  </a:lnTo>
                  <a:lnTo>
                    <a:pt x="274" y="221"/>
                  </a:lnTo>
                  <a:lnTo>
                    <a:pt x="268" y="222"/>
                  </a:lnTo>
                  <a:lnTo>
                    <a:pt x="262" y="224"/>
                  </a:lnTo>
                  <a:lnTo>
                    <a:pt x="255" y="224"/>
                  </a:lnTo>
                  <a:lnTo>
                    <a:pt x="250" y="224"/>
                  </a:lnTo>
                  <a:lnTo>
                    <a:pt x="241" y="224"/>
                  </a:lnTo>
                  <a:lnTo>
                    <a:pt x="234" y="222"/>
                  </a:lnTo>
                  <a:lnTo>
                    <a:pt x="226" y="221"/>
                  </a:lnTo>
                  <a:lnTo>
                    <a:pt x="219" y="219"/>
                  </a:lnTo>
                  <a:lnTo>
                    <a:pt x="213" y="217"/>
                  </a:lnTo>
                  <a:lnTo>
                    <a:pt x="206" y="212"/>
                  </a:lnTo>
                  <a:lnTo>
                    <a:pt x="202" y="208"/>
                  </a:lnTo>
                  <a:lnTo>
                    <a:pt x="197" y="204"/>
                  </a:lnTo>
                  <a:lnTo>
                    <a:pt x="187" y="193"/>
                  </a:lnTo>
                  <a:lnTo>
                    <a:pt x="181" y="177"/>
                  </a:lnTo>
                  <a:lnTo>
                    <a:pt x="177" y="161"/>
                  </a:lnTo>
                  <a:lnTo>
                    <a:pt x="176" y="142"/>
                  </a:lnTo>
                  <a:lnTo>
                    <a:pt x="176" y="130"/>
                  </a:lnTo>
                  <a:lnTo>
                    <a:pt x="178" y="117"/>
                  </a:lnTo>
                  <a:lnTo>
                    <a:pt x="180" y="108"/>
                  </a:lnTo>
                  <a:lnTo>
                    <a:pt x="184" y="96"/>
                  </a:lnTo>
                  <a:lnTo>
                    <a:pt x="190" y="88"/>
                  </a:lnTo>
                  <a:lnTo>
                    <a:pt x="195" y="80"/>
                  </a:lnTo>
                  <a:lnTo>
                    <a:pt x="202" y="74"/>
                  </a:lnTo>
                  <a:lnTo>
                    <a:pt x="211" y="68"/>
                  </a:lnTo>
                  <a:lnTo>
                    <a:pt x="219" y="64"/>
                  </a:lnTo>
                  <a:lnTo>
                    <a:pt x="229" y="61"/>
                  </a:lnTo>
                  <a:lnTo>
                    <a:pt x="239" y="59"/>
                  </a:lnTo>
                  <a:lnTo>
                    <a:pt x="248" y="59"/>
                  </a:lnTo>
                  <a:lnTo>
                    <a:pt x="254" y="59"/>
                  </a:lnTo>
                  <a:lnTo>
                    <a:pt x="261" y="60"/>
                  </a:lnTo>
                  <a:lnTo>
                    <a:pt x="267" y="60"/>
                  </a:lnTo>
                  <a:lnTo>
                    <a:pt x="272" y="61"/>
                  </a:lnTo>
                  <a:lnTo>
                    <a:pt x="276" y="64"/>
                  </a:lnTo>
                  <a:lnTo>
                    <a:pt x="282" y="66"/>
                  </a:lnTo>
                  <a:lnTo>
                    <a:pt x="286" y="68"/>
                  </a:lnTo>
                  <a:lnTo>
                    <a:pt x="290" y="71"/>
                  </a:lnTo>
                  <a:lnTo>
                    <a:pt x="297" y="78"/>
                  </a:lnTo>
                  <a:lnTo>
                    <a:pt x="304" y="87"/>
                  </a:lnTo>
                  <a:lnTo>
                    <a:pt x="309" y="98"/>
                  </a:lnTo>
                  <a:lnTo>
                    <a:pt x="311" y="109"/>
                  </a:lnTo>
                  <a:lnTo>
                    <a:pt x="285" y="113"/>
                  </a:lnTo>
                  <a:lnTo>
                    <a:pt x="282" y="108"/>
                  </a:lnTo>
                  <a:lnTo>
                    <a:pt x="279" y="101"/>
                  </a:lnTo>
                  <a:lnTo>
                    <a:pt x="276" y="96"/>
                  </a:lnTo>
                  <a:lnTo>
                    <a:pt x="272" y="92"/>
                  </a:lnTo>
                  <a:lnTo>
                    <a:pt x="267" y="89"/>
                  </a:lnTo>
                  <a:lnTo>
                    <a:pt x="261" y="87"/>
                  </a:lnTo>
                  <a:lnTo>
                    <a:pt x="255" y="85"/>
                  </a:lnTo>
                  <a:lnTo>
                    <a:pt x="248" y="85"/>
                  </a:lnTo>
                  <a:lnTo>
                    <a:pt x="239" y="87"/>
                  </a:lnTo>
                  <a:lnTo>
                    <a:pt x="230" y="88"/>
                  </a:lnTo>
                  <a:lnTo>
                    <a:pt x="222" y="92"/>
                  </a:lnTo>
                  <a:lnTo>
                    <a:pt x="215" y="98"/>
                  </a:lnTo>
                  <a:lnTo>
                    <a:pt x="209" y="106"/>
                  </a:lnTo>
                  <a:lnTo>
                    <a:pt x="205" y="116"/>
                  </a:lnTo>
                  <a:lnTo>
                    <a:pt x="204" y="127"/>
                  </a:lnTo>
                  <a:lnTo>
                    <a:pt x="202" y="141"/>
                  </a:lnTo>
                  <a:lnTo>
                    <a:pt x="204" y="155"/>
                  </a:lnTo>
                  <a:lnTo>
                    <a:pt x="205" y="168"/>
                  </a:lnTo>
                  <a:lnTo>
                    <a:pt x="209" y="177"/>
                  </a:lnTo>
                  <a:lnTo>
                    <a:pt x="215" y="184"/>
                  </a:lnTo>
                  <a:lnTo>
                    <a:pt x="222" y="191"/>
                  </a:lnTo>
                  <a:lnTo>
                    <a:pt x="230" y="196"/>
                  </a:lnTo>
                  <a:lnTo>
                    <a:pt x="239" y="197"/>
                  </a:lnTo>
                  <a:lnTo>
                    <a:pt x="248" y="198"/>
                  </a:lnTo>
                  <a:lnTo>
                    <a:pt x="257" y="198"/>
                  </a:lnTo>
                  <a:lnTo>
                    <a:pt x="264" y="196"/>
                  </a:lnTo>
                  <a:lnTo>
                    <a:pt x="269" y="194"/>
                  </a:lnTo>
                  <a:lnTo>
                    <a:pt x="276" y="190"/>
                  </a:lnTo>
                  <a:lnTo>
                    <a:pt x="281" y="184"/>
                  </a:lnTo>
                  <a:lnTo>
                    <a:pt x="285" y="179"/>
                  </a:lnTo>
                  <a:lnTo>
                    <a:pt x="288" y="170"/>
                  </a:lnTo>
                  <a:lnTo>
                    <a:pt x="290" y="162"/>
                  </a:lnTo>
                  <a:close/>
                  <a:moveTo>
                    <a:pt x="331" y="141"/>
                  </a:moveTo>
                  <a:lnTo>
                    <a:pt x="332" y="120"/>
                  </a:lnTo>
                  <a:lnTo>
                    <a:pt x="338" y="103"/>
                  </a:lnTo>
                  <a:lnTo>
                    <a:pt x="345" y="88"/>
                  </a:lnTo>
                  <a:lnTo>
                    <a:pt x="356" y="75"/>
                  </a:lnTo>
                  <a:lnTo>
                    <a:pt x="362" y="71"/>
                  </a:lnTo>
                  <a:lnTo>
                    <a:pt x="366" y="68"/>
                  </a:lnTo>
                  <a:lnTo>
                    <a:pt x="372" y="66"/>
                  </a:lnTo>
                  <a:lnTo>
                    <a:pt x="379" y="63"/>
                  </a:lnTo>
                  <a:lnTo>
                    <a:pt x="384" y="61"/>
                  </a:lnTo>
                  <a:lnTo>
                    <a:pt x="391" y="60"/>
                  </a:lnTo>
                  <a:lnTo>
                    <a:pt x="398" y="59"/>
                  </a:lnTo>
                  <a:lnTo>
                    <a:pt x="405" y="59"/>
                  </a:lnTo>
                  <a:lnTo>
                    <a:pt x="414" y="59"/>
                  </a:lnTo>
                  <a:lnTo>
                    <a:pt x="421" y="60"/>
                  </a:lnTo>
                  <a:lnTo>
                    <a:pt x="428" y="61"/>
                  </a:lnTo>
                  <a:lnTo>
                    <a:pt x="435" y="64"/>
                  </a:lnTo>
                  <a:lnTo>
                    <a:pt x="442" y="67"/>
                  </a:lnTo>
                  <a:lnTo>
                    <a:pt x="447" y="70"/>
                  </a:lnTo>
                  <a:lnTo>
                    <a:pt x="453" y="74"/>
                  </a:lnTo>
                  <a:lnTo>
                    <a:pt x="458" y="80"/>
                  </a:lnTo>
                  <a:lnTo>
                    <a:pt x="468" y="91"/>
                  </a:lnTo>
                  <a:lnTo>
                    <a:pt x="474" y="105"/>
                  </a:lnTo>
                  <a:lnTo>
                    <a:pt x="478" y="122"/>
                  </a:lnTo>
                  <a:lnTo>
                    <a:pt x="479" y="140"/>
                  </a:lnTo>
                  <a:lnTo>
                    <a:pt x="479" y="155"/>
                  </a:lnTo>
                  <a:lnTo>
                    <a:pt x="477" y="168"/>
                  </a:lnTo>
                  <a:lnTo>
                    <a:pt x="474" y="179"/>
                  </a:lnTo>
                  <a:lnTo>
                    <a:pt x="470" y="189"/>
                  </a:lnTo>
                  <a:lnTo>
                    <a:pt x="465" y="197"/>
                  </a:lnTo>
                  <a:lnTo>
                    <a:pt x="458" y="204"/>
                  </a:lnTo>
                  <a:lnTo>
                    <a:pt x="451" y="210"/>
                  </a:lnTo>
                  <a:lnTo>
                    <a:pt x="443" y="215"/>
                  </a:lnTo>
                  <a:lnTo>
                    <a:pt x="435" y="219"/>
                  </a:lnTo>
                  <a:lnTo>
                    <a:pt x="425" y="222"/>
                  </a:lnTo>
                  <a:lnTo>
                    <a:pt x="415" y="224"/>
                  </a:lnTo>
                  <a:lnTo>
                    <a:pt x="405" y="224"/>
                  </a:lnTo>
                  <a:lnTo>
                    <a:pt x="397" y="224"/>
                  </a:lnTo>
                  <a:lnTo>
                    <a:pt x="390" y="222"/>
                  </a:lnTo>
                  <a:lnTo>
                    <a:pt x="381" y="221"/>
                  </a:lnTo>
                  <a:lnTo>
                    <a:pt x="374" y="219"/>
                  </a:lnTo>
                  <a:lnTo>
                    <a:pt x="369" y="217"/>
                  </a:lnTo>
                  <a:lnTo>
                    <a:pt x="362" y="212"/>
                  </a:lnTo>
                  <a:lnTo>
                    <a:pt x="358" y="208"/>
                  </a:lnTo>
                  <a:lnTo>
                    <a:pt x="352" y="204"/>
                  </a:lnTo>
                  <a:lnTo>
                    <a:pt x="342" y="193"/>
                  </a:lnTo>
                  <a:lnTo>
                    <a:pt x="337" y="177"/>
                  </a:lnTo>
                  <a:lnTo>
                    <a:pt x="332" y="161"/>
                  </a:lnTo>
                  <a:lnTo>
                    <a:pt x="331" y="141"/>
                  </a:lnTo>
                  <a:close/>
                  <a:moveTo>
                    <a:pt x="358" y="141"/>
                  </a:moveTo>
                  <a:lnTo>
                    <a:pt x="359" y="155"/>
                  </a:lnTo>
                  <a:lnTo>
                    <a:pt x="362" y="166"/>
                  </a:lnTo>
                  <a:lnTo>
                    <a:pt x="366" y="176"/>
                  </a:lnTo>
                  <a:lnTo>
                    <a:pt x="372" y="184"/>
                  </a:lnTo>
                  <a:lnTo>
                    <a:pt x="379" y="191"/>
                  </a:lnTo>
                  <a:lnTo>
                    <a:pt x="387" y="196"/>
                  </a:lnTo>
                  <a:lnTo>
                    <a:pt x="395" y="197"/>
                  </a:lnTo>
                  <a:lnTo>
                    <a:pt x="405" y="198"/>
                  </a:lnTo>
                  <a:lnTo>
                    <a:pt x="415" y="197"/>
                  </a:lnTo>
                  <a:lnTo>
                    <a:pt x="425" y="196"/>
                  </a:lnTo>
                  <a:lnTo>
                    <a:pt x="432" y="191"/>
                  </a:lnTo>
                  <a:lnTo>
                    <a:pt x="439" y="184"/>
                  </a:lnTo>
                  <a:lnTo>
                    <a:pt x="446" y="176"/>
                  </a:lnTo>
                  <a:lnTo>
                    <a:pt x="450" y="166"/>
                  </a:lnTo>
                  <a:lnTo>
                    <a:pt x="451" y="155"/>
                  </a:lnTo>
                  <a:lnTo>
                    <a:pt x="453" y="141"/>
                  </a:lnTo>
                  <a:lnTo>
                    <a:pt x="451" y="129"/>
                  </a:lnTo>
                  <a:lnTo>
                    <a:pt x="450" y="117"/>
                  </a:lnTo>
                  <a:lnTo>
                    <a:pt x="446" y="108"/>
                  </a:lnTo>
                  <a:lnTo>
                    <a:pt x="439" y="99"/>
                  </a:lnTo>
                  <a:lnTo>
                    <a:pt x="432" y="92"/>
                  </a:lnTo>
                  <a:lnTo>
                    <a:pt x="425" y="88"/>
                  </a:lnTo>
                  <a:lnTo>
                    <a:pt x="415" y="87"/>
                  </a:lnTo>
                  <a:lnTo>
                    <a:pt x="405" y="85"/>
                  </a:lnTo>
                  <a:lnTo>
                    <a:pt x="395" y="87"/>
                  </a:lnTo>
                  <a:lnTo>
                    <a:pt x="387" y="88"/>
                  </a:lnTo>
                  <a:lnTo>
                    <a:pt x="379" y="92"/>
                  </a:lnTo>
                  <a:lnTo>
                    <a:pt x="372" y="99"/>
                  </a:lnTo>
                  <a:lnTo>
                    <a:pt x="366" y="106"/>
                  </a:lnTo>
                  <a:lnTo>
                    <a:pt x="362" y="116"/>
                  </a:lnTo>
                  <a:lnTo>
                    <a:pt x="359" y="129"/>
                  </a:lnTo>
                  <a:lnTo>
                    <a:pt x="358" y="141"/>
                  </a:lnTo>
                  <a:close/>
                  <a:moveTo>
                    <a:pt x="615" y="222"/>
                  </a:moveTo>
                  <a:lnTo>
                    <a:pt x="615" y="197"/>
                  </a:lnTo>
                  <a:lnTo>
                    <a:pt x="611" y="204"/>
                  </a:lnTo>
                  <a:lnTo>
                    <a:pt x="607" y="208"/>
                  </a:lnTo>
                  <a:lnTo>
                    <a:pt x="601" y="214"/>
                  </a:lnTo>
                  <a:lnTo>
                    <a:pt x="597" y="217"/>
                  </a:lnTo>
                  <a:lnTo>
                    <a:pt x="590" y="219"/>
                  </a:lnTo>
                  <a:lnTo>
                    <a:pt x="584" y="222"/>
                  </a:lnTo>
                  <a:lnTo>
                    <a:pt x="577" y="224"/>
                  </a:lnTo>
                  <a:lnTo>
                    <a:pt x="570" y="224"/>
                  </a:lnTo>
                  <a:lnTo>
                    <a:pt x="561" y="224"/>
                  </a:lnTo>
                  <a:lnTo>
                    <a:pt x="552" y="222"/>
                  </a:lnTo>
                  <a:lnTo>
                    <a:pt x="544" y="219"/>
                  </a:lnTo>
                  <a:lnTo>
                    <a:pt x="535" y="215"/>
                  </a:lnTo>
                  <a:lnTo>
                    <a:pt x="527" y="210"/>
                  </a:lnTo>
                  <a:lnTo>
                    <a:pt x="521" y="203"/>
                  </a:lnTo>
                  <a:lnTo>
                    <a:pt x="514" y="194"/>
                  </a:lnTo>
                  <a:lnTo>
                    <a:pt x="510" y="186"/>
                  </a:lnTo>
                  <a:lnTo>
                    <a:pt x="506" y="176"/>
                  </a:lnTo>
                  <a:lnTo>
                    <a:pt x="503" y="165"/>
                  </a:lnTo>
                  <a:lnTo>
                    <a:pt x="502" y="154"/>
                  </a:lnTo>
                  <a:lnTo>
                    <a:pt x="500" y="142"/>
                  </a:lnTo>
                  <a:lnTo>
                    <a:pt x="500" y="130"/>
                  </a:lnTo>
                  <a:lnTo>
                    <a:pt x="503" y="119"/>
                  </a:lnTo>
                  <a:lnTo>
                    <a:pt x="505" y="109"/>
                  </a:lnTo>
                  <a:lnTo>
                    <a:pt x="509" y="99"/>
                  </a:lnTo>
                  <a:lnTo>
                    <a:pt x="513" y="89"/>
                  </a:lnTo>
                  <a:lnTo>
                    <a:pt x="520" y="81"/>
                  </a:lnTo>
                  <a:lnTo>
                    <a:pt x="526" y="74"/>
                  </a:lnTo>
                  <a:lnTo>
                    <a:pt x="534" y="68"/>
                  </a:lnTo>
                  <a:lnTo>
                    <a:pt x="542" y="64"/>
                  </a:lnTo>
                  <a:lnTo>
                    <a:pt x="551" y="61"/>
                  </a:lnTo>
                  <a:lnTo>
                    <a:pt x="561" y="59"/>
                  </a:lnTo>
                  <a:lnTo>
                    <a:pt x="570" y="59"/>
                  </a:lnTo>
                  <a:lnTo>
                    <a:pt x="577" y="59"/>
                  </a:lnTo>
                  <a:lnTo>
                    <a:pt x="584" y="60"/>
                  </a:lnTo>
                  <a:lnTo>
                    <a:pt x="590" y="63"/>
                  </a:lnTo>
                  <a:lnTo>
                    <a:pt x="597" y="66"/>
                  </a:lnTo>
                  <a:lnTo>
                    <a:pt x="603" y="70"/>
                  </a:lnTo>
                  <a:lnTo>
                    <a:pt x="607" y="74"/>
                  </a:lnTo>
                  <a:lnTo>
                    <a:pt x="611" y="78"/>
                  </a:lnTo>
                  <a:lnTo>
                    <a:pt x="615" y="84"/>
                  </a:lnTo>
                  <a:lnTo>
                    <a:pt x="615" y="0"/>
                  </a:lnTo>
                  <a:lnTo>
                    <a:pt x="642" y="0"/>
                  </a:lnTo>
                  <a:lnTo>
                    <a:pt x="642" y="222"/>
                  </a:lnTo>
                  <a:lnTo>
                    <a:pt x="615" y="222"/>
                  </a:lnTo>
                  <a:close/>
                  <a:moveTo>
                    <a:pt x="528" y="142"/>
                  </a:moveTo>
                  <a:lnTo>
                    <a:pt x="530" y="155"/>
                  </a:lnTo>
                  <a:lnTo>
                    <a:pt x="531" y="166"/>
                  </a:lnTo>
                  <a:lnTo>
                    <a:pt x="535" y="176"/>
                  </a:lnTo>
                  <a:lnTo>
                    <a:pt x="541" y="184"/>
                  </a:lnTo>
                  <a:lnTo>
                    <a:pt x="548" y="191"/>
                  </a:lnTo>
                  <a:lnTo>
                    <a:pt x="555" y="196"/>
                  </a:lnTo>
                  <a:lnTo>
                    <a:pt x="563" y="197"/>
                  </a:lnTo>
                  <a:lnTo>
                    <a:pt x="572" y="198"/>
                  </a:lnTo>
                  <a:lnTo>
                    <a:pt x="580" y="197"/>
                  </a:lnTo>
                  <a:lnTo>
                    <a:pt x="589" y="196"/>
                  </a:lnTo>
                  <a:lnTo>
                    <a:pt x="596" y="191"/>
                  </a:lnTo>
                  <a:lnTo>
                    <a:pt x="603" y="186"/>
                  </a:lnTo>
                  <a:lnTo>
                    <a:pt x="608" y="177"/>
                  </a:lnTo>
                  <a:lnTo>
                    <a:pt x="612" y="168"/>
                  </a:lnTo>
                  <a:lnTo>
                    <a:pt x="614" y="156"/>
                  </a:lnTo>
                  <a:lnTo>
                    <a:pt x="615" y="144"/>
                  </a:lnTo>
                  <a:lnTo>
                    <a:pt x="614" y="130"/>
                  </a:lnTo>
                  <a:lnTo>
                    <a:pt x="612" y="117"/>
                  </a:lnTo>
                  <a:lnTo>
                    <a:pt x="608" y="108"/>
                  </a:lnTo>
                  <a:lnTo>
                    <a:pt x="603" y="99"/>
                  </a:lnTo>
                  <a:lnTo>
                    <a:pt x="596" y="92"/>
                  </a:lnTo>
                  <a:lnTo>
                    <a:pt x="589" y="88"/>
                  </a:lnTo>
                  <a:lnTo>
                    <a:pt x="580" y="87"/>
                  </a:lnTo>
                  <a:lnTo>
                    <a:pt x="570" y="85"/>
                  </a:lnTo>
                  <a:lnTo>
                    <a:pt x="562" y="87"/>
                  </a:lnTo>
                  <a:lnTo>
                    <a:pt x="554" y="88"/>
                  </a:lnTo>
                  <a:lnTo>
                    <a:pt x="547" y="92"/>
                  </a:lnTo>
                  <a:lnTo>
                    <a:pt x="540" y="99"/>
                  </a:lnTo>
                  <a:lnTo>
                    <a:pt x="534" y="106"/>
                  </a:lnTo>
                  <a:lnTo>
                    <a:pt x="531" y="116"/>
                  </a:lnTo>
                  <a:lnTo>
                    <a:pt x="528" y="129"/>
                  </a:lnTo>
                  <a:lnTo>
                    <a:pt x="528" y="142"/>
                  </a:lnTo>
                  <a:close/>
                  <a:moveTo>
                    <a:pt x="797" y="172"/>
                  </a:moveTo>
                  <a:lnTo>
                    <a:pt x="822" y="177"/>
                  </a:lnTo>
                  <a:lnTo>
                    <a:pt x="818" y="187"/>
                  </a:lnTo>
                  <a:lnTo>
                    <a:pt x="813" y="197"/>
                  </a:lnTo>
                  <a:lnTo>
                    <a:pt x="806" y="205"/>
                  </a:lnTo>
                  <a:lnTo>
                    <a:pt x="797" y="212"/>
                  </a:lnTo>
                  <a:lnTo>
                    <a:pt x="793" y="215"/>
                  </a:lnTo>
                  <a:lnTo>
                    <a:pt x="787" y="218"/>
                  </a:lnTo>
                  <a:lnTo>
                    <a:pt x="782" y="219"/>
                  </a:lnTo>
                  <a:lnTo>
                    <a:pt x="776" y="221"/>
                  </a:lnTo>
                  <a:lnTo>
                    <a:pt x="771" y="222"/>
                  </a:lnTo>
                  <a:lnTo>
                    <a:pt x="765" y="224"/>
                  </a:lnTo>
                  <a:lnTo>
                    <a:pt x="758" y="224"/>
                  </a:lnTo>
                  <a:lnTo>
                    <a:pt x="751" y="224"/>
                  </a:lnTo>
                  <a:lnTo>
                    <a:pt x="743" y="224"/>
                  </a:lnTo>
                  <a:lnTo>
                    <a:pt x="734" y="222"/>
                  </a:lnTo>
                  <a:lnTo>
                    <a:pt x="726" y="221"/>
                  </a:lnTo>
                  <a:lnTo>
                    <a:pt x="719" y="219"/>
                  </a:lnTo>
                  <a:lnTo>
                    <a:pt x="712" y="217"/>
                  </a:lnTo>
                  <a:lnTo>
                    <a:pt x="705" y="212"/>
                  </a:lnTo>
                  <a:lnTo>
                    <a:pt x="699" y="208"/>
                  </a:lnTo>
                  <a:lnTo>
                    <a:pt x="694" y="204"/>
                  </a:lnTo>
                  <a:lnTo>
                    <a:pt x="684" y="193"/>
                  </a:lnTo>
                  <a:lnTo>
                    <a:pt x="678" y="177"/>
                  </a:lnTo>
                  <a:lnTo>
                    <a:pt x="674" y="161"/>
                  </a:lnTo>
                  <a:lnTo>
                    <a:pt x="673" y="142"/>
                  </a:lnTo>
                  <a:lnTo>
                    <a:pt x="674" y="124"/>
                  </a:lnTo>
                  <a:lnTo>
                    <a:pt x="678" y="108"/>
                  </a:lnTo>
                  <a:lnTo>
                    <a:pt x="685" y="92"/>
                  </a:lnTo>
                  <a:lnTo>
                    <a:pt x="695" y="81"/>
                  </a:lnTo>
                  <a:lnTo>
                    <a:pt x="701" y="75"/>
                  </a:lnTo>
                  <a:lnTo>
                    <a:pt x="706" y="71"/>
                  </a:lnTo>
                  <a:lnTo>
                    <a:pt x="713" y="67"/>
                  </a:lnTo>
                  <a:lnTo>
                    <a:pt x="719" y="64"/>
                  </a:lnTo>
                  <a:lnTo>
                    <a:pt x="726" y="61"/>
                  </a:lnTo>
                  <a:lnTo>
                    <a:pt x="734" y="60"/>
                  </a:lnTo>
                  <a:lnTo>
                    <a:pt x="741" y="59"/>
                  </a:lnTo>
                  <a:lnTo>
                    <a:pt x="750" y="59"/>
                  </a:lnTo>
                  <a:lnTo>
                    <a:pt x="758" y="59"/>
                  </a:lnTo>
                  <a:lnTo>
                    <a:pt x="765" y="60"/>
                  </a:lnTo>
                  <a:lnTo>
                    <a:pt x="772" y="61"/>
                  </a:lnTo>
                  <a:lnTo>
                    <a:pt x="779" y="64"/>
                  </a:lnTo>
                  <a:lnTo>
                    <a:pt x="786" y="67"/>
                  </a:lnTo>
                  <a:lnTo>
                    <a:pt x="792" y="70"/>
                  </a:lnTo>
                  <a:lnTo>
                    <a:pt x="797" y="74"/>
                  </a:lnTo>
                  <a:lnTo>
                    <a:pt x="803" y="80"/>
                  </a:lnTo>
                  <a:lnTo>
                    <a:pt x="813" y="91"/>
                  </a:lnTo>
                  <a:lnTo>
                    <a:pt x="818" y="106"/>
                  </a:lnTo>
                  <a:lnTo>
                    <a:pt x="822" y="123"/>
                  </a:lnTo>
                  <a:lnTo>
                    <a:pt x="824" y="141"/>
                  </a:lnTo>
                  <a:lnTo>
                    <a:pt x="824" y="142"/>
                  </a:lnTo>
                  <a:lnTo>
                    <a:pt x="824" y="144"/>
                  </a:lnTo>
                  <a:lnTo>
                    <a:pt x="824" y="147"/>
                  </a:lnTo>
                  <a:lnTo>
                    <a:pt x="824" y="148"/>
                  </a:lnTo>
                  <a:lnTo>
                    <a:pt x="701" y="148"/>
                  </a:lnTo>
                  <a:lnTo>
                    <a:pt x="702" y="159"/>
                  </a:lnTo>
                  <a:lnTo>
                    <a:pt x="705" y="169"/>
                  </a:lnTo>
                  <a:lnTo>
                    <a:pt x="709" y="179"/>
                  </a:lnTo>
                  <a:lnTo>
                    <a:pt x="716" y="186"/>
                  </a:lnTo>
                  <a:lnTo>
                    <a:pt x="723" y="191"/>
                  </a:lnTo>
                  <a:lnTo>
                    <a:pt x="731" y="196"/>
                  </a:lnTo>
                  <a:lnTo>
                    <a:pt x="741" y="197"/>
                  </a:lnTo>
                  <a:lnTo>
                    <a:pt x="751" y="198"/>
                  </a:lnTo>
                  <a:lnTo>
                    <a:pt x="759" y="198"/>
                  </a:lnTo>
                  <a:lnTo>
                    <a:pt x="766" y="197"/>
                  </a:lnTo>
                  <a:lnTo>
                    <a:pt x="772" y="196"/>
                  </a:lnTo>
                  <a:lnTo>
                    <a:pt x="779" y="193"/>
                  </a:lnTo>
                  <a:lnTo>
                    <a:pt x="785" y="189"/>
                  </a:lnTo>
                  <a:lnTo>
                    <a:pt x="789" y="184"/>
                  </a:lnTo>
                  <a:lnTo>
                    <a:pt x="793" y="179"/>
                  </a:lnTo>
                  <a:lnTo>
                    <a:pt x="797" y="172"/>
                  </a:lnTo>
                  <a:close/>
                  <a:moveTo>
                    <a:pt x="701" y="122"/>
                  </a:moveTo>
                  <a:lnTo>
                    <a:pt x="797" y="122"/>
                  </a:lnTo>
                  <a:lnTo>
                    <a:pt x="796" y="113"/>
                  </a:lnTo>
                  <a:lnTo>
                    <a:pt x="793" y="108"/>
                  </a:lnTo>
                  <a:lnTo>
                    <a:pt x="790" y="102"/>
                  </a:lnTo>
                  <a:lnTo>
                    <a:pt x="786" y="98"/>
                  </a:lnTo>
                  <a:lnTo>
                    <a:pt x="778" y="92"/>
                  </a:lnTo>
                  <a:lnTo>
                    <a:pt x="769" y="88"/>
                  </a:lnTo>
                  <a:lnTo>
                    <a:pt x="759" y="87"/>
                  </a:lnTo>
                  <a:lnTo>
                    <a:pt x="750" y="85"/>
                  </a:lnTo>
                  <a:lnTo>
                    <a:pt x="740" y="85"/>
                  </a:lnTo>
                  <a:lnTo>
                    <a:pt x="730" y="88"/>
                  </a:lnTo>
                  <a:lnTo>
                    <a:pt x="722" y="91"/>
                  </a:lnTo>
                  <a:lnTo>
                    <a:pt x="715" y="95"/>
                  </a:lnTo>
                  <a:lnTo>
                    <a:pt x="709" y="101"/>
                  </a:lnTo>
                  <a:lnTo>
                    <a:pt x="705" y="106"/>
                  </a:lnTo>
                  <a:lnTo>
                    <a:pt x="702" y="113"/>
                  </a:lnTo>
                  <a:lnTo>
                    <a:pt x="701" y="122"/>
                  </a:lnTo>
                  <a:close/>
                  <a:moveTo>
                    <a:pt x="857" y="222"/>
                  </a:moveTo>
                  <a:lnTo>
                    <a:pt x="857" y="60"/>
                  </a:lnTo>
                  <a:lnTo>
                    <a:pt x="880" y="60"/>
                  </a:lnTo>
                  <a:lnTo>
                    <a:pt x="880" y="85"/>
                  </a:lnTo>
                  <a:lnTo>
                    <a:pt x="884" y="78"/>
                  </a:lnTo>
                  <a:lnTo>
                    <a:pt x="890" y="71"/>
                  </a:lnTo>
                  <a:lnTo>
                    <a:pt x="894" y="67"/>
                  </a:lnTo>
                  <a:lnTo>
                    <a:pt x="898" y="63"/>
                  </a:lnTo>
                  <a:lnTo>
                    <a:pt x="902" y="61"/>
                  </a:lnTo>
                  <a:lnTo>
                    <a:pt x="906" y="60"/>
                  </a:lnTo>
                  <a:lnTo>
                    <a:pt x="911" y="59"/>
                  </a:lnTo>
                  <a:lnTo>
                    <a:pt x="916" y="59"/>
                  </a:lnTo>
                  <a:lnTo>
                    <a:pt x="923" y="59"/>
                  </a:lnTo>
                  <a:lnTo>
                    <a:pt x="930" y="60"/>
                  </a:lnTo>
                  <a:lnTo>
                    <a:pt x="939" y="63"/>
                  </a:lnTo>
                  <a:lnTo>
                    <a:pt x="946" y="66"/>
                  </a:lnTo>
                  <a:lnTo>
                    <a:pt x="936" y="91"/>
                  </a:lnTo>
                  <a:lnTo>
                    <a:pt x="930" y="88"/>
                  </a:lnTo>
                  <a:lnTo>
                    <a:pt x="926" y="87"/>
                  </a:lnTo>
                  <a:lnTo>
                    <a:pt x="920" y="85"/>
                  </a:lnTo>
                  <a:lnTo>
                    <a:pt x="915" y="85"/>
                  </a:lnTo>
                  <a:lnTo>
                    <a:pt x="911" y="85"/>
                  </a:lnTo>
                  <a:lnTo>
                    <a:pt x="906" y="87"/>
                  </a:lnTo>
                  <a:lnTo>
                    <a:pt x="902" y="88"/>
                  </a:lnTo>
                  <a:lnTo>
                    <a:pt x="899" y="91"/>
                  </a:lnTo>
                  <a:lnTo>
                    <a:pt x="895" y="94"/>
                  </a:lnTo>
                  <a:lnTo>
                    <a:pt x="892" y="96"/>
                  </a:lnTo>
                  <a:lnTo>
                    <a:pt x="891" y="101"/>
                  </a:lnTo>
                  <a:lnTo>
                    <a:pt x="888" y="105"/>
                  </a:lnTo>
                  <a:lnTo>
                    <a:pt x="887" y="112"/>
                  </a:lnTo>
                  <a:lnTo>
                    <a:pt x="885" y="120"/>
                  </a:lnTo>
                  <a:lnTo>
                    <a:pt x="884" y="129"/>
                  </a:lnTo>
                  <a:lnTo>
                    <a:pt x="884" y="137"/>
                  </a:lnTo>
                  <a:lnTo>
                    <a:pt x="884" y="222"/>
                  </a:lnTo>
                  <a:lnTo>
                    <a:pt x="857"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7" name="Freeform 29"/>
            <p:cNvSpPr>
              <a:spLocks noEditPoints="1"/>
            </p:cNvSpPr>
            <p:nvPr/>
          </p:nvSpPr>
          <p:spPr bwMode="auto">
            <a:xfrm>
              <a:off x="1079" y="1920"/>
              <a:ext cx="312" cy="177"/>
            </a:xfrm>
            <a:custGeom>
              <a:avLst/>
              <a:gdLst>
                <a:gd name="T0" fmla="*/ 271 w 937"/>
                <a:gd name="T1" fmla="*/ 179 h 532"/>
                <a:gd name="T2" fmla="*/ 289 w 937"/>
                <a:gd name="T3" fmla="*/ 160 h 532"/>
                <a:gd name="T4" fmla="*/ 394 w 937"/>
                <a:gd name="T5" fmla="*/ 120 h 532"/>
                <a:gd name="T6" fmla="*/ 433 w 937"/>
                <a:gd name="T7" fmla="*/ 65 h 532"/>
                <a:gd name="T8" fmla="*/ 475 w 937"/>
                <a:gd name="T9" fmla="*/ 59 h 532"/>
                <a:gd name="T10" fmla="*/ 514 w 937"/>
                <a:gd name="T11" fmla="*/ 74 h 532"/>
                <a:gd name="T12" fmla="*/ 541 w 937"/>
                <a:gd name="T13" fmla="*/ 155 h 532"/>
                <a:gd name="T14" fmla="*/ 513 w 937"/>
                <a:gd name="T15" fmla="*/ 209 h 532"/>
                <a:gd name="T16" fmla="*/ 458 w 937"/>
                <a:gd name="T17" fmla="*/ 223 h 532"/>
                <a:gd name="T18" fmla="*/ 419 w 937"/>
                <a:gd name="T19" fmla="*/ 208 h 532"/>
                <a:gd name="T20" fmla="*/ 419 w 937"/>
                <a:gd name="T21" fmla="*/ 141 h 532"/>
                <a:gd name="T22" fmla="*/ 449 w 937"/>
                <a:gd name="T23" fmla="*/ 195 h 532"/>
                <a:gd name="T24" fmla="*/ 500 w 937"/>
                <a:gd name="T25" fmla="*/ 184 h 532"/>
                <a:gd name="T26" fmla="*/ 512 w 937"/>
                <a:gd name="T27" fmla="*/ 117 h 532"/>
                <a:gd name="T28" fmla="*/ 467 w 937"/>
                <a:gd name="T29" fmla="*/ 85 h 532"/>
                <a:gd name="T30" fmla="*/ 423 w 937"/>
                <a:gd name="T31" fmla="*/ 116 h 532"/>
                <a:gd name="T32" fmla="*/ 601 w 937"/>
                <a:gd name="T33" fmla="*/ 26 h 532"/>
                <a:gd name="T34" fmla="*/ 575 w 937"/>
                <a:gd name="T35" fmla="*/ 222 h 532"/>
                <a:gd name="T36" fmla="*/ 752 w 937"/>
                <a:gd name="T37" fmla="*/ 209 h 532"/>
                <a:gd name="T38" fmla="*/ 720 w 937"/>
                <a:gd name="T39" fmla="*/ 223 h 532"/>
                <a:gd name="T40" fmla="*/ 677 w 937"/>
                <a:gd name="T41" fmla="*/ 219 h 532"/>
                <a:gd name="T42" fmla="*/ 639 w 937"/>
                <a:gd name="T43" fmla="*/ 177 h 532"/>
                <a:gd name="T44" fmla="*/ 642 w 937"/>
                <a:gd name="T45" fmla="*/ 96 h 532"/>
                <a:gd name="T46" fmla="*/ 687 w 937"/>
                <a:gd name="T47" fmla="*/ 61 h 532"/>
                <a:gd name="T48" fmla="*/ 730 w 937"/>
                <a:gd name="T49" fmla="*/ 61 h 532"/>
                <a:gd name="T50" fmla="*/ 762 w 937"/>
                <a:gd name="T51" fmla="*/ 86 h 532"/>
                <a:gd name="T52" fmla="*/ 734 w 937"/>
                <a:gd name="T53" fmla="*/ 96 h 532"/>
                <a:gd name="T54" fmla="*/ 696 w 937"/>
                <a:gd name="T55" fmla="*/ 86 h 532"/>
                <a:gd name="T56" fmla="*/ 661 w 937"/>
                <a:gd name="T57" fmla="*/ 127 h 532"/>
                <a:gd name="T58" fmla="*/ 680 w 937"/>
                <a:gd name="T59" fmla="*/ 191 h 532"/>
                <a:gd name="T60" fmla="*/ 727 w 937"/>
                <a:gd name="T61" fmla="*/ 194 h 532"/>
                <a:gd name="T62" fmla="*/ 911 w 937"/>
                <a:gd name="T63" fmla="*/ 172 h 532"/>
                <a:gd name="T64" fmla="*/ 906 w 937"/>
                <a:gd name="T65" fmla="*/ 215 h 532"/>
                <a:gd name="T66" fmla="*/ 871 w 937"/>
                <a:gd name="T67" fmla="*/ 223 h 532"/>
                <a:gd name="T68" fmla="*/ 825 w 937"/>
                <a:gd name="T69" fmla="*/ 216 h 532"/>
                <a:gd name="T70" fmla="*/ 787 w 937"/>
                <a:gd name="T71" fmla="*/ 160 h 532"/>
                <a:gd name="T72" fmla="*/ 814 w 937"/>
                <a:gd name="T73" fmla="*/ 75 h 532"/>
                <a:gd name="T74" fmla="*/ 855 w 937"/>
                <a:gd name="T75" fmla="*/ 59 h 532"/>
                <a:gd name="T76" fmla="*/ 899 w 937"/>
                <a:gd name="T77" fmla="*/ 67 h 532"/>
                <a:gd name="T78" fmla="*/ 936 w 937"/>
                <a:gd name="T79" fmla="*/ 123 h 532"/>
                <a:gd name="T80" fmla="*/ 814 w 937"/>
                <a:gd name="T81" fmla="*/ 148 h 532"/>
                <a:gd name="T82" fmla="*/ 845 w 937"/>
                <a:gd name="T83" fmla="*/ 195 h 532"/>
                <a:gd name="T84" fmla="*/ 892 w 937"/>
                <a:gd name="T85" fmla="*/ 193 h 532"/>
                <a:gd name="T86" fmla="*/ 911 w 937"/>
                <a:gd name="T87" fmla="*/ 121 h 532"/>
                <a:gd name="T88" fmla="*/ 883 w 937"/>
                <a:gd name="T89" fmla="*/ 88 h 532"/>
                <a:gd name="T90" fmla="*/ 828 w 937"/>
                <a:gd name="T91" fmla="*/ 95 h 532"/>
                <a:gd name="T92" fmla="*/ 0 w 937"/>
                <a:gd name="T93" fmla="*/ 310 h 532"/>
                <a:gd name="T94" fmla="*/ 126 w 937"/>
                <a:gd name="T95" fmla="*/ 316 h 532"/>
                <a:gd name="T96" fmla="*/ 171 w 937"/>
                <a:gd name="T97" fmla="*/ 356 h 532"/>
                <a:gd name="T98" fmla="*/ 185 w 937"/>
                <a:gd name="T99" fmla="*/ 433 h 532"/>
                <a:gd name="T100" fmla="*/ 168 w 937"/>
                <a:gd name="T101" fmla="*/ 490 h 532"/>
                <a:gd name="T102" fmla="*/ 138 w 937"/>
                <a:gd name="T103" fmla="*/ 521 h 532"/>
                <a:gd name="T104" fmla="*/ 90 w 937"/>
                <a:gd name="T105" fmla="*/ 532 h 532"/>
                <a:gd name="T106" fmla="*/ 97 w 937"/>
                <a:gd name="T107" fmla="*/ 504 h 532"/>
                <a:gd name="T108" fmla="*/ 133 w 937"/>
                <a:gd name="T109" fmla="*/ 490 h 532"/>
                <a:gd name="T110" fmla="*/ 154 w 937"/>
                <a:gd name="T111" fmla="*/ 443 h 532"/>
                <a:gd name="T112" fmla="*/ 143 w 937"/>
                <a:gd name="T113" fmla="*/ 366 h 532"/>
                <a:gd name="T114" fmla="*/ 100 w 937"/>
                <a:gd name="T115" fmla="*/ 33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7" h="532">
                  <a:moveTo>
                    <a:pt x="262" y="222"/>
                  </a:moveTo>
                  <a:lnTo>
                    <a:pt x="173" y="0"/>
                  </a:lnTo>
                  <a:lnTo>
                    <a:pt x="202" y="0"/>
                  </a:lnTo>
                  <a:lnTo>
                    <a:pt x="264" y="160"/>
                  </a:lnTo>
                  <a:lnTo>
                    <a:pt x="268" y="170"/>
                  </a:lnTo>
                  <a:lnTo>
                    <a:pt x="271" y="179"/>
                  </a:lnTo>
                  <a:lnTo>
                    <a:pt x="274" y="188"/>
                  </a:lnTo>
                  <a:lnTo>
                    <a:pt x="276" y="197"/>
                  </a:lnTo>
                  <a:lnTo>
                    <a:pt x="279" y="188"/>
                  </a:lnTo>
                  <a:lnTo>
                    <a:pt x="283" y="179"/>
                  </a:lnTo>
                  <a:lnTo>
                    <a:pt x="286" y="170"/>
                  </a:lnTo>
                  <a:lnTo>
                    <a:pt x="289" y="160"/>
                  </a:lnTo>
                  <a:lnTo>
                    <a:pt x="351" y="0"/>
                  </a:lnTo>
                  <a:lnTo>
                    <a:pt x="381" y="0"/>
                  </a:lnTo>
                  <a:lnTo>
                    <a:pt x="293" y="222"/>
                  </a:lnTo>
                  <a:lnTo>
                    <a:pt x="262" y="222"/>
                  </a:lnTo>
                  <a:close/>
                  <a:moveTo>
                    <a:pt x="393" y="141"/>
                  </a:moveTo>
                  <a:lnTo>
                    <a:pt x="394" y="120"/>
                  </a:lnTo>
                  <a:lnTo>
                    <a:pt x="400" y="103"/>
                  </a:lnTo>
                  <a:lnTo>
                    <a:pt x="407" y="88"/>
                  </a:lnTo>
                  <a:lnTo>
                    <a:pt x="418" y="75"/>
                  </a:lnTo>
                  <a:lnTo>
                    <a:pt x="423" y="71"/>
                  </a:lnTo>
                  <a:lnTo>
                    <a:pt x="428" y="68"/>
                  </a:lnTo>
                  <a:lnTo>
                    <a:pt x="433" y="65"/>
                  </a:lnTo>
                  <a:lnTo>
                    <a:pt x="440" y="63"/>
                  </a:lnTo>
                  <a:lnTo>
                    <a:pt x="446" y="61"/>
                  </a:lnTo>
                  <a:lnTo>
                    <a:pt x="453" y="60"/>
                  </a:lnTo>
                  <a:lnTo>
                    <a:pt x="460" y="59"/>
                  </a:lnTo>
                  <a:lnTo>
                    <a:pt x="467" y="59"/>
                  </a:lnTo>
                  <a:lnTo>
                    <a:pt x="475" y="59"/>
                  </a:lnTo>
                  <a:lnTo>
                    <a:pt x="482" y="60"/>
                  </a:lnTo>
                  <a:lnTo>
                    <a:pt x="489" y="61"/>
                  </a:lnTo>
                  <a:lnTo>
                    <a:pt x="496" y="64"/>
                  </a:lnTo>
                  <a:lnTo>
                    <a:pt x="503" y="67"/>
                  </a:lnTo>
                  <a:lnTo>
                    <a:pt x="509" y="70"/>
                  </a:lnTo>
                  <a:lnTo>
                    <a:pt x="514" y="74"/>
                  </a:lnTo>
                  <a:lnTo>
                    <a:pt x="520" y="79"/>
                  </a:lnTo>
                  <a:lnTo>
                    <a:pt x="530" y="91"/>
                  </a:lnTo>
                  <a:lnTo>
                    <a:pt x="535" y="105"/>
                  </a:lnTo>
                  <a:lnTo>
                    <a:pt x="540" y="121"/>
                  </a:lnTo>
                  <a:lnTo>
                    <a:pt x="541" y="140"/>
                  </a:lnTo>
                  <a:lnTo>
                    <a:pt x="541" y="155"/>
                  </a:lnTo>
                  <a:lnTo>
                    <a:pt x="538" y="167"/>
                  </a:lnTo>
                  <a:lnTo>
                    <a:pt x="535" y="179"/>
                  </a:lnTo>
                  <a:lnTo>
                    <a:pt x="531" y="188"/>
                  </a:lnTo>
                  <a:lnTo>
                    <a:pt x="527" y="197"/>
                  </a:lnTo>
                  <a:lnTo>
                    <a:pt x="520" y="204"/>
                  </a:lnTo>
                  <a:lnTo>
                    <a:pt x="513" y="209"/>
                  </a:lnTo>
                  <a:lnTo>
                    <a:pt x="505" y="215"/>
                  </a:lnTo>
                  <a:lnTo>
                    <a:pt x="496" y="219"/>
                  </a:lnTo>
                  <a:lnTo>
                    <a:pt x="486" y="222"/>
                  </a:lnTo>
                  <a:lnTo>
                    <a:pt x="477" y="223"/>
                  </a:lnTo>
                  <a:lnTo>
                    <a:pt x="467" y="223"/>
                  </a:lnTo>
                  <a:lnTo>
                    <a:pt x="458" y="223"/>
                  </a:lnTo>
                  <a:lnTo>
                    <a:pt x="451" y="222"/>
                  </a:lnTo>
                  <a:lnTo>
                    <a:pt x="443" y="221"/>
                  </a:lnTo>
                  <a:lnTo>
                    <a:pt x="436" y="219"/>
                  </a:lnTo>
                  <a:lnTo>
                    <a:pt x="430" y="216"/>
                  </a:lnTo>
                  <a:lnTo>
                    <a:pt x="423" y="212"/>
                  </a:lnTo>
                  <a:lnTo>
                    <a:pt x="419" y="208"/>
                  </a:lnTo>
                  <a:lnTo>
                    <a:pt x="414" y="204"/>
                  </a:lnTo>
                  <a:lnTo>
                    <a:pt x="404" y="193"/>
                  </a:lnTo>
                  <a:lnTo>
                    <a:pt x="398" y="177"/>
                  </a:lnTo>
                  <a:lnTo>
                    <a:pt x="394" y="160"/>
                  </a:lnTo>
                  <a:lnTo>
                    <a:pt x="393" y="141"/>
                  </a:lnTo>
                  <a:close/>
                  <a:moveTo>
                    <a:pt x="419" y="141"/>
                  </a:moveTo>
                  <a:lnTo>
                    <a:pt x="421" y="155"/>
                  </a:lnTo>
                  <a:lnTo>
                    <a:pt x="423" y="166"/>
                  </a:lnTo>
                  <a:lnTo>
                    <a:pt x="428" y="176"/>
                  </a:lnTo>
                  <a:lnTo>
                    <a:pt x="433" y="184"/>
                  </a:lnTo>
                  <a:lnTo>
                    <a:pt x="440" y="191"/>
                  </a:lnTo>
                  <a:lnTo>
                    <a:pt x="449" y="195"/>
                  </a:lnTo>
                  <a:lnTo>
                    <a:pt x="457" y="197"/>
                  </a:lnTo>
                  <a:lnTo>
                    <a:pt x="467" y="198"/>
                  </a:lnTo>
                  <a:lnTo>
                    <a:pt x="477" y="197"/>
                  </a:lnTo>
                  <a:lnTo>
                    <a:pt x="486" y="195"/>
                  </a:lnTo>
                  <a:lnTo>
                    <a:pt x="493" y="191"/>
                  </a:lnTo>
                  <a:lnTo>
                    <a:pt x="500" y="184"/>
                  </a:lnTo>
                  <a:lnTo>
                    <a:pt x="507" y="176"/>
                  </a:lnTo>
                  <a:lnTo>
                    <a:pt x="512" y="166"/>
                  </a:lnTo>
                  <a:lnTo>
                    <a:pt x="513" y="155"/>
                  </a:lnTo>
                  <a:lnTo>
                    <a:pt x="514" y="141"/>
                  </a:lnTo>
                  <a:lnTo>
                    <a:pt x="513" y="128"/>
                  </a:lnTo>
                  <a:lnTo>
                    <a:pt x="512" y="117"/>
                  </a:lnTo>
                  <a:lnTo>
                    <a:pt x="507" y="107"/>
                  </a:lnTo>
                  <a:lnTo>
                    <a:pt x="500" y="99"/>
                  </a:lnTo>
                  <a:lnTo>
                    <a:pt x="493" y="92"/>
                  </a:lnTo>
                  <a:lnTo>
                    <a:pt x="486" y="88"/>
                  </a:lnTo>
                  <a:lnTo>
                    <a:pt x="477" y="86"/>
                  </a:lnTo>
                  <a:lnTo>
                    <a:pt x="467" y="85"/>
                  </a:lnTo>
                  <a:lnTo>
                    <a:pt x="457" y="86"/>
                  </a:lnTo>
                  <a:lnTo>
                    <a:pt x="449" y="88"/>
                  </a:lnTo>
                  <a:lnTo>
                    <a:pt x="440" y="92"/>
                  </a:lnTo>
                  <a:lnTo>
                    <a:pt x="433" y="99"/>
                  </a:lnTo>
                  <a:lnTo>
                    <a:pt x="428" y="106"/>
                  </a:lnTo>
                  <a:lnTo>
                    <a:pt x="423" y="116"/>
                  </a:lnTo>
                  <a:lnTo>
                    <a:pt x="421" y="128"/>
                  </a:lnTo>
                  <a:lnTo>
                    <a:pt x="419" y="141"/>
                  </a:lnTo>
                  <a:close/>
                  <a:moveTo>
                    <a:pt x="575" y="26"/>
                  </a:moveTo>
                  <a:lnTo>
                    <a:pt x="575" y="0"/>
                  </a:lnTo>
                  <a:lnTo>
                    <a:pt x="601" y="0"/>
                  </a:lnTo>
                  <a:lnTo>
                    <a:pt x="601" y="26"/>
                  </a:lnTo>
                  <a:lnTo>
                    <a:pt x="575" y="26"/>
                  </a:lnTo>
                  <a:close/>
                  <a:moveTo>
                    <a:pt x="575" y="222"/>
                  </a:moveTo>
                  <a:lnTo>
                    <a:pt x="575" y="60"/>
                  </a:lnTo>
                  <a:lnTo>
                    <a:pt x="601" y="60"/>
                  </a:lnTo>
                  <a:lnTo>
                    <a:pt x="601" y="222"/>
                  </a:lnTo>
                  <a:lnTo>
                    <a:pt x="575" y="222"/>
                  </a:lnTo>
                  <a:close/>
                  <a:moveTo>
                    <a:pt x="748" y="162"/>
                  </a:moveTo>
                  <a:lnTo>
                    <a:pt x="775" y="167"/>
                  </a:lnTo>
                  <a:lnTo>
                    <a:pt x="772" y="180"/>
                  </a:lnTo>
                  <a:lnTo>
                    <a:pt x="766" y="191"/>
                  </a:lnTo>
                  <a:lnTo>
                    <a:pt x="761" y="201"/>
                  </a:lnTo>
                  <a:lnTo>
                    <a:pt x="752" y="209"/>
                  </a:lnTo>
                  <a:lnTo>
                    <a:pt x="748" y="214"/>
                  </a:lnTo>
                  <a:lnTo>
                    <a:pt x="743" y="216"/>
                  </a:lnTo>
                  <a:lnTo>
                    <a:pt x="737" y="219"/>
                  </a:lnTo>
                  <a:lnTo>
                    <a:pt x="731" y="221"/>
                  </a:lnTo>
                  <a:lnTo>
                    <a:pt x="726" y="222"/>
                  </a:lnTo>
                  <a:lnTo>
                    <a:pt x="720" y="223"/>
                  </a:lnTo>
                  <a:lnTo>
                    <a:pt x="713" y="223"/>
                  </a:lnTo>
                  <a:lnTo>
                    <a:pt x="708" y="223"/>
                  </a:lnTo>
                  <a:lnTo>
                    <a:pt x="699" y="223"/>
                  </a:lnTo>
                  <a:lnTo>
                    <a:pt x="692" y="222"/>
                  </a:lnTo>
                  <a:lnTo>
                    <a:pt x="684" y="221"/>
                  </a:lnTo>
                  <a:lnTo>
                    <a:pt x="677" y="219"/>
                  </a:lnTo>
                  <a:lnTo>
                    <a:pt x="671" y="216"/>
                  </a:lnTo>
                  <a:lnTo>
                    <a:pt x="664" y="212"/>
                  </a:lnTo>
                  <a:lnTo>
                    <a:pt x="660" y="208"/>
                  </a:lnTo>
                  <a:lnTo>
                    <a:pt x="654" y="204"/>
                  </a:lnTo>
                  <a:lnTo>
                    <a:pt x="645" y="193"/>
                  </a:lnTo>
                  <a:lnTo>
                    <a:pt x="639" y="177"/>
                  </a:lnTo>
                  <a:lnTo>
                    <a:pt x="635" y="160"/>
                  </a:lnTo>
                  <a:lnTo>
                    <a:pt x="633" y="142"/>
                  </a:lnTo>
                  <a:lnTo>
                    <a:pt x="633" y="130"/>
                  </a:lnTo>
                  <a:lnTo>
                    <a:pt x="636" y="117"/>
                  </a:lnTo>
                  <a:lnTo>
                    <a:pt x="638" y="107"/>
                  </a:lnTo>
                  <a:lnTo>
                    <a:pt x="642" y="96"/>
                  </a:lnTo>
                  <a:lnTo>
                    <a:pt x="647" y="88"/>
                  </a:lnTo>
                  <a:lnTo>
                    <a:pt x="653" y="79"/>
                  </a:lnTo>
                  <a:lnTo>
                    <a:pt x="660" y="74"/>
                  </a:lnTo>
                  <a:lnTo>
                    <a:pt x="668" y="68"/>
                  </a:lnTo>
                  <a:lnTo>
                    <a:pt x="677" y="64"/>
                  </a:lnTo>
                  <a:lnTo>
                    <a:pt x="687" y="61"/>
                  </a:lnTo>
                  <a:lnTo>
                    <a:pt x="696" y="59"/>
                  </a:lnTo>
                  <a:lnTo>
                    <a:pt x="706" y="59"/>
                  </a:lnTo>
                  <a:lnTo>
                    <a:pt x="712" y="59"/>
                  </a:lnTo>
                  <a:lnTo>
                    <a:pt x="719" y="60"/>
                  </a:lnTo>
                  <a:lnTo>
                    <a:pt x="724" y="60"/>
                  </a:lnTo>
                  <a:lnTo>
                    <a:pt x="730" y="61"/>
                  </a:lnTo>
                  <a:lnTo>
                    <a:pt x="734" y="64"/>
                  </a:lnTo>
                  <a:lnTo>
                    <a:pt x="740" y="65"/>
                  </a:lnTo>
                  <a:lnTo>
                    <a:pt x="744" y="68"/>
                  </a:lnTo>
                  <a:lnTo>
                    <a:pt x="748" y="71"/>
                  </a:lnTo>
                  <a:lnTo>
                    <a:pt x="755" y="78"/>
                  </a:lnTo>
                  <a:lnTo>
                    <a:pt x="762" y="86"/>
                  </a:lnTo>
                  <a:lnTo>
                    <a:pt x="766" y="98"/>
                  </a:lnTo>
                  <a:lnTo>
                    <a:pt x="769" y="109"/>
                  </a:lnTo>
                  <a:lnTo>
                    <a:pt x="743" y="113"/>
                  </a:lnTo>
                  <a:lnTo>
                    <a:pt x="740" y="107"/>
                  </a:lnTo>
                  <a:lnTo>
                    <a:pt x="737" y="100"/>
                  </a:lnTo>
                  <a:lnTo>
                    <a:pt x="734" y="96"/>
                  </a:lnTo>
                  <a:lnTo>
                    <a:pt x="730" y="92"/>
                  </a:lnTo>
                  <a:lnTo>
                    <a:pt x="724" y="89"/>
                  </a:lnTo>
                  <a:lnTo>
                    <a:pt x="719" y="86"/>
                  </a:lnTo>
                  <a:lnTo>
                    <a:pt x="713" y="85"/>
                  </a:lnTo>
                  <a:lnTo>
                    <a:pt x="706" y="85"/>
                  </a:lnTo>
                  <a:lnTo>
                    <a:pt x="696" y="86"/>
                  </a:lnTo>
                  <a:lnTo>
                    <a:pt x="688" y="88"/>
                  </a:lnTo>
                  <a:lnTo>
                    <a:pt x="680" y="92"/>
                  </a:lnTo>
                  <a:lnTo>
                    <a:pt x="673" y="98"/>
                  </a:lnTo>
                  <a:lnTo>
                    <a:pt x="667" y="106"/>
                  </a:lnTo>
                  <a:lnTo>
                    <a:pt x="663" y="116"/>
                  </a:lnTo>
                  <a:lnTo>
                    <a:pt x="661" y="127"/>
                  </a:lnTo>
                  <a:lnTo>
                    <a:pt x="660" y="141"/>
                  </a:lnTo>
                  <a:lnTo>
                    <a:pt x="661" y="155"/>
                  </a:lnTo>
                  <a:lnTo>
                    <a:pt x="663" y="167"/>
                  </a:lnTo>
                  <a:lnTo>
                    <a:pt x="667" y="177"/>
                  </a:lnTo>
                  <a:lnTo>
                    <a:pt x="673" y="184"/>
                  </a:lnTo>
                  <a:lnTo>
                    <a:pt x="680" y="191"/>
                  </a:lnTo>
                  <a:lnTo>
                    <a:pt x="688" y="195"/>
                  </a:lnTo>
                  <a:lnTo>
                    <a:pt x="696" y="197"/>
                  </a:lnTo>
                  <a:lnTo>
                    <a:pt x="706" y="198"/>
                  </a:lnTo>
                  <a:lnTo>
                    <a:pt x="715" y="198"/>
                  </a:lnTo>
                  <a:lnTo>
                    <a:pt x="722" y="195"/>
                  </a:lnTo>
                  <a:lnTo>
                    <a:pt x="727" y="194"/>
                  </a:lnTo>
                  <a:lnTo>
                    <a:pt x="734" y="190"/>
                  </a:lnTo>
                  <a:lnTo>
                    <a:pt x="738" y="184"/>
                  </a:lnTo>
                  <a:lnTo>
                    <a:pt x="743" y="179"/>
                  </a:lnTo>
                  <a:lnTo>
                    <a:pt x="745" y="170"/>
                  </a:lnTo>
                  <a:lnTo>
                    <a:pt x="748" y="162"/>
                  </a:lnTo>
                  <a:close/>
                  <a:moveTo>
                    <a:pt x="911" y="172"/>
                  </a:moveTo>
                  <a:lnTo>
                    <a:pt x="936" y="177"/>
                  </a:lnTo>
                  <a:lnTo>
                    <a:pt x="932" y="187"/>
                  </a:lnTo>
                  <a:lnTo>
                    <a:pt x="926" y="197"/>
                  </a:lnTo>
                  <a:lnTo>
                    <a:pt x="919" y="205"/>
                  </a:lnTo>
                  <a:lnTo>
                    <a:pt x="911" y="212"/>
                  </a:lnTo>
                  <a:lnTo>
                    <a:pt x="906" y="215"/>
                  </a:lnTo>
                  <a:lnTo>
                    <a:pt x="901" y="218"/>
                  </a:lnTo>
                  <a:lnTo>
                    <a:pt x="895" y="219"/>
                  </a:lnTo>
                  <a:lnTo>
                    <a:pt x="890" y="221"/>
                  </a:lnTo>
                  <a:lnTo>
                    <a:pt x="884" y="222"/>
                  </a:lnTo>
                  <a:lnTo>
                    <a:pt x="878" y="223"/>
                  </a:lnTo>
                  <a:lnTo>
                    <a:pt x="871" y="223"/>
                  </a:lnTo>
                  <a:lnTo>
                    <a:pt x="864" y="223"/>
                  </a:lnTo>
                  <a:lnTo>
                    <a:pt x="856" y="223"/>
                  </a:lnTo>
                  <a:lnTo>
                    <a:pt x="848" y="222"/>
                  </a:lnTo>
                  <a:lnTo>
                    <a:pt x="839" y="221"/>
                  </a:lnTo>
                  <a:lnTo>
                    <a:pt x="832" y="219"/>
                  </a:lnTo>
                  <a:lnTo>
                    <a:pt x="825" y="216"/>
                  </a:lnTo>
                  <a:lnTo>
                    <a:pt x="818" y="212"/>
                  </a:lnTo>
                  <a:lnTo>
                    <a:pt x="813" y="208"/>
                  </a:lnTo>
                  <a:lnTo>
                    <a:pt x="807" y="204"/>
                  </a:lnTo>
                  <a:lnTo>
                    <a:pt x="797" y="193"/>
                  </a:lnTo>
                  <a:lnTo>
                    <a:pt x="792" y="177"/>
                  </a:lnTo>
                  <a:lnTo>
                    <a:pt x="787" y="160"/>
                  </a:lnTo>
                  <a:lnTo>
                    <a:pt x="786" y="142"/>
                  </a:lnTo>
                  <a:lnTo>
                    <a:pt x="787" y="124"/>
                  </a:lnTo>
                  <a:lnTo>
                    <a:pt x="792" y="107"/>
                  </a:lnTo>
                  <a:lnTo>
                    <a:pt x="799" y="92"/>
                  </a:lnTo>
                  <a:lnTo>
                    <a:pt x="808" y="81"/>
                  </a:lnTo>
                  <a:lnTo>
                    <a:pt x="814" y="75"/>
                  </a:lnTo>
                  <a:lnTo>
                    <a:pt x="820" y="71"/>
                  </a:lnTo>
                  <a:lnTo>
                    <a:pt x="827" y="67"/>
                  </a:lnTo>
                  <a:lnTo>
                    <a:pt x="832" y="64"/>
                  </a:lnTo>
                  <a:lnTo>
                    <a:pt x="839" y="61"/>
                  </a:lnTo>
                  <a:lnTo>
                    <a:pt x="848" y="60"/>
                  </a:lnTo>
                  <a:lnTo>
                    <a:pt x="855" y="59"/>
                  </a:lnTo>
                  <a:lnTo>
                    <a:pt x="863" y="59"/>
                  </a:lnTo>
                  <a:lnTo>
                    <a:pt x="871" y="59"/>
                  </a:lnTo>
                  <a:lnTo>
                    <a:pt x="878" y="60"/>
                  </a:lnTo>
                  <a:lnTo>
                    <a:pt x="885" y="61"/>
                  </a:lnTo>
                  <a:lnTo>
                    <a:pt x="892" y="64"/>
                  </a:lnTo>
                  <a:lnTo>
                    <a:pt x="899" y="67"/>
                  </a:lnTo>
                  <a:lnTo>
                    <a:pt x="905" y="70"/>
                  </a:lnTo>
                  <a:lnTo>
                    <a:pt x="911" y="74"/>
                  </a:lnTo>
                  <a:lnTo>
                    <a:pt x="916" y="79"/>
                  </a:lnTo>
                  <a:lnTo>
                    <a:pt x="926" y="91"/>
                  </a:lnTo>
                  <a:lnTo>
                    <a:pt x="932" y="106"/>
                  </a:lnTo>
                  <a:lnTo>
                    <a:pt x="936" y="123"/>
                  </a:lnTo>
                  <a:lnTo>
                    <a:pt x="937" y="141"/>
                  </a:lnTo>
                  <a:lnTo>
                    <a:pt x="937" y="142"/>
                  </a:lnTo>
                  <a:lnTo>
                    <a:pt x="937" y="144"/>
                  </a:lnTo>
                  <a:lnTo>
                    <a:pt x="937" y="147"/>
                  </a:lnTo>
                  <a:lnTo>
                    <a:pt x="937" y="148"/>
                  </a:lnTo>
                  <a:lnTo>
                    <a:pt x="814" y="148"/>
                  </a:lnTo>
                  <a:lnTo>
                    <a:pt x="815" y="159"/>
                  </a:lnTo>
                  <a:lnTo>
                    <a:pt x="818" y="169"/>
                  </a:lnTo>
                  <a:lnTo>
                    <a:pt x="822" y="179"/>
                  </a:lnTo>
                  <a:lnTo>
                    <a:pt x="829" y="186"/>
                  </a:lnTo>
                  <a:lnTo>
                    <a:pt x="836" y="191"/>
                  </a:lnTo>
                  <a:lnTo>
                    <a:pt x="845" y="195"/>
                  </a:lnTo>
                  <a:lnTo>
                    <a:pt x="855" y="197"/>
                  </a:lnTo>
                  <a:lnTo>
                    <a:pt x="864" y="198"/>
                  </a:lnTo>
                  <a:lnTo>
                    <a:pt x="873" y="198"/>
                  </a:lnTo>
                  <a:lnTo>
                    <a:pt x="880" y="197"/>
                  </a:lnTo>
                  <a:lnTo>
                    <a:pt x="885" y="195"/>
                  </a:lnTo>
                  <a:lnTo>
                    <a:pt x="892" y="193"/>
                  </a:lnTo>
                  <a:lnTo>
                    <a:pt x="898" y="188"/>
                  </a:lnTo>
                  <a:lnTo>
                    <a:pt x="902" y="184"/>
                  </a:lnTo>
                  <a:lnTo>
                    <a:pt x="906" y="179"/>
                  </a:lnTo>
                  <a:lnTo>
                    <a:pt x="911" y="172"/>
                  </a:lnTo>
                  <a:close/>
                  <a:moveTo>
                    <a:pt x="814" y="121"/>
                  </a:moveTo>
                  <a:lnTo>
                    <a:pt x="911" y="121"/>
                  </a:lnTo>
                  <a:lnTo>
                    <a:pt x="909" y="113"/>
                  </a:lnTo>
                  <a:lnTo>
                    <a:pt x="906" y="107"/>
                  </a:lnTo>
                  <a:lnTo>
                    <a:pt x="904" y="102"/>
                  </a:lnTo>
                  <a:lnTo>
                    <a:pt x="899" y="98"/>
                  </a:lnTo>
                  <a:lnTo>
                    <a:pt x="891" y="92"/>
                  </a:lnTo>
                  <a:lnTo>
                    <a:pt x="883" y="88"/>
                  </a:lnTo>
                  <a:lnTo>
                    <a:pt x="873" y="86"/>
                  </a:lnTo>
                  <a:lnTo>
                    <a:pt x="863" y="85"/>
                  </a:lnTo>
                  <a:lnTo>
                    <a:pt x="853" y="85"/>
                  </a:lnTo>
                  <a:lnTo>
                    <a:pt x="843" y="88"/>
                  </a:lnTo>
                  <a:lnTo>
                    <a:pt x="835" y="91"/>
                  </a:lnTo>
                  <a:lnTo>
                    <a:pt x="828" y="95"/>
                  </a:lnTo>
                  <a:lnTo>
                    <a:pt x="822" y="100"/>
                  </a:lnTo>
                  <a:lnTo>
                    <a:pt x="818" y="106"/>
                  </a:lnTo>
                  <a:lnTo>
                    <a:pt x="815" y="113"/>
                  </a:lnTo>
                  <a:lnTo>
                    <a:pt x="814" y="121"/>
                  </a:lnTo>
                  <a:close/>
                  <a:moveTo>
                    <a:pt x="0" y="532"/>
                  </a:moveTo>
                  <a:lnTo>
                    <a:pt x="0" y="310"/>
                  </a:lnTo>
                  <a:lnTo>
                    <a:pt x="77" y="310"/>
                  </a:lnTo>
                  <a:lnTo>
                    <a:pt x="90" y="310"/>
                  </a:lnTo>
                  <a:lnTo>
                    <a:pt x="100" y="311"/>
                  </a:lnTo>
                  <a:lnTo>
                    <a:pt x="110" y="311"/>
                  </a:lnTo>
                  <a:lnTo>
                    <a:pt x="117" y="313"/>
                  </a:lnTo>
                  <a:lnTo>
                    <a:pt x="126" y="316"/>
                  </a:lnTo>
                  <a:lnTo>
                    <a:pt x="135" y="318"/>
                  </a:lnTo>
                  <a:lnTo>
                    <a:pt x="143" y="324"/>
                  </a:lnTo>
                  <a:lnTo>
                    <a:pt x="150" y="330"/>
                  </a:lnTo>
                  <a:lnTo>
                    <a:pt x="159" y="338"/>
                  </a:lnTo>
                  <a:lnTo>
                    <a:pt x="166" y="346"/>
                  </a:lnTo>
                  <a:lnTo>
                    <a:pt x="171" y="356"/>
                  </a:lnTo>
                  <a:lnTo>
                    <a:pt x="175" y="367"/>
                  </a:lnTo>
                  <a:lnTo>
                    <a:pt x="180" y="380"/>
                  </a:lnTo>
                  <a:lnTo>
                    <a:pt x="182" y="392"/>
                  </a:lnTo>
                  <a:lnTo>
                    <a:pt x="184" y="406"/>
                  </a:lnTo>
                  <a:lnTo>
                    <a:pt x="185" y="420"/>
                  </a:lnTo>
                  <a:lnTo>
                    <a:pt x="185" y="433"/>
                  </a:lnTo>
                  <a:lnTo>
                    <a:pt x="184" y="444"/>
                  </a:lnTo>
                  <a:lnTo>
                    <a:pt x="181" y="455"/>
                  </a:lnTo>
                  <a:lnTo>
                    <a:pt x="178" y="465"/>
                  </a:lnTo>
                  <a:lnTo>
                    <a:pt x="175" y="475"/>
                  </a:lnTo>
                  <a:lnTo>
                    <a:pt x="173" y="483"/>
                  </a:lnTo>
                  <a:lnTo>
                    <a:pt x="168" y="490"/>
                  </a:lnTo>
                  <a:lnTo>
                    <a:pt x="163" y="497"/>
                  </a:lnTo>
                  <a:lnTo>
                    <a:pt x="159" y="503"/>
                  </a:lnTo>
                  <a:lnTo>
                    <a:pt x="153" y="508"/>
                  </a:lnTo>
                  <a:lnTo>
                    <a:pt x="149" y="514"/>
                  </a:lnTo>
                  <a:lnTo>
                    <a:pt x="143" y="518"/>
                  </a:lnTo>
                  <a:lnTo>
                    <a:pt x="138" y="521"/>
                  </a:lnTo>
                  <a:lnTo>
                    <a:pt x="131" y="524"/>
                  </a:lnTo>
                  <a:lnTo>
                    <a:pt x="124" y="527"/>
                  </a:lnTo>
                  <a:lnTo>
                    <a:pt x="117" y="529"/>
                  </a:lnTo>
                  <a:lnTo>
                    <a:pt x="108" y="531"/>
                  </a:lnTo>
                  <a:lnTo>
                    <a:pt x="100" y="532"/>
                  </a:lnTo>
                  <a:lnTo>
                    <a:pt x="90" y="532"/>
                  </a:lnTo>
                  <a:lnTo>
                    <a:pt x="80" y="532"/>
                  </a:lnTo>
                  <a:lnTo>
                    <a:pt x="0" y="532"/>
                  </a:lnTo>
                  <a:close/>
                  <a:moveTo>
                    <a:pt x="30" y="506"/>
                  </a:moveTo>
                  <a:lnTo>
                    <a:pt x="77" y="506"/>
                  </a:lnTo>
                  <a:lnTo>
                    <a:pt x="89" y="506"/>
                  </a:lnTo>
                  <a:lnTo>
                    <a:pt x="97" y="504"/>
                  </a:lnTo>
                  <a:lnTo>
                    <a:pt x="105" y="503"/>
                  </a:lnTo>
                  <a:lnTo>
                    <a:pt x="112" y="501"/>
                  </a:lnTo>
                  <a:lnTo>
                    <a:pt x="118" y="500"/>
                  </a:lnTo>
                  <a:lnTo>
                    <a:pt x="124" y="497"/>
                  </a:lnTo>
                  <a:lnTo>
                    <a:pt x="129" y="494"/>
                  </a:lnTo>
                  <a:lnTo>
                    <a:pt x="133" y="490"/>
                  </a:lnTo>
                  <a:lnTo>
                    <a:pt x="139" y="485"/>
                  </a:lnTo>
                  <a:lnTo>
                    <a:pt x="143" y="478"/>
                  </a:lnTo>
                  <a:lnTo>
                    <a:pt x="147" y="471"/>
                  </a:lnTo>
                  <a:lnTo>
                    <a:pt x="150" y="462"/>
                  </a:lnTo>
                  <a:lnTo>
                    <a:pt x="152" y="452"/>
                  </a:lnTo>
                  <a:lnTo>
                    <a:pt x="154" y="443"/>
                  </a:lnTo>
                  <a:lnTo>
                    <a:pt x="156" y="432"/>
                  </a:lnTo>
                  <a:lnTo>
                    <a:pt x="156" y="420"/>
                  </a:lnTo>
                  <a:lnTo>
                    <a:pt x="154" y="404"/>
                  </a:lnTo>
                  <a:lnTo>
                    <a:pt x="153" y="388"/>
                  </a:lnTo>
                  <a:lnTo>
                    <a:pt x="149" y="376"/>
                  </a:lnTo>
                  <a:lnTo>
                    <a:pt x="143" y="366"/>
                  </a:lnTo>
                  <a:lnTo>
                    <a:pt x="138" y="357"/>
                  </a:lnTo>
                  <a:lnTo>
                    <a:pt x="131" y="351"/>
                  </a:lnTo>
                  <a:lnTo>
                    <a:pt x="124" y="345"/>
                  </a:lnTo>
                  <a:lnTo>
                    <a:pt x="115" y="341"/>
                  </a:lnTo>
                  <a:lnTo>
                    <a:pt x="108" y="339"/>
                  </a:lnTo>
                  <a:lnTo>
                    <a:pt x="100" y="338"/>
                  </a:lnTo>
                  <a:lnTo>
                    <a:pt x="90" y="337"/>
                  </a:lnTo>
                  <a:lnTo>
                    <a:pt x="77" y="337"/>
                  </a:lnTo>
                  <a:lnTo>
                    <a:pt x="30" y="337"/>
                  </a:lnTo>
                  <a:lnTo>
                    <a:pt x="30" y="50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8" name="Freeform 30"/>
            <p:cNvSpPr>
              <a:spLocks noEditPoints="1"/>
            </p:cNvSpPr>
            <p:nvPr/>
          </p:nvSpPr>
          <p:spPr bwMode="auto">
            <a:xfrm>
              <a:off x="1149" y="2023"/>
              <a:ext cx="315" cy="75"/>
            </a:xfrm>
            <a:custGeom>
              <a:avLst/>
              <a:gdLst>
                <a:gd name="T0" fmla="*/ 115 w 945"/>
                <a:gd name="T1" fmla="*/ 218 h 224"/>
                <a:gd name="T2" fmla="*/ 62 w 945"/>
                <a:gd name="T3" fmla="*/ 222 h 224"/>
                <a:gd name="T4" fmla="*/ 6 w 945"/>
                <a:gd name="T5" fmla="*/ 177 h 224"/>
                <a:gd name="T6" fmla="*/ 34 w 945"/>
                <a:gd name="T7" fmla="*/ 71 h 224"/>
                <a:gd name="T8" fmla="*/ 93 w 945"/>
                <a:gd name="T9" fmla="*/ 60 h 224"/>
                <a:gd name="T10" fmla="*/ 146 w 945"/>
                <a:gd name="T11" fmla="*/ 106 h 224"/>
                <a:gd name="T12" fmla="*/ 29 w 945"/>
                <a:gd name="T13" fmla="*/ 159 h 224"/>
                <a:gd name="T14" fmla="*/ 87 w 945"/>
                <a:gd name="T15" fmla="*/ 198 h 224"/>
                <a:gd name="T16" fmla="*/ 28 w 945"/>
                <a:gd name="T17" fmla="*/ 122 h 224"/>
                <a:gd name="T18" fmla="*/ 87 w 945"/>
                <a:gd name="T19" fmla="*/ 87 h 224"/>
                <a:gd name="T20" fmla="*/ 29 w 945"/>
                <a:gd name="T21" fmla="*/ 113 h 224"/>
                <a:gd name="T22" fmla="*/ 290 w 945"/>
                <a:gd name="T23" fmla="*/ 214 h 224"/>
                <a:gd name="T24" fmla="*/ 241 w 945"/>
                <a:gd name="T25" fmla="*/ 224 h 224"/>
                <a:gd name="T26" fmla="*/ 186 w 945"/>
                <a:gd name="T27" fmla="*/ 193 h 224"/>
                <a:gd name="T28" fmla="*/ 189 w 945"/>
                <a:gd name="T29" fmla="*/ 88 h 224"/>
                <a:gd name="T30" fmla="*/ 254 w 945"/>
                <a:gd name="T31" fmla="*/ 59 h 224"/>
                <a:gd name="T32" fmla="*/ 297 w 945"/>
                <a:gd name="T33" fmla="*/ 78 h 224"/>
                <a:gd name="T34" fmla="*/ 272 w 945"/>
                <a:gd name="T35" fmla="*/ 92 h 224"/>
                <a:gd name="T36" fmla="*/ 214 w 945"/>
                <a:gd name="T37" fmla="*/ 98 h 224"/>
                <a:gd name="T38" fmla="*/ 214 w 945"/>
                <a:gd name="T39" fmla="*/ 184 h 224"/>
                <a:gd name="T40" fmla="*/ 276 w 945"/>
                <a:gd name="T41" fmla="*/ 190 h 224"/>
                <a:gd name="T42" fmla="*/ 345 w 945"/>
                <a:gd name="T43" fmla="*/ 88 h 224"/>
                <a:gd name="T44" fmla="*/ 398 w 945"/>
                <a:gd name="T45" fmla="*/ 59 h 224"/>
                <a:gd name="T46" fmla="*/ 452 w 945"/>
                <a:gd name="T47" fmla="*/ 74 h 224"/>
                <a:gd name="T48" fmla="*/ 473 w 945"/>
                <a:gd name="T49" fmla="*/ 179 h 224"/>
                <a:gd name="T50" fmla="*/ 415 w 945"/>
                <a:gd name="T51" fmla="*/ 224 h 224"/>
                <a:gd name="T52" fmla="*/ 357 w 945"/>
                <a:gd name="T53" fmla="*/ 208 h 224"/>
                <a:gd name="T54" fmla="*/ 361 w 945"/>
                <a:gd name="T55" fmla="*/ 166 h 224"/>
                <a:gd name="T56" fmla="*/ 424 w 945"/>
                <a:gd name="T57" fmla="*/ 196 h 224"/>
                <a:gd name="T58" fmla="*/ 450 w 945"/>
                <a:gd name="T59" fmla="*/ 117 h 224"/>
                <a:gd name="T60" fmla="*/ 387 w 945"/>
                <a:gd name="T61" fmla="*/ 88 h 224"/>
                <a:gd name="T62" fmla="*/ 615 w 945"/>
                <a:gd name="T63" fmla="*/ 197 h 224"/>
                <a:gd name="T64" fmla="*/ 570 w 945"/>
                <a:gd name="T65" fmla="*/ 224 h 224"/>
                <a:gd name="T66" fmla="*/ 510 w 945"/>
                <a:gd name="T67" fmla="*/ 186 h 224"/>
                <a:gd name="T68" fmla="*/ 508 w 945"/>
                <a:gd name="T69" fmla="*/ 99 h 224"/>
                <a:gd name="T70" fmla="*/ 570 w 945"/>
                <a:gd name="T71" fmla="*/ 59 h 224"/>
                <a:gd name="T72" fmla="*/ 615 w 945"/>
                <a:gd name="T73" fmla="*/ 84 h 224"/>
                <a:gd name="T74" fmla="*/ 535 w 945"/>
                <a:gd name="T75" fmla="*/ 176 h 224"/>
                <a:gd name="T76" fmla="*/ 595 w 945"/>
                <a:gd name="T77" fmla="*/ 191 h 224"/>
                <a:gd name="T78" fmla="*/ 608 w 945"/>
                <a:gd name="T79" fmla="*/ 108 h 224"/>
                <a:gd name="T80" fmla="*/ 546 w 945"/>
                <a:gd name="T81" fmla="*/ 92 h 224"/>
                <a:gd name="T82" fmla="*/ 818 w 945"/>
                <a:gd name="T83" fmla="*/ 187 h 224"/>
                <a:gd name="T84" fmla="*/ 770 w 945"/>
                <a:gd name="T85" fmla="*/ 222 h 224"/>
                <a:gd name="T86" fmla="*/ 711 w 945"/>
                <a:gd name="T87" fmla="*/ 217 h 224"/>
                <a:gd name="T88" fmla="*/ 674 w 945"/>
                <a:gd name="T89" fmla="*/ 124 h 224"/>
                <a:gd name="T90" fmla="*/ 725 w 945"/>
                <a:gd name="T91" fmla="*/ 61 h 224"/>
                <a:gd name="T92" fmla="*/ 786 w 945"/>
                <a:gd name="T93" fmla="*/ 67 h 224"/>
                <a:gd name="T94" fmla="*/ 823 w 945"/>
                <a:gd name="T95" fmla="*/ 142 h 224"/>
                <a:gd name="T96" fmla="*/ 716 w 945"/>
                <a:gd name="T97" fmla="*/ 186 h 224"/>
                <a:gd name="T98" fmla="*/ 779 w 945"/>
                <a:gd name="T99" fmla="*/ 193 h 224"/>
                <a:gd name="T100" fmla="*/ 793 w 945"/>
                <a:gd name="T101" fmla="*/ 108 h 224"/>
                <a:gd name="T102" fmla="*/ 730 w 945"/>
                <a:gd name="T103" fmla="*/ 88 h 224"/>
                <a:gd name="T104" fmla="*/ 857 w 945"/>
                <a:gd name="T105" fmla="*/ 60 h 224"/>
                <a:gd name="T106" fmla="*/ 906 w 945"/>
                <a:gd name="T107" fmla="*/ 60 h 224"/>
                <a:gd name="T108" fmla="*/ 930 w 945"/>
                <a:gd name="T109" fmla="*/ 88 h 224"/>
                <a:gd name="T110" fmla="*/ 895 w 945"/>
                <a:gd name="T111" fmla="*/ 94 h 224"/>
                <a:gd name="T112" fmla="*/ 884 w 945"/>
                <a:gd name="T113"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5" h="224">
                  <a:moveTo>
                    <a:pt x="125" y="172"/>
                  </a:moveTo>
                  <a:lnTo>
                    <a:pt x="150" y="177"/>
                  </a:lnTo>
                  <a:lnTo>
                    <a:pt x="146" y="187"/>
                  </a:lnTo>
                  <a:lnTo>
                    <a:pt x="140" y="197"/>
                  </a:lnTo>
                  <a:lnTo>
                    <a:pt x="133" y="205"/>
                  </a:lnTo>
                  <a:lnTo>
                    <a:pt x="125" y="212"/>
                  </a:lnTo>
                  <a:lnTo>
                    <a:pt x="121" y="215"/>
                  </a:lnTo>
                  <a:lnTo>
                    <a:pt x="115" y="218"/>
                  </a:lnTo>
                  <a:lnTo>
                    <a:pt x="109" y="219"/>
                  </a:lnTo>
                  <a:lnTo>
                    <a:pt x="104" y="221"/>
                  </a:lnTo>
                  <a:lnTo>
                    <a:pt x="98" y="222"/>
                  </a:lnTo>
                  <a:lnTo>
                    <a:pt x="93" y="224"/>
                  </a:lnTo>
                  <a:lnTo>
                    <a:pt x="86" y="224"/>
                  </a:lnTo>
                  <a:lnTo>
                    <a:pt x="79" y="224"/>
                  </a:lnTo>
                  <a:lnTo>
                    <a:pt x="70" y="224"/>
                  </a:lnTo>
                  <a:lnTo>
                    <a:pt x="62" y="222"/>
                  </a:lnTo>
                  <a:lnTo>
                    <a:pt x="53" y="221"/>
                  </a:lnTo>
                  <a:lnTo>
                    <a:pt x="46" y="219"/>
                  </a:lnTo>
                  <a:lnTo>
                    <a:pt x="39" y="217"/>
                  </a:lnTo>
                  <a:lnTo>
                    <a:pt x="32" y="212"/>
                  </a:lnTo>
                  <a:lnTo>
                    <a:pt x="27" y="208"/>
                  </a:lnTo>
                  <a:lnTo>
                    <a:pt x="21" y="204"/>
                  </a:lnTo>
                  <a:lnTo>
                    <a:pt x="11" y="193"/>
                  </a:lnTo>
                  <a:lnTo>
                    <a:pt x="6" y="177"/>
                  </a:lnTo>
                  <a:lnTo>
                    <a:pt x="1" y="161"/>
                  </a:lnTo>
                  <a:lnTo>
                    <a:pt x="0" y="142"/>
                  </a:lnTo>
                  <a:lnTo>
                    <a:pt x="1" y="124"/>
                  </a:lnTo>
                  <a:lnTo>
                    <a:pt x="6" y="108"/>
                  </a:lnTo>
                  <a:lnTo>
                    <a:pt x="13" y="92"/>
                  </a:lnTo>
                  <a:lnTo>
                    <a:pt x="22" y="81"/>
                  </a:lnTo>
                  <a:lnTo>
                    <a:pt x="28" y="75"/>
                  </a:lnTo>
                  <a:lnTo>
                    <a:pt x="34" y="71"/>
                  </a:lnTo>
                  <a:lnTo>
                    <a:pt x="41" y="67"/>
                  </a:lnTo>
                  <a:lnTo>
                    <a:pt x="46" y="64"/>
                  </a:lnTo>
                  <a:lnTo>
                    <a:pt x="53" y="61"/>
                  </a:lnTo>
                  <a:lnTo>
                    <a:pt x="62" y="60"/>
                  </a:lnTo>
                  <a:lnTo>
                    <a:pt x="69" y="59"/>
                  </a:lnTo>
                  <a:lnTo>
                    <a:pt x="77" y="59"/>
                  </a:lnTo>
                  <a:lnTo>
                    <a:pt x="86" y="59"/>
                  </a:lnTo>
                  <a:lnTo>
                    <a:pt x="93" y="60"/>
                  </a:lnTo>
                  <a:lnTo>
                    <a:pt x="100" y="61"/>
                  </a:lnTo>
                  <a:lnTo>
                    <a:pt x="107" y="64"/>
                  </a:lnTo>
                  <a:lnTo>
                    <a:pt x="114" y="67"/>
                  </a:lnTo>
                  <a:lnTo>
                    <a:pt x="119" y="70"/>
                  </a:lnTo>
                  <a:lnTo>
                    <a:pt x="125" y="74"/>
                  </a:lnTo>
                  <a:lnTo>
                    <a:pt x="130" y="80"/>
                  </a:lnTo>
                  <a:lnTo>
                    <a:pt x="140" y="91"/>
                  </a:lnTo>
                  <a:lnTo>
                    <a:pt x="146" y="106"/>
                  </a:lnTo>
                  <a:lnTo>
                    <a:pt x="150" y="123"/>
                  </a:lnTo>
                  <a:lnTo>
                    <a:pt x="151" y="141"/>
                  </a:lnTo>
                  <a:lnTo>
                    <a:pt x="151" y="142"/>
                  </a:lnTo>
                  <a:lnTo>
                    <a:pt x="151" y="144"/>
                  </a:lnTo>
                  <a:lnTo>
                    <a:pt x="151" y="147"/>
                  </a:lnTo>
                  <a:lnTo>
                    <a:pt x="151" y="148"/>
                  </a:lnTo>
                  <a:lnTo>
                    <a:pt x="28" y="148"/>
                  </a:lnTo>
                  <a:lnTo>
                    <a:pt x="29" y="159"/>
                  </a:lnTo>
                  <a:lnTo>
                    <a:pt x="32" y="169"/>
                  </a:lnTo>
                  <a:lnTo>
                    <a:pt x="36" y="179"/>
                  </a:lnTo>
                  <a:lnTo>
                    <a:pt x="44" y="186"/>
                  </a:lnTo>
                  <a:lnTo>
                    <a:pt x="51" y="191"/>
                  </a:lnTo>
                  <a:lnTo>
                    <a:pt x="59" y="196"/>
                  </a:lnTo>
                  <a:lnTo>
                    <a:pt x="69" y="197"/>
                  </a:lnTo>
                  <a:lnTo>
                    <a:pt x="79" y="198"/>
                  </a:lnTo>
                  <a:lnTo>
                    <a:pt x="87" y="198"/>
                  </a:lnTo>
                  <a:lnTo>
                    <a:pt x="94" y="197"/>
                  </a:lnTo>
                  <a:lnTo>
                    <a:pt x="100" y="196"/>
                  </a:lnTo>
                  <a:lnTo>
                    <a:pt x="107" y="193"/>
                  </a:lnTo>
                  <a:lnTo>
                    <a:pt x="112" y="189"/>
                  </a:lnTo>
                  <a:lnTo>
                    <a:pt x="116" y="184"/>
                  </a:lnTo>
                  <a:lnTo>
                    <a:pt x="121" y="179"/>
                  </a:lnTo>
                  <a:lnTo>
                    <a:pt x="125" y="172"/>
                  </a:lnTo>
                  <a:close/>
                  <a:moveTo>
                    <a:pt x="28" y="122"/>
                  </a:moveTo>
                  <a:lnTo>
                    <a:pt x="125" y="122"/>
                  </a:lnTo>
                  <a:lnTo>
                    <a:pt x="123" y="113"/>
                  </a:lnTo>
                  <a:lnTo>
                    <a:pt x="121" y="108"/>
                  </a:lnTo>
                  <a:lnTo>
                    <a:pt x="118" y="102"/>
                  </a:lnTo>
                  <a:lnTo>
                    <a:pt x="114" y="98"/>
                  </a:lnTo>
                  <a:lnTo>
                    <a:pt x="105" y="92"/>
                  </a:lnTo>
                  <a:lnTo>
                    <a:pt x="97" y="88"/>
                  </a:lnTo>
                  <a:lnTo>
                    <a:pt x="87" y="87"/>
                  </a:lnTo>
                  <a:lnTo>
                    <a:pt x="77" y="85"/>
                  </a:lnTo>
                  <a:lnTo>
                    <a:pt x="67" y="85"/>
                  </a:lnTo>
                  <a:lnTo>
                    <a:pt x="58" y="88"/>
                  </a:lnTo>
                  <a:lnTo>
                    <a:pt x="49" y="91"/>
                  </a:lnTo>
                  <a:lnTo>
                    <a:pt x="42" y="95"/>
                  </a:lnTo>
                  <a:lnTo>
                    <a:pt x="36" y="101"/>
                  </a:lnTo>
                  <a:lnTo>
                    <a:pt x="32" y="106"/>
                  </a:lnTo>
                  <a:lnTo>
                    <a:pt x="29" y="113"/>
                  </a:lnTo>
                  <a:lnTo>
                    <a:pt x="28" y="122"/>
                  </a:lnTo>
                  <a:close/>
                  <a:moveTo>
                    <a:pt x="290" y="162"/>
                  </a:moveTo>
                  <a:lnTo>
                    <a:pt x="317" y="168"/>
                  </a:lnTo>
                  <a:lnTo>
                    <a:pt x="314" y="180"/>
                  </a:lnTo>
                  <a:lnTo>
                    <a:pt x="308" y="191"/>
                  </a:lnTo>
                  <a:lnTo>
                    <a:pt x="303" y="201"/>
                  </a:lnTo>
                  <a:lnTo>
                    <a:pt x="294" y="210"/>
                  </a:lnTo>
                  <a:lnTo>
                    <a:pt x="290" y="214"/>
                  </a:lnTo>
                  <a:lnTo>
                    <a:pt x="284" y="217"/>
                  </a:lnTo>
                  <a:lnTo>
                    <a:pt x="279" y="219"/>
                  </a:lnTo>
                  <a:lnTo>
                    <a:pt x="273" y="221"/>
                  </a:lnTo>
                  <a:lnTo>
                    <a:pt x="268" y="222"/>
                  </a:lnTo>
                  <a:lnTo>
                    <a:pt x="262" y="224"/>
                  </a:lnTo>
                  <a:lnTo>
                    <a:pt x="255" y="224"/>
                  </a:lnTo>
                  <a:lnTo>
                    <a:pt x="249" y="224"/>
                  </a:lnTo>
                  <a:lnTo>
                    <a:pt x="241" y="224"/>
                  </a:lnTo>
                  <a:lnTo>
                    <a:pt x="234" y="222"/>
                  </a:lnTo>
                  <a:lnTo>
                    <a:pt x="226" y="221"/>
                  </a:lnTo>
                  <a:lnTo>
                    <a:pt x="219" y="219"/>
                  </a:lnTo>
                  <a:lnTo>
                    <a:pt x="213" y="217"/>
                  </a:lnTo>
                  <a:lnTo>
                    <a:pt x="206" y="212"/>
                  </a:lnTo>
                  <a:lnTo>
                    <a:pt x="202" y="208"/>
                  </a:lnTo>
                  <a:lnTo>
                    <a:pt x="196" y="204"/>
                  </a:lnTo>
                  <a:lnTo>
                    <a:pt x="186" y="193"/>
                  </a:lnTo>
                  <a:lnTo>
                    <a:pt x="181" y="177"/>
                  </a:lnTo>
                  <a:lnTo>
                    <a:pt x="177" y="161"/>
                  </a:lnTo>
                  <a:lnTo>
                    <a:pt x="175" y="142"/>
                  </a:lnTo>
                  <a:lnTo>
                    <a:pt x="175" y="130"/>
                  </a:lnTo>
                  <a:lnTo>
                    <a:pt x="178" y="117"/>
                  </a:lnTo>
                  <a:lnTo>
                    <a:pt x="179" y="108"/>
                  </a:lnTo>
                  <a:lnTo>
                    <a:pt x="184" y="96"/>
                  </a:lnTo>
                  <a:lnTo>
                    <a:pt x="189" y="88"/>
                  </a:lnTo>
                  <a:lnTo>
                    <a:pt x="195" y="80"/>
                  </a:lnTo>
                  <a:lnTo>
                    <a:pt x="202" y="74"/>
                  </a:lnTo>
                  <a:lnTo>
                    <a:pt x="210" y="68"/>
                  </a:lnTo>
                  <a:lnTo>
                    <a:pt x="219" y="64"/>
                  </a:lnTo>
                  <a:lnTo>
                    <a:pt x="228" y="61"/>
                  </a:lnTo>
                  <a:lnTo>
                    <a:pt x="238" y="59"/>
                  </a:lnTo>
                  <a:lnTo>
                    <a:pt x="248" y="59"/>
                  </a:lnTo>
                  <a:lnTo>
                    <a:pt x="254" y="59"/>
                  </a:lnTo>
                  <a:lnTo>
                    <a:pt x="261" y="60"/>
                  </a:lnTo>
                  <a:lnTo>
                    <a:pt x="266" y="60"/>
                  </a:lnTo>
                  <a:lnTo>
                    <a:pt x="272" y="61"/>
                  </a:lnTo>
                  <a:lnTo>
                    <a:pt x="276" y="64"/>
                  </a:lnTo>
                  <a:lnTo>
                    <a:pt x="282" y="66"/>
                  </a:lnTo>
                  <a:lnTo>
                    <a:pt x="286" y="68"/>
                  </a:lnTo>
                  <a:lnTo>
                    <a:pt x="290" y="71"/>
                  </a:lnTo>
                  <a:lnTo>
                    <a:pt x="297" y="78"/>
                  </a:lnTo>
                  <a:lnTo>
                    <a:pt x="304" y="87"/>
                  </a:lnTo>
                  <a:lnTo>
                    <a:pt x="308" y="98"/>
                  </a:lnTo>
                  <a:lnTo>
                    <a:pt x="311" y="109"/>
                  </a:lnTo>
                  <a:lnTo>
                    <a:pt x="284" y="113"/>
                  </a:lnTo>
                  <a:lnTo>
                    <a:pt x="282" y="108"/>
                  </a:lnTo>
                  <a:lnTo>
                    <a:pt x="279" y="101"/>
                  </a:lnTo>
                  <a:lnTo>
                    <a:pt x="276" y="96"/>
                  </a:lnTo>
                  <a:lnTo>
                    <a:pt x="272" y="92"/>
                  </a:lnTo>
                  <a:lnTo>
                    <a:pt x="266" y="89"/>
                  </a:lnTo>
                  <a:lnTo>
                    <a:pt x="261" y="87"/>
                  </a:lnTo>
                  <a:lnTo>
                    <a:pt x="255" y="85"/>
                  </a:lnTo>
                  <a:lnTo>
                    <a:pt x="248" y="85"/>
                  </a:lnTo>
                  <a:lnTo>
                    <a:pt x="238" y="87"/>
                  </a:lnTo>
                  <a:lnTo>
                    <a:pt x="230" y="88"/>
                  </a:lnTo>
                  <a:lnTo>
                    <a:pt x="221" y="92"/>
                  </a:lnTo>
                  <a:lnTo>
                    <a:pt x="214" y="98"/>
                  </a:lnTo>
                  <a:lnTo>
                    <a:pt x="209" y="106"/>
                  </a:lnTo>
                  <a:lnTo>
                    <a:pt x="205" y="116"/>
                  </a:lnTo>
                  <a:lnTo>
                    <a:pt x="203" y="127"/>
                  </a:lnTo>
                  <a:lnTo>
                    <a:pt x="202" y="141"/>
                  </a:lnTo>
                  <a:lnTo>
                    <a:pt x="203" y="155"/>
                  </a:lnTo>
                  <a:lnTo>
                    <a:pt x="205" y="168"/>
                  </a:lnTo>
                  <a:lnTo>
                    <a:pt x="209" y="177"/>
                  </a:lnTo>
                  <a:lnTo>
                    <a:pt x="214" y="184"/>
                  </a:lnTo>
                  <a:lnTo>
                    <a:pt x="221" y="191"/>
                  </a:lnTo>
                  <a:lnTo>
                    <a:pt x="230" y="196"/>
                  </a:lnTo>
                  <a:lnTo>
                    <a:pt x="238" y="197"/>
                  </a:lnTo>
                  <a:lnTo>
                    <a:pt x="248" y="198"/>
                  </a:lnTo>
                  <a:lnTo>
                    <a:pt x="256" y="198"/>
                  </a:lnTo>
                  <a:lnTo>
                    <a:pt x="263" y="196"/>
                  </a:lnTo>
                  <a:lnTo>
                    <a:pt x="269" y="194"/>
                  </a:lnTo>
                  <a:lnTo>
                    <a:pt x="276" y="190"/>
                  </a:lnTo>
                  <a:lnTo>
                    <a:pt x="280" y="184"/>
                  </a:lnTo>
                  <a:lnTo>
                    <a:pt x="284" y="179"/>
                  </a:lnTo>
                  <a:lnTo>
                    <a:pt x="287" y="170"/>
                  </a:lnTo>
                  <a:lnTo>
                    <a:pt x="290" y="162"/>
                  </a:lnTo>
                  <a:close/>
                  <a:moveTo>
                    <a:pt x="331" y="141"/>
                  </a:moveTo>
                  <a:lnTo>
                    <a:pt x="332" y="120"/>
                  </a:lnTo>
                  <a:lnTo>
                    <a:pt x="338" y="103"/>
                  </a:lnTo>
                  <a:lnTo>
                    <a:pt x="345" y="88"/>
                  </a:lnTo>
                  <a:lnTo>
                    <a:pt x="356" y="75"/>
                  </a:lnTo>
                  <a:lnTo>
                    <a:pt x="361" y="71"/>
                  </a:lnTo>
                  <a:lnTo>
                    <a:pt x="366" y="68"/>
                  </a:lnTo>
                  <a:lnTo>
                    <a:pt x="371" y="66"/>
                  </a:lnTo>
                  <a:lnTo>
                    <a:pt x="378" y="63"/>
                  </a:lnTo>
                  <a:lnTo>
                    <a:pt x="384" y="61"/>
                  </a:lnTo>
                  <a:lnTo>
                    <a:pt x="391" y="60"/>
                  </a:lnTo>
                  <a:lnTo>
                    <a:pt x="398" y="59"/>
                  </a:lnTo>
                  <a:lnTo>
                    <a:pt x="405" y="59"/>
                  </a:lnTo>
                  <a:lnTo>
                    <a:pt x="413" y="59"/>
                  </a:lnTo>
                  <a:lnTo>
                    <a:pt x="420" y="60"/>
                  </a:lnTo>
                  <a:lnTo>
                    <a:pt x="427" y="61"/>
                  </a:lnTo>
                  <a:lnTo>
                    <a:pt x="434" y="64"/>
                  </a:lnTo>
                  <a:lnTo>
                    <a:pt x="441" y="67"/>
                  </a:lnTo>
                  <a:lnTo>
                    <a:pt x="447" y="70"/>
                  </a:lnTo>
                  <a:lnTo>
                    <a:pt x="452" y="74"/>
                  </a:lnTo>
                  <a:lnTo>
                    <a:pt x="458" y="80"/>
                  </a:lnTo>
                  <a:lnTo>
                    <a:pt x="468" y="91"/>
                  </a:lnTo>
                  <a:lnTo>
                    <a:pt x="473" y="105"/>
                  </a:lnTo>
                  <a:lnTo>
                    <a:pt x="478" y="122"/>
                  </a:lnTo>
                  <a:lnTo>
                    <a:pt x="479" y="140"/>
                  </a:lnTo>
                  <a:lnTo>
                    <a:pt x="479" y="155"/>
                  </a:lnTo>
                  <a:lnTo>
                    <a:pt x="476" y="168"/>
                  </a:lnTo>
                  <a:lnTo>
                    <a:pt x="473" y="179"/>
                  </a:lnTo>
                  <a:lnTo>
                    <a:pt x="469" y="189"/>
                  </a:lnTo>
                  <a:lnTo>
                    <a:pt x="465" y="197"/>
                  </a:lnTo>
                  <a:lnTo>
                    <a:pt x="458" y="204"/>
                  </a:lnTo>
                  <a:lnTo>
                    <a:pt x="451" y="210"/>
                  </a:lnTo>
                  <a:lnTo>
                    <a:pt x="443" y="215"/>
                  </a:lnTo>
                  <a:lnTo>
                    <a:pt x="434" y="219"/>
                  </a:lnTo>
                  <a:lnTo>
                    <a:pt x="424" y="222"/>
                  </a:lnTo>
                  <a:lnTo>
                    <a:pt x="415" y="224"/>
                  </a:lnTo>
                  <a:lnTo>
                    <a:pt x="405" y="224"/>
                  </a:lnTo>
                  <a:lnTo>
                    <a:pt x="396" y="224"/>
                  </a:lnTo>
                  <a:lnTo>
                    <a:pt x="389" y="222"/>
                  </a:lnTo>
                  <a:lnTo>
                    <a:pt x="381" y="221"/>
                  </a:lnTo>
                  <a:lnTo>
                    <a:pt x="374" y="219"/>
                  </a:lnTo>
                  <a:lnTo>
                    <a:pt x="368" y="217"/>
                  </a:lnTo>
                  <a:lnTo>
                    <a:pt x="361" y="212"/>
                  </a:lnTo>
                  <a:lnTo>
                    <a:pt x="357" y="208"/>
                  </a:lnTo>
                  <a:lnTo>
                    <a:pt x="352" y="204"/>
                  </a:lnTo>
                  <a:lnTo>
                    <a:pt x="342" y="193"/>
                  </a:lnTo>
                  <a:lnTo>
                    <a:pt x="336" y="177"/>
                  </a:lnTo>
                  <a:lnTo>
                    <a:pt x="332" y="161"/>
                  </a:lnTo>
                  <a:lnTo>
                    <a:pt x="331" y="141"/>
                  </a:lnTo>
                  <a:close/>
                  <a:moveTo>
                    <a:pt x="357" y="141"/>
                  </a:moveTo>
                  <a:lnTo>
                    <a:pt x="359" y="155"/>
                  </a:lnTo>
                  <a:lnTo>
                    <a:pt x="361" y="166"/>
                  </a:lnTo>
                  <a:lnTo>
                    <a:pt x="366" y="176"/>
                  </a:lnTo>
                  <a:lnTo>
                    <a:pt x="371" y="184"/>
                  </a:lnTo>
                  <a:lnTo>
                    <a:pt x="378" y="191"/>
                  </a:lnTo>
                  <a:lnTo>
                    <a:pt x="387" y="196"/>
                  </a:lnTo>
                  <a:lnTo>
                    <a:pt x="395" y="197"/>
                  </a:lnTo>
                  <a:lnTo>
                    <a:pt x="405" y="198"/>
                  </a:lnTo>
                  <a:lnTo>
                    <a:pt x="415" y="197"/>
                  </a:lnTo>
                  <a:lnTo>
                    <a:pt x="424" y="196"/>
                  </a:lnTo>
                  <a:lnTo>
                    <a:pt x="431" y="191"/>
                  </a:lnTo>
                  <a:lnTo>
                    <a:pt x="438" y="184"/>
                  </a:lnTo>
                  <a:lnTo>
                    <a:pt x="445" y="176"/>
                  </a:lnTo>
                  <a:lnTo>
                    <a:pt x="450" y="166"/>
                  </a:lnTo>
                  <a:lnTo>
                    <a:pt x="451" y="155"/>
                  </a:lnTo>
                  <a:lnTo>
                    <a:pt x="452" y="141"/>
                  </a:lnTo>
                  <a:lnTo>
                    <a:pt x="451" y="129"/>
                  </a:lnTo>
                  <a:lnTo>
                    <a:pt x="450" y="117"/>
                  </a:lnTo>
                  <a:lnTo>
                    <a:pt x="445" y="108"/>
                  </a:lnTo>
                  <a:lnTo>
                    <a:pt x="438" y="99"/>
                  </a:lnTo>
                  <a:lnTo>
                    <a:pt x="431" y="92"/>
                  </a:lnTo>
                  <a:lnTo>
                    <a:pt x="424" y="88"/>
                  </a:lnTo>
                  <a:lnTo>
                    <a:pt x="415" y="87"/>
                  </a:lnTo>
                  <a:lnTo>
                    <a:pt x="405" y="85"/>
                  </a:lnTo>
                  <a:lnTo>
                    <a:pt x="395" y="87"/>
                  </a:lnTo>
                  <a:lnTo>
                    <a:pt x="387" y="88"/>
                  </a:lnTo>
                  <a:lnTo>
                    <a:pt x="378" y="92"/>
                  </a:lnTo>
                  <a:lnTo>
                    <a:pt x="371" y="99"/>
                  </a:lnTo>
                  <a:lnTo>
                    <a:pt x="366" y="106"/>
                  </a:lnTo>
                  <a:lnTo>
                    <a:pt x="361" y="116"/>
                  </a:lnTo>
                  <a:lnTo>
                    <a:pt x="359" y="129"/>
                  </a:lnTo>
                  <a:lnTo>
                    <a:pt x="357" y="141"/>
                  </a:lnTo>
                  <a:close/>
                  <a:moveTo>
                    <a:pt x="615" y="222"/>
                  </a:moveTo>
                  <a:lnTo>
                    <a:pt x="615" y="197"/>
                  </a:lnTo>
                  <a:lnTo>
                    <a:pt x="611" y="204"/>
                  </a:lnTo>
                  <a:lnTo>
                    <a:pt x="606" y="208"/>
                  </a:lnTo>
                  <a:lnTo>
                    <a:pt x="601" y="214"/>
                  </a:lnTo>
                  <a:lnTo>
                    <a:pt x="597" y="217"/>
                  </a:lnTo>
                  <a:lnTo>
                    <a:pt x="590" y="219"/>
                  </a:lnTo>
                  <a:lnTo>
                    <a:pt x="584" y="222"/>
                  </a:lnTo>
                  <a:lnTo>
                    <a:pt x="577" y="224"/>
                  </a:lnTo>
                  <a:lnTo>
                    <a:pt x="570" y="224"/>
                  </a:lnTo>
                  <a:lnTo>
                    <a:pt x="560" y="224"/>
                  </a:lnTo>
                  <a:lnTo>
                    <a:pt x="552" y="222"/>
                  </a:lnTo>
                  <a:lnTo>
                    <a:pt x="543" y="219"/>
                  </a:lnTo>
                  <a:lnTo>
                    <a:pt x="535" y="215"/>
                  </a:lnTo>
                  <a:lnTo>
                    <a:pt x="527" y="210"/>
                  </a:lnTo>
                  <a:lnTo>
                    <a:pt x="521" y="203"/>
                  </a:lnTo>
                  <a:lnTo>
                    <a:pt x="514" y="194"/>
                  </a:lnTo>
                  <a:lnTo>
                    <a:pt x="510" y="186"/>
                  </a:lnTo>
                  <a:lnTo>
                    <a:pt x="506" y="176"/>
                  </a:lnTo>
                  <a:lnTo>
                    <a:pt x="503" y="165"/>
                  </a:lnTo>
                  <a:lnTo>
                    <a:pt x="501" y="154"/>
                  </a:lnTo>
                  <a:lnTo>
                    <a:pt x="500" y="142"/>
                  </a:lnTo>
                  <a:lnTo>
                    <a:pt x="500" y="130"/>
                  </a:lnTo>
                  <a:lnTo>
                    <a:pt x="503" y="119"/>
                  </a:lnTo>
                  <a:lnTo>
                    <a:pt x="504" y="109"/>
                  </a:lnTo>
                  <a:lnTo>
                    <a:pt x="508" y="99"/>
                  </a:lnTo>
                  <a:lnTo>
                    <a:pt x="513" y="89"/>
                  </a:lnTo>
                  <a:lnTo>
                    <a:pt x="520" y="81"/>
                  </a:lnTo>
                  <a:lnTo>
                    <a:pt x="525" y="74"/>
                  </a:lnTo>
                  <a:lnTo>
                    <a:pt x="534" y="68"/>
                  </a:lnTo>
                  <a:lnTo>
                    <a:pt x="542" y="64"/>
                  </a:lnTo>
                  <a:lnTo>
                    <a:pt x="550" y="61"/>
                  </a:lnTo>
                  <a:lnTo>
                    <a:pt x="560" y="59"/>
                  </a:lnTo>
                  <a:lnTo>
                    <a:pt x="570" y="59"/>
                  </a:lnTo>
                  <a:lnTo>
                    <a:pt x="577" y="59"/>
                  </a:lnTo>
                  <a:lnTo>
                    <a:pt x="584" y="60"/>
                  </a:lnTo>
                  <a:lnTo>
                    <a:pt x="590" y="63"/>
                  </a:lnTo>
                  <a:lnTo>
                    <a:pt x="597" y="66"/>
                  </a:lnTo>
                  <a:lnTo>
                    <a:pt x="602" y="70"/>
                  </a:lnTo>
                  <a:lnTo>
                    <a:pt x="606" y="74"/>
                  </a:lnTo>
                  <a:lnTo>
                    <a:pt x="611" y="78"/>
                  </a:lnTo>
                  <a:lnTo>
                    <a:pt x="615" y="84"/>
                  </a:lnTo>
                  <a:lnTo>
                    <a:pt x="615" y="0"/>
                  </a:lnTo>
                  <a:lnTo>
                    <a:pt x="641" y="0"/>
                  </a:lnTo>
                  <a:lnTo>
                    <a:pt x="641" y="222"/>
                  </a:lnTo>
                  <a:lnTo>
                    <a:pt x="615" y="222"/>
                  </a:lnTo>
                  <a:close/>
                  <a:moveTo>
                    <a:pt x="528" y="142"/>
                  </a:moveTo>
                  <a:lnTo>
                    <a:pt x="529" y="155"/>
                  </a:lnTo>
                  <a:lnTo>
                    <a:pt x="531" y="166"/>
                  </a:lnTo>
                  <a:lnTo>
                    <a:pt x="535" y="176"/>
                  </a:lnTo>
                  <a:lnTo>
                    <a:pt x="541" y="184"/>
                  </a:lnTo>
                  <a:lnTo>
                    <a:pt x="548" y="191"/>
                  </a:lnTo>
                  <a:lnTo>
                    <a:pt x="555" y="196"/>
                  </a:lnTo>
                  <a:lnTo>
                    <a:pt x="563" y="197"/>
                  </a:lnTo>
                  <a:lnTo>
                    <a:pt x="571" y="198"/>
                  </a:lnTo>
                  <a:lnTo>
                    <a:pt x="580" y="197"/>
                  </a:lnTo>
                  <a:lnTo>
                    <a:pt x="588" y="196"/>
                  </a:lnTo>
                  <a:lnTo>
                    <a:pt x="595" y="191"/>
                  </a:lnTo>
                  <a:lnTo>
                    <a:pt x="602" y="186"/>
                  </a:lnTo>
                  <a:lnTo>
                    <a:pt x="608" y="177"/>
                  </a:lnTo>
                  <a:lnTo>
                    <a:pt x="612" y="168"/>
                  </a:lnTo>
                  <a:lnTo>
                    <a:pt x="613" y="156"/>
                  </a:lnTo>
                  <a:lnTo>
                    <a:pt x="615" y="144"/>
                  </a:lnTo>
                  <a:lnTo>
                    <a:pt x="613" y="130"/>
                  </a:lnTo>
                  <a:lnTo>
                    <a:pt x="612" y="117"/>
                  </a:lnTo>
                  <a:lnTo>
                    <a:pt x="608" y="108"/>
                  </a:lnTo>
                  <a:lnTo>
                    <a:pt x="602" y="99"/>
                  </a:lnTo>
                  <a:lnTo>
                    <a:pt x="595" y="92"/>
                  </a:lnTo>
                  <a:lnTo>
                    <a:pt x="588" y="88"/>
                  </a:lnTo>
                  <a:lnTo>
                    <a:pt x="580" y="87"/>
                  </a:lnTo>
                  <a:lnTo>
                    <a:pt x="570" y="85"/>
                  </a:lnTo>
                  <a:lnTo>
                    <a:pt x="562" y="87"/>
                  </a:lnTo>
                  <a:lnTo>
                    <a:pt x="553" y="88"/>
                  </a:lnTo>
                  <a:lnTo>
                    <a:pt x="546" y="92"/>
                  </a:lnTo>
                  <a:lnTo>
                    <a:pt x="539" y="99"/>
                  </a:lnTo>
                  <a:lnTo>
                    <a:pt x="534" y="106"/>
                  </a:lnTo>
                  <a:lnTo>
                    <a:pt x="531" y="116"/>
                  </a:lnTo>
                  <a:lnTo>
                    <a:pt x="528" y="129"/>
                  </a:lnTo>
                  <a:lnTo>
                    <a:pt x="528" y="142"/>
                  </a:lnTo>
                  <a:close/>
                  <a:moveTo>
                    <a:pt x="797" y="172"/>
                  </a:moveTo>
                  <a:lnTo>
                    <a:pt x="822" y="177"/>
                  </a:lnTo>
                  <a:lnTo>
                    <a:pt x="818" y="187"/>
                  </a:lnTo>
                  <a:lnTo>
                    <a:pt x="812" y="197"/>
                  </a:lnTo>
                  <a:lnTo>
                    <a:pt x="805" y="205"/>
                  </a:lnTo>
                  <a:lnTo>
                    <a:pt x="797" y="212"/>
                  </a:lnTo>
                  <a:lnTo>
                    <a:pt x="793" y="215"/>
                  </a:lnTo>
                  <a:lnTo>
                    <a:pt x="787" y="218"/>
                  </a:lnTo>
                  <a:lnTo>
                    <a:pt x="781" y="219"/>
                  </a:lnTo>
                  <a:lnTo>
                    <a:pt x="776" y="221"/>
                  </a:lnTo>
                  <a:lnTo>
                    <a:pt x="770" y="222"/>
                  </a:lnTo>
                  <a:lnTo>
                    <a:pt x="765" y="224"/>
                  </a:lnTo>
                  <a:lnTo>
                    <a:pt x="758" y="224"/>
                  </a:lnTo>
                  <a:lnTo>
                    <a:pt x="751" y="224"/>
                  </a:lnTo>
                  <a:lnTo>
                    <a:pt x="742" y="224"/>
                  </a:lnTo>
                  <a:lnTo>
                    <a:pt x="734" y="222"/>
                  </a:lnTo>
                  <a:lnTo>
                    <a:pt x="725" y="221"/>
                  </a:lnTo>
                  <a:lnTo>
                    <a:pt x="718" y="219"/>
                  </a:lnTo>
                  <a:lnTo>
                    <a:pt x="711" y="217"/>
                  </a:lnTo>
                  <a:lnTo>
                    <a:pt x="704" y="212"/>
                  </a:lnTo>
                  <a:lnTo>
                    <a:pt x="699" y="208"/>
                  </a:lnTo>
                  <a:lnTo>
                    <a:pt x="693" y="204"/>
                  </a:lnTo>
                  <a:lnTo>
                    <a:pt x="683" y="193"/>
                  </a:lnTo>
                  <a:lnTo>
                    <a:pt x="678" y="177"/>
                  </a:lnTo>
                  <a:lnTo>
                    <a:pt x="674" y="161"/>
                  </a:lnTo>
                  <a:lnTo>
                    <a:pt x="672" y="142"/>
                  </a:lnTo>
                  <a:lnTo>
                    <a:pt x="674" y="124"/>
                  </a:lnTo>
                  <a:lnTo>
                    <a:pt x="678" y="108"/>
                  </a:lnTo>
                  <a:lnTo>
                    <a:pt x="685" y="92"/>
                  </a:lnTo>
                  <a:lnTo>
                    <a:pt x="695" y="81"/>
                  </a:lnTo>
                  <a:lnTo>
                    <a:pt x="700" y="75"/>
                  </a:lnTo>
                  <a:lnTo>
                    <a:pt x="706" y="71"/>
                  </a:lnTo>
                  <a:lnTo>
                    <a:pt x="713" y="67"/>
                  </a:lnTo>
                  <a:lnTo>
                    <a:pt x="718" y="64"/>
                  </a:lnTo>
                  <a:lnTo>
                    <a:pt x="725" y="61"/>
                  </a:lnTo>
                  <a:lnTo>
                    <a:pt x="734" y="60"/>
                  </a:lnTo>
                  <a:lnTo>
                    <a:pt x="741" y="59"/>
                  </a:lnTo>
                  <a:lnTo>
                    <a:pt x="749" y="59"/>
                  </a:lnTo>
                  <a:lnTo>
                    <a:pt x="758" y="59"/>
                  </a:lnTo>
                  <a:lnTo>
                    <a:pt x="765" y="60"/>
                  </a:lnTo>
                  <a:lnTo>
                    <a:pt x="772" y="61"/>
                  </a:lnTo>
                  <a:lnTo>
                    <a:pt x="779" y="64"/>
                  </a:lnTo>
                  <a:lnTo>
                    <a:pt x="786" y="67"/>
                  </a:lnTo>
                  <a:lnTo>
                    <a:pt x="791" y="70"/>
                  </a:lnTo>
                  <a:lnTo>
                    <a:pt x="797" y="74"/>
                  </a:lnTo>
                  <a:lnTo>
                    <a:pt x="802" y="80"/>
                  </a:lnTo>
                  <a:lnTo>
                    <a:pt x="812" y="91"/>
                  </a:lnTo>
                  <a:lnTo>
                    <a:pt x="818" y="106"/>
                  </a:lnTo>
                  <a:lnTo>
                    <a:pt x="822" y="123"/>
                  </a:lnTo>
                  <a:lnTo>
                    <a:pt x="823" y="141"/>
                  </a:lnTo>
                  <a:lnTo>
                    <a:pt x="823" y="142"/>
                  </a:lnTo>
                  <a:lnTo>
                    <a:pt x="823" y="144"/>
                  </a:lnTo>
                  <a:lnTo>
                    <a:pt x="823" y="147"/>
                  </a:lnTo>
                  <a:lnTo>
                    <a:pt x="823" y="148"/>
                  </a:lnTo>
                  <a:lnTo>
                    <a:pt x="700" y="148"/>
                  </a:lnTo>
                  <a:lnTo>
                    <a:pt x="702" y="159"/>
                  </a:lnTo>
                  <a:lnTo>
                    <a:pt x="704" y="169"/>
                  </a:lnTo>
                  <a:lnTo>
                    <a:pt x="709" y="179"/>
                  </a:lnTo>
                  <a:lnTo>
                    <a:pt x="716" y="186"/>
                  </a:lnTo>
                  <a:lnTo>
                    <a:pt x="723" y="191"/>
                  </a:lnTo>
                  <a:lnTo>
                    <a:pt x="731" y="196"/>
                  </a:lnTo>
                  <a:lnTo>
                    <a:pt x="741" y="197"/>
                  </a:lnTo>
                  <a:lnTo>
                    <a:pt x="751" y="198"/>
                  </a:lnTo>
                  <a:lnTo>
                    <a:pt x="759" y="198"/>
                  </a:lnTo>
                  <a:lnTo>
                    <a:pt x="766" y="197"/>
                  </a:lnTo>
                  <a:lnTo>
                    <a:pt x="772" y="196"/>
                  </a:lnTo>
                  <a:lnTo>
                    <a:pt x="779" y="193"/>
                  </a:lnTo>
                  <a:lnTo>
                    <a:pt x="784" y="189"/>
                  </a:lnTo>
                  <a:lnTo>
                    <a:pt x="788" y="184"/>
                  </a:lnTo>
                  <a:lnTo>
                    <a:pt x="793" y="179"/>
                  </a:lnTo>
                  <a:lnTo>
                    <a:pt x="797" y="172"/>
                  </a:lnTo>
                  <a:close/>
                  <a:moveTo>
                    <a:pt x="700" y="122"/>
                  </a:moveTo>
                  <a:lnTo>
                    <a:pt x="797" y="122"/>
                  </a:lnTo>
                  <a:lnTo>
                    <a:pt x="795" y="113"/>
                  </a:lnTo>
                  <a:lnTo>
                    <a:pt x="793" y="108"/>
                  </a:lnTo>
                  <a:lnTo>
                    <a:pt x="790" y="102"/>
                  </a:lnTo>
                  <a:lnTo>
                    <a:pt x="786" y="98"/>
                  </a:lnTo>
                  <a:lnTo>
                    <a:pt x="777" y="92"/>
                  </a:lnTo>
                  <a:lnTo>
                    <a:pt x="769" y="88"/>
                  </a:lnTo>
                  <a:lnTo>
                    <a:pt x="759" y="87"/>
                  </a:lnTo>
                  <a:lnTo>
                    <a:pt x="749" y="85"/>
                  </a:lnTo>
                  <a:lnTo>
                    <a:pt x="739" y="85"/>
                  </a:lnTo>
                  <a:lnTo>
                    <a:pt x="730" y="88"/>
                  </a:lnTo>
                  <a:lnTo>
                    <a:pt x="721" y="91"/>
                  </a:lnTo>
                  <a:lnTo>
                    <a:pt x="714" y="95"/>
                  </a:lnTo>
                  <a:lnTo>
                    <a:pt x="709" y="101"/>
                  </a:lnTo>
                  <a:lnTo>
                    <a:pt x="704" y="106"/>
                  </a:lnTo>
                  <a:lnTo>
                    <a:pt x="702" y="113"/>
                  </a:lnTo>
                  <a:lnTo>
                    <a:pt x="700" y="122"/>
                  </a:lnTo>
                  <a:close/>
                  <a:moveTo>
                    <a:pt x="857" y="222"/>
                  </a:moveTo>
                  <a:lnTo>
                    <a:pt x="857" y="60"/>
                  </a:lnTo>
                  <a:lnTo>
                    <a:pt x="879" y="60"/>
                  </a:lnTo>
                  <a:lnTo>
                    <a:pt x="879" y="85"/>
                  </a:lnTo>
                  <a:lnTo>
                    <a:pt x="884" y="78"/>
                  </a:lnTo>
                  <a:lnTo>
                    <a:pt x="889" y="71"/>
                  </a:lnTo>
                  <a:lnTo>
                    <a:pt x="893" y="67"/>
                  </a:lnTo>
                  <a:lnTo>
                    <a:pt x="898" y="63"/>
                  </a:lnTo>
                  <a:lnTo>
                    <a:pt x="902" y="61"/>
                  </a:lnTo>
                  <a:lnTo>
                    <a:pt x="906" y="60"/>
                  </a:lnTo>
                  <a:lnTo>
                    <a:pt x="910" y="59"/>
                  </a:lnTo>
                  <a:lnTo>
                    <a:pt x="916" y="59"/>
                  </a:lnTo>
                  <a:lnTo>
                    <a:pt x="923" y="59"/>
                  </a:lnTo>
                  <a:lnTo>
                    <a:pt x="930" y="60"/>
                  </a:lnTo>
                  <a:lnTo>
                    <a:pt x="938" y="63"/>
                  </a:lnTo>
                  <a:lnTo>
                    <a:pt x="945" y="66"/>
                  </a:lnTo>
                  <a:lnTo>
                    <a:pt x="935" y="91"/>
                  </a:lnTo>
                  <a:lnTo>
                    <a:pt x="930" y="88"/>
                  </a:lnTo>
                  <a:lnTo>
                    <a:pt x="926" y="87"/>
                  </a:lnTo>
                  <a:lnTo>
                    <a:pt x="920" y="85"/>
                  </a:lnTo>
                  <a:lnTo>
                    <a:pt x="914" y="85"/>
                  </a:lnTo>
                  <a:lnTo>
                    <a:pt x="910" y="85"/>
                  </a:lnTo>
                  <a:lnTo>
                    <a:pt x="906" y="87"/>
                  </a:lnTo>
                  <a:lnTo>
                    <a:pt x="902" y="88"/>
                  </a:lnTo>
                  <a:lnTo>
                    <a:pt x="899" y="91"/>
                  </a:lnTo>
                  <a:lnTo>
                    <a:pt x="895" y="94"/>
                  </a:lnTo>
                  <a:lnTo>
                    <a:pt x="892" y="96"/>
                  </a:lnTo>
                  <a:lnTo>
                    <a:pt x="891" y="101"/>
                  </a:lnTo>
                  <a:lnTo>
                    <a:pt x="888" y="105"/>
                  </a:lnTo>
                  <a:lnTo>
                    <a:pt x="886" y="112"/>
                  </a:lnTo>
                  <a:lnTo>
                    <a:pt x="885" y="120"/>
                  </a:lnTo>
                  <a:lnTo>
                    <a:pt x="884" y="129"/>
                  </a:lnTo>
                  <a:lnTo>
                    <a:pt x="884" y="137"/>
                  </a:lnTo>
                  <a:lnTo>
                    <a:pt x="884" y="222"/>
                  </a:lnTo>
                  <a:lnTo>
                    <a:pt x="857"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59" name="Freeform 31"/>
            <p:cNvSpPr>
              <a:spLocks/>
            </p:cNvSpPr>
            <p:nvPr/>
          </p:nvSpPr>
          <p:spPr bwMode="auto">
            <a:xfrm>
              <a:off x="1081" y="883"/>
              <a:ext cx="374" cy="9"/>
            </a:xfrm>
            <a:custGeom>
              <a:avLst/>
              <a:gdLst>
                <a:gd name="T0" fmla="*/ 1122 w 1122"/>
                <a:gd name="T1" fmla="*/ 12 h 25"/>
                <a:gd name="T2" fmla="*/ 1109 w 1122"/>
                <a:gd name="T3" fmla="*/ 0 h 25"/>
                <a:gd name="T4" fmla="*/ 0 w 1122"/>
                <a:gd name="T5" fmla="*/ 0 h 25"/>
                <a:gd name="T6" fmla="*/ 0 w 1122"/>
                <a:gd name="T7" fmla="*/ 25 h 25"/>
                <a:gd name="T8" fmla="*/ 1109 w 1122"/>
                <a:gd name="T9" fmla="*/ 25 h 25"/>
                <a:gd name="T10" fmla="*/ 1097 w 1122"/>
                <a:gd name="T11" fmla="*/ 12 h 25"/>
                <a:gd name="T12" fmla="*/ 1122 w 1122"/>
                <a:gd name="T13" fmla="*/ 12 h 25"/>
                <a:gd name="T14" fmla="*/ 1122 w 1122"/>
                <a:gd name="T15" fmla="*/ 0 h 25"/>
                <a:gd name="T16" fmla="*/ 1109 w 1122"/>
                <a:gd name="T17" fmla="*/ 0 h 25"/>
                <a:gd name="T18" fmla="*/ 1122 w 1122"/>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2" h="25">
                  <a:moveTo>
                    <a:pt x="1122" y="12"/>
                  </a:moveTo>
                  <a:lnTo>
                    <a:pt x="1109" y="0"/>
                  </a:lnTo>
                  <a:lnTo>
                    <a:pt x="0" y="0"/>
                  </a:lnTo>
                  <a:lnTo>
                    <a:pt x="0" y="25"/>
                  </a:lnTo>
                  <a:lnTo>
                    <a:pt x="1109" y="25"/>
                  </a:lnTo>
                  <a:lnTo>
                    <a:pt x="1097" y="12"/>
                  </a:lnTo>
                  <a:lnTo>
                    <a:pt x="1122" y="12"/>
                  </a:lnTo>
                  <a:lnTo>
                    <a:pt x="1122" y="0"/>
                  </a:lnTo>
                  <a:lnTo>
                    <a:pt x="1109" y="0"/>
                  </a:lnTo>
                  <a:lnTo>
                    <a:pt x="1122"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0" name="Freeform 32"/>
            <p:cNvSpPr>
              <a:spLocks/>
            </p:cNvSpPr>
            <p:nvPr/>
          </p:nvSpPr>
          <p:spPr bwMode="auto">
            <a:xfrm>
              <a:off x="1447" y="887"/>
              <a:ext cx="8" cy="316"/>
            </a:xfrm>
            <a:custGeom>
              <a:avLst/>
              <a:gdLst>
                <a:gd name="T0" fmla="*/ 12 w 25"/>
                <a:gd name="T1" fmla="*/ 946 h 946"/>
                <a:gd name="T2" fmla="*/ 25 w 25"/>
                <a:gd name="T3" fmla="*/ 934 h 946"/>
                <a:gd name="T4" fmla="*/ 25 w 25"/>
                <a:gd name="T5" fmla="*/ 0 h 946"/>
                <a:gd name="T6" fmla="*/ 0 w 25"/>
                <a:gd name="T7" fmla="*/ 0 h 946"/>
                <a:gd name="T8" fmla="*/ 0 w 25"/>
                <a:gd name="T9" fmla="*/ 934 h 946"/>
                <a:gd name="T10" fmla="*/ 12 w 25"/>
                <a:gd name="T11" fmla="*/ 921 h 946"/>
                <a:gd name="T12" fmla="*/ 12 w 25"/>
                <a:gd name="T13" fmla="*/ 946 h 946"/>
                <a:gd name="T14" fmla="*/ 25 w 25"/>
                <a:gd name="T15" fmla="*/ 946 h 946"/>
                <a:gd name="T16" fmla="*/ 25 w 25"/>
                <a:gd name="T17" fmla="*/ 934 h 946"/>
                <a:gd name="T18" fmla="*/ 12 w 25"/>
                <a:gd name="T19" fmla="*/ 94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2" y="946"/>
                  </a:moveTo>
                  <a:lnTo>
                    <a:pt x="25" y="934"/>
                  </a:lnTo>
                  <a:lnTo>
                    <a:pt x="25" y="0"/>
                  </a:lnTo>
                  <a:lnTo>
                    <a:pt x="0" y="0"/>
                  </a:lnTo>
                  <a:lnTo>
                    <a:pt x="0" y="934"/>
                  </a:lnTo>
                  <a:lnTo>
                    <a:pt x="12" y="921"/>
                  </a:lnTo>
                  <a:lnTo>
                    <a:pt x="12" y="946"/>
                  </a:lnTo>
                  <a:lnTo>
                    <a:pt x="25" y="946"/>
                  </a:lnTo>
                  <a:lnTo>
                    <a:pt x="25" y="934"/>
                  </a:lnTo>
                  <a:lnTo>
                    <a:pt x="12" y="9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1" name="Freeform 33"/>
            <p:cNvSpPr>
              <a:spLocks/>
            </p:cNvSpPr>
            <p:nvPr/>
          </p:nvSpPr>
          <p:spPr bwMode="auto">
            <a:xfrm>
              <a:off x="1077" y="1194"/>
              <a:ext cx="374" cy="9"/>
            </a:xfrm>
            <a:custGeom>
              <a:avLst/>
              <a:gdLst>
                <a:gd name="T0" fmla="*/ 0 w 1121"/>
                <a:gd name="T1" fmla="*/ 13 h 25"/>
                <a:gd name="T2" fmla="*/ 12 w 1121"/>
                <a:gd name="T3" fmla="*/ 25 h 25"/>
                <a:gd name="T4" fmla="*/ 1121 w 1121"/>
                <a:gd name="T5" fmla="*/ 25 h 25"/>
                <a:gd name="T6" fmla="*/ 1121 w 1121"/>
                <a:gd name="T7" fmla="*/ 0 h 25"/>
                <a:gd name="T8" fmla="*/ 12 w 1121"/>
                <a:gd name="T9" fmla="*/ 0 h 25"/>
                <a:gd name="T10" fmla="*/ 25 w 1121"/>
                <a:gd name="T11" fmla="*/ 13 h 25"/>
                <a:gd name="T12" fmla="*/ 0 w 1121"/>
                <a:gd name="T13" fmla="*/ 13 h 25"/>
                <a:gd name="T14" fmla="*/ 0 w 1121"/>
                <a:gd name="T15" fmla="*/ 25 h 25"/>
                <a:gd name="T16" fmla="*/ 12 w 1121"/>
                <a:gd name="T17" fmla="*/ 25 h 25"/>
                <a:gd name="T18" fmla="*/ 0 w 1121"/>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1" h="25">
                  <a:moveTo>
                    <a:pt x="0" y="13"/>
                  </a:moveTo>
                  <a:lnTo>
                    <a:pt x="12" y="25"/>
                  </a:lnTo>
                  <a:lnTo>
                    <a:pt x="1121" y="25"/>
                  </a:lnTo>
                  <a:lnTo>
                    <a:pt x="1121" y="0"/>
                  </a:lnTo>
                  <a:lnTo>
                    <a:pt x="12" y="0"/>
                  </a:lnTo>
                  <a:lnTo>
                    <a:pt x="25" y="13"/>
                  </a:lnTo>
                  <a:lnTo>
                    <a:pt x="0" y="13"/>
                  </a:lnTo>
                  <a:lnTo>
                    <a:pt x="0" y="25"/>
                  </a:lnTo>
                  <a:lnTo>
                    <a:pt x="12"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2" name="Freeform 34"/>
            <p:cNvSpPr>
              <a:spLocks/>
            </p:cNvSpPr>
            <p:nvPr/>
          </p:nvSpPr>
          <p:spPr bwMode="auto">
            <a:xfrm>
              <a:off x="1077" y="883"/>
              <a:ext cx="9" cy="316"/>
            </a:xfrm>
            <a:custGeom>
              <a:avLst/>
              <a:gdLst>
                <a:gd name="T0" fmla="*/ 12 w 25"/>
                <a:gd name="T1" fmla="*/ 0 h 946"/>
                <a:gd name="T2" fmla="*/ 0 w 25"/>
                <a:gd name="T3" fmla="*/ 12 h 946"/>
                <a:gd name="T4" fmla="*/ 0 w 25"/>
                <a:gd name="T5" fmla="*/ 946 h 946"/>
                <a:gd name="T6" fmla="*/ 25 w 25"/>
                <a:gd name="T7" fmla="*/ 946 h 946"/>
                <a:gd name="T8" fmla="*/ 25 w 25"/>
                <a:gd name="T9" fmla="*/ 12 h 946"/>
                <a:gd name="T10" fmla="*/ 12 w 25"/>
                <a:gd name="T11" fmla="*/ 25 h 946"/>
                <a:gd name="T12" fmla="*/ 12 w 25"/>
                <a:gd name="T13" fmla="*/ 0 h 946"/>
                <a:gd name="T14" fmla="*/ 0 w 25"/>
                <a:gd name="T15" fmla="*/ 0 h 946"/>
                <a:gd name="T16" fmla="*/ 0 w 25"/>
                <a:gd name="T17" fmla="*/ 12 h 946"/>
                <a:gd name="T18" fmla="*/ 12 w 25"/>
                <a:gd name="T1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2" y="0"/>
                  </a:moveTo>
                  <a:lnTo>
                    <a:pt x="0" y="12"/>
                  </a:lnTo>
                  <a:lnTo>
                    <a:pt x="0" y="946"/>
                  </a:lnTo>
                  <a:lnTo>
                    <a:pt x="25" y="946"/>
                  </a:lnTo>
                  <a:lnTo>
                    <a:pt x="25" y="12"/>
                  </a:lnTo>
                  <a:lnTo>
                    <a:pt x="12" y="25"/>
                  </a:lnTo>
                  <a:lnTo>
                    <a:pt x="12" y="0"/>
                  </a:lnTo>
                  <a:lnTo>
                    <a:pt x="0" y="0"/>
                  </a:lnTo>
                  <a:lnTo>
                    <a:pt x="0" y="12"/>
                  </a:lnTo>
                  <a:lnTo>
                    <a:pt x="1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3" name="Freeform 35"/>
            <p:cNvSpPr>
              <a:spLocks/>
            </p:cNvSpPr>
            <p:nvPr/>
          </p:nvSpPr>
          <p:spPr bwMode="auto">
            <a:xfrm>
              <a:off x="1860" y="883"/>
              <a:ext cx="451" cy="9"/>
            </a:xfrm>
            <a:custGeom>
              <a:avLst/>
              <a:gdLst>
                <a:gd name="T0" fmla="*/ 1354 w 1354"/>
                <a:gd name="T1" fmla="*/ 12 h 25"/>
                <a:gd name="T2" fmla="*/ 1341 w 1354"/>
                <a:gd name="T3" fmla="*/ 0 h 25"/>
                <a:gd name="T4" fmla="*/ 0 w 1354"/>
                <a:gd name="T5" fmla="*/ 0 h 25"/>
                <a:gd name="T6" fmla="*/ 0 w 1354"/>
                <a:gd name="T7" fmla="*/ 25 h 25"/>
                <a:gd name="T8" fmla="*/ 1341 w 1354"/>
                <a:gd name="T9" fmla="*/ 25 h 25"/>
                <a:gd name="T10" fmla="*/ 1328 w 1354"/>
                <a:gd name="T11" fmla="*/ 12 h 25"/>
                <a:gd name="T12" fmla="*/ 1354 w 1354"/>
                <a:gd name="T13" fmla="*/ 12 h 25"/>
                <a:gd name="T14" fmla="*/ 1354 w 1354"/>
                <a:gd name="T15" fmla="*/ 0 h 25"/>
                <a:gd name="T16" fmla="*/ 1341 w 1354"/>
                <a:gd name="T17" fmla="*/ 0 h 25"/>
                <a:gd name="T18" fmla="*/ 1354 w 1354"/>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4" h="25">
                  <a:moveTo>
                    <a:pt x="1354" y="12"/>
                  </a:moveTo>
                  <a:lnTo>
                    <a:pt x="1341" y="0"/>
                  </a:lnTo>
                  <a:lnTo>
                    <a:pt x="0" y="0"/>
                  </a:lnTo>
                  <a:lnTo>
                    <a:pt x="0" y="25"/>
                  </a:lnTo>
                  <a:lnTo>
                    <a:pt x="1341" y="25"/>
                  </a:lnTo>
                  <a:lnTo>
                    <a:pt x="1328" y="12"/>
                  </a:lnTo>
                  <a:lnTo>
                    <a:pt x="1354" y="12"/>
                  </a:lnTo>
                  <a:lnTo>
                    <a:pt x="1354" y="0"/>
                  </a:lnTo>
                  <a:lnTo>
                    <a:pt x="1341" y="0"/>
                  </a:lnTo>
                  <a:lnTo>
                    <a:pt x="135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4" name="Freeform 36"/>
            <p:cNvSpPr>
              <a:spLocks/>
            </p:cNvSpPr>
            <p:nvPr/>
          </p:nvSpPr>
          <p:spPr bwMode="auto">
            <a:xfrm>
              <a:off x="2302" y="887"/>
              <a:ext cx="9" cy="316"/>
            </a:xfrm>
            <a:custGeom>
              <a:avLst/>
              <a:gdLst>
                <a:gd name="T0" fmla="*/ 13 w 26"/>
                <a:gd name="T1" fmla="*/ 946 h 946"/>
                <a:gd name="T2" fmla="*/ 26 w 26"/>
                <a:gd name="T3" fmla="*/ 934 h 946"/>
                <a:gd name="T4" fmla="*/ 26 w 26"/>
                <a:gd name="T5" fmla="*/ 0 h 946"/>
                <a:gd name="T6" fmla="*/ 0 w 26"/>
                <a:gd name="T7" fmla="*/ 0 h 946"/>
                <a:gd name="T8" fmla="*/ 0 w 26"/>
                <a:gd name="T9" fmla="*/ 934 h 946"/>
                <a:gd name="T10" fmla="*/ 13 w 26"/>
                <a:gd name="T11" fmla="*/ 921 h 946"/>
                <a:gd name="T12" fmla="*/ 13 w 26"/>
                <a:gd name="T13" fmla="*/ 946 h 946"/>
                <a:gd name="T14" fmla="*/ 26 w 26"/>
                <a:gd name="T15" fmla="*/ 946 h 946"/>
                <a:gd name="T16" fmla="*/ 26 w 26"/>
                <a:gd name="T17" fmla="*/ 934 h 946"/>
                <a:gd name="T18" fmla="*/ 13 w 26"/>
                <a:gd name="T19" fmla="*/ 94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46">
                  <a:moveTo>
                    <a:pt x="13" y="946"/>
                  </a:moveTo>
                  <a:lnTo>
                    <a:pt x="26" y="934"/>
                  </a:lnTo>
                  <a:lnTo>
                    <a:pt x="26" y="0"/>
                  </a:lnTo>
                  <a:lnTo>
                    <a:pt x="0" y="0"/>
                  </a:lnTo>
                  <a:lnTo>
                    <a:pt x="0" y="934"/>
                  </a:lnTo>
                  <a:lnTo>
                    <a:pt x="13" y="921"/>
                  </a:lnTo>
                  <a:lnTo>
                    <a:pt x="13" y="946"/>
                  </a:lnTo>
                  <a:lnTo>
                    <a:pt x="26" y="946"/>
                  </a:lnTo>
                  <a:lnTo>
                    <a:pt x="26" y="934"/>
                  </a:lnTo>
                  <a:lnTo>
                    <a:pt x="13" y="9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5" name="Freeform 37"/>
            <p:cNvSpPr>
              <a:spLocks/>
            </p:cNvSpPr>
            <p:nvPr/>
          </p:nvSpPr>
          <p:spPr bwMode="auto">
            <a:xfrm>
              <a:off x="1855" y="1194"/>
              <a:ext cx="452" cy="9"/>
            </a:xfrm>
            <a:custGeom>
              <a:avLst/>
              <a:gdLst>
                <a:gd name="T0" fmla="*/ 0 w 1354"/>
                <a:gd name="T1" fmla="*/ 13 h 25"/>
                <a:gd name="T2" fmla="*/ 13 w 1354"/>
                <a:gd name="T3" fmla="*/ 25 h 25"/>
                <a:gd name="T4" fmla="*/ 1354 w 1354"/>
                <a:gd name="T5" fmla="*/ 25 h 25"/>
                <a:gd name="T6" fmla="*/ 1354 w 1354"/>
                <a:gd name="T7" fmla="*/ 0 h 25"/>
                <a:gd name="T8" fmla="*/ 13 w 1354"/>
                <a:gd name="T9" fmla="*/ 0 h 25"/>
                <a:gd name="T10" fmla="*/ 25 w 1354"/>
                <a:gd name="T11" fmla="*/ 13 h 25"/>
                <a:gd name="T12" fmla="*/ 0 w 1354"/>
                <a:gd name="T13" fmla="*/ 13 h 25"/>
                <a:gd name="T14" fmla="*/ 0 w 1354"/>
                <a:gd name="T15" fmla="*/ 25 h 25"/>
                <a:gd name="T16" fmla="*/ 13 w 1354"/>
                <a:gd name="T17" fmla="*/ 25 h 25"/>
                <a:gd name="T18" fmla="*/ 0 w 1354"/>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4" h="25">
                  <a:moveTo>
                    <a:pt x="0" y="13"/>
                  </a:moveTo>
                  <a:lnTo>
                    <a:pt x="13" y="25"/>
                  </a:lnTo>
                  <a:lnTo>
                    <a:pt x="1354" y="25"/>
                  </a:lnTo>
                  <a:lnTo>
                    <a:pt x="1354" y="0"/>
                  </a:lnTo>
                  <a:lnTo>
                    <a:pt x="13" y="0"/>
                  </a:lnTo>
                  <a:lnTo>
                    <a:pt x="25" y="13"/>
                  </a:lnTo>
                  <a:lnTo>
                    <a:pt x="0" y="13"/>
                  </a:lnTo>
                  <a:lnTo>
                    <a:pt x="0" y="25"/>
                  </a:lnTo>
                  <a:lnTo>
                    <a:pt x="13"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6" name="Freeform 38"/>
            <p:cNvSpPr>
              <a:spLocks/>
            </p:cNvSpPr>
            <p:nvPr/>
          </p:nvSpPr>
          <p:spPr bwMode="auto">
            <a:xfrm>
              <a:off x="1855" y="883"/>
              <a:ext cx="9" cy="316"/>
            </a:xfrm>
            <a:custGeom>
              <a:avLst/>
              <a:gdLst>
                <a:gd name="T0" fmla="*/ 13 w 25"/>
                <a:gd name="T1" fmla="*/ 0 h 946"/>
                <a:gd name="T2" fmla="*/ 0 w 25"/>
                <a:gd name="T3" fmla="*/ 12 h 946"/>
                <a:gd name="T4" fmla="*/ 0 w 25"/>
                <a:gd name="T5" fmla="*/ 946 h 946"/>
                <a:gd name="T6" fmla="*/ 25 w 25"/>
                <a:gd name="T7" fmla="*/ 946 h 946"/>
                <a:gd name="T8" fmla="*/ 25 w 25"/>
                <a:gd name="T9" fmla="*/ 12 h 946"/>
                <a:gd name="T10" fmla="*/ 13 w 25"/>
                <a:gd name="T11" fmla="*/ 25 h 946"/>
                <a:gd name="T12" fmla="*/ 13 w 25"/>
                <a:gd name="T13" fmla="*/ 0 h 946"/>
                <a:gd name="T14" fmla="*/ 0 w 25"/>
                <a:gd name="T15" fmla="*/ 0 h 946"/>
                <a:gd name="T16" fmla="*/ 0 w 25"/>
                <a:gd name="T17" fmla="*/ 12 h 946"/>
                <a:gd name="T18" fmla="*/ 13 w 25"/>
                <a:gd name="T1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3" y="0"/>
                  </a:moveTo>
                  <a:lnTo>
                    <a:pt x="0" y="12"/>
                  </a:lnTo>
                  <a:lnTo>
                    <a:pt x="0" y="946"/>
                  </a:lnTo>
                  <a:lnTo>
                    <a:pt x="25" y="946"/>
                  </a:lnTo>
                  <a:lnTo>
                    <a:pt x="25" y="12"/>
                  </a:lnTo>
                  <a:lnTo>
                    <a:pt x="13" y="25"/>
                  </a:lnTo>
                  <a:lnTo>
                    <a:pt x="13" y="0"/>
                  </a:lnTo>
                  <a:lnTo>
                    <a:pt x="0" y="0"/>
                  </a:lnTo>
                  <a:lnTo>
                    <a:pt x="0" y="12"/>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7" name="Freeform 39"/>
            <p:cNvSpPr>
              <a:spLocks/>
            </p:cNvSpPr>
            <p:nvPr/>
          </p:nvSpPr>
          <p:spPr bwMode="auto">
            <a:xfrm>
              <a:off x="2608" y="883"/>
              <a:ext cx="588" cy="9"/>
            </a:xfrm>
            <a:custGeom>
              <a:avLst/>
              <a:gdLst>
                <a:gd name="T0" fmla="*/ 1762 w 1762"/>
                <a:gd name="T1" fmla="*/ 12 h 25"/>
                <a:gd name="T2" fmla="*/ 1750 w 1762"/>
                <a:gd name="T3" fmla="*/ 0 h 25"/>
                <a:gd name="T4" fmla="*/ 0 w 1762"/>
                <a:gd name="T5" fmla="*/ 0 h 25"/>
                <a:gd name="T6" fmla="*/ 0 w 1762"/>
                <a:gd name="T7" fmla="*/ 25 h 25"/>
                <a:gd name="T8" fmla="*/ 1750 w 1762"/>
                <a:gd name="T9" fmla="*/ 25 h 25"/>
                <a:gd name="T10" fmla="*/ 1737 w 1762"/>
                <a:gd name="T11" fmla="*/ 12 h 25"/>
                <a:gd name="T12" fmla="*/ 1762 w 1762"/>
                <a:gd name="T13" fmla="*/ 12 h 25"/>
                <a:gd name="T14" fmla="*/ 1762 w 1762"/>
                <a:gd name="T15" fmla="*/ 0 h 25"/>
                <a:gd name="T16" fmla="*/ 1750 w 1762"/>
                <a:gd name="T17" fmla="*/ 0 h 25"/>
                <a:gd name="T18" fmla="*/ 1762 w 1762"/>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2" h="25">
                  <a:moveTo>
                    <a:pt x="1762" y="12"/>
                  </a:moveTo>
                  <a:lnTo>
                    <a:pt x="1750" y="0"/>
                  </a:lnTo>
                  <a:lnTo>
                    <a:pt x="0" y="0"/>
                  </a:lnTo>
                  <a:lnTo>
                    <a:pt x="0" y="25"/>
                  </a:lnTo>
                  <a:lnTo>
                    <a:pt x="1750" y="25"/>
                  </a:lnTo>
                  <a:lnTo>
                    <a:pt x="1737" y="12"/>
                  </a:lnTo>
                  <a:lnTo>
                    <a:pt x="1762" y="12"/>
                  </a:lnTo>
                  <a:lnTo>
                    <a:pt x="1762" y="0"/>
                  </a:lnTo>
                  <a:lnTo>
                    <a:pt x="1750" y="0"/>
                  </a:lnTo>
                  <a:lnTo>
                    <a:pt x="1762"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8" name="Freeform 40"/>
            <p:cNvSpPr>
              <a:spLocks/>
            </p:cNvSpPr>
            <p:nvPr/>
          </p:nvSpPr>
          <p:spPr bwMode="auto">
            <a:xfrm>
              <a:off x="3187" y="887"/>
              <a:ext cx="9" cy="316"/>
            </a:xfrm>
            <a:custGeom>
              <a:avLst/>
              <a:gdLst>
                <a:gd name="T0" fmla="*/ 13 w 25"/>
                <a:gd name="T1" fmla="*/ 946 h 946"/>
                <a:gd name="T2" fmla="*/ 25 w 25"/>
                <a:gd name="T3" fmla="*/ 934 h 946"/>
                <a:gd name="T4" fmla="*/ 25 w 25"/>
                <a:gd name="T5" fmla="*/ 0 h 946"/>
                <a:gd name="T6" fmla="*/ 0 w 25"/>
                <a:gd name="T7" fmla="*/ 0 h 946"/>
                <a:gd name="T8" fmla="*/ 0 w 25"/>
                <a:gd name="T9" fmla="*/ 934 h 946"/>
                <a:gd name="T10" fmla="*/ 13 w 25"/>
                <a:gd name="T11" fmla="*/ 921 h 946"/>
                <a:gd name="T12" fmla="*/ 13 w 25"/>
                <a:gd name="T13" fmla="*/ 946 h 946"/>
                <a:gd name="T14" fmla="*/ 25 w 25"/>
                <a:gd name="T15" fmla="*/ 946 h 946"/>
                <a:gd name="T16" fmla="*/ 25 w 25"/>
                <a:gd name="T17" fmla="*/ 934 h 946"/>
                <a:gd name="T18" fmla="*/ 13 w 25"/>
                <a:gd name="T19" fmla="*/ 94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3" y="946"/>
                  </a:moveTo>
                  <a:lnTo>
                    <a:pt x="25" y="934"/>
                  </a:lnTo>
                  <a:lnTo>
                    <a:pt x="25" y="0"/>
                  </a:lnTo>
                  <a:lnTo>
                    <a:pt x="0" y="0"/>
                  </a:lnTo>
                  <a:lnTo>
                    <a:pt x="0" y="934"/>
                  </a:lnTo>
                  <a:lnTo>
                    <a:pt x="13" y="921"/>
                  </a:lnTo>
                  <a:lnTo>
                    <a:pt x="13" y="946"/>
                  </a:lnTo>
                  <a:lnTo>
                    <a:pt x="25" y="946"/>
                  </a:lnTo>
                  <a:lnTo>
                    <a:pt x="25" y="934"/>
                  </a:lnTo>
                  <a:lnTo>
                    <a:pt x="13" y="9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69" name="Freeform 41"/>
            <p:cNvSpPr>
              <a:spLocks/>
            </p:cNvSpPr>
            <p:nvPr/>
          </p:nvSpPr>
          <p:spPr bwMode="auto">
            <a:xfrm>
              <a:off x="2604" y="1194"/>
              <a:ext cx="588" cy="9"/>
            </a:xfrm>
            <a:custGeom>
              <a:avLst/>
              <a:gdLst>
                <a:gd name="T0" fmla="*/ 0 w 1763"/>
                <a:gd name="T1" fmla="*/ 13 h 25"/>
                <a:gd name="T2" fmla="*/ 13 w 1763"/>
                <a:gd name="T3" fmla="*/ 25 h 25"/>
                <a:gd name="T4" fmla="*/ 1763 w 1763"/>
                <a:gd name="T5" fmla="*/ 25 h 25"/>
                <a:gd name="T6" fmla="*/ 1763 w 1763"/>
                <a:gd name="T7" fmla="*/ 0 h 25"/>
                <a:gd name="T8" fmla="*/ 13 w 1763"/>
                <a:gd name="T9" fmla="*/ 0 h 25"/>
                <a:gd name="T10" fmla="*/ 25 w 1763"/>
                <a:gd name="T11" fmla="*/ 13 h 25"/>
                <a:gd name="T12" fmla="*/ 0 w 1763"/>
                <a:gd name="T13" fmla="*/ 13 h 25"/>
                <a:gd name="T14" fmla="*/ 0 w 1763"/>
                <a:gd name="T15" fmla="*/ 25 h 25"/>
                <a:gd name="T16" fmla="*/ 13 w 1763"/>
                <a:gd name="T17" fmla="*/ 25 h 25"/>
                <a:gd name="T18" fmla="*/ 0 w 1763"/>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3" h="25">
                  <a:moveTo>
                    <a:pt x="0" y="13"/>
                  </a:moveTo>
                  <a:lnTo>
                    <a:pt x="13" y="25"/>
                  </a:lnTo>
                  <a:lnTo>
                    <a:pt x="1763" y="25"/>
                  </a:lnTo>
                  <a:lnTo>
                    <a:pt x="1763" y="0"/>
                  </a:lnTo>
                  <a:lnTo>
                    <a:pt x="13" y="0"/>
                  </a:lnTo>
                  <a:lnTo>
                    <a:pt x="25" y="13"/>
                  </a:lnTo>
                  <a:lnTo>
                    <a:pt x="0" y="13"/>
                  </a:lnTo>
                  <a:lnTo>
                    <a:pt x="0" y="25"/>
                  </a:lnTo>
                  <a:lnTo>
                    <a:pt x="13"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0" name="Freeform 42"/>
            <p:cNvSpPr>
              <a:spLocks/>
            </p:cNvSpPr>
            <p:nvPr/>
          </p:nvSpPr>
          <p:spPr bwMode="auto">
            <a:xfrm>
              <a:off x="2604" y="883"/>
              <a:ext cx="8" cy="316"/>
            </a:xfrm>
            <a:custGeom>
              <a:avLst/>
              <a:gdLst>
                <a:gd name="T0" fmla="*/ 13 w 25"/>
                <a:gd name="T1" fmla="*/ 0 h 946"/>
                <a:gd name="T2" fmla="*/ 0 w 25"/>
                <a:gd name="T3" fmla="*/ 12 h 946"/>
                <a:gd name="T4" fmla="*/ 0 w 25"/>
                <a:gd name="T5" fmla="*/ 946 h 946"/>
                <a:gd name="T6" fmla="*/ 25 w 25"/>
                <a:gd name="T7" fmla="*/ 946 h 946"/>
                <a:gd name="T8" fmla="*/ 25 w 25"/>
                <a:gd name="T9" fmla="*/ 12 h 946"/>
                <a:gd name="T10" fmla="*/ 13 w 25"/>
                <a:gd name="T11" fmla="*/ 25 h 946"/>
                <a:gd name="T12" fmla="*/ 13 w 25"/>
                <a:gd name="T13" fmla="*/ 0 h 946"/>
                <a:gd name="T14" fmla="*/ 0 w 25"/>
                <a:gd name="T15" fmla="*/ 0 h 946"/>
                <a:gd name="T16" fmla="*/ 0 w 25"/>
                <a:gd name="T17" fmla="*/ 12 h 946"/>
                <a:gd name="T18" fmla="*/ 13 w 25"/>
                <a:gd name="T1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3" y="0"/>
                  </a:moveTo>
                  <a:lnTo>
                    <a:pt x="0" y="12"/>
                  </a:lnTo>
                  <a:lnTo>
                    <a:pt x="0" y="946"/>
                  </a:lnTo>
                  <a:lnTo>
                    <a:pt x="25" y="946"/>
                  </a:lnTo>
                  <a:lnTo>
                    <a:pt x="25" y="12"/>
                  </a:lnTo>
                  <a:lnTo>
                    <a:pt x="13" y="25"/>
                  </a:lnTo>
                  <a:lnTo>
                    <a:pt x="13" y="0"/>
                  </a:lnTo>
                  <a:lnTo>
                    <a:pt x="0" y="0"/>
                  </a:lnTo>
                  <a:lnTo>
                    <a:pt x="0" y="12"/>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1" name="Freeform 43"/>
            <p:cNvSpPr>
              <a:spLocks/>
            </p:cNvSpPr>
            <p:nvPr/>
          </p:nvSpPr>
          <p:spPr bwMode="auto">
            <a:xfrm>
              <a:off x="3445" y="883"/>
              <a:ext cx="548" cy="9"/>
            </a:xfrm>
            <a:custGeom>
              <a:avLst/>
              <a:gdLst>
                <a:gd name="T0" fmla="*/ 1645 w 1645"/>
                <a:gd name="T1" fmla="*/ 12 h 25"/>
                <a:gd name="T2" fmla="*/ 1632 w 1645"/>
                <a:gd name="T3" fmla="*/ 0 h 25"/>
                <a:gd name="T4" fmla="*/ 0 w 1645"/>
                <a:gd name="T5" fmla="*/ 0 h 25"/>
                <a:gd name="T6" fmla="*/ 0 w 1645"/>
                <a:gd name="T7" fmla="*/ 25 h 25"/>
                <a:gd name="T8" fmla="*/ 1632 w 1645"/>
                <a:gd name="T9" fmla="*/ 25 h 25"/>
                <a:gd name="T10" fmla="*/ 1620 w 1645"/>
                <a:gd name="T11" fmla="*/ 12 h 25"/>
                <a:gd name="T12" fmla="*/ 1645 w 1645"/>
                <a:gd name="T13" fmla="*/ 12 h 25"/>
                <a:gd name="T14" fmla="*/ 1645 w 1645"/>
                <a:gd name="T15" fmla="*/ 0 h 25"/>
                <a:gd name="T16" fmla="*/ 1632 w 1645"/>
                <a:gd name="T17" fmla="*/ 0 h 25"/>
                <a:gd name="T18" fmla="*/ 1645 w 1645"/>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5" h="25">
                  <a:moveTo>
                    <a:pt x="1645" y="12"/>
                  </a:moveTo>
                  <a:lnTo>
                    <a:pt x="1632" y="0"/>
                  </a:lnTo>
                  <a:lnTo>
                    <a:pt x="0" y="0"/>
                  </a:lnTo>
                  <a:lnTo>
                    <a:pt x="0" y="25"/>
                  </a:lnTo>
                  <a:lnTo>
                    <a:pt x="1632" y="25"/>
                  </a:lnTo>
                  <a:lnTo>
                    <a:pt x="1620" y="12"/>
                  </a:lnTo>
                  <a:lnTo>
                    <a:pt x="1645" y="12"/>
                  </a:lnTo>
                  <a:lnTo>
                    <a:pt x="1645" y="0"/>
                  </a:lnTo>
                  <a:lnTo>
                    <a:pt x="1632" y="0"/>
                  </a:lnTo>
                  <a:lnTo>
                    <a:pt x="1645"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2" name="Freeform 44"/>
            <p:cNvSpPr>
              <a:spLocks/>
            </p:cNvSpPr>
            <p:nvPr/>
          </p:nvSpPr>
          <p:spPr bwMode="auto">
            <a:xfrm>
              <a:off x="3985" y="887"/>
              <a:ext cx="8" cy="316"/>
            </a:xfrm>
            <a:custGeom>
              <a:avLst/>
              <a:gdLst>
                <a:gd name="T0" fmla="*/ 12 w 25"/>
                <a:gd name="T1" fmla="*/ 946 h 946"/>
                <a:gd name="T2" fmla="*/ 25 w 25"/>
                <a:gd name="T3" fmla="*/ 934 h 946"/>
                <a:gd name="T4" fmla="*/ 25 w 25"/>
                <a:gd name="T5" fmla="*/ 0 h 946"/>
                <a:gd name="T6" fmla="*/ 0 w 25"/>
                <a:gd name="T7" fmla="*/ 0 h 946"/>
                <a:gd name="T8" fmla="*/ 0 w 25"/>
                <a:gd name="T9" fmla="*/ 934 h 946"/>
                <a:gd name="T10" fmla="*/ 12 w 25"/>
                <a:gd name="T11" fmla="*/ 921 h 946"/>
                <a:gd name="T12" fmla="*/ 12 w 25"/>
                <a:gd name="T13" fmla="*/ 946 h 946"/>
                <a:gd name="T14" fmla="*/ 25 w 25"/>
                <a:gd name="T15" fmla="*/ 946 h 946"/>
                <a:gd name="T16" fmla="*/ 25 w 25"/>
                <a:gd name="T17" fmla="*/ 934 h 946"/>
                <a:gd name="T18" fmla="*/ 12 w 25"/>
                <a:gd name="T19" fmla="*/ 94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2" y="946"/>
                  </a:moveTo>
                  <a:lnTo>
                    <a:pt x="25" y="934"/>
                  </a:lnTo>
                  <a:lnTo>
                    <a:pt x="25" y="0"/>
                  </a:lnTo>
                  <a:lnTo>
                    <a:pt x="0" y="0"/>
                  </a:lnTo>
                  <a:lnTo>
                    <a:pt x="0" y="934"/>
                  </a:lnTo>
                  <a:lnTo>
                    <a:pt x="12" y="921"/>
                  </a:lnTo>
                  <a:lnTo>
                    <a:pt x="12" y="946"/>
                  </a:lnTo>
                  <a:lnTo>
                    <a:pt x="25" y="946"/>
                  </a:lnTo>
                  <a:lnTo>
                    <a:pt x="25" y="934"/>
                  </a:lnTo>
                  <a:lnTo>
                    <a:pt x="12" y="9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3" name="Freeform 45"/>
            <p:cNvSpPr>
              <a:spLocks/>
            </p:cNvSpPr>
            <p:nvPr/>
          </p:nvSpPr>
          <p:spPr bwMode="auto">
            <a:xfrm>
              <a:off x="3440" y="1194"/>
              <a:ext cx="549" cy="9"/>
            </a:xfrm>
            <a:custGeom>
              <a:avLst/>
              <a:gdLst>
                <a:gd name="T0" fmla="*/ 0 w 1645"/>
                <a:gd name="T1" fmla="*/ 13 h 25"/>
                <a:gd name="T2" fmla="*/ 13 w 1645"/>
                <a:gd name="T3" fmla="*/ 25 h 25"/>
                <a:gd name="T4" fmla="*/ 1645 w 1645"/>
                <a:gd name="T5" fmla="*/ 25 h 25"/>
                <a:gd name="T6" fmla="*/ 1645 w 1645"/>
                <a:gd name="T7" fmla="*/ 0 h 25"/>
                <a:gd name="T8" fmla="*/ 13 w 1645"/>
                <a:gd name="T9" fmla="*/ 0 h 25"/>
                <a:gd name="T10" fmla="*/ 25 w 1645"/>
                <a:gd name="T11" fmla="*/ 13 h 25"/>
                <a:gd name="T12" fmla="*/ 0 w 1645"/>
                <a:gd name="T13" fmla="*/ 13 h 25"/>
                <a:gd name="T14" fmla="*/ 0 w 1645"/>
                <a:gd name="T15" fmla="*/ 25 h 25"/>
                <a:gd name="T16" fmla="*/ 13 w 1645"/>
                <a:gd name="T17" fmla="*/ 25 h 25"/>
                <a:gd name="T18" fmla="*/ 0 w 1645"/>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5" h="25">
                  <a:moveTo>
                    <a:pt x="0" y="13"/>
                  </a:moveTo>
                  <a:lnTo>
                    <a:pt x="13" y="25"/>
                  </a:lnTo>
                  <a:lnTo>
                    <a:pt x="1645" y="25"/>
                  </a:lnTo>
                  <a:lnTo>
                    <a:pt x="1645" y="0"/>
                  </a:lnTo>
                  <a:lnTo>
                    <a:pt x="13" y="0"/>
                  </a:lnTo>
                  <a:lnTo>
                    <a:pt x="25" y="13"/>
                  </a:lnTo>
                  <a:lnTo>
                    <a:pt x="0" y="13"/>
                  </a:lnTo>
                  <a:lnTo>
                    <a:pt x="0" y="25"/>
                  </a:lnTo>
                  <a:lnTo>
                    <a:pt x="13"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4" name="Freeform 46"/>
            <p:cNvSpPr>
              <a:spLocks/>
            </p:cNvSpPr>
            <p:nvPr/>
          </p:nvSpPr>
          <p:spPr bwMode="auto">
            <a:xfrm>
              <a:off x="3440" y="883"/>
              <a:ext cx="9" cy="316"/>
            </a:xfrm>
            <a:custGeom>
              <a:avLst/>
              <a:gdLst>
                <a:gd name="T0" fmla="*/ 13 w 25"/>
                <a:gd name="T1" fmla="*/ 0 h 946"/>
                <a:gd name="T2" fmla="*/ 0 w 25"/>
                <a:gd name="T3" fmla="*/ 12 h 946"/>
                <a:gd name="T4" fmla="*/ 0 w 25"/>
                <a:gd name="T5" fmla="*/ 946 h 946"/>
                <a:gd name="T6" fmla="*/ 25 w 25"/>
                <a:gd name="T7" fmla="*/ 946 h 946"/>
                <a:gd name="T8" fmla="*/ 25 w 25"/>
                <a:gd name="T9" fmla="*/ 12 h 946"/>
                <a:gd name="T10" fmla="*/ 13 w 25"/>
                <a:gd name="T11" fmla="*/ 25 h 946"/>
                <a:gd name="T12" fmla="*/ 13 w 25"/>
                <a:gd name="T13" fmla="*/ 0 h 946"/>
                <a:gd name="T14" fmla="*/ 0 w 25"/>
                <a:gd name="T15" fmla="*/ 0 h 946"/>
                <a:gd name="T16" fmla="*/ 0 w 25"/>
                <a:gd name="T17" fmla="*/ 12 h 946"/>
                <a:gd name="T18" fmla="*/ 13 w 25"/>
                <a:gd name="T1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3" y="0"/>
                  </a:moveTo>
                  <a:lnTo>
                    <a:pt x="0" y="12"/>
                  </a:lnTo>
                  <a:lnTo>
                    <a:pt x="0" y="946"/>
                  </a:lnTo>
                  <a:lnTo>
                    <a:pt x="25" y="946"/>
                  </a:lnTo>
                  <a:lnTo>
                    <a:pt x="25" y="12"/>
                  </a:lnTo>
                  <a:lnTo>
                    <a:pt x="13" y="25"/>
                  </a:lnTo>
                  <a:lnTo>
                    <a:pt x="13" y="0"/>
                  </a:lnTo>
                  <a:lnTo>
                    <a:pt x="0" y="0"/>
                  </a:lnTo>
                  <a:lnTo>
                    <a:pt x="0" y="12"/>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5" name="Freeform 47"/>
            <p:cNvSpPr>
              <a:spLocks/>
            </p:cNvSpPr>
            <p:nvPr/>
          </p:nvSpPr>
          <p:spPr bwMode="auto">
            <a:xfrm>
              <a:off x="4242" y="883"/>
              <a:ext cx="587" cy="9"/>
            </a:xfrm>
            <a:custGeom>
              <a:avLst/>
              <a:gdLst>
                <a:gd name="T0" fmla="*/ 1763 w 1763"/>
                <a:gd name="T1" fmla="*/ 12 h 25"/>
                <a:gd name="T2" fmla="*/ 1751 w 1763"/>
                <a:gd name="T3" fmla="*/ 0 h 25"/>
                <a:gd name="T4" fmla="*/ 0 w 1763"/>
                <a:gd name="T5" fmla="*/ 0 h 25"/>
                <a:gd name="T6" fmla="*/ 0 w 1763"/>
                <a:gd name="T7" fmla="*/ 25 h 25"/>
                <a:gd name="T8" fmla="*/ 1751 w 1763"/>
                <a:gd name="T9" fmla="*/ 25 h 25"/>
                <a:gd name="T10" fmla="*/ 1738 w 1763"/>
                <a:gd name="T11" fmla="*/ 12 h 25"/>
                <a:gd name="T12" fmla="*/ 1763 w 1763"/>
                <a:gd name="T13" fmla="*/ 12 h 25"/>
                <a:gd name="T14" fmla="*/ 1763 w 1763"/>
                <a:gd name="T15" fmla="*/ 0 h 25"/>
                <a:gd name="T16" fmla="*/ 1751 w 1763"/>
                <a:gd name="T17" fmla="*/ 0 h 25"/>
                <a:gd name="T18" fmla="*/ 1763 w 1763"/>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3" h="25">
                  <a:moveTo>
                    <a:pt x="1763" y="12"/>
                  </a:moveTo>
                  <a:lnTo>
                    <a:pt x="1751" y="0"/>
                  </a:lnTo>
                  <a:lnTo>
                    <a:pt x="0" y="0"/>
                  </a:lnTo>
                  <a:lnTo>
                    <a:pt x="0" y="25"/>
                  </a:lnTo>
                  <a:lnTo>
                    <a:pt x="1751" y="25"/>
                  </a:lnTo>
                  <a:lnTo>
                    <a:pt x="1738" y="12"/>
                  </a:lnTo>
                  <a:lnTo>
                    <a:pt x="1763" y="12"/>
                  </a:lnTo>
                  <a:lnTo>
                    <a:pt x="1763" y="0"/>
                  </a:lnTo>
                  <a:lnTo>
                    <a:pt x="1751" y="0"/>
                  </a:lnTo>
                  <a:lnTo>
                    <a:pt x="1763"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6" name="Freeform 48"/>
            <p:cNvSpPr>
              <a:spLocks/>
            </p:cNvSpPr>
            <p:nvPr/>
          </p:nvSpPr>
          <p:spPr bwMode="auto">
            <a:xfrm>
              <a:off x="4821" y="887"/>
              <a:ext cx="8" cy="316"/>
            </a:xfrm>
            <a:custGeom>
              <a:avLst/>
              <a:gdLst>
                <a:gd name="T0" fmla="*/ 13 w 25"/>
                <a:gd name="T1" fmla="*/ 946 h 946"/>
                <a:gd name="T2" fmla="*/ 25 w 25"/>
                <a:gd name="T3" fmla="*/ 934 h 946"/>
                <a:gd name="T4" fmla="*/ 25 w 25"/>
                <a:gd name="T5" fmla="*/ 0 h 946"/>
                <a:gd name="T6" fmla="*/ 0 w 25"/>
                <a:gd name="T7" fmla="*/ 0 h 946"/>
                <a:gd name="T8" fmla="*/ 0 w 25"/>
                <a:gd name="T9" fmla="*/ 934 h 946"/>
                <a:gd name="T10" fmla="*/ 13 w 25"/>
                <a:gd name="T11" fmla="*/ 921 h 946"/>
                <a:gd name="T12" fmla="*/ 13 w 25"/>
                <a:gd name="T13" fmla="*/ 946 h 946"/>
                <a:gd name="T14" fmla="*/ 25 w 25"/>
                <a:gd name="T15" fmla="*/ 946 h 946"/>
                <a:gd name="T16" fmla="*/ 25 w 25"/>
                <a:gd name="T17" fmla="*/ 934 h 946"/>
                <a:gd name="T18" fmla="*/ 13 w 25"/>
                <a:gd name="T19" fmla="*/ 94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3" y="946"/>
                  </a:moveTo>
                  <a:lnTo>
                    <a:pt x="25" y="934"/>
                  </a:lnTo>
                  <a:lnTo>
                    <a:pt x="25" y="0"/>
                  </a:lnTo>
                  <a:lnTo>
                    <a:pt x="0" y="0"/>
                  </a:lnTo>
                  <a:lnTo>
                    <a:pt x="0" y="934"/>
                  </a:lnTo>
                  <a:lnTo>
                    <a:pt x="13" y="921"/>
                  </a:lnTo>
                  <a:lnTo>
                    <a:pt x="13" y="946"/>
                  </a:lnTo>
                  <a:lnTo>
                    <a:pt x="25" y="946"/>
                  </a:lnTo>
                  <a:lnTo>
                    <a:pt x="25" y="934"/>
                  </a:lnTo>
                  <a:lnTo>
                    <a:pt x="13" y="9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7" name="Freeform 49"/>
            <p:cNvSpPr>
              <a:spLocks/>
            </p:cNvSpPr>
            <p:nvPr/>
          </p:nvSpPr>
          <p:spPr bwMode="auto">
            <a:xfrm>
              <a:off x="4238" y="1194"/>
              <a:ext cx="587" cy="9"/>
            </a:xfrm>
            <a:custGeom>
              <a:avLst/>
              <a:gdLst>
                <a:gd name="T0" fmla="*/ 0 w 1763"/>
                <a:gd name="T1" fmla="*/ 13 h 25"/>
                <a:gd name="T2" fmla="*/ 12 w 1763"/>
                <a:gd name="T3" fmla="*/ 25 h 25"/>
                <a:gd name="T4" fmla="*/ 1763 w 1763"/>
                <a:gd name="T5" fmla="*/ 25 h 25"/>
                <a:gd name="T6" fmla="*/ 1763 w 1763"/>
                <a:gd name="T7" fmla="*/ 0 h 25"/>
                <a:gd name="T8" fmla="*/ 12 w 1763"/>
                <a:gd name="T9" fmla="*/ 0 h 25"/>
                <a:gd name="T10" fmla="*/ 25 w 1763"/>
                <a:gd name="T11" fmla="*/ 13 h 25"/>
                <a:gd name="T12" fmla="*/ 0 w 1763"/>
                <a:gd name="T13" fmla="*/ 13 h 25"/>
                <a:gd name="T14" fmla="*/ 0 w 1763"/>
                <a:gd name="T15" fmla="*/ 25 h 25"/>
                <a:gd name="T16" fmla="*/ 12 w 1763"/>
                <a:gd name="T17" fmla="*/ 25 h 25"/>
                <a:gd name="T18" fmla="*/ 0 w 1763"/>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3" h="25">
                  <a:moveTo>
                    <a:pt x="0" y="13"/>
                  </a:moveTo>
                  <a:lnTo>
                    <a:pt x="12" y="25"/>
                  </a:lnTo>
                  <a:lnTo>
                    <a:pt x="1763" y="25"/>
                  </a:lnTo>
                  <a:lnTo>
                    <a:pt x="1763" y="0"/>
                  </a:lnTo>
                  <a:lnTo>
                    <a:pt x="12" y="0"/>
                  </a:lnTo>
                  <a:lnTo>
                    <a:pt x="25" y="13"/>
                  </a:lnTo>
                  <a:lnTo>
                    <a:pt x="0" y="13"/>
                  </a:lnTo>
                  <a:lnTo>
                    <a:pt x="0" y="25"/>
                  </a:lnTo>
                  <a:lnTo>
                    <a:pt x="12"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8" name="Freeform 50"/>
            <p:cNvSpPr>
              <a:spLocks/>
            </p:cNvSpPr>
            <p:nvPr/>
          </p:nvSpPr>
          <p:spPr bwMode="auto">
            <a:xfrm>
              <a:off x="4238" y="883"/>
              <a:ext cx="8" cy="316"/>
            </a:xfrm>
            <a:custGeom>
              <a:avLst/>
              <a:gdLst>
                <a:gd name="T0" fmla="*/ 12 w 25"/>
                <a:gd name="T1" fmla="*/ 0 h 946"/>
                <a:gd name="T2" fmla="*/ 0 w 25"/>
                <a:gd name="T3" fmla="*/ 12 h 946"/>
                <a:gd name="T4" fmla="*/ 0 w 25"/>
                <a:gd name="T5" fmla="*/ 946 h 946"/>
                <a:gd name="T6" fmla="*/ 25 w 25"/>
                <a:gd name="T7" fmla="*/ 946 h 946"/>
                <a:gd name="T8" fmla="*/ 25 w 25"/>
                <a:gd name="T9" fmla="*/ 12 h 946"/>
                <a:gd name="T10" fmla="*/ 12 w 25"/>
                <a:gd name="T11" fmla="*/ 25 h 946"/>
                <a:gd name="T12" fmla="*/ 12 w 25"/>
                <a:gd name="T13" fmla="*/ 0 h 946"/>
                <a:gd name="T14" fmla="*/ 0 w 25"/>
                <a:gd name="T15" fmla="*/ 0 h 946"/>
                <a:gd name="T16" fmla="*/ 0 w 25"/>
                <a:gd name="T17" fmla="*/ 12 h 946"/>
                <a:gd name="T18" fmla="*/ 12 w 25"/>
                <a:gd name="T1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6">
                  <a:moveTo>
                    <a:pt x="12" y="0"/>
                  </a:moveTo>
                  <a:lnTo>
                    <a:pt x="0" y="12"/>
                  </a:lnTo>
                  <a:lnTo>
                    <a:pt x="0" y="946"/>
                  </a:lnTo>
                  <a:lnTo>
                    <a:pt x="25" y="946"/>
                  </a:lnTo>
                  <a:lnTo>
                    <a:pt x="25" y="12"/>
                  </a:lnTo>
                  <a:lnTo>
                    <a:pt x="12" y="25"/>
                  </a:lnTo>
                  <a:lnTo>
                    <a:pt x="12" y="0"/>
                  </a:lnTo>
                  <a:lnTo>
                    <a:pt x="0" y="0"/>
                  </a:lnTo>
                  <a:lnTo>
                    <a:pt x="0" y="12"/>
                  </a:lnTo>
                  <a:lnTo>
                    <a:pt x="1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79" name="Freeform 51"/>
            <p:cNvSpPr>
              <a:spLocks/>
            </p:cNvSpPr>
            <p:nvPr/>
          </p:nvSpPr>
          <p:spPr bwMode="auto">
            <a:xfrm>
              <a:off x="1035" y="1838"/>
              <a:ext cx="467" cy="8"/>
            </a:xfrm>
            <a:custGeom>
              <a:avLst/>
              <a:gdLst>
                <a:gd name="T0" fmla="*/ 1401 w 1401"/>
                <a:gd name="T1" fmla="*/ 13 h 25"/>
                <a:gd name="T2" fmla="*/ 1389 w 1401"/>
                <a:gd name="T3" fmla="*/ 0 h 25"/>
                <a:gd name="T4" fmla="*/ 0 w 1401"/>
                <a:gd name="T5" fmla="*/ 0 h 25"/>
                <a:gd name="T6" fmla="*/ 0 w 1401"/>
                <a:gd name="T7" fmla="*/ 25 h 25"/>
                <a:gd name="T8" fmla="*/ 1389 w 1401"/>
                <a:gd name="T9" fmla="*/ 25 h 25"/>
                <a:gd name="T10" fmla="*/ 1376 w 1401"/>
                <a:gd name="T11" fmla="*/ 13 h 25"/>
                <a:gd name="T12" fmla="*/ 1401 w 1401"/>
                <a:gd name="T13" fmla="*/ 13 h 25"/>
                <a:gd name="T14" fmla="*/ 1401 w 1401"/>
                <a:gd name="T15" fmla="*/ 0 h 25"/>
                <a:gd name="T16" fmla="*/ 1389 w 1401"/>
                <a:gd name="T17" fmla="*/ 0 h 25"/>
                <a:gd name="T18" fmla="*/ 1401 w 1401"/>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1" h="25">
                  <a:moveTo>
                    <a:pt x="1401" y="13"/>
                  </a:moveTo>
                  <a:lnTo>
                    <a:pt x="1389" y="0"/>
                  </a:lnTo>
                  <a:lnTo>
                    <a:pt x="0" y="0"/>
                  </a:lnTo>
                  <a:lnTo>
                    <a:pt x="0" y="25"/>
                  </a:lnTo>
                  <a:lnTo>
                    <a:pt x="1389" y="25"/>
                  </a:lnTo>
                  <a:lnTo>
                    <a:pt x="1376" y="13"/>
                  </a:lnTo>
                  <a:lnTo>
                    <a:pt x="1401" y="13"/>
                  </a:lnTo>
                  <a:lnTo>
                    <a:pt x="1401" y="0"/>
                  </a:lnTo>
                  <a:lnTo>
                    <a:pt x="1389" y="0"/>
                  </a:lnTo>
                  <a:lnTo>
                    <a:pt x="1401"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0" name="Freeform 52"/>
            <p:cNvSpPr>
              <a:spLocks/>
            </p:cNvSpPr>
            <p:nvPr/>
          </p:nvSpPr>
          <p:spPr bwMode="auto">
            <a:xfrm>
              <a:off x="1494" y="1842"/>
              <a:ext cx="8" cy="312"/>
            </a:xfrm>
            <a:custGeom>
              <a:avLst/>
              <a:gdLst>
                <a:gd name="T0" fmla="*/ 13 w 25"/>
                <a:gd name="T1" fmla="*/ 934 h 934"/>
                <a:gd name="T2" fmla="*/ 25 w 25"/>
                <a:gd name="T3" fmla="*/ 922 h 934"/>
                <a:gd name="T4" fmla="*/ 25 w 25"/>
                <a:gd name="T5" fmla="*/ 0 h 934"/>
                <a:gd name="T6" fmla="*/ 0 w 25"/>
                <a:gd name="T7" fmla="*/ 0 h 934"/>
                <a:gd name="T8" fmla="*/ 0 w 25"/>
                <a:gd name="T9" fmla="*/ 922 h 934"/>
                <a:gd name="T10" fmla="*/ 13 w 25"/>
                <a:gd name="T11" fmla="*/ 909 h 934"/>
                <a:gd name="T12" fmla="*/ 13 w 25"/>
                <a:gd name="T13" fmla="*/ 934 h 934"/>
                <a:gd name="T14" fmla="*/ 25 w 25"/>
                <a:gd name="T15" fmla="*/ 934 h 934"/>
                <a:gd name="T16" fmla="*/ 25 w 25"/>
                <a:gd name="T17" fmla="*/ 922 h 934"/>
                <a:gd name="T18" fmla="*/ 13 w 25"/>
                <a:gd name="T19"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34">
                  <a:moveTo>
                    <a:pt x="13" y="934"/>
                  </a:moveTo>
                  <a:lnTo>
                    <a:pt x="25" y="922"/>
                  </a:lnTo>
                  <a:lnTo>
                    <a:pt x="25" y="0"/>
                  </a:lnTo>
                  <a:lnTo>
                    <a:pt x="0" y="0"/>
                  </a:lnTo>
                  <a:lnTo>
                    <a:pt x="0" y="922"/>
                  </a:lnTo>
                  <a:lnTo>
                    <a:pt x="13" y="909"/>
                  </a:lnTo>
                  <a:lnTo>
                    <a:pt x="13" y="934"/>
                  </a:lnTo>
                  <a:lnTo>
                    <a:pt x="25" y="934"/>
                  </a:lnTo>
                  <a:lnTo>
                    <a:pt x="25" y="922"/>
                  </a:lnTo>
                  <a:lnTo>
                    <a:pt x="13" y="9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1" name="Freeform 53"/>
            <p:cNvSpPr>
              <a:spLocks/>
            </p:cNvSpPr>
            <p:nvPr/>
          </p:nvSpPr>
          <p:spPr bwMode="auto">
            <a:xfrm>
              <a:off x="1031" y="2145"/>
              <a:ext cx="467" cy="9"/>
            </a:xfrm>
            <a:custGeom>
              <a:avLst/>
              <a:gdLst>
                <a:gd name="T0" fmla="*/ 0 w 1402"/>
                <a:gd name="T1" fmla="*/ 13 h 25"/>
                <a:gd name="T2" fmla="*/ 13 w 1402"/>
                <a:gd name="T3" fmla="*/ 25 h 25"/>
                <a:gd name="T4" fmla="*/ 1402 w 1402"/>
                <a:gd name="T5" fmla="*/ 25 h 25"/>
                <a:gd name="T6" fmla="*/ 1402 w 1402"/>
                <a:gd name="T7" fmla="*/ 0 h 25"/>
                <a:gd name="T8" fmla="*/ 13 w 1402"/>
                <a:gd name="T9" fmla="*/ 0 h 25"/>
                <a:gd name="T10" fmla="*/ 25 w 1402"/>
                <a:gd name="T11" fmla="*/ 13 h 25"/>
                <a:gd name="T12" fmla="*/ 0 w 1402"/>
                <a:gd name="T13" fmla="*/ 13 h 25"/>
                <a:gd name="T14" fmla="*/ 0 w 1402"/>
                <a:gd name="T15" fmla="*/ 25 h 25"/>
                <a:gd name="T16" fmla="*/ 13 w 1402"/>
                <a:gd name="T17" fmla="*/ 25 h 25"/>
                <a:gd name="T18" fmla="*/ 0 w 1402"/>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2" h="25">
                  <a:moveTo>
                    <a:pt x="0" y="13"/>
                  </a:moveTo>
                  <a:lnTo>
                    <a:pt x="13" y="25"/>
                  </a:lnTo>
                  <a:lnTo>
                    <a:pt x="1402" y="25"/>
                  </a:lnTo>
                  <a:lnTo>
                    <a:pt x="1402" y="0"/>
                  </a:lnTo>
                  <a:lnTo>
                    <a:pt x="13" y="0"/>
                  </a:lnTo>
                  <a:lnTo>
                    <a:pt x="25" y="13"/>
                  </a:lnTo>
                  <a:lnTo>
                    <a:pt x="0" y="13"/>
                  </a:lnTo>
                  <a:lnTo>
                    <a:pt x="0" y="25"/>
                  </a:lnTo>
                  <a:lnTo>
                    <a:pt x="13" y="25"/>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2" name="Freeform 54"/>
            <p:cNvSpPr>
              <a:spLocks/>
            </p:cNvSpPr>
            <p:nvPr/>
          </p:nvSpPr>
          <p:spPr bwMode="auto">
            <a:xfrm>
              <a:off x="1031" y="1838"/>
              <a:ext cx="8" cy="312"/>
            </a:xfrm>
            <a:custGeom>
              <a:avLst/>
              <a:gdLst>
                <a:gd name="T0" fmla="*/ 13 w 25"/>
                <a:gd name="T1" fmla="*/ 0 h 935"/>
                <a:gd name="T2" fmla="*/ 0 w 25"/>
                <a:gd name="T3" fmla="*/ 13 h 935"/>
                <a:gd name="T4" fmla="*/ 0 w 25"/>
                <a:gd name="T5" fmla="*/ 935 h 935"/>
                <a:gd name="T6" fmla="*/ 25 w 25"/>
                <a:gd name="T7" fmla="*/ 935 h 935"/>
                <a:gd name="T8" fmla="*/ 25 w 25"/>
                <a:gd name="T9" fmla="*/ 13 h 935"/>
                <a:gd name="T10" fmla="*/ 13 w 25"/>
                <a:gd name="T11" fmla="*/ 25 h 935"/>
                <a:gd name="T12" fmla="*/ 13 w 25"/>
                <a:gd name="T13" fmla="*/ 0 h 935"/>
                <a:gd name="T14" fmla="*/ 0 w 25"/>
                <a:gd name="T15" fmla="*/ 0 h 935"/>
                <a:gd name="T16" fmla="*/ 0 w 25"/>
                <a:gd name="T17" fmla="*/ 13 h 935"/>
                <a:gd name="T18" fmla="*/ 13 w 25"/>
                <a:gd name="T19"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35">
                  <a:moveTo>
                    <a:pt x="13" y="0"/>
                  </a:moveTo>
                  <a:lnTo>
                    <a:pt x="0" y="13"/>
                  </a:lnTo>
                  <a:lnTo>
                    <a:pt x="0" y="935"/>
                  </a:lnTo>
                  <a:lnTo>
                    <a:pt x="25" y="935"/>
                  </a:lnTo>
                  <a:lnTo>
                    <a:pt x="25" y="13"/>
                  </a:lnTo>
                  <a:lnTo>
                    <a:pt x="13" y="25"/>
                  </a:lnTo>
                  <a:lnTo>
                    <a:pt x="13" y="0"/>
                  </a:lnTo>
                  <a:lnTo>
                    <a:pt x="0" y="0"/>
                  </a:lnTo>
                  <a:lnTo>
                    <a:pt x="0" y="13"/>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3" name="Freeform 55"/>
            <p:cNvSpPr>
              <a:spLocks/>
            </p:cNvSpPr>
            <p:nvPr/>
          </p:nvSpPr>
          <p:spPr bwMode="auto">
            <a:xfrm>
              <a:off x="1850" y="1835"/>
              <a:ext cx="471" cy="8"/>
            </a:xfrm>
            <a:custGeom>
              <a:avLst/>
              <a:gdLst>
                <a:gd name="T0" fmla="*/ 1413 w 1413"/>
                <a:gd name="T1" fmla="*/ 13 h 25"/>
                <a:gd name="T2" fmla="*/ 1400 w 1413"/>
                <a:gd name="T3" fmla="*/ 0 h 25"/>
                <a:gd name="T4" fmla="*/ 0 w 1413"/>
                <a:gd name="T5" fmla="*/ 0 h 25"/>
                <a:gd name="T6" fmla="*/ 0 w 1413"/>
                <a:gd name="T7" fmla="*/ 25 h 25"/>
                <a:gd name="T8" fmla="*/ 1400 w 1413"/>
                <a:gd name="T9" fmla="*/ 25 h 25"/>
                <a:gd name="T10" fmla="*/ 1388 w 1413"/>
                <a:gd name="T11" fmla="*/ 13 h 25"/>
                <a:gd name="T12" fmla="*/ 1413 w 1413"/>
                <a:gd name="T13" fmla="*/ 13 h 25"/>
                <a:gd name="T14" fmla="*/ 1413 w 1413"/>
                <a:gd name="T15" fmla="*/ 0 h 25"/>
                <a:gd name="T16" fmla="*/ 1400 w 1413"/>
                <a:gd name="T17" fmla="*/ 0 h 25"/>
                <a:gd name="T18" fmla="*/ 1413 w 1413"/>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3" h="25">
                  <a:moveTo>
                    <a:pt x="1413" y="13"/>
                  </a:moveTo>
                  <a:lnTo>
                    <a:pt x="1400" y="0"/>
                  </a:lnTo>
                  <a:lnTo>
                    <a:pt x="0" y="0"/>
                  </a:lnTo>
                  <a:lnTo>
                    <a:pt x="0" y="25"/>
                  </a:lnTo>
                  <a:lnTo>
                    <a:pt x="1400" y="25"/>
                  </a:lnTo>
                  <a:lnTo>
                    <a:pt x="1388" y="13"/>
                  </a:lnTo>
                  <a:lnTo>
                    <a:pt x="1413" y="13"/>
                  </a:lnTo>
                  <a:lnTo>
                    <a:pt x="1413" y="0"/>
                  </a:lnTo>
                  <a:lnTo>
                    <a:pt x="1400" y="0"/>
                  </a:lnTo>
                  <a:lnTo>
                    <a:pt x="1413"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4" name="Freeform 56"/>
            <p:cNvSpPr>
              <a:spLocks/>
            </p:cNvSpPr>
            <p:nvPr/>
          </p:nvSpPr>
          <p:spPr bwMode="auto">
            <a:xfrm>
              <a:off x="2312" y="1839"/>
              <a:ext cx="9" cy="314"/>
            </a:xfrm>
            <a:custGeom>
              <a:avLst/>
              <a:gdLst>
                <a:gd name="T0" fmla="*/ 12 w 25"/>
                <a:gd name="T1" fmla="*/ 943 h 943"/>
                <a:gd name="T2" fmla="*/ 25 w 25"/>
                <a:gd name="T3" fmla="*/ 930 h 943"/>
                <a:gd name="T4" fmla="*/ 25 w 25"/>
                <a:gd name="T5" fmla="*/ 0 h 943"/>
                <a:gd name="T6" fmla="*/ 0 w 25"/>
                <a:gd name="T7" fmla="*/ 0 h 943"/>
                <a:gd name="T8" fmla="*/ 0 w 25"/>
                <a:gd name="T9" fmla="*/ 930 h 943"/>
                <a:gd name="T10" fmla="*/ 12 w 25"/>
                <a:gd name="T11" fmla="*/ 918 h 943"/>
                <a:gd name="T12" fmla="*/ 12 w 25"/>
                <a:gd name="T13" fmla="*/ 943 h 943"/>
                <a:gd name="T14" fmla="*/ 25 w 25"/>
                <a:gd name="T15" fmla="*/ 943 h 943"/>
                <a:gd name="T16" fmla="*/ 25 w 25"/>
                <a:gd name="T17" fmla="*/ 930 h 943"/>
                <a:gd name="T18" fmla="*/ 12 w 25"/>
                <a:gd name="T19"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2" y="943"/>
                  </a:moveTo>
                  <a:lnTo>
                    <a:pt x="25" y="930"/>
                  </a:lnTo>
                  <a:lnTo>
                    <a:pt x="25" y="0"/>
                  </a:lnTo>
                  <a:lnTo>
                    <a:pt x="0" y="0"/>
                  </a:lnTo>
                  <a:lnTo>
                    <a:pt x="0" y="930"/>
                  </a:lnTo>
                  <a:lnTo>
                    <a:pt x="12" y="918"/>
                  </a:lnTo>
                  <a:lnTo>
                    <a:pt x="12" y="943"/>
                  </a:lnTo>
                  <a:lnTo>
                    <a:pt x="25" y="943"/>
                  </a:lnTo>
                  <a:lnTo>
                    <a:pt x="25" y="930"/>
                  </a:lnTo>
                  <a:lnTo>
                    <a:pt x="12" y="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5" name="Freeform 57"/>
            <p:cNvSpPr>
              <a:spLocks/>
            </p:cNvSpPr>
            <p:nvPr/>
          </p:nvSpPr>
          <p:spPr bwMode="auto">
            <a:xfrm>
              <a:off x="1846" y="2145"/>
              <a:ext cx="470" cy="8"/>
            </a:xfrm>
            <a:custGeom>
              <a:avLst/>
              <a:gdLst>
                <a:gd name="T0" fmla="*/ 0 w 1412"/>
                <a:gd name="T1" fmla="*/ 12 h 25"/>
                <a:gd name="T2" fmla="*/ 12 w 1412"/>
                <a:gd name="T3" fmla="*/ 25 h 25"/>
                <a:gd name="T4" fmla="*/ 1412 w 1412"/>
                <a:gd name="T5" fmla="*/ 25 h 25"/>
                <a:gd name="T6" fmla="*/ 1412 w 1412"/>
                <a:gd name="T7" fmla="*/ 0 h 25"/>
                <a:gd name="T8" fmla="*/ 12 w 1412"/>
                <a:gd name="T9" fmla="*/ 0 h 25"/>
                <a:gd name="T10" fmla="*/ 25 w 1412"/>
                <a:gd name="T11" fmla="*/ 12 h 25"/>
                <a:gd name="T12" fmla="*/ 0 w 1412"/>
                <a:gd name="T13" fmla="*/ 12 h 25"/>
                <a:gd name="T14" fmla="*/ 0 w 1412"/>
                <a:gd name="T15" fmla="*/ 25 h 25"/>
                <a:gd name="T16" fmla="*/ 12 w 1412"/>
                <a:gd name="T17" fmla="*/ 25 h 25"/>
                <a:gd name="T18" fmla="*/ 0 w 1412"/>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2" h="25">
                  <a:moveTo>
                    <a:pt x="0" y="12"/>
                  </a:moveTo>
                  <a:lnTo>
                    <a:pt x="12" y="25"/>
                  </a:lnTo>
                  <a:lnTo>
                    <a:pt x="1412" y="25"/>
                  </a:lnTo>
                  <a:lnTo>
                    <a:pt x="1412" y="0"/>
                  </a:lnTo>
                  <a:lnTo>
                    <a:pt x="12" y="0"/>
                  </a:lnTo>
                  <a:lnTo>
                    <a:pt x="25" y="12"/>
                  </a:lnTo>
                  <a:lnTo>
                    <a:pt x="0" y="12"/>
                  </a:lnTo>
                  <a:lnTo>
                    <a:pt x="0" y="25"/>
                  </a:lnTo>
                  <a:lnTo>
                    <a:pt x="12" y="25"/>
                  </a:lnTo>
                  <a:lnTo>
                    <a:pt x="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6" name="Freeform 58"/>
            <p:cNvSpPr>
              <a:spLocks/>
            </p:cNvSpPr>
            <p:nvPr/>
          </p:nvSpPr>
          <p:spPr bwMode="auto">
            <a:xfrm>
              <a:off x="1846" y="1835"/>
              <a:ext cx="8" cy="314"/>
            </a:xfrm>
            <a:custGeom>
              <a:avLst/>
              <a:gdLst>
                <a:gd name="T0" fmla="*/ 12 w 25"/>
                <a:gd name="T1" fmla="*/ 0 h 943"/>
                <a:gd name="T2" fmla="*/ 0 w 25"/>
                <a:gd name="T3" fmla="*/ 13 h 943"/>
                <a:gd name="T4" fmla="*/ 0 w 25"/>
                <a:gd name="T5" fmla="*/ 943 h 943"/>
                <a:gd name="T6" fmla="*/ 25 w 25"/>
                <a:gd name="T7" fmla="*/ 943 h 943"/>
                <a:gd name="T8" fmla="*/ 25 w 25"/>
                <a:gd name="T9" fmla="*/ 13 h 943"/>
                <a:gd name="T10" fmla="*/ 12 w 25"/>
                <a:gd name="T11" fmla="*/ 25 h 943"/>
                <a:gd name="T12" fmla="*/ 12 w 25"/>
                <a:gd name="T13" fmla="*/ 0 h 943"/>
                <a:gd name="T14" fmla="*/ 0 w 25"/>
                <a:gd name="T15" fmla="*/ 0 h 943"/>
                <a:gd name="T16" fmla="*/ 0 w 25"/>
                <a:gd name="T17" fmla="*/ 13 h 943"/>
                <a:gd name="T18" fmla="*/ 12 w 25"/>
                <a:gd name="T19" fmla="*/ 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2" y="0"/>
                  </a:moveTo>
                  <a:lnTo>
                    <a:pt x="0" y="13"/>
                  </a:lnTo>
                  <a:lnTo>
                    <a:pt x="0" y="943"/>
                  </a:lnTo>
                  <a:lnTo>
                    <a:pt x="25" y="943"/>
                  </a:lnTo>
                  <a:lnTo>
                    <a:pt x="25" y="13"/>
                  </a:lnTo>
                  <a:lnTo>
                    <a:pt x="12" y="25"/>
                  </a:lnTo>
                  <a:lnTo>
                    <a:pt x="12" y="0"/>
                  </a:lnTo>
                  <a:lnTo>
                    <a:pt x="0" y="0"/>
                  </a:lnTo>
                  <a:lnTo>
                    <a:pt x="0" y="13"/>
                  </a:lnTo>
                  <a:lnTo>
                    <a:pt x="1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7" name="Freeform 59"/>
            <p:cNvSpPr>
              <a:spLocks/>
            </p:cNvSpPr>
            <p:nvPr/>
          </p:nvSpPr>
          <p:spPr bwMode="auto">
            <a:xfrm>
              <a:off x="2618" y="1835"/>
              <a:ext cx="568" cy="8"/>
            </a:xfrm>
            <a:custGeom>
              <a:avLst/>
              <a:gdLst>
                <a:gd name="T0" fmla="*/ 1704 w 1704"/>
                <a:gd name="T1" fmla="*/ 13 h 25"/>
                <a:gd name="T2" fmla="*/ 1691 w 1704"/>
                <a:gd name="T3" fmla="*/ 0 h 25"/>
                <a:gd name="T4" fmla="*/ 0 w 1704"/>
                <a:gd name="T5" fmla="*/ 0 h 25"/>
                <a:gd name="T6" fmla="*/ 0 w 1704"/>
                <a:gd name="T7" fmla="*/ 25 h 25"/>
                <a:gd name="T8" fmla="*/ 1691 w 1704"/>
                <a:gd name="T9" fmla="*/ 25 h 25"/>
                <a:gd name="T10" fmla="*/ 1679 w 1704"/>
                <a:gd name="T11" fmla="*/ 13 h 25"/>
                <a:gd name="T12" fmla="*/ 1704 w 1704"/>
                <a:gd name="T13" fmla="*/ 13 h 25"/>
                <a:gd name="T14" fmla="*/ 1704 w 1704"/>
                <a:gd name="T15" fmla="*/ 0 h 25"/>
                <a:gd name="T16" fmla="*/ 1691 w 1704"/>
                <a:gd name="T17" fmla="*/ 0 h 25"/>
                <a:gd name="T18" fmla="*/ 1704 w 1704"/>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4" h="25">
                  <a:moveTo>
                    <a:pt x="1704" y="13"/>
                  </a:moveTo>
                  <a:lnTo>
                    <a:pt x="1691" y="0"/>
                  </a:lnTo>
                  <a:lnTo>
                    <a:pt x="0" y="0"/>
                  </a:lnTo>
                  <a:lnTo>
                    <a:pt x="0" y="25"/>
                  </a:lnTo>
                  <a:lnTo>
                    <a:pt x="1691" y="25"/>
                  </a:lnTo>
                  <a:lnTo>
                    <a:pt x="1679" y="13"/>
                  </a:lnTo>
                  <a:lnTo>
                    <a:pt x="1704" y="13"/>
                  </a:lnTo>
                  <a:lnTo>
                    <a:pt x="1704" y="0"/>
                  </a:lnTo>
                  <a:lnTo>
                    <a:pt x="1691" y="0"/>
                  </a:lnTo>
                  <a:lnTo>
                    <a:pt x="1704"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8" name="Freeform 60"/>
            <p:cNvSpPr>
              <a:spLocks/>
            </p:cNvSpPr>
            <p:nvPr/>
          </p:nvSpPr>
          <p:spPr bwMode="auto">
            <a:xfrm>
              <a:off x="3178" y="1839"/>
              <a:ext cx="8" cy="314"/>
            </a:xfrm>
            <a:custGeom>
              <a:avLst/>
              <a:gdLst>
                <a:gd name="T0" fmla="*/ 12 w 25"/>
                <a:gd name="T1" fmla="*/ 943 h 943"/>
                <a:gd name="T2" fmla="*/ 25 w 25"/>
                <a:gd name="T3" fmla="*/ 930 h 943"/>
                <a:gd name="T4" fmla="*/ 25 w 25"/>
                <a:gd name="T5" fmla="*/ 0 h 943"/>
                <a:gd name="T6" fmla="*/ 0 w 25"/>
                <a:gd name="T7" fmla="*/ 0 h 943"/>
                <a:gd name="T8" fmla="*/ 0 w 25"/>
                <a:gd name="T9" fmla="*/ 930 h 943"/>
                <a:gd name="T10" fmla="*/ 12 w 25"/>
                <a:gd name="T11" fmla="*/ 918 h 943"/>
                <a:gd name="T12" fmla="*/ 12 w 25"/>
                <a:gd name="T13" fmla="*/ 943 h 943"/>
                <a:gd name="T14" fmla="*/ 25 w 25"/>
                <a:gd name="T15" fmla="*/ 943 h 943"/>
                <a:gd name="T16" fmla="*/ 25 w 25"/>
                <a:gd name="T17" fmla="*/ 930 h 943"/>
                <a:gd name="T18" fmla="*/ 12 w 25"/>
                <a:gd name="T19"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2" y="943"/>
                  </a:moveTo>
                  <a:lnTo>
                    <a:pt x="25" y="930"/>
                  </a:lnTo>
                  <a:lnTo>
                    <a:pt x="25" y="0"/>
                  </a:lnTo>
                  <a:lnTo>
                    <a:pt x="0" y="0"/>
                  </a:lnTo>
                  <a:lnTo>
                    <a:pt x="0" y="930"/>
                  </a:lnTo>
                  <a:lnTo>
                    <a:pt x="12" y="918"/>
                  </a:lnTo>
                  <a:lnTo>
                    <a:pt x="12" y="943"/>
                  </a:lnTo>
                  <a:lnTo>
                    <a:pt x="25" y="943"/>
                  </a:lnTo>
                  <a:lnTo>
                    <a:pt x="25" y="930"/>
                  </a:lnTo>
                  <a:lnTo>
                    <a:pt x="12" y="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89" name="Freeform 61"/>
            <p:cNvSpPr>
              <a:spLocks/>
            </p:cNvSpPr>
            <p:nvPr/>
          </p:nvSpPr>
          <p:spPr bwMode="auto">
            <a:xfrm>
              <a:off x="2614" y="2145"/>
              <a:ext cx="568" cy="8"/>
            </a:xfrm>
            <a:custGeom>
              <a:avLst/>
              <a:gdLst>
                <a:gd name="T0" fmla="*/ 0 w 1704"/>
                <a:gd name="T1" fmla="*/ 12 h 25"/>
                <a:gd name="T2" fmla="*/ 13 w 1704"/>
                <a:gd name="T3" fmla="*/ 25 h 25"/>
                <a:gd name="T4" fmla="*/ 1704 w 1704"/>
                <a:gd name="T5" fmla="*/ 25 h 25"/>
                <a:gd name="T6" fmla="*/ 1704 w 1704"/>
                <a:gd name="T7" fmla="*/ 0 h 25"/>
                <a:gd name="T8" fmla="*/ 13 w 1704"/>
                <a:gd name="T9" fmla="*/ 0 h 25"/>
                <a:gd name="T10" fmla="*/ 26 w 1704"/>
                <a:gd name="T11" fmla="*/ 12 h 25"/>
                <a:gd name="T12" fmla="*/ 0 w 1704"/>
                <a:gd name="T13" fmla="*/ 12 h 25"/>
                <a:gd name="T14" fmla="*/ 0 w 1704"/>
                <a:gd name="T15" fmla="*/ 25 h 25"/>
                <a:gd name="T16" fmla="*/ 13 w 1704"/>
                <a:gd name="T17" fmla="*/ 25 h 25"/>
                <a:gd name="T18" fmla="*/ 0 w 1704"/>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4" h="25">
                  <a:moveTo>
                    <a:pt x="0" y="12"/>
                  </a:moveTo>
                  <a:lnTo>
                    <a:pt x="13" y="25"/>
                  </a:lnTo>
                  <a:lnTo>
                    <a:pt x="1704" y="25"/>
                  </a:lnTo>
                  <a:lnTo>
                    <a:pt x="1704" y="0"/>
                  </a:lnTo>
                  <a:lnTo>
                    <a:pt x="13" y="0"/>
                  </a:lnTo>
                  <a:lnTo>
                    <a:pt x="26" y="12"/>
                  </a:lnTo>
                  <a:lnTo>
                    <a:pt x="0" y="12"/>
                  </a:lnTo>
                  <a:lnTo>
                    <a:pt x="0" y="25"/>
                  </a:lnTo>
                  <a:lnTo>
                    <a:pt x="13" y="25"/>
                  </a:lnTo>
                  <a:lnTo>
                    <a:pt x="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0" name="Freeform 62"/>
            <p:cNvSpPr>
              <a:spLocks/>
            </p:cNvSpPr>
            <p:nvPr/>
          </p:nvSpPr>
          <p:spPr bwMode="auto">
            <a:xfrm>
              <a:off x="2614" y="1835"/>
              <a:ext cx="8" cy="314"/>
            </a:xfrm>
            <a:custGeom>
              <a:avLst/>
              <a:gdLst>
                <a:gd name="T0" fmla="*/ 13 w 26"/>
                <a:gd name="T1" fmla="*/ 0 h 943"/>
                <a:gd name="T2" fmla="*/ 0 w 26"/>
                <a:gd name="T3" fmla="*/ 13 h 943"/>
                <a:gd name="T4" fmla="*/ 0 w 26"/>
                <a:gd name="T5" fmla="*/ 943 h 943"/>
                <a:gd name="T6" fmla="*/ 26 w 26"/>
                <a:gd name="T7" fmla="*/ 943 h 943"/>
                <a:gd name="T8" fmla="*/ 26 w 26"/>
                <a:gd name="T9" fmla="*/ 13 h 943"/>
                <a:gd name="T10" fmla="*/ 13 w 26"/>
                <a:gd name="T11" fmla="*/ 25 h 943"/>
                <a:gd name="T12" fmla="*/ 13 w 26"/>
                <a:gd name="T13" fmla="*/ 0 h 943"/>
                <a:gd name="T14" fmla="*/ 0 w 26"/>
                <a:gd name="T15" fmla="*/ 0 h 943"/>
                <a:gd name="T16" fmla="*/ 0 w 26"/>
                <a:gd name="T17" fmla="*/ 13 h 943"/>
                <a:gd name="T18" fmla="*/ 13 w 26"/>
                <a:gd name="T19" fmla="*/ 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43">
                  <a:moveTo>
                    <a:pt x="13" y="0"/>
                  </a:moveTo>
                  <a:lnTo>
                    <a:pt x="0" y="13"/>
                  </a:lnTo>
                  <a:lnTo>
                    <a:pt x="0" y="943"/>
                  </a:lnTo>
                  <a:lnTo>
                    <a:pt x="26" y="943"/>
                  </a:lnTo>
                  <a:lnTo>
                    <a:pt x="26" y="13"/>
                  </a:lnTo>
                  <a:lnTo>
                    <a:pt x="13" y="25"/>
                  </a:lnTo>
                  <a:lnTo>
                    <a:pt x="13" y="0"/>
                  </a:lnTo>
                  <a:lnTo>
                    <a:pt x="0" y="0"/>
                  </a:lnTo>
                  <a:lnTo>
                    <a:pt x="0" y="13"/>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1" name="Freeform 63"/>
            <p:cNvSpPr>
              <a:spLocks/>
            </p:cNvSpPr>
            <p:nvPr/>
          </p:nvSpPr>
          <p:spPr bwMode="auto">
            <a:xfrm>
              <a:off x="3445" y="1835"/>
              <a:ext cx="548" cy="8"/>
            </a:xfrm>
            <a:custGeom>
              <a:avLst/>
              <a:gdLst>
                <a:gd name="T0" fmla="*/ 1645 w 1645"/>
                <a:gd name="T1" fmla="*/ 13 h 25"/>
                <a:gd name="T2" fmla="*/ 1632 w 1645"/>
                <a:gd name="T3" fmla="*/ 0 h 25"/>
                <a:gd name="T4" fmla="*/ 0 w 1645"/>
                <a:gd name="T5" fmla="*/ 0 h 25"/>
                <a:gd name="T6" fmla="*/ 0 w 1645"/>
                <a:gd name="T7" fmla="*/ 25 h 25"/>
                <a:gd name="T8" fmla="*/ 1632 w 1645"/>
                <a:gd name="T9" fmla="*/ 25 h 25"/>
                <a:gd name="T10" fmla="*/ 1620 w 1645"/>
                <a:gd name="T11" fmla="*/ 13 h 25"/>
                <a:gd name="T12" fmla="*/ 1645 w 1645"/>
                <a:gd name="T13" fmla="*/ 13 h 25"/>
                <a:gd name="T14" fmla="*/ 1645 w 1645"/>
                <a:gd name="T15" fmla="*/ 0 h 25"/>
                <a:gd name="T16" fmla="*/ 1632 w 1645"/>
                <a:gd name="T17" fmla="*/ 0 h 25"/>
                <a:gd name="T18" fmla="*/ 1645 w 1645"/>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5" h="25">
                  <a:moveTo>
                    <a:pt x="1645" y="13"/>
                  </a:moveTo>
                  <a:lnTo>
                    <a:pt x="1632" y="0"/>
                  </a:lnTo>
                  <a:lnTo>
                    <a:pt x="0" y="0"/>
                  </a:lnTo>
                  <a:lnTo>
                    <a:pt x="0" y="25"/>
                  </a:lnTo>
                  <a:lnTo>
                    <a:pt x="1632" y="25"/>
                  </a:lnTo>
                  <a:lnTo>
                    <a:pt x="1620" y="13"/>
                  </a:lnTo>
                  <a:lnTo>
                    <a:pt x="1645" y="13"/>
                  </a:lnTo>
                  <a:lnTo>
                    <a:pt x="1645" y="0"/>
                  </a:lnTo>
                  <a:lnTo>
                    <a:pt x="1632" y="0"/>
                  </a:lnTo>
                  <a:lnTo>
                    <a:pt x="1645"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2" name="Freeform 64"/>
            <p:cNvSpPr>
              <a:spLocks/>
            </p:cNvSpPr>
            <p:nvPr/>
          </p:nvSpPr>
          <p:spPr bwMode="auto">
            <a:xfrm>
              <a:off x="3985" y="1839"/>
              <a:ext cx="8" cy="314"/>
            </a:xfrm>
            <a:custGeom>
              <a:avLst/>
              <a:gdLst>
                <a:gd name="T0" fmla="*/ 12 w 25"/>
                <a:gd name="T1" fmla="*/ 943 h 943"/>
                <a:gd name="T2" fmla="*/ 25 w 25"/>
                <a:gd name="T3" fmla="*/ 930 h 943"/>
                <a:gd name="T4" fmla="*/ 25 w 25"/>
                <a:gd name="T5" fmla="*/ 0 h 943"/>
                <a:gd name="T6" fmla="*/ 0 w 25"/>
                <a:gd name="T7" fmla="*/ 0 h 943"/>
                <a:gd name="T8" fmla="*/ 0 w 25"/>
                <a:gd name="T9" fmla="*/ 930 h 943"/>
                <a:gd name="T10" fmla="*/ 12 w 25"/>
                <a:gd name="T11" fmla="*/ 918 h 943"/>
                <a:gd name="T12" fmla="*/ 12 w 25"/>
                <a:gd name="T13" fmla="*/ 943 h 943"/>
                <a:gd name="T14" fmla="*/ 25 w 25"/>
                <a:gd name="T15" fmla="*/ 943 h 943"/>
                <a:gd name="T16" fmla="*/ 25 w 25"/>
                <a:gd name="T17" fmla="*/ 930 h 943"/>
                <a:gd name="T18" fmla="*/ 12 w 25"/>
                <a:gd name="T19"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2" y="943"/>
                  </a:moveTo>
                  <a:lnTo>
                    <a:pt x="25" y="930"/>
                  </a:lnTo>
                  <a:lnTo>
                    <a:pt x="25" y="0"/>
                  </a:lnTo>
                  <a:lnTo>
                    <a:pt x="0" y="0"/>
                  </a:lnTo>
                  <a:lnTo>
                    <a:pt x="0" y="930"/>
                  </a:lnTo>
                  <a:lnTo>
                    <a:pt x="12" y="918"/>
                  </a:lnTo>
                  <a:lnTo>
                    <a:pt x="12" y="943"/>
                  </a:lnTo>
                  <a:lnTo>
                    <a:pt x="25" y="943"/>
                  </a:lnTo>
                  <a:lnTo>
                    <a:pt x="25" y="930"/>
                  </a:lnTo>
                  <a:lnTo>
                    <a:pt x="12" y="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3" name="Freeform 65"/>
            <p:cNvSpPr>
              <a:spLocks/>
            </p:cNvSpPr>
            <p:nvPr/>
          </p:nvSpPr>
          <p:spPr bwMode="auto">
            <a:xfrm>
              <a:off x="3440" y="2145"/>
              <a:ext cx="549" cy="8"/>
            </a:xfrm>
            <a:custGeom>
              <a:avLst/>
              <a:gdLst>
                <a:gd name="T0" fmla="*/ 0 w 1645"/>
                <a:gd name="T1" fmla="*/ 12 h 25"/>
                <a:gd name="T2" fmla="*/ 13 w 1645"/>
                <a:gd name="T3" fmla="*/ 25 h 25"/>
                <a:gd name="T4" fmla="*/ 1645 w 1645"/>
                <a:gd name="T5" fmla="*/ 25 h 25"/>
                <a:gd name="T6" fmla="*/ 1645 w 1645"/>
                <a:gd name="T7" fmla="*/ 0 h 25"/>
                <a:gd name="T8" fmla="*/ 13 w 1645"/>
                <a:gd name="T9" fmla="*/ 0 h 25"/>
                <a:gd name="T10" fmla="*/ 25 w 1645"/>
                <a:gd name="T11" fmla="*/ 12 h 25"/>
                <a:gd name="T12" fmla="*/ 0 w 1645"/>
                <a:gd name="T13" fmla="*/ 12 h 25"/>
                <a:gd name="T14" fmla="*/ 0 w 1645"/>
                <a:gd name="T15" fmla="*/ 25 h 25"/>
                <a:gd name="T16" fmla="*/ 13 w 1645"/>
                <a:gd name="T17" fmla="*/ 25 h 25"/>
                <a:gd name="T18" fmla="*/ 0 w 1645"/>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5" h="25">
                  <a:moveTo>
                    <a:pt x="0" y="12"/>
                  </a:moveTo>
                  <a:lnTo>
                    <a:pt x="13" y="25"/>
                  </a:lnTo>
                  <a:lnTo>
                    <a:pt x="1645" y="25"/>
                  </a:lnTo>
                  <a:lnTo>
                    <a:pt x="1645" y="0"/>
                  </a:lnTo>
                  <a:lnTo>
                    <a:pt x="13" y="0"/>
                  </a:lnTo>
                  <a:lnTo>
                    <a:pt x="25" y="12"/>
                  </a:lnTo>
                  <a:lnTo>
                    <a:pt x="0" y="12"/>
                  </a:lnTo>
                  <a:lnTo>
                    <a:pt x="0" y="25"/>
                  </a:lnTo>
                  <a:lnTo>
                    <a:pt x="13" y="25"/>
                  </a:lnTo>
                  <a:lnTo>
                    <a:pt x="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4" name="Freeform 66"/>
            <p:cNvSpPr>
              <a:spLocks/>
            </p:cNvSpPr>
            <p:nvPr/>
          </p:nvSpPr>
          <p:spPr bwMode="auto">
            <a:xfrm>
              <a:off x="3440" y="1835"/>
              <a:ext cx="9" cy="314"/>
            </a:xfrm>
            <a:custGeom>
              <a:avLst/>
              <a:gdLst>
                <a:gd name="T0" fmla="*/ 13 w 25"/>
                <a:gd name="T1" fmla="*/ 0 h 943"/>
                <a:gd name="T2" fmla="*/ 0 w 25"/>
                <a:gd name="T3" fmla="*/ 13 h 943"/>
                <a:gd name="T4" fmla="*/ 0 w 25"/>
                <a:gd name="T5" fmla="*/ 943 h 943"/>
                <a:gd name="T6" fmla="*/ 25 w 25"/>
                <a:gd name="T7" fmla="*/ 943 h 943"/>
                <a:gd name="T8" fmla="*/ 25 w 25"/>
                <a:gd name="T9" fmla="*/ 13 h 943"/>
                <a:gd name="T10" fmla="*/ 13 w 25"/>
                <a:gd name="T11" fmla="*/ 25 h 943"/>
                <a:gd name="T12" fmla="*/ 13 w 25"/>
                <a:gd name="T13" fmla="*/ 0 h 943"/>
                <a:gd name="T14" fmla="*/ 0 w 25"/>
                <a:gd name="T15" fmla="*/ 0 h 943"/>
                <a:gd name="T16" fmla="*/ 0 w 25"/>
                <a:gd name="T17" fmla="*/ 13 h 943"/>
                <a:gd name="T18" fmla="*/ 13 w 25"/>
                <a:gd name="T19" fmla="*/ 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3" y="0"/>
                  </a:moveTo>
                  <a:lnTo>
                    <a:pt x="0" y="13"/>
                  </a:lnTo>
                  <a:lnTo>
                    <a:pt x="0" y="943"/>
                  </a:lnTo>
                  <a:lnTo>
                    <a:pt x="25" y="943"/>
                  </a:lnTo>
                  <a:lnTo>
                    <a:pt x="25" y="13"/>
                  </a:lnTo>
                  <a:lnTo>
                    <a:pt x="13" y="25"/>
                  </a:lnTo>
                  <a:lnTo>
                    <a:pt x="13" y="0"/>
                  </a:lnTo>
                  <a:lnTo>
                    <a:pt x="0" y="0"/>
                  </a:lnTo>
                  <a:lnTo>
                    <a:pt x="0" y="13"/>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5" name="Freeform 67"/>
            <p:cNvSpPr>
              <a:spLocks/>
            </p:cNvSpPr>
            <p:nvPr/>
          </p:nvSpPr>
          <p:spPr bwMode="auto">
            <a:xfrm>
              <a:off x="4252" y="1835"/>
              <a:ext cx="568" cy="8"/>
            </a:xfrm>
            <a:custGeom>
              <a:avLst/>
              <a:gdLst>
                <a:gd name="T0" fmla="*/ 1704 w 1704"/>
                <a:gd name="T1" fmla="*/ 13 h 25"/>
                <a:gd name="T2" fmla="*/ 1691 w 1704"/>
                <a:gd name="T3" fmla="*/ 0 h 25"/>
                <a:gd name="T4" fmla="*/ 0 w 1704"/>
                <a:gd name="T5" fmla="*/ 0 h 25"/>
                <a:gd name="T6" fmla="*/ 0 w 1704"/>
                <a:gd name="T7" fmla="*/ 25 h 25"/>
                <a:gd name="T8" fmla="*/ 1691 w 1704"/>
                <a:gd name="T9" fmla="*/ 25 h 25"/>
                <a:gd name="T10" fmla="*/ 1679 w 1704"/>
                <a:gd name="T11" fmla="*/ 13 h 25"/>
                <a:gd name="T12" fmla="*/ 1704 w 1704"/>
                <a:gd name="T13" fmla="*/ 13 h 25"/>
                <a:gd name="T14" fmla="*/ 1704 w 1704"/>
                <a:gd name="T15" fmla="*/ 0 h 25"/>
                <a:gd name="T16" fmla="*/ 1691 w 1704"/>
                <a:gd name="T17" fmla="*/ 0 h 25"/>
                <a:gd name="T18" fmla="*/ 1704 w 1704"/>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4" h="25">
                  <a:moveTo>
                    <a:pt x="1704" y="13"/>
                  </a:moveTo>
                  <a:lnTo>
                    <a:pt x="1691" y="0"/>
                  </a:lnTo>
                  <a:lnTo>
                    <a:pt x="0" y="0"/>
                  </a:lnTo>
                  <a:lnTo>
                    <a:pt x="0" y="25"/>
                  </a:lnTo>
                  <a:lnTo>
                    <a:pt x="1691" y="25"/>
                  </a:lnTo>
                  <a:lnTo>
                    <a:pt x="1679" y="13"/>
                  </a:lnTo>
                  <a:lnTo>
                    <a:pt x="1704" y="13"/>
                  </a:lnTo>
                  <a:lnTo>
                    <a:pt x="1704" y="0"/>
                  </a:lnTo>
                  <a:lnTo>
                    <a:pt x="1691" y="0"/>
                  </a:lnTo>
                  <a:lnTo>
                    <a:pt x="1704"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6" name="Freeform 68"/>
            <p:cNvSpPr>
              <a:spLocks/>
            </p:cNvSpPr>
            <p:nvPr/>
          </p:nvSpPr>
          <p:spPr bwMode="auto">
            <a:xfrm>
              <a:off x="4811" y="1839"/>
              <a:ext cx="9" cy="314"/>
            </a:xfrm>
            <a:custGeom>
              <a:avLst/>
              <a:gdLst>
                <a:gd name="T0" fmla="*/ 12 w 25"/>
                <a:gd name="T1" fmla="*/ 943 h 943"/>
                <a:gd name="T2" fmla="*/ 25 w 25"/>
                <a:gd name="T3" fmla="*/ 930 h 943"/>
                <a:gd name="T4" fmla="*/ 25 w 25"/>
                <a:gd name="T5" fmla="*/ 0 h 943"/>
                <a:gd name="T6" fmla="*/ 0 w 25"/>
                <a:gd name="T7" fmla="*/ 0 h 943"/>
                <a:gd name="T8" fmla="*/ 0 w 25"/>
                <a:gd name="T9" fmla="*/ 930 h 943"/>
                <a:gd name="T10" fmla="*/ 12 w 25"/>
                <a:gd name="T11" fmla="*/ 918 h 943"/>
                <a:gd name="T12" fmla="*/ 12 w 25"/>
                <a:gd name="T13" fmla="*/ 943 h 943"/>
                <a:gd name="T14" fmla="*/ 25 w 25"/>
                <a:gd name="T15" fmla="*/ 943 h 943"/>
                <a:gd name="T16" fmla="*/ 25 w 25"/>
                <a:gd name="T17" fmla="*/ 930 h 943"/>
                <a:gd name="T18" fmla="*/ 12 w 25"/>
                <a:gd name="T19"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2" y="943"/>
                  </a:moveTo>
                  <a:lnTo>
                    <a:pt x="25" y="930"/>
                  </a:lnTo>
                  <a:lnTo>
                    <a:pt x="25" y="0"/>
                  </a:lnTo>
                  <a:lnTo>
                    <a:pt x="0" y="0"/>
                  </a:lnTo>
                  <a:lnTo>
                    <a:pt x="0" y="930"/>
                  </a:lnTo>
                  <a:lnTo>
                    <a:pt x="12" y="918"/>
                  </a:lnTo>
                  <a:lnTo>
                    <a:pt x="12" y="943"/>
                  </a:lnTo>
                  <a:lnTo>
                    <a:pt x="25" y="943"/>
                  </a:lnTo>
                  <a:lnTo>
                    <a:pt x="25" y="930"/>
                  </a:lnTo>
                  <a:lnTo>
                    <a:pt x="12" y="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7" name="Freeform 69"/>
            <p:cNvSpPr>
              <a:spLocks/>
            </p:cNvSpPr>
            <p:nvPr/>
          </p:nvSpPr>
          <p:spPr bwMode="auto">
            <a:xfrm>
              <a:off x="4247" y="2145"/>
              <a:ext cx="568" cy="8"/>
            </a:xfrm>
            <a:custGeom>
              <a:avLst/>
              <a:gdLst>
                <a:gd name="T0" fmla="*/ 0 w 1704"/>
                <a:gd name="T1" fmla="*/ 12 h 25"/>
                <a:gd name="T2" fmla="*/ 13 w 1704"/>
                <a:gd name="T3" fmla="*/ 25 h 25"/>
                <a:gd name="T4" fmla="*/ 1704 w 1704"/>
                <a:gd name="T5" fmla="*/ 25 h 25"/>
                <a:gd name="T6" fmla="*/ 1704 w 1704"/>
                <a:gd name="T7" fmla="*/ 0 h 25"/>
                <a:gd name="T8" fmla="*/ 13 w 1704"/>
                <a:gd name="T9" fmla="*/ 0 h 25"/>
                <a:gd name="T10" fmla="*/ 25 w 1704"/>
                <a:gd name="T11" fmla="*/ 12 h 25"/>
                <a:gd name="T12" fmla="*/ 0 w 1704"/>
                <a:gd name="T13" fmla="*/ 12 h 25"/>
                <a:gd name="T14" fmla="*/ 0 w 1704"/>
                <a:gd name="T15" fmla="*/ 25 h 25"/>
                <a:gd name="T16" fmla="*/ 13 w 1704"/>
                <a:gd name="T17" fmla="*/ 25 h 25"/>
                <a:gd name="T18" fmla="*/ 0 w 1704"/>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4" h="25">
                  <a:moveTo>
                    <a:pt x="0" y="12"/>
                  </a:moveTo>
                  <a:lnTo>
                    <a:pt x="13" y="25"/>
                  </a:lnTo>
                  <a:lnTo>
                    <a:pt x="1704" y="25"/>
                  </a:lnTo>
                  <a:lnTo>
                    <a:pt x="1704" y="0"/>
                  </a:lnTo>
                  <a:lnTo>
                    <a:pt x="13" y="0"/>
                  </a:lnTo>
                  <a:lnTo>
                    <a:pt x="25" y="12"/>
                  </a:lnTo>
                  <a:lnTo>
                    <a:pt x="0" y="12"/>
                  </a:lnTo>
                  <a:lnTo>
                    <a:pt x="0" y="25"/>
                  </a:lnTo>
                  <a:lnTo>
                    <a:pt x="13" y="25"/>
                  </a:lnTo>
                  <a:lnTo>
                    <a:pt x="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8" name="Freeform 70"/>
            <p:cNvSpPr>
              <a:spLocks/>
            </p:cNvSpPr>
            <p:nvPr/>
          </p:nvSpPr>
          <p:spPr bwMode="auto">
            <a:xfrm>
              <a:off x="4247" y="1835"/>
              <a:ext cx="9" cy="314"/>
            </a:xfrm>
            <a:custGeom>
              <a:avLst/>
              <a:gdLst>
                <a:gd name="T0" fmla="*/ 13 w 25"/>
                <a:gd name="T1" fmla="*/ 0 h 943"/>
                <a:gd name="T2" fmla="*/ 0 w 25"/>
                <a:gd name="T3" fmla="*/ 13 h 943"/>
                <a:gd name="T4" fmla="*/ 0 w 25"/>
                <a:gd name="T5" fmla="*/ 943 h 943"/>
                <a:gd name="T6" fmla="*/ 25 w 25"/>
                <a:gd name="T7" fmla="*/ 943 h 943"/>
                <a:gd name="T8" fmla="*/ 25 w 25"/>
                <a:gd name="T9" fmla="*/ 13 h 943"/>
                <a:gd name="T10" fmla="*/ 13 w 25"/>
                <a:gd name="T11" fmla="*/ 25 h 943"/>
                <a:gd name="T12" fmla="*/ 13 w 25"/>
                <a:gd name="T13" fmla="*/ 0 h 943"/>
                <a:gd name="T14" fmla="*/ 0 w 25"/>
                <a:gd name="T15" fmla="*/ 0 h 943"/>
                <a:gd name="T16" fmla="*/ 0 w 25"/>
                <a:gd name="T17" fmla="*/ 13 h 943"/>
                <a:gd name="T18" fmla="*/ 13 w 25"/>
                <a:gd name="T19" fmla="*/ 0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943">
                  <a:moveTo>
                    <a:pt x="13" y="0"/>
                  </a:moveTo>
                  <a:lnTo>
                    <a:pt x="0" y="13"/>
                  </a:lnTo>
                  <a:lnTo>
                    <a:pt x="0" y="943"/>
                  </a:lnTo>
                  <a:lnTo>
                    <a:pt x="25" y="943"/>
                  </a:lnTo>
                  <a:lnTo>
                    <a:pt x="25" y="13"/>
                  </a:lnTo>
                  <a:lnTo>
                    <a:pt x="13" y="25"/>
                  </a:lnTo>
                  <a:lnTo>
                    <a:pt x="13" y="0"/>
                  </a:lnTo>
                  <a:lnTo>
                    <a:pt x="0" y="0"/>
                  </a:lnTo>
                  <a:lnTo>
                    <a:pt x="0" y="13"/>
                  </a:ln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599" name="Freeform 71"/>
            <p:cNvSpPr>
              <a:spLocks/>
            </p:cNvSpPr>
            <p:nvPr/>
          </p:nvSpPr>
          <p:spPr bwMode="auto">
            <a:xfrm>
              <a:off x="1451" y="1039"/>
              <a:ext cx="360" cy="8"/>
            </a:xfrm>
            <a:custGeom>
              <a:avLst/>
              <a:gdLst>
                <a:gd name="T0" fmla="*/ 1080 w 1080"/>
                <a:gd name="T1" fmla="*/ 13 h 26"/>
                <a:gd name="T2" fmla="*/ 1080 w 1080"/>
                <a:gd name="T3" fmla="*/ 0 h 26"/>
                <a:gd name="T4" fmla="*/ 0 w 1080"/>
                <a:gd name="T5" fmla="*/ 0 h 26"/>
                <a:gd name="T6" fmla="*/ 0 w 1080"/>
                <a:gd name="T7" fmla="*/ 26 h 26"/>
                <a:gd name="T8" fmla="*/ 1080 w 1080"/>
                <a:gd name="T9" fmla="*/ 26 h 26"/>
                <a:gd name="T10" fmla="*/ 1080 w 1080"/>
                <a:gd name="T11" fmla="*/ 13 h 26"/>
              </a:gdLst>
              <a:ahLst/>
              <a:cxnLst>
                <a:cxn ang="0">
                  <a:pos x="T0" y="T1"/>
                </a:cxn>
                <a:cxn ang="0">
                  <a:pos x="T2" y="T3"/>
                </a:cxn>
                <a:cxn ang="0">
                  <a:pos x="T4" y="T5"/>
                </a:cxn>
                <a:cxn ang="0">
                  <a:pos x="T6" y="T7"/>
                </a:cxn>
                <a:cxn ang="0">
                  <a:pos x="T8" y="T9"/>
                </a:cxn>
                <a:cxn ang="0">
                  <a:pos x="T10" y="T11"/>
                </a:cxn>
              </a:cxnLst>
              <a:rect l="0" t="0" r="r" b="b"/>
              <a:pathLst>
                <a:path w="1080" h="26">
                  <a:moveTo>
                    <a:pt x="1080" y="13"/>
                  </a:moveTo>
                  <a:lnTo>
                    <a:pt x="1080" y="0"/>
                  </a:lnTo>
                  <a:lnTo>
                    <a:pt x="0" y="0"/>
                  </a:lnTo>
                  <a:lnTo>
                    <a:pt x="0" y="26"/>
                  </a:lnTo>
                  <a:lnTo>
                    <a:pt x="1080" y="26"/>
                  </a:lnTo>
                  <a:lnTo>
                    <a:pt x="108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0" name="Freeform 72"/>
            <p:cNvSpPr>
              <a:spLocks/>
            </p:cNvSpPr>
            <p:nvPr/>
          </p:nvSpPr>
          <p:spPr bwMode="auto">
            <a:xfrm>
              <a:off x="1808" y="1017"/>
              <a:ext cx="52" cy="52"/>
            </a:xfrm>
            <a:custGeom>
              <a:avLst/>
              <a:gdLst>
                <a:gd name="T0" fmla="*/ 154 w 154"/>
                <a:gd name="T1" fmla="*/ 77 h 154"/>
                <a:gd name="T2" fmla="*/ 0 w 154"/>
                <a:gd name="T3" fmla="*/ 0 h 154"/>
                <a:gd name="T4" fmla="*/ 0 w 154"/>
                <a:gd name="T5" fmla="*/ 154 h 154"/>
                <a:gd name="T6" fmla="*/ 154 w 154"/>
                <a:gd name="T7" fmla="*/ 77 h 154"/>
              </a:gdLst>
              <a:ahLst/>
              <a:cxnLst>
                <a:cxn ang="0">
                  <a:pos x="T0" y="T1"/>
                </a:cxn>
                <a:cxn ang="0">
                  <a:pos x="T2" y="T3"/>
                </a:cxn>
                <a:cxn ang="0">
                  <a:pos x="T4" y="T5"/>
                </a:cxn>
                <a:cxn ang="0">
                  <a:pos x="T6" y="T7"/>
                </a:cxn>
              </a:cxnLst>
              <a:rect l="0" t="0" r="r" b="b"/>
              <a:pathLst>
                <a:path w="154" h="154">
                  <a:moveTo>
                    <a:pt x="154" y="77"/>
                  </a:moveTo>
                  <a:lnTo>
                    <a:pt x="0" y="0"/>
                  </a:lnTo>
                  <a:lnTo>
                    <a:pt x="0" y="154"/>
                  </a:lnTo>
                  <a:lnTo>
                    <a:pt x="154" y="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1" name="Freeform 73"/>
            <p:cNvSpPr>
              <a:spLocks/>
            </p:cNvSpPr>
            <p:nvPr/>
          </p:nvSpPr>
          <p:spPr bwMode="auto">
            <a:xfrm>
              <a:off x="2307" y="1039"/>
              <a:ext cx="253" cy="8"/>
            </a:xfrm>
            <a:custGeom>
              <a:avLst/>
              <a:gdLst>
                <a:gd name="T0" fmla="*/ 759 w 759"/>
                <a:gd name="T1" fmla="*/ 13 h 26"/>
                <a:gd name="T2" fmla="*/ 759 w 759"/>
                <a:gd name="T3" fmla="*/ 0 h 26"/>
                <a:gd name="T4" fmla="*/ 0 w 759"/>
                <a:gd name="T5" fmla="*/ 0 h 26"/>
                <a:gd name="T6" fmla="*/ 0 w 759"/>
                <a:gd name="T7" fmla="*/ 26 h 26"/>
                <a:gd name="T8" fmla="*/ 759 w 759"/>
                <a:gd name="T9" fmla="*/ 26 h 26"/>
                <a:gd name="T10" fmla="*/ 759 w 759"/>
                <a:gd name="T11" fmla="*/ 13 h 26"/>
              </a:gdLst>
              <a:ahLst/>
              <a:cxnLst>
                <a:cxn ang="0">
                  <a:pos x="T0" y="T1"/>
                </a:cxn>
                <a:cxn ang="0">
                  <a:pos x="T2" y="T3"/>
                </a:cxn>
                <a:cxn ang="0">
                  <a:pos x="T4" y="T5"/>
                </a:cxn>
                <a:cxn ang="0">
                  <a:pos x="T6" y="T7"/>
                </a:cxn>
                <a:cxn ang="0">
                  <a:pos x="T8" y="T9"/>
                </a:cxn>
                <a:cxn ang="0">
                  <a:pos x="T10" y="T11"/>
                </a:cxn>
              </a:cxnLst>
              <a:rect l="0" t="0" r="r" b="b"/>
              <a:pathLst>
                <a:path w="759" h="26">
                  <a:moveTo>
                    <a:pt x="759" y="13"/>
                  </a:moveTo>
                  <a:lnTo>
                    <a:pt x="759" y="0"/>
                  </a:lnTo>
                  <a:lnTo>
                    <a:pt x="0" y="0"/>
                  </a:lnTo>
                  <a:lnTo>
                    <a:pt x="0" y="26"/>
                  </a:lnTo>
                  <a:lnTo>
                    <a:pt x="759" y="26"/>
                  </a:lnTo>
                  <a:lnTo>
                    <a:pt x="759"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2" name="Freeform 74"/>
            <p:cNvSpPr>
              <a:spLocks/>
            </p:cNvSpPr>
            <p:nvPr/>
          </p:nvSpPr>
          <p:spPr bwMode="auto">
            <a:xfrm>
              <a:off x="2557" y="1017"/>
              <a:ext cx="51" cy="52"/>
            </a:xfrm>
            <a:custGeom>
              <a:avLst/>
              <a:gdLst>
                <a:gd name="T0" fmla="*/ 154 w 154"/>
                <a:gd name="T1" fmla="*/ 77 h 154"/>
                <a:gd name="T2" fmla="*/ 0 w 154"/>
                <a:gd name="T3" fmla="*/ 0 h 154"/>
                <a:gd name="T4" fmla="*/ 0 w 154"/>
                <a:gd name="T5" fmla="*/ 154 h 154"/>
                <a:gd name="T6" fmla="*/ 154 w 154"/>
                <a:gd name="T7" fmla="*/ 77 h 154"/>
              </a:gdLst>
              <a:ahLst/>
              <a:cxnLst>
                <a:cxn ang="0">
                  <a:pos x="T0" y="T1"/>
                </a:cxn>
                <a:cxn ang="0">
                  <a:pos x="T2" y="T3"/>
                </a:cxn>
                <a:cxn ang="0">
                  <a:pos x="T4" y="T5"/>
                </a:cxn>
                <a:cxn ang="0">
                  <a:pos x="T6" y="T7"/>
                </a:cxn>
              </a:cxnLst>
              <a:rect l="0" t="0" r="r" b="b"/>
              <a:pathLst>
                <a:path w="154" h="154">
                  <a:moveTo>
                    <a:pt x="154" y="77"/>
                  </a:moveTo>
                  <a:lnTo>
                    <a:pt x="0" y="0"/>
                  </a:lnTo>
                  <a:lnTo>
                    <a:pt x="0" y="154"/>
                  </a:lnTo>
                  <a:lnTo>
                    <a:pt x="154" y="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3" name="Freeform 75"/>
            <p:cNvSpPr>
              <a:spLocks/>
            </p:cNvSpPr>
            <p:nvPr/>
          </p:nvSpPr>
          <p:spPr bwMode="auto">
            <a:xfrm>
              <a:off x="3192" y="1039"/>
              <a:ext cx="204" cy="8"/>
            </a:xfrm>
            <a:custGeom>
              <a:avLst/>
              <a:gdLst>
                <a:gd name="T0" fmla="*/ 613 w 613"/>
                <a:gd name="T1" fmla="*/ 13 h 26"/>
                <a:gd name="T2" fmla="*/ 613 w 613"/>
                <a:gd name="T3" fmla="*/ 0 h 26"/>
                <a:gd name="T4" fmla="*/ 0 w 613"/>
                <a:gd name="T5" fmla="*/ 0 h 26"/>
                <a:gd name="T6" fmla="*/ 0 w 613"/>
                <a:gd name="T7" fmla="*/ 26 h 26"/>
                <a:gd name="T8" fmla="*/ 613 w 613"/>
                <a:gd name="T9" fmla="*/ 26 h 26"/>
                <a:gd name="T10" fmla="*/ 613 w 613"/>
                <a:gd name="T11" fmla="*/ 13 h 26"/>
              </a:gdLst>
              <a:ahLst/>
              <a:cxnLst>
                <a:cxn ang="0">
                  <a:pos x="T0" y="T1"/>
                </a:cxn>
                <a:cxn ang="0">
                  <a:pos x="T2" y="T3"/>
                </a:cxn>
                <a:cxn ang="0">
                  <a:pos x="T4" y="T5"/>
                </a:cxn>
                <a:cxn ang="0">
                  <a:pos x="T6" y="T7"/>
                </a:cxn>
                <a:cxn ang="0">
                  <a:pos x="T8" y="T9"/>
                </a:cxn>
                <a:cxn ang="0">
                  <a:pos x="T10" y="T11"/>
                </a:cxn>
              </a:cxnLst>
              <a:rect l="0" t="0" r="r" b="b"/>
              <a:pathLst>
                <a:path w="613" h="26">
                  <a:moveTo>
                    <a:pt x="613" y="13"/>
                  </a:moveTo>
                  <a:lnTo>
                    <a:pt x="613" y="0"/>
                  </a:lnTo>
                  <a:lnTo>
                    <a:pt x="0" y="0"/>
                  </a:lnTo>
                  <a:lnTo>
                    <a:pt x="0" y="26"/>
                  </a:lnTo>
                  <a:lnTo>
                    <a:pt x="613" y="26"/>
                  </a:lnTo>
                  <a:lnTo>
                    <a:pt x="613"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4" name="Freeform 76"/>
            <p:cNvSpPr>
              <a:spLocks/>
            </p:cNvSpPr>
            <p:nvPr/>
          </p:nvSpPr>
          <p:spPr bwMode="auto">
            <a:xfrm>
              <a:off x="3393" y="1017"/>
              <a:ext cx="52" cy="52"/>
            </a:xfrm>
            <a:custGeom>
              <a:avLst/>
              <a:gdLst>
                <a:gd name="T0" fmla="*/ 154 w 154"/>
                <a:gd name="T1" fmla="*/ 77 h 154"/>
                <a:gd name="T2" fmla="*/ 0 w 154"/>
                <a:gd name="T3" fmla="*/ 0 h 154"/>
                <a:gd name="T4" fmla="*/ 0 w 154"/>
                <a:gd name="T5" fmla="*/ 154 h 154"/>
                <a:gd name="T6" fmla="*/ 154 w 154"/>
                <a:gd name="T7" fmla="*/ 77 h 154"/>
              </a:gdLst>
              <a:ahLst/>
              <a:cxnLst>
                <a:cxn ang="0">
                  <a:pos x="T0" y="T1"/>
                </a:cxn>
                <a:cxn ang="0">
                  <a:pos x="T2" y="T3"/>
                </a:cxn>
                <a:cxn ang="0">
                  <a:pos x="T4" y="T5"/>
                </a:cxn>
                <a:cxn ang="0">
                  <a:pos x="T6" y="T7"/>
                </a:cxn>
              </a:cxnLst>
              <a:rect l="0" t="0" r="r" b="b"/>
              <a:pathLst>
                <a:path w="154" h="154">
                  <a:moveTo>
                    <a:pt x="154" y="77"/>
                  </a:moveTo>
                  <a:lnTo>
                    <a:pt x="0" y="0"/>
                  </a:lnTo>
                  <a:lnTo>
                    <a:pt x="0" y="154"/>
                  </a:lnTo>
                  <a:lnTo>
                    <a:pt x="154" y="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5" name="Freeform 77"/>
            <p:cNvSpPr>
              <a:spLocks/>
            </p:cNvSpPr>
            <p:nvPr/>
          </p:nvSpPr>
          <p:spPr bwMode="auto">
            <a:xfrm>
              <a:off x="3989" y="1039"/>
              <a:ext cx="204" cy="8"/>
            </a:xfrm>
            <a:custGeom>
              <a:avLst/>
              <a:gdLst>
                <a:gd name="T0" fmla="*/ 614 w 614"/>
                <a:gd name="T1" fmla="*/ 13 h 26"/>
                <a:gd name="T2" fmla="*/ 614 w 614"/>
                <a:gd name="T3" fmla="*/ 0 h 26"/>
                <a:gd name="T4" fmla="*/ 0 w 614"/>
                <a:gd name="T5" fmla="*/ 0 h 26"/>
                <a:gd name="T6" fmla="*/ 0 w 614"/>
                <a:gd name="T7" fmla="*/ 26 h 26"/>
                <a:gd name="T8" fmla="*/ 614 w 614"/>
                <a:gd name="T9" fmla="*/ 26 h 26"/>
                <a:gd name="T10" fmla="*/ 614 w 614"/>
                <a:gd name="T11" fmla="*/ 13 h 26"/>
              </a:gdLst>
              <a:ahLst/>
              <a:cxnLst>
                <a:cxn ang="0">
                  <a:pos x="T0" y="T1"/>
                </a:cxn>
                <a:cxn ang="0">
                  <a:pos x="T2" y="T3"/>
                </a:cxn>
                <a:cxn ang="0">
                  <a:pos x="T4" y="T5"/>
                </a:cxn>
                <a:cxn ang="0">
                  <a:pos x="T6" y="T7"/>
                </a:cxn>
                <a:cxn ang="0">
                  <a:pos x="T8" y="T9"/>
                </a:cxn>
                <a:cxn ang="0">
                  <a:pos x="T10" y="T11"/>
                </a:cxn>
              </a:cxnLst>
              <a:rect l="0" t="0" r="r" b="b"/>
              <a:pathLst>
                <a:path w="614" h="26">
                  <a:moveTo>
                    <a:pt x="614" y="13"/>
                  </a:moveTo>
                  <a:lnTo>
                    <a:pt x="614" y="0"/>
                  </a:lnTo>
                  <a:lnTo>
                    <a:pt x="0" y="0"/>
                  </a:lnTo>
                  <a:lnTo>
                    <a:pt x="0" y="26"/>
                  </a:lnTo>
                  <a:lnTo>
                    <a:pt x="614" y="26"/>
                  </a:lnTo>
                  <a:lnTo>
                    <a:pt x="614"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6" name="Freeform 78"/>
            <p:cNvSpPr>
              <a:spLocks/>
            </p:cNvSpPr>
            <p:nvPr/>
          </p:nvSpPr>
          <p:spPr bwMode="auto">
            <a:xfrm>
              <a:off x="4190" y="1017"/>
              <a:ext cx="52" cy="52"/>
            </a:xfrm>
            <a:custGeom>
              <a:avLst/>
              <a:gdLst>
                <a:gd name="T0" fmla="*/ 154 w 154"/>
                <a:gd name="T1" fmla="*/ 77 h 154"/>
                <a:gd name="T2" fmla="*/ 0 w 154"/>
                <a:gd name="T3" fmla="*/ 0 h 154"/>
                <a:gd name="T4" fmla="*/ 0 w 154"/>
                <a:gd name="T5" fmla="*/ 154 h 154"/>
                <a:gd name="T6" fmla="*/ 154 w 154"/>
                <a:gd name="T7" fmla="*/ 77 h 154"/>
              </a:gdLst>
              <a:ahLst/>
              <a:cxnLst>
                <a:cxn ang="0">
                  <a:pos x="T0" y="T1"/>
                </a:cxn>
                <a:cxn ang="0">
                  <a:pos x="T2" y="T3"/>
                </a:cxn>
                <a:cxn ang="0">
                  <a:pos x="T4" y="T5"/>
                </a:cxn>
                <a:cxn ang="0">
                  <a:pos x="T6" y="T7"/>
                </a:cxn>
              </a:cxnLst>
              <a:rect l="0" t="0" r="r" b="b"/>
              <a:pathLst>
                <a:path w="154" h="154">
                  <a:moveTo>
                    <a:pt x="154" y="77"/>
                  </a:moveTo>
                  <a:lnTo>
                    <a:pt x="0" y="0"/>
                  </a:lnTo>
                  <a:lnTo>
                    <a:pt x="0" y="154"/>
                  </a:lnTo>
                  <a:lnTo>
                    <a:pt x="154" y="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7" name="Freeform 79"/>
            <p:cNvSpPr>
              <a:spLocks/>
            </p:cNvSpPr>
            <p:nvPr/>
          </p:nvSpPr>
          <p:spPr bwMode="auto">
            <a:xfrm>
              <a:off x="4037" y="1990"/>
              <a:ext cx="215" cy="8"/>
            </a:xfrm>
            <a:custGeom>
              <a:avLst/>
              <a:gdLst>
                <a:gd name="T0" fmla="*/ 0 w 643"/>
                <a:gd name="T1" fmla="*/ 13 h 26"/>
                <a:gd name="T2" fmla="*/ 0 w 643"/>
                <a:gd name="T3" fmla="*/ 26 h 26"/>
                <a:gd name="T4" fmla="*/ 643 w 643"/>
                <a:gd name="T5" fmla="*/ 26 h 26"/>
                <a:gd name="T6" fmla="*/ 643 w 643"/>
                <a:gd name="T7" fmla="*/ 0 h 26"/>
                <a:gd name="T8" fmla="*/ 0 w 643"/>
                <a:gd name="T9" fmla="*/ 0 h 26"/>
                <a:gd name="T10" fmla="*/ 0 w 643"/>
                <a:gd name="T11" fmla="*/ 13 h 26"/>
              </a:gdLst>
              <a:ahLst/>
              <a:cxnLst>
                <a:cxn ang="0">
                  <a:pos x="T0" y="T1"/>
                </a:cxn>
                <a:cxn ang="0">
                  <a:pos x="T2" y="T3"/>
                </a:cxn>
                <a:cxn ang="0">
                  <a:pos x="T4" y="T5"/>
                </a:cxn>
                <a:cxn ang="0">
                  <a:pos x="T6" y="T7"/>
                </a:cxn>
                <a:cxn ang="0">
                  <a:pos x="T8" y="T9"/>
                </a:cxn>
                <a:cxn ang="0">
                  <a:pos x="T10" y="T11"/>
                </a:cxn>
              </a:cxnLst>
              <a:rect l="0" t="0" r="r" b="b"/>
              <a:pathLst>
                <a:path w="643" h="26">
                  <a:moveTo>
                    <a:pt x="0" y="13"/>
                  </a:moveTo>
                  <a:lnTo>
                    <a:pt x="0" y="26"/>
                  </a:lnTo>
                  <a:lnTo>
                    <a:pt x="643" y="26"/>
                  </a:lnTo>
                  <a:lnTo>
                    <a:pt x="643" y="0"/>
                  </a:lnTo>
                  <a:lnTo>
                    <a:pt x="0" y="0"/>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8" name="Freeform 80"/>
            <p:cNvSpPr>
              <a:spLocks/>
            </p:cNvSpPr>
            <p:nvPr/>
          </p:nvSpPr>
          <p:spPr bwMode="auto">
            <a:xfrm>
              <a:off x="3989" y="1968"/>
              <a:ext cx="52" cy="52"/>
            </a:xfrm>
            <a:custGeom>
              <a:avLst/>
              <a:gdLst>
                <a:gd name="T0" fmla="*/ 0 w 156"/>
                <a:gd name="T1" fmla="*/ 78 h 156"/>
                <a:gd name="T2" fmla="*/ 156 w 156"/>
                <a:gd name="T3" fmla="*/ 156 h 156"/>
                <a:gd name="T4" fmla="*/ 156 w 156"/>
                <a:gd name="T5" fmla="*/ 0 h 156"/>
                <a:gd name="T6" fmla="*/ 0 w 156"/>
                <a:gd name="T7" fmla="*/ 78 h 156"/>
              </a:gdLst>
              <a:ahLst/>
              <a:cxnLst>
                <a:cxn ang="0">
                  <a:pos x="T0" y="T1"/>
                </a:cxn>
                <a:cxn ang="0">
                  <a:pos x="T2" y="T3"/>
                </a:cxn>
                <a:cxn ang="0">
                  <a:pos x="T4" y="T5"/>
                </a:cxn>
                <a:cxn ang="0">
                  <a:pos x="T6" y="T7"/>
                </a:cxn>
              </a:cxnLst>
              <a:rect l="0" t="0" r="r" b="b"/>
              <a:pathLst>
                <a:path w="156" h="156">
                  <a:moveTo>
                    <a:pt x="0" y="78"/>
                  </a:moveTo>
                  <a:lnTo>
                    <a:pt x="156" y="156"/>
                  </a:lnTo>
                  <a:lnTo>
                    <a:pt x="156" y="0"/>
                  </a:ln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09" name="Freeform 81"/>
            <p:cNvSpPr>
              <a:spLocks/>
            </p:cNvSpPr>
            <p:nvPr/>
          </p:nvSpPr>
          <p:spPr bwMode="auto">
            <a:xfrm>
              <a:off x="3230" y="1990"/>
              <a:ext cx="215" cy="8"/>
            </a:xfrm>
            <a:custGeom>
              <a:avLst/>
              <a:gdLst>
                <a:gd name="T0" fmla="*/ 0 w 643"/>
                <a:gd name="T1" fmla="*/ 13 h 26"/>
                <a:gd name="T2" fmla="*/ 0 w 643"/>
                <a:gd name="T3" fmla="*/ 26 h 26"/>
                <a:gd name="T4" fmla="*/ 643 w 643"/>
                <a:gd name="T5" fmla="*/ 26 h 26"/>
                <a:gd name="T6" fmla="*/ 643 w 643"/>
                <a:gd name="T7" fmla="*/ 0 h 26"/>
                <a:gd name="T8" fmla="*/ 0 w 643"/>
                <a:gd name="T9" fmla="*/ 0 h 26"/>
                <a:gd name="T10" fmla="*/ 0 w 643"/>
                <a:gd name="T11" fmla="*/ 13 h 26"/>
              </a:gdLst>
              <a:ahLst/>
              <a:cxnLst>
                <a:cxn ang="0">
                  <a:pos x="T0" y="T1"/>
                </a:cxn>
                <a:cxn ang="0">
                  <a:pos x="T2" y="T3"/>
                </a:cxn>
                <a:cxn ang="0">
                  <a:pos x="T4" y="T5"/>
                </a:cxn>
                <a:cxn ang="0">
                  <a:pos x="T6" y="T7"/>
                </a:cxn>
                <a:cxn ang="0">
                  <a:pos x="T8" y="T9"/>
                </a:cxn>
                <a:cxn ang="0">
                  <a:pos x="T10" y="T11"/>
                </a:cxn>
              </a:cxnLst>
              <a:rect l="0" t="0" r="r" b="b"/>
              <a:pathLst>
                <a:path w="643" h="26">
                  <a:moveTo>
                    <a:pt x="0" y="13"/>
                  </a:moveTo>
                  <a:lnTo>
                    <a:pt x="0" y="26"/>
                  </a:lnTo>
                  <a:lnTo>
                    <a:pt x="643" y="26"/>
                  </a:lnTo>
                  <a:lnTo>
                    <a:pt x="643" y="0"/>
                  </a:lnTo>
                  <a:lnTo>
                    <a:pt x="0" y="0"/>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0" name="Freeform 82"/>
            <p:cNvSpPr>
              <a:spLocks/>
            </p:cNvSpPr>
            <p:nvPr/>
          </p:nvSpPr>
          <p:spPr bwMode="auto">
            <a:xfrm>
              <a:off x="3182" y="1968"/>
              <a:ext cx="52" cy="52"/>
            </a:xfrm>
            <a:custGeom>
              <a:avLst/>
              <a:gdLst>
                <a:gd name="T0" fmla="*/ 0 w 156"/>
                <a:gd name="T1" fmla="*/ 78 h 156"/>
                <a:gd name="T2" fmla="*/ 156 w 156"/>
                <a:gd name="T3" fmla="*/ 156 h 156"/>
                <a:gd name="T4" fmla="*/ 156 w 156"/>
                <a:gd name="T5" fmla="*/ 0 h 156"/>
                <a:gd name="T6" fmla="*/ 0 w 156"/>
                <a:gd name="T7" fmla="*/ 78 h 156"/>
              </a:gdLst>
              <a:ahLst/>
              <a:cxnLst>
                <a:cxn ang="0">
                  <a:pos x="T0" y="T1"/>
                </a:cxn>
                <a:cxn ang="0">
                  <a:pos x="T2" y="T3"/>
                </a:cxn>
                <a:cxn ang="0">
                  <a:pos x="T4" y="T5"/>
                </a:cxn>
                <a:cxn ang="0">
                  <a:pos x="T6" y="T7"/>
                </a:cxn>
              </a:cxnLst>
              <a:rect l="0" t="0" r="r" b="b"/>
              <a:pathLst>
                <a:path w="156" h="156">
                  <a:moveTo>
                    <a:pt x="0" y="78"/>
                  </a:moveTo>
                  <a:lnTo>
                    <a:pt x="156" y="156"/>
                  </a:lnTo>
                  <a:lnTo>
                    <a:pt x="156" y="0"/>
                  </a:ln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1" name="Freeform 83"/>
            <p:cNvSpPr>
              <a:spLocks/>
            </p:cNvSpPr>
            <p:nvPr/>
          </p:nvSpPr>
          <p:spPr bwMode="auto">
            <a:xfrm>
              <a:off x="2365" y="1990"/>
              <a:ext cx="253" cy="8"/>
            </a:xfrm>
            <a:custGeom>
              <a:avLst/>
              <a:gdLst>
                <a:gd name="T0" fmla="*/ 0 w 759"/>
                <a:gd name="T1" fmla="*/ 13 h 26"/>
                <a:gd name="T2" fmla="*/ 0 w 759"/>
                <a:gd name="T3" fmla="*/ 26 h 26"/>
                <a:gd name="T4" fmla="*/ 759 w 759"/>
                <a:gd name="T5" fmla="*/ 26 h 26"/>
                <a:gd name="T6" fmla="*/ 759 w 759"/>
                <a:gd name="T7" fmla="*/ 0 h 26"/>
                <a:gd name="T8" fmla="*/ 0 w 759"/>
                <a:gd name="T9" fmla="*/ 0 h 26"/>
                <a:gd name="T10" fmla="*/ 0 w 759"/>
                <a:gd name="T11" fmla="*/ 13 h 26"/>
              </a:gdLst>
              <a:ahLst/>
              <a:cxnLst>
                <a:cxn ang="0">
                  <a:pos x="T0" y="T1"/>
                </a:cxn>
                <a:cxn ang="0">
                  <a:pos x="T2" y="T3"/>
                </a:cxn>
                <a:cxn ang="0">
                  <a:pos x="T4" y="T5"/>
                </a:cxn>
                <a:cxn ang="0">
                  <a:pos x="T6" y="T7"/>
                </a:cxn>
                <a:cxn ang="0">
                  <a:pos x="T8" y="T9"/>
                </a:cxn>
                <a:cxn ang="0">
                  <a:pos x="T10" y="T11"/>
                </a:cxn>
              </a:cxnLst>
              <a:rect l="0" t="0" r="r" b="b"/>
              <a:pathLst>
                <a:path w="759" h="26">
                  <a:moveTo>
                    <a:pt x="0" y="13"/>
                  </a:moveTo>
                  <a:lnTo>
                    <a:pt x="0" y="26"/>
                  </a:lnTo>
                  <a:lnTo>
                    <a:pt x="759" y="26"/>
                  </a:lnTo>
                  <a:lnTo>
                    <a:pt x="759" y="0"/>
                  </a:lnTo>
                  <a:lnTo>
                    <a:pt x="0" y="0"/>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2" name="Freeform 84"/>
            <p:cNvSpPr>
              <a:spLocks/>
            </p:cNvSpPr>
            <p:nvPr/>
          </p:nvSpPr>
          <p:spPr bwMode="auto">
            <a:xfrm>
              <a:off x="2316" y="1968"/>
              <a:ext cx="52" cy="52"/>
            </a:xfrm>
            <a:custGeom>
              <a:avLst/>
              <a:gdLst>
                <a:gd name="T0" fmla="*/ 0 w 156"/>
                <a:gd name="T1" fmla="*/ 78 h 156"/>
                <a:gd name="T2" fmla="*/ 156 w 156"/>
                <a:gd name="T3" fmla="*/ 156 h 156"/>
                <a:gd name="T4" fmla="*/ 156 w 156"/>
                <a:gd name="T5" fmla="*/ 0 h 156"/>
                <a:gd name="T6" fmla="*/ 0 w 156"/>
                <a:gd name="T7" fmla="*/ 78 h 156"/>
              </a:gdLst>
              <a:ahLst/>
              <a:cxnLst>
                <a:cxn ang="0">
                  <a:pos x="T0" y="T1"/>
                </a:cxn>
                <a:cxn ang="0">
                  <a:pos x="T2" y="T3"/>
                </a:cxn>
                <a:cxn ang="0">
                  <a:pos x="T4" y="T5"/>
                </a:cxn>
                <a:cxn ang="0">
                  <a:pos x="T6" y="T7"/>
                </a:cxn>
              </a:cxnLst>
              <a:rect l="0" t="0" r="r" b="b"/>
              <a:pathLst>
                <a:path w="156" h="156">
                  <a:moveTo>
                    <a:pt x="0" y="78"/>
                  </a:moveTo>
                  <a:lnTo>
                    <a:pt x="156" y="156"/>
                  </a:lnTo>
                  <a:lnTo>
                    <a:pt x="156" y="0"/>
                  </a:ln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3" name="Freeform 85"/>
            <p:cNvSpPr>
              <a:spLocks/>
            </p:cNvSpPr>
            <p:nvPr/>
          </p:nvSpPr>
          <p:spPr bwMode="auto">
            <a:xfrm>
              <a:off x="1548" y="1990"/>
              <a:ext cx="302" cy="8"/>
            </a:xfrm>
            <a:custGeom>
              <a:avLst/>
              <a:gdLst>
                <a:gd name="T0" fmla="*/ 0 w 904"/>
                <a:gd name="T1" fmla="*/ 13 h 26"/>
                <a:gd name="T2" fmla="*/ 0 w 904"/>
                <a:gd name="T3" fmla="*/ 26 h 26"/>
                <a:gd name="T4" fmla="*/ 904 w 904"/>
                <a:gd name="T5" fmla="*/ 26 h 26"/>
                <a:gd name="T6" fmla="*/ 904 w 904"/>
                <a:gd name="T7" fmla="*/ 0 h 26"/>
                <a:gd name="T8" fmla="*/ 0 w 904"/>
                <a:gd name="T9" fmla="*/ 0 h 26"/>
                <a:gd name="T10" fmla="*/ 0 w 904"/>
                <a:gd name="T11" fmla="*/ 13 h 26"/>
              </a:gdLst>
              <a:ahLst/>
              <a:cxnLst>
                <a:cxn ang="0">
                  <a:pos x="T0" y="T1"/>
                </a:cxn>
                <a:cxn ang="0">
                  <a:pos x="T2" y="T3"/>
                </a:cxn>
                <a:cxn ang="0">
                  <a:pos x="T4" y="T5"/>
                </a:cxn>
                <a:cxn ang="0">
                  <a:pos x="T6" y="T7"/>
                </a:cxn>
                <a:cxn ang="0">
                  <a:pos x="T8" y="T9"/>
                </a:cxn>
                <a:cxn ang="0">
                  <a:pos x="T10" y="T11"/>
                </a:cxn>
              </a:cxnLst>
              <a:rect l="0" t="0" r="r" b="b"/>
              <a:pathLst>
                <a:path w="904" h="26">
                  <a:moveTo>
                    <a:pt x="0" y="13"/>
                  </a:moveTo>
                  <a:lnTo>
                    <a:pt x="0" y="26"/>
                  </a:lnTo>
                  <a:lnTo>
                    <a:pt x="904" y="26"/>
                  </a:lnTo>
                  <a:lnTo>
                    <a:pt x="904" y="0"/>
                  </a:lnTo>
                  <a:lnTo>
                    <a:pt x="0" y="0"/>
                  </a:lnTo>
                  <a:lnTo>
                    <a:pt x="0"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4" name="Freeform 86"/>
            <p:cNvSpPr>
              <a:spLocks/>
            </p:cNvSpPr>
            <p:nvPr/>
          </p:nvSpPr>
          <p:spPr bwMode="auto">
            <a:xfrm>
              <a:off x="1500" y="1968"/>
              <a:ext cx="51" cy="52"/>
            </a:xfrm>
            <a:custGeom>
              <a:avLst/>
              <a:gdLst>
                <a:gd name="T0" fmla="*/ 0 w 155"/>
                <a:gd name="T1" fmla="*/ 78 h 156"/>
                <a:gd name="T2" fmla="*/ 155 w 155"/>
                <a:gd name="T3" fmla="*/ 156 h 156"/>
                <a:gd name="T4" fmla="*/ 155 w 155"/>
                <a:gd name="T5" fmla="*/ 0 h 156"/>
                <a:gd name="T6" fmla="*/ 0 w 155"/>
                <a:gd name="T7" fmla="*/ 78 h 156"/>
              </a:gdLst>
              <a:ahLst/>
              <a:cxnLst>
                <a:cxn ang="0">
                  <a:pos x="T0" y="T1"/>
                </a:cxn>
                <a:cxn ang="0">
                  <a:pos x="T2" y="T3"/>
                </a:cxn>
                <a:cxn ang="0">
                  <a:pos x="T4" y="T5"/>
                </a:cxn>
                <a:cxn ang="0">
                  <a:pos x="T6" y="T7"/>
                </a:cxn>
              </a:cxnLst>
              <a:rect l="0" t="0" r="r" b="b"/>
              <a:pathLst>
                <a:path w="155" h="156">
                  <a:moveTo>
                    <a:pt x="0" y="78"/>
                  </a:moveTo>
                  <a:lnTo>
                    <a:pt x="155" y="156"/>
                  </a:lnTo>
                  <a:lnTo>
                    <a:pt x="155" y="0"/>
                  </a:ln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5" name="Freeform 87"/>
            <p:cNvSpPr>
              <a:spLocks/>
            </p:cNvSpPr>
            <p:nvPr/>
          </p:nvSpPr>
          <p:spPr bwMode="auto">
            <a:xfrm>
              <a:off x="1262" y="675"/>
              <a:ext cx="9" cy="164"/>
            </a:xfrm>
            <a:custGeom>
              <a:avLst/>
              <a:gdLst>
                <a:gd name="T0" fmla="*/ 13 w 26"/>
                <a:gd name="T1" fmla="*/ 494 h 494"/>
                <a:gd name="T2" fmla="*/ 26 w 26"/>
                <a:gd name="T3" fmla="*/ 494 h 494"/>
                <a:gd name="T4" fmla="*/ 26 w 26"/>
                <a:gd name="T5" fmla="*/ 0 h 494"/>
                <a:gd name="T6" fmla="*/ 0 w 26"/>
                <a:gd name="T7" fmla="*/ 0 h 494"/>
                <a:gd name="T8" fmla="*/ 0 w 26"/>
                <a:gd name="T9" fmla="*/ 494 h 494"/>
                <a:gd name="T10" fmla="*/ 13 w 26"/>
                <a:gd name="T11" fmla="*/ 494 h 494"/>
              </a:gdLst>
              <a:ahLst/>
              <a:cxnLst>
                <a:cxn ang="0">
                  <a:pos x="T0" y="T1"/>
                </a:cxn>
                <a:cxn ang="0">
                  <a:pos x="T2" y="T3"/>
                </a:cxn>
                <a:cxn ang="0">
                  <a:pos x="T4" y="T5"/>
                </a:cxn>
                <a:cxn ang="0">
                  <a:pos x="T6" y="T7"/>
                </a:cxn>
                <a:cxn ang="0">
                  <a:pos x="T8" y="T9"/>
                </a:cxn>
                <a:cxn ang="0">
                  <a:pos x="T10" y="T11"/>
                </a:cxn>
              </a:cxnLst>
              <a:rect l="0" t="0" r="r" b="b"/>
              <a:pathLst>
                <a:path w="26" h="494">
                  <a:moveTo>
                    <a:pt x="13" y="494"/>
                  </a:moveTo>
                  <a:lnTo>
                    <a:pt x="26" y="494"/>
                  </a:lnTo>
                  <a:lnTo>
                    <a:pt x="26" y="0"/>
                  </a:lnTo>
                  <a:lnTo>
                    <a:pt x="0" y="0"/>
                  </a:lnTo>
                  <a:lnTo>
                    <a:pt x="0" y="494"/>
                  </a:lnTo>
                  <a:lnTo>
                    <a:pt x="13" y="4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6" name="Freeform 88"/>
            <p:cNvSpPr>
              <a:spLocks/>
            </p:cNvSpPr>
            <p:nvPr/>
          </p:nvSpPr>
          <p:spPr bwMode="auto">
            <a:xfrm>
              <a:off x="1241" y="836"/>
              <a:ext cx="51" cy="52"/>
            </a:xfrm>
            <a:custGeom>
              <a:avLst/>
              <a:gdLst>
                <a:gd name="T0" fmla="*/ 77 w 154"/>
                <a:gd name="T1" fmla="*/ 155 h 155"/>
                <a:gd name="T2" fmla="*/ 154 w 154"/>
                <a:gd name="T3" fmla="*/ 0 h 155"/>
                <a:gd name="T4" fmla="*/ 0 w 154"/>
                <a:gd name="T5" fmla="*/ 0 h 155"/>
                <a:gd name="T6" fmla="*/ 77 w 154"/>
                <a:gd name="T7" fmla="*/ 155 h 155"/>
              </a:gdLst>
              <a:ahLst/>
              <a:cxnLst>
                <a:cxn ang="0">
                  <a:pos x="T0" y="T1"/>
                </a:cxn>
                <a:cxn ang="0">
                  <a:pos x="T2" y="T3"/>
                </a:cxn>
                <a:cxn ang="0">
                  <a:pos x="T4" y="T5"/>
                </a:cxn>
                <a:cxn ang="0">
                  <a:pos x="T6" y="T7"/>
                </a:cxn>
              </a:cxnLst>
              <a:rect l="0" t="0" r="r" b="b"/>
              <a:pathLst>
                <a:path w="154" h="155">
                  <a:moveTo>
                    <a:pt x="77" y="155"/>
                  </a:moveTo>
                  <a:lnTo>
                    <a:pt x="154" y="0"/>
                  </a:lnTo>
                  <a:lnTo>
                    <a:pt x="0" y="0"/>
                  </a:lnTo>
                  <a:lnTo>
                    <a:pt x="77" y="1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7" name="Freeform 89"/>
            <p:cNvSpPr>
              <a:spLocks/>
            </p:cNvSpPr>
            <p:nvPr/>
          </p:nvSpPr>
          <p:spPr bwMode="auto">
            <a:xfrm>
              <a:off x="2896" y="675"/>
              <a:ext cx="8" cy="164"/>
            </a:xfrm>
            <a:custGeom>
              <a:avLst/>
              <a:gdLst>
                <a:gd name="T0" fmla="*/ 13 w 25"/>
                <a:gd name="T1" fmla="*/ 494 h 494"/>
                <a:gd name="T2" fmla="*/ 25 w 25"/>
                <a:gd name="T3" fmla="*/ 494 h 494"/>
                <a:gd name="T4" fmla="*/ 25 w 25"/>
                <a:gd name="T5" fmla="*/ 0 h 494"/>
                <a:gd name="T6" fmla="*/ 0 w 25"/>
                <a:gd name="T7" fmla="*/ 0 h 494"/>
                <a:gd name="T8" fmla="*/ 0 w 25"/>
                <a:gd name="T9" fmla="*/ 494 h 494"/>
                <a:gd name="T10" fmla="*/ 13 w 25"/>
                <a:gd name="T11" fmla="*/ 494 h 494"/>
              </a:gdLst>
              <a:ahLst/>
              <a:cxnLst>
                <a:cxn ang="0">
                  <a:pos x="T0" y="T1"/>
                </a:cxn>
                <a:cxn ang="0">
                  <a:pos x="T2" y="T3"/>
                </a:cxn>
                <a:cxn ang="0">
                  <a:pos x="T4" y="T5"/>
                </a:cxn>
                <a:cxn ang="0">
                  <a:pos x="T6" y="T7"/>
                </a:cxn>
                <a:cxn ang="0">
                  <a:pos x="T8" y="T9"/>
                </a:cxn>
                <a:cxn ang="0">
                  <a:pos x="T10" y="T11"/>
                </a:cxn>
              </a:cxnLst>
              <a:rect l="0" t="0" r="r" b="b"/>
              <a:pathLst>
                <a:path w="25" h="494">
                  <a:moveTo>
                    <a:pt x="13" y="494"/>
                  </a:moveTo>
                  <a:lnTo>
                    <a:pt x="25" y="494"/>
                  </a:lnTo>
                  <a:lnTo>
                    <a:pt x="25" y="0"/>
                  </a:lnTo>
                  <a:lnTo>
                    <a:pt x="0" y="0"/>
                  </a:lnTo>
                  <a:lnTo>
                    <a:pt x="0" y="494"/>
                  </a:lnTo>
                  <a:lnTo>
                    <a:pt x="13" y="4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8" name="Freeform 90"/>
            <p:cNvSpPr>
              <a:spLocks/>
            </p:cNvSpPr>
            <p:nvPr/>
          </p:nvSpPr>
          <p:spPr bwMode="auto">
            <a:xfrm>
              <a:off x="2874" y="836"/>
              <a:ext cx="52" cy="52"/>
            </a:xfrm>
            <a:custGeom>
              <a:avLst/>
              <a:gdLst>
                <a:gd name="T0" fmla="*/ 77 w 154"/>
                <a:gd name="T1" fmla="*/ 155 h 155"/>
                <a:gd name="T2" fmla="*/ 154 w 154"/>
                <a:gd name="T3" fmla="*/ 0 h 155"/>
                <a:gd name="T4" fmla="*/ 0 w 154"/>
                <a:gd name="T5" fmla="*/ 0 h 155"/>
                <a:gd name="T6" fmla="*/ 77 w 154"/>
                <a:gd name="T7" fmla="*/ 155 h 155"/>
              </a:gdLst>
              <a:ahLst/>
              <a:cxnLst>
                <a:cxn ang="0">
                  <a:pos x="T0" y="T1"/>
                </a:cxn>
                <a:cxn ang="0">
                  <a:pos x="T2" y="T3"/>
                </a:cxn>
                <a:cxn ang="0">
                  <a:pos x="T4" y="T5"/>
                </a:cxn>
                <a:cxn ang="0">
                  <a:pos x="T6" y="T7"/>
                </a:cxn>
              </a:cxnLst>
              <a:rect l="0" t="0" r="r" b="b"/>
              <a:pathLst>
                <a:path w="154" h="155">
                  <a:moveTo>
                    <a:pt x="77" y="155"/>
                  </a:moveTo>
                  <a:lnTo>
                    <a:pt x="154" y="0"/>
                  </a:lnTo>
                  <a:lnTo>
                    <a:pt x="0" y="0"/>
                  </a:lnTo>
                  <a:lnTo>
                    <a:pt x="77" y="1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19" name="Freeform 91"/>
            <p:cNvSpPr>
              <a:spLocks/>
            </p:cNvSpPr>
            <p:nvPr/>
          </p:nvSpPr>
          <p:spPr bwMode="auto">
            <a:xfrm>
              <a:off x="1262" y="2149"/>
              <a:ext cx="9" cy="165"/>
            </a:xfrm>
            <a:custGeom>
              <a:avLst/>
              <a:gdLst>
                <a:gd name="T0" fmla="*/ 13 w 26"/>
                <a:gd name="T1" fmla="*/ 495 h 495"/>
                <a:gd name="T2" fmla="*/ 26 w 26"/>
                <a:gd name="T3" fmla="*/ 495 h 495"/>
                <a:gd name="T4" fmla="*/ 26 w 26"/>
                <a:gd name="T5" fmla="*/ 0 h 495"/>
                <a:gd name="T6" fmla="*/ 0 w 26"/>
                <a:gd name="T7" fmla="*/ 0 h 495"/>
                <a:gd name="T8" fmla="*/ 0 w 26"/>
                <a:gd name="T9" fmla="*/ 495 h 495"/>
                <a:gd name="T10" fmla="*/ 13 w 26"/>
                <a:gd name="T11" fmla="*/ 495 h 495"/>
              </a:gdLst>
              <a:ahLst/>
              <a:cxnLst>
                <a:cxn ang="0">
                  <a:pos x="T0" y="T1"/>
                </a:cxn>
                <a:cxn ang="0">
                  <a:pos x="T2" y="T3"/>
                </a:cxn>
                <a:cxn ang="0">
                  <a:pos x="T4" y="T5"/>
                </a:cxn>
                <a:cxn ang="0">
                  <a:pos x="T6" y="T7"/>
                </a:cxn>
                <a:cxn ang="0">
                  <a:pos x="T8" y="T9"/>
                </a:cxn>
                <a:cxn ang="0">
                  <a:pos x="T10" y="T11"/>
                </a:cxn>
              </a:cxnLst>
              <a:rect l="0" t="0" r="r" b="b"/>
              <a:pathLst>
                <a:path w="26" h="495">
                  <a:moveTo>
                    <a:pt x="13" y="495"/>
                  </a:moveTo>
                  <a:lnTo>
                    <a:pt x="26" y="495"/>
                  </a:lnTo>
                  <a:lnTo>
                    <a:pt x="26" y="0"/>
                  </a:lnTo>
                  <a:lnTo>
                    <a:pt x="0" y="0"/>
                  </a:lnTo>
                  <a:lnTo>
                    <a:pt x="0" y="495"/>
                  </a:lnTo>
                  <a:lnTo>
                    <a:pt x="13" y="4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0" name="Freeform 92"/>
            <p:cNvSpPr>
              <a:spLocks/>
            </p:cNvSpPr>
            <p:nvPr/>
          </p:nvSpPr>
          <p:spPr bwMode="auto">
            <a:xfrm>
              <a:off x="1241" y="2311"/>
              <a:ext cx="51" cy="51"/>
            </a:xfrm>
            <a:custGeom>
              <a:avLst/>
              <a:gdLst>
                <a:gd name="T0" fmla="*/ 77 w 154"/>
                <a:gd name="T1" fmla="*/ 155 h 155"/>
                <a:gd name="T2" fmla="*/ 154 w 154"/>
                <a:gd name="T3" fmla="*/ 0 h 155"/>
                <a:gd name="T4" fmla="*/ 0 w 154"/>
                <a:gd name="T5" fmla="*/ 0 h 155"/>
                <a:gd name="T6" fmla="*/ 77 w 154"/>
                <a:gd name="T7" fmla="*/ 155 h 155"/>
              </a:gdLst>
              <a:ahLst/>
              <a:cxnLst>
                <a:cxn ang="0">
                  <a:pos x="T0" y="T1"/>
                </a:cxn>
                <a:cxn ang="0">
                  <a:pos x="T2" y="T3"/>
                </a:cxn>
                <a:cxn ang="0">
                  <a:pos x="T4" y="T5"/>
                </a:cxn>
                <a:cxn ang="0">
                  <a:pos x="T6" y="T7"/>
                </a:cxn>
              </a:cxnLst>
              <a:rect l="0" t="0" r="r" b="b"/>
              <a:pathLst>
                <a:path w="154" h="155">
                  <a:moveTo>
                    <a:pt x="77" y="155"/>
                  </a:moveTo>
                  <a:lnTo>
                    <a:pt x="154" y="0"/>
                  </a:lnTo>
                  <a:lnTo>
                    <a:pt x="0" y="0"/>
                  </a:lnTo>
                  <a:lnTo>
                    <a:pt x="77" y="1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1" name="Freeform 93"/>
            <p:cNvSpPr>
              <a:spLocks/>
            </p:cNvSpPr>
            <p:nvPr/>
          </p:nvSpPr>
          <p:spPr bwMode="auto">
            <a:xfrm>
              <a:off x="2896" y="2149"/>
              <a:ext cx="8" cy="165"/>
            </a:xfrm>
            <a:custGeom>
              <a:avLst/>
              <a:gdLst>
                <a:gd name="T0" fmla="*/ 13 w 25"/>
                <a:gd name="T1" fmla="*/ 495 h 495"/>
                <a:gd name="T2" fmla="*/ 25 w 25"/>
                <a:gd name="T3" fmla="*/ 495 h 495"/>
                <a:gd name="T4" fmla="*/ 25 w 25"/>
                <a:gd name="T5" fmla="*/ 0 h 495"/>
                <a:gd name="T6" fmla="*/ 0 w 25"/>
                <a:gd name="T7" fmla="*/ 0 h 495"/>
                <a:gd name="T8" fmla="*/ 0 w 25"/>
                <a:gd name="T9" fmla="*/ 495 h 495"/>
                <a:gd name="T10" fmla="*/ 13 w 25"/>
                <a:gd name="T11" fmla="*/ 495 h 495"/>
              </a:gdLst>
              <a:ahLst/>
              <a:cxnLst>
                <a:cxn ang="0">
                  <a:pos x="T0" y="T1"/>
                </a:cxn>
                <a:cxn ang="0">
                  <a:pos x="T2" y="T3"/>
                </a:cxn>
                <a:cxn ang="0">
                  <a:pos x="T4" y="T5"/>
                </a:cxn>
                <a:cxn ang="0">
                  <a:pos x="T6" y="T7"/>
                </a:cxn>
                <a:cxn ang="0">
                  <a:pos x="T8" y="T9"/>
                </a:cxn>
                <a:cxn ang="0">
                  <a:pos x="T10" y="T11"/>
                </a:cxn>
              </a:cxnLst>
              <a:rect l="0" t="0" r="r" b="b"/>
              <a:pathLst>
                <a:path w="25" h="495">
                  <a:moveTo>
                    <a:pt x="13" y="495"/>
                  </a:moveTo>
                  <a:lnTo>
                    <a:pt x="25" y="495"/>
                  </a:lnTo>
                  <a:lnTo>
                    <a:pt x="25" y="0"/>
                  </a:lnTo>
                  <a:lnTo>
                    <a:pt x="0" y="0"/>
                  </a:lnTo>
                  <a:lnTo>
                    <a:pt x="0" y="495"/>
                  </a:lnTo>
                  <a:lnTo>
                    <a:pt x="13" y="4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2" name="Freeform 94"/>
            <p:cNvSpPr>
              <a:spLocks/>
            </p:cNvSpPr>
            <p:nvPr/>
          </p:nvSpPr>
          <p:spPr bwMode="auto">
            <a:xfrm>
              <a:off x="2874" y="2311"/>
              <a:ext cx="52" cy="51"/>
            </a:xfrm>
            <a:custGeom>
              <a:avLst/>
              <a:gdLst>
                <a:gd name="T0" fmla="*/ 77 w 154"/>
                <a:gd name="T1" fmla="*/ 155 h 155"/>
                <a:gd name="T2" fmla="*/ 154 w 154"/>
                <a:gd name="T3" fmla="*/ 0 h 155"/>
                <a:gd name="T4" fmla="*/ 0 w 154"/>
                <a:gd name="T5" fmla="*/ 0 h 155"/>
                <a:gd name="T6" fmla="*/ 77 w 154"/>
                <a:gd name="T7" fmla="*/ 155 h 155"/>
              </a:gdLst>
              <a:ahLst/>
              <a:cxnLst>
                <a:cxn ang="0">
                  <a:pos x="T0" y="T1"/>
                </a:cxn>
                <a:cxn ang="0">
                  <a:pos x="T2" y="T3"/>
                </a:cxn>
                <a:cxn ang="0">
                  <a:pos x="T4" y="T5"/>
                </a:cxn>
                <a:cxn ang="0">
                  <a:pos x="T6" y="T7"/>
                </a:cxn>
              </a:cxnLst>
              <a:rect l="0" t="0" r="r" b="b"/>
              <a:pathLst>
                <a:path w="154" h="155">
                  <a:moveTo>
                    <a:pt x="77" y="155"/>
                  </a:moveTo>
                  <a:lnTo>
                    <a:pt x="154" y="0"/>
                  </a:lnTo>
                  <a:lnTo>
                    <a:pt x="0" y="0"/>
                  </a:lnTo>
                  <a:lnTo>
                    <a:pt x="77" y="1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3" name="Freeform 95"/>
            <p:cNvSpPr>
              <a:spLocks/>
            </p:cNvSpPr>
            <p:nvPr/>
          </p:nvSpPr>
          <p:spPr bwMode="auto">
            <a:xfrm>
              <a:off x="4432" y="1198"/>
              <a:ext cx="105" cy="285"/>
            </a:xfrm>
            <a:custGeom>
              <a:avLst/>
              <a:gdLst>
                <a:gd name="T0" fmla="*/ 20 w 317"/>
                <a:gd name="T1" fmla="*/ 837 h 856"/>
                <a:gd name="T2" fmla="*/ 25 w 317"/>
                <a:gd name="T3" fmla="*/ 849 h 856"/>
                <a:gd name="T4" fmla="*/ 317 w 317"/>
                <a:gd name="T5" fmla="*/ 5 h 856"/>
                <a:gd name="T6" fmla="*/ 294 w 317"/>
                <a:gd name="T7" fmla="*/ 0 h 856"/>
                <a:gd name="T8" fmla="*/ 3 w 317"/>
                <a:gd name="T9" fmla="*/ 844 h 856"/>
                <a:gd name="T10" fmla="*/ 9 w 317"/>
                <a:gd name="T11" fmla="*/ 856 h 856"/>
                <a:gd name="T12" fmla="*/ 3 w 317"/>
                <a:gd name="T13" fmla="*/ 844 h 856"/>
                <a:gd name="T14" fmla="*/ 0 w 317"/>
                <a:gd name="T15" fmla="*/ 852 h 856"/>
                <a:gd name="T16" fmla="*/ 9 w 317"/>
                <a:gd name="T17" fmla="*/ 856 h 856"/>
                <a:gd name="T18" fmla="*/ 20 w 317"/>
                <a:gd name="T19" fmla="*/ 83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856">
                  <a:moveTo>
                    <a:pt x="20" y="837"/>
                  </a:moveTo>
                  <a:lnTo>
                    <a:pt x="25" y="849"/>
                  </a:lnTo>
                  <a:lnTo>
                    <a:pt x="317" y="5"/>
                  </a:lnTo>
                  <a:lnTo>
                    <a:pt x="294" y="0"/>
                  </a:lnTo>
                  <a:lnTo>
                    <a:pt x="3" y="844"/>
                  </a:lnTo>
                  <a:lnTo>
                    <a:pt x="9" y="856"/>
                  </a:lnTo>
                  <a:lnTo>
                    <a:pt x="3" y="844"/>
                  </a:lnTo>
                  <a:lnTo>
                    <a:pt x="0" y="852"/>
                  </a:lnTo>
                  <a:lnTo>
                    <a:pt x="9" y="856"/>
                  </a:lnTo>
                  <a:lnTo>
                    <a:pt x="20" y="8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4" name="Freeform 96"/>
            <p:cNvSpPr>
              <a:spLocks/>
            </p:cNvSpPr>
            <p:nvPr/>
          </p:nvSpPr>
          <p:spPr bwMode="auto">
            <a:xfrm>
              <a:off x="4435" y="1477"/>
              <a:ext cx="231" cy="132"/>
            </a:xfrm>
            <a:custGeom>
              <a:avLst/>
              <a:gdLst>
                <a:gd name="T0" fmla="*/ 686 w 693"/>
                <a:gd name="T1" fmla="*/ 394 h 398"/>
                <a:gd name="T2" fmla="*/ 682 w 693"/>
                <a:gd name="T3" fmla="*/ 378 h 398"/>
                <a:gd name="T4" fmla="*/ 11 w 693"/>
                <a:gd name="T5" fmla="*/ 0 h 398"/>
                <a:gd name="T6" fmla="*/ 0 w 693"/>
                <a:gd name="T7" fmla="*/ 19 h 398"/>
                <a:gd name="T8" fmla="*/ 670 w 693"/>
                <a:gd name="T9" fmla="*/ 398 h 398"/>
                <a:gd name="T10" fmla="*/ 666 w 693"/>
                <a:gd name="T11" fmla="*/ 383 h 398"/>
                <a:gd name="T12" fmla="*/ 686 w 693"/>
                <a:gd name="T13" fmla="*/ 394 h 398"/>
                <a:gd name="T14" fmla="*/ 693 w 693"/>
                <a:gd name="T15" fmla="*/ 384 h 398"/>
                <a:gd name="T16" fmla="*/ 682 w 693"/>
                <a:gd name="T17" fmla="*/ 378 h 398"/>
                <a:gd name="T18" fmla="*/ 686 w 693"/>
                <a:gd name="T19" fmla="*/ 39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398">
                  <a:moveTo>
                    <a:pt x="686" y="394"/>
                  </a:moveTo>
                  <a:lnTo>
                    <a:pt x="682" y="378"/>
                  </a:lnTo>
                  <a:lnTo>
                    <a:pt x="11" y="0"/>
                  </a:lnTo>
                  <a:lnTo>
                    <a:pt x="0" y="19"/>
                  </a:lnTo>
                  <a:lnTo>
                    <a:pt x="670" y="398"/>
                  </a:lnTo>
                  <a:lnTo>
                    <a:pt x="666" y="383"/>
                  </a:lnTo>
                  <a:lnTo>
                    <a:pt x="686" y="394"/>
                  </a:lnTo>
                  <a:lnTo>
                    <a:pt x="693" y="384"/>
                  </a:lnTo>
                  <a:lnTo>
                    <a:pt x="682" y="378"/>
                  </a:lnTo>
                  <a:lnTo>
                    <a:pt x="686"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5" name="Freeform 97"/>
            <p:cNvSpPr>
              <a:spLocks/>
            </p:cNvSpPr>
            <p:nvPr/>
          </p:nvSpPr>
          <p:spPr bwMode="auto">
            <a:xfrm>
              <a:off x="4535" y="1604"/>
              <a:ext cx="128" cy="228"/>
            </a:xfrm>
            <a:custGeom>
              <a:avLst/>
              <a:gdLst>
                <a:gd name="T0" fmla="*/ 10 w 385"/>
                <a:gd name="T1" fmla="*/ 677 h 683"/>
                <a:gd name="T2" fmla="*/ 19 w 385"/>
                <a:gd name="T3" fmla="*/ 683 h 683"/>
                <a:gd name="T4" fmla="*/ 385 w 385"/>
                <a:gd name="T5" fmla="*/ 11 h 683"/>
                <a:gd name="T6" fmla="*/ 365 w 385"/>
                <a:gd name="T7" fmla="*/ 0 h 683"/>
                <a:gd name="T8" fmla="*/ 0 w 385"/>
                <a:gd name="T9" fmla="*/ 672 h 683"/>
                <a:gd name="T10" fmla="*/ 10 w 385"/>
                <a:gd name="T11" fmla="*/ 677 h 683"/>
              </a:gdLst>
              <a:ahLst/>
              <a:cxnLst>
                <a:cxn ang="0">
                  <a:pos x="T0" y="T1"/>
                </a:cxn>
                <a:cxn ang="0">
                  <a:pos x="T2" y="T3"/>
                </a:cxn>
                <a:cxn ang="0">
                  <a:pos x="T4" y="T5"/>
                </a:cxn>
                <a:cxn ang="0">
                  <a:pos x="T6" y="T7"/>
                </a:cxn>
                <a:cxn ang="0">
                  <a:pos x="T8" y="T9"/>
                </a:cxn>
                <a:cxn ang="0">
                  <a:pos x="T10" y="T11"/>
                </a:cxn>
              </a:cxnLst>
              <a:rect l="0" t="0" r="r" b="b"/>
              <a:pathLst>
                <a:path w="385" h="683">
                  <a:moveTo>
                    <a:pt x="10" y="677"/>
                  </a:moveTo>
                  <a:lnTo>
                    <a:pt x="19" y="683"/>
                  </a:lnTo>
                  <a:lnTo>
                    <a:pt x="385" y="11"/>
                  </a:lnTo>
                  <a:lnTo>
                    <a:pt x="365" y="0"/>
                  </a:lnTo>
                  <a:lnTo>
                    <a:pt x="0" y="672"/>
                  </a:lnTo>
                  <a:lnTo>
                    <a:pt x="10" y="6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6" name="Freeform 98"/>
            <p:cNvSpPr>
              <a:spLocks/>
            </p:cNvSpPr>
            <p:nvPr/>
          </p:nvSpPr>
          <p:spPr bwMode="auto">
            <a:xfrm>
              <a:off x="4533" y="1815"/>
              <a:ext cx="35" cy="23"/>
            </a:xfrm>
            <a:custGeom>
              <a:avLst/>
              <a:gdLst>
                <a:gd name="T0" fmla="*/ 0 w 106"/>
                <a:gd name="T1" fmla="*/ 59 h 70"/>
                <a:gd name="T2" fmla="*/ 14 w 106"/>
                <a:gd name="T3" fmla="*/ 70 h 70"/>
                <a:gd name="T4" fmla="*/ 106 w 106"/>
                <a:gd name="T5" fmla="*/ 19 h 70"/>
                <a:gd name="T6" fmla="*/ 96 w 106"/>
                <a:gd name="T7" fmla="*/ 0 h 70"/>
                <a:gd name="T8" fmla="*/ 5 w 106"/>
                <a:gd name="T9" fmla="*/ 48 h 70"/>
                <a:gd name="T10" fmla="*/ 19 w 106"/>
                <a:gd name="T11" fmla="*/ 59 h 70"/>
                <a:gd name="T12" fmla="*/ 0 w 106"/>
                <a:gd name="T13" fmla="*/ 59 h 70"/>
              </a:gdLst>
              <a:ahLst/>
              <a:cxnLst>
                <a:cxn ang="0">
                  <a:pos x="T0" y="T1"/>
                </a:cxn>
                <a:cxn ang="0">
                  <a:pos x="T2" y="T3"/>
                </a:cxn>
                <a:cxn ang="0">
                  <a:pos x="T4" y="T5"/>
                </a:cxn>
                <a:cxn ang="0">
                  <a:pos x="T6" y="T7"/>
                </a:cxn>
                <a:cxn ang="0">
                  <a:pos x="T8" y="T9"/>
                </a:cxn>
                <a:cxn ang="0">
                  <a:pos x="T10" y="T11"/>
                </a:cxn>
                <a:cxn ang="0">
                  <a:pos x="T12" y="T13"/>
                </a:cxn>
              </a:cxnLst>
              <a:rect l="0" t="0" r="r" b="b"/>
              <a:pathLst>
                <a:path w="106" h="70">
                  <a:moveTo>
                    <a:pt x="0" y="59"/>
                  </a:moveTo>
                  <a:lnTo>
                    <a:pt x="14" y="70"/>
                  </a:lnTo>
                  <a:lnTo>
                    <a:pt x="106" y="19"/>
                  </a:lnTo>
                  <a:lnTo>
                    <a:pt x="96" y="0"/>
                  </a:lnTo>
                  <a:lnTo>
                    <a:pt x="5" y="48"/>
                  </a:lnTo>
                  <a:lnTo>
                    <a:pt x="19" y="59"/>
                  </a:lnTo>
                  <a:lnTo>
                    <a:pt x="0"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7" name="Freeform 99"/>
            <p:cNvSpPr>
              <a:spLocks/>
            </p:cNvSpPr>
            <p:nvPr/>
          </p:nvSpPr>
          <p:spPr bwMode="auto">
            <a:xfrm>
              <a:off x="4532" y="1835"/>
              <a:ext cx="5" cy="6"/>
            </a:xfrm>
            <a:custGeom>
              <a:avLst/>
              <a:gdLst>
                <a:gd name="T0" fmla="*/ 2 w 16"/>
                <a:gd name="T1" fmla="*/ 0 h 20"/>
                <a:gd name="T2" fmla="*/ 0 w 16"/>
                <a:gd name="T3" fmla="*/ 20 h 20"/>
                <a:gd name="T4" fmla="*/ 16 w 16"/>
                <a:gd name="T5" fmla="*/ 11 h 20"/>
                <a:gd name="T6" fmla="*/ 2 w 16"/>
                <a:gd name="T7" fmla="*/ 0 h 20"/>
              </a:gdLst>
              <a:ahLst/>
              <a:cxnLst>
                <a:cxn ang="0">
                  <a:pos x="T0" y="T1"/>
                </a:cxn>
                <a:cxn ang="0">
                  <a:pos x="T2" y="T3"/>
                </a:cxn>
                <a:cxn ang="0">
                  <a:pos x="T4" y="T5"/>
                </a:cxn>
                <a:cxn ang="0">
                  <a:pos x="T6" y="T7"/>
                </a:cxn>
              </a:cxnLst>
              <a:rect l="0" t="0" r="r" b="b"/>
              <a:pathLst>
                <a:path w="16" h="20">
                  <a:moveTo>
                    <a:pt x="2" y="0"/>
                  </a:moveTo>
                  <a:lnTo>
                    <a:pt x="0" y="20"/>
                  </a:lnTo>
                  <a:lnTo>
                    <a:pt x="16" y="11"/>
                  </a:lnTo>
                  <a:lnTo>
                    <a:pt x="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8" name="Freeform 100"/>
            <p:cNvSpPr>
              <a:spLocks/>
            </p:cNvSpPr>
            <p:nvPr/>
          </p:nvSpPr>
          <p:spPr bwMode="auto">
            <a:xfrm>
              <a:off x="4530" y="1799"/>
              <a:ext cx="9" cy="36"/>
            </a:xfrm>
            <a:custGeom>
              <a:avLst/>
              <a:gdLst>
                <a:gd name="T0" fmla="*/ 12 w 28"/>
                <a:gd name="T1" fmla="*/ 1 h 106"/>
                <a:gd name="T2" fmla="*/ 0 w 28"/>
                <a:gd name="T3" fmla="*/ 3 h 106"/>
                <a:gd name="T4" fmla="*/ 9 w 28"/>
                <a:gd name="T5" fmla="*/ 106 h 106"/>
                <a:gd name="T6" fmla="*/ 28 w 28"/>
                <a:gd name="T7" fmla="*/ 106 h 106"/>
                <a:gd name="T8" fmla="*/ 21 w 28"/>
                <a:gd name="T9" fmla="*/ 0 h 106"/>
                <a:gd name="T10" fmla="*/ 12 w 28"/>
                <a:gd name="T11" fmla="*/ 1 h 106"/>
              </a:gdLst>
              <a:ahLst/>
              <a:cxnLst>
                <a:cxn ang="0">
                  <a:pos x="T0" y="T1"/>
                </a:cxn>
                <a:cxn ang="0">
                  <a:pos x="T2" y="T3"/>
                </a:cxn>
                <a:cxn ang="0">
                  <a:pos x="T4" y="T5"/>
                </a:cxn>
                <a:cxn ang="0">
                  <a:pos x="T6" y="T7"/>
                </a:cxn>
                <a:cxn ang="0">
                  <a:pos x="T8" y="T9"/>
                </a:cxn>
                <a:cxn ang="0">
                  <a:pos x="T10" y="T11"/>
                </a:cxn>
              </a:cxnLst>
              <a:rect l="0" t="0" r="r" b="b"/>
              <a:pathLst>
                <a:path w="28" h="106">
                  <a:moveTo>
                    <a:pt x="12" y="1"/>
                  </a:moveTo>
                  <a:lnTo>
                    <a:pt x="0" y="3"/>
                  </a:lnTo>
                  <a:lnTo>
                    <a:pt x="9" y="106"/>
                  </a:lnTo>
                  <a:lnTo>
                    <a:pt x="28" y="106"/>
                  </a:lnTo>
                  <a:lnTo>
                    <a:pt x="21" y="0"/>
                  </a:lnTo>
                  <a:lnTo>
                    <a:pt x="12"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29" name="Freeform 101"/>
            <p:cNvSpPr>
              <a:spLocks noEditPoints="1"/>
            </p:cNvSpPr>
            <p:nvPr/>
          </p:nvSpPr>
          <p:spPr bwMode="auto">
            <a:xfrm>
              <a:off x="4734" y="1396"/>
              <a:ext cx="189" cy="75"/>
            </a:xfrm>
            <a:custGeom>
              <a:avLst/>
              <a:gdLst>
                <a:gd name="T0" fmla="*/ 151 w 569"/>
                <a:gd name="T1" fmla="*/ 0 h 224"/>
                <a:gd name="T2" fmla="*/ 177 w 569"/>
                <a:gd name="T3" fmla="*/ 3 h 224"/>
                <a:gd name="T4" fmla="*/ 203 w 569"/>
                <a:gd name="T5" fmla="*/ 22 h 224"/>
                <a:gd name="T6" fmla="*/ 210 w 569"/>
                <a:gd name="T7" fmla="*/ 66 h 224"/>
                <a:gd name="T8" fmla="*/ 184 w 569"/>
                <a:gd name="T9" fmla="*/ 106 h 224"/>
                <a:gd name="T10" fmla="*/ 147 w 569"/>
                <a:gd name="T11" fmla="*/ 120 h 224"/>
                <a:gd name="T12" fmla="*/ 156 w 569"/>
                <a:gd name="T13" fmla="*/ 140 h 224"/>
                <a:gd name="T14" fmla="*/ 195 w 569"/>
                <a:gd name="T15" fmla="*/ 222 h 224"/>
                <a:gd name="T16" fmla="*/ 135 w 569"/>
                <a:gd name="T17" fmla="*/ 150 h 224"/>
                <a:gd name="T18" fmla="*/ 111 w 569"/>
                <a:gd name="T19" fmla="*/ 127 h 224"/>
                <a:gd name="T20" fmla="*/ 48 w 569"/>
                <a:gd name="T21" fmla="*/ 123 h 224"/>
                <a:gd name="T22" fmla="*/ 109 w 569"/>
                <a:gd name="T23" fmla="*/ 99 h 224"/>
                <a:gd name="T24" fmla="*/ 150 w 569"/>
                <a:gd name="T25" fmla="*/ 96 h 224"/>
                <a:gd name="T26" fmla="*/ 175 w 569"/>
                <a:gd name="T27" fmla="*/ 81 h 224"/>
                <a:gd name="T28" fmla="*/ 185 w 569"/>
                <a:gd name="T29" fmla="*/ 55 h 224"/>
                <a:gd name="T30" fmla="*/ 177 w 569"/>
                <a:gd name="T31" fmla="*/ 34 h 224"/>
                <a:gd name="T32" fmla="*/ 158 w 569"/>
                <a:gd name="T33" fmla="*/ 25 h 224"/>
                <a:gd name="T34" fmla="*/ 331 w 569"/>
                <a:gd name="T35" fmla="*/ 203 h 224"/>
                <a:gd name="T36" fmla="*/ 296 w 569"/>
                <a:gd name="T37" fmla="*/ 222 h 224"/>
                <a:gd name="T38" fmla="*/ 254 w 569"/>
                <a:gd name="T39" fmla="*/ 221 h 224"/>
                <a:gd name="T40" fmla="*/ 226 w 569"/>
                <a:gd name="T41" fmla="*/ 189 h 224"/>
                <a:gd name="T42" fmla="*/ 230 w 569"/>
                <a:gd name="T43" fmla="*/ 155 h 224"/>
                <a:gd name="T44" fmla="*/ 251 w 569"/>
                <a:gd name="T45" fmla="*/ 136 h 224"/>
                <a:gd name="T46" fmla="*/ 284 w 569"/>
                <a:gd name="T47" fmla="*/ 129 h 224"/>
                <a:gd name="T48" fmla="*/ 336 w 569"/>
                <a:gd name="T49" fmla="*/ 123 h 224"/>
                <a:gd name="T50" fmla="*/ 346 w 569"/>
                <a:gd name="T51" fmla="*/ 102 h 224"/>
                <a:gd name="T52" fmla="*/ 333 w 569"/>
                <a:gd name="T53" fmla="*/ 84 h 224"/>
                <a:gd name="T54" fmla="*/ 296 w 569"/>
                <a:gd name="T55" fmla="*/ 81 h 224"/>
                <a:gd name="T56" fmla="*/ 270 w 569"/>
                <a:gd name="T57" fmla="*/ 102 h 224"/>
                <a:gd name="T58" fmla="*/ 259 w 569"/>
                <a:gd name="T59" fmla="*/ 77 h 224"/>
                <a:gd name="T60" fmla="*/ 287 w 569"/>
                <a:gd name="T61" fmla="*/ 62 h 224"/>
                <a:gd name="T62" fmla="*/ 319 w 569"/>
                <a:gd name="T63" fmla="*/ 59 h 224"/>
                <a:gd name="T64" fmla="*/ 349 w 569"/>
                <a:gd name="T65" fmla="*/ 66 h 224"/>
                <a:gd name="T66" fmla="*/ 371 w 569"/>
                <a:gd name="T67" fmla="*/ 92 h 224"/>
                <a:gd name="T68" fmla="*/ 368 w 569"/>
                <a:gd name="T69" fmla="*/ 130 h 224"/>
                <a:gd name="T70" fmla="*/ 357 w 569"/>
                <a:gd name="T71" fmla="*/ 201 h 224"/>
                <a:gd name="T72" fmla="*/ 333 w 569"/>
                <a:gd name="T73" fmla="*/ 222 h 224"/>
                <a:gd name="T74" fmla="*/ 339 w 569"/>
                <a:gd name="T75" fmla="*/ 141 h 224"/>
                <a:gd name="T76" fmla="*/ 324 w 569"/>
                <a:gd name="T77" fmla="*/ 144 h 224"/>
                <a:gd name="T78" fmla="*/ 284 w 569"/>
                <a:gd name="T79" fmla="*/ 150 h 224"/>
                <a:gd name="T80" fmla="*/ 259 w 569"/>
                <a:gd name="T81" fmla="*/ 159 h 224"/>
                <a:gd name="T82" fmla="*/ 251 w 569"/>
                <a:gd name="T83" fmla="*/ 177 h 224"/>
                <a:gd name="T84" fmla="*/ 263 w 569"/>
                <a:gd name="T85" fmla="*/ 200 h 224"/>
                <a:gd name="T86" fmla="*/ 296 w 569"/>
                <a:gd name="T87" fmla="*/ 203 h 224"/>
                <a:gd name="T88" fmla="*/ 325 w 569"/>
                <a:gd name="T89" fmla="*/ 183 h 224"/>
                <a:gd name="T90" fmla="*/ 339 w 569"/>
                <a:gd name="T91" fmla="*/ 141 h 224"/>
                <a:gd name="T92" fmla="*/ 478 w 569"/>
                <a:gd name="T93" fmla="*/ 218 h 224"/>
                <a:gd name="T94" fmla="*/ 441 w 569"/>
                <a:gd name="T95" fmla="*/ 222 h 224"/>
                <a:gd name="T96" fmla="*/ 401 w 569"/>
                <a:gd name="T97" fmla="*/ 187 h 224"/>
                <a:gd name="T98" fmla="*/ 403 w 569"/>
                <a:gd name="T99" fmla="*/ 119 h 224"/>
                <a:gd name="T100" fmla="*/ 440 w 569"/>
                <a:gd name="T101" fmla="*/ 70 h 224"/>
                <a:gd name="T102" fmla="*/ 483 w 569"/>
                <a:gd name="T103" fmla="*/ 59 h 224"/>
                <a:gd name="T104" fmla="*/ 514 w 569"/>
                <a:gd name="T105" fmla="*/ 74 h 224"/>
                <a:gd name="T106" fmla="*/ 525 w 569"/>
                <a:gd name="T107" fmla="*/ 222 h 224"/>
                <a:gd name="T108" fmla="*/ 424 w 569"/>
                <a:gd name="T109" fmla="*/ 169 h 224"/>
                <a:gd name="T110" fmla="*/ 434 w 569"/>
                <a:gd name="T111" fmla="*/ 194 h 224"/>
                <a:gd name="T112" fmla="*/ 458 w 569"/>
                <a:gd name="T113" fmla="*/ 204 h 224"/>
                <a:gd name="T114" fmla="*/ 504 w 569"/>
                <a:gd name="T115" fmla="*/ 171 h 224"/>
                <a:gd name="T116" fmla="*/ 513 w 569"/>
                <a:gd name="T117" fmla="*/ 103 h 224"/>
                <a:gd name="T118" fmla="*/ 486 w 569"/>
                <a:gd name="T119" fmla="*/ 81 h 224"/>
                <a:gd name="T120" fmla="*/ 460 w 569"/>
                <a:gd name="T121" fmla="*/ 84 h 224"/>
                <a:gd name="T122" fmla="*/ 438 w 569"/>
                <a:gd name="T123" fmla="*/ 105 h 224"/>
                <a:gd name="T124" fmla="*/ 424 w 569"/>
                <a:gd name="T125" fmla="*/ 14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9" h="224">
                  <a:moveTo>
                    <a:pt x="0" y="222"/>
                  </a:moveTo>
                  <a:lnTo>
                    <a:pt x="46" y="0"/>
                  </a:lnTo>
                  <a:lnTo>
                    <a:pt x="139" y="0"/>
                  </a:lnTo>
                  <a:lnTo>
                    <a:pt x="146" y="0"/>
                  </a:lnTo>
                  <a:lnTo>
                    <a:pt x="151" y="0"/>
                  </a:lnTo>
                  <a:lnTo>
                    <a:pt x="157" y="0"/>
                  </a:lnTo>
                  <a:lnTo>
                    <a:pt x="163" y="1"/>
                  </a:lnTo>
                  <a:lnTo>
                    <a:pt x="168" y="1"/>
                  </a:lnTo>
                  <a:lnTo>
                    <a:pt x="172" y="3"/>
                  </a:lnTo>
                  <a:lnTo>
                    <a:pt x="177" y="3"/>
                  </a:lnTo>
                  <a:lnTo>
                    <a:pt x="181" y="4"/>
                  </a:lnTo>
                  <a:lnTo>
                    <a:pt x="188" y="7"/>
                  </a:lnTo>
                  <a:lnTo>
                    <a:pt x="193" y="11"/>
                  </a:lnTo>
                  <a:lnTo>
                    <a:pt x="199" y="17"/>
                  </a:lnTo>
                  <a:lnTo>
                    <a:pt x="203" y="22"/>
                  </a:lnTo>
                  <a:lnTo>
                    <a:pt x="207" y="29"/>
                  </a:lnTo>
                  <a:lnTo>
                    <a:pt x="210" y="36"/>
                  </a:lnTo>
                  <a:lnTo>
                    <a:pt x="212" y="45"/>
                  </a:lnTo>
                  <a:lnTo>
                    <a:pt x="212" y="53"/>
                  </a:lnTo>
                  <a:lnTo>
                    <a:pt x="210" y="66"/>
                  </a:lnTo>
                  <a:lnTo>
                    <a:pt x="207" y="78"/>
                  </a:lnTo>
                  <a:lnTo>
                    <a:pt x="202" y="88"/>
                  </a:lnTo>
                  <a:lnTo>
                    <a:pt x="193" y="98"/>
                  </a:lnTo>
                  <a:lnTo>
                    <a:pt x="189" y="102"/>
                  </a:lnTo>
                  <a:lnTo>
                    <a:pt x="184" y="106"/>
                  </a:lnTo>
                  <a:lnTo>
                    <a:pt x="178" y="110"/>
                  </a:lnTo>
                  <a:lnTo>
                    <a:pt x="171" y="113"/>
                  </a:lnTo>
                  <a:lnTo>
                    <a:pt x="164" y="116"/>
                  </a:lnTo>
                  <a:lnTo>
                    <a:pt x="156" y="117"/>
                  </a:lnTo>
                  <a:lnTo>
                    <a:pt x="147" y="120"/>
                  </a:lnTo>
                  <a:lnTo>
                    <a:pt x="137" y="122"/>
                  </a:lnTo>
                  <a:lnTo>
                    <a:pt x="143" y="126"/>
                  </a:lnTo>
                  <a:lnTo>
                    <a:pt x="149" y="130"/>
                  </a:lnTo>
                  <a:lnTo>
                    <a:pt x="153" y="136"/>
                  </a:lnTo>
                  <a:lnTo>
                    <a:pt x="156" y="140"/>
                  </a:lnTo>
                  <a:lnTo>
                    <a:pt x="163" y="150"/>
                  </a:lnTo>
                  <a:lnTo>
                    <a:pt x="168" y="161"/>
                  </a:lnTo>
                  <a:lnTo>
                    <a:pt x="174" y="171"/>
                  </a:lnTo>
                  <a:lnTo>
                    <a:pt x="178" y="182"/>
                  </a:lnTo>
                  <a:lnTo>
                    <a:pt x="195" y="222"/>
                  </a:lnTo>
                  <a:lnTo>
                    <a:pt x="165" y="222"/>
                  </a:lnTo>
                  <a:lnTo>
                    <a:pt x="147" y="180"/>
                  </a:lnTo>
                  <a:lnTo>
                    <a:pt x="143" y="169"/>
                  </a:lnTo>
                  <a:lnTo>
                    <a:pt x="139" y="159"/>
                  </a:lnTo>
                  <a:lnTo>
                    <a:pt x="135" y="150"/>
                  </a:lnTo>
                  <a:lnTo>
                    <a:pt x="130" y="141"/>
                  </a:lnTo>
                  <a:lnTo>
                    <a:pt x="125" y="137"/>
                  </a:lnTo>
                  <a:lnTo>
                    <a:pt x="119" y="133"/>
                  </a:lnTo>
                  <a:lnTo>
                    <a:pt x="115" y="130"/>
                  </a:lnTo>
                  <a:lnTo>
                    <a:pt x="111" y="127"/>
                  </a:lnTo>
                  <a:lnTo>
                    <a:pt x="107" y="126"/>
                  </a:lnTo>
                  <a:lnTo>
                    <a:pt x="100" y="124"/>
                  </a:lnTo>
                  <a:lnTo>
                    <a:pt x="93" y="123"/>
                  </a:lnTo>
                  <a:lnTo>
                    <a:pt x="84" y="123"/>
                  </a:lnTo>
                  <a:lnTo>
                    <a:pt x="48" y="123"/>
                  </a:lnTo>
                  <a:lnTo>
                    <a:pt x="27" y="222"/>
                  </a:lnTo>
                  <a:lnTo>
                    <a:pt x="0" y="222"/>
                  </a:lnTo>
                  <a:close/>
                  <a:moveTo>
                    <a:pt x="53" y="99"/>
                  </a:moveTo>
                  <a:lnTo>
                    <a:pt x="95" y="99"/>
                  </a:lnTo>
                  <a:lnTo>
                    <a:pt x="109" y="99"/>
                  </a:lnTo>
                  <a:lnTo>
                    <a:pt x="119" y="99"/>
                  </a:lnTo>
                  <a:lnTo>
                    <a:pt x="128" y="99"/>
                  </a:lnTo>
                  <a:lnTo>
                    <a:pt x="135" y="99"/>
                  </a:lnTo>
                  <a:lnTo>
                    <a:pt x="143" y="98"/>
                  </a:lnTo>
                  <a:lnTo>
                    <a:pt x="150" y="96"/>
                  </a:lnTo>
                  <a:lnTo>
                    <a:pt x="156" y="94"/>
                  </a:lnTo>
                  <a:lnTo>
                    <a:pt x="161" y="92"/>
                  </a:lnTo>
                  <a:lnTo>
                    <a:pt x="167" y="89"/>
                  </a:lnTo>
                  <a:lnTo>
                    <a:pt x="172" y="85"/>
                  </a:lnTo>
                  <a:lnTo>
                    <a:pt x="175" y="81"/>
                  </a:lnTo>
                  <a:lnTo>
                    <a:pt x="178" y="76"/>
                  </a:lnTo>
                  <a:lnTo>
                    <a:pt x="181" y="70"/>
                  </a:lnTo>
                  <a:lnTo>
                    <a:pt x="184" y="64"/>
                  </a:lnTo>
                  <a:lnTo>
                    <a:pt x="185" y="60"/>
                  </a:lnTo>
                  <a:lnTo>
                    <a:pt x="185" y="55"/>
                  </a:lnTo>
                  <a:lnTo>
                    <a:pt x="185" y="49"/>
                  </a:lnTo>
                  <a:lnTo>
                    <a:pt x="184" y="45"/>
                  </a:lnTo>
                  <a:lnTo>
                    <a:pt x="182" y="41"/>
                  </a:lnTo>
                  <a:lnTo>
                    <a:pt x="179" y="36"/>
                  </a:lnTo>
                  <a:lnTo>
                    <a:pt x="177" y="34"/>
                  </a:lnTo>
                  <a:lnTo>
                    <a:pt x="174" y="31"/>
                  </a:lnTo>
                  <a:lnTo>
                    <a:pt x="171" y="28"/>
                  </a:lnTo>
                  <a:lnTo>
                    <a:pt x="168" y="27"/>
                  </a:lnTo>
                  <a:lnTo>
                    <a:pt x="164" y="25"/>
                  </a:lnTo>
                  <a:lnTo>
                    <a:pt x="158" y="25"/>
                  </a:lnTo>
                  <a:lnTo>
                    <a:pt x="151" y="24"/>
                  </a:lnTo>
                  <a:lnTo>
                    <a:pt x="143" y="24"/>
                  </a:lnTo>
                  <a:lnTo>
                    <a:pt x="69" y="24"/>
                  </a:lnTo>
                  <a:lnTo>
                    <a:pt x="53" y="99"/>
                  </a:lnTo>
                  <a:close/>
                  <a:moveTo>
                    <a:pt x="331" y="203"/>
                  </a:moveTo>
                  <a:lnTo>
                    <a:pt x="324" y="208"/>
                  </a:lnTo>
                  <a:lnTo>
                    <a:pt x="317" y="214"/>
                  </a:lnTo>
                  <a:lnTo>
                    <a:pt x="310" y="218"/>
                  </a:lnTo>
                  <a:lnTo>
                    <a:pt x="303" y="221"/>
                  </a:lnTo>
                  <a:lnTo>
                    <a:pt x="296" y="222"/>
                  </a:lnTo>
                  <a:lnTo>
                    <a:pt x="289" y="222"/>
                  </a:lnTo>
                  <a:lnTo>
                    <a:pt x="282" y="224"/>
                  </a:lnTo>
                  <a:lnTo>
                    <a:pt x="275" y="224"/>
                  </a:lnTo>
                  <a:lnTo>
                    <a:pt x="263" y="224"/>
                  </a:lnTo>
                  <a:lnTo>
                    <a:pt x="254" y="221"/>
                  </a:lnTo>
                  <a:lnTo>
                    <a:pt x="245" y="218"/>
                  </a:lnTo>
                  <a:lnTo>
                    <a:pt x="238" y="212"/>
                  </a:lnTo>
                  <a:lnTo>
                    <a:pt x="231" y="205"/>
                  </a:lnTo>
                  <a:lnTo>
                    <a:pt x="227" y="197"/>
                  </a:lnTo>
                  <a:lnTo>
                    <a:pt x="226" y="189"/>
                  </a:lnTo>
                  <a:lnTo>
                    <a:pt x="224" y="179"/>
                  </a:lnTo>
                  <a:lnTo>
                    <a:pt x="224" y="173"/>
                  </a:lnTo>
                  <a:lnTo>
                    <a:pt x="226" y="166"/>
                  </a:lnTo>
                  <a:lnTo>
                    <a:pt x="227" y="161"/>
                  </a:lnTo>
                  <a:lnTo>
                    <a:pt x="230" y="155"/>
                  </a:lnTo>
                  <a:lnTo>
                    <a:pt x="233" y="150"/>
                  </a:lnTo>
                  <a:lnTo>
                    <a:pt x="237" y="145"/>
                  </a:lnTo>
                  <a:lnTo>
                    <a:pt x="241" y="141"/>
                  </a:lnTo>
                  <a:lnTo>
                    <a:pt x="247" y="138"/>
                  </a:lnTo>
                  <a:lnTo>
                    <a:pt x="251" y="136"/>
                  </a:lnTo>
                  <a:lnTo>
                    <a:pt x="256" y="133"/>
                  </a:lnTo>
                  <a:lnTo>
                    <a:pt x="263" y="131"/>
                  </a:lnTo>
                  <a:lnTo>
                    <a:pt x="270" y="130"/>
                  </a:lnTo>
                  <a:lnTo>
                    <a:pt x="276" y="129"/>
                  </a:lnTo>
                  <a:lnTo>
                    <a:pt x="284" y="129"/>
                  </a:lnTo>
                  <a:lnTo>
                    <a:pt x="296" y="127"/>
                  </a:lnTo>
                  <a:lnTo>
                    <a:pt x="307" y="127"/>
                  </a:lnTo>
                  <a:lnTo>
                    <a:pt x="318" y="126"/>
                  </a:lnTo>
                  <a:lnTo>
                    <a:pt x="328" y="124"/>
                  </a:lnTo>
                  <a:lnTo>
                    <a:pt x="336" y="123"/>
                  </a:lnTo>
                  <a:lnTo>
                    <a:pt x="343" y="122"/>
                  </a:lnTo>
                  <a:lnTo>
                    <a:pt x="345" y="116"/>
                  </a:lnTo>
                  <a:lnTo>
                    <a:pt x="345" y="110"/>
                  </a:lnTo>
                  <a:lnTo>
                    <a:pt x="346" y="106"/>
                  </a:lnTo>
                  <a:lnTo>
                    <a:pt x="346" y="102"/>
                  </a:lnTo>
                  <a:lnTo>
                    <a:pt x="346" y="98"/>
                  </a:lnTo>
                  <a:lnTo>
                    <a:pt x="345" y="94"/>
                  </a:lnTo>
                  <a:lnTo>
                    <a:pt x="342" y="91"/>
                  </a:lnTo>
                  <a:lnTo>
                    <a:pt x="339" y="88"/>
                  </a:lnTo>
                  <a:lnTo>
                    <a:pt x="333" y="84"/>
                  </a:lnTo>
                  <a:lnTo>
                    <a:pt x="328" y="81"/>
                  </a:lnTo>
                  <a:lnTo>
                    <a:pt x="319" y="80"/>
                  </a:lnTo>
                  <a:lnTo>
                    <a:pt x="311" y="80"/>
                  </a:lnTo>
                  <a:lnTo>
                    <a:pt x="303" y="80"/>
                  </a:lnTo>
                  <a:lnTo>
                    <a:pt x="296" y="81"/>
                  </a:lnTo>
                  <a:lnTo>
                    <a:pt x="289" y="84"/>
                  </a:lnTo>
                  <a:lnTo>
                    <a:pt x="283" y="88"/>
                  </a:lnTo>
                  <a:lnTo>
                    <a:pt x="277" y="92"/>
                  </a:lnTo>
                  <a:lnTo>
                    <a:pt x="273" y="96"/>
                  </a:lnTo>
                  <a:lnTo>
                    <a:pt x="270" y="102"/>
                  </a:lnTo>
                  <a:lnTo>
                    <a:pt x="268" y="109"/>
                  </a:lnTo>
                  <a:lnTo>
                    <a:pt x="241" y="106"/>
                  </a:lnTo>
                  <a:lnTo>
                    <a:pt x="245" y="95"/>
                  </a:lnTo>
                  <a:lnTo>
                    <a:pt x="252" y="85"/>
                  </a:lnTo>
                  <a:lnTo>
                    <a:pt x="259" y="77"/>
                  </a:lnTo>
                  <a:lnTo>
                    <a:pt x="268" y="71"/>
                  </a:lnTo>
                  <a:lnTo>
                    <a:pt x="272" y="69"/>
                  </a:lnTo>
                  <a:lnTo>
                    <a:pt x="277" y="66"/>
                  </a:lnTo>
                  <a:lnTo>
                    <a:pt x="282" y="64"/>
                  </a:lnTo>
                  <a:lnTo>
                    <a:pt x="287" y="62"/>
                  </a:lnTo>
                  <a:lnTo>
                    <a:pt x="293" y="60"/>
                  </a:lnTo>
                  <a:lnTo>
                    <a:pt x="300" y="60"/>
                  </a:lnTo>
                  <a:lnTo>
                    <a:pt x="305" y="59"/>
                  </a:lnTo>
                  <a:lnTo>
                    <a:pt x="312" y="59"/>
                  </a:lnTo>
                  <a:lnTo>
                    <a:pt x="319" y="59"/>
                  </a:lnTo>
                  <a:lnTo>
                    <a:pt x="326" y="60"/>
                  </a:lnTo>
                  <a:lnTo>
                    <a:pt x="332" y="60"/>
                  </a:lnTo>
                  <a:lnTo>
                    <a:pt x="339" y="62"/>
                  </a:lnTo>
                  <a:lnTo>
                    <a:pt x="345" y="64"/>
                  </a:lnTo>
                  <a:lnTo>
                    <a:pt x="349" y="66"/>
                  </a:lnTo>
                  <a:lnTo>
                    <a:pt x="354" y="70"/>
                  </a:lnTo>
                  <a:lnTo>
                    <a:pt x="359" y="73"/>
                  </a:lnTo>
                  <a:lnTo>
                    <a:pt x="366" y="78"/>
                  </a:lnTo>
                  <a:lnTo>
                    <a:pt x="370" y="85"/>
                  </a:lnTo>
                  <a:lnTo>
                    <a:pt x="371" y="92"/>
                  </a:lnTo>
                  <a:lnTo>
                    <a:pt x="373" y="101"/>
                  </a:lnTo>
                  <a:lnTo>
                    <a:pt x="373" y="108"/>
                  </a:lnTo>
                  <a:lnTo>
                    <a:pt x="371" y="115"/>
                  </a:lnTo>
                  <a:lnTo>
                    <a:pt x="370" y="122"/>
                  </a:lnTo>
                  <a:lnTo>
                    <a:pt x="368" y="130"/>
                  </a:lnTo>
                  <a:lnTo>
                    <a:pt x="361" y="171"/>
                  </a:lnTo>
                  <a:lnTo>
                    <a:pt x="360" y="179"/>
                  </a:lnTo>
                  <a:lnTo>
                    <a:pt x="359" y="187"/>
                  </a:lnTo>
                  <a:lnTo>
                    <a:pt x="357" y="194"/>
                  </a:lnTo>
                  <a:lnTo>
                    <a:pt x="357" y="201"/>
                  </a:lnTo>
                  <a:lnTo>
                    <a:pt x="357" y="205"/>
                  </a:lnTo>
                  <a:lnTo>
                    <a:pt x="359" y="210"/>
                  </a:lnTo>
                  <a:lnTo>
                    <a:pt x="359" y="217"/>
                  </a:lnTo>
                  <a:lnTo>
                    <a:pt x="360" y="222"/>
                  </a:lnTo>
                  <a:lnTo>
                    <a:pt x="333" y="222"/>
                  </a:lnTo>
                  <a:lnTo>
                    <a:pt x="332" y="218"/>
                  </a:lnTo>
                  <a:lnTo>
                    <a:pt x="332" y="214"/>
                  </a:lnTo>
                  <a:lnTo>
                    <a:pt x="332" y="208"/>
                  </a:lnTo>
                  <a:lnTo>
                    <a:pt x="331" y="203"/>
                  </a:lnTo>
                  <a:close/>
                  <a:moveTo>
                    <a:pt x="339" y="141"/>
                  </a:moveTo>
                  <a:lnTo>
                    <a:pt x="336" y="143"/>
                  </a:lnTo>
                  <a:lnTo>
                    <a:pt x="333" y="143"/>
                  </a:lnTo>
                  <a:lnTo>
                    <a:pt x="331" y="143"/>
                  </a:lnTo>
                  <a:lnTo>
                    <a:pt x="328" y="144"/>
                  </a:lnTo>
                  <a:lnTo>
                    <a:pt x="324" y="144"/>
                  </a:lnTo>
                  <a:lnTo>
                    <a:pt x="318" y="145"/>
                  </a:lnTo>
                  <a:lnTo>
                    <a:pt x="312" y="145"/>
                  </a:lnTo>
                  <a:lnTo>
                    <a:pt x="304" y="147"/>
                  </a:lnTo>
                  <a:lnTo>
                    <a:pt x="293" y="148"/>
                  </a:lnTo>
                  <a:lnTo>
                    <a:pt x="284" y="150"/>
                  </a:lnTo>
                  <a:lnTo>
                    <a:pt x="277" y="151"/>
                  </a:lnTo>
                  <a:lnTo>
                    <a:pt x="272" y="152"/>
                  </a:lnTo>
                  <a:lnTo>
                    <a:pt x="266" y="154"/>
                  </a:lnTo>
                  <a:lnTo>
                    <a:pt x="262" y="157"/>
                  </a:lnTo>
                  <a:lnTo>
                    <a:pt x="259" y="159"/>
                  </a:lnTo>
                  <a:lnTo>
                    <a:pt x="256" y="162"/>
                  </a:lnTo>
                  <a:lnTo>
                    <a:pt x="254" y="165"/>
                  </a:lnTo>
                  <a:lnTo>
                    <a:pt x="252" y="169"/>
                  </a:lnTo>
                  <a:lnTo>
                    <a:pt x="251" y="173"/>
                  </a:lnTo>
                  <a:lnTo>
                    <a:pt x="251" y="177"/>
                  </a:lnTo>
                  <a:lnTo>
                    <a:pt x="251" y="183"/>
                  </a:lnTo>
                  <a:lnTo>
                    <a:pt x="254" y="189"/>
                  </a:lnTo>
                  <a:lnTo>
                    <a:pt x="255" y="193"/>
                  </a:lnTo>
                  <a:lnTo>
                    <a:pt x="259" y="196"/>
                  </a:lnTo>
                  <a:lnTo>
                    <a:pt x="263" y="200"/>
                  </a:lnTo>
                  <a:lnTo>
                    <a:pt x="269" y="201"/>
                  </a:lnTo>
                  <a:lnTo>
                    <a:pt x="275" y="204"/>
                  </a:lnTo>
                  <a:lnTo>
                    <a:pt x="282" y="204"/>
                  </a:lnTo>
                  <a:lnTo>
                    <a:pt x="289" y="204"/>
                  </a:lnTo>
                  <a:lnTo>
                    <a:pt x="296" y="203"/>
                  </a:lnTo>
                  <a:lnTo>
                    <a:pt x="303" y="200"/>
                  </a:lnTo>
                  <a:lnTo>
                    <a:pt x="310" y="197"/>
                  </a:lnTo>
                  <a:lnTo>
                    <a:pt x="315" y="193"/>
                  </a:lnTo>
                  <a:lnTo>
                    <a:pt x="321" y="189"/>
                  </a:lnTo>
                  <a:lnTo>
                    <a:pt x="325" y="183"/>
                  </a:lnTo>
                  <a:lnTo>
                    <a:pt x="329" y="176"/>
                  </a:lnTo>
                  <a:lnTo>
                    <a:pt x="332" y="169"/>
                  </a:lnTo>
                  <a:lnTo>
                    <a:pt x="335" y="161"/>
                  </a:lnTo>
                  <a:lnTo>
                    <a:pt x="338" y="152"/>
                  </a:lnTo>
                  <a:lnTo>
                    <a:pt x="339" y="141"/>
                  </a:lnTo>
                  <a:close/>
                  <a:moveTo>
                    <a:pt x="503" y="200"/>
                  </a:moveTo>
                  <a:lnTo>
                    <a:pt x="497" y="205"/>
                  </a:lnTo>
                  <a:lnTo>
                    <a:pt x="490" y="211"/>
                  </a:lnTo>
                  <a:lnTo>
                    <a:pt x="485" y="215"/>
                  </a:lnTo>
                  <a:lnTo>
                    <a:pt x="478" y="218"/>
                  </a:lnTo>
                  <a:lnTo>
                    <a:pt x="472" y="221"/>
                  </a:lnTo>
                  <a:lnTo>
                    <a:pt x="465" y="222"/>
                  </a:lnTo>
                  <a:lnTo>
                    <a:pt x="460" y="224"/>
                  </a:lnTo>
                  <a:lnTo>
                    <a:pt x="453" y="224"/>
                  </a:lnTo>
                  <a:lnTo>
                    <a:pt x="441" y="222"/>
                  </a:lnTo>
                  <a:lnTo>
                    <a:pt x="430" y="219"/>
                  </a:lnTo>
                  <a:lnTo>
                    <a:pt x="420" y="215"/>
                  </a:lnTo>
                  <a:lnTo>
                    <a:pt x="412" y="208"/>
                  </a:lnTo>
                  <a:lnTo>
                    <a:pt x="405" y="198"/>
                  </a:lnTo>
                  <a:lnTo>
                    <a:pt x="401" y="187"/>
                  </a:lnTo>
                  <a:lnTo>
                    <a:pt x="398" y="175"/>
                  </a:lnTo>
                  <a:lnTo>
                    <a:pt x="396" y="159"/>
                  </a:lnTo>
                  <a:lnTo>
                    <a:pt x="398" y="145"/>
                  </a:lnTo>
                  <a:lnTo>
                    <a:pt x="399" y="133"/>
                  </a:lnTo>
                  <a:lnTo>
                    <a:pt x="403" y="119"/>
                  </a:lnTo>
                  <a:lnTo>
                    <a:pt x="409" y="106"/>
                  </a:lnTo>
                  <a:lnTo>
                    <a:pt x="416" y="95"/>
                  </a:lnTo>
                  <a:lnTo>
                    <a:pt x="423" y="85"/>
                  </a:lnTo>
                  <a:lnTo>
                    <a:pt x="431" y="77"/>
                  </a:lnTo>
                  <a:lnTo>
                    <a:pt x="440" y="70"/>
                  </a:lnTo>
                  <a:lnTo>
                    <a:pt x="450" y="64"/>
                  </a:lnTo>
                  <a:lnTo>
                    <a:pt x="458" y="62"/>
                  </a:lnTo>
                  <a:lnTo>
                    <a:pt x="467" y="59"/>
                  </a:lnTo>
                  <a:lnTo>
                    <a:pt x="476" y="59"/>
                  </a:lnTo>
                  <a:lnTo>
                    <a:pt x="483" y="59"/>
                  </a:lnTo>
                  <a:lnTo>
                    <a:pt x="492" y="60"/>
                  </a:lnTo>
                  <a:lnTo>
                    <a:pt x="497" y="63"/>
                  </a:lnTo>
                  <a:lnTo>
                    <a:pt x="504" y="66"/>
                  </a:lnTo>
                  <a:lnTo>
                    <a:pt x="510" y="70"/>
                  </a:lnTo>
                  <a:lnTo>
                    <a:pt x="514" y="74"/>
                  </a:lnTo>
                  <a:lnTo>
                    <a:pt x="520" y="80"/>
                  </a:lnTo>
                  <a:lnTo>
                    <a:pt x="524" y="87"/>
                  </a:lnTo>
                  <a:lnTo>
                    <a:pt x="542" y="0"/>
                  </a:lnTo>
                  <a:lnTo>
                    <a:pt x="569" y="0"/>
                  </a:lnTo>
                  <a:lnTo>
                    <a:pt x="525" y="222"/>
                  </a:lnTo>
                  <a:lnTo>
                    <a:pt x="499" y="222"/>
                  </a:lnTo>
                  <a:lnTo>
                    <a:pt x="503" y="200"/>
                  </a:lnTo>
                  <a:close/>
                  <a:moveTo>
                    <a:pt x="423" y="155"/>
                  </a:moveTo>
                  <a:lnTo>
                    <a:pt x="423" y="164"/>
                  </a:lnTo>
                  <a:lnTo>
                    <a:pt x="424" y="169"/>
                  </a:lnTo>
                  <a:lnTo>
                    <a:pt x="424" y="176"/>
                  </a:lnTo>
                  <a:lnTo>
                    <a:pt x="426" y="180"/>
                  </a:lnTo>
                  <a:lnTo>
                    <a:pt x="429" y="186"/>
                  </a:lnTo>
                  <a:lnTo>
                    <a:pt x="431" y="190"/>
                  </a:lnTo>
                  <a:lnTo>
                    <a:pt x="434" y="194"/>
                  </a:lnTo>
                  <a:lnTo>
                    <a:pt x="438" y="197"/>
                  </a:lnTo>
                  <a:lnTo>
                    <a:pt x="443" y="200"/>
                  </a:lnTo>
                  <a:lnTo>
                    <a:pt x="448" y="203"/>
                  </a:lnTo>
                  <a:lnTo>
                    <a:pt x="453" y="204"/>
                  </a:lnTo>
                  <a:lnTo>
                    <a:pt x="458" y="204"/>
                  </a:lnTo>
                  <a:lnTo>
                    <a:pt x="468" y="203"/>
                  </a:lnTo>
                  <a:lnTo>
                    <a:pt x="478" y="198"/>
                  </a:lnTo>
                  <a:lnTo>
                    <a:pt x="486" y="193"/>
                  </a:lnTo>
                  <a:lnTo>
                    <a:pt x="495" y="184"/>
                  </a:lnTo>
                  <a:lnTo>
                    <a:pt x="504" y="171"/>
                  </a:lnTo>
                  <a:lnTo>
                    <a:pt x="510" y="157"/>
                  </a:lnTo>
                  <a:lnTo>
                    <a:pt x="514" y="140"/>
                  </a:lnTo>
                  <a:lnTo>
                    <a:pt x="516" y="122"/>
                  </a:lnTo>
                  <a:lnTo>
                    <a:pt x="516" y="112"/>
                  </a:lnTo>
                  <a:lnTo>
                    <a:pt x="513" y="103"/>
                  </a:lnTo>
                  <a:lnTo>
                    <a:pt x="510" y="96"/>
                  </a:lnTo>
                  <a:lnTo>
                    <a:pt x="506" y="91"/>
                  </a:lnTo>
                  <a:lnTo>
                    <a:pt x="500" y="87"/>
                  </a:lnTo>
                  <a:lnTo>
                    <a:pt x="493" y="82"/>
                  </a:lnTo>
                  <a:lnTo>
                    <a:pt x="486" y="81"/>
                  </a:lnTo>
                  <a:lnTo>
                    <a:pt x="479" y="80"/>
                  </a:lnTo>
                  <a:lnTo>
                    <a:pt x="474" y="80"/>
                  </a:lnTo>
                  <a:lnTo>
                    <a:pt x="469" y="81"/>
                  </a:lnTo>
                  <a:lnTo>
                    <a:pt x="464" y="82"/>
                  </a:lnTo>
                  <a:lnTo>
                    <a:pt x="460" y="84"/>
                  </a:lnTo>
                  <a:lnTo>
                    <a:pt x="455" y="87"/>
                  </a:lnTo>
                  <a:lnTo>
                    <a:pt x="451" y="89"/>
                  </a:lnTo>
                  <a:lnTo>
                    <a:pt x="447" y="94"/>
                  </a:lnTo>
                  <a:lnTo>
                    <a:pt x="443" y="99"/>
                  </a:lnTo>
                  <a:lnTo>
                    <a:pt x="438" y="105"/>
                  </a:lnTo>
                  <a:lnTo>
                    <a:pt x="436" y="110"/>
                  </a:lnTo>
                  <a:lnTo>
                    <a:pt x="431" y="117"/>
                  </a:lnTo>
                  <a:lnTo>
                    <a:pt x="429" y="126"/>
                  </a:lnTo>
                  <a:lnTo>
                    <a:pt x="426" y="134"/>
                  </a:lnTo>
                  <a:lnTo>
                    <a:pt x="424" y="141"/>
                  </a:lnTo>
                  <a:lnTo>
                    <a:pt x="423" y="148"/>
                  </a:lnTo>
                  <a:lnTo>
                    <a:pt x="423" y="1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0" name="Freeform 102"/>
            <p:cNvSpPr>
              <a:spLocks noEditPoints="1"/>
            </p:cNvSpPr>
            <p:nvPr/>
          </p:nvSpPr>
          <p:spPr bwMode="auto">
            <a:xfrm>
              <a:off x="4921" y="1396"/>
              <a:ext cx="25" cy="74"/>
            </a:xfrm>
            <a:custGeom>
              <a:avLst/>
              <a:gdLst>
                <a:gd name="T0" fmla="*/ 41 w 74"/>
                <a:gd name="T1" fmla="*/ 27 h 222"/>
                <a:gd name="T2" fmla="*/ 46 w 74"/>
                <a:gd name="T3" fmla="*/ 0 h 222"/>
                <a:gd name="T4" fmla="*/ 74 w 74"/>
                <a:gd name="T5" fmla="*/ 0 h 222"/>
                <a:gd name="T6" fmla="*/ 69 w 74"/>
                <a:gd name="T7" fmla="*/ 27 h 222"/>
                <a:gd name="T8" fmla="*/ 41 w 74"/>
                <a:gd name="T9" fmla="*/ 27 h 222"/>
                <a:gd name="T10" fmla="*/ 0 w 74"/>
                <a:gd name="T11" fmla="*/ 222 h 222"/>
                <a:gd name="T12" fmla="*/ 34 w 74"/>
                <a:gd name="T13" fmla="*/ 60 h 222"/>
                <a:gd name="T14" fmla="*/ 62 w 74"/>
                <a:gd name="T15" fmla="*/ 60 h 222"/>
                <a:gd name="T16" fmla="*/ 28 w 74"/>
                <a:gd name="T17" fmla="*/ 222 h 222"/>
                <a:gd name="T18" fmla="*/ 0 w 74"/>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2">
                  <a:moveTo>
                    <a:pt x="41" y="27"/>
                  </a:moveTo>
                  <a:lnTo>
                    <a:pt x="46" y="0"/>
                  </a:lnTo>
                  <a:lnTo>
                    <a:pt x="74" y="0"/>
                  </a:lnTo>
                  <a:lnTo>
                    <a:pt x="69" y="27"/>
                  </a:lnTo>
                  <a:lnTo>
                    <a:pt x="41" y="27"/>
                  </a:lnTo>
                  <a:close/>
                  <a:moveTo>
                    <a:pt x="0" y="222"/>
                  </a:moveTo>
                  <a:lnTo>
                    <a:pt x="34" y="60"/>
                  </a:lnTo>
                  <a:lnTo>
                    <a:pt x="62" y="60"/>
                  </a:lnTo>
                  <a:lnTo>
                    <a:pt x="28" y="222"/>
                  </a:lnTo>
                  <a:lnTo>
                    <a:pt x="0"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1" name="Freeform 103"/>
            <p:cNvSpPr>
              <a:spLocks noEditPoints="1"/>
            </p:cNvSpPr>
            <p:nvPr/>
          </p:nvSpPr>
          <p:spPr bwMode="auto">
            <a:xfrm>
              <a:off x="4681" y="1416"/>
              <a:ext cx="316" cy="158"/>
            </a:xfrm>
            <a:custGeom>
              <a:avLst/>
              <a:gdLst>
                <a:gd name="T0" fmla="*/ 811 w 948"/>
                <a:gd name="T1" fmla="*/ 40 h 475"/>
                <a:gd name="T2" fmla="*/ 843 w 948"/>
                <a:gd name="T3" fmla="*/ 10 h 475"/>
                <a:gd name="T4" fmla="*/ 874 w 948"/>
                <a:gd name="T5" fmla="*/ 0 h 475"/>
                <a:gd name="T6" fmla="*/ 903 w 948"/>
                <a:gd name="T7" fmla="*/ 3 h 475"/>
                <a:gd name="T8" fmla="*/ 926 w 948"/>
                <a:gd name="T9" fmla="*/ 12 h 475"/>
                <a:gd name="T10" fmla="*/ 947 w 948"/>
                <a:gd name="T11" fmla="*/ 51 h 475"/>
                <a:gd name="T12" fmla="*/ 941 w 948"/>
                <a:gd name="T13" fmla="*/ 106 h 475"/>
                <a:gd name="T14" fmla="*/ 914 w 948"/>
                <a:gd name="T15" fmla="*/ 146 h 475"/>
                <a:gd name="T16" fmla="*/ 889 w 948"/>
                <a:gd name="T17" fmla="*/ 160 h 475"/>
                <a:gd name="T18" fmla="*/ 867 w 948"/>
                <a:gd name="T19" fmla="*/ 165 h 475"/>
                <a:gd name="T20" fmla="*/ 835 w 948"/>
                <a:gd name="T21" fmla="*/ 162 h 475"/>
                <a:gd name="T22" fmla="*/ 808 w 948"/>
                <a:gd name="T23" fmla="*/ 142 h 475"/>
                <a:gd name="T24" fmla="*/ 795 w 948"/>
                <a:gd name="T25" fmla="*/ 112 h 475"/>
                <a:gd name="T26" fmla="*/ 825 w 948"/>
                <a:gd name="T27" fmla="*/ 118 h 475"/>
                <a:gd name="T28" fmla="*/ 846 w 948"/>
                <a:gd name="T29" fmla="*/ 142 h 475"/>
                <a:gd name="T30" fmla="*/ 871 w 948"/>
                <a:gd name="T31" fmla="*/ 144 h 475"/>
                <a:gd name="T32" fmla="*/ 888 w 948"/>
                <a:gd name="T33" fmla="*/ 137 h 475"/>
                <a:gd name="T34" fmla="*/ 902 w 948"/>
                <a:gd name="T35" fmla="*/ 123 h 475"/>
                <a:gd name="T36" fmla="*/ 913 w 948"/>
                <a:gd name="T37" fmla="*/ 105 h 475"/>
                <a:gd name="T38" fmla="*/ 920 w 948"/>
                <a:gd name="T39" fmla="*/ 79 h 475"/>
                <a:gd name="T40" fmla="*/ 919 w 948"/>
                <a:gd name="T41" fmla="*/ 47 h 475"/>
                <a:gd name="T42" fmla="*/ 898 w 948"/>
                <a:gd name="T43" fmla="*/ 23 h 475"/>
                <a:gd name="T44" fmla="*/ 870 w 948"/>
                <a:gd name="T45" fmla="*/ 22 h 475"/>
                <a:gd name="T46" fmla="*/ 849 w 948"/>
                <a:gd name="T47" fmla="*/ 35 h 475"/>
                <a:gd name="T48" fmla="*/ 832 w 948"/>
                <a:gd name="T49" fmla="*/ 57 h 475"/>
                <a:gd name="T50" fmla="*/ 823 w 948"/>
                <a:gd name="T51" fmla="*/ 86 h 475"/>
                <a:gd name="T52" fmla="*/ 188 w 948"/>
                <a:gd name="T53" fmla="*/ 397 h 475"/>
                <a:gd name="T54" fmla="*/ 147 w 948"/>
                <a:gd name="T55" fmla="*/ 457 h 475"/>
                <a:gd name="T56" fmla="*/ 119 w 948"/>
                <a:gd name="T57" fmla="*/ 471 h 475"/>
                <a:gd name="T58" fmla="*/ 88 w 948"/>
                <a:gd name="T59" fmla="*/ 475 h 475"/>
                <a:gd name="T60" fmla="*/ 52 w 948"/>
                <a:gd name="T61" fmla="*/ 469 h 475"/>
                <a:gd name="T62" fmla="*/ 24 w 948"/>
                <a:gd name="T63" fmla="*/ 452 h 475"/>
                <a:gd name="T64" fmla="*/ 0 w 948"/>
                <a:gd name="T65" fmla="*/ 381 h 475"/>
                <a:gd name="T66" fmla="*/ 36 w 948"/>
                <a:gd name="T67" fmla="*/ 283 h 475"/>
                <a:gd name="T68" fmla="*/ 71 w 948"/>
                <a:gd name="T69" fmla="*/ 257 h 475"/>
                <a:gd name="T70" fmla="*/ 115 w 948"/>
                <a:gd name="T71" fmla="*/ 248 h 475"/>
                <a:gd name="T72" fmla="*/ 147 w 948"/>
                <a:gd name="T73" fmla="*/ 253 h 475"/>
                <a:gd name="T74" fmla="*/ 172 w 948"/>
                <a:gd name="T75" fmla="*/ 267 h 475"/>
                <a:gd name="T76" fmla="*/ 197 w 948"/>
                <a:gd name="T77" fmla="*/ 317 h 475"/>
                <a:gd name="T78" fmla="*/ 158 w 948"/>
                <a:gd name="T79" fmla="*/ 290 h 475"/>
                <a:gd name="T80" fmla="*/ 126 w 948"/>
                <a:gd name="T81" fmla="*/ 274 h 475"/>
                <a:gd name="T82" fmla="*/ 87 w 948"/>
                <a:gd name="T83" fmla="*/ 278 h 475"/>
                <a:gd name="T84" fmla="*/ 56 w 948"/>
                <a:gd name="T85" fmla="*/ 300 h 475"/>
                <a:gd name="T86" fmla="*/ 28 w 948"/>
                <a:gd name="T87" fmla="*/ 362 h 475"/>
                <a:gd name="T88" fmla="*/ 38 w 948"/>
                <a:gd name="T89" fmla="*/ 424 h 475"/>
                <a:gd name="T90" fmla="*/ 59 w 948"/>
                <a:gd name="T91" fmla="*/ 445 h 475"/>
                <a:gd name="T92" fmla="*/ 83 w 948"/>
                <a:gd name="T93" fmla="*/ 452 h 475"/>
                <a:gd name="T94" fmla="*/ 106 w 948"/>
                <a:gd name="T95" fmla="*/ 450 h 475"/>
                <a:gd name="T96" fmla="*/ 129 w 948"/>
                <a:gd name="T97" fmla="*/ 440 h 475"/>
                <a:gd name="T98" fmla="*/ 155 w 948"/>
                <a:gd name="T99" fmla="*/ 406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8" h="475">
                  <a:moveTo>
                    <a:pt x="795" y="102"/>
                  </a:moveTo>
                  <a:lnTo>
                    <a:pt x="797" y="79"/>
                  </a:lnTo>
                  <a:lnTo>
                    <a:pt x="802" y="58"/>
                  </a:lnTo>
                  <a:lnTo>
                    <a:pt x="811" y="40"/>
                  </a:lnTo>
                  <a:lnTo>
                    <a:pt x="823" y="25"/>
                  </a:lnTo>
                  <a:lnTo>
                    <a:pt x="829" y="19"/>
                  </a:lnTo>
                  <a:lnTo>
                    <a:pt x="836" y="14"/>
                  </a:lnTo>
                  <a:lnTo>
                    <a:pt x="843" y="10"/>
                  </a:lnTo>
                  <a:lnTo>
                    <a:pt x="850" y="5"/>
                  </a:lnTo>
                  <a:lnTo>
                    <a:pt x="857" y="4"/>
                  </a:lnTo>
                  <a:lnTo>
                    <a:pt x="865" y="1"/>
                  </a:lnTo>
                  <a:lnTo>
                    <a:pt x="874" y="0"/>
                  </a:lnTo>
                  <a:lnTo>
                    <a:pt x="884" y="0"/>
                  </a:lnTo>
                  <a:lnTo>
                    <a:pt x="891" y="0"/>
                  </a:lnTo>
                  <a:lnTo>
                    <a:pt x="898" y="1"/>
                  </a:lnTo>
                  <a:lnTo>
                    <a:pt x="903" y="3"/>
                  </a:lnTo>
                  <a:lnTo>
                    <a:pt x="910" y="4"/>
                  </a:lnTo>
                  <a:lnTo>
                    <a:pt x="916" y="7"/>
                  </a:lnTo>
                  <a:lnTo>
                    <a:pt x="920" y="10"/>
                  </a:lnTo>
                  <a:lnTo>
                    <a:pt x="926" y="12"/>
                  </a:lnTo>
                  <a:lnTo>
                    <a:pt x="930" y="17"/>
                  </a:lnTo>
                  <a:lnTo>
                    <a:pt x="938" y="26"/>
                  </a:lnTo>
                  <a:lnTo>
                    <a:pt x="944" y="39"/>
                  </a:lnTo>
                  <a:lnTo>
                    <a:pt x="947" y="51"/>
                  </a:lnTo>
                  <a:lnTo>
                    <a:pt x="948" y="65"/>
                  </a:lnTo>
                  <a:lnTo>
                    <a:pt x="947" y="79"/>
                  </a:lnTo>
                  <a:lnTo>
                    <a:pt x="945" y="93"/>
                  </a:lnTo>
                  <a:lnTo>
                    <a:pt x="941" y="106"/>
                  </a:lnTo>
                  <a:lnTo>
                    <a:pt x="937" y="117"/>
                  </a:lnTo>
                  <a:lnTo>
                    <a:pt x="931" y="128"/>
                  </a:lnTo>
                  <a:lnTo>
                    <a:pt x="923" y="138"/>
                  </a:lnTo>
                  <a:lnTo>
                    <a:pt x="914" y="146"/>
                  </a:lnTo>
                  <a:lnTo>
                    <a:pt x="905" y="153"/>
                  </a:lnTo>
                  <a:lnTo>
                    <a:pt x="899" y="156"/>
                  </a:lnTo>
                  <a:lnTo>
                    <a:pt x="893" y="159"/>
                  </a:lnTo>
                  <a:lnTo>
                    <a:pt x="889" y="160"/>
                  </a:lnTo>
                  <a:lnTo>
                    <a:pt x="884" y="162"/>
                  </a:lnTo>
                  <a:lnTo>
                    <a:pt x="878" y="163"/>
                  </a:lnTo>
                  <a:lnTo>
                    <a:pt x="872" y="165"/>
                  </a:lnTo>
                  <a:lnTo>
                    <a:pt x="867" y="165"/>
                  </a:lnTo>
                  <a:lnTo>
                    <a:pt x="861" y="165"/>
                  </a:lnTo>
                  <a:lnTo>
                    <a:pt x="851" y="165"/>
                  </a:lnTo>
                  <a:lnTo>
                    <a:pt x="843" y="163"/>
                  </a:lnTo>
                  <a:lnTo>
                    <a:pt x="835" y="162"/>
                  </a:lnTo>
                  <a:lnTo>
                    <a:pt x="828" y="159"/>
                  </a:lnTo>
                  <a:lnTo>
                    <a:pt x="821" y="155"/>
                  </a:lnTo>
                  <a:lnTo>
                    <a:pt x="814" y="149"/>
                  </a:lnTo>
                  <a:lnTo>
                    <a:pt x="808" y="142"/>
                  </a:lnTo>
                  <a:lnTo>
                    <a:pt x="804" y="135"/>
                  </a:lnTo>
                  <a:lnTo>
                    <a:pt x="800" y="128"/>
                  </a:lnTo>
                  <a:lnTo>
                    <a:pt x="798" y="120"/>
                  </a:lnTo>
                  <a:lnTo>
                    <a:pt x="795" y="112"/>
                  </a:lnTo>
                  <a:lnTo>
                    <a:pt x="795" y="102"/>
                  </a:lnTo>
                  <a:close/>
                  <a:moveTo>
                    <a:pt x="822" y="99"/>
                  </a:moveTo>
                  <a:lnTo>
                    <a:pt x="823" y="110"/>
                  </a:lnTo>
                  <a:lnTo>
                    <a:pt x="825" y="118"/>
                  </a:lnTo>
                  <a:lnTo>
                    <a:pt x="829" y="127"/>
                  </a:lnTo>
                  <a:lnTo>
                    <a:pt x="833" y="132"/>
                  </a:lnTo>
                  <a:lnTo>
                    <a:pt x="839" y="138"/>
                  </a:lnTo>
                  <a:lnTo>
                    <a:pt x="846" y="142"/>
                  </a:lnTo>
                  <a:lnTo>
                    <a:pt x="853" y="144"/>
                  </a:lnTo>
                  <a:lnTo>
                    <a:pt x="861" y="145"/>
                  </a:lnTo>
                  <a:lnTo>
                    <a:pt x="865" y="145"/>
                  </a:lnTo>
                  <a:lnTo>
                    <a:pt x="871" y="144"/>
                  </a:lnTo>
                  <a:lnTo>
                    <a:pt x="875" y="142"/>
                  </a:lnTo>
                  <a:lnTo>
                    <a:pt x="879" y="141"/>
                  </a:lnTo>
                  <a:lnTo>
                    <a:pt x="884" y="139"/>
                  </a:lnTo>
                  <a:lnTo>
                    <a:pt x="888" y="137"/>
                  </a:lnTo>
                  <a:lnTo>
                    <a:pt x="892" y="134"/>
                  </a:lnTo>
                  <a:lnTo>
                    <a:pt x="895" y="131"/>
                  </a:lnTo>
                  <a:lnTo>
                    <a:pt x="899" y="127"/>
                  </a:lnTo>
                  <a:lnTo>
                    <a:pt x="902" y="123"/>
                  </a:lnTo>
                  <a:lnTo>
                    <a:pt x="906" y="118"/>
                  </a:lnTo>
                  <a:lnTo>
                    <a:pt x="909" y="114"/>
                  </a:lnTo>
                  <a:lnTo>
                    <a:pt x="912" y="110"/>
                  </a:lnTo>
                  <a:lnTo>
                    <a:pt x="913" y="105"/>
                  </a:lnTo>
                  <a:lnTo>
                    <a:pt x="916" y="100"/>
                  </a:lnTo>
                  <a:lnTo>
                    <a:pt x="917" y="95"/>
                  </a:lnTo>
                  <a:lnTo>
                    <a:pt x="919" y="88"/>
                  </a:lnTo>
                  <a:lnTo>
                    <a:pt x="920" y="79"/>
                  </a:lnTo>
                  <a:lnTo>
                    <a:pt x="921" y="72"/>
                  </a:lnTo>
                  <a:lnTo>
                    <a:pt x="921" y="65"/>
                  </a:lnTo>
                  <a:lnTo>
                    <a:pt x="920" y="56"/>
                  </a:lnTo>
                  <a:lnTo>
                    <a:pt x="919" y="47"/>
                  </a:lnTo>
                  <a:lnTo>
                    <a:pt x="914" y="39"/>
                  </a:lnTo>
                  <a:lnTo>
                    <a:pt x="910" y="33"/>
                  </a:lnTo>
                  <a:lnTo>
                    <a:pt x="905" y="28"/>
                  </a:lnTo>
                  <a:lnTo>
                    <a:pt x="898" y="23"/>
                  </a:lnTo>
                  <a:lnTo>
                    <a:pt x="891" y="22"/>
                  </a:lnTo>
                  <a:lnTo>
                    <a:pt x="882" y="21"/>
                  </a:lnTo>
                  <a:lnTo>
                    <a:pt x="877" y="21"/>
                  </a:lnTo>
                  <a:lnTo>
                    <a:pt x="870" y="22"/>
                  </a:lnTo>
                  <a:lnTo>
                    <a:pt x="864" y="25"/>
                  </a:lnTo>
                  <a:lnTo>
                    <a:pt x="858" y="28"/>
                  </a:lnTo>
                  <a:lnTo>
                    <a:pt x="853" y="30"/>
                  </a:lnTo>
                  <a:lnTo>
                    <a:pt x="849" y="35"/>
                  </a:lnTo>
                  <a:lnTo>
                    <a:pt x="843" y="39"/>
                  </a:lnTo>
                  <a:lnTo>
                    <a:pt x="839" y="44"/>
                  </a:lnTo>
                  <a:lnTo>
                    <a:pt x="835" y="51"/>
                  </a:lnTo>
                  <a:lnTo>
                    <a:pt x="832" y="57"/>
                  </a:lnTo>
                  <a:lnTo>
                    <a:pt x="829" y="64"/>
                  </a:lnTo>
                  <a:lnTo>
                    <a:pt x="826" y="71"/>
                  </a:lnTo>
                  <a:lnTo>
                    <a:pt x="825" y="79"/>
                  </a:lnTo>
                  <a:lnTo>
                    <a:pt x="823" y="86"/>
                  </a:lnTo>
                  <a:lnTo>
                    <a:pt x="822" y="92"/>
                  </a:lnTo>
                  <a:lnTo>
                    <a:pt x="822" y="99"/>
                  </a:lnTo>
                  <a:close/>
                  <a:moveTo>
                    <a:pt x="161" y="394"/>
                  </a:moveTo>
                  <a:lnTo>
                    <a:pt x="188" y="397"/>
                  </a:lnTo>
                  <a:lnTo>
                    <a:pt x="179" y="415"/>
                  </a:lnTo>
                  <a:lnTo>
                    <a:pt x="171" y="431"/>
                  </a:lnTo>
                  <a:lnTo>
                    <a:pt x="160" y="445"/>
                  </a:lnTo>
                  <a:lnTo>
                    <a:pt x="147" y="457"/>
                  </a:lnTo>
                  <a:lnTo>
                    <a:pt x="140" y="461"/>
                  </a:lnTo>
                  <a:lnTo>
                    <a:pt x="133" y="465"/>
                  </a:lnTo>
                  <a:lnTo>
                    <a:pt x="126" y="468"/>
                  </a:lnTo>
                  <a:lnTo>
                    <a:pt x="119" y="471"/>
                  </a:lnTo>
                  <a:lnTo>
                    <a:pt x="111" y="472"/>
                  </a:lnTo>
                  <a:lnTo>
                    <a:pt x="104" y="473"/>
                  </a:lnTo>
                  <a:lnTo>
                    <a:pt x="97" y="475"/>
                  </a:lnTo>
                  <a:lnTo>
                    <a:pt x="88" y="475"/>
                  </a:lnTo>
                  <a:lnTo>
                    <a:pt x="78" y="475"/>
                  </a:lnTo>
                  <a:lnTo>
                    <a:pt x="69" y="473"/>
                  </a:lnTo>
                  <a:lnTo>
                    <a:pt x="60" y="472"/>
                  </a:lnTo>
                  <a:lnTo>
                    <a:pt x="52" y="469"/>
                  </a:lnTo>
                  <a:lnTo>
                    <a:pt x="43" y="466"/>
                  </a:lnTo>
                  <a:lnTo>
                    <a:pt x="36" y="462"/>
                  </a:lnTo>
                  <a:lnTo>
                    <a:pt x="29" y="458"/>
                  </a:lnTo>
                  <a:lnTo>
                    <a:pt x="24" y="452"/>
                  </a:lnTo>
                  <a:lnTo>
                    <a:pt x="14" y="438"/>
                  </a:lnTo>
                  <a:lnTo>
                    <a:pt x="6" y="422"/>
                  </a:lnTo>
                  <a:lnTo>
                    <a:pt x="1" y="404"/>
                  </a:lnTo>
                  <a:lnTo>
                    <a:pt x="0" y="381"/>
                  </a:lnTo>
                  <a:lnTo>
                    <a:pt x="3" y="353"/>
                  </a:lnTo>
                  <a:lnTo>
                    <a:pt x="10" y="328"/>
                  </a:lnTo>
                  <a:lnTo>
                    <a:pt x="21" y="304"/>
                  </a:lnTo>
                  <a:lnTo>
                    <a:pt x="36" y="283"/>
                  </a:lnTo>
                  <a:lnTo>
                    <a:pt x="45" y="275"/>
                  </a:lnTo>
                  <a:lnTo>
                    <a:pt x="53" y="268"/>
                  </a:lnTo>
                  <a:lnTo>
                    <a:pt x="63" y="262"/>
                  </a:lnTo>
                  <a:lnTo>
                    <a:pt x="71" y="257"/>
                  </a:lnTo>
                  <a:lnTo>
                    <a:pt x="83" y="254"/>
                  </a:lnTo>
                  <a:lnTo>
                    <a:pt x="92" y="251"/>
                  </a:lnTo>
                  <a:lnTo>
                    <a:pt x="104" y="248"/>
                  </a:lnTo>
                  <a:lnTo>
                    <a:pt x="115" y="248"/>
                  </a:lnTo>
                  <a:lnTo>
                    <a:pt x="123" y="248"/>
                  </a:lnTo>
                  <a:lnTo>
                    <a:pt x="132" y="250"/>
                  </a:lnTo>
                  <a:lnTo>
                    <a:pt x="140" y="251"/>
                  </a:lnTo>
                  <a:lnTo>
                    <a:pt x="147" y="253"/>
                  </a:lnTo>
                  <a:lnTo>
                    <a:pt x="154" y="255"/>
                  </a:lnTo>
                  <a:lnTo>
                    <a:pt x="161" y="260"/>
                  </a:lnTo>
                  <a:lnTo>
                    <a:pt x="167" y="262"/>
                  </a:lnTo>
                  <a:lnTo>
                    <a:pt x="172" y="267"/>
                  </a:lnTo>
                  <a:lnTo>
                    <a:pt x="182" y="276"/>
                  </a:lnTo>
                  <a:lnTo>
                    <a:pt x="189" y="289"/>
                  </a:lnTo>
                  <a:lnTo>
                    <a:pt x="195" y="302"/>
                  </a:lnTo>
                  <a:lnTo>
                    <a:pt x="197" y="317"/>
                  </a:lnTo>
                  <a:lnTo>
                    <a:pt x="171" y="318"/>
                  </a:lnTo>
                  <a:lnTo>
                    <a:pt x="168" y="307"/>
                  </a:lnTo>
                  <a:lnTo>
                    <a:pt x="164" y="299"/>
                  </a:lnTo>
                  <a:lnTo>
                    <a:pt x="158" y="290"/>
                  </a:lnTo>
                  <a:lnTo>
                    <a:pt x="151" y="285"/>
                  </a:lnTo>
                  <a:lnTo>
                    <a:pt x="144" y="279"/>
                  </a:lnTo>
                  <a:lnTo>
                    <a:pt x="136" y="276"/>
                  </a:lnTo>
                  <a:lnTo>
                    <a:pt x="126" y="274"/>
                  </a:lnTo>
                  <a:lnTo>
                    <a:pt x="116" y="274"/>
                  </a:lnTo>
                  <a:lnTo>
                    <a:pt x="106" y="274"/>
                  </a:lnTo>
                  <a:lnTo>
                    <a:pt x="97" y="276"/>
                  </a:lnTo>
                  <a:lnTo>
                    <a:pt x="87" y="278"/>
                  </a:lnTo>
                  <a:lnTo>
                    <a:pt x="78" y="282"/>
                  </a:lnTo>
                  <a:lnTo>
                    <a:pt x="70" y="288"/>
                  </a:lnTo>
                  <a:lnTo>
                    <a:pt x="63" y="293"/>
                  </a:lnTo>
                  <a:lnTo>
                    <a:pt x="56" y="300"/>
                  </a:lnTo>
                  <a:lnTo>
                    <a:pt x="49" y="309"/>
                  </a:lnTo>
                  <a:lnTo>
                    <a:pt x="39" y="325"/>
                  </a:lnTo>
                  <a:lnTo>
                    <a:pt x="32" y="343"/>
                  </a:lnTo>
                  <a:lnTo>
                    <a:pt x="28" y="362"/>
                  </a:lnTo>
                  <a:lnTo>
                    <a:pt x="27" y="383"/>
                  </a:lnTo>
                  <a:lnTo>
                    <a:pt x="28" y="398"/>
                  </a:lnTo>
                  <a:lnTo>
                    <a:pt x="32" y="412"/>
                  </a:lnTo>
                  <a:lnTo>
                    <a:pt x="38" y="424"/>
                  </a:lnTo>
                  <a:lnTo>
                    <a:pt x="45" y="434"/>
                  </a:lnTo>
                  <a:lnTo>
                    <a:pt x="49" y="438"/>
                  </a:lnTo>
                  <a:lnTo>
                    <a:pt x="55" y="443"/>
                  </a:lnTo>
                  <a:lnTo>
                    <a:pt x="59" y="445"/>
                  </a:lnTo>
                  <a:lnTo>
                    <a:pt x="64" y="448"/>
                  </a:lnTo>
                  <a:lnTo>
                    <a:pt x="70" y="450"/>
                  </a:lnTo>
                  <a:lnTo>
                    <a:pt x="77" y="451"/>
                  </a:lnTo>
                  <a:lnTo>
                    <a:pt x="83" y="452"/>
                  </a:lnTo>
                  <a:lnTo>
                    <a:pt x="90" y="452"/>
                  </a:lnTo>
                  <a:lnTo>
                    <a:pt x="95" y="452"/>
                  </a:lnTo>
                  <a:lnTo>
                    <a:pt x="101" y="451"/>
                  </a:lnTo>
                  <a:lnTo>
                    <a:pt x="106" y="450"/>
                  </a:lnTo>
                  <a:lnTo>
                    <a:pt x="112" y="448"/>
                  </a:lnTo>
                  <a:lnTo>
                    <a:pt x="118" y="447"/>
                  </a:lnTo>
                  <a:lnTo>
                    <a:pt x="123" y="444"/>
                  </a:lnTo>
                  <a:lnTo>
                    <a:pt x="129" y="440"/>
                  </a:lnTo>
                  <a:lnTo>
                    <a:pt x="133" y="437"/>
                  </a:lnTo>
                  <a:lnTo>
                    <a:pt x="141" y="429"/>
                  </a:lnTo>
                  <a:lnTo>
                    <a:pt x="150" y="419"/>
                  </a:lnTo>
                  <a:lnTo>
                    <a:pt x="155" y="406"/>
                  </a:lnTo>
                  <a:lnTo>
                    <a:pt x="161"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2" name="Freeform 104"/>
            <p:cNvSpPr>
              <a:spLocks noEditPoints="1"/>
            </p:cNvSpPr>
            <p:nvPr/>
          </p:nvSpPr>
          <p:spPr bwMode="auto">
            <a:xfrm>
              <a:off x="4749" y="1499"/>
              <a:ext cx="311" cy="75"/>
            </a:xfrm>
            <a:custGeom>
              <a:avLst/>
              <a:gdLst>
                <a:gd name="T0" fmla="*/ 77 w 933"/>
                <a:gd name="T1" fmla="*/ 69 h 224"/>
                <a:gd name="T2" fmla="*/ 131 w 933"/>
                <a:gd name="T3" fmla="*/ 62 h 224"/>
                <a:gd name="T4" fmla="*/ 154 w 933"/>
                <a:gd name="T5" fmla="*/ 104 h 224"/>
                <a:gd name="T6" fmla="*/ 124 w 933"/>
                <a:gd name="T7" fmla="*/ 115 h 224"/>
                <a:gd name="T8" fmla="*/ 122 w 933"/>
                <a:gd name="T9" fmla="*/ 85 h 224"/>
                <a:gd name="T10" fmla="*/ 84 w 933"/>
                <a:gd name="T11" fmla="*/ 84 h 224"/>
                <a:gd name="T12" fmla="*/ 49 w 933"/>
                <a:gd name="T13" fmla="*/ 127 h 224"/>
                <a:gd name="T14" fmla="*/ 271 w 933"/>
                <a:gd name="T15" fmla="*/ 214 h 224"/>
                <a:gd name="T16" fmla="*/ 217 w 933"/>
                <a:gd name="T17" fmla="*/ 224 h 224"/>
                <a:gd name="T18" fmla="*/ 178 w 933"/>
                <a:gd name="T19" fmla="*/ 179 h 224"/>
                <a:gd name="T20" fmla="*/ 195 w 933"/>
                <a:gd name="T21" fmla="*/ 141 h 224"/>
                <a:gd name="T22" fmla="*/ 238 w 933"/>
                <a:gd name="T23" fmla="*/ 129 h 224"/>
                <a:gd name="T24" fmla="*/ 299 w 933"/>
                <a:gd name="T25" fmla="*/ 116 h 224"/>
                <a:gd name="T26" fmla="*/ 293 w 933"/>
                <a:gd name="T27" fmla="*/ 88 h 224"/>
                <a:gd name="T28" fmla="*/ 243 w 933"/>
                <a:gd name="T29" fmla="*/ 84 h 224"/>
                <a:gd name="T30" fmla="*/ 199 w 933"/>
                <a:gd name="T31" fmla="*/ 95 h 224"/>
                <a:gd name="T32" fmla="*/ 241 w 933"/>
                <a:gd name="T33" fmla="*/ 62 h 224"/>
                <a:gd name="T34" fmla="*/ 286 w 933"/>
                <a:gd name="T35" fmla="*/ 60 h 224"/>
                <a:gd name="T36" fmla="*/ 324 w 933"/>
                <a:gd name="T37" fmla="*/ 85 h 224"/>
                <a:gd name="T38" fmla="*/ 315 w 933"/>
                <a:gd name="T39" fmla="*/ 171 h 224"/>
                <a:gd name="T40" fmla="*/ 313 w 933"/>
                <a:gd name="T41" fmla="*/ 217 h 224"/>
                <a:gd name="T42" fmla="*/ 293 w 933"/>
                <a:gd name="T43" fmla="*/ 141 h 224"/>
                <a:gd name="T44" fmla="*/ 266 w 933"/>
                <a:gd name="T45" fmla="*/ 146 h 224"/>
                <a:gd name="T46" fmla="*/ 216 w 933"/>
                <a:gd name="T47" fmla="*/ 157 h 224"/>
                <a:gd name="T48" fmla="*/ 205 w 933"/>
                <a:gd name="T49" fmla="*/ 183 h 224"/>
                <a:gd name="T50" fmla="*/ 236 w 933"/>
                <a:gd name="T51" fmla="*/ 204 h 224"/>
                <a:gd name="T52" fmla="*/ 279 w 933"/>
                <a:gd name="T53" fmla="*/ 183 h 224"/>
                <a:gd name="T54" fmla="*/ 378 w 933"/>
                <a:gd name="T55" fmla="*/ 60 h 224"/>
                <a:gd name="T56" fmla="*/ 436 w 933"/>
                <a:gd name="T57" fmla="*/ 63 h 224"/>
                <a:gd name="T58" fmla="*/ 488 w 933"/>
                <a:gd name="T59" fmla="*/ 69 h 224"/>
                <a:gd name="T60" fmla="*/ 495 w 933"/>
                <a:gd name="T61" fmla="*/ 118 h 224"/>
                <a:gd name="T62" fmla="*/ 471 w 933"/>
                <a:gd name="T63" fmla="*/ 102 h 224"/>
                <a:gd name="T64" fmla="*/ 458 w 933"/>
                <a:gd name="T65" fmla="*/ 81 h 224"/>
                <a:gd name="T66" fmla="*/ 404 w 933"/>
                <a:gd name="T67" fmla="*/ 104 h 224"/>
                <a:gd name="T68" fmla="*/ 551 w 933"/>
                <a:gd name="T69" fmla="*/ 60 h 224"/>
                <a:gd name="T70" fmla="*/ 608 w 933"/>
                <a:gd name="T71" fmla="*/ 63 h 224"/>
                <a:gd name="T72" fmla="*/ 660 w 933"/>
                <a:gd name="T73" fmla="*/ 69 h 224"/>
                <a:gd name="T74" fmla="*/ 667 w 933"/>
                <a:gd name="T75" fmla="*/ 118 h 224"/>
                <a:gd name="T76" fmla="*/ 643 w 933"/>
                <a:gd name="T77" fmla="*/ 102 h 224"/>
                <a:gd name="T78" fmla="*/ 631 w 933"/>
                <a:gd name="T79" fmla="*/ 81 h 224"/>
                <a:gd name="T80" fmla="*/ 576 w 933"/>
                <a:gd name="T81" fmla="*/ 104 h 224"/>
                <a:gd name="T82" fmla="*/ 835 w 933"/>
                <a:gd name="T83" fmla="*/ 169 h 224"/>
                <a:gd name="T84" fmla="*/ 792 w 933"/>
                <a:gd name="T85" fmla="*/ 218 h 224"/>
                <a:gd name="T86" fmla="*/ 741 w 933"/>
                <a:gd name="T87" fmla="*/ 222 h 224"/>
                <a:gd name="T88" fmla="*/ 699 w 933"/>
                <a:gd name="T89" fmla="*/ 185 h 224"/>
                <a:gd name="T90" fmla="*/ 708 w 933"/>
                <a:gd name="T91" fmla="*/ 106 h 224"/>
                <a:gd name="T92" fmla="*/ 754 w 933"/>
                <a:gd name="T93" fmla="*/ 63 h 224"/>
                <a:gd name="T94" fmla="*/ 796 w 933"/>
                <a:gd name="T95" fmla="*/ 60 h 224"/>
                <a:gd name="T96" fmla="*/ 835 w 933"/>
                <a:gd name="T97" fmla="*/ 85 h 224"/>
                <a:gd name="T98" fmla="*/ 843 w 933"/>
                <a:gd name="T99" fmla="*/ 148 h 224"/>
                <a:gd name="T100" fmla="*/ 724 w 933"/>
                <a:gd name="T101" fmla="*/ 176 h 224"/>
                <a:gd name="T102" fmla="*/ 765 w 933"/>
                <a:gd name="T103" fmla="*/ 203 h 224"/>
                <a:gd name="T104" fmla="*/ 808 w 933"/>
                <a:gd name="T105" fmla="*/ 168 h 224"/>
                <a:gd name="T106" fmla="*/ 818 w 933"/>
                <a:gd name="T107" fmla="*/ 112 h 224"/>
                <a:gd name="T108" fmla="*/ 782 w 933"/>
                <a:gd name="T109" fmla="*/ 80 h 224"/>
                <a:gd name="T110" fmla="*/ 733 w 933"/>
                <a:gd name="T111" fmla="*/ 11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3" h="224">
                  <a:moveTo>
                    <a:pt x="0" y="222"/>
                  </a:moveTo>
                  <a:lnTo>
                    <a:pt x="47" y="0"/>
                  </a:lnTo>
                  <a:lnTo>
                    <a:pt x="75" y="0"/>
                  </a:lnTo>
                  <a:lnTo>
                    <a:pt x="56" y="87"/>
                  </a:lnTo>
                  <a:lnTo>
                    <a:pt x="63" y="80"/>
                  </a:lnTo>
                  <a:lnTo>
                    <a:pt x="70" y="73"/>
                  </a:lnTo>
                  <a:lnTo>
                    <a:pt x="77" y="69"/>
                  </a:lnTo>
                  <a:lnTo>
                    <a:pt x="84" y="64"/>
                  </a:lnTo>
                  <a:lnTo>
                    <a:pt x="91" y="62"/>
                  </a:lnTo>
                  <a:lnTo>
                    <a:pt x="98" y="60"/>
                  </a:lnTo>
                  <a:lnTo>
                    <a:pt x="105" y="59"/>
                  </a:lnTo>
                  <a:lnTo>
                    <a:pt x="112" y="59"/>
                  </a:lnTo>
                  <a:lnTo>
                    <a:pt x="122" y="59"/>
                  </a:lnTo>
                  <a:lnTo>
                    <a:pt x="131" y="62"/>
                  </a:lnTo>
                  <a:lnTo>
                    <a:pt x="138" y="64"/>
                  </a:lnTo>
                  <a:lnTo>
                    <a:pt x="143" y="69"/>
                  </a:lnTo>
                  <a:lnTo>
                    <a:pt x="149" y="74"/>
                  </a:lnTo>
                  <a:lnTo>
                    <a:pt x="152" y="81"/>
                  </a:lnTo>
                  <a:lnTo>
                    <a:pt x="154" y="90"/>
                  </a:lnTo>
                  <a:lnTo>
                    <a:pt x="154" y="98"/>
                  </a:lnTo>
                  <a:lnTo>
                    <a:pt x="154" y="104"/>
                  </a:lnTo>
                  <a:lnTo>
                    <a:pt x="153" y="109"/>
                  </a:lnTo>
                  <a:lnTo>
                    <a:pt x="152" y="118"/>
                  </a:lnTo>
                  <a:lnTo>
                    <a:pt x="149" y="129"/>
                  </a:lnTo>
                  <a:lnTo>
                    <a:pt x="128" y="222"/>
                  </a:lnTo>
                  <a:lnTo>
                    <a:pt x="101" y="222"/>
                  </a:lnTo>
                  <a:lnTo>
                    <a:pt x="122" y="125"/>
                  </a:lnTo>
                  <a:lnTo>
                    <a:pt x="124" y="115"/>
                  </a:lnTo>
                  <a:lnTo>
                    <a:pt x="126" y="108"/>
                  </a:lnTo>
                  <a:lnTo>
                    <a:pt x="128" y="102"/>
                  </a:lnTo>
                  <a:lnTo>
                    <a:pt x="128" y="98"/>
                  </a:lnTo>
                  <a:lnTo>
                    <a:pt x="128" y="94"/>
                  </a:lnTo>
                  <a:lnTo>
                    <a:pt x="126" y="91"/>
                  </a:lnTo>
                  <a:lnTo>
                    <a:pt x="124" y="88"/>
                  </a:lnTo>
                  <a:lnTo>
                    <a:pt x="122" y="85"/>
                  </a:lnTo>
                  <a:lnTo>
                    <a:pt x="119" y="83"/>
                  </a:lnTo>
                  <a:lnTo>
                    <a:pt x="115" y="81"/>
                  </a:lnTo>
                  <a:lnTo>
                    <a:pt x="111" y="80"/>
                  </a:lnTo>
                  <a:lnTo>
                    <a:pt x="105" y="80"/>
                  </a:lnTo>
                  <a:lnTo>
                    <a:pt x="98" y="80"/>
                  </a:lnTo>
                  <a:lnTo>
                    <a:pt x="91" y="81"/>
                  </a:lnTo>
                  <a:lnTo>
                    <a:pt x="84" y="84"/>
                  </a:lnTo>
                  <a:lnTo>
                    <a:pt x="77" y="88"/>
                  </a:lnTo>
                  <a:lnTo>
                    <a:pt x="72" y="92"/>
                  </a:lnTo>
                  <a:lnTo>
                    <a:pt x="66" y="98"/>
                  </a:lnTo>
                  <a:lnTo>
                    <a:pt x="61" y="104"/>
                  </a:lnTo>
                  <a:lnTo>
                    <a:pt x="56" y="109"/>
                  </a:lnTo>
                  <a:lnTo>
                    <a:pt x="52" y="118"/>
                  </a:lnTo>
                  <a:lnTo>
                    <a:pt x="49" y="127"/>
                  </a:lnTo>
                  <a:lnTo>
                    <a:pt x="45" y="140"/>
                  </a:lnTo>
                  <a:lnTo>
                    <a:pt x="42" y="154"/>
                  </a:lnTo>
                  <a:lnTo>
                    <a:pt x="28" y="222"/>
                  </a:lnTo>
                  <a:lnTo>
                    <a:pt x="0" y="222"/>
                  </a:lnTo>
                  <a:close/>
                  <a:moveTo>
                    <a:pt x="285" y="203"/>
                  </a:moveTo>
                  <a:lnTo>
                    <a:pt x="278" y="208"/>
                  </a:lnTo>
                  <a:lnTo>
                    <a:pt x="271" y="214"/>
                  </a:lnTo>
                  <a:lnTo>
                    <a:pt x="264" y="218"/>
                  </a:lnTo>
                  <a:lnTo>
                    <a:pt x="257" y="221"/>
                  </a:lnTo>
                  <a:lnTo>
                    <a:pt x="250" y="222"/>
                  </a:lnTo>
                  <a:lnTo>
                    <a:pt x="243" y="222"/>
                  </a:lnTo>
                  <a:lnTo>
                    <a:pt x="236" y="224"/>
                  </a:lnTo>
                  <a:lnTo>
                    <a:pt x="229" y="224"/>
                  </a:lnTo>
                  <a:lnTo>
                    <a:pt x="217" y="224"/>
                  </a:lnTo>
                  <a:lnTo>
                    <a:pt x="208" y="221"/>
                  </a:lnTo>
                  <a:lnTo>
                    <a:pt x="199" y="218"/>
                  </a:lnTo>
                  <a:lnTo>
                    <a:pt x="192" y="213"/>
                  </a:lnTo>
                  <a:lnTo>
                    <a:pt x="185" y="206"/>
                  </a:lnTo>
                  <a:lnTo>
                    <a:pt x="181" y="197"/>
                  </a:lnTo>
                  <a:lnTo>
                    <a:pt x="180" y="189"/>
                  </a:lnTo>
                  <a:lnTo>
                    <a:pt x="178" y="179"/>
                  </a:lnTo>
                  <a:lnTo>
                    <a:pt x="178" y="173"/>
                  </a:lnTo>
                  <a:lnTo>
                    <a:pt x="180" y="166"/>
                  </a:lnTo>
                  <a:lnTo>
                    <a:pt x="181" y="161"/>
                  </a:lnTo>
                  <a:lnTo>
                    <a:pt x="184" y="155"/>
                  </a:lnTo>
                  <a:lnTo>
                    <a:pt x="187" y="150"/>
                  </a:lnTo>
                  <a:lnTo>
                    <a:pt x="191" y="146"/>
                  </a:lnTo>
                  <a:lnTo>
                    <a:pt x="195" y="141"/>
                  </a:lnTo>
                  <a:lnTo>
                    <a:pt x="201" y="139"/>
                  </a:lnTo>
                  <a:lnTo>
                    <a:pt x="205" y="136"/>
                  </a:lnTo>
                  <a:lnTo>
                    <a:pt x="210" y="133"/>
                  </a:lnTo>
                  <a:lnTo>
                    <a:pt x="217" y="132"/>
                  </a:lnTo>
                  <a:lnTo>
                    <a:pt x="224" y="130"/>
                  </a:lnTo>
                  <a:lnTo>
                    <a:pt x="230" y="129"/>
                  </a:lnTo>
                  <a:lnTo>
                    <a:pt x="238" y="129"/>
                  </a:lnTo>
                  <a:lnTo>
                    <a:pt x="250" y="127"/>
                  </a:lnTo>
                  <a:lnTo>
                    <a:pt x="261" y="127"/>
                  </a:lnTo>
                  <a:lnTo>
                    <a:pt x="272" y="126"/>
                  </a:lnTo>
                  <a:lnTo>
                    <a:pt x="282" y="125"/>
                  </a:lnTo>
                  <a:lnTo>
                    <a:pt x="290" y="123"/>
                  </a:lnTo>
                  <a:lnTo>
                    <a:pt x="297" y="122"/>
                  </a:lnTo>
                  <a:lnTo>
                    <a:pt x="299" y="116"/>
                  </a:lnTo>
                  <a:lnTo>
                    <a:pt x="299" y="111"/>
                  </a:lnTo>
                  <a:lnTo>
                    <a:pt x="300" y="106"/>
                  </a:lnTo>
                  <a:lnTo>
                    <a:pt x="300" y="102"/>
                  </a:lnTo>
                  <a:lnTo>
                    <a:pt x="300" y="98"/>
                  </a:lnTo>
                  <a:lnTo>
                    <a:pt x="299" y="94"/>
                  </a:lnTo>
                  <a:lnTo>
                    <a:pt x="296" y="91"/>
                  </a:lnTo>
                  <a:lnTo>
                    <a:pt x="293" y="88"/>
                  </a:lnTo>
                  <a:lnTo>
                    <a:pt x="287" y="84"/>
                  </a:lnTo>
                  <a:lnTo>
                    <a:pt x="282" y="81"/>
                  </a:lnTo>
                  <a:lnTo>
                    <a:pt x="273" y="80"/>
                  </a:lnTo>
                  <a:lnTo>
                    <a:pt x="265" y="80"/>
                  </a:lnTo>
                  <a:lnTo>
                    <a:pt x="257" y="80"/>
                  </a:lnTo>
                  <a:lnTo>
                    <a:pt x="250" y="81"/>
                  </a:lnTo>
                  <a:lnTo>
                    <a:pt x="243" y="84"/>
                  </a:lnTo>
                  <a:lnTo>
                    <a:pt x="237" y="88"/>
                  </a:lnTo>
                  <a:lnTo>
                    <a:pt x="231" y="92"/>
                  </a:lnTo>
                  <a:lnTo>
                    <a:pt x="227" y="97"/>
                  </a:lnTo>
                  <a:lnTo>
                    <a:pt x="224" y="102"/>
                  </a:lnTo>
                  <a:lnTo>
                    <a:pt x="222" y="109"/>
                  </a:lnTo>
                  <a:lnTo>
                    <a:pt x="195" y="106"/>
                  </a:lnTo>
                  <a:lnTo>
                    <a:pt x="199" y="95"/>
                  </a:lnTo>
                  <a:lnTo>
                    <a:pt x="206" y="85"/>
                  </a:lnTo>
                  <a:lnTo>
                    <a:pt x="213" y="77"/>
                  </a:lnTo>
                  <a:lnTo>
                    <a:pt x="222" y="71"/>
                  </a:lnTo>
                  <a:lnTo>
                    <a:pt x="226" y="69"/>
                  </a:lnTo>
                  <a:lnTo>
                    <a:pt x="231" y="66"/>
                  </a:lnTo>
                  <a:lnTo>
                    <a:pt x="236" y="64"/>
                  </a:lnTo>
                  <a:lnTo>
                    <a:pt x="241" y="62"/>
                  </a:lnTo>
                  <a:lnTo>
                    <a:pt x="247" y="60"/>
                  </a:lnTo>
                  <a:lnTo>
                    <a:pt x="254" y="60"/>
                  </a:lnTo>
                  <a:lnTo>
                    <a:pt x="259" y="59"/>
                  </a:lnTo>
                  <a:lnTo>
                    <a:pt x="266" y="59"/>
                  </a:lnTo>
                  <a:lnTo>
                    <a:pt x="273" y="59"/>
                  </a:lnTo>
                  <a:lnTo>
                    <a:pt x="280" y="60"/>
                  </a:lnTo>
                  <a:lnTo>
                    <a:pt x="286" y="60"/>
                  </a:lnTo>
                  <a:lnTo>
                    <a:pt x="293" y="62"/>
                  </a:lnTo>
                  <a:lnTo>
                    <a:pt x="299" y="64"/>
                  </a:lnTo>
                  <a:lnTo>
                    <a:pt x="303" y="66"/>
                  </a:lnTo>
                  <a:lnTo>
                    <a:pt x="308" y="70"/>
                  </a:lnTo>
                  <a:lnTo>
                    <a:pt x="313" y="73"/>
                  </a:lnTo>
                  <a:lnTo>
                    <a:pt x="320" y="78"/>
                  </a:lnTo>
                  <a:lnTo>
                    <a:pt x="324" y="85"/>
                  </a:lnTo>
                  <a:lnTo>
                    <a:pt x="325" y="92"/>
                  </a:lnTo>
                  <a:lnTo>
                    <a:pt x="327" y="101"/>
                  </a:lnTo>
                  <a:lnTo>
                    <a:pt x="327" y="108"/>
                  </a:lnTo>
                  <a:lnTo>
                    <a:pt x="325" y="115"/>
                  </a:lnTo>
                  <a:lnTo>
                    <a:pt x="324" y="122"/>
                  </a:lnTo>
                  <a:lnTo>
                    <a:pt x="322" y="130"/>
                  </a:lnTo>
                  <a:lnTo>
                    <a:pt x="315" y="171"/>
                  </a:lnTo>
                  <a:lnTo>
                    <a:pt x="314" y="179"/>
                  </a:lnTo>
                  <a:lnTo>
                    <a:pt x="313" y="187"/>
                  </a:lnTo>
                  <a:lnTo>
                    <a:pt x="311" y="194"/>
                  </a:lnTo>
                  <a:lnTo>
                    <a:pt x="311" y="201"/>
                  </a:lnTo>
                  <a:lnTo>
                    <a:pt x="311" y="206"/>
                  </a:lnTo>
                  <a:lnTo>
                    <a:pt x="313" y="210"/>
                  </a:lnTo>
                  <a:lnTo>
                    <a:pt x="313" y="217"/>
                  </a:lnTo>
                  <a:lnTo>
                    <a:pt x="314" y="222"/>
                  </a:lnTo>
                  <a:lnTo>
                    <a:pt x="287" y="222"/>
                  </a:lnTo>
                  <a:lnTo>
                    <a:pt x="286" y="218"/>
                  </a:lnTo>
                  <a:lnTo>
                    <a:pt x="286" y="214"/>
                  </a:lnTo>
                  <a:lnTo>
                    <a:pt x="286" y="208"/>
                  </a:lnTo>
                  <a:lnTo>
                    <a:pt x="285" y="203"/>
                  </a:lnTo>
                  <a:close/>
                  <a:moveTo>
                    <a:pt x="293" y="141"/>
                  </a:moveTo>
                  <a:lnTo>
                    <a:pt x="290" y="143"/>
                  </a:lnTo>
                  <a:lnTo>
                    <a:pt x="287" y="143"/>
                  </a:lnTo>
                  <a:lnTo>
                    <a:pt x="285" y="143"/>
                  </a:lnTo>
                  <a:lnTo>
                    <a:pt x="282" y="144"/>
                  </a:lnTo>
                  <a:lnTo>
                    <a:pt x="278" y="144"/>
                  </a:lnTo>
                  <a:lnTo>
                    <a:pt x="272" y="146"/>
                  </a:lnTo>
                  <a:lnTo>
                    <a:pt x="266" y="146"/>
                  </a:lnTo>
                  <a:lnTo>
                    <a:pt x="258" y="147"/>
                  </a:lnTo>
                  <a:lnTo>
                    <a:pt x="247" y="148"/>
                  </a:lnTo>
                  <a:lnTo>
                    <a:pt x="238" y="150"/>
                  </a:lnTo>
                  <a:lnTo>
                    <a:pt x="231" y="151"/>
                  </a:lnTo>
                  <a:lnTo>
                    <a:pt x="226" y="153"/>
                  </a:lnTo>
                  <a:lnTo>
                    <a:pt x="220" y="154"/>
                  </a:lnTo>
                  <a:lnTo>
                    <a:pt x="216" y="157"/>
                  </a:lnTo>
                  <a:lnTo>
                    <a:pt x="213" y="159"/>
                  </a:lnTo>
                  <a:lnTo>
                    <a:pt x="210" y="162"/>
                  </a:lnTo>
                  <a:lnTo>
                    <a:pt x="208" y="165"/>
                  </a:lnTo>
                  <a:lnTo>
                    <a:pt x="206" y="169"/>
                  </a:lnTo>
                  <a:lnTo>
                    <a:pt x="205" y="173"/>
                  </a:lnTo>
                  <a:lnTo>
                    <a:pt x="205" y="178"/>
                  </a:lnTo>
                  <a:lnTo>
                    <a:pt x="205" y="183"/>
                  </a:lnTo>
                  <a:lnTo>
                    <a:pt x="208" y="189"/>
                  </a:lnTo>
                  <a:lnTo>
                    <a:pt x="209" y="193"/>
                  </a:lnTo>
                  <a:lnTo>
                    <a:pt x="213" y="196"/>
                  </a:lnTo>
                  <a:lnTo>
                    <a:pt x="217" y="200"/>
                  </a:lnTo>
                  <a:lnTo>
                    <a:pt x="223" y="201"/>
                  </a:lnTo>
                  <a:lnTo>
                    <a:pt x="229" y="204"/>
                  </a:lnTo>
                  <a:lnTo>
                    <a:pt x="236" y="204"/>
                  </a:lnTo>
                  <a:lnTo>
                    <a:pt x="243" y="204"/>
                  </a:lnTo>
                  <a:lnTo>
                    <a:pt x="250" y="203"/>
                  </a:lnTo>
                  <a:lnTo>
                    <a:pt x="257" y="200"/>
                  </a:lnTo>
                  <a:lnTo>
                    <a:pt x="264" y="197"/>
                  </a:lnTo>
                  <a:lnTo>
                    <a:pt x="269" y="193"/>
                  </a:lnTo>
                  <a:lnTo>
                    <a:pt x="275" y="189"/>
                  </a:lnTo>
                  <a:lnTo>
                    <a:pt x="279" y="183"/>
                  </a:lnTo>
                  <a:lnTo>
                    <a:pt x="283" y="176"/>
                  </a:lnTo>
                  <a:lnTo>
                    <a:pt x="286" y="169"/>
                  </a:lnTo>
                  <a:lnTo>
                    <a:pt x="289" y="161"/>
                  </a:lnTo>
                  <a:lnTo>
                    <a:pt x="292" y="153"/>
                  </a:lnTo>
                  <a:lnTo>
                    <a:pt x="293" y="141"/>
                  </a:lnTo>
                  <a:close/>
                  <a:moveTo>
                    <a:pt x="345" y="222"/>
                  </a:moveTo>
                  <a:lnTo>
                    <a:pt x="378" y="60"/>
                  </a:lnTo>
                  <a:lnTo>
                    <a:pt x="404" y="60"/>
                  </a:lnTo>
                  <a:lnTo>
                    <a:pt x="398" y="88"/>
                  </a:lnTo>
                  <a:lnTo>
                    <a:pt x="407" y="81"/>
                  </a:lnTo>
                  <a:lnTo>
                    <a:pt x="414" y="74"/>
                  </a:lnTo>
                  <a:lnTo>
                    <a:pt x="422" y="70"/>
                  </a:lnTo>
                  <a:lnTo>
                    <a:pt x="429" y="66"/>
                  </a:lnTo>
                  <a:lnTo>
                    <a:pt x="436" y="63"/>
                  </a:lnTo>
                  <a:lnTo>
                    <a:pt x="443" y="60"/>
                  </a:lnTo>
                  <a:lnTo>
                    <a:pt x="450" y="59"/>
                  </a:lnTo>
                  <a:lnTo>
                    <a:pt x="457" y="59"/>
                  </a:lnTo>
                  <a:lnTo>
                    <a:pt x="465" y="59"/>
                  </a:lnTo>
                  <a:lnTo>
                    <a:pt x="474" y="62"/>
                  </a:lnTo>
                  <a:lnTo>
                    <a:pt x="481" y="64"/>
                  </a:lnTo>
                  <a:lnTo>
                    <a:pt x="488" y="69"/>
                  </a:lnTo>
                  <a:lnTo>
                    <a:pt x="492" y="74"/>
                  </a:lnTo>
                  <a:lnTo>
                    <a:pt x="495" y="81"/>
                  </a:lnTo>
                  <a:lnTo>
                    <a:pt x="498" y="90"/>
                  </a:lnTo>
                  <a:lnTo>
                    <a:pt x="498" y="98"/>
                  </a:lnTo>
                  <a:lnTo>
                    <a:pt x="498" y="104"/>
                  </a:lnTo>
                  <a:lnTo>
                    <a:pt x="496" y="109"/>
                  </a:lnTo>
                  <a:lnTo>
                    <a:pt x="495" y="118"/>
                  </a:lnTo>
                  <a:lnTo>
                    <a:pt x="493" y="126"/>
                  </a:lnTo>
                  <a:lnTo>
                    <a:pt x="472" y="222"/>
                  </a:lnTo>
                  <a:lnTo>
                    <a:pt x="446" y="222"/>
                  </a:lnTo>
                  <a:lnTo>
                    <a:pt x="467" y="120"/>
                  </a:lnTo>
                  <a:lnTo>
                    <a:pt x="468" y="113"/>
                  </a:lnTo>
                  <a:lnTo>
                    <a:pt x="470" y="108"/>
                  </a:lnTo>
                  <a:lnTo>
                    <a:pt x="471" y="102"/>
                  </a:lnTo>
                  <a:lnTo>
                    <a:pt x="471" y="98"/>
                  </a:lnTo>
                  <a:lnTo>
                    <a:pt x="471" y="94"/>
                  </a:lnTo>
                  <a:lnTo>
                    <a:pt x="470" y="91"/>
                  </a:lnTo>
                  <a:lnTo>
                    <a:pt x="467" y="88"/>
                  </a:lnTo>
                  <a:lnTo>
                    <a:pt x="465" y="85"/>
                  </a:lnTo>
                  <a:lnTo>
                    <a:pt x="463" y="83"/>
                  </a:lnTo>
                  <a:lnTo>
                    <a:pt x="458" y="81"/>
                  </a:lnTo>
                  <a:lnTo>
                    <a:pt x="454" y="80"/>
                  </a:lnTo>
                  <a:lnTo>
                    <a:pt x="449" y="80"/>
                  </a:lnTo>
                  <a:lnTo>
                    <a:pt x="439" y="81"/>
                  </a:lnTo>
                  <a:lnTo>
                    <a:pt x="429" y="84"/>
                  </a:lnTo>
                  <a:lnTo>
                    <a:pt x="419" y="88"/>
                  </a:lnTo>
                  <a:lnTo>
                    <a:pt x="411" y="95"/>
                  </a:lnTo>
                  <a:lnTo>
                    <a:pt x="404" y="104"/>
                  </a:lnTo>
                  <a:lnTo>
                    <a:pt x="397" y="116"/>
                  </a:lnTo>
                  <a:lnTo>
                    <a:pt x="391" y="130"/>
                  </a:lnTo>
                  <a:lnTo>
                    <a:pt x="387" y="148"/>
                  </a:lnTo>
                  <a:lnTo>
                    <a:pt x="373" y="222"/>
                  </a:lnTo>
                  <a:lnTo>
                    <a:pt x="345" y="222"/>
                  </a:lnTo>
                  <a:close/>
                  <a:moveTo>
                    <a:pt x="517" y="222"/>
                  </a:moveTo>
                  <a:lnTo>
                    <a:pt x="551" y="60"/>
                  </a:lnTo>
                  <a:lnTo>
                    <a:pt x="576" y="60"/>
                  </a:lnTo>
                  <a:lnTo>
                    <a:pt x="570" y="88"/>
                  </a:lnTo>
                  <a:lnTo>
                    <a:pt x="579" y="81"/>
                  </a:lnTo>
                  <a:lnTo>
                    <a:pt x="586" y="74"/>
                  </a:lnTo>
                  <a:lnTo>
                    <a:pt x="594" y="70"/>
                  </a:lnTo>
                  <a:lnTo>
                    <a:pt x="601" y="66"/>
                  </a:lnTo>
                  <a:lnTo>
                    <a:pt x="608" y="63"/>
                  </a:lnTo>
                  <a:lnTo>
                    <a:pt x="615" y="60"/>
                  </a:lnTo>
                  <a:lnTo>
                    <a:pt x="622" y="59"/>
                  </a:lnTo>
                  <a:lnTo>
                    <a:pt x="629" y="59"/>
                  </a:lnTo>
                  <a:lnTo>
                    <a:pt x="638" y="59"/>
                  </a:lnTo>
                  <a:lnTo>
                    <a:pt x="646" y="62"/>
                  </a:lnTo>
                  <a:lnTo>
                    <a:pt x="653" y="64"/>
                  </a:lnTo>
                  <a:lnTo>
                    <a:pt x="660" y="69"/>
                  </a:lnTo>
                  <a:lnTo>
                    <a:pt x="664" y="74"/>
                  </a:lnTo>
                  <a:lnTo>
                    <a:pt x="667" y="81"/>
                  </a:lnTo>
                  <a:lnTo>
                    <a:pt x="670" y="90"/>
                  </a:lnTo>
                  <a:lnTo>
                    <a:pt x="670" y="98"/>
                  </a:lnTo>
                  <a:lnTo>
                    <a:pt x="670" y="104"/>
                  </a:lnTo>
                  <a:lnTo>
                    <a:pt x="668" y="109"/>
                  </a:lnTo>
                  <a:lnTo>
                    <a:pt x="667" y="118"/>
                  </a:lnTo>
                  <a:lnTo>
                    <a:pt x="666" y="126"/>
                  </a:lnTo>
                  <a:lnTo>
                    <a:pt x="645" y="222"/>
                  </a:lnTo>
                  <a:lnTo>
                    <a:pt x="618" y="222"/>
                  </a:lnTo>
                  <a:lnTo>
                    <a:pt x="639" y="120"/>
                  </a:lnTo>
                  <a:lnTo>
                    <a:pt x="640" y="113"/>
                  </a:lnTo>
                  <a:lnTo>
                    <a:pt x="642" y="108"/>
                  </a:lnTo>
                  <a:lnTo>
                    <a:pt x="643" y="102"/>
                  </a:lnTo>
                  <a:lnTo>
                    <a:pt x="643" y="98"/>
                  </a:lnTo>
                  <a:lnTo>
                    <a:pt x="643" y="94"/>
                  </a:lnTo>
                  <a:lnTo>
                    <a:pt x="642" y="91"/>
                  </a:lnTo>
                  <a:lnTo>
                    <a:pt x="639" y="88"/>
                  </a:lnTo>
                  <a:lnTo>
                    <a:pt x="638" y="85"/>
                  </a:lnTo>
                  <a:lnTo>
                    <a:pt x="635" y="83"/>
                  </a:lnTo>
                  <a:lnTo>
                    <a:pt x="631" y="81"/>
                  </a:lnTo>
                  <a:lnTo>
                    <a:pt x="626" y="80"/>
                  </a:lnTo>
                  <a:lnTo>
                    <a:pt x="621" y="80"/>
                  </a:lnTo>
                  <a:lnTo>
                    <a:pt x="611" y="81"/>
                  </a:lnTo>
                  <a:lnTo>
                    <a:pt x="601" y="84"/>
                  </a:lnTo>
                  <a:lnTo>
                    <a:pt x="591" y="88"/>
                  </a:lnTo>
                  <a:lnTo>
                    <a:pt x="583" y="95"/>
                  </a:lnTo>
                  <a:lnTo>
                    <a:pt x="576" y="104"/>
                  </a:lnTo>
                  <a:lnTo>
                    <a:pt x="569" y="116"/>
                  </a:lnTo>
                  <a:lnTo>
                    <a:pt x="563" y="130"/>
                  </a:lnTo>
                  <a:lnTo>
                    <a:pt x="559" y="148"/>
                  </a:lnTo>
                  <a:lnTo>
                    <a:pt x="545" y="222"/>
                  </a:lnTo>
                  <a:lnTo>
                    <a:pt x="517" y="222"/>
                  </a:lnTo>
                  <a:close/>
                  <a:moveTo>
                    <a:pt x="808" y="168"/>
                  </a:moveTo>
                  <a:lnTo>
                    <a:pt x="835" y="169"/>
                  </a:lnTo>
                  <a:lnTo>
                    <a:pt x="831" y="179"/>
                  </a:lnTo>
                  <a:lnTo>
                    <a:pt x="825" y="189"/>
                  </a:lnTo>
                  <a:lnTo>
                    <a:pt x="818" y="199"/>
                  </a:lnTo>
                  <a:lnTo>
                    <a:pt x="808" y="207"/>
                  </a:lnTo>
                  <a:lnTo>
                    <a:pt x="803" y="211"/>
                  </a:lnTo>
                  <a:lnTo>
                    <a:pt x="797" y="215"/>
                  </a:lnTo>
                  <a:lnTo>
                    <a:pt x="792" y="218"/>
                  </a:lnTo>
                  <a:lnTo>
                    <a:pt x="786" y="220"/>
                  </a:lnTo>
                  <a:lnTo>
                    <a:pt x="779" y="222"/>
                  </a:lnTo>
                  <a:lnTo>
                    <a:pt x="773" y="222"/>
                  </a:lnTo>
                  <a:lnTo>
                    <a:pt x="766" y="224"/>
                  </a:lnTo>
                  <a:lnTo>
                    <a:pt x="759" y="224"/>
                  </a:lnTo>
                  <a:lnTo>
                    <a:pt x="750" y="224"/>
                  </a:lnTo>
                  <a:lnTo>
                    <a:pt x="741" y="222"/>
                  </a:lnTo>
                  <a:lnTo>
                    <a:pt x="733" y="220"/>
                  </a:lnTo>
                  <a:lnTo>
                    <a:pt x="726" y="217"/>
                  </a:lnTo>
                  <a:lnTo>
                    <a:pt x="719" y="213"/>
                  </a:lnTo>
                  <a:lnTo>
                    <a:pt x="713" y="207"/>
                  </a:lnTo>
                  <a:lnTo>
                    <a:pt x="708" y="200"/>
                  </a:lnTo>
                  <a:lnTo>
                    <a:pt x="703" y="193"/>
                  </a:lnTo>
                  <a:lnTo>
                    <a:pt x="699" y="185"/>
                  </a:lnTo>
                  <a:lnTo>
                    <a:pt x="698" y="176"/>
                  </a:lnTo>
                  <a:lnTo>
                    <a:pt x="695" y="168"/>
                  </a:lnTo>
                  <a:lnTo>
                    <a:pt x="695" y="158"/>
                  </a:lnTo>
                  <a:lnTo>
                    <a:pt x="696" y="144"/>
                  </a:lnTo>
                  <a:lnTo>
                    <a:pt x="698" y="132"/>
                  </a:lnTo>
                  <a:lnTo>
                    <a:pt x="702" y="119"/>
                  </a:lnTo>
                  <a:lnTo>
                    <a:pt x="708" y="106"/>
                  </a:lnTo>
                  <a:lnTo>
                    <a:pt x="715" y="95"/>
                  </a:lnTo>
                  <a:lnTo>
                    <a:pt x="722" y="85"/>
                  </a:lnTo>
                  <a:lnTo>
                    <a:pt x="730" y="77"/>
                  </a:lnTo>
                  <a:lnTo>
                    <a:pt x="738" y="70"/>
                  </a:lnTo>
                  <a:lnTo>
                    <a:pt x="744" y="67"/>
                  </a:lnTo>
                  <a:lnTo>
                    <a:pt x="750" y="64"/>
                  </a:lnTo>
                  <a:lnTo>
                    <a:pt x="754" y="63"/>
                  </a:lnTo>
                  <a:lnTo>
                    <a:pt x="759" y="62"/>
                  </a:lnTo>
                  <a:lnTo>
                    <a:pt x="765" y="60"/>
                  </a:lnTo>
                  <a:lnTo>
                    <a:pt x="771" y="59"/>
                  </a:lnTo>
                  <a:lnTo>
                    <a:pt x="776" y="59"/>
                  </a:lnTo>
                  <a:lnTo>
                    <a:pt x="782" y="59"/>
                  </a:lnTo>
                  <a:lnTo>
                    <a:pt x="789" y="59"/>
                  </a:lnTo>
                  <a:lnTo>
                    <a:pt x="796" y="60"/>
                  </a:lnTo>
                  <a:lnTo>
                    <a:pt x="801" y="62"/>
                  </a:lnTo>
                  <a:lnTo>
                    <a:pt x="808" y="63"/>
                  </a:lnTo>
                  <a:lnTo>
                    <a:pt x="814" y="66"/>
                  </a:lnTo>
                  <a:lnTo>
                    <a:pt x="818" y="69"/>
                  </a:lnTo>
                  <a:lnTo>
                    <a:pt x="824" y="71"/>
                  </a:lnTo>
                  <a:lnTo>
                    <a:pt x="828" y="76"/>
                  </a:lnTo>
                  <a:lnTo>
                    <a:pt x="835" y="85"/>
                  </a:lnTo>
                  <a:lnTo>
                    <a:pt x="841" y="97"/>
                  </a:lnTo>
                  <a:lnTo>
                    <a:pt x="843" y="109"/>
                  </a:lnTo>
                  <a:lnTo>
                    <a:pt x="845" y="125"/>
                  </a:lnTo>
                  <a:lnTo>
                    <a:pt x="845" y="130"/>
                  </a:lnTo>
                  <a:lnTo>
                    <a:pt x="845" y="136"/>
                  </a:lnTo>
                  <a:lnTo>
                    <a:pt x="845" y="143"/>
                  </a:lnTo>
                  <a:lnTo>
                    <a:pt x="843" y="148"/>
                  </a:lnTo>
                  <a:lnTo>
                    <a:pt x="724" y="148"/>
                  </a:lnTo>
                  <a:lnTo>
                    <a:pt x="723" y="150"/>
                  </a:lnTo>
                  <a:lnTo>
                    <a:pt x="723" y="153"/>
                  </a:lnTo>
                  <a:lnTo>
                    <a:pt x="722" y="154"/>
                  </a:lnTo>
                  <a:lnTo>
                    <a:pt x="722" y="157"/>
                  </a:lnTo>
                  <a:lnTo>
                    <a:pt x="723" y="168"/>
                  </a:lnTo>
                  <a:lnTo>
                    <a:pt x="724" y="176"/>
                  </a:lnTo>
                  <a:lnTo>
                    <a:pt x="729" y="185"/>
                  </a:lnTo>
                  <a:lnTo>
                    <a:pt x="733" y="192"/>
                  </a:lnTo>
                  <a:lnTo>
                    <a:pt x="738" y="197"/>
                  </a:lnTo>
                  <a:lnTo>
                    <a:pt x="744" y="201"/>
                  </a:lnTo>
                  <a:lnTo>
                    <a:pt x="751" y="203"/>
                  </a:lnTo>
                  <a:lnTo>
                    <a:pt x="758" y="204"/>
                  </a:lnTo>
                  <a:lnTo>
                    <a:pt x="765" y="203"/>
                  </a:lnTo>
                  <a:lnTo>
                    <a:pt x="772" y="201"/>
                  </a:lnTo>
                  <a:lnTo>
                    <a:pt x="779" y="199"/>
                  </a:lnTo>
                  <a:lnTo>
                    <a:pt x="786" y="194"/>
                  </a:lnTo>
                  <a:lnTo>
                    <a:pt x="793" y="189"/>
                  </a:lnTo>
                  <a:lnTo>
                    <a:pt x="799" y="183"/>
                  </a:lnTo>
                  <a:lnTo>
                    <a:pt x="804" y="176"/>
                  </a:lnTo>
                  <a:lnTo>
                    <a:pt x="808" y="168"/>
                  </a:lnTo>
                  <a:close/>
                  <a:moveTo>
                    <a:pt x="729" y="126"/>
                  </a:moveTo>
                  <a:lnTo>
                    <a:pt x="818" y="126"/>
                  </a:lnTo>
                  <a:lnTo>
                    <a:pt x="818" y="125"/>
                  </a:lnTo>
                  <a:lnTo>
                    <a:pt x="818" y="123"/>
                  </a:lnTo>
                  <a:lnTo>
                    <a:pt x="818" y="122"/>
                  </a:lnTo>
                  <a:lnTo>
                    <a:pt x="818" y="120"/>
                  </a:lnTo>
                  <a:lnTo>
                    <a:pt x="818" y="112"/>
                  </a:lnTo>
                  <a:lnTo>
                    <a:pt x="815" y="104"/>
                  </a:lnTo>
                  <a:lnTo>
                    <a:pt x="813" y="97"/>
                  </a:lnTo>
                  <a:lnTo>
                    <a:pt x="808" y="91"/>
                  </a:lnTo>
                  <a:lnTo>
                    <a:pt x="803" y="87"/>
                  </a:lnTo>
                  <a:lnTo>
                    <a:pt x="797" y="83"/>
                  </a:lnTo>
                  <a:lnTo>
                    <a:pt x="790" y="81"/>
                  </a:lnTo>
                  <a:lnTo>
                    <a:pt x="782" y="80"/>
                  </a:lnTo>
                  <a:lnTo>
                    <a:pt x="773" y="81"/>
                  </a:lnTo>
                  <a:lnTo>
                    <a:pt x="765" y="83"/>
                  </a:lnTo>
                  <a:lnTo>
                    <a:pt x="757" y="87"/>
                  </a:lnTo>
                  <a:lnTo>
                    <a:pt x="750" y="91"/>
                  </a:lnTo>
                  <a:lnTo>
                    <a:pt x="743" y="98"/>
                  </a:lnTo>
                  <a:lnTo>
                    <a:pt x="737" y="106"/>
                  </a:lnTo>
                  <a:lnTo>
                    <a:pt x="733" y="115"/>
                  </a:lnTo>
                  <a:lnTo>
                    <a:pt x="729" y="126"/>
                  </a:lnTo>
                  <a:close/>
                  <a:moveTo>
                    <a:pt x="860" y="222"/>
                  </a:moveTo>
                  <a:lnTo>
                    <a:pt x="906" y="0"/>
                  </a:lnTo>
                  <a:lnTo>
                    <a:pt x="933" y="0"/>
                  </a:lnTo>
                  <a:lnTo>
                    <a:pt x="887" y="222"/>
                  </a:lnTo>
                  <a:lnTo>
                    <a:pt x="860"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3" name="Freeform 105"/>
            <p:cNvSpPr>
              <a:spLocks noEditPoints="1"/>
            </p:cNvSpPr>
            <p:nvPr/>
          </p:nvSpPr>
          <p:spPr bwMode="auto">
            <a:xfrm>
              <a:off x="1096" y="473"/>
              <a:ext cx="338" cy="179"/>
            </a:xfrm>
            <a:custGeom>
              <a:avLst/>
              <a:gdLst>
                <a:gd name="T0" fmla="*/ 52 w 1015"/>
                <a:gd name="T1" fmla="*/ 192 h 535"/>
                <a:gd name="T2" fmla="*/ 120 w 1015"/>
                <a:gd name="T3" fmla="*/ 196 h 535"/>
                <a:gd name="T4" fmla="*/ 145 w 1015"/>
                <a:gd name="T5" fmla="*/ 158 h 535"/>
                <a:gd name="T6" fmla="*/ 106 w 1015"/>
                <a:gd name="T7" fmla="*/ 129 h 535"/>
                <a:gd name="T8" fmla="*/ 42 w 1015"/>
                <a:gd name="T9" fmla="*/ 111 h 535"/>
                <a:gd name="T10" fmla="*/ 7 w 1015"/>
                <a:gd name="T11" fmla="*/ 62 h 535"/>
                <a:gd name="T12" fmla="*/ 54 w 1015"/>
                <a:gd name="T13" fmla="*/ 5 h 535"/>
                <a:gd name="T14" fmla="*/ 120 w 1015"/>
                <a:gd name="T15" fmla="*/ 5 h 535"/>
                <a:gd name="T16" fmla="*/ 168 w 1015"/>
                <a:gd name="T17" fmla="*/ 56 h 535"/>
                <a:gd name="T18" fmla="*/ 98 w 1015"/>
                <a:gd name="T19" fmla="*/ 28 h 535"/>
                <a:gd name="T20" fmla="*/ 36 w 1015"/>
                <a:gd name="T21" fmla="*/ 60 h 535"/>
                <a:gd name="T22" fmla="*/ 66 w 1015"/>
                <a:gd name="T23" fmla="*/ 90 h 535"/>
                <a:gd name="T24" fmla="*/ 129 w 1015"/>
                <a:gd name="T25" fmla="*/ 107 h 535"/>
                <a:gd name="T26" fmla="*/ 175 w 1015"/>
                <a:gd name="T27" fmla="*/ 154 h 535"/>
                <a:gd name="T28" fmla="*/ 136 w 1015"/>
                <a:gd name="T29" fmla="*/ 220 h 535"/>
                <a:gd name="T30" fmla="*/ 87 w 1015"/>
                <a:gd name="T31" fmla="*/ 227 h 535"/>
                <a:gd name="T32" fmla="*/ 26 w 1015"/>
                <a:gd name="T33" fmla="*/ 207 h 535"/>
                <a:gd name="T34" fmla="*/ 238 w 1015"/>
                <a:gd name="T35" fmla="*/ 63 h 535"/>
                <a:gd name="T36" fmla="*/ 286 w 1015"/>
                <a:gd name="T37" fmla="*/ 62 h 535"/>
                <a:gd name="T38" fmla="*/ 349 w 1015"/>
                <a:gd name="T39" fmla="*/ 112 h 535"/>
                <a:gd name="T40" fmla="*/ 333 w 1015"/>
                <a:gd name="T41" fmla="*/ 206 h 535"/>
                <a:gd name="T42" fmla="*/ 263 w 1015"/>
                <a:gd name="T43" fmla="*/ 224 h 535"/>
                <a:gd name="T44" fmla="*/ 239 w 1015"/>
                <a:gd name="T45" fmla="*/ 160 h 535"/>
                <a:gd name="T46" fmla="*/ 298 w 1015"/>
                <a:gd name="T47" fmla="*/ 199 h 535"/>
                <a:gd name="T48" fmla="*/ 319 w 1015"/>
                <a:gd name="T49" fmla="*/ 109 h 535"/>
                <a:gd name="T50" fmla="*/ 252 w 1015"/>
                <a:gd name="T51" fmla="*/ 102 h 535"/>
                <a:gd name="T52" fmla="*/ 507 w 1015"/>
                <a:gd name="T53" fmla="*/ 209 h 535"/>
                <a:gd name="T54" fmla="*/ 452 w 1015"/>
                <a:gd name="T55" fmla="*/ 227 h 535"/>
                <a:gd name="T56" fmla="*/ 385 w 1015"/>
                <a:gd name="T57" fmla="*/ 196 h 535"/>
                <a:gd name="T58" fmla="*/ 407 w 1015"/>
                <a:gd name="T59" fmla="*/ 74 h 535"/>
                <a:gd name="T60" fmla="*/ 473 w 1015"/>
                <a:gd name="T61" fmla="*/ 65 h 535"/>
                <a:gd name="T62" fmla="*/ 525 w 1015"/>
                <a:gd name="T63" fmla="*/ 144 h 535"/>
                <a:gd name="T64" fmla="*/ 417 w 1015"/>
                <a:gd name="T65" fmla="*/ 189 h 535"/>
                <a:gd name="T66" fmla="*/ 486 w 1015"/>
                <a:gd name="T67" fmla="*/ 192 h 535"/>
                <a:gd name="T68" fmla="*/ 487 w 1015"/>
                <a:gd name="T69" fmla="*/ 101 h 535"/>
                <a:gd name="T70" fmla="*/ 410 w 1015"/>
                <a:gd name="T71" fmla="*/ 104 h 535"/>
                <a:gd name="T72" fmla="*/ 671 w 1015"/>
                <a:gd name="T73" fmla="*/ 216 h 535"/>
                <a:gd name="T74" fmla="*/ 616 w 1015"/>
                <a:gd name="T75" fmla="*/ 227 h 535"/>
                <a:gd name="T76" fmla="*/ 552 w 1015"/>
                <a:gd name="T77" fmla="*/ 181 h 535"/>
                <a:gd name="T78" fmla="*/ 587 w 1015"/>
                <a:gd name="T79" fmla="*/ 70 h 535"/>
                <a:gd name="T80" fmla="*/ 652 w 1015"/>
                <a:gd name="T81" fmla="*/ 67 h 535"/>
                <a:gd name="T82" fmla="*/ 697 w 1015"/>
                <a:gd name="T83" fmla="*/ 146 h 535"/>
                <a:gd name="T84" fmla="*/ 596 w 1015"/>
                <a:gd name="T85" fmla="*/ 195 h 535"/>
                <a:gd name="T86" fmla="*/ 662 w 1015"/>
                <a:gd name="T87" fmla="*/ 188 h 535"/>
                <a:gd name="T88" fmla="*/ 651 w 1015"/>
                <a:gd name="T89" fmla="*/ 95 h 535"/>
                <a:gd name="T90" fmla="*/ 578 w 1015"/>
                <a:gd name="T91" fmla="*/ 109 h 535"/>
                <a:gd name="T92" fmla="*/ 836 w 1015"/>
                <a:gd name="T93" fmla="*/ 217 h 535"/>
                <a:gd name="T94" fmla="*/ 780 w 1015"/>
                <a:gd name="T95" fmla="*/ 225 h 535"/>
                <a:gd name="T96" fmla="*/ 722 w 1015"/>
                <a:gd name="T97" fmla="*/ 164 h 535"/>
                <a:gd name="T98" fmla="*/ 756 w 1015"/>
                <a:gd name="T99" fmla="*/ 72 h 535"/>
                <a:gd name="T100" fmla="*/ 822 w 1015"/>
                <a:gd name="T101" fmla="*/ 67 h 535"/>
                <a:gd name="T102" fmla="*/ 827 w 1015"/>
                <a:gd name="T103" fmla="*/ 111 h 535"/>
                <a:gd name="T104" fmla="*/ 776 w 1015"/>
                <a:gd name="T105" fmla="*/ 91 h 535"/>
                <a:gd name="T106" fmla="*/ 755 w 1015"/>
                <a:gd name="T107" fmla="*/ 181 h 535"/>
                <a:gd name="T108" fmla="*/ 822 w 1015"/>
                <a:gd name="T109" fmla="*/ 193 h 535"/>
                <a:gd name="T110" fmla="*/ 917 w 1015"/>
                <a:gd name="T111" fmla="*/ 81 h 535"/>
                <a:gd name="T112" fmla="*/ 977 w 1015"/>
                <a:gd name="T113" fmla="*/ 63 h 535"/>
                <a:gd name="T114" fmla="*/ 1015 w 1015"/>
                <a:gd name="T115" fmla="*/ 112 h 535"/>
                <a:gd name="T116" fmla="*/ 976 w 1015"/>
                <a:gd name="T117" fmla="*/ 93 h 535"/>
                <a:gd name="T118" fmla="*/ 923 w 1015"/>
                <a:gd name="T119" fmla="*/ 101 h 535"/>
                <a:gd name="T120" fmla="*/ 410 w 1015"/>
                <a:gd name="T1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5" h="535">
                  <a:moveTo>
                    <a:pt x="0" y="148"/>
                  </a:moveTo>
                  <a:lnTo>
                    <a:pt x="29" y="148"/>
                  </a:lnTo>
                  <a:lnTo>
                    <a:pt x="31" y="157"/>
                  </a:lnTo>
                  <a:lnTo>
                    <a:pt x="32" y="164"/>
                  </a:lnTo>
                  <a:lnTo>
                    <a:pt x="35" y="171"/>
                  </a:lnTo>
                  <a:lnTo>
                    <a:pt x="38" y="176"/>
                  </a:lnTo>
                  <a:lnTo>
                    <a:pt x="42" y="182"/>
                  </a:lnTo>
                  <a:lnTo>
                    <a:pt x="46" y="188"/>
                  </a:lnTo>
                  <a:lnTo>
                    <a:pt x="52" y="192"/>
                  </a:lnTo>
                  <a:lnTo>
                    <a:pt x="59" y="195"/>
                  </a:lnTo>
                  <a:lnTo>
                    <a:pt x="66" y="197"/>
                  </a:lnTo>
                  <a:lnTo>
                    <a:pt x="74" y="200"/>
                  </a:lnTo>
                  <a:lnTo>
                    <a:pt x="82" y="202"/>
                  </a:lnTo>
                  <a:lnTo>
                    <a:pt x="92" y="202"/>
                  </a:lnTo>
                  <a:lnTo>
                    <a:pt x="101" y="202"/>
                  </a:lnTo>
                  <a:lnTo>
                    <a:pt x="108" y="200"/>
                  </a:lnTo>
                  <a:lnTo>
                    <a:pt x="115" y="199"/>
                  </a:lnTo>
                  <a:lnTo>
                    <a:pt x="120" y="196"/>
                  </a:lnTo>
                  <a:lnTo>
                    <a:pt x="126" y="193"/>
                  </a:lnTo>
                  <a:lnTo>
                    <a:pt x="131" y="190"/>
                  </a:lnTo>
                  <a:lnTo>
                    <a:pt x="136" y="186"/>
                  </a:lnTo>
                  <a:lnTo>
                    <a:pt x="140" y="182"/>
                  </a:lnTo>
                  <a:lnTo>
                    <a:pt x="141" y="178"/>
                  </a:lnTo>
                  <a:lnTo>
                    <a:pt x="144" y="172"/>
                  </a:lnTo>
                  <a:lnTo>
                    <a:pt x="145" y="168"/>
                  </a:lnTo>
                  <a:lnTo>
                    <a:pt x="145" y="164"/>
                  </a:lnTo>
                  <a:lnTo>
                    <a:pt x="145" y="158"/>
                  </a:lnTo>
                  <a:lnTo>
                    <a:pt x="144" y="154"/>
                  </a:lnTo>
                  <a:lnTo>
                    <a:pt x="143" y="150"/>
                  </a:lnTo>
                  <a:lnTo>
                    <a:pt x="140" y="147"/>
                  </a:lnTo>
                  <a:lnTo>
                    <a:pt x="137" y="143"/>
                  </a:lnTo>
                  <a:lnTo>
                    <a:pt x="133" y="140"/>
                  </a:lnTo>
                  <a:lnTo>
                    <a:pt x="127" y="137"/>
                  </a:lnTo>
                  <a:lnTo>
                    <a:pt x="122" y="134"/>
                  </a:lnTo>
                  <a:lnTo>
                    <a:pt x="115" y="132"/>
                  </a:lnTo>
                  <a:lnTo>
                    <a:pt x="106" y="129"/>
                  </a:lnTo>
                  <a:lnTo>
                    <a:pt x="96" y="126"/>
                  </a:lnTo>
                  <a:lnTo>
                    <a:pt x="82" y="123"/>
                  </a:lnTo>
                  <a:lnTo>
                    <a:pt x="75" y="122"/>
                  </a:lnTo>
                  <a:lnTo>
                    <a:pt x="68" y="120"/>
                  </a:lnTo>
                  <a:lnTo>
                    <a:pt x="61" y="118"/>
                  </a:lnTo>
                  <a:lnTo>
                    <a:pt x="56" y="116"/>
                  </a:lnTo>
                  <a:lnTo>
                    <a:pt x="50" y="115"/>
                  </a:lnTo>
                  <a:lnTo>
                    <a:pt x="46" y="112"/>
                  </a:lnTo>
                  <a:lnTo>
                    <a:pt x="42" y="111"/>
                  </a:lnTo>
                  <a:lnTo>
                    <a:pt x="39" y="109"/>
                  </a:lnTo>
                  <a:lnTo>
                    <a:pt x="31" y="105"/>
                  </a:lnTo>
                  <a:lnTo>
                    <a:pt x="25" y="100"/>
                  </a:lnTo>
                  <a:lnTo>
                    <a:pt x="19" y="94"/>
                  </a:lnTo>
                  <a:lnTo>
                    <a:pt x="15" y="88"/>
                  </a:lnTo>
                  <a:lnTo>
                    <a:pt x="11" y="83"/>
                  </a:lnTo>
                  <a:lnTo>
                    <a:pt x="10" y="76"/>
                  </a:lnTo>
                  <a:lnTo>
                    <a:pt x="7" y="69"/>
                  </a:lnTo>
                  <a:lnTo>
                    <a:pt x="7" y="62"/>
                  </a:lnTo>
                  <a:lnTo>
                    <a:pt x="7" y="53"/>
                  </a:lnTo>
                  <a:lnTo>
                    <a:pt x="10" y="45"/>
                  </a:lnTo>
                  <a:lnTo>
                    <a:pt x="12" y="37"/>
                  </a:lnTo>
                  <a:lnTo>
                    <a:pt x="17" y="30"/>
                  </a:lnTo>
                  <a:lnTo>
                    <a:pt x="22" y="24"/>
                  </a:lnTo>
                  <a:lnTo>
                    <a:pt x="28" y="17"/>
                  </a:lnTo>
                  <a:lnTo>
                    <a:pt x="36" y="13"/>
                  </a:lnTo>
                  <a:lnTo>
                    <a:pt x="45" y="9"/>
                  </a:lnTo>
                  <a:lnTo>
                    <a:pt x="54" y="5"/>
                  </a:lnTo>
                  <a:lnTo>
                    <a:pt x="64" y="2"/>
                  </a:lnTo>
                  <a:lnTo>
                    <a:pt x="75" y="0"/>
                  </a:lnTo>
                  <a:lnTo>
                    <a:pt x="85" y="0"/>
                  </a:lnTo>
                  <a:lnTo>
                    <a:pt x="91" y="0"/>
                  </a:lnTo>
                  <a:lnTo>
                    <a:pt x="98" y="0"/>
                  </a:lnTo>
                  <a:lnTo>
                    <a:pt x="103" y="2"/>
                  </a:lnTo>
                  <a:lnTo>
                    <a:pt x="109" y="2"/>
                  </a:lnTo>
                  <a:lnTo>
                    <a:pt x="115" y="3"/>
                  </a:lnTo>
                  <a:lnTo>
                    <a:pt x="120" y="5"/>
                  </a:lnTo>
                  <a:lnTo>
                    <a:pt x="126" y="7"/>
                  </a:lnTo>
                  <a:lnTo>
                    <a:pt x="130" y="9"/>
                  </a:lnTo>
                  <a:lnTo>
                    <a:pt x="138" y="13"/>
                  </a:lnTo>
                  <a:lnTo>
                    <a:pt x="147" y="19"/>
                  </a:lnTo>
                  <a:lnTo>
                    <a:pt x="152" y="24"/>
                  </a:lnTo>
                  <a:lnTo>
                    <a:pt x="158" y="31"/>
                  </a:lnTo>
                  <a:lnTo>
                    <a:pt x="162" y="39"/>
                  </a:lnTo>
                  <a:lnTo>
                    <a:pt x="166" y="48"/>
                  </a:lnTo>
                  <a:lnTo>
                    <a:pt x="168" y="56"/>
                  </a:lnTo>
                  <a:lnTo>
                    <a:pt x="169" y="66"/>
                  </a:lnTo>
                  <a:lnTo>
                    <a:pt x="141" y="66"/>
                  </a:lnTo>
                  <a:lnTo>
                    <a:pt x="138" y="58"/>
                  </a:lnTo>
                  <a:lnTo>
                    <a:pt x="136" y="49"/>
                  </a:lnTo>
                  <a:lnTo>
                    <a:pt x="131" y="42"/>
                  </a:lnTo>
                  <a:lnTo>
                    <a:pt x="126" y="37"/>
                  </a:lnTo>
                  <a:lnTo>
                    <a:pt x="117" y="32"/>
                  </a:lnTo>
                  <a:lnTo>
                    <a:pt x="109" y="30"/>
                  </a:lnTo>
                  <a:lnTo>
                    <a:pt x="98" y="28"/>
                  </a:lnTo>
                  <a:lnTo>
                    <a:pt x="87" y="27"/>
                  </a:lnTo>
                  <a:lnTo>
                    <a:pt x="74" y="28"/>
                  </a:lnTo>
                  <a:lnTo>
                    <a:pt x="64" y="30"/>
                  </a:lnTo>
                  <a:lnTo>
                    <a:pt x="56" y="32"/>
                  </a:lnTo>
                  <a:lnTo>
                    <a:pt x="49" y="37"/>
                  </a:lnTo>
                  <a:lnTo>
                    <a:pt x="43" y="42"/>
                  </a:lnTo>
                  <a:lnTo>
                    <a:pt x="39" y="48"/>
                  </a:lnTo>
                  <a:lnTo>
                    <a:pt x="38" y="53"/>
                  </a:lnTo>
                  <a:lnTo>
                    <a:pt x="36" y="60"/>
                  </a:lnTo>
                  <a:lnTo>
                    <a:pt x="36" y="66"/>
                  </a:lnTo>
                  <a:lnTo>
                    <a:pt x="39" y="70"/>
                  </a:lnTo>
                  <a:lnTo>
                    <a:pt x="40" y="76"/>
                  </a:lnTo>
                  <a:lnTo>
                    <a:pt x="45" y="80"/>
                  </a:lnTo>
                  <a:lnTo>
                    <a:pt x="47" y="81"/>
                  </a:lnTo>
                  <a:lnTo>
                    <a:pt x="50" y="83"/>
                  </a:lnTo>
                  <a:lnTo>
                    <a:pt x="54" y="86"/>
                  </a:lnTo>
                  <a:lnTo>
                    <a:pt x="60" y="87"/>
                  </a:lnTo>
                  <a:lnTo>
                    <a:pt x="66" y="90"/>
                  </a:lnTo>
                  <a:lnTo>
                    <a:pt x="73" y="91"/>
                  </a:lnTo>
                  <a:lnTo>
                    <a:pt x="80" y="94"/>
                  </a:lnTo>
                  <a:lnTo>
                    <a:pt x="88" y="95"/>
                  </a:lnTo>
                  <a:lnTo>
                    <a:pt x="96" y="97"/>
                  </a:lnTo>
                  <a:lnTo>
                    <a:pt x="105" y="100"/>
                  </a:lnTo>
                  <a:lnTo>
                    <a:pt x="112" y="101"/>
                  </a:lnTo>
                  <a:lnTo>
                    <a:pt x="119" y="102"/>
                  </a:lnTo>
                  <a:lnTo>
                    <a:pt x="124" y="105"/>
                  </a:lnTo>
                  <a:lnTo>
                    <a:pt x="129" y="107"/>
                  </a:lnTo>
                  <a:lnTo>
                    <a:pt x="133" y="108"/>
                  </a:lnTo>
                  <a:lnTo>
                    <a:pt x="137" y="109"/>
                  </a:lnTo>
                  <a:lnTo>
                    <a:pt x="145" y="114"/>
                  </a:lnTo>
                  <a:lnTo>
                    <a:pt x="154" y="119"/>
                  </a:lnTo>
                  <a:lnTo>
                    <a:pt x="159" y="125"/>
                  </a:lnTo>
                  <a:lnTo>
                    <a:pt x="165" y="132"/>
                  </a:lnTo>
                  <a:lnTo>
                    <a:pt x="169" y="139"/>
                  </a:lnTo>
                  <a:lnTo>
                    <a:pt x="172" y="146"/>
                  </a:lnTo>
                  <a:lnTo>
                    <a:pt x="175" y="154"/>
                  </a:lnTo>
                  <a:lnTo>
                    <a:pt x="175" y="162"/>
                  </a:lnTo>
                  <a:lnTo>
                    <a:pt x="173" y="171"/>
                  </a:lnTo>
                  <a:lnTo>
                    <a:pt x="172" y="179"/>
                  </a:lnTo>
                  <a:lnTo>
                    <a:pt x="169" y="188"/>
                  </a:lnTo>
                  <a:lnTo>
                    <a:pt x="165" y="196"/>
                  </a:lnTo>
                  <a:lnTo>
                    <a:pt x="159" y="203"/>
                  </a:lnTo>
                  <a:lnTo>
                    <a:pt x="152" y="210"/>
                  </a:lnTo>
                  <a:lnTo>
                    <a:pt x="144" y="216"/>
                  </a:lnTo>
                  <a:lnTo>
                    <a:pt x="136" y="220"/>
                  </a:lnTo>
                  <a:lnTo>
                    <a:pt x="131" y="221"/>
                  </a:lnTo>
                  <a:lnTo>
                    <a:pt x="126" y="222"/>
                  </a:lnTo>
                  <a:lnTo>
                    <a:pt x="120" y="224"/>
                  </a:lnTo>
                  <a:lnTo>
                    <a:pt x="116" y="225"/>
                  </a:lnTo>
                  <a:lnTo>
                    <a:pt x="110" y="225"/>
                  </a:lnTo>
                  <a:lnTo>
                    <a:pt x="105" y="227"/>
                  </a:lnTo>
                  <a:lnTo>
                    <a:pt x="99" y="227"/>
                  </a:lnTo>
                  <a:lnTo>
                    <a:pt x="94" y="227"/>
                  </a:lnTo>
                  <a:lnTo>
                    <a:pt x="87" y="227"/>
                  </a:lnTo>
                  <a:lnTo>
                    <a:pt x="80" y="227"/>
                  </a:lnTo>
                  <a:lnTo>
                    <a:pt x="73" y="225"/>
                  </a:lnTo>
                  <a:lnTo>
                    <a:pt x="67" y="225"/>
                  </a:lnTo>
                  <a:lnTo>
                    <a:pt x="60" y="224"/>
                  </a:lnTo>
                  <a:lnTo>
                    <a:pt x="54" y="222"/>
                  </a:lnTo>
                  <a:lnTo>
                    <a:pt x="49" y="221"/>
                  </a:lnTo>
                  <a:lnTo>
                    <a:pt x="43" y="220"/>
                  </a:lnTo>
                  <a:lnTo>
                    <a:pt x="33" y="214"/>
                  </a:lnTo>
                  <a:lnTo>
                    <a:pt x="26" y="207"/>
                  </a:lnTo>
                  <a:lnTo>
                    <a:pt x="18" y="199"/>
                  </a:lnTo>
                  <a:lnTo>
                    <a:pt x="12" y="190"/>
                  </a:lnTo>
                  <a:lnTo>
                    <a:pt x="7" y="181"/>
                  </a:lnTo>
                  <a:lnTo>
                    <a:pt x="3" y="171"/>
                  </a:lnTo>
                  <a:lnTo>
                    <a:pt x="1" y="160"/>
                  </a:lnTo>
                  <a:lnTo>
                    <a:pt x="0" y="148"/>
                  </a:lnTo>
                  <a:close/>
                  <a:moveTo>
                    <a:pt x="211" y="285"/>
                  </a:moveTo>
                  <a:lnTo>
                    <a:pt x="211" y="63"/>
                  </a:lnTo>
                  <a:lnTo>
                    <a:pt x="238" y="63"/>
                  </a:lnTo>
                  <a:lnTo>
                    <a:pt x="238" y="91"/>
                  </a:lnTo>
                  <a:lnTo>
                    <a:pt x="244" y="84"/>
                  </a:lnTo>
                  <a:lnTo>
                    <a:pt x="248" y="77"/>
                  </a:lnTo>
                  <a:lnTo>
                    <a:pt x="252" y="73"/>
                  </a:lnTo>
                  <a:lnTo>
                    <a:pt x="258" y="69"/>
                  </a:lnTo>
                  <a:lnTo>
                    <a:pt x="265" y="66"/>
                  </a:lnTo>
                  <a:lnTo>
                    <a:pt x="270" y="63"/>
                  </a:lnTo>
                  <a:lnTo>
                    <a:pt x="277" y="62"/>
                  </a:lnTo>
                  <a:lnTo>
                    <a:pt x="286" y="62"/>
                  </a:lnTo>
                  <a:lnTo>
                    <a:pt x="295" y="62"/>
                  </a:lnTo>
                  <a:lnTo>
                    <a:pt x="304" y="65"/>
                  </a:lnTo>
                  <a:lnTo>
                    <a:pt x="312" y="67"/>
                  </a:lnTo>
                  <a:lnTo>
                    <a:pt x="321" y="72"/>
                  </a:lnTo>
                  <a:lnTo>
                    <a:pt x="328" y="77"/>
                  </a:lnTo>
                  <a:lnTo>
                    <a:pt x="335" y="84"/>
                  </a:lnTo>
                  <a:lnTo>
                    <a:pt x="340" y="93"/>
                  </a:lnTo>
                  <a:lnTo>
                    <a:pt x="344" y="101"/>
                  </a:lnTo>
                  <a:lnTo>
                    <a:pt x="349" y="112"/>
                  </a:lnTo>
                  <a:lnTo>
                    <a:pt x="351" y="122"/>
                  </a:lnTo>
                  <a:lnTo>
                    <a:pt x="353" y="133"/>
                  </a:lnTo>
                  <a:lnTo>
                    <a:pt x="353" y="144"/>
                  </a:lnTo>
                  <a:lnTo>
                    <a:pt x="353" y="155"/>
                  </a:lnTo>
                  <a:lnTo>
                    <a:pt x="351" y="167"/>
                  </a:lnTo>
                  <a:lnTo>
                    <a:pt x="349" y="178"/>
                  </a:lnTo>
                  <a:lnTo>
                    <a:pt x="344" y="188"/>
                  </a:lnTo>
                  <a:lnTo>
                    <a:pt x="339" y="197"/>
                  </a:lnTo>
                  <a:lnTo>
                    <a:pt x="333" y="206"/>
                  </a:lnTo>
                  <a:lnTo>
                    <a:pt x="326" y="213"/>
                  </a:lnTo>
                  <a:lnTo>
                    <a:pt x="318" y="218"/>
                  </a:lnTo>
                  <a:lnTo>
                    <a:pt x="309" y="222"/>
                  </a:lnTo>
                  <a:lnTo>
                    <a:pt x="300" y="225"/>
                  </a:lnTo>
                  <a:lnTo>
                    <a:pt x="291" y="227"/>
                  </a:lnTo>
                  <a:lnTo>
                    <a:pt x="281" y="227"/>
                  </a:lnTo>
                  <a:lnTo>
                    <a:pt x="276" y="227"/>
                  </a:lnTo>
                  <a:lnTo>
                    <a:pt x="269" y="225"/>
                  </a:lnTo>
                  <a:lnTo>
                    <a:pt x="263" y="224"/>
                  </a:lnTo>
                  <a:lnTo>
                    <a:pt x="256" y="221"/>
                  </a:lnTo>
                  <a:lnTo>
                    <a:pt x="251" y="218"/>
                  </a:lnTo>
                  <a:lnTo>
                    <a:pt x="246" y="214"/>
                  </a:lnTo>
                  <a:lnTo>
                    <a:pt x="242" y="210"/>
                  </a:lnTo>
                  <a:lnTo>
                    <a:pt x="238" y="204"/>
                  </a:lnTo>
                  <a:lnTo>
                    <a:pt x="238" y="285"/>
                  </a:lnTo>
                  <a:lnTo>
                    <a:pt x="211" y="285"/>
                  </a:lnTo>
                  <a:close/>
                  <a:moveTo>
                    <a:pt x="238" y="146"/>
                  </a:moveTo>
                  <a:lnTo>
                    <a:pt x="239" y="160"/>
                  </a:lnTo>
                  <a:lnTo>
                    <a:pt x="241" y="171"/>
                  </a:lnTo>
                  <a:lnTo>
                    <a:pt x="245" y="181"/>
                  </a:lnTo>
                  <a:lnTo>
                    <a:pt x="251" y="188"/>
                  </a:lnTo>
                  <a:lnTo>
                    <a:pt x="258" y="195"/>
                  </a:lnTo>
                  <a:lnTo>
                    <a:pt x="265" y="199"/>
                  </a:lnTo>
                  <a:lnTo>
                    <a:pt x="273" y="200"/>
                  </a:lnTo>
                  <a:lnTo>
                    <a:pt x="281" y="202"/>
                  </a:lnTo>
                  <a:lnTo>
                    <a:pt x="290" y="200"/>
                  </a:lnTo>
                  <a:lnTo>
                    <a:pt x="298" y="199"/>
                  </a:lnTo>
                  <a:lnTo>
                    <a:pt x="307" y="195"/>
                  </a:lnTo>
                  <a:lnTo>
                    <a:pt x="314" y="188"/>
                  </a:lnTo>
                  <a:lnTo>
                    <a:pt x="319" y="179"/>
                  </a:lnTo>
                  <a:lnTo>
                    <a:pt x="323" y="169"/>
                  </a:lnTo>
                  <a:lnTo>
                    <a:pt x="325" y="158"/>
                  </a:lnTo>
                  <a:lnTo>
                    <a:pt x="326" y="144"/>
                  </a:lnTo>
                  <a:lnTo>
                    <a:pt x="325" y="130"/>
                  </a:lnTo>
                  <a:lnTo>
                    <a:pt x="323" y="119"/>
                  </a:lnTo>
                  <a:lnTo>
                    <a:pt x="319" y="109"/>
                  </a:lnTo>
                  <a:lnTo>
                    <a:pt x="314" y="102"/>
                  </a:lnTo>
                  <a:lnTo>
                    <a:pt x="307" y="95"/>
                  </a:lnTo>
                  <a:lnTo>
                    <a:pt x="300" y="91"/>
                  </a:lnTo>
                  <a:lnTo>
                    <a:pt x="291" y="90"/>
                  </a:lnTo>
                  <a:lnTo>
                    <a:pt x="283" y="88"/>
                  </a:lnTo>
                  <a:lnTo>
                    <a:pt x="274" y="90"/>
                  </a:lnTo>
                  <a:lnTo>
                    <a:pt x="266" y="91"/>
                  </a:lnTo>
                  <a:lnTo>
                    <a:pt x="259" y="95"/>
                  </a:lnTo>
                  <a:lnTo>
                    <a:pt x="252" y="102"/>
                  </a:lnTo>
                  <a:lnTo>
                    <a:pt x="246" y="111"/>
                  </a:lnTo>
                  <a:lnTo>
                    <a:pt x="242" y="120"/>
                  </a:lnTo>
                  <a:lnTo>
                    <a:pt x="239" y="133"/>
                  </a:lnTo>
                  <a:lnTo>
                    <a:pt x="238" y="146"/>
                  </a:lnTo>
                  <a:close/>
                  <a:moveTo>
                    <a:pt x="498" y="175"/>
                  </a:moveTo>
                  <a:lnTo>
                    <a:pt x="524" y="181"/>
                  </a:lnTo>
                  <a:lnTo>
                    <a:pt x="519" y="190"/>
                  </a:lnTo>
                  <a:lnTo>
                    <a:pt x="514" y="200"/>
                  </a:lnTo>
                  <a:lnTo>
                    <a:pt x="507" y="209"/>
                  </a:lnTo>
                  <a:lnTo>
                    <a:pt x="498" y="216"/>
                  </a:lnTo>
                  <a:lnTo>
                    <a:pt x="494" y="218"/>
                  </a:lnTo>
                  <a:lnTo>
                    <a:pt x="489" y="221"/>
                  </a:lnTo>
                  <a:lnTo>
                    <a:pt x="483" y="222"/>
                  </a:lnTo>
                  <a:lnTo>
                    <a:pt x="477" y="224"/>
                  </a:lnTo>
                  <a:lnTo>
                    <a:pt x="472" y="225"/>
                  </a:lnTo>
                  <a:lnTo>
                    <a:pt x="466" y="227"/>
                  </a:lnTo>
                  <a:lnTo>
                    <a:pt x="459" y="227"/>
                  </a:lnTo>
                  <a:lnTo>
                    <a:pt x="452" y="227"/>
                  </a:lnTo>
                  <a:lnTo>
                    <a:pt x="444" y="227"/>
                  </a:lnTo>
                  <a:lnTo>
                    <a:pt x="435" y="225"/>
                  </a:lnTo>
                  <a:lnTo>
                    <a:pt x="427" y="224"/>
                  </a:lnTo>
                  <a:lnTo>
                    <a:pt x="420" y="222"/>
                  </a:lnTo>
                  <a:lnTo>
                    <a:pt x="413" y="220"/>
                  </a:lnTo>
                  <a:lnTo>
                    <a:pt x="406" y="216"/>
                  </a:lnTo>
                  <a:lnTo>
                    <a:pt x="400" y="211"/>
                  </a:lnTo>
                  <a:lnTo>
                    <a:pt x="395" y="207"/>
                  </a:lnTo>
                  <a:lnTo>
                    <a:pt x="385" y="196"/>
                  </a:lnTo>
                  <a:lnTo>
                    <a:pt x="379" y="181"/>
                  </a:lnTo>
                  <a:lnTo>
                    <a:pt x="375" y="164"/>
                  </a:lnTo>
                  <a:lnTo>
                    <a:pt x="374" y="146"/>
                  </a:lnTo>
                  <a:lnTo>
                    <a:pt x="375" y="127"/>
                  </a:lnTo>
                  <a:lnTo>
                    <a:pt x="379" y="111"/>
                  </a:lnTo>
                  <a:lnTo>
                    <a:pt x="386" y="95"/>
                  </a:lnTo>
                  <a:lnTo>
                    <a:pt x="396" y="84"/>
                  </a:lnTo>
                  <a:lnTo>
                    <a:pt x="402" y="79"/>
                  </a:lnTo>
                  <a:lnTo>
                    <a:pt x="407" y="74"/>
                  </a:lnTo>
                  <a:lnTo>
                    <a:pt x="414" y="70"/>
                  </a:lnTo>
                  <a:lnTo>
                    <a:pt x="420" y="67"/>
                  </a:lnTo>
                  <a:lnTo>
                    <a:pt x="427" y="65"/>
                  </a:lnTo>
                  <a:lnTo>
                    <a:pt x="435" y="63"/>
                  </a:lnTo>
                  <a:lnTo>
                    <a:pt x="442" y="62"/>
                  </a:lnTo>
                  <a:lnTo>
                    <a:pt x="451" y="62"/>
                  </a:lnTo>
                  <a:lnTo>
                    <a:pt x="459" y="62"/>
                  </a:lnTo>
                  <a:lnTo>
                    <a:pt x="466" y="63"/>
                  </a:lnTo>
                  <a:lnTo>
                    <a:pt x="473" y="65"/>
                  </a:lnTo>
                  <a:lnTo>
                    <a:pt x="480" y="67"/>
                  </a:lnTo>
                  <a:lnTo>
                    <a:pt x="487" y="70"/>
                  </a:lnTo>
                  <a:lnTo>
                    <a:pt x="493" y="73"/>
                  </a:lnTo>
                  <a:lnTo>
                    <a:pt x="498" y="77"/>
                  </a:lnTo>
                  <a:lnTo>
                    <a:pt x="504" y="83"/>
                  </a:lnTo>
                  <a:lnTo>
                    <a:pt x="514" y="94"/>
                  </a:lnTo>
                  <a:lnTo>
                    <a:pt x="519" y="109"/>
                  </a:lnTo>
                  <a:lnTo>
                    <a:pt x="524" y="126"/>
                  </a:lnTo>
                  <a:lnTo>
                    <a:pt x="525" y="144"/>
                  </a:lnTo>
                  <a:lnTo>
                    <a:pt x="525" y="146"/>
                  </a:lnTo>
                  <a:lnTo>
                    <a:pt x="525" y="147"/>
                  </a:lnTo>
                  <a:lnTo>
                    <a:pt x="525" y="150"/>
                  </a:lnTo>
                  <a:lnTo>
                    <a:pt x="525" y="151"/>
                  </a:lnTo>
                  <a:lnTo>
                    <a:pt x="402" y="151"/>
                  </a:lnTo>
                  <a:lnTo>
                    <a:pt x="403" y="162"/>
                  </a:lnTo>
                  <a:lnTo>
                    <a:pt x="406" y="172"/>
                  </a:lnTo>
                  <a:lnTo>
                    <a:pt x="410" y="182"/>
                  </a:lnTo>
                  <a:lnTo>
                    <a:pt x="417" y="189"/>
                  </a:lnTo>
                  <a:lnTo>
                    <a:pt x="424" y="195"/>
                  </a:lnTo>
                  <a:lnTo>
                    <a:pt x="433" y="199"/>
                  </a:lnTo>
                  <a:lnTo>
                    <a:pt x="442" y="200"/>
                  </a:lnTo>
                  <a:lnTo>
                    <a:pt x="452" y="202"/>
                  </a:lnTo>
                  <a:lnTo>
                    <a:pt x="461" y="202"/>
                  </a:lnTo>
                  <a:lnTo>
                    <a:pt x="468" y="200"/>
                  </a:lnTo>
                  <a:lnTo>
                    <a:pt x="473" y="199"/>
                  </a:lnTo>
                  <a:lnTo>
                    <a:pt x="480" y="196"/>
                  </a:lnTo>
                  <a:lnTo>
                    <a:pt x="486" y="192"/>
                  </a:lnTo>
                  <a:lnTo>
                    <a:pt x="490" y="188"/>
                  </a:lnTo>
                  <a:lnTo>
                    <a:pt x="494" y="182"/>
                  </a:lnTo>
                  <a:lnTo>
                    <a:pt x="498" y="175"/>
                  </a:lnTo>
                  <a:close/>
                  <a:moveTo>
                    <a:pt x="402" y="125"/>
                  </a:moveTo>
                  <a:lnTo>
                    <a:pt x="498" y="125"/>
                  </a:lnTo>
                  <a:lnTo>
                    <a:pt x="497" y="116"/>
                  </a:lnTo>
                  <a:lnTo>
                    <a:pt x="494" y="111"/>
                  </a:lnTo>
                  <a:lnTo>
                    <a:pt x="491" y="105"/>
                  </a:lnTo>
                  <a:lnTo>
                    <a:pt x="487" y="101"/>
                  </a:lnTo>
                  <a:lnTo>
                    <a:pt x="479" y="95"/>
                  </a:lnTo>
                  <a:lnTo>
                    <a:pt x="470" y="91"/>
                  </a:lnTo>
                  <a:lnTo>
                    <a:pt x="461" y="90"/>
                  </a:lnTo>
                  <a:lnTo>
                    <a:pt x="451" y="88"/>
                  </a:lnTo>
                  <a:lnTo>
                    <a:pt x="441" y="88"/>
                  </a:lnTo>
                  <a:lnTo>
                    <a:pt x="431" y="91"/>
                  </a:lnTo>
                  <a:lnTo>
                    <a:pt x="423" y="94"/>
                  </a:lnTo>
                  <a:lnTo>
                    <a:pt x="416" y="98"/>
                  </a:lnTo>
                  <a:lnTo>
                    <a:pt x="410" y="104"/>
                  </a:lnTo>
                  <a:lnTo>
                    <a:pt x="406" y="109"/>
                  </a:lnTo>
                  <a:lnTo>
                    <a:pt x="403" y="116"/>
                  </a:lnTo>
                  <a:lnTo>
                    <a:pt x="402" y="125"/>
                  </a:lnTo>
                  <a:close/>
                  <a:moveTo>
                    <a:pt x="671" y="175"/>
                  </a:moveTo>
                  <a:lnTo>
                    <a:pt x="696" y="181"/>
                  </a:lnTo>
                  <a:lnTo>
                    <a:pt x="692" y="190"/>
                  </a:lnTo>
                  <a:lnTo>
                    <a:pt x="686" y="200"/>
                  </a:lnTo>
                  <a:lnTo>
                    <a:pt x="679" y="209"/>
                  </a:lnTo>
                  <a:lnTo>
                    <a:pt x="671" y="216"/>
                  </a:lnTo>
                  <a:lnTo>
                    <a:pt x="666" y="218"/>
                  </a:lnTo>
                  <a:lnTo>
                    <a:pt x="661" y="221"/>
                  </a:lnTo>
                  <a:lnTo>
                    <a:pt x="655" y="222"/>
                  </a:lnTo>
                  <a:lnTo>
                    <a:pt x="650" y="224"/>
                  </a:lnTo>
                  <a:lnTo>
                    <a:pt x="644" y="225"/>
                  </a:lnTo>
                  <a:lnTo>
                    <a:pt x="638" y="227"/>
                  </a:lnTo>
                  <a:lnTo>
                    <a:pt x="631" y="227"/>
                  </a:lnTo>
                  <a:lnTo>
                    <a:pt x="624" y="227"/>
                  </a:lnTo>
                  <a:lnTo>
                    <a:pt x="616" y="227"/>
                  </a:lnTo>
                  <a:lnTo>
                    <a:pt x="608" y="225"/>
                  </a:lnTo>
                  <a:lnTo>
                    <a:pt x="599" y="224"/>
                  </a:lnTo>
                  <a:lnTo>
                    <a:pt x="592" y="222"/>
                  </a:lnTo>
                  <a:lnTo>
                    <a:pt x="585" y="220"/>
                  </a:lnTo>
                  <a:lnTo>
                    <a:pt x="578" y="216"/>
                  </a:lnTo>
                  <a:lnTo>
                    <a:pt x="573" y="211"/>
                  </a:lnTo>
                  <a:lnTo>
                    <a:pt x="567" y="207"/>
                  </a:lnTo>
                  <a:lnTo>
                    <a:pt x="557" y="196"/>
                  </a:lnTo>
                  <a:lnTo>
                    <a:pt x="552" y="181"/>
                  </a:lnTo>
                  <a:lnTo>
                    <a:pt x="547" y="164"/>
                  </a:lnTo>
                  <a:lnTo>
                    <a:pt x="546" y="146"/>
                  </a:lnTo>
                  <a:lnTo>
                    <a:pt x="547" y="127"/>
                  </a:lnTo>
                  <a:lnTo>
                    <a:pt x="552" y="111"/>
                  </a:lnTo>
                  <a:lnTo>
                    <a:pt x="559" y="95"/>
                  </a:lnTo>
                  <a:lnTo>
                    <a:pt x="568" y="84"/>
                  </a:lnTo>
                  <a:lnTo>
                    <a:pt x="574" y="79"/>
                  </a:lnTo>
                  <a:lnTo>
                    <a:pt x="580" y="74"/>
                  </a:lnTo>
                  <a:lnTo>
                    <a:pt x="587" y="70"/>
                  </a:lnTo>
                  <a:lnTo>
                    <a:pt x="592" y="67"/>
                  </a:lnTo>
                  <a:lnTo>
                    <a:pt x="599" y="65"/>
                  </a:lnTo>
                  <a:lnTo>
                    <a:pt x="608" y="63"/>
                  </a:lnTo>
                  <a:lnTo>
                    <a:pt x="615" y="62"/>
                  </a:lnTo>
                  <a:lnTo>
                    <a:pt x="623" y="62"/>
                  </a:lnTo>
                  <a:lnTo>
                    <a:pt x="631" y="62"/>
                  </a:lnTo>
                  <a:lnTo>
                    <a:pt x="638" y="63"/>
                  </a:lnTo>
                  <a:lnTo>
                    <a:pt x="645" y="65"/>
                  </a:lnTo>
                  <a:lnTo>
                    <a:pt x="652" y="67"/>
                  </a:lnTo>
                  <a:lnTo>
                    <a:pt x="659" y="70"/>
                  </a:lnTo>
                  <a:lnTo>
                    <a:pt x="665" y="73"/>
                  </a:lnTo>
                  <a:lnTo>
                    <a:pt x="671" y="77"/>
                  </a:lnTo>
                  <a:lnTo>
                    <a:pt x="676" y="83"/>
                  </a:lnTo>
                  <a:lnTo>
                    <a:pt x="686" y="94"/>
                  </a:lnTo>
                  <a:lnTo>
                    <a:pt x="692" y="109"/>
                  </a:lnTo>
                  <a:lnTo>
                    <a:pt x="696" y="126"/>
                  </a:lnTo>
                  <a:lnTo>
                    <a:pt x="697" y="144"/>
                  </a:lnTo>
                  <a:lnTo>
                    <a:pt x="697" y="146"/>
                  </a:lnTo>
                  <a:lnTo>
                    <a:pt x="697" y="147"/>
                  </a:lnTo>
                  <a:lnTo>
                    <a:pt x="697" y="150"/>
                  </a:lnTo>
                  <a:lnTo>
                    <a:pt x="697" y="151"/>
                  </a:lnTo>
                  <a:lnTo>
                    <a:pt x="574" y="151"/>
                  </a:lnTo>
                  <a:lnTo>
                    <a:pt x="575" y="162"/>
                  </a:lnTo>
                  <a:lnTo>
                    <a:pt x="578" y="172"/>
                  </a:lnTo>
                  <a:lnTo>
                    <a:pt x="582" y="182"/>
                  </a:lnTo>
                  <a:lnTo>
                    <a:pt x="589" y="189"/>
                  </a:lnTo>
                  <a:lnTo>
                    <a:pt x="596" y="195"/>
                  </a:lnTo>
                  <a:lnTo>
                    <a:pt x="605" y="199"/>
                  </a:lnTo>
                  <a:lnTo>
                    <a:pt x="615" y="200"/>
                  </a:lnTo>
                  <a:lnTo>
                    <a:pt x="624" y="202"/>
                  </a:lnTo>
                  <a:lnTo>
                    <a:pt x="633" y="202"/>
                  </a:lnTo>
                  <a:lnTo>
                    <a:pt x="640" y="200"/>
                  </a:lnTo>
                  <a:lnTo>
                    <a:pt x="645" y="199"/>
                  </a:lnTo>
                  <a:lnTo>
                    <a:pt x="652" y="196"/>
                  </a:lnTo>
                  <a:lnTo>
                    <a:pt x="658" y="192"/>
                  </a:lnTo>
                  <a:lnTo>
                    <a:pt x="662" y="188"/>
                  </a:lnTo>
                  <a:lnTo>
                    <a:pt x="666" y="182"/>
                  </a:lnTo>
                  <a:lnTo>
                    <a:pt x="671" y="175"/>
                  </a:lnTo>
                  <a:close/>
                  <a:moveTo>
                    <a:pt x="574" y="125"/>
                  </a:moveTo>
                  <a:lnTo>
                    <a:pt x="671" y="125"/>
                  </a:lnTo>
                  <a:lnTo>
                    <a:pt x="669" y="116"/>
                  </a:lnTo>
                  <a:lnTo>
                    <a:pt x="666" y="111"/>
                  </a:lnTo>
                  <a:lnTo>
                    <a:pt x="664" y="105"/>
                  </a:lnTo>
                  <a:lnTo>
                    <a:pt x="659" y="101"/>
                  </a:lnTo>
                  <a:lnTo>
                    <a:pt x="651" y="95"/>
                  </a:lnTo>
                  <a:lnTo>
                    <a:pt x="643" y="91"/>
                  </a:lnTo>
                  <a:lnTo>
                    <a:pt x="633" y="90"/>
                  </a:lnTo>
                  <a:lnTo>
                    <a:pt x="623" y="88"/>
                  </a:lnTo>
                  <a:lnTo>
                    <a:pt x="613" y="88"/>
                  </a:lnTo>
                  <a:lnTo>
                    <a:pt x="603" y="91"/>
                  </a:lnTo>
                  <a:lnTo>
                    <a:pt x="595" y="94"/>
                  </a:lnTo>
                  <a:lnTo>
                    <a:pt x="588" y="98"/>
                  </a:lnTo>
                  <a:lnTo>
                    <a:pt x="582" y="104"/>
                  </a:lnTo>
                  <a:lnTo>
                    <a:pt x="578" y="109"/>
                  </a:lnTo>
                  <a:lnTo>
                    <a:pt x="575" y="116"/>
                  </a:lnTo>
                  <a:lnTo>
                    <a:pt x="574" y="125"/>
                  </a:lnTo>
                  <a:close/>
                  <a:moveTo>
                    <a:pt x="836" y="165"/>
                  </a:moveTo>
                  <a:lnTo>
                    <a:pt x="862" y="171"/>
                  </a:lnTo>
                  <a:lnTo>
                    <a:pt x="860" y="183"/>
                  </a:lnTo>
                  <a:lnTo>
                    <a:pt x="854" y="195"/>
                  </a:lnTo>
                  <a:lnTo>
                    <a:pt x="848" y="204"/>
                  </a:lnTo>
                  <a:lnTo>
                    <a:pt x="840" y="213"/>
                  </a:lnTo>
                  <a:lnTo>
                    <a:pt x="836" y="217"/>
                  </a:lnTo>
                  <a:lnTo>
                    <a:pt x="830" y="220"/>
                  </a:lnTo>
                  <a:lnTo>
                    <a:pt x="825" y="222"/>
                  </a:lnTo>
                  <a:lnTo>
                    <a:pt x="819" y="224"/>
                  </a:lnTo>
                  <a:lnTo>
                    <a:pt x="813" y="225"/>
                  </a:lnTo>
                  <a:lnTo>
                    <a:pt x="808" y="227"/>
                  </a:lnTo>
                  <a:lnTo>
                    <a:pt x="801" y="227"/>
                  </a:lnTo>
                  <a:lnTo>
                    <a:pt x="795" y="227"/>
                  </a:lnTo>
                  <a:lnTo>
                    <a:pt x="787" y="227"/>
                  </a:lnTo>
                  <a:lnTo>
                    <a:pt x="780" y="225"/>
                  </a:lnTo>
                  <a:lnTo>
                    <a:pt x="771" y="224"/>
                  </a:lnTo>
                  <a:lnTo>
                    <a:pt x="764" y="222"/>
                  </a:lnTo>
                  <a:lnTo>
                    <a:pt x="759" y="220"/>
                  </a:lnTo>
                  <a:lnTo>
                    <a:pt x="752" y="216"/>
                  </a:lnTo>
                  <a:lnTo>
                    <a:pt x="748" y="211"/>
                  </a:lnTo>
                  <a:lnTo>
                    <a:pt x="742" y="207"/>
                  </a:lnTo>
                  <a:lnTo>
                    <a:pt x="732" y="196"/>
                  </a:lnTo>
                  <a:lnTo>
                    <a:pt x="727" y="181"/>
                  </a:lnTo>
                  <a:lnTo>
                    <a:pt x="722" y="164"/>
                  </a:lnTo>
                  <a:lnTo>
                    <a:pt x="721" y="146"/>
                  </a:lnTo>
                  <a:lnTo>
                    <a:pt x="721" y="133"/>
                  </a:lnTo>
                  <a:lnTo>
                    <a:pt x="724" y="120"/>
                  </a:lnTo>
                  <a:lnTo>
                    <a:pt x="725" y="111"/>
                  </a:lnTo>
                  <a:lnTo>
                    <a:pt x="729" y="100"/>
                  </a:lnTo>
                  <a:lnTo>
                    <a:pt x="735" y="91"/>
                  </a:lnTo>
                  <a:lnTo>
                    <a:pt x="741" y="83"/>
                  </a:lnTo>
                  <a:lnTo>
                    <a:pt x="748" y="77"/>
                  </a:lnTo>
                  <a:lnTo>
                    <a:pt x="756" y="72"/>
                  </a:lnTo>
                  <a:lnTo>
                    <a:pt x="764" y="67"/>
                  </a:lnTo>
                  <a:lnTo>
                    <a:pt x="774" y="65"/>
                  </a:lnTo>
                  <a:lnTo>
                    <a:pt x="784" y="62"/>
                  </a:lnTo>
                  <a:lnTo>
                    <a:pt x="794" y="62"/>
                  </a:lnTo>
                  <a:lnTo>
                    <a:pt x="799" y="62"/>
                  </a:lnTo>
                  <a:lnTo>
                    <a:pt x="806" y="63"/>
                  </a:lnTo>
                  <a:lnTo>
                    <a:pt x="812" y="63"/>
                  </a:lnTo>
                  <a:lnTo>
                    <a:pt x="818" y="65"/>
                  </a:lnTo>
                  <a:lnTo>
                    <a:pt x="822" y="67"/>
                  </a:lnTo>
                  <a:lnTo>
                    <a:pt x="827" y="69"/>
                  </a:lnTo>
                  <a:lnTo>
                    <a:pt x="832" y="72"/>
                  </a:lnTo>
                  <a:lnTo>
                    <a:pt x="836" y="74"/>
                  </a:lnTo>
                  <a:lnTo>
                    <a:pt x="843" y="81"/>
                  </a:lnTo>
                  <a:lnTo>
                    <a:pt x="850" y="90"/>
                  </a:lnTo>
                  <a:lnTo>
                    <a:pt x="854" y="101"/>
                  </a:lnTo>
                  <a:lnTo>
                    <a:pt x="857" y="112"/>
                  </a:lnTo>
                  <a:lnTo>
                    <a:pt x="830" y="116"/>
                  </a:lnTo>
                  <a:lnTo>
                    <a:pt x="827" y="111"/>
                  </a:lnTo>
                  <a:lnTo>
                    <a:pt x="825" y="104"/>
                  </a:lnTo>
                  <a:lnTo>
                    <a:pt x="822" y="100"/>
                  </a:lnTo>
                  <a:lnTo>
                    <a:pt x="818" y="95"/>
                  </a:lnTo>
                  <a:lnTo>
                    <a:pt x="812" y="93"/>
                  </a:lnTo>
                  <a:lnTo>
                    <a:pt x="806" y="90"/>
                  </a:lnTo>
                  <a:lnTo>
                    <a:pt x="801" y="88"/>
                  </a:lnTo>
                  <a:lnTo>
                    <a:pt x="794" y="88"/>
                  </a:lnTo>
                  <a:lnTo>
                    <a:pt x="784" y="90"/>
                  </a:lnTo>
                  <a:lnTo>
                    <a:pt x="776" y="91"/>
                  </a:lnTo>
                  <a:lnTo>
                    <a:pt x="767" y="95"/>
                  </a:lnTo>
                  <a:lnTo>
                    <a:pt x="760" y="101"/>
                  </a:lnTo>
                  <a:lnTo>
                    <a:pt x="755" y="109"/>
                  </a:lnTo>
                  <a:lnTo>
                    <a:pt x="750" y="119"/>
                  </a:lnTo>
                  <a:lnTo>
                    <a:pt x="749" y="130"/>
                  </a:lnTo>
                  <a:lnTo>
                    <a:pt x="748" y="144"/>
                  </a:lnTo>
                  <a:lnTo>
                    <a:pt x="749" y="158"/>
                  </a:lnTo>
                  <a:lnTo>
                    <a:pt x="750" y="171"/>
                  </a:lnTo>
                  <a:lnTo>
                    <a:pt x="755" y="181"/>
                  </a:lnTo>
                  <a:lnTo>
                    <a:pt x="760" y="188"/>
                  </a:lnTo>
                  <a:lnTo>
                    <a:pt x="767" y="195"/>
                  </a:lnTo>
                  <a:lnTo>
                    <a:pt x="776" y="199"/>
                  </a:lnTo>
                  <a:lnTo>
                    <a:pt x="784" y="200"/>
                  </a:lnTo>
                  <a:lnTo>
                    <a:pt x="794" y="202"/>
                  </a:lnTo>
                  <a:lnTo>
                    <a:pt x="802" y="202"/>
                  </a:lnTo>
                  <a:lnTo>
                    <a:pt x="809" y="199"/>
                  </a:lnTo>
                  <a:lnTo>
                    <a:pt x="815" y="197"/>
                  </a:lnTo>
                  <a:lnTo>
                    <a:pt x="822" y="193"/>
                  </a:lnTo>
                  <a:lnTo>
                    <a:pt x="826" y="188"/>
                  </a:lnTo>
                  <a:lnTo>
                    <a:pt x="830" y="182"/>
                  </a:lnTo>
                  <a:lnTo>
                    <a:pt x="833" y="174"/>
                  </a:lnTo>
                  <a:lnTo>
                    <a:pt x="836" y="165"/>
                  </a:lnTo>
                  <a:close/>
                  <a:moveTo>
                    <a:pt x="886" y="225"/>
                  </a:moveTo>
                  <a:lnTo>
                    <a:pt x="886" y="3"/>
                  </a:lnTo>
                  <a:lnTo>
                    <a:pt x="913" y="3"/>
                  </a:lnTo>
                  <a:lnTo>
                    <a:pt x="913" y="87"/>
                  </a:lnTo>
                  <a:lnTo>
                    <a:pt x="917" y="81"/>
                  </a:lnTo>
                  <a:lnTo>
                    <a:pt x="923" y="76"/>
                  </a:lnTo>
                  <a:lnTo>
                    <a:pt x="928" y="72"/>
                  </a:lnTo>
                  <a:lnTo>
                    <a:pt x="934" y="67"/>
                  </a:lnTo>
                  <a:lnTo>
                    <a:pt x="939" y="66"/>
                  </a:lnTo>
                  <a:lnTo>
                    <a:pt x="946" y="63"/>
                  </a:lnTo>
                  <a:lnTo>
                    <a:pt x="953" y="62"/>
                  </a:lnTo>
                  <a:lnTo>
                    <a:pt x="960" y="62"/>
                  </a:lnTo>
                  <a:lnTo>
                    <a:pt x="969" y="62"/>
                  </a:lnTo>
                  <a:lnTo>
                    <a:pt x="977" y="63"/>
                  </a:lnTo>
                  <a:lnTo>
                    <a:pt x="984" y="66"/>
                  </a:lnTo>
                  <a:lnTo>
                    <a:pt x="991" y="69"/>
                  </a:lnTo>
                  <a:lnTo>
                    <a:pt x="997" y="73"/>
                  </a:lnTo>
                  <a:lnTo>
                    <a:pt x="1002" y="77"/>
                  </a:lnTo>
                  <a:lnTo>
                    <a:pt x="1007" y="83"/>
                  </a:lnTo>
                  <a:lnTo>
                    <a:pt x="1009" y="88"/>
                  </a:lnTo>
                  <a:lnTo>
                    <a:pt x="1012" y="94"/>
                  </a:lnTo>
                  <a:lnTo>
                    <a:pt x="1014" y="102"/>
                  </a:lnTo>
                  <a:lnTo>
                    <a:pt x="1015" y="112"/>
                  </a:lnTo>
                  <a:lnTo>
                    <a:pt x="1015" y="123"/>
                  </a:lnTo>
                  <a:lnTo>
                    <a:pt x="1015" y="225"/>
                  </a:lnTo>
                  <a:lnTo>
                    <a:pt x="988" y="225"/>
                  </a:lnTo>
                  <a:lnTo>
                    <a:pt x="988" y="126"/>
                  </a:lnTo>
                  <a:lnTo>
                    <a:pt x="988" y="118"/>
                  </a:lnTo>
                  <a:lnTo>
                    <a:pt x="987" y="109"/>
                  </a:lnTo>
                  <a:lnTo>
                    <a:pt x="984" y="102"/>
                  </a:lnTo>
                  <a:lnTo>
                    <a:pt x="980" y="97"/>
                  </a:lnTo>
                  <a:lnTo>
                    <a:pt x="976" y="93"/>
                  </a:lnTo>
                  <a:lnTo>
                    <a:pt x="970" y="90"/>
                  </a:lnTo>
                  <a:lnTo>
                    <a:pt x="963" y="88"/>
                  </a:lnTo>
                  <a:lnTo>
                    <a:pt x="955" y="88"/>
                  </a:lnTo>
                  <a:lnTo>
                    <a:pt x="949" y="88"/>
                  </a:lnTo>
                  <a:lnTo>
                    <a:pt x="944" y="90"/>
                  </a:lnTo>
                  <a:lnTo>
                    <a:pt x="938" y="91"/>
                  </a:lnTo>
                  <a:lnTo>
                    <a:pt x="932" y="94"/>
                  </a:lnTo>
                  <a:lnTo>
                    <a:pt x="927" y="97"/>
                  </a:lnTo>
                  <a:lnTo>
                    <a:pt x="923" y="101"/>
                  </a:lnTo>
                  <a:lnTo>
                    <a:pt x="920" y="105"/>
                  </a:lnTo>
                  <a:lnTo>
                    <a:pt x="917" y="111"/>
                  </a:lnTo>
                  <a:lnTo>
                    <a:pt x="916" y="116"/>
                  </a:lnTo>
                  <a:lnTo>
                    <a:pt x="914" y="123"/>
                  </a:lnTo>
                  <a:lnTo>
                    <a:pt x="913" y="132"/>
                  </a:lnTo>
                  <a:lnTo>
                    <a:pt x="913" y="140"/>
                  </a:lnTo>
                  <a:lnTo>
                    <a:pt x="913" y="225"/>
                  </a:lnTo>
                  <a:lnTo>
                    <a:pt x="886" y="225"/>
                  </a:lnTo>
                  <a:close/>
                  <a:moveTo>
                    <a:pt x="410" y="535"/>
                  </a:moveTo>
                  <a:lnTo>
                    <a:pt x="410" y="313"/>
                  </a:lnTo>
                  <a:lnTo>
                    <a:pt x="440" y="313"/>
                  </a:lnTo>
                  <a:lnTo>
                    <a:pt x="440" y="535"/>
                  </a:lnTo>
                  <a:lnTo>
                    <a:pt x="410" y="5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4" name="Freeform 106"/>
            <p:cNvSpPr>
              <a:spLocks/>
            </p:cNvSpPr>
            <p:nvPr/>
          </p:nvSpPr>
          <p:spPr bwMode="auto">
            <a:xfrm>
              <a:off x="1259" y="597"/>
              <a:ext cx="43" cy="55"/>
            </a:xfrm>
            <a:custGeom>
              <a:avLst/>
              <a:gdLst>
                <a:gd name="T0" fmla="*/ 0 w 129"/>
                <a:gd name="T1" fmla="*/ 163 h 163"/>
                <a:gd name="T2" fmla="*/ 0 w 129"/>
                <a:gd name="T3" fmla="*/ 1 h 163"/>
                <a:gd name="T4" fmla="*/ 27 w 129"/>
                <a:gd name="T5" fmla="*/ 1 h 163"/>
                <a:gd name="T6" fmla="*/ 27 w 129"/>
                <a:gd name="T7" fmla="*/ 25 h 163"/>
                <a:gd name="T8" fmla="*/ 31 w 129"/>
                <a:gd name="T9" fmla="*/ 20 h 163"/>
                <a:gd name="T10" fmla="*/ 36 w 129"/>
                <a:gd name="T11" fmla="*/ 14 h 163"/>
                <a:gd name="T12" fmla="*/ 42 w 129"/>
                <a:gd name="T13" fmla="*/ 10 h 163"/>
                <a:gd name="T14" fmla="*/ 48 w 129"/>
                <a:gd name="T15" fmla="*/ 6 h 163"/>
                <a:gd name="T16" fmla="*/ 53 w 129"/>
                <a:gd name="T17" fmla="*/ 4 h 163"/>
                <a:gd name="T18" fmla="*/ 60 w 129"/>
                <a:gd name="T19" fmla="*/ 1 h 163"/>
                <a:gd name="T20" fmla="*/ 69 w 129"/>
                <a:gd name="T21" fmla="*/ 0 h 163"/>
                <a:gd name="T22" fmla="*/ 76 w 129"/>
                <a:gd name="T23" fmla="*/ 0 h 163"/>
                <a:gd name="T24" fmla="*/ 83 w 129"/>
                <a:gd name="T25" fmla="*/ 0 h 163"/>
                <a:gd name="T26" fmla="*/ 90 w 129"/>
                <a:gd name="T27" fmla="*/ 1 h 163"/>
                <a:gd name="T28" fmla="*/ 95 w 129"/>
                <a:gd name="T29" fmla="*/ 3 h 163"/>
                <a:gd name="T30" fmla="*/ 102 w 129"/>
                <a:gd name="T31" fmla="*/ 4 h 163"/>
                <a:gd name="T32" fmla="*/ 108 w 129"/>
                <a:gd name="T33" fmla="*/ 7 h 163"/>
                <a:gd name="T34" fmla="*/ 112 w 129"/>
                <a:gd name="T35" fmla="*/ 11 h 163"/>
                <a:gd name="T36" fmla="*/ 116 w 129"/>
                <a:gd name="T37" fmla="*/ 14 h 163"/>
                <a:gd name="T38" fmla="*/ 119 w 129"/>
                <a:gd name="T39" fmla="*/ 18 h 163"/>
                <a:gd name="T40" fmla="*/ 122 w 129"/>
                <a:gd name="T41" fmla="*/ 22 h 163"/>
                <a:gd name="T42" fmla="*/ 125 w 129"/>
                <a:gd name="T43" fmla="*/ 28 h 163"/>
                <a:gd name="T44" fmla="*/ 126 w 129"/>
                <a:gd name="T45" fmla="*/ 34 h 163"/>
                <a:gd name="T46" fmla="*/ 127 w 129"/>
                <a:gd name="T47" fmla="*/ 39 h 163"/>
                <a:gd name="T48" fmla="*/ 129 w 129"/>
                <a:gd name="T49" fmla="*/ 43 h 163"/>
                <a:gd name="T50" fmla="*/ 129 w 129"/>
                <a:gd name="T51" fmla="*/ 49 h 163"/>
                <a:gd name="T52" fmla="*/ 129 w 129"/>
                <a:gd name="T53" fmla="*/ 57 h 163"/>
                <a:gd name="T54" fmla="*/ 129 w 129"/>
                <a:gd name="T55" fmla="*/ 66 h 163"/>
                <a:gd name="T56" fmla="*/ 129 w 129"/>
                <a:gd name="T57" fmla="*/ 163 h 163"/>
                <a:gd name="T58" fmla="*/ 102 w 129"/>
                <a:gd name="T59" fmla="*/ 163 h 163"/>
                <a:gd name="T60" fmla="*/ 102 w 129"/>
                <a:gd name="T61" fmla="*/ 68 h 163"/>
                <a:gd name="T62" fmla="*/ 102 w 129"/>
                <a:gd name="T63" fmla="*/ 60 h 163"/>
                <a:gd name="T64" fmla="*/ 101 w 129"/>
                <a:gd name="T65" fmla="*/ 53 h 163"/>
                <a:gd name="T66" fmla="*/ 101 w 129"/>
                <a:gd name="T67" fmla="*/ 47 h 163"/>
                <a:gd name="T68" fmla="*/ 99 w 129"/>
                <a:gd name="T69" fmla="*/ 43 h 163"/>
                <a:gd name="T70" fmla="*/ 97 w 129"/>
                <a:gd name="T71" fmla="*/ 40 h 163"/>
                <a:gd name="T72" fmla="*/ 94 w 129"/>
                <a:gd name="T73" fmla="*/ 36 h 163"/>
                <a:gd name="T74" fmla="*/ 91 w 129"/>
                <a:gd name="T75" fmla="*/ 34 h 163"/>
                <a:gd name="T76" fmla="*/ 88 w 129"/>
                <a:gd name="T77" fmla="*/ 31 h 163"/>
                <a:gd name="T78" fmla="*/ 84 w 129"/>
                <a:gd name="T79" fmla="*/ 29 h 163"/>
                <a:gd name="T80" fmla="*/ 78 w 129"/>
                <a:gd name="T81" fmla="*/ 28 h 163"/>
                <a:gd name="T82" fmla="*/ 74 w 129"/>
                <a:gd name="T83" fmla="*/ 27 h 163"/>
                <a:gd name="T84" fmla="*/ 69 w 129"/>
                <a:gd name="T85" fmla="*/ 27 h 163"/>
                <a:gd name="T86" fmla="*/ 60 w 129"/>
                <a:gd name="T87" fmla="*/ 27 h 163"/>
                <a:gd name="T88" fmla="*/ 53 w 129"/>
                <a:gd name="T89" fmla="*/ 29 h 163"/>
                <a:gd name="T90" fmla="*/ 46 w 129"/>
                <a:gd name="T91" fmla="*/ 32 h 163"/>
                <a:gd name="T92" fmla="*/ 39 w 129"/>
                <a:gd name="T93" fmla="*/ 36 h 163"/>
                <a:gd name="T94" fmla="*/ 34 w 129"/>
                <a:gd name="T95" fmla="*/ 43 h 163"/>
                <a:gd name="T96" fmla="*/ 29 w 129"/>
                <a:gd name="T97" fmla="*/ 53 h 163"/>
                <a:gd name="T98" fmla="*/ 28 w 129"/>
                <a:gd name="T99" fmla="*/ 64 h 163"/>
                <a:gd name="T100" fmla="*/ 27 w 129"/>
                <a:gd name="T101" fmla="*/ 78 h 163"/>
                <a:gd name="T102" fmla="*/ 27 w 129"/>
                <a:gd name="T103" fmla="*/ 163 h 163"/>
                <a:gd name="T104" fmla="*/ 0 w 129"/>
                <a:gd name="T10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63">
                  <a:moveTo>
                    <a:pt x="0" y="163"/>
                  </a:moveTo>
                  <a:lnTo>
                    <a:pt x="0" y="1"/>
                  </a:lnTo>
                  <a:lnTo>
                    <a:pt x="27" y="1"/>
                  </a:lnTo>
                  <a:lnTo>
                    <a:pt x="27" y="25"/>
                  </a:lnTo>
                  <a:lnTo>
                    <a:pt x="31" y="20"/>
                  </a:lnTo>
                  <a:lnTo>
                    <a:pt x="36" y="14"/>
                  </a:lnTo>
                  <a:lnTo>
                    <a:pt x="42" y="10"/>
                  </a:lnTo>
                  <a:lnTo>
                    <a:pt x="48" y="6"/>
                  </a:lnTo>
                  <a:lnTo>
                    <a:pt x="53" y="4"/>
                  </a:lnTo>
                  <a:lnTo>
                    <a:pt x="60" y="1"/>
                  </a:lnTo>
                  <a:lnTo>
                    <a:pt x="69" y="0"/>
                  </a:lnTo>
                  <a:lnTo>
                    <a:pt x="76" y="0"/>
                  </a:lnTo>
                  <a:lnTo>
                    <a:pt x="83" y="0"/>
                  </a:lnTo>
                  <a:lnTo>
                    <a:pt x="90" y="1"/>
                  </a:lnTo>
                  <a:lnTo>
                    <a:pt x="95" y="3"/>
                  </a:lnTo>
                  <a:lnTo>
                    <a:pt x="102" y="4"/>
                  </a:lnTo>
                  <a:lnTo>
                    <a:pt x="108" y="7"/>
                  </a:lnTo>
                  <a:lnTo>
                    <a:pt x="112" y="11"/>
                  </a:lnTo>
                  <a:lnTo>
                    <a:pt x="116" y="14"/>
                  </a:lnTo>
                  <a:lnTo>
                    <a:pt x="119" y="18"/>
                  </a:lnTo>
                  <a:lnTo>
                    <a:pt x="122" y="22"/>
                  </a:lnTo>
                  <a:lnTo>
                    <a:pt x="125" y="28"/>
                  </a:lnTo>
                  <a:lnTo>
                    <a:pt x="126" y="34"/>
                  </a:lnTo>
                  <a:lnTo>
                    <a:pt x="127" y="39"/>
                  </a:lnTo>
                  <a:lnTo>
                    <a:pt x="129" y="43"/>
                  </a:lnTo>
                  <a:lnTo>
                    <a:pt x="129" y="49"/>
                  </a:lnTo>
                  <a:lnTo>
                    <a:pt x="129" y="57"/>
                  </a:lnTo>
                  <a:lnTo>
                    <a:pt x="129" y="66"/>
                  </a:lnTo>
                  <a:lnTo>
                    <a:pt x="129" y="163"/>
                  </a:lnTo>
                  <a:lnTo>
                    <a:pt x="102" y="163"/>
                  </a:lnTo>
                  <a:lnTo>
                    <a:pt x="102" y="68"/>
                  </a:lnTo>
                  <a:lnTo>
                    <a:pt x="102" y="60"/>
                  </a:lnTo>
                  <a:lnTo>
                    <a:pt x="101" y="53"/>
                  </a:lnTo>
                  <a:lnTo>
                    <a:pt x="101" y="47"/>
                  </a:lnTo>
                  <a:lnTo>
                    <a:pt x="99" y="43"/>
                  </a:lnTo>
                  <a:lnTo>
                    <a:pt x="97" y="40"/>
                  </a:lnTo>
                  <a:lnTo>
                    <a:pt x="94" y="36"/>
                  </a:lnTo>
                  <a:lnTo>
                    <a:pt x="91" y="34"/>
                  </a:lnTo>
                  <a:lnTo>
                    <a:pt x="88" y="31"/>
                  </a:lnTo>
                  <a:lnTo>
                    <a:pt x="84" y="29"/>
                  </a:lnTo>
                  <a:lnTo>
                    <a:pt x="78" y="28"/>
                  </a:lnTo>
                  <a:lnTo>
                    <a:pt x="74" y="27"/>
                  </a:lnTo>
                  <a:lnTo>
                    <a:pt x="69" y="27"/>
                  </a:lnTo>
                  <a:lnTo>
                    <a:pt x="60" y="27"/>
                  </a:lnTo>
                  <a:lnTo>
                    <a:pt x="53" y="29"/>
                  </a:lnTo>
                  <a:lnTo>
                    <a:pt x="46" y="32"/>
                  </a:lnTo>
                  <a:lnTo>
                    <a:pt x="39" y="36"/>
                  </a:lnTo>
                  <a:lnTo>
                    <a:pt x="34" y="43"/>
                  </a:lnTo>
                  <a:lnTo>
                    <a:pt x="29" y="53"/>
                  </a:lnTo>
                  <a:lnTo>
                    <a:pt x="28" y="64"/>
                  </a:lnTo>
                  <a:lnTo>
                    <a:pt x="27" y="78"/>
                  </a:lnTo>
                  <a:lnTo>
                    <a:pt x="27" y="163"/>
                  </a:lnTo>
                  <a:lnTo>
                    <a:pt x="0" y="1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5" name="Freeform 107"/>
            <p:cNvSpPr>
              <a:spLocks noEditPoints="1"/>
            </p:cNvSpPr>
            <p:nvPr/>
          </p:nvSpPr>
          <p:spPr bwMode="auto">
            <a:xfrm>
              <a:off x="2603" y="473"/>
              <a:ext cx="592" cy="179"/>
            </a:xfrm>
            <a:custGeom>
              <a:avLst/>
              <a:gdLst>
                <a:gd name="T0" fmla="*/ 115 w 1776"/>
                <a:gd name="T1" fmla="*/ 199 h 537"/>
                <a:gd name="T2" fmla="*/ 122 w 1776"/>
                <a:gd name="T3" fmla="*/ 134 h 537"/>
                <a:gd name="T4" fmla="*/ 11 w 1776"/>
                <a:gd name="T5" fmla="*/ 83 h 537"/>
                <a:gd name="T6" fmla="*/ 98 w 1776"/>
                <a:gd name="T7" fmla="*/ 0 h 537"/>
                <a:gd name="T8" fmla="*/ 136 w 1776"/>
                <a:gd name="T9" fmla="*/ 49 h 537"/>
                <a:gd name="T10" fmla="*/ 41 w 1776"/>
                <a:gd name="T11" fmla="*/ 76 h 537"/>
                <a:gd name="T12" fmla="*/ 137 w 1776"/>
                <a:gd name="T13" fmla="*/ 109 h 537"/>
                <a:gd name="T14" fmla="*/ 132 w 1776"/>
                <a:gd name="T15" fmla="*/ 221 h 537"/>
                <a:gd name="T16" fmla="*/ 27 w 1776"/>
                <a:gd name="T17" fmla="*/ 207 h 537"/>
                <a:gd name="T18" fmla="*/ 227 w 1776"/>
                <a:gd name="T19" fmla="*/ 221 h 537"/>
                <a:gd name="T20" fmla="*/ 244 w 1776"/>
                <a:gd name="T21" fmla="*/ 90 h 537"/>
                <a:gd name="T22" fmla="*/ 270 w 1776"/>
                <a:gd name="T23" fmla="*/ 202 h 537"/>
                <a:gd name="T24" fmla="*/ 342 w 1776"/>
                <a:gd name="T25" fmla="*/ 224 h 537"/>
                <a:gd name="T26" fmla="*/ 335 w 1776"/>
                <a:gd name="T27" fmla="*/ 67 h 537"/>
                <a:gd name="T28" fmla="*/ 440 w 1776"/>
                <a:gd name="T29" fmla="*/ 146 h 537"/>
                <a:gd name="T30" fmla="*/ 401 w 1776"/>
                <a:gd name="T31" fmla="*/ 192 h 537"/>
                <a:gd name="T32" fmla="*/ 331 w 1776"/>
                <a:gd name="T33" fmla="*/ 98 h 537"/>
                <a:gd name="T34" fmla="*/ 478 w 1776"/>
                <a:gd name="T35" fmla="*/ 216 h 537"/>
                <a:gd name="T36" fmla="*/ 507 w 1776"/>
                <a:gd name="T37" fmla="*/ 136 h 537"/>
                <a:gd name="T38" fmla="*/ 574 w 1776"/>
                <a:gd name="T39" fmla="*/ 105 h 537"/>
                <a:gd name="T40" fmla="*/ 473 w 1776"/>
                <a:gd name="T41" fmla="*/ 94 h 537"/>
                <a:gd name="T42" fmla="*/ 591 w 1776"/>
                <a:gd name="T43" fmla="*/ 74 h 537"/>
                <a:gd name="T44" fmla="*/ 611 w 1776"/>
                <a:gd name="T45" fmla="*/ 220 h 537"/>
                <a:gd name="T46" fmla="*/ 515 w 1776"/>
                <a:gd name="T47" fmla="*/ 161 h 537"/>
                <a:gd name="T48" fmla="*/ 515 w 1776"/>
                <a:gd name="T49" fmla="*/ 202 h 537"/>
                <a:gd name="T50" fmla="*/ 672 w 1776"/>
                <a:gd name="T51" fmla="*/ 3 h 537"/>
                <a:gd name="T52" fmla="*/ 814 w 1776"/>
                <a:gd name="T53" fmla="*/ 81 h 537"/>
                <a:gd name="T54" fmla="*/ 908 w 1776"/>
                <a:gd name="T55" fmla="*/ 90 h 537"/>
                <a:gd name="T56" fmla="*/ 871 w 1776"/>
                <a:gd name="T57" fmla="*/ 93 h 537"/>
                <a:gd name="T58" fmla="*/ 978 w 1776"/>
                <a:gd name="T59" fmla="*/ 245 h 537"/>
                <a:gd name="T60" fmla="*/ 1057 w 1776"/>
                <a:gd name="T61" fmla="*/ 225 h 537"/>
                <a:gd name="T62" fmla="*/ 968 w 1776"/>
                <a:gd name="T63" fmla="*/ 207 h 537"/>
                <a:gd name="T64" fmla="*/ 1013 w 1776"/>
                <a:gd name="T65" fmla="*/ 62 h 537"/>
                <a:gd name="T66" fmla="*/ 1067 w 1776"/>
                <a:gd name="T67" fmla="*/ 267 h 537"/>
                <a:gd name="T68" fmla="*/ 950 w 1776"/>
                <a:gd name="T69" fmla="*/ 246 h 537"/>
                <a:gd name="T70" fmla="*/ 1057 w 1776"/>
                <a:gd name="T71" fmla="*/ 157 h 537"/>
                <a:gd name="T72" fmla="*/ 971 w 1776"/>
                <a:gd name="T73" fmla="*/ 143 h 537"/>
                <a:gd name="T74" fmla="*/ 1578 w 1776"/>
                <a:gd name="T75" fmla="*/ 207 h 537"/>
                <a:gd name="T76" fmla="*/ 1463 w 1776"/>
                <a:gd name="T77" fmla="*/ 178 h 537"/>
                <a:gd name="T78" fmla="*/ 1542 w 1776"/>
                <a:gd name="T79" fmla="*/ 132 h 537"/>
                <a:gd name="T80" fmla="*/ 1546 w 1776"/>
                <a:gd name="T81" fmla="*/ 88 h 537"/>
                <a:gd name="T82" fmla="*/ 1497 w 1776"/>
                <a:gd name="T83" fmla="*/ 70 h 537"/>
                <a:gd name="T84" fmla="*/ 1603 w 1776"/>
                <a:gd name="T85" fmla="*/ 97 h 537"/>
                <a:gd name="T86" fmla="*/ 1578 w 1776"/>
                <a:gd name="T87" fmla="*/ 213 h 537"/>
                <a:gd name="T88" fmla="*/ 1497 w 1776"/>
                <a:gd name="T89" fmla="*/ 169 h 537"/>
                <a:gd name="T90" fmla="*/ 1552 w 1776"/>
                <a:gd name="T91" fmla="*/ 196 h 537"/>
                <a:gd name="T92" fmla="*/ 1687 w 1776"/>
                <a:gd name="T93" fmla="*/ 260 h 537"/>
                <a:gd name="T94" fmla="*/ 1734 w 1776"/>
                <a:gd name="T95" fmla="*/ 218 h 537"/>
                <a:gd name="T96" fmla="*/ 1634 w 1776"/>
                <a:gd name="T97" fmla="*/ 144 h 537"/>
                <a:gd name="T98" fmla="*/ 1734 w 1776"/>
                <a:gd name="T99" fmla="*/ 70 h 537"/>
                <a:gd name="T100" fmla="*/ 1714 w 1776"/>
                <a:gd name="T101" fmla="*/ 287 h 537"/>
                <a:gd name="T102" fmla="*/ 1668 w 1776"/>
                <a:gd name="T103" fmla="*/ 178 h 537"/>
                <a:gd name="T104" fmla="*/ 1735 w 1776"/>
                <a:gd name="T105" fmla="*/ 102 h 537"/>
                <a:gd name="T106" fmla="*/ 150 w 1776"/>
                <a:gd name="T107" fmla="*/ 534 h 537"/>
                <a:gd name="T108" fmla="*/ 74 w 1776"/>
                <a:gd name="T109" fmla="*/ 467 h 537"/>
                <a:gd name="T110" fmla="*/ 168 w 1776"/>
                <a:gd name="T111" fmla="*/ 438 h 537"/>
                <a:gd name="T112" fmla="*/ 116 w 1776"/>
                <a:gd name="T113" fmla="*/ 401 h 537"/>
                <a:gd name="T114" fmla="*/ 135 w 1776"/>
                <a:gd name="T115" fmla="*/ 372 h 537"/>
                <a:gd name="T116" fmla="*/ 207 w 1776"/>
                <a:gd name="T117" fmla="*/ 431 h 537"/>
                <a:gd name="T118" fmla="*/ 170 w 1776"/>
                <a:gd name="T119" fmla="*/ 463 h 537"/>
                <a:gd name="T120" fmla="*/ 93 w 1776"/>
                <a:gd name="T121" fmla="*/ 489 h 537"/>
                <a:gd name="T122" fmla="*/ 174 w 1776"/>
                <a:gd name="T123" fmla="*/ 48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6" h="537">
                  <a:moveTo>
                    <a:pt x="0" y="148"/>
                  </a:moveTo>
                  <a:lnTo>
                    <a:pt x="30" y="148"/>
                  </a:lnTo>
                  <a:lnTo>
                    <a:pt x="31" y="157"/>
                  </a:lnTo>
                  <a:lnTo>
                    <a:pt x="32" y="164"/>
                  </a:lnTo>
                  <a:lnTo>
                    <a:pt x="35" y="171"/>
                  </a:lnTo>
                  <a:lnTo>
                    <a:pt x="38" y="176"/>
                  </a:lnTo>
                  <a:lnTo>
                    <a:pt x="42" y="182"/>
                  </a:lnTo>
                  <a:lnTo>
                    <a:pt x="46" y="188"/>
                  </a:lnTo>
                  <a:lnTo>
                    <a:pt x="52" y="192"/>
                  </a:lnTo>
                  <a:lnTo>
                    <a:pt x="59" y="195"/>
                  </a:lnTo>
                  <a:lnTo>
                    <a:pt x="66" y="197"/>
                  </a:lnTo>
                  <a:lnTo>
                    <a:pt x="74" y="200"/>
                  </a:lnTo>
                  <a:lnTo>
                    <a:pt x="83" y="202"/>
                  </a:lnTo>
                  <a:lnTo>
                    <a:pt x="93" y="202"/>
                  </a:lnTo>
                  <a:lnTo>
                    <a:pt x="101" y="202"/>
                  </a:lnTo>
                  <a:lnTo>
                    <a:pt x="108" y="200"/>
                  </a:lnTo>
                  <a:lnTo>
                    <a:pt x="115" y="199"/>
                  </a:lnTo>
                  <a:lnTo>
                    <a:pt x="121" y="196"/>
                  </a:lnTo>
                  <a:lnTo>
                    <a:pt x="126" y="193"/>
                  </a:lnTo>
                  <a:lnTo>
                    <a:pt x="132" y="190"/>
                  </a:lnTo>
                  <a:lnTo>
                    <a:pt x="136" y="186"/>
                  </a:lnTo>
                  <a:lnTo>
                    <a:pt x="140" y="182"/>
                  </a:lnTo>
                  <a:lnTo>
                    <a:pt x="142" y="178"/>
                  </a:lnTo>
                  <a:lnTo>
                    <a:pt x="144" y="172"/>
                  </a:lnTo>
                  <a:lnTo>
                    <a:pt x="146" y="168"/>
                  </a:lnTo>
                  <a:lnTo>
                    <a:pt x="146" y="164"/>
                  </a:lnTo>
                  <a:lnTo>
                    <a:pt x="146" y="158"/>
                  </a:lnTo>
                  <a:lnTo>
                    <a:pt x="144" y="154"/>
                  </a:lnTo>
                  <a:lnTo>
                    <a:pt x="143" y="150"/>
                  </a:lnTo>
                  <a:lnTo>
                    <a:pt x="140" y="147"/>
                  </a:lnTo>
                  <a:lnTo>
                    <a:pt x="137" y="143"/>
                  </a:lnTo>
                  <a:lnTo>
                    <a:pt x="133" y="140"/>
                  </a:lnTo>
                  <a:lnTo>
                    <a:pt x="128" y="137"/>
                  </a:lnTo>
                  <a:lnTo>
                    <a:pt x="122" y="134"/>
                  </a:lnTo>
                  <a:lnTo>
                    <a:pt x="115" y="132"/>
                  </a:lnTo>
                  <a:lnTo>
                    <a:pt x="107" y="129"/>
                  </a:lnTo>
                  <a:lnTo>
                    <a:pt x="97" y="126"/>
                  </a:lnTo>
                  <a:lnTo>
                    <a:pt x="83" y="123"/>
                  </a:lnTo>
                  <a:lnTo>
                    <a:pt x="76" y="122"/>
                  </a:lnTo>
                  <a:lnTo>
                    <a:pt x="69" y="120"/>
                  </a:lnTo>
                  <a:lnTo>
                    <a:pt x="62" y="118"/>
                  </a:lnTo>
                  <a:lnTo>
                    <a:pt x="56" y="116"/>
                  </a:lnTo>
                  <a:lnTo>
                    <a:pt x="51" y="115"/>
                  </a:lnTo>
                  <a:lnTo>
                    <a:pt x="46" y="112"/>
                  </a:lnTo>
                  <a:lnTo>
                    <a:pt x="42" y="111"/>
                  </a:lnTo>
                  <a:lnTo>
                    <a:pt x="39" y="109"/>
                  </a:lnTo>
                  <a:lnTo>
                    <a:pt x="31" y="105"/>
                  </a:lnTo>
                  <a:lnTo>
                    <a:pt x="25" y="100"/>
                  </a:lnTo>
                  <a:lnTo>
                    <a:pt x="20" y="94"/>
                  </a:lnTo>
                  <a:lnTo>
                    <a:pt x="16" y="88"/>
                  </a:lnTo>
                  <a:lnTo>
                    <a:pt x="11" y="83"/>
                  </a:lnTo>
                  <a:lnTo>
                    <a:pt x="10" y="76"/>
                  </a:lnTo>
                  <a:lnTo>
                    <a:pt x="7" y="69"/>
                  </a:lnTo>
                  <a:lnTo>
                    <a:pt x="7" y="62"/>
                  </a:lnTo>
                  <a:lnTo>
                    <a:pt x="7" y="53"/>
                  </a:lnTo>
                  <a:lnTo>
                    <a:pt x="10" y="45"/>
                  </a:lnTo>
                  <a:lnTo>
                    <a:pt x="13" y="37"/>
                  </a:lnTo>
                  <a:lnTo>
                    <a:pt x="17" y="30"/>
                  </a:lnTo>
                  <a:lnTo>
                    <a:pt x="23" y="24"/>
                  </a:lnTo>
                  <a:lnTo>
                    <a:pt x="28" y="17"/>
                  </a:lnTo>
                  <a:lnTo>
                    <a:pt x="37" y="13"/>
                  </a:lnTo>
                  <a:lnTo>
                    <a:pt x="45" y="9"/>
                  </a:lnTo>
                  <a:lnTo>
                    <a:pt x="55" y="5"/>
                  </a:lnTo>
                  <a:lnTo>
                    <a:pt x="65" y="2"/>
                  </a:lnTo>
                  <a:lnTo>
                    <a:pt x="76" y="0"/>
                  </a:lnTo>
                  <a:lnTo>
                    <a:pt x="86" y="0"/>
                  </a:lnTo>
                  <a:lnTo>
                    <a:pt x="91" y="0"/>
                  </a:lnTo>
                  <a:lnTo>
                    <a:pt x="98" y="0"/>
                  </a:lnTo>
                  <a:lnTo>
                    <a:pt x="104" y="2"/>
                  </a:lnTo>
                  <a:lnTo>
                    <a:pt x="109" y="2"/>
                  </a:lnTo>
                  <a:lnTo>
                    <a:pt x="115" y="3"/>
                  </a:lnTo>
                  <a:lnTo>
                    <a:pt x="121" y="5"/>
                  </a:lnTo>
                  <a:lnTo>
                    <a:pt x="126" y="7"/>
                  </a:lnTo>
                  <a:lnTo>
                    <a:pt x="130" y="9"/>
                  </a:lnTo>
                  <a:lnTo>
                    <a:pt x="139" y="13"/>
                  </a:lnTo>
                  <a:lnTo>
                    <a:pt x="147" y="19"/>
                  </a:lnTo>
                  <a:lnTo>
                    <a:pt x="153" y="24"/>
                  </a:lnTo>
                  <a:lnTo>
                    <a:pt x="158" y="31"/>
                  </a:lnTo>
                  <a:lnTo>
                    <a:pt x="163" y="39"/>
                  </a:lnTo>
                  <a:lnTo>
                    <a:pt x="167" y="48"/>
                  </a:lnTo>
                  <a:lnTo>
                    <a:pt x="168" y="56"/>
                  </a:lnTo>
                  <a:lnTo>
                    <a:pt x="170" y="66"/>
                  </a:lnTo>
                  <a:lnTo>
                    <a:pt x="142" y="66"/>
                  </a:lnTo>
                  <a:lnTo>
                    <a:pt x="139" y="58"/>
                  </a:lnTo>
                  <a:lnTo>
                    <a:pt x="136" y="49"/>
                  </a:lnTo>
                  <a:lnTo>
                    <a:pt x="132" y="42"/>
                  </a:lnTo>
                  <a:lnTo>
                    <a:pt x="126" y="37"/>
                  </a:lnTo>
                  <a:lnTo>
                    <a:pt x="118" y="32"/>
                  </a:lnTo>
                  <a:lnTo>
                    <a:pt x="109" y="30"/>
                  </a:lnTo>
                  <a:lnTo>
                    <a:pt x="98" y="28"/>
                  </a:lnTo>
                  <a:lnTo>
                    <a:pt x="87" y="27"/>
                  </a:lnTo>
                  <a:lnTo>
                    <a:pt x="74" y="28"/>
                  </a:lnTo>
                  <a:lnTo>
                    <a:pt x="65" y="30"/>
                  </a:lnTo>
                  <a:lnTo>
                    <a:pt x="56" y="32"/>
                  </a:lnTo>
                  <a:lnTo>
                    <a:pt x="49" y="37"/>
                  </a:lnTo>
                  <a:lnTo>
                    <a:pt x="44" y="42"/>
                  </a:lnTo>
                  <a:lnTo>
                    <a:pt x="39" y="48"/>
                  </a:lnTo>
                  <a:lnTo>
                    <a:pt x="38" y="53"/>
                  </a:lnTo>
                  <a:lnTo>
                    <a:pt x="37" y="60"/>
                  </a:lnTo>
                  <a:lnTo>
                    <a:pt x="37" y="66"/>
                  </a:lnTo>
                  <a:lnTo>
                    <a:pt x="39" y="70"/>
                  </a:lnTo>
                  <a:lnTo>
                    <a:pt x="41" y="76"/>
                  </a:lnTo>
                  <a:lnTo>
                    <a:pt x="45" y="80"/>
                  </a:lnTo>
                  <a:lnTo>
                    <a:pt x="48" y="81"/>
                  </a:lnTo>
                  <a:lnTo>
                    <a:pt x="51" y="83"/>
                  </a:lnTo>
                  <a:lnTo>
                    <a:pt x="55" y="86"/>
                  </a:lnTo>
                  <a:lnTo>
                    <a:pt x="60" y="87"/>
                  </a:lnTo>
                  <a:lnTo>
                    <a:pt x="66" y="90"/>
                  </a:lnTo>
                  <a:lnTo>
                    <a:pt x="73" y="91"/>
                  </a:lnTo>
                  <a:lnTo>
                    <a:pt x="80" y="94"/>
                  </a:lnTo>
                  <a:lnTo>
                    <a:pt x="88" y="95"/>
                  </a:lnTo>
                  <a:lnTo>
                    <a:pt x="97" y="97"/>
                  </a:lnTo>
                  <a:lnTo>
                    <a:pt x="105" y="100"/>
                  </a:lnTo>
                  <a:lnTo>
                    <a:pt x="112" y="101"/>
                  </a:lnTo>
                  <a:lnTo>
                    <a:pt x="119" y="102"/>
                  </a:lnTo>
                  <a:lnTo>
                    <a:pt x="125" y="105"/>
                  </a:lnTo>
                  <a:lnTo>
                    <a:pt x="129" y="107"/>
                  </a:lnTo>
                  <a:lnTo>
                    <a:pt x="133" y="108"/>
                  </a:lnTo>
                  <a:lnTo>
                    <a:pt x="137" y="109"/>
                  </a:lnTo>
                  <a:lnTo>
                    <a:pt x="146" y="114"/>
                  </a:lnTo>
                  <a:lnTo>
                    <a:pt x="154" y="119"/>
                  </a:lnTo>
                  <a:lnTo>
                    <a:pt x="160" y="125"/>
                  </a:lnTo>
                  <a:lnTo>
                    <a:pt x="165" y="132"/>
                  </a:lnTo>
                  <a:lnTo>
                    <a:pt x="170" y="139"/>
                  </a:lnTo>
                  <a:lnTo>
                    <a:pt x="172" y="146"/>
                  </a:lnTo>
                  <a:lnTo>
                    <a:pt x="175" y="154"/>
                  </a:lnTo>
                  <a:lnTo>
                    <a:pt x="175" y="162"/>
                  </a:lnTo>
                  <a:lnTo>
                    <a:pt x="174" y="171"/>
                  </a:lnTo>
                  <a:lnTo>
                    <a:pt x="172" y="179"/>
                  </a:lnTo>
                  <a:lnTo>
                    <a:pt x="170" y="188"/>
                  </a:lnTo>
                  <a:lnTo>
                    <a:pt x="165" y="196"/>
                  </a:lnTo>
                  <a:lnTo>
                    <a:pt x="160" y="203"/>
                  </a:lnTo>
                  <a:lnTo>
                    <a:pt x="153" y="210"/>
                  </a:lnTo>
                  <a:lnTo>
                    <a:pt x="144" y="216"/>
                  </a:lnTo>
                  <a:lnTo>
                    <a:pt x="136" y="220"/>
                  </a:lnTo>
                  <a:lnTo>
                    <a:pt x="132" y="221"/>
                  </a:lnTo>
                  <a:lnTo>
                    <a:pt x="126" y="222"/>
                  </a:lnTo>
                  <a:lnTo>
                    <a:pt x="121" y="224"/>
                  </a:lnTo>
                  <a:lnTo>
                    <a:pt x="116" y="225"/>
                  </a:lnTo>
                  <a:lnTo>
                    <a:pt x="111" y="225"/>
                  </a:lnTo>
                  <a:lnTo>
                    <a:pt x="105" y="227"/>
                  </a:lnTo>
                  <a:lnTo>
                    <a:pt x="100" y="227"/>
                  </a:lnTo>
                  <a:lnTo>
                    <a:pt x="94" y="227"/>
                  </a:lnTo>
                  <a:lnTo>
                    <a:pt x="87" y="227"/>
                  </a:lnTo>
                  <a:lnTo>
                    <a:pt x="80" y="227"/>
                  </a:lnTo>
                  <a:lnTo>
                    <a:pt x="73" y="225"/>
                  </a:lnTo>
                  <a:lnTo>
                    <a:pt x="67" y="225"/>
                  </a:lnTo>
                  <a:lnTo>
                    <a:pt x="60" y="224"/>
                  </a:lnTo>
                  <a:lnTo>
                    <a:pt x="55" y="222"/>
                  </a:lnTo>
                  <a:lnTo>
                    <a:pt x="49" y="221"/>
                  </a:lnTo>
                  <a:lnTo>
                    <a:pt x="44" y="220"/>
                  </a:lnTo>
                  <a:lnTo>
                    <a:pt x="34" y="214"/>
                  </a:lnTo>
                  <a:lnTo>
                    <a:pt x="27" y="207"/>
                  </a:lnTo>
                  <a:lnTo>
                    <a:pt x="18" y="199"/>
                  </a:lnTo>
                  <a:lnTo>
                    <a:pt x="13" y="190"/>
                  </a:lnTo>
                  <a:lnTo>
                    <a:pt x="7" y="181"/>
                  </a:lnTo>
                  <a:lnTo>
                    <a:pt x="3" y="171"/>
                  </a:lnTo>
                  <a:lnTo>
                    <a:pt x="2" y="160"/>
                  </a:lnTo>
                  <a:lnTo>
                    <a:pt x="0" y="148"/>
                  </a:lnTo>
                  <a:close/>
                  <a:moveTo>
                    <a:pt x="270" y="202"/>
                  </a:moveTo>
                  <a:lnTo>
                    <a:pt x="275" y="225"/>
                  </a:lnTo>
                  <a:lnTo>
                    <a:pt x="269" y="227"/>
                  </a:lnTo>
                  <a:lnTo>
                    <a:pt x="265" y="227"/>
                  </a:lnTo>
                  <a:lnTo>
                    <a:pt x="259" y="227"/>
                  </a:lnTo>
                  <a:lnTo>
                    <a:pt x="255" y="227"/>
                  </a:lnTo>
                  <a:lnTo>
                    <a:pt x="248" y="227"/>
                  </a:lnTo>
                  <a:lnTo>
                    <a:pt x="241" y="225"/>
                  </a:lnTo>
                  <a:lnTo>
                    <a:pt x="235" y="225"/>
                  </a:lnTo>
                  <a:lnTo>
                    <a:pt x="231" y="224"/>
                  </a:lnTo>
                  <a:lnTo>
                    <a:pt x="227" y="221"/>
                  </a:lnTo>
                  <a:lnTo>
                    <a:pt x="224" y="218"/>
                  </a:lnTo>
                  <a:lnTo>
                    <a:pt x="223" y="216"/>
                  </a:lnTo>
                  <a:lnTo>
                    <a:pt x="220" y="211"/>
                  </a:lnTo>
                  <a:lnTo>
                    <a:pt x="219" y="207"/>
                  </a:lnTo>
                  <a:lnTo>
                    <a:pt x="219" y="200"/>
                  </a:lnTo>
                  <a:lnTo>
                    <a:pt x="217" y="192"/>
                  </a:lnTo>
                  <a:lnTo>
                    <a:pt x="217" y="181"/>
                  </a:lnTo>
                  <a:lnTo>
                    <a:pt x="217" y="90"/>
                  </a:lnTo>
                  <a:lnTo>
                    <a:pt x="198" y="90"/>
                  </a:lnTo>
                  <a:lnTo>
                    <a:pt x="198" y="63"/>
                  </a:lnTo>
                  <a:lnTo>
                    <a:pt x="217" y="63"/>
                  </a:lnTo>
                  <a:lnTo>
                    <a:pt x="217" y="24"/>
                  </a:lnTo>
                  <a:lnTo>
                    <a:pt x="244" y="7"/>
                  </a:lnTo>
                  <a:lnTo>
                    <a:pt x="244" y="63"/>
                  </a:lnTo>
                  <a:lnTo>
                    <a:pt x="270" y="63"/>
                  </a:lnTo>
                  <a:lnTo>
                    <a:pt x="270" y="90"/>
                  </a:lnTo>
                  <a:lnTo>
                    <a:pt x="244" y="90"/>
                  </a:lnTo>
                  <a:lnTo>
                    <a:pt x="244" y="181"/>
                  </a:lnTo>
                  <a:lnTo>
                    <a:pt x="244" y="186"/>
                  </a:lnTo>
                  <a:lnTo>
                    <a:pt x="244" y="189"/>
                  </a:lnTo>
                  <a:lnTo>
                    <a:pt x="244" y="193"/>
                  </a:lnTo>
                  <a:lnTo>
                    <a:pt x="245" y="195"/>
                  </a:lnTo>
                  <a:lnTo>
                    <a:pt x="247" y="196"/>
                  </a:lnTo>
                  <a:lnTo>
                    <a:pt x="248" y="197"/>
                  </a:lnTo>
                  <a:lnTo>
                    <a:pt x="248" y="199"/>
                  </a:lnTo>
                  <a:lnTo>
                    <a:pt x="249" y="200"/>
                  </a:lnTo>
                  <a:lnTo>
                    <a:pt x="252" y="202"/>
                  </a:lnTo>
                  <a:lnTo>
                    <a:pt x="254" y="202"/>
                  </a:lnTo>
                  <a:lnTo>
                    <a:pt x="256" y="202"/>
                  </a:lnTo>
                  <a:lnTo>
                    <a:pt x="259" y="202"/>
                  </a:lnTo>
                  <a:lnTo>
                    <a:pt x="262" y="202"/>
                  </a:lnTo>
                  <a:lnTo>
                    <a:pt x="265" y="202"/>
                  </a:lnTo>
                  <a:lnTo>
                    <a:pt x="268" y="202"/>
                  </a:lnTo>
                  <a:lnTo>
                    <a:pt x="270" y="202"/>
                  </a:lnTo>
                  <a:close/>
                  <a:moveTo>
                    <a:pt x="413" y="175"/>
                  </a:moveTo>
                  <a:lnTo>
                    <a:pt x="438" y="181"/>
                  </a:lnTo>
                  <a:lnTo>
                    <a:pt x="434" y="190"/>
                  </a:lnTo>
                  <a:lnTo>
                    <a:pt x="429" y="200"/>
                  </a:lnTo>
                  <a:lnTo>
                    <a:pt x="422" y="209"/>
                  </a:lnTo>
                  <a:lnTo>
                    <a:pt x="413" y="216"/>
                  </a:lnTo>
                  <a:lnTo>
                    <a:pt x="409" y="218"/>
                  </a:lnTo>
                  <a:lnTo>
                    <a:pt x="403" y="221"/>
                  </a:lnTo>
                  <a:lnTo>
                    <a:pt x="398" y="222"/>
                  </a:lnTo>
                  <a:lnTo>
                    <a:pt x="392" y="224"/>
                  </a:lnTo>
                  <a:lnTo>
                    <a:pt x="387" y="225"/>
                  </a:lnTo>
                  <a:lnTo>
                    <a:pt x="381" y="227"/>
                  </a:lnTo>
                  <a:lnTo>
                    <a:pt x="374" y="227"/>
                  </a:lnTo>
                  <a:lnTo>
                    <a:pt x="367" y="227"/>
                  </a:lnTo>
                  <a:lnTo>
                    <a:pt x="359" y="227"/>
                  </a:lnTo>
                  <a:lnTo>
                    <a:pt x="350" y="225"/>
                  </a:lnTo>
                  <a:lnTo>
                    <a:pt x="342" y="224"/>
                  </a:lnTo>
                  <a:lnTo>
                    <a:pt x="335" y="222"/>
                  </a:lnTo>
                  <a:lnTo>
                    <a:pt x="328" y="220"/>
                  </a:lnTo>
                  <a:lnTo>
                    <a:pt x="321" y="216"/>
                  </a:lnTo>
                  <a:lnTo>
                    <a:pt x="315" y="211"/>
                  </a:lnTo>
                  <a:lnTo>
                    <a:pt x="310" y="207"/>
                  </a:lnTo>
                  <a:lnTo>
                    <a:pt x="300" y="196"/>
                  </a:lnTo>
                  <a:lnTo>
                    <a:pt x="294" y="181"/>
                  </a:lnTo>
                  <a:lnTo>
                    <a:pt x="290" y="164"/>
                  </a:lnTo>
                  <a:lnTo>
                    <a:pt x="289" y="146"/>
                  </a:lnTo>
                  <a:lnTo>
                    <a:pt x="290" y="127"/>
                  </a:lnTo>
                  <a:lnTo>
                    <a:pt x="294" y="111"/>
                  </a:lnTo>
                  <a:lnTo>
                    <a:pt x="301" y="95"/>
                  </a:lnTo>
                  <a:lnTo>
                    <a:pt x="311" y="84"/>
                  </a:lnTo>
                  <a:lnTo>
                    <a:pt x="317" y="79"/>
                  </a:lnTo>
                  <a:lnTo>
                    <a:pt x="322" y="74"/>
                  </a:lnTo>
                  <a:lnTo>
                    <a:pt x="329" y="70"/>
                  </a:lnTo>
                  <a:lnTo>
                    <a:pt x="335" y="67"/>
                  </a:lnTo>
                  <a:lnTo>
                    <a:pt x="342" y="65"/>
                  </a:lnTo>
                  <a:lnTo>
                    <a:pt x="350" y="63"/>
                  </a:lnTo>
                  <a:lnTo>
                    <a:pt x="357" y="62"/>
                  </a:lnTo>
                  <a:lnTo>
                    <a:pt x="366" y="62"/>
                  </a:lnTo>
                  <a:lnTo>
                    <a:pt x="374" y="62"/>
                  </a:lnTo>
                  <a:lnTo>
                    <a:pt x="381" y="63"/>
                  </a:lnTo>
                  <a:lnTo>
                    <a:pt x="388" y="65"/>
                  </a:lnTo>
                  <a:lnTo>
                    <a:pt x="395" y="67"/>
                  </a:lnTo>
                  <a:lnTo>
                    <a:pt x="402" y="70"/>
                  </a:lnTo>
                  <a:lnTo>
                    <a:pt x="408" y="73"/>
                  </a:lnTo>
                  <a:lnTo>
                    <a:pt x="413" y="77"/>
                  </a:lnTo>
                  <a:lnTo>
                    <a:pt x="419" y="83"/>
                  </a:lnTo>
                  <a:lnTo>
                    <a:pt x="429" y="94"/>
                  </a:lnTo>
                  <a:lnTo>
                    <a:pt x="434" y="109"/>
                  </a:lnTo>
                  <a:lnTo>
                    <a:pt x="438" y="126"/>
                  </a:lnTo>
                  <a:lnTo>
                    <a:pt x="440" y="144"/>
                  </a:lnTo>
                  <a:lnTo>
                    <a:pt x="440" y="146"/>
                  </a:lnTo>
                  <a:lnTo>
                    <a:pt x="440" y="147"/>
                  </a:lnTo>
                  <a:lnTo>
                    <a:pt x="440" y="150"/>
                  </a:lnTo>
                  <a:lnTo>
                    <a:pt x="440" y="151"/>
                  </a:lnTo>
                  <a:lnTo>
                    <a:pt x="317" y="151"/>
                  </a:lnTo>
                  <a:lnTo>
                    <a:pt x="318" y="162"/>
                  </a:lnTo>
                  <a:lnTo>
                    <a:pt x="321" y="172"/>
                  </a:lnTo>
                  <a:lnTo>
                    <a:pt x="325" y="182"/>
                  </a:lnTo>
                  <a:lnTo>
                    <a:pt x="332" y="189"/>
                  </a:lnTo>
                  <a:lnTo>
                    <a:pt x="339" y="195"/>
                  </a:lnTo>
                  <a:lnTo>
                    <a:pt x="347" y="199"/>
                  </a:lnTo>
                  <a:lnTo>
                    <a:pt x="357" y="200"/>
                  </a:lnTo>
                  <a:lnTo>
                    <a:pt x="367" y="202"/>
                  </a:lnTo>
                  <a:lnTo>
                    <a:pt x="375" y="202"/>
                  </a:lnTo>
                  <a:lnTo>
                    <a:pt x="382" y="200"/>
                  </a:lnTo>
                  <a:lnTo>
                    <a:pt x="388" y="199"/>
                  </a:lnTo>
                  <a:lnTo>
                    <a:pt x="395" y="196"/>
                  </a:lnTo>
                  <a:lnTo>
                    <a:pt x="401" y="192"/>
                  </a:lnTo>
                  <a:lnTo>
                    <a:pt x="405" y="188"/>
                  </a:lnTo>
                  <a:lnTo>
                    <a:pt x="409" y="182"/>
                  </a:lnTo>
                  <a:lnTo>
                    <a:pt x="413" y="175"/>
                  </a:lnTo>
                  <a:close/>
                  <a:moveTo>
                    <a:pt x="317" y="125"/>
                  </a:moveTo>
                  <a:lnTo>
                    <a:pt x="413" y="125"/>
                  </a:lnTo>
                  <a:lnTo>
                    <a:pt x="412" y="116"/>
                  </a:lnTo>
                  <a:lnTo>
                    <a:pt x="409" y="111"/>
                  </a:lnTo>
                  <a:lnTo>
                    <a:pt x="406" y="105"/>
                  </a:lnTo>
                  <a:lnTo>
                    <a:pt x="402" y="101"/>
                  </a:lnTo>
                  <a:lnTo>
                    <a:pt x="394" y="95"/>
                  </a:lnTo>
                  <a:lnTo>
                    <a:pt x="385" y="91"/>
                  </a:lnTo>
                  <a:lnTo>
                    <a:pt x="375" y="90"/>
                  </a:lnTo>
                  <a:lnTo>
                    <a:pt x="366" y="88"/>
                  </a:lnTo>
                  <a:lnTo>
                    <a:pt x="356" y="88"/>
                  </a:lnTo>
                  <a:lnTo>
                    <a:pt x="346" y="91"/>
                  </a:lnTo>
                  <a:lnTo>
                    <a:pt x="338" y="94"/>
                  </a:lnTo>
                  <a:lnTo>
                    <a:pt x="331" y="98"/>
                  </a:lnTo>
                  <a:lnTo>
                    <a:pt x="325" y="104"/>
                  </a:lnTo>
                  <a:lnTo>
                    <a:pt x="321" y="109"/>
                  </a:lnTo>
                  <a:lnTo>
                    <a:pt x="318" y="116"/>
                  </a:lnTo>
                  <a:lnTo>
                    <a:pt x="317" y="125"/>
                  </a:lnTo>
                  <a:close/>
                  <a:moveTo>
                    <a:pt x="578" y="207"/>
                  </a:moveTo>
                  <a:lnTo>
                    <a:pt x="570" y="213"/>
                  </a:lnTo>
                  <a:lnTo>
                    <a:pt x="563" y="217"/>
                  </a:lnTo>
                  <a:lnTo>
                    <a:pt x="555" y="221"/>
                  </a:lnTo>
                  <a:lnTo>
                    <a:pt x="548" y="224"/>
                  </a:lnTo>
                  <a:lnTo>
                    <a:pt x="541" y="225"/>
                  </a:lnTo>
                  <a:lnTo>
                    <a:pt x="534" y="225"/>
                  </a:lnTo>
                  <a:lnTo>
                    <a:pt x="527" y="227"/>
                  </a:lnTo>
                  <a:lnTo>
                    <a:pt x="518" y="227"/>
                  </a:lnTo>
                  <a:lnTo>
                    <a:pt x="506" y="227"/>
                  </a:lnTo>
                  <a:lnTo>
                    <a:pt x="496" y="224"/>
                  </a:lnTo>
                  <a:lnTo>
                    <a:pt x="486" y="221"/>
                  </a:lnTo>
                  <a:lnTo>
                    <a:pt x="478" y="216"/>
                  </a:lnTo>
                  <a:lnTo>
                    <a:pt x="472" y="209"/>
                  </a:lnTo>
                  <a:lnTo>
                    <a:pt x="468" y="202"/>
                  </a:lnTo>
                  <a:lnTo>
                    <a:pt x="465" y="193"/>
                  </a:lnTo>
                  <a:lnTo>
                    <a:pt x="464" y="183"/>
                  </a:lnTo>
                  <a:lnTo>
                    <a:pt x="464" y="178"/>
                  </a:lnTo>
                  <a:lnTo>
                    <a:pt x="465" y="172"/>
                  </a:lnTo>
                  <a:lnTo>
                    <a:pt x="466" y="167"/>
                  </a:lnTo>
                  <a:lnTo>
                    <a:pt x="469" y="162"/>
                  </a:lnTo>
                  <a:lnTo>
                    <a:pt x="472" y="157"/>
                  </a:lnTo>
                  <a:lnTo>
                    <a:pt x="475" y="153"/>
                  </a:lnTo>
                  <a:lnTo>
                    <a:pt x="479" y="150"/>
                  </a:lnTo>
                  <a:lnTo>
                    <a:pt x="483" y="147"/>
                  </a:lnTo>
                  <a:lnTo>
                    <a:pt x="487" y="144"/>
                  </a:lnTo>
                  <a:lnTo>
                    <a:pt x="493" y="141"/>
                  </a:lnTo>
                  <a:lnTo>
                    <a:pt x="497" y="140"/>
                  </a:lnTo>
                  <a:lnTo>
                    <a:pt x="503" y="137"/>
                  </a:lnTo>
                  <a:lnTo>
                    <a:pt x="507" y="136"/>
                  </a:lnTo>
                  <a:lnTo>
                    <a:pt x="513" y="134"/>
                  </a:lnTo>
                  <a:lnTo>
                    <a:pt x="520" y="134"/>
                  </a:lnTo>
                  <a:lnTo>
                    <a:pt x="527" y="133"/>
                  </a:lnTo>
                  <a:lnTo>
                    <a:pt x="535" y="133"/>
                  </a:lnTo>
                  <a:lnTo>
                    <a:pt x="542" y="132"/>
                  </a:lnTo>
                  <a:lnTo>
                    <a:pt x="549" y="130"/>
                  </a:lnTo>
                  <a:lnTo>
                    <a:pt x="556" y="129"/>
                  </a:lnTo>
                  <a:lnTo>
                    <a:pt x="562" y="129"/>
                  </a:lnTo>
                  <a:lnTo>
                    <a:pt x="566" y="127"/>
                  </a:lnTo>
                  <a:lnTo>
                    <a:pt x="571" y="126"/>
                  </a:lnTo>
                  <a:lnTo>
                    <a:pt x="576" y="125"/>
                  </a:lnTo>
                  <a:lnTo>
                    <a:pt x="576" y="122"/>
                  </a:lnTo>
                  <a:lnTo>
                    <a:pt x="576" y="120"/>
                  </a:lnTo>
                  <a:lnTo>
                    <a:pt x="576" y="119"/>
                  </a:lnTo>
                  <a:lnTo>
                    <a:pt x="576" y="118"/>
                  </a:lnTo>
                  <a:lnTo>
                    <a:pt x="576" y="111"/>
                  </a:lnTo>
                  <a:lnTo>
                    <a:pt x="574" y="105"/>
                  </a:lnTo>
                  <a:lnTo>
                    <a:pt x="571" y="101"/>
                  </a:lnTo>
                  <a:lnTo>
                    <a:pt x="567" y="97"/>
                  </a:lnTo>
                  <a:lnTo>
                    <a:pt x="562" y="93"/>
                  </a:lnTo>
                  <a:lnTo>
                    <a:pt x="555" y="90"/>
                  </a:lnTo>
                  <a:lnTo>
                    <a:pt x="546" y="88"/>
                  </a:lnTo>
                  <a:lnTo>
                    <a:pt x="536" y="88"/>
                  </a:lnTo>
                  <a:lnTo>
                    <a:pt x="528" y="88"/>
                  </a:lnTo>
                  <a:lnTo>
                    <a:pt x="521" y="90"/>
                  </a:lnTo>
                  <a:lnTo>
                    <a:pt x="514" y="91"/>
                  </a:lnTo>
                  <a:lnTo>
                    <a:pt x="508" y="94"/>
                  </a:lnTo>
                  <a:lnTo>
                    <a:pt x="504" y="98"/>
                  </a:lnTo>
                  <a:lnTo>
                    <a:pt x="501" y="102"/>
                  </a:lnTo>
                  <a:lnTo>
                    <a:pt x="499" y="108"/>
                  </a:lnTo>
                  <a:lnTo>
                    <a:pt x="496" y="115"/>
                  </a:lnTo>
                  <a:lnTo>
                    <a:pt x="469" y="109"/>
                  </a:lnTo>
                  <a:lnTo>
                    <a:pt x="471" y="101"/>
                  </a:lnTo>
                  <a:lnTo>
                    <a:pt x="473" y="94"/>
                  </a:lnTo>
                  <a:lnTo>
                    <a:pt x="476" y="88"/>
                  </a:lnTo>
                  <a:lnTo>
                    <a:pt x="480" y="83"/>
                  </a:lnTo>
                  <a:lnTo>
                    <a:pt x="485" y="77"/>
                  </a:lnTo>
                  <a:lnTo>
                    <a:pt x="492" y="73"/>
                  </a:lnTo>
                  <a:lnTo>
                    <a:pt x="497" y="70"/>
                  </a:lnTo>
                  <a:lnTo>
                    <a:pt x="506" y="67"/>
                  </a:lnTo>
                  <a:lnTo>
                    <a:pt x="514" y="65"/>
                  </a:lnTo>
                  <a:lnTo>
                    <a:pt x="522" y="63"/>
                  </a:lnTo>
                  <a:lnTo>
                    <a:pt x="532" y="62"/>
                  </a:lnTo>
                  <a:lnTo>
                    <a:pt x="542" y="62"/>
                  </a:lnTo>
                  <a:lnTo>
                    <a:pt x="552" y="62"/>
                  </a:lnTo>
                  <a:lnTo>
                    <a:pt x="562" y="63"/>
                  </a:lnTo>
                  <a:lnTo>
                    <a:pt x="569" y="65"/>
                  </a:lnTo>
                  <a:lnTo>
                    <a:pt x="576" y="66"/>
                  </a:lnTo>
                  <a:lnTo>
                    <a:pt x="581" y="69"/>
                  </a:lnTo>
                  <a:lnTo>
                    <a:pt x="587" y="72"/>
                  </a:lnTo>
                  <a:lnTo>
                    <a:pt x="591" y="74"/>
                  </a:lnTo>
                  <a:lnTo>
                    <a:pt x="595" y="79"/>
                  </a:lnTo>
                  <a:lnTo>
                    <a:pt x="598" y="83"/>
                  </a:lnTo>
                  <a:lnTo>
                    <a:pt x="599" y="87"/>
                  </a:lnTo>
                  <a:lnTo>
                    <a:pt x="602" y="91"/>
                  </a:lnTo>
                  <a:lnTo>
                    <a:pt x="604" y="97"/>
                  </a:lnTo>
                  <a:lnTo>
                    <a:pt x="604" y="101"/>
                  </a:lnTo>
                  <a:lnTo>
                    <a:pt x="605" y="107"/>
                  </a:lnTo>
                  <a:lnTo>
                    <a:pt x="605" y="114"/>
                  </a:lnTo>
                  <a:lnTo>
                    <a:pt x="605" y="120"/>
                  </a:lnTo>
                  <a:lnTo>
                    <a:pt x="605" y="155"/>
                  </a:lnTo>
                  <a:lnTo>
                    <a:pt x="605" y="172"/>
                  </a:lnTo>
                  <a:lnTo>
                    <a:pt x="605" y="185"/>
                  </a:lnTo>
                  <a:lnTo>
                    <a:pt x="605" y="196"/>
                  </a:lnTo>
                  <a:lnTo>
                    <a:pt x="606" y="203"/>
                  </a:lnTo>
                  <a:lnTo>
                    <a:pt x="606" y="209"/>
                  </a:lnTo>
                  <a:lnTo>
                    <a:pt x="608" y="214"/>
                  </a:lnTo>
                  <a:lnTo>
                    <a:pt x="611" y="220"/>
                  </a:lnTo>
                  <a:lnTo>
                    <a:pt x="612" y="225"/>
                  </a:lnTo>
                  <a:lnTo>
                    <a:pt x="585" y="225"/>
                  </a:lnTo>
                  <a:lnTo>
                    <a:pt x="583" y="221"/>
                  </a:lnTo>
                  <a:lnTo>
                    <a:pt x="580" y="217"/>
                  </a:lnTo>
                  <a:lnTo>
                    <a:pt x="578" y="213"/>
                  </a:lnTo>
                  <a:lnTo>
                    <a:pt x="578" y="207"/>
                  </a:lnTo>
                  <a:close/>
                  <a:moveTo>
                    <a:pt x="576" y="151"/>
                  </a:moveTo>
                  <a:lnTo>
                    <a:pt x="571" y="153"/>
                  </a:lnTo>
                  <a:lnTo>
                    <a:pt x="567" y="153"/>
                  </a:lnTo>
                  <a:lnTo>
                    <a:pt x="562" y="154"/>
                  </a:lnTo>
                  <a:lnTo>
                    <a:pt x="557" y="155"/>
                  </a:lnTo>
                  <a:lnTo>
                    <a:pt x="550" y="157"/>
                  </a:lnTo>
                  <a:lnTo>
                    <a:pt x="545" y="157"/>
                  </a:lnTo>
                  <a:lnTo>
                    <a:pt x="536" y="158"/>
                  </a:lnTo>
                  <a:lnTo>
                    <a:pt x="529" y="160"/>
                  </a:lnTo>
                  <a:lnTo>
                    <a:pt x="521" y="161"/>
                  </a:lnTo>
                  <a:lnTo>
                    <a:pt x="515" y="161"/>
                  </a:lnTo>
                  <a:lnTo>
                    <a:pt x="510" y="162"/>
                  </a:lnTo>
                  <a:lnTo>
                    <a:pt x="506" y="164"/>
                  </a:lnTo>
                  <a:lnTo>
                    <a:pt x="503" y="165"/>
                  </a:lnTo>
                  <a:lnTo>
                    <a:pt x="500" y="167"/>
                  </a:lnTo>
                  <a:lnTo>
                    <a:pt x="497" y="169"/>
                  </a:lnTo>
                  <a:lnTo>
                    <a:pt x="494" y="171"/>
                  </a:lnTo>
                  <a:lnTo>
                    <a:pt x="493" y="174"/>
                  </a:lnTo>
                  <a:lnTo>
                    <a:pt x="492" y="176"/>
                  </a:lnTo>
                  <a:lnTo>
                    <a:pt x="490" y="179"/>
                  </a:lnTo>
                  <a:lnTo>
                    <a:pt x="490" y="182"/>
                  </a:lnTo>
                  <a:lnTo>
                    <a:pt x="490" y="186"/>
                  </a:lnTo>
                  <a:lnTo>
                    <a:pt x="493" y="189"/>
                  </a:lnTo>
                  <a:lnTo>
                    <a:pt x="494" y="193"/>
                  </a:lnTo>
                  <a:lnTo>
                    <a:pt x="499" y="196"/>
                  </a:lnTo>
                  <a:lnTo>
                    <a:pt x="503" y="199"/>
                  </a:lnTo>
                  <a:lnTo>
                    <a:pt x="510" y="200"/>
                  </a:lnTo>
                  <a:lnTo>
                    <a:pt x="515" y="202"/>
                  </a:lnTo>
                  <a:lnTo>
                    <a:pt x="524" y="202"/>
                  </a:lnTo>
                  <a:lnTo>
                    <a:pt x="532" y="202"/>
                  </a:lnTo>
                  <a:lnTo>
                    <a:pt x="539" y="200"/>
                  </a:lnTo>
                  <a:lnTo>
                    <a:pt x="546" y="199"/>
                  </a:lnTo>
                  <a:lnTo>
                    <a:pt x="552" y="196"/>
                  </a:lnTo>
                  <a:lnTo>
                    <a:pt x="557" y="193"/>
                  </a:lnTo>
                  <a:lnTo>
                    <a:pt x="563" y="189"/>
                  </a:lnTo>
                  <a:lnTo>
                    <a:pt x="567" y="185"/>
                  </a:lnTo>
                  <a:lnTo>
                    <a:pt x="571" y="179"/>
                  </a:lnTo>
                  <a:lnTo>
                    <a:pt x="573" y="175"/>
                  </a:lnTo>
                  <a:lnTo>
                    <a:pt x="574" y="171"/>
                  </a:lnTo>
                  <a:lnTo>
                    <a:pt x="576" y="165"/>
                  </a:lnTo>
                  <a:lnTo>
                    <a:pt x="576" y="158"/>
                  </a:lnTo>
                  <a:lnTo>
                    <a:pt x="576" y="151"/>
                  </a:lnTo>
                  <a:close/>
                  <a:moveTo>
                    <a:pt x="646" y="225"/>
                  </a:moveTo>
                  <a:lnTo>
                    <a:pt x="646" y="3"/>
                  </a:lnTo>
                  <a:lnTo>
                    <a:pt x="672" y="3"/>
                  </a:lnTo>
                  <a:lnTo>
                    <a:pt x="672" y="225"/>
                  </a:lnTo>
                  <a:lnTo>
                    <a:pt x="646" y="225"/>
                  </a:lnTo>
                  <a:close/>
                  <a:moveTo>
                    <a:pt x="714" y="30"/>
                  </a:moveTo>
                  <a:lnTo>
                    <a:pt x="714" y="3"/>
                  </a:lnTo>
                  <a:lnTo>
                    <a:pt x="741" y="3"/>
                  </a:lnTo>
                  <a:lnTo>
                    <a:pt x="741" y="30"/>
                  </a:lnTo>
                  <a:lnTo>
                    <a:pt x="714" y="30"/>
                  </a:lnTo>
                  <a:close/>
                  <a:moveTo>
                    <a:pt x="714" y="225"/>
                  </a:moveTo>
                  <a:lnTo>
                    <a:pt x="714" y="63"/>
                  </a:lnTo>
                  <a:lnTo>
                    <a:pt x="741" y="63"/>
                  </a:lnTo>
                  <a:lnTo>
                    <a:pt x="741" y="225"/>
                  </a:lnTo>
                  <a:lnTo>
                    <a:pt x="714" y="225"/>
                  </a:lnTo>
                  <a:close/>
                  <a:moveTo>
                    <a:pt x="783" y="225"/>
                  </a:moveTo>
                  <a:lnTo>
                    <a:pt x="783" y="63"/>
                  </a:lnTo>
                  <a:lnTo>
                    <a:pt x="810" y="63"/>
                  </a:lnTo>
                  <a:lnTo>
                    <a:pt x="810" y="87"/>
                  </a:lnTo>
                  <a:lnTo>
                    <a:pt x="814" y="81"/>
                  </a:lnTo>
                  <a:lnTo>
                    <a:pt x="819" y="76"/>
                  </a:lnTo>
                  <a:lnTo>
                    <a:pt x="825" y="72"/>
                  </a:lnTo>
                  <a:lnTo>
                    <a:pt x="831" y="67"/>
                  </a:lnTo>
                  <a:lnTo>
                    <a:pt x="836" y="66"/>
                  </a:lnTo>
                  <a:lnTo>
                    <a:pt x="843" y="63"/>
                  </a:lnTo>
                  <a:lnTo>
                    <a:pt x="852" y="62"/>
                  </a:lnTo>
                  <a:lnTo>
                    <a:pt x="859" y="62"/>
                  </a:lnTo>
                  <a:lnTo>
                    <a:pt x="866" y="62"/>
                  </a:lnTo>
                  <a:lnTo>
                    <a:pt x="873" y="63"/>
                  </a:lnTo>
                  <a:lnTo>
                    <a:pt x="878" y="65"/>
                  </a:lnTo>
                  <a:lnTo>
                    <a:pt x="885" y="66"/>
                  </a:lnTo>
                  <a:lnTo>
                    <a:pt x="891" y="69"/>
                  </a:lnTo>
                  <a:lnTo>
                    <a:pt x="895" y="73"/>
                  </a:lnTo>
                  <a:lnTo>
                    <a:pt x="899" y="76"/>
                  </a:lnTo>
                  <a:lnTo>
                    <a:pt x="902" y="80"/>
                  </a:lnTo>
                  <a:lnTo>
                    <a:pt x="905" y="84"/>
                  </a:lnTo>
                  <a:lnTo>
                    <a:pt x="908" y="90"/>
                  </a:lnTo>
                  <a:lnTo>
                    <a:pt x="909" y="95"/>
                  </a:lnTo>
                  <a:lnTo>
                    <a:pt x="910" y="101"/>
                  </a:lnTo>
                  <a:lnTo>
                    <a:pt x="912" y="105"/>
                  </a:lnTo>
                  <a:lnTo>
                    <a:pt x="912" y="111"/>
                  </a:lnTo>
                  <a:lnTo>
                    <a:pt x="912" y="119"/>
                  </a:lnTo>
                  <a:lnTo>
                    <a:pt x="912" y="127"/>
                  </a:lnTo>
                  <a:lnTo>
                    <a:pt x="912" y="225"/>
                  </a:lnTo>
                  <a:lnTo>
                    <a:pt x="885" y="225"/>
                  </a:lnTo>
                  <a:lnTo>
                    <a:pt x="885" y="130"/>
                  </a:lnTo>
                  <a:lnTo>
                    <a:pt x="885" y="122"/>
                  </a:lnTo>
                  <a:lnTo>
                    <a:pt x="884" y="115"/>
                  </a:lnTo>
                  <a:lnTo>
                    <a:pt x="884" y="109"/>
                  </a:lnTo>
                  <a:lnTo>
                    <a:pt x="882" y="105"/>
                  </a:lnTo>
                  <a:lnTo>
                    <a:pt x="880" y="102"/>
                  </a:lnTo>
                  <a:lnTo>
                    <a:pt x="877" y="98"/>
                  </a:lnTo>
                  <a:lnTo>
                    <a:pt x="874" y="95"/>
                  </a:lnTo>
                  <a:lnTo>
                    <a:pt x="871" y="93"/>
                  </a:lnTo>
                  <a:lnTo>
                    <a:pt x="867" y="91"/>
                  </a:lnTo>
                  <a:lnTo>
                    <a:pt x="861" y="90"/>
                  </a:lnTo>
                  <a:lnTo>
                    <a:pt x="857" y="88"/>
                  </a:lnTo>
                  <a:lnTo>
                    <a:pt x="852" y="88"/>
                  </a:lnTo>
                  <a:lnTo>
                    <a:pt x="843" y="88"/>
                  </a:lnTo>
                  <a:lnTo>
                    <a:pt x="836" y="91"/>
                  </a:lnTo>
                  <a:lnTo>
                    <a:pt x="829" y="94"/>
                  </a:lnTo>
                  <a:lnTo>
                    <a:pt x="822" y="98"/>
                  </a:lnTo>
                  <a:lnTo>
                    <a:pt x="817" y="105"/>
                  </a:lnTo>
                  <a:lnTo>
                    <a:pt x="812" y="115"/>
                  </a:lnTo>
                  <a:lnTo>
                    <a:pt x="811" y="126"/>
                  </a:lnTo>
                  <a:lnTo>
                    <a:pt x="810" y="140"/>
                  </a:lnTo>
                  <a:lnTo>
                    <a:pt x="810" y="225"/>
                  </a:lnTo>
                  <a:lnTo>
                    <a:pt x="783" y="225"/>
                  </a:lnTo>
                  <a:close/>
                  <a:moveTo>
                    <a:pt x="950" y="234"/>
                  </a:moveTo>
                  <a:lnTo>
                    <a:pt x="976" y="239"/>
                  </a:lnTo>
                  <a:lnTo>
                    <a:pt x="978" y="245"/>
                  </a:lnTo>
                  <a:lnTo>
                    <a:pt x="979" y="249"/>
                  </a:lnTo>
                  <a:lnTo>
                    <a:pt x="982" y="252"/>
                  </a:lnTo>
                  <a:lnTo>
                    <a:pt x="985" y="255"/>
                  </a:lnTo>
                  <a:lnTo>
                    <a:pt x="990" y="257"/>
                  </a:lnTo>
                  <a:lnTo>
                    <a:pt x="997" y="260"/>
                  </a:lnTo>
                  <a:lnTo>
                    <a:pt x="1004" y="262"/>
                  </a:lnTo>
                  <a:lnTo>
                    <a:pt x="1013" y="262"/>
                  </a:lnTo>
                  <a:lnTo>
                    <a:pt x="1021" y="262"/>
                  </a:lnTo>
                  <a:lnTo>
                    <a:pt x="1029" y="260"/>
                  </a:lnTo>
                  <a:lnTo>
                    <a:pt x="1036" y="257"/>
                  </a:lnTo>
                  <a:lnTo>
                    <a:pt x="1042" y="255"/>
                  </a:lnTo>
                  <a:lnTo>
                    <a:pt x="1046" y="250"/>
                  </a:lnTo>
                  <a:lnTo>
                    <a:pt x="1050" y="246"/>
                  </a:lnTo>
                  <a:lnTo>
                    <a:pt x="1053" y="242"/>
                  </a:lnTo>
                  <a:lnTo>
                    <a:pt x="1056" y="236"/>
                  </a:lnTo>
                  <a:lnTo>
                    <a:pt x="1057" y="232"/>
                  </a:lnTo>
                  <a:lnTo>
                    <a:pt x="1057" y="225"/>
                  </a:lnTo>
                  <a:lnTo>
                    <a:pt x="1059" y="217"/>
                  </a:lnTo>
                  <a:lnTo>
                    <a:pt x="1059" y="207"/>
                  </a:lnTo>
                  <a:lnTo>
                    <a:pt x="1055" y="211"/>
                  </a:lnTo>
                  <a:lnTo>
                    <a:pt x="1049" y="216"/>
                  </a:lnTo>
                  <a:lnTo>
                    <a:pt x="1043" y="218"/>
                  </a:lnTo>
                  <a:lnTo>
                    <a:pt x="1038" y="221"/>
                  </a:lnTo>
                  <a:lnTo>
                    <a:pt x="1032" y="222"/>
                  </a:lnTo>
                  <a:lnTo>
                    <a:pt x="1027" y="224"/>
                  </a:lnTo>
                  <a:lnTo>
                    <a:pt x="1020" y="225"/>
                  </a:lnTo>
                  <a:lnTo>
                    <a:pt x="1014" y="225"/>
                  </a:lnTo>
                  <a:lnTo>
                    <a:pt x="1006" y="225"/>
                  </a:lnTo>
                  <a:lnTo>
                    <a:pt x="999" y="224"/>
                  </a:lnTo>
                  <a:lnTo>
                    <a:pt x="992" y="222"/>
                  </a:lnTo>
                  <a:lnTo>
                    <a:pt x="985" y="220"/>
                  </a:lnTo>
                  <a:lnTo>
                    <a:pt x="978" y="217"/>
                  </a:lnTo>
                  <a:lnTo>
                    <a:pt x="972" y="213"/>
                  </a:lnTo>
                  <a:lnTo>
                    <a:pt x="968" y="207"/>
                  </a:lnTo>
                  <a:lnTo>
                    <a:pt x="962" y="202"/>
                  </a:lnTo>
                  <a:lnTo>
                    <a:pt x="954" y="189"/>
                  </a:lnTo>
                  <a:lnTo>
                    <a:pt x="948" y="175"/>
                  </a:lnTo>
                  <a:lnTo>
                    <a:pt x="945" y="161"/>
                  </a:lnTo>
                  <a:lnTo>
                    <a:pt x="944" y="144"/>
                  </a:lnTo>
                  <a:lnTo>
                    <a:pt x="944" y="133"/>
                  </a:lnTo>
                  <a:lnTo>
                    <a:pt x="947" y="122"/>
                  </a:lnTo>
                  <a:lnTo>
                    <a:pt x="948" y="112"/>
                  </a:lnTo>
                  <a:lnTo>
                    <a:pt x="952" y="102"/>
                  </a:lnTo>
                  <a:lnTo>
                    <a:pt x="957" y="93"/>
                  </a:lnTo>
                  <a:lnTo>
                    <a:pt x="962" y="84"/>
                  </a:lnTo>
                  <a:lnTo>
                    <a:pt x="969" y="77"/>
                  </a:lnTo>
                  <a:lnTo>
                    <a:pt x="976" y="72"/>
                  </a:lnTo>
                  <a:lnTo>
                    <a:pt x="985" y="67"/>
                  </a:lnTo>
                  <a:lnTo>
                    <a:pt x="993" y="65"/>
                  </a:lnTo>
                  <a:lnTo>
                    <a:pt x="1003" y="62"/>
                  </a:lnTo>
                  <a:lnTo>
                    <a:pt x="1013" y="62"/>
                  </a:lnTo>
                  <a:lnTo>
                    <a:pt x="1020" y="62"/>
                  </a:lnTo>
                  <a:lnTo>
                    <a:pt x="1025" y="63"/>
                  </a:lnTo>
                  <a:lnTo>
                    <a:pt x="1032" y="65"/>
                  </a:lnTo>
                  <a:lnTo>
                    <a:pt x="1038" y="67"/>
                  </a:lnTo>
                  <a:lnTo>
                    <a:pt x="1043" y="70"/>
                  </a:lnTo>
                  <a:lnTo>
                    <a:pt x="1049" y="74"/>
                  </a:lnTo>
                  <a:lnTo>
                    <a:pt x="1055" y="80"/>
                  </a:lnTo>
                  <a:lnTo>
                    <a:pt x="1059" y="86"/>
                  </a:lnTo>
                  <a:lnTo>
                    <a:pt x="1059" y="63"/>
                  </a:lnTo>
                  <a:lnTo>
                    <a:pt x="1085" y="63"/>
                  </a:lnTo>
                  <a:lnTo>
                    <a:pt x="1085" y="202"/>
                  </a:lnTo>
                  <a:lnTo>
                    <a:pt x="1085" y="218"/>
                  </a:lnTo>
                  <a:lnTo>
                    <a:pt x="1084" y="232"/>
                  </a:lnTo>
                  <a:lnTo>
                    <a:pt x="1081" y="245"/>
                  </a:lnTo>
                  <a:lnTo>
                    <a:pt x="1077" y="253"/>
                  </a:lnTo>
                  <a:lnTo>
                    <a:pt x="1073" y="262"/>
                  </a:lnTo>
                  <a:lnTo>
                    <a:pt x="1067" y="267"/>
                  </a:lnTo>
                  <a:lnTo>
                    <a:pt x="1062" y="274"/>
                  </a:lnTo>
                  <a:lnTo>
                    <a:pt x="1053" y="278"/>
                  </a:lnTo>
                  <a:lnTo>
                    <a:pt x="1045" y="283"/>
                  </a:lnTo>
                  <a:lnTo>
                    <a:pt x="1035" y="285"/>
                  </a:lnTo>
                  <a:lnTo>
                    <a:pt x="1024" y="287"/>
                  </a:lnTo>
                  <a:lnTo>
                    <a:pt x="1013" y="288"/>
                  </a:lnTo>
                  <a:lnTo>
                    <a:pt x="1006" y="288"/>
                  </a:lnTo>
                  <a:lnTo>
                    <a:pt x="999" y="287"/>
                  </a:lnTo>
                  <a:lnTo>
                    <a:pt x="993" y="285"/>
                  </a:lnTo>
                  <a:lnTo>
                    <a:pt x="986" y="284"/>
                  </a:lnTo>
                  <a:lnTo>
                    <a:pt x="980" y="283"/>
                  </a:lnTo>
                  <a:lnTo>
                    <a:pt x="976" y="280"/>
                  </a:lnTo>
                  <a:lnTo>
                    <a:pt x="971" y="277"/>
                  </a:lnTo>
                  <a:lnTo>
                    <a:pt x="966" y="274"/>
                  </a:lnTo>
                  <a:lnTo>
                    <a:pt x="958" y="267"/>
                  </a:lnTo>
                  <a:lnTo>
                    <a:pt x="952" y="257"/>
                  </a:lnTo>
                  <a:lnTo>
                    <a:pt x="950" y="246"/>
                  </a:lnTo>
                  <a:lnTo>
                    <a:pt x="950" y="234"/>
                  </a:lnTo>
                  <a:close/>
                  <a:moveTo>
                    <a:pt x="971" y="143"/>
                  </a:moveTo>
                  <a:lnTo>
                    <a:pt x="972" y="157"/>
                  </a:lnTo>
                  <a:lnTo>
                    <a:pt x="973" y="168"/>
                  </a:lnTo>
                  <a:lnTo>
                    <a:pt x="978" y="178"/>
                  </a:lnTo>
                  <a:lnTo>
                    <a:pt x="983" y="186"/>
                  </a:lnTo>
                  <a:lnTo>
                    <a:pt x="990" y="192"/>
                  </a:lnTo>
                  <a:lnTo>
                    <a:pt x="997" y="196"/>
                  </a:lnTo>
                  <a:lnTo>
                    <a:pt x="1006" y="197"/>
                  </a:lnTo>
                  <a:lnTo>
                    <a:pt x="1014" y="199"/>
                  </a:lnTo>
                  <a:lnTo>
                    <a:pt x="1024" y="197"/>
                  </a:lnTo>
                  <a:lnTo>
                    <a:pt x="1032" y="196"/>
                  </a:lnTo>
                  <a:lnTo>
                    <a:pt x="1039" y="192"/>
                  </a:lnTo>
                  <a:lnTo>
                    <a:pt x="1046" y="186"/>
                  </a:lnTo>
                  <a:lnTo>
                    <a:pt x="1052" y="178"/>
                  </a:lnTo>
                  <a:lnTo>
                    <a:pt x="1056" y="168"/>
                  </a:lnTo>
                  <a:lnTo>
                    <a:pt x="1057" y="157"/>
                  </a:lnTo>
                  <a:lnTo>
                    <a:pt x="1059" y="143"/>
                  </a:lnTo>
                  <a:lnTo>
                    <a:pt x="1057" y="130"/>
                  </a:lnTo>
                  <a:lnTo>
                    <a:pt x="1055" y="119"/>
                  </a:lnTo>
                  <a:lnTo>
                    <a:pt x="1050" y="109"/>
                  </a:lnTo>
                  <a:lnTo>
                    <a:pt x="1045" y="102"/>
                  </a:lnTo>
                  <a:lnTo>
                    <a:pt x="1038" y="95"/>
                  </a:lnTo>
                  <a:lnTo>
                    <a:pt x="1031" y="91"/>
                  </a:lnTo>
                  <a:lnTo>
                    <a:pt x="1022" y="90"/>
                  </a:lnTo>
                  <a:lnTo>
                    <a:pt x="1014" y="88"/>
                  </a:lnTo>
                  <a:lnTo>
                    <a:pt x="1006" y="90"/>
                  </a:lnTo>
                  <a:lnTo>
                    <a:pt x="997" y="91"/>
                  </a:lnTo>
                  <a:lnTo>
                    <a:pt x="990" y="95"/>
                  </a:lnTo>
                  <a:lnTo>
                    <a:pt x="983" y="102"/>
                  </a:lnTo>
                  <a:lnTo>
                    <a:pt x="978" y="109"/>
                  </a:lnTo>
                  <a:lnTo>
                    <a:pt x="973" y="119"/>
                  </a:lnTo>
                  <a:lnTo>
                    <a:pt x="972" y="130"/>
                  </a:lnTo>
                  <a:lnTo>
                    <a:pt x="971" y="143"/>
                  </a:lnTo>
                  <a:close/>
                  <a:moveTo>
                    <a:pt x="1217" y="225"/>
                  </a:moveTo>
                  <a:lnTo>
                    <a:pt x="1217" y="3"/>
                  </a:lnTo>
                  <a:lnTo>
                    <a:pt x="1367" y="3"/>
                  </a:lnTo>
                  <a:lnTo>
                    <a:pt x="1367" y="30"/>
                  </a:lnTo>
                  <a:lnTo>
                    <a:pt x="1246" y="30"/>
                  </a:lnTo>
                  <a:lnTo>
                    <a:pt x="1246" y="98"/>
                  </a:lnTo>
                  <a:lnTo>
                    <a:pt x="1349" y="98"/>
                  </a:lnTo>
                  <a:lnTo>
                    <a:pt x="1349" y="125"/>
                  </a:lnTo>
                  <a:lnTo>
                    <a:pt x="1246" y="125"/>
                  </a:lnTo>
                  <a:lnTo>
                    <a:pt x="1246" y="225"/>
                  </a:lnTo>
                  <a:lnTo>
                    <a:pt x="1217" y="225"/>
                  </a:lnTo>
                  <a:close/>
                  <a:moveTo>
                    <a:pt x="1405" y="225"/>
                  </a:moveTo>
                  <a:lnTo>
                    <a:pt x="1405" y="3"/>
                  </a:lnTo>
                  <a:lnTo>
                    <a:pt x="1431" y="3"/>
                  </a:lnTo>
                  <a:lnTo>
                    <a:pt x="1431" y="225"/>
                  </a:lnTo>
                  <a:lnTo>
                    <a:pt x="1405" y="225"/>
                  </a:lnTo>
                  <a:close/>
                  <a:moveTo>
                    <a:pt x="1578" y="207"/>
                  </a:moveTo>
                  <a:lnTo>
                    <a:pt x="1570" y="213"/>
                  </a:lnTo>
                  <a:lnTo>
                    <a:pt x="1563" y="217"/>
                  </a:lnTo>
                  <a:lnTo>
                    <a:pt x="1554" y="221"/>
                  </a:lnTo>
                  <a:lnTo>
                    <a:pt x="1547" y="224"/>
                  </a:lnTo>
                  <a:lnTo>
                    <a:pt x="1540" y="225"/>
                  </a:lnTo>
                  <a:lnTo>
                    <a:pt x="1533" y="225"/>
                  </a:lnTo>
                  <a:lnTo>
                    <a:pt x="1526" y="227"/>
                  </a:lnTo>
                  <a:lnTo>
                    <a:pt x="1518" y="227"/>
                  </a:lnTo>
                  <a:lnTo>
                    <a:pt x="1505" y="227"/>
                  </a:lnTo>
                  <a:lnTo>
                    <a:pt x="1496" y="224"/>
                  </a:lnTo>
                  <a:lnTo>
                    <a:pt x="1486" y="221"/>
                  </a:lnTo>
                  <a:lnTo>
                    <a:pt x="1477" y="216"/>
                  </a:lnTo>
                  <a:lnTo>
                    <a:pt x="1472" y="209"/>
                  </a:lnTo>
                  <a:lnTo>
                    <a:pt x="1468" y="202"/>
                  </a:lnTo>
                  <a:lnTo>
                    <a:pt x="1465" y="193"/>
                  </a:lnTo>
                  <a:lnTo>
                    <a:pt x="1463" y="183"/>
                  </a:lnTo>
                  <a:lnTo>
                    <a:pt x="1463" y="178"/>
                  </a:lnTo>
                  <a:lnTo>
                    <a:pt x="1465" y="172"/>
                  </a:lnTo>
                  <a:lnTo>
                    <a:pt x="1466" y="167"/>
                  </a:lnTo>
                  <a:lnTo>
                    <a:pt x="1469" y="162"/>
                  </a:lnTo>
                  <a:lnTo>
                    <a:pt x="1472" y="157"/>
                  </a:lnTo>
                  <a:lnTo>
                    <a:pt x="1475" y="153"/>
                  </a:lnTo>
                  <a:lnTo>
                    <a:pt x="1479" y="150"/>
                  </a:lnTo>
                  <a:lnTo>
                    <a:pt x="1483" y="147"/>
                  </a:lnTo>
                  <a:lnTo>
                    <a:pt x="1487" y="144"/>
                  </a:lnTo>
                  <a:lnTo>
                    <a:pt x="1493" y="141"/>
                  </a:lnTo>
                  <a:lnTo>
                    <a:pt x="1497" y="140"/>
                  </a:lnTo>
                  <a:lnTo>
                    <a:pt x="1503" y="137"/>
                  </a:lnTo>
                  <a:lnTo>
                    <a:pt x="1507" y="136"/>
                  </a:lnTo>
                  <a:lnTo>
                    <a:pt x="1512" y="134"/>
                  </a:lnTo>
                  <a:lnTo>
                    <a:pt x="1519" y="134"/>
                  </a:lnTo>
                  <a:lnTo>
                    <a:pt x="1526" y="133"/>
                  </a:lnTo>
                  <a:lnTo>
                    <a:pt x="1535" y="133"/>
                  </a:lnTo>
                  <a:lnTo>
                    <a:pt x="1542" y="132"/>
                  </a:lnTo>
                  <a:lnTo>
                    <a:pt x="1549" y="130"/>
                  </a:lnTo>
                  <a:lnTo>
                    <a:pt x="1556" y="129"/>
                  </a:lnTo>
                  <a:lnTo>
                    <a:pt x="1561" y="129"/>
                  </a:lnTo>
                  <a:lnTo>
                    <a:pt x="1566" y="127"/>
                  </a:lnTo>
                  <a:lnTo>
                    <a:pt x="1571" y="126"/>
                  </a:lnTo>
                  <a:lnTo>
                    <a:pt x="1575" y="125"/>
                  </a:lnTo>
                  <a:lnTo>
                    <a:pt x="1575" y="122"/>
                  </a:lnTo>
                  <a:lnTo>
                    <a:pt x="1575" y="120"/>
                  </a:lnTo>
                  <a:lnTo>
                    <a:pt x="1575" y="119"/>
                  </a:lnTo>
                  <a:lnTo>
                    <a:pt x="1575" y="118"/>
                  </a:lnTo>
                  <a:lnTo>
                    <a:pt x="1575" y="111"/>
                  </a:lnTo>
                  <a:lnTo>
                    <a:pt x="1574" y="105"/>
                  </a:lnTo>
                  <a:lnTo>
                    <a:pt x="1571" y="101"/>
                  </a:lnTo>
                  <a:lnTo>
                    <a:pt x="1567" y="97"/>
                  </a:lnTo>
                  <a:lnTo>
                    <a:pt x="1561" y="93"/>
                  </a:lnTo>
                  <a:lnTo>
                    <a:pt x="1554" y="90"/>
                  </a:lnTo>
                  <a:lnTo>
                    <a:pt x="1546" y="88"/>
                  </a:lnTo>
                  <a:lnTo>
                    <a:pt x="1536" y="88"/>
                  </a:lnTo>
                  <a:lnTo>
                    <a:pt x="1528" y="88"/>
                  </a:lnTo>
                  <a:lnTo>
                    <a:pt x="1521" y="90"/>
                  </a:lnTo>
                  <a:lnTo>
                    <a:pt x="1514" y="91"/>
                  </a:lnTo>
                  <a:lnTo>
                    <a:pt x="1508" y="94"/>
                  </a:lnTo>
                  <a:lnTo>
                    <a:pt x="1504" y="98"/>
                  </a:lnTo>
                  <a:lnTo>
                    <a:pt x="1501" y="102"/>
                  </a:lnTo>
                  <a:lnTo>
                    <a:pt x="1498" y="108"/>
                  </a:lnTo>
                  <a:lnTo>
                    <a:pt x="1496" y="115"/>
                  </a:lnTo>
                  <a:lnTo>
                    <a:pt x="1469" y="109"/>
                  </a:lnTo>
                  <a:lnTo>
                    <a:pt x="1470" y="101"/>
                  </a:lnTo>
                  <a:lnTo>
                    <a:pt x="1473" y="94"/>
                  </a:lnTo>
                  <a:lnTo>
                    <a:pt x="1476" y="88"/>
                  </a:lnTo>
                  <a:lnTo>
                    <a:pt x="1480" y="83"/>
                  </a:lnTo>
                  <a:lnTo>
                    <a:pt x="1484" y="77"/>
                  </a:lnTo>
                  <a:lnTo>
                    <a:pt x="1491" y="73"/>
                  </a:lnTo>
                  <a:lnTo>
                    <a:pt x="1497" y="70"/>
                  </a:lnTo>
                  <a:lnTo>
                    <a:pt x="1505" y="67"/>
                  </a:lnTo>
                  <a:lnTo>
                    <a:pt x="1514" y="65"/>
                  </a:lnTo>
                  <a:lnTo>
                    <a:pt x="1522" y="63"/>
                  </a:lnTo>
                  <a:lnTo>
                    <a:pt x="1532" y="62"/>
                  </a:lnTo>
                  <a:lnTo>
                    <a:pt x="1542" y="62"/>
                  </a:lnTo>
                  <a:lnTo>
                    <a:pt x="1552" y="62"/>
                  </a:lnTo>
                  <a:lnTo>
                    <a:pt x="1561" y="63"/>
                  </a:lnTo>
                  <a:lnTo>
                    <a:pt x="1568" y="65"/>
                  </a:lnTo>
                  <a:lnTo>
                    <a:pt x="1575" y="66"/>
                  </a:lnTo>
                  <a:lnTo>
                    <a:pt x="1581" y="69"/>
                  </a:lnTo>
                  <a:lnTo>
                    <a:pt x="1587" y="72"/>
                  </a:lnTo>
                  <a:lnTo>
                    <a:pt x="1591" y="74"/>
                  </a:lnTo>
                  <a:lnTo>
                    <a:pt x="1595" y="79"/>
                  </a:lnTo>
                  <a:lnTo>
                    <a:pt x="1598" y="83"/>
                  </a:lnTo>
                  <a:lnTo>
                    <a:pt x="1599" y="87"/>
                  </a:lnTo>
                  <a:lnTo>
                    <a:pt x="1602" y="91"/>
                  </a:lnTo>
                  <a:lnTo>
                    <a:pt x="1603" y="97"/>
                  </a:lnTo>
                  <a:lnTo>
                    <a:pt x="1603" y="101"/>
                  </a:lnTo>
                  <a:lnTo>
                    <a:pt x="1605" y="107"/>
                  </a:lnTo>
                  <a:lnTo>
                    <a:pt x="1605" y="114"/>
                  </a:lnTo>
                  <a:lnTo>
                    <a:pt x="1605" y="120"/>
                  </a:lnTo>
                  <a:lnTo>
                    <a:pt x="1605" y="155"/>
                  </a:lnTo>
                  <a:lnTo>
                    <a:pt x="1605" y="172"/>
                  </a:lnTo>
                  <a:lnTo>
                    <a:pt x="1605" y="185"/>
                  </a:lnTo>
                  <a:lnTo>
                    <a:pt x="1605" y="196"/>
                  </a:lnTo>
                  <a:lnTo>
                    <a:pt x="1606" y="203"/>
                  </a:lnTo>
                  <a:lnTo>
                    <a:pt x="1606" y="209"/>
                  </a:lnTo>
                  <a:lnTo>
                    <a:pt x="1608" y="214"/>
                  </a:lnTo>
                  <a:lnTo>
                    <a:pt x="1610" y="220"/>
                  </a:lnTo>
                  <a:lnTo>
                    <a:pt x="1612" y="225"/>
                  </a:lnTo>
                  <a:lnTo>
                    <a:pt x="1585" y="225"/>
                  </a:lnTo>
                  <a:lnTo>
                    <a:pt x="1582" y="221"/>
                  </a:lnTo>
                  <a:lnTo>
                    <a:pt x="1580" y="217"/>
                  </a:lnTo>
                  <a:lnTo>
                    <a:pt x="1578" y="213"/>
                  </a:lnTo>
                  <a:lnTo>
                    <a:pt x="1578" y="207"/>
                  </a:lnTo>
                  <a:close/>
                  <a:moveTo>
                    <a:pt x="1575" y="151"/>
                  </a:moveTo>
                  <a:lnTo>
                    <a:pt x="1571" y="153"/>
                  </a:lnTo>
                  <a:lnTo>
                    <a:pt x="1567" y="153"/>
                  </a:lnTo>
                  <a:lnTo>
                    <a:pt x="1561" y="154"/>
                  </a:lnTo>
                  <a:lnTo>
                    <a:pt x="1557" y="155"/>
                  </a:lnTo>
                  <a:lnTo>
                    <a:pt x="1550" y="157"/>
                  </a:lnTo>
                  <a:lnTo>
                    <a:pt x="1545" y="157"/>
                  </a:lnTo>
                  <a:lnTo>
                    <a:pt x="1536" y="158"/>
                  </a:lnTo>
                  <a:lnTo>
                    <a:pt x="1529" y="160"/>
                  </a:lnTo>
                  <a:lnTo>
                    <a:pt x="1521" y="161"/>
                  </a:lnTo>
                  <a:lnTo>
                    <a:pt x="1515" y="161"/>
                  </a:lnTo>
                  <a:lnTo>
                    <a:pt x="1510" y="162"/>
                  </a:lnTo>
                  <a:lnTo>
                    <a:pt x="1505" y="164"/>
                  </a:lnTo>
                  <a:lnTo>
                    <a:pt x="1503" y="165"/>
                  </a:lnTo>
                  <a:lnTo>
                    <a:pt x="1500" y="167"/>
                  </a:lnTo>
                  <a:lnTo>
                    <a:pt x="1497" y="169"/>
                  </a:lnTo>
                  <a:lnTo>
                    <a:pt x="1494" y="171"/>
                  </a:lnTo>
                  <a:lnTo>
                    <a:pt x="1493" y="174"/>
                  </a:lnTo>
                  <a:lnTo>
                    <a:pt x="1491" y="176"/>
                  </a:lnTo>
                  <a:lnTo>
                    <a:pt x="1490" y="179"/>
                  </a:lnTo>
                  <a:lnTo>
                    <a:pt x="1490" y="182"/>
                  </a:lnTo>
                  <a:lnTo>
                    <a:pt x="1490" y="186"/>
                  </a:lnTo>
                  <a:lnTo>
                    <a:pt x="1493" y="189"/>
                  </a:lnTo>
                  <a:lnTo>
                    <a:pt x="1494" y="193"/>
                  </a:lnTo>
                  <a:lnTo>
                    <a:pt x="1498" y="196"/>
                  </a:lnTo>
                  <a:lnTo>
                    <a:pt x="1503" y="199"/>
                  </a:lnTo>
                  <a:lnTo>
                    <a:pt x="1510" y="200"/>
                  </a:lnTo>
                  <a:lnTo>
                    <a:pt x="1515" y="202"/>
                  </a:lnTo>
                  <a:lnTo>
                    <a:pt x="1524" y="202"/>
                  </a:lnTo>
                  <a:lnTo>
                    <a:pt x="1532" y="202"/>
                  </a:lnTo>
                  <a:lnTo>
                    <a:pt x="1539" y="200"/>
                  </a:lnTo>
                  <a:lnTo>
                    <a:pt x="1546" y="199"/>
                  </a:lnTo>
                  <a:lnTo>
                    <a:pt x="1552" y="196"/>
                  </a:lnTo>
                  <a:lnTo>
                    <a:pt x="1557" y="193"/>
                  </a:lnTo>
                  <a:lnTo>
                    <a:pt x="1563" y="189"/>
                  </a:lnTo>
                  <a:lnTo>
                    <a:pt x="1567" y="185"/>
                  </a:lnTo>
                  <a:lnTo>
                    <a:pt x="1571" y="179"/>
                  </a:lnTo>
                  <a:lnTo>
                    <a:pt x="1573" y="175"/>
                  </a:lnTo>
                  <a:lnTo>
                    <a:pt x="1574" y="171"/>
                  </a:lnTo>
                  <a:lnTo>
                    <a:pt x="1575" y="165"/>
                  </a:lnTo>
                  <a:lnTo>
                    <a:pt x="1575" y="158"/>
                  </a:lnTo>
                  <a:lnTo>
                    <a:pt x="1575" y="151"/>
                  </a:lnTo>
                  <a:close/>
                  <a:moveTo>
                    <a:pt x="1640" y="234"/>
                  </a:moveTo>
                  <a:lnTo>
                    <a:pt x="1666" y="239"/>
                  </a:lnTo>
                  <a:lnTo>
                    <a:pt x="1668" y="245"/>
                  </a:lnTo>
                  <a:lnTo>
                    <a:pt x="1669" y="249"/>
                  </a:lnTo>
                  <a:lnTo>
                    <a:pt x="1672" y="252"/>
                  </a:lnTo>
                  <a:lnTo>
                    <a:pt x="1675" y="255"/>
                  </a:lnTo>
                  <a:lnTo>
                    <a:pt x="1680" y="257"/>
                  </a:lnTo>
                  <a:lnTo>
                    <a:pt x="1687" y="260"/>
                  </a:lnTo>
                  <a:lnTo>
                    <a:pt x="1694" y="262"/>
                  </a:lnTo>
                  <a:lnTo>
                    <a:pt x="1703" y="262"/>
                  </a:lnTo>
                  <a:lnTo>
                    <a:pt x="1711" y="262"/>
                  </a:lnTo>
                  <a:lnTo>
                    <a:pt x="1720" y="260"/>
                  </a:lnTo>
                  <a:lnTo>
                    <a:pt x="1727" y="257"/>
                  </a:lnTo>
                  <a:lnTo>
                    <a:pt x="1732" y="255"/>
                  </a:lnTo>
                  <a:lnTo>
                    <a:pt x="1736" y="250"/>
                  </a:lnTo>
                  <a:lnTo>
                    <a:pt x="1741" y="246"/>
                  </a:lnTo>
                  <a:lnTo>
                    <a:pt x="1743" y="242"/>
                  </a:lnTo>
                  <a:lnTo>
                    <a:pt x="1746" y="236"/>
                  </a:lnTo>
                  <a:lnTo>
                    <a:pt x="1748" y="232"/>
                  </a:lnTo>
                  <a:lnTo>
                    <a:pt x="1748" y="225"/>
                  </a:lnTo>
                  <a:lnTo>
                    <a:pt x="1749" y="217"/>
                  </a:lnTo>
                  <a:lnTo>
                    <a:pt x="1749" y="207"/>
                  </a:lnTo>
                  <a:lnTo>
                    <a:pt x="1745" y="211"/>
                  </a:lnTo>
                  <a:lnTo>
                    <a:pt x="1739" y="216"/>
                  </a:lnTo>
                  <a:lnTo>
                    <a:pt x="1734" y="218"/>
                  </a:lnTo>
                  <a:lnTo>
                    <a:pt x="1728" y="221"/>
                  </a:lnTo>
                  <a:lnTo>
                    <a:pt x="1722" y="222"/>
                  </a:lnTo>
                  <a:lnTo>
                    <a:pt x="1717" y="224"/>
                  </a:lnTo>
                  <a:lnTo>
                    <a:pt x="1710" y="225"/>
                  </a:lnTo>
                  <a:lnTo>
                    <a:pt x="1704" y="225"/>
                  </a:lnTo>
                  <a:lnTo>
                    <a:pt x="1696" y="225"/>
                  </a:lnTo>
                  <a:lnTo>
                    <a:pt x="1689" y="224"/>
                  </a:lnTo>
                  <a:lnTo>
                    <a:pt x="1682" y="222"/>
                  </a:lnTo>
                  <a:lnTo>
                    <a:pt x="1675" y="220"/>
                  </a:lnTo>
                  <a:lnTo>
                    <a:pt x="1668" y="217"/>
                  </a:lnTo>
                  <a:lnTo>
                    <a:pt x="1662" y="213"/>
                  </a:lnTo>
                  <a:lnTo>
                    <a:pt x="1658" y="207"/>
                  </a:lnTo>
                  <a:lnTo>
                    <a:pt x="1652" y="202"/>
                  </a:lnTo>
                  <a:lnTo>
                    <a:pt x="1644" y="189"/>
                  </a:lnTo>
                  <a:lnTo>
                    <a:pt x="1638" y="175"/>
                  </a:lnTo>
                  <a:lnTo>
                    <a:pt x="1636" y="161"/>
                  </a:lnTo>
                  <a:lnTo>
                    <a:pt x="1634" y="144"/>
                  </a:lnTo>
                  <a:lnTo>
                    <a:pt x="1634" y="133"/>
                  </a:lnTo>
                  <a:lnTo>
                    <a:pt x="1637" y="122"/>
                  </a:lnTo>
                  <a:lnTo>
                    <a:pt x="1638" y="112"/>
                  </a:lnTo>
                  <a:lnTo>
                    <a:pt x="1643" y="102"/>
                  </a:lnTo>
                  <a:lnTo>
                    <a:pt x="1647" y="93"/>
                  </a:lnTo>
                  <a:lnTo>
                    <a:pt x="1652" y="84"/>
                  </a:lnTo>
                  <a:lnTo>
                    <a:pt x="1659" y="77"/>
                  </a:lnTo>
                  <a:lnTo>
                    <a:pt x="1666" y="72"/>
                  </a:lnTo>
                  <a:lnTo>
                    <a:pt x="1675" y="67"/>
                  </a:lnTo>
                  <a:lnTo>
                    <a:pt x="1683" y="65"/>
                  </a:lnTo>
                  <a:lnTo>
                    <a:pt x="1693" y="62"/>
                  </a:lnTo>
                  <a:lnTo>
                    <a:pt x="1703" y="62"/>
                  </a:lnTo>
                  <a:lnTo>
                    <a:pt x="1710" y="62"/>
                  </a:lnTo>
                  <a:lnTo>
                    <a:pt x="1715" y="63"/>
                  </a:lnTo>
                  <a:lnTo>
                    <a:pt x="1722" y="65"/>
                  </a:lnTo>
                  <a:lnTo>
                    <a:pt x="1728" y="67"/>
                  </a:lnTo>
                  <a:lnTo>
                    <a:pt x="1734" y="70"/>
                  </a:lnTo>
                  <a:lnTo>
                    <a:pt x="1739" y="74"/>
                  </a:lnTo>
                  <a:lnTo>
                    <a:pt x="1745" y="80"/>
                  </a:lnTo>
                  <a:lnTo>
                    <a:pt x="1749" y="86"/>
                  </a:lnTo>
                  <a:lnTo>
                    <a:pt x="1749" y="63"/>
                  </a:lnTo>
                  <a:lnTo>
                    <a:pt x="1776" y="63"/>
                  </a:lnTo>
                  <a:lnTo>
                    <a:pt x="1776" y="202"/>
                  </a:lnTo>
                  <a:lnTo>
                    <a:pt x="1776" y="218"/>
                  </a:lnTo>
                  <a:lnTo>
                    <a:pt x="1774" y="232"/>
                  </a:lnTo>
                  <a:lnTo>
                    <a:pt x="1771" y="245"/>
                  </a:lnTo>
                  <a:lnTo>
                    <a:pt x="1767" y="253"/>
                  </a:lnTo>
                  <a:lnTo>
                    <a:pt x="1763" y="262"/>
                  </a:lnTo>
                  <a:lnTo>
                    <a:pt x="1757" y="267"/>
                  </a:lnTo>
                  <a:lnTo>
                    <a:pt x="1752" y="274"/>
                  </a:lnTo>
                  <a:lnTo>
                    <a:pt x="1743" y="278"/>
                  </a:lnTo>
                  <a:lnTo>
                    <a:pt x="1735" y="283"/>
                  </a:lnTo>
                  <a:lnTo>
                    <a:pt x="1725" y="285"/>
                  </a:lnTo>
                  <a:lnTo>
                    <a:pt x="1714" y="287"/>
                  </a:lnTo>
                  <a:lnTo>
                    <a:pt x="1703" y="288"/>
                  </a:lnTo>
                  <a:lnTo>
                    <a:pt x="1696" y="288"/>
                  </a:lnTo>
                  <a:lnTo>
                    <a:pt x="1689" y="287"/>
                  </a:lnTo>
                  <a:lnTo>
                    <a:pt x="1683" y="285"/>
                  </a:lnTo>
                  <a:lnTo>
                    <a:pt x="1676" y="284"/>
                  </a:lnTo>
                  <a:lnTo>
                    <a:pt x="1671" y="283"/>
                  </a:lnTo>
                  <a:lnTo>
                    <a:pt x="1666" y="280"/>
                  </a:lnTo>
                  <a:lnTo>
                    <a:pt x="1661" y="277"/>
                  </a:lnTo>
                  <a:lnTo>
                    <a:pt x="1657" y="274"/>
                  </a:lnTo>
                  <a:lnTo>
                    <a:pt x="1648" y="267"/>
                  </a:lnTo>
                  <a:lnTo>
                    <a:pt x="1643" y="257"/>
                  </a:lnTo>
                  <a:lnTo>
                    <a:pt x="1640" y="246"/>
                  </a:lnTo>
                  <a:lnTo>
                    <a:pt x="1640" y="234"/>
                  </a:lnTo>
                  <a:close/>
                  <a:moveTo>
                    <a:pt x="1661" y="143"/>
                  </a:moveTo>
                  <a:lnTo>
                    <a:pt x="1662" y="157"/>
                  </a:lnTo>
                  <a:lnTo>
                    <a:pt x="1664" y="168"/>
                  </a:lnTo>
                  <a:lnTo>
                    <a:pt x="1668" y="178"/>
                  </a:lnTo>
                  <a:lnTo>
                    <a:pt x="1673" y="186"/>
                  </a:lnTo>
                  <a:lnTo>
                    <a:pt x="1680" y="192"/>
                  </a:lnTo>
                  <a:lnTo>
                    <a:pt x="1687" y="196"/>
                  </a:lnTo>
                  <a:lnTo>
                    <a:pt x="1696" y="197"/>
                  </a:lnTo>
                  <a:lnTo>
                    <a:pt x="1704" y="199"/>
                  </a:lnTo>
                  <a:lnTo>
                    <a:pt x="1714" y="197"/>
                  </a:lnTo>
                  <a:lnTo>
                    <a:pt x="1722" y="196"/>
                  </a:lnTo>
                  <a:lnTo>
                    <a:pt x="1729" y="192"/>
                  </a:lnTo>
                  <a:lnTo>
                    <a:pt x="1736" y="186"/>
                  </a:lnTo>
                  <a:lnTo>
                    <a:pt x="1742" y="178"/>
                  </a:lnTo>
                  <a:lnTo>
                    <a:pt x="1746" y="168"/>
                  </a:lnTo>
                  <a:lnTo>
                    <a:pt x="1748" y="157"/>
                  </a:lnTo>
                  <a:lnTo>
                    <a:pt x="1749" y="143"/>
                  </a:lnTo>
                  <a:lnTo>
                    <a:pt x="1748" y="130"/>
                  </a:lnTo>
                  <a:lnTo>
                    <a:pt x="1745" y="119"/>
                  </a:lnTo>
                  <a:lnTo>
                    <a:pt x="1741" y="109"/>
                  </a:lnTo>
                  <a:lnTo>
                    <a:pt x="1735" y="102"/>
                  </a:lnTo>
                  <a:lnTo>
                    <a:pt x="1728" y="95"/>
                  </a:lnTo>
                  <a:lnTo>
                    <a:pt x="1721" y="91"/>
                  </a:lnTo>
                  <a:lnTo>
                    <a:pt x="1713" y="90"/>
                  </a:lnTo>
                  <a:lnTo>
                    <a:pt x="1704" y="88"/>
                  </a:lnTo>
                  <a:lnTo>
                    <a:pt x="1696" y="90"/>
                  </a:lnTo>
                  <a:lnTo>
                    <a:pt x="1687" y="91"/>
                  </a:lnTo>
                  <a:lnTo>
                    <a:pt x="1680" y="95"/>
                  </a:lnTo>
                  <a:lnTo>
                    <a:pt x="1673" y="102"/>
                  </a:lnTo>
                  <a:lnTo>
                    <a:pt x="1668" y="109"/>
                  </a:lnTo>
                  <a:lnTo>
                    <a:pt x="1664" y="119"/>
                  </a:lnTo>
                  <a:lnTo>
                    <a:pt x="1662" y="130"/>
                  </a:lnTo>
                  <a:lnTo>
                    <a:pt x="1661" y="143"/>
                  </a:lnTo>
                  <a:close/>
                  <a:moveTo>
                    <a:pt x="181" y="517"/>
                  </a:moveTo>
                  <a:lnTo>
                    <a:pt x="172" y="523"/>
                  </a:lnTo>
                  <a:lnTo>
                    <a:pt x="165" y="527"/>
                  </a:lnTo>
                  <a:lnTo>
                    <a:pt x="157" y="531"/>
                  </a:lnTo>
                  <a:lnTo>
                    <a:pt x="150" y="534"/>
                  </a:lnTo>
                  <a:lnTo>
                    <a:pt x="143" y="535"/>
                  </a:lnTo>
                  <a:lnTo>
                    <a:pt x="136" y="535"/>
                  </a:lnTo>
                  <a:lnTo>
                    <a:pt x="129" y="537"/>
                  </a:lnTo>
                  <a:lnTo>
                    <a:pt x="121" y="537"/>
                  </a:lnTo>
                  <a:lnTo>
                    <a:pt x="108" y="537"/>
                  </a:lnTo>
                  <a:lnTo>
                    <a:pt x="98" y="534"/>
                  </a:lnTo>
                  <a:lnTo>
                    <a:pt x="88" y="531"/>
                  </a:lnTo>
                  <a:lnTo>
                    <a:pt x="80" y="526"/>
                  </a:lnTo>
                  <a:lnTo>
                    <a:pt x="74" y="519"/>
                  </a:lnTo>
                  <a:lnTo>
                    <a:pt x="70" y="512"/>
                  </a:lnTo>
                  <a:lnTo>
                    <a:pt x="67" y="503"/>
                  </a:lnTo>
                  <a:lnTo>
                    <a:pt x="66" y="494"/>
                  </a:lnTo>
                  <a:lnTo>
                    <a:pt x="66" y="488"/>
                  </a:lnTo>
                  <a:lnTo>
                    <a:pt x="67" y="482"/>
                  </a:lnTo>
                  <a:lnTo>
                    <a:pt x="69" y="477"/>
                  </a:lnTo>
                  <a:lnTo>
                    <a:pt x="72" y="473"/>
                  </a:lnTo>
                  <a:lnTo>
                    <a:pt x="74" y="467"/>
                  </a:lnTo>
                  <a:lnTo>
                    <a:pt x="77" y="463"/>
                  </a:lnTo>
                  <a:lnTo>
                    <a:pt x="81" y="460"/>
                  </a:lnTo>
                  <a:lnTo>
                    <a:pt x="86" y="457"/>
                  </a:lnTo>
                  <a:lnTo>
                    <a:pt x="90" y="454"/>
                  </a:lnTo>
                  <a:lnTo>
                    <a:pt x="95" y="452"/>
                  </a:lnTo>
                  <a:lnTo>
                    <a:pt x="100" y="450"/>
                  </a:lnTo>
                  <a:lnTo>
                    <a:pt x="105" y="447"/>
                  </a:lnTo>
                  <a:lnTo>
                    <a:pt x="109" y="446"/>
                  </a:lnTo>
                  <a:lnTo>
                    <a:pt x="115" y="445"/>
                  </a:lnTo>
                  <a:lnTo>
                    <a:pt x="122" y="445"/>
                  </a:lnTo>
                  <a:lnTo>
                    <a:pt x="129" y="443"/>
                  </a:lnTo>
                  <a:lnTo>
                    <a:pt x="137" y="443"/>
                  </a:lnTo>
                  <a:lnTo>
                    <a:pt x="144" y="442"/>
                  </a:lnTo>
                  <a:lnTo>
                    <a:pt x="151" y="440"/>
                  </a:lnTo>
                  <a:lnTo>
                    <a:pt x="158" y="439"/>
                  </a:lnTo>
                  <a:lnTo>
                    <a:pt x="164" y="439"/>
                  </a:lnTo>
                  <a:lnTo>
                    <a:pt x="168" y="438"/>
                  </a:lnTo>
                  <a:lnTo>
                    <a:pt x="174" y="436"/>
                  </a:lnTo>
                  <a:lnTo>
                    <a:pt x="178" y="435"/>
                  </a:lnTo>
                  <a:lnTo>
                    <a:pt x="178" y="432"/>
                  </a:lnTo>
                  <a:lnTo>
                    <a:pt x="178" y="431"/>
                  </a:lnTo>
                  <a:lnTo>
                    <a:pt x="178" y="429"/>
                  </a:lnTo>
                  <a:lnTo>
                    <a:pt x="178" y="428"/>
                  </a:lnTo>
                  <a:lnTo>
                    <a:pt x="178" y="421"/>
                  </a:lnTo>
                  <a:lnTo>
                    <a:pt x="177" y="415"/>
                  </a:lnTo>
                  <a:lnTo>
                    <a:pt x="174" y="411"/>
                  </a:lnTo>
                  <a:lnTo>
                    <a:pt x="170" y="407"/>
                  </a:lnTo>
                  <a:lnTo>
                    <a:pt x="164" y="403"/>
                  </a:lnTo>
                  <a:lnTo>
                    <a:pt x="157" y="400"/>
                  </a:lnTo>
                  <a:lnTo>
                    <a:pt x="149" y="399"/>
                  </a:lnTo>
                  <a:lnTo>
                    <a:pt x="139" y="399"/>
                  </a:lnTo>
                  <a:lnTo>
                    <a:pt x="130" y="399"/>
                  </a:lnTo>
                  <a:lnTo>
                    <a:pt x="123" y="400"/>
                  </a:lnTo>
                  <a:lnTo>
                    <a:pt x="116" y="401"/>
                  </a:lnTo>
                  <a:lnTo>
                    <a:pt x="111" y="404"/>
                  </a:lnTo>
                  <a:lnTo>
                    <a:pt x="107" y="408"/>
                  </a:lnTo>
                  <a:lnTo>
                    <a:pt x="104" y="412"/>
                  </a:lnTo>
                  <a:lnTo>
                    <a:pt x="101" y="418"/>
                  </a:lnTo>
                  <a:lnTo>
                    <a:pt x="98" y="425"/>
                  </a:lnTo>
                  <a:lnTo>
                    <a:pt x="72" y="419"/>
                  </a:lnTo>
                  <a:lnTo>
                    <a:pt x="73" y="411"/>
                  </a:lnTo>
                  <a:lnTo>
                    <a:pt x="76" y="404"/>
                  </a:lnTo>
                  <a:lnTo>
                    <a:pt x="79" y="399"/>
                  </a:lnTo>
                  <a:lnTo>
                    <a:pt x="83" y="393"/>
                  </a:lnTo>
                  <a:lnTo>
                    <a:pt x="87" y="387"/>
                  </a:lnTo>
                  <a:lnTo>
                    <a:pt x="94" y="383"/>
                  </a:lnTo>
                  <a:lnTo>
                    <a:pt x="100" y="380"/>
                  </a:lnTo>
                  <a:lnTo>
                    <a:pt x="108" y="378"/>
                  </a:lnTo>
                  <a:lnTo>
                    <a:pt x="116" y="375"/>
                  </a:lnTo>
                  <a:lnTo>
                    <a:pt x="125" y="373"/>
                  </a:lnTo>
                  <a:lnTo>
                    <a:pt x="135" y="372"/>
                  </a:lnTo>
                  <a:lnTo>
                    <a:pt x="144" y="372"/>
                  </a:lnTo>
                  <a:lnTo>
                    <a:pt x="154" y="372"/>
                  </a:lnTo>
                  <a:lnTo>
                    <a:pt x="164" y="373"/>
                  </a:lnTo>
                  <a:lnTo>
                    <a:pt x="171" y="375"/>
                  </a:lnTo>
                  <a:lnTo>
                    <a:pt x="178" y="376"/>
                  </a:lnTo>
                  <a:lnTo>
                    <a:pt x="184" y="379"/>
                  </a:lnTo>
                  <a:lnTo>
                    <a:pt x="189" y="382"/>
                  </a:lnTo>
                  <a:lnTo>
                    <a:pt x="193" y="385"/>
                  </a:lnTo>
                  <a:lnTo>
                    <a:pt x="198" y="389"/>
                  </a:lnTo>
                  <a:lnTo>
                    <a:pt x="200" y="393"/>
                  </a:lnTo>
                  <a:lnTo>
                    <a:pt x="202" y="397"/>
                  </a:lnTo>
                  <a:lnTo>
                    <a:pt x="205" y="401"/>
                  </a:lnTo>
                  <a:lnTo>
                    <a:pt x="206" y="407"/>
                  </a:lnTo>
                  <a:lnTo>
                    <a:pt x="206" y="411"/>
                  </a:lnTo>
                  <a:lnTo>
                    <a:pt x="207" y="417"/>
                  </a:lnTo>
                  <a:lnTo>
                    <a:pt x="207" y="424"/>
                  </a:lnTo>
                  <a:lnTo>
                    <a:pt x="207" y="431"/>
                  </a:lnTo>
                  <a:lnTo>
                    <a:pt x="207" y="466"/>
                  </a:lnTo>
                  <a:lnTo>
                    <a:pt x="207" y="482"/>
                  </a:lnTo>
                  <a:lnTo>
                    <a:pt x="207" y="495"/>
                  </a:lnTo>
                  <a:lnTo>
                    <a:pt x="207" y="506"/>
                  </a:lnTo>
                  <a:lnTo>
                    <a:pt x="209" y="513"/>
                  </a:lnTo>
                  <a:lnTo>
                    <a:pt x="209" y="519"/>
                  </a:lnTo>
                  <a:lnTo>
                    <a:pt x="210" y="524"/>
                  </a:lnTo>
                  <a:lnTo>
                    <a:pt x="213" y="530"/>
                  </a:lnTo>
                  <a:lnTo>
                    <a:pt x="214" y="535"/>
                  </a:lnTo>
                  <a:lnTo>
                    <a:pt x="188" y="535"/>
                  </a:lnTo>
                  <a:lnTo>
                    <a:pt x="185" y="531"/>
                  </a:lnTo>
                  <a:lnTo>
                    <a:pt x="182" y="527"/>
                  </a:lnTo>
                  <a:lnTo>
                    <a:pt x="181" y="523"/>
                  </a:lnTo>
                  <a:lnTo>
                    <a:pt x="181" y="517"/>
                  </a:lnTo>
                  <a:close/>
                  <a:moveTo>
                    <a:pt x="178" y="461"/>
                  </a:moveTo>
                  <a:lnTo>
                    <a:pt x="174" y="463"/>
                  </a:lnTo>
                  <a:lnTo>
                    <a:pt x="170" y="463"/>
                  </a:lnTo>
                  <a:lnTo>
                    <a:pt x="164" y="464"/>
                  </a:lnTo>
                  <a:lnTo>
                    <a:pt x="160" y="466"/>
                  </a:lnTo>
                  <a:lnTo>
                    <a:pt x="153" y="467"/>
                  </a:lnTo>
                  <a:lnTo>
                    <a:pt x="147" y="467"/>
                  </a:lnTo>
                  <a:lnTo>
                    <a:pt x="139" y="468"/>
                  </a:lnTo>
                  <a:lnTo>
                    <a:pt x="132" y="470"/>
                  </a:lnTo>
                  <a:lnTo>
                    <a:pt x="123" y="471"/>
                  </a:lnTo>
                  <a:lnTo>
                    <a:pt x="118" y="471"/>
                  </a:lnTo>
                  <a:lnTo>
                    <a:pt x="112" y="473"/>
                  </a:lnTo>
                  <a:lnTo>
                    <a:pt x="108" y="474"/>
                  </a:lnTo>
                  <a:lnTo>
                    <a:pt x="105" y="475"/>
                  </a:lnTo>
                  <a:lnTo>
                    <a:pt x="102" y="477"/>
                  </a:lnTo>
                  <a:lnTo>
                    <a:pt x="100" y="480"/>
                  </a:lnTo>
                  <a:lnTo>
                    <a:pt x="97" y="481"/>
                  </a:lnTo>
                  <a:lnTo>
                    <a:pt x="95" y="484"/>
                  </a:lnTo>
                  <a:lnTo>
                    <a:pt x="94" y="487"/>
                  </a:lnTo>
                  <a:lnTo>
                    <a:pt x="93" y="489"/>
                  </a:lnTo>
                  <a:lnTo>
                    <a:pt x="93" y="492"/>
                  </a:lnTo>
                  <a:lnTo>
                    <a:pt x="93" y="496"/>
                  </a:lnTo>
                  <a:lnTo>
                    <a:pt x="95" y="499"/>
                  </a:lnTo>
                  <a:lnTo>
                    <a:pt x="97" y="503"/>
                  </a:lnTo>
                  <a:lnTo>
                    <a:pt x="101" y="506"/>
                  </a:lnTo>
                  <a:lnTo>
                    <a:pt x="105" y="509"/>
                  </a:lnTo>
                  <a:lnTo>
                    <a:pt x="112" y="510"/>
                  </a:lnTo>
                  <a:lnTo>
                    <a:pt x="118" y="512"/>
                  </a:lnTo>
                  <a:lnTo>
                    <a:pt x="126" y="512"/>
                  </a:lnTo>
                  <a:lnTo>
                    <a:pt x="135" y="512"/>
                  </a:lnTo>
                  <a:lnTo>
                    <a:pt x="142" y="510"/>
                  </a:lnTo>
                  <a:lnTo>
                    <a:pt x="149" y="509"/>
                  </a:lnTo>
                  <a:lnTo>
                    <a:pt x="154" y="506"/>
                  </a:lnTo>
                  <a:lnTo>
                    <a:pt x="160" y="503"/>
                  </a:lnTo>
                  <a:lnTo>
                    <a:pt x="165" y="499"/>
                  </a:lnTo>
                  <a:lnTo>
                    <a:pt x="170" y="495"/>
                  </a:lnTo>
                  <a:lnTo>
                    <a:pt x="174" y="489"/>
                  </a:lnTo>
                  <a:lnTo>
                    <a:pt x="175" y="485"/>
                  </a:lnTo>
                  <a:lnTo>
                    <a:pt x="177" y="481"/>
                  </a:lnTo>
                  <a:lnTo>
                    <a:pt x="178" y="475"/>
                  </a:lnTo>
                  <a:lnTo>
                    <a:pt x="178" y="468"/>
                  </a:lnTo>
                  <a:lnTo>
                    <a:pt x="178" y="4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6" name="Freeform 108"/>
            <p:cNvSpPr>
              <a:spLocks noEditPoints="1"/>
            </p:cNvSpPr>
            <p:nvPr/>
          </p:nvSpPr>
          <p:spPr bwMode="auto">
            <a:xfrm>
              <a:off x="2686" y="577"/>
              <a:ext cx="485" cy="75"/>
            </a:xfrm>
            <a:custGeom>
              <a:avLst/>
              <a:gdLst>
                <a:gd name="T0" fmla="*/ 36 w 1455"/>
                <a:gd name="T1" fmla="*/ 75 h 226"/>
                <a:gd name="T2" fmla="*/ 76 w 1455"/>
                <a:gd name="T3" fmla="*/ 61 h 226"/>
                <a:gd name="T4" fmla="*/ 112 w 1455"/>
                <a:gd name="T5" fmla="*/ 72 h 226"/>
                <a:gd name="T6" fmla="*/ 127 w 1455"/>
                <a:gd name="T7" fmla="*/ 100 h 226"/>
                <a:gd name="T8" fmla="*/ 102 w 1455"/>
                <a:gd name="T9" fmla="*/ 224 h 226"/>
                <a:gd name="T10" fmla="*/ 97 w 1455"/>
                <a:gd name="T11" fmla="*/ 101 h 226"/>
                <a:gd name="T12" fmla="*/ 74 w 1455"/>
                <a:gd name="T13" fmla="*/ 88 h 226"/>
                <a:gd name="T14" fmla="*/ 34 w 1455"/>
                <a:gd name="T15" fmla="*/ 104 h 226"/>
                <a:gd name="T16" fmla="*/ 274 w 1455"/>
                <a:gd name="T17" fmla="*/ 224 h 226"/>
                <a:gd name="T18" fmla="*/ 249 w 1455"/>
                <a:gd name="T19" fmla="*/ 222 h 226"/>
                <a:gd name="T20" fmla="*/ 203 w 1455"/>
                <a:gd name="T21" fmla="*/ 222 h 226"/>
                <a:gd name="T22" fmla="*/ 165 w 1455"/>
                <a:gd name="T23" fmla="*/ 178 h 226"/>
                <a:gd name="T24" fmla="*/ 164 w 1455"/>
                <a:gd name="T25" fmla="*/ 111 h 226"/>
                <a:gd name="T26" fmla="*/ 202 w 1455"/>
                <a:gd name="T27" fmla="*/ 67 h 226"/>
                <a:gd name="T28" fmla="*/ 249 w 1455"/>
                <a:gd name="T29" fmla="*/ 65 h 226"/>
                <a:gd name="T30" fmla="*/ 274 w 1455"/>
                <a:gd name="T31" fmla="*/ 2 h 226"/>
                <a:gd name="T32" fmla="*/ 190 w 1455"/>
                <a:gd name="T33" fmla="*/ 169 h 226"/>
                <a:gd name="T34" fmla="*/ 231 w 1455"/>
                <a:gd name="T35" fmla="*/ 201 h 226"/>
                <a:gd name="T36" fmla="*/ 272 w 1455"/>
                <a:gd name="T37" fmla="*/ 170 h 226"/>
                <a:gd name="T38" fmla="*/ 262 w 1455"/>
                <a:gd name="T39" fmla="*/ 101 h 226"/>
                <a:gd name="T40" fmla="*/ 213 w 1455"/>
                <a:gd name="T41" fmla="*/ 90 h 226"/>
                <a:gd name="T42" fmla="*/ 188 w 1455"/>
                <a:gd name="T43" fmla="*/ 145 h 226"/>
                <a:gd name="T44" fmla="*/ 464 w 1455"/>
                <a:gd name="T45" fmla="*/ 97 h 226"/>
                <a:gd name="T46" fmla="*/ 599 w 1455"/>
                <a:gd name="T47" fmla="*/ 224 h 226"/>
                <a:gd name="T48" fmla="*/ 655 w 1455"/>
                <a:gd name="T49" fmla="*/ 155 h 226"/>
                <a:gd name="T50" fmla="*/ 714 w 1455"/>
                <a:gd name="T51" fmla="*/ 58 h 226"/>
                <a:gd name="T52" fmla="*/ 695 w 1455"/>
                <a:gd name="T53" fmla="*/ 60 h 226"/>
                <a:gd name="T54" fmla="*/ 1003 w 1455"/>
                <a:gd name="T55" fmla="*/ 185 h 226"/>
                <a:gd name="T56" fmla="*/ 956 w 1455"/>
                <a:gd name="T57" fmla="*/ 222 h 226"/>
                <a:gd name="T58" fmla="*/ 909 w 1455"/>
                <a:gd name="T59" fmla="*/ 226 h 226"/>
                <a:gd name="T60" fmla="*/ 867 w 1455"/>
                <a:gd name="T61" fmla="*/ 213 h 226"/>
                <a:gd name="T62" fmla="*/ 825 w 1455"/>
                <a:gd name="T63" fmla="*/ 143 h 226"/>
                <a:gd name="T64" fmla="*/ 835 w 1455"/>
                <a:gd name="T65" fmla="*/ 53 h 226"/>
                <a:gd name="T66" fmla="*/ 885 w 1455"/>
                <a:gd name="T67" fmla="*/ 6 h 226"/>
                <a:gd name="T68" fmla="*/ 926 w 1455"/>
                <a:gd name="T69" fmla="*/ 0 h 226"/>
                <a:gd name="T70" fmla="*/ 968 w 1455"/>
                <a:gd name="T71" fmla="*/ 9 h 226"/>
                <a:gd name="T72" fmla="*/ 1011 w 1455"/>
                <a:gd name="T73" fmla="*/ 65 h 226"/>
                <a:gd name="T74" fmla="*/ 952 w 1455"/>
                <a:gd name="T75" fmla="*/ 33 h 226"/>
                <a:gd name="T76" fmla="*/ 906 w 1455"/>
                <a:gd name="T77" fmla="*/ 27 h 226"/>
                <a:gd name="T78" fmla="*/ 874 w 1455"/>
                <a:gd name="T79" fmla="*/ 44 h 226"/>
                <a:gd name="T80" fmla="*/ 851 w 1455"/>
                <a:gd name="T81" fmla="*/ 101 h 226"/>
                <a:gd name="T82" fmla="*/ 864 w 1455"/>
                <a:gd name="T83" fmla="*/ 170 h 226"/>
                <a:gd name="T84" fmla="*/ 913 w 1455"/>
                <a:gd name="T85" fmla="*/ 201 h 226"/>
                <a:gd name="T86" fmla="*/ 972 w 1455"/>
                <a:gd name="T87" fmla="*/ 180 h 226"/>
                <a:gd name="T88" fmla="*/ 1235 w 1455"/>
                <a:gd name="T89" fmla="*/ 170 h 226"/>
                <a:gd name="T90" fmla="*/ 1187 w 1455"/>
                <a:gd name="T91" fmla="*/ 220 h 226"/>
                <a:gd name="T92" fmla="*/ 1141 w 1455"/>
                <a:gd name="T93" fmla="*/ 226 h 226"/>
                <a:gd name="T94" fmla="*/ 1096 w 1455"/>
                <a:gd name="T95" fmla="*/ 216 h 226"/>
                <a:gd name="T96" fmla="*/ 1053 w 1455"/>
                <a:gd name="T97" fmla="*/ 157 h 226"/>
                <a:gd name="T98" fmla="*/ 1053 w 1455"/>
                <a:gd name="T99" fmla="*/ 65 h 226"/>
                <a:gd name="T100" fmla="*/ 1102 w 1455"/>
                <a:gd name="T101" fmla="*/ 11 h 226"/>
                <a:gd name="T102" fmla="*/ 1143 w 1455"/>
                <a:gd name="T103" fmla="*/ 0 h 226"/>
                <a:gd name="T104" fmla="*/ 1186 w 1455"/>
                <a:gd name="T105" fmla="*/ 6 h 226"/>
                <a:gd name="T106" fmla="*/ 1229 w 1455"/>
                <a:gd name="T107" fmla="*/ 50 h 226"/>
                <a:gd name="T108" fmla="*/ 1185 w 1455"/>
                <a:gd name="T109" fmla="*/ 37 h 226"/>
                <a:gd name="T110" fmla="*/ 1136 w 1455"/>
                <a:gd name="T111" fmla="*/ 27 h 226"/>
                <a:gd name="T112" fmla="*/ 1106 w 1455"/>
                <a:gd name="T113" fmla="*/ 39 h 226"/>
                <a:gd name="T114" fmla="*/ 1077 w 1455"/>
                <a:gd name="T115" fmla="*/ 90 h 226"/>
                <a:gd name="T116" fmla="*/ 1084 w 1455"/>
                <a:gd name="T117" fmla="*/ 160 h 226"/>
                <a:gd name="T118" fmla="*/ 1127 w 1455"/>
                <a:gd name="T119" fmla="*/ 198 h 226"/>
                <a:gd name="T120" fmla="*/ 1187 w 1455"/>
                <a:gd name="T121" fmla="*/ 187 h 226"/>
                <a:gd name="T122" fmla="*/ 1280 w 1455"/>
                <a:gd name="T123" fmla="*/ 2 h 226"/>
                <a:gd name="T124" fmla="*/ 1455 w 1455"/>
                <a:gd name="T125" fmla="*/ 22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5" h="226">
                  <a:moveTo>
                    <a:pt x="0" y="224"/>
                  </a:moveTo>
                  <a:lnTo>
                    <a:pt x="0" y="62"/>
                  </a:lnTo>
                  <a:lnTo>
                    <a:pt x="27" y="62"/>
                  </a:lnTo>
                  <a:lnTo>
                    <a:pt x="27" y="86"/>
                  </a:lnTo>
                  <a:lnTo>
                    <a:pt x="31" y="81"/>
                  </a:lnTo>
                  <a:lnTo>
                    <a:pt x="36" y="75"/>
                  </a:lnTo>
                  <a:lnTo>
                    <a:pt x="42" y="71"/>
                  </a:lnTo>
                  <a:lnTo>
                    <a:pt x="48" y="67"/>
                  </a:lnTo>
                  <a:lnTo>
                    <a:pt x="53" y="65"/>
                  </a:lnTo>
                  <a:lnTo>
                    <a:pt x="60" y="62"/>
                  </a:lnTo>
                  <a:lnTo>
                    <a:pt x="69" y="61"/>
                  </a:lnTo>
                  <a:lnTo>
                    <a:pt x="76" y="61"/>
                  </a:lnTo>
                  <a:lnTo>
                    <a:pt x="83" y="61"/>
                  </a:lnTo>
                  <a:lnTo>
                    <a:pt x="90" y="62"/>
                  </a:lnTo>
                  <a:lnTo>
                    <a:pt x="95" y="64"/>
                  </a:lnTo>
                  <a:lnTo>
                    <a:pt x="102" y="65"/>
                  </a:lnTo>
                  <a:lnTo>
                    <a:pt x="108" y="68"/>
                  </a:lnTo>
                  <a:lnTo>
                    <a:pt x="112" y="72"/>
                  </a:lnTo>
                  <a:lnTo>
                    <a:pt x="116" y="75"/>
                  </a:lnTo>
                  <a:lnTo>
                    <a:pt x="119" y="79"/>
                  </a:lnTo>
                  <a:lnTo>
                    <a:pt x="122" y="83"/>
                  </a:lnTo>
                  <a:lnTo>
                    <a:pt x="125" y="89"/>
                  </a:lnTo>
                  <a:lnTo>
                    <a:pt x="126" y="95"/>
                  </a:lnTo>
                  <a:lnTo>
                    <a:pt x="127" y="100"/>
                  </a:lnTo>
                  <a:lnTo>
                    <a:pt x="129" y="104"/>
                  </a:lnTo>
                  <a:lnTo>
                    <a:pt x="129" y="110"/>
                  </a:lnTo>
                  <a:lnTo>
                    <a:pt x="129" y="118"/>
                  </a:lnTo>
                  <a:lnTo>
                    <a:pt x="129" y="127"/>
                  </a:lnTo>
                  <a:lnTo>
                    <a:pt x="129" y="224"/>
                  </a:lnTo>
                  <a:lnTo>
                    <a:pt x="102" y="224"/>
                  </a:lnTo>
                  <a:lnTo>
                    <a:pt x="102" y="129"/>
                  </a:lnTo>
                  <a:lnTo>
                    <a:pt x="102" y="121"/>
                  </a:lnTo>
                  <a:lnTo>
                    <a:pt x="101" y="114"/>
                  </a:lnTo>
                  <a:lnTo>
                    <a:pt x="101" y="108"/>
                  </a:lnTo>
                  <a:lnTo>
                    <a:pt x="99" y="104"/>
                  </a:lnTo>
                  <a:lnTo>
                    <a:pt x="97" y="101"/>
                  </a:lnTo>
                  <a:lnTo>
                    <a:pt x="94" y="97"/>
                  </a:lnTo>
                  <a:lnTo>
                    <a:pt x="91" y="95"/>
                  </a:lnTo>
                  <a:lnTo>
                    <a:pt x="88" y="92"/>
                  </a:lnTo>
                  <a:lnTo>
                    <a:pt x="84" y="90"/>
                  </a:lnTo>
                  <a:lnTo>
                    <a:pt x="78" y="89"/>
                  </a:lnTo>
                  <a:lnTo>
                    <a:pt x="74" y="88"/>
                  </a:lnTo>
                  <a:lnTo>
                    <a:pt x="69" y="88"/>
                  </a:lnTo>
                  <a:lnTo>
                    <a:pt x="60" y="88"/>
                  </a:lnTo>
                  <a:lnTo>
                    <a:pt x="53" y="90"/>
                  </a:lnTo>
                  <a:lnTo>
                    <a:pt x="46" y="93"/>
                  </a:lnTo>
                  <a:lnTo>
                    <a:pt x="39" y="97"/>
                  </a:lnTo>
                  <a:lnTo>
                    <a:pt x="34" y="104"/>
                  </a:lnTo>
                  <a:lnTo>
                    <a:pt x="29" y="114"/>
                  </a:lnTo>
                  <a:lnTo>
                    <a:pt x="28" y="125"/>
                  </a:lnTo>
                  <a:lnTo>
                    <a:pt x="27" y="139"/>
                  </a:lnTo>
                  <a:lnTo>
                    <a:pt x="27" y="224"/>
                  </a:lnTo>
                  <a:lnTo>
                    <a:pt x="0" y="224"/>
                  </a:lnTo>
                  <a:close/>
                  <a:moveTo>
                    <a:pt x="274" y="224"/>
                  </a:moveTo>
                  <a:lnTo>
                    <a:pt x="274" y="199"/>
                  </a:lnTo>
                  <a:lnTo>
                    <a:pt x="270" y="206"/>
                  </a:lnTo>
                  <a:lnTo>
                    <a:pt x="266" y="210"/>
                  </a:lnTo>
                  <a:lnTo>
                    <a:pt x="260" y="216"/>
                  </a:lnTo>
                  <a:lnTo>
                    <a:pt x="256" y="219"/>
                  </a:lnTo>
                  <a:lnTo>
                    <a:pt x="249" y="222"/>
                  </a:lnTo>
                  <a:lnTo>
                    <a:pt x="244" y="224"/>
                  </a:lnTo>
                  <a:lnTo>
                    <a:pt x="237" y="226"/>
                  </a:lnTo>
                  <a:lnTo>
                    <a:pt x="230" y="226"/>
                  </a:lnTo>
                  <a:lnTo>
                    <a:pt x="220" y="226"/>
                  </a:lnTo>
                  <a:lnTo>
                    <a:pt x="211" y="224"/>
                  </a:lnTo>
                  <a:lnTo>
                    <a:pt x="203" y="222"/>
                  </a:lnTo>
                  <a:lnTo>
                    <a:pt x="195" y="217"/>
                  </a:lnTo>
                  <a:lnTo>
                    <a:pt x="186" y="212"/>
                  </a:lnTo>
                  <a:lnTo>
                    <a:pt x="181" y="205"/>
                  </a:lnTo>
                  <a:lnTo>
                    <a:pt x="174" y="197"/>
                  </a:lnTo>
                  <a:lnTo>
                    <a:pt x="169" y="188"/>
                  </a:lnTo>
                  <a:lnTo>
                    <a:pt x="165" y="178"/>
                  </a:lnTo>
                  <a:lnTo>
                    <a:pt x="162" y="167"/>
                  </a:lnTo>
                  <a:lnTo>
                    <a:pt x="161" y="156"/>
                  </a:lnTo>
                  <a:lnTo>
                    <a:pt x="160" y="145"/>
                  </a:lnTo>
                  <a:lnTo>
                    <a:pt x="160" y="132"/>
                  </a:lnTo>
                  <a:lnTo>
                    <a:pt x="162" y="121"/>
                  </a:lnTo>
                  <a:lnTo>
                    <a:pt x="164" y="111"/>
                  </a:lnTo>
                  <a:lnTo>
                    <a:pt x="168" y="101"/>
                  </a:lnTo>
                  <a:lnTo>
                    <a:pt x="172" y="92"/>
                  </a:lnTo>
                  <a:lnTo>
                    <a:pt x="179" y="83"/>
                  </a:lnTo>
                  <a:lnTo>
                    <a:pt x="185" y="76"/>
                  </a:lnTo>
                  <a:lnTo>
                    <a:pt x="193" y="71"/>
                  </a:lnTo>
                  <a:lnTo>
                    <a:pt x="202" y="67"/>
                  </a:lnTo>
                  <a:lnTo>
                    <a:pt x="210" y="64"/>
                  </a:lnTo>
                  <a:lnTo>
                    <a:pt x="220" y="61"/>
                  </a:lnTo>
                  <a:lnTo>
                    <a:pt x="230" y="61"/>
                  </a:lnTo>
                  <a:lnTo>
                    <a:pt x="237" y="61"/>
                  </a:lnTo>
                  <a:lnTo>
                    <a:pt x="244" y="62"/>
                  </a:lnTo>
                  <a:lnTo>
                    <a:pt x="249" y="65"/>
                  </a:lnTo>
                  <a:lnTo>
                    <a:pt x="256" y="68"/>
                  </a:lnTo>
                  <a:lnTo>
                    <a:pt x="262" y="72"/>
                  </a:lnTo>
                  <a:lnTo>
                    <a:pt x="266" y="76"/>
                  </a:lnTo>
                  <a:lnTo>
                    <a:pt x="270" y="81"/>
                  </a:lnTo>
                  <a:lnTo>
                    <a:pt x="274" y="86"/>
                  </a:lnTo>
                  <a:lnTo>
                    <a:pt x="274" y="2"/>
                  </a:lnTo>
                  <a:lnTo>
                    <a:pt x="301" y="2"/>
                  </a:lnTo>
                  <a:lnTo>
                    <a:pt x="301" y="224"/>
                  </a:lnTo>
                  <a:lnTo>
                    <a:pt x="274" y="224"/>
                  </a:lnTo>
                  <a:close/>
                  <a:moveTo>
                    <a:pt x="188" y="145"/>
                  </a:moveTo>
                  <a:lnTo>
                    <a:pt x="189" y="157"/>
                  </a:lnTo>
                  <a:lnTo>
                    <a:pt x="190" y="169"/>
                  </a:lnTo>
                  <a:lnTo>
                    <a:pt x="195" y="178"/>
                  </a:lnTo>
                  <a:lnTo>
                    <a:pt x="200" y="187"/>
                  </a:lnTo>
                  <a:lnTo>
                    <a:pt x="207" y="194"/>
                  </a:lnTo>
                  <a:lnTo>
                    <a:pt x="214" y="198"/>
                  </a:lnTo>
                  <a:lnTo>
                    <a:pt x="223" y="199"/>
                  </a:lnTo>
                  <a:lnTo>
                    <a:pt x="231" y="201"/>
                  </a:lnTo>
                  <a:lnTo>
                    <a:pt x="239" y="199"/>
                  </a:lnTo>
                  <a:lnTo>
                    <a:pt x="248" y="198"/>
                  </a:lnTo>
                  <a:lnTo>
                    <a:pt x="255" y="194"/>
                  </a:lnTo>
                  <a:lnTo>
                    <a:pt x="262" y="188"/>
                  </a:lnTo>
                  <a:lnTo>
                    <a:pt x="267" y="180"/>
                  </a:lnTo>
                  <a:lnTo>
                    <a:pt x="272" y="170"/>
                  </a:lnTo>
                  <a:lnTo>
                    <a:pt x="273" y="159"/>
                  </a:lnTo>
                  <a:lnTo>
                    <a:pt x="274" y="146"/>
                  </a:lnTo>
                  <a:lnTo>
                    <a:pt x="273" y="132"/>
                  </a:lnTo>
                  <a:lnTo>
                    <a:pt x="272" y="120"/>
                  </a:lnTo>
                  <a:lnTo>
                    <a:pt x="267" y="110"/>
                  </a:lnTo>
                  <a:lnTo>
                    <a:pt x="262" y="101"/>
                  </a:lnTo>
                  <a:lnTo>
                    <a:pt x="255" y="95"/>
                  </a:lnTo>
                  <a:lnTo>
                    <a:pt x="248" y="90"/>
                  </a:lnTo>
                  <a:lnTo>
                    <a:pt x="239" y="89"/>
                  </a:lnTo>
                  <a:lnTo>
                    <a:pt x="230" y="88"/>
                  </a:lnTo>
                  <a:lnTo>
                    <a:pt x="221" y="89"/>
                  </a:lnTo>
                  <a:lnTo>
                    <a:pt x="213" y="90"/>
                  </a:lnTo>
                  <a:lnTo>
                    <a:pt x="206" y="95"/>
                  </a:lnTo>
                  <a:lnTo>
                    <a:pt x="199" y="101"/>
                  </a:lnTo>
                  <a:lnTo>
                    <a:pt x="193" y="108"/>
                  </a:lnTo>
                  <a:lnTo>
                    <a:pt x="190" y="118"/>
                  </a:lnTo>
                  <a:lnTo>
                    <a:pt x="188" y="131"/>
                  </a:lnTo>
                  <a:lnTo>
                    <a:pt x="188" y="145"/>
                  </a:lnTo>
                  <a:close/>
                  <a:moveTo>
                    <a:pt x="434" y="224"/>
                  </a:moveTo>
                  <a:lnTo>
                    <a:pt x="434" y="2"/>
                  </a:lnTo>
                  <a:lnTo>
                    <a:pt x="584" y="2"/>
                  </a:lnTo>
                  <a:lnTo>
                    <a:pt x="584" y="29"/>
                  </a:lnTo>
                  <a:lnTo>
                    <a:pt x="464" y="29"/>
                  </a:lnTo>
                  <a:lnTo>
                    <a:pt x="464" y="97"/>
                  </a:lnTo>
                  <a:lnTo>
                    <a:pt x="566" y="97"/>
                  </a:lnTo>
                  <a:lnTo>
                    <a:pt x="566" y="124"/>
                  </a:lnTo>
                  <a:lnTo>
                    <a:pt x="464" y="124"/>
                  </a:lnTo>
                  <a:lnTo>
                    <a:pt x="464" y="224"/>
                  </a:lnTo>
                  <a:lnTo>
                    <a:pt x="434" y="224"/>
                  </a:lnTo>
                  <a:close/>
                  <a:moveTo>
                    <a:pt x="599" y="224"/>
                  </a:moveTo>
                  <a:lnTo>
                    <a:pt x="690" y="2"/>
                  </a:lnTo>
                  <a:lnTo>
                    <a:pt x="717" y="2"/>
                  </a:lnTo>
                  <a:lnTo>
                    <a:pt x="808" y="224"/>
                  </a:lnTo>
                  <a:lnTo>
                    <a:pt x="777" y="224"/>
                  </a:lnTo>
                  <a:lnTo>
                    <a:pt x="751" y="155"/>
                  </a:lnTo>
                  <a:lnTo>
                    <a:pt x="655" y="155"/>
                  </a:lnTo>
                  <a:lnTo>
                    <a:pt x="629" y="224"/>
                  </a:lnTo>
                  <a:lnTo>
                    <a:pt x="599" y="224"/>
                  </a:lnTo>
                  <a:close/>
                  <a:moveTo>
                    <a:pt x="665" y="128"/>
                  </a:moveTo>
                  <a:lnTo>
                    <a:pt x="741" y="128"/>
                  </a:lnTo>
                  <a:lnTo>
                    <a:pt x="720" y="71"/>
                  </a:lnTo>
                  <a:lnTo>
                    <a:pt x="714" y="58"/>
                  </a:lnTo>
                  <a:lnTo>
                    <a:pt x="710" y="47"/>
                  </a:lnTo>
                  <a:lnTo>
                    <a:pt x="706" y="37"/>
                  </a:lnTo>
                  <a:lnTo>
                    <a:pt x="703" y="29"/>
                  </a:lnTo>
                  <a:lnTo>
                    <a:pt x="700" y="39"/>
                  </a:lnTo>
                  <a:lnTo>
                    <a:pt x="697" y="48"/>
                  </a:lnTo>
                  <a:lnTo>
                    <a:pt x="695" y="60"/>
                  </a:lnTo>
                  <a:lnTo>
                    <a:pt x="690" y="69"/>
                  </a:lnTo>
                  <a:lnTo>
                    <a:pt x="665" y="128"/>
                  </a:lnTo>
                  <a:close/>
                  <a:moveTo>
                    <a:pt x="987" y="146"/>
                  </a:moveTo>
                  <a:lnTo>
                    <a:pt x="1017" y="153"/>
                  </a:lnTo>
                  <a:lnTo>
                    <a:pt x="1011" y="170"/>
                  </a:lnTo>
                  <a:lnTo>
                    <a:pt x="1003" y="185"/>
                  </a:lnTo>
                  <a:lnTo>
                    <a:pt x="994" y="198"/>
                  </a:lnTo>
                  <a:lnTo>
                    <a:pt x="983" y="209"/>
                  </a:lnTo>
                  <a:lnTo>
                    <a:pt x="977" y="213"/>
                  </a:lnTo>
                  <a:lnTo>
                    <a:pt x="970" y="217"/>
                  </a:lnTo>
                  <a:lnTo>
                    <a:pt x="963" y="220"/>
                  </a:lnTo>
                  <a:lnTo>
                    <a:pt x="956" y="222"/>
                  </a:lnTo>
                  <a:lnTo>
                    <a:pt x="949" y="224"/>
                  </a:lnTo>
                  <a:lnTo>
                    <a:pt x="942" y="224"/>
                  </a:lnTo>
                  <a:lnTo>
                    <a:pt x="934" y="226"/>
                  </a:lnTo>
                  <a:lnTo>
                    <a:pt x="926" y="226"/>
                  </a:lnTo>
                  <a:lnTo>
                    <a:pt x="917" y="226"/>
                  </a:lnTo>
                  <a:lnTo>
                    <a:pt x="909" y="226"/>
                  </a:lnTo>
                  <a:lnTo>
                    <a:pt x="900" y="224"/>
                  </a:lnTo>
                  <a:lnTo>
                    <a:pt x="893" y="223"/>
                  </a:lnTo>
                  <a:lnTo>
                    <a:pt x="886" y="222"/>
                  </a:lnTo>
                  <a:lnTo>
                    <a:pt x="879" y="219"/>
                  </a:lnTo>
                  <a:lnTo>
                    <a:pt x="872" y="216"/>
                  </a:lnTo>
                  <a:lnTo>
                    <a:pt x="867" y="213"/>
                  </a:lnTo>
                  <a:lnTo>
                    <a:pt x="857" y="205"/>
                  </a:lnTo>
                  <a:lnTo>
                    <a:pt x="849" y="195"/>
                  </a:lnTo>
                  <a:lnTo>
                    <a:pt x="840" y="184"/>
                  </a:lnTo>
                  <a:lnTo>
                    <a:pt x="833" y="171"/>
                  </a:lnTo>
                  <a:lnTo>
                    <a:pt x="829" y="157"/>
                  </a:lnTo>
                  <a:lnTo>
                    <a:pt x="825" y="143"/>
                  </a:lnTo>
                  <a:lnTo>
                    <a:pt x="823" y="128"/>
                  </a:lnTo>
                  <a:lnTo>
                    <a:pt x="822" y="113"/>
                  </a:lnTo>
                  <a:lnTo>
                    <a:pt x="823" y="96"/>
                  </a:lnTo>
                  <a:lnTo>
                    <a:pt x="825" y="81"/>
                  </a:lnTo>
                  <a:lnTo>
                    <a:pt x="829" y="65"/>
                  </a:lnTo>
                  <a:lnTo>
                    <a:pt x="835" y="53"/>
                  </a:lnTo>
                  <a:lnTo>
                    <a:pt x="842" y="40"/>
                  </a:lnTo>
                  <a:lnTo>
                    <a:pt x="850" y="29"/>
                  </a:lnTo>
                  <a:lnTo>
                    <a:pt x="861" y="20"/>
                  </a:lnTo>
                  <a:lnTo>
                    <a:pt x="872" y="13"/>
                  </a:lnTo>
                  <a:lnTo>
                    <a:pt x="878" y="11"/>
                  </a:lnTo>
                  <a:lnTo>
                    <a:pt x="885" y="6"/>
                  </a:lnTo>
                  <a:lnTo>
                    <a:pt x="891" y="5"/>
                  </a:lnTo>
                  <a:lnTo>
                    <a:pt x="898" y="2"/>
                  </a:lnTo>
                  <a:lnTo>
                    <a:pt x="905" y="1"/>
                  </a:lnTo>
                  <a:lnTo>
                    <a:pt x="912" y="1"/>
                  </a:lnTo>
                  <a:lnTo>
                    <a:pt x="919" y="0"/>
                  </a:lnTo>
                  <a:lnTo>
                    <a:pt x="926" y="0"/>
                  </a:lnTo>
                  <a:lnTo>
                    <a:pt x="934" y="0"/>
                  </a:lnTo>
                  <a:lnTo>
                    <a:pt x="941" y="1"/>
                  </a:lnTo>
                  <a:lnTo>
                    <a:pt x="948" y="2"/>
                  </a:lnTo>
                  <a:lnTo>
                    <a:pt x="955" y="4"/>
                  </a:lnTo>
                  <a:lnTo>
                    <a:pt x="962" y="6"/>
                  </a:lnTo>
                  <a:lnTo>
                    <a:pt x="968" y="9"/>
                  </a:lnTo>
                  <a:lnTo>
                    <a:pt x="975" y="12"/>
                  </a:lnTo>
                  <a:lnTo>
                    <a:pt x="980" y="16"/>
                  </a:lnTo>
                  <a:lnTo>
                    <a:pt x="990" y="26"/>
                  </a:lnTo>
                  <a:lnTo>
                    <a:pt x="998" y="37"/>
                  </a:lnTo>
                  <a:lnTo>
                    <a:pt x="1005" y="50"/>
                  </a:lnTo>
                  <a:lnTo>
                    <a:pt x="1011" y="65"/>
                  </a:lnTo>
                  <a:lnTo>
                    <a:pt x="982" y="72"/>
                  </a:lnTo>
                  <a:lnTo>
                    <a:pt x="977" y="61"/>
                  </a:lnTo>
                  <a:lnTo>
                    <a:pt x="973" y="51"/>
                  </a:lnTo>
                  <a:lnTo>
                    <a:pt x="966" y="43"/>
                  </a:lnTo>
                  <a:lnTo>
                    <a:pt x="961" y="37"/>
                  </a:lnTo>
                  <a:lnTo>
                    <a:pt x="952" y="33"/>
                  </a:lnTo>
                  <a:lnTo>
                    <a:pt x="944" y="29"/>
                  </a:lnTo>
                  <a:lnTo>
                    <a:pt x="934" y="27"/>
                  </a:lnTo>
                  <a:lnTo>
                    <a:pt x="924" y="26"/>
                  </a:lnTo>
                  <a:lnTo>
                    <a:pt x="919" y="26"/>
                  </a:lnTo>
                  <a:lnTo>
                    <a:pt x="912" y="27"/>
                  </a:lnTo>
                  <a:lnTo>
                    <a:pt x="906" y="27"/>
                  </a:lnTo>
                  <a:lnTo>
                    <a:pt x="902" y="29"/>
                  </a:lnTo>
                  <a:lnTo>
                    <a:pt x="896" y="32"/>
                  </a:lnTo>
                  <a:lnTo>
                    <a:pt x="891" y="33"/>
                  </a:lnTo>
                  <a:lnTo>
                    <a:pt x="886" y="36"/>
                  </a:lnTo>
                  <a:lnTo>
                    <a:pt x="882" y="39"/>
                  </a:lnTo>
                  <a:lnTo>
                    <a:pt x="874" y="44"/>
                  </a:lnTo>
                  <a:lnTo>
                    <a:pt x="868" y="53"/>
                  </a:lnTo>
                  <a:lnTo>
                    <a:pt x="863" y="61"/>
                  </a:lnTo>
                  <a:lnTo>
                    <a:pt x="858" y="71"/>
                  </a:lnTo>
                  <a:lnTo>
                    <a:pt x="856" y="81"/>
                  </a:lnTo>
                  <a:lnTo>
                    <a:pt x="853" y="90"/>
                  </a:lnTo>
                  <a:lnTo>
                    <a:pt x="851" y="101"/>
                  </a:lnTo>
                  <a:lnTo>
                    <a:pt x="851" y="113"/>
                  </a:lnTo>
                  <a:lnTo>
                    <a:pt x="851" y="125"/>
                  </a:lnTo>
                  <a:lnTo>
                    <a:pt x="854" y="138"/>
                  </a:lnTo>
                  <a:lnTo>
                    <a:pt x="856" y="149"/>
                  </a:lnTo>
                  <a:lnTo>
                    <a:pt x="860" y="160"/>
                  </a:lnTo>
                  <a:lnTo>
                    <a:pt x="864" y="170"/>
                  </a:lnTo>
                  <a:lnTo>
                    <a:pt x="870" y="178"/>
                  </a:lnTo>
                  <a:lnTo>
                    <a:pt x="877" y="185"/>
                  </a:lnTo>
                  <a:lnTo>
                    <a:pt x="885" y="191"/>
                  </a:lnTo>
                  <a:lnTo>
                    <a:pt x="893" y="195"/>
                  </a:lnTo>
                  <a:lnTo>
                    <a:pt x="903" y="198"/>
                  </a:lnTo>
                  <a:lnTo>
                    <a:pt x="913" y="201"/>
                  </a:lnTo>
                  <a:lnTo>
                    <a:pt x="923" y="201"/>
                  </a:lnTo>
                  <a:lnTo>
                    <a:pt x="934" y="199"/>
                  </a:lnTo>
                  <a:lnTo>
                    <a:pt x="945" y="198"/>
                  </a:lnTo>
                  <a:lnTo>
                    <a:pt x="955" y="194"/>
                  </a:lnTo>
                  <a:lnTo>
                    <a:pt x="963" y="187"/>
                  </a:lnTo>
                  <a:lnTo>
                    <a:pt x="972" y="180"/>
                  </a:lnTo>
                  <a:lnTo>
                    <a:pt x="977" y="170"/>
                  </a:lnTo>
                  <a:lnTo>
                    <a:pt x="983" y="159"/>
                  </a:lnTo>
                  <a:lnTo>
                    <a:pt x="987" y="146"/>
                  </a:lnTo>
                  <a:close/>
                  <a:moveTo>
                    <a:pt x="1211" y="146"/>
                  </a:moveTo>
                  <a:lnTo>
                    <a:pt x="1241" y="153"/>
                  </a:lnTo>
                  <a:lnTo>
                    <a:pt x="1235" y="170"/>
                  </a:lnTo>
                  <a:lnTo>
                    <a:pt x="1227" y="185"/>
                  </a:lnTo>
                  <a:lnTo>
                    <a:pt x="1218" y="198"/>
                  </a:lnTo>
                  <a:lnTo>
                    <a:pt x="1207" y="209"/>
                  </a:lnTo>
                  <a:lnTo>
                    <a:pt x="1201" y="213"/>
                  </a:lnTo>
                  <a:lnTo>
                    <a:pt x="1194" y="217"/>
                  </a:lnTo>
                  <a:lnTo>
                    <a:pt x="1187" y="220"/>
                  </a:lnTo>
                  <a:lnTo>
                    <a:pt x="1180" y="222"/>
                  </a:lnTo>
                  <a:lnTo>
                    <a:pt x="1173" y="224"/>
                  </a:lnTo>
                  <a:lnTo>
                    <a:pt x="1166" y="224"/>
                  </a:lnTo>
                  <a:lnTo>
                    <a:pt x="1158" y="226"/>
                  </a:lnTo>
                  <a:lnTo>
                    <a:pt x="1150" y="226"/>
                  </a:lnTo>
                  <a:lnTo>
                    <a:pt x="1141" y="226"/>
                  </a:lnTo>
                  <a:lnTo>
                    <a:pt x="1133" y="226"/>
                  </a:lnTo>
                  <a:lnTo>
                    <a:pt x="1124" y="224"/>
                  </a:lnTo>
                  <a:lnTo>
                    <a:pt x="1117" y="223"/>
                  </a:lnTo>
                  <a:lnTo>
                    <a:pt x="1110" y="222"/>
                  </a:lnTo>
                  <a:lnTo>
                    <a:pt x="1103" y="219"/>
                  </a:lnTo>
                  <a:lnTo>
                    <a:pt x="1096" y="216"/>
                  </a:lnTo>
                  <a:lnTo>
                    <a:pt x="1091" y="213"/>
                  </a:lnTo>
                  <a:lnTo>
                    <a:pt x="1081" y="205"/>
                  </a:lnTo>
                  <a:lnTo>
                    <a:pt x="1073" y="195"/>
                  </a:lnTo>
                  <a:lnTo>
                    <a:pt x="1064" y="184"/>
                  </a:lnTo>
                  <a:lnTo>
                    <a:pt x="1057" y="171"/>
                  </a:lnTo>
                  <a:lnTo>
                    <a:pt x="1053" y="157"/>
                  </a:lnTo>
                  <a:lnTo>
                    <a:pt x="1049" y="143"/>
                  </a:lnTo>
                  <a:lnTo>
                    <a:pt x="1047" y="128"/>
                  </a:lnTo>
                  <a:lnTo>
                    <a:pt x="1046" y="113"/>
                  </a:lnTo>
                  <a:lnTo>
                    <a:pt x="1047" y="96"/>
                  </a:lnTo>
                  <a:lnTo>
                    <a:pt x="1049" y="81"/>
                  </a:lnTo>
                  <a:lnTo>
                    <a:pt x="1053" y="65"/>
                  </a:lnTo>
                  <a:lnTo>
                    <a:pt x="1059" y="53"/>
                  </a:lnTo>
                  <a:lnTo>
                    <a:pt x="1066" y="40"/>
                  </a:lnTo>
                  <a:lnTo>
                    <a:pt x="1074" y="29"/>
                  </a:lnTo>
                  <a:lnTo>
                    <a:pt x="1085" y="20"/>
                  </a:lnTo>
                  <a:lnTo>
                    <a:pt x="1096" y="13"/>
                  </a:lnTo>
                  <a:lnTo>
                    <a:pt x="1102" y="11"/>
                  </a:lnTo>
                  <a:lnTo>
                    <a:pt x="1109" y="6"/>
                  </a:lnTo>
                  <a:lnTo>
                    <a:pt x="1115" y="5"/>
                  </a:lnTo>
                  <a:lnTo>
                    <a:pt x="1122" y="2"/>
                  </a:lnTo>
                  <a:lnTo>
                    <a:pt x="1129" y="1"/>
                  </a:lnTo>
                  <a:lnTo>
                    <a:pt x="1136" y="1"/>
                  </a:lnTo>
                  <a:lnTo>
                    <a:pt x="1143" y="0"/>
                  </a:lnTo>
                  <a:lnTo>
                    <a:pt x="1150" y="0"/>
                  </a:lnTo>
                  <a:lnTo>
                    <a:pt x="1158" y="0"/>
                  </a:lnTo>
                  <a:lnTo>
                    <a:pt x="1165" y="1"/>
                  </a:lnTo>
                  <a:lnTo>
                    <a:pt x="1172" y="2"/>
                  </a:lnTo>
                  <a:lnTo>
                    <a:pt x="1179" y="4"/>
                  </a:lnTo>
                  <a:lnTo>
                    <a:pt x="1186" y="6"/>
                  </a:lnTo>
                  <a:lnTo>
                    <a:pt x="1192" y="9"/>
                  </a:lnTo>
                  <a:lnTo>
                    <a:pt x="1199" y="12"/>
                  </a:lnTo>
                  <a:lnTo>
                    <a:pt x="1204" y="16"/>
                  </a:lnTo>
                  <a:lnTo>
                    <a:pt x="1214" y="26"/>
                  </a:lnTo>
                  <a:lnTo>
                    <a:pt x="1222" y="37"/>
                  </a:lnTo>
                  <a:lnTo>
                    <a:pt x="1229" y="50"/>
                  </a:lnTo>
                  <a:lnTo>
                    <a:pt x="1235" y="65"/>
                  </a:lnTo>
                  <a:lnTo>
                    <a:pt x="1206" y="72"/>
                  </a:lnTo>
                  <a:lnTo>
                    <a:pt x="1201" y="61"/>
                  </a:lnTo>
                  <a:lnTo>
                    <a:pt x="1197" y="51"/>
                  </a:lnTo>
                  <a:lnTo>
                    <a:pt x="1190" y="43"/>
                  </a:lnTo>
                  <a:lnTo>
                    <a:pt x="1185" y="37"/>
                  </a:lnTo>
                  <a:lnTo>
                    <a:pt x="1176" y="33"/>
                  </a:lnTo>
                  <a:lnTo>
                    <a:pt x="1168" y="29"/>
                  </a:lnTo>
                  <a:lnTo>
                    <a:pt x="1158" y="27"/>
                  </a:lnTo>
                  <a:lnTo>
                    <a:pt x="1148" y="26"/>
                  </a:lnTo>
                  <a:lnTo>
                    <a:pt x="1143" y="26"/>
                  </a:lnTo>
                  <a:lnTo>
                    <a:pt x="1136" y="27"/>
                  </a:lnTo>
                  <a:lnTo>
                    <a:pt x="1130" y="27"/>
                  </a:lnTo>
                  <a:lnTo>
                    <a:pt x="1126" y="29"/>
                  </a:lnTo>
                  <a:lnTo>
                    <a:pt x="1120" y="32"/>
                  </a:lnTo>
                  <a:lnTo>
                    <a:pt x="1115" y="33"/>
                  </a:lnTo>
                  <a:lnTo>
                    <a:pt x="1110" y="36"/>
                  </a:lnTo>
                  <a:lnTo>
                    <a:pt x="1106" y="39"/>
                  </a:lnTo>
                  <a:lnTo>
                    <a:pt x="1098" y="44"/>
                  </a:lnTo>
                  <a:lnTo>
                    <a:pt x="1092" y="53"/>
                  </a:lnTo>
                  <a:lnTo>
                    <a:pt x="1087" y="61"/>
                  </a:lnTo>
                  <a:lnTo>
                    <a:pt x="1082" y="71"/>
                  </a:lnTo>
                  <a:lnTo>
                    <a:pt x="1080" y="81"/>
                  </a:lnTo>
                  <a:lnTo>
                    <a:pt x="1077" y="90"/>
                  </a:lnTo>
                  <a:lnTo>
                    <a:pt x="1075" y="101"/>
                  </a:lnTo>
                  <a:lnTo>
                    <a:pt x="1075" y="113"/>
                  </a:lnTo>
                  <a:lnTo>
                    <a:pt x="1075" y="125"/>
                  </a:lnTo>
                  <a:lnTo>
                    <a:pt x="1078" y="138"/>
                  </a:lnTo>
                  <a:lnTo>
                    <a:pt x="1080" y="149"/>
                  </a:lnTo>
                  <a:lnTo>
                    <a:pt x="1084" y="160"/>
                  </a:lnTo>
                  <a:lnTo>
                    <a:pt x="1088" y="170"/>
                  </a:lnTo>
                  <a:lnTo>
                    <a:pt x="1094" y="178"/>
                  </a:lnTo>
                  <a:lnTo>
                    <a:pt x="1101" y="185"/>
                  </a:lnTo>
                  <a:lnTo>
                    <a:pt x="1109" y="191"/>
                  </a:lnTo>
                  <a:lnTo>
                    <a:pt x="1117" y="195"/>
                  </a:lnTo>
                  <a:lnTo>
                    <a:pt x="1127" y="198"/>
                  </a:lnTo>
                  <a:lnTo>
                    <a:pt x="1137" y="201"/>
                  </a:lnTo>
                  <a:lnTo>
                    <a:pt x="1147" y="201"/>
                  </a:lnTo>
                  <a:lnTo>
                    <a:pt x="1158" y="199"/>
                  </a:lnTo>
                  <a:lnTo>
                    <a:pt x="1169" y="198"/>
                  </a:lnTo>
                  <a:lnTo>
                    <a:pt x="1179" y="194"/>
                  </a:lnTo>
                  <a:lnTo>
                    <a:pt x="1187" y="187"/>
                  </a:lnTo>
                  <a:lnTo>
                    <a:pt x="1196" y="180"/>
                  </a:lnTo>
                  <a:lnTo>
                    <a:pt x="1201" y="170"/>
                  </a:lnTo>
                  <a:lnTo>
                    <a:pt x="1207" y="159"/>
                  </a:lnTo>
                  <a:lnTo>
                    <a:pt x="1211" y="146"/>
                  </a:lnTo>
                  <a:close/>
                  <a:moveTo>
                    <a:pt x="1280" y="224"/>
                  </a:moveTo>
                  <a:lnTo>
                    <a:pt x="1280" y="2"/>
                  </a:lnTo>
                  <a:lnTo>
                    <a:pt x="1309" y="2"/>
                  </a:lnTo>
                  <a:lnTo>
                    <a:pt x="1309" y="95"/>
                  </a:lnTo>
                  <a:lnTo>
                    <a:pt x="1425" y="95"/>
                  </a:lnTo>
                  <a:lnTo>
                    <a:pt x="1425" y="2"/>
                  </a:lnTo>
                  <a:lnTo>
                    <a:pt x="1455" y="2"/>
                  </a:lnTo>
                  <a:lnTo>
                    <a:pt x="1455" y="224"/>
                  </a:lnTo>
                  <a:lnTo>
                    <a:pt x="1425" y="224"/>
                  </a:lnTo>
                  <a:lnTo>
                    <a:pt x="1425" y="121"/>
                  </a:lnTo>
                  <a:lnTo>
                    <a:pt x="1309" y="121"/>
                  </a:lnTo>
                  <a:lnTo>
                    <a:pt x="1309" y="224"/>
                  </a:lnTo>
                  <a:lnTo>
                    <a:pt x="1280" y="2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7" name="Freeform 109"/>
            <p:cNvSpPr>
              <a:spLocks noEditPoints="1"/>
            </p:cNvSpPr>
            <p:nvPr/>
          </p:nvSpPr>
          <p:spPr bwMode="auto">
            <a:xfrm>
              <a:off x="2603" y="2394"/>
              <a:ext cx="592" cy="179"/>
            </a:xfrm>
            <a:custGeom>
              <a:avLst/>
              <a:gdLst>
                <a:gd name="T0" fmla="*/ 115 w 1776"/>
                <a:gd name="T1" fmla="*/ 199 h 537"/>
                <a:gd name="T2" fmla="*/ 122 w 1776"/>
                <a:gd name="T3" fmla="*/ 135 h 537"/>
                <a:gd name="T4" fmla="*/ 11 w 1776"/>
                <a:gd name="T5" fmla="*/ 83 h 537"/>
                <a:gd name="T6" fmla="*/ 98 w 1776"/>
                <a:gd name="T7" fmla="*/ 0 h 537"/>
                <a:gd name="T8" fmla="*/ 136 w 1776"/>
                <a:gd name="T9" fmla="*/ 49 h 537"/>
                <a:gd name="T10" fmla="*/ 41 w 1776"/>
                <a:gd name="T11" fmla="*/ 76 h 537"/>
                <a:gd name="T12" fmla="*/ 137 w 1776"/>
                <a:gd name="T13" fmla="*/ 109 h 537"/>
                <a:gd name="T14" fmla="*/ 132 w 1776"/>
                <a:gd name="T15" fmla="*/ 221 h 537"/>
                <a:gd name="T16" fmla="*/ 27 w 1776"/>
                <a:gd name="T17" fmla="*/ 207 h 537"/>
                <a:gd name="T18" fmla="*/ 227 w 1776"/>
                <a:gd name="T19" fmla="*/ 221 h 537"/>
                <a:gd name="T20" fmla="*/ 244 w 1776"/>
                <a:gd name="T21" fmla="*/ 90 h 537"/>
                <a:gd name="T22" fmla="*/ 270 w 1776"/>
                <a:gd name="T23" fmla="*/ 202 h 537"/>
                <a:gd name="T24" fmla="*/ 342 w 1776"/>
                <a:gd name="T25" fmla="*/ 224 h 537"/>
                <a:gd name="T26" fmla="*/ 335 w 1776"/>
                <a:gd name="T27" fmla="*/ 68 h 537"/>
                <a:gd name="T28" fmla="*/ 440 w 1776"/>
                <a:gd name="T29" fmla="*/ 146 h 537"/>
                <a:gd name="T30" fmla="*/ 401 w 1776"/>
                <a:gd name="T31" fmla="*/ 192 h 537"/>
                <a:gd name="T32" fmla="*/ 331 w 1776"/>
                <a:gd name="T33" fmla="*/ 98 h 537"/>
                <a:gd name="T34" fmla="*/ 478 w 1776"/>
                <a:gd name="T35" fmla="*/ 216 h 537"/>
                <a:gd name="T36" fmla="*/ 507 w 1776"/>
                <a:gd name="T37" fmla="*/ 136 h 537"/>
                <a:gd name="T38" fmla="*/ 574 w 1776"/>
                <a:gd name="T39" fmla="*/ 105 h 537"/>
                <a:gd name="T40" fmla="*/ 473 w 1776"/>
                <a:gd name="T41" fmla="*/ 94 h 537"/>
                <a:gd name="T42" fmla="*/ 591 w 1776"/>
                <a:gd name="T43" fmla="*/ 75 h 537"/>
                <a:gd name="T44" fmla="*/ 611 w 1776"/>
                <a:gd name="T45" fmla="*/ 220 h 537"/>
                <a:gd name="T46" fmla="*/ 515 w 1776"/>
                <a:gd name="T47" fmla="*/ 161 h 537"/>
                <a:gd name="T48" fmla="*/ 515 w 1776"/>
                <a:gd name="T49" fmla="*/ 202 h 537"/>
                <a:gd name="T50" fmla="*/ 672 w 1776"/>
                <a:gd name="T51" fmla="*/ 3 h 537"/>
                <a:gd name="T52" fmla="*/ 814 w 1776"/>
                <a:gd name="T53" fmla="*/ 82 h 537"/>
                <a:gd name="T54" fmla="*/ 908 w 1776"/>
                <a:gd name="T55" fmla="*/ 90 h 537"/>
                <a:gd name="T56" fmla="*/ 871 w 1776"/>
                <a:gd name="T57" fmla="*/ 93 h 537"/>
                <a:gd name="T58" fmla="*/ 978 w 1776"/>
                <a:gd name="T59" fmla="*/ 245 h 537"/>
                <a:gd name="T60" fmla="*/ 1057 w 1776"/>
                <a:gd name="T61" fmla="*/ 225 h 537"/>
                <a:gd name="T62" fmla="*/ 968 w 1776"/>
                <a:gd name="T63" fmla="*/ 207 h 537"/>
                <a:gd name="T64" fmla="*/ 1013 w 1776"/>
                <a:gd name="T65" fmla="*/ 62 h 537"/>
                <a:gd name="T66" fmla="*/ 1067 w 1776"/>
                <a:gd name="T67" fmla="*/ 267 h 537"/>
                <a:gd name="T68" fmla="*/ 950 w 1776"/>
                <a:gd name="T69" fmla="*/ 246 h 537"/>
                <a:gd name="T70" fmla="*/ 1057 w 1776"/>
                <a:gd name="T71" fmla="*/ 157 h 537"/>
                <a:gd name="T72" fmla="*/ 971 w 1776"/>
                <a:gd name="T73" fmla="*/ 143 h 537"/>
                <a:gd name="T74" fmla="*/ 1578 w 1776"/>
                <a:gd name="T75" fmla="*/ 207 h 537"/>
                <a:gd name="T76" fmla="*/ 1463 w 1776"/>
                <a:gd name="T77" fmla="*/ 178 h 537"/>
                <a:gd name="T78" fmla="*/ 1542 w 1776"/>
                <a:gd name="T79" fmla="*/ 132 h 537"/>
                <a:gd name="T80" fmla="*/ 1546 w 1776"/>
                <a:gd name="T81" fmla="*/ 89 h 537"/>
                <a:gd name="T82" fmla="*/ 1497 w 1776"/>
                <a:gd name="T83" fmla="*/ 70 h 537"/>
                <a:gd name="T84" fmla="*/ 1603 w 1776"/>
                <a:gd name="T85" fmla="*/ 97 h 537"/>
                <a:gd name="T86" fmla="*/ 1578 w 1776"/>
                <a:gd name="T87" fmla="*/ 213 h 537"/>
                <a:gd name="T88" fmla="*/ 1497 w 1776"/>
                <a:gd name="T89" fmla="*/ 170 h 537"/>
                <a:gd name="T90" fmla="*/ 1552 w 1776"/>
                <a:gd name="T91" fmla="*/ 196 h 537"/>
                <a:gd name="T92" fmla="*/ 1687 w 1776"/>
                <a:gd name="T93" fmla="*/ 260 h 537"/>
                <a:gd name="T94" fmla="*/ 1734 w 1776"/>
                <a:gd name="T95" fmla="*/ 218 h 537"/>
                <a:gd name="T96" fmla="*/ 1634 w 1776"/>
                <a:gd name="T97" fmla="*/ 144 h 537"/>
                <a:gd name="T98" fmla="*/ 1734 w 1776"/>
                <a:gd name="T99" fmla="*/ 70 h 537"/>
                <a:gd name="T100" fmla="*/ 1714 w 1776"/>
                <a:gd name="T101" fmla="*/ 287 h 537"/>
                <a:gd name="T102" fmla="*/ 1668 w 1776"/>
                <a:gd name="T103" fmla="*/ 178 h 537"/>
                <a:gd name="T104" fmla="*/ 1735 w 1776"/>
                <a:gd name="T105" fmla="*/ 102 h 537"/>
                <a:gd name="T106" fmla="*/ 150 w 1776"/>
                <a:gd name="T107" fmla="*/ 534 h 537"/>
                <a:gd name="T108" fmla="*/ 74 w 1776"/>
                <a:gd name="T109" fmla="*/ 467 h 537"/>
                <a:gd name="T110" fmla="*/ 168 w 1776"/>
                <a:gd name="T111" fmla="*/ 438 h 537"/>
                <a:gd name="T112" fmla="*/ 116 w 1776"/>
                <a:gd name="T113" fmla="*/ 401 h 537"/>
                <a:gd name="T114" fmla="*/ 135 w 1776"/>
                <a:gd name="T115" fmla="*/ 372 h 537"/>
                <a:gd name="T116" fmla="*/ 207 w 1776"/>
                <a:gd name="T117" fmla="*/ 431 h 537"/>
                <a:gd name="T118" fmla="*/ 170 w 1776"/>
                <a:gd name="T119" fmla="*/ 463 h 537"/>
                <a:gd name="T120" fmla="*/ 93 w 1776"/>
                <a:gd name="T121" fmla="*/ 489 h 537"/>
                <a:gd name="T122" fmla="*/ 174 w 1776"/>
                <a:gd name="T123" fmla="*/ 48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6" h="537">
                  <a:moveTo>
                    <a:pt x="0" y="149"/>
                  </a:moveTo>
                  <a:lnTo>
                    <a:pt x="30" y="149"/>
                  </a:lnTo>
                  <a:lnTo>
                    <a:pt x="31" y="157"/>
                  </a:lnTo>
                  <a:lnTo>
                    <a:pt x="32" y="164"/>
                  </a:lnTo>
                  <a:lnTo>
                    <a:pt x="35" y="171"/>
                  </a:lnTo>
                  <a:lnTo>
                    <a:pt x="38" y="177"/>
                  </a:lnTo>
                  <a:lnTo>
                    <a:pt x="42" y="182"/>
                  </a:lnTo>
                  <a:lnTo>
                    <a:pt x="46" y="188"/>
                  </a:lnTo>
                  <a:lnTo>
                    <a:pt x="52" y="192"/>
                  </a:lnTo>
                  <a:lnTo>
                    <a:pt x="59" y="195"/>
                  </a:lnTo>
                  <a:lnTo>
                    <a:pt x="66" y="197"/>
                  </a:lnTo>
                  <a:lnTo>
                    <a:pt x="74" y="200"/>
                  </a:lnTo>
                  <a:lnTo>
                    <a:pt x="83" y="202"/>
                  </a:lnTo>
                  <a:lnTo>
                    <a:pt x="93" y="202"/>
                  </a:lnTo>
                  <a:lnTo>
                    <a:pt x="101" y="202"/>
                  </a:lnTo>
                  <a:lnTo>
                    <a:pt x="108" y="200"/>
                  </a:lnTo>
                  <a:lnTo>
                    <a:pt x="115" y="199"/>
                  </a:lnTo>
                  <a:lnTo>
                    <a:pt x="121" y="196"/>
                  </a:lnTo>
                  <a:lnTo>
                    <a:pt x="126" y="193"/>
                  </a:lnTo>
                  <a:lnTo>
                    <a:pt x="132" y="191"/>
                  </a:lnTo>
                  <a:lnTo>
                    <a:pt x="136" y="186"/>
                  </a:lnTo>
                  <a:lnTo>
                    <a:pt x="140" y="182"/>
                  </a:lnTo>
                  <a:lnTo>
                    <a:pt x="142" y="178"/>
                  </a:lnTo>
                  <a:lnTo>
                    <a:pt x="144" y="172"/>
                  </a:lnTo>
                  <a:lnTo>
                    <a:pt x="146" y="168"/>
                  </a:lnTo>
                  <a:lnTo>
                    <a:pt x="146" y="164"/>
                  </a:lnTo>
                  <a:lnTo>
                    <a:pt x="146" y="158"/>
                  </a:lnTo>
                  <a:lnTo>
                    <a:pt x="144" y="154"/>
                  </a:lnTo>
                  <a:lnTo>
                    <a:pt x="143" y="150"/>
                  </a:lnTo>
                  <a:lnTo>
                    <a:pt x="140" y="147"/>
                  </a:lnTo>
                  <a:lnTo>
                    <a:pt x="137" y="143"/>
                  </a:lnTo>
                  <a:lnTo>
                    <a:pt x="133" y="140"/>
                  </a:lnTo>
                  <a:lnTo>
                    <a:pt x="128" y="137"/>
                  </a:lnTo>
                  <a:lnTo>
                    <a:pt x="122" y="135"/>
                  </a:lnTo>
                  <a:lnTo>
                    <a:pt x="115" y="132"/>
                  </a:lnTo>
                  <a:lnTo>
                    <a:pt x="107" y="129"/>
                  </a:lnTo>
                  <a:lnTo>
                    <a:pt x="97" y="126"/>
                  </a:lnTo>
                  <a:lnTo>
                    <a:pt x="83" y="123"/>
                  </a:lnTo>
                  <a:lnTo>
                    <a:pt x="76" y="122"/>
                  </a:lnTo>
                  <a:lnTo>
                    <a:pt x="69" y="121"/>
                  </a:lnTo>
                  <a:lnTo>
                    <a:pt x="62" y="118"/>
                  </a:lnTo>
                  <a:lnTo>
                    <a:pt x="56" y="116"/>
                  </a:lnTo>
                  <a:lnTo>
                    <a:pt x="51" y="115"/>
                  </a:lnTo>
                  <a:lnTo>
                    <a:pt x="46" y="112"/>
                  </a:lnTo>
                  <a:lnTo>
                    <a:pt x="42" y="111"/>
                  </a:lnTo>
                  <a:lnTo>
                    <a:pt x="39" y="109"/>
                  </a:lnTo>
                  <a:lnTo>
                    <a:pt x="31" y="105"/>
                  </a:lnTo>
                  <a:lnTo>
                    <a:pt x="25" y="100"/>
                  </a:lnTo>
                  <a:lnTo>
                    <a:pt x="20" y="94"/>
                  </a:lnTo>
                  <a:lnTo>
                    <a:pt x="16" y="89"/>
                  </a:lnTo>
                  <a:lnTo>
                    <a:pt x="11" y="83"/>
                  </a:lnTo>
                  <a:lnTo>
                    <a:pt x="10" y="76"/>
                  </a:lnTo>
                  <a:lnTo>
                    <a:pt x="7" y="69"/>
                  </a:lnTo>
                  <a:lnTo>
                    <a:pt x="7" y="62"/>
                  </a:lnTo>
                  <a:lnTo>
                    <a:pt x="7" y="54"/>
                  </a:lnTo>
                  <a:lnTo>
                    <a:pt x="10" y="45"/>
                  </a:lnTo>
                  <a:lnTo>
                    <a:pt x="13" y="37"/>
                  </a:lnTo>
                  <a:lnTo>
                    <a:pt x="17" y="30"/>
                  </a:lnTo>
                  <a:lnTo>
                    <a:pt x="23" y="24"/>
                  </a:lnTo>
                  <a:lnTo>
                    <a:pt x="28" y="17"/>
                  </a:lnTo>
                  <a:lnTo>
                    <a:pt x="37" y="13"/>
                  </a:lnTo>
                  <a:lnTo>
                    <a:pt x="45" y="9"/>
                  </a:lnTo>
                  <a:lnTo>
                    <a:pt x="55" y="5"/>
                  </a:lnTo>
                  <a:lnTo>
                    <a:pt x="65" y="2"/>
                  </a:lnTo>
                  <a:lnTo>
                    <a:pt x="76" y="0"/>
                  </a:lnTo>
                  <a:lnTo>
                    <a:pt x="86" y="0"/>
                  </a:lnTo>
                  <a:lnTo>
                    <a:pt x="91" y="0"/>
                  </a:lnTo>
                  <a:lnTo>
                    <a:pt x="98" y="0"/>
                  </a:lnTo>
                  <a:lnTo>
                    <a:pt x="104" y="2"/>
                  </a:lnTo>
                  <a:lnTo>
                    <a:pt x="109" y="2"/>
                  </a:lnTo>
                  <a:lnTo>
                    <a:pt x="115" y="3"/>
                  </a:lnTo>
                  <a:lnTo>
                    <a:pt x="121" y="5"/>
                  </a:lnTo>
                  <a:lnTo>
                    <a:pt x="126" y="7"/>
                  </a:lnTo>
                  <a:lnTo>
                    <a:pt x="130" y="9"/>
                  </a:lnTo>
                  <a:lnTo>
                    <a:pt x="139" y="13"/>
                  </a:lnTo>
                  <a:lnTo>
                    <a:pt x="147" y="19"/>
                  </a:lnTo>
                  <a:lnTo>
                    <a:pt x="153" y="24"/>
                  </a:lnTo>
                  <a:lnTo>
                    <a:pt x="158" y="31"/>
                  </a:lnTo>
                  <a:lnTo>
                    <a:pt x="163" y="40"/>
                  </a:lnTo>
                  <a:lnTo>
                    <a:pt x="167" y="48"/>
                  </a:lnTo>
                  <a:lnTo>
                    <a:pt x="168" y="56"/>
                  </a:lnTo>
                  <a:lnTo>
                    <a:pt x="170" y="66"/>
                  </a:lnTo>
                  <a:lnTo>
                    <a:pt x="142" y="66"/>
                  </a:lnTo>
                  <a:lnTo>
                    <a:pt x="139" y="58"/>
                  </a:lnTo>
                  <a:lnTo>
                    <a:pt x="136" y="49"/>
                  </a:lnTo>
                  <a:lnTo>
                    <a:pt x="132" y="42"/>
                  </a:lnTo>
                  <a:lnTo>
                    <a:pt x="126" y="37"/>
                  </a:lnTo>
                  <a:lnTo>
                    <a:pt x="118" y="33"/>
                  </a:lnTo>
                  <a:lnTo>
                    <a:pt x="109" y="30"/>
                  </a:lnTo>
                  <a:lnTo>
                    <a:pt x="98" y="28"/>
                  </a:lnTo>
                  <a:lnTo>
                    <a:pt x="87" y="27"/>
                  </a:lnTo>
                  <a:lnTo>
                    <a:pt x="74" y="28"/>
                  </a:lnTo>
                  <a:lnTo>
                    <a:pt x="65" y="30"/>
                  </a:lnTo>
                  <a:lnTo>
                    <a:pt x="56" y="33"/>
                  </a:lnTo>
                  <a:lnTo>
                    <a:pt x="49" y="37"/>
                  </a:lnTo>
                  <a:lnTo>
                    <a:pt x="44" y="42"/>
                  </a:lnTo>
                  <a:lnTo>
                    <a:pt x="39" y="48"/>
                  </a:lnTo>
                  <a:lnTo>
                    <a:pt x="38" y="54"/>
                  </a:lnTo>
                  <a:lnTo>
                    <a:pt x="37" y="61"/>
                  </a:lnTo>
                  <a:lnTo>
                    <a:pt x="37" y="66"/>
                  </a:lnTo>
                  <a:lnTo>
                    <a:pt x="39" y="70"/>
                  </a:lnTo>
                  <a:lnTo>
                    <a:pt x="41" y="76"/>
                  </a:lnTo>
                  <a:lnTo>
                    <a:pt x="45" y="80"/>
                  </a:lnTo>
                  <a:lnTo>
                    <a:pt x="48" y="82"/>
                  </a:lnTo>
                  <a:lnTo>
                    <a:pt x="51" y="83"/>
                  </a:lnTo>
                  <a:lnTo>
                    <a:pt x="55" y="86"/>
                  </a:lnTo>
                  <a:lnTo>
                    <a:pt x="60" y="87"/>
                  </a:lnTo>
                  <a:lnTo>
                    <a:pt x="66" y="90"/>
                  </a:lnTo>
                  <a:lnTo>
                    <a:pt x="73" y="91"/>
                  </a:lnTo>
                  <a:lnTo>
                    <a:pt x="80" y="94"/>
                  </a:lnTo>
                  <a:lnTo>
                    <a:pt x="88" y="96"/>
                  </a:lnTo>
                  <a:lnTo>
                    <a:pt x="97" y="97"/>
                  </a:lnTo>
                  <a:lnTo>
                    <a:pt x="105" y="100"/>
                  </a:lnTo>
                  <a:lnTo>
                    <a:pt x="112" y="101"/>
                  </a:lnTo>
                  <a:lnTo>
                    <a:pt x="119" y="102"/>
                  </a:lnTo>
                  <a:lnTo>
                    <a:pt x="125" y="105"/>
                  </a:lnTo>
                  <a:lnTo>
                    <a:pt x="129" y="107"/>
                  </a:lnTo>
                  <a:lnTo>
                    <a:pt x="133" y="108"/>
                  </a:lnTo>
                  <a:lnTo>
                    <a:pt x="137" y="109"/>
                  </a:lnTo>
                  <a:lnTo>
                    <a:pt x="146" y="114"/>
                  </a:lnTo>
                  <a:lnTo>
                    <a:pt x="154" y="119"/>
                  </a:lnTo>
                  <a:lnTo>
                    <a:pt x="160" y="125"/>
                  </a:lnTo>
                  <a:lnTo>
                    <a:pt x="165" y="132"/>
                  </a:lnTo>
                  <a:lnTo>
                    <a:pt x="170" y="139"/>
                  </a:lnTo>
                  <a:lnTo>
                    <a:pt x="172" y="146"/>
                  </a:lnTo>
                  <a:lnTo>
                    <a:pt x="175" y="154"/>
                  </a:lnTo>
                  <a:lnTo>
                    <a:pt x="175" y="163"/>
                  </a:lnTo>
                  <a:lnTo>
                    <a:pt x="174" y="171"/>
                  </a:lnTo>
                  <a:lnTo>
                    <a:pt x="172" y="179"/>
                  </a:lnTo>
                  <a:lnTo>
                    <a:pt x="170" y="188"/>
                  </a:lnTo>
                  <a:lnTo>
                    <a:pt x="165" y="196"/>
                  </a:lnTo>
                  <a:lnTo>
                    <a:pt x="160" y="203"/>
                  </a:lnTo>
                  <a:lnTo>
                    <a:pt x="153" y="210"/>
                  </a:lnTo>
                  <a:lnTo>
                    <a:pt x="144" y="216"/>
                  </a:lnTo>
                  <a:lnTo>
                    <a:pt x="136" y="220"/>
                  </a:lnTo>
                  <a:lnTo>
                    <a:pt x="132" y="221"/>
                  </a:lnTo>
                  <a:lnTo>
                    <a:pt x="126" y="223"/>
                  </a:lnTo>
                  <a:lnTo>
                    <a:pt x="121" y="224"/>
                  </a:lnTo>
                  <a:lnTo>
                    <a:pt x="116" y="225"/>
                  </a:lnTo>
                  <a:lnTo>
                    <a:pt x="111" y="225"/>
                  </a:lnTo>
                  <a:lnTo>
                    <a:pt x="105" y="227"/>
                  </a:lnTo>
                  <a:lnTo>
                    <a:pt x="100" y="227"/>
                  </a:lnTo>
                  <a:lnTo>
                    <a:pt x="94" y="227"/>
                  </a:lnTo>
                  <a:lnTo>
                    <a:pt x="87" y="227"/>
                  </a:lnTo>
                  <a:lnTo>
                    <a:pt x="80" y="227"/>
                  </a:lnTo>
                  <a:lnTo>
                    <a:pt x="73" y="225"/>
                  </a:lnTo>
                  <a:lnTo>
                    <a:pt x="67" y="225"/>
                  </a:lnTo>
                  <a:lnTo>
                    <a:pt x="60" y="224"/>
                  </a:lnTo>
                  <a:lnTo>
                    <a:pt x="55" y="223"/>
                  </a:lnTo>
                  <a:lnTo>
                    <a:pt x="49" y="221"/>
                  </a:lnTo>
                  <a:lnTo>
                    <a:pt x="44" y="220"/>
                  </a:lnTo>
                  <a:lnTo>
                    <a:pt x="34" y="214"/>
                  </a:lnTo>
                  <a:lnTo>
                    <a:pt x="27" y="207"/>
                  </a:lnTo>
                  <a:lnTo>
                    <a:pt x="18" y="199"/>
                  </a:lnTo>
                  <a:lnTo>
                    <a:pt x="13" y="191"/>
                  </a:lnTo>
                  <a:lnTo>
                    <a:pt x="7" y="181"/>
                  </a:lnTo>
                  <a:lnTo>
                    <a:pt x="3" y="171"/>
                  </a:lnTo>
                  <a:lnTo>
                    <a:pt x="2" y="160"/>
                  </a:lnTo>
                  <a:lnTo>
                    <a:pt x="0" y="149"/>
                  </a:lnTo>
                  <a:close/>
                  <a:moveTo>
                    <a:pt x="270" y="202"/>
                  </a:moveTo>
                  <a:lnTo>
                    <a:pt x="275" y="225"/>
                  </a:lnTo>
                  <a:lnTo>
                    <a:pt x="269" y="227"/>
                  </a:lnTo>
                  <a:lnTo>
                    <a:pt x="265" y="227"/>
                  </a:lnTo>
                  <a:lnTo>
                    <a:pt x="259" y="227"/>
                  </a:lnTo>
                  <a:lnTo>
                    <a:pt x="255" y="227"/>
                  </a:lnTo>
                  <a:lnTo>
                    <a:pt x="248" y="227"/>
                  </a:lnTo>
                  <a:lnTo>
                    <a:pt x="241" y="225"/>
                  </a:lnTo>
                  <a:lnTo>
                    <a:pt x="235" y="225"/>
                  </a:lnTo>
                  <a:lnTo>
                    <a:pt x="231" y="224"/>
                  </a:lnTo>
                  <a:lnTo>
                    <a:pt x="227" y="221"/>
                  </a:lnTo>
                  <a:lnTo>
                    <a:pt x="224" y="218"/>
                  </a:lnTo>
                  <a:lnTo>
                    <a:pt x="223" y="216"/>
                  </a:lnTo>
                  <a:lnTo>
                    <a:pt x="220" y="211"/>
                  </a:lnTo>
                  <a:lnTo>
                    <a:pt x="219" y="207"/>
                  </a:lnTo>
                  <a:lnTo>
                    <a:pt x="219" y="200"/>
                  </a:lnTo>
                  <a:lnTo>
                    <a:pt x="217" y="192"/>
                  </a:lnTo>
                  <a:lnTo>
                    <a:pt x="217" y="181"/>
                  </a:lnTo>
                  <a:lnTo>
                    <a:pt x="217" y="90"/>
                  </a:lnTo>
                  <a:lnTo>
                    <a:pt x="198" y="90"/>
                  </a:lnTo>
                  <a:lnTo>
                    <a:pt x="198" y="63"/>
                  </a:lnTo>
                  <a:lnTo>
                    <a:pt x="217" y="63"/>
                  </a:lnTo>
                  <a:lnTo>
                    <a:pt x="217" y="24"/>
                  </a:lnTo>
                  <a:lnTo>
                    <a:pt x="244" y="7"/>
                  </a:lnTo>
                  <a:lnTo>
                    <a:pt x="244" y="63"/>
                  </a:lnTo>
                  <a:lnTo>
                    <a:pt x="270" y="63"/>
                  </a:lnTo>
                  <a:lnTo>
                    <a:pt x="270" y="90"/>
                  </a:lnTo>
                  <a:lnTo>
                    <a:pt x="244" y="90"/>
                  </a:lnTo>
                  <a:lnTo>
                    <a:pt x="244" y="181"/>
                  </a:lnTo>
                  <a:lnTo>
                    <a:pt x="244" y="186"/>
                  </a:lnTo>
                  <a:lnTo>
                    <a:pt x="244" y="189"/>
                  </a:lnTo>
                  <a:lnTo>
                    <a:pt x="244" y="193"/>
                  </a:lnTo>
                  <a:lnTo>
                    <a:pt x="245" y="195"/>
                  </a:lnTo>
                  <a:lnTo>
                    <a:pt x="247" y="196"/>
                  </a:lnTo>
                  <a:lnTo>
                    <a:pt x="248" y="197"/>
                  </a:lnTo>
                  <a:lnTo>
                    <a:pt x="248" y="199"/>
                  </a:lnTo>
                  <a:lnTo>
                    <a:pt x="249" y="200"/>
                  </a:lnTo>
                  <a:lnTo>
                    <a:pt x="252" y="202"/>
                  </a:lnTo>
                  <a:lnTo>
                    <a:pt x="254" y="202"/>
                  </a:lnTo>
                  <a:lnTo>
                    <a:pt x="256" y="202"/>
                  </a:lnTo>
                  <a:lnTo>
                    <a:pt x="259" y="202"/>
                  </a:lnTo>
                  <a:lnTo>
                    <a:pt x="262" y="202"/>
                  </a:lnTo>
                  <a:lnTo>
                    <a:pt x="265" y="202"/>
                  </a:lnTo>
                  <a:lnTo>
                    <a:pt x="268" y="202"/>
                  </a:lnTo>
                  <a:lnTo>
                    <a:pt x="270" y="202"/>
                  </a:lnTo>
                  <a:close/>
                  <a:moveTo>
                    <a:pt x="413" y="175"/>
                  </a:moveTo>
                  <a:lnTo>
                    <a:pt x="438" y="181"/>
                  </a:lnTo>
                  <a:lnTo>
                    <a:pt x="434" y="191"/>
                  </a:lnTo>
                  <a:lnTo>
                    <a:pt x="429" y="200"/>
                  </a:lnTo>
                  <a:lnTo>
                    <a:pt x="422" y="209"/>
                  </a:lnTo>
                  <a:lnTo>
                    <a:pt x="413" y="216"/>
                  </a:lnTo>
                  <a:lnTo>
                    <a:pt x="409" y="218"/>
                  </a:lnTo>
                  <a:lnTo>
                    <a:pt x="403" y="221"/>
                  </a:lnTo>
                  <a:lnTo>
                    <a:pt x="398" y="223"/>
                  </a:lnTo>
                  <a:lnTo>
                    <a:pt x="392" y="224"/>
                  </a:lnTo>
                  <a:lnTo>
                    <a:pt x="387" y="225"/>
                  </a:lnTo>
                  <a:lnTo>
                    <a:pt x="381" y="227"/>
                  </a:lnTo>
                  <a:lnTo>
                    <a:pt x="374" y="227"/>
                  </a:lnTo>
                  <a:lnTo>
                    <a:pt x="367" y="227"/>
                  </a:lnTo>
                  <a:lnTo>
                    <a:pt x="359" y="227"/>
                  </a:lnTo>
                  <a:lnTo>
                    <a:pt x="350" y="225"/>
                  </a:lnTo>
                  <a:lnTo>
                    <a:pt x="342" y="224"/>
                  </a:lnTo>
                  <a:lnTo>
                    <a:pt x="335" y="223"/>
                  </a:lnTo>
                  <a:lnTo>
                    <a:pt x="328" y="220"/>
                  </a:lnTo>
                  <a:lnTo>
                    <a:pt x="321" y="216"/>
                  </a:lnTo>
                  <a:lnTo>
                    <a:pt x="315" y="211"/>
                  </a:lnTo>
                  <a:lnTo>
                    <a:pt x="310" y="207"/>
                  </a:lnTo>
                  <a:lnTo>
                    <a:pt x="300" y="196"/>
                  </a:lnTo>
                  <a:lnTo>
                    <a:pt x="294" y="181"/>
                  </a:lnTo>
                  <a:lnTo>
                    <a:pt x="290" y="164"/>
                  </a:lnTo>
                  <a:lnTo>
                    <a:pt x="289" y="146"/>
                  </a:lnTo>
                  <a:lnTo>
                    <a:pt x="290" y="128"/>
                  </a:lnTo>
                  <a:lnTo>
                    <a:pt x="294" y="111"/>
                  </a:lnTo>
                  <a:lnTo>
                    <a:pt x="301" y="96"/>
                  </a:lnTo>
                  <a:lnTo>
                    <a:pt x="311" y="84"/>
                  </a:lnTo>
                  <a:lnTo>
                    <a:pt x="317" y="79"/>
                  </a:lnTo>
                  <a:lnTo>
                    <a:pt x="322" y="75"/>
                  </a:lnTo>
                  <a:lnTo>
                    <a:pt x="329" y="70"/>
                  </a:lnTo>
                  <a:lnTo>
                    <a:pt x="335" y="68"/>
                  </a:lnTo>
                  <a:lnTo>
                    <a:pt x="342" y="65"/>
                  </a:lnTo>
                  <a:lnTo>
                    <a:pt x="350" y="63"/>
                  </a:lnTo>
                  <a:lnTo>
                    <a:pt x="357" y="62"/>
                  </a:lnTo>
                  <a:lnTo>
                    <a:pt x="366" y="62"/>
                  </a:lnTo>
                  <a:lnTo>
                    <a:pt x="374" y="62"/>
                  </a:lnTo>
                  <a:lnTo>
                    <a:pt x="381" y="63"/>
                  </a:lnTo>
                  <a:lnTo>
                    <a:pt x="388" y="65"/>
                  </a:lnTo>
                  <a:lnTo>
                    <a:pt x="395" y="68"/>
                  </a:lnTo>
                  <a:lnTo>
                    <a:pt x="402" y="70"/>
                  </a:lnTo>
                  <a:lnTo>
                    <a:pt x="408" y="73"/>
                  </a:lnTo>
                  <a:lnTo>
                    <a:pt x="413" y="77"/>
                  </a:lnTo>
                  <a:lnTo>
                    <a:pt x="419" y="83"/>
                  </a:lnTo>
                  <a:lnTo>
                    <a:pt x="429" y="94"/>
                  </a:lnTo>
                  <a:lnTo>
                    <a:pt x="434" y="109"/>
                  </a:lnTo>
                  <a:lnTo>
                    <a:pt x="438" y="126"/>
                  </a:lnTo>
                  <a:lnTo>
                    <a:pt x="440" y="144"/>
                  </a:lnTo>
                  <a:lnTo>
                    <a:pt x="440" y="146"/>
                  </a:lnTo>
                  <a:lnTo>
                    <a:pt x="440" y="147"/>
                  </a:lnTo>
                  <a:lnTo>
                    <a:pt x="440" y="150"/>
                  </a:lnTo>
                  <a:lnTo>
                    <a:pt x="440" y="151"/>
                  </a:lnTo>
                  <a:lnTo>
                    <a:pt x="317" y="151"/>
                  </a:lnTo>
                  <a:lnTo>
                    <a:pt x="318" y="163"/>
                  </a:lnTo>
                  <a:lnTo>
                    <a:pt x="321" y="172"/>
                  </a:lnTo>
                  <a:lnTo>
                    <a:pt x="325" y="182"/>
                  </a:lnTo>
                  <a:lnTo>
                    <a:pt x="332" y="189"/>
                  </a:lnTo>
                  <a:lnTo>
                    <a:pt x="339" y="195"/>
                  </a:lnTo>
                  <a:lnTo>
                    <a:pt x="347" y="199"/>
                  </a:lnTo>
                  <a:lnTo>
                    <a:pt x="357" y="200"/>
                  </a:lnTo>
                  <a:lnTo>
                    <a:pt x="367" y="202"/>
                  </a:lnTo>
                  <a:lnTo>
                    <a:pt x="375" y="202"/>
                  </a:lnTo>
                  <a:lnTo>
                    <a:pt x="382" y="200"/>
                  </a:lnTo>
                  <a:lnTo>
                    <a:pt x="388" y="199"/>
                  </a:lnTo>
                  <a:lnTo>
                    <a:pt x="395" y="196"/>
                  </a:lnTo>
                  <a:lnTo>
                    <a:pt x="401" y="192"/>
                  </a:lnTo>
                  <a:lnTo>
                    <a:pt x="405" y="188"/>
                  </a:lnTo>
                  <a:lnTo>
                    <a:pt x="409" y="182"/>
                  </a:lnTo>
                  <a:lnTo>
                    <a:pt x="413" y="175"/>
                  </a:lnTo>
                  <a:close/>
                  <a:moveTo>
                    <a:pt x="317" y="125"/>
                  </a:moveTo>
                  <a:lnTo>
                    <a:pt x="413" y="125"/>
                  </a:lnTo>
                  <a:lnTo>
                    <a:pt x="412" y="116"/>
                  </a:lnTo>
                  <a:lnTo>
                    <a:pt x="409" y="111"/>
                  </a:lnTo>
                  <a:lnTo>
                    <a:pt x="406" y="105"/>
                  </a:lnTo>
                  <a:lnTo>
                    <a:pt x="402" y="101"/>
                  </a:lnTo>
                  <a:lnTo>
                    <a:pt x="394" y="96"/>
                  </a:lnTo>
                  <a:lnTo>
                    <a:pt x="385" y="91"/>
                  </a:lnTo>
                  <a:lnTo>
                    <a:pt x="375" y="90"/>
                  </a:lnTo>
                  <a:lnTo>
                    <a:pt x="366" y="89"/>
                  </a:lnTo>
                  <a:lnTo>
                    <a:pt x="356" y="89"/>
                  </a:lnTo>
                  <a:lnTo>
                    <a:pt x="346" y="91"/>
                  </a:lnTo>
                  <a:lnTo>
                    <a:pt x="338" y="94"/>
                  </a:lnTo>
                  <a:lnTo>
                    <a:pt x="331" y="98"/>
                  </a:lnTo>
                  <a:lnTo>
                    <a:pt x="325" y="104"/>
                  </a:lnTo>
                  <a:lnTo>
                    <a:pt x="321" y="109"/>
                  </a:lnTo>
                  <a:lnTo>
                    <a:pt x="318" y="116"/>
                  </a:lnTo>
                  <a:lnTo>
                    <a:pt x="317" y="125"/>
                  </a:lnTo>
                  <a:close/>
                  <a:moveTo>
                    <a:pt x="578" y="207"/>
                  </a:moveTo>
                  <a:lnTo>
                    <a:pt x="570" y="213"/>
                  </a:lnTo>
                  <a:lnTo>
                    <a:pt x="563" y="217"/>
                  </a:lnTo>
                  <a:lnTo>
                    <a:pt x="555" y="221"/>
                  </a:lnTo>
                  <a:lnTo>
                    <a:pt x="548" y="224"/>
                  </a:lnTo>
                  <a:lnTo>
                    <a:pt x="541" y="225"/>
                  </a:lnTo>
                  <a:lnTo>
                    <a:pt x="534" y="225"/>
                  </a:lnTo>
                  <a:lnTo>
                    <a:pt x="527" y="227"/>
                  </a:lnTo>
                  <a:lnTo>
                    <a:pt x="518" y="227"/>
                  </a:lnTo>
                  <a:lnTo>
                    <a:pt x="506" y="227"/>
                  </a:lnTo>
                  <a:lnTo>
                    <a:pt x="496" y="224"/>
                  </a:lnTo>
                  <a:lnTo>
                    <a:pt x="486" y="221"/>
                  </a:lnTo>
                  <a:lnTo>
                    <a:pt x="478" y="216"/>
                  </a:lnTo>
                  <a:lnTo>
                    <a:pt x="472" y="209"/>
                  </a:lnTo>
                  <a:lnTo>
                    <a:pt x="468" y="202"/>
                  </a:lnTo>
                  <a:lnTo>
                    <a:pt x="465" y="193"/>
                  </a:lnTo>
                  <a:lnTo>
                    <a:pt x="464" y="184"/>
                  </a:lnTo>
                  <a:lnTo>
                    <a:pt x="464" y="178"/>
                  </a:lnTo>
                  <a:lnTo>
                    <a:pt x="465" y="172"/>
                  </a:lnTo>
                  <a:lnTo>
                    <a:pt x="466" y="167"/>
                  </a:lnTo>
                  <a:lnTo>
                    <a:pt x="469" y="163"/>
                  </a:lnTo>
                  <a:lnTo>
                    <a:pt x="472" y="157"/>
                  </a:lnTo>
                  <a:lnTo>
                    <a:pt x="475" y="153"/>
                  </a:lnTo>
                  <a:lnTo>
                    <a:pt x="479" y="150"/>
                  </a:lnTo>
                  <a:lnTo>
                    <a:pt x="483" y="147"/>
                  </a:lnTo>
                  <a:lnTo>
                    <a:pt x="487" y="144"/>
                  </a:lnTo>
                  <a:lnTo>
                    <a:pt x="493" y="142"/>
                  </a:lnTo>
                  <a:lnTo>
                    <a:pt x="497" y="140"/>
                  </a:lnTo>
                  <a:lnTo>
                    <a:pt x="503" y="137"/>
                  </a:lnTo>
                  <a:lnTo>
                    <a:pt x="507" y="136"/>
                  </a:lnTo>
                  <a:lnTo>
                    <a:pt x="513" y="135"/>
                  </a:lnTo>
                  <a:lnTo>
                    <a:pt x="520" y="135"/>
                  </a:lnTo>
                  <a:lnTo>
                    <a:pt x="527" y="133"/>
                  </a:lnTo>
                  <a:lnTo>
                    <a:pt x="535" y="133"/>
                  </a:lnTo>
                  <a:lnTo>
                    <a:pt x="542" y="132"/>
                  </a:lnTo>
                  <a:lnTo>
                    <a:pt x="549" y="130"/>
                  </a:lnTo>
                  <a:lnTo>
                    <a:pt x="556" y="129"/>
                  </a:lnTo>
                  <a:lnTo>
                    <a:pt x="562" y="129"/>
                  </a:lnTo>
                  <a:lnTo>
                    <a:pt x="566" y="128"/>
                  </a:lnTo>
                  <a:lnTo>
                    <a:pt x="571" y="126"/>
                  </a:lnTo>
                  <a:lnTo>
                    <a:pt x="576" y="125"/>
                  </a:lnTo>
                  <a:lnTo>
                    <a:pt x="576" y="122"/>
                  </a:lnTo>
                  <a:lnTo>
                    <a:pt x="576" y="121"/>
                  </a:lnTo>
                  <a:lnTo>
                    <a:pt x="576" y="119"/>
                  </a:lnTo>
                  <a:lnTo>
                    <a:pt x="576" y="118"/>
                  </a:lnTo>
                  <a:lnTo>
                    <a:pt x="576" y="111"/>
                  </a:lnTo>
                  <a:lnTo>
                    <a:pt x="574" y="105"/>
                  </a:lnTo>
                  <a:lnTo>
                    <a:pt x="571" y="101"/>
                  </a:lnTo>
                  <a:lnTo>
                    <a:pt x="567" y="97"/>
                  </a:lnTo>
                  <a:lnTo>
                    <a:pt x="562" y="93"/>
                  </a:lnTo>
                  <a:lnTo>
                    <a:pt x="555" y="90"/>
                  </a:lnTo>
                  <a:lnTo>
                    <a:pt x="546" y="89"/>
                  </a:lnTo>
                  <a:lnTo>
                    <a:pt x="536" y="89"/>
                  </a:lnTo>
                  <a:lnTo>
                    <a:pt x="528" y="89"/>
                  </a:lnTo>
                  <a:lnTo>
                    <a:pt x="521" y="90"/>
                  </a:lnTo>
                  <a:lnTo>
                    <a:pt x="514" y="91"/>
                  </a:lnTo>
                  <a:lnTo>
                    <a:pt x="508" y="94"/>
                  </a:lnTo>
                  <a:lnTo>
                    <a:pt x="504" y="98"/>
                  </a:lnTo>
                  <a:lnTo>
                    <a:pt x="501" y="102"/>
                  </a:lnTo>
                  <a:lnTo>
                    <a:pt x="499" y="108"/>
                  </a:lnTo>
                  <a:lnTo>
                    <a:pt x="496" y="115"/>
                  </a:lnTo>
                  <a:lnTo>
                    <a:pt x="469" y="109"/>
                  </a:lnTo>
                  <a:lnTo>
                    <a:pt x="471" y="101"/>
                  </a:lnTo>
                  <a:lnTo>
                    <a:pt x="473" y="94"/>
                  </a:lnTo>
                  <a:lnTo>
                    <a:pt x="476" y="89"/>
                  </a:lnTo>
                  <a:lnTo>
                    <a:pt x="480" y="83"/>
                  </a:lnTo>
                  <a:lnTo>
                    <a:pt x="485" y="77"/>
                  </a:lnTo>
                  <a:lnTo>
                    <a:pt x="492" y="73"/>
                  </a:lnTo>
                  <a:lnTo>
                    <a:pt x="497" y="70"/>
                  </a:lnTo>
                  <a:lnTo>
                    <a:pt x="506" y="68"/>
                  </a:lnTo>
                  <a:lnTo>
                    <a:pt x="514" y="65"/>
                  </a:lnTo>
                  <a:lnTo>
                    <a:pt x="522" y="63"/>
                  </a:lnTo>
                  <a:lnTo>
                    <a:pt x="532" y="62"/>
                  </a:lnTo>
                  <a:lnTo>
                    <a:pt x="542" y="62"/>
                  </a:lnTo>
                  <a:lnTo>
                    <a:pt x="552" y="62"/>
                  </a:lnTo>
                  <a:lnTo>
                    <a:pt x="562" y="63"/>
                  </a:lnTo>
                  <a:lnTo>
                    <a:pt x="569" y="65"/>
                  </a:lnTo>
                  <a:lnTo>
                    <a:pt x="576" y="66"/>
                  </a:lnTo>
                  <a:lnTo>
                    <a:pt x="581" y="69"/>
                  </a:lnTo>
                  <a:lnTo>
                    <a:pt x="587" y="72"/>
                  </a:lnTo>
                  <a:lnTo>
                    <a:pt x="591" y="75"/>
                  </a:lnTo>
                  <a:lnTo>
                    <a:pt x="595" y="79"/>
                  </a:lnTo>
                  <a:lnTo>
                    <a:pt x="598" y="83"/>
                  </a:lnTo>
                  <a:lnTo>
                    <a:pt x="599" y="87"/>
                  </a:lnTo>
                  <a:lnTo>
                    <a:pt x="602" y="91"/>
                  </a:lnTo>
                  <a:lnTo>
                    <a:pt x="604" y="97"/>
                  </a:lnTo>
                  <a:lnTo>
                    <a:pt x="604" y="101"/>
                  </a:lnTo>
                  <a:lnTo>
                    <a:pt x="605" y="107"/>
                  </a:lnTo>
                  <a:lnTo>
                    <a:pt x="605" y="114"/>
                  </a:lnTo>
                  <a:lnTo>
                    <a:pt x="605" y="121"/>
                  </a:lnTo>
                  <a:lnTo>
                    <a:pt x="605" y="156"/>
                  </a:lnTo>
                  <a:lnTo>
                    <a:pt x="605" y="172"/>
                  </a:lnTo>
                  <a:lnTo>
                    <a:pt x="605" y="185"/>
                  </a:lnTo>
                  <a:lnTo>
                    <a:pt x="605" y="196"/>
                  </a:lnTo>
                  <a:lnTo>
                    <a:pt x="606" y="203"/>
                  </a:lnTo>
                  <a:lnTo>
                    <a:pt x="606" y="209"/>
                  </a:lnTo>
                  <a:lnTo>
                    <a:pt x="608" y="214"/>
                  </a:lnTo>
                  <a:lnTo>
                    <a:pt x="611" y="220"/>
                  </a:lnTo>
                  <a:lnTo>
                    <a:pt x="612" y="225"/>
                  </a:lnTo>
                  <a:lnTo>
                    <a:pt x="585" y="225"/>
                  </a:lnTo>
                  <a:lnTo>
                    <a:pt x="583" y="221"/>
                  </a:lnTo>
                  <a:lnTo>
                    <a:pt x="580" y="217"/>
                  </a:lnTo>
                  <a:lnTo>
                    <a:pt x="578" y="213"/>
                  </a:lnTo>
                  <a:lnTo>
                    <a:pt x="578" y="207"/>
                  </a:lnTo>
                  <a:close/>
                  <a:moveTo>
                    <a:pt x="576" y="151"/>
                  </a:moveTo>
                  <a:lnTo>
                    <a:pt x="571" y="153"/>
                  </a:lnTo>
                  <a:lnTo>
                    <a:pt x="567" y="153"/>
                  </a:lnTo>
                  <a:lnTo>
                    <a:pt x="562" y="154"/>
                  </a:lnTo>
                  <a:lnTo>
                    <a:pt x="557" y="156"/>
                  </a:lnTo>
                  <a:lnTo>
                    <a:pt x="550" y="157"/>
                  </a:lnTo>
                  <a:lnTo>
                    <a:pt x="545" y="157"/>
                  </a:lnTo>
                  <a:lnTo>
                    <a:pt x="536" y="158"/>
                  </a:lnTo>
                  <a:lnTo>
                    <a:pt x="529" y="160"/>
                  </a:lnTo>
                  <a:lnTo>
                    <a:pt x="521" y="161"/>
                  </a:lnTo>
                  <a:lnTo>
                    <a:pt x="515" y="161"/>
                  </a:lnTo>
                  <a:lnTo>
                    <a:pt x="510" y="163"/>
                  </a:lnTo>
                  <a:lnTo>
                    <a:pt x="506" y="164"/>
                  </a:lnTo>
                  <a:lnTo>
                    <a:pt x="503" y="165"/>
                  </a:lnTo>
                  <a:lnTo>
                    <a:pt x="500" y="167"/>
                  </a:lnTo>
                  <a:lnTo>
                    <a:pt x="497" y="170"/>
                  </a:lnTo>
                  <a:lnTo>
                    <a:pt x="494" y="171"/>
                  </a:lnTo>
                  <a:lnTo>
                    <a:pt x="493" y="174"/>
                  </a:lnTo>
                  <a:lnTo>
                    <a:pt x="492" y="177"/>
                  </a:lnTo>
                  <a:lnTo>
                    <a:pt x="490" y="179"/>
                  </a:lnTo>
                  <a:lnTo>
                    <a:pt x="490" y="182"/>
                  </a:lnTo>
                  <a:lnTo>
                    <a:pt x="490" y="186"/>
                  </a:lnTo>
                  <a:lnTo>
                    <a:pt x="493" y="189"/>
                  </a:lnTo>
                  <a:lnTo>
                    <a:pt x="494" y="193"/>
                  </a:lnTo>
                  <a:lnTo>
                    <a:pt x="499" y="196"/>
                  </a:lnTo>
                  <a:lnTo>
                    <a:pt x="503" y="199"/>
                  </a:lnTo>
                  <a:lnTo>
                    <a:pt x="510" y="200"/>
                  </a:lnTo>
                  <a:lnTo>
                    <a:pt x="515" y="202"/>
                  </a:lnTo>
                  <a:lnTo>
                    <a:pt x="524" y="202"/>
                  </a:lnTo>
                  <a:lnTo>
                    <a:pt x="532" y="202"/>
                  </a:lnTo>
                  <a:lnTo>
                    <a:pt x="539" y="200"/>
                  </a:lnTo>
                  <a:lnTo>
                    <a:pt x="546" y="199"/>
                  </a:lnTo>
                  <a:lnTo>
                    <a:pt x="552" y="196"/>
                  </a:lnTo>
                  <a:lnTo>
                    <a:pt x="557" y="193"/>
                  </a:lnTo>
                  <a:lnTo>
                    <a:pt x="563" y="189"/>
                  </a:lnTo>
                  <a:lnTo>
                    <a:pt x="567" y="185"/>
                  </a:lnTo>
                  <a:lnTo>
                    <a:pt x="571" y="179"/>
                  </a:lnTo>
                  <a:lnTo>
                    <a:pt x="573" y="175"/>
                  </a:lnTo>
                  <a:lnTo>
                    <a:pt x="574" y="171"/>
                  </a:lnTo>
                  <a:lnTo>
                    <a:pt x="576" y="165"/>
                  </a:lnTo>
                  <a:lnTo>
                    <a:pt x="576" y="158"/>
                  </a:lnTo>
                  <a:lnTo>
                    <a:pt x="576" y="151"/>
                  </a:lnTo>
                  <a:close/>
                  <a:moveTo>
                    <a:pt x="646" y="225"/>
                  </a:moveTo>
                  <a:lnTo>
                    <a:pt x="646" y="3"/>
                  </a:lnTo>
                  <a:lnTo>
                    <a:pt x="672" y="3"/>
                  </a:lnTo>
                  <a:lnTo>
                    <a:pt x="672" y="225"/>
                  </a:lnTo>
                  <a:lnTo>
                    <a:pt x="646" y="225"/>
                  </a:lnTo>
                  <a:close/>
                  <a:moveTo>
                    <a:pt x="714" y="30"/>
                  </a:moveTo>
                  <a:lnTo>
                    <a:pt x="714" y="3"/>
                  </a:lnTo>
                  <a:lnTo>
                    <a:pt x="741" y="3"/>
                  </a:lnTo>
                  <a:lnTo>
                    <a:pt x="741" y="30"/>
                  </a:lnTo>
                  <a:lnTo>
                    <a:pt x="714" y="30"/>
                  </a:lnTo>
                  <a:close/>
                  <a:moveTo>
                    <a:pt x="714" y="225"/>
                  </a:moveTo>
                  <a:lnTo>
                    <a:pt x="714" y="63"/>
                  </a:lnTo>
                  <a:lnTo>
                    <a:pt x="741" y="63"/>
                  </a:lnTo>
                  <a:lnTo>
                    <a:pt x="741" y="225"/>
                  </a:lnTo>
                  <a:lnTo>
                    <a:pt x="714" y="225"/>
                  </a:lnTo>
                  <a:close/>
                  <a:moveTo>
                    <a:pt x="783" y="225"/>
                  </a:moveTo>
                  <a:lnTo>
                    <a:pt x="783" y="63"/>
                  </a:lnTo>
                  <a:lnTo>
                    <a:pt x="810" y="63"/>
                  </a:lnTo>
                  <a:lnTo>
                    <a:pt x="810" y="87"/>
                  </a:lnTo>
                  <a:lnTo>
                    <a:pt x="814" y="82"/>
                  </a:lnTo>
                  <a:lnTo>
                    <a:pt x="819" y="76"/>
                  </a:lnTo>
                  <a:lnTo>
                    <a:pt x="825" y="72"/>
                  </a:lnTo>
                  <a:lnTo>
                    <a:pt x="831" y="68"/>
                  </a:lnTo>
                  <a:lnTo>
                    <a:pt x="836" y="66"/>
                  </a:lnTo>
                  <a:lnTo>
                    <a:pt x="843" y="63"/>
                  </a:lnTo>
                  <a:lnTo>
                    <a:pt x="852" y="62"/>
                  </a:lnTo>
                  <a:lnTo>
                    <a:pt x="859" y="62"/>
                  </a:lnTo>
                  <a:lnTo>
                    <a:pt x="866" y="62"/>
                  </a:lnTo>
                  <a:lnTo>
                    <a:pt x="873" y="63"/>
                  </a:lnTo>
                  <a:lnTo>
                    <a:pt x="878" y="65"/>
                  </a:lnTo>
                  <a:lnTo>
                    <a:pt x="885" y="66"/>
                  </a:lnTo>
                  <a:lnTo>
                    <a:pt x="891" y="69"/>
                  </a:lnTo>
                  <a:lnTo>
                    <a:pt x="895" y="73"/>
                  </a:lnTo>
                  <a:lnTo>
                    <a:pt x="899" y="76"/>
                  </a:lnTo>
                  <a:lnTo>
                    <a:pt x="902" y="80"/>
                  </a:lnTo>
                  <a:lnTo>
                    <a:pt x="905" y="84"/>
                  </a:lnTo>
                  <a:lnTo>
                    <a:pt x="908" y="90"/>
                  </a:lnTo>
                  <a:lnTo>
                    <a:pt x="909" y="96"/>
                  </a:lnTo>
                  <a:lnTo>
                    <a:pt x="910" y="101"/>
                  </a:lnTo>
                  <a:lnTo>
                    <a:pt x="912" y="105"/>
                  </a:lnTo>
                  <a:lnTo>
                    <a:pt x="912" y="111"/>
                  </a:lnTo>
                  <a:lnTo>
                    <a:pt x="912" y="119"/>
                  </a:lnTo>
                  <a:lnTo>
                    <a:pt x="912" y="128"/>
                  </a:lnTo>
                  <a:lnTo>
                    <a:pt x="912" y="225"/>
                  </a:lnTo>
                  <a:lnTo>
                    <a:pt x="885" y="225"/>
                  </a:lnTo>
                  <a:lnTo>
                    <a:pt x="885" y="130"/>
                  </a:lnTo>
                  <a:lnTo>
                    <a:pt x="885" y="122"/>
                  </a:lnTo>
                  <a:lnTo>
                    <a:pt x="884" y="115"/>
                  </a:lnTo>
                  <a:lnTo>
                    <a:pt x="884" y="109"/>
                  </a:lnTo>
                  <a:lnTo>
                    <a:pt x="882" y="105"/>
                  </a:lnTo>
                  <a:lnTo>
                    <a:pt x="880" y="102"/>
                  </a:lnTo>
                  <a:lnTo>
                    <a:pt x="877" y="98"/>
                  </a:lnTo>
                  <a:lnTo>
                    <a:pt x="874" y="96"/>
                  </a:lnTo>
                  <a:lnTo>
                    <a:pt x="871" y="93"/>
                  </a:lnTo>
                  <a:lnTo>
                    <a:pt x="867" y="91"/>
                  </a:lnTo>
                  <a:lnTo>
                    <a:pt x="861" y="90"/>
                  </a:lnTo>
                  <a:lnTo>
                    <a:pt x="857" y="89"/>
                  </a:lnTo>
                  <a:lnTo>
                    <a:pt x="852" y="89"/>
                  </a:lnTo>
                  <a:lnTo>
                    <a:pt x="843" y="89"/>
                  </a:lnTo>
                  <a:lnTo>
                    <a:pt x="836" y="91"/>
                  </a:lnTo>
                  <a:lnTo>
                    <a:pt x="829" y="94"/>
                  </a:lnTo>
                  <a:lnTo>
                    <a:pt x="822" y="98"/>
                  </a:lnTo>
                  <a:lnTo>
                    <a:pt x="817" y="105"/>
                  </a:lnTo>
                  <a:lnTo>
                    <a:pt x="812" y="115"/>
                  </a:lnTo>
                  <a:lnTo>
                    <a:pt x="811" y="126"/>
                  </a:lnTo>
                  <a:lnTo>
                    <a:pt x="810" y="140"/>
                  </a:lnTo>
                  <a:lnTo>
                    <a:pt x="810" y="225"/>
                  </a:lnTo>
                  <a:lnTo>
                    <a:pt x="783" y="225"/>
                  </a:lnTo>
                  <a:close/>
                  <a:moveTo>
                    <a:pt x="950" y="234"/>
                  </a:moveTo>
                  <a:lnTo>
                    <a:pt x="976" y="239"/>
                  </a:lnTo>
                  <a:lnTo>
                    <a:pt x="978" y="245"/>
                  </a:lnTo>
                  <a:lnTo>
                    <a:pt x="979" y="249"/>
                  </a:lnTo>
                  <a:lnTo>
                    <a:pt x="982" y="252"/>
                  </a:lnTo>
                  <a:lnTo>
                    <a:pt x="985" y="255"/>
                  </a:lnTo>
                  <a:lnTo>
                    <a:pt x="990" y="258"/>
                  </a:lnTo>
                  <a:lnTo>
                    <a:pt x="997" y="260"/>
                  </a:lnTo>
                  <a:lnTo>
                    <a:pt x="1004" y="262"/>
                  </a:lnTo>
                  <a:lnTo>
                    <a:pt x="1013" y="262"/>
                  </a:lnTo>
                  <a:lnTo>
                    <a:pt x="1021" y="262"/>
                  </a:lnTo>
                  <a:lnTo>
                    <a:pt x="1029" y="260"/>
                  </a:lnTo>
                  <a:lnTo>
                    <a:pt x="1036" y="258"/>
                  </a:lnTo>
                  <a:lnTo>
                    <a:pt x="1042" y="255"/>
                  </a:lnTo>
                  <a:lnTo>
                    <a:pt x="1046" y="251"/>
                  </a:lnTo>
                  <a:lnTo>
                    <a:pt x="1050" y="246"/>
                  </a:lnTo>
                  <a:lnTo>
                    <a:pt x="1053" y="242"/>
                  </a:lnTo>
                  <a:lnTo>
                    <a:pt x="1056" y="237"/>
                  </a:lnTo>
                  <a:lnTo>
                    <a:pt x="1057" y="232"/>
                  </a:lnTo>
                  <a:lnTo>
                    <a:pt x="1057" y="225"/>
                  </a:lnTo>
                  <a:lnTo>
                    <a:pt x="1059" y="217"/>
                  </a:lnTo>
                  <a:lnTo>
                    <a:pt x="1059" y="207"/>
                  </a:lnTo>
                  <a:lnTo>
                    <a:pt x="1055" y="211"/>
                  </a:lnTo>
                  <a:lnTo>
                    <a:pt x="1049" y="216"/>
                  </a:lnTo>
                  <a:lnTo>
                    <a:pt x="1043" y="218"/>
                  </a:lnTo>
                  <a:lnTo>
                    <a:pt x="1038" y="221"/>
                  </a:lnTo>
                  <a:lnTo>
                    <a:pt x="1032" y="223"/>
                  </a:lnTo>
                  <a:lnTo>
                    <a:pt x="1027" y="224"/>
                  </a:lnTo>
                  <a:lnTo>
                    <a:pt x="1020" y="225"/>
                  </a:lnTo>
                  <a:lnTo>
                    <a:pt x="1014" y="225"/>
                  </a:lnTo>
                  <a:lnTo>
                    <a:pt x="1006" y="225"/>
                  </a:lnTo>
                  <a:lnTo>
                    <a:pt x="999" y="224"/>
                  </a:lnTo>
                  <a:lnTo>
                    <a:pt x="992" y="223"/>
                  </a:lnTo>
                  <a:lnTo>
                    <a:pt x="985" y="220"/>
                  </a:lnTo>
                  <a:lnTo>
                    <a:pt x="978" y="217"/>
                  </a:lnTo>
                  <a:lnTo>
                    <a:pt x="972" y="213"/>
                  </a:lnTo>
                  <a:lnTo>
                    <a:pt x="968" y="207"/>
                  </a:lnTo>
                  <a:lnTo>
                    <a:pt x="962" y="202"/>
                  </a:lnTo>
                  <a:lnTo>
                    <a:pt x="954" y="189"/>
                  </a:lnTo>
                  <a:lnTo>
                    <a:pt x="948" y="175"/>
                  </a:lnTo>
                  <a:lnTo>
                    <a:pt x="945" y="161"/>
                  </a:lnTo>
                  <a:lnTo>
                    <a:pt x="944" y="144"/>
                  </a:lnTo>
                  <a:lnTo>
                    <a:pt x="944" y="133"/>
                  </a:lnTo>
                  <a:lnTo>
                    <a:pt x="947" y="122"/>
                  </a:lnTo>
                  <a:lnTo>
                    <a:pt x="948" y="112"/>
                  </a:lnTo>
                  <a:lnTo>
                    <a:pt x="952" y="102"/>
                  </a:lnTo>
                  <a:lnTo>
                    <a:pt x="957" y="93"/>
                  </a:lnTo>
                  <a:lnTo>
                    <a:pt x="962" y="84"/>
                  </a:lnTo>
                  <a:lnTo>
                    <a:pt x="969" y="77"/>
                  </a:lnTo>
                  <a:lnTo>
                    <a:pt x="976" y="72"/>
                  </a:lnTo>
                  <a:lnTo>
                    <a:pt x="985" y="68"/>
                  </a:lnTo>
                  <a:lnTo>
                    <a:pt x="993" y="65"/>
                  </a:lnTo>
                  <a:lnTo>
                    <a:pt x="1003" y="62"/>
                  </a:lnTo>
                  <a:lnTo>
                    <a:pt x="1013" y="62"/>
                  </a:lnTo>
                  <a:lnTo>
                    <a:pt x="1020" y="62"/>
                  </a:lnTo>
                  <a:lnTo>
                    <a:pt x="1025" y="63"/>
                  </a:lnTo>
                  <a:lnTo>
                    <a:pt x="1032" y="65"/>
                  </a:lnTo>
                  <a:lnTo>
                    <a:pt x="1038" y="68"/>
                  </a:lnTo>
                  <a:lnTo>
                    <a:pt x="1043" y="70"/>
                  </a:lnTo>
                  <a:lnTo>
                    <a:pt x="1049" y="75"/>
                  </a:lnTo>
                  <a:lnTo>
                    <a:pt x="1055" y="80"/>
                  </a:lnTo>
                  <a:lnTo>
                    <a:pt x="1059" y="86"/>
                  </a:lnTo>
                  <a:lnTo>
                    <a:pt x="1059" y="63"/>
                  </a:lnTo>
                  <a:lnTo>
                    <a:pt x="1085" y="63"/>
                  </a:lnTo>
                  <a:lnTo>
                    <a:pt x="1085" y="202"/>
                  </a:lnTo>
                  <a:lnTo>
                    <a:pt x="1085" y="218"/>
                  </a:lnTo>
                  <a:lnTo>
                    <a:pt x="1084" y="232"/>
                  </a:lnTo>
                  <a:lnTo>
                    <a:pt x="1081" y="245"/>
                  </a:lnTo>
                  <a:lnTo>
                    <a:pt x="1077" y="253"/>
                  </a:lnTo>
                  <a:lnTo>
                    <a:pt x="1073" y="262"/>
                  </a:lnTo>
                  <a:lnTo>
                    <a:pt x="1067" y="267"/>
                  </a:lnTo>
                  <a:lnTo>
                    <a:pt x="1062" y="274"/>
                  </a:lnTo>
                  <a:lnTo>
                    <a:pt x="1053" y="279"/>
                  </a:lnTo>
                  <a:lnTo>
                    <a:pt x="1045" y="283"/>
                  </a:lnTo>
                  <a:lnTo>
                    <a:pt x="1035" y="286"/>
                  </a:lnTo>
                  <a:lnTo>
                    <a:pt x="1024" y="287"/>
                  </a:lnTo>
                  <a:lnTo>
                    <a:pt x="1013" y="288"/>
                  </a:lnTo>
                  <a:lnTo>
                    <a:pt x="1006" y="288"/>
                  </a:lnTo>
                  <a:lnTo>
                    <a:pt x="999" y="287"/>
                  </a:lnTo>
                  <a:lnTo>
                    <a:pt x="993" y="286"/>
                  </a:lnTo>
                  <a:lnTo>
                    <a:pt x="986" y="284"/>
                  </a:lnTo>
                  <a:lnTo>
                    <a:pt x="980" y="283"/>
                  </a:lnTo>
                  <a:lnTo>
                    <a:pt x="976" y="280"/>
                  </a:lnTo>
                  <a:lnTo>
                    <a:pt x="971" y="277"/>
                  </a:lnTo>
                  <a:lnTo>
                    <a:pt x="966" y="274"/>
                  </a:lnTo>
                  <a:lnTo>
                    <a:pt x="958" y="267"/>
                  </a:lnTo>
                  <a:lnTo>
                    <a:pt x="952" y="258"/>
                  </a:lnTo>
                  <a:lnTo>
                    <a:pt x="950" y="246"/>
                  </a:lnTo>
                  <a:lnTo>
                    <a:pt x="950" y="234"/>
                  </a:lnTo>
                  <a:close/>
                  <a:moveTo>
                    <a:pt x="971" y="143"/>
                  </a:moveTo>
                  <a:lnTo>
                    <a:pt x="972" y="157"/>
                  </a:lnTo>
                  <a:lnTo>
                    <a:pt x="973" y="168"/>
                  </a:lnTo>
                  <a:lnTo>
                    <a:pt x="978" y="178"/>
                  </a:lnTo>
                  <a:lnTo>
                    <a:pt x="983" y="186"/>
                  </a:lnTo>
                  <a:lnTo>
                    <a:pt x="990" y="192"/>
                  </a:lnTo>
                  <a:lnTo>
                    <a:pt x="997" y="196"/>
                  </a:lnTo>
                  <a:lnTo>
                    <a:pt x="1006" y="197"/>
                  </a:lnTo>
                  <a:lnTo>
                    <a:pt x="1014" y="199"/>
                  </a:lnTo>
                  <a:lnTo>
                    <a:pt x="1024" y="197"/>
                  </a:lnTo>
                  <a:lnTo>
                    <a:pt x="1032" y="196"/>
                  </a:lnTo>
                  <a:lnTo>
                    <a:pt x="1039" y="192"/>
                  </a:lnTo>
                  <a:lnTo>
                    <a:pt x="1046" y="186"/>
                  </a:lnTo>
                  <a:lnTo>
                    <a:pt x="1052" y="178"/>
                  </a:lnTo>
                  <a:lnTo>
                    <a:pt x="1056" y="168"/>
                  </a:lnTo>
                  <a:lnTo>
                    <a:pt x="1057" y="157"/>
                  </a:lnTo>
                  <a:lnTo>
                    <a:pt x="1059" y="143"/>
                  </a:lnTo>
                  <a:lnTo>
                    <a:pt x="1057" y="130"/>
                  </a:lnTo>
                  <a:lnTo>
                    <a:pt x="1055" y="119"/>
                  </a:lnTo>
                  <a:lnTo>
                    <a:pt x="1050" y="109"/>
                  </a:lnTo>
                  <a:lnTo>
                    <a:pt x="1045" y="102"/>
                  </a:lnTo>
                  <a:lnTo>
                    <a:pt x="1038" y="96"/>
                  </a:lnTo>
                  <a:lnTo>
                    <a:pt x="1031" y="91"/>
                  </a:lnTo>
                  <a:lnTo>
                    <a:pt x="1022" y="90"/>
                  </a:lnTo>
                  <a:lnTo>
                    <a:pt x="1014" y="89"/>
                  </a:lnTo>
                  <a:lnTo>
                    <a:pt x="1006" y="90"/>
                  </a:lnTo>
                  <a:lnTo>
                    <a:pt x="997" y="91"/>
                  </a:lnTo>
                  <a:lnTo>
                    <a:pt x="990" y="96"/>
                  </a:lnTo>
                  <a:lnTo>
                    <a:pt x="983" y="102"/>
                  </a:lnTo>
                  <a:lnTo>
                    <a:pt x="978" y="109"/>
                  </a:lnTo>
                  <a:lnTo>
                    <a:pt x="973" y="119"/>
                  </a:lnTo>
                  <a:lnTo>
                    <a:pt x="972" y="130"/>
                  </a:lnTo>
                  <a:lnTo>
                    <a:pt x="971" y="143"/>
                  </a:lnTo>
                  <a:close/>
                  <a:moveTo>
                    <a:pt x="1217" y="225"/>
                  </a:moveTo>
                  <a:lnTo>
                    <a:pt x="1217" y="3"/>
                  </a:lnTo>
                  <a:lnTo>
                    <a:pt x="1367" y="3"/>
                  </a:lnTo>
                  <a:lnTo>
                    <a:pt x="1367" y="30"/>
                  </a:lnTo>
                  <a:lnTo>
                    <a:pt x="1246" y="30"/>
                  </a:lnTo>
                  <a:lnTo>
                    <a:pt x="1246" y="98"/>
                  </a:lnTo>
                  <a:lnTo>
                    <a:pt x="1349" y="98"/>
                  </a:lnTo>
                  <a:lnTo>
                    <a:pt x="1349" y="125"/>
                  </a:lnTo>
                  <a:lnTo>
                    <a:pt x="1246" y="125"/>
                  </a:lnTo>
                  <a:lnTo>
                    <a:pt x="1246" y="225"/>
                  </a:lnTo>
                  <a:lnTo>
                    <a:pt x="1217" y="225"/>
                  </a:lnTo>
                  <a:close/>
                  <a:moveTo>
                    <a:pt x="1405" y="225"/>
                  </a:moveTo>
                  <a:lnTo>
                    <a:pt x="1405" y="3"/>
                  </a:lnTo>
                  <a:lnTo>
                    <a:pt x="1431" y="3"/>
                  </a:lnTo>
                  <a:lnTo>
                    <a:pt x="1431" y="225"/>
                  </a:lnTo>
                  <a:lnTo>
                    <a:pt x="1405" y="225"/>
                  </a:lnTo>
                  <a:close/>
                  <a:moveTo>
                    <a:pt x="1578" y="207"/>
                  </a:moveTo>
                  <a:lnTo>
                    <a:pt x="1570" y="213"/>
                  </a:lnTo>
                  <a:lnTo>
                    <a:pt x="1563" y="217"/>
                  </a:lnTo>
                  <a:lnTo>
                    <a:pt x="1554" y="221"/>
                  </a:lnTo>
                  <a:lnTo>
                    <a:pt x="1547" y="224"/>
                  </a:lnTo>
                  <a:lnTo>
                    <a:pt x="1540" y="225"/>
                  </a:lnTo>
                  <a:lnTo>
                    <a:pt x="1533" y="225"/>
                  </a:lnTo>
                  <a:lnTo>
                    <a:pt x="1526" y="227"/>
                  </a:lnTo>
                  <a:lnTo>
                    <a:pt x="1518" y="227"/>
                  </a:lnTo>
                  <a:lnTo>
                    <a:pt x="1505" y="227"/>
                  </a:lnTo>
                  <a:lnTo>
                    <a:pt x="1496" y="224"/>
                  </a:lnTo>
                  <a:lnTo>
                    <a:pt x="1486" y="221"/>
                  </a:lnTo>
                  <a:lnTo>
                    <a:pt x="1477" y="216"/>
                  </a:lnTo>
                  <a:lnTo>
                    <a:pt x="1472" y="209"/>
                  </a:lnTo>
                  <a:lnTo>
                    <a:pt x="1468" y="202"/>
                  </a:lnTo>
                  <a:lnTo>
                    <a:pt x="1465" y="193"/>
                  </a:lnTo>
                  <a:lnTo>
                    <a:pt x="1463" y="184"/>
                  </a:lnTo>
                  <a:lnTo>
                    <a:pt x="1463" y="178"/>
                  </a:lnTo>
                  <a:lnTo>
                    <a:pt x="1465" y="172"/>
                  </a:lnTo>
                  <a:lnTo>
                    <a:pt x="1466" y="167"/>
                  </a:lnTo>
                  <a:lnTo>
                    <a:pt x="1469" y="163"/>
                  </a:lnTo>
                  <a:lnTo>
                    <a:pt x="1472" y="157"/>
                  </a:lnTo>
                  <a:lnTo>
                    <a:pt x="1475" y="153"/>
                  </a:lnTo>
                  <a:lnTo>
                    <a:pt x="1479" y="150"/>
                  </a:lnTo>
                  <a:lnTo>
                    <a:pt x="1483" y="147"/>
                  </a:lnTo>
                  <a:lnTo>
                    <a:pt x="1487" y="144"/>
                  </a:lnTo>
                  <a:lnTo>
                    <a:pt x="1493" y="142"/>
                  </a:lnTo>
                  <a:lnTo>
                    <a:pt x="1497" y="140"/>
                  </a:lnTo>
                  <a:lnTo>
                    <a:pt x="1503" y="137"/>
                  </a:lnTo>
                  <a:lnTo>
                    <a:pt x="1507" y="136"/>
                  </a:lnTo>
                  <a:lnTo>
                    <a:pt x="1512" y="135"/>
                  </a:lnTo>
                  <a:lnTo>
                    <a:pt x="1519" y="135"/>
                  </a:lnTo>
                  <a:lnTo>
                    <a:pt x="1526" y="133"/>
                  </a:lnTo>
                  <a:lnTo>
                    <a:pt x="1535" y="133"/>
                  </a:lnTo>
                  <a:lnTo>
                    <a:pt x="1542" y="132"/>
                  </a:lnTo>
                  <a:lnTo>
                    <a:pt x="1549" y="130"/>
                  </a:lnTo>
                  <a:lnTo>
                    <a:pt x="1556" y="129"/>
                  </a:lnTo>
                  <a:lnTo>
                    <a:pt x="1561" y="129"/>
                  </a:lnTo>
                  <a:lnTo>
                    <a:pt x="1566" y="128"/>
                  </a:lnTo>
                  <a:lnTo>
                    <a:pt x="1571" y="126"/>
                  </a:lnTo>
                  <a:lnTo>
                    <a:pt x="1575" y="125"/>
                  </a:lnTo>
                  <a:lnTo>
                    <a:pt x="1575" y="122"/>
                  </a:lnTo>
                  <a:lnTo>
                    <a:pt x="1575" y="121"/>
                  </a:lnTo>
                  <a:lnTo>
                    <a:pt x="1575" y="119"/>
                  </a:lnTo>
                  <a:lnTo>
                    <a:pt x="1575" y="118"/>
                  </a:lnTo>
                  <a:lnTo>
                    <a:pt x="1575" y="111"/>
                  </a:lnTo>
                  <a:lnTo>
                    <a:pt x="1574" y="105"/>
                  </a:lnTo>
                  <a:lnTo>
                    <a:pt x="1571" y="101"/>
                  </a:lnTo>
                  <a:lnTo>
                    <a:pt x="1567" y="97"/>
                  </a:lnTo>
                  <a:lnTo>
                    <a:pt x="1561" y="93"/>
                  </a:lnTo>
                  <a:lnTo>
                    <a:pt x="1554" y="90"/>
                  </a:lnTo>
                  <a:lnTo>
                    <a:pt x="1546" y="89"/>
                  </a:lnTo>
                  <a:lnTo>
                    <a:pt x="1536" y="89"/>
                  </a:lnTo>
                  <a:lnTo>
                    <a:pt x="1528" y="89"/>
                  </a:lnTo>
                  <a:lnTo>
                    <a:pt x="1521" y="90"/>
                  </a:lnTo>
                  <a:lnTo>
                    <a:pt x="1514" y="91"/>
                  </a:lnTo>
                  <a:lnTo>
                    <a:pt x="1508" y="94"/>
                  </a:lnTo>
                  <a:lnTo>
                    <a:pt x="1504" y="98"/>
                  </a:lnTo>
                  <a:lnTo>
                    <a:pt x="1501" y="102"/>
                  </a:lnTo>
                  <a:lnTo>
                    <a:pt x="1498" y="108"/>
                  </a:lnTo>
                  <a:lnTo>
                    <a:pt x="1496" y="115"/>
                  </a:lnTo>
                  <a:lnTo>
                    <a:pt x="1469" y="109"/>
                  </a:lnTo>
                  <a:lnTo>
                    <a:pt x="1470" y="101"/>
                  </a:lnTo>
                  <a:lnTo>
                    <a:pt x="1473" y="94"/>
                  </a:lnTo>
                  <a:lnTo>
                    <a:pt x="1476" y="89"/>
                  </a:lnTo>
                  <a:lnTo>
                    <a:pt x="1480" y="83"/>
                  </a:lnTo>
                  <a:lnTo>
                    <a:pt x="1484" y="77"/>
                  </a:lnTo>
                  <a:lnTo>
                    <a:pt x="1491" y="73"/>
                  </a:lnTo>
                  <a:lnTo>
                    <a:pt x="1497" y="70"/>
                  </a:lnTo>
                  <a:lnTo>
                    <a:pt x="1505" y="68"/>
                  </a:lnTo>
                  <a:lnTo>
                    <a:pt x="1514" y="65"/>
                  </a:lnTo>
                  <a:lnTo>
                    <a:pt x="1522" y="63"/>
                  </a:lnTo>
                  <a:lnTo>
                    <a:pt x="1532" y="62"/>
                  </a:lnTo>
                  <a:lnTo>
                    <a:pt x="1542" y="62"/>
                  </a:lnTo>
                  <a:lnTo>
                    <a:pt x="1552" y="62"/>
                  </a:lnTo>
                  <a:lnTo>
                    <a:pt x="1561" y="63"/>
                  </a:lnTo>
                  <a:lnTo>
                    <a:pt x="1568" y="65"/>
                  </a:lnTo>
                  <a:lnTo>
                    <a:pt x="1575" y="66"/>
                  </a:lnTo>
                  <a:lnTo>
                    <a:pt x="1581" y="69"/>
                  </a:lnTo>
                  <a:lnTo>
                    <a:pt x="1587" y="72"/>
                  </a:lnTo>
                  <a:lnTo>
                    <a:pt x="1591" y="75"/>
                  </a:lnTo>
                  <a:lnTo>
                    <a:pt x="1595" y="79"/>
                  </a:lnTo>
                  <a:lnTo>
                    <a:pt x="1598" y="83"/>
                  </a:lnTo>
                  <a:lnTo>
                    <a:pt x="1599" y="87"/>
                  </a:lnTo>
                  <a:lnTo>
                    <a:pt x="1602" y="91"/>
                  </a:lnTo>
                  <a:lnTo>
                    <a:pt x="1603" y="97"/>
                  </a:lnTo>
                  <a:lnTo>
                    <a:pt x="1603" y="101"/>
                  </a:lnTo>
                  <a:lnTo>
                    <a:pt x="1605" y="107"/>
                  </a:lnTo>
                  <a:lnTo>
                    <a:pt x="1605" y="114"/>
                  </a:lnTo>
                  <a:lnTo>
                    <a:pt x="1605" y="121"/>
                  </a:lnTo>
                  <a:lnTo>
                    <a:pt x="1605" y="156"/>
                  </a:lnTo>
                  <a:lnTo>
                    <a:pt x="1605" y="172"/>
                  </a:lnTo>
                  <a:lnTo>
                    <a:pt x="1605" y="185"/>
                  </a:lnTo>
                  <a:lnTo>
                    <a:pt x="1605" y="196"/>
                  </a:lnTo>
                  <a:lnTo>
                    <a:pt x="1606" y="203"/>
                  </a:lnTo>
                  <a:lnTo>
                    <a:pt x="1606" y="209"/>
                  </a:lnTo>
                  <a:lnTo>
                    <a:pt x="1608" y="214"/>
                  </a:lnTo>
                  <a:lnTo>
                    <a:pt x="1610" y="220"/>
                  </a:lnTo>
                  <a:lnTo>
                    <a:pt x="1612" y="225"/>
                  </a:lnTo>
                  <a:lnTo>
                    <a:pt x="1585" y="225"/>
                  </a:lnTo>
                  <a:lnTo>
                    <a:pt x="1582" y="221"/>
                  </a:lnTo>
                  <a:lnTo>
                    <a:pt x="1580" y="217"/>
                  </a:lnTo>
                  <a:lnTo>
                    <a:pt x="1578" y="213"/>
                  </a:lnTo>
                  <a:lnTo>
                    <a:pt x="1578" y="207"/>
                  </a:lnTo>
                  <a:close/>
                  <a:moveTo>
                    <a:pt x="1575" y="151"/>
                  </a:moveTo>
                  <a:lnTo>
                    <a:pt x="1571" y="153"/>
                  </a:lnTo>
                  <a:lnTo>
                    <a:pt x="1567" y="153"/>
                  </a:lnTo>
                  <a:lnTo>
                    <a:pt x="1561" y="154"/>
                  </a:lnTo>
                  <a:lnTo>
                    <a:pt x="1557" y="156"/>
                  </a:lnTo>
                  <a:lnTo>
                    <a:pt x="1550" y="157"/>
                  </a:lnTo>
                  <a:lnTo>
                    <a:pt x="1545" y="157"/>
                  </a:lnTo>
                  <a:lnTo>
                    <a:pt x="1536" y="158"/>
                  </a:lnTo>
                  <a:lnTo>
                    <a:pt x="1529" y="160"/>
                  </a:lnTo>
                  <a:lnTo>
                    <a:pt x="1521" y="161"/>
                  </a:lnTo>
                  <a:lnTo>
                    <a:pt x="1515" y="161"/>
                  </a:lnTo>
                  <a:lnTo>
                    <a:pt x="1510" y="163"/>
                  </a:lnTo>
                  <a:lnTo>
                    <a:pt x="1505" y="164"/>
                  </a:lnTo>
                  <a:lnTo>
                    <a:pt x="1503" y="165"/>
                  </a:lnTo>
                  <a:lnTo>
                    <a:pt x="1500" y="167"/>
                  </a:lnTo>
                  <a:lnTo>
                    <a:pt x="1497" y="170"/>
                  </a:lnTo>
                  <a:lnTo>
                    <a:pt x="1494" y="171"/>
                  </a:lnTo>
                  <a:lnTo>
                    <a:pt x="1493" y="174"/>
                  </a:lnTo>
                  <a:lnTo>
                    <a:pt x="1491" y="177"/>
                  </a:lnTo>
                  <a:lnTo>
                    <a:pt x="1490" y="179"/>
                  </a:lnTo>
                  <a:lnTo>
                    <a:pt x="1490" y="182"/>
                  </a:lnTo>
                  <a:lnTo>
                    <a:pt x="1490" y="186"/>
                  </a:lnTo>
                  <a:lnTo>
                    <a:pt x="1493" y="189"/>
                  </a:lnTo>
                  <a:lnTo>
                    <a:pt x="1494" y="193"/>
                  </a:lnTo>
                  <a:lnTo>
                    <a:pt x="1498" y="196"/>
                  </a:lnTo>
                  <a:lnTo>
                    <a:pt x="1503" y="199"/>
                  </a:lnTo>
                  <a:lnTo>
                    <a:pt x="1510" y="200"/>
                  </a:lnTo>
                  <a:lnTo>
                    <a:pt x="1515" y="202"/>
                  </a:lnTo>
                  <a:lnTo>
                    <a:pt x="1524" y="202"/>
                  </a:lnTo>
                  <a:lnTo>
                    <a:pt x="1532" y="202"/>
                  </a:lnTo>
                  <a:lnTo>
                    <a:pt x="1539" y="200"/>
                  </a:lnTo>
                  <a:lnTo>
                    <a:pt x="1546" y="199"/>
                  </a:lnTo>
                  <a:lnTo>
                    <a:pt x="1552" y="196"/>
                  </a:lnTo>
                  <a:lnTo>
                    <a:pt x="1557" y="193"/>
                  </a:lnTo>
                  <a:lnTo>
                    <a:pt x="1563" y="189"/>
                  </a:lnTo>
                  <a:lnTo>
                    <a:pt x="1567" y="185"/>
                  </a:lnTo>
                  <a:lnTo>
                    <a:pt x="1571" y="179"/>
                  </a:lnTo>
                  <a:lnTo>
                    <a:pt x="1573" y="175"/>
                  </a:lnTo>
                  <a:lnTo>
                    <a:pt x="1574" y="171"/>
                  </a:lnTo>
                  <a:lnTo>
                    <a:pt x="1575" y="165"/>
                  </a:lnTo>
                  <a:lnTo>
                    <a:pt x="1575" y="158"/>
                  </a:lnTo>
                  <a:lnTo>
                    <a:pt x="1575" y="151"/>
                  </a:lnTo>
                  <a:close/>
                  <a:moveTo>
                    <a:pt x="1640" y="234"/>
                  </a:moveTo>
                  <a:lnTo>
                    <a:pt x="1666" y="239"/>
                  </a:lnTo>
                  <a:lnTo>
                    <a:pt x="1668" y="245"/>
                  </a:lnTo>
                  <a:lnTo>
                    <a:pt x="1669" y="249"/>
                  </a:lnTo>
                  <a:lnTo>
                    <a:pt x="1672" y="252"/>
                  </a:lnTo>
                  <a:lnTo>
                    <a:pt x="1675" y="255"/>
                  </a:lnTo>
                  <a:lnTo>
                    <a:pt x="1680" y="258"/>
                  </a:lnTo>
                  <a:lnTo>
                    <a:pt x="1687" y="260"/>
                  </a:lnTo>
                  <a:lnTo>
                    <a:pt x="1694" y="262"/>
                  </a:lnTo>
                  <a:lnTo>
                    <a:pt x="1703" y="262"/>
                  </a:lnTo>
                  <a:lnTo>
                    <a:pt x="1711" y="262"/>
                  </a:lnTo>
                  <a:lnTo>
                    <a:pt x="1720" y="260"/>
                  </a:lnTo>
                  <a:lnTo>
                    <a:pt x="1727" y="258"/>
                  </a:lnTo>
                  <a:lnTo>
                    <a:pt x="1732" y="255"/>
                  </a:lnTo>
                  <a:lnTo>
                    <a:pt x="1736" y="251"/>
                  </a:lnTo>
                  <a:lnTo>
                    <a:pt x="1741" y="246"/>
                  </a:lnTo>
                  <a:lnTo>
                    <a:pt x="1743" y="242"/>
                  </a:lnTo>
                  <a:lnTo>
                    <a:pt x="1746" y="237"/>
                  </a:lnTo>
                  <a:lnTo>
                    <a:pt x="1748" y="232"/>
                  </a:lnTo>
                  <a:lnTo>
                    <a:pt x="1748" y="225"/>
                  </a:lnTo>
                  <a:lnTo>
                    <a:pt x="1749" y="217"/>
                  </a:lnTo>
                  <a:lnTo>
                    <a:pt x="1749" y="207"/>
                  </a:lnTo>
                  <a:lnTo>
                    <a:pt x="1745" y="211"/>
                  </a:lnTo>
                  <a:lnTo>
                    <a:pt x="1739" y="216"/>
                  </a:lnTo>
                  <a:lnTo>
                    <a:pt x="1734" y="218"/>
                  </a:lnTo>
                  <a:lnTo>
                    <a:pt x="1728" y="221"/>
                  </a:lnTo>
                  <a:lnTo>
                    <a:pt x="1722" y="223"/>
                  </a:lnTo>
                  <a:lnTo>
                    <a:pt x="1717" y="224"/>
                  </a:lnTo>
                  <a:lnTo>
                    <a:pt x="1710" y="225"/>
                  </a:lnTo>
                  <a:lnTo>
                    <a:pt x="1704" y="225"/>
                  </a:lnTo>
                  <a:lnTo>
                    <a:pt x="1696" y="225"/>
                  </a:lnTo>
                  <a:lnTo>
                    <a:pt x="1689" y="224"/>
                  </a:lnTo>
                  <a:lnTo>
                    <a:pt x="1682" y="223"/>
                  </a:lnTo>
                  <a:lnTo>
                    <a:pt x="1675" y="220"/>
                  </a:lnTo>
                  <a:lnTo>
                    <a:pt x="1668" y="217"/>
                  </a:lnTo>
                  <a:lnTo>
                    <a:pt x="1662" y="213"/>
                  </a:lnTo>
                  <a:lnTo>
                    <a:pt x="1658" y="207"/>
                  </a:lnTo>
                  <a:lnTo>
                    <a:pt x="1652" y="202"/>
                  </a:lnTo>
                  <a:lnTo>
                    <a:pt x="1644" y="189"/>
                  </a:lnTo>
                  <a:lnTo>
                    <a:pt x="1638" y="175"/>
                  </a:lnTo>
                  <a:lnTo>
                    <a:pt x="1636" y="161"/>
                  </a:lnTo>
                  <a:lnTo>
                    <a:pt x="1634" y="144"/>
                  </a:lnTo>
                  <a:lnTo>
                    <a:pt x="1634" y="133"/>
                  </a:lnTo>
                  <a:lnTo>
                    <a:pt x="1637" y="122"/>
                  </a:lnTo>
                  <a:lnTo>
                    <a:pt x="1638" y="112"/>
                  </a:lnTo>
                  <a:lnTo>
                    <a:pt x="1643" y="102"/>
                  </a:lnTo>
                  <a:lnTo>
                    <a:pt x="1647" y="93"/>
                  </a:lnTo>
                  <a:lnTo>
                    <a:pt x="1652" y="84"/>
                  </a:lnTo>
                  <a:lnTo>
                    <a:pt x="1659" y="77"/>
                  </a:lnTo>
                  <a:lnTo>
                    <a:pt x="1666" y="72"/>
                  </a:lnTo>
                  <a:lnTo>
                    <a:pt x="1675" y="68"/>
                  </a:lnTo>
                  <a:lnTo>
                    <a:pt x="1683" y="65"/>
                  </a:lnTo>
                  <a:lnTo>
                    <a:pt x="1693" y="62"/>
                  </a:lnTo>
                  <a:lnTo>
                    <a:pt x="1703" y="62"/>
                  </a:lnTo>
                  <a:lnTo>
                    <a:pt x="1710" y="62"/>
                  </a:lnTo>
                  <a:lnTo>
                    <a:pt x="1715" y="63"/>
                  </a:lnTo>
                  <a:lnTo>
                    <a:pt x="1722" y="65"/>
                  </a:lnTo>
                  <a:lnTo>
                    <a:pt x="1728" y="68"/>
                  </a:lnTo>
                  <a:lnTo>
                    <a:pt x="1734" y="70"/>
                  </a:lnTo>
                  <a:lnTo>
                    <a:pt x="1739" y="75"/>
                  </a:lnTo>
                  <a:lnTo>
                    <a:pt x="1745" y="80"/>
                  </a:lnTo>
                  <a:lnTo>
                    <a:pt x="1749" y="86"/>
                  </a:lnTo>
                  <a:lnTo>
                    <a:pt x="1749" y="63"/>
                  </a:lnTo>
                  <a:lnTo>
                    <a:pt x="1776" y="63"/>
                  </a:lnTo>
                  <a:lnTo>
                    <a:pt x="1776" y="202"/>
                  </a:lnTo>
                  <a:lnTo>
                    <a:pt x="1776" y="218"/>
                  </a:lnTo>
                  <a:lnTo>
                    <a:pt x="1774" y="232"/>
                  </a:lnTo>
                  <a:lnTo>
                    <a:pt x="1771" y="245"/>
                  </a:lnTo>
                  <a:lnTo>
                    <a:pt x="1767" y="253"/>
                  </a:lnTo>
                  <a:lnTo>
                    <a:pt x="1763" y="262"/>
                  </a:lnTo>
                  <a:lnTo>
                    <a:pt x="1757" y="267"/>
                  </a:lnTo>
                  <a:lnTo>
                    <a:pt x="1752" y="274"/>
                  </a:lnTo>
                  <a:lnTo>
                    <a:pt x="1743" y="279"/>
                  </a:lnTo>
                  <a:lnTo>
                    <a:pt x="1735" y="283"/>
                  </a:lnTo>
                  <a:lnTo>
                    <a:pt x="1725" y="286"/>
                  </a:lnTo>
                  <a:lnTo>
                    <a:pt x="1714" y="287"/>
                  </a:lnTo>
                  <a:lnTo>
                    <a:pt x="1703" y="288"/>
                  </a:lnTo>
                  <a:lnTo>
                    <a:pt x="1696" y="288"/>
                  </a:lnTo>
                  <a:lnTo>
                    <a:pt x="1689" y="287"/>
                  </a:lnTo>
                  <a:lnTo>
                    <a:pt x="1683" y="286"/>
                  </a:lnTo>
                  <a:lnTo>
                    <a:pt x="1676" y="284"/>
                  </a:lnTo>
                  <a:lnTo>
                    <a:pt x="1671" y="283"/>
                  </a:lnTo>
                  <a:lnTo>
                    <a:pt x="1666" y="280"/>
                  </a:lnTo>
                  <a:lnTo>
                    <a:pt x="1661" y="277"/>
                  </a:lnTo>
                  <a:lnTo>
                    <a:pt x="1657" y="274"/>
                  </a:lnTo>
                  <a:lnTo>
                    <a:pt x="1648" y="267"/>
                  </a:lnTo>
                  <a:lnTo>
                    <a:pt x="1643" y="258"/>
                  </a:lnTo>
                  <a:lnTo>
                    <a:pt x="1640" y="246"/>
                  </a:lnTo>
                  <a:lnTo>
                    <a:pt x="1640" y="234"/>
                  </a:lnTo>
                  <a:close/>
                  <a:moveTo>
                    <a:pt x="1661" y="143"/>
                  </a:moveTo>
                  <a:lnTo>
                    <a:pt x="1662" y="157"/>
                  </a:lnTo>
                  <a:lnTo>
                    <a:pt x="1664" y="168"/>
                  </a:lnTo>
                  <a:lnTo>
                    <a:pt x="1668" y="178"/>
                  </a:lnTo>
                  <a:lnTo>
                    <a:pt x="1673" y="186"/>
                  </a:lnTo>
                  <a:lnTo>
                    <a:pt x="1680" y="192"/>
                  </a:lnTo>
                  <a:lnTo>
                    <a:pt x="1687" y="196"/>
                  </a:lnTo>
                  <a:lnTo>
                    <a:pt x="1696" y="197"/>
                  </a:lnTo>
                  <a:lnTo>
                    <a:pt x="1704" y="199"/>
                  </a:lnTo>
                  <a:lnTo>
                    <a:pt x="1714" y="197"/>
                  </a:lnTo>
                  <a:lnTo>
                    <a:pt x="1722" y="196"/>
                  </a:lnTo>
                  <a:lnTo>
                    <a:pt x="1729" y="192"/>
                  </a:lnTo>
                  <a:lnTo>
                    <a:pt x="1736" y="186"/>
                  </a:lnTo>
                  <a:lnTo>
                    <a:pt x="1742" y="178"/>
                  </a:lnTo>
                  <a:lnTo>
                    <a:pt x="1746" y="168"/>
                  </a:lnTo>
                  <a:lnTo>
                    <a:pt x="1748" y="157"/>
                  </a:lnTo>
                  <a:lnTo>
                    <a:pt x="1749" y="143"/>
                  </a:lnTo>
                  <a:lnTo>
                    <a:pt x="1748" y="130"/>
                  </a:lnTo>
                  <a:lnTo>
                    <a:pt x="1745" y="119"/>
                  </a:lnTo>
                  <a:lnTo>
                    <a:pt x="1741" y="109"/>
                  </a:lnTo>
                  <a:lnTo>
                    <a:pt x="1735" y="102"/>
                  </a:lnTo>
                  <a:lnTo>
                    <a:pt x="1728" y="96"/>
                  </a:lnTo>
                  <a:lnTo>
                    <a:pt x="1721" y="91"/>
                  </a:lnTo>
                  <a:lnTo>
                    <a:pt x="1713" y="90"/>
                  </a:lnTo>
                  <a:lnTo>
                    <a:pt x="1704" y="89"/>
                  </a:lnTo>
                  <a:lnTo>
                    <a:pt x="1696" y="90"/>
                  </a:lnTo>
                  <a:lnTo>
                    <a:pt x="1687" y="91"/>
                  </a:lnTo>
                  <a:lnTo>
                    <a:pt x="1680" y="96"/>
                  </a:lnTo>
                  <a:lnTo>
                    <a:pt x="1673" y="102"/>
                  </a:lnTo>
                  <a:lnTo>
                    <a:pt x="1668" y="109"/>
                  </a:lnTo>
                  <a:lnTo>
                    <a:pt x="1664" y="119"/>
                  </a:lnTo>
                  <a:lnTo>
                    <a:pt x="1662" y="130"/>
                  </a:lnTo>
                  <a:lnTo>
                    <a:pt x="1661" y="143"/>
                  </a:lnTo>
                  <a:close/>
                  <a:moveTo>
                    <a:pt x="181" y="517"/>
                  </a:moveTo>
                  <a:lnTo>
                    <a:pt x="172" y="523"/>
                  </a:lnTo>
                  <a:lnTo>
                    <a:pt x="165" y="527"/>
                  </a:lnTo>
                  <a:lnTo>
                    <a:pt x="157" y="531"/>
                  </a:lnTo>
                  <a:lnTo>
                    <a:pt x="150" y="534"/>
                  </a:lnTo>
                  <a:lnTo>
                    <a:pt x="143" y="536"/>
                  </a:lnTo>
                  <a:lnTo>
                    <a:pt x="136" y="536"/>
                  </a:lnTo>
                  <a:lnTo>
                    <a:pt x="129" y="537"/>
                  </a:lnTo>
                  <a:lnTo>
                    <a:pt x="121" y="537"/>
                  </a:lnTo>
                  <a:lnTo>
                    <a:pt x="108" y="537"/>
                  </a:lnTo>
                  <a:lnTo>
                    <a:pt x="98" y="534"/>
                  </a:lnTo>
                  <a:lnTo>
                    <a:pt x="88" y="531"/>
                  </a:lnTo>
                  <a:lnTo>
                    <a:pt x="80" y="526"/>
                  </a:lnTo>
                  <a:lnTo>
                    <a:pt x="74" y="519"/>
                  </a:lnTo>
                  <a:lnTo>
                    <a:pt x="70" y="512"/>
                  </a:lnTo>
                  <a:lnTo>
                    <a:pt x="67" y="503"/>
                  </a:lnTo>
                  <a:lnTo>
                    <a:pt x="66" y="494"/>
                  </a:lnTo>
                  <a:lnTo>
                    <a:pt x="66" y="488"/>
                  </a:lnTo>
                  <a:lnTo>
                    <a:pt x="67" y="483"/>
                  </a:lnTo>
                  <a:lnTo>
                    <a:pt x="69" y="477"/>
                  </a:lnTo>
                  <a:lnTo>
                    <a:pt x="72" y="473"/>
                  </a:lnTo>
                  <a:lnTo>
                    <a:pt x="74" y="467"/>
                  </a:lnTo>
                  <a:lnTo>
                    <a:pt x="77" y="463"/>
                  </a:lnTo>
                  <a:lnTo>
                    <a:pt x="81" y="460"/>
                  </a:lnTo>
                  <a:lnTo>
                    <a:pt x="86" y="457"/>
                  </a:lnTo>
                  <a:lnTo>
                    <a:pt x="90" y="455"/>
                  </a:lnTo>
                  <a:lnTo>
                    <a:pt x="95" y="452"/>
                  </a:lnTo>
                  <a:lnTo>
                    <a:pt x="100" y="450"/>
                  </a:lnTo>
                  <a:lnTo>
                    <a:pt x="105" y="448"/>
                  </a:lnTo>
                  <a:lnTo>
                    <a:pt x="109" y="446"/>
                  </a:lnTo>
                  <a:lnTo>
                    <a:pt x="115" y="445"/>
                  </a:lnTo>
                  <a:lnTo>
                    <a:pt x="122" y="445"/>
                  </a:lnTo>
                  <a:lnTo>
                    <a:pt x="129" y="443"/>
                  </a:lnTo>
                  <a:lnTo>
                    <a:pt x="137" y="443"/>
                  </a:lnTo>
                  <a:lnTo>
                    <a:pt x="144" y="442"/>
                  </a:lnTo>
                  <a:lnTo>
                    <a:pt x="151" y="441"/>
                  </a:lnTo>
                  <a:lnTo>
                    <a:pt x="158" y="439"/>
                  </a:lnTo>
                  <a:lnTo>
                    <a:pt x="164" y="439"/>
                  </a:lnTo>
                  <a:lnTo>
                    <a:pt x="168" y="438"/>
                  </a:lnTo>
                  <a:lnTo>
                    <a:pt x="174" y="436"/>
                  </a:lnTo>
                  <a:lnTo>
                    <a:pt x="178" y="435"/>
                  </a:lnTo>
                  <a:lnTo>
                    <a:pt x="178" y="432"/>
                  </a:lnTo>
                  <a:lnTo>
                    <a:pt x="178" y="431"/>
                  </a:lnTo>
                  <a:lnTo>
                    <a:pt x="178" y="429"/>
                  </a:lnTo>
                  <a:lnTo>
                    <a:pt x="178" y="428"/>
                  </a:lnTo>
                  <a:lnTo>
                    <a:pt x="178" y="421"/>
                  </a:lnTo>
                  <a:lnTo>
                    <a:pt x="177" y="415"/>
                  </a:lnTo>
                  <a:lnTo>
                    <a:pt x="174" y="411"/>
                  </a:lnTo>
                  <a:lnTo>
                    <a:pt x="170" y="407"/>
                  </a:lnTo>
                  <a:lnTo>
                    <a:pt x="164" y="403"/>
                  </a:lnTo>
                  <a:lnTo>
                    <a:pt x="157" y="400"/>
                  </a:lnTo>
                  <a:lnTo>
                    <a:pt x="149" y="399"/>
                  </a:lnTo>
                  <a:lnTo>
                    <a:pt x="139" y="399"/>
                  </a:lnTo>
                  <a:lnTo>
                    <a:pt x="130" y="399"/>
                  </a:lnTo>
                  <a:lnTo>
                    <a:pt x="123" y="400"/>
                  </a:lnTo>
                  <a:lnTo>
                    <a:pt x="116" y="401"/>
                  </a:lnTo>
                  <a:lnTo>
                    <a:pt x="111" y="404"/>
                  </a:lnTo>
                  <a:lnTo>
                    <a:pt x="107" y="408"/>
                  </a:lnTo>
                  <a:lnTo>
                    <a:pt x="104" y="413"/>
                  </a:lnTo>
                  <a:lnTo>
                    <a:pt x="101" y="418"/>
                  </a:lnTo>
                  <a:lnTo>
                    <a:pt x="98" y="425"/>
                  </a:lnTo>
                  <a:lnTo>
                    <a:pt x="72" y="420"/>
                  </a:lnTo>
                  <a:lnTo>
                    <a:pt x="73" y="411"/>
                  </a:lnTo>
                  <a:lnTo>
                    <a:pt x="76" y="404"/>
                  </a:lnTo>
                  <a:lnTo>
                    <a:pt x="79" y="399"/>
                  </a:lnTo>
                  <a:lnTo>
                    <a:pt x="83" y="393"/>
                  </a:lnTo>
                  <a:lnTo>
                    <a:pt x="87" y="388"/>
                  </a:lnTo>
                  <a:lnTo>
                    <a:pt x="94" y="383"/>
                  </a:lnTo>
                  <a:lnTo>
                    <a:pt x="100" y="381"/>
                  </a:lnTo>
                  <a:lnTo>
                    <a:pt x="108" y="378"/>
                  </a:lnTo>
                  <a:lnTo>
                    <a:pt x="116" y="375"/>
                  </a:lnTo>
                  <a:lnTo>
                    <a:pt x="125" y="374"/>
                  </a:lnTo>
                  <a:lnTo>
                    <a:pt x="135" y="372"/>
                  </a:lnTo>
                  <a:lnTo>
                    <a:pt x="144" y="372"/>
                  </a:lnTo>
                  <a:lnTo>
                    <a:pt x="154" y="372"/>
                  </a:lnTo>
                  <a:lnTo>
                    <a:pt x="164" y="374"/>
                  </a:lnTo>
                  <a:lnTo>
                    <a:pt x="171" y="375"/>
                  </a:lnTo>
                  <a:lnTo>
                    <a:pt x="178" y="376"/>
                  </a:lnTo>
                  <a:lnTo>
                    <a:pt x="184" y="379"/>
                  </a:lnTo>
                  <a:lnTo>
                    <a:pt x="189" y="382"/>
                  </a:lnTo>
                  <a:lnTo>
                    <a:pt x="193" y="385"/>
                  </a:lnTo>
                  <a:lnTo>
                    <a:pt x="198" y="389"/>
                  </a:lnTo>
                  <a:lnTo>
                    <a:pt x="200" y="393"/>
                  </a:lnTo>
                  <a:lnTo>
                    <a:pt x="202" y="397"/>
                  </a:lnTo>
                  <a:lnTo>
                    <a:pt x="205" y="401"/>
                  </a:lnTo>
                  <a:lnTo>
                    <a:pt x="206" y="407"/>
                  </a:lnTo>
                  <a:lnTo>
                    <a:pt x="206" y="411"/>
                  </a:lnTo>
                  <a:lnTo>
                    <a:pt x="207" y="417"/>
                  </a:lnTo>
                  <a:lnTo>
                    <a:pt x="207" y="424"/>
                  </a:lnTo>
                  <a:lnTo>
                    <a:pt x="207" y="431"/>
                  </a:lnTo>
                  <a:lnTo>
                    <a:pt x="207" y="466"/>
                  </a:lnTo>
                  <a:lnTo>
                    <a:pt x="207" y="483"/>
                  </a:lnTo>
                  <a:lnTo>
                    <a:pt x="207" y="495"/>
                  </a:lnTo>
                  <a:lnTo>
                    <a:pt x="207" y="506"/>
                  </a:lnTo>
                  <a:lnTo>
                    <a:pt x="209" y="513"/>
                  </a:lnTo>
                  <a:lnTo>
                    <a:pt x="209" y="519"/>
                  </a:lnTo>
                  <a:lnTo>
                    <a:pt x="210" y="524"/>
                  </a:lnTo>
                  <a:lnTo>
                    <a:pt x="213" y="530"/>
                  </a:lnTo>
                  <a:lnTo>
                    <a:pt x="214" y="536"/>
                  </a:lnTo>
                  <a:lnTo>
                    <a:pt x="188" y="536"/>
                  </a:lnTo>
                  <a:lnTo>
                    <a:pt x="185" y="531"/>
                  </a:lnTo>
                  <a:lnTo>
                    <a:pt x="182" y="527"/>
                  </a:lnTo>
                  <a:lnTo>
                    <a:pt x="181" y="523"/>
                  </a:lnTo>
                  <a:lnTo>
                    <a:pt x="181" y="517"/>
                  </a:lnTo>
                  <a:close/>
                  <a:moveTo>
                    <a:pt x="178" y="462"/>
                  </a:moveTo>
                  <a:lnTo>
                    <a:pt x="174" y="463"/>
                  </a:lnTo>
                  <a:lnTo>
                    <a:pt x="170" y="463"/>
                  </a:lnTo>
                  <a:lnTo>
                    <a:pt x="164" y="464"/>
                  </a:lnTo>
                  <a:lnTo>
                    <a:pt x="160" y="466"/>
                  </a:lnTo>
                  <a:lnTo>
                    <a:pt x="153" y="467"/>
                  </a:lnTo>
                  <a:lnTo>
                    <a:pt x="147" y="467"/>
                  </a:lnTo>
                  <a:lnTo>
                    <a:pt x="139" y="469"/>
                  </a:lnTo>
                  <a:lnTo>
                    <a:pt x="132" y="470"/>
                  </a:lnTo>
                  <a:lnTo>
                    <a:pt x="123" y="471"/>
                  </a:lnTo>
                  <a:lnTo>
                    <a:pt x="118" y="471"/>
                  </a:lnTo>
                  <a:lnTo>
                    <a:pt x="112" y="473"/>
                  </a:lnTo>
                  <a:lnTo>
                    <a:pt x="108" y="474"/>
                  </a:lnTo>
                  <a:lnTo>
                    <a:pt x="105" y="476"/>
                  </a:lnTo>
                  <a:lnTo>
                    <a:pt x="102" y="477"/>
                  </a:lnTo>
                  <a:lnTo>
                    <a:pt x="100" y="480"/>
                  </a:lnTo>
                  <a:lnTo>
                    <a:pt x="97" y="481"/>
                  </a:lnTo>
                  <a:lnTo>
                    <a:pt x="95" y="484"/>
                  </a:lnTo>
                  <a:lnTo>
                    <a:pt x="94" y="487"/>
                  </a:lnTo>
                  <a:lnTo>
                    <a:pt x="93" y="489"/>
                  </a:lnTo>
                  <a:lnTo>
                    <a:pt x="93" y="492"/>
                  </a:lnTo>
                  <a:lnTo>
                    <a:pt x="93" y="496"/>
                  </a:lnTo>
                  <a:lnTo>
                    <a:pt x="95" y="499"/>
                  </a:lnTo>
                  <a:lnTo>
                    <a:pt x="97" y="503"/>
                  </a:lnTo>
                  <a:lnTo>
                    <a:pt x="101" y="506"/>
                  </a:lnTo>
                  <a:lnTo>
                    <a:pt x="105" y="509"/>
                  </a:lnTo>
                  <a:lnTo>
                    <a:pt x="112" y="510"/>
                  </a:lnTo>
                  <a:lnTo>
                    <a:pt x="118" y="512"/>
                  </a:lnTo>
                  <a:lnTo>
                    <a:pt x="126" y="512"/>
                  </a:lnTo>
                  <a:lnTo>
                    <a:pt x="135" y="512"/>
                  </a:lnTo>
                  <a:lnTo>
                    <a:pt x="142" y="510"/>
                  </a:lnTo>
                  <a:lnTo>
                    <a:pt x="149" y="509"/>
                  </a:lnTo>
                  <a:lnTo>
                    <a:pt x="154" y="506"/>
                  </a:lnTo>
                  <a:lnTo>
                    <a:pt x="160" y="503"/>
                  </a:lnTo>
                  <a:lnTo>
                    <a:pt x="165" y="499"/>
                  </a:lnTo>
                  <a:lnTo>
                    <a:pt x="170" y="495"/>
                  </a:lnTo>
                  <a:lnTo>
                    <a:pt x="174" y="489"/>
                  </a:lnTo>
                  <a:lnTo>
                    <a:pt x="175" y="485"/>
                  </a:lnTo>
                  <a:lnTo>
                    <a:pt x="177" y="481"/>
                  </a:lnTo>
                  <a:lnTo>
                    <a:pt x="178" y="476"/>
                  </a:lnTo>
                  <a:lnTo>
                    <a:pt x="178" y="469"/>
                  </a:lnTo>
                  <a:lnTo>
                    <a:pt x="178" y="4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8" name="Freeform 110"/>
            <p:cNvSpPr>
              <a:spLocks noEditPoints="1"/>
            </p:cNvSpPr>
            <p:nvPr/>
          </p:nvSpPr>
          <p:spPr bwMode="auto">
            <a:xfrm>
              <a:off x="2686" y="2498"/>
              <a:ext cx="485" cy="75"/>
            </a:xfrm>
            <a:custGeom>
              <a:avLst/>
              <a:gdLst>
                <a:gd name="T0" fmla="*/ 36 w 1455"/>
                <a:gd name="T1" fmla="*/ 75 h 226"/>
                <a:gd name="T2" fmla="*/ 76 w 1455"/>
                <a:gd name="T3" fmla="*/ 61 h 226"/>
                <a:gd name="T4" fmla="*/ 112 w 1455"/>
                <a:gd name="T5" fmla="*/ 72 h 226"/>
                <a:gd name="T6" fmla="*/ 127 w 1455"/>
                <a:gd name="T7" fmla="*/ 100 h 226"/>
                <a:gd name="T8" fmla="*/ 102 w 1455"/>
                <a:gd name="T9" fmla="*/ 225 h 226"/>
                <a:gd name="T10" fmla="*/ 97 w 1455"/>
                <a:gd name="T11" fmla="*/ 102 h 226"/>
                <a:gd name="T12" fmla="*/ 74 w 1455"/>
                <a:gd name="T13" fmla="*/ 88 h 226"/>
                <a:gd name="T14" fmla="*/ 34 w 1455"/>
                <a:gd name="T15" fmla="*/ 104 h 226"/>
                <a:gd name="T16" fmla="*/ 274 w 1455"/>
                <a:gd name="T17" fmla="*/ 225 h 226"/>
                <a:gd name="T18" fmla="*/ 249 w 1455"/>
                <a:gd name="T19" fmla="*/ 222 h 226"/>
                <a:gd name="T20" fmla="*/ 203 w 1455"/>
                <a:gd name="T21" fmla="*/ 222 h 226"/>
                <a:gd name="T22" fmla="*/ 165 w 1455"/>
                <a:gd name="T23" fmla="*/ 178 h 226"/>
                <a:gd name="T24" fmla="*/ 164 w 1455"/>
                <a:gd name="T25" fmla="*/ 111 h 226"/>
                <a:gd name="T26" fmla="*/ 202 w 1455"/>
                <a:gd name="T27" fmla="*/ 67 h 226"/>
                <a:gd name="T28" fmla="*/ 249 w 1455"/>
                <a:gd name="T29" fmla="*/ 65 h 226"/>
                <a:gd name="T30" fmla="*/ 274 w 1455"/>
                <a:gd name="T31" fmla="*/ 2 h 226"/>
                <a:gd name="T32" fmla="*/ 190 w 1455"/>
                <a:gd name="T33" fmla="*/ 169 h 226"/>
                <a:gd name="T34" fmla="*/ 231 w 1455"/>
                <a:gd name="T35" fmla="*/ 201 h 226"/>
                <a:gd name="T36" fmla="*/ 272 w 1455"/>
                <a:gd name="T37" fmla="*/ 170 h 226"/>
                <a:gd name="T38" fmla="*/ 262 w 1455"/>
                <a:gd name="T39" fmla="*/ 102 h 226"/>
                <a:gd name="T40" fmla="*/ 213 w 1455"/>
                <a:gd name="T41" fmla="*/ 90 h 226"/>
                <a:gd name="T42" fmla="*/ 188 w 1455"/>
                <a:gd name="T43" fmla="*/ 145 h 226"/>
                <a:gd name="T44" fmla="*/ 464 w 1455"/>
                <a:gd name="T45" fmla="*/ 97 h 226"/>
                <a:gd name="T46" fmla="*/ 599 w 1455"/>
                <a:gd name="T47" fmla="*/ 225 h 226"/>
                <a:gd name="T48" fmla="*/ 655 w 1455"/>
                <a:gd name="T49" fmla="*/ 155 h 226"/>
                <a:gd name="T50" fmla="*/ 714 w 1455"/>
                <a:gd name="T51" fmla="*/ 58 h 226"/>
                <a:gd name="T52" fmla="*/ 695 w 1455"/>
                <a:gd name="T53" fmla="*/ 60 h 226"/>
                <a:gd name="T54" fmla="*/ 1003 w 1455"/>
                <a:gd name="T55" fmla="*/ 185 h 226"/>
                <a:gd name="T56" fmla="*/ 956 w 1455"/>
                <a:gd name="T57" fmla="*/ 222 h 226"/>
                <a:gd name="T58" fmla="*/ 909 w 1455"/>
                <a:gd name="T59" fmla="*/ 226 h 226"/>
                <a:gd name="T60" fmla="*/ 867 w 1455"/>
                <a:gd name="T61" fmla="*/ 213 h 226"/>
                <a:gd name="T62" fmla="*/ 825 w 1455"/>
                <a:gd name="T63" fmla="*/ 144 h 226"/>
                <a:gd name="T64" fmla="*/ 835 w 1455"/>
                <a:gd name="T65" fmla="*/ 53 h 226"/>
                <a:gd name="T66" fmla="*/ 885 w 1455"/>
                <a:gd name="T67" fmla="*/ 7 h 226"/>
                <a:gd name="T68" fmla="*/ 926 w 1455"/>
                <a:gd name="T69" fmla="*/ 0 h 226"/>
                <a:gd name="T70" fmla="*/ 968 w 1455"/>
                <a:gd name="T71" fmla="*/ 9 h 226"/>
                <a:gd name="T72" fmla="*/ 1011 w 1455"/>
                <a:gd name="T73" fmla="*/ 65 h 226"/>
                <a:gd name="T74" fmla="*/ 952 w 1455"/>
                <a:gd name="T75" fmla="*/ 33 h 226"/>
                <a:gd name="T76" fmla="*/ 906 w 1455"/>
                <a:gd name="T77" fmla="*/ 28 h 226"/>
                <a:gd name="T78" fmla="*/ 874 w 1455"/>
                <a:gd name="T79" fmla="*/ 44 h 226"/>
                <a:gd name="T80" fmla="*/ 851 w 1455"/>
                <a:gd name="T81" fmla="*/ 102 h 226"/>
                <a:gd name="T82" fmla="*/ 864 w 1455"/>
                <a:gd name="T83" fmla="*/ 170 h 226"/>
                <a:gd name="T84" fmla="*/ 913 w 1455"/>
                <a:gd name="T85" fmla="*/ 201 h 226"/>
                <a:gd name="T86" fmla="*/ 972 w 1455"/>
                <a:gd name="T87" fmla="*/ 180 h 226"/>
                <a:gd name="T88" fmla="*/ 1235 w 1455"/>
                <a:gd name="T89" fmla="*/ 170 h 226"/>
                <a:gd name="T90" fmla="*/ 1187 w 1455"/>
                <a:gd name="T91" fmla="*/ 220 h 226"/>
                <a:gd name="T92" fmla="*/ 1141 w 1455"/>
                <a:gd name="T93" fmla="*/ 226 h 226"/>
                <a:gd name="T94" fmla="*/ 1096 w 1455"/>
                <a:gd name="T95" fmla="*/ 216 h 226"/>
                <a:gd name="T96" fmla="*/ 1053 w 1455"/>
                <a:gd name="T97" fmla="*/ 158 h 226"/>
                <a:gd name="T98" fmla="*/ 1053 w 1455"/>
                <a:gd name="T99" fmla="*/ 65 h 226"/>
                <a:gd name="T100" fmla="*/ 1102 w 1455"/>
                <a:gd name="T101" fmla="*/ 11 h 226"/>
                <a:gd name="T102" fmla="*/ 1143 w 1455"/>
                <a:gd name="T103" fmla="*/ 0 h 226"/>
                <a:gd name="T104" fmla="*/ 1186 w 1455"/>
                <a:gd name="T105" fmla="*/ 7 h 226"/>
                <a:gd name="T106" fmla="*/ 1229 w 1455"/>
                <a:gd name="T107" fmla="*/ 50 h 226"/>
                <a:gd name="T108" fmla="*/ 1185 w 1455"/>
                <a:gd name="T109" fmla="*/ 37 h 226"/>
                <a:gd name="T110" fmla="*/ 1136 w 1455"/>
                <a:gd name="T111" fmla="*/ 28 h 226"/>
                <a:gd name="T112" fmla="*/ 1106 w 1455"/>
                <a:gd name="T113" fmla="*/ 39 h 226"/>
                <a:gd name="T114" fmla="*/ 1077 w 1455"/>
                <a:gd name="T115" fmla="*/ 90 h 226"/>
                <a:gd name="T116" fmla="*/ 1084 w 1455"/>
                <a:gd name="T117" fmla="*/ 160 h 226"/>
                <a:gd name="T118" fmla="*/ 1127 w 1455"/>
                <a:gd name="T119" fmla="*/ 198 h 226"/>
                <a:gd name="T120" fmla="*/ 1187 w 1455"/>
                <a:gd name="T121" fmla="*/ 187 h 226"/>
                <a:gd name="T122" fmla="*/ 1280 w 1455"/>
                <a:gd name="T123" fmla="*/ 2 h 226"/>
                <a:gd name="T124" fmla="*/ 1455 w 1455"/>
                <a:gd name="T12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5" h="226">
                  <a:moveTo>
                    <a:pt x="0" y="225"/>
                  </a:moveTo>
                  <a:lnTo>
                    <a:pt x="0" y="63"/>
                  </a:lnTo>
                  <a:lnTo>
                    <a:pt x="27" y="63"/>
                  </a:lnTo>
                  <a:lnTo>
                    <a:pt x="27" y="86"/>
                  </a:lnTo>
                  <a:lnTo>
                    <a:pt x="31" y="81"/>
                  </a:lnTo>
                  <a:lnTo>
                    <a:pt x="36" y="75"/>
                  </a:lnTo>
                  <a:lnTo>
                    <a:pt x="42" y="71"/>
                  </a:lnTo>
                  <a:lnTo>
                    <a:pt x="48" y="67"/>
                  </a:lnTo>
                  <a:lnTo>
                    <a:pt x="53" y="65"/>
                  </a:lnTo>
                  <a:lnTo>
                    <a:pt x="60" y="63"/>
                  </a:lnTo>
                  <a:lnTo>
                    <a:pt x="69" y="61"/>
                  </a:lnTo>
                  <a:lnTo>
                    <a:pt x="76" y="61"/>
                  </a:lnTo>
                  <a:lnTo>
                    <a:pt x="83" y="61"/>
                  </a:lnTo>
                  <a:lnTo>
                    <a:pt x="90" y="63"/>
                  </a:lnTo>
                  <a:lnTo>
                    <a:pt x="95" y="64"/>
                  </a:lnTo>
                  <a:lnTo>
                    <a:pt x="102" y="65"/>
                  </a:lnTo>
                  <a:lnTo>
                    <a:pt x="108" y="68"/>
                  </a:lnTo>
                  <a:lnTo>
                    <a:pt x="112" y="72"/>
                  </a:lnTo>
                  <a:lnTo>
                    <a:pt x="116" y="75"/>
                  </a:lnTo>
                  <a:lnTo>
                    <a:pt x="119" y="79"/>
                  </a:lnTo>
                  <a:lnTo>
                    <a:pt x="122" y="83"/>
                  </a:lnTo>
                  <a:lnTo>
                    <a:pt x="125" y="89"/>
                  </a:lnTo>
                  <a:lnTo>
                    <a:pt x="126" y="95"/>
                  </a:lnTo>
                  <a:lnTo>
                    <a:pt x="127" y="100"/>
                  </a:lnTo>
                  <a:lnTo>
                    <a:pt x="129" y="104"/>
                  </a:lnTo>
                  <a:lnTo>
                    <a:pt x="129" y="110"/>
                  </a:lnTo>
                  <a:lnTo>
                    <a:pt x="129" y="118"/>
                  </a:lnTo>
                  <a:lnTo>
                    <a:pt x="129" y="127"/>
                  </a:lnTo>
                  <a:lnTo>
                    <a:pt x="129" y="225"/>
                  </a:lnTo>
                  <a:lnTo>
                    <a:pt x="102" y="225"/>
                  </a:lnTo>
                  <a:lnTo>
                    <a:pt x="102" y="130"/>
                  </a:lnTo>
                  <a:lnTo>
                    <a:pt x="102" y="121"/>
                  </a:lnTo>
                  <a:lnTo>
                    <a:pt x="101" y="114"/>
                  </a:lnTo>
                  <a:lnTo>
                    <a:pt x="101" y="109"/>
                  </a:lnTo>
                  <a:lnTo>
                    <a:pt x="99" y="104"/>
                  </a:lnTo>
                  <a:lnTo>
                    <a:pt x="97" y="102"/>
                  </a:lnTo>
                  <a:lnTo>
                    <a:pt x="94" y="97"/>
                  </a:lnTo>
                  <a:lnTo>
                    <a:pt x="91" y="95"/>
                  </a:lnTo>
                  <a:lnTo>
                    <a:pt x="88" y="92"/>
                  </a:lnTo>
                  <a:lnTo>
                    <a:pt x="84" y="90"/>
                  </a:lnTo>
                  <a:lnTo>
                    <a:pt x="78" y="89"/>
                  </a:lnTo>
                  <a:lnTo>
                    <a:pt x="74" y="88"/>
                  </a:lnTo>
                  <a:lnTo>
                    <a:pt x="69" y="88"/>
                  </a:lnTo>
                  <a:lnTo>
                    <a:pt x="60" y="88"/>
                  </a:lnTo>
                  <a:lnTo>
                    <a:pt x="53" y="90"/>
                  </a:lnTo>
                  <a:lnTo>
                    <a:pt x="46" y="93"/>
                  </a:lnTo>
                  <a:lnTo>
                    <a:pt x="39" y="97"/>
                  </a:lnTo>
                  <a:lnTo>
                    <a:pt x="34" y="104"/>
                  </a:lnTo>
                  <a:lnTo>
                    <a:pt x="29" y="114"/>
                  </a:lnTo>
                  <a:lnTo>
                    <a:pt x="28" y="125"/>
                  </a:lnTo>
                  <a:lnTo>
                    <a:pt x="27" y="139"/>
                  </a:lnTo>
                  <a:lnTo>
                    <a:pt x="27" y="225"/>
                  </a:lnTo>
                  <a:lnTo>
                    <a:pt x="0" y="225"/>
                  </a:lnTo>
                  <a:close/>
                  <a:moveTo>
                    <a:pt x="274" y="225"/>
                  </a:moveTo>
                  <a:lnTo>
                    <a:pt x="274" y="199"/>
                  </a:lnTo>
                  <a:lnTo>
                    <a:pt x="270" y="206"/>
                  </a:lnTo>
                  <a:lnTo>
                    <a:pt x="266" y="211"/>
                  </a:lnTo>
                  <a:lnTo>
                    <a:pt x="260" y="216"/>
                  </a:lnTo>
                  <a:lnTo>
                    <a:pt x="256" y="219"/>
                  </a:lnTo>
                  <a:lnTo>
                    <a:pt x="249" y="222"/>
                  </a:lnTo>
                  <a:lnTo>
                    <a:pt x="244" y="225"/>
                  </a:lnTo>
                  <a:lnTo>
                    <a:pt x="237" y="226"/>
                  </a:lnTo>
                  <a:lnTo>
                    <a:pt x="230" y="226"/>
                  </a:lnTo>
                  <a:lnTo>
                    <a:pt x="220" y="226"/>
                  </a:lnTo>
                  <a:lnTo>
                    <a:pt x="211" y="225"/>
                  </a:lnTo>
                  <a:lnTo>
                    <a:pt x="203" y="222"/>
                  </a:lnTo>
                  <a:lnTo>
                    <a:pt x="195" y="218"/>
                  </a:lnTo>
                  <a:lnTo>
                    <a:pt x="186" y="212"/>
                  </a:lnTo>
                  <a:lnTo>
                    <a:pt x="181" y="205"/>
                  </a:lnTo>
                  <a:lnTo>
                    <a:pt x="174" y="197"/>
                  </a:lnTo>
                  <a:lnTo>
                    <a:pt x="169" y="188"/>
                  </a:lnTo>
                  <a:lnTo>
                    <a:pt x="165" y="178"/>
                  </a:lnTo>
                  <a:lnTo>
                    <a:pt x="162" y="167"/>
                  </a:lnTo>
                  <a:lnTo>
                    <a:pt x="161" y="156"/>
                  </a:lnTo>
                  <a:lnTo>
                    <a:pt x="160" y="145"/>
                  </a:lnTo>
                  <a:lnTo>
                    <a:pt x="160" y="132"/>
                  </a:lnTo>
                  <a:lnTo>
                    <a:pt x="162" y="121"/>
                  </a:lnTo>
                  <a:lnTo>
                    <a:pt x="164" y="111"/>
                  </a:lnTo>
                  <a:lnTo>
                    <a:pt x="168" y="102"/>
                  </a:lnTo>
                  <a:lnTo>
                    <a:pt x="172" y="92"/>
                  </a:lnTo>
                  <a:lnTo>
                    <a:pt x="179" y="83"/>
                  </a:lnTo>
                  <a:lnTo>
                    <a:pt x="185" y="77"/>
                  </a:lnTo>
                  <a:lnTo>
                    <a:pt x="193" y="71"/>
                  </a:lnTo>
                  <a:lnTo>
                    <a:pt x="202" y="67"/>
                  </a:lnTo>
                  <a:lnTo>
                    <a:pt x="210" y="64"/>
                  </a:lnTo>
                  <a:lnTo>
                    <a:pt x="220" y="61"/>
                  </a:lnTo>
                  <a:lnTo>
                    <a:pt x="230" y="61"/>
                  </a:lnTo>
                  <a:lnTo>
                    <a:pt x="237" y="61"/>
                  </a:lnTo>
                  <a:lnTo>
                    <a:pt x="244" y="63"/>
                  </a:lnTo>
                  <a:lnTo>
                    <a:pt x="249" y="65"/>
                  </a:lnTo>
                  <a:lnTo>
                    <a:pt x="256" y="68"/>
                  </a:lnTo>
                  <a:lnTo>
                    <a:pt x="262" y="72"/>
                  </a:lnTo>
                  <a:lnTo>
                    <a:pt x="266" y="77"/>
                  </a:lnTo>
                  <a:lnTo>
                    <a:pt x="270" y="81"/>
                  </a:lnTo>
                  <a:lnTo>
                    <a:pt x="274" y="86"/>
                  </a:lnTo>
                  <a:lnTo>
                    <a:pt x="274" y="2"/>
                  </a:lnTo>
                  <a:lnTo>
                    <a:pt x="301" y="2"/>
                  </a:lnTo>
                  <a:lnTo>
                    <a:pt x="301" y="225"/>
                  </a:lnTo>
                  <a:lnTo>
                    <a:pt x="274" y="225"/>
                  </a:lnTo>
                  <a:close/>
                  <a:moveTo>
                    <a:pt x="188" y="145"/>
                  </a:moveTo>
                  <a:lnTo>
                    <a:pt x="189" y="158"/>
                  </a:lnTo>
                  <a:lnTo>
                    <a:pt x="190" y="169"/>
                  </a:lnTo>
                  <a:lnTo>
                    <a:pt x="195" y="178"/>
                  </a:lnTo>
                  <a:lnTo>
                    <a:pt x="200" y="187"/>
                  </a:lnTo>
                  <a:lnTo>
                    <a:pt x="207" y="194"/>
                  </a:lnTo>
                  <a:lnTo>
                    <a:pt x="214" y="198"/>
                  </a:lnTo>
                  <a:lnTo>
                    <a:pt x="223" y="199"/>
                  </a:lnTo>
                  <a:lnTo>
                    <a:pt x="231" y="201"/>
                  </a:lnTo>
                  <a:lnTo>
                    <a:pt x="239" y="199"/>
                  </a:lnTo>
                  <a:lnTo>
                    <a:pt x="248" y="198"/>
                  </a:lnTo>
                  <a:lnTo>
                    <a:pt x="255" y="194"/>
                  </a:lnTo>
                  <a:lnTo>
                    <a:pt x="262" y="188"/>
                  </a:lnTo>
                  <a:lnTo>
                    <a:pt x="267" y="180"/>
                  </a:lnTo>
                  <a:lnTo>
                    <a:pt x="272" y="170"/>
                  </a:lnTo>
                  <a:lnTo>
                    <a:pt x="273" y="159"/>
                  </a:lnTo>
                  <a:lnTo>
                    <a:pt x="274" y="146"/>
                  </a:lnTo>
                  <a:lnTo>
                    <a:pt x="273" y="132"/>
                  </a:lnTo>
                  <a:lnTo>
                    <a:pt x="272" y="120"/>
                  </a:lnTo>
                  <a:lnTo>
                    <a:pt x="267" y="110"/>
                  </a:lnTo>
                  <a:lnTo>
                    <a:pt x="262" y="102"/>
                  </a:lnTo>
                  <a:lnTo>
                    <a:pt x="255" y="95"/>
                  </a:lnTo>
                  <a:lnTo>
                    <a:pt x="248" y="90"/>
                  </a:lnTo>
                  <a:lnTo>
                    <a:pt x="239" y="89"/>
                  </a:lnTo>
                  <a:lnTo>
                    <a:pt x="230" y="88"/>
                  </a:lnTo>
                  <a:lnTo>
                    <a:pt x="221" y="89"/>
                  </a:lnTo>
                  <a:lnTo>
                    <a:pt x="213" y="90"/>
                  </a:lnTo>
                  <a:lnTo>
                    <a:pt x="206" y="95"/>
                  </a:lnTo>
                  <a:lnTo>
                    <a:pt x="199" y="102"/>
                  </a:lnTo>
                  <a:lnTo>
                    <a:pt x="193" y="109"/>
                  </a:lnTo>
                  <a:lnTo>
                    <a:pt x="190" y="118"/>
                  </a:lnTo>
                  <a:lnTo>
                    <a:pt x="188" y="131"/>
                  </a:lnTo>
                  <a:lnTo>
                    <a:pt x="188" y="145"/>
                  </a:lnTo>
                  <a:close/>
                  <a:moveTo>
                    <a:pt x="434" y="225"/>
                  </a:moveTo>
                  <a:lnTo>
                    <a:pt x="434" y="2"/>
                  </a:lnTo>
                  <a:lnTo>
                    <a:pt x="584" y="2"/>
                  </a:lnTo>
                  <a:lnTo>
                    <a:pt x="584" y="29"/>
                  </a:lnTo>
                  <a:lnTo>
                    <a:pt x="464" y="29"/>
                  </a:lnTo>
                  <a:lnTo>
                    <a:pt x="464" y="97"/>
                  </a:lnTo>
                  <a:lnTo>
                    <a:pt x="566" y="97"/>
                  </a:lnTo>
                  <a:lnTo>
                    <a:pt x="566" y="124"/>
                  </a:lnTo>
                  <a:lnTo>
                    <a:pt x="464" y="124"/>
                  </a:lnTo>
                  <a:lnTo>
                    <a:pt x="464" y="225"/>
                  </a:lnTo>
                  <a:lnTo>
                    <a:pt x="434" y="225"/>
                  </a:lnTo>
                  <a:close/>
                  <a:moveTo>
                    <a:pt x="599" y="225"/>
                  </a:moveTo>
                  <a:lnTo>
                    <a:pt x="690" y="2"/>
                  </a:lnTo>
                  <a:lnTo>
                    <a:pt x="717" y="2"/>
                  </a:lnTo>
                  <a:lnTo>
                    <a:pt x="808" y="225"/>
                  </a:lnTo>
                  <a:lnTo>
                    <a:pt x="777" y="225"/>
                  </a:lnTo>
                  <a:lnTo>
                    <a:pt x="751" y="155"/>
                  </a:lnTo>
                  <a:lnTo>
                    <a:pt x="655" y="155"/>
                  </a:lnTo>
                  <a:lnTo>
                    <a:pt x="629" y="225"/>
                  </a:lnTo>
                  <a:lnTo>
                    <a:pt x="599" y="225"/>
                  </a:lnTo>
                  <a:close/>
                  <a:moveTo>
                    <a:pt x="665" y="128"/>
                  </a:moveTo>
                  <a:lnTo>
                    <a:pt x="741" y="128"/>
                  </a:lnTo>
                  <a:lnTo>
                    <a:pt x="720" y="71"/>
                  </a:lnTo>
                  <a:lnTo>
                    <a:pt x="714" y="58"/>
                  </a:lnTo>
                  <a:lnTo>
                    <a:pt x="710" y="47"/>
                  </a:lnTo>
                  <a:lnTo>
                    <a:pt x="706" y="37"/>
                  </a:lnTo>
                  <a:lnTo>
                    <a:pt x="703" y="29"/>
                  </a:lnTo>
                  <a:lnTo>
                    <a:pt x="700" y="39"/>
                  </a:lnTo>
                  <a:lnTo>
                    <a:pt x="697" y="49"/>
                  </a:lnTo>
                  <a:lnTo>
                    <a:pt x="695" y="60"/>
                  </a:lnTo>
                  <a:lnTo>
                    <a:pt x="690" y="70"/>
                  </a:lnTo>
                  <a:lnTo>
                    <a:pt x="665" y="128"/>
                  </a:lnTo>
                  <a:close/>
                  <a:moveTo>
                    <a:pt x="987" y="146"/>
                  </a:moveTo>
                  <a:lnTo>
                    <a:pt x="1017" y="153"/>
                  </a:lnTo>
                  <a:lnTo>
                    <a:pt x="1011" y="170"/>
                  </a:lnTo>
                  <a:lnTo>
                    <a:pt x="1003" y="185"/>
                  </a:lnTo>
                  <a:lnTo>
                    <a:pt x="994" y="198"/>
                  </a:lnTo>
                  <a:lnTo>
                    <a:pt x="983" y="209"/>
                  </a:lnTo>
                  <a:lnTo>
                    <a:pt x="977" y="213"/>
                  </a:lnTo>
                  <a:lnTo>
                    <a:pt x="970" y="218"/>
                  </a:lnTo>
                  <a:lnTo>
                    <a:pt x="963" y="220"/>
                  </a:lnTo>
                  <a:lnTo>
                    <a:pt x="956" y="222"/>
                  </a:lnTo>
                  <a:lnTo>
                    <a:pt x="949" y="225"/>
                  </a:lnTo>
                  <a:lnTo>
                    <a:pt x="942" y="225"/>
                  </a:lnTo>
                  <a:lnTo>
                    <a:pt x="934" y="226"/>
                  </a:lnTo>
                  <a:lnTo>
                    <a:pt x="926" y="226"/>
                  </a:lnTo>
                  <a:lnTo>
                    <a:pt x="917" y="226"/>
                  </a:lnTo>
                  <a:lnTo>
                    <a:pt x="909" y="226"/>
                  </a:lnTo>
                  <a:lnTo>
                    <a:pt x="900" y="225"/>
                  </a:lnTo>
                  <a:lnTo>
                    <a:pt x="893" y="223"/>
                  </a:lnTo>
                  <a:lnTo>
                    <a:pt x="886" y="222"/>
                  </a:lnTo>
                  <a:lnTo>
                    <a:pt x="879" y="219"/>
                  </a:lnTo>
                  <a:lnTo>
                    <a:pt x="872" y="216"/>
                  </a:lnTo>
                  <a:lnTo>
                    <a:pt x="867" y="213"/>
                  </a:lnTo>
                  <a:lnTo>
                    <a:pt x="857" y="205"/>
                  </a:lnTo>
                  <a:lnTo>
                    <a:pt x="849" y="195"/>
                  </a:lnTo>
                  <a:lnTo>
                    <a:pt x="840" y="184"/>
                  </a:lnTo>
                  <a:lnTo>
                    <a:pt x="833" y="172"/>
                  </a:lnTo>
                  <a:lnTo>
                    <a:pt x="829" y="158"/>
                  </a:lnTo>
                  <a:lnTo>
                    <a:pt x="825" y="144"/>
                  </a:lnTo>
                  <a:lnTo>
                    <a:pt x="823" y="128"/>
                  </a:lnTo>
                  <a:lnTo>
                    <a:pt x="822" y="113"/>
                  </a:lnTo>
                  <a:lnTo>
                    <a:pt x="823" y="96"/>
                  </a:lnTo>
                  <a:lnTo>
                    <a:pt x="825" y="81"/>
                  </a:lnTo>
                  <a:lnTo>
                    <a:pt x="829" y="65"/>
                  </a:lnTo>
                  <a:lnTo>
                    <a:pt x="835" y="53"/>
                  </a:lnTo>
                  <a:lnTo>
                    <a:pt x="842" y="40"/>
                  </a:lnTo>
                  <a:lnTo>
                    <a:pt x="850" y="29"/>
                  </a:lnTo>
                  <a:lnTo>
                    <a:pt x="861" y="21"/>
                  </a:lnTo>
                  <a:lnTo>
                    <a:pt x="872" y="14"/>
                  </a:lnTo>
                  <a:lnTo>
                    <a:pt x="878" y="11"/>
                  </a:lnTo>
                  <a:lnTo>
                    <a:pt x="885" y="7"/>
                  </a:lnTo>
                  <a:lnTo>
                    <a:pt x="891" y="5"/>
                  </a:lnTo>
                  <a:lnTo>
                    <a:pt x="898" y="2"/>
                  </a:lnTo>
                  <a:lnTo>
                    <a:pt x="905" y="1"/>
                  </a:lnTo>
                  <a:lnTo>
                    <a:pt x="912" y="1"/>
                  </a:lnTo>
                  <a:lnTo>
                    <a:pt x="919" y="0"/>
                  </a:lnTo>
                  <a:lnTo>
                    <a:pt x="926" y="0"/>
                  </a:lnTo>
                  <a:lnTo>
                    <a:pt x="934" y="0"/>
                  </a:lnTo>
                  <a:lnTo>
                    <a:pt x="941" y="1"/>
                  </a:lnTo>
                  <a:lnTo>
                    <a:pt x="948" y="2"/>
                  </a:lnTo>
                  <a:lnTo>
                    <a:pt x="955" y="4"/>
                  </a:lnTo>
                  <a:lnTo>
                    <a:pt x="962" y="7"/>
                  </a:lnTo>
                  <a:lnTo>
                    <a:pt x="968" y="9"/>
                  </a:lnTo>
                  <a:lnTo>
                    <a:pt x="975" y="12"/>
                  </a:lnTo>
                  <a:lnTo>
                    <a:pt x="980" y="16"/>
                  </a:lnTo>
                  <a:lnTo>
                    <a:pt x="990" y="26"/>
                  </a:lnTo>
                  <a:lnTo>
                    <a:pt x="998" y="37"/>
                  </a:lnTo>
                  <a:lnTo>
                    <a:pt x="1005" y="50"/>
                  </a:lnTo>
                  <a:lnTo>
                    <a:pt x="1011" y="65"/>
                  </a:lnTo>
                  <a:lnTo>
                    <a:pt x="982" y="72"/>
                  </a:lnTo>
                  <a:lnTo>
                    <a:pt x="977" y="61"/>
                  </a:lnTo>
                  <a:lnTo>
                    <a:pt x="973" y="51"/>
                  </a:lnTo>
                  <a:lnTo>
                    <a:pt x="966" y="43"/>
                  </a:lnTo>
                  <a:lnTo>
                    <a:pt x="961" y="37"/>
                  </a:lnTo>
                  <a:lnTo>
                    <a:pt x="952" y="33"/>
                  </a:lnTo>
                  <a:lnTo>
                    <a:pt x="944" y="29"/>
                  </a:lnTo>
                  <a:lnTo>
                    <a:pt x="934" y="28"/>
                  </a:lnTo>
                  <a:lnTo>
                    <a:pt x="924" y="26"/>
                  </a:lnTo>
                  <a:lnTo>
                    <a:pt x="919" y="26"/>
                  </a:lnTo>
                  <a:lnTo>
                    <a:pt x="912" y="28"/>
                  </a:lnTo>
                  <a:lnTo>
                    <a:pt x="906" y="28"/>
                  </a:lnTo>
                  <a:lnTo>
                    <a:pt x="902" y="29"/>
                  </a:lnTo>
                  <a:lnTo>
                    <a:pt x="896" y="32"/>
                  </a:lnTo>
                  <a:lnTo>
                    <a:pt x="891" y="33"/>
                  </a:lnTo>
                  <a:lnTo>
                    <a:pt x="886" y="36"/>
                  </a:lnTo>
                  <a:lnTo>
                    <a:pt x="882" y="39"/>
                  </a:lnTo>
                  <a:lnTo>
                    <a:pt x="874" y="44"/>
                  </a:lnTo>
                  <a:lnTo>
                    <a:pt x="868" y="53"/>
                  </a:lnTo>
                  <a:lnTo>
                    <a:pt x="863" y="61"/>
                  </a:lnTo>
                  <a:lnTo>
                    <a:pt x="858" y="71"/>
                  </a:lnTo>
                  <a:lnTo>
                    <a:pt x="856" y="81"/>
                  </a:lnTo>
                  <a:lnTo>
                    <a:pt x="853" y="90"/>
                  </a:lnTo>
                  <a:lnTo>
                    <a:pt x="851" y="102"/>
                  </a:lnTo>
                  <a:lnTo>
                    <a:pt x="851" y="113"/>
                  </a:lnTo>
                  <a:lnTo>
                    <a:pt x="851" y="125"/>
                  </a:lnTo>
                  <a:lnTo>
                    <a:pt x="854" y="138"/>
                  </a:lnTo>
                  <a:lnTo>
                    <a:pt x="856" y="149"/>
                  </a:lnTo>
                  <a:lnTo>
                    <a:pt x="860" y="160"/>
                  </a:lnTo>
                  <a:lnTo>
                    <a:pt x="864" y="170"/>
                  </a:lnTo>
                  <a:lnTo>
                    <a:pt x="870" y="178"/>
                  </a:lnTo>
                  <a:lnTo>
                    <a:pt x="877" y="185"/>
                  </a:lnTo>
                  <a:lnTo>
                    <a:pt x="885" y="191"/>
                  </a:lnTo>
                  <a:lnTo>
                    <a:pt x="893" y="195"/>
                  </a:lnTo>
                  <a:lnTo>
                    <a:pt x="903" y="198"/>
                  </a:lnTo>
                  <a:lnTo>
                    <a:pt x="913" y="201"/>
                  </a:lnTo>
                  <a:lnTo>
                    <a:pt x="923" y="201"/>
                  </a:lnTo>
                  <a:lnTo>
                    <a:pt x="934" y="199"/>
                  </a:lnTo>
                  <a:lnTo>
                    <a:pt x="945" y="198"/>
                  </a:lnTo>
                  <a:lnTo>
                    <a:pt x="955" y="194"/>
                  </a:lnTo>
                  <a:lnTo>
                    <a:pt x="963" y="187"/>
                  </a:lnTo>
                  <a:lnTo>
                    <a:pt x="972" y="180"/>
                  </a:lnTo>
                  <a:lnTo>
                    <a:pt x="977" y="170"/>
                  </a:lnTo>
                  <a:lnTo>
                    <a:pt x="983" y="159"/>
                  </a:lnTo>
                  <a:lnTo>
                    <a:pt x="987" y="146"/>
                  </a:lnTo>
                  <a:close/>
                  <a:moveTo>
                    <a:pt x="1211" y="146"/>
                  </a:moveTo>
                  <a:lnTo>
                    <a:pt x="1241" y="153"/>
                  </a:lnTo>
                  <a:lnTo>
                    <a:pt x="1235" y="170"/>
                  </a:lnTo>
                  <a:lnTo>
                    <a:pt x="1227" y="185"/>
                  </a:lnTo>
                  <a:lnTo>
                    <a:pt x="1218" y="198"/>
                  </a:lnTo>
                  <a:lnTo>
                    <a:pt x="1207" y="209"/>
                  </a:lnTo>
                  <a:lnTo>
                    <a:pt x="1201" y="213"/>
                  </a:lnTo>
                  <a:lnTo>
                    <a:pt x="1194" y="218"/>
                  </a:lnTo>
                  <a:lnTo>
                    <a:pt x="1187" y="220"/>
                  </a:lnTo>
                  <a:lnTo>
                    <a:pt x="1180" y="222"/>
                  </a:lnTo>
                  <a:lnTo>
                    <a:pt x="1173" y="225"/>
                  </a:lnTo>
                  <a:lnTo>
                    <a:pt x="1166" y="225"/>
                  </a:lnTo>
                  <a:lnTo>
                    <a:pt x="1158" y="226"/>
                  </a:lnTo>
                  <a:lnTo>
                    <a:pt x="1150" y="226"/>
                  </a:lnTo>
                  <a:lnTo>
                    <a:pt x="1141" y="226"/>
                  </a:lnTo>
                  <a:lnTo>
                    <a:pt x="1133" y="226"/>
                  </a:lnTo>
                  <a:lnTo>
                    <a:pt x="1124" y="225"/>
                  </a:lnTo>
                  <a:lnTo>
                    <a:pt x="1117" y="223"/>
                  </a:lnTo>
                  <a:lnTo>
                    <a:pt x="1110" y="222"/>
                  </a:lnTo>
                  <a:lnTo>
                    <a:pt x="1103" y="219"/>
                  </a:lnTo>
                  <a:lnTo>
                    <a:pt x="1096" y="216"/>
                  </a:lnTo>
                  <a:lnTo>
                    <a:pt x="1091" y="213"/>
                  </a:lnTo>
                  <a:lnTo>
                    <a:pt x="1081" y="205"/>
                  </a:lnTo>
                  <a:lnTo>
                    <a:pt x="1073" y="195"/>
                  </a:lnTo>
                  <a:lnTo>
                    <a:pt x="1064" y="184"/>
                  </a:lnTo>
                  <a:lnTo>
                    <a:pt x="1057" y="172"/>
                  </a:lnTo>
                  <a:lnTo>
                    <a:pt x="1053" y="158"/>
                  </a:lnTo>
                  <a:lnTo>
                    <a:pt x="1049" y="144"/>
                  </a:lnTo>
                  <a:lnTo>
                    <a:pt x="1047" y="128"/>
                  </a:lnTo>
                  <a:lnTo>
                    <a:pt x="1046" y="113"/>
                  </a:lnTo>
                  <a:lnTo>
                    <a:pt x="1047" y="96"/>
                  </a:lnTo>
                  <a:lnTo>
                    <a:pt x="1049" y="81"/>
                  </a:lnTo>
                  <a:lnTo>
                    <a:pt x="1053" y="65"/>
                  </a:lnTo>
                  <a:lnTo>
                    <a:pt x="1059" y="53"/>
                  </a:lnTo>
                  <a:lnTo>
                    <a:pt x="1066" y="40"/>
                  </a:lnTo>
                  <a:lnTo>
                    <a:pt x="1074" y="29"/>
                  </a:lnTo>
                  <a:lnTo>
                    <a:pt x="1085" y="21"/>
                  </a:lnTo>
                  <a:lnTo>
                    <a:pt x="1096" y="14"/>
                  </a:lnTo>
                  <a:lnTo>
                    <a:pt x="1102" y="11"/>
                  </a:lnTo>
                  <a:lnTo>
                    <a:pt x="1109" y="7"/>
                  </a:lnTo>
                  <a:lnTo>
                    <a:pt x="1115" y="5"/>
                  </a:lnTo>
                  <a:lnTo>
                    <a:pt x="1122" y="2"/>
                  </a:lnTo>
                  <a:lnTo>
                    <a:pt x="1129" y="1"/>
                  </a:lnTo>
                  <a:lnTo>
                    <a:pt x="1136" y="1"/>
                  </a:lnTo>
                  <a:lnTo>
                    <a:pt x="1143" y="0"/>
                  </a:lnTo>
                  <a:lnTo>
                    <a:pt x="1150" y="0"/>
                  </a:lnTo>
                  <a:lnTo>
                    <a:pt x="1158" y="0"/>
                  </a:lnTo>
                  <a:lnTo>
                    <a:pt x="1165" y="1"/>
                  </a:lnTo>
                  <a:lnTo>
                    <a:pt x="1172" y="2"/>
                  </a:lnTo>
                  <a:lnTo>
                    <a:pt x="1179" y="4"/>
                  </a:lnTo>
                  <a:lnTo>
                    <a:pt x="1186" y="7"/>
                  </a:lnTo>
                  <a:lnTo>
                    <a:pt x="1192" y="9"/>
                  </a:lnTo>
                  <a:lnTo>
                    <a:pt x="1199" y="12"/>
                  </a:lnTo>
                  <a:lnTo>
                    <a:pt x="1204" y="16"/>
                  </a:lnTo>
                  <a:lnTo>
                    <a:pt x="1214" y="26"/>
                  </a:lnTo>
                  <a:lnTo>
                    <a:pt x="1222" y="37"/>
                  </a:lnTo>
                  <a:lnTo>
                    <a:pt x="1229" y="50"/>
                  </a:lnTo>
                  <a:lnTo>
                    <a:pt x="1235" y="65"/>
                  </a:lnTo>
                  <a:lnTo>
                    <a:pt x="1206" y="72"/>
                  </a:lnTo>
                  <a:lnTo>
                    <a:pt x="1201" y="61"/>
                  </a:lnTo>
                  <a:lnTo>
                    <a:pt x="1197" y="51"/>
                  </a:lnTo>
                  <a:lnTo>
                    <a:pt x="1190" y="43"/>
                  </a:lnTo>
                  <a:lnTo>
                    <a:pt x="1185" y="37"/>
                  </a:lnTo>
                  <a:lnTo>
                    <a:pt x="1176" y="33"/>
                  </a:lnTo>
                  <a:lnTo>
                    <a:pt x="1168" y="29"/>
                  </a:lnTo>
                  <a:lnTo>
                    <a:pt x="1158" y="28"/>
                  </a:lnTo>
                  <a:lnTo>
                    <a:pt x="1148" y="26"/>
                  </a:lnTo>
                  <a:lnTo>
                    <a:pt x="1143" y="26"/>
                  </a:lnTo>
                  <a:lnTo>
                    <a:pt x="1136" y="28"/>
                  </a:lnTo>
                  <a:lnTo>
                    <a:pt x="1130" y="28"/>
                  </a:lnTo>
                  <a:lnTo>
                    <a:pt x="1126" y="29"/>
                  </a:lnTo>
                  <a:lnTo>
                    <a:pt x="1120" y="32"/>
                  </a:lnTo>
                  <a:lnTo>
                    <a:pt x="1115" y="33"/>
                  </a:lnTo>
                  <a:lnTo>
                    <a:pt x="1110" y="36"/>
                  </a:lnTo>
                  <a:lnTo>
                    <a:pt x="1106" y="39"/>
                  </a:lnTo>
                  <a:lnTo>
                    <a:pt x="1098" y="44"/>
                  </a:lnTo>
                  <a:lnTo>
                    <a:pt x="1092" y="53"/>
                  </a:lnTo>
                  <a:lnTo>
                    <a:pt x="1087" y="61"/>
                  </a:lnTo>
                  <a:lnTo>
                    <a:pt x="1082" y="71"/>
                  </a:lnTo>
                  <a:lnTo>
                    <a:pt x="1080" y="81"/>
                  </a:lnTo>
                  <a:lnTo>
                    <a:pt x="1077" y="90"/>
                  </a:lnTo>
                  <a:lnTo>
                    <a:pt x="1075" y="102"/>
                  </a:lnTo>
                  <a:lnTo>
                    <a:pt x="1075" y="113"/>
                  </a:lnTo>
                  <a:lnTo>
                    <a:pt x="1075" y="125"/>
                  </a:lnTo>
                  <a:lnTo>
                    <a:pt x="1078" y="138"/>
                  </a:lnTo>
                  <a:lnTo>
                    <a:pt x="1080" y="149"/>
                  </a:lnTo>
                  <a:lnTo>
                    <a:pt x="1084" y="160"/>
                  </a:lnTo>
                  <a:lnTo>
                    <a:pt x="1088" y="170"/>
                  </a:lnTo>
                  <a:lnTo>
                    <a:pt x="1094" y="178"/>
                  </a:lnTo>
                  <a:lnTo>
                    <a:pt x="1101" y="185"/>
                  </a:lnTo>
                  <a:lnTo>
                    <a:pt x="1109" y="191"/>
                  </a:lnTo>
                  <a:lnTo>
                    <a:pt x="1117" y="195"/>
                  </a:lnTo>
                  <a:lnTo>
                    <a:pt x="1127" y="198"/>
                  </a:lnTo>
                  <a:lnTo>
                    <a:pt x="1137" y="201"/>
                  </a:lnTo>
                  <a:lnTo>
                    <a:pt x="1147" y="201"/>
                  </a:lnTo>
                  <a:lnTo>
                    <a:pt x="1158" y="199"/>
                  </a:lnTo>
                  <a:lnTo>
                    <a:pt x="1169" y="198"/>
                  </a:lnTo>
                  <a:lnTo>
                    <a:pt x="1179" y="194"/>
                  </a:lnTo>
                  <a:lnTo>
                    <a:pt x="1187" y="187"/>
                  </a:lnTo>
                  <a:lnTo>
                    <a:pt x="1196" y="180"/>
                  </a:lnTo>
                  <a:lnTo>
                    <a:pt x="1201" y="170"/>
                  </a:lnTo>
                  <a:lnTo>
                    <a:pt x="1207" y="159"/>
                  </a:lnTo>
                  <a:lnTo>
                    <a:pt x="1211" y="146"/>
                  </a:lnTo>
                  <a:close/>
                  <a:moveTo>
                    <a:pt x="1280" y="225"/>
                  </a:moveTo>
                  <a:lnTo>
                    <a:pt x="1280" y="2"/>
                  </a:lnTo>
                  <a:lnTo>
                    <a:pt x="1309" y="2"/>
                  </a:lnTo>
                  <a:lnTo>
                    <a:pt x="1309" y="95"/>
                  </a:lnTo>
                  <a:lnTo>
                    <a:pt x="1425" y="95"/>
                  </a:lnTo>
                  <a:lnTo>
                    <a:pt x="1425" y="2"/>
                  </a:lnTo>
                  <a:lnTo>
                    <a:pt x="1455" y="2"/>
                  </a:lnTo>
                  <a:lnTo>
                    <a:pt x="1455" y="225"/>
                  </a:lnTo>
                  <a:lnTo>
                    <a:pt x="1425" y="225"/>
                  </a:lnTo>
                  <a:lnTo>
                    <a:pt x="1425" y="121"/>
                  </a:lnTo>
                  <a:lnTo>
                    <a:pt x="1309" y="121"/>
                  </a:lnTo>
                  <a:lnTo>
                    <a:pt x="1309" y="225"/>
                  </a:lnTo>
                  <a:lnTo>
                    <a:pt x="1280" y="2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39" name="Freeform 111"/>
            <p:cNvSpPr>
              <a:spLocks noEditPoints="1"/>
            </p:cNvSpPr>
            <p:nvPr/>
          </p:nvSpPr>
          <p:spPr bwMode="auto">
            <a:xfrm>
              <a:off x="1096" y="2394"/>
              <a:ext cx="338" cy="179"/>
            </a:xfrm>
            <a:custGeom>
              <a:avLst/>
              <a:gdLst>
                <a:gd name="T0" fmla="*/ 66 w 1015"/>
                <a:gd name="T1" fmla="*/ 197 h 537"/>
                <a:gd name="T2" fmla="*/ 140 w 1015"/>
                <a:gd name="T3" fmla="*/ 182 h 537"/>
                <a:gd name="T4" fmla="*/ 127 w 1015"/>
                <a:gd name="T5" fmla="*/ 137 h 537"/>
                <a:gd name="T6" fmla="*/ 46 w 1015"/>
                <a:gd name="T7" fmla="*/ 112 h 537"/>
                <a:gd name="T8" fmla="*/ 7 w 1015"/>
                <a:gd name="T9" fmla="*/ 54 h 537"/>
                <a:gd name="T10" fmla="*/ 85 w 1015"/>
                <a:gd name="T11" fmla="*/ 0 h 537"/>
                <a:gd name="T12" fmla="*/ 152 w 1015"/>
                <a:gd name="T13" fmla="*/ 24 h 537"/>
                <a:gd name="T14" fmla="*/ 117 w 1015"/>
                <a:gd name="T15" fmla="*/ 33 h 537"/>
                <a:gd name="T16" fmla="*/ 36 w 1015"/>
                <a:gd name="T17" fmla="*/ 61 h 537"/>
                <a:gd name="T18" fmla="*/ 80 w 1015"/>
                <a:gd name="T19" fmla="*/ 94 h 537"/>
                <a:gd name="T20" fmla="*/ 154 w 1015"/>
                <a:gd name="T21" fmla="*/ 119 h 537"/>
                <a:gd name="T22" fmla="*/ 159 w 1015"/>
                <a:gd name="T23" fmla="*/ 203 h 537"/>
                <a:gd name="T24" fmla="*/ 94 w 1015"/>
                <a:gd name="T25" fmla="*/ 227 h 537"/>
                <a:gd name="T26" fmla="*/ 18 w 1015"/>
                <a:gd name="T27" fmla="*/ 199 h 537"/>
                <a:gd name="T28" fmla="*/ 248 w 1015"/>
                <a:gd name="T29" fmla="*/ 77 h 537"/>
                <a:gd name="T30" fmla="*/ 328 w 1015"/>
                <a:gd name="T31" fmla="*/ 77 h 537"/>
                <a:gd name="T32" fmla="*/ 344 w 1015"/>
                <a:gd name="T33" fmla="*/ 188 h 537"/>
                <a:gd name="T34" fmla="*/ 263 w 1015"/>
                <a:gd name="T35" fmla="*/ 224 h 537"/>
                <a:gd name="T36" fmla="*/ 245 w 1015"/>
                <a:gd name="T37" fmla="*/ 181 h 537"/>
                <a:gd name="T38" fmla="*/ 323 w 1015"/>
                <a:gd name="T39" fmla="*/ 170 h 537"/>
                <a:gd name="T40" fmla="*/ 274 w 1015"/>
                <a:gd name="T41" fmla="*/ 90 h 537"/>
                <a:gd name="T42" fmla="*/ 514 w 1015"/>
                <a:gd name="T43" fmla="*/ 200 h 537"/>
                <a:gd name="T44" fmla="*/ 444 w 1015"/>
                <a:gd name="T45" fmla="*/ 227 h 537"/>
                <a:gd name="T46" fmla="*/ 374 w 1015"/>
                <a:gd name="T47" fmla="*/ 146 h 537"/>
                <a:gd name="T48" fmla="*/ 442 w 1015"/>
                <a:gd name="T49" fmla="*/ 62 h 537"/>
                <a:gd name="T50" fmla="*/ 519 w 1015"/>
                <a:gd name="T51" fmla="*/ 109 h 537"/>
                <a:gd name="T52" fmla="*/ 417 w 1015"/>
                <a:gd name="T53" fmla="*/ 189 h 537"/>
                <a:gd name="T54" fmla="*/ 494 w 1015"/>
                <a:gd name="T55" fmla="*/ 182 h 537"/>
                <a:gd name="T56" fmla="*/ 451 w 1015"/>
                <a:gd name="T57" fmla="*/ 89 h 537"/>
                <a:gd name="T58" fmla="*/ 692 w 1015"/>
                <a:gd name="T59" fmla="*/ 191 h 537"/>
                <a:gd name="T60" fmla="*/ 624 w 1015"/>
                <a:gd name="T61" fmla="*/ 227 h 537"/>
                <a:gd name="T62" fmla="*/ 547 w 1015"/>
                <a:gd name="T63" fmla="*/ 164 h 537"/>
                <a:gd name="T64" fmla="*/ 608 w 1015"/>
                <a:gd name="T65" fmla="*/ 63 h 537"/>
                <a:gd name="T66" fmla="*/ 686 w 1015"/>
                <a:gd name="T67" fmla="*/ 94 h 537"/>
                <a:gd name="T68" fmla="*/ 582 w 1015"/>
                <a:gd name="T69" fmla="*/ 182 h 537"/>
                <a:gd name="T70" fmla="*/ 662 w 1015"/>
                <a:gd name="T71" fmla="*/ 188 h 537"/>
                <a:gd name="T72" fmla="*/ 633 w 1015"/>
                <a:gd name="T73" fmla="*/ 90 h 537"/>
                <a:gd name="T74" fmla="*/ 862 w 1015"/>
                <a:gd name="T75" fmla="*/ 171 h 537"/>
                <a:gd name="T76" fmla="*/ 801 w 1015"/>
                <a:gd name="T77" fmla="*/ 227 h 537"/>
                <a:gd name="T78" fmla="*/ 727 w 1015"/>
                <a:gd name="T79" fmla="*/ 181 h 537"/>
                <a:gd name="T80" fmla="*/ 764 w 1015"/>
                <a:gd name="T81" fmla="*/ 68 h 537"/>
                <a:gd name="T82" fmla="*/ 836 w 1015"/>
                <a:gd name="T83" fmla="*/ 75 h 537"/>
                <a:gd name="T84" fmla="*/ 806 w 1015"/>
                <a:gd name="T85" fmla="*/ 90 h 537"/>
                <a:gd name="T86" fmla="*/ 749 w 1015"/>
                <a:gd name="T87" fmla="*/ 158 h 537"/>
                <a:gd name="T88" fmla="*/ 822 w 1015"/>
                <a:gd name="T89" fmla="*/ 193 h 537"/>
                <a:gd name="T90" fmla="*/ 928 w 1015"/>
                <a:gd name="T91" fmla="*/ 72 h 537"/>
                <a:gd name="T92" fmla="*/ 1002 w 1015"/>
                <a:gd name="T93" fmla="*/ 77 h 537"/>
                <a:gd name="T94" fmla="*/ 987 w 1015"/>
                <a:gd name="T95" fmla="*/ 109 h 537"/>
                <a:gd name="T96" fmla="*/ 927 w 1015"/>
                <a:gd name="T97" fmla="*/ 97 h 537"/>
                <a:gd name="T98" fmla="*/ 276 w 1015"/>
                <a:gd name="T99" fmla="*/ 401 h 537"/>
                <a:gd name="T100" fmla="*/ 381 w 1015"/>
                <a:gd name="T101" fmla="*/ 311 h 537"/>
                <a:gd name="T102" fmla="*/ 468 w 1015"/>
                <a:gd name="T103" fmla="*/ 354 h 537"/>
                <a:gd name="T104" fmla="*/ 458 w 1015"/>
                <a:gd name="T105" fmla="*/ 508 h 537"/>
                <a:gd name="T106" fmla="*/ 372 w 1015"/>
                <a:gd name="T107" fmla="*/ 537 h 537"/>
                <a:gd name="T108" fmla="*/ 287 w 1015"/>
                <a:gd name="T109" fmla="*/ 483 h 537"/>
                <a:gd name="T110" fmla="*/ 337 w 1015"/>
                <a:gd name="T111" fmla="*/ 499 h 537"/>
                <a:gd name="T112" fmla="*/ 419 w 1015"/>
                <a:gd name="T113" fmla="*/ 503 h 537"/>
                <a:gd name="T114" fmla="*/ 449 w 1015"/>
                <a:gd name="T115" fmla="*/ 379 h 537"/>
                <a:gd name="T116" fmla="*/ 358 w 1015"/>
                <a:gd name="T117" fmla="*/ 34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5" h="537">
                  <a:moveTo>
                    <a:pt x="0" y="149"/>
                  </a:moveTo>
                  <a:lnTo>
                    <a:pt x="29" y="149"/>
                  </a:lnTo>
                  <a:lnTo>
                    <a:pt x="31" y="157"/>
                  </a:lnTo>
                  <a:lnTo>
                    <a:pt x="32" y="164"/>
                  </a:lnTo>
                  <a:lnTo>
                    <a:pt x="35" y="171"/>
                  </a:lnTo>
                  <a:lnTo>
                    <a:pt x="38" y="177"/>
                  </a:lnTo>
                  <a:lnTo>
                    <a:pt x="42" y="182"/>
                  </a:lnTo>
                  <a:lnTo>
                    <a:pt x="46" y="188"/>
                  </a:lnTo>
                  <a:lnTo>
                    <a:pt x="52" y="192"/>
                  </a:lnTo>
                  <a:lnTo>
                    <a:pt x="59" y="195"/>
                  </a:lnTo>
                  <a:lnTo>
                    <a:pt x="66" y="197"/>
                  </a:lnTo>
                  <a:lnTo>
                    <a:pt x="74" y="200"/>
                  </a:lnTo>
                  <a:lnTo>
                    <a:pt x="82" y="202"/>
                  </a:lnTo>
                  <a:lnTo>
                    <a:pt x="92" y="202"/>
                  </a:lnTo>
                  <a:lnTo>
                    <a:pt x="101" y="202"/>
                  </a:lnTo>
                  <a:lnTo>
                    <a:pt x="108" y="200"/>
                  </a:lnTo>
                  <a:lnTo>
                    <a:pt x="115" y="199"/>
                  </a:lnTo>
                  <a:lnTo>
                    <a:pt x="120" y="196"/>
                  </a:lnTo>
                  <a:lnTo>
                    <a:pt x="126" y="193"/>
                  </a:lnTo>
                  <a:lnTo>
                    <a:pt x="131" y="191"/>
                  </a:lnTo>
                  <a:lnTo>
                    <a:pt x="136" y="186"/>
                  </a:lnTo>
                  <a:lnTo>
                    <a:pt x="140" y="182"/>
                  </a:lnTo>
                  <a:lnTo>
                    <a:pt x="141" y="178"/>
                  </a:lnTo>
                  <a:lnTo>
                    <a:pt x="144" y="172"/>
                  </a:lnTo>
                  <a:lnTo>
                    <a:pt x="145" y="168"/>
                  </a:lnTo>
                  <a:lnTo>
                    <a:pt x="145" y="164"/>
                  </a:lnTo>
                  <a:lnTo>
                    <a:pt x="145" y="158"/>
                  </a:lnTo>
                  <a:lnTo>
                    <a:pt x="144" y="154"/>
                  </a:lnTo>
                  <a:lnTo>
                    <a:pt x="143" y="150"/>
                  </a:lnTo>
                  <a:lnTo>
                    <a:pt x="140" y="147"/>
                  </a:lnTo>
                  <a:lnTo>
                    <a:pt x="137" y="143"/>
                  </a:lnTo>
                  <a:lnTo>
                    <a:pt x="133" y="140"/>
                  </a:lnTo>
                  <a:lnTo>
                    <a:pt x="127" y="137"/>
                  </a:lnTo>
                  <a:lnTo>
                    <a:pt x="122" y="135"/>
                  </a:lnTo>
                  <a:lnTo>
                    <a:pt x="115" y="132"/>
                  </a:lnTo>
                  <a:lnTo>
                    <a:pt x="106" y="129"/>
                  </a:lnTo>
                  <a:lnTo>
                    <a:pt x="96" y="126"/>
                  </a:lnTo>
                  <a:lnTo>
                    <a:pt x="82" y="123"/>
                  </a:lnTo>
                  <a:lnTo>
                    <a:pt x="75" y="122"/>
                  </a:lnTo>
                  <a:lnTo>
                    <a:pt x="68" y="121"/>
                  </a:lnTo>
                  <a:lnTo>
                    <a:pt x="61" y="118"/>
                  </a:lnTo>
                  <a:lnTo>
                    <a:pt x="56" y="116"/>
                  </a:lnTo>
                  <a:lnTo>
                    <a:pt x="50" y="115"/>
                  </a:lnTo>
                  <a:lnTo>
                    <a:pt x="46" y="112"/>
                  </a:lnTo>
                  <a:lnTo>
                    <a:pt x="42" y="111"/>
                  </a:lnTo>
                  <a:lnTo>
                    <a:pt x="39" y="109"/>
                  </a:lnTo>
                  <a:lnTo>
                    <a:pt x="31" y="105"/>
                  </a:lnTo>
                  <a:lnTo>
                    <a:pt x="25" y="100"/>
                  </a:lnTo>
                  <a:lnTo>
                    <a:pt x="19" y="94"/>
                  </a:lnTo>
                  <a:lnTo>
                    <a:pt x="15" y="89"/>
                  </a:lnTo>
                  <a:lnTo>
                    <a:pt x="11" y="83"/>
                  </a:lnTo>
                  <a:lnTo>
                    <a:pt x="10" y="76"/>
                  </a:lnTo>
                  <a:lnTo>
                    <a:pt x="7" y="69"/>
                  </a:lnTo>
                  <a:lnTo>
                    <a:pt x="7" y="62"/>
                  </a:lnTo>
                  <a:lnTo>
                    <a:pt x="7" y="54"/>
                  </a:lnTo>
                  <a:lnTo>
                    <a:pt x="10" y="45"/>
                  </a:lnTo>
                  <a:lnTo>
                    <a:pt x="12" y="37"/>
                  </a:lnTo>
                  <a:lnTo>
                    <a:pt x="17" y="30"/>
                  </a:lnTo>
                  <a:lnTo>
                    <a:pt x="22" y="24"/>
                  </a:lnTo>
                  <a:lnTo>
                    <a:pt x="28" y="17"/>
                  </a:lnTo>
                  <a:lnTo>
                    <a:pt x="36" y="13"/>
                  </a:lnTo>
                  <a:lnTo>
                    <a:pt x="45" y="9"/>
                  </a:lnTo>
                  <a:lnTo>
                    <a:pt x="54" y="5"/>
                  </a:lnTo>
                  <a:lnTo>
                    <a:pt x="64" y="2"/>
                  </a:lnTo>
                  <a:lnTo>
                    <a:pt x="75" y="0"/>
                  </a:lnTo>
                  <a:lnTo>
                    <a:pt x="85" y="0"/>
                  </a:lnTo>
                  <a:lnTo>
                    <a:pt x="91" y="0"/>
                  </a:lnTo>
                  <a:lnTo>
                    <a:pt x="98" y="0"/>
                  </a:lnTo>
                  <a:lnTo>
                    <a:pt x="103" y="2"/>
                  </a:lnTo>
                  <a:lnTo>
                    <a:pt x="109" y="2"/>
                  </a:lnTo>
                  <a:lnTo>
                    <a:pt x="115" y="3"/>
                  </a:lnTo>
                  <a:lnTo>
                    <a:pt x="120" y="5"/>
                  </a:lnTo>
                  <a:lnTo>
                    <a:pt x="126" y="7"/>
                  </a:lnTo>
                  <a:lnTo>
                    <a:pt x="130" y="9"/>
                  </a:lnTo>
                  <a:lnTo>
                    <a:pt x="138" y="13"/>
                  </a:lnTo>
                  <a:lnTo>
                    <a:pt x="147" y="19"/>
                  </a:lnTo>
                  <a:lnTo>
                    <a:pt x="152" y="24"/>
                  </a:lnTo>
                  <a:lnTo>
                    <a:pt x="158" y="31"/>
                  </a:lnTo>
                  <a:lnTo>
                    <a:pt x="162" y="40"/>
                  </a:lnTo>
                  <a:lnTo>
                    <a:pt x="166" y="48"/>
                  </a:lnTo>
                  <a:lnTo>
                    <a:pt x="168" y="56"/>
                  </a:lnTo>
                  <a:lnTo>
                    <a:pt x="169" y="66"/>
                  </a:lnTo>
                  <a:lnTo>
                    <a:pt x="141" y="66"/>
                  </a:lnTo>
                  <a:lnTo>
                    <a:pt x="138" y="58"/>
                  </a:lnTo>
                  <a:lnTo>
                    <a:pt x="136" y="49"/>
                  </a:lnTo>
                  <a:lnTo>
                    <a:pt x="131" y="42"/>
                  </a:lnTo>
                  <a:lnTo>
                    <a:pt x="126" y="37"/>
                  </a:lnTo>
                  <a:lnTo>
                    <a:pt x="117" y="33"/>
                  </a:lnTo>
                  <a:lnTo>
                    <a:pt x="109" y="30"/>
                  </a:lnTo>
                  <a:lnTo>
                    <a:pt x="98" y="28"/>
                  </a:lnTo>
                  <a:lnTo>
                    <a:pt x="87" y="27"/>
                  </a:lnTo>
                  <a:lnTo>
                    <a:pt x="74" y="28"/>
                  </a:lnTo>
                  <a:lnTo>
                    <a:pt x="64" y="30"/>
                  </a:lnTo>
                  <a:lnTo>
                    <a:pt x="56" y="33"/>
                  </a:lnTo>
                  <a:lnTo>
                    <a:pt x="49" y="37"/>
                  </a:lnTo>
                  <a:lnTo>
                    <a:pt x="43" y="42"/>
                  </a:lnTo>
                  <a:lnTo>
                    <a:pt x="39" y="48"/>
                  </a:lnTo>
                  <a:lnTo>
                    <a:pt x="38" y="54"/>
                  </a:lnTo>
                  <a:lnTo>
                    <a:pt x="36" y="61"/>
                  </a:lnTo>
                  <a:lnTo>
                    <a:pt x="36" y="66"/>
                  </a:lnTo>
                  <a:lnTo>
                    <a:pt x="39" y="70"/>
                  </a:lnTo>
                  <a:lnTo>
                    <a:pt x="40" y="76"/>
                  </a:lnTo>
                  <a:lnTo>
                    <a:pt x="45" y="80"/>
                  </a:lnTo>
                  <a:lnTo>
                    <a:pt x="47" y="82"/>
                  </a:lnTo>
                  <a:lnTo>
                    <a:pt x="50" y="83"/>
                  </a:lnTo>
                  <a:lnTo>
                    <a:pt x="54" y="86"/>
                  </a:lnTo>
                  <a:lnTo>
                    <a:pt x="60" y="87"/>
                  </a:lnTo>
                  <a:lnTo>
                    <a:pt x="66" y="90"/>
                  </a:lnTo>
                  <a:lnTo>
                    <a:pt x="73" y="91"/>
                  </a:lnTo>
                  <a:lnTo>
                    <a:pt x="80" y="94"/>
                  </a:lnTo>
                  <a:lnTo>
                    <a:pt x="88" y="96"/>
                  </a:lnTo>
                  <a:lnTo>
                    <a:pt x="96" y="97"/>
                  </a:lnTo>
                  <a:lnTo>
                    <a:pt x="105" y="100"/>
                  </a:lnTo>
                  <a:lnTo>
                    <a:pt x="112" y="101"/>
                  </a:lnTo>
                  <a:lnTo>
                    <a:pt x="119" y="102"/>
                  </a:lnTo>
                  <a:lnTo>
                    <a:pt x="124" y="105"/>
                  </a:lnTo>
                  <a:lnTo>
                    <a:pt x="129" y="107"/>
                  </a:lnTo>
                  <a:lnTo>
                    <a:pt x="133" y="108"/>
                  </a:lnTo>
                  <a:lnTo>
                    <a:pt x="137" y="109"/>
                  </a:lnTo>
                  <a:lnTo>
                    <a:pt x="145" y="114"/>
                  </a:lnTo>
                  <a:lnTo>
                    <a:pt x="154" y="119"/>
                  </a:lnTo>
                  <a:lnTo>
                    <a:pt x="159" y="125"/>
                  </a:lnTo>
                  <a:lnTo>
                    <a:pt x="165" y="132"/>
                  </a:lnTo>
                  <a:lnTo>
                    <a:pt x="169" y="139"/>
                  </a:lnTo>
                  <a:lnTo>
                    <a:pt x="172" y="146"/>
                  </a:lnTo>
                  <a:lnTo>
                    <a:pt x="175" y="154"/>
                  </a:lnTo>
                  <a:lnTo>
                    <a:pt x="175" y="163"/>
                  </a:lnTo>
                  <a:lnTo>
                    <a:pt x="173" y="171"/>
                  </a:lnTo>
                  <a:lnTo>
                    <a:pt x="172" y="179"/>
                  </a:lnTo>
                  <a:lnTo>
                    <a:pt x="169" y="188"/>
                  </a:lnTo>
                  <a:lnTo>
                    <a:pt x="165" y="196"/>
                  </a:lnTo>
                  <a:lnTo>
                    <a:pt x="159" y="203"/>
                  </a:lnTo>
                  <a:lnTo>
                    <a:pt x="152" y="210"/>
                  </a:lnTo>
                  <a:lnTo>
                    <a:pt x="144" y="216"/>
                  </a:lnTo>
                  <a:lnTo>
                    <a:pt x="136" y="220"/>
                  </a:lnTo>
                  <a:lnTo>
                    <a:pt x="131" y="221"/>
                  </a:lnTo>
                  <a:lnTo>
                    <a:pt x="126" y="223"/>
                  </a:lnTo>
                  <a:lnTo>
                    <a:pt x="120" y="224"/>
                  </a:lnTo>
                  <a:lnTo>
                    <a:pt x="116" y="225"/>
                  </a:lnTo>
                  <a:lnTo>
                    <a:pt x="110" y="225"/>
                  </a:lnTo>
                  <a:lnTo>
                    <a:pt x="105" y="227"/>
                  </a:lnTo>
                  <a:lnTo>
                    <a:pt x="99" y="227"/>
                  </a:lnTo>
                  <a:lnTo>
                    <a:pt x="94" y="227"/>
                  </a:lnTo>
                  <a:lnTo>
                    <a:pt x="87" y="227"/>
                  </a:lnTo>
                  <a:lnTo>
                    <a:pt x="80" y="227"/>
                  </a:lnTo>
                  <a:lnTo>
                    <a:pt x="73" y="225"/>
                  </a:lnTo>
                  <a:lnTo>
                    <a:pt x="67" y="225"/>
                  </a:lnTo>
                  <a:lnTo>
                    <a:pt x="60" y="224"/>
                  </a:lnTo>
                  <a:lnTo>
                    <a:pt x="54" y="223"/>
                  </a:lnTo>
                  <a:lnTo>
                    <a:pt x="49" y="221"/>
                  </a:lnTo>
                  <a:lnTo>
                    <a:pt x="43" y="220"/>
                  </a:lnTo>
                  <a:lnTo>
                    <a:pt x="33" y="214"/>
                  </a:lnTo>
                  <a:lnTo>
                    <a:pt x="26" y="207"/>
                  </a:lnTo>
                  <a:lnTo>
                    <a:pt x="18" y="199"/>
                  </a:lnTo>
                  <a:lnTo>
                    <a:pt x="12" y="191"/>
                  </a:lnTo>
                  <a:lnTo>
                    <a:pt x="7" y="181"/>
                  </a:lnTo>
                  <a:lnTo>
                    <a:pt x="3" y="171"/>
                  </a:lnTo>
                  <a:lnTo>
                    <a:pt x="1" y="160"/>
                  </a:lnTo>
                  <a:lnTo>
                    <a:pt x="0" y="149"/>
                  </a:lnTo>
                  <a:close/>
                  <a:moveTo>
                    <a:pt x="211" y="286"/>
                  </a:moveTo>
                  <a:lnTo>
                    <a:pt x="211" y="63"/>
                  </a:lnTo>
                  <a:lnTo>
                    <a:pt x="238" y="63"/>
                  </a:lnTo>
                  <a:lnTo>
                    <a:pt x="238" y="91"/>
                  </a:lnTo>
                  <a:lnTo>
                    <a:pt x="244" y="84"/>
                  </a:lnTo>
                  <a:lnTo>
                    <a:pt x="248" y="77"/>
                  </a:lnTo>
                  <a:lnTo>
                    <a:pt x="252" y="73"/>
                  </a:lnTo>
                  <a:lnTo>
                    <a:pt x="258" y="69"/>
                  </a:lnTo>
                  <a:lnTo>
                    <a:pt x="265" y="66"/>
                  </a:lnTo>
                  <a:lnTo>
                    <a:pt x="270" y="63"/>
                  </a:lnTo>
                  <a:lnTo>
                    <a:pt x="277" y="62"/>
                  </a:lnTo>
                  <a:lnTo>
                    <a:pt x="286" y="62"/>
                  </a:lnTo>
                  <a:lnTo>
                    <a:pt x="295" y="62"/>
                  </a:lnTo>
                  <a:lnTo>
                    <a:pt x="304" y="65"/>
                  </a:lnTo>
                  <a:lnTo>
                    <a:pt x="312" y="68"/>
                  </a:lnTo>
                  <a:lnTo>
                    <a:pt x="321" y="72"/>
                  </a:lnTo>
                  <a:lnTo>
                    <a:pt x="328" y="77"/>
                  </a:lnTo>
                  <a:lnTo>
                    <a:pt x="335" y="84"/>
                  </a:lnTo>
                  <a:lnTo>
                    <a:pt x="340" y="93"/>
                  </a:lnTo>
                  <a:lnTo>
                    <a:pt x="344" y="101"/>
                  </a:lnTo>
                  <a:lnTo>
                    <a:pt x="349" y="112"/>
                  </a:lnTo>
                  <a:lnTo>
                    <a:pt x="351" y="122"/>
                  </a:lnTo>
                  <a:lnTo>
                    <a:pt x="353" y="133"/>
                  </a:lnTo>
                  <a:lnTo>
                    <a:pt x="353" y="144"/>
                  </a:lnTo>
                  <a:lnTo>
                    <a:pt x="353" y="156"/>
                  </a:lnTo>
                  <a:lnTo>
                    <a:pt x="351" y="167"/>
                  </a:lnTo>
                  <a:lnTo>
                    <a:pt x="349" y="178"/>
                  </a:lnTo>
                  <a:lnTo>
                    <a:pt x="344" y="188"/>
                  </a:lnTo>
                  <a:lnTo>
                    <a:pt x="339" y="197"/>
                  </a:lnTo>
                  <a:lnTo>
                    <a:pt x="333" y="206"/>
                  </a:lnTo>
                  <a:lnTo>
                    <a:pt x="326" y="213"/>
                  </a:lnTo>
                  <a:lnTo>
                    <a:pt x="318" y="218"/>
                  </a:lnTo>
                  <a:lnTo>
                    <a:pt x="309" y="223"/>
                  </a:lnTo>
                  <a:lnTo>
                    <a:pt x="300" y="225"/>
                  </a:lnTo>
                  <a:lnTo>
                    <a:pt x="291" y="227"/>
                  </a:lnTo>
                  <a:lnTo>
                    <a:pt x="281" y="227"/>
                  </a:lnTo>
                  <a:lnTo>
                    <a:pt x="276" y="227"/>
                  </a:lnTo>
                  <a:lnTo>
                    <a:pt x="269" y="225"/>
                  </a:lnTo>
                  <a:lnTo>
                    <a:pt x="263" y="224"/>
                  </a:lnTo>
                  <a:lnTo>
                    <a:pt x="256" y="221"/>
                  </a:lnTo>
                  <a:lnTo>
                    <a:pt x="251" y="218"/>
                  </a:lnTo>
                  <a:lnTo>
                    <a:pt x="246" y="214"/>
                  </a:lnTo>
                  <a:lnTo>
                    <a:pt x="242" y="210"/>
                  </a:lnTo>
                  <a:lnTo>
                    <a:pt x="238" y="204"/>
                  </a:lnTo>
                  <a:lnTo>
                    <a:pt x="238" y="286"/>
                  </a:lnTo>
                  <a:lnTo>
                    <a:pt x="211" y="286"/>
                  </a:lnTo>
                  <a:close/>
                  <a:moveTo>
                    <a:pt x="238" y="146"/>
                  </a:moveTo>
                  <a:lnTo>
                    <a:pt x="239" y="160"/>
                  </a:lnTo>
                  <a:lnTo>
                    <a:pt x="241" y="171"/>
                  </a:lnTo>
                  <a:lnTo>
                    <a:pt x="245" y="181"/>
                  </a:lnTo>
                  <a:lnTo>
                    <a:pt x="251" y="188"/>
                  </a:lnTo>
                  <a:lnTo>
                    <a:pt x="258" y="195"/>
                  </a:lnTo>
                  <a:lnTo>
                    <a:pt x="265" y="199"/>
                  </a:lnTo>
                  <a:lnTo>
                    <a:pt x="273" y="200"/>
                  </a:lnTo>
                  <a:lnTo>
                    <a:pt x="281" y="202"/>
                  </a:lnTo>
                  <a:lnTo>
                    <a:pt x="290" y="200"/>
                  </a:lnTo>
                  <a:lnTo>
                    <a:pt x="298" y="199"/>
                  </a:lnTo>
                  <a:lnTo>
                    <a:pt x="307" y="195"/>
                  </a:lnTo>
                  <a:lnTo>
                    <a:pt x="314" y="188"/>
                  </a:lnTo>
                  <a:lnTo>
                    <a:pt x="319" y="179"/>
                  </a:lnTo>
                  <a:lnTo>
                    <a:pt x="323" y="170"/>
                  </a:lnTo>
                  <a:lnTo>
                    <a:pt x="325" y="158"/>
                  </a:lnTo>
                  <a:lnTo>
                    <a:pt x="326" y="144"/>
                  </a:lnTo>
                  <a:lnTo>
                    <a:pt x="325" y="130"/>
                  </a:lnTo>
                  <a:lnTo>
                    <a:pt x="323" y="119"/>
                  </a:lnTo>
                  <a:lnTo>
                    <a:pt x="319" y="109"/>
                  </a:lnTo>
                  <a:lnTo>
                    <a:pt x="314" y="102"/>
                  </a:lnTo>
                  <a:lnTo>
                    <a:pt x="307" y="96"/>
                  </a:lnTo>
                  <a:lnTo>
                    <a:pt x="300" y="91"/>
                  </a:lnTo>
                  <a:lnTo>
                    <a:pt x="291" y="90"/>
                  </a:lnTo>
                  <a:lnTo>
                    <a:pt x="283" y="89"/>
                  </a:lnTo>
                  <a:lnTo>
                    <a:pt x="274" y="90"/>
                  </a:lnTo>
                  <a:lnTo>
                    <a:pt x="266" y="91"/>
                  </a:lnTo>
                  <a:lnTo>
                    <a:pt x="259" y="96"/>
                  </a:lnTo>
                  <a:lnTo>
                    <a:pt x="252" y="102"/>
                  </a:lnTo>
                  <a:lnTo>
                    <a:pt x="246" y="111"/>
                  </a:lnTo>
                  <a:lnTo>
                    <a:pt x="242" y="121"/>
                  </a:lnTo>
                  <a:lnTo>
                    <a:pt x="239" y="133"/>
                  </a:lnTo>
                  <a:lnTo>
                    <a:pt x="238" y="146"/>
                  </a:lnTo>
                  <a:close/>
                  <a:moveTo>
                    <a:pt x="498" y="175"/>
                  </a:moveTo>
                  <a:lnTo>
                    <a:pt x="524" y="181"/>
                  </a:lnTo>
                  <a:lnTo>
                    <a:pt x="519" y="191"/>
                  </a:lnTo>
                  <a:lnTo>
                    <a:pt x="514" y="200"/>
                  </a:lnTo>
                  <a:lnTo>
                    <a:pt x="507" y="209"/>
                  </a:lnTo>
                  <a:lnTo>
                    <a:pt x="498" y="216"/>
                  </a:lnTo>
                  <a:lnTo>
                    <a:pt x="494" y="218"/>
                  </a:lnTo>
                  <a:lnTo>
                    <a:pt x="489" y="221"/>
                  </a:lnTo>
                  <a:lnTo>
                    <a:pt x="483" y="223"/>
                  </a:lnTo>
                  <a:lnTo>
                    <a:pt x="477" y="224"/>
                  </a:lnTo>
                  <a:lnTo>
                    <a:pt x="472" y="225"/>
                  </a:lnTo>
                  <a:lnTo>
                    <a:pt x="466" y="227"/>
                  </a:lnTo>
                  <a:lnTo>
                    <a:pt x="459" y="227"/>
                  </a:lnTo>
                  <a:lnTo>
                    <a:pt x="452" y="227"/>
                  </a:lnTo>
                  <a:lnTo>
                    <a:pt x="444" y="227"/>
                  </a:lnTo>
                  <a:lnTo>
                    <a:pt x="435" y="225"/>
                  </a:lnTo>
                  <a:lnTo>
                    <a:pt x="427" y="224"/>
                  </a:lnTo>
                  <a:lnTo>
                    <a:pt x="420" y="223"/>
                  </a:lnTo>
                  <a:lnTo>
                    <a:pt x="413" y="220"/>
                  </a:lnTo>
                  <a:lnTo>
                    <a:pt x="406" y="216"/>
                  </a:lnTo>
                  <a:lnTo>
                    <a:pt x="400" y="211"/>
                  </a:lnTo>
                  <a:lnTo>
                    <a:pt x="395" y="207"/>
                  </a:lnTo>
                  <a:lnTo>
                    <a:pt x="385" y="196"/>
                  </a:lnTo>
                  <a:lnTo>
                    <a:pt x="379" y="181"/>
                  </a:lnTo>
                  <a:lnTo>
                    <a:pt x="375" y="164"/>
                  </a:lnTo>
                  <a:lnTo>
                    <a:pt x="374" y="146"/>
                  </a:lnTo>
                  <a:lnTo>
                    <a:pt x="375" y="128"/>
                  </a:lnTo>
                  <a:lnTo>
                    <a:pt x="379" y="111"/>
                  </a:lnTo>
                  <a:lnTo>
                    <a:pt x="386" y="96"/>
                  </a:lnTo>
                  <a:lnTo>
                    <a:pt x="396" y="84"/>
                  </a:lnTo>
                  <a:lnTo>
                    <a:pt x="402" y="79"/>
                  </a:lnTo>
                  <a:lnTo>
                    <a:pt x="407" y="75"/>
                  </a:lnTo>
                  <a:lnTo>
                    <a:pt x="414" y="70"/>
                  </a:lnTo>
                  <a:lnTo>
                    <a:pt x="420" y="68"/>
                  </a:lnTo>
                  <a:lnTo>
                    <a:pt x="427" y="65"/>
                  </a:lnTo>
                  <a:lnTo>
                    <a:pt x="435" y="63"/>
                  </a:lnTo>
                  <a:lnTo>
                    <a:pt x="442" y="62"/>
                  </a:lnTo>
                  <a:lnTo>
                    <a:pt x="451" y="62"/>
                  </a:lnTo>
                  <a:lnTo>
                    <a:pt x="459" y="62"/>
                  </a:lnTo>
                  <a:lnTo>
                    <a:pt x="466" y="63"/>
                  </a:lnTo>
                  <a:lnTo>
                    <a:pt x="473" y="65"/>
                  </a:lnTo>
                  <a:lnTo>
                    <a:pt x="480" y="68"/>
                  </a:lnTo>
                  <a:lnTo>
                    <a:pt x="487" y="70"/>
                  </a:lnTo>
                  <a:lnTo>
                    <a:pt x="493" y="73"/>
                  </a:lnTo>
                  <a:lnTo>
                    <a:pt x="498" y="77"/>
                  </a:lnTo>
                  <a:lnTo>
                    <a:pt x="504" y="83"/>
                  </a:lnTo>
                  <a:lnTo>
                    <a:pt x="514" y="94"/>
                  </a:lnTo>
                  <a:lnTo>
                    <a:pt x="519" y="109"/>
                  </a:lnTo>
                  <a:lnTo>
                    <a:pt x="524" y="126"/>
                  </a:lnTo>
                  <a:lnTo>
                    <a:pt x="525" y="144"/>
                  </a:lnTo>
                  <a:lnTo>
                    <a:pt x="525" y="146"/>
                  </a:lnTo>
                  <a:lnTo>
                    <a:pt x="525" y="147"/>
                  </a:lnTo>
                  <a:lnTo>
                    <a:pt x="525" y="150"/>
                  </a:lnTo>
                  <a:lnTo>
                    <a:pt x="525" y="151"/>
                  </a:lnTo>
                  <a:lnTo>
                    <a:pt x="402" y="151"/>
                  </a:lnTo>
                  <a:lnTo>
                    <a:pt x="403" y="163"/>
                  </a:lnTo>
                  <a:lnTo>
                    <a:pt x="406" y="172"/>
                  </a:lnTo>
                  <a:lnTo>
                    <a:pt x="410" y="182"/>
                  </a:lnTo>
                  <a:lnTo>
                    <a:pt x="417" y="189"/>
                  </a:lnTo>
                  <a:lnTo>
                    <a:pt x="424" y="195"/>
                  </a:lnTo>
                  <a:lnTo>
                    <a:pt x="433" y="199"/>
                  </a:lnTo>
                  <a:lnTo>
                    <a:pt x="442" y="200"/>
                  </a:lnTo>
                  <a:lnTo>
                    <a:pt x="452" y="202"/>
                  </a:lnTo>
                  <a:lnTo>
                    <a:pt x="461" y="202"/>
                  </a:lnTo>
                  <a:lnTo>
                    <a:pt x="468" y="200"/>
                  </a:lnTo>
                  <a:lnTo>
                    <a:pt x="473" y="199"/>
                  </a:lnTo>
                  <a:lnTo>
                    <a:pt x="480" y="196"/>
                  </a:lnTo>
                  <a:lnTo>
                    <a:pt x="486" y="192"/>
                  </a:lnTo>
                  <a:lnTo>
                    <a:pt x="490" y="188"/>
                  </a:lnTo>
                  <a:lnTo>
                    <a:pt x="494" y="182"/>
                  </a:lnTo>
                  <a:lnTo>
                    <a:pt x="498" y="175"/>
                  </a:lnTo>
                  <a:close/>
                  <a:moveTo>
                    <a:pt x="402" y="125"/>
                  </a:moveTo>
                  <a:lnTo>
                    <a:pt x="498" y="125"/>
                  </a:lnTo>
                  <a:lnTo>
                    <a:pt x="497" y="116"/>
                  </a:lnTo>
                  <a:lnTo>
                    <a:pt x="494" y="111"/>
                  </a:lnTo>
                  <a:lnTo>
                    <a:pt x="491" y="105"/>
                  </a:lnTo>
                  <a:lnTo>
                    <a:pt x="487" y="101"/>
                  </a:lnTo>
                  <a:lnTo>
                    <a:pt x="479" y="96"/>
                  </a:lnTo>
                  <a:lnTo>
                    <a:pt x="470" y="91"/>
                  </a:lnTo>
                  <a:lnTo>
                    <a:pt x="461" y="90"/>
                  </a:lnTo>
                  <a:lnTo>
                    <a:pt x="451" y="89"/>
                  </a:lnTo>
                  <a:lnTo>
                    <a:pt x="441" y="89"/>
                  </a:lnTo>
                  <a:lnTo>
                    <a:pt x="431" y="91"/>
                  </a:lnTo>
                  <a:lnTo>
                    <a:pt x="423" y="94"/>
                  </a:lnTo>
                  <a:lnTo>
                    <a:pt x="416" y="98"/>
                  </a:lnTo>
                  <a:lnTo>
                    <a:pt x="410" y="104"/>
                  </a:lnTo>
                  <a:lnTo>
                    <a:pt x="406" y="109"/>
                  </a:lnTo>
                  <a:lnTo>
                    <a:pt x="403" y="116"/>
                  </a:lnTo>
                  <a:lnTo>
                    <a:pt x="402" y="125"/>
                  </a:lnTo>
                  <a:close/>
                  <a:moveTo>
                    <a:pt x="671" y="175"/>
                  </a:moveTo>
                  <a:lnTo>
                    <a:pt x="696" y="181"/>
                  </a:lnTo>
                  <a:lnTo>
                    <a:pt x="692" y="191"/>
                  </a:lnTo>
                  <a:lnTo>
                    <a:pt x="686" y="200"/>
                  </a:lnTo>
                  <a:lnTo>
                    <a:pt x="679" y="209"/>
                  </a:lnTo>
                  <a:lnTo>
                    <a:pt x="671" y="216"/>
                  </a:lnTo>
                  <a:lnTo>
                    <a:pt x="666" y="218"/>
                  </a:lnTo>
                  <a:lnTo>
                    <a:pt x="661" y="221"/>
                  </a:lnTo>
                  <a:lnTo>
                    <a:pt x="655" y="223"/>
                  </a:lnTo>
                  <a:lnTo>
                    <a:pt x="650" y="224"/>
                  </a:lnTo>
                  <a:lnTo>
                    <a:pt x="644" y="225"/>
                  </a:lnTo>
                  <a:lnTo>
                    <a:pt x="638" y="227"/>
                  </a:lnTo>
                  <a:lnTo>
                    <a:pt x="631" y="227"/>
                  </a:lnTo>
                  <a:lnTo>
                    <a:pt x="624" y="227"/>
                  </a:lnTo>
                  <a:lnTo>
                    <a:pt x="616" y="227"/>
                  </a:lnTo>
                  <a:lnTo>
                    <a:pt x="608" y="225"/>
                  </a:lnTo>
                  <a:lnTo>
                    <a:pt x="599" y="224"/>
                  </a:lnTo>
                  <a:lnTo>
                    <a:pt x="592" y="223"/>
                  </a:lnTo>
                  <a:lnTo>
                    <a:pt x="585" y="220"/>
                  </a:lnTo>
                  <a:lnTo>
                    <a:pt x="578" y="216"/>
                  </a:lnTo>
                  <a:lnTo>
                    <a:pt x="573" y="211"/>
                  </a:lnTo>
                  <a:lnTo>
                    <a:pt x="567" y="207"/>
                  </a:lnTo>
                  <a:lnTo>
                    <a:pt x="557" y="196"/>
                  </a:lnTo>
                  <a:lnTo>
                    <a:pt x="552" y="181"/>
                  </a:lnTo>
                  <a:lnTo>
                    <a:pt x="547" y="164"/>
                  </a:lnTo>
                  <a:lnTo>
                    <a:pt x="546" y="146"/>
                  </a:lnTo>
                  <a:lnTo>
                    <a:pt x="547" y="128"/>
                  </a:lnTo>
                  <a:lnTo>
                    <a:pt x="552" y="111"/>
                  </a:lnTo>
                  <a:lnTo>
                    <a:pt x="559" y="96"/>
                  </a:lnTo>
                  <a:lnTo>
                    <a:pt x="568" y="84"/>
                  </a:lnTo>
                  <a:lnTo>
                    <a:pt x="574" y="79"/>
                  </a:lnTo>
                  <a:lnTo>
                    <a:pt x="580" y="75"/>
                  </a:lnTo>
                  <a:lnTo>
                    <a:pt x="587" y="70"/>
                  </a:lnTo>
                  <a:lnTo>
                    <a:pt x="592" y="68"/>
                  </a:lnTo>
                  <a:lnTo>
                    <a:pt x="599" y="65"/>
                  </a:lnTo>
                  <a:lnTo>
                    <a:pt x="608" y="63"/>
                  </a:lnTo>
                  <a:lnTo>
                    <a:pt x="615" y="62"/>
                  </a:lnTo>
                  <a:lnTo>
                    <a:pt x="623" y="62"/>
                  </a:lnTo>
                  <a:lnTo>
                    <a:pt x="631" y="62"/>
                  </a:lnTo>
                  <a:lnTo>
                    <a:pt x="638" y="63"/>
                  </a:lnTo>
                  <a:lnTo>
                    <a:pt x="645" y="65"/>
                  </a:lnTo>
                  <a:lnTo>
                    <a:pt x="652" y="68"/>
                  </a:lnTo>
                  <a:lnTo>
                    <a:pt x="659" y="70"/>
                  </a:lnTo>
                  <a:lnTo>
                    <a:pt x="665" y="73"/>
                  </a:lnTo>
                  <a:lnTo>
                    <a:pt x="671" y="77"/>
                  </a:lnTo>
                  <a:lnTo>
                    <a:pt x="676" y="83"/>
                  </a:lnTo>
                  <a:lnTo>
                    <a:pt x="686" y="94"/>
                  </a:lnTo>
                  <a:lnTo>
                    <a:pt x="692" y="109"/>
                  </a:lnTo>
                  <a:lnTo>
                    <a:pt x="696" y="126"/>
                  </a:lnTo>
                  <a:lnTo>
                    <a:pt x="697" y="144"/>
                  </a:lnTo>
                  <a:lnTo>
                    <a:pt x="697" y="146"/>
                  </a:lnTo>
                  <a:lnTo>
                    <a:pt x="697" y="147"/>
                  </a:lnTo>
                  <a:lnTo>
                    <a:pt x="697" y="150"/>
                  </a:lnTo>
                  <a:lnTo>
                    <a:pt x="697" y="151"/>
                  </a:lnTo>
                  <a:lnTo>
                    <a:pt x="574" y="151"/>
                  </a:lnTo>
                  <a:lnTo>
                    <a:pt x="575" y="163"/>
                  </a:lnTo>
                  <a:lnTo>
                    <a:pt x="578" y="172"/>
                  </a:lnTo>
                  <a:lnTo>
                    <a:pt x="582" y="182"/>
                  </a:lnTo>
                  <a:lnTo>
                    <a:pt x="589" y="189"/>
                  </a:lnTo>
                  <a:lnTo>
                    <a:pt x="596" y="195"/>
                  </a:lnTo>
                  <a:lnTo>
                    <a:pt x="605" y="199"/>
                  </a:lnTo>
                  <a:lnTo>
                    <a:pt x="615" y="200"/>
                  </a:lnTo>
                  <a:lnTo>
                    <a:pt x="624" y="202"/>
                  </a:lnTo>
                  <a:lnTo>
                    <a:pt x="633" y="202"/>
                  </a:lnTo>
                  <a:lnTo>
                    <a:pt x="640" y="200"/>
                  </a:lnTo>
                  <a:lnTo>
                    <a:pt x="645" y="199"/>
                  </a:lnTo>
                  <a:lnTo>
                    <a:pt x="652" y="196"/>
                  </a:lnTo>
                  <a:lnTo>
                    <a:pt x="658" y="192"/>
                  </a:lnTo>
                  <a:lnTo>
                    <a:pt x="662" y="188"/>
                  </a:lnTo>
                  <a:lnTo>
                    <a:pt x="666" y="182"/>
                  </a:lnTo>
                  <a:lnTo>
                    <a:pt x="671" y="175"/>
                  </a:lnTo>
                  <a:close/>
                  <a:moveTo>
                    <a:pt x="574" y="125"/>
                  </a:moveTo>
                  <a:lnTo>
                    <a:pt x="671" y="125"/>
                  </a:lnTo>
                  <a:lnTo>
                    <a:pt x="669" y="116"/>
                  </a:lnTo>
                  <a:lnTo>
                    <a:pt x="666" y="111"/>
                  </a:lnTo>
                  <a:lnTo>
                    <a:pt x="664" y="105"/>
                  </a:lnTo>
                  <a:lnTo>
                    <a:pt x="659" y="101"/>
                  </a:lnTo>
                  <a:lnTo>
                    <a:pt x="651" y="96"/>
                  </a:lnTo>
                  <a:lnTo>
                    <a:pt x="643" y="91"/>
                  </a:lnTo>
                  <a:lnTo>
                    <a:pt x="633" y="90"/>
                  </a:lnTo>
                  <a:lnTo>
                    <a:pt x="623" y="89"/>
                  </a:lnTo>
                  <a:lnTo>
                    <a:pt x="613" y="89"/>
                  </a:lnTo>
                  <a:lnTo>
                    <a:pt x="603" y="91"/>
                  </a:lnTo>
                  <a:lnTo>
                    <a:pt x="595" y="94"/>
                  </a:lnTo>
                  <a:lnTo>
                    <a:pt x="588" y="98"/>
                  </a:lnTo>
                  <a:lnTo>
                    <a:pt x="582" y="104"/>
                  </a:lnTo>
                  <a:lnTo>
                    <a:pt x="578" y="109"/>
                  </a:lnTo>
                  <a:lnTo>
                    <a:pt x="575" y="116"/>
                  </a:lnTo>
                  <a:lnTo>
                    <a:pt x="574" y="125"/>
                  </a:lnTo>
                  <a:close/>
                  <a:moveTo>
                    <a:pt x="836" y="165"/>
                  </a:moveTo>
                  <a:lnTo>
                    <a:pt x="862" y="171"/>
                  </a:lnTo>
                  <a:lnTo>
                    <a:pt x="860" y="184"/>
                  </a:lnTo>
                  <a:lnTo>
                    <a:pt x="854" y="195"/>
                  </a:lnTo>
                  <a:lnTo>
                    <a:pt x="848" y="204"/>
                  </a:lnTo>
                  <a:lnTo>
                    <a:pt x="840" y="213"/>
                  </a:lnTo>
                  <a:lnTo>
                    <a:pt x="836" y="217"/>
                  </a:lnTo>
                  <a:lnTo>
                    <a:pt x="830" y="220"/>
                  </a:lnTo>
                  <a:lnTo>
                    <a:pt x="825" y="223"/>
                  </a:lnTo>
                  <a:lnTo>
                    <a:pt x="819" y="224"/>
                  </a:lnTo>
                  <a:lnTo>
                    <a:pt x="813" y="225"/>
                  </a:lnTo>
                  <a:lnTo>
                    <a:pt x="808" y="227"/>
                  </a:lnTo>
                  <a:lnTo>
                    <a:pt x="801" y="227"/>
                  </a:lnTo>
                  <a:lnTo>
                    <a:pt x="795" y="227"/>
                  </a:lnTo>
                  <a:lnTo>
                    <a:pt x="787" y="227"/>
                  </a:lnTo>
                  <a:lnTo>
                    <a:pt x="780" y="225"/>
                  </a:lnTo>
                  <a:lnTo>
                    <a:pt x="771" y="224"/>
                  </a:lnTo>
                  <a:lnTo>
                    <a:pt x="764" y="223"/>
                  </a:lnTo>
                  <a:lnTo>
                    <a:pt x="759" y="220"/>
                  </a:lnTo>
                  <a:lnTo>
                    <a:pt x="752" y="216"/>
                  </a:lnTo>
                  <a:lnTo>
                    <a:pt x="748" y="211"/>
                  </a:lnTo>
                  <a:lnTo>
                    <a:pt x="742" y="207"/>
                  </a:lnTo>
                  <a:lnTo>
                    <a:pt x="732" y="196"/>
                  </a:lnTo>
                  <a:lnTo>
                    <a:pt x="727" y="181"/>
                  </a:lnTo>
                  <a:lnTo>
                    <a:pt x="722" y="164"/>
                  </a:lnTo>
                  <a:lnTo>
                    <a:pt x="721" y="146"/>
                  </a:lnTo>
                  <a:lnTo>
                    <a:pt x="721" y="133"/>
                  </a:lnTo>
                  <a:lnTo>
                    <a:pt x="724" y="121"/>
                  </a:lnTo>
                  <a:lnTo>
                    <a:pt x="725" y="111"/>
                  </a:lnTo>
                  <a:lnTo>
                    <a:pt x="729" y="100"/>
                  </a:lnTo>
                  <a:lnTo>
                    <a:pt x="735" y="91"/>
                  </a:lnTo>
                  <a:lnTo>
                    <a:pt x="741" y="83"/>
                  </a:lnTo>
                  <a:lnTo>
                    <a:pt x="748" y="77"/>
                  </a:lnTo>
                  <a:lnTo>
                    <a:pt x="756" y="72"/>
                  </a:lnTo>
                  <a:lnTo>
                    <a:pt x="764" y="68"/>
                  </a:lnTo>
                  <a:lnTo>
                    <a:pt x="774" y="65"/>
                  </a:lnTo>
                  <a:lnTo>
                    <a:pt x="784" y="62"/>
                  </a:lnTo>
                  <a:lnTo>
                    <a:pt x="794" y="62"/>
                  </a:lnTo>
                  <a:lnTo>
                    <a:pt x="799" y="62"/>
                  </a:lnTo>
                  <a:lnTo>
                    <a:pt x="806" y="63"/>
                  </a:lnTo>
                  <a:lnTo>
                    <a:pt x="812" y="63"/>
                  </a:lnTo>
                  <a:lnTo>
                    <a:pt x="818" y="65"/>
                  </a:lnTo>
                  <a:lnTo>
                    <a:pt x="822" y="68"/>
                  </a:lnTo>
                  <a:lnTo>
                    <a:pt x="827" y="69"/>
                  </a:lnTo>
                  <a:lnTo>
                    <a:pt x="832" y="72"/>
                  </a:lnTo>
                  <a:lnTo>
                    <a:pt x="836" y="75"/>
                  </a:lnTo>
                  <a:lnTo>
                    <a:pt x="843" y="82"/>
                  </a:lnTo>
                  <a:lnTo>
                    <a:pt x="850" y="90"/>
                  </a:lnTo>
                  <a:lnTo>
                    <a:pt x="854" y="101"/>
                  </a:lnTo>
                  <a:lnTo>
                    <a:pt x="857" y="112"/>
                  </a:lnTo>
                  <a:lnTo>
                    <a:pt x="830" y="116"/>
                  </a:lnTo>
                  <a:lnTo>
                    <a:pt x="827" y="111"/>
                  </a:lnTo>
                  <a:lnTo>
                    <a:pt x="825" y="104"/>
                  </a:lnTo>
                  <a:lnTo>
                    <a:pt x="822" y="100"/>
                  </a:lnTo>
                  <a:lnTo>
                    <a:pt x="818" y="96"/>
                  </a:lnTo>
                  <a:lnTo>
                    <a:pt x="812" y="93"/>
                  </a:lnTo>
                  <a:lnTo>
                    <a:pt x="806" y="90"/>
                  </a:lnTo>
                  <a:lnTo>
                    <a:pt x="801" y="89"/>
                  </a:lnTo>
                  <a:lnTo>
                    <a:pt x="794" y="89"/>
                  </a:lnTo>
                  <a:lnTo>
                    <a:pt x="784" y="90"/>
                  </a:lnTo>
                  <a:lnTo>
                    <a:pt x="776" y="91"/>
                  </a:lnTo>
                  <a:lnTo>
                    <a:pt x="767" y="96"/>
                  </a:lnTo>
                  <a:lnTo>
                    <a:pt x="760" y="101"/>
                  </a:lnTo>
                  <a:lnTo>
                    <a:pt x="755" y="109"/>
                  </a:lnTo>
                  <a:lnTo>
                    <a:pt x="750" y="119"/>
                  </a:lnTo>
                  <a:lnTo>
                    <a:pt x="749" y="130"/>
                  </a:lnTo>
                  <a:lnTo>
                    <a:pt x="748" y="144"/>
                  </a:lnTo>
                  <a:lnTo>
                    <a:pt x="749" y="158"/>
                  </a:lnTo>
                  <a:lnTo>
                    <a:pt x="750" y="171"/>
                  </a:lnTo>
                  <a:lnTo>
                    <a:pt x="755" y="181"/>
                  </a:lnTo>
                  <a:lnTo>
                    <a:pt x="760" y="188"/>
                  </a:lnTo>
                  <a:lnTo>
                    <a:pt x="767" y="195"/>
                  </a:lnTo>
                  <a:lnTo>
                    <a:pt x="776" y="199"/>
                  </a:lnTo>
                  <a:lnTo>
                    <a:pt x="784" y="200"/>
                  </a:lnTo>
                  <a:lnTo>
                    <a:pt x="794" y="202"/>
                  </a:lnTo>
                  <a:lnTo>
                    <a:pt x="802" y="202"/>
                  </a:lnTo>
                  <a:lnTo>
                    <a:pt x="809" y="199"/>
                  </a:lnTo>
                  <a:lnTo>
                    <a:pt x="815" y="197"/>
                  </a:lnTo>
                  <a:lnTo>
                    <a:pt x="822" y="193"/>
                  </a:lnTo>
                  <a:lnTo>
                    <a:pt x="826" y="188"/>
                  </a:lnTo>
                  <a:lnTo>
                    <a:pt x="830" y="182"/>
                  </a:lnTo>
                  <a:lnTo>
                    <a:pt x="833" y="174"/>
                  </a:lnTo>
                  <a:lnTo>
                    <a:pt x="836" y="165"/>
                  </a:lnTo>
                  <a:close/>
                  <a:moveTo>
                    <a:pt x="886" y="225"/>
                  </a:moveTo>
                  <a:lnTo>
                    <a:pt x="886" y="3"/>
                  </a:lnTo>
                  <a:lnTo>
                    <a:pt x="913" y="3"/>
                  </a:lnTo>
                  <a:lnTo>
                    <a:pt x="913" y="87"/>
                  </a:lnTo>
                  <a:lnTo>
                    <a:pt x="917" y="82"/>
                  </a:lnTo>
                  <a:lnTo>
                    <a:pt x="923" y="76"/>
                  </a:lnTo>
                  <a:lnTo>
                    <a:pt x="928" y="72"/>
                  </a:lnTo>
                  <a:lnTo>
                    <a:pt x="934" y="68"/>
                  </a:lnTo>
                  <a:lnTo>
                    <a:pt x="939" y="66"/>
                  </a:lnTo>
                  <a:lnTo>
                    <a:pt x="946" y="63"/>
                  </a:lnTo>
                  <a:lnTo>
                    <a:pt x="953" y="62"/>
                  </a:lnTo>
                  <a:lnTo>
                    <a:pt x="960" y="62"/>
                  </a:lnTo>
                  <a:lnTo>
                    <a:pt x="969" y="62"/>
                  </a:lnTo>
                  <a:lnTo>
                    <a:pt x="977" y="63"/>
                  </a:lnTo>
                  <a:lnTo>
                    <a:pt x="984" y="66"/>
                  </a:lnTo>
                  <a:lnTo>
                    <a:pt x="991" y="69"/>
                  </a:lnTo>
                  <a:lnTo>
                    <a:pt x="997" y="73"/>
                  </a:lnTo>
                  <a:lnTo>
                    <a:pt x="1002" y="77"/>
                  </a:lnTo>
                  <a:lnTo>
                    <a:pt x="1007" y="83"/>
                  </a:lnTo>
                  <a:lnTo>
                    <a:pt x="1009" y="89"/>
                  </a:lnTo>
                  <a:lnTo>
                    <a:pt x="1012" y="94"/>
                  </a:lnTo>
                  <a:lnTo>
                    <a:pt x="1014" y="102"/>
                  </a:lnTo>
                  <a:lnTo>
                    <a:pt x="1015" y="112"/>
                  </a:lnTo>
                  <a:lnTo>
                    <a:pt x="1015" y="123"/>
                  </a:lnTo>
                  <a:lnTo>
                    <a:pt x="1015" y="225"/>
                  </a:lnTo>
                  <a:lnTo>
                    <a:pt x="988" y="225"/>
                  </a:lnTo>
                  <a:lnTo>
                    <a:pt x="988" y="126"/>
                  </a:lnTo>
                  <a:lnTo>
                    <a:pt x="988" y="118"/>
                  </a:lnTo>
                  <a:lnTo>
                    <a:pt x="987" y="109"/>
                  </a:lnTo>
                  <a:lnTo>
                    <a:pt x="984" y="102"/>
                  </a:lnTo>
                  <a:lnTo>
                    <a:pt x="980" y="97"/>
                  </a:lnTo>
                  <a:lnTo>
                    <a:pt x="976" y="93"/>
                  </a:lnTo>
                  <a:lnTo>
                    <a:pt x="970" y="90"/>
                  </a:lnTo>
                  <a:lnTo>
                    <a:pt x="963" y="89"/>
                  </a:lnTo>
                  <a:lnTo>
                    <a:pt x="955" y="89"/>
                  </a:lnTo>
                  <a:lnTo>
                    <a:pt x="949" y="89"/>
                  </a:lnTo>
                  <a:lnTo>
                    <a:pt x="944" y="90"/>
                  </a:lnTo>
                  <a:lnTo>
                    <a:pt x="938" y="91"/>
                  </a:lnTo>
                  <a:lnTo>
                    <a:pt x="932" y="94"/>
                  </a:lnTo>
                  <a:lnTo>
                    <a:pt x="927" y="97"/>
                  </a:lnTo>
                  <a:lnTo>
                    <a:pt x="923" y="101"/>
                  </a:lnTo>
                  <a:lnTo>
                    <a:pt x="920" y="105"/>
                  </a:lnTo>
                  <a:lnTo>
                    <a:pt x="917" y="111"/>
                  </a:lnTo>
                  <a:lnTo>
                    <a:pt x="916" y="116"/>
                  </a:lnTo>
                  <a:lnTo>
                    <a:pt x="914" y="123"/>
                  </a:lnTo>
                  <a:lnTo>
                    <a:pt x="913" y="132"/>
                  </a:lnTo>
                  <a:lnTo>
                    <a:pt x="913" y="140"/>
                  </a:lnTo>
                  <a:lnTo>
                    <a:pt x="913" y="225"/>
                  </a:lnTo>
                  <a:lnTo>
                    <a:pt x="886" y="225"/>
                  </a:lnTo>
                  <a:close/>
                  <a:moveTo>
                    <a:pt x="274" y="428"/>
                  </a:moveTo>
                  <a:lnTo>
                    <a:pt x="276" y="401"/>
                  </a:lnTo>
                  <a:lnTo>
                    <a:pt x="281" y="379"/>
                  </a:lnTo>
                  <a:lnTo>
                    <a:pt x="291" y="358"/>
                  </a:lnTo>
                  <a:lnTo>
                    <a:pt x="304" y="341"/>
                  </a:lnTo>
                  <a:lnTo>
                    <a:pt x="311" y="334"/>
                  </a:lnTo>
                  <a:lnTo>
                    <a:pt x="319" y="329"/>
                  </a:lnTo>
                  <a:lnTo>
                    <a:pt x="329" y="323"/>
                  </a:lnTo>
                  <a:lnTo>
                    <a:pt x="339" y="319"/>
                  </a:lnTo>
                  <a:lnTo>
                    <a:pt x="349" y="315"/>
                  </a:lnTo>
                  <a:lnTo>
                    <a:pt x="358" y="312"/>
                  </a:lnTo>
                  <a:lnTo>
                    <a:pt x="370" y="311"/>
                  </a:lnTo>
                  <a:lnTo>
                    <a:pt x="381" y="311"/>
                  </a:lnTo>
                  <a:lnTo>
                    <a:pt x="389" y="311"/>
                  </a:lnTo>
                  <a:lnTo>
                    <a:pt x="396" y="312"/>
                  </a:lnTo>
                  <a:lnTo>
                    <a:pt x="403" y="313"/>
                  </a:lnTo>
                  <a:lnTo>
                    <a:pt x="410" y="315"/>
                  </a:lnTo>
                  <a:lnTo>
                    <a:pt x="417" y="316"/>
                  </a:lnTo>
                  <a:lnTo>
                    <a:pt x="424" y="319"/>
                  </a:lnTo>
                  <a:lnTo>
                    <a:pt x="430" y="323"/>
                  </a:lnTo>
                  <a:lnTo>
                    <a:pt x="437" y="326"/>
                  </a:lnTo>
                  <a:lnTo>
                    <a:pt x="448" y="334"/>
                  </a:lnTo>
                  <a:lnTo>
                    <a:pt x="459" y="343"/>
                  </a:lnTo>
                  <a:lnTo>
                    <a:pt x="468" y="354"/>
                  </a:lnTo>
                  <a:lnTo>
                    <a:pt x="475" y="367"/>
                  </a:lnTo>
                  <a:lnTo>
                    <a:pt x="480" y="379"/>
                  </a:lnTo>
                  <a:lnTo>
                    <a:pt x="484" y="393"/>
                  </a:lnTo>
                  <a:lnTo>
                    <a:pt x="487" y="408"/>
                  </a:lnTo>
                  <a:lnTo>
                    <a:pt x="489" y="425"/>
                  </a:lnTo>
                  <a:lnTo>
                    <a:pt x="487" y="442"/>
                  </a:lnTo>
                  <a:lnTo>
                    <a:pt x="484" y="457"/>
                  </a:lnTo>
                  <a:lnTo>
                    <a:pt x="480" y="471"/>
                  </a:lnTo>
                  <a:lnTo>
                    <a:pt x="475" y="485"/>
                  </a:lnTo>
                  <a:lnTo>
                    <a:pt x="466" y="498"/>
                  </a:lnTo>
                  <a:lnTo>
                    <a:pt x="458" y="508"/>
                  </a:lnTo>
                  <a:lnTo>
                    <a:pt x="447" y="517"/>
                  </a:lnTo>
                  <a:lnTo>
                    <a:pt x="435" y="524"/>
                  </a:lnTo>
                  <a:lnTo>
                    <a:pt x="428" y="527"/>
                  </a:lnTo>
                  <a:lnTo>
                    <a:pt x="423" y="530"/>
                  </a:lnTo>
                  <a:lnTo>
                    <a:pt x="416" y="533"/>
                  </a:lnTo>
                  <a:lnTo>
                    <a:pt x="409" y="534"/>
                  </a:lnTo>
                  <a:lnTo>
                    <a:pt x="402" y="536"/>
                  </a:lnTo>
                  <a:lnTo>
                    <a:pt x="395" y="537"/>
                  </a:lnTo>
                  <a:lnTo>
                    <a:pt x="388" y="537"/>
                  </a:lnTo>
                  <a:lnTo>
                    <a:pt x="381" y="537"/>
                  </a:lnTo>
                  <a:lnTo>
                    <a:pt x="372" y="537"/>
                  </a:lnTo>
                  <a:lnTo>
                    <a:pt x="365" y="537"/>
                  </a:lnTo>
                  <a:lnTo>
                    <a:pt x="358" y="536"/>
                  </a:lnTo>
                  <a:lnTo>
                    <a:pt x="351" y="534"/>
                  </a:lnTo>
                  <a:lnTo>
                    <a:pt x="344" y="533"/>
                  </a:lnTo>
                  <a:lnTo>
                    <a:pt x="337" y="530"/>
                  </a:lnTo>
                  <a:lnTo>
                    <a:pt x="332" y="527"/>
                  </a:lnTo>
                  <a:lnTo>
                    <a:pt x="325" y="524"/>
                  </a:lnTo>
                  <a:lnTo>
                    <a:pt x="314" y="516"/>
                  </a:lnTo>
                  <a:lnTo>
                    <a:pt x="302" y="506"/>
                  </a:lnTo>
                  <a:lnTo>
                    <a:pt x="294" y="495"/>
                  </a:lnTo>
                  <a:lnTo>
                    <a:pt x="287" y="483"/>
                  </a:lnTo>
                  <a:lnTo>
                    <a:pt x="281" y="470"/>
                  </a:lnTo>
                  <a:lnTo>
                    <a:pt x="277" y="456"/>
                  </a:lnTo>
                  <a:lnTo>
                    <a:pt x="276" y="442"/>
                  </a:lnTo>
                  <a:lnTo>
                    <a:pt x="274" y="428"/>
                  </a:lnTo>
                  <a:close/>
                  <a:moveTo>
                    <a:pt x="304" y="428"/>
                  </a:moveTo>
                  <a:lnTo>
                    <a:pt x="305" y="446"/>
                  </a:lnTo>
                  <a:lnTo>
                    <a:pt x="309" y="463"/>
                  </a:lnTo>
                  <a:lnTo>
                    <a:pt x="315" y="477"/>
                  </a:lnTo>
                  <a:lnTo>
                    <a:pt x="325" y="489"/>
                  </a:lnTo>
                  <a:lnTo>
                    <a:pt x="330" y="495"/>
                  </a:lnTo>
                  <a:lnTo>
                    <a:pt x="337" y="499"/>
                  </a:lnTo>
                  <a:lnTo>
                    <a:pt x="343" y="503"/>
                  </a:lnTo>
                  <a:lnTo>
                    <a:pt x="350" y="506"/>
                  </a:lnTo>
                  <a:lnTo>
                    <a:pt x="357" y="509"/>
                  </a:lnTo>
                  <a:lnTo>
                    <a:pt x="365" y="510"/>
                  </a:lnTo>
                  <a:lnTo>
                    <a:pt x="372" y="512"/>
                  </a:lnTo>
                  <a:lnTo>
                    <a:pt x="381" y="512"/>
                  </a:lnTo>
                  <a:lnTo>
                    <a:pt x="389" y="512"/>
                  </a:lnTo>
                  <a:lnTo>
                    <a:pt x="398" y="510"/>
                  </a:lnTo>
                  <a:lnTo>
                    <a:pt x="405" y="509"/>
                  </a:lnTo>
                  <a:lnTo>
                    <a:pt x="412" y="506"/>
                  </a:lnTo>
                  <a:lnTo>
                    <a:pt x="419" y="503"/>
                  </a:lnTo>
                  <a:lnTo>
                    <a:pt x="426" y="499"/>
                  </a:lnTo>
                  <a:lnTo>
                    <a:pt x="431" y="495"/>
                  </a:lnTo>
                  <a:lnTo>
                    <a:pt x="437" y="489"/>
                  </a:lnTo>
                  <a:lnTo>
                    <a:pt x="447" y="477"/>
                  </a:lnTo>
                  <a:lnTo>
                    <a:pt x="454" y="462"/>
                  </a:lnTo>
                  <a:lnTo>
                    <a:pt x="458" y="445"/>
                  </a:lnTo>
                  <a:lnTo>
                    <a:pt x="459" y="425"/>
                  </a:lnTo>
                  <a:lnTo>
                    <a:pt x="458" y="413"/>
                  </a:lnTo>
                  <a:lnTo>
                    <a:pt x="456" y="400"/>
                  </a:lnTo>
                  <a:lnTo>
                    <a:pt x="454" y="389"/>
                  </a:lnTo>
                  <a:lnTo>
                    <a:pt x="449" y="379"/>
                  </a:lnTo>
                  <a:lnTo>
                    <a:pt x="444" y="369"/>
                  </a:lnTo>
                  <a:lnTo>
                    <a:pt x="438" y="361"/>
                  </a:lnTo>
                  <a:lnTo>
                    <a:pt x="430" y="354"/>
                  </a:lnTo>
                  <a:lnTo>
                    <a:pt x="421" y="348"/>
                  </a:lnTo>
                  <a:lnTo>
                    <a:pt x="413" y="344"/>
                  </a:lnTo>
                  <a:lnTo>
                    <a:pt x="403" y="340"/>
                  </a:lnTo>
                  <a:lnTo>
                    <a:pt x="392" y="339"/>
                  </a:lnTo>
                  <a:lnTo>
                    <a:pt x="381" y="337"/>
                  </a:lnTo>
                  <a:lnTo>
                    <a:pt x="372" y="337"/>
                  </a:lnTo>
                  <a:lnTo>
                    <a:pt x="365" y="339"/>
                  </a:lnTo>
                  <a:lnTo>
                    <a:pt x="358" y="340"/>
                  </a:lnTo>
                  <a:lnTo>
                    <a:pt x="351" y="343"/>
                  </a:lnTo>
                  <a:lnTo>
                    <a:pt x="344" y="346"/>
                  </a:lnTo>
                  <a:lnTo>
                    <a:pt x="339" y="348"/>
                  </a:lnTo>
                  <a:lnTo>
                    <a:pt x="332" y="353"/>
                  </a:lnTo>
                  <a:lnTo>
                    <a:pt x="326" y="358"/>
                  </a:lnTo>
                  <a:lnTo>
                    <a:pt x="316" y="371"/>
                  </a:lnTo>
                  <a:lnTo>
                    <a:pt x="309" y="386"/>
                  </a:lnTo>
                  <a:lnTo>
                    <a:pt x="305" y="406"/>
                  </a:lnTo>
                  <a:lnTo>
                    <a:pt x="304" y="4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2640" name="Freeform 112"/>
            <p:cNvSpPr>
              <a:spLocks noEditPoints="1"/>
            </p:cNvSpPr>
            <p:nvPr/>
          </p:nvSpPr>
          <p:spPr bwMode="auto">
            <a:xfrm>
              <a:off x="1271" y="2500"/>
              <a:ext cx="77" cy="73"/>
            </a:xfrm>
            <a:custGeom>
              <a:avLst/>
              <a:gdLst>
                <a:gd name="T0" fmla="*/ 102 w 232"/>
                <a:gd name="T1" fmla="*/ 191 h 219"/>
                <a:gd name="T2" fmla="*/ 92 w 232"/>
                <a:gd name="T3" fmla="*/ 204 h 219"/>
                <a:gd name="T4" fmla="*/ 81 w 232"/>
                <a:gd name="T5" fmla="*/ 212 h 219"/>
                <a:gd name="T6" fmla="*/ 68 w 232"/>
                <a:gd name="T7" fmla="*/ 218 h 219"/>
                <a:gd name="T8" fmla="*/ 53 w 232"/>
                <a:gd name="T9" fmla="*/ 219 h 219"/>
                <a:gd name="T10" fmla="*/ 39 w 232"/>
                <a:gd name="T11" fmla="*/ 218 h 219"/>
                <a:gd name="T12" fmla="*/ 28 w 232"/>
                <a:gd name="T13" fmla="*/ 215 h 219"/>
                <a:gd name="T14" fmla="*/ 16 w 232"/>
                <a:gd name="T15" fmla="*/ 209 h 219"/>
                <a:gd name="T16" fmla="*/ 9 w 232"/>
                <a:gd name="T17" fmla="*/ 202 h 219"/>
                <a:gd name="T18" fmla="*/ 4 w 232"/>
                <a:gd name="T19" fmla="*/ 192 h 219"/>
                <a:gd name="T20" fmla="*/ 1 w 232"/>
                <a:gd name="T21" fmla="*/ 181 h 219"/>
                <a:gd name="T22" fmla="*/ 1 w 232"/>
                <a:gd name="T23" fmla="*/ 170 h 219"/>
                <a:gd name="T24" fmla="*/ 0 w 232"/>
                <a:gd name="T25" fmla="*/ 156 h 219"/>
                <a:gd name="T26" fmla="*/ 26 w 232"/>
                <a:gd name="T27" fmla="*/ 56 h 219"/>
                <a:gd name="T28" fmla="*/ 26 w 232"/>
                <a:gd name="T29" fmla="*/ 153 h 219"/>
                <a:gd name="T30" fmla="*/ 28 w 232"/>
                <a:gd name="T31" fmla="*/ 167 h 219"/>
                <a:gd name="T32" fmla="*/ 29 w 232"/>
                <a:gd name="T33" fmla="*/ 177 h 219"/>
                <a:gd name="T34" fmla="*/ 35 w 232"/>
                <a:gd name="T35" fmla="*/ 185 h 219"/>
                <a:gd name="T36" fmla="*/ 43 w 232"/>
                <a:gd name="T37" fmla="*/ 191 h 219"/>
                <a:gd name="T38" fmla="*/ 54 w 232"/>
                <a:gd name="T39" fmla="*/ 194 h 219"/>
                <a:gd name="T40" fmla="*/ 65 w 232"/>
                <a:gd name="T41" fmla="*/ 194 h 219"/>
                <a:gd name="T42" fmla="*/ 77 w 232"/>
                <a:gd name="T43" fmla="*/ 191 h 219"/>
                <a:gd name="T44" fmla="*/ 88 w 232"/>
                <a:gd name="T45" fmla="*/ 185 h 219"/>
                <a:gd name="T46" fmla="*/ 95 w 232"/>
                <a:gd name="T47" fmla="*/ 177 h 219"/>
                <a:gd name="T48" fmla="*/ 99 w 232"/>
                <a:gd name="T49" fmla="*/ 166 h 219"/>
                <a:gd name="T50" fmla="*/ 102 w 232"/>
                <a:gd name="T51" fmla="*/ 151 h 219"/>
                <a:gd name="T52" fmla="*/ 102 w 232"/>
                <a:gd name="T53" fmla="*/ 56 h 219"/>
                <a:gd name="T54" fmla="*/ 128 w 232"/>
                <a:gd name="T55" fmla="*/ 218 h 219"/>
                <a:gd name="T56" fmla="*/ 228 w 232"/>
                <a:gd name="T57" fmla="*/ 194 h 219"/>
                <a:gd name="T58" fmla="*/ 226 w 232"/>
                <a:gd name="T59" fmla="*/ 219 h 219"/>
                <a:gd name="T60" fmla="*/ 217 w 232"/>
                <a:gd name="T61" fmla="*/ 219 h 219"/>
                <a:gd name="T62" fmla="*/ 205 w 232"/>
                <a:gd name="T63" fmla="*/ 219 h 219"/>
                <a:gd name="T64" fmla="*/ 193 w 232"/>
                <a:gd name="T65" fmla="*/ 218 h 219"/>
                <a:gd name="T66" fmla="*/ 184 w 232"/>
                <a:gd name="T67" fmla="*/ 213 h 219"/>
                <a:gd name="T68" fmla="*/ 180 w 232"/>
                <a:gd name="T69" fmla="*/ 208 h 219"/>
                <a:gd name="T70" fmla="*/ 176 w 232"/>
                <a:gd name="T71" fmla="*/ 199 h 219"/>
                <a:gd name="T72" fmla="*/ 175 w 232"/>
                <a:gd name="T73" fmla="*/ 184 h 219"/>
                <a:gd name="T74" fmla="*/ 175 w 232"/>
                <a:gd name="T75" fmla="*/ 82 h 219"/>
                <a:gd name="T76" fmla="*/ 155 w 232"/>
                <a:gd name="T77" fmla="*/ 56 h 219"/>
                <a:gd name="T78" fmla="*/ 175 w 232"/>
                <a:gd name="T79" fmla="*/ 16 h 219"/>
                <a:gd name="T80" fmla="*/ 201 w 232"/>
                <a:gd name="T81" fmla="*/ 56 h 219"/>
                <a:gd name="T82" fmla="*/ 228 w 232"/>
                <a:gd name="T83" fmla="*/ 82 h 219"/>
                <a:gd name="T84" fmla="*/ 201 w 232"/>
                <a:gd name="T85" fmla="*/ 173 h 219"/>
                <a:gd name="T86" fmla="*/ 201 w 232"/>
                <a:gd name="T87" fmla="*/ 181 h 219"/>
                <a:gd name="T88" fmla="*/ 203 w 232"/>
                <a:gd name="T89" fmla="*/ 187 h 219"/>
                <a:gd name="T90" fmla="*/ 205 w 232"/>
                <a:gd name="T91" fmla="*/ 190 h 219"/>
                <a:gd name="T92" fmla="*/ 207 w 232"/>
                <a:gd name="T93" fmla="*/ 192 h 219"/>
                <a:gd name="T94" fmla="*/ 211 w 232"/>
                <a:gd name="T95" fmla="*/ 194 h 219"/>
                <a:gd name="T96" fmla="*/ 217 w 232"/>
                <a:gd name="T97" fmla="*/ 194 h 219"/>
                <a:gd name="T98" fmla="*/ 222 w 232"/>
                <a:gd name="T99" fmla="*/ 194 h 219"/>
                <a:gd name="T100" fmla="*/ 228 w 232"/>
                <a:gd name="T101"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19">
                  <a:moveTo>
                    <a:pt x="102" y="218"/>
                  </a:moveTo>
                  <a:lnTo>
                    <a:pt x="102" y="191"/>
                  </a:lnTo>
                  <a:lnTo>
                    <a:pt x="98" y="198"/>
                  </a:lnTo>
                  <a:lnTo>
                    <a:pt x="92" y="204"/>
                  </a:lnTo>
                  <a:lnTo>
                    <a:pt x="86" y="208"/>
                  </a:lnTo>
                  <a:lnTo>
                    <a:pt x="81" y="212"/>
                  </a:lnTo>
                  <a:lnTo>
                    <a:pt x="74" y="215"/>
                  </a:lnTo>
                  <a:lnTo>
                    <a:pt x="68" y="218"/>
                  </a:lnTo>
                  <a:lnTo>
                    <a:pt x="60" y="219"/>
                  </a:lnTo>
                  <a:lnTo>
                    <a:pt x="53" y="219"/>
                  </a:lnTo>
                  <a:lnTo>
                    <a:pt x="46" y="219"/>
                  </a:lnTo>
                  <a:lnTo>
                    <a:pt x="39" y="218"/>
                  </a:lnTo>
                  <a:lnTo>
                    <a:pt x="33" y="216"/>
                  </a:lnTo>
                  <a:lnTo>
                    <a:pt x="28" y="215"/>
                  </a:lnTo>
                  <a:lnTo>
                    <a:pt x="22" y="212"/>
                  </a:lnTo>
                  <a:lnTo>
                    <a:pt x="16" y="209"/>
                  </a:lnTo>
                  <a:lnTo>
                    <a:pt x="12" y="205"/>
                  </a:lnTo>
                  <a:lnTo>
                    <a:pt x="9" y="202"/>
                  </a:lnTo>
                  <a:lnTo>
                    <a:pt x="7" y="198"/>
                  </a:lnTo>
                  <a:lnTo>
                    <a:pt x="4" y="192"/>
                  </a:lnTo>
                  <a:lnTo>
                    <a:pt x="2" y="187"/>
                  </a:lnTo>
                  <a:lnTo>
                    <a:pt x="1" y="181"/>
                  </a:lnTo>
                  <a:lnTo>
                    <a:pt x="1" y="177"/>
                  </a:lnTo>
                  <a:lnTo>
                    <a:pt x="1" y="170"/>
                  </a:lnTo>
                  <a:lnTo>
                    <a:pt x="0" y="165"/>
                  </a:lnTo>
                  <a:lnTo>
                    <a:pt x="0" y="156"/>
                  </a:lnTo>
                  <a:lnTo>
                    <a:pt x="0" y="56"/>
                  </a:lnTo>
                  <a:lnTo>
                    <a:pt x="26" y="56"/>
                  </a:lnTo>
                  <a:lnTo>
                    <a:pt x="26" y="144"/>
                  </a:lnTo>
                  <a:lnTo>
                    <a:pt x="26" y="153"/>
                  </a:lnTo>
                  <a:lnTo>
                    <a:pt x="28" y="162"/>
                  </a:lnTo>
                  <a:lnTo>
                    <a:pt x="28" y="167"/>
                  </a:lnTo>
                  <a:lnTo>
                    <a:pt x="28" y="171"/>
                  </a:lnTo>
                  <a:lnTo>
                    <a:pt x="29" y="177"/>
                  </a:lnTo>
                  <a:lnTo>
                    <a:pt x="32" y="181"/>
                  </a:lnTo>
                  <a:lnTo>
                    <a:pt x="35" y="185"/>
                  </a:lnTo>
                  <a:lnTo>
                    <a:pt x="39" y="188"/>
                  </a:lnTo>
                  <a:lnTo>
                    <a:pt x="43" y="191"/>
                  </a:lnTo>
                  <a:lnTo>
                    <a:pt x="49" y="192"/>
                  </a:lnTo>
                  <a:lnTo>
                    <a:pt x="54" y="194"/>
                  </a:lnTo>
                  <a:lnTo>
                    <a:pt x="60" y="194"/>
                  </a:lnTo>
                  <a:lnTo>
                    <a:pt x="65" y="194"/>
                  </a:lnTo>
                  <a:lnTo>
                    <a:pt x="71" y="192"/>
                  </a:lnTo>
                  <a:lnTo>
                    <a:pt x="77" y="191"/>
                  </a:lnTo>
                  <a:lnTo>
                    <a:pt x="82" y="188"/>
                  </a:lnTo>
                  <a:lnTo>
                    <a:pt x="88" y="185"/>
                  </a:lnTo>
                  <a:lnTo>
                    <a:pt x="92" y="181"/>
                  </a:lnTo>
                  <a:lnTo>
                    <a:pt x="95" y="177"/>
                  </a:lnTo>
                  <a:lnTo>
                    <a:pt x="98" y="171"/>
                  </a:lnTo>
                  <a:lnTo>
                    <a:pt x="99" y="166"/>
                  </a:lnTo>
                  <a:lnTo>
                    <a:pt x="100" y="158"/>
                  </a:lnTo>
                  <a:lnTo>
                    <a:pt x="102" y="151"/>
                  </a:lnTo>
                  <a:lnTo>
                    <a:pt x="102" y="141"/>
                  </a:lnTo>
                  <a:lnTo>
                    <a:pt x="102" y="56"/>
                  </a:lnTo>
                  <a:lnTo>
                    <a:pt x="128" y="56"/>
                  </a:lnTo>
                  <a:lnTo>
                    <a:pt x="128" y="218"/>
                  </a:lnTo>
                  <a:lnTo>
                    <a:pt x="102" y="218"/>
                  </a:lnTo>
                  <a:close/>
                  <a:moveTo>
                    <a:pt x="228" y="194"/>
                  </a:moveTo>
                  <a:lnTo>
                    <a:pt x="232" y="218"/>
                  </a:lnTo>
                  <a:lnTo>
                    <a:pt x="226" y="219"/>
                  </a:lnTo>
                  <a:lnTo>
                    <a:pt x="222" y="219"/>
                  </a:lnTo>
                  <a:lnTo>
                    <a:pt x="217" y="219"/>
                  </a:lnTo>
                  <a:lnTo>
                    <a:pt x="212" y="219"/>
                  </a:lnTo>
                  <a:lnTo>
                    <a:pt x="205" y="219"/>
                  </a:lnTo>
                  <a:lnTo>
                    <a:pt x="198" y="218"/>
                  </a:lnTo>
                  <a:lnTo>
                    <a:pt x="193" y="218"/>
                  </a:lnTo>
                  <a:lnTo>
                    <a:pt x="189" y="216"/>
                  </a:lnTo>
                  <a:lnTo>
                    <a:pt x="184" y="213"/>
                  </a:lnTo>
                  <a:lnTo>
                    <a:pt x="182" y="211"/>
                  </a:lnTo>
                  <a:lnTo>
                    <a:pt x="180" y="208"/>
                  </a:lnTo>
                  <a:lnTo>
                    <a:pt x="177" y="204"/>
                  </a:lnTo>
                  <a:lnTo>
                    <a:pt x="176" y="199"/>
                  </a:lnTo>
                  <a:lnTo>
                    <a:pt x="176" y="192"/>
                  </a:lnTo>
                  <a:lnTo>
                    <a:pt x="175" y="184"/>
                  </a:lnTo>
                  <a:lnTo>
                    <a:pt x="175" y="173"/>
                  </a:lnTo>
                  <a:lnTo>
                    <a:pt x="175" y="82"/>
                  </a:lnTo>
                  <a:lnTo>
                    <a:pt x="155" y="82"/>
                  </a:lnTo>
                  <a:lnTo>
                    <a:pt x="155" y="56"/>
                  </a:lnTo>
                  <a:lnTo>
                    <a:pt x="175" y="56"/>
                  </a:lnTo>
                  <a:lnTo>
                    <a:pt x="175" y="16"/>
                  </a:lnTo>
                  <a:lnTo>
                    <a:pt x="201" y="0"/>
                  </a:lnTo>
                  <a:lnTo>
                    <a:pt x="201" y="56"/>
                  </a:lnTo>
                  <a:lnTo>
                    <a:pt x="228" y="56"/>
                  </a:lnTo>
                  <a:lnTo>
                    <a:pt x="228" y="82"/>
                  </a:lnTo>
                  <a:lnTo>
                    <a:pt x="201" y="82"/>
                  </a:lnTo>
                  <a:lnTo>
                    <a:pt x="201" y="173"/>
                  </a:lnTo>
                  <a:lnTo>
                    <a:pt x="201" y="178"/>
                  </a:lnTo>
                  <a:lnTo>
                    <a:pt x="201" y="181"/>
                  </a:lnTo>
                  <a:lnTo>
                    <a:pt x="201" y="185"/>
                  </a:lnTo>
                  <a:lnTo>
                    <a:pt x="203" y="187"/>
                  </a:lnTo>
                  <a:lnTo>
                    <a:pt x="204" y="188"/>
                  </a:lnTo>
                  <a:lnTo>
                    <a:pt x="205" y="190"/>
                  </a:lnTo>
                  <a:lnTo>
                    <a:pt x="205" y="191"/>
                  </a:lnTo>
                  <a:lnTo>
                    <a:pt x="207" y="192"/>
                  </a:lnTo>
                  <a:lnTo>
                    <a:pt x="210" y="194"/>
                  </a:lnTo>
                  <a:lnTo>
                    <a:pt x="211" y="194"/>
                  </a:lnTo>
                  <a:lnTo>
                    <a:pt x="214" y="194"/>
                  </a:lnTo>
                  <a:lnTo>
                    <a:pt x="217" y="194"/>
                  </a:lnTo>
                  <a:lnTo>
                    <a:pt x="219" y="194"/>
                  </a:lnTo>
                  <a:lnTo>
                    <a:pt x="222" y="194"/>
                  </a:lnTo>
                  <a:lnTo>
                    <a:pt x="225" y="194"/>
                  </a:lnTo>
                  <a:lnTo>
                    <a:pt x="228" y="1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Tree>
    <p:extLst>
      <p:ext uri="{BB962C8B-B14F-4D97-AF65-F5344CB8AC3E}">
        <p14:creationId xmlns:p14="http://schemas.microsoft.com/office/powerpoint/2010/main" val="28952691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2536" y="-72008"/>
            <a:ext cx="8729212" cy="620688"/>
          </a:xfrm>
          <a:noFill/>
          <a:ln/>
        </p:spPr>
        <p:txBody>
          <a:bodyPr>
            <a:normAutofit fontScale="90000"/>
          </a:bodyPr>
          <a:lstStyle/>
          <a:p>
            <a:pPr marL="457200" lvl="1">
              <a:tabLst>
                <a:tab pos="285750" algn="l"/>
                <a:tab pos="1049338" algn="l"/>
              </a:tabLst>
            </a:pPr>
            <a:r>
              <a:rPr lang="en-US" sz="3600" b="0" dirty="0">
                <a:solidFill>
                  <a:srgbClr val="FFFFFF"/>
                </a:solidFill>
                <a:latin typeface="Calibri" pitchFamily="34" charset="0"/>
                <a:cs typeface="Calibri" pitchFamily="34" charset="0"/>
              </a:rPr>
              <a:t>Discontinuous Transmission and Reception</a:t>
            </a:r>
          </a:p>
        </p:txBody>
      </p:sp>
      <p:sp>
        <p:nvSpPr>
          <p:cNvPr id="29699" name="Rectangle 3"/>
          <p:cNvSpPr>
            <a:spLocks noGrp="1" noChangeArrowheads="1"/>
          </p:cNvSpPr>
          <p:nvPr>
            <p:ph type="body" idx="1"/>
          </p:nvPr>
        </p:nvSpPr>
        <p:spPr>
          <a:xfrm>
            <a:off x="107504" y="980728"/>
            <a:ext cx="8784976" cy="5472608"/>
          </a:xfrm>
          <a:noFill/>
          <a:ln/>
        </p:spPr>
        <p:txBody>
          <a:bodyPr>
            <a:normAutofit/>
          </a:bodyPr>
          <a:lstStyle/>
          <a:p>
            <a:pPr marL="649288" lvl="1" indent="-457200">
              <a:tabLst>
                <a:tab pos="285750" algn="l"/>
                <a:tab pos="1049338" algn="l"/>
              </a:tabLst>
            </a:pPr>
            <a:r>
              <a:rPr lang="en-US" dirty="0">
                <a:latin typeface="Calibri" pitchFamily="34" charset="0"/>
                <a:cs typeface="Calibri" pitchFamily="34" charset="0"/>
              </a:rPr>
              <a:t>An average speech activity of just 44% means that a voice activity detector (VAD) can be used to suppress TCH transmission during silent periods.</a:t>
            </a:r>
          </a:p>
          <a:p>
            <a:pPr marL="649288" lvl="1" indent="-457200">
              <a:tabLst>
                <a:tab pos="285750" algn="l"/>
                <a:tab pos="1049338" algn="l"/>
              </a:tabLst>
            </a:pPr>
            <a:r>
              <a:rPr lang="en-US" dirty="0">
                <a:latin typeface="Calibri" pitchFamily="34" charset="0"/>
                <a:cs typeface="Calibri" pitchFamily="34" charset="0"/>
              </a:rPr>
              <a:t>This reduces the level of co-channel interference by 3 dB on average and prolongs battery life.</a:t>
            </a:r>
          </a:p>
          <a:p>
            <a:pPr marL="649288" lvl="1" indent="-457200">
              <a:tabLst>
                <a:tab pos="285750" algn="l"/>
                <a:tab pos="1049338" algn="l"/>
              </a:tabLst>
            </a:pPr>
            <a:r>
              <a:rPr lang="en-US" dirty="0">
                <a:latin typeface="Calibri" pitchFamily="34" charset="0"/>
                <a:cs typeface="Calibri" pitchFamily="34" charset="0"/>
              </a:rPr>
              <a:t>The silent periods are filled with low level comfort noise to remove the impression that the link has been disconnected.</a:t>
            </a:r>
          </a:p>
          <a:p>
            <a:pPr marL="649288" lvl="1" indent="-457200">
              <a:tabLst>
                <a:tab pos="285750" algn="l"/>
                <a:tab pos="1049338" algn="l"/>
              </a:tabLst>
            </a:pPr>
            <a:r>
              <a:rPr lang="en-US" dirty="0">
                <a:latin typeface="Calibri" pitchFamily="34" charset="0"/>
                <a:cs typeface="Calibri" pitchFamily="34" charset="0"/>
              </a:rPr>
              <a:t>Since the mobile need only listen to a subset of all paging frames, then in the remaining time it can switch to stand-by-mode, thereby conserving power. This process is called discontinuous reception.</a:t>
            </a:r>
          </a:p>
        </p:txBody>
      </p:sp>
    </p:spTree>
    <p:extLst>
      <p:ext uri="{BB962C8B-B14F-4D97-AF65-F5344CB8AC3E}">
        <p14:creationId xmlns:p14="http://schemas.microsoft.com/office/powerpoint/2010/main" val="16143248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99392"/>
            <a:ext cx="9144000" cy="860269"/>
          </a:xfrm>
          <a:noFill/>
          <a:ln/>
        </p:spPr>
        <p:txBody>
          <a:bodyPr>
            <a:normAutofit/>
          </a:bodyPr>
          <a:lstStyle/>
          <a:p>
            <a:pPr>
              <a:tabLst>
                <a:tab pos="285750" algn="l"/>
                <a:tab pos="862013" algn="l"/>
              </a:tabLst>
            </a:pPr>
            <a:r>
              <a:rPr lang="en-US" sz="3600" b="0" dirty="0">
                <a:solidFill>
                  <a:srgbClr val="FFFFFF"/>
                </a:solidFill>
                <a:latin typeface="Calibri" pitchFamily="34" charset="0"/>
                <a:cs typeface="Calibri" pitchFamily="34" charset="0"/>
              </a:rPr>
              <a:t>GSM Coding and Modulation (contd.)</a:t>
            </a:r>
          </a:p>
        </p:txBody>
      </p:sp>
      <p:sp>
        <p:nvSpPr>
          <p:cNvPr id="23555" name="Rectangle 3"/>
          <p:cNvSpPr>
            <a:spLocks noGrp="1" noChangeArrowheads="1"/>
          </p:cNvSpPr>
          <p:nvPr>
            <p:ph type="body" idx="1"/>
          </p:nvPr>
        </p:nvSpPr>
        <p:spPr>
          <a:xfrm>
            <a:off x="76200" y="685800"/>
            <a:ext cx="8991600" cy="609600"/>
          </a:xfrm>
          <a:noFill/>
          <a:ln/>
        </p:spPr>
        <p:txBody>
          <a:bodyPr>
            <a:normAutofit fontScale="92500" lnSpcReduction="20000"/>
          </a:bodyPr>
          <a:lstStyle/>
          <a:p>
            <a:pPr marL="633413" lvl="2" indent="0">
              <a:buNone/>
            </a:pPr>
            <a:r>
              <a:rPr lang="en-US" dirty="0">
                <a:latin typeface="Calibri" pitchFamily="34" charset="0"/>
                <a:cs typeface="Calibri" pitchFamily="34" charset="0"/>
              </a:rPr>
              <a:t>The 456 bit frame is subdivided into 8  57 bit blocks which are interleaved to a depth of 8. The process of channel coding and interleaving is shown below.</a:t>
            </a:r>
          </a:p>
        </p:txBody>
      </p:sp>
      <p:grpSp>
        <p:nvGrpSpPr>
          <p:cNvPr id="23558" name="Group 6"/>
          <p:cNvGrpSpPr>
            <a:grpSpLocks noChangeAspect="1"/>
          </p:cNvGrpSpPr>
          <p:nvPr/>
        </p:nvGrpSpPr>
        <p:grpSpPr bwMode="auto">
          <a:xfrm>
            <a:off x="631825" y="1393825"/>
            <a:ext cx="8326438" cy="4819650"/>
            <a:chOff x="398" y="878"/>
            <a:chExt cx="5245" cy="3036"/>
          </a:xfrm>
        </p:grpSpPr>
        <p:sp>
          <p:nvSpPr>
            <p:cNvPr id="23557" name="AutoShape 5"/>
            <p:cNvSpPr>
              <a:spLocks noChangeAspect="1" noChangeArrowheads="1" noTextEdit="1"/>
            </p:cNvSpPr>
            <p:nvPr/>
          </p:nvSpPr>
          <p:spPr bwMode="auto">
            <a:xfrm>
              <a:off x="398" y="878"/>
              <a:ext cx="5245" cy="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grpSp>
          <p:nvGrpSpPr>
            <p:cNvPr id="23759" name="Group 207"/>
            <p:cNvGrpSpPr>
              <a:grpSpLocks/>
            </p:cNvGrpSpPr>
            <p:nvPr/>
          </p:nvGrpSpPr>
          <p:grpSpPr bwMode="auto">
            <a:xfrm>
              <a:off x="421" y="1055"/>
              <a:ext cx="5198" cy="2855"/>
              <a:chOff x="421" y="1055"/>
              <a:chExt cx="5198" cy="2855"/>
            </a:xfrm>
          </p:grpSpPr>
          <p:sp>
            <p:nvSpPr>
              <p:cNvPr id="23559" name="Freeform 7"/>
              <p:cNvSpPr>
                <a:spLocks noEditPoints="1"/>
              </p:cNvSpPr>
              <p:nvPr/>
            </p:nvSpPr>
            <p:spPr bwMode="auto">
              <a:xfrm>
                <a:off x="880" y="2851"/>
                <a:ext cx="62" cy="90"/>
              </a:xfrm>
              <a:custGeom>
                <a:avLst/>
                <a:gdLst>
                  <a:gd name="T0" fmla="*/ 82 w 126"/>
                  <a:gd name="T1" fmla="*/ 180 h 180"/>
                  <a:gd name="T2" fmla="*/ 82 w 126"/>
                  <a:gd name="T3" fmla="*/ 137 h 180"/>
                  <a:gd name="T4" fmla="*/ 0 w 126"/>
                  <a:gd name="T5" fmla="*/ 137 h 180"/>
                  <a:gd name="T6" fmla="*/ 0 w 126"/>
                  <a:gd name="T7" fmla="*/ 115 h 180"/>
                  <a:gd name="T8" fmla="*/ 87 w 126"/>
                  <a:gd name="T9" fmla="*/ 0 h 180"/>
                  <a:gd name="T10" fmla="*/ 104 w 126"/>
                  <a:gd name="T11" fmla="*/ 0 h 180"/>
                  <a:gd name="T12" fmla="*/ 104 w 126"/>
                  <a:gd name="T13" fmla="*/ 115 h 180"/>
                  <a:gd name="T14" fmla="*/ 126 w 126"/>
                  <a:gd name="T15" fmla="*/ 115 h 180"/>
                  <a:gd name="T16" fmla="*/ 126 w 126"/>
                  <a:gd name="T17" fmla="*/ 137 h 180"/>
                  <a:gd name="T18" fmla="*/ 104 w 126"/>
                  <a:gd name="T19" fmla="*/ 137 h 180"/>
                  <a:gd name="T20" fmla="*/ 104 w 126"/>
                  <a:gd name="T21" fmla="*/ 180 h 180"/>
                  <a:gd name="T22" fmla="*/ 82 w 126"/>
                  <a:gd name="T23" fmla="*/ 180 h 180"/>
                  <a:gd name="T24" fmla="*/ 82 w 126"/>
                  <a:gd name="T25" fmla="*/ 115 h 180"/>
                  <a:gd name="T26" fmla="*/ 82 w 126"/>
                  <a:gd name="T27" fmla="*/ 42 h 180"/>
                  <a:gd name="T28" fmla="*/ 27 w 126"/>
                  <a:gd name="T29" fmla="*/ 115 h 180"/>
                  <a:gd name="T30" fmla="*/ 82 w 126"/>
                  <a:gd name="T31"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80">
                    <a:moveTo>
                      <a:pt x="82" y="180"/>
                    </a:moveTo>
                    <a:lnTo>
                      <a:pt x="82" y="137"/>
                    </a:lnTo>
                    <a:lnTo>
                      <a:pt x="0" y="137"/>
                    </a:lnTo>
                    <a:lnTo>
                      <a:pt x="0" y="115"/>
                    </a:lnTo>
                    <a:lnTo>
                      <a:pt x="87" y="0"/>
                    </a:lnTo>
                    <a:lnTo>
                      <a:pt x="104" y="0"/>
                    </a:lnTo>
                    <a:lnTo>
                      <a:pt x="104" y="115"/>
                    </a:lnTo>
                    <a:lnTo>
                      <a:pt x="126" y="115"/>
                    </a:lnTo>
                    <a:lnTo>
                      <a:pt x="126" y="137"/>
                    </a:lnTo>
                    <a:lnTo>
                      <a:pt x="104" y="137"/>
                    </a:lnTo>
                    <a:lnTo>
                      <a:pt x="104" y="180"/>
                    </a:lnTo>
                    <a:lnTo>
                      <a:pt x="82" y="180"/>
                    </a:lnTo>
                    <a:close/>
                    <a:moveTo>
                      <a:pt x="82" y="115"/>
                    </a:moveTo>
                    <a:lnTo>
                      <a:pt x="82" y="42"/>
                    </a:lnTo>
                    <a:lnTo>
                      <a:pt x="27" y="115"/>
                    </a:lnTo>
                    <a:lnTo>
                      <a:pt x="82" y="1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0" name="Freeform 8"/>
              <p:cNvSpPr>
                <a:spLocks/>
              </p:cNvSpPr>
              <p:nvPr/>
            </p:nvSpPr>
            <p:spPr bwMode="auto">
              <a:xfrm>
                <a:off x="1171" y="2851"/>
                <a:ext cx="59" cy="91"/>
              </a:xfrm>
              <a:custGeom>
                <a:avLst/>
                <a:gdLst>
                  <a:gd name="T0" fmla="*/ 22 w 117"/>
                  <a:gd name="T1" fmla="*/ 129 h 182"/>
                  <a:gd name="T2" fmla="*/ 27 w 117"/>
                  <a:gd name="T3" fmla="*/ 144 h 182"/>
                  <a:gd name="T4" fmla="*/ 34 w 117"/>
                  <a:gd name="T5" fmla="*/ 153 h 182"/>
                  <a:gd name="T6" fmla="*/ 44 w 117"/>
                  <a:gd name="T7" fmla="*/ 159 h 182"/>
                  <a:gd name="T8" fmla="*/ 58 w 117"/>
                  <a:gd name="T9" fmla="*/ 161 h 182"/>
                  <a:gd name="T10" fmla="*/ 74 w 117"/>
                  <a:gd name="T11" fmla="*/ 159 h 182"/>
                  <a:gd name="T12" fmla="*/ 85 w 117"/>
                  <a:gd name="T13" fmla="*/ 149 h 182"/>
                  <a:gd name="T14" fmla="*/ 93 w 117"/>
                  <a:gd name="T15" fmla="*/ 137 h 182"/>
                  <a:gd name="T16" fmla="*/ 96 w 117"/>
                  <a:gd name="T17" fmla="*/ 120 h 182"/>
                  <a:gd name="T18" fmla="*/ 93 w 117"/>
                  <a:gd name="T19" fmla="*/ 104 h 182"/>
                  <a:gd name="T20" fmla="*/ 86 w 117"/>
                  <a:gd name="T21" fmla="*/ 92 h 182"/>
                  <a:gd name="T22" fmla="*/ 74 w 117"/>
                  <a:gd name="T23" fmla="*/ 84 h 182"/>
                  <a:gd name="T24" fmla="*/ 58 w 117"/>
                  <a:gd name="T25" fmla="*/ 82 h 182"/>
                  <a:gd name="T26" fmla="*/ 47 w 117"/>
                  <a:gd name="T27" fmla="*/ 83 h 182"/>
                  <a:gd name="T28" fmla="*/ 39 w 117"/>
                  <a:gd name="T29" fmla="*/ 86 h 182"/>
                  <a:gd name="T30" fmla="*/ 31 w 117"/>
                  <a:gd name="T31" fmla="*/ 91 h 182"/>
                  <a:gd name="T32" fmla="*/ 25 w 117"/>
                  <a:gd name="T33" fmla="*/ 98 h 182"/>
                  <a:gd name="T34" fmla="*/ 22 w 117"/>
                  <a:gd name="T35" fmla="*/ 0 h 182"/>
                  <a:gd name="T36" fmla="*/ 108 w 117"/>
                  <a:gd name="T37" fmla="*/ 22 h 182"/>
                  <a:gd name="T38" fmla="*/ 31 w 117"/>
                  <a:gd name="T39" fmla="*/ 73 h 182"/>
                  <a:gd name="T40" fmla="*/ 47 w 117"/>
                  <a:gd name="T41" fmla="*/ 62 h 182"/>
                  <a:gd name="T42" fmla="*/ 63 w 117"/>
                  <a:gd name="T43" fmla="*/ 60 h 182"/>
                  <a:gd name="T44" fmla="*/ 75 w 117"/>
                  <a:gd name="T45" fmla="*/ 61 h 182"/>
                  <a:gd name="T46" fmla="*/ 85 w 117"/>
                  <a:gd name="T47" fmla="*/ 63 h 182"/>
                  <a:gd name="T48" fmla="*/ 94 w 117"/>
                  <a:gd name="T49" fmla="*/ 69 h 182"/>
                  <a:gd name="T50" fmla="*/ 103 w 117"/>
                  <a:gd name="T51" fmla="*/ 76 h 182"/>
                  <a:gd name="T52" fmla="*/ 114 w 117"/>
                  <a:gd name="T53" fmla="*/ 95 h 182"/>
                  <a:gd name="T54" fmla="*/ 117 w 117"/>
                  <a:gd name="T55" fmla="*/ 118 h 182"/>
                  <a:gd name="T56" fmla="*/ 114 w 117"/>
                  <a:gd name="T57" fmla="*/ 141 h 182"/>
                  <a:gd name="T58" fmla="*/ 104 w 117"/>
                  <a:gd name="T59" fmla="*/ 161 h 182"/>
                  <a:gd name="T60" fmla="*/ 94 w 117"/>
                  <a:gd name="T61" fmla="*/ 170 h 182"/>
                  <a:gd name="T62" fmla="*/ 84 w 117"/>
                  <a:gd name="T63" fmla="*/ 177 h 182"/>
                  <a:gd name="T64" fmla="*/ 71 w 117"/>
                  <a:gd name="T65" fmla="*/ 180 h 182"/>
                  <a:gd name="T66" fmla="*/ 57 w 117"/>
                  <a:gd name="T67" fmla="*/ 182 h 182"/>
                  <a:gd name="T68" fmla="*/ 45 w 117"/>
                  <a:gd name="T69" fmla="*/ 180 h 182"/>
                  <a:gd name="T70" fmla="*/ 35 w 117"/>
                  <a:gd name="T71" fmla="*/ 178 h 182"/>
                  <a:gd name="T72" fmla="*/ 25 w 117"/>
                  <a:gd name="T73" fmla="*/ 175 h 182"/>
                  <a:gd name="T74" fmla="*/ 17 w 117"/>
                  <a:gd name="T75" fmla="*/ 169 h 182"/>
                  <a:gd name="T76" fmla="*/ 6 w 117"/>
                  <a:gd name="T77" fmla="*/ 153 h 182"/>
                  <a:gd name="T78" fmla="*/ 0 w 117"/>
                  <a:gd name="T79" fmla="*/ 1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182">
                    <a:moveTo>
                      <a:pt x="0" y="131"/>
                    </a:moveTo>
                    <a:lnTo>
                      <a:pt x="22" y="129"/>
                    </a:lnTo>
                    <a:lnTo>
                      <a:pt x="24" y="137"/>
                    </a:lnTo>
                    <a:lnTo>
                      <a:pt x="27" y="144"/>
                    </a:lnTo>
                    <a:lnTo>
                      <a:pt x="30" y="148"/>
                    </a:lnTo>
                    <a:lnTo>
                      <a:pt x="34" y="153"/>
                    </a:lnTo>
                    <a:lnTo>
                      <a:pt x="38" y="156"/>
                    </a:lnTo>
                    <a:lnTo>
                      <a:pt x="44" y="159"/>
                    </a:lnTo>
                    <a:lnTo>
                      <a:pt x="51" y="161"/>
                    </a:lnTo>
                    <a:lnTo>
                      <a:pt x="58" y="161"/>
                    </a:lnTo>
                    <a:lnTo>
                      <a:pt x="66" y="160"/>
                    </a:lnTo>
                    <a:lnTo>
                      <a:pt x="74" y="159"/>
                    </a:lnTo>
                    <a:lnTo>
                      <a:pt x="80" y="155"/>
                    </a:lnTo>
                    <a:lnTo>
                      <a:pt x="85" y="149"/>
                    </a:lnTo>
                    <a:lnTo>
                      <a:pt x="90" y="144"/>
                    </a:lnTo>
                    <a:lnTo>
                      <a:pt x="93" y="137"/>
                    </a:lnTo>
                    <a:lnTo>
                      <a:pt x="94" y="129"/>
                    </a:lnTo>
                    <a:lnTo>
                      <a:pt x="96" y="120"/>
                    </a:lnTo>
                    <a:lnTo>
                      <a:pt x="94" y="112"/>
                    </a:lnTo>
                    <a:lnTo>
                      <a:pt x="93" y="104"/>
                    </a:lnTo>
                    <a:lnTo>
                      <a:pt x="90" y="98"/>
                    </a:lnTo>
                    <a:lnTo>
                      <a:pt x="86" y="92"/>
                    </a:lnTo>
                    <a:lnTo>
                      <a:pt x="81" y="87"/>
                    </a:lnTo>
                    <a:lnTo>
                      <a:pt x="74" y="84"/>
                    </a:lnTo>
                    <a:lnTo>
                      <a:pt x="67" y="83"/>
                    </a:lnTo>
                    <a:lnTo>
                      <a:pt x="58" y="82"/>
                    </a:lnTo>
                    <a:lnTo>
                      <a:pt x="53" y="82"/>
                    </a:lnTo>
                    <a:lnTo>
                      <a:pt x="47" y="83"/>
                    </a:lnTo>
                    <a:lnTo>
                      <a:pt x="43" y="84"/>
                    </a:lnTo>
                    <a:lnTo>
                      <a:pt x="39" y="86"/>
                    </a:lnTo>
                    <a:lnTo>
                      <a:pt x="35" y="89"/>
                    </a:lnTo>
                    <a:lnTo>
                      <a:pt x="31" y="91"/>
                    </a:lnTo>
                    <a:lnTo>
                      <a:pt x="28" y="94"/>
                    </a:lnTo>
                    <a:lnTo>
                      <a:pt x="25" y="98"/>
                    </a:lnTo>
                    <a:lnTo>
                      <a:pt x="4" y="93"/>
                    </a:lnTo>
                    <a:lnTo>
                      <a:pt x="22" y="0"/>
                    </a:lnTo>
                    <a:lnTo>
                      <a:pt x="108" y="0"/>
                    </a:lnTo>
                    <a:lnTo>
                      <a:pt x="108" y="22"/>
                    </a:lnTo>
                    <a:lnTo>
                      <a:pt x="40" y="22"/>
                    </a:lnTo>
                    <a:lnTo>
                      <a:pt x="31" y="73"/>
                    </a:lnTo>
                    <a:lnTo>
                      <a:pt x="39" y="67"/>
                    </a:lnTo>
                    <a:lnTo>
                      <a:pt x="47" y="62"/>
                    </a:lnTo>
                    <a:lnTo>
                      <a:pt x="55" y="61"/>
                    </a:lnTo>
                    <a:lnTo>
                      <a:pt x="63" y="60"/>
                    </a:lnTo>
                    <a:lnTo>
                      <a:pt x="69" y="60"/>
                    </a:lnTo>
                    <a:lnTo>
                      <a:pt x="75" y="61"/>
                    </a:lnTo>
                    <a:lnTo>
                      <a:pt x="80" y="62"/>
                    </a:lnTo>
                    <a:lnTo>
                      <a:pt x="85" y="63"/>
                    </a:lnTo>
                    <a:lnTo>
                      <a:pt x="90" y="66"/>
                    </a:lnTo>
                    <a:lnTo>
                      <a:pt x="94" y="69"/>
                    </a:lnTo>
                    <a:lnTo>
                      <a:pt x="98" y="73"/>
                    </a:lnTo>
                    <a:lnTo>
                      <a:pt x="103" y="76"/>
                    </a:lnTo>
                    <a:lnTo>
                      <a:pt x="109" y="85"/>
                    </a:lnTo>
                    <a:lnTo>
                      <a:pt x="114" y="95"/>
                    </a:lnTo>
                    <a:lnTo>
                      <a:pt x="116" y="106"/>
                    </a:lnTo>
                    <a:lnTo>
                      <a:pt x="117" y="118"/>
                    </a:lnTo>
                    <a:lnTo>
                      <a:pt x="116" y="130"/>
                    </a:lnTo>
                    <a:lnTo>
                      <a:pt x="114" y="141"/>
                    </a:lnTo>
                    <a:lnTo>
                      <a:pt x="109" y="152"/>
                    </a:lnTo>
                    <a:lnTo>
                      <a:pt x="104" y="161"/>
                    </a:lnTo>
                    <a:lnTo>
                      <a:pt x="99" y="167"/>
                    </a:lnTo>
                    <a:lnTo>
                      <a:pt x="94" y="170"/>
                    </a:lnTo>
                    <a:lnTo>
                      <a:pt x="89" y="174"/>
                    </a:lnTo>
                    <a:lnTo>
                      <a:pt x="84" y="177"/>
                    </a:lnTo>
                    <a:lnTo>
                      <a:pt x="77" y="179"/>
                    </a:lnTo>
                    <a:lnTo>
                      <a:pt x="71" y="180"/>
                    </a:lnTo>
                    <a:lnTo>
                      <a:pt x="65" y="182"/>
                    </a:lnTo>
                    <a:lnTo>
                      <a:pt x="57" y="182"/>
                    </a:lnTo>
                    <a:lnTo>
                      <a:pt x="51" y="182"/>
                    </a:lnTo>
                    <a:lnTo>
                      <a:pt x="45" y="180"/>
                    </a:lnTo>
                    <a:lnTo>
                      <a:pt x="39" y="180"/>
                    </a:lnTo>
                    <a:lnTo>
                      <a:pt x="35" y="178"/>
                    </a:lnTo>
                    <a:lnTo>
                      <a:pt x="30" y="177"/>
                    </a:lnTo>
                    <a:lnTo>
                      <a:pt x="25" y="175"/>
                    </a:lnTo>
                    <a:lnTo>
                      <a:pt x="21" y="172"/>
                    </a:lnTo>
                    <a:lnTo>
                      <a:pt x="17" y="169"/>
                    </a:lnTo>
                    <a:lnTo>
                      <a:pt x="11" y="161"/>
                    </a:lnTo>
                    <a:lnTo>
                      <a:pt x="6" y="153"/>
                    </a:lnTo>
                    <a:lnTo>
                      <a:pt x="2" y="143"/>
                    </a:lnTo>
                    <a:lnTo>
                      <a:pt x="0" y="1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1" name="Freeform 9"/>
              <p:cNvSpPr>
                <a:spLocks noEditPoints="1"/>
              </p:cNvSpPr>
              <p:nvPr/>
            </p:nvSpPr>
            <p:spPr bwMode="auto">
              <a:xfrm>
                <a:off x="1456" y="2850"/>
                <a:ext cx="61" cy="92"/>
              </a:xfrm>
              <a:custGeom>
                <a:avLst/>
                <a:gdLst>
                  <a:gd name="T0" fmla="*/ 97 w 122"/>
                  <a:gd name="T1" fmla="*/ 49 h 184"/>
                  <a:gd name="T2" fmla="*/ 92 w 122"/>
                  <a:gd name="T3" fmla="*/ 39 h 184"/>
                  <a:gd name="T4" fmla="*/ 88 w 122"/>
                  <a:gd name="T5" fmla="*/ 31 h 184"/>
                  <a:gd name="T6" fmla="*/ 77 w 122"/>
                  <a:gd name="T7" fmla="*/ 24 h 184"/>
                  <a:gd name="T8" fmla="*/ 65 w 122"/>
                  <a:gd name="T9" fmla="*/ 22 h 184"/>
                  <a:gd name="T10" fmla="*/ 54 w 122"/>
                  <a:gd name="T11" fmla="*/ 23 h 184"/>
                  <a:gd name="T12" fmla="*/ 45 w 122"/>
                  <a:gd name="T13" fmla="*/ 27 h 184"/>
                  <a:gd name="T14" fmla="*/ 36 w 122"/>
                  <a:gd name="T15" fmla="*/ 36 h 184"/>
                  <a:gd name="T16" fmla="*/ 29 w 122"/>
                  <a:gd name="T17" fmla="*/ 47 h 184"/>
                  <a:gd name="T18" fmla="*/ 25 w 122"/>
                  <a:gd name="T19" fmla="*/ 64 h 184"/>
                  <a:gd name="T20" fmla="*/ 23 w 122"/>
                  <a:gd name="T21" fmla="*/ 88 h 184"/>
                  <a:gd name="T22" fmla="*/ 31 w 122"/>
                  <a:gd name="T23" fmla="*/ 77 h 184"/>
                  <a:gd name="T24" fmla="*/ 43 w 122"/>
                  <a:gd name="T25" fmla="*/ 70 h 184"/>
                  <a:gd name="T26" fmla="*/ 56 w 122"/>
                  <a:gd name="T27" fmla="*/ 64 h 184"/>
                  <a:gd name="T28" fmla="*/ 68 w 122"/>
                  <a:gd name="T29" fmla="*/ 63 h 184"/>
                  <a:gd name="T30" fmla="*/ 79 w 122"/>
                  <a:gd name="T31" fmla="*/ 64 h 184"/>
                  <a:gd name="T32" fmla="*/ 89 w 122"/>
                  <a:gd name="T33" fmla="*/ 68 h 184"/>
                  <a:gd name="T34" fmla="*/ 98 w 122"/>
                  <a:gd name="T35" fmla="*/ 72 h 184"/>
                  <a:gd name="T36" fmla="*/ 106 w 122"/>
                  <a:gd name="T37" fmla="*/ 80 h 184"/>
                  <a:gd name="T38" fmla="*/ 119 w 122"/>
                  <a:gd name="T39" fmla="*/ 99 h 184"/>
                  <a:gd name="T40" fmla="*/ 122 w 122"/>
                  <a:gd name="T41" fmla="*/ 123 h 184"/>
                  <a:gd name="T42" fmla="*/ 121 w 122"/>
                  <a:gd name="T43" fmla="*/ 139 h 184"/>
                  <a:gd name="T44" fmla="*/ 115 w 122"/>
                  <a:gd name="T45" fmla="*/ 155 h 184"/>
                  <a:gd name="T46" fmla="*/ 106 w 122"/>
                  <a:gd name="T47" fmla="*/ 168 h 184"/>
                  <a:gd name="T48" fmla="*/ 95 w 122"/>
                  <a:gd name="T49" fmla="*/ 177 h 184"/>
                  <a:gd name="T50" fmla="*/ 81 w 122"/>
                  <a:gd name="T51" fmla="*/ 182 h 184"/>
                  <a:gd name="T52" fmla="*/ 65 w 122"/>
                  <a:gd name="T53" fmla="*/ 184 h 184"/>
                  <a:gd name="T54" fmla="*/ 51 w 122"/>
                  <a:gd name="T55" fmla="*/ 182 h 184"/>
                  <a:gd name="T56" fmla="*/ 39 w 122"/>
                  <a:gd name="T57" fmla="*/ 179 h 184"/>
                  <a:gd name="T58" fmla="*/ 28 w 122"/>
                  <a:gd name="T59" fmla="*/ 173 h 184"/>
                  <a:gd name="T60" fmla="*/ 19 w 122"/>
                  <a:gd name="T61" fmla="*/ 164 h 184"/>
                  <a:gd name="T62" fmla="*/ 5 w 122"/>
                  <a:gd name="T63" fmla="*/ 138 h 184"/>
                  <a:gd name="T64" fmla="*/ 0 w 122"/>
                  <a:gd name="T65" fmla="*/ 97 h 184"/>
                  <a:gd name="T66" fmla="*/ 5 w 122"/>
                  <a:gd name="T67" fmla="*/ 52 h 184"/>
                  <a:gd name="T68" fmla="*/ 20 w 122"/>
                  <a:gd name="T69" fmla="*/ 21 h 184"/>
                  <a:gd name="T70" fmla="*/ 29 w 122"/>
                  <a:gd name="T71" fmla="*/ 11 h 184"/>
                  <a:gd name="T72" fmla="*/ 41 w 122"/>
                  <a:gd name="T73" fmla="*/ 5 h 184"/>
                  <a:gd name="T74" fmla="*/ 53 w 122"/>
                  <a:gd name="T75" fmla="*/ 1 h 184"/>
                  <a:gd name="T76" fmla="*/ 67 w 122"/>
                  <a:gd name="T77" fmla="*/ 0 h 184"/>
                  <a:gd name="T78" fmla="*/ 77 w 122"/>
                  <a:gd name="T79" fmla="*/ 1 h 184"/>
                  <a:gd name="T80" fmla="*/ 87 w 122"/>
                  <a:gd name="T81" fmla="*/ 3 h 184"/>
                  <a:gd name="T82" fmla="*/ 95 w 122"/>
                  <a:gd name="T83" fmla="*/ 7 h 184"/>
                  <a:gd name="T84" fmla="*/ 102 w 122"/>
                  <a:gd name="T85" fmla="*/ 13 h 184"/>
                  <a:gd name="T86" fmla="*/ 113 w 122"/>
                  <a:gd name="T87" fmla="*/ 27 h 184"/>
                  <a:gd name="T88" fmla="*/ 119 w 122"/>
                  <a:gd name="T89" fmla="*/ 48 h 184"/>
                  <a:gd name="T90" fmla="*/ 23 w 122"/>
                  <a:gd name="T91" fmla="*/ 127 h 184"/>
                  <a:gd name="T92" fmla="*/ 26 w 122"/>
                  <a:gd name="T93" fmla="*/ 138 h 184"/>
                  <a:gd name="T94" fmla="*/ 30 w 122"/>
                  <a:gd name="T95" fmla="*/ 148 h 184"/>
                  <a:gd name="T96" fmla="*/ 38 w 122"/>
                  <a:gd name="T97" fmla="*/ 155 h 184"/>
                  <a:gd name="T98" fmla="*/ 48 w 122"/>
                  <a:gd name="T99" fmla="*/ 161 h 184"/>
                  <a:gd name="T100" fmla="*/ 58 w 122"/>
                  <a:gd name="T101" fmla="*/ 163 h 184"/>
                  <a:gd name="T102" fmla="*/ 72 w 122"/>
                  <a:gd name="T103" fmla="*/ 162 h 184"/>
                  <a:gd name="T104" fmla="*/ 84 w 122"/>
                  <a:gd name="T105" fmla="*/ 157 h 184"/>
                  <a:gd name="T106" fmla="*/ 95 w 122"/>
                  <a:gd name="T107" fmla="*/ 147 h 184"/>
                  <a:gd name="T108" fmla="*/ 99 w 122"/>
                  <a:gd name="T109" fmla="*/ 132 h 184"/>
                  <a:gd name="T110" fmla="*/ 99 w 122"/>
                  <a:gd name="T111" fmla="*/ 115 h 184"/>
                  <a:gd name="T112" fmla="*/ 95 w 122"/>
                  <a:gd name="T113" fmla="*/ 101 h 184"/>
                  <a:gd name="T114" fmla="*/ 84 w 122"/>
                  <a:gd name="T115" fmla="*/ 92 h 184"/>
                  <a:gd name="T116" fmla="*/ 71 w 122"/>
                  <a:gd name="T117" fmla="*/ 87 h 184"/>
                  <a:gd name="T118" fmla="*/ 54 w 122"/>
                  <a:gd name="T119" fmla="*/ 87 h 184"/>
                  <a:gd name="T120" fmla="*/ 39 w 122"/>
                  <a:gd name="T121" fmla="*/ 92 h 184"/>
                  <a:gd name="T122" fmla="*/ 29 w 122"/>
                  <a:gd name="T123" fmla="*/ 101 h 184"/>
                  <a:gd name="T124" fmla="*/ 25 w 122"/>
                  <a:gd name="T125" fmla="*/ 1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184">
                    <a:moveTo>
                      <a:pt x="119" y="48"/>
                    </a:moveTo>
                    <a:lnTo>
                      <a:pt x="97" y="49"/>
                    </a:lnTo>
                    <a:lnTo>
                      <a:pt x="95" y="44"/>
                    </a:lnTo>
                    <a:lnTo>
                      <a:pt x="92" y="39"/>
                    </a:lnTo>
                    <a:lnTo>
                      <a:pt x="90" y="34"/>
                    </a:lnTo>
                    <a:lnTo>
                      <a:pt x="88" y="31"/>
                    </a:lnTo>
                    <a:lnTo>
                      <a:pt x="83" y="27"/>
                    </a:lnTo>
                    <a:lnTo>
                      <a:pt x="77" y="24"/>
                    </a:lnTo>
                    <a:lnTo>
                      <a:pt x="72" y="23"/>
                    </a:lnTo>
                    <a:lnTo>
                      <a:pt x="65" y="22"/>
                    </a:lnTo>
                    <a:lnTo>
                      <a:pt x="60" y="22"/>
                    </a:lnTo>
                    <a:lnTo>
                      <a:pt x="54" y="23"/>
                    </a:lnTo>
                    <a:lnTo>
                      <a:pt x="50" y="25"/>
                    </a:lnTo>
                    <a:lnTo>
                      <a:pt x="45" y="27"/>
                    </a:lnTo>
                    <a:lnTo>
                      <a:pt x="41" y="31"/>
                    </a:lnTo>
                    <a:lnTo>
                      <a:pt x="36" y="36"/>
                    </a:lnTo>
                    <a:lnTo>
                      <a:pt x="33" y="41"/>
                    </a:lnTo>
                    <a:lnTo>
                      <a:pt x="29" y="47"/>
                    </a:lnTo>
                    <a:lnTo>
                      <a:pt x="27" y="55"/>
                    </a:lnTo>
                    <a:lnTo>
                      <a:pt x="25" y="64"/>
                    </a:lnTo>
                    <a:lnTo>
                      <a:pt x="23" y="76"/>
                    </a:lnTo>
                    <a:lnTo>
                      <a:pt x="23" y="88"/>
                    </a:lnTo>
                    <a:lnTo>
                      <a:pt x="27" y="83"/>
                    </a:lnTo>
                    <a:lnTo>
                      <a:pt x="31" y="77"/>
                    </a:lnTo>
                    <a:lnTo>
                      <a:pt x="37" y="73"/>
                    </a:lnTo>
                    <a:lnTo>
                      <a:pt x="43" y="70"/>
                    </a:lnTo>
                    <a:lnTo>
                      <a:pt x="49" y="67"/>
                    </a:lnTo>
                    <a:lnTo>
                      <a:pt x="56" y="64"/>
                    </a:lnTo>
                    <a:lnTo>
                      <a:pt x="61" y="63"/>
                    </a:lnTo>
                    <a:lnTo>
                      <a:pt x="68" y="63"/>
                    </a:lnTo>
                    <a:lnTo>
                      <a:pt x="74" y="63"/>
                    </a:lnTo>
                    <a:lnTo>
                      <a:pt x="79" y="64"/>
                    </a:lnTo>
                    <a:lnTo>
                      <a:pt x="84" y="65"/>
                    </a:lnTo>
                    <a:lnTo>
                      <a:pt x="89" y="68"/>
                    </a:lnTo>
                    <a:lnTo>
                      <a:pt x="94" y="70"/>
                    </a:lnTo>
                    <a:lnTo>
                      <a:pt x="98" y="72"/>
                    </a:lnTo>
                    <a:lnTo>
                      <a:pt x="103" y="76"/>
                    </a:lnTo>
                    <a:lnTo>
                      <a:pt x="106" y="80"/>
                    </a:lnTo>
                    <a:lnTo>
                      <a:pt x="113" y="88"/>
                    </a:lnTo>
                    <a:lnTo>
                      <a:pt x="119" y="99"/>
                    </a:lnTo>
                    <a:lnTo>
                      <a:pt x="121" y="110"/>
                    </a:lnTo>
                    <a:lnTo>
                      <a:pt x="122" y="123"/>
                    </a:lnTo>
                    <a:lnTo>
                      <a:pt x="122" y="131"/>
                    </a:lnTo>
                    <a:lnTo>
                      <a:pt x="121" y="139"/>
                    </a:lnTo>
                    <a:lnTo>
                      <a:pt x="119" y="147"/>
                    </a:lnTo>
                    <a:lnTo>
                      <a:pt x="115" y="155"/>
                    </a:lnTo>
                    <a:lnTo>
                      <a:pt x="111" y="162"/>
                    </a:lnTo>
                    <a:lnTo>
                      <a:pt x="106" y="168"/>
                    </a:lnTo>
                    <a:lnTo>
                      <a:pt x="100" y="172"/>
                    </a:lnTo>
                    <a:lnTo>
                      <a:pt x="95" y="177"/>
                    </a:lnTo>
                    <a:lnTo>
                      <a:pt x="88" y="180"/>
                    </a:lnTo>
                    <a:lnTo>
                      <a:pt x="81" y="182"/>
                    </a:lnTo>
                    <a:lnTo>
                      <a:pt x="73" y="184"/>
                    </a:lnTo>
                    <a:lnTo>
                      <a:pt x="65" y="184"/>
                    </a:lnTo>
                    <a:lnTo>
                      <a:pt x="58" y="184"/>
                    </a:lnTo>
                    <a:lnTo>
                      <a:pt x="51" y="182"/>
                    </a:lnTo>
                    <a:lnTo>
                      <a:pt x="45" y="181"/>
                    </a:lnTo>
                    <a:lnTo>
                      <a:pt x="39" y="179"/>
                    </a:lnTo>
                    <a:lnTo>
                      <a:pt x="34" y="177"/>
                    </a:lnTo>
                    <a:lnTo>
                      <a:pt x="28" y="173"/>
                    </a:lnTo>
                    <a:lnTo>
                      <a:pt x="23" y="169"/>
                    </a:lnTo>
                    <a:lnTo>
                      <a:pt x="19" y="164"/>
                    </a:lnTo>
                    <a:lnTo>
                      <a:pt x="11" y="153"/>
                    </a:lnTo>
                    <a:lnTo>
                      <a:pt x="5" y="138"/>
                    </a:lnTo>
                    <a:lnTo>
                      <a:pt x="2" y="119"/>
                    </a:lnTo>
                    <a:lnTo>
                      <a:pt x="0" y="97"/>
                    </a:lnTo>
                    <a:lnTo>
                      <a:pt x="2" y="72"/>
                    </a:lnTo>
                    <a:lnTo>
                      <a:pt x="5" y="52"/>
                    </a:lnTo>
                    <a:lnTo>
                      <a:pt x="12" y="34"/>
                    </a:lnTo>
                    <a:lnTo>
                      <a:pt x="20" y="21"/>
                    </a:lnTo>
                    <a:lnTo>
                      <a:pt x="25" y="16"/>
                    </a:lnTo>
                    <a:lnTo>
                      <a:pt x="29" y="11"/>
                    </a:lnTo>
                    <a:lnTo>
                      <a:pt x="35" y="8"/>
                    </a:lnTo>
                    <a:lnTo>
                      <a:pt x="41" y="5"/>
                    </a:lnTo>
                    <a:lnTo>
                      <a:pt x="46" y="3"/>
                    </a:lnTo>
                    <a:lnTo>
                      <a:pt x="53" y="1"/>
                    </a:lnTo>
                    <a:lnTo>
                      <a:pt x="60" y="0"/>
                    </a:lnTo>
                    <a:lnTo>
                      <a:pt x="67" y="0"/>
                    </a:lnTo>
                    <a:lnTo>
                      <a:pt x="72" y="0"/>
                    </a:lnTo>
                    <a:lnTo>
                      <a:pt x="77" y="1"/>
                    </a:lnTo>
                    <a:lnTo>
                      <a:pt x="82" y="2"/>
                    </a:lnTo>
                    <a:lnTo>
                      <a:pt x="87" y="3"/>
                    </a:lnTo>
                    <a:lnTo>
                      <a:pt x="90" y="5"/>
                    </a:lnTo>
                    <a:lnTo>
                      <a:pt x="95" y="7"/>
                    </a:lnTo>
                    <a:lnTo>
                      <a:pt x="98" y="10"/>
                    </a:lnTo>
                    <a:lnTo>
                      <a:pt x="102" y="13"/>
                    </a:lnTo>
                    <a:lnTo>
                      <a:pt x="107" y="19"/>
                    </a:lnTo>
                    <a:lnTo>
                      <a:pt x="113" y="27"/>
                    </a:lnTo>
                    <a:lnTo>
                      <a:pt x="117" y="38"/>
                    </a:lnTo>
                    <a:lnTo>
                      <a:pt x="119" y="48"/>
                    </a:lnTo>
                    <a:close/>
                    <a:moveTo>
                      <a:pt x="23" y="123"/>
                    </a:moveTo>
                    <a:lnTo>
                      <a:pt x="23" y="127"/>
                    </a:lnTo>
                    <a:lnTo>
                      <a:pt x="25" y="133"/>
                    </a:lnTo>
                    <a:lnTo>
                      <a:pt x="26" y="138"/>
                    </a:lnTo>
                    <a:lnTo>
                      <a:pt x="28" y="143"/>
                    </a:lnTo>
                    <a:lnTo>
                      <a:pt x="30" y="148"/>
                    </a:lnTo>
                    <a:lnTo>
                      <a:pt x="34" y="151"/>
                    </a:lnTo>
                    <a:lnTo>
                      <a:pt x="38" y="155"/>
                    </a:lnTo>
                    <a:lnTo>
                      <a:pt x="43" y="158"/>
                    </a:lnTo>
                    <a:lnTo>
                      <a:pt x="48" y="161"/>
                    </a:lnTo>
                    <a:lnTo>
                      <a:pt x="52" y="162"/>
                    </a:lnTo>
                    <a:lnTo>
                      <a:pt x="58" y="163"/>
                    </a:lnTo>
                    <a:lnTo>
                      <a:pt x="64" y="163"/>
                    </a:lnTo>
                    <a:lnTo>
                      <a:pt x="72" y="162"/>
                    </a:lnTo>
                    <a:lnTo>
                      <a:pt x="79" y="161"/>
                    </a:lnTo>
                    <a:lnTo>
                      <a:pt x="84" y="157"/>
                    </a:lnTo>
                    <a:lnTo>
                      <a:pt x="90" y="153"/>
                    </a:lnTo>
                    <a:lnTo>
                      <a:pt x="95" y="147"/>
                    </a:lnTo>
                    <a:lnTo>
                      <a:pt x="98" y="140"/>
                    </a:lnTo>
                    <a:lnTo>
                      <a:pt x="99" y="132"/>
                    </a:lnTo>
                    <a:lnTo>
                      <a:pt x="100" y="124"/>
                    </a:lnTo>
                    <a:lnTo>
                      <a:pt x="99" y="115"/>
                    </a:lnTo>
                    <a:lnTo>
                      <a:pt x="98" y="108"/>
                    </a:lnTo>
                    <a:lnTo>
                      <a:pt x="95" y="101"/>
                    </a:lnTo>
                    <a:lnTo>
                      <a:pt x="90" y="95"/>
                    </a:lnTo>
                    <a:lnTo>
                      <a:pt x="84" y="92"/>
                    </a:lnTo>
                    <a:lnTo>
                      <a:pt x="79" y="88"/>
                    </a:lnTo>
                    <a:lnTo>
                      <a:pt x="71" y="87"/>
                    </a:lnTo>
                    <a:lnTo>
                      <a:pt x="62" y="86"/>
                    </a:lnTo>
                    <a:lnTo>
                      <a:pt x="54" y="87"/>
                    </a:lnTo>
                    <a:lnTo>
                      <a:pt x="46" y="88"/>
                    </a:lnTo>
                    <a:lnTo>
                      <a:pt x="39" y="92"/>
                    </a:lnTo>
                    <a:lnTo>
                      <a:pt x="34" y="95"/>
                    </a:lnTo>
                    <a:lnTo>
                      <a:pt x="29" y="101"/>
                    </a:lnTo>
                    <a:lnTo>
                      <a:pt x="26" y="107"/>
                    </a:lnTo>
                    <a:lnTo>
                      <a:pt x="25" y="115"/>
                    </a:lnTo>
                    <a:lnTo>
                      <a:pt x="23" y="1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2" name="Freeform 10"/>
              <p:cNvSpPr>
                <a:spLocks/>
              </p:cNvSpPr>
              <p:nvPr/>
            </p:nvSpPr>
            <p:spPr bwMode="auto">
              <a:xfrm>
                <a:off x="1746" y="2851"/>
                <a:ext cx="59" cy="90"/>
              </a:xfrm>
              <a:custGeom>
                <a:avLst/>
                <a:gdLst>
                  <a:gd name="T0" fmla="*/ 0 w 117"/>
                  <a:gd name="T1" fmla="*/ 22 h 180"/>
                  <a:gd name="T2" fmla="*/ 0 w 117"/>
                  <a:gd name="T3" fmla="*/ 0 h 180"/>
                  <a:gd name="T4" fmla="*/ 117 w 117"/>
                  <a:gd name="T5" fmla="*/ 0 h 180"/>
                  <a:gd name="T6" fmla="*/ 117 w 117"/>
                  <a:gd name="T7" fmla="*/ 17 h 180"/>
                  <a:gd name="T8" fmla="*/ 109 w 117"/>
                  <a:gd name="T9" fmla="*/ 28 h 180"/>
                  <a:gd name="T10" fmla="*/ 101 w 117"/>
                  <a:gd name="T11" fmla="*/ 39 h 180"/>
                  <a:gd name="T12" fmla="*/ 92 w 117"/>
                  <a:gd name="T13" fmla="*/ 52 h 180"/>
                  <a:gd name="T14" fmla="*/ 84 w 117"/>
                  <a:gd name="T15" fmla="*/ 67 h 180"/>
                  <a:gd name="T16" fmla="*/ 76 w 117"/>
                  <a:gd name="T17" fmla="*/ 83 h 180"/>
                  <a:gd name="T18" fmla="*/ 69 w 117"/>
                  <a:gd name="T19" fmla="*/ 99 h 180"/>
                  <a:gd name="T20" fmla="*/ 63 w 117"/>
                  <a:gd name="T21" fmla="*/ 115 h 180"/>
                  <a:gd name="T22" fmla="*/ 58 w 117"/>
                  <a:gd name="T23" fmla="*/ 131 h 180"/>
                  <a:gd name="T24" fmla="*/ 55 w 117"/>
                  <a:gd name="T25" fmla="*/ 143 h 180"/>
                  <a:gd name="T26" fmla="*/ 53 w 117"/>
                  <a:gd name="T27" fmla="*/ 155 h 180"/>
                  <a:gd name="T28" fmla="*/ 50 w 117"/>
                  <a:gd name="T29" fmla="*/ 168 h 180"/>
                  <a:gd name="T30" fmla="*/ 49 w 117"/>
                  <a:gd name="T31" fmla="*/ 180 h 180"/>
                  <a:gd name="T32" fmla="*/ 27 w 117"/>
                  <a:gd name="T33" fmla="*/ 180 h 180"/>
                  <a:gd name="T34" fmla="*/ 29 w 117"/>
                  <a:gd name="T35" fmla="*/ 169 h 180"/>
                  <a:gd name="T36" fmla="*/ 30 w 117"/>
                  <a:gd name="T37" fmla="*/ 157 h 180"/>
                  <a:gd name="T38" fmla="*/ 32 w 117"/>
                  <a:gd name="T39" fmla="*/ 144 h 180"/>
                  <a:gd name="T40" fmla="*/ 35 w 117"/>
                  <a:gd name="T41" fmla="*/ 129 h 180"/>
                  <a:gd name="T42" fmla="*/ 40 w 117"/>
                  <a:gd name="T43" fmla="*/ 114 h 180"/>
                  <a:gd name="T44" fmla="*/ 46 w 117"/>
                  <a:gd name="T45" fmla="*/ 99 h 180"/>
                  <a:gd name="T46" fmla="*/ 52 w 117"/>
                  <a:gd name="T47" fmla="*/ 84 h 180"/>
                  <a:gd name="T48" fmla="*/ 58 w 117"/>
                  <a:gd name="T49" fmla="*/ 70 h 180"/>
                  <a:gd name="T50" fmla="*/ 65 w 117"/>
                  <a:gd name="T51" fmla="*/ 56 h 180"/>
                  <a:gd name="T52" fmla="*/ 73 w 117"/>
                  <a:gd name="T53" fmla="*/ 44 h 180"/>
                  <a:gd name="T54" fmla="*/ 81 w 117"/>
                  <a:gd name="T55" fmla="*/ 32 h 180"/>
                  <a:gd name="T56" fmla="*/ 89 w 117"/>
                  <a:gd name="T57" fmla="*/ 22 h 180"/>
                  <a:gd name="T58" fmla="*/ 0 w 117"/>
                  <a:gd name="T59" fmla="*/ 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0">
                    <a:moveTo>
                      <a:pt x="0" y="22"/>
                    </a:moveTo>
                    <a:lnTo>
                      <a:pt x="0" y="0"/>
                    </a:lnTo>
                    <a:lnTo>
                      <a:pt x="117" y="0"/>
                    </a:lnTo>
                    <a:lnTo>
                      <a:pt x="117" y="17"/>
                    </a:lnTo>
                    <a:lnTo>
                      <a:pt x="109" y="28"/>
                    </a:lnTo>
                    <a:lnTo>
                      <a:pt x="101" y="39"/>
                    </a:lnTo>
                    <a:lnTo>
                      <a:pt x="92" y="52"/>
                    </a:lnTo>
                    <a:lnTo>
                      <a:pt x="84" y="67"/>
                    </a:lnTo>
                    <a:lnTo>
                      <a:pt x="76" y="83"/>
                    </a:lnTo>
                    <a:lnTo>
                      <a:pt x="69" y="99"/>
                    </a:lnTo>
                    <a:lnTo>
                      <a:pt x="63" y="115"/>
                    </a:lnTo>
                    <a:lnTo>
                      <a:pt x="58" y="131"/>
                    </a:lnTo>
                    <a:lnTo>
                      <a:pt x="55" y="143"/>
                    </a:lnTo>
                    <a:lnTo>
                      <a:pt x="53" y="155"/>
                    </a:lnTo>
                    <a:lnTo>
                      <a:pt x="50" y="168"/>
                    </a:lnTo>
                    <a:lnTo>
                      <a:pt x="49" y="180"/>
                    </a:lnTo>
                    <a:lnTo>
                      <a:pt x="27" y="180"/>
                    </a:lnTo>
                    <a:lnTo>
                      <a:pt x="29" y="169"/>
                    </a:lnTo>
                    <a:lnTo>
                      <a:pt x="30" y="157"/>
                    </a:lnTo>
                    <a:lnTo>
                      <a:pt x="32" y="144"/>
                    </a:lnTo>
                    <a:lnTo>
                      <a:pt x="35" y="129"/>
                    </a:lnTo>
                    <a:lnTo>
                      <a:pt x="40" y="114"/>
                    </a:lnTo>
                    <a:lnTo>
                      <a:pt x="46" y="99"/>
                    </a:lnTo>
                    <a:lnTo>
                      <a:pt x="52" y="84"/>
                    </a:lnTo>
                    <a:lnTo>
                      <a:pt x="58" y="70"/>
                    </a:lnTo>
                    <a:lnTo>
                      <a:pt x="65" y="56"/>
                    </a:lnTo>
                    <a:lnTo>
                      <a:pt x="73" y="44"/>
                    </a:lnTo>
                    <a:lnTo>
                      <a:pt x="81" y="32"/>
                    </a:lnTo>
                    <a:lnTo>
                      <a:pt x="89" y="22"/>
                    </a:lnTo>
                    <a:lnTo>
                      <a:pt x="0" y="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3" name="Freeform 11"/>
              <p:cNvSpPr>
                <a:spLocks noEditPoints="1"/>
              </p:cNvSpPr>
              <p:nvPr/>
            </p:nvSpPr>
            <p:spPr bwMode="auto">
              <a:xfrm>
                <a:off x="2033" y="2850"/>
                <a:ext cx="59" cy="92"/>
              </a:xfrm>
              <a:custGeom>
                <a:avLst/>
                <a:gdLst>
                  <a:gd name="T0" fmla="*/ 0 w 117"/>
                  <a:gd name="T1" fmla="*/ 77 h 184"/>
                  <a:gd name="T2" fmla="*/ 3 w 117"/>
                  <a:gd name="T3" fmla="*/ 52 h 184"/>
                  <a:gd name="T4" fmla="*/ 10 w 117"/>
                  <a:gd name="T5" fmla="*/ 31 h 184"/>
                  <a:gd name="T6" fmla="*/ 19 w 117"/>
                  <a:gd name="T7" fmla="*/ 16 h 184"/>
                  <a:gd name="T8" fmla="*/ 33 w 117"/>
                  <a:gd name="T9" fmla="*/ 6 h 184"/>
                  <a:gd name="T10" fmla="*/ 49 w 117"/>
                  <a:gd name="T11" fmla="*/ 1 h 184"/>
                  <a:gd name="T12" fmla="*/ 65 w 117"/>
                  <a:gd name="T13" fmla="*/ 0 h 184"/>
                  <a:gd name="T14" fmla="*/ 79 w 117"/>
                  <a:gd name="T15" fmla="*/ 3 h 184"/>
                  <a:gd name="T16" fmla="*/ 89 w 117"/>
                  <a:gd name="T17" fmla="*/ 9 h 184"/>
                  <a:gd name="T18" fmla="*/ 98 w 117"/>
                  <a:gd name="T19" fmla="*/ 17 h 184"/>
                  <a:gd name="T20" fmla="*/ 105 w 117"/>
                  <a:gd name="T21" fmla="*/ 29 h 184"/>
                  <a:gd name="T22" fmla="*/ 111 w 117"/>
                  <a:gd name="T23" fmla="*/ 41 h 184"/>
                  <a:gd name="T24" fmla="*/ 115 w 117"/>
                  <a:gd name="T25" fmla="*/ 58 h 184"/>
                  <a:gd name="T26" fmla="*/ 117 w 117"/>
                  <a:gd name="T27" fmla="*/ 80 h 184"/>
                  <a:gd name="T28" fmla="*/ 117 w 117"/>
                  <a:gd name="T29" fmla="*/ 108 h 184"/>
                  <a:gd name="T30" fmla="*/ 113 w 117"/>
                  <a:gd name="T31" fmla="*/ 133 h 184"/>
                  <a:gd name="T32" fmla="*/ 108 w 117"/>
                  <a:gd name="T33" fmla="*/ 154 h 184"/>
                  <a:gd name="T34" fmla="*/ 97 w 117"/>
                  <a:gd name="T35" fmla="*/ 169 h 184"/>
                  <a:gd name="T36" fmla="*/ 85 w 117"/>
                  <a:gd name="T37" fmla="*/ 179 h 184"/>
                  <a:gd name="T38" fmla="*/ 67 w 117"/>
                  <a:gd name="T39" fmla="*/ 184 h 184"/>
                  <a:gd name="T40" fmla="*/ 52 w 117"/>
                  <a:gd name="T41" fmla="*/ 184 h 184"/>
                  <a:gd name="T42" fmla="*/ 40 w 117"/>
                  <a:gd name="T43" fmla="*/ 181 h 184"/>
                  <a:gd name="T44" fmla="*/ 29 w 117"/>
                  <a:gd name="T45" fmla="*/ 178 h 184"/>
                  <a:gd name="T46" fmla="*/ 21 w 117"/>
                  <a:gd name="T47" fmla="*/ 171 h 184"/>
                  <a:gd name="T48" fmla="*/ 9 w 117"/>
                  <a:gd name="T49" fmla="*/ 154 h 184"/>
                  <a:gd name="T50" fmla="*/ 1 w 117"/>
                  <a:gd name="T51" fmla="*/ 116 h 184"/>
                  <a:gd name="T52" fmla="*/ 21 w 117"/>
                  <a:gd name="T53" fmla="*/ 93 h 184"/>
                  <a:gd name="T54" fmla="*/ 24 w 117"/>
                  <a:gd name="T55" fmla="*/ 128 h 184"/>
                  <a:gd name="T56" fmla="*/ 32 w 117"/>
                  <a:gd name="T57" fmla="*/ 149 h 184"/>
                  <a:gd name="T58" fmla="*/ 43 w 117"/>
                  <a:gd name="T59" fmla="*/ 159 h 184"/>
                  <a:gd name="T60" fmla="*/ 58 w 117"/>
                  <a:gd name="T61" fmla="*/ 163 h 184"/>
                  <a:gd name="T62" fmla="*/ 73 w 117"/>
                  <a:gd name="T63" fmla="*/ 159 h 184"/>
                  <a:gd name="T64" fmla="*/ 85 w 117"/>
                  <a:gd name="T65" fmla="*/ 149 h 184"/>
                  <a:gd name="T66" fmla="*/ 93 w 117"/>
                  <a:gd name="T67" fmla="*/ 128 h 184"/>
                  <a:gd name="T68" fmla="*/ 95 w 117"/>
                  <a:gd name="T69" fmla="*/ 93 h 184"/>
                  <a:gd name="T70" fmla="*/ 93 w 117"/>
                  <a:gd name="T71" fmla="*/ 57 h 184"/>
                  <a:gd name="T72" fmla="*/ 85 w 117"/>
                  <a:gd name="T73" fmla="*/ 36 h 184"/>
                  <a:gd name="T74" fmla="*/ 73 w 117"/>
                  <a:gd name="T75" fmla="*/ 25 h 184"/>
                  <a:gd name="T76" fmla="*/ 58 w 117"/>
                  <a:gd name="T77" fmla="*/ 22 h 184"/>
                  <a:gd name="T78" fmla="*/ 44 w 117"/>
                  <a:gd name="T79" fmla="*/ 25 h 184"/>
                  <a:gd name="T80" fmla="*/ 33 w 117"/>
                  <a:gd name="T81" fmla="*/ 34 h 184"/>
                  <a:gd name="T82" fmla="*/ 24 w 117"/>
                  <a:gd name="T83" fmla="*/ 56 h 184"/>
                  <a:gd name="T84" fmla="*/ 21 w 117"/>
                  <a:gd name="T85" fmla="*/ 9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84">
                    <a:moveTo>
                      <a:pt x="0" y="93"/>
                    </a:moveTo>
                    <a:lnTo>
                      <a:pt x="0" y="77"/>
                    </a:lnTo>
                    <a:lnTo>
                      <a:pt x="2" y="63"/>
                    </a:lnTo>
                    <a:lnTo>
                      <a:pt x="3" y="52"/>
                    </a:lnTo>
                    <a:lnTo>
                      <a:pt x="6" y="40"/>
                    </a:lnTo>
                    <a:lnTo>
                      <a:pt x="10" y="31"/>
                    </a:lnTo>
                    <a:lnTo>
                      <a:pt x="15" y="23"/>
                    </a:lnTo>
                    <a:lnTo>
                      <a:pt x="19" y="16"/>
                    </a:lnTo>
                    <a:lnTo>
                      <a:pt x="26" y="10"/>
                    </a:lnTo>
                    <a:lnTo>
                      <a:pt x="33" y="6"/>
                    </a:lnTo>
                    <a:lnTo>
                      <a:pt x="41" y="2"/>
                    </a:lnTo>
                    <a:lnTo>
                      <a:pt x="49" y="1"/>
                    </a:lnTo>
                    <a:lnTo>
                      <a:pt x="58" y="0"/>
                    </a:lnTo>
                    <a:lnTo>
                      <a:pt x="65" y="0"/>
                    </a:lnTo>
                    <a:lnTo>
                      <a:pt x="72" y="1"/>
                    </a:lnTo>
                    <a:lnTo>
                      <a:pt x="79" y="3"/>
                    </a:lnTo>
                    <a:lnTo>
                      <a:pt x="85" y="6"/>
                    </a:lnTo>
                    <a:lnTo>
                      <a:pt x="89" y="9"/>
                    </a:lnTo>
                    <a:lnTo>
                      <a:pt x="95" y="13"/>
                    </a:lnTo>
                    <a:lnTo>
                      <a:pt x="98" y="17"/>
                    </a:lnTo>
                    <a:lnTo>
                      <a:pt x="102" y="23"/>
                    </a:lnTo>
                    <a:lnTo>
                      <a:pt x="105" y="29"/>
                    </a:lnTo>
                    <a:lnTo>
                      <a:pt x="108" y="34"/>
                    </a:lnTo>
                    <a:lnTo>
                      <a:pt x="111" y="41"/>
                    </a:lnTo>
                    <a:lnTo>
                      <a:pt x="113" y="49"/>
                    </a:lnTo>
                    <a:lnTo>
                      <a:pt x="115" y="58"/>
                    </a:lnTo>
                    <a:lnTo>
                      <a:pt x="116" y="69"/>
                    </a:lnTo>
                    <a:lnTo>
                      <a:pt x="117" y="80"/>
                    </a:lnTo>
                    <a:lnTo>
                      <a:pt x="117" y="93"/>
                    </a:lnTo>
                    <a:lnTo>
                      <a:pt x="117" y="108"/>
                    </a:lnTo>
                    <a:lnTo>
                      <a:pt x="116" y="122"/>
                    </a:lnTo>
                    <a:lnTo>
                      <a:pt x="113" y="133"/>
                    </a:lnTo>
                    <a:lnTo>
                      <a:pt x="111" y="145"/>
                    </a:lnTo>
                    <a:lnTo>
                      <a:pt x="108" y="154"/>
                    </a:lnTo>
                    <a:lnTo>
                      <a:pt x="103" y="162"/>
                    </a:lnTo>
                    <a:lnTo>
                      <a:pt x="97" y="169"/>
                    </a:lnTo>
                    <a:lnTo>
                      <a:pt x="92" y="174"/>
                    </a:lnTo>
                    <a:lnTo>
                      <a:pt x="85" y="179"/>
                    </a:lnTo>
                    <a:lnTo>
                      <a:pt x="77" y="181"/>
                    </a:lnTo>
                    <a:lnTo>
                      <a:pt x="67" y="184"/>
                    </a:lnTo>
                    <a:lnTo>
                      <a:pt x="58" y="184"/>
                    </a:lnTo>
                    <a:lnTo>
                      <a:pt x="52" y="184"/>
                    </a:lnTo>
                    <a:lnTo>
                      <a:pt x="46" y="182"/>
                    </a:lnTo>
                    <a:lnTo>
                      <a:pt x="40" y="181"/>
                    </a:lnTo>
                    <a:lnTo>
                      <a:pt x="35" y="180"/>
                    </a:lnTo>
                    <a:lnTo>
                      <a:pt x="29" y="178"/>
                    </a:lnTo>
                    <a:lnTo>
                      <a:pt x="25" y="174"/>
                    </a:lnTo>
                    <a:lnTo>
                      <a:pt x="21" y="171"/>
                    </a:lnTo>
                    <a:lnTo>
                      <a:pt x="17" y="168"/>
                    </a:lnTo>
                    <a:lnTo>
                      <a:pt x="9" y="154"/>
                    </a:lnTo>
                    <a:lnTo>
                      <a:pt x="4" y="137"/>
                    </a:lnTo>
                    <a:lnTo>
                      <a:pt x="1" y="116"/>
                    </a:lnTo>
                    <a:lnTo>
                      <a:pt x="0" y="93"/>
                    </a:lnTo>
                    <a:close/>
                    <a:moveTo>
                      <a:pt x="21" y="93"/>
                    </a:moveTo>
                    <a:lnTo>
                      <a:pt x="23" y="112"/>
                    </a:lnTo>
                    <a:lnTo>
                      <a:pt x="24" y="128"/>
                    </a:lnTo>
                    <a:lnTo>
                      <a:pt x="27" y="141"/>
                    </a:lnTo>
                    <a:lnTo>
                      <a:pt x="32" y="149"/>
                    </a:lnTo>
                    <a:lnTo>
                      <a:pt x="38" y="155"/>
                    </a:lnTo>
                    <a:lnTo>
                      <a:pt x="43" y="159"/>
                    </a:lnTo>
                    <a:lnTo>
                      <a:pt x="50" y="162"/>
                    </a:lnTo>
                    <a:lnTo>
                      <a:pt x="58" y="163"/>
                    </a:lnTo>
                    <a:lnTo>
                      <a:pt x="66" y="162"/>
                    </a:lnTo>
                    <a:lnTo>
                      <a:pt x="73" y="159"/>
                    </a:lnTo>
                    <a:lnTo>
                      <a:pt x="79" y="155"/>
                    </a:lnTo>
                    <a:lnTo>
                      <a:pt x="85" y="149"/>
                    </a:lnTo>
                    <a:lnTo>
                      <a:pt x="89" y="140"/>
                    </a:lnTo>
                    <a:lnTo>
                      <a:pt x="93" y="128"/>
                    </a:lnTo>
                    <a:lnTo>
                      <a:pt x="94" y="112"/>
                    </a:lnTo>
                    <a:lnTo>
                      <a:pt x="95" y="93"/>
                    </a:lnTo>
                    <a:lnTo>
                      <a:pt x="94" y="73"/>
                    </a:lnTo>
                    <a:lnTo>
                      <a:pt x="93" y="57"/>
                    </a:lnTo>
                    <a:lnTo>
                      <a:pt x="89" y="45"/>
                    </a:lnTo>
                    <a:lnTo>
                      <a:pt x="85" y="36"/>
                    </a:lnTo>
                    <a:lnTo>
                      <a:pt x="79" y="30"/>
                    </a:lnTo>
                    <a:lnTo>
                      <a:pt x="73" y="25"/>
                    </a:lnTo>
                    <a:lnTo>
                      <a:pt x="66" y="23"/>
                    </a:lnTo>
                    <a:lnTo>
                      <a:pt x="58" y="22"/>
                    </a:lnTo>
                    <a:lnTo>
                      <a:pt x="50" y="23"/>
                    </a:lnTo>
                    <a:lnTo>
                      <a:pt x="44" y="25"/>
                    </a:lnTo>
                    <a:lnTo>
                      <a:pt x="38" y="29"/>
                    </a:lnTo>
                    <a:lnTo>
                      <a:pt x="33" y="34"/>
                    </a:lnTo>
                    <a:lnTo>
                      <a:pt x="27" y="44"/>
                    </a:lnTo>
                    <a:lnTo>
                      <a:pt x="24" y="56"/>
                    </a:lnTo>
                    <a:lnTo>
                      <a:pt x="23" y="73"/>
                    </a:lnTo>
                    <a:lnTo>
                      <a:pt x="21"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4" name="Freeform 12"/>
              <p:cNvSpPr>
                <a:spLocks/>
              </p:cNvSpPr>
              <p:nvPr/>
            </p:nvSpPr>
            <p:spPr bwMode="auto">
              <a:xfrm>
                <a:off x="2328" y="2850"/>
                <a:ext cx="33" cy="91"/>
              </a:xfrm>
              <a:custGeom>
                <a:avLst/>
                <a:gdLst>
                  <a:gd name="T0" fmla="*/ 68 w 68"/>
                  <a:gd name="T1" fmla="*/ 182 h 182"/>
                  <a:gd name="T2" fmla="*/ 46 w 68"/>
                  <a:gd name="T3" fmla="*/ 182 h 182"/>
                  <a:gd name="T4" fmla="*/ 46 w 68"/>
                  <a:gd name="T5" fmla="*/ 40 h 182"/>
                  <a:gd name="T6" fmla="*/ 42 w 68"/>
                  <a:gd name="T7" fmla="*/ 45 h 182"/>
                  <a:gd name="T8" fmla="*/ 37 w 68"/>
                  <a:gd name="T9" fmla="*/ 48 h 182"/>
                  <a:gd name="T10" fmla="*/ 31 w 68"/>
                  <a:gd name="T11" fmla="*/ 52 h 182"/>
                  <a:gd name="T12" fmla="*/ 24 w 68"/>
                  <a:gd name="T13" fmla="*/ 56 h 182"/>
                  <a:gd name="T14" fmla="*/ 17 w 68"/>
                  <a:gd name="T15" fmla="*/ 60 h 182"/>
                  <a:gd name="T16" fmla="*/ 12 w 68"/>
                  <a:gd name="T17" fmla="*/ 63 h 182"/>
                  <a:gd name="T18" fmla="*/ 6 w 68"/>
                  <a:gd name="T19" fmla="*/ 65 h 182"/>
                  <a:gd name="T20" fmla="*/ 0 w 68"/>
                  <a:gd name="T21" fmla="*/ 68 h 182"/>
                  <a:gd name="T22" fmla="*/ 0 w 68"/>
                  <a:gd name="T23" fmla="*/ 46 h 182"/>
                  <a:gd name="T24" fmla="*/ 9 w 68"/>
                  <a:gd name="T25" fmla="*/ 41 h 182"/>
                  <a:gd name="T26" fmla="*/ 19 w 68"/>
                  <a:gd name="T27" fmla="*/ 36 h 182"/>
                  <a:gd name="T28" fmla="*/ 27 w 68"/>
                  <a:gd name="T29" fmla="*/ 30 h 182"/>
                  <a:gd name="T30" fmla="*/ 34 w 68"/>
                  <a:gd name="T31" fmla="*/ 24 h 182"/>
                  <a:gd name="T32" fmla="*/ 40 w 68"/>
                  <a:gd name="T33" fmla="*/ 18 h 182"/>
                  <a:gd name="T34" fmla="*/ 46 w 68"/>
                  <a:gd name="T35" fmla="*/ 11 h 182"/>
                  <a:gd name="T36" fmla="*/ 51 w 68"/>
                  <a:gd name="T37" fmla="*/ 6 h 182"/>
                  <a:gd name="T38" fmla="*/ 54 w 68"/>
                  <a:gd name="T39" fmla="*/ 0 h 182"/>
                  <a:gd name="T40" fmla="*/ 68 w 68"/>
                  <a:gd name="T41" fmla="*/ 0 h 182"/>
                  <a:gd name="T42" fmla="*/ 68 w 68"/>
                  <a:gd name="T4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82">
                    <a:moveTo>
                      <a:pt x="68" y="182"/>
                    </a:moveTo>
                    <a:lnTo>
                      <a:pt x="46" y="182"/>
                    </a:lnTo>
                    <a:lnTo>
                      <a:pt x="46" y="40"/>
                    </a:lnTo>
                    <a:lnTo>
                      <a:pt x="42" y="45"/>
                    </a:lnTo>
                    <a:lnTo>
                      <a:pt x="37" y="48"/>
                    </a:lnTo>
                    <a:lnTo>
                      <a:pt x="31" y="52"/>
                    </a:lnTo>
                    <a:lnTo>
                      <a:pt x="24" y="56"/>
                    </a:lnTo>
                    <a:lnTo>
                      <a:pt x="17" y="60"/>
                    </a:lnTo>
                    <a:lnTo>
                      <a:pt x="12" y="63"/>
                    </a:lnTo>
                    <a:lnTo>
                      <a:pt x="6" y="65"/>
                    </a:lnTo>
                    <a:lnTo>
                      <a:pt x="0" y="68"/>
                    </a:lnTo>
                    <a:lnTo>
                      <a:pt x="0" y="46"/>
                    </a:lnTo>
                    <a:lnTo>
                      <a:pt x="9" y="41"/>
                    </a:lnTo>
                    <a:lnTo>
                      <a:pt x="19" y="36"/>
                    </a:lnTo>
                    <a:lnTo>
                      <a:pt x="27" y="30"/>
                    </a:lnTo>
                    <a:lnTo>
                      <a:pt x="34" y="24"/>
                    </a:lnTo>
                    <a:lnTo>
                      <a:pt x="40" y="18"/>
                    </a:lnTo>
                    <a:lnTo>
                      <a:pt x="46" y="11"/>
                    </a:lnTo>
                    <a:lnTo>
                      <a:pt x="51" y="6"/>
                    </a:lnTo>
                    <a:lnTo>
                      <a:pt x="54" y="0"/>
                    </a:lnTo>
                    <a:lnTo>
                      <a:pt x="68" y="0"/>
                    </a:lnTo>
                    <a:lnTo>
                      <a:pt x="68" y="1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5" name="Freeform 13"/>
              <p:cNvSpPr>
                <a:spLocks/>
              </p:cNvSpPr>
              <p:nvPr/>
            </p:nvSpPr>
            <p:spPr bwMode="auto">
              <a:xfrm>
                <a:off x="2606" y="2850"/>
                <a:ext cx="60" cy="91"/>
              </a:xfrm>
              <a:custGeom>
                <a:avLst/>
                <a:gdLst>
                  <a:gd name="T0" fmla="*/ 120 w 120"/>
                  <a:gd name="T1" fmla="*/ 182 h 182"/>
                  <a:gd name="T2" fmla="*/ 0 w 120"/>
                  <a:gd name="T3" fmla="*/ 179 h 182"/>
                  <a:gd name="T4" fmla="*/ 2 w 120"/>
                  <a:gd name="T5" fmla="*/ 171 h 182"/>
                  <a:gd name="T6" fmla="*/ 5 w 120"/>
                  <a:gd name="T7" fmla="*/ 162 h 182"/>
                  <a:gd name="T8" fmla="*/ 12 w 120"/>
                  <a:gd name="T9" fmla="*/ 149 h 182"/>
                  <a:gd name="T10" fmla="*/ 23 w 120"/>
                  <a:gd name="T11" fmla="*/ 138 h 182"/>
                  <a:gd name="T12" fmla="*/ 36 w 120"/>
                  <a:gd name="T13" fmla="*/ 124 h 182"/>
                  <a:gd name="T14" fmla="*/ 52 w 120"/>
                  <a:gd name="T15" fmla="*/ 111 h 182"/>
                  <a:gd name="T16" fmla="*/ 65 w 120"/>
                  <a:gd name="T17" fmla="*/ 100 h 182"/>
                  <a:gd name="T18" fmla="*/ 75 w 120"/>
                  <a:gd name="T19" fmla="*/ 91 h 182"/>
                  <a:gd name="T20" fmla="*/ 82 w 120"/>
                  <a:gd name="T21" fmla="*/ 81 h 182"/>
                  <a:gd name="T22" fmla="*/ 90 w 120"/>
                  <a:gd name="T23" fmla="*/ 72 h 182"/>
                  <a:gd name="T24" fmla="*/ 95 w 120"/>
                  <a:gd name="T25" fmla="*/ 58 h 182"/>
                  <a:gd name="T26" fmla="*/ 95 w 120"/>
                  <a:gd name="T27" fmla="*/ 46 h 182"/>
                  <a:gd name="T28" fmla="*/ 90 w 120"/>
                  <a:gd name="T29" fmla="*/ 36 h 182"/>
                  <a:gd name="T30" fmla="*/ 81 w 120"/>
                  <a:gd name="T31" fmla="*/ 27 h 182"/>
                  <a:gd name="T32" fmla="*/ 69 w 120"/>
                  <a:gd name="T33" fmla="*/ 23 h 182"/>
                  <a:gd name="T34" fmla="*/ 54 w 120"/>
                  <a:gd name="T35" fmla="*/ 23 h 182"/>
                  <a:gd name="T36" fmla="*/ 41 w 120"/>
                  <a:gd name="T37" fmla="*/ 27 h 182"/>
                  <a:gd name="T38" fmla="*/ 32 w 120"/>
                  <a:gd name="T39" fmla="*/ 36 h 182"/>
                  <a:gd name="T40" fmla="*/ 27 w 120"/>
                  <a:gd name="T41" fmla="*/ 48 h 182"/>
                  <a:gd name="T42" fmla="*/ 4 w 120"/>
                  <a:gd name="T43" fmla="*/ 52 h 182"/>
                  <a:gd name="T44" fmla="*/ 10 w 120"/>
                  <a:gd name="T45" fmla="*/ 29 h 182"/>
                  <a:gd name="T46" fmla="*/ 21 w 120"/>
                  <a:gd name="T47" fmla="*/ 14 h 182"/>
                  <a:gd name="T48" fmla="*/ 29 w 120"/>
                  <a:gd name="T49" fmla="*/ 8 h 182"/>
                  <a:gd name="T50" fmla="*/ 40 w 120"/>
                  <a:gd name="T51" fmla="*/ 3 h 182"/>
                  <a:gd name="T52" fmla="*/ 50 w 120"/>
                  <a:gd name="T53" fmla="*/ 1 h 182"/>
                  <a:gd name="T54" fmla="*/ 62 w 120"/>
                  <a:gd name="T55" fmla="*/ 0 h 182"/>
                  <a:gd name="T56" fmla="*/ 74 w 120"/>
                  <a:gd name="T57" fmla="*/ 1 h 182"/>
                  <a:gd name="T58" fmla="*/ 85 w 120"/>
                  <a:gd name="T59" fmla="*/ 3 h 182"/>
                  <a:gd name="T60" fmla="*/ 95 w 120"/>
                  <a:gd name="T61" fmla="*/ 8 h 182"/>
                  <a:gd name="T62" fmla="*/ 103 w 120"/>
                  <a:gd name="T63" fmla="*/ 15 h 182"/>
                  <a:gd name="T64" fmla="*/ 115 w 120"/>
                  <a:gd name="T65" fmla="*/ 31 h 182"/>
                  <a:gd name="T66" fmla="*/ 118 w 120"/>
                  <a:gd name="T67" fmla="*/ 52 h 182"/>
                  <a:gd name="T68" fmla="*/ 117 w 120"/>
                  <a:gd name="T69" fmla="*/ 62 h 182"/>
                  <a:gd name="T70" fmla="*/ 113 w 120"/>
                  <a:gd name="T71" fmla="*/ 72 h 182"/>
                  <a:gd name="T72" fmla="*/ 109 w 120"/>
                  <a:gd name="T73" fmla="*/ 84 h 182"/>
                  <a:gd name="T74" fmla="*/ 100 w 120"/>
                  <a:gd name="T75" fmla="*/ 95 h 182"/>
                  <a:gd name="T76" fmla="*/ 87 w 120"/>
                  <a:gd name="T77" fmla="*/ 109 h 182"/>
                  <a:gd name="T78" fmla="*/ 66 w 120"/>
                  <a:gd name="T79" fmla="*/ 127 h 182"/>
                  <a:gd name="T80" fmla="*/ 50 w 120"/>
                  <a:gd name="T81" fmla="*/ 141 h 182"/>
                  <a:gd name="T82" fmla="*/ 40 w 120"/>
                  <a:gd name="T83" fmla="*/ 149 h 182"/>
                  <a:gd name="T84" fmla="*/ 35 w 120"/>
                  <a:gd name="T85" fmla="*/ 155 h 182"/>
                  <a:gd name="T86" fmla="*/ 31 w 120"/>
                  <a:gd name="T87"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82">
                    <a:moveTo>
                      <a:pt x="120" y="161"/>
                    </a:moveTo>
                    <a:lnTo>
                      <a:pt x="120" y="182"/>
                    </a:lnTo>
                    <a:lnTo>
                      <a:pt x="0" y="182"/>
                    </a:lnTo>
                    <a:lnTo>
                      <a:pt x="0" y="179"/>
                    </a:lnTo>
                    <a:lnTo>
                      <a:pt x="1" y="174"/>
                    </a:lnTo>
                    <a:lnTo>
                      <a:pt x="2" y="171"/>
                    </a:lnTo>
                    <a:lnTo>
                      <a:pt x="3" y="168"/>
                    </a:lnTo>
                    <a:lnTo>
                      <a:pt x="5" y="162"/>
                    </a:lnTo>
                    <a:lnTo>
                      <a:pt x="9" y="155"/>
                    </a:lnTo>
                    <a:lnTo>
                      <a:pt x="12" y="149"/>
                    </a:lnTo>
                    <a:lnTo>
                      <a:pt x="17" y="143"/>
                    </a:lnTo>
                    <a:lnTo>
                      <a:pt x="23" y="138"/>
                    </a:lnTo>
                    <a:lnTo>
                      <a:pt x="29" y="131"/>
                    </a:lnTo>
                    <a:lnTo>
                      <a:pt x="36" y="124"/>
                    </a:lnTo>
                    <a:lnTo>
                      <a:pt x="46" y="117"/>
                    </a:lnTo>
                    <a:lnTo>
                      <a:pt x="52" y="111"/>
                    </a:lnTo>
                    <a:lnTo>
                      <a:pt x="59" y="106"/>
                    </a:lnTo>
                    <a:lnTo>
                      <a:pt x="65" y="100"/>
                    </a:lnTo>
                    <a:lnTo>
                      <a:pt x="71" y="95"/>
                    </a:lnTo>
                    <a:lnTo>
                      <a:pt x="75" y="91"/>
                    </a:lnTo>
                    <a:lnTo>
                      <a:pt x="79" y="86"/>
                    </a:lnTo>
                    <a:lnTo>
                      <a:pt x="82" y="81"/>
                    </a:lnTo>
                    <a:lnTo>
                      <a:pt x="86" y="78"/>
                    </a:lnTo>
                    <a:lnTo>
                      <a:pt x="90" y="72"/>
                    </a:lnTo>
                    <a:lnTo>
                      <a:pt x="94" y="65"/>
                    </a:lnTo>
                    <a:lnTo>
                      <a:pt x="95" y="58"/>
                    </a:lnTo>
                    <a:lnTo>
                      <a:pt x="96" y="52"/>
                    </a:lnTo>
                    <a:lnTo>
                      <a:pt x="95" y="46"/>
                    </a:lnTo>
                    <a:lnTo>
                      <a:pt x="94" y="40"/>
                    </a:lnTo>
                    <a:lnTo>
                      <a:pt x="90" y="36"/>
                    </a:lnTo>
                    <a:lnTo>
                      <a:pt x="86" y="31"/>
                    </a:lnTo>
                    <a:lnTo>
                      <a:pt x="81" y="27"/>
                    </a:lnTo>
                    <a:lnTo>
                      <a:pt x="75" y="24"/>
                    </a:lnTo>
                    <a:lnTo>
                      <a:pt x="69" y="23"/>
                    </a:lnTo>
                    <a:lnTo>
                      <a:pt x="62" y="22"/>
                    </a:lnTo>
                    <a:lnTo>
                      <a:pt x="54" y="23"/>
                    </a:lnTo>
                    <a:lnTo>
                      <a:pt x="48" y="24"/>
                    </a:lnTo>
                    <a:lnTo>
                      <a:pt x="41" y="27"/>
                    </a:lnTo>
                    <a:lnTo>
                      <a:pt x="36" y="31"/>
                    </a:lnTo>
                    <a:lnTo>
                      <a:pt x="32" y="36"/>
                    </a:lnTo>
                    <a:lnTo>
                      <a:pt x="28" y="41"/>
                    </a:lnTo>
                    <a:lnTo>
                      <a:pt x="27" y="48"/>
                    </a:lnTo>
                    <a:lnTo>
                      <a:pt x="26" y="55"/>
                    </a:lnTo>
                    <a:lnTo>
                      <a:pt x="4" y="52"/>
                    </a:lnTo>
                    <a:lnTo>
                      <a:pt x="6" y="39"/>
                    </a:lnTo>
                    <a:lnTo>
                      <a:pt x="10" y="29"/>
                    </a:lnTo>
                    <a:lnTo>
                      <a:pt x="15" y="21"/>
                    </a:lnTo>
                    <a:lnTo>
                      <a:pt x="21" y="14"/>
                    </a:lnTo>
                    <a:lnTo>
                      <a:pt x="26" y="10"/>
                    </a:lnTo>
                    <a:lnTo>
                      <a:pt x="29" y="8"/>
                    </a:lnTo>
                    <a:lnTo>
                      <a:pt x="34" y="6"/>
                    </a:lnTo>
                    <a:lnTo>
                      <a:pt x="40" y="3"/>
                    </a:lnTo>
                    <a:lnTo>
                      <a:pt x="44" y="2"/>
                    </a:lnTo>
                    <a:lnTo>
                      <a:pt x="50" y="1"/>
                    </a:lnTo>
                    <a:lnTo>
                      <a:pt x="56" y="0"/>
                    </a:lnTo>
                    <a:lnTo>
                      <a:pt x="62" y="0"/>
                    </a:lnTo>
                    <a:lnTo>
                      <a:pt x="67" y="0"/>
                    </a:lnTo>
                    <a:lnTo>
                      <a:pt x="74" y="1"/>
                    </a:lnTo>
                    <a:lnTo>
                      <a:pt x="80" y="2"/>
                    </a:lnTo>
                    <a:lnTo>
                      <a:pt x="85" y="3"/>
                    </a:lnTo>
                    <a:lnTo>
                      <a:pt x="90" y="6"/>
                    </a:lnTo>
                    <a:lnTo>
                      <a:pt x="95" y="8"/>
                    </a:lnTo>
                    <a:lnTo>
                      <a:pt x="98" y="11"/>
                    </a:lnTo>
                    <a:lnTo>
                      <a:pt x="103" y="15"/>
                    </a:lnTo>
                    <a:lnTo>
                      <a:pt x="109" y="23"/>
                    </a:lnTo>
                    <a:lnTo>
                      <a:pt x="115" y="31"/>
                    </a:lnTo>
                    <a:lnTo>
                      <a:pt x="117" y="41"/>
                    </a:lnTo>
                    <a:lnTo>
                      <a:pt x="118" y="52"/>
                    </a:lnTo>
                    <a:lnTo>
                      <a:pt x="118" y="56"/>
                    </a:lnTo>
                    <a:lnTo>
                      <a:pt x="117" y="62"/>
                    </a:lnTo>
                    <a:lnTo>
                      <a:pt x="116" y="67"/>
                    </a:lnTo>
                    <a:lnTo>
                      <a:pt x="113" y="72"/>
                    </a:lnTo>
                    <a:lnTo>
                      <a:pt x="111" y="78"/>
                    </a:lnTo>
                    <a:lnTo>
                      <a:pt x="109" y="84"/>
                    </a:lnTo>
                    <a:lnTo>
                      <a:pt x="104" y="89"/>
                    </a:lnTo>
                    <a:lnTo>
                      <a:pt x="100" y="95"/>
                    </a:lnTo>
                    <a:lnTo>
                      <a:pt x="94" y="102"/>
                    </a:lnTo>
                    <a:lnTo>
                      <a:pt x="87" y="109"/>
                    </a:lnTo>
                    <a:lnTo>
                      <a:pt x="78" y="118"/>
                    </a:lnTo>
                    <a:lnTo>
                      <a:pt x="66" y="127"/>
                    </a:lnTo>
                    <a:lnTo>
                      <a:pt x="57" y="134"/>
                    </a:lnTo>
                    <a:lnTo>
                      <a:pt x="50" y="141"/>
                    </a:lnTo>
                    <a:lnTo>
                      <a:pt x="44" y="146"/>
                    </a:lnTo>
                    <a:lnTo>
                      <a:pt x="40" y="149"/>
                    </a:lnTo>
                    <a:lnTo>
                      <a:pt x="38" y="153"/>
                    </a:lnTo>
                    <a:lnTo>
                      <a:pt x="35" y="155"/>
                    </a:lnTo>
                    <a:lnTo>
                      <a:pt x="33" y="158"/>
                    </a:lnTo>
                    <a:lnTo>
                      <a:pt x="31" y="161"/>
                    </a:lnTo>
                    <a:lnTo>
                      <a:pt x="120" y="1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6" name="Freeform 14"/>
              <p:cNvSpPr>
                <a:spLocks/>
              </p:cNvSpPr>
              <p:nvPr/>
            </p:nvSpPr>
            <p:spPr bwMode="auto">
              <a:xfrm>
                <a:off x="2895" y="2850"/>
                <a:ext cx="59" cy="92"/>
              </a:xfrm>
              <a:custGeom>
                <a:avLst/>
                <a:gdLst>
                  <a:gd name="T0" fmla="*/ 22 w 117"/>
                  <a:gd name="T1" fmla="*/ 130 h 184"/>
                  <a:gd name="T2" fmla="*/ 26 w 117"/>
                  <a:gd name="T3" fmla="*/ 145 h 184"/>
                  <a:gd name="T4" fmla="*/ 34 w 117"/>
                  <a:gd name="T5" fmla="*/ 155 h 184"/>
                  <a:gd name="T6" fmla="*/ 45 w 117"/>
                  <a:gd name="T7" fmla="*/ 161 h 184"/>
                  <a:gd name="T8" fmla="*/ 57 w 117"/>
                  <a:gd name="T9" fmla="*/ 163 h 184"/>
                  <a:gd name="T10" fmla="*/ 74 w 117"/>
                  <a:gd name="T11" fmla="*/ 161 h 184"/>
                  <a:gd name="T12" fmla="*/ 85 w 117"/>
                  <a:gd name="T13" fmla="*/ 153 h 184"/>
                  <a:gd name="T14" fmla="*/ 93 w 117"/>
                  <a:gd name="T15" fmla="*/ 141 h 184"/>
                  <a:gd name="T16" fmla="*/ 95 w 117"/>
                  <a:gd name="T17" fmla="*/ 127 h 184"/>
                  <a:gd name="T18" fmla="*/ 93 w 117"/>
                  <a:gd name="T19" fmla="*/ 114 h 184"/>
                  <a:gd name="T20" fmla="*/ 85 w 117"/>
                  <a:gd name="T21" fmla="*/ 102 h 184"/>
                  <a:gd name="T22" fmla="*/ 75 w 117"/>
                  <a:gd name="T23" fmla="*/ 95 h 184"/>
                  <a:gd name="T24" fmla="*/ 60 w 117"/>
                  <a:gd name="T25" fmla="*/ 93 h 184"/>
                  <a:gd name="T26" fmla="*/ 52 w 117"/>
                  <a:gd name="T27" fmla="*/ 94 h 184"/>
                  <a:gd name="T28" fmla="*/ 44 w 117"/>
                  <a:gd name="T29" fmla="*/ 95 h 184"/>
                  <a:gd name="T30" fmla="*/ 47 w 117"/>
                  <a:gd name="T31" fmla="*/ 73 h 184"/>
                  <a:gd name="T32" fmla="*/ 49 w 117"/>
                  <a:gd name="T33" fmla="*/ 73 h 184"/>
                  <a:gd name="T34" fmla="*/ 56 w 117"/>
                  <a:gd name="T35" fmla="*/ 73 h 184"/>
                  <a:gd name="T36" fmla="*/ 69 w 117"/>
                  <a:gd name="T37" fmla="*/ 70 h 184"/>
                  <a:gd name="T38" fmla="*/ 79 w 117"/>
                  <a:gd name="T39" fmla="*/ 64 h 184"/>
                  <a:gd name="T40" fmla="*/ 84 w 117"/>
                  <a:gd name="T41" fmla="*/ 54 h 184"/>
                  <a:gd name="T42" fmla="*/ 85 w 117"/>
                  <a:gd name="T43" fmla="*/ 42 h 184"/>
                  <a:gd name="T44" fmla="*/ 80 w 117"/>
                  <a:gd name="T45" fmla="*/ 32 h 184"/>
                  <a:gd name="T46" fmla="*/ 72 w 117"/>
                  <a:gd name="T47" fmla="*/ 25 h 184"/>
                  <a:gd name="T48" fmla="*/ 62 w 117"/>
                  <a:gd name="T49" fmla="*/ 22 h 184"/>
                  <a:gd name="T50" fmla="*/ 51 w 117"/>
                  <a:gd name="T51" fmla="*/ 22 h 184"/>
                  <a:gd name="T52" fmla="*/ 39 w 117"/>
                  <a:gd name="T53" fmla="*/ 26 h 184"/>
                  <a:gd name="T54" fmla="*/ 31 w 117"/>
                  <a:gd name="T55" fmla="*/ 33 h 184"/>
                  <a:gd name="T56" fmla="*/ 25 w 117"/>
                  <a:gd name="T57" fmla="*/ 45 h 184"/>
                  <a:gd name="T58" fmla="*/ 2 w 117"/>
                  <a:gd name="T59" fmla="*/ 48 h 184"/>
                  <a:gd name="T60" fmla="*/ 8 w 117"/>
                  <a:gd name="T61" fmla="*/ 27 h 184"/>
                  <a:gd name="T62" fmla="*/ 20 w 117"/>
                  <a:gd name="T63" fmla="*/ 13 h 184"/>
                  <a:gd name="T64" fmla="*/ 28 w 117"/>
                  <a:gd name="T65" fmla="*/ 7 h 184"/>
                  <a:gd name="T66" fmla="*/ 36 w 117"/>
                  <a:gd name="T67" fmla="*/ 3 h 184"/>
                  <a:gd name="T68" fmla="*/ 45 w 117"/>
                  <a:gd name="T69" fmla="*/ 1 h 184"/>
                  <a:gd name="T70" fmla="*/ 55 w 117"/>
                  <a:gd name="T71" fmla="*/ 0 h 184"/>
                  <a:gd name="T72" fmla="*/ 69 w 117"/>
                  <a:gd name="T73" fmla="*/ 1 h 184"/>
                  <a:gd name="T74" fmla="*/ 82 w 117"/>
                  <a:gd name="T75" fmla="*/ 6 h 184"/>
                  <a:gd name="T76" fmla="*/ 93 w 117"/>
                  <a:gd name="T77" fmla="*/ 14 h 184"/>
                  <a:gd name="T78" fmla="*/ 101 w 117"/>
                  <a:gd name="T79" fmla="*/ 23 h 184"/>
                  <a:gd name="T80" fmla="*/ 107 w 117"/>
                  <a:gd name="T81" fmla="*/ 34 h 184"/>
                  <a:gd name="T82" fmla="*/ 108 w 117"/>
                  <a:gd name="T83" fmla="*/ 46 h 184"/>
                  <a:gd name="T84" fmla="*/ 107 w 117"/>
                  <a:gd name="T85" fmla="*/ 57 h 184"/>
                  <a:gd name="T86" fmla="*/ 101 w 117"/>
                  <a:gd name="T87" fmla="*/ 67 h 184"/>
                  <a:gd name="T88" fmla="*/ 93 w 117"/>
                  <a:gd name="T89" fmla="*/ 75 h 184"/>
                  <a:gd name="T90" fmla="*/ 83 w 117"/>
                  <a:gd name="T91" fmla="*/ 81 h 184"/>
                  <a:gd name="T92" fmla="*/ 98 w 117"/>
                  <a:gd name="T93" fmla="*/ 87 h 184"/>
                  <a:gd name="T94" fmla="*/ 108 w 117"/>
                  <a:gd name="T95" fmla="*/ 97 h 184"/>
                  <a:gd name="T96" fmla="*/ 115 w 117"/>
                  <a:gd name="T97" fmla="*/ 110 h 184"/>
                  <a:gd name="T98" fmla="*/ 117 w 117"/>
                  <a:gd name="T99" fmla="*/ 127 h 184"/>
                  <a:gd name="T100" fmla="*/ 113 w 117"/>
                  <a:gd name="T101" fmla="*/ 149 h 184"/>
                  <a:gd name="T102" fmla="*/ 100 w 117"/>
                  <a:gd name="T103" fmla="*/ 169 h 184"/>
                  <a:gd name="T104" fmla="*/ 91 w 117"/>
                  <a:gd name="T105" fmla="*/ 176 h 184"/>
                  <a:gd name="T106" fmla="*/ 80 w 117"/>
                  <a:gd name="T107" fmla="*/ 180 h 184"/>
                  <a:gd name="T108" fmla="*/ 70 w 117"/>
                  <a:gd name="T109" fmla="*/ 182 h 184"/>
                  <a:gd name="T110" fmla="*/ 57 w 117"/>
                  <a:gd name="T111" fmla="*/ 184 h 184"/>
                  <a:gd name="T112" fmla="*/ 46 w 117"/>
                  <a:gd name="T113" fmla="*/ 182 h 184"/>
                  <a:gd name="T114" fmla="*/ 36 w 117"/>
                  <a:gd name="T115" fmla="*/ 180 h 184"/>
                  <a:gd name="T116" fmla="*/ 25 w 117"/>
                  <a:gd name="T117" fmla="*/ 177 h 184"/>
                  <a:gd name="T118" fmla="*/ 17 w 117"/>
                  <a:gd name="T119" fmla="*/ 171 h 184"/>
                  <a:gd name="T120" fmla="*/ 6 w 117"/>
                  <a:gd name="T121" fmla="*/ 154 h 184"/>
                  <a:gd name="T122" fmla="*/ 0 w 117"/>
                  <a:gd name="T123" fmla="*/ 13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184">
                    <a:moveTo>
                      <a:pt x="0" y="133"/>
                    </a:moveTo>
                    <a:lnTo>
                      <a:pt x="22" y="130"/>
                    </a:lnTo>
                    <a:lnTo>
                      <a:pt x="24" y="138"/>
                    </a:lnTo>
                    <a:lnTo>
                      <a:pt x="26" y="145"/>
                    </a:lnTo>
                    <a:lnTo>
                      <a:pt x="30" y="150"/>
                    </a:lnTo>
                    <a:lnTo>
                      <a:pt x="34" y="155"/>
                    </a:lnTo>
                    <a:lnTo>
                      <a:pt x="39" y="158"/>
                    </a:lnTo>
                    <a:lnTo>
                      <a:pt x="45" y="161"/>
                    </a:lnTo>
                    <a:lnTo>
                      <a:pt x="51" y="163"/>
                    </a:lnTo>
                    <a:lnTo>
                      <a:pt x="57" y="163"/>
                    </a:lnTo>
                    <a:lnTo>
                      <a:pt x="65" y="162"/>
                    </a:lnTo>
                    <a:lnTo>
                      <a:pt x="74" y="161"/>
                    </a:lnTo>
                    <a:lnTo>
                      <a:pt x="79" y="157"/>
                    </a:lnTo>
                    <a:lnTo>
                      <a:pt x="85" y="153"/>
                    </a:lnTo>
                    <a:lnTo>
                      <a:pt x="90" y="147"/>
                    </a:lnTo>
                    <a:lnTo>
                      <a:pt x="93" y="141"/>
                    </a:lnTo>
                    <a:lnTo>
                      <a:pt x="94" y="134"/>
                    </a:lnTo>
                    <a:lnTo>
                      <a:pt x="95" y="127"/>
                    </a:lnTo>
                    <a:lnTo>
                      <a:pt x="94" y="120"/>
                    </a:lnTo>
                    <a:lnTo>
                      <a:pt x="93" y="114"/>
                    </a:lnTo>
                    <a:lnTo>
                      <a:pt x="90" y="108"/>
                    </a:lnTo>
                    <a:lnTo>
                      <a:pt x="85" y="102"/>
                    </a:lnTo>
                    <a:lnTo>
                      <a:pt x="80" y="99"/>
                    </a:lnTo>
                    <a:lnTo>
                      <a:pt x="75" y="95"/>
                    </a:lnTo>
                    <a:lnTo>
                      <a:pt x="68" y="94"/>
                    </a:lnTo>
                    <a:lnTo>
                      <a:pt x="60" y="93"/>
                    </a:lnTo>
                    <a:lnTo>
                      <a:pt x="56" y="93"/>
                    </a:lnTo>
                    <a:lnTo>
                      <a:pt x="52" y="94"/>
                    </a:lnTo>
                    <a:lnTo>
                      <a:pt x="48" y="94"/>
                    </a:lnTo>
                    <a:lnTo>
                      <a:pt x="44" y="95"/>
                    </a:lnTo>
                    <a:lnTo>
                      <a:pt x="46" y="73"/>
                    </a:lnTo>
                    <a:lnTo>
                      <a:pt x="47" y="73"/>
                    </a:lnTo>
                    <a:lnTo>
                      <a:pt x="48" y="73"/>
                    </a:lnTo>
                    <a:lnTo>
                      <a:pt x="49" y="73"/>
                    </a:lnTo>
                    <a:lnTo>
                      <a:pt x="49" y="73"/>
                    </a:lnTo>
                    <a:lnTo>
                      <a:pt x="56" y="73"/>
                    </a:lnTo>
                    <a:lnTo>
                      <a:pt x="63" y="72"/>
                    </a:lnTo>
                    <a:lnTo>
                      <a:pt x="69" y="70"/>
                    </a:lnTo>
                    <a:lnTo>
                      <a:pt x="75" y="68"/>
                    </a:lnTo>
                    <a:lnTo>
                      <a:pt x="79" y="64"/>
                    </a:lnTo>
                    <a:lnTo>
                      <a:pt x="83" y="58"/>
                    </a:lnTo>
                    <a:lnTo>
                      <a:pt x="84" y="54"/>
                    </a:lnTo>
                    <a:lnTo>
                      <a:pt x="85" y="47"/>
                    </a:lnTo>
                    <a:lnTo>
                      <a:pt x="85" y="42"/>
                    </a:lnTo>
                    <a:lnTo>
                      <a:pt x="83" y="37"/>
                    </a:lnTo>
                    <a:lnTo>
                      <a:pt x="80" y="32"/>
                    </a:lnTo>
                    <a:lnTo>
                      <a:pt x="77" y="29"/>
                    </a:lnTo>
                    <a:lnTo>
                      <a:pt x="72" y="25"/>
                    </a:lnTo>
                    <a:lnTo>
                      <a:pt x="68" y="23"/>
                    </a:lnTo>
                    <a:lnTo>
                      <a:pt x="62" y="22"/>
                    </a:lnTo>
                    <a:lnTo>
                      <a:pt x="56" y="22"/>
                    </a:lnTo>
                    <a:lnTo>
                      <a:pt x="51" y="22"/>
                    </a:lnTo>
                    <a:lnTo>
                      <a:pt x="45" y="24"/>
                    </a:lnTo>
                    <a:lnTo>
                      <a:pt x="39" y="26"/>
                    </a:lnTo>
                    <a:lnTo>
                      <a:pt x="34" y="30"/>
                    </a:lnTo>
                    <a:lnTo>
                      <a:pt x="31" y="33"/>
                    </a:lnTo>
                    <a:lnTo>
                      <a:pt x="28" y="39"/>
                    </a:lnTo>
                    <a:lnTo>
                      <a:pt x="25" y="45"/>
                    </a:lnTo>
                    <a:lnTo>
                      <a:pt x="24" y="52"/>
                    </a:lnTo>
                    <a:lnTo>
                      <a:pt x="2" y="48"/>
                    </a:lnTo>
                    <a:lnTo>
                      <a:pt x="5" y="37"/>
                    </a:lnTo>
                    <a:lnTo>
                      <a:pt x="8" y="27"/>
                    </a:lnTo>
                    <a:lnTo>
                      <a:pt x="14" y="19"/>
                    </a:lnTo>
                    <a:lnTo>
                      <a:pt x="20" y="13"/>
                    </a:lnTo>
                    <a:lnTo>
                      <a:pt x="23" y="10"/>
                    </a:lnTo>
                    <a:lnTo>
                      <a:pt x="28" y="7"/>
                    </a:lnTo>
                    <a:lnTo>
                      <a:pt x="32" y="5"/>
                    </a:lnTo>
                    <a:lnTo>
                      <a:pt x="36" y="3"/>
                    </a:lnTo>
                    <a:lnTo>
                      <a:pt x="40" y="2"/>
                    </a:lnTo>
                    <a:lnTo>
                      <a:pt x="45" y="1"/>
                    </a:lnTo>
                    <a:lnTo>
                      <a:pt x="51" y="0"/>
                    </a:lnTo>
                    <a:lnTo>
                      <a:pt x="55" y="0"/>
                    </a:lnTo>
                    <a:lnTo>
                      <a:pt x="62" y="0"/>
                    </a:lnTo>
                    <a:lnTo>
                      <a:pt x="69" y="1"/>
                    </a:lnTo>
                    <a:lnTo>
                      <a:pt x="76" y="3"/>
                    </a:lnTo>
                    <a:lnTo>
                      <a:pt x="82" y="6"/>
                    </a:lnTo>
                    <a:lnTo>
                      <a:pt x="87" y="9"/>
                    </a:lnTo>
                    <a:lnTo>
                      <a:pt x="93" y="14"/>
                    </a:lnTo>
                    <a:lnTo>
                      <a:pt x="98" y="18"/>
                    </a:lnTo>
                    <a:lnTo>
                      <a:pt x="101" y="23"/>
                    </a:lnTo>
                    <a:lnTo>
                      <a:pt x="105" y="29"/>
                    </a:lnTo>
                    <a:lnTo>
                      <a:pt x="107" y="34"/>
                    </a:lnTo>
                    <a:lnTo>
                      <a:pt x="108" y="40"/>
                    </a:lnTo>
                    <a:lnTo>
                      <a:pt x="108" y="46"/>
                    </a:lnTo>
                    <a:lnTo>
                      <a:pt x="108" y="52"/>
                    </a:lnTo>
                    <a:lnTo>
                      <a:pt x="107" y="57"/>
                    </a:lnTo>
                    <a:lnTo>
                      <a:pt x="105" y="62"/>
                    </a:lnTo>
                    <a:lnTo>
                      <a:pt x="101" y="67"/>
                    </a:lnTo>
                    <a:lnTo>
                      <a:pt x="98" y="71"/>
                    </a:lnTo>
                    <a:lnTo>
                      <a:pt x="93" y="75"/>
                    </a:lnTo>
                    <a:lnTo>
                      <a:pt x="88" y="78"/>
                    </a:lnTo>
                    <a:lnTo>
                      <a:pt x="83" y="81"/>
                    </a:lnTo>
                    <a:lnTo>
                      <a:pt x="91" y="84"/>
                    </a:lnTo>
                    <a:lnTo>
                      <a:pt x="98" y="87"/>
                    </a:lnTo>
                    <a:lnTo>
                      <a:pt x="103" y="92"/>
                    </a:lnTo>
                    <a:lnTo>
                      <a:pt x="108" y="97"/>
                    </a:lnTo>
                    <a:lnTo>
                      <a:pt x="111" y="103"/>
                    </a:lnTo>
                    <a:lnTo>
                      <a:pt x="115" y="110"/>
                    </a:lnTo>
                    <a:lnTo>
                      <a:pt x="116" y="118"/>
                    </a:lnTo>
                    <a:lnTo>
                      <a:pt x="117" y="127"/>
                    </a:lnTo>
                    <a:lnTo>
                      <a:pt x="116" y="139"/>
                    </a:lnTo>
                    <a:lnTo>
                      <a:pt x="113" y="149"/>
                    </a:lnTo>
                    <a:lnTo>
                      <a:pt x="108" y="159"/>
                    </a:lnTo>
                    <a:lnTo>
                      <a:pt x="100" y="169"/>
                    </a:lnTo>
                    <a:lnTo>
                      <a:pt x="95" y="172"/>
                    </a:lnTo>
                    <a:lnTo>
                      <a:pt x="91" y="176"/>
                    </a:lnTo>
                    <a:lnTo>
                      <a:pt x="86" y="178"/>
                    </a:lnTo>
                    <a:lnTo>
                      <a:pt x="80" y="180"/>
                    </a:lnTo>
                    <a:lnTo>
                      <a:pt x="76" y="181"/>
                    </a:lnTo>
                    <a:lnTo>
                      <a:pt x="70" y="182"/>
                    </a:lnTo>
                    <a:lnTo>
                      <a:pt x="63" y="184"/>
                    </a:lnTo>
                    <a:lnTo>
                      <a:pt x="57" y="184"/>
                    </a:lnTo>
                    <a:lnTo>
                      <a:pt x="52" y="184"/>
                    </a:lnTo>
                    <a:lnTo>
                      <a:pt x="46" y="182"/>
                    </a:lnTo>
                    <a:lnTo>
                      <a:pt x="40" y="182"/>
                    </a:lnTo>
                    <a:lnTo>
                      <a:pt x="36" y="180"/>
                    </a:lnTo>
                    <a:lnTo>
                      <a:pt x="30" y="179"/>
                    </a:lnTo>
                    <a:lnTo>
                      <a:pt x="25" y="177"/>
                    </a:lnTo>
                    <a:lnTo>
                      <a:pt x="22" y="174"/>
                    </a:lnTo>
                    <a:lnTo>
                      <a:pt x="17" y="171"/>
                    </a:lnTo>
                    <a:lnTo>
                      <a:pt x="10" y="163"/>
                    </a:lnTo>
                    <a:lnTo>
                      <a:pt x="6" y="154"/>
                    </a:lnTo>
                    <a:lnTo>
                      <a:pt x="2" y="143"/>
                    </a:lnTo>
                    <a:lnTo>
                      <a:pt x="0" y="1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7" name="Freeform 15"/>
              <p:cNvSpPr>
                <a:spLocks noEditPoints="1"/>
              </p:cNvSpPr>
              <p:nvPr/>
            </p:nvSpPr>
            <p:spPr bwMode="auto">
              <a:xfrm>
                <a:off x="3179" y="2851"/>
                <a:ext cx="63" cy="90"/>
              </a:xfrm>
              <a:custGeom>
                <a:avLst/>
                <a:gdLst>
                  <a:gd name="T0" fmla="*/ 81 w 125"/>
                  <a:gd name="T1" fmla="*/ 180 h 180"/>
                  <a:gd name="T2" fmla="*/ 81 w 125"/>
                  <a:gd name="T3" fmla="*/ 137 h 180"/>
                  <a:gd name="T4" fmla="*/ 0 w 125"/>
                  <a:gd name="T5" fmla="*/ 137 h 180"/>
                  <a:gd name="T6" fmla="*/ 0 w 125"/>
                  <a:gd name="T7" fmla="*/ 115 h 180"/>
                  <a:gd name="T8" fmla="*/ 86 w 125"/>
                  <a:gd name="T9" fmla="*/ 0 h 180"/>
                  <a:gd name="T10" fmla="*/ 103 w 125"/>
                  <a:gd name="T11" fmla="*/ 0 h 180"/>
                  <a:gd name="T12" fmla="*/ 103 w 125"/>
                  <a:gd name="T13" fmla="*/ 115 h 180"/>
                  <a:gd name="T14" fmla="*/ 125 w 125"/>
                  <a:gd name="T15" fmla="*/ 115 h 180"/>
                  <a:gd name="T16" fmla="*/ 125 w 125"/>
                  <a:gd name="T17" fmla="*/ 137 h 180"/>
                  <a:gd name="T18" fmla="*/ 103 w 125"/>
                  <a:gd name="T19" fmla="*/ 137 h 180"/>
                  <a:gd name="T20" fmla="*/ 103 w 125"/>
                  <a:gd name="T21" fmla="*/ 180 h 180"/>
                  <a:gd name="T22" fmla="*/ 81 w 125"/>
                  <a:gd name="T23" fmla="*/ 180 h 180"/>
                  <a:gd name="T24" fmla="*/ 81 w 125"/>
                  <a:gd name="T25" fmla="*/ 115 h 180"/>
                  <a:gd name="T26" fmla="*/ 81 w 125"/>
                  <a:gd name="T27" fmla="*/ 42 h 180"/>
                  <a:gd name="T28" fmla="*/ 26 w 125"/>
                  <a:gd name="T29" fmla="*/ 115 h 180"/>
                  <a:gd name="T30" fmla="*/ 81 w 125"/>
                  <a:gd name="T31"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80">
                    <a:moveTo>
                      <a:pt x="81" y="180"/>
                    </a:moveTo>
                    <a:lnTo>
                      <a:pt x="81" y="137"/>
                    </a:lnTo>
                    <a:lnTo>
                      <a:pt x="0" y="137"/>
                    </a:lnTo>
                    <a:lnTo>
                      <a:pt x="0" y="115"/>
                    </a:lnTo>
                    <a:lnTo>
                      <a:pt x="86" y="0"/>
                    </a:lnTo>
                    <a:lnTo>
                      <a:pt x="103" y="0"/>
                    </a:lnTo>
                    <a:lnTo>
                      <a:pt x="103" y="115"/>
                    </a:lnTo>
                    <a:lnTo>
                      <a:pt x="125" y="115"/>
                    </a:lnTo>
                    <a:lnTo>
                      <a:pt x="125" y="137"/>
                    </a:lnTo>
                    <a:lnTo>
                      <a:pt x="103" y="137"/>
                    </a:lnTo>
                    <a:lnTo>
                      <a:pt x="103" y="180"/>
                    </a:lnTo>
                    <a:lnTo>
                      <a:pt x="81" y="180"/>
                    </a:lnTo>
                    <a:close/>
                    <a:moveTo>
                      <a:pt x="81" y="115"/>
                    </a:moveTo>
                    <a:lnTo>
                      <a:pt x="81" y="42"/>
                    </a:lnTo>
                    <a:lnTo>
                      <a:pt x="26" y="115"/>
                    </a:lnTo>
                    <a:lnTo>
                      <a:pt x="81" y="1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8" name="Freeform 16"/>
              <p:cNvSpPr>
                <a:spLocks/>
              </p:cNvSpPr>
              <p:nvPr/>
            </p:nvSpPr>
            <p:spPr bwMode="auto">
              <a:xfrm>
                <a:off x="3470" y="2851"/>
                <a:ext cx="59" cy="91"/>
              </a:xfrm>
              <a:custGeom>
                <a:avLst/>
                <a:gdLst>
                  <a:gd name="T0" fmla="*/ 21 w 117"/>
                  <a:gd name="T1" fmla="*/ 129 h 182"/>
                  <a:gd name="T2" fmla="*/ 26 w 117"/>
                  <a:gd name="T3" fmla="*/ 144 h 182"/>
                  <a:gd name="T4" fmla="*/ 33 w 117"/>
                  <a:gd name="T5" fmla="*/ 153 h 182"/>
                  <a:gd name="T6" fmla="*/ 43 w 117"/>
                  <a:gd name="T7" fmla="*/ 159 h 182"/>
                  <a:gd name="T8" fmla="*/ 57 w 117"/>
                  <a:gd name="T9" fmla="*/ 161 h 182"/>
                  <a:gd name="T10" fmla="*/ 73 w 117"/>
                  <a:gd name="T11" fmla="*/ 159 h 182"/>
                  <a:gd name="T12" fmla="*/ 85 w 117"/>
                  <a:gd name="T13" fmla="*/ 149 h 182"/>
                  <a:gd name="T14" fmla="*/ 93 w 117"/>
                  <a:gd name="T15" fmla="*/ 137 h 182"/>
                  <a:gd name="T16" fmla="*/ 95 w 117"/>
                  <a:gd name="T17" fmla="*/ 120 h 182"/>
                  <a:gd name="T18" fmla="*/ 93 w 117"/>
                  <a:gd name="T19" fmla="*/ 104 h 182"/>
                  <a:gd name="T20" fmla="*/ 86 w 117"/>
                  <a:gd name="T21" fmla="*/ 92 h 182"/>
                  <a:gd name="T22" fmla="*/ 73 w 117"/>
                  <a:gd name="T23" fmla="*/ 84 h 182"/>
                  <a:gd name="T24" fmla="*/ 57 w 117"/>
                  <a:gd name="T25" fmla="*/ 82 h 182"/>
                  <a:gd name="T26" fmla="*/ 47 w 117"/>
                  <a:gd name="T27" fmla="*/ 83 h 182"/>
                  <a:gd name="T28" fmla="*/ 39 w 117"/>
                  <a:gd name="T29" fmla="*/ 86 h 182"/>
                  <a:gd name="T30" fmla="*/ 31 w 117"/>
                  <a:gd name="T31" fmla="*/ 91 h 182"/>
                  <a:gd name="T32" fmla="*/ 25 w 117"/>
                  <a:gd name="T33" fmla="*/ 98 h 182"/>
                  <a:gd name="T34" fmla="*/ 21 w 117"/>
                  <a:gd name="T35" fmla="*/ 0 h 182"/>
                  <a:gd name="T36" fmla="*/ 108 w 117"/>
                  <a:gd name="T37" fmla="*/ 22 h 182"/>
                  <a:gd name="T38" fmla="*/ 31 w 117"/>
                  <a:gd name="T39" fmla="*/ 73 h 182"/>
                  <a:gd name="T40" fmla="*/ 47 w 117"/>
                  <a:gd name="T41" fmla="*/ 62 h 182"/>
                  <a:gd name="T42" fmla="*/ 63 w 117"/>
                  <a:gd name="T43" fmla="*/ 60 h 182"/>
                  <a:gd name="T44" fmla="*/ 74 w 117"/>
                  <a:gd name="T45" fmla="*/ 61 h 182"/>
                  <a:gd name="T46" fmla="*/ 85 w 117"/>
                  <a:gd name="T47" fmla="*/ 63 h 182"/>
                  <a:gd name="T48" fmla="*/ 94 w 117"/>
                  <a:gd name="T49" fmla="*/ 69 h 182"/>
                  <a:gd name="T50" fmla="*/ 102 w 117"/>
                  <a:gd name="T51" fmla="*/ 76 h 182"/>
                  <a:gd name="T52" fmla="*/ 113 w 117"/>
                  <a:gd name="T53" fmla="*/ 95 h 182"/>
                  <a:gd name="T54" fmla="*/ 117 w 117"/>
                  <a:gd name="T55" fmla="*/ 118 h 182"/>
                  <a:gd name="T56" fmla="*/ 113 w 117"/>
                  <a:gd name="T57" fmla="*/ 141 h 182"/>
                  <a:gd name="T58" fmla="*/ 103 w 117"/>
                  <a:gd name="T59" fmla="*/ 161 h 182"/>
                  <a:gd name="T60" fmla="*/ 94 w 117"/>
                  <a:gd name="T61" fmla="*/ 170 h 182"/>
                  <a:gd name="T62" fmla="*/ 83 w 117"/>
                  <a:gd name="T63" fmla="*/ 177 h 182"/>
                  <a:gd name="T64" fmla="*/ 71 w 117"/>
                  <a:gd name="T65" fmla="*/ 180 h 182"/>
                  <a:gd name="T66" fmla="*/ 56 w 117"/>
                  <a:gd name="T67" fmla="*/ 182 h 182"/>
                  <a:gd name="T68" fmla="*/ 44 w 117"/>
                  <a:gd name="T69" fmla="*/ 180 h 182"/>
                  <a:gd name="T70" fmla="*/ 34 w 117"/>
                  <a:gd name="T71" fmla="*/ 178 h 182"/>
                  <a:gd name="T72" fmla="*/ 25 w 117"/>
                  <a:gd name="T73" fmla="*/ 175 h 182"/>
                  <a:gd name="T74" fmla="*/ 17 w 117"/>
                  <a:gd name="T75" fmla="*/ 169 h 182"/>
                  <a:gd name="T76" fmla="*/ 5 w 117"/>
                  <a:gd name="T77" fmla="*/ 153 h 182"/>
                  <a:gd name="T78" fmla="*/ 0 w 117"/>
                  <a:gd name="T79" fmla="*/ 1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182">
                    <a:moveTo>
                      <a:pt x="0" y="131"/>
                    </a:moveTo>
                    <a:lnTo>
                      <a:pt x="21" y="129"/>
                    </a:lnTo>
                    <a:lnTo>
                      <a:pt x="24" y="137"/>
                    </a:lnTo>
                    <a:lnTo>
                      <a:pt x="26" y="144"/>
                    </a:lnTo>
                    <a:lnTo>
                      <a:pt x="29" y="148"/>
                    </a:lnTo>
                    <a:lnTo>
                      <a:pt x="33" y="153"/>
                    </a:lnTo>
                    <a:lnTo>
                      <a:pt x="37" y="156"/>
                    </a:lnTo>
                    <a:lnTo>
                      <a:pt x="43" y="159"/>
                    </a:lnTo>
                    <a:lnTo>
                      <a:pt x="50" y="161"/>
                    </a:lnTo>
                    <a:lnTo>
                      <a:pt x="57" y="161"/>
                    </a:lnTo>
                    <a:lnTo>
                      <a:pt x="65" y="160"/>
                    </a:lnTo>
                    <a:lnTo>
                      <a:pt x="73" y="159"/>
                    </a:lnTo>
                    <a:lnTo>
                      <a:pt x="79" y="155"/>
                    </a:lnTo>
                    <a:lnTo>
                      <a:pt x="85" y="149"/>
                    </a:lnTo>
                    <a:lnTo>
                      <a:pt x="89" y="144"/>
                    </a:lnTo>
                    <a:lnTo>
                      <a:pt x="93" y="137"/>
                    </a:lnTo>
                    <a:lnTo>
                      <a:pt x="94" y="129"/>
                    </a:lnTo>
                    <a:lnTo>
                      <a:pt x="95" y="120"/>
                    </a:lnTo>
                    <a:lnTo>
                      <a:pt x="94" y="112"/>
                    </a:lnTo>
                    <a:lnTo>
                      <a:pt x="93" y="104"/>
                    </a:lnTo>
                    <a:lnTo>
                      <a:pt x="89" y="98"/>
                    </a:lnTo>
                    <a:lnTo>
                      <a:pt x="86" y="92"/>
                    </a:lnTo>
                    <a:lnTo>
                      <a:pt x="80" y="87"/>
                    </a:lnTo>
                    <a:lnTo>
                      <a:pt x="73" y="84"/>
                    </a:lnTo>
                    <a:lnTo>
                      <a:pt x="66" y="83"/>
                    </a:lnTo>
                    <a:lnTo>
                      <a:pt x="57" y="82"/>
                    </a:lnTo>
                    <a:lnTo>
                      <a:pt x="52" y="82"/>
                    </a:lnTo>
                    <a:lnTo>
                      <a:pt x="47" y="83"/>
                    </a:lnTo>
                    <a:lnTo>
                      <a:pt x="42" y="84"/>
                    </a:lnTo>
                    <a:lnTo>
                      <a:pt x="39" y="86"/>
                    </a:lnTo>
                    <a:lnTo>
                      <a:pt x="34" y="89"/>
                    </a:lnTo>
                    <a:lnTo>
                      <a:pt x="31" y="91"/>
                    </a:lnTo>
                    <a:lnTo>
                      <a:pt x="27" y="94"/>
                    </a:lnTo>
                    <a:lnTo>
                      <a:pt x="25" y="98"/>
                    </a:lnTo>
                    <a:lnTo>
                      <a:pt x="3" y="93"/>
                    </a:lnTo>
                    <a:lnTo>
                      <a:pt x="21" y="0"/>
                    </a:lnTo>
                    <a:lnTo>
                      <a:pt x="108" y="0"/>
                    </a:lnTo>
                    <a:lnTo>
                      <a:pt x="108" y="22"/>
                    </a:lnTo>
                    <a:lnTo>
                      <a:pt x="40" y="22"/>
                    </a:lnTo>
                    <a:lnTo>
                      <a:pt x="31" y="73"/>
                    </a:lnTo>
                    <a:lnTo>
                      <a:pt x="39" y="67"/>
                    </a:lnTo>
                    <a:lnTo>
                      <a:pt x="47" y="62"/>
                    </a:lnTo>
                    <a:lnTo>
                      <a:pt x="55" y="61"/>
                    </a:lnTo>
                    <a:lnTo>
                      <a:pt x="63" y="60"/>
                    </a:lnTo>
                    <a:lnTo>
                      <a:pt x="69" y="60"/>
                    </a:lnTo>
                    <a:lnTo>
                      <a:pt x="74" y="61"/>
                    </a:lnTo>
                    <a:lnTo>
                      <a:pt x="79" y="62"/>
                    </a:lnTo>
                    <a:lnTo>
                      <a:pt x="85" y="63"/>
                    </a:lnTo>
                    <a:lnTo>
                      <a:pt x="89" y="66"/>
                    </a:lnTo>
                    <a:lnTo>
                      <a:pt x="94" y="69"/>
                    </a:lnTo>
                    <a:lnTo>
                      <a:pt x="97" y="73"/>
                    </a:lnTo>
                    <a:lnTo>
                      <a:pt x="102" y="76"/>
                    </a:lnTo>
                    <a:lnTo>
                      <a:pt x="109" y="85"/>
                    </a:lnTo>
                    <a:lnTo>
                      <a:pt x="113" y="95"/>
                    </a:lnTo>
                    <a:lnTo>
                      <a:pt x="116" y="106"/>
                    </a:lnTo>
                    <a:lnTo>
                      <a:pt x="117" y="118"/>
                    </a:lnTo>
                    <a:lnTo>
                      <a:pt x="116" y="130"/>
                    </a:lnTo>
                    <a:lnTo>
                      <a:pt x="113" y="141"/>
                    </a:lnTo>
                    <a:lnTo>
                      <a:pt x="109" y="152"/>
                    </a:lnTo>
                    <a:lnTo>
                      <a:pt x="103" y="161"/>
                    </a:lnTo>
                    <a:lnTo>
                      <a:pt x="98" y="167"/>
                    </a:lnTo>
                    <a:lnTo>
                      <a:pt x="94" y="170"/>
                    </a:lnTo>
                    <a:lnTo>
                      <a:pt x="88" y="174"/>
                    </a:lnTo>
                    <a:lnTo>
                      <a:pt x="83" y="177"/>
                    </a:lnTo>
                    <a:lnTo>
                      <a:pt x="77" y="179"/>
                    </a:lnTo>
                    <a:lnTo>
                      <a:pt x="71" y="180"/>
                    </a:lnTo>
                    <a:lnTo>
                      <a:pt x="64" y="182"/>
                    </a:lnTo>
                    <a:lnTo>
                      <a:pt x="56" y="182"/>
                    </a:lnTo>
                    <a:lnTo>
                      <a:pt x="50" y="182"/>
                    </a:lnTo>
                    <a:lnTo>
                      <a:pt x="44" y="180"/>
                    </a:lnTo>
                    <a:lnTo>
                      <a:pt x="39" y="180"/>
                    </a:lnTo>
                    <a:lnTo>
                      <a:pt x="34" y="178"/>
                    </a:lnTo>
                    <a:lnTo>
                      <a:pt x="29" y="177"/>
                    </a:lnTo>
                    <a:lnTo>
                      <a:pt x="25" y="175"/>
                    </a:lnTo>
                    <a:lnTo>
                      <a:pt x="20" y="172"/>
                    </a:lnTo>
                    <a:lnTo>
                      <a:pt x="17" y="169"/>
                    </a:lnTo>
                    <a:lnTo>
                      <a:pt x="10" y="161"/>
                    </a:lnTo>
                    <a:lnTo>
                      <a:pt x="5" y="153"/>
                    </a:lnTo>
                    <a:lnTo>
                      <a:pt x="2" y="143"/>
                    </a:lnTo>
                    <a:lnTo>
                      <a:pt x="0" y="1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69" name="Freeform 17"/>
              <p:cNvSpPr>
                <a:spLocks noEditPoints="1"/>
              </p:cNvSpPr>
              <p:nvPr/>
            </p:nvSpPr>
            <p:spPr bwMode="auto">
              <a:xfrm>
                <a:off x="3755" y="2850"/>
                <a:ext cx="61" cy="92"/>
              </a:xfrm>
              <a:custGeom>
                <a:avLst/>
                <a:gdLst>
                  <a:gd name="T0" fmla="*/ 96 w 122"/>
                  <a:gd name="T1" fmla="*/ 49 h 184"/>
                  <a:gd name="T2" fmla="*/ 92 w 122"/>
                  <a:gd name="T3" fmla="*/ 39 h 184"/>
                  <a:gd name="T4" fmla="*/ 87 w 122"/>
                  <a:gd name="T5" fmla="*/ 31 h 184"/>
                  <a:gd name="T6" fmla="*/ 77 w 122"/>
                  <a:gd name="T7" fmla="*/ 24 h 184"/>
                  <a:gd name="T8" fmla="*/ 64 w 122"/>
                  <a:gd name="T9" fmla="*/ 22 h 184"/>
                  <a:gd name="T10" fmla="*/ 54 w 122"/>
                  <a:gd name="T11" fmla="*/ 23 h 184"/>
                  <a:gd name="T12" fmla="*/ 45 w 122"/>
                  <a:gd name="T13" fmla="*/ 27 h 184"/>
                  <a:gd name="T14" fmla="*/ 35 w 122"/>
                  <a:gd name="T15" fmla="*/ 36 h 184"/>
                  <a:gd name="T16" fmla="*/ 28 w 122"/>
                  <a:gd name="T17" fmla="*/ 47 h 184"/>
                  <a:gd name="T18" fmla="*/ 24 w 122"/>
                  <a:gd name="T19" fmla="*/ 64 h 184"/>
                  <a:gd name="T20" fmla="*/ 23 w 122"/>
                  <a:gd name="T21" fmla="*/ 88 h 184"/>
                  <a:gd name="T22" fmla="*/ 31 w 122"/>
                  <a:gd name="T23" fmla="*/ 77 h 184"/>
                  <a:gd name="T24" fmla="*/ 42 w 122"/>
                  <a:gd name="T25" fmla="*/ 70 h 184"/>
                  <a:gd name="T26" fmla="*/ 55 w 122"/>
                  <a:gd name="T27" fmla="*/ 64 h 184"/>
                  <a:gd name="T28" fmla="*/ 68 w 122"/>
                  <a:gd name="T29" fmla="*/ 63 h 184"/>
                  <a:gd name="T30" fmla="*/ 78 w 122"/>
                  <a:gd name="T31" fmla="*/ 64 h 184"/>
                  <a:gd name="T32" fmla="*/ 88 w 122"/>
                  <a:gd name="T33" fmla="*/ 68 h 184"/>
                  <a:gd name="T34" fmla="*/ 97 w 122"/>
                  <a:gd name="T35" fmla="*/ 72 h 184"/>
                  <a:gd name="T36" fmla="*/ 106 w 122"/>
                  <a:gd name="T37" fmla="*/ 80 h 184"/>
                  <a:gd name="T38" fmla="*/ 118 w 122"/>
                  <a:gd name="T39" fmla="*/ 99 h 184"/>
                  <a:gd name="T40" fmla="*/ 122 w 122"/>
                  <a:gd name="T41" fmla="*/ 123 h 184"/>
                  <a:gd name="T42" fmla="*/ 120 w 122"/>
                  <a:gd name="T43" fmla="*/ 139 h 184"/>
                  <a:gd name="T44" fmla="*/ 115 w 122"/>
                  <a:gd name="T45" fmla="*/ 155 h 184"/>
                  <a:gd name="T46" fmla="*/ 106 w 122"/>
                  <a:gd name="T47" fmla="*/ 168 h 184"/>
                  <a:gd name="T48" fmla="*/ 94 w 122"/>
                  <a:gd name="T49" fmla="*/ 177 h 184"/>
                  <a:gd name="T50" fmla="*/ 80 w 122"/>
                  <a:gd name="T51" fmla="*/ 182 h 184"/>
                  <a:gd name="T52" fmla="*/ 64 w 122"/>
                  <a:gd name="T53" fmla="*/ 184 h 184"/>
                  <a:gd name="T54" fmla="*/ 50 w 122"/>
                  <a:gd name="T55" fmla="*/ 182 h 184"/>
                  <a:gd name="T56" fmla="*/ 39 w 122"/>
                  <a:gd name="T57" fmla="*/ 179 h 184"/>
                  <a:gd name="T58" fmla="*/ 27 w 122"/>
                  <a:gd name="T59" fmla="*/ 173 h 184"/>
                  <a:gd name="T60" fmla="*/ 18 w 122"/>
                  <a:gd name="T61" fmla="*/ 164 h 184"/>
                  <a:gd name="T62" fmla="*/ 4 w 122"/>
                  <a:gd name="T63" fmla="*/ 138 h 184"/>
                  <a:gd name="T64" fmla="*/ 0 w 122"/>
                  <a:gd name="T65" fmla="*/ 97 h 184"/>
                  <a:gd name="T66" fmla="*/ 4 w 122"/>
                  <a:gd name="T67" fmla="*/ 52 h 184"/>
                  <a:gd name="T68" fmla="*/ 19 w 122"/>
                  <a:gd name="T69" fmla="*/ 21 h 184"/>
                  <a:gd name="T70" fmla="*/ 28 w 122"/>
                  <a:gd name="T71" fmla="*/ 11 h 184"/>
                  <a:gd name="T72" fmla="*/ 40 w 122"/>
                  <a:gd name="T73" fmla="*/ 5 h 184"/>
                  <a:gd name="T74" fmla="*/ 53 w 122"/>
                  <a:gd name="T75" fmla="*/ 1 h 184"/>
                  <a:gd name="T76" fmla="*/ 66 w 122"/>
                  <a:gd name="T77" fmla="*/ 0 h 184"/>
                  <a:gd name="T78" fmla="*/ 77 w 122"/>
                  <a:gd name="T79" fmla="*/ 1 h 184"/>
                  <a:gd name="T80" fmla="*/ 86 w 122"/>
                  <a:gd name="T81" fmla="*/ 3 h 184"/>
                  <a:gd name="T82" fmla="*/ 94 w 122"/>
                  <a:gd name="T83" fmla="*/ 7 h 184"/>
                  <a:gd name="T84" fmla="*/ 101 w 122"/>
                  <a:gd name="T85" fmla="*/ 13 h 184"/>
                  <a:gd name="T86" fmla="*/ 112 w 122"/>
                  <a:gd name="T87" fmla="*/ 27 h 184"/>
                  <a:gd name="T88" fmla="*/ 118 w 122"/>
                  <a:gd name="T89" fmla="*/ 48 h 184"/>
                  <a:gd name="T90" fmla="*/ 23 w 122"/>
                  <a:gd name="T91" fmla="*/ 127 h 184"/>
                  <a:gd name="T92" fmla="*/ 25 w 122"/>
                  <a:gd name="T93" fmla="*/ 138 h 184"/>
                  <a:gd name="T94" fmla="*/ 30 w 122"/>
                  <a:gd name="T95" fmla="*/ 148 h 184"/>
                  <a:gd name="T96" fmla="*/ 38 w 122"/>
                  <a:gd name="T97" fmla="*/ 155 h 184"/>
                  <a:gd name="T98" fmla="*/ 47 w 122"/>
                  <a:gd name="T99" fmla="*/ 161 h 184"/>
                  <a:gd name="T100" fmla="*/ 57 w 122"/>
                  <a:gd name="T101" fmla="*/ 163 h 184"/>
                  <a:gd name="T102" fmla="*/ 71 w 122"/>
                  <a:gd name="T103" fmla="*/ 162 h 184"/>
                  <a:gd name="T104" fmla="*/ 84 w 122"/>
                  <a:gd name="T105" fmla="*/ 157 h 184"/>
                  <a:gd name="T106" fmla="*/ 94 w 122"/>
                  <a:gd name="T107" fmla="*/ 147 h 184"/>
                  <a:gd name="T108" fmla="*/ 99 w 122"/>
                  <a:gd name="T109" fmla="*/ 132 h 184"/>
                  <a:gd name="T110" fmla="*/ 99 w 122"/>
                  <a:gd name="T111" fmla="*/ 115 h 184"/>
                  <a:gd name="T112" fmla="*/ 94 w 122"/>
                  <a:gd name="T113" fmla="*/ 101 h 184"/>
                  <a:gd name="T114" fmla="*/ 84 w 122"/>
                  <a:gd name="T115" fmla="*/ 92 h 184"/>
                  <a:gd name="T116" fmla="*/ 70 w 122"/>
                  <a:gd name="T117" fmla="*/ 87 h 184"/>
                  <a:gd name="T118" fmla="*/ 54 w 122"/>
                  <a:gd name="T119" fmla="*/ 87 h 184"/>
                  <a:gd name="T120" fmla="*/ 39 w 122"/>
                  <a:gd name="T121" fmla="*/ 92 h 184"/>
                  <a:gd name="T122" fmla="*/ 28 w 122"/>
                  <a:gd name="T123" fmla="*/ 101 h 184"/>
                  <a:gd name="T124" fmla="*/ 24 w 122"/>
                  <a:gd name="T125" fmla="*/ 11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184">
                    <a:moveTo>
                      <a:pt x="118" y="48"/>
                    </a:moveTo>
                    <a:lnTo>
                      <a:pt x="96" y="49"/>
                    </a:lnTo>
                    <a:lnTo>
                      <a:pt x="94" y="44"/>
                    </a:lnTo>
                    <a:lnTo>
                      <a:pt x="92" y="39"/>
                    </a:lnTo>
                    <a:lnTo>
                      <a:pt x="89" y="34"/>
                    </a:lnTo>
                    <a:lnTo>
                      <a:pt x="87" y="31"/>
                    </a:lnTo>
                    <a:lnTo>
                      <a:pt x="83" y="27"/>
                    </a:lnTo>
                    <a:lnTo>
                      <a:pt x="77" y="24"/>
                    </a:lnTo>
                    <a:lnTo>
                      <a:pt x="71" y="23"/>
                    </a:lnTo>
                    <a:lnTo>
                      <a:pt x="64" y="22"/>
                    </a:lnTo>
                    <a:lnTo>
                      <a:pt x="60" y="22"/>
                    </a:lnTo>
                    <a:lnTo>
                      <a:pt x="54" y="23"/>
                    </a:lnTo>
                    <a:lnTo>
                      <a:pt x="49" y="25"/>
                    </a:lnTo>
                    <a:lnTo>
                      <a:pt x="45" y="27"/>
                    </a:lnTo>
                    <a:lnTo>
                      <a:pt x="40" y="31"/>
                    </a:lnTo>
                    <a:lnTo>
                      <a:pt x="35" y="36"/>
                    </a:lnTo>
                    <a:lnTo>
                      <a:pt x="32" y="41"/>
                    </a:lnTo>
                    <a:lnTo>
                      <a:pt x="28" y="47"/>
                    </a:lnTo>
                    <a:lnTo>
                      <a:pt x="26" y="55"/>
                    </a:lnTo>
                    <a:lnTo>
                      <a:pt x="24" y="64"/>
                    </a:lnTo>
                    <a:lnTo>
                      <a:pt x="23" y="76"/>
                    </a:lnTo>
                    <a:lnTo>
                      <a:pt x="23" y="88"/>
                    </a:lnTo>
                    <a:lnTo>
                      <a:pt x="26" y="83"/>
                    </a:lnTo>
                    <a:lnTo>
                      <a:pt x="31" y="77"/>
                    </a:lnTo>
                    <a:lnTo>
                      <a:pt x="37" y="73"/>
                    </a:lnTo>
                    <a:lnTo>
                      <a:pt x="42" y="70"/>
                    </a:lnTo>
                    <a:lnTo>
                      <a:pt x="48" y="67"/>
                    </a:lnTo>
                    <a:lnTo>
                      <a:pt x="55" y="64"/>
                    </a:lnTo>
                    <a:lnTo>
                      <a:pt x="61" y="63"/>
                    </a:lnTo>
                    <a:lnTo>
                      <a:pt x="68" y="63"/>
                    </a:lnTo>
                    <a:lnTo>
                      <a:pt x="73" y="63"/>
                    </a:lnTo>
                    <a:lnTo>
                      <a:pt x="78" y="64"/>
                    </a:lnTo>
                    <a:lnTo>
                      <a:pt x="84" y="65"/>
                    </a:lnTo>
                    <a:lnTo>
                      <a:pt x="88" y="68"/>
                    </a:lnTo>
                    <a:lnTo>
                      <a:pt x="93" y="70"/>
                    </a:lnTo>
                    <a:lnTo>
                      <a:pt x="97" y="72"/>
                    </a:lnTo>
                    <a:lnTo>
                      <a:pt x="102" y="76"/>
                    </a:lnTo>
                    <a:lnTo>
                      <a:pt x="106" y="80"/>
                    </a:lnTo>
                    <a:lnTo>
                      <a:pt x="112" y="88"/>
                    </a:lnTo>
                    <a:lnTo>
                      <a:pt x="118" y="99"/>
                    </a:lnTo>
                    <a:lnTo>
                      <a:pt x="120" y="110"/>
                    </a:lnTo>
                    <a:lnTo>
                      <a:pt x="122" y="123"/>
                    </a:lnTo>
                    <a:lnTo>
                      <a:pt x="122" y="131"/>
                    </a:lnTo>
                    <a:lnTo>
                      <a:pt x="120" y="139"/>
                    </a:lnTo>
                    <a:lnTo>
                      <a:pt x="118" y="147"/>
                    </a:lnTo>
                    <a:lnTo>
                      <a:pt x="115" y="155"/>
                    </a:lnTo>
                    <a:lnTo>
                      <a:pt x="110" y="162"/>
                    </a:lnTo>
                    <a:lnTo>
                      <a:pt x="106" y="168"/>
                    </a:lnTo>
                    <a:lnTo>
                      <a:pt x="100" y="172"/>
                    </a:lnTo>
                    <a:lnTo>
                      <a:pt x="94" y="177"/>
                    </a:lnTo>
                    <a:lnTo>
                      <a:pt x="87" y="180"/>
                    </a:lnTo>
                    <a:lnTo>
                      <a:pt x="80" y="182"/>
                    </a:lnTo>
                    <a:lnTo>
                      <a:pt x="72" y="184"/>
                    </a:lnTo>
                    <a:lnTo>
                      <a:pt x="64" y="184"/>
                    </a:lnTo>
                    <a:lnTo>
                      <a:pt x="57" y="184"/>
                    </a:lnTo>
                    <a:lnTo>
                      <a:pt x="50" y="182"/>
                    </a:lnTo>
                    <a:lnTo>
                      <a:pt x="45" y="181"/>
                    </a:lnTo>
                    <a:lnTo>
                      <a:pt x="39" y="179"/>
                    </a:lnTo>
                    <a:lnTo>
                      <a:pt x="33" y="177"/>
                    </a:lnTo>
                    <a:lnTo>
                      <a:pt x="27" y="173"/>
                    </a:lnTo>
                    <a:lnTo>
                      <a:pt x="23" y="169"/>
                    </a:lnTo>
                    <a:lnTo>
                      <a:pt x="18" y="164"/>
                    </a:lnTo>
                    <a:lnTo>
                      <a:pt x="10" y="153"/>
                    </a:lnTo>
                    <a:lnTo>
                      <a:pt x="4" y="138"/>
                    </a:lnTo>
                    <a:lnTo>
                      <a:pt x="1" y="119"/>
                    </a:lnTo>
                    <a:lnTo>
                      <a:pt x="0" y="97"/>
                    </a:lnTo>
                    <a:lnTo>
                      <a:pt x="1" y="72"/>
                    </a:lnTo>
                    <a:lnTo>
                      <a:pt x="4" y="52"/>
                    </a:lnTo>
                    <a:lnTo>
                      <a:pt x="11" y="34"/>
                    </a:lnTo>
                    <a:lnTo>
                      <a:pt x="19" y="21"/>
                    </a:lnTo>
                    <a:lnTo>
                      <a:pt x="24" y="16"/>
                    </a:lnTo>
                    <a:lnTo>
                      <a:pt x="28" y="11"/>
                    </a:lnTo>
                    <a:lnTo>
                      <a:pt x="34" y="8"/>
                    </a:lnTo>
                    <a:lnTo>
                      <a:pt x="40" y="5"/>
                    </a:lnTo>
                    <a:lnTo>
                      <a:pt x="46" y="3"/>
                    </a:lnTo>
                    <a:lnTo>
                      <a:pt x="53" y="1"/>
                    </a:lnTo>
                    <a:lnTo>
                      <a:pt x="60" y="0"/>
                    </a:lnTo>
                    <a:lnTo>
                      <a:pt x="66" y="0"/>
                    </a:lnTo>
                    <a:lnTo>
                      <a:pt x="71" y="0"/>
                    </a:lnTo>
                    <a:lnTo>
                      <a:pt x="77" y="1"/>
                    </a:lnTo>
                    <a:lnTo>
                      <a:pt x="81" y="2"/>
                    </a:lnTo>
                    <a:lnTo>
                      <a:pt x="86" y="3"/>
                    </a:lnTo>
                    <a:lnTo>
                      <a:pt x="89" y="5"/>
                    </a:lnTo>
                    <a:lnTo>
                      <a:pt x="94" y="7"/>
                    </a:lnTo>
                    <a:lnTo>
                      <a:pt x="97" y="10"/>
                    </a:lnTo>
                    <a:lnTo>
                      <a:pt x="101" y="13"/>
                    </a:lnTo>
                    <a:lnTo>
                      <a:pt x="107" y="19"/>
                    </a:lnTo>
                    <a:lnTo>
                      <a:pt x="112" y="27"/>
                    </a:lnTo>
                    <a:lnTo>
                      <a:pt x="116" y="38"/>
                    </a:lnTo>
                    <a:lnTo>
                      <a:pt x="118" y="48"/>
                    </a:lnTo>
                    <a:close/>
                    <a:moveTo>
                      <a:pt x="23" y="123"/>
                    </a:moveTo>
                    <a:lnTo>
                      <a:pt x="23" y="127"/>
                    </a:lnTo>
                    <a:lnTo>
                      <a:pt x="24" y="133"/>
                    </a:lnTo>
                    <a:lnTo>
                      <a:pt x="25" y="138"/>
                    </a:lnTo>
                    <a:lnTo>
                      <a:pt x="27" y="143"/>
                    </a:lnTo>
                    <a:lnTo>
                      <a:pt x="30" y="148"/>
                    </a:lnTo>
                    <a:lnTo>
                      <a:pt x="33" y="151"/>
                    </a:lnTo>
                    <a:lnTo>
                      <a:pt x="38" y="155"/>
                    </a:lnTo>
                    <a:lnTo>
                      <a:pt x="42" y="158"/>
                    </a:lnTo>
                    <a:lnTo>
                      <a:pt x="47" y="161"/>
                    </a:lnTo>
                    <a:lnTo>
                      <a:pt x="51" y="162"/>
                    </a:lnTo>
                    <a:lnTo>
                      <a:pt x="57" y="163"/>
                    </a:lnTo>
                    <a:lnTo>
                      <a:pt x="63" y="163"/>
                    </a:lnTo>
                    <a:lnTo>
                      <a:pt x="71" y="162"/>
                    </a:lnTo>
                    <a:lnTo>
                      <a:pt x="78" y="161"/>
                    </a:lnTo>
                    <a:lnTo>
                      <a:pt x="84" y="157"/>
                    </a:lnTo>
                    <a:lnTo>
                      <a:pt x="89" y="153"/>
                    </a:lnTo>
                    <a:lnTo>
                      <a:pt x="94" y="147"/>
                    </a:lnTo>
                    <a:lnTo>
                      <a:pt x="97" y="140"/>
                    </a:lnTo>
                    <a:lnTo>
                      <a:pt x="99" y="132"/>
                    </a:lnTo>
                    <a:lnTo>
                      <a:pt x="100" y="124"/>
                    </a:lnTo>
                    <a:lnTo>
                      <a:pt x="99" y="115"/>
                    </a:lnTo>
                    <a:lnTo>
                      <a:pt x="97" y="108"/>
                    </a:lnTo>
                    <a:lnTo>
                      <a:pt x="94" y="101"/>
                    </a:lnTo>
                    <a:lnTo>
                      <a:pt x="89" y="95"/>
                    </a:lnTo>
                    <a:lnTo>
                      <a:pt x="84" y="92"/>
                    </a:lnTo>
                    <a:lnTo>
                      <a:pt x="78" y="88"/>
                    </a:lnTo>
                    <a:lnTo>
                      <a:pt x="70" y="87"/>
                    </a:lnTo>
                    <a:lnTo>
                      <a:pt x="62" y="86"/>
                    </a:lnTo>
                    <a:lnTo>
                      <a:pt x="54" y="87"/>
                    </a:lnTo>
                    <a:lnTo>
                      <a:pt x="46" y="88"/>
                    </a:lnTo>
                    <a:lnTo>
                      <a:pt x="39" y="92"/>
                    </a:lnTo>
                    <a:lnTo>
                      <a:pt x="33" y="95"/>
                    </a:lnTo>
                    <a:lnTo>
                      <a:pt x="28" y="101"/>
                    </a:lnTo>
                    <a:lnTo>
                      <a:pt x="25" y="107"/>
                    </a:lnTo>
                    <a:lnTo>
                      <a:pt x="24" y="115"/>
                    </a:lnTo>
                    <a:lnTo>
                      <a:pt x="23" y="1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0" name="Freeform 18"/>
              <p:cNvSpPr>
                <a:spLocks/>
              </p:cNvSpPr>
              <p:nvPr/>
            </p:nvSpPr>
            <p:spPr bwMode="auto">
              <a:xfrm>
                <a:off x="4045" y="2851"/>
                <a:ext cx="59" cy="90"/>
              </a:xfrm>
              <a:custGeom>
                <a:avLst/>
                <a:gdLst>
                  <a:gd name="T0" fmla="*/ 0 w 117"/>
                  <a:gd name="T1" fmla="*/ 22 h 180"/>
                  <a:gd name="T2" fmla="*/ 0 w 117"/>
                  <a:gd name="T3" fmla="*/ 0 h 180"/>
                  <a:gd name="T4" fmla="*/ 117 w 117"/>
                  <a:gd name="T5" fmla="*/ 0 h 180"/>
                  <a:gd name="T6" fmla="*/ 117 w 117"/>
                  <a:gd name="T7" fmla="*/ 17 h 180"/>
                  <a:gd name="T8" fmla="*/ 109 w 117"/>
                  <a:gd name="T9" fmla="*/ 28 h 180"/>
                  <a:gd name="T10" fmla="*/ 101 w 117"/>
                  <a:gd name="T11" fmla="*/ 39 h 180"/>
                  <a:gd name="T12" fmla="*/ 92 w 117"/>
                  <a:gd name="T13" fmla="*/ 52 h 180"/>
                  <a:gd name="T14" fmla="*/ 84 w 117"/>
                  <a:gd name="T15" fmla="*/ 67 h 180"/>
                  <a:gd name="T16" fmla="*/ 76 w 117"/>
                  <a:gd name="T17" fmla="*/ 83 h 180"/>
                  <a:gd name="T18" fmla="*/ 69 w 117"/>
                  <a:gd name="T19" fmla="*/ 99 h 180"/>
                  <a:gd name="T20" fmla="*/ 63 w 117"/>
                  <a:gd name="T21" fmla="*/ 115 h 180"/>
                  <a:gd name="T22" fmla="*/ 59 w 117"/>
                  <a:gd name="T23" fmla="*/ 131 h 180"/>
                  <a:gd name="T24" fmla="*/ 55 w 117"/>
                  <a:gd name="T25" fmla="*/ 143 h 180"/>
                  <a:gd name="T26" fmla="*/ 53 w 117"/>
                  <a:gd name="T27" fmla="*/ 155 h 180"/>
                  <a:gd name="T28" fmla="*/ 51 w 117"/>
                  <a:gd name="T29" fmla="*/ 168 h 180"/>
                  <a:gd name="T30" fmla="*/ 50 w 117"/>
                  <a:gd name="T31" fmla="*/ 180 h 180"/>
                  <a:gd name="T32" fmla="*/ 28 w 117"/>
                  <a:gd name="T33" fmla="*/ 180 h 180"/>
                  <a:gd name="T34" fmla="*/ 29 w 117"/>
                  <a:gd name="T35" fmla="*/ 169 h 180"/>
                  <a:gd name="T36" fmla="*/ 30 w 117"/>
                  <a:gd name="T37" fmla="*/ 157 h 180"/>
                  <a:gd name="T38" fmla="*/ 32 w 117"/>
                  <a:gd name="T39" fmla="*/ 144 h 180"/>
                  <a:gd name="T40" fmla="*/ 36 w 117"/>
                  <a:gd name="T41" fmla="*/ 129 h 180"/>
                  <a:gd name="T42" fmla="*/ 40 w 117"/>
                  <a:gd name="T43" fmla="*/ 114 h 180"/>
                  <a:gd name="T44" fmla="*/ 46 w 117"/>
                  <a:gd name="T45" fmla="*/ 99 h 180"/>
                  <a:gd name="T46" fmla="*/ 52 w 117"/>
                  <a:gd name="T47" fmla="*/ 84 h 180"/>
                  <a:gd name="T48" fmla="*/ 59 w 117"/>
                  <a:gd name="T49" fmla="*/ 70 h 180"/>
                  <a:gd name="T50" fmla="*/ 66 w 117"/>
                  <a:gd name="T51" fmla="*/ 56 h 180"/>
                  <a:gd name="T52" fmla="*/ 74 w 117"/>
                  <a:gd name="T53" fmla="*/ 44 h 180"/>
                  <a:gd name="T54" fmla="*/ 82 w 117"/>
                  <a:gd name="T55" fmla="*/ 32 h 180"/>
                  <a:gd name="T56" fmla="*/ 90 w 117"/>
                  <a:gd name="T57" fmla="*/ 22 h 180"/>
                  <a:gd name="T58" fmla="*/ 0 w 117"/>
                  <a:gd name="T59" fmla="*/ 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0">
                    <a:moveTo>
                      <a:pt x="0" y="22"/>
                    </a:moveTo>
                    <a:lnTo>
                      <a:pt x="0" y="0"/>
                    </a:lnTo>
                    <a:lnTo>
                      <a:pt x="117" y="0"/>
                    </a:lnTo>
                    <a:lnTo>
                      <a:pt x="117" y="17"/>
                    </a:lnTo>
                    <a:lnTo>
                      <a:pt x="109" y="28"/>
                    </a:lnTo>
                    <a:lnTo>
                      <a:pt x="101" y="39"/>
                    </a:lnTo>
                    <a:lnTo>
                      <a:pt x="92" y="52"/>
                    </a:lnTo>
                    <a:lnTo>
                      <a:pt x="84" y="67"/>
                    </a:lnTo>
                    <a:lnTo>
                      <a:pt x="76" y="83"/>
                    </a:lnTo>
                    <a:lnTo>
                      <a:pt x="69" y="99"/>
                    </a:lnTo>
                    <a:lnTo>
                      <a:pt x="63" y="115"/>
                    </a:lnTo>
                    <a:lnTo>
                      <a:pt x="59" y="131"/>
                    </a:lnTo>
                    <a:lnTo>
                      <a:pt x="55" y="143"/>
                    </a:lnTo>
                    <a:lnTo>
                      <a:pt x="53" y="155"/>
                    </a:lnTo>
                    <a:lnTo>
                      <a:pt x="51" y="168"/>
                    </a:lnTo>
                    <a:lnTo>
                      <a:pt x="50" y="180"/>
                    </a:lnTo>
                    <a:lnTo>
                      <a:pt x="28" y="180"/>
                    </a:lnTo>
                    <a:lnTo>
                      <a:pt x="29" y="169"/>
                    </a:lnTo>
                    <a:lnTo>
                      <a:pt x="30" y="157"/>
                    </a:lnTo>
                    <a:lnTo>
                      <a:pt x="32" y="144"/>
                    </a:lnTo>
                    <a:lnTo>
                      <a:pt x="36" y="129"/>
                    </a:lnTo>
                    <a:lnTo>
                      <a:pt x="40" y="114"/>
                    </a:lnTo>
                    <a:lnTo>
                      <a:pt x="46" y="99"/>
                    </a:lnTo>
                    <a:lnTo>
                      <a:pt x="52" y="84"/>
                    </a:lnTo>
                    <a:lnTo>
                      <a:pt x="59" y="70"/>
                    </a:lnTo>
                    <a:lnTo>
                      <a:pt x="66" y="56"/>
                    </a:lnTo>
                    <a:lnTo>
                      <a:pt x="74" y="44"/>
                    </a:lnTo>
                    <a:lnTo>
                      <a:pt x="82" y="32"/>
                    </a:lnTo>
                    <a:lnTo>
                      <a:pt x="90" y="22"/>
                    </a:lnTo>
                    <a:lnTo>
                      <a:pt x="0" y="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1" name="Freeform 19"/>
              <p:cNvSpPr>
                <a:spLocks noEditPoints="1"/>
              </p:cNvSpPr>
              <p:nvPr/>
            </p:nvSpPr>
            <p:spPr bwMode="auto">
              <a:xfrm>
                <a:off x="4332" y="2850"/>
                <a:ext cx="59" cy="92"/>
              </a:xfrm>
              <a:custGeom>
                <a:avLst/>
                <a:gdLst>
                  <a:gd name="T0" fmla="*/ 0 w 117"/>
                  <a:gd name="T1" fmla="*/ 77 h 184"/>
                  <a:gd name="T2" fmla="*/ 3 w 117"/>
                  <a:gd name="T3" fmla="*/ 52 h 184"/>
                  <a:gd name="T4" fmla="*/ 10 w 117"/>
                  <a:gd name="T5" fmla="*/ 31 h 184"/>
                  <a:gd name="T6" fmla="*/ 19 w 117"/>
                  <a:gd name="T7" fmla="*/ 16 h 184"/>
                  <a:gd name="T8" fmla="*/ 33 w 117"/>
                  <a:gd name="T9" fmla="*/ 6 h 184"/>
                  <a:gd name="T10" fmla="*/ 49 w 117"/>
                  <a:gd name="T11" fmla="*/ 1 h 184"/>
                  <a:gd name="T12" fmla="*/ 65 w 117"/>
                  <a:gd name="T13" fmla="*/ 0 h 184"/>
                  <a:gd name="T14" fmla="*/ 79 w 117"/>
                  <a:gd name="T15" fmla="*/ 3 h 184"/>
                  <a:gd name="T16" fmla="*/ 90 w 117"/>
                  <a:gd name="T17" fmla="*/ 9 h 184"/>
                  <a:gd name="T18" fmla="*/ 99 w 117"/>
                  <a:gd name="T19" fmla="*/ 17 h 184"/>
                  <a:gd name="T20" fmla="*/ 106 w 117"/>
                  <a:gd name="T21" fmla="*/ 29 h 184"/>
                  <a:gd name="T22" fmla="*/ 111 w 117"/>
                  <a:gd name="T23" fmla="*/ 41 h 184"/>
                  <a:gd name="T24" fmla="*/ 115 w 117"/>
                  <a:gd name="T25" fmla="*/ 58 h 184"/>
                  <a:gd name="T26" fmla="*/ 117 w 117"/>
                  <a:gd name="T27" fmla="*/ 80 h 184"/>
                  <a:gd name="T28" fmla="*/ 117 w 117"/>
                  <a:gd name="T29" fmla="*/ 108 h 184"/>
                  <a:gd name="T30" fmla="*/ 114 w 117"/>
                  <a:gd name="T31" fmla="*/ 133 h 184"/>
                  <a:gd name="T32" fmla="*/ 108 w 117"/>
                  <a:gd name="T33" fmla="*/ 154 h 184"/>
                  <a:gd name="T34" fmla="*/ 98 w 117"/>
                  <a:gd name="T35" fmla="*/ 169 h 184"/>
                  <a:gd name="T36" fmla="*/ 85 w 117"/>
                  <a:gd name="T37" fmla="*/ 179 h 184"/>
                  <a:gd name="T38" fmla="*/ 68 w 117"/>
                  <a:gd name="T39" fmla="*/ 184 h 184"/>
                  <a:gd name="T40" fmla="*/ 53 w 117"/>
                  <a:gd name="T41" fmla="*/ 184 h 184"/>
                  <a:gd name="T42" fmla="*/ 40 w 117"/>
                  <a:gd name="T43" fmla="*/ 181 h 184"/>
                  <a:gd name="T44" fmla="*/ 30 w 117"/>
                  <a:gd name="T45" fmla="*/ 178 h 184"/>
                  <a:gd name="T46" fmla="*/ 22 w 117"/>
                  <a:gd name="T47" fmla="*/ 171 h 184"/>
                  <a:gd name="T48" fmla="*/ 9 w 117"/>
                  <a:gd name="T49" fmla="*/ 154 h 184"/>
                  <a:gd name="T50" fmla="*/ 1 w 117"/>
                  <a:gd name="T51" fmla="*/ 116 h 184"/>
                  <a:gd name="T52" fmla="*/ 22 w 117"/>
                  <a:gd name="T53" fmla="*/ 93 h 184"/>
                  <a:gd name="T54" fmla="*/ 24 w 117"/>
                  <a:gd name="T55" fmla="*/ 128 h 184"/>
                  <a:gd name="T56" fmla="*/ 32 w 117"/>
                  <a:gd name="T57" fmla="*/ 149 h 184"/>
                  <a:gd name="T58" fmla="*/ 44 w 117"/>
                  <a:gd name="T59" fmla="*/ 159 h 184"/>
                  <a:gd name="T60" fmla="*/ 59 w 117"/>
                  <a:gd name="T61" fmla="*/ 163 h 184"/>
                  <a:gd name="T62" fmla="*/ 74 w 117"/>
                  <a:gd name="T63" fmla="*/ 159 h 184"/>
                  <a:gd name="T64" fmla="*/ 85 w 117"/>
                  <a:gd name="T65" fmla="*/ 149 h 184"/>
                  <a:gd name="T66" fmla="*/ 93 w 117"/>
                  <a:gd name="T67" fmla="*/ 128 h 184"/>
                  <a:gd name="T68" fmla="*/ 95 w 117"/>
                  <a:gd name="T69" fmla="*/ 93 h 184"/>
                  <a:gd name="T70" fmla="*/ 93 w 117"/>
                  <a:gd name="T71" fmla="*/ 57 h 184"/>
                  <a:gd name="T72" fmla="*/ 85 w 117"/>
                  <a:gd name="T73" fmla="*/ 36 h 184"/>
                  <a:gd name="T74" fmla="*/ 74 w 117"/>
                  <a:gd name="T75" fmla="*/ 25 h 184"/>
                  <a:gd name="T76" fmla="*/ 59 w 117"/>
                  <a:gd name="T77" fmla="*/ 22 h 184"/>
                  <a:gd name="T78" fmla="*/ 45 w 117"/>
                  <a:gd name="T79" fmla="*/ 25 h 184"/>
                  <a:gd name="T80" fmla="*/ 33 w 117"/>
                  <a:gd name="T81" fmla="*/ 34 h 184"/>
                  <a:gd name="T82" fmla="*/ 24 w 117"/>
                  <a:gd name="T83" fmla="*/ 56 h 184"/>
                  <a:gd name="T84" fmla="*/ 22 w 117"/>
                  <a:gd name="T85" fmla="*/ 9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84">
                    <a:moveTo>
                      <a:pt x="0" y="93"/>
                    </a:moveTo>
                    <a:lnTo>
                      <a:pt x="0" y="77"/>
                    </a:lnTo>
                    <a:lnTo>
                      <a:pt x="2" y="63"/>
                    </a:lnTo>
                    <a:lnTo>
                      <a:pt x="3" y="52"/>
                    </a:lnTo>
                    <a:lnTo>
                      <a:pt x="7" y="40"/>
                    </a:lnTo>
                    <a:lnTo>
                      <a:pt x="10" y="31"/>
                    </a:lnTo>
                    <a:lnTo>
                      <a:pt x="15" y="23"/>
                    </a:lnTo>
                    <a:lnTo>
                      <a:pt x="19" y="16"/>
                    </a:lnTo>
                    <a:lnTo>
                      <a:pt x="26" y="10"/>
                    </a:lnTo>
                    <a:lnTo>
                      <a:pt x="33" y="6"/>
                    </a:lnTo>
                    <a:lnTo>
                      <a:pt x="41" y="2"/>
                    </a:lnTo>
                    <a:lnTo>
                      <a:pt x="49" y="1"/>
                    </a:lnTo>
                    <a:lnTo>
                      <a:pt x="59" y="0"/>
                    </a:lnTo>
                    <a:lnTo>
                      <a:pt x="65" y="0"/>
                    </a:lnTo>
                    <a:lnTo>
                      <a:pt x="72" y="1"/>
                    </a:lnTo>
                    <a:lnTo>
                      <a:pt x="79" y="3"/>
                    </a:lnTo>
                    <a:lnTo>
                      <a:pt x="85" y="6"/>
                    </a:lnTo>
                    <a:lnTo>
                      <a:pt x="90" y="9"/>
                    </a:lnTo>
                    <a:lnTo>
                      <a:pt x="95" y="13"/>
                    </a:lnTo>
                    <a:lnTo>
                      <a:pt x="99" y="17"/>
                    </a:lnTo>
                    <a:lnTo>
                      <a:pt x="102" y="23"/>
                    </a:lnTo>
                    <a:lnTo>
                      <a:pt x="106" y="29"/>
                    </a:lnTo>
                    <a:lnTo>
                      <a:pt x="108" y="34"/>
                    </a:lnTo>
                    <a:lnTo>
                      <a:pt x="111" y="41"/>
                    </a:lnTo>
                    <a:lnTo>
                      <a:pt x="114" y="49"/>
                    </a:lnTo>
                    <a:lnTo>
                      <a:pt x="115" y="58"/>
                    </a:lnTo>
                    <a:lnTo>
                      <a:pt x="116" y="69"/>
                    </a:lnTo>
                    <a:lnTo>
                      <a:pt x="117" y="80"/>
                    </a:lnTo>
                    <a:lnTo>
                      <a:pt x="117" y="93"/>
                    </a:lnTo>
                    <a:lnTo>
                      <a:pt x="117" y="108"/>
                    </a:lnTo>
                    <a:lnTo>
                      <a:pt x="116" y="122"/>
                    </a:lnTo>
                    <a:lnTo>
                      <a:pt x="114" y="133"/>
                    </a:lnTo>
                    <a:lnTo>
                      <a:pt x="111" y="145"/>
                    </a:lnTo>
                    <a:lnTo>
                      <a:pt x="108" y="154"/>
                    </a:lnTo>
                    <a:lnTo>
                      <a:pt x="103" y="162"/>
                    </a:lnTo>
                    <a:lnTo>
                      <a:pt x="98" y="169"/>
                    </a:lnTo>
                    <a:lnTo>
                      <a:pt x="92" y="174"/>
                    </a:lnTo>
                    <a:lnTo>
                      <a:pt x="85" y="179"/>
                    </a:lnTo>
                    <a:lnTo>
                      <a:pt x="77" y="181"/>
                    </a:lnTo>
                    <a:lnTo>
                      <a:pt x="68" y="184"/>
                    </a:lnTo>
                    <a:lnTo>
                      <a:pt x="59" y="184"/>
                    </a:lnTo>
                    <a:lnTo>
                      <a:pt x="53" y="184"/>
                    </a:lnTo>
                    <a:lnTo>
                      <a:pt x="46" y="182"/>
                    </a:lnTo>
                    <a:lnTo>
                      <a:pt x="40" y="181"/>
                    </a:lnTo>
                    <a:lnTo>
                      <a:pt x="36" y="180"/>
                    </a:lnTo>
                    <a:lnTo>
                      <a:pt x="30" y="178"/>
                    </a:lnTo>
                    <a:lnTo>
                      <a:pt x="25" y="174"/>
                    </a:lnTo>
                    <a:lnTo>
                      <a:pt x="22" y="171"/>
                    </a:lnTo>
                    <a:lnTo>
                      <a:pt x="17" y="168"/>
                    </a:lnTo>
                    <a:lnTo>
                      <a:pt x="9" y="154"/>
                    </a:lnTo>
                    <a:lnTo>
                      <a:pt x="5" y="137"/>
                    </a:lnTo>
                    <a:lnTo>
                      <a:pt x="1" y="116"/>
                    </a:lnTo>
                    <a:lnTo>
                      <a:pt x="0" y="93"/>
                    </a:lnTo>
                    <a:close/>
                    <a:moveTo>
                      <a:pt x="22" y="93"/>
                    </a:moveTo>
                    <a:lnTo>
                      <a:pt x="23" y="112"/>
                    </a:lnTo>
                    <a:lnTo>
                      <a:pt x="24" y="128"/>
                    </a:lnTo>
                    <a:lnTo>
                      <a:pt x="28" y="141"/>
                    </a:lnTo>
                    <a:lnTo>
                      <a:pt x="32" y="149"/>
                    </a:lnTo>
                    <a:lnTo>
                      <a:pt x="38" y="155"/>
                    </a:lnTo>
                    <a:lnTo>
                      <a:pt x="44" y="159"/>
                    </a:lnTo>
                    <a:lnTo>
                      <a:pt x="51" y="162"/>
                    </a:lnTo>
                    <a:lnTo>
                      <a:pt x="59" y="163"/>
                    </a:lnTo>
                    <a:lnTo>
                      <a:pt x="67" y="162"/>
                    </a:lnTo>
                    <a:lnTo>
                      <a:pt x="74" y="159"/>
                    </a:lnTo>
                    <a:lnTo>
                      <a:pt x="79" y="155"/>
                    </a:lnTo>
                    <a:lnTo>
                      <a:pt x="85" y="149"/>
                    </a:lnTo>
                    <a:lnTo>
                      <a:pt x="90" y="140"/>
                    </a:lnTo>
                    <a:lnTo>
                      <a:pt x="93" y="128"/>
                    </a:lnTo>
                    <a:lnTo>
                      <a:pt x="94" y="112"/>
                    </a:lnTo>
                    <a:lnTo>
                      <a:pt x="95" y="93"/>
                    </a:lnTo>
                    <a:lnTo>
                      <a:pt x="94" y="73"/>
                    </a:lnTo>
                    <a:lnTo>
                      <a:pt x="93" y="57"/>
                    </a:lnTo>
                    <a:lnTo>
                      <a:pt x="90" y="45"/>
                    </a:lnTo>
                    <a:lnTo>
                      <a:pt x="85" y="36"/>
                    </a:lnTo>
                    <a:lnTo>
                      <a:pt x="79" y="30"/>
                    </a:lnTo>
                    <a:lnTo>
                      <a:pt x="74" y="25"/>
                    </a:lnTo>
                    <a:lnTo>
                      <a:pt x="67" y="23"/>
                    </a:lnTo>
                    <a:lnTo>
                      <a:pt x="59" y="22"/>
                    </a:lnTo>
                    <a:lnTo>
                      <a:pt x="51" y="23"/>
                    </a:lnTo>
                    <a:lnTo>
                      <a:pt x="45" y="25"/>
                    </a:lnTo>
                    <a:lnTo>
                      <a:pt x="38" y="29"/>
                    </a:lnTo>
                    <a:lnTo>
                      <a:pt x="33" y="34"/>
                    </a:lnTo>
                    <a:lnTo>
                      <a:pt x="28" y="44"/>
                    </a:lnTo>
                    <a:lnTo>
                      <a:pt x="24" y="56"/>
                    </a:lnTo>
                    <a:lnTo>
                      <a:pt x="23" y="73"/>
                    </a:lnTo>
                    <a:lnTo>
                      <a:pt x="22"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2" name="Freeform 20"/>
              <p:cNvSpPr>
                <a:spLocks/>
              </p:cNvSpPr>
              <p:nvPr/>
            </p:nvSpPr>
            <p:spPr bwMode="auto">
              <a:xfrm>
                <a:off x="4627" y="2850"/>
                <a:ext cx="34" cy="91"/>
              </a:xfrm>
              <a:custGeom>
                <a:avLst/>
                <a:gdLst>
                  <a:gd name="T0" fmla="*/ 67 w 67"/>
                  <a:gd name="T1" fmla="*/ 182 h 182"/>
                  <a:gd name="T2" fmla="*/ 46 w 67"/>
                  <a:gd name="T3" fmla="*/ 182 h 182"/>
                  <a:gd name="T4" fmla="*/ 46 w 67"/>
                  <a:gd name="T5" fmla="*/ 40 h 182"/>
                  <a:gd name="T6" fmla="*/ 41 w 67"/>
                  <a:gd name="T7" fmla="*/ 45 h 182"/>
                  <a:gd name="T8" fmla="*/ 36 w 67"/>
                  <a:gd name="T9" fmla="*/ 48 h 182"/>
                  <a:gd name="T10" fmla="*/ 31 w 67"/>
                  <a:gd name="T11" fmla="*/ 52 h 182"/>
                  <a:gd name="T12" fmla="*/ 24 w 67"/>
                  <a:gd name="T13" fmla="*/ 56 h 182"/>
                  <a:gd name="T14" fmla="*/ 17 w 67"/>
                  <a:gd name="T15" fmla="*/ 60 h 182"/>
                  <a:gd name="T16" fmla="*/ 11 w 67"/>
                  <a:gd name="T17" fmla="*/ 63 h 182"/>
                  <a:gd name="T18" fmla="*/ 5 w 67"/>
                  <a:gd name="T19" fmla="*/ 65 h 182"/>
                  <a:gd name="T20" fmla="*/ 0 w 67"/>
                  <a:gd name="T21" fmla="*/ 68 h 182"/>
                  <a:gd name="T22" fmla="*/ 0 w 67"/>
                  <a:gd name="T23" fmla="*/ 46 h 182"/>
                  <a:gd name="T24" fmla="*/ 9 w 67"/>
                  <a:gd name="T25" fmla="*/ 41 h 182"/>
                  <a:gd name="T26" fmla="*/ 18 w 67"/>
                  <a:gd name="T27" fmla="*/ 36 h 182"/>
                  <a:gd name="T28" fmla="*/ 26 w 67"/>
                  <a:gd name="T29" fmla="*/ 30 h 182"/>
                  <a:gd name="T30" fmla="*/ 33 w 67"/>
                  <a:gd name="T31" fmla="*/ 24 h 182"/>
                  <a:gd name="T32" fmla="*/ 40 w 67"/>
                  <a:gd name="T33" fmla="*/ 18 h 182"/>
                  <a:gd name="T34" fmla="*/ 46 w 67"/>
                  <a:gd name="T35" fmla="*/ 11 h 182"/>
                  <a:gd name="T36" fmla="*/ 50 w 67"/>
                  <a:gd name="T37" fmla="*/ 6 h 182"/>
                  <a:gd name="T38" fmla="*/ 54 w 67"/>
                  <a:gd name="T39" fmla="*/ 0 h 182"/>
                  <a:gd name="T40" fmla="*/ 67 w 67"/>
                  <a:gd name="T41" fmla="*/ 0 h 182"/>
                  <a:gd name="T42" fmla="*/ 67 w 67"/>
                  <a:gd name="T4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82">
                    <a:moveTo>
                      <a:pt x="67" y="182"/>
                    </a:moveTo>
                    <a:lnTo>
                      <a:pt x="46" y="182"/>
                    </a:lnTo>
                    <a:lnTo>
                      <a:pt x="46" y="40"/>
                    </a:lnTo>
                    <a:lnTo>
                      <a:pt x="41" y="45"/>
                    </a:lnTo>
                    <a:lnTo>
                      <a:pt x="36" y="48"/>
                    </a:lnTo>
                    <a:lnTo>
                      <a:pt x="31" y="52"/>
                    </a:lnTo>
                    <a:lnTo>
                      <a:pt x="24" y="56"/>
                    </a:lnTo>
                    <a:lnTo>
                      <a:pt x="17" y="60"/>
                    </a:lnTo>
                    <a:lnTo>
                      <a:pt x="11" y="63"/>
                    </a:lnTo>
                    <a:lnTo>
                      <a:pt x="5" y="65"/>
                    </a:lnTo>
                    <a:lnTo>
                      <a:pt x="0" y="68"/>
                    </a:lnTo>
                    <a:lnTo>
                      <a:pt x="0" y="46"/>
                    </a:lnTo>
                    <a:lnTo>
                      <a:pt x="9" y="41"/>
                    </a:lnTo>
                    <a:lnTo>
                      <a:pt x="18" y="36"/>
                    </a:lnTo>
                    <a:lnTo>
                      <a:pt x="26" y="30"/>
                    </a:lnTo>
                    <a:lnTo>
                      <a:pt x="33" y="24"/>
                    </a:lnTo>
                    <a:lnTo>
                      <a:pt x="40" y="18"/>
                    </a:lnTo>
                    <a:lnTo>
                      <a:pt x="46" y="11"/>
                    </a:lnTo>
                    <a:lnTo>
                      <a:pt x="50" y="6"/>
                    </a:lnTo>
                    <a:lnTo>
                      <a:pt x="54" y="0"/>
                    </a:lnTo>
                    <a:lnTo>
                      <a:pt x="67" y="0"/>
                    </a:lnTo>
                    <a:lnTo>
                      <a:pt x="67" y="1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3" name="Freeform 21"/>
              <p:cNvSpPr>
                <a:spLocks/>
              </p:cNvSpPr>
              <p:nvPr/>
            </p:nvSpPr>
            <p:spPr bwMode="auto">
              <a:xfrm>
                <a:off x="4905" y="2850"/>
                <a:ext cx="60" cy="91"/>
              </a:xfrm>
              <a:custGeom>
                <a:avLst/>
                <a:gdLst>
                  <a:gd name="T0" fmla="*/ 121 w 121"/>
                  <a:gd name="T1" fmla="*/ 182 h 182"/>
                  <a:gd name="T2" fmla="*/ 0 w 121"/>
                  <a:gd name="T3" fmla="*/ 179 h 182"/>
                  <a:gd name="T4" fmla="*/ 2 w 121"/>
                  <a:gd name="T5" fmla="*/ 171 h 182"/>
                  <a:gd name="T6" fmla="*/ 6 w 121"/>
                  <a:gd name="T7" fmla="*/ 162 h 182"/>
                  <a:gd name="T8" fmla="*/ 13 w 121"/>
                  <a:gd name="T9" fmla="*/ 149 h 182"/>
                  <a:gd name="T10" fmla="*/ 23 w 121"/>
                  <a:gd name="T11" fmla="*/ 138 h 182"/>
                  <a:gd name="T12" fmla="*/ 37 w 121"/>
                  <a:gd name="T13" fmla="*/ 124 h 182"/>
                  <a:gd name="T14" fmla="*/ 53 w 121"/>
                  <a:gd name="T15" fmla="*/ 111 h 182"/>
                  <a:gd name="T16" fmla="*/ 65 w 121"/>
                  <a:gd name="T17" fmla="*/ 100 h 182"/>
                  <a:gd name="T18" fmla="*/ 76 w 121"/>
                  <a:gd name="T19" fmla="*/ 91 h 182"/>
                  <a:gd name="T20" fmla="*/ 83 w 121"/>
                  <a:gd name="T21" fmla="*/ 81 h 182"/>
                  <a:gd name="T22" fmla="*/ 91 w 121"/>
                  <a:gd name="T23" fmla="*/ 72 h 182"/>
                  <a:gd name="T24" fmla="*/ 95 w 121"/>
                  <a:gd name="T25" fmla="*/ 58 h 182"/>
                  <a:gd name="T26" fmla="*/ 95 w 121"/>
                  <a:gd name="T27" fmla="*/ 46 h 182"/>
                  <a:gd name="T28" fmla="*/ 91 w 121"/>
                  <a:gd name="T29" fmla="*/ 36 h 182"/>
                  <a:gd name="T30" fmla="*/ 82 w 121"/>
                  <a:gd name="T31" fmla="*/ 27 h 182"/>
                  <a:gd name="T32" fmla="*/ 69 w 121"/>
                  <a:gd name="T33" fmla="*/ 23 h 182"/>
                  <a:gd name="T34" fmla="*/ 54 w 121"/>
                  <a:gd name="T35" fmla="*/ 23 h 182"/>
                  <a:gd name="T36" fmla="*/ 41 w 121"/>
                  <a:gd name="T37" fmla="*/ 27 h 182"/>
                  <a:gd name="T38" fmla="*/ 32 w 121"/>
                  <a:gd name="T39" fmla="*/ 36 h 182"/>
                  <a:gd name="T40" fmla="*/ 28 w 121"/>
                  <a:gd name="T41" fmla="*/ 48 h 182"/>
                  <a:gd name="T42" fmla="*/ 5 w 121"/>
                  <a:gd name="T43" fmla="*/ 52 h 182"/>
                  <a:gd name="T44" fmla="*/ 10 w 121"/>
                  <a:gd name="T45" fmla="*/ 29 h 182"/>
                  <a:gd name="T46" fmla="*/ 22 w 121"/>
                  <a:gd name="T47" fmla="*/ 14 h 182"/>
                  <a:gd name="T48" fmla="*/ 30 w 121"/>
                  <a:gd name="T49" fmla="*/ 8 h 182"/>
                  <a:gd name="T50" fmla="*/ 40 w 121"/>
                  <a:gd name="T51" fmla="*/ 3 h 182"/>
                  <a:gd name="T52" fmla="*/ 51 w 121"/>
                  <a:gd name="T53" fmla="*/ 1 h 182"/>
                  <a:gd name="T54" fmla="*/ 62 w 121"/>
                  <a:gd name="T55" fmla="*/ 0 h 182"/>
                  <a:gd name="T56" fmla="*/ 75 w 121"/>
                  <a:gd name="T57" fmla="*/ 1 h 182"/>
                  <a:gd name="T58" fmla="*/ 85 w 121"/>
                  <a:gd name="T59" fmla="*/ 3 h 182"/>
                  <a:gd name="T60" fmla="*/ 95 w 121"/>
                  <a:gd name="T61" fmla="*/ 8 h 182"/>
                  <a:gd name="T62" fmla="*/ 103 w 121"/>
                  <a:gd name="T63" fmla="*/ 15 h 182"/>
                  <a:gd name="T64" fmla="*/ 115 w 121"/>
                  <a:gd name="T65" fmla="*/ 31 h 182"/>
                  <a:gd name="T66" fmla="*/ 118 w 121"/>
                  <a:gd name="T67" fmla="*/ 52 h 182"/>
                  <a:gd name="T68" fmla="*/ 117 w 121"/>
                  <a:gd name="T69" fmla="*/ 62 h 182"/>
                  <a:gd name="T70" fmla="*/ 114 w 121"/>
                  <a:gd name="T71" fmla="*/ 72 h 182"/>
                  <a:gd name="T72" fmla="*/ 109 w 121"/>
                  <a:gd name="T73" fmla="*/ 84 h 182"/>
                  <a:gd name="T74" fmla="*/ 100 w 121"/>
                  <a:gd name="T75" fmla="*/ 95 h 182"/>
                  <a:gd name="T76" fmla="*/ 87 w 121"/>
                  <a:gd name="T77" fmla="*/ 109 h 182"/>
                  <a:gd name="T78" fmla="*/ 67 w 121"/>
                  <a:gd name="T79" fmla="*/ 127 h 182"/>
                  <a:gd name="T80" fmla="*/ 51 w 121"/>
                  <a:gd name="T81" fmla="*/ 141 h 182"/>
                  <a:gd name="T82" fmla="*/ 40 w 121"/>
                  <a:gd name="T83" fmla="*/ 149 h 182"/>
                  <a:gd name="T84" fmla="*/ 36 w 121"/>
                  <a:gd name="T85" fmla="*/ 155 h 182"/>
                  <a:gd name="T86" fmla="*/ 31 w 121"/>
                  <a:gd name="T87"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182">
                    <a:moveTo>
                      <a:pt x="121" y="161"/>
                    </a:moveTo>
                    <a:lnTo>
                      <a:pt x="121" y="182"/>
                    </a:lnTo>
                    <a:lnTo>
                      <a:pt x="0" y="182"/>
                    </a:lnTo>
                    <a:lnTo>
                      <a:pt x="0" y="179"/>
                    </a:lnTo>
                    <a:lnTo>
                      <a:pt x="1" y="174"/>
                    </a:lnTo>
                    <a:lnTo>
                      <a:pt x="2" y="171"/>
                    </a:lnTo>
                    <a:lnTo>
                      <a:pt x="3" y="168"/>
                    </a:lnTo>
                    <a:lnTo>
                      <a:pt x="6" y="162"/>
                    </a:lnTo>
                    <a:lnTo>
                      <a:pt x="9" y="155"/>
                    </a:lnTo>
                    <a:lnTo>
                      <a:pt x="13" y="149"/>
                    </a:lnTo>
                    <a:lnTo>
                      <a:pt x="17" y="143"/>
                    </a:lnTo>
                    <a:lnTo>
                      <a:pt x="23" y="138"/>
                    </a:lnTo>
                    <a:lnTo>
                      <a:pt x="30" y="131"/>
                    </a:lnTo>
                    <a:lnTo>
                      <a:pt x="37" y="124"/>
                    </a:lnTo>
                    <a:lnTo>
                      <a:pt x="46" y="117"/>
                    </a:lnTo>
                    <a:lnTo>
                      <a:pt x="53" y="111"/>
                    </a:lnTo>
                    <a:lnTo>
                      <a:pt x="60" y="106"/>
                    </a:lnTo>
                    <a:lnTo>
                      <a:pt x="65" y="100"/>
                    </a:lnTo>
                    <a:lnTo>
                      <a:pt x="71" y="95"/>
                    </a:lnTo>
                    <a:lnTo>
                      <a:pt x="76" y="91"/>
                    </a:lnTo>
                    <a:lnTo>
                      <a:pt x="79" y="86"/>
                    </a:lnTo>
                    <a:lnTo>
                      <a:pt x="83" y="81"/>
                    </a:lnTo>
                    <a:lnTo>
                      <a:pt x="86" y="78"/>
                    </a:lnTo>
                    <a:lnTo>
                      <a:pt x="91" y="72"/>
                    </a:lnTo>
                    <a:lnTo>
                      <a:pt x="94" y="65"/>
                    </a:lnTo>
                    <a:lnTo>
                      <a:pt x="95" y="58"/>
                    </a:lnTo>
                    <a:lnTo>
                      <a:pt x="96" y="52"/>
                    </a:lnTo>
                    <a:lnTo>
                      <a:pt x="95" y="46"/>
                    </a:lnTo>
                    <a:lnTo>
                      <a:pt x="94" y="40"/>
                    </a:lnTo>
                    <a:lnTo>
                      <a:pt x="91" y="36"/>
                    </a:lnTo>
                    <a:lnTo>
                      <a:pt x="86" y="31"/>
                    </a:lnTo>
                    <a:lnTo>
                      <a:pt x="82" y="27"/>
                    </a:lnTo>
                    <a:lnTo>
                      <a:pt x="76" y="24"/>
                    </a:lnTo>
                    <a:lnTo>
                      <a:pt x="69" y="23"/>
                    </a:lnTo>
                    <a:lnTo>
                      <a:pt x="62" y="22"/>
                    </a:lnTo>
                    <a:lnTo>
                      <a:pt x="54" y="23"/>
                    </a:lnTo>
                    <a:lnTo>
                      <a:pt x="48" y="24"/>
                    </a:lnTo>
                    <a:lnTo>
                      <a:pt x="41" y="27"/>
                    </a:lnTo>
                    <a:lnTo>
                      <a:pt x="37" y="31"/>
                    </a:lnTo>
                    <a:lnTo>
                      <a:pt x="32" y="36"/>
                    </a:lnTo>
                    <a:lnTo>
                      <a:pt x="29" y="41"/>
                    </a:lnTo>
                    <a:lnTo>
                      <a:pt x="28" y="48"/>
                    </a:lnTo>
                    <a:lnTo>
                      <a:pt x="26" y="55"/>
                    </a:lnTo>
                    <a:lnTo>
                      <a:pt x="5" y="52"/>
                    </a:lnTo>
                    <a:lnTo>
                      <a:pt x="7" y="39"/>
                    </a:lnTo>
                    <a:lnTo>
                      <a:pt x="10" y="29"/>
                    </a:lnTo>
                    <a:lnTo>
                      <a:pt x="15" y="21"/>
                    </a:lnTo>
                    <a:lnTo>
                      <a:pt x="22" y="14"/>
                    </a:lnTo>
                    <a:lnTo>
                      <a:pt x="26" y="10"/>
                    </a:lnTo>
                    <a:lnTo>
                      <a:pt x="30" y="8"/>
                    </a:lnTo>
                    <a:lnTo>
                      <a:pt x="34" y="6"/>
                    </a:lnTo>
                    <a:lnTo>
                      <a:pt x="40" y="3"/>
                    </a:lnTo>
                    <a:lnTo>
                      <a:pt x="45" y="2"/>
                    </a:lnTo>
                    <a:lnTo>
                      <a:pt x="51" y="1"/>
                    </a:lnTo>
                    <a:lnTo>
                      <a:pt x="56" y="0"/>
                    </a:lnTo>
                    <a:lnTo>
                      <a:pt x="62" y="0"/>
                    </a:lnTo>
                    <a:lnTo>
                      <a:pt x="68" y="0"/>
                    </a:lnTo>
                    <a:lnTo>
                      <a:pt x="75" y="1"/>
                    </a:lnTo>
                    <a:lnTo>
                      <a:pt x="80" y="2"/>
                    </a:lnTo>
                    <a:lnTo>
                      <a:pt x="85" y="3"/>
                    </a:lnTo>
                    <a:lnTo>
                      <a:pt x="91" y="6"/>
                    </a:lnTo>
                    <a:lnTo>
                      <a:pt x="95" y="8"/>
                    </a:lnTo>
                    <a:lnTo>
                      <a:pt x="99" y="11"/>
                    </a:lnTo>
                    <a:lnTo>
                      <a:pt x="103" y="15"/>
                    </a:lnTo>
                    <a:lnTo>
                      <a:pt x="109" y="23"/>
                    </a:lnTo>
                    <a:lnTo>
                      <a:pt x="115" y="31"/>
                    </a:lnTo>
                    <a:lnTo>
                      <a:pt x="117" y="41"/>
                    </a:lnTo>
                    <a:lnTo>
                      <a:pt x="118" y="52"/>
                    </a:lnTo>
                    <a:lnTo>
                      <a:pt x="118" y="56"/>
                    </a:lnTo>
                    <a:lnTo>
                      <a:pt x="117" y="62"/>
                    </a:lnTo>
                    <a:lnTo>
                      <a:pt x="116" y="67"/>
                    </a:lnTo>
                    <a:lnTo>
                      <a:pt x="114" y="72"/>
                    </a:lnTo>
                    <a:lnTo>
                      <a:pt x="111" y="78"/>
                    </a:lnTo>
                    <a:lnTo>
                      <a:pt x="109" y="84"/>
                    </a:lnTo>
                    <a:lnTo>
                      <a:pt x="105" y="89"/>
                    </a:lnTo>
                    <a:lnTo>
                      <a:pt x="100" y="95"/>
                    </a:lnTo>
                    <a:lnTo>
                      <a:pt x="94" y="102"/>
                    </a:lnTo>
                    <a:lnTo>
                      <a:pt x="87" y="109"/>
                    </a:lnTo>
                    <a:lnTo>
                      <a:pt x="78" y="118"/>
                    </a:lnTo>
                    <a:lnTo>
                      <a:pt x="67" y="127"/>
                    </a:lnTo>
                    <a:lnTo>
                      <a:pt x="57" y="134"/>
                    </a:lnTo>
                    <a:lnTo>
                      <a:pt x="51" y="141"/>
                    </a:lnTo>
                    <a:lnTo>
                      <a:pt x="45" y="146"/>
                    </a:lnTo>
                    <a:lnTo>
                      <a:pt x="40" y="149"/>
                    </a:lnTo>
                    <a:lnTo>
                      <a:pt x="38" y="153"/>
                    </a:lnTo>
                    <a:lnTo>
                      <a:pt x="36" y="155"/>
                    </a:lnTo>
                    <a:lnTo>
                      <a:pt x="33" y="158"/>
                    </a:lnTo>
                    <a:lnTo>
                      <a:pt x="31" y="161"/>
                    </a:lnTo>
                    <a:lnTo>
                      <a:pt x="121" y="1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4" name="Freeform 22"/>
              <p:cNvSpPr>
                <a:spLocks/>
              </p:cNvSpPr>
              <p:nvPr/>
            </p:nvSpPr>
            <p:spPr bwMode="auto">
              <a:xfrm>
                <a:off x="5195" y="2850"/>
                <a:ext cx="58" cy="92"/>
              </a:xfrm>
              <a:custGeom>
                <a:avLst/>
                <a:gdLst>
                  <a:gd name="T0" fmla="*/ 22 w 118"/>
                  <a:gd name="T1" fmla="*/ 130 h 184"/>
                  <a:gd name="T2" fmla="*/ 27 w 118"/>
                  <a:gd name="T3" fmla="*/ 145 h 184"/>
                  <a:gd name="T4" fmla="*/ 35 w 118"/>
                  <a:gd name="T5" fmla="*/ 155 h 184"/>
                  <a:gd name="T6" fmla="*/ 45 w 118"/>
                  <a:gd name="T7" fmla="*/ 161 h 184"/>
                  <a:gd name="T8" fmla="*/ 58 w 118"/>
                  <a:gd name="T9" fmla="*/ 163 h 184"/>
                  <a:gd name="T10" fmla="*/ 74 w 118"/>
                  <a:gd name="T11" fmla="*/ 161 h 184"/>
                  <a:gd name="T12" fmla="*/ 85 w 118"/>
                  <a:gd name="T13" fmla="*/ 153 h 184"/>
                  <a:gd name="T14" fmla="*/ 93 w 118"/>
                  <a:gd name="T15" fmla="*/ 141 h 184"/>
                  <a:gd name="T16" fmla="*/ 96 w 118"/>
                  <a:gd name="T17" fmla="*/ 127 h 184"/>
                  <a:gd name="T18" fmla="*/ 93 w 118"/>
                  <a:gd name="T19" fmla="*/ 114 h 184"/>
                  <a:gd name="T20" fmla="*/ 85 w 118"/>
                  <a:gd name="T21" fmla="*/ 102 h 184"/>
                  <a:gd name="T22" fmla="*/ 75 w 118"/>
                  <a:gd name="T23" fmla="*/ 95 h 184"/>
                  <a:gd name="T24" fmla="*/ 60 w 118"/>
                  <a:gd name="T25" fmla="*/ 93 h 184"/>
                  <a:gd name="T26" fmla="*/ 52 w 118"/>
                  <a:gd name="T27" fmla="*/ 94 h 184"/>
                  <a:gd name="T28" fmla="*/ 44 w 118"/>
                  <a:gd name="T29" fmla="*/ 95 h 184"/>
                  <a:gd name="T30" fmla="*/ 47 w 118"/>
                  <a:gd name="T31" fmla="*/ 73 h 184"/>
                  <a:gd name="T32" fmla="*/ 50 w 118"/>
                  <a:gd name="T33" fmla="*/ 73 h 184"/>
                  <a:gd name="T34" fmla="*/ 57 w 118"/>
                  <a:gd name="T35" fmla="*/ 73 h 184"/>
                  <a:gd name="T36" fmla="*/ 69 w 118"/>
                  <a:gd name="T37" fmla="*/ 70 h 184"/>
                  <a:gd name="T38" fmla="*/ 80 w 118"/>
                  <a:gd name="T39" fmla="*/ 64 h 184"/>
                  <a:gd name="T40" fmla="*/ 84 w 118"/>
                  <a:gd name="T41" fmla="*/ 54 h 184"/>
                  <a:gd name="T42" fmla="*/ 85 w 118"/>
                  <a:gd name="T43" fmla="*/ 42 h 184"/>
                  <a:gd name="T44" fmla="*/ 81 w 118"/>
                  <a:gd name="T45" fmla="*/ 32 h 184"/>
                  <a:gd name="T46" fmla="*/ 73 w 118"/>
                  <a:gd name="T47" fmla="*/ 25 h 184"/>
                  <a:gd name="T48" fmla="*/ 62 w 118"/>
                  <a:gd name="T49" fmla="*/ 22 h 184"/>
                  <a:gd name="T50" fmla="*/ 51 w 118"/>
                  <a:gd name="T51" fmla="*/ 22 h 184"/>
                  <a:gd name="T52" fmla="*/ 39 w 118"/>
                  <a:gd name="T53" fmla="*/ 26 h 184"/>
                  <a:gd name="T54" fmla="*/ 31 w 118"/>
                  <a:gd name="T55" fmla="*/ 33 h 184"/>
                  <a:gd name="T56" fmla="*/ 26 w 118"/>
                  <a:gd name="T57" fmla="*/ 45 h 184"/>
                  <a:gd name="T58" fmla="*/ 3 w 118"/>
                  <a:gd name="T59" fmla="*/ 48 h 184"/>
                  <a:gd name="T60" fmla="*/ 8 w 118"/>
                  <a:gd name="T61" fmla="*/ 27 h 184"/>
                  <a:gd name="T62" fmla="*/ 20 w 118"/>
                  <a:gd name="T63" fmla="*/ 13 h 184"/>
                  <a:gd name="T64" fmla="*/ 28 w 118"/>
                  <a:gd name="T65" fmla="*/ 7 h 184"/>
                  <a:gd name="T66" fmla="*/ 36 w 118"/>
                  <a:gd name="T67" fmla="*/ 3 h 184"/>
                  <a:gd name="T68" fmla="*/ 45 w 118"/>
                  <a:gd name="T69" fmla="*/ 1 h 184"/>
                  <a:gd name="T70" fmla="*/ 56 w 118"/>
                  <a:gd name="T71" fmla="*/ 0 h 184"/>
                  <a:gd name="T72" fmla="*/ 69 w 118"/>
                  <a:gd name="T73" fmla="*/ 1 h 184"/>
                  <a:gd name="T74" fmla="*/ 82 w 118"/>
                  <a:gd name="T75" fmla="*/ 6 h 184"/>
                  <a:gd name="T76" fmla="*/ 93 w 118"/>
                  <a:gd name="T77" fmla="*/ 14 h 184"/>
                  <a:gd name="T78" fmla="*/ 101 w 118"/>
                  <a:gd name="T79" fmla="*/ 23 h 184"/>
                  <a:gd name="T80" fmla="*/ 107 w 118"/>
                  <a:gd name="T81" fmla="*/ 34 h 184"/>
                  <a:gd name="T82" fmla="*/ 108 w 118"/>
                  <a:gd name="T83" fmla="*/ 46 h 184"/>
                  <a:gd name="T84" fmla="*/ 107 w 118"/>
                  <a:gd name="T85" fmla="*/ 57 h 184"/>
                  <a:gd name="T86" fmla="*/ 101 w 118"/>
                  <a:gd name="T87" fmla="*/ 67 h 184"/>
                  <a:gd name="T88" fmla="*/ 93 w 118"/>
                  <a:gd name="T89" fmla="*/ 75 h 184"/>
                  <a:gd name="T90" fmla="*/ 83 w 118"/>
                  <a:gd name="T91" fmla="*/ 81 h 184"/>
                  <a:gd name="T92" fmla="*/ 98 w 118"/>
                  <a:gd name="T93" fmla="*/ 87 h 184"/>
                  <a:gd name="T94" fmla="*/ 108 w 118"/>
                  <a:gd name="T95" fmla="*/ 97 h 184"/>
                  <a:gd name="T96" fmla="*/ 115 w 118"/>
                  <a:gd name="T97" fmla="*/ 110 h 184"/>
                  <a:gd name="T98" fmla="*/ 118 w 118"/>
                  <a:gd name="T99" fmla="*/ 127 h 184"/>
                  <a:gd name="T100" fmla="*/ 113 w 118"/>
                  <a:gd name="T101" fmla="*/ 149 h 184"/>
                  <a:gd name="T102" fmla="*/ 100 w 118"/>
                  <a:gd name="T103" fmla="*/ 169 h 184"/>
                  <a:gd name="T104" fmla="*/ 91 w 118"/>
                  <a:gd name="T105" fmla="*/ 176 h 184"/>
                  <a:gd name="T106" fmla="*/ 81 w 118"/>
                  <a:gd name="T107" fmla="*/ 180 h 184"/>
                  <a:gd name="T108" fmla="*/ 70 w 118"/>
                  <a:gd name="T109" fmla="*/ 182 h 184"/>
                  <a:gd name="T110" fmla="*/ 58 w 118"/>
                  <a:gd name="T111" fmla="*/ 184 h 184"/>
                  <a:gd name="T112" fmla="*/ 46 w 118"/>
                  <a:gd name="T113" fmla="*/ 182 h 184"/>
                  <a:gd name="T114" fmla="*/ 36 w 118"/>
                  <a:gd name="T115" fmla="*/ 180 h 184"/>
                  <a:gd name="T116" fmla="*/ 26 w 118"/>
                  <a:gd name="T117" fmla="*/ 177 h 184"/>
                  <a:gd name="T118" fmla="*/ 18 w 118"/>
                  <a:gd name="T119" fmla="*/ 171 h 184"/>
                  <a:gd name="T120" fmla="*/ 6 w 118"/>
                  <a:gd name="T121" fmla="*/ 154 h 184"/>
                  <a:gd name="T122" fmla="*/ 0 w 118"/>
                  <a:gd name="T123" fmla="*/ 13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184">
                    <a:moveTo>
                      <a:pt x="0" y="133"/>
                    </a:moveTo>
                    <a:lnTo>
                      <a:pt x="22" y="130"/>
                    </a:lnTo>
                    <a:lnTo>
                      <a:pt x="24" y="138"/>
                    </a:lnTo>
                    <a:lnTo>
                      <a:pt x="27" y="145"/>
                    </a:lnTo>
                    <a:lnTo>
                      <a:pt x="30" y="150"/>
                    </a:lnTo>
                    <a:lnTo>
                      <a:pt x="35" y="155"/>
                    </a:lnTo>
                    <a:lnTo>
                      <a:pt x="39" y="158"/>
                    </a:lnTo>
                    <a:lnTo>
                      <a:pt x="45" y="161"/>
                    </a:lnTo>
                    <a:lnTo>
                      <a:pt x="51" y="163"/>
                    </a:lnTo>
                    <a:lnTo>
                      <a:pt x="58" y="163"/>
                    </a:lnTo>
                    <a:lnTo>
                      <a:pt x="66" y="162"/>
                    </a:lnTo>
                    <a:lnTo>
                      <a:pt x="74" y="161"/>
                    </a:lnTo>
                    <a:lnTo>
                      <a:pt x="80" y="157"/>
                    </a:lnTo>
                    <a:lnTo>
                      <a:pt x="85" y="153"/>
                    </a:lnTo>
                    <a:lnTo>
                      <a:pt x="90" y="147"/>
                    </a:lnTo>
                    <a:lnTo>
                      <a:pt x="93" y="141"/>
                    </a:lnTo>
                    <a:lnTo>
                      <a:pt x="95" y="134"/>
                    </a:lnTo>
                    <a:lnTo>
                      <a:pt x="96" y="127"/>
                    </a:lnTo>
                    <a:lnTo>
                      <a:pt x="95" y="120"/>
                    </a:lnTo>
                    <a:lnTo>
                      <a:pt x="93" y="114"/>
                    </a:lnTo>
                    <a:lnTo>
                      <a:pt x="90" y="108"/>
                    </a:lnTo>
                    <a:lnTo>
                      <a:pt x="85" y="102"/>
                    </a:lnTo>
                    <a:lnTo>
                      <a:pt x="81" y="99"/>
                    </a:lnTo>
                    <a:lnTo>
                      <a:pt x="75" y="95"/>
                    </a:lnTo>
                    <a:lnTo>
                      <a:pt x="68" y="94"/>
                    </a:lnTo>
                    <a:lnTo>
                      <a:pt x="60" y="93"/>
                    </a:lnTo>
                    <a:lnTo>
                      <a:pt x="57" y="93"/>
                    </a:lnTo>
                    <a:lnTo>
                      <a:pt x="52" y="94"/>
                    </a:lnTo>
                    <a:lnTo>
                      <a:pt x="49" y="94"/>
                    </a:lnTo>
                    <a:lnTo>
                      <a:pt x="44" y="95"/>
                    </a:lnTo>
                    <a:lnTo>
                      <a:pt x="46" y="73"/>
                    </a:lnTo>
                    <a:lnTo>
                      <a:pt x="47" y="73"/>
                    </a:lnTo>
                    <a:lnTo>
                      <a:pt x="49" y="73"/>
                    </a:lnTo>
                    <a:lnTo>
                      <a:pt x="50" y="73"/>
                    </a:lnTo>
                    <a:lnTo>
                      <a:pt x="50" y="73"/>
                    </a:lnTo>
                    <a:lnTo>
                      <a:pt x="57" y="73"/>
                    </a:lnTo>
                    <a:lnTo>
                      <a:pt x="64" y="72"/>
                    </a:lnTo>
                    <a:lnTo>
                      <a:pt x="69" y="70"/>
                    </a:lnTo>
                    <a:lnTo>
                      <a:pt x="75" y="68"/>
                    </a:lnTo>
                    <a:lnTo>
                      <a:pt x="80" y="64"/>
                    </a:lnTo>
                    <a:lnTo>
                      <a:pt x="83" y="58"/>
                    </a:lnTo>
                    <a:lnTo>
                      <a:pt x="84" y="54"/>
                    </a:lnTo>
                    <a:lnTo>
                      <a:pt x="85" y="47"/>
                    </a:lnTo>
                    <a:lnTo>
                      <a:pt x="85" y="42"/>
                    </a:lnTo>
                    <a:lnTo>
                      <a:pt x="83" y="37"/>
                    </a:lnTo>
                    <a:lnTo>
                      <a:pt x="81" y="32"/>
                    </a:lnTo>
                    <a:lnTo>
                      <a:pt x="77" y="29"/>
                    </a:lnTo>
                    <a:lnTo>
                      <a:pt x="73" y="25"/>
                    </a:lnTo>
                    <a:lnTo>
                      <a:pt x="68" y="23"/>
                    </a:lnTo>
                    <a:lnTo>
                      <a:pt x="62" y="22"/>
                    </a:lnTo>
                    <a:lnTo>
                      <a:pt x="57" y="22"/>
                    </a:lnTo>
                    <a:lnTo>
                      <a:pt x="51" y="22"/>
                    </a:lnTo>
                    <a:lnTo>
                      <a:pt x="45" y="24"/>
                    </a:lnTo>
                    <a:lnTo>
                      <a:pt x="39" y="26"/>
                    </a:lnTo>
                    <a:lnTo>
                      <a:pt x="35" y="30"/>
                    </a:lnTo>
                    <a:lnTo>
                      <a:pt x="31" y="33"/>
                    </a:lnTo>
                    <a:lnTo>
                      <a:pt x="28" y="39"/>
                    </a:lnTo>
                    <a:lnTo>
                      <a:pt x="26" y="45"/>
                    </a:lnTo>
                    <a:lnTo>
                      <a:pt x="24" y="52"/>
                    </a:lnTo>
                    <a:lnTo>
                      <a:pt x="3" y="48"/>
                    </a:lnTo>
                    <a:lnTo>
                      <a:pt x="5" y="37"/>
                    </a:lnTo>
                    <a:lnTo>
                      <a:pt x="8" y="27"/>
                    </a:lnTo>
                    <a:lnTo>
                      <a:pt x="14" y="19"/>
                    </a:lnTo>
                    <a:lnTo>
                      <a:pt x="20" y="13"/>
                    </a:lnTo>
                    <a:lnTo>
                      <a:pt x="23" y="10"/>
                    </a:lnTo>
                    <a:lnTo>
                      <a:pt x="28" y="7"/>
                    </a:lnTo>
                    <a:lnTo>
                      <a:pt x="33" y="5"/>
                    </a:lnTo>
                    <a:lnTo>
                      <a:pt x="36" y="3"/>
                    </a:lnTo>
                    <a:lnTo>
                      <a:pt x="41" y="2"/>
                    </a:lnTo>
                    <a:lnTo>
                      <a:pt x="45" y="1"/>
                    </a:lnTo>
                    <a:lnTo>
                      <a:pt x="51" y="0"/>
                    </a:lnTo>
                    <a:lnTo>
                      <a:pt x="56" y="0"/>
                    </a:lnTo>
                    <a:lnTo>
                      <a:pt x="62" y="0"/>
                    </a:lnTo>
                    <a:lnTo>
                      <a:pt x="69" y="1"/>
                    </a:lnTo>
                    <a:lnTo>
                      <a:pt x="76" y="3"/>
                    </a:lnTo>
                    <a:lnTo>
                      <a:pt x="82" y="6"/>
                    </a:lnTo>
                    <a:lnTo>
                      <a:pt x="88" y="9"/>
                    </a:lnTo>
                    <a:lnTo>
                      <a:pt x="93" y="14"/>
                    </a:lnTo>
                    <a:lnTo>
                      <a:pt x="98" y="18"/>
                    </a:lnTo>
                    <a:lnTo>
                      <a:pt x="101" y="23"/>
                    </a:lnTo>
                    <a:lnTo>
                      <a:pt x="105" y="29"/>
                    </a:lnTo>
                    <a:lnTo>
                      <a:pt x="107" y="34"/>
                    </a:lnTo>
                    <a:lnTo>
                      <a:pt x="108" y="40"/>
                    </a:lnTo>
                    <a:lnTo>
                      <a:pt x="108" y="46"/>
                    </a:lnTo>
                    <a:lnTo>
                      <a:pt x="108" y="52"/>
                    </a:lnTo>
                    <a:lnTo>
                      <a:pt x="107" y="57"/>
                    </a:lnTo>
                    <a:lnTo>
                      <a:pt x="105" y="62"/>
                    </a:lnTo>
                    <a:lnTo>
                      <a:pt x="101" y="67"/>
                    </a:lnTo>
                    <a:lnTo>
                      <a:pt x="98" y="71"/>
                    </a:lnTo>
                    <a:lnTo>
                      <a:pt x="93" y="75"/>
                    </a:lnTo>
                    <a:lnTo>
                      <a:pt x="89" y="78"/>
                    </a:lnTo>
                    <a:lnTo>
                      <a:pt x="83" y="81"/>
                    </a:lnTo>
                    <a:lnTo>
                      <a:pt x="91" y="84"/>
                    </a:lnTo>
                    <a:lnTo>
                      <a:pt x="98" y="87"/>
                    </a:lnTo>
                    <a:lnTo>
                      <a:pt x="104" y="92"/>
                    </a:lnTo>
                    <a:lnTo>
                      <a:pt x="108" y="97"/>
                    </a:lnTo>
                    <a:lnTo>
                      <a:pt x="112" y="103"/>
                    </a:lnTo>
                    <a:lnTo>
                      <a:pt x="115" y="110"/>
                    </a:lnTo>
                    <a:lnTo>
                      <a:pt x="116" y="118"/>
                    </a:lnTo>
                    <a:lnTo>
                      <a:pt x="118" y="127"/>
                    </a:lnTo>
                    <a:lnTo>
                      <a:pt x="116" y="139"/>
                    </a:lnTo>
                    <a:lnTo>
                      <a:pt x="113" y="149"/>
                    </a:lnTo>
                    <a:lnTo>
                      <a:pt x="108" y="159"/>
                    </a:lnTo>
                    <a:lnTo>
                      <a:pt x="100" y="169"/>
                    </a:lnTo>
                    <a:lnTo>
                      <a:pt x="96" y="172"/>
                    </a:lnTo>
                    <a:lnTo>
                      <a:pt x="91" y="176"/>
                    </a:lnTo>
                    <a:lnTo>
                      <a:pt x="87" y="178"/>
                    </a:lnTo>
                    <a:lnTo>
                      <a:pt x="81" y="180"/>
                    </a:lnTo>
                    <a:lnTo>
                      <a:pt x="76" y="181"/>
                    </a:lnTo>
                    <a:lnTo>
                      <a:pt x="70" y="182"/>
                    </a:lnTo>
                    <a:lnTo>
                      <a:pt x="64" y="184"/>
                    </a:lnTo>
                    <a:lnTo>
                      <a:pt x="58" y="184"/>
                    </a:lnTo>
                    <a:lnTo>
                      <a:pt x="52" y="184"/>
                    </a:lnTo>
                    <a:lnTo>
                      <a:pt x="46" y="182"/>
                    </a:lnTo>
                    <a:lnTo>
                      <a:pt x="41" y="182"/>
                    </a:lnTo>
                    <a:lnTo>
                      <a:pt x="36" y="180"/>
                    </a:lnTo>
                    <a:lnTo>
                      <a:pt x="30" y="179"/>
                    </a:lnTo>
                    <a:lnTo>
                      <a:pt x="26" y="177"/>
                    </a:lnTo>
                    <a:lnTo>
                      <a:pt x="22" y="174"/>
                    </a:lnTo>
                    <a:lnTo>
                      <a:pt x="18" y="171"/>
                    </a:lnTo>
                    <a:lnTo>
                      <a:pt x="11" y="163"/>
                    </a:lnTo>
                    <a:lnTo>
                      <a:pt x="6" y="154"/>
                    </a:lnTo>
                    <a:lnTo>
                      <a:pt x="3" y="143"/>
                    </a:lnTo>
                    <a:lnTo>
                      <a:pt x="0" y="1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5" name="Freeform 23"/>
              <p:cNvSpPr>
                <a:spLocks/>
              </p:cNvSpPr>
              <p:nvPr/>
            </p:nvSpPr>
            <p:spPr bwMode="auto">
              <a:xfrm>
                <a:off x="769" y="2768"/>
                <a:ext cx="4599" cy="11"/>
              </a:xfrm>
              <a:custGeom>
                <a:avLst/>
                <a:gdLst>
                  <a:gd name="T0" fmla="*/ 9196 w 9196"/>
                  <a:gd name="T1" fmla="*/ 10 h 21"/>
                  <a:gd name="T2" fmla="*/ 9196 w 9196"/>
                  <a:gd name="T3" fmla="*/ 0 h 21"/>
                  <a:gd name="T4" fmla="*/ 0 w 9196"/>
                  <a:gd name="T5" fmla="*/ 0 h 21"/>
                  <a:gd name="T6" fmla="*/ 0 w 9196"/>
                  <a:gd name="T7" fmla="*/ 21 h 21"/>
                  <a:gd name="T8" fmla="*/ 9196 w 9196"/>
                  <a:gd name="T9" fmla="*/ 21 h 21"/>
                  <a:gd name="T10" fmla="*/ 9196 w 9196"/>
                  <a:gd name="T11" fmla="*/ 10 h 21"/>
                </a:gdLst>
                <a:ahLst/>
                <a:cxnLst>
                  <a:cxn ang="0">
                    <a:pos x="T0" y="T1"/>
                  </a:cxn>
                  <a:cxn ang="0">
                    <a:pos x="T2" y="T3"/>
                  </a:cxn>
                  <a:cxn ang="0">
                    <a:pos x="T4" y="T5"/>
                  </a:cxn>
                  <a:cxn ang="0">
                    <a:pos x="T6" y="T7"/>
                  </a:cxn>
                  <a:cxn ang="0">
                    <a:pos x="T8" y="T9"/>
                  </a:cxn>
                  <a:cxn ang="0">
                    <a:pos x="T10" y="T11"/>
                  </a:cxn>
                </a:cxnLst>
                <a:rect l="0" t="0" r="r" b="b"/>
                <a:pathLst>
                  <a:path w="9196" h="21">
                    <a:moveTo>
                      <a:pt x="9196" y="10"/>
                    </a:moveTo>
                    <a:lnTo>
                      <a:pt x="9196" y="0"/>
                    </a:lnTo>
                    <a:lnTo>
                      <a:pt x="0" y="0"/>
                    </a:lnTo>
                    <a:lnTo>
                      <a:pt x="0" y="21"/>
                    </a:lnTo>
                    <a:lnTo>
                      <a:pt x="9196" y="21"/>
                    </a:lnTo>
                    <a:lnTo>
                      <a:pt x="9196"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6" name="Freeform 24"/>
              <p:cNvSpPr>
                <a:spLocks/>
              </p:cNvSpPr>
              <p:nvPr/>
            </p:nvSpPr>
            <p:spPr bwMode="auto">
              <a:xfrm>
                <a:off x="769" y="2984"/>
                <a:ext cx="4599" cy="10"/>
              </a:xfrm>
              <a:custGeom>
                <a:avLst/>
                <a:gdLst>
                  <a:gd name="T0" fmla="*/ 9196 w 9196"/>
                  <a:gd name="T1" fmla="*/ 11 h 21"/>
                  <a:gd name="T2" fmla="*/ 9196 w 9196"/>
                  <a:gd name="T3" fmla="*/ 0 h 21"/>
                  <a:gd name="T4" fmla="*/ 0 w 9196"/>
                  <a:gd name="T5" fmla="*/ 0 h 21"/>
                  <a:gd name="T6" fmla="*/ 0 w 9196"/>
                  <a:gd name="T7" fmla="*/ 21 h 21"/>
                  <a:gd name="T8" fmla="*/ 9196 w 9196"/>
                  <a:gd name="T9" fmla="*/ 21 h 21"/>
                  <a:gd name="T10" fmla="*/ 9196 w 9196"/>
                  <a:gd name="T11" fmla="*/ 11 h 21"/>
                </a:gdLst>
                <a:ahLst/>
                <a:cxnLst>
                  <a:cxn ang="0">
                    <a:pos x="T0" y="T1"/>
                  </a:cxn>
                  <a:cxn ang="0">
                    <a:pos x="T2" y="T3"/>
                  </a:cxn>
                  <a:cxn ang="0">
                    <a:pos x="T4" y="T5"/>
                  </a:cxn>
                  <a:cxn ang="0">
                    <a:pos x="T6" y="T7"/>
                  </a:cxn>
                  <a:cxn ang="0">
                    <a:pos x="T8" y="T9"/>
                  </a:cxn>
                  <a:cxn ang="0">
                    <a:pos x="T10" y="T11"/>
                  </a:cxn>
                </a:cxnLst>
                <a:rect l="0" t="0" r="r" b="b"/>
                <a:pathLst>
                  <a:path w="9196" h="21">
                    <a:moveTo>
                      <a:pt x="9196" y="11"/>
                    </a:moveTo>
                    <a:lnTo>
                      <a:pt x="9196" y="0"/>
                    </a:lnTo>
                    <a:lnTo>
                      <a:pt x="0" y="0"/>
                    </a:lnTo>
                    <a:lnTo>
                      <a:pt x="0" y="21"/>
                    </a:lnTo>
                    <a:lnTo>
                      <a:pt x="9196" y="21"/>
                    </a:lnTo>
                    <a:lnTo>
                      <a:pt x="9196"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7" name="Freeform 25"/>
              <p:cNvSpPr>
                <a:spLocks/>
              </p:cNvSpPr>
              <p:nvPr/>
            </p:nvSpPr>
            <p:spPr bwMode="auto">
              <a:xfrm>
                <a:off x="1052"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8" name="Freeform 26"/>
              <p:cNvSpPr>
                <a:spLocks/>
              </p:cNvSpPr>
              <p:nvPr/>
            </p:nvSpPr>
            <p:spPr bwMode="auto">
              <a:xfrm>
                <a:off x="1339"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79" name="Freeform 27"/>
              <p:cNvSpPr>
                <a:spLocks/>
              </p:cNvSpPr>
              <p:nvPr/>
            </p:nvSpPr>
            <p:spPr bwMode="auto">
              <a:xfrm>
                <a:off x="1626" y="2774"/>
                <a:ext cx="11" cy="215"/>
              </a:xfrm>
              <a:custGeom>
                <a:avLst/>
                <a:gdLst>
                  <a:gd name="T0" fmla="*/ 10 w 20"/>
                  <a:gd name="T1" fmla="*/ 431 h 431"/>
                  <a:gd name="T2" fmla="*/ 20 w 20"/>
                  <a:gd name="T3" fmla="*/ 431 h 431"/>
                  <a:gd name="T4" fmla="*/ 20 w 20"/>
                  <a:gd name="T5" fmla="*/ 0 h 431"/>
                  <a:gd name="T6" fmla="*/ 0 w 20"/>
                  <a:gd name="T7" fmla="*/ 0 h 431"/>
                  <a:gd name="T8" fmla="*/ 0 w 20"/>
                  <a:gd name="T9" fmla="*/ 431 h 431"/>
                  <a:gd name="T10" fmla="*/ 10 w 20"/>
                  <a:gd name="T11" fmla="*/ 431 h 431"/>
                </a:gdLst>
                <a:ahLst/>
                <a:cxnLst>
                  <a:cxn ang="0">
                    <a:pos x="T0" y="T1"/>
                  </a:cxn>
                  <a:cxn ang="0">
                    <a:pos x="T2" y="T3"/>
                  </a:cxn>
                  <a:cxn ang="0">
                    <a:pos x="T4" y="T5"/>
                  </a:cxn>
                  <a:cxn ang="0">
                    <a:pos x="T6" y="T7"/>
                  </a:cxn>
                  <a:cxn ang="0">
                    <a:pos x="T8" y="T9"/>
                  </a:cxn>
                  <a:cxn ang="0">
                    <a:pos x="T10" y="T11"/>
                  </a:cxn>
                </a:cxnLst>
                <a:rect l="0" t="0" r="r" b="b"/>
                <a:pathLst>
                  <a:path w="20" h="431">
                    <a:moveTo>
                      <a:pt x="10" y="431"/>
                    </a:moveTo>
                    <a:lnTo>
                      <a:pt x="20" y="431"/>
                    </a:lnTo>
                    <a:lnTo>
                      <a:pt x="20"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0" name="Freeform 28"/>
              <p:cNvSpPr>
                <a:spLocks/>
              </p:cNvSpPr>
              <p:nvPr/>
            </p:nvSpPr>
            <p:spPr bwMode="auto">
              <a:xfrm>
                <a:off x="1914"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1" name="Freeform 29"/>
              <p:cNvSpPr>
                <a:spLocks/>
              </p:cNvSpPr>
              <p:nvPr/>
            </p:nvSpPr>
            <p:spPr bwMode="auto">
              <a:xfrm>
                <a:off x="2201"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2" name="Freeform 30"/>
              <p:cNvSpPr>
                <a:spLocks/>
              </p:cNvSpPr>
              <p:nvPr/>
            </p:nvSpPr>
            <p:spPr bwMode="auto">
              <a:xfrm>
                <a:off x="2489"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3" name="Freeform 31"/>
              <p:cNvSpPr>
                <a:spLocks/>
              </p:cNvSpPr>
              <p:nvPr/>
            </p:nvSpPr>
            <p:spPr bwMode="auto">
              <a:xfrm>
                <a:off x="2776"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4" name="Freeform 32"/>
              <p:cNvSpPr>
                <a:spLocks/>
              </p:cNvSpPr>
              <p:nvPr/>
            </p:nvSpPr>
            <p:spPr bwMode="auto">
              <a:xfrm>
                <a:off x="3063" y="2774"/>
                <a:ext cx="11" cy="215"/>
              </a:xfrm>
              <a:custGeom>
                <a:avLst/>
                <a:gdLst>
                  <a:gd name="T0" fmla="*/ 10 w 20"/>
                  <a:gd name="T1" fmla="*/ 431 h 431"/>
                  <a:gd name="T2" fmla="*/ 20 w 20"/>
                  <a:gd name="T3" fmla="*/ 431 h 431"/>
                  <a:gd name="T4" fmla="*/ 20 w 20"/>
                  <a:gd name="T5" fmla="*/ 0 h 431"/>
                  <a:gd name="T6" fmla="*/ 0 w 20"/>
                  <a:gd name="T7" fmla="*/ 0 h 431"/>
                  <a:gd name="T8" fmla="*/ 0 w 20"/>
                  <a:gd name="T9" fmla="*/ 431 h 431"/>
                  <a:gd name="T10" fmla="*/ 10 w 20"/>
                  <a:gd name="T11" fmla="*/ 431 h 431"/>
                </a:gdLst>
                <a:ahLst/>
                <a:cxnLst>
                  <a:cxn ang="0">
                    <a:pos x="T0" y="T1"/>
                  </a:cxn>
                  <a:cxn ang="0">
                    <a:pos x="T2" y="T3"/>
                  </a:cxn>
                  <a:cxn ang="0">
                    <a:pos x="T4" y="T5"/>
                  </a:cxn>
                  <a:cxn ang="0">
                    <a:pos x="T6" y="T7"/>
                  </a:cxn>
                  <a:cxn ang="0">
                    <a:pos x="T8" y="T9"/>
                  </a:cxn>
                  <a:cxn ang="0">
                    <a:pos x="T10" y="T11"/>
                  </a:cxn>
                </a:cxnLst>
                <a:rect l="0" t="0" r="r" b="b"/>
                <a:pathLst>
                  <a:path w="20" h="431">
                    <a:moveTo>
                      <a:pt x="10" y="431"/>
                    </a:moveTo>
                    <a:lnTo>
                      <a:pt x="20" y="431"/>
                    </a:lnTo>
                    <a:lnTo>
                      <a:pt x="20"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5" name="Freeform 33"/>
              <p:cNvSpPr>
                <a:spLocks/>
              </p:cNvSpPr>
              <p:nvPr/>
            </p:nvSpPr>
            <p:spPr bwMode="auto">
              <a:xfrm>
                <a:off x="3351"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6" name="Freeform 34"/>
              <p:cNvSpPr>
                <a:spLocks/>
              </p:cNvSpPr>
              <p:nvPr/>
            </p:nvSpPr>
            <p:spPr bwMode="auto">
              <a:xfrm>
                <a:off x="3638"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7" name="Freeform 35"/>
              <p:cNvSpPr>
                <a:spLocks/>
              </p:cNvSpPr>
              <p:nvPr/>
            </p:nvSpPr>
            <p:spPr bwMode="auto">
              <a:xfrm>
                <a:off x="3926"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8" name="Freeform 36"/>
              <p:cNvSpPr>
                <a:spLocks/>
              </p:cNvSpPr>
              <p:nvPr/>
            </p:nvSpPr>
            <p:spPr bwMode="auto">
              <a:xfrm>
                <a:off x="4213" y="2774"/>
                <a:ext cx="10" cy="215"/>
              </a:xfrm>
              <a:custGeom>
                <a:avLst/>
                <a:gdLst>
                  <a:gd name="T0" fmla="*/ 10 w 21"/>
                  <a:gd name="T1" fmla="*/ 431 h 431"/>
                  <a:gd name="T2" fmla="*/ 21 w 21"/>
                  <a:gd name="T3" fmla="*/ 431 h 431"/>
                  <a:gd name="T4" fmla="*/ 21 w 21"/>
                  <a:gd name="T5" fmla="*/ 0 h 431"/>
                  <a:gd name="T6" fmla="*/ 0 w 21"/>
                  <a:gd name="T7" fmla="*/ 0 h 431"/>
                  <a:gd name="T8" fmla="*/ 0 w 21"/>
                  <a:gd name="T9" fmla="*/ 431 h 431"/>
                  <a:gd name="T10" fmla="*/ 10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0" y="431"/>
                    </a:moveTo>
                    <a:lnTo>
                      <a:pt x="21" y="431"/>
                    </a:lnTo>
                    <a:lnTo>
                      <a:pt x="21"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89" name="Freeform 37"/>
              <p:cNvSpPr>
                <a:spLocks/>
              </p:cNvSpPr>
              <p:nvPr/>
            </p:nvSpPr>
            <p:spPr bwMode="auto">
              <a:xfrm>
                <a:off x="4500" y="2774"/>
                <a:ext cx="11" cy="215"/>
              </a:xfrm>
              <a:custGeom>
                <a:avLst/>
                <a:gdLst>
                  <a:gd name="T0" fmla="*/ 10 w 20"/>
                  <a:gd name="T1" fmla="*/ 431 h 431"/>
                  <a:gd name="T2" fmla="*/ 20 w 20"/>
                  <a:gd name="T3" fmla="*/ 431 h 431"/>
                  <a:gd name="T4" fmla="*/ 20 w 20"/>
                  <a:gd name="T5" fmla="*/ 0 h 431"/>
                  <a:gd name="T6" fmla="*/ 0 w 20"/>
                  <a:gd name="T7" fmla="*/ 0 h 431"/>
                  <a:gd name="T8" fmla="*/ 0 w 20"/>
                  <a:gd name="T9" fmla="*/ 431 h 431"/>
                  <a:gd name="T10" fmla="*/ 10 w 20"/>
                  <a:gd name="T11" fmla="*/ 431 h 431"/>
                </a:gdLst>
                <a:ahLst/>
                <a:cxnLst>
                  <a:cxn ang="0">
                    <a:pos x="T0" y="T1"/>
                  </a:cxn>
                  <a:cxn ang="0">
                    <a:pos x="T2" y="T3"/>
                  </a:cxn>
                  <a:cxn ang="0">
                    <a:pos x="T4" y="T5"/>
                  </a:cxn>
                  <a:cxn ang="0">
                    <a:pos x="T6" y="T7"/>
                  </a:cxn>
                  <a:cxn ang="0">
                    <a:pos x="T8" y="T9"/>
                  </a:cxn>
                  <a:cxn ang="0">
                    <a:pos x="T10" y="T11"/>
                  </a:cxn>
                </a:cxnLst>
                <a:rect l="0" t="0" r="r" b="b"/>
                <a:pathLst>
                  <a:path w="20" h="431">
                    <a:moveTo>
                      <a:pt x="10" y="431"/>
                    </a:moveTo>
                    <a:lnTo>
                      <a:pt x="20" y="431"/>
                    </a:lnTo>
                    <a:lnTo>
                      <a:pt x="20" y="0"/>
                    </a:lnTo>
                    <a:lnTo>
                      <a:pt x="0" y="0"/>
                    </a:lnTo>
                    <a:lnTo>
                      <a:pt x="0" y="431"/>
                    </a:lnTo>
                    <a:lnTo>
                      <a:pt x="10"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0" name="Freeform 38"/>
              <p:cNvSpPr>
                <a:spLocks/>
              </p:cNvSpPr>
              <p:nvPr/>
            </p:nvSpPr>
            <p:spPr bwMode="auto">
              <a:xfrm>
                <a:off x="4788"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1" name="Freeform 39"/>
              <p:cNvSpPr>
                <a:spLocks/>
              </p:cNvSpPr>
              <p:nvPr/>
            </p:nvSpPr>
            <p:spPr bwMode="auto">
              <a:xfrm>
                <a:off x="5075" y="2774"/>
                <a:ext cx="10" cy="215"/>
              </a:xfrm>
              <a:custGeom>
                <a:avLst/>
                <a:gdLst>
                  <a:gd name="T0" fmla="*/ 11 w 21"/>
                  <a:gd name="T1" fmla="*/ 431 h 431"/>
                  <a:gd name="T2" fmla="*/ 21 w 21"/>
                  <a:gd name="T3" fmla="*/ 431 h 431"/>
                  <a:gd name="T4" fmla="*/ 21 w 21"/>
                  <a:gd name="T5" fmla="*/ 0 h 431"/>
                  <a:gd name="T6" fmla="*/ 0 w 21"/>
                  <a:gd name="T7" fmla="*/ 0 h 431"/>
                  <a:gd name="T8" fmla="*/ 0 w 21"/>
                  <a:gd name="T9" fmla="*/ 431 h 431"/>
                  <a:gd name="T10" fmla="*/ 11 w 21"/>
                  <a:gd name="T11" fmla="*/ 431 h 431"/>
                </a:gdLst>
                <a:ahLst/>
                <a:cxnLst>
                  <a:cxn ang="0">
                    <a:pos x="T0" y="T1"/>
                  </a:cxn>
                  <a:cxn ang="0">
                    <a:pos x="T2" y="T3"/>
                  </a:cxn>
                  <a:cxn ang="0">
                    <a:pos x="T4" y="T5"/>
                  </a:cxn>
                  <a:cxn ang="0">
                    <a:pos x="T6" y="T7"/>
                  </a:cxn>
                  <a:cxn ang="0">
                    <a:pos x="T8" y="T9"/>
                  </a:cxn>
                  <a:cxn ang="0">
                    <a:pos x="T10" y="T11"/>
                  </a:cxn>
                </a:cxnLst>
                <a:rect l="0" t="0" r="r" b="b"/>
                <a:pathLst>
                  <a:path w="21" h="431">
                    <a:moveTo>
                      <a:pt x="11" y="431"/>
                    </a:moveTo>
                    <a:lnTo>
                      <a:pt x="21" y="431"/>
                    </a:lnTo>
                    <a:lnTo>
                      <a:pt x="21" y="0"/>
                    </a:lnTo>
                    <a:lnTo>
                      <a:pt x="0" y="0"/>
                    </a:lnTo>
                    <a:lnTo>
                      <a:pt x="0" y="431"/>
                    </a:lnTo>
                    <a:lnTo>
                      <a:pt x="11" y="4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2" name="Freeform 40"/>
              <p:cNvSpPr>
                <a:spLocks/>
              </p:cNvSpPr>
              <p:nvPr/>
            </p:nvSpPr>
            <p:spPr bwMode="auto">
              <a:xfrm>
                <a:off x="913" y="3414"/>
                <a:ext cx="4682" cy="10"/>
              </a:xfrm>
              <a:custGeom>
                <a:avLst/>
                <a:gdLst>
                  <a:gd name="T0" fmla="*/ 9365 w 9365"/>
                  <a:gd name="T1" fmla="*/ 11 h 21"/>
                  <a:gd name="T2" fmla="*/ 9365 w 9365"/>
                  <a:gd name="T3" fmla="*/ 0 h 21"/>
                  <a:gd name="T4" fmla="*/ 0 w 9365"/>
                  <a:gd name="T5" fmla="*/ 0 h 21"/>
                  <a:gd name="T6" fmla="*/ 0 w 9365"/>
                  <a:gd name="T7" fmla="*/ 21 h 21"/>
                  <a:gd name="T8" fmla="*/ 9365 w 9365"/>
                  <a:gd name="T9" fmla="*/ 21 h 21"/>
                  <a:gd name="T10" fmla="*/ 9365 w 9365"/>
                  <a:gd name="T11" fmla="*/ 11 h 21"/>
                </a:gdLst>
                <a:ahLst/>
                <a:cxnLst>
                  <a:cxn ang="0">
                    <a:pos x="T0" y="T1"/>
                  </a:cxn>
                  <a:cxn ang="0">
                    <a:pos x="T2" y="T3"/>
                  </a:cxn>
                  <a:cxn ang="0">
                    <a:pos x="T4" y="T5"/>
                  </a:cxn>
                  <a:cxn ang="0">
                    <a:pos x="T6" y="T7"/>
                  </a:cxn>
                  <a:cxn ang="0">
                    <a:pos x="T8" y="T9"/>
                  </a:cxn>
                  <a:cxn ang="0">
                    <a:pos x="T10" y="T11"/>
                  </a:cxn>
                </a:cxnLst>
                <a:rect l="0" t="0" r="r" b="b"/>
                <a:pathLst>
                  <a:path w="9365" h="21">
                    <a:moveTo>
                      <a:pt x="9365" y="11"/>
                    </a:moveTo>
                    <a:lnTo>
                      <a:pt x="9365" y="0"/>
                    </a:lnTo>
                    <a:lnTo>
                      <a:pt x="0" y="0"/>
                    </a:lnTo>
                    <a:lnTo>
                      <a:pt x="0" y="21"/>
                    </a:lnTo>
                    <a:lnTo>
                      <a:pt x="9365" y="21"/>
                    </a:lnTo>
                    <a:lnTo>
                      <a:pt x="9365"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3" name="Freeform 41"/>
              <p:cNvSpPr>
                <a:spLocks/>
              </p:cNvSpPr>
              <p:nvPr/>
            </p:nvSpPr>
            <p:spPr bwMode="auto">
              <a:xfrm>
                <a:off x="913" y="3629"/>
                <a:ext cx="4706" cy="11"/>
              </a:xfrm>
              <a:custGeom>
                <a:avLst/>
                <a:gdLst>
                  <a:gd name="T0" fmla="*/ 9413 w 9413"/>
                  <a:gd name="T1" fmla="*/ 10 h 20"/>
                  <a:gd name="T2" fmla="*/ 9413 w 9413"/>
                  <a:gd name="T3" fmla="*/ 0 h 20"/>
                  <a:gd name="T4" fmla="*/ 0 w 9413"/>
                  <a:gd name="T5" fmla="*/ 0 h 20"/>
                  <a:gd name="T6" fmla="*/ 0 w 9413"/>
                  <a:gd name="T7" fmla="*/ 20 h 20"/>
                  <a:gd name="T8" fmla="*/ 9413 w 9413"/>
                  <a:gd name="T9" fmla="*/ 20 h 20"/>
                  <a:gd name="T10" fmla="*/ 9413 w 9413"/>
                  <a:gd name="T11" fmla="*/ 10 h 20"/>
                </a:gdLst>
                <a:ahLst/>
                <a:cxnLst>
                  <a:cxn ang="0">
                    <a:pos x="T0" y="T1"/>
                  </a:cxn>
                  <a:cxn ang="0">
                    <a:pos x="T2" y="T3"/>
                  </a:cxn>
                  <a:cxn ang="0">
                    <a:pos x="T4" y="T5"/>
                  </a:cxn>
                  <a:cxn ang="0">
                    <a:pos x="T6" y="T7"/>
                  </a:cxn>
                  <a:cxn ang="0">
                    <a:pos x="T8" y="T9"/>
                  </a:cxn>
                  <a:cxn ang="0">
                    <a:pos x="T10" y="T11"/>
                  </a:cxn>
                </a:cxnLst>
                <a:rect l="0" t="0" r="r" b="b"/>
                <a:pathLst>
                  <a:path w="9413" h="20">
                    <a:moveTo>
                      <a:pt x="9413" y="10"/>
                    </a:moveTo>
                    <a:lnTo>
                      <a:pt x="9413" y="0"/>
                    </a:lnTo>
                    <a:lnTo>
                      <a:pt x="0" y="0"/>
                    </a:lnTo>
                    <a:lnTo>
                      <a:pt x="0" y="20"/>
                    </a:lnTo>
                    <a:lnTo>
                      <a:pt x="9413" y="20"/>
                    </a:lnTo>
                    <a:lnTo>
                      <a:pt x="9413"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4" name="Rectangle 42"/>
              <p:cNvSpPr>
                <a:spLocks noChangeArrowheads="1"/>
              </p:cNvSpPr>
              <p:nvPr/>
            </p:nvSpPr>
            <p:spPr bwMode="auto">
              <a:xfrm>
                <a:off x="1200"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595" name="Freeform 43"/>
              <p:cNvSpPr>
                <a:spLocks/>
              </p:cNvSpPr>
              <p:nvPr/>
            </p:nvSpPr>
            <p:spPr bwMode="auto">
              <a:xfrm>
                <a:off x="1200" y="3414"/>
                <a:ext cx="41" cy="10"/>
              </a:xfrm>
              <a:custGeom>
                <a:avLst/>
                <a:gdLst>
                  <a:gd name="T0" fmla="*/ 80 w 80"/>
                  <a:gd name="T1" fmla="*/ 11 h 21"/>
                  <a:gd name="T2" fmla="*/ 70 w 80"/>
                  <a:gd name="T3" fmla="*/ 0 h 21"/>
                  <a:gd name="T4" fmla="*/ 0 w 80"/>
                  <a:gd name="T5" fmla="*/ 0 h 21"/>
                  <a:gd name="T6" fmla="*/ 0 w 80"/>
                  <a:gd name="T7" fmla="*/ 21 h 21"/>
                  <a:gd name="T8" fmla="*/ 70 w 80"/>
                  <a:gd name="T9" fmla="*/ 21 h 21"/>
                  <a:gd name="T10" fmla="*/ 60 w 80"/>
                  <a:gd name="T11" fmla="*/ 11 h 21"/>
                  <a:gd name="T12" fmla="*/ 80 w 80"/>
                  <a:gd name="T13" fmla="*/ 11 h 21"/>
                  <a:gd name="T14" fmla="*/ 80 w 80"/>
                  <a:gd name="T15" fmla="*/ 0 h 21"/>
                  <a:gd name="T16" fmla="*/ 70 w 80"/>
                  <a:gd name="T17" fmla="*/ 0 h 21"/>
                  <a:gd name="T18" fmla="*/ 80 w 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1">
                    <a:moveTo>
                      <a:pt x="80" y="11"/>
                    </a:moveTo>
                    <a:lnTo>
                      <a:pt x="70" y="0"/>
                    </a:lnTo>
                    <a:lnTo>
                      <a:pt x="0" y="0"/>
                    </a:lnTo>
                    <a:lnTo>
                      <a:pt x="0" y="21"/>
                    </a:lnTo>
                    <a:lnTo>
                      <a:pt x="70" y="21"/>
                    </a:lnTo>
                    <a:lnTo>
                      <a:pt x="60" y="11"/>
                    </a:lnTo>
                    <a:lnTo>
                      <a:pt x="80" y="11"/>
                    </a:lnTo>
                    <a:lnTo>
                      <a:pt x="80" y="0"/>
                    </a:lnTo>
                    <a:lnTo>
                      <a:pt x="70" y="0"/>
                    </a:lnTo>
                    <a:lnTo>
                      <a:pt x="8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6" name="Freeform 44"/>
              <p:cNvSpPr>
                <a:spLocks/>
              </p:cNvSpPr>
              <p:nvPr/>
            </p:nvSpPr>
            <p:spPr bwMode="auto">
              <a:xfrm>
                <a:off x="1230" y="3419"/>
                <a:ext cx="11" cy="221"/>
              </a:xfrm>
              <a:custGeom>
                <a:avLst/>
                <a:gdLst>
                  <a:gd name="T0" fmla="*/ 10 w 20"/>
                  <a:gd name="T1" fmla="*/ 440 h 440"/>
                  <a:gd name="T2" fmla="*/ 20 w 20"/>
                  <a:gd name="T3" fmla="*/ 430 h 440"/>
                  <a:gd name="T4" fmla="*/ 20 w 20"/>
                  <a:gd name="T5" fmla="*/ 0 h 440"/>
                  <a:gd name="T6" fmla="*/ 0 w 20"/>
                  <a:gd name="T7" fmla="*/ 0 h 440"/>
                  <a:gd name="T8" fmla="*/ 0 w 20"/>
                  <a:gd name="T9" fmla="*/ 430 h 440"/>
                  <a:gd name="T10" fmla="*/ 10 w 20"/>
                  <a:gd name="T11" fmla="*/ 420 h 440"/>
                  <a:gd name="T12" fmla="*/ 10 w 20"/>
                  <a:gd name="T13" fmla="*/ 440 h 440"/>
                  <a:gd name="T14" fmla="*/ 20 w 20"/>
                  <a:gd name="T15" fmla="*/ 440 h 440"/>
                  <a:gd name="T16" fmla="*/ 20 w 20"/>
                  <a:gd name="T17" fmla="*/ 430 h 440"/>
                  <a:gd name="T18" fmla="*/ 10 w 20"/>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0">
                    <a:moveTo>
                      <a:pt x="10" y="440"/>
                    </a:moveTo>
                    <a:lnTo>
                      <a:pt x="20" y="430"/>
                    </a:lnTo>
                    <a:lnTo>
                      <a:pt x="20" y="0"/>
                    </a:lnTo>
                    <a:lnTo>
                      <a:pt x="0" y="0"/>
                    </a:lnTo>
                    <a:lnTo>
                      <a:pt x="0" y="430"/>
                    </a:lnTo>
                    <a:lnTo>
                      <a:pt x="10" y="420"/>
                    </a:lnTo>
                    <a:lnTo>
                      <a:pt x="10" y="440"/>
                    </a:lnTo>
                    <a:lnTo>
                      <a:pt x="20" y="440"/>
                    </a:lnTo>
                    <a:lnTo>
                      <a:pt x="20"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7" name="Freeform 45"/>
              <p:cNvSpPr>
                <a:spLocks/>
              </p:cNvSpPr>
              <p:nvPr/>
            </p:nvSpPr>
            <p:spPr bwMode="auto">
              <a:xfrm>
                <a:off x="1195" y="3629"/>
                <a:ext cx="40" cy="11"/>
              </a:xfrm>
              <a:custGeom>
                <a:avLst/>
                <a:gdLst>
                  <a:gd name="T0" fmla="*/ 0 w 81"/>
                  <a:gd name="T1" fmla="*/ 10 h 20"/>
                  <a:gd name="T2" fmla="*/ 11 w 81"/>
                  <a:gd name="T3" fmla="*/ 20 h 20"/>
                  <a:gd name="T4" fmla="*/ 81 w 81"/>
                  <a:gd name="T5" fmla="*/ 20 h 20"/>
                  <a:gd name="T6" fmla="*/ 81 w 81"/>
                  <a:gd name="T7" fmla="*/ 0 h 20"/>
                  <a:gd name="T8" fmla="*/ 11 w 81"/>
                  <a:gd name="T9" fmla="*/ 0 h 20"/>
                  <a:gd name="T10" fmla="*/ 21 w 81"/>
                  <a:gd name="T11" fmla="*/ 10 h 20"/>
                  <a:gd name="T12" fmla="*/ 0 w 81"/>
                  <a:gd name="T13" fmla="*/ 10 h 20"/>
                  <a:gd name="T14" fmla="*/ 0 w 81"/>
                  <a:gd name="T15" fmla="*/ 20 h 20"/>
                  <a:gd name="T16" fmla="*/ 11 w 81"/>
                  <a:gd name="T17" fmla="*/ 20 h 20"/>
                  <a:gd name="T18" fmla="*/ 0 w 81"/>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0">
                    <a:moveTo>
                      <a:pt x="0" y="10"/>
                    </a:moveTo>
                    <a:lnTo>
                      <a:pt x="11" y="20"/>
                    </a:lnTo>
                    <a:lnTo>
                      <a:pt x="81" y="20"/>
                    </a:lnTo>
                    <a:lnTo>
                      <a:pt x="81" y="0"/>
                    </a:lnTo>
                    <a:lnTo>
                      <a:pt x="11" y="0"/>
                    </a:lnTo>
                    <a:lnTo>
                      <a:pt x="21" y="10"/>
                    </a:lnTo>
                    <a:lnTo>
                      <a:pt x="0" y="10"/>
                    </a:lnTo>
                    <a:lnTo>
                      <a:pt x="0" y="20"/>
                    </a:lnTo>
                    <a:lnTo>
                      <a:pt x="11"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8" name="Freeform 46"/>
              <p:cNvSpPr>
                <a:spLocks/>
              </p:cNvSpPr>
              <p:nvPr/>
            </p:nvSpPr>
            <p:spPr bwMode="auto">
              <a:xfrm>
                <a:off x="1195" y="3414"/>
                <a:ext cx="11" cy="221"/>
              </a:xfrm>
              <a:custGeom>
                <a:avLst/>
                <a:gdLst>
                  <a:gd name="T0" fmla="*/ 11 w 21"/>
                  <a:gd name="T1" fmla="*/ 0 h 441"/>
                  <a:gd name="T2" fmla="*/ 0 w 21"/>
                  <a:gd name="T3" fmla="*/ 11 h 441"/>
                  <a:gd name="T4" fmla="*/ 0 w 21"/>
                  <a:gd name="T5" fmla="*/ 441 h 441"/>
                  <a:gd name="T6" fmla="*/ 21 w 21"/>
                  <a:gd name="T7" fmla="*/ 441 h 441"/>
                  <a:gd name="T8" fmla="*/ 21 w 21"/>
                  <a:gd name="T9" fmla="*/ 11 h 441"/>
                  <a:gd name="T10" fmla="*/ 11 w 21"/>
                  <a:gd name="T11" fmla="*/ 21 h 441"/>
                  <a:gd name="T12" fmla="*/ 11 w 21"/>
                  <a:gd name="T13" fmla="*/ 0 h 441"/>
                  <a:gd name="T14" fmla="*/ 0 w 21"/>
                  <a:gd name="T15" fmla="*/ 0 h 441"/>
                  <a:gd name="T16" fmla="*/ 0 w 21"/>
                  <a:gd name="T17" fmla="*/ 11 h 441"/>
                  <a:gd name="T18" fmla="*/ 11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1" y="0"/>
                    </a:moveTo>
                    <a:lnTo>
                      <a:pt x="0" y="11"/>
                    </a:lnTo>
                    <a:lnTo>
                      <a:pt x="0" y="441"/>
                    </a:lnTo>
                    <a:lnTo>
                      <a:pt x="21" y="441"/>
                    </a:lnTo>
                    <a:lnTo>
                      <a:pt x="21" y="11"/>
                    </a:lnTo>
                    <a:lnTo>
                      <a:pt x="11" y="21"/>
                    </a:lnTo>
                    <a:lnTo>
                      <a:pt x="11" y="0"/>
                    </a:lnTo>
                    <a:lnTo>
                      <a:pt x="0" y="0"/>
                    </a:lnTo>
                    <a:lnTo>
                      <a:pt x="0" y="11"/>
                    </a:lnTo>
                    <a:lnTo>
                      <a:pt x="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599" name="Rectangle 47"/>
              <p:cNvSpPr>
                <a:spLocks noChangeArrowheads="1"/>
              </p:cNvSpPr>
              <p:nvPr/>
            </p:nvSpPr>
            <p:spPr bwMode="auto">
              <a:xfrm>
                <a:off x="2925"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00" name="Freeform 48"/>
              <p:cNvSpPr>
                <a:spLocks/>
              </p:cNvSpPr>
              <p:nvPr/>
            </p:nvSpPr>
            <p:spPr bwMode="auto">
              <a:xfrm>
                <a:off x="2925" y="3414"/>
                <a:ext cx="40" cy="10"/>
              </a:xfrm>
              <a:custGeom>
                <a:avLst/>
                <a:gdLst>
                  <a:gd name="T0" fmla="*/ 80 w 80"/>
                  <a:gd name="T1" fmla="*/ 11 h 21"/>
                  <a:gd name="T2" fmla="*/ 70 w 80"/>
                  <a:gd name="T3" fmla="*/ 0 h 21"/>
                  <a:gd name="T4" fmla="*/ 0 w 80"/>
                  <a:gd name="T5" fmla="*/ 0 h 21"/>
                  <a:gd name="T6" fmla="*/ 0 w 80"/>
                  <a:gd name="T7" fmla="*/ 21 h 21"/>
                  <a:gd name="T8" fmla="*/ 70 w 80"/>
                  <a:gd name="T9" fmla="*/ 21 h 21"/>
                  <a:gd name="T10" fmla="*/ 59 w 80"/>
                  <a:gd name="T11" fmla="*/ 11 h 21"/>
                  <a:gd name="T12" fmla="*/ 80 w 80"/>
                  <a:gd name="T13" fmla="*/ 11 h 21"/>
                  <a:gd name="T14" fmla="*/ 80 w 80"/>
                  <a:gd name="T15" fmla="*/ 0 h 21"/>
                  <a:gd name="T16" fmla="*/ 70 w 80"/>
                  <a:gd name="T17" fmla="*/ 0 h 21"/>
                  <a:gd name="T18" fmla="*/ 80 w 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1">
                    <a:moveTo>
                      <a:pt x="80" y="11"/>
                    </a:moveTo>
                    <a:lnTo>
                      <a:pt x="70" y="0"/>
                    </a:lnTo>
                    <a:lnTo>
                      <a:pt x="0" y="0"/>
                    </a:lnTo>
                    <a:lnTo>
                      <a:pt x="0" y="21"/>
                    </a:lnTo>
                    <a:lnTo>
                      <a:pt x="70" y="21"/>
                    </a:lnTo>
                    <a:lnTo>
                      <a:pt x="59" y="11"/>
                    </a:lnTo>
                    <a:lnTo>
                      <a:pt x="80" y="11"/>
                    </a:lnTo>
                    <a:lnTo>
                      <a:pt x="80" y="0"/>
                    </a:lnTo>
                    <a:lnTo>
                      <a:pt x="70" y="0"/>
                    </a:lnTo>
                    <a:lnTo>
                      <a:pt x="8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1" name="Freeform 49"/>
              <p:cNvSpPr>
                <a:spLocks/>
              </p:cNvSpPr>
              <p:nvPr/>
            </p:nvSpPr>
            <p:spPr bwMode="auto">
              <a:xfrm>
                <a:off x="2955" y="3419"/>
                <a:ext cx="10" cy="221"/>
              </a:xfrm>
              <a:custGeom>
                <a:avLst/>
                <a:gdLst>
                  <a:gd name="T0" fmla="*/ 11 w 21"/>
                  <a:gd name="T1" fmla="*/ 440 h 440"/>
                  <a:gd name="T2" fmla="*/ 21 w 21"/>
                  <a:gd name="T3" fmla="*/ 430 h 440"/>
                  <a:gd name="T4" fmla="*/ 21 w 21"/>
                  <a:gd name="T5" fmla="*/ 0 h 440"/>
                  <a:gd name="T6" fmla="*/ 0 w 21"/>
                  <a:gd name="T7" fmla="*/ 0 h 440"/>
                  <a:gd name="T8" fmla="*/ 0 w 21"/>
                  <a:gd name="T9" fmla="*/ 430 h 440"/>
                  <a:gd name="T10" fmla="*/ 11 w 21"/>
                  <a:gd name="T11" fmla="*/ 420 h 440"/>
                  <a:gd name="T12" fmla="*/ 11 w 21"/>
                  <a:gd name="T13" fmla="*/ 440 h 440"/>
                  <a:gd name="T14" fmla="*/ 21 w 21"/>
                  <a:gd name="T15" fmla="*/ 440 h 440"/>
                  <a:gd name="T16" fmla="*/ 21 w 21"/>
                  <a:gd name="T17" fmla="*/ 430 h 440"/>
                  <a:gd name="T18" fmla="*/ 11 w 21"/>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0">
                    <a:moveTo>
                      <a:pt x="11" y="440"/>
                    </a:moveTo>
                    <a:lnTo>
                      <a:pt x="21" y="430"/>
                    </a:lnTo>
                    <a:lnTo>
                      <a:pt x="21" y="0"/>
                    </a:lnTo>
                    <a:lnTo>
                      <a:pt x="0" y="0"/>
                    </a:lnTo>
                    <a:lnTo>
                      <a:pt x="0" y="430"/>
                    </a:lnTo>
                    <a:lnTo>
                      <a:pt x="11" y="420"/>
                    </a:lnTo>
                    <a:lnTo>
                      <a:pt x="11" y="440"/>
                    </a:lnTo>
                    <a:lnTo>
                      <a:pt x="21" y="440"/>
                    </a:lnTo>
                    <a:lnTo>
                      <a:pt x="21" y="430"/>
                    </a:lnTo>
                    <a:lnTo>
                      <a:pt x="11"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2" name="Freeform 50"/>
              <p:cNvSpPr>
                <a:spLocks/>
              </p:cNvSpPr>
              <p:nvPr/>
            </p:nvSpPr>
            <p:spPr bwMode="auto">
              <a:xfrm>
                <a:off x="2920" y="3629"/>
                <a:ext cx="40" cy="11"/>
              </a:xfrm>
              <a:custGeom>
                <a:avLst/>
                <a:gdLst>
                  <a:gd name="T0" fmla="*/ 0 w 81"/>
                  <a:gd name="T1" fmla="*/ 10 h 20"/>
                  <a:gd name="T2" fmla="*/ 11 w 81"/>
                  <a:gd name="T3" fmla="*/ 20 h 20"/>
                  <a:gd name="T4" fmla="*/ 81 w 81"/>
                  <a:gd name="T5" fmla="*/ 20 h 20"/>
                  <a:gd name="T6" fmla="*/ 81 w 81"/>
                  <a:gd name="T7" fmla="*/ 0 h 20"/>
                  <a:gd name="T8" fmla="*/ 11 w 81"/>
                  <a:gd name="T9" fmla="*/ 0 h 20"/>
                  <a:gd name="T10" fmla="*/ 21 w 81"/>
                  <a:gd name="T11" fmla="*/ 10 h 20"/>
                  <a:gd name="T12" fmla="*/ 0 w 81"/>
                  <a:gd name="T13" fmla="*/ 10 h 20"/>
                  <a:gd name="T14" fmla="*/ 0 w 81"/>
                  <a:gd name="T15" fmla="*/ 20 h 20"/>
                  <a:gd name="T16" fmla="*/ 11 w 81"/>
                  <a:gd name="T17" fmla="*/ 20 h 20"/>
                  <a:gd name="T18" fmla="*/ 0 w 81"/>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0">
                    <a:moveTo>
                      <a:pt x="0" y="10"/>
                    </a:moveTo>
                    <a:lnTo>
                      <a:pt x="11" y="20"/>
                    </a:lnTo>
                    <a:lnTo>
                      <a:pt x="81" y="20"/>
                    </a:lnTo>
                    <a:lnTo>
                      <a:pt x="81" y="0"/>
                    </a:lnTo>
                    <a:lnTo>
                      <a:pt x="11" y="0"/>
                    </a:lnTo>
                    <a:lnTo>
                      <a:pt x="21" y="10"/>
                    </a:lnTo>
                    <a:lnTo>
                      <a:pt x="0" y="10"/>
                    </a:lnTo>
                    <a:lnTo>
                      <a:pt x="0" y="20"/>
                    </a:lnTo>
                    <a:lnTo>
                      <a:pt x="11"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3" name="Freeform 51"/>
              <p:cNvSpPr>
                <a:spLocks/>
              </p:cNvSpPr>
              <p:nvPr/>
            </p:nvSpPr>
            <p:spPr bwMode="auto">
              <a:xfrm>
                <a:off x="2920" y="3414"/>
                <a:ext cx="10" cy="221"/>
              </a:xfrm>
              <a:custGeom>
                <a:avLst/>
                <a:gdLst>
                  <a:gd name="T0" fmla="*/ 11 w 21"/>
                  <a:gd name="T1" fmla="*/ 0 h 441"/>
                  <a:gd name="T2" fmla="*/ 0 w 21"/>
                  <a:gd name="T3" fmla="*/ 11 h 441"/>
                  <a:gd name="T4" fmla="*/ 0 w 21"/>
                  <a:gd name="T5" fmla="*/ 441 h 441"/>
                  <a:gd name="T6" fmla="*/ 21 w 21"/>
                  <a:gd name="T7" fmla="*/ 441 h 441"/>
                  <a:gd name="T8" fmla="*/ 21 w 21"/>
                  <a:gd name="T9" fmla="*/ 11 h 441"/>
                  <a:gd name="T10" fmla="*/ 11 w 21"/>
                  <a:gd name="T11" fmla="*/ 21 h 441"/>
                  <a:gd name="T12" fmla="*/ 11 w 21"/>
                  <a:gd name="T13" fmla="*/ 0 h 441"/>
                  <a:gd name="T14" fmla="*/ 0 w 21"/>
                  <a:gd name="T15" fmla="*/ 0 h 441"/>
                  <a:gd name="T16" fmla="*/ 0 w 21"/>
                  <a:gd name="T17" fmla="*/ 11 h 441"/>
                  <a:gd name="T18" fmla="*/ 11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1" y="0"/>
                    </a:moveTo>
                    <a:lnTo>
                      <a:pt x="0" y="11"/>
                    </a:lnTo>
                    <a:lnTo>
                      <a:pt x="0" y="441"/>
                    </a:lnTo>
                    <a:lnTo>
                      <a:pt x="21" y="441"/>
                    </a:lnTo>
                    <a:lnTo>
                      <a:pt x="21" y="11"/>
                    </a:lnTo>
                    <a:lnTo>
                      <a:pt x="11" y="21"/>
                    </a:lnTo>
                    <a:lnTo>
                      <a:pt x="11" y="0"/>
                    </a:lnTo>
                    <a:lnTo>
                      <a:pt x="0" y="0"/>
                    </a:lnTo>
                    <a:lnTo>
                      <a:pt x="0" y="11"/>
                    </a:lnTo>
                    <a:lnTo>
                      <a:pt x="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4" name="Rectangle 52"/>
              <p:cNvSpPr>
                <a:spLocks noChangeArrowheads="1"/>
              </p:cNvSpPr>
              <p:nvPr/>
            </p:nvSpPr>
            <p:spPr bwMode="auto">
              <a:xfrm>
                <a:off x="3500"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05" name="Freeform 53"/>
              <p:cNvSpPr>
                <a:spLocks/>
              </p:cNvSpPr>
              <p:nvPr/>
            </p:nvSpPr>
            <p:spPr bwMode="auto">
              <a:xfrm>
                <a:off x="3500" y="3414"/>
                <a:ext cx="40" cy="10"/>
              </a:xfrm>
              <a:custGeom>
                <a:avLst/>
                <a:gdLst>
                  <a:gd name="T0" fmla="*/ 81 w 81"/>
                  <a:gd name="T1" fmla="*/ 11 h 21"/>
                  <a:gd name="T2" fmla="*/ 70 w 81"/>
                  <a:gd name="T3" fmla="*/ 0 h 21"/>
                  <a:gd name="T4" fmla="*/ 0 w 81"/>
                  <a:gd name="T5" fmla="*/ 0 h 21"/>
                  <a:gd name="T6" fmla="*/ 0 w 81"/>
                  <a:gd name="T7" fmla="*/ 21 h 21"/>
                  <a:gd name="T8" fmla="*/ 70 w 81"/>
                  <a:gd name="T9" fmla="*/ 21 h 21"/>
                  <a:gd name="T10" fmla="*/ 60 w 81"/>
                  <a:gd name="T11" fmla="*/ 11 h 21"/>
                  <a:gd name="T12" fmla="*/ 81 w 81"/>
                  <a:gd name="T13" fmla="*/ 11 h 21"/>
                  <a:gd name="T14" fmla="*/ 81 w 81"/>
                  <a:gd name="T15" fmla="*/ 0 h 21"/>
                  <a:gd name="T16" fmla="*/ 70 w 81"/>
                  <a:gd name="T17" fmla="*/ 0 h 21"/>
                  <a:gd name="T18" fmla="*/ 81 w 81"/>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1">
                    <a:moveTo>
                      <a:pt x="81" y="11"/>
                    </a:moveTo>
                    <a:lnTo>
                      <a:pt x="70" y="0"/>
                    </a:lnTo>
                    <a:lnTo>
                      <a:pt x="0" y="0"/>
                    </a:lnTo>
                    <a:lnTo>
                      <a:pt x="0" y="21"/>
                    </a:lnTo>
                    <a:lnTo>
                      <a:pt x="70" y="21"/>
                    </a:lnTo>
                    <a:lnTo>
                      <a:pt x="60" y="11"/>
                    </a:lnTo>
                    <a:lnTo>
                      <a:pt x="81" y="11"/>
                    </a:lnTo>
                    <a:lnTo>
                      <a:pt x="81" y="0"/>
                    </a:lnTo>
                    <a:lnTo>
                      <a:pt x="70" y="0"/>
                    </a:lnTo>
                    <a:lnTo>
                      <a:pt x="81"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6" name="Freeform 54"/>
              <p:cNvSpPr>
                <a:spLocks/>
              </p:cNvSpPr>
              <p:nvPr/>
            </p:nvSpPr>
            <p:spPr bwMode="auto">
              <a:xfrm>
                <a:off x="3529" y="3419"/>
                <a:ext cx="11" cy="221"/>
              </a:xfrm>
              <a:custGeom>
                <a:avLst/>
                <a:gdLst>
                  <a:gd name="T0" fmla="*/ 10 w 21"/>
                  <a:gd name="T1" fmla="*/ 440 h 440"/>
                  <a:gd name="T2" fmla="*/ 21 w 21"/>
                  <a:gd name="T3" fmla="*/ 430 h 440"/>
                  <a:gd name="T4" fmla="*/ 21 w 21"/>
                  <a:gd name="T5" fmla="*/ 0 h 440"/>
                  <a:gd name="T6" fmla="*/ 0 w 21"/>
                  <a:gd name="T7" fmla="*/ 0 h 440"/>
                  <a:gd name="T8" fmla="*/ 0 w 21"/>
                  <a:gd name="T9" fmla="*/ 430 h 440"/>
                  <a:gd name="T10" fmla="*/ 10 w 21"/>
                  <a:gd name="T11" fmla="*/ 420 h 440"/>
                  <a:gd name="T12" fmla="*/ 10 w 21"/>
                  <a:gd name="T13" fmla="*/ 440 h 440"/>
                  <a:gd name="T14" fmla="*/ 21 w 21"/>
                  <a:gd name="T15" fmla="*/ 440 h 440"/>
                  <a:gd name="T16" fmla="*/ 21 w 21"/>
                  <a:gd name="T17" fmla="*/ 430 h 440"/>
                  <a:gd name="T18" fmla="*/ 10 w 21"/>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0">
                    <a:moveTo>
                      <a:pt x="10" y="440"/>
                    </a:moveTo>
                    <a:lnTo>
                      <a:pt x="21" y="430"/>
                    </a:lnTo>
                    <a:lnTo>
                      <a:pt x="21" y="0"/>
                    </a:lnTo>
                    <a:lnTo>
                      <a:pt x="0" y="0"/>
                    </a:lnTo>
                    <a:lnTo>
                      <a:pt x="0" y="430"/>
                    </a:lnTo>
                    <a:lnTo>
                      <a:pt x="10" y="420"/>
                    </a:lnTo>
                    <a:lnTo>
                      <a:pt x="10" y="440"/>
                    </a:lnTo>
                    <a:lnTo>
                      <a:pt x="21" y="440"/>
                    </a:lnTo>
                    <a:lnTo>
                      <a:pt x="21"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7" name="Freeform 55"/>
              <p:cNvSpPr>
                <a:spLocks/>
              </p:cNvSpPr>
              <p:nvPr/>
            </p:nvSpPr>
            <p:spPr bwMode="auto">
              <a:xfrm>
                <a:off x="3494" y="3629"/>
                <a:ext cx="41" cy="11"/>
              </a:xfrm>
              <a:custGeom>
                <a:avLst/>
                <a:gdLst>
                  <a:gd name="T0" fmla="*/ 0 w 80"/>
                  <a:gd name="T1" fmla="*/ 10 h 20"/>
                  <a:gd name="T2" fmla="*/ 10 w 80"/>
                  <a:gd name="T3" fmla="*/ 20 h 20"/>
                  <a:gd name="T4" fmla="*/ 80 w 80"/>
                  <a:gd name="T5" fmla="*/ 20 h 20"/>
                  <a:gd name="T6" fmla="*/ 80 w 80"/>
                  <a:gd name="T7" fmla="*/ 0 h 20"/>
                  <a:gd name="T8" fmla="*/ 10 w 80"/>
                  <a:gd name="T9" fmla="*/ 0 h 20"/>
                  <a:gd name="T10" fmla="*/ 21 w 80"/>
                  <a:gd name="T11" fmla="*/ 10 h 20"/>
                  <a:gd name="T12" fmla="*/ 0 w 80"/>
                  <a:gd name="T13" fmla="*/ 10 h 20"/>
                  <a:gd name="T14" fmla="*/ 0 w 80"/>
                  <a:gd name="T15" fmla="*/ 20 h 20"/>
                  <a:gd name="T16" fmla="*/ 10 w 80"/>
                  <a:gd name="T17" fmla="*/ 20 h 20"/>
                  <a:gd name="T18" fmla="*/ 0 w 8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0">
                    <a:moveTo>
                      <a:pt x="0" y="10"/>
                    </a:moveTo>
                    <a:lnTo>
                      <a:pt x="10" y="20"/>
                    </a:lnTo>
                    <a:lnTo>
                      <a:pt x="80" y="20"/>
                    </a:lnTo>
                    <a:lnTo>
                      <a:pt x="80" y="0"/>
                    </a:lnTo>
                    <a:lnTo>
                      <a:pt x="10" y="0"/>
                    </a:lnTo>
                    <a:lnTo>
                      <a:pt x="21"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8" name="Freeform 56"/>
              <p:cNvSpPr>
                <a:spLocks/>
              </p:cNvSpPr>
              <p:nvPr/>
            </p:nvSpPr>
            <p:spPr bwMode="auto">
              <a:xfrm>
                <a:off x="3494" y="3414"/>
                <a:ext cx="11" cy="221"/>
              </a:xfrm>
              <a:custGeom>
                <a:avLst/>
                <a:gdLst>
                  <a:gd name="T0" fmla="*/ 10 w 21"/>
                  <a:gd name="T1" fmla="*/ 0 h 441"/>
                  <a:gd name="T2" fmla="*/ 0 w 21"/>
                  <a:gd name="T3" fmla="*/ 11 h 441"/>
                  <a:gd name="T4" fmla="*/ 0 w 21"/>
                  <a:gd name="T5" fmla="*/ 441 h 441"/>
                  <a:gd name="T6" fmla="*/ 21 w 21"/>
                  <a:gd name="T7" fmla="*/ 441 h 441"/>
                  <a:gd name="T8" fmla="*/ 21 w 21"/>
                  <a:gd name="T9" fmla="*/ 11 h 441"/>
                  <a:gd name="T10" fmla="*/ 10 w 21"/>
                  <a:gd name="T11" fmla="*/ 21 h 441"/>
                  <a:gd name="T12" fmla="*/ 10 w 21"/>
                  <a:gd name="T13" fmla="*/ 0 h 441"/>
                  <a:gd name="T14" fmla="*/ 0 w 21"/>
                  <a:gd name="T15" fmla="*/ 0 h 441"/>
                  <a:gd name="T16" fmla="*/ 0 w 21"/>
                  <a:gd name="T17" fmla="*/ 11 h 441"/>
                  <a:gd name="T18" fmla="*/ 10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0" y="0"/>
                    </a:moveTo>
                    <a:lnTo>
                      <a:pt x="0" y="11"/>
                    </a:lnTo>
                    <a:lnTo>
                      <a:pt x="0" y="441"/>
                    </a:lnTo>
                    <a:lnTo>
                      <a:pt x="21" y="441"/>
                    </a:lnTo>
                    <a:lnTo>
                      <a:pt x="21"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09" name="Rectangle 57"/>
              <p:cNvSpPr>
                <a:spLocks noChangeArrowheads="1"/>
              </p:cNvSpPr>
              <p:nvPr/>
            </p:nvSpPr>
            <p:spPr bwMode="auto">
              <a:xfrm>
                <a:off x="4074"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10" name="Freeform 58"/>
              <p:cNvSpPr>
                <a:spLocks/>
              </p:cNvSpPr>
              <p:nvPr/>
            </p:nvSpPr>
            <p:spPr bwMode="auto">
              <a:xfrm>
                <a:off x="4074" y="3414"/>
                <a:ext cx="41" cy="10"/>
              </a:xfrm>
              <a:custGeom>
                <a:avLst/>
                <a:gdLst>
                  <a:gd name="T0" fmla="*/ 80 w 80"/>
                  <a:gd name="T1" fmla="*/ 11 h 21"/>
                  <a:gd name="T2" fmla="*/ 70 w 80"/>
                  <a:gd name="T3" fmla="*/ 0 h 21"/>
                  <a:gd name="T4" fmla="*/ 0 w 80"/>
                  <a:gd name="T5" fmla="*/ 0 h 21"/>
                  <a:gd name="T6" fmla="*/ 0 w 80"/>
                  <a:gd name="T7" fmla="*/ 21 h 21"/>
                  <a:gd name="T8" fmla="*/ 70 w 80"/>
                  <a:gd name="T9" fmla="*/ 21 h 21"/>
                  <a:gd name="T10" fmla="*/ 60 w 80"/>
                  <a:gd name="T11" fmla="*/ 11 h 21"/>
                  <a:gd name="T12" fmla="*/ 80 w 80"/>
                  <a:gd name="T13" fmla="*/ 11 h 21"/>
                  <a:gd name="T14" fmla="*/ 80 w 80"/>
                  <a:gd name="T15" fmla="*/ 0 h 21"/>
                  <a:gd name="T16" fmla="*/ 70 w 80"/>
                  <a:gd name="T17" fmla="*/ 0 h 21"/>
                  <a:gd name="T18" fmla="*/ 80 w 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1">
                    <a:moveTo>
                      <a:pt x="80" y="11"/>
                    </a:moveTo>
                    <a:lnTo>
                      <a:pt x="70" y="0"/>
                    </a:lnTo>
                    <a:lnTo>
                      <a:pt x="0" y="0"/>
                    </a:lnTo>
                    <a:lnTo>
                      <a:pt x="0" y="21"/>
                    </a:lnTo>
                    <a:lnTo>
                      <a:pt x="70" y="21"/>
                    </a:lnTo>
                    <a:lnTo>
                      <a:pt x="60" y="11"/>
                    </a:lnTo>
                    <a:lnTo>
                      <a:pt x="80" y="11"/>
                    </a:lnTo>
                    <a:lnTo>
                      <a:pt x="80" y="0"/>
                    </a:lnTo>
                    <a:lnTo>
                      <a:pt x="70" y="0"/>
                    </a:lnTo>
                    <a:lnTo>
                      <a:pt x="8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1" name="Freeform 59"/>
              <p:cNvSpPr>
                <a:spLocks/>
              </p:cNvSpPr>
              <p:nvPr/>
            </p:nvSpPr>
            <p:spPr bwMode="auto">
              <a:xfrm>
                <a:off x="4104" y="3419"/>
                <a:ext cx="11" cy="221"/>
              </a:xfrm>
              <a:custGeom>
                <a:avLst/>
                <a:gdLst>
                  <a:gd name="T0" fmla="*/ 10 w 20"/>
                  <a:gd name="T1" fmla="*/ 440 h 440"/>
                  <a:gd name="T2" fmla="*/ 20 w 20"/>
                  <a:gd name="T3" fmla="*/ 430 h 440"/>
                  <a:gd name="T4" fmla="*/ 20 w 20"/>
                  <a:gd name="T5" fmla="*/ 0 h 440"/>
                  <a:gd name="T6" fmla="*/ 0 w 20"/>
                  <a:gd name="T7" fmla="*/ 0 h 440"/>
                  <a:gd name="T8" fmla="*/ 0 w 20"/>
                  <a:gd name="T9" fmla="*/ 430 h 440"/>
                  <a:gd name="T10" fmla="*/ 10 w 20"/>
                  <a:gd name="T11" fmla="*/ 420 h 440"/>
                  <a:gd name="T12" fmla="*/ 10 w 20"/>
                  <a:gd name="T13" fmla="*/ 440 h 440"/>
                  <a:gd name="T14" fmla="*/ 20 w 20"/>
                  <a:gd name="T15" fmla="*/ 440 h 440"/>
                  <a:gd name="T16" fmla="*/ 20 w 20"/>
                  <a:gd name="T17" fmla="*/ 430 h 440"/>
                  <a:gd name="T18" fmla="*/ 10 w 20"/>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0">
                    <a:moveTo>
                      <a:pt x="10" y="440"/>
                    </a:moveTo>
                    <a:lnTo>
                      <a:pt x="20" y="430"/>
                    </a:lnTo>
                    <a:lnTo>
                      <a:pt x="20" y="0"/>
                    </a:lnTo>
                    <a:lnTo>
                      <a:pt x="0" y="0"/>
                    </a:lnTo>
                    <a:lnTo>
                      <a:pt x="0" y="430"/>
                    </a:lnTo>
                    <a:lnTo>
                      <a:pt x="10" y="420"/>
                    </a:lnTo>
                    <a:lnTo>
                      <a:pt x="10" y="440"/>
                    </a:lnTo>
                    <a:lnTo>
                      <a:pt x="20" y="440"/>
                    </a:lnTo>
                    <a:lnTo>
                      <a:pt x="20"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2" name="Freeform 60"/>
              <p:cNvSpPr>
                <a:spLocks/>
              </p:cNvSpPr>
              <p:nvPr/>
            </p:nvSpPr>
            <p:spPr bwMode="auto">
              <a:xfrm>
                <a:off x="4069" y="3629"/>
                <a:ext cx="40" cy="11"/>
              </a:xfrm>
              <a:custGeom>
                <a:avLst/>
                <a:gdLst>
                  <a:gd name="T0" fmla="*/ 0 w 81"/>
                  <a:gd name="T1" fmla="*/ 10 h 20"/>
                  <a:gd name="T2" fmla="*/ 11 w 81"/>
                  <a:gd name="T3" fmla="*/ 20 h 20"/>
                  <a:gd name="T4" fmla="*/ 81 w 81"/>
                  <a:gd name="T5" fmla="*/ 20 h 20"/>
                  <a:gd name="T6" fmla="*/ 81 w 81"/>
                  <a:gd name="T7" fmla="*/ 0 h 20"/>
                  <a:gd name="T8" fmla="*/ 11 w 81"/>
                  <a:gd name="T9" fmla="*/ 0 h 20"/>
                  <a:gd name="T10" fmla="*/ 21 w 81"/>
                  <a:gd name="T11" fmla="*/ 10 h 20"/>
                  <a:gd name="T12" fmla="*/ 0 w 81"/>
                  <a:gd name="T13" fmla="*/ 10 h 20"/>
                  <a:gd name="T14" fmla="*/ 0 w 81"/>
                  <a:gd name="T15" fmla="*/ 20 h 20"/>
                  <a:gd name="T16" fmla="*/ 11 w 81"/>
                  <a:gd name="T17" fmla="*/ 20 h 20"/>
                  <a:gd name="T18" fmla="*/ 0 w 81"/>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0">
                    <a:moveTo>
                      <a:pt x="0" y="10"/>
                    </a:moveTo>
                    <a:lnTo>
                      <a:pt x="11" y="20"/>
                    </a:lnTo>
                    <a:lnTo>
                      <a:pt x="81" y="20"/>
                    </a:lnTo>
                    <a:lnTo>
                      <a:pt x="81" y="0"/>
                    </a:lnTo>
                    <a:lnTo>
                      <a:pt x="11" y="0"/>
                    </a:lnTo>
                    <a:lnTo>
                      <a:pt x="21" y="10"/>
                    </a:lnTo>
                    <a:lnTo>
                      <a:pt x="0" y="10"/>
                    </a:lnTo>
                    <a:lnTo>
                      <a:pt x="0" y="20"/>
                    </a:lnTo>
                    <a:lnTo>
                      <a:pt x="11"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3" name="Freeform 61"/>
              <p:cNvSpPr>
                <a:spLocks/>
              </p:cNvSpPr>
              <p:nvPr/>
            </p:nvSpPr>
            <p:spPr bwMode="auto">
              <a:xfrm>
                <a:off x="4069" y="3414"/>
                <a:ext cx="11" cy="221"/>
              </a:xfrm>
              <a:custGeom>
                <a:avLst/>
                <a:gdLst>
                  <a:gd name="T0" fmla="*/ 11 w 21"/>
                  <a:gd name="T1" fmla="*/ 0 h 441"/>
                  <a:gd name="T2" fmla="*/ 0 w 21"/>
                  <a:gd name="T3" fmla="*/ 11 h 441"/>
                  <a:gd name="T4" fmla="*/ 0 w 21"/>
                  <a:gd name="T5" fmla="*/ 441 h 441"/>
                  <a:gd name="T6" fmla="*/ 21 w 21"/>
                  <a:gd name="T7" fmla="*/ 441 h 441"/>
                  <a:gd name="T8" fmla="*/ 21 w 21"/>
                  <a:gd name="T9" fmla="*/ 11 h 441"/>
                  <a:gd name="T10" fmla="*/ 11 w 21"/>
                  <a:gd name="T11" fmla="*/ 21 h 441"/>
                  <a:gd name="T12" fmla="*/ 11 w 21"/>
                  <a:gd name="T13" fmla="*/ 0 h 441"/>
                  <a:gd name="T14" fmla="*/ 0 w 21"/>
                  <a:gd name="T15" fmla="*/ 0 h 441"/>
                  <a:gd name="T16" fmla="*/ 0 w 21"/>
                  <a:gd name="T17" fmla="*/ 11 h 441"/>
                  <a:gd name="T18" fmla="*/ 11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1" y="0"/>
                    </a:moveTo>
                    <a:lnTo>
                      <a:pt x="0" y="11"/>
                    </a:lnTo>
                    <a:lnTo>
                      <a:pt x="0" y="441"/>
                    </a:lnTo>
                    <a:lnTo>
                      <a:pt x="21" y="441"/>
                    </a:lnTo>
                    <a:lnTo>
                      <a:pt x="21" y="11"/>
                    </a:lnTo>
                    <a:lnTo>
                      <a:pt x="11" y="21"/>
                    </a:lnTo>
                    <a:lnTo>
                      <a:pt x="11" y="0"/>
                    </a:lnTo>
                    <a:lnTo>
                      <a:pt x="0" y="0"/>
                    </a:lnTo>
                    <a:lnTo>
                      <a:pt x="0" y="11"/>
                    </a:lnTo>
                    <a:lnTo>
                      <a:pt x="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4" name="Rectangle 62"/>
              <p:cNvSpPr>
                <a:spLocks noChangeArrowheads="1"/>
              </p:cNvSpPr>
              <p:nvPr/>
            </p:nvSpPr>
            <p:spPr bwMode="auto">
              <a:xfrm>
                <a:off x="4649"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15" name="Freeform 63"/>
              <p:cNvSpPr>
                <a:spLocks/>
              </p:cNvSpPr>
              <p:nvPr/>
            </p:nvSpPr>
            <p:spPr bwMode="auto">
              <a:xfrm>
                <a:off x="4649" y="3414"/>
                <a:ext cx="40" cy="10"/>
              </a:xfrm>
              <a:custGeom>
                <a:avLst/>
                <a:gdLst>
                  <a:gd name="T0" fmla="*/ 81 w 81"/>
                  <a:gd name="T1" fmla="*/ 11 h 21"/>
                  <a:gd name="T2" fmla="*/ 70 w 81"/>
                  <a:gd name="T3" fmla="*/ 0 h 21"/>
                  <a:gd name="T4" fmla="*/ 0 w 81"/>
                  <a:gd name="T5" fmla="*/ 0 h 21"/>
                  <a:gd name="T6" fmla="*/ 0 w 81"/>
                  <a:gd name="T7" fmla="*/ 21 h 21"/>
                  <a:gd name="T8" fmla="*/ 70 w 81"/>
                  <a:gd name="T9" fmla="*/ 21 h 21"/>
                  <a:gd name="T10" fmla="*/ 60 w 81"/>
                  <a:gd name="T11" fmla="*/ 11 h 21"/>
                  <a:gd name="T12" fmla="*/ 81 w 81"/>
                  <a:gd name="T13" fmla="*/ 11 h 21"/>
                  <a:gd name="T14" fmla="*/ 81 w 81"/>
                  <a:gd name="T15" fmla="*/ 0 h 21"/>
                  <a:gd name="T16" fmla="*/ 70 w 81"/>
                  <a:gd name="T17" fmla="*/ 0 h 21"/>
                  <a:gd name="T18" fmla="*/ 81 w 81"/>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1">
                    <a:moveTo>
                      <a:pt x="81" y="11"/>
                    </a:moveTo>
                    <a:lnTo>
                      <a:pt x="70" y="0"/>
                    </a:lnTo>
                    <a:lnTo>
                      <a:pt x="0" y="0"/>
                    </a:lnTo>
                    <a:lnTo>
                      <a:pt x="0" y="21"/>
                    </a:lnTo>
                    <a:lnTo>
                      <a:pt x="70" y="21"/>
                    </a:lnTo>
                    <a:lnTo>
                      <a:pt x="60" y="11"/>
                    </a:lnTo>
                    <a:lnTo>
                      <a:pt x="81" y="11"/>
                    </a:lnTo>
                    <a:lnTo>
                      <a:pt x="81" y="0"/>
                    </a:lnTo>
                    <a:lnTo>
                      <a:pt x="70" y="0"/>
                    </a:lnTo>
                    <a:lnTo>
                      <a:pt x="81"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6" name="Freeform 64"/>
              <p:cNvSpPr>
                <a:spLocks/>
              </p:cNvSpPr>
              <p:nvPr/>
            </p:nvSpPr>
            <p:spPr bwMode="auto">
              <a:xfrm>
                <a:off x="4679" y="3419"/>
                <a:ext cx="10" cy="221"/>
              </a:xfrm>
              <a:custGeom>
                <a:avLst/>
                <a:gdLst>
                  <a:gd name="T0" fmla="*/ 10 w 21"/>
                  <a:gd name="T1" fmla="*/ 440 h 440"/>
                  <a:gd name="T2" fmla="*/ 21 w 21"/>
                  <a:gd name="T3" fmla="*/ 430 h 440"/>
                  <a:gd name="T4" fmla="*/ 21 w 21"/>
                  <a:gd name="T5" fmla="*/ 0 h 440"/>
                  <a:gd name="T6" fmla="*/ 0 w 21"/>
                  <a:gd name="T7" fmla="*/ 0 h 440"/>
                  <a:gd name="T8" fmla="*/ 0 w 21"/>
                  <a:gd name="T9" fmla="*/ 430 h 440"/>
                  <a:gd name="T10" fmla="*/ 10 w 21"/>
                  <a:gd name="T11" fmla="*/ 420 h 440"/>
                  <a:gd name="T12" fmla="*/ 10 w 21"/>
                  <a:gd name="T13" fmla="*/ 440 h 440"/>
                  <a:gd name="T14" fmla="*/ 21 w 21"/>
                  <a:gd name="T15" fmla="*/ 440 h 440"/>
                  <a:gd name="T16" fmla="*/ 21 w 21"/>
                  <a:gd name="T17" fmla="*/ 430 h 440"/>
                  <a:gd name="T18" fmla="*/ 10 w 21"/>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0">
                    <a:moveTo>
                      <a:pt x="10" y="440"/>
                    </a:moveTo>
                    <a:lnTo>
                      <a:pt x="21" y="430"/>
                    </a:lnTo>
                    <a:lnTo>
                      <a:pt x="21" y="0"/>
                    </a:lnTo>
                    <a:lnTo>
                      <a:pt x="0" y="0"/>
                    </a:lnTo>
                    <a:lnTo>
                      <a:pt x="0" y="430"/>
                    </a:lnTo>
                    <a:lnTo>
                      <a:pt x="10" y="420"/>
                    </a:lnTo>
                    <a:lnTo>
                      <a:pt x="10" y="440"/>
                    </a:lnTo>
                    <a:lnTo>
                      <a:pt x="21" y="440"/>
                    </a:lnTo>
                    <a:lnTo>
                      <a:pt x="21"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7" name="Freeform 65"/>
              <p:cNvSpPr>
                <a:spLocks/>
              </p:cNvSpPr>
              <p:nvPr/>
            </p:nvSpPr>
            <p:spPr bwMode="auto">
              <a:xfrm>
                <a:off x="4644" y="3629"/>
                <a:ext cx="40" cy="11"/>
              </a:xfrm>
              <a:custGeom>
                <a:avLst/>
                <a:gdLst>
                  <a:gd name="T0" fmla="*/ 0 w 80"/>
                  <a:gd name="T1" fmla="*/ 10 h 20"/>
                  <a:gd name="T2" fmla="*/ 10 w 80"/>
                  <a:gd name="T3" fmla="*/ 20 h 20"/>
                  <a:gd name="T4" fmla="*/ 80 w 80"/>
                  <a:gd name="T5" fmla="*/ 20 h 20"/>
                  <a:gd name="T6" fmla="*/ 80 w 80"/>
                  <a:gd name="T7" fmla="*/ 0 h 20"/>
                  <a:gd name="T8" fmla="*/ 10 w 80"/>
                  <a:gd name="T9" fmla="*/ 0 h 20"/>
                  <a:gd name="T10" fmla="*/ 21 w 80"/>
                  <a:gd name="T11" fmla="*/ 10 h 20"/>
                  <a:gd name="T12" fmla="*/ 0 w 80"/>
                  <a:gd name="T13" fmla="*/ 10 h 20"/>
                  <a:gd name="T14" fmla="*/ 0 w 80"/>
                  <a:gd name="T15" fmla="*/ 20 h 20"/>
                  <a:gd name="T16" fmla="*/ 10 w 80"/>
                  <a:gd name="T17" fmla="*/ 20 h 20"/>
                  <a:gd name="T18" fmla="*/ 0 w 8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0">
                    <a:moveTo>
                      <a:pt x="0" y="10"/>
                    </a:moveTo>
                    <a:lnTo>
                      <a:pt x="10" y="20"/>
                    </a:lnTo>
                    <a:lnTo>
                      <a:pt x="80" y="20"/>
                    </a:lnTo>
                    <a:lnTo>
                      <a:pt x="80" y="0"/>
                    </a:lnTo>
                    <a:lnTo>
                      <a:pt x="10" y="0"/>
                    </a:lnTo>
                    <a:lnTo>
                      <a:pt x="21"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8" name="Freeform 66"/>
              <p:cNvSpPr>
                <a:spLocks/>
              </p:cNvSpPr>
              <p:nvPr/>
            </p:nvSpPr>
            <p:spPr bwMode="auto">
              <a:xfrm>
                <a:off x="4644" y="3414"/>
                <a:ext cx="10" cy="221"/>
              </a:xfrm>
              <a:custGeom>
                <a:avLst/>
                <a:gdLst>
                  <a:gd name="T0" fmla="*/ 10 w 21"/>
                  <a:gd name="T1" fmla="*/ 0 h 441"/>
                  <a:gd name="T2" fmla="*/ 0 w 21"/>
                  <a:gd name="T3" fmla="*/ 11 h 441"/>
                  <a:gd name="T4" fmla="*/ 0 w 21"/>
                  <a:gd name="T5" fmla="*/ 441 h 441"/>
                  <a:gd name="T6" fmla="*/ 21 w 21"/>
                  <a:gd name="T7" fmla="*/ 441 h 441"/>
                  <a:gd name="T8" fmla="*/ 21 w 21"/>
                  <a:gd name="T9" fmla="*/ 11 h 441"/>
                  <a:gd name="T10" fmla="*/ 10 w 21"/>
                  <a:gd name="T11" fmla="*/ 21 h 441"/>
                  <a:gd name="T12" fmla="*/ 10 w 21"/>
                  <a:gd name="T13" fmla="*/ 0 h 441"/>
                  <a:gd name="T14" fmla="*/ 0 w 21"/>
                  <a:gd name="T15" fmla="*/ 0 h 441"/>
                  <a:gd name="T16" fmla="*/ 0 w 21"/>
                  <a:gd name="T17" fmla="*/ 11 h 441"/>
                  <a:gd name="T18" fmla="*/ 10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0" y="0"/>
                    </a:moveTo>
                    <a:lnTo>
                      <a:pt x="0" y="11"/>
                    </a:lnTo>
                    <a:lnTo>
                      <a:pt x="0" y="441"/>
                    </a:lnTo>
                    <a:lnTo>
                      <a:pt x="21" y="441"/>
                    </a:lnTo>
                    <a:lnTo>
                      <a:pt x="21"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19" name="Rectangle 67"/>
              <p:cNvSpPr>
                <a:spLocks noChangeArrowheads="1"/>
              </p:cNvSpPr>
              <p:nvPr/>
            </p:nvSpPr>
            <p:spPr bwMode="auto">
              <a:xfrm>
                <a:off x="5224"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20" name="Freeform 68"/>
              <p:cNvSpPr>
                <a:spLocks/>
              </p:cNvSpPr>
              <p:nvPr/>
            </p:nvSpPr>
            <p:spPr bwMode="auto">
              <a:xfrm>
                <a:off x="5224" y="3414"/>
                <a:ext cx="40" cy="10"/>
              </a:xfrm>
              <a:custGeom>
                <a:avLst/>
                <a:gdLst>
                  <a:gd name="T0" fmla="*/ 80 w 80"/>
                  <a:gd name="T1" fmla="*/ 11 h 21"/>
                  <a:gd name="T2" fmla="*/ 70 w 80"/>
                  <a:gd name="T3" fmla="*/ 0 h 21"/>
                  <a:gd name="T4" fmla="*/ 0 w 80"/>
                  <a:gd name="T5" fmla="*/ 0 h 21"/>
                  <a:gd name="T6" fmla="*/ 0 w 80"/>
                  <a:gd name="T7" fmla="*/ 21 h 21"/>
                  <a:gd name="T8" fmla="*/ 70 w 80"/>
                  <a:gd name="T9" fmla="*/ 21 h 21"/>
                  <a:gd name="T10" fmla="*/ 60 w 80"/>
                  <a:gd name="T11" fmla="*/ 11 h 21"/>
                  <a:gd name="T12" fmla="*/ 80 w 80"/>
                  <a:gd name="T13" fmla="*/ 11 h 21"/>
                  <a:gd name="T14" fmla="*/ 80 w 80"/>
                  <a:gd name="T15" fmla="*/ 0 h 21"/>
                  <a:gd name="T16" fmla="*/ 70 w 80"/>
                  <a:gd name="T17" fmla="*/ 0 h 21"/>
                  <a:gd name="T18" fmla="*/ 80 w 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1">
                    <a:moveTo>
                      <a:pt x="80" y="11"/>
                    </a:moveTo>
                    <a:lnTo>
                      <a:pt x="70" y="0"/>
                    </a:lnTo>
                    <a:lnTo>
                      <a:pt x="0" y="0"/>
                    </a:lnTo>
                    <a:lnTo>
                      <a:pt x="0" y="21"/>
                    </a:lnTo>
                    <a:lnTo>
                      <a:pt x="70" y="21"/>
                    </a:lnTo>
                    <a:lnTo>
                      <a:pt x="60" y="11"/>
                    </a:lnTo>
                    <a:lnTo>
                      <a:pt x="80" y="11"/>
                    </a:lnTo>
                    <a:lnTo>
                      <a:pt x="80" y="0"/>
                    </a:lnTo>
                    <a:lnTo>
                      <a:pt x="70" y="0"/>
                    </a:lnTo>
                    <a:lnTo>
                      <a:pt x="8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1" name="Freeform 69"/>
              <p:cNvSpPr>
                <a:spLocks/>
              </p:cNvSpPr>
              <p:nvPr/>
            </p:nvSpPr>
            <p:spPr bwMode="auto">
              <a:xfrm>
                <a:off x="5254" y="3419"/>
                <a:ext cx="10" cy="221"/>
              </a:xfrm>
              <a:custGeom>
                <a:avLst/>
                <a:gdLst>
                  <a:gd name="T0" fmla="*/ 10 w 20"/>
                  <a:gd name="T1" fmla="*/ 440 h 440"/>
                  <a:gd name="T2" fmla="*/ 20 w 20"/>
                  <a:gd name="T3" fmla="*/ 430 h 440"/>
                  <a:gd name="T4" fmla="*/ 20 w 20"/>
                  <a:gd name="T5" fmla="*/ 0 h 440"/>
                  <a:gd name="T6" fmla="*/ 0 w 20"/>
                  <a:gd name="T7" fmla="*/ 0 h 440"/>
                  <a:gd name="T8" fmla="*/ 0 w 20"/>
                  <a:gd name="T9" fmla="*/ 430 h 440"/>
                  <a:gd name="T10" fmla="*/ 10 w 20"/>
                  <a:gd name="T11" fmla="*/ 420 h 440"/>
                  <a:gd name="T12" fmla="*/ 10 w 20"/>
                  <a:gd name="T13" fmla="*/ 440 h 440"/>
                  <a:gd name="T14" fmla="*/ 20 w 20"/>
                  <a:gd name="T15" fmla="*/ 440 h 440"/>
                  <a:gd name="T16" fmla="*/ 20 w 20"/>
                  <a:gd name="T17" fmla="*/ 430 h 440"/>
                  <a:gd name="T18" fmla="*/ 10 w 20"/>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0">
                    <a:moveTo>
                      <a:pt x="10" y="440"/>
                    </a:moveTo>
                    <a:lnTo>
                      <a:pt x="20" y="430"/>
                    </a:lnTo>
                    <a:lnTo>
                      <a:pt x="20" y="0"/>
                    </a:lnTo>
                    <a:lnTo>
                      <a:pt x="0" y="0"/>
                    </a:lnTo>
                    <a:lnTo>
                      <a:pt x="0" y="430"/>
                    </a:lnTo>
                    <a:lnTo>
                      <a:pt x="10" y="420"/>
                    </a:lnTo>
                    <a:lnTo>
                      <a:pt x="10" y="440"/>
                    </a:lnTo>
                    <a:lnTo>
                      <a:pt x="20" y="440"/>
                    </a:lnTo>
                    <a:lnTo>
                      <a:pt x="20"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2" name="Freeform 70"/>
              <p:cNvSpPr>
                <a:spLocks/>
              </p:cNvSpPr>
              <p:nvPr/>
            </p:nvSpPr>
            <p:spPr bwMode="auto">
              <a:xfrm>
                <a:off x="5219" y="3629"/>
                <a:ext cx="40" cy="11"/>
              </a:xfrm>
              <a:custGeom>
                <a:avLst/>
                <a:gdLst>
                  <a:gd name="T0" fmla="*/ 0 w 80"/>
                  <a:gd name="T1" fmla="*/ 10 h 20"/>
                  <a:gd name="T2" fmla="*/ 10 w 80"/>
                  <a:gd name="T3" fmla="*/ 20 h 20"/>
                  <a:gd name="T4" fmla="*/ 80 w 80"/>
                  <a:gd name="T5" fmla="*/ 20 h 20"/>
                  <a:gd name="T6" fmla="*/ 80 w 80"/>
                  <a:gd name="T7" fmla="*/ 0 h 20"/>
                  <a:gd name="T8" fmla="*/ 10 w 80"/>
                  <a:gd name="T9" fmla="*/ 0 h 20"/>
                  <a:gd name="T10" fmla="*/ 20 w 80"/>
                  <a:gd name="T11" fmla="*/ 10 h 20"/>
                  <a:gd name="T12" fmla="*/ 0 w 80"/>
                  <a:gd name="T13" fmla="*/ 10 h 20"/>
                  <a:gd name="T14" fmla="*/ 0 w 80"/>
                  <a:gd name="T15" fmla="*/ 20 h 20"/>
                  <a:gd name="T16" fmla="*/ 10 w 80"/>
                  <a:gd name="T17" fmla="*/ 20 h 20"/>
                  <a:gd name="T18" fmla="*/ 0 w 8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0">
                    <a:moveTo>
                      <a:pt x="0" y="10"/>
                    </a:moveTo>
                    <a:lnTo>
                      <a:pt x="10" y="20"/>
                    </a:lnTo>
                    <a:lnTo>
                      <a:pt x="80" y="20"/>
                    </a:lnTo>
                    <a:lnTo>
                      <a:pt x="80" y="0"/>
                    </a:lnTo>
                    <a:lnTo>
                      <a:pt x="10" y="0"/>
                    </a:lnTo>
                    <a:lnTo>
                      <a:pt x="20"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3" name="Freeform 71"/>
              <p:cNvSpPr>
                <a:spLocks/>
              </p:cNvSpPr>
              <p:nvPr/>
            </p:nvSpPr>
            <p:spPr bwMode="auto">
              <a:xfrm>
                <a:off x="5219" y="3414"/>
                <a:ext cx="10" cy="221"/>
              </a:xfrm>
              <a:custGeom>
                <a:avLst/>
                <a:gdLst>
                  <a:gd name="T0" fmla="*/ 10 w 20"/>
                  <a:gd name="T1" fmla="*/ 0 h 441"/>
                  <a:gd name="T2" fmla="*/ 0 w 20"/>
                  <a:gd name="T3" fmla="*/ 11 h 441"/>
                  <a:gd name="T4" fmla="*/ 0 w 20"/>
                  <a:gd name="T5" fmla="*/ 441 h 441"/>
                  <a:gd name="T6" fmla="*/ 20 w 20"/>
                  <a:gd name="T7" fmla="*/ 441 h 441"/>
                  <a:gd name="T8" fmla="*/ 20 w 20"/>
                  <a:gd name="T9" fmla="*/ 11 h 441"/>
                  <a:gd name="T10" fmla="*/ 10 w 20"/>
                  <a:gd name="T11" fmla="*/ 21 h 441"/>
                  <a:gd name="T12" fmla="*/ 10 w 20"/>
                  <a:gd name="T13" fmla="*/ 0 h 441"/>
                  <a:gd name="T14" fmla="*/ 0 w 20"/>
                  <a:gd name="T15" fmla="*/ 0 h 441"/>
                  <a:gd name="T16" fmla="*/ 0 w 20"/>
                  <a:gd name="T17" fmla="*/ 11 h 441"/>
                  <a:gd name="T18" fmla="*/ 10 w 20"/>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1">
                    <a:moveTo>
                      <a:pt x="10" y="0"/>
                    </a:moveTo>
                    <a:lnTo>
                      <a:pt x="0" y="11"/>
                    </a:lnTo>
                    <a:lnTo>
                      <a:pt x="0" y="441"/>
                    </a:lnTo>
                    <a:lnTo>
                      <a:pt x="20" y="441"/>
                    </a:lnTo>
                    <a:lnTo>
                      <a:pt x="20"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4" name="Rectangle 72"/>
              <p:cNvSpPr>
                <a:spLocks noChangeArrowheads="1"/>
              </p:cNvSpPr>
              <p:nvPr/>
            </p:nvSpPr>
            <p:spPr bwMode="auto">
              <a:xfrm>
                <a:off x="2350"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25" name="Freeform 73"/>
              <p:cNvSpPr>
                <a:spLocks/>
              </p:cNvSpPr>
              <p:nvPr/>
            </p:nvSpPr>
            <p:spPr bwMode="auto">
              <a:xfrm>
                <a:off x="2350" y="3414"/>
                <a:ext cx="40" cy="10"/>
              </a:xfrm>
              <a:custGeom>
                <a:avLst/>
                <a:gdLst>
                  <a:gd name="T0" fmla="*/ 80 w 80"/>
                  <a:gd name="T1" fmla="*/ 11 h 21"/>
                  <a:gd name="T2" fmla="*/ 70 w 80"/>
                  <a:gd name="T3" fmla="*/ 0 h 21"/>
                  <a:gd name="T4" fmla="*/ 0 w 80"/>
                  <a:gd name="T5" fmla="*/ 0 h 21"/>
                  <a:gd name="T6" fmla="*/ 0 w 80"/>
                  <a:gd name="T7" fmla="*/ 21 h 21"/>
                  <a:gd name="T8" fmla="*/ 70 w 80"/>
                  <a:gd name="T9" fmla="*/ 21 h 21"/>
                  <a:gd name="T10" fmla="*/ 60 w 80"/>
                  <a:gd name="T11" fmla="*/ 11 h 21"/>
                  <a:gd name="T12" fmla="*/ 80 w 80"/>
                  <a:gd name="T13" fmla="*/ 11 h 21"/>
                  <a:gd name="T14" fmla="*/ 80 w 80"/>
                  <a:gd name="T15" fmla="*/ 0 h 21"/>
                  <a:gd name="T16" fmla="*/ 70 w 80"/>
                  <a:gd name="T17" fmla="*/ 0 h 21"/>
                  <a:gd name="T18" fmla="*/ 80 w 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1">
                    <a:moveTo>
                      <a:pt x="80" y="11"/>
                    </a:moveTo>
                    <a:lnTo>
                      <a:pt x="70" y="0"/>
                    </a:lnTo>
                    <a:lnTo>
                      <a:pt x="0" y="0"/>
                    </a:lnTo>
                    <a:lnTo>
                      <a:pt x="0" y="21"/>
                    </a:lnTo>
                    <a:lnTo>
                      <a:pt x="70" y="21"/>
                    </a:lnTo>
                    <a:lnTo>
                      <a:pt x="60" y="11"/>
                    </a:lnTo>
                    <a:lnTo>
                      <a:pt x="80" y="11"/>
                    </a:lnTo>
                    <a:lnTo>
                      <a:pt x="80" y="0"/>
                    </a:lnTo>
                    <a:lnTo>
                      <a:pt x="70" y="0"/>
                    </a:lnTo>
                    <a:lnTo>
                      <a:pt x="8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6" name="Freeform 74"/>
              <p:cNvSpPr>
                <a:spLocks/>
              </p:cNvSpPr>
              <p:nvPr/>
            </p:nvSpPr>
            <p:spPr bwMode="auto">
              <a:xfrm>
                <a:off x="2380" y="3419"/>
                <a:ext cx="10" cy="221"/>
              </a:xfrm>
              <a:custGeom>
                <a:avLst/>
                <a:gdLst>
                  <a:gd name="T0" fmla="*/ 10 w 20"/>
                  <a:gd name="T1" fmla="*/ 440 h 440"/>
                  <a:gd name="T2" fmla="*/ 20 w 20"/>
                  <a:gd name="T3" fmla="*/ 430 h 440"/>
                  <a:gd name="T4" fmla="*/ 20 w 20"/>
                  <a:gd name="T5" fmla="*/ 0 h 440"/>
                  <a:gd name="T6" fmla="*/ 0 w 20"/>
                  <a:gd name="T7" fmla="*/ 0 h 440"/>
                  <a:gd name="T8" fmla="*/ 0 w 20"/>
                  <a:gd name="T9" fmla="*/ 430 h 440"/>
                  <a:gd name="T10" fmla="*/ 10 w 20"/>
                  <a:gd name="T11" fmla="*/ 420 h 440"/>
                  <a:gd name="T12" fmla="*/ 10 w 20"/>
                  <a:gd name="T13" fmla="*/ 440 h 440"/>
                  <a:gd name="T14" fmla="*/ 20 w 20"/>
                  <a:gd name="T15" fmla="*/ 440 h 440"/>
                  <a:gd name="T16" fmla="*/ 20 w 20"/>
                  <a:gd name="T17" fmla="*/ 430 h 440"/>
                  <a:gd name="T18" fmla="*/ 10 w 20"/>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0">
                    <a:moveTo>
                      <a:pt x="10" y="440"/>
                    </a:moveTo>
                    <a:lnTo>
                      <a:pt x="20" y="430"/>
                    </a:lnTo>
                    <a:lnTo>
                      <a:pt x="20" y="0"/>
                    </a:lnTo>
                    <a:lnTo>
                      <a:pt x="0" y="0"/>
                    </a:lnTo>
                    <a:lnTo>
                      <a:pt x="0" y="430"/>
                    </a:lnTo>
                    <a:lnTo>
                      <a:pt x="10" y="420"/>
                    </a:lnTo>
                    <a:lnTo>
                      <a:pt x="10" y="440"/>
                    </a:lnTo>
                    <a:lnTo>
                      <a:pt x="20" y="440"/>
                    </a:lnTo>
                    <a:lnTo>
                      <a:pt x="20" y="430"/>
                    </a:lnTo>
                    <a:lnTo>
                      <a:pt x="10"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7" name="Freeform 75"/>
              <p:cNvSpPr>
                <a:spLocks/>
              </p:cNvSpPr>
              <p:nvPr/>
            </p:nvSpPr>
            <p:spPr bwMode="auto">
              <a:xfrm>
                <a:off x="2345" y="3629"/>
                <a:ext cx="40" cy="11"/>
              </a:xfrm>
              <a:custGeom>
                <a:avLst/>
                <a:gdLst>
                  <a:gd name="T0" fmla="*/ 0 w 80"/>
                  <a:gd name="T1" fmla="*/ 10 h 20"/>
                  <a:gd name="T2" fmla="*/ 10 w 80"/>
                  <a:gd name="T3" fmla="*/ 20 h 20"/>
                  <a:gd name="T4" fmla="*/ 80 w 80"/>
                  <a:gd name="T5" fmla="*/ 20 h 20"/>
                  <a:gd name="T6" fmla="*/ 80 w 80"/>
                  <a:gd name="T7" fmla="*/ 0 h 20"/>
                  <a:gd name="T8" fmla="*/ 10 w 80"/>
                  <a:gd name="T9" fmla="*/ 0 h 20"/>
                  <a:gd name="T10" fmla="*/ 20 w 80"/>
                  <a:gd name="T11" fmla="*/ 10 h 20"/>
                  <a:gd name="T12" fmla="*/ 0 w 80"/>
                  <a:gd name="T13" fmla="*/ 10 h 20"/>
                  <a:gd name="T14" fmla="*/ 0 w 80"/>
                  <a:gd name="T15" fmla="*/ 20 h 20"/>
                  <a:gd name="T16" fmla="*/ 10 w 80"/>
                  <a:gd name="T17" fmla="*/ 20 h 20"/>
                  <a:gd name="T18" fmla="*/ 0 w 8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0">
                    <a:moveTo>
                      <a:pt x="0" y="10"/>
                    </a:moveTo>
                    <a:lnTo>
                      <a:pt x="10" y="20"/>
                    </a:lnTo>
                    <a:lnTo>
                      <a:pt x="80" y="20"/>
                    </a:lnTo>
                    <a:lnTo>
                      <a:pt x="80" y="0"/>
                    </a:lnTo>
                    <a:lnTo>
                      <a:pt x="10" y="0"/>
                    </a:lnTo>
                    <a:lnTo>
                      <a:pt x="20"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8" name="Freeform 76"/>
              <p:cNvSpPr>
                <a:spLocks/>
              </p:cNvSpPr>
              <p:nvPr/>
            </p:nvSpPr>
            <p:spPr bwMode="auto">
              <a:xfrm>
                <a:off x="2345" y="3414"/>
                <a:ext cx="10" cy="221"/>
              </a:xfrm>
              <a:custGeom>
                <a:avLst/>
                <a:gdLst>
                  <a:gd name="T0" fmla="*/ 10 w 20"/>
                  <a:gd name="T1" fmla="*/ 0 h 441"/>
                  <a:gd name="T2" fmla="*/ 0 w 20"/>
                  <a:gd name="T3" fmla="*/ 11 h 441"/>
                  <a:gd name="T4" fmla="*/ 0 w 20"/>
                  <a:gd name="T5" fmla="*/ 441 h 441"/>
                  <a:gd name="T6" fmla="*/ 20 w 20"/>
                  <a:gd name="T7" fmla="*/ 441 h 441"/>
                  <a:gd name="T8" fmla="*/ 20 w 20"/>
                  <a:gd name="T9" fmla="*/ 11 h 441"/>
                  <a:gd name="T10" fmla="*/ 10 w 20"/>
                  <a:gd name="T11" fmla="*/ 21 h 441"/>
                  <a:gd name="T12" fmla="*/ 10 w 20"/>
                  <a:gd name="T13" fmla="*/ 0 h 441"/>
                  <a:gd name="T14" fmla="*/ 0 w 20"/>
                  <a:gd name="T15" fmla="*/ 0 h 441"/>
                  <a:gd name="T16" fmla="*/ 0 w 20"/>
                  <a:gd name="T17" fmla="*/ 11 h 441"/>
                  <a:gd name="T18" fmla="*/ 10 w 20"/>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41">
                    <a:moveTo>
                      <a:pt x="10" y="0"/>
                    </a:moveTo>
                    <a:lnTo>
                      <a:pt x="0" y="11"/>
                    </a:lnTo>
                    <a:lnTo>
                      <a:pt x="0" y="441"/>
                    </a:lnTo>
                    <a:lnTo>
                      <a:pt x="20" y="441"/>
                    </a:lnTo>
                    <a:lnTo>
                      <a:pt x="20"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29" name="Rectangle 77"/>
              <p:cNvSpPr>
                <a:spLocks noChangeArrowheads="1"/>
              </p:cNvSpPr>
              <p:nvPr/>
            </p:nvSpPr>
            <p:spPr bwMode="auto">
              <a:xfrm>
                <a:off x="1775" y="3419"/>
                <a:ext cx="35" cy="216"/>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Calibri" pitchFamily="34" charset="0"/>
                  <a:cs typeface="Calibri" pitchFamily="34" charset="0"/>
                </a:endParaRPr>
              </a:p>
            </p:txBody>
          </p:sp>
          <p:sp>
            <p:nvSpPr>
              <p:cNvPr id="23630" name="Freeform 78"/>
              <p:cNvSpPr>
                <a:spLocks/>
              </p:cNvSpPr>
              <p:nvPr/>
            </p:nvSpPr>
            <p:spPr bwMode="auto">
              <a:xfrm>
                <a:off x="1775" y="3414"/>
                <a:ext cx="40" cy="10"/>
              </a:xfrm>
              <a:custGeom>
                <a:avLst/>
                <a:gdLst>
                  <a:gd name="T0" fmla="*/ 81 w 81"/>
                  <a:gd name="T1" fmla="*/ 11 h 21"/>
                  <a:gd name="T2" fmla="*/ 71 w 81"/>
                  <a:gd name="T3" fmla="*/ 0 h 21"/>
                  <a:gd name="T4" fmla="*/ 0 w 81"/>
                  <a:gd name="T5" fmla="*/ 0 h 21"/>
                  <a:gd name="T6" fmla="*/ 0 w 81"/>
                  <a:gd name="T7" fmla="*/ 21 h 21"/>
                  <a:gd name="T8" fmla="*/ 71 w 81"/>
                  <a:gd name="T9" fmla="*/ 21 h 21"/>
                  <a:gd name="T10" fmla="*/ 60 w 81"/>
                  <a:gd name="T11" fmla="*/ 11 h 21"/>
                  <a:gd name="T12" fmla="*/ 81 w 81"/>
                  <a:gd name="T13" fmla="*/ 11 h 21"/>
                  <a:gd name="T14" fmla="*/ 81 w 81"/>
                  <a:gd name="T15" fmla="*/ 0 h 21"/>
                  <a:gd name="T16" fmla="*/ 71 w 81"/>
                  <a:gd name="T17" fmla="*/ 0 h 21"/>
                  <a:gd name="T18" fmla="*/ 81 w 81"/>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1">
                    <a:moveTo>
                      <a:pt x="81" y="11"/>
                    </a:moveTo>
                    <a:lnTo>
                      <a:pt x="71" y="0"/>
                    </a:lnTo>
                    <a:lnTo>
                      <a:pt x="0" y="0"/>
                    </a:lnTo>
                    <a:lnTo>
                      <a:pt x="0" y="21"/>
                    </a:lnTo>
                    <a:lnTo>
                      <a:pt x="71" y="21"/>
                    </a:lnTo>
                    <a:lnTo>
                      <a:pt x="60" y="11"/>
                    </a:lnTo>
                    <a:lnTo>
                      <a:pt x="81" y="11"/>
                    </a:lnTo>
                    <a:lnTo>
                      <a:pt x="81" y="0"/>
                    </a:lnTo>
                    <a:lnTo>
                      <a:pt x="71" y="0"/>
                    </a:lnTo>
                    <a:lnTo>
                      <a:pt x="81"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1" name="Freeform 79"/>
              <p:cNvSpPr>
                <a:spLocks/>
              </p:cNvSpPr>
              <p:nvPr/>
            </p:nvSpPr>
            <p:spPr bwMode="auto">
              <a:xfrm>
                <a:off x="1805" y="3419"/>
                <a:ext cx="10" cy="221"/>
              </a:xfrm>
              <a:custGeom>
                <a:avLst/>
                <a:gdLst>
                  <a:gd name="T0" fmla="*/ 11 w 21"/>
                  <a:gd name="T1" fmla="*/ 440 h 440"/>
                  <a:gd name="T2" fmla="*/ 21 w 21"/>
                  <a:gd name="T3" fmla="*/ 430 h 440"/>
                  <a:gd name="T4" fmla="*/ 21 w 21"/>
                  <a:gd name="T5" fmla="*/ 0 h 440"/>
                  <a:gd name="T6" fmla="*/ 0 w 21"/>
                  <a:gd name="T7" fmla="*/ 0 h 440"/>
                  <a:gd name="T8" fmla="*/ 0 w 21"/>
                  <a:gd name="T9" fmla="*/ 430 h 440"/>
                  <a:gd name="T10" fmla="*/ 11 w 21"/>
                  <a:gd name="T11" fmla="*/ 420 h 440"/>
                  <a:gd name="T12" fmla="*/ 11 w 21"/>
                  <a:gd name="T13" fmla="*/ 440 h 440"/>
                  <a:gd name="T14" fmla="*/ 21 w 21"/>
                  <a:gd name="T15" fmla="*/ 440 h 440"/>
                  <a:gd name="T16" fmla="*/ 21 w 21"/>
                  <a:gd name="T17" fmla="*/ 430 h 440"/>
                  <a:gd name="T18" fmla="*/ 11 w 21"/>
                  <a:gd name="T19"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0">
                    <a:moveTo>
                      <a:pt x="11" y="440"/>
                    </a:moveTo>
                    <a:lnTo>
                      <a:pt x="21" y="430"/>
                    </a:lnTo>
                    <a:lnTo>
                      <a:pt x="21" y="0"/>
                    </a:lnTo>
                    <a:lnTo>
                      <a:pt x="0" y="0"/>
                    </a:lnTo>
                    <a:lnTo>
                      <a:pt x="0" y="430"/>
                    </a:lnTo>
                    <a:lnTo>
                      <a:pt x="11" y="420"/>
                    </a:lnTo>
                    <a:lnTo>
                      <a:pt x="11" y="440"/>
                    </a:lnTo>
                    <a:lnTo>
                      <a:pt x="21" y="440"/>
                    </a:lnTo>
                    <a:lnTo>
                      <a:pt x="21" y="430"/>
                    </a:lnTo>
                    <a:lnTo>
                      <a:pt x="11"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2" name="Freeform 80"/>
              <p:cNvSpPr>
                <a:spLocks/>
              </p:cNvSpPr>
              <p:nvPr/>
            </p:nvSpPr>
            <p:spPr bwMode="auto">
              <a:xfrm>
                <a:off x="1770" y="3629"/>
                <a:ext cx="40" cy="11"/>
              </a:xfrm>
              <a:custGeom>
                <a:avLst/>
                <a:gdLst>
                  <a:gd name="T0" fmla="*/ 0 w 81"/>
                  <a:gd name="T1" fmla="*/ 10 h 20"/>
                  <a:gd name="T2" fmla="*/ 10 w 81"/>
                  <a:gd name="T3" fmla="*/ 20 h 20"/>
                  <a:gd name="T4" fmla="*/ 81 w 81"/>
                  <a:gd name="T5" fmla="*/ 20 h 20"/>
                  <a:gd name="T6" fmla="*/ 81 w 81"/>
                  <a:gd name="T7" fmla="*/ 0 h 20"/>
                  <a:gd name="T8" fmla="*/ 10 w 81"/>
                  <a:gd name="T9" fmla="*/ 0 h 20"/>
                  <a:gd name="T10" fmla="*/ 21 w 81"/>
                  <a:gd name="T11" fmla="*/ 10 h 20"/>
                  <a:gd name="T12" fmla="*/ 0 w 81"/>
                  <a:gd name="T13" fmla="*/ 10 h 20"/>
                  <a:gd name="T14" fmla="*/ 0 w 81"/>
                  <a:gd name="T15" fmla="*/ 20 h 20"/>
                  <a:gd name="T16" fmla="*/ 10 w 81"/>
                  <a:gd name="T17" fmla="*/ 20 h 20"/>
                  <a:gd name="T18" fmla="*/ 0 w 81"/>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0">
                    <a:moveTo>
                      <a:pt x="0" y="10"/>
                    </a:moveTo>
                    <a:lnTo>
                      <a:pt x="10" y="20"/>
                    </a:lnTo>
                    <a:lnTo>
                      <a:pt x="81" y="20"/>
                    </a:lnTo>
                    <a:lnTo>
                      <a:pt x="81" y="0"/>
                    </a:lnTo>
                    <a:lnTo>
                      <a:pt x="10" y="0"/>
                    </a:lnTo>
                    <a:lnTo>
                      <a:pt x="21"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3" name="Freeform 81"/>
              <p:cNvSpPr>
                <a:spLocks/>
              </p:cNvSpPr>
              <p:nvPr/>
            </p:nvSpPr>
            <p:spPr bwMode="auto">
              <a:xfrm>
                <a:off x="1770" y="3414"/>
                <a:ext cx="10" cy="221"/>
              </a:xfrm>
              <a:custGeom>
                <a:avLst/>
                <a:gdLst>
                  <a:gd name="T0" fmla="*/ 10 w 21"/>
                  <a:gd name="T1" fmla="*/ 0 h 441"/>
                  <a:gd name="T2" fmla="*/ 0 w 21"/>
                  <a:gd name="T3" fmla="*/ 11 h 441"/>
                  <a:gd name="T4" fmla="*/ 0 w 21"/>
                  <a:gd name="T5" fmla="*/ 441 h 441"/>
                  <a:gd name="T6" fmla="*/ 21 w 21"/>
                  <a:gd name="T7" fmla="*/ 441 h 441"/>
                  <a:gd name="T8" fmla="*/ 21 w 21"/>
                  <a:gd name="T9" fmla="*/ 11 h 441"/>
                  <a:gd name="T10" fmla="*/ 10 w 21"/>
                  <a:gd name="T11" fmla="*/ 21 h 441"/>
                  <a:gd name="T12" fmla="*/ 10 w 21"/>
                  <a:gd name="T13" fmla="*/ 0 h 441"/>
                  <a:gd name="T14" fmla="*/ 0 w 21"/>
                  <a:gd name="T15" fmla="*/ 0 h 441"/>
                  <a:gd name="T16" fmla="*/ 0 w 21"/>
                  <a:gd name="T17" fmla="*/ 11 h 441"/>
                  <a:gd name="T18" fmla="*/ 10 w 21"/>
                  <a:gd name="T1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41">
                    <a:moveTo>
                      <a:pt x="10" y="0"/>
                    </a:moveTo>
                    <a:lnTo>
                      <a:pt x="0" y="11"/>
                    </a:lnTo>
                    <a:lnTo>
                      <a:pt x="0" y="441"/>
                    </a:lnTo>
                    <a:lnTo>
                      <a:pt x="21" y="441"/>
                    </a:lnTo>
                    <a:lnTo>
                      <a:pt x="21"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4" name="Freeform 82"/>
              <p:cNvSpPr>
                <a:spLocks/>
              </p:cNvSpPr>
              <p:nvPr/>
            </p:nvSpPr>
            <p:spPr bwMode="auto">
              <a:xfrm>
                <a:off x="1483" y="3419"/>
                <a:ext cx="10" cy="216"/>
              </a:xfrm>
              <a:custGeom>
                <a:avLst/>
                <a:gdLst>
                  <a:gd name="T0" fmla="*/ 11 w 21"/>
                  <a:gd name="T1" fmla="*/ 430 h 430"/>
                  <a:gd name="T2" fmla="*/ 21 w 21"/>
                  <a:gd name="T3" fmla="*/ 430 h 430"/>
                  <a:gd name="T4" fmla="*/ 21 w 21"/>
                  <a:gd name="T5" fmla="*/ 0 h 430"/>
                  <a:gd name="T6" fmla="*/ 0 w 21"/>
                  <a:gd name="T7" fmla="*/ 0 h 430"/>
                  <a:gd name="T8" fmla="*/ 0 w 21"/>
                  <a:gd name="T9" fmla="*/ 430 h 430"/>
                  <a:gd name="T10" fmla="*/ 11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1" y="430"/>
                    </a:moveTo>
                    <a:lnTo>
                      <a:pt x="21" y="430"/>
                    </a:lnTo>
                    <a:lnTo>
                      <a:pt x="21" y="0"/>
                    </a:lnTo>
                    <a:lnTo>
                      <a:pt x="0" y="0"/>
                    </a:lnTo>
                    <a:lnTo>
                      <a:pt x="0" y="430"/>
                    </a:lnTo>
                    <a:lnTo>
                      <a:pt x="11"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5" name="Freeform 83"/>
              <p:cNvSpPr>
                <a:spLocks/>
              </p:cNvSpPr>
              <p:nvPr/>
            </p:nvSpPr>
            <p:spPr bwMode="auto">
              <a:xfrm>
                <a:off x="1770" y="3419"/>
                <a:ext cx="10"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6" name="Freeform 84"/>
              <p:cNvSpPr>
                <a:spLocks/>
              </p:cNvSpPr>
              <p:nvPr/>
            </p:nvSpPr>
            <p:spPr bwMode="auto">
              <a:xfrm>
                <a:off x="2057" y="3419"/>
                <a:ext cx="11"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7" name="Freeform 85"/>
              <p:cNvSpPr>
                <a:spLocks/>
              </p:cNvSpPr>
              <p:nvPr/>
            </p:nvSpPr>
            <p:spPr bwMode="auto">
              <a:xfrm>
                <a:off x="2345" y="3419"/>
                <a:ext cx="10" cy="216"/>
              </a:xfrm>
              <a:custGeom>
                <a:avLst/>
                <a:gdLst>
                  <a:gd name="T0" fmla="*/ 10 w 20"/>
                  <a:gd name="T1" fmla="*/ 430 h 430"/>
                  <a:gd name="T2" fmla="*/ 20 w 20"/>
                  <a:gd name="T3" fmla="*/ 430 h 430"/>
                  <a:gd name="T4" fmla="*/ 20 w 20"/>
                  <a:gd name="T5" fmla="*/ 0 h 430"/>
                  <a:gd name="T6" fmla="*/ 0 w 20"/>
                  <a:gd name="T7" fmla="*/ 0 h 430"/>
                  <a:gd name="T8" fmla="*/ 0 w 20"/>
                  <a:gd name="T9" fmla="*/ 430 h 430"/>
                  <a:gd name="T10" fmla="*/ 10 w 20"/>
                  <a:gd name="T11" fmla="*/ 430 h 430"/>
                </a:gdLst>
                <a:ahLst/>
                <a:cxnLst>
                  <a:cxn ang="0">
                    <a:pos x="T0" y="T1"/>
                  </a:cxn>
                  <a:cxn ang="0">
                    <a:pos x="T2" y="T3"/>
                  </a:cxn>
                  <a:cxn ang="0">
                    <a:pos x="T4" y="T5"/>
                  </a:cxn>
                  <a:cxn ang="0">
                    <a:pos x="T6" y="T7"/>
                  </a:cxn>
                  <a:cxn ang="0">
                    <a:pos x="T8" y="T9"/>
                  </a:cxn>
                  <a:cxn ang="0">
                    <a:pos x="T10" y="T11"/>
                  </a:cxn>
                </a:cxnLst>
                <a:rect l="0" t="0" r="r" b="b"/>
                <a:pathLst>
                  <a:path w="20" h="430">
                    <a:moveTo>
                      <a:pt x="10" y="430"/>
                    </a:moveTo>
                    <a:lnTo>
                      <a:pt x="20" y="430"/>
                    </a:lnTo>
                    <a:lnTo>
                      <a:pt x="20"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8" name="Freeform 86"/>
              <p:cNvSpPr>
                <a:spLocks/>
              </p:cNvSpPr>
              <p:nvPr/>
            </p:nvSpPr>
            <p:spPr bwMode="auto">
              <a:xfrm>
                <a:off x="2632" y="3419"/>
                <a:ext cx="11" cy="216"/>
              </a:xfrm>
              <a:custGeom>
                <a:avLst/>
                <a:gdLst>
                  <a:gd name="T0" fmla="*/ 11 w 21"/>
                  <a:gd name="T1" fmla="*/ 430 h 430"/>
                  <a:gd name="T2" fmla="*/ 21 w 21"/>
                  <a:gd name="T3" fmla="*/ 430 h 430"/>
                  <a:gd name="T4" fmla="*/ 21 w 21"/>
                  <a:gd name="T5" fmla="*/ 0 h 430"/>
                  <a:gd name="T6" fmla="*/ 0 w 21"/>
                  <a:gd name="T7" fmla="*/ 0 h 430"/>
                  <a:gd name="T8" fmla="*/ 0 w 21"/>
                  <a:gd name="T9" fmla="*/ 430 h 430"/>
                  <a:gd name="T10" fmla="*/ 11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1" y="430"/>
                    </a:moveTo>
                    <a:lnTo>
                      <a:pt x="21" y="430"/>
                    </a:lnTo>
                    <a:lnTo>
                      <a:pt x="21" y="0"/>
                    </a:lnTo>
                    <a:lnTo>
                      <a:pt x="0" y="0"/>
                    </a:lnTo>
                    <a:lnTo>
                      <a:pt x="0" y="430"/>
                    </a:lnTo>
                    <a:lnTo>
                      <a:pt x="11"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39" name="Freeform 87"/>
              <p:cNvSpPr>
                <a:spLocks/>
              </p:cNvSpPr>
              <p:nvPr/>
            </p:nvSpPr>
            <p:spPr bwMode="auto">
              <a:xfrm>
                <a:off x="2920" y="3419"/>
                <a:ext cx="10" cy="216"/>
              </a:xfrm>
              <a:custGeom>
                <a:avLst/>
                <a:gdLst>
                  <a:gd name="T0" fmla="*/ 11 w 21"/>
                  <a:gd name="T1" fmla="*/ 430 h 430"/>
                  <a:gd name="T2" fmla="*/ 21 w 21"/>
                  <a:gd name="T3" fmla="*/ 430 h 430"/>
                  <a:gd name="T4" fmla="*/ 21 w 21"/>
                  <a:gd name="T5" fmla="*/ 0 h 430"/>
                  <a:gd name="T6" fmla="*/ 0 w 21"/>
                  <a:gd name="T7" fmla="*/ 0 h 430"/>
                  <a:gd name="T8" fmla="*/ 0 w 21"/>
                  <a:gd name="T9" fmla="*/ 430 h 430"/>
                  <a:gd name="T10" fmla="*/ 11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1" y="430"/>
                    </a:moveTo>
                    <a:lnTo>
                      <a:pt x="21" y="430"/>
                    </a:lnTo>
                    <a:lnTo>
                      <a:pt x="21" y="0"/>
                    </a:lnTo>
                    <a:lnTo>
                      <a:pt x="0" y="0"/>
                    </a:lnTo>
                    <a:lnTo>
                      <a:pt x="0" y="430"/>
                    </a:lnTo>
                    <a:lnTo>
                      <a:pt x="11"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0" name="Freeform 88"/>
              <p:cNvSpPr>
                <a:spLocks/>
              </p:cNvSpPr>
              <p:nvPr/>
            </p:nvSpPr>
            <p:spPr bwMode="auto">
              <a:xfrm>
                <a:off x="3207" y="3419"/>
                <a:ext cx="10"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1" name="Freeform 89"/>
              <p:cNvSpPr>
                <a:spLocks/>
              </p:cNvSpPr>
              <p:nvPr/>
            </p:nvSpPr>
            <p:spPr bwMode="auto">
              <a:xfrm>
                <a:off x="3494" y="3419"/>
                <a:ext cx="11"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2" name="Freeform 90"/>
              <p:cNvSpPr>
                <a:spLocks/>
              </p:cNvSpPr>
              <p:nvPr/>
            </p:nvSpPr>
            <p:spPr bwMode="auto">
              <a:xfrm>
                <a:off x="3782" y="3419"/>
                <a:ext cx="10" cy="216"/>
              </a:xfrm>
              <a:custGeom>
                <a:avLst/>
                <a:gdLst>
                  <a:gd name="T0" fmla="*/ 10 w 20"/>
                  <a:gd name="T1" fmla="*/ 430 h 430"/>
                  <a:gd name="T2" fmla="*/ 20 w 20"/>
                  <a:gd name="T3" fmla="*/ 430 h 430"/>
                  <a:gd name="T4" fmla="*/ 20 w 20"/>
                  <a:gd name="T5" fmla="*/ 0 h 430"/>
                  <a:gd name="T6" fmla="*/ 0 w 20"/>
                  <a:gd name="T7" fmla="*/ 0 h 430"/>
                  <a:gd name="T8" fmla="*/ 0 w 20"/>
                  <a:gd name="T9" fmla="*/ 430 h 430"/>
                  <a:gd name="T10" fmla="*/ 10 w 20"/>
                  <a:gd name="T11" fmla="*/ 430 h 430"/>
                </a:gdLst>
                <a:ahLst/>
                <a:cxnLst>
                  <a:cxn ang="0">
                    <a:pos x="T0" y="T1"/>
                  </a:cxn>
                  <a:cxn ang="0">
                    <a:pos x="T2" y="T3"/>
                  </a:cxn>
                  <a:cxn ang="0">
                    <a:pos x="T4" y="T5"/>
                  </a:cxn>
                  <a:cxn ang="0">
                    <a:pos x="T6" y="T7"/>
                  </a:cxn>
                  <a:cxn ang="0">
                    <a:pos x="T8" y="T9"/>
                  </a:cxn>
                  <a:cxn ang="0">
                    <a:pos x="T10" y="T11"/>
                  </a:cxn>
                </a:cxnLst>
                <a:rect l="0" t="0" r="r" b="b"/>
                <a:pathLst>
                  <a:path w="20" h="430">
                    <a:moveTo>
                      <a:pt x="10" y="430"/>
                    </a:moveTo>
                    <a:lnTo>
                      <a:pt x="20" y="430"/>
                    </a:lnTo>
                    <a:lnTo>
                      <a:pt x="20"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3" name="Freeform 91"/>
              <p:cNvSpPr>
                <a:spLocks/>
              </p:cNvSpPr>
              <p:nvPr/>
            </p:nvSpPr>
            <p:spPr bwMode="auto">
              <a:xfrm>
                <a:off x="4069" y="3419"/>
                <a:ext cx="11" cy="216"/>
              </a:xfrm>
              <a:custGeom>
                <a:avLst/>
                <a:gdLst>
                  <a:gd name="T0" fmla="*/ 11 w 21"/>
                  <a:gd name="T1" fmla="*/ 430 h 430"/>
                  <a:gd name="T2" fmla="*/ 21 w 21"/>
                  <a:gd name="T3" fmla="*/ 430 h 430"/>
                  <a:gd name="T4" fmla="*/ 21 w 21"/>
                  <a:gd name="T5" fmla="*/ 0 h 430"/>
                  <a:gd name="T6" fmla="*/ 0 w 21"/>
                  <a:gd name="T7" fmla="*/ 0 h 430"/>
                  <a:gd name="T8" fmla="*/ 0 w 21"/>
                  <a:gd name="T9" fmla="*/ 430 h 430"/>
                  <a:gd name="T10" fmla="*/ 11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1" y="430"/>
                    </a:moveTo>
                    <a:lnTo>
                      <a:pt x="21" y="430"/>
                    </a:lnTo>
                    <a:lnTo>
                      <a:pt x="21" y="0"/>
                    </a:lnTo>
                    <a:lnTo>
                      <a:pt x="0" y="0"/>
                    </a:lnTo>
                    <a:lnTo>
                      <a:pt x="0" y="430"/>
                    </a:lnTo>
                    <a:lnTo>
                      <a:pt x="11"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4" name="Freeform 92"/>
              <p:cNvSpPr>
                <a:spLocks/>
              </p:cNvSpPr>
              <p:nvPr/>
            </p:nvSpPr>
            <p:spPr bwMode="auto">
              <a:xfrm>
                <a:off x="4357" y="3419"/>
                <a:ext cx="10" cy="216"/>
              </a:xfrm>
              <a:custGeom>
                <a:avLst/>
                <a:gdLst>
                  <a:gd name="T0" fmla="*/ 11 w 21"/>
                  <a:gd name="T1" fmla="*/ 430 h 430"/>
                  <a:gd name="T2" fmla="*/ 21 w 21"/>
                  <a:gd name="T3" fmla="*/ 430 h 430"/>
                  <a:gd name="T4" fmla="*/ 21 w 21"/>
                  <a:gd name="T5" fmla="*/ 0 h 430"/>
                  <a:gd name="T6" fmla="*/ 0 w 21"/>
                  <a:gd name="T7" fmla="*/ 0 h 430"/>
                  <a:gd name="T8" fmla="*/ 0 w 21"/>
                  <a:gd name="T9" fmla="*/ 430 h 430"/>
                  <a:gd name="T10" fmla="*/ 11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1" y="430"/>
                    </a:moveTo>
                    <a:lnTo>
                      <a:pt x="21" y="430"/>
                    </a:lnTo>
                    <a:lnTo>
                      <a:pt x="21" y="0"/>
                    </a:lnTo>
                    <a:lnTo>
                      <a:pt x="0" y="0"/>
                    </a:lnTo>
                    <a:lnTo>
                      <a:pt x="0" y="430"/>
                    </a:lnTo>
                    <a:lnTo>
                      <a:pt x="11"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5" name="Freeform 93"/>
              <p:cNvSpPr>
                <a:spLocks/>
              </p:cNvSpPr>
              <p:nvPr/>
            </p:nvSpPr>
            <p:spPr bwMode="auto">
              <a:xfrm>
                <a:off x="4644" y="3419"/>
                <a:ext cx="10"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6" name="Freeform 94"/>
              <p:cNvSpPr>
                <a:spLocks/>
              </p:cNvSpPr>
              <p:nvPr/>
            </p:nvSpPr>
            <p:spPr bwMode="auto">
              <a:xfrm>
                <a:off x="4931" y="3419"/>
                <a:ext cx="11" cy="216"/>
              </a:xfrm>
              <a:custGeom>
                <a:avLst/>
                <a:gdLst>
                  <a:gd name="T0" fmla="*/ 10 w 21"/>
                  <a:gd name="T1" fmla="*/ 430 h 430"/>
                  <a:gd name="T2" fmla="*/ 21 w 21"/>
                  <a:gd name="T3" fmla="*/ 430 h 430"/>
                  <a:gd name="T4" fmla="*/ 21 w 21"/>
                  <a:gd name="T5" fmla="*/ 0 h 430"/>
                  <a:gd name="T6" fmla="*/ 0 w 21"/>
                  <a:gd name="T7" fmla="*/ 0 h 430"/>
                  <a:gd name="T8" fmla="*/ 0 w 21"/>
                  <a:gd name="T9" fmla="*/ 430 h 430"/>
                  <a:gd name="T10" fmla="*/ 10 w 21"/>
                  <a:gd name="T11" fmla="*/ 430 h 430"/>
                </a:gdLst>
                <a:ahLst/>
                <a:cxnLst>
                  <a:cxn ang="0">
                    <a:pos x="T0" y="T1"/>
                  </a:cxn>
                  <a:cxn ang="0">
                    <a:pos x="T2" y="T3"/>
                  </a:cxn>
                  <a:cxn ang="0">
                    <a:pos x="T4" y="T5"/>
                  </a:cxn>
                  <a:cxn ang="0">
                    <a:pos x="T6" y="T7"/>
                  </a:cxn>
                  <a:cxn ang="0">
                    <a:pos x="T8" y="T9"/>
                  </a:cxn>
                  <a:cxn ang="0">
                    <a:pos x="T10" y="T11"/>
                  </a:cxn>
                </a:cxnLst>
                <a:rect l="0" t="0" r="r" b="b"/>
                <a:pathLst>
                  <a:path w="21" h="430">
                    <a:moveTo>
                      <a:pt x="10" y="430"/>
                    </a:moveTo>
                    <a:lnTo>
                      <a:pt x="21" y="430"/>
                    </a:lnTo>
                    <a:lnTo>
                      <a:pt x="21"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7" name="Freeform 95"/>
              <p:cNvSpPr>
                <a:spLocks/>
              </p:cNvSpPr>
              <p:nvPr/>
            </p:nvSpPr>
            <p:spPr bwMode="auto">
              <a:xfrm>
                <a:off x="5219" y="3419"/>
                <a:ext cx="10" cy="216"/>
              </a:xfrm>
              <a:custGeom>
                <a:avLst/>
                <a:gdLst>
                  <a:gd name="T0" fmla="*/ 10 w 20"/>
                  <a:gd name="T1" fmla="*/ 430 h 430"/>
                  <a:gd name="T2" fmla="*/ 20 w 20"/>
                  <a:gd name="T3" fmla="*/ 430 h 430"/>
                  <a:gd name="T4" fmla="*/ 20 w 20"/>
                  <a:gd name="T5" fmla="*/ 0 h 430"/>
                  <a:gd name="T6" fmla="*/ 0 w 20"/>
                  <a:gd name="T7" fmla="*/ 0 h 430"/>
                  <a:gd name="T8" fmla="*/ 0 w 20"/>
                  <a:gd name="T9" fmla="*/ 430 h 430"/>
                  <a:gd name="T10" fmla="*/ 10 w 20"/>
                  <a:gd name="T11" fmla="*/ 430 h 430"/>
                </a:gdLst>
                <a:ahLst/>
                <a:cxnLst>
                  <a:cxn ang="0">
                    <a:pos x="T0" y="T1"/>
                  </a:cxn>
                  <a:cxn ang="0">
                    <a:pos x="T2" y="T3"/>
                  </a:cxn>
                  <a:cxn ang="0">
                    <a:pos x="T4" y="T5"/>
                  </a:cxn>
                  <a:cxn ang="0">
                    <a:pos x="T6" y="T7"/>
                  </a:cxn>
                  <a:cxn ang="0">
                    <a:pos x="T8" y="T9"/>
                  </a:cxn>
                  <a:cxn ang="0">
                    <a:pos x="T10" y="T11"/>
                  </a:cxn>
                </a:cxnLst>
                <a:rect l="0" t="0" r="r" b="b"/>
                <a:pathLst>
                  <a:path w="20" h="430">
                    <a:moveTo>
                      <a:pt x="10" y="430"/>
                    </a:moveTo>
                    <a:lnTo>
                      <a:pt x="20" y="430"/>
                    </a:lnTo>
                    <a:lnTo>
                      <a:pt x="20" y="0"/>
                    </a:lnTo>
                    <a:lnTo>
                      <a:pt x="0" y="0"/>
                    </a:lnTo>
                    <a:lnTo>
                      <a:pt x="0" y="430"/>
                    </a:lnTo>
                    <a:lnTo>
                      <a:pt x="10" y="43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8" name="Freeform 96"/>
              <p:cNvSpPr>
                <a:spLocks/>
              </p:cNvSpPr>
              <p:nvPr/>
            </p:nvSpPr>
            <p:spPr bwMode="auto">
              <a:xfrm>
                <a:off x="909" y="2987"/>
                <a:ext cx="266" cy="390"/>
              </a:xfrm>
              <a:custGeom>
                <a:avLst/>
                <a:gdLst>
                  <a:gd name="T0" fmla="*/ 524 w 532"/>
                  <a:gd name="T1" fmla="*/ 777 h 782"/>
                  <a:gd name="T2" fmla="*/ 532 w 532"/>
                  <a:gd name="T3" fmla="*/ 773 h 782"/>
                  <a:gd name="T4" fmla="*/ 16 w 532"/>
                  <a:gd name="T5" fmla="*/ 0 h 782"/>
                  <a:gd name="T6" fmla="*/ 0 w 532"/>
                  <a:gd name="T7" fmla="*/ 9 h 782"/>
                  <a:gd name="T8" fmla="*/ 516 w 532"/>
                  <a:gd name="T9" fmla="*/ 782 h 782"/>
                  <a:gd name="T10" fmla="*/ 524 w 532"/>
                  <a:gd name="T11" fmla="*/ 777 h 782"/>
                </a:gdLst>
                <a:ahLst/>
                <a:cxnLst>
                  <a:cxn ang="0">
                    <a:pos x="T0" y="T1"/>
                  </a:cxn>
                  <a:cxn ang="0">
                    <a:pos x="T2" y="T3"/>
                  </a:cxn>
                  <a:cxn ang="0">
                    <a:pos x="T4" y="T5"/>
                  </a:cxn>
                  <a:cxn ang="0">
                    <a:pos x="T6" y="T7"/>
                  </a:cxn>
                  <a:cxn ang="0">
                    <a:pos x="T8" y="T9"/>
                  </a:cxn>
                  <a:cxn ang="0">
                    <a:pos x="T10" y="T11"/>
                  </a:cxn>
                </a:cxnLst>
                <a:rect l="0" t="0" r="r" b="b"/>
                <a:pathLst>
                  <a:path w="532" h="782">
                    <a:moveTo>
                      <a:pt x="524" y="777"/>
                    </a:moveTo>
                    <a:lnTo>
                      <a:pt x="532" y="773"/>
                    </a:lnTo>
                    <a:lnTo>
                      <a:pt x="16" y="0"/>
                    </a:lnTo>
                    <a:lnTo>
                      <a:pt x="0" y="9"/>
                    </a:lnTo>
                    <a:lnTo>
                      <a:pt x="516" y="782"/>
                    </a:lnTo>
                    <a:lnTo>
                      <a:pt x="524" y="7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49" name="Freeform 97"/>
              <p:cNvSpPr>
                <a:spLocks/>
              </p:cNvSpPr>
              <p:nvPr/>
            </p:nvSpPr>
            <p:spPr bwMode="auto">
              <a:xfrm>
                <a:off x="1146" y="3357"/>
                <a:ext cx="54" cy="62"/>
              </a:xfrm>
              <a:custGeom>
                <a:avLst/>
                <a:gdLst>
                  <a:gd name="T0" fmla="*/ 108 w 108"/>
                  <a:gd name="T1" fmla="*/ 126 h 126"/>
                  <a:gd name="T2" fmla="*/ 92 w 108"/>
                  <a:gd name="T3" fmla="*/ 0 h 126"/>
                  <a:gd name="T4" fmla="*/ 0 w 108"/>
                  <a:gd name="T5" fmla="*/ 62 h 126"/>
                  <a:gd name="T6" fmla="*/ 108 w 108"/>
                  <a:gd name="T7" fmla="*/ 126 h 126"/>
                </a:gdLst>
                <a:ahLst/>
                <a:cxnLst>
                  <a:cxn ang="0">
                    <a:pos x="T0" y="T1"/>
                  </a:cxn>
                  <a:cxn ang="0">
                    <a:pos x="T2" y="T3"/>
                  </a:cxn>
                  <a:cxn ang="0">
                    <a:pos x="T4" y="T5"/>
                  </a:cxn>
                  <a:cxn ang="0">
                    <a:pos x="T6" y="T7"/>
                  </a:cxn>
                </a:cxnLst>
                <a:rect l="0" t="0" r="r" b="b"/>
                <a:pathLst>
                  <a:path w="108" h="126">
                    <a:moveTo>
                      <a:pt x="108" y="126"/>
                    </a:moveTo>
                    <a:lnTo>
                      <a:pt x="92" y="0"/>
                    </a:lnTo>
                    <a:lnTo>
                      <a:pt x="0" y="62"/>
                    </a:lnTo>
                    <a:lnTo>
                      <a:pt x="108"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0" name="Freeform 98"/>
              <p:cNvSpPr>
                <a:spLocks/>
              </p:cNvSpPr>
              <p:nvPr/>
            </p:nvSpPr>
            <p:spPr bwMode="auto">
              <a:xfrm>
                <a:off x="1198" y="2985"/>
                <a:ext cx="535" cy="404"/>
              </a:xfrm>
              <a:custGeom>
                <a:avLst/>
                <a:gdLst>
                  <a:gd name="T0" fmla="*/ 1066 w 1071"/>
                  <a:gd name="T1" fmla="*/ 801 h 809"/>
                  <a:gd name="T2" fmla="*/ 1071 w 1071"/>
                  <a:gd name="T3" fmla="*/ 793 h 809"/>
                  <a:gd name="T4" fmla="*/ 12 w 1071"/>
                  <a:gd name="T5" fmla="*/ 0 h 809"/>
                  <a:gd name="T6" fmla="*/ 0 w 1071"/>
                  <a:gd name="T7" fmla="*/ 16 h 809"/>
                  <a:gd name="T8" fmla="*/ 1060 w 1071"/>
                  <a:gd name="T9" fmla="*/ 809 h 809"/>
                  <a:gd name="T10" fmla="*/ 1066 w 1071"/>
                  <a:gd name="T11" fmla="*/ 801 h 809"/>
                </a:gdLst>
                <a:ahLst/>
                <a:cxnLst>
                  <a:cxn ang="0">
                    <a:pos x="T0" y="T1"/>
                  </a:cxn>
                  <a:cxn ang="0">
                    <a:pos x="T2" y="T3"/>
                  </a:cxn>
                  <a:cxn ang="0">
                    <a:pos x="T4" y="T5"/>
                  </a:cxn>
                  <a:cxn ang="0">
                    <a:pos x="T6" y="T7"/>
                  </a:cxn>
                  <a:cxn ang="0">
                    <a:pos x="T8" y="T9"/>
                  </a:cxn>
                  <a:cxn ang="0">
                    <a:pos x="T10" y="T11"/>
                  </a:cxn>
                </a:cxnLst>
                <a:rect l="0" t="0" r="r" b="b"/>
                <a:pathLst>
                  <a:path w="1071" h="809">
                    <a:moveTo>
                      <a:pt x="1066" y="801"/>
                    </a:moveTo>
                    <a:lnTo>
                      <a:pt x="1071" y="793"/>
                    </a:lnTo>
                    <a:lnTo>
                      <a:pt x="12" y="0"/>
                    </a:lnTo>
                    <a:lnTo>
                      <a:pt x="0" y="16"/>
                    </a:lnTo>
                    <a:lnTo>
                      <a:pt x="1060" y="809"/>
                    </a:lnTo>
                    <a:lnTo>
                      <a:pt x="1066" y="80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1" name="Freeform 99"/>
              <p:cNvSpPr>
                <a:spLocks/>
              </p:cNvSpPr>
              <p:nvPr/>
            </p:nvSpPr>
            <p:spPr bwMode="auto">
              <a:xfrm>
                <a:off x="1710" y="3360"/>
                <a:ext cx="65" cy="59"/>
              </a:xfrm>
              <a:custGeom>
                <a:avLst/>
                <a:gdLst>
                  <a:gd name="T0" fmla="*/ 131 w 131"/>
                  <a:gd name="T1" fmla="*/ 120 h 120"/>
                  <a:gd name="T2" fmla="*/ 72 w 131"/>
                  <a:gd name="T3" fmla="*/ 0 h 120"/>
                  <a:gd name="T4" fmla="*/ 0 w 131"/>
                  <a:gd name="T5" fmla="*/ 94 h 120"/>
                  <a:gd name="T6" fmla="*/ 131 w 131"/>
                  <a:gd name="T7" fmla="*/ 120 h 120"/>
                </a:gdLst>
                <a:ahLst/>
                <a:cxnLst>
                  <a:cxn ang="0">
                    <a:pos x="T0" y="T1"/>
                  </a:cxn>
                  <a:cxn ang="0">
                    <a:pos x="T2" y="T3"/>
                  </a:cxn>
                  <a:cxn ang="0">
                    <a:pos x="T4" y="T5"/>
                  </a:cxn>
                  <a:cxn ang="0">
                    <a:pos x="T6" y="T7"/>
                  </a:cxn>
                </a:cxnLst>
                <a:rect l="0" t="0" r="r" b="b"/>
                <a:pathLst>
                  <a:path w="131" h="120">
                    <a:moveTo>
                      <a:pt x="131" y="120"/>
                    </a:moveTo>
                    <a:lnTo>
                      <a:pt x="72" y="0"/>
                    </a:lnTo>
                    <a:lnTo>
                      <a:pt x="0" y="94"/>
                    </a:lnTo>
                    <a:lnTo>
                      <a:pt x="131" y="1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2" name="Freeform 100"/>
              <p:cNvSpPr>
                <a:spLocks/>
              </p:cNvSpPr>
              <p:nvPr/>
            </p:nvSpPr>
            <p:spPr bwMode="auto">
              <a:xfrm>
                <a:off x="1486" y="2984"/>
                <a:ext cx="813" cy="413"/>
              </a:xfrm>
              <a:custGeom>
                <a:avLst/>
                <a:gdLst>
                  <a:gd name="T0" fmla="*/ 1622 w 1627"/>
                  <a:gd name="T1" fmla="*/ 817 h 826"/>
                  <a:gd name="T2" fmla="*/ 1627 w 1627"/>
                  <a:gd name="T3" fmla="*/ 808 h 826"/>
                  <a:gd name="T4" fmla="*/ 9 w 1627"/>
                  <a:gd name="T5" fmla="*/ 0 h 826"/>
                  <a:gd name="T6" fmla="*/ 0 w 1627"/>
                  <a:gd name="T7" fmla="*/ 18 h 826"/>
                  <a:gd name="T8" fmla="*/ 1617 w 1627"/>
                  <a:gd name="T9" fmla="*/ 826 h 826"/>
                  <a:gd name="T10" fmla="*/ 1622 w 1627"/>
                  <a:gd name="T11" fmla="*/ 817 h 826"/>
                </a:gdLst>
                <a:ahLst/>
                <a:cxnLst>
                  <a:cxn ang="0">
                    <a:pos x="T0" y="T1"/>
                  </a:cxn>
                  <a:cxn ang="0">
                    <a:pos x="T2" y="T3"/>
                  </a:cxn>
                  <a:cxn ang="0">
                    <a:pos x="T4" y="T5"/>
                  </a:cxn>
                  <a:cxn ang="0">
                    <a:pos x="T6" y="T7"/>
                  </a:cxn>
                  <a:cxn ang="0">
                    <a:pos x="T8" y="T9"/>
                  </a:cxn>
                  <a:cxn ang="0">
                    <a:pos x="T10" y="T11"/>
                  </a:cxn>
                </a:cxnLst>
                <a:rect l="0" t="0" r="r" b="b"/>
                <a:pathLst>
                  <a:path w="1627" h="826">
                    <a:moveTo>
                      <a:pt x="1622" y="817"/>
                    </a:moveTo>
                    <a:lnTo>
                      <a:pt x="1627" y="808"/>
                    </a:lnTo>
                    <a:lnTo>
                      <a:pt x="9" y="0"/>
                    </a:lnTo>
                    <a:lnTo>
                      <a:pt x="0" y="18"/>
                    </a:lnTo>
                    <a:lnTo>
                      <a:pt x="1617" y="826"/>
                    </a:lnTo>
                    <a:lnTo>
                      <a:pt x="1622" y="8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3" name="Freeform 101"/>
              <p:cNvSpPr>
                <a:spLocks/>
              </p:cNvSpPr>
              <p:nvPr/>
            </p:nvSpPr>
            <p:spPr bwMode="auto">
              <a:xfrm>
                <a:off x="2280" y="3362"/>
                <a:ext cx="70" cy="57"/>
              </a:xfrm>
              <a:custGeom>
                <a:avLst/>
                <a:gdLst>
                  <a:gd name="T0" fmla="*/ 140 w 140"/>
                  <a:gd name="T1" fmla="*/ 114 h 114"/>
                  <a:gd name="T2" fmla="*/ 55 w 140"/>
                  <a:gd name="T3" fmla="*/ 0 h 114"/>
                  <a:gd name="T4" fmla="*/ 0 w 140"/>
                  <a:gd name="T5" fmla="*/ 112 h 114"/>
                  <a:gd name="T6" fmla="*/ 140 w 140"/>
                  <a:gd name="T7" fmla="*/ 114 h 114"/>
                </a:gdLst>
                <a:ahLst/>
                <a:cxnLst>
                  <a:cxn ang="0">
                    <a:pos x="T0" y="T1"/>
                  </a:cxn>
                  <a:cxn ang="0">
                    <a:pos x="T2" y="T3"/>
                  </a:cxn>
                  <a:cxn ang="0">
                    <a:pos x="T4" y="T5"/>
                  </a:cxn>
                  <a:cxn ang="0">
                    <a:pos x="T6" y="T7"/>
                  </a:cxn>
                </a:cxnLst>
                <a:rect l="0" t="0" r="r" b="b"/>
                <a:pathLst>
                  <a:path w="140" h="114">
                    <a:moveTo>
                      <a:pt x="140" y="114"/>
                    </a:moveTo>
                    <a:lnTo>
                      <a:pt x="55" y="0"/>
                    </a:lnTo>
                    <a:lnTo>
                      <a:pt x="0" y="112"/>
                    </a:lnTo>
                    <a:lnTo>
                      <a:pt x="140" y="1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4" name="Freeform 102"/>
              <p:cNvSpPr>
                <a:spLocks/>
              </p:cNvSpPr>
              <p:nvPr/>
            </p:nvSpPr>
            <p:spPr bwMode="auto">
              <a:xfrm>
                <a:off x="1773" y="2984"/>
                <a:ext cx="1101" cy="420"/>
              </a:xfrm>
              <a:custGeom>
                <a:avLst/>
                <a:gdLst>
                  <a:gd name="T0" fmla="*/ 2197 w 2200"/>
                  <a:gd name="T1" fmla="*/ 831 h 840"/>
                  <a:gd name="T2" fmla="*/ 2200 w 2200"/>
                  <a:gd name="T3" fmla="*/ 821 h 840"/>
                  <a:gd name="T4" fmla="*/ 7 w 2200"/>
                  <a:gd name="T5" fmla="*/ 0 h 840"/>
                  <a:gd name="T6" fmla="*/ 0 w 2200"/>
                  <a:gd name="T7" fmla="*/ 18 h 840"/>
                  <a:gd name="T8" fmla="*/ 2193 w 2200"/>
                  <a:gd name="T9" fmla="*/ 840 h 840"/>
                  <a:gd name="T10" fmla="*/ 2197 w 2200"/>
                  <a:gd name="T11" fmla="*/ 831 h 840"/>
                </a:gdLst>
                <a:ahLst/>
                <a:cxnLst>
                  <a:cxn ang="0">
                    <a:pos x="T0" y="T1"/>
                  </a:cxn>
                  <a:cxn ang="0">
                    <a:pos x="T2" y="T3"/>
                  </a:cxn>
                  <a:cxn ang="0">
                    <a:pos x="T4" y="T5"/>
                  </a:cxn>
                  <a:cxn ang="0">
                    <a:pos x="T6" y="T7"/>
                  </a:cxn>
                  <a:cxn ang="0">
                    <a:pos x="T8" y="T9"/>
                  </a:cxn>
                  <a:cxn ang="0">
                    <a:pos x="T10" y="T11"/>
                  </a:cxn>
                </a:cxnLst>
                <a:rect l="0" t="0" r="r" b="b"/>
                <a:pathLst>
                  <a:path w="2200" h="840">
                    <a:moveTo>
                      <a:pt x="2197" y="831"/>
                    </a:moveTo>
                    <a:lnTo>
                      <a:pt x="2200" y="821"/>
                    </a:lnTo>
                    <a:lnTo>
                      <a:pt x="7" y="0"/>
                    </a:lnTo>
                    <a:lnTo>
                      <a:pt x="0" y="18"/>
                    </a:lnTo>
                    <a:lnTo>
                      <a:pt x="2193" y="840"/>
                    </a:lnTo>
                    <a:lnTo>
                      <a:pt x="2197" y="8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5" name="Freeform 103"/>
              <p:cNvSpPr>
                <a:spLocks/>
              </p:cNvSpPr>
              <p:nvPr/>
            </p:nvSpPr>
            <p:spPr bwMode="auto">
              <a:xfrm>
                <a:off x="2859" y="3371"/>
                <a:ext cx="66" cy="55"/>
              </a:xfrm>
              <a:custGeom>
                <a:avLst/>
                <a:gdLst>
                  <a:gd name="T0" fmla="*/ 133 w 133"/>
                  <a:gd name="T1" fmla="*/ 98 h 110"/>
                  <a:gd name="T2" fmla="*/ 42 w 133"/>
                  <a:gd name="T3" fmla="*/ 0 h 110"/>
                  <a:gd name="T4" fmla="*/ 0 w 133"/>
                  <a:gd name="T5" fmla="*/ 110 h 110"/>
                  <a:gd name="T6" fmla="*/ 133 w 133"/>
                  <a:gd name="T7" fmla="*/ 98 h 110"/>
                </a:gdLst>
                <a:ahLst/>
                <a:cxnLst>
                  <a:cxn ang="0">
                    <a:pos x="T0" y="T1"/>
                  </a:cxn>
                  <a:cxn ang="0">
                    <a:pos x="T2" y="T3"/>
                  </a:cxn>
                  <a:cxn ang="0">
                    <a:pos x="T4" y="T5"/>
                  </a:cxn>
                  <a:cxn ang="0">
                    <a:pos x="T6" y="T7"/>
                  </a:cxn>
                </a:cxnLst>
                <a:rect l="0" t="0" r="r" b="b"/>
                <a:pathLst>
                  <a:path w="133" h="110">
                    <a:moveTo>
                      <a:pt x="133" y="98"/>
                    </a:moveTo>
                    <a:lnTo>
                      <a:pt x="42" y="0"/>
                    </a:lnTo>
                    <a:lnTo>
                      <a:pt x="0" y="110"/>
                    </a:lnTo>
                    <a:lnTo>
                      <a:pt x="133" y="9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6" name="Freeform 104"/>
              <p:cNvSpPr>
                <a:spLocks/>
              </p:cNvSpPr>
              <p:nvPr/>
            </p:nvSpPr>
            <p:spPr bwMode="auto">
              <a:xfrm>
                <a:off x="1281" y="2985"/>
                <a:ext cx="784" cy="414"/>
              </a:xfrm>
              <a:custGeom>
                <a:avLst/>
                <a:gdLst>
                  <a:gd name="T0" fmla="*/ 5 w 1567"/>
                  <a:gd name="T1" fmla="*/ 820 h 828"/>
                  <a:gd name="T2" fmla="*/ 9 w 1567"/>
                  <a:gd name="T3" fmla="*/ 828 h 828"/>
                  <a:gd name="T4" fmla="*/ 1567 w 1567"/>
                  <a:gd name="T5" fmla="*/ 16 h 828"/>
                  <a:gd name="T6" fmla="*/ 1558 w 1567"/>
                  <a:gd name="T7" fmla="*/ 0 h 828"/>
                  <a:gd name="T8" fmla="*/ 0 w 1567"/>
                  <a:gd name="T9" fmla="*/ 812 h 828"/>
                  <a:gd name="T10" fmla="*/ 5 w 1567"/>
                  <a:gd name="T11" fmla="*/ 820 h 828"/>
                </a:gdLst>
                <a:ahLst/>
                <a:cxnLst>
                  <a:cxn ang="0">
                    <a:pos x="T0" y="T1"/>
                  </a:cxn>
                  <a:cxn ang="0">
                    <a:pos x="T2" y="T3"/>
                  </a:cxn>
                  <a:cxn ang="0">
                    <a:pos x="T4" y="T5"/>
                  </a:cxn>
                  <a:cxn ang="0">
                    <a:pos x="T6" y="T7"/>
                  </a:cxn>
                  <a:cxn ang="0">
                    <a:pos x="T8" y="T9"/>
                  </a:cxn>
                  <a:cxn ang="0">
                    <a:pos x="T10" y="T11"/>
                  </a:cxn>
                </a:cxnLst>
                <a:rect l="0" t="0" r="r" b="b"/>
                <a:pathLst>
                  <a:path w="1567" h="828">
                    <a:moveTo>
                      <a:pt x="5" y="820"/>
                    </a:moveTo>
                    <a:lnTo>
                      <a:pt x="9" y="828"/>
                    </a:lnTo>
                    <a:lnTo>
                      <a:pt x="1567" y="16"/>
                    </a:lnTo>
                    <a:lnTo>
                      <a:pt x="1558" y="0"/>
                    </a:lnTo>
                    <a:lnTo>
                      <a:pt x="0" y="812"/>
                    </a:lnTo>
                    <a:lnTo>
                      <a:pt x="5" y="8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7" name="Freeform 105"/>
              <p:cNvSpPr>
                <a:spLocks/>
              </p:cNvSpPr>
              <p:nvPr/>
            </p:nvSpPr>
            <p:spPr bwMode="auto">
              <a:xfrm>
                <a:off x="1237" y="3368"/>
                <a:ext cx="62" cy="51"/>
              </a:xfrm>
              <a:custGeom>
                <a:avLst/>
                <a:gdLst>
                  <a:gd name="T0" fmla="*/ 0 w 126"/>
                  <a:gd name="T1" fmla="*/ 104 h 104"/>
                  <a:gd name="T2" fmla="*/ 126 w 126"/>
                  <a:gd name="T3" fmla="*/ 101 h 104"/>
                  <a:gd name="T4" fmla="*/ 75 w 126"/>
                  <a:gd name="T5" fmla="*/ 0 h 104"/>
                  <a:gd name="T6" fmla="*/ 0 w 126"/>
                  <a:gd name="T7" fmla="*/ 104 h 104"/>
                </a:gdLst>
                <a:ahLst/>
                <a:cxnLst>
                  <a:cxn ang="0">
                    <a:pos x="T0" y="T1"/>
                  </a:cxn>
                  <a:cxn ang="0">
                    <a:pos x="T2" y="T3"/>
                  </a:cxn>
                  <a:cxn ang="0">
                    <a:pos x="T4" y="T5"/>
                  </a:cxn>
                  <a:cxn ang="0">
                    <a:pos x="T6" y="T7"/>
                  </a:cxn>
                </a:cxnLst>
                <a:rect l="0" t="0" r="r" b="b"/>
                <a:pathLst>
                  <a:path w="126" h="104">
                    <a:moveTo>
                      <a:pt x="0" y="104"/>
                    </a:moveTo>
                    <a:lnTo>
                      <a:pt x="126" y="101"/>
                    </a:lnTo>
                    <a:lnTo>
                      <a:pt x="75" y="0"/>
                    </a:lnTo>
                    <a:lnTo>
                      <a:pt x="0" y="1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8" name="Freeform 106"/>
              <p:cNvSpPr>
                <a:spLocks/>
              </p:cNvSpPr>
              <p:nvPr/>
            </p:nvSpPr>
            <p:spPr bwMode="auto">
              <a:xfrm>
                <a:off x="1850" y="2985"/>
                <a:ext cx="503" cy="405"/>
              </a:xfrm>
              <a:custGeom>
                <a:avLst/>
                <a:gdLst>
                  <a:gd name="T0" fmla="*/ 6 w 1006"/>
                  <a:gd name="T1" fmla="*/ 802 h 809"/>
                  <a:gd name="T2" fmla="*/ 11 w 1006"/>
                  <a:gd name="T3" fmla="*/ 809 h 809"/>
                  <a:gd name="T4" fmla="*/ 1006 w 1006"/>
                  <a:gd name="T5" fmla="*/ 14 h 809"/>
                  <a:gd name="T6" fmla="*/ 994 w 1006"/>
                  <a:gd name="T7" fmla="*/ 0 h 809"/>
                  <a:gd name="T8" fmla="*/ 0 w 1006"/>
                  <a:gd name="T9" fmla="*/ 795 h 809"/>
                  <a:gd name="T10" fmla="*/ 6 w 1006"/>
                  <a:gd name="T11" fmla="*/ 802 h 809"/>
                </a:gdLst>
                <a:ahLst/>
                <a:cxnLst>
                  <a:cxn ang="0">
                    <a:pos x="T0" y="T1"/>
                  </a:cxn>
                  <a:cxn ang="0">
                    <a:pos x="T2" y="T3"/>
                  </a:cxn>
                  <a:cxn ang="0">
                    <a:pos x="T4" y="T5"/>
                  </a:cxn>
                  <a:cxn ang="0">
                    <a:pos x="T6" y="T7"/>
                  </a:cxn>
                  <a:cxn ang="0">
                    <a:pos x="T8" y="T9"/>
                  </a:cxn>
                  <a:cxn ang="0">
                    <a:pos x="T10" y="T11"/>
                  </a:cxn>
                </a:cxnLst>
                <a:rect l="0" t="0" r="r" b="b"/>
                <a:pathLst>
                  <a:path w="1006" h="809">
                    <a:moveTo>
                      <a:pt x="6" y="802"/>
                    </a:moveTo>
                    <a:lnTo>
                      <a:pt x="11" y="809"/>
                    </a:lnTo>
                    <a:lnTo>
                      <a:pt x="1006" y="14"/>
                    </a:lnTo>
                    <a:lnTo>
                      <a:pt x="994" y="0"/>
                    </a:lnTo>
                    <a:lnTo>
                      <a:pt x="0" y="795"/>
                    </a:lnTo>
                    <a:lnTo>
                      <a:pt x="6" y="8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59" name="Freeform 107"/>
              <p:cNvSpPr>
                <a:spLocks/>
              </p:cNvSpPr>
              <p:nvPr/>
            </p:nvSpPr>
            <p:spPr bwMode="auto">
              <a:xfrm>
                <a:off x="1811" y="3361"/>
                <a:ext cx="62" cy="58"/>
              </a:xfrm>
              <a:custGeom>
                <a:avLst/>
                <a:gdLst>
                  <a:gd name="T0" fmla="*/ 0 w 123"/>
                  <a:gd name="T1" fmla="*/ 116 h 116"/>
                  <a:gd name="T2" fmla="*/ 123 w 123"/>
                  <a:gd name="T3" fmla="*/ 89 h 116"/>
                  <a:gd name="T4" fmla="*/ 54 w 123"/>
                  <a:gd name="T5" fmla="*/ 0 h 116"/>
                  <a:gd name="T6" fmla="*/ 0 w 123"/>
                  <a:gd name="T7" fmla="*/ 116 h 116"/>
                </a:gdLst>
                <a:ahLst/>
                <a:cxnLst>
                  <a:cxn ang="0">
                    <a:pos x="T0" y="T1"/>
                  </a:cxn>
                  <a:cxn ang="0">
                    <a:pos x="T2" y="T3"/>
                  </a:cxn>
                  <a:cxn ang="0">
                    <a:pos x="T4" y="T5"/>
                  </a:cxn>
                  <a:cxn ang="0">
                    <a:pos x="T6" y="T7"/>
                  </a:cxn>
                </a:cxnLst>
                <a:rect l="0" t="0" r="r" b="b"/>
                <a:pathLst>
                  <a:path w="123" h="116">
                    <a:moveTo>
                      <a:pt x="0" y="116"/>
                    </a:moveTo>
                    <a:lnTo>
                      <a:pt x="123" y="89"/>
                    </a:lnTo>
                    <a:lnTo>
                      <a:pt x="54" y="0"/>
                    </a:lnTo>
                    <a:lnTo>
                      <a:pt x="0" y="1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0" name="Freeform 108"/>
              <p:cNvSpPr>
                <a:spLocks/>
              </p:cNvSpPr>
              <p:nvPr/>
            </p:nvSpPr>
            <p:spPr bwMode="auto">
              <a:xfrm>
                <a:off x="2409" y="2987"/>
                <a:ext cx="232" cy="389"/>
              </a:xfrm>
              <a:custGeom>
                <a:avLst/>
                <a:gdLst>
                  <a:gd name="T0" fmla="*/ 8 w 466"/>
                  <a:gd name="T1" fmla="*/ 774 h 778"/>
                  <a:gd name="T2" fmla="*/ 16 w 466"/>
                  <a:gd name="T3" fmla="*/ 778 h 778"/>
                  <a:gd name="T4" fmla="*/ 466 w 466"/>
                  <a:gd name="T5" fmla="*/ 9 h 778"/>
                  <a:gd name="T6" fmla="*/ 450 w 466"/>
                  <a:gd name="T7" fmla="*/ 0 h 778"/>
                  <a:gd name="T8" fmla="*/ 0 w 466"/>
                  <a:gd name="T9" fmla="*/ 769 h 778"/>
                  <a:gd name="T10" fmla="*/ 8 w 466"/>
                  <a:gd name="T11" fmla="*/ 774 h 778"/>
                </a:gdLst>
                <a:ahLst/>
                <a:cxnLst>
                  <a:cxn ang="0">
                    <a:pos x="T0" y="T1"/>
                  </a:cxn>
                  <a:cxn ang="0">
                    <a:pos x="T2" y="T3"/>
                  </a:cxn>
                  <a:cxn ang="0">
                    <a:pos x="T4" y="T5"/>
                  </a:cxn>
                  <a:cxn ang="0">
                    <a:pos x="T6" y="T7"/>
                  </a:cxn>
                  <a:cxn ang="0">
                    <a:pos x="T8" y="T9"/>
                  </a:cxn>
                  <a:cxn ang="0">
                    <a:pos x="T10" y="T11"/>
                  </a:cxn>
                </a:cxnLst>
                <a:rect l="0" t="0" r="r" b="b"/>
                <a:pathLst>
                  <a:path w="466" h="778">
                    <a:moveTo>
                      <a:pt x="8" y="774"/>
                    </a:moveTo>
                    <a:lnTo>
                      <a:pt x="16" y="778"/>
                    </a:lnTo>
                    <a:lnTo>
                      <a:pt x="466" y="9"/>
                    </a:lnTo>
                    <a:lnTo>
                      <a:pt x="450" y="0"/>
                    </a:lnTo>
                    <a:lnTo>
                      <a:pt x="0" y="769"/>
                    </a:lnTo>
                    <a:lnTo>
                      <a:pt x="8" y="7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1" name="Freeform 109"/>
              <p:cNvSpPr>
                <a:spLocks/>
              </p:cNvSpPr>
              <p:nvPr/>
            </p:nvSpPr>
            <p:spPr bwMode="auto">
              <a:xfrm>
                <a:off x="2386" y="3356"/>
                <a:ext cx="53" cy="63"/>
              </a:xfrm>
              <a:custGeom>
                <a:avLst/>
                <a:gdLst>
                  <a:gd name="T0" fmla="*/ 0 w 106"/>
                  <a:gd name="T1" fmla="*/ 127 h 127"/>
                  <a:gd name="T2" fmla="*/ 106 w 106"/>
                  <a:gd name="T3" fmla="*/ 58 h 127"/>
                  <a:gd name="T4" fmla="*/ 10 w 106"/>
                  <a:gd name="T5" fmla="*/ 0 h 127"/>
                  <a:gd name="T6" fmla="*/ 0 w 106"/>
                  <a:gd name="T7" fmla="*/ 127 h 127"/>
                </a:gdLst>
                <a:ahLst/>
                <a:cxnLst>
                  <a:cxn ang="0">
                    <a:pos x="T0" y="T1"/>
                  </a:cxn>
                  <a:cxn ang="0">
                    <a:pos x="T2" y="T3"/>
                  </a:cxn>
                  <a:cxn ang="0">
                    <a:pos x="T4" y="T5"/>
                  </a:cxn>
                  <a:cxn ang="0">
                    <a:pos x="T6" y="T7"/>
                  </a:cxn>
                </a:cxnLst>
                <a:rect l="0" t="0" r="r" b="b"/>
                <a:pathLst>
                  <a:path w="106" h="127">
                    <a:moveTo>
                      <a:pt x="0" y="127"/>
                    </a:moveTo>
                    <a:lnTo>
                      <a:pt x="106" y="58"/>
                    </a:lnTo>
                    <a:lnTo>
                      <a:pt x="10" y="0"/>
                    </a:lnTo>
                    <a:lnTo>
                      <a:pt x="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2" name="Freeform 110"/>
              <p:cNvSpPr>
                <a:spLocks/>
              </p:cNvSpPr>
              <p:nvPr/>
            </p:nvSpPr>
            <p:spPr bwMode="auto">
              <a:xfrm>
                <a:off x="2920" y="2989"/>
                <a:ext cx="42" cy="377"/>
              </a:xfrm>
              <a:custGeom>
                <a:avLst/>
                <a:gdLst>
                  <a:gd name="T0" fmla="*/ 74 w 83"/>
                  <a:gd name="T1" fmla="*/ 755 h 755"/>
                  <a:gd name="T2" fmla="*/ 83 w 83"/>
                  <a:gd name="T3" fmla="*/ 755 h 755"/>
                  <a:gd name="T4" fmla="*/ 19 w 83"/>
                  <a:gd name="T5" fmla="*/ 0 h 755"/>
                  <a:gd name="T6" fmla="*/ 0 w 83"/>
                  <a:gd name="T7" fmla="*/ 0 h 755"/>
                  <a:gd name="T8" fmla="*/ 65 w 83"/>
                  <a:gd name="T9" fmla="*/ 755 h 755"/>
                  <a:gd name="T10" fmla="*/ 74 w 83"/>
                  <a:gd name="T11" fmla="*/ 755 h 755"/>
                </a:gdLst>
                <a:ahLst/>
                <a:cxnLst>
                  <a:cxn ang="0">
                    <a:pos x="T0" y="T1"/>
                  </a:cxn>
                  <a:cxn ang="0">
                    <a:pos x="T2" y="T3"/>
                  </a:cxn>
                  <a:cxn ang="0">
                    <a:pos x="T4" y="T5"/>
                  </a:cxn>
                  <a:cxn ang="0">
                    <a:pos x="T6" y="T7"/>
                  </a:cxn>
                  <a:cxn ang="0">
                    <a:pos x="T8" y="T9"/>
                  </a:cxn>
                  <a:cxn ang="0">
                    <a:pos x="T10" y="T11"/>
                  </a:cxn>
                </a:cxnLst>
                <a:rect l="0" t="0" r="r" b="b"/>
                <a:pathLst>
                  <a:path w="83" h="755">
                    <a:moveTo>
                      <a:pt x="74" y="755"/>
                    </a:moveTo>
                    <a:lnTo>
                      <a:pt x="83" y="755"/>
                    </a:lnTo>
                    <a:lnTo>
                      <a:pt x="19" y="0"/>
                    </a:lnTo>
                    <a:lnTo>
                      <a:pt x="0" y="0"/>
                    </a:lnTo>
                    <a:lnTo>
                      <a:pt x="65" y="755"/>
                    </a:lnTo>
                    <a:lnTo>
                      <a:pt x="74" y="7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3" name="Freeform 111"/>
              <p:cNvSpPr>
                <a:spLocks/>
              </p:cNvSpPr>
              <p:nvPr/>
            </p:nvSpPr>
            <p:spPr bwMode="auto">
              <a:xfrm>
                <a:off x="2929" y="3361"/>
                <a:ext cx="55" cy="58"/>
              </a:xfrm>
              <a:custGeom>
                <a:avLst/>
                <a:gdLst>
                  <a:gd name="T0" fmla="*/ 64 w 110"/>
                  <a:gd name="T1" fmla="*/ 118 h 118"/>
                  <a:gd name="T2" fmla="*/ 110 w 110"/>
                  <a:gd name="T3" fmla="*/ 0 h 118"/>
                  <a:gd name="T4" fmla="*/ 0 w 110"/>
                  <a:gd name="T5" fmla="*/ 10 h 118"/>
                  <a:gd name="T6" fmla="*/ 64 w 110"/>
                  <a:gd name="T7" fmla="*/ 118 h 118"/>
                </a:gdLst>
                <a:ahLst/>
                <a:cxnLst>
                  <a:cxn ang="0">
                    <a:pos x="T0" y="T1"/>
                  </a:cxn>
                  <a:cxn ang="0">
                    <a:pos x="T2" y="T3"/>
                  </a:cxn>
                  <a:cxn ang="0">
                    <a:pos x="T4" y="T5"/>
                  </a:cxn>
                  <a:cxn ang="0">
                    <a:pos x="T6" y="T7"/>
                  </a:cxn>
                </a:cxnLst>
                <a:rect l="0" t="0" r="r" b="b"/>
                <a:pathLst>
                  <a:path w="110" h="118">
                    <a:moveTo>
                      <a:pt x="64" y="118"/>
                    </a:moveTo>
                    <a:lnTo>
                      <a:pt x="110" y="0"/>
                    </a:lnTo>
                    <a:lnTo>
                      <a:pt x="0" y="10"/>
                    </a:lnTo>
                    <a:lnTo>
                      <a:pt x="64" y="1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4" name="Freeform 112"/>
              <p:cNvSpPr>
                <a:spLocks/>
              </p:cNvSpPr>
              <p:nvPr/>
            </p:nvSpPr>
            <p:spPr bwMode="auto">
              <a:xfrm>
                <a:off x="3208" y="2987"/>
                <a:ext cx="266" cy="390"/>
              </a:xfrm>
              <a:custGeom>
                <a:avLst/>
                <a:gdLst>
                  <a:gd name="T0" fmla="*/ 525 w 533"/>
                  <a:gd name="T1" fmla="*/ 777 h 782"/>
                  <a:gd name="T2" fmla="*/ 533 w 533"/>
                  <a:gd name="T3" fmla="*/ 773 h 782"/>
                  <a:gd name="T4" fmla="*/ 16 w 533"/>
                  <a:gd name="T5" fmla="*/ 0 h 782"/>
                  <a:gd name="T6" fmla="*/ 0 w 533"/>
                  <a:gd name="T7" fmla="*/ 9 h 782"/>
                  <a:gd name="T8" fmla="*/ 517 w 533"/>
                  <a:gd name="T9" fmla="*/ 782 h 782"/>
                  <a:gd name="T10" fmla="*/ 525 w 533"/>
                  <a:gd name="T11" fmla="*/ 777 h 782"/>
                </a:gdLst>
                <a:ahLst/>
                <a:cxnLst>
                  <a:cxn ang="0">
                    <a:pos x="T0" y="T1"/>
                  </a:cxn>
                  <a:cxn ang="0">
                    <a:pos x="T2" y="T3"/>
                  </a:cxn>
                  <a:cxn ang="0">
                    <a:pos x="T4" y="T5"/>
                  </a:cxn>
                  <a:cxn ang="0">
                    <a:pos x="T6" y="T7"/>
                  </a:cxn>
                  <a:cxn ang="0">
                    <a:pos x="T8" y="T9"/>
                  </a:cxn>
                  <a:cxn ang="0">
                    <a:pos x="T10" y="T11"/>
                  </a:cxn>
                </a:cxnLst>
                <a:rect l="0" t="0" r="r" b="b"/>
                <a:pathLst>
                  <a:path w="533" h="782">
                    <a:moveTo>
                      <a:pt x="525" y="777"/>
                    </a:moveTo>
                    <a:lnTo>
                      <a:pt x="533" y="773"/>
                    </a:lnTo>
                    <a:lnTo>
                      <a:pt x="16" y="0"/>
                    </a:lnTo>
                    <a:lnTo>
                      <a:pt x="0" y="9"/>
                    </a:lnTo>
                    <a:lnTo>
                      <a:pt x="517" y="782"/>
                    </a:lnTo>
                    <a:lnTo>
                      <a:pt x="525" y="7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5" name="Freeform 113"/>
              <p:cNvSpPr>
                <a:spLocks/>
              </p:cNvSpPr>
              <p:nvPr/>
            </p:nvSpPr>
            <p:spPr bwMode="auto">
              <a:xfrm>
                <a:off x="3446" y="3357"/>
                <a:ext cx="54" cy="62"/>
              </a:xfrm>
              <a:custGeom>
                <a:avLst/>
                <a:gdLst>
                  <a:gd name="T0" fmla="*/ 108 w 108"/>
                  <a:gd name="T1" fmla="*/ 126 h 126"/>
                  <a:gd name="T2" fmla="*/ 92 w 108"/>
                  <a:gd name="T3" fmla="*/ 0 h 126"/>
                  <a:gd name="T4" fmla="*/ 0 w 108"/>
                  <a:gd name="T5" fmla="*/ 62 h 126"/>
                  <a:gd name="T6" fmla="*/ 108 w 108"/>
                  <a:gd name="T7" fmla="*/ 126 h 126"/>
                </a:gdLst>
                <a:ahLst/>
                <a:cxnLst>
                  <a:cxn ang="0">
                    <a:pos x="T0" y="T1"/>
                  </a:cxn>
                  <a:cxn ang="0">
                    <a:pos x="T2" y="T3"/>
                  </a:cxn>
                  <a:cxn ang="0">
                    <a:pos x="T4" y="T5"/>
                  </a:cxn>
                  <a:cxn ang="0">
                    <a:pos x="T6" y="T7"/>
                  </a:cxn>
                </a:cxnLst>
                <a:rect l="0" t="0" r="r" b="b"/>
                <a:pathLst>
                  <a:path w="108" h="126">
                    <a:moveTo>
                      <a:pt x="108" y="126"/>
                    </a:moveTo>
                    <a:lnTo>
                      <a:pt x="92" y="0"/>
                    </a:lnTo>
                    <a:lnTo>
                      <a:pt x="0" y="62"/>
                    </a:lnTo>
                    <a:lnTo>
                      <a:pt x="108"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6" name="Freeform 114"/>
              <p:cNvSpPr>
                <a:spLocks/>
              </p:cNvSpPr>
              <p:nvPr/>
            </p:nvSpPr>
            <p:spPr bwMode="auto">
              <a:xfrm>
                <a:off x="3497" y="2985"/>
                <a:ext cx="535" cy="404"/>
              </a:xfrm>
              <a:custGeom>
                <a:avLst/>
                <a:gdLst>
                  <a:gd name="T0" fmla="*/ 1066 w 1072"/>
                  <a:gd name="T1" fmla="*/ 801 h 809"/>
                  <a:gd name="T2" fmla="*/ 1072 w 1072"/>
                  <a:gd name="T3" fmla="*/ 793 h 809"/>
                  <a:gd name="T4" fmla="*/ 12 w 1072"/>
                  <a:gd name="T5" fmla="*/ 0 h 809"/>
                  <a:gd name="T6" fmla="*/ 0 w 1072"/>
                  <a:gd name="T7" fmla="*/ 16 h 809"/>
                  <a:gd name="T8" fmla="*/ 1060 w 1072"/>
                  <a:gd name="T9" fmla="*/ 809 h 809"/>
                  <a:gd name="T10" fmla="*/ 1066 w 1072"/>
                  <a:gd name="T11" fmla="*/ 801 h 809"/>
                </a:gdLst>
                <a:ahLst/>
                <a:cxnLst>
                  <a:cxn ang="0">
                    <a:pos x="T0" y="T1"/>
                  </a:cxn>
                  <a:cxn ang="0">
                    <a:pos x="T2" y="T3"/>
                  </a:cxn>
                  <a:cxn ang="0">
                    <a:pos x="T4" y="T5"/>
                  </a:cxn>
                  <a:cxn ang="0">
                    <a:pos x="T6" y="T7"/>
                  </a:cxn>
                  <a:cxn ang="0">
                    <a:pos x="T8" y="T9"/>
                  </a:cxn>
                  <a:cxn ang="0">
                    <a:pos x="T10" y="T11"/>
                  </a:cxn>
                </a:cxnLst>
                <a:rect l="0" t="0" r="r" b="b"/>
                <a:pathLst>
                  <a:path w="1072" h="809">
                    <a:moveTo>
                      <a:pt x="1066" y="801"/>
                    </a:moveTo>
                    <a:lnTo>
                      <a:pt x="1072" y="793"/>
                    </a:lnTo>
                    <a:lnTo>
                      <a:pt x="12" y="0"/>
                    </a:lnTo>
                    <a:lnTo>
                      <a:pt x="0" y="16"/>
                    </a:lnTo>
                    <a:lnTo>
                      <a:pt x="1060" y="809"/>
                    </a:lnTo>
                    <a:lnTo>
                      <a:pt x="1066" y="80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7" name="Freeform 115"/>
              <p:cNvSpPr>
                <a:spLocks/>
              </p:cNvSpPr>
              <p:nvPr/>
            </p:nvSpPr>
            <p:spPr bwMode="auto">
              <a:xfrm>
                <a:off x="4009" y="3360"/>
                <a:ext cx="65" cy="59"/>
              </a:xfrm>
              <a:custGeom>
                <a:avLst/>
                <a:gdLst>
                  <a:gd name="T0" fmla="*/ 131 w 131"/>
                  <a:gd name="T1" fmla="*/ 120 h 120"/>
                  <a:gd name="T2" fmla="*/ 71 w 131"/>
                  <a:gd name="T3" fmla="*/ 0 h 120"/>
                  <a:gd name="T4" fmla="*/ 0 w 131"/>
                  <a:gd name="T5" fmla="*/ 94 h 120"/>
                  <a:gd name="T6" fmla="*/ 131 w 131"/>
                  <a:gd name="T7" fmla="*/ 120 h 120"/>
                </a:gdLst>
                <a:ahLst/>
                <a:cxnLst>
                  <a:cxn ang="0">
                    <a:pos x="T0" y="T1"/>
                  </a:cxn>
                  <a:cxn ang="0">
                    <a:pos x="T2" y="T3"/>
                  </a:cxn>
                  <a:cxn ang="0">
                    <a:pos x="T4" y="T5"/>
                  </a:cxn>
                  <a:cxn ang="0">
                    <a:pos x="T6" y="T7"/>
                  </a:cxn>
                </a:cxnLst>
                <a:rect l="0" t="0" r="r" b="b"/>
                <a:pathLst>
                  <a:path w="131" h="120">
                    <a:moveTo>
                      <a:pt x="131" y="120"/>
                    </a:moveTo>
                    <a:lnTo>
                      <a:pt x="71" y="0"/>
                    </a:lnTo>
                    <a:lnTo>
                      <a:pt x="0" y="94"/>
                    </a:lnTo>
                    <a:lnTo>
                      <a:pt x="131" y="1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8" name="Freeform 116"/>
              <p:cNvSpPr>
                <a:spLocks/>
              </p:cNvSpPr>
              <p:nvPr/>
            </p:nvSpPr>
            <p:spPr bwMode="auto">
              <a:xfrm>
                <a:off x="3785" y="2984"/>
                <a:ext cx="813" cy="413"/>
              </a:xfrm>
              <a:custGeom>
                <a:avLst/>
                <a:gdLst>
                  <a:gd name="T0" fmla="*/ 1622 w 1627"/>
                  <a:gd name="T1" fmla="*/ 817 h 826"/>
                  <a:gd name="T2" fmla="*/ 1627 w 1627"/>
                  <a:gd name="T3" fmla="*/ 808 h 826"/>
                  <a:gd name="T4" fmla="*/ 10 w 1627"/>
                  <a:gd name="T5" fmla="*/ 0 h 826"/>
                  <a:gd name="T6" fmla="*/ 0 w 1627"/>
                  <a:gd name="T7" fmla="*/ 18 h 826"/>
                  <a:gd name="T8" fmla="*/ 1618 w 1627"/>
                  <a:gd name="T9" fmla="*/ 826 h 826"/>
                  <a:gd name="T10" fmla="*/ 1622 w 1627"/>
                  <a:gd name="T11" fmla="*/ 817 h 826"/>
                </a:gdLst>
                <a:ahLst/>
                <a:cxnLst>
                  <a:cxn ang="0">
                    <a:pos x="T0" y="T1"/>
                  </a:cxn>
                  <a:cxn ang="0">
                    <a:pos x="T2" y="T3"/>
                  </a:cxn>
                  <a:cxn ang="0">
                    <a:pos x="T4" y="T5"/>
                  </a:cxn>
                  <a:cxn ang="0">
                    <a:pos x="T6" y="T7"/>
                  </a:cxn>
                  <a:cxn ang="0">
                    <a:pos x="T8" y="T9"/>
                  </a:cxn>
                  <a:cxn ang="0">
                    <a:pos x="T10" y="T11"/>
                  </a:cxn>
                </a:cxnLst>
                <a:rect l="0" t="0" r="r" b="b"/>
                <a:pathLst>
                  <a:path w="1627" h="826">
                    <a:moveTo>
                      <a:pt x="1622" y="817"/>
                    </a:moveTo>
                    <a:lnTo>
                      <a:pt x="1627" y="808"/>
                    </a:lnTo>
                    <a:lnTo>
                      <a:pt x="10" y="0"/>
                    </a:lnTo>
                    <a:lnTo>
                      <a:pt x="0" y="18"/>
                    </a:lnTo>
                    <a:lnTo>
                      <a:pt x="1618" y="826"/>
                    </a:lnTo>
                    <a:lnTo>
                      <a:pt x="1622" y="8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69" name="Freeform 117"/>
              <p:cNvSpPr>
                <a:spLocks/>
              </p:cNvSpPr>
              <p:nvPr/>
            </p:nvSpPr>
            <p:spPr bwMode="auto">
              <a:xfrm>
                <a:off x="4579" y="3362"/>
                <a:ext cx="70" cy="57"/>
              </a:xfrm>
              <a:custGeom>
                <a:avLst/>
                <a:gdLst>
                  <a:gd name="T0" fmla="*/ 140 w 140"/>
                  <a:gd name="T1" fmla="*/ 114 h 114"/>
                  <a:gd name="T2" fmla="*/ 55 w 140"/>
                  <a:gd name="T3" fmla="*/ 0 h 114"/>
                  <a:gd name="T4" fmla="*/ 0 w 140"/>
                  <a:gd name="T5" fmla="*/ 112 h 114"/>
                  <a:gd name="T6" fmla="*/ 140 w 140"/>
                  <a:gd name="T7" fmla="*/ 114 h 114"/>
                </a:gdLst>
                <a:ahLst/>
                <a:cxnLst>
                  <a:cxn ang="0">
                    <a:pos x="T0" y="T1"/>
                  </a:cxn>
                  <a:cxn ang="0">
                    <a:pos x="T2" y="T3"/>
                  </a:cxn>
                  <a:cxn ang="0">
                    <a:pos x="T4" y="T5"/>
                  </a:cxn>
                  <a:cxn ang="0">
                    <a:pos x="T6" y="T7"/>
                  </a:cxn>
                </a:cxnLst>
                <a:rect l="0" t="0" r="r" b="b"/>
                <a:pathLst>
                  <a:path w="140" h="114">
                    <a:moveTo>
                      <a:pt x="140" y="114"/>
                    </a:moveTo>
                    <a:lnTo>
                      <a:pt x="55" y="0"/>
                    </a:lnTo>
                    <a:lnTo>
                      <a:pt x="0" y="112"/>
                    </a:lnTo>
                    <a:lnTo>
                      <a:pt x="140" y="1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0" name="Freeform 118"/>
              <p:cNvSpPr>
                <a:spLocks/>
              </p:cNvSpPr>
              <p:nvPr/>
            </p:nvSpPr>
            <p:spPr bwMode="auto">
              <a:xfrm>
                <a:off x="4073" y="2984"/>
                <a:ext cx="1100" cy="420"/>
              </a:xfrm>
              <a:custGeom>
                <a:avLst/>
                <a:gdLst>
                  <a:gd name="T0" fmla="*/ 2197 w 2201"/>
                  <a:gd name="T1" fmla="*/ 831 h 840"/>
                  <a:gd name="T2" fmla="*/ 2201 w 2201"/>
                  <a:gd name="T3" fmla="*/ 821 h 840"/>
                  <a:gd name="T4" fmla="*/ 7 w 2201"/>
                  <a:gd name="T5" fmla="*/ 0 h 840"/>
                  <a:gd name="T6" fmla="*/ 0 w 2201"/>
                  <a:gd name="T7" fmla="*/ 18 h 840"/>
                  <a:gd name="T8" fmla="*/ 2194 w 2201"/>
                  <a:gd name="T9" fmla="*/ 840 h 840"/>
                  <a:gd name="T10" fmla="*/ 2197 w 2201"/>
                  <a:gd name="T11" fmla="*/ 831 h 840"/>
                </a:gdLst>
                <a:ahLst/>
                <a:cxnLst>
                  <a:cxn ang="0">
                    <a:pos x="T0" y="T1"/>
                  </a:cxn>
                  <a:cxn ang="0">
                    <a:pos x="T2" y="T3"/>
                  </a:cxn>
                  <a:cxn ang="0">
                    <a:pos x="T4" y="T5"/>
                  </a:cxn>
                  <a:cxn ang="0">
                    <a:pos x="T6" y="T7"/>
                  </a:cxn>
                  <a:cxn ang="0">
                    <a:pos x="T8" y="T9"/>
                  </a:cxn>
                  <a:cxn ang="0">
                    <a:pos x="T10" y="T11"/>
                  </a:cxn>
                </a:cxnLst>
                <a:rect l="0" t="0" r="r" b="b"/>
                <a:pathLst>
                  <a:path w="2201" h="840">
                    <a:moveTo>
                      <a:pt x="2197" y="831"/>
                    </a:moveTo>
                    <a:lnTo>
                      <a:pt x="2201" y="821"/>
                    </a:lnTo>
                    <a:lnTo>
                      <a:pt x="7" y="0"/>
                    </a:lnTo>
                    <a:lnTo>
                      <a:pt x="0" y="18"/>
                    </a:lnTo>
                    <a:lnTo>
                      <a:pt x="2194" y="840"/>
                    </a:lnTo>
                    <a:lnTo>
                      <a:pt x="2197" y="8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1" name="Freeform 119"/>
              <p:cNvSpPr>
                <a:spLocks/>
              </p:cNvSpPr>
              <p:nvPr/>
            </p:nvSpPr>
            <p:spPr bwMode="auto">
              <a:xfrm>
                <a:off x="5158" y="3371"/>
                <a:ext cx="66" cy="55"/>
              </a:xfrm>
              <a:custGeom>
                <a:avLst/>
                <a:gdLst>
                  <a:gd name="T0" fmla="*/ 132 w 132"/>
                  <a:gd name="T1" fmla="*/ 98 h 110"/>
                  <a:gd name="T2" fmla="*/ 41 w 132"/>
                  <a:gd name="T3" fmla="*/ 0 h 110"/>
                  <a:gd name="T4" fmla="*/ 0 w 132"/>
                  <a:gd name="T5" fmla="*/ 110 h 110"/>
                  <a:gd name="T6" fmla="*/ 132 w 132"/>
                  <a:gd name="T7" fmla="*/ 98 h 110"/>
                </a:gdLst>
                <a:ahLst/>
                <a:cxnLst>
                  <a:cxn ang="0">
                    <a:pos x="T0" y="T1"/>
                  </a:cxn>
                  <a:cxn ang="0">
                    <a:pos x="T2" y="T3"/>
                  </a:cxn>
                  <a:cxn ang="0">
                    <a:pos x="T4" y="T5"/>
                  </a:cxn>
                  <a:cxn ang="0">
                    <a:pos x="T6" y="T7"/>
                  </a:cxn>
                </a:cxnLst>
                <a:rect l="0" t="0" r="r" b="b"/>
                <a:pathLst>
                  <a:path w="132" h="110">
                    <a:moveTo>
                      <a:pt x="132" y="98"/>
                    </a:moveTo>
                    <a:lnTo>
                      <a:pt x="41" y="0"/>
                    </a:lnTo>
                    <a:lnTo>
                      <a:pt x="0" y="110"/>
                    </a:lnTo>
                    <a:lnTo>
                      <a:pt x="132" y="9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2" name="Freeform 120"/>
              <p:cNvSpPr>
                <a:spLocks/>
              </p:cNvSpPr>
              <p:nvPr/>
            </p:nvSpPr>
            <p:spPr bwMode="auto">
              <a:xfrm>
                <a:off x="3581" y="2985"/>
                <a:ext cx="783" cy="414"/>
              </a:xfrm>
              <a:custGeom>
                <a:avLst/>
                <a:gdLst>
                  <a:gd name="T0" fmla="*/ 5 w 1567"/>
                  <a:gd name="T1" fmla="*/ 820 h 828"/>
                  <a:gd name="T2" fmla="*/ 9 w 1567"/>
                  <a:gd name="T3" fmla="*/ 828 h 828"/>
                  <a:gd name="T4" fmla="*/ 1567 w 1567"/>
                  <a:gd name="T5" fmla="*/ 16 h 828"/>
                  <a:gd name="T6" fmla="*/ 1558 w 1567"/>
                  <a:gd name="T7" fmla="*/ 0 h 828"/>
                  <a:gd name="T8" fmla="*/ 0 w 1567"/>
                  <a:gd name="T9" fmla="*/ 812 h 828"/>
                  <a:gd name="T10" fmla="*/ 5 w 1567"/>
                  <a:gd name="T11" fmla="*/ 820 h 828"/>
                </a:gdLst>
                <a:ahLst/>
                <a:cxnLst>
                  <a:cxn ang="0">
                    <a:pos x="T0" y="T1"/>
                  </a:cxn>
                  <a:cxn ang="0">
                    <a:pos x="T2" y="T3"/>
                  </a:cxn>
                  <a:cxn ang="0">
                    <a:pos x="T4" y="T5"/>
                  </a:cxn>
                  <a:cxn ang="0">
                    <a:pos x="T6" y="T7"/>
                  </a:cxn>
                  <a:cxn ang="0">
                    <a:pos x="T8" y="T9"/>
                  </a:cxn>
                  <a:cxn ang="0">
                    <a:pos x="T10" y="T11"/>
                  </a:cxn>
                </a:cxnLst>
                <a:rect l="0" t="0" r="r" b="b"/>
                <a:pathLst>
                  <a:path w="1567" h="828">
                    <a:moveTo>
                      <a:pt x="5" y="820"/>
                    </a:moveTo>
                    <a:lnTo>
                      <a:pt x="9" y="828"/>
                    </a:lnTo>
                    <a:lnTo>
                      <a:pt x="1567" y="16"/>
                    </a:lnTo>
                    <a:lnTo>
                      <a:pt x="1558" y="0"/>
                    </a:lnTo>
                    <a:lnTo>
                      <a:pt x="0" y="812"/>
                    </a:lnTo>
                    <a:lnTo>
                      <a:pt x="5" y="8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3" name="Freeform 121"/>
              <p:cNvSpPr>
                <a:spLocks/>
              </p:cNvSpPr>
              <p:nvPr/>
            </p:nvSpPr>
            <p:spPr bwMode="auto">
              <a:xfrm>
                <a:off x="3536" y="3368"/>
                <a:ext cx="62" cy="51"/>
              </a:xfrm>
              <a:custGeom>
                <a:avLst/>
                <a:gdLst>
                  <a:gd name="T0" fmla="*/ 0 w 125"/>
                  <a:gd name="T1" fmla="*/ 104 h 104"/>
                  <a:gd name="T2" fmla="*/ 125 w 125"/>
                  <a:gd name="T3" fmla="*/ 101 h 104"/>
                  <a:gd name="T4" fmla="*/ 74 w 125"/>
                  <a:gd name="T5" fmla="*/ 0 h 104"/>
                  <a:gd name="T6" fmla="*/ 0 w 125"/>
                  <a:gd name="T7" fmla="*/ 104 h 104"/>
                </a:gdLst>
                <a:ahLst/>
                <a:cxnLst>
                  <a:cxn ang="0">
                    <a:pos x="T0" y="T1"/>
                  </a:cxn>
                  <a:cxn ang="0">
                    <a:pos x="T2" y="T3"/>
                  </a:cxn>
                  <a:cxn ang="0">
                    <a:pos x="T4" y="T5"/>
                  </a:cxn>
                  <a:cxn ang="0">
                    <a:pos x="T6" y="T7"/>
                  </a:cxn>
                </a:cxnLst>
                <a:rect l="0" t="0" r="r" b="b"/>
                <a:pathLst>
                  <a:path w="125" h="104">
                    <a:moveTo>
                      <a:pt x="0" y="104"/>
                    </a:moveTo>
                    <a:lnTo>
                      <a:pt x="125" y="101"/>
                    </a:lnTo>
                    <a:lnTo>
                      <a:pt x="74" y="0"/>
                    </a:lnTo>
                    <a:lnTo>
                      <a:pt x="0" y="10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4" name="Freeform 122"/>
              <p:cNvSpPr>
                <a:spLocks/>
              </p:cNvSpPr>
              <p:nvPr/>
            </p:nvSpPr>
            <p:spPr bwMode="auto">
              <a:xfrm>
                <a:off x="4149" y="2985"/>
                <a:ext cx="503" cy="405"/>
              </a:xfrm>
              <a:custGeom>
                <a:avLst/>
                <a:gdLst>
                  <a:gd name="T0" fmla="*/ 6 w 1006"/>
                  <a:gd name="T1" fmla="*/ 802 h 809"/>
                  <a:gd name="T2" fmla="*/ 12 w 1006"/>
                  <a:gd name="T3" fmla="*/ 809 h 809"/>
                  <a:gd name="T4" fmla="*/ 1006 w 1006"/>
                  <a:gd name="T5" fmla="*/ 14 h 809"/>
                  <a:gd name="T6" fmla="*/ 995 w 1006"/>
                  <a:gd name="T7" fmla="*/ 0 h 809"/>
                  <a:gd name="T8" fmla="*/ 0 w 1006"/>
                  <a:gd name="T9" fmla="*/ 795 h 809"/>
                  <a:gd name="T10" fmla="*/ 6 w 1006"/>
                  <a:gd name="T11" fmla="*/ 802 h 809"/>
                </a:gdLst>
                <a:ahLst/>
                <a:cxnLst>
                  <a:cxn ang="0">
                    <a:pos x="T0" y="T1"/>
                  </a:cxn>
                  <a:cxn ang="0">
                    <a:pos x="T2" y="T3"/>
                  </a:cxn>
                  <a:cxn ang="0">
                    <a:pos x="T4" y="T5"/>
                  </a:cxn>
                  <a:cxn ang="0">
                    <a:pos x="T6" y="T7"/>
                  </a:cxn>
                  <a:cxn ang="0">
                    <a:pos x="T8" y="T9"/>
                  </a:cxn>
                  <a:cxn ang="0">
                    <a:pos x="T10" y="T11"/>
                  </a:cxn>
                </a:cxnLst>
                <a:rect l="0" t="0" r="r" b="b"/>
                <a:pathLst>
                  <a:path w="1006" h="809">
                    <a:moveTo>
                      <a:pt x="6" y="802"/>
                    </a:moveTo>
                    <a:lnTo>
                      <a:pt x="12" y="809"/>
                    </a:lnTo>
                    <a:lnTo>
                      <a:pt x="1006" y="14"/>
                    </a:lnTo>
                    <a:lnTo>
                      <a:pt x="995" y="0"/>
                    </a:lnTo>
                    <a:lnTo>
                      <a:pt x="0" y="795"/>
                    </a:lnTo>
                    <a:lnTo>
                      <a:pt x="6" y="8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5" name="Freeform 123"/>
              <p:cNvSpPr>
                <a:spLocks/>
              </p:cNvSpPr>
              <p:nvPr/>
            </p:nvSpPr>
            <p:spPr bwMode="auto">
              <a:xfrm>
                <a:off x="4111" y="3361"/>
                <a:ext cx="61" cy="58"/>
              </a:xfrm>
              <a:custGeom>
                <a:avLst/>
                <a:gdLst>
                  <a:gd name="T0" fmla="*/ 0 w 123"/>
                  <a:gd name="T1" fmla="*/ 116 h 116"/>
                  <a:gd name="T2" fmla="*/ 123 w 123"/>
                  <a:gd name="T3" fmla="*/ 89 h 116"/>
                  <a:gd name="T4" fmla="*/ 54 w 123"/>
                  <a:gd name="T5" fmla="*/ 0 h 116"/>
                  <a:gd name="T6" fmla="*/ 0 w 123"/>
                  <a:gd name="T7" fmla="*/ 116 h 116"/>
                </a:gdLst>
                <a:ahLst/>
                <a:cxnLst>
                  <a:cxn ang="0">
                    <a:pos x="T0" y="T1"/>
                  </a:cxn>
                  <a:cxn ang="0">
                    <a:pos x="T2" y="T3"/>
                  </a:cxn>
                  <a:cxn ang="0">
                    <a:pos x="T4" y="T5"/>
                  </a:cxn>
                  <a:cxn ang="0">
                    <a:pos x="T6" y="T7"/>
                  </a:cxn>
                </a:cxnLst>
                <a:rect l="0" t="0" r="r" b="b"/>
                <a:pathLst>
                  <a:path w="123" h="116">
                    <a:moveTo>
                      <a:pt x="0" y="116"/>
                    </a:moveTo>
                    <a:lnTo>
                      <a:pt x="123" y="89"/>
                    </a:lnTo>
                    <a:lnTo>
                      <a:pt x="54" y="0"/>
                    </a:lnTo>
                    <a:lnTo>
                      <a:pt x="0" y="1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6" name="Freeform 124"/>
              <p:cNvSpPr>
                <a:spLocks/>
              </p:cNvSpPr>
              <p:nvPr/>
            </p:nvSpPr>
            <p:spPr bwMode="auto">
              <a:xfrm>
                <a:off x="4708" y="2987"/>
                <a:ext cx="233" cy="389"/>
              </a:xfrm>
              <a:custGeom>
                <a:avLst/>
                <a:gdLst>
                  <a:gd name="T0" fmla="*/ 8 w 465"/>
                  <a:gd name="T1" fmla="*/ 774 h 778"/>
                  <a:gd name="T2" fmla="*/ 16 w 465"/>
                  <a:gd name="T3" fmla="*/ 778 h 778"/>
                  <a:gd name="T4" fmla="*/ 465 w 465"/>
                  <a:gd name="T5" fmla="*/ 9 h 778"/>
                  <a:gd name="T6" fmla="*/ 449 w 465"/>
                  <a:gd name="T7" fmla="*/ 0 h 778"/>
                  <a:gd name="T8" fmla="*/ 0 w 465"/>
                  <a:gd name="T9" fmla="*/ 769 h 778"/>
                  <a:gd name="T10" fmla="*/ 8 w 465"/>
                  <a:gd name="T11" fmla="*/ 774 h 778"/>
                </a:gdLst>
                <a:ahLst/>
                <a:cxnLst>
                  <a:cxn ang="0">
                    <a:pos x="T0" y="T1"/>
                  </a:cxn>
                  <a:cxn ang="0">
                    <a:pos x="T2" y="T3"/>
                  </a:cxn>
                  <a:cxn ang="0">
                    <a:pos x="T4" y="T5"/>
                  </a:cxn>
                  <a:cxn ang="0">
                    <a:pos x="T6" y="T7"/>
                  </a:cxn>
                  <a:cxn ang="0">
                    <a:pos x="T8" y="T9"/>
                  </a:cxn>
                  <a:cxn ang="0">
                    <a:pos x="T10" y="T11"/>
                  </a:cxn>
                </a:cxnLst>
                <a:rect l="0" t="0" r="r" b="b"/>
                <a:pathLst>
                  <a:path w="465" h="778">
                    <a:moveTo>
                      <a:pt x="8" y="774"/>
                    </a:moveTo>
                    <a:lnTo>
                      <a:pt x="16" y="778"/>
                    </a:lnTo>
                    <a:lnTo>
                      <a:pt x="465" y="9"/>
                    </a:lnTo>
                    <a:lnTo>
                      <a:pt x="449" y="0"/>
                    </a:lnTo>
                    <a:lnTo>
                      <a:pt x="0" y="769"/>
                    </a:lnTo>
                    <a:lnTo>
                      <a:pt x="8" y="7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7" name="Freeform 125"/>
              <p:cNvSpPr>
                <a:spLocks/>
              </p:cNvSpPr>
              <p:nvPr/>
            </p:nvSpPr>
            <p:spPr bwMode="auto">
              <a:xfrm>
                <a:off x="4685" y="3356"/>
                <a:ext cx="53" cy="63"/>
              </a:xfrm>
              <a:custGeom>
                <a:avLst/>
                <a:gdLst>
                  <a:gd name="T0" fmla="*/ 0 w 106"/>
                  <a:gd name="T1" fmla="*/ 127 h 127"/>
                  <a:gd name="T2" fmla="*/ 106 w 106"/>
                  <a:gd name="T3" fmla="*/ 58 h 127"/>
                  <a:gd name="T4" fmla="*/ 9 w 106"/>
                  <a:gd name="T5" fmla="*/ 0 h 127"/>
                  <a:gd name="T6" fmla="*/ 0 w 106"/>
                  <a:gd name="T7" fmla="*/ 127 h 127"/>
                </a:gdLst>
                <a:ahLst/>
                <a:cxnLst>
                  <a:cxn ang="0">
                    <a:pos x="T0" y="T1"/>
                  </a:cxn>
                  <a:cxn ang="0">
                    <a:pos x="T2" y="T3"/>
                  </a:cxn>
                  <a:cxn ang="0">
                    <a:pos x="T4" y="T5"/>
                  </a:cxn>
                  <a:cxn ang="0">
                    <a:pos x="T6" y="T7"/>
                  </a:cxn>
                </a:cxnLst>
                <a:rect l="0" t="0" r="r" b="b"/>
                <a:pathLst>
                  <a:path w="106" h="127">
                    <a:moveTo>
                      <a:pt x="0" y="127"/>
                    </a:moveTo>
                    <a:lnTo>
                      <a:pt x="106" y="58"/>
                    </a:lnTo>
                    <a:lnTo>
                      <a:pt x="9" y="0"/>
                    </a:lnTo>
                    <a:lnTo>
                      <a:pt x="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8" name="Freeform 126"/>
              <p:cNvSpPr>
                <a:spLocks/>
              </p:cNvSpPr>
              <p:nvPr/>
            </p:nvSpPr>
            <p:spPr bwMode="auto">
              <a:xfrm>
                <a:off x="5219" y="2989"/>
                <a:ext cx="42" cy="377"/>
              </a:xfrm>
              <a:custGeom>
                <a:avLst/>
                <a:gdLst>
                  <a:gd name="T0" fmla="*/ 73 w 83"/>
                  <a:gd name="T1" fmla="*/ 755 h 755"/>
                  <a:gd name="T2" fmla="*/ 83 w 83"/>
                  <a:gd name="T3" fmla="*/ 755 h 755"/>
                  <a:gd name="T4" fmla="*/ 18 w 83"/>
                  <a:gd name="T5" fmla="*/ 0 h 755"/>
                  <a:gd name="T6" fmla="*/ 0 w 83"/>
                  <a:gd name="T7" fmla="*/ 0 h 755"/>
                  <a:gd name="T8" fmla="*/ 64 w 83"/>
                  <a:gd name="T9" fmla="*/ 755 h 755"/>
                  <a:gd name="T10" fmla="*/ 73 w 83"/>
                  <a:gd name="T11" fmla="*/ 755 h 755"/>
                </a:gdLst>
                <a:ahLst/>
                <a:cxnLst>
                  <a:cxn ang="0">
                    <a:pos x="T0" y="T1"/>
                  </a:cxn>
                  <a:cxn ang="0">
                    <a:pos x="T2" y="T3"/>
                  </a:cxn>
                  <a:cxn ang="0">
                    <a:pos x="T4" y="T5"/>
                  </a:cxn>
                  <a:cxn ang="0">
                    <a:pos x="T6" y="T7"/>
                  </a:cxn>
                  <a:cxn ang="0">
                    <a:pos x="T8" y="T9"/>
                  </a:cxn>
                  <a:cxn ang="0">
                    <a:pos x="T10" y="T11"/>
                  </a:cxn>
                </a:cxnLst>
                <a:rect l="0" t="0" r="r" b="b"/>
                <a:pathLst>
                  <a:path w="83" h="755">
                    <a:moveTo>
                      <a:pt x="73" y="755"/>
                    </a:moveTo>
                    <a:lnTo>
                      <a:pt x="83" y="755"/>
                    </a:lnTo>
                    <a:lnTo>
                      <a:pt x="18" y="0"/>
                    </a:lnTo>
                    <a:lnTo>
                      <a:pt x="0" y="0"/>
                    </a:lnTo>
                    <a:lnTo>
                      <a:pt x="64" y="755"/>
                    </a:lnTo>
                    <a:lnTo>
                      <a:pt x="73" y="75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79" name="Freeform 127"/>
              <p:cNvSpPr>
                <a:spLocks/>
              </p:cNvSpPr>
              <p:nvPr/>
            </p:nvSpPr>
            <p:spPr bwMode="auto">
              <a:xfrm>
                <a:off x="5228" y="3361"/>
                <a:ext cx="55" cy="58"/>
              </a:xfrm>
              <a:custGeom>
                <a:avLst/>
                <a:gdLst>
                  <a:gd name="T0" fmla="*/ 64 w 110"/>
                  <a:gd name="T1" fmla="*/ 118 h 118"/>
                  <a:gd name="T2" fmla="*/ 110 w 110"/>
                  <a:gd name="T3" fmla="*/ 0 h 118"/>
                  <a:gd name="T4" fmla="*/ 0 w 110"/>
                  <a:gd name="T5" fmla="*/ 10 h 118"/>
                  <a:gd name="T6" fmla="*/ 64 w 110"/>
                  <a:gd name="T7" fmla="*/ 118 h 118"/>
                </a:gdLst>
                <a:ahLst/>
                <a:cxnLst>
                  <a:cxn ang="0">
                    <a:pos x="T0" y="T1"/>
                  </a:cxn>
                  <a:cxn ang="0">
                    <a:pos x="T2" y="T3"/>
                  </a:cxn>
                  <a:cxn ang="0">
                    <a:pos x="T4" y="T5"/>
                  </a:cxn>
                  <a:cxn ang="0">
                    <a:pos x="T6" y="T7"/>
                  </a:cxn>
                </a:cxnLst>
                <a:rect l="0" t="0" r="r" b="b"/>
                <a:pathLst>
                  <a:path w="110" h="118">
                    <a:moveTo>
                      <a:pt x="64" y="118"/>
                    </a:moveTo>
                    <a:lnTo>
                      <a:pt x="110" y="0"/>
                    </a:lnTo>
                    <a:lnTo>
                      <a:pt x="0" y="10"/>
                    </a:lnTo>
                    <a:lnTo>
                      <a:pt x="64" y="1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0" name="Freeform 128"/>
              <p:cNvSpPr>
                <a:spLocks/>
              </p:cNvSpPr>
              <p:nvPr/>
            </p:nvSpPr>
            <p:spPr bwMode="auto">
              <a:xfrm>
                <a:off x="1908" y="2714"/>
                <a:ext cx="22" cy="310"/>
              </a:xfrm>
              <a:custGeom>
                <a:avLst/>
                <a:gdLst>
                  <a:gd name="T0" fmla="*/ 22 w 44"/>
                  <a:gd name="T1" fmla="*/ 621 h 621"/>
                  <a:gd name="T2" fmla="*/ 44 w 44"/>
                  <a:gd name="T3" fmla="*/ 621 h 621"/>
                  <a:gd name="T4" fmla="*/ 44 w 44"/>
                  <a:gd name="T5" fmla="*/ 0 h 621"/>
                  <a:gd name="T6" fmla="*/ 0 w 44"/>
                  <a:gd name="T7" fmla="*/ 0 h 621"/>
                  <a:gd name="T8" fmla="*/ 0 w 44"/>
                  <a:gd name="T9" fmla="*/ 621 h 621"/>
                  <a:gd name="T10" fmla="*/ 22 w 44"/>
                  <a:gd name="T11" fmla="*/ 621 h 621"/>
                </a:gdLst>
                <a:ahLst/>
                <a:cxnLst>
                  <a:cxn ang="0">
                    <a:pos x="T0" y="T1"/>
                  </a:cxn>
                  <a:cxn ang="0">
                    <a:pos x="T2" y="T3"/>
                  </a:cxn>
                  <a:cxn ang="0">
                    <a:pos x="T4" y="T5"/>
                  </a:cxn>
                  <a:cxn ang="0">
                    <a:pos x="T6" y="T7"/>
                  </a:cxn>
                  <a:cxn ang="0">
                    <a:pos x="T8" y="T9"/>
                  </a:cxn>
                  <a:cxn ang="0">
                    <a:pos x="T10" y="T11"/>
                  </a:cxn>
                </a:cxnLst>
                <a:rect l="0" t="0" r="r" b="b"/>
                <a:pathLst>
                  <a:path w="44" h="621">
                    <a:moveTo>
                      <a:pt x="22" y="621"/>
                    </a:moveTo>
                    <a:lnTo>
                      <a:pt x="44" y="621"/>
                    </a:lnTo>
                    <a:lnTo>
                      <a:pt x="44" y="0"/>
                    </a:lnTo>
                    <a:lnTo>
                      <a:pt x="0" y="0"/>
                    </a:lnTo>
                    <a:lnTo>
                      <a:pt x="0" y="621"/>
                    </a:lnTo>
                    <a:lnTo>
                      <a:pt x="22" y="62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1" name="Freeform 129"/>
              <p:cNvSpPr>
                <a:spLocks/>
              </p:cNvSpPr>
              <p:nvPr/>
            </p:nvSpPr>
            <p:spPr bwMode="auto">
              <a:xfrm>
                <a:off x="4207" y="2714"/>
                <a:ext cx="22" cy="310"/>
              </a:xfrm>
              <a:custGeom>
                <a:avLst/>
                <a:gdLst>
                  <a:gd name="T0" fmla="*/ 22 w 44"/>
                  <a:gd name="T1" fmla="*/ 621 h 621"/>
                  <a:gd name="T2" fmla="*/ 44 w 44"/>
                  <a:gd name="T3" fmla="*/ 621 h 621"/>
                  <a:gd name="T4" fmla="*/ 44 w 44"/>
                  <a:gd name="T5" fmla="*/ 0 h 621"/>
                  <a:gd name="T6" fmla="*/ 0 w 44"/>
                  <a:gd name="T7" fmla="*/ 0 h 621"/>
                  <a:gd name="T8" fmla="*/ 0 w 44"/>
                  <a:gd name="T9" fmla="*/ 621 h 621"/>
                  <a:gd name="T10" fmla="*/ 22 w 44"/>
                  <a:gd name="T11" fmla="*/ 621 h 621"/>
                </a:gdLst>
                <a:ahLst/>
                <a:cxnLst>
                  <a:cxn ang="0">
                    <a:pos x="T0" y="T1"/>
                  </a:cxn>
                  <a:cxn ang="0">
                    <a:pos x="T2" y="T3"/>
                  </a:cxn>
                  <a:cxn ang="0">
                    <a:pos x="T4" y="T5"/>
                  </a:cxn>
                  <a:cxn ang="0">
                    <a:pos x="T6" y="T7"/>
                  </a:cxn>
                  <a:cxn ang="0">
                    <a:pos x="T8" y="T9"/>
                  </a:cxn>
                  <a:cxn ang="0">
                    <a:pos x="T10" y="T11"/>
                  </a:cxn>
                </a:cxnLst>
                <a:rect l="0" t="0" r="r" b="b"/>
                <a:pathLst>
                  <a:path w="44" h="621">
                    <a:moveTo>
                      <a:pt x="22" y="621"/>
                    </a:moveTo>
                    <a:lnTo>
                      <a:pt x="44" y="621"/>
                    </a:lnTo>
                    <a:lnTo>
                      <a:pt x="44" y="0"/>
                    </a:lnTo>
                    <a:lnTo>
                      <a:pt x="0" y="0"/>
                    </a:lnTo>
                    <a:lnTo>
                      <a:pt x="0" y="621"/>
                    </a:lnTo>
                    <a:lnTo>
                      <a:pt x="22" y="62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2" name="Freeform 130"/>
              <p:cNvSpPr>
                <a:spLocks/>
              </p:cNvSpPr>
              <p:nvPr/>
            </p:nvSpPr>
            <p:spPr bwMode="auto">
              <a:xfrm>
                <a:off x="4356" y="3706"/>
                <a:ext cx="10" cy="3"/>
              </a:xfrm>
              <a:custGeom>
                <a:avLst/>
                <a:gdLst>
                  <a:gd name="T0" fmla="*/ 21 w 21"/>
                  <a:gd name="T1" fmla="*/ 6 h 6"/>
                  <a:gd name="T2" fmla="*/ 21 w 21"/>
                  <a:gd name="T3" fmla="*/ 6 h 6"/>
                  <a:gd name="T4" fmla="*/ 21 w 21"/>
                  <a:gd name="T5" fmla="*/ 0 h 6"/>
                  <a:gd name="T6" fmla="*/ 0 w 21"/>
                  <a:gd name="T7" fmla="*/ 0 h 6"/>
                  <a:gd name="T8" fmla="*/ 0 w 21"/>
                  <a:gd name="T9" fmla="*/ 6 h 6"/>
                  <a:gd name="T10" fmla="*/ 0 w 21"/>
                  <a:gd name="T11" fmla="*/ 6 h 6"/>
                  <a:gd name="T12" fmla="*/ 21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21" y="6"/>
                    </a:moveTo>
                    <a:lnTo>
                      <a:pt x="21" y="6"/>
                    </a:lnTo>
                    <a:lnTo>
                      <a:pt x="21" y="0"/>
                    </a:lnTo>
                    <a:lnTo>
                      <a:pt x="0" y="0"/>
                    </a:lnTo>
                    <a:lnTo>
                      <a:pt x="0" y="6"/>
                    </a:lnTo>
                    <a:lnTo>
                      <a:pt x="0" y="6"/>
                    </a:lnTo>
                    <a:lnTo>
                      <a:pt x="2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3" name="Freeform 131"/>
              <p:cNvSpPr>
                <a:spLocks/>
              </p:cNvSpPr>
              <p:nvPr/>
            </p:nvSpPr>
            <p:spPr bwMode="auto">
              <a:xfrm>
                <a:off x="4356" y="3709"/>
                <a:ext cx="21" cy="18"/>
              </a:xfrm>
              <a:custGeom>
                <a:avLst/>
                <a:gdLst>
                  <a:gd name="T0" fmla="*/ 41 w 41"/>
                  <a:gd name="T1" fmla="*/ 19 h 37"/>
                  <a:gd name="T2" fmla="*/ 41 w 41"/>
                  <a:gd name="T3" fmla="*/ 19 h 37"/>
                  <a:gd name="T4" fmla="*/ 32 w 41"/>
                  <a:gd name="T5" fmla="*/ 15 h 37"/>
                  <a:gd name="T6" fmla="*/ 25 w 41"/>
                  <a:gd name="T7" fmla="*/ 12 h 37"/>
                  <a:gd name="T8" fmla="*/ 22 w 41"/>
                  <a:gd name="T9" fmla="*/ 6 h 37"/>
                  <a:gd name="T10" fmla="*/ 21 w 41"/>
                  <a:gd name="T11" fmla="*/ 0 h 37"/>
                  <a:gd name="T12" fmla="*/ 0 w 41"/>
                  <a:gd name="T13" fmla="*/ 0 h 37"/>
                  <a:gd name="T14" fmla="*/ 4 w 41"/>
                  <a:gd name="T15" fmla="*/ 15 h 37"/>
                  <a:gd name="T16" fmla="*/ 14 w 41"/>
                  <a:gd name="T17" fmla="*/ 25 h 37"/>
                  <a:gd name="T18" fmla="*/ 25 w 41"/>
                  <a:gd name="T19" fmla="*/ 34 h 37"/>
                  <a:gd name="T20" fmla="*/ 37 w 41"/>
                  <a:gd name="T21" fmla="*/ 37 h 37"/>
                  <a:gd name="T22" fmla="*/ 37 w 41"/>
                  <a:gd name="T23" fmla="*/ 37 h 37"/>
                  <a:gd name="T24" fmla="*/ 41 w 41"/>
                  <a:gd name="T25"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7">
                    <a:moveTo>
                      <a:pt x="41" y="19"/>
                    </a:moveTo>
                    <a:lnTo>
                      <a:pt x="41" y="19"/>
                    </a:lnTo>
                    <a:lnTo>
                      <a:pt x="32" y="15"/>
                    </a:lnTo>
                    <a:lnTo>
                      <a:pt x="25" y="12"/>
                    </a:lnTo>
                    <a:lnTo>
                      <a:pt x="22" y="6"/>
                    </a:lnTo>
                    <a:lnTo>
                      <a:pt x="21" y="0"/>
                    </a:lnTo>
                    <a:lnTo>
                      <a:pt x="0" y="0"/>
                    </a:lnTo>
                    <a:lnTo>
                      <a:pt x="4" y="15"/>
                    </a:lnTo>
                    <a:lnTo>
                      <a:pt x="14" y="25"/>
                    </a:lnTo>
                    <a:lnTo>
                      <a:pt x="25" y="34"/>
                    </a:lnTo>
                    <a:lnTo>
                      <a:pt x="37" y="37"/>
                    </a:lnTo>
                    <a:lnTo>
                      <a:pt x="37" y="37"/>
                    </a:lnTo>
                    <a:lnTo>
                      <a:pt x="41"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4" name="Freeform 132"/>
              <p:cNvSpPr>
                <a:spLocks/>
              </p:cNvSpPr>
              <p:nvPr/>
            </p:nvSpPr>
            <p:spPr bwMode="auto">
              <a:xfrm>
                <a:off x="4374" y="3718"/>
                <a:ext cx="63" cy="13"/>
              </a:xfrm>
              <a:custGeom>
                <a:avLst/>
                <a:gdLst>
                  <a:gd name="T0" fmla="*/ 125 w 125"/>
                  <a:gd name="T1" fmla="*/ 5 h 26"/>
                  <a:gd name="T2" fmla="*/ 125 w 125"/>
                  <a:gd name="T3" fmla="*/ 5 h 26"/>
                  <a:gd name="T4" fmla="*/ 103 w 125"/>
                  <a:gd name="T5" fmla="*/ 5 h 26"/>
                  <a:gd name="T6" fmla="*/ 83 w 125"/>
                  <a:gd name="T7" fmla="*/ 5 h 26"/>
                  <a:gd name="T8" fmla="*/ 64 w 125"/>
                  <a:gd name="T9" fmla="*/ 4 h 26"/>
                  <a:gd name="T10" fmla="*/ 48 w 125"/>
                  <a:gd name="T11" fmla="*/ 4 h 26"/>
                  <a:gd name="T12" fmla="*/ 33 w 125"/>
                  <a:gd name="T13" fmla="*/ 4 h 26"/>
                  <a:gd name="T14" fmla="*/ 21 w 125"/>
                  <a:gd name="T15" fmla="*/ 3 h 26"/>
                  <a:gd name="T16" fmla="*/ 11 w 125"/>
                  <a:gd name="T17" fmla="*/ 2 h 26"/>
                  <a:gd name="T18" fmla="*/ 4 w 125"/>
                  <a:gd name="T19" fmla="*/ 0 h 26"/>
                  <a:gd name="T20" fmla="*/ 0 w 125"/>
                  <a:gd name="T21" fmla="*/ 18 h 26"/>
                  <a:gd name="T22" fmla="*/ 9 w 125"/>
                  <a:gd name="T23" fmla="*/ 20 h 26"/>
                  <a:gd name="T24" fmla="*/ 21 w 125"/>
                  <a:gd name="T25" fmla="*/ 21 h 26"/>
                  <a:gd name="T26" fmla="*/ 33 w 125"/>
                  <a:gd name="T27" fmla="*/ 23 h 26"/>
                  <a:gd name="T28" fmla="*/ 48 w 125"/>
                  <a:gd name="T29" fmla="*/ 25 h 26"/>
                  <a:gd name="T30" fmla="*/ 64 w 125"/>
                  <a:gd name="T31" fmla="*/ 25 h 26"/>
                  <a:gd name="T32" fmla="*/ 83 w 125"/>
                  <a:gd name="T33" fmla="*/ 26 h 26"/>
                  <a:gd name="T34" fmla="*/ 103 w 125"/>
                  <a:gd name="T35" fmla="*/ 26 h 26"/>
                  <a:gd name="T36" fmla="*/ 125 w 125"/>
                  <a:gd name="T37" fmla="*/ 26 h 26"/>
                  <a:gd name="T38" fmla="*/ 125 w 125"/>
                  <a:gd name="T39" fmla="*/ 26 h 26"/>
                  <a:gd name="T40" fmla="*/ 125 w 125"/>
                  <a:gd name="T41"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26">
                    <a:moveTo>
                      <a:pt x="125" y="5"/>
                    </a:moveTo>
                    <a:lnTo>
                      <a:pt x="125" y="5"/>
                    </a:lnTo>
                    <a:lnTo>
                      <a:pt x="103" y="5"/>
                    </a:lnTo>
                    <a:lnTo>
                      <a:pt x="83" y="5"/>
                    </a:lnTo>
                    <a:lnTo>
                      <a:pt x="64" y="4"/>
                    </a:lnTo>
                    <a:lnTo>
                      <a:pt x="48" y="4"/>
                    </a:lnTo>
                    <a:lnTo>
                      <a:pt x="33" y="4"/>
                    </a:lnTo>
                    <a:lnTo>
                      <a:pt x="21" y="3"/>
                    </a:lnTo>
                    <a:lnTo>
                      <a:pt x="11" y="2"/>
                    </a:lnTo>
                    <a:lnTo>
                      <a:pt x="4" y="0"/>
                    </a:lnTo>
                    <a:lnTo>
                      <a:pt x="0" y="18"/>
                    </a:lnTo>
                    <a:lnTo>
                      <a:pt x="9" y="20"/>
                    </a:lnTo>
                    <a:lnTo>
                      <a:pt x="21" y="21"/>
                    </a:lnTo>
                    <a:lnTo>
                      <a:pt x="33" y="23"/>
                    </a:lnTo>
                    <a:lnTo>
                      <a:pt x="48" y="25"/>
                    </a:lnTo>
                    <a:lnTo>
                      <a:pt x="64" y="25"/>
                    </a:lnTo>
                    <a:lnTo>
                      <a:pt x="83" y="26"/>
                    </a:lnTo>
                    <a:lnTo>
                      <a:pt x="103" y="26"/>
                    </a:lnTo>
                    <a:lnTo>
                      <a:pt x="125" y="26"/>
                    </a:lnTo>
                    <a:lnTo>
                      <a:pt x="125" y="26"/>
                    </a:lnTo>
                    <a:lnTo>
                      <a:pt x="125"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5" name="Freeform 133"/>
              <p:cNvSpPr>
                <a:spLocks/>
              </p:cNvSpPr>
              <p:nvPr/>
            </p:nvSpPr>
            <p:spPr bwMode="auto">
              <a:xfrm>
                <a:off x="4437" y="3721"/>
                <a:ext cx="109" cy="10"/>
              </a:xfrm>
              <a:custGeom>
                <a:avLst/>
                <a:gdLst>
                  <a:gd name="T0" fmla="*/ 217 w 217"/>
                  <a:gd name="T1" fmla="*/ 1 h 21"/>
                  <a:gd name="T2" fmla="*/ 217 w 217"/>
                  <a:gd name="T3" fmla="*/ 0 h 21"/>
                  <a:gd name="T4" fmla="*/ 211 w 217"/>
                  <a:gd name="T5" fmla="*/ 0 h 21"/>
                  <a:gd name="T6" fmla="*/ 202 w 217"/>
                  <a:gd name="T7" fmla="*/ 0 h 21"/>
                  <a:gd name="T8" fmla="*/ 193 w 217"/>
                  <a:gd name="T9" fmla="*/ 0 h 21"/>
                  <a:gd name="T10" fmla="*/ 184 w 217"/>
                  <a:gd name="T11" fmla="*/ 0 h 21"/>
                  <a:gd name="T12" fmla="*/ 174 w 217"/>
                  <a:gd name="T13" fmla="*/ 0 h 21"/>
                  <a:gd name="T14" fmla="*/ 162 w 217"/>
                  <a:gd name="T15" fmla="*/ 0 h 21"/>
                  <a:gd name="T16" fmla="*/ 150 w 217"/>
                  <a:gd name="T17" fmla="*/ 0 h 21"/>
                  <a:gd name="T18" fmla="*/ 137 w 217"/>
                  <a:gd name="T19" fmla="*/ 0 h 21"/>
                  <a:gd name="T20" fmla="*/ 122 w 217"/>
                  <a:gd name="T21" fmla="*/ 0 h 21"/>
                  <a:gd name="T22" fmla="*/ 107 w 217"/>
                  <a:gd name="T23" fmla="*/ 0 h 21"/>
                  <a:gd name="T24" fmla="*/ 91 w 217"/>
                  <a:gd name="T25" fmla="*/ 0 h 21"/>
                  <a:gd name="T26" fmla="*/ 75 w 217"/>
                  <a:gd name="T27" fmla="*/ 0 h 21"/>
                  <a:gd name="T28" fmla="*/ 58 w 217"/>
                  <a:gd name="T29" fmla="*/ 0 h 21"/>
                  <a:gd name="T30" fmla="*/ 39 w 217"/>
                  <a:gd name="T31" fmla="*/ 0 h 21"/>
                  <a:gd name="T32" fmla="*/ 20 w 217"/>
                  <a:gd name="T33" fmla="*/ 0 h 21"/>
                  <a:gd name="T34" fmla="*/ 0 w 217"/>
                  <a:gd name="T35" fmla="*/ 0 h 21"/>
                  <a:gd name="T36" fmla="*/ 0 w 217"/>
                  <a:gd name="T37" fmla="*/ 21 h 21"/>
                  <a:gd name="T38" fmla="*/ 20 w 217"/>
                  <a:gd name="T39" fmla="*/ 21 h 21"/>
                  <a:gd name="T40" fmla="*/ 39 w 217"/>
                  <a:gd name="T41" fmla="*/ 21 h 21"/>
                  <a:gd name="T42" fmla="*/ 58 w 217"/>
                  <a:gd name="T43" fmla="*/ 21 h 21"/>
                  <a:gd name="T44" fmla="*/ 75 w 217"/>
                  <a:gd name="T45" fmla="*/ 21 h 21"/>
                  <a:gd name="T46" fmla="*/ 91 w 217"/>
                  <a:gd name="T47" fmla="*/ 21 h 21"/>
                  <a:gd name="T48" fmla="*/ 107 w 217"/>
                  <a:gd name="T49" fmla="*/ 21 h 21"/>
                  <a:gd name="T50" fmla="*/ 122 w 217"/>
                  <a:gd name="T51" fmla="*/ 21 h 21"/>
                  <a:gd name="T52" fmla="*/ 137 w 217"/>
                  <a:gd name="T53" fmla="*/ 21 h 21"/>
                  <a:gd name="T54" fmla="*/ 150 w 217"/>
                  <a:gd name="T55" fmla="*/ 21 h 21"/>
                  <a:gd name="T56" fmla="*/ 162 w 217"/>
                  <a:gd name="T57" fmla="*/ 21 h 21"/>
                  <a:gd name="T58" fmla="*/ 174 w 217"/>
                  <a:gd name="T59" fmla="*/ 21 h 21"/>
                  <a:gd name="T60" fmla="*/ 184 w 217"/>
                  <a:gd name="T61" fmla="*/ 21 h 21"/>
                  <a:gd name="T62" fmla="*/ 193 w 217"/>
                  <a:gd name="T63" fmla="*/ 21 h 21"/>
                  <a:gd name="T64" fmla="*/ 202 w 217"/>
                  <a:gd name="T65" fmla="*/ 21 h 21"/>
                  <a:gd name="T66" fmla="*/ 211 w 217"/>
                  <a:gd name="T67" fmla="*/ 21 h 21"/>
                  <a:gd name="T68" fmla="*/ 217 w 217"/>
                  <a:gd name="T69" fmla="*/ 21 h 21"/>
                  <a:gd name="T70" fmla="*/ 217 w 217"/>
                  <a:gd name="T71" fmla="*/ 20 h 21"/>
                  <a:gd name="T72" fmla="*/ 217 w 217"/>
                  <a:gd name="T7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1">
                    <a:moveTo>
                      <a:pt x="217" y="1"/>
                    </a:moveTo>
                    <a:lnTo>
                      <a:pt x="217" y="0"/>
                    </a:lnTo>
                    <a:lnTo>
                      <a:pt x="211" y="0"/>
                    </a:lnTo>
                    <a:lnTo>
                      <a:pt x="202" y="0"/>
                    </a:lnTo>
                    <a:lnTo>
                      <a:pt x="193" y="0"/>
                    </a:lnTo>
                    <a:lnTo>
                      <a:pt x="184" y="0"/>
                    </a:lnTo>
                    <a:lnTo>
                      <a:pt x="174" y="0"/>
                    </a:lnTo>
                    <a:lnTo>
                      <a:pt x="162" y="0"/>
                    </a:lnTo>
                    <a:lnTo>
                      <a:pt x="150" y="0"/>
                    </a:lnTo>
                    <a:lnTo>
                      <a:pt x="137" y="0"/>
                    </a:lnTo>
                    <a:lnTo>
                      <a:pt x="122" y="0"/>
                    </a:lnTo>
                    <a:lnTo>
                      <a:pt x="107" y="0"/>
                    </a:lnTo>
                    <a:lnTo>
                      <a:pt x="91" y="0"/>
                    </a:lnTo>
                    <a:lnTo>
                      <a:pt x="75" y="0"/>
                    </a:lnTo>
                    <a:lnTo>
                      <a:pt x="58" y="0"/>
                    </a:lnTo>
                    <a:lnTo>
                      <a:pt x="39" y="0"/>
                    </a:lnTo>
                    <a:lnTo>
                      <a:pt x="20" y="0"/>
                    </a:lnTo>
                    <a:lnTo>
                      <a:pt x="0" y="0"/>
                    </a:lnTo>
                    <a:lnTo>
                      <a:pt x="0" y="21"/>
                    </a:lnTo>
                    <a:lnTo>
                      <a:pt x="20" y="21"/>
                    </a:lnTo>
                    <a:lnTo>
                      <a:pt x="39" y="21"/>
                    </a:lnTo>
                    <a:lnTo>
                      <a:pt x="58" y="21"/>
                    </a:lnTo>
                    <a:lnTo>
                      <a:pt x="75" y="21"/>
                    </a:lnTo>
                    <a:lnTo>
                      <a:pt x="91" y="21"/>
                    </a:lnTo>
                    <a:lnTo>
                      <a:pt x="107" y="21"/>
                    </a:lnTo>
                    <a:lnTo>
                      <a:pt x="122" y="21"/>
                    </a:lnTo>
                    <a:lnTo>
                      <a:pt x="137" y="21"/>
                    </a:lnTo>
                    <a:lnTo>
                      <a:pt x="150" y="21"/>
                    </a:lnTo>
                    <a:lnTo>
                      <a:pt x="162" y="21"/>
                    </a:lnTo>
                    <a:lnTo>
                      <a:pt x="174" y="21"/>
                    </a:lnTo>
                    <a:lnTo>
                      <a:pt x="184" y="21"/>
                    </a:lnTo>
                    <a:lnTo>
                      <a:pt x="193" y="21"/>
                    </a:lnTo>
                    <a:lnTo>
                      <a:pt x="202" y="21"/>
                    </a:lnTo>
                    <a:lnTo>
                      <a:pt x="211" y="21"/>
                    </a:lnTo>
                    <a:lnTo>
                      <a:pt x="217" y="21"/>
                    </a:lnTo>
                    <a:lnTo>
                      <a:pt x="217" y="20"/>
                    </a:lnTo>
                    <a:lnTo>
                      <a:pt x="217"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6" name="Freeform 134"/>
              <p:cNvSpPr>
                <a:spLocks/>
              </p:cNvSpPr>
              <p:nvPr/>
            </p:nvSpPr>
            <p:spPr bwMode="auto">
              <a:xfrm>
                <a:off x="4546" y="3722"/>
                <a:ext cx="66" cy="16"/>
              </a:xfrm>
              <a:custGeom>
                <a:avLst/>
                <a:gdLst>
                  <a:gd name="T0" fmla="*/ 134 w 134"/>
                  <a:gd name="T1" fmla="*/ 15 h 34"/>
                  <a:gd name="T2" fmla="*/ 133 w 134"/>
                  <a:gd name="T3" fmla="*/ 15 h 34"/>
                  <a:gd name="T4" fmla="*/ 119 w 134"/>
                  <a:gd name="T5" fmla="*/ 13 h 34"/>
                  <a:gd name="T6" fmla="*/ 105 w 134"/>
                  <a:gd name="T7" fmla="*/ 11 h 34"/>
                  <a:gd name="T8" fmla="*/ 90 w 134"/>
                  <a:gd name="T9" fmla="*/ 9 h 34"/>
                  <a:gd name="T10" fmla="*/ 74 w 134"/>
                  <a:gd name="T11" fmla="*/ 6 h 34"/>
                  <a:gd name="T12" fmla="*/ 57 w 134"/>
                  <a:gd name="T13" fmla="*/ 4 h 34"/>
                  <a:gd name="T14" fmla="*/ 40 w 134"/>
                  <a:gd name="T15" fmla="*/ 3 h 34"/>
                  <a:gd name="T16" fmla="*/ 20 w 134"/>
                  <a:gd name="T17" fmla="*/ 2 h 34"/>
                  <a:gd name="T18" fmla="*/ 0 w 134"/>
                  <a:gd name="T19" fmla="*/ 0 h 34"/>
                  <a:gd name="T20" fmla="*/ 0 w 134"/>
                  <a:gd name="T21" fmla="*/ 19 h 34"/>
                  <a:gd name="T22" fmla="*/ 20 w 134"/>
                  <a:gd name="T23" fmla="*/ 20 h 34"/>
                  <a:gd name="T24" fmla="*/ 40 w 134"/>
                  <a:gd name="T25" fmla="*/ 21 h 34"/>
                  <a:gd name="T26" fmla="*/ 57 w 134"/>
                  <a:gd name="T27" fmla="*/ 22 h 34"/>
                  <a:gd name="T28" fmla="*/ 72 w 134"/>
                  <a:gd name="T29" fmla="*/ 25 h 34"/>
                  <a:gd name="T30" fmla="*/ 88 w 134"/>
                  <a:gd name="T31" fmla="*/ 27 h 34"/>
                  <a:gd name="T32" fmla="*/ 103 w 134"/>
                  <a:gd name="T33" fmla="*/ 29 h 34"/>
                  <a:gd name="T34" fmla="*/ 117 w 134"/>
                  <a:gd name="T35" fmla="*/ 31 h 34"/>
                  <a:gd name="T36" fmla="*/ 130 w 134"/>
                  <a:gd name="T37" fmla="*/ 34 h 34"/>
                  <a:gd name="T38" fmla="*/ 129 w 134"/>
                  <a:gd name="T39" fmla="*/ 34 h 34"/>
                  <a:gd name="T40" fmla="*/ 134 w 134"/>
                  <a:gd name="T4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 h="34">
                    <a:moveTo>
                      <a:pt x="134" y="15"/>
                    </a:moveTo>
                    <a:lnTo>
                      <a:pt x="133" y="15"/>
                    </a:lnTo>
                    <a:lnTo>
                      <a:pt x="119" y="13"/>
                    </a:lnTo>
                    <a:lnTo>
                      <a:pt x="105" y="11"/>
                    </a:lnTo>
                    <a:lnTo>
                      <a:pt x="90" y="9"/>
                    </a:lnTo>
                    <a:lnTo>
                      <a:pt x="74" y="6"/>
                    </a:lnTo>
                    <a:lnTo>
                      <a:pt x="57" y="4"/>
                    </a:lnTo>
                    <a:lnTo>
                      <a:pt x="40" y="3"/>
                    </a:lnTo>
                    <a:lnTo>
                      <a:pt x="20" y="2"/>
                    </a:lnTo>
                    <a:lnTo>
                      <a:pt x="0" y="0"/>
                    </a:lnTo>
                    <a:lnTo>
                      <a:pt x="0" y="19"/>
                    </a:lnTo>
                    <a:lnTo>
                      <a:pt x="20" y="20"/>
                    </a:lnTo>
                    <a:lnTo>
                      <a:pt x="40" y="21"/>
                    </a:lnTo>
                    <a:lnTo>
                      <a:pt x="57" y="22"/>
                    </a:lnTo>
                    <a:lnTo>
                      <a:pt x="72" y="25"/>
                    </a:lnTo>
                    <a:lnTo>
                      <a:pt x="88" y="27"/>
                    </a:lnTo>
                    <a:lnTo>
                      <a:pt x="103" y="29"/>
                    </a:lnTo>
                    <a:lnTo>
                      <a:pt x="117" y="31"/>
                    </a:lnTo>
                    <a:lnTo>
                      <a:pt x="130" y="34"/>
                    </a:lnTo>
                    <a:lnTo>
                      <a:pt x="129" y="34"/>
                    </a:lnTo>
                    <a:lnTo>
                      <a:pt x="134"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7" name="Freeform 135"/>
              <p:cNvSpPr>
                <a:spLocks/>
              </p:cNvSpPr>
              <p:nvPr/>
            </p:nvSpPr>
            <p:spPr bwMode="auto">
              <a:xfrm>
                <a:off x="4610" y="3729"/>
                <a:ext cx="39" cy="27"/>
              </a:xfrm>
              <a:custGeom>
                <a:avLst/>
                <a:gdLst>
                  <a:gd name="T0" fmla="*/ 66 w 77"/>
                  <a:gd name="T1" fmla="*/ 33 h 53"/>
                  <a:gd name="T2" fmla="*/ 77 w 77"/>
                  <a:gd name="T3" fmla="*/ 34 h 53"/>
                  <a:gd name="T4" fmla="*/ 70 w 77"/>
                  <a:gd name="T5" fmla="*/ 28 h 53"/>
                  <a:gd name="T6" fmla="*/ 62 w 77"/>
                  <a:gd name="T7" fmla="*/ 23 h 53"/>
                  <a:gd name="T8" fmla="*/ 54 w 77"/>
                  <a:gd name="T9" fmla="*/ 18 h 53"/>
                  <a:gd name="T10" fmla="*/ 45 w 77"/>
                  <a:gd name="T11" fmla="*/ 14 h 53"/>
                  <a:gd name="T12" fmla="*/ 36 w 77"/>
                  <a:gd name="T13" fmla="*/ 10 h 53"/>
                  <a:gd name="T14" fmla="*/ 24 w 77"/>
                  <a:gd name="T15" fmla="*/ 6 h 53"/>
                  <a:gd name="T16" fmla="*/ 15 w 77"/>
                  <a:gd name="T17" fmla="*/ 3 h 53"/>
                  <a:gd name="T18" fmla="*/ 5 w 77"/>
                  <a:gd name="T19" fmla="*/ 0 h 53"/>
                  <a:gd name="T20" fmla="*/ 0 w 77"/>
                  <a:gd name="T21" fmla="*/ 19 h 53"/>
                  <a:gd name="T22" fmla="*/ 11 w 77"/>
                  <a:gd name="T23" fmla="*/ 21 h 53"/>
                  <a:gd name="T24" fmla="*/ 20 w 77"/>
                  <a:gd name="T25" fmla="*/ 25 h 53"/>
                  <a:gd name="T26" fmla="*/ 29 w 77"/>
                  <a:gd name="T27" fmla="*/ 28 h 53"/>
                  <a:gd name="T28" fmla="*/ 38 w 77"/>
                  <a:gd name="T29" fmla="*/ 33 h 53"/>
                  <a:gd name="T30" fmla="*/ 45 w 77"/>
                  <a:gd name="T31" fmla="*/ 36 h 53"/>
                  <a:gd name="T32" fmla="*/ 53 w 77"/>
                  <a:gd name="T33" fmla="*/ 39 h 53"/>
                  <a:gd name="T34" fmla="*/ 59 w 77"/>
                  <a:gd name="T35" fmla="*/ 44 h 53"/>
                  <a:gd name="T36" fmla="*/ 63 w 77"/>
                  <a:gd name="T37" fmla="*/ 47 h 53"/>
                  <a:gd name="T38" fmla="*/ 75 w 77"/>
                  <a:gd name="T39" fmla="*/ 49 h 53"/>
                  <a:gd name="T40" fmla="*/ 63 w 77"/>
                  <a:gd name="T41" fmla="*/ 47 h 53"/>
                  <a:gd name="T42" fmla="*/ 69 w 77"/>
                  <a:gd name="T43" fmla="*/ 53 h 53"/>
                  <a:gd name="T44" fmla="*/ 75 w 77"/>
                  <a:gd name="T45" fmla="*/ 49 h 53"/>
                  <a:gd name="T46" fmla="*/ 66 w 77"/>
                  <a:gd name="T4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3">
                    <a:moveTo>
                      <a:pt x="66" y="33"/>
                    </a:moveTo>
                    <a:lnTo>
                      <a:pt x="77" y="34"/>
                    </a:lnTo>
                    <a:lnTo>
                      <a:pt x="70" y="28"/>
                    </a:lnTo>
                    <a:lnTo>
                      <a:pt x="62" y="23"/>
                    </a:lnTo>
                    <a:lnTo>
                      <a:pt x="54" y="18"/>
                    </a:lnTo>
                    <a:lnTo>
                      <a:pt x="45" y="14"/>
                    </a:lnTo>
                    <a:lnTo>
                      <a:pt x="36" y="10"/>
                    </a:lnTo>
                    <a:lnTo>
                      <a:pt x="24" y="6"/>
                    </a:lnTo>
                    <a:lnTo>
                      <a:pt x="15" y="3"/>
                    </a:lnTo>
                    <a:lnTo>
                      <a:pt x="5" y="0"/>
                    </a:lnTo>
                    <a:lnTo>
                      <a:pt x="0" y="19"/>
                    </a:lnTo>
                    <a:lnTo>
                      <a:pt x="11" y="21"/>
                    </a:lnTo>
                    <a:lnTo>
                      <a:pt x="20" y="25"/>
                    </a:lnTo>
                    <a:lnTo>
                      <a:pt x="29" y="28"/>
                    </a:lnTo>
                    <a:lnTo>
                      <a:pt x="38" y="33"/>
                    </a:lnTo>
                    <a:lnTo>
                      <a:pt x="45" y="36"/>
                    </a:lnTo>
                    <a:lnTo>
                      <a:pt x="53" y="39"/>
                    </a:lnTo>
                    <a:lnTo>
                      <a:pt x="59" y="44"/>
                    </a:lnTo>
                    <a:lnTo>
                      <a:pt x="63" y="47"/>
                    </a:lnTo>
                    <a:lnTo>
                      <a:pt x="75" y="49"/>
                    </a:lnTo>
                    <a:lnTo>
                      <a:pt x="63" y="47"/>
                    </a:lnTo>
                    <a:lnTo>
                      <a:pt x="69" y="53"/>
                    </a:lnTo>
                    <a:lnTo>
                      <a:pt x="75" y="49"/>
                    </a:lnTo>
                    <a:lnTo>
                      <a:pt x="66"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8" name="Freeform 136"/>
              <p:cNvSpPr>
                <a:spLocks/>
              </p:cNvSpPr>
              <p:nvPr/>
            </p:nvSpPr>
            <p:spPr bwMode="auto">
              <a:xfrm>
                <a:off x="4643" y="3727"/>
                <a:ext cx="58" cy="26"/>
              </a:xfrm>
              <a:custGeom>
                <a:avLst/>
                <a:gdLst>
                  <a:gd name="T0" fmla="*/ 114 w 116"/>
                  <a:gd name="T1" fmla="*/ 0 h 52"/>
                  <a:gd name="T2" fmla="*/ 114 w 116"/>
                  <a:gd name="T3" fmla="*/ 0 h 52"/>
                  <a:gd name="T4" fmla="*/ 96 w 116"/>
                  <a:gd name="T5" fmla="*/ 2 h 52"/>
                  <a:gd name="T6" fmla="*/ 80 w 116"/>
                  <a:gd name="T7" fmla="*/ 6 h 52"/>
                  <a:gd name="T8" fmla="*/ 64 w 116"/>
                  <a:gd name="T9" fmla="*/ 9 h 52"/>
                  <a:gd name="T10" fmla="*/ 50 w 116"/>
                  <a:gd name="T11" fmla="*/ 14 h 52"/>
                  <a:gd name="T12" fmla="*/ 35 w 116"/>
                  <a:gd name="T13" fmla="*/ 18 h 52"/>
                  <a:gd name="T14" fmla="*/ 24 w 116"/>
                  <a:gd name="T15" fmla="*/ 23 h 52"/>
                  <a:gd name="T16" fmla="*/ 11 w 116"/>
                  <a:gd name="T17" fmla="*/ 29 h 52"/>
                  <a:gd name="T18" fmla="*/ 0 w 116"/>
                  <a:gd name="T19" fmla="*/ 36 h 52"/>
                  <a:gd name="T20" fmla="*/ 9 w 116"/>
                  <a:gd name="T21" fmla="*/ 52 h 52"/>
                  <a:gd name="T22" fmla="*/ 20 w 116"/>
                  <a:gd name="T23" fmla="*/ 47 h 52"/>
                  <a:gd name="T24" fmla="*/ 31 w 116"/>
                  <a:gd name="T25" fmla="*/ 41 h 52"/>
                  <a:gd name="T26" fmla="*/ 42 w 116"/>
                  <a:gd name="T27" fmla="*/ 37 h 52"/>
                  <a:gd name="T28" fmla="*/ 55 w 116"/>
                  <a:gd name="T29" fmla="*/ 32 h 52"/>
                  <a:gd name="T30" fmla="*/ 69 w 116"/>
                  <a:gd name="T31" fmla="*/ 28 h 52"/>
                  <a:gd name="T32" fmla="*/ 82 w 116"/>
                  <a:gd name="T33" fmla="*/ 24 h 52"/>
                  <a:gd name="T34" fmla="*/ 99 w 116"/>
                  <a:gd name="T35" fmla="*/ 21 h 52"/>
                  <a:gd name="T36" fmla="*/ 116 w 116"/>
                  <a:gd name="T37" fmla="*/ 18 h 52"/>
                  <a:gd name="T38" fmla="*/ 116 w 116"/>
                  <a:gd name="T39" fmla="*/ 18 h 52"/>
                  <a:gd name="T40" fmla="*/ 114 w 116"/>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52">
                    <a:moveTo>
                      <a:pt x="114" y="0"/>
                    </a:moveTo>
                    <a:lnTo>
                      <a:pt x="114" y="0"/>
                    </a:lnTo>
                    <a:lnTo>
                      <a:pt x="96" y="2"/>
                    </a:lnTo>
                    <a:lnTo>
                      <a:pt x="80" y="6"/>
                    </a:lnTo>
                    <a:lnTo>
                      <a:pt x="64" y="9"/>
                    </a:lnTo>
                    <a:lnTo>
                      <a:pt x="50" y="14"/>
                    </a:lnTo>
                    <a:lnTo>
                      <a:pt x="35" y="18"/>
                    </a:lnTo>
                    <a:lnTo>
                      <a:pt x="24" y="23"/>
                    </a:lnTo>
                    <a:lnTo>
                      <a:pt x="11" y="29"/>
                    </a:lnTo>
                    <a:lnTo>
                      <a:pt x="0" y="36"/>
                    </a:lnTo>
                    <a:lnTo>
                      <a:pt x="9" y="52"/>
                    </a:lnTo>
                    <a:lnTo>
                      <a:pt x="20" y="47"/>
                    </a:lnTo>
                    <a:lnTo>
                      <a:pt x="31" y="41"/>
                    </a:lnTo>
                    <a:lnTo>
                      <a:pt x="42" y="37"/>
                    </a:lnTo>
                    <a:lnTo>
                      <a:pt x="55" y="32"/>
                    </a:lnTo>
                    <a:lnTo>
                      <a:pt x="69" y="28"/>
                    </a:lnTo>
                    <a:lnTo>
                      <a:pt x="82" y="24"/>
                    </a:lnTo>
                    <a:lnTo>
                      <a:pt x="99" y="21"/>
                    </a:lnTo>
                    <a:lnTo>
                      <a:pt x="116" y="18"/>
                    </a:lnTo>
                    <a:lnTo>
                      <a:pt x="116" y="18"/>
                    </a:lnTo>
                    <a:lnTo>
                      <a:pt x="1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89" name="Freeform 137"/>
              <p:cNvSpPr>
                <a:spLocks/>
              </p:cNvSpPr>
              <p:nvPr/>
            </p:nvSpPr>
            <p:spPr bwMode="auto">
              <a:xfrm>
                <a:off x="4700" y="3721"/>
                <a:ext cx="110" cy="16"/>
              </a:xfrm>
              <a:custGeom>
                <a:avLst/>
                <a:gdLst>
                  <a:gd name="T0" fmla="*/ 219 w 219"/>
                  <a:gd name="T1" fmla="*/ 0 h 31"/>
                  <a:gd name="T2" fmla="*/ 219 w 219"/>
                  <a:gd name="T3" fmla="*/ 0 h 31"/>
                  <a:gd name="T4" fmla="*/ 200 w 219"/>
                  <a:gd name="T5" fmla="*/ 0 h 31"/>
                  <a:gd name="T6" fmla="*/ 181 w 219"/>
                  <a:gd name="T7" fmla="*/ 0 h 31"/>
                  <a:gd name="T8" fmla="*/ 164 w 219"/>
                  <a:gd name="T9" fmla="*/ 0 h 31"/>
                  <a:gd name="T10" fmla="*/ 147 w 219"/>
                  <a:gd name="T11" fmla="*/ 1 h 31"/>
                  <a:gd name="T12" fmla="*/ 131 w 219"/>
                  <a:gd name="T13" fmla="*/ 1 h 31"/>
                  <a:gd name="T14" fmla="*/ 116 w 219"/>
                  <a:gd name="T15" fmla="*/ 3 h 31"/>
                  <a:gd name="T16" fmla="*/ 101 w 219"/>
                  <a:gd name="T17" fmla="*/ 3 h 31"/>
                  <a:gd name="T18" fmla="*/ 86 w 219"/>
                  <a:gd name="T19" fmla="*/ 4 h 31"/>
                  <a:gd name="T20" fmla="*/ 73 w 219"/>
                  <a:gd name="T21" fmla="*/ 4 h 31"/>
                  <a:gd name="T22" fmla="*/ 60 w 219"/>
                  <a:gd name="T23" fmla="*/ 6 h 31"/>
                  <a:gd name="T24" fmla="*/ 48 w 219"/>
                  <a:gd name="T25" fmla="*/ 7 h 31"/>
                  <a:gd name="T26" fmla="*/ 37 w 219"/>
                  <a:gd name="T27" fmla="*/ 8 h 31"/>
                  <a:gd name="T28" fmla="*/ 26 w 219"/>
                  <a:gd name="T29" fmla="*/ 10 h 31"/>
                  <a:gd name="T30" fmla="*/ 17 w 219"/>
                  <a:gd name="T31" fmla="*/ 11 h 31"/>
                  <a:gd name="T32" fmla="*/ 8 w 219"/>
                  <a:gd name="T33" fmla="*/ 12 h 31"/>
                  <a:gd name="T34" fmla="*/ 0 w 219"/>
                  <a:gd name="T35" fmla="*/ 13 h 31"/>
                  <a:gd name="T36" fmla="*/ 2 w 219"/>
                  <a:gd name="T37" fmla="*/ 31 h 31"/>
                  <a:gd name="T38" fmla="*/ 10 w 219"/>
                  <a:gd name="T39" fmla="*/ 30 h 31"/>
                  <a:gd name="T40" fmla="*/ 19 w 219"/>
                  <a:gd name="T41" fmla="*/ 29 h 31"/>
                  <a:gd name="T42" fmla="*/ 28 w 219"/>
                  <a:gd name="T43" fmla="*/ 28 h 31"/>
                  <a:gd name="T44" fmla="*/ 37 w 219"/>
                  <a:gd name="T45" fmla="*/ 27 h 31"/>
                  <a:gd name="T46" fmla="*/ 48 w 219"/>
                  <a:gd name="T47" fmla="*/ 26 h 31"/>
                  <a:gd name="T48" fmla="*/ 60 w 219"/>
                  <a:gd name="T49" fmla="*/ 24 h 31"/>
                  <a:gd name="T50" fmla="*/ 73 w 219"/>
                  <a:gd name="T51" fmla="*/ 24 h 31"/>
                  <a:gd name="T52" fmla="*/ 86 w 219"/>
                  <a:gd name="T53" fmla="*/ 24 h 31"/>
                  <a:gd name="T54" fmla="*/ 101 w 219"/>
                  <a:gd name="T55" fmla="*/ 23 h 31"/>
                  <a:gd name="T56" fmla="*/ 116 w 219"/>
                  <a:gd name="T57" fmla="*/ 23 h 31"/>
                  <a:gd name="T58" fmla="*/ 131 w 219"/>
                  <a:gd name="T59" fmla="*/ 22 h 31"/>
                  <a:gd name="T60" fmla="*/ 147 w 219"/>
                  <a:gd name="T61" fmla="*/ 22 h 31"/>
                  <a:gd name="T62" fmla="*/ 164 w 219"/>
                  <a:gd name="T63" fmla="*/ 21 h 31"/>
                  <a:gd name="T64" fmla="*/ 181 w 219"/>
                  <a:gd name="T65" fmla="*/ 21 h 31"/>
                  <a:gd name="T66" fmla="*/ 200 w 219"/>
                  <a:gd name="T67" fmla="*/ 21 h 31"/>
                  <a:gd name="T68" fmla="*/ 219 w 219"/>
                  <a:gd name="T69" fmla="*/ 21 h 31"/>
                  <a:gd name="T70" fmla="*/ 219 w 219"/>
                  <a:gd name="T71" fmla="*/ 21 h 31"/>
                  <a:gd name="T72" fmla="*/ 219 w 219"/>
                  <a:gd name="T7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31">
                    <a:moveTo>
                      <a:pt x="219" y="0"/>
                    </a:moveTo>
                    <a:lnTo>
                      <a:pt x="219" y="0"/>
                    </a:lnTo>
                    <a:lnTo>
                      <a:pt x="200" y="0"/>
                    </a:lnTo>
                    <a:lnTo>
                      <a:pt x="181" y="0"/>
                    </a:lnTo>
                    <a:lnTo>
                      <a:pt x="164" y="0"/>
                    </a:lnTo>
                    <a:lnTo>
                      <a:pt x="147" y="1"/>
                    </a:lnTo>
                    <a:lnTo>
                      <a:pt x="131" y="1"/>
                    </a:lnTo>
                    <a:lnTo>
                      <a:pt x="116" y="3"/>
                    </a:lnTo>
                    <a:lnTo>
                      <a:pt x="101" y="3"/>
                    </a:lnTo>
                    <a:lnTo>
                      <a:pt x="86" y="4"/>
                    </a:lnTo>
                    <a:lnTo>
                      <a:pt x="73" y="4"/>
                    </a:lnTo>
                    <a:lnTo>
                      <a:pt x="60" y="6"/>
                    </a:lnTo>
                    <a:lnTo>
                      <a:pt x="48" y="7"/>
                    </a:lnTo>
                    <a:lnTo>
                      <a:pt x="37" y="8"/>
                    </a:lnTo>
                    <a:lnTo>
                      <a:pt x="26" y="10"/>
                    </a:lnTo>
                    <a:lnTo>
                      <a:pt x="17" y="11"/>
                    </a:lnTo>
                    <a:lnTo>
                      <a:pt x="8" y="12"/>
                    </a:lnTo>
                    <a:lnTo>
                      <a:pt x="0" y="13"/>
                    </a:lnTo>
                    <a:lnTo>
                      <a:pt x="2" y="31"/>
                    </a:lnTo>
                    <a:lnTo>
                      <a:pt x="10" y="30"/>
                    </a:lnTo>
                    <a:lnTo>
                      <a:pt x="19" y="29"/>
                    </a:lnTo>
                    <a:lnTo>
                      <a:pt x="28" y="28"/>
                    </a:lnTo>
                    <a:lnTo>
                      <a:pt x="37" y="27"/>
                    </a:lnTo>
                    <a:lnTo>
                      <a:pt x="48" y="26"/>
                    </a:lnTo>
                    <a:lnTo>
                      <a:pt x="60" y="24"/>
                    </a:lnTo>
                    <a:lnTo>
                      <a:pt x="73" y="24"/>
                    </a:lnTo>
                    <a:lnTo>
                      <a:pt x="86" y="24"/>
                    </a:lnTo>
                    <a:lnTo>
                      <a:pt x="101" y="23"/>
                    </a:lnTo>
                    <a:lnTo>
                      <a:pt x="116" y="23"/>
                    </a:lnTo>
                    <a:lnTo>
                      <a:pt x="131" y="22"/>
                    </a:lnTo>
                    <a:lnTo>
                      <a:pt x="147" y="22"/>
                    </a:lnTo>
                    <a:lnTo>
                      <a:pt x="164" y="21"/>
                    </a:lnTo>
                    <a:lnTo>
                      <a:pt x="181" y="21"/>
                    </a:lnTo>
                    <a:lnTo>
                      <a:pt x="200" y="21"/>
                    </a:lnTo>
                    <a:lnTo>
                      <a:pt x="219" y="21"/>
                    </a:lnTo>
                    <a:lnTo>
                      <a:pt x="219" y="21"/>
                    </a:lnTo>
                    <a:lnTo>
                      <a:pt x="21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0" name="Freeform 138"/>
              <p:cNvSpPr>
                <a:spLocks/>
              </p:cNvSpPr>
              <p:nvPr/>
            </p:nvSpPr>
            <p:spPr bwMode="auto">
              <a:xfrm>
                <a:off x="4810" y="3721"/>
                <a:ext cx="82" cy="10"/>
              </a:xfrm>
              <a:custGeom>
                <a:avLst/>
                <a:gdLst>
                  <a:gd name="T0" fmla="*/ 166 w 166"/>
                  <a:gd name="T1" fmla="*/ 0 h 21"/>
                  <a:gd name="T2" fmla="*/ 166 w 166"/>
                  <a:gd name="T3" fmla="*/ 0 h 21"/>
                  <a:gd name="T4" fmla="*/ 159 w 166"/>
                  <a:gd name="T5" fmla="*/ 0 h 21"/>
                  <a:gd name="T6" fmla="*/ 146 w 166"/>
                  <a:gd name="T7" fmla="*/ 0 h 21"/>
                  <a:gd name="T8" fmla="*/ 130 w 166"/>
                  <a:gd name="T9" fmla="*/ 0 h 21"/>
                  <a:gd name="T10" fmla="*/ 110 w 166"/>
                  <a:gd name="T11" fmla="*/ 0 h 21"/>
                  <a:gd name="T12" fmla="*/ 87 w 166"/>
                  <a:gd name="T13" fmla="*/ 0 h 21"/>
                  <a:gd name="T14" fmla="*/ 61 w 166"/>
                  <a:gd name="T15" fmla="*/ 0 h 21"/>
                  <a:gd name="T16" fmla="*/ 32 w 166"/>
                  <a:gd name="T17" fmla="*/ 0 h 21"/>
                  <a:gd name="T18" fmla="*/ 0 w 166"/>
                  <a:gd name="T19" fmla="*/ 0 h 21"/>
                  <a:gd name="T20" fmla="*/ 0 w 166"/>
                  <a:gd name="T21" fmla="*/ 21 h 21"/>
                  <a:gd name="T22" fmla="*/ 32 w 166"/>
                  <a:gd name="T23" fmla="*/ 21 h 21"/>
                  <a:gd name="T24" fmla="*/ 61 w 166"/>
                  <a:gd name="T25" fmla="*/ 21 h 21"/>
                  <a:gd name="T26" fmla="*/ 87 w 166"/>
                  <a:gd name="T27" fmla="*/ 21 h 21"/>
                  <a:gd name="T28" fmla="*/ 110 w 166"/>
                  <a:gd name="T29" fmla="*/ 21 h 21"/>
                  <a:gd name="T30" fmla="*/ 130 w 166"/>
                  <a:gd name="T31" fmla="*/ 21 h 21"/>
                  <a:gd name="T32" fmla="*/ 146 w 166"/>
                  <a:gd name="T33" fmla="*/ 21 h 21"/>
                  <a:gd name="T34" fmla="*/ 159 w 166"/>
                  <a:gd name="T35" fmla="*/ 21 h 21"/>
                  <a:gd name="T36" fmla="*/ 166 w 166"/>
                  <a:gd name="T37" fmla="*/ 21 h 21"/>
                  <a:gd name="T38" fmla="*/ 166 w 166"/>
                  <a:gd name="T39" fmla="*/ 21 h 21"/>
                  <a:gd name="T40" fmla="*/ 166 w 16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
                    <a:moveTo>
                      <a:pt x="166" y="0"/>
                    </a:moveTo>
                    <a:lnTo>
                      <a:pt x="166" y="0"/>
                    </a:lnTo>
                    <a:lnTo>
                      <a:pt x="159" y="0"/>
                    </a:lnTo>
                    <a:lnTo>
                      <a:pt x="146" y="0"/>
                    </a:lnTo>
                    <a:lnTo>
                      <a:pt x="130" y="0"/>
                    </a:lnTo>
                    <a:lnTo>
                      <a:pt x="110" y="0"/>
                    </a:lnTo>
                    <a:lnTo>
                      <a:pt x="87" y="0"/>
                    </a:lnTo>
                    <a:lnTo>
                      <a:pt x="61" y="0"/>
                    </a:lnTo>
                    <a:lnTo>
                      <a:pt x="32" y="0"/>
                    </a:lnTo>
                    <a:lnTo>
                      <a:pt x="0" y="0"/>
                    </a:lnTo>
                    <a:lnTo>
                      <a:pt x="0" y="21"/>
                    </a:lnTo>
                    <a:lnTo>
                      <a:pt x="32" y="21"/>
                    </a:lnTo>
                    <a:lnTo>
                      <a:pt x="61" y="21"/>
                    </a:lnTo>
                    <a:lnTo>
                      <a:pt x="87" y="21"/>
                    </a:lnTo>
                    <a:lnTo>
                      <a:pt x="110" y="21"/>
                    </a:lnTo>
                    <a:lnTo>
                      <a:pt x="130" y="21"/>
                    </a:lnTo>
                    <a:lnTo>
                      <a:pt x="146" y="21"/>
                    </a:lnTo>
                    <a:lnTo>
                      <a:pt x="159" y="21"/>
                    </a:lnTo>
                    <a:lnTo>
                      <a:pt x="166" y="21"/>
                    </a:lnTo>
                    <a:lnTo>
                      <a:pt x="166" y="21"/>
                    </a:lnTo>
                    <a:lnTo>
                      <a:pt x="16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1" name="Freeform 139"/>
              <p:cNvSpPr>
                <a:spLocks/>
              </p:cNvSpPr>
              <p:nvPr/>
            </p:nvSpPr>
            <p:spPr bwMode="auto">
              <a:xfrm>
                <a:off x="4892" y="3718"/>
                <a:ext cx="36" cy="13"/>
              </a:xfrm>
              <a:custGeom>
                <a:avLst/>
                <a:gdLst>
                  <a:gd name="T0" fmla="*/ 64 w 71"/>
                  <a:gd name="T1" fmla="*/ 0 h 26"/>
                  <a:gd name="T2" fmla="*/ 65 w 71"/>
                  <a:gd name="T3" fmla="*/ 0 h 26"/>
                  <a:gd name="T4" fmla="*/ 61 w 71"/>
                  <a:gd name="T5" fmla="*/ 1 h 26"/>
                  <a:gd name="T6" fmla="*/ 54 w 71"/>
                  <a:gd name="T7" fmla="*/ 2 h 26"/>
                  <a:gd name="T8" fmla="*/ 47 w 71"/>
                  <a:gd name="T9" fmla="*/ 3 h 26"/>
                  <a:gd name="T10" fmla="*/ 40 w 71"/>
                  <a:gd name="T11" fmla="*/ 4 h 26"/>
                  <a:gd name="T12" fmla="*/ 32 w 71"/>
                  <a:gd name="T13" fmla="*/ 5 h 26"/>
                  <a:gd name="T14" fmla="*/ 23 w 71"/>
                  <a:gd name="T15" fmla="*/ 4 h 26"/>
                  <a:gd name="T16" fmla="*/ 11 w 71"/>
                  <a:gd name="T17" fmla="*/ 5 h 26"/>
                  <a:gd name="T18" fmla="*/ 0 w 71"/>
                  <a:gd name="T19" fmla="*/ 5 h 26"/>
                  <a:gd name="T20" fmla="*/ 0 w 71"/>
                  <a:gd name="T21" fmla="*/ 26 h 26"/>
                  <a:gd name="T22" fmla="*/ 11 w 71"/>
                  <a:gd name="T23" fmla="*/ 26 h 26"/>
                  <a:gd name="T24" fmla="*/ 23 w 71"/>
                  <a:gd name="T25" fmla="*/ 25 h 26"/>
                  <a:gd name="T26" fmla="*/ 32 w 71"/>
                  <a:gd name="T27" fmla="*/ 24 h 26"/>
                  <a:gd name="T28" fmla="*/ 42 w 71"/>
                  <a:gd name="T29" fmla="*/ 23 h 26"/>
                  <a:gd name="T30" fmla="*/ 49 w 71"/>
                  <a:gd name="T31" fmla="*/ 21 h 26"/>
                  <a:gd name="T32" fmla="*/ 56 w 71"/>
                  <a:gd name="T33" fmla="*/ 20 h 26"/>
                  <a:gd name="T34" fmla="*/ 63 w 71"/>
                  <a:gd name="T35" fmla="*/ 19 h 26"/>
                  <a:gd name="T36" fmla="*/ 70 w 71"/>
                  <a:gd name="T37" fmla="*/ 18 h 26"/>
                  <a:gd name="T38" fmla="*/ 71 w 71"/>
                  <a:gd name="T39" fmla="*/ 18 h 26"/>
                  <a:gd name="T40" fmla="*/ 64 w 71"/>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26">
                    <a:moveTo>
                      <a:pt x="64" y="0"/>
                    </a:moveTo>
                    <a:lnTo>
                      <a:pt x="65" y="0"/>
                    </a:lnTo>
                    <a:lnTo>
                      <a:pt x="61" y="1"/>
                    </a:lnTo>
                    <a:lnTo>
                      <a:pt x="54" y="2"/>
                    </a:lnTo>
                    <a:lnTo>
                      <a:pt x="47" y="3"/>
                    </a:lnTo>
                    <a:lnTo>
                      <a:pt x="40" y="4"/>
                    </a:lnTo>
                    <a:lnTo>
                      <a:pt x="32" y="5"/>
                    </a:lnTo>
                    <a:lnTo>
                      <a:pt x="23" y="4"/>
                    </a:lnTo>
                    <a:lnTo>
                      <a:pt x="11" y="5"/>
                    </a:lnTo>
                    <a:lnTo>
                      <a:pt x="0" y="5"/>
                    </a:lnTo>
                    <a:lnTo>
                      <a:pt x="0" y="26"/>
                    </a:lnTo>
                    <a:lnTo>
                      <a:pt x="11" y="26"/>
                    </a:lnTo>
                    <a:lnTo>
                      <a:pt x="23" y="25"/>
                    </a:lnTo>
                    <a:lnTo>
                      <a:pt x="32" y="24"/>
                    </a:lnTo>
                    <a:lnTo>
                      <a:pt x="42" y="23"/>
                    </a:lnTo>
                    <a:lnTo>
                      <a:pt x="49" y="21"/>
                    </a:lnTo>
                    <a:lnTo>
                      <a:pt x="56" y="20"/>
                    </a:lnTo>
                    <a:lnTo>
                      <a:pt x="63" y="19"/>
                    </a:lnTo>
                    <a:lnTo>
                      <a:pt x="70" y="18"/>
                    </a:lnTo>
                    <a:lnTo>
                      <a:pt x="71" y="18"/>
                    </a:lnTo>
                    <a:lnTo>
                      <a:pt x="6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2" name="Freeform 140"/>
              <p:cNvSpPr>
                <a:spLocks/>
              </p:cNvSpPr>
              <p:nvPr/>
            </p:nvSpPr>
            <p:spPr bwMode="auto">
              <a:xfrm>
                <a:off x="4925" y="3709"/>
                <a:ext cx="17" cy="18"/>
              </a:xfrm>
              <a:custGeom>
                <a:avLst/>
                <a:gdLst>
                  <a:gd name="T0" fmla="*/ 14 w 35"/>
                  <a:gd name="T1" fmla="*/ 0 h 37"/>
                  <a:gd name="T2" fmla="*/ 14 w 35"/>
                  <a:gd name="T3" fmla="*/ 0 h 37"/>
                  <a:gd name="T4" fmla="*/ 14 w 35"/>
                  <a:gd name="T5" fmla="*/ 7 h 37"/>
                  <a:gd name="T6" fmla="*/ 12 w 35"/>
                  <a:gd name="T7" fmla="*/ 11 h 37"/>
                  <a:gd name="T8" fmla="*/ 7 w 35"/>
                  <a:gd name="T9" fmla="*/ 15 h 37"/>
                  <a:gd name="T10" fmla="*/ 0 w 35"/>
                  <a:gd name="T11" fmla="*/ 19 h 37"/>
                  <a:gd name="T12" fmla="*/ 7 w 35"/>
                  <a:gd name="T13" fmla="*/ 37 h 37"/>
                  <a:gd name="T14" fmla="*/ 18 w 35"/>
                  <a:gd name="T15" fmla="*/ 31 h 37"/>
                  <a:gd name="T16" fmla="*/ 28 w 35"/>
                  <a:gd name="T17" fmla="*/ 22 h 37"/>
                  <a:gd name="T18" fmla="*/ 32 w 35"/>
                  <a:gd name="T19" fmla="*/ 12 h 37"/>
                  <a:gd name="T20" fmla="*/ 35 w 35"/>
                  <a:gd name="T21" fmla="*/ 0 h 37"/>
                  <a:gd name="T22" fmla="*/ 35 w 35"/>
                  <a:gd name="T23" fmla="*/ 0 h 37"/>
                  <a:gd name="T24" fmla="*/ 14 w 35"/>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7">
                    <a:moveTo>
                      <a:pt x="14" y="0"/>
                    </a:moveTo>
                    <a:lnTo>
                      <a:pt x="14" y="0"/>
                    </a:lnTo>
                    <a:lnTo>
                      <a:pt x="14" y="7"/>
                    </a:lnTo>
                    <a:lnTo>
                      <a:pt x="12" y="11"/>
                    </a:lnTo>
                    <a:lnTo>
                      <a:pt x="7" y="15"/>
                    </a:lnTo>
                    <a:lnTo>
                      <a:pt x="0" y="19"/>
                    </a:lnTo>
                    <a:lnTo>
                      <a:pt x="7" y="37"/>
                    </a:lnTo>
                    <a:lnTo>
                      <a:pt x="18" y="31"/>
                    </a:lnTo>
                    <a:lnTo>
                      <a:pt x="28" y="22"/>
                    </a:lnTo>
                    <a:lnTo>
                      <a:pt x="32" y="12"/>
                    </a:lnTo>
                    <a:lnTo>
                      <a:pt x="35" y="0"/>
                    </a:lnTo>
                    <a:lnTo>
                      <a:pt x="35" y="0"/>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3" name="Freeform 141"/>
              <p:cNvSpPr>
                <a:spLocks/>
              </p:cNvSpPr>
              <p:nvPr/>
            </p:nvSpPr>
            <p:spPr bwMode="auto">
              <a:xfrm>
                <a:off x="4931" y="3706"/>
                <a:ext cx="11" cy="3"/>
              </a:xfrm>
              <a:custGeom>
                <a:avLst/>
                <a:gdLst>
                  <a:gd name="T0" fmla="*/ 10 w 21"/>
                  <a:gd name="T1" fmla="*/ 0 h 6"/>
                  <a:gd name="T2" fmla="*/ 0 w 21"/>
                  <a:gd name="T3" fmla="*/ 0 h 6"/>
                  <a:gd name="T4" fmla="*/ 0 w 21"/>
                  <a:gd name="T5" fmla="*/ 6 h 6"/>
                  <a:gd name="T6" fmla="*/ 21 w 21"/>
                  <a:gd name="T7" fmla="*/ 6 h 6"/>
                  <a:gd name="T8" fmla="*/ 21 w 21"/>
                  <a:gd name="T9" fmla="*/ 0 h 6"/>
                  <a:gd name="T10" fmla="*/ 10 w 21"/>
                  <a:gd name="T11" fmla="*/ 0 h 6"/>
                </a:gdLst>
                <a:ahLst/>
                <a:cxnLst>
                  <a:cxn ang="0">
                    <a:pos x="T0" y="T1"/>
                  </a:cxn>
                  <a:cxn ang="0">
                    <a:pos x="T2" y="T3"/>
                  </a:cxn>
                  <a:cxn ang="0">
                    <a:pos x="T4" y="T5"/>
                  </a:cxn>
                  <a:cxn ang="0">
                    <a:pos x="T6" y="T7"/>
                  </a:cxn>
                  <a:cxn ang="0">
                    <a:pos x="T8" y="T9"/>
                  </a:cxn>
                  <a:cxn ang="0">
                    <a:pos x="T10" y="T11"/>
                  </a:cxn>
                </a:cxnLst>
                <a:rect l="0" t="0" r="r" b="b"/>
                <a:pathLst>
                  <a:path w="21" h="6">
                    <a:moveTo>
                      <a:pt x="10" y="0"/>
                    </a:moveTo>
                    <a:lnTo>
                      <a:pt x="0" y="0"/>
                    </a:lnTo>
                    <a:lnTo>
                      <a:pt x="0" y="6"/>
                    </a:lnTo>
                    <a:lnTo>
                      <a:pt x="21" y="6"/>
                    </a:lnTo>
                    <a:lnTo>
                      <a:pt x="21" y="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4" name="Freeform 142"/>
              <p:cNvSpPr>
                <a:spLocks noEditPoints="1"/>
              </p:cNvSpPr>
              <p:nvPr/>
            </p:nvSpPr>
            <p:spPr bwMode="auto">
              <a:xfrm>
                <a:off x="1502" y="3668"/>
                <a:ext cx="546" cy="62"/>
              </a:xfrm>
              <a:custGeom>
                <a:avLst/>
                <a:gdLst>
                  <a:gd name="T0" fmla="*/ 19 w 1093"/>
                  <a:gd name="T1" fmla="*/ 7 h 124"/>
                  <a:gd name="T2" fmla="*/ 62 w 1093"/>
                  <a:gd name="T3" fmla="*/ 7 h 124"/>
                  <a:gd name="T4" fmla="*/ 80 w 1093"/>
                  <a:gd name="T5" fmla="*/ 46 h 124"/>
                  <a:gd name="T6" fmla="*/ 68 w 1093"/>
                  <a:gd name="T7" fmla="*/ 116 h 124"/>
                  <a:gd name="T8" fmla="*/ 13 w 1093"/>
                  <a:gd name="T9" fmla="*/ 115 h 124"/>
                  <a:gd name="T10" fmla="*/ 22 w 1093"/>
                  <a:gd name="T11" fmla="*/ 102 h 124"/>
                  <a:gd name="T12" fmla="*/ 62 w 1093"/>
                  <a:gd name="T13" fmla="*/ 96 h 124"/>
                  <a:gd name="T14" fmla="*/ 51 w 1093"/>
                  <a:gd name="T15" fmla="*/ 17 h 124"/>
                  <a:gd name="T16" fmla="*/ 15 w 1093"/>
                  <a:gd name="T17" fmla="*/ 49 h 124"/>
                  <a:gd name="T18" fmla="*/ 167 w 1093"/>
                  <a:gd name="T19" fmla="*/ 41 h 124"/>
                  <a:gd name="T20" fmla="*/ 182 w 1093"/>
                  <a:gd name="T21" fmla="*/ 12 h 124"/>
                  <a:gd name="T22" fmla="*/ 288 w 1093"/>
                  <a:gd name="T23" fmla="*/ 121 h 124"/>
                  <a:gd name="T24" fmla="*/ 307 w 1093"/>
                  <a:gd name="T25" fmla="*/ 89 h 124"/>
                  <a:gd name="T26" fmla="*/ 353 w 1093"/>
                  <a:gd name="T27" fmla="*/ 40 h 124"/>
                  <a:gd name="T28" fmla="*/ 329 w 1093"/>
                  <a:gd name="T29" fmla="*/ 15 h 124"/>
                  <a:gd name="T30" fmla="*/ 290 w 1093"/>
                  <a:gd name="T31" fmla="*/ 35 h 124"/>
                  <a:gd name="T32" fmla="*/ 338 w 1093"/>
                  <a:gd name="T33" fmla="*/ 1 h 124"/>
                  <a:gd name="T34" fmla="*/ 367 w 1093"/>
                  <a:gd name="T35" fmla="*/ 42 h 124"/>
                  <a:gd name="T36" fmla="*/ 340 w 1093"/>
                  <a:gd name="T37" fmla="*/ 80 h 124"/>
                  <a:gd name="T38" fmla="*/ 308 w 1093"/>
                  <a:gd name="T39" fmla="*/ 110 h 124"/>
                  <a:gd name="T40" fmla="*/ 466 w 1093"/>
                  <a:gd name="T41" fmla="*/ 110 h 124"/>
                  <a:gd name="T42" fmla="*/ 500 w 1093"/>
                  <a:gd name="T43" fmla="*/ 92 h 124"/>
                  <a:gd name="T44" fmla="*/ 476 w 1093"/>
                  <a:gd name="T45" fmla="*/ 63 h 124"/>
                  <a:gd name="T46" fmla="*/ 469 w 1093"/>
                  <a:gd name="T47" fmla="*/ 50 h 124"/>
                  <a:gd name="T48" fmla="*/ 493 w 1093"/>
                  <a:gd name="T49" fmla="*/ 28 h 124"/>
                  <a:gd name="T50" fmla="*/ 466 w 1093"/>
                  <a:gd name="T51" fmla="*/ 16 h 124"/>
                  <a:gd name="T52" fmla="*/ 442 w 1093"/>
                  <a:gd name="T53" fmla="*/ 18 h 124"/>
                  <a:gd name="T54" fmla="*/ 486 w 1093"/>
                  <a:gd name="T55" fmla="*/ 3 h 124"/>
                  <a:gd name="T56" fmla="*/ 508 w 1093"/>
                  <a:gd name="T57" fmla="*/ 31 h 124"/>
                  <a:gd name="T58" fmla="*/ 497 w 1093"/>
                  <a:gd name="T59" fmla="*/ 57 h 124"/>
                  <a:gd name="T60" fmla="*/ 512 w 1093"/>
                  <a:gd name="T61" fmla="*/ 102 h 124"/>
                  <a:gd name="T62" fmla="*/ 453 w 1093"/>
                  <a:gd name="T63" fmla="*/ 120 h 124"/>
                  <a:gd name="T64" fmla="*/ 574 w 1093"/>
                  <a:gd name="T65" fmla="*/ 80 h 124"/>
                  <a:gd name="T66" fmla="*/ 629 w 1093"/>
                  <a:gd name="T67" fmla="*/ 80 h 124"/>
                  <a:gd name="T68" fmla="*/ 746 w 1093"/>
                  <a:gd name="T69" fmla="*/ 105 h 124"/>
                  <a:gd name="T70" fmla="*/ 785 w 1093"/>
                  <a:gd name="T71" fmla="*/ 100 h 124"/>
                  <a:gd name="T72" fmla="*/ 774 w 1093"/>
                  <a:gd name="T73" fmla="*/ 58 h 124"/>
                  <a:gd name="T74" fmla="*/ 743 w 1093"/>
                  <a:gd name="T75" fmla="*/ 65 h 124"/>
                  <a:gd name="T76" fmla="*/ 755 w 1093"/>
                  <a:gd name="T77" fmla="*/ 44 h 124"/>
                  <a:gd name="T78" fmla="*/ 803 w 1093"/>
                  <a:gd name="T79" fmla="*/ 73 h 124"/>
                  <a:gd name="T80" fmla="*/ 762 w 1093"/>
                  <a:gd name="T81" fmla="*/ 124 h 124"/>
                  <a:gd name="T82" fmla="*/ 946 w 1093"/>
                  <a:gd name="T83" fmla="*/ 33 h 124"/>
                  <a:gd name="T84" fmla="*/ 910 w 1093"/>
                  <a:gd name="T85" fmla="*/ 15 h 124"/>
                  <a:gd name="T86" fmla="*/ 884 w 1093"/>
                  <a:gd name="T87" fmla="*/ 38 h 124"/>
                  <a:gd name="T88" fmla="*/ 903 w 1093"/>
                  <a:gd name="T89" fmla="*/ 44 h 124"/>
                  <a:gd name="T90" fmla="*/ 947 w 1093"/>
                  <a:gd name="T91" fmla="*/ 75 h 124"/>
                  <a:gd name="T92" fmla="*/ 930 w 1093"/>
                  <a:gd name="T93" fmla="*/ 120 h 124"/>
                  <a:gd name="T94" fmla="*/ 873 w 1093"/>
                  <a:gd name="T95" fmla="*/ 104 h 124"/>
                  <a:gd name="T96" fmla="*/ 893 w 1093"/>
                  <a:gd name="T97" fmla="*/ 3 h 124"/>
                  <a:gd name="T98" fmla="*/ 945 w 1093"/>
                  <a:gd name="T99" fmla="*/ 25 h 124"/>
                  <a:gd name="T100" fmla="*/ 891 w 1093"/>
                  <a:gd name="T101" fmla="*/ 105 h 124"/>
                  <a:gd name="T102" fmla="*/ 927 w 1093"/>
                  <a:gd name="T103" fmla="*/ 104 h 124"/>
                  <a:gd name="T104" fmla="*/ 923 w 1093"/>
                  <a:gd name="T105" fmla="*/ 62 h 124"/>
                  <a:gd name="T106" fmla="*/ 883 w 1093"/>
                  <a:gd name="T107" fmla="*/ 73 h 124"/>
                  <a:gd name="T108" fmla="*/ 1076 w 1093"/>
                  <a:gd name="T109" fmla="*/ 36 h 124"/>
                  <a:gd name="T110" fmla="*/ 1047 w 1093"/>
                  <a:gd name="T111" fmla="*/ 124 h 124"/>
                  <a:gd name="T112" fmla="*/ 1053 w 1093"/>
                  <a:gd name="T113"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3" h="124">
                    <a:moveTo>
                      <a:pt x="0" y="63"/>
                    </a:moveTo>
                    <a:lnTo>
                      <a:pt x="0" y="53"/>
                    </a:lnTo>
                    <a:lnTo>
                      <a:pt x="1" y="43"/>
                    </a:lnTo>
                    <a:lnTo>
                      <a:pt x="4" y="34"/>
                    </a:lnTo>
                    <a:lnTo>
                      <a:pt x="5" y="27"/>
                    </a:lnTo>
                    <a:lnTo>
                      <a:pt x="7" y="20"/>
                    </a:lnTo>
                    <a:lnTo>
                      <a:pt x="11" y="15"/>
                    </a:lnTo>
                    <a:lnTo>
                      <a:pt x="14" y="10"/>
                    </a:lnTo>
                    <a:lnTo>
                      <a:pt x="19" y="7"/>
                    </a:lnTo>
                    <a:lnTo>
                      <a:pt x="23" y="3"/>
                    </a:lnTo>
                    <a:lnTo>
                      <a:pt x="29" y="1"/>
                    </a:lnTo>
                    <a:lnTo>
                      <a:pt x="35" y="0"/>
                    </a:lnTo>
                    <a:lnTo>
                      <a:pt x="40" y="0"/>
                    </a:lnTo>
                    <a:lnTo>
                      <a:pt x="45" y="0"/>
                    </a:lnTo>
                    <a:lnTo>
                      <a:pt x="50" y="1"/>
                    </a:lnTo>
                    <a:lnTo>
                      <a:pt x="54" y="3"/>
                    </a:lnTo>
                    <a:lnTo>
                      <a:pt x="59" y="4"/>
                    </a:lnTo>
                    <a:lnTo>
                      <a:pt x="62" y="7"/>
                    </a:lnTo>
                    <a:lnTo>
                      <a:pt x="66" y="9"/>
                    </a:lnTo>
                    <a:lnTo>
                      <a:pt x="68" y="12"/>
                    </a:lnTo>
                    <a:lnTo>
                      <a:pt x="70" y="16"/>
                    </a:lnTo>
                    <a:lnTo>
                      <a:pt x="73" y="19"/>
                    </a:lnTo>
                    <a:lnTo>
                      <a:pt x="75" y="24"/>
                    </a:lnTo>
                    <a:lnTo>
                      <a:pt x="76" y="28"/>
                    </a:lnTo>
                    <a:lnTo>
                      <a:pt x="78" y="33"/>
                    </a:lnTo>
                    <a:lnTo>
                      <a:pt x="80" y="39"/>
                    </a:lnTo>
                    <a:lnTo>
                      <a:pt x="80" y="46"/>
                    </a:lnTo>
                    <a:lnTo>
                      <a:pt x="81" y="54"/>
                    </a:lnTo>
                    <a:lnTo>
                      <a:pt x="81" y="63"/>
                    </a:lnTo>
                    <a:lnTo>
                      <a:pt x="81" y="73"/>
                    </a:lnTo>
                    <a:lnTo>
                      <a:pt x="80" y="82"/>
                    </a:lnTo>
                    <a:lnTo>
                      <a:pt x="77" y="92"/>
                    </a:lnTo>
                    <a:lnTo>
                      <a:pt x="76" y="98"/>
                    </a:lnTo>
                    <a:lnTo>
                      <a:pt x="74" y="105"/>
                    </a:lnTo>
                    <a:lnTo>
                      <a:pt x="71" y="110"/>
                    </a:lnTo>
                    <a:lnTo>
                      <a:pt x="68" y="116"/>
                    </a:lnTo>
                    <a:lnTo>
                      <a:pt x="63" y="119"/>
                    </a:lnTo>
                    <a:lnTo>
                      <a:pt x="58" y="121"/>
                    </a:lnTo>
                    <a:lnTo>
                      <a:pt x="53" y="123"/>
                    </a:lnTo>
                    <a:lnTo>
                      <a:pt x="47" y="124"/>
                    </a:lnTo>
                    <a:lnTo>
                      <a:pt x="40" y="124"/>
                    </a:lnTo>
                    <a:lnTo>
                      <a:pt x="32" y="124"/>
                    </a:lnTo>
                    <a:lnTo>
                      <a:pt x="26" y="121"/>
                    </a:lnTo>
                    <a:lnTo>
                      <a:pt x="19" y="119"/>
                    </a:lnTo>
                    <a:lnTo>
                      <a:pt x="13" y="115"/>
                    </a:lnTo>
                    <a:lnTo>
                      <a:pt x="7" y="105"/>
                    </a:lnTo>
                    <a:lnTo>
                      <a:pt x="4" y="93"/>
                    </a:lnTo>
                    <a:lnTo>
                      <a:pt x="1" y="79"/>
                    </a:lnTo>
                    <a:lnTo>
                      <a:pt x="0" y="63"/>
                    </a:lnTo>
                    <a:close/>
                    <a:moveTo>
                      <a:pt x="15" y="63"/>
                    </a:moveTo>
                    <a:lnTo>
                      <a:pt x="15" y="77"/>
                    </a:lnTo>
                    <a:lnTo>
                      <a:pt x="17" y="87"/>
                    </a:lnTo>
                    <a:lnTo>
                      <a:pt x="19" y="96"/>
                    </a:lnTo>
                    <a:lnTo>
                      <a:pt x="22" y="102"/>
                    </a:lnTo>
                    <a:lnTo>
                      <a:pt x="27" y="105"/>
                    </a:lnTo>
                    <a:lnTo>
                      <a:pt x="31" y="109"/>
                    </a:lnTo>
                    <a:lnTo>
                      <a:pt x="36" y="110"/>
                    </a:lnTo>
                    <a:lnTo>
                      <a:pt x="40" y="111"/>
                    </a:lnTo>
                    <a:lnTo>
                      <a:pt x="45" y="110"/>
                    </a:lnTo>
                    <a:lnTo>
                      <a:pt x="51" y="109"/>
                    </a:lnTo>
                    <a:lnTo>
                      <a:pt x="55" y="105"/>
                    </a:lnTo>
                    <a:lnTo>
                      <a:pt x="59" y="102"/>
                    </a:lnTo>
                    <a:lnTo>
                      <a:pt x="62" y="96"/>
                    </a:lnTo>
                    <a:lnTo>
                      <a:pt x="65" y="87"/>
                    </a:lnTo>
                    <a:lnTo>
                      <a:pt x="66" y="77"/>
                    </a:lnTo>
                    <a:lnTo>
                      <a:pt x="66" y="63"/>
                    </a:lnTo>
                    <a:lnTo>
                      <a:pt x="66" y="49"/>
                    </a:lnTo>
                    <a:lnTo>
                      <a:pt x="65" y="39"/>
                    </a:lnTo>
                    <a:lnTo>
                      <a:pt x="62" y="30"/>
                    </a:lnTo>
                    <a:lnTo>
                      <a:pt x="59" y="24"/>
                    </a:lnTo>
                    <a:lnTo>
                      <a:pt x="55" y="20"/>
                    </a:lnTo>
                    <a:lnTo>
                      <a:pt x="51" y="17"/>
                    </a:lnTo>
                    <a:lnTo>
                      <a:pt x="45" y="16"/>
                    </a:lnTo>
                    <a:lnTo>
                      <a:pt x="40" y="15"/>
                    </a:lnTo>
                    <a:lnTo>
                      <a:pt x="36" y="16"/>
                    </a:lnTo>
                    <a:lnTo>
                      <a:pt x="31" y="17"/>
                    </a:lnTo>
                    <a:lnTo>
                      <a:pt x="27" y="20"/>
                    </a:lnTo>
                    <a:lnTo>
                      <a:pt x="23" y="24"/>
                    </a:lnTo>
                    <a:lnTo>
                      <a:pt x="20" y="30"/>
                    </a:lnTo>
                    <a:lnTo>
                      <a:pt x="17" y="39"/>
                    </a:lnTo>
                    <a:lnTo>
                      <a:pt x="15" y="49"/>
                    </a:lnTo>
                    <a:lnTo>
                      <a:pt x="15" y="63"/>
                    </a:lnTo>
                    <a:close/>
                    <a:moveTo>
                      <a:pt x="201" y="124"/>
                    </a:moveTo>
                    <a:lnTo>
                      <a:pt x="186" y="124"/>
                    </a:lnTo>
                    <a:lnTo>
                      <a:pt x="186" y="27"/>
                    </a:lnTo>
                    <a:lnTo>
                      <a:pt x="183" y="30"/>
                    </a:lnTo>
                    <a:lnTo>
                      <a:pt x="180" y="33"/>
                    </a:lnTo>
                    <a:lnTo>
                      <a:pt x="176" y="35"/>
                    </a:lnTo>
                    <a:lnTo>
                      <a:pt x="171" y="39"/>
                    </a:lnTo>
                    <a:lnTo>
                      <a:pt x="167" y="41"/>
                    </a:lnTo>
                    <a:lnTo>
                      <a:pt x="162" y="42"/>
                    </a:lnTo>
                    <a:lnTo>
                      <a:pt x="159" y="44"/>
                    </a:lnTo>
                    <a:lnTo>
                      <a:pt x="155" y="46"/>
                    </a:lnTo>
                    <a:lnTo>
                      <a:pt x="155" y="31"/>
                    </a:lnTo>
                    <a:lnTo>
                      <a:pt x="161" y="27"/>
                    </a:lnTo>
                    <a:lnTo>
                      <a:pt x="167" y="24"/>
                    </a:lnTo>
                    <a:lnTo>
                      <a:pt x="173" y="20"/>
                    </a:lnTo>
                    <a:lnTo>
                      <a:pt x="177" y="16"/>
                    </a:lnTo>
                    <a:lnTo>
                      <a:pt x="182" y="12"/>
                    </a:lnTo>
                    <a:lnTo>
                      <a:pt x="186" y="8"/>
                    </a:lnTo>
                    <a:lnTo>
                      <a:pt x="190" y="4"/>
                    </a:lnTo>
                    <a:lnTo>
                      <a:pt x="192" y="0"/>
                    </a:lnTo>
                    <a:lnTo>
                      <a:pt x="201" y="0"/>
                    </a:lnTo>
                    <a:lnTo>
                      <a:pt x="201" y="124"/>
                    </a:lnTo>
                    <a:close/>
                    <a:moveTo>
                      <a:pt x="369" y="110"/>
                    </a:moveTo>
                    <a:lnTo>
                      <a:pt x="369" y="124"/>
                    </a:lnTo>
                    <a:lnTo>
                      <a:pt x="288" y="124"/>
                    </a:lnTo>
                    <a:lnTo>
                      <a:pt x="288" y="121"/>
                    </a:lnTo>
                    <a:lnTo>
                      <a:pt x="288" y="119"/>
                    </a:lnTo>
                    <a:lnTo>
                      <a:pt x="289" y="117"/>
                    </a:lnTo>
                    <a:lnTo>
                      <a:pt x="290" y="115"/>
                    </a:lnTo>
                    <a:lnTo>
                      <a:pt x="291" y="110"/>
                    </a:lnTo>
                    <a:lnTo>
                      <a:pt x="293" y="105"/>
                    </a:lnTo>
                    <a:lnTo>
                      <a:pt x="296" y="102"/>
                    </a:lnTo>
                    <a:lnTo>
                      <a:pt x="299" y="97"/>
                    </a:lnTo>
                    <a:lnTo>
                      <a:pt x="303" y="94"/>
                    </a:lnTo>
                    <a:lnTo>
                      <a:pt x="307" y="89"/>
                    </a:lnTo>
                    <a:lnTo>
                      <a:pt x="313" y="85"/>
                    </a:lnTo>
                    <a:lnTo>
                      <a:pt x="319" y="80"/>
                    </a:lnTo>
                    <a:lnTo>
                      <a:pt x="328" y="72"/>
                    </a:lnTo>
                    <a:lnTo>
                      <a:pt x="336" y="65"/>
                    </a:lnTo>
                    <a:lnTo>
                      <a:pt x="342" y="58"/>
                    </a:lnTo>
                    <a:lnTo>
                      <a:pt x="346" y="54"/>
                    </a:lnTo>
                    <a:lnTo>
                      <a:pt x="350" y="49"/>
                    </a:lnTo>
                    <a:lnTo>
                      <a:pt x="352" y="44"/>
                    </a:lnTo>
                    <a:lnTo>
                      <a:pt x="353" y="40"/>
                    </a:lnTo>
                    <a:lnTo>
                      <a:pt x="353" y="35"/>
                    </a:lnTo>
                    <a:lnTo>
                      <a:pt x="353" y="31"/>
                    </a:lnTo>
                    <a:lnTo>
                      <a:pt x="352" y="27"/>
                    </a:lnTo>
                    <a:lnTo>
                      <a:pt x="350" y="24"/>
                    </a:lnTo>
                    <a:lnTo>
                      <a:pt x="346" y="22"/>
                    </a:lnTo>
                    <a:lnTo>
                      <a:pt x="343" y="18"/>
                    </a:lnTo>
                    <a:lnTo>
                      <a:pt x="339" y="16"/>
                    </a:lnTo>
                    <a:lnTo>
                      <a:pt x="335" y="15"/>
                    </a:lnTo>
                    <a:lnTo>
                      <a:pt x="329" y="15"/>
                    </a:lnTo>
                    <a:lnTo>
                      <a:pt x="324" y="15"/>
                    </a:lnTo>
                    <a:lnTo>
                      <a:pt x="320" y="16"/>
                    </a:lnTo>
                    <a:lnTo>
                      <a:pt x="315" y="18"/>
                    </a:lnTo>
                    <a:lnTo>
                      <a:pt x="312" y="22"/>
                    </a:lnTo>
                    <a:lnTo>
                      <a:pt x="308" y="25"/>
                    </a:lnTo>
                    <a:lnTo>
                      <a:pt x="307" y="28"/>
                    </a:lnTo>
                    <a:lnTo>
                      <a:pt x="305" y="33"/>
                    </a:lnTo>
                    <a:lnTo>
                      <a:pt x="305" y="38"/>
                    </a:lnTo>
                    <a:lnTo>
                      <a:pt x="290" y="35"/>
                    </a:lnTo>
                    <a:lnTo>
                      <a:pt x="291" y="27"/>
                    </a:lnTo>
                    <a:lnTo>
                      <a:pt x="293" y="20"/>
                    </a:lnTo>
                    <a:lnTo>
                      <a:pt x="297" y="14"/>
                    </a:lnTo>
                    <a:lnTo>
                      <a:pt x="303" y="9"/>
                    </a:lnTo>
                    <a:lnTo>
                      <a:pt x="308" y="5"/>
                    </a:lnTo>
                    <a:lnTo>
                      <a:pt x="314" y="2"/>
                    </a:lnTo>
                    <a:lnTo>
                      <a:pt x="321" y="1"/>
                    </a:lnTo>
                    <a:lnTo>
                      <a:pt x="329" y="0"/>
                    </a:lnTo>
                    <a:lnTo>
                      <a:pt x="338" y="1"/>
                    </a:lnTo>
                    <a:lnTo>
                      <a:pt x="345" y="2"/>
                    </a:lnTo>
                    <a:lnTo>
                      <a:pt x="352" y="5"/>
                    </a:lnTo>
                    <a:lnTo>
                      <a:pt x="358" y="10"/>
                    </a:lnTo>
                    <a:lnTo>
                      <a:pt x="362" y="15"/>
                    </a:lnTo>
                    <a:lnTo>
                      <a:pt x="365" y="20"/>
                    </a:lnTo>
                    <a:lnTo>
                      <a:pt x="367" y="27"/>
                    </a:lnTo>
                    <a:lnTo>
                      <a:pt x="368" y="35"/>
                    </a:lnTo>
                    <a:lnTo>
                      <a:pt x="368" y="39"/>
                    </a:lnTo>
                    <a:lnTo>
                      <a:pt x="367" y="42"/>
                    </a:lnTo>
                    <a:lnTo>
                      <a:pt x="366" y="46"/>
                    </a:lnTo>
                    <a:lnTo>
                      <a:pt x="365" y="49"/>
                    </a:lnTo>
                    <a:lnTo>
                      <a:pt x="363" y="54"/>
                    </a:lnTo>
                    <a:lnTo>
                      <a:pt x="361" y="57"/>
                    </a:lnTo>
                    <a:lnTo>
                      <a:pt x="359" y="61"/>
                    </a:lnTo>
                    <a:lnTo>
                      <a:pt x="355" y="65"/>
                    </a:lnTo>
                    <a:lnTo>
                      <a:pt x="352" y="70"/>
                    </a:lnTo>
                    <a:lnTo>
                      <a:pt x="346" y="74"/>
                    </a:lnTo>
                    <a:lnTo>
                      <a:pt x="340" y="80"/>
                    </a:lnTo>
                    <a:lnTo>
                      <a:pt x="332" y="87"/>
                    </a:lnTo>
                    <a:lnTo>
                      <a:pt x="327" y="92"/>
                    </a:lnTo>
                    <a:lnTo>
                      <a:pt x="322" y="96"/>
                    </a:lnTo>
                    <a:lnTo>
                      <a:pt x="317" y="100"/>
                    </a:lnTo>
                    <a:lnTo>
                      <a:pt x="315" y="102"/>
                    </a:lnTo>
                    <a:lnTo>
                      <a:pt x="313" y="104"/>
                    </a:lnTo>
                    <a:lnTo>
                      <a:pt x="311" y="105"/>
                    </a:lnTo>
                    <a:lnTo>
                      <a:pt x="309" y="108"/>
                    </a:lnTo>
                    <a:lnTo>
                      <a:pt x="308" y="110"/>
                    </a:lnTo>
                    <a:lnTo>
                      <a:pt x="369" y="110"/>
                    </a:lnTo>
                    <a:close/>
                    <a:moveTo>
                      <a:pt x="435" y="90"/>
                    </a:moveTo>
                    <a:lnTo>
                      <a:pt x="450" y="88"/>
                    </a:lnTo>
                    <a:lnTo>
                      <a:pt x="452" y="94"/>
                    </a:lnTo>
                    <a:lnTo>
                      <a:pt x="453" y="98"/>
                    </a:lnTo>
                    <a:lnTo>
                      <a:pt x="455" y="102"/>
                    </a:lnTo>
                    <a:lnTo>
                      <a:pt x="459" y="105"/>
                    </a:lnTo>
                    <a:lnTo>
                      <a:pt x="462" y="108"/>
                    </a:lnTo>
                    <a:lnTo>
                      <a:pt x="466" y="110"/>
                    </a:lnTo>
                    <a:lnTo>
                      <a:pt x="469" y="111"/>
                    </a:lnTo>
                    <a:lnTo>
                      <a:pt x="474" y="111"/>
                    </a:lnTo>
                    <a:lnTo>
                      <a:pt x="480" y="111"/>
                    </a:lnTo>
                    <a:lnTo>
                      <a:pt x="485" y="109"/>
                    </a:lnTo>
                    <a:lnTo>
                      <a:pt x="490" y="108"/>
                    </a:lnTo>
                    <a:lnTo>
                      <a:pt x="493" y="104"/>
                    </a:lnTo>
                    <a:lnTo>
                      <a:pt x="497" y="101"/>
                    </a:lnTo>
                    <a:lnTo>
                      <a:pt x="499" y="96"/>
                    </a:lnTo>
                    <a:lnTo>
                      <a:pt x="500" y="92"/>
                    </a:lnTo>
                    <a:lnTo>
                      <a:pt x="500" y="87"/>
                    </a:lnTo>
                    <a:lnTo>
                      <a:pt x="500" y="82"/>
                    </a:lnTo>
                    <a:lnTo>
                      <a:pt x="499" y="78"/>
                    </a:lnTo>
                    <a:lnTo>
                      <a:pt x="497" y="73"/>
                    </a:lnTo>
                    <a:lnTo>
                      <a:pt x="493" y="70"/>
                    </a:lnTo>
                    <a:lnTo>
                      <a:pt x="490" y="66"/>
                    </a:lnTo>
                    <a:lnTo>
                      <a:pt x="485" y="64"/>
                    </a:lnTo>
                    <a:lnTo>
                      <a:pt x="481" y="63"/>
                    </a:lnTo>
                    <a:lnTo>
                      <a:pt x="476" y="63"/>
                    </a:lnTo>
                    <a:lnTo>
                      <a:pt x="474" y="63"/>
                    </a:lnTo>
                    <a:lnTo>
                      <a:pt x="470" y="64"/>
                    </a:lnTo>
                    <a:lnTo>
                      <a:pt x="468" y="64"/>
                    </a:lnTo>
                    <a:lnTo>
                      <a:pt x="465" y="65"/>
                    </a:lnTo>
                    <a:lnTo>
                      <a:pt x="467" y="50"/>
                    </a:lnTo>
                    <a:lnTo>
                      <a:pt x="468" y="50"/>
                    </a:lnTo>
                    <a:lnTo>
                      <a:pt x="468" y="50"/>
                    </a:lnTo>
                    <a:lnTo>
                      <a:pt x="469" y="50"/>
                    </a:lnTo>
                    <a:lnTo>
                      <a:pt x="469" y="50"/>
                    </a:lnTo>
                    <a:lnTo>
                      <a:pt x="474" y="50"/>
                    </a:lnTo>
                    <a:lnTo>
                      <a:pt x="478" y="49"/>
                    </a:lnTo>
                    <a:lnTo>
                      <a:pt x="483" y="47"/>
                    </a:lnTo>
                    <a:lnTo>
                      <a:pt x="486" y="46"/>
                    </a:lnTo>
                    <a:lnTo>
                      <a:pt x="490" y="43"/>
                    </a:lnTo>
                    <a:lnTo>
                      <a:pt x="492" y="40"/>
                    </a:lnTo>
                    <a:lnTo>
                      <a:pt x="493" y="36"/>
                    </a:lnTo>
                    <a:lnTo>
                      <a:pt x="493" y="32"/>
                    </a:lnTo>
                    <a:lnTo>
                      <a:pt x="493" y="28"/>
                    </a:lnTo>
                    <a:lnTo>
                      <a:pt x="492" y="25"/>
                    </a:lnTo>
                    <a:lnTo>
                      <a:pt x="490" y="22"/>
                    </a:lnTo>
                    <a:lnTo>
                      <a:pt x="488" y="19"/>
                    </a:lnTo>
                    <a:lnTo>
                      <a:pt x="485" y="17"/>
                    </a:lnTo>
                    <a:lnTo>
                      <a:pt x="482" y="16"/>
                    </a:lnTo>
                    <a:lnTo>
                      <a:pt x="478" y="15"/>
                    </a:lnTo>
                    <a:lnTo>
                      <a:pt x="474" y="15"/>
                    </a:lnTo>
                    <a:lnTo>
                      <a:pt x="469" y="15"/>
                    </a:lnTo>
                    <a:lnTo>
                      <a:pt x="466" y="16"/>
                    </a:lnTo>
                    <a:lnTo>
                      <a:pt x="462" y="18"/>
                    </a:lnTo>
                    <a:lnTo>
                      <a:pt x="459" y="20"/>
                    </a:lnTo>
                    <a:lnTo>
                      <a:pt x="455" y="23"/>
                    </a:lnTo>
                    <a:lnTo>
                      <a:pt x="454" y="26"/>
                    </a:lnTo>
                    <a:lnTo>
                      <a:pt x="452" y="31"/>
                    </a:lnTo>
                    <a:lnTo>
                      <a:pt x="452" y="35"/>
                    </a:lnTo>
                    <a:lnTo>
                      <a:pt x="437" y="33"/>
                    </a:lnTo>
                    <a:lnTo>
                      <a:pt x="438" y="25"/>
                    </a:lnTo>
                    <a:lnTo>
                      <a:pt x="442" y="18"/>
                    </a:lnTo>
                    <a:lnTo>
                      <a:pt x="444" y="14"/>
                    </a:lnTo>
                    <a:lnTo>
                      <a:pt x="449" y="9"/>
                    </a:lnTo>
                    <a:lnTo>
                      <a:pt x="454" y="5"/>
                    </a:lnTo>
                    <a:lnTo>
                      <a:pt x="460" y="2"/>
                    </a:lnTo>
                    <a:lnTo>
                      <a:pt x="466" y="1"/>
                    </a:lnTo>
                    <a:lnTo>
                      <a:pt x="473" y="0"/>
                    </a:lnTo>
                    <a:lnTo>
                      <a:pt x="477" y="0"/>
                    </a:lnTo>
                    <a:lnTo>
                      <a:pt x="482" y="1"/>
                    </a:lnTo>
                    <a:lnTo>
                      <a:pt x="486" y="3"/>
                    </a:lnTo>
                    <a:lnTo>
                      <a:pt x="491" y="4"/>
                    </a:lnTo>
                    <a:lnTo>
                      <a:pt x="496" y="7"/>
                    </a:lnTo>
                    <a:lnTo>
                      <a:pt x="499" y="9"/>
                    </a:lnTo>
                    <a:lnTo>
                      <a:pt x="501" y="12"/>
                    </a:lnTo>
                    <a:lnTo>
                      <a:pt x="504" y="16"/>
                    </a:lnTo>
                    <a:lnTo>
                      <a:pt x="506" y="19"/>
                    </a:lnTo>
                    <a:lnTo>
                      <a:pt x="507" y="23"/>
                    </a:lnTo>
                    <a:lnTo>
                      <a:pt x="508" y="27"/>
                    </a:lnTo>
                    <a:lnTo>
                      <a:pt x="508" y="31"/>
                    </a:lnTo>
                    <a:lnTo>
                      <a:pt x="508" y="35"/>
                    </a:lnTo>
                    <a:lnTo>
                      <a:pt x="507" y="39"/>
                    </a:lnTo>
                    <a:lnTo>
                      <a:pt x="506" y="42"/>
                    </a:lnTo>
                    <a:lnTo>
                      <a:pt x="504" y="46"/>
                    </a:lnTo>
                    <a:lnTo>
                      <a:pt x="501" y="48"/>
                    </a:lnTo>
                    <a:lnTo>
                      <a:pt x="499" y="51"/>
                    </a:lnTo>
                    <a:lnTo>
                      <a:pt x="496" y="54"/>
                    </a:lnTo>
                    <a:lnTo>
                      <a:pt x="491" y="56"/>
                    </a:lnTo>
                    <a:lnTo>
                      <a:pt x="497" y="57"/>
                    </a:lnTo>
                    <a:lnTo>
                      <a:pt x="501" y="59"/>
                    </a:lnTo>
                    <a:lnTo>
                      <a:pt x="505" y="63"/>
                    </a:lnTo>
                    <a:lnTo>
                      <a:pt x="508" y="66"/>
                    </a:lnTo>
                    <a:lnTo>
                      <a:pt x="512" y="71"/>
                    </a:lnTo>
                    <a:lnTo>
                      <a:pt x="514" y="75"/>
                    </a:lnTo>
                    <a:lnTo>
                      <a:pt x="515" y="81"/>
                    </a:lnTo>
                    <a:lnTo>
                      <a:pt x="515" y="87"/>
                    </a:lnTo>
                    <a:lnTo>
                      <a:pt x="514" y="95"/>
                    </a:lnTo>
                    <a:lnTo>
                      <a:pt x="512" y="102"/>
                    </a:lnTo>
                    <a:lnTo>
                      <a:pt x="508" y="109"/>
                    </a:lnTo>
                    <a:lnTo>
                      <a:pt x="504" y="115"/>
                    </a:lnTo>
                    <a:lnTo>
                      <a:pt x="498" y="119"/>
                    </a:lnTo>
                    <a:lnTo>
                      <a:pt x="491" y="121"/>
                    </a:lnTo>
                    <a:lnTo>
                      <a:pt x="483" y="124"/>
                    </a:lnTo>
                    <a:lnTo>
                      <a:pt x="474" y="124"/>
                    </a:lnTo>
                    <a:lnTo>
                      <a:pt x="466" y="124"/>
                    </a:lnTo>
                    <a:lnTo>
                      <a:pt x="459" y="123"/>
                    </a:lnTo>
                    <a:lnTo>
                      <a:pt x="453" y="120"/>
                    </a:lnTo>
                    <a:lnTo>
                      <a:pt x="447" y="117"/>
                    </a:lnTo>
                    <a:lnTo>
                      <a:pt x="442" y="111"/>
                    </a:lnTo>
                    <a:lnTo>
                      <a:pt x="438" y="105"/>
                    </a:lnTo>
                    <a:lnTo>
                      <a:pt x="436" y="98"/>
                    </a:lnTo>
                    <a:lnTo>
                      <a:pt x="435" y="90"/>
                    </a:lnTo>
                    <a:close/>
                    <a:moveTo>
                      <a:pt x="629" y="124"/>
                    </a:moveTo>
                    <a:lnTo>
                      <a:pt x="629" y="95"/>
                    </a:lnTo>
                    <a:lnTo>
                      <a:pt x="574" y="95"/>
                    </a:lnTo>
                    <a:lnTo>
                      <a:pt x="574" y="80"/>
                    </a:lnTo>
                    <a:lnTo>
                      <a:pt x="632" y="2"/>
                    </a:lnTo>
                    <a:lnTo>
                      <a:pt x="644" y="2"/>
                    </a:lnTo>
                    <a:lnTo>
                      <a:pt x="644" y="80"/>
                    </a:lnTo>
                    <a:lnTo>
                      <a:pt x="659" y="80"/>
                    </a:lnTo>
                    <a:lnTo>
                      <a:pt x="659" y="95"/>
                    </a:lnTo>
                    <a:lnTo>
                      <a:pt x="644" y="95"/>
                    </a:lnTo>
                    <a:lnTo>
                      <a:pt x="644" y="124"/>
                    </a:lnTo>
                    <a:lnTo>
                      <a:pt x="629" y="124"/>
                    </a:lnTo>
                    <a:close/>
                    <a:moveTo>
                      <a:pt x="629" y="80"/>
                    </a:moveTo>
                    <a:lnTo>
                      <a:pt x="629" y="30"/>
                    </a:lnTo>
                    <a:lnTo>
                      <a:pt x="591" y="80"/>
                    </a:lnTo>
                    <a:lnTo>
                      <a:pt x="629" y="80"/>
                    </a:lnTo>
                    <a:close/>
                    <a:moveTo>
                      <a:pt x="723" y="90"/>
                    </a:moveTo>
                    <a:lnTo>
                      <a:pt x="738" y="89"/>
                    </a:lnTo>
                    <a:lnTo>
                      <a:pt x="741" y="95"/>
                    </a:lnTo>
                    <a:lnTo>
                      <a:pt x="742" y="98"/>
                    </a:lnTo>
                    <a:lnTo>
                      <a:pt x="744" y="103"/>
                    </a:lnTo>
                    <a:lnTo>
                      <a:pt x="746" y="105"/>
                    </a:lnTo>
                    <a:lnTo>
                      <a:pt x="750" y="108"/>
                    </a:lnTo>
                    <a:lnTo>
                      <a:pt x="753" y="110"/>
                    </a:lnTo>
                    <a:lnTo>
                      <a:pt x="758" y="111"/>
                    </a:lnTo>
                    <a:lnTo>
                      <a:pt x="764" y="111"/>
                    </a:lnTo>
                    <a:lnTo>
                      <a:pt x="768" y="111"/>
                    </a:lnTo>
                    <a:lnTo>
                      <a:pt x="774" y="109"/>
                    </a:lnTo>
                    <a:lnTo>
                      <a:pt x="778" y="106"/>
                    </a:lnTo>
                    <a:lnTo>
                      <a:pt x="782" y="103"/>
                    </a:lnTo>
                    <a:lnTo>
                      <a:pt x="785" y="100"/>
                    </a:lnTo>
                    <a:lnTo>
                      <a:pt x="788" y="94"/>
                    </a:lnTo>
                    <a:lnTo>
                      <a:pt x="789" y="89"/>
                    </a:lnTo>
                    <a:lnTo>
                      <a:pt x="789" y="82"/>
                    </a:lnTo>
                    <a:lnTo>
                      <a:pt x="789" y="78"/>
                    </a:lnTo>
                    <a:lnTo>
                      <a:pt x="788" y="72"/>
                    </a:lnTo>
                    <a:lnTo>
                      <a:pt x="785" y="67"/>
                    </a:lnTo>
                    <a:lnTo>
                      <a:pt x="783" y="64"/>
                    </a:lnTo>
                    <a:lnTo>
                      <a:pt x="778" y="61"/>
                    </a:lnTo>
                    <a:lnTo>
                      <a:pt x="774" y="58"/>
                    </a:lnTo>
                    <a:lnTo>
                      <a:pt x="769" y="57"/>
                    </a:lnTo>
                    <a:lnTo>
                      <a:pt x="764" y="57"/>
                    </a:lnTo>
                    <a:lnTo>
                      <a:pt x="759" y="57"/>
                    </a:lnTo>
                    <a:lnTo>
                      <a:pt x="755" y="58"/>
                    </a:lnTo>
                    <a:lnTo>
                      <a:pt x="753" y="59"/>
                    </a:lnTo>
                    <a:lnTo>
                      <a:pt x="751" y="61"/>
                    </a:lnTo>
                    <a:lnTo>
                      <a:pt x="747" y="62"/>
                    </a:lnTo>
                    <a:lnTo>
                      <a:pt x="745" y="64"/>
                    </a:lnTo>
                    <a:lnTo>
                      <a:pt x="743" y="65"/>
                    </a:lnTo>
                    <a:lnTo>
                      <a:pt x="741" y="67"/>
                    </a:lnTo>
                    <a:lnTo>
                      <a:pt x="726" y="65"/>
                    </a:lnTo>
                    <a:lnTo>
                      <a:pt x="738" y="2"/>
                    </a:lnTo>
                    <a:lnTo>
                      <a:pt x="797" y="2"/>
                    </a:lnTo>
                    <a:lnTo>
                      <a:pt x="797" y="16"/>
                    </a:lnTo>
                    <a:lnTo>
                      <a:pt x="751" y="16"/>
                    </a:lnTo>
                    <a:lnTo>
                      <a:pt x="745" y="50"/>
                    </a:lnTo>
                    <a:lnTo>
                      <a:pt x="751" y="47"/>
                    </a:lnTo>
                    <a:lnTo>
                      <a:pt x="755" y="44"/>
                    </a:lnTo>
                    <a:lnTo>
                      <a:pt x="761" y="42"/>
                    </a:lnTo>
                    <a:lnTo>
                      <a:pt x="767" y="42"/>
                    </a:lnTo>
                    <a:lnTo>
                      <a:pt x="775" y="43"/>
                    </a:lnTo>
                    <a:lnTo>
                      <a:pt x="782" y="44"/>
                    </a:lnTo>
                    <a:lnTo>
                      <a:pt x="788" y="48"/>
                    </a:lnTo>
                    <a:lnTo>
                      <a:pt x="793" y="54"/>
                    </a:lnTo>
                    <a:lnTo>
                      <a:pt x="798" y="59"/>
                    </a:lnTo>
                    <a:lnTo>
                      <a:pt x="801" y="66"/>
                    </a:lnTo>
                    <a:lnTo>
                      <a:pt x="803" y="73"/>
                    </a:lnTo>
                    <a:lnTo>
                      <a:pt x="804" y="82"/>
                    </a:lnTo>
                    <a:lnTo>
                      <a:pt x="803" y="90"/>
                    </a:lnTo>
                    <a:lnTo>
                      <a:pt x="801" y="97"/>
                    </a:lnTo>
                    <a:lnTo>
                      <a:pt x="798" y="104"/>
                    </a:lnTo>
                    <a:lnTo>
                      <a:pt x="795" y="111"/>
                    </a:lnTo>
                    <a:lnTo>
                      <a:pt x="788" y="118"/>
                    </a:lnTo>
                    <a:lnTo>
                      <a:pt x="781" y="121"/>
                    </a:lnTo>
                    <a:lnTo>
                      <a:pt x="772" y="124"/>
                    </a:lnTo>
                    <a:lnTo>
                      <a:pt x="762" y="124"/>
                    </a:lnTo>
                    <a:lnTo>
                      <a:pt x="754" y="124"/>
                    </a:lnTo>
                    <a:lnTo>
                      <a:pt x="747" y="123"/>
                    </a:lnTo>
                    <a:lnTo>
                      <a:pt x="742" y="120"/>
                    </a:lnTo>
                    <a:lnTo>
                      <a:pt x="736" y="117"/>
                    </a:lnTo>
                    <a:lnTo>
                      <a:pt x="731" y="111"/>
                    </a:lnTo>
                    <a:lnTo>
                      <a:pt x="728" y="105"/>
                    </a:lnTo>
                    <a:lnTo>
                      <a:pt x="724" y="98"/>
                    </a:lnTo>
                    <a:lnTo>
                      <a:pt x="723" y="90"/>
                    </a:lnTo>
                    <a:close/>
                    <a:moveTo>
                      <a:pt x="946" y="33"/>
                    </a:moveTo>
                    <a:lnTo>
                      <a:pt x="931" y="33"/>
                    </a:lnTo>
                    <a:lnTo>
                      <a:pt x="930" y="30"/>
                    </a:lnTo>
                    <a:lnTo>
                      <a:pt x="929" y="26"/>
                    </a:lnTo>
                    <a:lnTo>
                      <a:pt x="927" y="24"/>
                    </a:lnTo>
                    <a:lnTo>
                      <a:pt x="926" y="22"/>
                    </a:lnTo>
                    <a:lnTo>
                      <a:pt x="922" y="18"/>
                    </a:lnTo>
                    <a:lnTo>
                      <a:pt x="918" y="16"/>
                    </a:lnTo>
                    <a:lnTo>
                      <a:pt x="914" y="15"/>
                    </a:lnTo>
                    <a:lnTo>
                      <a:pt x="910" y="15"/>
                    </a:lnTo>
                    <a:lnTo>
                      <a:pt x="906" y="15"/>
                    </a:lnTo>
                    <a:lnTo>
                      <a:pt x="903" y="16"/>
                    </a:lnTo>
                    <a:lnTo>
                      <a:pt x="899" y="17"/>
                    </a:lnTo>
                    <a:lnTo>
                      <a:pt x="896" y="19"/>
                    </a:lnTo>
                    <a:lnTo>
                      <a:pt x="892" y="22"/>
                    </a:lnTo>
                    <a:lnTo>
                      <a:pt x="890" y="24"/>
                    </a:lnTo>
                    <a:lnTo>
                      <a:pt x="888" y="27"/>
                    </a:lnTo>
                    <a:lnTo>
                      <a:pt x="885" y="32"/>
                    </a:lnTo>
                    <a:lnTo>
                      <a:pt x="884" y="38"/>
                    </a:lnTo>
                    <a:lnTo>
                      <a:pt x="882" y="44"/>
                    </a:lnTo>
                    <a:lnTo>
                      <a:pt x="881" y="51"/>
                    </a:lnTo>
                    <a:lnTo>
                      <a:pt x="881" y="61"/>
                    </a:lnTo>
                    <a:lnTo>
                      <a:pt x="883" y="56"/>
                    </a:lnTo>
                    <a:lnTo>
                      <a:pt x="887" y="53"/>
                    </a:lnTo>
                    <a:lnTo>
                      <a:pt x="890" y="50"/>
                    </a:lnTo>
                    <a:lnTo>
                      <a:pt x="895" y="48"/>
                    </a:lnTo>
                    <a:lnTo>
                      <a:pt x="899" y="46"/>
                    </a:lnTo>
                    <a:lnTo>
                      <a:pt x="903" y="44"/>
                    </a:lnTo>
                    <a:lnTo>
                      <a:pt x="907" y="43"/>
                    </a:lnTo>
                    <a:lnTo>
                      <a:pt x="912" y="43"/>
                    </a:lnTo>
                    <a:lnTo>
                      <a:pt x="919" y="44"/>
                    </a:lnTo>
                    <a:lnTo>
                      <a:pt x="926" y="46"/>
                    </a:lnTo>
                    <a:lnTo>
                      <a:pt x="931" y="49"/>
                    </a:lnTo>
                    <a:lnTo>
                      <a:pt x="937" y="55"/>
                    </a:lnTo>
                    <a:lnTo>
                      <a:pt x="943" y="61"/>
                    </a:lnTo>
                    <a:lnTo>
                      <a:pt x="946" y="67"/>
                    </a:lnTo>
                    <a:lnTo>
                      <a:pt x="947" y="75"/>
                    </a:lnTo>
                    <a:lnTo>
                      <a:pt x="949" y="84"/>
                    </a:lnTo>
                    <a:lnTo>
                      <a:pt x="949" y="89"/>
                    </a:lnTo>
                    <a:lnTo>
                      <a:pt x="947" y="95"/>
                    </a:lnTo>
                    <a:lnTo>
                      <a:pt x="946" y="100"/>
                    </a:lnTo>
                    <a:lnTo>
                      <a:pt x="944" y="105"/>
                    </a:lnTo>
                    <a:lnTo>
                      <a:pt x="941" y="110"/>
                    </a:lnTo>
                    <a:lnTo>
                      <a:pt x="937" y="115"/>
                    </a:lnTo>
                    <a:lnTo>
                      <a:pt x="934" y="118"/>
                    </a:lnTo>
                    <a:lnTo>
                      <a:pt x="930" y="120"/>
                    </a:lnTo>
                    <a:lnTo>
                      <a:pt x="926" y="123"/>
                    </a:lnTo>
                    <a:lnTo>
                      <a:pt x="920" y="124"/>
                    </a:lnTo>
                    <a:lnTo>
                      <a:pt x="915" y="124"/>
                    </a:lnTo>
                    <a:lnTo>
                      <a:pt x="910" y="124"/>
                    </a:lnTo>
                    <a:lnTo>
                      <a:pt x="900" y="124"/>
                    </a:lnTo>
                    <a:lnTo>
                      <a:pt x="892" y="121"/>
                    </a:lnTo>
                    <a:lnTo>
                      <a:pt x="884" y="118"/>
                    </a:lnTo>
                    <a:lnTo>
                      <a:pt x="878" y="112"/>
                    </a:lnTo>
                    <a:lnTo>
                      <a:pt x="873" y="104"/>
                    </a:lnTo>
                    <a:lnTo>
                      <a:pt x="869" y="94"/>
                    </a:lnTo>
                    <a:lnTo>
                      <a:pt x="867" y="81"/>
                    </a:lnTo>
                    <a:lnTo>
                      <a:pt x="866" y="66"/>
                    </a:lnTo>
                    <a:lnTo>
                      <a:pt x="867" y="49"/>
                    </a:lnTo>
                    <a:lnTo>
                      <a:pt x="869" y="35"/>
                    </a:lnTo>
                    <a:lnTo>
                      <a:pt x="873" y="23"/>
                    </a:lnTo>
                    <a:lnTo>
                      <a:pt x="878" y="14"/>
                    </a:lnTo>
                    <a:lnTo>
                      <a:pt x="885" y="8"/>
                    </a:lnTo>
                    <a:lnTo>
                      <a:pt x="893" y="3"/>
                    </a:lnTo>
                    <a:lnTo>
                      <a:pt x="901" y="1"/>
                    </a:lnTo>
                    <a:lnTo>
                      <a:pt x="911" y="0"/>
                    </a:lnTo>
                    <a:lnTo>
                      <a:pt x="918" y="1"/>
                    </a:lnTo>
                    <a:lnTo>
                      <a:pt x="923" y="2"/>
                    </a:lnTo>
                    <a:lnTo>
                      <a:pt x="929" y="5"/>
                    </a:lnTo>
                    <a:lnTo>
                      <a:pt x="935" y="9"/>
                    </a:lnTo>
                    <a:lnTo>
                      <a:pt x="939" y="14"/>
                    </a:lnTo>
                    <a:lnTo>
                      <a:pt x="943" y="19"/>
                    </a:lnTo>
                    <a:lnTo>
                      <a:pt x="945" y="25"/>
                    </a:lnTo>
                    <a:lnTo>
                      <a:pt x="946" y="33"/>
                    </a:lnTo>
                    <a:close/>
                    <a:moveTo>
                      <a:pt x="881" y="84"/>
                    </a:moveTo>
                    <a:lnTo>
                      <a:pt x="881" y="87"/>
                    </a:lnTo>
                    <a:lnTo>
                      <a:pt x="882" y="90"/>
                    </a:lnTo>
                    <a:lnTo>
                      <a:pt x="883" y="94"/>
                    </a:lnTo>
                    <a:lnTo>
                      <a:pt x="884" y="97"/>
                    </a:lnTo>
                    <a:lnTo>
                      <a:pt x="887" y="101"/>
                    </a:lnTo>
                    <a:lnTo>
                      <a:pt x="889" y="103"/>
                    </a:lnTo>
                    <a:lnTo>
                      <a:pt x="891" y="105"/>
                    </a:lnTo>
                    <a:lnTo>
                      <a:pt x="895" y="108"/>
                    </a:lnTo>
                    <a:lnTo>
                      <a:pt x="897" y="109"/>
                    </a:lnTo>
                    <a:lnTo>
                      <a:pt x="900" y="110"/>
                    </a:lnTo>
                    <a:lnTo>
                      <a:pt x="904" y="111"/>
                    </a:lnTo>
                    <a:lnTo>
                      <a:pt x="908" y="111"/>
                    </a:lnTo>
                    <a:lnTo>
                      <a:pt x="913" y="111"/>
                    </a:lnTo>
                    <a:lnTo>
                      <a:pt x="919" y="109"/>
                    </a:lnTo>
                    <a:lnTo>
                      <a:pt x="923" y="108"/>
                    </a:lnTo>
                    <a:lnTo>
                      <a:pt x="927" y="104"/>
                    </a:lnTo>
                    <a:lnTo>
                      <a:pt x="930" y="101"/>
                    </a:lnTo>
                    <a:lnTo>
                      <a:pt x="933" y="96"/>
                    </a:lnTo>
                    <a:lnTo>
                      <a:pt x="934" y="90"/>
                    </a:lnTo>
                    <a:lnTo>
                      <a:pt x="934" y="85"/>
                    </a:lnTo>
                    <a:lnTo>
                      <a:pt x="934" y="79"/>
                    </a:lnTo>
                    <a:lnTo>
                      <a:pt x="933" y="73"/>
                    </a:lnTo>
                    <a:lnTo>
                      <a:pt x="930" y="69"/>
                    </a:lnTo>
                    <a:lnTo>
                      <a:pt x="927" y="65"/>
                    </a:lnTo>
                    <a:lnTo>
                      <a:pt x="923" y="62"/>
                    </a:lnTo>
                    <a:lnTo>
                      <a:pt x="919" y="59"/>
                    </a:lnTo>
                    <a:lnTo>
                      <a:pt x="913" y="58"/>
                    </a:lnTo>
                    <a:lnTo>
                      <a:pt x="908" y="58"/>
                    </a:lnTo>
                    <a:lnTo>
                      <a:pt x="903" y="58"/>
                    </a:lnTo>
                    <a:lnTo>
                      <a:pt x="897" y="59"/>
                    </a:lnTo>
                    <a:lnTo>
                      <a:pt x="892" y="62"/>
                    </a:lnTo>
                    <a:lnTo>
                      <a:pt x="888" y="65"/>
                    </a:lnTo>
                    <a:lnTo>
                      <a:pt x="884" y="69"/>
                    </a:lnTo>
                    <a:lnTo>
                      <a:pt x="883" y="73"/>
                    </a:lnTo>
                    <a:lnTo>
                      <a:pt x="881" y="78"/>
                    </a:lnTo>
                    <a:lnTo>
                      <a:pt x="881" y="84"/>
                    </a:lnTo>
                    <a:close/>
                    <a:moveTo>
                      <a:pt x="1013" y="16"/>
                    </a:moveTo>
                    <a:lnTo>
                      <a:pt x="1013" y="2"/>
                    </a:lnTo>
                    <a:lnTo>
                      <a:pt x="1093" y="2"/>
                    </a:lnTo>
                    <a:lnTo>
                      <a:pt x="1093" y="14"/>
                    </a:lnTo>
                    <a:lnTo>
                      <a:pt x="1088" y="20"/>
                    </a:lnTo>
                    <a:lnTo>
                      <a:pt x="1082" y="28"/>
                    </a:lnTo>
                    <a:lnTo>
                      <a:pt x="1076" y="36"/>
                    </a:lnTo>
                    <a:lnTo>
                      <a:pt x="1070" y="47"/>
                    </a:lnTo>
                    <a:lnTo>
                      <a:pt x="1065" y="57"/>
                    </a:lnTo>
                    <a:lnTo>
                      <a:pt x="1060" y="69"/>
                    </a:lnTo>
                    <a:lnTo>
                      <a:pt x="1057" y="79"/>
                    </a:lnTo>
                    <a:lnTo>
                      <a:pt x="1053" y="90"/>
                    </a:lnTo>
                    <a:lnTo>
                      <a:pt x="1051" y="98"/>
                    </a:lnTo>
                    <a:lnTo>
                      <a:pt x="1049" y="106"/>
                    </a:lnTo>
                    <a:lnTo>
                      <a:pt x="1047" y="116"/>
                    </a:lnTo>
                    <a:lnTo>
                      <a:pt x="1047" y="124"/>
                    </a:lnTo>
                    <a:lnTo>
                      <a:pt x="1033" y="124"/>
                    </a:lnTo>
                    <a:lnTo>
                      <a:pt x="1033" y="117"/>
                    </a:lnTo>
                    <a:lnTo>
                      <a:pt x="1034" y="108"/>
                    </a:lnTo>
                    <a:lnTo>
                      <a:pt x="1036" y="100"/>
                    </a:lnTo>
                    <a:lnTo>
                      <a:pt x="1038" y="89"/>
                    </a:lnTo>
                    <a:lnTo>
                      <a:pt x="1041" y="79"/>
                    </a:lnTo>
                    <a:lnTo>
                      <a:pt x="1044" y="69"/>
                    </a:lnTo>
                    <a:lnTo>
                      <a:pt x="1049" y="58"/>
                    </a:lnTo>
                    <a:lnTo>
                      <a:pt x="1053" y="49"/>
                    </a:lnTo>
                    <a:lnTo>
                      <a:pt x="1059" y="40"/>
                    </a:lnTo>
                    <a:lnTo>
                      <a:pt x="1064" y="31"/>
                    </a:lnTo>
                    <a:lnTo>
                      <a:pt x="1069" y="23"/>
                    </a:lnTo>
                    <a:lnTo>
                      <a:pt x="1075" y="16"/>
                    </a:lnTo>
                    <a:lnTo>
                      <a:pt x="1013"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5" name="Freeform 143"/>
              <p:cNvSpPr>
                <a:spLocks noEditPoints="1"/>
              </p:cNvSpPr>
              <p:nvPr/>
            </p:nvSpPr>
            <p:spPr bwMode="auto">
              <a:xfrm>
                <a:off x="421" y="3482"/>
                <a:ext cx="300" cy="93"/>
              </a:xfrm>
              <a:custGeom>
                <a:avLst/>
                <a:gdLst>
                  <a:gd name="T0" fmla="*/ 38 w 600"/>
                  <a:gd name="T1" fmla="*/ 2 h 186"/>
                  <a:gd name="T2" fmla="*/ 84 w 600"/>
                  <a:gd name="T3" fmla="*/ 147 h 186"/>
                  <a:gd name="T4" fmla="*/ 89 w 600"/>
                  <a:gd name="T5" fmla="*/ 152 h 186"/>
                  <a:gd name="T6" fmla="*/ 95 w 600"/>
                  <a:gd name="T7" fmla="*/ 130 h 186"/>
                  <a:gd name="T8" fmla="*/ 174 w 600"/>
                  <a:gd name="T9" fmla="*/ 185 h 186"/>
                  <a:gd name="T10" fmla="*/ 101 w 600"/>
                  <a:gd name="T11" fmla="*/ 185 h 186"/>
                  <a:gd name="T12" fmla="*/ 24 w 600"/>
                  <a:gd name="T13" fmla="*/ 185 h 186"/>
                  <a:gd name="T14" fmla="*/ 297 w 600"/>
                  <a:gd name="T15" fmla="*/ 163 h 186"/>
                  <a:gd name="T16" fmla="*/ 284 w 600"/>
                  <a:gd name="T17" fmla="*/ 177 h 186"/>
                  <a:gd name="T18" fmla="*/ 269 w 600"/>
                  <a:gd name="T19" fmla="*/ 185 h 186"/>
                  <a:gd name="T20" fmla="*/ 251 w 600"/>
                  <a:gd name="T21" fmla="*/ 186 h 186"/>
                  <a:gd name="T22" fmla="*/ 236 w 600"/>
                  <a:gd name="T23" fmla="*/ 182 h 186"/>
                  <a:gd name="T24" fmla="*/ 223 w 600"/>
                  <a:gd name="T25" fmla="*/ 174 h 186"/>
                  <a:gd name="T26" fmla="*/ 216 w 600"/>
                  <a:gd name="T27" fmla="*/ 164 h 186"/>
                  <a:gd name="T28" fmla="*/ 214 w 600"/>
                  <a:gd name="T29" fmla="*/ 151 h 186"/>
                  <a:gd name="T30" fmla="*/ 213 w 600"/>
                  <a:gd name="T31" fmla="*/ 134 h 186"/>
                  <a:gd name="T32" fmla="*/ 234 w 600"/>
                  <a:gd name="T33" fmla="*/ 124 h 186"/>
                  <a:gd name="T34" fmla="*/ 236 w 600"/>
                  <a:gd name="T35" fmla="*/ 143 h 186"/>
                  <a:gd name="T36" fmla="*/ 239 w 600"/>
                  <a:gd name="T37" fmla="*/ 155 h 186"/>
                  <a:gd name="T38" fmla="*/ 248 w 600"/>
                  <a:gd name="T39" fmla="*/ 163 h 186"/>
                  <a:gd name="T40" fmla="*/ 262 w 600"/>
                  <a:gd name="T41" fmla="*/ 165 h 186"/>
                  <a:gd name="T42" fmla="*/ 276 w 600"/>
                  <a:gd name="T43" fmla="*/ 163 h 186"/>
                  <a:gd name="T44" fmla="*/ 289 w 600"/>
                  <a:gd name="T45" fmla="*/ 155 h 186"/>
                  <a:gd name="T46" fmla="*/ 294 w 600"/>
                  <a:gd name="T47" fmla="*/ 142 h 186"/>
                  <a:gd name="T48" fmla="*/ 297 w 600"/>
                  <a:gd name="T49" fmla="*/ 122 h 186"/>
                  <a:gd name="T50" fmla="*/ 318 w 600"/>
                  <a:gd name="T51" fmla="*/ 185 h 186"/>
                  <a:gd name="T52" fmla="*/ 354 w 600"/>
                  <a:gd name="T53" fmla="*/ 2 h 186"/>
                  <a:gd name="T54" fmla="*/ 354 w 600"/>
                  <a:gd name="T55" fmla="*/ 185 h 186"/>
                  <a:gd name="T56" fmla="*/ 455 w 600"/>
                  <a:gd name="T57" fmla="*/ 186 h 186"/>
                  <a:gd name="T58" fmla="*/ 444 w 600"/>
                  <a:gd name="T59" fmla="*/ 186 h 186"/>
                  <a:gd name="T60" fmla="*/ 428 w 600"/>
                  <a:gd name="T61" fmla="*/ 185 h 186"/>
                  <a:gd name="T62" fmla="*/ 418 w 600"/>
                  <a:gd name="T63" fmla="*/ 179 h 186"/>
                  <a:gd name="T64" fmla="*/ 414 w 600"/>
                  <a:gd name="T65" fmla="*/ 170 h 186"/>
                  <a:gd name="T66" fmla="*/ 413 w 600"/>
                  <a:gd name="T67" fmla="*/ 148 h 186"/>
                  <a:gd name="T68" fmla="*/ 397 w 600"/>
                  <a:gd name="T69" fmla="*/ 51 h 186"/>
                  <a:gd name="T70" fmla="*/ 435 w 600"/>
                  <a:gd name="T71" fmla="*/ 6 h 186"/>
                  <a:gd name="T72" fmla="*/ 456 w 600"/>
                  <a:gd name="T73" fmla="*/ 73 h 186"/>
                  <a:gd name="T74" fmla="*/ 435 w 600"/>
                  <a:gd name="T75" fmla="*/ 152 h 186"/>
                  <a:gd name="T76" fmla="*/ 436 w 600"/>
                  <a:gd name="T77" fmla="*/ 159 h 186"/>
                  <a:gd name="T78" fmla="*/ 438 w 600"/>
                  <a:gd name="T79" fmla="*/ 163 h 186"/>
                  <a:gd name="T80" fmla="*/ 443 w 600"/>
                  <a:gd name="T81" fmla="*/ 165 h 186"/>
                  <a:gd name="T82" fmla="*/ 449 w 600"/>
                  <a:gd name="T83" fmla="*/ 165 h 186"/>
                  <a:gd name="T84" fmla="*/ 456 w 600"/>
                  <a:gd name="T85" fmla="*/ 165 h 186"/>
                  <a:gd name="T86" fmla="*/ 504 w 600"/>
                  <a:gd name="T87" fmla="*/ 2 h 186"/>
                  <a:gd name="T88" fmla="*/ 482 w 600"/>
                  <a:gd name="T89" fmla="*/ 185 h 186"/>
                  <a:gd name="T90" fmla="*/ 504 w 600"/>
                  <a:gd name="T91" fmla="*/ 185 h 186"/>
                  <a:gd name="T92" fmla="*/ 543 w 600"/>
                  <a:gd name="T93" fmla="*/ 73 h 186"/>
                  <a:gd name="T94" fmla="*/ 543 w 600"/>
                  <a:gd name="T95" fmla="*/ 51 h 186"/>
                  <a:gd name="T96" fmla="*/ 543 w 600"/>
                  <a:gd name="T97" fmla="*/ 26 h 186"/>
                  <a:gd name="T98" fmla="*/ 547 w 600"/>
                  <a:gd name="T99" fmla="*/ 15 h 186"/>
                  <a:gd name="T100" fmla="*/ 556 w 600"/>
                  <a:gd name="T101" fmla="*/ 6 h 186"/>
                  <a:gd name="T102" fmla="*/ 571 w 600"/>
                  <a:gd name="T103" fmla="*/ 0 h 186"/>
                  <a:gd name="T104" fmla="*/ 589 w 600"/>
                  <a:gd name="T105" fmla="*/ 1 h 186"/>
                  <a:gd name="T106" fmla="*/ 597 w 600"/>
                  <a:gd name="T107" fmla="*/ 23 h 186"/>
                  <a:gd name="T108" fmla="*/ 586 w 600"/>
                  <a:gd name="T109" fmla="*/ 22 h 186"/>
                  <a:gd name="T110" fmla="*/ 575 w 600"/>
                  <a:gd name="T111" fmla="*/ 23 h 186"/>
                  <a:gd name="T112" fmla="*/ 567 w 600"/>
                  <a:gd name="T113" fmla="*/ 29 h 186"/>
                  <a:gd name="T114" fmla="*/ 564 w 600"/>
                  <a:gd name="T115" fmla="*/ 41 h 186"/>
                  <a:gd name="T116" fmla="*/ 590 w 600"/>
                  <a:gd name="T117" fmla="*/ 73 h 186"/>
                  <a:gd name="T118" fmla="*/ 543 w 600"/>
                  <a:gd name="T11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0" h="186">
                    <a:moveTo>
                      <a:pt x="0" y="185"/>
                    </a:moveTo>
                    <a:lnTo>
                      <a:pt x="0" y="2"/>
                    </a:lnTo>
                    <a:lnTo>
                      <a:pt x="38" y="2"/>
                    </a:lnTo>
                    <a:lnTo>
                      <a:pt x="78" y="131"/>
                    </a:lnTo>
                    <a:lnTo>
                      <a:pt x="82" y="140"/>
                    </a:lnTo>
                    <a:lnTo>
                      <a:pt x="84" y="147"/>
                    </a:lnTo>
                    <a:lnTo>
                      <a:pt x="85" y="154"/>
                    </a:lnTo>
                    <a:lnTo>
                      <a:pt x="87" y="158"/>
                    </a:lnTo>
                    <a:lnTo>
                      <a:pt x="89" y="152"/>
                    </a:lnTo>
                    <a:lnTo>
                      <a:pt x="91" y="146"/>
                    </a:lnTo>
                    <a:lnTo>
                      <a:pt x="93" y="139"/>
                    </a:lnTo>
                    <a:lnTo>
                      <a:pt x="95" y="130"/>
                    </a:lnTo>
                    <a:lnTo>
                      <a:pt x="136" y="2"/>
                    </a:lnTo>
                    <a:lnTo>
                      <a:pt x="174" y="2"/>
                    </a:lnTo>
                    <a:lnTo>
                      <a:pt x="174" y="185"/>
                    </a:lnTo>
                    <a:lnTo>
                      <a:pt x="149" y="185"/>
                    </a:lnTo>
                    <a:lnTo>
                      <a:pt x="149" y="30"/>
                    </a:lnTo>
                    <a:lnTo>
                      <a:pt x="101" y="185"/>
                    </a:lnTo>
                    <a:lnTo>
                      <a:pt x="72" y="185"/>
                    </a:lnTo>
                    <a:lnTo>
                      <a:pt x="24" y="30"/>
                    </a:lnTo>
                    <a:lnTo>
                      <a:pt x="24" y="185"/>
                    </a:lnTo>
                    <a:lnTo>
                      <a:pt x="0" y="185"/>
                    </a:lnTo>
                    <a:close/>
                    <a:moveTo>
                      <a:pt x="297" y="185"/>
                    </a:moveTo>
                    <a:lnTo>
                      <a:pt x="297" y="163"/>
                    </a:lnTo>
                    <a:lnTo>
                      <a:pt x="293" y="169"/>
                    </a:lnTo>
                    <a:lnTo>
                      <a:pt x="289" y="173"/>
                    </a:lnTo>
                    <a:lnTo>
                      <a:pt x="284" y="177"/>
                    </a:lnTo>
                    <a:lnTo>
                      <a:pt x="279" y="180"/>
                    </a:lnTo>
                    <a:lnTo>
                      <a:pt x="274" y="182"/>
                    </a:lnTo>
                    <a:lnTo>
                      <a:pt x="269" y="185"/>
                    </a:lnTo>
                    <a:lnTo>
                      <a:pt x="262" y="186"/>
                    </a:lnTo>
                    <a:lnTo>
                      <a:pt x="256" y="186"/>
                    </a:lnTo>
                    <a:lnTo>
                      <a:pt x="251" y="186"/>
                    </a:lnTo>
                    <a:lnTo>
                      <a:pt x="245" y="185"/>
                    </a:lnTo>
                    <a:lnTo>
                      <a:pt x="240" y="183"/>
                    </a:lnTo>
                    <a:lnTo>
                      <a:pt x="236" y="182"/>
                    </a:lnTo>
                    <a:lnTo>
                      <a:pt x="231" y="180"/>
                    </a:lnTo>
                    <a:lnTo>
                      <a:pt x="226" y="178"/>
                    </a:lnTo>
                    <a:lnTo>
                      <a:pt x="223" y="174"/>
                    </a:lnTo>
                    <a:lnTo>
                      <a:pt x="221" y="172"/>
                    </a:lnTo>
                    <a:lnTo>
                      <a:pt x="218" y="169"/>
                    </a:lnTo>
                    <a:lnTo>
                      <a:pt x="216" y="164"/>
                    </a:lnTo>
                    <a:lnTo>
                      <a:pt x="215" y="159"/>
                    </a:lnTo>
                    <a:lnTo>
                      <a:pt x="214" y="155"/>
                    </a:lnTo>
                    <a:lnTo>
                      <a:pt x="214" y="151"/>
                    </a:lnTo>
                    <a:lnTo>
                      <a:pt x="214" y="146"/>
                    </a:lnTo>
                    <a:lnTo>
                      <a:pt x="213" y="141"/>
                    </a:lnTo>
                    <a:lnTo>
                      <a:pt x="213" y="134"/>
                    </a:lnTo>
                    <a:lnTo>
                      <a:pt x="213" y="51"/>
                    </a:lnTo>
                    <a:lnTo>
                      <a:pt x="234" y="51"/>
                    </a:lnTo>
                    <a:lnTo>
                      <a:pt x="234" y="124"/>
                    </a:lnTo>
                    <a:lnTo>
                      <a:pt x="234" y="132"/>
                    </a:lnTo>
                    <a:lnTo>
                      <a:pt x="236" y="139"/>
                    </a:lnTo>
                    <a:lnTo>
                      <a:pt x="236" y="143"/>
                    </a:lnTo>
                    <a:lnTo>
                      <a:pt x="236" y="147"/>
                    </a:lnTo>
                    <a:lnTo>
                      <a:pt x="237" y="151"/>
                    </a:lnTo>
                    <a:lnTo>
                      <a:pt x="239" y="155"/>
                    </a:lnTo>
                    <a:lnTo>
                      <a:pt x="241" y="158"/>
                    </a:lnTo>
                    <a:lnTo>
                      <a:pt x="245" y="161"/>
                    </a:lnTo>
                    <a:lnTo>
                      <a:pt x="248" y="163"/>
                    </a:lnTo>
                    <a:lnTo>
                      <a:pt x="253" y="164"/>
                    </a:lnTo>
                    <a:lnTo>
                      <a:pt x="257" y="165"/>
                    </a:lnTo>
                    <a:lnTo>
                      <a:pt x="262" y="165"/>
                    </a:lnTo>
                    <a:lnTo>
                      <a:pt x="267" y="165"/>
                    </a:lnTo>
                    <a:lnTo>
                      <a:pt x="271" y="164"/>
                    </a:lnTo>
                    <a:lnTo>
                      <a:pt x="276" y="163"/>
                    </a:lnTo>
                    <a:lnTo>
                      <a:pt x="280" y="161"/>
                    </a:lnTo>
                    <a:lnTo>
                      <a:pt x="285" y="158"/>
                    </a:lnTo>
                    <a:lnTo>
                      <a:pt x="289" y="155"/>
                    </a:lnTo>
                    <a:lnTo>
                      <a:pt x="291" y="151"/>
                    </a:lnTo>
                    <a:lnTo>
                      <a:pt x="293" y="147"/>
                    </a:lnTo>
                    <a:lnTo>
                      <a:pt x="294" y="142"/>
                    </a:lnTo>
                    <a:lnTo>
                      <a:pt x="295" y="135"/>
                    </a:lnTo>
                    <a:lnTo>
                      <a:pt x="297" y="130"/>
                    </a:lnTo>
                    <a:lnTo>
                      <a:pt x="297" y="122"/>
                    </a:lnTo>
                    <a:lnTo>
                      <a:pt x="297" y="51"/>
                    </a:lnTo>
                    <a:lnTo>
                      <a:pt x="318" y="51"/>
                    </a:lnTo>
                    <a:lnTo>
                      <a:pt x="318" y="185"/>
                    </a:lnTo>
                    <a:lnTo>
                      <a:pt x="297" y="185"/>
                    </a:lnTo>
                    <a:close/>
                    <a:moveTo>
                      <a:pt x="354" y="185"/>
                    </a:moveTo>
                    <a:lnTo>
                      <a:pt x="354" y="2"/>
                    </a:lnTo>
                    <a:lnTo>
                      <a:pt x="376" y="2"/>
                    </a:lnTo>
                    <a:lnTo>
                      <a:pt x="376" y="185"/>
                    </a:lnTo>
                    <a:lnTo>
                      <a:pt x="354" y="185"/>
                    </a:lnTo>
                    <a:close/>
                    <a:moveTo>
                      <a:pt x="456" y="165"/>
                    </a:moveTo>
                    <a:lnTo>
                      <a:pt x="460" y="185"/>
                    </a:lnTo>
                    <a:lnTo>
                      <a:pt x="455" y="186"/>
                    </a:lnTo>
                    <a:lnTo>
                      <a:pt x="452" y="186"/>
                    </a:lnTo>
                    <a:lnTo>
                      <a:pt x="447" y="186"/>
                    </a:lnTo>
                    <a:lnTo>
                      <a:pt x="444" y="186"/>
                    </a:lnTo>
                    <a:lnTo>
                      <a:pt x="438" y="186"/>
                    </a:lnTo>
                    <a:lnTo>
                      <a:pt x="432" y="185"/>
                    </a:lnTo>
                    <a:lnTo>
                      <a:pt x="428" y="185"/>
                    </a:lnTo>
                    <a:lnTo>
                      <a:pt x="424" y="183"/>
                    </a:lnTo>
                    <a:lnTo>
                      <a:pt x="421" y="181"/>
                    </a:lnTo>
                    <a:lnTo>
                      <a:pt x="418" y="179"/>
                    </a:lnTo>
                    <a:lnTo>
                      <a:pt x="417" y="177"/>
                    </a:lnTo>
                    <a:lnTo>
                      <a:pt x="415" y="173"/>
                    </a:lnTo>
                    <a:lnTo>
                      <a:pt x="414" y="170"/>
                    </a:lnTo>
                    <a:lnTo>
                      <a:pt x="414" y="164"/>
                    </a:lnTo>
                    <a:lnTo>
                      <a:pt x="413" y="157"/>
                    </a:lnTo>
                    <a:lnTo>
                      <a:pt x="413" y="148"/>
                    </a:lnTo>
                    <a:lnTo>
                      <a:pt x="413" y="73"/>
                    </a:lnTo>
                    <a:lnTo>
                      <a:pt x="397" y="73"/>
                    </a:lnTo>
                    <a:lnTo>
                      <a:pt x="397" y="51"/>
                    </a:lnTo>
                    <a:lnTo>
                      <a:pt x="413" y="51"/>
                    </a:lnTo>
                    <a:lnTo>
                      <a:pt x="413" y="19"/>
                    </a:lnTo>
                    <a:lnTo>
                      <a:pt x="435" y="6"/>
                    </a:lnTo>
                    <a:lnTo>
                      <a:pt x="435" y="51"/>
                    </a:lnTo>
                    <a:lnTo>
                      <a:pt x="456" y="51"/>
                    </a:lnTo>
                    <a:lnTo>
                      <a:pt x="456" y="73"/>
                    </a:lnTo>
                    <a:lnTo>
                      <a:pt x="435" y="73"/>
                    </a:lnTo>
                    <a:lnTo>
                      <a:pt x="435" y="148"/>
                    </a:lnTo>
                    <a:lnTo>
                      <a:pt x="435" y="152"/>
                    </a:lnTo>
                    <a:lnTo>
                      <a:pt x="435" y="155"/>
                    </a:lnTo>
                    <a:lnTo>
                      <a:pt x="435" y="158"/>
                    </a:lnTo>
                    <a:lnTo>
                      <a:pt x="436" y="159"/>
                    </a:lnTo>
                    <a:lnTo>
                      <a:pt x="437" y="161"/>
                    </a:lnTo>
                    <a:lnTo>
                      <a:pt x="438" y="162"/>
                    </a:lnTo>
                    <a:lnTo>
                      <a:pt x="438" y="163"/>
                    </a:lnTo>
                    <a:lnTo>
                      <a:pt x="439" y="164"/>
                    </a:lnTo>
                    <a:lnTo>
                      <a:pt x="441" y="165"/>
                    </a:lnTo>
                    <a:lnTo>
                      <a:pt x="443" y="165"/>
                    </a:lnTo>
                    <a:lnTo>
                      <a:pt x="445" y="165"/>
                    </a:lnTo>
                    <a:lnTo>
                      <a:pt x="447" y="165"/>
                    </a:lnTo>
                    <a:lnTo>
                      <a:pt x="449" y="165"/>
                    </a:lnTo>
                    <a:lnTo>
                      <a:pt x="452" y="165"/>
                    </a:lnTo>
                    <a:lnTo>
                      <a:pt x="454" y="165"/>
                    </a:lnTo>
                    <a:lnTo>
                      <a:pt x="456" y="165"/>
                    </a:lnTo>
                    <a:close/>
                    <a:moveTo>
                      <a:pt x="482" y="24"/>
                    </a:moveTo>
                    <a:lnTo>
                      <a:pt x="482" y="2"/>
                    </a:lnTo>
                    <a:lnTo>
                      <a:pt x="504" y="2"/>
                    </a:lnTo>
                    <a:lnTo>
                      <a:pt x="504" y="24"/>
                    </a:lnTo>
                    <a:lnTo>
                      <a:pt x="482" y="24"/>
                    </a:lnTo>
                    <a:close/>
                    <a:moveTo>
                      <a:pt x="482" y="185"/>
                    </a:moveTo>
                    <a:lnTo>
                      <a:pt x="482" y="51"/>
                    </a:lnTo>
                    <a:lnTo>
                      <a:pt x="504" y="51"/>
                    </a:lnTo>
                    <a:lnTo>
                      <a:pt x="504" y="185"/>
                    </a:lnTo>
                    <a:lnTo>
                      <a:pt x="482" y="185"/>
                    </a:lnTo>
                    <a:close/>
                    <a:moveTo>
                      <a:pt x="543" y="185"/>
                    </a:moveTo>
                    <a:lnTo>
                      <a:pt x="543" y="73"/>
                    </a:lnTo>
                    <a:lnTo>
                      <a:pt x="522" y="73"/>
                    </a:lnTo>
                    <a:lnTo>
                      <a:pt x="522" y="51"/>
                    </a:lnTo>
                    <a:lnTo>
                      <a:pt x="543" y="51"/>
                    </a:lnTo>
                    <a:lnTo>
                      <a:pt x="543" y="38"/>
                    </a:lnTo>
                    <a:lnTo>
                      <a:pt x="543" y="32"/>
                    </a:lnTo>
                    <a:lnTo>
                      <a:pt x="543" y="26"/>
                    </a:lnTo>
                    <a:lnTo>
                      <a:pt x="544" y="23"/>
                    </a:lnTo>
                    <a:lnTo>
                      <a:pt x="545" y="19"/>
                    </a:lnTo>
                    <a:lnTo>
                      <a:pt x="547" y="15"/>
                    </a:lnTo>
                    <a:lnTo>
                      <a:pt x="549" y="11"/>
                    </a:lnTo>
                    <a:lnTo>
                      <a:pt x="553" y="8"/>
                    </a:lnTo>
                    <a:lnTo>
                      <a:pt x="556" y="6"/>
                    </a:lnTo>
                    <a:lnTo>
                      <a:pt x="561" y="3"/>
                    </a:lnTo>
                    <a:lnTo>
                      <a:pt x="566" y="1"/>
                    </a:lnTo>
                    <a:lnTo>
                      <a:pt x="571" y="0"/>
                    </a:lnTo>
                    <a:lnTo>
                      <a:pt x="578" y="0"/>
                    </a:lnTo>
                    <a:lnTo>
                      <a:pt x="584" y="0"/>
                    </a:lnTo>
                    <a:lnTo>
                      <a:pt x="589" y="1"/>
                    </a:lnTo>
                    <a:lnTo>
                      <a:pt x="594" y="1"/>
                    </a:lnTo>
                    <a:lnTo>
                      <a:pt x="600" y="2"/>
                    </a:lnTo>
                    <a:lnTo>
                      <a:pt x="597" y="23"/>
                    </a:lnTo>
                    <a:lnTo>
                      <a:pt x="593" y="23"/>
                    </a:lnTo>
                    <a:lnTo>
                      <a:pt x="590" y="22"/>
                    </a:lnTo>
                    <a:lnTo>
                      <a:pt x="586" y="22"/>
                    </a:lnTo>
                    <a:lnTo>
                      <a:pt x="583" y="22"/>
                    </a:lnTo>
                    <a:lnTo>
                      <a:pt x="578" y="22"/>
                    </a:lnTo>
                    <a:lnTo>
                      <a:pt x="575" y="23"/>
                    </a:lnTo>
                    <a:lnTo>
                      <a:pt x="571" y="24"/>
                    </a:lnTo>
                    <a:lnTo>
                      <a:pt x="569" y="26"/>
                    </a:lnTo>
                    <a:lnTo>
                      <a:pt x="567" y="29"/>
                    </a:lnTo>
                    <a:lnTo>
                      <a:pt x="566" y="32"/>
                    </a:lnTo>
                    <a:lnTo>
                      <a:pt x="564" y="35"/>
                    </a:lnTo>
                    <a:lnTo>
                      <a:pt x="564" y="41"/>
                    </a:lnTo>
                    <a:lnTo>
                      <a:pt x="564" y="51"/>
                    </a:lnTo>
                    <a:lnTo>
                      <a:pt x="590" y="51"/>
                    </a:lnTo>
                    <a:lnTo>
                      <a:pt x="590" y="73"/>
                    </a:lnTo>
                    <a:lnTo>
                      <a:pt x="564" y="73"/>
                    </a:lnTo>
                    <a:lnTo>
                      <a:pt x="564" y="185"/>
                    </a:lnTo>
                    <a:lnTo>
                      <a:pt x="543" y="18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6" name="Freeform 144"/>
              <p:cNvSpPr>
                <a:spLocks/>
              </p:cNvSpPr>
              <p:nvPr/>
            </p:nvSpPr>
            <p:spPr bwMode="auto">
              <a:xfrm>
                <a:off x="726" y="3508"/>
                <a:ext cx="36" cy="67"/>
              </a:xfrm>
              <a:custGeom>
                <a:avLst/>
                <a:gdLst>
                  <a:gd name="T0" fmla="*/ 0 w 73"/>
                  <a:gd name="T1" fmla="*/ 135 h 135"/>
                  <a:gd name="T2" fmla="*/ 0 w 73"/>
                  <a:gd name="T3" fmla="*/ 1 h 135"/>
                  <a:gd name="T4" fmla="*/ 19 w 73"/>
                  <a:gd name="T5" fmla="*/ 1 h 135"/>
                  <a:gd name="T6" fmla="*/ 19 w 73"/>
                  <a:gd name="T7" fmla="*/ 22 h 135"/>
                  <a:gd name="T8" fmla="*/ 22 w 73"/>
                  <a:gd name="T9" fmla="*/ 16 h 135"/>
                  <a:gd name="T10" fmla="*/ 27 w 73"/>
                  <a:gd name="T11" fmla="*/ 11 h 135"/>
                  <a:gd name="T12" fmla="*/ 30 w 73"/>
                  <a:gd name="T13" fmla="*/ 7 h 135"/>
                  <a:gd name="T14" fmla="*/ 34 w 73"/>
                  <a:gd name="T15" fmla="*/ 4 h 135"/>
                  <a:gd name="T16" fmla="*/ 37 w 73"/>
                  <a:gd name="T17" fmla="*/ 3 h 135"/>
                  <a:gd name="T18" fmla="*/ 41 w 73"/>
                  <a:gd name="T19" fmla="*/ 1 h 135"/>
                  <a:gd name="T20" fmla="*/ 44 w 73"/>
                  <a:gd name="T21" fmla="*/ 0 h 135"/>
                  <a:gd name="T22" fmla="*/ 49 w 73"/>
                  <a:gd name="T23" fmla="*/ 0 h 135"/>
                  <a:gd name="T24" fmla="*/ 54 w 73"/>
                  <a:gd name="T25" fmla="*/ 0 h 135"/>
                  <a:gd name="T26" fmla="*/ 60 w 73"/>
                  <a:gd name="T27" fmla="*/ 1 h 135"/>
                  <a:gd name="T28" fmla="*/ 67 w 73"/>
                  <a:gd name="T29" fmla="*/ 4 h 135"/>
                  <a:gd name="T30" fmla="*/ 73 w 73"/>
                  <a:gd name="T31" fmla="*/ 6 h 135"/>
                  <a:gd name="T32" fmla="*/ 65 w 73"/>
                  <a:gd name="T33" fmla="*/ 27 h 135"/>
                  <a:gd name="T34" fmla="*/ 60 w 73"/>
                  <a:gd name="T35" fmla="*/ 24 h 135"/>
                  <a:gd name="T36" fmla="*/ 57 w 73"/>
                  <a:gd name="T37" fmla="*/ 23 h 135"/>
                  <a:gd name="T38" fmla="*/ 52 w 73"/>
                  <a:gd name="T39" fmla="*/ 22 h 135"/>
                  <a:gd name="T40" fmla="*/ 47 w 73"/>
                  <a:gd name="T41" fmla="*/ 22 h 135"/>
                  <a:gd name="T42" fmla="*/ 44 w 73"/>
                  <a:gd name="T43" fmla="*/ 22 h 135"/>
                  <a:gd name="T44" fmla="*/ 41 w 73"/>
                  <a:gd name="T45" fmla="*/ 23 h 135"/>
                  <a:gd name="T46" fmla="*/ 37 w 73"/>
                  <a:gd name="T47" fmla="*/ 24 h 135"/>
                  <a:gd name="T48" fmla="*/ 35 w 73"/>
                  <a:gd name="T49" fmla="*/ 27 h 135"/>
                  <a:gd name="T50" fmla="*/ 31 w 73"/>
                  <a:gd name="T51" fmla="*/ 29 h 135"/>
                  <a:gd name="T52" fmla="*/ 29 w 73"/>
                  <a:gd name="T53" fmla="*/ 31 h 135"/>
                  <a:gd name="T54" fmla="*/ 28 w 73"/>
                  <a:gd name="T55" fmla="*/ 35 h 135"/>
                  <a:gd name="T56" fmla="*/ 26 w 73"/>
                  <a:gd name="T57" fmla="*/ 38 h 135"/>
                  <a:gd name="T58" fmla="*/ 24 w 73"/>
                  <a:gd name="T59" fmla="*/ 44 h 135"/>
                  <a:gd name="T60" fmla="*/ 23 w 73"/>
                  <a:gd name="T61" fmla="*/ 51 h 135"/>
                  <a:gd name="T62" fmla="*/ 22 w 73"/>
                  <a:gd name="T63" fmla="*/ 58 h 135"/>
                  <a:gd name="T64" fmla="*/ 22 w 73"/>
                  <a:gd name="T65" fmla="*/ 65 h 135"/>
                  <a:gd name="T66" fmla="*/ 22 w 73"/>
                  <a:gd name="T67" fmla="*/ 135 h 135"/>
                  <a:gd name="T68" fmla="*/ 0 w 73"/>
                  <a:gd name="T6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135">
                    <a:moveTo>
                      <a:pt x="0" y="135"/>
                    </a:moveTo>
                    <a:lnTo>
                      <a:pt x="0" y="1"/>
                    </a:lnTo>
                    <a:lnTo>
                      <a:pt x="19" y="1"/>
                    </a:lnTo>
                    <a:lnTo>
                      <a:pt x="19" y="22"/>
                    </a:lnTo>
                    <a:lnTo>
                      <a:pt x="22" y="16"/>
                    </a:lnTo>
                    <a:lnTo>
                      <a:pt x="27" y="11"/>
                    </a:lnTo>
                    <a:lnTo>
                      <a:pt x="30" y="7"/>
                    </a:lnTo>
                    <a:lnTo>
                      <a:pt x="34" y="4"/>
                    </a:lnTo>
                    <a:lnTo>
                      <a:pt x="37" y="3"/>
                    </a:lnTo>
                    <a:lnTo>
                      <a:pt x="41" y="1"/>
                    </a:lnTo>
                    <a:lnTo>
                      <a:pt x="44" y="0"/>
                    </a:lnTo>
                    <a:lnTo>
                      <a:pt x="49" y="0"/>
                    </a:lnTo>
                    <a:lnTo>
                      <a:pt x="54" y="0"/>
                    </a:lnTo>
                    <a:lnTo>
                      <a:pt x="60" y="1"/>
                    </a:lnTo>
                    <a:lnTo>
                      <a:pt x="67" y="4"/>
                    </a:lnTo>
                    <a:lnTo>
                      <a:pt x="73" y="6"/>
                    </a:lnTo>
                    <a:lnTo>
                      <a:pt x="65" y="27"/>
                    </a:lnTo>
                    <a:lnTo>
                      <a:pt x="60" y="24"/>
                    </a:lnTo>
                    <a:lnTo>
                      <a:pt x="57" y="23"/>
                    </a:lnTo>
                    <a:lnTo>
                      <a:pt x="52" y="22"/>
                    </a:lnTo>
                    <a:lnTo>
                      <a:pt x="47" y="22"/>
                    </a:lnTo>
                    <a:lnTo>
                      <a:pt x="44" y="22"/>
                    </a:lnTo>
                    <a:lnTo>
                      <a:pt x="41" y="23"/>
                    </a:lnTo>
                    <a:lnTo>
                      <a:pt x="37" y="24"/>
                    </a:lnTo>
                    <a:lnTo>
                      <a:pt x="35" y="27"/>
                    </a:lnTo>
                    <a:lnTo>
                      <a:pt x="31" y="29"/>
                    </a:lnTo>
                    <a:lnTo>
                      <a:pt x="29" y="31"/>
                    </a:lnTo>
                    <a:lnTo>
                      <a:pt x="28" y="35"/>
                    </a:lnTo>
                    <a:lnTo>
                      <a:pt x="26" y="38"/>
                    </a:lnTo>
                    <a:lnTo>
                      <a:pt x="24" y="44"/>
                    </a:lnTo>
                    <a:lnTo>
                      <a:pt x="23" y="51"/>
                    </a:lnTo>
                    <a:lnTo>
                      <a:pt x="22" y="58"/>
                    </a:lnTo>
                    <a:lnTo>
                      <a:pt x="22" y="65"/>
                    </a:lnTo>
                    <a:lnTo>
                      <a:pt x="22" y="135"/>
                    </a:lnTo>
                    <a:lnTo>
                      <a:pt x="0" y="1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7" name="Freeform 145"/>
              <p:cNvSpPr>
                <a:spLocks noEditPoints="1"/>
              </p:cNvSpPr>
              <p:nvPr/>
            </p:nvSpPr>
            <p:spPr bwMode="auto">
              <a:xfrm>
                <a:off x="764" y="3508"/>
                <a:ext cx="238" cy="67"/>
              </a:xfrm>
              <a:custGeom>
                <a:avLst/>
                <a:gdLst>
                  <a:gd name="T0" fmla="*/ 69 w 476"/>
                  <a:gd name="T1" fmla="*/ 133 h 136"/>
                  <a:gd name="T2" fmla="*/ 35 w 476"/>
                  <a:gd name="T3" fmla="*/ 136 h 136"/>
                  <a:gd name="T4" fmla="*/ 4 w 476"/>
                  <a:gd name="T5" fmla="*/ 115 h 136"/>
                  <a:gd name="T6" fmla="*/ 3 w 476"/>
                  <a:gd name="T7" fmla="*/ 86 h 136"/>
                  <a:gd name="T8" fmla="*/ 16 w 476"/>
                  <a:gd name="T9" fmla="*/ 70 h 136"/>
                  <a:gd name="T10" fmla="*/ 36 w 476"/>
                  <a:gd name="T11" fmla="*/ 61 h 136"/>
                  <a:gd name="T12" fmla="*/ 65 w 476"/>
                  <a:gd name="T13" fmla="*/ 58 h 136"/>
                  <a:gd name="T14" fmla="*/ 89 w 476"/>
                  <a:gd name="T15" fmla="*/ 53 h 136"/>
                  <a:gd name="T16" fmla="*/ 92 w 476"/>
                  <a:gd name="T17" fmla="*/ 46 h 136"/>
                  <a:gd name="T18" fmla="*/ 81 w 476"/>
                  <a:gd name="T19" fmla="*/ 26 h 136"/>
                  <a:gd name="T20" fmla="*/ 47 w 476"/>
                  <a:gd name="T21" fmla="*/ 23 h 136"/>
                  <a:gd name="T22" fmla="*/ 29 w 476"/>
                  <a:gd name="T23" fmla="*/ 38 h 136"/>
                  <a:gd name="T24" fmla="*/ 11 w 476"/>
                  <a:gd name="T25" fmla="*/ 22 h 136"/>
                  <a:gd name="T26" fmla="*/ 35 w 476"/>
                  <a:gd name="T27" fmla="*/ 5 h 136"/>
                  <a:gd name="T28" fmla="*/ 73 w 476"/>
                  <a:gd name="T29" fmla="*/ 0 h 136"/>
                  <a:gd name="T30" fmla="*/ 101 w 476"/>
                  <a:gd name="T31" fmla="*/ 8 h 136"/>
                  <a:gd name="T32" fmla="*/ 114 w 476"/>
                  <a:gd name="T33" fmla="*/ 24 h 136"/>
                  <a:gd name="T34" fmla="*/ 116 w 476"/>
                  <a:gd name="T35" fmla="*/ 49 h 136"/>
                  <a:gd name="T36" fmla="*/ 118 w 476"/>
                  <a:gd name="T37" fmla="*/ 116 h 136"/>
                  <a:gd name="T38" fmla="*/ 100 w 476"/>
                  <a:gd name="T39" fmla="*/ 135 h 136"/>
                  <a:gd name="T40" fmla="*/ 92 w 476"/>
                  <a:gd name="T41" fmla="*/ 74 h 136"/>
                  <a:gd name="T42" fmla="*/ 72 w 476"/>
                  <a:gd name="T43" fmla="*/ 78 h 136"/>
                  <a:gd name="T44" fmla="*/ 43 w 476"/>
                  <a:gd name="T45" fmla="*/ 82 h 136"/>
                  <a:gd name="T46" fmla="*/ 28 w 476"/>
                  <a:gd name="T47" fmla="*/ 89 h 136"/>
                  <a:gd name="T48" fmla="*/ 22 w 476"/>
                  <a:gd name="T49" fmla="*/ 99 h 136"/>
                  <a:gd name="T50" fmla="*/ 32 w 476"/>
                  <a:gd name="T51" fmla="*/ 113 h 136"/>
                  <a:gd name="T52" fmla="*/ 62 w 476"/>
                  <a:gd name="T53" fmla="*/ 114 h 136"/>
                  <a:gd name="T54" fmla="*/ 85 w 476"/>
                  <a:gd name="T55" fmla="*/ 101 h 136"/>
                  <a:gd name="T56" fmla="*/ 92 w 476"/>
                  <a:gd name="T57" fmla="*/ 80 h 136"/>
                  <a:gd name="T58" fmla="*/ 170 w 476"/>
                  <a:gd name="T59" fmla="*/ 23 h 136"/>
                  <a:gd name="T60" fmla="*/ 192 w 476"/>
                  <a:gd name="T61" fmla="*/ 4 h 136"/>
                  <a:gd name="T62" fmla="*/ 222 w 476"/>
                  <a:gd name="T63" fmla="*/ 1 h 136"/>
                  <a:gd name="T64" fmla="*/ 243 w 476"/>
                  <a:gd name="T65" fmla="*/ 20 h 136"/>
                  <a:gd name="T66" fmla="*/ 264 w 476"/>
                  <a:gd name="T67" fmla="*/ 6 h 136"/>
                  <a:gd name="T68" fmla="*/ 295 w 476"/>
                  <a:gd name="T69" fmla="*/ 1 h 136"/>
                  <a:gd name="T70" fmla="*/ 323 w 476"/>
                  <a:gd name="T71" fmla="*/ 24 h 136"/>
                  <a:gd name="T72" fmla="*/ 304 w 476"/>
                  <a:gd name="T73" fmla="*/ 53 h 136"/>
                  <a:gd name="T74" fmla="*/ 300 w 476"/>
                  <a:gd name="T75" fmla="*/ 32 h 136"/>
                  <a:gd name="T76" fmla="*/ 288 w 476"/>
                  <a:gd name="T77" fmla="*/ 23 h 136"/>
                  <a:gd name="T78" fmla="*/ 262 w 476"/>
                  <a:gd name="T79" fmla="*/ 27 h 136"/>
                  <a:gd name="T80" fmla="*/ 249 w 476"/>
                  <a:gd name="T81" fmla="*/ 60 h 136"/>
                  <a:gd name="T82" fmla="*/ 226 w 476"/>
                  <a:gd name="T83" fmla="*/ 38 h 136"/>
                  <a:gd name="T84" fmla="*/ 210 w 476"/>
                  <a:gd name="T85" fmla="*/ 22 h 136"/>
                  <a:gd name="T86" fmla="*/ 185 w 476"/>
                  <a:gd name="T87" fmla="*/ 27 h 136"/>
                  <a:gd name="T88" fmla="*/ 173 w 476"/>
                  <a:gd name="T89" fmla="*/ 46 h 136"/>
                  <a:gd name="T90" fmla="*/ 149 w 476"/>
                  <a:gd name="T91" fmla="*/ 135 h 136"/>
                  <a:gd name="T92" fmla="*/ 461 w 476"/>
                  <a:gd name="T93" fmla="*/ 121 h 136"/>
                  <a:gd name="T94" fmla="*/ 437 w 476"/>
                  <a:gd name="T95" fmla="*/ 133 h 136"/>
                  <a:gd name="T96" fmla="*/ 410 w 476"/>
                  <a:gd name="T97" fmla="*/ 136 h 136"/>
                  <a:gd name="T98" fmla="*/ 379 w 476"/>
                  <a:gd name="T99" fmla="*/ 127 h 136"/>
                  <a:gd name="T100" fmla="*/ 353 w 476"/>
                  <a:gd name="T101" fmla="*/ 84 h 136"/>
                  <a:gd name="T102" fmla="*/ 370 w 476"/>
                  <a:gd name="T103" fmla="*/ 19 h 136"/>
                  <a:gd name="T104" fmla="*/ 396 w 476"/>
                  <a:gd name="T105" fmla="*/ 3 h 136"/>
                  <a:gd name="T106" fmla="*/ 428 w 476"/>
                  <a:gd name="T107" fmla="*/ 1 h 136"/>
                  <a:gd name="T108" fmla="*/ 454 w 476"/>
                  <a:gd name="T109" fmla="*/ 13 h 136"/>
                  <a:gd name="T110" fmla="*/ 476 w 476"/>
                  <a:gd name="T111" fmla="*/ 68 h 136"/>
                  <a:gd name="T112" fmla="*/ 375 w 476"/>
                  <a:gd name="T113" fmla="*/ 74 h 136"/>
                  <a:gd name="T114" fmla="*/ 393 w 476"/>
                  <a:gd name="T115" fmla="*/ 109 h 136"/>
                  <a:gd name="T116" fmla="*/ 429 w 476"/>
                  <a:gd name="T117" fmla="*/ 114 h 136"/>
                  <a:gd name="T118" fmla="*/ 451 w 476"/>
                  <a:gd name="T119" fmla="*/ 99 h 136"/>
                  <a:gd name="T120" fmla="*/ 451 w 476"/>
                  <a:gd name="T121" fmla="*/ 41 h 136"/>
                  <a:gd name="T122" fmla="*/ 423 w 476"/>
                  <a:gd name="T123" fmla="*/ 23 h 136"/>
                  <a:gd name="T124" fmla="*/ 387 w 476"/>
                  <a:gd name="T125"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36">
                    <a:moveTo>
                      <a:pt x="95" y="120"/>
                    </a:moveTo>
                    <a:lnTo>
                      <a:pt x="88" y="124"/>
                    </a:lnTo>
                    <a:lnTo>
                      <a:pt x="82" y="128"/>
                    </a:lnTo>
                    <a:lnTo>
                      <a:pt x="75" y="131"/>
                    </a:lnTo>
                    <a:lnTo>
                      <a:pt x="69" y="133"/>
                    </a:lnTo>
                    <a:lnTo>
                      <a:pt x="64" y="135"/>
                    </a:lnTo>
                    <a:lnTo>
                      <a:pt x="58" y="135"/>
                    </a:lnTo>
                    <a:lnTo>
                      <a:pt x="52" y="136"/>
                    </a:lnTo>
                    <a:lnTo>
                      <a:pt x="45" y="136"/>
                    </a:lnTo>
                    <a:lnTo>
                      <a:pt x="35" y="136"/>
                    </a:lnTo>
                    <a:lnTo>
                      <a:pt x="27" y="133"/>
                    </a:lnTo>
                    <a:lnTo>
                      <a:pt x="19" y="131"/>
                    </a:lnTo>
                    <a:lnTo>
                      <a:pt x="12" y="127"/>
                    </a:lnTo>
                    <a:lnTo>
                      <a:pt x="7" y="121"/>
                    </a:lnTo>
                    <a:lnTo>
                      <a:pt x="4" y="115"/>
                    </a:lnTo>
                    <a:lnTo>
                      <a:pt x="1" y="108"/>
                    </a:lnTo>
                    <a:lnTo>
                      <a:pt x="0" y="100"/>
                    </a:lnTo>
                    <a:lnTo>
                      <a:pt x="0" y="96"/>
                    </a:lnTo>
                    <a:lnTo>
                      <a:pt x="1" y="91"/>
                    </a:lnTo>
                    <a:lnTo>
                      <a:pt x="3" y="86"/>
                    </a:lnTo>
                    <a:lnTo>
                      <a:pt x="5" y="83"/>
                    </a:lnTo>
                    <a:lnTo>
                      <a:pt x="7" y="78"/>
                    </a:lnTo>
                    <a:lnTo>
                      <a:pt x="9" y="75"/>
                    </a:lnTo>
                    <a:lnTo>
                      <a:pt x="13" y="73"/>
                    </a:lnTo>
                    <a:lnTo>
                      <a:pt x="16" y="70"/>
                    </a:lnTo>
                    <a:lnTo>
                      <a:pt x="20" y="68"/>
                    </a:lnTo>
                    <a:lnTo>
                      <a:pt x="24" y="66"/>
                    </a:lnTo>
                    <a:lnTo>
                      <a:pt x="28" y="65"/>
                    </a:lnTo>
                    <a:lnTo>
                      <a:pt x="32" y="62"/>
                    </a:lnTo>
                    <a:lnTo>
                      <a:pt x="36" y="61"/>
                    </a:lnTo>
                    <a:lnTo>
                      <a:pt x="41" y="60"/>
                    </a:lnTo>
                    <a:lnTo>
                      <a:pt x="46" y="60"/>
                    </a:lnTo>
                    <a:lnTo>
                      <a:pt x="52" y="59"/>
                    </a:lnTo>
                    <a:lnTo>
                      <a:pt x="59" y="59"/>
                    </a:lnTo>
                    <a:lnTo>
                      <a:pt x="65" y="58"/>
                    </a:lnTo>
                    <a:lnTo>
                      <a:pt x="70" y="57"/>
                    </a:lnTo>
                    <a:lnTo>
                      <a:pt x="76" y="55"/>
                    </a:lnTo>
                    <a:lnTo>
                      <a:pt x="81" y="55"/>
                    </a:lnTo>
                    <a:lnTo>
                      <a:pt x="84" y="54"/>
                    </a:lnTo>
                    <a:lnTo>
                      <a:pt x="89" y="53"/>
                    </a:lnTo>
                    <a:lnTo>
                      <a:pt x="92" y="52"/>
                    </a:lnTo>
                    <a:lnTo>
                      <a:pt x="92" y="50"/>
                    </a:lnTo>
                    <a:lnTo>
                      <a:pt x="92" y="49"/>
                    </a:lnTo>
                    <a:lnTo>
                      <a:pt x="92" y="47"/>
                    </a:lnTo>
                    <a:lnTo>
                      <a:pt x="92" y="46"/>
                    </a:lnTo>
                    <a:lnTo>
                      <a:pt x="92" y="41"/>
                    </a:lnTo>
                    <a:lnTo>
                      <a:pt x="91" y="36"/>
                    </a:lnTo>
                    <a:lnTo>
                      <a:pt x="89" y="32"/>
                    </a:lnTo>
                    <a:lnTo>
                      <a:pt x="85" y="29"/>
                    </a:lnTo>
                    <a:lnTo>
                      <a:pt x="81" y="26"/>
                    </a:lnTo>
                    <a:lnTo>
                      <a:pt x="75" y="23"/>
                    </a:lnTo>
                    <a:lnTo>
                      <a:pt x="68" y="22"/>
                    </a:lnTo>
                    <a:lnTo>
                      <a:pt x="60" y="22"/>
                    </a:lnTo>
                    <a:lnTo>
                      <a:pt x="53" y="22"/>
                    </a:lnTo>
                    <a:lnTo>
                      <a:pt x="47" y="23"/>
                    </a:lnTo>
                    <a:lnTo>
                      <a:pt x="42" y="24"/>
                    </a:lnTo>
                    <a:lnTo>
                      <a:pt x="37" y="27"/>
                    </a:lnTo>
                    <a:lnTo>
                      <a:pt x="34" y="30"/>
                    </a:lnTo>
                    <a:lnTo>
                      <a:pt x="31" y="34"/>
                    </a:lnTo>
                    <a:lnTo>
                      <a:pt x="29" y="38"/>
                    </a:lnTo>
                    <a:lnTo>
                      <a:pt x="27" y="44"/>
                    </a:lnTo>
                    <a:lnTo>
                      <a:pt x="5" y="39"/>
                    </a:lnTo>
                    <a:lnTo>
                      <a:pt x="6" y="32"/>
                    </a:lnTo>
                    <a:lnTo>
                      <a:pt x="8" y="27"/>
                    </a:lnTo>
                    <a:lnTo>
                      <a:pt x="11" y="22"/>
                    </a:lnTo>
                    <a:lnTo>
                      <a:pt x="14" y="18"/>
                    </a:lnTo>
                    <a:lnTo>
                      <a:pt x="18" y="13"/>
                    </a:lnTo>
                    <a:lnTo>
                      <a:pt x="23" y="10"/>
                    </a:lnTo>
                    <a:lnTo>
                      <a:pt x="28" y="7"/>
                    </a:lnTo>
                    <a:lnTo>
                      <a:pt x="35" y="5"/>
                    </a:lnTo>
                    <a:lnTo>
                      <a:pt x="42" y="3"/>
                    </a:lnTo>
                    <a:lnTo>
                      <a:pt x="49" y="1"/>
                    </a:lnTo>
                    <a:lnTo>
                      <a:pt x="57" y="0"/>
                    </a:lnTo>
                    <a:lnTo>
                      <a:pt x="65" y="0"/>
                    </a:lnTo>
                    <a:lnTo>
                      <a:pt x="73" y="0"/>
                    </a:lnTo>
                    <a:lnTo>
                      <a:pt x="81" y="1"/>
                    </a:lnTo>
                    <a:lnTo>
                      <a:pt x="87" y="3"/>
                    </a:lnTo>
                    <a:lnTo>
                      <a:pt x="92" y="4"/>
                    </a:lnTo>
                    <a:lnTo>
                      <a:pt x="97" y="6"/>
                    </a:lnTo>
                    <a:lnTo>
                      <a:pt x="101" y="8"/>
                    </a:lnTo>
                    <a:lnTo>
                      <a:pt x="105" y="11"/>
                    </a:lnTo>
                    <a:lnTo>
                      <a:pt x="108" y="14"/>
                    </a:lnTo>
                    <a:lnTo>
                      <a:pt x="111" y="18"/>
                    </a:lnTo>
                    <a:lnTo>
                      <a:pt x="112" y="21"/>
                    </a:lnTo>
                    <a:lnTo>
                      <a:pt x="114" y="24"/>
                    </a:lnTo>
                    <a:lnTo>
                      <a:pt x="115" y="29"/>
                    </a:lnTo>
                    <a:lnTo>
                      <a:pt x="115" y="32"/>
                    </a:lnTo>
                    <a:lnTo>
                      <a:pt x="116" y="37"/>
                    </a:lnTo>
                    <a:lnTo>
                      <a:pt x="116" y="43"/>
                    </a:lnTo>
                    <a:lnTo>
                      <a:pt x="116" y="49"/>
                    </a:lnTo>
                    <a:lnTo>
                      <a:pt x="116" y="77"/>
                    </a:lnTo>
                    <a:lnTo>
                      <a:pt x="116" y="91"/>
                    </a:lnTo>
                    <a:lnTo>
                      <a:pt x="116" y="101"/>
                    </a:lnTo>
                    <a:lnTo>
                      <a:pt x="116" y="111"/>
                    </a:lnTo>
                    <a:lnTo>
                      <a:pt x="118" y="116"/>
                    </a:lnTo>
                    <a:lnTo>
                      <a:pt x="118" y="121"/>
                    </a:lnTo>
                    <a:lnTo>
                      <a:pt x="119" y="125"/>
                    </a:lnTo>
                    <a:lnTo>
                      <a:pt x="121" y="130"/>
                    </a:lnTo>
                    <a:lnTo>
                      <a:pt x="122" y="135"/>
                    </a:lnTo>
                    <a:lnTo>
                      <a:pt x="100" y="135"/>
                    </a:lnTo>
                    <a:lnTo>
                      <a:pt x="98" y="131"/>
                    </a:lnTo>
                    <a:lnTo>
                      <a:pt x="96" y="128"/>
                    </a:lnTo>
                    <a:lnTo>
                      <a:pt x="95" y="124"/>
                    </a:lnTo>
                    <a:lnTo>
                      <a:pt x="95" y="120"/>
                    </a:lnTo>
                    <a:close/>
                    <a:moveTo>
                      <a:pt x="92" y="74"/>
                    </a:moveTo>
                    <a:lnTo>
                      <a:pt x="89" y="75"/>
                    </a:lnTo>
                    <a:lnTo>
                      <a:pt x="85" y="75"/>
                    </a:lnTo>
                    <a:lnTo>
                      <a:pt x="81" y="76"/>
                    </a:lnTo>
                    <a:lnTo>
                      <a:pt x="77" y="77"/>
                    </a:lnTo>
                    <a:lnTo>
                      <a:pt x="72" y="78"/>
                    </a:lnTo>
                    <a:lnTo>
                      <a:pt x="67" y="78"/>
                    </a:lnTo>
                    <a:lnTo>
                      <a:pt x="60" y="80"/>
                    </a:lnTo>
                    <a:lnTo>
                      <a:pt x="54" y="81"/>
                    </a:lnTo>
                    <a:lnTo>
                      <a:pt x="47" y="82"/>
                    </a:lnTo>
                    <a:lnTo>
                      <a:pt x="43" y="82"/>
                    </a:lnTo>
                    <a:lnTo>
                      <a:pt x="38" y="83"/>
                    </a:lnTo>
                    <a:lnTo>
                      <a:pt x="35" y="84"/>
                    </a:lnTo>
                    <a:lnTo>
                      <a:pt x="32" y="85"/>
                    </a:lnTo>
                    <a:lnTo>
                      <a:pt x="30" y="86"/>
                    </a:lnTo>
                    <a:lnTo>
                      <a:pt x="28" y="89"/>
                    </a:lnTo>
                    <a:lnTo>
                      <a:pt x="26" y="90"/>
                    </a:lnTo>
                    <a:lnTo>
                      <a:pt x="24" y="92"/>
                    </a:lnTo>
                    <a:lnTo>
                      <a:pt x="23" y="94"/>
                    </a:lnTo>
                    <a:lnTo>
                      <a:pt x="22" y="97"/>
                    </a:lnTo>
                    <a:lnTo>
                      <a:pt x="22" y="99"/>
                    </a:lnTo>
                    <a:lnTo>
                      <a:pt x="22" y="102"/>
                    </a:lnTo>
                    <a:lnTo>
                      <a:pt x="24" y="105"/>
                    </a:lnTo>
                    <a:lnTo>
                      <a:pt x="26" y="108"/>
                    </a:lnTo>
                    <a:lnTo>
                      <a:pt x="29" y="111"/>
                    </a:lnTo>
                    <a:lnTo>
                      <a:pt x="32" y="113"/>
                    </a:lnTo>
                    <a:lnTo>
                      <a:pt x="38" y="114"/>
                    </a:lnTo>
                    <a:lnTo>
                      <a:pt x="43" y="115"/>
                    </a:lnTo>
                    <a:lnTo>
                      <a:pt x="50" y="115"/>
                    </a:lnTo>
                    <a:lnTo>
                      <a:pt x="57" y="115"/>
                    </a:lnTo>
                    <a:lnTo>
                      <a:pt x="62" y="114"/>
                    </a:lnTo>
                    <a:lnTo>
                      <a:pt x="68" y="113"/>
                    </a:lnTo>
                    <a:lnTo>
                      <a:pt x="73" y="111"/>
                    </a:lnTo>
                    <a:lnTo>
                      <a:pt x="77" y="108"/>
                    </a:lnTo>
                    <a:lnTo>
                      <a:pt x="82" y="105"/>
                    </a:lnTo>
                    <a:lnTo>
                      <a:pt x="85" y="101"/>
                    </a:lnTo>
                    <a:lnTo>
                      <a:pt x="89" y="97"/>
                    </a:lnTo>
                    <a:lnTo>
                      <a:pt x="90" y="93"/>
                    </a:lnTo>
                    <a:lnTo>
                      <a:pt x="91" y="90"/>
                    </a:lnTo>
                    <a:lnTo>
                      <a:pt x="92" y="85"/>
                    </a:lnTo>
                    <a:lnTo>
                      <a:pt x="92" y="80"/>
                    </a:lnTo>
                    <a:lnTo>
                      <a:pt x="92" y="74"/>
                    </a:lnTo>
                    <a:close/>
                    <a:moveTo>
                      <a:pt x="149" y="135"/>
                    </a:moveTo>
                    <a:lnTo>
                      <a:pt x="149" y="1"/>
                    </a:lnTo>
                    <a:lnTo>
                      <a:pt x="170" y="1"/>
                    </a:lnTo>
                    <a:lnTo>
                      <a:pt x="170" y="23"/>
                    </a:lnTo>
                    <a:lnTo>
                      <a:pt x="174" y="19"/>
                    </a:lnTo>
                    <a:lnTo>
                      <a:pt x="177" y="14"/>
                    </a:lnTo>
                    <a:lnTo>
                      <a:pt x="182" y="10"/>
                    </a:lnTo>
                    <a:lnTo>
                      <a:pt x="187" y="6"/>
                    </a:lnTo>
                    <a:lnTo>
                      <a:pt x="192" y="4"/>
                    </a:lnTo>
                    <a:lnTo>
                      <a:pt x="197" y="1"/>
                    </a:lnTo>
                    <a:lnTo>
                      <a:pt x="203" y="0"/>
                    </a:lnTo>
                    <a:lnTo>
                      <a:pt x="210" y="0"/>
                    </a:lnTo>
                    <a:lnTo>
                      <a:pt x="216" y="0"/>
                    </a:lnTo>
                    <a:lnTo>
                      <a:pt x="222" y="1"/>
                    </a:lnTo>
                    <a:lnTo>
                      <a:pt x="228" y="4"/>
                    </a:lnTo>
                    <a:lnTo>
                      <a:pt x="233" y="6"/>
                    </a:lnTo>
                    <a:lnTo>
                      <a:pt x="237" y="10"/>
                    </a:lnTo>
                    <a:lnTo>
                      <a:pt x="241" y="14"/>
                    </a:lnTo>
                    <a:lnTo>
                      <a:pt x="243" y="20"/>
                    </a:lnTo>
                    <a:lnTo>
                      <a:pt x="245" y="26"/>
                    </a:lnTo>
                    <a:lnTo>
                      <a:pt x="250" y="20"/>
                    </a:lnTo>
                    <a:lnTo>
                      <a:pt x="253" y="14"/>
                    </a:lnTo>
                    <a:lnTo>
                      <a:pt x="258" y="10"/>
                    </a:lnTo>
                    <a:lnTo>
                      <a:pt x="264" y="6"/>
                    </a:lnTo>
                    <a:lnTo>
                      <a:pt x="268" y="4"/>
                    </a:lnTo>
                    <a:lnTo>
                      <a:pt x="274" y="1"/>
                    </a:lnTo>
                    <a:lnTo>
                      <a:pt x="280" y="0"/>
                    </a:lnTo>
                    <a:lnTo>
                      <a:pt x="285" y="0"/>
                    </a:lnTo>
                    <a:lnTo>
                      <a:pt x="295" y="1"/>
                    </a:lnTo>
                    <a:lnTo>
                      <a:pt x="303" y="3"/>
                    </a:lnTo>
                    <a:lnTo>
                      <a:pt x="310" y="6"/>
                    </a:lnTo>
                    <a:lnTo>
                      <a:pt x="315" y="11"/>
                    </a:lnTo>
                    <a:lnTo>
                      <a:pt x="320" y="16"/>
                    </a:lnTo>
                    <a:lnTo>
                      <a:pt x="323" y="24"/>
                    </a:lnTo>
                    <a:lnTo>
                      <a:pt x="324" y="34"/>
                    </a:lnTo>
                    <a:lnTo>
                      <a:pt x="326" y="44"/>
                    </a:lnTo>
                    <a:lnTo>
                      <a:pt x="326" y="135"/>
                    </a:lnTo>
                    <a:lnTo>
                      <a:pt x="304" y="135"/>
                    </a:lnTo>
                    <a:lnTo>
                      <a:pt x="304" y="53"/>
                    </a:lnTo>
                    <a:lnTo>
                      <a:pt x="304" y="47"/>
                    </a:lnTo>
                    <a:lnTo>
                      <a:pt x="304" y="42"/>
                    </a:lnTo>
                    <a:lnTo>
                      <a:pt x="304" y="38"/>
                    </a:lnTo>
                    <a:lnTo>
                      <a:pt x="303" y="35"/>
                    </a:lnTo>
                    <a:lnTo>
                      <a:pt x="300" y="32"/>
                    </a:lnTo>
                    <a:lnTo>
                      <a:pt x="299" y="30"/>
                    </a:lnTo>
                    <a:lnTo>
                      <a:pt x="297" y="28"/>
                    </a:lnTo>
                    <a:lnTo>
                      <a:pt x="295" y="26"/>
                    </a:lnTo>
                    <a:lnTo>
                      <a:pt x="291" y="24"/>
                    </a:lnTo>
                    <a:lnTo>
                      <a:pt x="288" y="23"/>
                    </a:lnTo>
                    <a:lnTo>
                      <a:pt x="284" y="22"/>
                    </a:lnTo>
                    <a:lnTo>
                      <a:pt x="281" y="22"/>
                    </a:lnTo>
                    <a:lnTo>
                      <a:pt x="274" y="22"/>
                    </a:lnTo>
                    <a:lnTo>
                      <a:pt x="268" y="24"/>
                    </a:lnTo>
                    <a:lnTo>
                      <a:pt x="262" y="27"/>
                    </a:lnTo>
                    <a:lnTo>
                      <a:pt x="258" y="31"/>
                    </a:lnTo>
                    <a:lnTo>
                      <a:pt x="254" y="36"/>
                    </a:lnTo>
                    <a:lnTo>
                      <a:pt x="251" y="43"/>
                    </a:lnTo>
                    <a:lnTo>
                      <a:pt x="250" y="51"/>
                    </a:lnTo>
                    <a:lnTo>
                      <a:pt x="249" y="60"/>
                    </a:lnTo>
                    <a:lnTo>
                      <a:pt x="249" y="135"/>
                    </a:lnTo>
                    <a:lnTo>
                      <a:pt x="227" y="135"/>
                    </a:lnTo>
                    <a:lnTo>
                      <a:pt x="227" y="51"/>
                    </a:lnTo>
                    <a:lnTo>
                      <a:pt x="227" y="44"/>
                    </a:lnTo>
                    <a:lnTo>
                      <a:pt x="226" y="38"/>
                    </a:lnTo>
                    <a:lnTo>
                      <a:pt x="223" y="34"/>
                    </a:lnTo>
                    <a:lnTo>
                      <a:pt x="221" y="29"/>
                    </a:lnTo>
                    <a:lnTo>
                      <a:pt x="218" y="26"/>
                    </a:lnTo>
                    <a:lnTo>
                      <a:pt x="214" y="23"/>
                    </a:lnTo>
                    <a:lnTo>
                      <a:pt x="210" y="22"/>
                    </a:lnTo>
                    <a:lnTo>
                      <a:pt x="204" y="22"/>
                    </a:lnTo>
                    <a:lnTo>
                      <a:pt x="199" y="22"/>
                    </a:lnTo>
                    <a:lnTo>
                      <a:pt x="195" y="23"/>
                    </a:lnTo>
                    <a:lnTo>
                      <a:pt x="190" y="24"/>
                    </a:lnTo>
                    <a:lnTo>
                      <a:pt x="185" y="27"/>
                    </a:lnTo>
                    <a:lnTo>
                      <a:pt x="182" y="29"/>
                    </a:lnTo>
                    <a:lnTo>
                      <a:pt x="178" y="32"/>
                    </a:lnTo>
                    <a:lnTo>
                      <a:pt x="176" y="36"/>
                    </a:lnTo>
                    <a:lnTo>
                      <a:pt x="174" y="41"/>
                    </a:lnTo>
                    <a:lnTo>
                      <a:pt x="173" y="46"/>
                    </a:lnTo>
                    <a:lnTo>
                      <a:pt x="172" y="52"/>
                    </a:lnTo>
                    <a:lnTo>
                      <a:pt x="170" y="60"/>
                    </a:lnTo>
                    <a:lnTo>
                      <a:pt x="170" y="68"/>
                    </a:lnTo>
                    <a:lnTo>
                      <a:pt x="170" y="135"/>
                    </a:lnTo>
                    <a:lnTo>
                      <a:pt x="149" y="135"/>
                    </a:lnTo>
                    <a:close/>
                    <a:moveTo>
                      <a:pt x="454" y="93"/>
                    </a:moveTo>
                    <a:lnTo>
                      <a:pt x="475" y="98"/>
                    </a:lnTo>
                    <a:lnTo>
                      <a:pt x="472" y="106"/>
                    </a:lnTo>
                    <a:lnTo>
                      <a:pt x="467" y="114"/>
                    </a:lnTo>
                    <a:lnTo>
                      <a:pt x="461" y="121"/>
                    </a:lnTo>
                    <a:lnTo>
                      <a:pt x="454" y="127"/>
                    </a:lnTo>
                    <a:lnTo>
                      <a:pt x="451" y="129"/>
                    </a:lnTo>
                    <a:lnTo>
                      <a:pt x="446" y="131"/>
                    </a:lnTo>
                    <a:lnTo>
                      <a:pt x="442" y="132"/>
                    </a:lnTo>
                    <a:lnTo>
                      <a:pt x="437" y="133"/>
                    </a:lnTo>
                    <a:lnTo>
                      <a:pt x="433" y="135"/>
                    </a:lnTo>
                    <a:lnTo>
                      <a:pt x="428" y="136"/>
                    </a:lnTo>
                    <a:lnTo>
                      <a:pt x="422" y="136"/>
                    </a:lnTo>
                    <a:lnTo>
                      <a:pt x="416" y="136"/>
                    </a:lnTo>
                    <a:lnTo>
                      <a:pt x="410" y="136"/>
                    </a:lnTo>
                    <a:lnTo>
                      <a:pt x="403" y="135"/>
                    </a:lnTo>
                    <a:lnTo>
                      <a:pt x="396" y="133"/>
                    </a:lnTo>
                    <a:lnTo>
                      <a:pt x="390" y="132"/>
                    </a:lnTo>
                    <a:lnTo>
                      <a:pt x="384" y="130"/>
                    </a:lnTo>
                    <a:lnTo>
                      <a:pt x="379" y="127"/>
                    </a:lnTo>
                    <a:lnTo>
                      <a:pt x="374" y="123"/>
                    </a:lnTo>
                    <a:lnTo>
                      <a:pt x="369" y="120"/>
                    </a:lnTo>
                    <a:lnTo>
                      <a:pt x="361" y="111"/>
                    </a:lnTo>
                    <a:lnTo>
                      <a:pt x="357" y="98"/>
                    </a:lnTo>
                    <a:lnTo>
                      <a:pt x="353" y="84"/>
                    </a:lnTo>
                    <a:lnTo>
                      <a:pt x="352" y="69"/>
                    </a:lnTo>
                    <a:lnTo>
                      <a:pt x="353" y="54"/>
                    </a:lnTo>
                    <a:lnTo>
                      <a:pt x="357" y="41"/>
                    </a:lnTo>
                    <a:lnTo>
                      <a:pt x="362" y="28"/>
                    </a:lnTo>
                    <a:lnTo>
                      <a:pt x="370" y="19"/>
                    </a:lnTo>
                    <a:lnTo>
                      <a:pt x="375" y="14"/>
                    </a:lnTo>
                    <a:lnTo>
                      <a:pt x="380" y="11"/>
                    </a:lnTo>
                    <a:lnTo>
                      <a:pt x="385" y="7"/>
                    </a:lnTo>
                    <a:lnTo>
                      <a:pt x="390" y="5"/>
                    </a:lnTo>
                    <a:lnTo>
                      <a:pt x="396" y="3"/>
                    </a:lnTo>
                    <a:lnTo>
                      <a:pt x="403" y="1"/>
                    </a:lnTo>
                    <a:lnTo>
                      <a:pt x="408" y="0"/>
                    </a:lnTo>
                    <a:lnTo>
                      <a:pt x="415" y="0"/>
                    </a:lnTo>
                    <a:lnTo>
                      <a:pt x="422" y="0"/>
                    </a:lnTo>
                    <a:lnTo>
                      <a:pt x="428" y="1"/>
                    </a:lnTo>
                    <a:lnTo>
                      <a:pt x="434" y="3"/>
                    </a:lnTo>
                    <a:lnTo>
                      <a:pt x="439" y="5"/>
                    </a:lnTo>
                    <a:lnTo>
                      <a:pt x="445" y="7"/>
                    </a:lnTo>
                    <a:lnTo>
                      <a:pt x="450" y="10"/>
                    </a:lnTo>
                    <a:lnTo>
                      <a:pt x="454" y="13"/>
                    </a:lnTo>
                    <a:lnTo>
                      <a:pt x="459" y="18"/>
                    </a:lnTo>
                    <a:lnTo>
                      <a:pt x="467" y="27"/>
                    </a:lnTo>
                    <a:lnTo>
                      <a:pt x="472" y="39"/>
                    </a:lnTo>
                    <a:lnTo>
                      <a:pt x="475" y="53"/>
                    </a:lnTo>
                    <a:lnTo>
                      <a:pt x="476" y="68"/>
                    </a:lnTo>
                    <a:lnTo>
                      <a:pt x="476" y="69"/>
                    </a:lnTo>
                    <a:lnTo>
                      <a:pt x="476" y="70"/>
                    </a:lnTo>
                    <a:lnTo>
                      <a:pt x="476" y="73"/>
                    </a:lnTo>
                    <a:lnTo>
                      <a:pt x="476" y="74"/>
                    </a:lnTo>
                    <a:lnTo>
                      <a:pt x="375" y="74"/>
                    </a:lnTo>
                    <a:lnTo>
                      <a:pt x="376" y="83"/>
                    </a:lnTo>
                    <a:lnTo>
                      <a:pt x="379" y="91"/>
                    </a:lnTo>
                    <a:lnTo>
                      <a:pt x="382" y="99"/>
                    </a:lnTo>
                    <a:lnTo>
                      <a:pt x="388" y="105"/>
                    </a:lnTo>
                    <a:lnTo>
                      <a:pt x="393" y="109"/>
                    </a:lnTo>
                    <a:lnTo>
                      <a:pt x="400" y="113"/>
                    </a:lnTo>
                    <a:lnTo>
                      <a:pt x="408" y="114"/>
                    </a:lnTo>
                    <a:lnTo>
                      <a:pt x="416" y="115"/>
                    </a:lnTo>
                    <a:lnTo>
                      <a:pt x="423" y="115"/>
                    </a:lnTo>
                    <a:lnTo>
                      <a:pt x="429" y="114"/>
                    </a:lnTo>
                    <a:lnTo>
                      <a:pt x="434" y="113"/>
                    </a:lnTo>
                    <a:lnTo>
                      <a:pt x="439" y="111"/>
                    </a:lnTo>
                    <a:lnTo>
                      <a:pt x="444" y="107"/>
                    </a:lnTo>
                    <a:lnTo>
                      <a:pt x="447" y="104"/>
                    </a:lnTo>
                    <a:lnTo>
                      <a:pt x="451" y="99"/>
                    </a:lnTo>
                    <a:lnTo>
                      <a:pt x="454" y="93"/>
                    </a:lnTo>
                    <a:close/>
                    <a:moveTo>
                      <a:pt x="375" y="52"/>
                    </a:moveTo>
                    <a:lnTo>
                      <a:pt x="454" y="52"/>
                    </a:lnTo>
                    <a:lnTo>
                      <a:pt x="453" y="45"/>
                    </a:lnTo>
                    <a:lnTo>
                      <a:pt x="451" y="41"/>
                    </a:lnTo>
                    <a:lnTo>
                      <a:pt x="449" y="36"/>
                    </a:lnTo>
                    <a:lnTo>
                      <a:pt x="445" y="32"/>
                    </a:lnTo>
                    <a:lnTo>
                      <a:pt x="438" y="28"/>
                    </a:lnTo>
                    <a:lnTo>
                      <a:pt x="431" y="24"/>
                    </a:lnTo>
                    <a:lnTo>
                      <a:pt x="423" y="23"/>
                    </a:lnTo>
                    <a:lnTo>
                      <a:pt x="415" y="22"/>
                    </a:lnTo>
                    <a:lnTo>
                      <a:pt x="407" y="22"/>
                    </a:lnTo>
                    <a:lnTo>
                      <a:pt x="399" y="24"/>
                    </a:lnTo>
                    <a:lnTo>
                      <a:pt x="392" y="27"/>
                    </a:lnTo>
                    <a:lnTo>
                      <a:pt x="387" y="30"/>
                    </a:lnTo>
                    <a:lnTo>
                      <a:pt x="382" y="35"/>
                    </a:lnTo>
                    <a:lnTo>
                      <a:pt x="379" y="39"/>
                    </a:lnTo>
                    <a:lnTo>
                      <a:pt x="376" y="45"/>
                    </a:lnTo>
                    <a:lnTo>
                      <a:pt x="375" y="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8" name="Freeform 146"/>
              <p:cNvSpPr>
                <a:spLocks noEditPoints="1"/>
              </p:cNvSpPr>
              <p:nvPr/>
            </p:nvSpPr>
            <p:spPr bwMode="auto">
              <a:xfrm>
                <a:off x="798" y="3794"/>
                <a:ext cx="191" cy="92"/>
              </a:xfrm>
              <a:custGeom>
                <a:avLst/>
                <a:gdLst>
                  <a:gd name="T0" fmla="*/ 81 w 382"/>
                  <a:gd name="T1" fmla="*/ 0 h 184"/>
                  <a:gd name="T2" fmla="*/ 110 w 382"/>
                  <a:gd name="T3" fmla="*/ 9 h 184"/>
                  <a:gd name="T4" fmla="*/ 128 w 382"/>
                  <a:gd name="T5" fmla="*/ 29 h 184"/>
                  <a:gd name="T6" fmla="*/ 131 w 382"/>
                  <a:gd name="T7" fmla="*/ 53 h 184"/>
                  <a:gd name="T8" fmla="*/ 122 w 382"/>
                  <a:gd name="T9" fmla="*/ 74 h 184"/>
                  <a:gd name="T10" fmla="*/ 113 w 382"/>
                  <a:gd name="T11" fmla="*/ 88 h 184"/>
                  <a:gd name="T12" fmla="*/ 132 w 382"/>
                  <a:gd name="T13" fmla="*/ 108 h 184"/>
                  <a:gd name="T14" fmla="*/ 138 w 382"/>
                  <a:gd name="T15" fmla="*/ 137 h 184"/>
                  <a:gd name="T16" fmla="*/ 130 w 382"/>
                  <a:gd name="T17" fmla="*/ 160 h 184"/>
                  <a:gd name="T18" fmla="*/ 115 w 382"/>
                  <a:gd name="T19" fmla="*/ 173 h 184"/>
                  <a:gd name="T20" fmla="*/ 92 w 382"/>
                  <a:gd name="T21" fmla="*/ 181 h 184"/>
                  <a:gd name="T22" fmla="*/ 0 w 382"/>
                  <a:gd name="T23" fmla="*/ 183 h 184"/>
                  <a:gd name="T24" fmla="*/ 79 w 382"/>
                  <a:gd name="T25" fmla="*/ 77 h 184"/>
                  <a:gd name="T26" fmla="*/ 97 w 382"/>
                  <a:gd name="T27" fmla="*/ 72 h 184"/>
                  <a:gd name="T28" fmla="*/ 107 w 382"/>
                  <a:gd name="T29" fmla="*/ 59 h 184"/>
                  <a:gd name="T30" fmla="*/ 107 w 382"/>
                  <a:gd name="T31" fmla="*/ 41 h 184"/>
                  <a:gd name="T32" fmla="*/ 98 w 382"/>
                  <a:gd name="T33" fmla="*/ 29 h 184"/>
                  <a:gd name="T34" fmla="*/ 79 w 382"/>
                  <a:gd name="T35" fmla="*/ 23 h 184"/>
                  <a:gd name="T36" fmla="*/ 24 w 382"/>
                  <a:gd name="T37" fmla="*/ 78 h 184"/>
                  <a:gd name="T38" fmla="*/ 79 w 382"/>
                  <a:gd name="T39" fmla="*/ 161 h 184"/>
                  <a:gd name="T40" fmla="*/ 94 w 382"/>
                  <a:gd name="T41" fmla="*/ 159 h 184"/>
                  <a:gd name="T42" fmla="*/ 106 w 382"/>
                  <a:gd name="T43" fmla="*/ 152 h 184"/>
                  <a:gd name="T44" fmla="*/ 113 w 382"/>
                  <a:gd name="T45" fmla="*/ 139 h 184"/>
                  <a:gd name="T46" fmla="*/ 113 w 382"/>
                  <a:gd name="T47" fmla="*/ 122 h 184"/>
                  <a:gd name="T48" fmla="*/ 104 w 382"/>
                  <a:gd name="T49" fmla="*/ 107 h 184"/>
                  <a:gd name="T50" fmla="*/ 84 w 382"/>
                  <a:gd name="T51" fmla="*/ 101 h 184"/>
                  <a:gd name="T52" fmla="*/ 24 w 382"/>
                  <a:gd name="T53" fmla="*/ 161 h 184"/>
                  <a:gd name="T54" fmla="*/ 244 w 382"/>
                  <a:gd name="T55" fmla="*/ 171 h 184"/>
                  <a:gd name="T56" fmla="*/ 224 w 382"/>
                  <a:gd name="T57" fmla="*/ 183 h 184"/>
                  <a:gd name="T58" fmla="*/ 200 w 382"/>
                  <a:gd name="T59" fmla="*/ 183 h 184"/>
                  <a:gd name="T60" fmla="*/ 182 w 382"/>
                  <a:gd name="T61" fmla="*/ 176 h 184"/>
                  <a:gd name="T62" fmla="*/ 171 w 382"/>
                  <a:gd name="T63" fmla="*/ 162 h 184"/>
                  <a:gd name="T64" fmla="*/ 169 w 382"/>
                  <a:gd name="T65" fmla="*/ 144 h 184"/>
                  <a:gd name="T66" fmla="*/ 190 w 382"/>
                  <a:gd name="T67" fmla="*/ 49 h 184"/>
                  <a:gd name="T68" fmla="*/ 191 w 382"/>
                  <a:gd name="T69" fmla="*/ 141 h 184"/>
                  <a:gd name="T70" fmla="*/ 197 w 382"/>
                  <a:gd name="T71" fmla="*/ 156 h 184"/>
                  <a:gd name="T72" fmla="*/ 213 w 382"/>
                  <a:gd name="T73" fmla="*/ 163 h 184"/>
                  <a:gd name="T74" fmla="*/ 231 w 382"/>
                  <a:gd name="T75" fmla="*/ 161 h 184"/>
                  <a:gd name="T76" fmla="*/ 246 w 382"/>
                  <a:gd name="T77" fmla="*/ 149 h 184"/>
                  <a:gd name="T78" fmla="*/ 252 w 382"/>
                  <a:gd name="T79" fmla="*/ 128 h 184"/>
                  <a:gd name="T80" fmla="*/ 274 w 382"/>
                  <a:gd name="T81" fmla="*/ 183 h 184"/>
                  <a:gd name="T82" fmla="*/ 328 w 382"/>
                  <a:gd name="T83" fmla="*/ 49 h 184"/>
                  <a:gd name="T84" fmla="*/ 339 w 382"/>
                  <a:gd name="T85" fmla="*/ 55 h 184"/>
                  <a:gd name="T86" fmla="*/ 353 w 382"/>
                  <a:gd name="T87" fmla="*/ 48 h 184"/>
                  <a:gd name="T88" fmla="*/ 376 w 382"/>
                  <a:gd name="T89" fmla="*/ 52 h 184"/>
                  <a:gd name="T90" fmla="*/ 366 w 382"/>
                  <a:gd name="T91" fmla="*/ 71 h 184"/>
                  <a:gd name="T92" fmla="*/ 350 w 382"/>
                  <a:gd name="T93" fmla="*/ 71 h 184"/>
                  <a:gd name="T94" fmla="*/ 338 w 382"/>
                  <a:gd name="T95" fmla="*/ 79 h 184"/>
                  <a:gd name="T96" fmla="*/ 332 w 382"/>
                  <a:gd name="T97" fmla="*/ 99 h 184"/>
                  <a:gd name="T98" fmla="*/ 309 w 382"/>
                  <a:gd name="T99"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184">
                    <a:moveTo>
                      <a:pt x="0" y="183"/>
                    </a:moveTo>
                    <a:lnTo>
                      <a:pt x="0" y="0"/>
                    </a:lnTo>
                    <a:lnTo>
                      <a:pt x="70" y="0"/>
                    </a:lnTo>
                    <a:lnTo>
                      <a:pt x="81" y="0"/>
                    </a:lnTo>
                    <a:lnTo>
                      <a:pt x="89" y="1"/>
                    </a:lnTo>
                    <a:lnTo>
                      <a:pt x="97" y="4"/>
                    </a:lnTo>
                    <a:lnTo>
                      <a:pt x="104" y="6"/>
                    </a:lnTo>
                    <a:lnTo>
                      <a:pt x="110" y="9"/>
                    </a:lnTo>
                    <a:lnTo>
                      <a:pt x="116" y="13"/>
                    </a:lnTo>
                    <a:lnTo>
                      <a:pt x="121" y="17"/>
                    </a:lnTo>
                    <a:lnTo>
                      <a:pt x="124" y="23"/>
                    </a:lnTo>
                    <a:lnTo>
                      <a:pt x="128" y="29"/>
                    </a:lnTo>
                    <a:lnTo>
                      <a:pt x="130" y="35"/>
                    </a:lnTo>
                    <a:lnTo>
                      <a:pt x="131" y="40"/>
                    </a:lnTo>
                    <a:lnTo>
                      <a:pt x="131" y="47"/>
                    </a:lnTo>
                    <a:lnTo>
                      <a:pt x="131" y="53"/>
                    </a:lnTo>
                    <a:lnTo>
                      <a:pt x="130" y="59"/>
                    </a:lnTo>
                    <a:lnTo>
                      <a:pt x="128" y="63"/>
                    </a:lnTo>
                    <a:lnTo>
                      <a:pt x="125" y="69"/>
                    </a:lnTo>
                    <a:lnTo>
                      <a:pt x="122" y="74"/>
                    </a:lnTo>
                    <a:lnTo>
                      <a:pt x="117" y="78"/>
                    </a:lnTo>
                    <a:lnTo>
                      <a:pt x="112" y="83"/>
                    </a:lnTo>
                    <a:lnTo>
                      <a:pt x="106" y="86"/>
                    </a:lnTo>
                    <a:lnTo>
                      <a:pt x="113" y="88"/>
                    </a:lnTo>
                    <a:lnTo>
                      <a:pt x="120" y="92"/>
                    </a:lnTo>
                    <a:lnTo>
                      <a:pt x="124" y="97"/>
                    </a:lnTo>
                    <a:lnTo>
                      <a:pt x="129" y="102"/>
                    </a:lnTo>
                    <a:lnTo>
                      <a:pt x="132" y="108"/>
                    </a:lnTo>
                    <a:lnTo>
                      <a:pt x="136" y="115"/>
                    </a:lnTo>
                    <a:lnTo>
                      <a:pt x="137" y="122"/>
                    </a:lnTo>
                    <a:lnTo>
                      <a:pt x="138" y="130"/>
                    </a:lnTo>
                    <a:lnTo>
                      <a:pt x="138" y="137"/>
                    </a:lnTo>
                    <a:lnTo>
                      <a:pt x="137" y="142"/>
                    </a:lnTo>
                    <a:lnTo>
                      <a:pt x="135" y="148"/>
                    </a:lnTo>
                    <a:lnTo>
                      <a:pt x="132" y="154"/>
                    </a:lnTo>
                    <a:lnTo>
                      <a:pt x="130" y="160"/>
                    </a:lnTo>
                    <a:lnTo>
                      <a:pt x="127" y="164"/>
                    </a:lnTo>
                    <a:lnTo>
                      <a:pt x="123" y="168"/>
                    </a:lnTo>
                    <a:lnTo>
                      <a:pt x="119" y="171"/>
                    </a:lnTo>
                    <a:lnTo>
                      <a:pt x="115" y="173"/>
                    </a:lnTo>
                    <a:lnTo>
                      <a:pt x="110" y="176"/>
                    </a:lnTo>
                    <a:lnTo>
                      <a:pt x="105" y="178"/>
                    </a:lnTo>
                    <a:lnTo>
                      <a:pt x="99" y="180"/>
                    </a:lnTo>
                    <a:lnTo>
                      <a:pt x="92" y="181"/>
                    </a:lnTo>
                    <a:lnTo>
                      <a:pt x="85" y="183"/>
                    </a:lnTo>
                    <a:lnTo>
                      <a:pt x="77" y="183"/>
                    </a:lnTo>
                    <a:lnTo>
                      <a:pt x="69" y="183"/>
                    </a:lnTo>
                    <a:lnTo>
                      <a:pt x="0" y="183"/>
                    </a:lnTo>
                    <a:close/>
                    <a:moveTo>
                      <a:pt x="24" y="78"/>
                    </a:moveTo>
                    <a:lnTo>
                      <a:pt x="64" y="78"/>
                    </a:lnTo>
                    <a:lnTo>
                      <a:pt x="73" y="78"/>
                    </a:lnTo>
                    <a:lnTo>
                      <a:pt x="79" y="77"/>
                    </a:lnTo>
                    <a:lnTo>
                      <a:pt x="84" y="77"/>
                    </a:lnTo>
                    <a:lnTo>
                      <a:pt x="89" y="76"/>
                    </a:lnTo>
                    <a:lnTo>
                      <a:pt x="93" y="74"/>
                    </a:lnTo>
                    <a:lnTo>
                      <a:pt x="97" y="72"/>
                    </a:lnTo>
                    <a:lnTo>
                      <a:pt x="100" y="70"/>
                    </a:lnTo>
                    <a:lnTo>
                      <a:pt x="102" y="67"/>
                    </a:lnTo>
                    <a:lnTo>
                      <a:pt x="105" y="63"/>
                    </a:lnTo>
                    <a:lnTo>
                      <a:pt x="107" y="59"/>
                    </a:lnTo>
                    <a:lnTo>
                      <a:pt x="108" y="55"/>
                    </a:lnTo>
                    <a:lnTo>
                      <a:pt x="108" y="51"/>
                    </a:lnTo>
                    <a:lnTo>
                      <a:pt x="108" y="46"/>
                    </a:lnTo>
                    <a:lnTo>
                      <a:pt x="107" y="41"/>
                    </a:lnTo>
                    <a:lnTo>
                      <a:pt x="105" y="38"/>
                    </a:lnTo>
                    <a:lnTo>
                      <a:pt x="104" y="35"/>
                    </a:lnTo>
                    <a:lnTo>
                      <a:pt x="101" y="31"/>
                    </a:lnTo>
                    <a:lnTo>
                      <a:pt x="98" y="29"/>
                    </a:lnTo>
                    <a:lnTo>
                      <a:pt x="94" y="27"/>
                    </a:lnTo>
                    <a:lnTo>
                      <a:pt x="90" y="24"/>
                    </a:lnTo>
                    <a:lnTo>
                      <a:pt x="85" y="23"/>
                    </a:lnTo>
                    <a:lnTo>
                      <a:pt x="79" y="23"/>
                    </a:lnTo>
                    <a:lnTo>
                      <a:pt x="70" y="22"/>
                    </a:lnTo>
                    <a:lnTo>
                      <a:pt x="61" y="22"/>
                    </a:lnTo>
                    <a:lnTo>
                      <a:pt x="24" y="22"/>
                    </a:lnTo>
                    <a:lnTo>
                      <a:pt x="24" y="78"/>
                    </a:lnTo>
                    <a:close/>
                    <a:moveTo>
                      <a:pt x="24" y="161"/>
                    </a:moveTo>
                    <a:lnTo>
                      <a:pt x="70" y="161"/>
                    </a:lnTo>
                    <a:lnTo>
                      <a:pt x="75" y="161"/>
                    </a:lnTo>
                    <a:lnTo>
                      <a:pt x="79" y="161"/>
                    </a:lnTo>
                    <a:lnTo>
                      <a:pt x="83" y="161"/>
                    </a:lnTo>
                    <a:lnTo>
                      <a:pt x="86" y="161"/>
                    </a:lnTo>
                    <a:lnTo>
                      <a:pt x="91" y="160"/>
                    </a:lnTo>
                    <a:lnTo>
                      <a:pt x="94" y="159"/>
                    </a:lnTo>
                    <a:lnTo>
                      <a:pt x="98" y="157"/>
                    </a:lnTo>
                    <a:lnTo>
                      <a:pt x="100" y="156"/>
                    </a:lnTo>
                    <a:lnTo>
                      <a:pt x="104" y="154"/>
                    </a:lnTo>
                    <a:lnTo>
                      <a:pt x="106" y="152"/>
                    </a:lnTo>
                    <a:lnTo>
                      <a:pt x="107" y="149"/>
                    </a:lnTo>
                    <a:lnTo>
                      <a:pt x="109" y="146"/>
                    </a:lnTo>
                    <a:lnTo>
                      <a:pt x="112" y="142"/>
                    </a:lnTo>
                    <a:lnTo>
                      <a:pt x="113" y="139"/>
                    </a:lnTo>
                    <a:lnTo>
                      <a:pt x="114" y="136"/>
                    </a:lnTo>
                    <a:lnTo>
                      <a:pt x="114" y="131"/>
                    </a:lnTo>
                    <a:lnTo>
                      <a:pt x="114" y="126"/>
                    </a:lnTo>
                    <a:lnTo>
                      <a:pt x="113" y="122"/>
                    </a:lnTo>
                    <a:lnTo>
                      <a:pt x="110" y="117"/>
                    </a:lnTo>
                    <a:lnTo>
                      <a:pt x="109" y="113"/>
                    </a:lnTo>
                    <a:lnTo>
                      <a:pt x="107" y="109"/>
                    </a:lnTo>
                    <a:lnTo>
                      <a:pt x="104" y="107"/>
                    </a:lnTo>
                    <a:lnTo>
                      <a:pt x="100" y="105"/>
                    </a:lnTo>
                    <a:lnTo>
                      <a:pt x="96" y="102"/>
                    </a:lnTo>
                    <a:lnTo>
                      <a:pt x="90" y="101"/>
                    </a:lnTo>
                    <a:lnTo>
                      <a:pt x="84" y="101"/>
                    </a:lnTo>
                    <a:lnTo>
                      <a:pt x="76" y="100"/>
                    </a:lnTo>
                    <a:lnTo>
                      <a:pt x="68" y="100"/>
                    </a:lnTo>
                    <a:lnTo>
                      <a:pt x="24" y="100"/>
                    </a:lnTo>
                    <a:lnTo>
                      <a:pt x="24" y="161"/>
                    </a:lnTo>
                    <a:close/>
                    <a:moveTo>
                      <a:pt x="252" y="183"/>
                    </a:moveTo>
                    <a:lnTo>
                      <a:pt x="252" y="161"/>
                    </a:lnTo>
                    <a:lnTo>
                      <a:pt x="248" y="167"/>
                    </a:lnTo>
                    <a:lnTo>
                      <a:pt x="244" y="171"/>
                    </a:lnTo>
                    <a:lnTo>
                      <a:pt x="239" y="175"/>
                    </a:lnTo>
                    <a:lnTo>
                      <a:pt x="235" y="178"/>
                    </a:lnTo>
                    <a:lnTo>
                      <a:pt x="229" y="180"/>
                    </a:lnTo>
                    <a:lnTo>
                      <a:pt x="224" y="183"/>
                    </a:lnTo>
                    <a:lnTo>
                      <a:pt x="217" y="184"/>
                    </a:lnTo>
                    <a:lnTo>
                      <a:pt x="212" y="184"/>
                    </a:lnTo>
                    <a:lnTo>
                      <a:pt x="206" y="184"/>
                    </a:lnTo>
                    <a:lnTo>
                      <a:pt x="200" y="183"/>
                    </a:lnTo>
                    <a:lnTo>
                      <a:pt x="196" y="181"/>
                    </a:lnTo>
                    <a:lnTo>
                      <a:pt x="191" y="180"/>
                    </a:lnTo>
                    <a:lnTo>
                      <a:pt x="186" y="178"/>
                    </a:lnTo>
                    <a:lnTo>
                      <a:pt x="182" y="176"/>
                    </a:lnTo>
                    <a:lnTo>
                      <a:pt x="178" y="172"/>
                    </a:lnTo>
                    <a:lnTo>
                      <a:pt x="176" y="170"/>
                    </a:lnTo>
                    <a:lnTo>
                      <a:pt x="174" y="167"/>
                    </a:lnTo>
                    <a:lnTo>
                      <a:pt x="171" y="162"/>
                    </a:lnTo>
                    <a:lnTo>
                      <a:pt x="170" y="157"/>
                    </a:lnTo>
                    <a:lnTo>
                      <a:pt x="169" y="153"/>
                    </a:lnTo>
                    <a:lnTo>
                      <a:pt x="169" y="149"/>
                    </a:lnTo>
                    <a:lnTo>
                      <a:pt x="169" y="144"/>
                    </a:lnTo>
                    <a:lnTo>
                      <a:pt x="168" y="139"/>
                    </a:lnTo>
                    <a:lnTo>
                      <a:pt x="168" y="132"/>
                    </a:lnTo>
                    <a:lnTo>
                      <a:pt x="168" y="49"/>
                    </a:lnTo>
                    <a:lnTo>
                      <a:pt x="190" y="49"/>
                    </a:lnTo>
                    <a:lnTo>
                      <a:pt x="190" y="122"/>
                    </a:lnTo>
                    <a:lnTo>
                      <a:pt x="190" y="130"/>
                    </a:lnTo>
                    <a:lnTo>
                      <a:pt x="191" y="137"/>
                    </a:lnTo>
                    <a:lnTo>
                      <a:pt x="191" y="141"/>
                    </a:lnTo>
                    <a:lnTo>
                      <a:pt x="191" y="145"/>
                    </a:lnTo>
                    <a:lnTo>
                      <a:pt x="192" y="149"/>
                    </a:lnTo>
                    <a:lnTo>
                      <a:pt x="194" y="153"/>
                    </a:lnTo>
                    <a:lnTo>
                      <a:pt x="197" y="156"/>
                    </a:lnTo>
                    <a:lnTo>
                      <a:pt x="200" y="159"/>
                    </a:lnTo>
                    <a:lnTo>
                      <a:pt x="204" y="161"/>
                    </a:lnTo>
                    <a:lnTo>
                      <a:pt x="208" y="162"/>
                    </a:lnTo>
                    <a:lnTo>
                      <a:pt x="213" y="163"/>
                    </a:lnTo>
                    <a:lnTo>
                      <a:pt x="217" y="163"/>
                    </a:lnTo>
                    <a:lnTo>
                      <a:pt x="222" y="163"/>
                    </a:lnTo>
                    <a:lnTo>
                      <a:pt x="227" y="162"/>
                    </a:lnTo>
                    <a:lnTo>
                      <a:pt x="231" y="161"/>
                    </a:lnTo>
                    <a:lnTo>
                      <a:pt x="236" y="159"/>
                    </a:lnTo>
                    <a:lnTo>
                      <a:pt x="240" y="156"/>
                    </a:lnTo>
                    <a:lnTo>
                      <a:pt x="244" y="153"/>
                    </a:lnTo>
                    <a:lnTo>
                      <a:pt x="246" y="149"/>
                    </a:lnTo>
                    <a:lnTo>
                      <a:pt x="248" y="145"/>
                    </a:lnTo>
                    <a:lnTo>
                      <a:pt x="250" y="140"/>
                    </a:lnTo>
                    <a:lnTo>
                      <a:pt x="251" y="133"/>
                    </a:lnTo>
                    <a:lnTo>
                      <a:pt x="252" y="128"/>
                    </a:lnTo>
                    <a:lnTo>
                      <a:pt x="252" y="119"/>
                    </a:lnTo>
                    <a:lnTo>
                      <a:pt x="252" y="49"/>
                    </a:lnTo>
                    <a:lnTo>
                      <a:pt x="274" y="49"/>
                    </a:lnTo>
                    <a:lnTo>
                      <a:pt x="274" y="183"/>
                    </a:lnTo>
                    <a:lnTo>
                      <a:pt x="252" y="183"/>
                    </a:lnTo>
                    <a:close/>
                    <a:moveTo>
                      <a:pt x="309" y="183"/>
                    </a:moveTo>
                    <a:lnTo>
                      <a:pt x="309" y="49"/>
                    </a:lnTo>
                    <a:lnTo>
                      <a:pt x="328" y="49"/>
                    </a:lnTo>
                    <a:lnTo>
                      <a:pt x="328" y="70"/>
                    </a:lnTo>
                    <a:lnTo>
                      <a:pt x="331" y="64"/>
                    </a:lnTo>
                    <a:lnTo>
                      <a:pt x="336" y="59"/>
                    </a:lnTo>
                    <a:lnTo>
                      <a:pt x="339" y="55"/>
                    </a:lnTo>
                    <a:lnTo>
                      <a:pt x="343" y="52"/>
                    </a:lnTo>
                    <a:lnTo>
                      <a:pt x="346" y="51"/>
                    </a:lnTo>
                    <a:lnTo>
                      <a:pt x="350" y="49"/>
                    </a:lnTo>
                    <a:lnTo>
                      <a:pt x="353" y="48"/>
                    </a:lnTo>
                    <a:lnTo>
                      <a:pt x="358" y="48"/>
                    </a:lnTo>
                    <a:lnTo>
                      <a:pt x="363" y="48"/>
                    </a:lnTo>
                    <a:lnTo>
                      <a:pt x="369" y="49"/>
                    </a:lnTo>
                    <a:lnTo>
                      <a:pt x="376" y="52"/>
                    </a:lnTo>
                    <a:lnTo>
                      <a:pt x="382" y="54"/>
                    </a:lnTo>
                    <a:lnTo>
                      <a:pt x="374" y="75"/>
                    </a:lnTo>
                    <a:lnTo>
                      <a:pt x="369" y="72"/>
                    </a:lnTo>
                    <a:lnTo>
                      <a:pt x="366" y="71"/>
                    </a:lnTo>
                    <a:lnTo>
                      <a:pt x="361" y="70"/>
                    </a:lnTo>
                    <a:lnTo>
                      <a:pt x="356" y="70"/>
                    </a:lnTo>
                    <a:lnTo>
                      <a:pt x="353" y="70"/>
                    </a:lnTo>
                    <a:lnTo>
                      <a:pt x="350" y="71"/>
                    </a:lnTo>
                    <a:lnTo>
                      <a:pt x="346" y="72"/>
                    </a:lnTo>
                    <a:lnTo>
                      <a:pt x="344" y="75"/>
                    </a:lnTo>
                    <a:lnTo>
                      <a:pt x="340" y="77"/>
                    </a:lnTo>
                    <a:lnTo>
                      <a:pt x="338" y="79"/>
                    </a:lnTo>
                    <a:lnTo>
                      <a:pt x="337" y="83"/>
                    </a:lnTo>
                    <a:lnTo>
                      <a:pt x="335" y="86"/>
                    </a:lnTo>
                    <a:lnTo>
                      <a:pt x="333" y="92"/>
                    </a:lnTo>
                    <a:lnTo>
                      <a:pt x="332" y="99"/>
                    </a:lnTo>
                    <a:lnTo>
                      <a:pt x="331" y="106"/>
                    </a:lnTo>
                    <a:lnTo>
                      <a:pt x="331" y="113"/>
                    </a:lnTo>
                    <a:lnTo>
                      <a:pt x="331" y="183"/>
                    </a:lnTo>
                    <a:lnTo>
                      <a:pt x="309" y="1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699" name="Freeform 147"/>
              <p:cNvSpPr>
                <a:spLocks noEditPoints="1"/>
              </p:cNvSpPr>
              <p:nvPr/>
            </p:nvSpPr>
            <p:spPr bwMode="auto">
              <a:xfrm>
                <a:off x="990" y="3796"/>
                <a:ext cx="94" cy="90"/>
              </a:xfrm>
              <a:custGeom>
                <a:avLst/>
                <a:gdLst>
                  <a:gd name="T0" fmla="*/ 24 w 187"/>
                  <a:gd name="T1" fmla="*/ 141 h 180"/>
                  <a:gd name="T2" fmla="*/ 33 w 187"/>
                  <a:gd name="T3" fmla="*/ 153 h 180"/>
                  <a:gd name="T4" fmla="*/ 51 w 187"/>
                  <a:gd name="T5" fmla="*/ 159 h 180"/>
                  <a:gd name="T6" fmla="*/ 71 w 187"/>
                  <a:gd name="T7" fmla="*/ 158 h 180"/>
                  <a:gd name="T8" fmla="*/ 84 w 187"/>
                  <a:gd name="T9" fmla="*/ 151 h 180"/>
                  <a:gd name="T10" fmla="*/ 89 w 187"/>
                  <a:gd name="T11" fmla="*/ 141 h 180"/>
                  <a:gd name="T12" fmla="*/ 84 w 187"/>
                  <a:gd name="T13" fmla="*/ 133 h 180"/>
                  <a:gd name="T14" fmla="*/ 73 w 187"/>
                  <a:gd name="T15" fmla="*/ 128 h 180"/>
                  <a:gd name="T16" fmla="*/ 46 w 187"/>
                  <a:gd name="T17" fmla="*/ 121 h 180"/>
                  <a:gd name="T18" fmla="*/ 24 w 187"/>
                  <a:gd name="T19" fmla="*/ 113 h 180"/>
                  <a:gd name="T20" fmla="*/ 12 w 187"/>
                  <a:gd name="T21" fmla="*/ 105 h 180"/>
                  <a:gd name="T22" fmla="*/ 6 w 187"/>
                  <a:gd name="T23" fmla="*/ 91 h 180"/>
                  <a:gd name="T24" fmla="*/ 5 w 187"/>
                  <a:gd name="T25" fmla="*/ 78 h 180"/>
                  <a:gd name="T26" fmla="*/ 8 w 187"/>
                  <a:gd name="T27" fmla="*/ 66 h 180"/>
                  <a:gd name="T28" fmla="*/ 16 w 187"/>
                  <a:gd name="T29" fmla="*/ 56 h 180"/>
                  <a:gd name="T30" fmla="*/ 25 w 187"/>
                  <a:gd name="T31" fmla="*/ 50 h 180"/>
                  <a:gd name="T32" fmla="*/ 38 w 187"/>
                  <a:gd name="T33" fmla="*/ 45 h 180"/>
                  <a:gd name="T34" fmla="*/ 53 w 187"/>
                  <a:gd name="T35" fmla="*/ 44 h 180"/>
                  <a:gd name="T36" fmla="*/ 74 w 187"/>
                  <a:gd name="T37" fmla="*/ 47 h 180"/>
                  <a:gd name="T38" fmla="*/ 90 w 187"/>
                  <a:gd name="T39" fmla="*/ 53 h 180"/>
                  <a:gd name="T40" fmla="*/ 99 w 187"/>
                  <a:gd name="T41" fmla="*/ 65 h 180"/>
                  <a:gd name="T42" fmla="*/ 105 w 187"/>
                  <a:gd name="T43" fmla="*/ 82 h 180"/>
                  <a:gd name="T44" fmla="*/ 79 w 187"/>
                  <a:gd name="T45" fmla="*/ 78 h 180"/>
                  <a:gd name="T46" fmla="*/ 70 w 187"/>
                  <a:gd name="T47" fmla="*/ 68 h 180"/>
                  <a:gd name="T48" fmla="*/ 54 w 187"/>
                  <a:gd name="T49" fmla="*/ 66 h 180"/>
                  <a:gd name="T50" fmla="*/ 37 w 187"/>
                  <a:gd name="T51" fmla="*/ 68 h 180"/>
                  <a:gd name="T52" fmla="*/ 29 w 187"/>
                  <a:gd name="T53" fmla="*/ 74 h 180"/>
                  <a:gd name="T54" fmla="*/ 27 w 187"/>
                  <a:gd name="T55" fmla="*/ 81 h 180"/>
                  <a:gd name="T56" fmla="*/ 29 w 187"/>
                  <a:gd name="T57" fmla="*/ 87 h 180"/>
                  <a:gd name="T58" fmla="*/ 35 w 187"/>
                  <a:gd name="T59" fmla="*/ 91 h 180"/>
                  <a:gd name="T60" fmla="*/ 44 w 187"/>
                  <a:gd name="T61" fmla="*/ 94 h 180"/>
                  <a:gd name="T62" fmla="*/ 68 w 187"/>
                  <a:gd name="T63" fmla="*/ 101 h 180"/>
                  <a:gd name="T64" fmla="*/ 90 w 187"/>
                  <a:gd name="T65" fmla="*/ 107 h 180"/>
                  <a:gd name="T66" fmla="*/ 101 w 187"/>
                  <a:gd name="T67" fmla="*/ 115 h 180"/>
                  <a:gd name="T68" fmla="*/ 109 w 187"/>
                  <a:gd name="T69" fmla="*/ 128 h 180"/>
                  <a:gd name="T70" fmla="*/ 110 w 187"/>
                  <a:gd name="T71" fmla="*/ 144 h 180"/>
                  <a:gd name="T72" fmla="*/ 104 w 187"/>
                  <a:gd name="T73" fmla="*/ 160 h 180"/>
                  <a:gd name="T74" fmla="*/ 91 w 187"/>
                  <a:gd name="T75" fmla="*/ 173 h 180"/>
                  <a:gd name="T76" fmla="*/ 71 w 187"/>
                  <a:gd name="T77" fmla="*/ 179 h 180"/>
                  <a:gd name="T78" fmla="*/ 52 w 187"/>
                  <a:gd name="T79" fmla="*/ 180 h 180"/>
                  <a:gd name="T80" fmla="*/ 35 w 187"/>
                  <a:gd name="T81" fmla="*/ 177 h 180"/>
                  <a:gd name="T82" fmla="*/ 21 w 187"/>
                  <a:gd name="T83" fmla="*/ 173 h 180"/>
                  <a:gd name="T84" fmla="*/ 7 w 187"/>
                  <a:gd name="T85" fmla="*/ 158 h 180"/>
                  <a:gd name="T86" fmla="*/ 184 w 187"/>
                  <a:gd name="T87" fmla="*/ 159 h 180"/>
                  <a:gd name="T88" fmla="*/ 179 w 187"/>
                  <a:gd name="T89" fmla="*/ 180 h 180"/>
                  <a:gd name="T90" fmla="*/ 166 w 187"/>
                  <a:gd name="T91" fmla="*/ 180 h 180"/>
                  <a:gd name="T92" fmla="*/ 152 w 187"/>
                  <a:gd name="T93" fmla="*/ 177 h 180"/>
                  <a:gd name="T94" fmla="*/ 145 w 187"/>
                  <a:gd name="T95" fmla="*/ 171 h 180"/>
                  <a:gd name="T96" fmla="*/ 141 w 187"/>
                  <a:gd name="T97" fmla="*/ 158 h 180"/>
                  <a:gd name="T98" fmla="*/ 140 w 187"/>
                  <a:gd name="T99" fmla="*/ 67 h 180"/>
                  <a:gd name="T100" fmla="*/ 140 w 187"/>
                  <a:gd name="T101" fmla="*/ 45 h 180"/>
                  <a:gd name="T102" fmla="*/ 162 w 187"/>
                  <a:gd name="T103" fmla="*/ 45 h 180"/>
                  <a:gd name="T104" fmla="*/ 162 w 187"/>
                  <a:gd name="T105" fmla="*/ 67 h 180"/>
                  <a:gd name="T106" fmla="*/ 162 w 187"/>
                  <a:gd name="T107" fmla="*/ 149 h 180"/>
                  <a:gd name="T108" fmla="*/ 164 w 187"/>
                  <a:gd name="T109" fmla="*/ 155 h 180"/>
                  <a:gd name="T110" fmla="*/ 167 w 187"/>
                  <a:gd name="T111" fmla="*/ 158 h 180"/>
                  <a:gd name="T112" fmla="*/ 173 w 187"/>
                  <a:gd name="T113" fmla="*/ 159 h 180"/>
                  <a:gd name="T114" fmla="*/ 179 w 187"/>
                  <a:gd name="T115" fmla="*/ 15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 h="180">
                    <a:moveTo>
                      <a:pt x="0" y="140"/>
                    </a:moveTo>
                    <a:lnTo>
                      <a:pt x="23" y="135"/>
                    </a:lnTo>
                    <a:lnTo>
                      <a:pt x="24" y="141"/>
                    </a:lnTo>
                    <a:lnTo>
                      <a:pt x="27" y="145"/>
                    </a:lnTo>
                    <a:lnTo>
                      <a:pt x="30" y="150"/>
                    </a:lnTo>
                    <a:lnTo>
                      <a:pt x="33" y="153"/>
                    </a:lnTo>
                    <a:lnTo>
                      <a:pt x="38" y="156"/>
                    </a:lnTo>
                    <a:lnTo>
                      <a:pt x="44" y="158"/>
                    </a:lnTo>
                    <a:lnTo>
                      <a:pt x="51" y="159"/>
                    </a:lnTo>
                    <a:lnTo>
                      <a:pt x="58" y="159"/>
                    </a:lnTo>
                    <a:lnTo>
                      <a:pt x="64" y="159"/>
                    </a:lnTo>
                    <a:lnTo>
                      <a:pt x="71" y="158"/>
                    </a:lnTo>
                    <a:lnTo>
                      <a:pt x="76" y="156"/>
                    </a:lnTo>
                    <a:lnTo>
                      <a:pt x="81" y="153"/>
                    </a:lnTo>
                    <a:lnTo>
                      <a:pt x="84" y="151"/>
                    </a:lnTo>
                    <a:lnTo>
                      <a:pt x="86" y="148"/>
                    </a:lnTo>
                    <a:lnTo>
                      <a:pt x="87" y="144"/>
                    </a:lnTo>
                    <a:lnTo>
                      <a:pt x="89" y="141"/>
                    </a:lnTo>
                    <a:lnTo>
                      <a:pt x="87" y="138"/>
                    </a:lnTo>
                    <a:lnTo>
                      <a:pt x="86" y="135"/>
                    </a:lnTo>
                    <a:lnTo>
                      <a:pt x="84" y="133"/>
                    </a:lnTo>
                    <a:lnTo>
                      <a:pt x="81" y="130"/>
                    </a:lnTo>
                    <a:lnTo>
                      <a:pt x="77" y="129"/>
                    </a:lnTo>
                    <a:lnTo>
                      <a:pt x="73" y="128"/>
                    </a:lnTo>
                    <a:lnTo>
                      <a:pt x="66" y="126"/>
                    </a:lnTo>
                    <a:lnTo>
                      <a:pt x="58" y="125"/>
                    </a:lnTo>
                    <a:lnTo>
                      <a:pt x="46" y="121"/>
                    </a:lnTo>
                    <a:lnTo>
                      <a:pt x="37" y="119"/>
                    </a:lnTo>
                    <a:lnTo>
                      <a:pt x="30" y="115"/>
                    </a:lnTo>
                    <a:lnTo>
                      <a:pt x="24" y="113"/>
                    </a:lnTo>
                    <a:lnTo>
                      <a:pt x="20" y="111"/>
                    </a:lnTo>
                    <a:lnTo>
                      <a:pt x="15" y="109"/>
                    </a:lnTo>
                    <a:lnTo>
                      <a:pt x="12" y="105"/>
                    </a:lnTo>
                    <a:lnTo>
                      <a:pt x="9" y="101"/>
                    </a:lnTo>
                    <a:lnTo>
                      <a:pt x="7" y="96"/>
                    </a:lnTo>
                    <a:lnTo>
                      <a:pt x="6" y="91"/>
                    </a:lnTo>
                    <a:lnTo>
                      <a:pt x="5" y="87"/>
                    </a:lnTo>
                    <a:lnTo>
                      <a:pt x="5" y="82"/>
                    </a:lnTo>
                    <a:lnTo>
                      <a:pt x="5" y="78"/>
                    </a:lnTo>
                    <a:lnTo>
                      <a:pt x="6" y="74"/>
                    </a:lnTo>
                    <a:lnTo>
                      <a:pt x="7" y="70"/>
                    </a:lnTo>
                    <a:lnTo>
                      <a:pt x="8" y="66"/>
                    </a:lnTo>
                    <a:lnTo>
                      <a:pt x="10" y="63"/>
                    </a:lnTo>
                    <a:lnTo>
                      <a:pt x="14" y="59"/>
                    </a:lnTo>
                    <a:lnTo>
                      <a:pt x="16" y="56"/>
                    </a:lnTo>
                    <a:lnTo>
                      <a:pt x="20" y="53"/>
                    </a:lnTo>
                    <a:lnTo>
                      <a:pt x="22" y="51"/>
                    </a:lnTo>
                    <a:lnTo>
                      <a:pt x="25" y="50"/>
                    </a:lnTo>
                    <a:lnTo>
                      <a:pt x="29" y="48"/>
                    </a:lnTo>
                    <a:lnTo>
                      <a:pt x="33" y="47"/>
                    </a:lnTo>
                    <a:lnTo>
                      <a:pt x="38" y="45"/>
                    </a:lnTo>
                    <a:lnTo>
                      <a:pt x="43" y="44"/>
                    </a:lnTo>
                    <a:lnTo>
                      <a:pt x="48" y="44"/>
                    </a:lnTo>
                    <a:lnTo>
                      <a:pt x="53" y="44"/>
                    </a:lnTo>
                    <a:lnTo>
                      <a:pt x="60" y="44"/>
                    </a:lnTo>
                    <a:lnTo>
                      <a:pt x="67" y="45"/>
                    </a:lnTo>
                    <a:lnTo>
                      <a:pt x="74" y="47"/>
                    </a:lnTo>
                    <a:lnTo>
                      <a:pt x="79" y="49"/>
                    </a:lnTo>
                    <a:lnTo>
                      <a:pt x="85" y="51"/>
                    </a:lnTo>
                    <a:lnTo>
                      <a:pt x="90" y="53"/>
                    </a:lnTo>
                    <a:lnTo>
                      <a:pt x="93" y="57"/>
                    </a:lnTo>
                    <a:lnTo>
                      <a:pt x="97" y="60"/>
                    </a:lnTo>
                    <a:lnTo>
                      <a:pt x="99" y="65"/>
                    </a:lnTo>
                    <a:lnTo>
                      <a:pt x="101" y="70"/>
                    </a:lnTo>
                    <a:lnTo>
                      <a:pt x="102" y="75"/>
                    </a:lnTo>
                    <a:lnTo>
                      <a:pt x="105" y="82"/>
                    </a:lnTo>
                    <a:lnTo>
                      <a:pt x="83" y="86"/>
                    </a:lnTo>
                    <a:lnTo>
                      <a:pt x="82" y="81"/>
                    </a:lnTo>
                    <a:lnTo>
                      <a:pt x="79" y="78"/>
                    </a:lnTo>
                    <a:lnTo>
                      <a:pt x="77" y="74"/>
                    </a:lnTo>
                    <a:lnTo>
                      <a:pt x="74" y="71"/>
                    </a:lnTo>
                    <a:lnTo>
                      <a:pt x="70" y="68"/>
                    </a:lnTo>
                    <a:lnTo>
                      <a:pt x="66" y="67"/>
                    </a:lnTo>
                    <a:lnTo>
                      <a:pt x="60" y="66"/>
                    </a:lnTo>
                    <a:lnTo>
                      <a:pt x="54" y="66"/>
                    </a:lnTo>
                    <a:lnTo>
                      <a:pt x="47" y="66"/>
                    </a:lnTo>
                    <a:lnTo>
                      <a:pt x="41" y="67"/>
                    </a:lnTo>
                    <a:lnTo>
                      <a:pt x="37" y="68"/>
                    </a:lnTo>
                    <a:lnTo>
                      <a:pt x="33" y="70"/>
                    </a:lnTo>
                    <a:lnTo>
                      <a:pt x="30" y="72"/>
                    </a:lnTo>
                    <a:lnTo>
                      <a:pt x="29" y="74"/>
                    </a:lnTo>
                    <a:lnTo>
                      <a:pt x="27" y="78"/>
                    </a:lnTo>
                    <a:lnTo>
                      <a:pt x="27" y="80"/>
                    </a:lnTo>
                    <a:lnTo>
                      <a:pt x="27" y="81"/>
                    </a:lnTo>
                    <a:lnTo>
                      <a:pt x="28" y="83"/>
                    </a:lnTo>
                    <a:lnTo>
                      <a:pt x="28" y="84"/>
                    </a:lnTo>
                    <a:lnTo>
                      <a:pt x="29" y="87"/>
                    </a:lnTo>
                    <a:lnTo>
                      <a:pt x="31" y="88"/>
                    </a:lnTo>
                    <a:lnTo>
                      <a:pt x="32" y="89"/>
                    </a:lnTo>
                    <a:lnTo>
                      <a:pt x="35" y="91"/>
                    </a:lnTo>
                    <a:lnTo>
                      <a:pt x="38" y="93"/>
                    </a:lnTo>
                    <a:lnTo>
                      <a:pt x="40" y="93"/>
                    </a:lnTo>
                    <a:lnTo>
                      <a:pt x="44" y="94"/>
                    </a:lnTo>
                    <a:lnTo>
                      <a:pt x="50" y="96"/>
                    </a:lnTo>
                    <a:lnTo>
                      <a:pt x="56" y="97"/>
                    </a:lnTo>
                    <a:lnTo>
                      <a:pt x="68" y="101"/>
                    </a:lnTo>
                    <a:lnTo>
                      <a:pt x="77" y="103"/>
                    </a:lnTo>
                    <a:lnTo>
                      <a:pt x="84" y="105"/>
                    </a:lnTo>
                    <a:lnTo>
                      <a:pt x="90" y="107"/>
                    </a:lnTo>
                    <a:lnTo>
                      <a:pt x="94" y="110"/>
                    </a:lnTo>
                    <a:lnTo>
                      <a:pt x="98" y="112"/>
                    </a:lnTo>
                    <a:lnTo>
                      <a:pt x="101" y="115"/>
                    </a:lnTo>
                    <a:lnTo>
                      <a:pt x="105" y="119"/>
                    </a:lnTo>
                    <a:lnTo>
                      <a:pt x="107" y="124"/>
                    </a:lnTo>
                    <a:lnTo>
                      <a:pt x="109" y="128"/>
                    </a:lnTo>
                    <a:lnTo>
                      <a:pt x="110" y="134"/>
                    </a:lnTo>
                    <a:lnTo>
                      <a:pt x="110" y="138"/>
                    </a:lnTo>
                    <a:lnTo>
                      <a:pt x="110" y="144"/>
                    </a:lnTo>
                    <a:lnTo>
                      <a:pt x="109" y="150"/>
                    </a:lnTo>
                    <a:lnTo>
                      <a:pt x="107" y="155"/>
                    </a:lnTo>
                    <a:lnTo>
                      <a:pt x="104" y="160"/>
                    </a:lnTo>
                    <a:lnTo>
                      <a:pt x="100" y="165"/>
                    </a:lnTo>
                    <a:lnTo>
                      <a:pt x="95" y="169"/>
                    </a:lnTo>
                    <a:lnTo>
                      <a:pt x="91" y="173"/>
                    </a:lnTo>
                    <a:lnTo>
                      <a:pt x="85" y="175"/>
                    </a:lnTo>
                    <a:lnTo>
                      <a:pt x="78" y="177"/>
                    </a:lnTo>
                    <a:lnTo>
                      <a:pt x="71" y="179"/>
                    </a:lnTo>
                    <a:lnTo>
                      <a:pt x="64" y="180"/>
                    </a:lnTo>
                    <a:lnTo>
                      <a:pt x="58" y="180"/>
                    </a:lnTo>
                    <a:lnTo>
                      <a:pt x="52" y="180"/>
                    </a:lnTo>
                    <a:lnTo>
                      <a:pt x="45" y="180"/>
                    </a:lnTo>
                    <a:lnTo>
                      <a:pt x="39" y="179"/>
                    </a:lnTo>
                    <a:lnTo>
                      <a:pt x="35" y="177"/>
                    </a:lnTo>
                    <a:lnTo>
                      <a:pt x="30" y="176"/>
                    </a:lnTo>
                    <a:lnTo>
                      <a:pt x="25" y="175"/>
                    </a:lnTo>
                    <a:lnTo>
                      <a:pt x="21" y="173"/>
                    </a:lnTo>
                    <a:lnTo>
                      <a:pt x="17" y="171"/>
                    </a:lnTo>
                    <a:lnTo>
                      <a:pt x="12" y="165"/>
                    </a:lnTo>
                    <a:lnTo>
                      <a:pt x="7" y="158"/>
                    </a:lnTo>
                    <a:lnTo>
                      <a:pt x="4" y="149"/>
                    </a:lnTo>
                    <a:lnTo>
                      <a:pt x="0" y="140"/>
                    </a:lnTo>
                    <a:close/>
                    <a:moveTo>
                      <a:pt x="184" y="159"/>
                    </a:moveTo>
                    <a:lnTo>
                      <a:pt x="187" y="179"/>
                    </a:lnTo>
                    <a:lnTo>
                      <a:pt x="183" y="180"/>
                    </a:lnTo>
                    <a:lnTo>
                      <a:pt x="179" y="180"/>
                    </a:lnTo>
                    <a:lnTo>
                      <a:pt x="175" y="180"/>
                    </a:lnTo>
                    <a:lnTo>
                      <a:pt x="171" y="180"/>
                    </a:lnTo>
                    <a:lnTo>
                      <a:pt x="166" y="180"/>
                    </a:lnTo>
                    <a:lnTo>
                      <a:pt x="160" y="179"/>
                    </a:lnTo>
                    <a:lnTo>
                      <a:pt x="155" y="179"/>
                    </a:lnTo>
                    <a:lnTo>
                      <a:pt x="152" y="177"/>
                    </a:lnTo>
                    <a:lnTo>
                      <a:pt x="148" y="175"/>
                    </a:lnTo>
                    <a:lnTo>
                      <a:pt x="146" y="173"/>
                    </a:lnTo>
                    <a:lnTo>
                      <a:pt x="145" y="171"/>
                    </a:lnTo>
                    <a:lnTo>
                      <a:pt x="143" y="167"/>
                    </a:lnTo>
                    <a:lnTo>
                      <a:pt x="141" y="164"/>
                    </a:lnTo>
                    <a:lnTo>
                      <a:pt x="141" y="158"/>
                    </a:lnTo>
                    <a:lnTo>
                      <a:pt x="140" y="151"/>
                    </a:lnTo>
                    <a:lnTo>
                      <a:pt x="140" y="142"/>
                    </a:lnTo>
                    <a:lnTo>
                      <a:pt x="140" y="67"/>
                    </a:lnTo>
                    <a:lnTo>
                      <a:pt x="124" y="67"/>
                    </a:lnTo>
                    <a:lnTo>
                      <a:pt x="124" y="45"/>
                    </a:lnTo>
                    <a:lnTo>
                      <a:pt x="140" y="45"/>
                    </a:lnTo>
                    <a:lnTo>
                      <a:pt x="140" y="13"/>
                    </a:lnTo>
                    <a:lnTo>
                      <a:pt x="162" y="0"/>
                    </a:lnTo>
                    <a:lnTo>
                      <a:pt x="162" y="45"/>
                    </a:lnTo>
                    <a:lnTo>
                      <a:pt x="184" y="45"/>
                    </a:lnTo>
                    <a:lnTo>
                      <a:pt x="184" y="67"/>
                    </a:lnTo>
                    <a:lnTo>
                      <a:pt x="162" y="67"/>
                    </a:lnTo>
                    <a:lnTo>
                      <a:pt x="162" y="142"/>
                    </a:lnTo>
                    <a:lnTo>
                      <a:pt x="162" y="146"/>
                    </a:lnTo>
                    <a:lnTo>
                      <a:pt x="162" y="149"/>
                    </a:lnTo>
                    <a:lnTo>
                      <a:pt x="162" y="152"/>
                    </a:lnTo>
                    <a:lnTo>
                      <a:pt x="163" y="153"/>
                    </a:lnTo>
                    <a:lnTo>
                      <a:pt x="164" y="155"/>
                    </a:lnTo>
                    <a:lnTo>
                      <a:pt x="166" y="156"/>
                    </a:lnTo>
                    <a:lnTo>
                      <a:pt x="166" y="157"/>
                    </a:lnTo>
                    <a:lnTo>
                      <a:pt x="167" y="158"/>
                    </a:lnTo>
                    <a:lnTo>
                      <a:pt x="169" y="159"/>
                    </a:lnTo>
                    <a:lnTo>
                      <a:pt x="170" y="159"/>
                    </a:lnTo>
                    <a:lnTo>
                      <a:pt x="173" y="159"/>
                    </a:lnTo>
                    <a:lnTo>
                      <a:pt x="175" y="159"/>
                    </a:lnTo>
                    <a:lnTo>
                      <a:pt x="177" y="159"/>
                    </a:lnTo>
                    <a:lnTo>
                      <a:pt x="179" y="159"/>
                    </a:lnTo>
                    <a:lnTo>
                      <a:pt x="182" y="159"/>
                    </a:lnTo>
                    <a:lnTo>
                      <a:pt x="184" y="1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0" name="Freeform 148"/>
              <p:cNvSpPr>
                <a:spLocks noEditPoints="1"/>
              </p:cNvSpPr>
              <p:nvPr/>
            </p:nvSpPr>
            <p:spPr bwMode="auto">
              <a:xfrm>
                <a:off x="2367" y="3793"/>
                <a:ext cx="898" cy="117"/>
              </a:xfrm>
              <a:custGeom>
                <a:avLst/>
                <a:gdLst>
                  <a:gd name="T0" fmla="*/ 33 w 1797"/>
                  <a:gd name="T1" fmla="*/ 7 h 234"/>
                  <a:gd name="T2" fmla="*/ 111 w 1797"/>
                  <a:gd name="T3" fmla="*/ 39 h 234"/>
                  <a:gd name="T4" fmla="*/ 118 w 1797"/>
                  <a:gd name="T5" fmla="*/ 124 h 234"/>
                  <a:gd name="T6" fmla="*/ 41 w 1797"/>
                  <a:gd name="T7" fmla="*/ 183 h 234"/>
                  <a:gd name="T8" fmla="*/ 26 w 1797"/>
                  <a:gd name="T9" fmla="*/ 87 h 234"/>
                  <a:gd name="T10" fmla="*/ 88 w 1797"/>
                  <a:gd name="T11" fmla="*/ 58 h 234"/>
                  <a:gd name="T12" fmla="*/ 30 w 1797"/>
                  <a:gd name="T13" fmla="*/ 39 h 234"/>
                  <a:gd name="T14" fmla="*/ 67 w 1797"/>
                  <a:gd name="T15" fmla="*/ 164 h 234"/>
                  <a:gd name="T16" fmla="*/ 51 w 1797"/>
                  <a:gd name="T17" fmla="*/ 96 h 234"/>
                  <a:gd name="T18" fmla="*/ 236 w 1797"/>
                  <a:gd name="T19" fmla="*/ 185 h 234"/>
                  <a:gd name="T20" fmla="*/ 243 w 1797"/>
                  <a:gd name="T21" fmla="*/ 51 h 234"/>
                  <a:gd name="T22" fmla="*/ 256 w 1797"/>
                  <a:gd name="T23" fmla="*/ 165 h 234"/>
                  <a:gd name="T24" fmla="*/ 345 w 1797"/>
                  <a:gd name="T25" fmla="*/ 51 h 234"/>
                  <a:gd name="T26" fmla="*/ 437 w 1797"/>
                  <a:gd name="T27" fmla="*/ 64 h 234"/>
                  <a:gd name="T28" fmla="*/ 520 w 1797"/>
                  <a:gd name="T29" fmla="*/ 74 h 234"/>
                  <a:gd name="T30" fmla="*/ 481 w 1797"/>
                  <a:gd name="T31" fmla="*/ 72 h 234"/>
                  <a:gd name="T32" fmla="*/ 418 w 1797"/>
                  <a:gd name="T33" fmla="*/ 79 h 234"/>
                  <a:gd name="T34" fmla="*/ 367 w 1797"/>
                  <a:gd name="T35" fmla="*/ 118 h 234"/>
                  <a:gd name="T36" fmla="*/ 613 w 1797"/>
                  <a:gd name="T37" fmla="*/ 186 h 234"/>
                  <a:gd name="T38" fmla="*/ 567 w 1797"/>
                  <a:gd name="T39" fmla="*/ 69 h 234"/>
                  <a:gd name="T40" fmla="*/ 656 w 1797"/>
                  <a:gd name="T41" fmla="*/ 68 h 234"/>
                  <a:gd name="T42" fmla="*/ 605 w 1797"/>
                  <a:gd name="T43" fmla="*/ 164 h 234"/>
                  <a:gd name="T44" fmla="*/ 635 w 1797"/>
                  <a:gd name="T45" fmla="*/ 78 h 234"/>
                  <a:gd name="T46" fmla="*/ 720 w 1797"/>
                  <a:gd name="T47" fmla="*/ 156 h 234"/>
                  <a:gd name="T48" fmla="*/ 774 w 1797"/>
                  <a:gd name="T49" fmla="*/ 139 h 234"/>
                  <a:gd name="T50" fmla="*/ 695 w 1797"/>
                  <a:gd name="T51" fmla="*/ 93 h 234"/>
                  <a:gd name="T52" fmla="*/ 738 w 1797"/>
                  <a:gd name="T53" fmla="*/ 50 h 234"/>
                  <a:gd name="T54" fmla="*/ 769 w 1797"/>
                  <a:gd name="T55" fmla="*/ 84 h 234"/>
                  <a:gd name="T56" fmla="*/ 718 w 1797"/>
                  <a:gd name="T57" fmla="*/ 89 h 234"/>
                  <a:gd name="T58" fmla="*/ 788 w 1797"/>
                  <a:gd name="T59" fmla="*/ 118 h 234"/>
                  <a:gd name="T60" fmla="*/ 761 w 1797"/>
                  <a:gd name="T61" fmla="*/ 185 h 234"/>
                  <a:gd name="T62" fmla="*/ 828 w 1797"/>
                  <a:gd name="T63" fmla="*/ 2 h 234"/>
                  <a:gd name="T64" fmla="*/ 937 w 1797"/>
                  <a:gd name="T65" fmla="*/ 50 h 234"/>
                  <a:gd name="T66" fmla="*/ 990 w 1797"/>
                  <a:gd name="T67" fmla="*/ 157 h 234"/>
                  <a:gd name="T68" fmla="*/ 894 w 1797"/>
                  <a:gd name="T69" fmla="*/ 170 h 234"/>
                  <a:gd name="T70" fmla="*/ 959 w 1797"/>
                  <a:gd name="T71" fmla="*/ 159 h 234"/>
                  <a:gd name="T72" fmla="*/ 915 w 1797"/>
                  <a:gd name="T73" fmla="*/ 78 h 234"/>
                  <a:gd name="T74" fmla="*/ 1036 w 1797"/>
                  <a:gd name="T75" fmla="*/ 181 h 234"/>
                  <a:gd name="T76" fmla="*/ 1072 w 1797"/>
                  <a:gd name="T77" fmla="*/ 73 h 234"/>
                  <a:gd name="T78" fmla="*/ 1067 w 1797"/>
                  <a:gd name="T79" fmla="*/ 165 h 234"/>
                  <a:gd name="T80" fmla="*/ 1167 w 1797"/>
                  <a:gd name="T81" fmla="*/ 159 h 234"/>
                  <a:gd name="T82" fmla="*/ 1111 w 1797"/>
                  <a:gd name="T83" fmla="*/ 119 h 234"/>
                  <a:gd name="T84" fmla="*/ 1106 w 1797"/>
                  <a:gd name="T85" fmla="*/ 59 h 234"/>
                  <a:gd name="T86" fmla="*/ 1183 w 1797"/>
                  <a:gd name="T87" fmla="*/ 66 h 234"/>
                  <a:gd name="T88" fmla="*/ 1123 w 1797"/>
                  <a:gd name="T89" fmla="*/ 74 h 234"/>
                  <a:gd name="T90" fmla="*/ 1136 w 1797"/>
                  <a:gd name="T91" fmla="*/ 102 h 234"/>
                  <a:gd name="T92" fmla="*/ 1194 w 1797"/>
                  <a:gd name="T93" fmla="*/ 161 h 234"/>
                  <a:gd name="T94" fmla="*/ 1107 w 1797"/>
                  <a:gd name="T95" fmla="*/ 179 h 234"/>
                  <a:gd name="T96" fmla="*/ 1348 w 1797"/>
                  <a:gd name="T97" fmla="*/ 50 h 234"/>
                  <a:gd name="T98" fmla="*/ 1406 w 1797"/>
                  <a:gd name="T99" fmla="*/ 146 h 234"/>
                  <a:gd name="T100" fmla="*/ 1319 w 1797"/>
                  <a:gd name="T101" fmla="*/ 172 h 234"/>
                  <a:gd name="T102" fmla="*/ 1378 w 1797"/>
                  <a:gd name="T103" fmla="*/ 154 h 234"/>
                  <a:gd name="T104" fmla="*/ 1327 w 1797"/>
                  <a:gd name="T105" fmla="*/ 84 h 234"/>
                  <a:gd name="T106" fmla="*/ 1503 w 1797"/>
                  <a:gd name="T107" fmla="*/ 186 h 234"/>
                  <a:gd name="T108" fmla="*/ 1432 w 1797"/>
                  <a:gd name="T109" fmla="*/ 90 h 234"/>
                  <a:gd name="T110" fmla="*/ 1525 w 1797"/>
                  <a:gd name="T111" fmla="*/ 59 h 234"/>
                  <a:gd name="T112" fmla="*/ 1468 w 1797"/>
                  <a:gd name="T113" fmla="*/ 159 h 234"/>
                  <a:gd name="T114" fmla="*/ 1524 w 1797"/>
                  <a:gd name="T115" fmla="*/ 86 h 234"/>
                  <a:gd name="T116" fmla="*/ 1597 w 1797"/>
                  <a:gd name="T117" fmla="*/ 51 h 234"/>
                  <a:gd name="T118" fmla="*/ 1635 w 1797"/>
                  <a:gd name="T119" fmla="*/ 73 h 234"/>
                  <a:gd name="T120" fmla="*/ 1579 w 1797"/>
                  <a:gd name="T121" fmla="*/ 185 h 234"/>
                  <a:gd name="T122" fmla="*/ 1763 w 1797"/>
                  <a:gd name="T123" fmla="*/ 1 h 234"/>
                  <a:gd name="T124" fmla="*/ 1764 w 1797"/>
                  <a:gd name="T125" fmla="*/ 2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97" h="234">
                    <a:moveTo>
                      <a:pt x="33" y="84"/>
                    </a:moveTo>
                    <a:lnTo>
                      <a:pt x="26" y="81"/>
                    </a:lnTo>
                    <a:lnTo>
                      <a:pt x="21" y="78"/>
                    </a:lnTo>
                    <a:lnTo>
                      <a:pt x="16" y="74"/>
                    </a:lnTo>
                    <a:lnTo>
                      <a:pt x="13" y="70"/>
                    </a:lnTo>
                    <a:lnTo>
                      <a:pt x="10" y="65"/>
                    </a:lnTo>
                    <a:lnTo>
                      <a:pt x="8" y="59"/>
                    </a:lnTo>
                    <a:lnTo>
                      <a:pt x="6" y="54"/>
                    </a:lnTo>
                    <a:lnTo>
                      <a:pt x="6" y="48"/>
                    </a:lnTo>
                    <a:lnTo>
                      <a:pt x="7" y="39"/>
                    </a:lnTo>
                    <a:lnTo>
                      <a:pt x="10" y="30"/>
                    </a:lnTo>
                    <a:lnTo>
                      <a:pt x="14" y="22"/>
                    </a:lnTo>
                    <a:lnTo>
                      <a:pt x="21" y="15"/>
                    </a:lnTo>
                    <a:lnTo>
                      <a:pt x="24" y="12"/>
                    </a:lnTo>
                    <a:lnTo>
                      <a:pt x="29" y="9"/>
                    </a:lnTo>
                    <a:lnTo>
                      <a:pt x="33" y="7"/>
                    </a:lnTo>
                    <a:lnTo>
                      <a:pt x="37" y="6"/>
                    </a:lnTo>
                    <a:lnTo>
                      <a:pt x="43" y="4"/>
                    </a:lnTo>
                    <a:lnTo>
                      <a:pt x="47" y="3"/>
                    </a:lnTo>
                    <a:lnTo>
                      <a:pt x="53" y="2"/>
                    </a:lnTo>
                    <a:lnTo>
                      <a:pt x="59" y="2"/>
                    </a:lnTo>
                    <a:lnTo>
                      <a:pt x="65" y="2"/>
                    </a:lnTo>
                    <a:lnTo>
                      <a:pt x="70" y="3"/>
                    </a:lnTo>
                    <a:lnTo>
                      <a:pt x="75" y="4"/>
                    </a:lnTo>
                    <a:lnTo>
                      <a:pt x="81" y="6"/>
                    </a:lnTo>
                    <a:lnTo>
                      <a:pt x="85" y="8"/>
                    </a:lnTo>
                    <a:lnTo>
                      <a:pt x="89" y="10"/>
                    </a:lnTo>
                    <a:lnTo>
                      <a:pt x="93" y="12"/>
                    </a:lnTo>
                    <a:lnTo>
                      <a:pt x="97" y="16"/>
                    </a:lnTo>
                    <a:lnTo>
                      <a:pt x="104" y="23"/>
                    </a:lnTo>
                    <a:lnTo>
                      <a:pt x="108" y="30"/>
                    </a:lnTo>
                    <a:lnTo>
                      <a:pt x="111" y="39"/>
                    </a:lnTo>
                    <a:lnTo>
                      <a:pt x="112" y="48"/>
                    </a:lnTo>
                    <a:lnTo>
                      <a:pt x="112" y="55"/>
                    </a:lnTo>
                    <a:lnTo>
                      <a:pt x="111" y="61"/>
                    </a:lnTo>
                    <a:lnTo>
                      <a:pt x="108" y="65"/>
                    </a:lnTo>
                    <a:lnTo>
                      <a:pt x="105" y="70"/>
                    </a:lnTo>
                    <a:lnTo>
                      <a:pt x="102" y="74"/>
                    </a:lnTo>
                    <a:lnTo>
                      <a:pt x="97" y="78"/>
                    </a:lnTo>
                    <a:lnTo>
                      <a:pt x="92" y="81"/>
                    </a:lnTo>
                    <a:lnTo>
                      <a:pt x="85" y="84"/>
                    </a:lnTo>
                    <a:lnTo>
                      <a:pt x="92" y="87"/>
                    </a:lnTo>
                    <a:lnTo>
                      <a:pt x="99" y="92"/>
                    </a:lnTo>
                    <a:lnTo>
                      <a:pt x="105" y="96"/>
                    </a:lnTo>
                    <a:lnTo>
                      <a:pt x="110" y="102"/>
                    </a:lnTo>
                    <a:lnTo>
                      <a:pt x="113" y="109"/>
                    </a:lnTo>
                    <a:lnTo>
                      <a:pt x="115" y="116"/>
                    </a:lnTo>
                    <a:lnTo>
                      <a:pt x="118" y="124"/>
                    </a:lnTo>
                    <a:lnTo>
                      <a:pt x="118" y="132"/>
                    </a:lnTo>
                    <a:lnTo>
                      <a:pt x="116" y="143"/>
                    </a:lnTo>
                    <a:lnTo>
                      <a:pt x="113" y="152"/>
                    </a:lnTo>
                    <a:lnTo>
                      <a:pt x="108" y="163"/>
                    </a:lnTo>
                    <a:lnTo>
                      <a:pt x="102" y="171"/>
                    </a:lnTo>
                    <a:lnTo>
                      <a:pt x="97" y="174"/>
                    </a:lnTo>
                    <a:lnTo>
                      <a:pt x="93" y="178"/>
                    </a:lnTo>
                    <a:lnTo>
                      <a:pt x="88" y="180"/>
                    </a:lnTo>
                    <a:lnTo>
                      <a:pt x="83" y="182"/>
                    </a:lnTo>
                    <a:lnTo>
                      <a:pt x="77" y="183"/>
                    </a:lnTo>
                    <a:lnTo>
                      <a:pt x="72" y="185"/>
                    </a:lnTo>
                    <a:lnTo>
                      <a:pt x="66" y="186"/>
                    </a:lnTo>
                    <a:lnTo>
                      <a:pt x="59" y="186"/>
                    </a:lnTo>
                    <a:lnTo>
                      <a:pt x="52" y="186"/>
                    </a:lnTo>
                    <a:lnTo>
                      <a:pt x="46" y="185"/>
                    </a:lnTo>
                    <a:lnTo>
                      <a:pt x="41" y="183"/>
                    </a:lnTo>
                    <a:lnTo>
                      <a:pt x="35" y="182"/>
                    </a:lnTo>
                    <a:lnTo>
                      <a:pt x="30" y="180"/>
                    </a:lnTo>
                    <a:lnTo>
                      <a:pt x="24" y="178"/>
                    </a:lnTo>
                    <a:lnTo>
                      <a:pt x="21" y="174"/>
                    </a:lnTo>
                    <a:lnTo>
                      <a:pt x="16" y="171"/>
                    </a:lnTo>
                    <a:lnTo>
                      <a:pt x="10" y="163"/>
                    </a:lnTo>
                    <a:lnTo>
                      <a:pt x="5" y="152"/>
                    </a:lnTo>
                    <a:lnTo>
                      <a:pt x="1" y="142"/>
                    </a:lnTo>
                    <a:lnTo>
                      <a:pt x="0" y="131"/>
                    </a:lnTo>
                    <a:lnTo>
                      <a:pt x="0" y="123"/>
                    </a:lnTo>
                    <a:lnTo>
                      <a:pt x="3" y="115"/>
                    </a:lnTo>
                    <a:lnTo>
                      <a:pt x="5" y="108"/>
                    </a:lnTo>
                    <a:lnTo>
                      <a:pt x="8" y="101"/>
                    </a:lnTo>
                    <a:lnTo>
                      <a:pt x="13" y="95"/>
                    </a:lnTo>
                    <a:lnTo>
                      <a:pt x="19" y="90"/>
                    </a:lnTo>
                    <a:lnTo>
                      <a:pt x="26" y="87"/>
                    </a:lnTo>
                    <a:lnTo>
                      <a:pt x="33" y="84"/>
                    </a:lnTo>
                    <a:close/>
                    <a:moveTo>
                      <a:pt x="28" y="48"/>
                    </a:moveTo>
                    <a:lnTo>
                      <a:pt x="29" y="54"/>
                    </a:lnTo>
                    <a:lnTo>
                      <a:pt x="30" y="58"/>
                    </a:lnTo>
                    <a:lnTo>
                      <a:pt x="33" y="63"/>
                    </a:lnTo>
                    <a:lnTo>
                      <a:pt x="36" y="66"/>
                    </a:lnTo>
                    <a:lnTo>
                      <a:pt x="41" y="70"/>
                    </a:lnTo>
                    <a:lnTo>
                      <a:pt x="46" y="71"/>
                    </a:lnTo>
                    <a:lnTo>
                      <a:pt x="52" y="73"/>
                    </a:lnTo>
                    <a:lnTo>
                      <a:pt x="59" y="73"/>
                    </a:lnTo>
                    <a:lnTo>
                      <a:pt x="66" y="73"/>
                    </a:lnTo>
                    <a:lnTo>
                      <a:pt x="73" y="71"/>
                    </a:lnTo>
                    <a:lnTo>
                      <a:pt x="77" y="70"/>
                    </a:lnTo>
                    <a:lnTo>
                      <a:pt x="82" y="66"/>
                    </a:lnTo>
                    <a:lnTo>
                      <a:pt x="85" y="63"/>
                    </a:lnTo>
                    <a:lnTo>
                      <a:pt x="88" y="58"/>
                    </a:lnTo>
                    <a:lnTo>
                      <a:pt x="90" y="54"/>
                    </a:lnTo>
                    <a:lnTo>
                      <a:pt x="90" y="49"/>
                    </a:lnTo>
                    <a:lnTo>
                      <a:pt x="89" y="45"/>
                    </a:lnTo>
                    <a:lnTo>
                      <a:pt x="88" y="40"/>
                    </a:lnTo>
                    <a:lnTo>
                      <a:pt x="85" y="35"/>
                    </a:lnTo>
                    <a:lnTo>
                      <a:pt x="82" y="31"/>
                    </a:lnTo>
                    <a:lnTo>
                      <a:pt x="77" y="27"/>
                    </a:lnTo>
                    <a:lnTo>
                      <a:pt x="72" y="25"/>
                    </a:lnTo>
                    <a:lnTo>
                      <a:pt x="66" y="24"/>
                    </a:lnTo>
                    <a:lnTo>
                      <a:pt x="59" y="24"/>
                    </a:lnTo>
                    <a:lnTo>
                      <a:pt x="52" y="24"/>
                    </a:lnTo>
                    <a:lnTo>
                      <a:pt x="46" y="25"/>
                    </a:lnTo>
                    <a:lnTo>
                      <a:pt x="41" y="27"/>
                    </a:lnTo>
                    <a:lnTo>
                      <a:pt x="36" y="31"/>
                    </a:lnTo>
                    <a:lnTo>
                      <a:pt x="33" y="34"/>
                    </a:lnTo>
                    <a:lnTo>
                      <a:pt x="30" y="39"/>
                    </a:lnTo>
                    <a:lnTo>
                      <a:pt x="29" y="43"/>
                    </a:lnTo>
                    <a:lnTo>
                      <a:pt x="28" y="48"/>
                    </a:lnTo>
                    <a:close/>
                    <a:moveTo>
                      <a:pt x="22" y="131"/>
                    </a:moveTo>
                    <a:lnTo>
                      <a:pt x="22" y="135"/>
                    </a:lnTo>
                    <a:lnTo>
                      <a:pt x="23" y="139"/>
                    </a:lnTo>
                    <a:lnTo>
                      <a:pt x="24" y="143"/>
                    </a:lnTo>
                    <a:lnTo>
                      <a:pt x="26" y="148"/>
                    </a:lnTo>
                    <a:lnTo>
                      <a:pt x="28" y="152"/>
                    </a:lnTo>
                    <a:lnTo>
                      <a:pt x="31" y="156"/>
                    </a:lnTo>
                    <a:lnTo>
                      <a:pt x="35" y="158"/>
                    </a:lnTo>
                    <a:lnTo>
                      <a:pt x="39" y="161"/>
                    </a:lnTo>
                    <a:lnTo>
                      <a:pt x="44" y="163"/>
                    </a:lnTo>
                    <a:lnTo>
                      <a:pt x="49" y="164"/>
                    </a:lnTo>
                    <a:lnTo>
                      <a:pt x="54" y="165"/>
                    </a:lnTo>
                    <a:lnTo>
                      <a:pt x="59" y="165"/>
                    </a:lnTo>
                    <a:lnTo>
                      <a:pt x="67" y="164"/>
                    </a:lnTo>
                    <a:lnTo>
                      <a:pt x="74" y="163"/>
                    </a:lnTo>
                    <a:lnTo>
                      <a:pt x="81" y="159"/>
                    </a:lnTo>
                    <a:lnTo>
                      <a:pt x="85" y="156"/>
                    </a:lnTo>
                    <a:lnTo>
                      <a:pt x="90" y="150"/>
                    </a:lnTo>
                    <a:lnTo>
                      <a:pt x="93" y="144"/>
                    </a:lnTo>
                    <a:lnTo>
                      <a:pt x="95" y="138"/>
                    </a:lnTo>
                    <a:lnTo>
                      <a:pt x="96" y="131"/>
                    </a:lnTo>
                    <a:lnTo>
                      <a:pt x="95" y="124"/>
                    </a:lnTo>
                    <a:lnTo>
                      <a:pt x="93" y="117"/>
                    </a:lnTo>
                    <a:lnTo>
                      <a:pt x="90" y="111"/>
                    </a:lnTo>
                    <a:lnTo>
                      <a:pt x="85" y="105"/>
                    </a:lnTo>
                    <a:lnTo>
                      <a:pt x="80" y="101"/>
                    </a:lnTo>
                    <a:lnTo>
                      <a:pt x="74" y="97"/>
                    </a:lnTo>
                    <a:lnTo>
                      <a:pt x="67" y="96"/>
                    </a:lnTo>
                    <a:lnTo>
                      <a:pt x="59" y="95"/>
                    </a:lnTo>
                    <a:lnTo>
                      <a:pt x="51" y="96"/>
                    </a:lnTo>
                    <a:lnTo>
                      <a:pt x="44" y="97"/>
                    </a:lnTo>
                    <a:lnTo>
                      <a:pt x="37" y="101"/>
                    </a:lnTo>
                    <a:lnTo>
                      <a:pt x="33" y="105"/>
                    </a:lnTo>
                    <a:lnTo>
                      <a:pt x="28" y="111"/>
                    </a:lnTo>
                    <a:lnTo>
                      <a:pt x="24" y="117"/>
                    </a:lnTo>
                    <a:lnTo>
                      <a:pt x="23" y="124"/>
                    </a:lnTo>
                    <a:lnTo>
                      <a:pt x="22" y="131"/>
                    </a:lnTo>
                    <a:close/>
                    <a:moveTo>
                      <a:pt x="265" y="165"/>
                    </a:moveTo>
                    <a:lnTo>
                      <a:pt x="268" y="185"/>
                    </a:lnTo>
                    <a:lnTo>
                      <a:pt x="264" y="186"/>
                    </a:lnTo>
                    <a:lnTo>
                      <a:pt x="260" y="186"/>
                    </a:lnTo>
                    <a:lnTo>
                      <a:pt x="256" y="186"/>
                    </a:lnTo>
                    <a:lnTo>
                      <a:pt x="252" y="186"/>
                    </a:lnTo>
                    <a:lnTo>
                      <a:pt x="246" y="186"/>
                    </a:lnTo>
                    <a:lnTo>
                      <a:pt x="241" y="185"/>
                    </a:lnTo>
                    <a:lnTo>
                      <a:pt x="236" y="185"/>
                    </a:lnTo>
                    <a:lnTo>
                      <a:pt x="233" y="183"/>
                    </a:lnTo>
                    <a:lnTo>
                      <a:pt x="229" y="181"/>
                    </a:lnTo>
                    <a:lnTo>
                      <a:pt x="227" y="179"/>
                    </a:lnTo>
                    <a:lnTo>
                      <a:pt x="226" y="177"/>
                    </a:lnTo>
                    <a:lnTo>
                      <a:pt x="223" y="173"/>
                    </a:lnTo>
                    <a:lnTo>
                      <a:pt x="222" y="170"/>
                    </a:lnTo>
                    <a:lnTo>
                      <a:pt x="222" y="164"/>
                    </a:lnTo>
                    <a:lnTo>
                      <a:pt x="221" y="157"/>
                    </a:lnTo>
                    <a:lnTo>
                      <a:pt x="221" y="148"/>
                    </a:lnTo>
                    <a:lnTo>
                      <a:pt x="221" y="73"/>
                    </a:lnTo>
                    <a:lnTo>
                      <a:pt x="205" y="73"/>
                    </a:lnTo>
                    <a:lnTo>
                      <a:pt x="205" y="51"/>
                    </a:lnTo>
                    <a:lnTo>
                      <a:pt x="221" y="51"/>
                    </a:lnTo>
                    <a:lnTo>
                      <a:pt x="221" y="19"/>
                    </a:lnTo>
                    <a:lnTo>
                      <a:pt x="243" y="6"/>
                    </a:lnTo>
                    <a:lnTo>
                      <a:pt x="243" y="51"/>
                    </a:lnTo>
                    <a:lnTo>
                      <a:pt x="265" y="51"/>
                    </a:lnTo>
                    <a:lnTo>
                      <a:pt x="265" y="73"/>
                    </a:lnTo>
                    <a:lnTo>
                      <a:pt x="243" y="73"/>
                    </a:lnTo>
                    <a:lnTo>
                      <a:pt x="243" y="148"/>
                    </a:lnTo>
                    <a:lnTo>
                      <a:pt x="243" y="152"/>
                    </a:lnTo>
                    <a:lnTo>
                      <a:pt x="243" y="155"/>
                    </a:lnTo>
                    <a:lnTo>
                      <a:pt x="243" y="158"/>
                    </a:lnTo>
                    <a:lnTo>
                      <a:pt x="244" y="159"/>
                    </a:lnTo>
                    <a:lnTo>
                      <a:pt x="245" y="161"/>
                    </a:lnTo>
                    <a:lnTo>
                      <a:pt x="246" y="162"/>
                    </a:lnTo>
                    <a:lnTo>
                      <a:pt x="246" y="163"/>
                    </a:lnTo>
                    <a:lnTo>
                      <a:pt x="248" y="164"/>
                    </a:lnTo>
                    <a:lnTo>
                      <a:pt x="250" y="165"/>
                    </a:lnTo>
                    <a:lnTo>
                      <a:pt x="251" y="165"/>
                    </a:lnTo>
                    <a:lnTo>
                      <a:pt x="253" y="165"/>
                    </a:lnTo>
                    <a:lnTo>
                      <a:pt x="256" y="165"/>
                    </a:lnTo>
                    <a:lnTo>
                      <a:pt x="258" y="165"/>
                    </a:lnTo>
                    <a:lnTo>
                      <a:pt x="260" y="165"/>
                    </a:lnTo>
                    <a:lnTo>
                      <a:pt x="262" y="165"/>
                    </a:lnTo>
                    <a:lnTo>
                      <a:pt x="265" y="165"/>
                    </a:lnTo>
                    <a:close/>
                    <a:moveTo>
                      <a:pt x="290" y="24"/>
                    </a:moveTo>
                    <a:lnTo>
                      <a:pt x="290" y="2"/>
                    </a:lnTo>
                    <a:lnTo>
                      <a:pt x="312" y="2"/>
                    </a:lnTo>
                    <a:lnTo>
                      <a:pt x="312" y="24"/>
                    </a:lnTo>
                    <a:lnTo>
                      <a:pt x="290" y="24"/>
                    </a:lnTo>
                    <a:close/>
                    <a:moveTo>
                      <a:pt x="290" y="185"/>
                    </a:moveTo>
                    <a:lnTo>
                      <a:pt x="290" y="51"/>
                    </a:lnTo>
                    <a:lnTo>
                      <a:pt x="312" y="51"/>
                    </a:lnTo>
                    <a:lnTo>
                      <a:pt x="312" y="185"/>
                    </a:lnTo>
                    <a:lnTo>
                      <a:pt x="290" y="185"/>
                    </a:lnTo>
                    <a:close/>
                    <a:moveTo>
                      <a:pt x="345" y="185"/>
                    </a:moveTo>
                    <a:lnTo>
                      <a:pt x="345" y="51"/>
                    </a:lnTo>
                    <a:lnTo>
                      <a:pt x="367" y="51"/>
                    </a:lnTo>
                    <a:lnTo>
                      <a:pt x="367" y="73"/>
                    </a:lnTo>
                    <a:lnTo>
                      <a:pt x="371" y="69"/>
                    </a:lnTo>
                    <a:lnTo>
                      <a:pt x="374" y="64"/>
                    </a:lnTo>
                    <a:lnTo>
                      <a:pt x="379" y="59"/>
                    </a:lnTo>
                    <a:lnTo>
                      <a:pt x="383" y="56"/>
                    </a:lnTo>
                    <a:lnTo>
                      <a:pt x="389" y="54"/>
                    </a:lnTo>
                    <a:lnTo>
                      <a:pt x="394" y="51"/>
                    </a:lnTo>
                    <a:lnTo>
                      <a:pt x="399" y="50"/>
                    </a:lnTo>
                    <a:lnTo>
                      <a:pt x="406" y="50"/>
                    </a:lnTo>
                    <a:lnTo>
                      <a:pt x="413" y="50"/>
                    </a:lnTo>
                    <a:lnTo>
                      <a:pt x="419" y="51"/>
                    </a:lnTo>
                    <a:lnTo>
                      <a:pt x="425" y="54"/>
                    </a:lnTo>
                    <a:lnTo>
                      <a:pt x="429" y="56"/>
                    </a:lnTo>
                    <a:lnTo>
                      <a:pt x="434" y="59"/>
                    </a:lnTo>
                    <a:lnTo>
                      <a:pt x="437" y="64"/>
                    </a:lnTo>
                    <a:lnTo>
                      <a:pt x="439" y="70"/>
                    </a:lnTo>
                    <a:lnTo>
                      <a:pt x="442" y="76"/>
                    </a:lnTo>
                    <a:lnTo>
                      <a:pt x="446" y="70"/>
                    </a:lnTo>
                    <a:lnTo>
                      <a:pt x="450" y="64"/>
                    </a:lnTo>
                    <a:lnTo>
                      <a:pt x="454" y="59"/>
                    </a:lnTo>
                    <a:lnTo>
                      <a:pt x="460" y="56"/>
                    </a:lnTo>
                    <a:lnTo>
                      <a:pt x="465" y="54"/>
                    </a:lnTo>
                    <a:lnTo>
                      <a:pt x="471" y="51"/>
                    </a:lnTo>
                    <a:lnTo>
                      <a:pt x="476" y="50"/>
                    </a:lnTo>
                    <a:lnTo>
                      <a:pt x="482" y="50"/>
                    </a:lnTo>
                    <a:lnTo>
                      <a:pt x="491" y="51"/>
                    </a:lnTo>
                    <a:lnTo>
                      <a:pt x="499" y="53"/>
                    </a:lnTo>
                    <a:lnTo>
                      <a:pt x="506" y="56"/>
                    </a:lnTo>
                    <a:lnTo>
                      <a:pt x="512" y="61"/>
                    </a:lnTo>
                    <a:lnTo>
                      <a:pt x="517" y="66"/>
                    </a:lnTo>
                    <a:lnTo>
                      <a:pt x="520" y="74"/>
                    </a:lnTo>
                    <a:lnTo>
                      <a:pt x="521" y="84"/>
                    </a:lnTo>
                    <a:lnTo>
                      <a:pt x="522" y="94"/>
                    </a:lnTo>
                    <a:lnTo>
                      <a:pt x="522" y="185"/>
                    </a:lnTo>
                    <a:lnTo>
                      <a:pt x="500" y="185"/>
                    </a:lnTo>
                    <a:lnTo>
                      <a:pt x="500" y="103"/>
                    </a:lnTo>
                    <a:lnTo>
                      <a:pt x="500" y="97"/>
                    </a:lnTo>
                    <a:lnTo>
                      <a:pt x="500" y="92"/>
                    </a:lnTo>
                    <a:lnTo>
                      <a:pt x="500" y="88"/>
                    </a:lnTo>
                    <a:lnTo>
                      <a:pt x="499" y="85"/>
                    </a:lnTo>
                    <a:lnTo>
                      <a:pt x="497" y="82"/>
                    </a:lnTo>
                    <a:lnTo>
                      <a:pt x="496" y="80"/>
                    </a:lnTo>
                    <a:lnTo>
                      <a:pt x="494" y="78"/>
                    </a:lnTo>
                    <a:lnTo>
                      <a:pt x="491" y="76"/>
                    </a:lnTo>
                    <a:lnTo>
                      <a:pt x="488" y="74"/>
                    </a:lnTo>
                    <a:lnTo>
                      <a:pt x="484" y="73"/>
                    </a:lnTo>
                    <a:lnTo>
                      <a:pt x="481" y="72"/>
                    </a:lnTo>
                    <a:lnTo>
                      <a:pt x="477" y="72"/>
                    </a:lnTo>
                    <a:lnTo>
                      <a:pt x="471" y="72"/>
                    </a:lnTo>
                    <a:lnTo>
                      <a:pt x="465" y="74"/>
                    </a:lnTo>
                    <a:lnTo>
                      <a:pt x="459" y="77"/>
                    </a:lnTo>
                    <a:lnTo>
                      <a:pt x="454" y="81"/>
                    </a:lnTo>
                    <a:lnTo>
                      <a:pt x="451" y="86"/>
                    </a:lnTo>
                    <a:lnTo>
                      <a:pt x="448" y="93"/>
                    </a:lnTo>
                    <a:lnTo>
                      <a:pt x="446" y="101"/>
                    </a:lnTo>
                    <a:lnTo>
                      <a:pt x="445" y="110"/>
                    </a:lnTo>
                    <a:lnTo>
                      <a:pt x="445" y="185"/>
                    </a:lnTo>
                    <a:lnTo>
                      <a:pt x="423" y="185"/>
                    </a:lnTo>
                    <a:lnTo>
                      <a:pt x="423" y="101"/>
                    </a:lnTo>
                    <a:lnTo>
                      <a:pt x="423" y="94"/>
                    </a:lnTo>
                    <a:lnTo>
                      <a:pt x="422" y="88"/>
                    </a:lnTo>
                    <a:lnTo>
                      <a:pt x="420" y="84"/>
                    </a:lnTo>
                    <a:lnTo>
                      <a:pt x="418" y="79"/>
                    </a:lnTo>
                    <a:lnTo>
                      <a:pt x="414" y="76"/>
                    </a:lnTo>
                    <a:lnTo>
                      <a:pt x="411" y="73"/>
                    </a:lnTo>
                    <a:lnTo>
                      <a:pt x="406" y="72"/>
                    </a:lnTo>
                    <a:lnTo>
                      <a:pt x="400" y="72"/>
                    </a:lnTo>
                    <a:lnTo>
                      <a:pt x="396" y="72"/>
                    </a:lnTo>
                    <a:lnTo>
                      <a:pt x="391" y="73"/>
                    </a:lnTo>
                    <a:lnTo>
                      <a:pt x="387" y="74"/>
                    </a:lnTo>
                    <a:lnTo>
                      <a:pt x="382" y="77"/>
                    </a:lnTo>
                    <a:lnTo>
                      <a:pt x="379" y="79"/>
                    </a:lnTo>
                    <a:lnTo>
                      <a:pt x="375" y="82"/>
                    </a:lnTo>
                    <a:lnTo>
                      <a:pt x="373" y="86"/>
                    </a:lnTo>
                    <a:lnTo>
                      <a:pt x="371" y="90"/>
                    </a:lnTo>
                    <a:lnTo>
                      <a:pt x="369" y="96"/>
                    </a:lnTo>
                    <a:lnTo>
                      <a:pt x="368" y="102"/>
                    </a:lnTo>
                    <a:lnTo>
                      <a:pt x="367" y="110"/>
                    </a:lnTo>
                    <a:lnTo>
                      <a:pt x="367" y="118"/>
                    </a:lnTo>
                    <a:lnTo>
                      <a:pt x="367" y="185"/>
                    </a:lnTo>
                    <a:lnTo>
                      <a:pt x="345" y="185"/>
                    </a:lnTo>
                    <a:close/>
                    <a:moveTo>
                      <a:pt x="651" y="143"/>
                    </a:moveTo>
                    <a:lnTo>
                      <a:pt x="672" y="148"/>
                    </a:lnTo>
                    <a:lnTo>
                      <a:pt x="668" y="156"/>
                    </a:lnTo>
                    <a:lnTo>
                      <a:pt x="664" y="164"/>
                    </a:lnTo>
                    <a:lnTo>
                      <a:pt x="658" y="171"/>
                    </a:lnTo>
                    <a:lnTo>
                      <a:pt x="651" y="177"/>
                    </a:lnTo>
                    <a:lnTo>
                      <a:pt x="648" y="179"/>
                    </a:lnTo>
                    <a:lnTo>
                      <a:pt x="643" y="181"/>
                    </a:lnTo>
                    <a:lnTo>
                      <a:pt x="638" y="182"/>
                    </a:lnTo>
                    <a:lnTo>
                      <a:pt x="634" y="183"/>
                    </a:lnTo>
                    <a:lnTo>
                      <a:pt x="629" y="185"/>
                    </a:lnTo>
                    <a:lnTo>
                      <a:pt x="625" y="186"/>
                    </a:lnTo>
                    <a:lnTo>
                      <a:pt x="619" y="186"/>
                    </a:lnTo>
                    <a:lnTo>
                      <a:pt x="613" y="186"/>
                    </a:lnTo>
                    <a:lnTo>
                      <a:pt x="606" y="186"/>
                    </a:lnTo>
                    <a:lnTo>
                      <a:pt x="599" y="185"/>
                    </a:lnTo>
                    <a:lnTo>
                      <a:pt x="592" y="183"/>
                    </a:lnTo>
                    <a:lnTo>
                      <a:pt x="587" y="182"/>
                    </a:lnTo>
                    <a:lnTo>
                      <a:pt x="581" y="180"/>
                    </a:lnTo>
                    <a:lnTo>
                      <a:pt x="575" y="177"/>
                    </a:lnTo>
                    <a:lnTo>
                      <a:pt x="571" y="173"/>
                    </a:lnTo>
                    <a:lnTo>
                      <a:pt x="566" y="170"/>
                    </a:lnTo>
                    <a:lnTo>
                      <a:pt x="558" y="161"/>
                    </a:lnTo>
                    <a:lnTo>
                      <a:pt x="553" y="148"/>
                    </a:lnTo>
                    <a:lnTo>
                      <a:pt x="550" y="134"/>
                    </a:lnTo>
                    <a:lnTo>
                      <a:pt x="549" y="119"/>
                    </a:lnTo>
                    <a:lnTo>
                      <a:pt x="550" y="104"/>
                    </a:lnTo>
                    <a:lnTo>
                      <a:pt x="553" y="90"/>
                    </a:lnTo>
                    <a:lnTo>
                      <a:pt x="559" y="78"/>
                    </a:lnTo>
                    <a:lnTo>
                      <a:pt x="567" y="69"/>
                    </a:lnTo>
                    <a:lnTo>
                      <a:pt x="572" y="64"/>
                    </a:lnTo>
                    <a:lnTo>
                      <a:pt x="576" y="61"/>
                    </a:lnTo>
                    <a:lnTo>
                      <a:pt x="582" y="57"/>
                    </a:lnTo>
                    <a:lnTo>
                      <a:pt x="587" y="55"/>
                    </a:lnTo>
                    <a:lnTo>
                      <a:pt x="592" y="53"/>
                    </a:lnTo>
                    <a:lnTo>
                      <a:pt x="599" y="51"/>
                    </a:lnTo>
                    <a:lnTo>
                      <a:pt x="605" y="50"/>
                    </a:lnTo>
                    <a:lnTo>
                      <a:pt x="612" y="50"/>
                    </a:lnTo>
                    <a:lnTo>
                      <a:pt x="619" y="50"/>
                    </a:lnTo>
                    <a:lnTo>
                      <a:pt x="625" y="51"/>
                    </a:lnTo>
                    <a:lnTo>
                      <a:pt x="630" y="53"/>
                    </a:lnTo>
                    <a:lnTo>
                      <a:pt x="636" y="55"/>
                    </a:lnTo>
                    <a:lnTo>
                      <a:pt x="642" y="57"/>
                    </a:lnTo>
                    <a:lnTo>
                      <a:pt x="646" y="59"/>
                    </a:lnTo>
                    <a:lnTo>
                      <a:pt x="651" y="63"/>
                    </a:lnTo>
                    <a:lnTo>
                      <a:pt x="656" y="68"/>
                    </a:lnTo>
                    <a:lnTo>
                      <a:pt x="664" y="77"/>
                    </a:lnTo>
                    <a:lnTo>
                      <a:pt x="668" y="89"/>
                    </a:lnTo>
                    <a:lnTo>
                      <a:pt x="672" y="103"/>
                    </a:lnTo>
                    <a:lnTo>
                      <a:pt x="673" y="118"/>
                    </a:lnTo>
                    <a:lnTo>
                      <a:pt x="673" y="119"/>
                    </a:lnTo>
                    <a:lnTo>
                      <a:pt x="673" y="120"/>
                    </a:lnTo>
                    <a:lnTo>
                      <a:pt x="673" y="123"/>
                    </a:lnTo>
                    <a:lnTo>
                      <a:pt x="673" y="124"/>
                    </a:lnTo>
                    <a:lnTo>
                      <a:pt x="572" y="124"/>
                    </a:lnTo>
                    <a:lnTo>
                      <a:pt x="573" y="133"/>
                    </a:lnTo>
                    <a:lnTo>
                      <a:pt x="575" y="141"/>
                    </a:lnTo>
                    <a:lnTo>
                      <a:pt x="579" y="149"/>
                    </a:lnTo>
                    <a:lnTo>
                      <a:pt x="584" y="155"/>
                    </a:lnTo>
                    <a:lnTo>
                      <a:pt x="590" y="159"/>
                    </a:lnTo>
                    <a:lnTo>
                      <a:pt x="597" y="163"/>
                    </a:lnTo>
                    <a:lnTo>
                      <a:pt x="605" y="164"/>
                    </a:lnTo>
                    <a:lnTo>
                      <a:pt x="613" y="165"/>
                    </a:lnTo>
                    <a:lnTo>
                      <a:pt x="620" y="165"/>
                    </a:lnTo>
                    <a:lnTo>
                      <a:pt x="626" y="164"/>
                    </a:lnTo>
                    <a:lnTo>
                      <a:pt x="630" y="163"/>
                    </a:lnTo>
                    <a:lnTo>
                      <a:pt x="636" y="161"/>
                    </a:lnTo>
                    <a:lnTo>
                      <a:pt x="641" y="157"/>
                    </a:lnTo>
                    <a:lnTo>
                      <a:pt x="644" y="154"/>
                    </a:lnTo>
                    <a:lnTo>
                      <a:pt x="648" y="149"/>
                    </a:lnTo>
                    <a:lnTo>
                      <a:pt x="651" y="143"/>
                    </a:lnTo>
                    <a:close/>
                    <a:moveTo>
                      <a:pt x="572" y="102"/>
                    </a:moveTo>
                    <a:lnTo>
                      <a:pt x="651" y="102"/>
                    </a:lnTo>
                    <a:lnTo>
                      <a:pt x="650" y="95"/>
                    </a:lnTo>
                    <a:lnTo>
                      <a:pt x="648" y="90"/>
                    </a:lnTo>
                    <a:lnTo>
                      <a:pt x="645" y="86"/>
                    </a:lnTo>
                    <a:lnTo>
                      <a:pt x="642" y="82"/>
                    </a:lnTo>
                    <a:lnTo>
                      <a:pt x="635" y="78"/>
                    </a:lnTo>
                    <a:lnTo>
                      <a:pt x="628" y="74"/>
                    </a:lnTo>
                    <a:lnTo>
                      <a:pt x="620" y="73"/>
                    </a:lnTo>
                    <a:lnTo>
                      <a:pt x="612" y="72"/>
                    </a:lnTo>
                    <a:lnTo>
                      <a:pt x="604" y="72"/>
                    </a:lnTo>
                    <a:lnTo>
                      <a:pt x="596" y="74"/>
                    </a:lnTo>
                    <a:lnTo>
                      <a:pt x="589" y="77"/>
                    </a:lnTo>
                    <a:lnTo>
                      <a:pt x="583" y="80"/>
                    </a:lnTo>
                    <a:lnTo>
                      <a:pt x="579" y="85"/>
                    </a:lnTo>
                    <a:lnTo>
                      <a:pt x="575" y="89"/>
                    </a:lnTo>
                    <a:lnTo>
                      <a:pt x="573" y="95"/>
                    </a:lnTo>
                    <a:lnTo>
                      <a:pt x="572" y="102"/>
                    </a:lnTo>
                    <a:close/>
                    <a:moveTo>
                      <a:pt x="690" y="146"/>
                    </a:moveTo>
                    <a:lnTo>
                      <a:pt x="713" y="141"/>
                    </a:lnTo>
                    <a:lnTo>
                      <a:pt x="714" y="147"/>
                    </a:lnTo>
                    <a:lnTo>
                      <a:pt x="717" y="151"/>
                    </a:lnTo>
                    <a:lnTo>
                      <a:pt x="720" y="156"/>
                    </a:lnTo>
                    <a:lnTo>
                      <a:pt x="723" y="159"/>
                    </a:lnTo>
                    <a:lnTo>
                      <a:pt x="728" y="162"/>
                    </a:lnTo>
                    <a:lnTo>
                      <a:pt x="734" y="164"/>
                    </a:lnTo>
                    <a:lnTo>
                      <a:pt x="741" y="165"/>
                    </a:lnTo>
                    <a:lnTo>
                      <a:pt x="748" y="165"/>
                    </a:lnTo>
                    <a:lnTo>
                      <a:pt x="754" y="165"/>
                    </a:lnTo>
                    <a:lnTo>
                      <a:pt x="761" y="164"/>
                    </a:lnTo>
                    <a:lnTo>
                      <a:pt x="766" y="162"/>
                    </a:lnTo>
                    <a:lnTo>
                      <a:pt x="771" y="159"/>
                    </a:lnTo>
                    <a:lnTo>
                      <a:pt x="774" y="157"/>
                    </a:lnTo>
                    <a:lnTo>
                      <a:pt x="776" y="154"/>
                    </a:lnTo>
                    <a:lnTo>
                      <a:pt x="777" y="150"/>
                    </a:lnTo>
                    <a:lnTo>
                      <a:pt x="779" y="147"/>
                    </a:lnTo>
                    <a:lnTo>
                      <a:pt x="777" y="144"/>
                    </a:lnTo>
                    <a:lnTo>
                      <a:pt x="776" y="141"/>
                    </a:lnTo>
                    <a:lnTo>
                      <a:pt x="774" y="139"/>
                    </a:lnTo>
                    <a:lnTo>
                      <a:pt x="771" y="136"/>
                    </a:lnTo>
                    <a:lnTo>
                      <a:pt x="767" y="135"/>
                    </a:lnTo>
                    <a:lnTo>
                      <a:pt x="763" y="134"/>
                    </a:lnTo>
                    <a:lnTo>
                      <a:pt x="756" y="132"/>
                    </a:lnTo>
                    <a:lnTo>
                      <a:pt x="748" y="131"/>
                    </a:lnTo>
                    <a:lnTo>
                      <a:pt x="736" y="127"/>
                    </a:lnTo>
                    <a:lnTo>
                      <a:pt x="727" y="125"/>
                    </a:lnTo>
                    <a:lnTo>
                      <a:pt x="720" y="121"/>
                    </a:lnTo>
                    <a:lnTo>
                      <a:pt x="714" y="119"/>
                    </a:lnTo>
                    <a:lnTo>
                      <a:pt x="710" y="117"/>
                    </a:lnTo>
                    <a:lnTo>
                      <a:pt x="705" y="115"/>
                    </a:lnTo>
                    <a:lnTo>
                      <a:pt x="702" y="111"/>
                    </a:lnTo>
                    <a:lnTo>
                      <a:pt x="699" y="107"/>
                    </a:lnTo>
                    <a:lnTo>
                      <a:pt x="697" y="102"/>
                    </a:lnTo>
                    <a:lnTo>
                      <a:pt x="696" y="97"/>
                    </a:lnTo>
                    <a:lnTo>
                      <a:pt x="695" y="93"/>
                    </a:lnTo>
                    <a:lnTo>
                      <a:pt x="695" y="88"/>
                    </a:lnTo>
                    <a:lnTo>
                      <a:pt x="695" y="84"/>
                    </a:lnTo>
                    <a:lnTo>
                      <a:pt x="696" y="80"/>
                    </a:lnTo>
                    <a:lnTo>
                      <a:pt x="697" y="76"/>
                    </a:lnTo>
                    <a:lnTo>
                      <a:pt x="698" y="72"/>
                    </a:lnTo>
                    <a:lnTo>
                      <a:pt x="700" y="69"/>
                    </a:lnTo>
                    <a:lnTo>
                      <a:pt x="704" y="65"/>
                    </a:lnTo>
                    <a:lnTo>
                      <a:pt x="706" y="62"/>
                    </a:lnTo>
                    <a:lnTo>
                      <a:pt x="710" y="59"/>
                    </a:lnTo>
                    <a:lnTo>
                      <a:pt x="712" y="57"/>
                    </a:lnTo>
                    <a:lnTo>
                      <a:pt x="715" y="56"/>
                    </a:lnTo>
                    <a:lnTo>
                      <a:pt x="719" y="54"/>
                    </a:lnTo>
                    <a:lnTo>
                      <a:pt x="723" y="53"/>
                    </a:lnTo>
                    <a:lnTo>
                      <a:pt x="728" y="51"/>
                    </a:lnTo>
                    <a:lnTo>
                      <a:pt x="733" y="50"/>
                    </a:lnTo>
                    <a:lnTo>
                      <a:pt x="738" y="50"/>
                    </a:lnTo>
                    <a:lnTo>
                      <a:pt x="743" y="50"/>
                    </a:lnTo>
                    <a:lnTo>
                      <a:pt x="750" y="50"/>
                    </a:lnTo>
                    <a:lnTo>
                      <a:pt x="757" y="51"/>
                    </a:lnTo>
                    <a:lnTo>
                      <a:pt x="764" y="53"/>
                    </a:lnTo>
                    <a:lnTo>
                      <a:pt x="769" y="55"/>
                    </a:lnTo>
                    <a:lnTo>
                      <a:pt x="775" y="57"/>
                    </a:lnTo>
                    <a:lnTo>
                      <a:pt x="780" y="59"/>
                    </a:lnTo>
                    <a:lnTo>
                      <a:pt x="783" y="63"/>
                    </a:lnTo>
                    <a:lnTo>
                      <a:pt x="787" y="66"/>
                    </a:lnTo>
                    <a:lnTo>
                      <a:pt x="789" y="71"/>
                    </a:lnTo>
                    <a:lnTo>
                      <a:pt x="791" y="76"/>
                    </a:lnTo>
                    <a:lnTo>
                      <a:pt x="792" y="81"/>
                    </a:lnTo>
                    <a:lnTo>
                      <a:pt x="795" y="88"/>
                    </a:lnTo>
                    <a:lnTo>
                      <a:pt x="773" y="92"/>
                    </a:lnTo>
                    <a:lnTo>
                      <a:pt x="772" y="87"/>
                    </a:lnTo>
                    <a:lnTo>
                      <a:pt x="769" y="84"/>
                    </a:lnTo>
                    <a:lnTo>
                      <a:pt x="767" y="80"/>
                    </a:lnTo>
                    <a:lnTo>
                      <a:pt x="764" y="77"/>
                    </a:lnTo>
                    <a:lnTo>
                      <a:pt x="760" y="74"/>
                    </a:lnTo>
                    <a:lnTo>
                      <a:pt x="756" y="73"/>
                    </a:lnTo>
                    <a:lnTo>
                      <a:pt x="750" y="72"/>
                    </a:lnTo>
                    <a:lnTo>
                      <a:pt x="744" y="72"/>
                    </a:lnTo>
                    <a:lnTo>
                      <a:pt x="737" y="72"/>
                    </a:lnTo>
                    <a:lnTo>
                      <a:pt x="731" y="73"/>
                    </a:lnTo>
                    <a:lnTo>
                      <a:pt x="727" y="74"/>
                    </a:lnTo>
                    <a:lnTo>
                      <a:pt x="723" y="76"/>
                    </a:lnTo>
                    <a:lnTo>
                      <a:pt x="720" y="78"/>
                    </a:lnTo>
                    <a:lnTo>
                      <a:pt x="719" y="80"/>
                    </a:lnTo>
                    <a:lnTo>
                      <a:pt x="717" y="84"/>
                    </a:lnTo>
                    <a:lnTo>
                      <a:pt x="717" y="86"/>
                    </a:lnTo>
                    <a:lnTo>
                      <a:pt x="717" y="87"/>
                    </a:lnTo>
                    <a:lnTo>
                      <a:pt x="718" y="89"/>
                    </a:lnTo>
                    <a:lnTo>
                      <a:pt x="718" y="90"/>
                    </a:lnTo>
                    <a:lnTo>
                      <a:pt x="719" y="93"/>
                    </a:lnTo>
                    <a:lnTo>
                      <a:pt x="721" y="94"/>
                    </a:lnTo>
                    <a:lnTo>
                      <a:pt x="722" y="95"/>
                    </a:lnTo>
                    <a:lnTo>
                      <a:pt x="725" y="97"/>
                    </a:lnTo>
                    <a:lnTo>
                      <a:pt x="728" y="99"/>
                    </a:lnTo>
                    <a:lnTo>
                      <a:pt x="730" y="99"/>
                    </a:lnTo>
                    <a:lnTo>
                      <a:pt x="734" y="100"/>
                    </a:lnTo>
                    <a:lnTo>
                      <a:pt x="740" y="102"/>
                    </a:lnTo>
                    <a:lnTo>
                      <a:pt x="746" y="103"/>
                    </a:lnTo>
                    <a:lnTo>
                      <a:pt x="758" y="107"/>
                    </a:lnTo>
                    <a:lnTo>
                      <a:pt x="767" y="109"/>
                    </a:lnTo>
                    <a:lnTo>
                      <a:pt x="774" y="111"/>
                    </a:lnTo>
                    <a:lnTo>
                      <a:pt x="780" y="113"/>
                    </a:lnTo>
                    <a:lnTo>
                      <a:pt x="784" y="116"/>
                    </a:lnTo>
                    <a:lnTo>
                      <a:pt x="788" y="118"/>
                    </a:lnTo>
                    <a:lnTo>
                      <a:pt x="791" y="121"/>
                    </a:lnTo>
                    <a:lnTo>
                      <a:pt x="795" y="125"/>
                    </a:lnTo>
                    <a:lnTo>
                      <a:pt x="797" y="130"/>
                    </a:lnTo>
                    <a:lnTo>
                      <a:pt x="799" y="134"/>
                    </a:lnTo>
                    <a:lnTo>
                      <a:pt x="800" y="140"/>
                    </a:lnTo>
                    <a:lnTo>
                      <a:pt x="800" y="144"/>
                    </a:lnTo>
                    <a:lnTo>
                      <a:pt x="800" y="150"/>
                    </a:lnTo>
                    <a:lnTo>
                      <a:pt x="799" y="156"/>
                    </a:lnTo>
                    <a:lnTo>
                      <a:pt x="797" y="161"/>
                    </a:lnTo>
                    <a:lnTo>
                      <a:pt x="794" y="166"/>
                    </a:lnTo>
                    <a:lnTo>
                      <a:pt x="790" y="171"/>
                    </a:lnTo>
                    <a:lnTo>
                      <a:pt x="786" y="175"/>
                    </a:lnTo>
                    <a:lnTo>
                      <a:pt x="781" y="179"/>
                    </a:lnTo>
                    <a:lnTo>
                      <a:pt x="775" y="181"/>
                    </a:lnTo>
                    <a:lnTo>
                      <a:pt x="768" y="183"/>
                    </a:lnTo>
                    <a:lnTo>
                      <a:pt x="761" y="185"/>
                    </a:lnTo>
                    <a:lnTo>
                      <a:pt x="754" y="186"/>
                    </a:lnTo>
                    <a:lnTo>
                      <a:pt x="748" y="186"/>
                    </a:lnTo>
                    <a:lnTo>
                      <a:pt x="742" y="186"/>
                    </a:lnTo>
                    <a:lnTo>
                      <a:pt x="735" y="186"/>
                    </a:lnTo>
                    <a:lnTo>
                      <a:pt x="729" y="185"/>
                    </a:lnTo>
                    <a:lnTo>
                      <a:pt x="725" y="183"/>
                    </a:lnTo>
                    <a:lnTo>
                      <a:pt x="720" y="182"/>
                    </a:lnTo>
                    <a:lnTo>
                      <a:pt x="715" y="181"/>
                    </a:lnTo>
                    <a:lnTo>
                      <a:pt x="711" y="179"/>
                    </a:lnTo>
                    <a:lnTo>
                      <a:pt x="707" y="177"/>
                    </a:lnTo>
                    <a:lnTo>
                      <a:pt x="702" y="171"/>
                    </a:lnTo>
                    <a:lnTo>
                      <a:pt x="697" y="164"/>
                    </a:lnTo>
                    <a:lnTo>
                      <a:pt x="694" y="155"/>
                    </a:lnTo>
                    <a:lnTo>
                      <a:pt x="690" y="146"/>
                    </a:lnTo>
                    <a:close/>
                    <a:moveTo>
                      <a:pt x="828" y="185"/>
                    </a:moveTo>
                    <a:lnTo>
                      <a:pt x="828" y="2"/>
                    </a:lnTo>
                    <a:lnTo>
                      <a:pt x="850" y="2"/>
                    </a:lnTo>
                    <a:lnTo>
                      <a:pt x="850" y="185"/>
                    </a:lnTo>
                    <a:lnTo>
                      <a:pt x="828" y="185"/>
                    </a:lnTo>
                    <a:close/>
                    <a:moveTo>
                      <a:pt x="876" y="118"/>
                    </a:moveTo>
                    <a:lnTo>
                      <a:pt x="877" y="101"/>
                    </a:lnTo>
                    <a:lnTo>
                      <a:pt x="882" y="87"/>
                    </a:lnTo>
                    <a:lnTo>
                      <a:pt x="888" y="74"/>
                    </a:lnTo>
                    <a:lnTo>
                      <a:pt x="897" y="64"/>
                    </a:lnTo>
                    <a:lnTo>
                      <a:pt x="902" y="61"/>
                    </a:lnTo>
                    <a:lnTo>
                      <a:pt x="905" y="58"/>
                    </a:lnTo>
                    <a:lnTo>
                      <a:pt x="910" y="56"/>
                    </a:lnTo>
                    <a:lnTo>
                      <a:pt x="915" y="54"/>
                    </a:lnTo>
                    <a:lnTo>
                      <a:pt x="920" y="53"/>
                    </a:lnTo>
                    <a:lnTo>
                      <a:pt x="926" y="51"/>
                    </a:lnTo>
                    <a:lnTo>
                      <a:pt x="932" y="50"/>
                    </a:lnTo>
                    <a:lnTo>
                      <a:pt x="937" y="50"/>
                    </a:lnTo>
                    <a:lnTo>
                      <a:pt x="944" y="50"/>
                    </a:lnTo>
                    <a:lnTo>
                      <a:pt x="950" y="51"/>
                    </a:lnTo>
                    <a:lnTo>
                      <a:pt x="956" y="53"/>
                    </a:lnTo>
                    <a:lnTo>
                      <a:pt x="961" y="55"/>
                    </a:lnTo>
                    <a:lnTo>
                      <a:pt x="967" y="57"/>
                    </a:lnTo>
                    <a:lnTo>
                      <a:pt x="972" y="59"/>
                    </a:lnTo>
                    <a:lnTo>
                      <a:pt x="976" y="63"/>
                    </a:lnTo>
                    <a:lnTo>
                      <a:pt x="981" y="68"/>
                    </a:lnTo>
                    <a:lnTo>
                      <a:pt x="989" y="77"/>
                    </a:lnTo>
                    <a:lnTo>
                      <a:pt x="994" y="88"/>
                    </a:lnTo>
                    <a:lnTo>
                      <a:pt x="997" y="102"/>
                    </a:lnTo>
                    <a:lnTo>
                      <a:pt x="998" y="117"/>
                    </a:lnTo>
                    <a:lnTo>
                      <a:pt x="998" y="130"/>
                    </a:lnTo>
                    <a:lnTo>
                      <a:pt x="996" y="140"/>
                    </a:lnTo>
                    <a:lnTo>
                      <a:pt x="994" y="149"/>
                    </a:lnTo>
                    <a:lnTo>
                      <a:pt x="990" y="157"/>
                    </a:lnTo>
                    <a:lnTo>
                      <a:pt x="987" y="164"/>
                    </a:lnTo>
                    <a:lnTo>
                      <a:pt x="981" y="170"/>
                    </a:lnTo>
                    <a:lnTo>
                      <a:pt x="975" y="174"/>
                    </a:lnTo>
                    <a:lnTo>
                      <a:pt x="968" y="179"/>
                    </a:lnTo>
                    <a:lnTo>
                      <a:pt x="961" y="182"/>
                    </a:lnTo>
                    <a:lnTo>
                      <a:pt x="953" y="185"/>
                    </a:lnTo>
                    <a:lnTo>
                      <a:pt x="945" y="186"/>
                    </a:lnTo>
                    <a:lnTo>
                      <a:pt x="937" y="186"/>
                    </a:lnTo>
                    <a:lnTo>
                      <a:pt x="930" y="186"/>
                    </a:lnTo>
                    <a:lnTo>
                      <a:pt x="925" y="185"/>
                    </a:lnTo>
                    <a:lnTo>
                      <a:pt x="918" y="183"/>
                    </a:lnTo>
                    <a:lnTo>
                      <a:pt x="912" y="182"/>
                    </a:lnTo>
                    <a:lnTo>
                      <a:pt x="907" y="180"/>
                    </a:lnTo>
                    <a:lnTo>
                      <a:pt x="902" y="177"/>
                    </a:lnTo>
                    <a:lnTo>
                      <a:pt x="898" y="173"/>
                    </a:lnTo>
                    <a:lnTo>
                      <a:pt x="894" y="170"/>
                    </a:lnTo>
                    <a:lnTo>
                      <a:pt x="886" y="161"/>
                    </a:lnTo>
                    <a:lnTo>
                      <a:pt x="881" y="148"/>
                    </a:lnTo>
                    <a:lnTo>
                      <a:pt x="877" y="134"/>
                    </a:lnTo>
                    <a:lnTo>
                      <a:pt x="876" y="118"/>
                    </a:lnTo>
                    <a:close/>
                    <a:moveTo>
                      <a:pt x="898" y="118"/>
                    </a:moveTo>
                    <a:lnTo>
                      <a:pt x="899" y="130"/>
                    </a:lnTo>
                    <a:lnTo>
                      <a:pt x="902" y="139"/>
                    </a:lnTo>
                    <a:lnTo>
                      <a:pt x="905" y="147"/>
                    </a:lnTo>
                    <a:lnTo>
                      <a:pt x="910" y="154"/>
                    </a:lnTo>
                    <a:lnTo>
                      <a:pt x="915" y="159"/>
                    </a:lnTo>
                    <a:lnTo>
                      <a:pt x="922" y="163"/>
                    </a:lnTo>
                    <a:lnTo>
                      <a:pt x="929" y="164"/>
                    </a:lnTo>
                    <a:lnTo>
                      <a:pt x="937" y="165"/>
                    </a:lnTo>
                    <a:lnTo>
                      <a:pt x="945" y="164"/>
                    </a:lnTo>
                    <a:lnTo>
                      <a:pt x="953" y="163"/>
                    </a:lnTo>
                    <a:lnTo>
                      <a:pt x="959" y="159"/>
                    </a:lnTo>
                    <a:lnTo>
                      <a:pt x="965" y="154"/>
                    </a:lnTo>
                    <a:lnTo>
                      <a:pt x="971" y="147"/>
                    </a:lnTo>
                    <a:lnTo>
                      <a:pt x="974" y="139"/>
                    </a:lnTo>
                    <a:lnTo>
                      <a:pt x="975" y="130"/>
                    </a:lnTo>
                    <a:lnTo>
                      <a:pt x="976" y="118"/>
                    </a:lnTo>
                    <a:lnTo>
                      <a:pt x="975" y="108"/>
                    </a:lnTo>
                    <a:lnTo>
                      <a:pt x="974" y="99"/>
                    </a:lnTo>
                    <a:lnTo>
                      <a:pt x="971" y="90"/>
                    </a:lnTo>
                    <a:lnTo>
                      <a:pt x="965" y="84"/>
                    </a:lnTo>
                    <a:lnTo>
                      <a:pt x="959" y="78"/>
                    </a:lnTo>
                    <a:lnTo>
                      <a:pt x="953" y="74"/>
                    </a:lnTo>
                    <a:lnTo>
                      <a:pt x="945" y="73"/>
                    </a:lnTo>
                    <a:lnTo>
                      <a:pt x="937" y="72"/>
                    </a:lnTo>
                    <a:lnTo>
                      <a:pt x="929" y="73"/>
                    </a:lnTo>
                    <a:lnTo>
                      <a:pt x="922" y="74"/>
                    </a:lnTo>
                    <a:lnTo>
                      <a:pt x="915" y="78"/>
                    </a:lnTo>
                    <a:lnTo>
                      <a:pt x="910" y="84"/>
                    </a:lnTo>
                    <a:lnTo>
                      <a:pt x="905" y="89"/>
                    </a:lnTo>
                    <a:lnTo>
                      <a:pt x="902" y="97"/>
                    </a:lnTo>
                    <a:lnTo>
                      <a:pt x="899" y="108"/>
                    </a:lnTo>
                    <a:lnTo>
                      <a:pt x="898" y="118"/>
                    </a:lnTo>
                    <a:close/>
                    <a:moveTo>
                      <a:pt x="1072" y="165"/>
                    </a:moveTo>
                    <a:lnTo>
                      <a:pt x="1075" y="185"/>
                    </a:lnTo>
                    <a:lnTo>
                      <a:pt x="1071" y="186"/>
                    </a:lnTo>
                    <a:lnTo>
                      <a:pt x="1067" y="186"/>
                    </a:lnTo>
                    <a:lnTo>
                      <a:pt x="1063" y="186"/>
                    </a:lnTo>
                    <a:lnTo>
                      <a:pt x="1059" y="186"/>
                    </a:lnTo>
                    <a:lnTo>
                      <a:pt x="1053" y="186"/>
                    </a:lnTo>
                    <a:lnTo>
                      <a:pt x="1048" y="185"/>
                    </a:lnTo>
                    <a:lnTo>
                      <a:pt x="1043" y="185"/>
                    </a:lnTo>
                    <a:lnTo>
                      <a:pt x="1040" y="183"/>
                    </a:lnTo>
                    <a:lnTo>
                      <a:pt x="1036" y="181"/>
                    </a:lnTo>
                    <a:lnTo>
                      <a:pt x="1034" y="179"/>
                    </a:lnTo>
                    <a:lnTo>
                      <a:pt x="1033" y="177"/>
                    </a:lnTo>
                    <a:lnTo>
                      <a:pt x="1030" y="173"/>
                    </a:lnTo>
                    <a:lnTo>
                      <a:pt x="1029" y="170"/>
                    </a:lnTo>
                    <a:lnTo>
                      <a:pt x="1029" y="164"/>
                    </a:lnTo>
                    <a:lnTo>
                      <a:pt x="1028" y="157"/>
                    </a:lnTo>
                    <a:lnTo>
                      <a:pt x="1028" y="148"/>
                    </a:lnTo>
                    <a:lnTo>
                      <a:pt x="1028" y="73"/>
                    </a:lnTo>
                    <a:lnTo>
                      <a:pt x="1012" y="73"/>
                    </a:lnTo>
                    <a:lnTo>
                      <a:pt x="1012" y="51"/>
                    </a:lnTo>
                    <a:lnTo>
                      <a:pt x="1028" y="51"/>
                    </a:lnTo>
                    <a:lnTo>
                      <a:pt x="1028" y="19"/>
                    </a:lnTo>
                    <a:lnTo>
                      <a:pt x="1050" y="6"/>
                    </a:lnTo>
                    <a:lnTo>
                      <a:pt x="1050" y="51"/>
                    </a:lnTo>
                    <a:lnTo>
                      <a:pt x="1072" y="51"/>
                    </a:lnTo>
                    <a:lnTo>
                      <a:pt x="1072" y="73"/>
                    </a:lnTo>
                    <a:lnTo>
                      <a:pt x="1050" y="73"/>
                    </a:lnTo>
                    <a:lnTo>
                      <a:pt x="1050" y="148"/>
                    </a:lnTo>
                    <a:lnTo>
                      <a:pt x="1050" y="152"/>
                    </a:lnTo>
                    <a:lnTo>
                      <a:pt x="1050" y="155"/>
                    </a:lnTo>
                    <a:lnTo>
                      <a:pt x="1050" y="158"/>
                    </a:lnTo>
                    <a:lnTo>
                      <a:pt x="1051" y="159"/>
                    </a:lnTo>
                    <a:lnTo>
                      <a:pt x="1052" y="161"/>
                    </a:lnTo>
                    <a:lnTo>
                      <a:pt x="1053" y="162"/>
                    </a:lnTo>
                    <a:lnTo>
                      <a:pt x="1053" y="163"/>
                    </a:lnTo>
                    <a:lnTo>
                      <a:pt x="1055" y="164"/>
                    </a:lnTo>
                    <a:lnTo>
                      <a:pt x="1057" y="165"/>
                    </a:lnTo>
                    <a:lnTo>
                      <a:pt x="1058" y="165"/>
                    </a:lnTo>
                    <a:lnTo>
                      <a:pt x="1060" y="165"/>
                    </a:lnTo>
                    <a:lnTo>
                      <a:pt x="1063" y="165"/>
                    </a:lnTo>
                    <a:lnTo>
                      <a:pt x="1065" y="165"/>
                    </a:lnTo>
                    <a:lnTo>
                      <a:pt x="1067" y="165"/>
                    </a:lnTo>
                    <a:lnTo>
                      <a:pt x="1069" y="165"/>
                    </a:lnTo>
                    <a:lnTo>
                      <a:pt x="1072" y="165"/>
                    </a:lnTo>
                    <a:close/>
                    <a:moveTo>
                      <a:pt x="1087" y="146"/>
                    </a:moveTo>
                    <a:lnTo>
                      <a:pt x="1110" y="141"/>
                    </a:lnTo>
                    <a:lnTo>
                      <a:pt x="1111" y="147"/>
                    </a:lnTo>
                    <a:lnTo>
                      <a:pt x="1113" y="151"/>
                    </a:lnTo>
                    <a:lnTo>
                      <a:pt x="1117" y="156"/>
                    </a:lnTo>
                    <a:lnTo>
                      <a:pt x="1120" y="159"/>
                    </a:lnTo>
                    <a:lnTo>
                      <a:pt x="1125" y="162"/>
                    </a:lnTo>
                    <a:lnTo>
                      <a:pt x="1130" y="164"/>
                    </a:lnTo>
                    <a:lnTo>
                      <a:pt x="1137" y="165"/>
                    </a:lnTo>
                    <a:lnTo>
                      <a:pt x="1144" y="165"/>
                    </a:lnTo>
                    <a:lnTo>
                      <a:pt x="1151" y="165"/>
                    </a:lnTo>
                    <a:lnTo>
                      <a:pt x="1158" y="164"/>
                    </a:lnTo>
                    <a:lnTo>
                      <a:pt x="1163" y="162"/>
                    </a:lnTo>
                    <a:lnTo>
                      <a:pt x="1167" y="159"/>
                    </a:lnTo>
                    <a:lnTo>
                      <a:pt x="1171" y="157"/>
                    </a:lnTo>
                    <a:lnTo>
                      <a:pt x="1173" y="154"/>
                    </a:lnTo>
                    <a:lnTo>
                      <a:pt x="1174" y="150"/>
                    </a:lnTo>
                    <a:lnTo>
                      <a:pt x="1175" y="147"/>
                    </a:lnTo>
                    <a:lnTo>
                      <a:pt x="1174" y="144"/>
                    </a:lnTo>
                    <a:lnTo>
                      <a:pt x="1173" y="141"/>
                    </a:lnTo>
                    <a:lnTo>
                      <a:pt x="1171" y="139"/>
                    </a:lnTo>
                    <a:lnTo>
                      <a:pt x="1167" y="136"/>
                    </a:lnTo>
                    <a:lnTo>
                      <a:pt x="1164" y="135"/>
                    </a:lnTo>
                    <a:lnTo>
                      <a:pt x="1159" y="134"/>
                    </a:lnTo>
                    <a:lnTo>
                      <a:pt x="1152" y="132"/>
                    </a:lnTo>
                    <a:lnTo>
                      <a:pt x="1144" y="131"/>
                    </a:lnTo>
                    <a:lnTo>
                      <a:pt x="1133" y="127"/>
                    </a:lnTo>
                    <a:lnTo>
                      <a:pt x="1123" y="125"/>
                    </a:lnTo>
                    <a:lnTo>
                      <a:pt x="1117" y="121"/>
                    </a:lnTo>
                    <a:lnTo>
                      <a:pt x="1111" y="119"/>
                    </a:lnTo>
                    <a:lnTo>
                      <a:pt x="1106" y="117"/>
                    </a:lnTo>
                    <a:lnTo>
                      <a:pt x="1102" y="115"/>
                    </a:lnTo>
                    <a:lnTo>
                      <a:pt x="1098" y="111"/>
                    </a:lnTo>
                    <a:lnTo>
                      <a:pt x="1096" y="107"/>
                    </a:lnTo>
                    <a:lnTo>
                      <a:pt x="1094" y="102"/>
                    </a:lnTo>
                    <a:lnTo>
                      <a:pt x="1092" y="97"/>
                    </a:lnTo>
                    <a:lnTo>
                      <a:pt x="1091" y="93"/>
                    </a:lnTo>
                    <a:lnTo>
                      <a:pt x="1091" y="88"/>
                    </a:lnTo>
                    <a:lnTo>
                      <a:pt x="1091" y="84"/>
                    </a:lnTo>
                    <a:lnTo>
                      <a:pt x="1092" y="80"/>
                    </a:lnTo>
                    <a:lnTo>
                      <a:pt x="1094" y="76"/>
                    </a:lnTo>
                    <a:lnTo>
                      <a:pt x="1095" y="72"/>
                    </a:lnTo>
                    <a:lnTo>
                      <a:pt x="1097" y="69"/>
                    </a:lnTo>
                    <a:lnTo>
                      <a:pt x="1100" y="65"/>
                    </a:lnTo>
                    <a:lnTo>
                      <a:pt x="1103" y="62"/>
                    </a:lnTo>
                    <a:lnTo>
                      <a:pt x="1106" y="59"/>
                    </a:lnTo>
                    <a:lnTo>
                      <a:pt x="1109" y="57"/>
                    </a:lnTo>
                    <a:lnTo>
                      <a:pt x="1112" y="56"/>
                    </a:lnTo>
                    <a:lnTo>
                      <a:pt x="1115" y="54"/>
                    </a:lnTo>
                    <a:lnTo>
                      <a:pt x="1120" y="53"/>
                    </a:lnTo>
                    <a:lnTo>
                      <a:pt x="1125" y="51"/>
                    </a:lnTo>
                    <a:lnTo>
                      <a:pt x="1129" y="50"/>
                    </a:lnTo>
                    <a:lnTo>
                      <a:pt x="1135" y="50"/>
                    </a:lnTo>
                    <a:lnTo>
                      <a:pt x="1140" y="50"/>
                    </a:lnTo>
                    <a:lnTo>
                      <a:pt x="1146" y="50"/>
                    </a:lnTo>
                    <a:lnTo>
                      <a:pt x="1153" y="51"/>
                    </a:lnTo>
                    <a:lnTo>
                      <a:pt x="1160" y="53"/>
                    </a:lnTo>
                    <a:lnTo>
                      <a:pt x="1166" y="55"/>
                    </a:lnTo>
                    <a:lnTo>
                      <a:pt x="1172" y="57"/>
                    </a:lnTo>
                    <a:lnTo>
                      <a:pt x="1176" y="59"/>
                    </a:lnTo>
                    <a:lnTo>
                      <a:pt x="1180" y="63"/>
                    </a:lnTo>
                    <a:lnTo>
                      <a:pt x="1183" y="66"/>
                    </a:lnTo>
                    <a:lnTo>
                      <a:pt x="1186" y="71"/>
                    </a:lnTo>
                    <a:lnTo>
                      <a:pt x="1188" y="76"/>
                    </a:lnTo>
                    <a:lnTo>
                      <a:pt x="1189" y="81"/>
                    </a:lnTo>
                    <a:lnTo>
                      <a:pt x="1191" y="88"/>
                    </a:lnTo>
                    <a:lnTo>
                      <a:pt x="1169" y="92"/>
                    </a:lnTo>
                    <a:lnTo>
                      <a:pt x="1168" y="87"/>
                    </a:lnTo>
                    <a:lnTo>
                      <a:pt x="1166" y="84"/>
                    </a:lnTo>
                    <a:lnTo>
                      <a:pt x="1164" y="80"/>
                    </a:lnTo>
                    <a:lnTo>
                      <a:pt x="1160" y="77"/>
                    </a:lnTo>
                    <a:lnTo>
                      <a:pt x="1157" y="74"/>
                    </a:lnTo>
                    <a:lnTo>
                      <a:pt x="1152" y="73"/>
                    </a:lnTo>
                    <a:lnTo>
                      <a:pt x="1146" y="72"/>
                    </a:lnTo>
                    <a:lnTo>
                      <a:pt x="1141" y="72"/>
                    </a:lnTo>
                    <a:lnTo>
                      <a:pt x="1134" y="72"/>
                    </a:lnTo>
                    <a:lnTo>
                      <a:pt x="1128" y="73"/>
                    </a:lnTo>
                    <a:lnTo>
                      <a:pt x="1123" y="74"/>
                    </a:lnTo>
                    <a:lnTo>
                      <a:pt x="1120" y="76"/>
                    </a:lnTo>
                    <a:lnTo>
                      <a:pt x="1117" y="78"/>
                    </a:lnTo>
                    <a:lnTo>
                      <a:pt x="1115" y="80"/>
                    </a:lnTo>
                    <a:lnTo>
                      <a:pt x="1113" y="84"/>
                    </a:lnTo>
                    <a:lnTo>
                      <a:pt x="1113" y="86"/>
                    </a:lnTo>
                    <a:lnTo>
                      <a:pt x="1113" y="87"/>
                    </a:lnTo>
                    <a:lnTo>
                      <a:pt x="1114" y="89"/>
                    </a:lnTo>
                    <a:lnTo>
                      <a:pt x="1114" y="90"/>
                    </a:lnTo>
                    <a:lnTo>
                      <a:pt x="1115" y="93"/>
                    </a:lnTo>
                    <a:lnTo>
                      <a:pt x="1118" y="94"/>
                    </a:lnTo>
                    <a:lnTo>
                      <a:pt x="1119" y="95"/>
                    </a:lnTo>
                    <a:lnTo>
                      <a:pt x="1121" y="97"/>
                    </a:lnTo>
                    <a:lnTo>
                      <a:pt x="1125" y="99"/>
                    </a:lnTo>
                    <a:lnTo>
                      <a:pt x="1127" y="99"/>
                    </a:lnTo>
                    <a:lnTo>
                      <a:pt x="1130" y="100"/>
                    </a:lnTo>
                    <a:lnTo>
                      <a:pt x="1136" y="102"/>
                    </a:lnTo>
                    <a:lnTo>
                      <a:pt x="1143" y="103"/>
                    </a:lnTo>
                    <a:lnTo>
                      <a:pt x="1155" y="107"/>
                    </a:lnTo>
                    <a:lnTo>
                      <a:pt x="1164" y="109"/>
                    </a:lnTo>
                    <a:lnTo>
                      <a:pt x="1171" y="111"/>
                    </a:lnTo>
                    <a:lnTo>
                      <a:pt x="1176" y="113"/>
                    </a:lnTo>
                    <a:lnTo>
                      <a:pt x="1181" y="116"/>
                    </a:lnTo>
                    <a:lnTo>
                      <a:pt x="1184" y="118"/>
                    </a:lnTo>
                    <a:lnTo>
                      <a:pt x="1188" y="121"/>
                    </a:lnTo>
                    <a:lnTo>
                      <a:pt x="1191" y="125"/>
                    </a:lnTo>
                    <a:lnTo>
                      <a:pt x="1194" y="130"/>
                    </a:lnTo>
                    <a:lnTo>
                      <a:pt x="1196" y="134"/>
                    </a:lnTo>
                    <a:lnTo>
                      <a:pt x="1197" y="140"/>
                    </a:lnTo>
                    <a:lnTo>
                      <a:pt x="1197" y="144"/>
                    </a:lnTo>
                    <a:lnTo>
                      <a:pt x="1197" y="150"/>
                    </a:lnTo>
                    <a:lnTo>
                      <a:pt x="1196" y="156"/>
                    </a:lnTo>
                    <a:lnTo>
                      <a:pt x="1194" y="161"/>
                    </a:lnTo>
                    <a:lnTo>
                      <a:pt x="1190" y="166"/>
                    </a:lnTo>
                    <a:lnTo>
                      <a:pt x="1187" y="171"/>
                    </a:lnTo>
                    <a:lnTo>
                      <a:pt x="1182" y="175"/>
                    </a:lnTo>
                    <a:lnTo>
                      <a:pt x="1178" y="179"/>
                    </a:lnTo>
                    <a:lnTo>
                      <a:pt x="1172" y="181"/>
                    </a:lnTo>
                    <a:lnTo>
                      <a:pt x="1165" y="183"/>
                    </a:lnTo>
                    <a:lnTo>
                      <a:pt x="1158" y="185"/>
                    </a:lnTo>
                    <a:lnTo>
                      <a:pt x="1151" y="186"/>
                    </a:lnTo>
                    <a:lnTo>
                      <a:pt x="1144" y="186"/>
                    </a:lnTo>
                    <a:lnTo>
                      <a:pt x="1138" y="186"/>
                    </a:lnTo>
                    <a:lnTo>
                      <a:pt x="1132" y="186"/>
                    </a:lnTo>
                    <a:lnTo>
                      <a:pt x="1126" y="185"/>
                    </a:lnTo>
                    <a:lnTo>
                      <a:pt x="1121" y="183"/>
                    </a:lnTo>
                    <a:lnTo>
                      <a:pt x="1117" y="182"/>
                    </a:lnTo>
                    <a:lnTo>
                      <a:pt x="1112" y="181"/>
                    </a:lnTo>
                    <a:lnTo>
                      <a:pt x="1107" y="179"/>
                    </a:lnTo>
                    <a:lnTo>
                      <a:pt x="1104" y="177"/>
                    </a:lnTo>
                    <a:lnTo>
                      <a:pt x="1098" y="171"/>
                    </a:lnTo>
                    <a:lnTo>
                      <a:pt x="1094" y="164"/>
                    </a:lnTo>
                    <a:lnTo>
                      <a:pt x="1090" y="155"/>
                    </a:lnTo>
                    <a:lnTo>
                      <a:pt x="1087" y="146"/>
                    </a:lnTo>
                    <a:close/>
                    <a:moveTo>
                      <a:pt x="1294" y="234"/>
                    </a:moveTo>
                    <a:lnTo>
                      <a:pt x="1294" y="51"/>
                    </a:lnTo>
                    <a:lnTo>
                      <a:pt x="1315" y="51"/>
                    </a:lnTo>
                    <a:lnTo>
                      <a:pt x="1315" y="74"/>
                    </a:lnTo>
                    <a:lnTo>
                      <a:pt x="1320" y="69"/>
                    </a:lnTo>
                    <a:lnTo>
                      <a:pt x="1324" y="63"/>
                    </a:lnTo>
                    <a:lnTo>
                      <a:pt x="1327" y="59"/>
                    </a:lnTo>
                    <a:lnTo>
                      <a:pt x="1332" y="56"/>
                    </a:lnTo>
                    <a:lnTo>
                      <a:pt x="1337" y="54"/>
                    </a:lnTo>
                    <a:lnTo>
                      <a:pt x="1342" y="51"/>
                    </a:lnTo>
                    <a:lnTo>
                      <a:pt x="1348" y="50"/>
                    </a:lnTo>
                    <a:lnTo>
                      <a:pt x="1355" y="50"/>
                    </a:lnTo>
                    <a:lnTo>
                      <a:pt x="1363" y="50"/>
                    </a:lnTo>
                    <a:lnTo>
                      <a:pt x="1370" y="53"/>
                    </a:lnTo>
                    <a:lnTo>
                      <a:pt x="1376" y="55"/>
                    </a:lnTo>
                    <a:lnTo>
                      <a:pt x="1383" y="58"/>
                    </a:lnTo>
                    <a:lnTo>
                      <a:pt x="1389" y="63"/>
                    </a:lnTo>
                    <a:lnTo>
                      <a:pt x="1395" y="69"/>
                    </a:lnTo>
                    <a:lnTo>
                      <a:pt x="1399" y="76"/>
                    </a:lnTo>
                    <a:lnTo>
                      <a:pt x="1403" y="82"/>
                    </a:lnTo>
                    <a:lnTo>
                      <a:pt x="1406" y="92"/>
                    </a:lnTo>
                    <a:lnTo>
                      <a:pt x="1409" y="100"/>
                    </a:lnTo>
                    <a:lnTo>
                      <a:pt x="1410" y="109"/>
                    </a:lnTo>
                    <a:lnTo>
                      <a:pt x="1410" y="118"/>
                    </a:lnTo>
                    <a:lnTo>
                      <a:pt x="1410" y="127"/>
                    </a:lnTo>
                    <a:lnTo>
                      <a:pt x="1409" y="136"/>
                    </a:lnTo>
                    <a:lnTo>
                      <a:pt x="1406" y="146"/>
                    </a:lnTo>
                    <a:lnTo>
                      <a:pt x="1403" y="154"/>
                    </a:lnTo>
                    <a:lnTo>
                      <a:pt x="1398" y="162"/>
                    </a:lnTo>
                    <a:lnTo>
                      <a:pt x="1394" y="169"/>
                    </a:lnTo>
                    <a:lnTo>
                      <a:pt x="1388" y="174"/>
                    </a:lnTo>
                    <a:lnTo>
                      <a:pt x="1381" y="179"/>
                    </a:lnTo>
                    <a:lnTo>
                      <a:pt x="1374" y="182"/>
                    </a:lnTo>
                    <a:lnTo>
                      <a:pt x="1366" y="185"/>
                    </a:lnTo>
                    <a:lnTo>
                      <a:pt x="1359" y="186"/>
                    </a:lnTo>
                    <a:lnTo>
                      <a:pt x="1351" y="186"/>
                    </a:lnTo>
                    <a:lnTo>
                      <a:pt x="1347" y="186"/>
                    </a:lnTo>
                    <a:lnTo>
                      <a:pt x="1341" y="185"/>
                    </a:lnTo>
                    <a:lnTo>
                      <a:pt x="1336" y="183"/>
                    </a:lnTo>
                    <a:lnTo>
                      <a:pt x="1330" y="181"/>
                    </a:lnTo>
                    <a:lnTo>
                      <a:pt x="1326" y="179"/>
                    </a:lnTo>
                    <a:lnTo>
                      <a:pt x="1322" y="175"/>
                    </a:lnTo>
                    <a:lnTo>
                      <a:pt x="1319" y="172"/>
                    </a:lnTo>
                    <a:lnTo>
                      <a:pt x="1315" y="167"/>
                    </a:lnTo>
                    <a:lnTo>
                      <a:pt x="1315" y="234"/>
                    </a:lnTo>
                    <a:lnTo>
                      <a:pt x="1294" y="234"/>
                    </a:lnTo>
                    <a:close/>
                    <a:moveTo>
                      <a:pt x="1315" y="119"/>
                    </a:moveTo>
                    <a:lnTo>
                      <a:pt x="1317" y="131"/>
                    </a:lnTo>
                    <a:lnTo>
                      <a:pt x="1318" y="140"/>
                    </a:lnTo>
                    <a:lnTo>
                      <a:pt x="1321" y="148"/>
                    </a:lnTo>
                    <a:lnTo>
                      <a:pt x="1326" y="154"/>
                    </a:lnTo>
                    <a:lnTo>
                      <a:pt x="1332" y="159"/>
                    </a:lnTo>
                    <a:lnTo>
                      <a:pt x="1337" y="163"/>
                    </a:lnTo>
                    <a:lnTo>
                      <a:pt x="1344" y="164"/>
                    </a:lnTo>
                    <a:lnTo>
                      <a:pt x="1351" y="165"/>
                    </a:lnTo>
                    <a:lnTo>
                      <a:pt x="1358" y="164"/>
                    </a:lnTo>
                    <a:lnTo>
                      <a:pt x="1365" y="163"/>
                    </a:lnTo>
                    <a:lnTo>
                      <a:pt x="1372" y="159"/>
                    </a:lnTo>
                    <a:lnTo>
                      <a:pt x="1378" y="154"/>
                    </a:lnTo>
                    <a:lnTo>
                      <a:pt x="1382" y="147"/>
                    </a:lnTo>
                    <a:lnTo>
                      <a:pt x="1386" y="139"/>
                    </a:lnTo>
                    <a:lnTo>
                      <a:pt x="1387" y="130"/>
                    </a:lnTo>
                    <a:lnTo>
                      <a:pt x="1388" y="118"/>
                    </a:lnTo>
                    <a:lnTo>
                      <a:pt x="1387" y="107"/>
                    </a:lnTo>
                    <a:lnTo>
                      <a:pt x="1386" y="97"/>
                    </a:lnTo>
                    <a:lnTo>
                      <a:pt x="1382" y="89"/>
                    </a:lnTo>
                    <a:lnTo>
                      <a:pt x="1378" y="84"/>
                    </a:lnTo>
                    <a:lnTo>
                      <a:pt x="1372" y="78"/>
                    </a:lnTo>
                    <a:lnTo>
                      <a:pt x="1366" y="74"/>
                    </a:lnTo>
                    <a:lnTo>
                      <a:pt x="1359" y="73"/>
                    </a:lnTo>
                    <a:lnTo>
                      <a:pt x="1352" y="72"/>
                    </a:lnTo>
                    <a:lnTo>
                      <a:pt x="1345" y="73"/>
                    </a:lnTo>
                    <a:lnTo>
                      <a:pt x="1338" y="74"/>
                    </a:lnTo>
                    <a:lnTo>
                      <a:pt x="1333" y="78"/>
                    </a:lnTo>
                    <a:lnTo>
                      <a:pt x="1327" y="84"/>
                    </a:lnTo>
                    <a:lnTo>
                      <a:pt x="1322" y="90"/>
                    </a:lnTo>
                    <a:lnTo>
                      <a:pt x="1319" y="99"/>
                    </a:lnTo>
                    <a:lnTo>
                      <a:pt x="1317" y="109"/>
                    </a:lnTo>
                    <a:lnTo>
                      <a:pt x="1315" y="119"/>
                    </a:lnTo>
                    <a:close/>
                    <a:moveTo>
                      <a:pt x="1529" y="143"/>
                    </a:moveTo>
                    <a:lnTo>
                      <a:pt x="1550" y="148"/>
                    </a:lnTo>
                    <a:lnTo>
                      <a:pt x="1547" y="156"/>
                    </a:lnTo>
                    <a:lnTo>
                      <a:pt x="1542" y="164"/>
                    </a:lnTo>
                    <a:lnTo>
                      <a:pt x="1536" y="171"/>
                    </a:lnTo>
                    <a:lnTo>
                      <a:pt x="1529" y="177"/>
                    </a:lnTo>
                    <a:lnTo>
                      <a:pt x="1526" y="179"/>
                    </a:lnTo>
                    <a:lnTo>
                      <a:pt x="1521" y="181"/>
                    </a:lnTo>
                    <a:lnTo>
                      <a:pt x="1517" y="182"/>
                    </a:lnTo>
                    <a:lnTo>
                      <a:pt x="1512" y="183"/>
                    </a:lnTo>
                    <a:lnTo>
                      <a:pt x="1507" y="185"/>
                    </a:lnTo>
                    <a:lnTo>
                      <a:pt x="1503" y="186"/>
                    </a:lnTo>
                    <a:lnTo>
                      <a:pt x="1497" y="186"/>
                    </a:lnTo>
                    <a:lnTo>
                      <a:pt x="1491" y="186"/>
                    </a:lnTo>
                    <a:lnTo>
                      <a:pt x="1484" y="186"/>
                    </a:lnTo>
                    <a:lnTo>
                      <a:pt x="1478" y="185"/>
                    </a:lnTo>
                    <a:lnTo>
                      <a:pt x="1471" y="183"/>
                    </a:lnTo>
                    <a:lnTo>
                      <a:pt x="1465" y="182"/>
                    </a:lnTo>
                    <a:lnTo>
                      <a:pt x="1459" y="180"/>
                    </a:lnTo>
                    <a:lnTo>
                      <a:pt x="1453" y="177"/>
                    </a:lnTo>
                    <a:lnTo>
                      <a:pt x="1449" y="173"/>
                    </a:lnTo>
                    <a:lnTo>
                      <a:pt x="1444" y="170"/>
                    </a:lnTo>
                    <a:lnTo>
                      <a:pt x="1436" y="161"/>
                    </a:lnTo>
                    <a:lnTo>
                      <a:pt x="1432" y="148"/>
                    </a:lnTo>
                    <a:lnTo>
                      <a:pt x="1428" y="134"/>
                    </a:lnTo>
                    <a:lnTo>
                      <a:pt x="1427" y="119"/>
                    </a:lnTo>
                    <a:lnTo>
                      <a:pt x="1428" y="104"/>
                    </a:lnTo>
                    <a:lnTo>
                      <a:pt x="1432" y="90"/>
                    </a:lnTo>
                    <a:lnTo>
                      <a:pt x="1437" y="78"/>
                    </a:lnTo>
                    <a:lnTo>
                      <a:pt x="1445" y="69"/>
                    </a:lnTo>
                    <a:lnTo>
                      <a:pt x="1450" y="64"/>
                    </a:lnTo>
                    <a:lnTo>
                      <a:pt x="1455" y="61"/>
                    </a:lnTo>
                    <a:lnTo>
                      <a:pt x="1460" y="57"/>
                    </a:lnTo>
                    <a:lnTo>
                      <a:pt x="1465" y="55"/>
                    </a:lnTo>
                    <a:lnTo>
                      <a:pt x="1471" y="53"/>
                    </a:lnTo>
                    <a:lnTo>
                      <a:pt x="1478" y="51"/>
                    </a:lnTo>
                    <a:lnTo>
                      <a:pt x="1483" y="50"/>
                    </a:lnTo>
                    <a:lnTo>
                      <a:pt x="1490" y="50"/>
                    </a:lnTo>
                    <a:lnTo>
                      <a:pt x="1497" y="50"/>
                    </a:lnTo>
                    <a:lnTo>
                      <a:pt x="1503" y="51"/>
                    </a:lnTo>
                    <a:lnTo>
                      <a:pt x="1509" y="53"/>
                    </a:lnTo>
                    <a:lnTo>
                      <a:pt x="1514" y="55"/>
                    </a:lnTo>
                    <a:lnTo>
                      <a:pt x="1520" y="57"/>
                    </a:lnTo>
                    <a:lnTo>
                      <a:pt x="1525" y="59"/>
                    </a:lnTo>
                    <a:lnTo>
                      <a:pt x="1529" y="63"/>
                    </a:lnTo>
                    <a:lnTo>
                      <a:pt x="1534" y="68"/>
                    </a:lnTo>
                    <a:lnTo>
                      <a:pt x="1542" y="77"/>
                    </a:lnTo>
                    <a:lnTo>
                      <a:pt x="1547" y="89"/>
                    </a:lnTo>
                    <a:lnTo>
                      <a:pt x="1550" y="103"/>
                    </a:lnTo>
                    <a:lnTo>
                      <a:pt x="1551" y="118"/>
                    </a:lnTo>
                    <a:lnTo>
                      <a:pt x="1551" y="119"/>
                    </a:lnTo>
                    <a:lnTo>
                      <a:pt x="1551" y="120"/>
                    </a:lnTo>
                    <a:lnTo>
                      <a:pt x="1551" y="123"/>
                    </a:lnTo>
                    <a:lnTo>
                      <a:pt x="1551" y="124"/>
                    </a:lnTo>
                    <a:lnTo>
                      <a:pt x="1450" y="124"/>
                    </a:lnTo>
                    <a:lnTo>
                      <a:pt x="1451" y="133"/>
                    </a:lnTo>
                    <a:lnTo>
                      <a:pt x="1453" y="141"/>
                    </a:lnTo>
                    <a:lnTo>
                      <a:pt x="1457" y="149"/>
                    </a:lnTo>
                    <a:lnTo>
                      <a:pt x="1463" y="155"/>
                    </a:lnTo>
                    <a:lnTo>
                      <a:pt x="1468" y="159"/>
                    </a:lnTo>
                    <a:lnTo>
                      <a:pt x="1475" y="163"/>
                    </a:lnTo>
                    <a:lnTo>
                      <a:pt x="1483" y="164"/>
                    </a:lnTo>
                    <a:lnTo>
                      <a:pt x="1491" y="165"/>
                    </a:lnTo>
                    <a:lnTo>
                      <a:pt x="1498" y="165"/>
                    </a:lnTo>
                    <a:lnTo>
                      <a:pt x="1504" y="164"/>
                    </a:lnTo>
                    <a:lnTo>
                      <a:pt x="1509" y="163"/>
                    </a:lnTo>
                    <a:lnTo>
                      <a:pt x="1514" y="161"/>
                    </a:lnTo>
                    <a:lnTo>
                      <a:pt x="1519" y="157"/>
                    </a:lnTo>
                    <a:lnTo>
                      <a:pt x="1522" y="154"/>
                    </a:lnTo>
                    <a:lnTo>
                      <a:pt x="1526" y="149"/>
                    </a:lnTo>
                    <a:lnTo>
                      <a:pt x="1529" y="143"/>
                    </a:lnTo>
                    <a:close/>
                    <a:moveTo>
                      <a:pt x="1450" y="102"/>
                    </a:moveTo>
                    <a:lnTo>
                      <a:pt x="1529" y="102"/>
                    </a:lnTo>
                    <a:lnTo>
                      <a:pt x="1528" y="95"/>
                    </a:lnTo>
                    <a:lnTo>
                      <a:pt x="1526" y="90"/>
                    </a:lnTo>
                    <a:lnTo>
                      <a:pt x="1524" y="86"/>
                    </a:lnTo>
                    <a:lnTo>
                      <a:pt x="1520" y="82"/>
                    </a:lnTo>
                    <a:lnTo>
                      <a:pt x="1513" y="78"/>
                    </a:lnTo>
                    <a:lnTo>
                      <a:pt x="1506" y="74"/>
                    </a:lnTo>
                    <a:lnTo>
                      <a:pt x="1498" y="73"/>
                    </a:lnTo>
                    <a:lnTo>
                      <a:pt x="1490" y="72"/>
                    </a:lnTo>
                    <a:lnTo>
                      <a:pt x="1482" y="72"/>
                    </a:lnTo>
                    <a:lnTo>
                      <a:pt x="1474" y="74"/>
                    </a:lnTo>
                    <a:lnTo>
                      <a:pt x="1467" y="77"/>
                    </a:lnTo>
                    <a:lnTo>
                      <a:pt x="1461" y="80"/>
                    </a:lnTo>
                    <a:lnTo>
                      <a:pt x="1457" y="85"/>
                    </a:lnTo>
                    <a:lnTo>
                      <a:pt x="1453" y="89"/>
                    </a:lnTo>
                    <a:lnTo>
                      <a:pt x="1451" y="95"/>
                    </a:lnTo>
                    <a:lnTo>
                      <a:pt x="1450" y="102"/>
                    </a:lnTo>
                    <a:close/>
                    <a:moveTo>
                      <a:pt x="1579" y="185"/>
                    </a:moveTo>
                    <a:lnTo>
                      <a:pt x="1579" y="51"/>
                    </a:lnTo>
                    <a:lnTo>
                      <a:pt x="1597" y="51"/>
                    </a:lnTo>
                    <a:lnTo>
                      <a:pt x="1597" y="72"/>
                    </a:lnTo>
                    <a:lnTo>
                      <a:pt x="1601" y="66"/>
                    </a:lnTo>
                    <a:lnTo>
                      <a:pt x="1605" y="61"/>
                    </a:lnTo>
                    <a:lnTo>
                      <a:pt x="1609" y="57"/>
                    </a:lnTo>
                    <a:lnTo>
                      <a:pt x="1612" y="54"/>
                    </a:lnTo>
                    <a:lnTo>
                      <a:pt x="1616" y="53"/>
                    </a:lnTo>
                    <a:lnTo>
                      <a:pt x="1619" y="51"/>
                    </a:lnTo>
                    <a:lnTo>
                      <a:pt x="1622" y="50"/>
                    </a:lnTo>
                    <a:lnTo>
                      <a:pt x="1627" y="50"/>
                    </a:lnTo>
                    <a:lnTo>
                      <a:pt x="1633" y="50"/>
                    </a:lnTo>
                    <a:lnTo>
                      <a:pt x="1639" y="51"/>
                    </a:lnTo>
                    <a:lnTo>
                      <a:pt x="1645" y="54"/>
                    </a:lnTo>
                    <a:lnTo>
                      <a:pt x="1651" y="56"/>
                    </a:lnTo>
                    <a:lnTo>
                      <a:pt x="1643" y="77"/>
                    </a:lnTo>
                    <a:lnTo>
                      <a:pt x="1639" y="74"/>
                    </a:lnTo>
                    <a:lnTo>
                      <a:pt x="1635" y="73"/>
                    </a:lnTo>
                    <a:lnTo>
                      <a:pt x="1630" y="72"/>
                    </a:lnTo>
                    <a:lnTo>
                      <a:pt x="1626" y="72"/>
                    </a:lnTo>
                    <a:lnTo>
                      <a:pt x="1622" y="72"/>
                    </a:lnTo>
                    <a:lnTo>
                      <a:pt x="1619" y="73"/>
                    </a:lnTo>
                    <a:lnTo>
                      <a:pt x="1616" y="74"/>
                    </a:lnTo>
                    <a:lnTo>
                      <a:pt x="1613" y="77"/>
                    </a:lnTo>
                    <a:lnTo>
                      <a:pt x="1610" y="79"/>
                    </a:lnTo>
                    <a:lnTo>
                      <a:pt x="1607" y="81"/>
                    </a:lnTo>
                    <a:lnTo>
                      <a:pt x="1606" y="85"/>
                    </a:lnTo>
                    <a:lnTo>
                      <a:pt x="1604" y="88"/>
                    </a:lnTo>
                    <a:lnTo>
                      <a:pt x="1603" y="94"/>
                    </a:lnTo>
                    <a:lnTo>
                      <a:pt x="1602" y="101"/>
                    </a:lnTo>
                    <a:lnTo>
                      <a:pt x="1601" y="108"/>
                    </a:lnTo>
                    <a:lnTo>
                      <a:pt x="1601" y="115"/>
                    </a:lnTo>
                    <a:lnTo>
                      <a:pt x="1601" y="185"/>
                    </a:lnTo>
                    <a:lnTo>
                      <a:pt x="1579" y="185"/>
                    </a:lnTo>
                    <a:close/>
                    <a:moveTo>
                      <a:pt x="1740" y="185"/>
                    </a:moveTo>
                    <a:lnTo>
                      <a:pt x="1740" y="73"/>
                    </a:lnTo>
                    <a:lnTo>
                      <a:pt x="1719" y="73"/>
                    </a:lnTo>
                    <a:lnTo>
                      <a:pt x="1719" y="51"/>
                    </a:lnTo>
                    <a:lnTo>
                      <a:pt x="1740" y="51"/>
                    </a:lnTo>
                    <a:lnTo>
                      <a:pt x="1740" y="38"/>
                    </a:lnTo>
                    <a:lnTo>
                      <a:pt x="1740" y="32"/>
                    </a:lnTo>
                    <a:lnTo>
                      <a:pt x="1740" y="26"/>
                    </a:lnTo>
                    <a:lnTo>
                      <a:pt x="1741" y="23"/>
                    </a:lnTo>
                    <a:lnTo>
                      <a:pt x="1742" y="19"/>
                    </a:lnTo>
                    <a:lnTo>
                      <a:pt x="1744" y="15"/>
                    </a:lnTo>
                    <a:lnTo>
                      <a:pt x="1747" y="11"/>
                    </a:lnTo>
                    <a:lnTo>
                      <a:pt x="1750" y="8"/>
                    </a:lnTo>
                    <a:lnTo>
                      <a:pt x="1753" y="6"/>
                    </a:lnTo>
                    <a:lnTo>
                      <a:pt x="1758" y="3"/>
                    </a:lnTo>
                    <a:lnTo>
                      <a:pt x="1763" y="1"/>
                    </a:lnTo>
                    <a:lnTo>
                      <a:pt x="1768" y="0"/>
                    </a:lnTo>
                    <a:lnTo>
                      <a:pt x="1775" y="0"/>
                    </a:lnTo>
                    <a:lnTo>
                      <a:pt x="1781" y="0"/>
                    </a:lnTo>
                    <a:lnTo>
                      <a:pt x="1786" y="1"/>
                    </a:lnTo>
                    <a:lnTo>
                      <a:pt x="1791" y="1"/>
                    </a:lnTo>
                    <a:lnTo>
                      <a:pt x="1797" y="2"/>
                    </a:lnTo>
                    <a:lnTo>
                      <a:pt x="1794" y="23"/>
                    </a:lnTo>
                    <a:lnTo>
                      <a:pt x="1790" y="23"/>
                    </a:lnTo>
                    <a:lnTo>
                      <a:pt x="1787" y="22"/>
                    </a:lnTo>
                    <a:lnTo>
                      <a:pt x="1783" y="22"/>
                    </a:lnTo>
                    <a:lnTo>
                      <a:pt x="1780" y="22"/>
                    </a:lnTo>
                    <a:lnTo>
                      <a:pt x="1775" y="22"/>
                    </a:lnTo>
                    <a:lnTo>
                      <a:pt x="1772" y="23"/>
                    </a:lnTo>
                    <a:lnTo>
                      <a:pt x="1768" y="24"/>
                    </a:lnTo>
                    <a:lnTo>
                      <a:pt x="1766" y="26"/>
                    </a:lnTo>
                    <a:lnTo>
                      <a:pt x="1764" y="29"/>
                    </a:lnTo>
                    <a:lnTo>
                      <a:pt x="1763" y="32"/>
                    </a:lnTo>
                    <a:lnTo>
                      <a:pt x="1762" y="35"/>
                    </a:lnTo>
                    <a:lnTo>
                      <a:pt x="1762" y="41"/>
                    </a:lnTo>
                    <a:lnTo>
                      <a:pt x="1762" y="51"/>
                    </a:lnTo>
                    <a:lnTo>
                      <a:pt x="1787" y="51"/>
                    </a:lnTo>
                    <a:lnTo>
                      <a:pt x="1787" y="73"/>
                    </a:lnTo>
                    <a:lnTo>
                      <a:pt x="1762" y="73"/>
                    </a:lnTo>
                    <a:lnTo>
                      <a:pt x="1762" y="185"/>
                    </a:lnTo>
                    <a:lnTo>
                      <a:pt x="1740" y="18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1" name="Freeform 149"/>
              <p:cNvSpPr>
                <a:spLocks/>
              </p:cNvSpPr>
              <p:nvPr/>
            </p:nvSpPr>
            <p:spPr bwMode="auto">
              <a:xfrm>
                <a:off x="3270" y="3818"/>
                <a:ext cx="36" cy="67"/>
              </a:xfrm>
              <a:custGeom>
                <a:avLst/>
                <a:gdLst>
                  <a:gd name="T0" fmla="*/ 0 w 73"/>
                  <a:gd name="T1" fmla="*/ 135 h 135"/>
                  <a:gd name="T2" fmla="*/ 0 w 73"/>
                  <a:gd name="T3" fmla="*/ 1 h 135"/>
                  <a:gd name="T4" fmla="*/ 19 w 73"/>
                  <a:gd name="T5" fmla="*/ 1 h 135"/>
                  <a:gd name="T6" fmla="*/ 19 w 73"/>
                  <a:gd name="T7" fmla="*/ 22 h 135"/>
                  <a:gd name="T8" fmla="*/ 22 w 73"/>
                  <a:gd name="T9" fmla="*/ 16 h 135"/>
                  <a:gd name="T10" fmla="*/ 27 w 73"/>
                  <a:gd name="T11" fmla="*/ 11 h 135"/>
                  <a:gd name="T12" fmla="*/ 30 w 73"/>
                  <a:gd name="T13" fmla="*/ 7 h 135"/>
                  <a:gd name="T14" fmla="*/ 34 w 73"/>
                  <a:gd name="T15" fmla="*/ 4 h 135"/>
                  <a:gd name="T16" fmla="*/ 37 w 73"/>
                  <a:gd name="T17" fmla="*/ 3 h 135"/>
                  <a:gd name="T18" fmla="*/ 41 w 73"/>
                  <a:gd name="T19" fmla="*/ 1 h 135"/>
                  <a:gd name="T20" fmla="*/ 44 w 73"/>
                  <a:gd name="T21" fmla="*/ 0 h 135"/>
                  <a:gd name="T22" fmla="*/ 49 w 73"/>
                  <a:gd name="T23" fmla="*/ 0 h 135"/>
                  <a:gd name="T24" fmla="*/ 54 w 73"/>
                  <a:gd name="T25" fmla="*/ 0 h 135"/>
                  <a:gd name="T26" fmla="*/ 60 w 73"/>
                  <a:gd name="T27" fmla="*/ 1 h 135"/>
                  <a:gd name="T28" fmla="*/ 67 w 73"/>
                  <a:gd name="T29" fmla="*/ 4 h 135"/>
                  <a:gd name="T30" fmla="*/ 73 w 73"/>
                  <a:gd name="T31" fmla="*/ 6 h 135"/>
                  <a:gd name="T32" fmla="*/ 65 w 73"/>
                  <a:gd name="T33" fmla="*/ 27 h 135"/>
                  <a:gd name="T34" fmla="*/ 60 w 73"/>
                  <a:gd name="T35" fmla="*/ 24 h 135"/>
                  <a:gd name="T36" fmla="*/ 57 w 73"/>
                  <a:gd name="T37" fmla="*/ 23 h 135"/>
                  <a:gd name="T38" fmla="*/ 52 w 73"/>
                  <a:gd name="T39" fmla="*/ 22 h 135"/>
                  <a:gd name="T40" fmla="*/ 47 w 73"/>
                  <a:gd name="T41" fmla="*/ 22 h 135"/>
                  <a:gd name="T42" fmla="*/ 44 w 73"/>
                  <a:gd name="T43" fmla="*/ 22 h 135"/>
                  <a:gd name="T44" fmla="*/ 41 w 73"/>
                  <a:gd name="T45" fmla="*/ 23 h 135"/>
                  <a:gd name="T46" fmla="*/ 37 w 73"/>
                  <a:gd name="T47" fmla="*/ 24 h 135"/>
                  <a:gd name="T48" fmla="*/ 35 w 73"/>
                  <a:gd name="T49" fmla="*/ 27 h 135"/>
                  <a:gd name="T50" fmla="*/ 31 w 73"/>
                  <a:gd name="T51" fmla="*/ 29 h 135"/>
                  <a:gd name="T52" fmla="*/ 29 w 73"/>
                  <a:gd name="T53" fmla="*/ 31 h 135"/>
                  <a:gd name="T54" fmla="*/ 28 w 73"/>
                  <a:gd name="T55" fmla="*/ 35 h 135"/>
                  <a:gd name="T56" fmla="*/ 26 w 73"/>
                  <a:gd name="T57" fmla="*/ 38 h 135"/>
                  <a:gd name="T58" fmla="*/ 24 w 73"/>
                  <a:gd name="T59" fmla="*/ 44 h 135"/>
                  <a:gd name="T60" fmla="*/ 23 w 73"/>
                  <a:gd name="T61" fmla="*/ 51 h 135"/>
                  <a:gd name="T62" fmla="*/ 22 w 73"/>
                  <a:gd name="T63" fmla="*/ 58 h 135"/>
                  <a:gd name="T64" fmla="*/ 22 w 73"/>
                  <a:gd name="T65" fmla="*/ 65 h 135"/>
                  <a:gd name="T66" fmla="*/ 22 w 73"/>
                  <a:gd name="T67" fmla="*/ 135 h 135"/>
                  <a:gd name="T68" fmla="*/ 0 w 73"/>
                  <a:gd name="T6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135">
                    <a:moveTo>
                      <a:pt x="0" y="135"/>
                    </a:moveTo>
                    <a:lnTo>
                      <a:pt x="0" y="1"/>
                    </a:lnTo>
                    <a:lnTo>
                      <a:pt x="19" y="1"/>
                    </a:lnTo>
                    <a:lnTo>
                      <a:pt x="19" y="22"/>
                    </a:lnTo>
                    <a:lnTo>
                      <a:pt x="22" y="16"/>
                    </a:lnTo>
                    <a:lnTo>
                      <a:pt x="27" y="11"/>
                    </a:lnTo>
                    <a:lnTo>
                      <a:pt x="30" y="7"/>
                    </a:lnTo>
                    <a:lnTo>
                      <a:pt x="34" y="4"/>
                    </a:lnTo>
                    <a:lnTo>
                      <a:pt x="37" y="3"/>
                    </a:lnTo>
                    <a:lnTo>
                      <a:pt x="41" y="1"/>
                    </a:lnTo>
                    <a:lnTo>
                      <a:pt x="44" y="0"/>
                    </a:lnTo>
                    <a:lnTo>
                      <a:pt x="49" y="0"/>
                    </a:lnTo>
                    <a:lnTo>
                      <a:pt x="54" y="0"/>
                    </a:lnTo>
                    <a:lnTo>
                      <a:pt x="60" y="1"/>
                    </a:lnTo>
                    <a:lnTo>
                      <a:pt x="67" y="4"/>
                    </a:lnTo>
                    <a:lnTo>
                      <a:pt x="73" y="6"/>
                    </a:lnTo>
                    <a:lnTo>
                      <a:pt x="65" y="27"/>
                    </a:lnTo>
                    <a:lnTo>
                      <a:pt x="60" y="24"/>
                    </a:lnTo>
                    <a:lnTo>
                      <a:pt x="57" y="23"/>
                    </a:lnTo>
                    <a:lnTo>
                      <a:pt x="52" y="22"/>
                    </a:lnTo>
                    <a:lnTo>
                      <a:pt x="47" y="22"/>
                    </a:lnTo>
                    <a:lnTo>
                      <a:pt x="44" y="22"/>
                    </a:lnTo>
                    <a:lnTo>
                      <a:pt x="41" y="23"/>
                    </a:lnTo>
                    <a:lnTo>
                      <a:pt x="37" y="24"/>
                    </a:lnTo>
                    <a:lnTo>
                      <a:pt x="35" y="27"/>
                    </a:lnTo>
                    <a:lnTo>
                      <a:pt x="31" y="29"/>
                    </a:lnTo>
                    <a:lnTo>
                      <a:pt x="29" y="31"/>
                    </a:lnTo>
                    <a:lnTo>
                      <a:pt x="28" y="35"/>
                    </a:lnTo>
                    <a:lnTo>
                      <a:pt x="26" y="38"/>
                    </a:lnTo>
                    <a:lnTo>
                      <a:pt x="24" y="44"/>
                    </a:lnTo>
                    <a:lnTo>
                      <a:pt x="23" y="51"/>
                    </a:lnTo>
                    <a:lnTo>
                      <a:pt x="22" y="58"/>
                    </a:lnTo>
                    <a:lnTo>
                      <a:pt x="22" y="65"/>
                    </a:lnTo>
                    <a:lnTo>
                      <a:pt x="22" y="135"/>
                    </a:lnTo>
                    <a:lnTo>
                      <a:pt x="0" y="1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2" name="Freeform 150"/>
              <p:cNvSpPr>
                <a:spLocks noEditPoints="1"/>
              </p:cNvSpPr>
              <p:nvPr/>
            </p:nvSpPr>
            <p:spPr bwMode="auto">
              <a:xfrm>
                <a:off x="3308" y="3818"/>
                <a:ext cx="238" cy="68"/>
              </a:xfrm>
              <a:custGeom>
                <a:avLst/>
                <a:gdLst>
                  <a:gd name="T0" fmla="*/ 69 w 476"/>
                  <a:gd name="T1" fmla="*/ 133 h 136"/>
                  <a:gd name="T2" fmla="*/ 35 w 476"/>
                  <a:gd name="T3" fmla="*/ 136 h 136"/>
                  <a:gd name="T4" fmla="*/ 4 w 476"/>
                  <a:gd name="T5" fmla="*/ 115 h 136"/>
                  <a:gd name="T6" fmla="*/ 3 w 476"/>
                  <a:gd name="T7" fmla="*/ 86 h 136"/>
                  <a:gd name="T8" fmla="*/ 16 w 476"/>
                  <a:gd name="T9" fmla="*/ 70 h 136"/>
                  <a:gd name="T10" fmla="*/ 36 w 476"/>
                  <a:gd name="T11" fmla="*/ 61 h 136"/>
                  <a:gd name="T12" fmla="*/ 65 w 476"/>
                  <a:gd name="T13" fmla="*/ 58 h 136"/>
                  <a:gd name="T14" fmla="*/ 89 w 476"/>
                  <a:gd name="T15" fmla="*/ 53 h 136"/>
                  <a:gd name="T16" fmla="*/ 92 w 476"/>
                  <a:gd name="T17" fmla="*/ 46 h 136"/>
                  <a:gd name="T18" fmla="*/ 81 w 476"/>
                  <a:gd name="T19" fmla="*/ 26 h 136"/>
                  <a:gd name="T20" fmla="*/ 48 w 476"/>
                  <a:gd name="T21" fmla="*/ 23 h 136"/>
                  <a:gd name="T22" fmla="*/ 29 w 476"/>
                  <a:gd name="T23" fmla="*/ 38 h 136"/>
                  <a:gd name="T24" fmla="*/ 11 w 476"/>
                  <a:gd name="T25" fmla="*/ 22 h 136"/>
                  <a:gd name="T26" fmla="*/ 35 w 476"/>
                  <a:gd name="T27" fmla="*/ 5 h 136"/>
                  <a:gd name="T28" fmla="*/ 73 w 476"/>
                  <a:gd name="T29" fmla="*/ 0 h 136"/>
                  <a:gd name="T30" fmla="*/ 102 w 476"/>
                  <a:gd name="T31" fmla="*/ 8 h 136"/>
                  <a:gd name="T32" fmla="*/ 114 w 476"/>
                  <a:gd name="T33" fmla="*/ 24 h 136"/>
                  <a:gd name="T34" fmla="*/ 116 w 476"/>
                  <a:gd name="T35" fmla="*/ 49 h 136"/>
                  <a:gd name="T36" fmla="*/ 118 w 476"/>
                  <a:gd name="T37" fmla="*/ 116 h 136"/>
                  <a:gd name="T38" fmla="*/ 100 w 476"/>
                  <a:gd name="T39" fmla="*/ 135 h 136"/>
                  <a:gd name="T40" fmla="*/ 92 w 476"/>
                  <a:gd name="T41" fmla="*/ 74 h 136"/>
                  <a:gd name="T42" fmla="*/ 72 w 476"/>
                  <a:gd name="T43" fmla="*/ 78 h 136"/>
                  <a:gd name="T44" fmla="*/ 43 w 476"/>
                  <a:gd name="T45" fmla="*/ 82 h 136"/>
                  <a:gd name="T46" fmla="*/ 28 w 476"/>
                  <a:gd name="T47" fmla="*/ 89 h 136"/>
                  <a:gd name="T48" fmla="*/ 22 w 476"/>
                  <a:gd name="T49" fmla="*/ 99 h 136"/>
                  <a:gd name="T50" fmla="*/ 33 w 476"/>
                  <a:gd name="T51" fmla="*/ 113 h 136"/>
                  <a:gd name="T52" fmla="*/ 62 w 476"/>
                  <a:gd name="T53" fmla="*/ 114 h 136"/>
                  <a:gd name="T54" fmla="*/ 85 w 476"/>
                  <a:gd name="T55" fmla="*/ 101 h 136"/>
                  <a:gd name="T56" fmla="*/ 92 w 476"/>
                  <a:gd name="T57" fmla="*/ 80 h 136"/>
                  <a:gd name="T58" fmla="*/ 171 w 476"/>
                  <a:gd name="T59" fmla="*/ 23 h 136"/>
                  <a:gd name="T60" fmla="*/ 192 w 476"/>
                  <a:gd name="T61" fmla="*/ 4 h 136"/>
                  <a:gd name="T62" fmla="*/ 222 w 476"/>
                  <a:gd name="T63" fmla="*/ 1 h 136"/>
                  <a:gd name="T64" fmla="*/ 243 w 476"/>
                  <a:gd name="T65" fmla="*/ 20 h 136"/>
                  <a:gd name="T66" fmla="*/ 264 w 476"/>
                  <a:gd name="T67" fmla="*/ 6 h 136"/>
                  <a:gd name="T68" fmla="*/ 295 w 476"/>
                  <a:gd name="T69" fmla="*/ 1 h 136"/>
                  <a:gd name="T70" fmla="*/ 323 w 476"/>
                  <a:gd name="T71" fmla="*/ 24 h 136"/>
                  <a:gd name="T72" fmla="*/ 304 w 476"/>
                  <a:gd name="T73" fmla="*/ 53 h 136"/>
                  <a:gd name="T74" fmla="*/ 300 w 476"/>
                  <a:gd name="T75" fmla="*/ 32 h 136"/>
                  <a:gd name="T76" fmla="*/ 288 w 476"/>
                  <a:gd name="T77" fmla="*/ 23 h 136"/>
                  <a:gd name="T78" fmla="*/ 262 w 476"/>
                  <a:gd name="T79" fmla="*/ 27 h 136"/>
                  <a:gd name="T80" fmla="*/ 249 w 476"/>
                  <a:gd name="T81" fmla="*/ 60 h 136"/>
                  <a:gd name="T82" fmla="*/ 226 w 476"/>
                  <a:gd name="T83" fmla="*/ 38 h 136"/>
                  <a:gd name="T84" fmla="*/ 210 w 476"/>
                  <a:gd name="T85" fmla="*/ 22 h 136"/>
                  <a:gd name="T86" fmla="*/ 185 w 476"/>
                  <a:gd name="T87" fmla="*/ 27 h 136"/>
                  <a:gd name="T88" fmla="*/ 173 w 476"/>
                  <a:gd name="T89" fmla="*/ 46 h 136"/>
                  <a:gd name="T90" fmla="*/ 149 w 476"/>
                  <a:gd name="T91" fmla="*/ 135 h 136"/>
                  <a:gd name="T92" fmla="*/ 461 w 476"/>
                  <a:gd name="T93" fmla="*/ 121 h 136"/>
                  <a:gd name="T94" fmla="*/ 437 w 476"/>
                  <a:gd name="T95" fmla="*/ 133 h 136"/>
                  <a:gd name="T96" fmla="*/ 410 w 476"/>
                  <a:gd name="T97" fmla="*/ 136 h 136"/>
                  <a:gd name="T98" fmla="*/ 379 w 476"/>
                  <a:gd name="T99" fmla="*/ 127 h 136"/>
                  <a:gd name="T100" fmla="*/ 353 w 476"/>
                  <a:gd name="T101" fmla="*/ 84 h 136"/>
                  <a:gd name="T102" fmla="*/ 371 w 476"/>
                  <a:gd name="T103" fmla="*/ 19 h 136"/>
                  <a:gd name="T104" fmla="*/ 396 w 476"/>
                  <a:gd name="T105" fmla="*/ 3 h 136"/>
                  <a:gd name="T106" fmla="*/ 428 w 476"/>
                  <a:gd name="T107" fmla="*/ 1 h 136"/>
                  <a:gd name="T108" fmla="*/ 454 w 476"/>
                  <a:gd name="T109" fmla="*/ 13 h 136"/>
                  <a:gd name="T110" fmla="*/ 476 w 476"/>
                  <a:gd name="T111" fmla="*/ 68 h 136"/>
                  <a:gd name="T112" fmla="*/ 375 w 476"/>
                  <a:gd name="T113" fmla="*/ 74 h 136"/>
                  <a:gd name="T114" fmla="*/ 394 w 476"/>
                  <a:gd name="T115" fmla="*/ 109 h 136"/>
                  <a:gd name="T116" fmla="*/ 429 w 476"/>
                  <a:gd name="T117" fmla="*/ 114 h 136"/>
                  <a:gd name="T118" fmla="*/ 451 w 476"/>
                  <a:gd name="T119" fmla="*/ 99 h 136"/>
                  <a:gd name="T120" fmla="*/ 451 w 476"/>
                  <a:gd name="T121" fmla="*/ 40 h 136"/>
                  <a:gd name="T122" fmla="*/ 423 w 476"/>
                  <a:gd name="T123" fmla="*/ 23 h 136"/>
                  <a:gd name="T124" fmla="*/ 387 w 476"/>
                  <a:gd name="T125"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36">
                    <a:moveTo>
                      <a:pt x="95" y="120"/>
                    </a:moveTo>
                    <a:lnTo>
                      <a:pt x="88" y="124"/>
                    </a:lnTo>
                    <a:lnTo>
                      <a:pt x="82" y="128"/>
                    </a:lnTo>
                    <a:lnTo>
                      <a:pt x="75" y="131"/>
                    </a:lnTo>
                    <a:lnTo>
                      <a:pt x="69" y="133"/>
                    </a:lnTo>
                    <a:lnTo>
                      <a:pt x="64" y="135"/>
                    </a:lnTo>
                    <a:lnTo>
                      <a:pt x="58" y="135"/>
                    </a:lnTo>
                    <a:lnTo>
                      <a:pt x="52" y="136"/>
                    </a:lnTo>
                    <a:lnTo>
                      <a:pt x="45" y="136"/>
                    </a:lnTo>
                    <a:lnTo>
                      <a:pt x="35" y="136"/>
                    </a:lnTo>
                    <a:lnTo>
                      <a:pt x="27" y="133"/>
                    </a:lnTo>
                    <a:lnTo>
                      <a:pt x="19" y="131"/>
                    </a:lnTo>
                    <a:lnTo>
                      <a:pt x="12" y="127"/>
                    </a:lnTo>
                    <a:lnTo>
                      <a:pt x="7" y="121"/>
                    </a:lnTo>
                    <a:lnTo>
                      <a:pt x="4" y="115"/>
                    </a:lnTo>
                    <a:lnTo>
                      <a:pt x="2" y="108"/>
                    </a:lnTo>
                    <a:lnTo>
                      <a:pt x="0" y="100"/>
                    </a:lnTo>
                    <a:lnTo>
                      <a:pt x="0" y="96"/>
                    </a:lnTo>
                    <a:lnTo>
                      <a:pt x="2" y="91"/>
                    </a:lnTo>
                    <a:lnTo>
                      <a:pt x="3" y="86"/>
                    </a:lnTo>
                    <a:lnTo>
                      <a:pt x="5" y="83"/>
                    </a:lnTo>
                    <a:lnTo>
                      <a:pt x="7" y="78"/>
                    </a:lnTo>
                    <a:lnTo>
                      <a:pt x="10" y="75"/>
                    </a:lnTo>
                    <a:lnTo>
                      <a:pt x="13" y="73"/>
                    </a:lnTo>
                    <a:lnTo>
                      <a:pt x="16" y="70"/>
                    </a:lnTo>
                    <a:lnTo>
                      <a:pt x="20" y="68"/>
                    </a:lnTo>
                    <a:lnTo>
                      <a:pt x="25" y="66"/>
                    </a:lnTo>
                    <a:lnTo>
                      <a:pt x="28" y="65"/>
                    </a:lnTo>
                    <a:lnTo>
                      <a:pt x="33" y="62"/>
                    </a:lnTo>
                    <a:lnTo>
                      <a:pt x="36" y="61"/>
                    </a:lnTo>
                    <a:lnTo>
                      <a:pt x="41" y="60"/>
                    </a:lnTo>
                    <a:lnTo>
                      <a:pt x="46" y="60"/>
                    </a:lnTo>
                    <a:lnTo>
                      <a:pt x="52" y="59"/>
                    </a:lnTo>
                    <a:lnTo>
                      <a:pt x="59" y="59"/>
                    </a:lnTo>
                    <a:lnTo>
                      <a:pt x="65" y="58"/>
                    </a:lnTo>
                    <a:lnTo>
                      <a:pt x="70" y="57"/>
                    </a:lnTo>
                    <a:lnTo>
                      <a:pt x="76" y="55"/>
                    </a:lnTo>
                    <a:lnTo>
                      <a:pt x="81" y="55"/>
                    </a:lnTo>
                    <a:lnTo>
                      <a:pt x="84" y="54"/>
                    </a:lnTo>
                    <a:lnTo>
                      <a:pt x="89" y="53"/>
                    </a:lnTo>
                    <a:lnTo>
                      <a:pt x="92" y="52"/>
                    </a:lnTo>
                    <a:lnTo>
                      <a:pt x="92" y="50"/>
                    </a:lnTo>
                    <a:lnTo>
                      <a:pt x="92" y="49"/>
                    </a:lnTo>
                    <a:lnTo>
                      <a:pt x="92" y="47"/>
                    </a:lnTo>
                    <a:lnTo>
                      <a:pt x="92" y="46"/>
                    </a:lnTo>
                    <a:lnTo>
                      <a:pt x="92" y="40"/>
                    </a:lnTo>
                    <a:lnTo>
                      <a:pt x="91" y="36"/>
                    </a:lnTo>
                    <a:lnTo>
                      <a:pt x="89" y="32"/>
                    </a:lnTo>
                    <a:lnTo>
                      <a:pt x="85" y="29"/>
                    </a:lnTo>
                    <a:lnTo>
                      <a:pt x="81" y="26"/>
                    </a:lnTo>
                    <a:lnTo>
                      <a:pt x="75" y="23"/>
                    </a:lnTo>
                    <a:lnTo>
                      <a:pt x="68" y="22"/>
                    </a:lnTo>
                    <a:lnTo>
                      <a:pt x="60" y="22"/>
                    </a:lnTo>
                    <a:lnTo>
                      <a:pt x="53" y="22"/>
                    </a:lnTo>
                    <a:lnTo>
                      <a:pt x="48" y="23"/>
                    </a:lnTo>
                    <a:lnTo>
                      <a:pt x="42" y="24"/>
                    </a:lnTo>
                    <a:lnTo>
                      <a:pt x="37" y="27"/>
                    </a:lnTo>
                    <a:lnTo>
                      <a:pt x="34" y="30"/>
                    </a:lnTo>
                    <a:lnTo>
                      <a:pt x="31" y="34"/>
                    </a:lnTo>
                    <a:lnTo>
                      <a:pt x="29" y="38"/>
                    </a:lnTo>
                    <a:lnTo>
                      <a:pt x="27" y="44"/>
                    </a:lnTo>
                    <a:lnTo>
                      <a:pt x="5" y="39"/>
                    </a:lnTo>
                    <a:lnTo>
                      <a:pt x="6" y="32"/>
                    </a:lnTo>
                    <a:lnTo>
                      <a:pt x="8" y="27"/>
                    </a:lnTo>
                    <a:lnTo>
                      <a:pt x="11" y="22"/>
                    </a:lnTo>
                    <a:lnTo>
                      <a:pt x="14" y="18"/>
                    </a:lnTo>
                    <a:lnTo>
                      <a:pt x="18" y="13"/>
                    </a:lnTo>
                    <a:lnTo>
                      <a:pt x="23" y="9"/>
                    </a:lnTo>
                    <a:lnTo>
                      <a:pt x="28" y="7"/>
                    </a:lnTo>
                    <a:lnTo>
                      <a:pt x="35" y="5"/>
                    </a:lnTo>
                    <a:lnTo>
                      <a:pt x="42" y="3"/>
                    </a:lnTo>
                    <a:lnTo>
                      <a:pt x="49" y="1"/>
                    </a:lnTo>
                    <a:lnTo>
                      <a:pt x="57" y="0"/>
                    </a:lnTo>
                    <a:lnTo>
                      <a:pt x="65" y="0"/>
                    </a:lnTo>
                    <a:lnTo>
                      <a:pt x="73" y="0"/>
                    </a:lnTo>
                    <a:lnTo>
                      <a:pt x="81" y="1"/>
                    </a:lnTo>
                    <a:lnTo>
                      <a:pt x="87" y="3"/>
                    </a:lnTo>
                    <a:lnTo>
                      <a:pt x="92" y="4"/>
                    </a:lnTo>
                    <a:lnTo>
                      <a:pt x="97" y="6"/>
                    </a:lnTo>
                    <a:lnTo>
                      <a:pt x="102" y="8"/>
                    </a:lnTo>
                    <a:lnTo>
                      <a:pt x="105" y="11"/>
                    </a:lnTo>
                    <a:lnTo>
                      <a:pt x="108" y="14"/>
                    </a:lnTo>
                    <a:lnTo>
                      <a:pt x="111" y="18"/>
                    </a:lnTo>
                    <a:lnTo>
                      <a:pt x="112" y="21"/>
                    </a:lnTo>
                    <a:lnTo>
                      <a:pt x="114" y="24"/>
                    </a:lnTo>
                    <a:lnTo>
                      <a:pt x="115" y="29"/>
                    </a:lnTo>
                    <a:lnTo>
                      <a:pt x="115" y="32"/>
                    </a:lnTo>
                    <a:lnTo>
                      <a:pt x="116" y="37"/>
                    </a:lnTo>
                    <a:lnTo>
                      <a:pt x="116" y="43"/>
                    </a:lnTo>
                    <a:lnTo>
                      <a:pt x="116" y="49"/>
                    </a:lnTo>
                    <a:lnTo>
                      <a:pt x="116" y="77"/>
                    </a:lnTo>
                    <a:lnTo>
                      <a:pt x="116" y="91"/>
                    </a:lnTo>
                    <a:lnTo>
                      <a:pt x="116" y="101"/>
                    </a:lnTo>
                    <a:lnTo>
                      <a:pt x="116" y="111"/>
                    </a:lnTo>
                    <a:lnTo>
                      <a:pt x="118" y="116"/>
                    </a:lnTo>
                    <a:lnTo>
                      <a:pt x="118" y="121"/>
                    </a:lnTo>
                    <a:lnTo>
                      <a:pt x="119" y="125"/>
                    </a:lnTo>
                    <a:lnTo>
                      <a:pt x="121" y="130"/>
                    </a:lnTo>
                    <a:lnTo>
                      <a:pt x="122" y="135"/>
                    </a:lnTo>
                    <a:lnTo>
                      <a:pt x="100" y="135"/>
                    </a:lnTo>
                    <a:lnTo>
                      <a:pt x="98" y="131"/>
                    </a:lnTo>
                    <a:lnTo>
                      <a:pt x="96" y="128"/>
                    </a:lnTo>
                    <a:lnTo>
                      <a:pt x="95" y="124"/>
                    </a:lnTo>
                    <a:lnTo>
                      <a:pt x="95" y="120"/>
                    </a:lnTo>
                    <a:close/>
                    <a:moveTo>
                      <a:pt x="92" y="74"/>
                    </a:moveTo>
                    <a:lnTo>
                      <a:pt x="89" y="75"/>
                    </a:lnTo>
                    <a:lnTo>
                      <a:pt x="85" y="75"/>
                    </a:lnTo>
                    <a:lnTo>
                      <a:pt x="81" y="76"/>
                    </a:lnTo>
                    <a:lnTo>
                      <a:pt x="77" y="77"/>
                    </a:lnTo>
                    <a:lnTo>
                      <a:pt x="72" y="78"/>
                    </a:lnTo>
                    <a:lnTo>
                      <a:pt x="67" y="78"/>
                    </a:lnTo>
                    <a:lnTo>
                      <a:pt x="60" y="80"/>
                    </a:lnTo>
                    <a:lnTo>
                      <a:pt x="54" y="81"/>
                    </a:lnTo>
                    <a:lnTo>
                      <a:pt x="48" y="82"/>
                    </a:lnTo>
                    <a:lnTo>
                      <a:pt x="43" y="82"/>
                    </a:lnTo>
                    <a:lnTo>
                      <a:pt x="38" y="83"/>
                    </a:lnTo>
                    <a:lnTo>
                      <a:pt x="35" y="84"/>
                    </a:lnTo>
                    <a:lnTo>
                      <a:pt x="33" y="85"/>
                    </a:lnTo>
                    <a:lnTo>
                      <a:pt x="30" y="86"/>
                    </a:lnTo>
                    <a:lnTo>
                      <a:pt x="28" y="89"/>
                    </a:lnTo>
                    <a:lnTo>
                      <a:pt x="26" y="90"/>
                    </a:lnTo>
                    <a:lnTo>
                      <a:pt x="25" y="92"/>
                    </a:lnTo>
                    <a:lnTo>
                      <a:pt x="23" y="94"/>
                    </a:lnTo>
                    <a:lnTo>
                      <a:pt x="22" y="97"/>
                    </a:lnTo>
                    <a:lnTo>
                      <a:pt x="22" y="99"/>
                    </a:lnTo>
                    <a:lnTo>
                      <a:pt x="22" y="102"/>
                    </a:lnTo>
                    <a:lnTo>
                      <a:pt x="25" y="105"/>
                    </a:lnTo>
                    <a:lnTo>
                      <a:pt x="26" y="108"/>
                    </a:lnTo>
                    <a:lnTo>
                      <a:pt x="29" y="111"/>
                    </a:lnTo>
                    <a:lnTo>
                      <a:pt x="33" y="113"/>
                    </a:lnTo>
                    <a:lnTo>
                      <a:pt x="38" y="114"/>
                    </a:lnTo>
                    <a:lnTo>
                      <a:pt x="43" y="115"/>
                    </a:lnTo>
                    <a:lnTo>
                      <a:pt x="50" y="115"/>
                    </a:lnTo>
                    <a:lnTo>
                      <a:pt x="57" y="115"/>
                    </a:lnTo>
                    <a:lnTo>
                      <a:pt x="62" y="114"/>
                    </a:lnTo>
                    <a:lnTo>
                      <a:pt x="68" y="113"/>
                    </a:lnTo>
                    <a:lnTo>
                      <a:pt x="73" y="111"/>
                    </a:lnTo>
                    <a:lnTo>
                      <a:pt x="77" y="108"/>
                    </a:lnTo>
                    <a:lnTo>
                      <a:pt x="82" y="105"/>
                    </a:lnTo>
                    <a:lnTo>
                      <a:pt x="85" y="101"/>
                    </a:lnTo>
                    <a:lnTo>
                      <a:pt x="89" y="97"/>
                    </a:lnTo>
                    <a:lnTo>
                      <a:pt x="90" y="93"/>
                    </a:lnTo>
                    <a:lnTo>
                      <a:pt x="91" y="90"/>
                    </a:lnTo>
                    <a:lnTo>
                      <a:pt x="92" y="85"/>
                    </a:lnTo>
                    <a:lnTo>
                      <a:pt x="92" y="80"/>
                    </a:lnTo>
                    <a:lnTo>
                      <a:pt x="92" y="74"/>
                    </a:lnTo>
                    <a:close/>
                    <a:moveTo>
                      <a:pt x="149" y="135"/>
                    </a:moveTo>
                    <a:lnTo>
                      <a:pt x="149" y="1"/>
                    </a:lnTo>
                    <a:lnTo>
                      <a:pt x="171" y="1"/>
                    </a:lnTo>
                    <a:lnTo>
                      <a:pt x="171" y="23"/>
                    </a:lnTo>
                    <a:lnTo>
                      <a:pt x="174" y="19"/>
                    </a:lnTo>
                    <a:lnTo>
                      <a:pt x="177" y="14"/>
                    </a:lnTo>
                    <a:lnTo>
                      <a:pt x="182" y="9"/>
                    </a:lnTo>
                    <a:lnTo>
                      <a:pt x="187" y="6"/>
                    </a:lnTo>
                    <a:lnTo>
                      <a:pt x="192" y="4"/>
                    </a:lnTo>
                    <a:lnTo>
                      <a:pt x="197" y="1"/>
                    </a:lnTo>
                    <a:lnTo>
                      <a:pt x="203" y="0"/>
                    </a:lnTo>
                    <a:lnTo>
                      <a:pt x="210" y="0"/>
                    </a:lnTo>
                    <a:lnTo>
                      <a:pt x="216" y="0"/>
                    </a:lnTo>
                    <a:lnTo>
                      <a:pt x="222" y="1"/>
                    </a:lnTo>
                    <a:lnTo>
                      <a:pt x="228" y="4"/>
                    </a:lnTo>
                    <a:lnTo>
                      <a:pt x="233" y="6"/>
                    </a:lnTo>
                    <a:lnTo>
                      <a:pt x="237" y="9"/>
                    </a:lnTo>
                    <a:lnTo>
                      <a:pt x="241" y="14"/>
                    </a:lnTo>
                    <a:lnTo>
                      <a:pt x="243" y="20"/>
                    </a:lnTo>
                    <a:lnTo>
                      <a:pt x="245" y="26"/>
                    </a:lnTo>
                    <a:lnTo>
                      <a:pt x="250" y="20"/>
                    </a:lnTo>
                    <a:lnTo>
                      <a:pt x="253" y="14"/>
                    </a:lnTo>
                    <a:lnTo>
                      <a:pt x="258" y="9"/>
                    </a:lnTo>
                    <a:lnTo>
                      <a:pt x="264" y="6"/>
                    </a:lnTo>
                    <a:lnTo>
                      <a:pt x="268" y="4"/>
                    </a:lnTo>
                    <a:lnTo>
                      <a:pt x="274" y="1"/>
                    </a:lnTo>
                    <a:lnTo>
                      <a:pt x="280" y="0"/>
                    </a:lnTo>
                    <a:lnTo>
                      <a:pt x="285" y="0"/>
                    </a:lnTo>
                    <a:lnTo>
                      <a:pt x="295" y="1"/>
                    </a:lnTo>
                    <a:lnTo>
                      <a:pt x="303" y="3"/>
                    </a:lnTo>
                    <a:lnTo>
                      <a:pt x="310" y="6"/>
                    </a:lnTo>
                    <a:lnTo>
                      <a:pt x="315" y="11"/>
                    </a:lnTo>
                    <a:lnTo>
                      <a:pt x="320" y="16"/>
                    </a:lnTo>
                    <a:lnTo>
                      <a:pt x="323" y="24"/>
                    </a:lnTo>
                    <a:lnTo>
                      <a:pt x="325" y="34"/>
                    </a:lnTo>
                    <a:lnTo>
                      <a:pt x="326" y="44"/>
                    </a:lnTo>
                    <a:lnTo>
                      <a:pt x="326" y="135"/>
                    </a:lnTo>
                    <a:lnTo>
                      <a:pt x="304" y="135"/>
                    </a:lnTo>
                    <a:lnTo>
                      <a:pt x="304" y="53"/>
                    </a:lnTo>
                    <a:lnTo>
                      <a:pt x="304" y="47"/>
                    </a:lnTo>
                    <a:lnTo>
                      <a:pt x="304" y="42"/>
                    </a:lnTo>
                    <a:lnTo>
                      <a:pt x="304" y="38"/>
                    </a:lnTo>
                    <a:lnTo>
                      <a:pt x="303" y="35"/>
                    </a:lnTo>
                    <a:lnTo>
                      <a:pt x="300" y="32"/>
                    </a:lnTo>
                    <a:lnTo>
                      <a:pt x="299" y="30"/>
                    </a:lnTo>
                    <a:lnTo>
                      <a:pt x="297" y="28"/>
                    </a:lnTo>
                    <a:lnTo>
                      <a:pt x="295" y="26"/>
                    </a:lnTo>
                    <a:lnTo>
                      <a:pt x="291" y="24"/>
                    </a:lnTo>
                    <a:lnTo>
                      <a:pt x="288" y="23"/>
                    </a:lnTo>
                    <a:lnTo>
                      <a:pt x="284" y="22"/>
                    </a:lnTo>
                    <a:lnTo>
                      <a:pt x="281" y="22"/>
                    </a:lnTo>
                    <a:lnTo>
                      <a:pt x="274" y="22"/>
                    </a:lnTo>
                    <a:lnTo>
                      <a:pt x="268" y="24"/>
                    </a:lnTo>
                    <a:lnTo>
                      <a:pt x="262" y="27"/>
                    </a:lnTo>
                    <a:lnTo>
                      <a:pt x="258" y="31"/>
                    </a:lnTo>
                    <a:lnTo>
                      <a:pt x="254" y="36"/>
                    </a:lnTo>
                    <a:lnTo>
                      <a:pt x="251" y="43"/>
                    </a:lnTo>
                    <a:lnTo>
                      <a:pt x="250" y="51"/>
                    </a:lnTo>
                    <a:lnTo>
                      <a:pt x="249" y="60"/>
                    </a:lnTo>
                    <a:lnTo>
                      <a:pt x="249" y="135"/>
                    </a:lnTo>
                    <a:lnTo>
                      <a:pt x="227" y="135"/>
                    </a:lnTo>
                    <a:lnTo>
                      <a:pt x="227" y="51"/>
                    </a:lnTo>
                    <a:lnTo>
                      <a:pt x="227" y="44"/>
                    </a:lnTo>
                    <a:lnTo>
                      <a:pt x="226" y="38"/>
                    </a:lnTo>
                    <a:lnTo>
                      <a:pt x="223" y="34"/>
                    </a:lnTo>
                    <a:lnTo>
                      <a:pt x="221" y="29"/>
                    </a:lnTo>
                    <a:lnTo>
                      <a:pt x="218" y="26"/>
                    </a:lnTo>
                    <a:lnTo>
                      <a:pt x="214" y="23"/>
                    </a:lnTo>
                    <a:lnTo>
                      <a:pt x="210" y="22"/>
                    </a:lnTo>
                    <a:lnTo>
                      <a:pt x="204" y="22"/>
                    </a:lnTo>
                    <a:lnTo>
                      <a:pt x="199" y="22"/>
                    </a:lnTo>
                    <a:lnTo>
                      <a:pt x="195" y="23"/>
                    </a:lnTo>
                    <a:lnTo>
                      <a:pt x="190" y="24"/>
                    </a:lnTo>
                    <a:lnTo>
                      <a:pt x="185" y="27"/>
                    </a:lnTo>
                    <a:lnTo>
                      <a:pt x="182" y="29"/>
                    </a:lnTo>
                    <a:lnTo>
                      <a:pt x="179" y="32"/>
                    </a:lnTo>
                    <a:lnTo>
                      <a:pt x="176" y="36"/>
                    </a:lnTo>
                    <a:lnTo>
                      <a:pt x="174" y="40"/>
                    </a:lnTo>
                    <a:lnTo>
                      <a:pt x="173" y="46"/>
                    </a:lnTo>
                    <a:lnTo>
                      <a:pt x="172" y="52"/>
                    </a:lnTo>
                    <a:lnTo>
                      <a:pt x="171" y="60"/>
                    </a:lnTo>
                    <a:lnTo>
                      <a:pt x="171" y="68"/>
                    </a:lnTo>
                    <a:lnTo>
                      <a:pt x="171" y="135"/>
                    </a:lnTo>
                    <a:lnTo>
                      <a:pt x="149" y="135"/>
                    </a:lnTo>
                    <a:close/>
                    <a:moveTo>
                      <a:pt x="454" y="93"/>
                    </a:moveTo>
                    <a:lnTo>
                      <a:pt x="475" y="98"/>
                    </a:lnTo>
                    <a:lnTo>
                      <a:pt x="472" y="106"/>
                    </a:lnTo>
                    <a:lnTo>
                      <a:pt x="467" y="114"/>
                    </a:lnTo>
                    <a:lnTo>
                      <a:pt x="461" y="121"/>
                    </a:lnTo>
                    <a:lnTo>
                      <a:pt x="454" y="127"/>
                    </a:lnTo>
                    <a:lnTo>
                      <a:pt x="451" y="129"/>
                    </a:lnTo>
                    <a:lnTo>
                      <a:pt x="446" y="131"/>
                    </a:lnTo>
                    <a:lnTo>
                      <a:pt x="442" y="132"/>
                    </a:lnTo>
                    <a:lnTo>
                      <a:pt x="437" y="133"/>
                    </a:lnTo>
                    <a:lnTo>
                      <a:pt x="433" y="135"/>
                    </a:lnTo>
                    <a:lnTo>
                      <a:pt x="428" y="136"/>
                    </a:lnTo>
                    <a:lnTo>
                      <a:pt x="422" y="136"/>
                    </a:lnTo>
                    <a:lnTo>
                      <a:pt x="417" y="136"/>
                    </a:lnTo>
                    <a:lnTo>
                      <a:pt x="410" y="136"/>
                    </a:lnTo>
                    <a:lnTo>
                      <a:pt x="403" y="135"/>
                    </a:lnTo>
                    <a:lnTo>
                      <a:pt x="396" y="133"/>
                    </a:lnTo>
                    <a:lnTo>
                      <a:pt x="390" y="132"/>
                    </a:lnTo>
                    <a:lnTo>
                      <a:pt x="384" y="130"/>
                    </a:lnTo>
                    <a:lnTo>
                      <a:pt x="379" y="127"/>
                    </a:lnTo>
                    <a:lnTo>
                      <a:pt x="374" y="123"/>
                    </a:lnTo>
                    <a:lnTo>
                      <a:pt x="369" y="120"/>
                    </a:lnTo>
                    <a:lnTo>
                      <a:pt x="361" y="111"/>
                    </a:lnTo>
                    <a:lnTo>
                      <a:pt x="357" y="98"/>
                    </a:lnTo>
                    <a:lnTo>
                      <a:pt x="353" y="84"/>
                    </a:lnTo>
                    <a:lnTo>
                      <a:pt x="352" y="69"/>
                    </a:lnTo>
                    <a:lnTo>
                      <a:pt x="353" y="54"/>
                    </a:lnTo>
                    <a:lnTo>
                      <a:pt x="357" y="40"/>
                    </a:lnTo>
                    <a:lnTo>
                      <a:pt x="362" y="28"/>
                    </a:lnTo>
                    <a:lnTo>
                      <a:pt x="371" y="19"/>
                    </a:lnTo>
                    <a:lnTo>
                      <a:pt x="375" y="14"/>
                    </a:lnTo>
                    <a:lnTo>
                      <a:pt x="380" y="11"/>
                    </a:lnTo>
                    <a:lnTo>
                      <a:pt x="385" y="7"/>
                    </a:lnTo>
                    <a:lnTo>
                      <a:pt x="390" y="5"/>
                    </a:lnTo>
                    <a:lnTo>
                      <a:pt x="396" y="3"/>
                    </a:lnTo>
                    <a:lnTo>
                      <a:pt x="403" y="1"/>
                    </a:lnTo>
                    <a:lnTo>
                      <a:pt x="408" y="0"/>
                    </a:lnTo>
                    <a:lnTo>
                      <a:pt x="415" y="0"/>
                    </a:lnTo>
                    <a:lnTo>
                      <a:pt x="422" y="0"/>
                    </a:lnTo>
                    <a:lnTo>
                      <a:pt x="428" y="1"/>
                    </a:lnTo>
                    <a:lnTo>
                      <a:pt x="434" y="3"/>
                    </a:lnTo>
                    <a:lnTo>
                      <a:pt x="440" y="5"/>
                    </a:lnTo>
                    <a:lnTo>
                      <a:pt x="445" y="7"/>
                    </a:lnTo>
                    <a:lnTo>
                      <a:pt x="450" y="9"/>
                    </a:lnTo>
                    <a:lnTo>
                      <a:pt x="454" y="13"/>
                    </a:lnTo>
                    <a:lnTo>
                      <a:pt x="459" y="18"/>
                    </a:lnTo>
                    <a:lnTo>
                      <a:pt x="467" y="27"/>
                    </a:lnTo>
                    <a:lnTo>
                      <a:pt x="472" y="39"/>
                    </a:lnTo>
                    <a:lnTo>
                      <a:pt x="475" y="53"/>
                    </a:lnTo>
                    <a:lnTo>
                      <a:pt x="476" y="68"/>
                    </a:lnTo>
                    <a:lnTo>
                      <a:pt x="476" y="69"/>
                    </a:lnTo>
                    <a:lnTo>
                      <a:pt x="476" y="70"/>
                    </a:lnTo>
                    <a:lnTo>
                      <a:pt x="476" y="73"/>
                    </a:lnTo>
                    <a:lnTo>
                      <a:pt x="476" y="74"/>
                    </a:lnTo>
                    <a:lnTo>
                      <a:pt x="375" y="74"/>
                    </a:lnTo>
                    <a:lnTo>
                      <a:pt x="376" y="83"/>
                    </a:lnTo>
                    <a:lnTo>
                      <a:pt x="379" y="91"/>
                    </a:lnTo>
                    <a:lnTo>
                      <a:pt x="382" y="99"/>
                    </a:lnTo>
                    <a:lnTo>
                      <a:pt x="388" y="105"/>
                    </a:lnTo>
                    <a:lnTo>
                      <a:pt x="394" y="109"/>
                    </a:lnTo>
                    <a:lnTo>
                      <a:pt x="400" y="113"/>
                    </a:lnTo>
                    <a:lnTo>
                      <a:pt x="408" y="114"/>
                    </a:lnTo>
                    <a:lnTo>
                      <a:pt x="417" y="115"/>
                    </a:lnTo>
                    <a:lnTo>
                      <a:pt x="423" y="115"/>
                    </a:lnTo>
                    <a:lnTo>
                      <a:pt x="429" y="114"/>
                    </a:lnTo>
                    <a:lnTo>
                      <a:pt x="434" y="113"/>
                    </a:lnTo>
                    <a:lnTo>
                      <a:pt x="440" y="111"/>
                    </a:lnTo>
                    <a:lnTo>
                      <a:pt x="444" y="107"/>
                    </a:lnTo>
                    <a:lnTo>
                      <a:pt x="448" y="104"/>
                    </a:lnTo>
                    <a:lnTo>
                      <a:pt x="451" y="99"/>
                    </a:lnTo>
                    <a:lnTo>
                      <a:pt x="454" y="93"/>
                    </a:lnTo>
                    <a:close/>
                    <a:moveTo>
                      <a:pt x="375" y="52"/>
                    </a:moveTo>
                    <a:lnTo>
                      <a:pt x="454" y="52"/>
                    </a:lnTo>
                    <a:lnTo>
                      <a:pt x="453" y="45"/>
                    </a:lnTo>
                    <a:lnTo>
                      <a:pt x="451" y="40"/>
                    </a:lnTo>
                    <a:lnTo>
                      <a:pt x="449" y="36"/>
                    </a:lnTo>
                    <a:lnTo>
                      <a:pt x="445" y="32"/>
                    </a:lnTo>
                    <a:lnTo>
                      <a:pt x="438" y="28"/>
                    </a:lnTo>
                    <a:lnTo>
                      <a:pt x="431" y="24"/>
                    </a:lnTo>
                    <a:lnTo>
                      <a:pt x="423" y="23"/>
                    </a:lnTo>
                    <a:lnTo>
                      <a:pt x="415" y="22"/>
                    </a:lnTo>
                    <a:lnTo>
                      <a:pt x="407" y="22"/>
                    </a:lnTo>
                    <a:lnTo>
                      <a:pt x="399" y="24"/>
                    </a:lnTo>
                    <a:lnTo>
                      <a:pt x="392" y="27"/>
                    </a:lnTo>
                    <a:lnTo>
                      <a:pt x="387" y="30"/>
                    </a:lnTo>
                    <a:lnTo>
                      <a:pt x="382" y="35"/>
                    </a:lnTo>
                    <a:lnTo>
                      <a:pt x="379" y="39"/>
                    </a:lnTo>
                    <a:lnTo>
                      <a:pt x="376" y="45"/>
                    </a:lnTo>
                    <a:lnTo>
                      <a:pt x="375" y="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3" name="Freeform 151"/>
              <p:cNvSpPr>
                <a:spLocks noEditPoints="1"/>
              </p:cNvSpPr>
              <p:nvPr/>
            </p:nvSpPr>
            <p:spPr bwMode="auto">
              <a:xfrm>
                <a:off x="4475" y="3794"/>
                <a:ext cx="113" cy="91"/>
              </a:xfrm>
              <a:custGeom>
                <a:avLst/>
                <a:gdLst>
                  <a:gd name="T0" fmla="*/ 0 w 227"/>
                  <a:gd name="T1" fmla="*/ 183 h 183"/>
                  <a:gd name="T2" fmla="*/ 0 w 227"/>
                  <a:gd name="T3" fmla="*/ 0 h 183"/>
                  <a:gd name="T4" fmla="*/ 123 w 227"/>
                  <a:gd name="T5" fmla="*/ 0 h 183"/>
                  <a:gd name="T6" fmla="*/ 123 w 227"/>
                  <a:gd name="T7" fmla="*/ 22 h 183"/>
                  <a:gd name="T8" fmla="*/ 24 w 227"/>
                  <a:gd name="T9" fmla="*/ 22 h 183"/>
                  <a:gd name="T10" fmla="*/ 24 w 227"/>
                  <a:gd name="T11" fmla="*/ 78 h 183"/>
                  <a:gd name="T12" fmla="*/ 108 w 227"/>
                  <a:gd name="T13" fmla="*/ 78 h 183"/>
                  <a:gd name="T14" fmla="*/ 108 w 227"/>
                  <a:gd name="T15" fmla="*/ 100 h 183"/>
                  <a:gd name="T16" fmla="*/ 24 w 227"/>
                  <a:gd name="T17" fmla="*/ 100 h 183"/>
                  <a:gd name="T18" fmla="*/ 24 w 227"/>
                  <a:gd name="T19" fmla="*/ 183 h 183"/>
                  <a:gd name="T20" fmla="*/ 0 w 227"/>
                  <a:gd name="T21" fmla="*/ 183 h 183"/>
                  <a:gd name="T22" fmla="*/ 154 w 227"/>
                  <a:gd name="T23" fmla="*/ 183 h 183"/>
                  <a:gd name="T24" fmla="*/ 154 w 227"/>
                  <a:gd name="T25" fmla="*/ 49 h 183"/>
                  <a:gd name="T26" fmla="*/ 172 w 227"/>
                  <a:gd name="T27" fmla="*/ 49 h 183"/>
                  <a:gd name="T28" fmla="*/ 172 w 227"/>
                  <a:gd name="T29" fmla="*/ 70 h 183"/>
                  <a:gd name="T30" fmla="*/ 176 w 227"/>
                  <a:gd name="T31" fmla="*/ 64 h 183"/>
                  <a:gd name="T32" fmla="*/ 181 w 227"/>
                  <a:gd name="T33" fmla="*/ 59 h 183"/>
                  <a:gd name="T34" fmla="*/ 184 w 227"/>
                  <a:gd name="T35" fmla="*/ 55 h 183"/>
                  <a:gd name="T36" fmla="*/ 187 w 227"/>
                  <a:gd name="T37" fmla="*/ 52 h 183"/>
                  <a:gd name="T38" fmla="*/ 191 w 227"/>
                  <a:gd name="T39" fmla="*/ 51 h 183"/>
                  <a:gd name="T40" fmla="*/ 194 w 227"/>
                  <a:gd name="T41" fmla="*/ 49 h 183"/>
                  <a:gd name="T42" fmla="*/ 198 w 227"/>
                  <a:gd name="T43" fmla="*/ 48 h 183"/>
                  <a:gd name="T44" fmla="*/ 202 w 227"/>
                  <a:gd name="T45" fmla="*/ 48 h 183"/>
                  <a:gd name="T46" fmla="*/ 208 w 227"/>
                  <a:gd name="T47" fmla="*/ 48 h 183"/>
                  <a:gd name="T48" fmla="*/ 214 w 227"/>
                  <a:gd name="T49" fmla="*/ 49 h 183"/>
                  <a:gd name="T50" fmla="*/ 221 w 227"/>
                  <a:gd name="T51" fmla="*/ 52 h 183"/>
                  <a:gd name="T52" fmla="*/ 227 w 227"/>
                  <a:gd name="T53" fmla="*/ 54 h 183"/>
                  <a:gd name="T54" fmla="*/ 218 w 227"/>
                  <a:gd name="T55" fmla="*/ 75 h 183"/>
                  <a:gd name="T56" fmla="*/ 214 w 227"/>
                  <a:gd name="T57" fmla="*/ 72 h 183"/>
                  <a:gd name="T58" fmla="*/ 210 w 227"/>
                  <a:gd name="T59" fmla="*/ 71 h 183"/>
                  <a:gd name="T60" fmla="*/ 206 w 227"/>
                  <a:gd name="T61" fmla="*/ 70 h 183"/>
                  <a:gd name="T62" fmla="*/ 201 w 227"/>
                  <a:gd name="T63" fmla="*/ 70 h 183"/>
                  <a:gd name="T64" fmla="*/ 198 w 227"/>
                  <a:gd name="T65" fmla="*/ 70 h 183"/>
                  <a:gd name="T66" fmla="*/ 194 w 227"/>
                  <a:gd name="T67" fmla="*/ 71 h 183"/>
                  <a:gd name="T68" fmla="*/ 191 w 227"/>
                  <a:gd name="T69" fmla="*/ 72 h 183"/>
                  <a:gd name="T70" fmla="*/ 189 w 227"/>
                  <a:gd name="T71" fmla="*/ 75 h 183"/>
                  <a:gd name="T72" fmla="*/ 185 w 227"/>
                  <a:gd name="T73" fmla="*/ 77 h 183"/>
                  <a:gd name="T74" fmla="*/ 183 w 227"/>
                  <a:gd name="T75" fmla="*/ 79 h 183"/>
                  <a:gd name="T76" fmla="*/ 182 w 227"/>
                  <a:gd name="T77" fmla="*/ 83 h 183"/>
                  <a:gd name="T78" fmla="*/ 179 w 227"/>
                  <a:gd name="T79" fmla="*/ 86 h 183"/>
                  <a:gd name="T80" fmla="*/ 178 w 227"/>
                  <a:gd name="T81" fmla="*/ 92 h 183"/>
                  <a:gd name="T82" fmla="*/ 177 w 227"/>
                  <a:gd name="T83" fmla="*/ 99 h 183"/>
                  <a:gd name="T84" fmla="*/ 176 w 227"/>
                  <a:gd name="T85" fmla="*/ 106 h 183"/>
                  <a:gd name="T86" fmla="*/ 176 w 227"/>
                  <a:gd name="T87" fmla="*/ 113 h 183"/>
                  <a:gd name="T88" fmla="*/ 176 w 227"/>
                  <a:gd name="T89" fmla="*/ 183 h 183"/>
                  <a:gd name="T90" fmla="*/ 154 w 227"/>
                  <a:gd name="T91"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183">
                    <a:moveTo>
                      <a:pt x="0" y="183"/>
                    </a:moveTo>
                    <a:lnTo>
                      <a:pt x="0" y="0"/>
                    </a:lnTo>
                    <a:lnTo>
                      <a:pt x="123" y="0"/>
                    </a:lnTo>
                    <a:lnTo>
                      <a:pt x="123" y="22"/>
                    </a:lnTo>
                    <a:lnTo>
                      <a:pt x="24" y="22"/>
                    </a:lnTo>
                    <a:lnTo>
                      <a:pt x="24" y="78"/>
                    </a:lnTo>
                    <a:lnTo>
                      <a:pt x="108" y="78"/>
                    </a:lnTo>
                    <a:lnTo>
                      <a:pt x="108" y="100"/>
                    </a:lnTo>
                    <a:lnTo>
                      <a:pt x="24" y="100"/>
                    </a:lnTo>
                    <a:lnTo>
                      <a:pt x="24" y="183"/>
                    </a:lnTo>
                    <a:lnTo>
                      <a:pt x="0" y="183"/>
                    </a:lnTo>
                    <a:close/>
                    <a:moveTo>
                      <a:pt x="154" y="183"/>
                    </a:moveTo>
                    <a:lnTo>
                      <a:pt x="154" y="49"/>
                    </a:lnTo>
                    <a:lnTo>
                      <a:pt x="172" y="49"/>
                    </a:lnTo>
                    <a:lnTo>
                      <a:pt x="172" y="70"/>
                    </a:lnTo>
                    <a:lnTo>
                      <a:pt x="176" y="64"/>
                    </a:lnTo>
                    <a:lnTo>
                      <a:pt x="181" y="59"/>
                    </a:lnTo>
                    <a:lnTo>
                      <a:pt x="184" y="55"/>
                    </a:lnTo>
                    <a:lnTo>
                      <a:pt x="187" y="52"/>
                    </a:lnTo>
                    <a:lnTo>
                      <a:pt x="191" y="51"/>
                    </a:lnTo>
                    <a:lnTo>
                      <a:pt x="194" y="49"/>
                    </a:lnTo>
                    <a:lnTo>
                      <a:pt x="198" y="48"/>
                    </a:lnTo>
                    <a:lnTo>
                      <a:pt x="202" y="48"/>
                    </a:lnTo>
                    <a:lnTo>
                      <a:pt x="208" y="48"/>
                    </a:lnTo>
                    <a:lnTo>
                      <a:pt x="214" y="49"/>
                    </a:lnTo>
                    <a:lnTo>
                      <a:pt x="221" y="52"/>
                    </a:lnTo>
                    <a:lnTo>
                      <a:pt x="227" y="54"/>
                    </a:lnTo>
                    <a:lnTo>
                      <a:pt x="218" y="75"/>
                    </a:lnTo>
                    <a:lnTo>
                      <a:pt x="214" y="72"/>
                    </a:lnTo>
                    <a:lnTo>
                      <a:pt x="210" y="71"/>
                    </a:lnTo>
                    <a:lnTo>
                      <a:pt x="206" y="70"/>
                    </a:lnTo>
                    <a:lnTo>
                      <a:pt x="201" y="70"/>
                    </a:lnTo>
                    <a:lnTo>
                      <a:pt x="198" y="70"/>
                    </a:lnTo>
                    <a:lnTo>
                      <a:pt x="194" y="71"/>
                    </a:lnTo>
                    <a:lnTo>
                      <a:pt x="191" y="72"/>
                    </a:lnTo>
                    <a:lnTo>
                      <a:pt x="189" y="75"/>
                    </a:lnTo>
                    <a:lnTo>
                      <a:pt x="185" y="77"/>
                    </a:lnTo>
                    <a:lnTo>
                      <a:pt x="183" y="79"/>
                    </a:lnTo>
                    <a:lnTo>
                      <a:pt x="182" y="83"/>
                    </a:lnTo>
                    <a:lnTo>
                      <a:pt x="179" y="86"/>
                    </a:lnTo>
                    <a:lnTo>
                      <a:pt x="178" y="92"/>
                    </a:lnTo>
                    <a:lnTo>
                      <a:pt x="177" y="99"/>
                    </a:lnTo>
                    <a:lnTo>
                      <a:pt x="176" y="106"/>
                    </a:lnTo>
                    <a:lnTo>
                      <a:pt x="176" y="113"/>
                    </a:lnTo>
                    <a:lnTo>
                      <a:pt x="176" y="183"/>
                    </a:lnTo>
                    <a:lnTo>
                      <a:pt x="154" y="1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4" name="Freeform 152"/>
              <p:cNvSpPr>
                <a:spLocks noEditPoints="1"/>
              </p:cNvSpPr>
              <p:nvPr/>
            </p:nvSpPr>
            <p:spPr bwMode="auto">
              <a:xfrm>
                <a:off x="4591" y="3818"/>
                <a:ext cx="238" cy="68"/>
              </a:xfrm>
              <a:custGeom>
                <a:avLst/>
                <a:gdLst>
                  <a:gd name="T0" fmla="*/ 69 w 476"/>
                  <a:gd name="T1" fmla="*/ 133 h 136"/>
                  <a:gd name="T2" fmla="*/ 35 w 476"/>
                  <a:gd name="T3" fmla="*/ 136 h 136"/>
                  <a:gd name="T4" fmla="*/ 4 w 476"/>
                  <a:gd name="T5" fmla="*/ 115 h 136"/>
                  <a:gd name="T6" fmla="*/ 2 w 476"/>
                  <a:gd name="T7" fmla="*/ 86 h 136"/>
                  <a:gd name="T8" fmla="*/ 16 w 476"/>
                  <a:gd name="T9" fmla="*/ 70 h 136"/>
                  <a:gd name="T10" fmla="*/ 36 w 476"/>
                  <a:gd name="T11" fmla="*/ 61 h 136"/>
                  <a:gd name="T12" fmla="*/ 64 w 476"/>
                  <a:gd name="T13" fmla="*/ 58 h 136"/>
                  <a:gd name="T14" fmla="*/ 89 w 476"/>
                  <a:gd name="T15" fmla="*/ 53 h 136"/>
                  <a:gd name="T16" fmla="*/ 92 w 476"/>
                  <a:gd name="T17" fmla="*/ 46 h 136"/>
                  <a:gd name="T18" fmla="*/ 81 w 476"/>
                  <a:gd name="T19" fmla="*/ 26 h 136"/>
                  <a:gd name="T20" fmla="*/ 47 w 476"/>
                  <a:gd name="T21" fmla="*/ 23 h 136"/>
                  <a:gd name="T22" fmla="*/ 29 w 476"/>
                  <a:gd name="T23" fmla="*/ 38 h 136"/>
                  <a:gd name="T24" fmla="*/ 10 w 476"/>
                  <a:gd name="T25" fmla="*/ 22 h 136"/>
                  <a:gd name="T26" fmla="*/ 35 w 476"/>
                  <a:gd name="T27" fmla="*/ 5 h 136"/>
                  <a:gd name="T28" fmla="*/ 73 w 476"/>
                  <a:gd name="T29" fmla="*/ 0 h 136"/>
                  <a:gd name="T30" fmla="*/ 101 w 476"/>
                  <a:gd name="T31" fmla="*/ 8 h 136"/>
                  <a:gd name="T32" fmla="*/ 114 w 476"/>
                  <a:gd name="T33" fmla="*/ 24 h 136"/>
                  <a:gd name="T34" fmla="*/ 116 w 476"/>
                  <a:gd name="T35" fmla="*/ 49 h 136"/>
                  <a:gd name="T36" fmla="*/ 117 w 476"/>
                  <a:gd name="T37" fmla="*/ 116 h 136"/>
                  <a:gd name="T38" fmla="*/ 100 w 476"/>
                  <a:gd name="T39" fmla="*/ 135 h 136"/>
                  <a:gd name="T40" fmla="*/ 92 w 476"/>
                  <a:gd name="T41" fmla="*/ 74 h 136"/>
                  <a:gd name="T42" fmla="*/ 71 w 476"/>
                  <a:gd name="T43" fmla="*/ 78 h 136"/>
                  <a:gd name="T44" fmla="*/ 43 w 476"/>
                  <a:gd name="T45" fmla="*/ 82 h 136"/>
                  <a:gd name="T46" fmla="*/ 28 w 476"/>
                  <a:gd name="T47" fmla="*/ 89 h 136"/>
                  <a:gd name="T48" fmla="*/ 22 w 476"/>
                  <a:gd name="T49" fmla="*/ 99 h 136"/>
                  <a:gd name="T50" fmla="*/ 32 w 476"/>
                  <a:gd name="T51" fmla="*/ 113 h 136"/>
                  <a:gd name="T52" fmla="*/ 62 w 476"/>
                  <a:gd name="T53" fmla="*/ 114 h 136"/>
                  <a:gd name="T54" fmla="*/ 85 w 476"/>
                  <a:gd name="T55" fmla="*/ 101 h 136"/>
                  <a:gd name="T56" fmla="*/ 92 w 476"/>
                  <a:gd name="T57" fmla="*/ 80 h 136"/>
                  <a:gd name="T58" fmla="*/ 170 w 476"/>
                  <a:gd name="T59" fmla="*/ 23 h 136"/>
                  <a:gd name="T60" fmla="*/ 192 w 476"/>
                  <a:gd name="T61" fmla="*/ 4 h 136"/>
                  <a:gd name="T62" fmla="*/ 222 w 476"/>
                  <a:gd name="T63" fmla="*/ 1 h 136"/>
                  <a:gd name="T64" fmla="*/ 243 w 476"/>
                  <a:gd name="T65" fmla="*/ 20 h 136"/>
                  <a:gd name="T66" fmla="*/ 263 w 476"/>
                  <a:gd name="T67" fmla="*/ 6 h 136"/>
                  <a:gd name="T68" fmla="*/ 294 w 476"/>
                  <a:gd name="T69" fmla="*/ 1 h 136"/>
                  <a:gd name="T70" fmla="*/ 323 w 476"/>
                  <a:gd name="T71" fmla="*/ 24 h 136"/>
                  <a:gd name="T72" fmla="*/ 304 w 476"/>
                  <a:gd name="T73" fmla="*/ 53 h 136"/>
                  <a:gd name="T74" fmla="*/ 300 w 476"/>
                  <a:gd name="T75" fmla="*/ 32 h 136"/>
                  <a:gd name="T76" fmla="*/ 287 w 476"/>
                  <a:gd name="T77" fmla="*/ 23 h 136"/>
                  <a:gd name="T78" fmla="*/ 262 w 476"/>
                  <a:gd name="T79" fmla="*/ 27 h 136"/>
                  <a:gd name="T80" fmla="*/ 248 w 476"/>
                  <a:gd name="T81" fmla="*/ 60 h 136"/>
                  <a:gd name="T82" fmla="*/ 225 w 476"/>
                  <a:gd name="T83" fmla="*/ 38 h 136"/>
                  <a:gd name="T84" fmla="*/ 209 w 476"/>
                  <a:gd name="T85" fmla="*/ 22 h 136"/>
                  <a:gd name="T86" fmla="*/ 185 w 476"/>
                  <a:gd name="T87" fmla="*/ 27 h 136"/>
                  <a:gd name="T88" fmla="*/ 173 w 476"/>
                  <a:gd name="T89" fmla="*/ 46 h 136"/>
                  <a:gd name="T90" fmla="*/ 148 w 476"/>
                  <a:gd name="T91" fmla="*/ 135 h 136"/>
                  <a:gd name="T92" fmla="*/ 461 w 476"/>
                  <a:gd name="T93" fmla="*/ 121 h 136"/>
                  <a:gd name="T94" fmla="*/ 437 w 476"/>
                  <a:gd name="T95" fmla="*/ 133 h 136"/>
                  <a:gd name="T96" fmla="*/ 409 w 476"/>
                  <a:gd name="T97" fmla="*/ 136 h 136"/>
                  <a:gd name="T98" fmla="*/ 378 w 476"/>
                  <a:gd name="T99" fmla="*/ 127 h 136"/>
                  <a:gd name="T100" fmla="*/ 353 w 476"/>
                  <a:gd name="T101" fmla="*/ 84 h 136"/>
                  <a:gd name="T102" fmla="*/ 370 w 476"/>
                  <a:gd name="T103" fmla="*/ 19 h 136"/>
                  <a:gd name="T104" fmla="*/ 396 w 476"/>
                  <a:gd name="T105" fmla="*/ 3 h 136"/>
                  <a:gd name="T106" fmla="*/ 428 w 476"/>
                  <a:gd name="T107" fmla="*/ 1 h 136"/>
                  <a:gd name="T108" fmla="*/ 454 w 476"/>
                  <a:gd name="T109" fmla="*/ 13 h 136"/>
                  <a:gd name="T110" fmla="*/ 476 w 476"/>
                  <a:gd name="T111" fmla="*/ 68 h 136"/>
                  <a:gd name="T112" fmla="*/ 375 w 476"/>
                  <a:gd name="T113" fmla="*/ 74 h 136"/>
                  <a:gd name="T114" fmla="*/ 393 w 476"/>
                  <a:gd name="T115" fmla="*/ 109 h 136"/>
                  <a:gd name="T116" fmla="*/ 429 w 476"/>
                  <a:gd name="T117" fmla="*/ 114 h 136"/>
                  <a:gd name="T118" fmla="*/ 451 w 476"/>
                  <a:gd name="T119" fmla="*/ 99 h 136"/>
                  <a:gd name="T120" fmla="*/ 451 w 476"/>
                  <a:gd name="T121" fmla="*/ 40 h 136"/>
                  <a:gd name="T122" fmla="*/ 423 w 476"/>
                  <a:gd name="T123" fmla="*/ 23 h 136"/>
                  <a:gd name="T124" fmla="*/ 386 w 476"/>
                  <a:gd name="T125"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36">
                    <a:moveTo>
                      <a:pt x="94" y="120"/>
                    </a:moveTo>
                    <a:lnTo>
                      <a:pt x="87" y="124"/>
                    </a:lnTo>
                    <a:lnTo>
                      <a:pt x="82" y="128"/>
                    </a:lnTo>
                    <a:lnTo>
                      <a:pt x="75" y="131"/>
                    </a:lnTo>
                    <a:lnTo>
                      <a:pt x="69" y="133"/>
                    </a:lnTo>
                    <a:lnTo>
                      <a:pt x="63" y="135"/>
                    </a:lnTo>
                    <a:lnTo>
                      <a:pt x="58" y="135"/>
                    </a:lnTo>
                    <a:lnTo>
                      <a:pt x="52" y="136"/>
                    </a:lnTo>
                    <a:lnTo>
                      <a:pt x="45" y="136"/>
                    </a:lnTo>
                    <a:lnTo>
                      <a:pt x="35" y="136"/>
                    </a:lnTo>
                    <a:lnTo>
                      <a:pt x="27" y="133"/>
                    </a:lnTo>
                    <a:lnTo>
                      <a:pt x="18" y="131"/>
                    </a:lnTo>
                    <a:lnTo>
                      <a:pt x="12" y="127"/>
                    </a:lnTo>
                    <a:lnTo>
                      <a:pt x="7" y="121"/>
                    </a:lnTo>
                    <a:lnTo>
                      <a:pt x="4" y="115"/>
                    </a:lnTo>
                    <a:lnTo>
                      <a:pt x="1" y="108"/>
                    </a:lnTo>
                    <a:lnTo>
                      <a:pt x="0" y="100"/>
                    </a:lnTo>
                    <a:lnTo>
                      <a:pt x="0" y="96"/>
                    </a:lnTo>
                    <a:lnTo>
                      <a:pt x="1" y="91"/>
                    </a:lnTo>
                    <a:lnTo>
                      <a:pt x="2" y="86"/>
                    </a:lnTo>
                    <a:lnTo>
                      <a:pt x="5" y="83"/>
                    </a:lnTo>
                    <a:lnTo>
                      <a:pt x="7" y="78"/>
                    </a:lnTo>
                    <a:lnTo>
                      <a:pt x="9" y="75"/>
                    </a:lnTo>
                    <a:lnTo>
                      <a:pt x="13" y="73"/>
                    </a:lnTo>
                    <a:lnTo>
                      <a:pt x="16" y="70"/>
                    </a:lnTo>
                    <a:lnTo>
                      <a:pt x="20" y="68"/>
                    </a:lnTo>
                    <a:lnTo>
                      <a:pt x="24" y="66"/>
                    </a:lnTo>
                    <a:lnTo>
                      <a:pt x="28" y="65"/>
                    </a:lnTo>
                    <a:lnTo>
                      <a:pt x="32" y="62"/>
                    </a:lnTo>
                    <a:lnTo>
                      <a:pt x="36" y="61"/>
                    </a:lnTo>
                    <a:lnTo>
                      <a:pt x="40" y="60"/>
                    </a:lnTo>
                    <a:lnTo>
                      <a:pt x="46" y="60"/>
                    </a:lnTo>
                    <a:lnTo>
                      <a:pt x="52" y="59"/>
                    </a:lnTo>
                    <a:lnTo>
                      <a:pt x="59" y="59"/>
                    </a:lnTo>
                    <a:lnTo>
                      <a:pt x="64" y="58"/>
                    </a:lnTo>
                    <a:lnTo>
                      <a:pt x="70" y="57"/>
                    </a:lnTo>
                    <a:lnTo>
                      <a:pt x="76" y="55"/>
                    </a:lnTo>
                    <a:lnTo>
                      <a:pt x="81" y="55"/>
                    </a:lnTo>
                    <a:lnTo>
                      <a:pt x="84" y="54"/>
                    </a:lnTo>
                    <a:lnTo>
                      <a:pt x="89" y="53"/>
                    </a:lnTo>
                    <a:lnTo>
                      <a:pt x="92" y="52"/>
                    </a:lnTo>
                    <a:lnTo>
                      <a:pt x="92" y="50"/>
                    </a:lnTo>
                    <a:lnTo>
                      <a:pt x="92" y="49"/>
                    </a:lnTo>
                    <a:lnTo>
                      <a:pt x="92" y="47"/>
                    </a:lnTo>
                    <a:lnTo>
                      <a:pt x="92" y="46"/>
                    </a:lnTo>
                    <a:lnTo>
                      <a:pt x="92" y="40"/>
                    </a:lnTo>
                    <a:lnTo>
                      <a:pt x="91" y="36"/>
                    </a:lnTo>
                    <a:lnTo>
                      <a:pt x="89" y="32"/>
                    </a:lnTo>
                    <a:lnTo>
                      <a:pt x="85" y="29"/>
                    </a:lnTo>
                    <a:lnTo>
                      <a:pt x="81" y="26"/>
                    </a:lnTo>
                    <a:lnTo>
                      <a:pt x="75" y="23"/>
                    </a:lnTo>
                    <a:lnTo>
                      <a:pt x="68" y="22"/>
                    </a:lnTo>
                    <a:lnTo>
                      <a:pt x="60" y="22"/>
                    </a:lnTo>
                    <a:lnTo>
                      <a:pt x="53" y="22"/>
                    </a:lnTo>
                    <a:lnTo>
                      <a:pt x="47" y="23"/>
                    </a:lnTo>
                    <a:lnTo>
                      <a:pt x="41" y="24"/>
                    </a:lnTo>
                    <a:lnTo>
                      <a:pt x="37" y="27"/>
                    </a:lnTo>
                    <a:lnTo>
                      <a:pt x="33" y="30"/>
                    </a:lnTo>
                    <a:lnTo>
                      <a:pt x="31" y="34"/>
                    </a:lnTo>
                    <a:lnTo>
                      <a:pt x="29" y="38"/>
                    </a:lnTo>
                    <a:lnTo>
                      <a:pt x="27" y="44"/>
                    </a:lnTo>
                    <a:lnTo>
                      <a:pt x="5" y="39"/>
                    </a:lnTo>
                    <a:lnTo>
                      <a:pt x="6" y="32"/>
                    </a:lnTo>
                    <a:lnTo>
                      <a:pt x="8" y="27"/>
                    </a:lnTo>
                    <a:lnTo>
                      <a:pt x="10" y="22"/>
                    </a:lnTo>
                    <a:lnTo>
                      <a:pt x="14" y="18"/>
                    </a:lnTo>
                    <a:lnTo>
                      <a:pt x="17" y="13"/>
                    </a:lnTo>
                    <a:lnTo>
                      <a:pt x="23" y="9"/>
                    </a:lnTo>
                    <a:lnTo>
                      <a:pt x="28" y="7"/>
                    </a:lnTo>
                    <a:lnTo>
                      <a:pt x="35" y="5"/>
                    </a:lnTo>
                    <a:lnTo>
                      <a:pt x="41" y="3"/>
                    </a:lnTo>
                    <a:lnTo>
                      <a:pt x="48" y="1"/>
                    </a:lnTo>
                    <a:lnTo>
                      <a:pt x="56" y="0"/>
                    </a:lnTo>
                    <a:lnTo>
                      <a:pt x="64" y="0"/>
                    </a:lnTo>
                    <a:lnTo>
                      <a:pt x="73" y="0"/>
                    </a:lnTo>
                    <a:lnTo>
                      <a:pt x="81" y="1"/>
                    </a:lnTo>
                    <a:lnTo>
                      <a:pt x="86" y="3"/>
                    </a:lnTo>
                    <a:lnTo>
                      <a:pt x="92" y="4"/>
                    </a:lnTo>
                    <a:lnTo>
                      <a:pt x="97" y="6"/>
                    </a:lnTo>
                    <a:lnTo>
                      <a:pt x="101" y="8"/>
                    </a:lnTo>
                    <a:lnTo>
                      <a:pt x="105" y="11"/>
                    </a:lnTo>
                    <a:lnTo>
                      <a:pt x="108" y="14"/>
                    </a:lnTo>
                    <a:lnTo>
                      <a:pt x="110" y="18"/>
                    </a:lnTo>
                    <a:lnTo>
                      <a:pt x="112" y="21"/>
                    </a:lnTo>
                    <a:lnTo>
                      <a:pt x="114" y="24"/>
                    </a:lnTo>
                    <a:lnTo>
                      <a:pt x="115" y="29"/>
                    </a:lnTo>
                    <a:lnTo>
                      <a:pt x="115" y="32"/>
                    </a:lnTo>
                    <a:lnTo>
                      <a:pt x="116" y="37"/>
                    </a:lnTo>
                    <a:lnTo>
                      <a:pt x="116" y="43"/>
                    </a:lnTo>
                    <a:lnTo>
                      <a:pt x="116" y="49"/>
                    </a:lnTo>
                    <a:lnTo>
                      <a:pt x="116" y="77"/>
                    </a:lnTo>
                    <a:lnTo>
                      <a:pt x="116" y="91"/>
                    </a:lnTo>
                    <a:lnTo>
                      <a:pt x="116" y="101"/>
                    </a:lnTo>
                    <a:lnTo>
                      <a:pt x="116" y="111"/>
                    </a:lnTo>
                    <a:lnTo>
                      <a:pt x="117" y="116"/>
                    </a:lnTo>
                    <a:lnTo>
                      <a:pt x="117" y="121"/>
                    </a:lnTo>
                    <a:lnTo>
                      <a:pt x="119" y="125"/>
                    </a:lnTo>
                    <a:lnTo>
                      <a:pt x="121" y="130"/>
                    </a:lnTo>
                    <a:lnTo>
                      <a:pt x="122" y="135"/>
                    </a:lnTo>
                    <a:lnTo>
                      <a:pt x="100" y="135"/>
                    </a:lnTo>
                    <a:lnTo>
                      <a:pt x="98" y="131"/>
                    </a:lnTo>
                    <a:lnTo>
                      <a:pt x="96" y="128"/>
                    </a:lnTo>
                    <a:lnTo>
                      <a:pt x="94" y="124"/>
                    </a:lnTo>
                    <a:lnTo>
                      <a:pt x="94" y="120"/>
                    </a:lnTo>
                    <a:close/>
                    <a:moveTo>
                      <a:pt x="92" y="74"/>
                    </a:moveTo>
                    <a:lnTo>
                      <a:pt x="89" y="75"/>
                    </a:lnTo>
                    <a:lnTo>
                      <a:pt x="85" y="75"/>
                    </a:lnTo>
                    <a:lnTo>
                      <a:pt x="81" y="76"/>
                    </a:lnTo>
                    <a:lnTo>
                      <a:pt x="77" y="77"/>
                    </a:lnTo>
                    <a:lnTo>
                      <a:pt x="71" y="78"/>
                    </a:lnTo>
                    <a:lnTo>
                      <a:pt x="67" y="78"/>
                    </a:lnTo>
                    <a:lnTo>
                      <a:pt x="60" y="80"/>
                    </a:lnTo>
                    <a:lnTo>
                      <a:pt x="54" y="81"/>
                    </a:lnTo>
                    <a:lnTo>
                      <a:pt x="47" y="82"/>
                    </a:lnTo>
                    <a:lnTo>
                      <a:pt x="43" y="82"/>
                    </a:lnTo>
                    <a:lnTo>
                      <a:pt x="38" y="83"/>
                    </a:lnTo>
                    <a:lnTo>
                      <a:pt x="35" y="84"/>
                    </a:lnTo>
                    <a:lnTo>
                      <a:pt x="32" y="85"/>
                    </a:lnTo>
                    <a:lnTo>
                      <a:pt x="30" y="86"/>
                    </a:lnTo>
                    <a:lnTo>
                      <a:pt x="28" y="89"/>
                    </a:lnTo>
                    <a:lnTo>
                      <a:pt x="25" y="90"/>
                    </a:lnTo>
                    <a:lnTo>
                      <a:pt x="24" y="92"/>
                    </a:lnTo>
                    <a:lnTo>
                      <a:pt x="23" y="94"/>
                    </a:lnTo>
                    <a:lnTo>
                      <a:pt x="22" y="97"/>
                    </a:lnTo>
                    <a:lnTo>
                      <a:pt x="22" y="99"/>
                    </a:lnTo>
                    <a:lnTo>
                      <a:pt x="22" y="102"/>
                    </a:lnTo>
                    <a:lnTo>
                      <a:pt x="24" y="105"/>
                    </a:lnTo>
                    <a:lnTo>
                      <a:pt x="25" y="108"/>
                    </a:lnTo>
                    <a:lnTo>
                      <a:pt x="29" y="111"/>
                    </a:lnTo>
                    <a:lnTo>
                      <a:pt x="32" y="113"/>
                    </a:lnTo>
                    <a:lnTo>
                      <a:pt x="38" y="114"/>
                    </a:lnTo>
                    <a:lnTo>
                      <a:pt x="43" y="115"/>
                    </a:lnTo>
                    <a:lnTo>
                      <a:pt x="50" y="115"/>
                    </a:lnTo>
                    <a:lnTo>
                      <a:pt x="56" y="115"/>
                    </a:lnTo>
                    <a:lnTo>
                      <a:pt x="62" y="114"/>
                    </a:lnTo>
                    <a:lnTo>
                      <a:pt x="68" y="113"/>
                    </a:lnTo>
                    <a:lnTo>
                      <a:pt x="73" y="111"/>
                    </a:lnTo>
                    <a:lnTo>
                      <a:pt x="77" y="108"/>
                    </a:lnTo>
                    <a:lnTo>
                      <a:pt x="82" y="105"/>
                    </a:lnTo>
                    <a:lnTo>
                      <a:pt x="85" y="101"/>
                    </a:lnTo>
                    <a:lnTo>
                      <a:pt x="89" y="97"/>
                    </a:lnTo>
                    <a:lnTo>
                      <a:pt x="90" y="93"/>
                    </a:lnTo>
                    <a:lnTo>
                      <a:pt x="91" y="90"/>
                    </a:lnTo>
                    <a:lnTo>
                      <a:pt x="92" y="85"/>
                    </a:lnTo>
                    <a:lnTo>
                      <a:pt x="92" y="80"/>
                    </a:lnTo>
                    <a:lnTo>
                      <a:pt x="92" y="74"/>
                    </a:lnTo>
                    <a:close/>
                    <a:moveTo>
                      <a:pt x="148" y="135"/>
                    </a:moveTo>
                    <a:lnTo>
                      <a:pt x="148" y="1"/>
                    </a:lnTo>
                    <a:lnTo>
                      <a:pt x="170" y="1"/>
                    </a:lnTo>
                    <a:lnTo>
                      <a:pt x="170" y="23"/>
                    </a:lnTo>
                    <a:lnTo>
                      <a:pt x="174" y="19"/>
                    </a:lnTo>
                    <a:lnTo>
                      <a:pt x="177" y="14"/>
                    </a:lnTo>
                    <a:lnTo>
                      <a:pt x="182" y="9"/>
                    </a:lnTo>
                    <a:lnTo>
                      <a:pt x="186" y="6"/>
                    </a:lnTo>
                    <a:lnTo>
                      <a:pt x="192" y="4"/>
                    </a:lnTo>
                    <a:lnTo>
                      <a:pt x="197" y="1"/>
                    </a:lnTo>
                    <a:lnTo>
                      <a:pt x="202" y="0"/>
                    </a:lnTo>
                    <a:lnTo>
                      <a:pt x="209" y="0"/>
                    </a:lnTo>
                    <a:lnTo>
                      <a:pt x="216" y="0"/>
                    </a:lnTo>
                    <a:lnTo>
                      <a:pt x="222" y="1"/>
                    </a:lnTo>
                    <a:lnTo>
                      <a:pt x="228" y="4"/>
                    </a:lnTo>
                    <a:lnTo>
                      <a:pt x="232" y="6"/>
                    </a:lnTo>
                    <a:lnTo>
                      <a:pt x="237" y="9"/>
                    </a:lnTo>
                    <a:lnTo>
                      <a:pt x="240" y="14"/>
                    </a:lnTo>
                    <a:lnTo>
                      <a:pt x="243" y="20"/>
                    </a:lnTo>
                    <a:lnTo>
                      <a:pt x="245" y="26"/>
                    </a:lnTo>
                    <a:lnTo>
                      <a:pt x="250" y="20"/>
                    </a:lnTo>
                    <a:lnTo>
                      <a:pt x="253" y="14"/>
                    </a:lnTo>
                    <a:lnTo>
                      <a:pt x="258" y="9"/>
                    </a:lnTo>
                    <a:lnTo>
                      <a:pt x="263" y="6"/>
                    </a:lnTo>
                    <a:lnTo>
                      <a:pt x="268" y="4"/>
                    </a:lnTo>
                    <a:lnTo>
                      <a:pt x="274" y="1"/>
                    </a:lnTo>
                    <a:lnTo>
                      <a:pt x="279" y="0"/>
                    </a:lnTo>
                    <a:lnTo>
                      <a:pt x="285" y="0"/>
                    </a:lnTo>
                    <a:lnTo>
                      <a:pt x="294" y="1"/>
                    </a:lnTo>
                    <a:lnTo>
                      <a:pt x="302" y="3"/>
                    </a:lnTo>
                    <a:lnTo>
                      <a:pt x="309" y="6"/>
                    </a:lnTo>
                    <a:lnTo>
                      <a:pt x="315" y="11"/>
                    </a:lnTo>
                    <a:lnTo>
                      <a:pt x="320" y="16"/>
                    </a:lnTo>
                    <a:lnTo>
                      <a:pt x="323" y="24"/>
                    </a:lnTo>
                    <a:lnTo>
                      <a:pt x="324" y="34"/>
                    </a:lnTo>
                    <a:lnTo>
                      <a:pt x="325" y="44"/>
                    </a:lnTo>
                    <a:lnTo>
                      <a:pt x="325" y="135"/>
                    </a:lnTo>
                    <a:lnTo>
                      <a:pt x="304" y="135"/>
                    </a:lnTo>
                    <a:lnTo>
                      <a:pt x="304" y="53"/>
                    </a:lnTo>
                    <a:lnTo>
                      <a:pt x="304" y="47"/>
                    </a:lnTo>
                    <a:lnTo>
                      <a:pt x="304" y="42"/>
                    </a:lnTo>
                    <a:lnTo>
                      <a:pt x="304" y="38"/>
                    </a:lnTo>
                    <a:lnTo>
                      <a:pt x="302" y="35"/>
                    </a:lnTo>
                    <a:lnTo>
                      <a:pt x="300" y="32"/>
                    </a:lnTo>
                    <a:lnTo>
                      <a:pt x="299" y="30"/>
                    </a:lnTo>
                    <a:lnTo>
                      <a:pt x="297" y="28"/>
                    </a:lnTo>
                    <a:lnTo>
                      <a:pt x="294" y="26"/>
                    </a:lnTo>
                    <a:lnTo>
                      <a:pt x="291" y="24"/>
                    </a:lnTo>
                    <a:lnTo>
                      <a:pt x="287" y="23"/>
                    </a:lnTo>
                    <a:lnTo>
                      <a:pt x="284" y="22"/>
                    </a:lnTo>
                    <a:lnTo>
                      <a:pt x="281" y="22"/>
                    </a:lnTo>
                    <a:lnTo>
                      <a:pt x="274" y="22"/>
                    </a:lnTo>
                    <a:lnTo>
                      <a:pt x="268" y="24"/>
                    </a:lnTo>
                    <a:lnTo>
                      <a:pt x="262" y="27"/>
                    </a:lnTo>
                    <a:lnTo>
                      <a:pt x="258" y="31"/>
                    </a:lnTo>
                    <a:lnTo>
                      <a:pt x="254" y="36"/>
                    </a:lnTo>
                    <a:lnTo>
                      <a:pt x="251" y="43"/>
                    </a:lnTo>
                    <a:lnTo>
                      <a:pt x="250" y="51"/>
                    </a:lnTo>
                    <a:lnTo>
                      <a:pt x="248" y="60"/>
                    </a:lnTo>
                    <a:lnTo>
                      <a:pt x="248" y="135"/>
                    </a:lnTo>
                    <a:lnTo>
                      <a:pt x="227" y="135"/>
                    </a:lnTo>
                    <a:lnTo>
                      <a:pt x="227" y="51"/>
                    </a:lnTo>
                    <a:lnTo>
                      <a:pt x="227" y="44"/>
                    </a:lnTo>
                    <a:lnTo>
                      <a:pt x="225" y="38"/>
                    </a:lnTo>
                    <a:lnTo>
                      <a:pt x="223" y="34"/>
                    </a:lnTo>
                    <a:lnTo>
                      <a:pt x="221" y="29"/>
                    </a:lnTo>
                    <a:lnTo>
                      <a:pt x="217" y="26"/>
                    </a:lnTo>
                    <a:lnTo>
                      <a:pt x="214" y="23"/>
                    </a:lnTo>
                    <a:lnTo>
                      <a:pt x="209" y="22"/>
                    </a:lnTo>
                    <a:lnTo>
                      <a:pt x="204" y="22"/>
                    </a:lnTo>
                    <a:lnTo>
                      <a:pt x="199" y="22"/>
                    </a:lnTo>
                    <a:lnTo>
                      <a:pt x="194" y="23"/>
                    </a:lnTo>
                    <a:lnTo>
                      <a:pt x="190" y="24"/>
                    </a:lnTo>
                    <a:lnTo>
                      <a:pt x="185" y="27"/>
                    </a:lnTo>
                    <a:lnTo>
                      <a:pt x="182" y="29"/>
                    </a:lnTo>
                    <a:lnTo>
                      <a:pt x="178" y="32"/>
                    </a:lnTo>
                    <a:lnTo>
                      <a:pt x="176" y="36"/>
                    </a:lnTo>
                    <a:lnTo>
                      <a:pt x="174" y="40"/>
                    </a:lnTo>
                    <a:lnTo>
                      <a:pt x="173" y="46"/>
                    </a:lnTo>
                    <a:lnTo>
                      <a:pt x="171" y="52"/>
                    </a:lnTo>
                    <a:lnTo>
                      <a:pt x="170" y="60"/>
                    </a:lnTo>
                    <a:lnTo>
                      <a:pt x="170" y="68"/>
                    </a:lnTo>
                    <a:lnTo>
                      <a:pt x="170" y="135"/>
                    </a:lnTo>
                    <a:lnTo>
                      <a:pt x="148" y="135"/>
                    </a:lnTo>
                    <a:close/>
                    <a:moveTo>
                      <a:pt x="454" y="93"/>
                    </a:moveTo>
                    <a:lnTo>
                      <a:pt x="475" y="98"/>
                    </a:lnTo>
                    <a:lnTo>
                      <a:pt x="471" y="106"/>
                    </a:lnTo>
                    <a:lnTo>
                      <a:pt x="467" y="114"/>
                    </a:lnTo>
                    <a:lnTo>
                      <a:pt x="461" y="121"/>
                    </a:lnTo>
                    <a:lnTo>
                      <a:pt x="454" y="127"/>
                    </a:lnTo>
                    <a:lnTo>
                      <a:pt x="451" y="129"/>
                    </a:lnTo>
                    <a:lnTo>
                      <a:pt x="446" y="131"/>
                    </a:lnTo>
                    <a:lnTo>
                      <a:pt x="442" y="132"/>
                    </a:lnTo>
                    <a:lnTo>
                      <a:pt x="437" y="133"/>
                    </a:lnTo>
                    <a:lnTo>
                      <a:pt x="432" y="135"/>
                    </a:lnTo>
                    <a:lnTo>
                      <a:pt x="428" y="136"/>
                    </a:lnTo>
                    <a:lnTo>
                      <a:pt x="422" y="136"/>
                    </a:lnTo>
                    <a:lnTo>
                      <a:pt x="416" y="136"/>
                    </a:lnTo>
                    <a:lnTo>
                      <a:pt x="409" y="136"/>
                    </a:lnTo>
                    <a:lnTo>
                      <a:pt x="402" y="135"/>
                    </a:lnTo>
                    <a:lnTo>
                      <a:pt x="396" y="133"/>
                    </a:lnTo>
                    <a:lnTo>
                      <a:pt x="390" y="132"/>
                    </a:lnTo>
                    <a:lnTo>
                      <a:pt x="384" y="130"/>
                    </a:lnTo>
                    <a:lnTo>
                      <a:pt x="378" y="127"/>
                    </a:lnTo>
                    <a:lnTo>
                      <a:pt x="374" y="123"/>
                    </a:lnTo>
                    <a:lnTo>
                      <a:pt x="369" y="120"/>
                    </a:lnTo>
                    <a:lnTo>
                      <a:pt x="361" y="111"/>
                    </a:lnTo>
                    <a:lnTo>
                      <a:pt x="356" y="98"/>
                    </a:lnTo>
                    <a:lnTo>
                      <a:pt x="353" y="84"/>
                    </a:lnTo>
                    <a:lnTo>
                      <a:pt x="352" y="69"/>
                    </a:lnTo>
                    <a:lnTo>
                      <a:pt x="353" y="54"/>
                    </a:lnTo>
                    <a:lnTo>
                      <a:pt x="356" y="40"/>
                    </a:lnTo>
                    <a:lnTo>
                      <a:pt x="362" y="28"/>
                    </a:lnTo>
                    <a:lnTo>
                      <a:pt x="370" y="19"/>
                    </a:lnTo>
                    <a:lnTo>
                      <a:pt x="375" y="14"/>
                    </a:lnTo>
                    <a:lnTo>
                      <a:pt x="379" y="11"/>
                    </a:lnTo>
                    <a:lnTo>
                      <a:pt x="385" y="7"/>
                    </a:lnTo>
                    <a:lnTo>
                      <a:pt x="390" y="5"/>
                    </a:lnTo>
                    <a:lnTo>
                      <a:pt x="396" y="3"/>
                    </a:lnTo>
                    <a:lnTo>
                      <a:pt x="402" y="1"/>
                    </a:lnTo>
                    <a:lnTo>
                      <a:pt x="408" y="0"/>
                    </a:lnTo>
                    <a:lnTo>
                      <a:pt x="415" y="0"/>
                    </a:lnTo>
                    <a:lnTo>
                      <a:pt x="422" y="0"/>
                    </a:lnTo>
                    <a:lnTo>
                      <a:pt x="428" y="1"/>
                    </a:lnTo>
                    <a:lnTo>
                      <a:pt x="433" y="3"/>
                    </a:lnTo>
                    <a:lnTo>
                      <a:pt x="439" y="5"/>
                    </a:lnTo>
                    <a:lnTo>
                      <a:pt x="445" y="7"/>
                    </a:lnTo>
                    <a:lnTo>
                      <a:pt x="450" y="9"/>
                    </a:lnTo>
                    <a:lnTo>
                      <a:pt x="454" y="13"/>
                    </a:lnTo>
                    <a:lnTo>
                      <a:pt x="459" y="18"/>
                    </a:lnTo>
                    <a:lnTo>
                      <a:pt x="467" y="27"/>
                    </a:lnTo>
                    <a:lnTo>
                      <a:pt x="471" y="39"/>
                    </a:lnTo>
                    <a:lnTo>
                      <a:pt x="475" y="53"/>
                    </a:lnTo>
                    <a:lnTo>
                      <a:pt x="476" y="68"/>
                    </a:lnTo>
                    <a:lnTo>
                      <a:pt x="476" y="69"/>
                    </a:lnTo>
                    <a:lnTo>
                      <a:pt x="476" y="70"/>
                    </a:lnTo>
                    <a:lnTo>
                      <a:pt x="476" y="73"/>
                    </a:lnTo>
                    <a:lnTo>
                      <a:pt x="476" y="74"/>
                    </a:lnTo>
                    <a:lnTo>
                      <a:pt x="375" y="74"/>
                    </a:lnTo>
                    <a:lnTo>
                      <a:pt x="376" y="83"/>
                    </a:lnTo>
                    <a:lnTo>
                      <a:pt x="378" y="91"/>
                    </a:lnTo>
                    <a:lnTo>
                      <a:pt x="382" y="99"/>
                    </a:lnTo>
                    <a:lnTo>
                      <a:pt x="388" y="105"/>
                    </a:lnTo>
                    <a:lnTo>
                      <a:pt x="393" y="109"/>
                    </a:lnTo>
                    <a:lnTo>
                      <a:pt x="400" y="113"/>
                    </a:lnTo>
                    <a:lnTo>
                      <a:pt x="408" y="114"/>
                    </a:lnTo>
                    <a:lnTo>
                      <a:pt x="416" y="115"/>
                    </a:lnTo>
                    <a:lnTo>
                      <a:pt x="423" y="115"/>
                    </a:lnTo>
                    <a:lnTo>
                      <a:pt x="429" y="114"/>
                    </a:lnTo>
                    <a:lnTo>
                      <a:pt x="433" y="113"/>
                    </a:lnTo>
                    <a:lnTo>
                      <a:pt x="439" y="111"/>
                    </a:lnTo>
                    <a:lnTo>
                      <a:pt x="444" y="107"/>
                    </a:lnTo>
                    <a:lnTo>
                      <a:pt x="447" y="104"/>
                    </a:lnTo>
                    <a:lnTo>
                      <a:pt x="451" y="99"/>
                    </a:lnTo>
                    <a:lnTo>
                      <a:pt x="454" y="93"/>
                    </a:lnTo>
                    <a:close/>
                    <a:moveTo>
                      <a:pt x="375" y="52"/>
                    </a:moveTo>
                    <a:lnTo>
                      <a:pt x="454" y="52"/>
                    </a:lnTo>
                    <a:lnTo>
                      <a:pt x="453" y="45"/>
                    </a:lnTo>
                    <a:lnTo>
                      <a:pt x="451" y="40"/>
                    </a:lnTo>
                    <a:lnTo>
                      <a:pt x="448" y="36"/>
                    </a:lnTo>
                    <a:lnTo>
                      <a:pt x="445" y="32"/>
                    </a:lnTo>
                    <a:lnTo>
                      <a:pt x="438" y="28"/>
                    </a:lnTo>
                    <a:lnTo>
                      <a:pt x="431" y="24"/>
                    </a:lnTo>
                    <a:lnTo>
                      <a:pt x="423" y="23"/>
                    </a:lnTo>
                    <a:lnTo>
                      <a:pt x="415" y="22"/>
                    </a:lnTo>
                    <a:lnTo>
                      <a:pt x="407" y="22"/>
                    </a:lnTo>
                    <a:lnTo>
                      <a:pt x="399" y="24"/>
                    </a:lnTo>
                    <a:lnTo>
                      <a:pt x="392" y="27"/>
                    </a:lnTo>
                    <a:lnTo>
                      <a:pt x="386" y="30"/>
                    </a:lnTo>
                    <a:lnTo>
                      <a:pt x="382" y="35"/>
                    </a:lnTo>
                    <a:lnTo>
                      <a:pt x="378" y="39"/>
                    </a:lnTo>
                    <a:lnTo>
                      <a:pt x="376" y="45"/>
                    </a:lnTo>
                    <a:lnTo>
                      <a:pt x="375" y="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5" name="Freeform 153"/>
              <p:cNvSpPr>
                <a:spLocks noEditPoints="1"/>
              </p:cNvSpPr>
              <p:nvPr/>
            </p:nvSpPr>
            <p:spPr bwMode="auto">
              <a:xfrm>
                <a:off x="2160" y="2323"/>
                <a:ext cx="1817" cy="93"/>
              </a:xfrm>
              <a:custGeom>
                <a:avLst/>
                <a:gdLst>
                  <a:gd name="T0" fmla="*/ 41 w 3632"/>
                  <a:gd name="T1" fmla="*/ 178 h 186"/>
                  <a:gd name="T2" fmla="*/ 62 w 3632"/>
                  <a:gd name="T3" fmla="*/ 2 h 186"/>
                  <a:gd name="T4" fmla="*/ 113 w 3632"/>
                  <a:gd name="T5" fmla="*/ 31 h 186"/>
                  <a:gd name="T6" fmla="*/ 24 w 3632"/>
                  <a:gd name="T7" fmla="*/ 103 h 186"/>
                  <a:gd name="T8" fmla="*/ 182 w 3632"/>
                  <a:gd name="T9" fmla="*/ 101 h 186"/>
                  <a:gd name="T10" fmla="*/ 299 w 3632"/>
                  <a:gd name="T11" fmla="*/ 88 h 186"/>
                  <a:gd name="T12" fmla="*/ 203 w 3632"/>
                  <a:gd name="T13" fmla="*/ 173 h 186"/>
                  <a:gd name="T14" fmla="*/ 280 w 3632"/>
                  <a:gd name="T15" fmla="*/ 130 h 186"/>
                  <a:gd name="T16" fmla="*/ 353 w 3632"/>
                  <a:gd name="T17" fmla="*/ 71 h 186"/>
                  <a:gd name="T18" fmla="*/ 436 w 3632"/>
                  <a:gd name="T19" fmla="*/ 86 h 186"/>
                  <a:gd name="T20" fmla="*/ 369 w 3632"/>
                  <a:gd name="T21" fmla="*/ 77 h 186"/>
                  <a:gd name="T22" fmla="*/ 580 w 3632"/>
                  <a:gd name="T23" fmla="*/ 52 h 186"/>
                  <a:gd name="T24" fmla="*/ 687 w 3632"/>
                  <a:gd name="T25" fmla="*/ 60 h 186"/>
                  <a:gd name="T26" fmla="*/ 633 w 3632"/>
                  <a:gd name="T27" fmla="*/ 184 h 186"/>
                  <a:gd name="T28" fmla="*/ 674 w 3632"/>
                  <a:gd name="T29" fmla="*/ 160 h 186"/>
                  <a:gd name="T30" fmla="*/ 614 w 3632"/>
                  <a:gd name="T31" fmla="*/ 118 h 186"/>
                  <a:gd name="T32" fmla="*/ 811 w 3632"/>
                  <a:gd name="T33" fmla="*/ 178 h 186"/>
                  <a:gd name="T34" fmla="*/ 830 w 3632"/>
                  <a:gd name="T35" fmla="*/ 161 h 186"/>
                  <a:gd name="T36" fmla="*/ 985 w 3632"/>
                  <a:gd name="T37" fmla="*/ 165 h 186"/>
                  <a:gd name="T38" fmla="*/ 941 w 3632"/>
                  <a:gd name="T39" fmla="*/ 52 h 186"/>
                  <a:gd name="T40" fmla="*/ 980 w 3632"/>
                  <a:gd name="T41" fmla="*/ 165 h 186"/>
                  <a:gd name="T42" fmla="*/ 1097 w 3632"/>
                  <a:gd name="T43" fmla="*/ 54 h 186"/>
                  <a:gd name="T44" fmla="*/ 1169 w 3632"/>
                  <a:gd name="T45" fmla="*/ 164 h 186"/>
                  <a:gd name="T46" fmla="*/ 1081 w 3632"/>
                  <a:gd name="T47" fmla="*/ 130 h 186"/>
                  <a:gd name="T48" fmla="*/ 1135 w 3632"/>
                  <a:gd name="T49" fmla="*/ 75 h 186"/>
                  <a:gd name="T50" fmla="*/ 1264 w 3632"/>
                  <a:gd name="T51" fmla="*/ 51 h 186"/>
                  <a:gd name="T52" fmla="*/ 1292 w 3632"/>
                  <a:gd name="T53" fmla="*/ 100 h 186"/>
                  <a:gd name="T54" fmla="*/ 1208 w 3632"/>
                  <a:gd name="T55" fmla="*/ 185 h 186"/>
                  <a:gd name="T56" fmla="*/ 1346 w 3632"/>
                  <a:gd name="T57" fmla="*/ 133 h 186"/>
                  <a:gd name="T58" fmla="*/ 1433 w 3632"/>
                  <a:gd name="T59" fmla="*/ 100 h 186"/>
                  <a:gd name="T60" fmla="*/ 1347 w 3632"/>
                  <a:gd name="T61" fmla="*/ 83 h 186"/>
                  <a:gd name="T62" fmla="*/ 1453 w 3632"/>
                  <a:gd name="T63" fmla="*/ 71 h 186"/>
                  <a:gd name="T64" fmla="*/ 1433 w 3632"/>
                  <a:gd name="T65" fmla="*/ 124 h 186"/>
                  <a:gd name="T66" fmla="*/ 1363 w 3632"/>
                  <a:gd name="T67" fmla="*/ 153 h 186"/>
                  <a:gd name="T68" fmla="*/ 1491 w 3632"/>
                  <a:gd name="T69" fmla="*/ 185 h 186"/>
                  <a:gd name="T70" fmla="*/ 1677 w 3632"/>
                  <a:gd name="T71" fmla="*/ 185 h 186"/>
                  <a:gd name="T72" fmla="*/ 1654 w 3632"/>
                  <a:gd name="T73" fmla="*/ 12 h 186"/>
                  <a:gd name="T74" fmla="*/ 1744 w 3632"/>
                  <a:gd name="T75" fmla="*/ 60 h 186"/>
                  <a:gd name="T76" fmla="*/ 1640 w 3632"/>
                  <a:gd name="T77" fmla="*/ 67 h 186"/>
                  <a:gd name="T78" fmla="*/ 1740 w 3632"/>
                  <a:gd name="T79" fmla="*/ 140 h 186"/>
                  <a:gd name="T80" fmla="*/ 1890 w 3632"/>
                  <a:gd name="T81" fmla="*/ 60 h 186"/>
                  <a:gd name="T82" fmla="*/ 1836 w 3632"/>
                  <a:gd name="T83" fmla="*/ 184 h 186"/>
                  <a:gd name="T84" fmla="*/ 1877 w 3632"/>
                  <a:gd name="T85" fmla="*/ 160 h 186"/>
                  <a:gd name="T86" fmla="*/ 1816 w 3632"/>
                  <a:gd name="T87" fmla="*/ 118 h 186"/>
                  <a:gd name="T88" fmla="*/ 1934 w 3632"/>
                  <a:gd name="T89" fmla="*/ 129 h 186"/>
                  <a:gd name="T90" fmla="*/ 2028 w 3632"/>
                  <a:gd name="T91" fmla="*/ 71 h 186"/>
                  <a:gd name="T92" fmla="*/ 2028 w 3632"/>
                  <a:gd name="T93" fmla="*/ 121 h 186"/>
                  <a:gd name="T94" fmla="*/ 2184 w 3632"/>
                  <a:gd name="T95" fmla="*/ 171 h 186"/>
                  <a:gd name="T96" fmla="*/ 2075 w 3632"/>
                  <a:gd name="T97" fmla="*/ 119 h 186"/>
                  <a:gd name="T98" fmla="*/ 2190 w 3632"/>
                  <a:gd name="T99" fmla="*/ 77 h 186"/>
                  <a:gd name="T100" fmla="*/ 2167 w 3632"/>
                  <a:gd name="T101" fmla="*/ 157 h 186"/>
                  <a:gd name="T102" fmla="*/ 2098 w 3632"/>
                  <a:gd name="T103" fmla="*/ 102 h 186"/>
                  <a:gd name="T104" fmla="*/ 2416 w 3632"/>
                  <a:gd name="T105" fmla="*/ 72 h 186"/>
                  <a:gd name="T106" fmla="*/ 2522 w 3632"/>
                  <a:gd name="T107" fmla="*/ 133 h 186"/>
                  <a:gd name="T108" fmla="*/ 2769 w 3632"/>
                  <a:gd name="T109" fmla="*/ 7 h 186"/>
                  <a:gd name="T110" fmla="*/ 2914 w 3632"/>
                  <a:gd name="T111" fmla="*/ 122 h 186"/>
                  <a:gd name="T112" fmla="*/ 2870 w 3632"/>
                  <a:gd name="T113" fmla="*/ 102 h 186"/>
                  <a:gd name="T114" fmla="*/ 2902 w 3632"/>
                  <a:gd name="T115" fmla="*/ 156 h 186"/>
                  <a:gd name="T116" fmla="*/ 3417 w 3632"/>
                  <a:gd name="T117" fmla="*/ 78 h 186"/>
                  <a:gd name="T118" fmla="*/ 3589 w 3632"/>
                  <a:gd name="T119" fmla="*/ 163 h 186"/>
                  <a:gd name="T120" fmla="*/ 3543 w 3632"/>
                  <a:gd name="T121" fmla="*/ 99 h 186"/>
                  <a:gd name="T122" fmla="*/ 3629 w 3632"/>
                  <a:gd name="T123" fmla="*/ 100 h 186"/>
                  <a:gd name="T124" fmla="*/ 3536 w 3632"/>
                  <a:gd name="T125" fmla="*/ 1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2" h="186">
                    <a:moveTo>
                      <a:pt x="135" y="121"/>
                    </a:moveTo>
                    <a:lnTo>
                      <a:pt x="159" y="126"/>
                    </a:lnTo>
                    <a:lnTo>
                      <a:pt x="155" y="140"/>
                    </a:lnTo>
                    <a:lnTo>
                      <a:pt x="148" y="153"/>
                    </a:lnTo>
                    <a:lnTo>
                      <a:pt x="141" y="163"/>
                    </a:lnTo>
                    <a:lnTo>
                      <a:pt x="132" y="172"/>
                    </a:lnTo>
                    <a:lnTo>
                      <a:pt x="127" y="176"/>
                    </a:lnTo>
                    <a:lnTo>
                      <a:pt x="121" y="179"/>
                    </a:lnTo>
                    <a:lnTo>
                      <a:pt x="116" y="181"/>
                    </a:lnTo>
                    <a:lnTo>
                      <a:pt x="110" y="183"/>
                    </a:lnTo>
                    <a:lnTo>
                      <a:pt x="104" y="185"/>
                    </a:lnTo>
                    <a:lnTo>
                      <a:pt x="99" y="185"/>
                    </a:lnTo>
                    <a:lnTo>
                      <a:pt x="92" y="186"/>
                    </a:lnTo>
                    <a:lnTo>
                      <a:pt x="85" y="186"/>
                    </a:lnTo>
                    <a:lnTo>
                      <a:pt x="78" y="186"/>
                    </a:lnTo>
                    <a:lnTo>
                      <a:pt x="71" y="186"/>
                    </a:lnTo>
                    <a:lnTo>
                      <a:pt x="64" y="185"/>
                    </a:lnTo>
                    <a:lnTo>
                      <a:pt x="58" y="184"/>
                    </a:lnTo>
                    <a:lnTo>
                      <a:pt x="53" y="183"/>
                    </a:lnTo>
                    <a:lnTo>
                      <a:pt x="47" y="180"/>
                    </a:lnTo>
                    <a:lnTo>
                      <a:pt x="41" y="178"/>
                    </a:lnTo>
                    <a:lnTo>
                      <a:pt x="36" y="176"/>
                    </a:lnTo>
                    <a:lnTo>
                      <a:pt x="28" y="169"/>
                    </a:lnTo>
                    <a:lnTo>
                      <a:pt x="21" y="161"/>
                    </a:lnTo>
                    <a:lnTo>
                      <a:pt x="15" y="152"/>
                    </a:lnTo>
                    <a:lnTo>
                      <a:pt x="9" y="141"/>
                    </a:lnTo>
                    <a:lnTo>
                      <a:pt x="5" y="130"/>
                    </a:lnTo>
                    <a:lnTo>
                      <a:pt x="2" y="118"/>
                    </a:lnTo>
                    <a:lnTo>
                      <a:pt x="1" y="106"/>
                    </a:lnTo>
                    <a:lnTo>
                      <a:pt x="0" y="93"/>
                    </a:lnTo>
                    <a:lnTo>
                      <a:pt x="1" y="79"/>
                    </a:lnTo>
                    <a:lnTo>
                      <a:pt x="2" y="67"/>
                    </a:lnTo>
                    <a:lnTo>
                      <a:pt x="5" y="54"/>
                    </a:lnTo>
                    <a:lnTo>
                      <a:pt x="10" y="44"/>
                    </a:lnTo>
                    <a:lnTo>
                      <a:pt x="16" y="33"/>
                    </a:lnTo>
                    <a:lnTo>
                      <a:pt x="23" y="24"/>
                    </a:lnTo>
                    <a:lnTo>
                      <a:pt x="32" y="17"/>
                    </a:lnTo>
                    <a:lnTo>
                      <a:pt x="41" y="12"/>
                    </a:lnTo>
                    <a:lnTo>
                      <a:pt x="46" y="9"/>
                    </a:lnTo>
                    <a:lnTo>
                      <a:pt x="51" y="6"/>
                    </a:lnTo>
                    <a:lnTo>
                      <a:pt x="56" y="5"/>
                    </a:lnTo>
                    <a:lnTo>
                      <a:pt x="62" y="2"/>
                    </a:lnTo>
                    <a:lnTo>
                      <a:pt x="67" y="1"/>
                    </a:lnTo>
                    <a:lnTo>
                      <a:pt x="73" y="1"/>
                    </a:lnTo>
                    <a:lnTo>
                      <a:pt x="79" y="0"/>
                    </a:lnTo>
                    <a:lnTo>
                      <a:pt x="85" y="0"/>
                    </a:lnTo>
                    <a:lnTo>
                      <a:pt x="92" y="0"/>
                    </a:lnTo>
                    <a:lnTo>
                      <a:pt x="97" y="1"/>
                    </a:lnTo>
                    <a:lnTo>
                      <a:pt x="103" y="2"/>
                    </a:lnTo>
                    <a:lnTo>
                      <a:pt x="109" y="4"/>
                    </a:lnTo>
                    <a:lnTo>
                      <a:pt x="115" y="6"/>
                    </a:lnTo>
                    <a:lnTo>
                      <a:pt x="119" y="8"/>
                    </a:lnTo>
                    <a:lnTo>
                      <a:pt x="125" y="10"/>
                    </a:lnTo>
                    <a:lnTo>
                      <a:pt x="130" y="14"/>
                    </a:lnTo>
                    <a:lnTo>
                      <a:pt x="138" y="22"/>
                    </a:lnTo>
                    <a:lnTo>
                      <a:pt x="144" y="31"/>
                    </a:lnTo>
                    <a:lnTo>
                      <a:pt x="150" y="41"/>
                    </a:lnTo>
                    <a:lnTo>
                      <a:pt x="155" y="54"/>
                    </a:lnTo>
                    <a:lnTo>
                      <a:pt x="131" y="60"/>
                    </a:lnTo>
                    <a:lnTo>
                      <a:pt x="127" y="51"/>
                    </a:lnTo>
                    <a:lnTo>
                      <a:pt x="124" y="43"/>
                    </a:lnTo>
                    <a:lnTo>
                      <a:pt x="118" y="36"/>
                    </a:lnTo>
                    <a:lnTo>
                      <a:pt x="113" y="31"/>
                    </a:lnTo>
                    <a:lnTo>
                      <a:pt x="107" y="28"/>
                    </a:lnTo>
                    <a:lnTo>
                      <a:pt x="100" y="24"/>
                    </a:lnTo>
                    <a:lnTo>
                      <a:pt x="92" y="23"/>
                    </a:lnTo>
                    <a:lnTo>
                      <a:pt x="84" y="22"/>
                    </a:lnTo>
                    <a:lnTo>
                      <a:pt x="79" y="22"/>
                    </a:lnTo>
                    <a:lnTo>
                      <a:pt x="73" y="23"/>
                    </a:lnTo>
                    <a:lnTo>
                      <a:pt x="69" y="23"/>
                    </a:lnTo>
                    <a:lnTo>
                      <a:pt x="65" y="24"/>
                    </a:lnTo>
                    <a:lnTo>
                      <a:pt x="61" y="26"/>
                    </a:lnTo>
                    <a:lnTo>
                      <a:pt x="56" y="28"/>
                    </a:lnTo>
                    <a:lnTo>
                      <a:pt x="53" y="30"/>
                    </a:lnTo>
                    <a:lnTo>
                      <a:pt x="49" y="32"/>
                    </a:lnTo>
                    <a:lnTo>
                      <a:pt x="42" y="37"/>
                    </a:lnTo>
                    <a:lnTo>
                      <a:pt x="38" y="44"/>
                    </a:lnTo>
                    <a:lnTo>
                      <a:pt x="33" y="51"/>
                    </a:lnTo>
                    <a:lnTo>
                      <a:pt x="30" y="59"/>
                    </a:lnTo>
                    <a:lnTo>
                      <a:pt x="27" y="67"/>
                    </a:lnTo>
                    <a:lnTo>
                      <a:pt x="25" y="75"/>
                    </a:lnTo>
                    <a:lnTo>
                      <a:pt x="24" y="84"/>
                    </a:lnTo>
                    <a:lnTo>
                      <a:pt x="24" y="93"/>
                    </a:lnTo>
                    <a:lnTo>
                      <a:pt x="24" y="103"/>
                    </a:lnTo>
                    <a:lnTo>
                      <a:pt x="26" y="114"/>
                    </a:lnTo>
                    <a:lnTo>
                      <a:pt x="27" y="123"/>
                    </a:lnTo>
                    <a:lnTo>
                      <a:pt x="31" y="132"/>
                    </a:lnTo>
                    <a:lnTo>
                      <a:pt x="34" y="140"/>
                    </a:lnTo>
                    <a:lnTo>
                      <a:pt x="39" y="147"/>
                    </a:lnTo>
                    <a:lnTo>
                      <a:pt x="44" y="153"/>
                    </a:lnTo>
                    <a:lnTo>
                      <a:pt x="51" y="157"/>
                    </a:lnTo>
                    <a:lnTo>
                      <a:pt x="58" y="161"/>
                    </a:lnTo>
                    <a:lnTo>
                      <a:pt x="66" y="163"/>
                    </a:lnTo>
                    <a:lnTo>
                      <a:pt x="74" y="165"/>
                    </a:lnTo>
                    <a:lnTo>
                      <a:pt x="82" y="165"/>
                    </a:lnTo>
                    <a:lnTo>
                      <a:pt x="92" y="164"/>
                    </a:lnTo>
                    <a:lnTo>
                      <a:pt x="101" y="163"/>
                    </a:lnTo>
                    <a:lnTo>
                      <a:pt x="109" y="160"/>
                    </a:lnTo>
                    <a:lnTo>
                      <a:pt x="116" y="154"/>
                    </a:lnTo>
                    <a:lnTo>
                      <a:pt x="123" y="148"/>
                    </a:lnTo>
                    <a:lnTo>
                      <a:pt x="127" y="140"/>
                    </a:lnTo>
                    <a:lnTo>
                      <a:pt x="132" y="131"/>
                    </a:lnTo>
                    <a:lnTo>
                      <a:pt x="135" y="121"/>
                    </a:lnTo>
                    <a:close/>
                    <a:moveTo>
                      <a:pt x="181" y="118"/>
                    </a:moveTo>
                    <a:lnTo>
                      <a:pt x="182" y="101"/>
                    </a:lnTo>
                    <a:lnTo>
                      <a:pt x="187" y="87"/>
                    </a:lnTo>
                    <a:lnTo>
                      <a:pt x="193" y="75"/>
                    </a:lnTo>
                    <a:lnTo>
                      <a:pt x="202" y="64"/>
                    </a:lnTo>
                    <a:lnTo>
                      <a:pt x="207" y="61"/>
                    </a:lnTo>
                    <a:lnTo>
                      <a:pt x="210" y="59"/>
                    </a:lnTo>
                    <a:lnTo>
                      <a:pt x="215" y="56"/>
                    </a:lnTo>
                    <a:lnTo>
                      <a:pt x="220" y="54"/>
                    </a:lnTo>
                    <a:lnTo>
                      <a:pt x="225" y="53"/>
                    </a:lnTo>
                    <a:lnTo>
                      <a:pt x="231" y="52"/>
                    </a:lnTo>
                    <a:lnTo>
                      <a:pt x="236" y="51"/>
                    </a:lnTo>
                    <a:lnTo>
                      <a:pt x="242" y="51"/>
                    </a:lnTo>
                    <a:lnTo>
                      <a:pt x="249" y="51"/>
                    </a:lnTo>
                    <a:lnTo>
                      <a:pt x="255" y="52"/>
                    </a:lnTo>
                    <a:lnTo>
                      <a:pt x="261" y="53"/>
                    </a:lnTo>
                    <a:lnTo>
                      <a:pt x="266" y="55"/>
                    </a:lnTo>
                    <a:lnTo>
                      <a:pt x="272" y="57"/>
                    </a:lnTo>
                    <a:lnTo>
                      <a:pt x="277" y="60"/>
                    </a:lnTo>
                    <a:lnTo>
                      <a:pt x="281" y="63"/>
                    </a:lnTo>
                    <a:lnTo>
                      <a:pt x="286" y="68"/>
                    </a:lnTo>
                    <a:lnTo>
                      <a:pt x="294" y="77"/>
                    </a:lnTo>
                    <a:lnTo>
                      <a:pt x="299" y="88"/>
                    </a:lnTo>
                    <a:lnTo>
                      <a:pt x="302" y="102"/>
                    </a:lnTo>
                    <a:lnTo>
                      <a:pt x="303" y="117"/>
                    </a:lnTo>
                    <a:lnTo>
                      <a:pt x="303" y="130"/>
                    </a:lnTo>
                    <a:lnTo>
                      <a:pt x="301" y="140"/>
                    </a:lnTo>
                    <a:lnTo>
                      <a:pt x="299" y="149"/>
                    </a:lnTo>
                    <a:lnTo>
                      <a:pt x="295" y="157"/>
                    </a:lnTo>
                    <a:lnTo>
                      <a:pt x="292" y="164"/>
                    </a:lnTo>
                    <a:lnTo>
                      <a:pt x="286" y="170"/>
                    </a:lnTo>
                    <a:lnTo>
                      <a:pt x="280" y="175"/>
                    </a:lnTo>
                    <a:lnTo>
                      <a:pt x="273" y="179"/>
                    </a:lnTo>
                    <a:lnTo>
                      <a:pt x="266" y="183"/>
                    </a:lnTo>
                    <a:lnTo>
                      <a:pt x="258" y="185"/>
                    </a:lnTo>
                    <a:lnTo>
                      <a:pt x="250" y="186"/>
                    </a:lnTo>
                    <a:lnTo>
                      <a:pt x="242" y="186"/>
                    </a:lnTo>
                    <a:lnTo>
                      <a:pt x="235" y="186"/>
                    </a:lnTo>
                    <a:lnTo>
                      <a:pt x="230" y="185"/>
                    </a:lnTo>
                    <a:lnTo>
                      <a:pt x="223" y="184"/>
                    </a:lnTo>
                    <a:lnTo>
                      <a:pt x="217" y="183"/>
                    </a:lnTo>
                    <a:lnTo>
                      <a:pt x="212" y="180"/>
                    </a:lnTo>
                    <a:lnTo>
                      <a:pt x="207" y="177"/>
                    </a:lnTo>
                    <a:lnTo>
                      <a:pt x="203" y="173"/>
                    </a:lnTo>
                    <a:lnTo>
                      <a:pt x="199" y="170"/>
                    </a:lnTo>
                    <a:lnTo>
                      <a:pt x="190" y="161"/>
                    </a:lnTo>
                    <a:lnTo>
                      <a:pt x="186" y="148"/>
                    </a:lnTo>
                    <a:lnTo>
                      <a:pt x="182" y="134"/>
                    </a:lnTo>
                    <a:lnTo>
                      <a:pt x="181" y="118"/>
                    </a:lnTo>
                    <a:close/>
                    <a:moveTo>
                      <a:pt x="203" y="118"/>
                    </a:moveTo>
                    <a:lnTo>
                      <a:pt x="204" y="130"/>
                    </a:lnTo>
                    <a:lnTo>
                      <a:pt x="207" y="139"/>
                    </a:lnTo>
                    <a:lnTo>
                      <a:pt x="210" y="147"/>
                    </a:lnTo>
                    <a:lnTo>
                      <a:pt x="215" y="154"/>
                    </a:lnTo>
                    <a:lnTo>
                      <a:pt x="220" y="160"/>
                    </a:lnTo>
                    <a:lnTo>
                      <a:pt x="227" y="163"/>
                    </a:lnTo>
                    <a:lnTo>
                      <a:pt x="234" y="164"/>
                    </a:lnTo>
                    <a:lnTo>
                      <a:pt x="242" y="165"/>
                    </a:lnTo>
                    <a:lnTo>
                      <a:pt x="250" y="164"/>
                    </a:lnTo>
                    <a:lnTo>
                      <a:pt x="258" y="163"/>
                    </a:lnTo>
                    <a:lnTo>
                      <a:pt x="264" y="160"/>
                    </a:lnTo>
                    <a:lnTo>
                      <a:pt x="270" y="154"/>
                    </a:lnTo>
                    <a:lnTo>
                      <a:pt x="276" y="147"/>
                    </a:lnTo>
                    <a:lnTo>
                      <a:pt x="279" y="139"/>
                    </a:lnTo>
                    <a:lnTo>
                      <a:pt x="280" y="130"/>
                    </a:lnTo>
                    <a:lnTo>
                      <a:pt x="281" y="118"/>
                    </a:lnTo>
                    <a:lnTo>
                      <a:pt x="280" y="108"/>
                    </a:lnTo>
                    <a:lnTo>
                      <a:pt x="279" y="99"/>
                    </a:lnTo>
                    <a:lnTo>
                      <a:pt x="276" y="91"/>
                    </a:lnTo>
                    <a:lnTo>
                      <a:pt x="270" y="84"/>
                    </a:lnTo>
                    <a:lnTo>
                      <a:pt x="264" y="78"/>
                    </a:lnTo>
                    <a:lnTo>
                      <a:pt x="258" y="75"/>
                    </a:lnTo>
                    <a:lnTo>
                      <a:pt x="250" y="74"/>
                    </a:lnTo>
                    <a:lnTo>
                      <a:pt x="242" y="72"/>
                    </a:lnTo>
                    <a:lnTo>
                      <a:pt x="234" y="74"/>
                    </a:lnTo>
                    <a:lnTo>
                      <a:pt x="227" y="75"/>
                    </a:lnTo>
                    <a:lnTo>
                      <a:pt x="220" y="78"/>
                    </a:lnTo>
                    <a:lnTo>
                      <a:pt x="215" y="84"/>
                    </a:lnTo>
                    <a:lnTo>
                      <a:pt x="210" y="90"/>
                    </a:lnTo>
                    <a:lnTo>
                      <a:pt x="207" y="98"/>
                    </a:lnTo>
                    <a:lnTo>
                      <a:pt x="204" y="108"/>
                    </a:lnTo>
                    <a:lnTo>
                      <a:pt x="203" y="118"/>
                    </a:lnTo>
                    <a:close/>
                    <a:moveTo>
                      <a:pt x="331" y="185"/>
                    </a:moveTo>
                    <a:lnTo>
                      <a:pt x="331" y="52"/>
                    </a:lnTo>
                    <a:lnTo>
                      <a:pt x="353" y="52"/>
                    </a:lnTo>
                    <a:lnTo>
                      <a:pt x="353" y="71"/>
                    </a:lnTo>
                    <a:lnTo>
                      <a:pt x="356" y="67"/>
                    </a:lnTo>
                    <a:lnTo>
                      <a:pt x="361" y="62"/>
                    </a:lnTo>
                    <a:lnTo>
                      <a:pt x="365" y="59"/>
                    </a:lnTo>
                    <a:lnTo>
                      <a:pt x="370" y="55"/>
                    </a:lnTo>
                    <a:lnTo>
                      <a:pt x="374" y="54"/>
                    </a:lnTo>
                    <a:lnTo>
                      <a:pt x="380" y="52"/>
                    </a:lnTo>
                    <a:lnTo>
                      <a:pt x="387" y="51"/>
                    </a:lnTo>
                    <a:lnTo>
                      <a:pt x="393" y="51"/>
                    </a:lnTo>
                    <a:lnTo>
                      <a:pt x="399" y="51"/>
                    </a:lnTo>
                    <a:lnTo>
                      <a:pt x="404" y="52"/>
                    </a:lnTo>
                    <a:lnTo>
                      <a:pt x="409" y="53"/>
                    </a:lnTo>
                    <a:lnTo>
                      <a:pt x="415" y="54"/>
                    </a:lnTo>
                    <a:lnTo>
                      <a:pt x="419" y="56"/>
                    </a:lnTo>
                    <a:lnTo>
                      <a:pt x="423" y="60"/>
                    </a:lnTo>
                    <a:lnTo>
                      <a:pt x="426" y="62"/>
                    </a:lnTo>
                    <a:lnTo>
                      <a:pt x="428" y="66"/>
                    </a:lnTo>
                    <a:lnTo>
                      <a:pt x="431" y="69"/>
                    </a:lnTo>
                    <a:lnTo>
                      <a:pt x="433" y="74"/>
                    </a:lnTo>
                    <a:lnTo>
                      <a:pt x="434" y="78"/>
                    </a:lnTo>
                    <a:lnTo>
                      <a:pt x="435" y="83"/>
                    </a:lnTo>
                    <a:lnTo>
                      <a:pt x="436" y="86"/>
                    </a:lnTo>
                    <a:lnTo>
                      <a:pt x="436" y="91"/>
                    </a:lnTo>
                    <a:lnTo>
                      <a:pt x="436" y="98"/>
                    </a:lnTo>
                    <a:lnTo>
                      <a:pt x="436" y="105"/>
                    </a:lnTo>
                    <a:lnTo>
                      <a:pt x="436" y="185"/>
                    </a:lnTo>
                    <a:lnTo>
                      <a:pt x="415" y="185"/>
                    </a:lnTo>
                    <a:lnTo>
                      <a:pt x="415" y="107"/>
                    </a:lnTo>
                    <a:lnTo>
                      <a:pt x="415" y="100"/>
                    </a:lnTo>
                    <a:lnTo>
                      <a:pt x="413" y="94"/>
                    </a:lnTo>
                    <a:lnTo>
                      <a:pt x="413" y="90"/>
                    </a:lnTo>
                    <a:lnTo>
                      <a:pt x="412" y="86"/>
                    </a:lnTo>
                    <a:lnTo>
                      <a:pt x="410" y="84"/>
                    </a:lnTo>
                    <a:lnTo>
                      <a:pt x="408" y="80"/>
                    </a:lnTo>
                    <a:lnTo>
                      <a:pt x="405" y="78"/>
                    </a:lnTo>
                    <a:lnTo>
                      <a:pt x="403" y="76"/>
                    </a:lnTo>
                    <a:lnTo>
                      <a:pt x="400" y="75"/>
                    </a:lnTo>
                    <a:lnTo>
                      <a:pt x="395" y="74"/>
                    </a:lnTo>
                    <a:lnTo>
                      <a:pt x="392" y="72"/>
                    </a:lnTo>
                    <a:lnTo>
                      <a:pt x="387" y="72"/>
                    </a:lnTo>
                    <a:lnTo>
                      <a:pt x="380" y="72"/>
                    </a:lnTo>
                    <a:lnTo>
                      <a:pt x="374" y="75"/>
                    </a:lnTo>
                    <a:lnTo>
                      <a:pt x="369" y="77"/>
                    </a:lnTo>
                    <a:lnTo>
                      <a:pt x="363" y="80"/>
                    </a:lnTo>
                    <a:lnTo>
                      <a:pt x="358" y="86"/>
                    </a:lnTo>
                    <a:lnTo>
                      <a:pt x="355" y="94"/>
                    </a:lnTo>
                    <a:lnTo>
                      <a:pt x="354" y="103"/>
                    </a:lnTo>
                    <a:lnTo>
                      <a:pt x="353" y="115"/>
                    </a:lnTo>
                    <a:lnTo>
                      <a:pt x="353" y="185"/>
                    </a:lnTo>
                    <a:lnTo>
                      <a:pt x="331" y="185"/>
                    </a:lnTo>
                    <a:close/>
                    <a:moveTo>
                      <a:pt x="509" y="185"/>
                    </a:moveTo>
                    <a:lnTo>
                      <a:pt x="458" y="52"/>
                    </a:lnTo>
                    <a:lnTo>
                      <a:pt x="481" y="52"/>
                    </a:lnTo>
                    <a:lnTo>
                      <a:pt x="510" y="132"/>
                    </a:lnTo>
                    <a:lnTo>
                      <a:pt x="512" y="138"/>
                    </a:lnTo>
                    <a:lnTo>
                      <a:pt x="515" y="145"/>
                    </a:lnTo>
                    <a:lnTo>
                      <a:pt x="517" y="152"/>
                    </a:lnTo>
                    <a:lnTo>
                      <a:pt x="519" y="158"/>
                    </a:lnTo>
                    <a:lnTo>
                      <a:pt x="522" y="153"/>
                    </a:lnTo>
                    <a:lnTo>
                      <a:pt x="523" y="147"/>
                    </a:lnTo>
                    <a:lnTo>
                      <a:pt x="525" y="140"/>
                    </a:lnTo>
                    <a:lnTo>
                      <a:pt x="527" y="133"/>
                    </a:lnTo>
                    <a:lnTo>
                      <a:pt x="556" y="52"/>
                    </a:lnTo>
                    <a:lnTo>
                      <a:pt x="580" y="52"/>
                    </a:lnTo>
                    <a:lnTo>
                      <a:pt x="532" y="185"/>
                    </a:lnTo>
                    <a:lnTo>
                      <a:pt x="509" y="185"/>
                    </a:lnTo>
                    <a:close/>
                    <a:moveTo>
                      <a:pt x="592" y="118"/>
                    </a:moveTo>
                    <a:lnTo>
                      <a:pt x="593" y="101"/>
                    </a:lnTo>
                    <a:lnTo>
                      <a:pt x="597" y="87"/>
                    </a:lnTo>
                    <a:lnTo>
                      <a:pt x="603" y="75"/>
                    </a:lnTo>
                    <a:lnTo>
                      <a:pt x="612" y="64"/>
                    </a:lnTo>
                    <a:lnTo>
                      <a:pt x="617" y="61"/>
                    </a:lnTo>
                    <a:lnTo>
                      <a:pt x="620" y="59"/>
                    </a:lnTo>
                    <a:lnTo>
                      <a:pt x="625" y="56"/>
                    </a:lnTo>
                    <a:lnTo>
                      <a:pt x="631" y="54"/>
                    </a:lnTo>
                    <a:lnTo>
                      <a:pt x="635" y="53"/>
                    </a:lnTo>
                    <a:lnTo>
                      <a:pt x="641" y="52"/>
                    </a:lnTo>
                    <a:lnTo>
                      <a:pt x="647" y="51"/>
                    </a:lnTo>
                    <a:lnTo>
                      <a:pt x="653" y="51"/>
                    </a:lnTo>
                    <a:lnTo>
                      <a:pt x="660" y="51"/>
                    </a:lnTo>
                    <a:lnTo>
                      <a:pt x="665" y="52"/>
                    </a:lnTo>
                    <a:lnTo>
                      <a:pt x="671" y="53"/>
                    </a:lnTo>
                    <a:lnTo>
                      <a:pt x="677" y="55"/>
                    </a:lnTo>
                    <a:lnTo>
                      <a:pt x="682" y="57"/>
                    </a:lnTo>
                    <a:lnTo>
                      <a:pt x="687" y="60"/>
                    </a:lnTo>
                    <a:lnTo>
                      <a:pt x="692" y="63"/>
                    </a:lnTo>
                    <a:lnTo>
                      <a:pt x="696" y="68"/>
                    </a:lnTo>
                    <a:lnTo>
                      <a:pt x="704" y="77"/>
                    </a:lnTo>
                    <a:lnTo>
                      <a:pt x="709" y="88"/>
                    </a:lnTo>
                    <a:lnTo>
                      <a:pt x="712" y="102"/>
                    </a:lnTo>
                    <a:lnTo>
                      <a:pt x="714" y="117"/>
                    </a:lnTo>
                    <a:lnTo>
                      <a:pt x="714" y="130"/>
                    </a:lnTo>
                    <a:lnTo>
                      <a:pt x="711" y="140"/>
                    </a:lnTo>
                    <a:lnTo>
                      <a:pt x="709" y="149"/>
                    </a:lnTo>
                    <a:lnTo>
                      <a:pt x="705" y="157"/>
                    </a:lnTo>
                    <a:lnTo>
                      <a:pt x="702" y="164"/>
                    </a:lnTo>
                    <a:lnTo>
                      <a:pt x="696" y="170"/>
                    </a:lnTo>
                    <a:lnTo>
                      <a:pt x="691" y="175"/>
                    </a:lnTo>
                    <a:lnTo>
                      <a:pt x="684" y="179"/>
                    </a:lnTo>
                    <a:lnTo>
                      <a:pt x="677" y="183"/>
                    </a:lnTo>
                    <a:lnTo>
                      <a:pt x="669" y="185"/>
                    </a:lnTo>
                    <a:lnTo>
                      <a:pt x="661" y="186"/>
                    </a:lnTo>
                    <a:lnTo>
                      <a:pt x="653" y="186"/>
                    </a:lnTo>
                    <a:lnTo>
                      <a:pt x="646" y="186"/>
                    </a:lnTo>
                    <a:lnTo>
                      <a:pt x="640" y="185"/>
                    </a:lnTo>
                    <a:lnTo>
                      <a:pt x="633" y="184"/>
                    </a:lnTo>
                    <a:lnTo>
                      <a:pt x="627" y="183"/>
                    </a:lnTo>
                    <a:lnTo>
                      <a:pt x="623" y="180"/>
                    </a:lnTo>
                    <a:lnTo>
                      <a:pt x="617" y="177"/>
                    </a:lnTo>
                    <a:lnTo>
                      <a:pt x="614" y="173"/>
                    </a:lnTo>
                    <a:lnTo>
                      <a:pt x="609" y="170"/>
                    </a:lnTo>
                    <a:lnTo>
                      <a:pt x="601" y="161"/>
                    </a:lnTo>
                    <a:lnTo>
                      <a:pt x="596" y="148"/>
                    </a:lnTo>
                    <a:lnTo>
                      <a:pt x="593" y="134"/>
                    </a:lnTo>
                    <a:lnTo>
                      <a:pt x="592" y="118"/>
                    </a:lnTo>
                    <a:close/>
                    <a:moveTo>
                      <a:pt x="614" y="118"/>
                    </a:moveTo>
                    <a:lnTo>
                      <a:pt x="615" y="130"/>
                    </a:lnTo>
                    <a:lnTo>
                      <a:pt x="617" y="139"/>
                    </a:lnTo>
                    <a:lnTo>
                      <a:pt x="620" y="147"/>
                    </a:lnTo>
                    <a:lnTo>
                      <a:pt x="625" y="154"/>
                    </a:lnTo>
                    <a:lnTo>
                      <a:pt x="631" y="160"/>
                    </a:lnTo>
                    <a:lnTo>
                      <a:pt x="638" y="163"/>
                    </a:lnTo>
                    <a:lnTo>
                      <a:pt x="645" y="164"/>
                    </a:lnTo>
                    <a:lnTo>
                      <a:pt x="653" y="165"/>
                    </a:lnTo>
                    <a:lnTo>
                      <a:pt x="661" y="164"/>
                    </a:lnTo>
                    <a:lnTo>
                      <a:pt x="669" y="163"/>
                    </a:lnTo>
                    <a:lnTo>
                      <a:pt x="674" y="160"/>
                    </a:lnTo>
                    <a:lnTo>
                      <a:pt x="680" y="154"/>
                    </a:lnTo>
                    <a:lnTo>
                      <a:pt x="686" y="147"/>
                    </a:lnTo>
                    <a:lnTo>
                      <a:pt x="689" y="139"/>
                    </a:lnTo>
                    <a:lnTo>
                      <a:pt x="691" y="130"/>
                    </a:lnTo>
                    <a:lnTo>
                      <a:pt x="692" y="118"/>
                    </a:lnTo>
                    <a:lnTo>
                      <a:pt x="691" y="108"/>
                    </a:lnTo>
                    <a:lnTo>
                      <a:pt x="689" y="99"/>
                    </a:lnTo>
                    <a:lnTo>
                      <a:pt x="686" y="91"/>
                    </a:lnTo>
                    <a:lnTo>
                      <a:pt x="680" y="84"/>
                    </a:lnTo>
                    <a:lnTo>
                      <a:pt x="674" y="78"/>
                    </a:lnTo>
                    <a:lnTo>
                      <a:pt x="669" y="75"/>
                    </a:lnTo>
                    <a:lnTo>
                      <a:pt x="661" y="74"/>
                    </a:lnTo>
                    <a:lnTo>
                      <a:pt x="653" y="72"/>
                    </a:lnTo>
                    <a:lnTo>
                      <a:pt x="645" y="74"/>
                    </a:lnTo>
                    <a:lnTo>
                      <a:pt x="638" y="75"/>
                    </a:lnTo>
                    <a:lnTo>
                      <a:pt x="631" y="78"/>
                    </a:lnTo>
                    <a:lnTo>
                      <a:pt x="625" y="84"/>
                    </a:lnTo>
                    <a:lnTo>
                      <a:pt x="620" y="90"/>
                    </a:lnTo>
                    <a:lnTo>
                      <a:pt x="617" y="98"/>
                    </a:lnTo>
                    <a:lnTo>
                      <a:pt x="615" y="108"/>
                    </a:lnTo>
                    <a:lnTo>
                      <a:pt x="614" y="118"/>
                    </a:lnTo>
                    <a:close/>
                    <a:moveTo>
                      <a:pt x="741" y="185"/>
                    </a:moveTo>
                    <a:lnTo>
                      <a:pt x="741" y="2"/>
                    </a:lnTo>
                    <a:lnTo>
                      <a:pt x="763" y="2"/>
                    </a:lnTo>
                    <a:lnTo>
                      <a:pt x="763" y="185"/>
                    </a:lnTo>
                    <a:lnTo>
                      <a:pt x="741" y="185"/>
                    </a:lnTo>
                    <a:close/>
                    <a:moveTo>
                      <a:pt x="881" y="185"/>
                    </a:moveTo>
                    <a:lnTo>
                      <a:pt x="881" y="163"/>
                    </a:lnTo>
                    <a:lnTo>
                      <a:pt x="878" y="169"/>
                    </a:lnTo>
                    <a:lnTo>
                      <a:pt x="873" y="173"/>
                    </a:lnTo>
                    <a:lnTo>
                      <a:pt x="869" y="177"/>
                    </a:lnTo>
                    <a:lnTo>
                      <a:pt x="864" y="180"/>
                    </a:lnTo>
                    <a:lnTo>
                      <a:pt x="858" y="183"/>
                    </a:lnTo>
                    <a:lnTo>
                      <a:pt x="854" y="185"/>
                    </a:lnTo>
                    <a:lnTo>
                      <a:pt x="847" y="186"/>
                    </a:lnTo>
                    <a:lnTo>
                      <a:pt x="841" y="186"/>
                    </a:lnTo>
                    <a:lnTo>
                      <a:pt x="835" y="186"/>
                    </a:lnTo>
                    <a:lnTo>
                      <a:pt x="830" y="185"/>
                    </a:lnTo>
                    <a:lnTo>
                      <a:pt x="825" y="184"/>
                    </a:lnTo>
                    <a:lnTo>
                      <a:pt x="820" y="183"/>
                    </a:lnTo>
                    <a:lnTo>
                      <a:pt x="816" y="180"/>
                    </a:lnTo>
                    <a:lnTo>
                      <a:pt x="811" y="178"/>
                    </a:lnTo>
                    <a:lnTo>
                      <a:pt x="808" y="175"/>
                    </a:lnTo>
                    <a:lnTo>
                      <a:pt x="806" y="172"/>
                    </a:lnTo>
                    <a:lnTo>
                      <a:pt x="803" y="169"/>
                    </a:lnTo>
                    <a:lnTo>
                      <a:pt x="801" y="164"/>
                    </a:lnTo>
                    <a:lnTo>
                      <a:pt x="800" y="160"/>
                    </a:lnTo>
                    <a:lnTo>
                      <a:pt x="799" y="155"/>
                    </a:lnTo>
                    <a:lnTo>
                      <a:pt x="799" y="152"/>
                    </a:lnTo>
                    <a:lnTo>
                      <a:pt x="799" y="146"/>
                    </a:lnTo>
                    <a:lnTo>
                      <a:pt x="797" y="141"/>
                    </a:lnTo>
                    <a:lnTo>
                      <a:pt x="797" y="134"/>
                    </a:lnTo>
                    <a:lnTo>
                      <a:pt x="797" y="52"/>
                    </a:lnTo>
                    <a:lnTo>
                      <a:pt x="819" y="52"/>
                    </a:lnTo>
                    <a:lnTo>
                      <a:pt x="819" y="124"/>
                    </a:lnTo>
                    <a:lnTo>
                      <a:pt x="819" y="132"/>
                    </a:lnTo>
                    <a:lnTo>
                      <a:pt x="820" y="139"/>
                    </a:lnTo>
                    <a:lnTo>
                      <a:pt x="820" y="144"/>
                    </a:lnTo>
                    <a:lnTo>
                      <a:pt x="820" y="147"/>
                    </a:lnTo>
                    <a:lnTo>
                      <a:pt x="822" y="152"/>
                    </a:lnTo>
                    <a:lnTo>
                      <a:pt x="824" y="155"/>
                    </a:lnTo>
                    <a:lnTo>
                      <a:pt x="826" y="158"/>
                    </a:lnTo>
                    <a:lnTo>
                      <a:pt x="830" y="161"/>
                    </a:lnTo>
                    <a:lnTo>
                      <a:pt x="833" y="163"/>
                    </a:lnTo>
                    <a:lnTo>
                      <a:pt x="838" y="164"/>
                    </a:lnTo>
                    <a:lnTo>
                      <a:pt x="842" y="165"/>
                    </a:lnTo>
                    <a:lnTo>
                      <a:pt x="847" y="165"/>
                    </a:lnTo>
                    <a:lnTo>
                      <a:pt x="851" y="165"/>
                    </a:lnTo>
                    <a:lnTo>
                      <a:pt x="856" y="164"/>
                    </a:lnTo>
                    <a:lnTo>
                      <a:pt x="861" y="163"/>
                    </a:lnTo>
                    <a:lnTo>
                      <a:pt x="865" y="161"/>
                    </a:lnTo>
                    <a:lnTo>
                      <a:pt x="870" y="158"/>
                    </a:lnTo>
                    <a:lnTo>
                      <a:pt x="873" y="155"/>
                    </a:lnTo>
                    <a:lnTo>
                      <a:pt x="876" y="152"/>
                    </a:lnTo>
                    <a:lnTo>
                      <a:pt x="878" y="147"/>
                    </a:lnTo>
                    <a:lnTo>
                      <a:pt x="879" y="142"/>
                    </a:lnTo>
                    <a:lnTo>
                      <a:pt x="880" y="136"/>
                    </a:lnTo>
                    <a:lnTo>
                      <a:pt x="881" y="130"/>
                    </a:lnTo>
                    <a:lnTo>
                      <a:pt x="881" y="122"/>
                    </a:lnTo>
                    <a:lnTo>
                      <a:pt x="881" y="52"/>
                    </a:lnTo>
                    <a:lnTo>
                      <a:pt x="903" y="52"/>
                    </a:lnTo>
                    <a:lnTo>
                      <a:pt x="903" y="185"/>
                    </a:lnTo>
                    <a:lnTo>
                      <a:pt x="881" y="185"/>
                    </a:lnTo>
                    <a:close/>
                    <a:moveTo>
                      <a:pt x="985" y="165"/>
                    </a:moveTo>
                    <a:lnTo>
                      <a:pt x="988" y="185"/>
                    </a:lnTo>
                    <a:lnTo>
                      <a:pt x="984" y="186"/>
                    </a:lnTo>
                    <a:lnTo>
                      <a:pt x="980" y="186"/>
                    </a:lnTo>
                    <a:lnTo>
                      <a:pt x="976" y="186"/>
                    </a:lnTo>
                    <a:lnTo>
                      <a:pt x="972" y="186"/>
                    </a:lnTo>
                    <a:lnTo>
                      <a:pt x="966" y="186"/>
                    </a:lnTo>
                    <a:lnTo>
                      <a:pt x="961" y="185"/>
                    </a:lnTo>
                    <a:lnTo>
                      <a:pt x="956" y="185"/>
                    </a:lnTo>
                    <a:lnTo>
                      <a:pt x="953" y="184"/>
                    </a:lnTo>
                    <a:lnTo>
                      <a:pt x="949" y="181"/>
                    </a:lnTo>
                    <a:lnTo>
                      <a:pt x="947" y="179"/>
                    </a:lnTo>
                    <a:lnTo>
                      <a:pt x="946" y="177"/>
                    </a:lnTo>
                    <a:lnTo>
                      <a:pt x="943" y="173"/>
                    </a:lnTo>
                    <a:lnTo>
                      <a:pt x="942" y="170"/>
                    </a:lnTo>
                    <a:lnTo>
                      <a:pt x="942" y="164"/>
                    </a:lnTo>
                    <a:lnTo>
                      <a:pt x="941" y="157"/>
                    </a:lnTo>
                    <a:lnTo>
                      <a:pt x="941" y="148"/>
                    </a:lnTo>
                    <a:lnTo>
                      <a:pt x="941" y="74"/>
                    </a:lnTo>
                    <a:lnTo>
                      <a:pt x="925" y="74"/>
                    </a:lnTo>
                    <a:lnTo>
                      <a:pt x="925" y="52"/>
                    </a:lnTo>
                    <a:lnTo>
                      <a:pt x="941" y="52"/>
                    </a:lnTo>
                    <a:lnTo>
                      <a:pt x="941" y="20"/>
                    </a:lnTo>
                    <a:lnTo>
                      <a:pt x="963" y="6"/>
                    </a:lnTo>
                    <a:lnTo>
                      <a:pt x="963" y="52"/>
                    </a:lnTo>
                    <a:lnTo>
                      <a:pt x="985" y="52"/>
                    </a:lnTo>
                    <a:lnTo>
                      <a:pt x="985" y="74"/>
                    </a:lnTo>
                    <a:lnTo>
                      <a:pt x="963" y="74"/>
                    </a:lnTo>
                    <a:lnTo>
                      <a:pt x="963" y="148"/>
                    </a:lnTo>
                    <a:lnTo>
                      <a:pt x="963" y="153"/>
                    </a:lnTo>
                    <a:lnTo>
                      <a:pt x="963" y="155"/>
                    </a:lnTo>
                    <a:lnTo>
                      <a:pt x="963" y="158"/>
                    </a:lnTo>
                    <a:lnTo>
                      <a:pt x="964" y="160"/>
                    </a:lnTo>
                    <a:lnTo>
                      <a:pt x="965" y="161"/>
                    </a:lnTo>
                    <a:lnTo>
                      <a:pt x="966" y="162"/>
                    </a:lnTo>
                    <a:lnTo>
                      <a:pt x="966" y="163"/>
                    </a:lnTo>
                    <a:lnTo>
                      <a:pt x="968" y="164"/>
                    </a:lnTo>
                    <a:lnTo>
                      <a:pt x="970" y="165"/>
                    </a:lnTo>
                    <a:lnTo>
                      <a:pt x="971" y="165"/>
                    </a:lnTo>
                    <a:lnTo>
                      <a:pt x="973" y="165"/>
                    </a:lnTo>
                    <a:lnTo>
                      <a:pt x="976" y="165"/>
                    </a:lnTo>
                    <a:lnTo>
                      <a:pt x="978" y="165"/>
                    </a:lnTo>
                    <a:lnTo>
                      <a:pt x="980" y="165"/>
                    </a:lnTo>
                    <a:lnTo>
                      <a:pt x="983" y="165"/>
                    </a:lnTo>
                    <a:lnTo>
                      <a:pt x="985" y="165"/>
                    </a:lnTo>
                    <a:close/>
                    <a:moveTo>
                      <a:pt x="1010" y="24"/>
                    </a:moveTo>
                    <a:lnTo>
                      <a:pt x="1010" y="2"/>
                    </a:lnTo>
                    <a:lnTo>
                      <a:pt x="1032" y="2"/>
                    </a:lnTo>
                    <a:lnTo>
                      <a:pt x="1032" y="24"/>
                    </a:lnTo>
                    <a:lnTo>
                      <a:pt x="1010" y="24"/>
                    </a:lnTo>
                    <a:close/>
                    <a:moveTo>
                      <a:pt x="1010" y="185"/>
                    </a:moveTo>
                    <a:lnTo>
                      <a:pt x="1010" y="52"/>
                    </a:lnTo>
                    <a:lnTo>
                      <a:pt x="1032" y="52"/>
                    </a:lnTo>
                    <a:lnTo>
                      <a:pt x="1032" y="185"/>
                    </a:lnTo>
                    <a:lnTo>
                      <a:pt x="1010" y="185"/>
                    </a:lnTo>
                    <a:close/>
                    <a:moveTo>
                      <a:pt x="1058" y="118"/>
                    </a:moveTo>
                    <a:lnTo>
                      <a:pt x="1060" y="101"/>
                    </a:lnTo>
                    <a:lnTo>
                      <a:pt x="1064" y="87"/>
                    </a:lnTo>
                    <a:lnTo>
                      <a:pt x="1070" y="75"/>
                    </a:lnTo>
                    <a:lnTo>
                      <a:pt x="1079" y="64"/>
                    </a:lnTo>
                    <a:lnTo>
                      <a:pt x="1084" y="61"/>
                    </a:lnTo>
                    <a:lnTo>
                      <a:pt x="1087" y="59"/>
                    </a:lnTo>
                    <a:lnTo>
                      <a:pt x="1092" y="56"/>
                    </a:lnTo>
                    <a:lnTo>
                      <a:pt x="1097" y="54"/>
                    </a:lnTo>
                    <a:lnTo>
                      <a:pt x="1102" y="53"/>
                    </a:lnTo>
                    <a:lnTo>
                      <a:pt x="1108" y="52"/>
                    </a:lnTo>
                    <a:lnTo>
                      <a:pt x="1114" y="51"/>
                    </a:lnTo>
                    <a:lnTo>
                      <a:pt x="1119" y="51"/>
                    </a:lnTo>
                    <a:lnTo>
                      <a:pt x="1126" y="51"/>
                    </a:lnTo>
                    <a:lnTo>
                      <a:pt x="1132" y="52"/>
                    </a:lnTo>
                    <a:lnTo>
                      <a:pt x="1138" y="53"/>
                    </a:lnTo>
                    <a:lnTo>
                      <a:pt x="1143" y="55"/>
                    </a:lnTo>
                    <a:lnTo>
                      <a:pt x="1149" y="57"/>
                    </a:lnTo>
                    <a:lnTo>
                      <a:pt x="1154" y="60"/>
                    </a:lnTo>
                    <a:lnTo>
                      <a:pt x="1158" y="63"/>
                    </a:lnTo>
                    <a:lnTo>
                      <a:pt x="1163" y="68"/>
                    </a:lnTo>
                    <a:lnTo>
                      <a:pt x="1171" y="77"/>
                    </a:lnTo>
                    <a:lnTo>
                      <a:pt x="1176" y="88"/>
                    </a:lnTo>
                    <a:lnTo>
                      <a:pt x="1179" y="102"/>
                    </a:lnTo>
                    <a:lnTo>
                      <a:pt x="1180" y="117"/>
                    </a:lnTo>
                    <a:lnTo>
                      <a:pt x="1180" y="130"/>
                    </a:lnTo>
                    <a:lnTo>
                      <a:pt x="1178" y="140"/>
                    </a:lnTo>
                    <a:lnTo>
                      <a:pt x="1176" y="149"/>
                    </a:lnTo>
                    <a:lnTo>
                      <a:pt x="1172" y="157"/>
                    </a:lnTo>
                    <a:lnTo>
                      <a:pt x="1169" y="164"/>
                    </a:lnTo>
                    <a:lnTo>
                      <a:pt x="1163" y="170"/>
                    </a:lnTo>
                    <a:lnTo>
                      <a:pt x="1157" y="175"/>
                    </a:lnTo>
                    <a:lnTo>
                      <a:pt x="1150" y="179"/>
                    </a:lnTo>
                    <a:lnTo>
                      <a:pt x="1143" y="183"/>
                    </a:lnTo>
                    <a:lnTo>
                      <a:pt x="1135" y="185"/>
                    </a:lnTo>
                    <a:lnTo>
                      <a:pt x="1127" y="186"/>
                    </a:lnTo>
                    <a:lnTo>
                      <a:pt x="1119" y="186"/>
                    </a:lnTo>
                    <a:lnTo>
                      <a:pt x="1112" y="186"/>
                    </a:lnTo>
                    <a:lnTo>
                      <a:pt x="1107" y="185"/>
                    </a:lnTo>
                    <a:lnTo>
                      <a:pt x="1100" y="184"/>
                    </a:lnTo>
                    <a:lnTo>
                      <a:pt x="1094" y="183"/>
                    </a:lnTo>
                    <a:lnTo>
                      <a:pt x="1089" y="180"/>
                    </a:lnTo>
                    <a:lnTo>
                      <a:pt x="1084" y="177"/>
                    </a:lnTo>
                    <a:lnTo>
                      <a:pt x="1080" y="173"/>
                    </a:lnTo>
                    <a:lnTo>
                      <a:pt x="1076" y="170"/>
                    </a:lnTo>
                    <a:lnTo>
                      <a:pt x="1068" y="161"/>
                    </a:lnTo>
                    <a:lnTo>
                      <a:pt x="1063" y="148"/>
                    </a:lnTo>
                    <a:lnTo>
                      <a:pt x="1060" y="134"/>
                    </a:lnTo>
                    <a:lnTo>
                      <a:pt x="1058" y="118"/>
                    </a:lnTo>
                    <a:close/>
                    <a:moveTo>
                      <a:pt x="1080" y="118"/>
                    </a:moveTo>
                    <a:lnTo>
                      <a:pt x="1081" y="130"/>
                    </a:lnTo>
                    <a:lnTo>
                      <a:pt x="1084" y="139"/>
                    </a:lnTo>
                    <a:lnTo>
                      <a:pt x="1087" y="147"/>
                    </a:lnTo>
                    <a:lnTo>
                      <a:pt x="1092" y="154"/>
                    </a:lnTo>
                    <a:lnTo>
                      <a:pt x="1097" y="160"/>
                    </a:lnTo>
                    <a:lnTo>
                      <a:pt x="1104" y="163"/>
                    </a:lnTo>
                    <a:lnTo>
                      <a:pt x="1111" y="164"/>
                    </a:lnTo>
                    <a:lnTo>
                      <a:pt x="1119" y="165"/>
                    </a:lnTo>
                    <a:lnTo>
                      <a:pt x="1127" y="164"/>
                    </a:lnTo>
                    <a:lnTo>
                      <a:pt x="1135" y="163"/>
                    </a:lnTo>
                    <a:lnTo>
                      <a:pt x="1141" y="160"/>
                    </a:lnTo>
                    <a:lnTo>
                      <a:pt x="1147" y="154"/>
                    </a:lnTo>
                    <a:lnTo>
                      <a:pt x="1153" y="147"/>
                    </a:lnTo>
                    <a:lnTo>
                      <a:pt x="1156" y="139"/>
                    </a:lnTo>
                    <a:lnTo>
                      <a:pt x="1157" y="130"/>
                    </a:lnTo>
                    <a:lnTo>
                      <a:pt x="1158" y="118"/>
                    </a:lnTo>
                    <a:lnTo>
                      <a:pt x="1157" y="108"/>
                    </a:lnTo>
                    <a:lnTo>
                      <a:pt x="1156" y="99"/>
                    </a:lnTo>
                    <a:lnTo>
                      <a:pt x="1153" y="91"/>
                    </a:lnTo>
                    <a:lnTo>
                      <a:pt x="1147" y="84"/>
                    </a:lnTo>
                    <a:lnTo>
                      <a:pt x="1141" y="78"/>
                    </a:lnTo>
                    <a:lnTo>
                      <a:pt x="1135" y="75"/>
                    </a:lnTo>
                    <a:lnTo>
                      <a:pt x="1127" y="74"/>
                    </a:lnTo>
                    <a:lnTo>
                      <a:pt x="1119" y="72"/>
                    </a:lnTo>
                    <a:lnTo>
                      <a:pt x="1111" y="74"/>
                    </a:lnTo>
                    <a:lnTo>
                      <a:pt x="1104" y="75"/>
                    </a:lnTo>
                    <a:lnTo>
                      <a:pt x="1097" y="78"/>
                    </a:lnTo>
                    <a:lnTo>
                      <a:pt x="1092" y="84"/>
                    </a:lnTo>
                    <a:lnTo>
                      <a:pt x="1087" y="90"/>
                    </a:lnTo>
                    <a:lnTo>
                      <a:pt x="1084" y="98"/>
                    </a:lnTo>
                    <a:lnTo>
                      <a:pt x="1081" y="108"/>
                    </a:lnTo>
                    <a:lnTo>
                      <a:pt x="1080" y="118"/>
                    </a:lnTo>
                    <a:close/>
                    <a:moveTo>
                      <a:pt x="1208" y="185"/>
                    </a:moveTo>
                    <a:lnTo>
                      <a:pt x="1208" y="52"/>
                    </a:lnTo>
                    <a:lnTo>
                      <a:pt x="1230" y="52"/>
                    </a:lnTo>
                    <a:lnTo>
                      <a:pt x="1230" y="71"/>
                    </a:lnTo>
                    <a:lnTo>
                      <a:pt x="1233" y="67"/>
                    </a:lnTo>
                    <a:lnTo>
                      <a:pt x="1238" y="62"/>
                    </a:lnTo>
                    <a:lnTo>
                      <a:pt x="1242" y="59"/>
                    </a:lnTo>
                    <a:lnTo>
                      <a:pt x="1247" y="55"/>
                    </a:lnTo>
                    <a:lnTo>
                      <a:pt x="1252" y="54"/>
                    </a:lnTo>
                    <a:lnTo>
                      <a:pt x="1257" y="52"/>
                    </a:lnTo>
                    <a:lnTo>
                      <a:pt x="1264" y="51"/>
                    </a:lnTo>
                    <a:lnTo>
                      <a:pt x="1270" y="51"/>
                    </a:lnTo>
                    <a:lnTo>
                      <a:pt x="1276" y="51"/>
                    </a:lnTo>
                    <a:lnTo>
                      <a:pt x="1281" y="52"/>
                    </a:lnTo>
                    <a:lnTo>
                      <a:pt x="1286" y="53"/>
                    </a:lnTo>
                    <a:lnTo>
                      <a:pt x="1292" y="54"/>
                    </a:lnTo>
                    <a:lnTo>
                      <a:pt x="1296" y="56"/>
                    </a:lnTo>
                    <a:lnTo>
                      <a:pt x="1300" y="60"/>
                    </a:lnTo>
                    <a:lnTo>
                      <a:pt x="1303" y="62"/>
                    </a:lnTo>
                    <a:lnTo>
                      <a:pt x="1306" y="66"/>
                    </a:lnTo>
                    <a:lnTo>
                      <a:pt x="1308" y="69"/>
                    </a:lnTo>
                    <a:lnTo>
                      <a:pt x="1310" y="74"/>
                    </a:lnTo>
                    <a:lnTo>
                      <a:pt x="1311" y="78"/>
                    </a:lnTo>
                    <a:lnTo>
                      <a:pt x="1312" y="83"/>
                    </a:lnTo>
                    <a:lnTo>
                      <a:pt x="1314" y="86"/>
                    </a:lnTo>
                    <a:lnTo>
                      <a:pt x="1314" y="91"/>
                    </a:lnTo>
                    <a:lnTo>
                      <a:pt x="1314" y="98"/>
                    </a:lnTo>
                    <a:lnTo>
                      <a:pt x="1314" y="105"/>
                    </a:lnTo>
                    <a:lnTo>
                      <a:pt x="1314" y="185"/>
                    </a:lnTo>
                    <a:lnTo>
                      <a:pt x="1292" y="185"/>
                    </a:lnTo>
                    <a:lnTo>
                      <a:pt x="1292" y="107"/>
                    </a:lnTo>
                    <a:lnTo>
                      <a:pt x="1292" y="100"/>
                    </a:lnTo>
                    <a:lnTo>
                      <a:pt x="1291" y="94"/>
                    </a:lnTo>
                    <a:lnTo>
                      <a:pt x="1291" y="90"/>
                    </a:lnTo>
                    <a:lnTo>
                      <a:pt x="1289" y="86"/>
                    </a:lnTo>
                    <a:lnTo>
                      <a:pt x="1287" y="84"/>
                    </a:lnTo>
                    <a:lnTo>
                      <a:pt x="1285" y="80"/>
                    </a:lnTo>
                    <a:lnTo>
                      <a:pt x="1283" y="78"/>
                    </a:lnTo>
                    <a:lnTo>
                      <a:pt x="1280" y="76"/>
                    </a:lnTo>
                    <a:lnTo>
                      <a:pt x="1277" y="75"/>
                    </a:lnTo>
                    <a:lnTo>
                      <a:pt x="1272" y="74"/>
                    </a:lnTo>
                    <a:lnTo>
                      <a:pt x="1269" y="72"/>
                    </a:lnTo>
                    <a:lnTo>
                      <a:pt x="1264" y="72"/>
                    </a:lnTo>
                    <a:lnTo>
                      <a:pt x="1257" y="72"/>
                    </a:lnTo>
                    <a:lnTo>
                      <a:pt x="1252" y="75"/>
                    </a:lnTo>
                    <a:lnTo>
                      <a:pt x="1246" y="77"/>
                    </a:lnTo>
                    <a:lnTo>
                      <a:pt x="1240" y="80"/>
                    </a:lnTo>
                    <a:lnTo>
                      <a:pt x="1235" y="86"/>
                    </a:lnTo>
                    <a:lnTo>
                      <a:pt x="1232" y="94"/>
                    </a:lnTo>
                    <a:lnTo>
                      <a:pt x="1231" y="103"/>
                    </a:lnTo>
                    <a:lnTo>
                      <a:pt x="1230" y="115"/>
                    </a:lnTo>
                    <a:lnTo>
                      <a:pt x="1230" y="185"/>
                    </a:lnTo>
                    <a:lnTo>
                      <a:pt x="1208" y="185"/>
                    </a:lnTo>
                    <a:close/>
                    <a:moveTo>
                      <a:pt x="1435" y="170"/>
                    </a:moveTo>
                    <a:lnTo>
                      <a:pt x="1429" y="175"/>
                    </a:lnTo>
                    <a:lnTo>
                      <a:pt x="1423" y="178"/>
                    </a:lnTo>
                    <a:lnTo>
                      <a:pt x="1416" y="181"/>
                    </a:lnTo>
                    <a:lnTo>
                      <a:pt x="1410" y="184"/>
                    </a:lnTo>
                    <a:lnTo>
                      <a:pt x="1404" y="185"/>
                    </a:lnTo>
                    <a:lnTo>
                      <a:pt x="1399" y="185"/>
                    </a:lnTo>
                    <a:lnTo>
                      <a:pt x="1393" y="186"/>
                    </a:lnTo>
                    <a:lnTo>
                      <a:pt x="1386" y="186"/>
                    </a:lnTo>
                    <a:lnTo>
                      <a:pt x="1376" y="186"/>
                    </a:lnTo>
                    <a:lnTo>
                      <a:pt x="1368" y="184"/>
                    </a:lnTo>
                    <a:lnTo>
                      <a:pt x="1360" y="181"/>
                    </a:lnTo>
                    <a:lnTo>
                      <a:pt x="1353" y="177"/>
                    </a:lnTo>
                    <a:lnTo>
                      <a:pt x="1348" y="171"/>
                    </a:lnTo>
                    <a:lnTo>
                      <a:pt x="1345" y="165"/>
                    </a:lnTo>
                    <a:lnTo>
                      <a:pt x="1342" y="158"/>
                    </a:lnTo>
                    <a:lnTo>
                      <a:pt x="1341" y="150"/>
                    </a:lnTo>
                    <a:lnTo>
                      <a:pt x="1341" y="146"/>
                    </a:lnTo>
                    <a:lnTo>
                      <a:pt x="1342" y="141"/>
                    </a:lnTo>
                    <a:lnTo>
                      <a:pt x="1344" y="137"/>
                    </a:lnTo>
                    <a:lnTo>
                      <a:pt x="1346" y="133"/>
                    </a:lnTo>
                    <a:lnTo>
                      <a:pt x="1348" y="129"/>
                    </a:lnTo>
                    <a:lnTo>
                      <a:pt x="1350" y="125"/>
                    </a:lnTo>
                    <a:lnTo>
                      <a:pt x="1354" y="123"/>
                    </a:lnTo>
                    <a:lnTo>
                      <a:pt x="1357" y="121"/>
                    </a:lnTo>
                    <a:lnTo>
                      <a:pt x="1361" y="118"/>
                    </a:lnTo>
                    <a:lnTo>
                      <a:pt x="1365" y="116"/>
                    </a:lnTo>
                    <a:lnTo>
                      <a:pt x="1369" y="115"/>
                    </a:lnTo>
                    <a:lnTo>
                      <a:pt x="1373" y="113"/>
                    </a:lnTo>
                    <a:lnTo>
                      <a:pt x="1377" y="111"/>
                    </a:lnTo>
                    <a:lnTo>
                      <a:pt x="1381" y="110"/>
                    </a:lnTo>
                    <a:lnTo>
                      <a:pt x="1387" y="110"/>
                    </a:lnTo>
                    <a:lnTo>
                      <a:pt x="1393" y="109"/>
                    </a:lnTo>
                    <a:lnTo>
                      <a:pt x="1400" y="109"/>
                    </a:lnTo>
                    <a:lnTo>
                      <a:pt x="1406" y="108"/>
                    </a:lnTo>
                    <a:lnTo>
                      <a:pt x="1411" y="107"/>
                    </a:lnTo>
                    <a:lnTo>
                      <a:pt x="1417" y="106"/>
                    </a:lnTo>
                    <a:lnTo>
                      <a:pt x="1422" y="106"/>
                    </a:lnTo>
                    <a:lnTo>
                      <a:pt x="1425" y="105"/>
                    </a:lnTo>
                    <a:lnTo>
                      <a:pt x="1430" y="103"/>
                    </a:lnTo>
                    <a:lnTo>
                      <a:pt x="1433" y="102"/>
                    </a:lnTo>
                    <a:lnTo>
                      <a:pt x="1433" y="100"/>
                    </a:lnTo>
                    <a:lnTo>
                      <a:pt x="1433" y="99"/>
                    </a:lnTo>
                    <a:lnTo>
                      <a:pt x="1433" y="98"/>
                    </a:lnTo>
                    <a:lnTo>
                      <a:pt x="1433" y="96"/>
                    </a:lnTo>
                    <a:lnTo>
                      <a:pt x="1433" y="91"/>
                    </a:lnTo>
                    <a:lnTo>
                      <a:pt x="1432" y="86"/>
                    </a:lnTo>
                    <a:lnTo>
                      <a:pt x="1430" y="83"/>
                    </a:lnTo>
                    <a:lnTo>
                      <a:pt x="1426" y="79"/>
                    </a:lnTo>
                    <a:lnTo>
                      <a:pt x="1422" y="76"/>
                    </a:lnTo>
                    <a:lnTo>
                      <a:pt x="1416" y="74"/>
                    </a:lnTo>
                    <a:lnTo>
                      <a:pt x="1409" y="72"/>
                    </a:lnTo>
                    <a:lnTo>
                      <a:pt x="1401" y="72"/>
                    </a:lnTo>
                    <a:lnTo>
                      <a:pt x="1394" y="72"/>
                    </a:lnTo>
                    <a:lnTo>
                      <a:pt x="1388" y="74"/>
                    </a:lnTo>
                    <a:lnTo>
                      <a:pt x="1383" y="75"/>
                    </a:lnTo>
                    <a:lnTo>
                      <a:pt x="1378" y="77"/>
                    </a:lnTo>
                    <a:lnTo>
                      <a:pt x="1375" y="80"/>
                    </a:lnTo>
                    <a:lnTo>
                      <a:pt x="1372" y="84"/>
                    </a:lnTo>
                    <a:lnTo>
                      <a:pt x="1370" y="88"/>
                    </a:lnTo>
                    <a:lnTo>
                      <a:pt x="1368" y="94"/>
                    </a:lnTo>
                    <a:lnTo>
                      <a:pt x="1346" y="90"/>
                    </a:lnTo>
                    <a:lnTo>
                      <a:pt x="1347" y="83"/>
                    </a:lnTo>
                    <a:lnTo>
                      <a:pt x="1349" y="77"/>
                    </a:lnTo>
                    <a:lnTo>
                      <a:pt x="1352" y="72"/>
                    </a:lnTo>
                    <a:lnTo>
                      <a:pt x="1355" y="68"/>
                    </a:lnTo>
                    <a:lnTo>
                      <a:pt x="1358" y="63"/>
                    </a:lnTo>
                    <a:lnTo>
                      <a:pt x="1364" y="60"/>
                    </a:lnTo>
                    <a:lnTo>
                      <a:pt x="1369" y="57"/>
                    </a:lnTo>
                    <a:lnTo>
                      <a:pt x="1376" y="55"/>
                    </a:lnTo>
                    <a:lnTo>
                      <a:pt x="1383" y="53"/>
                    </a:lnTo>
                    <a:lnTo>
                      <a:pt x="1389" y="52"/>
                    </a:lnTo>
                    <a:lnTo>
                      <a:pt x="1398" y="51"/>
                    </a:lnTo>
                    <a:lnTo>
                      <a:pt x="1406" y="51"/>
                    </a:lnTo>
                    <a:lnTo>
                      <a:pt x="1414" y="51"/>
                    </a:lnTo>
                    <a:lnTo>
                      <a:pt x="1422" y="52"/>
                    </a:lnTo>
                    <a:lnTo>
                      <a:pt x="1427" y="53"/>
                    </a:lnTo>
                    <a:lnTo>
                      <a:pt x="1433" y="54"/>
                    </a:lnTo>
                    <a:lnTo>
                      <a:pt x="1438" y="56"/>
                    </a:lnTo>
                    <a:lnTo>
                      <a:pt x="1442" y="59"/>
                    </a:lnTo>
                    <a:lnTo>
                      <a:pt x="1446" y="61"/>
                    </a:lnTo>
                    <a:lnTo>
                      <a:pt x="1449" y="64"/>
                    </a:lnTo>
                    <a:lnTo>
                      <a:pt x="1452" y="68"/>
                    </a:lnTo>
                    <a:lnTo>
                      <a:pt x="1453" y="71"/>
                    </a:lnTo>
                    <a:lnTo>
                      <a:pt x="1455" y="75"/>
                    </a:lnTo>
                    <a:lnTo>
                      <a:pt x="1456" y="79"/>
                    </a:lnTo>
                    <a:lnTo>
                      <a:pt x="1456" y="83"/>
                    </a:lnTo>
                    <a:lnTo>
                      <a:pt x="1457" y="87"/>
                    </a:lnTo>
                    <a:lnTo>
                      <a:pt x="1457" y="93"/>
                    </a:lnTo>
                    <a:lnTo>
                      <a:pt x="1457" y="99"/>
                    </a:lnTo>
                    <a:lnTo>
                      <a:pt x="1457" y="127"/>
                    </a:lnTo>
                    <a:lnTo>
                      <a:pt x="1457" y="141"/>
                    </a:lnTo>
                    <a:lnTo>
                      <a:pt x="1457" y="152"/>
                    </a:lnTo>
                    <a:lnTo>
                      <a:pt x="1457" y="161"/>
                    </a:lnTo>
                    <a:lnTo>
                      <a:pt x="1458" y="167"/>
                    </a:lnTo>
                    <a:lnTo>
                      <a:pt x="1458" y="171"/>
                    </a:lnTo>
                    <a:lnTo>
                      <a:pt x="1460" y="176"/>
                    </a:lnTo>
                    <a:lnTo>
                      <a:pt x="1462" y="180"/>
                    </a:lnTo>
                    <a:lnTo>
                      <a:pt x="1463" y="185"/>
                    </a:lnTo>
                    <a:lnTo>
                      <a:pt x="1441" y="185"/>
                    </a:lnTo>
                    <a:lnTo>
                      <a:pt x="1439" y="181"/>
                    </a:lnTo>
                    <a:lnTo>
                      <a:pt x="1437" y="178"/>
                    </a:lnTo>
                    <a:lnTo>
                      <a:pt x="1435" y="175"/>
                    </a:lnTo>
                    <a:lnTo>
                      <a:pt x="1435" y="170"/>
                    </a:lnTo>
                    <a:close/>
                    <a:moveTo>
                      <a:pt x="1433" y="124"/>
                    </a:moveTo>
                    <a:lnTo>
                      <a:pt x="1430" y="125"/>
                    </a:lnTo>
                    <a:lnTo>
                      <a:pt x="1426" y="125"/>
                    </a:lnTo>
                    <a:lnTo>
                      <a:pt x="1422" y="126"/>
                    </a:lnTo>
                    <a:lnTo>
                      <a:pt x="1418" y="127"/>
                    </a:lnTo>
                    <a:lnTo>
                      <a:pt x="1412" y="129"/>
                    </a:lnTo>
                    <a:lnTo>
                      <a:pt x="1408" y="129"/>
                    </a:lnTo>
                    <a:lnTo>
                      <a:pt x="1401" y="130"/>
                    </a:lnTo>
                    <a:lnTo>
                      <a:pt x="1395" y="131"/>
                    </a:lnTo>
                    <a:lnTo>
                      <a:pt x="1388" y="132"/>
                    </a:lnTo>
                    <a:lnTo>
                      <a:pt x="1384" y="132"/>
                    </a:lnTo>
                    <a:lnTo>
                      <a:pt x="1379" y="133"/>
                    </a:lnTo>
                    <a:lnTo>
                      <a:pt x="1376" y="134"/>
                    </a:lnTo>
                    <a:lnTo>
                      <a:pt x="1373" y="136"/>
                    </a:lnTo>
                    <a:lnTo>
                      <a:pt x="1371" y="137"/>
                    </a:lnTo>
                    <a:lnTo>
                      <a:pt x="1369" y="139"/>
                    </a:lnTo>
                    <a:lnTo>
                      <a:pt x="1367" y="140"/>
                    </a:lnTo>
                    <a:lnTo>
                      <a:pt x="1365" y="142"/>
                    </a:lnTo>
                    <a:lnTo>
                      <a:pt x="1364" y="145"/>
                    </a:lnTo>
                    <a:lnTo>
                      <a:pt x="1363" y="147"/>
                    </a:lnTo>
                    <a:lnTo>
                      <a:pt x="1363" y="149"/>
                    </a:lnTo>
                    <a:lnTo>
                      <a:pt x="1363" y="153"/>
                    </a:lnTo>
                    <a:lnTo>
                      <a:pt x="1365" y="155"/>
                    </a:lnTo>
                    <a:lnTo>
                      <a:pt x="1367" y="158"/>
                    </a:lnTo>
                    <a:lnTo>
                      <a:pt x="1370" y="161"/>
                    </a:lnTo>
                    <a:lnTo>
                      <a:pt x="1373" y="163"/>
                    </a:lnTo>
                    <a:lnTo>
                      <a:pt x="1379" y="164"/>
                    </a:lnTo>
                    <a:lnTo>
                      <a:pt x="1384" y="165"/>
                    </a:lnTo>
                    <a:lnTo>
                      <a:pt x="1391" y="165"/>
                    </a:lnTo>
                    <a:lnTo>
                      <a:pt x="1398" y="165"/>
                    </a:lnTo>
                    <a:lnTo>
                      <a:pt x="1403" y="164"/>
                    </a:lnTo>
                    <a:lnTo>
                      <a:pt x="1409" y="163"/>
                    </a:lnTo>
                    <a:lnTo>
                      <a:pt x="1414" y="161"/>
                    </a:lnTo>
                    <a:lnTo>
                      <a:pt x="1418" y="158"/>
                    </a:lnTo>
                    <a:lnTo>
                      <a:pt x="1423" y="155"/>
                    </a:lnTo>
                    <a:lnTo>
                      <a:pt x="1426" y="152"/>
                    </a:lnTo>
                    <a:lnTo>
                      <a:pt x="1430" y="147"/>
                    </a:lnTo>
                    <a:lnTo>
                      <a:pt x="1431" y="144"/>
                    </a:lnTo>
                    <a:lnTo>
                      <a:pt x="1432" y="140"/>
                    </a:lnTo>
                    <a:lnTo>
                      <a:pt x="1433" y="136"/>
                    </a:lnTo>
                    <a:lnTo>
                      <a:pt x="1433" y="130"/>
                    </a:lnTo>
                    <a:lnTo>
                      <a:pt x="1433" y="124"/>
                    </a:lnTo>
                    <a:close/>
                    <a:moveTo>
                      <a:pt x="1491" y="185"/>
                    </a:moveTo>
                    <a:lnTo>
                      <a:pt x="1491" y="2"/>
                    </a:lnTo>
                    <a:lnTo>
                      <a:pt x="1512" y="2"/>
                    </a:lnTo>
                    <a:lnTo>
                      <a:pt x="1512" y="185"/>
                    </a:lnTo>
                    <a:lnTo>
                      <a:pt x="1491" y="185"/>
                    </a:lnTo>
                    <a:close/>
                    <a:moveTo>
                      <a:pt x="1748" y="121"/>
                    </a:moveTo>
                    <a:lnTo>
                      <a:pt x="1772" y="126"/>
                    </a:lnTo>
                    <a:lnTo>
                      <a:pt x="1768" y="140"/>
                    </a:lnTo>
                    <a:lnTo>
                      <a:pt x="1761" y="153"/>
                    </a:lnTo>
                    <a:lnTo>
                      <a:pt x="1754" y="163"/>
                    </a:lnTo>
                    <a:lnTo>
                      <a:pt x="1745" y="172"/>
                    </a:lnTo>
                    <a:lnTo>
                      <a:pt x="1740" y="176"/>
                    </a:lnTo>
                    <a:lnTo>
                      <a:pt x="1734" y="179"/>
                    </a:lnTo>
                    <a:lnTo>
                      <a:pt x="1729" y="181"/>
                    </a:lnTo>
                    <a:lnTo>
                      <a:pt x="1723" y="183"/>
                    </a:lnTo>
                    <a:lnTo>
                      <a:pt x="1717" y="185"/>
                    </a:lnTo>
                    <a:lnTo>
                      <a:pt x="1711" y="185"/>
                    </a:lnTo>
                    <a:lnTo>
                      <a:pt x="1704" y="186"/>
                    </a:lnTo>
                    <a:lnTo>
                      <a:pt x="1698" y="186"/>
                    </a:lnTo>
                    <a:lnTo>
                      <a:pt x="1691" y="186"/>
                    </a:lnTo>
                    <a:lnTo>
                      <a:pt x="1684" y="186"/>
                    </a:lnTo>
                    <a:lnTo>
                      <a:pt x="1677" y="185"/>
                    </a:lnTo>
                    <a:lnTo>
                      <a:pt x="1671" y="184"/>
                    </a:lnTo>
                    <a:lnTo>
                      <a:pt x="1665" y="183"/>
                    </a:lnTo>
                    <a:lnTo>
                      <a:pt x="1660" y="180"/>
                    </a:lnTo>
                    <a:lnTo>
                      <a:pt x="1654" y="178"/>
                    </a:lnTo>
                    <a:lnTo>
                      <a:pt x="1649" y="176"/>
                    </a:lnTo>
                    <a:lnTo>
                      <a:pt x="1641" y="169"/>
                    </a:lnTo>
                    <a:lnTo>
                      <a:pt x="1634" y="161"/>
                    </a:lnTo>
                    <a:lnTo>
                      <a:pt x="1627" y="152"/>
                    </a:lnTo>
                    <a:lnTo>
                      <a:pt x="1622" y="141"/>
                    </a:lnTo>
                    <a:lnTo>
                      <a:pt x="1618" y="130"/>
                    </a:lnTo>
                    <a:lnTo>
                      <a:pt x="1615" y="118"/>
                    </a:lnTo>
                    <a:lnTo>
                      <a:pt x="1614" y="106"/>
                    </a:lnTo>
                    <a:lnTo>
                      <a:pt x="1613" y="93"/>
                    </a:lnTo>
                    <a:lnTo>
                      <a:pt x="1614" y="79"/>
                    </a:lnTo>
                    <a:lnTo>
                      <a:pt x="1615" y="67"/>
                    </a:lnTo>
                    <a:lnTo>
                      <a:pt x="1618" y="54"/>
                    </a:lnTo>
                    <a:lnTo>
                      <a:pt x="1623" y="44"/>
                    </a:lnTo>
                    <a:lnTo>
                      <a:pt x="1629" y="33"/>
                    </a:lnTo>
                    <a:lnTo>
                      <a:pt x="1636" y="24"/>
                    </a:lnTo>
                    <a:lnTo>
                      <a:pt x="1645" y="17"/>
                    </a:lnTo>
                    <a:lnTo>
                      <a:pt x="1654" y="12"/>
                    </a:lnTo>
                    <a:lnTo>
                      <a:pt x="1658" y="9"/>
                    </a:lnTo>
                    <a:lnTo>
                      <a:pt x="1664" y="6"/>
                    </a:lnTo>
                    <a:lnTo>
                      <a:pt x="1669" y="5"/>
                    </a:lnTo>
                    <a:lnTo>
                      <a:pt x="1675" y="2"/>
                    </a:lnTo>
                    <a:lnTo>
                      <a:pt x="1680" y="1"/>
                    </a:lnTo>
                    <a:lnTo>
                      <a:pt x="1686" y="1"/>
                    </a:lnTo>
                    <a:lnTo>
                      <a:pt x="1692" y="0"/>
                    </a:lnTo>
                    <a:lnTo>
                      <a:pt x="1698" y="0"/>
                    </a:lnTo>
                    <a:lnTo>
                      <a:pt x="1704" y="0"/>
                    </a:lnTo>
                    <a:lnTo>
                      <a:pt x="1710" y="1"/>
                    </a:lnTo>
                    <a:lnTo>
                      <a:pt x="1716" y="2"/>
                    </a:lnTo>
                    <a:lnTo>
                      <a:pt x="1722" y="4"/>
                    </a:lnTo>
                    <a:lnTo>
                      <a:pt x="1727" y="6"/>
                    </a:lnTo>
                    <a:lnTo>
                      <a:pt x="1732" y="8"/>
                    </a:lnTo>
                    <a:lnTo>
                      <a:pt x="1738" y="10"/>
                    </a:lnTo>
                    <a:lnTo>
                      <a:pt x="1742" y="14"/>
                    </a:lnTo>
                    <a:lnTo>
                      <a:pt x="1750" y="22"/>
                    </a:lnTo>
                    <a:lnTo>
                      <a:pt x="1757" y="31"/>
                    </a:lnTo>
                    <a:lnTo>
                      <a:pt x="1763" y="41"/>
                    </a:lnTo>
                    <a:lnTo>
                      <a:pt x="1768" y="54"/>
                    </a:lnTo>
                    <a:lnTo>
                      <a:pt x="1744" y="60"/>
                    </a:lnTo>
                    <a:lnTo>
                      <a:pt x="1740" y="51"/>
                    </a:lnTo>
                    <a:lnTo>
                      <a:pt x="1737" y="43"/>
                    </a:lnTo>
                    <a:lnTo>
                      <a:pt x="1731" y="36"/>
                    </a:lnTo>
                    <a:lnTo>
                      <a:pt x="1726" y="31"/>
                    </a:lnTo>
                    <a:lnTo>
                      <a:pt x="1719" y="28"/>
                    </a:lnTo>
                    <a:lnTo>
                      <a:pt x="1713" y="24"/>
                    </a:lnTo>
                    <a:lnTo>
                      <a:pt x="1704" y="23"/>
                    </a:lnTo>
                    <a:lnTo>
                      <a:pt x="1696" y="22"/>
                    </a:lnTo>
                    <a:lnTo>
                      <a:pt x="1692" y="22"/>
                    </a:lnTo>
                    <a:lnTo>
                      <a:pt x="1686" y="23"/>
                    </a:lnTo>
                    <a:lnTo>
                      <a:pt x="1681" y="23"/>
                    </a:lnTo>
                    <a:lnTo>
                      <a:pt x="1678" y="24"/>
                    </a:lnTo>
                    <a:lnTo>
                      <a:pt x="1673" y="26"/>
                    </a:lnTo>
                    <a:lnTo>
                      <a:pt x="1669" y="28"/>
                    </a:lnTo>
                    <a:lnTo>
                      <a:pt x="1665" y="30"/>
                    </a:lnTo>
                    <a:lnTo>
                      <a:pt x="1662" y="32"/>
                    </a:lnTo>
                    <a:lnTo>
                      <a:pt x="1655" y="37"/>
                    </a:lnTo>
                    <a:lnTo>
                      <a:pt x="1650" y="44"/>
                    </a:lnTo>
                    <a:lnTo>
                      <a:pt x="1646" y="51"/>
                    </a:lnTo>
                    <a:lnTo>
                      <a:pt x="1642" y="59"/>
                    </a:lnTo>
                    <a:lnTo>
                      <a:pt x="1640" y="67"/>
                    </a:lnTo>
                    <a:lnTo>
                      <a:pt x="1638" y="75"/>
                    </a:lnTo>
                    <a:lnTo>
                      <a:pt x="1637" y="84"/>
                    </a:lnTo>
                    <a:lnTo>
                      <a:pt x="1637" y="93"/>
                    </a:lnTo>
                    <a:lnTo>
                      <a:pt x="1637" y="103"/>
                    </a:lnTo>
                    <a:lnTo>
                      <a:pt x="1639" y="114"/>
                    </a:lnTo>
                    <a:lnTo>
                      <a:pt x="1640" y="123"/>
                    </a:lnTo>
                    <a:lnTo>
                      <a:pt x="1644" y="132"/>
                    </a:lnTo>
                    <a:lnTo>
                      <a:pt x="1647" y="140"/>
                    </a:lnTo>
                    <a:lnTo>
                      <a:pt x="1652" y="147"/>
                    </a:lnTo>
                    <a:lnTo>
                      <a:pt x="1657" y="153"/>
                    </a:lnTo>
                    <a:lnTo>
                      <a:pt x="1664" y="157"/>
                    </a:lnTo>
                    <a:lnTo>
                      <a:pt x="1671" y="161"/>
                    </a:lnTo>
                    <a:lnTo>
                      <a:pt x="1679" y="163"/>
                    </a:lnTo>
                    <a:lnTo>
                      <a:pt x="1687" y="165"/>
                    </a:lnTo>
                    <a:lnTo>
                      <a:pt x="1695" y="165"/>
                    </a:lnTo>
                    <a:lnTo>
                      <a:pt x="1704" y="164"/>
                    </a:lnTo>
                    <a:lnTo>
                      <a:pt x="1714" y="163"/>
                    </a:lnTo>
                    <a:lnTo>
                      <a:pt x="1722" y="160"/>
                    </a:lnTo>
                    <a:lnTo>
                      <a:pt x="1729" y="154"/>
                    </a:lnTo>
                    <a:lnTo>
                      <a:pt x="1736" y="148"/>
                    </a:lnTo>
                    <a:lnTo>
                      <a:pt x="1740" y="140"/>
                    </a:lnTo>
                    <a:lnTo>
                      <a:pt x="1745" y="131"/>
                    </a:lnTo>
                    <a:lnTo>
                      <a:pt x="1748" y="121"/>
                    </a:lnTo>
                    <a:close/>
                    <a:moveTo>
                      <a:pt x="1794" y="118"/>
                    </a:moveTo>
                    <a:lnTo>
                      <a:pt x="1795" y="101"/>
                    </a:lnTo>
                    <a:lnTo>
                      <a:pt x="1800" y="87"/>
                    </a:lnTo>
                    <a:lnTo>
                      <a:pt x="1806" y="75"/>
                    </a:lnTo>
                    <a:lnTo>
                      <a:pt x="1815" y="64"/>
                    </a:lnTo>
                    <a:lnTo>
                      <a:pt x="1819" y="61"/>
                    </a:lnTo>
                    <a:lnTo>
                      <a:pt x="1823" y="59"/>
                    </a:lnTo>
                    <a:lnTo>
                      <a:pt x="1827" y="56"/>
                    </a:lnTo>
                    <a:lnTo>
                      <a:pt x="1833" y="54"/>
                    </a:lnTo>
                    <a:lnTo>
                      <a:pt x="1838" y="53"/>
                    </a:lnTo>
                    <a:lnTo>
                      <a:pt x="1844" y="52"/>
                    </a:lnTo>
                    <a:lnTo>
                      <a:pt x="1849" y="51"/>
                    </a:lnTo>
                    <a:lnTo>
                      <a:pt x="1855" y="51"/>
                    </a:lnTo>
                    <a:lnTo>
                      <a:pt x="1862" y="51"/>
                    </a:lnTo>
                    <a:lnTo>
                      <a:pt x="1868" y="52"/>
                    </a:lnTo>
                    <a:lnTo>
                      <a:pt x="1873" y="53"/>
                    </a:lnTo>
                    <a:lnTo>
                      <a:pt x="1879" y="55"/>
                    </a:lnTo>
                    <a:lnTo>
                      <a:pt x="1885" y="57"/>
                    </a:lnTo>
                    <a:lnTo>
                      <a:pt x="1890" y="60"/>
                    </a:lnTo>
                    <a:lnTo>
                      <a:pt x="1894" y="63"/>
                    </a:lnTo>
                    <a:lnTo>
                      <a:pt x="1899" y="68"/>
                    </a:lnTo>
                    <a:lnTo>
                      <a:pt x="1907" y="77"/>
                    </a:lnTo>
                    <a:lnTo>
                      <a:pt x="1911" y="88"/>
                    </a:lnTo>
                    <a:lnTo>
                      <a:pt x="1915" y="102"/>
                    </a:lnTo>
                    <a:lnTo>
                      <a:pt x="1916" y="117"/>
                    </a:lnTo>
                    <a:lnTo>
                      <a:pt x="1916" y="130"/>
                    </a:lnTo>
                    <a:lnTo>
                      <a:pt x="1914" y="140"/>
                    </a:lnTo>
                    <a:lnTo>
                      <a:pt x="1911" y="149"/>
                    </a:lnTo>
                    <a:lnTo>
                      <a:pt x="1908" y="157"/>
                    </a:lnTo>
                    <a:lnTo>
                      <a:pt x="1905" y="164"/>
                    </a:lnTo>
                    <a:lnTo>
                      <a:pt x="1899" y="170"/>
                    </a:lnTo>
                    <a:lnTo>
                      <a:pt x="1893" y="175"/>
                    </a:lnTo>
                    <a:lnTo>
                      <a:pt x="1886" y="179"/>
                    </a:lnTo>
                    <a:lnTo>
                      <a:pt x="1879" y="183"/>
                    </a:lnTo>
                    <a:lnTo>
                      <a:pt x="1871" y="185"/>
                    </a:lnTo>
                    <a:lnTo>
                      <a:pt x="1863" y="186"/>
                    </a:lnTo>
                    <a:lnTo>
                      <a:pt x="1855" y="186"/>
                    </a:lnTo>
                    <a:lnTo>
                      <a:pt x="1848" y="186"/>
                    </a:lnTo>
                    <a:lnTo>
                      <a:pt x="1842" y="185"/>
                    </a:lnTo>
                    <a:lnTo>
                      <a:pt x="1836" y="184"/>
                    </a:lnTo>
                    <a:lnTo>
                      <a:pt x="1830" y="183"/>
                    </a:lnTo>
                    <a:lnTo>
                      <a:pt x="1825" y="180"/>
                    </a:lnTo>
                    <a:lnTo>
                      <a:pt x="1819" y="177"/>
                    </a:lnTo>
                    <a:lnTo>
                      <a:pt x="1816" y="173"/>
                    </a:lnTo>
                    <a:lnTo>
                      <a:pt x="1811" y="170"/>
                    </a:lnTo>
                    <a:lnTo>
                      <a:pt x="1803" y="161"/>
                    </a:lnTo>
                    <a:lnTo>
                      <a:pt x="1799" y="148"/>
                    </a:lnTo>
                    <a:lnTo>
                      <a:pt x="1795" y="134"/>
                    </a:lnTo>
                    <a:lnTo>
                      <a:pt x="1794" y="118"/>
                    </a:lnTo>
                    <a:close/>
                    <a:moveTo>
                      <a:pt x="1816" y="118"/>
                    </a:moveTo>
                    <a:lnTo>
                      <a:pt x="1817" y="130"/>
                    </a:lnTo>
                    <a:lnTo>
                      <a:pt x="1819" y="139"/>
                    </a:lnTo>
                    <a:lnTo>
                      <a:pt x="1823" y="147"/>
                    </a:lnTo>
                    <a:lnTo>
                      <a:pt x="1827" y="154"/>
                    </a:lnTo>
                    <a:lnTo>
                      <a:pt x="1833" y="160"/>
                    </a:lnTo>
                    <a:lnTo>
                      <a:pt x="1840" y="163"/>
                    </a:lnTo>
                    <a:lnTo>
                      <a:pt x="1847" y="164"/>
                    </a:lnTo>
                    <a:lnTo>
                      <a:pt x="1855" y="165"/>
                    </a:lnTo>
                    <a:lnTo>
                      <a:pt x="1863" y="164"/>
                    </a:lnTo>
                    <a:lnTo>
                      <a:pt x="1871" y="163"/>
                    </a:lnTo>
                    <a:lnTo>
                      <a:pt x="1877" y="160"/>
                    </a:lnTo>
                    <a:lnTo>
                      <a:pt x="1883" y="154"/>
                    </a:lnTo>
                    <a:lnTo>
                      <a:pt x="1888" y="147"/>
                    </a:lnTo>
                    <a:lnTo>
                      <a:pt x="1892" y="139"/>
                    </a:lnTo>
                    <a:lnTo>
                      <a:pt x="1893" y="130"/>
                    </a:lnTo>
                    <a:lnTo>
                      <a:pt x="1894" y="118"/>
                    </a:lnTo>
                    <a:lnTo>
                      <a:pt x="1893" y="108"/>
                    </a:lnTo>
                    <a:lnTo>
                      <a:pt x="1892" y="99"/>
                    </a:lnTo>
                    <a:lnTo>
                      <a:pt x="1888" y="91"/>
                    </a:lnTo>
                    <a:lnTo>
                      <a:pt x="1883" y="84"/>
                    </a:lnTo>
                    <a:lnTo>
                      <a:pt x="1877" y="78"/>
                    </a:lnTo>
                    <a:lnTo>
                      <a:pt x="1871" y="75"/>
                    </a:lnTo>
                    <a:lnTo>
                      <a:pt x="1863" y="74"/>
                    </a:lnTo>
                    <a:lnTo>
                      <a:pt x="1855" y="72"/>
                    </a:lnTo>
                    <a:lnTo>
                      <a:pt x="1847" y="74"/>
                    </a:lnTo>
                    <a:lnTo>
                      <a:pt x="1840" y="75"/>
                    </a:lnTo>
                    <a:lnTo>
                      <a:pt x="1833" y="78"/>
                    </a:lnTo>
                    <a:lnTo>
                      <a:pt x="1827" y="84"/>
                    </a:lnTo>
                    <a:lnTo>
                      <a:pt x="1823" y="90"/>
                    </a:lnTo>
                    <a:lnTo>
                      <a:pt x="1819" y="98"/>
                    </a:lnTo>
                    <a:lnTo>
                      <a:pt x="1817" y="108"/>
                    </a:lnTo>
                    <a:lnTo>
                      <a:pt x="1816" y="118"/>
                    </a:lnTo>
                    <a:close/>
                    <a:moveTo>
                      <a:pt x="2028" y="185"/>
                    </a:moveTo>
                    <a:lnTo>
                      <a:pt x="2028" y="164"/>
                    </a:lnTo>
                    <a:lnTo>
                      <a:pt x="2024" y="170"/>
                    </a:lnTo>
                    <a:lnTo>
                      <a:pt x="2021" y="173"/>
                    </a:lnTo>
                    <a:lnTo>
                      <a:pt x="2016" y="178"/>
                    </a:lnTo>
                    <a:lnTo>
                      <a:pt x="2013" y="180"/>
                    </a:lnTo>
                    <a:lnTo>
                      <a:pt x="2007" y="183"/>
                    </a:lnTo>
                    <a:lnTo>
                      <a:pt x="2002" y="185"/>
                    </a:lnTo>
                    <a:lnTo>
                      <a:pt x="1996" y="186"/>
                    </a:lnTo>
                    <a:lnTo>
                      <a:pt x="1991" y="186"/>
                    </a:lnTo>
                    <a:lnTo>
                      <a:pt x="1983" y="186"/>
                    </a:lnTo>
                    <a:lnTo>
                      <a:pt x="1976" y="185"/>
                    </a:lnTo>
                    <a:lnTo>
                      <a:pt x="1969" y="183"/>
                    </a:lnTo>
                    <a:lnTo>
                      <a:pt x="1962" y="179"/>
                    </a:lnTo>
                    <a:lnTo>
                      <a:pt x="1955" y="175"/>
                    </a:lnTo>
                    <a:lnTo>
                      <a:pt x="1950" y="169"/>
                    </a:lnTo>
                    <a:lnTo>
                      <a:pt x="1945" y="162"/>
                    </a:lnTo>
                    <a:lnTo>
                      <a:pt x="1941" y="155"/>
                    </a:lnTo>
                    <a:lnTo>
                      <a:pt x="1938" y="147"/>
                    </a:lnTo>
                    <a:lnTo>
                      <a:pt x="1936" y="138"/>
                    </a:lnTo>
                    <a:lnTo>
                      <a:pt x="1934" y="129"/>
                    </a:lnTo>
                    <a:lnTo>
                      <a:pt x="1933" y="119"/>
                    </a:lnTo>
                    <a:lnTo>
                      <a:pt x="1933" y="109"/>
                    </a:lnTo>
                    <a:lnTo>
                      <a:pt x="1936" y="100"/>
                    </a:lnTo>
                    <a:lnTo>
                      <a:pt x="1937" y="92"/>
                    </a:lnTo>
                    <a:lnTo>
                      <a:pt x="1940" y="84"/>
                    </a:lnTo>
                    <a:lnTo>
                      <a:pt x="1944" y="76"/>
                    </a:lnTo>
                    <a:lnTo>
                      <a:pt x="1949" y="69"/>
                    </a:lnTo>
                    <a:lnTo>
                      <a:pt x="1954" y="63"/>
                    </a:lnTo>
                    <a:lnTo>
                      <a:pt x="1961" y="59"/>
                    </a:lnTo>
                    <a:lnTo>
                      <a:pt x="1968" y="55"/>
                    </a:lnTo>
                    <a:lnTo>
                      <a:pt x="1975" y="53"/>
                    </a:lnTo>
                    <a:lnTo>
                      <a:pt x="1983" y="51"/>
                    </a:lnTo>
                    <a:lnTo>
                      <a:pt x="1991" y="51"/>
                    </a:lnTo>
                    <a:lnTo>
                      <a:pt x="1996" y="51"/>
                    </a:lnTo>
                    <a:lnTo>
                      <a:pt x="2002" y="52"/>
                    </a:lnTo>
                    <a:lnTo>
                      <a:pt x="2007" y="54"/>
                    </a:lnTo>
                    <a:lnTo>
                      <a:pt x="2013" y="56"/>
                    </a:lnTo>
                    <a:lnTo>
                      <a:pt x="2017" y="60"/>
                    </a:lnTo>
                    <a:lnTo>
                      <a:pt x="2021" y="63"/>
                    </a:lnTo>
                    <a:lnTo>
                      <a:pt x="2024" y="67"/>
                    </a:lnTo>
                    <a:lnTo>
                      <a:pt x="2028" y="71"/>
                    </a:lnTo>
                    <a:lnTo>
                      <a:pt x="2028" y="2"/>
                    </a:lnTo>
                    <a:lnTo>
                      <a:pt x="2049" y="2"/>
                    </a:lnTo>
                    <a:lnTo>
                      <a:pt x="2049" y="185"/>
                    </a:lnTo>
                    <a:lnTo>
                      <a:pt x="2028" y="185"/>
                    </a:lnTo>
                    <a:close/>
                    <a:moveTo>
                      <a:pt x="1956" y="119"/>
                    </a:moveTo>
                    <a:lnTo>
                      <a:pt x="1957" y="130"/>
                    </a:lnTo>
                    <a:lnTo>
                      <a:pt x="1959" y="139"/>
                    </a:lnTo>
                    <a:lnTo>
                      <a:pt x="1962" y="147"/>
                    </a:lnTo>
                    <a:lnTo>
                      <a:pt x="1967" y="154"/>
                    </a:lnTo>
                    <a:lnTo>
                      <a:pt x="1972" y="160"/>
                    </a:lnTo>
                    <a:lnTo>
                      <a:pt x="1978" y="163"/>
                    </a:lnTo>
                    <a:lnTo>
                      <a:pt x="1985" y="164"/>
                    </a:lnTo>
                    <a:lnTo>
                      <a:pt x="1992" y="165"/>
                    </a:lnTo>
                    <a:lnTo>
                      <a:pt x="1999" y="164"/>
                    </a:lnTo>
                    <a:lnTo>
                      <a:pt x="2006" y="163"/>
                    </a:lnTo>
                    <a:lnTo>
                      <a:pt x="2011" y="160"/>
                    </a:lnTo>
                    <a:lnTo>
                      <a:pt x="2017" y="155"/>
                    </a:lnTo>
                    <a:lnTo>
                      <a:pt x="2022" y="148"/>
                    </a:lnTo>
                    <a:lnTo>
                      <a:pt x="2025" y="140"/>
                    </a:lnTo>
                    <a:lnTo>
                      <a:pt x="2026" y="131"/>
                    </a:lnTo>
                    <a:lnTo>
                      <a:pt x="2028" y="121"/>
                    </a:lnTo>
                    <a:lnTo>
                      <a:pt x="2026" y="109"/>
                    </a:lnTo>
                    <a:lnTo>
                      <a:pt x="2025" y="99"/>
                    </a:lnTo>
                    <a:lnTo>
                      <a:pt x="2022" y="91"/>
                    </a:lnTo>
                    <a:lnTo>
                      <a:pt x="2017" y="84"/>
                    </a:lnTo>
                    <a:lnTo>
                      <a:pt x="2011" y="78"/>
                    </a:lnTo>
                    <a:lnTo>
                      <a:pt x="2006" y="75"/>
                    </a:lnTo>
                    <a:lnTo>
                      <a:pt x="1999" y="74"/>
                    </a:lnTo>
                    <a:lnTo>
                      <a:pt x="1991" y="72"/>
                    </a:lnTo>
                    <a:lnTo>
                      <a:pt x="1984" y="74"/>
                    </a:lnTo>
                    <a:lnTo>
                      <a:pt x="1977" y="75"/>
                    </a:lnTo>
                    <a:lnTo>
                      <a:pt x="1971" y="78"/>
                    </a:lnTo>
                    <a:lnTo>
                      <a:pt x="1965" y="84"/>
                    </a:lnTo>
                    <a:lnTo>
                      <a:pt x="1961" y="90"/>
                    </a:lnTo>
                    <a:lnTo>
                      <a:pt x="1959" y="98"/>
                    </a:lnTo>
                    <a:lnTo>
                      <a:pt x="1956" y="108"/>
                    </a:lnTo>
                    <a:lnTo>
                      <a:pt x="1956" y="119"/>
                    </a:lnTo>
                    <a:close/>
                    <a:moveTo>
                      <a:pt x="2177" y="144"/>
                    </a:moveTo>
                    <a:lnTo>
                      <a:pt x="2198" y="148"/>
                    </a:lnTo>
                    <a:lnTo>
                      <a:pt x="2194" y="156"/>
                    </a:lnTo>
                    <a:lnTo>
                      <a:pt x="2190" y="164"/>
                    </a:lnTo>
                    <a:lnTo>
                      <a:pt x="2184" y="171"/>
                    </a:lnTo>
                    <a:lnTo>
                      <a:pt x="2177" y="177"/>
                    </a:lnTo>
                    <a:lnTo>
                      <a:pt x="2174" y="179"/>
                    </a:lnTo>
                    <a:lnTo>
                      <a:pt x="2169" y="181"/>
                    </a:lnTo>
                    <a:lnTo>
                      <a:pt x="2164" y="183"/>
                    </a:lnTo>
                    <a:lnTo>
                      <a:pt x="2160" y="184"/>
                    </a:lnTo>
                    <a:lnTo>
                      <a:pt x="2155" y="185"/>
                    </a:lnTo>
                    <a:lnTo>
                      <a:pt x="2151" y="186"/>
                    </a:lnTo>
                    <a:lnTo>
                      <a:pt x="2145" y="186"/>
                    </a:lnTo>
                    <a:lnTo>
                      <a:pt x="2139" y="186"/>
                    </a:lnTo>
                    <a:lnTo>
                      <a:pt x="2132" y="186"/>
                    </a:lnTo>
                    <a:lnTo>
                      <a:pt x="2125" y="185"/>
                    </a:lnTo>
                    <a:lnTo>
                      <a:pt x="2118" y="184"/>
                    </a:lnTo>
                    <a:lnTo>
                      <a:pt x="2113" y="183"/>
                    </a:lnTo>
                    <a:lnTo>
                      <a:pt x="2107" y="180"/>
                    </a:lnTo>
                    <a:lnTo>
                      <a:pt x="2101" y="177"/>
                    </a:lnTo>
                    <a:lnTo>
                      <a:pt x="2096" y="173"/>
                    </a:lnTo>
                    <a:lnTo>
                      <a:pt x="2092" y="170"/>
                    </a:lnTo>
                    <a:lnTo>
                      <a:pt x="2084" y="161"/>
                    </a:lnTo>
                    <a:lnTo>
                      <a:pt x="2079" y="148"/>
                    </a:lnTo>
                    <a:lnTo>
                      <a:pt x="2076" y="134"/>
                    </a:lnTo>
                    <a:lnTo>
                      <a:pt x="2075" y="119"/>
                    </a:lnTo>
                    <a:lnTo>
                      <a:pt x="2076" y="105"/>
                    </a:lnTo>
                    <a:lnTo>
                      <a:pt x="2079" y="91"/>
                    </a:lnTo>
                    <a:lnTo>
                      <a:pt x="2085" y="78"/>
                    </a:lnTo>
                    <a:lnTo>
                      <a:pt x="2093" y="69"/>
                    </a:lnTo>
                    <a:lnTo>
                      <a:pt x="2098" y="64"/>
                    </a:lnTo>
                    <a:lnTo>
                      <a:pt x="2102" y="61"/>
                    </a:lnTo>
                    <a:lnTo>
                      <a:pt x="2108" y="57"/>
                    </a:lnTo>
                    <a:lnTo>
                      <a:pt x="2113" y="55"/>
                    </a:lnTo>
                    <a:lnTo>
                      <a:pt x="2118" y="53"/>
                    </a:lnTo>
                    <a:lnTo>
                      <a:pt x="2125" y="52"/>
                    </a:lnTo>
                    <a:lnTo>
                      <a:pt x="2131" y="51"/>
                    </a:lnTo>
                    <a:lnTo>
                      <a:pt x="2138" y="51"/>
                    </a:lnTo>
                    <a:lnTo>
                      <a:pt x="2145" y="51"/>
                    </a:lnTo>
                    <a:lnTo>
                      <a:pt x="2151" y="52"/>
                    </a:lnTo>
                    <a:lnTo>
                      <a:pt x="2156" y="53"/>
                    </a:lnTo>
                    <a:lnTo>
                      <a:pt x="2162" y="55"/>
                    </a:lnTo>
                    <a:lnTo>
                      <a:pt x="2168" y="57"/>
                    </a:lnTo>
                    <a:lnTo>
                      <a:pt x="2172" y="60"/>
                    </a:lnTo>
                    <a:lnTo>
                      <a:pt x="2177" y="63"/>
                    </a:lnTo>
                    <a:lnTo>
                      <a:pt x="2182" y="68"/>
                    </a:lnTo>
                    <a:lnTo>
                      <a:pt x="2190" y="77"/>
                    </a:lnTo>
                    <a:lnTo>
                      <a:pt x="2194" y="90"/>
                    </a:lnTo>
                    <a:lnTo>
                      <a:pt x="2198" y="103"/>
                    </a:lnTo>
                    <a:lnTo>
                      <a:pt x="2199" y="118"/>
                    </a:lnTo>
                    <a:lnTo>
                      <a:pt x="2199" y="119"/>
                    </a:lnTo>
                    <a:lnTo>
                      <a:pt x="2199" y="121"/>
                    </a:lnTo>
                    <a:lnTo>
                      <a:pt x="2199" y="123"/>
                    </a:lnTo>
                    <a:lnTo>
                      <a:pt x="2199" y="124"/>
                    </a:lnTo>
                    <a:lnTo>
                      <a:pt x="2098" y="124"/>
                    </a:lnTo>
                    <a:lnTo>
                      <a:pt x="2099" y="133"/>
                    </a:lnTo>
                    <a:lnTo>
                      <a:pt x="2101" y="141"/>
                    </a:lnTo>
                    <a:lnTo>
                      <a:pt x="2105" y="149"/>
                    </a:lnTo>
                    <a:lnTo>
                      <a:pt x="2110" y="155"/>
                    </a:lnTo>
                    <a:lnTo>
                      <a:pt x="2116" y="160"/>
                    </a:lnTo>
                    <a:lnTo>
                      <a:pt x="2123" y="163"/>
                    </a:lnTo>
                    <a:lnTo>
                      <a:pt x="2131" y="164"/>
                    </a:lnTo>
                    <a:lnTo>
                      <a:pt x="2139" y="165"/>
                    </a:lnTo>
                    <a:lnTo>
                      <a:pt x="2146" y="165"/>
                    </a:lnTo>
                    <a:lnTo>
                      <a:pt x="2152" y="164"/>
                    </a:lnTo>
                    <a:lnTo>
                      <a:pt x="2156" y="163"/>
                    </a:lnTo>
                    <a:lnTo>
                      <a:pt x="2162" y="161"/>
                    </a:lnTo>
                    <a:lnTo>
                      <a:pt x="2167" y="157"/>
                    </a:lnTo>
                    <a:lnTo>
                      <a:pt x="2170" y="154"/>
                    </a:lnTo>
                    <a:lnTo>
                      <a:pt x="2174" y="149"/>
                    </a:lnTo>
                    <a:lnTo>
                      <a:pt x="2177" y="144"/>
                    </a:lnTo>
                    <a:close/>
                    <a:moveTo>
                      <a:pt x="2098" y="102"/>
                    </a:moveTo>
                    <a:lnTo>
                      <a:pt x="2177" y="102"/>
                    </a:lnTo>
                    <a:lnTo>
                      <a:pt x="2176" y="95"/>
                    </a:lnTo>
                    <a:lnTo>
                      <a:pt x="2174" y="91"/>
                    </a:lnTo>
                    <a:lnTo>
                      <a:pt x="2171" y="86"/>
                    </a:lnTo>
                    <a:lnTo>
                      <a:pt x="2168" y="83"/>
                    </a:lnTo>
                    <a:lnTo>
                      <a:pt x="2161" y="78"/>
                    </a:lnTo>
                    <a:lnTo>
                      <a:pt x="2154" y="75"/>
                    </a:lnTo>
                    <a:lnTo>
                      <a:pt x="2146" y="74"/>
                    </a:lnTo>
                    <a:lnTo>
                      <a:pt x="2138" y="72"/>
                    </a:lnTo>
                    <a:lnTo>
                      <a:pt x="2130" y="72"/>
                    </a:lnTo>
                    <a:lnTo>
                      <a:pt x="2122" y="75"/>
                    </a:lnTo>
                    <a:lnTo>
                      <a:pt x="2115" y="77"/>
                    </a:lnTo>
                    <a:lnTo>
                      <a:pt x="2109" y="80"/>
                    </a:lnTo>
                    <a:lnTo>
                      <a:pt x="2105" y="85"/>
                    </a:lnTo>
                    <a:lnTo>
                      <a:pt x="2101" y="90"/>
                    </a:lnTo>
                    <a:lnTo>
                      <a:pt x="2099" y="95"/>
                    </a:lnTo>
                    <a:lnTo>
                      <a:pt x="2098" y="102"/>
                    </a:lnTo>
                    <a:close/>
                    <a:moveTo>
                      <a:pt x="2369" y="185"/>
                    </a:moveTo>
                    <a:lnTo>
                      <a:pt x="2369" y="52"/>
                    </a:lnTo>
                    <a:lnTo>
                      <a:pt x="2387" y="52"/>
                    </a:lnTo>
                    <a:lnTo>
                      <a:pt x="2387" y="72"/>
                    </a:lnTo>
                    <a:lnTo>
                      <a:pt x="2391" y="67"/>
                    </a:lnTo>
                    <a:lnTo>
                      <a:pt x="2395" y="61"/>
                    </a:lnTo>
                    <a:lnTo>
                      <a:pt x="2399" y="57"/>
                    </a:lnTo>
                    <a:lnTo>
                      <a:pt x="2402" y="54"/>
                    </a:lnTo>
                    <a:lnTo>
                      <a:pt x="2406" y="53"/>
                    </a:lnTo>
                    <a:lnTo>
                      <a:pt x="2409" y="52"/>
                    </a:lnTo>
                    <a:lnTo>
                      <a:pt x="2413" y="51"/>
                    </a:lnTo>
                    <a:lnTo>
                      <a:pt x="2417" y="51"/>
                    </a:lnTo>
                    <a:lnTo>
                      <a:pt x="2423" y="51"/>
                    </a:lnTo>
                    <a:lnTo>
                      <a:pt x="2429" y="52"/>
                    </a:lnTo>
                    <a:lnTo>
                      <a:pt x="2436" y="54"/>
                    </a:lnTo>
                    <a:lnTo>
                      <a:pt x="2441" y="56"/>
                    </a:lnTo>
                    <a:lnTo>
                      <a:pt x="2433" y="77"/>
                    </a:lnTo>
                    <a:lnTo>
                      <a:pt x="2429" y="75"/>
                    </a:lnTo>
                    <a:lnTo>
                      <a:pt x="2425" y="74"/>
                    </a:lnTo>
                    <a:lnTo>
                      <a:pt x="2421" y="72"/>
                    </a:lnTo>
                    <a:lnTo>
                      <a:pt x="2416" y="72"/>
                    </a:lnTo>
                    <a:lnTo>
                      <a:pt x="2413" y="72"/>
                    </a:lnTo>
                    <a:lnTo>
                      <a:pt x="2409" y="74"/>
                    </a:lnTo>
                    <a:lnTo>
                      <a:pt x="2406" y="75"/>
                    </a:lnTo>
                    <a:lnTo>
                      <a:pt x="2403" y="77"/>
                    </a:lnTo>
                    <a:lnTo>
                      <a:pt x="2400" y="79"/>
                    </a:lnTo>
                    <a:lnTo>
                      <a:pt x="2398" y="82"/>
                    </a:lnTo>
                    <a:lnTo>
                      <a:pt x="2397" y="85"/>
                    </a:lnTo>
                    <a:lnTo>
                      <a:pt x="2394" y="88"/>
                    </a:lnTo>
                    <a:lnTo>
                      <a:pt x="2393" y="94"/>
                    </a:lnTo>
                    <a:lnTo>
                      <a:pt x="2392" y="101"/>
                    </a:lnTo>
                    <a:lnTo>
                      <a:pt x="2391" y="108"/>
                    </a:lnTo>
                    <a:lnTo>
                      <a:pt x="2391" y="115"/>
                    </a:lnTo>
                    <a:lnTo>
                      <a:pt x="2391" y="185"/>
                    </a:lnTo>
                    <a:lnTo>
                      <a:pt x="2369" y="185"/>
                    </a:lnTo>
                    <a:close/>
                    <a:moveTo>
                      <a:pt x="2643" y="78"/>
                    </a:moveTo>
                    <a:lnTo>
                      <a:pt x="2522" y="78"/>
                    </a:lnTo>
                    <a:lnTo>
                      <a:pt x="2522" y="56"/>
                    </a:lnTo>
                    <a:lnTo>
                      <a:pt x="2643" y="56"/>
                    </a:lnTo>
                    <a:lnTo>
                      <a:pt x="2643" y="78"/>
                    </a:lnTo>
                    <a:close/>
                    <a:moveTo>
                      <a:pt x="2643" y="133"/>
                    </a:moveTo>
                    <a:lnTo>
                      <a:pt x="2522" y="133"/>
                    </a:lnTo>
                    <a:lnTo>
                      <a:pt x="2522" y="111"/>
                    </a:lnTo>
                    <a:lnTo>
                      <a:pt x="2643" y="111"/>
                    </a:lnTo>
                    <a:lnTo>
                      <a:pt x="2643" y="133"/>
                    </a:lnTo>
                    <a:close/>
                    <a:moveTo>
                      <a:pt x="2756" y="186"/>
                    </a:moveTo>
                    <a:lnTo>
                      <a:pt x="2894" y="0"/>
                    </a:lnTo>
                    <a:lnTo>
                      <a:pt x="2916" y="0"/>
                    </a:lnTo>
                    <a:lnTo>
                      <a:pt x="2778" y="186"/>
                    </a:lnTo>
                    <a:lnTo>
                      <a:pt x="2756" y="186"/>
                    </a:lnTo>
                    <a:close/>
                    <a:moveTo>
                      <a:pt x="2770" y="94"/>
                    </a:moveTo>
                    <a:lnTo>
                      <a:pt x="2770" y="23"/>
                    </a:lnTo>
                    <a:lnTo>
                      <a:pt x="2763" y="29"/>
                    </a:lnTo>
                    <a:lnTo>
                      <a:pt x="2756" y="32"/>
                    </a:lnTo>
                    <a:lnTo>
                      <a:pt x="2749" y="36"/>
                    </a:lnTo>
                    <a:lnTo>
                      <a:pt x="2743" y="38"/>
                    </a:lnTo>
                    <a:lnTo>
                      <a:pt x="2743" y="22"/>
                    </a:lnTo>
                    <a:lnTo>
                      <a:pt x="2746" y="21"/>
                    </a:lnTo>
                    <a:lnTo>
                      <a:pt x="2751" y="18"/>
                    </a:lnTo>
                    <a:lnTo>
                      <a:pt x="2755" y="16"/>
                    </a:lnTo>
                    <a:lnTo>
                      <a:pt x="2760" y="14"/>
                    </a:lnTo>
                    <a:lnTo>
                      <a:pt x="2764" y="10"/>
                    </a:lnTo>
                    <a:lnTo>
                      <a:pt x="2769" y="7"/>
                    </a:lnTo>
                    <a:lnTo>
                      <a:pt x="2772" y="4"/>
                    </a:lnTo>
                    <a:lnTo>
                      <a:pt x="2776" y="0"/>
                    </a:lnTo>
                    <a:lnTo>
                      <a:pt x="2792" y="0"/>
                    </a:lnTo>
                    <a:lnTo>
                      <a:pt x="2792" y="94"/>
                    </a:lnTo>
                    <a:lnTo>
                      <a:pt x="2770" y="94"/>
                    </a:lnTo>
                    <a:close/>
                    <a:moveTo>
                      <a:pt x="2860" y="185"/>
                    </a:moveTo>
                    <a:lnTo>
                      <a:pt x="2860" y="181"/>
                    </a:lnTo>
                    <a:lnTo>
                      <a:pt x="2861" y="178"/>
                    </a:lnTo>
                    <a:lnTo>
                      <a:pt x="2863" y="175"/>
                    </a:lnTo>
                    <a:lnTo>
                      <a:pt x="2866" y="171"/>
                    </a:lnTo>
                    <a:lnTo>
                      <a:pt x="2870" y="165"/>
                    </a:lnTo>
                    <a:lnTo>
                      <a:pt x="2875" y="160"/>
                    </a:lnTo>
                    <a:lnTo>
                      <a:pt x="2882" y="154"/>
                    </a:lnTo>
                    <a:lnTo>
                      <a:pt x="2890" y="147"/>
                    </a:lnTo>
                    <a:lnTo>
                      <a:pt x="2897" y="141"/>
                    </a:lnTo>
                    <a:lnTo>
                      <a:pt x="2902" y="137"/>
                    </a:lnTo>
                    <a:lnTo>
                      <a:pt x="2907" y="133"/>
                    </a:lnTo>
                    <a:lnTo>
                      <a:pt x="2909" y="130"/>
                    </a:lnTo>
                    <a:lnTo>
                      <a:pt x="2910" y="127"/>
                    </a:lnTo>
                    <a:lnTo>
                      <a:pt x="2913" y="124"/>
                    </a:lnTo>
                    <a:lnTo>
                      <a:pt x="2914" y="122"/>
                    </a:lnTo>
                    <a:lnTo>
                      <a:pt x="2914" y="119"/>
                    </a:lnTo>
                    <a:lnTo>
                      <a:pt x="2914" y="117"/>
                    </a:lnTo>
                    <a:lnTo>
                      <a:pt x="2913" y="114"/>
                    </a:lnTo>
                    <a:lnTo>
                      <a:pt x="2912" y="111"/>
                    </a:lnTo>
                    <a:lnTo>
                      <a:pt x="2909" y="109"/>
                    </a:lnTo>
                    <a:lnTo>
                      <a:pt x="2907" y="108"/>
                    </a:lnTo>
                    <a:lnTo>
                      <a:pt x="2905" y="107"/>
                    </a:lnTo>
                    <a:lnTo>
                      <a:pt x="2901" y="106"/>
                    </a:lnTo>
                    <a:lnTo>
                      <a:pt x="2898" y="106"/>
                    </a:lnTo>
                    <a:lnTo>
                      <a:pt x="2894" y="106"/>
                    </a:lnTo>
                    <a:lnTo>
                      <a:pt x="2891" y="107"/>
                    </a:lnTo>
                    <a:lnTo>
                      <a:pt x="2889" y="108"/>
                    </a:lnTo>
                    <a:lnTo>
                      <a:pt x="2886" y="109"/>
                    </a:lnTo>
                    <a:lnTo>
                      <a:pt x="2885" y="110"/>
                    </a:lnTo>
                    <a:lnTo>
                      <a:pt x="2883" y="113"/>
                    </a:lnTo>
                    <a:lnTo>
                      <a:pt x="2882" y="116"/>
                    </a:lnTo>
                    <a:lnTo>
                      <a:pt x="2879" y="119"/>
                    </a:lnTo>
                    <a:lnTo>
                      <a:pt x="2862" y="118"/>
                    </a:lnTo>
                    <a:lnTo>
                      <a:pt x="2864" y="111"/>
                    </a:lnTo>
                    <a:lnTo>
                      <a:pt x="2867" y="107"/>
                    </a:lnTo>
                    <a:lnTo>
                      <a:pt x="2870" y="102"/>
                    </a:lnTo>
                    <a:lnTo>
                      <a:pt x="2874" y="99"/>
                    </a:lnTo>
                    <a:lnTo>
                      <a:pt x="2879" y="95"/>
                    </a:lnTo>
                    <a:lnTo>
                      <a:pt x="2885" y="93"/>
                    </a:lnTo>
                    <a:lnTo>
                      <a:pt x="2892" y="92"/>
                    </a:lnTo>
                    <a:lnTo>
                      <a:pt x="2900" y="92"/>
                    </a:lnTo>
                    <a:lnTo>
                      <a:pt x="2908" y="92"/>
                    </a:lnTo>
                    <a:lnTo>
                      <a:pt x="2915" y="93"/>
                    </a:lnTo>
                    <a:lnTo>
                      <a:pt x="2922" y="95"/>
                    </a:lnTo>
                    <a:lnTo>
                      <a:pt x="2926" y="99"/>
                    </a:lnTo>
                    <a:lnTo>
                      <a:pt x="2930" y="102"/>
                    </a:lnTo>
                    <a:lnTo>
                      <a:pt x="2933" y="107"/>
                    </a:lnTo>
                    <a:lnTo>
                      <a:pt x="2935" y="111"/>
                    </a:lnTo>
                    <a:lnTo>
                      <a:pt x="2936" y="116"/>
                    </a:lnTo>
                    <a:lnTo>
                      <a:pt x="2936" y="121"/>
                    </a:lnTo>
                    <a:lnTo>
                      <a:pt x="2933" y="126"/>
                    </a:lnTo>
                    <a:lnTo>
                      <a:pt x="2931" y="131"/>
                    </a:lnTo>
                    <a:lnTo>
                      <a:pt x="2928" y="136"/>
                    </a:lnTo>
                    <a:lnTo>
                      <a:pt x="2924" y="139"/>
                    </a:lnTo>
                    <a:lnTo>
                      <a:pt x="2918" y="144"/>
                    </a:lnTo>
                    <a:lnTo>
                      <a:pt x="2912" y="149"/>
                    </a:lnTo>
                    <a:lnTo>
                      <a:pt x="2902" y="156"/>
                    </a:lnTo>
                    <a:lnTo>
                      <a:pt x="2898" y="160"/>
                    </a:lnTo>
                    <a:lnTo>
                      <a:pt x="2893" y="163"/>
                    </a:lnTo>
                    <a:lnTo>
                      <a:pt x="2890" y="165"/>
                    </a:lnTo>
                    <a:lnTo>
                      <a:pt x="2887" y="168"/>
                    </a:lnTo>
                    <a:lnTo>
                      <a:pt x="2936" y="168"/>
                    </a:lnTo>
                    <a:lnTo>
                      <a:pt x="2936" y="185"/>
                    </a:lnTo>
                    <a:lnTo>
                      <a:pt x="2860" y="185"/>
                    </a:lnTo>
                    <a:close/>
                    <a:moveTo>
                      <a:pt x="3100" y="185"/>
                    </a:moveTo>
                    <a:lnTo>
                      <a:pt x="3100" y="2"/>
                    </a:lnTo>
                    <a:lnTo>
                      <a:pt x="3122" y="2"/>
                    </a:lnTo>
                    <a:lnTo>
                      <a:pt x="3122" y="103"/>
                    </a:lnTo>
                    <a:lnTo>
                      <a:pt x="3175" y="52"/>
                    </a:lnTo>
                    <a:lnTo>
                      <a:pt x="3205" y="52"/>
                    </a:lnTo>
                    <a:lnTo>
                      <a:pt x="3154" y="102"/>
                    </a:lnTo>
                    <a:lnTo>
                      <a:pt x="3209" y="185"/>
                    </a:lnTo>
                    <a:lnTo>
                      <a:pt x="3183" y="185"/>
                    </a:lnTo>
                    <a:lnTo>
                      <a:pt x="3139" y="117"/>
                    </a:lnTo>
                    <a:lnTo>
                      <a:pt x="3122" y="133"/>
                    </a:lnTo>
                    <a:lnTo>
                      <a:pt x="3122" y="185"/>
                    </a:lnTo>
                    <a:lnTo>
                      <a:pt x="3100" y="185"/>
                    </a:lnTo>
                    <a:close/>
                    <a:moveTo>
                      <a:pt x="3417" y="78"/>
                    </a:moveTo>
                    <a:lnTo>
                      <a:pt x="3297" y="78"/>
                    </a:lnTo>
                    <a:lnTo>
                      <a:pt x="3297" y="56"/>
                    </a:lnTo>
                    <a:lnTo>
                      <a:pt x="3417" y="56"/>
                    </a:lnTo>
                    <a:lnTo>
                      <a:pt x="3417" y="78"/>
                    </a:lnTo>
                    <a:close/>
                    <a:moveTo>
                      <a:pt x="3417" y="133"/>
                    </a:moveTo>
                    <a:lnTo>
                      <a:pt x="3297" y="133"/>
                    </a:lnTo>
                    <a:lnTo>
                      <a:pt x="3297" y="111"/>
                    </a:lnTo>
                    <a:lnTo>
                      <a:pt x="3417" y="111"/>
                    </a:lnTo>
                    <a:lnTo>
                      <a:pt x="3417" y="133"/>
                    </a:lnTo>
                    <a:close/>
                    <a:moveTo>
                      <a:pt x="3515" y="136"/>
                    </a:moveTo>
                    <a:lnTo>
                      <a:pt x="3537" y="133"/>
                    </a:lnTo>
                    <a:lnTo>
                      <a:pt x="3539" y="141"/>
                    </a:lnTo>
                    <a:lnTo>
                      <a:pt x="3542" y="148"/>
                    </a:lnTo>
                    <a:lnTo>
                      <a:pt x="3545" y="153"/>
                    </a:lnTo>
                    <a:lnTo>
                      <a:pt x="3548" y="157"/>
                    </a:lnTo>
                    <a:lnTo>
                      <a:pt x="3553" y="161"/>
                    </a:lnTo>
                    <a:lnTo>
                      <a:pt x="3559" y="163"/>
                    </a:lnTo>
                    <a:lnTo>
                      <a:pt x="3566" y="165"/>
                    </a:lnTo>
                    <a:lnTo>
                      <a:pt x="3573" y="165"/>
                    </a:lnTo>
                    <a:lnTo>
                      <a:pt x="3581" y="164"/>
                    </a:lnTo>
                    <a:lnTo>
                      <a:pt x="3589" y="163"/>
                    </a:lnTo>
                    <a:lnTo>
                      <a:pt x="3594" y="160"/>
                    </a:lnTo>
                    <a:lnTo>
                      <a:pt x="3600" y="154"/>
                    </a:lnTo>
                    <a:lnTo>
                      <a:pt x="3605" y="148"/>
                    </a:lnTo>
                    <a:lnTo>
                      <a:pt x="3608" y="141"/>
                    </a:lnTo>
                    <a:lnTo>
                      <a:pt x="3609" y="133"/>
                    </a:lnTo>
                    <a:lnTo>
                      <a:pt x="3610" y="124"/>
                    </a:lnTo>
                    <a:lnTo>
                      <a:pt x="3609" y="116"/>
                    </a:lnTo>
                    <a:lnTo>
                      <a:pt x="3608" y="108"/>
                    </a:lnTo>
                    <a:lnTo>
                      <a:pt x="3605" y="102"/>
                    </a:lnTo>
                    <a:lnTo>
                      <a:pt x="3601" y="96"/>
                    </a:lnTo>
                    <a:lnTo>
                      <a:pt x="3596" y="92"/>
                    </a:lnTo>
                    <a:lnTo>
                      <a:pt x="3589" y="88"/>
                    </a:lnTo>
                    <a:lnTo>
                      <a:pt x="3582" y="87"/>
                    </a:lnTo>
                    <a:lnTo>
                      <a:pt x="3573" y="86"/>
                    </a:lnTo>
                    <a:lnTo>
                      <a:pt x="3568" y="86"/>
                    </a:lnTo>
                    <a:lnTo>
                      <a:pt x="3562" y="87"/>
                    </a:lnTo>
                    <a:lnTo>
                      <a:pt x="3558" y="88"/>
                    </a:lnTo>
                    <a:lnTo>
                      <a:pt x="3554" y="91"/>
                    </a:lnTo>
                    <a:lnTo>
                      <a:pt x="3550" y="93"/>
                    </a:lnTo>
                    <a:lnTo>
                      <a:pt x="3546" y="95"/>
                    </a:lnTo>
                    <a:lnTo>
                      <a:pt x="3543" y="99"/>
                    </a:lnTo>
                    <a:lnTo>
                      <a:pt x="3540" y="102"/>
                    </a:lnTo>
                    <a:lnTo>
                      <a:pt x="3519" y="98"/>
                    </a:lnTo>
                    <a:lnTo>
                      <a:pt x="3537" y="5"/>
                    </a:lnTo>
                    <a:lnTo>
                      <a:pt x="3623" y="5"/>
                    </a:lnTo>
                    <a:lnTo>
                      <a:pt x="3623" y="26"/>
                    </a:lnTo>
                    <a:lnTo>
                      <a:pt x="3555" y="26"/>
                    </a:lnTo>
                    <a:lnTo>
                      <a:pt x="3546" y="77"/>
                    </a:lnTo>
                    <a:lnTo>
                      <a:pt x="3554" y="71"/>
                    </a:lnTo>
                    <a:lnTo>
                      <a:pt x="3562" y="67"/>
                    </a:lnTo>
                    <a:lnTo>
                      <a:pt x="3570" y="66"/>
                    </a:lnTo>
                    <a:lnTo>
                      <a:pt x="3578" y="64"/>
                    </a:lnTo>
                    <a:lnTo>
                      <a:pt x="3584" y="64"/>
                    </a:lnTo>
                    <a:lnTo>
                      <a:pt x="3590" y="66"/>
                    </a:lnTo>
                    <a:lnTo>
                      <a:pt x="3594" y="67"/>
                    </a:lnTo>
                    <a:lnTo>
                      <a:pt x="3600" y="68"/>
                    </a:lnTo>
                    <a:lnTo>
                      <a:pt x="3605" y="70"/>
                    </a:lnTo>
                    <a:lnTo>
                      <a:pt x="3609" y="74"/>
                    </a:lnTo>
                    <a:lnTo>
                      <a:pt x="3613" y="77"/>
                    </a:lnTo>
                    <a:lnTo>
                      <a:pt x="3617" y="80"/>
                    </a:lnTo>
                    <a:lnTo>
                      <a:pt x="3624" y="90"/>
                    </a:lnTo>
                    <a:lnTo>
                      <a:pt x="3629" y="100"/>
                    </a:lnTo>
                    <a:lnTo>
                      <a:pt x="3631" y="110"/>
                    </a:lnTo>
                    <a:lnTo>
                      <a:pt x="3632" y="123"/>
                    </a:lnTo>
                    <a:lnTo>
                      <a:pt x="3631" y="134"/>
                    </a:lnTo>
                    <a:lnTo>
                      <a:pt x="3629" y="146"/>
                    </a:lnTo>
                    <a:lnTo>
                      <a:pt x="3624" y="156"/>
                    </a:lnTo>
                    <a:lnTo>
                      <a:pt x="3619" y="165"/>
                    </a:lnTo>
                    <a:lnTo>
                      <a:pt x="3614" y="171"/>
                    </a:lnTo>
                    <a:lnTo>
                      <a:pt x="3609" y="175"/>
                    </a:lnTo>
                    <a:lnTo>
                      <a:pt x="3604" y="178"/>
                    </a:lnTo>
                    <a:lnTo>
                      <a:pt x="3599" y="181"/>
                    </a:lnTo>
                    <a:lnTo>
                      <a:pt x="3592" y="184"/>
                    </a:lnTo>
                    <a:lnTo>
                      <a:pt x="3586" y="185"/>
                    </a:lnTo>
                    <a:lnTo>
                      <a:pt x="3579" y="186"/>
                    </a:lnTo>
                    <a:lnTo>
                      <a:pt x="3571" y="186"/>
                    </a:lnTo>
                    <a:lnTo>
                      <a:pt x="3566" y="186"/>
                    </a:lnTo>
                    <a:lnTo>
                      <a:pt x="3560" y="185"/>
                    </a:lnTo>
                    <a:lnTo>
                      <a:pt x="3554" y="185"/>
                    </a:lnTo>
                    <a:lnTo>
                      <a:pt x="3550" y="183"/>
                    </a:lnTo>
                    <a:lnTo>
                      <a:pt x="3545" y="181"/>
                    </a:lnTo>
                    <a:lnTo>
                      <a:pt x="3540" y="179"/>
                    </a:lnTo>
                    <a:lnTo>
                      <a:pt x="3536" y="177"/>
                    </a:lnTo>
                    <a:lnTo>
                      <a:pt x="3532" y="173"/>
                    </a:lnTo>
                    <a:lnTo>
                      <a:pt x="3525" y="165"/>
                    </a:lnTo>
                    <a:lnTo>
                      <a:pt x="3521" y="157"/>
                    </a:lnTo>
                    <a:lnTo>
                      <a:pt x="3517" y="147"/>
                    </a:lnTo>
                    <a:lnTo>
                      <a:pt x="3515" y="1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6" name="Freeform 154"/>
              <p:cNvSpPr>
                <a:spLocks noEditPoints="1"/>
              </p:cNvSpPr>
              <p:nvPr/>
            </p:nvSpPr>
            <p:spPr bwMode="auto">
              <a:xfrm>
                <a:off x="2827" y="2526"/>
                <a:ext cx="725" cy="102"/>
              </a:xfrm>
              <a:custGeom>
                <a:avLst/>
                <a:gdLst>
                  <a:gd name="T0" fmla="*/ 69 w 1451"/>
                  <a:gd name="T1" fmla="*/ 137 h 204"/>
                  <a:gd name="T2" fmla="*/ 51 w 1451"/>
                  <a:gd name="T3" fmla="*/ 73 h 204"/>
                  <a:gd name="T4" fmla="*/ 35 w 1451"/>
                  <a:gd name="T5" fmla="*/ 20 h 204"/>
                  <a:gd name="T6" fmla="*/ 102 w 1451"/>
                  <a:gd name="T7" fmla="*/ 105 h 204"/>
                  <a:gd name="T8" fmla="*/ 45 w 1451"/>
                  <a:gd name="T9" fmla="*/ 160 h 204"/>
                  <a:gd name="T10" fmla="*/ 124 w 1451"/>
                  <a:gd name="T11" fmla="*/ 2 h 204"/>
                  <a:gd name="T12" fmla="*/ 168 w 1451"/>
                  <a:gd name="T13" fmla="*/ 148 h 204"/>
                  <a:gd name="T14" fmla="*/ 194 w 1451"/>
                  <a:gd name="T15" fmla="*/ 29 h 204"/>
                  <a:gd name="T16" fmla="*/ 375 w 1451"/>
                  <a:gd name="T17" fmla="*/ 42 h 204"/>
                  <a:gd name="T18" fmla="*/ 415 w 1451"/>
                  <a:gd name="T19" fmla="*/ 94 h 204"/>
                  <a:gd name="T20" fmla="*/ 365 w 1451"/>
                  <a:gd name="T21" fmla="*/ 160 h 204"/>
                  <a:gd name="T22" fmla="*/ 357 w 1451"/>
                  <a:gd name="T23" fmla="*/ 141 h 204"/>
                  <a:gd name="T24" fmla="*/ 386 w 1451"/>
                  <a:gd name="T25" fmla="*/ 71 h 204"/>
                  <a:gd name="T26" fmla="*/ 439 w 1451"/>
                  <a:gd name="T27" fmla="*/ 19 h 204"/>
                  <a:gd name="T28" fmla="*/ 524 w 1451"/>
                  <a:gd name="T29" fmla="*/ 159 h 204"/>
                  <a:gd name="T30" fmla="*/ 491 w 1451"/>
                  <a:gd name="T31" fmla="*/ 135 h 204"/>
                  <a:gd name="T32" fmla="*/ 509 w 1451"/>
                  <a:gd name="T33" fmla="*/ 130 h 204"/>
                  <a:gd name="T34" fmla="*/ 524 w 1451"/>
                  <a:gd name="T35" fmla="*/ 142 h 204"/>
                  <a:gd name="T36" fmla="*/ 661 w 1451"/>
                  <a:gd name="T37" fmla="*/ 142 h 204"/>
                  <a:gd name="T38" fmla="*/ 667 w 1451"/>
                  <a:gd name="T39" fmla="*/ 114 h 204"/>
                  <a:gd name="T40" fmla="*/ 608 w 1451"/>
                  <a:gd name="T41" fmla="*/ 80 h 204"/>
                  <a:gd name="T42" fmla="*/ 632 w 1451"/>
                  <a:gd name="T43" fmla="*/ 44 h 204"/>
                  <a:gd name="T44" fmla="*/ 690 w 1451"/>
                  <a:gd name="T45" fmla="*/ 59 h 204"/>
                  <a:gd name="T46" fmla="*/ 645 w 1451"/>
                  <a:gd name="T47" fmla="*/ 60 h 204"/>
                  <a:gd name="T48" fmla="*/ 632 w 1451"/>
                  <a:gd name="T49" fmla="*/ 81 h 204"/>
                  <a:gd name="T50" fmla="*/ 693 w 1451"/>
                  <a:gd name="T51" fmla="*/ 104 h 204"/>
                  <a:gd name="T52" fmla="*/ 678 w 1451"/>
                  <a:gd name="T53" fmla="*/ 157 h 204"/>
                  <a:gd name="T54" fmla="*/ 805 w 1451"/>
                  <a:gd name="T55" fmla="*/ 124 h 204"/>
                  <a:gd name="T56" fmla="*/ 749 w 1451"/>
                  <a:gd name="T57" fmla="*/ 157 h 204"/>
                  <a:gd name="T58" fmla="*/ 735 w 1451"/>
                  <a:gd name="T59" fmla="*/ 54 h 204"/>
                  <a:gd name="T60" fmla="*/ 801 w 1451"/>
                  <a:gd name="T61" fmla="*/ 50 h 204"/>
                  <a:gd name="T62" fmla="*/ 738 w 1451"/>
                  <a:gd name="T63" fmla="*/ 121 h 204"/>
                  <a:gd name="T64" fmla="*/ 803 w 1451"/>
                  <a:gd name="T65" fmla="*/ 128 h 204"/>
                  <a:gd name="T66" fmla="*/ 757 w 1451"/>
                  <a:gd name="T67" fmla="*/ 62 h 204"/>
                  <a:gd name="T68" fmla="*/ 874 w 1451"/>
                  <a:gd name="T69" fmla="*/ 182 h 204"/>
                  <a:gd name="T70" fmla="*/ 922 w 1451"/>
                  <a:gd name="T71" fmla="*/ 159 h 204"/>
                  <a:gd name="T72" fmla="*/ 857 w 1451"/>
                  <a:gd name="T73" fmla="*/ 146 h 204"/>
                  <a:gd name="T74" fmla="*/ 864 w 1451"/>
                  <a:gd name="T75" fmla="*/ 49 h 204"/>
                  <a:gd name="T76" fmla="*/ 941 w 1451"/>
                  <a:gd name="T77" fmla="*/ 165 h 204"/>
                  <a:gd name="T78" fmla="*/ 864 w 1451"/>
                  <a:gd name="T79" fmla="*/ 198 h 204"/>
                  <a:gd name="T80" fmla="*/ 884 w 1451"/>
                  <a:gd name="T81" fmla="*/ 140 h 204"/>
                  <a:gd name="T82" fmla="*/ 913 w 1451"/>
                  <a:gd name="T83" fmla="*/ 71 h 204"/>
                  <a:gd name="T84" fmla="*/ 972 w 1451"/>
                  <a:gd name="T85" fmla="*/ 159 h 204"/>
                  <a:gd name="T86" fmla="*/ 1036 w 1451"/>
                  <a:gd name="T87" fmla="*/ 42 h 204"/>
                  <a:gd name="T88" fmla="*/ 1087 w 1451"/>
                  <a:gd name="T89" fmla="*/ 41 h 204"/>
                  <a:gd name="T90" fmla="*/ 1108 w 1451"/>
                  <a:gd name="T91" fmla="*/ 83 h 204"/>
                  <a:gd name="T92" fmla="*/ 1076 w 1451"/>
                  <a:gd name="T93" fmla="*/ 63 h 204"/>
                  <a:gd name="T94" fmla="*/ 1035 w 1451"/>
                  <a:gd name="T95" fmla="*/ 67 h 204"/>
                  <a:gd name="T96" fmla="*/ 993 w 1451"/>
                  <a:gd name="T97" fmla="*/ 82 h 204"/>
                  <a:gd name="T98" fmla="*/ 1224 w 1451"/>
                  <a:gd name="T99" fmla="*/ 158 h 204"/>
                  <a:gd name="T100" fmla="*/ 1152 w 1451"/>
                  <a:gd name="T101" fmla="*/ 115 h 204"/>
                  <a:gd name="T102" fmla="*/ 1205 w 1451"/>
                  <a:gd name="T103" fmla="*/ 41 h 204"/>
                  <a:gd name="T104" fmla="*/ 1259 w 1451"/>
                  <a:gd name="T105" fmla="*/ 102 h 204"/>
                  <a:gd name="T106" fmla="*/ 1212 w 1451"/>
                  <a:gd name="T107" fmla="*/ 142 h 204"/>
                  <a:gd name="T108" fmla="*/ 1231 w 1451"/>
                  <a:gd name="T109" fmla="*/ 70 h 204"/>
                  <a:gd name="T110" fmla="*/ 1283 w 1451"/>
                  <a:gd name="T111" fmla="*/ 159 h 204"/>
                  <a:gd name="T112" fmla="*/ 1347 w 1451"/>
                  <a:gd name="T113" fmla="*/ 42 h 204"/>
                  <a:gd name="T114" fmla="*/ 1375 w 1451"/>
                  <a:gd name="T115" fmla="*/ 82 h 204"/>
                  <a:gd name="T116" fmla="*/ 1344 w 1451"/>
                  <a:gd name="T117" fmla="*/ 63 h 204"/>
                  <a:gd name="T118" fmla="*/ 1283 w 1451"/>
                  <a:gd name="T119" fmla="*/ 159 h 204"/>
                  <a:gd name="T120" fmla="*/ 1413 w 1451"/>
                  <a:gd name="T121" fmla="*/ 152 h 204"/>
                  <a:gd name="T122" fmla="*/ 1447 w 1451"/>
                  <a:gd name="T123" fmla="*/ 43 h 204"/>
                  <a:gd name="T124" fmla="*/ 1435 w 1451"/>
                  <a:gd name="T125" fmla="*/ 14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1" h="204">
                    <a:moveTo>
                      <a:pt x="0" y="117"/>
                    </a:moveTo>
                    <a:lnTo>
                      <a:pt x="19" y="114"/>
                    </a:lnTo>
                    <a:lnTo>
                      <a:pt x="21" y="121"/>
                    </a:lnTo>
                    <a:lnTo>
                      <a:pt x="23" y="126"/>
                    </a:lnTo>
                    <a:lnTo>
                      <a:pt x="25" y="132"/>
                    </a:lnTo>
                    <a:lnTo>
                      <a:pt x="29" y="135"/>
                    </a:lnTo>
                    <a:lnTo>
                      <a:pt x="34" y="138"/>
                    </a:lnTo>
                    <a:lnTo>
                      <a:pt x="38" y="140"/>
                    </a:lnTo>
                    <a:lnTo>
                      <a:pt x="44" y="142"/>
                    </a:lnTo>
                    <a:lnTo>
                      <a:pt x="50" y="142"/>
                    </a:lnTo>
                    <a:lnTo>
                      <a:pt x="56" y="142"/>
                    </a:lnTo>
                    <a:lnTo>
                      <a:pt x="63" y="140"/>
                    </a:lnTo>
                    <a:lnTo>
                      <a:pt x="69" y="137"/>
                    </a:lnTo>
                    <a:lnTo>
                      <a:pt x="74" y="133"/>
                    </a:lnTo>
                    <a:lnTo>
                      <a:pt x="78" y="127"/>
                    </a:lnTo>
                    <a:lnTo>
                      <a:pt x="81" y="121"/>
                    </a:lnTo>
                    <a:lnTo>
                      <a:pt x="83" y="114"/>
                    </a:lnTo>
                    <a:lnTo>
                      <a:pt x="83" y="106"/>
                    </a:lnTo>
                    <a:lnTo>
                      <a:pt x="83" y="99"/>
                    </a:lnTo>
                    <a:lnTo>
                      <a:pt x="81" y="93"/>
                    </a:lnTo>
                    <a:lnTo>
                      <a:pt x="78" y="87"/>
                    </a:lnTo>
                    <a:lnTo>
                      <a:pt x="75" y="82"/>
                    </a:lnTo>
                    <a:lnTo>
                      <a:pt x="70" y="78"/>
                    </a:lnTo>
                    <a:lnTo>
                      <a:pt x="65" y="75"/>
                    </a:lnTo>
                    <a:lnTo>
                      <a:pt x="58" y="73"/>
                    </a:lnTo>
                    <a:lnTo>
                      <a:pt x="51" y="73"/>
                    </a:lnTo>
                    <a:lnTo>
                      <a:pt x="46" y="73"/>
                    </a:lnTo>
                    <a:lnTo>
                      <a:pt x="42" y="74"/>
                    </a:lnTo>
                    <a:lnTo>
                      <a:pt x="37" y="75"/>
                    </a:lnTo>
                    <a:lnTo>
                      <a:pt x="34" y="76"/>
                    </a:lnTo>
                    <a:lnTo>
                      <a:pt x="30" y="79"/>
                    </a:lnTo>
                    <a:lnTo>
                      <a:pt x="28" y="81"/>
                    </a:lnTo>
                    <a:lnTo>
                      <a:pt x="24" y="83"/>
                    </a:lnTo>
                    <a:lnTo>
                      <a:pt x="22" y="87"/>
                    </a:lnTo>
                    <a:lnTo>
                      <a:pt x="4" y="83"/>
                    </a:lnTo>
                    <a:lnTo>
                      <a:pt x="19" y="2"/>
                    </a:lnTo>
                    <a:lnTo>
                      <a:pt x="93" y="2"/>
                    </a:lnTo>
                    <a:lnTo>
                      <a:pt x="93" y="20"/>
                    </a:lnTo>
                    <a:lnTo>
                      <a:pt x="35" y="20"/>
                    </a:lnTo>
                    <a:lnTo>
                      <a:pt x="27" y="65"/>
                    </a:lnTo>
                    <a:lnTo>
                      <a:pt x="34" y="59"/>
                    </a:lnTo>
                    <a:lnTo>
                      <a:pt x="40" y="56"/>
                    </a:lnTo>
                    <a:lnTo>
                      <a:pt x="47" y="55"/>
                    </a:lnTo>
                    <a:lnTo>
                      <a:pt x="55" y="54"/>
                    </a:lnTo>
                    <a:lnTo>
                      <a:pt x="65" y="55"/>
                    </a:lnTo>
                    <a:lnTo>
                      <a:pt x="74" y="57"/>
                    </a:lnTo>
                    <a:lnTo>
                      <a:pt x="82" y="62"/>
                    </a:lnTo>
                    <a:lnTo>
                      <a:pt x="89" y="68"/>
                    </a:lnTo>
                    <a:lnTo>
                      <a:pt x="94" y="76"/>
                    </a:lnTo>
                    <a:lnTo>
                      <a:pt x="99" y="84"/>
                    </a:lnTo>
                    <a:lnTo>
                      <a:pt x="101" y="95"/>
                    </a:lnTo>
                    <a:lnTo>
                      <a:pt x="102" y="105"/>
                    </a:lnTo>
                    <a:lnTo>
                      <a:pt x="101" y="115"/>
                    </a:lnTo>
                    <a:lnTo>
                      <a:pt x="99" y="125"/>
                    </a:lnTo>
                    <a:lnTo>
                      <a:pt x="96" y="134"/>
                    </a:lnTo>
                    <a:lnTo>
                      <a:pt x="90" y="142"/>
                    </a:lnTo>
                    <a:lnTo>
                      <a:pt x="86" y="146"/>
                    </a:lnTo>
                    <a:lnTo>
                      <a:pt x="82" y="150"/>
                    </a:lnTo>
                    <a:lnTo>
                      <a:pt x="77" y="153"/>
                    </a:lnTo>
                    <a:lnTo>
                      <a:pt x="73" y="156"/>
                    </a:lnTo>
                    <a:lnTo>
                      <a:pt x="68" y="158"/>
                    </a:lnTo>
                    <a:lnTo>
                      <a:pt x="62" y="159"/>
                    </a:lnTo>
                    <a:lnTo>
                      <a:pt x="55" y="160"/>
                    </a:lnTo>
                    <a:lnTo>
                      <a:pt x="50" y="160"/>
                    </a:lnTo>
                    <a:lnTo>
                      <a:pt x="45" y="160"/>
                    </a:lnTo>
                    <a:lnTo>
                      <a:pt x="39" y="159"/>
                    </a:lnTo>
                    <a:lnTo>
                      <a:pt x="35" y="159"/>
                    </a:lnTo>
                    <a:lnTo>
                      <a:pt x="31" y="158"/>
                    </a:lnTo>
                    <a:lnTo>
                      <a:pt x="27" y="156"/>
                    </a:lnTo>
                    <a:lnTo>
                      <a:pt x="22" y="155"/>
                    </a:lnTo>
                    <a:lnTo>
                      <a:pt x="19" y="151"/>
                    </a:lnTo>
                    <a:lnTo>
                      <a:pt x="15" y="149"/>
                    </a:lnTo>
                    <a:lnTo>
                      <a:pt x="9" y="142"/>
                    </a:lnTo>
                    <a:lnTo>
                      <a:pt x="5" y="135"/>
                    </a:lnTo>
                    <a:lnTo>
                      <a:pt x="1" y="126"/>
                    </a:lnTo>
                    <a:lnTo>
                      <a:pt x="0" y="117"/>
                    </a:lnTo>
                    <a:close/>
                    <a:moveTo>
                      <a:pt x="124" y="20"/>
                    </a:moveTo>
                    <a:lnTo>
                      <a:pt x="124" y="2"/>
                    </a:lnTo>
                    <a:lnTo>
                      <a:pt x="227" y="2"/>
                    </a:lnTo>
                    <a:lnTo>
                      <a:pt x="227" y="17"/>
                    </a:lnTo>
                    <a:lnTo>
                      <a:pt x="219" y="26"/>
                    </a:lnTo>
                    <a:lnTo>
                      <a:pt x="212" y="36"/>
                    </a:lnTo>
                    <a:lnTo>
                      <a:pt x="205" y="48"/>
                    </a:lnTo>
                    <a:lnTo>
                      <a:pt x="197" y="60"/>
                    </a:lnTo>
                    <a:lnTo>
                      <a:pt x="190" y="74"/>
                    </a:lnTo>
                    <a:lnTo>
                      <a:pt x="184" y="88"/>
                    </a:lnTo>
                    <a:lnTo>
                      <a:pt x="179" y="102"/>
                    </a:lnTo>
                    <a:lnTo>
                      <a:pt x="175" y="115"/>
                    </a:lnTo>
                    <a:lnTo>
                      <a:pt x="173" y="126"/>
                    </a:lnTo>
                    <a:lnTo>
                      <a:pt x="170" y="137"/>
                    </a:lnTo>
                    <a:lnTo>
                      <a:pt x="168" y="148"/>
                    </a:lnTo>
                    <a:lnTo>
                      <a:pt x="167" y="159"/>
                    </a:lnTo>
                    <a:lnTo>
                      <a:pt x="148" y="159"/>
                    </a:lnTo>
                    <a:lnTo>
                      <a:pt x="148" y="150"/>
                    </a:lnTo>
                    <a:lnTo>
                      <a:pt x="151" y="138"/>
                    </a:lnTo>
                    <a:lnTo>
                      <a:pt x="152" y="127"/>
                    </a:lnTo>
                    <a:lnTo>
                      <a:pt x="155" y="114"/>
                    </a:lnTo>
                    <a:lnTo>
                      <a:pt x="159" y="101"/>
                    </a:lnTo>
                    <a:lnTo>
                      <a:pt x="163" y="88"/>
                    </a:lnTo>
                    <a:lnTo>
                      <a:pt x="169" y="75"/>
                    </a:lnTo>
                    <a:lnTo>
                      <a:pt x="175" y="63"/>
                    </a:lnTo>
                    <a:lnTo>
                      <a:pt x="181" y="50"/>
                    </a:lnTo>
                    <a:lnTo>
                      <a:pt x="188" y="40"/>
                    </a:lnTo>
                    <a:lnTo>
                      <a:pt x="194" y="29"/>
                    </a:lnTo>
                    <a:lnTo>
                      <a:pt x="202" y="20"/>
                    </a:lnTo>
                    <a:lnTo>
                      <a:pt x="124" y="20"/>
                    </a:lnTo>
                    <a:close/>
                    <a:moveTo>
                      <a:pt x="332" y="159"/>
                    </a:moveTo>
                    <a:lnTo>
                      <a:pt x="314" y="159"/>
                    </a:lnTo>
                    <a:lnTo>
                      <a:pt x="314" y="0"/>
                    </a:lnTo>
                    <a:lnTo>
                      <a:pt x="332" y="0"/>
                    </a:lnTo>
                    <a:lnTo>
                      <a:pt x="332" y="60"/>
                    </a:lnTo>
                    <a:lnTo>
                      <a:pt x="339" y="52"/>
                    </a:lnTo>
                    <a:lnTo>
                      <a:pt x="347" y="45"/>
                    </a:lnTo>
                    <a:lnTo>
                      <a:pt x="355" y="42"/>
                    </a:lnTo>
                    <a:lnTo>
                      <a:pt x="365" y="41"/>
                    </a:lnTo>
                    <a:lnTo>
                      <a:pt x="370" y="41"/>
                    </a:lnTo>
                    <a:lnTo>
                      <a:pt x="375" y="42"/>
                    </a:lnTo>
                    <a:lnTo>
                      <a:pt x="381" y="44"/>
                    </a:lnTo>
                    <a:lnTo>
                      <a:pt x="385" y="45"/>
                    </a:lnTo>
                    <a:lnTo>
                      <a:pt x="390" y="48"/>
                    </a:lnTo>
                    <a:lnTo>
                      <a:pt x="394" y="51"/>
                    </a:lnTo>
                    <a:lnTo>
                      <a:pt x="398" y="55"/>
                    </a:lnTo>
                    <a:lnTo>
                      <a:pt x="401" y="58"/>
                    </a:lnTo>
                    <a:lnTo>
                      <a:pt x="404" y="62"/>
                    </a:lnTo>
                    <a:lnTo>
                      <a:pt x="406" y="66"/>
                    </a:lnTo>
                    <a:lnTo>
                      <a:pt x="408" y="72"/>
                    </a:lnTo>
                    <a:lnTo>
                      <a:pt x="411" y="76"/>
                    </a:lnTo>
                    <a:lnTo>
                      <a:pt x="412" y="82"/>
                    </a:lnTo>
                    <a:lnTo>
                      <a:pt x="414" y="88"/>
                    </a:lnTo>
                    <a:lnTo>
                      <a:pt x="415" y="94"/>
                    </a:lnTo>
                    <a:lnTo>
                      <a:pt x="415" y="99"/>
                    </a:lnTo>
                    <a:lnTo>
                      <a:pt x="414" y="113"/>
                    </a:lnTo>
                    <a:lnTo>
                      <a:pt x="412" y="126"/>
                    </a:lnTo>
                    <a:lnTo>
                      <a:pt x="406" y="136"/>
                    </a:lnTo>
                    <a:lnTo>
                      <a:pt x="400" y="145"/>
                    </a:lnTo>
                    <a:lnTo>
                      <a:pt x="397" y="149"/>
                    </a:lnTo>
                    <a:lnTo>
                      <a:pt x="392" y="152"/>
                    </a:lnTo>
                    <a:lnTo>
                      <a:pt x="388" y="155"/>
                    </a:lnTo>
                    <a:lnTo>
                      <a:pt x="384" y="157"/>
                    </a:lnTo>
                    <a:lnTo>
                      <a:pt x="380" y="158"/>
                    </a:lnTo>
                    <a:lnTo>
                      <a:pt x="375" y="159"/>
                    </a:lnTo>
                    <a:lnTo>
                      <a:pt x="369" y="160"/>
                    </a:lnTo>
                    <a:lnTo>
                      <a:pt x="365" y="160"/>
                    </a:lnTo>
                    <a:lnTo>
                      <a:pt x="355" y="159"/>
                    </a:lnTo>
                    <a:lnTo>
                      <a:pt x="346" y="156"/>
                    </a:lnTo>
                    <a:lnTo>
                      <a:pt x="339" y="150"/>
                    </a:lnTo>
                    <a:lnTo>
                      <a:pt x="332" y="141"/>
                    </a:lnTo>
                    <a:lnTo>
                      <a:pt x="332" y="159"/>
                    </a:lnTo>
                    <a:close/>
                    <a:moveTo>
                      <a:pt x="332" y="101"/>
                    </a:moveTo>
                    <a:lnTo>
                      <a:pt x="332" y="110"/>
                    </a:lnTo>
                    <a:lnTo>
                      <a:pt x="334" y="117"/>
                    </a:lnTo>
                    <a:lnTo>
                      <a:pt x="336" y="124"/>
                    </a:lnTo>
                    <a:lnTo>
                      <a:pt x="338" y="128"/>
                    </a:lnTo>
                    <a:lnTo>
                      <a:pt x="344" y="134"/>
                    </a:lnTo>
                    <a:lnTo>
                      <a:pt x="350" y="138"/>
                    </a:lnTo>
                    <a:lnTo>
                      <a:pt x="357" y="141"/>
                    </a:lnTo>
                    <a:lnTo>
                      <a:pt x="363" y="142"/>
                    </a:lnTo>
                    <a:lnTo>
                      <a:pt x="370" y="141"/>
                    </a:lnTo>
                    <a:lnTo>
                      <a:pt x="376" y="140"/>
                    </a:lnTo>
                    <a:lnTo>
                      <a:pt x="381" y="136"/>
                    </a:lnTo>
                    <a:lnTo>
                      <a:pt x="386" y="132"/>
                    </a:lnTo>
                    <a:lnTo>
                      <a:pt x="390" y="126"/>
                    </a:lnTo>
                    <a:lnTo>
                      <a:pt x="393" y="119"/>
                    </a:lnTo>
                    <a:lnTo>
                      <a:pt x="394" y="111"/>
                    </a:lnTo>
                    <a:lnTo>
                      <a:pt x="396" y="102"/>
                    </a:lnTo>
                    <a:lnTo>
                      <a:pt x="394" y="93"/>
                    </a:lnTo>
                    <a:lnTo>
                      <a:pt x="393" y="83"/>
                    </a:lnTo>
                    <a:lnTo>
                      <a:pt x="390" y="76"/>
                    </a:lnTo>
                    <a:lnTo>
                      <a:pt x="386" y="71"/>
                    </a:lnTo>
                    <a:lnTo>
                      <a:pt x="382" y="66"/>
                    </a:lnTo>
                    <a:lnTo>
                      <a:pt x="376" y="63"/>
                    </a:lnTo>
                    <a:lnTo>
                      <a:pt x="370" y="62"/>
                    </a:lnTo>
                    <a:lnTo>
                      <a:pt x="365" y="60"/>
                    </a:lnTo>
                    <a:lnTo>
                      <a:pt x="358" y="62"/>
                    </a:lnTo>
                    <a:lnTo>
                      <a:pt x="352" y="63"/>
                    </a:lnTo>
                    <a:lnTo>
                      <a:pt x="347" y="66"/>
                    </a:lnTo>
                    <a:lnTo>
                      <a:pt x="343" y="71"/>
                    </a:lnTo>
                    <a:lnTo>
                      <a:pt x="338" y="76"/>
                    </a:lnTo>
                    <a:lnTo>
                      <a:pt x="335" y="83"/>
                    </a:lnTo>
                    <a:lnTo>
                      <a:pt x="334" y="91"/>
                    </a:lnTo>
                    <a:lnTo>
                      <a:pt x="332" y="101"/>
                    </a:lnTo>
                    <a:close/>
                    <a:moveTo>
                      <a:pt x="439" y="19"/>
                    </a:moveTo>
                    <a:lnTo>
                      <a:pt x="439" y="0"/>
                    </a:lnTo>
                    <a:lnTo>
                      <a:pt x="459" y="0"/>
                    </a:lnTo>
                    <a:lnTo>
                      <a:pt x="459" y="19"/>
                    </a:lnTo>
                    <a:lnTo>
                      <a:pt x="439" y="19"/>
                    </a:lnTo>
                    <a:close/>
                    <a:moveTo>
                      <a:pt x="439" y="159"/>
                    </a:moveTo>
                    <a:lnTo>
                      <a:pt x="439" y="43"/>
                    </a:lnTo>
                    <a:lnTo>
                      <a:pt x="459" y="43"/>
                    </a:lnTo>
                    <a:lnTo>
                      <a:pt x="459" y="159"/>
                    </a:lnTo>
                    <a:lnTo>
                      <a:pt x="439" y="159"/>
                    </a:lnTo>
                    <a:close/>
                    <a:moveTo>
                      <a:pt x="529" y="142"/>
                    </a:moveTo>
                    <a:lnTo>
                      <a:pt x="532" y="159"/>
                    </a:lnTo>
                    <a:lnTo>
                      <a:pt x="528" y="159"/>
                    </a:lnTo>
                    <a:lnTo>
                      <a:pt x="524" y="159"/>
                    </a:lnTo>
                    <a:lnTo>
                      <a:pt x="521" y="160"/>
                    </a:lnTo>
                    <a:lnTo>
                      <a:pt x="517" y="160"/>
                    </a:lnTo>
                    <a:lnTo>
                      <a:pt x="513" y="160"/>
                    </a:lnTo>
                    <a:lnTo>
                      <a:pt x="508" y="159"/>
                    </a:lnTo>
                    <a:lnTo>
                      <a:pt x="505" y="159"/>
                    </a:lnTo>
                    <a:lnTo>
                      <a:pt x="501" y="158"/>
                    </a:lnTo>
                    <a:lnTo>
                      <a:pt x="498" y="156"/>
                    </a:lnTo>
                    <a:lnTo>
                      <a:pt x="496" y="155"/>
                    </a:lnTo>
                    <a:lnTo>
                      <a:pt x="494" y="152"/>
                    </a:lnTo>
                    <a:lnTo>
                      <a:pt x="493" y="150"/>
                    </a:lnTo>
                    <a:lnTo>
                      <a:pt x="492" y="146"/>
                    </a:lnTo>
                    <a:lnTo>
                      <a:pt x="491" y="142"/>
                    </a:lnTo>
                    <a:lnTo>
                      <a:pt x="491" y="135"/>
                    </a:lnTo>
                    <a:lnTo>
                      <a:pt x="491" y="127"/>
                    </a:lnTo>
                    <a:lnTo>
                      <a:pt x="491" y="63"/>
                    </a:lnTo>
                    <a:lnTo>
                      <a:pt x="477" y="63"/>
                    </a:lnTo>
                    <a:lnTo>
                      <a:pt x="477" y="43"/>
                    </a:lnTo>
                    <a:lnTo>
                      <a:pt x="491" y="43"/>
                    </a:lnTo>
                    <a:lnTo>
                      <a:pt x="491" y="14"/>
                    </a:lnTo>
                    <a:lnTo>
                      <a:pt x="509" y="3"/>
                    </a:lnTo>
                    <a:lnTo>
                      <a:pt x="509" y="43"/>
                    </a:lnTo>
                    <a:lnTo>
                      <a:pt x="529" y="43"/>
                    </a:lnTo>
                    <a:lnTo>
                      <a:pt x="529" y="63"/>
                    </a:lnTo>
                    <a:lnTo>
                      <a:pt x="509" y="63"/>
                    </a:lnTo>
                    <a:lnTo>
                      <a:pt x="509" y="127"/>
                    </a:lnTo>
                    <a:lnTo>
                      <a:pt x="509" y="130"/>
                    </a:lnTo>
                    <a:lnTo>
                      <a:pt x="511" y="134"/>
                    </a:lnTo>
                    <a:lnTo>
                      <a:pt x="511" y="136"/>
                    </a:lnTo>
                    <a:lnTo>
                      <a:pt x="511" y="137"/>
                    </a:lnTo>
                    <a:lnTo>
                      <a:pt x="512" y="138"/>
                    </a:lnTo>
                    <a:lnTo>
                      <a:pt x="513" y="138"/>
                    </a:lnTo>
                    <a:lnTo>
                      <a:pt x="513" y="140"/>
                    </a:lnTo>
                    <a:lnTo>
                      <a:pt x="514" y="141"/>
                    </a:lnTo>
                    <a:lnTo>
                      <a:pt x="515" y="142"/>
                    </a:lnTo>
                    <a:lnTo>
                      <a:pt x="516" y="142"/>
                    </a:lnTo>
                    <a:lnTo>
                      <a:pt x="519" y="142"/>
                    </a:lnTo>
                    <a:lnTo>
                      <a:pt x="521" y="142"/>
                    </a:lnTo>
                    <a:lnTo>
                      <a:pt x="523" y="142"/>
                    </a:lnTo>
                    <a:lnTo>
                      <a:pt x="524" y="142"/>
                    </a:lnTo>
                    <a:lnTo>
                      <a:pt x="527" y="142"/>
                    </a:lnTo>
                    <a:lnTo>
                      <a:pt x="529" y="142"/>
                    </a:lnTo>
                    <a:close/>
                    <a:moveTo>
                      <a:pt x="605" y="125"/>
                    </a:moveTo>
                    <a:lnTo>
                      <a:pt x="623" y="121"/>
                    </a:lnTo>
                    <a:lnTo>
                      <a:pt x="624" y="126"/>
                    </a:lnTo>
                    <a:lnTo>
                      <a:pt x="627" y="130"/>
                    </a:lnTo>
                    <a:lnTo>
                      <a:pt x="629" y="134"/>
                    </a:lnTo>
                    <a:lnTo>
                      <a:pt x="632" y="137"/>
                    </a:lnTo>
                    <a:lnTo>
                      <a:pt x="637" y="140"/>
                    </a:lnTo>
                    <a:lnTo>
                      <a:pt x="642" y="141"/>
                    </a:lnTo>
                    <a:lnTo>
                      <a:pt x="647" y="142"/>
                    </a:lnTo>
                    <a:lnTo>
                      <a:pt x="654" y="142"/>
                    </a:lnTo>
                    <a:lnTo>
                      <a:pt x="661" y="142"/>
                    </a:lnTo>
                    <a:lnTo>
                      <a:pt x="666" y="141"/>
                    </a:lnTo>
                    <a:lnTo>
                      <a:pt x="670" y="140"/>
                    </a:lnTo>
                    <a:lnTo>
                      <a:pt x="674" y="137"/>
                    </a:lnTo>
                    <a:lnTo>
                      <a:pt x="677" y="135"/>
                    </a:lnTo>
                    <a:lnTo>
                      <a:pt x="680" y="133"/>
                    </a:lnTo>
                    <a:lnTo>
                      <a:pt x="681" y="129"/>
                    </a:lnTo>
                    <a:lnTo>
                      <a:pt x="681" y="127"/>
                    </a:lnTo>
                    <a:lnTo>
                      <a:pt x="681" y="124"/>
                    </a:lnTo>
                    <a:lnTo>
                      <a:pt x="680" y="121"/>
                    </a:lnTo>
                    <a:lnTo>
                      <a:pt x="677" y="120"/>
                    </a:lnTo>
                    <a:lnTo>
                      <a:pt x="674" y="118"/>
                    </a:lnTo>
                    <a:lnTo>
                      <a:pt x="672" y="117"/>
                    </a:lnTo>
                    <a:lnTo>
                      <a:pt x="667" y="114"/>
                    </a:lnTo>
                    <a:lnTo>
                      <a:pt x="661" y="113"/>
                    </a:lnTo>
                    <a:lnTo>
                      <a:pt x="654" y="112"/>
                    </a:lnTo>
                    <a:lnTo>
                      <a:pt x="645" y="110"/>
                    </a:lnTo>
                    <a:lnTo>
                      <a:pt x="636" y="106"/>
                    </a:lnTo>
                    <a:lnTo>
                      <a:pt x="629" y="104"/>
                    </a:lnTo>
                    <a:lnTo>
                      <a:pt x="624" y="102"/>
                    </a:lnTo>
                    <a:lnTo>
                      <a:pt x="621" y="99"/>
                    </a:lnTo>
                    <a:lnTo>
                      <a:pt x="617" y="97"/>
                    </a:lnTo>
                    <a:lnTo>
                      <a:pt x="614" y="95"/>
                    </a:lnTo>
                    <a:lnTo>
                      <a:pt x="612" y="91"/>
                    </a:lnTo>
                    <a:lnTo>
                      <a:pt x="611" y="88"/>
                    </a:lnTo>
                    <a:lnTo>
                      <a:pt x="609" y="83"/>
                    </a:lnTo>
                    <a:lnTo>
                      <a:pt x="608" y="80"/>
                    </a:lnTo>
                    <a:lnTo>
                      <a:pt x="608" y="75"/>
                    </a:lnTo>
                    <a:lnTo>
                      <a:pt x="608" y="71"/>
                    </a:lnTo>
                    <a:lnTo>
                      <a:pt x="609" y="67"/>
                    </a:lnTo>
                    <a:lnTo>
                      <a:pt x="611" y="64"/>
                    </a:lnTo>
                    <a:lnTo>
                      <a:pt x="612" y="60"/>
                    </a:lnTo>
                    <a:lnTo>
                      <a:pt x="614" y="57"/>
                    </a:lnTo>
                    <a:lnTo>
                      <a:pt x="615" y="55"/>
                    </a:lnTo>
                    <a:lnTo>
                      <a:pt x="617" y="52"/>
                    </a:lnTo>
                    <a:lnTo>
                      <a:pt x="621" y="50"/>
                    </a:lnTo>
                    <a:lnTo>
                      <a:pt x="623" y="49"/>
                    </a:lnTo>
                    <a:lnTo>
                      <a:pt x="626" y="47"/>
                    </a:lnTo>
                    <a:lnTo>
                      <a:pt x="629" y="45"/>
                    </a:lnTo>
                    <a:lnTo>
                      <a:pt x="632" y="44"/>
                    </a:lnTo>
                    <a:lnTo>
                      <a:pt x="637" y="43"/>
                    </a:lnTo>
                    <a:lnTo>
                      <a:pt x="642" y="42"/>
                    </a:lnTo>
                    <a:lnTo>
                      <a:pt x="645" y="41"/>
                    </a:lnTo>
                    <a:lnTo>
                      <a:pt x="650" y="41"/>
                    </a:lnTo>
                    <a:lnTo>
                      <a:pt x="657" y="41"/>
                    </a:lnTo>
                    <a:lnTo>
                      <a:pt x="662" y="42"/>
                    </a:lnTo>
                    <a:lnTo>
                      <a:pt x="668" y="44"/>
                    </a:lnTo>
                    <a:lnTo>
                      <a:pt x="674" y="45"/>
                    </a:lnTo>
                    <a:lnTo>
                      <a:pt x="678" y="48"/>
                    </a:lnTo>
                    <a:lnTo>
                      <a:pt x="682" y="50"/>
                    </a:lnTo>
                    <a:lnTo>
                      <a:pt x="685" y="52"/>
                    </a:lnTo>
                    <a:lnTo>
                      <a:pt x="689" y="56"/>
                    </a:lnTo>
                    <a:lnTo>
                      <a:pt x="690" y="59"/>
                    </a:lnTo>
                    <a:lnTo>
                      <a:pt x="692" y="64"/>
                    </a:lnTo>
                    <a:lnTo>
                      <a:pt x="693" y="70"/>
                    </a:lnTo>
                    <a:lnTo>
                      <a:pt x="695" y="74"/>
                    </a:lnTo>
                    <a:lnTo>
                      <a:pt x="676" y="78"/>
                    </a:lnTo>
                    <a:lnTo>
                      <a:pt x="675" y="74"/>
                    </a:lnTo>
                    <a:lnTo>
                      <a:pt x="674" y="71"/>
                    </a:lnTo>
                    <a:lnTo>
                      <a:pt x="672" y="67"/>
                    </a:lnTo>
                    <a:lnTo>
                      <a:pt x="668" y="65"/>
                    </a:lnTo>
                    <a:lnTo>
                      <a:pt x="665" y="64"/>
                    </a:lnTo>
                    <a:lnTo>
                      <a:pt x="661" y="62"/>
                    </a:lnTo>
                    <a:lnTo>
                      <a:pt x="657" y="60"/>
                    </a:lnTo>
                    <a:lnTo>
                      <a:pt x="651" y="60"/>
                    </a:lnTo>
                    <a:lnTo>
                      <a:pt x="645" y="60"/>
                    </a:lnTo>
                    <a:lnTo>
                      <a:pt x="640" y="62"/>
                    </a:lnTo>
                    <a:lnTo>
                      <a:pt x="636" y="63"/>
                    </a:lnTo>
                    <a:lnTo>
                      <a:pt x="632" y="64"/>
                    </a:lnTo>
                    <a:lnTo>
                      <a:pt x="630" y="66"/>
                    </a:lnTo>
                    <a:lnTo>
                      <a:pt x="628" y="68"/>
                    </a:lnTo>
                    <a:lnTo>
                      <a:pt x="627" y="71"/>
                    </a:lnTo>
                    <a:lnTo>
                      <a:pt x="627" y="73"/>
                    </a:lnTo>
                    <a:lnTo>
                      <a:pt x="627" y="74"/>
                    </a:lnTo>
                    <a:lnTo>
                      <a:pt x="628" y="76"/>
                    </a:lnTo>
                    <a:lnTo>
                      <a:pt x="628" y="78"/>
                    </a:lnTo>
                    <a:lnTo>
                      <a:pt x="629" y="79"/>
                    </a:lnTo>
                    <a:lnTo>
                      <a:pt x="631" y="80"/>
                    </a:lnTo>
                    <a:lnTo>
                      <a:pt x="632" y="81"/>
                    </a:lnTo>
                    <a:lnTo>
                      <a:pt x="635" y="82"/>
                    </a:lnTo>
                    <a:lnTo>
                      <a:pt x="637" y="83"/>
                    </a:lnTo>
                    <a:lnTo>
                      <a:pt x="638" y="84"/>
                    </a:lnTo>
                    <a:lnTo>
                      <a:pt x="642" y="86"/>
                    </a:lnTo>
                    <a:lnTo>
                      <a:pt x="647" y="87"/>
                    </a:lnTo>
                    <a:lnTo>
                      <a:pt x="653" y="88"/>
                    </a:lnTo>
                    <a:lnTo>
                      <a:pt x="662" y="90"/>
                    </a:lnTo>
                    <a:lnTo>
                      <a:pt x="670" y="93"/>
                    </a:lnTo>
                    <a:lnTo>
                      <a:pt x="677" y="95"/>
                    </a:lnTo>
                    <a:lnTo>
                      <a:pt x="682" y="97"/>
                    </a:lnTo>
                    <a:lnTo>
                      <a:pt x="686" y="99"/>
                    </a:lnTo>
                    <a:lnTo>
                      <a:pt x="690" y="102"/>
                    </a:lnTo>
                    <a:lnTo>
                      <a:pt x="693" y="104"/>
                    </a:lnTo>
                    <a:lnTo>
                      <a:pt x="696" y="107"/>
                    </a:lnTo>
                    <a:lnTo>
                      <a:pt x="698" y="111"/>
                    </a:lnTo>
                    <a:lnTo>
                      <a:pt x="699" y="115"/>
                    </a:lnTo>
                    <a:lnTo>
                      <a:pt x="700" y="120"/>
                    </a:lnTo>
                    <a:lnTo>
                      <a:pt x="700" y="125"/>
                    </a:lnTo>
                    <a:lnTo>
                      <a:pt x="700" y="129"/>
                    </a:lnTo>
                    <a:lnTo>
                      <a:pt x="699" y="134"/>
                    </a:lnTo>
                    <a:lnTo>
                      <a:pt x="697" y="138"/>
                    </a:lnTo>
                    <a:lnTo>
                      <a:pt x="695" y="143"/>
                    </a:lnTo>
                    <a:lnTo>
                      <a:pt x="691" y="148"/>
                    </a:lnTo>
                    <a:lnTo>
                      <a:pt x="688" y="151"/>
                    </a:lnTo>
                    <a:lnTo>
                      <a:pt x="683" y="155"/>
                    </a:lnTo>
                    <a:lnTo>
                      <a:pt x="678" y="157"/>
                    </a:lnTo>
                    <a:lnTo>
                      <a:pt x="673" y="158"/>
                    </a:lnTo>
                    <a:lnTo>
                      <a:pt x="666" y="159"/>
                    </a:lnTo>
                    <a:lnTo>
                      <a:pt x="660" y="160"/>
                    </a:lnTo>
                    <a:lnTo>
                      <a:pt x="653" y="160"/>
                    </a:lnTo>
                    <a:lnTo>
                      <a:pt x="643" y="160"/>
                    </a:lnTo>
                    <a:lnTo>
                      <a:pt x="634" y="158"/>
                    </a:lnTo>
                    <a:lnTo>
                      <a:pt x="626" y="156"/>
                    </a:lnTo>
                    <a:lnTo>
                      <a:pt x="620" y="152"/>
                    </a:lnTo>
                    <a:lnTo>
                      <a:pt x="614" y="148"/>
                    </a:lnTo>
                    <a:lnTo>
                      <a:pt x="609" y="141"/>
                    </a:lnTo>
                    <a:lnTo>
                      <a:pt x="606" y="134"/>
                    </a:lnTo>
                    <a:lnTo>
                      <a:pt x="605" y="125"/>
                    </a:lnTo>
                    <a:close/>
                    <a:moveTo>
                      <a:pt x="805" y="124"/>
                    </a:moveTo>
                    <a:lnTo>
                      <a:pt x="823" y="127"/>
                    </a:lnTo>
                    <a:lnTo>
                      <a:pt x="820" y="135"/>
                    </a:lnTo>
                    <a:lnTo>
                      <a:pt x="816" y="141"/>
                    </a:lnTo>
                    <a:lnTo>
                      <a:pt x="811" y="148"/>
                    </a:lnTo>
                    <a:lnTo>
                      <a:pt x="805" y="152"/>
                    </a:lnTo>
                    <a:lnTo>
                      <a:pt x="798" y="156"/>
                    </a:lnTo>
                    <a:lnTo>
                      <a:pt x="790" y="158"/>
                    </a:lnTo>
                    <a:lnTo>
                      <a:pt x="782" y="160"/>
                    </a:lnTo>
                    <a:lnTo>
                      <a:pt x="772" y="160"/>
                    </a:lnTo>
                    <a:lnTo>
                      <a:pt x="766" y="160"/>
                    </a:lnTo>
                    <a:lnTo>
                      <a:pt x="759" y="159"/>
                    </a:lnTo>
                    <a:lnTo>
                      <a:pt x="753" y="158"/>
                    </a:lnTo>
                    <a:lnTo>
                      <a:pt x="749" y="157"/>
                    </a:lnTo>
                    <a:lnTo>
                      <a:pt x="744" y="155"/>
                    </a:lnTo>
                    <a:lnTo>
                      <a:pt x="739" y="152"/>
                    </a:lnTo>
                    <a:lnTo>
                      <a:pt x="735" y="150"/>
                    </a:lnTo>
                    <a:lnTo>
                      <a:pt x="731" y="146"/>
                    </a:lnTo>
                    <a:lnTo>
                      <a:pt x="724" y="138"/>
                    </a:lnTo>
                    <a:lnTo>
                      <a:pt x="720" y="128"/>
                    </a:lnTo>
                    <a:lnTo>
                      <a:pt x="718" y="115"/>
                    </a:lnTo>
                    <a:lnTo>
                      <a:pt x="716" y="103"/>
                    </a:lnTo>
                    <a:lnTo>
                      <a:pt x="718" y="89"/>
                    </a:lnTo>
                    <a:lnTo>
                      <a:pt x="720" y="76"/>
                    </a:lnTo>
                    <a:lnTo>
                      <a:pt x="724" y="66"/>
                    </a:lnTo>
                    <a:lnTo>
                      <a:pt x="731" y="57"/>
                    </a:lnTo>
                    <a:lnTo>
                      <a:pt x="735" y="54"/>
                    </a:lnTo>
                    <a:lnTo>
                      <a:pt x="739" y="50"/>
                    </a:lnTo>
                    <a:lnTo>
                      <a:pt x="744" y="48"/>
                    </a:lnTo>
                    <a:lnTo>
                      <a:pt x="749" y="45"/>
                    </a:lnTo>
                    <a:lnTo>
                      <a:pt x="753" y="43"/>
                    </a:lnTo>
                    <a:lnTo>
                      <a:pt x="759" y="42"/>
                    </a:lnTo>
                    <a:lnTo>
                      <a:pt x="765" y="41"/>
                    </a:lnTo>
                    <a:lnTo>
                      <a:pt x="770" y="41"/>
                    </a:lnTo>
                    <a:lnTo>
                      <a:pt x="776" y="41"/>
                    </a:lnTo>
                    <a:lnTo>
                      <a:pt x="782" y="42"/>
                    </a:lnTo>
                    <a:lnTo>
                      <a:pt x="788" y="43"/>
                    </a:lnTo>
                    <a:lnTo>
                      <a:pt x="792" y="45"/>
                    </a:lnTo>
                    <a:lnTo>
                      <a:pt x="797" y="48"/>
                    </a:lnTo>
                    <a:lnTo>
                      <a:pt x="801" y="50"/>
                    </a:lnTo>
                    <a:lnTo>
                      <a:pt x="806" y="54"/>
                    </a:lnTo>
                    <a:lnTo>
                      <a:pt x="809" y="57"/>
                    </a:lnTo>
                    <a:lnTo>
                      <a:pt x="815" y="65"/>
                    </a:lnTo>
                    <a:lnTo>
                      <a:pt x="821" y="75"/>
                    </a:lnTo>
                    <a:lnTo>
                      <a:pt x="823" y="88"/>
                    </a:lnTo>
                    <a:lnTo>
                      <a:pt x="824" y="101"/>
                    </a:lnTo>
                    <a:lnTo>
                      <a:pt x="824" y="102"/>
                    </a:lnTo>
                    <a:lnTo>
                      <a:pt x="824" y="103"/>
                    </a:lnTo>
                    <a:lnTo>
                      <a:pt x="823" y="105"/>
                    </a:lnTo>
                    <a:lnTo>
                      <a:pt x="823" y="106"/>
                    </a:lnTo>
                    <a:lnTo>
                      <a:pt x="735" y="106"/>
                    </a:lnTo>
                    <a:lnTo>
                      <a:pt x="736" y="114"/>
                    </a:lnTo>
                    <a:lnTo>
                      <a:pt x="738" y="121"/>
                    </a:lnTo>
                    <a:lnTo>
                      <a:pt x="742" y="128"/>
                    </a:lnTo>
                    <a:lnTo>
                      <a:pt x="746" y="133"/>
                    </a:lnTo>
                    <a:lnTo>
                      <a:pt x="752" y="137"/>
                    </a:lnTo>
                    <a:lnTo>
                      <a:pt x="758" y="140"/>
                    </a:lnTo>
                    <a:lnTo>
                      <a:pt x="765" y="142"/>
                    </a:lnTo>
                    <a:lnTo>
                      <a:pt x="772" y="142"/>
                    </a:lnTo>
                    <a:lnTo>
                      <a:pt x="777" y="142"/>
                    </a:lnTo>
                    <a:lnTo>
                      <a:pt x="783" y="141"/>
                    </a:lnTo>
                    <a:lnTo>
                      <a:pt x="788" y="140"/>
                    </a:lnTo>
                    <a:lnTo>
                      <a:pt x="791" y="137"/>
                    </a:lnTo>
                    <a:lnTo>
                      <a:pt x="796" y="135"/>
                    </a:lnTo>
                    <a:lnTo>
                      <a:pt x="799" y="132"/>
                    </a:lnTo>
                    <a:lnTo>
                      <a:pt x="803" y="128"/>
                    </a:lnTo>
                    <a:lnTo>
                      <a:pt x="805" y="124"/>
                    </a:lnTo>
                    <a:close/>
                    <a:moveTo>
                      <a:pt x="735" y="87"/>
                    </a:moveTo>
                    <a:lnTo>
                      <a:pt x="805" y="87"/>
                    </a:lnTo>
                    <a:lnTo>
                      <a:pt x="804" y="81"/>
                    </a:lnTo>
                    <a:lnTo>
                      <a:pt x="803" y="76"/>
                    </a:lnTo>
                    <a:lnTo>
                      <a:pt x="800" y="73"/>
                    </a:lnTo>
                    <a:lnTo>
                      <a:pt x="797" y="70"/>
                    </a:lnTo>
                    <a:lnTo>
                      <a:pt x="791" y="66"/>
                    </a:lnTo>
                    <a:lnTo>
                      <a:pt x="785" y="63"/>
                    </a:lnTo>
                    <a:lnTo>
                      <a:pt x="778" y="62"/>
                    </a:lnTo>
                    <a:lnTo>
                      <a:pt x="770" y="60"/>
                    </a:lnTo>
                    <a:lnTo>
                      <a:pt x="763" y="60"/>
                    </a:lnTo>
                    <a:lnTo>
                      <a:pt x="757" y="62"/>
                    </a:lnTo>
                    <a:lnTo>
                      <a:pt x="751" y="64"/>
                    </a:lnTo>
                    <a:lnTo>
                      <a:pt x="746" y="67"/>
                    </a:lnTo>
                    <a:lnTo>
                      <a:pt x="742" y="71"/>
                    </a:lnTo>
                    <a:lnTo>
                      <a:pt x="738" y="75"/>
                    </a:lnTo>
                    <a:lnTo>
                      <a:pt x="736" y="81"/>
                    </a:lnTo>
                    <a:lnTo>
                      <a:pt x="735" y="87"/>
                    </a:lnTo>
                    <a:close/>
                    <a:moveTo>
                      <a:pt x="844" y="166"/>
                    </a:moveTo>
                    <a:lnTo>
                      <a:pt x="864" y="169"/>
                    </a:lnTo>
                    <a:lnTo>
                      <a:pt x="864" y="173"/>
                    </a:lnTo>
                    <a:lnTo>
                      <a:pt x="866" y="175"/>
                    </a:lnTo>
                    <a:lnTo>
                      <a:pt x="867" y="177"/>
                    </a:lnTo>
                    <a:lnTo>
                      <a:pt x="870" y="180"/>
                    </a:lnTo>
                    <a:lnTo>
                      <a:pt x="874" y="182"/>
                    </a:lnTo>
                    <a:lnTo>
                      <a:pt x="878" y="183"/>
                    </a:lnTo>
                    <a:lnTo>
                      <a:pt x="884" y="184"/>
                    </a:lnTo>
                    <a:lnTo>
                      <a:pt x="890" y="184"/>
                    </a:lnTo>
                    <a:lnTo>
                      <a:pt x="897" y="184"/>
                    </a:lnTo>
                    <a:lnTo>
                      <a:pt x="903" y="183"/>
                    </a:lnTo>
                    <a:lnTo>
                      <a:pt x="907" y="182"/>
                    </a:lnTo>
                    <a:lnTo>
                      <a:pt x="911" y="180"/>
                    </a:lnTo>
                    <a:lnTo>
                      <a:pt x="914" y="177"/>
                    </a:lnTo>
                    <a:lnTo>
                      <a:pt x="918" y="174"/>
                    </a:lnTo>
                    <a:lnTo>
                      <a:pt x="920" y="171"/>
                    </a:lnTo>
                    <a:lnTo>
                      <a:pt x="921" y="167"/>
                    </a:lnTo>
                    <a:lnTo>
                      <a:pt x="922" y="164"/>
                    </a:lnTo>
                    <a:lnTo>
                      <a:pt x="922" y="159"/>
                    </a:lnTo>
                    <a:lnTo>
                      <a:pt x="922" y="153"/>
                    </a:lnTo>
                    <a:lnTo>
                      <a:pt x="922" y="145"/>
                    </a:lnTo>
                    <a:lnTo>
                      <a:pt x="915" y="151"/>
                    </a:lnTo>
                    <a:lnTo>
                      <a:pt x="908" y="156"/>
                    </a:lnTo>
                    <a:lnTo>
                      <a:pt x="900" y="158"/>
                    </a:lnTo>
                    <a:lnTo>
                      <a:pt x="891" y="159"/>
                    </a:lnTo>
                    <a:lnTo>
                      <a:pt x="885" y="159"/>
                    </a:lnTo>
                    <a:lnTo>
                      <a:pt x="880" y="158"/>
                    </a:lnTo>
                    <a:lnTo>
                      <a:pt x="875" y="157"/>
                    </a:lnTo>
                    <a:lnTo>
                      <a:pt x="869" y="155"/>
                    </a:lnTo>
                    <a:lnTo>
                      <a:pt x="865" y="152"/>
                    </a:lnTo>
                    <a:lnTo>
                      <a:pt x="861" y="150"/>
                    </a:lnTo>
                    <a:lnTo>
                      <a:pt x="857" y="146"/>
                    </a:lnTo>
                    <a:lnTo>
                      <a:pt x="853" y="143"/>
                    </a:lnTo>
                    <a:lnTo>
                      <a:pt x="847" y="134"/>
                    </a:lnTo>
                    <a:lnTo>
                      <a:pt x="844" y="124"/>
                    </a:lnTo>
                    <a:lnTo>
                      <a:pt x="842" y="113"/>
                    </a:lnTo>
                    <a:lnTo>
                      <a:pt x="841" y="102"/>
                    </a:lnTo>
                    <a:lnTo>
                      <a:pt x="841" y="94"/>
                    </a:lnTo>
                    <a:lnTo>
                      <a:pt x="842" y="86"/>
                    </a:lnTo>
                    <a:lnTo>
                      <a:pt x="844" y="78"/>
                    </a:lnTo>
                    <a:lnTo>
                      <a:pt x="846" y="71"/>
                    </a:lnTo>
                    <a:lnTo>
                      <a:pt x="850" y="64"/>
                    </a:lnTo>
                    <a:lnTo>
                      <a:pt x="853" y="58"/>
                    </a:lnTo>
                    <a:lnTo>
                      <a:pt x="858" y="54"/>
                    </a:lnTo>
                    <a:lnTo>
                      <a:pt x="864" y="49"/>
                    </a:lnTo>
                    <a:lnTo>
                      <a:pt x="869" y="45"/>
                    </a:lnTo>
                    <a:lnTo>
                      <a:pt x="875" y="43"/>
                    </a:lnTo>
                    <a:lnTo>
                      <a:pt x="882" y="42"/>
                    </a:lnTo>
                    <a:lnTo>
                      <a:pt x="890" y="41"/>
                    </a:lnTo>
                    <a:lnTo>
                      <a:pt x="899" y="42"/>
                    </a:lnTo>
                    <a:lnTo>
                      <a:pt x="908" y="45"/>
                    </a:lnTo>
                    <a:lnTo>
                      <a:pt x="915" y="51"/>
                    </a:lnTo>
                    <a:lnTo>
                      <a:pt x="922" y="59"/>
                    </a:lnTo>
                    <a:lnTo>
                      <a:pt x="922" y="43"/>
                    </a:lnTo>
                    <a:lnTo>
                      <a:pt x="942" y="43"/>
                    </a:lnTo>
                    <a:lnTo>
                      <a:pt x="942" y="143"/>
                    </a:lnTo>
                    <a:lnTo>
                      <a:pt x="942" y="155"/>
                    </a:lnTo>
                    <a:lnTo>
                      <a:pt x="941" y="165"/>
                    </a:lnTo>
                    <a:lnTo>
                      <a:pt x="938" y="173"/>
                    </a:lnTo>
                    <a:lnTo>
                      <a:pt x="936" y="180"/>
                    </a:lnTo>
                    <a:lnTo>
                      <a:pt x="932" y="184"/>
                    </a:lnTo>
                    <a:lnTo>
                      <a:pt x="929" y="190"/>
                    </a:lnTo>
                    <a:lnTo>
                      <a:pt x="924" y="194"/>
                    </a:lnTo>
                    <a:lnTo>
                      <a:pt x="919" y="197"/>
                    </a:lnTo>
                    <a:lnTo>
                      <a:pt x="913" y="200"/>
                    </a:lnTo>
                    <a:lnTo>
                      <a:pt x="906" y="202"/>
                    </a:lnTo>
                    <a:lnTo>
                      <a:pt x="898" y="204"/>
                    </a:lnTo>
                    <a:lnTo>
                      <a:pt x="890" y="204"/>
                    </a:lnTo>
                    <a:lnTo>
                      <a:pt x="880" y="203"/>
                    </a:lnTo>
                    <a:lnTo>
                      <a:pt x="872" y="202"/>
                    </a:lnTo>
                    <a:lnTo>
                      <a:pt x="864" y="198"/>
                    </a:lnTo>
                    <a:lnTo>
                      <a:pt x="857" y="195"/>
                    </a:lnTo>
                    <a:lnTo>
                      <a:pt x="851" y="189"/>
                    </a:lnTo>
                    <a:lnTo>
                      <a:pt x="847" y="182"/>
                    </a:lnTo>
                    <a:lnTo>
                      <a:pt x="845" y="175"/>
                    </a:lnTo>
                    <a:lnTo>
                      <a:pt x="844" y="166"/>
                    </a:lnTo>
                    <a:close/>
                    <a:moveTo>
                      <a:pt x="860" y="99"/>
                    </a:moveTo>
                    <a:lnTo>
                      <a:pt x="860" y="110"/>
                    </a:lnTo>
                    <a:lnTo>
                      <a:pt x="862" y="118"/>
                    </a:lnTo>
                    <a:lnTo>
                      <a:pt x="865" y="125"/>
                    </a:lnTo>
                    <a:lnTo>
                      <a:pt x="869" y="130"/>
                    </a:lnTo>
                    <a:lnTo>
                      <a:pt x="874" y="135"/>
                    </a:lnTo>
                    <a:lnTo>
                      <a:pt x="878" y="138"/>
                    </a:lnTo>
                    <a:lnTo>
                      <a:pt x="884" y="140"/>
                    </a:lnTo>
                    <a:lnTo>
                      <a:pt x="891" y="141"/>
                    </a:lnTo>
                    <a:lnTo>
                      <a:pt x="898" y="140"/>
                    </a:lnTo>
                    <a:lnTo>
                      <a:pt x="904" y="138"/>
                    </a:lnTo>
                    <a:lnTo>
                      <a:pt x="908" y="135"/>
                    </a:lnTo>
                    <a:lnTo>
                      <a:pt x="914" y="130"/>
                    </a:lnTo>
                    <a:lnTo>
                      <a:pt x="918" y="126"/>
                    </a:lnTo>
                    <a:lnTo>
                      <a:pt x="920" y="119"/>
                    </a:lnTo>
                    <a:lnTo>
                      <a:pt x="922" y="110"/>
                    </a:lnTo>
                    <a:lnTo>
                      <a:pt x="922" y="101"/>
                    </a:lnTo>
                    <a:lnTo>
                      <a:pt x="922" y="91"/>
                    </a:lnTo>
                    <a:lnTo>
                      <a:pt x="920" y="83"/>
                    </a:lnTo>
                    <a:lnTo>
                      <a:pt x="918" y="76"/>
                    </a:lnTo>
                    <a:lnTo>
                      <a:pt x="913" y="71"/>
                    </a:lnTo>
                    <a:lnTo>
                      <a:pt x="908" y="66"/>
                    </a:lnTo>
                    <a:lnTo>
                      <a:pt x="903" y="63"/>
                    </a:lnTo>
                    <a:lnTo>
                      <a:pt x="897" y="62"/>
                    </a:lnTo>
                    <a:lnTo>
                      <a:pt x="891" y="60"/>
                    </a:lnTo>
                    <a:lnTo>
                      <a:pt x="884" y="62"/>
                    </a:lnTo>
                    <a:lnTo>
                      <a:pt x="878" y="63"/>
                    </a:lnTo>
                    <a:lnTo>
                      <a:pt x="874" y="66"/>
                    </a:lnTo>
                    <a:lnTo>
                      <a:pt x="869" y="71"/>
                    </a:lnTo>
                    <a:lnTo>
                      <a:pt x="865" y="76"/>
                    </a:lnTo>
                    <a:lnTo>
                      <a:pt x="862" y="83"/>
                    </a:lnTo>
                    <a:lnTo>
                      <a:pt x="860" y="90"/>
                    </a:lnTo>
                    <a:lnTo>
                      <a:pt x="860" y="99"/>
                    </a:lnTo>
                    <a:close/>
                    <a:moveTo>
                      <a:pt x="972" y="159"/>
                    </a:moveTo>
                    <a:lnTo>
                      <a:pt x="972" y="43"/>
                    </a:lnTo>
                    <a:lnTo>
                      <a:pt x="991" y="43"/>
                    </a:lnTo>
                    <a:lnTo>
                      <a:pt x="991" y="63"/>
                    </a:lnTo>
                    <a:lnTo>
                      <a:pt x="993" y="58"/>
                    </a:lnTo>
                    <a:lnTo>
                      <a:pt x="997" y="54"/>
                    </a:lnTo>
                    <a:lnTo>
                      <a:pt x="1000" y="50"/>
                    </a:lnTo>
                    <a:lnTo>
                      <a:pt x="1005" y="47"/>
                    </a:lnTo>
                    <a:lnTo>
                      <a:pt x="1010" y="44"/>
                    </a:lnTo>
                    <a:lnTo>
                      <a:pt x="1014" y="42"/>
                    </a:lnTo>
                    <a:lnTo>
                      <a:pt x="1020" y="41"/>
                    </a:lnTo>
                    <a:lnTo>
                      <a:pt x="1024" y="41"/>
                    </a:lnTo>
                    <a:lnTo>
                      <a:pt x="1030" y="41"/>
                    </a:lnTo>
                    <a:lnTo>
                      <a:pt x="1036" y="42"/>
                    </a:lnTo>
                    <a:lnTo>
                      <a:pt x="1041" y="44"/>
                    </a:lnTo>
                    <a:lnTo>
                      <a:pt x="1045" y="48"/>
                    </a:lnTo>
                    <a:lnTo>
                      <a:pt x="1049" y="51"/>
                    </a:lnTo>
                    <a:lnTo>
                      <a:pt x="1052" y="55"/>
                    </a:lnTo>
                    <a:lnTo>
                      <a:pt x="1054" y="59"/>
                    </a:lnTo>
                    <a:lnTo>
                      <a:pt x="1055" y="64"/>
                    </a:lnTo>
                    <a:lnTo>
                      <a:pt x="1059" y="58"/>
                    </a:lnTo>
                    <a:lnTo>
                      <a:pt x="1064" y="54"/>
                    </a:lnTo>
                    <a:lnTo>
                      <a:pt x="1067" y="50"/>
                    </a:lnTo>
                    <a:lnTo>
                      <a:pt x="1072" y="47"/>
                    </a:lnTo>
                    <a:lnTo>
                      <a:pt x="1076" y="44"/>
                    </a:lnTo>
                    <a:lnTo>
                      <a:pt x="1081" y="42"/>
                    </a:lnTo>
                    <a:lnTo>
                      <a:pt x="1087" y="41"/>
                    </a:lnTo>
                    <a:lnTo>
                      <a:pt x="1091" y="41"/>
                    </a:lnTo>
                    <a:lnTo>
                      <a:pt x="1099" y="42"/>
                    </a:lnTo>
                    <a:lnTo>
                      <a:pt x="1106" y="43"/>
                    </a:lnTo>
                    <a:lnTo>
                      <a:pt x="1113" y="47"/>
                    </a:lnTo>
                    <a:lnTo>
                      <a:pt x="1118" y="51"/>
                    </a:lnTo>
                    <a:lnTo>
                      <a:pt x="1121" y="56"/>
                    </a:lnTo>
                    <a:lnTo>
                      <a:pt x="1124" y="63"/>
                    </a:lnTo>
                    <a:lnTo>
                      <a:pt x="1126" y="71"/>
                    </a:lnTo>
                    <a:lnTo>
                      <a:pt x="1127" y="80"/>
                    </a:lnTo>
                    <a:lnTo>
                      <a:pt x="1127" y="159"/>
                    </a:lnTo>
                    <a:lnTo>
                      <a:pt x="1108" y="159"/>
                    </a:lnTo>
                    <a:lnTo>
                      <a:pt x="1108" y="88"/>
                    </a:lnTo>
                    <a:lnTo>
                      <a:pt x="1108" y="83"/>
                    </a:lnTo>
                    <a:lnTo>
                      <a:pt x="1107" y="79"/>
                    </a:lnTo>
                    <a:lnTo>
                      <a:pt x="1107" y="75"/>
                    </a:lnTo>
                    <a:lnTo>
                      <a:pt x="1106" y="72"/>
                    </a:lnTo>
                    <a:lnTo>
                      <a:pt x="1105" y="70"/>
                    </a:lnTo>
                    <a:lnTo>
                      <a:pt x="1104" y="67"/>
                    </a:lnTo>
                    <a:lnTo>
                      <a:pt x="1101" y="66"/>
                    </a:lnTo>
                    <a:lnTo>
                      <a:pt x="1099" y="64"/>
                    </a:lnTo>
                    <a:lnTo>
                      <a:pt x="1097" y="63"/>
                    </a:lnTo>
                    <a:lnTo>
                      <a:pt x="1093" y="62"/>
                    </a:lnTo>
                    <a:lnTo>
                      <a:pt x="1090" y="60"/>
                    </a:lnTo>
                    <a:lnTo>
                      <a:pt x="1088" y="60"/>
                    </a:lnTo>
                    <a:lnTo>
                      <a:pt x="1082" y="60"/>
                    </a:lnTo>
                    <a:lnTo>
                      <a:pt x="1076" y="63"/>
                    </a:lnTo>
                    <a:lnTo>
                      <a:pt x="1072" y="65"/>
                    </a:lnTo>
                    <a:lnTo>
                      <a:pt x="1067" y="68"/>
                    </a:lnTo>
                    <a:lnTo>
                      <a:pt x="1064" y="73"/>
                    </a:lnTo>
                    <a:lnTo>
                      <a:pt x="1061" y="79"/>
                    </a:lnTo>
                    <a:lnTo>
                      <a:pt x="1059" y="86"/>
                    </a:lnTo>
                    <a:lnTo>
                      <a:pt x="1059" y="94"/>
                    </a:lnTo>
                    <a:lnTo>
                      <a:pt x="1059" y="159"/>
                    </a:lnTo>
                    <a:lnTo>
                      <a:pt x="1039" y="159"/>
                    </a:lnTo>
                    <a:lnTo>
                      <a:pt x="1039" y="86"/>
                    </a:lnTo>
                    <a:lnTo>
                      <a:pt x="1039" y="80"/>
                    </a:lnTo>
                    <a:lnTo>
                      <a:pt x="1038" y="74"/>
                    </a:lnTo>
                    <a:lnTo>
                      <a:pt x="1037" y="71"/>
                    </a:lnTo>
                    <a:lnTo>
                      <a:pt x="1035" y="67"/>
                    </a:lnTo>
                    <a:lnTo>
                      <a:pt x="1032" y="64"/>
                    </a:lnTo>
                    <a:lnTo>
                      <a:pt x="1029" y="62"/>
                    </a:lnTo>
                    <a:lnTo>
                      <a:pt x="1024" y="60"/>
                    </a:lnTo>
                    <a:lnTo>
                      <a:pt x="1020" y="60"/>
                    </a:lnTo>
                    <a:lnTo>
                      <a:pt x="1015" y="60"/>
                    </a:lnTo>
                    <a:lnTo>
                      <a:pt x="1012" y="62"/>
                    </a:lnTo>
                    <a:lnTo>
                      <a:pt x="1007" y="63"/>
                    </a:lnTo>
                    <a:lnTo>
                      <a:pt x="1004" y="65"/>
                    </a:lnTo>
                    <a:lnTo>
                      <a:pt x="1000" y="67"/>
                    </a:lnTo>
                    <a:lnTo>
                      <a:pt x="998" y="70"/>
                    </a:lnTo>
                    <a:lnTo>
                      <a:pt x="996" y="73"/>
                    </a:lnTo>
                    <a:lnTo>
                      <a:pt x="995" y="78"/>
                    </a:lnTo>
                    <a:lnTo>
                      <a:pt x="993" y="82"/>
                    </a:lnTo>
                    <a:lnTo>
                      <a:pt x="992" y="87"/>
                    </a:lnTo>
                    <a:lnTo>
                      <a:pt x="991" y="94"/>
                    </a:lnTo>
                    <a:lnTo>
                      <a:pt x="991" y="101"/>
                    </a:lnTo>
                    <a:lnTo>
                      <a:pt x="991" y="159"/>
                    </a:lnTo>
                    <a:lnTo>
                      <a:pt x="972" y="159"/>
                    </a:lnTo>
                    <a:close/>
                    <a:moveTo>
                      <a:pt x="1239" y="124"/>
                    </a:moveTo>
                    <a:lnTo>
                      <a:pt x="1258" y="127"/>
                    </a:lnTo>
                    <a:lnTo>
                      <a:pt x="1254" y="135"/>
                    </a:lnTo>
                    <a:lnTo>
                      <a:pt x="1251" y="141"/>
                    </a:lnTo>
                    <a:lnTo>
                      <a:pt x="1245" y="148"/>
                    </a:lnTo>
                    <a:lnTo>
                      <a:pt x="1239" y="152"/>
                    </a:lnTo>
                    <a:lnTo>
                      <a:pt x="1233" y="156"/>
                    </a:lnTo>
                    <a:lnTo>
                      <a:pt x="1224" y="158"/>
                    </a:lnTo>
                    <a:lnTo>
                      <a:pt x="1216" y="160"/>
                    </a:lnTo>
                    <a:lnTo>
                      <a:pt x="1206" y="160"/>
                    </a:lnTo>
                    <a:lnTo>
                      <a:pt x="1200" y="160"/>
                    </a:lnTo>
                    <a:lnTo>
                      <a:pt x="1193" y="159"/>
                    </a:lnTo>
                    <a:lnTo>
                      <a:pt x="1188" y="158"/>
                    </a:lnTo>
                    <a:lnTo>
                      <a:pt x="1183" y="157"/>
                    </a:lnTo>
                    <a:lnTo>
                      <a:pt x="1178" y="155"/>
                    </a:lnTo>
                    <a:lnTo>
                      <a:pt x="1174" y="152"/>
                    </a:lnTo>
                    <a:lnTo>
                      <a:pt x="1169" y="150"/>
                    </a:lnTo>
                    <a:lnTo>
                      <a:pt x="1166" y="146"/>
                    </a:lnTo>
                    <a:lnTo>
                      <a:pt x="1159" y="138"/>
                    </a:lnTo>
                    <a:lnTo>
                      <a:pt x="1154" y="128"/>
                    </a:lnTo>
                    <a:lnTo>
                      <a:pt x="1152" y="115"/>
                    </a:lnTo>
                    <a:lnTo>
                      <a:pt x="1151" y="103"/>
                    </a:lnTo>
                    <a:lnTo>
                      <a:pt x="1152" y="89"/>
                    </a:lnTo>
                    <a:lnTo>
                      <a:pt x="1154" y="76"/>
                    </a:lnTo>
                    <a:lnTo>
                      <a:pt x="1159" y="66"/>
                    </a:lnTo>
                    <a:lnTo>
                      <a:pt x="1166" y="57"/>
                    </a:lnTo>
                    <a:lnTo>
                      <a:pt x="1169" y="54"/>
                    </a:lnTo>
                    <a:lnTo>
                      <a:pt x="1174" y="50"/>
                    </a:lnTo>
                    <a:lnTo>
                      <a:pt x="1178" y="48"/>
                    </a:lnTo>
                    <a:lnTo>
                      <a:pt x="1183" y="45"/>
                    </a:lnTo>
                    <a:lnTo>
                      <a:pt x="1188" y="43"/>
                    </a:lnTo>
                    <a:lnTo>
                      <a:pt x="1193" y="42"/>
                    </a:lnTo>
                    <a:lnTo>
                      <a:pt x="1199" y="41"/>
                    </a:lnTo>
                    <a:lnTo>
                      <a:pt x="1205" y="41"/>
                    </a:lnTo>
                    <a:lnTo>
                      <a:pt x="1211" y="41"/>
                    </a:lnTo>
                    <a:lnTo>
                      <a:pt x="1216" y="42"/>
                    </a:lnTo>
                    <a:lnTo>
                      <a:pt x="1222" y="43"/>
                    </a:lnTo>
                    <a:lnTo>
                      <a:pt x="1227" y="45"/>
                    </a:lnTo>
                    <a:lnTo>
                      <a:pt x="1231" y="48"/>
                    </a:lnTo>
                    <a:lnTo>
                      <a:pt x="1236" y="50"/>
                    </a:lnTo>
                    <a:lnTo>
                      <a:pt x="1241" y="54"/>
                    </a:lnTo>
                    <a:lnTo>
                      <a:pt x="1244" y="57"/>
                    </a:lnTo>
                    <a:lnTo>
                      <a:pt x="1250" y="65"/>
                    </a:lnTo>
                    <a:lnTo>
                      <a:pt x="1256" y="75"/>
                    </a:lnTo>
                    <a:lnTo>
                      <a:pt x="1258" y="88"/>
                    </a:lnTo>
                    <a:lnTo>
                      <a:pt x="1259" y="101"/>
                    </a:lnTo>
                    <a:lnTo>
                      <a:pt x="1259" y="102"/>
                    </a:lnTo>
                    <a:lnTo>
                      <a:pt x="1259" y="103"/>
                    </a:lnTo>
                    <a:lnTo>
                      <a:pt x="1258" y="105"/>
                    </a:lnTo>
                    <a:lnTo>
                      <a:pt x="1258" y="106"/>
                    </a:lnTo>
                    <a:lnTo>
                      <a:pt x="1169" y="106"/>
                    </a:lnTo>
                    <a:lnTo>
                      <a:pt x="1170" y="114"/>
                    </a:lnTo>
                    <a:lnTo>
                      <a:pt x="1173" y="121"/>
                    </a:lnTo>
                    <a:lnTo>
                      <a:pt x="1176" y="128"/>
                    </a:lnTo>
                    <a:lnTo>
                      <a:pt x="1181" y="133"/>
                    </a:lnTo>
                    <a:lnTo>
                      <a:pt x="1187" y="137"/>
                    </a:lnTo>
                    <a:lnTo>
                      <a:pt x="1192" y="140"/>
                    </a:lnTo>
                    <a:lnTo>
                      <a:pt x="1199" y="142"/>
                    </a:lnTo>
                    <a:lnTo>
                      <a:pt x="1206" y="142"/>
                    </a:lnTo>
                    <a:lnTo>
                      <a:pt x="1212" y="142"/>
                    </a:lnTo>
                    <a:lnTo>
                      <a:pt x="1218" y="141"/>
                    </a:lnTo>
                    <a:lnTo>
                      <a:pt x="1222" y="140"/>
                    </a:lnTo>
                    <a:lnTo>
                      <a:pt x="1226" y="137"/>
                    </a:lnTo>
                    <a:lnTo>
                      <a:pt x="1230" y="135"/>
                    </a:lnTo>
                    <a:lnTo>
                      <a:pt x="1234" y="132"/>
                    </a:lnTo>
                    <a:lnTo>
                      <a:pt x="1237" y="128"/>
                    </a:lnTo>
                    <a:lnTo>
                      <a:pt x="1239" y="124"/>
                    </a:lnTo>
                    <a:close/>
                    <a:moveTo>
                      <a:pt x="1169" y="87"/>
                    </a:moveTo>
                    <a:lnTo>
                      <a:pt x="1239" y="87"/>
                    </a:lnTo>
                    <a:lnTo>
                      <a:pt x="1238" y="81"/>
                    </a:lnTo>
                    <a:lnTo>
                      <a:pt x="1237" y="76"/>
                    </a:lnTo>
                    <a:lnTo>
                      <a:pt x="1235" y="73"/>
                    </a:lnTo>
                    <a:lnTo>
                      <a:pt x="1231" y="70"/>
                    </a:lnTo>
                    <a:lnTo>
                      <a:pt x="1226" y="66"/>
                    </a:lnTo>
                    <a:lnTo>
                      <a:pt x="1220" y="63"/>
                    </a:lnTo>
                    <a:lnTo>
                      <a:pt x="1213" y="62"/>
                    </a:lnTo>
                    <a:lnTo>
                      <a:pt x="1205" y="60"/>
                    </a:lnTo>
                    <a:lnTo>
                      <a:pt x="1198" y="60"/>
                    </a:lnTo>
                    <a:lnTo>
                      <a:pt x="1191" y="62"/>
                    </a:lnTo>
                    <a:lnTo>
                      <a:pt x="1185" y="64"/>
                    </a:lnTo>
                    <a:lnTo>
                      <a:pt x="1181" y="67"/>
                    </a:lnTo>
                    <a:lnTo>
                      <a:pt x="1176" y="71"/>
                    </a:lnTo>
                    <a:lnTo>
                      <a:pt x="1173" y="75"/>
                    </a:lnTo>
                    <a:lnTo>
                      <a:pt x="1170" y="81"/>
                    </a:lnTo>
                    <a:lnTo>
                      <a:pt x="1169" y="87"/>
                    </a:lnTo>
                    <a:close/>
                    <a:moveTo>
                      <a:pt x="1283" y="159"/>
                    </a:moveTo>
                    <a:lnTo>
                      <a:pt x="1283" y="43"/>
                    </a:lnTo>
                    <a:lnTo>
                      <a:pt x="1303" y="43"/>
                    </a:lnTo>
                    <a:lnTo>
                      <a:pt x="1303" y="59"/>
                    </a:lnTo>
                    <a:lnTo>
                      <a:pt x="1306" y="55"/>
                    </a:lnTo>
                    <a:lnTo>
                      <a:pt x="1310" y="51"/>
                    </a:lnTo>
                    <a:lnTo>
                      <a:pt x="1313" y="49"/>
                    </a:lnTo>
                    <a:lnTo>
                      <a:pt x="1318" y="45"/>
                    </a:lnTo>
                    <a:lnTo>
                      <a:pt x="1322" y="43"/>
                    </a:lnTo>
                    <a:lnTo>
                      <a:pt x="1327" y="42"/>
                    </a:lnTo>
                    <a:lnTo>
                      <a:pt x="1333" y="41"/>
                    </a:lnTo>
                    <a:lnTo>
                      <a:pt x="1338" y="41"/>
                    </a:lnTo>
                    <a:lnTo>
                      <a:pt x="1343" y="41"/>
                    </a:lnTo>
                    <a:lnTo>
                      <a:pt x="1347" y="42"/>
                    </a:lnTo>
                    <a:lnTo>
                      <a:pt x="1352" y="44"/>
                    </a:lnTo>
                    <a:lnTo>
                      <a:pt x="1357" y="45"/>
                    </a:lnTo>
                    <a:lnTo>
                      <a:pt x="1360" y="48"/>
                    </a:lnTo>
                    <a:lnTo>
                      <a:pt x="1364" y="50"/>
                    </a:lnTo>
                    <a:lnTo>
                      <a:pt x="1366" y="52"/>
                    </a:lnTo>
                    <a:lnTo>
                      <a:pt x="1368" y="55"/>
                    </a:lnTo>
                    <a:lnTo>
                      <a:pt x="1370" y="58"/>
                    </a:lnTo>
                    <a:lnTo>
                      <a:pt x="1373" y="62"/>
                    </a:lnTo>
                    <a:lnTo>
                      <a:pt x="1374" y="65"/>
                    </a:lnTo>
                    <a:lnTo>
                      <a:pt x="1375" y="70"/>
                    </a:lnTo>
                    <a:lnTo>
                      <a:pt x="1375" y="73"/>
                    </a:lnTo>
                    <a:lnTo>
                      <a:pt x="1375" y="78"/>
                    </a:lnTo>
                    <a:lnTo>
                      <a:pt x="1375" y="82"/>
                    </a:lnTo>
                    <a:lnTo>
                      <a:pt x="1375" y="89"/>
                    </a:lnTo>
                    <a:lnTo>
                      <a:pt x="1375" y="159"/>
                    </a:lnTo>
                    <a:lnTo>
                      <a:pt x="1357" y="159"/>
                    </a:lnTo>
                    <a:lnTo>
                      <a:pt x="1357" y="91"/>
                    </a:lnTo>
                    <a:lnTo>
                      <a:pt x="1357" y="86"/>
                    </a:lnTo>
                    <a:lnTo>
                      <a:pt x="1356" y="81"/>
                    </a:lnTo>
                    <a:lnTo>
                      <a:pt x="1356" y="76"/>
                    </a:lnTo>
                    <a:lnTo>
                      <a:pt x="1354" y="73"/>
                    </a:lnTo>
                    <a:lnTo>
                      <a:pt x="1352" y="71"/>
                    </a:lnTo>
                    <a:lnTo>
                      <a:pt x="1351" y="68"/>
                    </a:lnTo>
                    <a:lnTo>
                      <a:pt x="1349" y="66"/>
                    </a:lnTo>
                    <a:lnTo>
                      <a:pt x="1346" y="64"/>
                    </a:lnTo>
                    <a:lnTo>
                      <a:pt x="1344" y="63"/>
                    </a:lnTo>
                    <a:lnTo>
                      <a:pt x="1341" y="62"/>
                    </a:lnTo>
                    <a:lnTo>
                      <a:pt x="1337" y="60"/>
                    </a:lnTo>
                    <a:lnTo>
                      <a:pt x="1333" y="60"/>
                    </a:lnTo>
                    <a:lnTo>
                      <a:pt x="1327" y="60"/>
                    </a:lnTo>
                    <a:lnTo>
                      <a:pt x="1321" y="63"/>
                    </a:lnTo>
                    <a:lnTo>
                      <a:pt x="1316" y="65"/>
                    </a:lnTo>
                    <a:lnTo>
                      <a:pt x="1312" y="68"/>
                    </a:lnTo>
                    <a:lnTo>
                      <a:pt x="1307" y="73"/>
                    </a:lnTo>
                    <a:lnTo>
                      <a:pt x="1305" y="80"/>
                    </a:lnTo>
                    <a:lnTo>
                      <a:pt x="1303" y="88"/>
                    </a:lnTo>
                    <a:lnTo>
                      <a:pt x="1303" y="98"/>
                    </a:lnTo>
                    <a:lnTo>
                      <a:pt x="1303" y="159"/>
                    </a:lnTo>
                    <a:lnTo>
                      <a:pt x="1283" y="159"/>
                    </a:lnTo>
                    <a:close/>
                    <a:moveTo>
                      <a:pt x="1447" y="142"/>
                    </a:moveTo>
                    <a:lnTo>
                      <a:pt x="1451" y="159"/>
                    </a:lnTo>
                    <a:lnTo>
                      <a:pt x="1446" y="159"/>
                    </a:lnTo>
                    <a:lnTo>
                      <a:pt x="1443" y="159"/>
                    </a:lnTo>
                    <a:lnTo>
                      <a:pt x="1439" y="160"/>
                    </a:lnTo>
                    <a:lnTo>
                      <a:pt x="1436" y="160"/>
                    </a:lnTo>
                    <a:lnTo>
                      <a:pt x="1431" y="160"/>
                    </a:lnTo>
                    <a:lnTo>
                      <a:pt x="1427" y="159"/>
                    </a:lnTo>
                    <a:lnTo>
                      <a:pt x="1423" y="159"/>
                    </a:lnTo>
                    <a:lnTo>
                      <a:pt x="1420" y="158"/>
                    </a:lnTo>
                    <a:lnTo>
                      <a:pt x="1416" y="156"/>
                    </a:lnTo>
                    <a:lnTo>
                      <a:pt x="1414" y="155"/>
                    </a:lnTo>
                    <a:lnTo>
                      <a:pt x="1413" y="152"/>
                    </a:lnTo>
                    <a:lnTo>
                      <a:pt x="1412" y="150"/>
                    </a:lnTo>
                    <a:lnTo>
                      <a:pt x="1411" y="146"/>
                    </a:lnTo>
                    <a:lnTo>
                      <a:pt x="1410" y="142"/>
                    </a:lnTo>
                    <a:lnTo>
                      <a:pt x="1410" y="135"/>
                    </a:lnTo>
                    <a:lnTo>
                      <a:pt x="1410" y="127"/>
                    </a:lnTo>
                    <a:lnTo>
                      <a:pt x="1410" y="63"/>
                    </a:lnTo>
                    <a:lnTo>
                      <a:pt x="1396" y="63"/>
                    </a:lnTo>
                    <a:lnTo>
                      <a:pt x="1396" y="43"/>
                    </a:lnTo>
                    <a:lnTo>
                      <a:pt x="1410" y="43"/>
                    </a:lnTo>
                    <a:lnTo>
                      <a:pt x="1410" y="14"/>
                    </a:lnTo>
                    <a:lnTo>
                      <a:pt x="1428" y="3"/>
                    </a:lnTo>
                    <a:lnTo>
                      <a:pt x="1428" y="43"/>
                    </a:lnTo>
                    <a:lnTo>
                      <a:pt x="1447" y="43"/>
                    </a:lnTo>
                    <a:lnTo>
                      <a:pt x="1447" y="63"/>
                    </a:lnTo>
                    <a:lnTo>
                      <a:pt x="1428" y="63"/>
                    </a:lnTo>
                    <a:lnTo>
                      <a:pt x="1428" y="127"/>
                    </a:lnTo>
                    <a:lnTo>
                      <a:pt x="1428" y="130"/>
                    </a:lnTo>
                    <a:lnTo>
                      <a:pt x="1429" y="134"/>
                    </a:lnTo>
                    <a:lnTo>
                      <a:pt x="1429" y="136"/>
                    </a:lnTo>
                    <a:lnTo>
                      <a:pt x="1429" y="137"/>
                    </a:lnTo>
                    <a:lnTo>
                      <a:pt x="1430" y="138"/>
                    </a:lnTo>
                    <a:lnTo>
                      <a:pt x="1431" y="138"/>
                    </a:lnTo>
                    <a:lnTo>
                      <a:pt x="1431" y="140"/>
                    </a:lnTo>
                    <a:lnTo>
                      <a:pt x="1433" y="141"/>
                    </a:lnTo>
                    <a:lnTo>
                      <a:pt x="1434" y="142"/>
                    </a:lnTo>
                    <a:lnTo>
                      <a:pt x="1435" y="142"/>
                    </a:lnTo>
                    <a:lnTo>
                      <a:pt x="1437" y="142"/>
                    </a:lnTo>
                    <a:lnTo>
                      <a:pt x="1439" y="142"/>
                    </a:lnTo>
                    <a:lnTo>
                      <a:pt x="1442" y="142"/>
                    </a:lnTo>
                    <a:lnTo>
                      <a:pt x="1443" y="142"/>
                    </a:lnTo>
                    <a:lnTo>
                      <a:pt x="1445" y="142"/>
                    </a:lnTo>
                    <a:lnTo>
                      <a:pt x="1447" y="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7" name="Freeform 155"/>
              <p:cNvSpPr>
                <a:spLocks/>
              </p:cNvSpPr>
              <p:nvPr/>
            </p:nvSpPr>
            <p:spPr bwMode="auto">
              <a:xfrm>
                <a:off x="1487" y="2087"/>
                <a:ext cx="3024" cy="10"/>
              </a:xfrm>
              <a:custGeom>
                <a:avLst/>
                <a:gdLst>
                  <a:gd name="T0" fmla="*/ 6048 w 6048"/>
                  <a:gd name="T1" fmla="*/ 11 h 21"/>
                  <a:gd name="T2" fmla="*/ 6038 w 6048"/>
                  <a:gd name="T3" fmla="*/ 0 h 21"/>
                  <a:gd name="T4" fmla="*/ 0 w 6048"/>
                  <a:gd name="T5" fmla="*/ 0 h 21"/>
                  <a:gd name="T6" fmla="*/ 0 w 6048"/>
                  <a:gd name="T7" fmla="*/ 21 h 21"/>
                  <a:gd name="T8" fmla="*/ 6038 w 6048"/>
                  <a:gd name="T9" fmla="*/ 21 h 21"/>
                  <a:gd name="T10" fmla="*/ 6028 w 6048"/>
                  <a:gd name="T11" fmla="*/ 11 h 21"/>
                  <a:gd name="T12" fmla="*/ 6048 w 6048"/>
                  <a:gd name="T13" fmla="*/ 11 h 21"/>
                  <a:gd name="T14" fmla="*/ 6048 w 6048"/>
                  <a:gd name="T15" fmla="*/ 0 h 21"/>
                  <a:gd name="T16" fmla="*/ 6038 w 6048"/>
                  <a:gd name="T17" fmla="*/ 0 h 21"/>
                  <a:gd name="T18" fmla="*/ 6048 w 6048"/>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48" h="21">
                    <a:moveTo>
                      <a:pt x="6048" y="11"/>
                    </a:moveTo>
                    <a:lnTo>
                      <a:pt x="6038" y="0"/>
                    </a:lnTo>
                    <a:lnTo>
                      <a:pt x="0" y="0"/>
                    </a:lnTo>
                    <a:lnTo>
                      <a:pt x="0" y="21"/>
                    </a:lnTo>
                    <a:lnTo>
                      <a:pt x="6038" y="21"/>
                    </a:lnTo>
                    <a:lnTo>
                      <a:pt x="6028" y="11"/>
                    </a:lnTo>
                    <a:lnTo>
                      <a:pt x="6048" y="11"/>
                    </a:lnTo>
                    <a:lnTo>
                      <a:pt x="6048" y="0"/>
                    </a:lnTo>
                    <a:lnTo>
                      <a:pt x="6038" y="0"/>
                    </a:lnTo>
                    <a:lnTo>
                      <a:pt x="604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8" name="Freeform 156"/>
              <p:cNvSpPr>
                <a:spLocks/>
              </p:cNvSpPr>
              <p:nvPr/>
            </p:nvSpPr>
            <p:spPr bwMode="auto">
              <a:xfrm>
                <a:off x="4500" y="2092"/>
                <a:ext cx="11" cy="185"/>
              </a:xfrm>
              <a:custGeom>
                <a:avLst/>
                <a:gdLst>
                  <a:gd name="T0" fmla="*/ 10 w 20"/>
                  <a:gd name="T1" fmla="*/ 369 h 369"/>
                  <a:gd name="T2" fmla="*/ 20 w 20"/>
                  <a:gd name="T3" fmla="*/ 359 h 369"/>
                  <a:gd name="T4" fmla="*/ 20 w 20"/>
                  <a:gd name="T5" fmla="*/ 0 h 369"/>
                  <a:gd name="T6" fmla="*/ 0 w 20"/>
                  <a:gd name="T7" fmla="*/ 0 h 369"/>
                  <a:gd name="T8" fmla="*/ 0 w 20"/>
                  <a:gd name="T9" fmla="*/ 359 h 369"/>
                  <a:gd name="T10" fmla="*/ 10 w 20"/>
                  <a:gd name="T11" fmla="*/ 349 h 369"/>
                  <a:gd name="T12" fmla="*/ 10 w 20"/>
                  <a:gd name="T13" fmla="*/ 369 h 369"/>
                  <a:gd name="T14" fmla="*/ 20 w 20"/>
                  <a:gd name="T15" fmla="*/ 369 h 369"/>
                  <a:gd name="T16" fmla="*/ 20 w 20"/>
                  <a:gd name="T17" fmla="*/ 359 h 369"/>
                  <a:gd name="T18" fmla="*/ 10 w 20"/>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69">
                    <a:moveTo>
                      <a:pt x="10" y="369"/>
                    </a:moveTo>
                    <a:lnTo>
                      <a:pt x="20" y="359"/>
                    </a:lnTo>
                    <a:lnTo>
                      <a:pt x="20" y="0"/>
                    </a:lnTo>
                    <a:lnTo>
                      <a:pt x="0" y="0"/>
                    </a:lnTo>
                    <a:lnTo>
                      <a:pt x="0" y="359"/>
                    </a:lnTo>
                    <a:lnTo>
                      <a:pt x="10" y="349"/>
                    </a:lnTo>
                    <a:lnTo>
                      <a:pt x="10" y="369"/>
                    </a:lnTo>
                    <a:lnTo>
                      <a:pt x="20" y="369"/>
                    </a:lnTo>
                    <a:lnTo>
                      <a:pt x="20" y="359"/>
                    </a:lnTo>
                    <a:lnTo>
                      <a:pt x="10" y="3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09" name="Freeform 157"/>
              <p:cNvSpPr>
                <a:spLocks/>
              </p:cNvSpPr>
              <p:nvPr/>
            </p:nvSpPr>
            <p:spPr bwMode="auto">
              <a:xfrm>
                <a:off x="1481" y="2266"/>
                <a:ext cx="3024" cy="11"/>
              </a:xfrm>
              <a:custGeom>
                <a:avLst/>
                <a:gdLst>
                  <a:gd name="T0" fmla="*/ 0 w 6048"/>
                  <a:gd name="T1" fmla="*/ 10 h 20"/>
                  <a:gd name="T2" fmla="*/ 10 w 6048"/>
                  <a:gd name="T3" fmla="*/ 20 h 20"/>
                  <a:gd name="T4" fmla="*/ 6048 w 6048"/>
                  <a:gd name="T5" fmla="*/ 20 h 20"/>
                  <a:gd name="T6" fmla="*/ 6048 w 6048"/>
                  <a:gd name="T7" fmla="*/ 0 h 20"/>
                  <a:gd name="T8" fmla="*/ 10 w 6048"/>
                  <a:gd name="T9" fmla="*/ 0 h 20"/>
                  <a:gd name="T10" fmla="*/ 21 w 6048"/>
                  <a:gd name="T11" fmla="*/ 10 h 20"/>
                  <a:gd name="T12" fmla="*/ 0 w 6048"/>
                  <a:gd name="T13" fmla="*/ 10 h 20"/>
                  <a:gd name="T14" fmla="*/ 0 w 6048"/>
                  <a:gd name="T15" fmla="*/ 20 h 20"/>
                  <a:gd name="T16" fmla="*/ 10 w 6048"/>
                  <a:gd name="T17" fmla="*/ 20 h 20"/>
                  <a:gd name="T18" fmla="*/ 0 w 6048"/>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48" h="20">
                    <a:moveTo>
                      <a:pt x="0" y="10"/>
                    </a:moveTo>
                    <a:lnTo>
                      <a:pt x="10" y="20"/>
                    </a:lnTo>
                    <a:lnTo>
                      <a:pt x="6048" y="20"/>
                    </a:lnTo>
                    <a:lnTo>
                      <a:pt x="6048" y="0"/>
                    </a:lnTo>
                    <a:lnTo>
                      <a:pt x="10" y="0"/>
                    </a:lnTo>
                    <a:lnTo>
                      <a:pt x="21" y="10"/>
                    </a:lnTo>
                    <a:lnTo>
                      <a:pt x="0" y="10"/>
                    </a:lnTo>
                    <a:lnTo>
                      <a:pt x="0" y="20"/>
                    </a:lnTo>
                    <a:lnTo>
                      <a:pt x="10" y="20"/>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0" name="Freeform 158"/>
              <p:cNvSpPr>
                <a:spLocks/>
              </p:cNvSpPr>
              <p:nvPr/>
            </p:nvSpPr>
            <p:spPr bwMode="auto">
              <a:xfrm>
                <a:off x="1481" y="2087"/>
                <a:ext cx="11" cy="184"/>
              </a:xfrm>
              <a:custGeom>
                <a:avLst/>
                <a:gdLst>
                  <a:gd name="T0" fmla="*/ 10 w 21"/>
                  <a:gd name="T1" fmla="*/ 0 h 370"/>
                  <a:gd name="T2" fmla="*/ 0 w 21"/>
                  <a:gd name="T3" fmla="*/ 11 h 370"/>
                  <a:gd name="T4" fmla="*/ 0 w 21"/>
                  <a:gd name="T5" fmla="*/ 370 h 370"/>
                  <a:gd name="T6" fmla="*/ 21 w 21"/>
                  <a:gd name="T7" fmla="*/ 370 h 370"/>
                  <a:gd name="T8" fmla="*/ 21 w 21"/>
                  <a:gd name="T9" fmla="*/ 11 h 370"/>
                  <a:gd name="T10" fmla="*/ 10 w 21"/>
                  <a:gd name="T11" fmla="*/ 21 h 370"/>
                  <a:gd name="T12" fmla="*/ 10 w 21"/>
                  <a:gd name="T13" fmla="*/ 0 h 370"/>
                  <a:gd name="T14" fmla="*/ 0 w 21"/>
                  <a:gd name="T15" fmla="*/ 0 h 370"/>
                  <a:gd name="T16" fmla="*/ 0 w 21"/>
                  <a:gd name="T17" fmla="*/ 11 h 370"/>
                  <a:gd name="T18" fmla="*/ 10 w 21"/>
                  <a:gd name="T1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70">
                    <a:moveTo>
                      <a:pt x="10" y="0"/>
                    </a:moveTo>
                    <a:lnTo>
                      <a:pt x="0" y="11"/>
                    </a:lnTo>
                    <a:lnTo>
                      <a:pt x="0" y="370"/>
                    </a:lnTo>
                    <a:lnTo>
                      <a:pt x="21" y="370"/>
                    </a:lnTo>
                    <a:lnTo>
                      <a:pt x="21" y="11"/>
                    </a:lnTo>
                    <a:lnTo>
                      <a:pt x="10" y="21"/>
                    </a:lnTo>
                    <a:lnTo>
                      <a:pt x="10" y="0"/>
                    </a:lnTo>
                    <a:lnTo>
                      <a:pt x="0" y="0"/>
                    </a:lnTo>
                    <a:lnTo>
                      <a:pt x="0" y="11"/>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1" name="Freeform 159"/>
              <p:cNvSpPr>
                <a:spLocks/>
              </p:cNvSpPr>
              <p:nvPr/>
            </p:nvSpPr>
            <p:spPr bwMode="auto">
              <a:xfrm>
                <a:off x="1883" y="1541"/>
                <a:ext cx="2233" cy="11"/>
              </a:xfrm>
              <a:custGeom>
                <a:avLst/>
                <a:gdLst>
                  <a:gd name="T0" fmla="*/ 4466 w 4466"/>
                  <a:gd name="T1" fmla="*/ 10 h 21"/>
                  <a:gd name="T2" fmla="*/ 4455 w 4466"/>
                  <a:gd name="T3" fmla="*/ 0 h 21"/>
                  <a:gd name="T4" fmla="*/ 0 w 4466"/>
                  <a:gd name="T5" fmla="*/ 0 h 21"/>
                  <a:gd name="T6" fmla="*/ 0 w 4466"/>
                  <a:gd name="T7" fmla="*/ 21 h 21"/>
                  <a:gd name="T8" fmla="*/ 4455 w 4466"/>
                  <a:gd name="T9" fmla="*/ 21 h 21"/>
                  <a:gd name="T10" fmla="*/ 4445 w 4466"/>
                  <a:gd name="T11" fmla="*/ 10 h 21"/>
                  <a:gd name="T12" fmla="*/ 4466 w 4466"/>
                  <a:gd name="T13" fmla="*/ 10 h 21"/>
                  <a:gd name="T14" fmla="*/ 4466 w 4466"/>
                  <a:gd name="T15" fmla="*/ 0 h 21"/>
                  <a:gd name="T16" fmla="*/ 4455 w 4466"/>
                  <a:gd name="T17" fmla="*/ 0 h 21"/>
                  <a:gd name="T18" fmla="*/ 4466 w 4466"/>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6" h="21">
                    <a:moveTo>
                      <a:pt x="4466" y="10"/>
                    </a:moveTo>
                    <a:lnTo>
                      <a:pt x="4455" y="0"/>
                    </a:lnTo>
                    <a:lnTo>
                      <a:pt x="0" y="0"/>
                    </a:lnTo>
                    <a:lnTo>
                      <a:pt x="0" y="21"/>
                    </a:lnTo>
                    <a:lnTo>
                      <a:pt x="4455" y="21"/>
                    </a:lnTo>
                    <a:lnTo>
                      <a:pt x="4445" y="10"/>
                    </a:lnTo>
                    <a:lnTo>
                      <a:pt x="4466" y="10"/>
                    </a:lnTo>
                    <a:lnTo>
                      <a:pt x="4466" y="0"/>
                    </a:lnTo>
                    <a:lnTo>
                      <a:pt x="4455" y="0"/>
                    </a:lnTo>
                    <a:lnTo>
                      <a:pt x="4466"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2" name="Freeform 160"/>
              <p:cNvSpPr>
                <a:spLocks/>
              </p:cNvSpPr>
              <p:nvPr/>
            </p:nvSpPr>
            <p:spPr bwMode="auto">
              <a:xfrm>
                <a:off x="4106" y="1547"/>
                <a:ext cx="10" cy="184"/>
              </a:xfrm>
              <a:custGeom>
                <a:avLst/>
                <a:gdLst>
                  <a:gd name="T0" fmla="*/ 10 w 21"/>
                  <a:gd name="T1" fmla="*/ 370 h 370"/>
                  <a:gd name="T2" fmla="*/ 21 w 21"/>
                  <a:gd name="T3" fmla="*/ 359 h 370"/>
                  <a:gd name="T4" fmla="*/ 21 w 21"/>
                  <a:gd name="T5" fmla="*/ 0 h 370"/>
                  <a:gd name="T6" fmla="*/ 0 w 21"/>
                  <a:gd name="T7" fmla="*/ 0 h 370"/>
                  <a:gd name="T8" fmla="*/ 0 w 21"/>
                  <a:gd name="T9" fmla="*/ 359 h 370"/>
                  <a:gd name="T10" fmla="*/ 10 w 21"/>
                  <a:gd name="T11" fmla="*/ 349 h 370"/>
                  <a:gd name="T12" fmla="*/ 10 w 21"/>
                  <a:gd name="T13" fmla="*/ 370 h 370"/>
                  <a:gd name="T14" fmla="*/ 21 w 21"/>
                  <a:gd name="T15" fmla="*/ 370 h 370"/>
                  <a:gd name="T16" fmla="*/ 21 w 21"/>
                  <a:gd name="T17" fmla="*/ 359 h 370"/>
                  <a:gd name="T18" fmla="*/ 10 w 21"/>
                  <a:gd name="T19"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70">
                    <a:moveTo>
                      <a:pt x="10" y="370"/>
                    </a:moveTo>
                    <a:lnTo>
                      <a:pt x="21" y="359"/>
                    </a:lnTo>
                    <a:lnTo>
                      <a:pt x="21" y="0"/>
                    </a:lnTo>
                    <a:lnTo>
                      <a:pt x="0" y="0"/>
                    </a:lnTo>
                    <a:lnTo>
                      <a:pt x="0" y="359"/>
                    </a:lnTo>
                    <a:lnTo>
                      <a:pt x="10" y="349"/>
                    </a:lnTo>
                    <a:lnTo>
                      <a:pt x="10" y="370"/>
                    </a:lnTo>
                    <a:lnTo>
                      <a:pt x="21" y="370"/>
                    </a:lnTo>
                    <a:lnTo>
                      <a:pt x="21" y="359"/>
                    </a:lnTo>
                    <a:lnTo>
                      <a:pt x="10" y="3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3" name="Freeform 161"/>
              <p:cNvSpPr>
                <a:spLocks/>
              </p:cNvSpPr>
              <p:nvPr/>
            </p:nvSpPr>
            <p:spPr bwMode="auto">
              <a:xfrm>
                <a:off x="1878" y="1721"/>
                <a:ext cx="2233" cy="10"/>
              </a:xfrm>
              <a:custGeom>
                <a:avLst/>
                <a:gdLst>
                  <a:gd name="T0" fmla="*/ 0 w 4466"/>
                  <a:gd name="T1" fmla="*/ 10 h 21"/>
                  <a:gd name="T2" fmla="*/ 11 w 4466"/>
                  <a:gd name="T3" fmla="*/ 21 h 21"/>
                  <a:gd name="T4" fmla="*/ 4466 w 4466"/>
                  <a:gd name="T5" fmla="*/ 21 h 21"/>
                  <a:gd name="T6" fmla="*/ 4466 w 4466"/>
                  <a:gd name="T7" fmla="*/ 0 h 21"/>
                  <a:gd name="T8" fmla="*/ 11 w 4466"/>
                  <a:gd name="T9" fmla="*/ 0 h 21"/>
                  <a:gd name="T10" fmla="*/ 21 w 4466"/>
                  <a:gd name="T11" fmla="*/ 10 h 21"/>
                  <a:gd name="T12" fmla="*/ 0 w 4466"/>
                  <a:gd name="T13" fmla="*/ 10 h 21"/>
                  <a:gd name="T14" fmla="*/ 0 w 4466"/>
                  <a:gd name="T15" fmla="*/ 21 h 21"/>
                  <a:gd name="T16" fmla="*/ 11 w 4466"/>
                  <a:gd name="T17" fmla="*/ 21 h 21"/>
                  <a:gd name="T18" fmla="*/ 0 w 4466"/>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6" h="21">
                    <a:moveTo>
                      <a:pt x="0" y="10"/>
                    </a:moveTo>
                    <a:lnTo>
                      <a:pt x="11" y="21"/>
                    </a:lnTo>
                    <a:lnTo>
                      <a:pt x="4466" y="21"/>
                    </a:lnTo>
                    <a:lnTo>
                      <a:pt x="4466" y="0"/>
                    </a:lnTo>
                    <a:lnTo>
                      <a:pt x="11" y="0"/>
                    </a:lnTo>
                    <a:lnTo>
                      <a:pt x="21" y="10"/>
                    </a:lnTo>
                    <a:lnTo>
                      <a:pt x="0" y="10"/>
                    </a:lnTo>
                    <a:lnTo>
                      <a:pt x="0" y="21"/>
                    </a:lnTo>
                    <a:lnTo>
                      <a:pt x="11" y="21"/>
                    </a:lnTo>
                    <a:lnTo>
                      <a:pt x="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4" name="Freeform 162"/>
              <p:cNvSpPr>
                <a:spLocks/>
              </p:cNvSpPr>
              <p:nvPr/>
            </p:nvSpPr>
            <p:spPr bwMode="auto">
              <a:xfrm>
                <a:off x="1878" y="1541"/>
                <a:ext cx="10" cy="185"/>
              </a:xfrm>
              <a:custGeom>
                <a:avLst/>
                <a:gdLst>
                  <a:gd name="T0" fmla="*/ 11 w 21"/>
                  <a:gd name="T1" fmla="*/ 0 h 369"/>
                  <a:gd name="T2" fmla="*/ 0 w 21"/>
                  <a:gd name="T3" fmla="*/ 10 h 369"/>
                  <a:gd name="T4" fmla="*/ 0 w 21"/>
                  <a:gd name="T5" fmla="*/ 369 h 369"/>
                  <a:gd name="T6" fmla="*/ 21 w 21"/>
                  <a:gd name="T7" fmla="*/ 369 h 369"/>
                  <a:gd name="T8" fmla="*/ 21 w 21"/>
                  <a:gd name="T9" fmla="*/ 10 h 369"/>
                  <a:gd name="T10" fmla="*/ 11 w 21"/>
                  <a:gd name="T11" fmla="*/ 21 h 369"/>
                  <a:gd name="T12" fmla="*/ 11 w 21"/>
                  <a:gd name="T13" fmla="*/ 0 h 369"/>
                  <a:gd name="T14" fmla="*/ 0 w 21"/>
                  <a:gd name="T15" fmla="*/ 0 h 369"/>
                  <a:gd name="T16" fmla="*/ 0 w 21"/>
                  <a:gd name="T17" fmla="*/ 10 h 369"/>
                  <a:gd name="T18" fmla="*/ 11 w 21"/>
                  <a:gd name="T1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69">
                    <a:moveTo>
                      <a:pt x="11" y="0"/>
                    </a:moveTo>
                    <a:lnTo>
                      <a:pt x="0" y="10"/>
                    </a:lnTo>
                    <a:lnTo>
                      <a:pt x="0" y="369"/>
                    </a:lnTo>
                    <a:lnTo>
                      <a:pt x="21" y="369"/>
                    </a:lnTo>
                    <a:lnTo>
                      <a:pt x="21" y="10"/>
                    </a:lnTo>
                    <a:lnTo>
                      <a:pt x="11" y="21"/>
                    </a:lnTo>
                    <a:lnTo>
                      <a:pt x="11" y="0"/>
                    </a:lnTo>
                    <a:lnTo>
                      <a:pt x="0" y="0"/>
                    </a:lnTo>
                    <a:lnTo>
                      <a:pt x="0" y="10"/>
                    </a:lnTo>
                    <a:lnTo>
                      <a:pt x="1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5" name="Freeform 163"/>
              <p:cNvSpPr>
                <a:spLocks/>
              </p:cNvSpPr>
              <p:nvPr/>
            </p:nvSpPr>
            <p:spPr bwMode="auto">
              <a:xfrm>
                <a:off x="1933" y="1061"/>
                <a:ext cx="2090" cy="10"/>
              </a:xfrm>
              <a:custGeom>
                <a:avLst/>
                <a:gdLst>
                  <a:gd name="T0" fmla="*/ 4180 w 4180"/>
                  <a:gd name="T1" fmla="*/ 10 h 21"/>
                  <a:gd name="T2" fmla="*/ 4170 w 4180"/>
                  <a:gd name="T3" fmla="*/ 0 h 21"/>
                  <a:gd name="T4" fmla="*/ 0 w 4180"/>
                  <a:gd name="T5" fmla="*/ 0 h 21"/>
                  <a:gd name="T6" fmla="*/ 0 w 4180"/>
                  <a:gd name="T7" fmla="*/ 21 h 21"/>
                  <a:gd name="T8" fmla="*/ 4170 w 4180"/>
                  <a:gd name="T9" fmla="*/ 21 h 21"/>
                  <a:gd name="T10" fmla="*/ 4160 w 4180"/>
                  <a:gd name="T11" fmla="*/ 10 h 21"/>
                  <a:gd name="T12" fmla="*/ 4180 w 4180"/>
                  <a:gd name="T13" fmla="*/ 10 h 21"/>
                  <a:gd name="T14" fmla="*/ 4180 w 4180"/>
                  <a:gd name="T15" fmla="*/ 0 h 21"/>
                  <a:gd name="T16" fmla="*/ 4170 w 4180"/>
                  <a:gd name="T17" fmla="*/ 0 h 21"/>
                  <a:gd name="T18" fmla="*/ 4180 w 4180"/>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0" h="21">
                    <a:moveTo>
                      <a:pt x="4180" y="10"/>
                    </a:moveTo>
                    <a:lnTo>
                      <a:pt x="4170" y="0"/>
                    </a:lnTo>
                    <a:lnTo>
                      <a:pt x="0" y="0"/>
                    </a:lnTo>
                    <a:lnTo>
                      <a:pt x="0" y="21"/>
                    </a:lnTo>
                    <a:lnTo>
                      <a:pt x="4170" y="21"/>
                    </a:lnTo>
                    <a:lnTo>
                      <a:pt x="4160" y="10"/>
                    </a:lnTo>
                    <a:lnTo>
                      <a:pt x="4180" y="10"/>
                    </a:lnTo>
                    <a:lnTo>
                      <a:pt x="4180" y="0"/>
                    </a:lnTo>
                    <a:lnTo>
                      <a:pt x="4170" y="0"/>
                    </a:lnTo>
                    <a:lnTo>
                      <a:pt x="4180"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6" name="Freeform 164"/>
              <p:cNvSpPr>
                <a:spLocks/>
              </p:cNvSpPr>
              <p:nvPr/>
            </p:nvSpPr>
            <p:spPr bwMode="auto">
              <a:xfrm>
                <a:off x="4012" y="1066"/>
                <a:ext cx="11" cy="184"/>
              </a:xfrm>
              <a:custGeom>
                <a:avLst/>
                <a:gdLst>
                  <a:gd name="T0" fmla="*/ 10 w 20"/>
                  <a:gd name="T1" fmla="*/ 370 h 370"/>
                  <a:gd name="T2" fmla="*/ 20 w 20"/>
                  <a:gd name="T3" fmla="*/ 360 h 370"/>
                  <a:gd name="T4" fmla="*/ 20 w 20"/>
                  <a:gd name="T5" fmla="*/ 0 h 370"/>
                  <a:gd name="T6" fmla="*/ 0 w 20"/>
                  <a:gd name="T7" fmla="*/ 0 h 370"/>
                  <a:gd name="T8" fmla="*/ 0 w 20"/>
                  <a:gd name="T9" fmla="*/ 360 h 370"/>
                  <a:gd name="T10" fmla="*/ 10 w 20"/>
                  <a:gd name="T11" fmla="*/ 349 h 370"/>
                  <a:gd name="T12" fmla="*/ 10 w 20"/>
                  <a:gd name="T13" fmla="*/ 370 h 370"/>
                  <a:gd name="T14" fmla="*/ 20 w 20"/>
                  <a:gd name="T15" fmla="*/ 370 h 370"/>
                  <a:gd name="T16" fmla="*/ 20 w 20"/>
                  <a:gd name="T17" fmla="*/ 360 h 370"/>
                  <a:gd name="T18" fmla="*/ 10 w 20"/>
                  <a:gd name="T19"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0">
                    <a:moveTo>
                      <a:pt x="10" y="370"/>
                    </a:moveTo>
                    <a:lnTo>
                      <a:pt x="20" y="360"/>
                    </a:lnTo>
                    <a:lnTo>
                      <a:pt x="20" y="0"/>
                    </a:lnTo>
                    <a:lnTo>
                      <a:pt x="0" y="0"/>
                    </a:lnTo>
                    <a:lnTo>
                      <a:pt x="0" y="360"/>
                    </a:lnTo>
                    <a:lnTo>
                      <a:pt x="10" y="349"/>
                    </a:lnTo>
                    <a:lnTo>
                      <a:pt x="10" y="370"/>
                    </a:lnTo>
                    <a:lnTo>
                      <a:pt x="20" y="370"/>
                    </a:lnTo>
                    <a:lnTo>
                      <a:pt x="20" y="360"/>
                    </a:lnTo>
                    <a:lnTo>
                      <a:pt x="10" y="3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7" name="Freeform 165"/>
              <p:cNvSpPr>
                <a:spLocks/>
              </p:cNvSpPr>
              <p:nvPr/>
            </p:nvSpPr>
            <p:spPr bwMode="auto">
              <a:xfrm>
                <a:off x="1928" y="1240"/>
                <a:ext cx="2089" cy="10"/>
              </a:xfrm>
              <a:custGeom>
                <a:avLst/>
                <a:gdLst>
                  <a:gd name="T0" fmla="*/ 0 w 4180"/>
                  <a:gd name="T1" fmla="*/ 11 h 21"/>
                  <a:gd name="T2" fmla="*/ 10 w 4180"/>
                  <a:gd name="T3" fmla="*/ 21 h 21"/>
                  <a:gd name="T4" fmla="*/ 4180 w 4180"/>
                  <a:gd name="T5" fmla="*/ 21 h 21"/>
                  <a:gd name="T6" fmla="*/ 4180 w 4180"/>
                  <a:gd name="T7" fmla="*/ 0 h 21"/>
                  <a:gd name="T8" fmla="*/ 10 w 4180"/>
                  <a:gd name="T9" fmla="*/ 0 h 21"/>
                  <a:gd name="T10" fmla="*/ 21 w 4180"/>
                  <a:gd name="T11" fmla="*/ 11 h 21"/>
                  <a:gd name="T12" fmla="*/ 0 w 4180"/>
                  <a:gd name="T13" fmla="*/ 11 h 21"/>
                  <a:gd name="T14" fmla="*/ 0 w 4180"/>
                  <a:gd name="T15" fmla="*/ 21 h 21"/>
                  <a:gd name="T16" fmla="*/ 10 w 4180"/>
                  <a:gd name="T17" fmla="*/ 21 h 21"/>
                  <a:gd name="T18" fmla="*/ 0 w 4180"/>
                  <a:gd name="T1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0" h="21">
                    <a:moveTo>
                      <a:pt x="0" y="11"/>
                    </a:moveTo>
                    <a:lnTo>
                      <a:pt x="10" y="21"/>
                    </a:lnTo>
                    <a:lnTo>
                      <a:pt x="4180" y="21"/>
                    </a:lnTo>
                    <a:lnTo>
                      <a:pt x="4180" y="0"/>
                    </a:lnTo>
                    <a:lnTo>
                      <a:pt x="10" y="0"/>
                    </a:lnTo>
                    <a:lnTo>
                      <a:pt x="21" y="11"/>
                    </a:lnTo>
                    <a:lnTo>
                      <a:pt x="0" y="11"/>
                    </a:lnTo>
                    <a:lnTo>
                      <a:pt x="0" y="21"/>
                    </a:lnTo>
                    <a:lnTo>
                      <a:pt x="10" y="21"/>
                    </a:lnTo>
                    <a:lnTo>
                      <a:pt x="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8" name="Freeform 166"/>
              <p:cNvSpPr>
                <a:spLocks/>
              </p:cNvSpPr>
              <p:nvPr/>
            </p:nvSpPr>
            <p:spPr bwMode="auto">
              <a:xfrm>
                <a:off x="1928" y="1061"/>
                <a:ext cx="10" cy="184"/>
              </a:xfrm>
              <a:custGeom>
                <a:avLst/>
                <a:gdLst>
                  <a:gd name="T0" fmla="*/ 10 w 21"/>
                  <a:gd name="T1" fmla="*/ 0 h 370"/>
                  <a:gd name="T2" fmla="*/ 0 w 21"/>
                  <a:gd name="T3" fmla="*/ 10 h 370"/>
                  <a:gd name="T4" fmla="*/ 0 w 21"/>
                  <a:gd name="T5" fmla="*/ 370 h 370"/>
                  <a:gd name="T6" fmla="*/ 21 w 21"/>
                  <a:gd name="T7" fmla="*/ 370 h 370"/>
                  <a:gd name="T8" fmla="*/ 21 w 21"/>
                  <a:gd name="T9" fmla="*/ 10 h 370"/>
                  <a:gd name="T10" fmla="*/ 10 w 21"/>
                  <a:gd name="T11" fmla="*/ 21 h 370"/>
                  <a:gd name="T12" fmla="*/ 10 w 21"/>
                  <a:gd name="T13" fmla="*/ 0 h 370"/>
                  <a:gd name="T14" fmla="*/ 0 w 21"/>
                  <a:gd name="T15" fmla="*/ 0 h 370"/>
                  <a:gd name="T16" fmla="*/ 0 w 21"/>
                  <a:gd name="T17" fmla="*/ 10 h 370"/>
                  <a:gd name="T18" fmla="*/ 10 w 21"/>
                  <a:gd name="T1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70">
                    <a:moveTo>
                      <a:pt x="10" y="0"/>
                    </a:moveTo>
                    <a:lnTo>
                      <a:pt x="0" y="10"/>
                    </a:lnTo>
                    <a:lnTo>
                      <a:pt x="0" y="370"/>
                    </a:lnTo>
                    <a:lnTo>
                      <a:pt x="21" y="370"/>
                    </a:lnTo>
                    <a:lnTo>
                      <a:pt x="21" y="10"/>
                    </a:lnTo>
                    <a:lnTo>
                      <a:pt x="10" y="21"/>
                    </a:lnTo>
                    <a:lnTo>
                      <a:pt x="10" y="0"/>
                    </a:lnTo>
                    <a:lnTo>
                      <a:pt x="0" y="0"/>
                    </a:lnTo>
                    <a:lnTo>
                      <a:pt x="0" y="10"/>
                    </a:ln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19" name="Freeform 167"/>
              <p:cNvSpPr>
                <a:spLocks/>
              </p:cNvSpPr>
              <p:nvPr/>
            </p:nvSpPr>
            <p:spPr bwMode="auto">
              <a:xfrm>
                <a:off x="4069" y="2092"/>
                <a:ext cx="11" cy="179"/>
              </a:xfrm>
              <a:custGeom>
                <a:avLst/>
                <a:gdLst>
                  <a:gd name="T0" fmla="*/ 11 w 21"/>
                  <a:gd name="T1" fmla="*/ 359 h 359"/>
                  <a:gd name="T2" fmla="*/ 21 w 21"/>
                  <a:gd name="T3" fmla="*/ 359 h 359"/>
                  <a:gd name="T4" fmla="*/ 21 w 21"/>
                  <a:gd name="T5" fmla="*/ 0 h 359"/>
                  <a:gd name="T6" fmla="*/ 0 w 21"/>
                  <a:gd name="T7" fmla="*/ 0 h 359"/>
                  <a:gd name="T8" fmla="*/ 0 w 21"/>
                  <a:gd name="T9" fmla="*/ 359 h 359"/>
                  <a:gd name="T10" fmla="*/ 11 w 21"/>
                  <a:gd name="T11" fmla="*/ 359 h 359"/>
                </a:gdLst>
                <a:ahLst/>
                <a:cxnLst>
                  <a:cxn ang="0">
                    <a:pos x="T0" y="T1"/>
                  </a:cxn>
                  <a:cxn ang="0">
                    <a:pos x="T2" y="T3"/>
                  </a:cxn>
                  <a:cxn ang="0">
                    <a:pos x="T4" y="T5"/>
                  </a:cxn>
                  <a:cxn ang="0">
                    <a:pos x="T6" y="T7"/>
                  </a:cxn>
                  <a:cxn ang="0">
                    <a:pos x="T8" y="T9"/>
                  </a:cxn>
                  <a:cxn ang="0">
                    <a:pos x="T10" y="T11"/>
                  </a:cxn>
                </a:cxnLst>
                <a:rect l="0" t="0" r="r" b="b"/>
                <a:pathLst>
                  <a:path w="21" h="359">
                    <a:moveTo>
                      <a:pt x="11" y="359"/>
                    </a:moveTo>
                    <a:lnTo>
                      <a:pt x="21" y="359"/>
                    </a:lnTo>
                    <a:lnTo>
                      <a:pt x="21" y="0"/>
                    </a:lnTo>
                    <a:lnTo>
                      <a:pt x="0" y="0"/>
                    </a:lnTo>
                    <a:lnTo>
                      <a:pt x="0" y="359"/>
                    </a:lnTo>
                    <a:lnTo>
                      <a:pt x="11"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0" name="Freeform 168"/>
              <p:cNvSpPr>
                <a:spLocks/>
              </p:cNvSpPr>
              <p:nvPr/>
            </p:nvSpPr>
            <p:spPr bwMode="auto">
              <a:xfrm>
                <a:off x="4243" y="2269"/>
                <a:ext cx="267" cy="403"/>
              </a:xfrm>
              <a:custGeom>
                <a:avLst/>
                <a:gdLst>
                  <a:gd name="T0" fmla="*/ 8 w 533"/>
                  <a:gd name="T1" fmla="*/ 802 h 806"/>
                  <a:gd name="T2" fmla="*/ 16 w 533"/>
                  <a:gd name="T3" fmla="*/ 806 h 806"/>
                  <a:gd name="T4" fmla="*/ 533 w 533"/>
                  <a:gd name="T5" fmla="*/ 10 h 806"/>
                  <a:gd name="T6" fmla="*/ 517 w 533"/>
                  <a:gd name="T7" fmla="*/ 0 h 806"/>
                  <a:gd name="T8" fmla="*/ 0 w 533"/>
                  <a:gd name="T9" fmla="*/ 797 h 806"/>
                  <a:gd name="T10" fmla="*/ 8 w 533"/>
                  <a:gd name="T11" fmla="*/ 802 h 806"/>
                </a:gdLst>
                <a:ahLst/>
                <a:cxnLst>
                  <a:cxn ang="0">
                    <a:pos x="T0" y="T1"/>
                  </a:cxn>
                  <a:cxn ang="0">
                    <a:pos x="T2" y="T3"/>
                  </a:cxn>
                  <a:cxn ang="0">
                    <a:pos x="T4" y="T5"/>
                  </a:cxn>
                  <a:cxn ang="0">
                    <a:pos x="T6" y="T7"/>
                  </a:cxn>
                  <a:cxn ang="0">
                    <a:pos x="T8" y="T9"/>
                  </a:cxn>
                  <a:cxn ang="0">
                    <a:pos x="T10" y="T11"/>
                  </a:cxn>
                </a:cxnLst>
                <a:rect l="0" t="0" r="r" b="b"/>
                <a:pathLst>
                  <a:path w="533" h="806">
                    <a:moveTo>
                      <a:pt x="8" y="802"/>
                    </a:moveTo>
                    <a:lnTo>
                      <a:pt x="16" y="806"/>
                    </a:lnTo>
                    <a:lnTo>
                      <a:pt x="533" y="10"/>
                    </a:lnTo>
                    <a:lnTo>
                      <a:pt x="517" y="0"/>
                    </a:lnTo>
                    <a:lnTo>
                      <a:pt x="0" y="797"/>
                    </a:lnTo>
                    <a:lnTo>
                      <a:pt x="8" y="8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1" name="Freeform 169"/>
              <p:cNvSpPr>
                <a:spLocks/>
              </p:cNvSpPr>
              <p:nvPr/>
            </p:nvSpPr>
            <p:spPr bwMode="auto">
              <a:xfrm>
                <a:off x="4218" y="2651"/>
                <a:ext cx="55" cy="63"/>
              </a:xfrm>
              <a:custGeom>
                <a:avLst/>
                <a:gdLst>
                  <a:gd name="T0" fmla="*/ 0 w 109"/>
                  <a:gd name="T1" fmla="*/ 126 h 126"/>
                  <a:gd name="T2" fmla="*/ 109 w 109"/>
                  <a:gd name="T3" fmla="*/ 62 h 126"/>
                  <a:gd name="T4" fmla="*/ 15 w 109"/>
                  <a:gd name="T5" fmla="*/ 0 h 126"/>
                  <a:gd name="T6" fmla="*/ 0 w 109"/>
                  <a:gd name="T7" fmla="*/ 126 h 126"/>
                </a:gdLst>
                <a:ahLst/>
                <a:cxnLst>
                  <a:cxn ang="0">
                    <a:pos x="T0" y="T1"/>
                  </a:cxn>
                  <a:cxn ang="0">
                    <a:pos x="T2" y="T3"/>
                  </a:cxn>
                  <a:cxn ang="0">
                    <a:pos x="T4" y="T5"/>
                  </a:cxn>
                  <a:cxn ang="0">
                    <a:pos x="T6" y="T7"/>
                  </a:cxn>
                </a:cxnLst>
                <a:rect l="0" t="0" r="r" b="b"/>
                <a:pathLst>
                  <a:path w="109" h="126">
                    <a:moveTo>
                      <a:pt x="0" y="126"/>
                    </a:moveTo>
                    <a:lnTo>
                      <a:pt x="109" y="62"/>
                    </a:lnTo>
                    <a:lnTo>
                      <a:pt x="15" y="0"/>
                    </a:lnTo>
                    <a:lnTo>
                      <a:pt x="0"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2" name="Freeform 170"/>
              <p:cNvSpPr>
                <a:spLocks/>
              </p:cNvSpPr>
              <p:nvPr/>
            </p:nvSpPr>
            <p:spPr bwMode="auto">
              <a:xfrm>
                <a:off x="1484" y="2280"/>
                <a:ext cx="399" cy="398"/>
              </a:xfrm>
              <a:custGeom>
                <a:avLst/>
                <a:gdLst>
                  <a:gd name="T0" fmla="*/ 789 w 796"/>
                  <a:gd name="T1" fmla="*/ 789 h 796"/>
                  <a:gd name="T2" fmla="*/ 796 w 796"/>
                  <a:gd name="T3" fmla="*/ 782 h 796"/>
                  <a:gd name="T4" fmla="*/ 14 w 796"/>
                  <a:gd name="T5" fmla="*/ 0 h 796"/>
                  <a:gd name="T6" fmla="*/ 0 w 796"/>
                  <a:gd name="T7" fmla="*/ 14 h 796"/>
                  <a:gd name="T8" fmla="*/ 783 w 796"/>
                  <a:gd name="T9" fmla="*/ 796 h 796"/>
                  <a:gd name="T10" fmla="*/ 789 w 796"/>
                  <a:gd name="T11" fmla="*/ 789 h 796"/>
                </a:gdLst>
                <a:ahLst/>
                <a:cxnLst>
                  <a:cxn ang="0">
                    <a:pos x="T0" y="T1"/>
                  </a:cxn>
                  <a:cxn ang="0">
                    <a:pos x="T2" y="T3"/>
                  </a:cxn>
                  <a:cxn ang="0">
                    <a:pos x="T4" y="T5"/>
                  </a:cxn>
                  <a:cxn ang="0">
                    <a:pos x="T6" y="T7"/>
                  </a:cxn>
                  <a:cxn ang="0">
                    <a:pos x="T8" y="T9"/>
                  </a:cxn>
                  <a:cxn ang="0">
                    <a:pos x="T10" y="T11"/>
                  </a:cxn>
                </a:cxnLst>
                <a:rect l="0" t="0" r="r" b="b"/>
                <a:pathLst>
                  <a:path w="796" h="796">
                    <a:moveTo>
                      <a:pt x="789" y="789"/>
                    </a:moveTo>
                    <a:lnTo>
                      <a:pt x="796" y="782"/>
                    </a:lnTo>
                    <a:lnTo>
                      <a:pt x="14" y="0"/>
                    </a:lnTo>
                    <a:lnTo>
                      <a:pt x="0" y="14"/>
                    </a:lnTo>
                    <a:lnTo>
                      <a:pt x="783" y="796"/>
                    </a:lnTo>
                    <a:lnTo>
                      <a:pt x="789" y="78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3" name="Freeform 171"/>
              <p:cNvSpPr>
                <a:spLocks/>
              </p:cNvSpPr>
              <p:nvPr/>
            </p:nvSpPr>
            <p:spPr bwMode="auto">
              <a:xfrm>
                <a:off x="1856" y="2651"/>
                <a:ext cx="63" cy="63"/>
              </a:xfrm>
              <a:custGeom>
                <a:avLst/>
                <a:gdLst>
                  <a:gd name="T0" fmla="*/ 125 w 125"/>
                  <a:gd name="T1" fmla="*/ 126 h 126"/>
                  <a:gd name="T2" fmla="*/ 82 w 125"/>
                  <a:gd name="T3" fmla="*/ 0 h 126"/>
                  <a:gd name="T4" fmla="*/ 0 w 125"/>
                  <a:gd name="T5" fmla="*/ 82 h 126"/>
                  <a:gd name="T6" fmla="*/ 125 w 125"/>
                  <a:gd name="T7" fmla="*/ 126 h 126"/>
                </a:gdLst>
                <a:ahLst/>
                <a:cxnLst>
                  <a:cxn ang="0">
                    <a:pos x="T0" y="T1"/>
                  </a:cxn>
                  <a:cxn ang="0">
                    <a:pos x="T2" y="T3"/>
                  </a:cxn>
                  <a:cxn ang="0">
                    <a:pos x="T4" y="T5"/>
                  </a:cxn>
                  <a:cxn ang="0">
                    <a:pos x="T6" y="T7"/>
                  </a:cxn>
                </a:cxnLst>
                <a:rect l="0" t="0" r="r" b="b"/>
                <a:pathLst>
                  <a:path w="125" h="126">
                    <a:moveTo>
                      <a:pt x="125" y="126"/>
                    </a:moveTo>
                    <a:lnTo>
                      <a:pt x="82" y="0"/>
                    </a:lnTo>
                    <a:lnTo>
                      <a:pt x="0" y="82"/>
                    </a:lnTo>
                    <a:lnTo>
                      <a:pt x="125"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4" name="Freeform 172"/>
              <p:cNvSpPr>
                <a:spLocks noEditPoints="1"/>
              </p:cNvSpPr>
              <p:nvPr/>
            </p:nvSpPr>
            <p:spPr bwMode="auto">
              <a:xfrm>
                <a:off x="2537" y="2144"/>
                <a:ext cx="200" cy="92"/>
              </a:xfrm>
              <a:custGeom>
                <a:avLst/>
                <a:gdLst>
                  <a:gd name="T0" fmla="*/ 30 w 400"/>
                  <a:gd name="T1" fmla="*/ 150 h 184"/>
                  <a:gd name="T2" fmla="*/ 57 w 400"/>
                  <a:gd name="T3" fmla="*/ 163 h 184"/>
                  <a:gd name="T4" fmla="*/ 89 w 400"/>
                  <a:gd name="T5" fmla="*/ 147 h 184"/>
                  <a:gd name="T6" fmla="*/ 93 w 400"/>
                  <a:gd name="T7" fmla="*/ 114 h 184"/>
                  <a:gd name="T8" fmla="*/ 68 w 400"/>
                  <a:gd name="T9" fmla="*/ 94 h 184"/>
                  <a:gd name="T10" fmla="*/ 43 w 400"/>
                  <a:gd name="T11" fmla="*/ 95 h 184"/>
                  <a:gd name="T12" fmla="*/ 49 w 400"/>
                  <a:gd name="T13" fmla="*/ 74 h 184"/>
                  <a:gd name="T14" fmla="*/ 79 w 400"/>
                  <a:gd name="T15" fmla="*/ 64 h 184"/>
                  <a:gd name="T16" fmla="*/ 83 w 400"/>
                  <a:gd name="T17" fmla="*/ 37 h 184"/>
                  <a:gd name="T18" fmla="*/ 62 w 400"/>
                  <a:gd name="T19" fmla="*/ 22 h 184"/>
                  <a:gd name="T20" fmla="*/ 34 w 400"/>
                  <a:gd name="T21" fmla="*/ 30 h 184"/>
                  <a:gd name="T22" fmla="*/ 2 w 400"/>
                  <a:gd name="T23" fmla="*/ 48 h 184"/>
                  <a:gd name="T24" fmla="*/ 23 w 400"/>
                  <a:gd name="T25" fmla="*/ 10 h 184"/>
                  <a:gd name="T26" fmla="*/ 45 w 400"/>
                  <a:gd name="T27" fmla="*/ 1 h 184"/>
                  <a:gd name="T28" fmla="*/ 76 w 400"/>
                  <a:gd name="T29" fmla="*/ 4 h 184"/>
                  <a:gd name="T30" fmla="*/ 101 w 400"/>
                  <a:gd name="T31" fmla="*/ 23 h 184"/>
                  <a:gd name="T32" fmla="*/ 108 w 400"/>
                  <a:gd name="T33" fmla="*/ 52 h 184"/>
                  <a:gd name="T34" fmla="*/ 93 w 400"/>
                  <a:gd name="T35" fmla="*/ 75 h 184"/>
                  <a:gd name="T36" fmla="*/ 103 w 400"/>
                  <a:gd name="T37" fmla="*/ 92 h 184"/>
                  <a:gd name="T38" fmla="*/ 117 w 400"/>
                  <a:gd name="T39" fmla="*/ 128 h 184"/>
                  <a:gd name="T40" fmla="*/ 95 w 400"/>
                  <a:gd name="T41" fmla="*/ 172 h 184"/>
                  <a:gd name="T42" fmla="*/ 70 w 400"/>
                  <a:gd name="T43" fmla="*/ 183 h 184"/>
                  <a:gd name="T44" fmla="*/ 40 w 400"/>
                  <a:gd name="T45" fmla="*/ 183 h 184"/>
                  <a:gd name="T46" fmla="*/ 17 w 400"/>
                  <a:gd name="T47" fmla="*/ 171 h 184"/>
                  <a:gd name="T48" fmla="*/ 141 w 400"/>
                  <a:gd name="T49" fmla="*/ 24 h 184"/>
                  <a:gd name="T50" fmla="*/ 242 w 400"/>
                  <a:gd name="T51" fmla="*/ 41 h 184"/>
                  <a:gd name="T52" fmla="*/ 204 w 400"/>
                  <a:gd name="T53" fmla="*/ 117 h 184"/>
                  <a:gd name="T54" fmla="*/ 191 w 400"/>
                  <a:gd name="T55" fmla="*/ 183 h 184"/>
                  <a:gd name="T56" fmla="*/ 177 w 400"/>
                  <a:gd name="T57" fmla="*/ 131 h 184"/>
                  <a:gd name="T58" fmla="*/ 207 w 400"/>
                  <a:gd name="T59" fmla="*/ 59 h 184"/>
                  <a:gd name="T60" fmla="*/ 315 w 400"/>
                  <a:gd name="T61" fmla="*/ 82 h 184"/>
                  <a:gd name="T62" fmla="*/ 292 w 400"/>
                  <a:gd name="T63" fmla="*/ 63 h 184"/>
                  <a:gd name="T64" fmla="*/ 292 w 400"/>
                  <a:gd name="T65" fmla="*/ 28 h 184"/>
                  <a:gd name="T66" fmla="*/ 315 w 400"/>
                  <a:gd name="T67" fmla="*/ 5 h 184"/>
                  <a:gd name="T68" fmla="*/ 341 w 400"/>
                  <a:gd name="T69" fmla="*/ 0 h 184"/>
                  <a:gd name="T70" fmla="*/ 368 w 400"/>
                  <a:gd name="T71" fmla="*/ 6 h 184"/>
                  <a:gd name="T72" fmla="*/ 391 w 400"/>
                  <a:gd name="T73" fmla="*/ 28 h 184"/>
                  <a:gd name="T74" fmla="*/ 391 w 400"/>
                  <a:gd name="T75" fmla="*/ 63 h 184"/>
                  <a:gd name="T76" fmla="*/ 368 w 400"/>
                  <a:gd name="T77" fmla="*/ 82 h 184"/>
                  <a:gd name="T78" fmla="*/ 395 w 400"/>
                  <a:gd name="T79" fmla="*/ 107 h 184"/>
                  <a:gd name="T80" fmla="*/ 395 w 400"/>
                  <a:gd name="T81" fmla="*/ 150 h 184"/>
                  <a:gd name="T82" fmla="*/ 370 w 400"/>
                  <a:gd name="T83" fmla="*/ 178 h 184"/>
                  <a:gd name="T84" fmla="*/ 341 w 400"/>
                  <a:gd name="T85" fmla="*/ 184 h 184"/>
                  <a:gd name="T86" fmla="*/ 312 w 400"/>
                  <a:gd name="T87" fmla="*/ 178 h 184"/>
                  <a:gd name="T88" fmla="*/ 287 w 400"/>
                  <a:gd name="T89" fmla="*/ 150 h 184"/>
                  <a:gd name="T90" fmla="*/ 287 w 400"/>
                  <a:gd name="T91" fmla="*/ 106 h 184"/>
                  <a:gd name="T92" fmla="*/ 315 w 400"/>
                  <a:gd name="T93" fmla="*/ 82 h 184"/>
                  <a:gd name="T94" fmla="*/ 318 w 400"/>
                  <a:gd name="T95" fmla="*/ 64 h 184"/>
                  <a:gd name="T96" fmla="*/ 348 w 400"/>
                  <a:gd name="T97" fmla="*/ 71 h 184"/>
                  <a:gd name="T98" fmla="*/ 370 w 400"/>
                  <a:gd name="T99" fmla="*/ 56 h 184"/>
                  <a:gd name="T100" fmla="*/ 368 w 400"/>
                  <a:gd name="T101" fmla="*/ 33 h 184"/>
                  <a:gd name="T102" fmla="*/ 341 w 400"/>
                  <a:gd name="T103" fmla="*/ 22 h 184"/>
                  <a:gd name="T104" fmla="*/ 315 w 400"/>
                  <a:gd name="T105" fmla="*/ 32 h 184"/>
                  <a:gd name="T106" fmla="*/ 304 w 400"/>
                  <a:gd name="T107" fmla="*/ 133 h 184"/>
                  <a:gd name="T108" fmla="*/ 314 w 400"/>
                  <a:gd name="T109" fmla="*/ 154 h 184"/>
                  <a:gd name="T110" fmla="*/ 337 w 400"/>
                  <a:gd name="T111" fmla="*/ 163 h 184"/>
                  <a:gd name="T112" fmla="*/ 368 w 400"/>
                  <a:gd name="T113" fmla="*/ 154 h 184"/>
                  <a:gd name="T114" fmla="*/ 377 w 400"/>
                  <a:gd name="T115" fmla="*/ 122 h 184"/>
                  <a:gd name="T116" fmla="*/ 356 w 400"/>
                  <a:gd name="T117" fmla="*/ 95 h 184"/>
                  <a:gd name="T118" fmla="*/ 319 w 400"/>
                  <a:gd name="T119" fmla="*/ 99 h 184"/>
                  <a:gd name="T120" fmla="*/ 304 w 400"/>
                  <a:gd name="T121" fmla="*/ 12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0" h="184">
                    <a:moveTo>
                      <a:pt x="0" y="133"/>
                    </a:moveTo>
                    <a:lnTo>
                      <a:pt x="22" y="130"/>
                    </a:lnTo>
                    <a:lnTo>
                      <a:pt x="24" y="138"/>
                    </a:lnTo>
                    <a:lnTo>
                      <a:pt x="26" y="145"/>
                    </a:lnTo>
                    <a:lnTo>
                      <a:pt x="30" y="150"/>
                    </a:lnTo>
                    <a:lnTo>
                      <a:pt x="34" y="155"/>
                    </a:lnTo>
                    <a:lnTo>
                      <a:pt x="39" y="159"/>
                    </a:lnTo>
                    <a:lnTo>
                      <a:pt x="45" y="161"/>
                    </a:lnTo>
                    <a:lnTo>
                      <a:pt x="50" y="163"/>
                    </a:lnTo>
                    <a:lnTo>
                      <a:pt x="57" y="163"/>
                    </a:lnTo>
                    <a:lnTo>
                      <a:pt x="65" y="162"/>
                    </a:lnTo>
                    <a:lnTo>
                      <a:pt x="73" y="161"/>
                    </a:lnTo>
                    <a:lnTo>
                      <a:pt x="79" y="157"/>
                    </a:lnTo>
                    <a:lnTo>
                      <a:pt x="85" y="153"/>
                    </a:lnTo>
                    <a:lnTo>
                      <a:pt x="89" y="147"/>
                    </a:lnTo>
                    <a:lnTo>
                      <a:pt x="93" y="141"/>
                    </a:lnTo>
                    <a:lnTo>
                      <a:pt x="94" y="134"/>
                    </a:lnTo>
                    <a:lnTo>
                      <a:pt x="95" y="128"/>
                    </a:lnTo>
                    <a:lnTo>
                      <a:pt x="94" y="121"/>
                    </a:lnTo>
                    <a:lnTo>
                      <a:pt x="93" y="114"/>
                    </a:lnTo>
                    <a:lnTo>
                      <a:pt x="89" y="108"/>
                    </a:lnTo>
                    <a:lnTo>
                      <a:pt x="85" y="102"/>
                    </a:lnTo>
                    <a:lnTo>
                      <a:pt x="80" y="99"/>
                    </a:lnTo>
                    <a:lnTo>
                      <a:pt x="74" y="95"/>
                    </a:lnTo>
                    <a:lnTo>
                      <a:pt x="68" y="94"/>
                    </a:lnTo>
                    <a:lnTo>
                      <a:pt x="60" y="93"/>
                    </a:lnTo>
                    <a:lnTo>
                      <a:pt x="56" y="93"/>
                    </a:lnTo>
                    <a:lnTo>
                      <a:pt x="52" y="94"/>
                    </a:lnTo>
                    <a:lnTo>
                      <a:pt x="48" y="94"/>
                    </a:lnTo>
                    <a:lnTo>
                      <a:pt x="43" y="95"/>
                    </a:lnTo>
                    <a:lnTo>
                      <a:pt x="46" y="74"/>
                    </a:lnTo>
                    <a:lnTo>
                      <a:pt x="47" y="74"/>
                    </a:lnTo>
                    <a:lnTo>
                      <a:pt x="48" y="74"/>
                    </a:lnTo>
                    <a:lnTo>
                      <a:pt x="49" y="74"/>
                    </a:lnTo>
                    <a:lnTo>
                      <a:pt x="49" y="74"/>
                    </a:lnTo>
                    <a:lnTo>
                      <a:pt x="56" y="74"/>
                    </a:lnTo>
                    <a:lnTo>
                      <a:pt x="63" y="72"/>
                    </a:lnTo>
                    <a:lnTo>
                      <a:pt x="69" y="70"/>
                    </a:lnTo>
                    <a:lnTo>
                      <a:pt x="74" y="68"/>
                    </a:lnTo>
                    <a:lnTo>
                      <a:pt x="79" y="64"/>
                    </a:lnTo>
                    <a:lnTo>
                      <a:pt x="83" y="59"/>
                    </a:lnTo>
                    <a:lnTo>
                      <a:pt x="84" y="54"/>
                    </a:lnTo>
                    <a:lnTo>
                      <a:pt x="85" y="47"/>
                    </a:lnTo>
                    <a:lnTo>
                      <a:pt x="85" y="43"/>
                    </a:lnTo>
                    <a:lnTo>
                      <a:pt x="83" y="37"/>
                    </a:lnTo>
                    <a:lnTo>
                      <a:pt x="80" y="32"/>
                    </a:lnTo>
                    <a:lnTo>
                      <a:pt x="77" y="29"/>
                    </a:lnTo>
                    <a:lnTo>
                      <a:pt x="72" y="25"/>
                    </a:lnTo>
                    <a:lnTo>
                      <a:pt x="68" y="23"/>
                    </a:lnTo>
                    <a:lnTo>
                      <a:pt x="62" y="22"/>
                    </a:lnTo>
                    <a:lnTo>
                      <a:pt x="56" y="22"/>
                    </a:lnTo>
                    <a:lnTo>
                      <a:pt x="50" y="22"/>
                    </a:lnTo>
                    <a:lnTo>
                      <a:pt x="45" y="24"/>
                    </a:lnTo>
                    <a:lnTo>
                      <a:pt x="39" y="27"/>
                    </a:lnTo>
                    <a:lnTo>
                      <a:pt x="34" y="30"/>
                    </a:lnTo>
                    <a:lnTo>
                      <a:pt x="31" y="33"/>
                    </a:lnTo>
                    <a:lnTo>
                      <a:pt x="27" y="39"/>
                    </a:lnTo>
                    <a:lnTo>
                      <a:pt x="25" y="45"/>
                    </a:lnTo>
                    <a:lnTo>
                      <a:pt x="24" y="52"/>
                    </a:lnTo>
                    <a:lnTo>
                      <a:pt x="2" y="48"/>
                    </a:lnTo>
                    <a:lnTo>
                      <a:pt x="4" y="37"/>
                    </a:lnTo>
                    <a:lnTo>
                      <a:pt x="8" y="28"/>
                    </a:lnTo>
                    <a:lnTo>
                      <a:pt x="14" y="20"/>
                    </a:lnTo>
                    <a:lnTo>
                      <a:pt x="19" y="13"/>
                    </a:lnTo>
                    <a:lnTo>
                      <a:pt x="23" y="10"/>
                    </a:lnTo>
                    <a:lnTo>
                      <a:pt x="27" y="7"/>
                    </a:lnTo>
                    <a:lnTo>
                      <a:pt x="32" y="5"/>
                    </a:lnTo>
                    <a:lnTo>
                      <a:pt x="35" y="4"/>
                    </a:lnTo>
                    <a:lnTo>
                      <a:pt x="40" y="2"/>
                    </a:lnTo>
                    <a:lnTo>
                      <a:pt x="45" y="1"/>
                    </a:lnTo>
                    <a:lnTo>
                      <a:pt x="50" y="0"/>
                    </a:lnTo>
                    <a:lnTo>
                      <a:pt x="55" y="0"/>
                    </a:lnTo>
                    <a:lnTo>
                      <a:pt x="62" y="0"/>
                    </a:lnTo>
                    <a:lnTo>
                      <a:pt x="69" y="1"/>
                    </a:lnTo>
                    <a:lnTo>
                      <a:pt x="76" y="4"/>
                    </a:lnTo>
                    <a:lnTo>
                      <a:pt x="81" y="6"/>
                    </a:lnTo>
                    <a:lnTo>
                      <a:pt x="87" y="9"/>
                    </a:lnTo>
                    <a:lnTo>
                      <a:pt x="93" y="14"/>
                    </a:lnTo>
                    <a:lnTo>
                      <a:pt x="97" y="18"/>
                    </a:lnTo>
                    <a:lnTo>
                      <a:pt x="101" y="23"/>
                    </a:lnTo>
                    <a:lnTo>
                      <a:pt x="104" y="29"/>
                    </a:lnTo>
                    <a:lnTo>
                      <a:pt x="107" y="35"/>
                    </a:lnTo>
                    <a:lnTo>
                      <a:pt x="108" y="40"/>
                    </a:lnTo>
                    <a:lnTo>
                      <a:pt x="108" y="46"/>
                    </a:lnTo>
                    <a:lnTo>
                      <a:pt x="108" y="52"/>
                    </a:lnTo>
                    <a:lnTo>
                      <a:pt x="107" y="57"/>
                    </a:lnTo>
                    <a:lnTo>
                      <a:pt x="104" y="62"/>
                    </a:lnTo>
                    <a:lnTo>
                      <a:pt x="101" y="67"/>
                    </a:lnTo>
                    <a:lnTo>
                      <a:pt x="97" y="71"/>
                    </a:lnTo>
                    <a:lnTo>
                      <a:pt x="93" y="75"/>
                    </a:lnTo>
                    <a:lnTo>
                      <a:pt x="88" y="78"/>
                    </a:lnTo>
                    <a:lnTo>
                      <a:pt x="83" y="82"/>
                    </a:lnTo>
                    <a:lnTo>
                      <a:pt x="91" y="84"/>
                    </a:lnTo>
                    <a:lnTo>
                      <a:pt x="97" y="87"/>
                    </a:lnTo>
                    <a:lnTo>
                      <a:pt x="103" y="92"/>
                    </a:lnTo>
                    <a:lnTo>
                      <a:pt x="108" y="98"/>
                    </a:lnTo>
                    <a:lnTo>
                      <a:pt x="111" y="103"/>
                    </a:lnTo>
                    <a:lnTo>
                      <a:pt x="115" y="110"/>
                    </a:lnTo>
                    <a:lnTo>
                      <a:pt x="116" y="118"/>
                    </a:lnTo>
                    <a:lnTo>
                      <a:pt x="117" y="128"/>
                    </a:lnTo>
                    <a:lnTo>
                      <a:pt x="116" y="139"/>
                    </a:lnTo>
                    <a:lnTo>
                      <a:pt x="112" y="149"/>
                    </a:lnTo>
                    <a:lnTo>
                      <a:pt x="108" y="160"/>
                    </a:lnTo>
                    <a:lnTo>
                      <a:pt x="100" y="169"/>
                    </a:lnTo>
                    <a:lnTo>
                      <a:pt x="95" y="172"/>
                    </a:lnTo>
                    <a:lnTo>
                      <a:pt x="91" y="176"/>
                    </a:lnTo>
                    <a:lnTo>
                      <a:pt x="86" y="178"/>
                    </a:lnTo>
                    <a:lnTo>
                      <a:pt x="80" y="180"/>
                    </a:lnTo>
                    <a:lnTo>
                      <a:pt x="76" y="181"/>
                    </a:lnTo>
                    <a:lnTo>
                      <a:pt x="70" y="183"/>
                    </a:lnTo>
                    <a:lnTo>
                      <a:pt x="63" y="184"/>
                    </a:lnTo>
                    <a:lnTo>
                      <a:pt x="57" y="184"/>
                    </a:lnTo>
                    <a:lnTo>
                      <a:pt x="52" y="184"/>
                    </a:lnTo>
                    <a:lnTo>
                      <a:pt x="46" y="183"/>
                    </a:lnTo>
                    <a:lnTo>
                      <a:pt x="40" y="183"/>
                    </a:lnTo>
                    <a:lnTo>
                      <a:pt x="35" y="180"/>
                    </a:lnTo>
                    <a:lnTo>
                      <a:pt x="30" y="179"/>
                    </a:lnTo>
                    <a:lnTo>
                      <a:pt x="25" y="177"/>
                    </a:lnTo>
                    <a:lnTo>
                      <a:pt x="22" y="175"/>
                    </a:lnTo>
                    <a:lnTo>
                      <a:pt x="17" y="171"/>
                    </a:lnTo>
                    <a:lnTo>
                      <a:pt x="10" y="163"/>
                    </a:lnTo>
                    <a:lnTo>
                      <a:pt x="6" y="154"/>
                    </a:lnTo>
                    <a:lnTo>
                      <a:pt x="2" y="144"/>
                    </a:lnTo>
                    <a:lnTo>
                      <a:pt x="0" y="133"/>
                    </a:lnTo>
                    <a:close/>
                    <a:moveTo>
                      <a:pt x="141" y="24"/>
                    </a:moveTo>
                    <a:lnTo>
                      <a:pt x="141" y="2"/>
                    </a:lnTo>
                    <a:lnTo>
                      <a:pt x="258" y="2"/>
                    </a:lnTo>
                    <a:lnTo>
                      <a:pt x="258" y="20"/>
                    </a:lnTo>
                    <a:lnTo>
                      <a:pt x="250" y="30"/>
                    </a:lnTo>
                    <a:lnTo>
                      <a:pt x="242" y="41"/>
                    </a:lnTo>
                    <a:lnTo>
                      <a:pt x="233" y="54"/>
                    </a:lnTo>
                    <a:lnTo>
                      <a:pt x="225" y="69"/>
                    </a:lnTo>
                    <a:lnTo>
                      <a:pt x="217" y="85"/>
                    </a:lnTo>
                    <a:lnTo>
                      <a:pt x="210" y="101"/>
                    </a:lnTo>
                    <a:lnTo>
                      <a:pt x="204" y="117"/>
                    </a:lnTo>
                    <a:lnTo>
                      <a:pt x="200" y="133"/>
                    </a:lnTo>
                    <a:lnTo>
                      <a:pt x="196" y="145"/>
                    </a:lnTo>
                    <a:lnTo>
                      <a:pt x="194" y="157"/>
                    </a:lnTo>
                    <a:lnTo>
                      <a:pt x="192" y="170"/>
                    </a:lnTo>
                    <a:lnTo>
                      <a:pt x="191" y="183"/>
                    </a:lnTo>
                    <a:lnTo>
                      <a:pt x="169" y="183"/>
                    </a:lnTo>
                    <a:lnTo>
                      <a:pt x="170" y="171"/>
                    </a:lnTo>
                    <a:lnTo>
                      <a:pt x="171" y="160"/>
                    </a:lnTo>
                    <a:lnTo>
                      <a:pt x="173" y="146"/>
                    </a:lnTo>
                    <a:lnTo>
                      <a:pt x="177" y="131"/>
                    </a:lnTo>
                    <a:lnTo>
                      <a:pt x="181" y="116"/>
                    </a:lnTo>
                    <a:lnTo>
                      <a:pt x="187" y="101"/>
                    </a:lnTo>
                    <a:lnTo>
                      <a:pt x="193" y="86"/>
                    </a:lnTo>
                    <a:lnTo>
                      <a:pt x="200" y="72"/>
                    </a:lnTo>
                    <a:lnTo>
                      <a:pt x="207" y="59"/>
                    </a:lnTo>
                    <a:lnTo>
                      <a:pt x="215" y="46"/>
                    </a:lnTo>
                    <a:lnTo>
                      <a:pt x="223" y="35"/>
                    </a:lnTo>
                    <a:lnTo>
                      <a:pt x="231" y="24"/>
                    </a:lnTo>
                    <a:lnTo>
                      <a:pt x="141" y="24"/>
                    </a:lnTo>
                    <a:close/>
                    <a:moveTo>
                      <a:pt x="315" y="82"/>
                    </a:moveTo>
                    <a:lnTo>
                      <a:pt x="308" y="79"/>
                    </a:lnTo>
                    <a:lnTo>
                      <a:pt x="303" y="76"/>
                    </a:lnTo>
                    <a:lnTo>
                      <a:pt x="299" y="72"/>
                    </a:lnTo>
                    <a:lnTo>
                      <a:pt x="295" y="68"/>
                    </a:lnTo>
                    <a:lnTo>
                      <a:pt x="292" y="63"/>
                    </a:lnTo>
                    <a:lnTo>
                      <a:pt x="291" y="57"/>
                    </a:lnTo>
                    <a:lnTo>
                      <a:pt x="288" y="52"/>
                    </a:lnTo>
                    <a:lnTo>
                      <a:pt x="288" y="46"/>
                    </a:lnTo>
                    <a:lnTo>
                      <a:pt x="289" y="37"/>
                    </a:lnTo>
                    <a:lnTo>
                      <a:pt x="292" y="28"/>
                    </a:lnTo>
                    <a:lnTo>
                      <a:pt x="296" y="20"/>
                    </a:lnTo>
                    <a:lnTo>
                      <a:pt x="303" y="13"/>
                    </a:lnTo>
                    <a:lnTo>
                      <a:pt x="307" y="10"/>
                    </a:lnTo>
                    <a:lnTo>
                      <a:pt x="311" y="7"/>
                    </a:lnTo>
                    <a:lnTo>
                      <a:pt x="315" y="5"/>
                    </a:lnTo>
                    <a:lnTo>
                      <a:pt x="319" y="4"/>
                    </a:lnTo>
                    <a:lnTo>
                      <a:pt x="325" y="2"/>
                    </a:lnTo>
                    <a:lnTo>
                      <a:pt x="330" y="1"/>
                    </a:lnTo>
                    <a:lnTo>
                      <a:pt x="335" y="0"/>
                    </a:lnTo>
                    <a:lnTo>
                      <a:pt x="341" y="0"/>
                    </a:lnTo>
                    <a:lnTo>
                      <a:pt x="347" y="0"/>
                    </a:lnTo>
                    <a:lnTo>
                      <a:pt x="353" y="1"/>
                    </a:lnTo>
                    <a:lnTo>
                      <a:pt x="357" y="2"/>
                    </a:lnTo>
                    <a:lnTo>
                      <a:pt x="363" y="4"/>
                    </a:lnTo>
                    <a:lnTo>
                      <a:pt x="368" y="6"/>
                    </a:lnTo>
                    <a:lnTo>
                      <a:pt x="371" y="8"/>
                    </a:lnTo>
                    <a:lnTo>
                      <a:pt x="376" y="10"/>
                    </a:lnTo>
                    <a:lnTo>
                      <a:pt x="379" y="14"/>
                    </a:lnTo>
                    <a:lnTo>
                      <a:pt x="386" y="21"/>
                    </a:lnTo>
                    <a:lnTo>
                      <a:pt x="391" y="28"/>
                    </a:lnTo>
                    <a:lnTo>
                      <a:pt x="393" y="37"/>
                    </a:lnTo>
                    <a:lnTo>
                      <a:pt x="394" y="46"/>
                    </a:lnTo>
                    <a:lnTo>
                      <a:pt x="394" y="53"/>
                    </a:lnTo>
                    <a:lnTo>
                      <a:pt x="393" y="59"/>
                    </a:lnTo>
                    <a:lnTo>
                      <a:pt x="391" y="63"/>
                    </a:lnTo>
                    <a:lnTo>
                      <a:pt x="387" y="68"/>
                    </a:lnTo>
                    <a:lnTo>
                      <a:pt x="384" y="72"/>
                    </a:lnTo>
                    <a:lnTo>
                      <a:pt x="379" y="76"/>
                    </a:lnTo>
                    <a:lnTo>
                      <a:pt x="375" y="79"/>
                    </a:lnTo>
                    <a:lnTo>
                      <a:pt x="368" y="82"/>
                    </a:lnTo>
                    <a:lnTo>
                      <a:pt x="375" y="85"/>
                    </a:lnTo>
                    <a:lnTo>
                      <a:pt x="381" y="90"/>
                    </a:lnTo>
                    <a:lnTo>
                      <a:pt x="387" y="94"/>
                    </a:lnTo>
                    <a:lnTo>
                      <a:pt x="392" y="100"/>
                    </a:lnTo>
                    <a:lnTo>
                      <a:pt x="395" y="107"/>
                    </a:lnTo>
                    <a:lnTo>
                      <a:pt x="398" y="114"/>
                    </a:lnTo>
                    <a:lnTo>
                      <a:pt x="400" y="122"/>
                    </a:lnTo>
                    <a:lnTo>
                      <a:pt x="400" y="130"/>
                    </a:lnTo>
                    <a:lnTo>
                      <a:pt x="399" y="141"/>
                    </a:lnTo>
                    <a:lnTo>
                      <a:pt x="395" y="150"/>
                    </a:lnTo>
                    <a:lnTo>
                      <a:pt x="391" y="161"/>
                    </a:lnTo>
                    <a:lnTo>
                      <a:pt x="384" y="169"/>
                    </a:lnTo>
                    <a:lnTo>
                      <a:pt x="379" y="172"/>
                    </a:lnTo>
                    <a:lnTo>
                      <a:pt x="376" y="176"/>
                    </a:lnTo>
                    <a:lnTo>
                      <a:pt x="370" y="178"/>
                    </a:lnTo>
                    <a:lnTo>
                      <a:pt x="365" y="180"/>
                    </a:lnTo>
                    <a:lnTo>
                      <a:pt x="360" y="181"/>
                    </a:lnTo>
                    <a:lnTo>
                      <a:pt x="354" y="183"/>
                    </a:lnTo>
                    <a:lnTo>
                      <a:pt x="348" y="184"/>
                    </a:lnTo>
                    <a:lnTo>
                      <a:pt x="341" y="184"/>
                    </a:lnTo>
                    <a:lnTo>
                      <a:pt x="334" y="184"/>
                    </a:lnTo>
                    <a:lnTo>
                      <a:pt x="329" y="183"/>
                    </a:lnTo>
                    <a:lnTo>
                      <a:pt x="323" y="181"/>
                    </a:lnTo>
                    <a:lnTo>
                      <a:pt x="317" y="180"/>
                    </a:lnTo>
                    <a:lnTo>
                      <a:pt x="312" y="178"/>
                    </a:lnTo>
                    <a:lnTo>
                      <a:pt x="307" y="176"/>
                    </a:lnTo>
                    <a:lnTo>
                      <a:pt x="303" y="172"/>
                    </a:lnTo>
                    <a:lnTo>
                      <a:pt x="299" y="169"/>
                    </a:lnTo>
                    <a:lnTo>
                      <a:pt x="292" y="161"/>
                    </a:lnTo>
                    <a:lnTo>
                      <a:pt x="287" y="150"/>
                    </a:lnTo>
                    <a:lnTo>
                      <a:pt x="284" y="140"/>
                    </a:lnTo>
                    <a:lnTo>
                      <a:pt x="283" y="129"/>
                    </a:lnTo>
                    <a:lnTo>
                      <a:pt x="283" y="121"/>
                    </a:lnTo>
                    <a:lnTo>
                      <a:pt x="285" y="113"/>
                    </a:lnTo>
                    <a:lnTo>
                      <a:pt x="287" y="106"/>
                    </a:lnTo>
                    <a:lnTo>
                      <a:pt x="291" y="99"/>
                    </a:lnTo>
                    <a:lnTo>
                      <a:pt x="295" y="93"/>
                    </a:lnTo>
                    <a:lnTo>
                      <a:pt x="301" y="88"/>
                    </a:lnTo>
                    <a:lnTo>
                      <a:pt x="308" y="85"/>
                    </a:lnTo>
                    <a:lnTo>
                      <a:pt x="315" y="82"/>
                    </a:lnTo>
                    <a:close/>
                    <a:moveTo>
                      <a:pt x="310" y="46"/>
                    </a:moveTo>
                    <a:lnTo>
                      <a:pt x="311" y="52"/>
                    </a:lnTo>
                    <a:lnTo>
                      <a:pt x="312" y="56"/>
                    </a:lnTo>
                    <a:lnTo>
                      <a:pt x="315" y="61"/>
                    </a:lnTo>
                    <a:lnTo>
                      <a:pt x="318" y="64"/>
                    </a:lnTo>
                    <a:lnTo>
                      <a:pt x="323" y="68"/>
                    </a:lnTo>
                    <a:lnTo>
                      <a:pt x="329" y="69"/>
                    </a:lnTo>
                    <a:lnTo>
                      <a:pt x="334" y="71"/>
                    </a:lnTo>
                    <a:lnTo>
                      <a:pt x="341" y="71"/>
                    </a:lnTo>
                    <a:lnTo>
                      <a:pt x="348" y="71"/>
                    </a:lnTo>
                    <a:lnTo>
                      <a:pt x="355" y="69"/>
                    </a:lnTo>
                    <a:lnTo>
                      <a:pt x="360" y="68"/>
                    </a:lnTo>
                    <a:lnTo>
                      <a:pt x="364" y="64"/>
                    </a:lnTo>
                    <a:lnTo>
                      <a:pt x="368" y="61"/>
                    </a:lnTo>
                    <a:lnTo>
                      <a:pt x="370" y="56"/>
                    </a:lnTo>
                    <a:lnTo>
                      <a:pt x="372" y="52"/>
                    </a:lnTo>
                    <a:lnTo>
                      <a:pt x="372" y="47"/>
                    </a:lnTo>
                    <a:lnTo>
                      <a:pt x="371" y="43"/>
                    </a:lnTo>
                    <a:lnTo>
                      <a:pt x="370" y="38"/>
                    </a:lnTo>
                    <a:lnTo>
                      <a:pt x="368" y="33"/>
                    </a:lnTo>
                    <a:lnTo>
                      <a:pt x="364" y="29"/>
                    </a:lnTo>
                    <a:lnTo>
                      <a:pt x="360" y="25"/>
                    </a:lnTo>
                    <a:lnTo>
                      <a:pt x="354" y="23"/>
                    </a:lnTo>
                    <a:lnTo>
                      <a:pt x="348" y="22"/>
                    </a:lnTo>
                    <a:lnTo>
                      <a:pt x="341" y="22"/>
                    </a:lnTo>
                    <a:lnTo>
                      <a:pt x="334" y="22"/>
                    </a:lnTo>
                    <a:lnTo>
                      <a:pt x="329" y="23"/>
                    </a:lnTo>
                    <a:lnTo>
                      <a:pt x="323" y="25"/>
                    </a:lnTo>
                    <a:lnTo>
                      <a:pt x="318" y="29"/>
                    </a:lnTo>
                    <a:lnTo>
                      <a:pt x="315" y="32"/>
                    </a:lnTo>
                    <a:lnTo>
                      <a:pt x="312" y="37"/>
                    </a:lnTo>
                    <a:lnTo>
                      <a:pt x="311" y="41"/>
                    </a:lnTo>
                    <a:lnTo>
                      <a:pt x="310" y="46"/>
                    </a:lnTo>
                    <a:close/>
                    <a:moveTo>
                      <a:pt x="304" y="129"/>
                    </a:moveTo>
                    <a:lnTo>
                      <a:pt x="304" y="133"/>
                    </a:lnTo>
                    <a:lnTo>
                      <a:pt x="306" y="137"/>
                    </a:lnTo>
                    <a:lnTo>
                      <a:pt x="307" y="141"/>
                    </a:lnTo>
                    <a:lnTo>
                      <a:pt x="308" y="146"/>
                    </a:lnTo>
                    <a:lnTo>
                      <a:pt x="310" y="150"/>
                    </a:lnTo>
                    <a:lnTo>
                      <a:pt x="314" y="154"/>
                    </a:lnTo>
                    <a:lnTo>
                      <a:pt x="317" y="156"/>
                    </a:lnTo>
                    <a:lnTo>
                      <a:pt x="322" y="159"/>
                    </a:lnTo>
                    <a:lnTo>
                      <a:pt x="326" y="161"/>
                    </a:lnTo>
                    <a:lnTo>
                      <a:pt x="331" y="162"/>
                    </a:lnTo>
                    <a:lnTo>
                      <a:pt x="337" y="163"/>
                    </a:lnTo>
                    <a:lnTo>
                      <a:pt x="341" y="163"/>
                    </a:lnTo>
                    <a:lnTo>
                      <a:pt x="349" y="162"/>
                    </a:lnTo>
                    <a:lnTo>
                      <a:pt x="356" y="161"/>
                    </a:lnTo>
                    <a:lnTo>
                      <a:pt x="363" y="157"/>
                    </a:lnTo>
                    <a:lnTo>
                      <a:pt x="368" y="154"/>
                    </a:lnTo>
                    <a:lnTo>
                      <a:pt x="372" y="148"/>
                    </a:lnTo>
                    <a:lnTo>
                      <a:pt x="376" y="142"/>
                    </a:lnTo>
                    <a:lnTo>
                      <a:pt x="377" y="136"/>
                    </a:lnTo>
                    <a:lnTo>
                      <a:pt x="378" y="129"/>
                    </a:lnTo>
                    <a:lnTo>
                      <a:pt x="377" y="122"/>
                    </a:lnTo>
                    <a:lnTo>
                      <a:pt x="376" y="115"/>
                    </a:lnTo>
                    <a:lnTo>
                      <a:pt x="372" y="109"/>
                    </a:lnTo>
                    <a:lnTo>
                      <a:pt x="368" y="103"/>
                    </a:lnTo>
                    <a:lnTo>
                      <a:pt x="362" y="99"/>
                    </a:lnTo>
                    <a:lnTo>
                      <a:pt x="356" y="95"/>
                    </a:lnTo>
                    <a:lnTo>
                      <a:pt x="349" y="94"/>
                    </a:lnTo>
                    <a:lnTo>
                      <a:pt x="341" y="93"/>
                    </a:lnTo>
                    <a:lnTo>
                      <a:pt x="333" y="94"/>
                    </a:lnTo>
                    <a:lnTo>
                      <a:pt x="326" y="95"/>
                    </a:lnTo>
                    <a:lnTo>
                      <a:pt x="319" y="99"/>
                    </a:lnTo>
                    <a:lnTo>
                      <a:pt x="315" y="103"/>
                    </a:lnTo>
                    <a:lnTo>
                      <a:pt x="310" y="109"/>
                    </a:lnTo>
                    <a:lnTo>
                      <a:pt x="307" y="115"/>
                    </a:lnTo>
                    <a:lnTo>
                      <a:pt x="306" y="122"/>
                    </a:lnTo>
                    <a:lnTo>
                      <a:pt x="304"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5" name="Freeform 173"/>
              <p:cNvSpPr>
                <a:spLocks noEditPoints="1"/>
              </p:cNvSpPr>
              <p:nvPr/>
            </p:nvSpPr>
            <p:spPr bwMode="auto">
              <a:xfrm>
                <a:off x="4297" y="2144"/>
                <a:ext cx="129" cy="92"/>
              </a:xfrm>
              <a:custGeom>
                <a:avLst/>
                <a:gdLst>
                  <a:gd name="T0" fmla="*/ 117 w 258"/>
                  <a:gd name="T1" fmla="*/ 2 h 184"/>
                  <a:gd name="T2" fmla="*/ 101 w 258"/>
                  <a:gd name="T3" fmla="*/ 41 h 184"/>
                  <a:gd name="T4" fmla="*/ 76 w 258"/>
                  <a:gd name="T5" fmla="*/ 85 h 184"/>
                  <a:gd name="T6" fmla="*/ 58 w 258"/>
                  <a:gd name="T7" fmla="*/ 133 h 184"/>
                  <a:gd name="T8" fmla="*/ 50 w 258"/>
                  <a:gd name="T9" fmla="*/ 170 h 184"/>
                  <a:gd name="T10" fmla="*/ 28 w 258"/>
                  <a:gd name="T11" fmla="*/ 171 h 184"/>
                  <a:gd name="T12" fmla="*/ 35 w 258"/>
                  <a:gd name="T13" fmla="*/ 131 h 184"/>
                  <a:gd name="T14" fmla="*/ 51 w 258"/>
                  <a:gd name="T15" fmla="*/ 86 h 184"/>
                  <a:gd name="T16" fmla="*/ 73 w 258"/>
                  <a:gd name="T17" fmla="*/ 46 h 184"/>
                  <a:gd name="T18" fmla="*/ 0 w 258"/>
                  <a:gd name="T19" fmla="*/ 24 h 184"/>
                  <a:gd name="T20" fmla="*/ 162 w 258"/>
                  <a:gd name="T21" fmla="*/ 76 h 184"/>
                  <a:gd name="T22" fmla="*/ 150 w 258"/>
                  <a:gd name="T23" fmla="*/ 63 h 184"/>
                  <a:gd name="T24" fmla="*/ 147 w 258"/>
                  <a:gd name="T25" fmla="*/ 46 h 184"/>
                  <a:gd name="T26" fmla="*/ 155 w 258"/>
                  <a:gd name="T27" fmla="*/ 20 h 184"/>
                  <a:gd name="T28" fmla="*/ 170 w 258"/>
                  <a:gd name="T29" fmla="*/ 7 h 184"/>
                  <a:gd name="T30" fmla="*/ 184 w 258"/>
                  <a:gd name="T31" fmla="*/ 2 h 184"/>
                  <a:gd name="T32" fmla="*/ 200 w 258"/>
                  <a:gd name="T33" fmla="*/ 0 h 184"/>
                  <a:gd name="T34" fmla="*/ 216 w 258"/>
                  <a:gd name="T35" fmla="*/ 2 h 184"/>
                  <a:gd name="T36" fmla="*/ 230 w 258"/>
                  <a:gd name="T37" fmla="*/ 8 h 184"/>
                  <a:gd name="T38" fmla="*/ 245 w 258"/>
                  <a:gd name="T39" fmla="*/ 21 h 184"/>
                  <a:gd name="T40" fmla="*/ 253 w 258"/>
                  <a:gd name="T41" fmla="*/ 46 h 184"/>
                  <a:gd name="T42" fmla="*/ 249 w 258"/>
                  <a:gd name="T43" fmla="*/ 63 h 184"/>
                  <a:gd name="T44" fmla="*/ 238 w 258"/>
                  <a:gd name="T45" fmla="*/ 76 h 184"/>
                  <a:gd name="T46" fmla="*/ 233 w 258"/>
                  <a:gd name="T47" fmla="*/ 85 h 184"/>
                  <a:gd name="T48" fmla="*/ 250 w 258"/>
                  <a:gd name="T49" fmla="*/ 100 h 184"/>
                  <a:gd name="T50" fmla="*/ 258 w 258"/>
                  <a:gd name="T51" fmla="*/ 122 h 184"/>
                  <a:gd name="T52" fmla="*/ 254 w 258"/>
                  <a:gd name="T53" fmla="*/ 150 h 184"/>
                  <a:gd name="T54" fmla="*/ 238 w 258"/>
                  <a:gd name="T55" fmla="*/ 172 h 184"/>
                  <a:gd name="T56" fmla="*/ 224 w 258"/>
                  <a:gd name="T57" fmla="*/ 180 h 184"/>
                  <a:gd name="T58" fmla="*/ 207 w 258"/>
                  <a:gd name="T59" fmla="*/ 184 h 184"/>
                  <a:gd name="T60" fmla="*/ 187 w 258"/>
                  <a:gd name="T61" fmla="*/ 183 h 184"/>
                  <a:gd name="T62" fmla="*/ 171 w 258"/>
                  <a:gd name="T63" fmla="*/ 178 h 184"/>
                  <a:gd name="T64" fmla="*/ 157 w 258"/>
                  <a:gd name="T65" fmla="*/ 169 h 184"/>
                  <a:gd name="T66" fmla="*/ 142 w 258"/>
                  <a:gd name="T67" fmla="*/ 140 h 184"/>
                  <a:gd name="T68" fmla="*/ 143 w 258"/>
                  <a:gd name="T69" fmla="*/ 113 h 184"/>
                  <a:gd name="T70" fmla="*/ 154 w 258"/>
                  <a:gd name="T71" fmla="*/ 93 h 184"/>
                  <a:gd name="T72" fmla="*/ 173 w 258"/>
                  <a:gd name="T73" fmla="*/ 82 h 184"/>
                  <a:gd name="T74" fmla="*/ 171 w 258"/>
                  <a:gd name="T75" fmla="*/ 56 h 184"/>
                  <a:gd name="T76" fmla="*/ 181 w 258"/>
                  <a:gd name="T77" fmla="*/ 68 h 184"/>
                  <a:gd name="T78" fmla="*/ 200 w 258"/>
                  <a:gd name="T79" fmla="*/ 71 h 184"/>
                  <a:gd name="T80" fmla="*/ 218 w 258"/>
                  <a:gd name="T81" fmla="*/ 68 h 184"/>
                  <a:gd name="T82" fmla="*/ 228 w 258"/>
                  <a:gd name="T83" fmla="*/ 56 h 184"/>
                  <a:gd name="T84" fmla="*/ 230 w 258"/>
                  <a:gd name="T85" fmla="*/ 43 h 184"/>
                  <a:gd name="T86" fmla="*/ 223 w 258"/>
                  <a:gd name="T87" fmla="*/ 29 h 184"/>
                  <a:gd name="T88" fmla="*/ 207 w 258"/>
                  <a:gd name="T89" fmla="*/ 22 h 184"/>
                  <a:gd name="T90" fmla="*/ 187 w 258"/>
                  <a:gd name="T91" fmla="*/ 23 h 184"/>
                  <a:gd name="T92" fmla="*/ 173 w 258"/>
                  <a:gd name="T93" fmla="*/ 32 h 184"/>
                  <a:gd name="T94" fmla="*/ 169 w 258"/>
                  <a:gd name="T95" fmla="*/ 46 h 184"/>
                  <a:gd name="T96" fmla="*/ 164 w 258"/>
                  <a:gd name="T97" fmla="*/ 137 h 184"/>
                  <a:gd name="T98" fmla="*/ 169 w 258"/>
                  <a:gd name="T99" fmla="*/ 150 h 184"/>
                  <a:gd name="T100" fmla="*/ 180 w 258"/>
                  <a:gd name="T101" fmla="*/ 159 h 184"/>
                  <a:gd name="T102" fmla="*/ 195 w 258"/>
                  <a:gd name="T103" fmla="*/ 163 h 184"/>
                  <a:gd name="T104" fmla="*/ 215 w 258"/>
                  <a:gd name="T105" fmla="*/ 161 h 184"/>
                  <a:gd name="T106" fmla="*/ 231 w 258"/>
                  <a:gd name="T107" fmla="*/ 148 h 184"/>
                  <a:gd name="T108" fmla="*/ 236 w 258"/>
                  <a:gd name="T109" fmla="*/ 129 h 184"/>
                  <a:gd name="T110" fmla="*/ 231 w 258"/>
                  <a:gd name="T111" fmla="*/ 109 h 184"/>
                  <a:gd name="T112" fmla="*/ 215 w 258"/>
                  <a:gd name="T113" fmla="*/ 95 h 184"/>
                  <a:gd name="T114" fmla="*/ 192 w 258"/>
                  <a:gd name="T115" fmla="*/ 94 h 184"/>
                  <a:gd name="T116" fmla="*/ 173 w 258"/>
                  <a:gd name="T117" fmla="*/ 103 h 184"/>
                  <a:gd name="T118" fmla="*/ 164 w 258"/>
                  <a:gd name="T119"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 h="184">
                    <a:moveTo>
                      <a:pt x="0" y="24"/>
                    </a:moveTo>
                    <a:lnTo>
                      <a:pt x="0" y="2"/>
                    </a:lnTo>
                    <a:lnTo>
                      <a:pt x="117" y="2"/>
                    </a:lnTo>
                    <a:lnTo>
                      <a:pt x="117" y="20"/>
                    </a:lnTo>
                    <a:lnTo>
                      <a:pt x="109" y="30"/>
                    </a:lnTo>
                    <a:lnTo>
                      <a:pt x="101" y="41"/>
                    </a:lnTo>
                    <a:lnTo>
                      <a:pt x="92" y="54"/>
                    </a:lnTo>
                    <a:lnTo>
                      <a:pt x="84" y="69"/>
                    </a:lnTo>
                    <a:lnTo>
                      <a:pt x="76" y="85"/>
                    </a:lnTo>
                    <a:lnTo>
                      <a:pt x="69" y="101"/>
                    </a:lnTo>
                    <a:lnTo>
                      <a:pt x="63" y="117"/>
                    </a:lnTo>
                    <a:lnTo>
                      <a:pt x="58" y="133"/>
                    </a:lnTo>
                    <a:lnTo>
                      <a:pt x="55" y="145"/>
                    </a:lnTo>
                    <a:lnTo>
                      <a:pt x="53" y="157"/>
                    </a:lnTo>
                    <a:lnTo>
                      <a:pt x="50" y="170"/>
                    </a:lnTo>
                    <a:lnTo>
                      <a:pt x="49" y="183"/>
                    </a:lnTo>
                    <a:lnTo>
                      <a:pt x="27" y="183"/>
                    </a:lnTo>
                    <a:lnTo>
                      <a:pt x="28" y="171"/>
                    </a:lnTo>
                    <a:lnTo>
                      <a:pt x="30" y="160"/>
                    </a:lnTo>
                    <a:lnTo>
                      <a:pt x="32" y="146"/>
                    </a:lnTo>
                    <a:lnTo>
                      <a:pt x="35" y="131"/>
                    </a:lnTo>
                    <a:lnTo>
                      <a:pt x="40" y="116"/>
                    </a:lnTo>
                    <a:lnTo>
                      <a:pt x="46" y="101"/>
                    </a:lnTo>
                    <a:lnTo>
                      <a:pt x="51" y="86"/>
                    </a:lnTo>
                    <a:lnTo>
                      <a:pt x="58" y="72"/>
                    </a:lnTo>
                    <a:lnTo>
                      <a:pt x="65" y="59"/>
                    </a:lnTo>
                    <a:lnTo>
                      <a:pt x="73" y="46"/>
                    </a:lnTo>
                    <a:lnTo>
                      <a:pt x="81" y="35"/>
                    </a:lnTo>
                    <a:lnTo>
                      <a:pt x="89" y="24"/>
                    </a:lnTo>
                    <a:lnTo>
                      <a:pt x="0" y="24"/>
                    </a:lnTo>
                    <a:close/>
                    <a:moveTo>
                      <a:pt x="173" y="82"/>
                    </a:moveTo>
                    <a:lnTo>
                      <a:pt x="166" y="79"/>
                    </a:lnTo>
                    <a:lnTo>
                      <a:pt x="162" y="76"/>
                    </a:lnTo>
                    <a:lnTo>
                      <a:pt x="157" y="72"/>
                    </a:lnTo>
                    <a:lnTo>
                      <a:pt x="154" y="68"/>
                    </a:lnTo>
                    <a:lnTo>
                      <a:pt x="150" y="63"/>
                    </a:lnTo>
                    <a:lnTo>
                      <a:pt x="149" y="57"/>
                    </a:lnTo>
                    <a:lnTo>
                      <a:pt x="147" y="52"/>
                    </a:lnTo>
                    <a:lnTo>
                      <a:pt x="147" y="46"/>
                    </a:lnTo>
                    <a:lnTo>
                      <a:pt x="148" y="37"/>
                    </a:lnTo>
                    <a:lnTo>
                      <a:pt x="150" y="28"/>
                    </a:lnTo>
                    <a:lnTo>
                      <a:pt x="155" y="20"/>
                    </a:lnTo>
                    <a:lnTo>
                      <a:pt x="162" y="13"/>
                    </a:lnTo>
                    <a:lnTo>
                      <a:pt x="165" y="10"/>
                    </a:lnTo>
                    <a:lnTo>
                      <a:pt x="170" y="7"/>
                    </a:lnTo>
                    <a:lnTo>
                      <a:pt x="173" y="5"/>
                    </a:lnTo>
                    <a:lnTo>
                      <a:pt x="178" y="4"/>
                    </a:lnTo>
                    <a:lnTo>
                      <a:pt x="184" y="2"/>
                    </a:lnTo>
                    <a:lnTo>
                      <a:pt x="188" y="1"/>
                    </a:lnTo>
                    <a:lnTo>
                      <a:pt x="194" y="0"/>
                    </a:lnTo>
                    <a:lnTo>
                      <a:pt x="200" y="0"/>
                    </a:lnTo>
                    <a:lnTo>
                      <a:pt x="205" y="0"/>
                    </a:lnTo>
                    <a:lnTo>
                      <a:pt x="211" y="1"/>
                    </a:lnTo>
                    <a:lnTo>
                      <a:pt x="216" y="2"/>
                    </a:lnTo>
                    <a:lnTo>
                      <a:pt x="222" y="4"/>
                    </a:lnTo>
                    <a:lnTo>
                      <a:pt x="226" y="6"/>
                    </a:lnTo>
                    <a:lnTo>
                      <a:pt x="230" y="8"/>
                    </a:lnTo>
                    <a:lnTo>
                      <a:pt x="234" y="10"/>
                    </a:lnTo>
                    <a:lnTo>
                      <a:pt x="238" y="14"/>
                    </a:lnTo>
                    <a:lnTo>
                      <a:pt x="245" y="21"/>
                    </a:lnTo>
                    <a:lnTo>
                      <a:pt x="249" y="28"/>
                    </a:lnTo>
                    <a:lnTo>
                      <a:pt x="251" y="37"/>
                    </a:lnTo>
                    <a:lnTo>
                      <a:pt x="253" y="46"/>
                    </a:lnTo>
                    <a:lnTo>
                      <a:pt x="253" y="53"/>
                    </a:lnTo>
                    <a:lnTo>
                      <a:pt x="251" y="59"/>
                    </a:lnTo>
                    <a:lnTo>
                      <a:pt x="249" y="63"/>
                    </a:lnTo>
                    <a:lnTo>
                      <a:pt x="246" y="68"/>
                    </a:lnTo>
                    <a:lnTo>
                      <a:pt x="242" y="72"/>
                    </a:lnTo>
                    <a:lnTo>
                      <a:pt x="238" y="76"/>
                    </a:lnTo>
                    <a:lnTo>
                      <a:pt x="233" y="79"/>
                    </a:lnTo>
                    <a:lnTo>
                      <a:pt x="226" y="82"/>
                    </a:lnTo>
                    <a:lnTo>
                      <a:pt x="233" y="85"/>
                    </a:lnTo>
                    <a:lnTo>
                      <a:pt x="240" y="90"/>
                    </a:lnTo>
                    <a:lnTo>
                      <a:pt x="246" y="94"/>
                    </a:lnTo>
                    <a:lnTo>
                      <a:pt x="250" y="100"/>
                    </a:lnTo>
                    <a:lnTo>
                      <a:pt x="254" y="107"/>
                    </a:lnTo>
                    <a:lnTo>
                      <a:pt x="256" y="114"/>
                    </a:lnTo>
                    <a:lnTo>
                      <a:pt x="258" y="122"/>
                    </a:lnTo>
                    <a:lnTo>
                      <a:pt x="258" y="130"/>
                    </a:lnTo>
                    <a:lnTo>
                      <a:pt x="257" y="141"/>
                    </a:lnTo>
                    <a:lnTo>
                      <a:pt x="254" y="150"/>
                    </a:lnTo>
                    <a:lnTo>
                      <a:pt x="249" y="161"/>
                    </a:lnTo>
                    <a:lnTo>
                      <a:pt x="242" y="169"/>
                    </a:lnTo>
                    <a:lnTo>
                      <a:pt x="238" y="172"/>
                    </a:lnTo>
                    <a:lnTo>
                      <a:pt x="234" y="176"/>
                    </a:lnTo>
                    <a:lnTo>
                      <a:pt x="228" y="178"/>
                    </a:lnTo>
                    <a:lnTo>
                      <a:pt x="224" y="180"/>
                    </a:lnTo>
                    <a:lnTo>
                      <a:pt x="218" y="181"/>
                    </a:lnTo>
                    <a:lnTo>
                      <a:pt x="212" y="183"/>
                    </a:lnTo>
                    <a:lnTo>
                      <a:pt x="207" y="184"/>
                    </a:lnTo>
                    <a:lnTo>
                      <a:pt x="200" y="184"/>
                    </a:lnTo>
                    <a:lnTo>
                      <a:pt x="193" y="184"/>
                    </a:lnTo>
                    <a:lnTo>
                      <a:pt x="187" y="183"/>
                    </a:lnTo>
                    <a:lnTo>
                      <a:pt x="181" y="181"/>
                    </a:lnTo>
                    <a:lnTo>
                      <a:pt x="176" y="180"/>
                    </a:lnTo>
                    <a:lnTo>
                      <a:pt x="171" y="178"/>
                    </a:lnTo>
                    <a:lnTo>
                      <a:pt x="165" y="176"/>
                    </a:lnTo>
                    <a:lnTo>
                      <a:pt x="162" y="172"/>
                    </a:lnTo>
                    <a:lnTo>
                      <a:pt x="157" y="169"/>
                    </a:lnTo>
                    <a:lnTo>
                      <a:pt x="150" y="161"/>
                    </a:lnTo>
                    <a:lnTo>
                      <a:pt x="146" y="150"/>
                    </a:lnTo>
                    <a:lnTo>
                      <a:pt x="142" y="140"/>
                    </a:lnTo>
                    <a:lnTo>
                      <a:pt x="141" y="129"/>
                    </a:lnTo>
                    <a:lnTo>
                      <a:pt x="141" y="121"/>
                    </a:lnTo>
                    <a:lnTo>
                      <a:pt x="143" y="113"/>
                    </a:lnTo>
                    <a:lnTo>
                      <a:pt x="146" y="106"/>
                    </a:lnTo>
                    <a:lnTo>
                      <a:pt x="149" y="99"/>
                    </a:lnTo>
                    <a:lnTo>
                      <a:pt x="154" y="93"/>
                    </a:lnTo>
                    <a:lnTo>
                      <a:pt x="159" y="88"/>
                    </a:lnTo>
                    <a:lnTo>
                      <a:pt x="166" y="85"/>
                    </a:lnTo>
                    <a:lnTo>
                      <a:pt x="173" y="82"/>
                    </a:lnTo>
                    <a:close/>
                    <a:moveTo>
                      <a:pt x="169" y="46"/>
                    </a:moveTo>
                    <a:lnTo>
                      <a:pt x="170" y="52"/>
                    </a:lnTo>
                    <a:lnTo>
                      <a:pt x="171" y="56"/>
                    </a:lnTo>
                    <a:lnTo>
                      <a:pt x="173" y="61"/>
                    </a:lnTo>
                    <a:lnTo>
                      <a:pt x="177" y="64"/>
                    </a:lnTo>
                    <a:lnTo>
                      <a:pt x="181" y="68"/>
                    </a:lnTo>
                    <a:lnTo>
                      <a:pt x="187" y="69"/>
                    </a:lnTo>
                    <a:lnTo>
                      <a:pt x="193" y="71"/>
                    </a:lnTo>
                    <a:lnTo>
                      <a:pt x="200" y="71"/>
                    </a:lnTo>
                    <a:lnTo>
                      <a:pt x="207" y="71"/>
                    </a:lnTo>
                    <a:lnTo>
                      <a:pt x="213" y="69"/>
                    </a:lnTo>
                    <a:lnTo>
                      <a:pt x="218" y="68"/>
                    </a:lnTo>
                    <a:lnTo>
                      <a:pt x="223" y="64"/>
                    </a:lnTo>
                    <a:lnTo>
                      <a:pt x="226" y="61"/>
                    </a:lnTo>
                    <a:lnTo>
                      <a:pt x="228" y="56"/>
                    </a:lnTo>
                    <a:lnTo>
                      <a:pt x="231" y="52"/>
                    </a:lnTo>
                    <a:lnTo>
                      <a:pt x="231" y="47"/>
                    </a:lnTo>
                    <a:lnTo>
                      <a:pt x="230" y="43"/>
                    </a:lnTo>
                    <a:lnTo>
                      <a:pt x="228" y="38"/>
                    </a:lnTo>
                    <a:lnTo>
                      <a:pt x="226" y="33"/>
                    </a:lnTo>
                    <a:lnTo>
                      <a:pt x="223" y="29"/>
                    </a:lnTo>
                    <a:lnTo>
                      <a:pt x="218" y="25"/>
                    </a:lnTo>
                    <a:lnTo>
                      <a:pt x="212" y="23"/>
                    </a:lnTo>
                    <a:lnTo>
                      <a:pt x="207" y="22"/>
                    </a:lnTo>
                    <a:lnTo>
                      <a:pt x="200" y="22"/>
                    </a:lnTo>
                    <a:lnTo>
                      <a:pt x="193" y="22"/>
                    </a:lnTo>
                    <a:lnTo>
                      <a:pt x="187" y="23"/>
                    </a:lnTo>
                    <a:lnTo>
                      <a:pt x="181" y="25"/>
                    </a:lnTo>
                    <a:lnTo>
                      <a:pt x="177" y="29"/>
                    </a:lnTo>
                    <a:lnTo>
                      <a:pt x="173" y="32"/>
                    </a:lnTo>
                    <a:lnTo>
                      <a:pt x="171" y="37"/>
                    </a:lnTo>
                    <a:lnTo>
                      <a:pt x="170" y="41"/>
                    </a:lnTo>
                    <a:lnTo>
                      <a:pt x="169" y="46"/>
                    </a:lnTo>
                    <a:close/>
                    <a:moveTo>
                      <a:pt x="163" y="129"/>
                    </a:moveTo>
                    <a:lnTo>
                      <a:pt x="163" y="133"/>
                    </a:lnTo>
                    <a:lnTo>
                      <a:pt x="164" y="137"/>
                    </a:lnTo>
                    <a:lnTo>
                      <a:pt x="165" y="141"/>
                    </a:lnTo>
                    <a:lnTo>
                      <a:pt x="166" y="146"/>
                    </a:lnTo>
                    <a:lnTo>
                      <a:pt x="169" y="150"/>
                    </a:lnTo>
                    <a:lnTo>
                      <a:pt x="172" y="154"/>
                    </a:lnTo>
                    <a:lnTo>
                      <a:pt x="176" y="156"/>
                    </a:lnTo>
                    <a:lnTo>
                      <a:pt x="180" y="159"/>
                    </a:lnTo>
                    <a:lnTo>
                      <a:pt x="185" y="161"/>
                    </a:lnTo>
                    <a:lnTo>
                      <a:pt x="189" y="162"/>
                    </a:lnTo>
                    <a:lnTo>
                      <a:pt x="195" y="163"/>
                    </a:lnTo>
                    <a:lnTo>
                      <a:pt x="200" y="163"/>
                    </a:lnTo>
                    <a:lnTo>
                      <a:pt x="208" y="162"/>
                    </a:lnTo>
                    <a:lnTo>
                      <a:pt x="215" y="161"/>
                    </a:lnTo>
                    <a:lnTo>
                      <a:pt x="222" y="157"/>
                    </a:lnTo>
                    <a:lnTo>
                      <a:pt x="226" y="154"/>
                    </a:lnTo>
                    <a:lnTo>
                      <a:pt x="231" y="148"/>
                    </a:lnTo>
                    <a:lnTo>
                      <a:pt x="234" y="142"/>
                    </a:lnTo>
                    <a:lnTo>
                      <a:pt x="235" y="136"/>
                    </a:lnTo>
                    <a:lnTo>
                      <a:pt x="236" y="129"/>
                    </a:lnTo>
                    <a:lnTo>
                      <a:pt x="235" y="122"/>
                    </a:lnTo>
                    <a:lnTo>
                      <a:pt x="234" y="115"/>
                    </a:lnTo>
                    <a:lnTo>
                      <a:pt x="231" y="109"/>
                    </a:lnTo>
                    <a:lnTo>
                      <a:pt x="226" y="103"/>
                    </a:lnTo>
                    <a:lnTo>
                      <a:pt x="220" y="99"/>
                    </a:lnTo>
                    <a:lnTo>
                      <a:pt x="215" y="95"/>
                    </a:lnTo>
                    <a:lnTo>
                      <a:pt x="208" y="94"/>
                    </a:lnTo>
                    <a:lnTo>
                      <a:pt x="200" y="93"/>
                    </a:lnTo>
                    <a:lnTo>
                      <a:pt x="192" y="94"/>
                    </a:lnTo>
                    <a:lnTo>
                      <a:pt x="185" y="95"/>
                    </a:lnTo>
                    <a:lnTo>
                      <a:pt x="178" y="99"/>
                    </a:lnTo>
                    <a:lnTo>
                      <a:pt x="173" y="103"/>
                    </a:lnTo>
                    <a:lnTo>
                      <a:pt x="169" y="109"/>
                    </a:lnTo>
                    <a:lnTo>
                      <a:pt x="165" y="115"/>
                    </a:lnTo>
                    <a:lnTo>
                      <a:pt x="164" y="122"/>
                    </a:lnTo>
                    <a:lnTo>
                      <a:pt x="163"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6" name="Freeform 174"/>
              <p:cNvSpPr>
                <a:spLocks noEditPoints="1"/>
              </p:cNvSpPr>
              <p:nvPr/>
            </p:nvSpPr>
            <p:spPr bwMode="auto">
              <a:xfrm>
                <a:off x="2367" y="1929"/>
                <a:ext cx="166" cy="80"/>
              </a:xfrm>
              <a:custGeom>
                <a:avLst/>
                <a:gdLst>
                  <a:gd name="T0" fmla="*/ 66 w 334"/>
                  <a:gd name="T1" fmla="*/ 0 h 160"/>
                  <a:gd name="T2" fmla="*/ 89 w 334"/>
                  <a:gd name="T3" fmla="*/ 3 h 160"/>
                  <a:gd name="T4" fmla="*/ 106 w 334"/>
                  <a:gd name="T5" fmla="*/ 12 h 160"/>
                  <a:gd name="T6" fmla="*/ 118 w 334"/>
                  <a:gd name="T7" fmla="*/ 30 h 160"/>
                  <a:gd name="T8" fmla="*/ 119 w 334"/>
                  <a:gd name="T9" fmla="*/ 57 h 160"/>
                  <a:gd name="T10" fmla="*/ 104 w 334"/>
                  <a:gd name="T11" fmla="*/ 85 h 160"/>
                  <a:gd name="T12" fmla="*/ 83 w 334"/>
                  <a:gd name="T13" fmla="*/ 93 h 160"/>
                  <a:gd name="T14" fmla="*/ 21 w 334"/>
                  <a:gd name="T15" fmla="*/ 95 h 160"/>
                  <a:gd name="T16" fmla="*/ 61 w 334"/>
                  <a:gd name="T17" fmla="*/ 77 h 160"/>
                  <a:gd name="T18" fmla="*/ 91 w 334"/>
                  <a:gd name="T19" fmla="*/ 69 h 160"/>
                  <a:gd name="T20" fmla="*/ 99 w 334"/>
                  <a:gd name="T21" fmla="*/ 47 h 160"/>
                  <a:gd name="T22" fmla="*/ 95 w 334"/>
                  <a:gd name="T23" fmla="*/ 30 h 160"/>
                  <a:gd name="T24" fmla="*/ 81 w 334"/>
                  <a:gd name="T25" fmla="*/ 20 h 160"/>
                  <a:gd name="T26" fmla="*/ 61 w 334"/>
                  <a:gd name="T27" fmla="*/ 19 h 160"/>
                  <a:gd name="T28" fmla="*/ 216 w 334"/>
                  <a:gd name="T29" fmla="*/ 150 h 160"/>
                  <a:gd name="T30" fmla="*/ 195 w 334"/>
                  <a:gd name="T31" fmla="*/ 159 h 160"/>
                  <a:gd name="T32" fmla="*/ 169 w 334"/>
                  <a:gd name="T33" fmla="*/ 160 h 160"/>
                  <a:gd name="T34" fmla="*/ 145 w 334"/>
                  <a:gd name="T35" fmla="*/ 148 h 160"/>
                  <a:gd name="T36" fmla="*/ 139 w 334"/>
                  <a:gd name="T37" fmla="*/ 125 h 160"/>
                  <a:gd name="T38" fmla="*/ 145 w 334"/>
                  <a:gd name="T39" fmla="*/ 110 h 160"/>
                  <a:gd name="T40" fmla="*/ 157 w 334"/>
                  <a:gd name="T41" fmla="*/ 101 h 160"/>
                  <a:gd name="T42" fmla="*/ 170 w 334"/>
                  <a:gd name="T43" fmla="*/ 95 h 160"/>
                  <a:gd name="T44" fmla="*/ 190 w 334"/>
                  <a:gd name="T45" fmla="*/ 93 h 160"/>
                  <a:gd name="T46" fmla="*/ 210 w 334"/>
                  <a:gd name="T47" fmla="*/ 89 h 160"/>
                  <a:gd name="T48" fmla="*/ 220 w 334"/>
                  <a:gd name="T49" fmla="*/ 86 h 160"/>
                  <a:gd name="T50" fmla="*/ 220 w 334"/>
                  <a:gd name="T51" fmla="*/ 78 h 160"/>
                  <a:gd name="T52" fmla="*/ 210 w 334"/>
                  <a:gd name="T53" fmla="*/ 64 h 160"/>
                  <a:gd name="T54" fmla="*/ 185 w 334"/>
                  <a:gd name="T55" fmla="*/ 61 h 160"/>
                  <a:gd name="T56" fmla="*/ 168 w 334"/>
                  <a:gd name="T57" fmla="*/ 67 h 160"/>
                  <a:gd name="T58" fmla="*/ 143 w 334"/>
                  <a:gd name="T59" fmla="*/ 77 h 160"/>
                  <a:gd name="T60" fmla="*/ 152 w 334"/>
                  <a:gd name="T61" fmla="*/ 57 h 160"/>
                  <a:gd name="T62" fmla="*/ 169 w 334"/>
                  <a:gd name="T63" fmla="*/ 46 h 160"/>
                  <a:gd name="T64" fmla="*/ 196 w 334"/>
                  <a:gd name="T65" fmla="*/ 41 h 160"/>
                  <a:gd name="T66" fmla="*/ 220 w 334"/>
                  <a:gd name="T67" fmla="*/ 44 h 160"/>
                  <a:gd name="T68" fmla="*/ 234 w 334"/>
                  <a:gd name="T69" fmla="*/ 54 h 160"/>
                  <a:gd name="T70" fmla="*/ 239 w 334"/>
                  <a:gd name="T71" fmla="*/ 67 h 160"/>
                  <a:gd name="T72" fmla="*/ 241 w 334"/>
                  <a:gd name="T73" fmla="*/ 85 h 160"/>
                  <a:gd name="T74" fmla="*/ 241 w 334"/>
                  <a:gd name="T75" fmla="*/ 137 h 160"/>
                  <a:gd name="T76" fmla="*/ 245 w 334"/>
                  <a:gd name="T77" fmla="*/ 156 h 160"/>
                  <a:gd name="T78" fmla="*/ 223 w 334"/>
                  <a:gd name="T79" fmla="*/ 153 h 160"/>
                  <a:gd name="T80" fmla="*/ 213 w 334"/>
                  <a:gd name="T81" fmla="*/ 108 h 160"/>
                  <a:gd name="T82" fmla="*/ 181 w 334"/>
                  <a:gd name="T83" fmla="*/ 112 h 160"/>
                  <a:gd name="T84" fmla="*/ 167 w 334"/>
                  <a:gd name="T85" fmla="*/ 116 h 160"/>
                  <a:gd name="T86" fmla="*/ 160 w 334"/>
                  <a:gd name="T87" fmla="*/ 122 h 160"/>
                  <a:gd name="T88" fmla="*/ 159 w 334"/>
                  <a:gd name="T89" fmla="*/ 131 h 160"/>
                  <a:gd name="T90" fmla="*/ 168 w 334"/>
                  <a:gd name="T91" fmla="*/ 140 h 160"/>
                  <a:gd name="T92" fmla="*/ 188 w 334"/>
                  <a:gd name="T93" fmla="*/ 142 h 160"/>
                  <a:gd name="T94" fmla="*/ 207 w 334"/>
                  <a:gd name="T95" fmla="*/ 135 h 160"/>
                  <a:gd name="T96" fmla="*/ 218 w 334"/>
                  <a:gd name="T97" fmla="*/ 124 h 160"/>
                  <a:gd name="T98" fmla="*/ 220 w 334"/>
                  <a:gd name="T99" fmla="*/ 106 h 160"/>
                  <a:gd name="T100" fmla="*/ 287 w 334"/>
                  <a:gd name="T101" fmla="*/ 61 h 160"/>
                  <a:gd name="T102" fmla="*/ 299 w 334"/>
                  <a:gd name="T103" fmla="*/ 46 h 160"/>
                  <a:gd name="T104" fmla="*/ 312 w 334"/>
                  <a:gd name="T105" fmla="*/ 41 h 160"/>
                  <a:gd name="T106" fmla="*/ 334 w 334"/>
                  <a:gd name="T107" fmla="*/ 47 h 160"/>
                  <a:gd name="T108" fmla="*/ 315 w 334"/>
                  <a:gd name="T109" fmla="*/ 61 h 160"/>
                  <a:gd name="T110" fmla="*/ 303 w 334"/>
                  <a:gd name="T111" fmla="*/ 63 h 160"/>
                  <a:gd name="T112" fmla="*/ 295 w 334"/>
                  <a:gd name="T113" fmla="*/ 72 h 160"/>
                  <a:gd name="T114" fmla="*/ 290 w 334"/>
                  <a:gd name="T115" fmla="*/ 9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4" h="160">
                    <a:moveTo>
                      <a:pt x="0" y="159"/>
                    </a:moveTo>
                    <a:lnTo>
                      <a:pt x="0" y="0"/>
                    </a:lnTo>
                    <a:lnTo>
                      <a:pt x="59" y="0"/>
                    </a:lnTo>
                    <a:lnTo>
                      <a:pt x="66" y="0"/>
                    </a:lnTo>
                    <a:lnTo>
                      <a:pt x="73" y="0"/>
                    </a:lnTo>
                    <a:lnTo>
                      <a:pt x="79" y="1"/>
                    </a:lnTo>
                    <a:lnTo>
                      <a:pt x="83" y="1"/>
                    </a:lnTo>
                    <a:lnTo>
                      <a:pt x="89" y="3"/>
                    </a:lnTo>
                    <a:lnTo>
                      <a:pt x="95" y="4"/>
                    </a:lnTo>
                    <a:lnTo>
                      <a:pt x="99" y="7"/>
                    </a:lnTo>
                    <a:lnTo>
                      <a:pt x="103" y="9"/>
                    </a:lnTo>
                    <a:lnTo>
                      <a:pt x="106" y="12"/>
                    </a:lnTo>
                    <a:lnTo>
                      <a:pt x="110" y="16"/>
                    </a:lnTo>
                    <a:lnTo>
                      <a:pt x="113" y="20"/>
                    </a:lnTo>
                    <a:lnTo>
                      <a:pt x="115" y="25"/>
                    </a:lnTo>
                    <a:lnTo>
                      <a:pt x="118" y="30"/>
                    </a:lnTo>
                    <a:lnTo>
                      <a:pt x="119" y="35"/>
                    </a:lnTo>
                    <a:lnTo>
                      <a:pt x="120" y="41"/>
                    </a:lnTo>
                    <a:lnTo>
                      <a:pt x="120" y="47"/>
                    </a:lnTo>
                    <a:lnTo>
                      <a:pt x="119" y="57"/>
                    </a:lnTo>
                    <a:lnTo>
                      <a:pt x="118" y="65"/>
                    </a:lnTo>
                    <a:lnTo>
                      <a:pt x="113" y="74"/>
                    </a:lnTo>
                    <a:lnTo>
                      <a:pt x="107" y="81"/>
                    </a:lnTo>
                    <a:lnTo>
                      <a:pt x="104" y="85"/>
                    </a:lnTo>
                    <a:lnTo>
                      <a:pt x="99" y="87"/>
                    </a:lnTo>
                    <a:lnTo>
                      <a:pt x="95" y="89"/>
                    </a:lnTo>
                    <a:lnTo>
                      <a:pt x="90" y="91"/>
                    </a:lnTo>
                    <a:lnTo>
                      <a:pt x="83" y="93"/>
                    </a:lnTo>
                    <a:lnTo>
                      <a:pt x="76" y="94"/>
                    </a:lnTo>
                    <a:lnTo>
                      <a:pt x="69" y="95"/>
                    </a:lnTo>
                    <a:lnTo>
                      <a:pt x="61" y="95"/>
                    </a:lnTo>
                    <a:lnTo>
                      <a:pt x="21" y="95"/>
                    </a:lnTo>
                    <a:lnTo>
                      <a:pt x="21" y="159"/>
                    </a:lnTo>
                    <a:lnTo>
                      <a:pt x="0" y="159"/>
                    </a:lnTo>
                    <a:close/>
                    <a:moveTo>
                      <a:pt x="21" y="77"/>
                    </a:moveTo>
                    <a:lnTo>
                      <a:pt x="61" y="77"/>
                    </a:lnTo>
                    <a:lnTo>
                      <a:pt x="70" y="75"/>
                    </a:lnTo>
                    <a:lnTo>
                      <a:pt x="80" y="74"/>
                    </a:lnTo>
                    <a:lnTo>
                      <a:pt x="87" y="72"/>
                    </a:lnTo>
                    <a:lnTo>
                      <a:pt x="91" y="69"/>
                    </a:lnTo>
                    <a:lnTo>
                      <a:pt x="95" y="64"/>
                    </a:lnTo>
                    <a:lnTo>
                      <a:pt x="97" y="59"/>
                    </a:lnTo>
                    <a:lnTo>
                      <a:pt x="98" y="54"/>
                    </a:lnTo>
                    <a:lnTo>
                      <a:pt x="99" y="47"/>
                    </a:lnTo>
                    <a:lnTo>
                      <a:pt x="99" y="42"/>
                    </a:lnTo>
                    <a:lnTo>
                      <a:pt x="98" y="38"/>
                    </a:lnTo>
                    <a:lnTo>
                      <a:pt x="97" y="33"/>
                    </a:lnTo>
                    <a:lnTo>
                      <a:pt x="95" y="30"/>
                    </a:lnTo>
                    <a:lnTo>
                      <a:pt x="92" y="26"/>
                    </a:lnTo>
                    <a:lnTo>
                      <a:pt x="89" y="24"/>
                    </a:lnTo>
                    <a:lnTo>
                      <a:pt x="85" y="21"/>
                    </a:lnTo>
                    <a:lnTo>
                      <a:pt x="81" y="20"/>
                    </a:lnTo>
                    <a:lnTo>
                      <a:pt x="77" y="19"/>
                    </a:lnTo>
                    <a:lnTo>
                      <a:pt x="73" y="19"/>
                    </a:lnTo>
                    <a:lnTo>
                      <a:pt x="68" y="19"/>
                    </a:lnTo>
                    <a:lnTo>
                      <a:pt x="61" y="19"/>
                    </a:lnTo>
                    <a:lnTo>
                      <a:pt x="21" y="19"/>
                    </a:lnTo>
                    <a:lnTo>
                      <a:pt x="21" y="77"/>
                    </a:lnTo>
                    <a:close/>
                    <a:moveTo>
                      <a:pt x="221" y="145"/>
                    </a:moveTo>
                    <a:lnTo>
                      <a:pt x="216" y="150"/>
                    </a:lnTo>
                    <a:lnTo>
                      <a:pt x="211" y="153"/>
                    </a:lnTo>
                    <a:lnTo>
                      <a:pt x="206" y="156"/>
                    </a:lnTo>
                    <a:lnTo>
                      <a:pt x="200" y="158"/>
                    </a:lnTo>
                    <a:lnTo>
                      <a:pt x="195" y="159"/>
                    </a:lnTo>
                    <a:lnTo>
                      <a:pt x="190" y="159"/>
                    </a:lnTo>
                    <a:lnTo>
                      <a:pt x="184" y="160"/>
                    </a:lnTo>
                    <a:lnTo>
                      <a:pt x="179" y="160"/>
                    </a:lnTo>
                    <a:lnTo>
                      <a:pt x="169" y="160"/>
                    </a:lnTo>
                    <a:lnTo>
                      <a:pt x="162" y="158"/>
                    </a:lnTo>
                    <a:lnTo>
                      <a:pt x="156" y="156"/>
                    </a:lnTo>
                    <a:lnTo>
                      <a:pt x="150" y="152"/>
                    </a:lnTo>
                    <a:lnTo>
                      <a:pt x="145" y="148"/>
                    </a:lnTo>
                    <a:lnTo>
                      <a:pt x="142" y="142"/>
                    </a:lnTo>
                    <a:lnTo>
                      <a:pt x="141" y="136"/>
                    </a:lnTo>
                    <a:lnTo>
                      <a:pt x="139" y="129"/>
                    </a:lnTo>
                    <a:lnTo>
                      <a:pt x="139" y="125"/>
                    </a:lnTo>
                    <a:lnTo>
                      <a:pt x="141" y="121"/>
                    </a:lnTo>
                    <a:lnTo>
                      <a:pt x="142" y="117"/>
                    </a:lnTo>
                    <a:lnTo>
                      <a:pt x="143" y="113"/>
                    </a:lnTo>
                    <a:lnTo>
                      <a:pt x="145" y="110"/>
                    </a:lnTo>
                    <a:lnTo>
                      <a:pt x="149" y="108"/>
                    </a:lnTo>
                    <a:lnTo>
                      <a:pt x="151" y="105"/>
                    </a:lnTo>
                    <a:lnTo>
                      <a:pt x="153" y="103"/>
                    </a:lnTo>
                    <a:lnTo>
                      <a:pt x="157" y="101"/>
                    </a:lnTo>
                    <a:lnTo>
                      <a:pt x="160" y="98"/>
                    </a:lnTo>
                    <a:lnTo>
                      <a:pt x="164" y="97"/>
                    </a:lnTo>
                    <a:lnTo>
                      <a:pt x="167" y="96"/>
                    </a:lnTo>
                    <a:lnTo>
                      <a:pt x="170" y="95"/>
                    </a:lnTo>
                    <a:lnTo>
                      <a:pt x="175" y="95"/>
                    </a:lnTo>
                    <a:lnTo>
                      <a:pt x="180" y="94"/>
                    </a:lnTo>
                    <a:lnTo>
                      <a:pt x="184" y="94"/>
                    </a:lnTo>
                    <a:lnTo>
                      <a:pt x="190" y="93"/>
                    </a:lnTo>
                    <a:lnTo>
                      <a:pt x="196" y="91"/>
                    </a:lnTo>
                    <a:lnTo>
                      <a:pt x="200" y="91"/>
                    </a:lnTo>
                    <a:lnTo>
                      <a:pt x="205" y="90"/>
                    </a:lnTo>
                    <a:lnTo>
                      <a:pt x="210" y="89"/>
                    </a:lnTo>
                    <a:lnTo>
                      <a:pt x="213" y="88"/>
                    </a:lnTo>
                    <a:lnTo>
                      <a:pt x="216" y="88"/>
                    </a:lnTo>
                    <a:lnTo>
                      <a:pt x="220" y="87"/>
                    </a:lnTo>
                    <a:lnTo>
                      <a:pt x="220" y="86"/>
                    </a:lnTo>
                    <a:lnTo>
                      <a:pt x="220" y="83"/>
                    </a:lnTo>
                    <a:lnTo>
                      <a:pt x="220" y="82"/>
                    </a:lnTo>
                    <a:lnTo>
                      <a:pt x="220" y="82"/>
                    </a:lnTo>
                    <a:lnTo>
                      <a:pt x="220" y="78"/>
                    </a:lnTo>
                    <a:lnTo>
                      <a:pt x="219" y="73"/>
                    </a:lnTo>
                    <a:lnTo>
                      <a:pt x="216" y="70"/>
                    </a:lnTo>
                    <a:lnTo>
                      <a:pt x="214" y="66"/>
                    </a:lnTo>
                    <a:lnTo>
                      <a:pt x="210" y="64"/>
                    </a:lnTo>
                    <a:lnTo>
                      <a:pt x="205" y="62"/>
                    </a:lnTo>
                    <a:lnTo>
                      <a:pt x="199" y="61"/>
                    </a:lnTo>
                    <a:lnTo>
                      <a:pt x="192" y="61"/>
                    </a:lnTo>
                    <a:lnTo>
                      <a:pt x="185" y="61"/>
                    </a:lnTo>
                    <a:lnTo>
                      <a:pt x="181" y="62"/>
                    </a:lnTo>
                    <a:lnTo>
                      <a:pt x="175" y="63"/>
                    </a:lnTo>
                    <a:lnTo>
                      <a:pt x="172" y="65"/>
                    </a:lnTo>
                    <a:lnTo>
                      <a:pt x="168" y="67"/>
                    </a:lnTo>
                    <a:lnTo>
                      <a:pt x="166" y="71"/>
                    </a:lnTo>
                    <a:lnTo>
                      <a:pt x="164" y="75"/>
                    </a:lnTo>
                    <a:lnTo>
                      <a:pt x="162" y="80"/>
                    </a:lnTo>
                    <a:lnTo>
                      <a:pt x="143" y="77"/>
                    </a:lnTo>
                    <a:lnTo>
                      <a:pt x="145" y="71"/>
                    </a:lnTo>
                    <a:lnTo>
                      <a:pt x="146" y="65"/>
                    </a:lnTo>
                    <a:lnTo>
                      <a:pt x="149" y="61"/>
                    </a:lnTo>
                    <a:lnTo>
                      <a:pt x="152" y="57"/>
                    </a:lnTo>
                    <a:lnTo>
                      <a:pt x="156" y="54"/>
                    </a:lnTo>
                    <a:lnTo>
                      <a:pt x="159" y="50"/>
                    </a:lnTo>
                    <a:lnTo>
                      <a:pt x="164" y="48"/>
                    </a:lnTo>
                    <a:lnTo>
                      <a:pt x="169" y="46"/>
                    </a:lnTo>
                    <a:lnTo>
                      <a:pt x="175" y="44"/>
                    </a:lnTo>
                    <a:lnTo>
                      <a:pt x="181" y="42"/>
                    </a:lnTo>
                    <a:lnTo>
                      <a:pt x="188" y="41"/>
                    </a:lnTo>
                    <a:lnTo>
                      <a:pt x="196" y="41"/>
                    </a:lnTo>
                    <a:lnTo>
                      <a:pt x="203" y="41"/>
                    </a:lnTo>
                    <a:lnTo>
                      <a:pt x="208" y="42"/>
                    </a:lnTo>
                    <a:lnTo>
                      <a:pt x="214" y="43"/>
                    </a:lnTo>
                    <a:lnTo>
                      <a:pt x="220" y="44"/>
                    </a:lnTo>
                    <a:lnTo>
                      <a:pt x="225" y="47"/>
                    </a:lnTo>
                    <a:lnTo>
                      <a:pt x="228" y="49"/>
                    </a:lnTo>
                    <a:lnTo>
                      <a:pt x="231" y="51"/>
                    </a:lnTo>
                    <a:lnTo>
                      <a:pt x="234" y="54"/>
                    </a:lnTo>
                    <a:lnTo>
                      <a:pt x="235" y="56"/>
                    </a:lnTo>
                    <a:lnTo>
                      <a:pt x="237" y="59"/>
                    </a:lnTo>
                    <a:lnTo>
                      <a:pt x="238" y="63"/>
                    </a:lnTo>
                    <a:lnTo>
                      <a:pt x="239" y="67"/>
                    </a:lnTo>
                    <a:lnTo>
                      <a:pt x="241" y="71"/>
                    </a:lnTo>
                    <a:lnTo>
                      <a:pt x="241" y="74"/>
                    </a:lnTo>
                    <a:lnTo>
                      <a:pt x="241" y="79"/>
                    </a:lnTo>
                    <a:lnTo>
                      <a:pt x="241" y="85"/>
                    </a:lnTo>
                    <a:lnTo>
                      <a:pt x="241" y="109"/>
                    </a:lnTo>
                    <a:lnTo>
                      <a:pt x="241" y="120"/>
                    </a:lnTo>
                    <a:lnTo>
                      <a:pt x="241" y="131"/>
                    </a:lnTo>
                    <a:lnTo>
                      <a:pt x="241" y="137"/>
                    </a:lnTo>
                    <a:lnTo>
                      <a:pt x="242" y="143"/>
                    </a:lnTo>
                    <a:lnTo>
                      <a:pt x="242" y="148"/>
                    </a:lnTo>
                    <a:lnTo>
                      <a:pt x="243" y="151"/>
                    </a:lnTo>
                    <a:lnTo>
                      <a:pt x="245" y="156"/>
                    </a:lnTo>
                    <a:lnTo>
                      <a:pt x="246" y="159"/>
                    </a:lnTo>
                    <a:lnTo>
                      <a:pt x="227" y="159"/>
                    </a:lnTo>
                    <a:lnTo>
                      <a:pt x="225" y="157"/>
                    </a:lnTo>
                    <a:lnTo>
                      <a:pt x="223" y="153"/>
                    </a:lnTo>
                    <a:lnTo>
                      <a:pt x="222" y="150"/>
                    </a:lnTo>
                    <a:lnTo>
                      <a:pt x="221" y="145"/>
                    </a:lnTo>
                    <a:close/>
                    <a:moveTo>
                      <a:pt x="220" y="106"/>
                    </a:moveTo>
                    <a:lnTo>
                      <a:pt x="213" y="108"/>
                    </a:lnTo>
                    <a:lnTo>
                      <a:pt x="206" y="109"/>
                    </a:lnTo>
                    <a:lnTo>
                      <a:pt x="197" y="111"/>
                    </a:lnTo>
                    <a:lnTo>
                      <a:pt x="187" y="112"/>
                    </a:lnTo>
                    <a:lnTo>
                      <a:pt x="181" y="112"/>
                    </a:lnTo>
                    <a:lnTo>
                      <a:pt x="176" y="113"/>
                    </a:lnTo>
                    <a:lnTo>
                      <a:pt x="173" y="114"/>
                    </a:lnTo>
                    <a:lnTo>
                      <a:pt x="169" y="114"/>
                    </a:lnTo>
                    <a:lnTo>
                      <a:pt x="167" y="116"/>
                    </a:lnTo>
                    <a:lnTo>
                      <a:pt x="165" y="117"/>
                    </a:lnTo>
                    <a:lnTo>
                      <a:pt x="164" y="119"/>
                    </a:lnTo>
                    <a:lnTo>
                      <a:pt x="161" y="120"/>
                    </a:lnTo>
                    <a:lnTo>
                      <a:pt x="160" y="122"/>
                    </a:lnTo>
                    <a:lnTo>
                      <a:pt x="160" y="124"/>
                    </a:lnTo>
                    <a:lnTo>
                      <a:pt x="159" y="126"/>
                    </a:lnTo>
                    <a:lnTo>
                      <a:pt x="159" y="128"/>
                    </a:lnTo>
                    <a:lnTo>
                      <a:pt x="159" y="131"/>
                    </a:lnTo>
                    <a:lnTo>
                      <a:pt x="160" y="133"/>
                    </a:lnTo>
                    <a:lnTo>
                      <a:pt x="162" y="136"/>
                    </a:lnTo>
                    <a:lnTo>
                      <a:pt x="165" y="139"/>
                    </a:lnTo>
                    <a:lnTo>
                      <a:pt x="168" y="140"/>
                    </a:lnTo>
                    <a:lnTo>
                      <a:pt x="172" y="141"/>
                    </a:lnTo>
                    <a:lnTo>
                      <a:pt x="177" y="142"/>
                    </a:lnTo>
                    <a:lnTo>
                      <a:pt x="182" y="142"/>
                    </a:lnTo>
                    <a:lnTo>
                      <a:pt x="188" y="142"/>
                    </a:lnTo>
                    <a:lnTo>
                      <a:pt x="193" y="141"/>
                    </a:lnTo>
                    <a:lnTo>
                      <a:pt x="198" y="140"/>
                    </a:lnTo>
                    <a:lnTo>
                      <a:pt x="203" y="137"/>
                    </a:lnTo>
                    <a:lnTo>
                      <a:pt x="207" y="135"/>
                    </a:lnTo>
                    <a:lnTo>
                      <a:pt x="211" y="133"/>
                    </a:lnTo>
                    <a:lnTo>
                      <a:pt x="214" y="129"/>
                    </a:lnTo>
                    <a:lnTo>
                      <a:pt x="216" y="127"/>
                    </a:lnTo>
                    <a:lnTo>
                      <a:pt x="218" y="124"/>
                    </a:lnTo>
                    <a:lnTo>
                      <a:pt x="219" y="120"/>
                    </a:lnTo>
                    <a:lnTo>
                      <a:pt x="220" y="116"/>
                    </a:lnTo>
                    <a:lnTo>
                      <a:pt x="220" y="111"/>
                    </a:lnTo>
                    <a:lnTo>
                      <a:pt x="220" y="106"/>
                    </a:lnTo>
                    <a:close/>
                    <a:moveTo>
                      <a:pt x="270" y="159"/>
                    </a:moveTo>
                    <a:lnTo>
                      <a:pt x="270" y="43"/>
                    </a:lnTo>
                    <a:lnTo>
                      <a:pt x="287" y="43"/>
                    </a:lnTo>
                    <a:lnTo>
                      <a:pt x="287" y="61"/>
                    </a:lnTo>
                    <a:lnTo>
                      <a:pt x="290" y="55"/>
                    </a:lnTo>
                    <a:lnTo>
                      <a:pt x="293" y="51"/>
                    </a:lnTo>
                    <a:lnTo>
                      <a:pt x="297" y="48"/>
                    </a:lnTo>
                    <a:lnTo>
                      <a:pt x="299" y="46"/>
                    </a:lnTo>
                    <a:lnTo>
                      <a:pt x="302" y="44"/>
                    </a:lnTo>
                    <a:lnTo>
                      <a:pt x="305" y="42"/>
                    </a:lnTo>
                    <a:lnTo>
                      <a:pt x="308" y="41"/>
                    </a:lnTo>
                    <a:lnTo>
                      <a:pt x="312" y="41"/>
                    </a:lnTo>
                    <a:lnTo>
                      <a:pt x="318" y="41"/>
                    </a:lnTo>
                    <a:lnTo>
                      <a:pt x="323" y="42"/>
                    </a:lnTo>
                    <a:lnTo>
                      <a:pt x="328" y="44"/>
                    </a:lnTo>
                    <a:lnTo>
                      <a:pt x="334" y="47"/>
                    </a:lnTo>
                    <a:lnTo>
                      <a:pt x="327" y="65"/>
                    </a:lnTo>
                    <a:lnTo>
                      <a:pt x="322" y="63"/>
                    </a:lnTo>
                    <a:lnTo>
                      <a:pt x="319" y="62"/>
                    </a:lnTo>
                    <a:lnTo>
                      <a:pt x="315" y="61"/>
                    </a:lnTo>
                    <a:lnTo>
                      <a:pt x="312" y="61"/>
                    </a:lnTo>
                    <a:lnTo>
                      <a:pt x="308" y="61"/>
                    </a:lnTo>
                    <a:lnTo>
                      <a:pt x="306" y="62"/>
                    </a:lnTo>
                    <a:lnTo>
                      <a:pt x="303" y="63"/>
                    </a:lnTo>
                    <a:lnTo>
                      <a:pt x="300" y="65"/>
                    </a:lnTo>
                    <a:lnTo>
                      <a:pt x="298" y="67"/>
                    </a:lnTo>
                    <a:lnTo>
                      <a:pt x="296" y="70"/>
                    </a:lnTo>
                    <a:lnTo>
                      <a:pt x="295" y="72"/>
                    </a:lnTo>
                    <a:lnTo>
                      <a:pt x="293" y="75"/>
                    </a:lnTo>
                    <a:lnTo>
                      <a:pt x="292" y="81"/>
                    </a:lnTo>
                    <a:lnTo>
                      <a:pt x="291" y="87"/>
                    </a:lnTo>
                    <a:lnTo>
                      <a:pt x="290" y="93"/>
                    </a:lnTo>
                    <a:lnTo>
                      <a:pt x="290" y="98"/>
                    </a:lnTo>
                    <a:lnTo>
                      <a:pt x="290" y="159"/>
                    </a:lnTo>
                    <a:lnTo>
                      <a:pt x="270" y="1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7" name="Freeform 175"/>
              <p:cNvSpPr>
                <a:spLocks noEditPoints="1"/>
              </p:cNvSpPr>
              <p:nvPr/>
            </p:nvSpPr>
            <p:spPr bwMode="auto">
              <a:xfrm>
                <a:off x="2539" y="1929"/>
                <a:ext cx="425" cy="102"/>
              </a:xfrm>
              <a:custGeom>
                <a:avLst/>
                <a:gdLst>
                  <a:gd name="T0" fmla="*/ 0 w 850"/>
                  <a:gd name="T1" fmla="*/ 43 h 204"/>
                  <a:gd name="T2" fmla="*/ 85 w 850"/>
                  <a:gd name="T3" fmla="*/ 159 h 204"/>
                  <a:gd name="T4" fmla="*/ 59 w 850"/>
                  <a:gd name="T5" fmla="*/ 156 h 204"/>
                  <a:gd name="T6" fmla="*/ 52 w 850"/>
                  <a:gd name="T7" fmla="*/ 127 h 204"/>
                  <a:gd name="T8" fmla="*/ 70 w 850"/>
                  <a:gd name="T9" fmla="*/ 43 h 204"/>
                  <a:gd name="T10" fmla="*/ 71 w 850"/>
                  <a:gd name="T11" fmla="*/ 136 h 204"/>
                  <a:gd name="T12" fmla="*/ 77 w 850"/>
                  <a:gd name="T13" fmla="*/ 142 h 204"/>
                  <a:gd name="T14" fmla="*/ 111 w 850"/>
                  <a:gd name="T15" fmla="*/ 202 h 204"/>
                  <a:gd name="T16" fmla="*/ 122 w 850"/>
                  <a:gd name="T17" fmla="*/ 184 h 204"/>
                  <a:gd name="T18" fmla="*/ 134 w 850"/>
                  <a:gd name="T19" fmla="*/ 174 h 204"/>
                  <a:gd name="T20" fmla="*/ 139 w 850"/>
                  <a:gd name="T21" fmla="*/ 158 h 204"/>
                  <a:gd name="T22" fmla="*/ 149 w 850"/>
                  <a:gd name="T23" fmla="*/ 134 h 204"/>
                  <a:gd name="T24" fmla="*/ 159 w 850"/>
                  <a:gd name="T25" fmla="*/ 160 h 204"/>
                  <a:gd name="T26" fmla="*/ 140 w 850"/>
                  <a:gd name="T27" fmla="*/ 197 h 204"/>
                  <a:gd name="T28" fmla="*/ 116 w 850"/>
                  <a:gd name="T29" fmla="*/ 203 h 204"/>
                  <a:gd name="T30" fmla="*/ 368 w 850"/>
                  <a:gd name="T31" fmla="*/ 144 h 204"/>
                  <a:gd name="T32" fmla="*/ 319 w 850"/>
                  <a:gd name="T33" fmla="*/ 159 h 204"/>
                  <a:gd name="T34" fmla="*/ 285 w 850"/>
                  <a:gd name="T35" fmla="*/ 137 h 204"/>
                  <a:gd name="T36" fmla="*/ 283 w 850"/>
                  <a:gd name="T37" fmla="*/ 70 h 204"/>
                  <a:gd name="T38" fmla="*/ 322 w 850"/>
                  <a:gd name="T39" fmla="*/ 42 h 204"/>
                  <a:gd name="T40" fmla="*/ 369 w 850"/>
                  <a:gd name="T41" fmla="*/ 63 h 204"/>
                  <a:gd name="T42" fmla="*/ 346 w 850"/>
                  <a:gd name="T43" fmla="*/ 66 h 204"/>
                  <a:gd name="T44" fmla="*/ 311 w 850"/>
                  <a:gd name="T45" fmla="*/ 66 h 204"/>
                  <a:gd name="T46" fmla="*/ 299 w 850"/>
                  <a:gd name="T47" fmla="*/ 120 h 204"/>
                  <a:gd name="T48" fmla="*/ 335 w 850"/>
                  <a:gd name="T49" fmla="*/ 142 h 204"/>
                  <a:gd name="T50" fmla="*/ 359 w 850"/>
                  <a:gd name="T51" fmla="*/ 117 h 204"/>
                  <a:gd name="T52" fmla="*/ 439 w 850"/>
                  <a:gd name="T53" fmla="*/ 42 h 204"/>
                  <a:gd name="T54" fmla="*/ 480 w 850"/>
                  <a:gd name="T55" fmla="*/ 52 h 204"/>
                  <a:gd name="T56" fmla="*/ 488 w 850"/>
                  <a:gd name="T57" fmla="*/ 159 h 204"/>
                  <a:gd name="T58" fmla="*/ 459 w 850"/>
                  <a:gd name="T59" fmla="*/ 64 h 204"/>
                  <a:gd name="T60" fmla="*/ 429 w 850"/>
                  <a:gd name="T61" fmla="*/ 65 h 204"/>
                  <a:gd name="T62" fmla="*/ 415 w 850"/>
                  <a:gd name="T63" fmla="*/ 91 h 204"/>
                  <a:gd name="T64" fmla="*/ 612 w 850"/>
                  <a:gd name="T65" fmla="*/ 141 h 204"/>
                  <a:gd name="T66" fmla="*/ 561 w 850"/>
                  <a:gd name="T67" fmla="*/ 160 h 204"/>
                  <a:gd name="T68" fmla="*/ 527 w 850"/>
                  <a:gd name="T69" fmla="*/ 147 h 204"/>
                  <a:gd name="T70" fmla="*/ 520 w 850"/>
                  <a:gd name="T71" fmla="*/ 66 h 204"/>
                  <a:gd name="T72" fmla="*/ 554 w 850"/>
                  <a:gd name="T73" fmla="*/ 42 h 204"/>
                  <a:gd name="T74" fmla="*/ 592 w 850"/>
                  <a:gd name="T75" fmla="*/ 48 h 204"/>
                  <a:gd name="T76" fmla="*/ 620 w 850"/>
                  <a:gd name="T77" fmla="*/ 101 h 204"/>
                  <a:gd name="T78" fmla="*/ 534 w 850"/>
                  <a:gd name="T79" fmla="*/ 121 h 204"/>
                  <a:gd name="T80" fmla="*/ 573 w 850"/>
                  <a:gd name="T81" fmla="*/ 142 h 204"/>
                  <a:gd name="T82" fmla="*/ 600 w 850"/>
                  <a:gd name="T83" fmla="*/ 124 h 204"/>
                  <a:gd name="T84" fmla="*/ 587 w 850"/>
                  <a:gd name="T85" fmla="*/ 66 h 204"/>
                  <a:gd name="T86" fmla="*/ 542 w 850"/>
                  <a:gd name="T87" fmla="*/ 67 h 204"/>
                  <a:gd name="T88" fmla="*/ 736 w 850"/>
                  <a:gd name="T89" fmla="*/ 129 h 204"/>
                  <a:gd name="T90" fmla="*/ 690 w 850"/>
                  <a:gd name="T91" fmla="*/ 160 h 204"/>
                  <a:gd name="T92" fmla="*/ 655 w 850"/>
                  <a:gd name="T93" fmla="*/ 150 h 204"/>
                  <a:gd name="T94" fmla="*/ 638 w 850"/>
                  <a:gd name="T95" fmla="*/ 85 h 204"/>
                  <a:gd name="T96" fmla="*/ 668 w 850"/>
                  <a:gd name="T97" fmla="*/ 46 h 204"/>
                  <a:gd name="T98" fmla="*/ 720 w 850"/>
                  <a:gd name="T99" fmla="*/ 51 h 204"/>
                  <a:gd name="T100" fmla="*/ 712 w 850"/>
                  <a:gd name="T101" fmla="*/ 72 h 204"/>
                  <a:gd name="T102" fmla="*/ 682 w 850"/>
                  <a:gd name="T103" fmla="*/ 62 h 204"/>
                  <a:gd name="T104" fmla="*/ 657 w 850"/>
                  <a:gd name="T105" fmla="*/ 102 h 204"/>
                  <a:gd name="T106" fmla="*/ 682 w 850"/>
                  <a:gd name="T107" fmla="*/ 142 h 204"/>
                  <a:gd name="T108" fmla="*/ 715 w 850"/>
                  <a:gd name="T109" fmla="*/ 128 h 204"/>
                  <a:gd name="T110" fmla="*/ 820 w 850"/>
                  <a:gd name="T111" fmla="*/ 43 h 204"/>
                  <a:gd name="T112" fmla="*/ 774 w 850"/>
                  <a:gd name="T113" fmla="*/ 15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0" h="204">
                    <a:moveTo>
                      <a:pt x="0" y="19"/>
                    </a:moveTo>
                    <a:lnTo>
                      <a:pt x="0" y="0"/>
                    </a:lnTo>
                    <a:lnTo>
                      <a:pt x="20" y="0"/>
                    </a:lnTo>
                    <a:lnTo>
                      <a:pt x="20" y="19"/>
                    </a:lnTo>
                    <a:lnTo>
                      <a:pt x="0" y="19"/>
                    </a:lnTo>
                    <a:close/>
                    <a:moveTo>
                      <a:pt x="0" y="159"/>
                    </a:moveTo>
                    <a:lnTo>
                      <a:pt x="0" y="43"/>
                    </a:lnTo>
                    <a:lnTo>
                      <a:pt x="20" y="43"/>
                    </a:lnTo>
                    <a:lnTo>
                      <a:pt x="20" y="159"/>
                    </a:lnTo>
                    <a:lnTo>
                      <a:pt x="0" y="159"/>
                    </a:lnTo>
                    <a:close/>
                    <a:moveTo>
                      <a:pt x="90" y="142"/>
                    </a:moveTo>
                    <a:lnTo>
                      <a:pt x="93" y="159"/>
                    </a:lnTo>
                    <a:lnTo>
                      <a:pt x="89" y="159"/>
                    </a:lnTo>
                    <a:lnTo>
                      <a:pt x="85" y="159"/>
                    </a:lnTo>
                    <a:lnTo>
                      <a:pt x="82" y="160"/>
                    </a:lnTo>
                    <a:lnTo>
                      <a:pt x="78" y="160"/>
                    </a:lnTo>
                    <a:lnTo>
                      <a:pt x="74" y="160"/>
                    </a:lnTo>
                    <a:lnTo>
                      <a:pt x="69" y="159"/>
                    </a:lnTo>
                    <a:lnTo>
                      <a:pt x="66" y="159"/>
                    </a:lnTo>
                    <a:lnTo>
                      <a:pt x="62" y="158"/>
                    </a:lnTo>
                    <a:lnTo>
                      <a:pt x="59" y="156"/>
                    </a:lnTo>
                    <a:lnTo>
                      <a:pt x="57" y="155"/>
                    </a:lnTo>
                    <a:lnTo>
                      <a:pt x="55" y="152"/>
                    </a:lnTo>
                    <a:lnTo>
                      <a:pt x="54" y="150"/>
                    </a:lnTo>
                    <a:lnTo>
                      <a:pt x="53" y="147"/>
                    </a:lnTo>
                    <a:lnTo>
                      <a:pt x="52" y="142"/>
                    </a:lnTo>
                    <a:lnTo>
                      <a:pt x="52" y="135"/>
                    </a:lnTo>
                    <a:lnTo>
                      <a:pt x="52" y="127"/>
                    </a:lnTo>
                    <a:lnTo>
                      <a:pt x="52" y="63"/>
                    </a:lnTo>
                    <a:lnTo>
                      <a:pt x="38" y="63"/>
                    </a:lnTo>
                    <a:lnTo>
                      <a:pt x="38" y="43"/>
                    </a:lnTo>
                    <a:lnTo>
                      <a:pt x="52" y="43"/>
                    </a:lnTo>
                    <a:lnTo>
                      <a:pt x="52" y="15"/>
                    </a:lnTo>
                    <a:lnTo>
                      <a:pt x="70" y="3"/>
                    </a:lnTo>
                    <a:lnTo>
                      <a:pt x="70" y="43"/>
                    </a:lnTo>
                    <a:lnTo>
                      <a:pt x="90" y="43"/>
                    </a:lnTo>
                    <a:lnTo>
                      <a:pt x="90" y="63"/>
                    </a:lnTo>
                    <a:lnTo>
                      <a:pt x="70" y="63"/>
                    </a:lnTo>
                    <a:lnTo>
                      <a:pt x="70" y="127"/>
                    </a:lnTo>
                    <a:lnTo>
                      <a:pt x="70" y="131"/>
                    </a:lnTo>
                    <a:lnTo>
                      <a:pt x="71" y="134"/>
                    </a:lnTo>
                    <a:lnTo>
                      <a:pt x="71" y="136"/>
                    </a:lnTo>
                    <a:lnTo>
                      <a:pt x="71" y="137"/>
                    </a:lnTo>
                    <a:lnTo>
                      <a:pt x="73" y="139"/>
                    </a:lnTo>
                    <a:lnTo>
                      <a:pt x="74" y="139"/>
                    </a:lnTo>
                    <a:lnTo>
                      <a:pt x="74" y="140"/>
                    </a:lnTo>
                    <a:lnTo>
                      <a:pt x="75" y="141"/>
                    </a:lnTo>
                    <a:lnTo>
                      <a:pt x="76" y="142"/>
                    </a:lnTo>
                    <a:lnTo>
                      <a:pt x="77" y="142"/>
                    </a:lnTo>
                    <a:lnTo>
                      <a:pt x="80" y="142"/>
                    </a:lnTo>
                    <a:lnTo>
                      <a:pt x="82" y="142"/>
                    </a:lnTo>
                    <a:lnTo>
                      <a:pt x="84" y="142"/>
                    </a:lnTo>
                    <a:lnTo>
                      <a:pt x="85" y="142"/>
                    </a:lnTo>
                    <a:lnTo>
                      <a:pt x="88" y="142"/>
                    </a:lnTo>
                    <a:lnTo>
                      <a:pt x="90" y="142"/>
                    </a:lnTo>
                    <a:close/>
                    <a:moveTo>
                      <a:pt x="111" y="202"/>
                    </a:moveTo>
                    <a:lnTo>
                      <a:pt x="107" y="183"/>
                    </a:lnTo>
                    <a:lnTo>
                      <a:pt x="109" y="184"/>
                    </a:lnTo>
                    <a:lnTo>
                      <a:pt x="113" y="184"/>
                    </a:lnTo>
                    <a:lnTo>
                      <a:pt x="115" y="184"/>
                    </a:lnTo>
                    <a:lnTo>
                      <a:pt x="117" y="184"/>
                    </a:lnTo>
                    <a:lnTo>
                      <a:pt x="120" y="184"/>
                    </a:lnTo>
                    <a:lnTo>
                      <a:pt x="122" y="184"/>
                    </a:lnTo>
                    <a:lnTo>
                      <a:pt x="124" y="183"/>
                    </a:lnTo>
                    <a:lnTo>
                      <a:pt x="127" y="182"/>
                    </a:lnTo>
                    <a:lnTo>
                      <a:pt x="128" y="181"/>
                    </a:lnTo>
                    <a:lnTo>
                      <a:pt x="130" y="180"/>
                    </a:lnTo>
                    <a:lnTo>
                      <a:pt x="131" y="178"/>
                    </a:lnTo>
                    <a:lnTo>
                      <a:pt x="132" y="176"/>
                    </a:lnTo>
                    <a:lnTo>
                      <a:pt x="134" y="174"/>
                    </a:lnTo>
                    <a:lnTo>
                      <a:pt x="135" y="171"/>
                    </a:lnTo>
                    <a:lnTo>
                      <a:pt x="137" y="167"/>
                    </a:lnTo>
                    <a:lnTo>
                      <a:pt x="138" y="162"/>
                    </a:lnTo>
                    <a:lnTo>
                      <a:pt x="138" y="160"/>
                    </a:lnTo>
                    <a:lnTo>
                      <a:pt x="139" y="159"/>
                    </a:lnTo>
                    <a:lnTo>
                      <a:pt x="139" y="159"/>
                    </a:lnTo>
                    <a:lnTo>
                      <a:pt x="139" y="158"/>
                    </a:lnTo>
                    <a:lnTo>
                      <a:pt x="98" y="43"/>
                    </a:lnTo>
                    <a:lnTo>
                      <a:pt x="119" y="43"/>
                    </a:lnTo>
                    <a:lnTo>
                      <a:pt x="140" y="109"/>
                    </a:lnTo>
                    <a:lnTo>
                      <a:pt x="143" y="114"/>
                    </a:lnTo>
                    <a:lnTo>
                      <a:pt x="145" y="121"/>
                    </a:lnTo>
                    <a:lnTo>
                      <a:pt x="146" y="127"/>
                    </a:lnTo>
                    <a:lnTo>
                      <a:pt x="149" y="134"/>
                    </a:lnTo>
                    <a:lnTo>
                      <a:pt x="151" y="128"/>
                    </a:lnTo>
                    <a:lnTo>
                      <a:pt x="153" y="122"/>
                    </a:lnTo>
                    <a:lnTo>
                      <a:pt x="155" y="117"/>
                    </a:lnTo>
                    <a:lnTo>
                      <a:pt x="158" y="110"/>
                    </a:lnTo>
                    <a:lnTo>
                      <a:pt x="182" y="43"/>
                    </a:lnTo>
                    <a:lnTo>
                      <a:pt x="201" y="43"/>
                    </a:lnTo>
                    <a:lnTo>
                      <a:pt x="159" y="160"/>
                    </a:lnTo>
                    <a:lnTo>
                      <a:pt x="155" y="170"/>
                    </a:lnTo>
                    <a:lnTo>
                      <a:pt x="153" y="176"/>
                    </a:lnTo>
                    <a:lnTo>
                      <a:pt x="151" y="181"/>
                    </a:lnTo>
                    <a:lnTo>
                      <a:pt x="149" y="186"/>
                    </a:lnTo>
                    <a:lnTo>
                      <a:pt x="146" y="190"/>
                    </a:lnTo>
                    <a:lnTo>
                      <a:pt x="143" y="194"/>
                    </a:lnTo>
                    <a:lnTo>
                      <a:pt x="140" y="197"/>
                    </a:lnTo>
                    <a:lnTo>
                      <a:pt x="137" y="199"/>
                    </a:lnTo>
                    <a:lnTo>
                      <a:pt x="134" y="202"/>
                    </a:lnTo>
                    <a:lnTo>
                      <a:pt x="130" y="203"/>
                    </a:lnTo>
                    <a:lnTo>
                      <a:pt x="127" y="204"/>
                    </a:lnTo>
                    <a:lnTo>
                      <a:pt x="122" y="204"/>
                    </a:lnTo>
                    <a:lnTo>
                      <a:pt x="120" y="204"/>
                    </a:lnTo>
                    <a:lnTo>
                      <a:pt x="116" y="203"/>
                    </a:lnTo>
                    <a:lnTo>
                      <a:pt x="113" y="203"/>
                    </a:lnTo>
                    <a:lnTo>
                      <a:pt x="111" y="202"/>
                    </a:lnTo>
                    <a:close/>
                    <a:moveTo>
                      <a:pt x="359" y="117"/>
                    </a:moveTo>
                    <a:lnTo>
                      <a:pt x="378" y="120"/>
                    </a:lnTo>
                    <a:lnTo>
                      <a:pt x="376" y="129"/>
                    </a:lnTo>
                    <a:lnTo>
                      <a:pt x="373" y="137"/>
                    </a:lnTo>
                    <a:lnTo>
                      <a:pt x="368" y="144"/>
                    </a:lnTo>
                    <a:lnTo>
                      <a:pt x="362" y="150"/>
                    </a:lnTo>
                    <a:lnTo>
                      <a:pt x="355" y="155"/>
                    </a:lnTo>
                    <a:lnTo>
                      <a:pt x="347" y="158"/>
                    </a:lnTo>
                    <a:lnTo>
                      <a:pt x="339" y="160"/>
                    </a:lnTo>
                    <a:lnTo>
                      <a:pt x="330" y="160"/>
                    </a:lnTo>
                    <a:lnTo>
                      <a:pt x="324" y="160"/>
                    </a:lnTo>
                    <a:lnTo>
                      <a:pt x="319" y="159"/>
                    </a:lnTo>
                    <a:lnTo>
                      <a:pt x="314" y="159"/>
                    </a:lnTo>
                    <a:lnTo>
                      <a:pt x="308" y="157"/>
                    </a:lnTo>
                    <a:lnTo>
                      <a:pt x="304" y="156"/>
                    </a:lnTo>
                    <a:lnTo>
                      <a:pt x="300" y="153"/>
                    </a:lnTo>
                    <a:lnTo>
                      <a:pt x="296" y="150"/>
                    </a:lnTo>
                    <a:lnTo>
                      <a:pt x="292" y="147"/>
                    </a:lnTo>
                    <a:lnTo>
                      <a:pt x="285" y="137"/>
                    </a:lnTo>
                    <a:lnTo>
                      <a:pt x="281" y="127"/>
                    </a:lnTo>
                    <a:lnTo>
                      <a:pt x="278" y="116"/>
                    </a:lnTo>
                    <a:lnTo>
                      <a:pt x="277" y="102"/>
                    </a:lnTo>
                    <a:lnTo>
                      <a:pt x="277" y="93"/>
                    </a:lnTo>
                    <a:lnTo>
                      <a:pt x="278" y="85"/>
                    </a:lnTo>
                    <a:lnTo>
                      <a:pt x="281" y="77"/>
                    </a:lnTo>
                    <a:lnTo>
                      <a:pt x="283" y="70"/>
                    </a:lnTo>
                    <a:lnTo>
                      <a:pt x="286" y="63"/>
                    </a:lnTo>
                    <a:lnTo>
                      <a:pt x="291" y="57"/>
                    </a:lnTo>
                    <a:lnTo>
                      <a:pt x="297" y="52"/>
                    </a:lnTo>
                    <a:lnTo>
                      <a:pt x="303" y="49"/>
                    </a:lnTo>
                    <a:lnTo>
                      <a:pt x="308" y="46"/>
                    </a:lnTo>
                    <a:lnTo>
                      <a:pt x="315" y="43"/>
                    </a:lnTo>
                    <a:lnTo>
                      <a:pt x="322" y="42"/>
                    </a:lnTo>
                    <a:lnTo>
                      <a:pt x="329" y="41"/>
                    </a:lnTo>
                    <a:lnTo>
                      <a:pt x="338" y="42"/>
                    </a:lnTo>
                    <a:lnTo>
                      <a:pt x="346" y="43"/>
                    </a:lnTo>
                    <a:lnTo>
                      <a:pt x="353" y="47"/>
                    </a:lnTo>
                    <a:lnTo>
                      <a:pt x="360" y="51"/>
                    </a:lnTo>
                    <a:lnTo>
                      <a:pt x="366" y="56"/>
                    </a:lnTo>
                    <a:lnTo>
                      <a:pt x="369" y="63"/>
                    </a:lnTo>
                    <a:lnTo>
                      <a:pt x="373" y="70"/>
                    </a:lnTo>
                    <a:lnTo>
                      <a:pt x="375" y="78"/>
                    </a:lnTo>
                    <a:lnTo>
                      <a:pt x="355" y="81"/>
                    </a:lnTo>
                    <a:lnTo>
                      <a:pt x="354" y="77"/>
                    </a:lnTo>
                    <a:lnTo>
                      <a:pt x="352" y="72"/>
                    </a:lnTo>
                    <a:lnTo>
                      <a:pt x="350" y="69"/>
                    </a:lnTo>
                    <a:lnTo>
                      <a:pt x="346" y="66"/>
                    </a:lnTo>
                    <a:lnTo>
                      <a:pt x="343" y="64"/>
                    </a:lnTo>
                    <a:lnTo>
                      <a:pt x="338" y="62"/>
                    </a:lnTo>
                    <a:lnTo>
                      <a:pt x="334" y="61"/>
                    </a:lnTo>
                    <a:lnTo>
                      <a:pt x="329" y="61"/>
                    </a:lnTo>
                    <a:lnTo>
                      <a:pt x="322" y="62"/>
                    </a:lnTo>
                    <a:lnTo>
                      <a:pt x="316" y="63"/>
                    </a:lnTo>
                    <a:lnTo>
                      <a:pt x="311" y="66"/>
                    </a:lnTo>
                    <a:lnTo>
                      <a:pt x="306" y="71"/>
                    </a:lnTo>
                    <a:lnTo>
                      <a:pt x="301" y="75"/>
                    </a:lnTo>
                    <a:lnTo>
                      <a:pt x="299" y="82"/>
                    </a:lnTo>
                    <a:lnTo>
                      <a:pt x="297" y="91"/>
                    </a:lnTo>
                    <a:lnTo>
                      <a:pt x="297" y="102"/>
                    </a:lnTo>
                    <a:lnTo>
                      <a:pt x="297" y="111"/>
                    </a:lnTo>
                    <a:lnTo>
                      <a:pt x="299" y="120"/>
                    </a:lnTo>
                    <a:lnTo>
                      <a:pt x="301" y="127"/>
                    </a:lnTo>
                    <a:lnTo>
                      <a:pt x="306" y="133"/>
                    </a:lnTo>
                    <a:lnTo>
                      <a:pt x="311" y="137"/>
                    </a:lnTo>
                    <a:lnTo>
                      <a:pt x="316" y="140"/>
                    </a:lnTo>
                    <a:lnTo>
                      <a:pt x="322" y="142"/>
                    </a:lnTo>
                    <a:lnTo>
                      <a:pt x="329" y="142"/>
                    </a:lnTo>
                    <a:lnTo>
                      <a:pt x="335" y="142"/>
                    </a:lnTo>
                    <a:lnTo>
                      <a:pt x="340" y="141"/>
                    </a:lnTo>
                    <a:lnTo>
                      <a:pt x="345" y="139"/>
                    </a:lnTo>
                    <a:lnTo>
                      <a:pt x="350" y="136"/>
                    </a:lnTo>
                    <a:lnTo>
                      <a:pt x="353" y="133"/>
                    </a:lnTo>
                    <a:lnTo>
                      <a:pt x="355" y="128"/>
                    </a:lnTo>
                    <a:lnTo>
                      <a:pt x="358" y="122"/>
                    </a:lnTo>
                    <a:lnTo>
                      <a:pt x="359" y="117"/>
                    </a:lnTo>
                    <a:close/>
                    <a:moveTo>
                      <a:pt x="396" y="159"/>
                    </a:moveTo>
                    <a:lnTo>
                      <a:pt x="396" y="0"/>
                    </a:lnTo>
                    <a:lnTo>
                      <a:pt x="415" y="0"/>
                    </a:lnTo>
                    <a:lnTo>
                      <a:pt x="415" y="59"/>
                    </a:lnTo>
                    <a:lnTo>
                      <a:pt x="422" y="51"/>
                    </a:lnTo>
                    <a:lnTo>
                      <a:pt x="430" y="46"/>
                    </a:lnTo>
                    <a:lnTo>
                      <a:pt x="439" y="42"/>
                    </a:lnTo>
                    <a:lnTo>
                      <a:pt x="449" y="41"/>
                    </a:lnTo>
                    <a:lnTo>
                      <a:pt x="455" y="41"/>
                    </a:lnTo>
                    <a:lnTo>
                      <a:pt x="461" y="42"/>
                    </a:lnTo>
                    <a:lnTo>
                      <a:pt x="466" y="44"/>
                    </a:lnTo>
                    <a:lnTo>
                      <a:pt x="470" y="47"/>
                    </a:lnTo>
                    <a:lnTo>
                      <a:pt x="475" y="49"/>
                    </a:lnTo>
                    <a:lnTo>
                      <a:pt x="480" y="52"/>
                    </a:lnTo>
                    <a:lnTo>
                      <a:pt x="482" y="56"/>
                    </a:lnTo>
                    <a:lnTo>
                      <a:pt x="484" y="61"/>
                    </a:lnTo>
                    <a:lnTo>
                      <a:pt x="485" y="65"/>
                    </a:lnTo>
                    <a:lnTo>
                      <a:pt x="486" y="72"/>
                    </a:lnTo>
                    <a:lnTo>
                      <a:pt x="488" y="79"/>
                    </a:lnTo>
                    <a:lnTo>
                      <a:pt x="488" y="87"/>
                    </a:lnTo>
                    <a:lnTo>
                      <a:pt x="488" y="159"/>
                    </a:lnTo>
                    <a:lnTo>
                      <a:pt x="469" y="159"/>
                    </a:lnTo>
                    <a:lnTo>
                      <a:pt x="469" y="88"/>
                    </a:lnTo>
                    <a:lnTo>
                      <a:pt x="469" y="81"/>
                    </a:lnTo>
                    <a:lnTo>
                      <a:pt x="468" y="75"/>
                    </a:lnTo>
                    <a:lnTo>
                      <a:pt x="466" y="71"/>
                    </a:lnTo>
                    <a:lnTo>
                      <a:pt x="462" y="67"/>
                    </a:lnTo>
                    <a:lnTo>
                      <a:pt x="459" y="64"/>
                    </a:lnTo>
                    <a:lnTo>
                      <a:pt x="455" y="62"/>
                    </a:lnTo>
                    <a:lnTo>
                      <a:pt x="451" y="61"/>
                    </a:lnTo>
                    <a:lnTo>
                      <a:pt x="445" y="61"/>
                    </a:lnTo>
                    <a:lnTo>
                      <a:pt x="441" y="61"/>
                    </a:lnTo>
                    <a:lnTo>
                      <a:pt x="437" y="62"/>
                    </a:lnTo>
                    <a:lnTo>
                      <a:pt x="432" y="63"/>
                    </a:lnTo>
                    <a:lnTo>
                      <a:pt x="429" y="65"/>
                    </a:lnTo>
                    <a:lnTo>
                      <a:pt x="426" y="67"/>
                    </a:lnTo>
                    <a:lnTo>
                      <a:pt x="422" y="71"/>
                    </a:lnTo>
                    <a:lnTo>
                      <a:pt x="420" y="73"/>
                    </a:lnTo>
                    <a:lnTo>
                      <a:pt x="419" y="77"/>
                    </a:lnTo>
                    <a:lnTo>
                      <a:pt x="418" y="81"/>
                    </a:lnTo>
                    <a:lnTo>
                      <a:pt x="416" y="86"/>
                    </a:lnTo>
                    <a:lnTo>
                      <a:pt x="415" y="91"/>
                    </a:lnTo>
                    <a:lnTo>
                      <a:pt x="415" y="98"/>
                    </a:lnTo>
                    <a:lnTo>
                      <a:pt x="415" y="159"/>
                    </a:lnTo>
                    <a:lnTo>
                      <a:pt x="396" y="159"/>
                    </a:lnTo>
                    <a:close/>
                    <a:moveTo>
                      <a:pt x="600" y="124"/>
                    </a:moveTo>
                    <a:lnTo>
                      <a:pt x="619" y="127"/>
                    </a:lnTo>
                    <a:lnTo>
                      <a:pt x="615" y="135"/>
                    </a:lnTo>
                    <a:lnTo>
                      <a:pt x="612" y="141"/>
                    </a:lnTo>
                    <a:lnTo>
                      <a:pt x="606" y="148"/>
                    </a:lnTo>
                    <a:lnTo>
                      <a:pt x="600" y="152"/>
                    </a:lnTo>
                    <a:lnTo>
                      <a:pt x="593" y="156"/>
                    </a:lnTo>
                    <a:lnTo>
                      <a:pt x="585" y="158"/>
                    </a:lnTo>
                    <a:lnTo>
                      <a:pt x="577" y="160"/>
                    </a:lnTo>
                    <a:lnTo>
                      <a:pt x="567" y="160"/>
                    </a:lnTo>
                    <a:lnTo>
                      <a:pt x="561" y="160"/>
                    </a:lnTo>
                    <a:lnTo>
                      <a:pt x="554" y="159"/>
                    </a:lnTo>
                    <a:lnTo>
                      <a:pt x="549" y="158"/>
                    </a:lnTo>
                    <a:lnTo>
                      <a:pt x="544" y="157"/>
                    </a:lnTo>
                    <a:lnTo>
                      <a:pt x="539" y="155"/>
                    </a:lnTo>
                    <a:lnTo>
                      <a:pt x="535" y="152"/>
                    </a:lnTo>
                    <a:lnTo>
                      <a:pt x="530" y="150"/>
                    </a:lnTo>
                    <a:lnTo>
                      <a:pt x="527" y="147"/>
                    </a:lnTo>
                    <a:lnTo>
                      <a:pt x="520" y="139"/>
                    </a:lnTo>
                    <a:lnTo>
                      <a:pt x="515" y="128"/>
                    </a:lnTo>
                    <a:lnTo>
                      <a:pt x="513" y="116"/>
                    </a:lnTo>
                    <a:lnTo>
                      <a:pt x="512" y="103"/>
                    </a:lnTo>
                    <a:lnTo>
                      <a:pt x="513" y="89"/>
                    </a:lnTo>
                    <a:lnTo>
                      <a:pt x="515" y="77"/>
                    </a:lnTo>
                    <a:lnTo>
                      <a:pt x="520" y="66"/>
                    </a:lnTo>
                    <a:lnTo>
                      <a:pt x="527" y="57"/>
                    </a:lnTo>
                    <a:lnTo>
                      <a:pt x="530" y="54"/>
                    </a:lnTo>
                    <a:lnTo>
                      <a:pt x="535" y="50"/>
                    </a:lnTo>
                    <a:lnTo>
                      <a:pt x="539" y="48"/>
                    </a:lnTo>
                    <a:lnTo>
                      <a:pt x="544" y="46"/>
                    </a:lnTo>
                    <a:lnTo>
                      <a:pt x="549" y="43"/>
                    </a:lnTo>
                    <a:lnTo>
                      <a:pt x="554" y="42"/>
                    </a:lnTo>
                    <a:lnTo>
                      <a:pt x="560" y="41"/>
                    </a:lnTo>
                    <a:lnTo>
                      <a:pt x="566" y="41"/>
                    </a:lnTo>
                    <a:lnTo>
                      <a:pt x="572" y="41"/>
                    </a:lnTo>
                    <a:lnTo>
                      <a:pt x="577" y="42"/>
                    </a:lnTo>
                    <a:lnTo>
                      <a:pt x="583" y="43"/>
                    </a:lnTo>
                    <a:lnTo>
                      <a:pt x="588" y="46"/>
                    </a:lnTo>
                    <a:lnTo>
                      <a:pt x="592" y="48"/>
                    </a:lnTo>
                    <a:lnTo>
                      <a:pt x="597" y="50"/>
                    </a:lnTo>
                    <a:lnTo>
                      <a:pt x="601" y="54"/>
                    </a:lnTo>
                    <a:lnTo>
                      <a:pt x="605" y="57"/>
                    </a:lnTo>
                    <a:lnTo>
                      <a:pt x="611" y="65"/>
                    </a:lnTo>
                    <a:lnTo>
                      <a:pt x="616" y="75"/>
                    </a:lnTo>
                    <a:lnTo>
                      <a:pt x="619" y="88"/>
                    </a:lnTo>
                    <a:lnTo>
                      <a:pt x="620" y="101"/>
                    </a:lnTo>
                    <a:lnTo>
                      <a:pt x="620" y="102"/>
                    </a:lnTo>
                    <a:lnTo>
                      <a:pt x="620" y="103"/>
                    </a:lnTo>
                    <a:lnTo>
                      <a:pt x="619" y="105"/>
                    </a:lnTo>
                    <a:lnTo>
                      <a:pt x="619" y="106"/>
                    </a:lnTo>
                    <a:lnTo>
                      <a:pt x="530" y="106"/>
                    </a:lnTo>
                    <a:lnTo>
                      <a:pt x="531" y="114"/>
                    </a:lnTo>
                    <a:lnTo>
                      <a:pt x="534" y="121"/>
                    </a:lnTo>
                    <a:lnTo>
                      <a:pt x="537" y="128"/>
                    </a:lnTo>
                    <a:lnTo>
                      <a:pt x="542" y="133"/>
                    </a:lnTo>
                    <a:lnTo>
                      <a:pt x="547" y="137"/>
                    </a:lnTo>
                    <a:lnTo>
                      <a:pt x="553" y="140"/>
                    </a:lnTo>
                    <a:lnTo>
                      <a:pt x="560" y="142"/>
                    </a:lnTo>
                    <a:lnTo>
                      <a:pt x="567" y="142"/>
                    </a:lnTo>
                    <a:lnTo>
                      <a:pt x="573" y="142"/>
                    </a:lnTo>
                    <a:lnTo>
                      <a:pt x="578" y="141"/>
                    </a:lnTo>
                    <a:lnTo>
                      <a:pt x="583" y="140"/>
                    </a:lnTo>
                    <a:lnTo>
                      <a:pt x="587" y="137"/>
                    </a:lnTo>
                    <a:lnTo>
                      <a:pt x="591" y="135"/>
                    </a:lnTo>
                    <a:lnTo>
                      <a:pt x="595" y="132"/>
                    </a:lnTo>
                    <a:lnTo>
                      <a:pt x="598" y="128"/>
                    </a:lnTo>
                    <a:lnTo>
                      <a:pt x="600" y="124"/>
                    </a:lnTo>
                    <a:close/>
                    <a:moveTo>
                      <a:pt x="530" y="87"/>
                    </a:moveTo>
                    <a:lnTo>
                      <a:pt x="600" y="87"/>
                    </a:lnTo>
                    <a:lnTo>
                      <a:pt x="599" y="81"/>
                    </a:lnTo>
                    <a:lnTo>
                      <a:pt x="598" y="77"/>
                    </a:lnTo>
                    <a:lnTo>
                      <a:pt x="596" y="73"/>
                    </a:lnTo>
                    <a:lnTo>
                      <a:pt x="592" y="70"/>
                    </a:lnTo>
                    <a:lnTo>
                      <a:pt x="587" y="66"/>
                    </a:lnTo>
                    <a:lnTo>
                      <a:pt x="581" y="63"/>
                    </a:lnTo>
                    <a:lnTo>
                      <a:pt x="574" y="62"/>
                    </a:lnTo>
                    <a:lnTo>
                      <a:pt x="566" y="61"/>
                    </a:lnTo>
                    <a:lnTo>
                      <a:pt x="559" y="61"/>
                    </a:lnTo>
                    <a:lnTo>
                      <a:pt x="552" y="62"/>
                    </a:lnTo>
                    <a:lnTo>
                      <a:pt x="546" y="64"/>
                    </a:lnTo>
                    <a:lnTo>
                      <a:pt x="542" y="67"/>
                    </a:lnTo>
                    <a:lnTo>
                      <a:pt x="537" y="71"/>
                    </a:lnTo>
                    <a:lnTo>
                      <a:pt x="534" y="75"/>
                    </a:lnTo>
                    <a:lnTo>
                      <a:pt x="531" y="81"/>
                    </a:lnTo>
                    <a:lnTo>
                      <a:pt x="530" y="87"/>
                    </a:lnTo>
                    <a:close/>
                    <a:moveTo>
                      <a:pt x="719" y="117"/>
                    </a:moveTo>
                    <a:lnTo>
                      <a:pt x="738" y="120"/>
                    </a:lnTo>
                    <a:lnTo>
                      <a:pt x="736" y="129"/>
                    </a:lnTo>
                    <a:lnTo>
                      <a:pt x="733" y="137"/>
                    </a:lnTo>
                    <a:lnTo>
                      <a:pt x="728" y="144"/>
                    </a:lnTo>
                    <a:lnTo>
                      <a:pt x="722" y="150"/>
                    </a:lnTo>
                    <a:lnTo>
                      <a:pt x="715" y="155"/>
                    </a:lnTo>
                    <a:lnTo>
                      <a:pt x="707" y="158"/>
                    </a:lnTo>
                    <a:lnTo>
                      <a:pt x="699" y="160"/>
                    </a:lnTo>
                    <a:lnTo>
                      <a:pt x="690" y="160"/>
                    </a:lnTo>
                    <a:lnTo>
                      <a:pt x="684" y="160"/>
                    </a:lnTo>
                    <a:lnTo>
                      <a:pt x="678" y="159"/>
                    </a:lnTo>
                    <a:lnTo>
                      <a:pt x="674" y="159"/>
                    </a:lnTo>
                    <a:lnTo>
                      <a:pt x="668" y="157"/>
                    </a:lnTo>
                    <a:lnTo>
                      <a:pt x="664" y="156"/>
                    </a:lnTo>
                    <a:lnTo>
                      <a:pt x="660" y="153"/>
                    </a:lnTo>
                    <a:lnTo>
                      <a:pt x="655" y="150"/>
                    </a:lnTo>
                    <a:lnTo>
                      <a:pt x="652" y="147"/>
                    </a:lnTo>
                    <a:lnTo>
                      <a:pt x="645" y="137"/>
                    </a:lnTo>
                    <a:lnTo>
                      <a:pt x="641" y="127"/>
                    </a:lnTo>
                    <a:lnTo>
                      <a:pt x="638" y="116"/>
                    </a:lnTo>
                    <a:lnTo>
                      <a:pt x="637" y="102"/>
                    </a:lnTo>
                    <a:lnTo>
                      <a:pt x="637" y="93"/>
                    </a:lnTo>
                    <a:lnTo>
                      <a:pt x="638" y="85"/>
                    </a:lnTo>
                    <a:lnTo>
                      <a:pt x="641" y="77"/>
                    </a:lnTo>
                    <a:lnTo>
                      <a:pt x="643" y="70"/>
                    </a:lnTo>
                    <a:lnTo>
                      <a:pt x="646" y="63"/>
                    </a:lnTo>
                    <a:lnTo>
                      <a:pt x="651" y="57"/>
                    </a:lnTo>
                    <a:lnTo>
                      <a:pt x="657" y="52"/>
                    </a:lnTo>
                    <a:lnTo>
                      <a:pt x="662" y="49"/>
                    </a:lnTo>
                    <a:lnTo>
                      <a:pt x="668" y="46"/>
                    </a:lnTo>
                    <a:lnTo>
                      <a:pt x="675" y="43"/>
                    </a:lnTo>
                    <a:lnTo>
                      <a:pt x="682" y="42"/>
                    </a:lnTo>
                    <a:lnTo>
                      <a:pt x="689" y="41"/>
                    </a:lnTo>
                    <a:lnTo>
                      <a:pt x="698" y="42"/>
                    </a:lnTo>
                    <a:lnTo>
                      <a:pt x="706" y="43"/>
                    </a:lnTo>
                    <a:lnTo>
                      <a:pt x="713" y="47"/>
                    </a:lnTo>
                    <a:lnTo>
                      <a:pt x="720" y="51"/>
                    </a:lnTo>
                    <a:lnTo>
                      <a:pt x="726" y="56"/>
                    </a:lnTo>
                    <a:lnTo>
                      <a:pt x="729" y="63"/>
                    </a:lnTo>
                    <a:lnTo>
                      <a:pt x="733" y="70"/>
                    </a:lnTo>
                    <a:lnTo>
                      <a:pt x="735" y="78"/>
                    </a:lnTo>
                    <a:lnTo>
                      <a:pt x="715" y="81"/>
                    </a:lnTo>
                    <a:lnTo>
                      <a:pt x="714" y="77"/>
                    </a:lnTo>
                    <a:lnTo>
                      <a:pt x="712" y="72"/>
                    </a:lnTo>
                    <a:lnTo>
                      <a:pt x="710" y="69"/>
                    </a:lnTo>
                    <a:lnTo>
                      <a:pt x="706" y="66"/>
                    </a:lnTo>
                    <a:lnTo>
                      <a:pt x="703" y="64"/>
                    </a:lnTo>
                    <a:lnTo>
                      <a:pt x="698" y="62"/>
                    </a:lnTo>
                    <a:lnTo>
                      <a:pt x="693" y="61"/>
                    </a:lnTo>
                    <a:lnTo>
                      <a:pt x="689" y="61"/>
                    </a:lnTo>
                    <a:lnTo>
                      <a:pt x="682" y="62"/>
                    </a:lnTo>
                    <a:lnTo>
                      <a:pt x="676" y="63"/>
                    </a:lnTo>
                    <a:lnTo>
                      <a:pt x="670" y="66"/>
                    </a:lnTo>
                    <a:lnTo>
                      <a:pt x="666" y="71"/>
                    </a:lnTo>
                    <a:lnTo>
                      <a:pt x="661" y="75"/>
                    </a:lnTo>
                    <a:lnTo>
                      <a:pt x="659" y="82"/>
                    </a:lnTo>
                    <a:lnTo>
                      <a:pt x="657" y="91"/>
                    </a:lnTo>
                    <a:lnTo>
                      <a:pt x="657" y="102"/>
                    </a:lnTo>
                    <a:lnTo>
                      <a:pt x="657" y="111"/>
                    </a:lnTo>
                    <a:lnTo>
                      <a:pt x="659" y="120"/>
                    </a:lnTo>
                    <a:lnTo>
                      <a:pt x="661" y="127"/>
                    </a:lnTo>
                    <a:lnTo>
                      <a:pt x="666" y="133"/>
                    </a:lnTo>
                    <a:lnTo>
                      <a:pt x="670" y="137"/>
                    </a:lnTo>
                    <a:lnTo>
                      <a:pt x="676" y="140"/>
                    </a:lnTo>
                    <a:lnTo>
                      <a:pt x="682" y="142"/>
                    </a:lnTo>
                    <a:lnTo>
                      <a:pt x="689" y="142"/>
                    </a:lnTo>
                    <a:lnTo>
                      <a:pt x="695" y="142"/>
                    </a:lnTo>
                    <a:lnTo>
                      <a:pt x="700" y="141"/>
                    </a:lnTo>
                    <a:lnTo>
                      <a:pt x="705" y="139"/>
                    </a:lnTo>
                    <a:lnTo>
                      <a:pt x="710" y="136"/>
                    </a:lnTo>
                    <a:lnTo>
                      <a:pt x="713" y="133"/>
                    </a:lnTo>
                    <a:lnTo>
                      <a:pt x="715" y="128"/>
                    </a:lnTo>
                    <a:lnTo>
                      <a:pt x="718" y="122"/>
                    </a:lnTo>
                    <a:lnTo>
                      <a:pt x="719" y="117"/>
                    </a:lnTo>
                    <a:close/>
                    <a:moveTo>
                      <a:pt x="754" y="159"/>
                    </a:moveTo>
                    <a:lnTo>
                      <a:pt x="754" y="0"/>
                    </a:lnTo>
                    <a:lnTo>
                      <a:pt x="774" y="0"/>
                    </a:lnTo>
                    <a:lnTo>
                      <a:pt x="774" y="88"/>
                    </a:lnTo>
                    <a:lnTo>
                      <a:pt x="820" y="43"/>
                    </a:lnTo>
                    <a:lnTo>
                      <a:pt x="846" y="43"/>
                    </a:lnTo>
                    <a:lnTo>
                      <a:pt x="801" y="87"/>
                    </a:lnTo>
                    <a:lnTo>
                      <a:pt x="850" y="159"/>
                    </a:lnTo>
                    <a:lnTo>
                      <a:pt x="827" y="159"/>
                    </a:lnTo>
                    <a:lnTo>
                      <a:pt x="788" y="100"/>
                    </a:lnTo>
                    <a:lnTo>
                      <a:pt x="774" y="114"/>
                    </a:lnTo>
                    <a:lnTo>
                      <a:pt x="774" y="159"/>
                    </a:lnTo>
                    <a:lnTo>
                      <a:pt x="754" y="1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8" name="Freeform 176"/>
              <p:cNvSpPr>
                <a:spLocks noEditPoints="1"/>
              </p:cNvSpPr>
              <p:nvPr/>
            </p:nvSpPr>
            <p:spPr bwMode="auto">
              <a:xfrm>
                <a:off x="2645" y="1821"/>
                <a:ext cx="780" cy="80"/>
              </a:xfrm>
              <a:custGeom>
                <a:avLst/>
                <a:gdLst>
                  <a:gd name="T0" fmla="*/ 146 w 1561"/>
                  <a:gd name="T1" fmla="*/ 159 h 161"/>
                  <a:gd name="T2" fmla="*/ 215 w 1561"/>
                  <a:gd name="T3" fmla="*/ 45 h 161"/>
                  <a:gd name="T4" fmla="*/ 238 w 1561"/>
                  <a:gd name="T5" fmla="*/ 159 h 161"/>
                  <a:gd name="T6" fmla="*/ 195 w 1561"/>
                  <a:gd name="T7" fmla="*/ 61 h 161"/>
                  <a:gd name="T8" fmla="*/ 358 w 1561"/>
                  <a:gd name="T9" fmla="*/ 138 h 161"/>
                  <a:gd name="T10" fmla="*/ 278 w 1561"/>
                  <a:gd name="T11" fmla="*/ 147 h 161"/>
                  <a:gd name="T12" fmla="*/ 301 w 1561"/>
                  <a:gd name="T13" fmla="*/ 43 h 161"/>
                  <a:gd name="T14" fmla="*/ 335 w 1561"/>
                  <a:gd name="T15" fmla="*/ 69 h 161"/>
                  <a:gd name="T16" fmla="*/ 283 w 1561"/>
                  <a:gd name="T17" fmla="*/ 111 h 161"/>
                  <a:gd name="T18" fmla="*/ 343 w 1561"/>
                  <a:gd name="T19" fmla="*/ 123 h 161"/>
                  <a:gd name="T20" fmla="*/ 427 w 1561"/>
                  <a:gd name="T21" fmla="*/ 41 h 161"/>
                  <a:gd name="T22" fmla="*/ 480 w 1561"/>
                  <a:gd name="T23" fmla="*/ 119 h 161"/>
                  <a:gd name="T24" fmla="*/ 406 w 1561"/>
                  <a:gd name="T25" fmla="*/ 157 h 161"/>
                  <a:gd name="T26" fmla="*/ 409 w 1561"/>
                  <a:gd name="T27" fmla="*/ 136 h 161"/>
                  <a:gd name="T28" fmla="*/ 456 w 1561"/>
                  <a:gd name="T29" fmla="*/ 77 h 161"/>
                  <a:gd name="T30" fmla="*/ 579 w 1561"/>
                  <a:gd name="T31" fmla="*/ 159 h 161"/>
                  <a:gd name="T32" fmla="*/ 501 w 1561"/>
                  <a:gd name="T33" fmla="*/ 126 h 161"/>
                  <a:gd name="T34" fmla="*/ 540 w 1561"/>
                  <a:gd name="T35" fmla="*/ 42 h 161"/>
                  <a:gd name="T36" fmla="*/ 516 w 1561"/>
                  <a:gd name="T37" fmla="*/ 102 h 161"/>
                  <a:gd name="T38" fmla="*/ 577 w 1561"/>
                  <a:gd name="T39" fmla="*/ 120 h 161"/>
                  <a:gd name="T40" fmla="*/ 525 w 1561"/>
                  <a:gd name="T41" fmla="*/ 71 h 161"/>
                  <a:gd name="T42" fmla="*/ 677 w 1561"/>
                  <a:gd name="T43" fmla="*/ 161 h 161"/>
                  <a:gd name="T44" fmla="*/ 625 w 1561"/>
                  <a:gd name="T45" fmla="*/ 77 h 161"/>
                  <a:gd name="T46" fmla="*/ 698 w 1561"/>
                  <a:gd name="T47" fmla="*/ 46 h 161"/>
                  <a:gd name="T48" fmla="*/ 641 w 1561"/>
                  <a:gd name="T49" fmla="*/ 115 h 161"/>
                  <a:gd name="T50" fmla="*/ 708 w 1561"/>
                  <a:gd name="T51" fmla="*/ 128 h 161"/>
                  <a:gd name="T52" fmla="*/ 656 w 1561"/>
                  <a:gd name="T53" fmla="*/ 64 h 161"/>
                  <a:gd name="T54" fmla="*/ 785 w 1561"/>
                  <a:gd name="T55" fmla="*/ 45 h 161"/>
                  <a:gd name="T56" fmla="*/ 790 w 1561"/>
                  <a:gd name="T57" fmla="*/ 62 h 161"/>
                  <a:gd name="T58" fmla="*/ 934 w 1561"/>
                  <a:gd name="T59" fmla="*/ 159 h 161"/>
                  <a:gd name="T60" fmla="*/ 893 w 1561"/>
                  <a:gd name="T61" fmla="*/ 142 h 161"/>
                  <a:gd name="T62" fmla="*/ 911 w 1561"/>
                  <a:gd name="T63" fmla="*/ 131 h 161"/>
                  <a:gd name="T64" fmla="*/ 929 w 1561"/>
                  <a:gd name="T65" fmla="*/ 142 h 161"/>
                  <a:gd name="T66" fmla="*/ 956 w 1561"/>
                  <a:gd name="T67" fmla="*/ 153 h 161"/>
                  <a:gd name="T68" fmla="*/ 967 w 1561"/>
                  <a:gd name="T69" fmla="*/ 99 h 161"/>
                  <a:gd name="T70" fmla="*/ 1026 w 1561"/>
                  <a:gd name="T71" fmla="*/ 87 h 161"/>
                  <a:gd name="T72" fmla="*/ 987 w 1561"/>
                  <a:gd name="T73" fmla="*/ 62 h 161"/>
                  <a:gd name="T74" fmla="*/ 970 w 1561"/>
                  <a:gd name="T75" fmla="*/ 48 h 161"/>
                  <a:gd name="T76" fmla="*/ 1041 w 1561"/>
                  <a:gd name="T77" fmla="*/ 56 h 161"/>
                  <a:gd name="T78" fmla="*/ 1049 w 1561"/>
                  <a:gd name="T79" fmla="*/ 151 h 161"/>
                  <a:gd name="T80" fmla="*/ 983 w 1561"/>
                  <a:gd name="T81" fmla="*/ 114 h 161"/>
                  <a:gd name="T82" fmla="*/ 971 w 1561"/>
                  <a:gd name="T83" fmla="*/ 139 h 161"/>
                  <a:gd name="T84" fmla="*/ 1025 w 1561"/>
                  <a:gd name="T85" fmla="*/ 120 h 161"/>
                  <a:gd name="T86" fmla="*/ 1126 w 1561"/>
                  <a:gd name="T87" fmla="*/ 159 h 161"/>
                  <a:gd name="T88" fmla="*/ 1293 w 1561"/>
                  <a:gd name="T89" fmla="*/ 41 h 161"/>
                  <a:gd name="T90" fmla="*/ 1338 w 1561"/>
                  <a:gd name="T91" fmla="*/ 94 h 161"/>
                  <a:gd name="T92" fmla="*/ 1278 w 1561"/>
                  <a:gd name="T93" fmla="*/ 159 h 161"/>
                  <a:gd name="T94" fmla="*/ 1293 w 1561"/>
                  <a:gd name="T95" fmla="*/ 141 h 161"/>
                  <a:gd name="T96" fmla="*/ 1293 w 1561"/>
                  <a:gd name="T97" fmla="*/ 62 h 161"/>
                  <a:gd name="T98" fmla="*/ 1362 w 1561"/>
                  <a:gd name="T99" fmla="*/ 19 h 161"/>
                  <a:gd name="T100" fmla="*/ 1428 w 1561"/>
                  <a:gd name="T101" fmla="*/ 159 h 161"/>
                  <a:gd name="T102" fmla="*/ 1414 w 1561"/>
                  <a:gd name="T103" fmla="*/ 15 h 161"/>
                  <a:gd name="T104" fmla="*/ 1437 w 1561"/>
                  <a:gd name="T105" fmla="*/ 141 h 161"/>
                  <a:gd name="T106" fmla="*/ 1493 w 1561"/>
                  <a:gd name="T107" fmla="*/ 138 h 161"/>
                  <a:gd name="T108" fmla="*/ 1540 w 1561"/>
                  <a:gd name="T109" fmla="*/ 122 h 161"/>
                  <a:gd name="T110" fmla="*/ 1472 w 1561"/>
                  <a:gd name="T111" fmla="*/ 92 h 161"/>
                  <a:gd name="T112" fmla="*/ 1486 w 1561"/>
                  <a:gd name="T113" fmla="*/ 47 h 161"/>
                  <a:gd name="T114" fmla="*/ 1549 w 1561"/>
                  <a:gd name="T115" fmla="*/ 56 h 161"/>
                  <a:gd name="T116" fmla="*/ 1506 w 1561"/>
                  <a:gd name="T117" fmla="*/ 61 h 161"/>
                  <a:gd name="T118" fmla="*/ 1495 w 1561"/>
                  <a:gd name="T119" fmla="*/ 83 h 161"/>
                  <a:gd name="T120" fmla="*/ 1559 w 1561"/>
                  <a:gd name="T121" fmla="*/ 111 h 161"/>
                  <a:gd name="T122" fmla="*/ 1521 w 1561"/>
                  <a:gd name="T1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161">
                    <a:moveTo>
                      <a:pt x="0" y="159"/>
                    </a:moveTo>
                    <a:lnTo>
                      <a:pt x="0" y="0"/>
                    </a:lnTo>
                    <a:lnTo>
                      <a:pt x="115" y="0"/>
                    </a:lnTo>
                    <a:lnTo>
                      <a:pt x="115" y="19"/>
                    </a:lnTo>
                    <a:lnTo>
                      <a:pt x="20" y="19"/>
                    </a:lnTo>
                    <a:lnTo>
                      <a:pt x="20" y="68"/>
                    </a:lnTo>
                    <a:lnTo>
                      <a:pt x="109" y="68"/>
                    </a:lnTo>
                    <a:lnTo>
                      <a:pt x="109" y="87"/>
                    </a:lnTo>
                    <a:lnTo>
                      <a:pt x="20" y="87"/>
                    </a:lnTo>
                    <a:lnTo>
                      <a:pt x="20" y="141"/>
                    </a:lnTo>
                    <a:lnTo>
                      <a:pt x="118" y="141"/>
                    </a:lnTo>
                    <a:lnTo>
                      <a:pt x="118" y="159"/>
                    </a:lnTo>
                    <a:lnTo>
                      <a:pt x="0" y="159"/>
                    </a:lnTo>
                    <a:close/>
                    <a:moveTo>
                      <a:pt x="146" y="159"/>
                    </a:moveTo>
                    <a:lnTo>
                      <a:pt x="146" y="43"/>
                    </a:lnTo>
                    <a:lnTo>
                      <a:pt x="165" y="43"/>
                    </a:lnTo>
                    <a:lnTo>
                      <a:pt x="165" y="60"/>
                    </a:lnTo>
                    <a:lnTo>
                      <a:pt x="169" y="55"/>
                    </a:lnTo>
                    <a:lnTo>
                      <a:pt x="172" y="52"/>
                    </a:lnTo>
                    <a:lnTo>
                      <a:pt x="176" y="49"/>
                    </a:lnTo>
                    <a:lnTo>
                      <a:pt x="180" y="46"/>
                    </a:lnTo>
                    <a:lnTo>
                      <a:pt x="185" y="43"/>
                    </a:lnTo>
                    <a:lnTo>
                      <a:pt x="189" y="42"/>
                    </a:lnTo>
                    <a:lnTo>
                      <a:pt x="195" y="41"/>
                    </a:lnTo>
                    <a:lnTo>
                      <a:pt x="201" y="41"/>
                    </a:lnTo>
                    <a:lnTo>
                      <a:pt x="206" y="41"/>
                    </a:lnTo>
                    <a:lnTo>
                      <a:pt x="210" y="42"/>
                    </a:lnTo>
                    <a:lnTo>
                      <a:pt x="215" y="45"/>
                    </a:lnTo>
                    <a:lnTo>
                      <a:pt x="219" y="46"/>
                    </a:lnTo>
                    <a:lnTo>
                      <a:pt x="223" y="48"/>
                    </a:lnTo>
                    <a:lnTo>
                      <a:pt x="226" y="50"/>
                    </a:lnTo>
                    <a:lnTo>
                      <a:pt x="229" y="53"/>
                    </a:lnTo>
                    <a:lnTo>
                      <a:pt x="231" y="55"/>
                    </a:lnTo>
                    <a:lnTo>
                      <a:pt x="233" y="58"/>
                    </a:lnTo>
                    <a:lnTo>
                      <a:pt x="235" y="62"/>
                    </a:lnTo>
                    <a:lnTo>
                      <a:pt x="237" y="65"/>
                    </a:lnTo>
                    <a:lnTo>
                      <a:pt x="238" y="70"/>
                    </a:lnTo>
                    <a:lnTo>
                      <a:pt x="238" y="73"/>
                    </a:lnTo>
                    <a:lnTo>
                      <a:pt x="238" y="78"/>
                    </a:lnTo>
                    <a:lnTo>
                      <a:pt x="238" y="83"/>
                    </a:lnTo>
                    <a:lnTo>
                      <a:pt x="238" y="89"/>
                    </a:lnTo>
                    <a:lnTo>
                      <a:pt x="238" y="159"/>
                    </a:lnTo>
                    <a:lnTo>
                      <a:pt x="219" y="159"/>
                    </a:lnTo>
                    <a:lnTo>
                      <a:pt x="219" y="92"/>
                    </a:lnTo>
                    <a:lnTo>
                      <a:pt x="219" y="86"/>
                    </a:lnTo>
                    <a:lnTo>
                      <a:pt x="218" y="81"/>
                    </a:lnTo>
                    <a:lnTo>
                      <a:pt x="218" y="77"/>
                    </a:lnTo>
                    <a:lnTo>
                      <a:pt x="217" y="73"/>
                    </a:lnTo>
                    <a:lnTo>
                      <a:pt x="215" y="71"/>
                    </a:lnTo>
                    <a:lnTo>
                      <a:pt x="214" y="69"/>
                    </a:lnTo>
                    <a:lnTo>
                      <a:pt x="211" y="66"/>
                    </a:lnTo>
                    <a:lnTo>
                      <a:pt x="209" y="64"/>
                    </a:lnTo>
                    <a:lnTo>
                      <a:pt x="207" y="63"/>
                    </a:lnTo>
                    <a:lnTo>
                      <a:pt x="203" y="62"/>
                    </a:lnTo>
                    <a:lnTo>
                      <a:pt x="200" y="61"/>
                    </a:lnTo>
                    <a:lnTo>
                      <a:pt x="195" y="61"/>
                    </a:lnTo>
                    <a:lnTo>
                      <a:pt x="189" y="61"/>
                    </a:lnTo>
                    <a:lnTo>
                      <a:pt x="184" y="63"/>
                    </a:lnTo>
                    <a:lnTo>
                      <a:pt x="179" y="65"/>
                    </a:lnTo>
                    <a:lnTo>
                      <a:pt x="174" y="69"/>
                    </a:lnTo>
                    <a:lnTo>
                      <a:pt x="170" y="73"/>
                    </a:lnTo>
                    <a:lnTo>
                      <a:pt x="168" y="80"/>
                    </a:lnTo>
                    <a:lnTo>
                      <a:pt x="165" y="88"/>
                    </a:lnTo>
                    <a:lnTo>
                      <a:pt x="165" y="99"/>
                    </a:lnTo>
                    <a:lnTo>
                      <a:pt x="165" y="159"/>
                    </a:lnTo>
                    <a:lnTo>
                      <a:pt x="146" y="159"/>
                    </a:lnTo>
                    <a:close/>
                    <a:moveTo>
                      <a:pt x="345" y="117"/>
                    </a:moveTo>
                    <a:lnTo>
                      <a:pt x="364" y="120"/>
                    </a:lnTo>
                    <a:lnTo>
                      <a:pt x="362" y="130"/>
                    </a:lnTo>
                    <a:lnTo>
                      <a:pt x="358" y="138"/>
                    </a:lnTo>
                    <a:lnTo>
                      <a:pt x="354" y="145"/>
                    </a:lnTo>
                    <a:lnTo>
                      <a:pt x="348" y="150"/>
                    </a:lnTo>
                    <a:lnTo>
                      <a:pt x="341" y="155"/>
                    </a:lnTo>
                    <a:lnTo>
                      <a:pt x="333" y="158"/>
                    </a:lnTo>
                    <a:lnTo>
                      <a:pt x="325" y="161"/>
                    </a:lnTo>
                    <a:lnTo>
                      <a:pt x="316" y="161"/>
                    </a:lnTo>
                    <a:lnTo>
                      <a:pt x="310" y="161"/>
                    </a:lnTo>
                    <a:lnTo>
                      <a:pt x="304" y="159"/>
                    </a:lnTo>
                    <a:lnTo>
                      <a:pt x="300" y="159"/>
                    </a:lnTo>
                    <a:lnTo>
                      <a:pt x="294" y="157"/>
                    </a:lnTo>
                    <a:lnTo>
                      <a:pt x="289" y="156"/>
                    </a:lnTo>
                    <a:lnTo>
                      <a:pt x="286" y="154"/>
                    </a:lnTo>
                    <a:lnTo>
                      <a:pt x="281" y="150"/>
                    </a:lnTo>
                    <a:lnTo>
                      <a:pt x="278" y="147"/>
                    </a:lnTo>
                    <a:lnTo>
                      <a:pt x="271" y="138"/>
                    </a:lnTo>
                    <a:lnTo>
                      <a:pt x="266" y="127"/>
                    </a:lnTo>
                    <a:lnTo>
                      <a:pt x="264" y="116"/>
                    </a:lnTo>
                    <a:lnTo>
                      <a:pt x="263" y="102"/>
                    </a:lnTo>
                    <a:lnTo>
                      <a:pt x="263" y="93"/>
                    </a:lnTo>
                    <a:lnTo>
                      <a:pt x="264" y="85"/>
                    </a:lnTo>
                    <a:lnTo>
                      <a:pt x="266" y="77"/>
                    </a:lnTo>
                    <a:lnTo>
                      <a:pt x="269" y="70"/>
                    </a:lnTo>
                    <a:lnTo>
                      <a:pt x="272" y="63"/>
                    </a:lnTo>
                    <a:lnTo>
                      <a:pt x="277" y="57"/>
                    </a:lnTo>
                    <a:lnTo>
                      <a:pt x="283" y="53"/>
                    </a:lnTo>
                    <a:lnTo>
                      <a:pt x="288" y="49"/>
                    </a:lnTo>
                    <a:lnTo>
                      <a:pt x="294" y="46"/>
                    </a:lnTo>
                    <a:lnTo>
                      <a:pt x="301" y="43"/>
                    </a:lnTo>
                    <a:lnTo>
                      <a:pt x="308" y="42"/>
                    </a:lnTo>
                    <a:lnTo>
                      <a:pt x="315" y="41"/>
                    </a:lnTo>
                    <a:lnTo>
                      <a:pt x="324" y="42"/>
                    </a:lnTo>
                    <a:lnTo>
                      <a:pt x="332" y="43"/>
                    </a:lnTo>
                    <a:lnTo>
                      <a:pt x="339" y="47"/>
                    </a:lnTo>
                    <a:lnTo>
                      <a:pt x="346" y="52"/>
                    </a:lnTo>
                    <a:lnTo>
                      <a:pt x="352" y="56"/>
                    </a:lnTo>
                    <a:lnTo>
                      <a:pt x="355" y="63"/>
                    </a:lnTo>
                    <a:lnTo>
                      <a:pt x="358" y="70"/>
                    </a:lnTo>
                    <a:lnTo>
                      <a:pt x="361" y="78"/>
                    </a:lnTo>
                    <a:lnTo>
                      <a:pt x="341" y="81"/>
                    </a:lnTo>
                    <a:lnTo>
                      <a:pt x="340" y="77"/>
                    </a:lnTo>
                    <a:lnTo>
                      <a:pt x="338" y="72"/>
                    </a:lnTo>
                    <a:lnTo>
                      <a:pt x="335" y="69"/>
                    </a:lnTo>
                    <a:lnTo>
                      <a:pt x="332" y="66"/>
                    </a:lnTo>
                    <a:lnTo>
                      <a:pt x="329" y="64"/>
                    </a:lnTo>
                    <a:lnTo>
                      <a:pt x="324" y="62"/>
                    </a:lnTo>
                    <a:lnTo>
                      <a:pt x="319" y="61"/>
                    </a:lnTo>
                    <a:lnTo>
                      <a:pt x="315" y="61"/>
                    </a:lnTo>
                    <a:lnTo>
                      <a:pt x="308" y="62"/>
                    </a:lnTo>
                    <a:lnTo>
                      <a:pt x="302" y="63"/>
                    </a:lnTo>
                    <a:lnTo>
                      <a:pt x="296" y="66"/>
                    </a:lnTo>
                    <a:lnTo>
                      <a:pt x="292" y="71"/>
                    </a:lnTo>
                    <a:lnTo>
                      <a:pt x="287" y="76"/>
                    </a:lnTo>
                    <a:lnTo>
                      <a:pt x="285" y="83"/>
                    </a:lnTo>
                    <a:lnTo>
                      <a:pt x="283" y="92"/>
                    </a:lnTo>
                    <a:lnTo>
                      <a:pt x="283" y="102"/>
                    </a:lnTo>
                    <a:lnTo>
                      <a:pt x="283" y="111"/>
                    </a:lnTo>
                    <a:lnTo>
                      <a:pt x="285" y="120"/>
                    </a:lnTo>
                    <a:lnTo>
                      <a:pt x="287" y="127"/>
                    </a:lnTo>
                    <a:lnTo>
                      <a:pt x="292" y="133"/>
                    </a:lnTo>
                    <a:lnTo>
                      <a:pt x="296" y="138"/>
                    </a:lnTo>
                    <a:lnTo>
                      <a:pt x="302" y="140"/>
                    </a:lnTo>
                    <a:lnTo>
                      <a:pt x="308" y="142"/>
                    </a:lnTo>
                    <a:lnTo>
                      <a:pt x="315" y="142"/>
                    </a:lnTo>
                    <a:lnTo>
                      <a:pt x="320" y="142"/>
                    </a:lnTo>
                    <a:lnTo>
                      <a:pt x="326" y="141"/>
                    </a:lnTo>
                    <a:lnTo>
                      <a:pt x="331" y="139"/>
                    </a:lnTo>
                    <a:lnTo>
                      <a:pt x="335" y="136"/>
                    </a:lnTo>
                    <a:lnTo>
                      <a:pt x="339" y="133"/>
                    </a:lnTo>
                    <a:lnTo>
                      <a:pt x="341" y="128"/>
                    </a:lnTo>
                    <a:lnTo>
                      <a:pt x="343" y="123"/>
                    </a:lnTo>
                    <a:lnTo>
                      <a:pt x="345" y="117"/>
                    </a:lnTo>
                    <a:close/>
                    <a:moveTo>
                      <a:pt x="375" y="102"/>
                    </a:moveTo>
                    <a:lnTo>
                      <a:pt x="376" y="87"/>
                    </a:lnTo>
                    <a:lnTo>
                      <a:pt x="379" y="74"/>
                    </a:lnTo>
                    <a:lnTo>
                      <a:pt x="384" y="64"/>
                    </a:lnTo>
                    <a:lnTo>
                      <a:pt x="392" y="55"/>
                    </a:lnTo>
                    <a:lnTo>
                      <a:pt x="395" y="52"/>
                    </a:lnTo>
                    <a:lnTo>
                      <a:pt x="400" y="49"/>
                    </a:lnTo>
                    <a:lnTo>
                      <a:pt x="404" y="47"/>
                    </a:lnTo>
                    <a:lnTo>
                      <a:pt x="408" y="45"/>
                    </a:lnTo>
                    <a:lnTo>
                      <a:pt x="412" y="43"/>
                    </a:lnTo>
                    <a:lnTo>
                      <a:pt x="417" y="42"/>
                    </a:lnTo>
                    <a:lnTo>
                      <a:pt x="423" y="41"/>
                    </a:lnTo>
                    <a:lnTo>
                      <a:pt x="427" y="41"/>
                    </a:lnTo>
                    <a:lnTo>
                      <a:pt x="433" y="41"/>
                    </a:lnTo>
                    <a:lnTo>
                      <a:pt x="439" y="42"/>
                    </a:lnTo>
                    <a:lnTo>
                      <a:pt x="445" y="43"/>
                    </a:lnTo>
                    <a:lnTo>
                      <a:pt x="449" y="46"/>
                    </a:lnTo>
                    <a:lnTo>
                      <a:pt x="454" y="48"/>
                    </a:lnTo>
                    <a:lnTo>
                      <a:pt x="458" y="50"/>
                    </a:lnTo>
                    <a:lnTo>
                      <a:pt x="463" y="54"/>
                    </a:lnTo>
                    <a:lnTo>
                      <a:pt x="466" y="57"/>
                    </a:lnTo>
                    <a:lnTo>
                      <a:pt x="472" y="65"/>
                    </a:lnTo>
                    <a:lnTo>
                      <a:pt x="478" y="76"/>
                    </a:lnTo>
                    <a:lnTo>
                      <a:pt x="480" y="87"/>
                    </a:lnTo>
                    <a:lnTo>
                      <a:pt x="481" y="100"/>
                    </a:lnTo>
                    <a:lnTo>
                      <a:pt x="481" y="110"/>
                    </a:lnTo>
                    <a:lnTo>
                      <a:pt x="480" y="119"/>
                    </a:lnTo>
                    <a:lnTo>
                      <a:pt x="478" y="128"/>
                    </a:lnTo>
                    <a:lnTo>
                      <a:pt x="475" y="135"/>
                    </a:lnTo>
                    <a:lnTo>
                      <a:pt x="471" y="141"/>
                    </a:lnTo>
                    <a:lnTo>
                      <a:pt x="466" y="147"/>
                    </a:lnTo>
                    <a:lnTo>
                      <a:pt x="461" y="151"/>
                    </a:lnTo>
                    <a:lnTo>
                      <a:pt x="455" y="155"/>
                    </a:lnTo>
                    <a:lnTo>
                      <a:pt x="449" y="157"/>
                    </a:lnTo>
                    <a:lnTo>
                      <a:pt x="442" y="159"/>
                    </a:lnTo>
                    <a:lnTo>
                      <a:pt x="435" y="161"/>
                    </a:lnTo>
                    <a:lnTo>
                      <a:pt x="427" y="161"/>
                    </a:lnTo>
                    <a:lnTo>
                      <a:pt x="422" y="161"/>
                    </a:lnTo>
                    <a:lnTo>
                      <a:pt x="416" y="159"/>
                    </a:lnTo>
                    <a:lnTo>
                      <a:pt x="411" y="158"/>
                    </a:lnTo>
                    <a:lnTo>
                      <a:pt x="406" y="157"/>
                    </a:lnTo>
                    <a:lnTo>
                      <a:pt x="401" y="155"/>
                    </a:lnTo>
                    <a:lnTo>
                      <a:pt x="398" y="153"/>
                    </a:lnTo>
                    <a:lnTo>
                      <a:pt x="393" y="150"/>
                    </a:lnTo>
                    <a:lnTo>
                      <a:pt x="389" y="147"/>
                    </a:lnTo>
                    <a:lnTo>
                      <a:pt x="383" y="138"/>
                    </a:lnTo>
                    <a:lnTo>
                      <a:pt x="378" y="127"/>
                    </a:lnTo>
                    <a:lnTo>
                      <a:pt x="376" y="116"/>
                    </a:lnTo>
                    <a:lnTo>
                      <a:pt x="375" y="102"/>
                    </a:lnTo>
                    <a:close/>
                    <a:moveTo>
                      <a:pt x="394" y="102"/>
                    </a:moveTo>
                    <a:lnTo>
                      <a:pt x="395" y="111"/>
                    </a:lnTo>
                    <a:lnTo>
                      <a:pt x="396" y="120"/>
                    </a:lnTo>
                    <a:lnTo>
                      <a:pt x="400" y="127"/>
                    </a:lnTo>
                    <a:lnTo>
                      <a:pt x="403" y="132"/>
                    </a:lnTo>
                    <a:lnTo>
                      <a:pt x="409" y="136"/>
                    </a:lnTo>
                    <a:lnTo>
                      <a:pt x="415" y="140"/>
                    </a:lnTo>
                    <a:lnTo>
                      <a:pt x="420" y="141"/>
                    </a:lnTo>
                    <a:lnTo>
                      <a:pt x="427" y="142"/>
                    </a:lnTo>
                    <a:lnTo>
                      <a:pt x="434" y="141"/>
                    </a:lnTo>
                    <a:lnTo>
                      <a:pt x="441" y="140"/>
                    </a:lnTo>
                    <a:lnTo>
                      <a:pt x="447" y="136"/>
                    </a:lnTo>
                    <a:lnTo>
                      <a:pt x="452" y="132"/>
                    </a:lnTo>
                    <a:lnTo>
                      <a:pt x="456" y="126"/>
                    </a:lnTo>
                    <a:lnTo>
                      <a:pt x="460" y="119"/>
                    </a:lnTo>
                    <a:lnTo>
                      <a:pt x="461" y="111"/>
                    </a:lnTo>
                    <a:lnTo>
                      <a:pt x="462" y="101"/>
                    </a:lnTo>
                    <a:lnTo>
                      <a:pt x="461" y="92"/>
                    </a:lnTo>
                    <a:lnTo>
                      <a:pt x="460" y="84"/>
                    </a:lnTo>
                    <a:lnTo>
                      <a:pt x="456" y="77"/>
                    </a:lnTo>
                    <a:lnTo>
                      <a:pt x="452" y="71"/>
                    </a:lnTo>
                    <a:lnTo>
                      <a:pt x="447" y="66"/>
                    </a:lnTo>
                    <a:lnTo>
                      <a:pt x="441" y="63"/>
                    </a:lnTo>
                    <a:lnTo>
                      <a:pt x="434" y="62"/>
                    </a:lnTo>
                    <a:lnTo>
                      <a:pt x="427" y="61"/>
                    </a:lnTo>
                    <a:lnTo>
                      <a:pt x="420" y="62"/>
                    </a:lnTo>
                    <a:lnTo>
                      <a:pt x="415" y="63"/>
                    </a:lnTo>
                    <a:lnTo>
                      <a:pt x="409" y="66"/>
                    </a:lnTo>
                    <a:lnTo>
                      <a:pt x="403" y="71"/>
                    </a:lnTo>
                    <a:lnTo>
                      <a:pt x="400" y="77"/>
                    </a:lnTo>
                    <a:lnTo>
                      <a:pt x="396" y="84"/>
                    </a:lnTo>
                    <a:lnTo>
                      <a:pt x="395" y="93"/>
                    </a:lnTo>
                    <a:lnTo>
                      <a:pt x="394" y="102"/>
                    </a:lnTo>
                    <a:close/>
                    <a:moveTo>
                      <a:pt x="579" y="159"/>
                    </a:moveTo>
                    <a:lnTo>
                      <a:pt x="579" y="141"/>
                    </a:lnTo>
                    <a:lnTo>
                      <a:pt x="572" y="150"/>
                    </a:lnTo>
                    <a:lnTo>
                      <a:pt x="565" y="156"/>
                    </a:lnTo>
                    <a:lnTo>
                      <a:pt x="556" y="159"/>
                    </a:lnTo>
                    <a:lnTo>
                      <a:pt x="547" y="161"/>
                    </a:lnTo>
                    <a:lnTo>
                      <a:pt x="540" y="161"/>
                    </a:lnTo>
                    <a:lnTo>
                      <a:pt x="533" y="159"/>
                    </a:lnTo>
                    <a:lnTo>
                      <a:pt x="527" y="157"/>
                    </a:lnTo>
                    <a:lnTo>
                      <a:pt x="522" y="154"/>
                    </a:lnTo>
                    <a:lnTo>
                      <a:pt x="516" y="150"/>
                    </a:lnTo>
                    <a:lnTo>
                      <a:pt x="511" y="145"/>
                    </a:lnTo>
                    <a:lnTo>
                      <a:pt x="507" y="140"/>
                    </a:lnTo>
                    <a:lnTo>
                      <a:pt x="503" y="133"/>
                    </a:lnTo>
                    <a:lnTo>
                      <a:pt x="501" y="126"/>
                    </a:lnTo>
                    <a:lnTo>
                      <a:pt x="499" y="118"/>
                    </a:lnTo>
                    <a:lnTo>
                      <a:pt x="498" y="110"/>
                    </a:lnTo>
                    <a:lnTo>
                      <a:pt x="498" y="102"/>
                    </a:lnTo>
                    <a:lnTo>
                      <a:pt x="498" y="94"/>
                    </a:lnTo>
                    <a:lnTo>
                      <a:pt x="499" y="86"/>
                    </a:lnTo>
                    <a:lnTo>
                      <a:pt x="501" y="78"/>
                    </a:lnTo>
                    <a:lnTo>
                      <a:pt x="503" y="71"/>
                    </a:lnTo>
                    <a:lnTo>
                      <a:pt x="507" y="64"/>
                    </a:lnTo>
                    <a:lnTo>
                      <a:pt x="510" y="58"/>
                    </a:lnTo>
                    <a:lnTo>
                      <a:pt x="515" y="54"/>
                    </a:lnTo>
                    <a:lnTo>
                      <a:pt x="521" y="49"/>
                    </a:lnTo>
                    <a:lnTo>
                      <a:pt x="526" y="46"/>
                    </a:lnTo>
                    <a:lnTo>
                      <a:pt x="533" y="43"/>
                    </a:lnTo>
                    <a:lnTo>
                      <a:pt x="540" y="42"/>
                    </a:lnTo>
                    <a:lnTo>
                      <a:pt x="547" y="41"/>
                    </a:lnTo>
                    <a:lnTo>
                      <a:pt x="552" y="41"/>
                    </a:lnTo>
                    <a:lnTo>
                      <a:pt x="556" y="42"/>
                    </a:lnTo>
                    <a:lnTo>
                      <a:pt x="561" y="45"/>
                    </a:lnTo>
                    <a:lnTo>
                      <a:pt x="565" y="47"/>
                    </a:lnTo>
                    <a:lnTo>
                      <a:pt x="570" y="49"/>
                    </a:lnTo>
                    <a:lnTo>
                      <a:pt x="573" y="53"/>
                    </a:lnTo>
                    <a:lnTo>
                      <a:pt x="577" y="56"/>
                    </a:lnTo>
                    <a:lnTo>
                      <a:pt x="579" y="61"/>
                    </a:lnTo>
                    <a:lnTo>
                      <a:pt x="579" y="0"/>
                    </a:lnTo>
                    <a:lnTo>
                      <a:pt x="598" y="0"/>
                    </a:lnTo>
                    <a:lnTo>
                      <a:pt x="598" y="159"/>
                    </a:lnTo>
                    <a:lnTo>
                      <a:pt x="579" y="159"/>
                    </a:lnTo>
                    <a:close/>
                    <a:moveTo>
                      <a:pt x="516" y="102"/>
                    </a:moveTo>
                    <a:lnTo>
                      <a:pt x="517" y="111"/>
                    </a:lnTo>
                    <a:lnTo>
                      <a:pt x="518" y="120"/>
                    </a:lnTo>
                    <a:lnTo>
                      <a:pt x="522" y="127"/>
                    </a:lnTo>
                    <a:lnTo>
                      <a:pt x="525" y="133"/>
                    </a:lnTo>
                    <a:lnTo>
                      <a:pt x="531" y="136"/>
                    </a:lnTo>
                    <a:lnTo>
                      <a:pt x="535" y="140"/>
                    </a:lnTo>
                    <a:lnTo>
                      <a:pt x="541" y="141"/>
                    </a:lnTo>
                    <a:lnTo>
                      <a:pt x="548" y="142"/>
                    </a:lnTo>
                    <a:lnTo>
                      <a:pt x="554" y="142"/>
                    </a:lnTo>
                    <a:lnTo>
                      <a:pt x="560" y="140"/>
                    </a:lnTo>
                    <a:lnTo>
                      <a:pt x="565" y="138"/>
                    </a:lnTo>
                    <a:lnTo>
                      <a:pt x="570" y="133"/>
                    </a:lnTo>
                    <a:lnTo>
                      <a:pt x="573" y="127"/>
                    </a:lnTo>
                    <a:lnTo>
                      <a:pt x="577" y="120"/>
                    </a:lnTo>
                    <a:lnTo>
                      <a:pt x="578" y="112"/>
                    </a:lnTo>
                    <a:lnTo>
                      <a:pt x="579" y="103"/>
                    </a:lnTo>
                    <a:lnTo>
                      <a:pt x="578" y="93"/>
                    </a:lnTo>
                    <a:lnTo>
                      <a:pt x="577" y="84"/>
                    </a:lnTo>
                    <a:lnTo>
                      <a:pt x="573" y="77"/>
                    </a:lnTo>
                    <a:lnTo>
                      <a:pt x="570" y="71"/>
                    </a:lnTo>
                    <a:lnTo>
                      <a:pt x="564" y="66"/>
                    </a:lnTo>
                    <a:lnTo>
                      <a:pt x="560" y="63"/>
                    </a:lnTo>
                    <a:lnTo>
                      <a:pt x="554" y="62"/>
                    </a:lnTo>
                    <a:lnTo>
                      <a:pt x="547" y="61"/>
                    </a:lnTo>
                    <a:lnTo>
                      <a:pt x="540" y="62"/>
                    </a:lnTo>
                    <a:lnTo>
                      <a:pt x="534" y="63"/>
                    </a:lnTo>
                    <a:lnTo>
                      <a:pt x="530" y="66"/>
                    </a:lnTo>
                    <a:lnTo>
                      <a:pt x="525" y="71"/>
                    </a:lnTo>
                    <a:lnTo>
                      <a:pt x="522" y="77"/>
                    </a:lnTo>
                    <a:lnTo>
                      <a:pt x="518" y="84"/>
                    </a:lnTo>
                    <a:lnTo>
                      <a:pt x="517" y="92"/>
                    </a:lnTo>
                    <a:lnTo>
                      <a:pt x="516" y="102"/>
                    </a:lnTo>
                    <a:close/>
                    <a:moveTo>
                      <a:pt x="710" y="124"/>
                    </a:moveTo>
                    <a:lnTo>
                      <a:pt x="729" y="127"/>
                    </a:lnTo>
                    <a:lnTo>
                      <a:pt x="725" y="135"/>
                    </a:lnTo>
                    <a:lnTo>
                      <a:pt x="722" y="141"/>
                    </a:lnTo>
                    <a:lnTo>
                      <a:pt x="716" y="148"/>
                    </a:lnTo>
                    <a:lnTo>
                      <a:pt x="710" y="153"/>
                    </a:lnTo>
                    <a:lnTo>
                      <a:pt x="703" y="156"/>
                    </a:lnTo>
                    <a:lnTo>
                      <a:pt x="695" y="158"/>
                    </a:lnTo>
                    <a:lnTo>
                      <a:pt x="687" y="161"/>
                    </a:lnTo>
                    <a:lnTo>
                      <a:pt x="677" y="161"/>
                    </a:lnTo>
                    <a:lnTo>
                      <a:pt x="671" y="161"/>
                    </a:lnTo>
                    <a:lnTo>
                      <a:pt x="664" y="159"/>
                    </a:lnTo>
                    <a:lnTo>
                      <a:pt x="658" y="158"/>
                    </a:lnTo>
                    <a:lnTo>
                      <a:pt x="654" y="157"/>
                    </a:lnTo>
                    <a:lnTo>
                      <a:pt x="649" y="155"/>
                    </a:lnTo>
                    <a:lnTo>
                      <a:pt x="645" y="153"/>
                    </a:lnTo>
                    <a:lnTo>
                      <a:pt x="640" y="150"/>
                    </a:lnTo>
                    <a:lnTo>
                      <a:pt x="637" y="147"/>
                    </a:lnTo>
                    <a:lnTo>
                      <a:pt x="630" y="139"/>
                    </a:lnTo>
                    <a:lnTo>
                      <a:pt x="625" y="128"/>
                    </a:lnTo>
                    <a:lnTo>
                      <a:pt x="623" y="116"/>
                    </a:lnTo>
                    <a:lnTo>
                      <a:pt x="622" y="103"/>
                    </a:lnTo>
                    <a:lnTo>
                      <a:pt x="623" y="89"/>
                    </a:lnTo>
                    <a:lnTo>
                      <a:pt x="625" y="77"/>
                    </a:lnTo>
                    <a:lnTo>
                      <a:pt x="630" y="66"/>
                    </a:lnTo>
                    <a:lnTo>
                      <a:pt x="637" y="57"/>
                    </a:lnTo>
                    <a:lnTo>
                      <a:pt x="640" y="54"/>
                    </a:lnTo>
                    <a:lnTo>
                      <a:pt x="645" y="50"/>
                    </a:lnTo>
                    <a:lnTo>
                      <a:pt x="649" y="48"/>
                    </a:lnTo>
                    <a:lnTo>
                      <a:pt x="654" y="46"/>
                    </a:lnTo>
                    <a:lnTo>
                      <a:pt x="658" y="43"/>
                    </a:lnTo>
                    <a:lnTo>
                      <a:pt x="664" y="42"/>
                    </a:lnTo>
                    <a:lnTo>
                      <a:pt x="670" y="41"/>
                    </a:lnTo>
                    <a:lnTo>
                      <a:pt x="676" y="41"/>
                    </a:lnTo>
                    <a:lnTo>
                      <a:pt x="681" y="41"/>
                    </a:lnTo>
                    <a:lnTo>
                      <a:pt x="687" y="42"/>
                    </a:lnTo>
                    <a:lnTo>
                      <a:pt x="693" y="43"/>
                    </a:lnTo>
                    <a:lnTo>
                      <a:pt x="698" y="46"/>
                    </a:lnTo>
                    <a:lnTo>
                      <a:pt x="702" y="48"/>
                    </a:lnTo>
                    <a:lnTo>
                      <a:pt x="707" y="50"/>
                    </a:lnTo>
                    <a:lnTo>
                      <a:pt x="711" y="54"/>
                    </a:lnTo>
                    <a:lnTo>
                      <a:pt x="715" y="57"/>
                    </a:lnTo>
                    <a:lnTo>
                      <a:pt x="721" y="65"/>
                    </a:lnTo>
                    <a:lnTo>
                      <a:pt x="726" y="76"/>
                    </a:lnTo>
                    <a:lnTo>
                      <a:pt x="729" y="88"/>
                    </a:lnTo>
                    <a:lnTo>
                      <a:pt x="730" y="101"/>
                    </a:lnTo>
                    <a:lnTo>
                      <a:pt x="730" y="102"/>
                    </a:lnTo>
                    <a:lnTo>
                      <a:pt x="730" y="103"/>
                    </a:lnTo>
                    <a:lnTo>
                      <a:pt x="729" y="105"/>
                    </a:lnTo>
                    <a:lnTo>
                      <a:pt x="729" y="107"/>
                    </a:lnTo>
                    <a:lnTo>
                      <a:pt x="640" y="107"/>
                    </a:lnTo>
                    <a:lnTo>
                      <a:pt x="641" y="115"/>
                    </a:lnTo>
                    <a:lnTo>
                      <a:pt x="644" y="122"/>
                    </a:lnTo>
                    <a:lnTo>
                      <a:pt x="647" y="128"/>
                    </a:lnTo>
                    <a:lnTo>
                      <a:pt x="652" y="133"/>
                    </a:lnTo>
                    <a:lnTo>
                      <a:pt x="657" y="138"/>
                    </a:lnTo>
                    <a:lnTo>
                      <a:pt x="663" y="140"/>
                    </a:lnTo>
                    <a:lnTo>
                      <a:pt x="670" y="142"/>
                    </a:lnTo>
                    <a:lnTo>
                      <a:pt x="677" y="142"/>
                    </a:lnTo>
                    <a:lnTo>
                      <a:pt x="683" y="142"/>
                    </a:lnTo>
                    <a:lnTo>
                      <a:pt x="688" y="141"/>
                    </a:lnTo>
                    <a:lnTo>
                      <a:pt x="693" y="140"/>
                    </a:lnTo>
                    <a:lnTo>
                      <a:pt x="696" y="138"/>
                    </a:lnTo>
                    <a:lnTo>
                      <a:pt x="701" y="135"/>
                    </a:lnTo>
                    <a:lnTo>
                      <a:pt x="704" y="132"/>
                    </a:lnTo>
                    <a:lnTo>
                      <a:pt x="708" y="128"/>
                    </a:lnTo>
                    <a:lnTo>
                      <a:pt x="710" y="124"/>
                    </a:lnTo>
                    <a:close/>
                    <a:moveTo>
                      <a:pt x="640" y="87"/>
                    </a:moveTo>
                    <a:lnTo>
                      <a:pt x="710" y="87"/>
                    </a:lnTo>
                    <a:lnTo>
                      <a:pt x="709" y="81"/>
                    </a:lnTo>
                    <a:lnTo>
                      <a:pt x="708" y="77"/>
                    </a:lnTo>
                    <a:lnTo>
                      <a:pt x="706" y="73"/>
                    </a:lnTo>
                    <a:lnTo>
                      <a:pt x="702" y="70"/>
                    </a:lnTo>
                    <a:lnTo>
                      <a:pt x="696" y="66"/>
                    </a:lnTo>
                    <a:lnTo>
                      <a:pt x="691" y="63"/>
                    </a:lnTo>
                    <a:lnTo>
                      <a:pt x="684" y="62"/>
                    </a:lnTo>
                    <a:lnTo>
                      <a:pt x="676" y="61"/>
                    </a:lnTo>
                    <a:lnTo>
                      <a:pt x="669" y="61"/>
                    </a:lnTo>
                    <a:lnTo>
                      <a:pt x="662" y="62"/>
                    </a:lnTo>
                    <a:lnTo>
                      <a:pt x="656" y="64"/>
                    </a:lnTo>
                    <a:lnTo>
                      <a:pt x="652" y="68"/>
                    </a:lnTo>
                    <a:lnTo>
                      <a:pt x="647" y="71"/>
                    </a:lnTo>
                    <a:lnTo>
                      <a:pt x="644" y="76"/>
                    </a:lnTo>
                    <a:lnTo>
                      <a:pt x="641" y="81"/>
                    </a:lnTo>
                    <a:lnTo>
                      <a:pt x="640" y="87"/>
                    </a:lnTo>
                    <a:close/>
                    <a:moveTo>
                      <a:pt x="754" y="159"/>
                    </a:moveTo>
                    <a:lnTo>
                      <a:pt x="754" y="43"/>
                    </a:lnTo>
                    <a:lnTo>
                      <a:pt x="770" y="43"/>
                    </a:lnTo>
                    <a:lnTo>
                      <a:pt x="770" y="61"/>
                    </a:lnTo>
                    <a:lnTo>
                      <a:pt x="773" y="55"/>
                    </a:lnTo>
                    <a:lnTo>
                      <a:pt x="777" y="52"/>
                    </a:lnTo>
                    <a:lnTo>
                      <a:pt x="780" y="48"/>
                    </a:lnTo>
                    <a:lnTo>
                      <a:pt x="783" y="46"/>
                    </a:lnTo>
                    <a:lnTo>
                      <a:pt x="785" y="45"/>
                    </a:lnTo>
                    <a:lnTo>
                      <a:pt x="788" y="42"/>
                    </a:lnTo>
                    <a:lnTo>
                      <a:pt x="792" y="41"/>
                    </a:lnTo>
                    <a:lnTo>
                      <a:pt x="795" y="41"/>
                    </a:lnTo>
                    <a:lnTo>
                      <a:pt x="801" y="41"/>
                    </a:lnTo>
                    <a:lnTo>
                      <a:pt x="807" y="42"/>
                    </a:lnTo>
                    <a:lnTo>
                      <a:pt x="811" y="45"/>
                    </a:lnTo>
                    <a:lnTo>
                      <a:pt x="817" y="47"/>
                    </a:lnTo>
                    <a:lnTo>
                      <a:pt x="810" y="65"/>
                    </a:lnTo>
                    <a:lnTo>
                      <a:pt x="806" y="63"/>
                    </a:lnTo>
                    <a:lnTo>
                      <a:pt x="802" y="62"/>
                    </a:lnTo>
                    <a:lnTo>
                      <a:pt x="799" y="61"/>
                    </a:lnTo>
                    <a:lnTo>
                      <a:pt x="795" y="61"/>
                    </a:lnTo>
                    <a:lnTo>
                      <a:pt x="792" y="61"/>
                    </a:lnTo>
                    <a:lnTo>
                      <a:pt x="790" y="62"/>
                    </a:lnTo>
                    <a:lnTo>
                      <a:pt x="786" y="63"/>
                    </a:lnTo>
                    <a:lnTo>
                      <a:pt x="784" y="65"/>
                    </a:lnTo>
                    <a:lnTo>
                      <a:pt x="781" y="68"/>
                    </a:lnTo>
                    <a:lnTo>
                      <a:pt x="779" y="70"/>
                    </a:lnTo>
                    <a:lnTo>
                      <a:pt x="778" y="72"/>
                    </a:lnTo>
                    <a:lnTo>
                      <a:pt x="777" y="76"/>
                    </a:lnTo>
                    <a:lnTo>
                      <a:pt x="776" y="81"/>
                    </a:lnTo>
                    <a:lnTo>
                      <a:pt x="775" y="87"/>
                    </a:lnTo>
                    <a:lnTo>
                      <a:pt x="773" y="93"/>
                    </a:lnTo>
                    <a:lnTo>
                      <a:pt x="773" y="99"/>
                    </a:lnTo>
                    <a:lnTo>
                      <a:pt x="773" y="159"/>
                    </a:lnTo>
                    <a:lnTo>
                      <a:pt x="754" y="159"/>
                    </a:lnTo>
                    <a:close/>
                    <a:moveTo>
                      <a:pt x="931" y="142"/>
                    </a:moveTo>
                    <a:lnTo>
                      <a:pt x="934" y="159"/>
                    </a:lnTo>
                    <a:lnTo>
                      <a:pt x="930" y="159"/>
                    </a:lnTo>
                    <a:lnTo>
                      <a:pt x="926" y="159"/>
                    </a:lnTo>
                    <a:lnTo>
                      <a:pt x="923" y="161"/>
                    </a:lnTo>
                    <a:lnTo>
                      <a:pt x="919" y="161"/>
                    </a:lnTo>
                    <a:lnTo>
                      <a:pt x="915" y="161"/>
                    </a:lnTo>
                    <a:lnTo>
                      <a:pt x="910" y="159"/>
                    </a:lnTo>
                    <a:lnTo>
                      <a:pt x="907" y="159"/>
                    </a:lnTo>
                    <a:lnTo>
                      <a:pt x="903" y="158"/>
                    </a:lnTo>
                    <a:lnTo>
                      <a:pt x="900" y="156"/>
                    </a:lnTo>
                    <a:lnTo>
                      <a:pt x="898" y="155"/>
                    </a:lnTo>
                    <a:lnTo>
                      <a:pt x="896" y="153"/>
                    </a:lnTo>
                    <a:lnTo>
                      <a:pt x="895" y="150"/>
                    </a:lnTo>
                    <a:lnTo>
                      <a:pt x="894" y="147"/>
                    </a:lnTo>
                    <a:lnTo>
                      <a:pt x="893" y="142"/>
                    </a:lnTo>
                    <a:lnTo>
                      <a:pt x="893" y="135"/>
                    </a:lnTo>
                    <a:lnTo>
                      <a:pt x="893" y="127"/>
                    </a:lnTo>
                    <a:lnTo>
                      <a:pt x="893" y="63"/>
                    </a:lnTo>
                    <a:lnTo>
                      <a:pt x="879" y="63"/>
                    </a:lnTo>
                    <a:lnTo>
                      <a:pt x="879" y="43"/>
                    </a:lnTo>
                    <a:lnTo>
                      <a:pt x="893" y="43"/>
                    </a:lnTo>
                    <a:lnTo>
                      <a:pt x="893" y="15"/>
                    </a:lnTo>
                    <a:lnTo>
                      <a:pt x="911" y="3"/>
                    </a:lnTo>
                    <a:lnTo>
                      <a:pt x="911" y="43"/>
                    </a:lnTo>
                    <a:lnTo>
                      <a:pt x="931" y="43"/>
                    </a:lnTo>
                    <a:lnTo>
                      <a:pt x="931" y="63"/>
                    </a:lnTo>
                    <a:lnTo>
                      <a:pt x="911" y="63"/>
                    </a:lnTo>
                    <a:lnTo>
                      <a:pt x="911" y="127"/>
                    </a:lnTo>
                    <a:lnTo>
                      <a:pt x="911" y="131"/>
                    </a:lnTo>
                    <a:lnTo>
                      <a:pt x="913" y="134"/>
                    </a:lnTo>
                    <a:lnTo>
                      <a:pt x="913" y="136"/>
                    </a:lnTo>
                    <a:lnTo>
                      <a:pt x="913" y="138"/>
                    </a:lnTo>
                    <a:lnTo>
                      <a:pt x="914" y="139"/>
                    </a:lnTo>
                    <a:lnTo>
                      <a:pt x="915" y="139"/>
                    </a:lnTo>
                    <a:lnTo>
                      <a:pt x="915" y="140"/>
                    </a:lnTo>
                    <a:lnTo>
                      <a:pt x="916" y="141"/>
                    </a:lnTo>
                    <a:lnTo>
                      <a:pt x="917" y="142"/>
                    </a:lnTo>
                    <a:lnTo>
                      <a:pt x="918" y="142"/>
                    </a:lnTo>
                    <a:lnTo>
                      <a:pt x="921" y="142"/>
                    </a:lnTo>
                    <a:lnTo>
                      <a:pt x="923" y="142"/>
                    </a:lnTo>
                    <a:lnTo>
                      <a:pt x="925" y="142"/>
                    </a:lnTo>
                    <a:lnTo>
                      <a:pt x="926" y="142"/>
                    </a:lnTo>
                    <a:lnTo>
                      <a:pt x="929" y="142"/>
                    </a:lnTo>
                    <a:lnTo>
                      <a:pt x="931" y="142"/>
                    </a:lnTo>
                    <a:close/>
                    <a:moveTo>
                      <a:pt x="1027" y="146"/>
                    </a:moveTo>
                    <a:lnTo>
                      <a:pt x="1023" y="150"/>
                    </a:lnTo>
                    <a:lnTo>
                      <a:pt x="1017" y="154"/>
                    </a:lnTo>
                    <a:lnTo>
                      <a:pt x="1013" y="156"/>
                    </a:lnTo>
                    <a:lnTo>
                      <a:pt x="1007" y="158"/>
                    </a:lnTo>
                    <a:lnTo>
                      <a:pt x="1001" y="159"/>
                    </a:lnTo>
                    <a:lnTo>
                      <a:pt x="996" y="159"/>
                    </a:lnTo>
                    <a:lnTo>
                      <a:pt x="991" y="161"/>
                    </a:lnTo>
                    <a:lnTo>
                      <a:pt x="985" y="161"/>
                    </a:lnTo>
                    <a:lnTo>
                      <a:pt x="976" y="161"/>
                    </a:lnTo>
                    <a:lnTo>
                      <a:pt x="969" y="158"/>
                    </a:lnTo>
                    <a:lnTo>
                      <a:pt x="962" y="156"/>
                    </a:lnTo>
                    <a:lnTo>
                      <a:pt x="956" y="153"/>
                    </a:lnTo>
                    <a:lnTo>
                      <a:pt x="952" y="148"/>
                    </a:lnTo>
                    <a:lnTo>
                      <a:pt x="948" y="142"/>
                    </a:lnTo>
                    <a:lnTo>
                      <a:pt x="947" y="136"/>
                    </a:lnTo>
                    <a:lnTo>
                      <a:pt x="946" y="130"/>
                    </a:lnTo>
                    <a:lnTo>
                      <a:pt x="946" y="125"/>
                    </a:lnTo>
                    <a:lnTo>
                      <a:pt x="947" y="122"/>
                    </a:lnTo>
                    <a:lnTo>
                      <a:pt x="948" y="117"/>
                    </a:lnTo>
                    <a:lnTo>
                      <a:pt x="949" y="114"/>
                    </a:lnTo>
                    <a:lnTo>
                      <a:pt x="952" y="110"/>
                    </a:lnTo>
                    <a:lnTo>
                      <a:pt x="955" y="108"/>
                    </a:lnTo>
                    <a:lnTo>
                      <a:pt x="957" y="105"/>
                    </a:lnTo>
                    <a:lnTo>
                      <a:pt x="960" y="103"/>
                    </a:lnTo>
                    <a:lnTo>
                      <a:pt x="963" y="101"/>
                    </a:lnTo>
                    <a:lnTo>
                      <a:pt x="967" y="99"/>
                    </a:lnTo>
                    <a:lnTo>
                      <a:pt x="970" y="97"/>
                    </a:lnTo>
                    <a:lnTo>
                      <a:pt x="973" y="96"/>
                    </a:lnTo>
                    <a:lnTo>
                      <a:pt x="977" y="95"/>
                    </a:lnTo>
                    <a:lnTo>
                      <a:pt x="981" y="95"/>
                    </a:lnTo>
                    <a:lnTo>
                      <a:pt x="986" y="94"/>
                    </a:lnTo>
                    <a:lnTo>
                      <a:pt x="991" y="94"/>
                    </a:lnTo>
                    <a:lnTo>
                      <a:pt x="996" y="93"/>
                    </a:lnTo>
                    <a:lnTo>
                      <a:pt x="1002" y="92"/>
                    </a:lnTo>
                    <a:lnTo>
                      <a:pt x="1007" y="92"/>
                    </a:lnTo>
                    <a:lnTo>
                      <a:pt x="1011" y="91"/>
                    </a:lnTo>
                    <a:lnTo>
                      <a:pt x="1016" y="89"/>
                    </a:lnTo>
                    <a:lnTo>
                      <a:pt x="1019" y="88"/>
                    </a:lnTo>
                    <a:lnTo>
                      <a:pt x="1023" y="88"/>
                    </a:lnTo>
                    <a:lnTo>
                      <a:pt x="1026" y="87"/>
                    </a:lnTo>
                    <a:lnTo>
                      <a:pt x="1026" y="86"/>
                    </a:lnTo>
                    <a:lnTo>
                      <a:pt x="1026" y="84"/>
                    </a:lnTo>
                    <a:lnTo>
                      <a:pt x="1026" y="83"/>
                    </a:lnTo>
                    <a:lnTo>
                      <a:pt x="1026" y="83"/>
                    </a:lnTo>
                    <a:lnTo>
                      <a:pt x="1026" y="78"/>
                    </a:lnTo>
                    <a:lnTo>
                      <a:pt x="1025" y="73"/>
                    </a:lnTo>
                    <a:lnTo>
                      <a:pt x="1023" y="70"/>
                    </a:lnTo>
                    <a:lnTo>
                      <a:pt x="1021" y="66"/>
                    </a:lnTo>
                    <a:lnTo>
                      <a:pt x="1016" y="64"/>
                    </a:lnTo>
                    <a:lnTo>
                      <a:pt x="1011" y="62"/>
                    </a:lnTo>
                    <a:lnTo>
                      <a:pt x="1006" y="61"/>
                    </a:lnTo>
                    <a:lnTo>
                      <a:pt x="999" y="61"/>
                    </a:lnTo>
                    <a:lnTo>
                      <a:pt x="992" y="61"/>
                    </a:lnTo>
                    <a:lnTo>
                      <a:pt x="987" y="62"/>
                    </a:lnTo>
                    <a:lnTo>
                      <a:pt x="981" y="63"/>
                    </a:lnTo>
                    <a:lnTo>
                      <a:pt x="978" y="65"/>
                    </a:lnTo>
                    <a:lnTo>
                      <a:pt x="975" y="68"/>
                    </a:lnTo>
                    <a:lnTo>
                      <a:pt x="972" y="71"/>
                    </a:lnTo>
                    <a:lnTo>
                      <a:pt x="970" y="76"/>
                    </a:lnTo>
                    <a:lnTo>
                      <a:pt x="969" y="80"/>
                    </a:lnTo>
                    <a:lnTo>
                      <a:pt x="949" y="77"/>
                    </a:lnTo>
                    <a:lnTo>
                      <a:pt x="952" y="71"/>
                    </a:lnTo>
                    <a:lnTo>
                      <a:pt x="953" y="65"/>
                    </a:lnTo>
                    <a:lnTo>
                      <a:pt x="955" y="61"/>
                    </a:lnTo>
                    <a:lnTo>
                      <a:pt x="959" y="57"/>
                    </a:lnTo>
                    <a:lnTo>
                      <a:pt x="962" y="54"/>
                    </a:lnTo>
                    <a:lnTo>
                      <a:pt x="965" y="50"/>
                    </a:lnTo>
                    <a:lnTo>
                      <a:pt x="970" y="48"/>
                    </a:lnTo>
                    <a:lnTo>
                      <a:pt x="976" y="46"/>
                    </a:lnTo>
                    <a:lnTo>
                      <a:pt x="981" y="45"/>
                    </a:lnTo>
                    <a:lnTo>
                      <a:pt x="987" y="42"/>
                    </a:lnTo>
                    <a:lnTo>
                      <a:pt x="994" y="41"/>
                    </a:lnTo>
                    <a:lnTo>
                      <a:pt x="1002" y="41"/>
                    </a:lnTo>
                    <a:lnTo>
                      <a:pt x="1009" y="41"/>
                    </a:lnTo>
                    <a:lnTo>
                      <a:pt x="1015" y="42"/>
                    </a:lnTo>
                    <a:lnTo>
                      <a:pt x="1021" y="43"/>
                    </a:lnTo>
                    <a:lnTo>
                      <a:pt x="1026" y="45"/>
                    </a:lnTo>
                    <a:lnTo>
                      <a:pt x="1031" y="47"/>
                    </a:lnTo>
                    <a:lnTo>
                      <a:pt x="1034" y="49"/>
                    </a:lnTo>
                    <a:lnTo>
                      <a:pt x="1038" y="52"/>
                    </a:lnTo>
                    <a:lnTo>
                      <a:pt x="1040" y="54"/>
                    </a:lnTo>
                    <a:lnTo>
                      <a:pt x="1041" y="56"/>
                    </a:lnTo>
                    <a:lnTo>
                      <a:pt x="1044" y="60"/>
                    </a:lnTo>
                    <a:lnTo>
                      <a:pt x="1045" y="63"/>
                    </a:lnTo>
                    <a:lnTo>
                      <a:pt x="1046" y="68"/>
                    </a:lnTo>
                    <a:lnTo>
                      <a:pt x="1047" y="71"/>
                    </a:lnTo>
                    <a:lnTo>
                      <a:pt x="1047" y="74"/>
                    </a:lnTo>
                    <a:lnTo>
                      <a:pt x="1047" y="79"/>
                    </a:lnTo>
                    <a:lnTo>
                      <a:pt x="1047" y="85"/>
                    </a:lnTo>
                    <a:lnTo>
                      <a:pt x="1047" y="109"/>
                    </a:lnTo>
                    <a:lnTo>
                      <a:pt x="1047" y="120"/>
                    </a:lnTo>
                    <a:lnTo>
                      <a:pt x="1047" y="131"/>
                    </a:lnTo>
                    <a:lnTo>
                      <a:pt x="1047" y="138"/>
                    </a:lnTo>
                    <a:lnTo>
                      <a:pt x="1048" y="143"/>
                    </a:lnTo>
                    <a:lnTo>
                      <a:pt x="1048" y="148"/>
                    </a:lnTo>
                    <a:lnTo>
                      <a:pt x="1049" y="151"/>
                    </a:lnTo>
                    <a:lnTo>
                      <a:pt x="1052" y="156"/>
                    </a:lnTo>
                    <a:lnTo>
                      <a:pt x="1053" y="159"/>
                    </a:lnTo>
                    <a:lnTo>
                      <a:pt x="1033" y="159"/>
                    </a:lnTo>
                    <a:lnTo>
                      <a:pt x="1031" y="157"/>
                    </a:lnTo>
                    <a:lnTo>
                      <a:pt x="1030" y="154"/>
                    </a:lnTo>
                    <a:lnTo>
                      <a:pt x="1029" y="150"/>
                    </a:lnTo>
                    <a:lnTo>
                      <a:pt x="1027" y="146"/>
                    </a:lnTo>
                    <a:close/>
                    <a:moveTo>
                      <a:pt x="1026" y="107"/>
                    </a:moveTo>
                    <a:lnTo>
                      <a:pt x="1019" y="108"/>
                    </a:lnTo>
                    <a:lnTo>
                      <a:pt x="1013" y="109"/>
                    </a:lnTo>
                    <a:lnTo>
                      <a:pt x="1003" y="111"/>
                    </a:lnTo>
                    <a:lnTo>
                      <a:pt x="993" y="112"/>
                    </a:lnTo>
                    <a:lnTo>
                      <a:pt x="987" y="112"/>
                    </a:lnTo>
                    <a:lnTo>
                      <a:pt x="983" y="114"/>
                    </a:lnTo>
                    <a:lnTo>
                      <a:pt x="979" y="115"/>
                    </a:lnTo>
                    <a:lnTo>
                      <a:pt x="976" y="115"/>
                    </a:lnTo>
                    <a:lnTo>
                      <a:pt x="973" y="116"/>
                    </a:lnTo>
                    <a:lnTo>
                      <a:pt x="971" y="117"/>
                    </a:lnTo>
                    <a:lnTo>
                      <a:pt x="970" y="119"/>
                    </a:lnTo>
                    <a:lnTo>
                      <a:pt x="968" y="120"/>
                    </a:lnTo>
                    <a:lnTo>
                      <a:pt x="967" y="123"/>
                    </a:lnTo>
                    <a:lnTo>
                      <a:pt x="967" y="124"/>
                    </a:lnTo>
                    <a:lnTo>
                      <a:pt x="965" y="126"/>
                    </a:lnTo>
                    <a:lnTo>
                      <a:pt x="965" y="128"/>
                    </a:lnTo>
                    <a:lnTo>
                      <a:pt x="965" y="131"/>
                    </a:lnTo>
                    <a:lnTo>
                      <a:pt x="967" y="133"/>
                    </a:lnTo>
                    <a:lnTo>
                      <a:pt x="969" y="136"/>
                    </a:lnTo>
                    <a:lnTo>
                      <a:pt x="971" y="139"/>
                    </a:lnTo>
                    <a:lnTo>
                      <a:pt x="975" y="140"/>
                    </a:lnTo>
                    <a:lnTo>
                      <a:pt x="978" y="141"/>
                    </a:lnTo>
                    <a:lnTo>
                      <a:pt x="984" y="142"/>
                    </a:lnTo>
                    <a:lnTo>
                      <a:pt x="988" y="142"/>
                    </a:lnTo>
                    <a:lnTo>
                      <a:pt x="994" y="142"/>
                    </a:lnTo>
                    <a:lnTo>
                      <a:pt x="1000" y="141"/>
                    </a:lnTo>
                    <a:lnTo>
                      <a:pt x="1004" y="140"/>
                    </a:lnTo>
                    <a:lnTo>
                      <a:pt x="1009" y="138"/>
                    </a:lnTo>
                    <a:lnTo>
                      <a:pt x="1014" y="135"/>
                    </a:lnTo>
                    <a:lnTo>
                      <a:pt x="1017" y="133"/>
                    </a:lnTo>
                    <a:lnTo>
                      <a:pt x="1021" y="130"/>
                    </a:lnTo>
                    <a:lnTo>
                      <a:pt x="1023" y="127"/>
                    </a:lnTo>
                    <a:lnTo>
                      <a:pt x="1024" y="124"/>
                    </a:lnTo>
                    <a:lnTo>
                      <a:pt x="1025" y="120"/>
                    </a:lnTo>
                    <a:lnTo>
                      <a:pt x="1026" y="116"/>
                    </a:lnTo>
                    <a:lnTo>
                      <a:pt x="1026" y="111"/>
                    </a:lnTo>
                    <a:lnTo>
                      <a:pt x="1026" y="107"/>
                    </a:lnTo>
                    <a:close/>
                    <a:moveTo>
                      <a:pt x="1077" y="19"/>
                    </a:moveTo>
                    <a:lnTo>
                      <a:pt x="1077" y="0"/>
                    </a:lnTo>
                    <a:lnTo>
                      <a:pt x="1096" y="0"/>
                    </a:lnTo>
                    <a:lnTo>
                      <a:pt x="1096" y="19"/>
                    </a:lnTo>
                    <a:lnTo>
                      <a:pt x="1077" y="19"/>
                    </a:lnTo>
                    <a:close/>
                    <a:moveTo>
                      <a:pt x="1077" y="159"/>
                    </a:moveTo>
                    <a:lnTo>
                      <a:pt x="1077" y="43"/>
                    </a:lnTo>
                    <a:lnTo>
                      <a:pt x="1096" y="43"/>
                    </a:lnTo>
                    <a:lnTo>
                      <a:pt x="1096" y="159"/>
                    </a:lnTo>
                    <a:lnTo>
                      <a:pt x="1077" y="159"/>
                    </a:lnTo>
                    <a:close/>
                    <a:moveTo>
                      <a:pt x="1126" y="159"/>
                    </a:moveTo>
                    <a:lnTo>
                      <a:pt x="1126" y="0"/>
                    </a:lnTo>
                    <a:lnTo>
                      <a:pt x="1146" y="0"/>
                    </a:lnTo>
                    <a:lnTo>
                      <a:pt x="1146" y="159"/>
                    </a:lnTo>
                    <a:lnTo>
                      <a:pt x="1126" y="159"/>
                    </a:lnTo>
                    <a:close/>
                    <a:moveTo>
                      <a:pt x="1255" y="159"/>
                    </a:moveTo>
                    <a:lnTo>
                      <a:pt x="1237" y="159"/>
                    </a:lnTo>
                    <a:lnTo>
                      <a:pt x="1237" y="0"/>
                    </a:lnTo>
                    <a:lnTo>
                      <a:pt x="1255" y="0"/>
                    </a:lnTo>
                    <a:lnTo>
                      <a:pt x="1255" y="61"/>
                    </a:lnTo>
                    <a:lnTo>
                      <a:pt x="1262" y="53"/>
                    </a:lnTo>
                    <a:lnTo>
                      <a:pt x="1270" y="46"/>
                    </a:lnTo>
                    <a:lnTo>
                      <a:pt x="1278" y="42"/>
                    </a:lnTo>
                    <a:lnTo>
                      <a:pt x="1287" y="41"/>
                    </a:lnTo>
                    <a:lnTo>
                      <a:pt x="1293" y="41"/>
                    </a:lnTo>
                    <a:lnTo>
                      <a:pt x="1298" y="42"/>
                    </a:lnTo>
                    <a:lnTo>
                      <a:pt x="1303" y="45"/>
                    </a:lnTo>
                    <a:lnTo>
                      <a:pt x="1308" y="46"/>
                    </a:lnTo>
                    <a:lnTo>
                      <a:pt x="1313" y="48"/>
                    </a:lnTo>
                    <a:lnTo>
                      <a:pt x="1317" y="52"/>
                    </a:lnTo>
                    <a:lnTo>
                      <a:pt x="1321" y="55"/>
                    </a:lnTo>
                    <a:lnTo>
                      <a:pt x="1324" y="58"/>
                    </a:lnTo>
                    <a:lnTo>
                      <a:pt x="1326" y="62"/>
                    </a:lnTo>
                    <a:lnTo>
                      <a:pt x="1329" y="66"/>
                    </a:lnTo>
                    <a:lnTo>
                      <a:pt x="1331" y="72"/>
                    </a:lnTo>
                    <a:lnTo>
                      <a:pt x="1333" y="77"/>
                    </a:lnTo>
                    <a:lnTo>
                      <a:pt x="1334" y="83"/>
                    </a:lnTo>
                    <a:lnTo>
                      <a:pt x="1337" y="88"/>
                    </a:lnTo>
                    <a:lnTo>
                      <a:pt x="1338" y="94"/>
                    </a:lnTo>
                    <a:lnTo>
                      <a:pt x="1338" y="100"/>
                    </a:lnTo>
                    <a:lnTo>
                      <a:pt x="1337" y="114"/>
                    </a:lnTo>
                    <a:lnTo>
                      <a:pt x="1334" y="126"/>
                    </a:lnTo>
                    <a:lnTo>
                      <a:pt x="1329" y="136"/>
                    </a:lnTo>
                    <a:lnTo>
                      <a:pt x="1323" y="146"/>
                    </a:lnTo>
                    <a:lnTo>
                      <a:pt x="1319" y="149"/>
                    </a:lnTo>
                    <a:lnTo>
                      <a:pt x="1315" y="153"/>
                    </a:lnTo>
                    <a:lnTo>
                      <a:pt x="1310" y="155"/>
                    </a:lnTo>
                    <a:lnTo>
                      <a:pt x="1307" y="157"/>
                    </a:lnTo>
                    <a:lnTo>
                      <a:pt x="1302" y="158"/>
                    </a:lnTo>
                    <a:lnTo>
                      <a:pt x="1298" y="159"/>
                    </a:lnTo>
                    <a:lnTo>
                      <a:pt x="1292" y="161"/>
                    </a:lnTo>
                    <a:lnTo>
                      <a:pt x="1287" y="161"/>
                    </a:lnTo>
                    <a:lnTo>
                      <a:pt x="1278" y="159"/>
                    </a:lnTo>
                    <a:lnTo>
                      <a:pt x="1269" y="156"/>
                    </a:lnTo>
                    <a:lnTo>
                      <a:pt x="1262" y="150"/>
                    </a:lnTo>
                    <a:lnTo>
                      <a:pt x="1255" y="141"/>
                    </a:lnTo>
                    <a:lnTo>
                      <a:pt x="1255" y="159"/>
                    </a:lnTo>
                    <a:close/>
                    <a:moveTo>
                      <a:pt x="1255" y="101"/>
                    </a:moveTo>
                    <a:lnTo>
                      <a:pt x="1255" y="110"/>
                    </a:lnTo>
                    <a:lnTo>
                      <a:pt x="1256" y="117"/>
                    </a:lnTo>
                    <a:lnTo>
                      <a:pt x="1259" y="124"/>
                    </a:lnTo>
                    <a:lnTo>
                      <a:pt x="1261" y="128"/>
                    </a:lnTo>
                    <a:lnTo>
                      <a:pt x="1267" y="134"/>
                    </a:lnTo>
                    <a:lnTo>
                      <a:pt x="1272" y="139"/>
                    </a:lnTo>
                    <a:lnTo>
                      <a:pt x="1279" y="141"/>
                    </a:lnTo>
                    <a:lnTo>
                      <a:pt x="1286" y="142"/>
                    </a:lnTo>
                    <a:lnTo>
                      <a:pt x="1293" y="141"/>
                    </a:lnTo>
                    <a:lnTo>
                      <a:pt x="1299" y="140"/>
                    </a:lnTo>
                    <a:lnTo>
                      <a:pt x="1303" y="136"/>
                    </a:lnTo>
                    <a:lnTo>
                      <a:pt x="1309" y="132"/>
                    </a:lnTo>
                    <a:lnTo>
                      <a:pt x="1313" y="126"/>
                    </a:lnTo>
                    <a:lnTo>
                      <a:pt x="1316" y="119"/>
                    </a:lnTo>
                    <a:lnTo>
                      <a:pt x="1317" y="111"/>
                    </a:lnTo>
                    <a:lnTo>
                      <a:pt x="1318" y="102"/>
                    </a:lnTo>
                    <a:lnTo>
                      <a:pt x="1317" y="93"/>
                    </a:lnTo>
                    <a:lnTo>
                      <a:pt x="1316" y="84"/>
                    </a:lnTo>
                    <a:lnTo>
                      <a:pt x="1313" y="77"/>
                    </a:lnTo>
                    <a:lnTo>
                      <a:pt x="1309" y="71"/>
                    </a:lnTo>
                    <a:lnTo>
                      <a:pt x="1305" y="66"/>
                    </a:lnTo>
                    <a:lnTo>
                      <a:pt x="1299" y="63"/>
                    </a:lnTo>
                    <a:lnTo>
                      <a:pt x="1293" y="62"/>
                    </a:lnTo>
                    <a:lnTo>
                      <a:pt x="1287" y="61"/>
                    </a:lnTo>
                    <a:lnTo>
                      <a:pt x="1280" y="62"/>
                    </a:lnTo>
                    <a:lnTo>
                      <a:pt x="1275" y="63"/>
                    </a:lnTo>
                    <a:lnTo>
                      <a:pt x="1270" y="66"/>
                    </a:lnTo>
                    <a:lnTo>
                      <a:pt x="1265" y="71"/>
                    </a:lnTo>
                    <a:lnTo>
                      <a:pt x="1261" y="77"/>
                    </a:lnTo>
                    <a:lnTo>
                      <a:pt x="1257" y="84"/>
                    </a:lnTo>
                    <a:lnTo>
                      <a:pt x="1256" y="92"/>
                    </a:lnTo>
                    <a:lnTo>
                      <a:pt x="1255" y="101"/>
                    </a:lnTo>
                    <a:close/>
                    <a:moveTo>
                      <a:pt x="1362" y="19"/>
                    </a:moveTo>
                    <a:lnTo>
                      <a:pt x="1362" y="0"/>
                    </a:lnTo>
                    <a:lnTo>
                      <a:pt x="1382" y="0"/>
                    </a:lnTo>
                    <a:lnTo>
                      <a:pt x="1382" y="19"/>
                    </a:lnTo>
                    <a:lnTo>
                      <a:pt x="1362" y="19"/>
                    </a:lnTo>
                    <a:close/>
                    <a:moveTo>
                      <a:pt x="1362" y="159"/>
                    </a:moveTo>
                    <a:lnTo>
                      <a:pt x="1362" y="43"/>
                    </a:lnTo>
                    <a:lnTo>
                      <a:pt x="1382" y="43"/>
                    </a:lnTo>
                    <a:lnTo>
                      <a:pt x="1382" y="159"/>
                    </a:lnTo>
                    <a:lnTo>
                      <a:pt x="1362" y="159"/>
                    </a:lnTo>
                    <a:close/>
                    <a:moveTo>
                      <a:pt x="1452" y="142"/>
                    </a:moveTo>
                    <a:lnTo>
                      <a:pt x="1455" y="159"/>
                    </a:lnTo>
                    <a:lnTo>
                      <a:pt x="1451" y="159"/>
                    </a:lnTo>
                    <a:lnTo>
                      <a:pt x="1447" y="159"/>
                    </a:lnTo>
                    <a:lnTo>
                      <a:pt x="1444" y="161"/>
                    </a:lnTo>
                    <a:lnTo>
                      <a:pt x="1440" y="161"/>
                    </a:lnTo>
                    <a:lnTo>
                      <a:pt x="1436" y="161"/>
                    </a:lnTo>
                    <a:lnTo>
                      <a:pt x="1431" y="159"/>
                    </a:lnTo>
                    <a:lnTo>
                      <a:pt x="1428" y="159"/>
                    </a:lnTo>
                    <a:lnTo>
                      <a:pt x="1424" y="158"/>
                    </a:lnTo>
                    <a:lnTo>
                      <a:pt x="1421" y="156"/>
                    </a:lnTo>
                    <a:lnTo>
                      <a:pt x="1418" y="155"/>
                    </a:lnTo>
                    <a:lnTo>
                      <a:pt x="1417" y="153"/>
                    </a:lnTo>
                    <a:lnTo>
                      <a:pt x="1416" y="150"/>
                    </a:lnTo>
                    <a:lnTo>
                      <a:pt x="1415" y="147"/>
                    </a:lnTo>
                    <a:lnTo>
                      <a:pt x="1414" y="142"/>
                    </a:lnTo>
                    <a:lnTo>
                      <a:pt x="1414" y="135"/>
                    </a:lnTo>
                    <a:lnTo>
                      <a:pt x="1414" y="127"/>
                    </a:lnTo>
                    <a:lnTo>
                      <a:pt x="1414" y="63"/>
                    </a:lnTo>
                    <a:lnTo>
                      <a:pt x="1400" y="63"/>
                    </a:lnTo>
                    <a:lnTo>
                      <a:pt x="1400" y="43"/>
                    </a:lnTo>
                    <a:lnTo>
                      <a:pt x="1414" y="43"/>
                    </a:lnTo>
                    <a:lnTo>
                      <a:pt x="1414" y="15"/>
                    </a:lnTo>
                    <a:lnTo>
                      <a:pt x="1432" y="3"/>
                    </a:lnTo>
                    <a:lnTo>
                      <a:pt x="1432" y="43"/>
                    </a:lnTo>
                    <a:lnTo>
                      <a:pt x="1452" y="43"/>
                    </a:lnTo>
                    <a:lnTo>
                      <a:pt x="1452" y="63"/>
                    </a:lnTo>
                    <a:lnTo>
                      <a:pt x="1432" y="63"/>
                    </a:lnTo>
                    <a:lnTo>
                      <a:pt x="1432" y="127"/>
                    </a:lnTo>
                    <a:lnTo>
                      <a:pt x="1432" y="131"/>
                    </a:lnTo>
                    <a:lnTo>
                      <a:pt x="1433" y="134"/>
                    </a:lnTo>
                    <a:lnTo>
                      <a:pt x="1433" y="136"/>
                    </a:lnTo>
                    <a:lnTo>
                      <a:pt x="1433" y="138"/>
                    </a:lnTo>
                    <a:lnTo>
                      <a:pt x="1434" y="139"/>
                    </a:lnTo>
                    <a:lnTo>
                      <a:pt x="1436" y="139"/>
                    </a:lnTo>
                    <a:lnTo>
                      <a:pt x="1436" y="140"/>
                    </a:lnTo>
                    <a:lnTo>
                      <a:pt x="1437" y="141"/>
                    </a:lnTo>
                    <a:lnTo>
                      <a:pt x="1438" y="142"/>
                    </a:lnTo>
                    <a:lnTo>
                      <a:pt x="1439" y="142"/>
                    </a:lnTo>
                    <a:lnTo>
                      <a:pt x="1441" y="142"/>
                    </a:lnTo>
                    <a:lnTo>
                      <a:pt x="1444" y="142"/>
                    </a:lnTo>
                    <a:lnTo>
                      <a:pt x="1446" y="142"/>
                    </a:lnTo>
                    <a:lnTo>
                      <a:pt x="1447" y="142"/>
                    </a:lnTo>
                    <a:lnTo>
                      <a:pt x="1449" y="142"/>
                    </a:lnTo>
                    <a:lnTo>
                      <a:pt x="1452" y="142"/>
                    </a:lnTo>
                    <a:close/>
                    <a:moveTo>
                      <a:pt x="1465" y="125"/>
                    </a:moveTo>
                    <a:lnTo>
                      <a:pt x="1484" y="122"/>
                    </a:lnTo>
                    <a:lnTo>
                      <a:pt x="1485" y="126"/>
                    </a:lnTo>
                    <a:lnTo>
                      <a:pt x="1487" y="131"/>
                    </a:lnTo>
                    <a:lnTo>
                      <a:pt x="1490" y="134"/>
                    </a:lnTo>
                    <a:lnTo>
                      <a:pt x="1493" y="138"/>
                    </a:lnTo>
                    <a:lnTo>
                      <a:pt x="1498" y="140"/>
                    </a:lnTo>
                    <a:lnTo>
                      <a:pt x="1502" y="141"/>
                    </a:lnTo>
                    <a:lnTo>
                      <a:pt x="1508" y="142"/>
                    </a:lnTo>
                    <a:lnTo>
                      <a:pt x="1515" y="142"/>
                    </a:lnTo>
                    <a:lnTo>
                      <a:pt x="1522" y="142"/>
                    </a:lnTo>
                    <a:lnTo>
                      <a:pt x="1526" y="141"/>
                    </a:lnTo>
                    <a:lnTo>
                      <a:pt x="1531" y="140"/>
                    </a:lnTo>
                    <a:lnTo>
                      <a:pt x="1534" y="138"/>
                    </a:lnTo>
                    <a:lnTo>
                      <a:pt x="1538" y="135"/>
                    </a:lnTo>
                    <a:lnTo>
                      <a:pt x="1540" y="133"/>
                    </a:lnTo>
                    <a:lnTo>
                      <a:pt x="1541" y="130"/>
                    </a:lnTo>
                    <a:lnTo>
                      <a:pt x="1541" y="127"/>
                    </a:lnTo>
                    <a:lnTo>
                      <a:pt x="1541" y="124"/>
                    </a:lnTo>
                    <a:lnTo>
                      <a:pt x="1540" y="122"/>
                    </a:lnTo>
                    <a:lnTo>
                      <a:pt x="1538" y="120"/>
                    </a:lnTo>
                    <a:lnTo>
                      <a:pt x="1534" y="118"/>
                    </a:lnTo>
                    <a:lnTo>
                      <a:pt x="1532" y="117"/>
                    </a:lnTo>
                    <a:lnTo>
                      <a:pt x="1528" y="115"/>
                    </a:lnTo>
                    <a:lnTo>
                      <a:pt x="1522" y="114"/>
                    </a:lnTo>
                    <a:lnTo>
                      <a:pt x="1515" y="112"/>
                    </a:lnTo>
                    <a:lnTo>
                      <a:pt x="1506" y="110"/>
                    </a:lnTo>
                    <a:lnTo>
                      <a:pt x="1497" y="107"/>
                    </a:lnTo>
                    <a:lnTo>
                      <a:pt x="1490" y="104"/>
                    </a:lnTo>
                    <a:lnTo>
                      <a:pt x="1485" y="102"/>
                    </a:lnTo>
                    <a:lnTo>
                      <a:pt x="1482" y="100"/>
                    </a:lnTo>
                    <a:lnTo>
                      <a:pt x="1478" y="97"/>
                    </a:lnTo>
                    <a:lnTo>
                      <a:pt x="1475" y="95"/>
                    </a:lnTo>
                    <a:lnTo>
                      <a:pt x="1472" y="92"/>
                    </a:lnTo>
                    <a:lnTo>
                      <a:pt x="1471" y="88"/>
                    </a:lnTo>
                    <a:lnTo>
                      <a:pt x="1470" y="84"/>
                    </a:lnTo>
                    <a:lnTo>
                      <a:pt x="1469" y="80"/>
                    </a:lnTo>
                    <a:lnTo>
                      <a:pt x="1469" y="76"/>
                    </a:lnTo>
                    <a:lnTo>
                      <a:pt x="1469" y="71"/>
                    </a:lnTo>
                    <a:lnTo>
                      <a:pt x="1470" y="68"/>
                    </a:lnTo>
                    <a:lnTo>
                      <a:pt x="1471" y="64"/>
                    </a:lnTo>
                    <a:lnTo>
                      <a:pt x="1472" y="61"/>
                    </a:lnTo>
                    <a:lnTo>
                      <a:pt x="1475" y="57"/>
                    </a:lnTo>
                    <a:lnTo>
                      <a:pt x="1476" y="55"/>
                    </a:lnTo>
                    <a:lnTo>
                      <a:pt x="1478" y="53"/>
                    </a:lnTo>
                    <a:lnTo>
                      <a:pt x="1482" y="50"/>
                    </a:lnTo>
                    <a:lnTo>
                      <a:pt x="1484" y="49"/>
                    </a:lnTo>
                    <a:lnTo>
                      <a:pt x="1486" y="47"/>
                    </a:lnTo>
                    <a:lnTo>
                      <a:pt x="1490" y="46"/>
                    </a:lnTo>
                    <a:lnTo>
                      <a:pt x="1493" y="45"/>
                    </a:lnTo>
                    <a:lnTo>
                      <a:pt x="1498" y="43"/>
                    </a:lnTo>
                    <a:lnTo>
                      <a:pt x="1502" y="42"/>
                    </a:lnTo>
                    <a:lnTo>
                      <a:pt x="1506" y="41"/>
                    </a:lnTo>
                    <a:lnTo>
                      <a:pt x="1510" y="41"/>
                    </a:lnTo>
                    <a:lnTo>
                      <a:pt x="1517" y="41"/>
                    </a:lnTo>
                    <a:lnTo>
                      <a:pt x="1523" y="42"/>
                    </a:lnTo>
                    <a:lnTo>
                      <a:pt x="1529" y="45"/>
                    </a:lnTo>
                    <a:lnTo>
                      <a:pt x="1534" y="46"/>
                    </a:lnTo>
                    <a:lnTo>
                      <a:pt x="1539" y="48"/>
                    </a:lnTo>
                    <a:lnTo>
                      <a:pt x="1542" y="50"/>
                    </a:lnTo>
                    <a:lnTo>
                      <a:pt x="1546" y="53"/>
                    </a:lnTo>
                    <a:lnTo>
                      <a:pt x="1549" y="56"/>
                    </a:lnTo>
                    <a:lnTo>
                      <a:pt x="1551" y="60"/>
                    </a:lnTo>
                    <a:lnTo>
                      <a:pt x="1553" y="64"/>
                    </a:lnTo>
                    <a:lnTo>
                      <a:pt x="1554" y="70"/>
                    </a:lnTo>
                    <a:lnTo>
                      <a:pt x="1555" y="74"/>
                    </a:lnTo>
                    <a:lnTo>
                      <a:pt x="1537" y="78"/>
                    </a:lnTo>
                    <a:lnTo>
                      <a:pt x="1536" y="74"/>
                    </a:lnTo>
                    <a:lnTo>
                      <a:pt x="1534" y="71"/>
                    </a:lnTo>
                    <a:lnTo>
                      <a:pt x="1532" y="68"/>
                    </a:lnTo>
                    <a:lnTo>
                      <a:pt x="1529" y="65"/>
                    </a:lnTo>
                    <a:lnTo>
                      <a:pt x="1525" y="64"/>
                    </a:lnTo>
                    <a:lnTo>
                      <a:pt x="1522" y="62"/>
                    </a:lnTo>
                    <a:lnTo>
                      <a:pt x="1517" y="61"/>
                    </a:lnTo>
                    <a:lnTo>
                      <a:pt x="1511" y="61"/>
                    </a:lnTo>
                    <a:lnTo>
                      <a:pt x="1506" y="61"/>
                    </a:lnTo>
                    <a:lnTo>
                      <a:pt x="1501" y="62"/>
                    </a:lnTo>
                    <a:lnTo>
                      <a:pt x="1497" y="63"/>
                    </a:lnTo>
                    <a:lnTo>
                      <a:pt x="1493" y="64"/>
                    </a:lnTo>
                    <a:lnTo>
                      <a:pt x="1491" y="66"/>
                    </a:lnTo>
                    <a:lnTo>
                      <a:pt x="1488" y="69"/>
                    </a:lnTo>
                    <a:lnTo>
                      <a:pt x="1487" y="71"/>
                    </a:lnTo>
                    <a:lnTo>
                      <a:pt x="1487" y="73"/>
                    </a:lnTo>
                    <a:lnTo>
                      <a:pt x="1487" y="74"/>
                    </a:lnTo>
                    <a:lnTo>
                      <a:pt x="1488" y="77"/>
                    </a:lnTo>
                    <a:lnTo>
                      <a:pt x="1488" y="78"/>
                    </a:lnTo>
                    <a:lnTo>
                      <a:pt x="1490" y="79"/>
                    </a:lnTo>
                    <a:lnTo>
                      <a:pt x="1492" y="80"/>
                    </a:lnTo>
                    <a:lnTo>
                      <a:pt x="1493" y="81"/>
                    </a:lnTo>
                    <a:lnTo>
                      <a:pt x="1495" y="83"/>
                    </a:lnTo>
                    <a:lnTo>
                      <a:pt x="1498" y="84"/>
                    </a:lnTo>
                    <a:lnTo>
                      <a:pt x="1499" y="85"/>
                    </a:lnTo>
                    <a:lnTo>
                      <a:pt x="1502" y="86"/>
                    </a:lnTo>
                    <a:lnTo>
                      <a:pt x="1508" y="87"/>
                    </a:lnTo>
                    <a:lnTo>
                      <a:pt x="1514" y="88"/>
                    </a:lnTo>
                    <a:lnTo>
                      <a:pt x="1523" y="91"/>
                    </a:lnTo>
                    <a:lnTo>
                      <a:pt x="1531" y="93"/>
                    </a:lnTo>
                    <a:lnTo>
                      <a:pt x="1538" y="95"/>
                    </a:lnTo>
                    <a:lnTo>
                      <a:pt x="1542" y="97"/>
                    </a:lnTo>
                    <a:lnTo>
                      <a:pt x="1547" y="100"/>
                    </a:lnTo>
                    <a:lnTo>
                      <a:pt x="1551" y="102"/>
                    </a:lnTo>
                    <a:lnTo>
                      <a:pt x="1554" y="104"/>
                    </a:lnTo>
                    <a:lnTo>
                      <a:pt x="1556" y="108"/>
                    </a:lnTo>
                    <a:lnTo>
                      <a:pt x="1559" y="111"/>
                    </a:lnTo>
                    <a:lnTo>
                      <a:pt x="1560" y="116"/>
                    </a:lnTo>
                    <a:lnTo>
                      <a:pt x="1561" y="120"/>
                    </a:lnTo>
                    <a:lnTo>
                      <a:pt x="1561" y="125"/>
                    </a:lnTo>
                    <a:lnTo>
                      <a:pt x="1561" y="130"/>
                    </a:lnTo>
                    <a:lnTo>
                      <a:pt x="1560" y="134"/>
                    </a:lnTo>
                    <a:lnTo>
                      <a:pt x="1557" y="139"/>
                    </a:lnTo>
                    <a:lnTo>
                      <a:pt x="1555" y="143"/>
                    </a:lnTo>
                    <a:lnTo>
                      <a:pt x="1552" y="148"/>
                    </a:lnTo>
                    <a:lnTo>
                      <a:pt x="1548" y="151"/>
                    </a:lnTo>
                    <a:lnTo>
                      <a:pt x="1544" y="155"/>
                    </a:lnTo>
                    <a:lnTo>
                      <a:pt x="1539" y="157"/>
                    </a:lnTo>
                    <a:lnTo>
                      <a:pt x="1533" y="158"/>
                    </a:lnTo>
                    <a:lnTo>
                      <a:pt x="1526" y="159"/>
                    </a:lnTo>
                    <a:lnTo>
                      <a:pt x="1521" y="161"/>
                    </a:lnTo>
                    <a:lnTo>
                      <a:pt x="1514" y="161"/>
                    </a:lnTo>
                    <a:lnTo>
                      <a:pt x="1503" y="161"/>
                    </a:lnTo>
                    <a:lnTo>
                      <a:pt x="1494" y="158"/>
                    </a:lnTo>
                    <a:lnTo>
                      <a:pt x="1486" y="156"/>
                    </a:lnTo>
                    <a:lnTo>
                      <a:pt x="1480" y="153"/>
                    </a:lnTo>
                    <a:lnTo>
                      <a:pt x="1475" y="148"/>
                    </a:lnTo>
                    <a:lnTo>
                      <a:pt x="1470" y="141"/>
                    </a:lnTo>
                    <a:lnTo>
                      <a:pt x="1467" y="134"/>
                    </a:lnTo>
                    <a:lnTo>
                      <a:pt x="1465" y="1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29" name="Freeform 177"/>
              <p:cNvSpPr>
                <a:spLocks/>
              </p:cNvSpPr>
              <p:nvPr/>
            </p:nvSpPr>
            <p:spPr bwMode="auto">
              <a:xfrm>
                <a:off x="2201" y="1547"/>
                <a:ext cx="10" cy="179"/>
              </a:xfrm>
              <a:custGeom>
                <a:avLst/>
                <a:gdLst>
                  <a:gd name="T0" fmla="*/ 11 w 21"/>
                  <a:gd name="T1" fmla="*/ 359 h 359"/>
                  <a:gd name="T2" fmla="*/ 21 w 21"/>
                  <a:gd name="T3" fmla="*/ 359 h 359"/>
                  <a:gd name="T4" fmla="*/ 21 w 21"/>
                  <a:gd name="T5" fmla="*/ 0 h 359"/>
                  <a:gd name="T6" fmla="*/ 0 w 21"/>
                  <a:gd name="T7" fmla="*/ 0 h 359"/>
                  <a:gd name="T8" fmla="*/ 0 w 21"/>
                  <a:gd name="T9" fmla="*/ 359 h 359"/>
                  <a:gd name="T10" fmla="*/ 11 w 21"/>
                  <a:gd name="T11" fmla="*/ 359 h 359"/>
                </a:gdLst>
                <a:ahLst/>
                <a:cxnLst>
                  <a:cxn ang="0">
                    <a:pos x="T0" y="T1"/>
                  </a:cxn>
                  <a:cxn ang="0">
                    <a:pos x="T2" y="T3"/>
                  </a:cxn>
                  <a:cxn ang="0">
                    <a:pos x="T4" y="T5"/>
                  </a:cxn>
                  <a:cxn ang="0">
                    <a:pos x="T6" y="T7"/>
                  </a:cxn>
                  <a:cxn ang="0">
                    <a:pos x="T8" y="T9"/>
                  </a:cxn>
                  <a:cxn ang="0">
                    <a:pos x="T10" y="T11"/>
                  </a:cxn>
                </a:cxnLst>
                <a:rect l="0" t="0" r="r" b="b"/>
                <a:pathLst>
                  <a:path w="21" h="359">
                    <a:moveTo>
                      <a:pt x="11" y="359"/>
                    </a:moveTo>
                    <a:lnTo>
                      <a:pt x="21" y="359"/>
                    </a:lnTo>
                    <a:lnTo>
                      <a:pt x="21" y="0"/>
                    </a:lnTo>
                    <a:lnTo>
                      <a:pt x="0" y="0"/>
                    </a:lnTo>
                    <a:lnTo>
                      <a:pt x="0" y="359"/>
                    </a:lnTo>
                    <a:lnTo>
                      <a:pt x="11"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0" name="Freeform 178"/>
              <p:cNvSpPr>
                <a:spLocks/>
              </p:cNvSpPr>
              <p:nvPr/>
            </p:nvSpPr>
            <p:spPr bwMode="auto">
              <a:xfrm>
                <a:off x="2345" y="1547"/>
                <a:ext cx="10" cy="179"/>
              </a:xfrm>
              <a:custGeom>
                <a:avLst/>
                <a:gdLst>
                  <a:gd name="T0" fmla="*/ 10 w 20"/>
                  <a:gd name="T1" fmla="*/ 359 h 359"/>
                  <a:gd name="T2" fmla="*/ 20 w 20"/>
                  <a:gd name="T3" fmla="*/ 359 h 359"/>
                  <a:gd name="T4" fmla="*/ 20 w 20"/>
                  <a:gd name="T5" fmla="*/ 0 h 359"/>
                  <a:gd name="T6" fmla="*/ 0 w 20"/>
                  <a:gd name="T7" fmla="*/ 0 h 359"/>
                  <a:gd name="T8" fmla="*/ 0 w 20"/>
                  <a:gd name="T9" fmla="*/ 359 h 359"/>
                  <a:gd name="T10" fmla="*/ 10 w 20"/>
                  <a:gd name="T11" fmla="*/ 359 h 359"/>
                </a:gdLst>
                <a:ahLst/>
                <a:cxnLst>
                  <a:cxn ang="0">
                    <a:pos x="T0" y="T1"/>
                  </a:cxn>
                  <a:cxn ang="0">
                    <a:pos x="T2" y="T3"/>
                  </a:cxn>
                  <a:cxn ang="0">
                    <a:pos x="T4" y="T5"/>
                  </a:cxn>
                  <a:cxn ang="0">
                    <a:pos x="T6" y="T7"/>
                  </a:cxn>
                  <a:cxn ang="0">
                    <a:pos x="T8" y="T9"/>
                  </a:cxn>
                  <a:cxn ang="0">
                    <a:pos x="T10" y="T11"/>
                  </a:cxn>
                </a:cxnLst>
                <a:rect l="0" t="0" r="r" b="b"/>
                <a:pathLst>
                  <a:path w="20" h="359">
                    <a:moveTo>
                      <a:pt x="10" y="359"/>
                    </a:moveTo>
                    <a:lnTo>
                      <a:pt x="20" y="359"/>
                    </a:lnTo>
                    <a:lnTo>
                      <a:pt x="20" y="0"/>
                    </a:lnTo>
                    <a:lnTo>
                      <a:pt x="0" y="0"/>
                    </a:lnTo>
                    <a:lnTo>
                      <a:pt x="0" y="359"/>
                    </a:lnTo>
                    <a:lnTo>
                      <a:pt x="10"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1" name="Freeform 179"/>
              <p:cNvSpPr>
                <a:spLocks/>
              </p:cNvSpPr>
              <p:nvPr/>
            </p:nvSpPr>
            <p:spPr bwMode="auto">
              <a:xfrm>
                <a:off x="3494" y="1547"/>
                <a:ext cx="11" cy="179"/>
              </a:xfrm>
              <a:custGeom>
                <a:avLst/>
                <a:gdLst>
                  <a:gd name="T0" fmla="*/ 10 w 21"/>
                  <a:gd name="T1" fmla="*/ 359 h 359"/>
                  <a:gd name="T2" fmla="*/ 21 w 21"/>
                  <a:gd name="T3" fmla="*/ 359 h 359"/>
                  <a:gd name="T4" fmla="*/ 21 w 21"/>
                  <a:gd name="T5" fmla="*/ 0 h 359"/>
                  <a:gd name="T6" fmla="*/ 0 w 21"/>
                  <a:gd name="T7" fmla="*/ 0 h 359"/>
                  <a:gd name="T8" fmla="*/ 0 w 21"/>
                  <a:gd name="T9" fmla="*/ 359 h 359"/>
                  <a:gd name="T10" fmla="*/ 10 w 21"/>
                  <a:gd name="T11" fmla="*/ 359 h 359"/>
                </a:gdLst>
                <a:ahLst/>
                <a:cxnLst>
                  <a:cxn ang="0">
                    <a:pos x="T0" y="T1"/>
                  </a:cxn>
                  <a:cxn ang="0">
                    <a:pos x="T2" y="T3"/>
                  </a:cxn>
                  <a:cxn ang="0">
                    <a:pos x="T4" y="T5"/>
                  </a:cxn>
                  <a:cxn ang="0">
                    <a:pos x="T6" y="T7"/>
                  </a:cxn>
                  <a:cxn ang="0">
                    <a:pos x="T8" y="T9"/>
                  </a:cxn>
                  <a:cxn ang="0">
                    <a:pos x="T10" y="T11"/>
                  </a:cxn>
                </a:cxnLst>
                <a:rect l="0" t="0" r="r" b="b"/>
                <a:pathLst>
                  <a:path w="21" h="359">
                    <a:moveTo>
                      <a:pt x="10" y="359"/>
                    </a:moveTo>
                    <a:lnTo>
                      <a:pt x="21" y="359"/>
                    </a:lnTo>
                    <a:lnTo>
                      <a:pt x="21" y="0"/>
                    </a:lnTo>
                    <a:lnTo>
                      <a:pt x="0" y="0"/>
                    </a:lnTo>
                    <a:lnTo>
                      <a:pt x="0" y="359"/>
                    </a:lnTo>
                    <a:lnTo>
                      <a:pt x="10"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2" name="Freeform 180"/>
              <p:cNvSpPr>
                <a:spLocks/>
              </p:cNvSpPr>
              <p:nvPr/>
            </p:nvSpPr>
            <p:spPr bwMode="auto">
              <a:xfrm>
                <a:off x="3638" y="1547"/>
                <a:ext cx="10" cy="179"/>
              </a:xfrm>
              <a:custGeom>
                <a:avLst/>
                <a:gdLst>
                  <a:gd name="T0" fmla="*/ 11 w 21"/>
                  <a:gd name="T1" fmla="*/ 359 h 359"/>
                  <a:gd name="T2" fmla="*/ 21 w 21"/>
                  <a:gd name="T3" fmla="*/ 359 h 359"/>
                  <a:gd name="T4" fmla="*/ 21 w 21"/>
                  <a:gd name="T5" fmla="*/ 0 h 359"/>
                  <a:gd name="T6" fmla="*/ 0 w 21"/>
                  <a:gd name="T7" fmla="*/ 0 h 359"/>
                  <a:gd name="T8" fmla="*/ 0 w 21"/>
                  <a:gd name="T9" fmla="*/ 359 h 359"/>
                  <a:gd name="T10" fmla="*/ 11 w 21"/>
                  <a:gd name="T11" fmla="*/ 359 h 359"/>
                </a:gdLst>
                <a:ahLst/>
                <a:cxnLst>
                  <a:cxn ang="0">
                    <a:pos x="T0" y="T1"/>
                  </a:cxn>
                  <a:cxn ang="0">
                    <a:pos x="T2" y="T3"/>
                  </a:cxn>
                  <a:cxn ang="0">
                    <a:pos x="T4" y="T5"/>
                  </a:cxn>
                  <a:cxn ang="0">
                    <a:pos x="T6" y="T7"/>
                  </a:cxn>
                  <a:cxn ang="0">
                    <a:pos x="T8" y="T9"/>
                  </a:cxn>
                  <a:cxn ang="0">
                    <a:pos x="T10" y="T11"/>
                  </a:cxn>
                </a:cxnLst>
                <a:rect l="0" t="0" r="r" b="b"/>
                <a:pathLst>
                  <a:path w="21" h="359">
                    <a:moveTo>
                      <a:pt x="11" y="359"/>
                    </a:moveTo>
                    <a:lnTo>
                      <a:pt x="21" y="359"/>
                    </a:lnTo>
                    <a:lnTo>
                      <a:pt x="21" y="0"/>
                    </a:lnTo>
                    <a:lnTo>
                      <a:pt x="0" y="0"/>
                    </a:lnTo>
                    <a:lnTo>
                      <a:pt x="0" y="359"/>
                    </a:lnTo>
                    <a:lnTo>
                      <a:pt x="11"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3" name="Freeform 181"/>
              <p:cNvSpPr>
                <a:spLocks noEditPoints="1"/>
              </p:cNvSpPr>
              <p:nvPr/>
            </p:nvSpPr>
            <p:spPr bwMode="auto">
              <a:xfrm>
                <a:off x="1998" y="1599"/>
                <a:ext cx="129" cy="92"/>
              </a:xfrm>
              <a:custGeom>
                <a:avLst/>
                <a:gdLst>
                  <a:gd name="T0" fmla="*/ 24 w 259"/>
                  <a:gd name="T1" fmla="*/ 139 h 183"/>
                  <a:gd name="T2" fmla="*/ 34 w 259"/>
                  <a:gd name="T3" fmla="*/ 155 h 183"/>
                  <a:gd name="T4" fmla="*/ 51 w 259"/>
                  <a:gd name="T5" fmla="*/ 163 h 183"/>
                  <a:gd name="T6" fmla="*/ 74 w 259"/>
                  <a:gd name="T7" fmla="*/ 160 h 183"/>
                  <a:gd name="T8" fmla="*/ 90 w 259"/>
                  <a:gd name="T9" fmla="*/ 145 h 183"/>
                  <a:gd name="T10" fmla="*/ 96 w 259"/>
                  <a:gd name="T11" fmla="*/ 121 h 183"/>
                  <a:gd name="T12" fmla="*/ 90 w 259"/>
                  <a:gd name="T13" fmla="*/ 100 h 183"/>
                  <a:gd name="T14" fmla="*/ 74 w 259"/>
                  <a:gd name="T15" fmla="*/ 86 h 183"/>
                  <a:gd name="T16" fmla="*/ 53 w 259"/>
                  <a:gd name="T17" fmla="*/ 83 h 183"/>
                  <a:gd name="T18" fmla="*/ 39 w 259"/>
                  <a:gd name="T19" fmla="*/ 88 h 183"/>
                  <a:gd name="T20" fmla="*/ 28 w 259"/>
                  <a:gd name="T21" fmla="*/ 96 h 183"/>
                  <a:gd name="T22" fmla="*/ 22 w 259"/>
                  <a:gd name="T23" fmla="*/ 2 h 183"/>
                  <a:gd name="T24" fmla="*/ 41 w 259"/>
                  <a:gd name="T25" fmla="*/ 24 h 183"/>
                  <a:gd name="T26" fmla="*/ 47 w 259"/>
                  <a:gd name="T27" fmla="*/ 64 h 183"/>
                  <a:gd name="T28" fmla="*/ 69 w 259"/>
                  <a:gd name="T29" fmla="*/ 62 h 183"/>
                  <a:gd name="T30" fmla="*/ 85 w 259"/>
                  <a:gd name="T31" fmla="*/ 65 h 183"/>
                  <a:gd name="T32" fmla="*/ 98 w 259"/>
                  <a:gd name="T33" fmla="*/ 74 h 183"/>
                  <a:gd name="T34" fmla="*/ 114 w 259"/>
                  <a:gd name="T35" fmla="*/ 97 h 183"/>
                  <a:gd name="T36" fmla="*/ 116 w 259"/>
                  <a:gd name="T37" fmla="*/ 132 h 183"/>
                  <a:gd name="T38" fmla="*/ 104 w 259"/>
                  <a:gd name="T39" fmla="*/ 163 h 183"/>
                  <a:gd name="T40" fmla="*/ 89 w 259"/>
                  <a:gd name="T41" fmla="*/ 175 h 183"/>
                  <a:gd name="T42" fmla="*/ 72 w 259"/>
                  <a:gd name="T43" fmla="*/ 182 h 183"/>
                  <a:gd name="T44" fmla="*/ 51 w 259"/>
                  <a:gd name="T45" fmla="*/ 183 h 183"/>
                  <a:gd name="T46" fmla="*/ 35 w 259"/>
                  <a:gd name="T47" fmla="*/ 180 h 183"/>
                  <a:gd name="T48" fmla="*/ 21 w 259"/>
                  <a:gd name="T49" fmla="*/ 174 h 183"/>
                  <a:gd name="T50" fmla="*/ 6 w 259"/>
                  <a:gd name="T51" fmla="*/ 155 h 183"/>
                  <a:gd name="T52" fmla="*/ 142 w 259"/>
                  <a:gd name="T53" fmla="*/ 93 h 183"/>
                  <a:gd name="T54" fmla="*/ 145 w 259"/>
                  <a:gd name="T55" fmla="*/ 51 h 183"/>
                  <a:gd name="T56" fmla="*/ 157 w 259"/>
                  <a:gd name="T57" fmla="*/ 23 h 183"/>
                  <a:gd name="T58" fmla="*/ 175 w 259"/>
                  <a:gd name="T59" fmla="*/ 5 h 183"/>
                  <a:gd name="T60" fmla="*/ 200 w 259"/>
                  <a:gd name="T61" fmla="*/ 0 h 183"/>
                  <a:gd name="T62" fmla="*/ 221 w 259"/>
                  <a:gd name="T63" fmla="*/ 3 h 183"/>
                  <a:gd name="T64" fmla="*/ 237 w 259"/>
                  <a:gd name="T65" fmla="*/ 12 h 183"/>
                  <a:gd name="T66" fmla="*/ 247 w 259"/>
                  <a:gd name="T67" fmla="*/ 28 h 183"/>
                  <a:gd name="T68" fmla="*/ 256 w 259"/>
                  <a:gd name="T69" fmla="*/ 49 h 183"/>
                  <a:gd name="T70" fmla="*/ 259 w 259"/>
                  <a:gd name="T71" fmla="*/ 80 h 183"/>
                  <a:gd name="T72" fmla="*/ 258 w 259"/>
                  <a:gd name="T73" fmla="*/ 121 h 183"/>
                  <a:gd name="T74" fmla="*/ 250 w 259"/>
                  <a:gd name="T75" fmla="*/ 153 h 183"/>
                  <a:gd name="T76" fmla="*/ 234 w 259"/>
                  <a:gd name="T77" fmla="*/ 174 h 183"/>
                  <a:gd name="T78" fmla="*/ 210 w 259"/>
                  <a:gd name="T79" fmla="*/ 183 h 183"/>
                  <a:gd name="T80" fmla="*/ 188 w 259"/>
                  <a:gd name="T81" fmla="*/ 182 h 183"/>
                  <a:gd name="T82" fmla="*/ 172 w 259"/>
                  <a:gd name="T83" fmla="*/ 178 h 183"/>
                  <a:gd name="T84" fmla="*/ 159 w 259"/>
                  <a:gd name="T85" fmla="*/ 167 h 183"/>
                  <a:gd name="T86" fmla="*/ 143 w 259"/>
                  <a:gd name="T87" fmla="*/ 116 h 183"/>
                  <a:gd name="T88" fmla="*/ 165 w 259"/>
                  <a:gd name="T89" fmla="*/ 112 h 183"/>
                  <a:gd name="T90" fmla="*/ 174 w 259"/>
                  <a:gd name="T91" fmla="*/ 149 h 183"/>
                  <a:gd name="T92" fmla="*/ 192 w 259"/>
                  <a:gd name="T93" fmla="*/ 162 h 183"/>
                  <a:gd name="T94" fmla="*/ 215 w 259"/>
                  <a:gd name="T95" fmla="*/ 159 h 183"/>
                  <a:gd name="T96" fmla="*/ 231 w 259"/>
                  <a:gd name="T97" fmla="*/ 140 h 183"/>
                  <a:gd name="T98" fmla="*/ 237 w 259"/>
                  <a:gd name="T99" fmla="*/ 93 h 183"/>
                  <a:gd name="T100" fmla="*/ 231 w 259"/>
                  <a:gd name="T101" fmla="*/ 44 h 183"/>
                  <a:gd name="T102" fmla="*/ 215 w 259"/>
                  <a:gd name="T103" fmla="*/ 25 h 183"/>
                  <a:gd name="T104" fmla="*/ 192 w 259"/>
                  <a:gd name="T105" fmla="*/ 23 h 183"/>
                  <a:gd name="T106" fmla="*/ 175 w 259"/>
                  <a:gd name="T107" fmla="*/ 34 h 183"/>
                  <a:gd name="T108" fmla="*/ 165 w 259"/>
                  <a:gd name="T109" fmla="*/ 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 h="183">
                    <a:moveTo>
                      <a:pt x="0" y="133"/>
                    </a:moveTo>
                    <a:lnTo>
                      <a:pt x="22" y="131"/>
                    </a:lnTo>
                    <a:lnTo>
                      <a:pt x="24" y="139"/>
                    </a:lnTo>
                    <a:lnTo>
                      <a:pt x="27" y="145"/>
                    </a:lnTo>
                    <a:lnTo>
                      <a:pt x="30" y="150"/>
                    </a:lnTo>
                    <a:lnTo>
                      <a:pt x="34" y="155"/>
                    </a:lnTo>
                    <a:lnTo>
                      <a:pt x="38" y="158"/>
                    </a:lnTo>
                    <a:lnTo>
                      <a:pt x="44" y="160"/>
                    </a:lnTo>
                    <a:lnTo>
                      <a:pt x="51" y="163"/>
                    </a:lnTo>
                    <a:lnTo>
                      <a:pt x="58" y="163"/>
                    </a:lnTo>
                    <a:lnTo>
                      <a:pt x="66" y="162"/>
                    </a:lnTo>
                    <a:lnTo>
                      <a:pt x="74" y="160"/>
                    </a:lnTo>
                    <a:lnTo>
                      <a:pt x="80" y="157"/>
                    </a:lnTo>
                    <a:lnTo>
                      <a:pt x="85" y="151"/>
                    </a:lnTo>
                    <a:lnTo>
                      <a:pt x="90" y="145"/>
                    </a:lnTo>
                    <a:lnTo>
                      <a:pt x="93" y="139"/>
                    </a:lnTo>
                    <a:lnTo>
                      <a:pt x="95" y="131"/>
                    </a:lnTo>
                    <a:lnTo>
                      <a:pt x="96" y="121"/>
                    </a:lnTo>
                    <a:lnTo>
                      <a:pt x="95" y="113"/>
                    </a:lnTo>
                    <a:lnTo>
                      <a:pt x="93" y="105"/>
                    </a:lnTo>
                    <a:lnTo>
                      <a:pt x="90" y="100"/>
                    </a:lnTo>
                    <a:lnTo>
                      <a:pt x="87" y="94"/>
                    </a:lnTo>
                    <a:lnTo>
                      <a:pt x="81" y="89"/>
                    </a:lnTo>
                    <a:lnTo>
                      <a:pt x="74" y="86"/>
                    </a:lnTo>
                    <a:lnTo>
                      <a:pt x="67" y="85"/>
                    </a:lnTo>
                    <a:lnTo>
                      <a:pt x="58" y="83"/>
                    </a:lnTo>
                    <a:lnTo>
                      <a:pt x="53" y="83"/>
                    </a:lnTo>
                    <a:lnTo>
                      <a:pt x="47" y="85"/>
                    </a:lnTo>
                    <a:lnTo>
                      <a:pt x="43" y="86"/>
                    </a:lnTo>
                    <a:lnTo>
                      <a:pt x="39" y="88"/>
                    </a:lnTo>
                    <a:lnTo>
                      <a:pt x="35" y="90"/>
                    </a:lnTo>
                    <a:lnTo>
                      <a:pt x="31" y="93"/>
                    </a:lnTo>
                    <a:lnTo>
                      <a:pt x="28" y="96"/>
                    </a:lnTo>
                    <a:lnTo>
                      <a:pt x="26" y="100"/>
                    </a:lnTo>
                    <a:lnTo>
                      <a:pt x="4" y="95"/>
                    </a:lnTo>
                    <a:lnTo>
                      <a:pt x="22" y="2"/>
                    </a:lnTo>
                    <a:lnTo>
                      <a:pt x="108" y="2"/>
                    </a:lnTo>
                    <a:lnTo>
                      <a:pt x="108" y="24"/>
                    </a:lnTo>
                    <a:lnTo>
                      <a:pt x="41" y="24"/>
                    </a:lnTo>
                    <a:lnTo>
                      <a:pt x="31" y="74"/>
                    </a:lnTo>
                    <a:lnTo>
                      <a:pt x="39" y="69"/>
                    </a:lnTo>
                    <a:lnTo>
                      <a:pt x="47" y="64"/>
                    </a:lnTo>
                    <a:lnTo>
                      <a:pt x="55" y="63"/>
                    </a:lnTo>
                    <a:lnTo>
                      <a:pt x="64" y="62"/>
                    </a:lnTo>
                    <a:lnTo>
                      <a:pt x="69" y="62"/>
                    </a:lnTo>
                    <a:lnTo>
                      <a:pt x="75" y="63"/>
                    </a:lnTo>
                    <a:lnTo>
                      <a:pt x="80" y="64"/>
                    </a:lnTo>
                    <a:lnTo>
                      <a:pt x="85" y="65"/>
                    </a:lnTo>
                    <a:lnTo>
                      <a:pt x="90" y="67"/>
                    </a:lnTo>
                    <a:lnTo>
                      <a:pt x="95" y="71"/>
                    </a:lnTo>
                    <a:lnTo>
                      <a:pt x="98" y="74"/>
                    </a:lnTo>
                    <a:lnTo>
                      <a:pt x="103" y="78"/>
                    </a:lnTo>
                    <a:lnTo>
                      <a:pt x="110" y="87"/>
                    </a:lnTo>
                    <a:lnTo>
                      <a:pt x="114" y="97"/>
                    </a:lnTo>
                    <a:lnTo>
                      <a:pt x="116" y="108"/>
                    </a:lnTo>
                    <a:lnTo>
                      <a:pt x="118" y="120"/>
                    </a:lnTo>
                    <a:lnTo>
                      <a:pt x="116" y="132"/>
                    </a:lnTo>
                    <a:lnTo>
                      <a:pt x="114" y="143"/>
                    </a:lnTo>
                    <a:lnTo>
                      <a:pt x="110" y="153"/>
                    </a:lnTo>
                    <a:lnTo>
                      <a:pt x="104" y="163"/>
                    </a:lnTo>
                    <a:lnTo>
                      <a:pt x="99" y="168"/>
                    </a:lnTo>
                    <a:lnTo>
                      <a:pt x="95" y="172"/>
                    </a:lnTo>
                    <a:lnTo>
                      <a:pt x="89" y="175"/>
                    </a:lnTo>
                    <a:lnTo>
                      <a:pt x="84" y="179"/>
                    </a:lnTo>
                    <a:lnTo>
                      <a:pt x="77" y="181"/>
                    </a:lnTo>
                    <a:lnTo>
                      <a:pt x="72" y="182"/>
                    </a:lnTo>
                    <a:lnTo>
                      <a:pt x="65" y="183"/>
                    </a:lnTo>
                    <a:lnTo>
                      <a:pt x="57" y="183"/>
                    </a:lnTo>
                    <a:lnTo>
                      <a:pt x="51" y="183"/>
                    </a:lnTo>
                    <a:lnTo>
                      <a:pt x="45" y="182"/>
                    </a:lnTo>
                    <a:lnTo>
                      <a:pt x="39" y="182"/>
                    </a:lnTo>
                    <a:lnTo>
                      <a:pt x="35" y="180"/>
                    </a:lnTo>
                    <a:lnTo>
                      <a:pt x="30" y="179"/>
                    </a:lnTo>
                    <a:lnTo>
                      <a:pt x="26" y="176"/>
                    </a:lnTo>
                    <a:lnTo>
                      <a:pt x="21" y="174"/>
                    </a:lnTo>
                    <a:lnTo>
                      <a:pt x="18" y="171"/>
                    </a:lnTo>
                    <a:lnTo>
                      <a:pt x="11" y="163"/>
                    </a:lnTo>
                    <a:lnTo>
                      <a:pt x="6" y="155"/>
                    </a:lnTo>
                    <a:lnTo>
                      <a:pt x="3" y="144"/>
                    </a:lnTo>
                    <a:lnTo>
                      <a:pt x="0" y="133"/>
                    </a:lnTo>
                    <a:close/>
                    <a:moveTo>
                      <a:pt x="142" y="93"/>
                    </a:moveTo>
                    <a:lnTo>
                      <a:pt x="142" y="77"/>
                    </a:lnTo>
                    <a:lnTo>
                      <a:pt x="144" y="63"/>
                    </a:lnTo>
                    <a:lnTo>
                      <a:pt x="145" y="51"/>
                    </a:lnTo>
                    <a:lnTo>
                      <a:pt x="149" y="40"/>
                    </a:lnTo>
                    <a:lnTo>
                      <a:pt x="152" y="31"/>
                    </a:lnTo>
                    <a:lnTo>
                      <a:pt x="157" y="23"/>
                    </a:lnTo>
                    <a:lnTo>
                      <a:pt x="161" y="16"/>
                    </a:lnTo>
                    <a:lnTo>
                      <a:pt x="168" y="10"/>
                    </a:lnTo>
                    <a:lnTo>
                      <a:pt x="175" y="5"/>
                    </a:lnTo>
                    <a:lnTo>
                      <a:pt x="183" y="2"/>
                    </a:lnTo>
                    <a:lnTo>
                      <a:pt x="191" y="1"/>
                    </a:lnTo>
                    <a:lnTo>
                      <a:pt x="200" y="0"/>
                    </a:lnTo>
                    <a:lnTo>
                      <a:pt x="207" y="0"/>
                    </a:lnTo>
                    <a:lnTo>
                      <a:pt x="214" y="1"/>
                    </a:lnTo>
                    <a:lnTo>
                      <a:pt x="221" y="3"/>
                    </a:lnTo>
                    <a:lnTo>
                      <a:pt x="227" y="5"/>
                    </a:lnTo>
                    <a:lnTo>
                      <a:pt x="231" y="9"/>
                    </a:lnTo>
                    <a:lnTo>
                      <a:pt x="237" y="12"/>
                    </a:lnTo>
                    <a:lnTo>
                      <a:pt x="241" y="17"/>
                    </a:lnTo>
                    <a:lnTo>
                      <a:pt x="244" y="23"/>
                    </a:lnTo>
                    <a:lnTo>
                      <a:pt x="247" y="28"/>
                    </a:lnTo>
                    <a:lnTo>
                      <a:pt x="250" y="34"/>
                    </a:lnTo>
                    <a:lnTo>
                      <a:pt x="253" y="41"/>
                    </a:lnTo>
                    <a:lnTo>
                      <a:pt x="256" y="49"/>
                    </a:lnTo>
                    <a:lnTo>
                      <a:pt x="257" y="58"/>
                    </a:lnTo>
                    <a:lnTo>
                      <a:pt x="258" y="69"/>
                    </a:lnTo>
                    <a:lnTo>
                      <a:pt x="259" y="80"/>
                    </a:lnTo>
                    <a:lnTo>
                      <a:pt x="259" y="93"/>
                    </a:lnTo>
                    <a:lnTo>
                      <a:pt x="259" y="108"/>
                    </a:lnTo>
                    <a:lnTo>
                      <a:pt x="258" y="121"/>
                    </a:lnTo>
                    <a:lnTo>
                      <a:pt x="256" y="133"/>
                    </a:lnTo>
                    <a:lnTo>
                      <a:pt x="253" y="144"/>
                    </a:lnTo>
                    <a:lnTo>
                      <a:pt x="250" y="153"/>
                    </a:lnTo>
                    <a:lnTo>
                      <a:pt x="245" y="162"/>
                    </a:lnTo>
                    <a:lnTo>
                      <a:pt x="239" y="168"/>
                    </a:lnTo>
                    <a:lnTo>
                      <a:pt x="234" y="174"/>
                    </a:lnTo>
                    <a:lnTo>
                      <a:pt x="227" y="179"/>
                    </a:lnTo>
                    <a:lnTo>
                      <a:pt x="219" y="181"/>
                    </a:lnTo>
                    <a:lnTo>
                      <a:pt x="210" y="183"/>
                    </a:lnTo>
                    <a:lnTo>
                      <a:pt x="200" y="183"/>
                    </a:lnTo>
                    <a:lnTo>
                      <a:pt x="195" y="183"/>
                    </a:lnTo>
                    <a:lnTo>
                      <a:pt x="188" y="182"/>
                    </a:lnTo>
                    <a:lnTo>
                      <a:pt x="182" y="181"/>
                    </a:lnTo>
                    <a:lnTo>
                      <a:pt x="177" y="180"/>
                    </a:lnTo>
                    <a:lnTo>
                      <a:pt x="172" y="178"/>
                    </a:lnTo>
                    <a:lnTo>
                      <a:pt x="167" y="174"/>
                    </a:lnTo>
                    <a:lnTo>
                      <a:pt x="164" y="171"/>
                    </a:lnTo>
                    <a:lnTo>
                      <a:pt x="159" y="167"/>
                    </a:lnTo>
                    <a:lnTo>
                      <a:pt x="151" y="153"/>
                    </a:lnTo>
                    <a:lnTo>
                      <a:pt x="146" y="136"/>
                    </a:lnTo>
                    <a:lnTo>
                      <a:pt x="143" y="116"/>
                    </a:lnTo>
                    <a:lnTo>
                      <a:pt x="142" y="93"/>
                    </a:lnTo>
                    <a:close/>
                    <a:moveTo>
                      <a:pt x="164" y="93"/>
                    </a:moveTo>
                    <a:lnTo>
                      <a:pt x="165" y="112"/>
                    </a:lnTo>
                    <a:lnTo>
                      <a:pt x="166" y="128"/>
                    </a:lnTo>
                    <a:lnTo>
                      <a:pt x="169" y="141"/>
                    </a:lnTo>
                    <a:lnTo>
                      <a:pt x="174" y="149"/>
                    </a:lnTo>
                    <a:lnTo>
                      <a:pt x="180" y="155"/>
                    </a:lnTo>
                    <a:lnTo>
                      <a:pt x="185" y="159"/>
                    </a:lnTo>
                    <a:lnTo>
                      <a:pt x="192" y="162"/>
                    </a:lnTo>
                    <a:lnTo>
                      <a:pt x="200" y="163"/>
                    </a:lnTo>
                    <a:lnTo>
                      <a:pt x="208" y="162"/>
                    </a:lnTo>
                    <a:lnTo>
                      <a:pt x="215" y="159"/>
                    </a:lnTo>
                    <a:lnTo>
                      <a:pt x="221" y="155"/>
                    </a:lnTo>
                    <a:lnTo>
                      <a:pt x="227" y="149"/>
                    </a:lnTo>
                    <a:lnTo>
                      <a:pt x="231" y="140"/>
                    </a:lnTo>
                    <a:lnTo>
                      <a:pt x="235" y="128"/>
                    </a:lnTo>
                    <a:lnTo>
                      <a:pt x="236" y="112"/>
                    </a:lnTo>
                    <a:lnTo>
                      <a:pt x="237" y="93"/>
                    </a:lnTo>
                    <a:lnTo>
                      <a:pt x="236" y="73"/>
                    </a:lnTo>
                    <a:lnTo>
                      <a:pt x="235" y="57"/>
                    </a:lnTo>
                    <a:lnTo>
                      <a:pt x="231" y="44"/>
                    </a:lnTo>
                    <a:lnTo>
                      <a:pt x="227" y="35"/>
                    </a:lnTo>
                    <a:lnTo>
                      <a:pt x="221" y="30"/>
                    </a:lnTo>
                    <a:lnTo>
                      <a:pt x="215" y="25"/>
                    </a:lnTo>
                    <a:lnTo>
                      <a:pt x="208" y="23"/>
                    </a:lnTo>
                    <a:lnTo>
                      <a:pt x="200" y="21"/>
                    </a:lnTo>
                    <a:lnTo>
                      <a:pt x="192" y="23"/>
                    </a:lnTo>
                    <a:lnTo>
                      <a:pt x="187" y="25"/>
                    </a:lnTo>
                    <a:lnTo>
                      <a:pt x="180" y="28"/>
                    </a:lnTo>
                    <a:lnTo>
                      <a:pt x="175" y="34"/>
                    </a:lnTo>
                    <a:lnTo>
                      <a:pt x="169" y="43"/>
                    </a:lnTo>
                    <a:lnTo>
                      <a:pt x="166" y="56"/>
                    </a:lnTo>
                    <a:lnTo>
                      <a:pt x="165" y="73"/>
                    </a:lnTo>
                    <a:lnTo>
                      <a:pt x="164"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4" name="Freeform 182"/>
              <p:cNvSpPr>
                <a:spLocks noEditPoints="1"/>
              </p:cNvSpPr>
              <p:nvPr/>
            </p:nvSpPr>
            <p:spPr bwMode="auto">
              <a:xfrm>
                <a:off x="2033" y="1118"/>
                <a:ext cx="130" cy="92"/>
              </a:xfrm>
              <a:custGeom>
                <a:avLst/>
                <a:gdLst>
                  <a:gd name="T0" fmla="*/ 24 w 258"/>
                  <a:gd name="T1" fmla="*/ 139 h 183"/>
                  <a:gd name="T2" fmla="*/ 33 w 258"/>
                  <a:gd name="T3" fmla="*/ 155 h 183"/>
                  <a:gd name="T4" fmla="*/ 50 w 258"/>
                  <a:gd name="T5" fmla="*/ 163 h 183"/>
                  <a:gd name="T6" fmla="*/ 73 w 258"/>
                  <a:gd name="T7" fmla="*/ 160 h 183"/>
                  <a:gd name="T8" fmla="*/ 89 w 258"/>
                  <a:gd name="T9" fmla="*/ 146 h 183"/>
                  <a:gd name="T10" fmla="*/ 95 w 258"/>
                  <a:gd name="T11" fmla="*/ 121 h 183"/>
                  <a:gd name="T12" fmla="*/ 89 w 258"/>
                  <a:gd name="T13" fmla="*/ 100 h 183"/>
                  <a:gd name="T14" fmla="*/ 73 w 258"/>
                  <a:gd name="T15" fmla="*/ 86 h 183"/>
                  <a:gd name="T16" fmla="*/ 52 w 258"/>
                  <a:gd name="T17" fmla="*/ 84 h 183"/>
                  <a:gd name="T18" fmla="*/ 39 w 258"/>
                  <a:gd name="T19" fmla="*/ 88 h 183"/>
                  <a:gd name="T20" fmla="*/ 27 w 258"/>
                  <a:gd name="T21" fmla="*/ 96 h 183"/>
                  <a:gd name="T22" fmla="*/ 21 w 258"/>
                  <a:gd name="T23" fmla="*/ 2 h 183"/>
                  <a:gd name="T24" fmla="*/ 40 w 258"/>
                  <a:gd name="T25" fmla="*/ 24 h 183"/>
                  <a:gd name="T26" fmla="*/ 47 w 258"/>
                  <a:gd name="T27" fmla="*/ 64 h 183"/>
                  <a:gd name="T28" fmla="*/ 69 w 258"/>
                  <a:gd name="T29" fmla="*/ 62 h 183"/>
                  <a:gd name="T30" fmla="*/ 85 w 258"/>
                  <a:gd name="T31" fmla="*/ 65 h 183"/>
                  <a:gd name="T32" fmla="*/ 97 w 258"/>
                  <a:gd name="T33" fmla="*/ 74 h 183"/>
                  <a:gd name="T34" fmla="*/ 113 w 258"/>
                  <a:gd name="T35" fmla="*/ 97 h 183"/>
                  <a:gd name="T36" fmla="*/ 116 w 258"/>
                  <a:gd name="T37" fmla="*/ 132 h 183"/>
                  <a:gd name="T38" fmla="*/ 103 w 258"/>
                  <a:gd name="T39" fmla="*/ 163 h 183"/>
                  <a:gd name="T40" fmla="*/ 88 w 258"/>
                  <a:gd name="T41" fmla="*/ 175 h 183"/>
                  <a:gd name="T42" fmla="*/ 71 w 258"/>
                  <a:gd name="T43" fmla="*/ 182 h 183"/>
                  <a:gd name="T44" fmla="*/ 50 w 258"/>
                  <a:gd name="T45" fmla="*/ 183 h 183"/>
                  <a:gd name="T46" fmla="*/ 34 w 258"/>
                  <a:gd name="T47" fmla="*/ 180 h 183"/>
                  <a:gd name="T48" fmla="*/ 20 w 258"/>
                  <a:gd name="T49" fmla="*/ 174 h 183"/>
                  <a:gd name="T50" fmla="*/ 5 w 258"/>
                  <a:gd name="T51" fmla="*/ 155 h 183"/>
                  <a:gd name="T52" fmla="*/ 141 w 258"/>
                  <a:gd name="T53" fmla="*/ 93 h 183"/>
                  <a:gd name="T54" fmla="*/ 144 w 258"/>
                  <a:gd name="T55" fmla="*/ 51 h 183"/>
                  <a:gd name="T56" fmla="*/ 156 w 258"/>
                  <a:gd name="T57" fmla="*/ 23 h 183"/>
                  <a:gd name="T58" fmla="*/ 174 w 258"/>
                  <a:gd name="T59" fmla="*/ 6 h 183"/>
                  <a:gd name="T60" fmla="*/ 200 w 258"/>
                  <a:gd name="T61" fmla="*/ 0 h 183"/>
                  <a:gd name="T62" fmla="*/ 220 w 258"/>
                  <a:gd name="T63" fmla="*/ 3 h 183"/>
                  <a:gd name="T64" fmla="*/ 236 w 258"/>
                  <a:gd name="T65" fmla="*/ 12 h 183"/>
                  <a:gd name="T66" fmla="*/ 247 w 258"/>
                  <a:gd name="T67" fmla="*/ 28 h 183"/>
                  <a:gd name="T68" fmla="*/ 255 w 258"/>
                  <a:gd name="T69" fmla="*/ 49 h 183"/>
                  <a:gd name="T70" fmla="*/ 258 w 258"/>
                  <a:gd name="T71" fmla="*/ 80 h 183"/>
                  <a:gd name="T72" fmla="*/ 257 w 258"/>
                  <a:gd name="T73" fmla="*/ 121 h 183"/>
                  <a:gd name="T74" fmla="*/ 249 w 258"/>
                  <a:gd name="T75" fmla="*/ 154 h 183"/>
                  <a:gd name="T76" fmla="*/ 233 w 258"/>
                  <a:gd name="T77" fmla="*/ 174 h 183"/>
                  <a:gd name="T78" fmla="*/ 209 w 258"/>
                  <a:gd name="T79" fmla="*/ 183 h 183"/>
                  <a:gd name="T80" fmla="*/ 187 w 258"/>
                  <a:gd name="T81" fmla="*/ 182 h 183"/>
                  <a:gd name="T82" fmla="*/ 171 w 258"/>
                  <a:gd name="T83" fmla="*/ 178 h 183"/>
                  <a:gd name="T84" fmla="*/ 158 w 258"/>
                  <a:gd name="T85" fmla="*/ 167 h 183"/>
                  <a:gd name="T86" fmla="*/ 142 w 258"/>
                  <a:gd name="T87" fmla="*/ 116 h 183"/>
                  <a:gd name="T88" fmla="*/ 164 w 258"/>
                  <a:gd name="T89" fmla="*/ 112 h 183"/>
                  <a:gd name="T90" fmla="*/ 173 w 258"/>
                  <a:gd name="T91" fmla="*/ 149 h 183"/>
                  <a:gd name="T92" fmla="*/ 192 w 258"/>
                  <a:gd name="T93" fmla="*/ 162 h 183"/>
                  <a:gd name="T94" fmla="*/ 215 w 258"/>
                  <a:gd name="T95" fmla="*/ 159 h 183"/>
                  <a:gd name="T96" fmla="*/ 231 w 258"/>
                  <a:gd name="T97" fmla="*/ 140 h 183"/>
                  <a:gd name="T98" fmla="*/ 236 w 258"/>
                  <a:gd name="T99" fmla="*/ 93 h 183"/>
                  <a:gd name="T100" fmla="*/ 231 w 258"/>
                  <a:gd name="T101" fmla="*/ 45 h 183"/>
                  <a:gd name="T102" fmla="*/ 215 w 258"/>
                  <a:gd name="T103" fmla="*/ 25 h 183"/>
                  <a:gd name="T104" fmla="*/ 192 w 258"/>
                  <a:gd name="T105" fmla="*/ 23 h 183"/>
                  <a:gd name="T106" fmla="*/ 174 w 258"/>
                  <a:gd name="T107" fmla="*/ 34 h 183"/>
                  <a:gd name="T108" fmla="*/ 164 w 258"/>
                  <a:gd name="T109" fmla="*/ 7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8" h="183">
                    <a:moveTo>
                      <a:pt x="0" y="133"/>
                    </a:moveTo>
                    <a:lnTo>
                      <a:pt x="21" y="131"/>
                    </a:lnTo>
                    <a:lnTo>
                      <a:pt x="24" y="139"/>
                    </a:lnTo>
                    <a:lnTo>
                      <a:pt x="26" y="146"/>
                    </a:lnTo>
                    <a:lnTo>
                      <a:pt x="29" y="150"/>
                    </a:lnTo>
                    <a:lnTo>
                      <a:pt x="33" y="155"/>
                    </a:lnTo>
                    <a:lnTo>
                      <a:pt x="38" y="158"/>
                    </a:lnTo>
                    <a:lnTo>
                      <a:pt x="43" y="160"/>
                    </a:lnTo>
                    <a:lnTo>
                      <a:pt x="50" y="163"/>
                    </a:lnTo>
                    <a:lnTo>
                      <a:pt x="57" y="163"/>
                    </a:lnTo>
                    <a:lnTo>
                      <a:pt x="65" y="162"/>
                    </a:lnTo>
                    <a:lnTo>
                      <a:pt x="73" y="160"/>
                    </a:lnTo>
                    <a:lnTo>
                      <a:pt x="79" y="157"/>
                    </a:lnTo>
                    <a:lnTo>
                      <a:pt x="85" y="151"/>
                    </a:lnTo>
                    <a:lnTo>
                      <a:pt x="89" y="146"/>
                    </a:lnTo>
                    <a:lnTo>
                      <a:pt x="93" y="139"/>
                    </a:lnTo>
                    <a:lnTo>
                      <a:pt x="94" y="131"/>
                    </a:lnTo>
                    <a:lnTo>
                      <a:pt x="95" y="121"/>
                    </a:lnTo>
                    <a:lnTo>
                      <a:pt x="94" y="113"/>
                    </a:lnTo>
                    <a:lnTo>
                      <a:pt x="93" y="105"/>
                    </a:lnTo>
                    <a:lnTo>
                      <a:pt x="89" y="100"/>
                    </a:lnTo>
                    <a:lnTo>
                      <a:pt x="86" y="94"/>
                    </a:lnTo>
                    <a:lnTo>
                      <a:pt x="80" y="89"/>
                    </a:lnTo>
                    <a:lnTo>
                      <a:pt x="73" y="86"/>
                    </a:lnTo>
                    <a:lnTo>
                      <a:pt x="66" y="85"/>
                    </a:lnTo>
                    <a:lnTo>
                      <a:pt x="57" y="84"/>
                    </a:lnTo>
                    <a:lnTo>
                      <a:pt x="52" y="84"/>
                    </a:lnTo>
                    <a:lnTo>
                      <a:pt x="47" y="85"/>
                    </a:lnTo>
                    <a:lnTo>
                      <a:pt x="42" y="86"/>
                    </a:lnTo>
                    <a:lnTo>
                      <a:pt x="39" y="88"/>
                    </a:lnTo>
                    <a:lnTo>
                      <a:pt x="34" y="90"/>
                    </a:lnTo>
                    <a:lnTo>
                      <a:pt x="31" y="93"/>
                    </a:lnTo>
                    <a:lnTo>
                      <a:pt x="27" y="96"/>
                    </a:lnTo>
                    <a:lnTo>
                      <a:pt x="25" y="100"/>
                    </a:lnTo>
                    <a:lnTo>
                      <a:pt x="3" y="95"/>
                    </a:lnTo>
                    <a:lnTo>
                      <a:pt x="21" y="2"/>
                    </a:lnTo>
                    <a:lnTo>
                      <a:pt x="108" y="2"/>
                    </a:lnTo>
                    <a:lnTo>
                      <a:pt x="108" y="24"/>
                    </a:lnTo>
                    <a:lnTo>
                      <a:pt x="40" y="24"/>
                    </a:lnTo>
                    <a:lnTo>
                      <a:pt x="31" y="74"/>
                    </a:lnTo>
                    <a:lnTo>
                      <a:pt x="39" y="69"/>
                    </a:lnTo>
                    <a:lnTo>
                      <a:pt x="47" y="64"/>
                    </a:lnTo>
                    <a:lnTo>
                      <a:pt x="55" y="63"/>
                    </a:lnTo>
                    <a:lnTo>
                      <a:pt x="63" y="62"/>
                    </a:lnTo>
                    <a:lnTo>
                      <a:pt x="69" y="62"/>
                    </a:lnTo>
                    <a:lnTo>
                      <a:pt x="74" y="63"/>
                    </a:lnTo>
                    <a:lnTo>
                      <a:pt x="79" y="64"/>
                    </a:lnTo>
                    <a:lnTo>
                      <a:pt x="85" y="65"/>
                    </a:lnTo>
                    <a:lnTo>
                      <a:pt x="89" y="68"/>
                    </a:lnTo>
                    <a:lnTo>
                      <a:pt x="94" y="71"/>
                    </a:lnTo>
                    <a:lnTo>
                      <a:pt x="97" y="74"/>
                    </a:lnTo>
                    <a:lnTo>
                      <a:pt x="102" y="78"/>
                    </a:lnTo>
                    <a:lnTo>
                      <a:pt x="109" y="87"/>
                    </a:lnTo>
                    <a:lnTo>
                      <a:pt x="113" y="97"/>
                    </a:lnTo>
                    <a:lnTo>
                      <a:pt x="116" y="108"/>
                    </a:lnTo>
                    <a:lnTo>
                      <a:pt x="117" y="120"/>
                    </a:lnTo>
                    <a:lnTo>
                      <a:pt x="116" y="132"/>
                    </a:lnTo>
                    <a:lnTo>
                      <a:pt x="113" y="143"/>
                    </a:lnTo>
                    <a:lnTo>
                      <a:pt x="109" y="154"/>
                    </a:lnTo>
                    <a:lnTo>
                      <a:pt x="103" y="163"/>
                    </a:lnTo>
                    <a:lnTo>
                      <a:pt x="98" y="169"/>
                    </a:lnTo>
                    <a:lnTo>
                      <a:pt x="94" y="172"/>
                    </a:lnTo>
                    <a:lnTo>
                      <a:pt x="88" y="175"/>
                    </a:lnTo>
                    <a:lnTo>
                      <a:pt x="84" y="179"/>
                    </a:lnTo>
                    <a:lnTo>
                      <a:pt x="77" y="181"/>
                    </a:lnTo>
                    <a:lnTo>
                      <a:pt x="71" y="182"/>
                    </a:lnTo>
                    <a:lnTo>
                      <a:pt x="64" y="183"/>
                    </a:lnTo>
                    <a:lnTo>
                      <a:pt x="56" y="183"/>
                    </a:lnTo>
                    <a:lnTo>
                      <a:pt x="50" y="183"/>
                    </a:lnTo>
                    <a:lnTo>
                      <a:pt x="44" y="182"/>
                    </a:lnTo>
                    <a:lnTo>
                      <a:pt x="39" y="182"/>
                    </a:lnTo>
                    <a:lnTo>
                      <a:pt x="34" y="180"/>
                    </a:lnTo>
                    <a:lnTo>
                      <a:pt x="29" y="179"/>
                    </a:lnTo>
                    <a:lnTo>
                      <a:pt x="25" y="177"/>
                    </a:lnTo>
                    <a:lnTo>
                      <a:pt x="20" y="174"/>
                    </a:lnTo>
                    <a:lnTo>
                      <a:pt x="17" y="171"/>
                    </a:lnTo>
                    <a:lnTo>
                      <a:pt x="10" y="163"/>
                    </a:lnTo>
                    <a:lnTo>
                      <a:pt x="5" y="155"/>
                    </a:lnTo>
                    <a:lnTo>
                      <a:pt x="2" y="144"/>
                    </a:lnTo>
                    <a:lnTo>
                      <a:pt x="0" y="133"/>
                    </a:lnTo>
                    <a:close/>
                    <a:moveTo>
                      <a:pt x="141" y="93"/>
                    </a:moveTo>
                    <a:lnTo>
                      <a:pt x="141" y="77"/>
                    </a:lnTo>
                    <a:lnTo>
                      <a:pt x="143" y="63"/>
                    </a:lnTo>
                    <a:lnTo>
                      <a:pt x="144" y="51"/>
                    </a:lnTo>
                    <a:lnTo>
                      <a:pt x="148" y="40"/>
                    </a:lnTo>
                    <a:lnTo>
                      <a:pt x="151" y="31"/>
                    </a:lnTo>
                    <a:lnTo>
                      <a:pt x="156" y="23"/>
                    </a:lnTo>
                    <a:lnTo>
                      <a:pt x="161" y="16"/>
                    </a:lnTo>
                    <a:lnTo>
                      <a:pt x="167" y="10"/>
                    </a:lnTo>
                    <a:lnTo>
                      <a:pt x="174" y="6"/>
                    </a:lnTo>
                    <a:lnTo>
                      <a:pt x="182" y="2"/>
                    </a:lnTo>
                    <a:lnTo>
                      <a:pt x="190" y="1"/>
                    </a:lnTo>
                    <a:lnTo>
                      <a:pt x="200" y="0"/>
                    </a:lnTo>
                    <a:lnTo>
                      <a:pt x="207" y="0"/>
                    </a:lnTo>
                    <a:lnTo>
                      <a:pt x="213" y="1"/>
                    </a:lnTo>
                    <a:lnTo>
                      <a:pt x="220" y="3"/>
                    </a:lnTo>
                    <a:lnTo>
                      <a:pt x="226" y="6"/>
                    </a:lnTo>
                    <a:lnTo>
                      <a:pt x="231" y="9"/>
                    </a:lnTo>
                    <a:lnTo>
                      <a:pt x="236" y="12"/>
                    </a:lnTo>
                    <a:lnTo>
                      <a:pt x="240" y="17"/>
                    </a:lnTo>
                    <a:lnTo>
                      <a:pt x="243" y="23"/>
                    </a:lnTo>
                    <a:lnTo>
                      <a:pt x="247" y="28"/>
                    </a:lnTo>
                    <a:lnTo>
                      <a:pt x="249" y="34"/>
                    </a:lnTo>
                    <a:lnTo>
                      <a:pt x="252" y="41"/>
                    </a:lnTo>
                    <a:lnTo>
                      <a:pt x="255" y="49"/>
                    </a:lnTo>
                    <a:lnTo>
                      <a:pt x="256" y="58"/>
                    </a:lnTo>
                    <a:lnTo>
                      <a:pt x="257" y="69"/>
                    </a:lnTo>
                    <a:lnTo>
                      <a:pt x="258" y="80"/>
                    </a:lnTo>
                    <a:lnTo>
                      <a:pt x="258" y="93"/>
                    </a:lnTo>
                    <a:lnTo>
                      <a:pt x="258" y="108"/>
                    </a:lnTo>
                    <a:lnTo>
                      <a:pt x="257" y="121"/>
                    </a:lnTo>
                    <a:lnTo>
                      <a:pt x="255" y="133"/>
                    </a:lnTo>
                    <a:lnTo>
                      <a:pt x="252" y="144"/>
                    </a:lnTo>
                    <a:lnTo>
                      <a:pt x="249" y="154"/>
                    </a:lnTo>
                    <a:lnTo>
                      <a:pt x="244" y="162"/>
                    </a:lnTo>
                    <a:lnTo>
                      <a:pt x="239" y="169"/>
                    </a:lnTo>
                    <a:lnTo>
                      <a:pt x="233" y="174"/>
                    </a:lnTo>
                    <a:lnTo>
                      <a:pt x="226" y="179"/>
                    </a:lnTo>
                    <a:lnTo>
                      <a:pt x="218" y="181"/>
                    </a:lnTo>
                    <a:lnTo>
                      <a:pt x="209" y="183"/>
                    </a:lnTo>
                    <a:lnTo>
                      <a:pt x="200" y="183"/>
                    </a:lnTo>
                    <a:lnTo>
                      <a:pt x="194" y="183"/>
                    </a:lnTo>
                    <a:lnTo>
                      <a:pt x="187" y="182"/>
                    </a:lnTo>
                    <a:lnTo>
                      <a:pt x="181" y="181"/>
                    </a:lnTo>
                    <a:lnTo>
                      <a:pt x="177" y="180"/>
                    </a:lnTo>
                    <a:lnTo>
                      <a:pt x="171" y="178"/>
                    </a:lnTo>
                    <a:lnTo>
                      <a:pt x="166" y="174"/>
                    </a:lnTo>
                    <a:lnTo>
                      <a:pt x="163" y="171"/>
                    </a:lnTo>
                    <a:lnTo>
                      <a:pt x="158" y="167"/>
                    </a:lnTo>
                    <a:lnTo>
                      <a:pt x="150" y="154"/>
                    </a:lnTo>
                    <a:lnTo>
                      <a:pt x="146" y="136"/>
                    </a:lnTo>
                    <a:lnTo>
                      <a:pt x="142" y="116"/>
                    </a:lnTo>
                    <a:lnTo>
                      <a:pt x="141" y="93"/>
                    </a:lnTo>
                    <a:close/>
                    <a:moveTo>
                      <a:pt x="163" y="93"/>
                    </a:moveTo>
                    <a:lnTo>
                      <a:pt x="164" y="112"/>
                    </a:lnTo>
                    <a:lnTo>
                      <a:pt x="165" y="128"/>
                    </a:lnTo>
                    <a:lnTo>
                      <a:pt x="169" y="141"/>
                    </a:lnTo>
                    <a:lnTo>
                      <a:pt x="173" y="149"/>
                    </a:lnTo>
                    <a:lnTo>
                      <a:pt x="179" y="155"/>
                    </a:lnTo>
                    <a:lnTo>
                      <a:pt x="185" y="159"/>
                    </a:lnTo>
                    <a:lnTo>
                      <a:pt x="192" y="162"/>
                    </a:lnTo>
                    <a:lnTo>
                      <a:pt x="200" y="163"/>
                    </a:lnTo>
                    <a:lnTo>
                      <a:pt x="208" y="162"/>
                    </a:lnTo>
                    <a:lnTo>
                      <a:pt x="215" y="159"/>
                    </a:lnTo>
                    <a:lnTo>
                      <a:pt x="220" y="155"/>
                    </a:lnTo>
                    <a:lnTo>
                      <a:pt x="226" y="149"/>
                    </a:lnTo>
                    <a:lnTo>
                      <a:pt x="231" y="140"/>
                    </a:lnTo>
                    <a:lnTo>
                      <a:pt x="234" y="128"/>
                    </a:lnTo>
                    <a:lnTo>
                      <a:pt x="235" y="112"/>
                    </a:lnTo>
                    <a:lnTo>
                      <a:pt x="236" y="93"/>
                    </a:lnTo>
                    <a:lnTo>
                      <a:pt x="235" y="73"/>
                    </a:lnTo>
                    <a:lnTo>
                      <a:pt x="234" y="57"/>
                    </a:lnTo>
                    <a:lnTo>
                      <a:pt x="231" y="45"/>
                    </a:lnTo>
                    <a:lnTo>
                      <a:pt x="226" y="35"/>
                    </a:lnTo>
                    <a:lnTo>
                      <a:pt x="220" y="30"/>
                    </a:lnTo>
                    <a:lnTo>
                      <a:pt x="215" y="25"/>
                    </a:lnTo>
                    <a:lnTo>
                      <a:pt x="208" y="23"/>
                    </a:lnTo>
                    <a:lnTo>
                      <a:pt x="200" y="22"/>
                    </a:lnTo>
                    <a:lnTo>
                      <a:pt x="192" y="23"/>
                    </a:lnTo>
                    <a:lnTo>
                      <a:pt x="186" y="25"/>
                    </a:lnTo>
                    <a:lnTo>
                      <a:pt x="179" y="28"/>
                    </a:lnTo>
                    <a:lnTo>
                      <a:pt x="174" y="34"/>
                    </a:lnTo>
                    <a:lnTo>
                      <a:pt x="169" y="43"/>
                    </a:lnTo>
                    <a:lnTo>
                      <a:pt x="165" y="56"/>
                    </a:lnTo>
                    <a:lnTo>
                      <a:pt x="164" y="73"/>
                    </a:lnTo>
                    <a:lnTo>
                      <a:pt x="163"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5" name="Freeform 183"/>
              <p:cNvSpPr>
                <a:spLocks/>
              </p:cNvSpPr>
              <p:nvPr/>
            </p:nvSpPr>
            <p:spPr bwMode="auto">
              <a:xfrm>
                <a:off x="2249" y="1599"/>
                <a:ext cx="58" cy="92"/>
              </a:xfrm>
              <a:custGeom>
                <a:avLst/>
                <a:gdLst>
                  <a:gd name="T0" fmla="*/ 22 w 117"/>
                  <a:gd name="T1" fmla="*/ 129 h 183"/>
                  <a:gd name="T2" fmla="*/ 26 w 117"/>
                  <a:gd name="T3" fmla="*/ 144 h 183"/>
                  <a:gd name="T4" fmla="*/ 34 w 117"/>
                  <a:gd name="T5" fmla="*/ 155 h 183"/>
                  <a:gd name="T6" fmla="*/ 45 w 117"/>
                  <a:gd name="T7" fmla="*/ 160 h 183"/>
                  <a:gd name="T8" fmla="*/ 57 w 117"/>
                  <a:gd name="T9" fmla="*/ 163 h 183"/>
                  <a:gd name="T10" fmla="*/ 73 w 117"/>
                  <a:gd name="T11" fmla="*/ 160 h 183"/>
                  <a:gd name="T12" fmla="*/ 85 w 117"/>
                  <a:gd name="T13" fmla="*/ 152 h 183"/>
                  <a:gd name="T14" fmla="*/ 93 w 117"/>
                  <a:gd name="T15" fmla="*/ 141 h 183"/>
                  <a:gd name="T16" fmla="*/ 95 w 117"/>
                  <a:gd name="T17" fmla="*/ 127 h 183"/>
                  <a:gd name="T18" fmla="*/ 93 w 117"/>
                  <a:gd name="T19" fmla="*/ 113 h 183"/>
                  <a:gd name="T20" fmla="*/ 85 w 117"/>
                  <a:gd name="T21" fmla="*/ 102 h 183"/>
                  <a:gd name="T22" fmla="*/ 74 w 117"/>
                  <a:gd name="T23" fmla="*/ 95 h 183"/>
                  <a:gd name="T24" fmla="*/ 59 w 117"/>
                  <a:gd name="T25" fmla="*/ 93 h 183"/>
                  <a:gd name="T26" fmla="*/ 51 w 117"/>
                  <a:gd name="T27" fmla="*/ 94 h 183"/>
                  <a:gd name="T28" fmla="*/ 43 w 117"/>
                  <a:gd name="T29" fmla="*/ 95 h 183"/>
                  <a:gd name="T30" fmla="*/ 47 w 117"/>
                  <a:gd name="T31" fmla="*/ 73 h 183"/>
                  <a:gd name="T32" fmla="*/ 49 w 117"/>
                  <a:gd name="T33" fmla="*/ 73 h 183"/>
                  <a:gd name="T34" fmla="*/ 56 w 117"/>
                  <a:gd name="T35" fmla="*/ 73 h 183"/>
                  <a:gd name="T36" fmla="*/ 69 w 117"/>
                  <a:gd name="T37" fmla="*/ 70 h 183"/>
                  <a:gd name="T38" fmla="*/ 79 w 117"/>
                  <a:gd name="T39" fmla="*/ 64 h 183"/>
                  <a:gd name="T40" fmla="*/ 84 w 117"/>
                  <a:gd name="T41" fmla="*/ 54 h 183"/>
                  <a:gd name="T42" fmla="*/ 85 w 117"/>
                  <a:gd name="T43" fmla="*/ 42 h 183"/>
                  <a:gd name="T44" fmla="*/ 80 w 117"/>
                  <a:gd name="T45" fmla="*/ 32 h 183"/>
                  <a:gd name="T46" fmla="*/ 72 w 117"/>
                  <a:gd name="T47" fmla="*/ 25 h 183"/>
                  <a:gd name="T48" fmla="*/ 62 w 117"/>
                  <a:gd name="T49" fmla="*/ 21 h 183"/>
                  <a:gd name="T50" fmla="*/ 50 w 117"/>
                  <a:gd name="T51" fmla="*/ 21 h 183"/>
                  <a:gd name="T52" fmla="*/ 39 w 117"/>
                  <a:gd name="T53" fmla="*/ 26 h 183"/>
                  <a:gd name="T54" fmla="*/ 31 w 117"/>
                  <a:gd name="T55" fmla="*/ 33 h 183"/>
                  <a:gd name="T56" fmla="*/ 25 w 117"/>
                  <a:gd name="T57" fmla="*/ 44 h 183"/>
                  <a:gd name="T58" fmla="*/ 2 w 117"/>
                  <a:gd name="T59" fmla="*/ 48 h 183"/>
                  <a:gd name="T60" fmla="*/ 8 w 117"/>
                  <a:gd name="T61" fmla="*/ 27 h 183"/>
                  <a:gd name="T62" fmla="*/ 19 w 117"/>
                  <a:gd name="T63" fmla="*/ 12 h 183"/>
                  <a:gd name="T64" fmla="*/ 27 w 117"/>
                  <a:gd name="T65" fmla="*/ 7 h 183"/>
                  <a:gd name="T66" fmla="*/ 35 w 117"/>
                  <a:gd name="T67" fmla="*/ 3 h 183"/>
                  <a:gd name="T68" fmla="*/ 45 w 117"/>
                  <a:gd name="T69" fmla="*/ 1 h 183"/>
                  <a:gd name="T70" fmla="*/ 55 w 117"/>
                  <a:gd name="T71" fmla="*/ 0 h 183"/>
                  <a:gd name="T72" fmla="*/ 69 w 117"/>
                  <a:gd name="T73" fmla="*/ 1 h 183"/>
                  <a:gd name="T74" fmla="*/ 81 w 117"/>
                  <a:gd name="T75" fmla="*/ 5 h 183"/>
                  <a:gd name="T76" fmla="*/ 93 w 117"/>
                  <a:gd name="T77" fmla="*/ 13 h 183"/>
                  <a:gd name="T78" fmla="*/ 101 w 117"/>
                  <a:gd name="T79" fmla="*/ 23 h 183"/>
                  <a:gd name="T80" fmla="*/ 107 w 117"/>
                  <a:gd name="T81" fmla="*/ 34 h 183"/>
                  <a:gd name="T82" fmla="*/ 108 w 117"/>
                  <a:gd name="T83" fmla="*/ 46 h 183"/>
                  <a:gd name="T84" fmla="*/ 107 w 117"/>
                  <a:gd name="T85" fmla="*/ 57 h 183"/>
                  <a:gd name="T86" fmla="*/ 101 w 117"/>
                  <a:gd name="T87" fmla="*/ 66 h 183"/>
                  <a:gd name="T88" fmla="*/ 93 w 117"/>
                  <a:gd name="T89" fmla="*/ 74 h 183"/>
                  <a:gd name="T90" fmla="*/ 82 w 117"/>
                  <a:gd name="T91" fmla="*/ 81 h 183"/>
                  <a:gd name="T92" fmla="*/ 97 w 117"/>
                  <a:gd name="T93" fmla="*/ 87 h 183"/>
                  <a:gd name="T94" fmla="*/ 108 w 117"/>
                  <a:gd name="T95" fmla="*/ 97 h 183"/>
                  <a:gd name="T96" fmla="*/ 115 w 117"/>
                  <a:gd name="T97" fmla="*/ 110 h 183"/>
                  <a:gd name="T98" fmla="*/ 117 w 117"/>
                  <a:gd name="T99" fmla="*/ 127 h 183"/>
                  <a:gd name="T100" fmla="*/ 112 w 117"/>
                  <a:gd name="T101" fmla="*/ 149 h 183"/>
                  <a:gd name="T102" fmla="*/ 100 w 117"/>
                  <a:gd name="T103" fmla="*/ 168 h 183"/>
                  <a:gd name="T104" fmla="*/ 90 w 117"/>
                  <a:gd name="T105" fmla="*/ 175 h 183"/>
                  <a:gd name="T106" fmla="*/ 80 w 117"/>
                  <a:gd name="T107" fmla="*/ 180 h 183"/>
                  <a:gd name="T108" fmla="*/ 70 w 117"/>
                  <a:gd name="T109" fmla="*/ 182 h 183"/>
                  <a:gd name="T110" fmla="*/ 57 w 117"/>
                  <a:gd name="T111" fmla="*/ 183 h 183"/>
                  <a:gd name="T112" fmla="*/ 46 w 117"/>
                  <a:gd name="T113" fmla="*/ 182 h 183"/>
                  <a:gd name="T114" fmla="*/ 35 w 117"/>
                  <a:gd name="T115" fmla="*/ 180 h 183"/>
                  <a:gd name="T116" fmla="*/ 25 w 117"/>
                  <a:gd name="T117" fmla="*/ 176 h 183"/>
                  <a:gd name="T118" fmla="*/ 17 w 117"/>
                  <a:gd name="T119" fmla="*/ 171 h 183"/>
                  <a:gd name="T120" fmla="*/ 5 w 117"/>
                  <a:gd name="T121" fmla="*/ 153 h 183"/>
                  <a:gd name="T122" fmla="*/ 0 w 117"/>
                  <a:gd name="T123" fmla="*/ 13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183">
                    <a:moveTo>
                      <a:pt x="0" y="133"/>
                    </a:moveTo>
                    <a:lnTo>
                      <a:pt x="22" y="129"/>
                    </a:lnTo>
                    <a:lnTo>
                      <a:pt x="24" y="137"/>
                    </a:lnTo>
                    <a:lnTo>
                      <a:pt x="26" y="144"/>
                    </a:lnTo>
                    <a:lnTo>
                      <a:pt x="30" y="150"/>
                    </a:lnTo>
                    <a:lnTo>
                      <a:pt x="34" y="155"/>
                    </a:lnTo>
                    <a:lnTo>
                      <a:pt x="39" y="158"/>
                    </a:lnTo>
                    <a:lnTo>
                      <a:pt x="45" y="160"/>
                    </a:lnTo>
                    <a:lnTo>
                      <a:pt x="50" y="163"/>
                    </a:lnTo>
                    <a:lnTo>
                      <a:pt x="57" y="163"/>
                    </a:lnTo>
                    <a:lnTo>
                      <a:pt x="65" y="162"/>
                    </a:lnTo>
                    <a:lnTo>
                      <a:pt x="73" y="160"/>
                    </a:lnTo>
                    <a:lnTo>
                      <a:pt x="79" y="157"/>
                    </a:lnTo>
                    <a:lnTo>
                      <a:pt x="85" y="152"/>
                    </a:lnTo>
                    <a:lnTo>
                      <a:pt x="89" y="147"/>
                    </a:lnTo>
                    <a:lnTo>
                      <a:pt x="93" y="141"/>
                    </a:lnTo>
                    <a:lnTo>
                      <a:pt x="94" y="134"/>
                    </a:lnTo>
                    <a:lnTo>
                      <a:pt x="95" y="127"/>
                    </a:lnTo>
                    <a:lnTo>
                      <a:pt x="94" y="120"/>
                    </a:lnTo>
                    <a:lnTo>
                      <a:pt x="93" y="113"/>
                    </a:lnTo>
                    <a:lnTo>
                      <a:pt x="89" y="108"/>
                    </a:lnTo>
                    <a:lnTo>
                      <a:pt x="85" y="102"/>
                    </a:lnTo>
                    <a:lnTo>
                      <a:pt x="80" y="98"/>
                    </a:lnTo>
                    <a:lnTo>
                      <a:pt x="74" y="95"/>
                    </a:lnTo>
                    <a:lnTo>
                      <a:pt x="68" y="94"/>
                    </a:lnTo>
                    <a:lnTo>
                      <a:pt x="59" y="93"/>
                    </a:lnTo>
                    <a:lnTo>
                      <a:pt x="56" y="93"/>
                    </a:lnTo>
                    <a:lnTo>
                      <a:pt x="51" y="94"/>
                    </a:lnTo>
                    <a:lnTo>
                      <a:pt x="48" y="94"/>
                    </a:lnTo>
                    <a:lnTo>
                      <a:pt x="43" y="95"/>
                    </a:lnTo>
                    <a:lnTo>
                      <a:pt x="46" y="73"/>
                    </a:lnTo>
                    <a:lnTo>
                      <a:pt x="47" y="73"/>
                    </a:lnTo>
                    <a:lnTo>
                      <a:pt x="48" y="73"/>
                    </a:lnTo>
                    <a:lnTo>
                      <a:pt x="49" y="73"/>
                    </a:lnTo>
                    <a:lnTo>
                      <a:pt x="49" y="73"/>
                    </a:lnTo>
                    <a:lnTo>
                      <a:pt x="56" y="73"/>
                    </a:lnTo>
                    <a:lnTo>
                      <a:pt x="63" y="72"/>
                    </a:lnTo>
                    <a:lnTo>
                      <a:pt x="69" y="70"/>
                    </a:lnTo>
                    <a:lnTo>
                      <a:pt x="74" y="67"/>
                    </a:lnTo>
                    <a:lnTo>
                      <a:pt x="79" y="64"/>
                    </a:lnTo>
                    <a:lnTo>
                      <a:pt x="82" y="58"/>
                    </a:lnTo>
                    <a:lnTo>
                      <a:pt x="84" y="54"/>
                    </a:lnTo>
                    <a:lnTo>
                      <a:pt x="85" y="47"/>
                    </a:lnTo>
                    <a:lnTo>
                      <a:pt x="85" y="42"/>
                    </a:lnTo>
                    <a:lnTo>
                      <a:pt x="82" y="36"/>
                    </a:lnTo>
                    <a:lnTo>
                      <a:pt x="80" y="32"/>
                    </a:lnTo>
                    <a:lnTo>
                      <a:pt x="77" y="28"/>
                    </a:lnTo>
                    <a:lnTo>
                      <a:pt x="72" y="25"/>
                    </a:lnTo>
                    <a:lnTo>
                      <a:pt x="68" y="23"/>
                    </a:lnTo>
                    <a:lnTo>
                      <a:pt x="62" y="21"/>
                    </a:lnTo>
                    <a:lnTo>
                      <a:pt x="56" y="21"/>
                    </a:lnTo>
                    <a:lnTo>
                      <a:pt x="50" y="21"/>
                    </a:lnTo>
                    <a:lnTo>
                      <a:pt x="45" y="24"/>
                    </a:lnTo>
                    <a:lnTo>
                      <a:pt x="39" y="26"/>
                    </a:lnTo>
                    <a:lnTo>
                      <a:pt x="34" y="30"/>
                    </a:lnTo>
                    <a:lnTo>
                      <a:pt x="31" y="33"/>
                    </a:lnTo>
                    <a:lnTo>
                      <a:pt x="27" y="39"/>
                    </a:lnTo>
                    <a:lnTo>
                      <a:pt x="25" y="44"/>
                    </a:lnTo>
                    <a:lnTo>
                      <a:pt x="24" y="51"/>
                    </a:lnTo>
                    <a:lnTo>
                      <a:pt x="2" y="48"/>
                    </a:lnTo>
                    <a:lnTo>
                      <a:pt x="4" y="36"/>
                    </a:lnTo>
                    <a:lnTo>
                      <a:pt x="8" y="27"/>
                    </a:lnTo>
                    <a:lnTo>
                      <a:pt x="13" y="19"/>
                    </a:lnTo>
                    <a:lnTo>
                      <a:pt x="19" y="12"/>
                    </a:lnTo>
                    <a:lnTo>
                      <a:pt x="23" y="10"/>
                    </a:lnTo>
                    <a:lnTo>
                      <a:pt x="27" y="7"/>
                    </a:lnTo>
                    <a:lnTo>
                      <a:pt x="32" y="4"/>
                    </a:lnTo>
                    <a:lnTo>
                      <a:pt x="35" y="3"/>
                    </a:lnTo>
                    <a:lnTo>
                      <a:pt x="40" y="2"/>
                    </a:lnTo>
                    <a:lnTo>
                      <a:pt x="45" y="1"/>
                    </a:lnTo>
                    <a:lnTo>
                      <a:pt x="50" y="0"/>
                    </a:lnTo>
                    <a:lnTo>
                      <a:pt x="55" y="0"/>
                    </a:lnTo>
                    <a:lnTo>
                      <a:pt x="62" y="0"/>
                    </a:lnTo>
                    <a:lnTo>
                      <a:pt x="69" y="1"/>
                    </a:lnTo>
                    <a:lnTo>
                      <a:pt x="76" y="3"/>
                    </a:lnTo>
                    <a:lnTo>
                      <a:pt x="81" y="5"/>
                    </a:lnTo>
                    <a:lnTo>
                      <a:pt x="87" y="9"/>
                    </a:lnTo>
                    <a:lnTo>
                      <a:pt x="93" y="13"/>
                    </a:lnTo>
                    <a:lnTo>
                      <a:pt x="97" y="18"/>
                    </a:lnTo>
                    <a:lnTo>
                      <a:pt x="101" y="23"/>
                    </a:lnTo>
                    <a:lnTo>
                      <a:pt x="104" y="28"/>
                    </a:lnTo>
                    <a:lnTo>
                      <a:pt x="107" y="34"/>
                    </a:lnTo>
                    <a:lnTo>
                      <a:pt x="108" y="40"/>
                    </a:lnTo>
                    <a:lnTo>
                      <a:pt x="108" y="46"/>
                    </a:lnTo>
                    <a:lnTo>
                      <a:pt x="108" y="51"/>
                    </a:lnTo>
                    <a:lnTo>
                      <a:pt x="107" y="57"/>
                    </a:lnTo>
                    <a:lnTo>
                      <a:pt x="104" y="62"/>
                    </a:lnTo>
                    <a:lnTo>
                      <a:pt x="101" y="66"/>
                    </a:lnTo>
                    <a:lnTo>
                      <a:pt x="97" y="71"/>
                    </a:lnTo>
                    <a:lnTo>
                      <a:pt x="93" y="74"/>
                    </a:lnTo>
                    <a:lnTo>
                      <a:pt x="88" y="78"/>
                    </a:lnTo>
                    <a:lnTo>
                      <a:pt x="82" y="81"/>
                    </a:lnTo>
                    <a:lnTo>
                      <a:pt x="90" y="83"/>
                    </a:lnTo>
                    <a:lnTo>
                      <a:pt x="97" y="87"/>
                    </a:lnTo>
                    <a:lnTo>
                      <a:pt x="103" y="91"/>
                    </a:lnTo>
                    <a:lnTo>
                      <a:pt x="108" y="97"/>
                    </a:lnTo>
                    <a:lnTo>
                      <a:pt x="111" y="103"/>
                    </a:lnTo>
                    <a:lnTo>
                      <a:pt x="115" y="110"/>
                    </a:lnTo>
                    <a:lnTo>
                      <a:pt x="116" y="118"/>
                    </a:lnTo>
                    <a:lnTo>
                      <a:pt x="117" y="127"/>
                    </a:lnTo>
                    <a:lnTo>
                      <a:pt x="116" y="139"/>
                    </a:lnTo>
                    <a:lnTo>
                      <a:pt x="112" y="149"/>
                    </a:lnTo>
                    <a:lnTo>
                      <a:pt x="108" y="159"/>
                    </a:lnTo>
                    <a:lnTo>
                      <a:pt x="100" y="168"/>
                    </a:lnTo>
                    <a:lnTo>
                      <a:pt x="95" y="172"/>
                    </a:lnTo>
                    <a:lnTo>
                      <a:pt x="90" y="175"/>
                    </a:lnTo>
                    <a:lnTo>
                      <a:pt x="86" y="178"/>
                    </a:lnTo>
                    <a:lnTo>
                      <a:pt x="80" y="180"/>
                    </a:lnTo>
                    <a:lnTo>
                      <a:pt x="76" y="181"/>
                    </a:lnTo>
                    <a:lnTo>
                      <a:pt x="70" y="182"/>
                    </a:lnTo>
                    <a:lnTo>
                      <a:pt x="63" y="183"/>
                    </a:lnTo>
                    <a:lnTo>
                      <a:pt x="57" y="183"/>
                    </a:lnTo>
                    <a:lnTo>
                      <a:pt x="51" y="183"/>
                    </a:lnTo>
                    <a:lnTo>
                      <a:pt x="46" y="182"/>
                    </a:lnTo>
                    <a:lnTo>
                      <a:pt x="40" y="182"/>
                    </a:lnTo>
                    <a:lnTo>
                      <a:pt x="35" y="180"/>
                    </a:lnTo>
                    <a:lnTo>
                      <a:pt x="30" y="179"/>
                    </a:lnTo>
                    <a:lnTo>
                      <a:pt x="25" y="176"/>
                    </a:lnTo>
                    <a:lnTo>
                      <a:pt x="22" y="174"/>
                    </a:lnTo>
                    <a:lnTo>
                      <a:pt x="17" y="171"/>
                    </a:lnTo>
                    <a:lnTo>
                      <a:pt x="10" y="163"/>
                    </a:lnTo>
                    <a:lnTo>
                      <a:pt x="5" y="153"/>
                    </a:lnTo>
                    <a:lnTo>
                      <a:pt x="2" y="143"/>
                    </a:lnTo>
                    <a:lnTo>
                      <a:pt x="0" y="1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6" name="Freeform 184"/>
              <p:cNvSpPr>
                <a:spLocks noEditPoints="1"/>
              </p:cNvSpPr>
              <p:nvPr/>
            </p:nvSpPr>
            <p:spPr bwMode="auto">
              <a:xfrm>
                <a:off x="2832" y="1599"/>
                <a:ext cx="192" cy="92"/>
              </a:xfrm>
              <a:custGeom>
                <a:avLst/>
                <a:gdLst>
                  <a:gd name="T0" fmla="*/ 42 w 385"/>
                  <a:gd name="T1" fmla="*/ 44 h 183"/>
                  <a:gd name="T2" fmla="*/ 18 w 385"/>
                  <a:gd name="T3" fmla="*/ 59 h 183"/>
                  <a:gd name="T4" fmla="*/ 0 w 385"/>
                  <a:gd name="T5" fmla="*/ 46 h 183"/>
                  <a:gd name="T6" fmla="*/ 34 w 385"/>
                  <a:gd name="T7" fmla="*/ 24 h 183"/>
                  <a:gd name="T8" fmla="*/ 54 w 385"/>
                  <a:gd name="T9" fmla="*/ 0 h 183"/>
                  <a:gd name="T10" fmla="*/ 150 w 385"/>
                  <a:gd name="T11" fmla="*/ 129 h 183"/>
                  <a:gd name="T12" fmla="*/ 162 w 385"/>
                  <a:gd name="T13" fmla="*/ 155 h 183"/>
                  <a:gd name="T14" fmla="*/ 185 w 385"/>
                  <a:gd name="T15" fmla="*/ 163 h 183"/>
                  <a:gd name="T16" fmla="*/ 213 w 385"/>
                  <a:gd name="T17" fmla="*/ 152 h 183"/>
                  <a:gd name="T18" fmla="*/ 223 w 385"/>
                  <a:gd name="T19" fmla="*/ 127 h 183"/>
                  <a:gd name="T20" fmla="*/ 213 w 385"/>
                  <a:gd name="T21" fmla="*/ 102 h 183"/>
                  <a:gd name="T22" fmla="*/ 188 w 385"/>
                  <a:gd name="T23" fmla="*/ 93 h 183"/>
                  <a:gd name="T24" fmla="*/ 172 w 385"/>
                  <a:gd name="T25" fmla="*/ 95 h 183"/>
                  <a:gd name="T26" fmla="*/ 177 w 385"/>
                  <a:gd name="T27" fmla="*/ 73 h 183"/>
                  <a:gd name="T28" fmla="*/ 197 w 385"/>
                  <a:gd name="T29" fmla="*/ 70 h 183"/>
                  <a:gd name="T30" fmla="*/ 212 w 385"/>
                  <a:gd name="T31" fmla="*/ 54 h 183"/>
                  <a:gd name="T32" fmla="*/ 208 w 385"/>
                  <a:gd name="T33" fmla="*/ 32 h 183"/>
                  <a:gd name="T34" fmla="*/ 190 w 385"/>
                  <a:gd name="T35" fmla="*/ 21 h 183"/>
                  <a:gd name="T36" fmla="*/ 167 w 385"/>
                  <a:gd name="T37" fmla="*/ 26 h 183"/>
                  <a:gd name="T38" fmla="*/ 153 w 385"/>
                  <a:gd name="T39" fmla="*/ 44 h 183"/>
                  <a:gd name="T40" fmla="*/ 136 w 385"/>
                  <a:gd name="T41" fmla="*/ 27 h 183"/>
                  <a:gd name="T42" fmla="*/ 156 w 385"/>
                  <a:gd name="T43" fmla="*/ 7 h 183"/>
                  <a:gd name="T44" fmla="*/ 173 w 385"/>
                  <a:gd name="T45" fmla="*/ 1 h 183"/>
                  <a:gd name="T46" fmla="*/ 197 w 385"/>
                  <a:gd name="T47" fmla="*/ 1 h 183"/>
                  <a:gd name="T48" fmla="*/ 221 w 385"/>
                  <a:gd name="T49" fmla="*/ 13 h 183"/>
                  <a:gd name="T50" fmla="*/ 235 w 385"/>
                  <a:gd name="T51" fmla="*/ 34 h 183"/>
                  <a:gd name="T52" fmla="*/ 235 w 385"/>
                  <a:gd name="T53" fmla="*/ 57 h 183"/>
                  <a:gd name="T54" fmla="*/ 221 w 385"/>
                  <a:gd name="T55" fmla="*/ 74 h 183"/>
                  <a:gd name="T56" fmla="*/ 226 w 385"/>
                  <a:gd name="T57" fmla="*/ 87 h 183"/>
                  <a:gd name="T58" fmla="*/ 243 w 385"/>
                  <a:gd name="T59" fmla="*/ 110 h 183"/>
                  <a:gd name="T60" fmla="*/ 241 w 385"/>
                  <a:gd name="T61" fmla="*/ 149 h 183"/>
                  <a:gd name="T62" fmla="*/ 219 w 385"/>
                  <a:gd name="T63" fmla="*/ 175 h 183"/>
                  <a:gd name="T64" fmla="*/ 198 w 385"/>
                  <a:gd name="T65" fmla="*/ 182 h 183"/>
                  <a:gd name="T66" fmla="*/ 174 w 385"/>
                  <a:gd name="T67" fmla="*/ 182 h 183"/>
                  <a:gd name="T68" fmla="*/ 153 w 385"/>
                  <a:gd name="T69" fmla="*/ 176 h 183"/>
                  <a:gd name="T70" fmla="*/ 134 w 385"/>
                  <a:gd name="T71" fmla="*/ 153 h 183"/>
                  <a:gd name="T72" fmla="*/ 385 w 385"/>
                  <a:gd name="T73" fmla="*/ 182 h 183"/>
                  <a:gd name="T74" fmla="*/ 267 w 385"/>
                  <a:gd name="T75" fmla="*/ 171 h 183"/>
                  <a:gd name="T76" fmla="*/ 277 w 385"/>
                  <a:gd name="T77" fmla="*/ 149 h 183"/>
                  <a:gd name="T78" fmla="*/ 302 w 385"/>
                  <a:gd name="T79" fmla="*/ 124 h 183"/>
                  <a:gd name="T80" fmla="*/ 330 w 385"/>
                  <a:gd name="T81" fmla="*/ 100 h 183"/>
                  <a:gd name="T82" fmla="*/ 348 w 385"/>
                  <a:gd name="T83" fmla="*/ 81 h 183"/>
                  <a:gd name="T84" fmla="*/ 360 w 385"/>
                  <a:gd name="T85" fmla="*/ 58 h 183"/>
                  <a:gd name="T86" fmla="*/ 356 w 385"/>
                  <a:gd name="T87" fmla="*/ 35 h 183"/>
                  <a:gd name="T88" fmla="*/ 334 w 385"/>
                  <a:gd name="T89" fmla="*/ 23 h 183"/>
                  <a:gd name="T90" fmla="*/ 306 w 385"/>
                  <a:gd name="T91" fmla="*/ 27 h 183"/>
                  <a:gd name="T92" fmla="*/ 292 w 385"/>
                  <a:gd name="T93" fmla="*/ 48 h 183"/>
                  <a:gd name="T94" fmla="*/ 275 w 385"/>
                  <a:gd name="T95" fmla="*/ 28 h 183"/>
                  <a:gd name="T96" fmla="*/ 295 w 385"/>
                  <a:gd name="T97" fmla="*/ 8 h 183"/>
                  <a:gd name="T98" fmla="*/ 315 w 385"/>
                  <a:gd name="T99" fmla="*/ 1 h 183"/>
                  <a:gd name="T100" fmla="*/ 339 w 385"/>
                  <a:gd name="T101" fmla="*/ 1 h 183"/>
                  <a:gd name="T102" fmla="*/ 360 w 385"/>
                  <a:gd name="T103" fmla="*/ 8 h 183"/>
                  <a:gd name="T104" fmla="*/ 380 w 385"/>
                  <a:gd name="T105" fmla="*/ 31 h 183"/>
                  <a:gd name="T106" fmla="*/ 382 w 385"/>
                  <a:gd name="T107" fmla="*/ 62 h 183"/>
                  <a:gd name="T108" fmla="*/ 374 w 385"/>
                  <a:gd name="T109" fmla="*/ 83 h 183"/>
                  <a:gd name="T110" fmla="*/ 352 w 385"/>
                  <a:gd name="T111" fmla="*/ 109 h 183"/>
                  <a:gd name="T112" fmla="*/ 315 w 385"/>
                  <a:gd name="T113" fmla="*/ 141 h 183"/>
                  <a:gd name="T114" fmla="*/ 300 w 385"/>
                  <a:gd name="T115" fmla="*/ 1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5" h="183">
                    <a:moveTo>
                      <a:pt x="68" y="182"/>
                    </a:moveTo>
                    <a:lnTo>
                      <a:pt x="46" y="182"/>
                    </a:lnTo>
                    <a:lnTo>
                      <a:pt x="46" y="40"/>
                    </a:lnTo>
                    <a:lnTo>
                      <a:pt x="42" y="44"/>
                    </a:lnTo>
                    <a:lnTo>
                      <a:pt x="37" y="48"/>
                    </a:lnTo>
                    <a:lnTo>
                      <a:pt x="31" y="51"/>
                    </a:lnTo>
                    <a:lnTo>
                      <a:pt x="25" y="56"/>
                    </a:lnTo>
                    <a:lnTo>
                      <a:pt x="18" y="59"/>
                    </a:lnTo>
                    <a:lnTo>
                      <a:pt x="12" y="63"/>
                    </a:lnTo>
                    <a:lnTo>
                      <a:pt x="6" y="65"/>
                    </a:lnTo>
                    <a:lnTo>
                      <a:pt x="0" y="67"/>
                    </a:lnTo>
                    <a:lnTo>
                      <a:pt x="0" y="46"/>
                    </a:lnTo>
                    <a:lnTo>
                      <a:pt x="10" y="41"/>
                    </a:lnTo>
                    <a:lnTo>
                      <a:pt x="19" y="35"/>
                    </a:lnTo>
                    <a:lnTo>
                      <a:pt x="27" y="30"/>
                    </a:lnTo>
                    <a:lnTo>
                      <a:pt x="34" y="24"/>
                    </a:lnTo>
                    <a:lnTo>
                      <a:pt x="41" y="18"/>
                    </a:lnTo>
                    <a:lnTo>
                      <a:pt x="46" y="11"/>
                    </a:lnTo>
                    <a:lnTo>
                      <a:pt x="51" y="5"/>
                    </a:lnTo>
                    <a:lnTo>
                      <a:pt x="54" y="0"/>
                    </a:lnTo>
                    <a:lnTo>
                      <a:pt x="68" y="0"/>
                    </a:lnTo>
                    <a:lnTo>
                      <a:pt x="68" y="182"/>
                    </a:lnTo>
                    <a:close/>
                    <a:moveTo>
                      <a:pt x="128" y="133"/>
                    </a:moveTo>
                    <a:lnTo>
                      <a:pt x="150" y="129"/>
                    </a:lnTo>
                    <a:lnTo>
                      <a:pt x="152" y="137"/>
                    </a:lnTo>
                    <a:lnTo>
                      <a:pt x="154" y="144"/>
                    </a:lnTo>
                    <a:lnTo>
                      <a:pt x="158" y="150"/>
                    </a:lnTo>
                    <a:lnTo>
                      <a:pt x="162" y="155"/>
                    </a:lnTo>
                    <a:lnTo>
                      <a:pt x="167" y="158"/>
                    </a:lnTo>
                    <a:lnTo>
                      <a:pt x="173" y="160"/>
                    </a:lnTo>
                    <a:lnTo>
                      <a:pt x="179" y="163"/>
                    </a:lnTo>
                    <a:lnTo>
                      <a:pt x="185" y="163"/>
                    </a:lnTo>
                    <a:lnTo>
                      <a:pt x="193" y="162"/>
                    </a:lnTo>
                    <a:lnTo>
                      <a:pt x="202" y="160"/>
                    </a:lnTo>
                    <a:lnTo>
                      <a:pt x="207" y="157"/>
                    </a:lnTo>
                    <a:lnTo>
                      <a:pt x="213" y="152"/>
                    </a:lnTo>
                    <a:lnTo>
                      <a:pt x="218" y="147"/>
                    </a:lnTo>
                    <a:lnTo>
                      <a:pt x="221" y="141"/>
                    </a:lnTo>
                    <a:lnTo>
                      <a:pt x="222" y="134"/>
                    </a:lnTo>
                    <a:lnTo>
                      <a:pt x="223" y="127"/>
                    </a:lnTo>
                    <a:lnTo>
                      <a:pt x="222" y="120"/>
                    </a:lnTo>
                    <a:lnTo>
                      <a:pt x="221" y="113"/>
                    </a:lnTo>
                    <a:lnTo>
                      <a:pt x="218" y="108"/>
                    </a:lnTo>
                    <a:lnTo>
                      <a:pt x="213" y="102"/>
                    </a:lnTo>
                    <a:lnTo>
                      <a:pt x="208" y="98"/>
                    </a:lnTo>
                    <a:lnTo>
                      <a:pt x="203" y="95"/>
                    </a:lnTo>
                    <a:lnTo>
                      <a:pt x="196" y="94"/>
                    </a:lnTo>
                    <a:lnTo>
                      <a:pt x="188" y="93"/>
                    </a:lnTo>
                    <a:lnTo>
                      <a:pt x="184" y="93"/>
                    </a:lnTo>
                    <a:lnTo>
                      <a:pt x="180" y="94"/>
                    </a:lnTo>
                    <a:lnTo>
                      <a:pt x="176" y="94"/>
                    </a:lnTo>
                    <a:lnTo>
                      <a:pt x="172" y="95"/>
                    </a:lnTo>
                    <a:lnTo>
                      <a:pt x="174" y="73"/>
                    </a:lnTo>
                    <a:lnTo>
                      <a:pt x="175" y="73"/>
                    </a:lnTo>
                    <a:lnTo>
                      <a:pt x="176" y="73"/>
                    </a:lnTo>
                    <a:lnTo>
                      <a:pt x="177" y="73"/>
                    </a:lnTo>
                    <a:lnTo>
                      <a:pt x="177" y="73"/>
                    </a:lnTo>
                    <a:lnTo>
                      <a:pt x="184" y="73"/>
                    </a:lnTo>
                    <a:lnTo>
                      <a:pt x="191" y="72"/>
                    </a:lnTo>
                    <a:lnTo>
                      <a:pt x="197" y="70"/>
                    </a:lnTo>
                    <a:lnTo>
                      <a:pt x="203" y="67"/>
                    </a:lnTo>
                    <a:lnTo>
                      <a:pt x="207" y="64"/>
                    </a:lnTo>
                    <a:lnTo>
                      <a:pt x="211" y="58"/>
                    </a:lnTo>
                    <a:lnTo>
                      <a:pt x="212" y="54"/>
                    </a:lnTo>
                    <a:lnTo>
                      <a:pt x="213" y="47"/>
                    </a:lnTo>
                    <a:lnTo>
                      <a:pt x="213" y="42"/>
                    </a:lnTo>
                    <a:lnTo>
                      <a:pt x="211" y="36"/>
                    </a:lnTo>
                    <a:lnTo>
                      <a:pt x="208" y="32"/>
                    </a:lnTo>
                    <a:lnTo>
                      <a:pt x="205" y="28"/>
                    </a:lnTo>
                    <a:lnTo>
                      <a:pt x="200" y="25"/>
                    </a:lnTo>
                    <a:lnTo>
                      <a:pt x="196" y="23"/>
                    </a:lnTo>
                    <a:lnTo>
                      <a:pt x="190" y="21"/>
                    </a:lnTo>
                    <a:lnTo>
                      <a:pt x="184" y="21"/>
                    </a:lnTo>
                    <a:lnTo>
                      <a:pt x="179" y="21"/>
                    </a:lnTo>
                    <a:lnTo>
                      <a:pt x="173" y="24"/>
                    </a:lnTo>
                    <a:lnTo>
                      <a:pt x="167" y="26"/>
                    </a:lnTo>
                    <a:lnTo>
                      <a:pt x="162" y="30"/>
                    </a:lnTo>
                    <a:lnTo>
                      <a:pt x="159" y="33"/>
                    </a:lnTo>
                    <a:lnTo>
                      <a:pt x="156" y="39"/>
                    </a:lnTo>
                    <a:lnTo>
                      <a:pt x="153" y="44"/>
                    </a:lnTo>
                    <a:lnTo>
                      <a:pt x="152" y="51"/>
                    </a:lnTo>
                    <a:lnTo>
                      <a:pt x="130" y="48"/>
                    </a:lnTo>
                    <a:lnTo>
                      <a:pt x="133" y="36"/>
                    </a:lnTo>
                    <a:lnTo>
                      <a:pt x="136" y="27"/>
                    </a:lnTo>
                    <a:lnTo>
                      <a:pt x="142" y="19"/>
                    </a:lnTo>
                    <a:lnTo>
                      <a:pt x="148" y="12"/>
                    </a:lnTo>
                    <a:lnTo>
                      <a:pt x="151" y="10"/>
                    </a:lnTo>
                    <a:lnTo>
                      <a:pt x="156" y="7"/>
                    </a:lnTo>
                    <a:lnTo>
                      <a:pt x="160" y="4"/>
                    </a:lnTo>
                    <a:lnTo>
                      <a:pt x="164" y="3"/>
                    </a:lnTo>
                    <a:lnTo>
                      <a:pt x="168" y="2"/>
                    </a:lnTo>
                    <a:lnTo>
                      <a:pt x="173" y="1"/>
                    </a:lnTo>
                    <a:lnTo>
                      <a:pt x="179" y="0"/>
                    </a:lnTo>
                    <a:lnTo>
                      <a:pt x="183" y="0"/>
                    </a:lnTo>
                    <a:lnTo>
                      <a:pt x="190" y="0"/>
                    </a:lnTo>
                    <a:lnTo>
                      <a:pt x="197" y="1"/>
                    </a:lnTo>
                    <a:lnTo>
                      <a:pt x="204" y="3"/>
                    </a:lnTo>
                    <a:lnTo>
                      <a:pt x="210" y="5"/>
                    </a:lnTo>
                    <a:lnTo>
                      <a:pt x="215" y="9"/>
                    </a:lnTo>
                    <a:lnTo>
                      <a:pt x="221" y="13"/>
                    </a:lnTo>
                    <a:lnTo>
                      <a:pt x="226" y="18"/>
                    </a:lnTo>
                    <a:lnTo>
                      <a:pt x="229" y="23"/>
                    </a:lnTo>
                    <a:lnTo>
                      <a:pt x="233" y="28"/>
                    </a:lnTo>
                    <a:lnTo>
                      <a:pt x="235" y="34"/>
                    </a:lnTo>
                    <a:lnTo>
                      <a:pt x="236" y="40"/>
                    </a:lnTo>
                    <a:lnTo>
                      <a:pt x="236" y="46"/>
                    </a:lnTo>
                    <a:lnTo>
                      <a:pt x="236" y="51"/>
                    </a:lnTo>
                    <a:lnTo>
                      <a:pt x="235" y="57"/>
                    </a:lnTo>
                    <a:lnTo>
                      <a:pt x="233" y="62"/>
                    </a:lnTo>
                    <a:lnTo>
                      <a:pt x="229" y="66"/>
                    </a:lnTo>
                    <a:lnTo>
                      <a:pt x="226" y="71"/>
                    </a:lnTo>
                    <a:lnTo>
                      <a:pt x="221" y="74"/>
                    </a:lnTo>
                    <a:lnTo>
                      <a:pt x="216" y="78"/>
                    </a:lnTo>
                    <a:lnTo>
                      <a:pt x="211" y="81"/>
                    </a:lnTo>
                    <a:lnTo>
                      <a:pt x="219" y="83"/>
                    </a:lnTo>
                    <a:lnTo>
                      <a:pt x="226" y="87"/>
                    </a:lnTo>
                    <a:lnTo>
                      <a:pt x="231" y="91"/>
                    </a:lnTo>
                    <a:lnTo>
                      <a:pt x="236" y="97"/>
                    </a:lnTo>
                    <a:lnTo>
                      <a:pt x="239" y="103"/>
                    </a:lnTo>
                    <a:lnTo>
                      <a:pt x="243" y="110"/>
                    </a:lnTo>
                    <a:lnTo>
                      <a:pt x="244" y="118"/>
                    </a:lnTo>
                    <a:lnTo>
                      <a:pt x="245" y="127"/>
                    </a:lnTo>
                    <a:lnTo>
                      <a:pt x="244" y="139"/>
                    </a:lnTo>
                    <a:lnTo>
                      <a:pt x="241" y="149"/>
                    </a:lnTo>
                    <a:lnTo>
                      <a:pt x="236" y="159"/>
                    </a:lnTo>
                    <a:lnTo>
                      <a:pt x="228" y="168"/>
                    </a:lnTo>
                    <a:lnTo>
                      <a:pt x="223" y="172"/>
                    </a:lnTo>
                    <a:lnTo>
                      <a:pt x="219" y="175"/>
                    </a:lnTo>
                    <a:lnTo>
                      <a:pt x="214" y="178"/>
                    </a:lnTo>
                    <a:lnTo>
                      <a:pt x="208" y="180"/>
                    </a:lnTo>
                    <a:lnTo>
                      <a:pt x="204" y="181"/>
                    </a:lnTo>
                    <a:lnTo>
                      <a:pt x="198" y="182"/>
                    </a:lnTo>
                    <a:lnTo>
                      <a:pt x="191" y="183"/>
                    </a:lnTo>
                    <a:lnTo>
                      <a:pt x="185" y="183"/>
                    </a:lnTo>
                    <a:lnTo>
                      <a:pt x="180" y="183"/>
                    </a:lnTo>
                    <a:lnTo>
                      <a:pt x="174" y="182"/>
                    </a:lnTo>
                    <a:lnTo>
                      <a:pt x="168" y="182"/>
                    </a:lnTo>
                    <a:lnTo>
                      <a:pt x="164" y="180"/>
                    </a:lnTo>
                    <a:lnTo>
                      <a:pt x="158" y="179"/>
                    </a:lnTo>
                    <a:lnTo>
                      <a:pt x="153" y="176"/>
                    </a:lnTo>
                    <a:lnTo>
                      <a:pt x="150" y="174"/>
                    </a:lnTo>
                    <a:lnTo>
                      <a:pt x="145" y="171"/>
                    </a:lnTo>
                    <a:lnTo>
                      <a:pt x="138" y="163"/>
                    </a:lnTo>
                    <a:lnTo>
                      <a:pt x="134" y="153"/>
                    </a:lnTo>
                    <a:lnTo>
                      <a:pt x="130" y="143"/>
                    </a:lnTo>
                    <a:lnTo>
                      <a:pt x="128" y="133"/>
                    </a:lnTo>
                    <a:close/>
                    <a:moveTo>
                      <a:pt x="385" y="160"/>
                    </a:moveTo>
                    <a:lnTo>
                      <a:pt x="385" y="182"/>
                    </a:lnTo>
                    <a:lnTo>
                      <a:pt x="265" y="182"/>
                    </a:lnTo>
                    <a:lnTo>
                      <a:pt x="265" y="179"/>
                    </a:lnTo>
                    <a:lnTo>
                      <a:pt x="266" y="174"/>
                    </a:lnTo>
                    <a:lnTo>
                      <a:pt x="267" y="171"/>
                    </a:lnTo>
                    <a:lnTo>
                      <a:pt x="268" y="167"/>
                    </a:lnTo>
                    <a:lnTo>
                      <a:pt x="271" y="162"/>
                    </a:lnTo>
                    <a:lnTo>
                      <a:pt x="274" y="155"/>
                    </a:lnTo>
                    <a:lnTo>
                      <a:pt x="277" y="149"/>
                    </a:lnTo>
                    <a:lnTo>
                      <a:pt x="282" y="143"/>
                    </a:lnTo>
                    <a:lnTo>
                      <a:pt x="288" y="137"/>
                    </a:lnTo>
                    <a:lnTo>
                      <a:pt x="295" y="131"/>
                    </a:lnTo>
                    <a:lnTo>
                      <a:pt x="302" y="124"/>
                    </a:lnTo>
                    <a:lnTo>
                      <a:pt x="311" y="117"/>
                    </a:lnTo>
                    <a:lnTo>
                      <a:pt x="318" y="111"/>
                    </a:lnTo>
                    <a:lnTo>
                      <a:pt x="325" y="105"/>
                    </a:lnTo>
                    <a:lnTo>
                      <a:pt x="330" y="100"/>
                    </a:lnTo>
                    <a:lnTo>
                      <a:pt x="336" y="95"/>
                    </a:lnTo>
                    <a:lnTo>
                      <a:pt x="341" y="90"/>
                    </a:lnTo>
                    <a:lnTo>
                      <a:pt x="344" y="86"/>
                    </a:lnTo>
                    <a:lnTo>
                      <a:pt x="348" y="81"/>
                    </a:lnTo>
                    <a:lnTo>
                      <a:pt x="351" y="78"/>
                    </a:lnTo>
                    <a:lnTo>
                      <a:pt x="356" y="72"/>
                    </a:lnTo>
                    <a:lnTo>
                      <a:pt x="359" y="65"/>
                    </a:lnTo>
                    <a:lnTo>
                      <a:pt x="360" y="58"/>
                    </a:lnTo>
                    <a:lnTo>
                      <a:pt x="361" y="51"/>
                    </a:lnTo>
                    <a:lnTo>
                      <a:pt x="360" y="46"/>
                    </a:lnTo>
                    <a:lnTo>
                      <a:pt x="359" y="40"/>
                    </a:lnTo>
                    <a:lnTo>
                      <a:pt x="356" y="35"/>
                    </a:lnTo>
                    <a:lnTo>
                      <a:pt x="351" y="31"/>
                    </a:lnTo>
                    <a:lnTo>
                      <a:pt x="346" y="27"/>
                    </a:lnTo>
                    <a:lnTo>
                      <a:pt x="341" y="24"/>
                    </a:lnTo>
                    <a:lnTo>
                      <a:pt x="334" y="23"/>
                    </a:lnTo>
                    <a:lnTo>
                      <a:pt x="327" y="21"/>
                    </a:lnTo>
                    <a:lnTo>
                      <a:pt x="319" y="23"/>
                    </a:lnTo>
                    <a:lnTo>
                      <a:pt x="313" y="24"/>
                    </a:lnTo>
                    <a:lnTo>
                      <a:pt x="306" y="27"/>
                    </a:lnTo>
                    <a:lnTo>
                      <a:pt x="302" y="31"/>
                    </a:lnTo>
                    <a:lnTo>
                      <a:pt x="297" y="35"/>
                    </a:lnTo>
                    <a:lnTo>
                      <a:pt x="294" y="41"/>
                    </a:lnTo>
                    <a:lnTo>
                      <a:pt x="292" y="48"/>
                    </a:lnTo>
                    <a:lnTo>
                      <a:pt x="291" y="55"/>
                    </a:lnTo>
                    <a:lnTo>
                      <a:pt x="269" y="51"/>
                    </a:lnTo>
                    <a:lnTo>
                      <a:pt x="272" y="39"/>
                    </a:lnTo>
                    <a:lnTo>
                      <a:pt x="275" y="28"/>
                    </a:lnTo>
                    <a:lnTo>
                      <a:pt x="280" y="20"/>
                    </a:lnTo>
                    <a:lnTo>
                      <a:pt x="287" y="13"/>
                    </a:lnTo>
                    <a:lnTo>
                      <a:pt x="291" y="10"/>
                    </a:lnTo>
                    <a:lnTo>
                      <a:pt x="295" y="8"/>
                    </a:lnTo>
                    <a:lnTo>
                      <a:pt x="299" y="5"/>
                    </a:lnTo>
                    <a:lnTo>
                      <a:pt x="305" y="3"/>
                    </a:lnTo>
                    <a:lnTo>
                      <a:pt x="310" y="2"/>
                    </a:lnTo>
                    <a:lnTo>
                      <a:pt x="315" y="1"/>
                    </a:lnTo>
                    <a:lnTo>
                      <a:pt x="321" y="0"/>
                    </a:lnTo>
                    <a:lnTo>
                      <a:pt x="327" y="0"/>
                    </a:lnTo>
                    <a:lnTo>
                      <a:pt x="333" y="0"/>
                    </a:lnTo>
                    <a:lnTo>
                      <a:pt x="339" y="1"/>
                    </a:lnTo>
                    <a:lnTo>
                      <a:pt x="345" y="2"/>
                    </a:lnTo>
                    <a:lnTo>
                      <a:pt x="350" y="3"/>
                    </a:lnTo>
                    <a:lnTo>
                      <a:pt x="356" y="5"/>
                    </a:lnTo>
                    <a:lnTo>
                      <a:pt x="360" y="8"/>
                    </a:lnTo>
                    <a:lnTo>
                      <a:pt x="364" y="11"/>
                    </a:lnTo>
                    <a:lnTo>
                      <a:pt x="368" y="15"/>
                    </a:lnTo>
                    <a:lnTo>
                      <a:pt x="374" y="23"/>
                    </a:lnTo>
                    <a:lnTo>
                      <a:pt x="380" y="31"/>
                    </a:lnTo>
                    <a:lnTo>
                      <a:pt x="382" y="41"/>
                    </a:lnTo>
                    <a:lnTo>
                      <a:pt x="383" y="51"/>
                    </a:lnTo>
                    <a:lnTo>
                      <a:pt x="383" y="56"/>
                    </a:lnTo>
                    <a:lnTo>
                      <a:pt x="382" y="62"/>
                    </a:lnTo>
                    <a:lnTo>
                      <a:pt x="381" y="66"/>
                    </a:lnTo>
                    <a:lnTo>
                      <a:pt x="379" y="72"/>
                    </a:lnTo>
                    <a:lnTo>
                      <a:pt x="376" y="78"/>
                    </a:lnTo>
                    <a:lnTo>
                      <a:pt x="374" y="83"/>
                    </a:lnTo>
                    <a:lnTo>
                      <a:pt x="369" y="89"/>
                    </a:lnTo>
                    <a:lnTo>
                      <a:pt x="365" y="95"/>
                    </a:lnTo>
                    <a:lnTo>
                      <a:pt x="359" y="102"/>
                    </a:lnTo>
                    <a:lnTo>
                      <a:pt x="352" y="109"/>
                    </a:lnTo>
                    <a:lnTo>
                      <a:pt x="343" y="118"/>
                    </a:lnTo>
                    <a:lnTo>
                      <a:pt x="331" y="127"/>
                    </a:lnTo>
                    <a:lnTo>
                      <a:pt x="322" y="134"/>
                    </a:lnTo>
                    <a:lnTo>
                      <a:pt x="315" y="141"/>
                    </a:lnTo>
                    <a:lnTo>
                      <a:pt x="310" y="145"/>
                    </a:lnTo>
                    <a:lnTo>
                      <a:pt x="305" y="149"/>
                    </a:lnTo>
                    <a:lnTo>
                      <a:pt x="303" y="152"/>
                    </a:lnTo>
                    <a:lnTo>
                      <a:pt x="300" y="155"/>
                    </a:lnTo>
                    <a:lnTo>
                      <a:pt x="298" y="158"/>
                    </a:lnTo>
                    <a:lnTo>
                      <a:pt x="296" y="160"/>
                    </a:lnTo>
                    <a:lnTo>
                      <a:pt x="385" y="1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7" name="Freeform 185"/>
              <p:cNvSpPr>
                <a:spLocks noEditPoints="1"/>
              </p:cNvSpPr>
              <p:nvPr/>
            </p:nvSpPr>
            <p:spPr bwMode="auto">
              <a:xfrm>
                <a:off x="2810" y="1118"/>
                <a:ext cx="192" cy="92"/>
              </a:xfrm>
              <a:custGeom>
                <a:avLst/>
                <a:gdLst>
                  <a:gd name="T0" fmla="*/ 41 w 385"/>
                  <a:gd name="T1" fmla="*/ 45 h 183"/>
                  <a:gd name="T2" fmla="*/ 17 w 385"/>
                  <a:gd name="T3" fmla="*/ 59 h 183"/>
                  <a:gd name="T4" fmla="*/ 0 w 385"/>
                  <a:gd name="T5" fmla="*/ 46 h 183"/>
                  <a:gd name="T6" fmla="*/ 33 w 385"/>
                  <a:gd name="T7" fmla="*/ 24 h 183"/>
                  <a:gd name="T8" fmla="*/ 54 w 385"/>
                  <a:gd name="T9" fmla="*/ 0 h 183"/>
                  <a:gd name="T10" fmla="*/ 149 w 385"/>
                  <a:gd name="T11" fmla="*/ 129 h 183"/>
                  <a:gd name="T12" fmla="*/ 162 w 385"/>
                  <a:gd name="T13" fmla="*/ 155 h 183"/>
                  <a:gd name="T14" fmla="*/ 185 w 385"/>
                  <a:gd name="T15" fmla="*/ 163 h 183"/>
                  <a:gd name="T16" fmla="*/ 212 w 385"/>
                  <a:gd name="T17" fmla="*/ 152 h 183"/>
                  <a:gd name="T18" fmla="*/ 223 w 385"/>
                  <a:gd name="T19" fmla="*/ 127 h 183"/>
                  <a:gd name="T20" fmla="*/ 212 w 385"/>
                  <a:gd name="T21" fmla="*/ 102 h 183"/>
                  <a:gd name="T22" fmla="*/ 187 w 385"/>
                  <a:gd name="T23" fmla="*/ 93 h 183"/>
                  <a:gd name="T24" fmla="*/ 171 w 385"/>
                  <a:gd name="T25" fmla="*/ 95 h 183"/>
                  <a:gd name="T26" fmla="*/ 177 w 385"/>
                  <a:gd name="T27" fmla="*/ 73 h 183"/>
                  <a:gd name="T28" fmla="*/ 196 w 385"/>
                  <a:gd name="T29" fmla="*/ 70 h 183"/>
                  <a:gd name="T30" fmla="*/ 211 w 385"/>
                  <a:gd name="T31" fmla="*/ 54 h 183"/>
                  <a:gd name="T32" fmla="*/ 208 w 385"/>
                  <a:gd name="T33" fmla="*/ 32 h 183"/>
                  <a:gd name="T34" fmla="*/ 189 w 385"/>
                  <a:gd name="T35" fmla="*/ 22 h 183"/>
                  <a:gd name="T36" fmla="*/ 166 w 385"/>
                  <a:gd name="T37" fmla="*/ 26 h 183"/>
                  <a:gd name="T38" fmla="*/ 153 w 385"/>
                  <a:gd name="T39" fmla="*/ 45 h 183"/>
                  <a:gd name="T40" fmla="*/ 135 w 385"/>
                  <a:gd name="T41" fmla="*/ 27 h 183"/>
                  <a:gd name="T42" fmla="*/ 155 w 385"/>
                  <a:gd name="T43" fmla="*/ 7 h 183"/>
                  <a:gd name="T44" fmla="*/ 172 w 385"/>
                  <a:gd name="T45" fmla="*/ 1 h 183"/>
                  <a:gd name="T46" fmla="*/ 196 w 385"/>
                  <a:gd name="T47" fmla="*/ 1 h 183"/>
                  <a:gd name="T48" fmla="*/ 220 w 385"/>
                  <a:gd name="T49" fmla="*/ 14 h 183"/>
                  <a:gd name="T50" fmla="*/ 234 w 385"/>
                  <a:gd name="T51" fmla="*/ 34 h 183"/>
                  <a:gd name="T52" fmla="*/ 234 w 385"/>
                  <a:gd name="T53" fmla="*/ 57 h 183"/>
                  <a:gd name="T54" fmla="*/ 220 w 385"/>
                  <a:gd name="T55" fmla="*/ 74 h 183"/>
                  <a:gd name="T56" fmla="*/ 225 w 385"/>
                  <a:gd name="T57" fmla="*/ 87 h 183"/>
                  <a:gd name="T58" fmla="*/ 242 w 385"/>
                  <a:gd name="T59" fmla="*/ 110 h 183"/>
                  <a:gd name="T60" fmla="*/ 240 w 385"/>
                  <a:gd name="T61" fmla="*/ 149 h 183"/>
                  <a:gd name="T62" fmla="*/ 218 w 385"/>
                  <a:gd name="T63" fmla="*/ 175 h 183"/>
                  <a:gd name="T64" fmla="*/ 197 w 385"/>
                  <a:gd name="T65" fmla="*/ 182 h 183"/>
                  <a:gd name="T66" fmla="*/ 173 w 385"/>
                  <a:gd name="T67" fmla="*/ 182 h 183"/>
                  <a:gd name="T68" fmla="*/ 153 w 385"/>
                  <a:gd name="T69" fmla="*/ 177 h 183"/>
                  <a:gd name="T70" fmla="*/ 133 w 385"/>
                  <a:gd name="T71" fmla="*/ 154 h 183"/>
                  <a:gd name="T72" fmla="*/ 385 w 385"/>
                  <a:gd name="T73" fmla="*/ 182 h 183"/>
                  <a:gd name="T74" fmla="*/ 266 w 385"/>
                  <a:gd name="T75" fmla="*/ 171 h 183"/>
                  <a:gd name="T76" fmla="*/ 277 w 385"/>
                  <a:gd name="T77" fmla="*/ 149 h 183"/>
                  <a:gd name="T78" fmla="*/ 301 w 385"/>
                  <a:gd name="T79" fmla="*/ 124 h 183"/>
                  <a:gd name="T80" fmla="*/ 330 w 385"/>
                  <a:gd name="T81" fmla="*/ 100 h 183"/>
                  <a:gd name="T82" fmla="*/ 347 w 385"/>
                  <a:gd name="T83" fmla="*/ 81 h 183"/>
                  <a:gd name="T84" fmla="*/ 359 w 385"/>
                  <a:gd name="T85" fmla="*/ 58 h 183"/>
                  <a:gd name="T86" fmla="*/ 355 w 385"/>
                  <a:gd name="T87" fmla="*/ 35 h 183"/>
                  <a:gd name="T88" fmla="*/ 333 w 385"/>
                  <a:gd name="T89" fmla="*/ 23 h 183"/>
                  <a:gd name="T90" fmla="*/ 305 w 385"/>
                  <a:gd name="T91" fmla="*/ 27 h 183"/>
                  <a:gd name="T92" fmla="*/ 292 w 385"/>
                  <a:gd name="T93" fmla="*/ 48 h 183"/>
                  <a:gd name="T94" fmla="*/ 274 w 385"/>
                  <a:gd name="T95" fmla="*/ 28 h 183"/>
                  <a:gd name="T96" fmla="*/ 294 w 385"/>
                  <a:gd name="T97" fmla="*/ 8 h 183"/>
                  <a:gd name="T98" fmla="*/ 315 w 385"/>
                  <a:gd name="T99" fmla="*/ 1 h 183"/>
                  <a:gd name="T100" fmla="*/ 339 w 385"/>
                  <a:gd name="T101" fmla="*/ 1 h 183"/>
                  <a:gd name="T102" fmla="*/ 359 w 385"/>
                  <a:gd name="T103" fmla="*/ 8 h 183"/>
                  <a:gd name="T104" fmla="*/ 379 w 385"/>
                  <a:gd name="T105" fmla="*/ 31 h 183"/>
                  <a:gd name="T106" fmla="*/ 381 w 385"/>
                  <a:gd name="T107" fmla="*/ 62 h 183"/>
                  <a:gd name="T108" fmla="*/ 373 w 385"/>
                  <a:gd name="T109" fmla="*/ 84 h 183"/>
                  <a:gd name="T110" fmla="*/ 351 w 385"/>
                  <a:gd name="T111" fmla="*/ 109 h 183"/>
                  <a:gd name="T112" fmla="*/ 315 w 385"/>
                  <a:gd name="T113" fmla="*/ 141 h 183"/>
                  <a:gd name="T114" fmla="*/ 300 w 385"/>
                  <a:gd name="T115" fmla="*/ 1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5" h="183">
                    <a:moveTo>
                      <a:pt x="68" y="182"/>
                    </a:moveTo>
                    <a:lnTo>
                      <a:pt x="46" y="182"/>
                    </a:lnTo>
                    <a:lnTo>
                      <a:pt x="46" y="40"/>
                    </a:lnTo>
                    <a:lnTo>
                      <a:pt x="41" y="45"/>
                    </a:lnTo>
                    <a:lnTo>
                      <a:pt x="36" y="48"/>
                    </a:lnTo>
                    <a:lnTo>
                      <a:pt x="31" y="51"/>
                    </a:lnTo>
                    <a:lnTo>
                      <a:pt x="24" y="56"/>
                    </a:lnTo>
                    <a:lnTo>
                      <a:pt x="17" y="59"/>
                    </a:lnTo>
                    <a:lnTo>
                      <a:pt x="11" y="63"/>
                    </a:lnTo>
                    <a:lnTo>
                      <a:pt x="5" y="65"/>
                    </a:lnTo>
                    <a:lnTo>
                      <a:pt x="0" y="68"/>
                    </a:lnTo>
                    <a:lnTo>
                      <a:pt x="0" y="46"/>
                    </a:lnTo>
                    <a:lnTo>
                      <a:pt x="9" y="41"/>
                    </a:lnTo>
                    <a:lnTo>
                      <a:pt x="18" y="35"/>
                    </a:lnTo>
                    <a:lnTo>
                      <a:pt x="26" y="30"/>
                    </a:lnTo>
                    <a:lnTo>
                      <a:pt x="33" y="24"/>
                    </a:lnTo>
                    <a:lnTo>
                      <a:pt x="40" y="18"/>
                    </a:lnTo>
                    <a:lnTo>
                      <a:pt x="46" y="11"/>
                    </a:lnTo>
                    <a:lnTo>
                      <a:pt x="50" y="6"/>
                    </a:lnTo>
                    <a:lnTo>
                      <a:pt x="54" y="0"/>
                    </a:lnTo>
                    <a:lnTo>
                      <a:pt x="68" y="0"/>
                    </a:lnTo>
                    <a:lnTo>
                      <a:pt x="68" y="182"/>
                    </a:lnTo>
                    <a:close/>
                    <a:moveTo>
                      <a:pt x="127" y="133"/>
                    </a:moveTo>
                    <a:lnTo>
                      <a:pt x="149" y="129"/>
                    </a:lnTo>
                    <a:lnTo>
                      <a:pt x="151" y="138"/>
                    </a:lnTo>
                    <a:lnTo>
                      <a:pt x="154" y="144"/>
                    </a:lnTo>
                    <a:lnTo>
                      <a:pt x="157" y="150"/>
                    </a:lnTo>
                    <a:lnTo>
                      <a:pt x="162" y="155"/>
                    </a:lnTo>
                    <a:lnTo>
                      <a:pt x="166" y="158"/>
                    </a:lnTo>
                    <a:lnTo>
                      <a:pt x="172" y="160"/>
                    </a:lnTo>
                    <a:lnTo>
                      <a:pt x="178" y="163"/>
                    </a:lnTo>
                    <a:lnTo>
                      <a:pt x="185" y="163"/>
                    </a:lnTo>
                    <a:lnTo>
                      <a:pt x="193" y="162"/>
                    </a:lnTo>
                    <a:lnTo>
                      <a:pt x="201" y="160"/>
                    </a:lnTo>
                    <a:lnTo>
                      <a:pt x="207" y="157"/>
                    </a:lnTo>
                    <a:lnTo>
                      <a:pt x="212" y="152"/>
                    </a:lnTo>
                    <a:lnTo>
                      <a:pt x="217" y="147"/>
                    </a:lnTo>
                    <a:lnTo>
                      <a:pt x="220" y="141"/>
                    </a:lnTo>
                    <a:lnTo>
                      <a:pt x="222" y="134"/>
                    </a:lnTo>
                    <a:lnTo>
                      <a:pt x="223" y="127"/>
                    </a:lnTo>
                    <a:lnTo>
                      <a:pt x="222" y="120"/>
                    </a:lnTo>
                    <a:lnTo>
                      <a:pt x="220" y="113"/>
                    </a:lnTo>
                    <a:lnTo>
                      <a:pt x="217" y="108"/>
                    </a:lnTo>
                    <a:lnTo>
                      <a:pt x="212" y="102"/>
                    </a:lnTo>
                    <a:lnTo>
                      <a:pt x="208" y="99"/>
                    </a:lnTo>
                    <a:lnTo>
                      <a:pt x="202" y="95"/>
                    </a:lnTo>
                    <a:lnTo>
                      <a:pt x="195" y="94"/>
                    </a:lnTo>
                    <a:lnTo>
                      <a:pt x="187" y="93"/>
                    </a:lnTo>
                    <a:lnTo>
                      <a:pt x="184" y="93"/>
                    </a:lnTo>
                    <a:lnTo>
                      <a:pt x="179" y="94"/>
                    </a:lnTo>
                    <a:lnTo>
                      <a:pt x="176" y="94"/>
                    </a:lnTo>
                    <a:lnTo>
                      <a:pt x="171" y="95"/>
                    </a:lnTo>
                    <a:lnTo>
                      <a:pt x="173" y="73"/>
                    </a:lnTo>
                    <a:lnTo>
                      <a:pt x="174" y="73"/>
                    </a:lnTo>
                    <a:lnTo>
                      <a:pt x="176" y="73"/>
                    </a:lnTo>
                    <a:lnTo>
                      <a:pt x="177" y="73"/>
                    </a:lnTo>
                    <a:lnTo>
                      <a:pt x="177" y="73"/>
                    </a:lnTo>
                    <a:lnTo>
                      <a:pt x="184" y="73"/>
                    </a:lnTo>
                    <a:lnTo>
                      <a:pt x="191" y="72"/>
                    </a:lnTo>
                    <a:lnTo>
                      <a:pt x="196" y="70"/>
                    </a:lnTo>
                    <a:lnTo>
                      <a:pt x="202" y="68"/>
                    </a:lnTo>
                    <a:lnTo>
                      <a:pt x="207" y="64"/>
                    </a:lnTo>
                    <a:lnTo>
                      <a:pt x="210" y="58"/>
                    </a:lnTo>
                    <a:lnTo>
                      <a:pt x="211" y="54"/>
                    </a:lnTo>
                    <a:lnTo>
                      <a:pt x="212" y="47"/>
                    </a:lnTo>
                    <a:lnTo>
                      <a:pt x="212" y="42"/>
                    </a:lnTo>
                    <a:lnTo>
                      <a:pt x="210" y="37"/>
                    </a:lnTo>
                    <a:lnTo>
                      <a:pt x="208" y="32"/>
                    </a:lnTo>
                    <a:lnTo>
                      <a:pt x="204" y="28"/>
                    </a:lnTo>
                    <a:lnTo>
                      <a:pt x="200" y="25"/>
                    </a:lnTo>
                    <a:lnTo>
                      <a:pt x="195" y="23"/>
                    </a:lnTo>
                    <a:lnTo>
                      <a:pt x="189" y="22"/>
                    </a:lnTo>
                    <a:lnTo>
                      <a:pt x="184" y="22"/>
                    </a:lnTo>
                    <a:lnTo>
                      <a:pt x="178" y="22"/>
                    </a:lnTo>
                    <a:lnTo>
                      <a:pt x="172" y="24"/>
                    </a:lnTo>
                    <a:lnTo>
                      <a:pt x="166" y="26"/>
                    </a:lnTo>
                    <a:lnTo>
                      <a:pt x="162" y="30"/>
                    </a:lnTo>
                    <a:lnTo>
                      <a:pt x="158" y="33"/>
                    </a:lnTo>
                    <a:lnTo>
                      <a:pt x="155" y="39"/>
                    </a:lnTo>
                    <a:lnTo>
                      <a:pt x="153" y="45"/>
                    </a:lnTo>
                    <a:lnTo>
                      <a:pt x="151" y="51"/>
                    </a:lnTo>
                    <a:lnTo>
                      <a:pt x="130" y="48"/>
                    </a:lnTo>
                    <a:lnTo>
                      <a:pt x="132" y="37"/>
                    </a:lnTo>
                    <a:lnTo>
                      <a:pt x="135" y="27"/>
                    </a:lnTo>
                    <a:lnTo>
                      <a:pt x="141" y="19"/>
                    </a:lnTo>
                    <a:lnTo>
                      <a:pt x="147" y="12"/>
                    </a:lnTo>
                    <a:lnTo>
                      <a:pt x="150" y="10"/>
                    </a:lnTo>
                    <a:lnTo>
                      <a:pt x="155" y="7"/>
                    </a:lnTo>
                    <a:lnTo>
                      <a:pt x="159" y="4"/>
                    </a:lnTo>
                    <a:lnTo>
                      <a:pt x="163" y="3"/>
                    </a:lnTo>
                    <a:lnTo>
                      <a:pt x="168" y="2"/>
                    </a:lnTo>
                    <a:lnTo>
                      <a:pt x="172" y="1"/>
                    </a:lnTo>
                    <a:lnTo>
                      <a:pt x="178" y="0"/>
                    </a:lnTo>
                    <a:lnTo>
                      <a:pt x="182" y="0"/>
                    </a:lnTo>
                    <a:lnTo>
                      <a:pt x="189" y="0"/>
                    </a:lnTo>
                    <a:lnTo>
                      <a:pt x="196" y="1"/>
                    </a:lnTo>
                    <a:lnTo>
                      <a:pt x="203" y="3"/>
                    </a:lnTo>
                    <a:lnTo>
                      <a:pt x="209" y="6"/>
                    </a:lnTo>
                    <a:lnTo>
                      <a:pt x="215" y="9"/>
                    </a:lnTo>
                    <a:lnTo>
                      <a:pt x="220" y="14"/>
                    </a:lnTo>
                    <a:lnTo>
                      <a:pt x="225" y="18"/>
                    </a:lnTo>
                    <a:lnTo>
                      <a:pt x="228" y="23"/>
                    </a:lnTo>
                    <a:lnTo>
                      <a:pt x="232" y="28"/>
                    </a:lnTo>
                    <a:lnTo>
                      <a:pt x="234" y="34"/>
                    </a:lnTo>
                    <a:lnTo>
                      <a:pt x="235" y="40"/>
                    </a:lnTo>
                    <a:lnTo>
                      <a:pt x="235" y="46"/>
                    </a:lnTo>
                    <a:lnTo>
                      <a:pt x="235" y="51"/>
                    </a:lnTo>
                    <a:lnTo>
                      <a:pt x="234" y="57"/>
                    </a:lnTo>
                    <a:lnTo>
                      <a:pt x="232" y="62"/>
                    </a:lnTo>
                    <a:lnTo>
                      <a:pt x="228" y="66"/>
                    </a:lnTo>
                    <a:lnTo>
                      <a:pt x="225" y="71"/>
                    </a:lnTo>
                    <a:lnTo>
                      <a:pt x="220" y="74"/>
                    </a:lnTo>
                    <a:lnTo>
                      <a:pt x="216" y="78"/>
                    </a:lnTo>
                    <a:lnTo>
                      <a:pt x="210" y="81"/>
                    </a:lnTo>
                    <a:lnTo>
                      <a:pt x="218" y="84"/>
                    </a:lnTo>
                    <a:lnTo>
                      <a:pt x="225" y="87"/>
                    </a:lnTo>
                    <a:lnTo>
                      <a:pt x="231" y="92"/>
                    </a:lnTo>
                    <a:lnTo>
                      <a:pt x="235" y="97"/>
                    </a:lnTo>
                    <a:lnTo>
                      <a:pt x="239" y="103"/>
                    </a:lnTo>
                    <a:lnTo>
                      <a:pt x="242" y="110"/>
                    </a:lnTo>
                    <a:lnTo>
                      <a:pt x="243" y="118"/>
                    </a:lnTo>
                    <a:lnTo>
                      <a:pt x="245" y="127"/>
                    </a:lnTo>
                    <a:lnTo>
                      <a:pt x="243" y="139"/>
                    </a:lnTo>
                    <a:lnTo>
                      <a:pt x="240" y="149"/>
                    </a:lnTo>
                    <a:lnTo>
                      <a:pt x="235" y="159"/>
                    </a:lnTo>
                    <a:lnTo>
                      <a:pt x="227" y="169"/>
                    </a:lnTo>
                    <a:lnTo>
                      <a:pt x="223" y="172"/>
                    </a:lnTo>
                    <a:lnTo>
                      <a:pt x="218" y="175"/>
                    </a:lnTo>
                    <a:lnTo>
                      <a:pt x="213" y="178"/>
                    </a:lnTo>
                    <a:lnTo>
                      <a:pt x="208" y="180"/>
                    </a:lnTo>
                    <a:lnTo>
                      <a:pt x="203" y="181"/>
                    </a:lnTo>
                    <a:lnTo>
                      <a:pt x="197" y="182"/>
                    </a:lnTo>
                    <a:lnTo>
                      <a:pt x="191" y="183"/>
                    </a:lnTo>
                    <a:lnTo>
                      <a:pt x="185" y="183"/>
                    </a:lnTo>
                    <a:lnTo>
                      <a:pt x="179" y="183"/>
                    </a:lnTo>
                    <a:lnTo>
                      <a:pt x="173" y="182"/>
                    </a:lnTo>
                    <a:lnTo>
                      <a:pt x="168" y="182"/>
                    </a:lnTo>
                    <a:lnTo>
                      <a:pt x="163" y="180"/>
                    </a:lnTo>
                    <a:lnTo>
                      <a:pt x="157" y="179"/>
                    </a:lnTo>
                    <a:lnTo>
                      <a:pt x="153" y="177"/>
                    </a:lnTo>
                    <a:lnTo>
                      <a:pt x="149" y="174"/>
                    </a:lnTo>
                    <a:lnTo>
                      <a:pt x="145" y="171"/>
                    </a:lnTo>
                    <a:lnTo>
                      <a:pt x="138" y="163"/>
                    </a:lnTo>
                    <a:lnTo>
                      <a:pt x="133" y="154"/>
                    </a:lnTo>
                    <a:lnTo>
                      <a:pt x="130" y="143"/>
                    </a:lnTo>
                    <a:lnTo>
                      <a:pt x="127" y="133"/>
                    </a:lnTo>
                    <a:close/>
                    <a:moveTo>
                      <a:pt x="385" y="160"/>
                    </a:moveTo>
                    <a:lnTo>
                      <a:pt x="385" y="182"/>
                    </a:lnTo>
                    <a:lnTo>
                      <a:pt x="264" y="182"/>
                    </a:lnTo>
                    <a:lnTo>
                      <a:pt x="264" y="179"/>
                    </a:lnTo>
                    <a:lnTo>
                      <a:pt x="265" y="174"/>
                    </a:lnTo>
                    <a:lnTo>
                      <a:pt x="266" y="171"/>
                    </a:lnTo>
                    <a:lnTo>
                      <a:pt x="268" y="167"/>
                    </a:lnTo>
                    <a:lnTo>
                      <a:pt x="270" y="162"/>
                    </a:lnTo>
                    <a:lnTo>
                      <a:pt x="273" y="155"/>
                    </a:lnTo>
                    <a:lnTo>
                      <a:pt x="277" y="149"/>
                    </a:lnTo>
                    <a:lnTo>
                      <a:pt x="281" y="143"/>
                    </a:lnTo>
                    <a:lnTo>
                      <a:pt x="287" y="138"/>
                    </a:lnTo>
                    <a:lnTo>
                      <a:pt x="294" y="131"/>
                    </a:lnTo>
                    <a:lnTo>
                      <a:pt x="301" y="124"/>
                    </a:lnTo>
                    <a:lnTo>
                      <a:pt x="310" y="117"/>
                    </a:lnTo>
                    <a:lnTo>
                      <a:pt x="317" y="111"/>
                    </a:lnTo>
                    <a:lnTo>
                      <a:pt x="324" y="105"/>
                    </a:lnTo>
                    <a:lnTo>
                      <a:pt x="330" y="100"/>
                    </a:lnTo>
                    <a:lnTo>
                      <a:pt x="335" y="95"/>
                    </a:lnTo>
                    <a:lnTo>
                      <a:pt x="340" y="90"/>
                    </a:lnTo>
                    <a:lnTo>
                      <a:pt x="343" y="86"/>
                    </a:lnTo>
                    <a:lnTo>
                      <a:pt x="347" y="81"/>
                    </a:lnTo>
                    <a:lnTo>
                      <a:pt x="350" y="78"/>
                    </a:lnTo>
                    <a:lnTo>
                      <a:pt x="355" y="72"/>
                    </a:lnTo>
                    <a:lnTo>
                      <a:pt x="358" y="65"/>
                    </a:lnTo>
                    <a:lnTo>
                      <a:pt x="359" y="58"/>
                    </a:lnTo>
                    <a:lnTo>
                      <a:pt x="361" y="51"/>
                    </a:lnTo>
                    <a:lnTo>
                      <a:pt x="359" y="46"/>
                    </a:lnTo>
                    <a:lnTo>
                      <a:pt x="358" y="40"/>
                    </a:lnTo>
                    <a:lnTo>
                      <a:pt x="355" y="35"/>
                    </a:lnTo>
                    <a:lnTo>
                      <a:pt x="350" y="31"/>
                    </a:lnTo>
                    <a:lnTo>
                      <a:pt x="346" y="27"/>
                    </a:lnTo>
                    <a:lnTo>
                      <a:pt x="340" y="24"/>
                    </a:lnTo>
                    <a:lnTo>
                      <a:pt x="333" y="23"/>
                    </a:lnTo>
                    <a:lnTo>
                      <a:pt x="326" y="22"/>
                    </a:lnTo>
                    <a:lnTo>
                      <a:pt x="318" y="23"/>
                    </a:lnTo>
                    <a:lnTo>
                      <a:pt x="312" y="24"/>
                    </a:lnTo>
                    <a:lnTo>
                      <a:pt x="305" y="27"/>
                    </a:lnTo>
                    <a:lnTo>
                      <a:pt x="301" y="31"/>
                    </a:lnTo>
                    <a:lnTo>
                      <a:pt x="296" y="35"/>
                    </a:lnTo>
                    <a:lnTo>
                      <a:pt x="293" y="41"/>
                    </a:lnTo>
                    <a:lnTo>
                      <a:pt x="292" y="48"/>
                    </a:lnTo>
                    <a:lnTo>
                      <a:pt x="291" y="55"/>
                    </a:lnTo>
                    <a:lnTo>
                      <a:pt x="269" y="51"/>
                    </a:lnTo>
                    <a:lnTo>
                      <a:pt x="271" y="39"/>
                    </a:lnTo>
                    <a:lnTo>
                      <a:pt x="274" y="28"/>
                    </a:lnTo>
                    <a:lnTo>
                      <a:pt x="279" y="20"/>
                    </a:lnTo>
                    <a:lnTo>
                      <a:pt x="286" y="14"/>
                    </a:lnTo>
                    <a:lnTo>
                      <a:pt x="291" y="10"/>
                    </a:lnTo>
                    <a:lnTo>
                      <a:pt x="294" y="8"/>
                    </a:lnTo>
                    <a:lnTo>
                      <a:pt x="299" y="6"/>
                    </a:lnTo>
                    <a:lnTo>
                      <a:pt x="304" y="3"/>
                    </a:lnTo>
                    <a:lnTo>
                      <a:pt x="309" y="2"/>
                    </a:lnTo>
                    <a:lnTo>
                      <a:pt x="315" y="1"/>
                    </a:lnTo>
                    <a:lnTo>
                      <a:pt x="320" y="0"/>
                    </a:lnTo>
                    <a:lnTo>
                      <a:pt x="326" y="0"/>
                    </a:lnTo>
                    <a:lnTo>
                      <a:pt x="332" y="0"/>
                    </a:lnTo>
                    <a:lnTo>
                      <a:pt x="339" y="1"/>
                    </a:lnTo>
                    <a:lnTo>
                      <a:pt x="345" y="2"/>
                    </a:lnTo>
                    <a:lnTo>
                      <a:pt x="349" y="3"/>
                    </a:lnTo>
                    <a:lnTo>
                      <a:pt x="355" y="6"/>
                    </a:lnTo>
                    <a:lnTo>
                      <a:pt x="359" y="8"/>
                    </a:lnTo>
                    <a:lnTo>
                      <a:pt x="363" y="11"/>
                    </a:lnTo>
                    <a:lnTo>
                      <a:pt x="368" y="15"/>
                    </a:lnTo>
                    <a:lnTo>
                      <a:pt x="373" y="23"/>
                    </a:lnTo>
                    <a:lnTo>
                      <a:pt x="379" y="31"/>
                    </a:lnTo>
                    <a:lnTo>
                      <a:pt x="381" y="41"/>
                    </a:lnTo>
                    <a:lnTo>
                      <a:pt x="382" y="51"/>
                    </a:lnTo>
                    <a:lnTo>
                      <a:pt x="382" y="56"/>
                    </a:lnTo>
                    <a:lnTo>
                      <a:pt x="381" y="62"/>
                    </a:lnTo>
                    <a:lnTo>
                      <a:pt x="380" y="66"/>
                    </a:lnTo>
                    <a:lnTo>
                      <a:pt x="378" y="72"/>
                    </a:lnTo>
                    <a:lnTo>
                      <a:pt x="376" y="78"/>
                    </a:lnTo>
                    <a:lnTo>
                      <a:pt x="373" y="84"/>
                    </a:lnTo>
                    <a:lnTo>
                      <a:pt x="369" y="89"/>
                    </a:lnTo>
                    <a:lnTo>
                      <a:pt x="364" y="95"/>
                    </a:lnTo>
                    <a:lnTo>
                      <a:pt x="358" y="102"/>
                    </a:lnTo>
                    <a:lnTo>
                      <a:pt x="351" y="109"/>
                    </a:lnTo>
                    <a:lnTo>
                      <a:pt x="342" y="118"/>
                    </a:lnTo>
                    <a:lnTo>
                      <a:pt x="331" y="127"/>
                    </a:lnTo>
                    <a:lnTo>
                      <a:pt x="322" y="134"/>
                    </a:lnTo>
                    <a:lnTo>
                      <a:pt x="315" y="141"/>
                    </a:lnTo>
                    <a:lnTo>
                      <a:pt x="309" y="146"/>
                    </a:lnTo>
                    <a:lnTo>
                      <a:pt x="304" y="149"/>
                    </a:lnTo>
                    <a:lnTo>
                      <a:pt x="302" y="152"/>
                    </a:lnTo>
                    <a:lnTo>
                      <a:pt x="300" y="155"/>
                    </a:lnTo>
                    <a:lnTo>
                      <a:pt x="297" y="158"/>
                    </a:lnTo>
                    <a:lnTo>
                      <a:pt x="295" y="160"/>
                    </a:lnTo>
                    <a:lnTo>
                      <a:pt x="385" y="1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8" name="Freeform 186"/>
              <p:cNvSpPr>
                <a:spLocks noEditPoints="1"/>
              </p:cNvSpPr>
              <p:nvPr/>
            </p:nvSpPr>
            <p:spPr bwMode="auto">
              <a:xfrm>
                <a:off x="3538" y="1600"/>
                <a:ext cx="63" cy="90"/>
              </a:xfrm>
              <a:custGeom>
                <a:avLst/>
                <a:gdLst>
                  <a:gd name="T0" fmla="*/ 82 w 126"/>
                  <a:gd name="T1" fmla="*/ 180 h 180"/>
                  <a:gd name="T2" fmla="*/ 82 w 126"/>
                  <a:gd name="T3" fmla="*/ 137 h 180"/>
                  <a:gd name="T4" fmla="*/ 0 w 126"/>
                  <a:gd name="T5" fmla="*/ 137 h 180"/>
                  <a:gd name="T6" fmla="*/ 0 w 126"/>
                  <a:gd name="T7" fmla="*/ 115 h 180"/>
                  <a:gd name="T8" fmla="*/ 86 w 126"/>
                  <a:gd name="T9" fmla="*/ 0 h 180"/>
                  <a:gd name="T10" fmla="*/ 104 w 126"/>
                  <a:gd name="T11" fmla="*/ 0 h 180"/>
                  <a:gd name="T12" fmla="*/ 104 w 126"/>
                  <a:gd name="T13" fmla="*/ 115 h 180"/>
                  <a:gd name="T14" fmla="*/ 126 w 126"/>
                  <a:gd name="T15" fmla="*/ 115 h 180"/>
                  <a:gd name="T16" fmla="*/ 126 w 126"/>
                  <a:gd name="T17" fmla="*/ 137 h 180"/>
                  <a:gd name="T18" fmla="*/ 104 w 126"/>
                  <a:gd name="T19" fmla="*/ 137 h 180"/>
                  <a:gd name="T20" fmla="*/ 104 w 126"/>
                  <a:gd name="T21" fmla="*/ 180 h 180"/>
                  <a:gd name="T22" fmla="*/ 82 w 126"/>
                  <a:gd name="T23" fmla="*/ 180 h 180"/>
                  <a:gd name="T24" fmla="*/ 82 w 126"/>
                  <a:gd name="T25" fmla="*/ 115 h 180"/>
                  <a:gd name="T26" fmla="*/ 82 w 126"/>
                  <a:gd name="T27" fmla="*/ 41 h 180"/>
                  <a:gd name="T28" fmla="*/ 27 w 126"/>
                  <a:gd name="T29" fmla="*/ 115 h 180"/>
                  <a:gd name="T30" fmla="*/ 82 w 126"/>
                  <a:gd name="T31"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80">
                    <a:moveTo>
                      <a:pt x="82" y="180"/>
                    </a:moveTo>
                    <a:lnTo>
                      <a:pt x="82" y="137"/>
                    </a:lnTo>
                    <a:lnTo>
                      <a:pt x="0" y="137"/>
                    </a:lnTo>
                    <a:lnTo>
                      <a:pt x="0" y="115"/>
                    </a:lnTo>
                    <a:lnTo>
                      <a:pt x="86" y="0"/>
                    </a:lnTo>
                    <a:lnTo>
                      <a:pt x="104" y="0"/>
                    </a:lnTo>
                    <a:lnTo>
                      <a:pt x="104" y="115"/>
                    </a:lnTo>
                    <a:lnTo>
                      <a:pt x="126" y="115"/>
                    </a:lnTo>
                    <a:lnTo>
                      <a:pt x="126" y="137"/>
                    </a:lnTo>
                    <a:lnTo>
                      <a:pt x="104" y="137"/>
                    </a:lnTo>
                    <a:lnTo>
                      <a:pt x="104" y="180"/>
                    </a:lnTo>
                    <a:lnTo>
                      <a:pt x="82" y="180"/>
                    </a:lnTo>
                    <a:close/>
                    <a:moveTo>
                      <a:pt x="82" y="115"/>
                    </a:moveTo>
                    <a:lnTo>
                      <a:pt x="82" y="41"/>
                    </a:lnTo>
                    <a:lnTo>
                      <a:pt x="27" y="115"/>
                    </a:lnTo>
                    <a:lnTo>
                      <a:pt x="82" y="1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39" name="Freeform 187"/>
              <p:cNvSpPr>
                <a:spLocks noEditPoints="1"/>
              </p:cNvSpPr>
              <p:nvPr/>
            </p:nvSpPr>
            <p:spPr bwMode="auto">
              <a:xfrm>
                <a:off x="3830" y="1599"/>
                <a:ext cx="129" cy="92"/>
              </a:xfrm>
              <a:custGeom>
                <a:avLst/>
                <a:gdLst>
                  <a:gd name="T0" fmla="*/ 117 w 259"/>
                  <a:gd name="T1" fmla="*/ 2 h 183"/>
                  <a:gd name="T2" fmla="*/ 101 w 259"/>
                  <a:gd name="T3" fmla="*/ 41 h 183"/>
                  <a:gd name="T4" fmla="*/ 76 w 259"/>
                  <a:gd name="T5" fmla="*/ 85 h 183"/>
                  <a:gd name="T6" fmla="*/ 59 w 259"/>
                  <a:gd name="T7" fmla="*/ 133 h 183"/>
                  <a:gd name="T8" fmla="*/ 51 w 259"/>
                  <a:gd name="T9" fmla="*/ 170 h 183"/>
                  <a:gd name="T10" fmla="*/ 29 w 259"/>
                  <a:gd name="T11" fmla="*/ 171 h 183"/>
                  <a:gd name="T12" fmla="*/ 36 w 259"/>
                  <a:gd name="T13" fmla="*/ 131 h 183"/>
                  <a:gd name="T14" fmla="*/ 52 w 259"/>
                  <a:gd name="T15" fmla="*/ 86 h 183"/>
                  <a:gd name="T16" fmla="*/ 74 w 259"/>
                  <a:gd name="T17" fmla="*/ 46 h 183"/>
                  <a:gd name="T18" fmla="*/ 0 w 259"/>
                  <a:gd name="T19" fmla="*/ 24 h 183"/>
                  <a:gd name="T20" fmla="*/ 162 w 259"/>
                  <a:gd name="T21" fmla="*/ 75 h 183"/>
                  <a:gd name="T22" fmla="*/ 151 w 259"/>
                  <a:gd name="T23" fmla="*/ 63 h 183"/>
                  <a:gd name="T24" fmla="*/ 147 w 259"/>
                  <a:gd name="T25" fmla="*/ 46 h 183"/>
                  <a:gd name="T26" fmla="*/ 155 w 259"/>
                  <a:gd name="T27" fmla="*/ 19 h 183"/>
                  <a:gd name="T28" fmla="*/ 170 w 259"/>
                  <a:gd name="T29" fmla="*/ 7 h 183"/>
                  <a:gd name="T30" fmla="*/ 184 w 259"/>
                  <a:gd name="T31" fmla="*/ 2 h 183"/>
                  <a:gd name="T32" fmla="*/ 200 w 259"/>
                  <a:gd name="T33" fmla="*/ 0 h 183"/>
                  <a:gd name="T34" fmla="*/ 216 w 259"/>
                  <a:gd name="T35" fmla="*/ 2 h 183"/>
                  <a:gd name="T36" fmla="*/ 230 w 259"/>
                  <a:gd name="T37" fmla="*/ 8 h 183"/>
                  <a:gd name="T38" fmla="*/ 245 w 259"/>
                  <a:gd name="T39" fmla="*/ 20 h 183"/>
                  <a:gd name="T40" fmla="*/ 253 w 259"/>
                  <a:gd name="T41" fmla="*/ 46 h 183"/>
                  <a:gd name="T42" fmla="*/ 250 w 259"/>
                  <a:gd name="T43" fmla="*/ 63 h 183"/>
                  <a:gd name="T44" fmla="*/ 238 w 259"/>
                  <a:gd name="T45" fmla="*/ 75 h 183"/>
                  <a:gd name="T46" fmla="*/ 234 w 259"/>
                  <a:gd name="T47" fmla="*/ 85 h 183"/>
                  <a:gd name="T48" fmla="*/ 251 w 259"/>
                  <a:gd name="T49" fmla="*/ 100 h 183"/>
                  <a:gd name="T50" fmla="*/ 259 w 259"/>
                  <a:gd name="T51" fmla="*/ 121 h 183"/>
                  <a:gd name="T52" fmla="*/ 254 w 259"/>
                  <a:gd name="T53" fmla="*/ 150 h 183"/>
                  <a:gd name="T54" fmla="*/ 238 w 259"/>
                  <a:gd name="T55" fmla="*/ 172 h 183"/>
                  <a:gd name="T56" fmla="*/ 224 w 259"/>
                  <a:gd name="T57" fmla="*/ 180 h 183"/>
                  <a:gd name="T58" fmla="*/ 207 w 259"/>
                  <a:gd name="T59" fmla="*/ 183 h 183"/>
                  <a:gd name="T60" fmla="*/ 188 w 259"/>
                  <a:gd name="T61" fmla="*/ 182 h 183"/>
                  <a:gd name="T62" fmla="*/ 171 w 259"/>
                  <a:gd name="T63" fmla="*/ 178 h 183"/>
                  <a:gd name="T64" fmla="*/ 158 w 259"/>
                  <a:gd name="T65" fmla="*/ 168 h 183"/>
                  <a:gd name="T66" fmla="*/ 143 w 259"/>
                  <a:gd name="T67" fmla="*/ 140 h 183"/>
                  <a:gd name="T68" fmla="*/ 144 w 259"/>
                  <a:gd name="T69" fmla="*/ 112 h 183"/>
                  <a:gd name="T70" fmla="*/ 154 w 259"/>
                  <a:gd name="T71" fmla="*/ 93 h 183"/>
                  <a:gd name="T72" fmla="*/ 174 w 259"/>
                  <a:gd name="T73" fmla="*/ 81 h 183"/>
                  <a:gd name="T74" fmla="*/ 171 w 259"/>
                  <a:gd name="T75" fmla="*/ 56 h 183"/>
                  <a:gd name="T76" fmla="*/ 182 w 259"/>
                  <a:gd name="T77" fmla="*/ 67 h 183"/>
                  <a:gd name="T78" fmla="*/ 200 w 259"/>
                  <a:gd name="T79" fmla="*/ 71 h 183"/>
                  <a:gd name="T80" fmla="*/ 219 w 259"/>
                  <a:gd name="T81" fmla="*/ 67 h 183"/>
                  <a:gd name="T82" fmla="*/ 229 w 259"/>
                  <a:gd name="T83" fmla="*/ 56 h 183"/>
                  <a:gd name="T84" fmla="*/ 230 w 259"/>
                  <a:gd name="T85" fmla="*/ 42 h 183"/>
                  <a:gd name="T86" fmla="*/ 223 w 259"/>
                  <a:gd name="T87" fmla="*/ 28 h 183"/>
                  <a:gd name="T88" fmla="*/ 207 w 259"/>
                  <a:gd name="T89" fmla="*/ 21 h 183"/>
                  <a:gd name="T90" fmla="*/ 188 w 259"/>
                  <a:gd name="T91" fmla="*/ 23 h 183"/>
                  <a:gd name="T92" fmla="*/ 174 w 259"/>
                  <a:gd name="T93" fmla="*/ 32 h 183"/>
                  <a:gd name="T94" fmla="*/ 169 w 259"/>
                  <a:gd name="T95" fmla="*/ 46 h 183"/>
                  <a:gd name="T96" fmla="*/ 165 w 259"/>
                  <a:gd name="T97" fmla="*/ 136 h 183"/>
                  <a:gd name="T98" fmla="*/ 169 w 259"/>
                  <a:gd name="T99" fmla="*/ 150 h 183"/>
                  <a:gd name="T100" fmla="*/ 181 w 259"/>
                  <a:gd name="T101" fmla="*/ 158 h 183"/>
                  <a:gd name="T102" fmla="*/ 196 w 259"/>
                  <a:gd name="T103" fmla="*/ 163 h 183"/>
                  <a:gd name="T104" fmla="*/ 215 w 259"/>
                  <a:gd name="T105" fmla="*/ 160 h 183"/>
                  <a:gd name="T106" fmla="*/ 231 w 259"/>
                  <a:gd name="T107" fmla="*/ 148 h 183"/>
                  <a:gd name="T108" fmla="*/ 237 w 259"/>
                  <a:gd name="T109" fmla="*/ 128 h 183"/>
                  <a:gd name="T110" fmla="*/ 231 w 259"/>
                  <a:gd name="T111" fmla="*/ 109 h 183"/>
                  <a:gd name="T112" fmla="*/ 215 w 259"/>
                  <a:gd name="T113" fmla="*/ 95 h 183"/>
                  <a:gd name="T114" fmla="*/ 192 w 259"/>
                  <a:gd name="T115" fmla="*/ 94 h 183"/>
                  <a:gd name="T116" fmla="*/ 174 w 259"/>
                  <a:gd name="T117" fmla="*/ 103 h 183"/>
                  <a:gd name="T118" fmla="*/ 165 w 259"/>
                  <a:gd name="T119" fmla="*/ 1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9" h="183">
                    <a:moveTo>
                      <a:pt x="0" y="24"/>
                    </a:moveTo>
                    <a:lnTo>
                      <a:pt x="0" y="2"/>
                    </a:lnTo>
                    <a:lnTo>
                      <a:pt x="117" y="2"/>
                    </a:lnTo>
                    <a:lnTo>
                      <a:pt x="117" y="19"/>
                    </a:lnTo>
                    <a:lnTo>
                      <a:pt x="109" y="30"/>
                    </a:lnTo>
                    <a:lnTo>
                      <a:pt x="101" y="41"/>
                    </a:lnTo>
                    <a:lnTo>
                      <a:pt x="92" y="54"/>
                    </a:lnTo>
                    <a:lnTo>
                      <a:pt x="84" y="69"/>
                    </a:lnTo>
                    <a:lnTo>
                      <a:pt x="76" y="85"/>
                    </a:lnTo>
                    <a:lnTo>
                      <a:pt x="69" y="101"/>
                    </a:lnTo>
                    <a:lnTo>
                      <a:pt x="63" y="117"/>
                    </a:lnTo>
                    <a:lnTo>
                      <a:pt x="59" y="133"/>
                    </a:lnTo>
                    <a:lnTo>
                      <a:pt x="55" y="144"/>
                    </a:lnTo>
                    <a:lnTo>
                      <a:pt x="53" y="157"/>
                    </a:lnTo>
                    <a:lnTo>
                      <a:pt x="51" y="170"/>
                    </a:lnTo>
                    <a:lnTo>
                      <a:pt x="50" y="182"/>
                    </a:lnTo>
                    <a:lnTo>
                      <a:pt x="28" y="182"/>
                    </a:lnTo>
                    <a:lnTo>
                      <a:pt x="29" y="171"/>
                    </a:lnTo>
                    <a:lnTo>
                      <a:pt x="30" y="159"/>
                    </a:lnTo>
                    <a:lnTo>
                      <a:pt x="32" y="145"/>
                    </a:lnTo>
                    <a:lnTo>
                      <a:pt x="36" y="131"/>
                    </a:lnTo>
                    <a:lnTo>
                      <a:pt x="40" y="116"/>
                    </a:lnTo>
                    <a:lnTo>
                      <a:pt x="46" y="101"/>
                    </a:lnTo>
                    <a:lnTo>
                      <a:pt x="52" y="86"/>
                    </a:lnTo>
                    <a:lnTo>
                      <a:pt x="59" y="72"/>
                    </a:lnTo>
                    <a:lnTo>
                      <a:pt x="66" y="58"/>
                    </a:lnTo>
                    <a:lnTo>
                      <a:pt x="74" y="46"/>
                    </a:lnTo>
                    <a:lnTo>
                      <a:pt x="82" y="34"/>
                    </a:lnTo>
                    <a:lnTo>
                      <a:pt x="90" y="24"/>
                    </a:lnTo>
                    <a:lnTo>
                      <a:pt x="0" y="24"/>
                    </a:lnTo>
                    <a:close/>
                    <a:moveTo>
                      <a:pt x="174" y="81"/>
                    </a:moveTo>
                    <a:lnTo>
                      <a:pt x="167" y="79"/>
                    </a:lnTo>
                    <a:lnTo>
                      <a:pt x="162" y="75"/>
                    </a:lnTo>
                    <a:lnTo>
                      <a:pt x="158" y="72"/>
                    </a:lnTo>
                    <a:lnTo>
                      <a:pt x="154" y="67"/>
                    </a:lnTo>
                    <a:lnTo>
                      <a:pt x="151" y="63"/>
                    </a:lnTo>
                    <a:lnTo>
                      <a:pt x="150" y="57"/>
                    </a:lnTo>
                    <a:lnTo>
                      <a:pt x="147" y="51"/>
                    </a:lnTo>
                    <a:lnTo>
                      <a:pt x="147" y="46"/>
                    </a:lnTo>
                    <a:lnTo>
                      <a:pt x="148" y="36"/>
                    </a:lnTo>
                    <a:lnTo>
                      <a:pt x="151" y="27"/>
                    </a:lnTo>
                    <a:lnTo>
                      <a:pt x="155" y="19"/>
                    </a:lnTo>
                    <a:lnTo>
                      <a:pt x="162" y="12"/>
                    </a:lnTo>
                    <a:lnTo>
                      <a:pt x="166" y="10"/>
                    </a:lnTo>
                    <a:lnTo>
                      <a:pt x="170" y="7"/>
                    </a:lnTo>
                    <a:lnTo>
                      <a:pt x="174" y="4"/>
                    </a:lnTo>
                    <a:lnTo>
                      <a:pt x="178" y="3"/>
                    </a:lnTo>
                    <a:lnTo>
                      <a:pt x="184" y="2"/>
                    </a:lnTo>
                    <a:lnTo>
                      <a:pt x="189" y="1"/>
                    </a:lnTo>
                    <a:lnTo>
                      <a:pt x="194" y="0"/>
                    </a:lnTo>
                    <a:lnTo>
                      <a:pt x="200" y="0"/>
                    </a:lnTo>
                    <a:lnTo>
                      <a:pt x="206" y="0"/>
                    </a:lnTo>
                    <a:lnTo>
                      <a:pt x="212" y="1"/>
                    </a:lnTo>
                    <a:lnTo>
                      <a:pt x="216" y="2"/>
                    </a:lnTo>
                    <a:lnTo>
                      <a:pt x="222" y="3"/>
                    </a:lnTo>
                    <a:lnTo>
                      <a:pt x="227" y="5"/>
                    </a:lnTo>
                    <a:lnTo>
                      <a:pt x="230" y="8"/>
                    </a:lnTo>
                    <a:lnTo>
                      <a:pt x="235" y="10"/>
                    </a:lnTo>
                    <a:lnTo>
                      <a:pt x="238" y="13"/>
                    </a:lnTo>
                    <a:lnTo>
                      <a:pt x="245" y="20"/>
                    </a:lnTo>
                    <a:lnTo>
                      <a:pt x="250" y="27"/>
                    </a:lnTo>
                    <a:lnTo>
                      <a:pt x="252" y="36"/>
                    </a:lnTo>
                    <a:lnTo>
                      <a:pt x="253" y="46"/>
                    </a:lnTo>
                    <a:lnTo>
                      <a:pt x="253" y="52"/>
                    </a:lnTo>
                    <a:lnTo>
                      <a:pt x="252" y="58"/>
                    </a:lnTo>
                    <a:lnTo>
                      <a:pt x="250" y="63"/>
                    </a:lnTo>
                    <a:lnTo>
                      <a:pt x="246" y="67"/>
                    </a:lnTo>
                    <a:lnTo>
                      <a:pt x="243" y="72"/>
                    </a:lnTo>
                    <a:lnTo>
                      <a:pt x="238" y="75"/>
                    </a:lnTo>
                    <a:lnTo>
                      <a:pt x="234" y="79"/>
                    </a:lnTo>
                    <a:lnTo>
                      <a:pt x="227" y="81"/>
                    </a:lnTo>
                    <a:lnTo>
                      <a:pt x="234" y="85"/>
                    </a:lnTo>
                    <a:lnTo>
                      <a:pt x="240" y="89"/>
                    </a:lnTo>
                    <a:lnTo>
                      <a:pt x="246" y="94"/>
                    </a:lnTo>
                    <a:lnTo>
                      <a:pt x="251" y="100"/>
                    </a:lnTo>
                    <a:lnTo>
                      <a:pt x="254" y="106"/>
                    </a:lnTo>
                    <a:lnTo>
                      <a:pt x="257" y="113"/>
                    </a:lnTo>
                    <a:lnTo>
                      <a:pt x="259" y="121"/>
                    </a:lnTo>
                    <a:lnTo>
                      <a:pt x="259" y="129"/>
                    </a:lnTo>
                    <a:lnTo>
                      <a:pt x="258" y="141"/>
                    </a:lnTo>
                    <a:lnTo>
                      <a:pt x="254" y="150"/>
                    </a:lnTo>
                    <a:lnTo>
                      <a:pt x="250" y="160"/>
                    </a:lnTo>
                    <a:lnTo>
                      <a:pt x="243" y="168"/>
                    </a:lnTo>
                    <a:lnTo>
                      <a:pt x="238" y="172"/>
                    </a:lnTo>
                    <a:lnTo>
                      <a:pt x="235" y="175"/>
                    </a:lnTo>
                    <a:lnTo>
                      <a:pt x="229" y="178"/>
                    </a:lnTo>
                    <a:lnTo>
                      <a:pt x="224" y="180"/>
                    </a:lnTo>
                    <a:lnTo>
                      <a:pt x="219" y="181"/>
                    </a:lnTo>
                    <a:lnTo>
                      <a:pt x="213" y="182"/>
                    </a:lnTo>
                    <a:lnTo>
                      <a:pt x="207" y="183"/>
                    </a:lnTo>
                    <a:lnTo>
                      <a:pt x="200" y="183"/>
                    </a:lnTo>
                    <a:lnTo>
                      <a:pt x="193" y="183"/>
                    </a:lnTo>
                    <a:lnTo>
                      <a:pt x="188" y="182"/>
                    </a:lnTo>
                    <a:lnTo>
                      <a:pt x="182" y="181"/>
                    </a:lnTo>
                    <a:lnTo>
                      <a:pt x="176" y="180"/>
                    </a:lnTo>
                    <a:lnTo>
                      <a:pt x="171" y="178"/>
                    </a:lnTo>
                    <a:lnTo>
                      <a:pt x="166" y="175"/>
                    </a:lnTo>
                    <a:lnTo>
                      <a:pt x="162" y="172"/>
                    </a:lnTo>
                    <a:lnTo>
                      <a:pt x="158" y="168"/>
                    </a:lnTo>
                    <a:lnTo>
                      <a:pt x="151" y="160"/>
                    </a:lnTo>
                    <a:lnTo>
                      <a:pt x="146" y="150"/>
                    </a:lnTo>
                    <a:lnTo>
                      <a:pt x="143" y="140"/>
                    </a:lnTo>
                    <a:lnTo>
                      <a:pt x="142" y="128"/>
                    </a:lnTo>
                    <a:lnTo>
                      <a:pt x="142" y="120"/>
                    </a:lnTo>
                    <a:lnTo>
                      <a:pt x="144" y="112"/>
                    </a:lnTo>
                    <a:lnTo>
                      <a:pt x="146" y="105"/>
                    </a:lnTo>
                    <a:lnTo>
                      <a:pt x="150" y="98"/>
                    </a:lnTo>
                    <a:lnTo>
                      <a:pt x="154" y="93"/>
                    </a:lnTo>
                    <a:lnTo>
                      <a:pt x="160" y="88"/>
                    </a:lnTo>
                    <a:lnTo>
                      <a:pt x="167" y="85"/>
                    </a:lnTo>
                    <a:lnTo>
                      <a:pt x="174" y="81"/>
                    </a:lnTo>
                    <a:close/>
                    <a:moveTo>
                      <a:pt x="169" y="46"/>
                    </a:moveTo>
                    <a:lnTo>
                      <a:pt x="170" y="51"/>
                    </a:lnTo>
                    <a:lnTo>
                      <a:pt x="171" y="56"/>
                    </a:lnTo>
                    <a:lnTo>
                      <a:pt x="174" y="61"/>
                    </a:lnTo>
                    <a:lnTo>
                      <a:pt x="177" y="64"/>
                    </a:lnTo>
                    <a:lnTo>
                      <a:pt x="182" y="67"/>
                    </a:lnTo>
                    <a:lnTo>
                      <a:pt x="188" y="69"/>
                    </a:lnTo>
                    <a:lnTo>
                      <a:pt x="193" y="71"/>
                    </a:lnTo>
                    <a:lnTo>
                      <a:pt x="200" y="71"/>
                    </a:lnTo>
                    <a:lnTo>
                      <a:pt x="207" y="71"/>
                    </a:lnTo>
                    <a:lnTo>
                      <a:pt x="214" y="69"/>
                    </a:lnTo>
                    <a:lnTo>
                      <a:pt x="219" y="67"/>
                    </a:lnTo>
                    <a:lnTo>
                      <a:pt x="223" y="64"/>
                    </a:lnTo>
                    <a:lnTo>
                      <a:pt x="227" y="61"/>
                    </a:lnTo>
                    <a:lnTo>
                      <a:pt x="229" y="56"/>
                    </a:lnTo>
                    <a:lnTo>
                      <a:pt x="231" y="51"/>
                    </a:lnTo>
                    <a:lnTo>
                      <a:pt x="231" y="47"/>
                    </a:lnTo>
                    <a:lnTo>
                      <a:pt x="230" y="42"/>
                    </a:lnTo>
                    <a:lnTo>
                      <a:pt x="229" y="38"/>
                    </a:lnTo>
                    <a:lnTo>
                      <a:pt x="227" y="33"/>
                    </a:lnTo>
                    <a:lnTo>
                      <a:pt x="223" y="28"/>
                    </a:lnTo>
                    <a:lnTo>
                      <a:pt x="219" y="25"/>
                    </a:lnTo>
                    <a:lnTo>
                      <a:pt x="213" y="23"/>
                    </a:lnTo>
                    <a:lnTo>
                      <a:pt x="207" y="21"/>
                    </a:lnTo>
                    <a:lnTo>
                      <a:pt x="200" y="21"/>
                    </a:lnTo>
                    <a:lnTo>
                      <a:pt x="193" y="21"/>
                    </a:lnTo>
                    <a:lnTo>
                      <a:pt x="188" y="23"/>
                    </a:lnTo>
                    <a:lnTo>
                      <a:pt x="182" y="25"/>
                    </a:lnTo>
                    <a:lnTo>
                      <a:pt x="177" y="28"/>
                    </a:lnTo>
                    <a:lnTo>
                      <a:pt x="174" y="32"/>
                    </a:lnTo>
                    <a:lnTo>
                      <a:pt x="171" y="36"/>
                    </a:lnTo>
                    <a:lnTo>
                      <a:pt x="170" y="41"/>
                    </a:lnTo>
                    <a:lnTo>
                      <a:pt x="169" y="46"/>
                    </a:lnTo>
                    <a:close/>
                    <a:moveTo>
                      <a:pt x="163" y="128"/>
                    </a:moveTo>
                    <a:lnTo>
                      <a:pt x="163" y="133"/>
                    </a:lnTo>
                    <a:lnTo>
                      <a:pt x="165" y="136"/>
                    </a:lnTo>
                    <a:lnTo>
                      <a:pt x="166" y="141"/>
                    </a:lnTo>
                    <a:lnTo>
                      <a:pt x="167" y="145"/>
                    </a:lnTo>
                    <a:lnTo>
                      <a:pt x="169" y="150"/>
                    </a:lnTo>
                    <a:lnTo>
                      <a:pt x="173" y="153"/>
                    </a:lnTo>
                    <a:lnTo>
                      <a:pt x="176" y="156"/>
                    </a:lnTo>
                    <a:lnTo>
                      <a:pt x="181" y="158"/>
                    </a:lnTo>
                    <a:lnTo>
                      <a:pt x="185" y="160"/>
                    </a:lnTo>
                    <a:lnTo>
                      <a:pt x="190" y="162"/>
                    </a:lnTo>
                    <a:lnTo>
                      <a:pt x="196" y="163"/>
                    </a:lnTo>
                    <a:lnTo>
                      <a:pt x="200" y="163"/>
                    </a:lnTo>
                    <a:lnTo>
                      <a:pt x="208" y="162"/>
                    </a:lnTo>
                    <a:lnTo>
                      <a:pt x="215" y="160"/>
                    </a:lnTo>
                    <a:lnTo>
                      <a:pt x="222" y="157"/>
                    </a:lnTo>
                    <a:lnTo>
                      <a:pt x="227" y="153"/>
                    </a:lnTo>
                    <a:lnTo>
                      <a:pt x="231" y="148"/>
                    </a:lnTo>
                    <a:lnTo>
                      <a:pt x="235" y="142"/>
                    </a:lnTo>
                    <a:lnTo>
                      <a:pt x="236" y="135"/>
                    </a:lnTo>
                    <a:lnTo>
                      <a:pt x="237" y="128"/>
                    </a:lnTo>
                    <a:lnTo>
                      <a:pt x="236" y="121"/>
                    </a:lnTo>
                    <a:lnTo>
                      <a:pt x="235" y="114"/>
                    </a:lnTo>
                    <a:lnTo>
                      <a:pt x="231" y="109"/>
                    </a:lnTo>
                    <a:lnTo>
                      <a:pt x="227" y="103"/>
                    </a:lnTo>
                    <a:lnTo>
                      <a:pt x="221" y="98"/>
                    </a:lnTo>
                    <a:lnTo>
                      <a:pt x="215" y="95"/>
                    </a:lnTo>
                    <a:lnTo>
                      <a:pt x="208" y="94"/>
                    </a:lnTo>
                    <a:lnTo>
                      <a:pt x="200" y="93"/>
                    </a:lnTo>
                    <a:lnTo>
                      <a:pt x="192" y="94"/>
                    </a:lnTo>
                    <a:lnTo>
                      <a:pt x="185" y="95"/>
                    </a:lnTo>
                    <a:lnTo>
                      <a:pt x="178" y="98"/>
                    </a:lnTo>
                    <a:lnTo>
                      <a:pt x="174" y="103"/>
                    </a:lnTo>
                    <a:lnTo>
                      <a:pt x="169" y="109"/>
                    </a:lnTo>
                    <a:lnTo>
                      <a:pt x="166" y="114"/>
                    </a:lnTo>
                    <a:lnTo>
                      <a:pt x="165" y="121"/>
                    </a:lnTo>
                    <a:lnTo>
                      <a:pt x="163"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0" name="Freeform 188"/>
              <p:cNvSpPr>
                <a:spLocks noEditPoints="1"/>
              </p:cNvSpPr>
              <p:nvPr/>
            </p:nvSpPr>
            <p:spPr bwMode="auto">
              <a:xfrm>
                <a:off x="3751" y="1118"/>
                <a:ext cx="129" cy="92"/>
              </a:xfrm>
              <a:custGeom>
                <a:avLst/>
                <a:gdLst>
                  <a:gd name="T0" fmla="*/ 117 w 258"/>
                  <a:gd name="T1" fmla="*/ 2 h 183"/>
                  <a:gd name="T2" fmla="*/ 101 w 258"/>
                  <a:gd name="T3" fmla="*/ 41 h 183"/>
                  <a:gd name="T4" fmla="*/ 75 w 258"/>
                  <a:gd name="T5" fmla="*/ 85 h 183"/>
                  <a:gd name="T6" fmla="*/ 58 w 258"/>
                  <a:gd name="T7" fmla="*/ 133 h 183"/>
                  <a:gd name="T8" fmla="*/ 50 w 258"/>
                  <a:gd name="T9" fmla="*/ 170 h 183"/>
                  <a:gd name="T10" fmla="*/ 28 w 258"/>
                  <a:gd name="T11" fmla="*/ 171 h 183"/>
                  <a:gd name="T12" fmla="*/ 35 w 258"/>
                  <a:gd name="T13" fmla="*/ 131 h 183"/>
                  <a:gd name="T14" fmla="*/ 51 w 258"/>
                  <a:gd name="T15" fmla="*/ 86 h 183"/>
                  <a:gd name="T16" fmla="*/ 73 w 258"/>
                  <a:gd name="T17" fmla="*/ 46 h 183"/>
                  <a:gd name="T18" fmla="*/ 0 w 258"/>
                  <a:gd name="T19" fmla="*/ 24 h 183"/>
                  <a:gd name="T20" fmla="*/ 162 w 258"/>
                  <a:gd name="T21" fmla="*/ 76 h 183"/>
                  <a:gd name="T22" fmla="*/ 150 w 258"/>
                  <a:gd name="T23" fmla="*/ 63 h 183"/>
                  <a:gd name="T24" fmla="*/ 147 w 258"/>
                  <a:gd name="T25" fmla="*/ 46 h 183"/>
                  <a:gd name="T26" fmla="*/ 155 w 258"/>
                  <a:gd name="T27" fmla="*/ 19 h 183"/>
                  <a:gd name="T28" fmla="*/ 170 w 258"/>
                  <a:gd name="T29" fmla="*/ 7 h 183"/>
                  <a:gd name="T30" fmla="*/ 183 w 258"/>
                  <a:gd name="T31" fmla="*/ 2 h 183"/>
                  <a:gd name="T32" fmla="*/ 200 w 258"/>
                  <a:gd name="T33" fmla="*/ 0 h 183"/>
                  <a:gd name="T34" fmla="*/ 216 w 258"/>
                  <a:gd name="T35" fmla="*/ 2 h 183"/>
                  <a:gd name="T36" fmla="*/ 229 w 258"/>
                  <a:gd name="T37" fmla="*/ 8 h 183"/>
                  <a:gd name="T38" fmla="*/ 244 w 258"/>
                  <a:gd name="T39" fmla="*/ 20 h 183"/>
                  <a:gd name="T40" fmla="*/ 252 w 258"/>
                  <a:gd name="T41" fmla="*/ 46 h 183"/>
                  <a:gd name="T42" fmla="*/ 249 w 258"/>
                  <a:gd name="T43" fmla="*/ 63 h 183"/>
                  <a:gd name="T44" fmla="*/ 238 w 258"/>
                  <a:gd name="T45" fmla="*/ 76 h 183"/>
                  <a:gd name="T46" fmla="*/ 233 w 258"/>
                  <a:gd name="T47" fmla="*/ 85 h 183"/>
                  <a:gd name="T48" fmla="*/ 250 w 258"/>
                  <a:gd name="T49" fmla="*/ 100 h 183"/>
                  <a:gd name="T50" fmla="*/ 258 w 258"/>
                  <a:gd name="T51" fmla="*/ 121 h 183"/>
                  <a:gd name="T52" fmla="*/ 254 w 258"/>
                  <a:gd name="T53" fmla="*/ 150 h 183"/>
                  <a:gd name="T54" fmla="*/ 238 w 258"/>
                  <a:gd name="T55" fmla="*/ 172 h 183"/>
                  <a:gd name="T56" fmla="*/ 224 w 258"/>
                  <a:gd name="T57" fmla="*/ 180 h 183"/>
                  <a:gd name="T58" fmla="*/ 206 w 258"/>
                  <a:gd name="T59" fmla="*/ 183 h 183"/>
                  <a:gd name="T60" fmla="*/ 187 w 258"/>
                  <a:gd name="T61" fmla="*/ 182 h 183"/>
                  <a:gd name="T62" fmla="*/ 171 w 258"/>
                  <a:gd name="T63" fmla="*/ 178 h 183"/>
                  <a:gd name="T64" fmla="*/ 157 w 258"/>
                  <a:gd name="T65" fmla="*/ 169 h 183"/>
                  <a:gd name="T66" fmla="*/ 142 w 258"/>
                  <a:gd name="T67" fmla="*/ 140 h 183"/>
                  <a:gd name="T68" fmla="*/ 143 w 258"/>
                  <a:gd name="T69" fmla="*/ 112 h 183"/>
                  <a:gd name="T70" fmla="*/ 154 w 258"/>
                  <a:gd name="T71" fmla="*/ 93 h 183"/>
                  <a:gd name="T72" fmla="*/ 173 w 258"/>
                  <a:gd name="T73" fmla="*/ 81 h 183"/>
                  <a:gd name="T74" fmla="*/ 171 w 258"/>
                  <a:gd name="T75" fmla="*/ 56 h 183"/>
                  <a:gd name="T76" fmla="*/ 181 w 258"/>
                  <a:gd name="T77" fmla="*/ 68 h 183"/>
                  <a:gd name="T78" fmla="*/ 200 w 258"/>
                  <a:gd name="T79" fmla="*/ 71 h 183"/>
                  <a:gd name="T80" fmla="*/ 218 w 258"/>
                  <a:gd name="T81" fmla="*/ 68 h 183"/>
                  <a:gd name="T82" fmla="*/ 228 w 258"/>
                  <a:gd name="T83" fmla="*/ 56 h 183"/>
                  <a:gd name="T84" fmla="*/ 229 w 258"/>
                  <a:gd name="T85" fmla="*/ 42 h 183"/>
                  <a:gd name="T86" fmla="*/ 223 w 258"/>
                  <a:gd name="T87" fmla="*/ 28 h 183"/>
                  <a:gd name="T88" fmla="*/ 206 w 258"/>
                  <a:gd name="T89" fmla="*/ 22 h 183"/>
                  <a:gd name="T90" fmla="*/ 187 w 258"/>
                  <a:gd name="T91" fmla="*/ 23 h 183"/>
                  <a:gd name="T92" fmla="*/ 173 w 258"/>
                  <a:gd name="T93" fmla="*/ 32 h 183"/>
                  <a:gd name="T94" fmla="*/ 169 w 258"/>
                  <a:gd name="T95" fmla="*/ 46 h 183"/>
                  <a:gd name="T96" fmla="*/ 164 w 258"/>
                  <a:gd name="T97" fmla="*/ 136 h 183"/>
                  <a:gd name="T98" fmla="*/ 169 w 258"/>
                  <a:gd name="T99" fmla="*/ 150 h 183"/>
                  <a:gd name="T100" fmla="*/ 180 w 258"/>
                  <a:gd name="T101" fmla="*/ 158 h 183"/>
                  <a:gd name="T102" fmla="*/ 195 w 258"/>
                  <a:gd name="T103" fmla="*/ 163 h 183"/>
                  <a:gd name="T104" fmla="*/ 215 w 258"/>
                  <a:gd name="T105" fmla="*/ 160 h 183"/>
                  <a:gd name="T106" fmla="*/ 231 w 258"/>
                  <a:gd name="T107" fmla="*/ 148 h 183"/>
                  <a:gd name="T108" fmla="*/ 236 w 258"/>
                  <a:gd name="T109" fmla="*/ 128 h 183"/>
                  <a:gd name="T110" fmla="*/ 231 w 258"/>
                  <a:gd name="T111" fmla="*/ 109 h 183"/>
                  <a:gd name="T112" fmla="*/ 215 w 258"/>
                  <a:gd name="T113" fmla="*/ 95 h 183"/>
                  <a:gd name="T114" fmla="*/ 192 w 258"/>
                  <a:gd name="T115" fmla="*/ 94 h 183"/>
                  <a:gd name="T116" fmla="*/ 173 w 258"/>
                  <a:gd name="T117" fmla="*/ 103 h 183"/>
                  <a:gd name="T118" fmla="*/ 164 w 258"/>
                  <a:gd name="T119" fmla="*/ 1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 h="183">
                    <a:moveTo>
                      <a:pt x="0" y="24"/>
                    </a:moveTo>
                    <a:lnTo>
                      <a:pt x="0" y="2"/>
                    </a:lnTo>
                    <a:lnTo>
                      <a:pt x="117" y="2"/>
                    </a:lnTo>
                    <a:lnTo>
                      <a:pt x="117" y="19"/>
                    </a:lnTo>
                    <a:lnTo>
                      <a:pt x="109" y="30"/>
                    </a:lnTo>
                    <a:lnTo>
                      <a:pt x="101" y="41"/>
                    </a:lnTo>
                    <a:lnTo>
                      <a:pt x="92" y="54"/>
                    </a:lnTo>
                    <a:lnTo>
                      <a:pt x="83" y="69"/>
                    </a:lnTo>
                    <a:lnTo>
                      <a:pt x="75" y="85"/>
                    </a:lnTo>
                    <a:lnTo>
                      <a:pt x="69" y="101"/>
                    </a:lnTo>
                    <a:lnTo>
                      <a:pt x="63" y="117"/>
                    </a:lnTo>
                    <a:lnTo>
                      <a:pt x="58" y="133"/>
                    </a:lnTo>
                    <a:lnTo>
                      <a:pt x="55" y="144"/>
                    </a:lnTo>
                    <a:lnTo>
                      <a:pt x="52" y="157"/>
                    </a:lnTo>
                    <a:lnTo>
                      <a:pt x="50" y="170"/>
                    </a:lnTo>
                    <a:lnTo>
                      <a:pt x="49" y="182"/>
                    </a:lnTo>
                    <a:lnTo>
                      <a:pt x="27" y="182"/>
                    </a:lnTo>
                    <a:lnTo>
                      <a:pt x="28" y="171"/>
                    </a:lnTo>
                    <a:lnTo>
                      <a:pt x="29" y="159"/>
                    </a:lnTo>
                    <a:lnTo>
                      <a:pt x="32" y="146"/>
                    </a:lnTo>
                    <a:lnTo>
                      <a:pt x="35" y="131"/>
                    </a:lnTo>
                    <a:lnTo>
                      <a:pt x="40" y="116"/>
                    </a:lnTo>
                    <a:lnTo>
                      <a:pt x="46" y="101"/>
                    </a:lnTo>
                    <a:lnTo>
                      <a:pt x="51" y="86"/>
                    </a:lnTo>
                    <a:lnTo>
                      <a:pt x="58" y="72"/>
                    </a:lnTo>
                    <a:lnTo>
                      <a:pt x="65" y="58"/>
                    </a:lnTo>
                    <a:lnTo>
                      <a:pt x="73" y="46"/>
                    </a:lnTo>
                    <a:lnTo>
                      <a:pt x="81" y="34"/>
                    </a:lnTo>
                    <a:lnTo>
                      <a:pt x="89" y="24"/>
                    </a:lnTo>
                    <a:lnTo>
                      <a:pt x="0" y="24"/>
                    </a:lnTo>
                    <a:close/>
                    <a:moveTo>
                      <a:pt x="173" y="81"/>
                    </a:moveTo>
                    <a:lnTo>
                      <a:pt x="166" y="79"/>
                    </a:lnTo>
                    <a:lnTo>
                      <a:pt x="162" y="76"/>
                    </a:lnTo>
                    <a:lnTo>
                      <a:pt x="157" y="72"/>
                    </a:lnTo>
                    <a:lnTo>
                      <a:pt x="154" y="68"/>
                    </a:lnTo>
                    <a:lnTo>
                      <a:pt x="150" y="63"/>
                    </a:lnTo>
                    <a:lnTo>
                      <a:pt x="149" y="57"/>
                    </a:lnTo>
                    <a:lnTo>
                      <a:pt x="147" y="51"/>
                    </a:lnTo>
                    <a:lnTo>
                      <a:pt x="147" y="46"/>
                    </a:lnTo>
                    <a:lnTo>
                      <a:pt x="148" y="37"/>
                    </a:lnTo>
                    <a:lnTo>
                      <a:pt x="150" y="27"/>
                    </a:lnTo>
                    <a:lnTo>
                      <a:pt x="155" y="19"/>
                    </a:lnTo>
                    <a:lnTo>
                      <a:pt x="162" y="12"/>
                    </a:lnTo>
                    <a:lnTo>
                      <a:pt x="165" y="10"/>
                    </a:lnTo>
                    <a:lnTo>
                      <a:pt x="170" y="7"/>
                    </a:lnTo>
                    <a:lnTo>
                      <a:pt x="173" y="4"/>
                    </a:lnTo>
                    <a:lnTo>
                      <a:pt x="178" y="3"/>
                    </a:lnTo>
                    <a:lnTo>
                      <a:pt x="183" y="2"/>
                    </a:lnTo>
                    <a:lnTo>
                      <a:pt x="188" y="1"/>
                    </a:lnTo>
                    <a:lnTo>
                      <a:pt x="194" y="0"/>
                    </a:lnTo>
                    <a:lnTo>
                      <a:pt x="200" y="0"/>
                    </a:lnTo>
                    <a:lnTo>
                      <a:pt x="205" y="0"/>
                    </a:lnTo>
                    <a:lnTo>
                      <a:pt x="211" y="1"/>
                    </a:lnTo>
                    <a:lnTo>
                      <a:pt x="216" y="2"/>
                    </a:lnTo>
                    <a:lnTo>
                      <a:pt x="221" y="3"/>
                    </a:lnTo>
                    <a:lnTo>
                      <a:pt x="226" y="6"/>
                    </a:lnTo>
                    <a:lnTo>
                      <a:pt x="229" y="8"/>
                    </a:lnTo>
                    <a:lnTo>
                      <a:pt x="234" y="10"/>
                    </a:lnTo>
                    <a:lnTo>
                      <a:pt x="238" y="14"/>
                    </a:lnTo>
                    <a:lnTo>
                      <a:pt x="244" y="20"/>
                    </a:lnTo>
                    <a:lnTo>
                      <a:pt x="249" y="27"/>
                    </a:lnTo>
                    <a:lnTo>
                      <a:pt x="251" y="37"/>
                    </a:lnTo>
                    <a:lnTo>
                      <a:pt x="252" y="46"/>
                    </a:lnTo>
                    <a:lnTo>
                      <a:pt x="252" y="53"/>
                    </a:lnTo>
                    <a:lnTo>
                      <a:pt x="251" y="58"/>
                    </a:lnTo>
                    <a:lnTo>
                      <a:pt x="249" y="63"/>
                    </a:lnTo>
                    <a:lnTo>
                      <a:pt x="246" y="68"/>
                    </a:lnTo>
                    <a:lnTo>
                      <a:pt x="242" y="72"/>
                    </a:lnTo>
                    <a:lnTo>
                      <a:pt x="238" y="76"/>
                    </a:lnTo>
                    <a:lnTo>
                      <a:pt x="233" y="79"/>
                    </a:lnTo>
                    <a:lnTo>
                      <a:pt x="226" y="81"/>
                    </a:lnTo>
                    <a:lnTo>
                      <a:pt x="233" y="85"/>
                    </a:lnTo>
                    <a:lnTo>
                      <a:pt x="240" y="89"/>
                    </a:lnTo>
                    <a:lnTo>
                      <a:pt x="246" y="94"/>
                    </a:lnTo>
                    <a:lnTo>
                      <a:pt x="250" y="100"/>
                    </a:lnTo>
                    <a:lnTo>
                      <a:pt x="254" y="107"/>
                    </a:lnTo>
                    <a:lnTo>
                      <a:pt x="256" y="113"/>
                    </a:lnTo>
                    <a:lnTo>
                      <a:pt x="258" y="121"/>
                    </a:lnTo>
                    <a:lnTo>
                      <a:pt x="258" y="129"/>
                    </a:lnTo>
                    <a:lnTo>
                      <a:pt x="257" y="141"/>
                    </a:lnTo>
                    <a:lnTo>
                      <a:pt x="254" y="150"/>
                    </a:lnTo>
                    <a:lnTo>
                      <a:pt x="249" y="160"/>
                    </a:lnTo>
                    <a:lnTo>
                      <a:pt x="242" y="169"/>
                    </a:lnTo>
                    <a:lnTo>
                      <a:pt x="238" y="172"/>
                    </a:lnTo>
                    <a:lnTo>
                      <a:pt x="234" y="175"/>
                    </a:lnTo>
                    <a:lnTo>
                      <a:pt x="228" y="178"/>
                    </a:lnTo>
                    <a:lnTo>
                      <a:pt x="224" y="180"/>
                    </a:lnTo>
                    <a:lnTo>
                      <a:pt x="218" y="181"/>
                    </a:lnTo>
                    <a:lnTo>
                      <a:pt x="212" y="182"/>
                    </a:lnTo>
                    <a:lnTo>
                      <a:pt x="206" y="183"/>
                    </a:lnTo>
                    <a:lnTo>
                      <a:pt x="200" y="183"/>
                    </a:lnTo>
                    <a:lnTo>
                      <a:pt x="193" y="183"/>
                    </a:lnTo>
                    <a:lnTo>
                      <a:pt x="187" y="182"/>
                    </a:lnTo>
                    <a:lnTo>
                      <a:pt x="181" y="181"/>
                    </a:lnTo>
                    <a:lnTo>
                      <a:pt x="175" y="180"/>
                    </a:lnTo>
                    <a:lnTo>
                      <a:pt x="171" y="178"/>
                    </a:lnTo>
                    <a:lnTo>
                      <a:pt x="165" y="175"/>
                    </a:lnTo>
                    <a:lnTo>
                      <a:pt x="162" y="172"/>
                    </a:lnTo>
                    <a:lnTo>
                      <a:pt x="157" y="169"/>
                    </a:lnTo>
                    <a:lnTo>
                      <a:pt x="150" y="160"/>
                    </a:lnTo>
                    <a:lnTo>
                      <a:pt x="146" y="150"/>
                    </a:lnTo>
                    <a:lnTo>
                      <a:pt x="142" y="140"/>
                    </a:lnTo>
                    <a:lnTo>
                      <a:pt x="141" y="128"/>
                    </a:lnTo>
                    <a:lnTo>
                      <a:pt x="141" y="120"/>
                    </a:lnTo>
                    <a:lnTo>
                      <a:pt x="143" y="112"/>
                    </a:lnTo>
                    <a:lnTo>
                      <a:pt x="146" y="105"/>
                    </a:lnTo>
                    <a:lnTo>
                      <a:pt x="149" y="99"/>
                    </a:lnTo>
                    <a:lnTo>
                      <a:pt x="154" y="93"/>
                    </a:lnTo>
                    <a:lnTo>
                      <a:pt x="159" y="88"/>
                    </a:lnTo>
                    <a:lnTo>
                      <a:pt x="166" y="85"/>
                    </a:lnTo>
                    <a:lnTo>
                      <a:pt x="173" y="81"/>
                    </a:lnTo>
                    <a:close/>
                    <a:moveTo>
                      <a:pt x="169" y="46"/>
                    </a:moveTo>
                    <a:lnTo>
                      <a:pt x="170" y="51"/>
                    </a:lnTo>
                    <a:lnTo>
                      <a:pt x="171" y="56"/>
                    </a:lnTo>
                    <a:lnTo>
                      <a:pt x="173" y="61"/>
                    </a:lnTo>
                    <a:lnTo>
                      <a:pt x="177" y="64"/>
                    </a:lnTo>
                    <a:lnTo>
                      <a:pt x="181" y="68"/>
                    </a:lnTo>
                    <a:lnTo>
                      <a:pt x="187" y="69"/>
                    </a:lnTo>
                    <a:lnTo>
                      <a:pt x="193" y="71"/>
                    </a:lnTo>
                    <a:lnTo>
                      <a:pt x="200" y="71"/>
                    </a:lnTo>
                    <a:lnTo>
                      <a:pt x="206" y="71"/>
                    </a:lnTo>
                    <a:lnTo>
                      <a:pt x="213" y="69"/>
                    </a:lnTo>
                    <a:lnTo>
                      <a:pt x="218" y="68"/>
                    </a:lnTo>
                    <a:lnTo>
                      <a:pt x="223" y="64"/>
                    </a:lnTo>
                    <a:lnTo>
                      <a:pt x="226" y="61"/>
                    </a:lnTo>
                    <a:lnTo>
                      <a:pt x="228" y="56"/>
                    </a:lnTo>
                    <a:lnTo>
                      <a:pt x="231" y="51"/>
                    </a:lnTo>
                    <a:lnTo>
                      <a:pt x="231" y="47"/>
                    </a:lnTo>
                    <a:lnTo>
                      <a:pt x="229" y="42"/>
                    </a:lnTo>
                    <a:lnTo>
                      <a:pt x="228" y="38"/>
                    </a:lnTo>
                    <a:lnTo>
                      <a:pt x="226" y="33"/>
                    </a:lnTo>
                    <a:lnTo>
                      <a:pt x="223" y="28"/>
                    </a:lnTo>
                    <a:lnTo>
                      <a:pt x="218" y="25"/>
                    </a:lnTo>
                    <a:lnTo>
                      <a:pt x="212" y="23"/>
                    </a:lnTo>
                    <a:lnTo>
                      <a:pt x="206" y="22"/>
                    </a:lnTo>
                    <a:lnTo>
                      <a:pt x="200" y="22"/>
                    </a:lnTo>
                    <a:lnTo>
                      <a:pt x="193" y="22"/>
                    </a:lnTo>
                    <a:lnTo>
                      <a:pt x="187" y="23"/>
                    </a:lnTo>
                    <a:lnTo>
                      <a:pt x="181" y="25"/>
                    </a:lnTo>
                    <a:lnTo>
                      <a:pt x="177" y="28"/>
                    </a:lnTo>
                    <a:lnTo>
                      <a:pt x="173" y="32"/>
                    </a:lnTo>
                    <a:lnTo>
                      <a:pt x="171" y="37"/>
                    </a:lnTo>
                    <a:lnTo>
                      <a:pt x="170" y="41"/>
                    </a:lnTo>
                    <a:lnTo>
                      <a:pt x="169" y="46"/>
                    </a:lnTo>
                    <a:close/>
                    <a:moveTo>
                      <a:pt x="163" y="128"/>
                    </a:moveTo>
                    <a:lnTo>
                      <a:pt x="163" y="133"/>
                    </a:lnTo>
                    <a:lnTo>
                      <a:pt x="164" y="136"/>
                    </a:lnTo>
                    <a:lnTo>
                      <a:pt x="165" y="141"/>
                    </a:lnTo>
                    <a:lnTo>
                      <a:pt x="166" y="146"/>
                    </a:lnTo>
                    <a:lnTo>
                      <a:pt x="169" y="150"/>
                    </a:lnTo>
                    <a:lnTo>
                      <a:pt x="172" y="154"/>
                    </a:lnTo>
                    <a:lnTo>
                      <a:pt x="175" y="156"/>
                    </a:lnTo>
                    <a:lnTo>
                      <a:pt x="180" y="158"/>
                    </a:lnTo>
                    <a:lnTo>
                      <a:pt x="185" y="160"/>
                    </a:lnTo>
                    <a:lnTo>
                      <a:pt x="189" y="162"/>
                    </a:lnTo>
                    <a:lnTo>
                      <a:pt x="195" y="163"/>
                    </a:lnTo>
                    <a:lnTo>
                      <a:pt x="200" y="163"/>
                    </a:lnTo>
                    <a:lnTo>
                      <a:pt x="208" y="162"/>
                    </a:lnTo>
                    <a:lnTo>
                      <a:pt x="215" y="160"/>
                    </a:lnTo>
                    <a:lnTo>
                      <a:pt x="221" y="157"/>
                    </a:lnTo>
                    <a:lnTo>
                      <a:pt x="226" y="154"/>
                    </a:lnTo>
                    <a:lnTo>
                      <a:pt x="231" y="148"/>
                    </a:lnTo>
                    <a:lnTo>
                      <a:pt x="234" y="142"/>
                    </a:lnTo>
                    <a:lnTo>
                      <a:pt x="235" y="135"/>
                    </a:lnTo>
                    <a:lnTo>
                      <a:pt x="236" y="128"/>
                    </a:lnTo>
                    <a:lnTo>
                      <a:pt x="235" y="121"/>
                    </a:lnTo>
                    <a:lnTo>
                      <a:pt x="234" y="115"/>
                    </a:lnTo>
                    <a:lnTo>
                      <a:pt x="231" y="109"/>
                    </a:lnTo>
                    <a:lnTo>
                      <a:pt x="226" y="103"/>
                    </a:lnTo>
                    <a:lnTo>
                      <a:pt x="220" y="99"/>
                    </a:lnTo>
                    <a:lnTo>
                      <a:pt x="215" y="95"/>
                    </a:lnTo>
                    <a:lnTo>
                      <a:pt x="208" y="94"/>
                    </a:lnTo>
                    <a:lnTo>
                      <a:pt x="200" y="93"/>
                    </a:lnTo>
                    <a:lnTo>
                      <a:pt x="192" y="94"/>
                    </a:lnTo>
                    <a:lnTo>
                      <a:pt x="185" y="95"/>
                    </a:lnTo>
                    <a:lnTo>
                      <a:pt x="178" y="99"/>
                    </a:lnTo>
                    <a:lnTo>
                      <a:pt x="173" y="103"/>
                    </a:lnTo>
                    <a:lnTo>
                      <a:pt x="169" y="109"/>
                    </a:lnTo>
                    <a:lnTo>
                      <a:pt x="165" y="115"/>
                    </a:lnTo>
                    <a:lnTo>
                      <a:pt x="164" y="121"/>
                    </a:lnTo>
                    <a:lnTo>
                      <a:pt x="163"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1" name="Freeform 189"/>
              <p:cNvSpPr>
                <a:spLocks/>
              </p:cNvSpPr>
              <p:nvPr/>
            </p:nvSpPr>
            <p:spPr bwMode="auto">
              <a:xfrm>
                <a:off x="3640" y="1718"/>
                <a:ext cx="397" cy="343"/>
              </a:xfrm>
              <a:custGeom>
                <a:avLst/>
                <a:gdLst>
                  <a:gd name="T0" fmla="*/ 787 w 793"/>
                  <a:gd name="T1" fmla="*/ 679 h 686"/>
                  <a:gd name="T2" fmla="*/ 793 w 793"/>
                  <a:gd name="T3" fmla="*/ 672 h 686"/>
                  <a:gd name="T4" fmla="*/ 11 w 793"/>
                  <a:gd name="T5" fmla="*/ 0 h 686"/>
                  <a:gd name="T6" fmla="*/ 0 w 793"/>
                  <a:gd name="T7" fmla="*/ 14 h 686"/>
                  <a:gd name="T8" fmla="*/ 782 w 793"/>
                  <a:gd name="T9" fmla="*/ 686 h 686"/>
                  <a:gd name="T10" fmla="*/ 787 w 793"/>
                  <a:gd name="T11" fmla="*/ 679 h 686"/>
                </a:gdLst>
                <a:ahLst/>
                <a:cxnLst>
                  <a:cxn ang="0">
                    <a:pos x="T0" y="T1"/>
                  </a:cxn>
                  <a:cxn ang="0">
                    <a:pos x="T2" y="T3"/>
                  </a:cxn>
                  <a:cxn ang="0">
                    <a:pos x="T4" y="T5"/>
                  </a:cxn>
                  <a:cxn ang="0">
                    <a:pos x="T6" y="T7"/>
                  </a:cxn>
                  <a:cxn ang="0">
                    <a:pos x="T8" y="T9"/>
                  </a:cxn>
                  <a:cxn ang="0">
                    <a:pos x="T10" y="T11"/>
                  </a:cxn>
                </a:cxnLst>
                <a:rect l="0" t="0" r="r" b="b"/>
                <a:pathLst>
                  <a:path w="793" h="686">
                    <a:moveTo>
                      <a:pt x="787" y="679"/>
                    </a:moveTo>
                    <a:lnTo>
                      <a:pt x="793" y="672"/>
                    </a:lnTo>
                    <a:lnTo>
                      <a:pt x="11" y="0"/>
                    </a:lnTo>
                    <a:lnTo>
                      <a:pt x="0" y="14"/>
                    </a:lnTo>
                    <a:lnTo>
                      <a:pt x="782" y="686"/>
                    </a:lnTo>
                    <a:lnTo>
                      <a:pt x="787" y="67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2" name="Freeform 190"/>
              <p:cNvSpPr>
                <a:spLocks/>
              </p:cNvSpPr>
              <p:nvPr/>
            </p:nvSpPr>
            <p:spPr bwMode="auto">
              <a:xfrm>
                <a:off x="4014" y="2034"/>
                <a:ext cx="60" cy="58"/>
              </a:xfrm>
              <a:custGeom>
                <a:avLst/>
                <a:gdLst>
                  <a:gd name="T0" fmla="*/ 121 w 121"/>
                  <a:gd name="T1" fmla="*/ 116 h 116"/>
                  <a:gd name="T2" fmla="*/ 71 w 121"/>
                  <a:gd name="T3" fmla="*/ 0 h 116"/>
                  <a:gd name="T4" fmla="*/ 0 w 121"/>
                  <a:gd name="T5" fmla="*/ 85 h 116"/>
                  <a:gd name="T6" fmla="*/ 121 w 121"/>
                  <a:gd name="T7" fmla="*/ 116 h 116"/>
                </a:gdLst>
                <a:ahLst/>
                <a:cxnLst>
                  <a:cxn ang="0">
                    <a:pos x="T0" y="T1"/>
                  </a:cxn>
                  <a:cxn ang="0">
                    <a:pos x="T2" y="T3"/>
                  </a:cxn>
                  <a:cxn ang="0">
                    <a:pos x="T4" y="T5"/>
                  </a:cxn>
                  <a:cxn ang="0">
                    <a:pos x="T6" y="T7"/>
                  </a:cxn>
                </a:cxnLst>
                <a:rect l="0" t="0" r="r" b="b"/>
                <a:pathLst>
                  <a:path w="121" h="116">
                    <a:moveTo>
                      <a:pt x="121" y="116"/>
                    </a:moveTo>
                    <a:lnTo>
                      <a:pt x="71" y="0"/>
                    </a:lnTo>
                    <a:lnTo>
                      <a:pt x="0" y="85"/>
                    </a:lnTo>
                    <a:lnTo>
                      <a:pt x="121" y="1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3" name="Freeform 191"/>
              <p:cNvSpPr>
                <a:spLocks/>
              </p:cNvSpPr>
              <p:nvPr/>
            </p:nvSpPr>
            <p:spPr bwMode="auto">
              <a:xfrm>
                <a:off x="4107" y="1718"/>
                <a:ext cx="361" cy="339"/>
              </a:xfrm>
              <a:custGeom>
                <a:avLst/>
                <a:gdLst>
                  <a:gd name="T0" fmla="*/ 715 w 722"/>
                  <a:gd name="T1" fmla="*/ 671 h 678"/>
                  <a:gd name="T2" fmla="*/ 722 w 722"/>
                  <a:gd name="T3" fmla="*/ 664 h 678"/>
                  <a:gd name="T4" fmla="*/ 14 w 722"/>
                  <a:gd name="T5" fmla="*/ 0 h 678"/>
                  <a:gd name="T6" fmla="*/ 0 w 722"/>
                  <a:gd name="T7" fmla="*/ 14 h 678"/>
                  <a:gd name="T8" fmla="*/ 708 w 722"/>
                  <a:gd name="T9" fmla="*/ 678 h 678"/>
                  <a:gd name="T10" fmla="*/ 715 w 722"/>
                  <a:gd name="T11" fmla="*/ 671 h 678"/>
                </a:gdLst>
                <a:ahLst/>
                <a:cxnLst>
                  <a:cxn ang="0">
                    <a:pos x="T0" y="T1"/>
                  </a:cxn>
                  <a:cxn ang="0">
                    <a:pos x="T2" y="T3"/>
                  </a:cxn>
                  <a:cxn ang="0">
                    <a:pos x="T4" y="T5"/>
                  </a:cxn>
                  <a:cxn ang="0">
                    <a:pos x="T6" y="T7"/>
                  </a:cxn>
                  <a:cxn ang="0">
                    <a:pos x="T8" y="T9"/>
                  </a:cxn>
                  <a:cxn ang="0">
                    <a:pos x="T10" y="T11"/>
                  </a:cxn>
                </a:cxnLst>
                <a:rect l="0" t="0" r="r" b="b"/>
                <a:pathLst>
                  <a:path w="722" h="678">
                    <a:moveTo>
                      <a:pt x="715" y="671"/>
                    </a:moveTo>
                    <a:lnTo>
                      <a:pt x="722" y="664"/>
                    </a:lnTo>
                    <a:lnTo>
                      <a:pt x="14" y="0"/>
                    </a:lnTo>
                    <a:lnTo>
                      <a:pt x="0" y="14"/>
                    </a:lnTo>
                    <a:lnTo>
                      <a:pt x="708" y="678"/>
                    </a:lnTo>
                    <a:lnTo>
                      <a:pt x="715" y="6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4" name="Freeform 192"/>
              <p:cNvSpPr>
                <a:spLocks/>
              </p:cNvSpPr>
              <p:nvPr/>
            </p:nvSpPr>
            <p:spPr bwMode="auto">
              <a:xfrm>
                <a:off x="4442" y="2029"/>
                <a:ext cx="63" cy="63"/>
              </a:xfrm>
              <a:custGeom>
                <a:avLst/>
                <a:gdLst>
                  <a:gd name="T0" fmla="*/ 126 w 126"/>
                  <a:gd name="T1" fmla="*/ 125 h 125"/>
                  <a:gd name="T2" fmla="*/ 80 w 126"/>
                  <a:gd name="T3" fmla="*/ 0 h 125"/>
                  <a:gd name="T4" fmla="*/ 0 w 126"/>
                  <a:gd name="T5" fmla="*/ 84 h 125"/>
                  <a:gd name="T6" fmla="*/ 126 w 126"/>
                  <a:gd name="T7" fmla="*/ 125 h 125"/>
                </a:gdLst>
                <a:ahLst/>
                <a:cxnLst>
                  <a:cxn ang="0">
                    <a:pos x="T0" y="T1"/>
                  </a:cxn>
                  <a:cxn ang="0">
                    <a:pos x="T2" y="T3"/>
                  </a:cxn>
                  <a:cxn ang="0">
                    <a:pos x="T4" y="T5"/>
                  </a:cxn>
                  <a:cxn ang="0">
                    <a:pos x="T6" y="T7"/>
                  </a:cxn>
                </a:cxnLst>
                <a:rect l="0" t="0" r="r" b="b"/>
                <a:pathLst>
                  <a:path w="126" h="125">
                    <a:moveTo>
                      <a:pt x="126" y="125"/>
                    </a:moveTo>
                    <a:lnTo>
                      <a:pt x="80" y="0"/>
                    </a:lnTo>
                    <a:lnTo>
                      <a:pt x="0" y="84"/>
                    </a:lnTo>
                    <a:lnTo>
                      <a:pt x="126" y="1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5" name="Freeform 193"/>
              <p:cNvSpPr>
                <a:spLocks/>
              </p:cNvSpPr>
              <p:nvPr/>
            </p:nvSpPr>
            <p:spPr bwMode="auto">
              <a:xfrm>
                <a:off x="1525" y="1718"/>
                <a:ext cx="362" cy="339"/>
              </a:xfrm>
              <a:custGeom>
                <a:avLst/>
                <a:gdLst>
                  <a:gd name="T0" fmla="*/ 7 w 723"/>
                  <a:gd name="T1" fmla="*/ 671 h 678"/>
                  <a:gd name="T2" fmla="*/ 14 w 723"/>
                  <a:gd name="T3" fmla="*/ 678 h 678"/>
                  <a:gd name="T4" fmla="*/ 723 w 723"/>
                  <a:gd name="T5" fmla="*/ 14 h 678"/>
                  <a:gd name="T6" fmla="*/ 710 w 723"/>
                  <a:gd name="T7" fmla="*/ 0 h 678"/>
                  <a:gd name="T8" fmla="*/ 0 w 723"/>
                  <a:gd name="T9" fmla="*/ 664 h 678"/>
                  <a:gd name="T10" fmla="*/ 7 w 723"/>
                  <a:gd name="T11" fmla="*/ 671 h 678"/>
                </a:gdLst>
                <a:ahLst/>
                <a:cxnLst>
                  <a:cxn ang="0">
                    <a:pos x="T0" y="T1"/>
                  </a:cxn>
                  <a:cxn ang="0">
                    <a:pos x="T2" y="T3"/>
                  </a:cxn>
                  <a:cxn ang="0">
                    <a:pos x="T4" y="T5"/>
                  </a:cxn>
                  <a:cxn ang="0">
                    <a:pos x="T6" y="T7"/>
                  </a:cxn>
                  <a:cxn ang="0">
                    <a:pos x="T8" y="T9"/>
                  </a:cxn>
                  <a:cxn ang="0">
                    <a:pos x="T10" y="T11"/>
                  </a:cxn>
                </a:cxnLst>
                <a:rect l="0" t="0" r="r" b="b"/>
                <a:pathLst>
                  <a:path w="723" h="678">
                    <a:moveTo>
                      <a:pt x="7" y="671"/>
                    </a:moveTo>
                    <a:lnTo>
                      <a:pt x="14" y="678"/>
                    </a:lnTo>
                    <a:lnTo>
                      <a:pt x="723" y="14"/>
                    </a:lnTo>
                    <a:lnTo>
                      <a:pt x="710" y="0"/>
                    </a:lnTo>
                    <a:lnTo>
                      <a:pt x="0" y="664"/>
                    </a:lnTo>
                    <a:lnTo>
                      <a:pt x="7" y="6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6" name="Freeform 194"/>
              <p:cNvSpPr>
                <a:spLocks/>
              </p:cNvSpPr>
              <p:nvPr/>
            </p:nvSpPr>
            <p:spPr bwMode="auto">
              <a:xfrm>
                <a:off x="1488" y="2029"/>
                <a:ext cx="64" cy="63"/>
              </a:xfrm>
              <a:custGeom>
                <a:avLst/>
                <a:gdLst>
                  <a:gd name="T0" fmla="*/ 0 w 127"/>
                  <a:gd name="T1" fmla="*/ 127 h 127"/>
                  <a:gd name="T2" fmla="*/ 127 w 127"/>
                  <a:gd name="T3" fmla="*/ 88 h 127"/>
                  <a:gd name="T4" fmla="*/ 47 w 127"/>
                  <a:gd name="T5" fmla="*/ 0 h 127"/>
                  <a:gd name="T6" fmla="*/ 0 w 127"/>
                  <a:gd name="T7" fmla="*/ 127 h 127"/>
                </a:gdLst>
                <a:ahLst/>
                <a:cxnLst>
                  <a:cxn ang="0">
                    <a:pos x="T0" y="T1"/>
                  </a:cxn>
                  <a:cxn ang="0">
                    <a:pos x="T2" y="T3"/>
                  </a:cxn>
                  <a:cxn ang="0">
                    <a:pos x="T4" y="T5"/>
                  </a:cxn>
                  <a:cxn ang="0">
                    <a:pos x="T6" y="T7"/>
                  </a:cxn>
                </a:cxnLst>
                <a:rect l="0" t="0" r="r" b="b"/>
                <a:pathLst>
                  <a:path w="127" h="127">
                    <a:moveTo>
                      <a:pt x="0" y="127"/>
                    </a:moveTo>
                    <a:lnTo>
                      <a:pt x="127" y="88"/>
                    </a:lnTo>
                    <a:lnTo>
                      <a:pt x="47" y="0"/>
                    </a:lnTo>
                    <a:lnTo>
                      <a:pt x="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7" name="Freeform 195"/>
              <p:cNvSpPr>
                <a:spLocks/>
              </p:cNvSpPr>
              <p:nvPr/>
            </p:nvSpPr>
            <p:spPr bwMode="auto">
              <a:xfrm>
                <a:off x="2287" y="1066"/>
                <a:ext cx="11" cy="179"/>
              </a:xfrm>
              <a:custGeom>
                <a:avLst/>
                <a:gdLst>
                  <a:gd name="T0" fmla="*/ 10 w 20"/>
                  <a:gd name="T1" fmla="*/ 359 h 359"/>
                  <a:gd name="T2" fmla="*/ 20 w 20"/>
                  <a:gd name="T3" fmla="*/ 359 h 359"/>
                  <a:gd name="T4" fmla="*/ 20 w 20"/>
                  <a:gd name="T5" fmla="*/ 0 h 359"/>
                  <a:gd name="T6" fmla="*/ 0 w 20"/>
                  <a:gd name="T7" fmla="*/ 0 h 359"/>
                  <a:gd name="T8" fmla="*/ 0 w 20"/>
                  <a:gd name="T9" fmla="*/ 359 h 359"/>
                  <a:gd name="T10" fmla="*/ 10 w 20"/>
                  <a:gd name="T11" fmla="*/ 359 h 359"/>
                </a:gdLst>
                <a:ahLst/>
                <a:cxnLst>
                  <a:cxn ang="0">
                    <a:pos x="T0" y="T1"/>
                  </a:cxn>
                  <a:cxn ang="0">
                    <a:pos x="T2" y="T3"/>
                  </a:cxn>
                  <a:cxn ang="0">
                    <a:pos x="T4" y="T5"/>
                  </a:cxn>
                  <a:cxn ang="0">
                    <a:pos x="T6" y="T7"/>
                  </a:cxn>
                  <a:cxn ang="0">
                    <a:pos x="T8" y="T9"/>
                  </a:cxn>
                  <a:cxn ang="0">
                    <a:pos x="T10" y="T11"/>
                  </a:cxn>
                </a:cxnLst>
                <a:rect l="0" t="0" r="r" b="b"/>
                <a:pathLst>
                  <a:path w="20" h="359">
                    <a:moveTo>
                      <a:pt x="10" y="359"/>
                    </a:moveTo>
                    <a:lnTo>
                      <a:pt x="20" y="359"/>
                    </a:lnTo>
                    <a:lnTo>
                      <a:pt x="20" y="0"/>
                    </a:lnTo>
                    <a:lnTo>
                      <a:pt x="0" y="0"/>
                    </a:lnTo>
                    <a:lnTo>
                      <a:pt x="0" y="359"/>
                    </a:lnTo>
                    <a:lnTo>
                      <a:pt x="10"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8" name="Freeform 196"/>
              <p:cNvSpPr>
                <a:spLocks/>
              </p:cNvSpPr>
              <p:nvPr/>
            </p:nvSpPr>
            <p:spPr bwMode="auto">
              <a:xfrm>
                <a:off x="3581" y="1066"/>
                <a:ext cx="10" cy="179"/>
              </a:xfrm>
              <a:custGeom>
                <a:avLst/>
                <a:gdLst>
                  <a:gd name="T0" fmla="*/ 11 w 21"/>
                  <a:gd name="T1" fmla="*/ 359 h 359"/>
                  <a:gd name="T2" fmla="*/ 21 w 21"/>
                  <a:gd name="T3" fmla="*/ 359 h 359"/>
                  <a:gd name="T4" fmla="*/ 21 w 21"/>
                  <a:gd name="T5" fmla="*/ 0 h 359"/>
                  <a:gd name="T6" fmla="*/ 0 w 21"/>
                  <a:gd name="T7" fmla="*/ 0 h 359"/>
                  <a:gd name="T8" fmla="*/ 0 w 21"/>
                  <a:gd name="T9" fmla="*/ 359 h 359"/>
                  <a:gd name="T10" fmla="*/ 11 w 21"/>
                  <a:gd name="T11" fmla="*/ 359 h 359"/>
                </a:gdLst>
                <a:ahLst/>
                <a:cxnLst>
                  <a:cxn ang="0">
                    <a:pos x="T0" y="T1"/>
                  </a:cxn>
                  <a:cxn ang="0">
                    <a:pos x="T2" y="T3"/>
                  </a:cxn>
                  <a:cxn ang="0">
                    <a:pos x="T4" y="T5"/>
                  </a:cxn>
                  <a:cxn ang="0">
                    <a:pos x="T6" y="T7"/>
                  </a:cxn>
                  <a:cxn ang="0">
                    <a:pos x="T8" y="T9"/>
                  </a:cxn>
                  <a:cxn ang="0">
                    <a:pos x="T10" y="T11"/>
                  </a:cxn>
                </a:cxnLst>
                <a:rect l="0" t="0" r="r" b="b"/>
                <a:pathLst>
                  <a:path w="21" h="359">
                    <a:moveTo>
                      <a:pt x="11" y="359"/>
                    </a:moveTo>
                    <a:lnTo>
                      <a:pt x="21" y="359"/>
                    </a:lnTo>
                    <a:lnTo>
                      <a:pt x="21" y="0"/>
                    </a:lnTo>
                    <a:lnTo>
                      <a:pt x="0" y="0"/>
                    </a:lnTo>
                    <a:lnTo>
                      <a:pt x="0" y="359"/>
                    </a:lnTo>
                    <a:lnTo>
                      <a:pt x="11" y="3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49" name="Freeform 197"/>
              <p:cNvSpPr>
                <a:spLocks/>
              </p:cNvSpPr>
              <p:nvPr/>
            </p:nvSpPr>
            <p:spPr bwMode="auto">
              <a:xfrm>
                <a:off x="1887" y="1242"/>
                <a:ext cx="49" cy="248"/>
              </a:xfrm>
              <a:custGeom>
                <a:avLst/>
                <a:gdLst>
                  <a:gd name="T0" fmla="*/ 10 w 98"/>
                  <a:gd name="T1" fmla="*/ 495 h 496"/>
                  <a:gd name="T2" fmla="*/ 19 w 98"/>
                  <a:gd name="T3" fmla="*/ 496 h 496"/>
                  <a:gd name="T4" fmla="*/ 98 w 98"/>
                  <a:gd name="T5" fmla="*/ 2 h 496"/>
                  <a:gd name="T6" fmla="*/ 80 w 98"/>
                  <a:gd name="T7" fmla="*/ 0 h 496"/>
                  <a:gd name="T8" fmla="*/ 0 w 98"/>
                  <a:gd name="T9" fmla="*/ 493 h 496"/>
                  <a:gd name="T10" fmla="*/ 10 w 98"/>
                  <a:gd name="T11" fmla="*/ 495 h 496"/>
                </a:gdLst>
                <a:ahLst/>
                <a:cxnLst>
                  <a:cxn ang="0">
                    <a:pos x="T0" y="T1"/>
                  </a:cxn>
                  <a:cxn ang="0">
                    <a:pos x="T2" y="T3"/>
                  </a:cxn>
                  <a:cxn ang="0">
                    <a:pos x="T4" y="T5"/>
                  </a:cxn>
                  <a:cxn ang="0">
                    <a:pos x="T6" y="T7"/>
                  </a:cxn>
                  <a:cxn ang="0">
                    <a:pos x="T8" y="T9"/>
                  </a:cxn>
                  <a:cxn ang="0">
                    <a:pos x="T10" y="T11"/>
                  </a:cxn>
                </a:cxnLst>
                <a:rect l="0" t="0" r="r" b="b"/>
                <a:pathLst>
                  <a:path w="98" h="496">
                    <a:moveTo>
                      <a:pt x="10" y="495"/>
                    </a:moveTo>
                    <a:lnTo>
                      <a:pt x="19" y="496"/>
                    </a:lnTo>
                    <a:lnTo>
                      <a:pt x="98" y="2"/>
                    </a:lnTo>
                    <a:lnTo>
                      <a:pt x="80" y="0"/>
                    </a:lnTo>
                    <a:lnTo>
                      <a:pt x="0" y="493"/>
                    </a:lnTo>
                    <a:lnTo>
                      <a:pt x="10" y="4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0" name="Freeform 198"/>
              <p:cNvSpPr>
                <a:spLocks/>
              </p:cNvSpPr>
              <p:nvPr/>
            </p:nvSpPr>
            <p:spPr bwMode="auto">
              <a:xfrm>
                <a:off x="1865" y="1482"/>
                <a:ext cx="55" cy="60"/>
              </a:xfrm>
              <a:custGeom>
                <a:avLst/>
                <a:gdLst>
                  <a:gd name="T0" fmla="*/ 37 w 110"/>
                  <a:gd name="T1" fmla="*/ 120 h 120"/>
                  <a:gd name="T2" fmla="*/ 110 w 110"/>
                  <a:gd name="T3" fmla="*/ 18 h 120"/>
                  <a:gd name="T4" fmla="*/ 0 w 110"/>
                  <a:gd name="T5" fmla="*/ 0 h 120"/>
                  <a:gd name="T6" fmla="*/ 37 w 110"/>
                  <a:gd name="T7" fmla="*/ 120 h 120"/>
                </a:gdLst>
                <a:ahLst/>
                <a:cxnLst>
                  <a:cxn ang="0">
                    <a:pos x="T0" y="T1"/>
                  </a:cxn>
                  <a:cxn ang="0">
                    <a:pos x="T2" y="T3"/>
                  </a:cxn>
                  <a:cxn ang="0">
                    <a:pos x="T4" y="T5"/>
                  </a:cxn>
                  <a:cxn ang="0">
                    <a:pos x="T6" y="T7"/>
                  </a:cxn>
                </a:cxnLst>
                <a:rect l="0" t="0" r="r" b="b"/>
                <a:pathLst>
                  <a:path w="110" h="120">
                    <a:moveTo>
                      <a:pt x="37" y="120"/>
                    </a:moveTo>
                    <a:lnTo>
                      <a:pt x="110" y="18"/>
                    </a:lnTo>
                    <a:lnTo>
                      <a:pt x="0" y="0"/>
                    </a:lnTo>
                    <a:lnTo>
                      <a:pt x="37" y="1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1" name="Freeform 199"/>
              <p:cNvSpPr>
                <a:spLocks/>
              </p:cNvSpPr>
              <p:nvPr/>
            </p:nvSpPr>
            <p:spPr bwMode="auto">
              <a:xfrm>
                <a:off x="2286" y="1242"/>
                <a:ext cx="58" cy="248"/>
              </a:xfrm>
              <a:custGeom>
                <a:avLst/>
                <a:gdLst>
                  <a:gd name="T0" fmla="*/ 108 w 118"/>
                  <a:gd name="T1" fmla="*/ 495 h 496"/>
                  <a:gd name="T2" fmla="*/ 118 w 118"/>
                  <a:gd name="T3" fmla="*/ 493 h 496"/>
                  <a:gd name="T4" fmla="*/ 19 w 118"/>
                  <a:gd name="T5" fmla="*/ 0 h 496"/>
                  <a:gd name="T6" fmla="*/ 0 w 118"/>
                  <a:gd name="T7" fmla="*/ 2 h 496"/>
                  <a:gd name="T8" fmla="*/ 99 w 118"/>
                  <a:gd name="T9" fmla="*/ 496 h 496"/>
                  <a:gd name="T10" fmla="*/ 108 w 118"/>
                  <a:gd name="T11" fmla="*/ 495 h 496"/>
                </a:gdLst>
                <a:ahLst/>
                <a:cxnLst>
                  <a:cxn ang="0">
                    <a:pos x="T0" y="T1"/>
                  </a:cxn>
                  <a:cxn ang="0">
                    <a:pos x="T2" y="T3"/>
                  </a:cxn>
                  <a:cxn ang="0">
                    <a:pos x="T4" y="T5"/>
                  </a:cxn>
                  <a:cxn ang="0">
                    <a:pos x="T6" y="T7"/>
                  </a:cxn>
                  <a:cxn ang="0">
                    <a:pos x="T8" y="T9"/>
                  </a:cxn>
                  <a:cxn ang="0">
                    <a:pos x="T10" y="T11"/>
                  </a:cxn>
                </a:cxnLst>
                <a:rect l="0" t="0" r="r" b="b"/>
                <a:pathLst>
                  <a:path w="118" h="496">
                    <a:moveTo>
                      <a:pt x="108" y="495"/>
                    </a:moveTo>
                    <a:lnTo>
                      <a:pt x="118" y="493"/>
                    </a:lnTo>
                    <a:lnTo>
                      <a:pt x="19" y="0"/>
                    </a:lnTo>
                    <a:lnTo>
                      <a:pt x="0" y="2"/>
                    </a:lnTo>
                    <a:lnTo>
                      <a:pt x="99" y="496"/>
                    </a:lnTo>
                    <a:lnTo>
                      <a:pt x="108" y="4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2" name="Freeform 200"/>
              <p:cNvSpPr>
                <a:spLocks/>
              </p:cNvSpPr>
              <p:nvPr/>
            </p:nvSpPr>
            <p:spPr bwMode="auto">
              <a:xfrm>
                <a:off x="2311" y="1481"/>
                <a:ext cx="55" cy="61"/>
              </a:xfrm>
              <a:custGeom>
                <a:avLst/>
                <a:gdLst>
                  <a:gd name="T0" fmla="*/ 77 w 109"/>
                  <a:gd name="T1" fmla="*/ 122 h 122"/>
                  <a:gd name="T2" fmla="*/ 109 w 109"/>
                  <a:gd name="T3" fmla="*/ 0 h 122"/>
                  <a:gd name="T4" fmla="*/ 0 w 109"/>
                  <a:gd name="T5" fmla="*/ 21 h 122"/>
                  <a:gd name="T6" fmla="*/ 77 w 109"/>
                  <a:gd name="T7" fmla="*/ 122 h 122"/>
                </a:gdLst>
                <a:ahLst/>
                <a:cxnLst>
                  <a:cxn ang="0">
                    <a:pos x="T0" y="T1"/>
                  </a:cxn>
                  <a:cxn ang="0">
                    <a:pos x="T2" y="T3"/>
                  </a:cxn>
                  <a:cxn ang="0">
                    <a:pos x="T4" y="T5"/>
                  </a:cxn>
                  <a:cxn ang="0">
                    <a:pos x="T6" y="T7"/>
                  </a:cxn>
                </a:cxnLst>
                <a:rect l="0" t="0" r="r" b="b"/>
                <a:pathLst>
                  <a:path w="109" h="122">
                    <a:moveTo>
                      <a:pt x="77" y="122"/>
                    </a:moveTo>
                    <a:lnTo>
                      <a:pt x="109" y="0"/>
                    </a:lnTo>
                    <a:lnTo>
                      <a:pt x="0" y="21"/>
                    </a:lnTo>
                    <a:lnTo>
                      <a:pt x="77" y="1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3" name="Freeform 201"/>
              <p:cNvSpPr>
                <a:spLocks/>
              </p:cNvSpPr>
              <p:nvPr/>
            </p:nvSpPr>
            <p:spPr bwMode="auto">
              <a:xfrm>
                <a:off x="3579" y="1242"/>
                <a:ext cx="59" cy="248"/>
              </a:xfrm>
              <a:custGeom>
                <a:avLst/>
                <a:gdLst>
                  <a:gd name="T0" fmla="*/ 108 w 117"/>
                  <a:gd name="T1" fmla="*/ 495 h 496"/>
                  <a:gd name="T2" fmla="*/ 117 w 117"/>
                  <a:gd name="T3" fmla="*/ 493 h 496"/>
                  <a:gd name="T4" fmla="*/ 18 w 117"/>
                  <a:gd name="T5" fmla="*/ 0 h 496"/>
                  <a:gd name="T6" fmla="*/ 0 w 117"/>
                  <a:gd name="T7" fmla="*/ 2 h 496"/>
                  <a:gd name="T8" fmla="*/ 99 w 117"/>
                  <a:gd name="T9" fmla="*/ 496 h 496"/>
                  <a:gd name="T10" fmla="*/ 108 w 117"/>
                  <a:gd name="T11" fmla="*/ 495 h 496"/>
                </a:gdLst>
                <a:ahLst/>
                <a:cxnLst>
                  <a:cxn ang="0">
                    <a:pos x="T0" y="T1"/>
                  </a:cxn>
                  <a:cxn ang="0">
                    <a:pos x="T2" y="T3"/>
                  </a:cxn>
                  <a:cxn ang="0">
                    <a:pos x="T4" y="T5"/>
                  </a:cxn>
                  <a:cxn ang="0">
                    <a:pos x="T6" y="T7"/>
                  </a:cxn>
                  <a:cxn ang="0">
                    <a:pos x="T8" y="T9"/>
                  </a:cxn>
                  <a:cxn ang="0">
                    <a:pos x="T10" y="T11"/>
                  </a:cxn>
                </a:cxnLst>
                <a:rect l="0" t="0" r="r" b="b"/>
                <a:pathLst>
                  <a:path w="117" h="496">
                    <a:moveTo>
                      <a:pt x="108" y="495"/>
                    </a:moveTo>
                    <a:lnTo>
                      <a:pt x="117" y="493"/>
                    </a:lnTo>
                    <a:lnTo>
                      <a:pt x="18" y="0"/>
                    </a:lnTo>
                    <a:lnTo>
                      <a:pt x="0" y="2"/>
                    </a:lnTo>
                    <a:lnTo>
                      <a:pt x="99" y="496"/>
                    </a:lnTo>
                    <a:lnTo>
                      <a:pt x="108" y="4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4" name="Freeform 202"/>
              <p:cNvSpPr>
                <a:spLocks/>
              </p:cNvSpPr>
              <p:nvPr/>
            </p:nvSpPr>
            <p:spPr bwMode="auto">
              <a:xfrm>
                <a:off x="3605" y="1481"/>
                <a:ext cx="54" cy="61"/>
              </a:xfrm>
              <a:custGeom>
                <a:avLst/>
                <a:gdLst>
                  <a:gd name="T0" fmla="*/ 77 w 109"/>
                  <a:gd name="T1" fmla="*/ 122 h 122"/>
                  <a:gd name="T2" fmla="*/ 109 w 109"/>
                  <a:gd name="T3" fmla="*/ 0 h 122"/>
                  <a:gd name="T4" fmla="*/ 0 w 109"/>
                  <a:gd name="T5" fmla="*/ 21 h 122"/>
                  <a:gd name="T6" fmla="*/ 77 w 109"/>
                  <a:gd name="T7" fmla="*/ 122 h 122"/>
                </a:gdLst>
                <a:ahLst/>
                <a:cxnLst>
                  <a:cxn ang="0">
                    <a:pos x="T0" y="T1"/>
                  </a:cxn>
                  <a:cxn ang="0">
                    <a:pos x="T2" y="T3"/>
                  </a:cxn>
                  <a:cxn ang="0">
                    <a:pos x="T4" y="T5"/>
                  </a:cxn>
                  <a:cxn ang="0">
                    <a:pos x="T6" y="T7"/>
                  </a:cxn>
                </a:cxnLst>
                <a:rect l="0" t="0" r="r" b="b"/>
                <a:pathLst>
                  <a:path w="109" h="122">
                    <a:moveTo>
                      <a:pt x="77" y="122"/>
                    </a:moveTo>
                    <a:lnTo>
                      <a:pt x="109" y="0"/>
                    </a:lnTo>
                    <a:lnTo>
                      <a:pt x="0" y="21"/>
                    </a:lnTo>
                    <a:lnTo>
                      <a:pt x="77" y="1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5" name="Freeform 203"/>
              <p:cNvSpPr>
                <a:spLocks/>
              </p:cNvSpPr>
              <p:nvPr/>
            </p:nvSpPr>
            <p:spPr bwMode="auto">
              <a:xfrm>
                <a:off x="4010" y="1242"/>
                <a:ext cx="89" cy="251"/>
              </a:xfrm>
              <a:custGeom>
                <a:avLst/>
                <a:gdLst>
                  <a:gd name="T0" fmla="*/ 169 w 178"/>
                  <a:gd name="T1" fmla="*/ 499 h 501"/>
                  <a:gd name="T2" fmla="*/ 178 w 178"/>
                  <a:gd name="T3" fmla="*/ 497 h 501"/>
                  <a:gd name="T4" fmla="*/ 18 w 178"/>
                  <a:gd name="T5" fmla="*/ 0 h 501"/>
                  <a:gd name="T6" fmla="*/ 0 w 178"/>
                  <a:gd name="T7" fmla="*/ 4 h 501"/>
                  <a:gd name="T8" fmla="*/ 160 w 178"/>
                  <a:gd name="T9" fmla="*/ 501 h 501"/>
                  <a:gd name="T10" fmla="*/ 169 w 178"/>
                  <a:gd name="T11" fmla="*/ 499 h 501"/>
                </a:gdLst>
                <a:ahLst/>
                <a:cxnLst>
                  <a:cxn ang="0">
                    <a:pos x="T0" y="T1"/>
                  </a:cxn>
                  <a:cxn ang="0">
                    <a:pos x="T2" y="T3"/>
                  </a:cxn>
                  <a:cxn ang="0">
                    <a:pos x="T4" y="T5"/>
                  </a:cxn>
                  <a:cxn ang="0">
                    <a:pos x="T6" y="T7"/>
                  </a:cxn>
                  <a:cxn ang="0">
                    <a:pos x="T8" y="T9"/>
                  </a:cxn>
                  <a:cxn ang="0">
                    <a:pos x="T10" y="T11"/>
                  </a:cxn>
                </a:cxnLst>
                <a:rect l="0" t="0" r="r" b="b"/>
                <a:pathLst>
                  <a:path w="178" h="501">
                    <a:moveTo>
                      <a:pt x="169" y="499"/>
                    </a:moveTo>
                    <a:lnTo>
                      <a:pt x="178" y="497"/>
                    </a:lnTo>
                    <a:lnTo>
                      <a:pt x="18" y="0"/>
                    </a:lnTo>
                    <a:lnTo>
                      <a:pt x="0" y="4"/>
                    </a:lnTo>
                    <a:lnTo>
                      <a:pt x="160" y="501"/>
                    </a:lnTo>
                    <a:lnTo>
                      <a:pt x="169" y="49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6" name="Freeform 204"/>
              <p:cNvSpPr>
                <a:spLocks/>
              </p:cNvSpPr>
              <p:nvPr/>
            </p:nvSpPr>
            <p:spPr bwMode="auto">
              <a:xfrm>
                <a:off x="4067" y="1480"/>
                <a:ext cx="53" cy="62"/>
              </a:xfrm>
              <a:custGeom>
                <a:avLst/>
                <a:gdLst>
                  <a:gd name="T0" fmla="*/ 86 w 106"/>
                  <a:gd name="T1" fmla="*/ 124 h 124"/>
                  <a:gd name="T2" fmla="*/ 106 w 106"/>
                  <a:gd name="T3" fmla="*/ 0 h 124"/>
                  <a:gd name="T4" fmla="*/ 0 w 106"/>
                  <a:gd name="T5" fmla="*/ 32 h 124"/>
                  <a:gd name="T6" fmla="*/ 86 w 106"/>
                  <a:gd name="T7" fmla="*/ 124 h 124"/>
                </a:gdLst>
                <a:ahLst/>
                <a:cxnLst>
                  <a:cxn ang="0">
                    <a:pos x="T0" y="T1"/>
                  </a:cxn>
                  <a:cxn ang="0">
                    <a:pos x="T2" y="T3"/>
                  </a:cxn>
                  <a:cxn ang="0">
                    <a:pos x="T4" y="T5"/>
                  </a:cxn>
                  <a:cxn ang="0">
                    <a:pos x="T6" y="T7"/>
                  </a:cxn>
                </a:cxnLst>
                <a:rect l="0" t="0" r="r" b="b"/>
                <a:pathLst>
                  <a:path w="106" h="124">
                    <a:moveTo>
                      <a:pt x="86" y="124"/>
                    </a:moveTo>
                    <a:lnTo>
                      <a:pt x="106" y="0"/>
                    </a:lnTo>
                    <a:lnTo>
                      <a:pt x="0" y="32"/>
                    </a:lnTo>
                    <a:lnTo>
                      <a:pt x="86" y="1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7" name="Freeform 205"/>
              <p:cNvSpPr>
                <a:spLocks noEditPoints="1"/>
              </p:cNvSpPr>
              <p:nvPr/>
            </p:nvSpPr>
            <p:spPr bwMode="auto">
              <a:xfrm>
                <a:off x="654" y="1055"/>
                <a:ext cx="502" cy="117"/>
              </a:xfrm>
              <a:custGeom>
                <a:avLst/>
                <a:gdLst>
                  <a:gd name="T0" fmla="*/ 48 w 1002"/>
                  <a:gd name="T1" fmla="*/ 159 h 234"/>
                  <a:gd name="T2" fmla="*/ 108 w 1002"/>
                  <a:gd name="T3" fmla="*/ 156 h 234"/>
                  <a:gd name="T4" fmla="*/ 115 w 1002"/>
                  <a:gd name="T5" fmla="*/ 120 h 234"/>
                  <a:gd name="T6" fmla="*/ 56 w 1002"/>
                  <a:gd name="T7" fmla="*/ 98 h 234"/>
                  <a:gd name="T8" fmla="*/ 12 w 1002"/>
                  <a:gd name="T9" fmla="*/ 72 h 234"/>
                  <a:gd name="T10" fmla="*/ 23 w 1002"/>
                  <a:gd name="T11" fmla="*/ 13 h 234"/>
                  <a:gd name="T12" fmla="*/ 89 w 1002"/>
                  <a:gd name="T13" fmla="*/ 1 h 234"/>
                  <a:gd name="T14" fmla="*/ 137 w 1002"/>
                  <a:gd name="T15" fmla="*/ 39 h 234"/>
                  <a:gd name="T16" fmla="*/ 80 w 1002"/>
                  <a:gd name="T17" fmla="*/ 23 h 234"/>
                  <a:gd name="T18" fmla="*/ 30 w 1002"/>
                  <a:gd name="T19" fmla="*/ 54 h 234"/>
                  <a:gd name="T20" fmla="*/ 65 w 1002"/>
                  <a:gd name="T21" fmla="*/ 77 h 234"/>
                  <a:gd name="T22" fmla="*/ 119 w 1002"/>
                  <a:gd name="T23" fmla="*/ 93 h 234"/>
                  <a:gd name="T24" fmla="*/ 139 w 1002"/>
                  <a:gd name="T25" fmla="*/ 153 h 234"/>
                  <a:gd name="T26" fmla="*/ 91 w 1002"/>
                  <a:gd name="T27" fmla="*/ 184 h 234"/>
                  <a:gd name="T28" fmla="*/ 40 w 1002"/>
                  <a:gd name="T29" fmla="*/ 181 h 234"/>
                  <a:gd name="T30" fmla="*/ 173 w 1002"/>
                  <a:gd name="T31" fmla="*/ 234 h 234"/>
                  <a:gd name="T32" fmla="*/ 227 w 1002"/>
                  <a:gd name="T33" fmla="*/ 50 h 234"/>
                  <a:gd name="T34" fmla="*/ 286 w 1002"/>
                  <a:gd name="T35" fmla="*/ 92 h 234"/>
                  <a:gd name="T36" fmla="*/ 268 w 1002"/>
                  <a:gd name="T37" fmla="*/ 174 h 234"/>
                  <a:gd name="T38" fmla="*/ 205 w 1002"/>
                  <a:gd name="T39" fmla="*/ 179 h 234"/>
                  <a:gd name="T40" fmla="*/ 205 w 1002"/>
                  <a:gd name="T41" fmla="*/ 153 h 234"/>
                  <a:gd name="T42" fmla="*/ 265 w 1002"/>
                  <a:gd name="T43" fmla="*/ 139 h 234"/>
                  <a:gd name="T44" fmla="*/ 232 w 1002"/>
                  <a:gd name="T45" fmla="*/ 72 h 234"/>
                  <a:gd name="T46" fmla="*/ 430 w 1002"/>
                  <a:gd name="T47" fmla="*/ 148 h 234"/>
                  <a:gd name="T48" fmla="*/ 383 w 1002"/>
                  <a:gd name="T49" fmla="*/ 186 h 234"/>
                  <a:gd name="T50" fmla="*/ 324 w 1002"/>
                  <a:gd name="T51" fmla="*/ 170 h 234"/>
                  <a:gd name="T52" fmla="*/ 334 w 1002"/>
                  <a:gd name="T53" fmla="*/ 61 h 234"/>
                  <a:gd name="T54" fmla="*/ 394 w 1002"/>
                  <a:gd name="T55" fmla="*/ 55 h 234"/>
                  <a:gd name="T56" fmla="*/ 431 w 1002"/>
                  <a:gd name="T57" fmla="*/ 120 h 234"/>
                  <a:gd name="T58" fmla="*/ 363 w 1002"/>
                  <a:gd name="T59" fmla="*/ 164 h 234"/>
                  <a:gd name="T60" fmla="*/ 330 w 1002"/>
                  <a:gd name="T61" fmla="*/ 102 h 234"/>
                  <a:gd name="T62" fmla="*/ 362 w 1002"/>
                  <a:gd name="T63" fmla="*/ 72 h 234"/>
                  <a:gd name="T64" fmla="*/ 568 w 1002"/>
                  <a:gd name="T65" fmla="*/ 156 h 234"/>
                  <a:gd name="T66" fmla="*/ 518 w 1002"/>
                  <a:gd name="T67" fmla="*/ 186 h 234"/>
                  <a:gd name="T68" fmla="*/ 457 w 1002"/>
                  <a:gd name="T69" fmla="*/ 160 h 234"/>
                  <a:gd name="T70" fmla="*/ 481 w 1002"/>
                  <a:gd name="T71" fmla="*/ 57 h 234"/>
                  <a:gd name="T72" fmla="*/ 541 w 1002"/>
                  <a:gd name="T73" fmla="*/ 57 h 234"/>
                  <a:gd name="T74" fmla="*/ 572 w 1002"/>
                  <a:gd name="T75" fmla="*/ 122 h 234"/>
                  <a:gd name="T76" fmla="*/ 512 w 1002"/>
                  <a:gd name="T77" fmla="*/ 165 h 234"/>
                  <a:gd name="T78" fmla="*/ 550 w 1002"/>
                  <a:gd name="T79" fmla="*/ 102 h 234"/>
                  <a:gd name="T80" fmla="*/ 495 w 1002"/>
                  <a:gd name="T81" fmla="*/ 74 h 234"/>
                  <a:gd name="T82" fmla="*/ 701 w 1002"/>
                  <a:gd name="T83" fmla="*/ 159 h 234"/>
                  <a:gd name="T84" fmla="*/ 653 w 1002"/>
                  <a:gd name="T85" fmla="*/ 186 h 234"/>
                  <a:gd name="T86" fmla="*/ 596 w 1002"/>
                  <a:gd name="T87" fmla="*/ 148 h 234"/>
                  <a:gd name="T88" fmla="*/ 620 w 1002"/>
                  <a:gd name="T89" fmla="*/ 58 h 234"/>
                  <a:gd name="T90" fmla="*/ 679 w 1002"/>
                  <a:gd name="T91" fmla="*/ 56 h 234"/>
                  <a:gd name="T92" fmla="*/ 675 w 1002"/>
                  <a:gd name="T93" fmla="*/ 81 h 234"/>
                  <a:gd name="T94" fmla="*/ 619 w 1002"/>
                  <a:gd name="T95" fmla="*/ 89 h 234"/>
                  <a:gd name="T96" fmla="*/ 643 w 1002"/>
                  <a:gd name="T97" fmla="*/ 164 h 234"/>
                  <a:gd name="T98" fmla="*/ 727 w 1002"/>
                  <a:gd name="T99" fmla="*/ 184 h 234"/>
                  <a:gd name="T100" fmla="*/ 783 w 1002"/>
                  <a:gd name="T101" fmla="*/ 50 h 234"/>
                  <a:gd name="T102" fmla="*/ 831 w 1002"/>
                  <a:gd name="T103" fmla="*/ 77 h 234"/>
                  <a:gd name="T104" fmla="*/ 804 w 1002"/>
                  <a:gd name="T105" fmla="*/ 79 h 234"/>
                  <a:gd name="T106" fmla="*/ 757 w 1002"/>
                  <a:gd name="T107" fmla="*/ 82 h 234"/>
                  <a:gd name="T108" fmla="*/ 945 w 1002"/>
                  <a:gd name="T109" fmla="*/ 73 h 234"/>
                  <a:gd name="T110" fmla="*/ 952 w 1002"/>
                  <a:gd name="T111" fmla="*/ 11 h 234"/>
                  <a:gd name="T112" fmla="*/ 1002 w 1002"/>
                  <a:gd name="T113" fmla="*/ 2 h 234"/>
                  <a:gd name="T114" fmla="*/ 969 w 1002"/>
                  <a:gd name="T115"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2" h="234">
                    <a:moveTo>
                      <a:pt x="0" y="121"/>
                    </a:moveTo>
                    <a:lnTo>
                      <a:pt x="24" y="121"/>
                    </a:lnTo>
                    <a:lnTo>
                      <a:pt x="25" y="128"/>
                    </a:lnTo>
                    <a:lnTo>
                      <a:pt x="26" y="134"/>
                    </a:lnTo>
                    <a:lnTo>
                      <a:pt x="28" y="140"/>
                    </a:lnTo>
                    <a:lnTo>
                      <a:pt x="31" y="144"/>
                    </a:lnTo>
                    <a:lnTo>
                      <a:pt x="34" y="149"/>
                    </a:lnTo>
                    <a:lnTo>
                      <a:pt x="38" y="153"/>
                    </a:lnTo>
                    <a:lnTo>
                      <a:pt x="42" y="157"/>
                    </a:lnTo>
                    <a:lnTo>
                      <a:pt x="48" y="159"/>
                    </a:lnTo>
                    <a:lnTo>
                      <a:pt x="54" y="162"/>
                    </a:lnTo>
                    <a:lnTo>
                      <a:pt x="61" y="164"/>
                    </a:lnTo>
                    <a:lnTo>
                      <a:pt x="68" y="165"/>
                    </a:lnTo>
                    <a:lnTo>
                      <a:pt x="76" y="165"/>
                    </a:lnTo>
                    <a:lnTo>
                      <a:pt x="82" y="165"/>
                    </a:lnTo>
                    <a:lnTo>
                      <a:pt x="88" y="164"/>
                    </a:lnTo>
                    <a:lnTo>
                      <a:pt x="94" y="163"/>
                    </a:lnTo>
                    <a:lnTo>
                      <a:pt x="99" y="160"/>
                    </a:lnTo>
                    <a:lnTo>
                      <a:pt x="103" y="158"/>
                    </a:lnTo>
                    <a:lnTo>
                      <a:pt x="108" y="156"/>
                    </a:lnTo>
                    <a:lnTo>
                      <a:pt x="111" y="152"/>
                    </a:lnTo>
                    <a:lnTo>
                      <a:pt x="115" y="149"/>
                    </a:lnTo>
                    <a:lnTo>
                      <a:pt x="116" y="145"/>
                    </a:lnTo>
                    <a:lnTo>
                      <a:pt x="118" y="141"/>
                    </a:lnTo>
                    <a:lnTo>
                      <a:pt x="119" y="137"/>
                    </a:lnTo>
                    <a:lnTo>
                      <a:pt x="119" y="134"/>
                    </a:lnTo>
                    <a:lnTo>
                      <a:pt x="119" y="129"/>
                    </a:lnTo>
                    <a:lnTo>
                      <a:pt x="118" y="126"/>
                    </a:lnTo>
                    <a:lnTo>
                      <a:pt x="117" y="122"/>
                    </a:lnTo>
                    <a:lnTo>
                      <a:pt x="115" y="120"/>
                    </a:lnTo>
                    <a:lnTo>
                      <a:pt x="112" y="117"/>
                    </a:lnTo>
                    <a:lnTo>
                      <a:pt x="109" y="114"/>
                    </a:lnTo>
                    <a:lnTo>
                      <a:pt x="104" y="112"/>
                    </a:lnTo>
                    <a:lnTo>
                      <a:pt x="100" y="110"/>
                    </a:lnTo>
                    <a:lnTo>
                      <a:pt x="94" y="108"/>
                    </a:lnTo>
                    <a:lnTo>
                      <a:pt x="87" y="105"/>
                    </a:lnTo>
                    <a:lnTo>
                      <a:pt x="79" y="103"/>
                    </a:lnTo>
                    <a:lnTo>
                      <a:pt x="68" y="101"/>
                    </a:lnTo>
                    <a:lnTo>
                      <a:pt x="62" y="100"/>
                    </a:lnTo>
                    <a:lnTo>
                      <a:pt x="56" y="98"/>
                    </a:lnTo>
                    <a:lnTo>
                      <a:pt x="50" y="96"/>
                    </a:lnTo>
                    <a:lnTo>
                      <a:pt x="46" y="95"/>
                    </a:lnTo>
                    <a:lnTo>
                      <a:pt x="41" y="94"/>
                    </a:lnTo>
                    <a:lnTo>
                      <a:pt x="38" y="92"/>
                    </a:lnTo>
                    <a:lnTo>
                      <a:pt x="34" y="90"/>
                    </a:lnTo>
                    <a:lnTo>
                      <a:pt x="32" y="89"/>
                    </a:lnTo>
                    <a:lnTo>
                      <a:pt x="25" y="86"/>
                    </a:lnTo>
                    <a:lnTo>
                      <a:pt x="20" y="81"/>
                    </a:lnTo>
                    <a:lnTo>
                      <a:pt x="16" y="77"/>
                    </a:lnTo>
                    <a:lnTo>
                      <a:pt x="12" y="72"/>
                    </a:lnTo>
                    <a:lnTo>
                      <a:pt x="9" y="67"/>
                    </a:lnTo>
                    <a:lnTo>
                      <a:pt x="8" y="62"/>
                    </a:lnTo>
                    <a:lnTo>
                      <a:pt x="5" y="56"/>
                    </a:lnTo>
                    <a:lnTo>
                      <a:pt x="5" y="50"/>
                    </a:lnTo>
                    <a:lnTo>
                      <a:pt x="5" y="43"/>
                    </a:lnTo>
                    <a:lnTo>
                      <a:pt x="8" y="36"/>
                    </a:lnTo>
                    <a:lnTo>
                      <a:pt x="10" y="30"/>
                    </a:lnTo>
                    <a:lnTo>
                      <a:pt x="14" y="24"/>
                    </a:lnTo>
                    <a:lnTo>
                      <a:pt x="18" y="19"/>
                    </a:lnTo>
                    <a:lnTo>
                      <a:pt x="23" y="13"/>
                    </a:lnTo>
                    <a:lnTo>
                      <a:pt x="30" y="10"/>
                    </a:lnTo>
                    <a:lnTo>
                      <a:pt x="37" y="7"/>
                    </a:lnTo>
                    <a:lnTo>
                      <a:pt x="45" y="3"/>
                    </a:lnTo>
                    <a:lnTo>
                      <a:pt x="53" y="1"/>
                    </a:lnTo>
                    <a:lnTo>
                      <a:pt x="62" y="0"/>
                    </a:lnTo>
                    <a:lnTo>
                      <a:pt x="70" y="0"/>
                    </a:lnTo>
                    <a:lnTo>
                      <a:pt x="74" y="0"/>
                    </a:lnTo>
                    <a:lnTo>
                      <a:pt x="80" y="0"/>
                    </a:lnTo>
                    <a:lnTo>
                      <a:pt x="85" y="1"/>
                    </a:lnTo>
                    <a:lnTo>
                      <a:pt x="89" y="1"/>
                    </a:lnTo>
                    <a:lnTo>
                      <a:pt x="94" y="2"/>
                    </a:lnTo>
                    <a:lnTo>
                      <a:pt x="99" y="3"/>
                    </a:lnTo>
                    <a:lnTo>
                      <a:pt x="103" y="5"/>
                    </a:lnTo>
                    <a:lnTo>
                      <a:pt x="107" y="7"/>
                    </a:lnTo>
                    <a:lnTo>
                      <a:pt x="114" y="10"/>
                    </a:lnTo>
                    <a:lnTo>
                      <a:pt x="120" y="15"/>
                    </a:lnTo>
                    <a:lnTo>
                      <a:pt x="125" y="19"/>
                    </a:lnTo>
                    <a:lnTo>
                      <a:pt x="130" y="25"/>
                    </a:lnTo>
                    <a:lnTo>
                      <a:pt x="133" y="32"/>
                    </a:lnTo>
                    <a:lnTo>
                      <a:pt x="137" y="39"/>
                    </a:lnTo>
                    <a:lnTo>
                      <a:pt x="138" y="46"/>
                    </a:lnTo>
                    <a:lnTo>
                      <a:pt x="139" y="54"/>
                    </a:lnTo>
                    <a:lnTo>
                      <a:pt x="116" y="54"/>
                    </a:lnTo>
                    <a:lnTo>
                      <a:pt x="114" y="47"/>
                    </a:lnTo>
                    <a:lnTo>
                      <a:pt x="111" y="40"/>
                    </a:lnTo>
                    <a:lnTo>
                      <a:pt x="108" y="34"/>
                    </a:lnTo>
                    <a:lnTo>
                      <a:pt x="103" y="30"/>
                    </a:lnTo>
                    <a:lnTo>
                      <a:pt x="96" y="26"/>
                    </a:lnTo>
                    <a:lnTo>
                      <a:pt x="89" y="24"/>
                    </a:lnTo>
                    <a:lnTo>
                      <a:pt x="80" y="23"/>
                    </a:lnTo>
                    <a:lnTo>
                      <a:pt x="71" y="21"/>
                    </a:lnTo>
                    <a:lnTo>
                      <a:pt x="61" y="23"/>
                    </a:lnTo>
                    <a:lnTo>
                      <a:pt x="53" y="24"/>
                    </a:lnTo>
                    <a:lnTo>
                      <a:pt x="46" y="26"/>
                    </a:lnTo>
                    <a:lnTo>
                      <a:pt x="40" y="30"/>
                    </a:lnTo>
                    <a:lnTo>
                      <a:pt x="35" y="34"/>
                    </a:lnTo>
                    <a:lnTo>
                      <a:pt x="32" y="39"/>
                    </a:lnTo>
                    <a:lnTo>
                      <a:pt x="31" y="43"/>
                    </a:lnTo>
                    <a:lnTo>
                      <a:pt x="30" y="49"/>
                    </a:lnTo>
                    <a:lnTo>
                      <a:pt x="30" y="54"/>
                    </a:lnTo>
                    <a:lnTo>
                      <a:pt x="32" y="57"/>
                    </a:lnTo>
                    <a:lnTo>
                      <a:pt x="33" y="62"/>
                    </a:lnTo>
                    <a:lnTo>
                      <a:pt x="37" y="65"/>
                    </a:lnTo>
                    <a:lnTo>
                      <a:pt x="39" y="66"/>
                    </a:lnTo>
                    <a:lnTo>
                      <a:pt x="41" y="67"/>
                    </a:lnTo>
                    <a:lnTo>
                      <a:pt x="45" y="70"/>
                    </a:lnTo>
                    <a:lnTo>
                      <a:pt x="49" y="71"/>
                    </a:lnTo>
                    <a:lnTo>
                      <a:pt x="54" y="73"/>
                    </a:lnTo>
                    <a:lnTo>
                      <a:pt x="59" y="74"/>
                    </a:lnTo>
                    <a:lnTo>
                      <a:pt x="65" y="77"/>
                    </a:lnTo>
                    <a:lnTo>
                      <a:pt x="72" y="78"/>
                    </a:lnTo>
                    <a:lnTo>
                      <a:pt x="79" y="79"/>
                    </a:lnTo>
                    <a:lnTo>
                      <a:pt x="86" y="81"/>
                    </a:lnTo>
                    <a:lnTo>
                      <a:pt x="92" y="82"/>
                    </a:lnTo>
                    <a:lnTo>
                      <a:pt x="97" y="83"/>
                    </a:lnTo>
                    <a:lnTo>
                      <a:pt x="102" y="86"/>
                    </a:lnTo>
                    <a:lnTo>
                      <a:pt x="105" y="87"/>
                    </a:lnTo>
                    <a:lnTo>
                      <a:pt x="109" y="88"/>
                    </a:lnTo>
                    <a:lnTo>
                      <a:pt x="112" y="89"/>
                    </a:lnTo>
                    <a:lnTo>
                      <a:pt x="119" y="93"/>
                    </a:lnTo>
                    <a:lnTo>
                      <a:pt x="126" y="97"/>
                    </a:lnTo>
                    <a:lnTo>
                      <a:pt x="131" y="102"/>
                    </a:lnTo>
                    <a:lnTo>
                      <a:pt x="135" y="108"/>
                    </a:lnTo>
                    <a:lnTo>
                      <a:pt x="139" y="113"/>
                    </a:lnTo>
                    <a:lnTo>
                      <a:pt x="141" y="119"/>
                    </a:lnTo>
                    <a:lnTo>
                      <a:pt x="143" y="126"/>
                    </a:lnTo>
                    <a:lnTo>
                      <a:pt x="143" y="133"/>
                    </a:lnTo>
                    <a:lnTo>
                      <a:pt x="142" y="140"/>
                    </a:lnTo>
                    <a:lnTo>
                      <a:pt x="141" y="147"/>
                    </a:lnTo>
                    <a:lnTo>
                      <a:pt x="139" y="153"/>
                    </a:lnTo>
                    <a:lnTo>
                      <a:pt x="135" y="160"/>
                    </a:lnTo>
                    <a:lnTo>
                      <a:pt x="131" y="166"/>
                    </a:lnTo>
                    <a:lnTo>
                      <a:pt x="125" y="172"/>
                    </a:lnTo>
                    <a:lnTo>
                      <a:pt x="118" y="176"/>
                    </a:lnTo>
                    <a:lnTo>
                      <a:pt x="111" y="180"/>
                    </a:lnTo>
                    <a:lnTo>
                      <a:pt x="108" y="181"/>
                    </a:lnTo>
                    <a:lnTo>
                      <a:pt x="103" y="182"/>
                    </a:lnTo>
                    <a:lnTo>
                      <a:pt x="99" y="183"/>
                    </a:lnTo>
                    <a:lnTo>
                      <a:pt x="95" y="184"/>
                    </a:lnTo>
                    <a:lnTo>
                      <a:pt x="91" y="184"/>
                    </a:lnTo>
                    <a:lnTo>
                      <a:pt x="86" y="186"/>
                    </a:lnTo>
                    <a:lnTo>
                      <a:pt x="81" y="186"/>
                    </a:lnTo>
                    <a:lnTo>
                      <a:pt x="77" y="186"/>
                    </a:lnTo>
                    <a:lnTo>
                      <a:pt x="71" y="186"/>
                    </a:lnTo>
                    <a:lnTo>
                      <a:pt x="65" y="186"/>
                    </a:lnTo>
                    <a:lnTo>
                      <a:pt x="59" y="184"/>
                    </a:lnTo>
                    <a:lnTo>
                      <a:pt x="55" y="184"/>
                    </a:lnTo>
                    <a:lnTo>
                      <a:pt x="49" y="183"/>
                    </a:lnTo>
                    <a:lnTo>
                      <a:pt x="45" y="182"/>
                    </a:lnTo>
                    <a:lnTo>
                      <a:pt x="40" y="181"/>
                    </a:lnTo>
                    <a:lnTo>
                      <a:pt x="35" y="180"/>
                    </a:lnTo>
                    <a:lnTo>
                      <a:pt x="27" y="175"/>
                    </a:lnTo>
                    <a:lnTo>
                      <a:pt x="22" y="170"/>
                    </a:lnTo>
                    <a:lnTo>
                      <a:pt x="15" y="163"/>
                    </a:lnTo>
                    <a:lnTo>
                      <a:pt x="10" y="156"/>
                    </a:lnTo>
                    <a:lnTo>
                      <a:pt x="5" y="148"/>
                    </a:lnTo>
                    <a:lnTo>
                      <a:pt x="2" y="140"/>
                    </a:lnTo>
                    <a:lnTo>
                      <a:pt x="1" y="131"/>
                    </a:lnTo>
                    <a:lnTo>
                      <a:pt x="0" y="121"/>
                    </a:lnTo>
                    <a:close/>
                    <a:moveTo>
                      <a:pt x="173" y="234"/>
                    </a:moveTo>
                    <a:lnTo>
                      <a:pt x="173" y="51"/>
                    </a:lnTo>
                    <a:lnTo>
                      <a:pt x="195" y="51"/>
                    </a:lnTo>
                    <a:lnTo>
                      <a:pt x="195" y="74"/>
                    </a:lnTo>
                    <a:lnTo>
                      <a:pt x="200" y="69"/>
                    </a:lnTo>
                    <a:lnTo>
                      <a:pt x="203" y="63"/>
                    </a:lnTo>
                    <a:lnTo>
                      <a:pt x="207" y="59"/>
                    </a:lnTo>
                    <a:lnTo>
                      <a:pt x="211" y="56"/>
                    </a:lnTo>
                    <a:lnTo>
                      <a:pt x="217" y="54"/>
                    </a:lnTo>
                    <a:lnTo>
                      <a:pt x="222" y="51"/>
                    </a:lnTo>
                    <a:lnTo>
                      <a:pt x="227" y="50"/>
                    </a:lnTo>
                    <a:lnTo>
                      <a:pt x="234" y="50"/>
                    </a:lnTo>
                    <a:lnTo>
                      <a:pt x="242" y="50"/>
                    </a:lnTo>
                    <a:lnTo>
                      <a:pt x="249" y="52"/>
                    </a:lnTo>
                    <a:lnTo>
                      <a:pt x="256" y="55"/>
                    </a:lnTo>
                    <a:lnTo>
                      <a:pt x="263" y="58"/>
                    </a:lnTo>
                    <a:lnTo>
                      <a:pt x="269" y="63"/>
                    </a:lnTo>
                    <a:lnTo>
                      <a:pt x="274" y="69"/>
                    </a:lnTo>
                    <a:lnTo>
                      <a:pt x="279" y="75"/>
                    </a:lnTo>
                    <a:lnTo>
                      <a:pt x="283" y="82"/>
                    </a:lnTo>
                    <a:lnTo>
                      <a:pt x="286" y="92"/>
                    </a:lnTo>
                    <a:lnTo>
                      <a:pt x="288" y="100"/>
                    </a:lnTo>
                    <a:lnTo>
                      <a:pt x="289" y="109"/>
                    </a:lnTo>
                    <a:lnTo>
                      <a:pt x="289" y="118"/>
                    </a:lnTo>
                    <a:lnTo>
                      <a:pt x="289" y="127"/>
                    </a:lnTo>
                    <a:lnTo>
                      <a:pt x="288" y="136"/>
                    </a:lnTo>
                    <a:lnTo>
                      <a:pt x="286" y="145"/>
                    </a:lnTo>
                    <a:lnTo>
                      <a:pt x="283" y="153"/>
                    </a:lnTo>
                    <a:lnTo>
                      <a:pt x="278" y="162"/>
                    </a:lnTo>
                    <a:lnTo>
                      <a:pt x="273" y="168"/>
                    </a:lnTo>
                    <a:lnTo>
                      <a:pt x="268" y="174"/>
                    </a:lnTo>
                    <a:lnTo>
                      <a:pt x="261" y="179"/>
                    </a:lnTo>
                    <a:lnTo>
                      <a:pt x="254" y="182"/>
                    </a:lnTo>
                    <a:lnTo>
                      <a:pt x="246" y="184"/>
                    </a:lnTo>
                    <a:lnTo>
                      <a:pt x="239" y="186"/>
                    </a:lnTo>
                    <a:lnTo>
                      <a:pt x="231" y="186"/>
                    </a:lnTo>
                    <a:lnTo>
                      <a:pt x="226" y="186"/>
                    </a:lnTo>
                    <a:lnTo>
                      <a:pt x="220" y="184"/>
                    </a:lnTo>
                    <a:lnTo>
                      <a:pt x="216" y="183"/>
                    </a:lnTo>
                    <a:lnTo>
                      <a:pt x="210" y="181"/>
                    </a:lnTo>
                    <a:lnTo>
                      <a:pt x="205" y="179"/>
                    </a:lnTo>
                    <a:lnTo>
                      <a:pt x="202" y="175"/>
                    </a:lnTo>
                    <a:lnTo>
                      <a:pt x="199" y="172"/>
                    </a:lnTo>
                    <a:lnTo>
                      <a:pt x="195" y="167"/>
                    </a:lnTo>
                    <a:lnTo>
                      <a:pt x="195" y="234"/>
                    </a:lnTo>
                    <a:lnTo>
                      <a:pt x="173" y="234"/>
                    </a:lnTo>
                    <a:close/>
                    <a:moveTo>
                      <a:pt x="195" y="119"/>
                    </a:moveTo>
                    <a:lnTo>
                      <a:pt x="196" y="131"/>
                    </a:lnTo>
                    <a:lnTo>
                      <a:pt x="197" y="140"/>
                    </a:lnTo>
                    <a:lnTo>
                      <a:pt x="201" y="148"/>
                    </a:lnTo>
                    <a:lnTo>
                      <a:pt x="205" y="153"/>
                    </a:lnTo>
                    <a:lnTo>
                      <a:pt x="211" y="159"/>
                    </a:lnTo>
                    <a:lnTo>
                      <a:pt x="217" y="163"/>
                    </a:lnTo>
                    <a:lnTo>
                      <a:pt x="224" y="164"/>
                    </a:lnTo>
                    <a:lnTo>
                      <a:pt x="231" y="165"/>
                    </a:lnTo>
                    <a:lnTo>
                      <a:pt x="238" y="164"/>
                    </a:lnTo>
                    <a:lnTo>
                      <a:pt x="245" y="163"/>
                    </a:lnTo>
                    <a:lnTo>
                      <a:pt x="251" y="159"/>
                    </a:lnTo>
                    <a:lnTo>
                      <a:pt x="257" y="153"/>
                    </a:lnTo>
                    <a:lnTo>
                      <a:pt x="262" y="147"/>
                    </a:lnTo>
                    <a:lnTo>
                      <a:pt x="265" y="139"/>
                    </a:lnTo>
                    <a:lnTo>
                      <a:pt x="266" y="129"/>
                    </a:lnTo>
                    <a:lnTo>
                      <a:pt x="268" y="118"/>
                    </a:lnTo>
                    <a:lnTo>
                      <a:pt x="266" y="106"/>
                    </a:lnTo>
                    <a:lnTo>
                      <a:pt x="265" y="97"/>
                    </a:lnTo>
                    <a:lnTo>
                      <a:pt x="262" y="89"/>
                    </a:lnTo>
                    <a:lnTo>
                      <a:pt x="257" y="83"/>
                    </a:lnTo>
                    <a:lnTo>
                      <a:pt x="251" y="78"/>
                    </a:lnTo>
                    <a:lnTo>
                      <a:pt x="246" y="74"/>
                    </a:lnTo>
                    <a:lnTo>
                      <a:pt x="239" y="73"/>
                    </a:lnTo>
                    <a:lnTo>
                      <a:pt x="232" y="72"/>
                    </a:lnTo>
                    <a:lnTo>
                      <a:pt x="225" y="73"/>
                    </a:lnTo>
                    <a:lnTo>
                      <a:pt x="218" y="74"/>
                    </a:lnTo>
                    <a:lnTo>
                      <a:pt x="212" y="78"/>
                    </a:lnTo>
                    <a:lnTo>
                      <a:pt x="207" y="83"/>
                    </a:lnTo>
                    <a:lnTo>
                      <a:pt x="202" y="90"/>
                    </a:lnTo>
                    <a:lnTo>
                      <a:pt x="199" y="98"/>
                    </a:lnTo>
                    <a:lnTo>
                      <a:pt x="196" y="109"/>
                    </a:lnTo>
                    <a:lnTo>
                      <a:pt x="195" y="119"/>
                    </a:lnTo>
                    <a:close/>
                    <a:moveTo>
                      <a:pt x="409" y="143"/>
                    </a:moveTo>
                    <a:lnTo>
                      <a:pt x="430" y="148"/>
                    </a:lnTo>
                    <a:lnTo>
                      <a:pt x="426" y="156"/>
                    </a:lnTo>
                    <a:lnTo>
                      <a:pt x="422" y="164"/>
                    </a:lnTo>
                    <a:lnTo>
                      <a:pt x="416" y="171"/>
                    </a:lnTo>
                    <a:lnTo>
                      <a:pt x="409" y="176"/>
                    </a:lnTo>
                    <a:lnTo>
                      <a:pt x="406" y="179"/>
                    </a:lnTo>
                    <a:lnTo>
                      <a:pt x="401" y="181"/>
                    </a:lnTo>
                    <a:lnTo>
                      <a:pt x="396" y="182"/>
                    </a:lnTo>
                    <a:lnTo>
                      <a:pt x="392" y="183"/>
                    </a:lnTo>
                    <a:lnTo>
                      <a:pt x="387" y="184"/>
                    </a:lnTo>
                    <a:lnTo>
                      <a:pt x="383" y="186"/>
                    </a:lnTo>
                    <a:lnTo>
                      <a:pt x="377" y="186"/>
                    </a:lnTo>
                    <a:lnTo>
                      <a:pt x="371" y="186"/>
                    </a:lnTo>
                    <a:lnTo>
                      <a:pt x="364" y="186"/>
                    </a:lnTo>
                    <a:lnTo>
                      <a:pt x="357" y="184"/>
                    </a:lnTo>
                    <a:lnTo>
                      <a:pt x="350" y="183"/>
                    </a:lnTo>
                    <a:lnTo>
                      <a:pt x="345" y="182"/>
                    </a:lnTo>
                    <a:lnTo>
                      <a:pt x="339" y="180"/>
                    </a:lnTo>
                    <a:lnTo>
                      <a:pt x="333" y="176"/>
                    </a:lnTo>
                    <a:lnTo>
                      <a:pt x="328" y="173"/>
                    </a:lnTo>
                    <a:lnTo>
                      <a:pt x="324" y="170"/>
                    </a:lnTo>
                    <a:lnTo>
                      <a:pt x="316" y="160"/>
                    </a:lnTo>
                    <a:lnTo>
                      <a:pt x="311" y="148"/>
                    </a:lnTo>
                    <a:lnTo>
                      <a:pt x="308" y="134"/>
                    </a:lnTo>
                    <a:lnTo>
                      <a:pt x="307" y="119"/>
                    </a:lnTo>
                    <a:lnTo>
                      <a:pt x="308" y="104"/>
                    </a:lnTo>
                    <a:lnTo>
                      <a:pt x="311" y="90"/>
                    </a:lnTo>
                    <a:lnTo>
                      <a:pt x="317" y="78"/>
                    </a:lnTo>
                    <a:lnTo>
                      <a:pt x="325" y="69"/>
                    </a:lnTo>
                    <a:lnTo>
                      <a:pt x="330" y="64"/>
                    </a:lnTo>
                    <a:lnTo>
                      <a:pt x="334" y="61"/>
                    </a:lnTo>
                    <a:lnTo>
                      <a:pt x="340" y="57"/>
                    </a:lnTo>
                    <a:lnTo>
                      <a:pt x="345" y="55"/>
                    </a:lnTo>
                    <a:lnTo>
                      <a:pt x="350" y="52"/>
                    </a:lnTo>
                    <a:lnTo>
                      <a:pt x="357" y="51"/>
                    </a:lnTo>
                    <a:lnTo>
                      <a:pt x="363" y="50"/>
                    </a:lnTo>
                    <a:lnTo>
                      <a:pt x="370" y="50"/>
                    </a:lnTo>
                    <a:lnTo>
                      <a:pt x="377" y="50"/>
                    </a:lnTo>
                    <a:lnTo>
                      <a:pt x="383" y="51"/>
                    </a:lnTo>
                    <a:lnTo>
                      <a:pt x="388" y="52"/>
                    </a:lnTo>
                    <a:lnTo>
                      <a:pt x="394" y="55"/>
                    </a:lnTo>
                    <a:lnTo>
                      <a:pt x="400" y="57"/>
                    </a:lnTo>
                    <a:lnTo>
                      <a:pt x="404" y="59"/>
                    </a:lnTo>
                    <a:lnTo>
                      <a:pt x="409" y="63"/>
                    </a:lnTo>
                    <a:lnTo>
                      <a:pt x="414" y="67"/>
                    </a:lnTo>
                    <a:lnTo>
                      <a:pt x="422" y="77"/>
                    </a:lnTo>
                    <a:lnTo>
                      <a:pt x="426" y="89"/>
                    </a:lnTo>
                    <a:lnTo>
                      <a:pt x="430" y="103"/>
                    </a:lnTo>
                    <a:lnTo>
                      <a:pt x="431" y="118"/>
                    </a:lnTo>
                    <a:lnTo>
                      <a:pt x="431" y="119"/>
                    </a:lnTo>
                    <a:lnTo>
                      <a:pt x="431" y="120"/>
                    </a:lnTo>
                    <a:lnTo>
                      <a:pt x="431" y="122"/>
                    </a:lnTo>
                    <a:lnTo>
                      <a:pt x="431" y="124"/>
                    </a:lnTo>
                    <a:lnTo>
                      <a:pt x="330" y="124"/>
                    </a:lnTo>
                    <a:lnTo>
                      <a:pt x="331" y="133"/>
                    </a:lnTo>
                    <a:lnTo>
                      <a:pt x="333" y="141"/>
                    </a:lnTo>
                    <a:lnTo>
                      <a:pt x="337" y="149"/>
                    </a:lnTo>
                    <a:lnTo>
                      <a:pt x="342" y="155"/>
                    </a:lnTo>
                    <a:lnTo>
                      <a:pt x="348" y="159"/>
                    </a:lnTo>
                    <a:lnTo>
                      <a:pt x="355" y="163"/>
                    </a:lnTo>
                    <a:lnTo>
                      <a:pt x="363" y="164"/>
                    </a:lnTo>
                    <a:lnTo>
                      <a:pt x="371" y="165"/>
                    </a:lnTo>
                    <a:lnTo>
                      <a:pt x="378" y="165"/>
                    </a:lnTo>
                    <a:lnTo>
                      <a:pt x="384" y="164"/>
                    </a:lnTo>
                    <a:lnTo>
                      <a:pt x="388" y="163"/>
                    </a:lnTo>
                    <a:lnTo>
                      <a:pt x="394" y="160"/>
                    </a:lnTo>
                    <a:lnTo>
                      <a:pt x="399" y="157"/>
                    </a:lnTo>
                    <a:lnTo>
                      <a:pt x="402" y="153"/>
                    </a:lnTo>
                    <a:lnTo>
                      <a:pt x="406" y="149"/>
                    </a:lnTo>
                    <a:lnTo>
                      <a:pt x="409" y="143"/>
                    </a:lnTo>
                    <a:close/>
                    <a:moveTo>
                      <a:pt x="330" y="102"/>
                    </a:moveTo>
                    <a:lnTo>
                      <a:pt x="409" y="102"/>
                    </a:lnTo>
                    <a:lnTo>
                      <a:pt x="408" y="95"/>
                    </a:lnTo>
                    <a:lnTo>
                      <a:pt x="406" y="90"/>
                    </a:lnTo>
                    <a:lnTo>
                      <a:pt x="403" y="86"/>
                    </a:lnTo>
                    <a:lnTo>
                      <a:pt x="400" y="82"/>
                    </a:lnTo>
                    <a:lnTo>
                      <a:pt x="393" y="78"/>
                    </a:lnTo>
                    <a:lnTo>
                      <a:pt x="386" y="74"/>
                    </a:lnTo>
                    <a:lnTo>
                      <a:pt x="378" y="73"/>
                    </a:lnTo>
                    <a:lnTo>
                      <a:pt x="370" y="72"/>
                    </a:lnTo>
                    <a:lnTo>
                      <a:pt x="362" y="72"/>
                    </a:lnTo>
                    <a:lnTo>
                      <a:pt x="354" y="74"/>
                    </a:lnTo>
                    <a:lnTo>
                      <a:pt x="347" y="77"/>
                    </a:lnTo>
                    <a:lnTo>
                      <a:pt x="341" y="80"/>
                    </a:lnTo>
                    <a:lnTo>
                      <a:pt x="337" y="85"/>
                    </a:lnTo>
                    <a:lnTo>
                      <a:pt x="333" y="89"/>
                    </a:lnTo>
                    <a:lnTo>
                      <a:pt x="331" y="95"/>
                    </a:lnTo>
                    <a:lnTo>
                      <a:pt x="330" y="102"/>
                    </a:lnTo>
                    <a:close/>
                    <a:moveTo>
                      <a:pt x="550" y="143"/>
                    </a:moveTo>
                    <a:lnTo>
                      <a:pt x="571" y="148"/>
                    </a:lnTo>
                    <a:lnTo>
                      <a:pt x="568" y="156"/>
                    </a:lnTo>
                    <a:lnTo>
                      <a:pt x="563" y="164"/>
                    </a:lnTo>
                    <a:lnTo>
                      <a:pt x="557" y="171"/>
                    </a:lnTo>
                    <a:lnTo>
                      <a:pt x="550" y="176"/>
                    </a:lnTo>
                    <a:lnTo>
                      <a:pt x="547" y="179"/>
                    </a:lnTo>
                    <a:lnTo>
                      <a:pt x="542" y="181"/>
                    </a:lnTo>
                    <a:lnTo>
                      <a:pt x="538" y="182"/>
                    </a:lnTo>
                    <a:lnTo>
                      <a:pt x="533" y="183"/>
                    </a:lnTo>
                    <a:lnTo>
                      <a:pt x="529" y="184"/>
                    </a:lnTo>
                    <a:lnTo>
                      <a:pt x="524" y="186"/>
                    </a:lnTo>
                    <a:lnTo>
                      <a:pt x="518" y="186"/>
                    </a:lnTo>
                    <a:lnTo>
                      <a:pt x="512" y="186"/>
                    </a:lnTo>
                    <a:lnTo>
                      <a:pt x="506" y="186"/>
                    </a:lnTo>
                    <a:lnTo>
                      <a:pt x="499" y="184"/>
                    </a:lnTo>
                    <a:lnTo>
                      <a:pt x="492" y="183"/>
                    </a:lnTo>
                    <a:lnTo>
                      <a:pt x="486" y="182"/>
                    </a:lnTo>
                    <a:lnTo>
                      <a:pt x="480" y="180"/>
                    </a:lnTo>
                    <a:lnTo>
                      <a:pt x="474" y="176"/>
                    </a:lnTo>
                    <a:lnTo>
                      <a:pt x="470" y="173"/>
                    </a:lnTo>
                    <a:lnTo>
                      <a:pt x="465" y="170"/>
                    </a:lnTo>
                    <a:lnTo>
                      <a:pt x="457" y="160"/>
                    </a:lnTo>
                    <a:lnTo>
                      <a:pt x="453" y="148"/>
                    </a:lnTo>
                    <a:lnTo>
                      <a:pt x="449" y="134"/>
                    </a:lnTo>
                    <a:lnTo>
                      <a:pt x="448" y="119"/>
                    </a:lnTo>
                    <a:lnTo>
                      <a:pt x="449" y="104"/>
                    </a:lnTo>
                    <a:lnTo>
                      <a:pt x="453" y="90"/>
                    </a:lnTo>
                    <a:lnTo>
                      <a:pt x="458" y="78"/>
                    </a:lnTo>
                    <a:lnTo>
                      <a:pt x="466" y="69"/>
                    </a:lnTo>
                    <a:lnTo>
                      <a:pt x="471" y="64"/>
                    </a:lnTo>
                    <a:lnTo>
                      <a:pt x="476" y="61"/>
                    </a:lnTo>
                    <a:lnTo>
                      <a:pt x="481" y="57"/>
                    </a:lnTo>
                    <a:lnTo>
                      <a:pt x="486" y="55"/>
                    </a:lnTo>
                    <a:lnTo>
                      <a:pt x="492" y="52"/>
                    </a:lnTo>
                    <a:lnTo>
                      <a:pt x="499" y="51"/>
                    </a:lnTo>
                    <a:lnTo>
                      <a:pt x="504" y="50"/>
                    </a:lnTo>
                    <a:lnTo>
                      <a:pt x="511" y="50"/>
                    </a:lnTo>
                    <a:lnTo>
                      <a:pt x="518" y="50"/>
                    </a:lnTo>
                    <a:lnTo>
                      <a:pt x="524" y="51"/>
                    </a:lnTo>
                    <a:lnTo>
                      <a:pt x="530" y="52"/>
                    </a:lnTo>
                    <a:lnTo>
                      <a:pt x="535" y="55"/>
                    </a:lnTo>
                    <a:lnTo>
                      <a:pt x="541" y="57"/>
                    </a:lnTo>
                    <a:lnTo>
                      <a:pt x="546" y="59"/>
                    </a:lnTo>
                    <a:lnTo>
                      <a:pt x="550" y="63"/>
                    </a:lnTo>
                    <a:lnTo>
                      <a:pt x="555" y="67"/>
                    </a:lnTo>
                    <a:lnTo>
                      <a:pt x="563" y="77"/>
                    </a:lnTo>
                    <a:lnTo>
                      <a:pt x="568" y="89"/>
                    </a:lnTo>
                    <a:lnTo>
                      <a:pt x="571" y="103"/>
                    </a:lnTo>
                    <a:lnTo>
                      <a:pt x="572" y="118"/>
                    </a:lnTo>
                    <a:lnTo>
                      <a:pt x="572" y="119"/>
                    </a:lnTo>
                    <a:lnTo>
                      <a:pt x="572" y="120"/>
                    </a:lnTo>
                    <a:lnTo>
                      <a:pt x="572" y="122"/>
                    </a:lnTo>
                    <a:lnTo>
                      <a:pt x="572" y="124"/>
                    </a:lnTo>
                    <a:lnTo>
                      <a:pt x="471" y="124"/>
                    </a:lnTo>
                    <a:lnTo>
                      <a:pt x="472" y="133"/>
                    </a:lnTo>
                    <a:lnTo>
                      <a:pt x="474" y="141"/>
                    </a:lnTo>
                    <a:lnTo>
                      <a:pt x="478" y="149"/>
                    </a:lnTo>
                    <a:lnTo>
                      <a:pt x="484" y="155"/>
                    </a:lnTo>
                    <a:lnTo>
                      <a:pt x="489" y="159"/>
                    </a:lnTo>
                    <a:lnTo>
                      <a:pt x="496" y="163"/>
                    </a:lnTo>
                    <a:lnTo>
                      <a:pt x="504" y="164"/>
                    </a:lnTo>
                    <a:lnTo>
                      <a:pt x="512" y="165"/>
                    </a:lnTo>
                    <a:lnTo>
                      <a:pt x="519" y="165"/>
                    </a:lnTo>
                    <a:lnTo>
                      <a:pt x="525" y="164"/>
                    </a:lnTo>
                    <a:lnTo>
                      <a:pt x="530" y="163"/>
                    </a:lnTo>
                    <a:lnTo>
                      <a:pt x="535" y="160"/>
                    </a:lnTo>
                    <a:lnTo>
                      <a:pt x="540" y="157"/>
                    </a:lnTo>
                    <a:lnTo>
                      <a:pt x="543" y="153"/>
                    </a:lnTo>
                    <a:lnTo>
                      <a:pt x="547" y="149"/>
                    </a:lnTo>
                    <a:lnTo>
                      <a:pt x="550" y="143"/>
                    </a:lnTo>
                    <a:close/>
                    <a:moveTo>
                      <a:pt x="471" y="102"/>
                    </a:moveTo>
                    <a:lnTo>
                      <a:pt x="550" y="102"/>
                    </a:lnTo>
                    <a:lnTo>
                      <a:pt x="549" y="95"/>
                    </a:lnTo>
                    <a:lnTo>
                      <a:pt x="547" y="90"/>
                    </a:lnTo>
                    <a:lnTo>
                      <a:pt x="545" y="86"/>
                    </a:lnTo>
                    <a:lnTo>
                      <a:pt x="541" y="82"/>
                    </a:lnTo>
                    <a:lnTo>
                      <a:pt x="534" y="78"/>
                    </a:lnTo>
                    <a:lnTo>
                      <a:pt x="527" y="74"/>
                    </a:lnTo>
                    <a:lnTo>
                      <a:pt x="519" y="73"/>
                    </a:lnTo>
                    <a:lnTo>
                      <a:pt x="511" y="72"/>
                    </a:lnTo>
                    <a:lnTo>
                      <a:pt x="503" y="72"/>
                    </a:lnTo>
                    <a:lnTo>
                      <a:pt x="495" y="74"/>
                    </a:lnTo>
                    <a:lnTo>
                      <a:pt x="488" y="77"/>
                    </a:lnTo>
                    <a:lnTo>
                      <a:pt x="483" y="80"/>
                    </a:lnTo>
                    <a:lnTo>
                      <a:pt x="478" y="85"/>
                    </a:lnTo>
                    <a:lnTo>
                      <a:pt x="474" y="89"/>
                    </a:lnTo>
                    <a:lnTo>
                      <a:pt x="472" y="95"/>
                    </a:lnTo>
                    <a:lnTo>
                      <a:pt x="471" y="102"/>
                    </a:lnTo>
                    <a:close/>
                    <a:moveTo>
                      <a:pt x="686" y="135"/>
                    </a:moveTo>
                    <a:lnTo>
                      <a:pt x="708" y="140"/>
                    </a:lnTo>
                    <a:lnTo>
                      <a:pt x="706" y="150"/>
                    </a:lnTo>
                    <a:lnTo>
                      <a:pt x="701" y="159"/>
                    </a:lnTo>
                    <a:lnTo>
                      <a:pt x="696" y="167"/>
                    </a:lnTo>
                    <a:lnTo>
                      <a:pt x="689" y="174"/>
                    </a:lnTo>
                    <a:lnTo>
                      <a:pt x="686" y="178"/>
                    </a:lnTo>
                    <a:lnTo>
                      <a:pt x="681" y="180"/>
                    </a:lnTo>
                    <a:lnTo>
                      <a:pt x="677" y="182"/>
                    </a:lnTo>
                    <a:lnTo>
                      <a:pt x="672" y="183"/>
                    </a:lnTo>
                    <a:lnTo>
                      <a:pt x="668" y="184"/>
                    </a:lnTo>
                    <a:lnTo>
                      <a:pt x="663" y="186"/>
                    </a:lnTo>
                    <a:lnTo>
                      <a:pt x="657" y="186"/>
                    </a:lnTo>
                    <a:lnTo>
                      <a:pt x="653" y="186"/>
                    </a:lnTo>
                    <a:lnTo>
                      <a:pt x="646" y="186"/>
                    </a:lnTo>
                    <a:lnTo>
                      <a:pt x="640" y="184"/>
                    </a:lnTo>
                    <a:lnTo>
                      <a:pt x="633" y="183"/>
                    </a:lnTo>
                    <a:lnTo>
                      <a:pt x="627" y="182"/>
                    </a:lnTo>
                    <a:lnTo>
                      <a:pt x="623" y="180"/>
                    </a:lnTo>
                    <a:lnTo>
                      <a:pt x="617" y="176"/>
                    </a:lnTo>
                    <a:lnTo>
                      <a:pt x="614" y="173"/>
                    </a:lnTo>
                    <a:lnTo>
                      <a:pt x="609" y="170"/>
                    </a:lnTo>
                    <a:lnTo>
                      <a:pt x="601" y="160"/>
                    </a:lnTo>
                    <a:lnTo>
                      <a:pt x="596" y="148"/>
                    </a:lnTo>
                    <a:lnTo>
                      <a:pt x="593" y="134"/>
                    </a:lnTo>
                    <a:lnTo>
                      <a:pt x="592" y="119"/>
                    </a:lnTo>
                    <a:lnTo>
                      <a:pt x="592" y="109"/>
                    </a:lnTo>
                    <a:lnTo>
                      <a:pt x="594" y="98"/>
                    </a:lnTo>
                    <a:lnTo>
                      <a:pt x="595" y="90"/>
                    </a:lnTo>
                    <a:lnTo>
                      <a:pt x="599" y="81"/>
                    </a:lnTo>
                    <a:lnTo>
                      <a:pt x="603" y="74"/>
                    </a:lnTo>
                    <a:lnTo>
                      <a:pt x="608" y="67"/>
                    </a:lnTo>
                    <a:lnTo>
                      <a:pt x="614" y="63"/>
                    </a:lnTo>
                    <a:lnTo>
                      <a:pt x="620" y="58"/>
                    </a:lnTo>
                    <a:lnTo>
                      <a:pt x="627" y="55"/>
                    </a:lnTo>
                    <a:lnTo>
                      <a:pt x="635" y="52"/>
                    </a:lnTo>
                    <a:lnTo>
                      <a:pt x="643" y="50"/>
                    </a:lnTo>
                    <a:lnTo>
                      <a:pt x="652" y="50"/>
                    </a:lnTo>
                    <a:lnTo>
                      <a:pt x="656" y="50"/>
                    </a:lnTo>
                    <a:lnTo>
                      <a:pt x="662" y="51"/>
                    </a:lnTo>
                    <a:lnTo>
                      <a:pt x="666" y="51"/>
                    </a:lnTo>
                    <a:lnTo>
                      <a:pt x="671" y="52"/>
                    </a:lnTo>
                    <a:lnTo>
                      <a:pt x="675" y="55"/>
                    </a:lnTo>
                    <a:lnTo>
                      <a:pt x="679" y="56"/>
                    </a:lnTo>
                    <a:lnTo>
                      <a:pt x="683" y="58"/>
                    </a:lnTo>
                    <a:lnTo>
                      <a:pt x="686" y="61"/>
                    </a:lnTo>
                    <a:lnTo>
                      <a:pt x="692" y="66"/>
                    </a:lnTo>
                    <a:lnTo>
                      <a:pt x="698" y="73"/>
                    </a:lnTo>
                    <a:lnTo>
                      <a:pt x="701" y="82"/>
                    </a:lnTo>
                    <a:lnTo>
                      <a:pt x="703" y="92"/>
                    </a:lnTo>
                    <a:lnTo>
                      <a:pt x="681" y="95"/>
                    </a:lnTo>
                    <a:lnTo>
                      <a:pt x="679" y="90"/>
                    </a:lnTo>
                    <a:lnTo>
                      <a:pt x="677" y="85"/>
                    </a:lnTo>
                    <a:lnTo>
                      <a:pt x="675" y="81"/>
                    </a:lnTo>
                    <a:lnTo>
                      <a:pt x="671" y="78"/>
                    </a:lnTo>
                    <a:lnTo>
                      <a:pt x="666" y="75"/>
                    </a:lnTo>
                    <a:lnTo>
                      <a:pt x="662" y="73"/>
                    </a:lnTo>
                    <a:lnTo>
                      <a:pt x="657" y="72"/>
                    </a:lnTo>
                    <a:lnTo>
                      <a:pt x="652" y="72"/>
                    </a:lnTo>
                    <a:lnTo>
                      <a:pt x="643" y="73"/>
                    </a:lnTo>
                    <a:lnTo>
                      <a:pt x="637" y="74"/>
                    </a:lnTo>
                    <a:lnTo>
                      <a:pt x="630" y="78"/>
                    </a:lnTo>
                    <a:lnTo>
                      <a:pt x="624" y="82"/>
                    </a:lnTo>
                    <a:lnTo>
                      <a:pt x="619" y="89"/>
                    </a:lnTo>
                    <a:lnTo>
                      <a:pt x="616" y="97"/>
                    </a:lnTo>
                    <a:lnTo>
                      <a:pt x="615" y="106"/>
                    </a:lnTo>
                    <a:lnTo>
                      <a:pt x="614" y="118"/>
                    </a:lnTo>
                    <a:lnTo>
                      <a:pt x="615" y="129"/>
                    </a:lnTo>
                    <a:lnTo>
                      <a:pt x="616" y="140"/>
                    </a:lnTo>
                    <a:lnTo>
                      <a:pt x="619" y="148"/>
                    </a:lnTo>
                    <a:lnTo>
                      <a:pt x="624" y="153"/>
                    </a:lnTo>
                    <a:lnTo>
                      <a:pt x="630" y="159"/>
                    </a:lnTo>
                    <a:lnTo>
                      <a:pt x="637" y="163"/>
                    </a:lnTo>
                    <a:lnTo>
                      <a:pt x="643" y="164"/>
                    </a:lnTo>
                    <a:lnTo>
                      <a:pt x="652" y="165"/>
                    </a:lnTo>
                    <a:lnTo>
                      <a:pt x="658" y="165"/>
                    </a:lnTo>
                    <a:lnTo>
                      <a:pt x="664" y="163"/>
                    </a:lnTo>
                    <a:lnTo>
                      <a:pt x="669" y="162"/>
                    </a:lnTo>
                    <a:lnTo>
                      <a:pt x="675" y="158"/>
                    </a:lnTo>
                    <a:lnTo>
                      <a:pt x="678" y="153"/>
                    </a:lnTo>
                    <a:lnTo>
                      <a:pt x="681" y="149"/>
                    </a:lnTo>
                    <a:lnTo>
                      <a:pt x="684" y="142"/>
                    </a:lnTo>
                    <a:lnTo>
                      <a:pt x="686" y="135"/>
                    </a:lnTo>
                    <a:close/>
                    <a:moveTo>
                      <a:pt x="727" y="184"/>
                    </a:moveTo>
                    <a:lnTo>
                      <a:pt x="727" y="2"/>
                    </a:lnTo>
                    <a:lnTo>
                      <a:pt x="749" y="2"/>
                    </a:lnTo>
                    <a:lnTo>
                      <a:pt x="749" y="71"/>
                    </a:lnTo>
                    <a:lnTo>
                      <a:pt x="753" y="66"/>
                    </a:lnTo>
                    <a:lnTo>
                      <a:pt x="757" y="62"/>
                    </a:lnTo>
                    <a:lnTo>
                      <a:pt x="762" y="58"/>
                    </a:lnTo>
                    <a:lnTo>
                      <a:pt x="766" y="55"/>
                    </a:lnTo>
                    <a:lnTo>
                      <a:pt x="771" y="54"/>
                    </a:lnTo>
                    <a:lnTo>
                      <a:pt x="777" y="51"/>
                    </a:lnTo>
                    <a:lnTo>
                      <a:pt x="783" y="50"/>
                    </a:lnTo>
                    <a:lnTo>
                      <a:pt x="788" y="50"/>
                    </a:lnTo>
                    <a:lnTo>
                      <a:pt x="795" y="50"/>
                    </a:lnTo>
                    <a:lnTo>
                      <a:pt x="802" y="51"/>
                    </a:lnTo>
                    <a:lnTo>
                      <a:pt x="808" y="54"/>
                    </a:lnTo>
                    <a:lnTo>
                      <a:pt x="814" y="56"/>
                    </a:lnTo>
                    <a:lnTo>
                      <a:pt x="818" y="59"/>
                    </a:lnTo>
                    <a:lnTo>
                      <a:pt x="823" y="63"/>
                    </a:lnTo>
                    <a:lnTo>
                      <a:pt x="826" y="67"/>
                    </a:lnTo>
                    <a:lnTo>
                      <a:pt x="829" y="72"/>
                    </a:lnTo>
                    <a:lnTo>
                      <a:pt x="831" y="77"/>
                    </a:lnTo>
                    <a:lnTo>
                      <a:pt x="832" y="83"/>
                    </a:lnTo>
                    <a:lnTo>
                      <a:pt x="833" y="92"/>
                    </a:lnTo>
                    <a:lnTo>
                      <a:pt x="833" y="101"/>
                    </a:lnTo>
                    <a:lnTo>
                      <a:pt x="833" y="184"/>
                    </a:lnTo>
                    <a:lnTo>
                      <a:pt x="811" y="184"/>
                    </a:lnTo>
                    <a:lnTo>
                      <a:pt x="811" y="103"/>
                    </a:lnTo>
                    <a:lnTo>
                      <a:pt x="811" y="96"/>
                    </a:lnTo>
                    <a:lnTo>
                      <a:pt x="810" y="89"/>
                    </a:lnTo>
                    <a:lnTo>
                      <a:pt x="808" y="83"/>
                    </a:lnTo>
                    <a:lnTo>
                      <a:pt x="804" y="79"/>
                    </a:lnTo>
                    <a:lnTo>
                      <a:pt x="801" y="75"/>
                    </a:lnTo>
                    <a:lnTo>
                      <a:pt x="796" y="73"/>
                    </a:lnTo>
                    <a:lnTo>
                      <a:pt x="791" y="72"/>
                    </a:lnTo>
                    <a:lnTo>
                      <a:pt x="784" y="72"/>
                    </a:lnTo>
                    <a:lnTo>
                      <a:pt x="779" y="72"/>
                    </a:lnTo>
                    <a:lnTo>
                      <a:pt x="775" y="73"/>
                    </a:lnTo>
                    <a:lnTo>
                      <a:pt x="770" y="74"/>
                    </a:lnTo>
                    <a:lnTo>
                      <a:pt x="765" y="77"/>
                    </a:lnTo>
                    <a:lnTo>
                      <a:pt x="761" y="79"/>
                    </a:lnTo>
                    <a:lnTo>
                      <a:pt x="757" y="82"/>
                    </a:lnTo>
                    <a:lnTo>
                      <a:pt x="755" y="86"/>
                    </a:lnTo>
                    <a:lnTo>
                      <a:pt x="753" y="90"/>
                    </a:lnTo>
                    <a:lnTo>
                      <a:pt x="752" y="95"/>
                    </a:lnTo>
                    <a:lnTo>
                      <a:pt x="750" y="101"/>
                    </a:lnTo>
                    <a:lnTo>
                      <a:pt x="749" y="108"/>
                    </a:lnTo>
                    <a:lnTo>
                      <a:pt x="749" y="114"/>
                    </a:lnTo>
                    <a:lnTo>
                      <a:pt x="749" y="184"/>
                    </a:lnTo>
                    <a:lnTo>
                      <a:pt x="727" y="184"/>
                    </a:lnTo>
                    <a:close/>
                    <a:moveTo>
                      <a:pt x="945" y="184"/>
                    </a:moveTo>
                    <a:lnTo>
                      <a:pt x="945" y="73"/>
                    </a:lnTo>
                    <a:lnTo>
                      <a:pt x="924" y="73"/>
                    </a:lnTo>
                    <a:lnTo>
                      <a:pt x="924" y="51"/>
                    </a:lnTo>
                    <a:lnTo>
                      <a:pt x="945" y="51"/>
                    </a:lnTo>
                    <a:lnTo>
                      <a:pt x="945" y="38"/>
                    </a:lnTo>
                    <a:lnTo>
                      <a:pt x="945" y="32"/>
                    </a:lnTo>
                    <a:lnTo>
                      <a:pt x="945" y="26"/>
                    </a:lnTo>
                    <a:lnTo>
                      <a:pt x="946" y="23"/>
                    </a:lnTo>
                    <a:lnTo>
                      <a:pt x="947" y="19"/>
                    </a:lnTo>
                    <a:lnTo>
                      <a:pt x="949" y="15"/>
                    </a:lnTo>
                    <a:lnTo>
                      <a:pt x="952" y="11"/>
                    </a:lnTo>
                    <a:lnTo>
                      <a:pt x="955" y="8"/>
                    </a:lnTo>
                    <a:lnTo>
                      <a:pt x="958" y="5"/>
                    </a:lnTo>
                    <a:lnTo>
                      <a:pt x="963" y="3"/>
                    </a:lnTo>
                    <a:lnTo>
                      <a:pt x="968" y="1"/>
                    </a:lnTo>
                    <a:lnTo>
                      <a:pt x="973" y="0"/>
                    </a:lnTo>
                    <a:lnTo>
                      <a:pt x="980" y="0"/>
                    </a:lnTo>
                    <a:lnTo>
                      <a:pt x="986" y="0"/>
                    </a:lnTo>
                    <a:lnTo>
                      <a:pt x="991" y="1"/>
                    </a:lnTo>
                    <a:lnTo>
                      <a:pt x="996" y="1"/>
                    </a:lnTo>
                    <a:lnTo>
                      <a:pt x="1002" y="2"/>
                    </a:lnTo>
                    <a:lnTo>
                      <a:pt x="999" y="23"/>
                    </a:lnTo>
                    <a:lnTo>
                      <a:pt x="995" y="23"/>
                    </a:lnTo>
                    <a:lnTo>
                      <a:pt x="992" y="21"/>
                    </a:lnTo>
                    <a:lnTo>
                      <a:pt x="988" y="21"/>
                    </a:lnTo>
                    <a:lnTo>
                      <a:pt x="985" y="21"/>
                    </a:lnTo>
                    <a:lnTo>
                      <a:pt x="980" y="21"/>
                    </a:lnTo>
                    <a:lnTo>
                      <a:pt x="977" y="23"/>
                    </a:lnTo>
                    <a:lnTo>
                      <a:pt x="973" y="24"/>
                    </a:lnTo>
                    <a:lnTo>
                      <a:pt x="971" y="26"/>
                    </a:lnTo>
                    <a:lnTo>
                      <a:pt x="969" y="28"/>
                    </a:lnTo>
                    <a:lnTo>
                      <a:pt x="968" y="32"/>
                    </a:lnTo>
                    <a:lnTo>
                      <a:pt x="967" y="35"/>
                    </a:lnTo>
                    <a:lnTo>
                      <a:pt x="967" y="41"/>
                    </a:lnTo>
                    <a:lnTo>
                      <a:pt x="967" y="51"/>
                    </a:lnTo>
                    <a:lnTo>
                      <a:pt x="992" y="51"/>
                    </a:lnTo>
                    <a:lnTo>
                      <a:pt x="992" y="73"/>
                    </a:lnTo>
                    <a:lnTo>
                      <a:pt x="967" y="73"/>
                    </a:lnTo>
                    <a:lnTo>
                      <a:pt x="967" y="184"/>
                    </a:lnTo>
                    <a:lnTo>
                      <a:pt x="945" y="18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58" name="Freeform 206"/>
              <p:cNvSpPr>
                <a:spLocks/>
              </p:cNvSpPr>
              <p:nvPr/>
            </p:nvSpPr>
            <p:spPr bwMode="auto">
              <a:xfrm>
                <a:off x="1160" y="1081"/>
                <a:ext cx="36" cy="67"/>
              </a:xfrm>
              <a:custGeom>
                <a:avLst/>
                <a:gdLst>
                  <a:gd name="T0" fmla="*/ 0 w 73"/>
                  <a:gd name="T1" fmla="*/ 134 h 134"/>
                  <a:gd name="T2" fmla="*/ 0 w 73"/>
                  <a:gd name="T3" fmla="*/ 1 h 134"/>
                  <a:gd name="T4" fmla="*/ 19 w 73"/>
                  <a:gd name="T5" fmla="*/ 1 h 134"/>
                  <a:gd name="T6" fmla="*/ 19 w 73"/>
                  <a:gd name="T7" fmla="*/ 22 h 134"/>
                  <a:gd name="T8" fmla="*/ 22 w 73"/>
                  <a:gd name="T9" fmla="*/ 16 h 134"/>
                  <a:gd name="T10" fmla="*/ 27 w 73"/>
                  <a:gd name="T11" fmla="*/ 11 h 134"/>
                  <a:gd name="T12" fmla="*/ 30 w 73"/>
                  <a:gd name="T13" fmla="*/ 7 h 134"/>
                  <a:gd name="T14" fmla="*/ 34 w 73"/>
                  <a:gd name="T15" fmla="*/ 4 h 134"/>
                  <a:gd name="T16" fmla="*/ 37 w 73"/>
                  <a:gd name="T17" fmla="*/ 2 h 134"/>
                  <a:gd name="T18" fmla="*/ 41 w 73"/>
                  <a:gd name="T19" fmla="*/ 1 h 134"/>
                  <a:gd name="T20" fmla="*/ 44 w 73"/>
                  <a:gd name="T21" fmla="*/ 0 h 134"/>
                  <a:gd name="T22" fmla="*/ 49 w 73"/>
                  <a:gd name="T23" fmla="*/ 0 h 134"/>
                  <a:gd name="T24" fmla="*/ 54 w 73"/>
                  <a:gd name="T25" fmla="*/ 0 h 134"/>
                  <a:gd name="T26" fmla="*/ 60 w 73"/>
                  <a:gd name="T27" fmla="*/ 1 h 134"/>
                  <a:gd name="T28" fmla="*/ 67 w 73"/>
                  <a:gd name="T29" fmla="*/ 4 h 134"/>
                  <a:gd name="T30" fmla="*/ 73 w 73"/>
                  <a:gd name="T31" fmla="*/ 6 h 134"/>
                  <a:gd name="T32" fmla="*/ 65 w 73"/>
                  <a:gd name="T33" fmla="*/ 27 h 134"/>
                  <a:gd name="T34" fmla="*/ 60 w 73"/>
                  <a:gd name="T35" fmla="*/ 24 h 134"/>
                  <a:gd name="T36" fmla="*/ 57 w 73"/>
                  <a:gd name="T37" fmla="*/ 23 h 134"/>
                  <a:gd name="T38" fmla="*/ 52 w 73"/>
                  <a:gd name="T39" fmla="*/ 22 h 134"/>
                  <a:gd name="T40" fmla="*/ 47 w 73"/>
                  <a:gd name="T41" fmla="*/ 22 h 134"/>
                  <a:gd name="T42" fmla="*/ 44 w 73"/>
                  <a:gd name="T43" fmla="*/ 22 h 134"/>
                  <a:gd name="T44" fmla="*/ 41 w 73"/>
                  <a:gd name="T45" fmla="*/ 23 h 134"/>
                  <a:gd name="T46" fmla="*/ 37 w 73"/>
                  <a:gd name="T47" fmla="*/ 24 h 134"/>
                  <a:gd name="T48" fmla="*/ 35 w 73"/>
                  <a:gd name="T49" fmla="*/ 27 h 134"/>
                  <a:gd name="T50" fmla="*/ 31 w 73"/>
                  <a:gd name="T51" fmla="*/ 29 h 134"/>
                  <a:gd name="T52" fmla="*/ 29 w 73"/>
                  <a:gd name="T53" fmla="*/ 31 h 134"/>
                  <a:gd name="T54" fmla="*/ 28 w 73"/>
                  <a:gd name="T55" fmla="*/ 35 h 134"/>
                  <a:gd name="T56" fmla="*/ 26 w 73"/>
                  <a:gd name="T57" fmla="*/ 38 h 134"/>
                  <a:gd name="T58" fmla="*/ 24 w 73"/>
                  <a:gd name="T59" fmla="*/ 44 h 134"/>
                  <a:gd name="T60" fmla="*/ 23 w 73"/>
                  <a:gd name="T61" fmla="*/ 51 h 134"/>
                  <a:gd name="T62" fmla="*/ 22 w 73"/>
                  <a:gd name="T63" fmla="*/ 58 h 134"/>
                  <a:gd name="T64" fmla="*/ 22 w 73"/>
                  <a:gd name="T65" fmla="*/ 64 h 134"/>
                  <a:gd name="T66" fmla="*/ 22 w 73"/>
                  <a:gd name="T67" fmla="*/ 134 h 134"/>
                  <a:gd name="T68" fmla="*/ 0 w 73"/>
                  <a:gd name="T6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134">
                    <a:moveTo>
                      <a:pt x="0" y="134"/>
                    </a:moveTo>
                    <a:lnTo>
                      <a:pt x="0" y="1"/>
                    </a:lnTo>
                    <a:lnTo>
                      <a:pt x="19" y="1"/>
                    </a:lnTo>
                    <a:lnTo>
                      <a:pt x="19" y="22"/>
                    </a:lnTo>
                    <a:lnTo>
                      <a:pt x="22" y="16"/>
                    </a:lnTo>
                    <a:lnTo>
                      <a:pt x="27" y="11"/>
                    </a:lnTo>
                    <a:lnTo>
                      <a:pt x="30" y="7"/>
                    </a:lnTo>
                    <a:lnTo>
                      <a:pt x="34" y="4"/>
                    </a:lnTo>
                    <a:lnTo>
                      <a:pt x="37" y="2"/>
                    </a:lnTo>
                    <a:lnTo>
                      <a:pt x="41" y="1"/>
                    </a:lnTo>
                    <a:lnTo>
                      <a:pt x="44" y="0"/>
                    </a:lnTo>
                    <a:lnTo>
                      <a:pt x="49" y="0"/>
                    </a:lnTo>
                    <a:lnTo>
                      <a:pt x="54" y="0"/>
                    </a:lnTo>
                    <a:lnTo>
                      <a:pt x="60" y="1"/>
                    </a:lnTo>
                    <a:lnTo>
                      <a:pt x="67" y="4"/>
                    </a:lnTo>
                    <a:lnTo>
                      <a:pt x="73" y="6"/>
                    </a:lnTo>
                    <a:lnTo>
                      <a:pt x="65" y="27"/>
                    </a:lnTo>
                    <a:lnTo>
                      <a:pt x="60" y="24"/>
                    </a:lnTo>
                    <a:lnTo>
                      <a:pt x="57" y="23"/>
                    </a:lnTo>
                    <a:lnTo>
                      <a:pt x="52" y="22"/>
                    </a:lnTo>
                    <a:lnTo>
                      <a:pt x="47" y="22"/>
                    </a:lnTo>
                    <a:lnTo>
                      <a:pt x="44" y="22"/>
                    </a:lnTo>
                    <a:lnTo>
                      <a:pt x="41" y="23"/>
                    </a:lnTo>
                    <a:lnTo>
                      <a:pt x="37" y="24"/>
                    </a:lnTo>
                    <a:lnTo>
                      <a:pt x="35" y="27"/>
                    </a:lnTo>
                    <a:lnTo>
                      <a:pt x="31" y="29"/>
                    </a:lnTo>
                    <a:lnTo>
                      <a:pt x="29" y="31"/>
                    </a:lnTo>
                    <a:lnTo>
                      <a:pt x="28" y="35"/>
                    </a:lnTo>
                    <a:lnTo>
                      <a:pt x="26" y="38"/>
                    </a:lnTo>
                    <a:lnTo>
                      <a:pt x="24" y="44"/>
                    </a:lnTo>
                    <a:lnTo>
                      <a:pt x="23" y="51"/>
                    </a:lnTo>
                    <a:lnTo>
                      <a:pt x="22" y="58"/>
                    </a:lnTo>
                    <a:lnTo>
                      <a:pt x="22" y="64"/>
                    </a:lnTo>
                    <a:lnTo>
                      <a:pt x="22" y="134"/>
                    </a:lnTo>
                    <a:lnTo>
                      <a:pt x="0"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
          <p:nvSpPr>
            <p:cNvPr id="23760" name="Freeform 208"/>
            <p:cNvSpPr>
              <a:spLocks noEditPoints="1"/>
            </p:cNvSpPr>
            <p:nvPr/>
          </p:nvSpPr>
          <p:spPr bwMode="auto">
            <a:xfrm>
              <a:off x="1199" y="1056"/>
              <a:ext cx="620" cy="92"/>
            </a:xfrm>
            <a:custGeom>
              <a:avLst/>
              <a:gdLst>
                <a:gd name="T0" fmla="*/ 19 w 1242"/>
                <a:gd name="T1" fmla="*/ 179 h 184"/>
                <a:gd name="T2" fmla="*/ 13 w 1242"/>
                <a:gd name="T3" fmla="*/ 120 h 184"/>
                <a:gd name="T4" fmla="*/ 71 w 1242"/>
                <a:gd name="T5" fmla="*/ 104 h 184"/>
                <a:gd name="T6" fmla="*/ 89 w 1242"/>
                <a:gd name="T7" fmla="*/ 80 h 184"/>
                <a:gd name="T8" fmla="*/ 29 w 1242"/>
                <a:gd name="T9" fmla="*/ 86 h 184"/>
                <a:gd name="T10" fmla="*/ 49 w 1242"/>
                <a:gd name="T11" fmla="*/ 49 h 184"/>
                <a:gd name="T12" fmla="*/ 112 w 1242"/>
                <a:gd name="T13" fmla="*/ 69 h 184"/>
                <a:gd name="T14" fmla="*/ 118 w 1242"/>
                <a:gd name="T15" fmla="*/ 169 h 184"/>
                <a:gd name="T16" fmla="*/ 81 w 1242"/>
                <a:gd name="T17" fmla="*/ 124 h 184"/>
                <a:gd name="T18" fmla="*/ 28 w 1242"/>
                <a:gd name="T19" fmla="*/ 137 h 184"/>
                <a:gd name="T20" fmla="*/ 43 w 1242"/>
                <a:gd name="T21" fmla="*/ 163 h 184"/>
                <a:gd name="T22" fmla="*/ 92 w 1242"/>
                <a:gd name="T23" fmla="*/ 133 h 184"/>
                <a:gd name="T24" fmla="*/ 197 w 1242"/>
                <a:gd name="T25" fmla="*/ 49 h 184"/>
                <a:gd name="T26" fmla="*/ 253 w 1242"/>
                <a:gd name="T27" fmla="*/ 62 h 184"/>
                <a:gd name="T28" fmla="*/ 323 w 1242"/>
                <a:gd name="T29" fmla="*/ 72 h 184"/>
                <a:gd name="T30" fmla="*/ 297 w 1242"/>
                <a:gd name="T31" fmla="*/ 76 h 184"/>
                <a:gd name="T32" fmla="*/ 250 w 1242"/>
                <a:gd name="T33" fmla="*/ 99 h 184"/>
                <a:gd name="T34" fmla="*/ 204 w 1242"/>
                <a:gd name="T35" fmla="*/ 70 h 184"/>
                <a:gd name="T36" fmla="*/ 171 w 1242"/>
                <a:gd name="T37" fmla="*/ 116 h 184"/>
                <a:gd name="T38" fmla="*/ 437 w 1242"/>
                <a:gd name="T39" fmla="*/ 181 h 184"/>
                <a:gd name="T40" fmla="*/ 369 w 1242"/>
                <a:gd name="T41" fmla="*/ 168 h 184"/>
                <a:gd name="T42" fmla="*/ 390 w 1242"/>
                <a:gd name="T43" fmla="*/ 53 h 184"/>
                <a:gd name="T44" fmla="*/ 459 w 1242"/>
                <a:gd name="T45" fmla="*/ 65 h 184"/>
                <a:gd name="T46" fmla="*/ 382 w 1242"/>
                <a:gd name="T47" fmla="*/ 147 h 184"/>
                <a:gd name="T48" fmla="*/ 451 w 1242"/>
                <a:gd name="T49" fmla="*/ 147 h 184"/>
                <a:gd name="T50" fmla="*/ 407 w 1242"/>
                <a:gd name="T51" fmla="*/ 70 h 184"/>
                <a:gd name="T52" fmla="*/ 566 w 1242"/>
                <a:gd name="T53" fmla="*/ 174 h 184"/>
                <a:gd name="T54" fmla="*/ 625 w 1242"/>
                <a:gd name="T55" fmla="*/ 106 h 184"/>
                <a:gd name="T56" fmla="*/ 659 w 1242"/>
                <a:gd name="T57" fmla="*/ 40 h 184"/>
                <a:gd name="T58" fmla="*/ 594 w 1242"/>
                <a:gd name="T59" fmla="*/ 41 h 184"/>
                <a:gd name="T60" fmla="*/ 610 w 1242"/>
                <a:gd name="T61" fmla="*/ 2 h 184"/>
                <a:gd name="T62" fmla="*/ 674 w 1242"/>
                <a:gd name="T63" fmla="*/ 23 h 184"/>
                <a:gd name="T64" fmla="*/ 659 w 1242"/>
                <a:gd name="T65" fmla="*/ 102 h 184"/>
                <a:gd name="T66" fmla="*/ 686 w 1242"/>
                <a:gd name="T67" fmla="*/ 161 h 184"/>
                <a:gd name="T68" fmla="*/ 760 w 1242"/>
                <a:gd name="T69" fmla="*/ 1 h 184"/>
                <a:gd name="T70" fmla="*/ 822 w 1242"/>
                <a:gd name="T71" fmla="*/ 41 h 184"/>
                <a:gd name="T72" fmla="*/ 809 w 1242"/>
                <a:gd name="T73" fmla="*/ 169 h 184"/>
                <a:gd name="T74" fmla="*/ 733 w 1242"/>
                <a:gd name="T75" fmla="*/ 171 h 184"/>
                <a:gd name="T76" fmla="*/ 755 w 1242"/>
                <a:gd name="T77" fmla="*/ 160 h 184"/>
                <a:gd name="T78" fmla="*/ 804 w 1242"/>
                <a:gd name="T79" fmla="*/ 57 h 184"/>
                <a:gd name="T80" fmla="*/ 735 w 1242"/>
                <a:gd name="T81" fmla="*/ 56 h 184"/>
                <a:gd name="T82" fmla="*/ 976 w 1242"/>
                <a:gd name="T83" fmla="*/ 49 h 184"/>
                <a:gd name="T84" fmla="*/ 1033 w 1242"/>
                <a:gd name="T85" fmla="*/ 62 h 184"/>
                <a:gd name="T86" fmla="*/ 1103 w 1242"/>
                <a:gd name="T87" fmla="*/ 72 h 184"/>
                <a:gd name="T88" fmla="*/ 1076 w 1242"/>
                <a:gd name="T89" fmla="*/ 76 h 184"/>
                <a:gd name="T90" fmla="*/ 1029 w 1242"/>
                <a:gd name="T91" fmla="*/ 99 h 184"/>
                <a:gd name="T92" fmla="*/ 983 w 1242"/>
                <a:gd name="T93" fmla="*/ 70 h 184"/>
                <a:gd name="T94" fmla="*/ 950 w 1242"/>
                <a:gd name="T95" fmla="*/ 116 h 184"/>
                <a:gd name="T96" fmla="*/ 1189 w 1242"/>
                <a:gd name="T97" fmla="*/ 163 h 184"/>
                <a:gd name="T98" fmla="*/ 1212 w 1242"/>
                <a:gd name="T99" fmla="*/ 134 h 184"/>
                <a:gd name="T100" fmla="*/ 1141 w 1242"/>
                <a:gd name="T101" fmla="*/ 104 h 184"/>
                <a:gd name="T102" fmla="*/ 1151 w 1242"/>
                <a:gd name="T103" fmla="*/ 57 h 184"/>
                <a:gd name="T104" fmla="*/ 1211 w 1242"/>
                <a:gd name="T105" fmla="*/ 53 h 184"/>
                <a:gd name="T106" fmla="*/ 1209 w 1242"/>
                <a:gd name="T107" fmla="*/ 78 h 184"/>
                <a:gd name="T108" fmla="*/ 1158 w 1242"/>
                <a:gd name="T109" fmla="*/ 81 h 184"/>
                <a:gd name="T110" fmla="*/ 1181 w 1242"/>
                <a:gd name="T111" fmla="*/ 100 h 184"/>
                <a:gd name="T112" fmla="*/ 1242 w 1242"/>
                <a:gd name="T113" fmla="*/ 138 h 184"/>
                <a:gd name="T114" fmla="*/ 1196 w 1242"/>
                <a:gd name="T115" fmla="*/ 184 h 184"/>
                <a:gd name="T116" fmla="*/ 1135 w 1242"/>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2" h="184">
                  <a:moveTo>
                    <a:pt x="95" y="168"/>
                  </a:moveTo>
                  <a:lnTo>
                    <a:pt x="88" y="172"/>
                  </a:lnTo>
                  <a:lnTo>
                    <a:pt x="82" y="176"/>
                  </a:lnTo>
                  <a:lnTo>
                    <a:pt x="75" y="179"/>
                  </a:lnTo>
                  <a:lnTo>
                    <a:pt x="69" y="181"/>
                  </a:lnTo>
                  <a:lnTo>
                    <a:pt x="64" y="182"/>
                  </a:lnTo>
                  <a:lnTo>
                    <a:pt x="58" y="182"/>
                  </a:lnTo>
                  <a:lnTo>
                    <a:pt x="52" y="184"/>
                  </a:lnTo>
                  <a:lnTo>
                    <a:pt x="45" y="184"/>
                  </a:lnTo>
                  <a:lnTo>
                    <a:pt x="35" y="184"/>
                  </a:lnTo>
                  <a:lnTo>
                    <a:pt x="27" y="181"/>
                  </a:lnTo>
                  <a:lnTo>
                    <a:pt x="19" y="179"/>
                  </a:lnTo>
                  <a:lnTo>
                    <a:pt x="12" y="174"/>
                  </a:lnTo>
                  <a:lnTo>
                    <a:pt x="7" y="169"/>
                  </a:lnTo>
                  <a:lnTo>
                    <a:pt x="4" y="163"/>
                  </a:lnTo>
                  <a:lnTo>
                    <a:pt x="2" y="156"/>
                  </a:lnTo>
                  <a:lnTo>
                    <a:pt x="0" y="148"/>
                  </a:lnTo>
                  <a:lnTo>
                    <a:pt x="0" y="143"/>
                  </a:lnTo>
                  <a:lnTo>
                    <a:pt x="2" y="139"/>
                  </a:lnTo>
                  <a:lnTo>
                    <a:pt x="3" y="134"/>
                  </a:lnTo>
                  <a:lnTo>
                    <a:pt x="5" y="131"/>
                  </a:lnTo>
                  <a:lnTo>
                    <a:pt x="7" y="126"/>
                  </a:lnTo>
                  <a:lnTo>
                    <a:pt x="10" y="123"/>
                  </a:lnTo>
                  <a:lnTo>
                    <a:pt x="13" y="120"/>
                  </a:lnTo>
                  <a:lnTo>
                    <a:pt x="16" y="118"/>
                  </a:lnTo>
                  <a:lnTo>
                    <a:pt x="20" y="116"/>
                  </a:lnTo>
                  <a:lnTo>
                    <a:pt x="25" y="114"/>
                  </a:lnTo>
                  <a:lnTo>
                    <a:pt x="28" y="112"/>
                  </a:lnTo>
                  <a:lnTo>
                    <a:pt x="33" y="110"/>
                  </a:lnTo>
                  <a:lnTo>
                    <a:pt x="36" y="109"/>
                  </a:lnTo>
                  <a:lnTo>
                    <a:pt x="41" y="108"/>
                  </a:lnTo>
                  <a:lnTo>
                    <a:pt x="46" y="108"/>
                  </a:lnTo>
                  <a:lnTo>
                    <a:pt x="52" y="107"/>
                  </a:lnTo>
                  <a:lnTo>
                    <a:pt x="59" y="107"/>
                  </a:lnTo>
                  <a:lnTo>
                    <a:pt x="65" y="106"/>
                  </a:lnTo>
                  <a:lnTo>
                    <a:pt x="71" y="104"/>
                  </a:lnTo>
                  <a:lnTo>
                    <a:pt x="76" y="103"/>
                  </a:lnTo>
                  <a:lnTo>
                    <a:pt x="81" y="103"/>
                  </a:lnTo>
                  <a:lnTo>
                    <a:pt x="84" y="102"/>
                  </a:lnTo>
                  <a:lnTo>
                    <a:pt x="89" y="101"/>
                  </a:lnTo>
                  <a:lnTo>
                    <a:pt x="92" y="100"/>
                  </a:lnTo>
                  <a:lnTo>
                    <a:pt x="92" y="98"/>
                  </a:lnTo>
                  <a:lnTo>
                    <a:pt x="92" y="96"/>
                  </a:lnTo>
                  <a:lnTo>
                    <a:pt x="92" y="95"/>
                  </a:lnTo>
                  <a:lnTo>
                    <a:pt x="92" y="94"/>
                  </a:lnTo>
                  <a:lnTo>
                    <a:pt x="92" y="88"/>
                  </a:lnTo>
                  <a:lnTo>
                    <a:pt x="91" y="84"/>
                  </a:lnTo>
                  <a:lnTo>
                    <a:pt x="89" y="80"/>
                  </a:lnTo>
                  <a:lnTo>
                    <a:pt x="85" y="77"/>
                  </a:lnTo>
                  <a:lnTo>
                    <a:pt x="81" y="73"/>
                  </a:lnTo>
                  <a:lnTo>
                    <a:pt x="75" y="71"/>
                  </a:lnTo>
                  <a:lnTo>
                    <a:pt x="68" y="70"/>
                  </a:lnTo>
                  <a:lnTo>
                    <a:pt x="60" y="70"/>
                  </a:lnTo>
                  <a:lnTo>
                    <a:pt x="53" y="70"/>
                  </a:lnTo>
                  <a:lnTo>
                    <a:pt x="48" y="71"/>
                  </a:lnTo>
                  <a:lnTo>
                    <a:pt x="42" y="72"/>
                  </a:lnTo>
                  <a:lnTo>
                    <a:pt x="37" y="75"/>
                  </a:lnTo>
                  <a:lnTo>
                    <a:pt x="34" y="78"/>
                  </a:lnTo>
                  <a:lnTo>
                    <a:pt x="31" y="81"/>
                  </a:lnTo>
                  <a:lnTo>
                    <a:pt x="29" y="86"/>
                  </a:lnTo>
                  <a:lnTo>
                    <a:pt x="27" y="92"/>
                  </a:lnTo>
                  <a:lnTo>
                    <a:pt x="5" y="87"/>
                  </a:lnTo>
                  <a:lnTo>
                    <a:pt x="6" y="80"/>
                  </a:lnTo>
                  <a:lnTo>
                    <a:pt x="8" y="75"/>
                  </a:lnTo>
                  <a:lnTo>
                    <a:pt x="11" y="70"/>
                  </a:lnTo>
                  <a:lnTo>
                    <a:pt x="14" y="65"/>
                  </a:lnTo>
                  <a:lnTo>
                    <a:pt x="18" y="61"/>
                  </a:lnTo>
                  <a:lnTo>
                    <a:pt x="23" y="57"/>
                  </a:lnTo>
                  <a:lnTo>
                    <a:pt x="28" y="55"/>
                  </a:lnTo>
                  <a:lnTo>
                    <a:pt x="35" y="53"/>
                  </a:lnTo>
                  <a:lnTo>
                    <a:pt x="42" y="50"/>
                  </a:lnTo>
                  <a:lnTo>
                    <a:pt x="49" y="49"/>
                  </a:lnTo>
                  <a:lnTo>
                    <a:pt x="57" y="48"/>
                  </a:lnTo>
                  <a:lnTo>
                    <a:pt x="65" y="48"/>
                  </a:lnTo>
                  <a:lnTo>
                    <a:pt x="73" y="48"/>
                  </a:lnTo>
                  <a:lnTo>
                    <a:pt x="81" y="49"/>
                  </a:lnTo>
                  <a:lnTo>
                    <a:pt x="87" y="50"/>
                  </a:lnTo>
                  <a:lnTo>
                    <a:pt x="92" y="52"/>
                  </a:lnTo>
                  <a:lnTo>
                    <a:pt x="97" y="54"/>
                  </a:lnTo>
                  <a:lnTo>
                    <a:pt x="102" y="56"/>
                  </a:lnTo>
                  <a:lnTo>
                    <a:pt x="105" y="59"/>
                  </a:lnTo>
                  <a:lnTo>
                    <a:pt x="108" y="62"/>
                  </a:lnTo>
                  <a:lnTo>
                    <a:pt x="111" y="65"/>
                  </a:lnTo>
                  <a:lnTo>
                    <a:pt x="112" y="69"/>
                  </a:lnTo>
                  <a:lnTo>
                    <a:pt x="114" y="72"/>
                  </a:lnTo>
                  <a:lnTo>
                    <a:pt x="115" y="77"/>
                  </a:lnTo>
                  <a:lnTo>
                    <a:pt x="115" y="80"/>
                  </a:lnTo>
                  <a:lnTo>
                    <a:pt x="116" y="85"/>
                  </a:lnTo>
                  <a:lnTo>
                    <a:pt x="116" y="91"/>
                  </a:lnTo>
                  <a:lnTo>
                    <a:pt x="116" y="96"/>
                  </a:lnTo>
                  <a:lnTo>
                    <a:pt x="116" y="125"/>
                  </a:lnTo>
                  <a:lnTo>
                    <a:pt x="116" y="139"/>
                  </a:lnTo>
                  <a:lnTo>
                    <a:pt x="116" y="149"/>
                  </a:lnTo>
                  <a:lnTo>
                    <a:pt x="116" y="158"/>
                  </a:lnTo>
                  <a:lnTo>
                    <a:pt x="118" y="164"/>
                  </a:lnTo>
                  <a:lnTo>
                    <a:pt x="118" y="169"/>
                  </a:lnTo>
                  <a:lnTo>
                    <a:pt x="119" y="173"/>
                  </a:lnTo>
                  <a:lnTo>
                    <a:pt x="121" y="178"/>
                  </a:lnTo>
                  <a:lnTo>
                    <a:pt x="122" y="182"/>
                  </a:lnTo>
                  <a:lnTo>
                    <a:pt x="100" y="182"/>
                  </a:lnTo>
                  <a:lnTo>
                    <a:pt x="98" y="179"/>
                  </a:lnTo>
                  <a:lnTo>
                    <a:pt x="96" y="176"/>
                  </a:lnTo>
                  <a:lnTo>
                    <a:pt x="95" y="172"/>
                  </a:lnTo>
                  <a:lnTo>
                    <a:pt x="95" y="168"/>
                  </a:lnTo>
                  <a:close/>
                  <a:moveTo>
                    <a:pt x="92" y="122"/>
                  </a:moveTo>
                  <a:lnTo>
                    <a:pt x="89" y="123"/>
                  </a:lnTo>
                  <a:lnTo>
                    <a:pt x="85" y="123"/>
                  </a:lnTo>
                  <a:lnTo>
                    <a:pt x="81" y="124"/>
                  </a:lnTo>
                  <a:lnTo>
                    <a:pt x="77" y="125"/>
                  </a:lnTo>
                  <a:lnTo>
                    <a:pt x="72" y="126"/>
                  </a:lnTo>
                  <a:lnTo>
                    <a:pt x="67" y="126"/>
                  </a:lnTo>
                  <a:lnTo>
                    <a:pt x="60" y="127"/>
                  </a:lnTo>
                  <a:lnTo>
                    <a:pt x="54" y="129"/>
                  </a:lnTo>
                  <a:lnTo>
                    <a:pt x="48" y="130"/>
                  </a:lnTo>
                  <a:lnTo>
                    <a:pt x="43" y="130"/>
                  </a:lnTo>
                  <a:lnTo>
                    <a:pt x="38" y="131"/>
                  </a:lnTo>
                  <a:lnTo>
                    <a:pt x="35" y="132"/>
                  </a:lnTo>
                  <a:lnTo>
                    <a:pt x="33" y="133"/>
                  </a:lnTo>
                  <a:lnTo>
                    <a:pt x="30" y="134"/>
                  </a:lnTo>
                  <a:lnTo>
                    <a:pt x="28" y="137"/>
                  </a:lnTo>
                  <a:lnTo>
                    <a:pt x="26" y="138"/>
                  </a:lnTo>
                  <a:lnTo>
                    <a:pt x="25" y="140"/>
                  </a:lnTo>
                  <a:lnTo>
                    <a:pt x="23" y="142"/>
                  </a:lnTo>
                  <a:lnTo>
                    <a:pt x="22" y="145"/>
                  </a:lnTo>
                  <a:lnTo>
                    <a:pt x="22" y="147"/>
                  </a:lnTo>
                  <a:lnTo>
                    <a:pt x="22" y="150"/>
                  </a:lnTo>
                  <a:lnTo>
                    <a:pt x="25" y="153"/>
                  </a:lnTo>
                  <a:lnTo>
                    <a:pt x="26" y="156"/>
                  </a:lnTo>
                  <a:lnTo>
                    <a:pt x="29" y="158"/>
                  </a:lnTo>
                  <a:lnTo>
                    <a:pt x="33" y="161"/>
                  </a:lnTo>
                  <a:lnTo>
                    <a:pt x="38" y="162"/>
                  </a:lnTo>
                  <a:lnTo>
                    <a:pt x="43" y="163"/>
                  </a:lnTo>
                  <a:lnTo>
                    <a:pt x="50" y="163"/>
                  </a:lnTo>
                  <a:lnTo>
                    <a:pt x="57" y="163"/>
                  </a:lnTo>
                  <a:lnTo>
                    <a:pt x="62" y="162"/>
                  </a:lnTo>
                  <a:lnTo>
                    <a:pt x="68" y="161"/>
                  </a:lnTo>
                  <a:lnTo>
                    <a:pt x="73" y="158"/>
                  </a:lnTo>
                  <a:lnTo>
                    <a:pt x="77" y="156"/>
                  </a:lnTo>
                  <a:lnTo>
                    <a:pt x="82" y="153"/>
                  </a:lnTo>
                  <a:lnTo>
                    <a:pt x="85" y="149"/>
                  </a:lnTo>
                  <a:lnTo>
                    <a:pt x="89" y="145"/>
                  </a:lnTo>
                  <a:lnTo>
                    <a:pt x="90" y="141"/>
                  </a:lnTo>
                  <a:lnTo>
                    <a:pt x="91" y="138"/>
                  </a:lnTo>
                  <a:lnTo>
                    <a:pt x="92" y="133"/>
                  </a:lnTo>
                  <a:lnTo>
                    <a:pt x="92" y="127"/>
                  </a:lnTo>
                  <a:lnTo>
                    <a:pt x="92" y="122"/>
                  </a:lnTo>
                  <a:close/>
                  <a:moveTo>
                    <a:pt x="149" y="182"/>
                  </a:moveTo>
                  <a:lnTo>
                    <a:pt x="149" y="49"/>
                  </a:lnTo>
                  <a:lnTo>
                    <a:pt x="171" y="49"/>
                  </a:lnTo>
                  <a:lnTo>
                    <a:pt x="171" y="71"/>
                  </a:lnTo>
                  <a:lnTo>
                    <a:pt x="174" y="67"/>
                  </a:lnTo>
                  <a:lnTo>
                    <a:pt x="177" y="62"/>
                  </a:lnTo>
                  <a:lnTo>
                    <a:pt x="182" y="57"/>
                  </a:lnTo>
                  <a:lnTo>
                    <a:pt x="187" y="54"/>
                  </a:lnTo>
                  <a:lnTo>
                    <a:pt x="192" y="52"/>
                  </a:lnTo>
                  <a:lnTo>
                    <a:pt x="197" y="49"/>
                  </a:lnTo>
                  <a:lnTo>
                    <a:pt x="203" y="48"/>
                  </a:lnTo>
                  <a:lnTo>
                    <a:pt x="210" y="48"/>
                  </a:lnTo>
                  <a:lnTo>
                    <a:pt x="217" y="48"/>
                  </a:lnTo>
                  <a:lnTo>
                    <a:pt x="222" y="49"/>
                  </a:lnTo>
                  <a:lnTo>
                    <a:pt x="228" y="52"/>
                  </a:lnTo>
                  <a:lnTo>
                    <a:pt x="233" y="54"/>
                  </a:lnTo>
                  <a:lnTo>
                    <a:pt x="237" y="57"/>
                  </a:lnTo>
                  <a:lnTo>
                    <a:pt x="241" y="62"/>
                  </a:lnTo>
                  <a:lnTo>
                    <a:pt x="243" y="68"/>
                  </a:lnTo>
                  <a:lnTo>
                    <a:pt x="245" y="73"/>
                  </a:lnTo>
                  <a:lnTo>
                    <a:pt x="250" y="68"/>
                  </a:lnTo>
                  <a:lnTo>
                    <a:pt x="253" y="62"/>
                  </a:lnTo>
                  <a:lnTo>
                    <a:pt x="258" y="57"/>
                  </a:lnTo>
                  <a:lnTo>
                    <a:pt x="264" y="54"/>
                  </a:lnTo>
                  <a:lnTo>
                    <a:pt x="268" y="52"/>
                  </a:lnTo>
                  <a:lnTo>
                    <a:pt x="274" y="49"/>
                  </a:lnTo>
                  <a:lnTo>
                    <a:pt x="280" y="48"/>
                  </a:lnTo>
                  <a:lnTo>
                    <a:pt x="285" y="48"/>
                  </a:lnTo>
                  <a:lnTo>
                    <a:pt x="295" y="49"/>
                  </a:lnTo>
                  <a:lnTo>
                    <a:pt x="303" y="50"/>
                  </a:lnTo>
                  <a:lnTo>
                    <a:pt x="310" y="54"/>
                  </a:lnTo>
                  <a:lnTo>
                    <a:pt x="315" y="59"/>
                  </a:lnTo>
                  <a:lnTo>
                    <a:pt x="320" y="64"/>
                  </a:lnTo>
                  <a:lnTo>
                    <a:pt x="323" y="72"/>
                  </a:lnTo>
                  <a:lnTo>
                    <a:pt x="325" y="81"/>
                  </a:lnTo>
                  <a:lnTo>
                    <a:pt x="326" y="92"/>
                  </a:lnTo>
                  <a:lnTo>
                    <a:pt x="326" y="182"/>
                  </a:lnTo>
                  <a:lnTo>
                    <a:pt x="304" y="182"/>
                  </a:lnTo>
                  <a:lnTo>
                    <a:pt x="304" y="101"/>
                  </a:lnTo>
                  <a:lnTo>
                    <a:pt x="304" y="95"/>
                  </a:lnTo>
                  <a:lnTo>
                    <a:pt x="304" y="90"/>
                  </a:lnTo>
                  <a:lnTo>
                    <a:pt x="304" y="86"/>
                  </a:lnTo>
                  <a:lnTo>
                    <a:pt x="303" y="83"/>
                  </a:lnTo>
                  <a:lnTo>
                    <a:pt x="300" y="80"/>
                  </a:lnTo>
                  <a:lnTo>
                    <a:pt x="299" y="78"/>
                  </a:lnTo>
                  <a:lnTo>
                    <a:pt x="297" y="76"/>
                  </a:lnTo>
                  <a:lnTo>
                    <a:pt x="295" y="73"/>
                  </a:lnTo>
                  <a:lnTo>
                    <a:pt x="291" y="72"/>
                  </a:lnTo>
                  <a:lnTo>
                    <a:pt x="288" y="71"/>
                  </a:lnTo>
                  <a:lnTo>
                    <a:pt x="284" y="70"/>
                  </a:lnTo>
                  <a:lnTo>
                    <a:pt x="281" y="70"/>
                  </a:lnTo>
                  <a:lnTo>
                    <a:pt x="274" y="70"/>
                  </a:lnTo>
                  <a:lnTo>
                    <a:pt x="268" y="72"/>
                  </a:lnTo>
                  <a:lnTo>
                    <a:pt x="262" y="75"/>
                  </a:lnTo>
                  <a:lnTo>
                    <a:pt x="258" y="79"/>
                  </a:lnTo>
                  <a:lnTo>
                    <a:pt x="254" y="84"/>
                  </a:lnTo>
                  <a:lnTo>
                    <a:pt x="251" y="91"/>
                  </a:lnTo>
                  <a:lnTo>
                    <a:pt x="250" y="99"/>
                  </a:lnTo>
                  <a:lnTo>
                    <a:pt x="249" y="108"/>
                  </a:lnTo>
                  <a:lnTo>
                    <a:pt x="249" y="182"/>
                  </a:lnTo>
                  <a:lnTo>
                    <a:pt x="227" y="182"/>
                  </a:lnTo>
                  <a:lnTo>
                    <a:pt x="227" y="99"/>
                  </a:lnTo>
                  <a:lnTo>
                    <a:pt x="227" y="92"/>
                  </a:lnTo>
                  <a:lnTo>
                    <a:pt x="226" y="86"/>
                  </a:lnTo>
                  <a:lnTo>
                    <a:pt x="223" y="81"/>
                  </a:lnTo>
                  <a:lnTo>
                    <a:pt x="221" y="77"/>
                  </a:lnTo>
                  <a:lnTo>
                    <a:pt x="218" y="73"/>
                  </a:lnTo>
                  <a:lnTo>
                    <a:pt x="214" y="71"/>
                  </a:lnTo>
                  <a:lnTo>
                    <a:pt x="210" y="70"/>
                  </a:lnTo>
                  <a:lnTo>
                    <a:pt x="204" y="70"/>
                  </a:lnTo>
                  <a:lnTo>
                    <a:pt x="199" y="70"/>
                  </a:lnTo>
                  <a:lnTo>
                    <a:pt x="195" y="71"/>
                  </a:lnTo>
                  <a:lnTo>
                    <a:pt x="190" y="72"/>
                  </a:lnTo>
                  <a:lnTo>
                    <a:pt x="185" y="75"/>
                  </a:lnTo>
                  <a:lnTo>
                    <a:pt x="182" y="77"/>
                  </a:lnTo>
                  <a:lnTo>
                    <a:pt x="179" y="80"/>
                  </a:lnTo>
                  <a:lnTo>
                    <a:pt x="176" y="84"/>
                  </a:lnTo>
                  <a:lnTo>
                    <a:pt x="174" y="88"/>
                  </a:lnTo>
                  <a:lnTo>
                    <a:pt x="173" y="94"/>
                  </a:lnTo>
                  <a:lnTo>
                    <a:pt x="172" y="100"/>
                  </a:lnTo>
                  <a:lnTo>
                    <a:pt x="171" y="108"/>
                  </a:lnTo>
                  <a:lnTo>
                    <a:pt x="171" y="116"/>
                  </a:lnTo>
                  <a:lnTo>
                    <a:pt x="171" y="182"/>
                  </a:lnTo>
                  <a:lnTo>
                    <a:pt x="149" y="182"/>
                  </a:lnTo>
                  <a:close/>
                  <a:moveTo>
                    <a:pt x="454" y="141"/>
                  </a:moveTo>
                  <a:lnTo>
                    <a:pt x="475" y="146"/>
                  </a:lnTo>
                  <a:lnTo>
                    <a:pt x="472" y="154"/>
                  </a:lnTo>
                  <a:lnTo>
                    <a:pt x="467" y="162"/>
                  </a:lnTo>
                  <a:lnTo>
                    <a:pt x="461" y="169"/>
                  </a:lnTo>
                  <a:lnTo>
                    <a:pt x="454" y="174"/>
                  </a:lnTo>
                  <a:lnTo>
                    <a:pt x="451" y="177"/>
                  </a:lnTo>
                  <a:lnTo>
                    <a:pt x="446" y="179"/>
                  </a:lnTo>
                  <a:lnTo>
                    <a:pt x="442" y="180"/>
                  </a:lnTo>
                  <a:lnTo>
                    <a:pt x="437" y="181"/>
                  </a:lnTo>
                  <a:lnTo>
                    <a:pt x="433" y="182"/>
                  </a:lnTo>
                  <a:lnTo>
                    <a:pt x="428" y="184"/>
                  </a:lnTo>
                  <a:lnTo>
                    <a:pt x="422" y="184"/>
                  </a:lnTo>
                  <a:lnTo>
                    <a:pt x="417" y="184"/>
                  </a:lnTo>
                  <a:lnTo>
                    <a:pt x="410" y="184"/>
                  </a:lnTo>
                  <a:lnTo>
                    <a:pt x="403" y="182"/>
                  </a:lnTo>
                  <a:lnTo>
                    <a:pt x="396" y="181"/>
                  </a:lnTo>
                  <a:lnTo>
                    <a:pt x="390" y="180"/>
                  </a:lnTo>
                  <a:lnTo>
                    <a:pt x="384" y="178"/>
                  </a:lnTo>
                  <a:lnTo>
                    <a:pt x="379" y="174"/>
                  </a:lnTo>
                  <a:lnTo>
                    <a:pt x="374" y="171"/>
                  </a:lnTo>
                  <a:lnTo>
                    <a:pt x="369" y="168"/>
                  </a:lnTo>
                  <a:lnTo>
                    <a:pt x="361" y="158"/>
                  </a:lnTo>
                  <a:lnTo>
                    <a:pt x="357" y="146"/>
                  </a:lnTo>
                  <a:lnTo>
                    <a:pt x="353" y="132"/>
                  </a:lnTo>
                  <a:lnTo>
                    <a:pt x="352" y="117"/>
                  </a:lnTo>
                  <a:lnTo>
                    <a:pt x="353" y="102"/>
                  </a:lnTo>
                  <a:lnTo>
                    <a:pt x="357" y="88"/>
                  </a:lnTo>
                  <a:lnTo>
                    <a:pt x="362" y="76"/>
                  </a:lnTo>
                  <a:lnTo>
                    <a:pt x="371" y="67"/>
                  </a:lnTo>
                  <a:lnTo>
                    <a:pt x="375" y="62"/>
                  </a:lnTo>
                  <a:lnTo>
                    <a:pt x="380" y="59"/>
                  </a:lnTo>
                  <a:lnTo>
                    <a:pt x="385" y="55"/>
                  </a:lnTo>
                  <a:lnTo>
                    <a:pt x="390" y="53"/>
                  </a:lnTo>
                  <a:lnTo>
                    <a:pt x="396" y="50"/>
                  </a:lnTo>
                  <a:lnTo>
                    <a:pt x="403" y="49"/>
                  </a:lnTo>
                  <a:lnTo>
                    <a:pt x="408" y="48"/>
                  </a:lnTo>
                  <a:lnTo>
                    <a:pt x="415" y="48"/>
                  </a:lnTo>
                  <a:lnTo>
                    <a:pt x="422" y="48"/>
                  </a:lnTo>
                  <a:lnTo>
                    <a:pt x="428" y="49"/>
                  </a:lnTo>
                  <a:lnTo>
                    <a:pt x="434" y="50"/>
                  </a:lnTo>
                  <a:lnTo>
                    <a:pt x="440" y="53"/>
                  </a:lnTo>
                  <a:lnTo>
                    <a:pt x="445" y="55"/>
                  </a:lnTo>
                  <a:lnTo>
                    <a:pt x="450" y="57"/>
                  </a:lnTo>
                  <a:lnTo>
                    <a:pt x="454" y="61"/>
                  </a:lnTo>
                  <a:lnTo>
                    <a:pt x="459" y="65"/>
                  </a:lnTo>
                  <a:lnTo>
                    <a:pt x="467" y="75"/>
                  </a:lnTo>
                  <a:lnTo>
                    <a:pt x="472" y="87"/>
                  </a:lnTo>
                  <a:lnTo>
                    <a:pt x="475" y="101"/>
                  </a:lnTo>
                  <a:lnTo>
                    <a:pt x="476" y="116"/>
                  </a:lnTo>
                  <a:lnTo>
                    <a:pt x="476" y="117"/>
                  </a:lnTo>
                  <a:lnTo>
                    <a:pt x="476" y="118"/>
                  </a:lnTo>
                  <a:lnTo>
                    <a:pt x="476" y="120"/>
                  </a:lnTo>
                  <a:lnTo>
                    <a:pt x="476" y="122"/>
                  </a:lnTo>
                  <a:lnTo>
                    <a:pt x="375" y="122"/>
                  </a:lnTo>
                  <a:lnTo>
                    <a:pt x="376" y="131"/>
                  </a:lnTo>
                  <a:lnTo>
                    <a:pt x="379" y="139"/>
                  </a:lnTo>
                  <a:lnTo>
                    <a:pt x="382" y="147"/>
                  </a:lnTo>
                  <a:lnTo>
                    <a:pt x="388" y="153"/>
                  </a:lnTo>
                  <a:lnTo>
                    <a:pt x="394" y="157"/>
                  </a:lnTo>
                  <a:lnTo>
                    <a:pt x="400" y="161"/>
                  </a:lnTo>
                  <a:lnTo>
                    <a:pt x="408" y="162"/>
                  </a:lnTo>
                  <a:lnTo>
                    <a:pt x="417" y="163"/>
                  </a:lnTo>
                  <a:lnTo>
                    <a:pt x="423" y="163"/>
                  </a:lnTo>
                  <a:lnTo>
                    <a:pt x="429" y="162"/>
                  </a:lnTo>
                  <a:lnTo>
                    <a:pt x="434" y="161"/>
                  </a:lnTo>
                  <a:lnTo>
                    <a:pt x="440" y="158"/>
                  </a:lnTo>
                  <a:lnTo>
                    <a:pt x="444" y="155"/>
                  </a:lnTo>
                  <a:lnTo>
                    <a:pt x="448" y="151"/>
                  </a:lnTo>
                  <a:lnTo>
                    <a:pt x="451" y="147"/>
                  </a:lnTo>
                  <a:lnTo>
                    <a:pt x="454" y="141"/>
                  </a:lnTo>
                  <a:close/>
                  <a:moveTo>
                    <a:pt x="375" y="100"/>
                  </a:moveTo>
                  <a:lnTo>
                    <a:pt x="454" y="100"/>
                  </a:lnTo>
                  <a:lnTo>
                    <a:pt x="453" y="93"/>
                  </a:lnTo>
                  <a:lnTo>
                    <a:pt x="451" y="88"/>
                  </a:lnTo>
                  <a:lnTo>
                    <a:pt x="449" y="84"/>
                  </a:lnTo>
                  <a:lnTo>
                    <a:pt x="445" y="80"/>
                  </a:lnTo>
                  <a:lnTo>
                    <a:pt x="438" y="76"/>
                  </a:lnTo>
                  <a:lnTo>
                    <a:pt x="431" y="72"/>
                  </a:lnTo>
                  <a:lnTo>
                    <a:pt x="423" y="71"/>
                  </a:lnTo>
                  <a:lnTo>
                    <a:pt x="415" y="70"/>
                  </a:lnTo>
                  <a:lnTo>
                    <a:pt x="407" y="70"/>
                  </a:lnTo>
                  <a:lnTo>
                    <a:pt x="399" y="72"/>
                  </a:lnTo>
                  <a:lnTo>
                    <a:pt x="392" y="75"/>
                  </a:lnTo>
                  <a:lnTo>
                    <a:pt x="387" y="78"/>
                  </a:lnTo>
                  <a:lnTo>
                    <a:pt x="382" y="83"/>
                  </a:lnTo>
                  <a:lnTo>
                    <a:pt x="379" y="87"/>
                  </a:lnTo>
                  <a:lnTo>
                    <a:pt x="376" y="93"/>
                  </a:lnTo>
                  <a:lnTo>
                    <a:pt x="375" y="100"/>
                  </a:lnTo>
                  <a:close/>
                  <a:moveTo>
                    <a:pt x="686" y="161"/>
                  </a:moveTo>
                  <a:lnTo>
                    <a:pt x="686" y="182"/>
                  </a:lnTo>
                  <a:lnTo>
                    <a:pt x="565" y="182"/>
                  </a:lnTo>
                  <a:lnTo>
                    <a:pt x="565" y="179"/>
                  </a:lnTo>
                  <a:lnTo>
                    <a:pt x="566" y="174"/>
                  </a:lnTo>
                  <a:lnTo>
                    <a:pt x="567" y="171"/>
                  </a:lnTo>
                  <a:lnTo>
                    <a:pt x="568" y="168"/>
                  </a:lnTo>
                  <a:lnTo>
                    <a:pt x="571" y="162"/>
                  </a:lnTo>
                  <a:lnTo>
                    <a:pt x="574" y="155"/>
                  </a:lnTo>
                  <a:lnTo>
                    <a:pt x="577" y="149"/>
                  </a:lnTo>
                  <a:lnTo>
                    <a:pt x="582" y="143"/>
                  </a:lnTo>
                  <a:lnTo>
                    <a:pt x="588" y="138"/>
                  </a:lnTo>
                  <a:lnTo>
                    <a:pt x="595" y="131"/>
                  </a:lnTo>
                  <a:lnTo>
                    <a:pt x="602" y="124"/>
                  </a:lnTo>
                  <a:lnTo>
                    <a:pt x="611" y="117"/>
                  </a:lnTo>
                  <a:lnTo>
                    <a:pt x="618" y="111"/>
                  </a:lnTo>
                  <a:lnTo>
                    <a:pt x="625" y="106"/>
                  </a:lnTo>
                  <a:lnTo>
                    <a:pt x="630" y="100"/>
                  </a:lnTo>
                  <a:lnTo>
                    <a:pt x="636" y="95"/>
                  </a:lnTo>
                  <a:lnTo>
                    <a:pt x="641" y="91"/>
                  </a:lnTo>
                  <a:lnTo>
                    <a:pt x="644" y="86"/>
                  </a:lnTo>
                  <a:lnTo>
                    <a:pt x="648" y="81"/>
                  </a:lnTo>
                  <a:lnTo>
                    <a:pt x="651" y="78"/>
                  </a:lnTo>
                  <a:lnTo>
                    <a:pt x="656" y="72"/>
                  </a:lnTo>
                  <a:lnTo>
                    <a:pt x="659" y="65"/>
                  </a:lnTo>
                  <a:lnTo>
                    <a:pt x="660" y="59"/>
                  </a:lnTo>
                  <a:lnTo>
                    <a:pt x="661" y="52"/>
                  </a:lnTo>
                  <a:lnTo>
                    <a:pt x="660" y="46"/>
                  </a:lnTo>
                  <a:lnTo>
                    <a:pt x="659" y="40"/>
                  </a:lnTo>
                  <a:lnTo>
                    <a:pt x="656" y="36"/>
                  </a:lnTo>
                  <a:lnTo>
                    <a:pt x="651" y="31"/>
                  </a:lnTo>
                  <a:lnTo>
                    <a:pt x="646" y="28"/>
                  </a:lnTo>
                  <a:lnTo>
                    <a:pt x="641" y="24"/>
                  </a:lnTo>
                  <a:lnTo>
                    <a:pt x="634" y="23"/>
                  </a:lnTo>
                  <a:lnTo>
                    <a:pt x="627" y="22"/>
                  </a:lnTo>
                  <a:lnTo>
                    <a:pt x="619" y="23"/>
                  </a:lnTo>
                  <a:lnTo>
                    <a:pt x="613" y="24"/>
                  </a:lnTo>
                  <a:lnTo>
                    <a:pt x="606" y="28"/>
                  </a:lnTo>
                  <a:lnTo>
                    <a:pt x="602" y="31"/>
                  </a:lnTo>
                  <a:lnTo>
                    <a:pt x="597" y="36"/>
                  </a:lnTo>
                  <a:lnTo>
                    <a:pt x="594" y="41"/>
                  </a:lnTo>
                  <a:lnTo>
                    <a:pt x="592" y="48"/>
                  </a:lnTo>
                  <a:lnTo>
                    <a:pt x="591" y="55"/>
                  </a:lnTo>
                  <a:lnTo>
                    <a:pt x="569" y="52"/>
                  </a:lnTo>
                  <a:lnTo>
                    <a:pt x="572" y="39"/>
                  </a:lnTo>
                  <a:lnTo>
                    <a:pt x="575" y="29"/>
                  </a:lnTo>
                  <a:lnTo>
                    <a:pt x="580" y="21"/>
                  </a:lnTo>
                  <a:lnTo>
                    <a:pt x="587" y="14"/>
                  </a:lnTo>
                  <a:lnTo>
                    <a:pt x="591" y="10"/>
                  </a:lnTo>
                  <a:lnTo>
                    <a:pt x="595" y="8"/>
                  </a:lnTo>
                  <a:lnTo>
                    <a:pt x="599" y="6"/>
                  </a:lnTo>
                  <a:lnTo>
                    <a:pt x="605" y="3"/>
                  </a:lnTo>
                  <a:lnTo>
                    <a:pt x="610" y="2"/>
                  </a:lnTo>
                  <a:lnTo>
                    <a:pt x="615" y="1"/>
                  </a:lnTo>
                  <a:lnTo>
                    <a:pt x="621" y="0"/>
                  </a:lnTo>
                  <a:lnTo>
                    <a:pt x="627" y="0"/>
                  </a:lnTo>
                  <a:lnTo>
                    <a:pt x="633" y="0"/>
                  </a:lnTo>
                  <a:lnTo>
                    <a:pt x="640" y="1"/>
                  </a:lnTo>
                  <a:lnTo>
                    <a:pt x="645" y="2"/>
                  </a:lnTo>
                  <a:lnTo>
                    <a:pt x="650" y="3"/>
                  </a:lnTo>
                  <a:lnTo>
                    <a:pt x="656" y="6"/>
                  </a:lnTo>
                  <a:lnTo>
                    <a:pt x="660" y="8"/>
                  </a:lnTo>
                  <a:lnTo>
                    <a:pt x="664" y="11"/>
                  </a:lnTo>
                  <a:lnTo>
                    <a:pt x="668" y="15"/>
                  </a:lnTo>
                  <a:lnTo>
                    <a:pt x="674" y="23"/>
                  </a:lnTo>
                  <a:lnTo>
                    <a:pt x="680" y="31"/>
                  </a:lnTo>
                  <a:lnTo>
                    <a:pt x="682" y="41"/>
                  </a:lnTo>
                  <a:lnTo>
                    <a:pt x="683" y="52"/>
                  </a:lnTo>
                  <a:lnTo>
                    <a:pt x="683" y="56"/>
                  </a:lnTo>
                  <a:lnTo>
                    <a:pt x="682" y="62"/>
                  </a:lnTo>
                  <a:lnTo>
                    <a:pt x="681" y="67"/>
                  </a:lnTo>
                  <a:lnTo>
                    <a:pt x="679" y="72"/>
                  </a:lnTo>
                  <a:lnTo>
                    <a:pt x="676" y="78"/>
                  </a:lnTo>
                  <a:lnTo>
                    <a:pt x="674" y="84"/>
                  </a:lnTo>
                  <a:lnTo>
                    <a:pt x="669" y="90"/>
                  </a:lnTo>
                  <a:lnTo>
                    <a:pt x="665" y="95"/>
                  </a:lnTo>
                  <a:lnTo>
                    <a:pt x="659" y="102"/>
                  </a:lnTo>
                  <a:lnTo>
                    <a:pt x="652" y="109"/>
                  </a:lnTo>
                  <a:lnTo>
                    <a:pt x="643" y="118"/>
                  </a:lnTo>
                  <a:lnTo>
                    <a:pt x="632" y="127"/>
                  </a:lnTo>
                  <a:lnTo>
                    <a:pt x="622" y="134"/>
                  </a:lnTo>
                  <a:lnTo>
                    <a:pt x="615" y="141"/>
                  </a:lnTo>
                  <a:lnTo>
                    <a:pt x="610" y="146"/>
                  </a:lnTo>
                  <a:lnTo>
                    <a:pt x="605" y="149"/>
                  </a:lnTo>
                  <a:lnTo>
                    <a:pt x="603" y="153"/>
                  </a:lnTo>
                  <a:lnTo>
                    <a:pt x="600" y="155"/>
                  </a:lnTo>
                  <a:lnTo>
                    <a:pt x="598" y="158"/>
                  </a:lnTo>
                  <a:lnTo>
                    <a:pt x="596" y="161"/>
                  </a:lnTo>
                  <a:lnTo>
                    <a:pt x="686" y="161"/>
                  </a:lnTo>
                  <a:close/>
                  <a:moveTo>
                    <a:pt x="711" y="93"/>
                  </a:moveTo>
                  <a:lnTo>
                    <a:pt x="711" y="77"/>
                  </a:lnTo>
                  <a:lnTo>
                    <a:pt x="713" y="63"/>
                  </a:lnTo>
                  <a:lnTo>
                    <a:pt x="714" y="52"/>
                  </a:lnTo>
                  <a:lnTo>
                    <a:pt x="718" y="40"/>
                  </a:lnTo>
                  <a:lnTo>
                    <a:pt x="721" y="31"/>
                  </a:lnTo>
                  <a:lnTo>
                    <a:pt x="726" y="23"/>
                  </a:lnTo>
                  <a:lnTo>
                    <a:pt x="730" y="16"/>
                  </a:lnTo>
                  <a:lnTo>
                    <a:pt x="737" y="10"/>
                  </a:lnTo>
                  <a:lnTo>
                    <a:pt x="744" y="6"/>
                  </a:lnTo>
                  <a:lnTo>
                    <a:pt x="752" y="2"/>
                  </a:lnTo>
                  <a:lnTo>
                    <a:pt x="760" y="1"/>
                  </a:lnTo>
                  <a:lnTo>
                    <a:pt x="769" y="0"/>
                  </a:lnTo>
                  <a:lnTo>
                    <a:pt x="776" y="0"/>
                  </a:lnTo>
                  <a:lnTo>
                    <a:pt x="783" y="1"/>
                  </a:lnTo>
                  <a:lnTo>
                    <a:pt x="790" y="3"/>
                  </a:lnTo>
                  <a:lnTo>
                    <a:pt x="796" y="6"/>
                  </a:lnTo>
                  <a:lnTo>
                    <a:pt x="800" y="9"/>
                  </a:lnTo>
                  <a:lnTo>
                    <a:pt x="806" y="13"/>
                  </a:lnTo>
                  <a:lnTo>
                    <a:pt x="810" y="17"/>
                  </a:lnTo>
                  <a:lnTo>
                    <a:pt x="813" y="23"/>
                  </a:lnTo>
                  <a:lnTo>
                    <a:pt x="817" y="29"/>
                  </a:lnTo>
                  <a:lnTo>
                    <a:pt x="819" y="34"/>
                  </a:lnTo>
                  <a:lnTo>
                    <a:pt x="822" y="41"/>
                  </a:lnTo>
                  <a:lnTo>
                    <a:pt x="825" y="49"/>
                  </a:lnTo>
                  <a:lnTo>
                    <a:pt x="826" y="59"/>
                  </a:lnTo>
                  <a:lnTo>
                    <a:pt x="827" y="69"/>
                  </a:lnTo>
                  <a:lnTo>
                    <a:pt x="828" y="80"/>
                  </a:lnTo>
                  <a:lnTo>
                    <a:pt x="828" y="93"/>
                  </a:lnTo>
                  <a:lnTo>
                    <a:pt x="828" y="108"/>
                  </a:lnTo>
                  <a:lnTo>
                    <a:pt x="827" y="122"/>
                  </a:lnTo>
                  <a:lnTo>
                    <a:pt x="825" y="133"/>
                  </a:lnTo>
                  <a:lnTo>
                    <a:pt x="822" y="145"/>
                  </a:lnTo>
                  <a:lnTo>
                    <a:pt x="819" y="154"/>
                  </a:lnTo>
                  <a:lnTo>
                    <a:pt x="814" y="162"/>
                  </a:lnTo>
                  <a:lnTo>
                    <a:pt x="809" y="169"/>
                  </a:lnTo>
                  <a:lnTo>
                    <a:pt x="803" y="174"/>
                  </a:lnTo>
                  <a:lnTo>
                    <a:pt x="796" y="179"/>
                  </a:lnTo>
                  <a:lnTo>
                    <a:pt x="788" y="181"/>
                  </a:lnTo>
                  <a:lnTo>
                    <a:pt x="779" y="184"/>
                  </a:lnTo>
                  <a:lnTo>
                    <a:pt x="769" y="184"/>
                  </a:lnTo>
                  <a:lnTo>
                    <a:pt x="764" y="184"/>
                  </a:lnTo>
                  <a:lnTo>
                    <a:pt x="757" y="182"/>
                  </a:lnTo>
                  <a:lnTo>
                    <a:pt x="751" y="181"/>
                  </a:lnTo>
                  <a:lnTo>
                    <a:pt x="746" y="180"/>
                  </a:lnTo>
                  <a:lnTo>
                    <a:pt x="741" y="178"/>
                  </a:lnTo>
                  <a:lnTo>
                    <a:pt x="736" y="174"/>
                  </a:lnTo>
                  <a:lnTo>
                    <a:pt x="733" y="171"/>
                  </a:lnTo>
                  <a:lnTo>
                    <a:pt x="728" y="168"/>
                  </a:lnTo>
                  <a:lnTo>
                    <a:pt x="720" y="154"/>
                  </a:lnTo>
                  <a:lnTo>
                    <a:pt x="715" y="137"/>
                  </a:lnTo>
                  <a:lnTo>
                    <a:pt x="712" y="116"/>
                  </a:lnTo>
                  <a:lnTo>
                    <a:pt x="711" y="93"/>
                  </a:lnTo>
                  <a:close/>
                  <a:moveTo>
                    <a:pt x="733" y="93"/>
                  </a:moveTo>
                  <a:lnTo>
                    <a:pt x="734" y="112"/>
                  </a:lnTo>
                  <a:lnTo>
                    <a:pt x="735" y="129"/>
                  </a:lnTo>
                  <a:lnTo>
                    <a:pt x="738" y="141"/>
                  </a:lnTo>
                  <a:lnTo>
                    <a:pt x="743" y="149"/>
                  </a:lnTo>
                  <a:lnTo>
                    <a:pt x="749" y="155"/>
                  </a:lnTo>
                  <a:lnTo>
                    <a:pt x="755" y="160"/>
                  </a:lnTo>
                  <a:lnTo>
                    <a:pt x="761" y="162"/>
                  </a:lnTo>
                  <a:lnTo>
                    <a:pt x="769" y="163"/>
                  </a:lnTo>
                  <a:lnTo>
                    <a:pt x="777" y="162"/>
                  </a:lnTo>
                  <a:lnTo>
                    <a:pt x="784" y="160"/>
                  </a:lnTo>
                  <a:lnTo>
                    <a:pt x="790" y="155"/>
                  </a:lnTo>
                  <a:lnTo>
                    <a:pt x="796" y="149"/>
                  </a:lnTo>
                  <a:lnTo>
                    <a:pt x="800" y="140"/>
                  </a:lnTo>
                  <a:lnTo>
                    <a:pt x="804" y="129"/>
                  </a:lnTo>
                  <a:lnTo>
                    <a:pt x="805" y="112"/>
                  </a:lnTo>
                  <a:lnTo>
                    <a:pt x="806" y="93"/>
                  </a:lnTo>
                  <a:lnTo>
                    <a:pt x="805" y="73"/>
                  </a:lnTo>
                  <a:lnTo>
                    <a:pt x="804" y="57"/>
                  </a:lnTo>
                  <a:lnTo>
                    <a:pt x="800" y="45"/>
                  </a:lnTo>
                  <a:lnTo>
                    <a:pt x="796" y="36"/>
                  </a:lnTo>
                  <a:lnTo>
                    <a:pt x="790" y="30"/>
                  </a:lnTo>
                  <a:lnTo>
                    <a:pt x="784" y="25"/>
                  </a:lnTo>
                  <a:lnTo>
                    <a:pt x="777" y="23"/>
                  </a:lnTo>
                  <a:lnTo>
                    <a:pt x="769" y="22"/>
                  </a:lnTo>
                  <a:lnTo>
                    <a:pt x="761" y="23"/>
                  </a:lnTo>
                  <a:lnTo>
                    <a:pt x="756" y="25"/>
                  </a:lnTo>
                  <a:lnTo>
                    <a:pt x="749" y="29"/>
                  </a:lnTo>
                  <a:lnTo>
                    <a:pt x="744" y="34"/>
                  </a:lnTo>
                  <a:lnTo>
                    <a:pt x="738" y="44"/>
                  </a:lnTo>
                  <a:lnTo>
                    <a:pt x="735" y="56"/>
                  </a:lnTo>
                  <a:lnTo>
                    <a:pt x="734" y="73"/>
                  </a:lnTo>
                  <a:lnTo>
                    <a:pt x="733" y="93"/>
                  </a:lnTo>
                  <a:close/>
                  <a:moveTo>
                    <a:pt x="928" y="182"/>
                  </a:moveTo>
                  <a:lnTo>
                    <a:pt x="928" y="49"/>
                  </a:lnTo>
                  <a:lnTo>
                    <a:pt x="950" y="49"/>
                  </a:lnTo>
                  <a:lnTo>
                    <a:pt x="950" y="71"/>
                  </a:lnTo>
                  <a:lnTo>
                    <a:pt x="953" y="67"/>
                  </a:lnTo>
                  <a:lnTo>
                    <a:pt x="957" y="62"/>
                  </a:lnTo>
                  <a:lnTo>
                    <a:pt x="961" y="57"/>
                  </a:lnTo>
                  <a:lnTo>
                    <a:pt x="966" y="54"/>
                  </a:lnTo>
                  <a:lnTo>
                    <a:pt x="972" y="52"/>
                  </a:lnTo>
                  <a:lnTo>
                    <a:pt x="976" y="49"/>
                  </a:lnTo>
                  <a:lnTo>
                    <a:pt x="982" y="48"/>
                  </a:lnTo>
                  <a:lnTo>
                    <a:pt x="989" y="48"/>
                  </a:lnTo>
                  <a:lnTo>
                    <a:pt x="996" y="48"/>
                  </a:lnTo>
                  <a:lnTo>
                    <a:pt x="1002" y="49"/>
                  </a:lnTo>
                  <a:lnTo>
                    <a:pt x="1007" y="52"/>
                  </a:lnTo>
                  <a:lnTo>
                    <a:pt x="1012" y="54"/>
                  </a:lnTo>
                  <a:lnTo>
                    <a:pt x="1017" y="57"/>
                  </a:lnTo>
                  <a:lnTo>
                    <a:pt x="1020" y="62"/>
                  </a:lnTo>
                  <a:lnTo>
                    <a:pt x="1022" y="68"/>
                  </a:lnTo>
                  <a:lnTo>
                    <a:pt x="1025" y="73"/>
                  </a:lnTo>
                  <a:lnTo>
                    <a:pt x="1029" y="68"/>
                  </a:lnTo>
                  <a:lnTo>
                    <a:pt x="1033" y="62"/>
                  </a:lnTo>
                  <a:lnTo>
                    <a:pt x="1037" y="57"/>
                  </a:lnTo>
                  <a:lnTo>
                    <a:pt x="1043" y="54"/>
                  </a:lnTo>
                  <a:lnTo>
                    <a:pt x="1048" y="52"/>
                  </a:lnTo>
                  <a:lnTo>
                    <a:pt x="1053" y="49"/>
                  </a:lnTo>
                  <a:lnTo>
                    <a:pt x="1059" y="48"/>
                  </a:lnTo>
                  <a:lnTo>
                    <a:pt x="1065" y="48"/>
                  </a:lnTo>
                  <a:lnTo>
                    <a:pt x="1074" y="49"/>
                  </a:lnTo>
                  <a:lnTo>
                    <a:pt x="1082" y="50"/>
                  </a:lnTo>
                  <a:lnTo>
                    <a:pt x="1089" y="54"/>
                  </a:lnTo>
                  <a:lnTo>
                    <a:pt x="1095" y="59"/>
                  </a:lnTo>
                  <a:lnTo>
                    <a:pt x="1099" y="64"/>
                  </a:lnTo>
                  <a:lnTo>
                    <a:pt x="1103" y="72"/>
                  </a:lnTo>
                  <a:lnTo>
                    <a:pt x="1104" y="81"/>
                  </a:lnTo>
                  <a:lnTo>
                    <a:pt x="1105" y="92"/>
                  </a:lnTo>
                  <a:lnTo>
                    <a:pt x="1105" y="182"/>
                  </a:lnTo>
                  <a:lnTo>
                    <a:pt x="1083" y="182"/>
                  </a:lnTo>
                  <a:lnTo>
                    <a:pt x="1083" y="101"/>
                  </a:lnTo>
                  <a:lnTo>
                    <a:pt x="1083" y="95"/>
                  </a:lnTo>
                  <a:lnTo>
                    <a:pt x="1083" y="90"/>
                  </a:lnTo>
                  <a:lnTo>
                    <a:pt x="1083" y="86"/>
                  </a:lnTo>
                  <a:lnTo>
                    <a:pt x="1082" y="83"/>
                  </a:lnTo>
                  <a:lnTo>
                    <a:pt x="1080" y="80"/>
                  </a:lnTo>
                  <a:lnTo>
                    <a:pt x="1079" y="78"/>
                  </a:lnTo>
                  <a:lnTo>
                    <a:pt x="1076" y="76"/>
                  </a:lnTo>
                  <a:lnTo>
                    <a:pt x="1074" y="73"/>
                  </a:lnTo>
                  <a:lnTo>
                    <a:pt x="1071" y="72"/>
                  </a:lnTo>
                  <a:lnTo>
                    <a:pt x="1067" y="71"/>
                  </a:lnTo>
                  <a:lnTo>
                    <a:pt x="1064" y="70"/>
                  </a:lnTo>
                  <a:lnTo>
                    <a:pt x="1060" y="70"/>
                  </a:lnTo>
                  <a:lnTo>
                    <a:pt x="1053" y="70"/>
                  </a:lnTo>
                  <a:lnTo>
                    <a:pt x="1048" y="72"/>
                  </a:lnTo>
                  <a:lnTo>
                    <a:pt x="1042" y="75"/>
                  </a:lnTo>
                  <a:lnTo>
                    <a:pt x="1037" y="79"/>
                  </a:lnTo>
                  <a:lnTo>
                    <a:pt x="1034" y="84"/>
                  </a:lnTo>
                  <a:lnTo>
                    <a:pt x="1030" y="91"/>
                  </a:lnTo>
                  <a:lnTo>
                    <a:pt x="1029" y="99"/>
                  </a:lnTo>
                  <a:lnTo>
                    <a:pt x="1028" y="108"/>
                  </a:lnTo>
                  <a:lnTo>
                    <a:pt x="1028" y="182"/>
                  </a:lnTo>
                  <a:lnTo>
                    <a:pt x="1006" y="182"/>
                  </a:lnTo>
                  <a:lnTo>
                    <a:pt x="1006" y="99"/>
                  </a:lnTo>
                  <a:lnTo>
                    <a:pt x="1006" y="92"/>
                  </a:lnTo>
                  <a:lnTo>
                    <a:pt x="1005" y="86"/>
                  </a:lnTo>
                  <a:lnTo>
                    <a:pt x="1003" y="81"/>
                  </a:lnTo>
                  <a:lnTo>
                    <a:pt x="1001" y="77"/>
                  </a:lnTo>
                  <a:lnTo>
                    <a:pt x="997" y="73"/>
                  </a:lnTo>
                  <a:lnTo>
                    <a:pt x="994" y="71"/>
                  </a:lnTo>
                  <a:lnTo>
                    <a:pt x="989" y="70"/>
                  </a:lnTo>
                  <a:lnTo>
                    <a:pt x="983" y="70"/>
                  </a:lnTo>
                  <a:lnTo>
                    <a:pt x="979" y="70"/>
                  </a:lnTo>
                  <a:lnTo>
                    <a:pt x="974" y="71"/>
                  </a:lnTo>
                  <a:lnTo>
                    <a:pt x="969" y="72"/>
                  </a:lnTo>
                  <a:lnTo>
                    <a:pt x="965" y="75"/>
                  </a:lnTo>
                  <a:lnTo>
                    <a:pt x="961" y="77"/>
                  </a:lnTo>
                  <a:lnTo>
                    <a:pt x="958" y="80"/>
                  </a:lnTo>
                  <a:lnTo>
                    <a:pt x="956" y="84"/>
                  </a:lnTo>
                  <a:lnTo>
                    <a:pt x="953" y="88"/>
                  </a:lnTo>
                  <a:lnTo>
                    <a:pt x="952" y="94"/>
                  </a:lnTo>
                  <a:lnTo>
                    <a:pt x="951" y="100"/>
                  </a:lnTo>
                  <a:lnTo>
                    <a:pt x="950" y="108"/>
                  </a:lnTo>
                  <a:lnTo>
                    <a:pt x="950" y="116"/>
                  </a:lnTo>
                  <a:lnTo>
                    <a:pt x="950" y="182"/>
                  </a:lnTo>
                  <a:lnTo>
                    <a:pt x="928" y="182"/>
                  </a:lnTo>
                  <a:close/>
                  <a:moveTo>
                    <a:pt x="1132" y="143"/>
                  </a:moveTo>
                  <a:lnTo>
                    <a:pt x="1155" y="139"/>
                  </a:lnTo>
                  <a:lnTo>
                    <a:pt x="1156" y="145"/>
                  </a:lnTo>
                  <a:lnTo>
                    <a:pt x="1158" y="149"/>
                  </a:lnTo>
                  <a:lnTo>
                    <a:pt x="1161" y="154"/>
                  </a:lnTo>
                  <a:lnTo>
                    <a:pt x="1165" y="157"/>
                  </a:lnTo>
                  <a:lnTo>
                    <a:pt x="1170" y="160"/>
                  </a:lnTo>
                  <a:lnTo>
                    <a:pt x="1175" y="162"/>
                  </a:lnTo>
                  <a:lnTo>
                    <a:pt x="1182" y="163"/>
                  </a:lnTo>
                  <a:lnTo>
                    <a:pt x="1189" y="163"/>
                  </a:lnTo>
                  <a:lnTo>
                    <a:pt x="1196" y="163"/>
                  </a:lnTo>
                  <a:lnTo>
                    <a:pt x="1203" y="162"/>
                  </a:lnTo>
                  <a:lnTo>
                    <a:pt x="1207" y="160"/>
                  </a:lnTo>
                  <a:lnTo>
                    <a:pt x="1212" y="157"/>
                  </a:lnTo>
                  <a:lnTo>
                    <a:pt x="1215" y="155"/>
                  </a:lnTo>
                  <a:lnTo>
                    <a:pt x="1218" y="151"/>
                  </a:lnTo>
                  <a:lnTo>
                    <a:pt x="1219" y="148"/>
                  </a:lnTo>
                  <a:lnTo>
                    <a:pt x="1220" y="145"/>
                  </a:lnTo>
                  <a:lnTo>
                    <a:pt x="1219" y="142"/>
                  </a:lnTo>
                  <a:lnTo>
                    <a:pt x="1218" y="139"/>
                  </a:lnTo>
                  <a:lnTo>
                    <a:pt x="1215" y="137"/>
                  </a:lnTo>
                  <a:lnTo>
                    <a:pt x="1212" y="134"/>
                  </a:lnTo>
                  <a:lnTo>
                    <a:pt x="1209" y="133"/>
                  </a:lnTo>
                  <a:lnTo>
                    <a:pt x="1204" y="132"/>
                  </a:lnTo>
                  <a:lnTo>
                    <a:pt x="1197" y="130"/>
                  </a:lnTo>
                  <a:lnTo>
                    <a:pt x="1189" y="129"/>
                  </a:lnTo>
                  <a:lnTo>
                    <a:pt x="1178" y="125"/>
                  </a:lnTo>
                  <a:lnTo>
                    <a:pt x="1168" y="123"/>
                  </a:lnTo>
                  <a:lnTo>
                    <a:pt x="1161" y="119"/>
                  </a:lnTo>
                  <a:lnTo>
                    <a:pt x="1156" y="117"/>
                  </a:lnTo>
                  <a:lnTo>
                    <a:pt x="1151" y="115"/>
                  </a:lnTo>
                  <a:lnTo>
                    <a:pt x="1147" y="112"/>
                  </a:lnTo>
                  <a:lnTo>
                    <a:pt x="1143" y="109"/>
                  </a:lnTo>
                  <a:lnTo>
                    <a:pt x="1141" y="104"/>
                  </a:lnTo>
                  <a:lnTo>
                    <a:pt x="1138" y="100"/>
                  </a:lnTo>
                  <a:lnTo>
                    <a:pt x="1137" y="95"/>
                  </a:lnTo>
                  <a:lnTo>
                    <a:pt x="1136" y="91"/>
                  </a:lnTo>
                  <a:lnTo>
                    <a:pt x="1136" y="86"/>
                  </a:lnTo>
                  <a:lnTo>
                    <a:pt x="1136" y="81"/>
                  </a:lnTo>
                  <a:lnTo>
                    <a:pt x="1137" y="78"/>
                  </a:lnTo>
                  <a:lnTo>
                    <a:pt x="1138" y="73"/>
                  </a:lnTo>
                  <a:lnTo>
                    <a:pt x="1140" y="70"/>
                  </a:lnTo>
                  <a:lnTo>
                    <a:pt x="1142" y="67"/>
                  </a:lnTo>
                  <a:lnTo>
                    <a:pt x="1145" y="63"/>
                  </a:lnTo>
                  <a:lnTo>
                    <a:pt x="1148" y="60"/>
                  </a:lnTo>
                  <a:lnTo>
                    <a:pt x="1151" y="57"/>
                  </a:lnTo>
                  <a:lnTo>
                    <a:pt x="1153" y="55"/>
                  </a:lnTo>
                  <a:lnTo>
                    <a:pt x="1157" y="54"/>
                  </a:lnTo>
                  <a:lnTo>
                    <a:pt x="1160" y="52"/>
                  </a:lnTo>
                  <a:lnTo>
                    <a:pt x="1165" y="50"/>
                  </a:lnTo>
                  <a:lnTo>
                    <a:pt x="1170" y="49"/>
                  </a:lnTo>
                  <a:lnTo>
                    <a:pt x="1174" y="48"/>
                  </a:lnTo>
                  <a:lnTo>
                    <a:pt x="1180" y="48"/>
                  </a:lnTo>
                  <a:lnTo>
                    <a:pt x="1184" y="48"/>
                  </a:lnTo>
                  <a:lnTo>
                    <a:pt x="1191" y="48"/>
                  </a:lnTo>
                  <a:lnTo>
                    <a:pt x="1198" y="49"/>
                  </a:lnTo>
                  <a:lnTo>
                    <a:pt x="1205" y="50"/>
                  </a:lnTo>
                  <a:lnTo>
                    <a:pt x="1211" y="53"/>
                  </a:lnTo>
                  <a:lnTo>
                    <a:pt x="1217" y="55"/>
                  </a:lnTo>
                  <a:lnTo>
                    <a:pt x="1221" y="57"/>
                  </a:lnTo>
                  <a:lnTo>
                    <a:pt x="1225" y="61"/>
                  </a:lnTo>
                  <a:lnTo>
                    <a:pt x="1228" y="64"/>
                  </a:lnTo>
                  <a:lnTo>
                    <a:pt x="1230" y="69"/>
                  </a:lnTo>
                  <a:lnTo>
                    <a:pt x="1233" y="73"/>
                  </a:lnTo>
                  <a:lnTo>
                    <a:pt x="1234" y="79"/>
                  </a:lnTo>
                  <a:lnTo>
                    <a:pt x="1236" y="86"/>
                  </a:lnTo>
                  <a:lnTo>
                    <a:pt x="1214" y="90"/>
                  </a:lnTo>
                  <a:lnTo>
                    <a:pt x="1213" y="85"/>
                  </a:lnTo>
                  <a:lnTo>
                    <a:pt x="1211" y="81"/>
                  </a:lnTo>
                  <a:lnTo>
                    <a:pt x="1209" y="78"/>
                  </a:lnTo>
                  <a:lnTo>
                    <a:pt x="1205" y="75"/>
                  </a:lnTo>
                  <a:lnTo>
                    <a:pt x="1202" y="72"/>
                  </a:lnTo>
                  <a:lnTo>
                    <a:pt x="1197" y="71"/>
                  </a:lnTo>
                  <a:lnTo>
                    <a:pt x="1191" y="70"/>
                  </a:lnTo>
                  <a:lnTo>
                    <a:pt x="1186" y="70"/>
                  </a:lnTo>
                  <a:lnTo>
                    <a:pt x="1179" y="70"/>
                  </a:lnTo>
                  <a:lnTo>
                    <a:pt x="1173" y="71"/>
                  </a:lnTo>
                  <a:lnTo>
                    <a:pt x="1168" y="72"/>
                  </a:lnTo>
                  <a:lnTo>
                    <a:pt x="1165" y="73"/>
                  </a:lnTo>
                  <a:lnTo>
                    <a:pt x="1161" y="76"/>
                  </a:lnTo>
                  <a:lnTo>
                    <a:pt x="1160" y="78"/>
                  </a:lnTo>
                  <a:lnTo>
                    <a:pt x="1158" y="81"/>
                  </a:lnTo>
                  <a:lnTo>
                    <a:pt x="1158" y="84"/>
                  </a:lnTo>
                  <a:lnTo>
                    <a:pt x="1158" y="85"/>
                  </a:lnTo>
                  <a:lnTo>
                    <a:pt x="1159" y="87"/>
                  </a:lnTo>
                  <a:lnTo>
                    <a:pt x="1159" y="88"/>
                  </a:lnTo>
                  <a:lnTo>
                    <a:pt x="1160" y="91"/>
                  </a:lnTo>
                  <a:lnTo>
                    <a:pt x="1163" y="92"/>
                  </a:lnTo>
                  <a:lnTo>
                    <a:pt x="1164" y="93"/>
                  </a:lnTo>
                  <a:lnTo>
                    <a:pt x="1166" y="95"/>
                  </a:lnTo>
                  <a:lnTo>
                    <a:pt x="1170" y="96"/>
                  </a:lnTo>
                  <a:lnTo>
                    <a:pt x="1172" y="96"/>
                  </a:lnTo>
                  <a:lnTo>
                    <a:pt x="1175" y="98"/>
                  </a:lnTo>
                  <a:lnTo>
                    <a:pt x="1181" y="100"/>
                  </a:lnTo>
                  <a:lnTo>
                    <a:pt x="1188" y="101"/>
                  </a:lnTo>
                  <a:lnTo>
                    <a:pt x="1199" y="104"/>
                  </a:lnTo>
                  <a:lnTo>
                    <a:pt x="1209" y="107"/>
                  </a:lnTo>
                  <a:lnTo>
                    <a:pt x="1215" y="109"/>
                  </a:lnTo>
                  <a:lnTo>
                    <a:pt x="1221" y="111"/>
                  </a:lnTo>
                  <a:lnTo>
                    <a:pt x="1226" y="114"/>
                  </a:lnTo>
                  <a:lnTo>
                    <a:pt x="1229" y="116"/>
                  </a:lnTo>
                  <a:lnTo>
                    <a:pt x="1233" y="119"/>
                  </a:lnTo>
                  <a:lnTo>
                    <a:pt x="1236" y="123"/>
                  </a:lnTo>
                  <a:lnTo>
                    <a:pt x="1238" y="127"/>
                  </a:lnTo>
                  <a:lnTo>
                    <a:pt x="1241" y="132"/>
                  </a:lnTo>
                  <a:lnTo>
                    <a:pt x="1242" y="138"/>
                  </a:lnTo>
                  <a:lnTo>
                    <a:pt x="1242" y="142"/>
                  </a:lnTo>
                  <a:lnTo>
                    <a:pt x="1242" y="148"/>
                  </a:lnTo>
                  <a:lnTo>
                    <a:pt x="1241" y="154"/>
                  </a:lnTo>
                  <a:lnTo>
                    <a:pt x="1238" y="158"/>
                  </a:lnTo>
                  <a:lnTo>
                    <a:pt x="1235" y="164"/>
                  </a:lnTo>
                  <a:lnTo>
                    <a:pt x="1232" y="169"/>
                  </a:lnTo>
                  <a:lnTo>
                    <a:pt x="1227" y="173"/>
                  </a:lnTo>
                  <a:lnTo>
                    <a:pt x="1222" y="177"/>
                  </a:lnTo>
                  <a:lnTo>
                    <a:pt x="1217" y="179"/>
                  </a:lnTo>
                  <a:lnTo>
                    <a:pt x="1210" y="181"/>
                  </a:lnTo>
                  <a:lnTo>
                    <a:pt x="1203" y="182"/>
                  </a:lnTo>
                  <a:lnTo>
                    <a:pt x="1196" y="184"/>
                  </a:lnTo>
                  <a:lnTo>
                    <a:pt x="1189" y="184"/>
                  </a:lnTo>
                  <a:lnTo>
                    <a:pt x="1183" y="184"/>
                  </a:lnTo>
                  <a:lnTo>
                    <a:pt x="1176" y="184"/>
                  </a:lnTo>
                  <a:lnTo>
                    <a:pt x="1171" y="182"/>
                  </a:lnTo>
                  <a:lnTo>
                    <a:pt x="1166" y="181"/>
                  </a:lnTo>
                  <a:lnTo>
                    <a:pt x="1161" y="180"/>
                  </a:lnTo>
                  <a:lnTo>
                    <a:pt x="1157" y="179"/>
                  </a:lnTo>
                  <a:lnTo>
                    <a:pt x="1152" y="177"/>
                  </a:lnTo>
                  <a:lnTo>
                    <a:pt x="1149" y="174"/>
                  </a:lnTo>
                  <a:lnTo>
                    <a:pt x="1143" y="169"/>
                  </a:lnTo>
                  <a:lnTo>
                    <a:pt x="1138" y="162"/>
                  </a:lnTo>
                  <a:lnTo>
                    <a:pt x="1135" y="153"/>
                  </a:lnTo>
                  <a:lnTo>
                    <a:pt x="1132" y="1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1" name="Freeform 209"/>
            <p:cNvSpPr>
              <a:spLocks noEditPoints="1"/>
            </p:cNvSpPr>
            <p:nvPr/>
          </p:nvSpPr>
          <p:spPr bwMode="auto">
            <a:xfrm>
              <a:off x="4745" y="923"/>
              <a:ext cx="442" cy="93"/>
            </a:xfrm>
            <a:custGeom>
              <a:avLst/>
              <a:gdLst>
                <a:gd name="T0" fmla="*/ 99 w 884"/>
                <a:gd name="T1" fmla="*/ 184 h 186"/>
                <a:gd name="T2" fmla="*/ 22 w 884"/>
                <a:gd name="T3" fmla="*/ 160 h 186"/>
                <a:gd name="T4" fmla="*/ 23 w 884"/>
                <a:gd name="T5" fmla="*/ 24 h 186"/>
                <a:gd name="T6" fmla="*/ 98 w 884"/>
                <a:gd name="T7" fmla="*/ 1 h 186"/>
                <a:gd name="T8" fmla="*/ 128 w 884"/>
                <a:gd name="T9" fmla="*/ 50 h 186"/>
                <a:gd name="T10" fmla="*/ 61 w 884"/>
                <a:gd name="T11" fmla="*/ 26 h 186"/>
                <a:gd name="T12" fmla="*/ 24 w 884"/>
                <a:gd name="T13" fmla="*/ 103 h 186"/>
                <a:gd name="T14" fmla="*/ 92 w 884"/>
                <a:gd name="T15" fmla="*/ 164 h 186"/>
                <a:gd name="T16" fmla="*/ 190 w 884"/>
                <a:gd name="T17" fmla="*/ 184 h 186"/>
                <a:gd name="T18" fmla="*/ 257 w 884"/>
                <a:gd name="T19" fmla="*/ 181 h 186"/>
                <a:gd name="T20" fmla="*/ 251 w 884"/>
                <a:gd name="T21" fmla="*/ 122 h 186"/>
                <a:gd name="T22" fmla="*/ 308 w 884"/>
                <a:gd name="T23" fmla="*/ 106 h 186"/>
                <a:gd name="T24" fmla="*/ 327 w 884"/>
                <a:gd name="T25" fmla="*/ 82 h 186"/>
                <a:gd name="T26" fmla="*/ 267 w 884"/>
                <a:gd name="T27" fmla="*/ 88 h 186"/>
                <a:gd name="T28" fmla="*/ 286 w 884"/>
                <a:gd name="T29" fmla="*/ 51 h 186"/>
                <a:gd name="T30" fmla="*/ 350 w 884"/>
                <a:gd name="T31" fmla="*/ 71 h 186"/>
                <a:gd name="T32" fmla="*/ 355 w 884"/>
                <a:gd name="T33" fmla="*/ 171 h 186"/>
                <a:gd name="T34" fmla="*/ 319 w 884"/>
                <a:gd name="T35" fmla="*/ 126 h 186"/>
                <a:gd name="T36" fmla="*/ 266 w 884"/>
                <a:gd name="T37" fmla="*/ 139 h 186"/>
                <a:gd name="T38" fmla="*/ 281 w 884"/>
                <a:gd name="T39" fmla="*/ 165 h 186"/>
                <a:gd name="T40" fmla="*/ 330 w 884"/>
                <a:gd name="T41" fmla="*/ 135 h 186"/>
                <a:gd name="T42" fmla="*/ 435 w 884"/>
                <a:gd name="T43" fmla="*/ 165 h 186"/>
                <a:gd name="T44" fmla="*/ 458 w 884"/>
                <a:gd name="T45" fmla="*/ 136 h 186"/>
                <a:gd name="T46" fmla="*/ 386 w 884"/>
                <a:gd name="T47" fmla="*/ 106 h 186"/>
                <a:gd name="T48" fmla="*/ 397 w 884"/>
                <a:gd name="T49" fmla="*/ 59 h 186"/>
                <a:gd name="T50" fmla="*/ 457 w 884"/>
                <a:gd name="T51" fmla="*/ 55 h 186"/>
                <a:gd name="T52" fmla="*/ 454 w 884"/>
                <a:gd name="T53" fmla="*/ 80 h 186"/>
                <a:gd name="T54" fmla="*/ 404 w 884"/>
                <a:gd name="T55" fmla="*/ 83 h 186"/>
                <a:gd name="T56" fmla="*/ 427 w 884"/>
                <a:gd name="T57" fmla="*/ 102 h 186"/>
                <a:gd name="T58" fmla="*/ 488 w 884"/>
                <a:gd name="T59" fmla="*/ 140 h 186"/>
                <a:gd name="T60" fmla="*/ 442 w 884"/>
                <a:gd name="T61" fmla="*/ 186 h 186"/>
                <a:gd name="T62" fmla="*/ 381 w 884"/>
                <a:gd name="T63" fmla="*/ 155 h 186"/>
                <a:gd name="T64" fmla="*/ 569 w 884"/>
                <a:gd name="T65" fmla="*/ 165 h 186"/>
                <a:gd name="T66" fmla="*/ 582 w 884"/>
                <a:gd name="T67" fmla="*/ 135 h 186"/>
                <a:gd name="T68" fmla="*/ 512 w 884"/>
                <a:gd name="T69" fmla="*/ 102 h 186"/>
                <a:gd name="T70" fmla="*/ 527 w 884"/>
                <a:gd name="T71" fmla="*/ 57 h 186"/>
                <a:gd name="T72" fmla="*/ 590 w 884"/>
                <a:gd name="T73" fmla="*/ 57 h 186"/>
                <a:gd name="T74" fmla="*/ 578 w 884"/>
                <a:gd name="T75" fmla="*/ 77 h 186"/>
                <a:gd name="T76" fmla="*/ 531 w 884"/>
                <a:gd name="T77" fmla="*/ 86 h 186"/>
                <a:gd name="T78" fmla="*/ 561 w 884"/>
                <a:gd name="T79" fmla="*/ 103 h 186"/>
                <a:gd name="T80" fmla="*/ 615 w 884"/>
                <a:gd name="T81" fmla="*/ 144 h 186"/>
                <a:gd name="T82" fmla="*/ 562 w 884"/>
                <a:gd name="T83" fmla="*/ 186 h 186"/>
                <a:gd name="T84" fmla="*/ 505 w 884"/>
                <a:gd name="T85" fmla="*/ 145 h 186"/>
                <a:gd name="T86" fmla="*/ 708 w 884"/>
                <a:gd name="T87" fmla="*/ 186 h 186"/>
                <a:gd name="T88" fmla="*/ 637 w 884"/>
                <a:gd name="T89" fmla="*/ 148 h 186"/>
                <a:gd name="T90" fmla="*/ 683 w 884"/>
                <a:gd name="T91" fmla="*/ 51 h 186"/>
                <a:gd name="T92" fmla="*/ 752 w 884"/>
                <a:gd name="T93" fmla="*/ 89 h 186"/>
                <a:gd name="T94" fmla="*/ 674 w 884"/>
                <a:gd name="T95" fmla="*/ 159 h 186"/>
                <a:gd name="T96" fmla="*/ 655 w 884"/>
                <a:gd name="T97" fmla="*/ 102 h 186"/>
                <a:gd name="T98" fmla="*/ 673 w 884"/>
                <a:gd name="T99" fmla="*/ 77 h 186"/>
                <a:gd name="T100" fmla="*/ 812 w 884"/>
                <a:gd name="T101" fmla="*/ 162 h 186"/>
                <a:gd name="T102" fmla="*/ 861 w 884"/>
                <a:gd name="T103" fmla="*/ 144 h 186"/>
                <a:gd name="T104" fmla="*/ 793 w 884"/>
                <a:gd name="T105" fmla="*/ 117 h 186"/>
                <a:gd name="T106" fmla="*/ 784 w 884"/>
                <a:gd name="T107" fmla="*/ 69 h 186"/>
                <a:gd name="T108" fmla="*/ 834 w 884"/>
                <a:gd name="T109" fmla="*/ 50 h 186"/>
                <a:gd name="T110" fmla="*/ 857 w 884"/>
                <a:gd name="T111" fmla="*/ 92 h 186"/>
                <a:gd name="T112" fmla="*/ 807 w 884"/>
                <a:gd name="T113" fmla="*/ 75 h 186"/>
                <a:gd name="T114" fmla="*/ 812 w 884"/>
                <a:gd name="T115" fmla="*/ 98 h 186"/>
                <a:gd name="T116" fmla="*/ 878 w 884"/>
                <a:gd name="T117" fmla="*/ 125 h 186"/>
                <a:gd name="T118" fmla="*/ 859 w 884"/>
                <a:gd name="T119" fmla="*/ 181 h 186"/>
                <a:gd name="T120" fmla="*/ 791 w 884"/>
                <a:gd name="T121" fmla="*/ 17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4" h="186">
                  <a:moveTo>
                    <a:pt x="136" y="120"/>
                  </a:moveTo>
                  <a:lnTo>
                    <a:pt x="160" y="126"/>
                  </a:lnTo>
                  <a:lnTo>
                    <a:pt x="155" y="140"/>
                  </a:lnTo>
                  <a:lnTo>
                    <a:pt x="148" y="152"/>
                  </a:lnTo>
                  <a:lnTo>
                    <a:pt x="142" y="163"/>
                  </a:lnTo>
                  <a:lnTo>
                    <a:pt x="132" y="172"/>
                  </a:lnTo>
                  <a:lnTo>
                    <a:pt x="128" y="175"/>
                  </a:lnTo>
                  <a:lnTo>
                    <a:pt x="122" y="179"/>
                  </a:lnTo>
                  <a:lnTo>
                    <a:pt x="116" y="181"/>
                  </a:lnTo>
                  <a:lnTo>
                    <a:pt x="111" y="182"/>
                  </a:lnTo>
                  <a:lnTo>
                    <a:pt x="105" y="184"/>
                  </a:lnTo>
                  <a:lnTo>
                    <a:pt x="99" y="184"/>
                  </a:lnTo>
                  <a:lnTo>
                    <a:pt x="92" y="186"/>
                  </a:lnTo>
                  <a:lnTo>
                    <a:pt x="85" y="186"/>
                  </a:lnTo>
                  <a:lnTo>
                    <a:pt x="78" y="186"/>
                  </a:lnTo>
                  <a:lnTo>
                    <a:pt x="71" y="186"/>
                  </a:lnTo>
                  <a:lnTo>
                    <a:pt x="65" y="184"/>
                  </a:lnTo>
                  <a:lnTo>
                    <a:pt x="59" y="183"/>
                  </a:lnTo>
                  <a:lnTo>
                    <a:pt x="53" y="182"/>
                  </a:lnTo>
                  <a:lnTo>
                    <a:pt x="47" y="180"/>
                  </a:lnTo>
                  <a:lnTo>
                    <a:pt x="42" y="178"/>
                  </a:lnTo>
                  <a:lnTo>
                    <a:pt x="37" y="175"/>
                  </a:lnTo>
                  <a:lnTo>
                    <a:pt x="29" y="168"/>
                  </a:lnTo>
                  <a:lnTo>
                    <a:pt x="22" y="160"/>
                  </a:lnTo>
                  <a:lnTo>
                    <a:pt x="15" y="151"/>
                  </a:lnTo>
                  <a:lnTo>
                    <a:pt x="9" y="141"/>
                  </a:lnTo>
                  <a:lnTo>
                    <a:pt x="6" y="129"/>
                  </a:lnTo>
                  <a:lnTo>
                    <a:pt x="2" y="118"/>
                  </a:lnTo>
                  <a:lnTo>
                    <a:pt x="1" y="105"/>
                  </a:lnTo>
                  <a:lnTo>
                    <a:pt x="0" y="93"/>
                  </a:lnTo>
                  <a:lnTo>
                    <a:pt x="1" y="79"/>
                  </a:lnTo>
                  <a:lnTo>
                    <a:pt x="2" y="66"/>
                  </a:lnTo>
                  <a:lnTo>
                    <a:pt x="6" y="54"/>
                  </a:lnTo>
                  <a:lnTo>
                    <a:pt x="11" y="43"/>
                  </a:lnTo>
                  <a:lnTo>
                    <a:pt x="16" y="33"/>
                  </a:lnTo>
                  <a:lnTo>
                    <a:pt x="23" y="24"/>
                  </a:lnTo>
                  <a:lnTo>
                    <a:pt x="32" y="17"/>
                  </a:lnTo>
                  <a:lnTo>
                    <a:pt x="42" y="11"/>
                  </a:lnTo>
                  <a:lnTo>
                    <a:pt x="46" y="9"/>
                  </a:lnTo>
                  <a:lnTo>
                    <a:pt x="52" y="5"/>
                  </a:lnTo>
                  <a:lnTo>
                    <a:pt x="57" y="4"/>
                  </a:lnTo>
                  <a:lnTo>
                    <a:pt x="62" y="2"/>
                  </a:lnTo>
                  <a:lnTo>
                    <a:pt x="68" y="1"/>
                  </a:lnTo>
                  <a:lnTo>
                    <a:pt x="74" y="1"/>
                  </a:lnTo>
                  <a:lnTo>
                    <a:pt x="80" y="0"/>
                  </a:lnTo>
                  <a:lnTo>
                    <a:pt x="85" y="0"/>
                  </a:lnTo>
                  <a:lnTo>
                    <a:pt x="92" y="0"/>
                  </a:lnTo>
                  <a:lnTo>
                    <a:pt x="98" y="1"/>
                  </a:lnTo>
                  <a:lnTo>
                    <a:pt x="104" y="2"/>
                  </a:lnTo>
                  <a:lnTo>
                    <a:pt x="109" y="3"/>
                  </a:lnTo>
                  <a:lnTo>
                    <a:pt x="115" y="5"/>
                  </a:lnTo>
                  <a:lnTo>
                    <a:pt x="120" y="8"/>
                  </a:lnTo>
                  <a:lnTo>
                    <a:pt x="125" y="10"/>
                  </a:lnTo>
                  <a:lnTo>
                    <a:pt x="130" y="13"/>
                  </a:lnTo>
                  <a:lnTo>
                    <a:pt x="138" y="21"/>
                  </a:lnTo>
                  <a:lnTo>
                    <a:pt x="145" y="31"/>
                  </a:lnTo>
                  <a:lnTo>
                    <a:pt x="151" y="41"/>
                  </a:lnTo>
                  <a:lnTo>
                    <a:pt x="155" y="54"/>
                  </a:lnTo>
                  <a:lnTo>
                    <a:pt x="131" y="59"/>
                  </a:lnTo>
                  <a:lnTo>
                    <a:pt x="128" y="50"/>
                  </a:lnTo>
                  <a:lnTo>
                    <a:pt x="124" y="42"/>
                  </a:lnTo>
                  <a:lnTo>
                    <a:pt x="119" y="35"/>
                  </a:lnTo>
                  <a:lnTo>
                    <a:pt x="114" y="31"/>
                  </a:lnTo>
                  <a:lnTo>
                    <a:pt x="107" y="27"/>
                  </a:lnTo>
                  <a:lnTo>
                    <a:pt x="100" y="24"/>
                  </a:lnTo>
                  <a:lnTo>
                    <a:pt x="92" y="23"/>
                  </a:lnTo>
                  <a:lnTo>
                    <a:pt x="84" y="21"/>
                  </a:lnTo>
                  <a:lnTo>
                    <a:pt x="80" y="21"/>
                  </a:lnTo>
                  <a:lnTo>
                    <a:pt x="74" y="23"/>
                  </a:lnTo>
                  <a:lnTo>
                    <a:pt x="69" y="23"/>
                  </a:lnTo>
                  <a:lnTo>
                    <a:pt x="66" y="24"/>
                  </a:lnTo>
                  <a:lnTo>
                    <a:pt x="61" y="26"/>
                  </a:lnTo>
                  <a:lnTo>
                    <a:pt x="57" y="27"/>
                  </a:lnTo>
                  <a:lnTo>
                    <a:pt x="53" y="30"/>
                  </a:lnTo>
                  <a:lnTo>
                    <a:pt x="50" y="32"/>
                  </a:lnTo>
                  <a:lnTo>
                    <a:pt x="43" y="36"/>
                  </a:lnTo>
                  <a:lnTo>
                    <a:pt x="38" y="43"/>
                  </a:lnTo>
                  <a:lnTo>
                    <a:pt x="34" y="50"/>
                  </a:lnTo>
                  <a:lnTo>
                    <a:pt x="30" y="58"/>
                  </a:lnTo>
                  <a:lnTo>
                    <a:pt x="28" y="66"/>
                  </a:lnTo>
                  <a:lnTo>
                    <a:pt x="25" y="74"/>
                  </a:lnTo>
                  <a:lnTo>
                    <a:pt x="24" y="83"/>
                  </a:lnTo>
                  <a:lnTo>
                    <a:pt x="24" y="93"/>
                  </a:lnTo>
                  <a:lnTo>
                    <a:pt x="24" y="103"/>
                  </a:lnTo>
                  <a:lnTo>
                    <a:pt x="27" y="113"/>
                  </a:lnTo>
                  <a:lnTo>
                    <a:pt x="28" y="122"/>
                  </a:lnTo>
                  <a:lnTo>
                    <a:pt x="31" y="132"/>
                  </a:lnTo>
                  <a:lnTo>
                    <a:pt x="35" y="140"/>
                  </a:lnTo>
                  <a:lnTo>
                    <a:pt x="39" y="147"/>
                  </a:lnTo>
                  <a:lnTo>
                    <a:pt x="45" y="152"/>
                  </a:lnTo>
                  <a:lnTo>
                    <a:pt x="52" y="157"/>
                  </a:lnTo>
                  <a:lnTo>
                    <a:pt x="59" y="160"/>
                  </a:lnTo>
                  <a:lnTo>
                    <a:pt x="67" y="163"/>
                  </a:lnTo>
                  <a:lnTo>
                    <a:pt x="75" y="165"/>
                  </a:lnTo>
                  <a:lnTo>
                    <a:pt x="83" y="165"/>
                  </a:lnTo>
                  <a:lnTo>
                    <a:pt x="92" y="164"/>
                  </a:lnTo>
                  <a:lnTo>
                    <a:pt x="101" y="163"/>
                  </a:lnTo>
                  <a:lnTo>
                    <a:pt x="109" y="159"/>
                  </a:lnTo>
                  <a:lnTo>
                    <a:pt x="116" y="153"/>
                  </a:lnTo>
                  <a:lnTo>
                    <a:pt x="123" y="148"/>
                  </a:lnTo>
                  <a:lnTo>
                    <a:pt x="128" y="140"/>
                  </a:lnTo>
                  <a:lnTo>
                    <a:pt x="132" y="131"/>
                  </a:lnTo>
                  <a:lnTo>
                    <a:pt x="136" y="120"/>
                  </a:lnTo>
                  <a:close/>
                  <a:moveTo>
                    <a:pt x="190" y="184"/>
                  </a:moveTo>
                  <a:lnTo>
                    <a:pt x="190" y="2"/>
                  </a:lnTo>
                  <a:lnTo>
                    <a:pt x="212" y="2"/>
                  </a:lnTo>
                  <a:lnTo>
                    <a:pt x="212" y="184"/>
                  </a:lnTo>
                  <a:lnTo>
                    <a:pt x="190" y="184"/>
                  </a:lnTo>
                  <a:close/>
                  <a:moveTo>
                    <a:pt x="332" y="170"/>
                  </a:moveTo>
                  <a:lnTo>
                    <a:pt x="326" y="174"/>
                  </a:lnTo>
                  <a:lnTo>
                    <a:pt x="320" y="178"/>
                  </a:lnTo>
                  <a:lnTo>
                    <a:pt x="313" y="181"/>
                  </a:lnTo>
                  <a:lnTo>
                    <a:pt x="307" y="183"/>
                  </a:lnTo>
                  <a:lnTo>
                    <a:pt x="301" y="184"/>
                  </a:lnTo>
                  <a:lnTo>
                    <a:pt x="296" y="184"/>
                  </a:lnTo>
                  <a:lnTo>
                    <a:pt x="290" y="186"/>
                  </a:lnTo>
                  <a:lnTo>
                    <a:pt x="283" y="186"/>
                  </a:lnTo>
                  <a:lnTo>
                    <a:pt x="273" y="186"/>
                  </a:lnTo>
                  <a:lnTo>
                    <a:pt x="265" y="183"/>
                  </a:lnTo>
                  <a:lnTo>
                    <a:pt x="257" y="181"/>
                  </a:lnTo>
                  <a:lnTo>
                    <a:pt x="250" y="176"/>
                  </a:lnTo>
                  <a:lnTo>
                    <a:pt x="245" y="171"/>
                  </a:lnTo>
                  <a:lnTo>
                    <a:pt x="242" y="165"/>
                  </a:lnTo>
                  <a:lnTo>
                    <a:pt x="239" y="158"/>
                  </a:lnTo>
                  <a:lnTo>
                    <a:pt x="238" y="150"/>
                  </a:lnTo>
                  <a:lnTo>
                    <a:pt x="238" y="145"/>
                  </a:lnTo>
                  <a:lnTo>
                    <a:pt x="239" y="141"/>
                  </a:lnTo>
                  <a:lnTo>
                    <a:pt x="240" y="136"/>
                  </a:lnTo>
                  <a:lnTo>
                    <a:pt x="243" y="133"/>
                  </a:lnTo>
                  <a:lnTo>
                    <a:pt x="245" y="128"/>
                  </a:lnTo>
                  <a:lnTo>
                    <a:pt x="247" y="125"/>
                  </a:lnTo>
                  <a:lnTo>
                    <a:pt x="251" y="122"/>
                  </a:lnTo>
                  <a:lnTo>
                    <a:pt x="254" y="120"/>
                  </a:lnTo>
                  <a:lnTo>
                    <a:pt x="258" y="118"/>
                  </a:lnTo>
                  <a:lnTo>
                    <a:pt x="262" y="116"/>
                  </a:lnTo>
                  <a:lnTo>
                    <a:pt x="266" y="114"/>
                  </a:lnTo>
                  <a:lnTo>
                    <a:pt x="270" y="112"/>
                  </a:lnTo>
                  <a:lnTo>
                    <a:pt x="274" y="111"/>
                  </a:lnTo>
                  <a:lnTo>
                    <a:pt x="278" y="110"/>
                  </a:lnTo>
                  <a:lnTo>
                    <a:pt x="284" y="110"/>
                  </a:lnTo>
                  <a:lnTo>
                    <a:pt x="290" y="109"/>
                  </a:lnTo>
                  <a:lnTo>
                    <a:pt x="297" y="109"/>
                  </a:lnTo>
                  <a:lnTo>
                    <a:pt x="303" y="108"/>
                  </a:lnTo>
                  <a:lnTo>
                    <a:pt x="308" y="106"/>
                  </a:lnTo>
                  <a:lnTo>
                    <a:pt x="314" y="105"/>
                  </a:lnTo>
                  <a:lnTo>
                    <a:pt x="319" y="105"/>
                  </a:lnTo>
                  <a:lnTo>
                    <a:pt x="322" y="104"/>
                  </a:lnTo>
                  <a:lnTo>
                    <a:pt x="327" y="103"/>
                  </a:lnTo>
                  <a:lnTo>
                    <a:pt x="330" y="102"/>
                  </a:lnTo>
                  <a:lnTo>
                    <a:pt x="330" y="100"/>
                  </a:lnTo>
                  <a:lnTo>
                    <a:pt x="330" y="98"/>
                  </a:lnTo>
                  <a:lnTo>
                    <a:pt x="330" y="97"/>
                  </a:lnTo>
                  <a:lnTo>
                    <a:pt x="330" y="96"/>
                  </a:lnTo>
                  <a:lnTo>
                    <a:pt x="330" y="90"/>
                  </a:lnTo>
                  <a:lnTo>
                    <a:pt x="329" y="86"/>
                  </a:lnTo>
                  <a:lnTo>
                    <a:pt x="327" y="82"/>
                  </a:lnTo>
                  <a:lnTo>
                    <a:pt x="323" y="79"/>
                  </a:lnTo>
                  <a:lnTo>
                    <a:pt x="319" y="75"/>
                  </a:lnTo>
                  <a:lnTo>
                    <a:pt x="313" y="73"/>
                  </a:lnTo>
                  <a:lnTo>
                    <a:pt x="306" y="72"/>
                  </a:lnTo>
                  <a:lnTo>
                    <a:pt x="298" y="72"/>
                  </a:lnTo>
                  <a:lnTo>
                    <a:pt x="291" y="72"/>
                  </a:lnTo>
                  <a:lnTo>
                    <a:pt x="285" y="73"/>
                  </a:lnTo>
                  <a:lnTo>
                    <a:pt x="280" y="74"/>
                  </a:lnTo>
                  <a:lnTo>
                    <a:pt x="275" y="77"/>
                  </a:lnTo>
                  <a:lnTo>
                    <a:pt x="271" y="80"/>
                  </a:lnTo>
                  <a:lnTo>
                    <a:pt x="269" y="83"/>
                  </a:lnTo>
                  <a:lnTo>
                    <a:pt x="267" y="88"/>
                  </a:lnTo>
                  <a:lnTo>
                    <a:pt x="265" y="94"/>
                  </a:lnTo>
                  <a:lnTo>
                    <a:pt x="243" y="89"/>
                  </a:lnTo>
                  <a:lnTo>
                    <a:pt x="244" y="82"/>
                  </a:lnTo>
                  <a:lnTo>
                    <a:pt x="246" y="77"/>
                  </a:lnTo>
                  <a:lnTo>
                    <a:pt x="249" y="72"/>
                  </a:lnTo>
                  <a:lnTo>
                    <a:pt x="252" y="67"/>
                  </a:lnTo>
                  <a:lnTo>
                    <a:pt x="255" y="63"/>
                  </a:lnTo>
                  <a:lnTo>
                    <a:pt x="261" y="59"/>
                  </a:lnTo>
                  <a:lnTo>
                    <a:pt x="266" y="57"/>
                  </a:lnTo>
                  <a:lnTo>
                    <a:pt x="273" y="55"/>
                  </a:lnTo>
                  <a:lnTo>
                    <a:pt x="280" y="52"/>
                  </a:lnTo>
                  <a:lnTo>
                    <a:pt x="286" y="51"/>
                  </a:lnTo>
                  <a:lnTo>
                    <a:pt x="294" y="50"/>
                  </a:lnTo>
                  <a:lnTo>
                    <a:pt x="303" y="50"/>
                  </a:lnTo>
                  <a:lnTo>
                    <a:pt x="311" y="50"/>
                  </a:lnTo>
                  <a:lnTo>
                    <a:pt x="319" y="51"/>
                  </a:lnTo>
                  <a:lnTo>
                    <a:pt x="324" y="52"/>
                  </a:lnTo>
                  <a:lnTo>
                    <a:pt x="330" y="54"/>
                  </a:lnTo>
                  <a:lnTo>
                    <a:pt x="335" y="56"/>
                  </a:lnTo>
                  <a:lnTo>
                    <a:pt x="339" y="58"/>
                  </a:lnTo>
                  <a:lnTo>
                    <a:pt x="343" y="61"/>
                  </a:lnTo>
                  <a:lnTo>
                    <a:pt x="346" y="64"/>
                  </a:lnTo>
                  <a:lnTo>
                    <a:pt x="349" y="67"/>
                  </a:lnTo>
                  <a:lnTo>
                    <a:pt x="350" y="71"/>
                  </a:lnTo>
                  <a:lnTo>
                    <a:pt x="352" y="74"/>
                  </a:lnTo>
                  <a:lnTo>
                    <a:pt x="353" y="79"/>
                  </a:lnTo>
                  <a:lnTo>
                    <a:pt x="353" y="82"/>
                  </a:lnTo>
                  <a:lnTo>
                    <a:pt x="354" y="87"/>
                  </a:lnTo>
                  <a:lnTo>
                    <a:pt x="354" y="93"/>
                  </a:lnTo>
                  <a:lnTo>
                    <a:pt x="354" y="98"/>
                  </a:lnTo>
                  <a:lnTo>
                    <a:pt x="354" y="127"/>
                  </a:lnTo>
                  <a:lnTo>
                    <a:pt x="354" y="141"/>
                  </a:lnTo>
                  <a:lnTo>
                    <a:pt x="354" y="151"/>
                  </a:lnTo>
                  <a:lnTo>
                    <a:pt x="354" y="160"/>
                  </a:lnTo>
                  <a:lnTo>
                    <a:pt x="355" y="166"/>
                  </a:lnTo>
                  <a:lnTo>
                    <a:pt x="355" y="171"/>
                  </a:lnTo>
                  <a:lnTo>
                    <a:pt x="357" y="175"/>
                  </a:lnTo>
                  <a:lnTo>
                    <a:pt x="359" y="180"/>
                  </a:lnTo>
                  <a:lnTo>
                    <a:pt x="360" y="184"/>
                  </a:lnTo>
                  <a:lnTo>
                    <a:pt x="338" y="184"/>
                  </a:lnTo>
                  <a:lnTo>
                    <a:pt x="336" y="181"/>
                  </a:lnTo>
                  <a:lnTo>
                    <a:pt x="334" y="178"/>
                  </a:lnTo>
                  <a:lnTo>
                    <a:pt x="332" y="174"/>
                  </a:lnTo>
                  <a:lnTo>
                    <a:pt x="332" y="170"/>
                  </a:lnTo>
                  <a:close/>
                  <a:moveTo>
                    <a:pt x="330" y="124"/>
                  </a:moveTo>
                  <a:lnTo>
                    <a:pt x="327" y="125"/>
                  </a:lnTo>
                  <a:lnTo>
                    <a:pt x="323" y="125"/>
                  </a:lnTo>
                  <a:lnTo>
                    <a:pt x="319" y="126"/>
                  </a:lnTo>
                  <a:lnTo>
                    <a:pt x="315" y="127"/>
                  </a:lnTo>
                  <a:lnTo>
                    <a:pt x="309" y="128"/>
                  </a:lnTo>
                  <a:lnTo>
                    <a:pt x="305" y="128"/>
                  </a:lnTo>
                  <a:lnTo>
                    <a:pt x="298" y="129"/>
                  </a:lnTo>
                  <a:lnTo>
                    <a:pt x="292" y="131"/>
                  </a:lnTo>
                  <a:lnTo>
                    <a:pt x="285" y="132"/>
                  </a:lnTo>
                  <a:lnTo>
                    <a:pt x="281" y="132"/>
                  </a:lnTo>
                  <a:lnTo>
                    <a:pt x="276" y="133"/>
                  </a:lnTo>
                  <a:lnTo>
                    <a:pt x="273" y="134"/>
                  </a:lnTo>
                  <a:lnTo>
                    <a:pt x="270" y="135"/>
                  </a:lnTo>
                  <a:lnTo>
                    <a:pt x="268" y="136"/>
                  </a:lnTo>
                  <a:lnTo>
                    <a:pt x="266" y="139"/>
                  </a:lnTo>
                  <a:lnTo>
                    <a:pt x="263" y="140"/>
                  </a:lnTo>
                  <a:lnTo>
                    <a:pt x="262" y="142"/>
                  </a:lnTo>
                  <a:lnTo>
                    <a:pt x="261" y="144"/>
                  </a:lnTo>
                  <a:lnTo>
                    <a:pt x="260" y="147"/>
                  </a:lnTo>
                  <a:lnTo>
                    <a:pt x="260" y="149"/>
                  </a:lnTo>
                  <a:lnTo>
                    <a:pt x="260" y="152"/>
                  </a:lnTo>
                  <a:lnTo>
                    <a:pt x="262" y="155"/>
                  </a:lnTo>
                  <a:lnTo>
                    <a:pt x="263" y="158"/>
                  </a:lnTo>
                  <a:lnTo>
                    <a:pt x="267" y="160"/>
                  </a:lnTo>
                  <a:lnTo>
                    <a:pt x="270" y="163"/>
                  </a:lnTo>
                  <a:lnTo>
                    <a:pt x="276" y="164"/>
                  </a:lnTo>
                  <a:lnTo>
                    <a:pt x="281" y="165"/>
                  </a:lnTo>
                  <a:lnTo>
                    <a:pt x="288" y="165"/>
                  </a:lnTo>
                  <a:lnTo>
                    <a:pt x="294" y="165"/>
                  </a:lnTo>
                  <a:lnTo>
                    <a:pt x="300" y="164"/>
                  </a:lnTo>
                  <a:lnTo>
                    <a:pt x="306" y="163"/>
                  </a:lnTo>
                  <a:lnTo>
                    <a:pt x="311" y="160"/>
                  </a:lnTo>
                  <a:lnTo>
                    <a:pt x="315" y="158"/>
                  </a:lnTo>
                  <a:lnTo>
                    <a:pt x="320" y="155"/>
                  </a:lnTo>
                  <a:lnTo>
                    <a:pt x="323" y="151"/>
                  </a:lnTo>
                  <a:lnTo>
                    <a:pt x="327" y="147"/>
                  </a:lnTo>
                  <a:lnTo>
                    <a:pt x="328" y="143"/>
                  </a:lnTo>
                  <a:lnTo>
                    <a:pt x="329" y="140"/>
                  </a:lnTo>
                  <a:lnTo>
                    <a:pt x="330" y="135"/>
                  </a:lnTo>
                  <a:lnTo>
                    <a:pt x="330" y="129"/>
                  </a:lnTo>
                  <a:lnTo>
                    <a:pt x="330" y="124"/>
                  </a:lnTo>
                  <a:close/>
                  <a:moveTo>
                    <a:pt x="377" y="145"/>
                  </a:moveTo>
                  <a:lnTo>
                    <a:pt x="400" y="141"/>
                  </a:lnTo>
                  <a:lnTo>
                    <a:pt x="401" y="147"/>
                  </a:lnTo>
                  <a:lnTo>
                    <a:pt x="404" y="151"/>
                  </a:lnTo>
                  <a:lnTo>
                    <a:pt x="407" y="156"/>
                  </a:lnTo>
                  <a:lnTo>
                    <a:pt x="411" y="159"/>
                  </a:lnTo>
                  <a:lnTo>
                    <a:pt x="415" y="162"/>
                  </a:lnTo>
                  <a:lnTo>
                    <a:pt x="421" y="164"/>
                  </a:lnTo>
                  <a:lnTo>
                    <a:pt x="428" y="165"/>
                  </a:lnTo>
                  <a:lnTo>
                    <a:pt x="435" y="165"/>
                  </a:lnTo>
                  <a:lnTo>
                    <a:pt x="442" y="165"/>
                  </a:lnTo>
                  <a:lnTo>
                    <a:pt x="449" y="164"/>
                  </a:lnTo>
                  <a:lnTo>
                    <a:pt x="453" y="162"/>
                  </a:lnTo>
                  <a:lnTo>
                    <a:pt x="458" y="159"/>
                  </a:lnTo>
                  <a:lnTo>
                    <a:pt x="461" y="157"/>
                  </a:lnTo>
                  <a:lnTo>
                    <a:pt x="463" y="153"/>
                  </a:lnTo>
                  <a:lnTo>
                    <a:pt x="465" y="150"/>
                  </a:lnTo>
                  <a:lnTo>
                    <a:pt x="466" y="147"/>
                  </a:lnTo>
                  <a:lnTo>
                    <a:pt x="465" y="144"/>
                  </a:lnTo>
                  <a:lnTo>
                    <a:pt x="463" y="141"/>
                  </a:lnTo>
                  <a:lnTo>
                    <a:pt x="461" y="139"/>
                  </a:lnTo>
                  <a:lnTo>
                    <a:pt x="458" y="136"/>
                  </a:lnTo>
                  <a:lnTo>
                    <a:pt x="454" y="135"/>
                  </a:lnTo>
                  <a:lnTo>
                    <a:pt x="450" y="134"/>
                  </a:lnTo>
                  <a:lnTo>
                    <a:pt x="443" y="132"/>
                  </a:lnTo>
                  <a:lnTo>
                    <a:pt x="435" y="131"/>
                  </a:lnTo>
                  <a:lnTo>
                    <a:pt x="423" y="127"/>
                  </a:lnTo>
                  <a:lnTo>
                    <a:pt x="414" y="125"/>
                  </a:lnTo>
                  <a:lnTo>
                    <a:pt x="407" y="121"/>
                  </a:lnTo>
                  <a:lnTo>
                    <a:pt x="401" y="119"/>
                  </a:lnTo>
                  <a:lnTo>
                    <a:pt x="397" y="117"/>
                  </a:lnTo>
                  <a:lnTo>
                    <a:pt x="392" y="114"/>
                  </a:lnTo>
                  <a:lnTo>
                    <a:pt x="389" y="111"/>
                  </a:lnTo>
                  <a:lnTo>
                    <a:pt x="386" y="106"/>
                  </a:lnTo>
                  <a:lnTo>
                    <a:pt x="384" y="102"/>
                  </a:lnTo>
                  <a:lnTo>
                    <a:pt x="383" y="97"/>
                  </a:lnTo>
                  <a:lnTo>
                    <a:pt x="382" y="93"/>
                  </a:lnTo>
                  <a:lnTo>
                    <a:pt x="382" y="88"/>
                  </a:lnTo>
                  <a:lnTo>
                    <a:pt x="382" y="83"/>
                  </a:lnTo>
                  <a:lnTo>
                    <a:pt x="383" y="80"/>
                  </a:lnTo>
                  <a:lnTo>
                    <a:pt x="384" y="75"/>
                  </a:lnTo>
                  <a:lnTo>
                    <a:pt x="385" y="72"/>
                  </a:lnTo>
                  <a:lnTo>
                    <a:pt x="388" y="69"/>
                  </a:lnTo>
                  <a:lnTo>
                    <a:pt x="391" y="65"/>
                  </a:lnTo>
                  <a:lnTo>
                    <a:pt x="393" y="62"/>
                  </a:lnTo>
                  <a:lnTo>
                    <a:pt x="397" y="59"/>
                  </a:lnTo>
                  <a:lnTo>
                    <a:pt x="399" y="57"/>
                  </a:lnTo>
                  <a:lnTo>
                    <a:pt x="403" y="56"/>
                  </a:lnTo>
                  <a:lnTo>
                    <a:pt x="406" y="54"/>
                  </a:lnTo>
                  <a:lnTo>
                    <a:pt x="411" y="52"/>
                  </a:lnTo>
                  <a:lnTo>
                    <a:pt x="415" y="51"/>
                  </a:lnTo>
                  <a:lnTo>
                    <a:pt x="420" y="50"/>
                  </a:lnTo>
                  <a:lnTo>
                    <a:pt x="426" y="50"/>
                  </a:lnTo>
                  <a:lnTo>
                    <a:pt x="430" y="50"/>
                  </a:lnTo>
                  <a:lnTo>
                    <a:pt x="437" y="50"/>
                  </a:lnTo>
                  <a:lnTo>
                    <a:pt x="444" y="51"/>
                  </a:lnTo>
                  <a:lnTo>
                    <a:pt x="451" y="52"/>
                  </a:lnTo>
                  <a:lnTo>
                    <a:pt x="457" y="55"/>
                  </a:lnTo>
                  <a:lnTo>
                    <a:pt x="462" y="57"/>
                  </a:lnTo>
                  <a:lnTo>
                    <a:pt x="467" y="59"/>
                  </a:lnTo>
                  <a:lnTo>
                    <a:pt x="470" y="63"/>
                  </a:lnTo>
                  <a:lnTo>
                    <a:pt x="474" y="66"/>
                  </a:lnTo>
                  <a:lnTo>
                    <a:pt x="476" y="71"/>
                  </a:lnTo>
                  <a:lnTo>
                    <a:pt x="478" y="75"/>
                  </a:lnTo>
                  <a:lnTo>
                    <a:pt x="480" y="81"/>
                  </a:lnTo>
                  <a:lnTo>
                    <a:pt x="482" y="88"/>
                  </a:lnTo>
                  <a:lnTo>
                    <a:pt x="460" y="92"/>
                  </a:lnTo>
                  <a:lnTo>
                    <a:pt x="459" y="87"/>
                  </a:lnTo>
                  <a:lnTo>
                    <a:pt x="457" y="83"/>
                  </a:lnTo>
                  <a:lnTo>
                    <a:pt x="454" y="80"/>
                  </a:lnTo>
                  <a:lnTo>
                    <a:pt x="451" y="77"/>
                  </a:lnTo>
                  <a:lnTo>
                    <a:pt x="447" y="74"/>
                  </a:lnTo>
                  <a:lnTo>
                    <a:pt x="443" y="73"/>
                  </a:lnTo>
                  <a:lnTo>
                    <a:pt x="437" y="72"/>
                  </a:lnTo>
                  <a:lnTo>
                    <a:pt x="431" y="72"/>
                  </a:lnTo>
                  <a:lnTo>
                    <a:pt x="424" y="72"/>
                  </a:lnTo>
                  <a:lnTo>
                    <a:pt x="419" y="73"/>
                  </a:lnTo>
                  <a:lnTo>
                    <a:pt x="414" y="74"/>
                  </a:lnTo>
                  <a:lnTo>
                    <a:pt x="411" y="75"/>
                  </a:lnTo>
                  <a:lnTo>
                    <a:pt x="407" y="78"/>
                  </a:lnTo>
                  <a:lnTo>
                    <a:pt x="406" y="80"/>
                  </a:lnTo>
                  <a:lnTo>
                    <a:pt x="404" y="83"/>
                  </a:lnTo>
                  <a:lnTo>
                    <a:pt x="404" y="86"/>
                  </a:lnTo>
                  <a:lnTo>
                    <a:pt x="404" y="87"/>
                  </a:lnTo>
                  <a:lnTo>
                    <a:pt x="405" y="89"/>
                  </a:lnTo>
                  <a:lnTo>
                    <a:pt x="405" y="90"/>
                  </a:lnTo>
                  <a:lnTo>
                    <a:pt x="406" y="93"/>
                  </a:lnTo>
                  <a:lnTo>
                    <a:pt x="408" y="94"/>
                  </a:lnTo>
                  <a:lnTo>
                    <a:pt x="409" y="95"/>
                  </a:lnTo>
                  <a:lnTo>
                    <a:pt x="412" y="97"/>
                  </a:lnTo>
                  <a:lnTo>
                    <a:pt x="415" y="98"/>
                  </a:lnTo>
                  <a:lnTo>
                    <a:pt x="417" y="98"/>
                  </a:lnTo>
                  <a:lnTo>
                    <a:pt x="421" y="100"/>
                  </a:lnTo>
                  <a:lnTo>
                    <a:pt x="427" y="102"/>
                  </a:lnTo>
                  <a:lnTo>
                    <a:pt x="434" y="103"/>
                  </a:lnTo>
                  <a:lnTo>
                    <a:pt x="445" y="106"/>
                  </a:lnTo>
                  <a:lnTo>
                    <a:pt x="454" y="109"/>
                  </a:lnTo>
                  <a:lnTo>
                    <a:pt x="461" y="111"/>
                  </a:lnTo>
                  <a:lnTo>
                    <a:pt x="467" y="113"/>
                  </a:lnTo>
                  <a:lnTo>
                    <a:pt x="472" y="116"/>
                  </a:lnTo>
                  <a:lnTo>
                    <a:pt x="475" y="118"/>
                  </a:lnTo>
                  <a:lnTo>
                    <a:pt x="478" y="121"/>
                  </a:lnTo>
                  <a:lnTo>
                    <a:pt x="482" y="125"/>
                  </a:lnTo>
                  <a:lnTo>
                    <a:pt x="484" y="129"/>
                  </a:lnTo>
                  <a:lnTo>
                    <a:pt x="486" y="134"/>
                  </a:lnTo>
                  <a:lnTo>
                    <a:pt x="488" y="140"/>
                  </a:lnTo>
                  <a:lnTo>
                    <a:pt x="488" y="144"/>
                  </a:lnTo>
                  <a:lnTo>
                    <a:pt x="488" y="150"/>
                  </a:lnTo>
                  <a:lnTo>
                    <a:pt x="486" y="156"/>
                  </a:lnTo>
                  <a:lnTo>
                    <a:pt x="484" y="160"/>
                  </a:lnTo>
                  <a:lnTo>
                    <a:pt x="481" y="166"/>
                  </a:lnTo>
                  <a:lnTo>
                    <a:pt x="477" y="171"/>
                  </a:lnTo>
                  <a:lnTo>
                    <a:pt x="473" y="175"/>
                  </a:lnTo>
                  <a:lnTo>
                    <a:pt x="468" y="179"/>
                  </a:lnTo>
                  <a:lnTo>
                    <a:pt x="462" y="181"/>
                  </a:lnTo>
                  <a:lnTo>
                    <a:pt x="455" y="183"/>
                  </a:lnTo>
                  <a:lnTo>
                    <a:pt x="449" y="184"/>
                  </a:lnTo>
                  <a:lnTo>
                    <a:pt x="442" y="186"/>
                  </a:lnTo>
                  <a:lnTo>
                    <a:pt x="435" y="186"/>
                  </a:lnTo>
                  <a:lnTo>
                    <a:pt x="429" y="186"/>
                  </a:lnTo>
                  <a:lnTo>
                    <a:pt x="422" y="186"/>
                  </a:lnTo>
                  <a:lnTo>
                    <a:pt x="416" y="184"/>
                  </a:lnTo>
                  <a:lnTo>
                    <a:pt x="412" y="183"/>
                  </a:lnTo>
                  <a:lnTo>
                    <a:pt x="407" y="182"/>
                  </a:lnTo>
                  <a:lnTo>
                    <a:pt x="403" y="181"/>
                  </a:lnTo>
                  <a:lnTo>
                    <a:pt x="398" y="179"/>
                  </a:lnTo>
                  <a:lnTo>
                    <a:pt x="395" y="176"/>
                  </a:lnTo>
                  <a:lnTo>
                    <a:pt x="389" y="171"/>
                  </a:lnTo>
                  <a:lnTo>
                    <a:pt x="384" y="164"/>
                  </a:lnTo>
                  <a:lnTo>
                    <a:pt x="381" y="155"/>
                  </a:lnTo>
                  <a:lnTo>
                    <a:pt x="377" y="145"/>
                  </a:lnTo>
                  <a:close/>
                  <a:moveTo>
                    <a:pt x="505" y="145"/>
                  </a:moveTo>
                  <a:lnTo>
                    <a:pt x="528" y="141"/>
                  </a:lnTo>
                  <a:lnTo>
                    <a:pt x="529" y="147"/>
                  </a:lnTo>
                  <a:lnTo>
                    <a:pt x="531" y="151"/>
                  </a:lnTo>
                  <a:lnTo>
                    <a:pt x="535" y="156"/>
                  </a:lnTo>
                  <a:lnTo>
                    <a:pt x="538" y="159"/>
                  </a:lnTo>
                  <a:lnTo>
                    <a:pt x="543" y="162"/>
                  </a:lnTo>
                  <a:lnTo>
                    <a:pt x="549" y="164"/>
                  </a:lnTo>
                  <a:lnTo>
                    <a:pt x="555" y="165"/>
                  </a:lnTo>
                  <a:lnTo>
                    <a:pt x="562" y="165"/>
                  </a:lnTo>
                  <a:lnTo>
                    <a:pt x="569" y="165"/>
                  </a:lnTo>
                  <a:lnTo>
                    <a:pt x="576" y="164"/>
                  </a:lnTo>
                  <a:lnTo>
                    <a:pt x="581" y="162"/>
                  </a:lnTo>
                  <a:lnTo>
                    <a:pt x="585" y="159"/>
                  </a:lnTo>
                  <a:lnTo>
                    <a:pt x="589" y="157"/>
                  </a:lnTo>
                  <a:lnTo>
                    <a:pt x="591" y="153"/>
                  </a:lnTo>
                  <a:lnTo>
                    <a:pt x="592" y="150"/>
                  </a:lnTo>
                  <a:lnTo>
                    <a:pt x="593" y="147"/>
                  </a:lnTo>
                  <a:lnTo>
                    <a:pt x="592" y="144"/>
                  </a:lnTo>
                  <a:lnTo>
                    <a:pt x="591" y="141"/>
                  </a:lnTo>
                  <a:lnTo>
                    <a:pt x="589" y="139"/>
                  </a:lnTo>
                  <a:lnTo>
                    <a:pt x="585" y="136"/>
                  </a:lnTo>
                  <a:lnTo>
                    <a:pt x="582" y="135"/>
                  </a:lnTo>
                  <a:lnTo>
                    <a:pt x="577" y="134"/>
                  </a:lnTo>
                  <a:lnTo>
                    <a:pt x="570" y="132"/>
                  </a:lnTo>
                  <a:lnTo>
                    <a:pt x="562" y="131"/>
                  </a:lnTo>
                  <a:lnTo>
                    <a:pt x="551" y="127"/>
                  </a:lnTo>
                  <a:lnTo>
                    <a:pt x="542" y="125"/>
                  </a:lnTo>
                  <a:lnTo>
                    <a:pt x="535" y="121"/>
                  </a:lnTo>
                  <a:lnTo>
                    <a:pt x="529" y="119"/>
                  </a:lnTo>
                  <a:lnTo>
                    <a:pt x="524" y="117"/>
                  </a:lnTo>
                  <a:lnTo>
                    <a:pt x="520" y="114"/>
                  </a:lnTo>
                  <a:lnTo>
                    <a:pt x="516" y="111"/>
                  </a:lnTo>
                  <a:lnTo>
                    <a:pt x="514" y="106"/>
                  </a:lnTo>
                  <a:lnTo>
                    <a:pt x="512" y="102"/>
                  </a:lnTo>
                  <a:lnTo>
                    <a:pt x="511" y="97"/>
                  </a:lnTo>
                  <a:lnTo>
                    <a:pt x="509" y="93"/>
                  </a:lnTo>
                  <a:lnTo>
                    <a:pt x="509" y="88"/>
                  </a:lnTo>
                  <a:lnTo>
                    <a:pt x="509" y="83"/>
                  </a:lnTo>
                  <a:lnTo>
                    <a:pt x="511" y="80"/>
                  </a:lnTo>
                  <a:lnTo>
                    <a:pt x="512" y="75"/>
                  </a:lnTo>
                  <a:lnTo>
                    <a:pt x="513" y="72"/>
                  </a:lnTo>
                  <a:lnTo>
                    <a:pt x="515" y="69"/>
                  </a:lnTo>
                  <a:lnTo>
                    <a:pt x="519" y="65"/>
                  </a:lnTo>
                  <a:lnTo>
                    <a:pt x="521" y="62"/>
                  </a:lnTo>
                  <a:lnTo>
                    <a:pt x="524" y="59"/>
                  </a:lnTo>
                  <a:lnTo>
                    <a:pt x="527" y="57"/>
                  </a:lnTo>
                  <a:lnTo>
                    <a:pt x="530" y="56"/>
                  </a:lnTo>
                  <a:lnTo>
                    <a:pt x="534" y="54"/>
                  </a:lnTo>
                  <a:lnTo>
                    <a:pt x="538" y="52"/>
                  </a:lnTo>
                  <a:lnTo>
                    <a:pt x="543" y="51"/>
                  </a:lnTo>
                  <a:lnTo>
                    <a:pt x="547" y="50"/>
                  </a:lnTo>
                  <a:lnTo>
                    <a:pt x="553" y="50"/>
                  </a:lnTo>
                  <a:lnTo>
                    <a:pt x="558" y="50"/>
                  </a:lnTo>
                  <a:lnTo>
                    <a:pt x="565" y="50"/>
                  </a:lnTo>
                  <a:lnTo>
                    <a:pt x="572" y="51"/>
                  </a:lnTo>
                  <a:lnTo>
                    <a:pt x="578" y="52"/>
                  </a:lnTo>
                  <a:lnTo>
                    <a:pt x="584" y="55"/>
                  </a:lnTo>
                  <a:lnTo>
                    <a:pt x="590" y="57"/>
                  </a:lnTo>
                  <a:lnTo>
                    <a:pt x="595" y="59"/>
                  </a:lnTo>
                  <a:lnTo>
                    <a:pt x="598" y="63"/>
                  </a:lnTo>
                  <a:lnTo>
                    <a:pt x="601" y="66"/>
                  </a:lnTo>
                  <a:lnTo>
                    <a:pt x="604" y="71"/>
                  </a:lnTo>
                  <a:lnTo>
                    <a:pt x="606" y="75"/>
                  </a:lnTo>
                  <a:lnTo>
                    <a:pt x="607" y="81"/>
                  </a:lnTo>
                  <a:lnTo>
                    <a:pt x="609" y="88"/>
                  </a:lnTo>
                  <a:lnTo>
                    <a:pt x="588" y="92"/>
                  </a:lnTo>
                  <a:lnTo>
                    <a:pt x="586" y="87"/>
                  </a:lnTo>
                  <a:lnTo>
                    <a:pt x="584" y="83"/>
                  </a:lnTo>
                  <a:lnTo>
                    <a:pt x="582" y="80"/>
                  </a:lnTo>
                  <a:lnTo>
                    <a:pt x="578" y="77"/>
                  </a:lnTo>
                  <a:lnTo>
                    <a:pt x="575" y="74"/>
                  </a:lnTo>
                  <a:lnTo>
                    <a:pt x="570" y="73"/>
                  </a:lnTo>
                  <a:lnTo>
                    <a:pt x="565" y="72"/>
                  </a:lnTo>
                  <a:lnTo>
                    <a:pt x="559" y="72"/>
                  </a:lnTo>
                  <a:lnTo>
                    <a:pt x="552" y="72"/>
                  </a:lnTo>
                  <a:lnTo>
                    <a:pt x="546" y="73"/>
                  </a:lnTo>
                  <a:lnTo>
                    <a:pt x="542" y="74"/>
                  </a:lnTo>
                  <a:lnTo>
                    <a:pt x="538" y="75"/>
                  </a:lnTo>
                  <a:lnTo>
                    <a:pt x="535" y="78"/>
                  </a:lnTo>
                  <a:lnTo>
                    <a:pt x="534" y="80"/>
                  </a:lnTo>
                  <a:lnTo>
                    <a:pt x="531" y="83"/>
                  </a:lnTo>
                  <a:lnTo>
                    <a:pt x="531" y="86"/>
                  </a:lnTo>
                  <a:lnTo>
                    <a:pt x="531" y="87"/>
                  </a:lnTo>
                  <a:lnTo>
                    <a:pt x="532" y="89"/>
                  </a:lnTo>
                  <a:lnTo>
                    <a:pt x="532" y="90"/>
                  </a:lnTo>
                  <a:lnTo>
                    <a:pt x="534" y="93"/>
                  </a:lnTo>
                  <a:lnTo>
                    <a:pt x="536" y="94"/>
                  </a:lnTo>
                  <a:lnTo>
                    <a:pt x="537" y="95"/>
                  </a:lnTo>
                  <a:lnTo>
                    <a:pt x="539" y="97"/>
                  </a:lnTo>
                  <a:lnTo>
                    <a:pt x="543" y="98"/>
                  </a:lnTo>
                  <a:lnTo>
                    <a:pt x="545" y="98"/>
                  </a:lnTo>
                  <a:lnTo>
                    <a:pt x="549" y="100"/>
                  </a:lnTo>
                  <a:lnTo>
                    <a:pt x="554" y="102"/>
                  </a:lnTo>
                  <a:lnTo>
                    <a:pt x="561" y="103"/>
                  </a:lnTo>
                  <a:lnTo>
                    <a:pt x="573" y="106"/>
                  </a:lnTo>
                  <a:lnTo>
                    <a:pt x="582" y="109"/>
                  </a:lnTo>
                  <a:lnTo>
                    <a:pt x="589" y="111"/>
                  </a:lnTo>
                  <a:lnTo>
                    <a:pt x="595" y="113"/>
                  </a:lnTo>
                  <a:lnTo>
                    <a:pt x="599" y="116"/>
                  </a:lnTo>
                  <a:lnTo>
                    <a:pt x="603" y="118"/>
                  </a:lnTo>
                  <a:lnTo>
                    <a:pt x="606" y="121"/>
                  </a:lnTo>
                  <a:lnTo>
                    <a:pt x="609" y="125"/>
                  </a:lnTo>
                  <a:lnTo>
                    <a:pt x="612" y="129"/>
                  </a:lnTo>
                  <a:lnTo>
                    <a:pt x="614" y="134"/>
                  </a:lnTo>
                  <a:lnTo>
                    <a:pt x="615" y="140"/>
                  </a:lnTo>
                  <a:lnTo>
                    <a:pt x="615" y="144"/>
                  </a:lnTo>
                  <a:lnTo>
                    <a:pt x="615" y="150"/>
                  </a:lnTo>
                  <a:lnTo>
                    <a:pt x="614" y="156"/>
                  </a:lnTo>
                  <a:lnTo>
                    <a:pt x="612" y="160"/>
                  </a:lnTo>
                  <a:lnTo>
                    <a:pt x="608" y="166"/>
                  </a:lnTo>
                  <a:lnTo>
                    <a:pt x="605" y="171"/>
                  </a:lnTo>
                  <a:lnTo>
                    <a:pt x="600" y="175"/>
                  </a:lnTo>
                  <a:lnTo>
                    <a:pt x="596" y="179"/>
                  </a:lnTo>
                  <a:lnTo>
                    <a:pt x="590" y="181"/>
                  </a:lnTo>
                  <a:lnTo>
                    <a:pt x="583" y="183"/>
                  </a:lnTo>
                  <a:lnTo>
                    <a:pt x="576" y="184"/>
                  </a:lnTo>
                  <a:lnTo>
                    <a:pt x="569" y="186"/>
                  </a:lnTo>
                  <a:lnTo>
                    <a:pt x="562" y="186"/>
                  </a:lnTo>
                  <a:lnTo>
                    <a:pt x="557" y="186"/>
                  </a:lnTo>
                  <a:lnTo>
                    <a:pt x="550" y="186"/>
                  </a:lnTo>
                  <a:lnTo>
                    <a:pt x="544" y="184"/>
                  </a:lnTo>
                  <a:lnTo>
                    <a:pt x="539" y="183"/>
                  </a:lnTo>
                  <a:lnTo>
                    <a:pt x="535" y="182"/>
                  </a:lnTo>
                  <a:lnTo>
                    <a:pt x="530" y="181"/>
                  </a:lnTo>
                  <a:lnTo>
                    <a:pt x="526" y="179"/>
                  </a:lnTo>
                  <a:lnTo>
                    <a:pt x="522" y="176"/>
                  </a:lnTo>
                  <a:lnTo>
                    <a:pt x="516" y="171"/>
                  </a:lnTo>
                  <a:lnTo>
                    <a:pt x="512" y="164"/>
                  </a:lnTo>
                  <a:lnTo>
                    <a:pt x="508" y="155"/>
                  </a:lnTo>
                  <a:lnTo>
                    <a:pt x="505" y="145"/>
                  </a:lnTo>
                  <a:close/>
                  <a:moveTo>
                    <a:pt x="735" y="143"/>
                  </a:moveTo>
                  <a:lnTo>
                    <a:pt x="755" y="148"/>
                  </a:lnTo>
                  <a:lnTo>
                    <a:pt x="752" y="156"/>
                  </a:lnTo>
                  <a:lnTo>
                    <a:pt x="747" y="164"/>
                  </a:lnTo>
                  <a:lnTo>
                    <a:pt x="742" y="171"/>
                  </a:lnTo>
                  <a:lnTo>
                    <a:pt x="735" y="176"/>
                  </a:lnTo>
                  <a:lnTo>
                    <a:pt x="731" y="179"/>
                  </a:lnTo>
                  <a:lnTo>
                    <a:pt x="727" y="181"/>
                  </a:lnTo>
                  <a:lnTo>
                    <a:pt x="722" y="182"/>
                  </a:lnTo>
                  <a:lnTo>
                    <a:pt x="718" y="183"/>
                  </a:lnTo>
                  <a:lnTo>
                    <a:pt x="713" y="184"/>
                  </a:lnTo>
                  <a:lnTo>
                    <a:pt x="708" y="186"/>
                  </a:lnTo>
                  <a:lnTo>
                    <a:pt x="703" y="186"/>
                  </a:lnTo>
                  <a:lnTo>
                    <a:pt x="697" y="186"/>
                  </a:lnTo>
                  <a:lnTo>
                    <a:pt x="690" y="186"/>
                  </a:lnTo>
                  <a:lnTo>
                    <a:pt x="683" y="184"/>
                  </a:lnTo>
                  <a:lnTo>
                    <a:pt x="676" y="183"/>
                  </a:lnTo>
                  <a:lnTo>
                    <a:pt x="670" y="182"/>
                  </a:lnTo>
                  <a:lnTo>
                    <a:pt x="665" y="180"/>
                  </a:lnTo>
                  <a:lnTo>
                    <a:pt x="659" y="176"/>
                  </a:lnTo>
                  <a:lnTo>
                    <a:pt x="654" y="173"/>
                  </a:lnTo>
                  <a:lnTo>
                    <a:pt x="650" y="170"/>
                  </a:lnTo>
                  <a:lnTo>
                    <a:pt x="642" y="160"/>
                  </a:lnTo>
                  <a:lnTo>
                    <a:pt x="637" y="148"/>
                  </a:lnTo>
                  <a:lnTo>
                    <a:pt x="634" y="134"/>
                  </a:lnTo>
                  <a:lnTo>
                    <a:pt x="632" y="119"/>
                  </a:lnTo>
                  <a:lnTo>
                    <a:pt x="634" y="104"/>
                  </a:lnTo>
                  <a:lnTo>
                    <a:pt x="637" y="90"/>
                  </a:lnTo>
                  <a:lnTo>
                    <a:pt x="643" y="78"/>
                  </a:lnTo>
                  <a:lnTo>
                    <a:pt x="651" y="69"/>
                  </a:lnTo>
                  <a:lnTo>
                    <a:pt x="655" y="64"/>
                  </a:lnTo>
                  <a:lnTo>
                    <a:pt x="660" y="61"/>
                  </a:lnTo>
                  <a:lnTo>
                    <a:pt x="666" y="57"/>
                  </a:lnTo>
                  <a:lnTo>
                    <a:pt x="670" y="55"/>
                  </a:lnTo>
                  <a:lnTo>
                    <a:pt x="676" y="52"/>
                  </a:lnTo>
                  <a:lnTo>
                    <a:pt x="683" y="51"/>
                  </a:lnTo>
                  <a:lnTo>
                    <a:pt x="689" y="50"/>
                  </a:lnTo>
                  <a:lnTo>
                    <a:pt x="696" y="50"/>
                  </a:lnTo>
                  <a:lnTo>
                    <a:pt x="703" y="50"/>
                  </a:lnTo>
                  <a:lnTo>
                    <a:pt x="708" y="51"/>
                  </a:lnTo>
                  <a:lnTo>
                    <a:pt x="714" y="52"/>
                  </a:lnTo>
                  <a:lnTo>
                    <a:pt x="720" y="55"/>
                  </a:lnTo>
                  <a:lnTo>
                    <a:pt x="726" y="57"/>
                  </a:lnTo>
                  <a:lnTo>
                    <a:pt x="730" y="59"/>
                  </a:lnTo>
                  <a:lnTo>
                    <a:pt x="735" y="63"/>
                  </a:lnTo>
                  <a:lnTo>
                    <a:pt x="739" y="67"/>
                  </a:lnTo>
                  <a:lnTo>
                    <a:pt x="747" y="77"/>
                  </a:lnTo>
                  <a:lnTo>
                    <a:pt x="752" y="89"/>
                  </a:lnTo>
                  <a:lnTo>
                    <a:pt x="755" y="103"/>
                  </a:lnTo>
                  <a:lnTo>
                    <a:pt x="757" y="118"/>
                  </a:lnTo>
                  <a:lnTo>
                    <a:pt x="757" y="119"/>
                  </a:lnTo>
                  <a:lnTo>
                    <a:pt x="757" y="120"/>
                  </a:lnTo>
                  <a:lnTo>
                    <a:pt x="757" y="122"/>
                  </a:lnTo>
                  <a:lnTo>
                    <a:pt x="757" y="124"/>
                  </a:lnTo>
                  <a:lnTo>
                    <a:pt x="655" y="124"/>
                  </a:lnTo>
                  <a:lnTo>
                    <a:pt x="657" y="133"/>
                  </a:lnTo>
                  <a:lnTo>
                    <a:pt x="659" y="141"/>
                  </a:lnTo>
                  <a:lnTo>
                    <a:pt x="662" y="149"/>
                  </a:lnTo>
                  <a:lnTo>
                    <a:pt x="668" y="155"/>
                  </a:lnTo>
                  <a:lnTo>
                    <a:pt x="674" y="159"/>
                  </a:lnTo>
                  <a:lnTo>
                    <a:pt x="681" y="163"/>
                  </a:lnTo>
                  <a:lnTo>
                    <a:pt x="689" y="164"/>
                  </a:lnTo>
                  <a:lnTo>
                    <a:pt x="697" y="165"/>
                  </a:lnTo>
                  <a:lnTo>
                    <a:pt x="704" y="165"/>
                  </a:lnTo>
                  <a:lnTo>
                    <a:pt x="709" y="164"/>
                  </a:lnTo>
                  <a:lnTo>
                    <a:pt x="714" y="163"/>
                  </a:lnTo>
                  <a:lnTo>
                    <a:pt x="720" y="160"/>
                  </a:lnTo>
                  <a:lnTo>
                    <a:pt x="724" y="157"/>
                  </a:lnTo>
                  <a:lnTo>
                    <a:pt x="728" y="153"/>
                  </a:lnTo>
                  <a:lnTo>
                    <a:pt x="731" y="149"/>
                  </a:lnTo>
                  <a:lnTo>
                    <a:pt x="735" y="143"/>
                  </a:lnTo>
                  <a:close/>
                  <a:moveTo>
                    <a:pt x="655" y="102"/>
                  </a:moveTo>
                  <a:lnTo>
                    <a:pt x="735" y="102"/>
                  </a:lnTo>
                  <a:lnTo>
                    <a:pt x="734" y="95"/>
                  </a:lnTo>
                  <a:lnTo>
                    <a:pt x="731" y="90"/>
                  </a:lnTo>
                  <a:lnTo>
                    <a:pt x="729" y="86"/>
                  </a:lnTo>
                  <a:lnTo>
                    <a:pt x="726" y="82"/>
                  </a:lnTo>
                  <a:lnTo>
                    <a:pt x="719" y="78"/>
                  </a:lnTo>
                  <a:lnTo>
                    <a:pt x="712" y="74"/>
                  </a:lnTo>
                  <a:lnTo>
                    <a:pt x="704" y="73"/>
                  </a:lnTo>
                  <a:lnTo>
                    <a:pt x="696" y="72"/>
                  </a:lnTo>
                  <a:lnTo>
                    <a:pt x="688" y="72"/>
                  </a:lnTo>
                  <a:lnTo>
                    <a:pt x="680" y="74"/>
                  </a:lnTo>
                  <a:lnTo>
                    <a:pt x="673" y="77"/>
                  </a:lnTo>
                  <a:lnTo>
                    <a:pt x="667" y="80"/>
                  </a:lnTo>
                  <a:lnTo>
                    <a:pt x="662" y="85"/>
                  </a:lnTo>
                  <a:lnTo>
                    <a:pt x="659" y="89"/>
                  </a:lnTo>
                  <a:lnTo>
                    <a:pt x="657" y="95"/>
                  </a:lnTo>
                  <a:lnTo>
                    <a:pt x="655" y="102"/>
                  </a:lnTo>
                  <a:close/>
                  <a:moveTo>
                    <a:pt x="774" y="145"/>
                  </a:moveTo>
                  <a:lnTo>
                    <a:pt x="797" y="141"/>
                  </a:lnTo>
                  <a:lnTo>
                    <a:pt x="798" y="147"/>
                  </a:lnTo>
                  <a:lnTo>
                    <a:pt x="800" y="151"/>
                  </a:lnTo>
                  <a:lnTo>
                    <a:pt x="804" y="156"/>
                  </a:lnTo>
                  <a:lnTo>
                    <a:pt x="807" y="159"/>
                  </a:lnTo>
                  <a:lnTo>
                    <a:pt x="812" y="162"/>
                  </a:lnTo>
                  <a:lnTo>
                    <a:pt x="818" y="164"/>
                  </a:lnTo>
                  <a:lnTo>
                    <a:pt x="824" y="165"/>
                  </a:lnTo>
                  <a:lnTo>
                    <a:pt x="831" y="165"/>
                  </a:lnTo>
                  <a:lnTo>
                    <a:pt x="838" y="165"/>
                  </a:lnTo>
                  <a:lnTo>
                    <a:pt x="845" y="164"/>
                  </a:lnTo>
                  <a:lnTo>
                    <a:pt x="850" y="162"/>
                  </a:lnTo>
                  <a:lnTo>
                    <a:pt x="854" y="159"/>
                  </a:lnTo>
                  <a:lnTo>
                    <a:pt x="858" y="157"/>
                  </a:lnTo>
                  <a:lnTo>
                    <a:pt x="860" y="153"/>
                  </a:lnTo>
                  <a:lnTo>
                    <a:pt x="861" y="150"/>
                  </a:lnTo>
                  <a:lnTo>
                    <a:pt x="862" y="147"/>
                  </a:lnTo>
                  <a:lnTo>
                    <a:pt x="861" y="144"/>
                  </a:lnTo>
                  <a:lnTo>
                    <a:pt x="860" y="141"/>
                  </a:lnTo>
                  <a:lnTo>
                    <a:pt x="858" y="139"/>
                  </a:lnTo>
                  <a:lnTo>
                    <a:pt x="854" y="136"/>
                  </a:lnTo>
                  <a:lnTo>
                    <a:pt x="851" y="135"/>
                  </a:lnTo>
                  <a:lnTo>
                    <a:pt x="846" y="134"/>
                  </a:lnTo>
                  <a:lnTo>
                    <a:pt x="839" y="132"/>
                  </a:lnTo>
                  <a:lnTo>
                    <a:pt x="831" y="131"/>
                  </a:lnTo>
                  <a:lnTo>
                    <a:pt x="820" y="127"/>
                  </a:lnTo>
                  <a:lnTo>
                    <a:pt x="811" y="125"/>
                  </a:lnTo>
                  <a:lnTo>
                    <a:pt x="804" y="121"/>
                  </a:lnTo>
                  <a:lnTo>
                    <a:pt x="798" y="119"/>
                  </a:lnTo>
                  <a:lnTo>
                    <a:pt x="793" y="117"/>
                  </a:lnTo>
                  <a:lnTo>
                    <a:pt x="789" y="114"/>
                  </a:lnTo>
                  <a:lnTo>
                    <a:pt x="785" y="111"/>
                  </a:lnTo>
                  <a:lnTo>
                    <a:pt x="783" y="106"/>
                  </a:lnTo>
                  <a:lnTo>
                    <a:pt x="781" y="102"/>
                  </a:lnTo>
                  <a:lnTo>
                    <a:pt x="780" y="97"/>
                  </a:lnTo>
                  <a:lnTo>
                    <a:pt x="778" y="93"/>
                  </a:lnTo>
                  <a:lnTo>
                    <a:pt x="778" y="88"/>
                  </a:lnTo>
                  <a:lnTo>
                    <a:pt x="778" y="83"/>
                  </a:lnTo>
                  <a:lnTo>
                    <a:pt x="780" y="80"/>
                  </a:lnTo>
                  <a:lnTo>
                    <a:pt x="781" y="75"/>
                  </a:lnTo>
                  <a:lnTo>
                    <a:pt x="782" y="72"/>
                  </a:lnTo>
                  <a:lnTo>
                    <a:pt x="784" y="69"/>
                  </a:lnTo>
                  <a:lnTo>
                    <a:pt x="788" y="65"/>
                  </a:lnTo>
                  <a:lnTo>
                    <a:pt x="790" y="62"/>
                  </a:lnTo>
                  <a:lnTo>
                    <a:pt x="793" y="59"/>
                  </a:lnTo>
                  <a:lnTo>
                    <a:pt x="796" y="57"/>
                  </a:lnTo>
                  <a:lnTo>
                    <a:pt x="799" y="56"/>
                  </a:lnTo>
                  <a:lnTo>
                    <a:pt x="803" y="54"/>
                  </a:lnTo>
                  <a:lnTo>
                    <a:pt x="807" y="52"/>
                  </a:lnTo>
                  <a:lnTo>
                    <a:pt x="812" y="51"/>
                  </a:lnTo>
                  <a:lnTo>
                    <a:pt x="816" y="50"/>
                  </a:lnTo>
                  <a:lnTo>
                    <a:pt x="822" y="50"/>
                  </a:lnTo>
                  <a:lnTo>
                    <a:pt x="827" y="50"/>
                  </a:lnTo>
                  <a:lnTo>
                    <a:pt x="834" y="50"/>
                  </a:lnTo>
                  <a:lnTo>
                    <a:pt x="841" y="51"/>
                  </a:lnTo>
                  <a:lnTo>
                    <a:pt x="847" y="52"/>
                  </a:lnTo>
                  <a:lnTo>
                    <a:pt x="853" y="55"/>
                  </a:lnTo>
                  <a:lnTo>
                    <a:pt x="859" y="57"/>
                  </a:lnTo>
                  <a:lnTo>
                    <a:pt x="864" y="59"/>
                  </a:lnTo>
                  <a:lnTo>
                    <a:pt x="867" y="63"/>
                  </a:lnTo>
                  <a:lnTo>
                    <a:pt x="870" y="66"/>
                  </a:lnTo>
                  <a:lnTo>
                    <a:pt x="873" y="71"/>
                  </a:lnTo>
                  <a:lnTo>
                    <a:pt x="875" y="75"/>
                  </a:lnTo>
                  <a:lnTo>
                    <a:pt x="876" y="81"/>
                  </a:lnTo>
                  <a:lnTo>
                    <a:pt x="878" y="88"/>
                  </a:lnTo>
                  <a:lnTo>
                    <a:pt x="857" y="92"/>
                  </a:lnTo>
                  <a:lnTo>
                    <a:pt x="855" y="87"/>
                  </a:lnTo>
                  <a:lnTo>
                    <a:pt x="853" y="83"/>
                  </a:lnTo>
                  <a:lnTo>
                    <a:pt x="851" y="80"/>
                  </a:lnTo>
                  <a:lnTo>
                    <a:pt x="847" y="77"/>
                  </a:lnTo>
                  <a:lnTo>
                    <a:pt x="844" y="74"/>
                  </a:lnTo>
                  <a:lnTo>
                    <a:pt x="839" y="73"/>
                  </a:lnTo>
                  <a:lnTo>
                    <a:pt x="834" y="72"/>
                  </a:lnTo>
                  <a:lnTo>
                    <a:pt x="828" y="72"/>
                  </a:lnTo>
                  <a:lnTo>
                    <a:pt x="821" y="72"/>
                  </a:lnTo>
                  <a:lnTo>
                    <a:pt x="815" y="73"/>
                  </a:lnTo>
                  <a:lnTo>
                    <a:pt x="811" y="74"/>
                  </a:lnTo>
                  <a:lnTo>
                    <a:pt x="807" y="75"/>
                  </a:lnTo>
                  <a:lnTo>
                    <a:pt x="804" y="78"/>
                  </a:lnTo>
                  <a:lnTo>
                    <a:pt x="803" y="80"/>
                  </a:lnTo>
                  <a:lnTo>
                    <a:pt x="800" y="83"/>
                  </a:lnTo>
                  <a:lnTo>
                    <a:pt x="800" y="86"/>
                  </a:lnTo>
                  <a:lnTo>
                    <a:pt x="800" y="87"/>
                  </a:lnTo>
                  <a:lnTo>
                    <a:pt x="801" y="89"/>
                  </a:lnTo>
                  <a:lnTo>
                    <a:pt x="801" y="90"/>
                  </a:lnTo>
                  <a:lnTo>
                    <a:pt x="803" y="93"/>
                  </a:lnTo>
                  <a:lnTo>
                    <a:pt x="805" y="94"/>
                  </a:lnTo>
                  <a:lnTo>
                    <a:pt x="806" y="95"/>
                  </a:lnTo>
                  <a:lnTo>
                    <a:pt x="808" y="97"/>
                  </a:lnTo>
                  <a:lnTo>
                    <a:pt x="812" y="98"/>
                  </a:lnTo>
                  <a:lnTo>
                    <a:pt x="814" y="98"/>
                  </a:lnTo>
                  <a:lnTo>
                    <a:pt x="818" y="100"/>
                  </a:lnTo>
                  <a:lnTo>
                    <a:pt x="823" y="102"/>
                  </a:lnTo>
                  <a:lnTo>
                    <a:pt x="830" y="103"/>
                  </a:lnTo>
                  <a:lnTo>
                    <a:pt x="842" y="106"/>
                  </a:lnTo>
                  <a:lnTo>
                    <a:pt x="851" y="109"/>
                  </a:lnTo>
                  <a:lnTo>
                    <a:pt x="858" y="111"/>
                  </a:lnTo>
                  <a:lnTo>
                    <a:pt x="864" y="113"/>
                  </a:lnTo>
                  <a:lnTo>
                    <a:pt x="868" y="116"/>
                  </a:lnTo>
                  <a:lnTo>
                    <a:pt x="872" y="118"/>
                  </a:lnTo>
                  <a:lnTo>
                    <a:pt x="875" y="121"/>
                  </a:lnTo>
                  <a:lnTo>
                    <a:pt x="878" y="125"/>
                  </a:lnTo>
                  <a:lnTo>
                    <a:pt x="881" y="129"/>
                  </a:lnTo>
                  <a:lnTo>
                    <a:pt x="883" y="134"/>
                  </a:lnTo>
                  <a:lnTo>
                    <a:pt x="884" y="140"/>
                  </a:lnTo>
                  <a:lnTo>
                    <a:pt x="884" y="144"/>
                  </a:lnTo>
                  <a:lnTo>
                    <a:pt x="884" y="150"/>
                  </a:lnTo>
                  <a:lnTo>
                    <a:pt x="883" y="156"/>
                  </a:lnTo>
                  <a:lnTo>
                    <a:pt x="881" y="160"/>
                  </a:lnTo>
                  <a:lnTo>
                    <a:pt x="877" y="166"/>
                  </a:lnTo>
                  <a:lnTo>
                    <a:pt x="874" y="171"/>
                  </a:lnTo>
                  <a:lnTo>
                    <a:pt x="869" y="175"/>
                  </a:lnTo>
                  <a:lnTo>
                    <a:pt x="865" y="179"/>
                  </a:lnTo>
                  <a:lnTo>
                    <a:pt x="859" y="181"/>
                  </a:lnTo>
                  <a:lnTo>
                    <a:pt x="852" y="183"/>
                  </a:lnTo>
                  <a:lnTo>
                    <a:pt x="845" y="184"/>
                  </a:lnTo>
                  <a:lnTo>
                    <a:pt x="838" y="186"/>
                  </a:lnTo>
                  <a:lnTo>
                    <a:pt x="831" y="186"/>
                  </a:lnTo>
                  <a:lnTo>
                    <a:pt x="826" y="186"/>
                  </a:lnTo>
                  <a:lnTo>
                    <a:pt x="819" y="186"/>
                  </a:lnTo>
                  <a:lnTo>
                    <a:pt x="813" y="184"/>
                  </a:lnTo>
                  <a:lnTo>
                    <a:pt x="808" y="183"/>
                  </a:lnTo>
                  <a:lnTo>
                    <a:pt x="804" y="182"/>
                  </a:lnTo>
                  <a:lnTo>
                    <a:pt x="799" y="181"/>
                  </a:lnTo>
                  <a:lnTo>
                    <a:pt x="795" y="179"/>
                  </a:lnTo>
                  <a:lnTo>
                    <a:pt x="791" y="176"/>
                  </a:lnTo>
                  <a:lnTo>
                    <a:pt x="785" y="171"/>
                  </a:lnTo>
                  <a:lnTo>
                    <a:pt x="781" y="164"/>
                  </a:lnTo>
                  <a:lnTo>
                    <a:pt x="777" y="155"/>
                  </a:lnTo>
                  <a:lnTo>
                    <a:pt x="774" y="1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2" name="Freeform 210"/>
            <p:cNvSpPr>
              <a:spLocks noEditPoints="1"/>
            </p:cNvSpPr>
            <p:nvPr/>
          </p:nvSpPr>
          <p:spPr bwMode="auto">
            <a:xfrm>
              <a:off x="4746" y="1152"/>
              <a:ext cx="437" cy="92"/>
            </a:xfrm>
            <a:custGeom>
              <a:avLst/>
              <a:gdLst>
                <a:gd name="T0" fmla="*/ 10 w 875"/>
                <a:gd name="T1" fmla="*/ 154 h 183"/>
                <a:gd name="T2" fmla="*/ 66 w 875"/>
                <a:gd name="T3" fmla="*/ 99 h 183"/>
                <a:gd name="T4" fmla="*/ 97 w 875"/>
                <a:gd name="T5" fmla="*/ 51 h 183"/>
                <a:gd name="T6" fmla="*/ 55 w 875"/>
                <a:gd name="T7" fmla="*/ 22 h 183"/>
                <a:gd name="T8" fmla="*/ 7 w 875"/>
                <a:gd name="T9" fmla="*/ 39 h 183"/>
                <a:gd name="T10" fmla="*/ 51 w 875"/>
                <a:gd name="T11" fmla="*/ 1 h 183"/>
                <a:gd name="T12" fmla="*/ 99 w 875"/>
                <a:gd name="T13" fmla="*/ 11 h 183"/>
                <a:gd name="T14" fmla="*/ 114 w 875"/>
                <a:gd name="T15" fmla="*/ 72 h 183"/>
                <a:gd name="T16" fmla="*/ 58 w 875"/>
                <a:gd name="T17" fmla="*/ 134 h 183"/>
                <a:gd name="T18" fmla="*/ 260 w 875"/>
                <a:gd name="T19" fmla="*/ 48 h 183"/>
                <a:gd name="T20" fmla="*/ 206 w 875"/>
                <a:gd name="T21" fmla="*/ 21 h 183"/>
                <a:gd name="T22" fmla="*/ 168 w 875"/>
                <a:gd name="T23" fmla="*/ 55 h 183"/>
                <a:gd name="T24" fmla="*/ 197 w 875"/>
                <a:gd name="T25" fmla="*/ 64 h 183"/>
                <a:gd name="T26" fmla="*/ 244 w 875"/>
                <a:gd name="T27" fmla="*/ 75 h 183"/>
                <a:gd name="T28" fmla="*/ 257 w 875"/>
                <a:gd name="T29" fmla="*/ 154 h 183"/>
                <a:gd name="T30" fmla="*/ 199 w 875"/>
                <a:gd name="T31" fmla="*/ 183 h 183"/>
                <a:gd name="T32" fmla="*/ 146 w 875"/>
                <a:gd name="T33" fmla="*/ 137 h 183"/>
                <a:gd name="T34" fmla="*/ 176 w 875"/>
                <a:gd name="T35" fmla="*/ 8 h 183"/>
                <a:gd name="T36" fmla="*/ 228 w 875"/>
                <a:gd name="T37" fmla="*/ 3 h 183"/>
                <a:gd name="T38" fmla="*/ 165 w 875"/>
                <a:gd name="T39" fmla="*/ 122 h 183"/>
                <a:gd name="T40" fmla="*/ 189 w 875"/>
                <a:gd name="T41" fmla="*/ 160 h 183"/>
                <a:gd name="T42" fmla="*/ 240 w 875"/>
                <a:gd name="T43" fmla="*/ 140 h 183"/>
                <a:gd name="T44" fmla="*/ 212 w 875"/>
                <a:gd name="T45" fmla="*/ 87 h 183"/>
                <a:gd name="T46" fmla="*/ 165 w 875"/>
                <a:gd name="T47" fmla="*/ 122 h 183"/>
                <a:gd name="T48" fmla="*/ 314 w 875"/>
                <a:gd name="T49" fmla="*/ 10 h 183"/>
                <a:gd name="T50" fmla="*/ 378 w 875"/>
                <a:gd name="T51" fmla="*/ 9 h 183"/>
                <a:gd name="T52" fmla="*/ 404 w 875"/>
                <a:gd name="T53" fmla="*/ 68 h 183"/>
                <a:gd name="T54" fmla="*/ 386 w 875"/>
                <a:gd name="T55" fmla="*/ 168 h 183"/>
                <a:gd name="T56" fmla="*/ 324 w 875"/>
                <a:gd name="T57" fmla="*/ 180 h 183"/>
                <a:gd name="T58" fmla="*/ 310 w 875"/>
                <a:gd name="T59" fmla="*/ 92 h 183"/>
                <a:gd name="T60" fmla="*/ 355 w 875"/>
                <a:gd name="T61" fmla="*/ 161 h 183"/>
                <a:gd name="T62" fmla="*/ 381 w 875"/>
                <a:gd name="T63" fmla="*/ 57 h 183"/>
                <a:gd name="T64" fmla="*/ 326 w 875"/>
                <a:gd name="T65" fmla="*/ 28 h 183"/>
                <a:gd name="T66" fmla="*/ 526 w 875"/>
                <a:gd name="T67" fmla="*/ 0 h 183"/>
                <a:gd name="T68" fmla="*/ 563 w 875"/>
                <a:gd name="T69" fmla="*/ 48 h 183"/>
                <a:gd name="T70" fmla="*/ 609 w 875"/>
                <a:gd name="T71" fmla="*/ 71 h 183"/>
                <a:gd name="T72" fmla="*/ 616 w 875"/>
                <a:gd name="T73" fmla="*/ 144 h 183"/>
                <a:gd name="T74" fmla="*/ 568 w 875"/>
                <a:gd name="T75" fmla="*/ 183 h 183"/>
                <a:gd name="T76" fmla="*/ 526 w 875"/>
                <a:gd name="T77" fmla="*/ 161 h 183"/>
                <a:gd name="T78" fmla="*/ 553 w 875"/>
                <a:gd name="T79" fmla="*/ 161 h 183"/>
                <a:gd name="T80" fmla="*/ 598 w 875"/>
                <a:gd name="T81" fmla="*/ 115 h 183"/>
                <a:gd name="T82" fmla="*/ 556 w 875"/>
                <a:gd name="T83" fmla="*/ 71 h 183"/>
                <a:gd name="T84" fmla="*/ 648 w 875"/>
                <a:gd name="T85" fmla="*/ 0 h 183"/>
                <a:gd name="T86" fmla="*/ 750 w 875"/>
                <a:gd name="T87" fmla="*/ 163 h 183"/>
                <a:gd name="T88" fmla="*/ 718 w 875"/>
                <a:gd name="T89" fmla="*/ 181 h 183"/>
                <a:gd name="T90" fmla="*/ 706 w 875"/>
                <a:gd name="T91" fmla="*/ 71 h 183"/>
                <a:gd name="T92" fmla="*/ 728 w 875"/>
                <a:gd name="T93" fmla="*/ 71 h 183"/>
                <a:gd name="T94" fmla="*/ 733 w 875"/>
                <a:gd name="T95" fmla="*/ 161 h 183"/>
                <a:gd name="T96" fmla="*/ 765 w 875"/>
                <a:gd name="T97" fmla="*/ 143 h 183"/>
                <a:gd name="T98" fmla="*/ 822 w 875"/>
                <a:gd name="T99" fmla="*/ 163 h 183"/>
                <a:gd name="T100" fmla="*/ 852 w 875"/>
                <a:gd name="T101" fmla="*/ 142 h 183"/>
                <a:gd name="T102" fmla="*/ 802 w 875"/>
                <a:gd name="T103" fmla="*/ 122 h 183"/>
                <a:gd name="T104" fmla="*/ 770 w 875"/>
                <a:gd name="T105" fmla="*/ 90 h 183"/>
                <a:gd name="T106" fmla="*/ 785 w 875"/>
                <a:gd name="T107" fmla="*/ 57 h 183"/>
                <a:gd name="T108" fmla="*/ 825 w 875"/>
                <a:gd name="T109" fmla="*/ 48 h 183"/>
                <a:gd name="T110" fmla="*/ 866 w 875"/>
                <a:gd name="T111" fmla="*/ 73 h 183"/>
                <a:gd name="T112" fmla="*/ 830 w 875"/>
                <a:gd name="T113" fmla="*/ 71 h 183"/>
                <a:gd name="T114" fmla="*/ 791 w 875"/>
                <a:gd name="T115" fmla="*/ 81 h 183"/>
                <a:gd name="T116" fmla="*/ 803 w 875"/>
                <a:gd name="T117" fmla="*/ 96 h 183"/>
                <a:gd name="T118" fmla="*/ 859 w 875"/>
                <a:gd name="T119" fmla="*/ 113 h 183"/>
                <a:gd name="T120" fmla="*/ 874 w 875"/>
                <a:gd name="T121" fmla="*/ 153 h 183"/>
                <a:gd name="T122" fmla="*/ 829 w 875"/>
                <a:gd name="T123" fmla="*/ 183 h 183"/>
                <a:gd name="T124" fmla="*/ 782 w 875"/>
                <a:gd name="T125" fmla="*/ 1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5" h="183">
                  <a:moveTo>
                    <a:pt x="121" y="160"/>
                  </a:moveTo>
                  <a:lnTo>
                    <a:pt x="121" y="182"/>
                  </a:lnTo>
                  <a:lnTo>
                    <a:pt x="0" y="182"/>
                  </a:lnTo>
                  <a:lnTo>
                    <a:pt x="0" y="179"/>
                  </a:lnTo>
                  <a:lnTo>
                    <a:pt x="2" y="174"/>
                  </a:lnTo>
                  <a:lnTo>
                    <a:pt x="3" y="171"/>
                  </a:lnTo>
                  <a:lnTo>
                    <a:pt x="4" y="167"/>
                  </a:lnTo>
                  <a:lnTo>
                    <a:pt x="6" y="161"/>
                  </a:lnTo>
                  <a:lnTo>
                    <a:pt x="10" y="154"/>
                  </a:lnTo>
                  <a:lnTo>
                    <a:pt x="13" y="149"/>
                  </a:lnTo>
                  <a:lnTo>
                    <a:pt x="18" y="143"/>
                  </a:lnTo>
                  <a:lnTo>
                    <a:pt x="23" y="137"/>
                  </a:lnTo>
                  <a:lnTo>
                    <a:pt x="30" y="130"/>
                  </a:lnTo>
                  <a:lnTo>
                    <a:pt x="37" y="123"/>
                  </a:lnTo>
                  <a:lnTo>
                    <a:pt x="46" y="117"/>
                  </a:lnTo>
                  <a:lnTo>
                    <a:pt x="53" y="111"/>
                  </a:lnTo>
                  <a:lnTo>
                    <a:pt x="60" y="105"/>
                  </a:lnTo>
                  <a:lnTo>
                    <a:pt x="66" y="99"/>
                  </a:lnTo>
                  <a:lnTo>
                    <a:pt x="72" y="95"/>
                  </a:lnTo>
                  <a:lnTo>
                    <a:pt x="76" y="90"/>
                  </a:lnTo>
                  <a:lnTo>
                    <a:pt x="80" y="86"/>
                  </a:lnTo>
                  <a:lnTo>
                    <a:pt x="83" y="81"/>
                  </a:lnTo>
                  <a:lnTo>
                    <a:pt x="87" y="78"/>
                  </a:lnTo>
                  <a:lnTo>
                    <a:pt x="91" y="72"/>
                  </a:lnTo>
                  <a:lnTo>
                    <a:pt x="95" y="65"/>
                  </a:lnTo>
                  <a:lnTo>
                    <a:pt x="96" y="58"/>
                  </a:lnTo>
                  <a:lnTo>
                    <a:pt x="97" y="51"/>
                  </a:lnTo>
                  <a:lnTo>
                    <a:pt x="96" y="45"/>
                  </a:lnTo>
                  <a:lnTo>
                    <a:pt x="95" y="40"/>
                  </a:lnTo>
                  <a:lnTo>
                    <a:pt x="91" y="35"/>
                  </a:lnTo>
                  <a:lnTo>
                    <a:pt x="87" y="31"/>
                  </a:lnTo>
                  <a:lnTo>
                    <a:pt x="82" y="27"/>
                  </a:lnTo>
                  <a:lnTo>
                    <a:pt x="76" y="24"/>
                  </a:lnTo>
                  <a:lnTo>
                    <a:pt x="69" y="22"/>
                  </a:lnTo>
                  <a:lnTo>
                    <a:pt x="63" y="21"/>
                  </a:lnTo>
                  <a:lnTo>
                    <a:pt x="55" y="22"/>
                  </a:lnTo>
                  <a:lnTo>
                    <a:pt x="49" y="24"/>
                  </a:lnTo>
                  <a:lnTo>
                    <a:pt x="42" y="27"/>
                  </a:lnTo>
                  <a:lnTo>
                    <a:pt x="37" y="31"/>
                  </a:lnTo>
                  <a:lnTo>
                    <a:pt x="33" y="35"/>
                  </a:lnTo>
                  <a:lnTo>
                    <a:pt x="29" y="41"/>
                  </a:lnTo>
                  <a:lnTo>
                    <a:pt x="28" y="48"/>
                  </a:lnTo>
                  <a:lnTo>
                    <a:pt x="27" y="55"/>
                  </a:lnTo>
                  <a:lnTo>
                    <a:pt x="5" y="51"/>
                  </a:lnTo>
                  <a:lnTo>
                    <a:pt x="7" y="39"/>
                  </a:lnTo>
                  <a:lnTo>
                    <a:pt x="11" y="28"/>
                  </a:lnTo>
                  <a:lnTo>
                    <a:pt x="15" y="20"/>
                  </a:lnTo>
                  <a:lnTo>
                    <a:pt x="22" y="13"/>
                  </a:lnTo>
                  <a:lnTo>
                    <a:pt x="27" y="10"/>
                  </a:lnTo>
                  <a:lnTo>
                    <a:pt x="30" y="8"/>
                  </a:lnTo>
                  <a:lnTo>
                    <a:pt x="35" y="5"/>
                  </a:lnTo>
                  <a:lnTo>
                    <a:pt x="41" y="3"/>
                  </a:lnTo>
                  <a:lnTo>
                    <a:pt x="45" y="2"/>
                  </a:lnTo>
                  <a:lnTo>
                    <a:pt x="51" y="1"/>
                  </a:lnTo>
                  <a:lnTo>
                    <a:pt x="57" y="0"/>
                  </a:lnTo>
                  <a:lnTo>
                    <a:pt x="63" y="0"/>
                  </a:lnTo>
                  <a:lnTo>
                    <a:pt x="68" y="0"/>
                  </a:lnTo>
                  <a:lnTo>
                    <a:pt x="75" y="1"/>
                  </a:lnTo>
                  <a:lnTo>
                    <a:pt x="81" y="2"/>
                  </a:lnTo>
                  <a:lnTo>
                    <a:pt x="86" y="3"/>
                  </a:lnTo>
                  <a:lnTo>
                    <a:pt x="91" y="5"/>
                  </a:lnTo>
                  <a:lnTo>
                    <a:pt x="96" y="8"/>
                  </a:lnTo>
                  <a:lnTo>
                    <a:pt x="99" y="11"/>
                  </a:lnTo>
                  <a:lnTo>
                    <a:pt x="104" y="14"/>
                  </a:lnTo>
                  <a:lnTo>
                    <a:pt x="110" y="22"/>
                  </a:lnTo>
                  <a:lnTo>
                    <a:pt x="115" y="31"/>
                  </a:lnTo>
                  <a:lnTo>
                    <a:pt x="118" y="41"/>
                  </a:lnTo>
                  <a:lnTo>
                    <a:pt x="119" y="51"/>
                  </a:lnTo>
                  <a:lnTo>
                    <a:pt x="119" y="56"/>
                  </a:lnTo>
                  <a:lnTo>
                    <a:pt x="118" y="61"/>
                  </a:lnTo>
                  <a:lnTo>
                    <a:pt x="117" y="66"/>
                  </a:lnTo>
                  <a:lnTo>
                    <a:pt x="114" y="72"/>
                  </a:lnTo>
                  <a:lnTo>
                    <a:pt x="112" y="78"/>
                  </a:lnTo>
                  <a:lnTo>
                    <a:pt x="110" y="83"/>
                  </a:lnTo>
                  <a:lnTo>
                    <a:pt x="105" y="89"/>
                  </a:lnTo>
                  <a:lnTo>
                    <a:pt x="101" y="95"/>
                  </a:lnTo>
                  <a:lnTo>
                    <a:pt x="95" y="102"/>
                  </a:lnTo>
                  <a:lnTo>
                    <a:pt x="88" y="109"/>
                  </a:lnTo>
                  <a:lnTo>
                    <a:pt x="79" y="118"/>
                  </a:lnTo>
                  <a:lnTo>
                    <a:pt x="67" y="127"/>
                  </a:lnTo>
                  <a:lnTo>
                    <a:pt x="58" y="134"/>
                  </a:lnTo>
                  <a:lnTo>
                    <a:pt x="51" y="141"/>
                  </a:lnTo>
                  <a:lnTo>
                    <a:pt x="45" y="145"/>
                  </a:lnTo>
                  <a:lnTo>
                    <a:pt x="41" y="149"/>
                  </a:lnTo>
                  <a:lnTo>
                    <a:pt x="38" y="152"/>
                  </a:lnTo>
                  <a:lnTo>
                    <a:pt x="36" y="154"/>
                  </a:lnTo>
                  <a:lnTo>
                    <a:pt x="34" y="158"/>
                  </a:lnTo>
                  <a:lnTo>
                    <a:pt x="32" y="160"/>
                  </a:lnTo>
                  <a:lnTo>
                    <a:pt x="121" y="160"/>
                  </a:lnTo>
                  <a:close/>
                  <a:moveTo>
                    <a:pt x="260" y="48"/>
                  </a:moveTo>
                  <a:lnTo>
                    <a:pt x="238" y="49"/>
                  </a:lnTo>
                  <a:lnTo>
                    <a:pt x="236" y="43"/>
                  </a:lnTo>
                  <a:lnTo>
                    <a:pt x="234" y="39"/>
                  </a:lnTo>
                  <a:lnTo>
                    <a:pt x="232" y="34"/>
                  </a:lnTo>
                  <a:lnTo>
                    <a:pt x="229" y="31"/>
                  </a:lnTo>
                  <a:lnTo>
                    <a:pt x="225" y="27"/>
                  </a:lnTo>
                  <a:lnTo>
                    <a:pt x="219" y="24"/>
                  </a:lnTo>
                  <a:lnTo>
                    <a:pt x="213" y="22"/>
                  </a:lnTo>
                  <a:lnTo>
                    <a:pt x="206" y="21"/>
                  </a:lnTo>
                  <a:lnTo>
                    <a:pt x="202" y="21"/>
                  </a:lnTo>
                  <a:lnTo>
                    <a:pt x="196" y="22"/>
                  </a:lnTo>
                  <a:lnTo>
                    <a:pt x="191" y="25"/>
                  </a:lnTo>
                  <a:lnTo>
                    <a:pt x="187" y="27"/>
                  </a:lnTo>
                  <a:lnTo>
                    <a:pt x="182" y="31"/>
                  </a:lnTo>
                  <a:lnTo>
                    <a:pt x="178" y="35"/>
                  </a:lnTo>
                  <a:lnTo>
                    <a:pt x="174" y="41"/>
                  </a:lnTo>
                  <a:lnTo>
                    <a:pt x="171" y="47"/>
                  </a:lnTo>
                  <a:lnTo>
                    <a:pt x="168" y="55"/>
                  </a:lnTo>
                  <a:lnTo>
                    <a:pt x="166" y="64"/>
                  </a:lnTo>
                  <a:lnTo>
                    <a:pt x="165" y="75"/>
                  </a:lnTo>
                  <a:lnTo>
                    <a:pt x="165" y="88"/>
                  </a:lnTo>
                  <a:lnTo>
                    <a:pt x="168" y="82"/>
                  </a:lnTo>
                  <a:lnTo>
                    <a:pt x="173" y="76"/>
                  </a:lnTo>
                  <a:lnTo>
                    <a:pt x="179" y="73"/>
                  </a:lnTo>
                  <a:lnTo>
                    <a:pt x="184" y="70"/>
                  </a:lnTo>
                  <a:lnTo>
                    <a:pt x="190" y="66"/>
                  </a:lnTo>
                  <a:lnTo>
                    <a:pt x="197" y="64"/>
                  </a:lnTo>
                  <a:lnTo>
                    <a:pt x="203" y="63"/>
                  </a:lnTo>
                  <a:lnTo>
                    <a:pt x="210" y="63"/>
                  </a:lnTo>
                  <a:lnTo>
                    <a:pt x="215" y="63"/>
                  </a:lnTo>
                  <a:lnTo>
                    <a:pt x="220" y="64"/>
                  </a:lnTo>
                  <a:lnTo>
                    <a:pt x="226" y="65"/>
                  </a:lnTo>
                  <a:lnTo>
                    <a:pt x="230" y="67"/>
                  </a:lnTo>
                  <a:lnTo>
                    <a:pt x="235" y="70"/>
                  </a:lnTo>
                  <a:lnTo>
                    <a:pt x="240" y="72"/>
                  </a:lnTo>
                  <a:lnTo>
                    <a:pt x="244" y="75"/>
                  </a:lnTo>
                  <a:lnTo>
                    <a:pt x="248" y="80"/>
                  </a:lnTo>
                  <a:lnTo>
                    <a:pt x="255" y="88"/>
                  </a:lnTo>
                  <a:lnTo>
                    <a:pt x="260" y="98"/>
                  </a:lnTo>
                  <a:lnTo>
                    <a:pt x="263" y="110"/>
                  </a:lnTo>
                  <a:lnTo>
                    <a:pt x="264" y="122"/>
                  </a:lnTo>
                  <a:lnTo>
                    <a:pt x="264" y="130"/>
                  </a:lnTo>
                  <a:lnTo>
                    <a:pt x="263" y="138"/>
                  </a:lnTo>
                  <a:lnTo>
                    <a:pt x="260" y="146"/>
                  </a:lnTo>
                  <a:lnTo>
                    <a:pt x="257" y="154"/>
                  </a:lnTo>
                  <a:lnTo>
                    <a:pt x="252" y="161"/>
                  </a:lnTo>
                  <a:lnTo>
                    <a:pt x="248" y="167"/>
                  </a:lnTo>
                  <a:lnTo>
                    <a:pt x="242" y="172"/>
                  </a:lnTo>
                  <a:lnTo>
                    <a:pt x="236" y="176"/>
                  </a:lnTo>
                  <a:lnTo>
                    <a:pt x="229" y="180"/>
                  </a:lnTo>
                  <a:lnTo>
                    <a:pt x="222" y="182"/>
                  </a:lnTo>
                  <a:lnTo>
                    <a:pt x="214" y="183"/>
                  </a:lnTo>
                  <a:lnTo>
                    <a:pt x="206" y="183"/>
                  </a:lnTo>
                  <a:lnTo>
                    <a:pt x="199" y="183"/>
                  </a:lnTo>
                  <a:lnTo>
                    <a:pt x="192" y="182"/>
                  </a:lnTo>
                  <a:lnTo>
                    <a:pt x="187" y="181"/>
                  </a:lnTo>
                  <a:lnTo>
                    <a:pt x="181" y="179"/>
                  </a:lnTo>
                  <a:lnTo>
                    <a:pt x="175" y="176"/>
                  </a:lnTo>
                  <a:lnTo>
                    <a:pt x="169" y="173"/>
                  </a:lnTo>
                  <a:lnTo>
                    <a:pt x="165" y="168"/>
                  </a:lnTo>
                  <a:lnTo>
                    <a:pt x="160" y="164"/>
                  </a:lnTo>
                  <a:lnTo>
                    <a:pt x="152" y="152"/>
                  </a:lnTo>
                  <a:lnTo>
                    <a:pt x="146" y="137"/>
                  </a:lnTo>
                  <a:lnTo>
                    <a:pt x="143" y="119"/>
                  </a:lnTo>
                  <a:lnTo>
                    <a:pt x="142" y="97"/>
                  </a:lnTo>
                  <a:lnTo>
                    <a:pt x="143" y="72"/>
                  </a:lnTo>
                  <a:lnTo>
                    <a:pt x="146" y="51"/>
                  </a:lnTo>
                  <a:lnTo>
                    <a:pt x="153" y="34"/>
                  </a:lnTo>
                  <a:lnTo>
                    <a:pt x="161" y="20"/>
                  </a:lnTo>
                  <a:lnTo>
                    <a:pt x="166" y="16"/>
                  </a:lnTo>
                  <a:lnTo>
                    <a:pt x="171" y="11"/>
                  </a:lnTo>
                  <a:lnTo>
                    <a:pt x="176" y="8"/>
                  </a:lnTo>
                  <a:lnTo>
                    <a:pt x="182" y="4"/>
                  </a:lnTo>
                  <a:lnTo>
                    <a:pt x="188" y="3"/>
                  </a:lnTo>
                  <a:lnTo>
                    <a:pt x="195" y="1"/>
                  </a:lnTo>
                  <a:lnTo>
                    <a:pt x="202" y="0"/>
                  </a:lnTo>
                  <a:lnTo>
                    <a:pt x="209" y="0"/>
                  </a:lnTo>
                  <a:lnTo>
                    <a:pt x="213" y="0"/>
                  </a:lnTo>
                  <a:lnTo>
                    <a:pt x="219" y="1"/>
                  </a:lnTo>
                  <a:lnTo>
                    <a:pt x="224" y="2"/>
                  </a:lnTo>
                  <a:lnTo>
                    <a:pt x="228" y="3"/>
                  </a:lnTo>
                  <a:lnTo>
                    <a:pt x="232" y="4"/>
                  </a:lnTo>
                  <a:lnTo>
                    <a:pt x="236" y="6"/>
                  </a:lnTo>
                  <a:lnTo>
                    <a:pt x="240" y="10"/>
                  </a:lnTo>
                  <a:lnTo>
                    <a:pt x="243" y="12"/>
                  </a:lnTo>
                  <a:lnTo>
                    <a:pt x="249" y="19"/>
                  </a:lnTo>
                  <a:lnTo>
                    <a:pt x="255" y="27"/>
                  </a:lnTo>
                  <a:lnTo>
                    <a:pt x="258" y="37"/>
                  </a:lnTo>
                  <a:lnTo>
                    <a:pt x="260" y="48"/>
                  </a:lnTo>
                  <a:close/>
                  <a:moveTo>
                    <a:pt x="165" y="122"/>
                  </a:moveTo>
                  <a:lnTo>
                    <a:pt x="165" y="127"/>
                  </a:lnTo>
                  <a:lnTo>
                    <a:pt x="166" y="133"/>
                  </a:lnTo>
                  <a:lnTo>
                    <a:pt x="167" y="137"/>
                  </a:lnTo>
                  <a:lnTo>
                    <a:pt x="169" y="143"/>
                  </a:lnTo>
                  <a:lnTo>
                    <a:pt x="172" y="148"/>
                  </a:lnTo>
                  <a:lnTo>
                    <a:pt x="175" y="151"/>
                  </a:lnTo>
                  <a:lnTo>
                    <a:pt x="180" y="154"/>
                  </a:lnTo>
                  <a:lnTo>
                    <a:pt x="184" y="158"/>
                  </a:lnTo>
                  <a:lnTo>
                    <a:pt x="189" y="160"/>
                  </a:lnTo>
                  <a:lnTo>
                    <a:pt x="194" y="161"/>
                  </a:lnTo>
                  <a:lnTo>
                    <a:pt x="199" y="163"/>
                  </a:lnTo>
                  <a:lnTo>
                    <a:pt x="205" y="163"/>
                  </a:lnTo>
                  <a:lnTo>
                    <a:pt x="213" y="161"/>
                  </a:lnTo>
                  <a:lnTo>
                    <a:pt x="220" y="160"/>
                  </a:lnTo>
                  <a:lnTo>
                    <a:pt x="226" y="157"/>
                  </a:lnTo>
                  <a:lnTo>
                    <a:pt x="232" y="152"/>
                  </a:lnTo>
                  <a:lnTo>
                    <a:pt x="236" y="146"/>
                  </a:lnTo>
                  <a:lnTo>
                    <a:pt x="240" y="140"/>
                  </a:lnTo>
                  <a:lnTo>
                    <a:pt x="241" y="132"/>
                  </a:lnTo>
                  <a:lnTo>
                    <a:pt x="242" y="123"/>
                  </a:lnTo>
                  <a:lnTo>
                    <a:pt x="241" y="114"/>
                  </a:lnTo>
                  <a:lnTo>
                    <a:pt x="240" y="107"/>
                  </a:lnTo>
                  <a:lnTo>
                    <a:pt x="236" y="101"/>
                  </a:lnTo>
                  <a:lnTo>
                    <a:pt x="232" y="95"/>
                  </a:lnTo>
                  <a:lnTo>
                    <a:pt x="226" y="91"/>
                  </a:lnTo>
                  <a:lnTo>
                    <a:pt x="220" y="88"/>
                  </a:lnTo>
                  <a:lnTo>
                    <a:pt x="212" y="87"/>
                  </a:lnTo>
                  <a:lnTo>
                    <a:pt x="204" y="86"/>
                  </a:lnTo>
                  <a:lnTo>
                    <a:pt x="196" y="87"/>
                  </a:lnTo>
                  <a:lnTo>
                    <a:pt x="188" y="88"/>
                  </a:lnTo>
                  <a:lnTo>
                    <a:pt x="181" y="91"/>
                  </a:lnTo>
                  <a:lnTo>
                    <a:pt x="175" y="95"/>
                  </a:lnTo>
                  <a:lnTo>
                    <a:pt x="171" y="101"/>
                  </a:lnTo>
                  <a:lnTo>
                    <a:pt x="167" y="106"/>
                  </a:lnTo>
                  <a:lnTo>
                    <a:pt x="166" y="114"/>
                  </a:lnTo>
                  <a:lnTo>
                    <a:pt x="165" y="122"/>
                  </a:lnTo>
                  <a:close/>
                  <a:moveTo>
                    <a:pt x="288" y="92"/>
                  </a:moveTo>
                  <a:lnTo>
                    <a:pt x="288" y="76"/>
                  </a:lnTo>
                  <a:lnTo>
                    <a:pt x="290" y="63"/>
                  </a:lnTo>
                  <a:lnTo>
                    <a:pt x="291" y="51"/>
                  </a:lnTo>
                  <a:lnTo>
                    <a:pt x="295" y="40"/>
                  </a:lnTo>
                  <a:lnTo>
                    <a:pt x="298" y="31"/>
                  </a:lnTo>
                  <a:lnTo>
                    <a:pt x="303" y="22"/>
                  </a:lnTo>
                  <a:lnTo>
                    <a:pt x="307" y="16"/>
                  </a:lnTo>
                  <a:lnTo>
                    <a:pt x="314" y="10"/>
                  </a:lnTo>
                  <a:lnTo>
                    <a:pt x="321" y="5"/>
                  </a:lnTo>
                  <a:lnTo>
                    <a:pt x="329" y="2"/>
                  </a:lnTo>
                  <a:lnTo>
                    <a:pt x="337" y="1"/>
                  </a:lnTo>
                  <a:lnTo>
                    <a:pt x="347" y="0"/>
                  </a:lnTo>
                  <a:lnTo>
                    <a:pt x="353" y="0"/>
                  </a:lnTo>
                  <a:lnTo>
                    <a:pt x="360" y="1"/>
                  </a:lnTo>
                  <a:lnTo>
                    <a:pt x="367" y="3"/>
                  </a:lnTo>
                  <a:lnTo>
                    <a:pt x="373" y="5"/>
                  </a:lnTo>
                  <a:lnTo>
                    <a:pt x="378" y="9"/>
                  </a:lnTo>
                  <a:lnTo>
                    <a:pt x="383" y="12"/>
                  </a:lnTo>
                  <a:lnTo>
                    <a:pt x="387" y="17"/>
                  </a:lnTo>
                  <a:lnTo>
                    <a:pt x="390" y="22"/>
                  </a:lnTo>
                  <a:lnTo>
                    <a:pt x="394" y="28"/>
                  </a:lnTo>
                  <a:lnTo>
                    <a:pt x="396" y="34"/>
                  </a:lnTo>
                  <a:lnTo>
                    <a:pt x="399" y="41"/>
                  </a:lnTo>
                  <a:lnTo>
                    <a:pt x="402" y="49"/>
                  </a:lnTo>
                  <a:lnTo>
                    <a:pt x="403" y="58"/>
                  </a:lnTo>
                  <a:lnTo>
                    <a:pt x="404" y="68"/>
                  </a:lnTo>
                  <a:lnTo>
                    <a:pt x="405" y="80"/>
                  </a:lnTo>
                  <a:lnTo>
                    <a:pt x="405" y="92"/>
                  </a:lnTo>
                  <a:lnTo>
                    <a:pt x="405" y="107"/>
                  </a:lnTo>
                  <a:lnTo>
                    <a:pt x="404" y="121"/>
                  </a:lnTo>
                  <a:lnTo>
                    <a:pt x="402" y="133"/>
                  </a:lnTo>
                  <a:lnTo>
                    <a:pt x="399" y="144"/>
                  </a:lnTo>
                  <a:lnTo>
                    <a:pt x="396" y="153"/>
                  </a:lnTo>
                  <a:lnTo>
                    <a:pt x="391" y="161"/>
                  </a:lnTo>
                  <a:lnTo>
                    <a:pt x="386" y="168"/>
                  </a:lnTo>
                  <a:lnTo>
                    <a:pt x="380" y="174"/>
                  </a:lnTo>
                  <a:lnTo>
                    <a:pt x="373" y="179"/>
                  </a:lnTo>
                  <a:lnTo>
                    <a:pt x="365" y="181"/>
                  </a:lnTo>
                  <a:lnTo>
                    <a:pt x="356" y="183"/>
                  </a:lnTo>
                  <a:lnTo>
                    <a:pt x="347" y="183"/>
                  </a:lnTo>
                  <a:lnTo>
                    <a:pt x="341" y="183"/>
                  </a:lnTo>
                  <a:lnTo>
                    <a:pt x="334" y="182"/>
                  </a:lnTo>
                  <a:lnTo>
                    <a:pt x="328" y="181"/>
                  </a:lnTo>
                  <a:lnTo>
                    <a:pt x="324" y="180"/>
                  </a:lnTo>
                  <a:lnTo>
                    <a:pt x="318" y="177"/>
                  </a:lnTo>
                  <a:lnTo>
                    <a:pt x="313" y="174"/>
                  </a:lnTo>
                  <a:lnTo>
                    <a:pt x="310" y="171"/>
                  </a:lnTo>
                  <a:lnTo>
                    <a:pt x="305" y="167"/>
                  </a:lnTo>
                  <a:lnTo>
                    <a:pt x="297" y="153"/>
                  </a:lnTo>
                  <a:lnTo>
                    <a:pt x="292" y="136"/>
                  </a:lnTo>
                  <a:lnTo>
                    <a:pt x="289" y="115"/>
                  </a:lnTo>
                  <a:lnTo>
                    <a:pt x="288" y="92"/>
                  </a:lnTo>
                  <a:close/>
                  <a:moveTo>
                    <a:pt x="310" y="92"/>
                  </a:moveTo>
                  <a:lnTo>
                    <a:pt x="311" y="112"/>
                  </a:lnTo>
                  <a:lnTo>
                    <a:pt x="312" y="128"/>
                  </a:lnTo>
                  <a:lnTo>
                    <a:pt x="315" y="141"/>
                  </a:lnTo>
                  <a:lnTo>
                    <a:pt x="320" y="149"/>
                  </a:lnTo>
                  <a:lnTo>
                    <a:pt x="326" y="154"/>
                  </a:lnTo>
                  <a:lnTo>
                    <a:pt x="332" y="159"/>
                  </a:lnTo>
                  <a:lnTo>
                    <a:pt x="338" y="161"/>
                  </a:lnTo>
                  <a:lnTo>
                    <a:pt x="347" y="163"/>
                  </a:lnTo>
                  <a:lnTo>
                    <a:pt x="355" y="161"/>
                  </a:lnTo>
                  <a:lnTo>
                    <a:pt x="361" y="159"/>
                  </a:lnTo>
                  <a:lnTo>
                    <a:pt x="367" y="154"/>
                  </a:lnTo>
                  <a:lnTo>
                    <a:pt x="373" y="149"/>
                  </a:lnTo>
                  <a:lnTo>
                    <a:pt x="378" y="140"/>
                  </a:lnTo>
                  <a:lnTo>
                    <a:pt x="381" y="128"/>
                  </a:lnTo>
                  <a:lnTo>
                    <a:pt x="382" y="112"/>
                  </a:lnTo>
                  <a:lnTo>
                    <a:pt x="383" y="92"/>
                  </a:lnTo>
                  <a:lnTo>
                    <a:pt x="382" y="73"/>
                  </a:lnTo>
                  <a:lnTo>
                    <a:pt x="381" y="57"/>
                  </a:lnTo>
                  <a:lnTo>
                    <a:pt x="378" y="44"/>
                  </a:lnTo>
                  <a:lnTo>
                    <a:pt x="373" y="35"/>
                  </a:lnTo>
                  <a:lnTo>
                    <a:pt x="367" y="29"/>
                  </a:lnTo>
                  <a:lnTo>
                    <a:pt x="361" y="25"/>
                  </a:lnTo>
                  <a:lnTo>
                    <a:pt x="355" y="22"/>
                  </a:lnTo>
                  <a:lnTo>
                    <a:pt x="347" y="21"/>
                  </a:lnTo>
                  <a:lnTo>
                    <a:pt x="338" y="22"/>
                  </a:lnTo>
                  <a:lnTo>
                    <a:pt x="333" y="25"/>
                  </a:lnTo>
                  <a:lnTo>
                    <a:pt x="326" y="28"/>
                  </a:lnTo>
                  <a:lnTo>
                    <a:pt x="321" y="34"/>
                  </a:lnTo>
                  <a:lnTo>
                    <a:pt x="315" y="43"/>
                  </a:lnTo>
                  <a:lnTo>
                    <a:pt x="312" y="56"/>
                  </a:lnTo>
                  <a:lnTo>
                    <a:pt x="311" y="73"/>
                  </a:lnTo>
                  <a:lnTo>
                    <a:pt x="310" y="92"/>
                  </a:lnTo>
                  <a:close/>
                  <a:moveTo>
                    <a:pt x="526" y="182"/>
                  </a:moveTo>
                  <a:lnTo>
                    <a:pt x="504" y="182"/>
                  </a:lnTo>
                  <a:lnTo>
                    <a:pt x="504" y="0"/>
                  </a:lnTo>
                  <a:lnTo>
                    <a:pt x="526" y="0"/>
                  </a:lnTo>
                  <a:lnTo>
                    <a:pt x="526" y="68"/>
                  </a:lnTo>
                  <a:lnTo>
                    <a:pt x="529" y="64"/>
                  </a:lnTo>
                  <a:lnTo>
                    <a:pt x="534" y="59"/>
                  </a:lnTo>
                  <a:lnTo>
                    <a:pt x="538" y="56"/>
                  </a:lnTo>
                  <a:lnTo>
                    <a:pt x="543" y="52"/>
                  </a:lnTo>
                  <a:lnTo>
                    <a:pt x="548" y="51"/>
                  </a:lnTo>
                  <a:lnTo>
                    <a:pt x="552" y="49"/>
                  </a:lnTo>
                  <a:lnTo>
                    <a:pt x="557" y="48"/>
                  </a:lnTo>
                  <a:lnTo>
                    <a:pt x="563" y="48"/>
                  </a:lnTo>
                  <a:lnTo>
                    <a:pt x="570" y="48"/>
                  </a:lnTo>
                  <a:lnTo>
                    <a:pt x="575" y="49"/>
                  </a:lnTo>
                  <a:lnTo>
                    <a:pt x="581" y="50"/>
                  </a:lnTo>
                  <a:lnTo>
                    <a:pt x="587" y="52"/>
                  </a:lnTo>
                  <a:lnTo>
                    <a:pt x="591" y="55"/>
                  </a:lnTo>
                  <a:lnTo>
                    <a:pt x="597" y="58"/>
                  </a:lnTo>
                  <a:lnTo>
                    <a:pt x="602" y="61"/>
                  </a:lnTo>
                  <a:lnTo>
                    <a:pt x="605" y="66"/>
                  </a:lnTo>
                  <a:lnTo>
                    <a:pt x="609" y="71"/>
                  </a:lnTo>
                  <a:lnTo>
                    <a:pt x="611" y="75"/>
                  </a:lnTo>
                  <a:lnTo>
                    <a:pt x="613" y="81"/>
                  </a:lnTo>
                  <a:lnTo>
                    <a:pt x="616" y="87"/>
                  </a:lnTo>
                  <a:lnTo>
                    <a:pt x="618" y="94"/>
                  </a:lnTo>
                  <a:lnTo>
                    <a:pt x="619" y="101"/>
                  </a:lnTo>
                  <a:lnTo>
                    <a:pt x="620" y="107"/>
                  </a:lnTo>
                  <a:lnTo>
                    <a:pt x="620" y="114"/>
                  </a:lnTo>
                  <a:lnTo>
                    <a:pt x="619" y="130"/>
                  </a:lnTo>
                  <a:lnTo>
                    <a:pt x="616" y="144"/>
                  </a:lnTo>
                  <a:lnTo>
                    <a:pt x="611" y="156"/>
                  </a:lnTo>
                  <a:lnTo>
                    <a:pt x="603" y="166"/>
                  </a:lnTo>
                  <a:lnTo>
                    <a:pt x="598" y="171"/>
                  </a:lnTo>
                  <a:lnTo>
                    <a:pt x="595" y="174"/>
                  </a:lnTo>
                  <a:lnTo>
                    <a:pt x="590" y="177"/>
                  </a:lnTo>
                  <a:lnTo>
                    <a:pt x="584" y="180"/>
                  </a:lnTo>
                  <a:lnTo>
                    <a:pt x="580" y="181"/>
                  </a:lnTo>
                  <a:lnTo>
                    <a:pt x="574" y="182"/>
                  </a:lnTo>
                  <a:lnTo>
                    <a:pt x="568" y="183"/>
                  </a:lnTo>
                  <a:lnTo>
                    <a:pt x="563" y="183"/>
                  </a:lnTo>
                  <a:lnTo>
                    <a:pt x="557" y="183"/>
                  </a:lnTo>
                  <a:lnTo>
                    <a:pt x="552" y="182"/>
                  </a:lnTo>
                  <a:lnTo>
                    <a:pt x="547" y="181"/>
                  </a:lnTo>
                  <a:lnTo>
                    <a:pt x="542" y="179"/>
                  </a:lnTo>
                  <a:lnTo>
                    <a:pt x="537" y="175"/>
                  </a:lnTo>
                  <a:lnTo>
                    <a:pt x="534" y="172"/>
                  </a:lnTo>
                  <a:lnTo>
                    <a:pt x="529" y="167"/>
                  </a:lnTo>
                  <a:lnTo>
                    <a:pt x="526" y="161"/>
                  </a:lnTo>
                  <a:lnTo>
                    <a:pt x="526" y="182"/>
                  </a:lnTo>
                  <a:close/>
                  <a:moveTo>
                    <a:pt x="526" y="115"/>
                  </a:moveTo>
                  <a:lnTo>
                    <a:pt x="526" y="126"/>
                  </a:lnTo>
                  <a:lnTo>
                    <a:pt x="528" y="134"/>
                  </a:lnTo>
                  <a:lnTo>
                    <a:pt x="529" y="141"/>
                  </a:lnTo>
                  <a:lnTo>
                    <a:pt x="533" y="146"/>
                  </a:lnTo>
                  <a:lnTo>
                    <a:pt x="538" y="153"/>
                  </a:lnTo>
                  <a:lnTo>
                    <a:pt x="545" y="158"/>
                  </a:lnTo>
                  <a:lnTo>
                    <a:pt x="553" y="161"/>
                  </a:lnTo>
                  <a:lnTo>
                    <a:pt x="561" y="163"/>
                  </a:lnTo>
                  <a:lnTo>
                    <a:pt x="568" y="161"/>
                  </a:lnTo>
                  <a:lnTo>
                    <a:pt x="575" y="160"/>
                  </a:lnTo>
                  <a:lnTo>
                    <a:pt x="581" y="157"/>
                  </a:lnTo>
                  <a:lnTo>
                    <a:pt x="587" y="151"/>
                  </a:lnTo>
                  <a:lnTo>
                    <a:pt x="593" y="144"/>
                  </a:lnTo>
                  <a:lnTo>
                    <a:pt x="596" y="136"/>
                  </a:lnTo>
                  <a:lnTo>
                    <a:pt x="597" y="127"/>
                  </a:lnTo>
                  <a:lnTo>
                    <a:pt x="598" y="115"/>
                  </a:lnTo>
                  <a:lnTo>
                    <a:pt x="597" y="104"/>
                  </a:lnTo>
                  <a:lnTo>
                    <a:pt x="596" y="95"/>
                  </a:lnTo>
                  <a:lnTo>
                    <a:pt x="593" y="87"/>
                  </a:lnTo>
                  <a:lnTo>
                    <a:pt x="588" y="81"/>
                  </a:lnTo>
                  <a:lnTo>
                    <a:pt x="582" y="75"/>
                  </a:lnTo>
                  <a:lnTo>
                    <a:pt x="576" y="72"/>
                  </a:lnTo>
                  <a:lnTo>
                    <a:pt x="570" y="71"/>
                  </a:lnTo>
                  <a:lnTo>
                    <a:pt x="563" y="70"/>
                  </a:lnTo>
                  <a:lnTo>
                    <a:pt x="556" y="71"/>
                  </a:lnTo>
                  <a:lnTo>
                    <a:pt x="549" y="72"/>
                  </a:lnTo>
                  <a:lnTo>
                    <a:pt x="543" y="75"/>
                  </a:lnTo>
                  <a:lnTo>
                    <a:pt x="537" y="81"/>
                  </a:lnTo>
                  <a:lnTo>
                    <a:pt x="533" y="88"/>
                  </a:lnTo>
                  <a:lnTo>
                    <a:pt x="529" y="96"/>
                  </a:lnTo>
                  <a:lnTo>
                    <a:pt x="527" y="105"/>
                  </a:lnTo>
                  <a:lnTo>
                    <a:pt x="526" y="115"/>
                  </a:lnTo>
                  <a:close/>
                  <a:moveTo>
                    <a:pt x="648" y="21"/>
                  </a:moveTo>
                  <a:lnTo>
                    <a:pt x="648" y="0"/>
                  </a:lnTo>
                  <a:lnTo>
                    <a:pt x="670" y="0"/>
                  </a:lnTo>
                  <a:lnTo>
                    <a:pt x="670" y="21"/>
                  </a:lnTo>
                  <a:lnTo>
                    <a:pt x="648" y="21"/>
                  </a:lnTo>
                  <a:close/>
                  <a:moveTo>
                    <a:pt x="648" y="182"/>
                  </a:moveTo>
                  <a:lnTo>
                    <a:pt x="648" y="49"/>
                  </a:lnTo>
                  <a:lnTo>
                    <a:pt x="670" y="49"/>
                  </a:lnTo>
                  <a:lnTo>
                    <a:pt x="670" y="182"/>
                  </a:lnTo>
                  <a:lnTo>
                    <a:pt x="648" y="182"/>
                  </a:lnTo>
                  <a:close/>
                  <a:moveTo>
                    <a:pt x="750" y="163"/>
                  </a:moveTo>
                  <a:lnTo>
                    <a:pt x="753" y="182"/>
                  </a:lnTo>
                  <a:lnTo>
                    <a:pt x="749" y="183"/>
                  </a:lnTo>
                  <a:lnTo>
                    <a:pt x="745" y="183"/>
                  </a:lnTo>
                  <a:lnTo>
                    <a:pt x="741" y="183"/>
                  </a:lnTo>
                  <a:lnTo>
                    <a:pt x="737" y="183"/>
                  </a:lnTo>
                  <a:lnTo>
                    <a:pt x="732" y="183"/>
                  </a:lnTo>
                  <a:lnTo>
                    <a:pt x="726" y="182"/>
                  </a:lnTo>
                  <a:lnTo>
                    <a:pt x="721" y="182"/>
                  </a:lnTo>
                  <a:lnTo>
                    <a:pt x="718" y="181"/>
                  </a:lnTo>
                  <a:lnTo>
                    <a:pt x="714" y="179"/>
                  </a:lnTo>
                  <a:lnTo>
                    <a:pt x="712" y="176"/>
                  </a:lnTo>
                  <a:lnTo>
                    <a:pt x="711" y="174"/>
                  </a:lnTo>
                  <a:lnTo>
                    <a:pt x="709" y="171"/>
                  </a:lnTo>
                  <a:lnTo>
                    <a:pt x="707" y="167"/>
                  </a:lnTo>
                  <a:lnTo>
                    <a:pt x="707" y="161"/>
                  </a:lnTo>
                  <a:lnTo>
                    <a:pt x="706" y="154"/>
                  </a:lnTo>
                  <a:lnTo>
                    <a:pt x="706" y="145"/>
                  </a:lnTo>
                  <a:lnTo>
                    <a:pt x="706" y="71"/>
                  </a:lnTo>
                  <a:lnTo>
                    <a:pt x="690" y="71"/>
                  </a:lnTo>
                  <a:lnTo>
                    <a:pt x="690" y="49"/>
                  </a:lnTo>
                  <a:lnTo>
                    <a:pt x="706" y="49"/>
                  </a:lnTo>
                  <a:lnTo>
                    <a:pt x="706" y="17"/>
                  </a:lnTo>
                  <a:lnTo>
                    <a:pt x="728" y="3"/>
                  </a:lnTo>
                  <a:lnTo>
                    <a:pt x="728" y="49"/>
                  </a:lnTo>
                  <a:lnTo>
                    <a:pt x="750" y="49"/>
                  </a:lnTo>
                  <a:lnTo>
                    <a:pt x="750" y="71"/>
                  </a:lnTo>
                  <a:lnTo>
                    <a:pt x="728" y="71"/>
                  </a:lnTo>
                  <a:lnTo>
                    <a:pt x="728" y="145"/>
                  </a:lnTo>
                  <a:lnTo>
                    <a:pt x="728" y="150"/>
                  </a:lnTo>
                  <a:lnTo>
                    <a:pt x="728" y="152"/>
                  </a:lnTo>
                  <a:lnTo>
                    <a:pt x="728" y="156"/>
                  </a:lnTo>
                  <a:lnTo>
                    <a:pt x="729" y="157"/>
                  </a:lnTo>
                  <a:lnTo>
                    <a:pt x="730" y="158"/>
                  </a:lnTo>
                  <a:lnTo>
                    <a:pt x="732" y="159"/>
                  </a:lnTo>
                  <a:lnTo>
                    <a:pt x="732" y="160"/>
                  </a:lnTo>
                  <a:lnTo>
                    <a:pt x="733" y="161"/>
                  </a:lnTo>
                  <a:lnTo>
                    <a:pt x="735" y="163"/>
                  </a:lnTo>
                  <a:lnTo>
                    <a:pt x="736" y="163"/>
                  </a:lnTo>
                  <a:lnTo>
                    <a:pt x="739" y="163"/>
                  </a:lnTo>
                  <a:lnTo>
                    <a:pt x="741" y="163"/>
                  </a:lnTo>
                  <a:lnTo>
                    <a:pt x="743" y="163"/>
                  </a:lnTo>
                  <a:lnTo>
                    <a:pt x="745" y="163"/>
                  </a:lnTo>
                  <a:lnTo>
                    <a:pt x="748" y="163"/>
                  </a:lnTo>
                  <a:lnTo>
                    <a:pt x="750" y="163"/>
                  </a:lnTo>
                  <a:close/>
                  <a:moveTo>
                    <a:pt x="765" y="143"/>
                  </a:moveTo>
                  <a:lnTo>
                    <a:pt x="788" y="138"/>
                  </a:lnTo>
                  <a:lnTo>
                    <a:pt x="789" y="144"/>
                  </a:lnTo>
                  <a:lnTo>
                    <a:pt x="791" y="149"/>
                  </a:lnTo>
                  <a:lnTo>
                    <a:pt x="795" y="153"/>
                  </a:lnTo>
                  <a:lnTo>
                    <a:pt x="798" y="157"/>
                  </a:lnTo>
                  <a:lnTo>
                    <a:pt x="803" y="159"/>
                  </a:lnTo>
                  <a:lnTo>
                    <a:pt x="809" y="161"/>
                  </a:lnTo>
                  <a:lnTo>
                    <a:pt x="816" y="163"/>
                  </a:lnTo>
                  <a:lnTo>
                    <a:pt x="822" y="163"/>
                  </a:lnTo>
                  <a:lnTo>
                    <a:pt x="829" y="163"/>
                  </a:lnTo>
                  <a:lnTo>
                    <a:pt x="836" y="161"/>
                  </a:lnTo>
                  <a:lnTo>
                    <a:pt x="841" y="159"/>
                  </a:lnTo>
                  <a:lnTo>
                    <a:pt x="845" y="157"/>
                  </a:lnTo>
                  <a:lnTo>
                    <a:pt x="849" y="154"/>
                  </a:lnTo>
                  <a:lnTo>
                    <a:pt x="851" y="151"/>
                  </a:lnTo>
                  <a:lnTo>
                    <a:pt x="852" y="148"/>
                  </a:lnTo>
                  <a:lnTo>
                    <a:pt x="853" y="144"/>
                  </a:lnTo>
                  <a:lnTo>
                    <a:pt x="852" y="142"/>
                  </a:lnTo>
                  <a:lnTo>
                    <a:pt x="851" y="138"/>
                  </a:lnTo>
                  <a:lnTo>
                    <a:pt x="849" y="136"/>
                  </a:lnTo>
                  <a:lnTo>
                    <a:pt x="845" y="134"/>
                  </a:lnTo>
                  <a:lnTo>
                    <a:pt x="842" y="133"/>
                  </a:lnTo>
                  <a:lnTo>
                    <a:pt x="837" y="132"/>
                  </a:lnTo>
                  <a:lnTo>
                    <a:pt x="830" y="129"/>
                  </a:lnTo>
                  <a:lnTo>
                    <a:pt x="822" y="128"/>
                  </a:lnTo>
                  <a:lnTo>
                    <a:pt x="811" y="125"/>
                  </a:lnTo>
                  <a:lnTo>
                    <a:pt x="802" y="122"/>
                  </a:lnTo>
                  <a:lnTo>
                    <a:pt x="795" y="119"/>
                  </a:lnTo>
                  <a:lnTo>
                    <a:pt x="789" y="117"/>
                  </a:lnTo>
                  <a:lnTo>
                    <a:pt x="785" y="114"/>
                  </a:lnTo>
                  <a:lnTo>
                    <a:pt x="780" y="112"/>
                  </a:lnTo>
                  <a:lnTo>
                    <a:pt x="776" y="109"/>
                  </a:lnTo>
                  <a:lnTo>
                    <a:pt x="774" y="104"/>
                  </a:lnTo>
                  <a:lnTo>
                    <a:pt x="772" y="99"/>
                  </a:lnTo>
                  <a:lnTo>
                    <a:pt x="771" y="95"/>
                  </a:lnTo>
                  <a:lnTo>
                    <a:pt x="770" y="90"/>
                  </a:lnTo>
                  <a:lnTo>
                    <a:pt x="770" y="86"/>
                  </a:lnTo>
                  <a:lnTo>
                    <a:pt x="770" y="81"/>
                  </a:lnTo>
                  <a:lnTo>
                    <a:pt x="771" y="78"/>
                  </a:lnTo>
                  <a:lnTo>
                    <a:pt x="772" y="73"/>
                  </a:lnTo>
                  <a:lnTo>
                    <a:pt x="773" y="70"/>
                  </a:lnTo>
                  <a:lnTo>
                    <a:pt x="775" y="66"/>
                  </a:lnTo>
                  <a:lnTo>
                    <a:pt x="779" y="63"/>
                  </a:lnTo>
                  <a:lnTo>
                    <a:pt x="781" y="59"/>
                  </a:lnTo>
                  <a:lnTo>
                    <a:pt x="785" y="57"/>
                  </a:lnTo>
                  <a:lnTo>
                    <a:pt x="787" y="55"/>
                  </a:lnTo>
                  <a:lnTo>
                    <a:pt x="790" y="53"/>
                  </a:lnTo>
                  <a:lnTo>
                    <a:pt x="794" y="51"/>
                  </a:lnTo>
                  <a:lnTo>
                    <a:pt x="798" y="50"/>
                  </a:lnTo>
                  <a:lnTo>
                    <a:pt x="803" y="49"/>
                  </a:lnTo>
                  <a:lnTo>
                    <a:pt x="808" y="48"/>
                  </a:lnTo>
                  <a:lnTo>
                    <a:pt x="813" y="48"/>
                  </a:lnTo>
                  <a:lnTo>
                    <a:pt x="818" y="48"/>
                  </a:lnTo>
                  <a:lnTo>
                    <a:pt x="825" y="48"/>
                  </a:lnTo>
                  <a:lnTo>
                    <a:pt x="832" y="49"/>
                  </a:lnTo>
                  <a:lnTo>
                    <a:pt x="839" y="50"/>
                  </a:lnTo>
                  <a:lnTo>
                    <a:pt x="844" y="52"/>
                  </a:lnTo>
                  <a:lnTo>
                    <a:pt x="850" y="55"/>
                  </a:lnTo>
                  <a:lnTo>
                    <a:pt x="855" y="57"/>
                  </a:lnTo>
                  <a:lnTo>
                    <a:pt x="858" y="60"/>
                  </a:lnTo>
                  <a:lnTo>
                    <a:pt x="862" y="64"/>
                  </a:lnTo>
                  <a:lnTo>
                    <a:pt x="864" y="68"/>
                  </a:lnTo>
                  <a:lnTo>
                    <a:pt x="866" y="73"/>
                  </a:lnTo>
                  <a:lnTo>
                    <a:pt x="867" y="79"/>
                  </a:lnTo>
                  <a:lnTo>
                    <a:pt x="870" y="86"/>
                  </a:lnTo>
                  <a:lnTo>
                    <a:pt x="848" y="89"/>
                  </a:lnTo>
                  <a:lnTo>
                    <a:pt x="847" y="84"/>
                  </a:lnTo>
                  <a:lnTo>
                    <a:pt x="844" y="81"/>
                  </a:lnTo>
                  <a:lnTo>
                    <a:pt x="842" y="78"/>
                  </a:lnTo>
                  <a:lnTo>
                    <a:pt x="839" y="74"/>
                  </a:lnTo>
                  <a:lnTo>
                    <a:pt x="835" y="72"/>
                  </a:lnTo>
                  <a:lnTo>
                    <a:pt x="830" y="71"/>
                  </a:lnTo>
                  <a:lnTo>
                    <a:pt x="825" y="70"/>
                  </a:lnTo>
                  <a:lnTo>
                    <a:pt x="819" y="70"/>
                  </a:lnTo>
                  <a:lnTo>
                    <a:pt x="812" y="70"/>
                  </a:lnTo>
                  <a:lnTo>
                    <a:pt x="806" y="71"/>
                  </a:lnTo>
                  <a:lnTo>
                    <a:pt x="802" y="72"/>
                  </a:lnTo>
                  <a:lnTo>
                    <a:pt x="798" y="73"/>
                  </a:lnTo>
                  <a:lnTo>
                    <a:pt x="795" y="75"/>
                  </a:lnTo>
                  <a:lnTo>
                    <a:pt x="794" y="78"/>
                  </a:lnTo>
                  <a:lnTo>
                    <a:pt x="791" y="81"/>
                  </a:lnTo>
                  <a:lnTo>
                    <a:pt x="791" y="83"/>
                  </a:lnTo>
                  <a:lnTo>
                    <a:pt x="791" y="84"/>
                  </a:lnTo>
                  <a:lnTo>
                    <a:pt x="793" y="87"/>
                  </a:lnTo>
                  <a:lnTo>
                    <a:pt x="793" y="88"/>
                  </a:lnTo>
                  <a:lnTo>
                    <a:pt x="794" y="90"/>
                  </a:lnTo>
                  <a:lnTo>
                    <a:pt x="796" y="91"/>
                  </a:lnTo>
                  <a:lnTo>
                    <a:pt x="797" y="92"/>
                  </a:lnTo>
                  <a:lnTo>
                    <a:pt x="799" y="95"/>
                  </a:lnTo>
                  <a:lnTo>
                    <a:pt x="803" y="96"/>
                  </a:lnTo>
                  <a:lnTo>
                    <a:pt x="805" y="96"/>
                  </a:lnTo>
                  <a:lnTo>
                    <a:pt x="809" y="97"/>
                  </a:lnTo>
                  <a:lnTo>
                    <a:pt x="814" y="99"/>
                  </a:lnTo>
                  <a:lnTo>
                    <a:pt x="821" y="101"/>
                  </a:lnTo>
                  <a:lnTo>
                    <a:pt x="833" y="104"/>
                  </a:lnTo>
                  <a:lnTo>
                    <a:pt x="842" y="106"/>
                  </a:lnTo>
                  <a:lnTo>
                    <a:pt x="849" y="109"/>
                  </a:lnTo>
                  <a:lnTo>
                    <a:pt x="855" y="111"/>
                  </a:lnTo>
                  <a:lnTo>
                    <a:pt x="859" y="113"/>
                  </a:lnTo>
                  <a:lnTo>
                    <a:pt x="863" y="115"/>
                  </a:lnTo>
                  <a:lnTo>
                    <a:pt x="866" y="119"/>
                  </a:lnTo>
                  <a:lnTo>
                    <a:pt x="870" y="122"/>
                  </a:lnTo>
                  <a:lnTo>
                    <a:pt x="872" y="127"/>
                  </a:lnTo>
                  <a:lnTo>
                    <a:pt x="874" y="132"/>
                  </a:lnTo>
                  <a:lnTo>
                    <a:pt x="875" y="137"/>
                  </a:lnTo>
                  <a:lnTo>
                    <a:pt x="875" y="142"/>
                  </a:lnTo>
                  <a:lnTo>
                    <a:pt x="875" y="148"/>
                  </a:lnTo>
                  <a:lnTo>
                    <a:pt x="874" y="153"/>
                  </a:lnTo>
                  <a:lnTo>
                    <a:pt x="872" y="158"/>
                  </a:lnTo>
                  <a:lnTo>
                    <a:pt x="868" y="164"/>
                  </a:lnTo>
                  <a:lnTo>
                    <a:pt x="865" y="168"/>
                  </a:lnTo>
                  <a:lnTo>
                    <a:pt x="860" y="173"/>
                  </a:lnTo>
                  <a:lnTo>
                    <a:pt x="856" y="176"/>
                  </a:lnTo>
                  <a:lnTo>
                    <a:pt x="850" y="179"/>
                  </a:lnTo>
                  <a:lnTo>
                    <a:pt x="843" y="181"/>
                  </a:lnTo>
                  <a:lnTo>
                    <a:pt x="836" y="182"/>
                  </a:lnTo>
                  <a:lnTo>
                    <a:pt x="829" y="183"/>
                  </a:lnTo>
                  <a:lnTo>
                    <a:pt x="822" y="183"/>
                  </a:lnTo>
                  <a:lnTo>
                    <a:pt x="817" y="183"/>
                  </a:lnTo>
                  <a:lnTo>
                    <a:pt x="810" y="183"/>
                  </a:lnTo>
                  <a:lnTo>
                    <a:pt x="804" y="182"/>
                  </a:lnTo>
                  <a:lnTo>
                    <a:pt x="799" y="181"/>
                  </a:lnTo>
                  <a:lnTo>
                    <a:pt x="795" y="180"/>
                  </a:lnTo>
                  <a:lnTo>
                    <a:pt x="790" y="179"/>
                  </a:lnTo>
                  <a:lnTo>
                    <a:pt x="786" y="176"/>
                  </a:lnTo>
                  <a:lnTo>
                    <a:pt x="782" y="174"/>
                  </a:lnTo>
                  <a:lnTo>
                    <a:pt x="776" y="168"/>
                  </a:lnTo>
                  <a:lnTo>
                    <a:pt x="772" y="161"/>
                  </a:lnTo>
                  <a:lnTo>
                    <a:pt x="768" y="152"/>
                  </a:lnTo>
                  <a:lnTo>
                    <a:pt x="765" y="1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3" name="Freeform 211"/>
            <p:cNvSpPr>
              <a:spLocks noEditPoints="1"/>
            </p:cNvSpPr>
            <p:nvPr/>
          </p:nvSpPr>
          <p:spPr bwMode="auto">
            <a:xfrm>
              <a:off x="4755" y="1630"/>
              <a:ext cx="428" cy="92"/>
            </a:xfrm>
            <a:custGeom>
              <a:avLst/>
              <a:gdLst>
                <a:gd name="T0" fmla="*/ 6 w 856"/>
                <a:gd name="T1" fmla="*/ 65 h 183"/>
                <a:gd name="T2" fmla="*/ 54 w 856"/>
                <a:gd name="T3" fmla="*/ 0 h 183"/>
                <a:gd name="T4" fmla="*/ 133 w 856"/>
                <a:gd name="T5" fmla="*/ 51 h 183"/>
                <a:gd name="T6" fmla="*/ 170 w 856"/>
                <a:gd name="T7" fmla="*/ 2 h 183"/>
                <a:gd name="T8" fmla="*/ 221 w 856"/>
                <a:gd name="T9" fmla="*/ 10 h 183"/>
                <a:gd name="T10" fmla="*/ 229 w 856"/>
                <a:gd name="T11" fmla="*/ 72 h 183"/>
                <a:gd name="T12" fmla="*/ 245 w 856"/>
                <a:gd name="T13" fmla="*/ 121 h 183"/>
                <a:gd name="T14" fmla="*/ 205 w 856"/>
                <a:gd name="T15" fmla="*/ 181 h 183"/>
                <a:gd name="T16" fmla="*/ 148 w 856"/>
                <a:gd name="T17" fmla="*/ 172 h 183"/>
                <a:gd name="T18" fmla="*/ 140 w 856"/>
                <a:gd name="T19" fmla="*/ 93 h 183"/>
                <a:gd name="T20" fmla="*/ 173 w 856"/>
                <a:gd name="T21" fmla="*/ 69 h 183"/>
                <a:gd name="T22" fmla="*/ 217 w 856"/>
                <a:gd name="T23" fmla="*/ 47 h 183"/>
                <a:gd name="T24" fmla="*/ 173 w 856"/>
                <a:gd name="T25" fmla="*/ 23 h 183"/>
                <a:gd name="T26" fmla="*/ 152 w 856"/>
                <a:gd name="T27" fmla="*/ 141 h 183"/>
                <a:gd name="T28" fmla="*/ 194 w 856"/>
                <a:gd name="T29" fmla="*/ 162 h 183"/>
                <a:gd name="T30" fmla="*/ 217 w 856"/>
                <a:gd name="T31" fmla="*/ 109 h 183"/>
                <a:gd name="T32" fmla="*/ 155 w 856"/>
                <a:gd name="T33" fmla="*/ 109 h 183"/>
                <a:gd name="T34" fmla="*/ 308 w 856"/>
                <a:gd name="T35" fmla="*/ 159 h 183"/>
                <a:gd name="T36" fmla="*/ 352 w 856"/>
                <a:gd name="T37" fmla="*/ 151 h 183"/>
                <a:gd name="T38" fmla="*/ 364 w 856"/>
                <a:gd name="T39" fmla="*/ 101 h 183"/>
                <a:gd name="T40" fmla="*/ 329 w 856"/>
                <a:gd name="T41" fmla="*/ 121 h 183"/>
                <a:gd name="T42" fmla="*/ 277 w 856"/>
                <a:gd name="T43" fmla="*/ 96 h 183"/>
                <a:gd name="T44" fmla="*/ 298 w 856"/>
                <a:gd name="T45" fmla="*/ 7 h 183"/>
                <a:gd name="T46" fmla="*/ 364 w 856"/>
                <a:gd name="T47" fmla="*/ 15 h 183"/>
                <a:gd name="T48" fmla="*/ 383 w 856"/>
                <a:gd name="T49" fmla="*/ 132 h 183"/>
                <a:gd name="T50" fmla="*/ 337 w 856"/>
                <a:gd name="T51" fmla="*/ 182 h 183"/>
                <a:gd name="T52" fmla="*/ 292 w 856"/>
                <a:gd name="T53" fmla="*/ 175 h 183"/>
                <a:gd name="T54" fmla="*/ 354 w 856"/>
                <a:gd name="T55" fmla="*/ 32 h 183"/>
                <a:gd name="T56" fmla="*/ 293 w 856"/>
                <a:gd name="T57" fmla="*/ 46 h 183"/>
                <a:gd name="T58" fmla="*/ 328 w 856"/>
                <a:gd name="T59" fmla="*/ 100 h 183"/>
                <a:gd name="T60" fmla="*/ 485 w 856"/>
                <a:gd name="T61" fmla="*/ 182 h 183"/>
                <a:gd name="T62" fmla="*/ 538 w 856"/>
                <a:gd name="T63" fmla="*/ 48 h 183"/>
                <a:gd name="T64" fmla="*/ 590 w 856"/>
                <a:gd name="T65" fmla="*/ 71 h 183"/>
                <a:gd name="T66" fmla="*/ 592 w 856"/>
                <a:gd name="T67" fmla="*/ 156 h 183"/>
                <a:gd name="T68" fmla="*/ 538 w 856"/>
                <a:gd name="T69" fmla="*/ 183 h 183"/>
                <a:gd name="T70" fmla="*/ 507 w 856"/>
                <a:gd name="T71" fmla="*/ 126 h 183"/>
                <a:gd name="T72" fmla="*/ 562 w 856"/>
                <a:gd name="T73" fmla="*/ 157 h 183"/>
                <a:gd name="T74" fmla="*/ 563 w 856"/>
                <a:gd name="T75" fmla="*/ 76 h 183"/>
                <a:gd name="T76" fmla="*/ 508 w 856"/>
                <a:gd name="T77" fmla="*/ 105 h 183"/>
                <a:gd name="T78" fmla="*/ 651 w 856"/>
                <a:gd name="T79" fmla="*/ 182 h 183"/>
                <a:gd name="T80" fmla="*/ 702 w 856"/>
                <a:gd name="T81" fmla="*/ 182 h 183"/>
                <a:gd name="T82" fmla="*/ 687 w 856"/>
                <a:gd name="T83" fmla="*/ 71 h 183"/>
                <a:gd name="T84" fmla="*/ 709 w 856"/>
                <a:gd name="T85" fmla="*/ 146 h 183"/>
                <a:gd name="T86" fmla="*/ 717 w 856"/>
                <a:gd name="T87" fmla="*/ 163 h 183"/>
                <a:gd name="T88" fmla="*/ 772 w 856"/>
                <a:gd name="T89" fmla="*/ 149 h 183"/>
                <a:gd name="T90" fmla="*/ 826 w 856"/>
                <a:gd name="T91" fmla="*/ 157 h 183"/>
                <a:gd name="T92" fmla="*/ 818 w 856"/>
                <a:gd name="T93" fmla="*/ 132 h 183"/>
                <a:gd name="T94" fmla="*/ 755 w 856"/>
                <a:gd name="T95" fmla="*/ 104 h 183"/>
                <a:gd name="T96" fmla="*/ 760 w 856"/>
                <a:gd name="T97" fmla="*/ 63 h 183"/>
                <a:gd name="T98" fmla="*/ 799 w 856"/>
                <a:gd name="T99" fmla="*/ 48 h 183"/>
                <a:gd name="T100" fmla="*/ 847 w 856"/>
                <a:gd name="T101" fmla="*/ 73 h 183"/>
                <a:gd name="T102" fmla="*/ 806 w 856"/>
                <a:gd name="T103" fmla="*/ 70 h 183"/>
                <a:gd name="T104" fmla="*/ 772 w 856"/>
                <a:gd name="T105" fmla="*/ 85 h 183"/>
                <a:gd name="T106" fmla="*/ 795 w 856"/>
                <a:gd name="T107" fmla="*/ 100 h 183"/>
                <a:gd name="T108" fmla="*/ 853 w 856"/>
                <a:gd name="T109" fmla="*/ 127 h 183"/>
                <a:gd name="T110" fmla="*/ 837 w 856"/>
                <a:gd name="T111" fmla="*/ 177 h 183"/>
                <a:gd name="T112" fmla="*/ 776 w 856"/>
                <a:gd name="T113" fmla="*/ 1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6" h="183">
                  <a:moveTo>
                    <a:pt x="68" y="182"/>
                  </a:moveTo>
                  <a:lnTo>
                    <a:pt x="46" y="182"/>
                  </a:lnTo>
                  <a:lnTo>
                    <a:pt x="46" y="40"/>
                  </a:lnTo>
                  <a:lnTo>
                    <a:pt x="41" y="45"/>
                  </a:lnTo>
                  <a:lnTo>
                    <a:pt x="37" y="48"/>
                  </a:lnTo>
                  <a:lnTo>
                    <a:pt x="31" y="51"/>
                  </a:lnTo>
                  <a:lnTo>
                    <a:pt x="24" y="56"/>
                  </a:lnTo>
                  <a:lnTo>
                    <a:pt x="17" y="59"/>
                  </a:lnTo>
                  <a:lnTo>
                    <a:pt x="11" y="63"/>
                  </a:lnTo>
                  <a:lnTo>
                    <a:pt x="6" y="65"/>
                  </a:lnTo>
                  <a:lnTo>
                    <a:pt x="0" y="68"/>
                  </a:lnTo>
                  <a:lnTo>
                    <a:pt x="0" y="46"/>
                  </a:lnTo>
                  <a:lnTo>
                    <a:pt x="9" y="41"/>
                  </a:lnTo>
                  <a:lnTo>
                    <a:pt x="18" y="35"/>
                  </a:lnTo>
                  <a:lnTo>
                    <a:pt x="26" y="30"/>
                  </a:lnTo>
                  <a:lnTo>
                    <a:pt x="33" y="24"/>
                  </a:lnTo>
                  <a:lnTo>
                    <a:pt x="40" y="18"/>
                  </a:lnTo>
                  <a:lnTo>
                    <a:pt x="46" y="11"/>
                  </a:lnTo>
                  <a:lnTo>
                    <a:pt x="50" y="6"/>
                  </a:lnTo>
                  <a:lnTo>
                    <a:pt x="54" y="0"/>
                  </a:lnTo>
                  <a:lnTo>
                    <a:pt x="68" y="0"/>
                  </a:lnTo>
                  <a:lnTo>
                    <a:pt x="68" y="182"/>
                  </a:lnTo>
                  <a:close/>
                  <a:moveTo>
                    <a:pt x="160" y="81"/>
                  </a:moveTo>
                  <a:lnTo>
                    <a:pt x="153" y="79"/>
                  </a:lnTo>
                  <a:lnTo>
                    <a:pt x="148" y="76"/>
                  </a:lnTo>
                  <a:lnTo>
                    <a:pt x="144" y="72"/>
                  </a:lnTo>
                  <a:lnTo>
                    <a:pt x="140" y="68"/>
                  </a:lnTo>
                  <a:lnTo>
                    <a:pt x="137" y="63"/>
                  </a:lnTo>
                  <a:lnTo>
                    <a:pt x="136" y="57"/>
                  </a:lnTo>
                  <a:lnTo>
                    <a:pt x="133" y="51"/>
                  </a:lnTo>
                  <a:lnTo>
                    <a:pt x="133" y="46"/>
                  </a:lnTo>
                  <a:lnTo>
                    <a:pt x="134" y="37"/>
                  </a:lnTo>
                  <a:lnTo>
                    <a:pt x="137" y="27"/>
                  </a:lnTo>
                  <a:lnTo>
                    <a:pt x="141" y="19"/>
                  </a:lnTo>
                  <a:lnTo>
                    <a:pt x="148" y="12"/>
                  </a:lnTo>
                  <a:lnTo>
                    <a:pt x="152" y="10"/>
                  </a:lnTo>
                  <a:lnTo>
                    <a:pt x="156" y="7"/>
                  </a:lnTo>
                  <a:lnTo>
                    <a:pt x="160" y="4"/>
                  </a:lnTo>
                  <a:lnTo>
                    <a:pt x="164" y="3"/>
                  </a:lnTo>
                  <a:lnTo>
                    <a:pt x="170" y="2"/>
                  </a:lnTo>
                  <a:lnTo>
                    <a:pt x="175" y="1"/>
                  </a:lnTo>
                  <a:lnTo>
                    <a:pt x="180" y="0"/>
                  </a:lnTo>
                  <a:lnTo>
                    <a:pt x="186" y="0"/>
                  </a:lnTo>
                  <a:lnTo>
                    <a:pt x="192" y="0"/>
                  </a:lnTo>
                  <a:lnTo>
                    <a:pt x="198" y="1"/>
                  </a:lnTo>
                  <a:lnTo>
                    <a:pt x="202" y="2"/>
                  </a:lnTo>
                  <a:lnTo>
                    <a:pt x="208" y="3"/>
                  </a:lnTo>
                  <a:lnTo>
                    <a:pt x="213" y="6"/>
                  </a:lnTo>
                  <a:lnTo>
                    <a:pt x="216" y="8"/>
                  </a:lnTo>
                  <a:lnTo>
                    <a:pt x="221" y="10"/>
                  </a:lnTo>
                  <a:lnTo>
                    <a:pt x="224" y="14"/>
                  </a:lnTo>
                  <a:lnTo>
                    <a:pt x="231" y="20"/>
                  </a:lnTo>
                  <a:lnTo>
                    <a:pt x="236" y="27"/>
                  </a:lnTo>
                  <a:lnTo>
                    <a:pt x="238" y="37"/>
                  </a:lnTo>
                  <a:lnTo>
                    <a:pt x="239" y="46"/>
                  </a:lnTo>
                  <a:lnTo>
                    <a:pt x="239" y="53"/>
                  </a:lnTo>
                  <a:lnTo>
                    <a:pt x="238" y="58"/>
                  </a:lnTo>
                  <a:lnTo>
                    <a:pt x="236" y="63"/>
                  </a:lnTo>
                  <a:lnTo>
                    <a:pt x="232" y="68"/>
                  </a:lnTo>
                  <a:lnTo>
                    <a:pt x="229" y="72"/>
                  </a:lnTo>
                  <a:lnTo>
                    <a:pt x="224" y="76"/>
                  </a:lnTo>
                  <a:lnTo>
                    <a:pt x="219" y="79"/>
                  </a:lnTo>
                  <a:lnTo>
                    <a:pt x="213" y="81"/>
                  </a:lnTo>
                  <a:lnTo>
                    <a:pt x="219" y="85"/>
                  </a:lnTo>
                  <a:lnTo>
                    <a:pt x="226" y="89"/>
                  </a:lnTo>
                  <a:lnTo>
                    <a:pt x="232" y="94"/>
                  </a:lnTo>
                  <a:lnTo>
                    <a:pt x="237" y="100"/>
                  </a:lnTo>
                  <a:lnTo>
                    <a:pt x="240" y="107"/>
                  </a:lnTo>
                  <a:lnTo>
                    <a:pt x="242" y="113"/>
                  </a:lnTo>
                  <a:lnTo>
                    <a:pt x="245" y="121"/>
                  </a:lnTo>
                  <a:lnTo>
                    <a:pt x="245" y="130"/>
                  </a:lnTo>
                  <a:lnTo>
                    <a:pt x="244" y="141"/>
                  </a:lnTo>
                  <a:lnTo>
                    <a:pt x="240" y="150"/>
                  </a:lnTo>
                  <a:lnTo>
                    <a:pt x="236" y="160"/>
                  </a:lnTo>
                  <a:lnTo>
                    <a:pt x="229" y="169"/>
                  </a:lnTo>
                  <a:lnTo>
                    <a:pt x="224" y="172"/>
                  </a:lnTo>
                  <a:lnTo>
                    <a:pt x="221" y="175"/>
                  </a:lnTo>
                  <a:lnTo>
                    <a:pt x="215" y="178"/>
                  </a:lnTo>
                  <a:lnTo>
                    <a:pt x="210" y="180"/>
                  </a:lnTo>
                  <a:lnTo>
                    <a:pt x="205" y="181"/>
                  </a:lnTo>
                  <a:lnTo>
                    <a:pt x="199" y="182"/>
                  </a:lnTo>
                  <a:lnTo>
                    <a:pt x="193" y="183"/>
                  </a:lnTo>
                  <a:lnTo>
                    <a:pt x="186" y="183"/>
                  </a:lnTo>
                  <a:lnTo>
                    <a:pt x="179" y="183"/>
                  </a:lnTo>
                  <a:lnTo>
                    <a:pt x="173" y="182"/>
                  </a:lnTo>
                  <a:lnTo>
                    <a:pt x="168" y="181"/>
                  </a:lnTo>
                  <a:lnTo>
                    <a:pt x="162" y="180"/>
                  </a:lnTo>
                  <a:lnTo>
                    <a:pt x="157" y="178"/>
                  </a:lnTo>
                  <a:lnTo>
                    <a:pt x="152" y="175"/>
                  </a:lnTo>
                  <a:lnTo>
                    <a:pt x="148" y="172"/>
                  </a:lnTo>
                  <a:lnTo>
                    <a:pt x="144" y="169"/>
                  </a:lnTo>
                  <a:lnTo>
                    <a:pt x="137" y="160"/>
                  </a:lnTo>
                  <a:lnTo>
                    <a:pt x="132" y="150"/>
                  </a:lnTo>
                  <a:lnTo>
                    <a:pt x="129" y="140"/>
                  </a:lnTo>
                  <a:lnTo>
                    <a:pt x="127" y="128"/>
                  </a:lnTo>
                  <a:lnTo>
                    <a:pt x="127" y="120"/>
                  </a:lnTo>
                  <a:lnTo>
                    <a:pt x="130" y="112"/>
                  </a:lnTo>
                  <a:lnTo>
                    <a:pt x="132" y="105"/>
                  </a:lnTo>
                  <a:lnTo>
                    <a:pt x="136" y="99"/>
                  </a:lnTo>
                  <a:lnTo>
                    <a:pt x="140" y="93"/>
                  </a:lnTo>
                  <a:lnTo>
                    <a:pt x="146" y="88"/>
                  </a:lnTo>
                  <a:lnTo>
                    <a:pt x="153" y="85"/>
                  </a:lnTo>
                  <a:lnTo>
                    <a:pt x="160" y="81"/>
                  </a:lnTo>
                  <a:close/>
                  <a:moveTo>
                    <a:pt x="155" y="46"/>
                  </a:moveTo>
                  <a:lnTo>
                    <a:pt x="156" y="51"/>
                  </a:lnTo>
                  <a:lnTo>
                    <a:pt x="157" y="56"/>
                  </a:lnTo>
                  <a:lnTo>
                    <a:pt x="160" y="61"/>
                  </a:lnTo>
                  <a:lnTo>
                    <a:pt x="163" y="64"/>
                  </a:lnTo>
                  <a:lnTo>
                    <a:pt x="168" y="68"/>
                  </a:lnTo>
                  <a:lnTo>
                    <a:pt x="173" y="69"/>
                  </a:lnTo>
                  <a:lnTo>
                    <a:pt x="179" y="71"/>
                  </a:lnTo>
                  <a:lnTo>
                    <a:pt x="186" y="71"/>
                  </a:lnTo>
                  <a:lnTo>
                    <a:pt x="193" y="71"/>
                  </a:lnTo>
                  <a:lnTo>
                    <a:pt x="200" y="69"/>
                  </a:lnTo>
                  <a:lnTo>
                    <a:pt x="205" y="68"/>
                  </a:lnTo>
                  <a:lnTo>
                    <a:pt x="209" y="64"/>
                  </a:lnTo>
                  <a:lnTo>
                    <a:pt x="213" y="61"/>
                  </a:lnTo>
                  <a:lnTo>
                    <a:pt x="215" y="56"/>
                  </a:lnTo>
                  <a:lnTo>
                    <a:pt x="217" y="51"/>
                  </a:lnTo>
                  <a:lnTo>
                    <a:pt x="217" y="47"/>
                  </a:lnTo>
                  <a:lnTo>
                    <a:pt x="216" y="42"/>
                  </a:lnTo>
                  <a:lnTo>
                    <a:pt x="215" y="38"/>
                  </a:lnTo>
                  <a:lnTo>
                    <a:pt x="213" y="33"/>
                  </a:lnTo>
                  <a:lnTo>
                    <a:pt x="209" y="28"/>
                  </a:lnTo>
                  <a:lnTo>
                    <a:pt x="205" y="25"/>
                  </a:lnTo>
                  <a:lnTo>
                    <a:pt x="199" y="23"/>
                  </a:lnTo>
                  <a:lnTo>
                    <a:pt x="193" y="22"/>
                  </a:lnTo>
                  <a:lnTo>
                    <a:pt x="186" y="22"/>
                  </a:lnTo>
                  <a:lnTo>
                    <a:pt x="179" y="22"/>
                  </a:lnTo>
                  <a:lnTo>
                    <a:pt x="173" y="23"/>
                  </a:lnTo>
                  <a:lnTo>
                    <a:pt x="168" y="25"/>
                  </a:lnTo>
                  <a:lnTo>
                    <a:pt x="163" y="28"/>
                  </a:lnTo>
                  <a:lnTo>
                    <a:pt x="160" y="32"/>
                  </a:lnTo>
                  <a:lnTo>
                    <a:pt x="157" y="37"/>
                  </a:lnTo>
                  <a:lnTo>
                    <a:pt x="156" y="41"/>
                  </a:lnTo>
                  <a:lnTo>
                    <a:pt x="155" y="46"/>
                  </a:lnTo>
                  <a:close/>
                  <a:moveTo>
                    <a:pt x="149" y="128"/>
                  </a:moveTo>
                  <a:lnTo>
                    <a:pt x="149" y="133"/>
                  </a:lnTo>
                  <a:lnTo>
                    <a:pt x="150" y="136"/>
                  </a:lnTo>
                  <a:lnTo>
                    <a:pt x="152" y="141"/>
                  </a:lnTo>
                  <a:lnTo>
                    <a:pt x="153" y="146"/>
                  </a:lnTo>
                  <a:lnTo>
                    <a:pt x="155" y="150"/>
                  </a:lnTo>
                  <a:lnTo>
                    <a:pt x="159" y="154"/>
                  </a:lnTo>
                  <a:lnTo>
                    <a:pt x="162" y="156"/>
                  </a:lnTo>
                  <a:lnTo>
                    <a:pt x="167" y="158"/>
                  </a:lnTo>
                  <a:lnTo>
                    <a:pt x="171" y="160"/>
                  </a:lnTo>
                  <a:lnTo>
                    <a:pt x="176" y="162"/>
                  </a:lnTo>
                  <a:lnTo>
                    <a:pt x="182" y="163"/>
                  </a:lnTo>
                  <a:lnTo>
                    <a:pt x="186" y="163"/>
                  </a:lnTo>
                  <a:lnTo>
                    <a:pt x="194" y="162"/>
                  </a:lnTo>
                  <a:lnTo>
                    <a:pt x="201" y="160"/>
                  </a:lnTo>
                  <a:lnTo>
                    <a:pt x="208" y="157"/>
                  </a:lnTo>
                  <a:lnTo>
                    <a:pt x="213" y="154"/>
                  </a:lnTo>
                  <a:lnTo>
                    <a:pt x="217" y="148"/>
                  </a:lnTo>
                  <a:lnTo>
                    <a:pt x="221" y="142"/>
                  </a:lnTo>
                  <a:lnTo>
                    <a:pt x="222" y="135"/>
                  </a:lnTo>
                  <a:lnTo>
                    <a:pt x="223" y="128"/>
                  </a:lnTo>
                  <a:lnTo>
                    <a:pt x="222" y="121"/>
                  </a:lnTo>
                  <a:lnTo>
                    <a:pt x="221" y="115"/>
                  </a:lnTo>
                  <a:lnTo>
                    <a:pt x="217" y="109"/>
                  </a:lnTo>
                  <a:lnTo>
                    <a:pt x="213" y="103"/>
                  </a:lnTo>
                  <a:lnTo>
                    <a:pt x="207" y="99"/>
                  </a:lnTo>
                  <a:lnTo>
                    <a:pt x="201" y="95"/>
                  </a:lnTo>
                  <a:lnTo>
                    <a:pt x="194" y="94"/>
                  </a:lnTo>
                  <a:lnTo>
                    <a:pt x="186" y="93"/>
                  </a:lnTo>
                  <a:lnTo>
                    <a:pt x="178" y="94"/>
                  </a:lnTo>
                  <a:lnTo>
                    <a:pt x="171" y="95"/>
                  </a:lnTo>
                  <a:lnTo>
                    <a:pt x="164" y="99"/>
                  </a:lnTo>
                  <a:lnTo>
                    <a:pt x="160" y="103"/>
                  </a:lnTo>
                  <a:lnTo>
                    <a:pt x="155" y="109"/>
                  </a:lnTo>
                  <a:lnTo>
                    <a:pt x="152" y="115"/>
                  </a:lnTo>
                  <a:lnTo>
                    <a:pt x="150" y="121"/>
                  </a:lnTo>
                  <a:lnTo>
                    <a:pt x="149" y="128"/>
                  </a:lnTo>
                  <a:close/>
                  <a:moveTo>
                    <a:pt x="272" y="138"/>
                  </a:moveTo>
                  <a:lnTo>
                    <a:pt x="294" y="135"/>
                  </a:lnTo>
                  <a:lnTo>
                    <a:pt x="296" y="142"/>
                  </a:lnTo>
                  <a:lnTo>
                    <a:pt x="299" y="148"/>
                  </a:lnTo>
                  <a:lnTo>
                    <a:pt x="301" y="152"/>
                  </a:lnTo>
                  <a:lnTo>
                    <a:pt x="305" y="156"/>
                  </a:lnTo>
                  <a:lnTo>
                    <a:pt x="308" y="159"/>
                  </a:lnTo>
                  <a:lnTo>
                    <a:pt x="313" y="160"/>
                  </a:lnTo>
                  <a:lnTo>
                    <a:pt x="318" y="163"/>
                  </a:lnTo>
                  <a:lnTo>
                    <a:pt x="324" y="163"/>
                  </a:lnTo>
                  <a:lnTo>
                    <a:pt x="329" y="163"/>
                  </a:lnTo>
                  <a:lnTo>
                    <a:pt x="333" y="162"/>
                  </a:lnTo>
                  <a:lnTo>
                    <a:pt x="338" y="160"/>
                  </a:lnTo>
                  <a:lnTo>
                    <a:pt x="341" y="158"/>
                  </a:lnTo>
                  <a:lnTo>
                    <a:pt x="345" y="156"/>
                  </a:lnTo>
                  <a:lnTo>
                    <a:pt x="348" y="154"/>
                  </a:lnTo>
                  <a:lnTo>
                    <a:pt x="352" y="151"/>
                  </a:lnTo>
                  <a:lnTo>
                    <a:pt x="354" y="148"/>
                  </a:lnTo>
                  <a:lnTo>
                    <a:pt x="356" y="143"/>
                  </a:lnTo>
                  <a:lnTo>
                    <a:pt x="357" y="139"/>
                  </a:lnTo>
                  <a:lnTo>
                    <a:pt x="360" y="134"/>
                  </a:lnTo>
                  <a:lnTo>
                    <a:pt x="361" y="128"/>
                  </a:lnTo>
                  <a:lnTo>
                    <a:pt x="362" y="123"/>
                  </a:lnTo>
                  <a:lnTo>
                    <a:pt x="363" y="116"/>
                  </a:lnTo>
                  <a:lnTo>
                    <a:pt x="364" y="109"/>
                  </a:lnTo>
                  <a:lnTo>
                    <a:pt x="364" y="102"/>
                  </a:lnTo>
                  <a:lnTo>
                    <a:pt x="364" y="101"/>
                  </a:lnTo>
                  <a:lnTo>
                    <a:pt x="364" y="100"/>
                  </a:lnTo>
                  <a:lnTo>
                    <a:pt x="364" y="99"/>
                  </a:lnTo>
                  <a:lnTo>
                    <a:pt x="364" y="97"/>
                  </a:lnTo>
                  <a:lnTo>
                    <a:pt x="361" y="102"/>
                  </a:lnTo>
                  <a:lnTo>
                    <a:pt x="356" y="107"/>
                  </a:lnTo>
                  <a:lnTo>
                    <a:pt x="352" y="111"/>
                  </a:lnTo>
                  <a:lnTo>
                    <a:pt x="347" y="115"/>
                  </a:lnTo>
                  <a:lnTo>
                    <a:pt x="341" y="118"/>
                  </a:lnTo>
                  <a:lnTo>
                    <a:pt x="334" y="119"/>
                  </a:lnTo>
                  <a:lnTo>
                    <a:pt x="329" y="121"/>
                  </a:lnTo>
                  <a:lnTo>
                    <a:pt x="322" y="121"/>
                  </a:lnTo>
                  <a:lnTo>
                    <a:pt x="316" y="121"/>
                  </a:lnTo>
                  <a:lnTo>
                    <a:pt x="311" y="120"/>
                  </a:lnTo>
                  <a:lnTo>
                    <a:pt x="306" y="119"/>
                  </a:lnTo>
                  <a:lnTo>
                    <a:pt x="301" y="117"/>
                  </a:lnTo>
                  <a:lnTo>
                    <a:pt x="296" y="115"/>
                  </a:lnTo>
                  <a:lnTo>
                    <a:pt x="292" y="112"/>
                  </a:lnTo>
                  <a:lnTo>
                    <a:pt x="287" y="109"/>
                  </a:lnTo>
                  <a:lnTo>
                    <a:pt x="284" y="104"/>
                  </a:lnTo>
                  <a:lnTo>
                    <a:pt x="277" y="96"/>
                  </a:lnTo>
                  <a:lnTo>
                    <a:pt x="272" y="86"/>
                  </a:lnTo>
                  <a:lnTo>
                    <a:pt x="270" y="74"/>
                  </a:lnTo>
                  <a:lnTo>
                    <a:pt x="269" y="62"/>
                  </a:lnTo>
                  <a:lnTo>
                    <a:pt x="270" y="49"/>
                  </a:lnTo>
                  <a:lnTo>
                    <a:pt x="273" y="37"/>
                  </a:lnTo>
                  <a:lnTo>
                    <a:pt x="278" y="26"/>
                  </a:lnTo>
                  <a:lnTo>
                    <a:pt x="285" y="17"/>
                  </a:lnTo>
                  <a:lnTo>
                    <a:pt x="290" y="12"/>
                  </a:lnTo>
                  <a:lnTo>
                    <a:pt x="293" y="9"/>
                  </a:lnTo>
                  <a:lnTo>
                    <a:pt x="298" y="7"/>
                  </a:lnTo>
                  <a:lnTo>
                    <a:pt x="303" y="4"/>
                  </a:lnTo>
                  <a:lnTo>
                    <a:pt x="308" y="2"/>
                  </a:lnTo>
                  <a:lnTo>
                    <a:pt x="314" y="1"/>
                  </a:lnTo>
                  <a:lnTo>
                    <a:pt x="319" y="0"/>
                  </a:lnTo>
                  <a:lnTo>
                    <a:pt x="325" y="0"/>
                  </a:lnTo>
                  <a:lnTo>
                    <a:pt x="333" y="1"/>
                  </a:lnTo>
                  <a:lnTo>
                    <a:pt x="341" y="2"/>
                  </a:lnTo>
                  <a:lnTo>
                    <a:pt x="349" y="6"/>
                  </a:lnTo>
                  <a:lnTo>
                    <a:pt x="357" y="9"/>
                  </a:lnTo>
                  <a:lnTo>
                    <a:pt x="364" y="15"/>
                  </a:lnTo>
                  <a:lnTo>
                    <a:pt x="370" y="20"/>
                  </a:lnTo>
                  <a:lnTo>
                    <a:pt x="375" y="28"/>
                  </a:lnTo>
                  <a:lnTo>
                    <a:pt x="379" y="37"/>
                  </a:lnTo>
                  <a:lnTo>
                    <a:pt x="383" y="46"/>
                  </a:lnTo>
                  <a:lnTo>
                    <a:pt x="385" y="58"/>
                  </a:lnTo>
                  <a:lnTo>
                    <a:pt x="386" y="72"/>
                  </a:lnTo>
                  <a:lnTo>
                    <a:pt x="386" y="87"/>
                  </a:lnTo>
                  <a:lnTo>
                    <a:pt x="386" y="104"/>
                  </a:lnTo>
                  <a:lnTo>
                    <a:pt x="385" y="119"/>
                  </a:lnTo>
                  <a:lnTo>
                    <a:pt x="383" y="132"/>
                  </a:lnTo>
                  <a:lnTo>
                    <a:pt x="379" y="142"/>
                  </a:lnTo>
                  <a:lnTo>
                    <a:pt x="375" y="152"/>
                  </a:lnTo>
                  <a:lnTo>
                    <a:pt x="370" y="160"/>
                  </a:lnTo>
                  <a:lnTo>
                    <a:pt x="364" y="169"/>
                  </a:lnTo>
                  <a:lnTo>
                    <a:pt x="357" y="174"/>
                  </a:lnTo>
                  <a:lnTo>
                    <a:pt x="354" y="177"/>
                  </a:lnTo>
                  <a:lnTo>
                    <a:pt x="349" y="179"/>
                  </a:lnTo>
                  <a:lnTo>
                    <a:pt x="345" y="180"/>
                  </a:lnTo>
                  <a:lnTo>
                    <a:pt x="341" y="181"/>
                  </a:lnTo>
                  <a:lnTo>
                    <a:pt x="337" y="182"/>
                  </a:lnTo>
                  <a:lnTo>
                    <a:pt x="332" y="183"/>
                  </a:lnTo>
                  <a:lnTo>
                    <a:pt x="328" y="183"/>
                  </a:lnTo>
                  <a:lnTo>
                    <a:pt x="323" y="183"/>
                  </a:lnTo>
                  <a:lnTo>
                    <a:pt x="318" y="183"/>
                  </a:lnTo>
                  <a:lnTo>
                    <a:pt x="313" y="183"/>
                  </a:lnTo>
                  <a:lnTo>
                    <a:pt x="308" y="182"/>
                  </a:lnTo>
                  <a:lnTo>
                    <a:pt x="305" y="181"/>
                  </a:lnTo>
                  <a:lnTo>
                    <a:pt x="300" y="180"/>
                  </a:lnTo>
                  <a:lnTo>
                    <a:pt x="295" y="178"/>
                  </a:lnTo>
                  <a:lnTo>
                    <a:pt x="292" y="175"/>
                  </a:lnTo>
                  <a:lnTo>
                    <a:pt x="288" y="172"/>
                  </a:lnTo>
                  <a:lnTo>
                    <a:pt x="283" y="165"/>
                  </a:lnTo>
                  <a:lnTo>
                    <a:pt x="278" y="157"/>
                  </a:lnTo>
                  <a:lnTo>
                    <a:pt x="275" y="148"/>
                  </a:lnTo>
                  <a:lnTo>
                    <a:pt x="272" y="138"/>
                  </a:lnTo>
                  <a:close/>
                  <a:moveTo>
                    <a:pt x="364" y="61"/>
                  </a:moveTo>
                  <a:lnTo>
                    <a:pt x="363" y="53"/>
                  </a:lnTo>
                  <a:lnTo>
                    <a:pt x="362" y="45"/>
                  </a:lnTo>
                  <a:lnTo>
                    <a:pt x="359" y="38"/>
                  </a:lnTo>
                  <a:lnTo>
                    <a:pt x="354" y="32"/>
                  </a:lnTo>
                  <a:lnTo>
                    <a:pt x="349" y="27"/>
                  </a:lnTo>
                  <a:lnTo>
                    <a:pt x="344" y="24"/>
                  </a:lnTo>
                  <a:lnTo>
                    <a:pt x="337" y="23"/>
                  </a:lnTo>
                  <a:lnTo>
                    <a:pt x="329" y="22"/>
                  </a:lnTo>
                  <a:lnTo>
                    <a:pt x="321" y="23"/>
                  </a:lnTo>
                  <a:lnTo>
                    <a:pt x="314" y="24"/>
                  </a:lnTo>
                  <a:lnTo>
                    <a:pt x="307" y="27"/>
                  </a:lnTo>
                  <a:lnTo>
                    <a:pt x="301" y="33"/>
                  </a:lnTo>
                  <a:lnTo>
                    <a:pt x="296" y="39"/>
                  </a:lnTo>
                  <a:lnTo>
                    <a:pt x="293" y="46"/>
                  </a:lnTo>
                  <a:lnTo>
                    <a:pt x="292" y="54"/>
                  </a:lnTo>
                  <a:lnTo>
                    <a:pt x="291" y="63"/>
                  </a:lnTo>
                  <a:lnTo>
                    <a:pt x="292" y="71"/>
                  </a:lnTo>
                  <a:lnTo>
                    <a:pt x="293" y="78"/>
                  </a:lnTo>
                  <a:lnTo>
                    <a:pt x="296" y="84"/>
                  </a:lnTo>
                  <a:lnTo>
                    <a:pt x="301" y="89"/>
                  </a:lnTo>
                  <a:lnTo>
                    <a:pt x="307" y="94"/>
                  </a:lnTo>
                  <a:lnTo>
                    <a:pt x="313" y="97"/>
                  </a:lnTo>
                  <a:lnTo>
                    <a:pt x="319" y="99"/>
                  </a:lnTo>
                  <a:lnTo>
                    <a:pt x="328" y="100"/>
                  </a:lnTo>
                  <a:lnTo>
                    <a:pt x="336" y="99"/>
                  </a:lnTo>
                  <a:lnTo>
                    <a:pt x="342" y="97"/>
                  </a:lnTo>
                  <a:lnTo>
                    <a:pt x="348" y="94"/>
                  </a:lnTo>
                  <a:lnTo>
                    <a:pt x="354" y="89"/>
                  </a:lnTo>
                  <a:lnTo>
                    <a:pt x="359" y="84"/>
                  </a:lnTo>
                  <a:lnTo>
                    <a:pt x="362" y="77"/>
                  </a:lnTo>
                  <a:lnTo>
                    <a:pt x="363" y="70"/>
                  </a:lnTo>
                  <a:lnTo>
                    <a:pt x="364" y="61"/>
                  </a:lnTo>
                  <a:close/>
                  <a:moveTo>
                    <a:pt x="507" y="182"/>
                  </a:moveTo>
                  <a:lnTo>
                    <a:pt x="485" y="182"/>
                  </a:lnTo>
                  <a:lnTo>
                    <a:pt x="485" y="0"/>
                  </a:lnTo>
                  <a:lnTo>
                    <a:pt x="507" y="0"/>
                  </a:lnTo>
                  <a:lnTo>
                    <a:pt x="507" y="69"/>
                  </a:lnTo>
                  <a:lnTo>
                    <a:pt x="510" y="64"/>
                  </a:lnTo>
                  <a:lnTo>
                    <a:pt x="515" y="59"/>
                  </a:lnTo>
                  <a:lnTo>
                    <a:pt x="519" y="56"/>
                  </a:lnTo>
                  <a:lnTo>
                    <a:pt x="524" y="53"/>
                  </a:lnTo>
                  <a:lnTo>
                    <a:pt x="529" y="51"/>
                  </a:lnTo>
                  <a:lnTo>
                    <a:pt x="533" y="49"/>
                  </a:lnTo>
                  <a:lnTo>
                    <a:pt x="538" y="48"/>
                  </a:lnTo>
                  <a:lnTo>
                    <a:pt x="544" y="48"/>
                  </a:lnTo>
                  <a:lnTo>
                    <a:pt x="551" y="48"/>
                  </a:lnTo>
                  <a:lnTo>
                    <a:pt x="556" y="49"/>
                  </a:lnTo>
                  <a:lnTo>
                    <a:pt x="562" y="50"/>
                  </a:lnTo>
                  <a:lnTo>
                    <a:pt x="568" y="53"/>
                  </a:lnTo>
                  <a:lnTo>
                    <a:pt x="572" y="55"/>
                  </a:lnTo>
                  <a:lnTo>
                    <a:pt x="578" y="58"/>
                  </a:lnTo>
                  <a:lnTo>
                    <a:pt x="583" y="62"/>
                  </a:lnTo>
                  <a:lnTo>
                    <a:pt x="586" y="66"/>
                  </a:lnTo>
                  <a:lnTo>
                    <a:pt x="590" y="71"/>
                  </a:lnTo>
                  <a:lnTo>
                    <a:pt x="592" y="76"/>
                  </a:lnTo>
                  <a:lnTo>
                    <a:pt x="594" y="81"/>
                  </a:lnTo>
                  <a:lnTo>
                    <a:pt x="597" y="87"/>
                  </a:lnTo>
                  <a:lnTo>
                    <a:pt x="599" y="94"/>
                  </a:lnTo>
                  <a:lnTo>
                    <a:pt x="600" y="101"/>
                  </a:lnTo>
                  <a:lnTo>
                    <a:pt x="601" y="108"/>
                  </a:lnTo>
                  <a:lnTo>
                    <a:pt x="601" y="115"/>
                  </a:lnTo>
                  <a:lnTo>
                    <a:pt x="600" y="131"/>
                  </a:lnTo>
                  <a:lnTo>
                    <a:pt x="597" y="144"/>
                  </a:lnTo>
                  <a:lnTo>
                    <a:pt x="592" y="156"/>
                  </a:lnTo>
                  <a:lnTo>
                    <a:pt x="584" y="166"/>
                  </a:lnTo>
                  <a:lnTo>
                    <a:pt x="579" y="171"/>
                  </a:lnTo>
                  <a:lnTo>
                    <a:pt x="576" y="174"/>
                  </a:lnTo>
                  <a:lnTo>
                    <a:pt x="571" y="178"/>
                  </a:lnTo>
                  <a:lnTo>
                    <a:pt x="565" y="180"/>
                  </a:lnTo>
                  <a:lnTo>
                    <a:pt x="561" y="181"/>
                  </a:lnTo>
                  <a:lnTo>
                    <a:pt x="555" y="182"/>
                  </a:lnTo>
                  <a:lnTo>
                    <a:pt x="549" y="183"/>
                  </a:lnTo>
                  <a:lnTo>
                    <a:pt x="544" y="183"/>
                  </a:lnTo>
                  <a:lnTo>
                    <a:pt x="538" y="183"/>
                  </a:lnTo>
                  <a:lnTo>
                    <a:pt x="533" y="182"/>
                  </a:lnTo>
                  <a:lnTo>
                    <a:pt x="528" y="181"/>
                  </a:lnTo>
                  <a:lnTo>
                    <a:pt x="523" y="179"/>
                  </a:lnTo>
                  <a:lnTo>
                    <a:pt x="518" y="175"/>
                  </a:lnTo>
                  <a:lnTo>
                    <a:pt x="515" y="172"/>
                  </a:lnTo>
                  <a:lnTo>
                    <a:pt x="510" y="167"/>
                  </a:lnTo>
                  <a:lnTo>
                    <a:pt x="507" y="162"/>
                  </a:lnTo>
                  <a:lnTo>
                    <a:pt x="507" y="182"/>
                  </a:lnTo>
                  <a:close/>
                  <a:moveTo>
                    <a:pt x="507" y="116"/>
                  </a:moveTo>
                  <a:lnTo>
                    <a:pt x="507" y="126"/>
                  </a:lnTo>
                  <a:lnTo>
                    <a:pt x="509" y="134"/>
                  </a:lnTo>
                  <a:lnTo>
                    <a:pt x="510" y="141"/>
                  </a:lnTo>
                  <a:lnTo>
                    <a:pt x="514" y="147"/>
                  </a:lnTo>
                  <a:lnTo>
                    <a:pt x="519" y="154"/>
                  </a:lnTo>
                  <a:lnTo>
                    <a:pt x="526" y="158"/>
                  </a:lnTo>
                  <a:lnTo>
                    <a:pt x="534" y="162"/>
                  </a:lnTo>
                  <a:lnTo>
                    <a:pt x="542" y="163"/>
                  </a:lnTo>
                  <a:lnTo>
                    <a:pt x="549" y="162"/>
                  </a:lnTo>
                  <a:lnTo>
                    <a:pt x="556" y="160"/>
                  </a:lnTo>
                  <a:lnTo>
                    <a:pt x="562" y="157"/>
                  </a:lnTo>
                  <a:lnTo>
                    <a:pt x="568" y="151"/>
                  </a:lnTo>
                  <a:lnTo>
                    <a:pt x="574" y="144"/>
                  </a:lnTo>
                  <a:lnTo>
                    <a:pt x="577" y="136"/>
                  </a:lnTo>
                  <a:lnTo>
                    <a:pt x="578" y="127"/>
                  </a:lnTo>
                  <a:lnTo>
                    <a:pt x="579" y="116"/>
                  </a:lnTo>
                  <a:lnTo>
                    <a:pt x="578" y="104"/>
                  </a:lnTo>
                  <a:lnTo>
                    <a:pt x="577" y="95"/>
                  </a:lnTo>
                  <a:lnTo>
                    <a:pt x="574" y="87"/>
                  </a:lnTo>
                  <a:lnTo>
                    <a:pt x="569" y="81"/>
                  </a:lnTo>
                  <a:lnTo>
                    <a:pt x="563" y="76"/>
                  </a:lnTo>
                  <a:lnTo>
                    <a:pt x="557" y="72"/>
                  </a:lnTo>
                  <a:lnTo>
                    <a:pt x="551" y="71"/>
                  </a:lnTo>
                  <a:lnTo>
                    <a:pt x="544" y="70"/>
                  </a:lnTo>
                  <a:lnTo>
                    <a:pt x="537" y="71"/>
                  </a:lnTo>
                  <a:lnTo>
                    <a:pt x="530" y="72"/>
                  </a:lnTo>
                  <a:lnTo>
                    <a:pt x="524" y="76"/>
                  </a:lnTo>
                  <a:lnTo>
                    <a:pt x="518" y="81"/>
                  </a:lnTo>
                  <a:lnTo>
                    <a:pt x="514" y="88"/>
                  </a:lnTo>
                  <a:lnTo>
                    <a:pt x="510" y="96"/>
                  </a:lnTo>
                  <a:lnTo>
                    <a:pt x="508" y="105"/>
                  </a:lnTo>
                  <a:lnTo>
                    <a:pt x="507" y="116"/>
                  </a:lnTo>
                  <a:close/>
                  <a:moveTo>
                    <a:pt x="629" y="22"/>
                  </a:moveTo>
                  <a:lnTo>
                    <a:pt x="629" y="0"/>
                  </a:lnTo>
                  <a:lnTo>
                    <a:pt x="651" y="0"/>
                  </a:lnTo>
                  <a:lnTo>
                    <a:pt x="651" y="22"/>
                  </a:lnTo>
                  <a:lnTo>
                    <a:pt x="629" y="22"/>
                  </a:lnTo>
                  <a:close/>
                  <a:moveTo>
                    <a:pt x="629" y="182"/>
                  </a:moveTo>
                  <a:lnTo>
                    <a:pt x="629" y="49"/>
                  </a:lnTo>
                  <a:lnTo>
                    <a:pt x="651" y="49"/>
                  </a:lnTo>
                  <a:lnTo>
                    <a:pt x="651" y="182"/>
                  </a:lnTo>
                  <a:lnTo>
                    <a:pt x="629" y="182"/>
                  </a:lnTo>
                  <a:close/>
                  <a:moveTo>
                    <a:pt x="731" y="163"/>
                  </a:moveTo>
                  <a:lnTo>
                    <a:pt x="734" y="182"/>
                  </a:lnTo>
                  <a:lnTo>
                    <a:pt x="730" y="183"/>
                  </a:lnTo>
                  <a:lnTo>
                    <a:pt x="726" y="183"/>
                  </a:lnTo>
                  <a:lnTo>
                    <a:pt x="722" y="183"/>
                  </a:lnTo>
                  <a:lnTo>
                    <a:pt x="718" y="183"/>
                  </a:lnTo>
                  <a:lnTo>
                    <a:pt x="713" y="183"/>
                  </a:lnTo>
                  <a:lnTo>
                    <a:pt x="707" y="182"/>
                  </a:lnTo>
                  <a:lnTo>
                    <a:pt x="702" y="182"/>
                  </a:lnTo>
                  <a:lnTo>
                    <a:pt x="699" y="181"/>
                  </a:lnTo>
                  <a:lnTo>
                    <a:pt x="695" y="179"/>
                  </a:lnTo>
                  <a:lnTo>
                    <a:pt x="693" y="177"/>
                  </a:lnTo>
                  <a:lnTo>
                    <a:pt x="692" y="174"/>
                  </a:lnTo>
                  <a:lnTo>
                    <a:pt x="690" y="171"/>
                  </a:lnTo>
                  <a:lnTo>
                    <a:pt x="688" y="167"/>
                  </a:lnTo>
                  <a:lnTo>
                    <a:pt x="688" y="162"/>
                  </a:lnTo>
                  <a:lnTo>
                    <a:pt x="687" y="155"/>
                  </a:lnTo>
                  <a:lnTo>
                    <a:pt x="687" y="146"/>
                  </a:lnTo>
                  <a:lnTo>
                    <a:pt x="687" y="71"/>
                  </a:lnTo>
                  <a:lnTo>
                    <a:pt x="671" y="71"/>
                  </a:lnTo>
                  <a:lnTo>
                    <a:pt x="671" y="49"/>
                  </a:lnTo>
                  <a:lnTo>
                    <a:pt x="687" y="49"/>
                  </a:lnTo>
                  <a:lnTo>
                    <a:pt x="687" y="17"/>
                  </a:lnTo>
                  <a:lnTo>
                    <a:pt x="709" y="3"/>
                  </a:lnTo>
                  <a:lnTo>
                    <a:pt x="709" y="49"/>
                  </a:lnTo>
                  <a:lnTo>
                    <a:pt x="731" y="49"/>
                  </a:lnTo>
                  <a:lnTo>
                    <a:pt x="731" y="71"/>
                  </a:lnTo>
                  <a:lnTo>
                    <a:pt x="709" y="71"/>
                  </a:lnTo>
                  <a:lnTo>
                    <a:pt x="709" y="146"/>
                  </a:lnTo>
                  <a:lnTo>
                    <a:pt x="709" y="150"/>
                  </a:lnTo>
                  <a:lnTo>
                    <a:pt x="709" y="152"/>
                  </a:lnTo>
                  <a:lnTo>
                    <a:pt x="709" y="156"/>
                  </a:lnTo>
                  <a:lnTo>
                    <a:pt x="710" y="157"/>
                  </a:lnTo>
                  <a:lnTo>
                    <a:pt x="711" y="158"/>
                  </a:lnTo>
                  <a:lnTo>
                    <a:pt x="713" y="159"/>
                  </a:lnTo>
                  <a:lnTo>
                    <a:pt x="713" y="160"/>
                  </a:lnTo>
                  <a:lnTo>
                    <a:pt x="714" y="162"/>
                  </a:lnTo>
                  <a:lnTo>
                    <a:pt x="716" y="163"/>
                  </a:lnTo>
                  <a:lnTo>
                    <a:pt x="717" y="163"/>
                  </a:lnTo>
                  <a:lnTo>
                    <a:pt x="720" y="163"/>
                  </a:lnTo>
                  <a:lnTo>
                    <a:pt x="722" y="163"/>
                  </a:lnTo>
                  <a:lnTo>
                    <a:pt x="724" y="163"/>
                  </a:lnTo>
                  <a:lnTo>
                    <a:pt x="726" y="163"/>
                  </a:lnTo>
                  <a:lnTo>
                    <a:pt x="729" y="163"/>
                  </a:lnTo>
                  <a:lnTo>
                    <a:pt x="731" y="163"/>
                  </a:lnTo>
                  <a:close/>
                  <a:moveTo>
                    <a:pt x="746" y="143"/>
                  </a:moveTo>
                  <a:lnTo>
                    <a:pt x="769" y="139"/>
                  </a:lnTo>
                  <a:lnTo>
                    <a:pt x="770" y="144"/>
                  </a:lnTo>
                  <a:lnTo>
                    <a:pt x="772" y="149"/>
                  </a:lnTo>
                  <a:lnTo>
                    <a:pt x="776" y="154"/>
                  </a:lnTo>
                  <a:lnTo>
                    <a:pt x="779" y="157"/>
                  </a:lnTo>
                  <a:lnTo>
                    <a:pt x="784" y="159"/>
                  </a:lnTo>
                  <a:lnTo>
                    <a:pt x="790" y="162"/>
                  </a:lnTo>
                  <a:lnTo>
                    <a:pt x="797" y="163"/>
                  </a:lnTo>
                  <a:lnTo>
                    <a:pt x="803" y="163"/>
                  </a:lnTo>
                  <a:lnTo>
                    <a:pt x="810" y="163"/>
                  </a:lnTo>
                  <a:lnTo>
                    <a:pt x="817" y="162"/>
                  </a:lnTo>
                  <a:lnTo>
                    <a:pt x="822" y="159"/>
                  </a:lnTo>
                  <a:lnTo>
                    <a:pt x="826" y="157"/>
                  </a:lnTo>
                  <a:lnTo>
                    <a:pt x="830" y="155"/>
                  </a:lnTo>
                  <a:lnTo>
                    <a:pt x="832" y="151"/>
                  </a:lnTo>
                  <a:lnTo>
                    <a:pt x="833" y="148"/>
                  </a:lnTo>
                  <a:lnTo>
                    <a:pt x="834" y="144"/>
                  </a:lnTo>
                  <a:lnTo>
                    <a:pt x="833" y="142"/>
                  </a:lnTo>
                  <a:lnTo>
                    <a:pt x="832" y="139"/>
                  </a:lnTo>
                  <a:lnTo>
                    <a:pt x="830" y="136"/>
                  </a:lnTo>
                  <a:lnTo>
                    <a:pt x="826" y="134"/>
                  </a:lnTo>
                  <a:lnTo>
                    <a:pt x="823" y="133"/>
                  </a:lnTo>
                  <a:lnTo>
                    <a:pt x="818" y="132"/>
                  </a:lnTo>
                  <a:lnTo>
                    <a:pt x="811" y="130"/>
                  </a:lnTo>
                  <a:lnTo>
                    <a:pt x="803" y="128"/>
                  </a:lnTo>
                  <a:lnTo>
                    <a:pt x="792" y="125"/>
                  </a:lnTo>
                  <a:lnTo>
                    <a:pt x="783" y="123"/>
                  </a:lnTo>
                  <a:lnTo>
                    <a:pt x="776" y="119"/>
                  </a:lnTo>
                  <a:lnTo>
                    <a:pt x="770" y="117"/>
                  </a:lnTo>
                  <a:lnTo>
                    <a:pt x="766" y="115"/>
                  </a:lnTo>
                  <a:lnTo>
                    <a:pt x="761" y="112"/>
                  </a:lnTo>
                  <a:lnTo>
                    <a:pt x="757" y="109"/>
                  </a:lnTo>
                  <a:lnTo>
                    <a:pt x="755" y="104"/>
                  </a:lnTo>
                  <a:lnTo>
                    <a:pt x="753" y="100"/>
                  </a:lnTo>
                  <a:lnTo>
                    <a:pt x="752" y="95"/>
                  </a:lnTo>
                  <a:lnTo>
                    <a:pt x="751" y="90"/>
                  </a:lnTo>
                  <a:lnTo>
                    <a:pt x="751" y="86"/>
                  </a:lnTo>
                  <a:lnTo>
                    <a:pt x="751" y="81"/>
                  </a:lnTo>
                  <a:lnTo>
                    <a:pt x="752" y="78"/>
                  </a:lnTo>
                  <a:lnTo>
                    <a:pt x="753" y="73"/>
                  </a:lnTo>
                  <a:lnTo>
                    <a:pt x="754" y="70"/>
                  </a:lnTo>
                  <a:lnTo>
                    <a:pt x="756" y="66"/>
                  </a:lnTo>
                  <a:lnTo>
                    <a:pt x="760" y="63"/>
                  </a:lnTo>
                  <a:lnTo>
                    <a:pt x="762" y="59"/>
                  </a:lnTo>
                  <a:lnTo>
                    <a:pt x="766" y="57"/>
                  </a:lnTo>
                  <a:lnTo>
                    <a:pt x="768" y="55"/>
                  </a:lnTo>
                  <a:lnTo>
                    <a:pt x="771" y="54"/>
                  </a:lnTo>
                  <a:lnTo>
                    <a:pt x="775" y="51"/>
                  </a:lnTo>
                  <a:lnTo>
                    <a:pt x="779" y="50"/>
                  </a:lnTo>
                  <a:lnTo>
                    <a:pt x="784" y="49"/>
                  </a:lnTo>
                  <a:lnTo>
                    <a:pt x="789" y="48"/>
                  </a:lnTo>
                  <a:lnTo>
                    <a:pt x="794" y="48"/>
                  </a:lnTo>
                  <a:lnTo>
                    <a:pt x="799" y="48"/>
                  </a:lnTo>
                  <a:lnTo>
                    <a:pt x="806" y="48"/>
                  </a:lnTo>
                  <a:lnTo>
                    <a:pt x="813" y="49"/>
                  </a:lnTo>
                  <a:lnTo>
                    <a:pt x="820" y="50"/>
                  </a:lnTo>
                  <a:lnTo>
                    <a:pt x="825" y="53"/>
                  </a:lnTo>
                  <a:lnTo>
                    <a:pt x="831" y="55"/>
                  </a:lnTo>
                  <a:lnTo>
                    <a:pt x="836" y="57"/>
                  </a:lnTo>
                  <a:lnTo>
                    <a:pt x="839" y="61"/>
                  </a:lnTo>
                  <a:lnTo>
                    <a:pt x="843" y="64"/>
                  </a:lnTo>
                  <a:lnTo>
                    <a:pt x="845" y="69"/>
                  </a:lnTo>
                  <a:lnTo>
                    <a:pt x="847" y="73"/>
                  </a:lnTo>
                  <a:lnTo>
                    <a:pt x="848" y="79"/>
                  </a:lnTo>
                  <a:lnTo>
                    <a:pt x="851" y="86"/>
                  </a:lnTo>
                  <a:lnTo>
                    <a:pt x="829" y="89"/>
                  </a:lnTo>
                  <a:lnTo>
                    <a:pt x="828" y="85"/>
                  </a:lnTo>
                  <a:lnTo>
                    <a:pt x="825" y="81"/>
                  </a:lnTo>
                  <a:lnTo>
                    <a:pt x="823" y="78"/>
                  </a:lnTo>
                  <a:lnTo>
                    <a:pt x="820" y="74"/>
                  </a:lnTo>
                  <a:lnTo>
                    <a:pt x="816" y="72"/>
                  </a:lnTo>
                  <a:lnTo>
                    <a:pt x="811" y="71"/>
                  </a:lnTo>
                  <a:lnTo>
                    <a:pt x="806" y="70"/>
                  </a:lnTo>
                  <a:lnTo>
                    <a:pt x="800" y="70"/>
                  </a:lnTo>
                  <a:lnTo>
                    <a:pt x="793" y="70"/>
                  </a:lnTo>
                  <a:lnTo>
                    <a:pt x="787" y="71"/>
                  </a:lnTo>
                  <a:lnTo>
                    <a:pt x="783" y="72"/>
                  </a:lnTo>
                  <a:lnTo>
                    <a:pt x="779" y="73"/>
                  </a:lnTo>
                  <a:lnTo>
                    <a:pt x="776" y="76"/>
                  </a:lnTo>
                  <a:lnTo>
                    <a:pt x="775" y="78"/>
                  </a:lnTo>
                  <a:lnTo>
                    <a:pt x="772" y="81"/>
                  </a:lnTo>
                  <a:lnTo>
                    <a:pt x="772" y="84"/>
                  </a:lnTo>
                  <a:lnTo>
                    <a:pt x="772" y="85"/>
                  </a:lnTo>
                  <a:lnTo>
                    <a:pt x="774" y="87"/>
                  </a:lnTo>
                  <a:lnTo>
                    <a:pt x="774" y="88"/>
                  </a:lnTo>
                  <a:lnTo>
                    <a:pt x="775" y="90"/>
                  </a:lnTo>
                  <a:lnTo>
                    <a:pt x="777" y="92"/>
                  </a:lnTo>
                  <a:lnTo>
                    <a:pt x="778" y="93"/>
                  </a:lnTo>
                  <a:lnTo>
                    <a:pt x="780" y="95"/>
                  </a:lnTo>
                  <a:lnTo>
                    <a:pt x="784" y="96"/>
                  </a:lnTo>
                  <a:lnTo>
                    <a:pt x="786" y="96"/>
                  </a:lnTo>
                  <a:lnTo>
                    <a:pt x="790" y="97"/>
                  </a:lnTo>
                  <a:lnTo>
                    <a:pt x="795" y="100"/>
                  </a:lnTo>
                  <a:lnTo>
                    <a:pt x="802" y="101"/>
                  </a:lnTo>
                  <a:lnTo>
                    <a:pt x="814" y="104"/>
                  </a:lnTo>
                  <a:lnTo>
                    <a:pt x="823" y="107"/>
                  </a:lnTo>
                  <a:lnTo>
                    <a:pt x="830" y="109"/>
                  </a:lnTo>
                  <a:lnTo>
                    <a:pt x="836" y="111"/>
                  </a:lnTo>
                  <a:lnTo>
                    <a:pt x="840" y="113"/>
                  </a:lnTo>
                  <a:lnTo>
                    <a:pt x="844" y="116"/>
                  </a:lnTo>
                  <a:lnTo>
                    <a:pt x="847" y="119"/>
                  </a:lnTo>
                  <a:lnTo>
                    <a:pt x="851" y="123"/>
                  </a:lnTo>
                  <a:lnTo>
                    <a:pt x="853" y="127"/>
                  </a:lnTo>
                  <a:lnTo>
                    <a:pt x="855" y="132"/>
                  </a:lnTo>
                  <a:lnTo>
                    <a:pt x="856" y="138"/>
                  </a:lnTo>
                  <a:lnTo>
                    <a:pt x="856" y="142"/>
                  </a:lnTo>
                  <a:lnTo>
                    <a:pt x="856" y="148"/>
                  </a:lnTo>
                  <a:lnTo>
                    <a:pt x="855" y="154"/>
                  </a:lnTo>
                  <a:lnTo>
                    <a:pt x="853" y="158"/>
                  </a:lnTo>
                  <a:lnTo>
                    <a:pt x="849" y="164"/>
                  </a:lnTo>
                  <a:lnTo>
                    <a:pt x="846" y="169"/>
                  </a:lnTo>
                  <a:lnTo>
                    <a:pt x="841" y="173"/>
                  </a:lnTo>
                  <a:lnTo>
                    <a:pt x="837" y="177"/>
                  </a:lnTo>
                  <a:lnTo>
                    <a:pt x="831" y="179"/>
                  </a:lnTo>
                  <a:lnTo>
                    <a:pt x="824" y="181"/>
                  </a:lnTo>
                  <a:lnTo>
                    <a:pt x="817" y="182"/>
                  </a:lnTo>
                  <a:lnTo>
                    <a:pt x="810" y="183"/>
                  </a:lnTo>
                  <a:lnTo>
                    <a:pt x="803" y="183"/>
                  </a:lnTo>
                  <a:lnTo>
                    <a:pt x="798" y="183"/>
                  </a:lnTo>
                  <a:lnTo>
                    <a:pt x="791" y="183"/>
                  </a:lnTo>
                  <a:lnTo>
                    <a:pt x="785" y="182"/>
                  </a:lnTo>
                  <a:lnTo>
                    <a:pt x="780" y="181"/>
                  </a:lnTo>
                  <a:lnTo>
                    <a:pt x="776" y="180"/>
                  </a:lnTo>
                  <a:lnTo>
                    <a:pt x="771" y="179"/>
                  </a:lnTo>
                  <a:lnTo>
                    <a:pt x="767" y="177"/>
                  </a:lnTo>
                  <a:lnTo>
                    <a:pt x="763" y="174"/>
                  </a:lnTo>
                  <a:lnTo>
                    <a:pt x="757" y="169"/>
                  </a:lnTo>
                  <a:lnTo>
                    <a:pt x="753" y="162"/>
                  </a:lnTo>
                  <a:lnTo>
                    <a:pt x="749" y="152"/>
                  </a:lnTo>
                  <a:lnTo>
                    <a:pt x="746" y="1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4" name="Freeform 212"/>
            <p:cNvSpPr>
              <a:spLocks noEditPoints="1"/>
            </p:cNvSpPr>
            <p:nvPr/>
          </p:nvSpPr>
          <p:spPr bwMode="auto">
            <a:xfrm>
              <a:off x="4744" y="2178"/>
              <a:ext cx="439" cy="92"/>
            </a:xfrm>
            <a:custGeom>
              <a:avLst/>
              <a:gdLst>
                <a:gd name="T0" fmla="*/ 125 w 878"/>
                <a:gd name="T1" fmla="*/ 117 h 183"/>
                <a:gd name="T2" fmla="*/ 82 w 878"/>
                <a:gd name="T3" fmla="*/ 117 h 183"/>
                <a:gd name="T4" fmla="*/ 193 w 878"/>
                <a:gd name="T5" fmla="*/ 161 h 183"/>
                <a:gd name="T6" fmla="*/ 243 w 878"/>
                <a:gd name="T7" fmla="*/ 139 h 183"/>
                <a:gd name="T8" fmla="*/ 223 w 878"/>
                <a:gd name="T9" fmla="*/ 86 h 183"/>
                <a:gd name="T10" fmla="*/ 181 w 878"/>
                <a:gd name="T11" fmla="*/ 93 h 183"/>
                <a:gd name="T12" fmla="*/ 181 w 878"/>
                <a:gd name="T13" fmla="*/ 74 h 183"/>
                <a:gd name="T14" fmla="*/ 235 w 878"/>
                <a:gd name="T15" fmla="*/ 65 h 183"/>
                <a:gd name="T16" fmla="*/ 267 w 878"/>
                <a:gd name="T17" fmla="*/ 120 h 183"/>
                <a:gd name="T18" fmla="*/ 233 w 878"/>
                <a:gd name="T19" fmla="*/ 179 h 183"/>
                <a:gd name="T20" fmla="*/ 184 w 878"/>
                <a:gd name="T21" fmla="*/ 180 h 183"/>
                <a:gd name="T22" fmla="*/ 149 w 878"/>
                <a:gd name="T23" fmla="*/ 133 h 183"/>
                <a:gd name="T24" fmla="*/ 363 w 878"/>
                <a:gd name="T25" fmla="*/ 24 h 183"/>
                <a:gd name="T26" fmla="*/ 322 w 878"/>
                <a:gd name="T27" fmla="*/ 35 h 183"/>
                <a:gd name="T28" fmla="*/ 317 w 878"/>
                <a:gd name="T29" fmla="*/ 77 h 183"/>
                <a:gd name="T30" fmla="*/ 364 w 878"/>
                <a:gd name="T31" fmla="*/ 64 h 183"/>
                <a:gd name="T32" fmla="*/ 405 w 878"/>
                <a:gd name="T33" fmla="*/ 99 h 183"/>
                <a:gd name="T34" fmla="*/ 392 w 878"/>
                <a:gd name="T35" fmla="*/ 167 h 183"/>
                <a:gd name="T36" fmla="*/ 337 w 878"/>
                <a:gd name="T37" fmla="*/ 182 h 183"/>
                <a:gd name="T38" fmla="*/ 291 w 878"/>
                <a:gd name="T39" fmla="*/ 138 h 183"/>
                <a:gd name="T40" fmla="*/ 315 w 878"/>
                <a:gd name="T41" fmla="*/ 11 h 183"/>
                <a:gd name="T42" fmla="*/ 363 w 878"/>
                <a:gd name="T43" fmla="*/ 1 h 183"/>
                <a:gd name="T44" fmla="*/ 399 w 878"/>
                <a:gd name="T45" fmla="*/ 27 h 183"/>
                <a:gd name="T46" fmla="*/ 316 w 878"/>
                <a:gd name="T47" fmla="*/ 148 h 183"/>
                <a:gd name="T48" fmla="*/ 358 w 878"/>
                <a:gd name="T49" fmla="*/ 162 h 183"/>
                <a:gd name="T50" fmla="*/ 385 w 878"/>
                <a:gd name="T51" fmla="*/ 115 h 183"/>
                <a:gd name="T52" fmla="*/ 340 w 878"/>
                <a:gd name="T53" fmla="*/ 87 h 183"/>
                <a:gd name="T54" fmla="*/ 529 w 878"/>
                <a:gd name="T55" fmla="*/ 182 h 183"/>
                <a:gd name="T56" fmla="*/ 546 w 878"/>
                <a:gd name="T57" fmla="*/ 53 h 183"/>
                <a:gd name="T58" fmla="*/ 590 w 878"/>
                <a:gd name="T59" fmla="*/ 53 h 183"/>
                <a:gd name="T60" fmla="*/ 619 w 878"/>
                <a:gd name="T61" fmla="*/ 87 h 183"/>
                <a:gd name="T62" fmla="*/ 606 w 878"/>
                <a:gd name="T63" fmla="*/ 166 h 183"/>
                <a:gd name="T64" fmla="*/ 566 w 878"/>
                <a:gd name="T65" fmla="*/ 183 h 183"/>
                <a:gd name="T66" fmla="*/ 529 w 878"/>
                <a:gd name="T67" fmla="*/ 162 h 183"/>
                <a:gd name="T68" fmla="*/ 548 w 878"/>
                <a:gd name="T69" fmla="*/ 158 h 183"/>
                <a:gd name="T70" fmla="*/ 599 w 878"/>
                <a:gd name="T71" fmla="*/ 136 h 183"/>
                <a:gd name="T72" fmla="*/ 579 w 878"/>
                <a:gd name="T73" fmla="*/ 72 h 183"/>
                <a:gd name="T74" fmla="*/ 532 w 878"/>
                <a:gd name="T75" fmla="*/ 96 h 183"/>
                <a:gd name="T76" fmla="*/ 651 w 878"/>
                <a:gd name="T77" fmla="*/ 182 h 183"/>
                <a:gd name="T78" fmla="*/ 748 w 878"/>
                <a:gd name="T79" fmla="*/ 183 h 183"/>
                <a:gd name="T80" fmla="*/ 715 w 878"/>
                <a:gd name="T81" fmla="*/ 177 h 183"/>
                <a:gd name="T82" fmla="*/ 693 w 878"/>
                <a:gd name="T83" fmla="*/ 71 h 183"/>
                <a:gd name="T84" fmla="*/ 731 w 878"/>
                <a:gd name="T85" fmla="*/ 71 h 183"/>
                <a:gd name="T86" fmla="*/ 735 w 878"/>
                <a:gd name="T87" fmla="*/ 161 h 183"/>
                <a:gd name="T88" fmla="*/ 751 w 878"/>
                <a:gd name="T89" fmla="*/ 163 h 183"/>
                <a:gd name="T90" fmla="*/ 806 w 878"/>
                <a:gd name="T91" fmla="*/ 159 h 183"/>
                <a:gd name="T92" fmla="*/ 852 w 878"/>
                <a:gd name="T93" fmla="*/ 155 h 183"/>
                <a:gd name="T94" fmla="*/ 845 w 878"/>
                <a:gd name="T95" fmla="*/ 133 h 183"/>
                <a:gd name="T96" fmla="*/ 788 w 878"/>
                <a:gd name="T97" fmla="*/ 115 h 183"/>
                <a:gd name="T98" fmla="*/ 773 w 878"/>
                <a:gd name="T99" fmla="*/ 81 h 183"/>
                <a:gd name="T100" fmla="*/ 790 w 878"/>
                <a:gd name="T101" fmla="*/ 55 h 183"/>
                <a:gd name="T102" fmla="*/ 828 w 878"/>
                <a:gd name="T103" fmla="*/ 48 h 183"/>
                <a:gd name="T104" fmla="*/ 867 w 878"/>
                <a:gd name="T105" fmla="*/ 69 h 183"/>
                <a:gd name="T106" fmla="*/ 842 w 878"/>
                <a:gd name="T107" fmla="*/ 74 h 183"/>
                <a:gd name="T108" fmla="*/ 801 w 878"/>
                <a:gd name="T109" fmla="*/ 73 h 183"/>
                <a:gd name="T110" fmla="*/ 797 w 878"/>
                <a:gd name="T111" fmla="*/ 91 h 183"/>
                <a:gd name="T112" fmla="*/ 824 w 878"/>
                <a:gd name="T113" fmla="*/ 101 h 183"/>
                <a:gd name="T114" fmla="*/ 873 w 878"/>
                <a:gd name="T115" fmla="*/ 123 h 183"/>
                <a:gd name="T116" fmla="*/ 871 w 878"/>
                <a:gd name="T117" fmla="*/ 164 h 183"/>
                <a:gd name="T118" fmla="*/ 825 w 878"/>
                <a:gd name="T119" fmla="*/ 183 h 183"/>
                <a:gd name="T120" fmla="*/ 785 w 878"/>
                <a:gd name="T121" fmla="*/ 1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8" h="183">
                  <a:moveTo>
                    <a:pt x="82" y="182"/>
                  </a:moveTo>
                  <a:lnTo>
                    <a:pt x="82" y="139"/>
                  </a:lnTo>
                  <a:lnTo>
                    <a:pt x="0" y="139"/>
                  </a:lnTo>
                  <a:lnTo>
                    <a:pt x="0" y="117"/>
                  </a:lnTo>
                  <a:lnTo>
                    <a:pt x="86" y="2"/>
                  </a:lnTo>
                  <a:lnTo>
                    <a:pt x="104" y="2"/>
                  </a:lnTo>
                  <a:lnTo>
                    <a:pt x="104" y="117"/>
                  </a:lnTo>
                  <a:lnTo>
                    <a:pt x="125" y="117"/>
                  </a:lnTo>
                  <a:lnTo>
                    <a:pt x="125" y="139"/>
                  </a:lnTo>
                  <a:lnTo>
                    <a:pt x="104" y="139"/>
                  </a:lnTo>
                  <a:lnTo>
                    <a:pt x="104" y="182"/>
                  </a:lnTo>
                  <a:lnTo>
                    <a:pt x="82" y="182"/>
                  </a:lnTo>
                  <a:close/>
                  <a:moveTo>
                    <a:pt x="82" y="117"/>
                  </a:moveTo>
                  <a:lnTo>
                    <a:pt x="82" y="43"/>
                  </a:lnTo>
                  <a:lnTo>
                    <a:pt x="26" y="117"/>
                  </a:lnTo>
                  <a:lnTo>
                    <a:pt x="82" y="117"/>
                  </a:lnTo>
                  <a:close/>
                  <a:moveTo>
                    <a:pt x="149" y="133"/>
                  </a:moveTo>
                  <a:lnTo>
                    <a:pt x="171" y="131"/>
                  </a:lnTo>
                  <a:lnTo>
                    <a:pt x="174" y="139"/>
                  </a:lnTo>
                  <a:lnTo>
                    <a:pt x="176" y="146"/>
                  </a:lnTo>
                  <a:lnTo>
                    <a:pt x="179" y="150"/>
                  </a:lnTo>
                  <a:lnTo>
                    <a:pt x="183" y="155"/>
                  </a:lnTo>
                  <a:lnTo>
                    <a:pt x="187" y="158"/>
                  </a:lnTo>
                  <a:lnTo>
                    <a:pt x="193" y="161"/>
                  </a:lnTo>
                  <a:lnTo>
                    <a:pt x="200" y="163"/>
                  </a:lnTo>
                  <a:lnTo>
                    <a:pt x="207" y="163"/>
                  </a:lnTo>
                  <a:lnTo>
                    <a:pt x="215" y="162"/>
                  </a:lnTo>
                  <a:lnTo>
                    <a:pt x="223" y="161"/>
                  </a:lnTo>
                  <a:lnTo>
                    <a:pt x="229" y="157"/>
                  </a:lnTo>
                  <a:lnTo>
                    <a:pt x="235" y="151"/>
                  </a:lnTo>
                  <a:lnTo>
                    <a:pt x="239" y="146"/>
                  </a:lnTo>
                  <a:lnTo>
                    <a:pt x="243" y="139"/>
                  </a:lnTo>
                  <a:lnTo>
                    <a:pt x="244" y="131"/>
                  </a:lnTo>
                  <a:lnTo>
                    <a:pt x="245" y="121"/>
                  </a:lnTo>
                  <a:lnTo>
                    <a:pt x="244" y="113"/>
                  </a:lnTo>
                  <a:lnTo>
                    <a:pt x="243" y="105"/>
                  </a:lnTo>
                  <a:lnTo>
                    <a:pt x="239" y="100"/>
                  </a:lnTo>
                  <a:lnTo>
                    <a:pt x="236" y="94"/>
                  </a:lnTo>
                  <a:lnTo>
                    <a:pt x="230" y="89"/>
                  </a:lnTo>
                  <a:lnTo>
                    <a:pt x="223" y="86"/>
                  </a:lnTo>
                  <a:lnTo>
                    <a:pt x="216" y="85"/>
                  </a:lnTo>
                  <a:lnTo>
                    <a:pt x="207" y="84"/>
                  </a:lnTo>
                  <a:lnTo>
                    <a:pt x="202" y="84"/>
                  </a:lnTo>
                  <a:lnTo>
                    <a:pt x="197" y="85"/>
                  </a:lnTo>
                  <a:lnTo>
                    <a:pt x="192" y="86"/>
                  </a:lnTo>
                  <a:lnTo>
                    <a:pt x="189" y="88"/>
                  </a:lnTo>
                  <a:lnTo>
                    <a:pt x="184" y="91"/>
                  </a:lnTo>
                  <a:lnTo>
                    <a:pt x="181" y="93"/>
                  </a:lnTo>
                  <a:lnTo>
                    <a:pt x="177" y="96"/>
                  </a:lnTo>
                  <a:lnTo>
                    <a:pt x="175" y="100"/>
                  </a:lnTo>
                  <a:lnTo>
                    <a:pt x="153" y="95"/>
                  </a:lnTo>
                  <a:lnTo>
                    <a:pt x="171" y="2"/>
                  </a:lnTo>
                  <a:lnTo>
                    <a:pt x="258" y="2"/>
                  </a:lnTo>
                  <a:lnTo>
                    <a:pt x="258" y="24"/>
                  </a:lnTo>
                  <a:lnTo>
                    <a:pt x="190" y="24"/>
                  </a:lnTo>
                  <a:lnTo>
                    <a:pt x="181" y="74"/>
                  </a:lnTo>
                  <a:lnTo>
                    <a:pt x="189" y="69"/>
                  </a:lnTo>
                  <a:lnTo>
                    <a:pt x="197" y="64"/>
                  </a:lnTo>
                  <a:lnTo>
                    <a:pt x="205" y="63"/>
                  </a:lnTo>
                  <a:lnTo>
                    <a:pt x="213" y="62"/>
                  </a:lnTo>
                  <a:lnTo>
                    <a:pt x="218" y="62"/>
                  </a:lnTo>
                  <a:lnTo>
                    <a:pt x="224" y="63"/>
                  </a:lnTo>
                  <a:lnTo>
                    <a:pt x="229" y="64"/>
                  </a:lnTo>
                  <a:lnTo>
                    <a:pt x="235" y="65"/>
                  </a:lnTo>
                  <a:lnTo>
                    <a:pt x="239" y="68"/>
                  </a:lnTo>
                  <a:lnTo>
                    <a:pt x="244" y="71"/>
                  </a:lnTo>
                  <a:lnTo>
                    <a:pt x="247" y="74"/>
                  </a:lnTo>
                  <a:lnTo>
                    <a:pt x="252" y="78"/>
                  </a:lnTo>
                  <a:lnTo>
                    <a:pt x="259" y="87"/>
                  </a:lnTo>
                  <a:lnTo>
                    <a:pt x="263" y="97"/>
                  </a:lnTo>
                  <a:lnTo>
                    <a:pt x="266" y="108"/>
                  </a:lnTo>
                  <a:lnTo>
                    <a:pt x="267" y="120"/>
                  </a:lnTo>
                  <a:lnTo>
                    <a:pt x="266" y="132"/>
                  </a:lnTo>
                  <a:lnTo>
                    <a:pt x="263" y="143"/>
                  </a:lnTo>
                  <a:lnTo>
                    <a:pt x="259" y="154"/>
                  </a:lnTo>
                  <a:lnTo>
                    <a:pt x="253" y="163"/>
                  </a:lnTo>
                  <a:lnTo>
                    <a:pt x="248" y="169"/>
                  </a:lnTo>
                  <a:lnTo>
                    <a:pt x="244" y="172"/>
                  </a:lnTo>
                  <a:lnTo>
                    <a:pt x="238" y="175"/>
                  </a:lnTo>
                  <a:lnTo>
                    <a:pt x="233" y="179"/>
                  </a:lnTo>
                  <a:lnTo>
                    <a:pt x="227" y="181"/>
                  </a:lnTo>
                  <a:lnTo>
                    <a:pt x="221" y="182"/>
                  </a:lnTo>
                  <a:lnTo>
                    <a:pt x="214" y="183"/>
                  </a:lnTo>
                  <a:lnTo>
                    <a:pt x="206" y="183"/>
                  </a:lnTo>
                  <a:lnTo>
                    <a:pt x="200" y="183"/>
                  </a:lnTo>
                  <a:lnTo>
                    <a:pt x="194" y="182"/>
                  </a:lnTo>
                  <a:lnTo>
                    <a:pt x="189" y="182"/>
                  </a:lnTo>
                  <a:lnTo>
                    <a:pt x="184" y="180"/>
                  </a:lnTo>
                  <a:lnTo>
                    <a:pt x="179" y="179"/>
                  </a:lnTo>
                  <a:lnTo>
                    <a:pt x="175" y="177"/>
                  </a:lnTo>
                  <a:lnTo>
                    <a:pt x="170" y="174"/>
                  </a:lnTo>
                  <a:lnTo>
                    <a:pt x="167" y="171"/>
                  </a:lnTo>
                  <a:lnTo>
                    <a:pt x="160" y="163"/>
                  </a:lnTo>
                  <a:lnTo>
                    <a:pt x="155" y="155"/>
                  </a:lnTo>
                  <a:lnTo>
                    <a:pt x="152" y="144"/>
                  </a:lnTo>
                  <a:lnTo>
                    <a:pt x="149" y="133"/>
                  </a:lnTo>
                  <a:close/>
                  <a:moveTo>
                    <a:pt x="405" y="48"/>
                  </a:moveTo>
                  <a:lnTo>
                    <a:pt x="383" y="49"/>
                  </a:lnTo>
                  <a:lnTo>
                    <a:pt x="381" y="43"/>
                  </a:lnTo>
                  <a:lnTo>
                    <a:pt x="378" y="39"/>
                  </a:lnTo>
                  <a:lnTo>
                    <a:pt x="376" y="34"/>
                  </a:lnTo>
                  <a:lnTo>
                    <a:pt x="374" y="31"/>
                  </a:lnTo>
                  <a:lnTo>
                    <a:pt x="369" y="27"/>
                  </a:lnTo>
                  <a:lnTo>
                    <a:pt x="363" y="24"/>
                  </a:lnTo>
                  <a:lnTo>
                    <a:pt x="358" y="23"/>
                  </a:lnTo>
                  <a:lnTo>
                    <a:pt x="351" y="22"/>
                  </a:lnTo>
                  <a:lnTo>
                    <a:pt x="346" y="22"/>
                  </a:lnTo>
                  <a:lnTo>
                    <a:pt x="340" y="23"/>
                  </a:lnTo>
                  <a:lnTo>
                    <a:pt x="336" y="25"/>
                  </a:lnTo>
                  <a:lnTo>
                    <a:pt x="331" y="27"/>
                  </a:lnTo>
                  <a:lnTo>
                    <a:pt x="327" y="31"/>
                  </a:lnTo>
                  <a:lnTo>
                    <a:pt x="322" y="35"/>
                  </a:lnTo>
                  <a:lnTo>
                    <a:pt x="318" y="41"/>
                  </a:lnTo>
                  <a:lnTo>
                    <a:pt x="315" y="47"/>
                  </a:lnTo>
                  <a:lnTo>
                    <a:pt x="313" y="55"/>
                  </a:lnTo>
                  <a:lnTo>
                    <a:pt x="310" y="64"/>
                  </a:lnTo>
                  <a:lnTo>
                    <a:pt x="309" y="76"/>
                  </a:lnTo>
                  <a:lnTo>
                    <a:pt x="309" y="88"/>
                  </a:lnTo>
                  <a:lnTo>
                    <a:pt x="313" y="82"/>
                  </a:lnTo>
                  <a:lnTo>
                    <a:pt x="317" y="77"/>
                  </a:lnTo>
                  <a:lnTo>
                    <a:pt x="323" y="73"/>
                  </a:lnTo>
                  <a:lnTo>
                    <a:pt x="329" y="70"/>
                  </a:lnTo>
                  <a:lnTo>
                    <a:pt x="335" y="66"/>
                  </a:lnTo>
                  <a:lnTo>
                    <a:pt x="341" y="64"/>
                  </a:lnTo>
                  <a:lnTo>
                    <a:pt x="347" y="63"/>
                  </a:lnTo>
                  <a:lnTo>
                    <a:pt x="354" y="63"/>
                  </a:lnTo>
                  <a:lnTo>
                    <a:pt x="360" y="63"/>
                  </a:lnTo>
                  <a:lnTo>
                    <a:pt x="364" y="64"/>
                  </a:lnTo>
                  <a:lnTo>
                    <a:pt x="370" y="65"/>
                  </a:lnTo>
                  <a:lnTo>
                    <a:pt x="375" y="68"/>
                  </a:lnTo>
                  <a:lnTo>
                    <a:pt x="379" y="70"/>
                  </a:lnTo>
                  <a:lnTo>
                    <a:pt x="384" y="72"/>
                  </a:lnTo>
                  <a:lnTo>
                    <a:pt x="389" y="76"/>
                  </a:lnTo>
                  <a:lnTo>
                    <a:pt x="392" y="80"/>
                  </a:lnTo>
                  <a:lnTo>
                    <a:pt x="399" y="88"/>
                  </a:lnTo>
                  <a:lnTo>
                    <a:pt x="405" y="99"/>
                  </a:lnTo>
                  <a:lnTo>
                    <a:pt x="407" y="110"/>
                  </a:lnTo>
                  <a:lnTo>
                    <a:pt x="408" y="123"/>
                  </a:lnTo>
                  <a:lnTo>
                    <a:pt x="408" y="131"/>
                  </a:lnTo>
                  <a:lnTo>
                    <a:pt x="407" y="139"/>
                  </a:lnTo>
                  <a:lnTo>
                    <a:pt x="405" y="147"/>
                  </a:lnTo>
                  <a:lnTo>
                    <a:pt x="401" y="155"/>
                  </a:lnTo>
                  <a:lnTo>
                    <a:pt x="397" y="162"/>
                  </a:lnTo>
                  <a:lnTo>
                    <a:pt x="392" y="167"/>
                  </a:lnTo>
                  <a:lnTo>
                    <a:pt x="386" y="172"/>
                  </a:lnTo>
                  <a:lnTo>
                    <a:pt x="381" y="177"/>
                  </a:lnTo>
                  <a:lnTo>
                    <a:pt x="374" y="180"/>
                  </a:lnTo>
                  <a:lnTo>
                    <a:pt x="367" y="182"/>
                  </a:lnTo>
                  <a:lnTo>
                    <a:pt x="359" y="183"/>
                  </a:lnTo>
                  <a:lnTo>
                    <a:pt x="351" y="183"/>
                  </a:lnTo>
                  <a:lnTo>
                    <a:pt x="344" y="183"/>
                  </a:lnTo>
                  <a:lnTo>
                    <a:pt x="337" y="182"/>
                  </a:lnTo>
                  <a:lnTo>
                    <a:pt x="331" y="181"/>
                  </a:lnTo>
                  <a:lnTo>
                    <a:pt x="325" y="179"/>
                  </a:lnTo>
                  <a:lnTo>
                    <a:pt x="320" y="177"/>
                  </a:lnTo>
                  <a:lnTo>
                    <a:pt x="314" y="173"/>
                  </a:lnTo>
                  <a:lnTo>
                    <a:pt x="309" y="169"/>
                  </a:lnTo>
                  <a:lnTo>
                    <a:pt x="305" y="164"/>
                  </a:lnTo>
                  <a:lnTo>
                    <a:pt x="297" y="152"/>
                  </a:lnTo>
                  <a:lnTo>
                    <a:pt x="291" y="138"/>
                  </a:lnTo>
                  <a:lnTo>
                    <a:pt x="287" y="119"/>
                  </a:lnTo>
                  <a:lnTo>
                    <a:pt x="286" y="97"/>
                  </a:lnTo>
                  <a:lnTo>
                    <a:pt x="287" y="72"/>
                  </a:lnTo>
                  <a:lnTo>
                    <a:pt x="291" y="51"/>
                  </a:lnTo>
                  <a:lnTo>
                    <a:pt x="298" y="34"/>
                  </a:lnTo>
                  <a:lnTo>
                    <a:pt x="306" y="20"/>
                  </a:lnTo>
                  <a:lnTo>
                    <a:pt x="310" y="16"/>
                  </a:lnTo>
                  <a:lnTo>
                    <a:pt x="315" y="11"/>
                  </a:lnTo>
                  <a:lnTo>
                    <a:pt x="321" y="8"/>
                  </a:lnTo>
                  <a:lnTo>
                    <a:pt x="327" y="4"/>
                  </a:lnTo>
                  <a:lnTo>
                    <a:pt x="332" y="3"/>
                  </a:lnTo>
                  <a:lnTo>
                    <a:pt x="339" y="1"/>
                  </a:lnTo>
                  <a:lnTo>
                    <a:pt x="346" y="0"/>
                  </a:lnTo>
                  <a:lnTo>
                    <a:pt x="353" y="0"/>
                  </a:lnTo>
                  <a:lnTo>
                    <a:pt x="358" y="0"/>
                  </a:lnTo>
                  <a:lnTo>
                    <a:pt x="363" y="1"/>
                  </a:lnTo>
                  <a:lnTo>
                    <a:pt x="368" y="2"/>
                  </a:lnTo>
                  <a:lnTo>
                    <a:pt x="373" y="3"/>
                  </a:lnTo>
                  <a:lnTo>
                    <a:pt x="376" y="4"/>
                  </a:lnTo>
                  <a:lnTo>
                    <a:pt x="381" y="7"/>
                  </a:lnTo>
                  <a:lnTo>
                    <a:pt x="384" y="10"/>
                  </a:lnTo>
                  <a:lnTo>
                    <a:pt x="387" y="12"/>
                  </a:lnTo>
                  <a:lnTo>
                    <a:pt x="393" y="19"/>
                  </a:lnTo>
                  <a:lnTo>
                    <a:pt x="399" y="27"/>
                  </a:lnTo>
                  <a:lnTo>
                    <a:pt x="402" y="38"/>
                  </a:lnTo>
                  <a:lnTo>
                    <a:pt x="405" y="48"/>
                  </a:lnTo>
                  <a:close/>
                  <a:moveTo>
                    <a:pt x="309" y="123"/>
                  </a:moveTo>
                  <a:lnTo>
                    <a:pt x="309" y="127"/>
                  </a:lnTo>
                  <a:lnTo>
                    <a:pt x="310" y="133"/>
                  </a:lnTo>
                  <a:lnTo>
                    <a:pt x="312" y="138"/>
                  </a:lnTo>
                  <a:lnTo>
                    <a:pt x="314" y="143"/>
                  </a:lnTo>
                  <a:lnTo>
                    <a:pt x="316" y="148"/>
                  </a:lnTo>
                  <a:lnTo>
                    <a:pt x="320" y="151"/>
                  </a:lnTo>
                  <a:lnTo>
                    <a:pt x="324" y="155"/>
                  </a:lnTo>
                  <a:lnTo>
                    <a:pt x="329" y="158"/>
                  </a:lnTo>
                  <a:lnTo>
                    <a:pt x="333" y="161"/>
                  </a:lnTo>
                  <a:lnTo>
                    <a:pt x="338" y="162"/>
                  </a:lnTo>
                  <a:lnTo>
                    <a:pt x="344" y="163"/>
                  </a:lnTo>
                  <a:lnTo>
                    <a:pt x="350" y="163"/>
                  </a:lnTo>
                  <a:lnTo>
                    <a:pt x="358" y="162"/>
                  </a:lnTo>
                  <a:lnTo>
                    <a:pt x="364" y="161"/>
                  </a:lnTo>
                  <a:lnTo>
                    <a:pt x="370" y="157"/>
                  </a:lnTo>
                  <a:lnTo>
                    <a:pt x="376" y="152"/>
                  </a:lnTo>
                  <a:lnTo>
                    <a:pt x="381" y="147"/>
                  </a:lnTo>
                  <a:lnTo>
                    <a:pt x="384" y="140"/>
                  </a:lnTo>
                  <a:lnTo>
                    <a:pt x="385" y="132"/>
                  </a:lnTo>
                  <a:lnTo>
                    <a:pt x="386" y="124"/>
                  </a:lnTo>
                  <a:lnTo>
                    <a:pt x="385" y="115"/>
                  </a:lnTo>
                  <a:lnTo>
                    <a:pt x="384" y="108"/>
                  </a:lnTo>
                  <a:lnTo>
                    <a:pt x="381" y="101"/>
                  </a:lnTo>
                  <a:lnTo>
                    <a:pt x="376" y="95"/>
                  </a:lnTo>
                  <a:lnTo>
                    <a:pt x="370" y="92"/>
                  </a:lnTo>
                  <a:lnTo>
                    <a:pt x="364" y="88"/>
                  </a:lnTo>
                  <a:lnTo>
                    <a:pt x="356" y="87"/>
                  </a:lnTo>
                  <a:lnTo>
                    <a:pt x="348" y="86"/>
                  </a:lnTo>
                  <a:lnTo>
                    <a:pt x="340" y="87"/>
                  </a:lnTo>
                  <a:lnTo>
                    <a:pt x="332" y="88"/>
                  </a:lnTo>
                  <a:lnTo>
                    <a:pt x="325" y="92"/>
                  </a:lnTo>
                  <a:lnTo>
                    <a:pt x="320" y="95"/>
                  </a:lnTo>
                  <a:lnTo>
                    <a:pt x="315" y="101"/>
                  </a:lnTo>
                  <a:lnTo>
                    <a:pt x="312" y="107"/>
                  </a:lnTo>
                  <a:lnTo>
                    <a:pt x="310" y="115"/>
                  </a:lnTo>
                  <a:lnTo>
                    <a:pt x="309" y="123"/>
                  </a:lnTo>
                  <a:close/>
                  <a:moveTo>
                    <a:pt x="529" y="182"/>
                  </a:moveTo>
                  <a:lnTo>
                    <a:pt x="507" y="182"/>
                  </a:lnTo>
                  <a:lnTo>
                    <a:pt x="507" y="0"/>
                  </a:lnTo>
                  <a:lnTo>
                    <a:pt x="529" y="0"/>
                  </a:lnTo>
                  <a:lnTo>
                    <a:pt x="529" y="69"/>
                  </a:lnTo>
                  <a:lnTo>
                    <a:pt x="532" y="64"/>
                  </a:lnTo>
                  <a:lnTo>
                    <a:pt x="537" y="60"/>
                  </a:lnTo>
                  <a:lnTo>
                    <a:pt x="541" y="56"/>
                  </a:lnTo>
                  <a:lnTo>
                    <a:pt x="546" y="53"/>
                  </a:lnTo>
                  <a:lnTo>
                    <a:pt x="551" y="51"/>
                  </a:lnTo>
                  <a:lnTo>
                    <a:pt x="555" y="49"/>
                  </a:lnTo>
                  <a:lnTo>
                    <a:pt x="560" y="48"/>
                  </a:lnTo>
                  <a:lnTo>
                    <a:pt x="566" y="48"/>
                  </a:lnTo>
                  <a:lnTo>
                    <a:pt x="573" y="48"/>
                  </a:lnTo>
                  <a:lnTo>
                    <a:pt x="578" y="49"/>
                  </a:lnTo>
                  <a:lnTo>
                    <a:pt x="584" y="50"/>
                  </a:lnTo>
                  <a:lnTo>
                    <a:pt x="590" y="53"/>
                  </a:lnTo>
                  <a:lnTo>
                    <a:pt x="594" y="55"/>
                  </a:lnTo>
                  <a:lnTo>
                    <a:pt x="600" y="58"/>
                  </a:lnTo>
                  <a:lnTo>
                    <a:pt x="605" y="62"/>
                  </a:lnTo>
                  <a:lnTo>
                    <a:pt x="608" y="66"/>
                  </a:lnTo>
                  <a:lnTo>
                    <a:pt x="612" y="71"/>
                  </a:lnTo>
                  <a:lnTo>
                    <a:pt x="614" y="76"/>
                  </a:lnTo>
                  <a:lnTo>
                    <a:pt x="616" y="81"/>
                  </a:lnTo>
                  <a:lnTo>
                    <a:pt x="619" y="87"/>
                  </a:lnTo>
                  <a:lnTo>
                    <a:pt x="621" y="94"/>
                  </a:lnTo>
                  <a:lnTo>
                    <a:pt x="622" y="101"/>
                  </a:lnTo>
                  <a:lnTo>
                    <a:pt x="623" y="108"/>
                  </a:lnTo>
                  <a:lnTo>
                    <a:pt x="623" y="115"/>
                  </a:lnTo>
                  <a:lnTo>
                    <a:pt x="622" y="131"/>
                  </a:lnTo>
                  <a:lnTo>
                    <a:pt x="619" y="144"/>
                  </a:lnTo>
                  <a:lnTo>
                    <a:pt x="614" y="156"/>
                  </a:lnTo>
                  <a:lnTo>
                    <a:pt x="606" y="166"/>
                  </a:lnTo>
                  <a:lnTo>
                    <a:pt x="601" y="171"/>
                  </a:lnTo>
                  <a:lnTo>
                    <a:pt x="598" y="174"/>
                  </a:lnTo>
                  <a:lnTo>
                    <a:pt x="593" y="178"/>
                  </a:lnTo>
                  <a:lnTo>
                    <a:pt x="587" y="180"/>
                  </a:lnTo>
                  <a:lnTo>
                    <a:pt x="583" y="181"/>
                  </a:lnTo>
                  <a:lnTo>
                    <a:pt x="577" y="182"/>
                  </a:lnTo>
                  <a:lnTo>
                    <a:pt x="571" y="183"/>
                  </a:lnTo>
                  <a:lnTo>
                    <a:pt x="566" y="183"/>
                  </a:lnTo>
                  <a:lnTo>
                    <a:pt x="560" y="183"/>
                  </a:lnTo>
                  <a:lnTo>
                    <a:pt x="555" y="182"/>
                  </a:lnTo>
                  <a:lnTo>
                    <a:pt x="550" y="181"/>
                  </a:lnTo>
                  <a:lnTo>
                    <a:pt x="545" y="179"/>
                  </a:lnTo>
                  <a:lnTo>
                    <a:pt x="540" y="175"/>
                  </a:lnTo>
                  <a:lnTo>
                    <a:pt x="537" y="172"/>
                  </a:lnTo>
                  <a:lnTo>
                    <a:pt x="532" y="167"/>
                  </a:lnTo>
                  <a:lnTo>
                    <a:pt x="529" y="162"/>
                  </a:lnTo>
                  <a:lnTo>
                    <a:pt x="529" y="182"/>
                  </a:lnTo>
                  <a:close/>
                  <a:moveTo>
                    <a:pt x="529" y="116"/>
                  </a:moveTo>
                  <a:lnTo>
                    <a:pt x="529" y="126"/>
                  </a:lnTo>
                  <a:lnTo>
                    <a:pt x="531" y="134"/>
                  </a:lnTo>
                  <a:lnTo>
                    <a:pt x="532" y="141"/>
                  </a:lnTo>
                  <a:lnTo>
                    <a:pt x="536" y="147"/>
                  </a:lnTo>
                  <a:lnTo>
                    <a:pt x="541" y="154"/>
                  </a:lnTo>
                  <a:lnTo>
                    <a:pt x="548" y="158"/>
                  </a:lnTo>
                  <a:lnTo>
                    <a:pt x="556" y="162"/>
                  </a:lnTo>
                  <a:lnTo>
                    <a:pt x="564" y="163"/>
                  </a:lnTo>
                  <a:lnTo>
                    <a:pt x="571" y="162"/>
                  </a:lnTo>
                  <a:lnTo>
                    <a:pt x="578" y="161"/>
                  </a:lnTo>
                  <a:lnTo>
                    <a:pt x="584" y="157"/>
                  </a:lnTo>
                  <a:lnTo>
                    <a:pt x="590" y="151"/>
                  </a:lnTo>
                  <a:lnTo>
                    <a:pt x="596" y="144"/>
                  </a:lnTo>
                  <a:lnTo>
                    <a:pt x="599" y="136"/>
                  </a:lnTo>
                  <a:lnTo>
                    <a:pt x="600" y="127"/>
                  </a:lnTo>
                  <a:lnTo>
                    <a:pt x="601" y="116"/>
                  </a:lnTo>
                  <a:lnTo>
                    <a:pt x="600" y="104"/>
                  </a:lnTo>
                  <a:lnTo>
                    <a:pt x="599" y="95"/>
                  </a:lnTo>
                  <a:lnTo>
                    <a:pt x="596" y="87"/>
                  </a:lnTo>
                  <a:lnTo>
                    <a:pt x="591" y="81"/>
                  </a:lnTo>
                  <a:lnTo>
                    <a:pt x="585" y="76"/>
                  </a:lnTo>
                  <a:lnTo>
                    <a:pt x="579" y="72"/>
                  </a:lnTo>
                  <a:lnTo>
                    <a:pt x="573" y="71"/>
                  </a:lnTo>
                  <a:lnTo>
                    <a:pt x="566" y="70"/>
                  </a:lnTo>
                  <a:lnTo>
                    <a:pt x="559" y="71"/>
                  </a:lnTo>
                  <a:lnTo>
                    <a:pt x="552" y="72"/>
                  </a:lnTo>
                  <a:lnTo>
                    <a:pt x="546" y="76"/>
                  </a:lnTo>
                  <a:lnTo>
                    <a:pt x="540" y="81"/>
                  </a:lnTo>
                  <a:lnTo>
                    <a:pt x="536" y="88"/>
                  </a:lnTo>
                  <a:lnTo>
                    <a:pt x="532" y="96"/>
                  </a:lnTo>
                  <a:lnTo>
                    <a:pt x="530" y="105"/>
                  </a:lnTo>
                  <a:lnTo>
                    <a:pt x="529" y="116"/>
                  </a:lnTo>
                  <a:close/>
                  <a:moveTo>
                    <a:pt x="651" y="22"/>
                  </a:moveTo>
                  <a:lnTo>
                    <a:pt x="651" y="0"/>
                  </a:lnTo>
                  <a:lnTo>
                    <a:pt x="673" y="0"/>
                  </a:lnTo>
                  <a:lnTo>
                    <a:pt x="673" y="22"/>
                  </a:lnTo>
                  <a:lnTo>
                    <a:pt x="651" y="22"/>
                  </a:lnTo>
                  <a:close/>
                  <a:moveTo>
                    <a:pt x="651" y="182"/>
                  </a:moveTo>
                  <a:lnTo>
                    <a:pt x="651" y="49"/>
                  </a:lnTo>
                  <a:lnTo>
                    <a:pt x="673" y="49"/>
                  </a:lnTo>
                  <a:lnTo>
                    <a:pt x="673" y="182"/>
                  </a:lnTo>
                  <a:lnTo>
                    <a:pt x="651" y="182"/>
                  </a:lnTo>
                  <a:close/>
                  <a:moveTo>
                    <a:pt x="753" y="163"/>
                  </a:moveTo>
                  <a:lnTo>
                    <a:pt x="756" y="182"/>
                  </a:lnTo>
                  <a:lnTo>
                    <a:pt x="752" y="183"/>
                  </a:lnTo>
                  <a:lnTo>
                    <a:pt x="748" y="183"/>
                  </a:lnTo>
                  <a:lnTo>
                    <a:pt x="744" y="183"/>
                  </a:lnTo>
                  <a:lnTo>
                    <a:pt x="740" y="183"/>
                  </a:lnTo>
                  <a:lnTo>
                    <a:pt x="735" y="183"/>
                  </a:lnTo>
                  <a:lnTo>
                    <a:pt x="729" y="182"/>
                  </a:lnTo>
                  <a:lnTo>
                    <a:pt x="724" y="182"/>
                  </a:lnTo>
                  <a:lnTo>
                    <a:pt x="721" y="181"/>
                  </a:lnTo>
                  <a:lnTo>
                    <a:pt x="717" y="179"/>
                  </a:lnTo>
                  <a:lnTo>
                    <a:pt x="715" y="177"/>
                  </a:lnTo>
                  <a:lnTo>
                    <a:pt x="714" y="174"/>
                  </a:lnTo>
                  <a:lnTo>
                    <a:pt x="712" y="171"/>
                  </a:lnTo>
                  <a:lnTo>
                    <a:pt x="710" y="167"/>
                  </a:lnTo>
                  <a:lnTo>
                    <a:pt x="710" y="162"/>
                  </a:lnTo>
                  <a:lnTo>
                    <a:pt x="709" y="155"/>
                  </a:lnTo>
                  <a:lnTo>
                    <a:pt x="709" y="146"/>
                  </a:lnTo>
                  <a:lnTo>
                    <a:pt x="709" y="71"/>
                  </a:lnTo>
                  <a:lnTo>
                    <a:pt x="693" y="71"/>
                  </a:lnTo>
                  <a:lnTo>
                    <a:pt x="693" y="49"/>
                  </a:lnTo>
                  <a:lnTo>
                    <a:pt x="709" y="49"/>
                  </a:lnTo>
                  <a:lnTo>
                    <a:pt x="709" y="17"/>
                  </a:lnTo>
                  <a:lnTo>
                    <a:pt x="731" y="3"/>
                  </a:lnTo>
                  <a:lnTo>
                    <a:pt x="731" y="49"/>
                  </a:lnTo>
                  <a:lnTo>
                    <a:pt x="753" y="49"/>
                  </a:lnTo>
                  <a:lnTo>
                    <a:pt x="753" y="71"/>
                  </a:lnTo>
                  <a:lnTo>
                    <a:pt x="731" y="71"/>
                  </a:lnTo>
                  <a:lnTo>
                    <a:pt x="731" y="146"/>
                  </a:lnTo>
                  <a:lnTo>
                    <a:pt x="731" y="150"/>
                  </a:lnTo>
                  <a:lnTo>
                    <a:pt x="731" y="152"/>
                  </a:lnTo>
                  <a:lnTo>
                    <a:pt x="731" y="156"/>
                  </a:lnTo>
                  <a:lnTo>
                    <a:pt x="732" y="157"/>
                  </a:lnTo>
                  <a:lnTo>
                    <a:pt x="733" y="158"/>
                  </a:lnTo>
                  <a:lnTo>
                    <a:pt x="735" y="159"/>
                  </a:lnTo>
                  <a:lnTo>
                    <a:pt x="735" y="161"/>
                  </a:lnTo>
                  <a:lnTo>
                    <a:pt x="736" y="162"/>
                  </a:lnTo>
                  <a:lnTo>
                    <a:pt x="738" y="163"/>
                  </a:lnTo>
                  <a:lnTo>
                    <a:pt x="739" y="163"/>
                  </a:lnTo>
                  <a:lnTo>
                    <a:pt x="742" y="163"/>
                  </a:lnTo>
                  <a:lnTo>
                    <a:pt x="744" y="163"/>
                  </a:lnTo>
                  <a:lnTo>
                    <a:pt x="746" y="163"/>
                  </a:lnTo>
                  <a:lnTo>
                    <a:pt x="748" y="163"/>
                  </a:lnTo>
                  <a:lnTo>
                    <a:pt x="751" y="163"/>
                  </a:lnTo>
                  <a:lnTo>
                    <a:pt x="753" y="163"/>
                  </a:lnTo>
                  <a:close/>
                  <a:moveTo>
                    <a:pt x="768" y="143"/>
                  </a:moveTo>
                  <a:lnTo>
                    <a:pt x="791" y="139"/>
                  </a:lnTo>
                  <a:lnTo>
                    <a:pt x="792" y="144"/>
                  </a:lnTo>
                  <a:lnTo>
                    <a:pt x="794" y="149"/>
                  </a:lnTo>
                  <a:lnTo>
                    <a:pt x="798" y="154"/>
                  </a:lnTo>
                  <a:lnTo>
                    <a:pt x="801" y="157"/>
                  </a:lnTo>
                  <a:lnTo>
                    <a:pt x="806" y="159"/>
                  </a:lnTo>
                  <a:lnTo>
                    <a:pt x="812" y="162"/>
                  </a:lnTo>
                  <a:lnTo>
                    <a:pt x="819" y="163"/>
                  </a:lnTo>
                  <a:lnTo>
                    <a:pt x="825" y="163"/>
                  </a:lnTo>
                  <a:lnTo>
                    <a:pt x="832" y="163"/>
                  </a:lnTo>
                  <a:lnTo>
                    <a:pt x="839" y="162"/>
                  </a:lnTo>
                  <a:lnTo>
                    <a:pt x="844" y="159"/>
                  </a:lnTo>
                  <a:lnTo>
                    <a:pt x="848" y="157"/>
                  </a:lnTo>
                  <a:lnTo>
                    <a:pt x="852" y="155"/>
                  </a:lnTo>
                  <a:lnTo>
                    <a:pt x="854" y="151"/>
                  </a:lnTo>
                  <a:lnTo>
                    <a:pt x="855" y="148"/>
                  </a:lnTo>
                  <a:lnTo>
                    <a:pt x="856" y="144"/>
                  </a:lnTo>
                  <a:lnTo>
                    <a:pt x="855" y="142"/>
                  </a:lnTo>
                  <a:lnTo>
                    <a:pt x="854" y="139"/>
                  </a:lnTo>
                  <a:lnTo>
                    <a:pt x="852" y="136"/>
                  </a:lnTo>
                  <a:lnTo>
                    <a:pt x="848" y="134"/>
                  </a:lnTo>
                  <a:lnTo>
                    <a:pt x="845" y="133"/>
                  </a:lnTo>
                  <a:lnTo>
                    <a:pt x="840" y="132"/>
                  </a:lnTo>
                  <a:lnTo>
                    <a:pt x="833" y="130"/>
                  </a:lnTo>
                  <a:lnTo>
                    <a:pt x="825" y="128"/>
                  </a:lnTo>
                  <a:lnTo>
                    <a:pt x="814" y="125"/>
                  </a:lnTo>
                  <a:lnTo>
                    <a:pt x="805" y="123"/>
                  </a:lnTo>
                  <a:lnTo>
                    <a:pt x="798" y="119"/>
                  </a:lnTo>
                  <a:lnTo>
                    <a:pt x="792" y="117"/>
                  </a:lnTo>
                  <a:lnTo>
                    <a:pt x="788" y="115"/>
                  </a:lnTo>
                  <a:lnTo>
                    <a:pt x="783" y="112"/>
                  </a:lnTo>
                  <a:lnTo>
                    <a:pt x="779" y="109"/>
                  </a:lnTo>
                  <a:lnTo>
                    <a:pt x="777" y="104"/>
                  </a:lnTo>
                  <a:lnTo>
                    <a:pt x="775" y="100"/>
                  </a:lnTo>
                  <a:lnTo>
                    <a:pt x="774" y="95"/>
                  </a:lnTo>
                  <a:lnTo>
                    <a:pt x="773" y="91"/>
                  </a:lnTo>
                  <a:lnTo>
                    <a:pt x="773" y="86"/>
                  </a:lnTo>
                  <a:lnTo>
                    <a:pt x="773" y="81"/>
                  </a:lnTo>
                  <a:lnTo>
                    <a:pt x="774" y="78"/>
                  </a:lnTo>
                  <a:lnTo>
                    <a:pt x="775" y="73"/>
                  </a:lnTo>
                  <a:lnTo>
                    <a:pt x="776" y="70"/>
                  </a:lnTo>
                  <a:lnTo>
                    <a:pt x="778" y="66"/>
                  </a:lnTo>
                  <a:lnTo>
                    <a:pt x="782" y="63"/>
                  </a:lnTo>
                  <a:lnTo>
                    <a:pt x="784" y="60"/>
                  </a:lnTo>
                  <a:lnTo>
                    <a:pt x="788" y="57"/>
                  </a:lnTo>
                  <a:lnTo>
                    <a:pt x="790" y="55"/>
                  </a:lnTo>
                  <a:lnTo>
                    <a:pt x="793" y="54"/>
                  </a:lnTo>
                  <a:lnTo>
                    <a:pt x="797" y="51"/>
                  </a:lnTo>
                  <a:lnTo>
                    <a:pt x="801" y="50"/>
                  </a:lnTo>
                  <a:lnTo>
                    <a:pt x="806" y="49"/>
                  </a:lnTo>
                  <a:lnTo>
                    <a:pt x="811" y="48"/>
                  </a:lnTo>
                  <a:lnTo>
                    <a:pt x="816" y="48"/>
                  </a:lnTo>
                  <a:lnTo>
                    <a:pt x="821" y="48"/>
                  </a:lnTo>
                  <a:lnTo>
                    <a:pt x="828" y="48"/>
                  </a:lnTo>
                  <a:lnTo>
                    <a:pt x="835" y="49"/>
                  </a:lnTo>
                  <a:lnTo>
                    <a:pt x="842" y="50"/>
                  </a:lnTo>
                  <a:lnTo>
                    <a:pt x="847" y="53"/>
                  </a:lnTo>
                  <a:lnTo>
                    <a:pt x="853" y="55"/>
                  </a:lnTo>
                  <a:lnTo>
                    <a:pt x="858" y="57"/>
                  </a:lnTo>
                  <a:lnTo>
                    <a:pt x="861" y="61"/>
                  </a:lnTo>
                  <a:lnTo>
                    <a:pt x="865" y="64"/>
                  </a:lnTo>
                  <a:lnTo>
                    <a:pt x="867" y="69"/>
                  </a:lnTo>
                  <a:lnTo>
                    <a:pt x="869" y="73"/>
                  </a:lnTo>
                  <a:lnTo>
                    <a:pt x="870" y="79"/>
                  </a:lnTo>
                  <a:lnTo>
                    <a:pt x="873" y="86"/>
                  </a:lnTo>
                  <a:lnTo>
                    <a:pt x="851" y="89"/>
                  </a:lnTo>
                  <a:lnTo>
                    <a:pt x="850" y="85"/>
                  </a:lnTo>
                  <a:lnTo>
                    <a:pt x="847" y="81"/>
                  </a:lnTo>
                  <a:lnTo>
                    <a:pt x="845" y="78"/>
                  </a:lnTo>
                  <a:lnTo>
                    <a:pt x="842" y="74"/>
                  </a:lnTo>
                  <a:lnTo>
                    <a:pt x="838" y="72"/>
                  </a:lnTo>
                  <a:lnTo>
                    <a:pt x="833" y="71"/>
                  </a:lnTo>
                  <a:lnTo>
                    <a:pt x="828" y="70"/>
                  </a:lnTo>
                  <a:lnTo>
                    <a:pt x="822" y="70"/>
                  </a:lnTo>
                  <a:lnTo>
                    <a:pt x="815" y="70"/>
                  </a:lnTo>
                  <a:lnTo>
                    <a:pt x="809" y="71"/>
                  </a:lnTo>
                  <a:lnTo>
                    <a:pt x="805" y="72"/>
                  </a:lnTo>
                  <a:lnTo>
                    <a:pt x="801" y="73"/>
                  </a:lnTo>
                  <a:lnTo>
                    <a:pt x="798" y="76"/>
                  </a:lnTo>
                  <a:lnTo>
                    <a:pt x="797" y="78"/>
                  </a:lnTo>
                  <a:lnTo>
                    <a:pt x="794" y="81"/>
                  </a:lnTo>
                  <a:lnTo>
                    <a:pt x="794" y="84"/>
                  </a:lnTo>
                  <a:lnTo>
                    <a:pt x="794" y="85"/>
                  </a:lnTo>
                  <a:lnTo>
                    <a:pt x="796" y="87"/>
                  </a:lnTo>
                  <a:lnTo>
                    <a:pt x="796" y="88"/>
                  </a:lnTo>
                  <a:lnTo>
                    <a:pt x="797" y="91"/>
                  </a:lnTo>
                  <a:lnTo>
                    <a:pt x="799" y="92"/>
                  </a:lnTo>
                  <a:lnTo>
                    <a:pt x="800" y="93"/>
                  </a:lnTo>
                  <a:lnTo>
                    <a:pt x="802" y="95"/>
                  </a:lnTo>
                  <a:lnTo>
                    <a:pt x="806" y="96"/>
                  </a:lnTo>
                  <a:lnTo>
                    <a:pt x="808" y="96"/>
                  </a:lnTo>
                  <a:lnTo>
                    <a:pt x="812" y="97"/>
                  </a:lnTo>
                  <a:lnTo>
                    <a:pt x="817" y="100"/>
                  </a:lnTo>
                  <a:lnTo>
                    <a:pt x="824" y="101"/>
                  </a:lnTo>
                  <a:lnTo>
                    <a:pt x="836" y="104"/>
                  </a:lnTo>
                  <a:lnTo>
                    <a:pt x="845" y="107"/>
                  </a:lnTo>
                  <a:lnTo>
                    <a:pt x="852" y="109"/>
                  </a:lnTo>
                  <a:lnTo>
                    <a:pt x="858" y="111"/>
                  </a:lnTo>
                  <a:lnTo>
                    <a:pt x="862" y="113"/>
                  </a:lnTo>
                  <a:lnTo>
                    <a:pt x="866" y="116"/>
                  </a:lnTo>
                  <a:lnTo>
                    <a:pt x="869" y="119"/>
                  </a:lnTo>
                  <a:lnTo>
                    <a:pt x="873" y="123"/>
                  </a:lnTo>
                  <a:lnTo>
                    <a:pt x="875" y="127"/>
                  </a:lnTo>
                  <a:lnTo>
                    <a:pt x="877" y="132"/>
                  </a:lnTo>
                  <a:lnTo>
                    <a:pt x="878" y="138"/>
                  </a:lnTo>
                  <a:lnTo>
                    <a:pt x="878" y="142"/>
                  </a:lnTo>
                  <a:lnTo>
                    <a:pt x="878" y="148"/>
                  </a:lnTo>
                  <a:lnTo>
                    <a:pt x="877" y="154"/>
                  </a:lnTo>
                  <a:lnTo>
                    <a:pt x="875" y="158"/>
                  </a:lnTo>
                  <a:lnTo>
                    <a:pt x="871" y="164"/>
                  </a:lnTo>
                  <a:lnTo>
                    <a:pt x="868" y="169"/>
                  </a:lnTo>
                  <a:lnTo>
                    <a:pt x="863" y="173"/>
                  </a:lnTo>
                  <a:lnTo>
                    <a:pt x="859" y="177"/>
                  </a:lnTo>
                  <a:lnTo>
                    <a:pt x="853" y="179"/>
                  </a:lnTo>
                  <a:lnTo>
                    <a:pt x="846" y="181"/>
                  </a:lnTo>
                  <a:lnTo>
                    <a:pt x="839" y="182"/>
                  </a:lnTo>
                  <a:lnTo>
                    <a:pt x="832" y="183"/>
                  </a:lnTo>
                  <a:lnTo>
                    <a:pt x="825" y="183"/>
                  </a:lnTo>
                  <a:lnTo>
                    <a:pt x="820" y="183"/>
                  </a:lnTo>
                  <a:lnTo>
                    <a:pt x="813" y="183"/>
                  </a:lnTo>
                  <a:lnTo>
                    <a:pt x="807" y="182"/>
                  </a:lnTo>
                  <a:lnTo>
                    <a:pt x="802" y="181"/>
                  </a:lnTo>
                  <a:lnTo>
                    <a:pt x="798" y="180"/>
                  </a:lnTo>
                  <a:lnTo>
                    <a:pt x="793" y="179"/>
                  </a:lnTo>
                  <a:lnTo>
                    <a:pt x="789" y="177"/>
                  </a:lnTo>
                  <a:lnTo>
                    <a:pt x="785" y="174"/>
                  </a:lnTo>
                  <a:lnTo>
                    <a:pt x="779" y="169"/>
                  </a:lnTo>
                  <a:lnTo>
                    <a:pt x="775" y="162"/>
                  </a:lnTo>
                  <a:lnTo>
                    <a:pt x="771" y="152"/>
                  </a:lnTo>
                  <a:lnTo>
                    <a:pt x="768" y="1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5" name="Freeform 213"/>
            <p:cNvSpPr>
              <a:spLocks noEditPoints="1"/>
            </p:cNvSpPr>
            <p:nvPr/>
          </p:nvSpPr>
          <p:spPr bwMode="auto">
            <a:xfrm>
              <a:off x="2009" y="923"/>
              <a:ext cx="223" cy="93"/>
            </a:xfrm>
            <a:custGeom>
              <a:avLst/>
              <a:gdLst>
                <a:gd name="T0" fmla="*/ 142 w 445"/>
                <a:gd name="T1" fmla="*/ 163 h 186"/>
                <a:gd name="T2" fmla="*/ 111 w 445"/>
                <a:gd name="T3" fmla="*/ 182 h 186"/>
                <a:gd name="T4" fmla="*/ 78 w 445"/>
                <a:gd name="T5" fmla="*/ 186 h 186"/>
                <a:gd name="T6" fmla="*/ 47 w 445"/>
                <a:gd name="T7" fmla="*/ 180 h 186"/>
                <a:gd name="T8" fmla="*/ 15 w 445"/>
                <a:gd name="T9" fmla="*/ 151 h 186"/>
                <a:gd name="T10" fmla="*/ 0 w 445"/>
                <a:gd name="T11" fmla="*/ 93 h 186"/>
                <a:gd name="T12" fmla="*/ 16 w 445"/>
                <a:gd name="T13" fmla="*/ 33 h 186"/>
                <a:gd name="T14" fmla="*/ 52 w 445"/>
                <a:gd name="T15" fmla="*/ 5 h 186"/>
                <a:gd name="T16" fmla="*/ 80 w 445"/>
                <a:gd name="T17" fmla="*/ 0 h 186"/>
                <a:gd name="T18" fmla="*/ 110 w 445"/>
                <a:gd name="T19" fmla="*/ 3 h 186"/>
                <a:gd name="T20" fmla="*/ 138 w 445"/>
                <a:gd name="T21" fmla="*/ 21 h 186"/>
                <a:gd name="T22" fmla="*/ 128 w 445"/>
                <a:gd name="T23" fmla="*/ 50 h 186"/>
                <a:gd name="T24" fmla="*/ 100 w 445"/>
                <a:gd name="T25" fmla="*/ 24 h 186"/>
                <a:gd name="T26" fmla="*/ 69 w 445"/>
                <a:gd name="T27" fmla="*/ 23 h 186"/>
                <a:gd name="T28" fmla="*/ 50 w 445"/>
                <a:gd name="T29" fmla="*/ 32 h 186"/>
                <a:gd name="T30" fmla="*/ 28 w 445"/>
                <a:gd name="T31" fmla="*/ 66 h 186"/>
                <a:gd name="T32" fmla="*/ 27 w 445"/>
                <a:gd name="T33" fmla="*/ 113 h 186"/>
                <a:gd name="T34" fmla="*/ 45 w 445"/>
                <a:gd name="T35" fmla="*/ 152 h 186"/>
                <a:gd name="T36" fmla="*/ 83 w 445"/>
                <a:gd name="T37" fmla="*/ 165 h 186"/>
                <a:gd name="T38" fmla="*/ 123 w 445"/>
                <a:gd name="T39" fmla="*/ 148 h 186"/>
                <a:gd name="T40" fmla="*/ 244 w 445"/>
                <a:gd name="T41" fmla="*/ 184 h 186"/>
                <a:gd name="T42" fmla="*/ 222 w 445"/>
                <a:gd name="T43" fmla="*/ 58 h 186"/>
                <a:gd name="T44" fmla="*/ 198 w 445"/>
                <a:gd name="T45" fmla="*/ 48 h 186"/>
                <a:gd name="T46" fmla="*/ 238 w 445"/>
                <a:gd name="T47" fmla="*/ 20 h 186"/>
                <a:gd name="T48" fmla="*/ 266 w 445"/>
                <a:gd name="T49" fmla="*/ 184 h 186"/>
                <a:gd name="T50" fmla="*/ 392 w 445"/>
                <a:gd name="T51" fmla="*/ 183 h 186"/>
                <a:gd name="T52" fmla="*/ 358 w 445"/>
                <a:gd name="T53" fmla="*/ 186 h 186"/>
                <a:gd name="T54" fmla="*/ 327 w 445"/>
                <a:gd name="T55" fmla="*/ 165 h 186"/>
                <a:gd name="T56" fmla="*/ 326 w 445"/>
                <a:gd name="T57" fmla="*/ 136 h 186"/>
                <a:gd name="T58" fmla="*/ 339 w 445"/>
                <a:gd name="T59" fmla="*/ 120 h 186"/>
                <a:gd name="T60" fmla="*/ 359 w 445"/>
                <a:gd name="T61" fmla="*/ 111 h 186"/>
                <a:gd name="T62" fmla="*/ 388 w 445"/>
                <a:gd name="T63" fmla="*/ 108 h 186"/>
                <a:gd name="T64" fmla="*/ 412 w 445"/>
                <a:gd name="T65" fmla="*/ 103 h 186"/>
                <a:gd name="T66" fmla="*/ 415 w 445"/>
                <a:gd name="T67" fmla="*/ 96 h 186"/>
                <a:gd name="T68" fmla="*/ 404 w 445"/>
                <a:gd name="T69" fmla="*/ 75 h 186"/>
                <a:gd name="T70" fmla="*/ 370 w 445"/>
                <a:gd name="T71" fmla="*/ 73 h 186"/>
                <a:gd name="T72" fmla="*/ 352 w 445"/>
                <a:gd name="T73" fmla="*/ 88 h 186"/>
                <a:gd name="T74" fmla="*/ 334 w 445"/>
                <a:gd name="T75" fmla="*/ 72 h 186"/>
                <a:gd name="T76" fmla="*/ 358 w 445"/>
                <a:gd name="T77" fmla="*/ 55 h 186"/>
                <a:gd name="T78" fmla="*/ 396 w 445"/>
                <a:gd name="T79" fmla="*/ 50 h 186"/>
                <a:gd name="T80" fmla="*/ 424 w 445"/>
                <a:gd name="T81" fmla="*/ 58 h 186"/>
                <a:gd name="T82" fmla="*/ 437 w 445"/>
                <a:gd name="T83" fmla="*/ 74 h 186"/>
                <a:gd name="T84" fmla="*/ 439 w 445"/>
                <a:gd name="T85" fmla="*/ 98 h 186"/>
                <a:gd name="T86" fmla="*/ 441 w 445"/>
                <a:gd name="T87" fmla="*/ 166 h 186"/>
                <a:gd name="T88" fmla="*/ 423 w 445"/>
                <a:gd name="T89" fmla="*/ 184 h 186"/>
                <a:gd name="T90" fmla="*/ 415 w 445"/>
                <a:gd name="T91" fmla="*/ 124 h 186"/>
                <a:gd name="T92" fmla="*/ 395 w 445"/>
                <a:gd name="T93" fmla="*/ 128 h 186"/>
                <a:gd name="T94" fmla="*/ 366 w 445"/>
                <a:gd name="T95" fmla="*/ 132 h 186"/>
                <a:gd name="T96" fmla="*/ 351 w 445"/>
                <a:gd name="T97" fmla="*/ 139 h 186"/>
                <a:gd name="T98" fmla="*/ 345 w 445"/>
                <a:gd name="T99" fmla="*/ 149 h 186"/>
                <a:gd name="T100" fmla="*/ 356 w 445"/>
                <a:gd name="T101" fmla="*/ 163 h 186"/>
                <a:gd name="T102" fmla="*/ 385 w 445"/>
                <a:gd name="T103" fmla="*/ 164 h 186"/>
                <a:gd name="T104" fmla="*/ 408 w 445"/>
                <a:gd name="T105" fmla="*/ 151 h 186"/>
                <a:gd name="T106" fmla="*/ 415 w 445"/>
                <a:gd name="T107" fmla="*/ 1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186">
                  <a:moveTo>
                    <a:pt x="136" y="120"/>
                  </a:moveTo>
                  <a:lnTo>
                    <a:pt x="160" y="126"/>
                  </a:lnTo>
                  <a:lnTo>
                    <a:pt x="155" y="140"/>
                  </a:lnTo>
                  <a:lnTo>
                    <a:pt x="149" y="152"/>
                  </a:lnTo>
                  <a:lnTo>
                    <a:pt x="142" y="163"/>
                  </a:lnTo>
                  <a:lnTo>
                    <a:pt x="133" y="172"/>
                  </a:lnTo>
                  <a:lnTo>
                    <a:pt x="128" y="175"/>
                  </a:lnTo>
                  <a:lnTo>
                    <a:pt x="122" y="179"/>
                  </a:lnTo>
                  <a:lnTo>
                    <a:pt x="116" y="181"/>
                  </a:lnTo>
                  <a:lnTo>
                    <a:pt x="111" y="182"/>
                  </a:lnTo>
                  <a:lnTo>
                    <a:pt x="105" y="184"/>
                  </a:lnTo>
                  <a:lnTo>
                    <a:pt x="99" y="184"/>
                  </a:lnTo>
                  <a:lnTo>
                    <a:pt x="92" y="186"/>
                  </a:lnTo>
                  <a:lnTo>
                    <a:pt x="85" y="186"/>
                  </a:lnTo>
                  <a:lnTo>
                    <a:pt x="78" y="186"/>
                  </a:lnTo>
                  <a:lnTo>
                    <a:pt x="72" y="186"/>
                  </a:lnTo>
                  <a:lnTo>
                    <a:pt x="65" y="184"/>
                  </a:lnTo>
                  <a:lnTo>
                    <a:pt x="59" y="183"/>
                  </a:lnTo>
                  <a:lnTo>
                    <a:pt x="53" y="182"/>
                  </a:lnTo>
                  <a:lnTo>
                    <a:pt x="47" y="180"/>
                  </a:lnTo>
                  <a:lnTo>
                    <a:pt x="42" y="178"/>
                  </a:lnTo>
                  <a:lnTo>
                    <a:pt x="37" y="175"/>
                  </a:lnTo>
                  <a:lnTo>
                    <a:pt x="29" y="168"/>
                  </a:lnTo>
                  <a:lnTo>
                    <a:pt x="22" y="160"/>
                  </a:lnTo>
                  <a:lnTo>
                    <a:pt x="15" y="151"/>
                  </a:lnTo>
                  <a:lnTo>
                    <a:pt x="9" y="141"/>
                  </a:lnTo>
                  <a:lnTo>
                    <a:pt x="6" y="129"/>
                  </a:lnTo>
                  <a:lnTo>
                    <a:pt x="3" y="118"/>
                  </a:lnTo>
                  <a:lnTo>
                    <a:pt x="1" y="105"/>
                  </a:lnTo>
                  <a:lnTo>
                    <a:pt x="0" y="93"/>
                  </a:lnTo>
                  <a:lnTo>
                    <a:pt x="1" y="79"/>
                  </a:lnTo>
                  <a:lnTo>
                    <a:pt x="3" y="66"/>
                  </a:lnTo>
                  <a:lnTo>
                    <a:pt x="6" y="54"/>
                  </a:lnTo>
                  <a:lnTo>
                    <a:pt x="11" y="43"/>
                  </a:lnTo>
                  <a:lnTo>
                    <a:pt x="16" y="33"/>
                  </a:lnTo>
                  <a:lnTo>
                    <a:pt x="23" y="24"/>
                  </a:lnTo>
                  <a:lnTo>
                    <a:pt x="32" y="17"/>
                  </a:lnTo>
                  <a:lnTo>
                    <a:pt x="42" y="11"/>
                  </a:lnTo>
                  <a:lnTo>
                    <a:pt x="46" y="9"/>
                  </a:lnTo>
                  <a:lnTo>
                    <a:pt x="52" y="5"/>
                  </a:lnTo>
                  <a:lnTo>
                    <a:pt x="57" y="4"/>
                  </a:lnTo>
                  <a:lnTo>
                    <a:pt x="62" y="2"/>
                  </a:lnTo>
                  <a:lnTo>
                    <a:pt x="68" y="1"/>
                  </a:lnTo>
                  <a:lnTo>
                    <a:pt x="74" y="1"/>
                  </a:lnTo>
                  <a:lnTo>
                    <a:pt x="80" y="0"/>
                  </a:lnTo>
                  <a:lnTo>
                    <a:pt x="85" y="0"/>
                  </a:lnTo>
                  <a:lnTo>
                    <a:pt x="92" y="0"/>
                  </a:lnTo>
                  <a:lnTo>
                    <a:pt x="98" y="1"/>
                  </a:lnTo>
                  <a:lnTo>
                    <a:pt x="104" y="2"/>
                  </a:lnTo>
                  <a:lnTo>
                    <a:pt x="110" y="3"/>
                  </a:lnTo>
                  <a:lnTo>
                    <a:pt x="115" y="5"/>
                  </a:lnTo>
                  <a:lnTo>
                    <a:pt x="120" y="8"/>
                  </a:lnTo>
                  <a:lnTo>
                    <a:pt x="126" y="10"/>
                  </a:lnTo>
                  <a:lnTo>
                    <a:pt x="130" y="13"/>
                  </a:lnTo>
                  <a:lnTo>
                    <a:pt x="138" y="21"/>
                  </a:lnTo>
                  <a:lnTo>
                    <a:pt x="145" y="31"/>
                  </a:lnTo>
                  <a:lnTo>
                    <a:pt x="151" y="41"/>
                  </a:lnTo>
                  <a:lnTo>
                    <a:pt x="155" y="54"/>
                  </a:lnTo>
                  <a:lnTo>
                    <a:pt x="131" y="59"/>
                  </a:lnTo>
                  <a:lnTo>
                    <a:pt x="128" y="50"/>
                  </a:lnTo>
                  <a:lnTo>
                    <a:pt x="124" y="42"/>
                  </a:lnTo>
                  <a:lnTo>
                    <a:pt x="119" y="35"/>
                  </a:lnTo>
                  <a:lnTo>
                    <a:pt x="114" y="31"/>
                  </a:lnTo>
                  <a:lnTo>
                    <a:pt x="107" y="27"/>
                  </a:lnTo>
                  <a:lnTo>
                    <a:pt x="100" y="24"/>
                  </a:lnTo>
                  <a:lnTo>
                    <a:pt x="92" y="23"/>
                  </a:lnTo>
                  <a:lnTo>
                    <a:pt x="84" y="21"/>
                  </a:lnTo>
                  <a:lnTo>
                    <a:pt x="80" y="21"/>
                  </a:lnTo>
                  <a:lnTo>
                    <a:pt x="74" y="23"/>
                  </a:lnTo>
                  <a:lnTo>
                    <a:pt x="69" y="23"/>
                  </a:lnTo>
                  <a:lnTo>
                    <a:pt x="66" y="24"/>
                  </a:lnTo>
                  <a:lnTo>
                    <a:pt x="61" y="26"/>
                  </a:lnTo>
                  <a:lnTo>
                    <a:pt x="57" y="27"/>
                  </a:lnTo>
                  <a:lnTo>
                    <a:pt x="53" y="30"/>
                  </a:lnTo>
                  <a:lnTo>
                    <a:pt x="50" y="32"/>
                  </a:lnTo>
                  <a:lnTo>
                    <a:pt x="43" y="36"/>
                  </a:lnTo>
                  <a:lnTo>
                    <a:pt x="38" y="43"/>
                  </a:lnTo>
                  <a:lnTo>
                    <a:pt x="34" y="50"/>
                  </a:lnTo>
                  <a:lnTo>
                    <a:pt x="30" y="58"/>
                  </a:lnTo>
                  <a:lnTo>
                    <a:pt x="28" y="66"/>
                  </a:lnTo>
                  <a:lnTo>
                    <a:pt x="26" y="74"/>
                  </a:lnTo>
                  <a:lnTo>
                    <a:pt x="24" y="83"/>
                  </a:lnTo>
                  <a:lnTo>
                    <a:pt x="24" y="93"/>
                  </a:lnTo>
                  <a:lnTo>
                    <a:pt x="24" y="103"/>
                  </a:lnTo>
                  <a:lnTo>
                    <a:pt x="27" y="113"/>
                  </a:lnTo>
                  <a:lnTo>
                    <a:pt x="28" y="122"/>
                  </a:lnTo>
                  <a:lnTo>
                    <a:pt x="31" y="132"/>
                  </a:lnTo>
                  <a:lnTo>
                    <a:pt x="35" y="140"/>
                  </a:lnTo>
                  <a:lnTo>
                    <a:pt x="39" y="147"/>
                  </a:lnTo>
                  <a:lnTo>
                    <a:pt x="45" y="152"/>
                  </a:lnTo>
                  <a:lnTo>
                    <a:pt x="52" y="157"/>
                  </a:lnTo>
                  <a:lnTo>
                    <a:pt x="59" y="160"/>
                  </a:lnTo>
                  <a:lnTo>
                    <a:pt x="67" y="163"/>
                  </a:lnTo>
                  <a:lnTo>
                    <a:pt x="75" y="165"/>
                  </a:lnTo>
                  <a:lnTo>
                    <a:pt x="83" y="165"/>
                  </a:lnTo>
                  <a:lnTo>
                    <a:pt x="92" y="164"/>
                  </a:lnTo>
                  <a:lnTo>
                    <a:pt x="101" y="163"/>
                  </a:lnTo>
                  <a:lnTo>
                    <a:pt x="110" y="159"/>
                  </a:lnTo>
                  <a:lnTo>
                    <a:pt x="116" y="153"/>
                  </a:lnTo>
                  <a:lnTo>
                    <a:pt x="123" y="148"/>
                  </a:lnTo>
                  <a:lnTo>
                    <a:pt x="128" y="140"/>
                  </a:lnTo>
                  <a:lnTo>
                    <a:pt x="133" y="131"/>
                  </a:lnTo>
                  <a:lnTo>
                    <a:pt x="136" y="120"/>
                  </a:lnTo>
                  <a:close/>
                  <a:moveTo>
                    <a:pt x="266" y="184"/>
                  </a:moveTo>
                  <a:lnTo>
                    <a:pt x="244" y="184"/>
                  </a:lnTo>
                  <a:lnTo>
                    <a:pt x="244" y="42"/>
                  </a:lnTo>
                  <a:lnTo>
                    <a:pt x="239" y="47"/>
                  </a:lnTo>
                  <a:lnTo>
                    <a:pt x="235" y="50"/>
                  </a:lnTo>
                  <a:lnTo>
                    <a:pt x="229" y="54"/>
                  </a:lnTo>
                  <a:lnTo>
                    <a:pt x="222" y="58"/>
                  </a:lnTo>
                  <a:lnTo>
                    <a:pt x="215" y="62"/>
                  </a:lnTo>
                  <a:lnTo>
                    <a:pt x="210" y="65"/>
                  </a:lnTo>
                  <a:lnTo>
                    <a:pt x="204" y="67"/>
                  </a:lnTo>
                  <a:lnTo>
                    <a:pt x="198" y="70"/>
                  </a:lnTo>
                  <a:lnTo>
                    <a:pt x="198" y="48"/>
                  </a:lnTo>
                  <a:lnTo>
                    <a:pt x="207" y="43"/>
                  </a:lnTo>
                  <a:lnTo>
                    <a:pt x="216" y="38"/>
                  </a:lnTo>
                  <a:lnTo>
                    <a:pt x="224" y="32"/>
                  </a:lnTo>
                  <a:lnTo>
                    <a:pt x="231" y="26"/>
                  </a:lnTo>
                  <a:lnTo>
                    <a:pt x="238" y="20"/>
                  </a:lnTo>
                  <a:lnTo>
                    <a:pt x="244" y="13"/>
                  </a:lnTo>
                  <a:lnTo>
                    <a:pt x="249" y="8"/>
                  </a:lnTo>
                  <a:lnTo>
                    <a:pt x="252" y="2"/>
                  </a:lnTo>
                  <a:lnTo>
                    <a:pt x="266" y="2"/>
                  </a:lnTo>
                  <a:lnTo>
                    <a:pt x="266" y="184"/>
                  </a:lnTo>
                  <a:close/>
                  <a:moveTo>
                    <a:pt x="418" y="170"/>
                  </a:moveTo>
                  <a:lnTo>
                    <a:pt x="411" y="174"/>
                  </a:lnTo>
                  <a:lnTo>
                    <a:pt x="405" y="178"/>
                  </a:lnTo>
                  <a:lnTo>
                    <a:pt x="398" y="181"/>
                  </a:lnTo>
                  <a:lnTo>
                    <a:pt x="392" y="183"/>
                  </a:lnTo>
                  <a:lnTo>
                    <a:pt x="387" y="184"/>
                  </a:lnTo>
                  <a:lnTo>
                    <a:pt x="381" y="184"/>
                  </a:lnTo>
                  <a:lnTo>
                    <a:pt x="375" y="186"/>
                  </a:lnTo>
                  <a:lnTo>
                    <a:pt x="368" y="186"/>
                  </a:lnTo>
                  <a:lnTo>
                    <a:pt x="358" y="186"/>
                  </a:lnTo>
                  <a:lnTo>
                    <a:pt x="350" y="183"/>
                  </a:lnTo>
                  <a:lnTo>
                    <a:pt x="342" y="181"/>
                  </a:lnTo>
                  <a:lnTo>
                    <a:pt x="335" y="176"/>
                  </a:lnTo>
                  <a:lnTo>
                    <a:pt x="330" y="171"/>
                  </a:lnTo>
                  <a:lnTo>
                    <a:pt x="327" y="165"/>
                  </a:lnTo>
                  <a:lnTo>
                    <a:pt x="324" y="158"/>
                  </a:lnTo>
                  <a:lnTo>
                    <a:pt x="323" y="150"/>
                  </a:lnTo>
                  <a:lnTo>
                    <a:pt x="323" y="145"/>
                  </a:lnTo>
                  <a:lnTo>
                    <a:pt x="324" y="141"/>
                  </a:lnTo>
                  <a:lnTo>
                    <a:pt x="326" y="136"/>
                  </a:lnTo>
                  <a:lnTo>
                    <a:pt x="328" y="133"/>
                  </a:lnTo>
                  <a:lnTo>
                    <a:pt x="330" y="128"/>
                  </a:lnTo>
                  <a:lnTo>
                    <a:pt x="333" y="125"/>
                  </a:lnTo>
                  <a:lnTo>
                    <a:pt x="336" y="122"/>
                  </a:lnTo>
                  <a:lnTo>
                    <a:pt x="339" y="120"/>
                  </a:lnTo>
                  <a:lnTo>
                    <a:pt x="343" y="118"/>
                  </a:lnTo>
                  <a:lnTo>
                    <a:pt x="347" y="116"/>
                  </a:lnTo>
                  <a:lnTo>
                    <a:pt x="351" y="114"/>
                  </a:lnTo>
                  <a:lnTo>
                    <a:pt x="356" y="112"/>
                  </a:lnTo>
                  <a:lnTo>
                    <a:pt x="359" y="111"/>
                  </a:lnTo>
                  <a:lnTo>
                    <a:pt x="364" y="110"/>
                  </a:lnTo>
                  <a:lnTo>
                    <a:pt x="369" y="110"/>
                  </a:lnTo>
                  <a:lnTo>
                    <a:pt x="375" y="109"/>
                  </a:lnTo>
                  <a:lnTo>
                    <a:pt x="382" y="109"/>
                  </a:lnTo>
                  <a:lnTo>
                    <a:pt x="388" y="108"/>
                  </a:lnTo>
                  <a:lnTo>
                    <a:pt x="393" y="106"/>
                  </a:lnTo>
                  <a:lnTo>
                    <a:pt x="399" y="105"/>
                  </a:lnTo>
                  <a:lnTo>
                    <a:pt x="404" y="105"/>
                  </a:lnTo>
                  <a:lnTo>
                    <a:pt x="407" y="104"/>
                  </a:lnTo>
                  <a:lnTo>
                    <a:pt x="412" y="103"/>
                  </a:lnTo>
                  <a:lnTo>
                    <a:pt x="415" y="102"/>
                  </a:lnTo>
                  <a:lnTo>
                    <a:pt x="415" y="100"/>
                  </a:lnTo>
                  <a:lnTo>
                    <a:pt x="415" y="98"/>
                  </a:lnTo>
                  <a:lnTo>
                    <a:pt x="415" y="97"/>
                  </a:lnTo>
                  <a:lnTo>
                    <a:pt x="415" y="96"/>
                  </a:lnTo>
                  <a:lnTo>
                    <a:pt x="415" y="90"/>
                  </a:lnTo>
                  <a:lnTo>
                    <a:pt x="414" y="86"/>
                  </a:lnTo>
                  <a:lnTo>
                    <a:pt x="412" y="82"/>
                  </a:lnTo>
                  <a:lnTo>
                    <a:pt x="408" y="79"/>
                  </a:lnTo>
                  <a:lnTo>
                    <a:pt x="404" y="75"/>
                  </a:lnTo>
                  <a:lnTo>
                    <a:pt x="398" y="73"/>
                  </a:lnTo>
                  <a:lnTo>
                    <a:pt x="391" y="72"/>
                  </a:lnTo>
                  <a:lnTo>
                    <a:pt x="383" y="72"/>
                  </a:lnTo>
                  <a:lnTo>
                    <a:pt x="376" y="72"/>
                  </a:lnTo>
                  <a:lnTo>
                    <a:pt x="370" y="73"/>
                  </a:lnTo>
                  <a:lnTo>
                    <a:pt x="365" y="74"/>
                  </a:lnTo>
                  <a:lnTo>
                    <a:pt x="360" y="77"/>
                  </a:lnTo>
                  <a:lnTo>
                    <a:pt x="357" y="80"/>
                  </a:lnTo>
                  <a:lnTo>
                    <a:pt x="354" y="83"/>
                  </a:lnTo>
                  <a:lnTo>
                    <a:pt x="352" y="88"/>
                  </a:lnTo>
                  <a:lnTo>
                    <a:pt x="350" y="94"/>
                  </a:lnTo>
                  <a:lnTo>
                    <a:pt x="328" y="89"/>
                  </a:lnTo>
                  <a:lnTo>
                    <a:pt x="329" y="82"/>
                  </a:lnTo>
                  <a:lnTo>
                    <a:pt x="331" y="77"/>
                  </a:lnTo>
                  <a:lnTo>
                    <a:pt x="334" y="72"/>
                  </a:lnTo>
                  <a:lnTo>
                    <a:pt x="337" y="67"/>
                  </a:lnTo>
                  <a:lnTo>
                    <a:pt x="341" y="63"/>
                  </a:lnTo>
                  <a:lnTo>
                    <a:pt x="346" y="59"/>
                  </a:lnTo>
                  <a:lnTo>
                    <a:pt x="351" y="57"/>
                  </a:lnTo>
                  <a:lnTo>
                    <a:pt x="358" y="55"/>
                  </a:lnTo>
                  <a:lnTo>
                    <a:pt x="365" y="52"/>
                  </a:lnTo>
                  <a:lnTo>
                    <a:pt x="372" y="51"/>
                  </a:lnTo>
                  <a:lnTo>
                    <a:pt x="380" y="50"/>
                  </a:lnTo>
                  <a:lnTo>
                    <a:pt x="388" y="50"/>
                  </a:lnTo>
                  <a:lnTo>
                    <a:pt x="396" y="50"/>
                  </a:lnTo>
                  <a:lnTo>
                    <a:pt x="404" y="51"/>
                  </a:lnTo>
                  <a:lnTo>
                    <a:pt x="410" y="52"/>
                  </a:lnTo>
                  <a:lnTo>
                    <a:pt x="415" y="54"/>
                  </a:lnTo>
                  <a:lnTo>
                    <a:pt x="420" y="56"/>
                  </a:lnTo>
                  <a:lnTo>
                    <a:pt x="424" y="58"/>
                  </a:lnTo>
                  <a:lnTo>
                    <a:pt x="428" y="61"/>
                  </a:lnTo>
                  <a:lnTo>
                    <a:pt x="431" y="64"/>
                  </a:lnTo>
                  <a:lnTo>
                    <a:pt x="434" y="67"/>
                  </a:lnTo>
                  <a:lnTo>
                    <a:pt x="435" y="71"/>
                  </a:lnTo>
                  <a:lnTo>
                    <a:pt x="437" y="74"/>
                  </a:lnTo>
                  <a:lnTo>
                    <a:pt x="438" y="79"/>
                  </a:lnTo>
                  <a:lnTo>
                    <a:pt x="438" y="82"/>
                  </a:lnTo>
                  <a:lnTo>
                    <a:pt x="439" y="87"/>
                  </a:lnTo>
                  <a:lnTo>
                    <a:pt x="439" y="93"/>
                  </a:lnTo>
                  <a:lnTo>
                    <a:pt x="439" y="98"/>
                  </a:lnTo>
                  <a:lnTo>
                    <a:pt x="439" y="127"/>
                  </a:lnTo>
                  <a:lnTo>
                    <a:pt x="439" y="141"/>
                  </a:lnTo>
                  <a:lnTo>
                    <a:pt x="439" y="151"/>
                  </a:lnTo>
                  <a:lnTo>
                    <a:pt x="439" y="160"/>
                  </a:lnTo>
                  <a:lnTo>
                    <a:pt x="441" y="166"/>
                  </a:lnTo>
                  <a:lnTo>
                    <a:pt x="441" y="171"/>
                  </a:lnTo>
                  <a:lnTo>
                    <a:pt x="442" y="175"/>
                  </a:lnTo>
                  <a:lnTo>
                    <a:pt x="444" y="180"/>
                  </a:lnTo>
                  <a:lnTo>
                    <a:pt x="445" y="184"/>
                  </a:lnTo>
                  <a:lnTo>
                    <a:pt x="423" y="184"/>
                  </a:lnTo>
                  <a:lnTo>
                    <a:pt x="421" y="181"/>
                  </a:lnTo>
                  <a:lnTo>
                    <a:pt x="419" y="178"/>
                  </a:lnTo>
                  <a:lnTo>
                    <a:pt x="418" y="174"/>
                  </a:lnTo>
                  <a:lnTo>
                    <a:pt x="418" y="170"/>
                  </a:lnTo>
                  <a:close/>
                  <a:moveTo>
                    <a:pt x="415" y="124"/>
                  </a:moveTo>
                  <a:lnTo>
                    <a:pt x="412" y="125"/>
                  </a:lnTo>
                  <a:lnTo>
                    <a:pt x="408" y="125"/>
                  </a:lnTo>
                  <a:lnTo>
                    <a:pt x="404" y="126"/>
                  </a:lnTo>
                  <a:lnTo>
                    <a:pt x="400" y="127"/>
                  </a:lnTo>
                  <a:lnTo>
                    <a:pt x="395" y="128"/>
                  </a:lnTo>
                  <a:lnTo>
                    <a:pt x="390" y="128"/>
                  </a:lnTo>
                  <a:lnTo>
                    <a:pt x="383" y="129"/>
                  </a:lnTo>
                  <a:lnTo>
                    <a:pt x="377" y="131"/>
                  </a:lnTo>
                  <a:lnTo>
                    <a:pt x="370" y="132"/>
                  </a:lnTo>
                  <a:lnTo>
                    <a:pt x="366" y="132"/>
                  </a:lnTo>
                  <a:lnTo>
                    <a:pt x="361" y="133"/>
                  </a:lnTo>
                  <a:lnTo>
                    <a:pt x="358" y="134"/>
                  </a:lnTo>
                  <a:lnTo>
                    <a:pt x="356" y="135"/>
                  </a:lnTo>
                  <a:lnTo>
                    <a:pt x="353" y="136"/>
                  </a:lnTo>
                  <a:lnTo>
                    <a:pt x="351" y="139"/>
                  </a:lnTo>
                  <a:lnTo>
                    <a:pt x="349" y="140"/>
                  </a:lnTo>
                  <a:lnTo>
                    <a:pt x="347" y="142"/>
                  </a:lnTo>
                  <a:lnTo>
                    <a:pt x="346" y="144"/>
                  </a:lnTo>
                  <a:lnTo>
                    <a:pt x="345" y="147"/>
                  </a:lnTo>
                  <a:lnTo>
                    <a:pt x="345" y="149"/>
                  </a:lnTo>
                  <a:lnTo>
                    <a:pt x="345" y="152"/>
                  </a:lnTo>
                  <a:lnTo>
                    <a:pt x="347" y="155"/>
                  </a:lnTo>
                  <a:lnTo>
                    <a:pt x="349" y="158"/>
                  </a:lnTo>
                  <a:lnTo>
                    <a:pt x="352" y="160"/>
                  </a:lnTo>
                  <a:lnTo>
                    <a:pt x="356" y="163"/>
                  </a:lnTo>
                  <a:lnTo>
                    <a:pt x="361" y="164"/>
                  </a:lnTo>
                  <a:lnTo>
                    <a:pt x="366" y="165"/>
                  </a:lnTo>
                  <a:lnTo>
                    <a:pt x="373" y="165"/>
                  </a:lnTo>
                  <a:lnTo>
                    <a:pt x="380" y="165"/>
                  </a:lnTo>
                  <a:lnTo>
                    <a:pt x="385" y="164"/>
                  </a:lnTo>
                  <a:lnTo>
                    <a:pt x="391" y="163"/>
                  </a:lnTo>
                  <a:lnTo>
                    <a:pt x="396" y="160"/>
                  </a:lnTo>
                  <a:lnTo>
                    <a:pt x="400" y="158"/>
                  </a:lnTo>
                  <a:lnTo>
                    <a:pt x="405" y="155"/>
                  </a:lnTo>
                  <a:lnTo>
                    <a:pt x="408" y="151"/>
                  </a:lnTo>
                  <a:lnTo>
                    <a:pt x="412" y="147"/>
                  </a:lnTo>
                  <a:lnTo>
                    <a:pt x="413" y="143"/>
                  </a:lnTo>
                  <a:lnTo>
                    <a:pt x="414" y="140"/>
                  </a:lnTo>
                  <a:lnTo>
                    <a:pt x="415" y="135"/>
                  </a:lnTo>
                  <a:lnTo>
                    <a:pt x="415" y="129"/>
                  </a:lnTo>
                  <a:lnTo>
                    <a:pt x="415" y="1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6" name="Freeform 214"/>
            <p:cNvSpPr>
              <a:spLocks noEditPoints="1"/>
            </p:cNvSpPr>
            <p:nvPr/>
          </p:nvSpPr>
          <p:spPr bwMode="auto">
            <a:xfrm>
              <a:off x="2814" y="923"/>
              <a:ext cx="222" cy="93"/>
            </a:xfrm>
            <a:custGeom>
              <a:avLst/>
              <a:gdLst>
                <a:gd name="T0" fmla="*/ 148 w 445"/>
                <a:gd name="T1" fmla="*/ 152 h 186"/>
                <a:gd name="T2" fmla="*/ 122 w 445"/>
                <a:gd name="T3" fmla="*/ 179 h 186"/>
                <a:gd name="T4" fmla="*/ 99 w 445"/>
                <a:gd name="T5" fmla="*/ 184 h 186"/>
                <a:gd name="T6" fmla="*/ 71 w 445"/>
                <a:gd name="T7" fmla="*/ 186 h 186"/>
                <a:gd name="T8" fmla="*/ 47 w 445"/>
                <a:gd name="T9" fmla="*/ 180 h 186"/>
                <a:gd name="T10" fmla="*/ 22 w 445"/>
                <a:gd name="T11" fmla="*/ 160 h 186"/>
                <a:gd name="T12" fmla="*/ 2 w 445"/>
                <a:gd name="T13" fmla="*/ 118 h 186"/>
                <a:gd name="T14" fmla="*/ 2 w 445"/>
                <a:gd name="T15" fmla="*/ 66 h 186"/>
                <a:gd name="T16" fmla="*/ 23 w 445"/>
                <a:gd name="T17" fmla="*/ 24 h 186"/>
                <a:gd name="T18" fmla="*/ 51 w 445"/>
                <a:gd name="T19" fmla="*/ 5 h 186"/>
                <a:gd name="T20" fmla="*/ 73 w 445"/>
                <a:gd name="T21" fmla="*/ 1 h 186"/>
                <a:gd name="T22" fmla="*/ 97 w 445"/>
                <a:gd name="T23" fmla="*/ 1 h 186"/>
                <a:gd name="T24" fmla="*/ 119 w 445"/>
                <a:gd name="T25" fmla="*/ 8 h 186"/>
                <a:gd name="T26" fmla="*/ 145 w 445"/>
                <a:gd name="T27" fmla="*/ 31 h 186"/>
                <a:gd name="T28" fmla="*/ 127 w 445"/>
                <a:gd name="T29" fmla="*/ 50 h 186"/>
                <a:gd name="T30" fmla="*/ 107 w 445"/>
                <a:gd name="T31" fmla="*/ 27 h 186"/>
                <a:gd name="T32" fmla="*/ 79 w 445"/>
                <a:gd name="T33" fmla="*/ 21 h 186"/>
                <a:gd name="T34" fmla="*/ 61 w 445"/>
                <a:gd name="T35" fmla="*/ 26 h 186"/>
                <a:gd name="T36" fmla="*/ 42 w 445"/>
                <a:gd name="T37" fmla="*/ 36 h 186"/>
                <a:gd name="T38" fmla="*/ 27 w 445"/>
                <a:gd name="T39" fmla="*/ 66 h 186"/>
                <a:gd name="T40" fmla="*/ 24 w 445"/>
                <a:gd name="T41" fmla="*/ 103 h 186"/>
                <a:gd name="T42" fmla="*/ 34 w 445"/>
                <a:gd name="T43" fmla="*/ 140 h 186"/>
                <a:gd name="T44" fmla="*/ 58 w 445"/>
                <a:gd name="T45" fmla="*/ 160 h 186"/>
                <a:gd name="T46" fmla="*/ 92 w 445"/>
                <a:gd name="T47" fmla="*/ 164 h 186"/>
                <a:gd name="T48" fmla="*/ 123 w 445"/>
                <a:gd name="T49" fmla="*/ 148 h 186"/>
                <a:gd name="T50" fmla="*/ 265 w 445"/>
                <a:gd name="T51" fmla="*/ 184 h 186"/>
                <a:gd name="T52" fmla="*/ 234 w 445"/>
                <a:gd name="T53" fmla="*/ 50 h 186"/>
                <a:gd name="T54" fmla="*/ 209 w 445"/>
                <a:gd name="T55" fmla="*/ 65 h 186"/>
                <a:gd name="T56" fmla="*/ 207 w 445"/>
                <a:gd name="T57" fmla="*/ 43 h 186"/>
                <a:gd name="T58" fmla="*/ 238 w 445"/>
                <a:gd name="T59" fmla="*/ 20 h 186"/>
                <a:gd name="T60" fmla="*/ 265 w 445"/>
                <a:gd name="T61" fmla="*/ 2 h 186"/>
                <a:gd name="T62" fmla="*/ 329 w 445"/>
                <a:gd name="T63" fmla="*/ 2 h 186"/>
                <a:gd name="T64" fmla="*/ 358 w 445"/>
                <a:gd name="T65" fmla="*/ 62 h 186"/>
                <a:gd name="T66" fmla="*/ 377 w 445"/>
                <a:gd name="T67" fmla="*/ 51 h 186"/>
                <a:gd name="T68" fmla="*/ 400 w 445"/>
                <a:gd name="T69" fmla="*/ 51 h 186"/>
                <a:gd name="T70" fmla="*/ 422 w 445"/>
                <a:gd name="T71" fmla="*/ 61 h 186"/>
                <a:gd name="T72" fmla="*/ 435 w 445"/>
                <a:gd name="T73" fmla="*/ 78 h 186"/>
                <a:gd name="T74" fmla="*/ 443 w 445"/>
                <a:gd name="T75" fmla="*/ 103 h 186"/>
                <a:gd name="T76" fmla="*/ 440 w 445"/>
                <a:gd name="T77" fmla="*/ 147 h 186"/>
                <a:gd name="T78" fmla="*/ 419 w 445"/>
                <a:gd name="T79" fmla="*/ 176 h 186"/>
                <a:gd name="T80" fmla="*/ 399 w 445"/>
                <a:gd name="T81" fmla="*/ 184 h 186"/>
                <a:gd name="T82" fmla="*/ 377 w 445"/>
                <a:gd name="T83" fmla="*/ 184 h 186"/>
                <a:gd name="T84" fmla="*/ 358 w 445"/>
                <a:gd name="T85" fmla="*/ 174 h 186"/>
                <a:gd name="T86" fmla="*/ 350 w 445"/>
                <a:gd name="T87" fmla="*/ 118 h 186"/>
                <a:gd name="T88" fmla="*/ 357 w 445"/>
                <a:gd name="T89" fmla="*/ 149 h 186"/>
                <a:gd name="T90" fmla="*/ 386 w 445"/>
                <a:gd name="T91" fmla="*/ 165 h 186"/>
                <a:gd name="T92" fmla="*/ 411 w 445"/>
                <a:gd name="T93" fmla="*/ 153 h 186"/>
                <a:gd name="T94" fmla="*/ 423 w 445"/>
                <a:gd name="T95" fmla="*/ 118 h 186"/>
                <a:gd name="T96" fmla="*/ 412 w 445"/>
                <a:gd name="T97" fmla="*/ 83 h 186"/>
                <a:gd name="T98" fmla="*/ 387 w 445"/>
                <a:gd name="T99" fmla="*/ 72 h 186"/>
                <a:gd name="T100" fmla="*/ 362 w 445"/>
                <a:gd name="T101" fmla="*/ 83 h 186"/>
                <a:gd name="T102" fmla="*/ 350 w 445"/>
                <a:gd name="T103"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5" h="186">
                  <a:moveTo>
                    <a:pt x="135" y="120"/>
                  </a:moveTo>
                  <a:lnTo>
                    <a:pt x="160" y="126"/>
                  </a:lnTo>
                  <a:lnTo>
                    <a:pt x="155" y="140"/>
                  </a:lnTo>
                  <a:lnTo>
                    <a:pt x="148" y="152"/>
                  </a:lnTo>
                  <a:lnTo>
                    <a:pt x="141" y="163"/>
                  </a:lnTo>
                  <a:lnTo>
                    <a:pt x="132" y="172"/>
                  </a:lnTo>
                  <a:lnTo>
                    <a:pt x="127" y="175"/>
                  </a:lnTo>
                  <a:lnTo>
                    <a:pt x="122" y="179"/>
                  </a:lnTo>
                  <a:lnTo>
                    <a:pt x="116" y="181"/>
                  </a:lnTo>
                  <a:lnTo>
                    <a:pt x="110" y="182"/>
                  </a:lnTo>
                  <a:lnTo>
                    <a:pt x="104" y="184"/>
                  </a:lnTo>
                  <a:lnTo>
                    <a:pt x="99" y="184"/>
                  </a:lnTo>
                  <a:lnTo>
                    <a:pt x="92" y="186"/>
                  </a:lnTo>
                  <a:lnTo>
                    <a:pt x="85" y="186"/>
                  </a:lnTo>
                  <a:lnTo>
                    <a:pt x="78" y="186"/>
                  </a:lnTo>
                  <a:lnTo>
                    <a:pt x="71" y="186"/>
                  </a:lnTo>
                  <a:lnTo>
                    <a:pt x="64" y="184"/>
                  </a:lnTo>
                  <a:lnTo>
                    <a:pt x="58" y="183"/>
                  </a:lnTo>
                  <a:lnTo>
                    <a:pt x="53" y="182"/>
                  </a:lnTo>
                  <a:lnTo>
                    <a:pt x="47" y="180"/>
                  </a:lnTo>
                  <a:lnTo>
                    <a:pt x="41" y="178"/>
                  </a:lnTo>
                  <a:lnTo>
                    <a:pt x="37" y="175"/>
                  </a:lnTo>
                  <a:lnTo>
                    <a:pt x="28" y="168"/>
                  </a:lnTo>
                  <a:lnTo>
                    <a:pt x="22" y="160"/>
                  </a:lnTo>
                  <a:lnTo>
                    <a:pt x="15" y="151"/>
                  </a:lnTo>
                  <a:lnTo>
                    <a:pt x="9" y="141"/>
                  </a:lnTo>
                  <a:lnTo>
                    <a:pt x="5" y="129"/>
                  </a:lnTo>
                  <a:lnTo>
                    <a:pt x="2" y="118"/>
                  </a:lnTo>
                  <a:lnTo>
                    <a:pt x="1" y="105"/>
                  </a:lnTo>
                  <a:lnTo>
                    <a:pt x="0" y="93"/>
                  </a:lnTo>
                  <a:lnTo>
                    <a:pt x="1" y="79"/>
                  </a:lnTo>
                  <a:lnTo>
                    <a:pt x="2" y="66"/>
                  </a:lnTo>
                  <a:lnTo>
                    <a:pt x="5" y="54"/>
                  </a:lnTo>
                  <a:lnTo>
                    <a:pt x="10" y="43"/>
                  </a:lnTo>
                  <a:lnTo>
                    <a:pt x="16" y="33"/>
                  </a:lnTo>
                  <a:lnTo>
                    <a:pt x="23" y="24"/>
                  </a:lnTo>
                  <a:lnTo>
                    <a:pt x="32" y="17"/>
                  </a:lnTo>
                  <a:lnTo>
                    <a:pt x="41" y="11"/>
                  </a:lnTo>
                  <a:lnTo>
                    <a:pt x="46" y="9"/>
                  </a:lnTo>
                  <a:lnTo>
                    <a:pt x="51" y="5"/>
                  </a:lnTo>
                  <a:lnTo>
                    <a:pt x="56" y="4"/>
                  </a:lnTo>
                  <a:lnTo>
                    <a:pt x="62" y="2"/>
                  </a:lnTo>
                  <a:lnTo>
                    <a:pt x="68" y="1"/>
                  </a:lnTo>
                  <a:lnTo>
                    <a:pt x="73" y="1"/>
                  </a:lnTo>
                  <a:lnTo>
                    <a:pt x="79" y="0"/>
                  </a:lnTo>
                  <a:lnTo>
                    <a:pt x="85" y="0"/>
                  </a:lnTo>
                  <a:lnTo>
                    <a:pt x="92" y="0"/>
                  </a:lnTo>
                  <a:lnTo>
                    <a:pt x="97" y="1"/>
                  </a:lnTo>
                  <a:lnTo>
                    <a:pt x="103" y="2"/>
                  </a:lnTo>
                  <a:lnTo>
                    <a:pt x="109" y="3"/>
                  </a:lnTo>
                  <a:lnTo>
                    <a:pt x="115" y="5"/>
                  </a:lnTo>
                  <a:lnTo>
                    <a:pt x="119" y="8"/>
                  </a:lnTo>
                  <a:lnTo>
                    <a:pt x="125" y="10"/>
                  </a:lnTo>
                  <a:lnTo>
                    <a:pt x="130" y="13"/>
                  </a:lnTo>
                  <a:lnTo>
                    <a:pt x="138" y="21"/>
                  </a:lnTo>
                  <a:lnTo>
                    <a:pt x="145" y="31"/>
                  </a:lnTo>
                  <a:lnTo>
                    <a:pt x="150" y="41"/>
                  </a:lnTo>
                  <a:lnTo>
                    <a:pt x="155" y="54"/>
                  </a:lnTo>
                  <a:lnTo>
                    <a:pt x="131" y="59"/>
                  </a:lnTo>
                  <a:lnTo>
                    <a:pt x="127" y="50"/>
                  </a:lnTo>
                  <a:lnTo>
                    <a:pt x="124" y="42"/>
                  </a:lnTo>
                  <a:lnTo>
                    <a:pt x="118" y="35"/>
                  </a:lnTo>
                  <a:lnTo>
                    <a:pt x="114" y="31"/>
                  </a:lnTo>
                  <a:lnTo>
                    <a:pt x="107" y="27"/>
                  </a:lnTo>
                  <a:lnTo>
                    <a:pt x="100" y="24"/>
                  </a:lnTo>
                  <a:lnTo>
                    <a:pt x="92" y="23"/>
                  </a:lnTo>
                  <a:lnTo>
                    <a:pt x="84" y="21"/>
                  </a:lnTo>
                  <a:lnTo>
                    <a:pt x="79" y="21"/>
                  </a:lnTo>
                  <a:lnTo>
                    <a:pt x="73" y="23"/>
                  </a:lnTo>
                  <a:lnTo>
                    <a:pt x="69" y="23"/>
                  </a:lnTo>
                  <a:lnTo>
                    <a:pt x="65" y="24"/>
                  </a:lnTo>
                  <a:lnTo>
                    <a:pt x="61" y="26"/>
                  </a:lnTo>
                  <a:lnTo>
                    <a:pt x="56" y="27"/>
                  </a:lnTo>
                  <a:lnTo>
                    <a:pt x="53" y="30"/>
                  </a:lnTo>
                  <a:lnTo>
                    <a:pt x="49" y="32"/>
                  </a:lnTo>
                  <a:lnTo>
                    <a:pt x="42" y="36"/>
                  </a:lnTo>
                  <a:lnTo>
                    <a:pt x="38" y="43"/>
                  </a:lnTo>
                  <a:lnTo>
                    <a:pt x="33" y="50"/>
                  </a:lnTo>
                  <a:lnTo>
                    <a:pt x="30" y="58"/>
                  </a:lnTo>
                  <a:lnTo>
                    <a:pt x="27" y="66"/>
                  </a:lnTo>
                  <a:lnTo>
                    <a:pt x="25" y="74"/>
                  </a:lnTo>
                  <a:lnTo>
                    <a:pt x="24" y="83"/>
                  </a:lnTo>
                  <a:lnTo>
                    <a:pt x="24" y="93"/>
                  </a:lnTo>
                  <a:lnTo>
                    <a:pt x="24" y="103"/>
                  </a:lnTo>
                  <a:lnTo>
                    <a:pt x="26" y="113"/>
                  </a:lnTo>
                  <a:lnTo>
                    <a:pt x="27" y="122"/>
                  </a:lnTo>
                  <a:lnTo>
                    <a:pt x="31" y="132"/>
                  </a:lnTo>
                  <a:lnTo>
                    <a:pt x="34" y="140"/>
                  </a:lnTo>
                  <a:lnTo>
                    <a:pt x="39" y="147"/>
                  </a:lnTo>
                  <a:lnTo>
                    <a:pt x="45" y="152"/>
                  </a:lnTo>
                  <a:lnTo>
                    <a:pt x="51" y="157"/>
                  </a:lnTo>
                  <a:lnTo>
                    <a:pt x="58" y="160"/>
                  </a:lnTo>
                  <a:lnTo>
                    <a:pt x="66" y="163"/>
                  </a:lnTo>
                  <a:lnTo>
                    <a:pt x="74" y="165"/>
                  </a:lnTo>
                  <a:lnTo>
                    <a:pt x="82" y="165"/>
                  </a:lnTo>
                  <a:lnTo>
                    <a:pt x="92" y="164"/>
                  </a:lnTo>
                  <a:lnTo>
                    <a:pt x="101" y="163"/>
                  </a:lnTo>
                  <a:lnTo>
                    <a:pt x="109" y="159"/>
                  </a:lnTo>
                  <a:lnTo>
                    <a:pt x="116" y="153"/>
                  </a:lnTo>
                  <a:lnTo>
                    <a:pt x="123" y="148"/>
                  </a:lnTo>
                  <a:lnTo>
                    <a:pt x="127" y="140"/>
                  </a:lnTo>
                  <a:lnTo>
                    <a:pt x="132" y="131"/>
                  </a:lnTo>
                  <a:lnTo>
                    <a:pt x="135" y="120"/>
                  </a:lnTo>
                  <a:close/>
                  <a:moveTo>
                    <a:pt x="265" y="184"/>
                  </a:moveTo>
                  <a:lnTo>
                    <a:pt x="243" y="184"/>
                  </a:lnTo>
                  <a:lnTo>
                    <a:pt x="243" y="42"/>
                  </a:lnTo>
                  <a:lnTo>
                    <a:pt x="239" y="47"/>
                  </a:lnTo>
                  <a:lnTo>
                    <a:pt x="234" y="50"/>
                  </a:lnTo>
                  <a:lnTo>
                    <a:pt x="228" y="54"/>
                  </a:lnTo>
                  <a:lnTo>
                    <a:pt x="222" y="58"/>
                  </a:lnTo>
                  <a:lnTo>
                    <a:pt x="215" y="62"/>
                  </a:lnTo>
                  <a:lnTo>
                    <a:pt x="209" y="65"/>
                  </a:lnTo>
                  <a:lnTo>
                    <a:pt x="203" y="67"/>
                  </a:lnTo>
                  <a:lnTo>
                    <a:pt x="197" y="70"/>
                  </a:lnTo>
                  <a:lnTo>
                    <a:pt x="197" y="48"/>
                  </a:lnTo>
                  <a:lnTo>
                    <a:pt x="207" y="43"/>
                  </a:lnTo>
                  <a:lnTo>
                    <a:pt x="216" y="38"/>
                  </a:lnTo>
                  <a:lnTo>
                    <a:pt x="224" y="32"/>
                  </a:lnTo>
                  <a:lnTo>
                    <a:pt x="231" y="26"/>
                  </a:lnTo>
                  <a:lnTo>
                    <a:pt x="238" y="20"/>
                  </a:lnTo>
                  <a:lnTo>
                    <a:pt x="243" y="13"/>
                  </a:lnTo>
                  <a:lnTo>
                    <a:pt x="248" y="8"/>
                  </a:lnTo>
                  <a:lnTo>
                    <a:pt x="251" y="2"/>
                  </a:lnTo>
                  <a:lnTo>
                    <a:pt x="265" y="2"/>
                  </a:lnTo>
                  <a:lnTo>
                    <a:pt x="265" y="184"/>
                  </a:lnTo>
                  <a:close/>
                  <a:moveTo>
                    <a:pt x="350" y="184"/>
                  </a:moveTo>
                  <a:lnTo>
                    <a:pt x="329" y="184"/>
                  </a:lnTo>
                  <a:lnTo>
                    <a:pt x="329" y="2"/>
                  </a:lnTo>
                  <a:lnTo>
                    <a:pt x="350" y="2"/>
                  </a:lnTo>
                  <a:lnTo>
                    <a:pt x="350" y="71"/>
                  </a:lnTo>
                  <a:lnTo>
                    <a:pt x="354" y="66"/>
                  </a:lnTo>
                  <a:lnTo>
                    <a:pt x="358" y="62"/>
                  </a:lnTo>
                  <a:lnTo>
                    <a:pt x="363" y="58"/>
                  </a:lnTo>
                  <a:lnTo>
                    <a:pt x="368" y="55"/>
                  </a:lnTo>
                  <a:lnTo>
                    <a:pt x="372" y="54"/>
                  </a:lnTo>
                  <a:lnTo>
                    <a:pt x="377" y="51"/>
                  </a:lnTo>
                  <a:lnTo>
                    <a:pt x="381" y="50"/>
                  </a:lnTo>
                  <a:lnTo>
                    <a:pt x="387" y="50"/>
                  </a:lnTo>
                  <a:lnTo>
                    <a:pt x="394" y="50"/>
                  </a:lnTo>
                  <a:lnTo>
                    <a:pt x="400" y="51"/>
                  </a:lnTo>
                  <a:lnTo>
                    <a:pt x="406" y="52"/>
                  </a:lnTo>
                  <a:lnTo>
                    <a:pt x="411" y="55"/>
                  </a:lnTo>
                  <a:lnTo>
                    <a:pt x="416" y="57"/>
                  </a:lnTo>
                  <a:lnTo>
                    <a:pt x="422" y="61"/>
                  </a:lnTo>
                  <a:lnTo>
                    <a:pt x="426" y="64"/>
                  </a:lnTo>
                  <a:lnTo>
                    <a:pt x="430" y="69"/>
                  </a:lnTo>
                  <a:lnTo>
                    <a:pt x="433" y="73"/>
                  </a:lnTo>
                  <a:lnTo>
                    <a:pt x="435" y="78"/>
                  </a:lnTo>
                  <a:lnTo>
                    <a:pt x="438" y="83"/>
                  </a:lnTo>
                  <a:lnTo>
                    <a:pt x="440" y="89"/>
                  </a:lnTo>
                  <a:lnTo>
                    <a:pt x="442" y="96"/>
                  </a:lnTo>
                  <a:lnTo>
                    <a:pt x="443" y="103"/>
                  </a:lnTo>
                  <a:lnTo>
                    <a:pt x="445" y="110"/>
                  </a:lnTo>
                  <a:lnTo>
                    <a:pt x="445" y="117"/>
                  </a:lnTo>
                  <a:lnTo>
                    <a:pt x="443" y="133"/>
                  </a:lnTo>
                  <a:lnTo>
                    <a:pt x="440" y="147"/>
                  </a:lnTo>
                  <a:lnTo>
                    <a:pt x="435" y="158"/>
                  </a:lnTo>
                  <a:lnTo>
                    <a:pt x="427" y="168"/>
                  </a:lnTo>
                  <a:lnTo>
                    <a:pt x="423" y="173"/>
                  </a:lnTo>
                  <a:lnTo>
                    <a:pt x="419" y="176"/>
                  </a:lnTo>
                  <a:lnTo>
                    <a:pt x="415" y="180"/>
                  </a:lnTo>
                  <a:lnTo>
                    <a:pt x="409" y="182"/>
                  </a:lnTo>
                  <a:lnTo>
                    <a:pt x="404" y="183"/>
                  </a:lnTo>
                  <a:lnTo>
                    <a:pt x="399" y="184"/>
                  </a:lnTo>
                  <a:lnTo>
                    <a:pt x="393" y="186"/>
                  </a:lnTo>
                  <a:lnTo>
                    <a:pt x="387" y="186"/>
                  </a:lnTo>
                  <a:lnTo>
                    <a:pt x="381" y="186"/>
                  </a:lnTo>
                  <a:lnTo>
                    <a:pt x="377" y="184"/>
                  </a:lnTo>
                  <a:lnTo>
                    <a:pt x="371" y="183"/>
                  </a:lnTo>
                  <a:lnTo>
                    <a:pt x="366" y="181"/>
                  </a:lnTo>
                  <a:lnTo>
                    <a:pt x="362" y="178"/>
                  </a:lnTo>
                  <a:lnTo>
                    <a:pt x="358" y="174"/>
                  </a:lnTo>
                  <a:lnTo>
                    <a:pt x="354" y="170"/>
                  </a:lnTo>
                  <a:lnTo>
                    <a:pt x="350" y="164"/>
                  </a:lnTo>
                  <a:lnTo>
                    <a:pt x="350" y="184"/>
                  </a:lnTo>
                  <a:close/>
                  <a:moveTo>
                    <a:pt x="350" y="118"/>
                  </a:moveTo>
                  <a:lnTo>
                    <a:pt x="350" y="128"/>
                  </a:lnTo>
                  <a:lnTo>
                    <a:pt x="353" y="136"/>
                  </a:lnTo>
                  <a:lnTo>
                    <a:pt x="354" y="143"/>
                  </a:lnTo>
                  <a:lnTo>
                    <a:pt x="357" y="149"/>
                  </a:lnTo>
                  <a:lnTo>
                    <a:pt x="363" y="156"/>
                  </a:lnTo>
                  <a:lnTo>
                    <a:pt x="370" y="160"/>
                  </a:lnTo>
                  <a:lnTo>
                    <a:pt x="378" y="164"/>
                  </a:lnTo>
                  <a:lnTo>
                    <a:pt x="386" y="165"/>
                  </a:lnTo>
                  <a:lnTo>
                    <a:pt x="393" y="164"/>
                  </a:lnTo>
                  <a:lnTo>
                    <a:pt x="400" y="163"/>
                  </a:lnTo>
                  <a:lnTo>
                    <a:pt x="406" y="159"/>
                  </a:lnTo>
                  <a:lnTo>
                    <a:pt x="411" y="153"/>
                  </a:lnTo>
                  <a:lnTo>
                    <a:pt x="417" y="147"/>
                  </a:lnTo>
                  <a:lnTo>
                    <a:pt x="420" y="139"/>
                  </a:lnTo>
                  <a:lnTo>
                    <a:pt x="422" y="129"/>
                  </a:lnTo>
                  <a:lnTo>
                    <a:pt x="423" y="118"/>
                  </a:lnTo>
                  <a:lnTo>
                    <a:pt x="422" y="106"/>
                  </a:lnTo>
                  <a:lnTo>
                    <a:pt x="420" y="97"/>
                  </a:lnTo>
                  <a:lnTo>
                    <a:pt x="417" y="89"/>
                  </a:lnTo>
                  <a:lnTo>
                    <a:pt x="412" y="83"/>
                  </a:lnTo>
                  <a:lnTo>
                    <a:pt x="407" y="78"/>
                  </a:lnTo>
                  <a:lnTo>
                    <a:pt x="401" y="74"/>
                  </a:lnTo>
                  <a:lnTo>
                    <a:pt x="394" y="73"/>
                  </a:lnTo>
                  <a:lnTo>
                    <a:pt x="387" y="72"/>
                  </a:lnTo>
                  <a:lnTo>
                    <a:pt x="380" y="73"/>
                  </a:lnTo>
                  <a:lnTo>
                    <a:pt x="373" y="74"/>
                  </a:lnTo>
                  <a:lnTo>
                    <a:pt x="368" y="78"/>
                  </a:lnTo>
                  <a:lnTo>
                    <a:pt x="362" y="83"/>
                  </a:lnTo>
                  <a:lnTo>
                    <a:pt x="357" y="90"/>
                  </a:lnTo>
                  <a:lnTo>
                    <a:pt x="354" y="98"/>
                  </a:lnTo>
                  <a:lnTo>
                    <a:pt x="351" y="108"/>
                  </a:lnTo>
                  <a:lnTo>
                    <a:pt x="350" y="1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7" name="Freeform 215"/>
            <p:cNvSpPr>
              <a:spLocks noEditPoints="1"/>
            </p:cNvSpPr>
            <p:nvPr/>
          </p:nvSpPr>
          <p:spPr bwMode="auto">
            <a:xfrm>
              <a:off x="3712" y="923"/>
              <a:ext cx="150" cy="93"/>
            </a:xfrm>
            <a:custGeom>
              <a:avLst/>
              <a:gdLst>
                <a:gd name="T0" fmla="*/ 149 w 300"/>
                <a:gd name="T1" fmla="*/ 152 h 186"/>
                <a:gd name="T2" fmla="*/ 122 w 300"/>
                <a:gd name="T3" fmla="*/ 179 h 186"/>
                <a:gd name="T4" fmla="*/ 99 w 300"/>
                <a:gd name="T5" fmla="*/ 184 h 186"/>
                <a:gd name="T6" fmla="*/ 72 w 300"/>
                <a:gd name="T7" fmla="*/ 186 h 186"/>
                <a:gd name="T8" fmla="*/ 48 w 300"/>
                <a:gd name="T9" fmla="*/ 180 h 186"/>
                <a:gd name="T10" fmla="*/ 22 w 300"/>
                <a:gd name="T11" fmla="*/ 160 h 186"/>
                <a:gd name="T12" fmla="*/ 3 w 300"/>
                <a:gd name="T13" fmla="*/ 118 h 186"/>
                <a:gd name="T14" fmla="*/ 3 w 300"/>
                <a:gd name="T15" fmla="*/ 66 h 186"/>
                <a:gd name="T16" fmla="*/ 23 w 300"/>
                <a:gd name="T17" fmla="*/ 24 h 186"/>
                <a:gd name="T18" fmla="*/ 52 w 300"/>
                <a:gd name="T19" fmla="*/ 5 h 186"/>
                <a:gd name="T20" fmla="*/ 74 w 300"/>
                <a:gd name="T21" fmla="*/ 1 h 186"/>
                <a:gd name="T22" fmla="*/ 98 w 300"/>
                <a:gd name="T23" fmla="*/ 1 h 186"/>
                <a:gd name="T24" fmla="*/ 120 w 300"/>
                <a:gd name="T25" fmla="*/ 8 h 186"/>
                <a:gd name="T26" fmla="*/ 145 w 300"/>
                <a:gd name="T27" fmla="*/ 31 h 186"/>
                <a:gd name="T28" fmla="*/ 128 w 300"/>
                <a:gd name="T29" fmla="*/ 50 h 186"/>
                <a:gd name="T30" fmla="*/ 107 w 300"/>
                <a:gd name="T31" fmla="*/ 27 h 186"/>
                <a:gd name="T32" fmla="*/ 80 w 300"/>
                <a:gd name="T33" fmla="*/ 21 h 186"/>
                <a:gd name="T34" fmla="*/ 61 w 300"/>
                <a:gd name="T35" fmla="*/ 26 h 186"/>
                <a:gd name="T36" fmla="*/ 43 w 300"/>
                <a:gd name="T37" fmla="*/ 36 h 186"/>
                <a:gd name="T38" fmla="*/ 28 w 300"/>
                <a:gd name="T39" fmla="*/ 66 h 186"/>
                <a:gd name="T40" fmla="*/ 25 w 300"/>
                <a:gd name="T41" fmla="*/ 103 h 186"/>
                <a:gd name="T42" fmla="*/ 35 w 300"/>
                <a:gd name="T43" fmla="*/ 140 h 186"/>
                <a:gd name="T44" fmla="*/ 59 w 300"/>
                <a:gd name="T45" fmla="*/ 160 h 186"/>
                <a:gd name="T46" fmla="*/ 92 w 300"/>
                <a:gd name="T47" fmla="*/ 164 h 186"/>
                <a:gd name="T48" fmla="*/ 123 w 300"/>
                <a:gd name="T49" fmla="*/ 148 h 186"/>
                <a:gd name="T50" fmla="*/ 300 w 300"/>
                <a:gd name="T51" fmla="*/ 163 h 186"/>
                <a:gd name="T52" fmla="*/ 181 w 300"/>
                <a:gd name="T53" fmla="*/ 176 h 186"/>
                <a:gd name="T54" fmla="*/ 189 w 300"/>
                <a:gd name="T55" fmla="*/ 157 h 186"/>
                <a:gd name="T56" fmla="*/ 210 w 300"/>
                <a:gd name="T57" fmla="*/ 133 h 186"/>
                <a:gd name="T58" fmla="*/ 239 w 300"/>
                <a:gd name="T59" fmla="*/ 108 h 186"/>
                <a:gd name="T60" fmla="*/ 259 w 300"/>
                <a:gd name="T61" fmla="*/ 88 h 186"/>
                <a:gd name="T62" fmla="*/ 274 w 300"/>
                <a:gd name="T63" fmla="*/ 67 h 186"/>
                <a:gd name="T64" fmla="*/ 274 w 300"/>
                <a:gd name="T65" fmla="*/ 42 h 186"/>
                <a:gd name="T66" fmla="*/ 256 w 300"/>
                <a:gd name="T67" fmla="*/ 26 h 186"/>
                <a:gd name="T68" fmla="*/ 228 w 300"/>
                <a:gd name="T69" fmla="*/ 26 h 186"/>
                <a:gd name="T70" fmla="*/ 208 w 300"/>
                <a:gd name="T71" fmla="*/ 43 h 186"/>
                <a:gd name="T72" fmla="*/ 187 w 300"/>
                <a:gd name="T73" fmla="*/ 41 h 186"/>
                <a:gd name="T74" fmla="*/ 206 w 300"/>
                <a:gd name="T75" fmla="*/ 12 h 186"/>
                <a:gd name="T76" fmla="*/ 225 w 300"/>
                <a:gd name="T77" fmla="*/ 4 h 186"/>
                <a:gd name="T78" fmla="*/ 248 w 300"/>
                <a:gd name="T79" fmla="*/ 2 h 186"/>
                <a:gd name="T80" fmla="*/ 271 w 300"/>
                <a:gd name="T81" fmla="*/ 8 h 186"/>
                <a:gd name="T82" fmla="*/ 289 w 300"/>
                <a:gd name="T83" fmla="*/ 25 h 186"/>
                <a:gd name="T84" fmla="*/ 298 w 300"/>
                <a:gd name="T85" fmla="*/ 58 h 186"/>
                <a:gd name="T86" fmla="*/ 291 w 300"/>
                <a:gd name="T87" fmla="*/ 80 h 186"/>
                <a:gd name="T88" fmla="*/ 274 w 300"/>
                <a:gd name="T89" fmla="*/ 104 h 186"/>
                <a:gd name="T90" fmla="*/ 237 w 300"/>
                <a:gd name="T91" fmla="*/ 136 h 186"/>
                <a:gd name="T92" fmla="*/ 218 w 300"/>
                <a:gd name="T93" fmla="*/ 155 h 186"/>
                <a:gd name="T94" fmla="*/ 300 w 300"/>
                <a:gd name="T95" fmla="*/ 1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 h="186">
                  <a:moveTo>
                    <a:pt x="136" y="120"/>
                  </a:moveTo>
                  <a:lnTo>
                    <a:pt x="160" y="126"/>
                  </a:lnTo>
                  <a:lnTo>
                    <a:pt x="156" y="140"/>
                  </a:lnTo>
                  <a:lnTo>
                    <a:pt x="149" y="152"/>
                  </a:lnTo>
                  <a:lnTo>
                    <a:pt x="142" y="163"/>
                  </a:lnTo>
                  <a:lnTo>
                    <a:pt x="133" y="172"/>
                  </a:lnTo>
                  <a:lnTo>
                    <a:pt x="128" y="175"/>
                  </a:lnTo>
                  <a:lnTo>
                    <a:pt x="122" y="179"/>
                  </a:lnTo>
                  <a:lnTo>
                    <a:pt x="116" y="181"/>
                  </a:lnTo>
                  <a:lnTo>
                    <a:pt x="111" y="182"/>
                  </a:lnTo>
                  <a:lnTo>
                    <a:pt x="105" y="184"/>
                  </a:lnTo>
                  <a:lnTo>
                    <a:pt x="99" y="184"/>
                  </a:lnTo>
                  <a:lnTo>
                    <a:pt x="92" y="186"/>
                  </a:lnTo>
                  <a:lnTo>
                    <a:pt x="85" y="186"/>
                  </a:lnTo>
                  <a:lnTo>
                    <a:pt x="79" y="186"/>
                  </a:lnTo>
                  <a:lnTo>
                    <a:pt x="72" y="186"/>
                  </a:lnTo>
                  <a:lnTo>
                    <a:pt x="65" y="184"/>
                  </a:lnTo>
                  <a:lnTo>
                    <a:pt x="59" y="183"/>
                  </a:lnTo>
                  <a:lnTo>
                    <a:pt x="53" y="182"/>
                  </a:lnTo>
                  <a:lnTo>
                    <a:pt x="48" y="180"/>
                  </a:lnTo>
                  <a:lnTo>
                    <a:pt x="42" y="178"/>
                  </a:lnTo>
                  <a:lnTo>
                    <a:pt x="37" y="175"/>
                  </a:lnTo>
                  <a:lnTo>
                    <a:pt x="29" y="168"/>
                  </a:lnTo>
                  <a:lnTo>
                    <a:pt x="22" y="160"/>
                  </a:lnTo>
                  <a:lnTo>
                    <a:pt x="15" y="151"/>
                  </a:lnTo>
                  <a:lnTo>
                    <a:pt x="10" y="141"/>
                  </a:lnTo>
                  <a:lnTo>
                    <a:pt x="6" y="129"/>
                  </a:lnTo>
                  <a:lnTo>
                    <a:pt x="3" y="118"/>
                  </a:lnTo>
                  <a:lnTo>
                    <a:pt x="2" y="105"/>
                  </a:lnTo>
                  <a:lnTo>
                    <a:pt x="0" y="93"/>
                  </a:lnTo>
                  <a:lnTo>
                    <a:pt x="2" y="79"/>
                  </a:lnTo>
                  <a:lnTo>
                    <a:pt x="3" y="66"/>
                  </a:lnTo>
                  <a:lnTo>
                    <a:pt x="6" y="54"/>
                  </a:lnTo>
                  <a:lnTo>
                    <a:pt x="11" y="43"/>
                  </a:lnTo>
                  <a:lnTo>
                    <a:pt x="16" y="33"/>
                  </a:lnTo>
                  <a:lnTo>
                    <a:pt x="23" y="24"/>
                  </a:lnTo>
                  <a:lnTo>
                    <a:pt x="33" y="17"/>
                  </a:lnTo>
                  <a:lnTo>
                    <a:pt x="42" y="11"/>
                  </a:lnTo>
                  <a:lnTo>
                    <a:pt x="46" y="9"/>
                  </a:lnTo>
                  <a:lnTo>
                    <a:pt x="52" y="5"/>
                  </a:lnTo>
                  <a:lnTo>
                    <a:pt x="57" y="4"/>
                  </a:lnTo>
                  <a:lnTo>
                    <a:pt x="62" y="2"/>
                  </a:lnTo>
                  <a:lnTo>
                    <a:pt x="68" y="1"/>
                  </a:lnTo>
                  <a:lnTo>
                    <a:pt x="74" y="1"/>
                  </a:lnTo>
                  <a:lnTo>
                    <a:pt x="80" y="0"/>
                  </a:lnTo>
                  <a:lnTo>
                    <a:pt x="85" y="0"/>
                  </a:lnTo>
                  <a:lnTo>
                    <a:pt x="92" y="0"/>
                  </a:lnTo>
                  <a:lnTo>
                    <a:pt x="98" y="1"/>
                  </a:lnTo>
                  <a:lnTo>
                    <a:pt x="104" y="2"/>
                  </a:lnTo>
                  <a:lnTo>
                    <a:pt x="110" y="3"/>
                  </a:lnTo>
                  <a:lnTo>
                    <a:pt x="115" y="5"/>
                  </a:lnTo>
                  <a:lnTo>
                    <a:pt x="120" y="8"/>
                  </a:lnTo>
                  <a:lnTo>
                    <a:pt x="126" y="10"/>
                  </a:lnTo>
                  <a:lnTo>
                    <a:pt x="130" y="13"/>
                  </a:lnTo>
                  <a:lnTo>
                    <a:pt x="138" y="21"/>
                  </a:lnTo>
                  <a:lnTo>
                    <a:pt x="145" y="31"/>
                  </a:lnTo>
                  <a:lnTo>
                    <a:pt x="151" y="41"/>
                  </a:lnTo>
                  <a:lnTo>
                    <a:pt x="156" y="54"/>
                  </a:lnTo>
                  <a:lnTo>
                    <a:pt x="131" y="59"/>
                  </a:lnTo>
                  <a:lnTo>
                    <a:pt x="128" y="50"/>
                  </a:lnTo>
                  <a:lnTo>
                    <a:pt x="125" y="42"/>
                  </a:lnTo>
                  <a:lnTo>
                    <a:pt x="119" y="35"/>
                  </a:lnTo>
                  <a:lnTo>
                    <a:pt x="114" y="31"/>
                  </a:lnTo>
                  <a:lnTo>
                    <a:pt x="107" y="27"/>
                  </a:lnTo>
                  <a:lnTo>
                    <a:pt x="100" y="24"/>
                  </a:lnTo>
                  <a:lnTo>
                    <a:pt x="92" y="23"/>
                  </a:lnTo>
                  <a:lnTo>
                    <a:pt x="84" y="21"/>
                  </a:lnTo>
                  <a:lnTo>
                    <a:pt x="80" y="21"/>
                  </a:lnTo>
                  <a:lnTo>
                    <a:pt x="74" y="23"/>
                  </a:lnTo>
                  <a:lnTo>
                    <a:pt x="69" y="23"/>
                  </a:lnTo>
                  <a:lnTo>
                    <a:pt x="66" y="24"/>
                  </a:lnTo>
                  <a:lnTo>
                    <a:pt x="61" y="26"/>
                  </a:lnTo>
                  <a:lnTo>
                    <a:pt x="57" y="27"/>
                  </a:lnTo>
                  <a:lnTo>
                    <a:pt x="53" y="30"/>
                  </a:lnTo>
                  <a:lnTo>
                    <a:pt x="50" y="32"/>
                  </a:lnTo>
                  <a:lnTo>
                    <a:pt x="43" y="36"/>
                  </a:lnTo>
                  <a:lnTo>
                    <a:pt x="38" y="43"/>
                  </a:lnTo>
                  <a:lnTo>
                    <a:pt x="34" y="50"/>
                  </a:lnTo>
                  <a:lnTo>
                    <a:pt x="30" y="58"/>
                  </a:lnTo>
                  <a:lnTo>
                    <a:pt x="28" y="66"/>
                  </a:lnTo>
                  <a:lnTo>
                    <a:pt x="26" y="74"/>
                  </a:lnTo>
                  <a:lnTo>
                    <a:pt x="25" y="83"/>
                  </a:lnTo>
                  <a:lnTo>
                    <a:pt x="25" y="93"/>
                  </a:lnTo>
                  <a:lnTo>
                    <a:pt x="25" y="103"/>
                  </a:lnTo>
                  <a:lnTo>
                    <a:pt x="27" y="113"/>
                  </a:lnTo>
                  <a:lnTo>
                    <a:pt x="28" y="122"/>
                  </a:lnTo>
                  <a:lnTo>
                    <a:pt x="31" y="132"/>
                  </a:lnTo>
                  <a:lnTo>
                    <a:pt x="35" y="140"/>
                  </a:lnTo>
                  <a:lnTo>
                    <a:pt x="39" y="147"/>
                  </a:lnTo>
                  <a:lnTo>
                    <a:pt x="45" y="152"/>
                  </a:lnTo>
                  <a:lnTo>
                    <a:pt x="52" y="157"/>
                  </a:lnTo>
                  <a:lnTo>
                    <a:pt x="59" y="160"/>
                  </a:lnTo>
                  <a:lnTo>
                    <a:pt x="67" y="163"/>
                  </a:lnTo>
                  <a:lnTo>
                    <a:pt x="75" y="165"/>
                  </a:lnTo>
                  <a:lnTo>
                    <a:pt x="83" y="165"/>
                  </a:lnTo>
                  <a:lnTo>
                    <a:pt x="92" y="164"/>
                  </a:lnTo>
                  <a:lnTo>
                    <a:pt x="102" y="163"/>
                  </a:lnTo>
                  <a:lnTo>
                    <a:pt x="110" y="159"/>
                  </a:lnTo>
                  <a:lnTo>
                    <a:pt x="116" y="153"/>
                  </a:lnTo>
                  <a:lnTo>
                    <a:pt x="123" y="148"/>
                  </a:lnTo>
                  <a:lnTo>
                    <a:pt x="128" y="140"/>
                  </a:lnTo>
                  <a:lnTo>
                    <a:pt x="133" y="131"/>
                  </a:lnTo>
                  <a:lnTo>
                    <a:pt x="136" y="120"/>
                  </a:lnTo>
                  <a:close/>
                  <a:moveTo>
                    <a:pt x="300" y="163"/>
                  </a:moveTo>
                  <a:lnTo>
                    <a:pt x="300" y="184"/>
                  </a:lnTo>
                  <a:lnTo>
                    <a:pt x="180" y="184"/>
                  </a:lnTo>
                  <a:lnTo>
                    <a:pt x="180" y="181"/>
                  </a:lnTo>
                  <a:lnTo>
                    <a:pt x="181" y="176"/>
                  </a:lnTo>
                  <a:lnTo>
                    <a:pt x="182" y="173"/>
                  </a:lnTo>
                  <a:lnTo>
                    <a:pt x="183" y="170"/>
                  </a:lnTo>
                  <a:lnTo>
                    <a:pt x="185" y="164"/>
                  </a:lnTo>
                  <a:lnTo>
                    <a:pt x="189" y="157"/>
                  </a:lnTo>
                  <a:lnTo>
                    <a:pt x="192" y="151"/>
                  </a:lnTo>
                  <a:lnTo>
                    <a:pt x="197" y="145"/>
                  </a:lnTo>
                  <a:lnTo>
                    <a:pt x="203" y="140"/>
                  </a:lnTo>
                  <a:lnTo>
                    <a:pt x="210" y="133"/>
                  </a:lnTo>
                  <a:lnTo>
                    <a:pt x="217" y="126"/>
                  </a:lnTo>
                  <a:lnTo>
                    <a:pt x="226" y="119"/>
                  </a:lnTo>
                  <a:lnTo>
                    <a:pt x="233" y="113"/>
                  </a:lnTo>
                  <a:lnTo>
                    <a:pt x="239" y="108"/>
                  </a:lnTo>
                  <a:lnTo>
                    <a:pt x="245" y="102"/>
                  </a:lnTo>
                  <a:lnTo>
                    <a:pt x="251" y="97"/>
                  </a:lnTo>
                  <a:lnTo>
                    <a:pt x="256" y="93"/>
                  </a:lnTo>
                  <a:lnTo>
                    <a:pt x="259" y="88"/>
                  </a:lnTo>
                  <a:lnTo>
                    <a:pt x="262" y="83"/>
                  </a:lnTo>
                  <a:lnTo>
                    <a:pt x="266" y="80"/>
                  </a:lnTo>
                  <a:lnTo>
                    <a:pt x="271" y="74"/>
                  </a:lnTo>
                  <a:lnTo>
                    <a:pt x="274" y="67"/>
                  </a:lnTo>
                  <a:lnTo>
                    <a:pt x="275" y="61"/>
                  </a:lnTo>
                  <a:lnTo>
                    <a:pt x="276" y="54"/>
                  </a:lnTo>
                  <a:lnTo>
                    <a:pt x="275" y="48"/>
                  </a:lnTo>
                  <a:lnTo>
                    <a:pt x="274" y="42"/>
                  </a:lnTo>
                  <a:lnTo>
                    <a:pt x="271" y="38"/>
                  </a:lnTo>
                  <a:lnTo>
                    <a:pt x="266" y="33"/>
                  </a:lnTo>
                  <a:lnTo>
                    <a:pt x="261" y="30"/>
                  </a:lnTo>
                  <a:lnTo>
                    <a:pt x="256" y="26"/>
                  </a:lnTo>
                  <a:lnTo>
                    <a:pt x="249" y="25"/>
                  </a:lnTo>
                  <a:lnTo>
                    <a:pt x="242" y="24"/>
                  </a:lnTo>
                  <a:lnTo>
                    <a:pt x="234" y="25"/>
                  </a:lnTo>
                  <a:lnTo>
                    <a:pt x="228" y="26"/>
                  </a:lnTo>
                  <a:lnTo>
                    <a:pt x="221" y="30"/>
                  </a:lnTo>
                  <a:lnTo>
                    <a:pt x="217" y="33"/>
                  </a:lnTo>
                  <a:lnTo>
                    <a:pt x="212" y="38"/>
                  </a:lnTo>
                  <a:lnTo>
                    <a:pt x="208" y="43"/>
                  </a:lnTo>
                  <a:lnTo>
                    <a:pt x="207" y="50"/>
                  </a:lnTo>
                  <a:lnTo>
                    <a:pt x="206" y="57"/>
                  </a:lnTo>
                  <a:lnTo>
                    <a:pt x="184" y="54"/>
                  </a:lnTo>
                  <a:lnTo>
                    <a:pt x="187" y="41"/>
                  </a:lnTo>
                  <a:lnTo>
                    <a:pt x="190" y="31"/>
                  </a:lnTo>
                  <a:lnTo>
                    <a:pt x="195" y="23"/>
                  </a:lnTo>
                  <a:lnTo>
                    <a:pt x="202" y="16"/>
                  </a:lnTo>
                  <a:lnTo>
                    <a:pt x="206" y="12"/>
                  </a:lnTo>
                  <a:lnTo>
                    <a:pt x="210" y="10"/>
                  </a:lnTo>
                  <a:lnTo>
                    <a:pt x="214" y="8"/>
                  </a:lnTo>
                  <a:lnTo>
                    <a:pt x="220" y="5"/>
                  </a:lnTo>
                  <a:lnTo>
                    <a:pt x="225" y="4"/>
                  </a:lnTo>
                  <a:lnTo>
                    <a:pt x="230" y="3"/>
                  </a:lnTo>
                  <a:lnTo>
                    <a:pt x="236" y="2"/>
                  </a:lnTo>
                  <a:lnTo>
                    <a:pt x="242" y="2"/>
                  </a:lnTo>
                  <a:lnTo>
                    <a:pt x="248" y="2"/>
                  </a:lnTo>
                  <a:lnTo>
                    <a:pt x="254" y="3"/>
                  </a:lnTo>
                  <a:lnTo>
                    <a:pt x="260" y="4"/>
                  </a:lnTo>
                  <a:lnTo>
                    <a:pt x="265" y="5"/>
                  </a:lnTo>
                  <a:lnTo>
                    <a:pt x="271" y="8"/>
                  </a:lnTo>
                  <a:lnTo>
                    <a:pt x="275" y="10"/>
                  </a:lnTo>
                  <a:lnTo>
                    <a:pt x="279" y="13"/>
                  </a:lnTo>
                  <a:lnTo>
                    <a:pt x="283" y="17"/>
                  </a:lnTo>
                  <a:lnTo>
                    <a:pt x="289" y="25"/>
                  </a:lnTo>
                  <a:lnTo>
                    <a:pt x="295" y="33"/>
                  </a:lnTo>
                  <a:lnTo>
                    <a:pt x="297" y="43"/>
                  </a:lnTo>
                  <a:lnTo>
                    <a:pt x="298" y="54"/>
                  </a:lnTo>
                  <a:lnTo>
                    <a:pt x="298" y="58"/>
                  </a:lnTo>
                  <a:lnTo>
                    <a:pt x="297" y="64"/>
                  </a:lnTo>
                  <a:lnTo>
                    <a:pt x="296" y="69"/>
                  </a:lnTo>
                  <a:lnTo>
                    <a:pt x="294" y="74"/>
                  </a:lnTo>
                  <a:lnTo>
                    <a:pt x="291" y="80"/>
                  </a:lnTo>
                  <a:lnTo>
                    <a:pt x="289" y="86"/>
                  </a:lnTo>
                  <a:lnTo>
                    <a:pt x="284" y="92"/>
                  </a:lnTo>
                  <a:lnTo>
                    <a:pt x="280" y="97"/>
                  </a:lnTo>
                  <a:lnTo>
                    <a:pt x="274" y="104"/>
                  </a:lnTo>
                  <a:lnTo>
                    <a:pt x="267" y="111"/>
                  </a:lnTo>
                  <a:lnTo>
                    <a:pt x="258" y="120"/>
                  </a:lnTo>
                  <a:lnTo>
                    <a:pt x="246" y="129"/>
                  </a:lnTo>
                  <a:lnTo>
                    <a:pt x="237" y="136"/>
                  </a:lnTo>
                  <a:lnTo>
                    <a:pt x="230" y="143"/>
                  </a:lnTo>
                  <a:lnTo>
                    <a:pt x="225" y="148"/>
                  </a:lnTo>
                  <a:lnTo>
                    <a:pt x="220" y="151"/>
                  </a:lnTo>
                  <a:lnTo>
                    <a:pt x="218" y="155"/>
                  </a:lnTo>
                  <a:lnTo>
                    <a:pt x="215" y="157"/>
                  </a:lnTo>
                  <a:lnTo>
                    <a:pt x="213" y="160"/>
                  </a:lnTo>
                  <a:lnTo>
                    <a:pt x="211" y="163"/>
                  </a:lnTo>
                  <a:lnTo>
                    <a:pt x="300" y="1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8" name="Freeform 216"/>
            <p:cNvSpPr>
              <a:spLocks/>
            </p:cNvSpPr>
            <p:nvPr/>
          </p:nvSpPr>
          <p:spPr bwMode="auto">
            <a:xfrm>
              <a:off x="3452" y="1745"/>
              <a:ext cx="125" cy="125"/>
            </a:xfrm>
            <a:custGeom>
              <a:avLst/>
              <a:gdLst>
                <a:gd name="T0" fmla="*/ 229 w 249"/>
                <a:gd name="T1" fmla="*/ 0 h 251"/>
                <a:gd name="T2" fmla="*/ 229 w 249"/>
                <a:gd name="T3" fmla="*/ 27 h 251"/>
                <a:gd name="T4" fmla="*/ 225 w 249"/>
                <a:gd name="T5" fmla="*/ 51 h 251"/>
                <a:gd name="T6" fmla="*/ 220 w 249"/>
                <a:gd name="T7" fmla="*/ 74 h 251"/>
                <a:gd name="T8" fmla="*/ 212 w 249"/>
                <a:gd name="T9" fmla="*/ 94 h 251"/>
                <a:gd name="T10" fmla="*/ 203 w 249"/>
                <a:gd name="T11" fmla="*/ 115 h 251"/>
                <a:gd name="T12" fmla="*/ 193 w 249"/>
                <a:gd name="T13" fmla="*/ 135 h 251"/>
                <a:gd name="T14" fmla="*/ 181 w 249"/>
                <a:gd name="T15" fmla="*/ 152 h 251"/>
                <a:gd name="T16" fmla="*/ 166 w 249"/>
                <a:gd name="T17" fmla="*/ 167 h 251"/>
                <a:gd name="T18" fmla="*/ 152 w 249"/>
                <a:gd name="T19" fmla="*/ 182 h 251"/>
                <a:gd name="T20" fmla="*/ 134 w 249"/>
                <a:gd name="T21" fmla="*/ 194 h 251"/>
                <a:gd name="T22" fmla="*/ 115 w 249"/>
                <a:gd name="T23" fmla="*/ 205 h 251"/>
                <a:gd name="T24" fmla="*/ 94 w 249"/>
                <a:gd name="T25" fmla="*/ 214 h 251"/>
                <a:gd name="T26" fmla="*/ 73 w 249"/>
                <a:gd name="T27" fmla="*/ 221 h 251"/>
                <a:gd name="T28" fmla="*/ 50 w 249"/>
                <a:gd name="T29" fmla="*/ 226 h 251"/>
                <a:gd name="T30" fmla="*/ 26 w 249"/>
                <a:gd name="T31" fmla="*/ 230 h 251"/>
                <a:gd name="T32" fmla="*/ 0 w 249"/>
                <a:gd name="T33" fmla="*/ 230 h 251"/>
                <a:gd name="T34" fmla="*/ 0 w 249"/>
                <a:gd name="T35" fmla="*/ 251 h 251"/>
                <a:gd name="T36" fmla="*/ 26 w 249"/>
                <a:gd name="T37" fmla="*/ 248 h 251"/>
                <a:gd name="T38" fmla="*/ 53 w 249"/>
                <a:gd name="T39" fmla="*/ 245 h 251"/>
                <a:gd name="T40" fmla="*/ 78 w 249"/>
                <a:gd name="T41" fmla="*/ 239 h 251"/>
                <a:gd name="T42" fmla="*/ 101 w 249"/>
                <a:gd name="T43" fmla="*/ 232 h 251"/>
                <a:gd name="T44" fmla="*/ 124 w 249"/>
                <a:gd name="T45" fmla="*/ 223 h 251"/>
                <a:gd name="T46" fmla="*/ 143 w 249"/>
                <a:gd name="T47" fmla="*/ 210 h 251"/>
                <a:gd name="T48" fmla="*/ 163 w 249"/>
                <a:gd name="T49" fmla="*/ 195 h 251"/>
                <a:gd name="T50" fmla="*/ 180 w 249"/>
                <a:gd name="T51" fmla="*/ 181 h 251"/>
                <a:gd name="T52" fmla="*/ 195 w 249"/>
                <a:gd name="T53" fmla="*/ 163 h 251"/>
                <a:gd name="T54" fmla="*/ 209 w 249"/>
                <a:gd name="T55" fmla="*/ 144 h 251"/>
                <a:gd name="T56" fmla="*/ 222 w 249"/>
                <a:gd name="T57" fmla="*/ 124 h 251"/>
                <a:gd name="T58" fmla="*/ 231 w 249"/>
                <a:gd name="T59" fmla="*/ 101 h 251"/>
                <a:gd name="T60" fmla="*/ 239 w 249"/>
                <a:gd name="T61" fmla="*/ 78 h 251"/>
                <a:gd name="T62" fmla="*/ 243 w 249"/>
                <a:gd name="T63" fmla="*/ 53 h 251"/>
                <a:gd name="T64" fmla="*/ 247 w 249"/>
                <a:gd name="T65" fmla="*/ 27 h 251"/>
                <a:gd name="T66" fmla="*/ 249 w 249"/>
                <a:gd name="T67" fmla="*/ 0 h 251"/>
                <a:gd name="T68" fmla="*/ 229 w 249"/>
                <a:gd name="T6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251">
                  <a:moveTo>
                    <a:pt x="229" y="0"/>
                  </a:moveTo>
                  <a:lnTo>
                    <a:pt x="229" y="27"/>
                  </a:lnTo>
                  <a:lnTo>
                    <a:pt x="225" y="51"/>
                  </a:lnTo>
                  <a:lnTo>
                    <a:pt x="220" y="74"/>
                  </a:lnTo>
                  <a:lnTo>
                    <a:pt x="212" y="94"/>
                  </a:lnTo>
                  <a:lnTo>
                    <a:pt x="203" y="115"/>
                  </a:lnTo>
                  <a:lnTo>
                    <a:pt x="193" y="135"/>
                  </a:lnTo>
                  <a:lnTo>
                    <a:pt x="181" y="152"/>
                  </a:lnTo>
                  <a:lnTo>
                    <a:pt x="166" y="167"/>
                  </a:lnTo>
                  <a:lnTo>
                    <a:pt x="152" y="182"/>
                  </a:lnTo>
                  <a:lnTo>
                    <a:pt x="134" y="194"/>
                  </a:lnTo>
                  <a:lnTo>
                    <a:pt x="115" y="205"/>
                  </a:lnTo>
                  <a:lnTo>
                    <a:pt x="94" y="214"/>
                  </a:lnTo>
                  <a:lnTo>
                    <a:pt x="73" y="221"/>
                  </a:lnTo>
                  <a:lnTo>
                    <a:pt x="50" y="226"/>
                  </a:lnTo>
                  <a:lnTo>
                    <a:pt x="26" y="230"/>
                  </a:lnTo>
                  <a:lnTo>
                    <a:pt x="0" y="230"/>
                  </a:lnTo>
                  <a:lnTo>
                    <a:pt x="0" y="251"/>
                  </a:lnTo>
                  <a:lnTo>
                    <a:pt x="26" y="248"/>
                  </a:lnTo>
                  <a:lnTo>
                    <a:pt x="53" y="245"/>
                  </a:lnTo>
                  <a:lnTo>
                    <a:pt x="78" y="239"/>
                  </a:lnTo>
                  <a:lnTo>
                    <a:pt x="101" y="232"/>
                  </a:lnTo>
                  <a:lnTo>
                    <a:pt x="124" y="223"/>
                  </a:lnTo>
                  <a:lnTo>
                    <a:pt x="143" y="210"/>
                  </a:lnTo>
                  <a:lnTo>
                    <a:pt x="163" y="195"/>
                  </a:lnTo>
                  <a:lnTo>
                    <a:pt x="180" y="181"/>
                  </a:lnTo>
                  <a:lnTo>
                    <a:pt x="195" y="163"/>
                  </a:lnTo>
                  <a:lnTo>
                    <a:pt x="209" y="144"/>
                  </a:lnTo>
                  <a:lnTo>
                    <a:pt x="222" y="124"/>
                  </a:lnTo>
                  <a:lnTo>
                    <a:pt x="231" y="101"/>
                  </a:lnTo>
                  <a:lnTo>
                    <a:pt x="239" y="78"/>
                  </a:lnTo>
                  <a:lnTo>
                    <a:pt x="243" y="53"/>
                  </a:lnTo>
                  <a:lnTo>
                    <a:pt x="247" y="27"/>
                  </a:lnTo>
                  <a:lnTo>
                    <a:pt x="249" y="0"/>
                  </a:lnTo>
                  <a:lnTo>
                    <a:pt x="22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69" name="Freeform 217"/>
            <p:cNvSpPr>
              <a:spLocks/>
            </p:cNvSpPr>
            <p:nvPr/>
          </p:nvSpPr>
          <p:spPr bwMode="auto">
            <a:xfrm>
              <a:off x="3540" y="1734"/>
              <a:ext cx="36" cy="47"/>
            </a:xfrm>
            <a:custGeom>
              <a:avLst/>
              <a:gdLst>
                <a:gd name="T0" fmla="*/ 71 w 71"/>
                <a:gd name="T1" fmla="*/ 0 h 93"/>
                <a:gd name="T2" fmla="*/ 53 w 71"/>
                <a:gd name="T3" fmla="*/ 0 h 93"/>
                <a:gd name="T4" fmla="*/ 0 w 71"/>
                <a:gd name="T5" fmla="*/ 81 h 93"/>
                <a:gd name="T6" fmla="*/ 17 w 71"/>
                <a:gd name="T7" fmla="*/ 93 h 93"/>
                <a:gd name="T8" fmla="*/ 71 w 71"/>
                <a:gd name="T9" fmla="*/ 11 h 93"/>
                <a:gd name="T10" fmla="*/ 53 w 71"/>
                <a:gd name="T11" fmla="*/ 11 h 93"/>
                <a:gd name="T12" fmla="*/ 71 w 71"/>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71" h="93">
                  <a:moveTo>
                    <a:pt x="71" y="0"/>
                  </a:moveTo>
                  <a:lnTo>
                    <a:pt x="53" y="0"/>
                  </a:lnTo>
                  <a:lnTo>
                    <a:pt x="0" y="81"/>
                  </a:lnTo>
                  <a:lnTo>
                    <a:pt x="17" y="93"/>
                  </a:lnTo>
                  <a:lnTo>
                    <a:pt x="71" y="11"/>
                  </a:lnTo>
                  <a:lnTo>
                    <a:pt x="53" y="11"/>
                  </a:lnTo>
                  <a:lnTo>
                    <a:pt x="7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0" name="Freeform 218"/>
            <p:cNvSpPr>
              <a:spLocks/>
            </p:cNvSpPr>
            <p:nvPr/>
          </p:nvSpPr>
          <p:spPr bwMode="auto">
            <a:xfrm>
              <a:off x="3567" y="1729"/>
              <a:ext cx="9" cy="5"/>
            </a:xfrm>
            <a:custGeom>
              <a:avLst/>
              <a:gdLst>
                <a:gd name="T0" fmla="*/ 18 w 18"/>
                <a:gd name="T1" fmla="*/ 12 h 12"/>
                <a:gd name="T2" fmla="*/ 9 w 18"/>
                <a:gd name="T3" fmla="*/ 0 h 12"/>
                <a:gd name="T4" fmla="*/ 0 w 18"/>
                <a:gd name="T5" fmla="*/ 12 h 12"/>
                <a:gd name="T6" fmla="*/ 18 w 18"/>
                <a:gd name="T7" fmla="*/ 12 h 12"/>
              </a:gdLst>
              <a:ahLst/>
              <a:cxnLst>
                <a:cxn ang="0">
                  <a:pos x="T0" y="T1"/>
                </a:cxn>
                <a:cxn ang="0">
                  <a:pos x="T2" y="T3"/>
                </a:cxn>
                <a:cxn ang="0">
                  <a:pos x="T4" y="T5"/>
                </a:cxn>
                <a:cxn ang="0">
                  <a:pos x="T6" y="T7"/>
                </a:cxn>
              </a:cxnLst>
              <a:rect l="0" t="0" r="r" b="b"/>
              <a:pathLst>
                <a:path w="18" h="12">
                  <a:moveTo>
                    <a:pt x="18" y="12"/>
                  </a:moveTo>
                  <a:lnTo>
                    <a:pt x="9" y="0"/>
                  </a:lnTo>
                  <a:lnTo>
                    <a:pt x="0" y="12"/>
                  </a:lnTo>
                  <a:lnTo>
                    <a:pt x="1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1" name="Freeform 219"/>
            <p:cNvSpPr>
              <a:spLocks/>
            </p:cNvSpPr>
            <p:nvPr/>
          </p:nvSpPr>
          <p:spPr bwMode="auto">
            <a:xfrm>
              <a:off x="3567" y="1734"/>
              <a:ext cx="35" cy="47"/>
            </a:xfrm>
            <a:custGeom>
              <a:avLst/>
              <a:gdLst>
                <a:gd name="T0" fmla="*/ 63 w 71"/>
                <a:gd name="T1" fmla="*/ 87 h 93"/>
                <a:gd name="T2" fmla="*/ 71 w 71"/>
                <a:gd name="T3" fmla="*/ 81 h 93"/>
                <a:gd name="T4" fmla="*/ 18 w 71"/>
                <a:gd name="T5" fmla="*/ 0 h 93"/>
                <a:gd name="T6" fmla="*/ 0 w 71"/>
                <a:gd name="T7" fmla="*/ 11 h 93"/>
                <a:gd name="T8" fmla="*/ 54 w 71"/>
                <a:gd name="T9" fmla="*/ 93 h 93"/>
                <a:gd name="T10" fmla="*/ 63 w 71"/>
                <a:gd name="T11" fmla="*/ 87 h 93"/>
              </a:gdLst>
              <a:ahLst/>
              <a:cxnLst>
                <a:cxn ang="0">
                  <a:pos x="T0" y="T1"/>
                </a:cxn>
                <a:cxn ang="0">
                  <a:pos x="T2" y="T3"/>
                </a:cxn>
                <a:cxn ang="0">
                  <a:pos x="T4" y="T5"/>
                </a:cxn>
                <a:cxn ang="0">
                  <a:pos x="T6" y="T7"/>
                </a:cxn>
                <a:cxn ang="0">
                  <a:pos x="T8" y="T9"/>
                </a:cxn>
                <a:cxn ang="0">
                  <a:pos x="T10" y="T11"/>
                </a:cxn>
              </a:cxnLst>
              <a:rect l="0" t="0" r="r" b="b"/>
              <a:pathLst>
                <a:path w="71" h="93">
                  <a:moveTo>
                    <a:pt x="63" y="87"/>
                  </a:moveTo>
                  <a:lnTo>
                    <a:pt x="71" y="81"/>
                  </a:lnTo>
                  <a:lnTo>
                    <a:pt x="18" y="0"/>
                  </a:lnTo>
                  <a:lnTo>
                    <a:pt x="0" y="11"/>
                  </a:lnTo>
                  <a:lnTo>
                    <a:pt x="54" y="93"/>
                  </a:lnTo>
                  <a:lnTo>
                    <a:pt x="63"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2" name="Freeform 220"/>
            <p:cNvSpPr>
              <a:spLocks/>
            </p:cNvSpPr>
            <p:nvPr/>
          </p:nvSpPr>
          <p:spPr bwMode="auto">
            <a:xfrm>
              <a:off x="2260" y="1745"/>
              <a:ext cx="66" cy="221"/>
            </a:xfrm>
            <a:custGeom>
              <a:avLst/>
              <a:gdLst>
                <a:gd name="T0" fmla="*/ 1 w 131"/>
                <a:gd name="T1" fmla="*/ 0 h 441"/>
                <a:gd name="T2" fmla="*/ 0 w 131"/>
                <a:gd name="T3" fmla="*/ 74 h 441"/>
                <a:gd name="T4" fmla="*/ 0 w 131"/>
                <a:gd name="T5" fmla="*/ 148 h 441"/>
                <a:gd name="T6" fmla="*/ 2 w 131"/>
                <a:gd name="T7" fmla="*/ 221 h 441"/>
                <a:gd name="T8" fmla="*/ 8 w 131"/>
                <a:gd name="T9" fmla="*/ 288 h 441"/>
                <a:gd name="T10" fmla="*/ 20 w 131"/>
                <a:gd name="T11" fmla="*/ 347 h 441"/>
                <a:gd name="T12" fmla="*/ 43 w 131"/>
                <a:gd name="T13" fmla="*/ 396 h 441"/>
                <a:gd name="T14" fmla="*/ 80 w 131"/>
                <a:gd name="T15" fmla="*/ 430 h 441"/>
                <a:gd name="T16" fmla="*/ 131 w 131"/>
                <a:gd name="T17" fmla="*/ 441 h 441"/>
                <a:gd name="T18" fmla="*/ 131 w 131"/>
                <a:gd name="T19" fmla="*/ 420 h 441"/>
                <a:gd name="T20" fmla="*/ 89 w 131"/>
                <a:gd name="T21" fmla="*/ 411 h 441"/>
                <a:gd name="T22" fmla="*/ 59 w 131"/>
                <a:gd name="T23" fmla="*/ 385 h 441"/>
                <a:gd name="T24" fmla="*/ 39 w 131"/>
                <a:gd name="T25" fmla="*/ 342 h 441"/>
                <a:gd name="T26" fmla="*/ 26 w 131"/>
                <a:gd name="T27" fmla="*/ 286 h 441"/>
                <a:gd name="T28" fmla="*/ 20 w 131"/>
                <a:gd name="T29" fmla="*/ 221 h 441"/>
                <a:gd name="T30" fmla="*/ 20 w 131"/>
                <a:gd name="T31" fmla="*/ 148 h 441"/>
                <a:gd name="T32" fmla="*/ 20 w 131"/>
                <a:gd name="T33" fmla="*/ 74 h 441"/>
                <a:gd name="T34" fmla="*/ 22 w 131"/>
                <a:gd name="T35" fmla="*/ 0 h 441"/>
                <a:gd name="T36" fmla="*/ 1 w 131"/>
                <a:gd name="T37"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441">
                  <a:moveTo>
                    <a:pt x="1" y="0"/>
                  </a:moveTo>
                  <a:lnTo>
                    <a:pt x="0" y="74"/>
                  </a:lnTo>
                  <a:lnTo>
                    <a:pt x="0" y="148"/>
                  </a:lnTo>
                  <a:lnTo>
                    <a:pt x="2" y="221"/>
                  </a:lnTo>
                  <a:lnTo>
                    <a:pt x="8" y="288"/>
                  </a:lnTo>
                  <a:lnTo>
                    <a:pt x="20" y="347"/>
                  </a:lnTo>
                  <a:lnTo>
                    <a:pt x="43" y="396"/>
                  </a:lnTo>
                  <a:lnTo>
                    <a:pt x="80" y="430"/>
                  </a:lnTo>
                  <a:lnTo>
                    <a:pt x="131" y="441"/>
                  </a:lnTo>
                  <a:lnTo>
                    <a:pt x="131" y="420"/>
                  </a:lnTo>
                  <a:lnTo>
                    <a:pt x="89" y="411"/>
                  </a:lnTo>
                  <a:lnTo>
                    <a:pt x="59" y="385"/>
                  </a:lnTo>
                  <a:lnTo>
                    <a:pt x="39" y="342"/>
                  </a:lnTo>
                  <a:lnTo>
                    <a:pt x="26" y="286"/>
                  </a:lnTo>
                  <a:lnTo>
                    <a:pt x="20" y="221"/>
                  </a:lnTo>
                  <a:lnTo>
                    <a:pt x="20" y="148"/>
                  </a:lnTo>
                  <a:lnTo>
                    <a:pt x="20" y="74"/>
                  </a:lnTo>
                  <a:lnTo>
                    <a:pt x="22" y="0"/>
                  </a:lnTo>
                  <a:lnTo>
                    <a:pt x="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3" name="Freeform 221"/>
            <p:cNvSpPr>
              <a:spLocks/>
            </p:cNvSpPr>
            <p:nvPr/>
          </p:nvSpPr>
          <p:spPr bwMode="auto">
            <a:xfrm>
              <a:off x="2235" y="1734"/>
              <a:ext cx="36" cy="47"/>
            </a:xfrm>
            <a:custGeom>
              <a:avLst/>
              <a:gdLst>
                <a:gd name="T0" fmla="*/ 71 w 71"/>
                <a:gd name="T1" fmla="*/ 0 h 93"/>
                <a:gd name="T2" fmla="*/ 53 w 71"/>
                <a:gd name="T3" fmla="*/ 0 h 93"/>
                <a:gd name="T4" fmla="*/ 0 w 71"/>
                <a:gd name="T5" fmla="*/ 81 h 93"/>
                <a:gd name="T6" fmla="*/ 17 w 71"/>
                <a:gd name="T7" fmla="*/ 93 h 93"/>
                <a:gd name="T8" fmla="*/ 71 w 71"/>
                <a:gd name="T9" fmla="*/ 11 h 93"/>
                <a:gd name="T10" fmla="*/ 53 w 71"/>
                <a:gd name="T11" fmla="*/ 11 h 93"/>
                <a:gd name="T12" fmla="*/ 71 w 71"/>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71" h="93">
                  <a:moveTo>
                    <a:pt x="71" y="0"/>
                  </a:moveTo>
                  <a:lnTo>
                    <a:pt x="53" y="0"/>
                  </a:lnTo>
                  <a:lnTo>
                    <a:pt x="0" y="81"/>
                  </a:lnTo>
                  <a:lnTo>
                    <a:pt x="17" y="93"/>
                  </a:lnTo>
                  <a:lnTo>
                    <a:pt x="71" y="11"/>
                  </a:lnTo>
                  <a:lnTo>
                    <a:pt x="53" y="11"/>
                  </a:lnTo>
                  <a:lnTo>
                    <a:pt x="7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4" name="Freeform 222"/>
            <p:cNvSpPr>
              <a:spLocks/>
            </p:cNvSpPr>
            <p:nvPr/>
          </p:nvSpPr>
          <p:spPr bwMode="auto">
            <a:xfrm>
              <a:off x="2261" y="1729"/>
              <a:ext cx="10" cy="5"/>
            </a:xfrm>
            <a:custGeom>
              <a:avLst/>
              <a:gdLst>
                <a:gd name="T0" fmla="*/ 18 w 18"/>
                <a:gd name="T1" fmla="*/ 12 h 12"/>
                <a:gd name="T2" fmla="*/ 9 w 18"/>
                <a:gd name="T3" fmla="*/ 0 h 12"/>
                <a:gd name="T4" fmla="*/ 0 w 18"/>
                <a:gd name="T5" fmla="*/ 12 h 12"/>
                <a:gd name="T6" fmla="*/ 18 w 18"/>
                <a:gd name="T7" fmla="*/ 12 h 12"/>
              </a:gdLst>
              <a:ahLst/>
              <a:cxnLst>
                <a:cxn ang="0">
                  <a:pos x="T0" y="T1"/>
                </a:cxn>
                <a:cxn ang="0">
                  <a:pos x="T2" y="T3"/>
                </a:cxn>
                <a:cxn ang="0">
                  <a:pos x="T4" y="T5"/>
                </a:cxn>
                <a:cxn ang="0">
                  <a:pos x="T6" y="T7"/>
                </a:cxn>
              </a:cxnLst>
              <a:rect l="0" t="0" r="r" b="b"/>
              <a:pathLst>
                <a:path w="18" h="12">
                  <a:moveTo>
                    <a:pt x="18" y="12"/>
                  </a:moveTo>
                  <a:lnTo>
                    <a:pt x="9" y="0"/>
                  </a:lnTo>
                  <a:lnTo>
                    <a:pt x="0" y="12"/>
                  </a:lnTo>
                  <a:lnTo>
                    <a:pt x="1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5" name="Freeform 223"/>
            <p:cNvSpPr>
              <a:spLocks/>
            </p:cNvSpPr>
            <p:nvPr/>
          </p:nvSpPr>
          <p:spPr bwMode="auto">
            <a:xfrm>
              <a:off x="2261" y="1734"/>
              <a:ext cx="36" cy="47"/>
            </a:xfrm>
            <a:custGeom>
              <a:avLst/>
              <a:gdLst>
                <a:gd name="T0" fmla="*/ 63 w 71"/>
                <a:gd name="T1" fmla="*/ 87 h 93"/>
                <a:gd name="T2" fmla="*/ 71 w 71"/>
                <a:gd name="T3" fmla="*/ 81 h 93"/>
                <a:gd name="T4" fmla="*/ 18 w 71"/>
                <a:gd name="T5" fmla="*/ 0 h 93"/>
                <a:gd name="T6" fmla="*/ 0 w 71"/>
                <a:gd name="T7" fmla="*/ 11 h 93"/>
                <a:gd name="T8" fmla="*/ 54 w 71"/>
                <a:gd name="T9" fmla="*/ 93 h 93"/>
                <a:gd name="T10" fmla="*/ 63 w 71"/>
                <a:gd name="T11" fmla="*/ 87 h 93"/>
              </a:gdLst>
              <a:ahLst/>
              <a:cxnLst>
                <a:cxn ang="0">
                  <a:pos x="T0" y="T1"/>
                </a:cxn>
                <a:cxn ang="0">
                  <a:pos x="T2" y="T3"/>
                </a:cxn>
                <a:cxn ang="0">
                  <a:pos x="T4" y="T5"/>
                </a:cxn>
                <a:cxn ang="0">
                  <a:pos x="T6" y="T7"/>
                </a:cxn>
                <a:cxn ang="0">
                  <a:pos x="T8" y="T9"/>
                </a:cxn>
                <a:cxn ang="0">
                  <a:pos x="T10" y="T11"/>
                </a:cxn>
              </a:cxnLst>
              <a:rect l="0" t="0" r="r" b="b"/>
              <a:pathLst>
                <a:path w="71" h="93">
                  <a:moveTo>
                    <a:pt x="63" y="87"/>
                  </a:moveTo>
                  <a:lnTo>
                    <a:pt x="71" y="81"/>
                  </a:lnTo>
                  <a:lnTo>
                    <a:pt x="18" y="0"/>
                  </a:lnTo>
                  <a:lnTo>
                    <a:pt x="0" y="11"/>
                  </a:lnTo>
                  <a:lnTo>
                    <a:pt x="54" y="93"/>
                  </a:lnTo>
                  <a:lnTo>
                    <a:pt x="63"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6" name="Freeform 224"/>
            <p:cNvSpPr>
              <a:spLocks/>
            </p:cNvSpPr>
            <p:nvPr/>
          </p:nvSpPr>
          <p:spPr bwMode="auto">
            <a:xfrm>
              <a:off x="2632" y="2565"/>
              <a:ext cx="173" cy="172"/>
            </a:xfrm>
            <a:custGeom>
              <a:avLst/>
              <a:gdLst>
                <a:gd name="T0" fmla="*/ 21 w 346"/>
                <a:gd name="T1" fmla="*/ 344 h 344"/>
                <a:gd name="T2" fmla="*/ 22 w 346"/>
                <a:gd name="T3" fmla="*/ 310 h 344"/>
                <a:gd name="T4" fmla="*/ 28 w 346"/>
                <a:gd name="T5" fmla="*/ 276 h 344"/>
                <a:gd name="T6" fmla="*/ 36 w 346"/>
                <a:gd name="T7" fmla="*/ 245 h 344"/>
                <a:gd name="T8" fmla="*/ 49 w 346"/>
                <a:gd name="T9" fmla="*/ 214 h 344"/>
                <a:gd name="T10" fmla="*/ 63 w 346"/>
                <a:gd name="T11" fmla="*/ 187 h 344"/>
                <a:gd name="T12" fmla="*/ 81 w 346"/>
                <a:gd name="T13" fmla="*/ 160 h 344"/>
                <a:gd name="T14" fmla="*/ 100 w 346"/>
                <a:gd name="T15" fmla="*/ 135 h 344"/>
                <a:gd name="T16" fmla="*/ 122 w 346"/>
                <a:gd name="T17" fmla="*/ 112 h 344"/>
                <a:gd name="T18" fmla="*/ 146 w 346"/>
                <a:gd name="T19" fmla="*/ 93 h 344"/>
                <a:gd name="T20" fmla="*/ 171 w 346"/>
                <a:gd name="T21" fmla="*/ 73 h 344"/>
                <a:gd name="T22" fmla="*/ 199 w 346"/>
                <a:gd name="T23" fmla="*/ 57 h 344"/>
                <a:gd name="T24" fmla="*/ 227 w 346"/>
                <a:gd name="T25" fmla="*/ 44 h 344"/>
                <a:gd name="T26" fmla="*/ 256 w 346"/>
                <a:gd name="T27" fmla="*/ 34 h 344"/>
                <a:gd name="T28" fmla="*/ 286 w 346"/>
                <a:gd name="T29" fmla="*/ 26 h 344"/>
                <a:gd name="T30" fmla="*/ 315 w 346"/>
                <a:gd name="T31" fmla="*/ 20 h 344"/>
                <a:gd name="T32" fmla="*/ 346 w 346"/>
                <a:gd name="T33" fmla="*/ 20 h 344"/>
                <a:gd name="T34" fmla="*/ 346 w 346"/>
                <a:gd name="T35" fmla="*/ 0 h 344"/>
                <a:gd name="T36" fmla="*/ 315 w 346"/>
                <a:gd name="T37" fmla="*/ 2 h 344"/>
                <a:gd name="T38" fmla="*/ 283 w 346"/>
                <a:gd name="T39" fmla="*/ 8 h 344"/>
                <a:gd name="T40" fmla="*/ 251 w 346"/>
                <a:gd name="T41" fmla="*/ 16 h 344"/>
                <a:gd name="T42" fmla="*/ 220 w 346"/>
                <a:gd name="T43" fmla="*/ 26 h 344"/>
                <a:gd name="T44" fmla="*/ 190 w 346"/>
                <a:gd name="T45" fmla="*/ 41 h 344"/>
                <a:gd name="T46" fmla="*/ 161 w 346"/>
                <a:gd name="T47" fmla="*/ 57 h 344"/>
                <a:gd name="T48" fmla="*/ 135 w 346"/>
                <a:gd name="T49" fmla="*/ 77 h 344"/>
                <a:gd name="T50" fmla="*/ 109 w 346"/>
                <a:gd name="T51" fmla="*/ 98 h 344"/>
                <a:gd name="T52" fmla="*/ 87 w 346"/>
                <a:gd name="T53" fmla="*/ 124 h 344"/>
                <a:gd name="T54" fmla="*/ 65 w 346"/>
                <a:gd name="T55" fmla="*/ 149 h 344"/>
                <a:gd name="T56" fmla="*/ 46 w 346"/>
                <a:gd name="T57" fmla="*/ 178 h 344"/>
                <a:gd name="T58" fmla="*/ 30 w 346"/>
                <a:gd name="T59" fmla="*/ 207 h 344"/>
                <a:gd name="T60" fmla="*/ 18 w 346"/>
                <a:gd name="T61" fmla="*/ 241 h 344"/>
                <a:gd name="T62" fmla="*/ 10 w 346"/>
                <a:gd name="T63" fmla="*/ 274 h 344"/>
                <a:gd name="T64" fmla="*/ 4 w 346"/>
                <a:gd name="T65" fmla="*/ 307 h 344"/>
                <a:gd name="T66" fmla="*/ 0 w 346"/>
                <a:gd name="T67" fmla="*/ 344 h 344"/>
                <a:gd name="T68" fmla="*/ 21 w 346"/>
                <a:gd name="T6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6" h="344">
                  <a:moveTo>
                    <a:pt x="21" y="344"/>
                  </a:moveTo>
                  <a:lnTo>
                    <a:pt x="22" y="310"/>
                  </a:lnTo>
                  <a:lnTo>
                    <a:pt x="28" y="276"/>
                  </a:lnTo>
                  <a:lnTo>
                    <a:pt x="36" y="245"/>
                  </a:lnTo>
                  <a:lnTo>
                    <a:pt x="49" y="214"/>
                  </a:lnTo>
                  <a:lnTo>
                    <a:pt x="63" y="187"/>
                  </a:lnTo>
                  <a:lnTo>
                    <a:pt x="81" y="160"/>
                  </a:lnTo>
                  <a:lnTo>
                    <a:pt x="100" y="135"/>
                  </a:lnTo>
                  <a:lnTo>
                    <a:pt x="122" y="112"/>
                  </a:lnTo>
                  <a:lnTo>
                    <a:pt x="146" y="93"/>
                  </a:lnTo>
                  <a:lnTo>
                    <a:pt x="171" y="73"/>
                  </a:lnTo>
                  <a:lnTo>
                    <a:pt x="199" y="57"/>
                  </a:lnTo>
                  <a:lnTo>
                    <a:pt x="227" y="44"/>
                  </a:lnTo>
                  <a:lnTo>
                    <a:pt x="256" y="34"/>
                  </a:lnTo>
                  <a:lnTo>
                    <a:pt x="286" y="26"/>
                  </a:lnTo>
                  <a:lnTo>
                    <a:pt x="315" y="20"/>
                  </a:lnTo>
                  <a:lnTo>
                    <a:pt x="346" y="20"/>
                  </a:lnTo>
                  <a:lnTo>
                    <a:pt x="346" y="0"/>
                  </a:lnTo>
                  <a:lnTo>
                    <a:pt x="315" y="2"/>
                  </a:lnTo>
                  <a:lnTo>
                    <a:pt x="283" y="8"/>
                  </a:lnTo>
                  <a:lnTo>
                    <a:pt x="251" y="16"/>
                  </a:lnTo>
                  <a:lnTo>
                    <a:pt x="220" y="26"/>
                  </a:lnTo>
                  <a:lnTo>
                    <a:pt x="190" y="41"/>
                  </a:lnTo>
                  <a:lnTo>
                    <a:pt x="161" y="57"/>
                  </a:lnTo>
                  <a:lnTo>
                    <a:pt x="135" y="77"/>
                  </a:lnTo>
                  <a:lnTo>
                    <a:pt x="109" y="98"/>
                  </a:lnTo>
                  <a:lnTo>
                    <a:pt x="87" y="124"/>
                  </a:lnTo>
                  <a:lnTo>
                    <a:pt x="65" y="149"/>
                  </a:lnTo>
                  <a:lnTo>
                    <a:pt x="46" y="178"/>
                  </a:lnTo>
                  <a:lnTo>
                    <a:pt x="30" y="207"/>
                  </a:lnTo>
                  <a:lnTo>
                    <a:pt x="18" y="241"/>
                  </a:lnTo>
                  <a:lnTo>
                    <a:pt x="10" y="274"/>
                  </a:lnTo>
                  <a:lnTo>
                    <a:pt x="4" y="307"/>
                  </a:lnTo>
                  <a:lnTo>
                    <a:pt x="0" y="344"/>
                  </a:lnTo>
                  <a:lnTo>
                    <a:pt x="21" y="3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7" name="Freeform 225"/>
            <p:cNvSpPr>
              <a:spLocks/>
            </p:cNvSpPr>
            <p:nvPr/>
          </p:nvSpPr>
          <p:spPr bwMode="auto">
            <a:xfrm>
              <a:off x="2633" y="2701"/>
              <a:ext cx="35" cy="47"/>
            </a:xfrm>
            <a:custGeom>
              <a:avLst/>
              <a:gdLst>
                <a:gd name="T0" fmla="*/ 0 w 69"/>
                <a:gd name="T1" fmla="*/ 93 h 93"/>
                <a:gd name="T2" fmla="*/ 16 w 69"/>
                <a:gd name="T3" fmla="*/ 93 h 93"/>
                <a:gd name="T4" fmla="*/ 69 w 69"/>
                <a:gd name="T5" fmla="*/ 11 h 93"/>
                <a:gd name="T6" fmla="*/ 51 w 69"/>
                <a:gd name="T7" fmla="*/ 0 h 93"/>
                <a:gd name="T8" fmla="*/ 0 w 69"/>
                <a:gd name="T9" fmla="*/ 81 h 93"/>
                <a:gd name="T10" fmla="*/ 16 w 69"/>
                <a:gd name="T11" fmla="*/ 81 h 93"/>
                <a:gd name="T12" fmla="*/ 0 w 69"/>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69" h="93">
                  <a:moveTo>
                    <a:pt x="0" y="93"/>
                  </a:moveTo>
                  <a:lnTo>
                    <a:pt x="16" y="93"/>
                  </a:lnTo>
                  <a:lnTo>
                    <a:pt x="69" y="11"/>
                  </a:lnTo>
                  <a:lnTo>
                    <a:pt x="51" y="0"/>
                  </a:lnTo>
                  <a:lnTo>
                    <a:pt x="0" y="81"/>
                  </a:lnTo>
                  <a:lnTo>
                    <a:pt x="16" y="81"/>
                  </a:lnTo>
                  <a:lnTo>
                    <a:pt x="0" y="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8" name="Freeform 226"/>
            <p:cNvSpPr>
              <a:spLocks/>
            </p:cNvSpPr>
            <p:nvPr/>
          </p:nvSpPr>
          <p:spPr bwMode="auto">
            <a:xfrm>
              <a:off x="2633" y="2748"/>
              <a:ext cx="8" cy="7"/>
            </a:xfrm>
            <a:custGeom>
              <a:avLst/>
              <a:gdLst>
                <a:gd name="T0" fmla="*/ 0 w 16"/>
                <a:gd name="T1" fmla="*/ 0 h 13"/>
                <a:gd name="T2" fmla="*/ 8 w 16"/>
                <a:gd name="T3" fmla="*/ 13 h 13"/>
                <a:gd name="T4" fmla="*/ 16 w 16"/>
                <a:gd name="T5" fmla="*/ 0 h 13"/>
                <a:gd name="T6" fmla="*/ 0 w 16"/>
                <a:gd name="T7" fmla="*/ 0 h 13"/>
              </a:gdLst>
              <a:ahLst/>
              <a:cxnLst>
                <a:cxn ang="0">
                  <a:pos x="T0" y="T1"/>
                </a:cxn>
                <a:cxn ang="0">
                  <a:pos x="T2" y="T3"/>
                </a:cxn>
                <a:cxn ang="0">
                  <a:pos x="T4" y="T5"/>
                </a:cxn>
                <a:cxn ang="0">
                  <a:pos x="T6" y="T7"/>
                </a:cxn>
              </a:cxnLst>
              <a:rect l="0" t="0" r="r" b="b"/>
              <a:pathLst>
                <a:path w="16" h="13">
                  <a:moveTo>
                    <a:pt x="0" y="0"/>
                  </a:moveTo>
                  <a:lnTo>
                    <a:pt x="8" y="13"/>
                  </a:lnTo>
                  <a:lnTo>
                    <a:pt x="16"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79" name="Freeform 227"/>
            <p:cNvSpPr>
              <a:spLocks/>
            </p:cNvSpPr>
            <p:nvPr/>
          </p:nvSpPr>
          <p:spPr bwMode="auto">
            <a:xfrm>
              <a:off x="2607" y="2701"/>
              <a:ext cx="34" cy="47"/>
            </a:xfrm>
            <a:custGeom>
              <a:avLst/>
              <a:gdLst>
                <a:gd name="T0" fmla="*/ 8 w 69"/>
                <a:gd name="T1" fmla="*/ 5 h 93"/>
                <a:gd name="T2" fmla="*/ 0 w 69"/>
                <a:gd name="T3" fmla="*/ 11 h 93"/>
                <a:gd name="T4" fmla="*/ 53 w 69"/>
                <a:gd name="T5" fmla="*/ 93 h 93"/>
                <a:gd name="T6" fmla="*/ 69 w 69"/>
                <a:gd name="T7" fmla="*/ 81 h 93"/>
                <a:gd name="T8" fmla="*/ 17 w 69"/>
                <a:gd name="T9" fmla="*/ 0 h 93"/>
                <a:gd name="T10" fmla="*/ 8 w 69"/>
                <a:gd name="T11" fmla="*/ 5 h 93"/>
              </a:gdLst>
              <a:ahLst/>
              <a:cxnLst>
                <a:cxn ang="0">
                  <a:pos x="T0" y="T1"/>
                </a:cxn>
                <a:cxn ang="0">
                  <a:pos x="T2" y="T3"/>
                </a:cxn>
                <a:cxn ang="0">
                  <a:pos x="T4" y="T5"/>
                </a:cxn>
                <a:cxn ang="0">
                  <a:pos x="T6" y="T7"/>
                </a:cxn>
                <a:cxn ang="0">
                  <a:pos x="T8" y="T9"/>
                </a:cxn>
                <a:cxn ang="0">
                  <a:pos x="T10" y="T11"/>
                </a:cxn>
              </a:cxnLst>
              <a:rect l="0" t="0" r="r" b="b"/>
              <a:pathLst>
                <a:path w="69" h="93">
                  <a:moveTo>
                    <a:pt x="8" y="5"/>
                  </a:moveTo>
                  <a:lnTo>
                    <a:pt x="0" y="11"/>
                  </a:lnTo>
                  <a:lnTo>
                    <a:pt x="53" y="93"/>
                  </a:lnTo>
                  <a:lnTo>
                    <a:pt x="69" y="81"/>
                  </a:lnTo>
                  <a:lnTo>
                    <a:pt x="17" y="0"/>
                  </a:lnTo>
                  <a:lnTo>
                    <a:pt x="8"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0" name="Freeform 228"/>
            <p:cNvSpPr>
              <a:spLocks/>
            </p:cNvSpPr>
            <p:nvPr/>
          </p:nvSpPr>
          <p:spPr bwMode="auto">
            <a:xfrm>
              <a:off x="2075" y="3702"/>
              <a:ext cx="263" cy="145"/>
            </a:xfrm>
            <a:custGeom>
              <a:avLst/>
              <a:gdLst>
                <a:gd name="T0" fmla="*/ 0 w 527"/>
                <a:gd name="T1" fmla="*/ 19 h 292"/>
                <a:gd name="T2" fmla="*/ 81 w 527"/>
                <a:gd name="T3" fmla="*/ 23 h 292"/>
                <a:gd name="T4" fmla="*/ 143 w 527"/>
                <a:gd name="T5" fmla="*/ 32 h 292"/>
                <a:gd name="T6" fmla="*/ 189 w 527"/>
                <a:gd name="T7" fmla="*/ 47 h 292"/>
                <a:gd name="T8" fmla="*/ 223 w 527"/>
                <a:gd name="T9" fmla="*/ 63 h 292"/>
                <a:gd name="T10" fmla="*/ 246 w 527"/>
                <a:gd name="T11" fmla="*/ 84 h 292"/>
                <a:gd name="T12" fmla="*/ 262 w 527"/>
                <a:gd name="T13" fmla="*/ 105 h 292"/>
                <a:gd name="T14" fmla="*/ 273 w 527"/>
                <a:gd name="T15" fmla="*/ 128 h 292"/>
                <a:gd name="T16" fmla="*/ 282 w 527"/>
                <a:gd name="T17" fmla="*/ 151 h 292"/>
                <a:gd name="T18" fmla="*/ 289 w 527"/>
                <a:gd name="T19" fmla="*/ 176 h 292"/>
                <a:gd name="T20" fmla="*/ 298 w 527"/>
                <a:gd name="T21" fmla="*/ 201 h 292"/>
                <a:gd name="T22" fmla="*/ 313 w 527"/>
                <a:gd name="T23" fmla="*/ 226 h 292"/>
                <a:gd name="T24" fmla="*/ 335 w 527"/>
                <a:gd name="T25" fmla="*/ 248 h 292"/>
                <a:gd name="T26" fmla="*/ 365 w 527"/>
                <a:gd name="T27" fmla="*/ 267 h 292"/>
                <a:gd name="T28" fmla="*/ 406 w 527"/>
                <a:gd name="T29" fmla="*/ 279 h 292"/>
                <a:gd name="T30" fmla="*/ 459 w 527"/>
                <a:gd name="T31" fmla="*/ 287 h 292"/>
                <a:gd name="T32" fmla="*/ 527 w 527"/>
                <a:gd name="T33" fmla="*/ 292 h 292"/>
                <a:gd name="T34" fmla="*/ 527 w 527"/>
                <a:gd name="T35" fmla="*/ 271 h 292"/>
                <a:gd name="T36" fmla="*/ 459 w 527"/>
                <a:gd name="T37" fmla="*/ 269 h 292"/>
                <a:gd name="T38" fmla="*/ 408 w 527"/>
                <a:gd name="T39" fmla="*/ 261 h 292"/>
                <a:gd name="T40" fmla="*/ 372 w 527"/>
                <a:gd name="T41" fmla="*/ 248 h 292"/>
                <a:gd name="T42" fmla="*/ 346 w 527"/>
                <a:gd name="T43" fmla="*/ 232 h 292"/>
                <a:gd name="T44" fmla="*/ 329 w 527"/>
                <a:gd name="T45" fmla="*/ 215 h 292"/>
                <a:gd name="T46" fmla="*/ 316 w 527"/>
                <a:gd name="T47" fmla="*/ 194 h 292"/>
                <a:gd name="T48" fmla="*/ 307 w 527"/>
                <a:gd name="T49" fmla="*/ 171 h 292"/>
                <a:gd name="T50" fmla="*/ 300 w 527"/>
                <a:gd name="T51" fmla="*/ 146 h 292"/>
                <a:gd name="T52" fmla="*/ 291 w 527"/>
                <a:gd name="T53" fmla="*/ 121 h 292"/>
                <a:gd name="T54" fmla="*/ 279 w 527"/>
                <a:gd name="T55" fmla="*/ 96 h 292"/>
                <a:gd name="T56" fmla="*/ 260 w 527"/>
                <a:gd name="T57" fmla="*/ 70 h 292"/>
                <a:gd name="T58" fmla="*/ 233 w 527"/>
                <a:gd name="T59" fmla="*/ 47 h 292"/>
                <a:gd name="T60" fmla="*/ 196 w 527"/>
                <a:gd name="T61" fmla="*/ 29 h 292"/>
                <a:gd name="T62" fmla="*/ 145 w 527"/>
                <a:gd name="T63" fmla="*/ 14 h 292"/>
                <a:gd name="T64" fmla="*/ 81 w 527"/>
                <a:gd name="T65" fmla="*/ 5 h 292"/>
                <a:gd name="T66" fmla="*/ 0 w 527"/>
                <a:gd name="T67" fmla="*/ 0 h 292"/>
                <a:gd name="T68" fmla="*/ 0 w 527"/>
                <a:gd name="T69" fmla="*/ 1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7" h="292">
                  <a:moveTo>
                    <a:pt x="0" y="19"/>
                  </a:moveTo>
                  <a:lnTo>
                    <a:pt x="81" y="23"/>
                  </a:lnTo>
                  <a:lnTo>
                    <a:pt x="143" y="32"/>
                  </a:lnTo>
                  <a:lnTo>
                    <a:pt x="189" y="47"/>
                  </a:lnTo>
                  <a:lnTo>
                    <a:pt x="223" y="63"/>
                  </a:lnTo>
                  <a:lnTo>
                    <a:pt x="246" y="84"/>
                  </a:lnTo>
                  <a:lnTo>
                    <a:pt x="262" y="105"/>
                  </a:lnTo>
                  <a:lnTo>
                    <a:pt x="273" y="128"/>
                  </a:lnTo>
                  <a:lnTo>
                    <a:pt x="282" y="151"/>
                  </a:lnTo>
                  <a:lnTo>
                    <a:pt x="289" y="176"/>
                  </a:lnTo>
                  <a:lnTo>
                    <a:pt x="298" y="201"/>
                  </a:lnTo>
                  <a:lnTo>
                    <a:pt x="313" y="226"/>
                  </a:lnTo>
                  <a:lnTo>
                    <a:pt x="335" y="248"/>
                  </a:lnTo>
                  <a:lnTo>
                    <a:pt x="365" y="267"/>
                  </a:lnTo>
                  <a:lnTo>
                    <a:pt x="406" y="279"/>
                  </a:lnTo>
                  <a:lnTo>
                    <a:pt x="459" y="287"/>
                  </a:lnTo>
                  <a:lnTo>
                    <a:pt x="527" y="292"/>
                  </a:lnTo>
                  <a:lnTo>
                    <a:pt x="527" y="271"/>
                  </a:lnTo>
                  <a:lnTo>
                    <a:pt x="459" y="269"/>
                  </a:lnTo>
                  <a:lnTo>
                    <a:pt x="408" y="261"/>
                  </a:lnTo>
                  <a:lnTo>
                    <a:pt x="372" y="248"/>
                  </a:lnTo>
                  <a:lnTo>
                    <a:pt x="346" y="232"/>
                  </a:lnTo>
                  <a:lnTo>
                    <a:pt x="329" y="215"/>
                  </a:lnTo>
                  <a:lnTo>
                    <a:pt x="316" y="194"/>
                  </a:lnTo>
                  <a:lnTo>
                    <a:pt x="307" y="171"/>
                  </a:lnTo>
                  <a:lnTo>
                    <a:pt x="300" y="146"/>
                  </a:lnTo>
                  <a:lnTo>
                    <a:pt x="291" y="121"/>
                  </a:lnTo>
                  <a:lnTo>
                    <a:pt x="279" y="96"/>
                  </a:lnTo>
                  <a:lnTo>
                    <a:pt x="260" y="70"/>
                  </a:lnTo>
                  <a:lnTo>
                    <a:pt x="233" y="47"/>
                  </a:lnTo>
                  <a:lnTo>
                    <a:pt x="196" y="29"/>
                  </a:lnTo>
                  <a:lnTo>
                    <a:pt x="145" y="14"/>
                  </a:lnTo>
                  <a:lnTo>
                    <a:pt x="81" y="5"/>
                  </a:lnTo>
                  <a:lnTo>
                    <a:pt x="0" y="0"/>
                  </a:lnTo>
                  <a:lnTo>
                    <a:pt x="0"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1" name="Freeform 229"/>
            <p:cNvSpPr>
              <a:spLocks/>
            </p:cNvSpPr>
            <p:nvPr/>
          </p:nvSpPr>
          <p:spPr bwMode="auto">
            <a:xfrm>
              <a:off x="2065" y="3702"/>
              <a:ext cx="41" cy="32"/>
            </a:xfrm>
            <a:custGeom>
              <a:avLst/>
              <a:gdLst>
                <a:gd name="T0" fmla="*/ 2 w 82"/>
                <a:gd name="T1" fmla="*/ 0 h 65"/>
                <a:gd name="T2" fmla="*/ 0 w 82"/>
                <a:gd name="T3" fmla="*/ 17 h 65"/>
                <a:gd name="T4" fmla="*/ 72 w 82"/>
                <a:gd name="T5" fmla="*/ 65 h 65"/>
                <a:gd name="T6" fmla="*/ 82 w 82"/>
                <a:gd name="T7" fmla="*/ 50 h 65"/>
                <a:gd name="T8" fmla="*/ 11 w 82"/>
                <a:gd name="T9" fmla="*/ 0 h 65"/>
                <a:gd name="T10" fmla="*/ 9 w 82"/>
                <a:gd name="T11" fmla="*/ 17 h 65"/>
                <a:gd name="T12" fmla="*/ 2 w 82"/>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82" h="65">
                  <a:moveTo>
                    <a:pt x="2" y="0"/>
                  </a:moveTo>
                  <a:lnTo>
                    <a:pt x="0" y="17"/>
                  </a:lnTo>
                  <a:lnTo>
                    <a:pt x="72" y="65"/>
                  </a:lnTo>
                  <a:lnTo>
                    <a:pt x="82" y="50"/>
                  </a:lnTo>
                  <a:lnTo>
                    <a:pt x="11" y="0"/>
                  </a:lnTo>
                  <a:lnTo>
                    <a:pt x="9" y="17"/>
                  </a:lnTo>
                  <a:lnTo>
                    <a:pt x="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2" name="Freeform 230"/>
            <p:cNvSpPr>
              <a:spLocks/>
            </p:cNvSpPr>
            <p:nvPr/>
          </p:nvSpPr>
          <p:spPr bwMode="auto">
            <a:xfrm>
              <a:off x="2060" y="3702"/>
              <a:ext cx="7" cy="8"/>
            </a:xfrm>
            <a:custGeom>
              <a:avLst/>
              <a:gdLst>
                <a:gd name="T0" fmla="*/ 14 w 14"/>
                <a:gd name="T1" fmla="*/ 0 h 17"/>
                <a:gd name="T2" fmla="*/ 0 w 14"/>
                <a:gd name="T3" fmla="*/ 8 h 17"/>
                <a:gd name="T4" fmla="*/ 12 w 14"/>
                <a:gd name="T5" fmla="*/ 17 h 17"/>
                <a:gd name="T6" fmla="*/ 14 w 14"/>
                <a:gd name="T7" fmla="*/ 0 h 17"/>
              </a:gdLst>
              <a:ahLst/>
              <a:cxnLst>
                <a:cxn ang="0">
                  <a:pos x="T0" y="T1"/>
                </a:cxn>
                <a:cxn ang="0">
                  <a:pos x="T2" y="T3"/>
                </a:cxn>
                <a:cxn ang="0">
                  <a:pos x="T4" y="T5"/>
                </a:cxn>
                <a:cxn ang="0">
                  <a:pos x="T6" y="T7"/>
                </a:cxn>
              </a:cxnLst>
              <a:rect l="0" t="0" r="r" b="b"/>
              <a:pathLst>
                <a:path w="14" h="17">
                  <a:moveTo>
                    <a:pt x="14" y="0"/>
                  </a:moveTo>
                  <a:lnTo>
                    <a:pt x="0" y="8"/>
                  </a:lnTo>
                  <a:lnTo>
                    <a:pt x="12" y="17"/>
                  </a:lnTo>
                  <a:lnTo>
                    <a:pt x="1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3" name="Freeform 231"/>
            <p:cNvSpPr>
              <a:spLocks/>
            </p:cNvSpPr>
            <p:nvPr/>
          </p:nvSpPr>
          <p:spPr bwMode="auto">
            <a:xfrm>
              <a:off x="2067" y="3679"/>
              <a:ext cx="40" cy="31"/>
            </a:xfrm>
            <a:custGeom>
              <a:avLst/>
              <a:gdLst>
                <a:gd name="T0" fmla="*/ 77 w 82"/>
                <a:gd name="T1" fmla="*/ 8 h 62"/>
                <a:gd name="T2" fmla="*/ 73 w 82"/>
                <a:gd name="T3" fmla="*/ 0 h 62"/>
                <a:gd name="T4" fmla="*/ 0 w 82"/>
                <a:gd name="T5" fmla="*/ 45 h 62"/>
                <a:gd name="T6" fmla="*/ 7 w 82"/>
                <a:gd name="T7" fmla="*/ 62 h 62"/>
                <a:gd name="T8" fmla="*/ 82 w 82"/>
                <a:gd name="T9" fmla="*/ 14 h 62"/>
                <a:gd name="T10" fmla="*/ 77 w 82"/>
                <a:gd name="T11" fmla="*/ 8 h 62"/>
              </a:gdLst>
              <a:ahLst/>
              <a:cxnLst>
                <a:cxn ang="0">
                  <a:pos x="T0" y="T1"/>
                </a:cxn>
                <a:cxn ang="0">
                  <a:pos x="T2" y="T3"/>
                </a:cxn>
                <a:cxn ang="0">
                  <a:pos x="T4" y="T5"/>
                </a:cxn>
                <a:cxn ang="0">
                  <a:pos x="T6" y="T7"/>
                </a:cxn>
                <a:cxn ang="0">
                  <a:pos x="T8" y="T9"/>
                </a:cxn>
                <a:cxn ang="0">
                  <a:pos x="T10" y="T11"/>
                </a:cxn>
              </a:cxnLst>
              <a:rect l="0" t="0" r="r" b="b"/>
              <a:pathLst>
                <a:path w="82" h="62">
                  <a:moveTo>
                    <a:pt x="77" y="8"/>
                  </a:moveTo>
                  <a:lnTo>
                    <a:pt x="73" y="0"/>
                  </a:lnTo>
                  <a:lnTo>
                    <a:pt x="0" y="45"/>
                  </a:lnTo>
                  <a:lnTo>
                    <a:pt x="7" y="62"/>
                  </a:lnTo>
                  <a:lnTo>
                    <a:pt x="82" y="14"/>
                  </a:lnTo>
                  <a:lnTo>
                    <a:pt x="7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4" name="Freeform 232"/>
            <p:cNvSpPr>
              <a:spLocks/>
            </p:cNvSpPr>
            <p:nvPr/>
          </p:nvSpPr>
          <p:spPr bwMode="auto">
            <a:xfrm>
              <a:off x="1116" y="3647"/>
              <a:ext cx="102" cy="208"/>
            </a:xfrm>
            <a:custGeom>
              <a:avLst/>
              <a:gdLst>
                <a:gd name="T0" fmla="*/ 182 w 202"/>
                <a:gd name="T1" fmla="*/ 0 h 417"/>
                <a:gd name="T2" fmla="*/ 182 w 202"/>
                <a:gd name="T3" fmla="*/ 32 h 417"/>
                <a:gd name="T4" fmla="*/ 182 w 202"/>
                <a:gd name="T5" fmla="*/ 66 h 417"/>
                <a:gd name="T6" fmla="*/ 182 w 202"/>
                <a:gd name="T7" fmla="*/ 100 h 417"/>
                <a:gd name="T8" fmla="*/ 179 w 202"/>
                <a:gd name="T9" fmla="*/ 134 h 417"/>
                <a:gd name="T10" fmla="*/ 177 w 202"/>
                <a:gd name="T11" fmla="*/ 169 h 417"/>
                <a:gd name="T12" fmla="*/ 172 w 202"/>
                <a:gd name="T13" fmla="*/ 201 h 417"/>
                <a:gd name="T14" fmla="*/ 167 w 202"/>
                <a:gd name="T15" fmla="*/ 234 h 417"/>
                <a:gd name="T16" fmla="*/ 159 w 202"/>
                <a:gd name="T17" fmla="*/ 264 h 417"/>
                <a:gd name="T18" fmla="*/ 148 w 202"/>
                <a:gd name="T19" fmla="*/ 292 h 417"/>
                <a:gd name="T20" fmla="*/ 137 w 202"/>
                <a:gd name="T21" fmla="*/ 317 h 417"/>
                <a:gd name="T22" fmla="*/ 122 w 202"/>
                <a:gd name="T23" fmla="*/ 340 h 417"/>
                <a:gd name="T24" fmla="*/ 105 w 202"/>
                <a:gd name="T25" fmla="*/ 359 h 417"/>
                <a:gd name="T26" fmla="*/ 84 w 202"/>
                <a:gd name="T27" fmla="*/ 375 h 417"/>
                <a:gd name="T28" fmla="*/ 60 w 202"/>
                <a:gd name="T29" fmla="*/ 387 h 417"/>
                <a:gd name="T30" fmla="*/ 32 w 202"/>
                <a:gd name="T31" fmla="*/ 395 h 417"/>
                <a:gd name="T32" fmla="*/ 0 w 202"/>
                <a:gd name="T33" fmla="*/ 396 h 417"/>
                <a:gd name="T34" fmla="*/ 0 w 202"/>
                <a:gd name="T35" fmla="*/ 417 h 417"/>
                <a:gd name="T36" fmla="*/ 34 w 202"/>
                <a:gd name="T37" fmla="*/ 413 h 417"/>
                <a:gd name="T38" fmla="*/ 67 w 202"/>
                <a:gd name="T39" fmla="*/ 405 h 417"/>
                <a:gd name="T40" fmla="*/ 93 w 202"/>
                <a:gd name="T41" fmla="*/ 392 h 417"/>
                <a:gd name="T42" fmla="*/ 118 w 202"/>
                <a:gd name="T43" fmla="*/ 373 h 417"/>
                <a:gd name="T44" fmla="*/ 138 w 202"/>
                <a:gd name="T45" fmla="*/ 351 h 417"/>
                <a:gd name="T46" fmla="*/ 153 w 202"/>
                <a:gd name="T47" fmla="*/ 326 h 417"/>
                <a:gd name="T48" fmla="*/ 167 w 202"/>
                <a:gd name="T49" fmla="*/ 299 h 417"/>
                <a:gd name="T50" fmla="*/ 177 w 202"/>
                <a:gd name="T51" fmla="*/ 269 h 417"/>
                <a:gd name="T52" fmla="*/ 185 w 202"/>
                <a:gd name="T53" fmla="*/ 237 h 417"/>
                <a:gd name="T54" fmla="*/ 191 w 202"/>
                <a:gd name="T55" fmla="*/ 203 h 417"/>
                <a:gd name="T56" fmla="*/ 195 w 202"/>
                <a:gd name="T57" fmla="*/ 169 h 417"/>
                <a:gd name="T58" fmla="*/ 198 w 202"/>
                <a:gd name="T59" fmla="*/ 134 h 417"/>
                <a:gd name="T60" fmla="*/ 200 w 202"/>
                <a:gd name="T61" fmla="*/ 100 h 417"/>
                <a:gd name="T62" fmla="*/ 202 w 202"/>
                <a:gd name="T63" fmla="*/ 66 h 417"/>
                <a:gd name="T64" fmla="*/ 202 w 202"/>
                <a:gd name="T65" fmla="*/ 32 h 417"/>
                <a:gd name="T66" fmla="*/ 202 w 202"/>
                <a:gd name="T67" fmla="*/ 0 h 417"/>
                <a:gd name="T68" fmla="*/ 182 w 202"/>
                <a:gd name="T6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 h="417">
                  <a:moveTo>
                    <a:pt x="182" y="0"/>
                  </a:moveTo>
                  <a:lnTo>
                    <a:pt x="182" y="32"/>
                  </a:lnTo>
                  <a:lnTo>
                    <a:pt x="182" y="66"/>
                  </a:lnTo>
                  <a:lnTo>
                    <a:pt x="182" y="100"/>
                  </a:lnTo>
                  <a:lnTo>
                    <a:pt x="179" y="134"/>
                  </a:lnTo>
                  <a:lnTo>
                    <a:pt x="177" y="169"/>
                  </a:lnTo>
                  <a:lnTo>
                    <a:pt x="172" y="201"/>
                  </a:lnTo>
                  <a:lnTo>
                    <a:pt x="167" y="234"/>
                  </a:lnTo>
                  <a:lnTo>
                    <a:pt x="159" y="264"/>
                  </a:lnTo>
                  <a:lnTo>
                    <a:pt x="148" y="292"/>
                  </a:lnTo>
                  <a:lnTo>
                    <a:pt x="137" y="317"/>
                  </a:lnTo>
                  <a:lnTo>
                    <a:pt x="122" y="340"/>
                  </a:lnTo>
                  <a:lnTo>
                    <a:pt x="105" y="359"/>
                  </a:lnTo>
                  <a:lnTo>
                    <a:pt x="84" y="375"/>
                  </a:lnTo>
                  <a:lnTo>
                    <a:pt x="60" y="387"/>
                  </a:lnTo>
                  <a:lnTo>
                    <a:pt x="32" y="395"/>
                  </a:lnTo>
                  <a:lnTo>
                    <a:pt x="0" y="396"/>
                  </a:lnTo>
                  <a:lnTo>
                    <a:pt x="0" y="417"/>
                  </a:lnTo>
                  <a:lnTo>
                    <a:pt x="34" y="413"/>
                  </a:lnTo>
                  <a:lnTo>
                    <a:pt x="67" y="405"/>
                  </a:lnTo>
                  <a:lnTo>
                    <a:pt x="93" y="392"/>
                  </a:lnTo>
                  <a:lnTo>
                    <a:pt x="118" y="373"/>
                  </a:lnTo>
                  <a:lnTo>
                    <a:pt x="138" y="351"/>
                  </a:lnTo>
                  <a:lnTo>
                    <a:pt x="153" y="326"/>
                  </a:lnTo>
                  <a:lnTo>
                    <a:pt x="167" y="299"/>
                  </a:lnTo>
                  <a:lnTo>
                    <a:pt x="177" y="269"/>
                  </a:lnTo>
                  <a:lnTo>
                    <a:pt x="185" y="237"/>
                  </a:lnTo>
                  <a:lnTo>
                    <a:pt x="191" y="203"/>
                  </a:lnTo>
                  <a:lnTo>
                    <a:pt x="195" y="169"/>
                  </a:lnTo>
                  <a:lnTo>
                    <a:pt x="198" y="134"/>
                  </a:lnTo>
                  <a:lnTo>
                    <a:pt x="200" y="100"/>
                  </a:lnTo>
                  <a:lnTo>
                    <a:pt x="202" y="66"/>
                  </a:lnTo>
                  <a:lnTo>
                    <a:pt x="202" y="32"/>
                  </a:lnTo>
                  <a:lnTo>
                    <a:pt x="202" y="0"/>
                  </a:lnTo>
                  <a:lnTo>
                    <a:pt x="18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5" name="Freeform 233"/>
            <p:cNvSpPr>
              <a:spLocks/>
            </p:cNvSpPr>
            <p:nvPr/>
          </p:nvSpPr>
          <p:spPr bwMode="auto">
            <a:xfrm>
              <a:off x="1181" y="3636"/>
              <a:ext cx="36" cy="46"/>
            </a:xfrm>
            <a:custGeom>
              <a:avLst/>
              <a:gdLst>
                <a:gd name="T0" fmla="*/ 71 w 71"/>
                <a:gd name="T1" fmla="*/ 0 h 93"/>
                <a:gd name="T2" fmla="*/ 53 w 71"/>
                <a:gd name="T3" fmla="*/ 0 h 93"/>
                <a:gd name="T4" fmla="*/ 0 w 71"/>
                <a:gd name="T5" fmla="*/ 82 h 93"/>
                <a:gd name="T6" fmla="*/ 17 w 71"/>
                <a:gd name="T7" fmla="*/ 93 h 93"/>
                <a:gd name="T8" fmla="*/ 71 w 71"/>
                <a:gd name="T9" fmla="*/ 12 h 93"/>
                <a:gd name="T10" fmla="*/ 53 w 71"/>
                <a:gd name="T11" fmla="*/ 12 h 93"/>
                <a:gd name="T12" fmla="*/ 71 w 71"/>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71" h="93">
                  <a:moveTo>
                    <a:pt x="71" y="0"/>
                  </a:moveTo>
                  <a:lnTo>
                    <a:pt x="53" y="0"/>
                  </a:lnTo>
                  <a:lnTo>
                    <a:pt x="0" y="82"/>
                  </a:lnTo>
                  <a:lnTo>
                    <a:pt x="17" y="93"/>
                  </a:lnTo>
                  <a:lnTo>
                    <a:pt x="71" y="12"/>
                  </a:lnTo>
                  <a:lnTo>
                    <a:pt x="53" y="12"/>
                  </a:lnTo>
                  <a:lnTo>
                    <a:pt x="7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6" name="Freeform 234"/>
            <p:cNvSpPr>
              <a:spLocks/>
            </p:cNvSpPr>
            <p:nvPr/>
          </p:nvSpPr>
          <p:spPr bwMode="auto">
            <a:xfrm>
              <a:off x="1208" y="3630"/>
              <a:ext cx="9" cy="6"/>
            </a:xfrm>
            <a:custGeom>
              <a:avLst/>
              <a:gdLst>
                <a:gd name="T0" fmla="*/ 18 w 18"/>
                <a:gd name="T1" fmla="*/ 11 h 11"/>
                <a:gd name="T2" fmla="*/ 9 w 18"/>
                <a:gd name="T3" fmla="*/ 0 h 11"/>
                <a:gd name="T4" fmla="*/ 0 w 18"/>
                <a:gd name="T5" fmla="*/ 11 h 11"/>
                <a:gd name="T6" fmla="*/ 18 w 18"/>
                <a:gd name="T7" fmla="*/ 11 h 11"/>
              </a:gdLst>
              <a:ahLst/>
              <a:cxnLst>
                <a:cxn ang="0">
                  <a:pos x="T0" y="T1"/>
                </a:cxn>
                <a:cxn ang="0">
                  <a:pos x="T2" y="T3"/>
                </a:cxn>
                <a:cxn ang="0">
                  <a:pos x="T4" y="T5"/>
                </a:cxn>
                <a:cxn ang="0">
                  <a:pos x="T6" y="T7"/>
                </a:cxn>
              </a:cxnLst>
              <a:rect l="0" t="0" r="r" b="b"/>
              <a:pathLst>
                <a:path w="18" h="11">
                  <a:moveTo>
                    <a:pt x="18" y="11"/>
                  </a:moveTo>
                  <a:lnTo>
                    <a:pt x="9" y="0"/>
                  </a:lnTo>
                  <a:lnTo>
                    <a:pt x="0" y="11"/>
                  </a:lnTo>
                  <a:lnTo>
                    <a:pt x="1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sp>
          <p:nvSpPr>
            <p:cNvPr id="23787" name="Freeform 235"/>
            <p:cNvSpPr>
              <a:spLocks/>
            </p:cNvSpPr>
            <p:nvPr/>
          </p:nvSpPr>
          <p:spPr bwMode="auto">
            <a:xfrm>
              <a:off x="1208" y="3636"/>
              <a:ext cx="36" cy="46"/>
            </a:xfrm>
            <a:custGeom>
              <a:avLst/>
              <a:gdLst>
                <a:gd name="T0" fmla="*/ 63 w 71"/>
                <a:gd name="T1" fmla="*/ 88 h 93"/>
                <a:gd name="T2" fmla="*/ 71 w 71"/>
                <a:gd name="T3" fmla="*/ 82 h 93"/>
                <a:gd name="T4" fmla="*/ 18 w 71"/>
                <a:gd name="T5" fmla="*/ 0 h 93"/>
                <a:gd name="T6" fmla="*/ 0 w 71"/>
                <a:gd name="T7" fmla="*/ 12 h 93"/>
                <a:gd name="T8" fmla="*/ 54 w 71"/>
                <a:gd name="T9" fmla="*/ 93 h 93"/>
                <a:gd name="T10" fmla="*/ 63 w 71"/>
                <a:gd name="T11" fmla="*/ 88 h 93"/>
              </a:gdLst>
              <a:ahLst/>
              <a:cxnLst>
                <a:cxn ang="0">
                  <a:pos x="T0" y="T1"/>
                </a:cxn>
                <a:cxn ang="0">
                  <a:pos x="T2" y="T3"/>
                </a:cxn>
                <a:cxn ang="0">
                  <a:pos x="T4" y="T5"/>
                </a:cxn>
                <a:cxn ang="0">
                  <a:pos x="T6" y="T7"/>
                </a:cxn>
                <a:cxn ang="0">
                  <a:pos x="T8" y="T9"/>
                </a:cxn>
                <a:cxn ang="0">
                  <a:pos x="T10" y="T11"/>
                </a:cxn>
              </a:cxnLst>
              <a:rect l="0" t="0" r="r" b="b"/>
              <a:pathLst>
                <a:path w="71" h="93">
                  <a:moveTo>
                    <a:pt x="63" y="88"/>
                  </a:moveTo>
                  <a:lnTo>
                    <a:pt x="71" y="82"/>
                  </a:lnTo>
                  <a:lnTo>
                    <a:pt x="18" y="0"/>
                  </a:lnTo>
                  <a:lnTo>
                    <a:pt x="0" y="12"/>
                  </a:lnTo>
                  <a:lnTo>
                    <a:pt x="54" y="93"/>
                  </a:lnTo>
                  <a:lnTo>
                    <a:pt x="63" y="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latin typeface="Calibri" pitchFamily="34" charset="0"/>
                <a:cs typeface="Calibri" pitchFamily="34" charset="0"/>
              </a:endParaRPr>
            </a:p>
          </p:txBody>
        </p:sp>
      </p:grpSp>
    </p:spTree>
    <p:extLst>
      <p:ext uri="{BB962C8B-B14F-4D97-AF65-F5344CB8AC3E}">
        <p14:creationId xmlns:p14="http://schemas.microsoft.com/office/powerpoint/2010/main" val="102331625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208912" cy="752722"/>
          </a:xfrm>
        </p:spPr>
        <p:txBody>
          <a:bodyPr/>
          <a:lstStyle/>
          <a:p>
            <a:r>
              <a:rPr lang="en-GB" b="0" dirty="0">
                <a:solidFill>
                  <a:srgbClr val="FFFFFF"/>
                </a:solidFill>
                <a:latin typeface="Calibri"/>
                <a:cs typeface="Calibri"/>
              </a:rPr>
              <a:t>GSM Speech Path</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84</a:t>
            </a:fld>
            <a:endParaRPr lang="en-GB" dirty="0">
              <a:solidFill>
                <a:prstClr val="black"/>
              </a:solidFill>
            </a:endParaRPr>
          </a:p>
        </p:txBody>
      </p:sp>
      <p:sp>
        <p:nvSpPr>
          <p:cNvPr id="42" name="Text Box 66"/>
          <p:cNvSpPr txBox="1">
            <a:spLocks noChangeArrowheads="1"/>
          </p:cNvSpPr>
          <p:nvPr/>
        </p:nvSpPr>
        <p:spPr bwMode="auto">
          <a:xfrm>
            <a:off x="881635" y="654173"/>
            <a:ext cx="136683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b="1" dirty="0">
                <a:solidFill>
                  <a:prstClr val="black"/>
                </a:solidFill>
                <a:latin typeface="Helvetica" charset="0"/>
                <a:ea typeface="+mn-ea"/>
              </a:rPr>
              <a:t>Transmit Path</a:t>
            </a:r>
            <a:endParaRPr lang="en-GB" altLang="en-GB" sz="1000" dirty="0">
              <a:solidFill>
                <a:prstClr val="black"/>
              </a:solidFill>
              <a:latin typeface="Helvetica" charset="0"/>
              <a:ea typeface="+mn-ea"/>
            </a:endParaRPr>
          </a:p>
        </p:txBody>
      </p:sp>
      <p:sp>
        <p:nvSpPr>
          <p:cNvPr id="43" name="Text Box 67"/>
          <p:cNvSpPr txBox="1">
            <a:spLocks noChangeArrowheads="1"/>
          </p:cNvSpPr>
          <p:nvPr/>
        </p:nvSpPr>
        <p:spPr bwMode="auto">
          <a:xfrm>
            <a:off x="6547268" y="663577"/>
            <a:ext cx="128746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b="1" dirty="0">
                <a:solidFill>
                  <a:prstClr val="black"/>
                </a:solidFill>
                <a:latin typeface="Helvetica" charset="0"/>
                <a:ea typeface="+mn-ea"/>
              </a:rPr>
              <a:t>Receive Path</a:t>
            </a:r>
            <a:endParaRPr lang="en-GB" altLang="en-GB" sz="1000" dirty="0">
              <a:solidFill>
                <a:prstClr val="black"/>
              </a:solidFill>
              <a:latin typeface="Helvetica" charset="0"/>
              <a:ea typeface="+mn-ea"/>
            </a:endParaRPr>
          </a:p>
        </p:txBody>
      </p:sp>
      <p:sp>
        <p:nvSpPr>
          <p:cNvPr id="3" name="Rounded Rectangle 2"/>
          <p:cNvSpPr/>
          <p:nvPr/>
        </p:nvSpPr>
        <p:spPr>
          <a:xfrm>
            <a:off x="2214828" y="1118394"/>
            <a:ext cx="1331491" cy="58241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Low bit rate speech coding</a:t>
            </a:r>
          </a:p>
        </p:txBody>
      </p:sp>
      <p:sp>
        <p:nvSpPr>
          <p:cNvPr id="71" name="Rounded Rectangle 70"/>
          <p:cNvSpPr/>
          <p:nvPr/>
        </p:nvSpPr>
        <p:spPr>
          <a:xfrm>
            <a:off x="2214828" y="2034753"/>
            <a:ext cx="1331491" cy="42290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Channel coding</a:t>
            </a:r>
          </a:p>
        </p:txBody>
      </p:sp>
      <p:sp>
        <p:nvSpPr>
          <p:cNvPr id="72" name="Rounded Rectangle 71"/>
          <p:cNvSpPr/>
          <p:nvPr/>
        </p:nvSpPr>
        <p:spPr>
          <a:xfrm>
            <a:off x="2214828" y="2754833"/>
            <a:ext cx="1331491" cy="47108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Bit interleaving</a:t>
            </a:r>
          </a:p>
        </p:txBody>
      </p:sp>
      <p:cxnSp>
        <p:nvCxnSpPr>
          <p:cNvPr id="73" name="Straight Arrow Connector 72"/>
          <p:cNvCxnSpPr>
            <a:stCxn id="3" idx="2"/>
            <a:endCxn id="71" idx="0"/>
          </p:cNvCxnSpPr>
          <p:nvPr/>
        </p:nvCxnSpPr>
        <p:spPr>
          <a:xfrm>
            <a:off x="2880574" y="1700808"/>
            <a:ext cx="0" cy="333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1" idx="2"/>
            <a:endCxn id="72" idx="0"/>
          </p:cNvCxnSpPr>
          <p:nvPr/>
        </p:nvCxnSpPr>
        <p:spPr>
          <a:xfrm>
            <a:off x="2880574" y="2457659"/>
            <a:ext cx="0" cy="297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2214828" y="3546921"/>
            <a:ext cx="1331491" cy="38724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Encryption</a:t>
            </a:r>
          </a:p>
        </p:txBody>
      </p:sp>
      <p:cxnSp>
        <p:nvCxnSpPr>
          <p:cNvPr id="78" name="Straight Arrow Connector 77"/>
          <p:cNvCxnSpPr>
            <a:stCxn id="77" idx="2"/>
            <a:endCxn id="82" idx="0"/>
          </p:cNvCxnSpPr>
          <p:nvPr/>
        </p:nvCxnSpPr>
        <p:spPr>
          <a:xfrm>
            <a:off x="2880574" y="3934168"/>
            <a:ext cx="0" cy="217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2" idx="2"/>
            <a:endCxn id="77" idx="0"/>
          </p:cNvCxnSpPr>
          <p:nvPr/>
        </p:nvCxnSpPr>
        <p:spPr>
          <a:xfrm>
            <a:off x="2880574" y="3225918"/>
            <a:ext cx="0" cy="3210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2214828" y="4152088"/>
            <a:ext cx="1331491" cy="60444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Burst Building &amp; Multiplexing</a:t>
            </a:r>
          </a:p>
        </p:txBody>
      </p:sp>
      <p:sp>
        <p:nvSpPr>
          <p:cNvPr id="84" name="Rounded Rectangle 83"/>
          <p:cNvSpPr/>
          <p:nvPr/>
        </p:nvSpPr>
        <p:spPr>
          <a:xfrm>
            <a:off x="2214828" y="5491137"/>
            <a:ext cx="1331491" cy="5040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Carrier Modulation</a:t>
            </a:r>
          </a:p>
        </p:txBody>
      </p:sp>
      <p:cxnSp>
        <p:nvCxnSpPr>
          <p:cNvPr id="85" name="Straight Arrow Connector 84"/>
          <p:cNvCxnSpPr>
            <a:stCxn id="82" idx="2"/>
            <a:endCxn id="84" idx="0"/>
          </p:cNvCxnSpPr>
          <p:nvPr/>
        </p:nvCxnSpPr>
        <p:spPr>
          <a:xfrm>
            <a:off x="2880574" y="4756533"/>
            <a:ext cx="0" cy="734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p:cNvSpPr/>
          <p:nvPr/>
        </p:nvSpPr>
        <p:spPr>
          <a:xfrm>
            <a:off x="5284880" y="1118394"/>
            <a:ext cx="1269211" cy="58241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Low bit rate speech decoding</a:t>
            </a:r>
          </a:p>
        </p:txBody>
      </p:sp>
      <p:sp>
        <p:nvSpPr>
          <p:cNvPr id="98" name="Rounded Rectangle 97"/>
          <p:cNvSpPr/>
          <p:nvPr/>
        </p:nvSpPr>
        <p:spPr>
          <a:xfrm>
            <a:off x="5284880" y="2034753"/>
            <a:ext cx="1269211" cy="42290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Channel decoding</a:t>
            </a:r>
          </a:p>
        </p:txBody>
      </p:sp>
      <p:sp>
        <p:nvSpPr>
          <p:cNvPr id="99" name="Rounded Rectangle 98"/>
          <p:cNvSpPr/>
          <p:nvPr/>
        </p:nvSpPr>
        <p:spPr>
          <a:xfrm>
            <a:off x="5284880" y="2754833"/>
            <a:ext cx="1269211" cy="47108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Bit </a:t>
            </a:r>
            <a:r>
              <a:rPr lang="en-GB" sz="1200" b="1" dirty="0" err="1">
                <a:solidFill>
                  <a:prstClr val="black"/>
                </a:solidFill>
              </a:rPr>
              <a:t>Deinterleaving</a:t>
            </a:r>
            <a:endParaRPr lang="en-GB" sz="1200" b="1" dirty="0">
              <a:solidFill>
                <a:prstClr val="black"/>
              </a:solidFill>
            </a:endParaRPr>
          </a:p>
        </p:txBody>
      </p:sp>
      <p:cxnSp>
        <p:nvCxnSpPr>
          <p:cNvPr id="100" name="Straight Arrow Connector 99"/>
          <p:cNvCxnSpPr>
            <a:stCxn id="98" idx="0"/>
            <a:endCxn id="97" idx="2"/>
          </p:cNvCxnSpPr>
          <p:nvPr/>
        </p:nvCxnSpPr>
        <p:spPr>
          <a:xfrm flipV="1">
            <a:off x="5919486" y="1700808"/>
            <a:ext cx="0" cy="333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9" idx="0"/>
            <a:endCxn id="98" idx="2"/>
          </p:cNvCxnSpPr>
          <p:nvPr/>
        </p:nvCxnSpPr>
        <p:spPr>
          <a:xfrm flipV="1">
            <a:off x="5919486" y="2457659"/>
            <a:ext cx="0" cy="297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5284880" y="3546922"/>
            <a:ext cx="1269211" cy="38724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Decryption</a:t>
            </a:r>
          </a:p>
        </p:txBody>
      </p:sp>
      <p:cxnSp>
        <p:nvCxnSpPr>
          <p:cNvPr id="104" name="Straight Arrow Connector 103"/>
          <p:cNvCxnSpPr>
            <a:stCxn id="102" idx="0"/>
            <a:endCxn id="99" idx="2"/>
          </p:cNvCxnSpPr>
          <p:nvPr/>
        </p:nvCxnSpPr>
        <p:spPr>
          <a:xfrm flipV="1">
            <a:off x="5919486" y="3225918"/>
            <a:ext cx="0" cy="321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5284880" y="4799233"/>
            <a:ext cx="1269211" cy="47588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Delay Equalisation</a:t>
            </a:r>
          </a:p>
        </p:txBody>
      </p:sp>
      <p:sp>
        <p:nvSpPr>
          <p:cNvPr id="106" name="Rounded Rectangle 105"/>
          <p:cNvSpPr/>
          <p:nvPr/>
        </p:nvSpPr>
        <p:spPr>
          <a:xfrm>
            <a:off x="5276496" y="5491137"/>
            <a:ext cx="1287463" cy="5040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a:solidFill>
                  <a:prstClr val="black"/>
                </a:solidFill>
              </a:rPr>
              <a:t>Carrier Demodulation</a:t>
            </a:r>
          </a:p>
        </p:txBody>
      </p:sp>
      <p:cxnSp>
        <p:nvCxnSpPr>
          <p:cNvPr id="107" name="Straight Arrow Connector 106"/>
          <p:cNvCxnSpPr>
            <a:stCxn id="106" idx="0"/>
            <a:endCxn id="105" idx="2"/>
          </p:cNvCxnSpPr>
          <p:nvPr/>
        </p:nvCxnSpPr>
        <p:spPr>
          <a:xfrm flipH="1" flipV="1">
            <a:off x="5919486" y="5275113"/>
            <a:ext cx="742" cy="216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p:cNvSpPr/>
          <p:nvPr/>
        </p:nvSpPr>
        <p:spPr>
          <a:xfrm>
            <a:off x="5276496" y="4198715"/>
            <a:ext cx="1278447" cy="35631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00" b="1" dirty="0" err="1">
                <a:solidFill>
                  <a:prstClr val="black"/>
                </a:solidFill>
              </a:rPr>
              <a:t>Demultiplexing</a:t>
            </a:r>
            <a:endParaRPr lang="en-GB" sz="1200" b="1" dirty="0">
              <a:solidFill>
                <a:prstClr val="black"/>
              </a:solidFill>
            </a:endParaRPr>
          </a:p>
        </p:txBody>
      </p:sp>
      <p:cxnSp>
        <p:nvCxnSpPr>
          <p:cNvPr id="129" name="Straight Arrow Connector 128"/>
          <p:cNvCxnSpPr>
            <a:stCxn id="105" idx="0"/>
            <a:endCxn id="108" idx="2"/>
          </p:cNvCxnSpPr>
          <p:nvPr/>
        </p:nvCxnSpPr>
        <p:spPr>
          <a:xfrm flipH="1" flipV="1">
            <a:off x="5915720" y="4555033"/>
            <a:ext cx="3766" cy="244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08" idx="0"/>
            <a:endCxn id="102" idx="2"/>
          </p:cNvCxnSpPr>
          <p:nvPr/>
        </p:nvCxnSpPr>
        <p:spPr>
          <a:xfrm flipV="1">
            <a:off x="5915720" y="3934169"/>
            <a:ext cx="3766" cy="2645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3" idx="3"/>
            <a:endCxn id="97" idx="1"/>
          </p:cNvCxnSpPr>
          <p:nvPr/>
        </p:nvCxnSpPr>
        <p:spPr>
          <a:xfrm>
            <a:off x="3546319" y="1409601"/>
            <a:ext cx="1738561"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71" idx="3"/>
            <a:endCxn id="98" idx="1"/>
          </p:cNvCxnSpPr>
          <p:nvPr/>
        </p:nvCxnSpPr>
        <p:spPr>
          <a:xfrm>
            <a:off x="3546319" y="2246206"/>
            <a:ext cx="1738561"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72" idx="3"/>
            <a:endCxn id="99" idx="1"/>
          </p:cNvCxnSpPr>
          <p:nvPr/>
        </p:nvCxnSpPr>
        <p:spPr>
          <a:xfrm>
            <a:off x="3546319" y="2990376"/>
            <a:ext cx="1738561"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77" idx="3"/>
            <a:endCxn id="102" idx="1"/>
          </p:cNvCxnSpPr>
          <p:nvPr/>
        </p:nvCxnSpPr>
        <p:spPr>
          <a:xfrm>
            <a:off x="3546319" y="3740545"/>
            <a:ext cx="1738561" cy="1"/>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82" idx="3"/>
            <a:endCxn id="108" idx="1"/>
          </p:cNvCxnSpPr>
          <p:nvPr/>
        </p:nvCxnSpPr>
        <p:spPr>
          <a:xfrm flipV="1">
            <a:off x="3546319" y="4376874"/>
            <a:ext cx="1730177" cy="77437"/>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84" idx="3"/>
            <a:endCxn id="106" idx="1"/>
          </p:cNvCxnSpPr>
          <p:nvPr/>
        </p:nvCxnSpPr>
        <p:spPr>
          <a:xfrm>
            <a:off x="3546319" y="5743165"/>
            <a:ext cx="1730177"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84" idx="2"/>
            <a:endCxn id="106" idx="2"/>
          </p:cNvCxnSpPr>
          <p:nvPr/>
        </p:nvCxnSpPr>
        <p:spPr>
          <a:xfrm rot="16200000" flipH="1">
            <a:off x="4400401" y="4475366"/>
            <a:ext cx="12700" cy="3039654"/>
          </a:xfrm>
          <a:prstGeom prst="bentConnector3">
            <a:avLst>
              <a:gd name="adj1" fmla="val 1800000"/>
            </a:avLst>
          </a:prstGeom>
          <a:ln w="381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1547664" y="4454310"/>
            <a:ext cx="66716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108" idx="3"/>
          </p:cNvCxnSpPr>
          <p:nvPr/>
        </p:nvCxnSpPr>
        <p:spPr>
          <a:xfrm>
            <a:off x="6554943" y="4376874"/>
            <a:ext cx="7533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0" name="Text Box 25"/>
          <p:cNvSpPr txBox="1">
            <a:spLocks noChangeArrowheads="1"/>
          </p:cNvSpPr>
          <p:nvPr/>
        </p:nvSpPr>
        <p:spPr bwMode="auto">
          <a:xfrm>
            <a:off x="1259632" y="4149080"/>
            <a:ext cx="738188" cy="244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fontAlgn="auto">
              <a:spcBef>
                <a:spcPts val="0"/>
              </a:spcBef>
              <a:spcAft>
                <a:spcPts val="0"/>
              </a:spcAft>
            </a:pPr>
            <a:r>
              <a:rPr lang="en-GB" altLang="en-GB" sz="1000" dirty="0">
                <a:solidFill>
                  <a:prstClr val="black"/>
                </a:solidFill>
                <a:latin typeface="Helvetica" charset="0"/>
                <a:ea typeface="+mn-ea"/>
              </a:rPr>
              <a:t>Overhead</a:t>
            </a:r>
          </a:p>
        </p:txBody>
      </p:sp>
      <p:sp>
        <p:nvSpPr>
          <p:cNvPr id="171" name="Text Box 25"/>
          <p:cNvSpPr txBox="1">
            <a:spLocks noChangeArrowheads="1"/>
          </p:cNvSpPr>
          <p:nvPr/>
        </p:nvSpPr>
        <p:spPr bwMode="auto">
          <a:xfrm>
            <a:off x="6931623" y="4066442"/>
            <a:ext cx="738188" cy="244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fontAlgn="auto">
              <a:spcBef>
                <a:spcPts val="0"/>
              </a:spcBef>
              <a:spcAft>
                <a:spcPts val="0"/>
              </a:spcAft>
            </a:pPr>
            <a:r>
              <a:rPr lang="en-GB" altLang="en-GB" sz="1000" dirty="0">
                <a:solidFill>
                  <a:prstClr val="black"/>
                </a:solidFill>
                <a:latin typeface="Helvetica" charset="0"/>
                <a:ea typeface="+mn-ea"/>
              </a:rPr>
              <a:t>Overhead</a:t>
            </a:r>
          </a:p>
        </p:txBody>
      </p:sp>
      <p:sp>
        <p:nvSpPr>
          <p:cNvPr id="173" name="Text Box 67"/>
          <p:cNvSpPr txBox="1">
            <a:spLocks noChangeArrowheads="1"/>
          </p:cNvSpPr>
          <p:nvPr/>
        </p:nvSpPr>
        <p:spPr bwMode="auto">
          <a:xfrm>
            <a:off x="3378388" y="5929535"/>
            <a:ext cx="1895071"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b="1" dirty="0">
                <a:solidFill>
                  <a:prstClr val="black"/>
                </a:solidFill>
                <a:latin typeface="Helvetica" charset="0"/>
                <a:ea typeface="+mn-ea"/>
              </a:rPr>
              <a:t>Radio Channel (Um)</a:t>
            </a:r>
            <a:endParaRPr lang="en-GB" altLang="en-GB" sz="1000" dirty="0">
              <a:solidFill>
                <a:prstClr val="black"/>
              </a:solidFill>
              <a:latin typeface="Helvetica" charset="0"/>
              <a:ea typeface="+mn-ea"/>
            </a:endParaRPr>
          </a:p>
        </p:txBody>
      </p:sp>
      <p:sp>
        <p:nvSpPr>
          <p:cNvPr id="44" name="Text Box 1044"/>
          <p:cNvSpPr txBox="1">
            <a:spLocks noChangeArrowheads="1"/>
          </p:cNvSpPr>
          <p:nvPr/>
        </p:nvSpPr>
        <p:spPr bwMode="auto">
          <a:xfrm>
            <a:off x="2972505" y="835763"/>
            <a:ext cx="63511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Speech</a:t>
            </a:r>
          </a:p>
        </p:txBody>
      </p:sp>
      <p:sp>
        <p:nvSpPr>
          <p:cNvPr id="45" name="Text Box 1056"/>
          <p:cNvSpPr txBox="1">
            <a:spLocks noChangeArrowheads="1"/>
          </p:cNvSpPr>
          <p:nvPr/>
        </p:nvSpPr>
        <p:spPr bwMode="auto">
          <a:xfrm>
            <a:off x="3015935" y="1757455"/>
            <a:ext cx="67762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a:solidFill>
                  <a:prstClr val="black"/>
                </a:solidFill>
                <a:latin typeface="Calibri" pitchFamily="34" charset="0"/>
                <a:ea typeface="+mn-ea"/>
                <a:cs typeface="Calibri" pitchFamily="34" charset="0"/>
              </a:rPr>
              <a:t>13 Kbps</a:t>
            </a:r>
          </a:p>
        </p:txBody>
      </p:sp>
      <p:sp>
        <p:nvSpPr>
          <p:cNvPr id="46" name="Text Box 1057"/>
          <p:cNvSpPr txBox="1">
            <a:spLocks noChangeArrowheads="1"/>
          </p:cNvSpPr>
          <p:nvPr/>
        </p:nvSpPr>
        <p:spPr bwMode="auto">
          <a:xfrm>
            <a:off x="2947009" y="3269922"/>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22.8 Kbps</a:t>
            </a:r>
          </a:p>
        </p:txBody>
      </p:sp>
      <p:sp>
        <p:nvSpPr>
          <p:cNvPr id="48" name="Text Box 1060"/>
          <p:cNvSpPr txBox="1">
            <a:spLocks noChangeArrowheads="1"/>
          </p:cNvSpPr>
          <p:nvPr/>
        </p:nvSpPr>
        <p:spPr bwMode="auto">
          <a:xfrm>
            <a:off x="2947009" y="5106126"/>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33.6 Kbps</a:t>
            </a:r>
          </a:p>
        </p:txBody>
      </p:sp>
      <p:cxnSp>
        <p:nvCxnSpPr>
          <p:cNvPr id="49" name="Straight Arrow Connector 48"/>
          <p:cNvCxnSpPr>
            <a:endCxn id="3" idx="0"/>
          </p:cNvCxnSpPr>
          <p:nvPr/>
        </p:nvCxnSpPr>
        <p:spPr>
          <a:xfrm>
            <a:off x="2880573" y="806573"/>
            <a:ext cx="1" cy="311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915719" y="806573"/>
            <a:ext cx="3767" cy="311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 Box 1057"/>
          <p:cNvSpPr txBox="1">
            <a:spLocks noChangeArrowheads="1"/>
          </p:cNvSpPr>
          <p:nvPr/>
        </p:nvSpPr>
        <p:spPr bwMode="auto">
          <a:xfrm>
            <a:off x="2972504" y="2456110"/>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22.8 Kbps</a:t>
            </a:r>
          </a:p>
        </p:txBody>
      </p:sp>
      <p:sp>
        <p:nvSpPr>
          <p:cNvPr id="56" name="Text Box 1044"/>
          <p:cNvSpPr txBox="1">
            <a:spLocks noChangeArrowheads="1"/>
          </p:cNvSpPr>
          <p:nvPr/>
        </p:nvSpPr>
        <p:spPr bwMode="auto">
          <a:xfrm>
            <a:off x="5975633" y="806573"/>
            <a:ext cx="63511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Speech</a:t>
            </a:r>
          </a:p>
        </p:txBody>
      </p:sp>
      <p:sp>
        <p:nvSpPr>
          <p:cNvPr id="57" name="Text Box 1056"/>
          <p:cNvSpPr txBox="1">
            <a:spLocks noChangeArrowheads="1"/>
          </p:cNvSpPr>
          <p:nvPr/>
        </p:nvSpPr>
        <p:spPr bwMode="auto">
          <a:xfrm>
            <a:off x="6009607" y="1729280"/>
            <a:ext cx="67762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13 Kbps</a:t>
            </a:r>
          </a:p>
        </p:txBody>
      </p:sp>
      <p:sp>
        <p:nvSpPr>
          <p:cNvPr id="58" name="Text Box 1057"/>
          <p:cNvSpPr txBox="1">
            <a:spLocks noChangeArrowheads="1"/>
          </p:cNvSpPr>
          <p:nvPr/>
        </p:nvSpPr>
        <p:spPr bwMode="auto">
          <a:xfrm>
            <a:off x="5979190" y="3247919"/>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22.8 Kbps</a:t>
            </a:r>
          </a:p>
        </p:txBody>
      </p:sp>
      <p:sp>
        <p:nvSpPr>
          <p:cNvPr id="59" name="Text Box 1058"/>
          <p:cNvSpPr txBox="1">
            <a:spLocks noChangeArrowheads="1"/>
          </p:cNvSpPr>
          <p:nvPr/>
        </p:nvSpPr>
        <p:spPr bwMode="auto">
          <a:xfrm>
            <a:off x="5979191" y="2456109"/>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22.8 Kbps</a:t>
            </a:r>
          </a:p>
        </p:txBody>
      </p:sp>
      <p:sp>
        <p:nvSpPr>
          <p:cNvPr id="60" name="Text Box 1059"/>
          <p:cNvSpPr txBox="1">
            <a:spLocks noChangeArrowheads="1"/>
          </p:cNvSpPr>
          <p:nvPr/>
        </p:nvSpPr>
        <p:spPr bwMode="auto">
          <a:xfrm>
            <a:off x="5926578" y="4538633"/>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33.6 Kbps</a:t>
            </a:r>
          </a:p>
        </p:txBody>
      </p:sp>
      <p:sp>
        <p:nvSpPr>
          <p:cNvPr id="61" name="Text Box 1060"/>
          <p:cNvSpPr txBox="1">
            <a:spLocks noChangeArrowheads="1"/>
          </p:cNvSpPr>
          <p:nvPr/>
        </p:nvSpPr>
        <p:spPr bwMode="auto">
          <a:xfrm>
            <a:off x="6009607" y="5240233"/>
            <a:ext cx="79464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200" dirty="0">
                <a:solidFill>
                  <a:prstClr val="black"/>
                </a:solidFill>
                <a:latin typeface="Calibri" pitchFamily="34" charset="0"/>
                <a:ea typeface="+mn-ea"/>
                <a:cs typeface="Calibri" pitchFamily="34" charset="0"/>
              </a:rPr>
              <a:t>33.6 Kbps</a:t>
            </a:r>
          </a:p>
        </p:txBody>
      </p:sp>
      <p:sp>
        <p:nvSpPr>
          <p:cNvPr id="66" name="Text Box 1061"/>
          <p:cNvSpPr txBox="1">
            <a:spLocks noChangeArrowheads="1"/>
          </p:cNvSpPr>
          <p:nvPr/>
        </p:nvSpPr>
        <p:spPr bwMode="auto">
          <a:xfrm>
            <a:off x="2149832" y="6281739"/>
            <a:ext cx="1204913"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en-US" sz="1600" dirty="0">
                <a:solidFill>
                  <a:prstClr val="black"/>
                </a:solidFill>
                <a:latin typeface="Calibri" pitchFamily="34" charset="0"/>
                <a:ea typeface="+mn-ea"/>
                <a:cs typeface="Calibri" pitchFamily="34" charset="0"/>
              </a:rPr>
              <a:t>270.83 Kbps</a:t>
            </a:r>
          </a:p>
        </p:txBody>
      </p:sp>
    </p:spTree>
    <p:extLst>
      <p:ext uri="{BB962C8B-B14F-4D97-AF65-F5344CB8AC3E}">
        <p14:creationId xmlns:p14="http://schemas.microsoft.com/office/powerpoint/2010/main" val="767122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2008"/>
            <a:ext cx="8213419" cy="620688"/>
          </a:xfrm>
        </p:spPr>
        <p:txBody>
          <a:bodyPr>
            <a:normAutofit/>
          </a:bodyPr>
          <a:lstStyle/>
          <a:p>
            <a:r>
              <a:rPr lang="en-GB" altLang="en-GB" b="0" dirty="0">
                <a:solidFill>
                  <a:srgbClr val="FFFFFF"/>
                </a:solidFill>
                <a:latin typeface="Calibri"/>
                <a:cs typeface="Calibri"/>
              </a:rPr>
              <a:t>Speech Coding at Mobile Side</a:t>
            </a:r>
            <a:endParaRPr lang="en-GB" b="0" dirty="0">
              <a:solidFill>
                <a:srgbClr val="FFFFFF"/>
              </a:solidFill>
              <a:latin typeface="Calibri"/>
              <a:cs typeface="Calibri"/>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85</a:t>
            </a:fld>
            <a:endParaRPr lang="en-GB">
              <a:solidFill>
                <a:prstClr val="black"/>
              </a:solidFill>
            </a:endParaRPr>
          </a:p>
        </p:txBody>
      </p:sp>
      <p:sp>
        <p:nvSpPr>
          <p:cNvPr id="7" name="Text Box 3"/>
          <p:cNvSpPr txBox="1">
            <a:spLocks noChangeArrowheads="1"/>
          </p:cNvSpPr>
          <p:nvPr/>
        </p:nvSpPr>
        <p:spPr bwMode="auto">
          <a:xfrm>
            <a:off x="650875" y="908720"/>
            <a:ext cx="7837488" cy="212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fontAlgn="auto">
              <a:spcBef>
                <a:spcPts val="0"/>
              </a:spcBef>
              <a:spcAft>
                <a:spcPts val="0"/>
              </a:spcAft>
            </a:pPr>
            <a:r>
              <a:rPr lang="en-GB" altLang="en-GB" sz="1400" b="1">
                <a:solidFill>
                  <a:prstClr val="black"/>
                </a:solidFill>
                <a:latin typeface="Calibri"/>
                <a:ea typeface="+mn-ea"/>
              </a:rPr>
              <a:t>PCM with Uniform Quantisation</a:t>
            </a:r>
          </a:p>
        </p:txBody>
      </p:sp>
      <p:grpSp>
        <p:nvGrpSpPr>
          <p:cNvPr id="9" name="Group 5"/>
          <p:cNvGrpSpPr>
            <a:grpSpLocks/>
          </p:cNvGrpSpPr>
          <p:nvPr/>
        </p:nvGrpSpPr>
        <p:grpSpPr bwMode="auto">
          <a:xfrm>
            <a:off x="2570163" y="1219870"/>
            <a:ext cx="4625975" cy="2076450"/>
            <a:chOff x="1619" y="629"/>
            <a:chExt cx="2914" cy="1308"/>
          </a:xfrm>
        </p:grpSpPr>
        <p:sp>
          <p:nvSpPr>
            <p:cNvPr id="58" name="Freeform 6"/>
            <p:cNvSpPr>
              <a:spLocks/>
            </p:cNvSpPr>
            <p:nvPr/>
          </p:nvSpPr>
          <p:spPr bwMode="auto">
            <a:xfrm>
              <a:off x="1953" y="629"/>
              <a:ext cx="2277" cy="1130"/>
            </a:xfrm>
            <a:custGeom>
              <a:avLst/>
              <a:gdLst>
                <a:gd name="T0" fmla="*/ 0 w 2277"/>
                <a:gd name="T1" fmla="*/ 0 h 1130"/>
                <a:gd name="T2" fmla="*/ 0 w 2277"/>
                <a:gd name="T3" fmla="*/ 1130 h 1130"/>
                <a:gd name="T4" fmla="*/ 2277 w 2277"/>
                <a:gd name="T5" fmla="*/ 1130 h 1130"/>
              </a:gdLst>
              <a:ahLst/>
              <a:cxnLst>
                <a:cxn ang="0">
                  <a:pos x="T0" y="T1"/>
                </a:cxn>
                <a:cxn ang="0">
                  <a:pos x="T2" y="T3"/>
                </a:cxn>
                <a:cxn ang="0">
                  <a:pos x="T4" y="T5"/>
                </a:cxn>
              </a:cxnLst>
              <a:rect l="0" t="0" r="r" b="b"/>
              <a:pathLst>
                <a:path w="2277" h="1130">
                  <a:moveTo>
                    <a:pt x="0" y="0"/>
                  </a:moveTo>
                  <a:lnTo>
                    <a:pt x="0" y="1130"/>
                  </a:lnTo>
                  <a:lnTo>
                    <a:pt x="2277" y="1130"/>
                  </a:lnTo>
                </a:path>
              </a:pathLst>
            </a:custGeom>
            <a:noFill/>
            <a:ln w="1905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9" name="Line 7"/>
            <p:cNvSpPr>
              <a:spLocks noChangeShapeType="1"/>
            </p:cNvSpPr>
            <p:nvPr/>
          </p:nvSpPr>
          <p:spPr bwMode="auto">
            <a:xfrm flipV="1">
              <a:off x="2207" y="1390"/>
              <a:ext cx="0" cy="3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0" name="Line 8"/>
            <p:cNvSpPr>
              <a:spLocks noChangeShapeType="1"/>
            </p:cNvSpPr>
            <p:nvPr/>
          </p:nvSpPr>
          <p:spPr bwMode="auto">
            <a:xfrm flipV="1">
              <a:off x="2462" y="1144"/>
              <a:ext cx="0" cy="61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1" name="Line 9"/>
            <p:cNvSpPr>
              <a:spLocks noChangeShapeType="1"/>
            </p:cNvSpPr>
            <p:nvPr/>
          </p:nvSpPr>
          <p:spPr bwMode="auto">
            <a:xfrm flipV="1">
              <a:off x="2717" y="959"/>
              <a:ext cx="0" cy="8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2" name="Line 10"/>
            <p:cNvSpPr>
              <a:spLocks noChangeShapeType="1"/>
            </p:cNvSpPr>
            <p:nvPr/>
          </p:nvSpPr>
          <p:spPr bwMode="auto">
            <a:xfrm flipV="1">
              <a:off x="2972" y="1136"/>
              <a:ext cx="0" cy="62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3" name="Line 11"/>
            <p:cNvSpPr>
              <a:spLocks noChangeShapeType="1"/>
            </p:cNvSpPr>
            <p:nvPr/>
          </p:nvSpPr>
          <p:spPr bwMode="auto">
            <a:xfrm flipV="1">
              <a:off x="3227" y="1390"/>
              <a:ext cx="0" cy="3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4" name="Line 12"/>
            <p:cNvSpPr>
              <a:spLocks noChangeShapeType="1"/>
            </p:cNvSpPr>
            <p:nvPr/>
          </p:nvSpPr>
          <p:spPr bwMode="auto">
            <a:xfrm flipV="1">
              <a:off x="3482" y="1290"/>
              <a:ext cx="0" cy="4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5" name="Line 13"/>
            <p:cNvSpPr>
              <a:spLocks noChangeShapeType="1"/>
            </p:cNvSpPr>
            <p:nvPr/>
          </p:nvSpPr>
          <p:spPr bwMode="auto">
            <a:xfrm flipV="1">
              <a:off x="3737" y="1183"/>
              <a:ext cx="0" cy="576"/>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6" name="Line 14"/>
            <p:cNvSpPr>
              <a:spLocks noChangeShapeType="1"/>
            </p:cNvSpPr>
            <p:nvPr/>
          </p:nvSpPr>
          <p:spPr bwMode="auto">
            <a:xfrm flipV="1">
              <a:off x="3992" y="1121"/>
              <a:ext cx="0" cy="6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7" name="Freeform 15"/>
            <p:cNvSpPr>
              <a:spLocks/>
            </p:cNvSpPr>
            <p:nvPr/>
          </p:nvSpPr>
          <p:spPr bwMode="auto">
            <a:xfrm>
              <a:off x="2206" y="959"/>
              <a:ext cx="1782" cy="459"/>
            </a:xfrm>
            <a:custGeom>
              <a:avLst/>
              <a:gdLst>
                <a:gd name="T0" fmla="*/ 0 w 1782"/>
                <a:gd name="T1" fmla="*/ 430 h 459"/>
                <a:gd name="T2" fmla="*/ 258 w 1782"/>
                <a:gd name="T3" fmla="*/ 181 h 459"/>
                <a:gd name="T4" fmla="*/ 510 w 1782"/>
                <a:gd name="T5" fmla="*/ 1 h 459"/>
                <a:gd name="T6" fmla="*/ 762 w 1782"/>
                <a:gd name="T7" fmla="*/ 178 h 459"/>
                <a:gd name="T8" fmla="*/ 1017 w 1782"/>
                <a:gd name="T9" fmla="*/ 433 h 459"/>
                <a:gd name="T10" fmla="*/ 1275 w 1782"/>
                <a:gd name="T11" fmla="*/ 331 h 459"/>
                <a:gd name="T12" fmla="*/ 1530 w 1782"/>
                <a:gd name="T13" fmla="*/ 223 h 459"/>
                <a:gd name="T14" fmla="*/ 1782 w 1782"/>
                <a:gd name="T15" fmla="*/ 163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2" h="459">
                  <a:moveTo>
                    <a:pt x="0" y="430"/>
                  </a:moveTo>
                  <a:cubicBezTo>
                    <a:pt x="86" y="341"/>
                    <a:pt x="173" y="252"/>
                    <a:pt x="258" y="181"/>
                  </a:cubicBezTo>
                  <a:cubicBezTo>
                    <a:pt x="343" y="110"/>
                    <a:pt x="426" y="2"/>
                    <a:pt x="510" y="1"/>
                  </a:cubicBezTo>
                  <a:cubicBezTo>
                    <a:pt x="594" y="0"/>
                    <a:pt x="678" y="106"/>
                    <a:pt x="762" y="178"/>
                  </a:cubicBezTo>
                  <a:cubicBezTo>
                    <a:pt x="846" y="250"/>
                    <a:pt x="931" y="407"/>
                    <a:pt x="1017" y="433"/>
                  </a:cubicBezTo>
                  <a:cubicBezTo>
                    <a:pt x="1103" y="459"/>
                    <a:pt x="1190" y="366"/>
                    <a:pt x="1275" y="331"/>
                  </a:cubicBezTo>
                  <a:cubicBezTo>
                    <a:pt x="1360" y="296"/>
                    <a:pt x="1446" y="251"/>
                    <a:pt x="1530" y="223"/>
                  </a:cubicBezTo>
                  <a:cubicBezTo>
                    <a:pt x="1614" y="195"/>
                    <a:pt x="1740" y="173"/>
                    <a:pt x="1782" y="163"/>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8" name="Oval 16"/>
            <p:cNvSpPr>
              <a:spLocks noChangeArrowheads="1"/>
            </p:cNvSpPr>
            <p:nvPr/>
          </p:nvSpPr>
          <p:spPr bwMode="auto">
            <a:xfrm>
              <a:off x="2179" y="1371"/>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9" name="Oval 17"/>
            <p:cNvSpPr>
              <a:spLocks noChangeArrowheads="1"/>
            </p:cNvSpPr>
            <p:nvPr/>
          </p:nvSpPr>
          <p:spPr bwMode="auto">
            <a:xfrm>
              <a:off x="2437" y="1125"/>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0" name="Oval 18"/>
            <p:cNvSpPr>
              <a:spLocks noChangeArrowheads="1"/>
            </p:cNvSpPr>
            <p:nvPr/>
          </p:nvSpPr>
          <p:spPr bwMode="auto">
            <a:xfrm>
              <a:off x="2689" y="939"/>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1" name="Oval 19"/>
            <p:cNvSpPr>
              <a:spLocks noChangeArrowheads="1"/>
            </p:cNvSpPr>
            <p:nvPr/>
          </p:nvSpPr>
          <p:spPr bwMode="auto">
            <a:xfrm>
              <a:off x="2944" y="1116"/>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2" name="Oval 20"/>
            <p:cNvSpPr>
              <a:spLocks noChangeArrowheads="1"/>
            </p:cNvSpPr>
            <p:nvPr/>
          </p:nvSpPr>
          <p:spPr bwMode="auto">
            <a:xfrm>
              <a:off x="3202" y="1368"/>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3" name="Oval 21"/>
            <p:cNvSpPr>
              <a:spLocks noChangeArrowheads="1"/>
            </p:cNvSpPr>
            <p:nvPr/>
          </p:nvSpPr>
          <p:spPr bwMode="auto">
            <a:xfrm>
              <a:off x="3454" y="1269"/>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4" name="Oval 22"/>
            <p:cNvSpPr>
              <a:spLocks noChangeArrowheads="1"/>
            </p:cNvSpPr>
            <p:nvPr/>
          </p:nvSpPr>
          <p:spPr bwMode="auto">
            <a:xfrm>
              <a:off x="3712" y="1161"/>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5" name="Oval 23"/>
            <p:cNvSpPr>
              <a:spLocks noChangeArrowheads="1"/>
            </p:cNvSpPr>
            <p:nvPr/>
          </p:nvSpPr>
          <p:spPr bwMode="auto">
            <a:xfrm>
              <a:off x="3964" y="1101"/>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6" name="Text Box 24"/>
            <p:cNvSpPr txBox="1">
              <a:spLocks noChangeArrowheads="1"/>
            </p:cNvSpPr>
            <p:nvPr/>
          </p:nvSpPr>
          <p:spPr bwMode="auto">
            <a:xfrm>
              <a:off x="2911" y="937"/>
              <a:ext cx="904"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Speech Waveform</a:t>
              </a:r>
              <a:endParaRPr lang="en-GB" altLang="en-GB" sz="1600">
                <a:solidFill>
                  <a:prstClr val="black"/>
                </a:solidFill>
                <a:latin typeface="Calibri"/>
                <a:ea typeface="+mn-ea"/>
              </a:endParaRPr>
            </a:p>
          </p:txBody>
        </p:sp>
        <p:sp>
          <p:nvSpPr>
            <p:cNvPr id="77" name="Text Box 25"/>
            <p:cNvSpPr txBox="1">
              <a:spLocks noChangeArrowheads="1"/>
            </p:cNvSpPr>
            <p:nvPr/>
          </p:nvSpPr>
          <p:spPr bwMode="auto">
            <a:xfrm>
              <a:off x="2284" y="1764"/>
              <a:ext cx="146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b="1">
                  <a:solidFill>
                    <a:prstClr val="black"/>
                  </a:solidFill>
                  <a:latin typeface="Calibri"/>
                  <a:ea typeface="+mn-ea"/>
                </a:rPr>
                <a:t>160 samples in a 20 ms frame</a:t>
              </a:r>
              <a:endParaRPr lang="en-GB" altLang="en-GB" sz="1600">
                <a:solidFill>
                  <a:prstClr val="black"/>
                </a:solidFill>
                <a:latin typeface="Calibri"/>
                <a:ea typeface="+mn-ea"/>
              </a:endParaRPr>
            </a:p>
          </p:txBody>
        </p:sp>
        <p:sp>
          <p:nvSpPr>
            <p:cNvPr id="78" name="Text Box 26"/>
            <p:cNvSpPr txBox="1">
              <a:spLocks noChangeArrowheads="1"/>
            </p:cNvSpPr>
            <p:nvPr/>
          </p:nvSpPr>
          <p:spPr bwMode="auto">
            <a:xfrm>
              <a:off x="4204" y="1668"/>
              <a:ext cx="329"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Time</a:t>
              </a:r>
              <a:endParaRPr lang="en-GB" altLang="en-GB" sz="1600">
                <a:solidFill>
                  <a:prstClr val="black"/>
                </a:solidFill>
                <a:latin typeface="Calibri"/>
                <a:ea typeface="+mn-ea"/>
              </a:endParaRPr>
            </a:p>
          </p:txBody>
        </p:sp>
        <p:sp>
          <p:nvSpPr>
            <p:cNvPr id="79" name="Text Box 27"/>
            <p:cNvSpPr txBox="1">
              <a:spLocks noChangeArrowheads="1"/>
            </p:cNvSpPr>
            <p:nvPr/>
          </p:nvSpPr>
          <p:spPr bwMode="auto">
            <a:xfrm>
              <a:off x="1619" y="1104"/>
              <a:ext cx="329"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Volts</a:t>
              </a:r>
              <a:endParaRPr lang="en-GB" altLang="en-GB" sz="1600">
                <a:solidFill>
                  <a:prstClr val="black"/>
                </a:solidFill>
                <a:latin typeface="Calibri"/>
                <a:ea typeface="+mn-ea"/>
              </a:endParaRPr>
            </a:p>
          </p:txBody>
        </p:sp>
        <p:sp>
          <p:nvSpPr>
            <p:cNvPr id="80" name="Line 28"/>
            <p:cNvSpPr>
              <a:spLocks noChangeShapeType="1"/>
            </p:cNvSpPr>
            <p:nvPr/>
          </p:nvSpPr>
          <p:spPr bwMode="auto">
            <a:xfrm>
              <a:off x="2085" y="1760"/>
              <a:ext cx="22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grpSp>
      <p:sp>
        <p:nvSpPr>
          <p:cNvPr id="11" name="Line 30"/>
          <p:cNvSpPr>
            <a:spLocks noChangeShapeType="1"/>
          </p:cNvSpPr>
          <p:nvPr/>
        </p:nvSpPr>
        <p:spPr bwMode="auto">
          <a:xfrm>
            <a:off x="2587625" y="3174082"/>
            <a:ext cx="0" cy="242888"/>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2" name="Line 31"/>
          <p:cNvSpPr>
            <a:spLocks noChangeShapeType="1"/>
          </p:cNvSpPr>
          <p:nvPr/>
        </p:nvSpPr>
        <p:spPr bwMode="auto">
          <a:xfrm>
            <a:off x="2589213" y="3420145"/>
            <a:ext cx="0" cy="247808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3" name="Line 32"/>
          <p:cNvSpPr>
            <a:spLocks noChangeShapeType="1"/>
          </p:cNvSpPr>
          <p:nvPr/>
        </p:nvSpPr>
        <p:spPr bwMode="auto">
          <a:xfrm>
            <a:off x="2587625" y="5899820"/>
            <a:ext cx="0" cy="242888"/>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4" name="Line 33"/>
          <p:cNvSpPr>
            <a:spLocks noChangeShapeType="1"/>
          </p:cNvSpPr>
          <p:nvPr/>
        </p:nvSpPr>
        <p:spPr bwMode="auto">
          <a:xfrm>
            <a:off x="2420938" y="3542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5" name="Line 34"/>
          <p:cNvSpPr>
            <a:spLocks noChangeShapeType="1"/>
          </p:cNvSpPr>
          <p:nvPr/>
        </p:nvSpPr>
        <p:spPr bwMode="auto">
          <a:xfrm>
            <a:off x="2420938" y="3694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6" name="Line 35"/>
          <p:cNvSpPr>
            <a:spLocks noChangeShapeType="1"/>
          </p:cNvSpPr>
          <p:nvPr/>
        </p:nvSpPr>
        <p:spPr bwMode="auto">
          <a:xfrm>
            <a:off x="2420938" y="3847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7" name="Line 36"/>
          <p:cNvSpPr>
            <a:spLocks noChangeShapeType="1"/>
          </p:cNvSpPr>
          <p:nvPr/>
        </p:nvSpPr>
        <p:spPr bwMode="auto">
          <a:xfrm>
            <a:off x="2420938" y="3999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8" name="Line 37"/>
          <p:cNvSpPr>
            <a:spLocks noChangeShapeType="1"/>
          </p:cNvSpPr>
          <p:nvPr/>
        </p:nvSpPr>
        <p:spPr bwMode="auto">
          <a:xfrm>
            <a:off x="2420938" y="4151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9" name="Line 38"/>
          <p:cNvSpPr>
            <a:spLocks noChangeShapeType="1"/>
          </p:cNvSpPr>
          <p:nvPr/>
        </p:nvSpPr>
        <p:spPr bwMode="auto">
          <a:xfrm>
            <a:off x="2420938" y="4304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0" name="Line 39"/>
          <p:cNvSpPr>
            <a:spLocks noChangeShapeType="1"/>
          </p:cNvSpPr>
          <p:nvPr/>
        </p:nvSpPr>
        <p:spPr bwMode="auto">
          <a:xfrm>
            <a:off x="2420938" y="4456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1" name="Line 40"/>
          <p:cNvSpPr>
            <a:spLocks noChangeShapeType="1"/>
          </p:cNvSpPr>
          <p:nvPr/>
        </p:nvSpPr>
        <p:spPr bwMode="auto">
          <a:xfrm>
            <a:off x="2420938" y="4609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2" name="Line 41"/>
          <p:cNvSpPr>
            <a:spLocks noChangeShapeType="1"/>
          </p:cNvSpPr>
          <p:nvPr/>
        </p:nvSpPr>
        <p:spPr bwMode="auto">
          <a:xfrm>
            <a:off x="2420938" y="4761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3" name="Line 42"/>
          <p:cNvSpPr>
            <a:spLocks noChangeShapeType="1"/>
          </p:cNvSpPr>
          <p:nvPr/>
        </p:nvSpPr>
        <p:spPr bwMode="auto">
          <a:xfrm>
            <a:off x="2420938" y="4913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4" name="Line 43"/>
          <p:cNvSpPr>
            <a:spLocks noChangeShapeType="1"/>
          </p:cNvSpPr>
          <p:nvPr/>
        </p:nvSpPr>
        <p:spPr bwMode="auto">
          <a:xfrm>
            <a:off x="2420938" y="5066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5" name="Line 44"/>
          <p:cNvSpPr>
            <a:spLocks noChangeShapeType="1"/>
          </p:cNvSpPr>
          <p:nvPr/>
        </p:nvSpPr>
        <p:spPr bwMode="auto">
          <a:xfrm>
            <a:off x="2420938" y="5218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6" name="Line 45"/>
          <p:cNvSpPr>
            <a:spLocks noChangeShapeType="1"/>
          </p:cNvSpPr>
          <p:nvPr/>
        </p:nvSpPr>
        <p:spPr bwMode="auto">
          <a:xfrm>
            <a:off x="2420938" y="5371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7" name="Line 46"/>
          <p:cNvSpPr>
            <a:spLocks noChangeShapeType="1"/>
          </p:cNvSpPr>
          <p:nvPr/>
        </p:nvSpPr>
        <p:spPr bwMode="auto">
          <a:xfrm>
            <a:off x="2420938" y="5523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8" name="Line 47"/>
          <p:cNvSpPr>
            <a:spLocks noChangeShapeType="1"/>
          </p:cNvSpPr>
          <p:nvPr/>
        </p:nvSpPr>
        <p:spPr bwMode="auto">
          <a:xfrm>
            <a:off x="2420938" y="5675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9" name="Line 48"/>
          <p:cNvSpPr>
            <a:spLocks noChangeShapeType="1"/>
          </p:cNvSpPr>
          <p:nvPr/>
        </p:nvSpPr>
        <p:spPr bwMode="auto">
          <a:xfrm>
            <a:off x="2420938" y="5828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0" name="Line 49"/>
          <p:cNvSpPr>
            <a:spLocks noChangeShapeType="1"/>
          </p:cNvSpPr>
          <p:nvPr/>
        </p:nvSpPr>
        <p:spPr bwMode="auto">
          <a:xfrm>
            <a:off x="2420938" y="3618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1" name="Line 50"/>
          <p:cNvSpPr>
            <a:spLocks noChangeShapeType="1"/>
          </p:cNvSpPr>
          <p:nvPr/>
        </p:nvSpPr>
        <p:spPr bwMode="auto">
          <a:xfrm>
            <a:off x="2420938" y="3770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2" name="Line 51"/>
          <p:cNvSpPr>
            <a:spLocks noChangeShapeType="1"/>
          </p:cNvSpPr>
          <p:nvPr/>
        </p:nvSpPr>
        <p:spPr bwMode="auto">
          <a:xfrm>
            <a:off x="2420938" y="3923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3" name="Line 52"/>
          <p:cNvSpPr>
            <a:spLocks noChangeShapeType="1"/>
          </p:cNvSpPr>
          <p:nvPr/>
        </p:nvSpPr>
        <p:spPr bwMode="auto">
          <a:xfrm>
            <a:off x="2420938" y="4075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4" name="Line 53"/>
          <p:cNvSpPr>
            <a:spLocks noChangeShapeType="1"/>
          </p:cNvSpPr>
          <p:nvPr/>
        </p:nvSpPr>
        <p:spPr bwMode="auto">
          <a:xfrm>
            <a:off x="2420938" y="4228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5" name="Line 54"/>
          <p:cNvSpPr>
            <a:spLocks noChangeShapeType="1"/>
          </p:cNvSpPr>
          <p:nvPr/>
        </p:nvSpPr>
        <p:spPr bwMode="auto">
          <a:xfrm>
            <a:off x="2420938" y="4380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6" name="Line 55"/>
          <p:cNvSpPr>
            <a:spLocks noChangeShapeType="1"/>
          </p:cNvSpPr>
          <p:nvPr/>
        </p:nvSpPr>
        <p:spPr bwMode="auto">
          <a:xfrm>
            <a:off x="2420938" y="4532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7" name="Line 56"/>
          <p:cNvSpPr>
            <a:spLocks noChangeShapeType="1"/>
          </p:cNvSpPr>
          <p:nvPr/>
        </p:nvSpPr>
        <p:spPr bwMode="auto">
          <a:xfrm>
            <a:off x="2420938" y="4685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8" name="Line 57"/>
          <p:cNvSpPr>
            <a:spLocks noChangeShapeType="1"/>
          </p:cNvSpPr>
          <p:nvPr/>
        </p:nvSpPr>
        <p:spPr bwMode="auto">
          <a:xfrm>
            <a:off x="2420938" y="4837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9" name="Line 58"/>
          <p:cNvSpPr>
            <a:spLocks noChangeShapeType="1"/>
          </p:cNvSpPr>
          <p:nvPr/>
        </p:nvSpPr>
        <p:spPr bwMode="auto">
          <a:xfrm>
            <a:off x="2420938" y="4990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0" name="Line 59"/>
          <p:cNvSpPr>
            <a:spLocks noChangeShapeType="1"/>
          </p:cNvSpPr>
          <p:nvPr/>
        </p:nvSpPr>
        <p:spPr bwMode="auto">
          <a:xfrm>
            <a:off x="2420938" y="51425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1" name="Line 60"/>
          <p:cNvSpPr>
            <a:spLocks noChangeShapeType="1"/>
          </p:cNvSpPr>
          <p:nvPr/>
        </p:nvSpPr>
        <p:spPr bwMode="auto">
          <a:xfrm>
            <a:off x="2420938" y="52949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2" name="Line 61"/>
          <p:cNvSpPr>
            <a:spLocks noChangeShapeType="1"/>
          </p:cNvSpPr>
          <p:nvPr/>
        </p:nvSpPr>
        <p:spPr bwMode="auto">
          <a:xfrm>
            <a:off x="2420938" y="54473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3" name="Line 62"/>
          <p:cNvSpPr>
            <a:spLocks noChangeShapeType="1"/>
          </p:cNvSpPr>
          <p:nvPr/>
        </p:nvSpPr>
        <p:spPr bwMode="auto">
          <a:xfrm>
            <a:off x="2420938" y="55997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4" name="Line 63"/>
          <p:cNvSpPr>
            <a:spLocks noChangeShapeType="1"/>
          </p:cNvSpPr>
          <p:nvPr/>
        </p:nvSpPr>
        <p:spPr bwMode="auto">
          <a:xfrm>
            <a:off x="2420938" y="5752182"/>
            <a:ext cx="354012"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5" name="Line 64"/>
          <p:cNvSpPr>
            <a:spLocks noChangeShapeType="1"/>
          </p:cNvSpPr>
          <p:nvPr/>
        </p:nvSpPr>
        <p:spPr bwMode="auto">
          <a:xfrm>
            <a:off x="2908300" y="4990182"/>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6" name="Line 65"/>
          <p:cNvSpPr>
            <a:spLocks noChangeShapeType="1"/>
          </p:cNvSpPr>
          <p:nvPr/>
        </p:nvSpPr>
        <p:spPr bwMode="auto">
          <a:xfrm>
            <a:off x="3532188" y="4490120"/>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7" name="Line 66"/>
          <p:cNvSpPr>
            <a:spLocks noChangeShapeType="1"/>
          </p:cNvSpPr>
          <p:nvPr/>
        </p:nvSpPr>
        <p:spPr bwMode="auto">
          <a:xfrm>
            <a:off x="4192588" y="4307557"/>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8" name="Line 67"/>
          <p:cNvSpPr>
            <a:spLocks noChangeShapeType="1"/>
          </p:cNvSpPr>
          <p:nvPr/>
        </p:nvSpPr>
        <p:spPr bwMode="auto">
          <a:xfrm>
            <a:off x="4838700" y="4637757"/>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9" name="Line 68"/>
          <p:cNvSpPr>
            <a:spLocks noChangeShapeType="1"/>
          </p:cNvSpPr>
          <p:nvPr/>
        </p:nvSpPr>
        <p:spPr bwMode="auto">
          <a:xfrm>
            <a:off x="5461000" y="4990182"/>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0" name="Line 69"/>
          <p:cNvSpPr>
            <a:spLocks noChangeShapeType="1"/>
          </p:cNvSpPr>
          <p:nvPr/>
        </p:nvSpPr>
        <p:spPr bwMode="auto">
          <a:xfrm>
            <a:off x="6059488" y="5136232"/>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1" name="Line 70"/>
          <p:cNvSpPr>
            <a:spLocks noChangeShapeType="1"/>
          </p:cNvSpPr>
          <p:nvPr/>
        </p:nvSpPr>
        <p:spPr bwMode="auto">
          <a:xfrm>
            <a:off x="6694488" y="4866357"/>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2" name="Line 71"/>
          <p:cNvSpPr>
            <a:spLocks noChangeShapeType="1"/>
          </p:cNvSpPr>
          <p:nvPr/>
        </p:nvSpPr>
        <p:spPr bwMode="auto">
          <a:xfrm>
            <a:off x="7329488" y="4733007"/>
            <a:ext cx="525462"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3" name="Text Box 72"/>
          <p:cNvSpPr txBox="1">
            <a:spLocks noChangeArrowheads="1"/>
          </p:cNvSpPr>
          <p:nvPr/>
        </p:nvSpPr>
        <p:spPr bwMode="auto">
          <a:xfrm>
            <a:off x="6126163" y="3723357"/>
            <a:ext cx="1408112"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Quantise samples</a:t>
            </a:r>
          </a:p>
          <a:p>
            <a:pPr algn="ctr" fontAlgn="auto">
              <a:spcBef>
                <a:spcPts val="0"/>
              </a:spcBef>
              <a:spcAft>
                <a:spcPts val="0"/>
              </a:spcAft>
            </a:pPr>
            <a:r>
              <a:rPr lang="en-GB" altLang="en-GB">
                <a:solidFill>
                  <a:prstClr val="black"/>
                </a:solidFill>
                <a:latin typeface="Calibri"/>
                <a:ea typeface="+mn-ea"/>
              </a:rPr>
              <a:t>into specific levels</a:t>
            </a:r>
          </a:p>
          <a:p>
            <a:pPr algn="ctr" fontAlgn="auto">
              <a:spcBef>
                <a:spcPts val="0"/>
              </a:spcBef>
              <a:spcAft>
                <a:spcPts val="0"/>
              </a:spcAft>
            </a:pPr>
            <a:r>
              <a:rPr lang="en-GB" altLang="en-GB">
                <a:solidFill>
                  <a:prstClr val="black"/>
                </a:solidFill>
                <a:latin typeface="Calibri"/>
                <a:ea typeface="+mn-ea"/>
              </a:rPr>
              <a:t>and encode into</a:t>
            </a:r>
          </a:p>
          <a:p>
            <a:pPr algn="ctr" fontAlgn="auto">
              <a:spcBef>
                <a:spcPts val="0"/>
              </a:spcBef>
              <a:spcAft>
                <a:spcPts val="0"/>
              </a:spcAft>
            </a:pPr>
            <a:r>
              <a:rPr lang="en-GB" altLang="en-GB">
                <a:solidFill>
                  <a:prstClr val="black"/>
                </a:solidFill>
                <a:latin typeface="Calibri"/>
                <a:ea typeface="+mn-ea"/>
              </a:rPr>
              <a:t>13-bit values</a:t>
            </a:r>
            <a:endParaRPr lang="en-GB" altLang="en-GB" sz="1600">
              <a:solidFill>
                <a:prstClr val="black"/>
              </a:solidFill>
              <a:latin typeface="Calibri"/>
              <a:ea typeface="+mn-ea"/>
            </a:endParaRPr>
          </a:p>
        </p:txBody>
      </p:sp>
      <p:sp>
        <p:nvSpPr>
          <p:cNvPr id="54" name="Text Box 73"/>
          <p:cNvSpPr txBox="1">
            <a:spLocks noChangeArrowheads="1"/>
          </p:cNvSpPr>
          <p:nvPr/>
        </p:nvSpPr>
        <p:spPr bwMode="auto">
          <a:xfrm>
            <a:off x="1115616" y="4296445"/>
            <a:ext cx="1103312"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dirty="0">
                <a:solidFill>
                  <a:prstClr val="black"/>
                </a:solidFill>
                <a:latin typeface="Calibri"/>
                <a:ea typeface="+mn-ea"/>
              </a:rPr>
              <a:t>Quantising</a:t>
            </a:r>
          </a:p>
          <a:p>
            <a:pPr algn="ctr" fontAlgn="auto">
              <a:spcBef>
                <a:spcPts val="0"/>
              </a:spcBef>
              <a:spcAft>
                <a:spcPts val="0"/>
              </a:spcAft>
            </a:pPr>
            <a:r>
              <a:rPr lang="en-GB" altLang="en-GB" dirty="0">
                <a:solidFill>
                  <a:prstClr val="black"/>
                </a:solidFill>
                <a:latin typeface="Calibri"/>
                <a:ea typeface="+mn-ea"/>
              </a:rPr>
              <a:t>Levels (8192)</a:t>
            </a:r>
            <a:endParaRPr lang="en-GB" altLang="en-GB" sz="1600" dirty="0">
              <a:solidFill>
                <a:prstClr val="black"/>
              </a:solidFill>
              <a:latin typeface="Calibri"/>
              <a:ea typeface="+mn-ea"/>
            </a:endParaRPr>
          </a:p>
        </p:txBody>
      </p:sp>
      <p:sp>
        <p:nvSpPr>
          <p:cNvPr id="55" name="Text Box 74"/>
          <p:cNvSpPr txBox="1">
            <a:spLocks noChangeArrowheads="1"/>
          </p:cNvSpPr>
          <p:nvPr/>
        </p:nvSpPr>
        <p:spPr bwMode="auto">
          <a:xfrm>
            <a:off x="3925888" y="5620420"/>
            <a:ext cx="2451100" cy="274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8000 sps x   	           = 104000bps</a:t>
            </a:r>
            <a:endParaRPr lang="en-GB" altLang="en-GB" sz="1600">
              <a:solidFill>
                <a:prstClr val="black"/>
              </a:solidFill>
              <a:latin typeface="Calibri"/>
              <a:ea typeface="+mn-ea"/>
            </a:endParaRPr>
          </a:p>
        </p:txBody>
      </p:sp>
      <p:sp>
        <p:nvSpPr>
          <p:cNvPr id="56" name="Text Box 75"/>
          <p:cNvSpPr txBox="1">
            <a:spLocks noChangeArrowheads="1"/>
          </p:cNvSpPr>
          <p:nvPr/>
        </p:nvSpPr>
        <p:spPr bwMode="auto">
          <a:xfrm>
            <a:off x="4732338" y="5541045"/>
            <a:ext cx="6731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Calibri"/>
                <a:ea typeface="+mn-ea"/>
              </a:rPr>
              <a:t>13 bits</a:t>
            </a:r>
          </a:p>
          <a:p>
            <a:pPr algn="ctr" fontAlgn="auto">
              <a:spcBef>
                <a:spcPts val="0"/>
              </a:spcBef>
              <a:spcAft>
                <a:spcPts val="0"/>
              </a:spcAft>
            </a:pPr>
            <a:r>
              <a:rPr lang="en-GB" altLang="en-GB">
                <a:solidFill>
                  <a:prstClr val="black"/>
                </a:solidFill>
                <a:latin typeface="Calibri"/>
                <a:ea typeface="+mn-ea"/>
              </a:rPr>
              <a:t>sample</a:t>
            </a:r>
            <a:endParaRPr lang="en-GB" altLang="en-GB" sz="1600">
              <a:solidFill>
                <a:prstClr val="black"/>
              </a:solidFill>
              <a:latin typeface="Calibri"/>
              <a:ea typeface="+mn-ea"/>
            </a:endParaRPr>
          </a:p>
        </p:txBody>
      </p:sp>
      <p:sp>
        <p:nvSpPr>
          <p:cNvPr id="57" name="Line 76"/>
          <p:cNvSpPr>
            <a:spLocks noChangeShapeType="1"/>
          </p:cNvSpPr>
          <p:nvPr/>
        </p:nvSpPr>
        <p:spPr bwMode="auto">
          <a:xfrm>
            <a:off x="4783138" y="5775995"/>
            <a:ext cx="581025"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Tree>
    <p:extLst>
      <p:ext uri="{BB962C8B-B14F-4D97-AF65-F5344CB8AC3E}">
        <p14:creationId xmlns:p14="http://schemas.microsoft.com/office/powerpoint/2010/main" val="3593429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6240"/>
            <a:ext cx="7920880" cy="594920"/>
          </a:xfrm>
        </p:spPr>
        <p:txBody>
          <a:bodyPr/>
          <a:lstStyle/>
          <a:p>
            <a:r>
              <a:rPr lang="en-GB" b="0" dirty="0">
                <a:solidFill>
                  <a:srgbClr val="FFFFFF"/>
                </a:solidFill>
                <a:latin typeface="Calibri"/>
                <a:cs typeface="Calibri"/>
              </a:rPr>
              <a:t>GSM Speech Processing : MS side</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86</a:t>
            </a:fld>
            <a:endParaRPr lang="en-GB">
              <a:solidFill>
                <a:prstClr val="black"/>
              </a:solidFill>
            </a:endParaRPr>
          </a:p>
        </p:txBody>
      </p:sp>
      <p:sp>
        <p:nvSpPr>
          <p:cNvPr id="9" name="Rectangle 5"/>
          <p:cNvSpPr>
            <a:spLocks noChangeArrowheads="1"/>
          </p:cNvSpPr>
          <p:nvPr/>
        </p:nvSpPr>
        <p:spPr bwMode="auto">
          <a:xfrm>
            <a:off x="5280025" y="1810668"/>
            <a:ext cx="1255713" cy="1135063"/>
          </a:xfrm>
          <a:prstGeom prst="rect">
            <a:avLst/>
          </a:prstGeom>
          <a:solidFill>
            <a:srgbClr val="FFFF00"/>
          </a:solidFill>
          <a:ln w="19050">
            <a:solidFill>
              <a:schemeClr val="tx1"/>
            </a:solidFill>
            <a:miter lim="800000"/>
            <a:headEnd/>
            <a:tailEnd/>
          </a:ln>
          <a:effectLst>
            <a:outerShdw dist="107763"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0" name="Line 6"/>
          <p:cNvSpPr>
            <a:spLocks noChangeShapeType="1"/>
          </p:cNvSpPr>
          <p:nvPr/>
        </p:nvSpPr>
        <p:spPr bwMode="auto">
          <a:xfrm>
            <a:off x="6543675" y="2325018"/>
            <a:ext cx="15017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1" name="Line 7"/>
          <p:cNvSpPr>
            <a:spLocks noChangeShapeType="1"/>
          </p:cNvSpPr>
          <p:nvPr/>
        </p:nvSpPr>
        <p:spPr bwMode="auto">
          <a:xfrm>
            <a:off x="4052888" y="2350418"/>
            <a:ext cx="114776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2" name="Rectangle 8"/>
          <p:cNvSpPr>
            <a:spLocks noChangeArrowheads="1"/>
          </p:cNvSpPr>
          <p:nvPr/>
        </p:nvSpPr>
        <p:spPr bwMode="auto">
          <a:xfrm>
            <a:off x="3375025" y="2153568"/>
            <a:ext cx="671513" cy="366713"/>
          </a:xfrm>
          <a:prstGeom prst="rect">
            <a:avLst/>
          </a:prstGeom>
          <a:solidFill>
            <a:schemeClr val="accent1"/>
          </a:solidFill>
          <a:ln w="19050">
            <a:solidFill>
              <a:schemeClr val="tx1"/>
            </a:solidFill>
            <a:miter lim="800000"/>
            <a:headEnd/>
            <a:tailEnd/>
          </a:ln>
          <a:effectLst>
            <a:outerShdw dist="35921"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3" name="Rectangle 9"/>
          <p:cNvSpPr>
            <a:spLocks noChangeArrowheads="1"/>
          </p:cNvSpPr>
          <p:nvPr/>
        </p:nvSpPr>
        <p:spPr bwMode="auto">
          <a:xfrm>
            <a:off x="2152650" y="2153568"/>
            <a:ext cx="671513" cy="366713"/>
          </a:xfrm>
          <a:prstGeom prst="rect">
            <a:avLst/>
          </a:prstGeom>
          <a:solidFill>
            <a:schemeClr val="accent1"/>
          </a:solidFill>
          <a:ln w="19050">
            <a:solidFill>
              <a:schemeClr val="tx1"/>
            </a:solidFill>
            <a:miter lim="800000"/>
            <a:headEnd/>
            <a:tailEnd/>
          </a:ln>
          <a:effectLst>
            <a:outerShdw dist="35921"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4" name="Line 10"/>
          <p:cNvSpPr>
            <a:spLocks noChangeShapeType="1"/>
          </p:cNvSpPr>
          <p:nvPr/>
        </p:nvSpPr>
        <p:spPr bwMode="auto">
          <a:xfrm>
            <a:off x="2819400" y="2350418"/>
            <a:ext cx="5492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5" name="Line 11"/>
          <p:cNvSpPr>
            <a:spLocks noChangeShapeType="1"/>
          </p:cNvSpPr>
          <p:nvPr/>
        </p:nvSpPr>
        <p:spPr bwMode="auto">
          <a:xfrm>
            <a:off x="1587500" y="2350418"/>
            <a:ext cx="5492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6" name="Line 12"/>
          <p:cNvSpPr>
            <a:spLocks noChangeShapeType="1"/>
          </p:cNvSpPr>
          <p:nvPr/>
        </p:nvSpPr>
        <p:spPr bwMode="auto">
          <a:xfrm>
            <a:off x="1589088" y="2020218"/>
            <a:ext cx="0" cy="6477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7" name="Oval 13"/>
          <p:cNvSpPr>
            <a:spLocks noChangeArrowheads="1"/>
          </p:cNvSpPr>
          <p:nvPr/>
        </p:nvSpPr>
        <p:spPr bwMode="auto">
          <a:xfrm>
            <a:off x="1143000" y="2129756"/>
            <a:ext cx="422275" cy="422275"/>
          </a:xfrm>
          <a:prstGeom prst="ellipse">
            <a:avLst/>
          </a:pr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8" name="Line 14"/>
          <p:cNvSpPr>
            <a:spLocks noChangeShapeType="1"/>
          </p:cNvSpPr>
          <p:nvPr/>
        </p:nvSpPr>
        <p:spPr bwMode="auto">
          <a:xfrm>
            <a:off x="4052888" y="5167338"/>
            <a:ext cx="1147763"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9" name="Rectangle 15"/>
          <p:cNvSpPr>
            <a:spLocks noChangeArrowheads="1"/>
          </p:cNvSpPr>
          <p:nvPr/>
        </p:nvSpPr>
        <p:spPr bwMode="auto">
          <a:xfrm>
            <a:off x="3375025" y="4970488"/>
            <a:ext cx="671513" cy="366713"/>
          </a:xfrm>
          <a:prstGeom prst="rect">
            <a:avLst/>
          </a:prstGeom>
          <a:solidFill>
            <a:schemeClr val="accent1"/>
          </a:solidFill>
          <a:ln w="19050">
            <a:solidFill>
              <a:schemeClr val="tx1"/>
            </a:solidFill>
            <a:miter lim="800000"/>
            <a:headEnd/>
            <a:tailEnd/>
          </a:ln>
          <a:effectLst>
            <a:outerShdw dist="35921"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0" name="Rectangle 16"/>
          <p:cNvSpPr>
            <a:spLocks noChangeArrowheads="1"/>
          </p:cNvSpPr>
          <p:nvPr/>
        </p:nvSpPr>
        <p:spPr bwMode="auto">
          <a:xfrm>
            <a:off x="2152650" y="4970488"/>
            <a:ext cx="671513" cy="366713"/>
          </a:xfrm>
          <a:prstGeom prst="rect">
            <a:avLst/>
          </a:prstGeom>
          <a:solidFill>
            <a:schemeClr val="accent1"/>
          </a:solidFill>
          <a:ln w="19050">
            <a:solidFill>
              <a:schemeClr val="tx1"/>
            </a:solidFill>
            <a:miter lim="800000"/>
            <a:headEnd/>
            <a:tailEnd/>
          </a:ln>
          <a:effectLst>
            <a:outerShdw dist="35921"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1" name="Line 17"/>
          <p:cNvSpPr>
            <a:spLocks noChangeShapeType="1"/>
          </p:cNvSpPr>
          <p:nvPr/>
        </p:nvSpPr>
        <p:spPr bwMode="auto">
          <a:xfrm>
            <a:off x="2819400" y="5167338"/>
            <a:ext cx="549275"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2" name="Line 18"/>
          <p:cNvSpPr>
            <a:spLocks noChangeShapeType="1"/>
          </p:cNvSpPr>
          <p:nvPr/>
        </p:nvSpPr>
        <p:spPr bwMode="auto">
          <a:xfrm>
            <a:off x="1587500" y="5167338"/>
            <a:ext cx="549275"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3" name="Line 19"/>
          <p:cNvSpPr>
            <a:spLocks noChangeShapeType="1"/>
          </p:cNvSpPr>
          <p:nvPr/>
        </p:nvSpPr>
        <p:spPr bwMode="auto">
          <a:xfrm>
            <a:off x="1589088" y="4837138"/>
            <a:ext cx="0" cy="6477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4" name="Oval 20"/>
          <p:cNvSpPr>
            <a:spLocks noChangeArrowheads="1"/>
          </p:cNvSpPr>
          <p:nvPr/>
        </p:nvSpPr>
        <p:spPr bwMode="auto">
          <a:xfrm>
            <a:off x="1143000" y="4946675"/>
            <a:ext cx="139700" cy="422275"/>
          </a:xfrm>
          <a:prstGeom prst="ellipse">
            <a:avLst/>
          </a:pr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5" name="Text Box 21"/>
          <p:cNvSpPr txBox="1">
            <a:spLocks noChangeArrowheads="1"/>
          </p:cNvSpPr>
          <p:nvPr/>
        </p:nvSpPr>
        <p:spPr bwMode="auto">
          <a:xfrm>
            <a:off x="2225675" y="2177381"/>
            <a:ext cx="5095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LPF</a:t>
            </a:r>
          </a:p>
        </p:txBody>
      </p:sp>
      <p:sp>
        <p:nvSpPr>
          <p:cNvPr id="26" name="Text Box 22"/>
          <p:cNvSpPr txBox="1">
            <a:spLocks noChangeArrowheads="1"/>
          </p:cNvSpPr>
          <p:nvPr/>
        </p:nvSpPr>
        <p:spPr bwMode="auto">
          <a:xfrm>
            <a:off x="3449638" y="2177381"/>
            <a:ext cx="48101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A/D</a:t>
            </a:r>
          </a:p>
        </p:txBody>
      </p:sp>
      <p:sp>
        <p:nvSpPr>
          <p:cNvPr id="27" name="Text Box 23"/>
          <p:cNvSpPr txBox="1">
            <a:spLocks noChangeArrowheads="1"/>
          </p:cNvSpPr>
          <p:nvPr/>
        </p:nvSpPr>
        <p:spPr bwMode="auto">
          <a:xfrm>
            <a:off x="2225675" y="4994300"/>
            <a:ext cx="5095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LPF</a:t>
            </a:r>
          </a:p>
        </p:txBody>
      </p:sp>
      <p:sp>
        <p:nvSpPr>
          <p:cNvPr id="28" name="Text Box 24"/>
          <p:cNvSpPr txBox="1">
            <a:spLocks noChangeArrowheads="1"/>
          </p:cNvSpPr>
          <p:nvPr/>
        </p:nvSpPr>
        <p:spPr bwMode="auto">
          <a:xfrm>
            <a:off x="3448050" y="4994300"/>
            <a:ext cx="48101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D/A</a:t>
            </a:r>
          </a:p>
        </p:txBody>
      </p:sp>
      <p:sp>
        <p:nvSpPr>
          <p:cNvPr id="29" name="Text Box 25"/>
          <p:cNvSpPr txBox="1">
            <a:spLocks noChangeArrowheads="1"/>
          </p:cNvSpPr>
          <p:nvPr/>
        </p:nvSpPr>
        <p:spPr bwMode="auto">
          <a:xfrm>
            <a:off x="5422900" y="2071018"/>
            <a:ext cx="844550" cy="517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Speech</a:t>
            </a:r>
          </a:p>
          <a:p>
            <a:pPr algn="ctr" fontAlgn="auto">
              <a:spcBef>
                <a:spcPts val="0"/>
              </a:spcBef>
              <a:spcAft>
                <a:spcPts val="0"/>
              </a:spcAft>
            </a:pPr>
            <a:r>
              <a:rPr lang="en-GB" altLang="en-GB" sz="1400">
                <a:solidFill>
                  <a:prstClr val="black"/>
                </a:solidFill>
                <a:latin typeface="Calibri"/>
                <a:ea typeface="+mn-ea"/>
              </a:rPr>
              <a:t>Encoder</a:t>
            </a:r>
          </a:p>
        </p:txBody>
      </p:sp>
      <p:sp>
        <p:nvSpPr>
          <p:cNvPr id="30" name="Rectangle 26"/>
          <p:cNvSpPr>
            <a:spLocks noChangeArrowheads="1"/>
          </p:cNvSpPr>
          <p:nvPr/>
        </p:nvSpPr>
        <p:spPr bwMode="auto">
          <a:xfrm>
            <a:off x="5213350" y="4619650"/>
            <a:ext cx="1255713" cy="1135063"/>
          </a:xfrm>
          <a:prstGeom prst="rect">
            <a:avLst/>
          </a:prstGeom>
          <a:solidFill>
            <a:srgbClr val="FFFF00"/>
          </a:solidFill>
          <a:ln w="19050">
            <a:solidFill>
              <a:schemeClr val="tx1"/>
            </a:solidFill>
            <a:miter lim="800000"/>
            <a:headEnd/>
            <a:tailEnd/>
          </a:ln>
          <a:effectLst>
            <a:outerShdw dist="107763" dir="2700000" algn="ctr" rotWithShape="0">
              <a:schemeClr val="bg2"/>
            </a:outerShdw>
          </a:effec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1" name="Line 27"/>
          <p:cNvSpPr>
            <a:spLocks noChangeShapeType="1"/>
          </p:cNvSpPr>
          <p:nvPr/>
        </p:nvSpPr>
        <p:spPr bwMode="auto">
          <a:xfrm rot="10800000">
            <a:off x="6580188" y="5167338"/>
            <a:ext cx="1465263" cy="15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2" name="Text Box 28"/>
          <p:cNvSpPr txBox="1">
            <a:spLocks noChangeArrowheads="1"/>
          </p:cNvSpPr>
          <p:nvPr/>
        </p:nvSpPr>
        <p:spPr bwMode="auto">
          <a:xfrm>
            <a:off x="5418138" y="4913338"/>
            <a:ext cx="854075" cy="517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Speech</a:t>
            </a:r>
          </a:p>
          <a:p>
            <a:pPr algn="ctr" fontAlgn="auto">
              <a:spcBef>
                <a:spcPts val="0"/>
              </a:spcBef>
              <a:spcAft>
                <a:spcPts val="0"/>
              </a:spcAft>
            </a:pPr>
            <a:r>
              <a:rPr lang="en-GB" altLang="en-GB" sz="1400">
                <a:solidFill>
                  <a:prstClr val="black"/>
                </a:solidFill>
                <a:latin typeface="Calibri"/>
                <a:ea typeface="+mn-ea"/>
              </a:rPr>
              <a:t>Decoder</a:t>
            </a:r>
          </a:p>
        </p:txBody>
      </p:sp>
      <p:sp>
        <p:nvSpPr>
          <p:cNvPr id="33" name="Text Box 29"/>
          <p:cNvSpPr txBox="1">
            <a:spLocks noChangeArrowheads="1"/>
          </p:cNvSpPr>
          <p:nvPr/>
        </p:nvSpPr>
        <p:spPr bwMode="auto">
          <a:xfrm>
            <a:off x="6897688" y="4197375"/>
            <a:ext cx="854075" cy="73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From</a:t>
            </a:r>
          </a:p>
          <a:p>
            <a:pPr algn="ctr" fontAlgn="auto">
              <a:spcBef>
                <a:spcPts val="0"/>
              </a:spcBef>
              <a:spcAft>
                <a:spcPts val="0"/>
              </a:spcAft>
            </a:pPr>
            <a:r>
              <a:rPr lang="en-GB" altLang="en-GB" sz="1400">
                <a:solidFill>
                  <a:prstClr val="black"/>
                </a:solidFill>
                <a:latin typeface="Calibri"/>
                <a:ea typeface="+mn-ea"/>
              </a:rPr>
              <a:t>Channel</a:t>
            </a:r>
          </a:p>
          <a:p>
            <a:pPr algn="ctr" fontAlgn="auto">
              <a:spcBef>
                <a:spcPts val="0"/>
              </a:spcBef>
              <a:spcAft>
                <a:spcPts val="0"/>
              </a:spcAft>
            </a:pPr>
            <a:r>
              <a:rPr lang="en-GB" altLang="en-GB" sz="1400">
                <a:solidFill>
                  <a:prstClr val="black"/>
                </a:solidFill>
                <a:latin typeface="Calibri"/>
                <a:ea typeface="+mn-ea"/>
              </a:rPr>
              <a:t>Decoder</a:t>
            </a:r>
          </a:p>
        </p:txBody>
      </p:sp>
      <p:sp>
        <p:nvSpPr>
          <p:cNvPr id="34" name="Text Box 30"/>
          <p:cNvSpPr txBox="1">
            <a:spLocks noChangeArrowheads="1"/>
          </p:cNvSpPr>
          <p:nvPr/>
        </p:nvSpPr>
        <p:spPr bwMode="auto">
          <a:xfrm>
            <a:off x="6780213" y="1356643"/>
            <a:ext cx="844550" cy="73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To</a:t>
            </a:r>
          </a:p>
          <a:p>
            <a:pPr algn="ctr" fontAlgn="auto">
              <a:spcBef>
                <a:spcPts val="0"/>
              </a:spcBef>
              <a:spcAft>
                <a:spcPts val="0"/>
              </a:spcAft>
            </a:pPr>
            <a:r>
              <a:rPr lang="en-GB" altLang="en-GB" sz="1400">
                <a:solidFill>
                  <a:prstClr val="black"/>
                </a:solidFill>
                <a:latin typeface="Calibri"/>
                <a:ea typeface="+mn-ea"/>
              </a:rPr>
              <a:t>Channel</a:t>
            </a:r>
          </a:p>
          <a:p>
            <a:pPr algn="ctr" fontAlgn="auto">
              <a:spcBef>
                <a:spcPts val="0"/>
              </a:spcBef>
              <a:spcAft>
                <a:spcPts val="0"/>
              </a:spcAft>
            </a:pPr>
            <a:r>
              <a:rPr lang="en-GB" altLang="en-GB" sz="1400">
                <a:solidFill>
                  <a:prstClr val="black"/>
                </a:solidFill>
                <a:latin typeface="Calibri"/>
                <a:ea typeface="+mn-ea"/>
              </a:rPr>
              <a:t>Coder</a:t>
            </a:r>
          </a:p>
        </p:txBody>
      </p:sp>
      <p:sp>
        <p:nvSpPr>
          <p:cNvPr id="35" name="Text Box 31"/>
          <p:cNvSpPr txBox="1">
            <a:spLocks noChangeArrowheads="1"/>
          </p:cNvSpPr>
          <p:nvPr/>
        </p:nvSpPr>
        <p:spPr bwMode="auto">
          <a:xfrm>
            <a:off x="4238625" y="2399631"/>
            <a:ext cx="7747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uniform</a:t>
            </a:r>
          </a:p>
        </p:txBody>
      </p:sp>
      <p:sp>
        <p:nvSpPr>
          <p:cNvPr id="36" name="Text Box 32"/>
          <p:cNvSpPr txBox="1">
            <a:spLocks noChangeArrowheads="1"/>
          </p:cNvSpPr>
          <p:nvPr/>
        </p:nvSpPr>
        <p:spPr bwMode="auto">
          <a:xfrm>
            <a:off x="4154488" y="2021806"/>
            <a:ext cx="9032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104 kbps</a:t>
            </a:r>
          </a:p>
        </p:txBody>
      </p:sp>
      <p:sp>
        <p:nvSpPr>
          <p:cNvPr id="37" name="Text Box 33"/>
          <p:cNvSpPr txBox="1">
            <a:spLocks noChangeArrowheads="1"/>
          </p:cNvSpPr>
          <p:nvPr/>
        </p:nvSpPr>
        <p:spPr bwMode="auto">
          <a:xfrm>
            <a:off x="4314825" y="5178450"/>
            <a:ext cx="7747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uniform</a:t>
            </a:r>
          </a:p>
        </p:txBody>
      </p:sp>
      <p:sp>
        <p:nvSpPr>
          <p:cNvPr id="38" name="Text Box 34"/>
          <p:cNvSpPr txBox="1">
            <a:spLocks noChangeArrowheads="1"/>
          </p:cNvSpPr>
          <p:nvPr/>
        </p:nvSpPr>
        <p:spPr bwMode="auto">
          <a:xfrm>
            <a:off x="4192588" y="4826025"/>
            <a:ext cx="9032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104 kbps</a:t>
            </a:r>
          </a:p>
        </p:txBody>
      </p:sp>
      <p:sp>
        <p:nvSpPr>
          <p:cNvPr id="39" name="Text Box 35"/>
          <p:cNvSpPr txBox="1">
            <a:spLocks noChangeArrowheads="1"/>
          </p:cNvSpPr>
          <p:nvPr/>
        </p:nvSpPr>
        <p:spPr bwMode="auto">
          <a:xfrm>
            <a:off x="923925" y="2691731"/>
            <a:ext cx="110013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mouthpiece</a:t>
            </a:r>
          </a:p>
        </p:txBody>
      </p:sp>
      <p:sp>
        <p:nvSpPr>
          <p:cNvPr id="40" name="Text Box 36"/>
          <p:cNvSpPr txBox="1">
            <a:spLocks noChangeArrowheads="1"/>
          </p:cNvSpPr>
          <p:nvPr/>
        </p:nvSpPr>
        <p:spPr bwMode="auto">
          <a:xfrm>
            <a:off x="1042988" y="5508650"/>
            <a:ext cx="8636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earpiece</a:t>
            </a:r>
          </a:p>
        </p:txBody>
      </p:sp>
      <p:sp>
        <p:nvSpPr>
          <p:cNvPr id="41" name="Line 37"/>
          <p:cNvSpPr>
            <a:spLocks noChangeShapeType="1"/>
          </p:cNvSpPr>
          <p:nvPr/>
        </p:nvSpPr>
        <p:spPr bwMode="auto">
          <a:xfrm>
            <a:off x="1209675" y="4943500"/>
            <a:ext cx="374650" cy="857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2" name="Line 38"/>
          <p:cNvSpPr>
            <a:spLocks noChangeShapeType="1"/>
          </p:cNvSpPr>
          <p:nvPr/>
        </p:nvSpPr>
        <p:spPr bwMode="auto">
          <a:xfrm flipV="1">
            <a:off x="1206500" y="5289575"/>
            <a:ext cx="387350" cy="793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3" name="Text Box 39"/>
          <p:cNvSpPr txBox="1">
            <a:spLocks noChangeArrowheads="1"/>
          </p:cNvSpPr>
          <p:nvPr/>
        </p:nvSpPr>
        <p:spPr bwMode="auto">
          <a:xfrm>
            <a:off x="3564169" y="1268760"/>
            <a:ext cx="165590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2000" b="1" dirty="0">
                <a:solidFill>
                  <a:prstClr val="black"/>
                </a:solidFill>
                <a:latin typeface="Calibri"/>
                <a:ea typeface="+mn-ea"/>
              </a:rPr>
              <a:t>Transmit path</a:t>
            </a:r>
            <a:endParaRPr lang="en-GB" altLang="en-GB" sz="2000" dirty="0">
              <a:solidFill>
                <a:prstClr val="black"/>
              </a:solidFill>
              <a:latin typeface="Calibri"/>
              <a:ea typeface="+mn-ea"/>
            </a:endParaRPr>
          </a:p>
        </p:txBody>
      </p:sp>
      <p:sp>
        <p:nvSpPr>
          <p:cNvPr id="44" name="Text Box 40"/>
          <p:cNvSpPr txBox="1">
            <a:spLocks noChangeArrowheads="1"/>
          </p:cNvSpPr>
          <p:nvPr/>
        </p:nvSpPr>
        <p:spPr bwMode="auto">
          <a:xfrm>
            <a:off x="3621927" y="4111080"/>
            <a:ext cx="1549911"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2000" b="1">
                <a:solidFill>
                  <a:prstClr val="black"/>
                </a:solidFill>
                <a:latin typeface="Calibri"/>
                <a:ea typeface="+mn-ea"/>
              </a:rPr>
              <a:t>Receive path</a:t>
            </a:r>
            <a:endParaRPr lang="en-GB" altLang="en-GB" sz="2000">
              <a:solidFill>
                <a:prstClr val="black"/>
              </a:solidFill>
              <a:latin typeface="Calibri"/>
              <a:ea typeface="+mn-ea"/>
            </a:endParaRPr>
          </a:p>
        </p:txBody>
      </p:sp>
    </p:spTree>
    <p:extLst>
      <p:ext uri="{BB962C8B-B14F-4D97-AF65-F5344CB8AC3E}">
        <p14:creationId xmlns:p14="http://schemas.microsoft.com/office/powerpoint/2010/main" val="3899854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8064896" cy="548680"/>
          </a:xfrm>
        </p:spPr>
        <p:txBody>
          <a:bodyPr/>
          <a:lstStyle/>
          <a:p>
            <a:r>
              <a:rPr lang="en-GB" b="0" dirty="0">
                <a:solidFill>
                  <a:srgbClr val="FFFFFF"/>
                </a:solidFill>
                <a:latin typeface="Calibri"/>
                <a:cs typeface="Calibri"/>
              </a:rPr>
              <a:t>GSM Speech Coding at Network Side</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87</a:t>
            </a:fld>
            <a:endParaRPr lang="en-GB">
              <a:solidFill>
                <a:prstClr val="black"/>
              </a:solidFill>
            </a:endParaRPr>
          </a:p>
        </p:txBody>
      </p:sp>
      <p:sp>
        <p:nvSpPr>
          <p:cNvPr id="7" name="Text Box 3"/>
          <p:cNvSpPr txBox="1">
            <a:spLocks noChangeArrowheads="1"/>
          </p:cNvSpPr>
          <p:nvPr/>
        </p:nvSpPr>
        <p:spPr bwMode="auto">
          <a:xfrm>
            <a:off x="650875" y="1090613"/>
            <a:ext cx="7837488" cy="212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fontAlgn="auto">
              <a:spcBef>
                <a:spcPts val="0"/>
              </a:spcBef>
              <a:spcAft>
                <a:spcPts val="0"/>
              </a:spcAft>
            </a:pPr>
            <a:r>
              <a:rPr lang="en-GB" altLang="en-GB" sz="1400" b="1">
                <a:solidFill>
                  <a:prstClr val="black"/>
                </a:solidFill>
                <a:latin typeface="Calibri"/>
                <a:ea typeface="+mn-ea"/>
              </a:rPr>
              <a:t>Transcoding Process</a:t>
            </a:r>
          </a:p>
        </p:txBody>
      </p:sp>
      <p:grpSp>
        <p:nvGrpSpPr>
          <p:cNvPr id="8" name="Group 93"/>
          <p:cNvGrpSpPr>
            <a:grpSpLocks/>
          </p:cNvGrpSpPr>
          <p:nvPr/>
        </p:nvGrpSpPr>
        <p:grpSpPr bwMode="auto">
          <a:xfrm>
            <a:off x="1471613" y="1444625"/>
            <a:ext cx="6357937" cy="4978400"/>
            <a:chOff x="927" y="910"/>
            <a:chExt cx="4005" cy="3136"/>
          </a:xfrm>
        </p:grpSpPr>
        <p:sp>
          <p:nvSpPr>
            <p:cNvPr id="9" name="Freeform 5"/>
            <p:cNvSpPr>
              <a:spLocks/>
            </p:cNvSpPr>
            <p:nvPr/>
          </p:nvSpPr>
          <p:spPr bwMode="auto">
            <a:xfrm>
              <a:off x="1700" y="910"/>
              <a:ext cx="2277" cy="1130"/>
            </a:xfrm>
            <a:custGeom>
              <a:avLst/>
              <a:gdLst>
                <a:gd name="T0" fmla="*/ 0 w 2277"/>
                <a:gd name="T1" fmla="*/ 0 h 1130"/>
                <a:gd name="T2" fmla="*/ 0 w 2277"/>
                <a:gd name="T3" fmla="*/ 1130 h 1130"/>
                <a:gd name="T4" fmla="*/ 2277 w 2277"/>
                <a:gd name="T5" fmla="*/ 1130 h 1130"/>
              </a:gdLst>
              <a:ahLst/>
              <a:cxnLst>
                <a:cxn ang="0">
                  <a:pos x="T0" y="T1"/>
                </a:cxn>
                <a:cxn ang="0">
                  <a:pos x="T2" y="T3"/>
                </a:cxn>
                <a:cxn ang="0">
                  <a:pos x="T4" y="T5"/>
                </a:cxn>
              </a:cxnLst>
              <a:rect l="0" t="0" r="r" b="b"/>
              <a:pathLst>
                <a:path w="2277" h="1130">
                  <a:moveTo>
                    <a:pt x="0" y="0"/>
                  </a:moveTo>
                  <a:lnTo>
                    <a:pt x="0" y="1130"/>
                  </a:lnTo>
                  <a:lnTo>
                    <a:pt x="2277" y="1130"/>
                  </a:lnTo>
                </a:path>
              </a:pathLst>
            </a:custGeom>
            <a:noFill/>
            <a:ln w="1905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0" name="Line 6"/>
            <p:cNvSpPr>
              <a:spLocks noChangeShapeType="1"/>
            </p:cNvSpPr>
            <p:nvPr/>
          </p:nvSpPr>
          <p:spPr bwMode="auto">
            <a:xfrm flipV="1">
              <a:off x="1954" y="1671"/>
              <a:ext cx="0" cy="3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1" name="Line 7"/>
            <p:cNvSpPr>
              <a:spLocks noChangeShapeType="1"/>
            </p:cNvSpPr>
            <p:nvPr/>
          </p:nvSpPr>
          <p:spPr bwMode="auto">
            <a:xfrm flipV="1">
              <a:off x="2209" y="1425"/>
              <a:ext cx="0" cy="61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2" name="Line 8"/>
            <p:cNvSpPr>
              <a:spLocks noChangeShapeType="1"/>
            </p:cNvSpPr>
            <p:nvPr/>
          </p:nvSpPr>
          <p:spPr bwMode="auto">
            <a:xfrm flipV="1">
              <a:off x="2464" y="1240"/>
              <a:ext cx="0" cy="8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3" name="Line 9"/>
            <p:cNvSpPr>
              <a:spLocks noChangeShapeType="1"/>
            </p:cNvSpPr>
            <p:nvPr/>
          </p:nvSpPr>
          <p:spPr bwMode="auto">
            <a:xfrm flipV="1">
              <a:off x="2719" y="1417"/>
              <a:ext cx="0" cy="62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4" name="Line 10"/>
            <p:cNvSpPr>
              <a:spLocks noChangeShapeType="1"/>
            </p:cNvSpPr>
            <p:nvPr/>
          </p:nvSpPr>
          <p:spPr bwMode="auto">
            <a:xfrm flipV="1">
              <a:off x="2974" y="1671"/>
              <a:ext cx="0" cy="3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5" name="Line 11"/>
            <p:cNvSpPr>
              <a:spLocks noChangeShapeType="1"/>
            </p:cNvSpPr>
            <p:nvPr/>
          </p:nvSpPr>
          <p:spPr bwMode="auto">
            <a:xfrm flipV="1">
              <a:off x="3229" y="1571"/>
              <a:ext cx="0" cy="46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6" name="Line 12"/>
            <p:cNvSpPr>
              <a:spLocks noChangeShapeType="1"/>
            </p:cNvSpPr>
            <p:nvPr/>
          </p:nvSpPr>
          <p:spPr bwMode="auto">
            <a:xfrm flipV="1">
              <a:off x="3484" y="1464"/>
              <a:ext cx="0" cy="576"/>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7" name="Line 13"/>
            <p:cNvSpPr>
              <a:spLocks noChangeShapeType="1"/>
            </p:cNvSpPr>
            <p:nvPr/>
          </p:nvSpPr>
          <p:spPr bwMode="auto">
            <a:xfrm flipV="1">
              <a:off x="3739" y="1402"/>
              <a:ext cx="0" cy="6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8" name="Freeform 14"/>
            <p:cNvSpPr>
              <a:spLocks/>
            </p:cNvSpPr>
            <p:nvPr/>
          </p:nvSpPr>
          <p:spPr bwMode="auto">
            <a:xfrm>
              <a:off x="1953" y="1240"/>
              <a:ext cx="1782" cy="459"/>
            </a:xfrm>
            <a:custGeom>
              <a:avLst/>
              <a:gdLst>
                <a:gd name="T0" fmla="*/ 0 w 1782"/>
                <a:gd name="T1" fmla="*/ 430 h 459"/>
                <a:gd name="T2" fmla="*/ 258 w 1782"/>
                <a:gd name="T3" fmla="*/ 181 h 459"/>
                <a:gd name="T4" fmla="*/ 510 w 1782"/>
                <a:gd name="T5" fmla="*/ 1 h 459"/>
                <a:gd name="T6" fmla="*/ 762 w 1782"/>
                <a:gd name="T7" fmla="*/ 178 h 459"/>
                <a:gd name="T8" fmla="*/ 1017 w 1782"/>
                <a:gd name="T9" fmla="*/ 433 h 459"/>
                <a:gd name="T10" fmla="*/ 1275 w 1782"/>
                <a:gd name="T11" fmla="*/ 331 h 459"/>
                <a:gd name="T12" fmla="*/ 1530 w 1782"/>
                <a:gd name="T13" fmla="*/ 223 h 459"/>
                <a:gd name="T14" fmla="*/ 1782 w 1782"/>
                <a:gd name="T15" fmla="*/ 163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2" h="459">
                  <a:moveTo>
                    <a:pt x="0" y="430"/>
                  </a:moveTo>
                  <a:cubicBezTo>
                    <a:pt x="86" y="341"/>
                    <a:pt x="173" y="252"/>
                    <a:pt x="258" y="181"/>
                  </a:cubicBezTo>
                  <a:cubicBezTo>
                    <a:pt x="343" y="110"/>
                    <a:pt x="426" y="2"/>
                    <a:pt x="510" y="1"/>
                  </a:cubicBezTo>
                  <a:cubicBezTo>
                    <a:pt x="594" y="0"/>
                    <a:pt x="678" y="106"/>
                    <a:pt x="762" y="178"/>
                  </a:cubicBezTo>
                  <a:cubicBezTo>
                    <a:pt x="846" y="250"/>
                    <a:pt x="931" y="407"/>
                    <a:pt x="1017" y="433"/>
                  </a:cubicBezTo>
                  <a:cubicBezTo>
                    <a:pt x="1103" y="459"/>
                    <a:pt x="1190" y="366"/>
                    <a:pt x="1275" y="331"/>
                  </a:cubicBezTo>
                  <a:cubicBezTo>
                    <a:pt x="1360" y="296"/>
                    <a:pt x="1446" y="251"/>
                    <a:pt x="1530" y="223"/>
                  </a:cubicBezTo>
                  <a:cubicBezTo>
                    <a:pt x="1614" y="195"/>
                    <a:pt x="1740" y="173"/>
                    <a:pt x="1782" y="163"/>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19" name="Oval 15"/>
            <p:cNvSpPr>
              <a:spLocks noChangeArrowheads="1"/>
            </p:cNvSpPr>
            <p:nvPr/>
          </p:nvSpPr>
          <p:spPr bwMode="auto">
            <a:xfrm>
              <a:off x="1926" y="1652"/>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0" name="Oval 16"/>
            <p:cNvSpPr>
              <a:spLocks noChangeArrowheads="1"/>
            </p:cNvSpPr>
            <p:nvPr/>
          </p:nvSpPr>
          <p:spPr bwMode="auto">
            <a:xfrm>
              <a:off x="2184" y="1406"/>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1" name="Oval 17"/>
            <p:cNvSpPr>
              <a:spLocks noChangeArrowheads="1"/>
            </p:cNvSpPr>
            <p:nvPr/>
          </p:nvSpPr>
          <p:spPr bwMode="auto">
            <a:xfrm>
              <a:off x="2436" y="1220"/>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2" name="Oval 18"/>
            <p:cNvSpPr>
              <a:spLocks noChangeArrowheads="1"/>
            </p:cNvSpPr>
            <p:nvPr/>
          </p:nvSpPr>
          <p:spPr bwMode="auto">
            <a:xfrm>
              <a:off x="2691" y="1397"/>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3" name="Oval 19"/>
            <p:cNvSpPr>
              <a:spLocks noChangeArrowheads="1"/>
            </p:cNvSpPr>
            <p:nvPr/>
          </p:nvSpPr>
          <p:spPr bwMode="auto">
            <a:xfrm>
              <a:off x="2949" y="1649"/>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4" name="Oval 20"/>
            <p:cNvSpPr>
              <a:spLocks noChangeArrowheads="1"/>
            </p:cNvSpPr>
            <p:nvPr/>
          </p:nvSpPr>
          <p:spPr bwMode="auto">
            <a:xfrm>
              <a:off x="3201" y="1550"/>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5" name="Oval 21"/>
            <p:cNvSpPr>
              <a:spLocks noChangeArrowheads="1"/>
            </p:cNvSpPr>
            <p:nvPr/>
          </p:nvSpPr>
          <p:spPr bwMode="auto">
            <a:xfrm>
              <a:off x="3459" y="1442"/>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6" name="Oval 22"/>
            <p:cNvSpPr>
              <a:spLocks noChangeArrowheads="1"/>
            </p:cNvSpPr>
            <p:nvPr/>
          </p:nvSpPr>
          <p:spPr bwMode="auto">
            <a:xfrm>
              <a:off x="3711" y="1382"/>
              <a:ext cx="47" cy="47"/>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27" name="Text Box 23"/>
            <p:cNvSpPr txBox="1">
              <a:spLocks noChangeArrowheads="1"/>
            </p:cNvSpPr>
            <p:nvPr/>
          </p:nvSpPr>
          <p:spPr bwMode="auto">
            <a:xfrm>
              <a:off x="2731" y="1207"/>
              <a:ext cx="904"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Speech Waveform</a:t>
              </a:r>
              <a:endParaRPr lang="en-GB" altLang="en-GB" sz="1600">
                <a:solidFill>
                  <a:prstClr val="black"/>
                </a:solidFill>
                <a:latin typeface="Helvetica" charset="0"/>
                <a:ea typeface="+mn-ea"/>
              </a:endParaRPr>
            </a:p>
          </p:txBody>
        </p:sp>
        <p:sp>
          <p:nvSpPr>
            <p:cNvPr id="28" name="Text Box 24"/>
            <p:cNvSpPr txBox="1">
              <a:spLocks noChangeArrowheads="1"/>
            </p:cNvSpPr>
            <p:nvPr/>
          </p:nvSpPr>
          <p:spPr bwMode="auto">
            <a:xfrm>
              <a:off x="2031" y="2045"/>
              <a:ext cx="146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b="1">
                  <a:solidFill>
                    <a:prstClr val="black"/>
                  </a:solidFill>
                  <a:latin typeface="Helvetica" charset="0"/>
                  <a:ea typeface="+mn-ea"/>
                </a:rPr>
                <a:t>160 samples in a 20 ms frame</a:t>
              </a:r>
              <a:endParaRPr lang="en-GB" altLang="en-GB" sz="1600">
                <a:solidFill>
                  <a:prstClr val="black"/>
                </a:solidFill>
                <a:latin typeface="Helvetica" charset="0"/>
                <a:ea typeface="+mn-ea"/>
              </a:endParaRPr>
            </a:p>
          </p:txBody>
        </p:sp>
        <p:sp>
          <p:nvSpPr>
            <p:cNvPr id="29" name="Text Box 25"/>
            <p:cNvSpPr txBox="1">
              <a:spLocks noChangeArrowheads="1"/>
            </p:cNvSpPr>
            <p:nvPr/>
          </p:nvSpPr>
          <p:spPr bwMode="auto">
            <a:xfrm>
              <a:off x="3951" y="1949"/>
              <a:ext cx="329"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Time</a:t>
              </a:r>
              <a:endParaRPr lang="en-GB" altLang="en-GB" sz="1600">
                <a:solidFill>
                  <a:prstClr val="black"/>
                </a:solidFill>
                <a:latin typeface="Helvetica" charset="0"/>
                <a:ea typeface="+mn-ea"/>
              </a:endParaRPr>
            </a:p>
          </p:txBody>
        </p:sp>
        <p:sp>
          <p:nvSpPr>
            <p:cNvPr id="30" name="Text Box 26"/>
            <p:cNvSpPr txBox="1">
              <a:spLocks noChangeArrowheads="1"/>
            </p:cNvSpPr>
            <p:nvPr/>
          </p:nvSpPr>
          <p:spPr bwMode="auto">
            <a:xfrm>
              <a:off x="1366" y="1385"/>
              <a:ext cx="329"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Volts</a:t>
              </a:r>
              <a:endParaRPr lang="en-GB" altLang="en-GB" sz="1600">
                <a:solidFill>
                  <a:prstClr val="black"/>
                </a:solidFill>
                <a:latin typeface="Helvetica" charset="0"/>
                <a:ea typeface="+mn-ea"/>
              </a:endParaRPr>
            </a:p>
          </p:txBody>
        </p:sp>
        <p:sp>
          <p:nvSpPr>
            <p:cNvPr id="31" name="Line 27"/>
            <p:cNvSpPr>
              <a:spLocks noChangeShapeType="1"/>
            </p:cNvSpPr>
            <p:nvPr/>
          </p:nvSpPr>
          <p:spPr bwMode="auto">
            <a:xfrm>
              <a:off x="1377" y="2176"/>
              <a:ext cx="0" cy="153"/>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2" name="Line 28"/>
            <p:cNvSpPr>
              <a:spLocks noChangeShapeType="1"/>
            </p:cNvSpPr>
            <p:nvPr/>
          </p:nvSpPr>
          <p:spPr bwMode="auto">
            <a:xfrm>
              <a:off x="1378" y="2331"/>
              <a:ext cx="0" cy="1561"/>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3" name="Line 29"/>
            <p:cNvSpPr>
              <a:spLocks noChangeShapeType="1"/>
            </p:cNvSpPr>
            <p:nvPr/>
          </p:nvSpPr>
          <p:spPr bwMode="auto">
            <a:xfrm>
              <a:off x="1377" y="3893"/>
              <a:ext cx="0" cy="153"/>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4" name="Line 30"/>
            <p:cNvSpPr>
              <a:spLocks noChangeShapeType="1"/>
            </p:cNvSpPr>
            <p:nvPr/>
          </p:nvSpPr>
          <p:spPr bwMode="auto">
            <a:xfrm>
              <a:off x="1272" y="234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5" name="Line 31"/>
            <p:cNvSpPr>
              <a:spLocks noChangeShapeType="1"/>
            </p:cNvSpPr>
            <p:nvPr/>
          </p:nvSpPr>
          <p:spPr bwMode="auto">
            <a:xfrm>
              <a:off x="1272" y="251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6" name="Line 32"/>
            <p:cNvSpPr>
              <a:spLocks noChangeShapeType="1"/>
            </p:cNvSpPr>
            <p:nvPr/>
          </p:nvSpPr>
          <p:spPr bwMode="auto">
            <a:xfrm>
              <a:off x="1272" y="298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7" name="Line 33"/>
            <p:cNvSpPr>
              <a:spLocks noChangeShapeType="1"/>
            </p:cNvSpPr>
            <p:nvPr/>
          </p:nvSpPr>
          <p:spPr bwMode="auto">
            <a:xfrm>
              <a:off x="1272" y="310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8" name="Line 34"/>
            <p:cNvSpPr>
              <a:spLocks noChangeShapeType="1"/>
            </p:cNvSpPr>
            <p:nvPr/>
          </p:nvSpPr>
          <p:spPr bwMode="auto">
            <a:xfrm>
              <a:off x="1272" y="317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39" name="Line 35"/>
            <p:cNvSpPr>
              <a:spLocks noChangeShapeType="1"/>
            </p:cNvSpPr>
            <p:nvPr/>
          </p:nvSpPr>
          <p:spPr bwMode="auto">
            <a:xfrm>
              <a:off x="1272" y="327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0" name="Line 36"/>
            <p:cNvSpPr>
              <a:spLocks noChangeShapeType="1"/>
            </p:cNvSpPr>
            <p:nvPr/>
          </p:nvSpPr>
          <p:spPr bwMode="auto">
            <a:xfrm>
              <a:off x="1272" y="336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1" name="Line 37"/>
            <p:cNvSpPr>
              <a:spLocks noChangeShapeType="1"/>
            </p:cNvSpPr>
            <p:nvPr/>
          </p:nvSpPr>
          <p:spPr bwMode="auto">
            <a:xfrm>
              <a:off x="1272" y="384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2" name="Line 38"/>
            <p:cNvSpPr>
              <a:spLocks noChangeShapeType="1"/>
            </p:cNvSpPr>
            <p:nvPr/>
          </p:nvSpPr>
          <p:spPr bwMode="auto">
            <a:xfrm>
              <a:off x="1272" y="264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3" name="Line 39"/>
            <p:cNvSpPr>
              <a:spLocks noChangeShapeType="1"/>
            </p:cNvSpPr>
            <p:nvPr/>
          </p:nvSpPr>
          <p:spPr bwMode="auto">
            <a:xfrm>
              <a:off x="1272" y="274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4" name="Line 40"/>
            <p:cNvSpPr>
              <a:spLocks noChangeShapeType="1"/>
            </p:cNvSpPr>
            <p:nvPr/>
          </p:nvSpPr>
          <p:spPr bwMode="auto">
            <a:xfrm>
              <a:off x="1272" y="284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5" name="Line 41"/>
            <p:cNvSpPr>
              <a:spLocks noChangeShapeType="1"/>
            </p:cNvSpPr>
            <p:nvPr/>
          </p:nvSpPr>
          <p:spPr bwMode="auto">
            <a:xfrm>
              <a:off x="1272" y="291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6" name="Line 42"/>
            <p:cNvSpPr>
              <a:spLocks noChangeShapeType="1"/>
            </p:cNvSpPr>
            <p:nvPr/>
          </p:nvSpPr>
          <p:spPr bwMode="auto">
            <a:xfrm>
              <a:off x="1272" y="303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7" name="Line 43"/>
            <p:cNvSpPr>
              <a:spLocks noChangeShapeType="1"/>
            </p:cNvSpPr>
            <p:nvPr/>
          </p:nvSpPr>
          <p:spPr bwMode="auto">
            <a:xfrm>
              <a:off x="1272" y="351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8" name="Line 44"/>
            <p:cNvSpPr>
              <a:spLocks noChangeShapeType="1"/>
            </p:cNvSpPr>
            <p:nvPr/>
          </p:nvSpPr>
          <p:spPr bwMode="auto">
            <a:xfrm>
              <a:off x="1272" y="366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49" name="Line 45"/>
            <p:cNvSpPr>
              <a:spLocks noChangeShapeType="1"/>
            </p:cNvSpPr>
            <p:nvPr/>
          </p:nvSpPr>
          <p:spPr bwMode="auto">
            <a:xfrm>
              <a:off x="1579" y="3320"/>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0" name="Line 46"/>
            <p:cNvSpPr>
              <a:spLocks noChangeShapeType="1"/>
            </p:cNvSpPr>
            <p:nvPr/>
          </p:nvSpPr>
          <p:spPr bwMode="auto">
            <a:xfrm>
              <a:off x="1892" y="3005"/>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1" name="Line 47"/>
            <p:cNvSpPr>
              <a:spLocks noChangeShapeType="1"/>
            </p:cNvSpPr>
            <p:nvPr/>
          </p:nvSpPr>
          <p:spPr bwMode="auto">
            <a:xfrm>
              <a:off x="2212" y="2890"/>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2" name="Line 48"/>
            <p:cNvSpPr>
              <a:spLocks noChangeShapeType="1"/>
            </p:cNvSpPr>
            <p:nvPr/>
          </p:nvSpPr>
          <p:spPr bwMode="auto">
            <a:xfrm>
              <a:off x="2547" y="3098"/>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3" name="Line 49"/>
            <p:cNvSpPr>
              <a:spLocks noChangeShapeType="1"/>
            </p:cNvSpPr>
            <p:nvPr/>
          </p:nvSpPr>
          <p:spPr bwMode="auto">
            <a:xfrm>
              <a:off x="2875" y="3320"/>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4" name="Line 50"/>
            <p:cNvSpPr>
              <a:spLocks noChangeShapeType="1"/>
            </p:cNvSpPr>
            <p:nvPr/>
          </p:nvSpPr>
          <p:spPr bwMode="auto">
            <a:xfrm>
              <a:off x="3204" y="3412"/>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5" name="Line 51"/>
            <p:cNvSpPr>
              <a:spLocks noChangeShapeType="1"/>
            </p:cNvSpPr>
            <p:nvPr/>
          </p:nvSpPr>
          <p:spPr bwMode="auto">
            <a:xfrm>
              <a:off x="3524" y="3242"/>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6" name="Line 52"/>
            <p:cNvSpPr>
              <a:spLocks noChangeShapeType="1"/>
            </p:cNvSpPr>
            <p:nvPr/>
          </p:nvSpPr>
          <p:spPr bwMode="auto">
            <a:xfrm>
              <a:off x="3836" y="3158"/>
              <a:ext cx="331"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57" name="Text Box 53"/>
            <p:cNvSpPr txBox="1">
              <a:spLocks noChangeArrowheads="1"/>
            </p:cNvSpPr>
            <p:nvPr/>
          </p:nvSpPr>
          <p:spPr bwMode="auto">
            <a:xfrm>
              <a:off x="4481" y="2756"/>
              <a:ext cx="451" cy="4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Uniform</a:t>
              </a:r>
            </a:p>
            <a:p>
              <a:pPr algn="ctr" fontAlgn="auto">
                <a:spcBef>
                  <a:spcPts val="0"/>
                </a:spcBef>
                <a:spcAft>
                  <a:spcPts val="0"/>
                </a:spcAft>
              </a:pPr>
              <a:r>
                <a:rPr lang="en-GB" altLang="en-GB" sz="1600">
                  <a:solidFill>
                    <a:prstClr val="black"/>
                  </a:solidFill>
                  <a:latin typeface="Helvetica" charset="0"/>
                  <a:ea typeface="+mn-ea"/>
                </a:rPr>
                <a:t>8192</a:t>
              </a:r>
            </a:p>
            <a:p>
              <a:pPr algn="ctr" fontAlgn="auto">
                <a:spcBef>
                  <a:spcPts val="0"/>
                </a:spcBef>
                <a:spcAft>
                  <a:spcPts val="0"/>
                </a:spcAft>
              </a:pPr>
              <a:r>
                <a:rPr lang="en-GB" altLang="en-GB" sz="1600">
                  <a:solidFill>
                    <a:prstClr val="black"/>
                  </a:solidFill>
                  <a:latin typeface="Helvetica" charset="0"/>
                  <a:ea typeface="+mn-ea"/>
                </a:rPr>
                <a:t>levels</a:t>
              </a:r>
            </a:p>
          </p:txBody>
        </p:sp>
        <p:sp>
          <p:nvSpPr>
            <p:cNvPr id="58" name="Text Box 54"/>
            <p:cNvSpPr txBox="1">
              <a:spLocks noChangeArrowheads="1"/>
            </p:cNvSpPr>
            <p:nvPr/>
          </p:nvSpPr>
          <p:spPr bwMode="auto">
            <a:xfrm>
              <a:off x="927" y="2826"/>
              <a:ext cx="360" cy="4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A-law</a:t>
              </a:r>
            </a:p>
            <a:p>
              <a:pPr algn="ctr" fontAlgn="auto">
                <a:spcBef>
                  <a:spcPts val="0"/>
                </a:spcBef>
                <a:spcAft>
                  <a:spcPts val="0"/>
                </a:spcAft>
              </a:pPr>
              <a:r>
                <a:rPr lang="en-GB" altLang="en-GB">
                  <a:solidFill>
                    <a:prstClr val="black"/>
                  </a:solidFill>
                  <a:latin typeface="Helvetica" charset="0"/>
                  <a:ea typeface="+mn-ea"/>
                </a:rPr>
                <a:t>256</a:t>
              </a:r>
            </a:p>
            <a:p>
              <a:pPr algn="ctr" fontAlgn="auto">
                <a:spcBef>
                  <a:spcPts val="0"/>
                </a:spcBef>
                <a:spcAft>
                  <a:spcPts val="0"/>
                </a:spcAft>
              </a:pPr>
              <a:r>
                <a:rPr lang="en-GB" altLang="en-GB">
                  <a:solidFill>
                    <a:prstClr val="black"/>
                  </a:solidFill>
                  <a:latin typeface="Helvetica" charset="0"/>
                  <a:ea typeface="+mn-ea"/>
                </a:rPr>
                <a:t>levels</a:t>
              </a:r>
              <a:endParaRPr lang="en-GB" altLang="en-GB" sz="1600">
                <a:solidFill>
                  <a:prstClr val="black"/>
                </a:solidFill>
                <a:latin typeface="Helvetica" charset="0"/>
                <a:ea typeface="+mn-ea"/>
              </a:endParaRPr>
            </a:p>
          </p:txBody>
        </p:sp>
        <p:sp>
          <p:nvSpPr>
            <p:cNvPr id="59" name="Text Box 55"/>
            <p:cNvSpPr txBox="1">
              <a:spLocks noChangeArrowheads="1"/>
            </p:cNvSpPr>
            <p:nvPr/>
          </p:nvSpPr>
          <p:spPr bwMode="auto">
            <a:xfrm>
              <a:off x="2124" y="3717"/>
              <a:ext cx="451"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a:solidFill>
                    <a:prstClr val="black"/>
                  </a:solidFill>
                  <a:latin typeface="Helvetica" charset="0"/>
                  <a:ea typeface="+mn-ea"/>
                </a:rPr>
                <a:t>64 kbps</a:t>
              </a:r>
              <a:endParaRPr lang="en-GB" altLang="en-GB" sz="1600">
                <a:solidFill>
                  <a:prstClr val="black"/>
                </a:solidFill>
                <a:latin typeface="Helvetica" charset="0"/>
                <a:ea typeface="+mn-ea"/>
              </a:endParaRPr>
            </a:p>
          </p:txBody>
        </p:sp>
        <p:sp>
          <p:nvSpPr>
            <p:cNvPr id="60" name="Line 56"/>
            <p:cNvSpPr>
              <a:spLocks noChangeShapeType="1"/>
            </p:cNvSpPr>
            <p:nvPr/>
          </p:nvSpPr>
          <p:spPr bwMode="auto">
            <a:xfrm>
              <a:off x="4369" y="2176"/>
              <a:ext cx="0" cy="153"/>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1" name="Line 57"/>
            <p:cNvSpPr>
              <a:spLocks noChangeShapeType="1"/>
            </p:cNvSpPr>
            <p:nvPr/>
          </p:nvSpPr>
          <p:spPr bwMode="auto">
            <a:xfrm>
              <a:off x="4370" y="2331"/>
              <a:ext cx="0" cy="1561"/>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2" name="Line 58"/>
            <p:cNvSpPr>
              <a:spLocks noChangeShapeType="1"/>
            </p:cNvSpPr>
            <p:nvPr/>
          </p:nvSpPr>
          <p:spPr bwMode="auto">
            <a:xfrm>
              <a:off x="4369" y="3893"/>
              <a:ext cx="0" cy="153"/>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3" name="Line 59"/>
            <p:cNvSpPr>
              <a:spLocks noChangeShapeType="1"/>
            </p:cNvSpPr>
            <p:nvPr/>
          </p:nvSpPr>
          <p:spPr bwMode="auto">
            <a:xfrm>
              <a:off x="4264" y="240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4" name="Line 60"/>
            <p:cNvSpPr>
              <a:spLocks noChangeShapeType="1"/>
            </p:cNvSpPr>
            <p:nvPr/>
          </p:nvSpPr>
          <p:spPr bwMode="auto">
            <a:xfrm>
              <a:off x="4264" y="250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5" name="Line 61"/>
            <p:cNvSpPr>
              <a:spLocks noChangeShapeType="1"/>
            </p:cNvSpPr>
            <p:nvPr/>
          </p:nvSpPr>
          <p:spPr bwMode="auto">
            <a:xfrm>
              <a:off x="4264" y="260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6" name="Line 62"/>
            <p:cNvSpPr>
              <a:spLocks noChangeShapeType="1"/>
            </p:cNvSpPr>
            <p:nvPr/>
          </p:nvSpPr>
          <p:spPr bwMode="auto">
            <a:xfrm>
              <a:off x="4264" y="269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7" name="Line 63"/>
            <p:cNvSpPr>
              <a:spLocks noChangeShapeType="1"/>
            </p:cNvSpPr>
            <p:nvPr/>
          </p:nvSpPr>
          <p:spPr bwMode="auto">
            <a:xfrm>
              <a:off x="4264" y="279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8" name="Line 64"/>
            <p:cNvSpPr>
              <a:spLocks noChangeShapeType="1"/>
            </p:cNvSpPr>
            <p:nvPr/>
          </p:nvSpPr>
          <p:spPr bwMode="auto">
            <a:xfrm>
              <a:off x="4264" y="288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69" name="Line 65"/>
            <p:cNvSpPr>
              <a:spLocks noChangeShapeType="1"/>
            </p:cNvSpPr>
            <p:nvPr/>
          </p:nvSpPr>
          <p:spPr bwMode="auto">
            <a:xfrm>
              <a:off x="4264" y="298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0" name="Line 66"/>
            <p:cNvSpPr>
              <a:spLocks noChangeShapeType="1"/>
            </p:cNvSpPr>
            <p:nvPr/>
          </p:nvSpPr>
          <p:spPr bwMode="auto">
            <a:xfrm>
              <a:off x="4264" y="308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1" name="Line 67"/>
            <p:cNvSpPr>
              <a:spLocks noChangeShapeType="1"/>
            </p:cNvSpPr>
            <p:nvPr/>
          </p:nvSpPr>
          <p:spPr bwMode="auto">
            <a:xfrm>
              <a:off x="4264" y="317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2" name="Line 68"/>
            <p:cNvSpPr>
              <a:spLocks noChangeShapeType="1"/>
            </p:cNvSpPr>
            <p:nvPr/>
          </p:nvSpPr>
          <p:spPr bwMode="auto">
            <a:xfrm>
              <a:off x="4264" y="327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3" name="Line 69"/>
            <p:cNvSpPr>
              <a:spLocks noChangeShapeType="1"/>
            </p:cNvSpPr>
            <p:nvPr/>
          </p:nvSpPr>
          <p:spPr bwMode="auto">
            <a:xfrm>
              <a:off x="4264" y="336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4" name="Line 70"/>
            <p:cNvSpPr>
              <a:spLocks noChangeShapeType="1"/>
            </p:cNvSpPr>
            <p:nvPr/>
          </p:nvSpPr>
          <p:spPr bwMode="auto">
            <a:xfrm>
              <a:off x="4264" y="346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5" name="Line 71"/>
            <p:cNvSpPr>
              <a:spLocks noChangeShapeType="1"/>
            </p:cNvSpPr>
            <p:nvPr/>
          </p:nvSpPr>
          <p:spPr bwMode="auto">
            <a:xfrm>
              <a:off x="4264" y="356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6" name="Line 72"/>
            <p:cNvSpPr>
              <a:spLocks noChangeShapeType="1"/>
            </p:cNvSpPr>
            <p:nvPr/>
          </p:nvSpPr>
          <p:spPr bwMode="auto">
            <a:xfrm>
              <a:off x="4264" y="365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7" name="Line 73"/>
            <p:cNvSpPr>
              <a:spLocks noChangeShapeType="1"/>
            </p:cNvSpPr>
            <p:nvPr/>
          </p:nvSpPr>
          <p:spPr bwMode="auto">
            <a:xfrm>
              <a:off x="4264" y="375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8" name="Line 74"/>
            <p:cNvSpPr>
              <a:spLocks noChangeShapeType="1"/>
            </p:cNvSpPr>
            <p:nvPr/>
          </p:nvSpPr>
          <p:spPr bwMode="auto">
            <a:xfrm>
              <a:off x="4264" y="384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79" name="Line 75"/>
            <p:cNvSpPr>
              <a:spLocks noChangeShapeType="1"/>
            </p:cNvSpPr>
            <p:nvPr/>
          </p:nvSpPr>
          <p:spPr bwMode="auto">
            <a:xfrm>
              <a:off x="4264" y="245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0" name="Line 76"/>
            <p:cNvSpPr>
              <a:spLocks noChangeShapeType="1"/>
            </p:cNvSpPr>
            <p:nvPr/>
          </p:nvSpPr>
          <p:spPr bwMode="auto">
            <a:xfrm>
              <a:off x="4264" y="255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1" name="Line 77"/>
            <p:cNvSpPr>
              <a:spLocks noChangeShapeType="1"/>
            </p:cNvSpPr>
            <p:nvPr/>
          </p:nvSpPr>
          <p:spPr bwMode="auto">
            <a:xfrm>
              <a:off x="4264" y="264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2" name="Line 78"/>
            <p:cNvSpPr>
              <a:spLocks noChangeShapeType="1"/>
            </p:cNvSpPr>
            <p:nvPr/>
          </p:nvSpPr>
          <p:spPr bwMode="auto">
            <a:xfrm>
              <a:off x="4264" y="274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3" name="Line 79"/>
            <p:cNvSpPr>
              <a:spLocks noChangeShapeType="1"/>
            </p:cNvSpPr>
            <p:nvPr/>
          </p:nvSpPr>
          <p:spPr bwMode="auto">
            <a:xfrm>
              <a:off x="4264" y="284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4" name="Line 80"/>
            <p:cNvSpPr>
              <a:spLocks noChangeShapeType="1"/>
            </p:cNvSpPr>
            <p:nvPr/>
          </p:nvSpPr>
          <p:spPr bwMode="auto">
            <a:xfrm>
              <a:off x="4264" y="293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5" name="Line 81"/>
            <p:cNvSpPr>
              <a:spLocks noChangeShapeType="1"/>
            </p:cNvSpPr>
            <p:nvPr/>
          </p:nvSpPr>
          <p:spPr bwMode="auto">
            <a:xfrm>
              <a:off x="4264" y="303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6" name="Line 82"/>
            <p:cNvSpPr>
              <a:spLocks noChangeShapeType="1"/>
            </p:cNvSpPr>
            <p:nvPr/>
          </p:nvSpPr>
          <p:spPr bwMode="auto">
            <a:xfrm>
              <a:off x="4264" y="312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7" name="Line 83"/>
            <p:cNvSpPr>
              <a:spLocks noChangeShapeType="1"/>
            </p:cNvSpPr>
            <p:nvPr/>
          </p:nvSpPr>
          <p:spPr bwMode="auto">
            <a:xfrm>
              <a:off x="4264" y="322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8" name="Line 84"/>
            <p:cNvSpPr>
              <a:spLocks noChangeShapeType="1"/>
            </p:cNvSpPr>
            <p:nvPr/>
          </p:nvSpPr>
          <p:spPr bwMode="auto">
            <a:xfrm>
              <a:off x="4264" y="332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89" name="Line 85"/>
            <p:cNvSpPr>
              <a:spLocks noChangeShapeType="1"/>
            </p:cNvSpPr>
            <p:nvPr/>
          </p:nvSpPr>
          <p:spPr bwMode="auto">
            <a:xfrm>
              <a:off x="4264" y="3416"/>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0" name="Line 86"/>
            <p:cNvSpPr>
              <a:spLocks noChangeShapeType="1"/>
            </p:cNvSpPr>
            <p:nvPr/>
          </p:nvSpPr>
          <p:spPr bwMode="auto">
            <a:xfrm>
              <a:off x="4264" y="3512"/>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1" name="Line 87"/>
            <p:cNvSpPr>
              <a:spLocks noChangeShapeType="1"/>
            </p:cNvSpPr>
            <p:nvPr/>
          </p:nvSpPr>
          <p:spPr bwMode="auto">
            <a:xfrm>
              <a:off x="4264" y="3608"/>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2" name="Line 88"/>
            <p:cNvSpPr>
              <a:spLocks noChangeShapeType="1"/>
            </p:cNvSpPr>
            <p:nvPr/>
          </p:nvSpPr>
          <p:spPr bwMode="auto">
            <a:xfrm>
              <a:off x="4264" y="3704"/>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3" name="Line 89"/>
            <p:cNvSpPr>
              <a:spLocks noChangeShapeType="1"/>
            </p:cNvSpPr>
            <p:nvPr/>
          </p:nvSpPr>
          <p:spPr bwMode="auto">
            <a:xfrm>
              <a:off x="4264" y="3800"/>
              <a:ext cx="223" cy="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4" name="Text Box 90"/>
            <p:cNvSpPr txBox="1">
              <a:spLocks noChangeArrowheads="1"/>
            </p:cNvSpPr>
            <p:nvPr/>
          </p:nvSpPr>
          <p:spPr bwMode="auto">
            <a:xfrm>
              <a:off x="3226" y="3717"/>
              <a:ext cx="504"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dirty="0">
                  <a:solidFill>
                    <a:prstClr val="black"/>
                  </a:solidFill>
                  <a:latin typeface="Helvetica" charset="0"/>
                  <a:ea typeface="+mn-ea"/>
                </a:rPr>
                <a:t>104 kbps</a:t>
              </a:r>
              <a:endParaRPr lang="en-GB" altLang="en-GB" sz="1600" dirty="0">
                <a:solidFill>
                  <a:prstClr val="black"/>
                </a:solidFill>
                <a:latin typeface="Helvetica" charset="0"/>
                <a:ea typeface="+mn-ea"/>
              </a:endParaRPr>
            </a:p>
          </p:txBody>
        </p:sp>
        <p:sp>
          <p:nvSpPr>
            <p:cNvPr id="95" name="Line 91"/>
            <p:cNvSpPr>
              <a:spLocks noChangeShapeType="1"/>
            </p:cNvSpPr>
            <p:nvPr/>
          </p:nvSpPr>
          <p:spPr bwMode="auto">
            <a:xfrm>
              <a:off x="2731" y="3841"/>
              <a:ext cx="42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sp>
          <p:nvSpPr>
            <p:cNvPr id="96" name="Line 92"/>
            <p:cNvSpPr>
              <a:spLocks noChangeShapeType="1"/>
            </p:cNvSpPr>
            <p:nvPr/>
          </p:nvSpPr>
          <p:spPr bwMode="auto">
            <a:xfrm flipH="1">
              <a:off x="1709" y="2635"/>
              <a:ext cx="2231" cy="0"/>
            </a:xfrm>
            <a:prstGeom prst="line">
              <a:avLst/>
            </a:prstGeom>
            <a:noFill/>
            <a:ln w="57150">
              <a:solidFill>
                <a:srgbClr val="0066FF"/>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GB">
                <a:solidFill>
                  <a:prstClr val="black"/>
                </a:solidFill>
                <a:latin typeface="Calibri"/>
                <a:ea typeface="+mn-ea"/>
              </a:endParaRPr>
            </a:p>
          </p:txBody>
        </p:sp>
      </p:grpSp>
    </p:spTree>
    <p:extLst>
      <p:ext uri="{BB962C8B-B14F-4D97-AF65-F5344CB8AC3E}">
        <p14:creationId xmlns:p14="http://schemas.microsoft.com/office/powerpoint/2010/main" val="4117762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136904" cy="594920"/>
          </a:xfrm>
        </p:spPr>
        <p:txBody>
          <a:bodyPr/>
          <a:lstStyle/>
          <a:p>
            <a:r>
              <a:rPr lang="en-GB" b="0" dirty="0">
                <a:solidFill>
                  <a:srgbClr val="FFFFFF"/>
                </a:solidFill>
                <a:latin typeface="Calibri"/>
                <a:cs typeface="Calibri"/>
              </a:rPr>
              <a:t>GSM Speech Processing : Network side</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88</a:t>
            </a:fld>
            <a:endParaRPr lang="en-GB">
              <a:solidFill>
                <a:prstClr val="black"/>
              </a:solidFill>
            </a:endParaRPr>
          </a:p>
        </p:txBody>
      </p:sp>
      <p:sp>
        <p:nvSpPr>
          <p:cNvPr id="14" name="Text Box 10"/>
          <p:cNvSpPr txBox="1">
            <a:spLocks noChangeArrowheads="1"/>
          </p:cNvSpPr>
          <p:nvPr/>
        </p:nvSpPr>
        <p:spPr bwMode="auto">
          <a:xfrm>
            <a:off x="7219950" y="1810251"/>
            <a:ext cx="844550" cy="73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dirty="0">
                <a:solidFill>
                  <a:prstClr val="black"/>
                </a:solidFill>
                <a:latin typeface="Calibri"/>
                <a:ea typeface="+mn-ea"/>
              </a:rPr>
              <a:t>To</a:t>
            </a:r>
          </a:p>
          <a:p>
            <a:pPr algn="ctr" fontAlgn="auto">
              <a:spcBef>
                <a:spcPts val="0"/>
              </a:spcBef>
              <a:spcAft>
                <a:spcPts val="0"/>
              </a:spcAft>
            </a:pPr>
            <a:r>
              <a:rPr lang="en-GB" altLang="en-GB" sz="1400" dirty="0">
                <a:solidFill>
                  <a:prstClr val="black"/>
                </a:solidFill>
                <a:latin typeface="Calibri"/>
                <a:ea typeface="+mn-ea"/>
              </a:rPr>
              <a:t>Channel</a:t>
            </a:r>
          </a:p>
          <a:p>
            <a:pPr algn="ctr" fontAlgn="auto">
              <a:spcBef>
                <a:spcPts val="0"/>
              </a:spcBef>
              <a:spcAft>
                <a:spcPts val="0"/>
              </a:spcAft>
            </a:pPr>
            <a:r>
              <a:rPr lang="en-GB" altLang="en-GB" sz="1400" dirty="0">
                <a:solidFill>
                  <a:prstClr val="black"/>
                </a:solidFill>
                <a:latin typeface="Calibri"/>
                <a:ea typeface="+mn-ea"/>
              </a:rPr>
              <a:t>Coder</a:t>
            </a:r>
          </a:p>
        </p:txBody>
      </p:sp>
      <p:sp>
        <p:nvSpPr>
          <p:cNvPr id="15" name="Text Box 11"/>
          <p:cNvSpPr txBox="1">
            <a:spLocks noChangeArrowheads="1"/>
          </p:cNvSpPr>
          <p:nvPr/>
        </p:nvSpPr>
        <p:spPr bwMode="auto">
          <a:xfrm>
            <a:off x="4256088" y="2576250"/>
            <a:ext cx="7747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uniform</a:t>
            </a:r>
          </a:p>
        </p:txBody>
      </p:sp>
      <p:sp>
        <p:nvSpPr>
          <p:cNvPr id="16" name="Text Box 12"/>
          <p:cNvSpPr txBox="1">
            <a:spLocks noChangeArrowheads="1"/>
          </p:cNvSpPr>
          <p:nvPr/>
        </p:nvSpPr>
        <p:spPr bwMode="auto">
          <a:xfrm>
            <a:off x="4170363" y="2198425"/>
            <a:ext cx="9032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104 kbps</a:t>
            </a:r>
          </a:p>
        </p:txBody>
      </p:sp>
      <p:sp>
        <p:nvSpPr>
          <p:cNvPr id="19" name="Text Box 15"/>
          <p:cNvSpPr txBox="1">
            <a:spLocks noChangeArrowheads="1"/>
          </p:cNvSpPr>
          <p:nvPr/>
        </p:nvSpPr>
        <p:spPr bwMode="auto">
          <a:xfrm>
            <a:off x="3779912" y="1196904"/>
            <a:ext cx="165590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2000" b="1" dirty="0">
                <a:solidFill>
                  <a:prstClr val="black"/>
                </a:solidFill>
                <a:latin typeface="Calibri"/>
                <a:ea typeface="+mn-ea"/>
              </a:rPr>
              <a:t>Transmit path</a:t>
            </a:r>
            <a:endParaRPr lang="en-GB" altLang="en-GB" sz="2000" dirty="0">
              <a:solidFill>
                <a:prstClr val="black"/>
              </a:solidFill>
              <a:latin typeface="Calibri"/>
              <a:ea typeface="+mn-ea"/>
            </a:endParaRPr>
          </a:p>
        </p:txBody>
      </p:sp>
      <p:sp>
        <p:nvSpPr>
          <p:cNvPr id="20" name="Text Box 16"/>
          <p:cNvSpPr txBox="1">
            <a:spLocks noChangeArrowheads="1"/>
          </p:cNvSpPr>
          <p:nvPr/>
        </p:nvSpPr>
        <p:spPr bwMode="auto">
          <a:xfrm>
            <a:off x="3899381" y="3892986"/>
            <a:ext cx="1549911"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2000" b="1" dirty="0">
                <a:solidFill>
                  <a:prstClr val="black"/>
                </a:solidFill>
                <a:latin typeface="Calibri"/>
                <a:ea typeface="+mn-ea"/>
              </a:rPr>
              <a:t>Receive path</a:t>
            </a:r>
            <a:endParaRPr lang="en-GB" altLang="en-GB" sz="2000" dirty="0">
              <a:solidFill>
                <a:prstClr val="black"/>
              </a:solidFill>
              <a:latin typeface="Calibri"/>
              <a:ea typeface="+mn-ea"/>
            </a:endParaRPr>
          </a:p>
        </p:txBody>
      </p:sp>
      <p:sp>
        <p:nvSpPr>
          <p:cNvPr id="26" name="Text Box 22"/>
          <p:cNvSpPr txBox="1">
            <a:spLocks noChangeArrowheads="1"/>
          </p:cNvSpPr>
          <p:nvPr/>
        </p:nvSpPr>
        <p:spPr bwMode="auto">
          <a:xfrm>
            <a:off x="1311275" y="2198425"/>
            <a:ext cx="80486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64 kbps</a:t>
            </a:r>
          </a:p>
        </p:txBody>
      </p:sp>
      <p:sp>
        <p:nvSpPr>
          <p:cNvPr id="27" name="Text Box 23"/>
          <p:cNvSpPr txBox="1">
            <a:spLocks noChangeArrowheads="1"/>
          </p:cNvSpPr>
          <p:nvPr/>
        </p:nvSpPr>
        <p:spPr bwMode="auto">
          <a:xfrm>
            <a:off x="1069975" y="2633400"/>
            <a:ext cx="785813" cy="73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r>
              <a:rPr lang="en-GB" altLang="en-GB" sz="1400">
                <a:solidFill>
                  <a:prstClr val="black"/>
                </a:solidFill>
                <a:latin typeface="Calibri"/>
                <a:ea typeface="+mn-ea"/>
              </a:rPr>
              <a:t>Digital</a:t>
            </a:r>
          </a:p>
          <a:p>
            <a:pPr fontAlgn="auto">
              <a:spcBef>
                <a:spcPts val="0"/>
              </a:spcBef>
              <a:spcAft>
                <a:spcPts val="0"/>
              </a:spcAft>
            </a:pPr>
            <a:r>
              <a:rPr lang="en-GB" altLang="en-GB" sz="1400">
                <a:solidFill>
                  <a:prstClr val="black"/>
                </a:solidFill>
                <a:latin typeface="Calibri"/>
                <a:ea typeface="+mn-ea"/>
              </a:rPr>
              <a:t>Speech</a:t>
            </a:r>
          </a:p>
          <a:p>
            <a:pPr fontAlgn="auto">
              <a:spcBef>
                <a:spcPts val="0"/>
              </a:spcBef>
              <a:spcAft>
                <a:spcPts val="0"/>
              </a:spcAft>
            </a:pPr>
            <a:r>
              <a:rPr lang="en-GB" altLang="en-GB" sz="1400">
                <a:solidFill>
                  <a:prstClr val="black"/>
                </a:solidFill>
                <a:latin typeface="Calibri"/>
                <a:ea typeface="+mn-ea"/>
              </a:rPr>
              <a:t>Input</a:t>
            </a:r>
          </a:p>
        </p:txBody>
      </p:sp>
      <p:sp>
        <p:nvSpPr>
          <p:cNvPr id="3" name="Rounded Rectangle 2"/>
          <p:cNvSpPr/>
          <p:nvPr/>
        </p:nvSpPr>
        <p:spPr>
          <a:xfrm>
            <a:off x="2329518" y="1830745"/>
            <a:ext cx="1728192" cy="1392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altLang="en-GB" b="1" dirty="0">
                <a:solidFill>
                  <a:prstClr val="white"/>
                </a:solidFill>
              </a:rPr>
              <a:t>8-bit A-law</a:t>
            </a:r>
          </a:p>
          <a:p>
            <a:pPr algn="ctr" fontAlgn="auto">
              <a:spcBef>
                <a:spcPts val="0"/>
              </a:spcBef>
              <a:spcAft>
                <a:spcPts val="0"/>
              </a:spcAft>
            </a:pPr>
            <a:r>
              <a:rPr lang="en-GB" altLang="en-GB" b="1" dirty="0">
                <a:solidFill>
                  <a:prstClr val="white"/>
                </a:solidFill>
              </a:rPr>
              <a:t>to 13-bit uniform</a:t>
            </a:r>
          </a:p>
          <a:p>
            <a:pPr algn="ctr" fontAlgn="auto">
              <a:spcBef>
                <a:spcPts val="0"/>
              </a:spcBef>
              <a:spcAft>
                <a:spcPts val="0"/>
              </a:spcAft>
            </a:pPr>
            <a:r>
              <a:rPr lang="en-GB" altLang="en-GB" b="1" dirty="0">
                <a:solidFill>
                  <a:prstClr val="white"/>
                </a:solidFill>
              </a:rPr>
              <a:t>transcoder</a:t>
            </a:r>
          </a:p>
        </p:txBody>
      </p:sp>
      <p:cxnSp>
        <p:nvCxnSpPr>
          <p:cNvPr id="36" name="Straight Arrow Connector 35"/>
          <p:cNvCxnSpPr>
            <a:endCxn id="3" idx="1"/>
          </p:cNvCxnSpPr>
          <p:nvPr/>
        </p:nvCxnSpPr>
        <p:spPr>
          <a:xfrm>
            <a:off x="1069975" y="2527037"/>
            <a:ext cx="1259543" cy="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 idx="3"/>
            <a:endCxn id="41" idx="1"/>
          </p:cNvCxnSpPr>
          <p:nvPr/>
        </p:nvCxnSpPr>
        <p:spPr>
          <a:xfrm flipV="1">
            <a:off x="4057710" y="2527037"/>
            <a:ext cx="1231474" cy="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5289184" y="1830744"/>
            <a:ext cx="1728192" cy="1392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altLang="en-GB" b="1" dirty="0">
                <a:solidFill>
                  <a:prstClr val="white"/>
                </a:solidFill>
              </a:rPr>
              <a:t>Speech encoder</a:t>
            </a:r>
          </a:p>
        </p:txBody>
      </p:sp>
      <p:cxnSp>
        <p:nvCxnSpPr>
          <p:cNvPr id="43" name="Straight Arrow Connector 42"/>
          <p:cNvCxnSpPr>
            <a:stCxn id="41" idx="3"/>
          </p:cNvCxnSpPr>
          <p:nvPr/>
        </p:nvCxnSpPr>
        <p:spPr>
          <a:xfrm flipV="1">
            <a:off x="7017376" y="2515131"/>
            <a:ext cx="1155024" cy="11906"/>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6" name="Text Box 10"/>
          <p:cNvSpPr txBox="1">
            <a:spLocks noChangeArrowheads="1"/>
          </p:cNvSpPr>
          <p:nvPr/>
        </p:nvSpPr>
        <p:spPr bwMode="auto">
          <a:xfrm>
            <a:off x="7250932" y="4387467"/>
            <a:ext cx="782586" cy="7386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dirty="0">
                <a:solidFill>
                  <a:prstClr val="black"/>
                </a:solidFill>
                <a:latin typeface="Calibri"/>
                <a:ea typeface="+mn-ea"/>
              </a:rPr>
              <a:t>From</a:t>
            </a:r>
          </a:p>
          <a:p>
            <a:pPr algn="ctr" fontAlgn="auto">
              <a:spcBef>
                <a:spcPts val="0"/>
              </a:spcBef>
              <a:spcAft>
                <a:spcPts val="0"/>
              </a:spcAft>
            </a:pPr>
            <a:r>
              <a:rPr lang="en-GB" altLang="en-GB" sz="1400" dirty="0">
                <a:solidFill>
                  <a:prstClr val="black"/>
                </a:solidFill>
                <a:latin typeface="Calibri"/>
                <a:ea typeface="+mn-ea"/>
              </a:rPr>
              <a:t>Channel</a:t>
            </a:r>
          </a:p>
          <a:p>
            <a:pPr algn="ctr" fontAlgn="auto">
              <a:spcBef>
                <a:spcPts val="0"/>
              </a:spcBef>
              <a:spcAft>
                <a:spcPts val="0"/>
              </a:spcAft>
            </a:pPr>
            <a:r>
              <a:rPr lang="en-GB" altLang="en-GB" sz="1400" dirty="0">
                <a:solidFill>
                  <a:prstClr val="black"/>
                </a:solidFill>
                <a:latin typeface="Calibri"/>
                <a:ea typeface="+mn-ea"/>
              </a:rPr>
              <a:t>Coder</a:t>
            </a:r>
          </a:p>
        </p:txBody>
      </p:sp>
      <p:sp>
        <p:nvSpPr>
          <p:cNvPr id="47" name="Text Box 11"/>
          <p:cNvSpPr txBox="1">
            <a:spLocks noChangeArrowheads="1"/>
          </p:cNvSpPr>
          <p:nvPr/>
        </p:nvSpPr>
        <p:spPr bwMode="auto">
          <a:xfrm>
            <a:off x="4256088" y="5157673"/>
            <a:ext cx="7747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uniform</a:t>
            </a:r>
          </a:p>
        </p:txBody>
      </p:sp>
      <p:sp>
        <p:nvSpPr>
          <p:cNvPr id="48" name="Text Box 12"/>
          <p:cNvSpPr txBox="1">
            <a:spLocks noChangeArrowheads="1"/>
          </p:cNvSpPr>
          <p:nvPr/>
        </p:nvSpPr>
        <p:spPr bwMode="auto">
          <a:xfrm>
            <a:off x="4170363" y="4779848"/>
            <a:ext cx="9032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104 kbps</a:t>
            </a:r>
          </a:p>
        </p:txBody>
      </p:sp>
      <p:sp>
        <p:nvSpPr>
          <p:cNvPr id="49" name="Text Box 22"/>
          <p:cNvSpPr txBox="1">
            <a:spLocks noChangeArrowheads="1"/>
          </p:cNvSpPr>
          <p:nvPr/>
        </p:nvSpPr>
        <p:spPr bwMode="auto">
          <a:xfrm>
            <a:off x="1311275" y="4779848"/>
            <a:ext cx="80486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fontAlgn="auto">
              <a:spcBef>
                <a:spcPts val="0"/>
              </a:spcBef>
              <a:spcAft>
                <a:spcPts val="0"/>
              </a:spcAft>
            </a:pPr>
            <a:r>
              <a:rPr lang="en-GB" altLang="en-GB" sz="1400">
                <a:solidFill>
                  <a:prstClr val="black"/>
                </a:solidFill>
                <a:latin typeface="Calibri"/>
                <a:ea typeface="+mn-ea"/>
              </a:rPr>
              <a:t>64 kbps</a:t>
            </a:r>
          </a:p>
        </p:txBody>
      </p:sp>
      <p:sp>
        <p:nvSpPr>
          <p:cNvPr id="50" name="Text Box 23"/>
          <p:cNvSpPr txBox="1">
            <a:spLocks noChangeArrowheads="1"/>
          </p:cNvSpPr>
          <p:nvPr/>
        </p:nvSpPr>
        <p:spPr bwMode="auto">
          <a:xfrm>
            <a:off x="1069975" y="5210616"/>
            <a:ext cx="710451" cy="7386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r>
              <a:rPr lang="en-GB" altLang="en-GB" sz="1400" dirty="0">
                <a:solidFill>
                  <a:prstClr val="black"/>
                </a:solidFill>
                <a:latin typeface="Calibri"/>
                <a:ea typeface="+mn-ea"/>
              </a:rPr>
              <a:t>Digital</a:t>
            </a:r>
          </a:p>
          <a:p>
            <a:pPr fontAlgn="auto">
              <a:spcBef>
                <a:spcPts val="0"/>
              </a:spcBef>
              <a:spcAft>
                <a:spcPts val="0"/>
              </a:spcAft>
            </a:pPr>
            <a:r>
              <a:rPr lang="en-GB" altLang="en-GB" sz="1400" dirty="0">
                <a:solidFill>
                  <a:prstClr val="black"/>
                </a:solidFill>
                <a:latin typeface="Calibri"/>
                <a:ea typeface="+mn-ea"/>
              </a:rPr>
              <a:t>Speech</a:t>
            </a:r>
          </a:p>
          <a:p>
            <a:pPr fontAlgn="auto">
              <a:spcBef>
                <a:spcPts val="0"/>
              </a:spcBef>
              <a:spcAft>
                <a:spcPts val="0"/>
              </a:spcAft>
            </a:pPr>
            <a:r>
              <a:rPr lang="en-GB" altLang="en-GB" sz="1400" dirty="0">
                <a:solidFill>
                  <a:prstClr val="black"/>
                </a:solidFill>
                <a:latin typeface="Calibri"/>
                <a:ea typeface="+mn-ea"/>
              </a:rPr>
              <a:t>Output</a:t>
            </a:r>
          </a:p>
        </p:txBody>
      </p:sp>
      <p:sp>
        <p:nvSpPr>
          <p:cNvPr id="51" name="Rounded Rectangle 50"/>
          <p:cNvSpPr/>
          <p:nvPr/>
        </p:nvSpPr>
        <p:spPr>
          <a:xfrm>
            <a:off x="2329518" y="4412168"/>
            <a:ext cx="1728192" cy="1392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altLang="en-GB" b="1" dirty="0">
                <a:solidFill>
                  <a:prstClr val="white"/>
                </a:solidFill>
              </a:rPr>
              <a:t>13-bit uniform</a:t>
            </a:r>
          </a:p>
          <a:p>
            <a:pPr algn="ctr" fontAlgn="auto">
              <a:spcBef>
                <a:spcPts val="0"/>
              </a:spcBef>
              <a:spcAft>
                <a:spcPts val="0"/>
              </a:spcAft>
            </a:pPr>
            <a:r>
              <a:rPr lang="en-GB" altLang="en-GB" b="1" dirty="0">
                <a:solidFill>
                  <a:prstClr val="white"/>
                </a:solidFill>
              </a:rPr>
              <a:t>to 8-bit A-law</a:t>
            </a:r>
          </a:p>
          <a:p>
            <a:pPr algn="ctr" fontAlgn="auto">
              <a:spcBef>
                <a:spcPts val="0"/>
              </a:spcBef>
              <a:spcAft>
                <a:spcPts val="0"/>
              </a:spcAft>
            </a:pPr>
            <a:r>
              <a:rPr lang="en-GB" altLang="en-GB" b="1" dirty="0">
                <a:solidFill>
                  <a:prstClr val="white"/>
                </a:solidFill>
              </a:rPr>
              <a:t>transcoder</a:t>
            </a:r>
          </a:p>
        </p:txBody>
      </p:sp>
      <p:cxnSp>
        <p:nvCxnSpPr>
          <p:cNvPr id="52" name="Straight Arrow Connector 51"/>
          <p:cNvCxnSpPr/>
          <p:nvPr/>
        </p:nvCxnSpPr>
        <p:spPr>
          <a:xfrm flipH="1">
            <a:off x="1069975" y="5108460"/>
            <a:ext cx="1259543" cy="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4057710" y="5108460"/>
            <a:ext cx="1231474" cy="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289184" y="4412167"/>
            <a:ext cx="1728192" cy="1392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altLang="en-GB" b="1" dirty="0">
                <a:solidFill>
                  <a:prstClr val="white"/>
                </a:solidFill>
              </a:rPr>
              <a:t>Speech decoder</a:t>
            </a:r>
          </a:p>
        </p:txBody>
      </p:sp>
      <p:cxnSp>
        <p:nvCxnSpPr>
          <p:cNvPr id="55" name="Straight Arrow Connector 54"/>
          <p:cNvCxnSpPr/>
          <p:nvPr/>
        </p:nvCxnSpPr>
        <p:spPr>
          <a:xfrm flipH="1" flipV="1">
            <a:off x="7017376" y="5096554"/>
            <a:ext cx="1155024" cy="11906"/>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660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7992888" cy="548680"/>
          </a:xfrm>
        </p:spPr>
        <p:txBody>
          <a:bodyPr/>
          <a:lstStyle/>
          <a:p>
            <a:r>
              <a:rPr lang="en-GB" b="0" dirty="0">
                <a:solidFill>
                  <a:srgbClr val="FFFFFF"/>
                </a:solidFill>
                <a:latin typeface="Calibri"/>
                <a:cs typeface="Calibri"/>
              </a:rPr>
              <a:t>GSM Channel Coding</a:t>
            </a:r>
          </a:p>
        </p:txBody>
      </p:sp>
      <p:sp>
        <p:nvSpPr>
          <p:cNvPr id="3" name="Content Placeholder 2"/>
          <p:cNvSpPr>
            <a:spLocks noGrp="1"/>
          </p:cNvSpPr>
          <p:nvPr>
            <p:ph idx="1"/>
          </p:nvPr>
        </p:nvSpPr>
        <p:spPr>
          <a:xfrm>
            <a:off x="494852" y="740764"/>
            <a:ext cx="7863041" cy="2830775"/>
          </a:xfrm>
        </p:spPr>
        <p:txBody>
          <a:bodyPr>
            <a:normAutofit fontScale="77500" lnSpcReduction="20000"/>
          </a:bodyPr>
          <a:lstStyle/>
          <a:p>
            <a:pPr>
              <a:buNone/>
              <a:defRPr/>
            </a:pPr>
            <a:r>
              <a:rPr lang="en-GB" sz="2600" dirty="0">
                <a:cs typeface="Times New Roman" pitchFamily="18" charset="0"/>
              </a:rPr>
              <a:t>GSM Channel Coding Uses Several procedures:</a:t>
            </a:r>
          </a:p>
          <a:p>
            <a:pPr>
              <a:buNone/>
              <a:defRPr/>
            </a:pPr>
            <a:endParaRPr lang="en-GB" sz="1200" dirty="0">
              <a:cs typeface="Times New Roman" pitchFamily="18" charset="0"/>
            </a:endParaRPr>
          </a:p>
          <a:p>
            <a:pPr marL="0" indent="0">
              <a:buNone/>
              <a:defRPr/>
            </a:pPr>
            <a:r>
              <a:rPr lang="en-GB" b="1" dirty="0">
                <a:cs typeface="Times New Roman" pitchFamily="18" charset="0"/>
              </a:rPr>
              <a:t>Block Coding</a:t>
            </a:r>
          </a:p>
          <a:p>
            <a:pPr marL="1314450" lvl="2" indent="-514350">
              <a:buNone/>
              <a:defRPr/>
            </a:pPr>
            <a:r>
              <a:rPr lang="en-GB" sz="2600" dirty="0">
                <a:cs typeface="Times New Roman" pitchFamily="18" charset="0"/>
              </a:rPr>
              <a:t> generates parity bits for error detection.</a:t>
            </a:r>
          </a:p>
          <a:p>
            <a:pPr marL="0" indent="0">
              <a:buNone/>
              <a:defRPr/>
            </a:pPr>
            <a:r>
              <a:rPr lang="en-GB" b="1" dirty="0">
                <a:cs typeface="Times New Roman" pitchFamily="18" charset="0"/>
              </a:rPr>
              <a:t>Convolution Coding</a:t>
            </a:r>
          </a:p>
          <a:p>
            <a:pPr marL="1314450" lvl="2" indent="-514350">
              <a:buNone/>
              <a:defRPr/>
            </a:pPr>
            <a:r>
              <a:rPr lang="en-GB" sz="2600" dirty="0">
                <a:cs typeface="Times New Roman" pitchFamily="18" charset="0"/>
              </a:rPr>
              <a:t>generates redundancy for error Correction.</a:t>
            </a:r>
          </a:p>
          <a:p>
            <a:pPr marL="0" indent="0">
              <a:buNone/>
              <a:defRPr/>
            </a:pPr>
            <a:r>
              <a:rPr lang="en-GB" b="1" dirty="0">
                <a:cs typeface="Times New Roman" pitchFamily="18" charset="0"/>
              </a:rPr>
              <a:t>Interleaving</a:t>
            </a:r>
          </a:p>
          <a:p>
            <a:pPr marL="1314450" lvl="2" indent="-514350">
              <a:buNone/>
              <a:defRPr/>
            </a:pPr>
            <a:r>
              <a:rPr lang="en-GB" sz="2600" dirty="0">
                <a:cs typeface="Times New Roman" pitchFamily="18" charset="0"/>
              </a:rPr>
              <a:t>Interleaving of  data over several blocks reduces the </a:t>
            </a:r>
          </a:p>
          <a:p>
            <a:pPr marL="1314450" lvl="2" indent="-514350">
              <a:buNone/>
              <a:defRPr/>
            </a:pPr>
            <a:r>
              <a:rPr lang="en-GB" sz="2600" dirty="0">
                <a:cs typeface="Times New Roman" pitchFamily="18" charset="0"/>
              </a:rPr>
              <a:t>damage done by burst error</a:t>
            </a:r>
          </a:p>
          <a:p>
            <a:endParaRPr lang="en-GB" dirty="0"/>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89</a:t>
            </a:fld>
            <a:endParaRPr lang="en-GB">
              <a:solidFill>
                <a:prstClr val="black"/>
              </a:solidFill>
            </a:endParaRPr>
          </a:p>
        </p:txBody>
      </p:sp>
      <p:pic>
        <p:nvPicPr>
          <p:cNvPr id="7680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4852" y="3306462"/>
            <a:ext cx="8255448" cy="32159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52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1" y="0"/>
            <a:ext cx="8144009" cy="764704"/>
          </a:xfrm>
        </p:spPr>
        <p:txBody>
          <a:bodyPr>
            <a:normAutofit fontScale="90000"/>
          </a:bodyPr>
          <a:lstStyle/>
          <a:p>
            <a:r>
              <a:rPr lang="en-US" b="0" dirty="0">
                <a:solidFill>
                  <a:srgbClr val="FFFFFF"/>
                </a:solidFill>
                <a:latin typeface="Calibri" pitchFamily="34" charset="0"/>
                <a:cs typeface="Calibri" pitchFamily="34" charset="0"/>
              </a:rPr>
              <a:t>Development of mobile telecommunication systems</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t>9</a:t>
            </a:fld>
            <a:endParaRPr lang="en-GB"/>
          </a:p>
        </p:txBody>
      </p:sp>
      <p:sp>
        <p:nvSpPr>
          <p:cNvPr id="7" name="Rounded Rectangle 6"/>
          <p:cNvSpPr/>
          <p:nvPr/>
        </p:nvSpPr>
        <p:spPr bwMode="auto">
          <a:xfrm>
            <a:off x="923230" y="692696"/>
            <a:ext cx="930275" cy="540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8" name="Rounded Rectangle 7"/>
          <p:cNvSpPr/>
          <p:nvPr/>
        </p:nvSpPr>
        <p:spPr bwMode="auto">
          <a:xfrm>
            <a:off x="1986717" y="692696"/>
            <a:ext cx="1361345" cy="540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9" name="Rounded Rectangle 8"/>
          <p:cNvSpPr/>
          <p:nvPr/>
        </p:nvSpPr>
        <p:spPr bwMode="auto">
          <a:xfrm>
            <a:off x="3492525" y="692696"/>
            <a:ext cx="2159793" cy="540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0" name="Rounded Rectangle 9"/>
          <p:cNvSpPr/>
          <p:nvPr/>
        </p:nvSpPr>
        <p:spPr bwMode="auto">
          <a:xfrm>
            <a:off x="5761930" y="692696"/>
            <a:ext cx="2842716" cy="540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a typeface="ＭＳ Ｐゴシック" charset="0"/>
            </a:endParaRPr>
          </a:p>
        </p:txBody>
      </p:sp>
      <p:sp>
        <p:nvSpPr>
          <p:cNvPr id="11" name="Text Box 6"/>
          <p:cNvSpPr txBox="1">
            <a:spLocks noChangeArrowheads="1"/>
          </p:cNvSpPr>
          <p:nvPr/>
        </p:nvSpPr>
        <p:spPr bwMode="auto">
          <a:xfrm>
            <a:off x="1164530" y="5612259"/>
            <a:ext cx="492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800" b="1" dirty="0">
                <a:solidFill>
                  <a:schemeClr val="accent6">
                    <a:lumMod val="75000"/>
                  </a:schemeClr>
                </a:solidFill>
                <a:latin typeface="Arial" pitchFamily="34" charset="0"/>
              </a:rPr>
              <a:t>1G</a:t>
            </a:r>
          </a:p>
        </p:txBody>
      </p:sp>
      <p:sp>
        <p:nvSpPr>
          <p:cNvPr id="12" name="Text Box 7"/>
          <p:cNvSpPr txBox="1">
            <a:spLocks noChangeArrowheads="1"/>
          </p:cNvSpPr>
          <p:nvPr/>
        </p:nvSpPr>
        <p:spPr bwMode="auto">
          <a:xfrm>
            <a:off x="2423418" y="5610672"/>
            <a:ext cx="492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800" b="1">
                <a:solidFill>
                  <a:schemeClr val="accent6">
                    <a:lumMod val="75000"/>
                  </a:schemeClr>
                </a:solidFill>
                <a:latin typeface="Arial" pitchFamily="34" charset="0"/>
              </a:rPr>
              <a:t>2G</a:t>
            </a:r>
          </a:p>
        </p:txBody>
      </p:sp>
      <p:sp>
        <p:nvSpPr>
          <p:cNvPr id="13" name="Text Box 8"/>
          <p:cNvSpPr txBox="1">
            <a:spLocks noChangeArrowheads="1"/>
          </p:cNvSpPr>
          <p:nvPr/>
        </p:nvSpPr>
        <p:spPr bwMode="auto">
          <a:xfrm>
            <a:off x="6300093" y="5610672"/>
            <a:ext cx="492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800" b="1">
                <a:solidFill>
                  <a:schemeClr val="accent6">
                    <a:lumMod val="75000"/>
                  </a:schemeClr>
                </a:solidFill>
                <a:latin typeface="Arial" pitchFamily="34" charset="0"/>
              </a:rPr>
              <a:t>3G</a:t>
            </a:r>
          </a:p>
        </p:txBody>
      </p:sp>
      <p:sp>
        <p:nvSpPr>
          <p:cNvPr id="14" name="Text Box 10"/>
          <p:cNvSpPr txBox="1">
            <a:spLocks noChangeArrowheads="1"/>
          </p:cNvSpPr>
          <p:nvPr/>
        </p:nvSpPr>
        <p:spPr bwMode="auto">
          <a:xfrm>
            <a:off x="4126805" y="5612259"/>
            <a:ext cx="6848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800" b="1">
                <a:solidFill>
                  <a:schemeClr val="accent6">
                    <a:lumMod val="75000"/>
                  </a:schemeClr>
                </a:solidFill>
                <a:latin typeface="Arial" pitchFamily="34" charset="0"/>
              </a:rPr>
              <a:t>2.5G</a:t>
            </a:r>
          </a:p>
        </p:txBody>
      </p:sp>
      <p:sp>
        <p:nvSpPr>
          <p:cNvPr id="15" name="Text Box 11"/>
          <p:cNvSpPr txBox="1">
            <a:spLocks noChangeArrowheads="1"/>
          </p:cNvSpPr>
          <p:nvPr/>
        </p:nvSpPr>
        <p:spPr bwMode="auto">
          <a:xfrm>
            <a:off x="2159893" y="4785172"/>
            <a:ext cx="1065212"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IS-95</a:t>
            </a:r>
          </a:p>
          <a:p>
            <a:r>
              <a:rPr lang="de-DE" sz="1600">
                <a:latin typeface="Arial" pitchFamily="34" charset="0"/>
              </a:rPr>
              <a:t>cdmaOne</a:t>
            </a:r>
          </a:p>
        </p:txBody>
      </p:sp>
      <p:sp>
        <p:nvSpPr>
          <p:cNvPr id="16" name="Text Box 12"/>
          <p:cNvSpPr txBox="1">
            <a:spLocks noChangeArrowheads="1"/>
          </p:cNvSpPr>
          <p:nvPr/>
        </p:nvSpPr>
        <p:spPr bwMode="auto">
          <a:xfrm>
            <a:off x="2159893" y="1556197"/>
            <a:ext cx="973137"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IS-136</a:t>
            </a:r>
          </a:p>
          <a:p>
            <a:r>
              <a:rPr lang="de-DE" sz="1600">
                <a:latin typeface="Arial" pitchFamily="34" charset="0"/>
              </a:rPr>
              <a:t>TDMA</a:t>
            </a:r>
          </a:p>
          <a:p>
            <a:r>
              <a:rPr lang="de-DE" sz="1600">
                <a:latin typeface="Arial" pitchFamily="34" charset="0"/>
              </a:rPr>
              <a:t>D-AMPS</a:t>
            </a:r>
          </a:p>
        </p:txBody>
      </p:sp>
      <p:sp>
        <p:nvSpPr>
          <p:cNvPr id="17" name="Text Box 13"/>
          <p:cNvSpPr txBox="1">
            <a:spLocks noChangeArrowheads="1"/>
          </p:cNvSpPr>
          <p:nvPr/>
        </p:nvSpPr>
        <p:spPr bwMode="auto">
          <a:xfrm>
            <a:off x="2159893" y="2348359"/>
            <a:ext cx="647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GSM</a:t>
            </a:r>
          </a:p>
        </p:txBody>
      </p:sp>
      <p:sp>
        <p:nvSpPr>
          <p:cNvPr id="18" name="Text Box 14"/>
          <p:cNvSpPr txBox="1">
            <a:spLocks noChangeArrowheads="1"/>
          </p:cNvSpPr>
          <p:nvPr/>
        </p:nvSpPr>
        <p:spPr bwMode="auto">
          <a:xfrm>
            <a:off x="2159893" y="2635697"/>
            <a:ext cx="6111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PDC</a:t>
            </a:r>
          </a:p>
        </p:txBody>
      </p:sp>
      <p:sp>
        <p:nvSpPr>
          <p:cNvPr id="19" name="Text Box 15"/>
          <p:cNvSpPr txBox="1">
            <a:spLocks noChangeArrowheads="1"/>
          </p:cNvSpPr>
          <p:nvPr/>
        </p:nvSpPr>
        <p:spPr bwMode="auto">
          <a:xfrm>
            <a:off x="3745805" y="2348359"/>
            <a:ext cx="758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GPRS</a:t>
            </a:r>
          </a:p>
        </p:txBody>
      </p:sp>
      <p:sp>
        <p:nvSpPr>
          <p:cNvPr id="20" name="Text Box 16"/>
          <p:cNvSpPr txBox="1">
            <a:spLocks noChangeArrowheads="1"/>
          </p:cNvSpPr>
          <p:nvPr/>
        </p:nvSpPr>
        <p:spPr bwMode="auto">
          <a:xfrm>
            <a:off x="6084193" y="2996059"/>
            <a:ext cx="2259012"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IMT-DS</a:t>
            </a:r>
          </a:p>
          <a:p>
            <a:r>
              <a:rPr lang="de-DE" sz="1600" b="1">
                <a:latin typeface="Arial" pitchFamily="34" charset="0"/>
              </a:rPr>
              <a:t>UTRA FDD / W-CDMA</a:t>
            </a:r>
          </a:p>
        </p:txBody>
      </p:sp>
      <p:sp>
        <p:nvSpPr>
          <p:cNvPr id="21" name="Text Box 17"/>
          <p:cNvSpPr txBox="1">
            <a:spLocks noChangeArrowheads="1"/>
          </p:cNvSpPr>
          <p:nvPr/>
        </p:nvSpPr>
        <p:spPr bwMode="auto">
          <a:xfrm>
            <a:off x="4680843" y="1916559"/>
            <a:ext cx="758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EDGE</a:t>
            </a:r>
          </a:p>
        </p:txBody>
      </p:sp>
      <p:sp>
        <p:nvSpPr>
          <p:cNvPr id="22" name="Text Box 18"/>
          <p:cNvSpPr txBox="1">
            <a:spLocks noChangeArrowheads="1"/>
          </p:cNvSpPr>
          <p:nvPr/>
        </p:nvSpPr>
        <p:spPr bwMode="auto">
          <a:xfrm>
            <a:off x="6084193" y="3567559"/>
            <a:ext cx="23145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IMT-TC</a:t>
            </a:r>
          </a:p>
          <a:p>
            <a:r>
              <a:rPr lang="de-DE" sz="1600">
                <a:latin typeface="Arial" pitchFamily="34" charset="0"/>
              </a:rPr>
              <a:t>UTRA TDD / TD-CDMA</a:t>
            </a:r>
          </a:p>
        </p:txBody>
      </p:sp>
      <p:sp>
        <p:nvSpPr>
          <p:cNvPr id="23" name="Text Box 19"/>
          <p:cNvSpPr txBox="1">
            <a:spLocks noChangeArrowheads="1"/>
          </p:cNvSpPr>
          <p:nvPr/>
        </p:nvSpPr>
        <p:spPr bwMode="auto">
          <a:xfrm>
            <a:off x="3675955" y="4907409"/>
            <a:ext cx="14366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cdma2000 1X</a:t>
            </a:r>
          </a:p>
        </p:txBody>
      </p:sp>
      <p:sp>
        <p:nvSpPr>
          <p:cNvPr id="24" name="Text Box 20"/>
          <p:cNvSpPr txBox="1">
            <a:spLocks noChangeArrowheads="1"/>
          </p:cNvSpPr>
          <p:nvPr/>
        </p:nvSpPr>
        <p:spPr bwMode="auto">
          <a:xfrm>
            <a:off x="7146230" y="5289997"/>
            <a:ext cx="11080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1X EV-DV</a:t>
            </a:r>
          </a:p>
          <a:p>
            <a:r>
              <a:rPr lang="de-DE" sz="1600">
                <a:latin typeface="Arial" pitchFamily="34" charset="0"/>
              </a:rPr>
              <a:t>(3X)</a:t>
            </a:r>
          </a:p>
        </p:txBody>
      </p:sp>
      <p:sp>
        <p:nvSpPr>
          <p:cNvPr id="25" name="Text Box 23"/>
          <p:cNvSpPr txBox="1">
            <a:spLocks noChangeArrowheads="1"/>
          </p:cNvSpPr>
          <p:nvPr/>
        </p:nvSpPr>
        <p:spPr bwMode="auto">
          <a:xfrm>
            <a:off x="923230" y="979934"/>
            <a:ext cx="758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AMPS</a:t>
            </a:r>
          </a:p>
        </p:txBody>
      </p:sp>
      <p:sp>
        <p:nvSpPr>
          <p:cNvPr id="26" name="Text Box 25"/>
          <p:cNvSpPr txBox="1">
            <a:spLocks noChangeArrowheads="1"/>
          </p:cNvSpPr>
          <p:nvPr/>
        </p:nvSpPr>
        <p:spPr bwMode="auto">
          <a:xfrm>
            <a:off x="923230" y="1219647"/>
            <a:ext cx="6238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NMT</a:t>
            </a:r>
          </a:p>
        </p:txBody>
      </p:sp>
      <p:sp>
        <p:nvSpPr>
          <p:cNvPr id="27" name="Text Box 27"/>
          <p:cNvSpPr txBox="1">
            <a:spLocks noChangeArrowheads="1"/>
          </p:cNvSpPr>
          <p:nvPr/>
        </p:nvSpPr>
        <p:spPr bwMode="auto">
          <a:xfrm>
            <a:off x="6084193" y="1987997"/>
            <a:ext cx="1074737"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IMT-SC</a:t>
            </a:r>
          </a:p>
          <a:p>
            <a:r>
              <a:rPr lang="de-DE" sz="1600">
                <a:latin typeface="Arial" pitchFamily="34" charset="0"/>
              </a:rPr>
              <a:t>IS-136HS</a:t>
            </a:r>
          </a:p>
          <a:p>
            <a:r>
              <a:rPr lang="de-DE" sz="1600">
                <a:latin typeface="Arial" pitchFamily="34" charset="0"/>
              </a:rPr>
              <a:t>UWC-136</a:t>
            </a:r>
          </a:p>
        </p:txBody>
      </p:sp>
      <p:sp>
        <p:nvSpPr>
          <p:cNvPr id="28" name="Text Box 28"/>
          <p:cNvSpPr txBox="1">
            <a:spLocks noChangeArrowheads="1"/>
          </p:cNvSpPr>
          <p:nvPr/>
        </p:nvSpPr>
        <p:spPr bwMode="auto">
          <a:xfrm>
            <a:off x="6084193" y="4220022"/>
            <a:ext cx="12541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IMT-TC</a:t>
            </a:r>
            <a:endParaRPr lang="de-DE" sz="1600">
              <a:latin typeface="Arial" pitchFamily="34" charset="0"/>
            </a:endParaRPr>
          </a:p>
          <a:p>
            <a:r>
              <a:rPr lang="de-DE" sz="1600">
                <a:latin typeface="Arial" pitchFamily="34" charset="0"/>
              </a:rPr>
              <a:t>TD-SCDMA</a:t>
            </a:r>
          </a:p>
        </p:txBody>
      </p:sp>
      <p:cxnSp>
        <p:nvCxnSpPr>
          <p:cNvPr id="29" name="AutoShape 29"/>
          <p:cNvCxnSpPr>
            <a:cxnSpLocks noChangeShapeType="1"/>
            <a:stCxn id="17" idx="3"/>
            <a:endCxn id="19" idx="1"/>
          </p:cNvCxnSpPr>
          <p:nvPr/>
        </p:nvCxnSpPr>
        <p:spPr bwMode="auto">
          <a:xfrm>
            <a:off x="2807593" y="2516634"/>
            <a:ext cx="9382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0" name="AutoShape 30"/>
          <p:cNvCxnSpPr>
            <a:cxnSpLocks noChangeShapeType="1"/>
            <a:stCxn id="17" idx="3"/>
            <a:endCxn id="21" idx="1"/>
          </p:cNvCxnSpPr>
          <p:nvPr/>
        </p:nvCxnSpPr>
        <p:spPr bwMode="auto">
          <a:xfrm flipV="1">
            <a:off x="2807593" y="2084834"/>
            <a:ext cx="1873250" cy="431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1" name="AutoShape 31"/>
          <p:cNvCxnSpPr>
            <a:cxnSpLocks noChangeShapeType="1"/>
            <a:stCxn id="19" idx="3"/>
            <a:endCxn id="21" idx="2"/>
          </p:cNvCxnSpPr>
          <p:nvPr/>
        </p:nvCxnSpPr>
        <p:spPr bwMode="auto">
          <a:xfrm flipV="1">
            <a:off x="4504630" y="2253109"/>
            <a:ext cx="555625" cy="263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2" name="AutoShape 32"/>
          <p:cNvCxnSpPr>
            <a:cxnSpLocks noChangeShapeType="1"/>
            <a:stCxn id="19" idx="3"/>
            <a:endCxn id="20" idx="1"/>
          </p:cNvCxnSpPr>
          <p:nvPr/>
        </p:nvCxnSpPr>
        <p:spPr bwMode="auto">
          <a:xfrm>
            <a:off x="4504630" y="2516634"/>
            <a:ext cx="1579563" cy="7699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stCxn id="21" idx="3"/>
            <a:endCxn id="27" idx="1"/>
          </p:cNvCxnSpPr>
          <p:nvPr/>
        </p:nvCxnSpPr>
        <p:spPr bwMode="auto">
          <a:xfrm>
            <a:off x="5439668" y="2084834"/>
            <a:ext cx="644525" cy="3159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4" name="AutoShape 34"/>
          <p:cNvCxnSpPr>
            <a:cxnSpLocks noChangeShapeType="1"/>
            <a:stCxn id="16" idx="3"/>
            <a:endCxn id="21" idx="1"/>
          </p:cNvCxnSpPr>
          <p:nvPr/>
        </p:nvCxnSpPr>
        <p:spPr bwMode="auto">
          <a:xfrm>
            <a:off x="3133030" y="1968947"/>
            <a:ext cx="1547813" cy="1158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35" name="Text Box 35"/>
          <p:cNvSpPr txBox="1">
            <a:spLocks noChangeArrowheads="1"/>
          </p:cNvSpPr>
          <p:nvPr/>
        </p:nvSpPr>
        <p:spPr bwMode="auto">
          <a:xfrm>
            <a:off x="923230" y="764034"/>
            <a:ext cx="736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CT0/1</a:t>
            </a:r>
          </a:p>
        </p:txBody>
      </p:sp>
      <p:sp>
        <p:nvSpPr>
          <p:cNvPr id="36" name="Text Box 36"/>
          <p:cNvSpPr txBox="1">
            <a:spLocks noChangeArrowheads="1"/>
          </p:cNvSpPr>
          <p:nvPr/>
        </p:nvSpPr>
        <p:spPr bwMode="auto">
          <a:xfrm>
            <a:off x="2159893" y="1124397"/>
            <a:ext cx="56673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CT2</a:t>
            </a:r>
          </a:p>
        </p:txBody>
      </p:sp>
      <p:sp>
        <p:nvSpPr>
          <p:cNvPr id="37" name="Text Box 37"/>
          <p:cNvSpPr txBox="1">
            <a:spLocks noChangeArrowheads="1"/>
          </p:cNvSpPr>
          <p:nvPr/>
        </p:nvSpPr>
        <p:spPr bwMode="auto">
          <a:xfrm>
            <a:off x="6084193" y="1267272"/>
            <a:ext cx="8509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IMT-FT</a:t>
            </a:r>
          </a:p>
          <a:p>
            <a:r>
              <a:rPr lang="de-DE" sz="1600">
                <a:latin typeface="Arial" pitchFamily="34" charset="0"/>
              </a:rPr>
              <a:t>DECT</a:t>
            </a:r>
          </a:p>
        </p:txBody>
      </p:sp>
      <p:sp>
        <p:nvSpPr>
          <p:cNvPr id="38" name="Text Box 38"/>
          <p:cNvSpPr txBox="1">
            <a:spLocks noChangeArrowheads="1"/>
          </p:cNvSpPr>
          <p:nvPr/>
        </p:nvSpPr>
        <p:spPr bwMode="auto">
          <a:xfrm rot="-5400000">
            <a:off x="245368" y="4226372"/>
            <a:ext cx="781050" cy="336550"/>
          </a:xfrm>
          <a:prstGeom prst="rect">
            <a:avLst/>
          </a:prstGeom>
          <a:solidFill>
            <a:schemeClr val="accent6">
              <a:lumMod val="20000"/>
              <a:lumOff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1600">
                <a:latin typeface="Arial"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CDMA</a:t>
            </a:r>
          </a:p>
        </p:txBody>
      </p:sp>
      <p:sp>
        <p:nvSpPr>
          <p:cNvPr id="39" name="Text Box 39"/>
          <p:cNvSpPr txBox="1">
            <a:spLocks noChangeArrowheads="1"/>
          </p:cNvSpPr>
          <p:nvPr/>
        </p:nvSpPr>
        <p:spPr bwMode="auto">
          <a:xfrm rot="-5400000">
            <a:off x="280292" y="2088010"/>
            <a:ext cx="758825" cy="336550"/>
          </a:xfrm>
          <a:prstGeom prst="rect">
            <a:avLst/>
          </a:prstGeom>
          <a:solidFill>
            <a:schemeClr val="accent6">
              <a:lumMod val="20000"/>
              <a:lumOff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defRPr sz="1600">
                <a:latin typeface="Arial"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TDMA</a:t>
            </a:r>
          </a:p>
        </p:txBody>
      </p:sp>
      <p:sp>
        <p:nvSpPr>
          <p:cNvPr id="40" name="Text Box 40"/>
          <p:cNvSpPr txBox="1">
            <a:spLocks noChangeArrowheads="1"/>
          </p:cNvSpPr>
          <p:nvPr/>
        </p:nvSpPr>
        <p:spPr bwMode="auto">
          <a:xfrm rot="-5400000">
            <a:off x="256480" y="975172"/>
            <a:ext cx="758825" cy="336550"/>
          </a:xfrm>
          <a:prstGeom prst="rect">
            <a:avLst/>
          </a:prstGeom>
          <a:solidFill>
            <a:schemeClr val="accent6">
              <a:lumMod val="20000"/>
              <a:lumOff val="80000"/>
            </a:schemeClr>
          </a:solidFill>
          <a:ln>
            <a:noFill/>
          </a:ln>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1600" dirty="0">
                <a:latin typeface="Arial" pitchFamily="34" charset="0"/>
              </a:rPr>
              <a:t>FDMA</a:t>
            </a:r>
          </a:p>
        </p:txBody>
      </p:sp>
      <p:sp>
        <p:nvSpPr>
          <p:cNvPr id="41" name="Line 41"/>
          <p:cNvSpPr>
            <a:spLocks noChangeShapeType="1"/>
          </p:cNvSpPr>
          <p:nvPr/>
        </p:nvSpPr>
        <p:spPr bwMode="auto">
          <a:xfrm>
            <a:off x="539055" y="2996059"/>
            <a:ext cx="835342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42" name="Line 42"/>
          <p:cNvSpPr>
            <a:spLocks noChangeShapeType="1"/>
          </p:cNvSpPr>
          <p:nvPr/>
        </p:nvSpPr>
        <p:spPr bwMode="auto">
          <a:xfrm>
            <a:off x="539055" y="1556197"/>
            <a:ext cx="835342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GB"/>
          </a:p>
        </p:txBody>
      </p:sp>
      <p:cxnSp>
        <p:nvCxnSpPr>
          <p:cNvPr id="43" name="AutoShape 43"/>
          <p:cNvCxnSpPr>
            <a:cxnSpLocks noChangeShapeType="1"/>
            <a:stCxn id="36" idx="3"/>
            <a:endCxn id="37" idx="1"/>
          </p:cNvCxnSpPr>
          <p:nvPr/>
        </p:nvCxnSpPr>
        <p:spPr bwMode="auto">
          <a:xfrm>
            <a:off x="2726630" y="1292672"/>
            <a:ext cx="3357563" cy="2651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4" name="AutoShape 44"/>
          <p:cNvCxnSpPr>
            <a:cxnSpLocks noChangeShapeType="1"/>
            <a:stCxn id="35" idx="3"/>
            <a:endCxn id="36" idx="1"/>
          </p:cNvCxnSpPr>
          <p:nvPr/>
        </p:nvCxnSpPr>
        <p:spPr bwMode="auto">
          <a:xfrm>
            <a:off x="1659830" y="932309"/>
            <a:ext cx="500063" cy="3603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5" name="AutoShape 45"/>
          <p:cNvCxnSpPr>
            <a:cxnSpLocks noChangeShapeType="1"/>
            <a:stCxn id="25" idx="3"/>
            <a:endCxn id="16" idx="1"/>
          </p:cNvCxnSpPr>
          <p:nvPr/>
        </p:nvCxnSpPr>
        <p:spPr bwMode="auto">
          <a:xfrm>
            <a:off x="1682055" y="1148209"/>
            <a:ext cx="477838" cy="8207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6" name="AutoShape 46"/>
          <p:cNvCxnSpPr>
            <a:cxnSpLocks noChangeShapeType="1"/>
            <a:stCxn id="26" idx="3"/>
            <a:endCxn id="17" idx="1"/>
          </p:cNvCxnSpPr>
          <p:nvPr/>
        </p:nvCxnSpPr>
        <p:spPr bwMode="auto">
          <a:xfrm>
            <a:off x="1547118" y="1387922"/>
            <a:ext cx="612775" cy="11287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AutoShape 47"/>
          <p:cNvCxnSpPr>
            <a:cxnSpLocks noChangeShapeType="1"/>
            <a:stCxn id="15" idx="3"/>
            <a:endCxn id="23" idx="1"/>
          </p:cNvCxnSpPr>
          <p:nvPr/>
        </p:nvCxnSpPr>
        <p:spPr bwMode="auto">
          <a:xfrm>
            <a:off x="3225105" y="5075684"/>
            <a:ext cx="4508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8" name="AutoShape 51"/>
          <p:cNvCxnSpPr>
            <a:cxnSpLocks noChangeShapeType="1"/>
            <a:stCxn id="23" idx="3"/>
            <a:endCxn id="52" idx="1"/>
          </p:cNvCxnSpPr>
          <p:nvPr/>
        </p:nvCxnSpPr>
        <p:spPr bwMode="auto">
          <a:xfrm>
            <a:off x="5112643" y="5075684"/>
            <a:ext cx="99536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9" name="AutoShape 52"/>
          <p:cNvCxnSpPr>
            <a:cxnSpLocks noChangeShapeType="1"/>
            <a:stCxn id="18" idx="3"/>
            <a:endCxn id="20" idx="1"/>
          </p:cNvCxnSpPr>
          <p:nvPr/>
        </p:nvCxnSpPr>
        <p:spPr bwMode="auto">
          <a:xfrm>
            <a:off x="2771080" y="2803972"/>
            <a:ext cx="3313113" cy="482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0" name="AutoShape 53"/>
          <p:cNvCxnSpPr>
            <a:cxnSpLocks noChangeShapeType="1"/>
            <a:stCxn id="19" idx="3"/>
            <a:endCxn id="22" idx="1"/>
          </p:cNvCxnSpPr>
          <p:nvPr/>
        </p:nvCxnSpPr>
        <p:spPr bwMode="auto">
          <a:xfrm>
            <a:off x="4504630" y="2516634"/>
            <a:ext cx="1579563" cy="13414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1" name="AutoShape 54"/>
          <p:cNvCxnSpPr>
            <a:cxnSpLocks noChangeShapeType="1"/>
            <a:stCxn id="19" idx="3"/>
            <a:endCxn id="28" idx="1"/>
          </p:cNvCxnSpPr>
          <p:nvPr/>
        </p:nvCxnSpPr>
        <p:spPr bwMode="auto">
          <a:xfrm>
            <a:off x="4504630" y="2516634"/>
            <a:ext cx="1579563" cy="19939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2" name="Text Box 55"/>
          <p:cNvSpPr txBox="1">
            <a:spLocks noChangeArrowheads="1"/>
          </p:cNvSpPr>
          <p:nvPr/>
        </p:nvSpPr>
        <p:spPr bwMode="auto">
          <a:xfrm>
            <a:off x="6108005" y="4785172"/>
            <a:ext cx="217011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i="1">
                <a:latin typeface="Arial" pitchFamily="34" charset="0"/>
              </a:rPr>
              <a:t>IMT-MC</a:t>
            </a:r>
            <a:endParaRPr lang="de-DE" sz="1600">
              <a:latin typeface="Arial" pitchFamily="34" charset="0"/>
            </a:endParaRPr>
          </a:p>
          <a:p>
            <a:r>
              <a:rPr lang="de-DE" sz="1600" b="1">
                <a:latin typeface="Arial" pitchFamily="34" charset="0"/>
              </a:rPr>
              <a:t>cdma2000 1X EV-DO</a:t>
            </a:r>
          </a:p>
        </p:txBody>
      </p:sp>
      <p:cxnSp>
        <p:nvCxnSpPr>
          <p:cNvPr id="53" name="AutoShape 57"/>
          <p:cNvCxnSpPr>
            <a:cxnSpLocks noChangeShapeType="1"/>
            <a:stCxn id="28" idx="3"/>
            <a:endCxn id="22" idx="2"/>
          </p:cNvCxnSpPr>
          <p:nvPr/>
        </p:nvCxnSpPr>
        <p:spPr bwMode="auto">
          <a:xfrm flipH="1" flipV="1">
            <a:off x="7241480" y="4148584"/>
            <a:ext cx="96838" cy="361950"/>
          </a:xfrm>
          <a:prstGeom prst="curvedConnector4">
            <a:avLst>
              <a:gd name="adj1" fmla="val -236065"/>
              <a:gd name="adj2" fmla="val 44296"/>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 name="Text Box 58"/>
          <p:cNvSpPr txBox="1">
            <a:spLocks noChangeArrowheads="1"/>
          </p:cNvSpPr>
          <p:nvPr/>
        </p:nvSpPr>
        <p:spPr bwMode="auto">
          <a:xfrm>
            <a:off x="7739955" y="3500884"/>
            <a:ext cx="7350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de-DE" sz="1600">
                <a:latin typeface="Arial" pitchFamily="34" charset="0"/>
              </a:rPr>
              <a:t>HSPA</a:t>
            </a:r>
          </a:p>
        </p:txBody>
      </p:sp>
      <p:cxnSp>
        <p:nvCxnSpPr>
          <p:cNvPr id="55" name="AutoShape 62"/>
          <p:cNvCxnSpPr>
            <a:cxnSpLocks noChangeShapeType="1"/>
            <a:stCxn id="20" idx="2"/>
            <a:endCxn id="54" idx="1"/>
          </p:cNvCxnSpPr>
          <p:nvPr/>
        </p:nvCxnSpPr>
        <p:spPr bwMode="auto">
          <a:xfrm>
            <a:off x="7214493" y="3577084"/>
            <a:ext cx="525462" cy="92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6" name="Fußzeilenplatzhalter 2"/>
          <p:cNvSpPr txBox="1">
            <a:spLocks/>
          </p:cNvSpPr>
          <p:nvPr/>
        </p:nvSpPr>
        <p:spPr>
          <a:xfrm>
            <a:off x="6358746" y="6238791"/>
            <a:ext cx="1936750" cy="349250"/>
          </a:xfrm>
          <a:prstGeom prst="rect">
            <a:avLst/>
          </a:prstGeom>
          <a:solidFill>
            <a:schemeClr val="accent5">
              <a:lumMod val="20000"/>
              <a:lumOff val="80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i="1">
                <a:latin typeface="Calibri" pitchFamily="34" charset="0"/>
                <a:cs typeface="Calibri" pitchFamily="34" charset="0"/>
              </a:rPr>
              <a:t>Ref : Schiller, p95</a:t>
            </a:r>
            <a:endParaRPr lang="en-US" b="1" i="1" dirty="0">
              <a:latin typeface="Calibri" pitchFamily="34" charset="0"/>
              <a:cs typeface="Calibri" pitchFamily="34" charset="0"/>
            </a:endParaRPr>
          </a:p>
        </p:txBody>
      </p:sp>
    </p:spTree>
    <p:extLst>
      <p:ext uri="{BB962C8B-B14F-4D97-AF65-F5344CB8AC3E}">
        <p14:creationId xmlns:p14="http://schemas.microsoft.com/office/powerpoint/2010/main" val="2815939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8316416" cy="620688"/>
          </a:xfrm>
        </p:spPr>
        <p:txBody>
          <a:bodyPr>
            <a:normAutofit/>
          </a:bodyPr>
          <a:lstStyle/>
          <a:p>
            <a:r>
              <a:rPr lang="en-GB" altLang="en-GB" b="0" dirty="0">
                <a:solidFill>
                  <a:srgbClr val="FFFFFF"/>
                </a:solidFill>
                <a:latin typeface="Calibri"/>
                <a:cs typeface="Calibri"/>
              </a:rPr>
              <a:t>Channel Coding for Full-rate Speech in GSM</a:t>
            </a:r>
            <a:endParaRPr lang="en-GB" b="0" dirty="0">
              <a:solidFill>
                <a:srgbClr val="FFFFFF"/>
              </a:solidFill>
              <a:latin typeface="Calibri"/>
              <a:cs typeface="Calibri"/>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90</a:t>
            </a:fld>
            <a:endParaRPr lang="en-GB">
              <a:solidFill>
                <a:prstClr val="black"/>
              </a:solidFill>
            </a:endParaRPr>
          </a:p>
        </p:txBody>
      </p:sp>
      <p:sp>
        <p:nvSpPr>
          <p:cNvPr id="7" name="Rounded Rectangle 6"/>
          <p:cNvSpPr/>
          <p:nvPr/>
        </p:nvSpPr>
        <p:spPr>
          <a:xfrm>
            <a:off x="4716016" y="1844823"/>
            <a:ext cx="1537699" cy="2454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altLang="en-GB" sz="1600" b="1" dirty="0">
                <a:solidFill>
                  <a:prstClr val="white"/>
                </a:solidFill>
              </a:rPr>
              <a:t>1/2 Rate</a:t>
            </a:r>
          </a:p>
          <a:p>
            <a:pPr algn="ctr" fontAlgn="auto">
              <a:spcBef>
                <a:spcPts val="0"/>
              </a:spcBef>
              <a:spcAft>
                <a:spcPts val="0"/>
              </a:spcAft>
            </a:pPr>
            <a:r>
              <a:rPr lang="en-GB" altLang="en-GB" sz="1600" b="1" dirty="0">
                <a:solidFill>
                  <a:prstClr val="white"/>
                </a:solidFill>
              </a:rPr>
              <a:t>Convolutional</a:t>
            </a:r>
          </a:p>
          <a:p>
            <a:pPr algn="ctr" fontAlgn="auto">
              <a:spcBef>
                <a:spcPts val="0"/>
              </a:spcBef>
              <a:spcAft>
                <a:spcPts val="0"/>
              </a:spcAft>
            </a:pPr>
            <a:r>
              <a:rPr lang="en-GB" altLang="en-GB" sz="1600" b="1" dirty="0">
                <a:solidFill>
                  <a:prstClr val="white"/>
                </a:solidFill>
              </a:rPr>
              <a:t>Coder</a:t>
            </a:r>
          </a:p>
        </p:txBody>
      </p:sp>
      <p:sp>
        <p:nvSpPr>
          <p:cNvPr id="8" name="Rounded Rectangle 7"/>
          <p:cNvSpPr/>
          <p:nvPr/>
        </p:nvSpPr>
        <p:spPr>
          <a:xfrm>
            <a:off x="7086310" y="1592796"/>
            <a:ext cx="1296144" cy="4572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600" b="1" dirty="0">
                <a:solidFill>
                  <a:prstClr val="white"/>
                </a:solidFill>
              </a:rPr>
              <a:t>Bit </a:t>
            </a:r>
            <a:r>
              <a:rPr lang="en-GB" sz="1600" b="1" dirty="0" err="1">
                <a:solidFill>
                  <a:prstClr val="white"/>
                </a:solidFill>
              </a:rPr>
              <a:t>interleaver</a:t>
            </a:r>
            <a:endParaRPr lang="en-GB" sz="1600" b="1" dirty="0">
              <a:solidFill>
                <a:prstClr val="white"/>
              </a:solidFill>
            </a:endParaRPr>
          </a:p>
          <a:p>
            <a:pPr algn="ctr" fontAlgn="auto">
              <a:spcBef>
                <a:spcPts val="0"/>
              </a:spcBef>
              <a:spcAft>
                <a:spcPts val="0"/>
              </a:spcAft>
            </a:pPr>
            <a:r>
              <a:rPr lang="en-GB" sz="1600" b="1" dirty="0">
                <a:solidFill>
                  <a:prstClr val="white"/>
                </a:solidFill>
              </a:rPr>
              <a:t>(8 </a:t>
            </a:r>
            <a:r>
              <a:rPr lang="en-GB" sz="1600" b="1" dirty="0" err="1">
                <a:solidFill>
                  <a:prstClr val="white"/>
                </a:solidFill>
              </a:rPr>
              <a:t>burts</a:t>
            </a:r>
            <a:r>
              <a:rPr lang="en-GB" sz="1600" b="1" dirty="0">
                <a:solidFill>
                  <a:prstClr val="white"/>
                </a:solidFill>
              </a:rPr>
              <a:t>)</a:t>
            </a:r>
          </a:p>
        </p:txBody>
      </p:sp>
      <p:sp>
        <p:nvSpPr>
          <p:cNvPr id="9" name="Right Arrow 8"/>
          <p:cNvSpPr/>
          <p:nvPr/>
        </p:nvSpPr>
        <p:spPr>
          <a:xfrm>
            <a:off x="6253715" y="2708920"/>
            <a:ext cx="832595" cy="79208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0" name="Rounded Rectangle 9"/>
          <p:cNvSpPr/>
          <p:nvPr/>
        </p:nvSpPr>
        <p:spPr>
          <a:xfrm>
            <a:off x="3280626" y="1988840"/>
            <a:ext cx="787318" cy="1116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600" b="1" dirty="0">
                <a:solidFill>
                  <a:prstClr val="white"/>
                </a:solidFill>
              </a:rPr>
              <a:t>3 bit CRC</a:t>
            </a:r>
          </a:p>
        </p:txBody>
      </p:sp>
      <p:sp>
        <p:nvSpPr>
          <p:cNvPr id="11" name="Rounded Rectangle 10"/>
          <p:cNvSpPr/>
          <p:nvPr/>
        </p:nvSpPr>
        <p:spPr>
          <a:xfrm>
            <a:off x="971601" y="1592796"/>
            <a:ext cx="1080119" cy="4572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600" b="1" dirty="0">
                <a:solidFill>
                  <a:prstClr val="white"/>
                </a:solidFill>
              </a:rPr>
              <a:t>ACELP</a:t>
            </a:r>
          </a:p>
          <a:p>
            <a:pPr algn="ctr" fontAlgn="auto">
              <a:spcBef>
                <a:spcPts val="0"/>
              </a:spcBef>
              <a:spcAft>
                <a:spcPts val="0"/>
              </a:spcAft>
            </a:pPr>
            <a:r>
              <a:rPr lang="en-GB" sz="1600" b="1" dirty="0">
                <a:solidFill>
                  <a:prstClr val="white"/>
                </a:solidFill>
              </a:rPr>
              <a:t>Speech encoder</a:t>
            </a:r>
          </a:p>
        </p:txBody>
      </p:sp>
      <p:sp>
        <p:nvSpPr>
          <p:cNvPr id="12" name="Right Arrow 11"/>
          <p:cNvSpPr/>
          <p:nvPr/>
        </p:nvSpPr>
        <p:spPr>
          <a:xfrm>
            <a:off x="2051720" y="4880901"/>
            <a:ext cx="5034590" cy="79208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dirty="0">
                <a:solidFill>
                  <a:prstClr val="black"/>
                </a:solidFill>
              </a:rPr>
              <a:t>Class II bits</a:t>
            </a:r>
          </a:p>
        </p:txBody>
      </p:sp>
      <p:sp>
        <p:nvSpPr>
          <p:cNvPr id="13" name="Right Arrow 12"/>
          <p:cNvSpPr/>
          <p:nvPr/>
        </p:nvSpPr>
        <p:spPr>
          <a:xfrm>
            <a:off x="2051720" y="3356992"/>
            <a:ext cx="2664296" cy="79208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dirty="0">
                <a:solidFill>
                  <a:prstClr val="black"/>
                </a:solidFill>
              </a:rPr>
              <a:t>Class 1 bits</a:t>
            </a:r>
          </a:p>
        </p:txBody>
      </p:sp>
      <p:sp>
        <p:nvSpPr>
          <p:cNvPr id="14" name="Right Arrow 13"/>
          <p:cNvSpPr/>
          <p:nvPr/>
        </p:nvSpPr>
        <p:spPr>
          <a:xfrm>
            <a:off x="4067944" y="2292554"/>
            <a:ext cx="648072" cy="56038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5" name="Bent Arrow 14"/>
          <p:cNvSpPr/>
          <p:nvPr/>
        </p:nvSpPr>
        <p:spPr>
          <a:xfrm>
            <a:off x="2195736" y="2348880"/>
            <a:ext cx="1084890" cy="1224136"/>
          </a:xfrm>
          <a:prstGeom prst="bentArrow">
            <a:avLst>
              <a:gd name="adj1" fmla="val 25000"/>
              <a:gd name="adj2" fmla="val 23085"/>
              <a:gd name="adj3" fmla="val 25000"/>
              <a:gd name="adj4" fmla="val 4375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6" name="Down Arrow 15"/>
          <p:cNvSpPr/>
          <p:nvPr/>
        </p:nvSpPr>
        <p:spPr>
          <a:xfrm>
            <a:off x="5148064" y="1196752"/>
            <a:ext cx="792088" cy="648072"/>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7" name="Right Arrow 16"/>
          <p:cNvSpPr/>
          <p:nvPr/>
        </p:nvSpPr>
        <p:spPr>
          <a:xfrm>
            <a:off x="351270" y="3353707"/>
            <a:ext cx="648072" cy="79208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8" name="Right Arrow 17"/>
          <p:cNvSpPr/>
          <p:nvPr/>
        </p:nvSpPr>
        <p:spPr>
          <a:xfrm>
            <a:off x="8382454" y="3284984"/>
            <a:ext cx="648072" cy="79208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a:solidFill>
                <a:prstClr val="white"/>
              </a:solidFill>
            </a:endParaRPr>
          </a:p>
        </p:txBody>
      </p:sp>
      <p:sp>
        <p:nvSpPr>
          <p:cNvPr id="19" name="TextBox 18"/>
          <p:cNvSpPr txBox="1"/>
          <p:nvPr/>
        </p:nvSpPr>
        <p:spPr>
          <a:xfrm>
            <a:off x="-36512" y="2837254"/>
            <a:ext cx="1024639" cy="1815882"/>
          </a:xfrm>
          <a:prstGeom prst="rect">
            <a:avLst/>
          </a:prstGeom>
          <a:noFill/>
        </p:spPr>
        <p:txBody>
          <a:bodyPr wrap="none" rtlCol="0">
            <a:spAutoFit/>
          </a:bodyPr>
          <a:lstStyle/>
          <a:p>
            <a:pPr algn="ctr" fontAlgn="auto">
              <a:spcBef>
                <a:spcPts val="0"/>
              </a:spcBef>
              <a:spcAft>
                <a:spcPts val="0"/>
              </a:spcAft>
            </a:pPr>
            <a:r>
              <a:rPr lang="en-GB" altLang="en-GB" sz="1400" dirty="0">
                <a:solidFill>
                  <a:prstClr val="black"/>
                </a:solidFill>
                <a:latin typeface="Calibri"/>
                <a:ea typeface="+mn-ea"/>
              </a:rPr>
              <a:t>160 Speech</a:t>
            </a:r>
          </a:p>
          <a:p>
            <a:pPr algn="ctr" fontAlgn="auto">
              <a:spcBef>
                <a:spcPts val="0"/>
              </a:spcBef>
              <a:spcAft>
                <a:spcPts val="0"/>
              </a:spcAft>
            </a:pPr>
            <a:r>
              <a:rPr lang="en-GB" altLang="en-GB" sz="1400" dirty="0">
                <a:solidFill>
                  <a:prstClr val="black"/>
                </a:solidFill>
                <a:latin typeface="Calibri"/>
                <a:ea typeface="+mn-ea"/>
              </a:rPr>
              <a:t>Samples</a:t>
            </a:r>
          </a:p>
          <a:p>
            <a:pPr algn="ctr" fontAlgn="auto">
              <a:spcBef>
                <a:spcPts val="0"/>
              </a:spcBef>
              <a:spcAft>
                <a:spcPts val="0"/>
              </a:spcAft>
            </a:pPr>
            <a:endParaRPr lang="en-GB" altLang="en-GB" sz="1400" dirty="0">
              <a:solidFill>
                <a:prstClr val="black"/>
              </a:solidFill>
              <a:latin typeface="Calibri"/>
              <a:ea typeface="+mn-ea"/>
            </a:endParaRPr>
          </a:p>
          <a:p>
            <a:pPr algn="ctr" fontAlgn="auto">
              <a:spcBef>
                <a:spcPts val="0"/>
              </a:spcBef>
              <a:spcAft>
                <a:spcPts val="0"/>
              </a:spcAft>
            </a:pPr>
            <a:endParaRPr lang="en-GB" altLang="en-GB" sz="1400" dirty="0">
              <a:solidFill>
                <a:prstClr val="black"/>
              </a:solidFill>
              <a:latin typeface="Calibri"/>
              <a:ea typeface="+mn-ea"/>
            </a:endParaRPr>
          </a:p>
          <a:p>
            <a:pPr algn="ctr" fontAlgn="auto">
              <a:spcBef>
                <a:spcPts val="0"/>
              </a:spcBef>
              <a:spcAft>
                <a:spcPts val="0"/>
              </a:spcAft>
            </a:pPr>
            <a:endParaRPr lang="en-GB" altLang="en-GB" sz="1400" dirty="0">
              <a:solidFill>
                <a:prstClr val="black"/>
              </a:solidFill>
              <a:latin typeface="Calibri"/>
              <a:ea typeface="+mn-ea"/>
            </a:endParaRPr>
          </a:p>
          <a:p>
            <a:pPr algn="ctr" fontAlgn="auto">
              <a:spcBef>
                <a:spcPts val="0"/>
              </a:spcBef>
              <a:spcAft>
                <a:spcPts val="0"/>
              </a:spcAft>
            </a:pPr>
            <a:endParaRPr lang="en-GB" altLang="en-GB" sz="1400" dirty="0">
              <a:solidFill>
                <a:prstClr val="black"/>
              </a:solidFill>
              <a:latin typeface="Calibri"/>
              <a:ea typeface="+mn-ea"/>
            </a:endParaRPr>
          </a:p>
          <a:p>
            <a:pPr algn="ctr" fontAlgn="auto">
              <a:spcBef>
                <a:spcPts val="0"/>
              </a:spcBef>
              <a:spcAft>
                <a:spcPts val="0"/>
              </a:spcAft>
            </a:pPr>
            <a:r>
              <a:rPr lang="en-GB" altLang="en-GB" sz="1400" dirty="0">
                <a:solidFill>
                  <a:prstClr val="black"/>
                </a:solidFill>
                <a:latin typeface="Calibri"/>
                <a:ea typeface="+mn-ea"/>
              </a:rPr>
              <a:t>260 bits</a:t>
            </a:r>
          </a:p>
          <a:p>
            <a:pPr algn="ctr" fontAlgn="auto">
              <a:spcBef>
                <a:spcPts val="0"/>
              </a:spcBef>
              <a:spcAft>
                <a:spcPts val="0"/>
              </a:spcAft>
            </a:pPr>
            <a:r>
              <a:rPr lang="en-GB" altLang="en-GB" sz="1400" dirty="0">
                <a:solidFill>
                  <a:prstClr val="black"/>
                </a:solidFill>
                <a:latin typeface="Calibri"/>
                <a:ea typeface="+mn-ea"/>
              </a:rPr>
              <a:t>(20 </a:t>
            </a:r>
            <a:r>
              <a:rPr lang="en-GB" altLang="en-GB" sz="1400" dirty="0" err="1">
                <a:solidFill>
                  <a:prstClr val="black"/>
                </a:solidFill>
                <a:latin typeface="Calibri"/>
                <a:ea typeface="+mn-ea"/>
              </a:rPr>
              <a:t>ms</a:t>
            </a:r>
            <a:r>
              <a:rPr lang="en-GB" altLang="en-GB" sz="1400" dirty="0">
                <a:solidFill>
                  <a:prstClr val="black"/>
                </a:solidFill>
                <a:latin typeface="Calibri"/>
                <a:ea typeface="+mn-ea"/>
              </a:rPr>
              <a:t>)</a:t>
            </a:r>
            <a:endParaRPr lang="en-GB" sz="1400" dirty="0">
              <a:solidFill>
                <a:prstClr val="black"/>
              </a:solidFill>
              <a:latin typeface="Calibri"/>
              <a:ea typeface="+mn-ea"/>
            </a:endParaRPr>
          </a:p>
        </p:txBody>
      </p:sp>
      <p:sp>
        <p:nvSpPr>
          <p:cNvPr id="20" name="TextBox 19"/>
          <p:cNvSpPr txBox="1"/>
          <p:nvPr/>
        </p:nvSpPr>
        <p:spPr>
          <a:xfrm>
            <a:off x="8413957" y="4077072"/>
            <a:ext cx="766555" cy="523220"/>
          </a:xfrm>
          <a:prstGeom prst="rect">
            <a:avLst/>
          </a:prstGeom>
          <a:noFill/>
        </p:spPr>
        <p:txBody>
          <a:bodyPr wrap="none" rtlCol="0">
            <a:spAutoFit/>
          </a:bodyPr>
          <a:lstStyle/>
          <a:p>
            <a:pPr algn="ctr" fontAlgn="auto">
              <a:spcBef>
                <a:spcPts val="0"/>
              </a:spcBef>
              <a:spcAft>
                <a:spcPts val="0"/>
              </a:spcAft>
            </a:pPr>
            <a:r>
              <a:rPr lang="en-GB" altLang="en-GB" sz="1400" dirty="0">
                <a:solidFill>
                  <a:prstClr val="black"/>
                </a:solidFill>
                <a:latin typeface="Calibri"/>
                <a:ea typeface="+mn-ea"/>
              </a:rPr>
              <a:t>456 bits</a:t>
            </a:r>
          </a:p>
          <a:p>
            <a:pPr algn="ctr" fontAlgn="auto">
              <a:spcBef>
                <a:spcPts val="0"/>
              </a:spcBef>
              <a:spcAft>
                <a:spcPts val="0"/>
              </a:spcAft>
            </a:pPr>
            <a:r>
              <a:rPr lang="en-GB" altLang="en-GB" sz="1400" dirty="0">
                <a:solidFill>
                  <a:prstClr val="black"/>
                </a:solidFill>
                <a:latin typeface="Calibri"/>
                <a:ea typeface="+mn-ea"/>
              </a:rPr>
              <a:t>(20 </a:t>
            </a:r>
            <a:r>
              <a:rPr lang="en-GB" altLang="en-GB" sz="1400" dirty="0" err="1">
                <a:solidFill>
                  <a:prstClr val="black"/>
                </a:solidFill>
                <a:latin typeface="Calibri"/>
                <a:ea typeface="+mn-ea"/>
              </a:rPr>
              <a:t>ms</a:t>
            </a:r>
            <a:r>
              <a:rPr lang="en-GB" altLang="en-GB" sz="1400" dirty="0">
                <a:solidFill>
                  <a:prstClr val="black"/>
                </a:solidFill>
                <a:latin typeface="Calibri"/>
                <a:ea typeface="+mn-ea"/>
              </a:rPr>
              <a:t>)</a:t>
            </a:r>
          </a:p>
        </p:txBody>
      </p:sp>
      <p:sp>
        <p:nvSpPr>
          <p:cNvPr id="21" name="TextBox 20"/>
          <p:cNvSpPr txBox="1"/>
          <p:nvPr/>
        </p:nvSpPr>
        <p:spPr>
          <a:xfrm>
            <a:off x="5119543" y="888975"/>
            <a:ext cx="892617" cy="307777"/>
          </a:xfrm>
          <a:prstGeom prst="rect">
            <a:avLst/>
          </a:prstGeom>
          <a:noFill/>
        </p:spPr>
        <p:txBody>
          <a:bodyPr wrap="none" rtlCol="0">
            <a:spAutoFit/>
          </a:bodyPr>
          <a:lstStyle/>
          <a:p>
            <a:pPr fontAlgn="auto">
              <a:spcBef>
                <a:spcPts val="0"/>
              </a:spcBef>
              <a:spcAft>
                <a:spcPts val="0"/>
              </a:spcAft>
            </a:pPr>
            <a:r>
              <a:rPr lang="en-GB" sz="1400" dirty="0">
                <a:solidFill>
                  <a:prstClr val="black"/>
                </a:solidFill>
                <a:latin typeface="Calibri"/>
                <a:ea typeface="+mn-ea"/>
              </a:rPr>
              <a:t>4 tail  bits</a:t>
            </a:r>
          </a:p>
        </p:txBody>
      </p:sp>
      <p:sp>
        <p:nvSpPr>
          <p:cNvPr id="22" name="TextBox 21"/>
          <p:cNvSpPr txBox="1"/>
          <p:nvPr/>
        </p:nvSpPr>
        <p:spPr>
          <a:xfrm>
            <a:off x="2133097" y="1520788"/>
            <a:ext cx="989373" cy="738664"/>
          </a:xfrm>
          <a:prstGeom prst="rect">
            <a:avLst/>
          </a:prstGeom>
          <a:noFill/>
        </p:spPr>
        <p:txBody>
          <a:bodyPr wrap="none" rtlCol="0">
            <a:spAutoFit/>
          </a:bodyPr>
          <a:lstStyle/>
          <a:p>
            <a:pPr algn="ctr" fontAlgn="auto">
              <a:spcBef>
                <a:spcPts val="0"/>
              </a:spcBef>
              <a:spcAft>
                <a:spcPts val="0"/>
              </a:spcAft>
            </a:pPr>
            <a:r>
              <a:rPr lang="en-GB" altLang="en-GB" sz="1400" dirty="0">
                <a:solidFill>
                  <a:prstClr val="black"/>
                </a:solidFill>
                <a:latin typeface="Calibri"/>
                <a:ea typeface="+mn-ea"/>
              </a:rPr>
              <a:t>50 Most</a:t>
            </a:r>
          </a:p>
          <a:p>
            <a:pPr algn="ctr" fontAlgn="auto">
              <a:spcBef>
                <a:spcPts val="0"/>
              </a:spcBef>
              <a:spcAft>
                <a:spcPts val="0"/>
              </a:spcAft>
            </a:pPr>
            <a:r>
              <a:rPr lang="en-GB" altLang="en-GB" sz="1400" dirty="0">
                <a:solidFill>
                  <a:prstClr val="black"/>
                </a:solidFill>
                <a:latin typeface="Calibri"/>
                <a:ea typeface="+mn-ea"/>
              </a:rPr>
              <a:t>Significant</a:t>
            </a:r>
          </a:p>
          <a:p>
            <a:pPr algn="ctr" fontAlgn="auto">
              <a:spcBef>
                <a:spcPts val="0"/>
              </a:spcBef>
              <a:spcAft>
                <a:spcPts val="0"/>
              </a:spcAft>
            </a:pPr>
            <a:r>
              <a:rPr lang="en-GB" altLang="en-GB" sz="1400" dirty="0">
                <a:solidFill>
                  <a:prstClr val="black"/>
                </a:solidFill>
                <a:latin typeface="Calibri"/>
                <a:ea typeface="+mn-ea"/>
              </a:rPr>
              <a:t>Class 1 bits</a:t>
            </a:r>
          </a:p>
        </p:txBody>
      </p:sp>
      <p:sp>
        <p:nvSpPr>
          <p:cNvPr id="23" name="TextBox 22"/>
          <p:cNvSpPr txBox="1"/>
          <p:nvPr/>
        </p:nvSpPr>
        <p:spPr>
          <a:xfrm>
            <a:off x="4112839" y="5519100"/>
            <a:ext cx="675185" cy="307777"/>
          </a:xfrm>
          <a:prstGeom prst="rect">
            <a:avLst/>
          </a:prstGeom>
          <a:noFill/>
        </p:spPr>
        <p:txBody>
          <a:bodyPr wrap="none" rtlCol="0">
            <a:spAutoFit/>
          </a:bodyPr>
          <a:lstStyle/>
          <a:p>
            <a:pPr fontAlgn="auto">
              <a:spcBef>
                <a:spcPts val="0"/>
              </a:spcBef>
              <a:spcAft>
                <a:spcPts val="0"/>
              </a:spcAft>
            </a:pPr>
            <a:r>
              <a:rPr lang="en-GB" sz="1400" dirty="0">
                <a:solidFill>
                  <a:prstClr val="black"/>
                </a:solidFill>
                <a:latin typeface="Calibri"/>
                <a:ea typeface="+mn-ea"/>
              </a:rPr>
              <a:t>78 bits</a:t>
            </a:r>
          </a:p>
        </p:txBody>
      </p:sp>
      <p:sp>
        <p:nvSpPr>
          <p:cNvPr id="24" name="TextBox 23"/>
          <p:cNvSpPr txBox="1"/>
          <p:nvPr/>
        </p:nvSpPr>
        <p:spPr>
          <a:xfrm>
            <a:off x="2897348" y="3991906"/>
            <a:ext cx="766557" cy="307777"/>
          </a:xfrm>
          <a:prstGeom prst="rect">
            <a:avLst/>
          </a:prstGeom>
          <a:noFill/>
        </p:spPr>
        <p:txBody>
          <a:bodyPr wrap="none" rtlCol="0">
            <a:spAutoFit/>
          </a:bodyPr>
          <a:lstStyle/>
          <a:p>
            <a:pPr fontAlgn="auto">
              <a:spcBef>
                <a:spcPts val="0"/>
              </a:spcBef>
              <a:spcAft>
                <a:spcPts val="0"/>
              </a:spcAft>
            </a:pPr>
            <a:r>
              <a:rPr lang="en-GB" sz="1400" dirty="0">
                <a:solidFill>
                  <a:prstClr val="black"/>
                </a:solidFill>
                <a:latin typeface="Calibri"/>
                <a:ea typeface="+mn-ea"/>
              </a:rPr>
              <a:t>182 bits</a:t>
            </a:r>
          </a:p>
        </p:txBody>
      </p:sp>
      <p:sp>
        <p:nvSpPr>
          <p:cNvPr id="25" name="TextBox 24"/>
          <p:cNvSpPr txBox="1"/>
          <p:nvPr/>
        </p:nvSpPr>
        <p:spPr>
          <a:xfrm>
            <a:off x="6165545" y="2009074"/>
            <a:ext cx="989373" cy="523220"/>
          </a:xfrm>
          <a:prstGeom prst="rect">
            <a:avLst/>
          </a:prstGeom>
          <a:noFill/>
        </p:spPr>
        <p:txBody>
          <a:bodyPr wrap="none" rtlCol="0">
            <a:spAutoFit/>
          </a:bodyPr>
          <a:lstStyle/>
          <a:p>
            <a:pPr algn="ctr" fontAlgn="auto">
              <a:spcBef>
                <a:spcPts val="0"/>
              </a:spcBef>
              <a:spcAft>
                <a:spcPts val="0"/>
              </a:spcAft>
            </a:pPr>
            <a:r>
              <a:rPr lang="en-GB" altLang="en-GB" sz="1400" dirty="0">
                <a:solidFill>
                  <a:prstClr val="black"/>
                </a:solidFill>
                <a:latin typeface="Calibri"/>
                <a:ea typeface="+mn-ea"/>
              </a:rPr>
              <a:t>Coded</a:t>
            </a:r>
          </a:p>
          <a:p>
            <a:pPr algn="ctr" fontAlgn="auto">
              <a:spcBef>
                <a:spcPts val="0"/>
              </a:spcBef>
              <a:spcAft>
                <a:spcPts val="0"/>
              </a:spcAft>
            </a:pPr>
            <a:r>
              <a:rPr lang="en-GB" altLang="en-GB" sz="1400" dirty="0">
                <a:solidFill>
                  <a:prstClr val="black"/>
                </a:solidFill>
                <a:latin typeface="Calibri"/>
                <a:ea typeface="+mn-ea"/>
              </a:rPr>
              <a:t>Class 1 bits</a:t>
            </a:r>
          </a:p>
        </p:txBody>
      </p:sp>
      <p:sp>
        <p:nvSpPr>
          <p:cNvPr id="26" name="TextBox 25"/>
          <p:cNvSpPr txBox="1"/>
          <p:nvPr/>
        </p:nvSpPr>
        <p:spPr>
          <a:xfrm>
            <a:off x="6253715" y="3571273"/>
            <a:ext cx="766557" cy="307777"/>
          </a:xfrm>
          <a:prstGeom prst="rect">
            <a:avLst/>
          </a:prstGeom>
          <a:noFill/>
        </p:spPr>
        <p:txBody>
          <a:bodyPr wrap="none" rtlCol="0">
            <a:spAutoFit/>
          </a:bodyPr>
          <a:lstStyle/>
          <a:p>
            <a:pPr fontAlgn="auto">
              <a:spcBef>
                <a:spcPts val="0"/>
              </a:spcBef>
              <a:spcAft>
                <a:spcPts val="0"/>
              </a:spcAft>
            </a:pPr>
            <a:r>
              <a:rPr lang="en-GB" sz="1400" dirty="0">
                <a:solidFill>
                  <a:prstClr val="black"/>
                </a:solidFill>
                <a:latin typeface="Calibri"/>
                <a:ea typeface="+mn-ea"/>
              </a:rPr>
              <a:t>378 bits</a:t>
            </a:r>
          </a:p>
        </p:txBody>
      </p:sp>
      <p:sp>
        <p:nvSpPr>
          <p:cNvPr id="27" name="TextBox 26"/>
          <p:cNvSpPr txBox="1"/>
          <p:nvPr/>
        </p:nvSpPr>
        <p:spPr>
          <a:xfrm>
            <a:off x="4067944" y="1969095"/>
            <a:ext cx="583814" cy="307777"/>
          </a:xfrm>
          <a:prstGeom prst="rect">
            <a:avLst/>
          </a:prstGeom>
          <a:noFill/>
        </p:spPr>
        <p:txBody>
          <a:bodyPr wrap="none" rtlCol="0">
            <a:spAutoFit/>
          </a:bodyPr>
          <a:lstStyle/>
          <a:p>
            <a:pPr fontAlgn="auto">
              <a:spcBef>
                <a:spcPts val="0"/>
              </a:spcBef>
              <a:spcAft>
                <a:spcPts val="0"/>
              </a:spcAft>
            </a:pPr>
            <a:r>
              <a:rPr lang="en-GB" sz="1400" dirty="0">
                <a:solidFill>
                  <a:prstClr val="black"/>
                </a:solidFill>
                <a:latin typeface="Calibri"/>
                <a:ea typeface="+mn-ea"/>
              </a:rPr>
              <a:t>3 bits</a:t>
            </a:r>
          </a:p>
        </p:txBody>
      </p:sp>
    </p:spTree>
    <p:extLst>
      <p:ext uri="{BB962C8B-B14F-4D97-AF65-F5344CB8AC3E}">
        <p14:creationId xmlns:p14="http://schemas.microsoft.com/office/powerpoint/2010/main" val="3499159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5" y="-27384"/>
            <a:ext cx="3496153" cy="764704"/>
          </a:xfrm>
        </p:spPr>
        <p:txBody>
          <a:bodyPr/>
          <a:lstStyle/>
          <a:p>
            <a:r>
              <a:rPr lang="en-GB" b="0" dirty="0">
                <a:solidFill>
                  <a:srgbClr val="FFFFFF"/>
                </a:solidFill>
                <a:latin typeface="Calibri"/>
                <a:cs typeface="Calibri"/>
              </a:rPr>
              <a:t>Coding in GSM</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91</a:t>
            </a:fld>
            <a:endParaRPr lang="en-GB">
              <a:solidFill>
                <a:prstClr val="black"/>
              </a:solidFill>
            </a:endParaRPr>
          </a:p>
        </p:txBody>
      </p:sp>
      <p:pic>
        <p:nvPicPr>
          <p:cNvPr id="77826"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3743026" y="2163671"/>
            <a:ext cx="5056094" cy="4576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93638" y="600874"/>
            <a:ext cx="2603350" cy="6032421"/>
          </a:xfrm>
          <a:prstGeom prst="rect">
            <a:avLst/>
          </a:prstGeom>
          <a:noFill/>
        </p:spPr>
        <p:txBody>
          <a:bodyPr wrap="square" rtlCol="0">
            <a:spAutoFit/>
          </a:bodyPr>
          <a:lstStyle/>
          <a:p>
            <a:pPr algn="ctr" eaLnBrk="1" fontAlgn="auto" hangingPunct="1">
              <a:spcAft>
                <a:spcPts val="0"/>
              </a:spcAft>
              <a:defRPr/>
            </a:pPr>
            <a:r>
              <a:rPr lang="en-GB" sz="1600" dirty="0">
                <a:latin typeface="+mn-lt"/>
                <a:cs typeface="Times New Roman" pitchFamily="18" charset="0"/>
              </a:rPr>
              <a:t>For Full Rate Speech  260 bits are transmitted in 20ms equalling a transmission rate of 13 kbps and encoded in blocks according to respective </a:t>
            </a:r>
            <a:r>
              <a:rPr lang="en-GB" sz="1600" dirty="0">
                <a:latin typeface="Times New Roman" pitchFamily="18" charset="0"/>
                <a:cs typeface="Times New Roman" pitchFamily="18" charset="0"/>
              </a:rPr>
              <a:t>importance to the of speech </a:t>
            </a:r>
            <a:r>
              <a:rPr lang="en-GB" sz="1600" b="1" dirty="0">
                <a:latin typeface="+mn-lt"/>
                <a:cs typeface="Times New Roman" pitchFamily="18" charset="0"/>
              </a:rPr>
              <a:t>intelligibility.</a:t>
            </a:r>
          </a:p>
          <a:p>
            <a:pPr marL="0" lvl="1" eaLnBrk="1" fontAlgn="auto" hangingPunct="1">
              <a:spcAft>
                <a:spcPts val="0"/>
              </a:spcAft>
              <a:defRPr/>
            </a:pPr>
            <a:r>
              <a:rPr lang="en-GB" sz="1600" b="1" u="sng" dirty="0">
                <a:solidFill>
                  <a:srgbClr val="FF0000"/>
                </a:solidFill>
                <a:latin typeface="+mn-lt"/>
                <a:cs typeface="Times New Roman" pitchFamily="18" charset="0"/>
              </a:rPr>
              <a:t>Class 1a</a:t>
            </a:r>
          </a:p>
          <a:p>
            <a:pPr marL="685800" lvl="2" indent="-285750" eaLnBrk="1" fontAlgn="auto" hangingPunct="1">
              <a:spcAft>
                <a:spcPts val="0"/>
              </a:spcAft>
              <a:buFont typeface="Arial" pitchFamily="34" charset="0"/>
              <a:buChar char="•"/>
              <a:defRPr/>
            </a:pPr>
            <a:r>
              <a:rPr lang="en-GB" sz="1600" dirty="0">
                <a:solidFill>
                  <a:srgbClr val="FF0000"/>
                </a:solidFill>
                <a:latin typeface="+mn-lt"/>
                <a:cs typeface="Times New Roman" pitchFamily="18" charset="0"/>
              </a:rPr>
              <a:t>50</a:t>
            </a:r>
            <a:r>
              <a:rPr lang="en-GB" sz="1600" dirty="0">
                <a:latin typeface="+mn-lt"/>
                <a:cs typeface="Times New Roman" pitchFamily="18" charset="0"/>
              </a:rPr>
              <a:t> class 1a bits.</a:t>
            </a:r>
          </a:p>
          <a:p>
            <a:pPr marL="685800" lvl="2" indent="-285750" eaLnBrk="1" fontAlgn="auto" hangingPunct="1">
              <a:spcAft>
                <a:spcPts val="0"/>
              </a:spcAft>
              <a:buFont typeface="Arial" pitchFamily="34" charset="0"/>
              <a:buChar char="•"/>
              <a:defRPr/>
            </a:pPr>
            <a:r>
              <a:rPr lang="en-GB" sz="1600" dirty="0">
                <a:latin typeface="+mn-lt"/>
                <a:cs typeface="Times New Roman" pitchFamily="18" charset="0"/>
              </a:rPr>
              <a:t>3 parity bits are generated on these bits.</a:t>
            </a:r>
          </a:p>
          <a:p>
            <a:pPr marL="685800" lvl="2" indent="-285750" eaLnBrk="1" fontAlgn="auto" hangingPunct="1">
              <a:spcAft>
                <a:spcPts val="0"/>
              </a:spcAft>
              <a:buFont typeface="Arial" pitchFamily="34" charset="0"/>
              <a:buChar char="•"/>
              <a:defRPr/>
            </a:pPr>
            <a:r>
              <a:rPr lang="en-GB" sz="1600" dirty="0">
                <a:latin typeface="+mn-lt"/>
                <a:cs typeface="Times New Roman" pitchFamily="18" charset="0"/>
              </a:rPr>
              <a:t>These are most important bits.</a:t>
            </a:r>
          </a:p>
          <a:p>
            <a:pPr marL="0" lvl="1" eaLnBrk="1" fontAlgn="auto" hangingPunct="1">
              <a:spcAft>
                <a:spcPts val="0"/>
              </a:spcAft>
              <a:defRPr/>
            </a:pPr>
            <a:r>
              <a:rPr lang="en-GB" sz="1600" b="1" u="sng" dirty="0">
                <a:solidFill>
                  <a:srgbClr val="92D050"/>
                </a:solidFill>
                <a:latin typeface="+mn-lt"/>
                <a:cs typeface="Times New Roman" pitchFamily="18" charset="0"/>
              </a:rPr>
              <a:t>Class 1b</a:t>
            </a:r>
          </a:p>
          <a:p>
            <a:pPr marL="685800" lvl="2" indent="-285750" eaLnBrk="1" fontAlgn="auto" hangingPunct="1">
              <a:spcAft>
                <a:spcPts val="0"/>
              </a:spcAft>
              <a:buFont typeface="Arial" pitchFamily="34" charset="0"/>
              <a:buChar char="•"/>
              <a:defRPr/>
            </a:pPr>
            <a:r>
              <a:rPr lang="en-GB" sz="1600" dirty="0">
                <a:solidFill>
                  <a:srgbClr val="92D050"/>
                </a:solidFill>
                <a:latin typeface="+mn-lt"/>
                <a:cs typeface="Times New Roman" pitchFamily="18" charset="0"/>
              </a:rPr>
              <a:t>132 </a:t>
            </a:r>
            <a:r>
              <a:rPr lang="en-GB" sz="1600" dirty="0">
                <a:latin typeface="+mn-lt"/>
                <a:cs typeface="Times New Roman" pitchFamily="18" charset="0"/>
              </a:rPr>
              <a:t>class</a:t>
            </a:r>
            <a:r>
              <a:rPr lang="en-GB" sz="1600" dirty="0">
                <a:solidFill>
                  <a:srgbClr val="92D050"/>
                </a:solidFill>
                <a:latin typeface="+mn-lt"/>
                <a:cs typeface="Times New Roman" pitchFamily="18" charset="0"/>
              </a:rPr>
              <a:t> </a:t>
            </a:r>
            <a:r>
              <a:rPr lang="en-GB" sz="1600" dirty="0">
                <a:latin typeface="+mn-lt"/>
                <a:cs typeface="Times New Roman" pitchFamily="18" charset="0"/>
              </a:rPr>
              <a:t>1b bits.</a:t>
            </a:r>
          </a:p>
          <a:p>
            <a:pPr marL="685800" lvl="2" indent="-285750" eaLnBrk="1" fontAlgn="auto" hangingPunct="1">
              <a:spcAft>
                <a:spcPts val="0"/>
              </a:spcAft>
              <a:buFont typeface="Arial" pitchFamily="34" charset="0"/>
              <a:buChar char="•"/>
              <a:defRPr/>
            </a:pPr>
            <a:r>
              <a:rPr lang="en-GB" sz="1600" dirty="0">
                <a:latin typeface="+mn-lt"/>
                <a:cs typeface="Times New Roman" pitchFamily="18" charset="0"/>
              </a:rPr>
              <a:t>Not parity checked</a:t>
            </a:r>
          </a:p>
          <a:p>
            <a:pPr marL="685800" lvl="2" indent="-285750" eaLnBrk="1" fontAlgn="auto" hangingPunct="1">
              <a:spcAft>
                <a:spcPts val="0"/>
              </a:spcAft>
              <a:buFont typeface="Arial" pitchFamily="34" charset="0"/>
              <a:buChar char="•"/>
              <a:defRPr/>
            </a:pPr>
            <a:r>
              <a:rPr lang="en-GB" sz="1600" dirty="0">
                <a:latin typeface="+mn-lt"/>
                <a:cs typeface="Times New Roman" pitchFamily="18" charset="0"/>
              </a:rPr>
              <a:t>4 tail bits are added to this class.</a:t>
            </a:r>
            <a:endParaRPr lang="en-GB" sz="1600" b="1" dirty="0">
              <a:latin typeface="+mn-lt"/>
              <a:cs typeface="Times New Roman" pitchFamily="18" charset="0"/>
            </a:endParaRPr>
          </a:p>
          <a:p>
            <a:pPr marL="0" lvl="1" eaLnBrk="1" fontAlgn="auto" hangingPunct="1">
              <a:spcAft>
                <a:spcPts val="0"/>
              </a:spcAft>
              <a:defRPr/>
            </a:pPr>
            <a:r>
              <a:rPr lang="en-GB" sz="1600" b="1" u="sng" dirty="0">
                <a:solidFill>
                  <a:schemeClr val="tx2">
                    <a:lumMod val="60000"/>
                    <a:lumOff val="40000"/>
                  </a:schemeClr>
                </a:solidFill>
                <a:latin typeface="+mn-lt"/>
                <a:cs typeface="Times New Roman" pitchFamily="18" charset="0"/>
              </a:rPr>
              <a:t>Class 2</a:t>
            </a:r>
          </a:p>
          <a:p>
            <a:pPr marL="685800" lvl="2" indent="-285750" eaLnBrk="1" fontAlgn="auto" hangingPunct="1">
              <a:spcAft>
                <a:spcPts val="0"/>
              </a:spcAft>
              <a:buFont typeface="Arial" pitchFamily="34" charset="0"/>
              <a:buChar char="•"/>
              <a:defRPr/>
            </a:pPr>
            <a:r>
              <a:rPr lang="en-GB" sz="1600" dirty="0">
                <a:solidFill>
                  <a:schemeClr val="tx2">
                    <a:lumMod val="60000"/>
                    <a:lumOff val="40000"/>
                  </a:schemeClr>
                </a:solidFill>
                <a:latin typeface="+mn-lt"/>
                <a:cs typeface="Times New Roman" pitchFamily="18" charset="0"/>
              </a:rPr>
              <a:t>78 bits </a:t>
            </a:r>
            <a:r>
              <a:rPr lang="en-GB" sz="1600" dirty="0">
                <a:latin typeface="+mn-lt"/>
                <a:cs typeface="Times New Roman" pitchFamily="18" charset="0"/>
              </a:rPr>
              <a:t>least important</a:t>
            </a:r>
          </a:p>
          <a:p>
            <a:pPr marL="685800" lvl="2" indent="-285750" eaLnBrk="1" fontAlgn="auto" hangingPunct="1">
              <a:spcAft>
                <a:spcPts val="0"/>
              </a:spcAft>
              <a:buFont typeface="Arial" pitchFamily="34" charset="0"/>
              <a:buChar char="•"/>
              <a:defRPr/>
            </a:pPr>
            <a:r>
              <a:rPr lang="en-GB" sz="1600" dirty="0">
                <a:latin typeface="+mn-lt"/>
                <a:cs typeface="Times New Roman" pitchFamily="18" charset="0"/>
              </a:rPr>
              <a:t>Not protected at all.</a:t>
            </a:r>
          </a:p>
          <a:p>
            <a:endParaRPr lang="en-GB" dirty="0"/>
          </a:p>
        </p:txBody>
      </p:sp>
      <p:pic>
        <p:nvPicPr>
          <p:cNvPr id="778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75877" y="65837"/>
            <a:ext cx="4390392" cy="2097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572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7560840" cy="548680"/>
          </a:xfrm>
        </p:spPr>
        <p:txBody>
          <a:bodyPr/>
          <a:lstStyle/>
          <a:p>
            <a:r>
              <a:rPr lang="en-GB" b="0" dirty="0">
                <a:solidFill>
                  <a:srgbClr val="FFFFFF"/>
                </a:solidFill>
                <a:latin typeface="Calibri"/>
                <a:cs typeface="Calibri"/>
              </a:rPr>
              <a:t>Interleaving</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92</a:t>
            </a:fld>
            <a:endParaRPr lang="en-GB">
              <a:solidFill>
                <a:prstClr val="black"/>
              </a:solidFill>
            </a:endParaRPr>
          </a:p>
        </p:txBody>
      </p:sp>
      <p:pic>
        <p:nvPicPr>
          <p:cNvPr id="8"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30851" y="1412776"/>
            <a:ext cx="5486400" cy="409892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19050">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241612" y="1423804"/>
            <a:ext cx="3610308" cy="4093428"/>
          </a:xfrm>
          <a:prstGeom prst="rect">
            <a:avLst/>
          </a:prstGeom>
          <a:noFill/>
        </p:spPr>
        <p:txBody>
          <a:bodyPr wrap="square" rtlCol="0">
            <a:spAutoFit/>
          </a:bodyPr>
          <a:lstStyle/>
          <a:p>
            <a:pPr marL="285750" indent="-285750" fontAlgn="auto">
              <a:spcBef>
                <a:spcPts val="600"/>
              </a:spcBef>
              <a:spcAft>
                <a:spcPts val="600"/>
              </a:spcAft>
              <a:buFont typeface="Arial" pitchFamily="34" charset="0"/>
              <a:buChar char="•"/>
            </a:pPr>
            <a:r>
              <a:rPr lang="en-GB" sz="2400" dirty="0">
                <a:solidFill>
                  <a:prstClr val="black"/>
                </a:solidFill>
                <a:latin typeface="Calibri"/>
                <a:ea typeface="+mn-ea"/>
              </a:rPr>
              <a:t>In mobile communications, the errors are “</a:t>
            </a:r>
            <a:r>
              <a:rPr lang="en-GB" sz="2400" dirty="0" err="1">
                <a:solidFill>
                  <a:prstClr val="black"/>
                </a:solidFill>
                <a:latin typeface="Calibri"/>
                <a:ea typeface="+mn-ea"/>
              </a:rPr>
              <a:t>bursty</a:t>
            </a:r>
            <a:r>
              <a:rPr lang="en-GB" sz="2400" dirty="0">
                <a:solidFill>
                  <a:prstClr val="black"/>
                </a:solidFill>
                <a:latin typeface="Calibri"/>
                <a:ea typeface="+mn-ea"/>
              </a:rPr>
              <a:t>”</a:t>
            </a:r>
          </a:p>
          <a:p>
            <a:pPr marL="285750" indent="-285750" fontAlgn="auto">
              <a:spcBef>
                <a:spcPts val="600"/>
              </a:spcBef>
              <a:spcAft>
                <a:spcPts val="600"/>
              </a:spcAft>
              <a:buFont typeface="Arial" pitchFamily="34" charset="0"/>
              <a:buChar char="•"/>
            </a:pPr>
            <a:r>
              <a:rPr lang="en-GB" sz="2400" dirty="0">
                <a:solidFill>
                  <a:prstClr val="black"/>
                </a:solidFill>
                <a:latin typeface="Calibri"/>
                <a:ea typeface="+mn-ea"/>
              </a:rPr>
              <a:t>Optimal performance from ECC is obtained for uniform error distribution</a:t>
            </a:r>
          </a:p>
          <a:p>
            <a:pPr marL="285750" indent="-285750" fontAlgn="auto">
              <a:spcBef>
                <a:spcPts val="600"/>
              </a:spcBef>
              <a:spcAft>
                <a:spcPts val="600"/>
              </a:spcAft>
              <a:buFont typeface="Arial" pitchFamily="34" charset="0"/>
              <a:buChar char="•"/>
            </a:pPr>
            <a:r>
              <a:rPr lang="en-GB" sz="2400" dirty="0">
                <a:solidFill>
                  <a:prstClr val="black"/>
                </a:solidFill>
                <a:latin typeface="Calibri"/>
                <a:ea typeface="+mn-ea"/>
              </a:rPr>
              <a:t>Interleaving increases the performance of ECC in mobile environment</a:t>
            </a:r>
          </a:p>
        </p:txBody>
      </p:sp>
    </p:spTree>
    <p:extLst>
      <p:ext uri="{BB962C8B-B14F-4D97-AF65-F5344CB8AC3E}">
        <p14:creationId xmlns:p14="http://schemas.microsoft.com/office/powerpoint/2010/main" val="2183637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93</a:t>
            </a:fld>
            <a:endParaRPr lang="en-GB">
              <a:solidFill>
                <a:prstClr val="black"/>
              </a:solidFill>
            </a:endParaRPr>
          </a:p>
        </p:txBody>
      </p:sp>
      <p:pic>
        <p:nvPicPr>
          <p:cNvPr id="9" name="Picture 3"/>
          <p:cNvPicPr>
            <a:picLocks noChangeAspect="1" noChangeArrowheads="1"/>
          </p:cNvPicPr>
          <p:nvPr/>
        </p:nvPicPr>
        <p:blipFill>
          <a:blip r:embed="rId2" cstate="print"/>
          <a:srcRect/>
          <a:stretch>
            <a:fillRect/>
          </a:stretch>
        </p:blipFill>
        <p:spPr bwMode="auto">
          <a:xfrm>
            <a:off x="4380638" y="1613647"/>
            <a:ext cx="3963765" cy="3459424"/>
          </a:xfrm>
          <a:prstGeom prst="rect">
            <a:avLst/>
          </a:prstGeom>
          <a:noFill/>
          <a:ln w="9525">
            <a:noFill/>
            <a:miter lim="800000"/>
            <a:headEnd/>
            <a:tailEnd/>
          </a:ln>
        </p:spPr>
      </p:pic>
      <p:sp>
        <p:nvSpPr>
          <p:cNvPr id="10" name="TextBox 9"/>
          <p:cNvSpPr txBox="1"/>
          <p:nvPr/>
        </p:nvSpPr>
        <p:spPr>
          <a:xfrm>
            <a:off x="720762" y="1430767"/>
            <a:ext cx="3184264" cy="3970318"/>
          </a:xfrm>
          <a:prstGeom prst="rect">
            <a:avLst/>
          </a:prstGeom>
          <a:noFill/>
        </p:spPr>
        <p:txBody>
          <a:bodyPr wrap="square" rtlCol="0">
            <a:spAutoFit/>
          </a:bodyPr>
          <a:lstStyle/>
          <a:p>
            <a:pPr eaLnBrk="1" hangingPunct="1"/>
            <a:r>
              <a:rPr lang="en-GB" dirty="0">
                <a:latin typeface="+mn-lt"/>
                <a:cs typeface="Times New Roman" pitchFamily="18" charset="0"/>
              </a:rPr>
              <a:t>After channel encoding, the next step is to build its </a:t>
            </a:r>
            <a:r>
              <a:rPr lang="en-GB" i="1" dirty="0">
                <a:solidFill>
                  <a:srgbClr val="FF0000"/>
                </a:solidFill>
                <a:latin typeface="+mn-lt"/>
                <a:cs typeface="Times New Roman" pitchFamily="18" charset="0"/>
              </a:rPr>
              <a:t>bit stream </a:t>
            </a:r>
            <a:r>
              <a:rPr lang="en-GB" dirty="0">
                <a:latin typeface="+mn-lt"/>
                <a:cs typeface="Times New Roman" pitchFamily="18" charset="0"/>
              </a:rPr>
              <a:t>into bursts to be transmitted within TDMA frame structure.</a:t>
            </a:r>
          </a:p>
          <a:p>
            <a:pPr eaLnBrk="1" hangingPunct="1"/>
            <a:r>
              <a:rPr lang="en-GB" dirty="0">
                <a:latin typeface="+mn-lt"/>
                <a:cs typeface="Times New Roman" pitchFamily="18" charset="0"/>
              </a:rPr>
              <a:t>Interleaving </a:t>
            </a:r>
            <a:r>
              <a:rPr lang="en-GB" b="1" i="1" dirty="0">
                <a:solidFill>
                  <a:srgbClr val="FF0000"/>
                </a:solidFill>
                <a:latin typeface="+mn-lt"/>
                <a:cs typeface="Times New Roman" pitchFamily="18" charset="0"/>
              </a:rPr>
              <a:t>spreads</a:t>
            </a:r>
            <a:r>
              <a:rPr lang="en-GB" dirty="0">
                <a:latin typeface="+mn-lt"/>
                <a:cs typeface="Times New Roman" pitchFamily="18" charset="0"/>
              </a:rPr>
              <a:t> the content of one traffic block across several TDMA timeslots.</a:t>
            </a:r>
          </a:p>
          <a:p>
            <a:pPr eaLnBrk="1" hangingPunct="1"/>
            <a:endParaRPr lang="en-GB" dirty="0">
              <a:latin typeface="+mn-lt"/>
              <a:cs typeface="Times New Roman" pitchFamily="18" charset="0"/>
            </a:endParaRPr>
          </a:p>
          <a:p>
            <a:pPr eaLnBrk="1" hangingPunct="1"/>
            <a:r>
              <a:rPr lang="en-GB" dirty="0">
                <a:latin typeface="+mn-lt"/>
                <a:cs typeface="Times New Roman" pitchFamily="18" charset="0"/>
              </a:rPr>
              <a:t>Interleaving depths/typed used:</a:t>
            </a:r>
          </a:p>
          <a:p>
            <a:pPr eaLnBrk="1" hangingPunct="1"/>
            <a:r>
              <a:rPr lang="en-GB" b="1" dirty="0">
                <a:solidFill>
                  <a:srgbClr val="000099"/>
                </a:solidFill>
                <a:latin typeface="+mn-lt"/>
                <a:cs typeface="Times New Roman" pitchFamily="18" charset="0"/>
              </a:rPr>
              <a:t>Speech – 8 blocks/ Diagonal</a:t>
            </a:r>
          </a:p>
          <a:p>
            <a:pPr eaLnBrk="1" hangingPunct="1"/>
            <a:r>
              <a:rPr lang="en-GB" b="1" dirty="0">
                <a:solidFill>
                  <a:srgbClr val="000099"/>
                </a:solidFill>
                <a:latin typeface="+mn-lt"/>
                <a:cs typeface="Times New Roman" pitchFamily="18" charset="0"/>
              </a:rPr>
              <a:t>Control – 4 blocks/Rectangular</a:t>
            </a:r>
          </a:p>
          <a:p>
            <a:pPr eaLnBrk="1" hangingPunct="1"/>
            <a:r>
              <a:rPr lang="en-GB" b="1" dirty="0">
                <a:solidFill>
                  <a:srgbClr val="000099"/>
                </a:solidFill>
                <a:latin typeface="+mn-lt"/>
                <a:cs typeface="Times New Roman" pitchFamily="18" charset="0"/>
              </a:rPr>
              <a:t>Data – 22 blocks/Hybrid</a:t>
            </a:r>
          </a:p>
          <a:p>
            <a:endParaRPr lang="en-GB" dirty="0"/>
          </a:p>
        </p:txBody>
      </p:sp>
    </p:spTree>
    <p:extLst>
      <p:ext uri="{BB962C8B-B14F-4D97-AF65-F5344CB8AC3E}">
        <p14:creationId xmlns:p14="http://schemas.microsoft.com/office/powerpoint/2010/main" val="1066641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384"/>
            <a:ext cx="7992888" cy="648072"/>
          </a:xfrm>
        </p:spPr>
        <p:txBody>
          <a:bodyPr/>
          <a:lstStyle/>
          <a:p>
            <a:r>
              <a:rPr lang="en-GB" b="0" dirty="0">
                <a:solidFill>
                  <a:srgbClr val="FFFFFF"/>
                </a:solidFill>
                <a:latin typeface="Calibri"/>
                <a:cs typeface="Calibri"/>
              </a:rPr>
              <a:t>Hybrid Interleaving</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94</a:t>
            </a:fld>
            <a:endParaRPr lang="en-GB">
              <a:solidFill>
                <a:prstClr val="black"/>
              </a:solidFill>
            </a:endParaRPr>
          </a:p>
        </p:txBody>
      </p:sp>
      <p:pic>
        <p:nvPicPr>
          <p:cNvPr id="78850"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2657140" y="907927"/>
            <a:ext cx="6078070" cy="5477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61365" y="860612"/>
            <a:ext cx="2355924" cy="4555093"/>
          </a:xfrm>
          <a:prstGeom prst="rect">
            <a:avLst/>
          </a:prstGeom>
          <a:noFill/>
        </p:spPr>
        <p:txBody>
          <a:bodyPr wrap="square" rtlCol="0">
            <a:spAutoFit/>
          </a:bodyPr>
          <a:lstStyle/>
          <a:p>
            <a:pPr marL="285750" indent="-285750">
              <a:buFont typeface="Arial" pitchFamily="34" charset="0"/>
              <a:buChar char="•"/>
            </a:pPr>
            <a:r>
              <a:rPr lang="en-US" sz="1600" dirty="0">
                <a:latin typeface="+mn-lt"/>
              </a:rPr>
              <a:t>Data channels encoded previously to 456 bits are divided into blocks of four 114 bit each. These blocks are then interleaved together.</a:t>
            </a:r>
          </a:p>
          <a:p>
            <a:pPr marL="285750" indent="-285750">
              <a:buFont typeface="Arial" pitchFamily="34" charset="0"/>
              <a:buChar char="•"/>
            </a:pPr>
            <a:r>
              <a:rPr lang="en-US" sz="1600" dirty="0">
                <a:latin typeface="+mn-lt"/>
              </a:rPr>
              <a:t>The first 6 bits from the first block are placed in the first burst, the 2</a:t>
            </a:r>
            <a:r>
              <a:rPr lang="en-US" sz="1600" baseline="30000" dirty="0">
                <a:latin typeface="+mn-lt"/>
              </a:rPr>
              <a:t>nd</a:t>
            </a:r>
            <a:r>
              <a:rPr lang="en-US" sz="1600" dirty="0">
                <a:latin typeface="+mn-lt"/>
              </a:rPr>
              <a:t> 6 from block in the 2</a:t>
            </a:r>
            <a:r>
              <a:rPr lang="en-US" sz="1600" baseline="30000" dirty="0">
                <a:latin typeface="+mn-lt"/>
              </a:rPr>
              <a:t>nd</a:t>
            </a:r>
            <a:r>
              <a:rPr lang="en-US" sz="1600" dirty="0">
                <a:latin typeface="+mn-lt"/>
              </a:rPr>
              <a:t> burst and so on. Each 114 bits will be spread across 19 bursts and total 456 across 22 bursts.</a:t>
            </a:r>
          </a:p>
          <a:p>
            <a:endParaRPr lang="en-GB" dirty="0"/>
          </a:p>
        </p:txBody>
      </p:sp>
    </p:spTree>
    <p:extLst>
      <p:ext uri="{BB962C8B-B14F-4D97-AF65-F5344CB8AC3E}">
        <p14:creationId xmlns:p14="http://schemas.microsoft.com/office/powerpoint/2010/main" val="4026620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9" y="0"/>
            <a:ext cx="7925387" cy="548680"/>
          </a:xfrm>
        </p:spPr>
        <p:txBody>
          <a:bodyPr/>
          <a:lstStyle/>
          <a:p>
            <a:r>
              <a:rPr lang="en-GB" b="0" dirty="0">
                <a:solidFill>
                  <a:srgbClr val="FFFFFF"/>
                </a:solidFill>
                <a:latin typeface="Calibri"/>
                <a:cs typeface="Calibri"/>
              </a:rPr>
              <a:t>Interleaving processes</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95</a:t>
            </a:fld>
            <a:endParaRPr lang="en-GB">
              <a:solidFill>
                <a:prstClr val="black"/>
              </a:solidFill>
            </a:endParaRPr>
          </a:p>
        </p:txBody>
      </p:sp>
      <p:pic>
        <p:nvPicPr>
          <p:cNvPr id="79874" name="Picture 2"/>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1775013" y="1105306"/>
            <a:ext cx="5862916" cy="5097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9496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84"/>
            <a:ext cx="8280920" cy="864096"/>
          </a:xfrm>
        </p:spPr>
        <p:txBody>
          <a:bodyPr/>
          <a:lstStyle/>
          <a:p>
            <a:r>
              <a:rPr lang="en-US" b="0" dirty="0">
                <a:solidFill>
                  <a:srgbClr val="FFFFFF"/>
                </a:solidFill>
                <a:latin typeface="Calibri" pitchFamily="34" charset="0"/>
                <a:cs typeface="Calibri" pitchFamily="34" charset="0"/>
              </a:rPr>
              <a:t>Discontinuous Transmission and Reception</a:t>
            </a:r>
            <a:endParaRPr lang="en-GB" b="0" dirty="0">
              <a:solidFill>
                <a:srgbClr val="FFFFFF"/>
              </a:solidFill>
            </a:endParaRP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96</a:t>
            </a:fld>
            <a:endParaRPr lang="en-GB">
              <a:solidFill>
                <a:prstClr val="black"/>
              </a:solidFill>
            </a:endParaRPr>
          </a:p>
        </p:txBody>
      </p:sp>
      <p:sp>
        <p:nvSpPr>
          <p:cNvPr id="7" name="Rectangle 3"/>
          <p:cNvSpPr txBox="1">
            <a:spLocks noChangeArrowheads="1"/>
          </p:cNvSpPr>
          <p:nvPr/>
        </p:nvSpPr>
        <p:spPr>
          <a:xfrm>
            <a:off x="107504" y="836712"/>
            <a:ext cx="8784976" cy="5472608"/>
          </a:xfrm>
          <a:prstGeom prst="rect">
            <a:avLst/>
          </a:prstGeom>
          <a:no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9288" lvl="1" indent="-457200" fontAlgn="auto">
              <a:spcAft>
                <a:spcPts val="0"/>
              </a:spcAft>
              <a:tabLst>
                <a:tab pos="285750" algn="l"/>
                <a:tab pos="1049338" algn="l"/>
              </a:tabLst>
            </a:pPr>
            <a:r>
              <a:rPr lang="en-US" dirty="0">
                <a:solidFill>
                  <a:prstClr val="black"/>
                </a:solidFill>
                <a:cs typeface="Calibri" pitchFamily="34" charset="0"/>
              </a:rPr>
              <a:t>An average speech activity of just 44% means that a </a:t>
            </a:r>
            <a:r>
              <a:rPr lang="en-US" b="1" dirty="0">
                <a:solidFill>
                  <a:srgbClr val="FF0000"/>
                </a:solidFill>
                <a:cs typeface="Calibri" pitchFamily="34" charset="0"/>
              </a:rPr>
              <a:t>Voice Activity Detector (VAD) </a:t>
            </a:r>
            <a:r>
              <a:rPr lang="en-US" dirty="0">
                <a:solidFill>
                  <a:prstClr val="black"/>
                </a:solidFill>
                <a:cs typeface="Calibri" pitchFamily="34" charset="0"/>
              </a:rPr>
              <a:t>can be used to suppress TCH transmission during silent periods.</a:t>
            </a:r>
          </a:p>
          <a:p>
            <a:pPr marL="649288" lvl="1" indent="-457200" fontAlgn="auto">
              <a:spcAft>
                <a:spcPts val="0"/>
              </a:spcAft>
              <a:tabLst>
                <a:tab pos="285750" algn="l"/>
                <a:tab pos="1049338" algn="l"/>
              </a:tabLst>
            </a:pPr>
            <a:r>
              <a:rPr lang="en-US" dirty="0">
                <a:solidFill>
                  <a:prstClr val="black"/>
                </a:solidFill>
                <a:cs typeface="Calibri" pitchFamily="34" charset="0"/>
              </a:rPr>
              <a:t>This reduces the level of co-channel interference by 3 dB on average and prolongs battery life.</a:t>
            </a:r>
          </a:p>
          <a:p>
            <a:pPr marL="649288" lvl="1" indent="-457200" fontAlgn="auto">
              <a:spcAft>
                <a:spcPts val="0"/>
              </a:spcAft>
              <a:tabLst>
                <a:tab pos="285750" algn="l"/>
                <a:tab pos="1049338" algn="l"/>
              </a:tabLst>
            </a:pPr>
            <a:r>
              <a:rPr lang="en-US" dirty="0">
                <a:solidFill>
                  <a:prstClr val="black"/>
                </a:solidFill>
                <a:cs typeface="Calibri" pitchFamily="34" charset="0"/>
              </a:rPr>
              <a:t>The silent periods are filled with low level comfort noise to remove the impression that the link has been disconnected.</a:t>
            </a:r>
          </a:p>
          <a:p>
            <a:pPr marL="649288" lvl="1" indent="-457200" fontAlgn="auto">
              <a:spcAft>
                <a:spcPts val="0"/>
              </a:spcAft>
              <a:tabLst>
                <a:tab pos="285750" algn="l"/>
                <a:tab pos="1049338" algn="l"/>
              </a:tabLst>
            </a:pPr>
            <a:r>
              <a:rPr lang="en-US" dirty="0">
                <a:solidFill>
                  <a:prstClr val="black"/>
                </a:solidFill>
                <a:cs typeface="Calibri" pitchFamily="34" charset="0"/>
              </a:rPr>
              <a:t>Since the mobile need only listen to a subset of all paging frames, then in the remaining time it can switch to stand-by-mode, thereby conserving power. This process is called discontinuous reception.</a:t>
            </a:r>
          </a:p>
        </p:txBody>
      </p:sp>
    </p:spTree>
    <p:extLst>
      <p:ext uri="{BB962C8B-B14F-4D97-AF65-F5344CB8AC3E}">
        <p14:creationId xmlns:p14="http://schemas.microsoft.com/office/powerpoint/2010/main" val="1617204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27384"/>
            <a:ext cx="8244408" cy="628689"/>
          </a:xfrm>
        </p:spPr>
        <p:txBody>
          <a:bodyPr/>
          <a:lstStyle/>
          <a:p>
            <a:r>
              <a:rPr lang="en-GB" b="0" dirty="0">
                <a:solidFill>
                  <a:srgbClr val="FFFFFF"/>
                </a:solidFill>
                <a:latin typeface="Calibri"/>
                <a:cs typeface="Calibri"/>
              </a:rPr>
              <a:t>GSM AMR codec</a:t>
            </a:r>
          </a:p>
        </p:txBody>
      </p:sp>
      <p:sp>
        <p:nvSpPr>
          <p:cNvPr id="3" name="Content Placeholder 2"/>
          <p:cNvSpPr>
            <a:spLocks noGrp="1"/>
          </p:cNvSpPr>
          <p:nvPr>
            <p:ph idx="1"/>
          </p:nvPr>
        </p:nvSpPr>
        <p:spPr>
          <a:xfrm>
            <a:off x="179512" y="620688"/>
            <a:ext cx="8856984" cy="3384376"/>
          </a:xfrm>
        </p:spPr>
        <p:txBody>
          <a:bodyPr>
            <a:noAutofit/>
          </a:bodyPr>
          <a:lstStyle/>
          <a:p>
            <a:pPr fontAlgn="base">
              <a:spcBef>
                <a:spcPts val="600"/>
              </a:spcBef>
              <a:spcAft>
                <a:spcPts val="600"/>
              </a:spcAft>
            </a:pPr>
            <a:r>
              <a:rPr lang="en-GB" sz="1600" b="1" dirty="0">
                <a:solidFill>
                  <a:srgbClr val="FF0000"/>
                </a:solidFill>
              </a:rPr>
              <a:t>Adaptive Multi-rate (AMR) </a:t>
            </a:r>
            <a:r>
              <a:rPr lang="en-GB" sz="1600" dirty="0"/>
              <a:t>codec is now the most widely used GSM codec.</a:t>
            </a:r>
          </a:p>
          <a:p>
            <a:pPr fontAlgn="base">
              <a:spcBef>
                <a:spcPts val="600"/>
              </a:spcBef>
              <a:spcAft>
                <a:spcPts val="600"/>
              </a:spcAft>
            </a:pPr>
            <a:r>
              <a:rPr lang="en-GB" sz="1600" dirty="0"/>
              <a:t>The AMR codec was adopted by 3GPP in October 1988 and it is now widely used for both GSM and circuit switched UMTS / WCDMA voice calls.</a:t>
            </a:r>
          </a:p>
          <a:p>
            <a:pPr fontAlgn="base">
              <a:spcBef>
                <a:spcPts val="600"/>
              </a:spcBef>
              <a:spcAft>
                <a:spcPts val="600"/>
              </a:spcAft>
            </a:pPr>
            <a:r>
              <a:rPr lang="en-GB" sz="1600" dirty="0"/>
              <a:t>The AMR codec provides a variety of options for one of eight different bit rates as described in the table below.</a:t>
            </a:r>
          </a:p>
          <a:p>
            <a:pPr fontAlgn="base">
              <a:spcBef>
                <a:spcPts val="600"/>
              </a:spcBef>
              <a:spcAft>
                <a:spcPts val="600"/>
              </a:spcAft>
            </a:pPr>
            <a:r>
              <a:rPr lang="en-GB" sz="1600" dirty="0"/>
              <a:t>The bit rates are based on frames that are 20 </a:t>
            </a:r>
            <a:r>
              <a:rPr lang="en-GB" sz="1600" dirty="0" err="1"/>
              <a:t>millisceonds</a:t>
            </a:r>
            <a:r>
              <a:rPr lang="en-GB" sz="1600" dirty="0"/>
              <a:t> long and contain 160 samples.</a:t>
            </a:r>
          </a:p>
          <a:p>
            <a:pPr fontAlgn="base">
              <a:spcBef>
                <a:spcPts val="600"/>
              </a:spcBef>
              <a:spcAft>
                <a:spcPts val="600"/>
              </a:spcAft>
            </a:pPr>
            <a:r>
              <a:rPr lang="en-GB" sz="1600" b="1" dirty="0">
                <a:solidFill>
                  <a:srgbClr val="FF0000"/>
                </a:solidFill>
              </a:rPr>
              <a:t>Discontinuous transmission </a:t>
            </a:r>
            <a:r>
              <a:rPr lang="en-GB" sz="1600" dirty="0"/>
              <a:t>is employed so that when there is no speech activity the transmission is cut. Additionally </a:t>
            </a:r>
            <a:r>
              <a:rPr lang="en-GB" sz="1600" b="1" dirty="0">
                <a:solidFill>
                  <a:srgbClr val="FF0000"/>
                </a:solidFill>
              </a:rPr>
              <a:t>Voice Activity Detection (VAD) </a:t>
            </a:r>
            <a:r>
              <a:rPr lang="en-GB" sz="1600" dirty="0"/>
              <a:t>is used to indicate when there is only background noise and no speech. To provide audio feedback to indicate to the user that the connection is still present, a </a:t>
            </a:r>
            <a:r>
              <a:rPr lang="en-GB" sz="1600" b="1" dirty="0">
                <a:solidFill>
                  <a:srgbClr val="FF0000"/>
                </a:solidFill>
              </a:rPr>
              <a:t>Comfort Noise Generator (CNG) </a:t>
            </a:r>
            <a:r>
              <a:rPr lang="en-GB" sz="1600" dirty="0"/>
              <a:t>is used to provide some background noise, even when no speech data is being transmitted. This is added locally at the receiver.</a:t>
            </a:r>
          </a:p>
        </p:txBody>
      </p:sp>
      <p:sp>
        <p:nvSpPr>
          <p:cNvPr id="6" name="Slide Number Placeholder 5"/>
          <p:cNvSpPr>
            <a:spLocks noGrp="1"/>
          </p:cNvSpPr>
          <p:nvPr>
            <p:ph type="sldNum" sz="quarter" idx="4294967295"/>
          </p:nvPr>
        </p:nvSpPr>
        <p:spPr>
          <a:xfrm>
            <a:off x="6902896" y="6448251"/>
            <a:ext cx="2133600" cy="365125"/>
          </a:xfrm>
          <a:prstGeom prst="rect">
            <a:avLst/>
          </a:prstGeom>
        </p:spPr>
        <p:txBody>
          <a:bodyPr/>
          <a:lstStyle/>
          <a:p>
            <a:fld id="{1CF45759-2E27-407A-AE79-B2D73FBF336E}" type="slidenum">
              <a:rPr lang="en-GB" smtClean="0">
                <a:solidFill>
                  <a:prstClr val="black"/>
                </a:solidFill>
              </a:rPr>
              <a:pPr/>
              <a:t>97</a:t>
            </a:fld>
            <a:endParaRPr lang="en-GB">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160742535"/>
              </p:ext>
            </p:extLst>
          </p:nvPr>
        </p:nvGraphicFramePr>
        <p:xfrm>
          <a:off x="1691680" y="4149080"/>
          <a:ext cx="5544615" cy="2280285"/>
        </p:xfrm>
        <a:graphic>
          <a:graphicData uri="http://schemas.openxmlformats.org/drawingml/2006/table">
            <a:tbl>
              <a:tblPr firstRow="1">
                <a:tableStyleId>{5C22544A-7EE6-4342-B048-85BDC9FD1C3A}</a:tableStyleId>
              </a:tblPr>
              <a:tblGrid>
                <a:gridCol w="1848205">
                  <a:extLst>
                    <a:ext uri="{9D8B030D-6E8A-4147-A177-3AD203B41FA5}">
                      <a16:colId xmlns:a16="http://schemas.microsoft.com/office/drawing/2014/main" val="20000"/>
                    </a:ext>
                  </a:extLst>
                </a:gridCol>
                <a:gridCol w="1848205">
                  <a:extLst>
                    <a:ext uri="{9D8B030D-6E8A-4147-A177-3AD203B41FA5}">
                      <a16:colId xmlns:a16="http://schemas.microsoft.com/office/drawing/2014/main" val="20001"/>
                    </a:ext>
                  </a:extLst>
                </a:gridCol>
                <a:gridCol w="1848205">
                  <a:extLst>
                    <a:ext uri="{9D8B030D-6E8A-4147-A177-3AD203B41FA5}">
                      <a16:colId xmlns:a16="http://schemas.microsoft.com/office/drawing/2014/main" val="20002"/>
                    </a:ext>
                  </a:extLst>
                </a:gridCol>
              </a:tblGrid>
              <a:tr h="232026">
                <a:tc>
                  <a:txBody>
                    <a:bodyPr/>
                    <a:lstStyle/>
                    <a:p>
                      <a:pPr algn="ctr" fontAlgn="t"/>
                      <a:r>
                        <a:rPr lang="en-GB" sz="1600" u="none" strike="noStrike" dirty="0">
                          <a:effectLst/>
                        </a:rPr>
                        <a:t>Mode</a:t>
                      </a:r>
                      <a:endParaRPr lang="en-GB" sz="1600" b="0" i="0" u="none" strike="noStrike" dirty="0">
                        <a:solidFill>
                          <a:srgbClr val="FFFFFF"/>
                        </a:solidFill>
                        <a:effectLst/>
                        <a:latin typeface="Verdana"/>
                      </a:endParaRPr>
                    </a:p>
                  </a:txBody>
                  <a:tcPr marL="9525" marR="9525" marT="9525" marB="0"/>
                </a:tc>
                <a:tc>
                  <a:txBody>
                    <a:bodyPr/>
                    <a:lstStyle/>
                    <a:p>
                      <a:pPr algn="ctr" fontAlgn="t"/>
                      <a:r>
                        <a:rPr lang="en-GB" sz="1600" u="none" strike="noStrike">
                          <a:effectLst/>
                        </a:rPr>
                        <a:t>Bit Rate (kbps)</a:t>
                      </a:r>
                      <a:endParaRPr lang="en-GB" sz="1600" b="0" i="0" u="none" strike="noStrike">
                        <a:solidFill>
                          <a:srgbClr val="FFFFFF"/>
                        </a:solidFill>
                        <a:effectLst/>
                        <a:latin typeface="Verdana"/>
                      </a:endParaRPr>
                    </a:p>
                  </a:txBody>
                  <a:tcPr marL="9525" marR="9525" marT="9525" marB="0"/>
                </a:tc>
                <a:tc>
                  <a:txBody>
                    <a:bodyPr/>
                    <a:lstStyle/>
                    <a:p>
                      <a:pPr algn="ctr" fontAlgn="t"/>
                      <a:r>
                        <a:rPr lang="en-GB" sz="1600" u="none" strike="noStrike">
                          <a:effectLst/>
                        </a:rPr>
                        <a:t>Full/Half rate</a:t>
                      </a:r>
                      <a:endParaRPr lang="en-GB" sz="1600" b="0" i="0" u="none" strike="noStrike">
                        <a:solidFill>
                          <a:srgbClr val="FFFFFF"/>
                        </a:solidFill>
                        <a:effectLst/>
                        <a:latin typeface="Verdana"/>
                      </a:endParaRPr>
                    </a:p>
                  </a:txBody>
                  <a:tcPr marL="9525" marR="9525" marT="9525" marB="0"/>
                </a:tc>
                <a:extLst>
                  <a:ext uri="{0D108BD9-81ED-4DB2-BD59-A6C34878D82A}">
                    <a16:rowId xmlns:a16="http://schemas.microsoft.com/office/drawing/2014/main" val="10000"/>
                  </a:ext>
                </a:extLst>
              </a:tr>
              <a:tr h="232026">
                <a:tc>
                  <a:txBody>
                    <a:bodyPr/>
                    <a:lstStyle/>
                    <a:p>
                      <a:pPr algn="ctr" fontAlgn="t"/>
                      <a:r>
                        <a:rPr lang="en-GB" sz="1600" u="none" strike="noStrike">
                          <a:effectLst/>
                        </a:rPr>
                        <a:t>AMR 12.2</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12.2</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1"/>
                  </a:ext>
                </a:extLst>
              </a:tr>
              <a:tr h="232026">
                <a:tc>
                  <a:txBody>
                    <a:bodyPr/>
                    <a:lstStyle/>
                    <a:p>
                      <a:pPr algn="ctr" fontAlgn="t"/>
                      <a:r>
                        <a:rPr lang="en-GB" sz="1600" u="none" strike="noStrike">
                          <a:effectLst/>
                        </a:rPr>
                        <a:t>AMR 10.2</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10.2</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2"/>
                  </a:ext>
                </a:extLst>
              </a:tr>
              <a:tr h="232026">
                <a:tc>
                  <a:txBody>
                    <a:bodyPr/>
                    <a:lstStyle/>
                    <a:p>
                      <a:pPr algn="ctr" fontAlgn="t"/>
                      <a:r>
                        <a:rPr lang="en-GB" sz="1600" u="none" strike="noStrike" dirty="0">
                          <a:effectLst/>
                        </a:rPr>
                        <a:t>AMR 7.95</a:t>
                      </a:r>
                      <a:endParaRPr lang="en-GB" sz="1600" b="0" i="0" u="none" strike="noStrike" dirty="0">
                        <a:solidFill>
                          <a:srgbClr val="000000"/>
                        </a:solidFill>
                        <a:effectLst/>
                        <a:latin typeface="Verdana"/>
                      </a:endParaRPr>
                    </a:p>
                  </a:txBody>
                  <a:tcPr marL="9525" marR="9525" marT="9525" marB="0"/>
                </a:tc>
                <a:tc>
                  <a:txBody>
                    <a:bodyPr/>
                    <a:lstStyle/>
                    <a:p>
                      <a:pPr algn="ctr" fontAlgn="t"/>
                      <a:r>
                        <a:rPr lang="en-GB" sz="1600" u="none" strike="noStrike">
                          <a:effectLst/>
                        </a:rPr>
                        <a:t>7.95</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 / HR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3"/>
                  </a:ext>
                </a:extLst>
              </a:tr>
              <a:tr h="232026">
                <a:tc>
                  <a:txBody>
                    <a:bodyPr/>
                    <a:lstStyle/>
                    <a:p>
                      <a:pPr algn="ctr" fontAlgn="t"/>
                      <a:r>
                        <a:rPr lang="en-GB" sz="1600" u="none" strike="noStrike">
                          <a:effectLst/>
                        </a:rPr>
                        <a:t>AMR 7.40</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7.4</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 / HR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4"/>
                  </a:ext>
                </a:extLst>
              </a:tr>
              <a:tr h="232026">
                <a:tc>
                  <a:txBody>
                    <a:bodyPr/>
                    <a:lstStyle/>
                    <a:p>
                      <a:pPr algn="ctr" fontAlgn="t"/>
                      <a:r>
                        <a:rPr lang="en-GB" sz="1600" u="none" strike="noStrike">
                          <a:effectLst/>
                        </a:rPr>
                        <a:t>AMR 6.70</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6.7</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 / HR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5"/>
                  </a:ext>
                </a:extLst>
              </a:tr>
              <a:tr h="232026">
                <a:tc>
                  <a:txBody>
                    <a:bodyPr/>
                    <a:lstStyle/>
                    <a:p>
                      <a:pPr algn="ctr" fontAlgn="t"/>
                      <a:r>
                        <a:rPr lang="en-GB" sz="1600" u="none" strike="noStrike">
                          <a:effectLst/>
                        </a:rPr>
                        <a:t>AMR 5.90</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5.9</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 / HR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6"/>
                  </a:ext>
                </a:extLst>
              </a:tr>
              <a:tr h="232026">
                <a:tc>
                  <a:txBody>
                    <a:bodyPr/>
                    <a:lstStyle/>
                    <a:p>
                      <a:pPr algn="ctr" fontAlgn="t"/>
                      <a:r>
                        <a:rPr lang="en-GB" sz="1600" u="none" strike="noStrike">
                          <a:effectLst/>
                        </a:rPr>
                        <a:t>AMR 5.15</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5.15</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a:effectLst/>
                        </a:rPr>
                        <a:t>FR / HR</a:t>
                      </a:r>
                      <a:endParaRPr lang="en-GB" sz="1600" b="0" i="0" u="none" strike="noStrike">
                        <a:solidFill>
                          <a:srgbClr val="000000"/>
                        </a:solidFill>
                        <a:effectLst/>
                        <a:latin typeface="Verdana"/>
                      </a:endParaRPr>
                    </a:p>
                  </a:txBody>
                  <a:tcPr marL="9525" marR="9525" marT="9525" marB="0"/>
                </a:tc>
                <a:extLst>
                  <a:ext uri="{0D108BD9-81ED-4DB2-BD59-A6C34878D82A}">
                    <a16:rowId xmlns:a16="http://schemas.microsoft.com/office/drawing/2014/main" val="10007"/>
                  </a:ext>
                </a:extLst>
              </a:tr>
              <a:tr h="232026">
                <a:tc>
                  <a:txBody>
                    <a:bodyPr/>
                    <a:lstStyle/>
                    <a:p>
                      <a:pPr algn="ctr" fontAlgn="t"/>
                      <a:r>
                        <a:rPr lang="en-GB" sz="1600" u="none" strike="noStrike" dirty="0">
                          <a:effectLst/>
                        </a:rPr>
                        <a:t>AMR 4.75</a:t>
                      </a:r>
                      <a:endParaRPr lang="en-GB" sz="1600" b="0" i="0" u="none" strike="noStrike" dirty="0">
                        <a:solidFill>
                          <a:srgbClr val="000000"/>
                        </a:solidFill>
                        <a:effectLst/>
                        <a:latin typeface="Verdana"/>
                      </a:endParaRPr>
                    </a:p>
                  </a:txBody>
                  <a:tcPr marL="9525" marR="9525" marT="9525" marB="0"/>
                </a:tc>
                <a:tc>
                  <a:txBody>
                    <a:bodyPr/>
                    <a:lstStyle/>
                    <a:p>
                      <a:pPr algn="ctr" fontAlgn="t"/>
                      <a:r>
                        <a:rPr lang="en-GB" sz="1600" u="none" strike="noStrike">
                          <a:effectLst/>
                        </a:rPr>
                        <a:t>4.75</a:t>
                      </a:r>
                      <a:endParaRPr lang="en-GB" sz="1600" b="0" i="0" u="none" strike="noStrike">
                        <a:solidFill>
                          <a:srgbClr val="000000"/>
                        </a:solidFill>
                        <a:effectLst/>
                        <a:latin typeface="Verdana"/>
                      </a:endParaRPr>
                    </a:p>
                  </a:txBody>
                  <a:tcPr marL="9525" marR="9525" marT="9525" marB="0"/>
                </a:tc>
                <a:tc>
                  <a:txBody>
                    <a:bodyPr/>
                    <a:lstStyle/>
                    <a:p>
                      <a:pPr algn="ctr" fontAlgn="t"/>
                      <a:r>
                        <a:rPr lang="en-GB" sz="1600" u="none" strike="noStrike" dirty="0">
                          <a:effectLst/>
                        </a:rPr>
                        <a:t>FR / HR</a:t>
                      </a:r>
                      <a:endParaRPr lang="en-GB" sz="1600" b="0" i="0" u="none" strike="noStrike" dirty="0">
                        <a:solidFill>
                          <a:srgbClr val="000000"/>
                        </a:solidFill>
                        <a:effectLst/>
                        <a:latin typeface="Verdana"/>
                      </a:endParaRPr>
                    </a:p>
                  </a:txBody>
                  <a:tcPr marL="9525" marR="9525" marT="9525"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20826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a:xfrm>
            <a:off x="72008" y="-99392"/>
            <a:ext cx="8892480" cy="692696"/>
          </a:xfrm>
        </p:spPr>
        <p:txBody>
          <a:bodyPr>
            <a:normAutofit/>
          </a:bodyPr>
          <a:lstStyle/>
          <a:p>
            <a:r>
              <a:rPr lang="en-GB" sz="3600" b="0" dirty="0">
                <a:solidFill>
                  <a:srgbClr val="FFFFFF"/>
                </a:solidFill>
                <a:latin typeface="Calibri" pitchFamily="34" charset="0"/>
                <a:cs typeface="Calibri" pitchFamily="34" charset="0"/>
              </a:rPr>
              <a:t>Modulation</a:t>
            </a:r>
          </a:p>
        </p:txBody>
      </p:sp>
      <p:sp>
        <p:nvSpPr>
          <p:cNvPr id="18434" name="Rectangle 3"/>
          <p:cNvSpPr>
            <a:spLocks noGrp="1"/>
          </p:cNvSpPr>
          <p:nvPr>
            <p:ph type="body" idx="1"/>
          </p:nvPr>
        </p:nvSpPr>
        <p:spPr>
          <a:xfrm>
            <a:off x="467544" y="1196752"/>
            <a:ext cx="8458200" cy="4525963"/>
          </a:xfrm>
        </p:spPr>
        <p:txBody>
          <a:bodyPr/>
          <a:lstStyle/>
          <a:p>
            <a:pPr>
              <a:lnSpc>
                <a:spcPct val="90000"/>
              </a:lnSpc>
            </a:pPr>
            <a:r>
              <a:rPr lang="en-GB" sz="2800" dirty="0">
                <a:latin typeface="Calibri" pitchFamily="34" charset="0"/>
                <a:cs typeface="Calibri" pitchFamily="34" charset="0"/>
                <a:sym typeface="Wingdings" pitchFamily="2" charset="2"/>
              </a:rPr>
              <a:t>Considerations upon choosing modulations scheme:</a:t>
            </a:r>
          </a:p>
          <a:p>
            <a:pPr lvl="1">
              <a:lnSpc>
                <a:spcPct val="90000"/>
              </a:lnSpc>
            </a:pPr>
            <a:r>
              <a:rPr lang="en-GB" sz="2400" dirty="0">
                <a:latin typeface="Calibri" pitchFamily="34" charset="0"/>
                <a:cs typeface="Calibri" pitchFamily="34" charset="0"/>
              </a:rPr>
              <a:t>Spectral efficiency </a:t>
            </a:r>
          </a:p>
          <a:p>
            <a:pPr lvl="1">
              <a:lnSpc>
                <a:spcPct val="90000"/>
              </a:lnSpc>
            </a:pPr>
            <a:r>
              <a:rPr lang="en-GB" dirty="0">
                <a:latin typeface="Calibri" pitchFamily="34" charset="0"/>
                <a:cs typeface="Calibri" pitchFamily="34" charset="0"/>
              </a:rPr>
              <a:t>Error performance (power and noise relations)</a:t>
            </a:r>
            <a:endParaRPr lang="en-GB" sz="2400" dirty="0">
              <a:latin typeface="Calibri" pitchFamily="34" charset="0"/>
              <a:cs typeface="Calibri" pitchFamily="34" charset="0"/>
            </a:endParaRPr>
          </a:p>
          <a:p>
            <a:pPr lvl="1">
              <a:lnSpc>
                <a:spcPct val="90000"/>
              </a:lnSpc>
            </a:pPr>
            <a:r>
              <a:rPr lang="en-GB" sz="2400" dirty="0">
                <a:latin typeface="Calibri" pitchFamily="34" charset="0"/>
                <a:cs typeface="Calibri" pitchFamily="34" charset="0"/>
              </a:rPr>
              <a:t>Out of band emission (rapid drop off desired to limit adjacent channel interference)</a:t>
            </a:r>
          </a:p>
          <a:p>
            <a:pPr lvl="1">
              <a:lnSpc>
                <a:spcPct val="90000"/>
              </a:lnSpc>
            </a:pPr>
            <a:r>
              <a:rPr lang="en-GB" sz="2400" dirty="0">
                <a:latin typeface="Calibri" pitchFamily="34" charset="0"/>
                <a:cs typeface="Calibri" pitchFamily="34" charset="0"/>
              </a:rPr>
              <a:t>Constant envelope desired for low cost amplifiers, e.g. in handheld equipment</a:t>
            </a:r>
          </a:p>
          <a:p>
            <a:pPr>
              <a:lnSpc>
                <a:spcPct val="90000"/>
              </a:lnSpc>
            </a:pPr>
            <a:r>
              <a:rPr lang="en-GB" sz="2800" dirty="0">
                <a:latin typeface="Calibri" pitchFamily="34" charset="0"/>
                <a:cs typeface="Calibri" pitchFamily="34" charset="0"/>
              </a:rPr>
              <a:t>Always a trade off</a:t>
            </a:r>
          </a:p>
          <a:p>
            <a:pPr>
              <a:lnSpc>
                <a:spcPct val="90000"/>
              </a:lnSpc>
            </a:pPr>
            <a:endParaRPr lang="en-GB" sz="2800" dirty="0">
              <a:latin typeface="Calibri" pitchFamily="34" charset="0"/>
              <a:cs typeface="Calibri" pitchFamily="34" charset="0"/>
            </a:endParaRPr>
          </a:p>
          <a:p>
            <a:pPr>
              <a:lnSpc>
                <a:spcPct val="90000"/>
              </a:lnSpc>
            </a:pPr>
            <a:r>
              <a:rPr lang="en-GB" sz="2800" dirty="0">
                <a:latin typeface="Calibri" pitchFamily="34" charset="0"/>
                <a:cs typeface="Calibri" pitchFamily="34" charset="0"/>
              </a:rPr>
              <a:t>In GSM: GMSK </a:t>
            </a:r>
            <a:r>
              <a:rPr lang="en-GB" sz="2800" b="1" dirty="0">
                <a:solidFill>
                  <a:srgbClr val="FF0000"/>
                </a:solidFill>
                <a:latin typeface="Calibri" pitchFamily="34" charset="0"/>
                <a:cs typeface="Calibri" pitchFamily="34" charset="0"/>
              </a:rPr>
              <a:t>– Gaussian Minimum Shift Keying </a:t>
            </a:r>
            <a:r>
              <a:rPr lang="en-GB" sz="2800" dirty="0">
                <a:latin typeface="Calibri" pitchFamily="34" charset="0"/>
                <a:cs typeface="Calibri" pitchFamily="34" charset="0"/>
              </a:rPr>
              <a:t>is used </a:t>
            </a:r>
          </a:p>
        </p:txBody>
      </p:sp>
    </p:spTree>
    <p:extLst>
      <p:ext uri="{BB962C8B-B14F-4D97-AF65-F5344CB8AC3E}">
        <p14:creationId xmlns:p14="http://schemas.microsoft.com/office/powerpoint/2010/main" val="2048747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36512" y="-73496"/>
            <a:ext cx="9144000" cy="838200"/>
          </a:xfrm>
        </p:spPr>
        <p:txBody>
          <a:bodyPr>
            <a:normAutofit/>
          </a:bodyPr>
          <a:lstStyle/>
          <a:p>
            <a:r>
              <a:rPr lang="en-GB" sz="3600" b="0" dirty="0">
                <a:solidFill>
                  <a:srgbClr val="FFFFFF"/>
                </a:solidFill>
                <a:latin typeface="Calibri" pitchFamily="34" charset="0"/>
                <a:cs typeface="Calibri" pitchFamily="34" charset="0"/>
              </a:rPr>
              <a:t>GMSK Modulation</a:t>
            </a:r>
          </a:p>
        </p:txBody>
      </p:sp>
      <p:sp>
        <p:nvSpPr>
          <p:cNvPr id="19458" name="Rectangle 3"/>
          <p:cNvSpPr>
            <a:spLocks noGrp="1"/>
          </p:cNvSpPr>
          <p:nvPr>
            <p:ph type="body" idx="1"/>
          </p:nvPr>
        </p:nvSpPr>
        <p:spPr>
          <a:xfrm>
            <a:off x="110446" y="908720"/>
            <a:ext cx="8926050" cy="1656184"/>
          </a:xfrm>
        </p:spPr>
        <p:txBody>
          <a:bodyPr>
            <a:normAutofit fontScale="92500" lnSpcReduction="10000"/>
          </a:bodyPr>
          <a:lstStyle/>
          <a:p>
            <a:pPr>
              <a:lnSpc>
                <a:spcPct val="90000"/>
              </a:lnSpc>
            </a:pPr>
            <a:r>
              <a:rPr lang="en-GB" sz="2400" dirty="0">
                <a:latin typeface="Calibri" pitchFamily="34" charset="0"/>
                <a:cs typeface="Calibri" pitchFamily="34" charset="0"/>
              </a:rPr>
              <a:t>MSK can be considered as a development of QPSK but without the abrupt discontinuities at phase transitions.</a:t>
            </a:r>
          </a:p>
          <a:p>
            <a:pPr>
              <a:lnSpc>
                <a:spcPct val="90000"/>
              </a:lnSpc>
            </a:pPr>
            <a:r>
              <a:rPr lang="en-GB" sz="2400" dirty="0">
                <a:latin typeface="Calibri" pitchFamily="34" charset="0"/>
                <a:cs typeface="Calibri" pitchFamily="34" charset="0"/>
              </a:rPr>
              <a:t>MSK is an example of continuous phase modulation</a:t>
            </a:r>
          </a:p>
          <a:p>
            <a:pPr>
              <a:lnSpc>
                <a:spcPct val="90000"/>
              </a:lnSpc>
            </a:pPr>
            <a:r>
              <a:rPr lang="en-GB" sz="2400" dirty="0">
                <a:latin typeface="Calibri" pitchFamily="34" charset="0"/>
                <a:cs typeface="Calibri" pitchFamily="34" charset="0"/>
              </a:rPr>
              <a:t>The constant amplitude envelope of MSK results in relatively low </a:t>
            </a:r>
            <a:r>
              <a:rPr lang="en-GB" sz="2400" dirty="0" err="1">
                <a:latin typeface="Calibri" pitchFamily="34" charset="0"/>
                <a:cs typeface="Calibri" pitchFamily="34" charset="0"/>
              </a:rPr>
              <a:t>sidelobes</a:t>
            </a:r>
            <a:endParaRPr lang="en-GB" sz="2400" dirty="0">
              <a:latin typeface="Calibri" pitchFamily="34" charset="0"/>
              <a:cs typeface="Calibri" pitchFamily="34" charset="0"/>
            </a:endParaRPr>
          </a:p>
          <a:p>
            <a:pPr>
              <a:lnSpc>
                <a:spcPct val="90000"/>
              </a:lnSpc>
            </a:pPr>
            <a:endParaRPr lang="en-GB" sz="2800" dirty="0">
              <a:latin typeface="Calibri" pitchFamily="34" charset="0"/>
              <a:cs typeface="Calibri" pitchFamily="34" charset="0"/>
            </a:endParaRPr>
          </a:p>
        </p:txBody>
      </p:sp>
      <p:pic>
        <p:nvPicPr>
          <p:cNvPr id="45061" name="Picture 5" descr="3-5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7704" y="2441660"/>
            <a:ext cx="5184576" cy="422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30453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 calcmode="lin" valueType="num">
                                      <p:cBhvr additive="base">
                                        <p:cTn id="7" dur="500" fill="hold"/>
                                        <p:tgtEl>
                                          <p:spTgt spid="45061"/>
                                        </p:tgtEl>
                                        <p:attrNameLst>
                                          <p:attrName>ppt_x</p:attrName>
                                        </p:attrNameLst>
                                      </p:cBhvr>
                                      <p:tavLst>
                                        <p:tav tm="0">
                                          <p:val>
                                            <p:strVal val="0-#ppt_w/2"/>
                                          </p:val>
                                        </p:tav>
                                        <p:tav tm="100000">
                                          <p:val>
                                            <p:strVal val="#ppt_x"/>
                                          </p:val>
                                        </p:tav>
                                      </p:tavLst>
                                    </p:anim>
                                    <p:anim calcmode="lin" valueType="num">
                                      <p:cBhvr additive="base">
                                        <p:cTn id="8" dur="500" fill="hold"/>
                                        <p:tgtEl>
                                          <p:spTgt spid="45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reenMSc">
  <a:themeElements>
    <a:clrScheme name="greenMSc 15">
      <a:dk1>
        <a:srgbClr val="000000"/>
      </a:dk1>
      <a:lt1>
        <a:srgbClr val="FFFFFF"/>
      </a:lt1>
      <a:dk2>
        <a:srgbClr val="4B462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9C193"/>
      </a:folHlink>
    </a:clrScheme>
    <a:fontScheme name="greenMSc">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reenMS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MS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MS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MS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MS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MS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MS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MS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MS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MS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MS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MS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MSc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greenMSc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greenMSc 15">
        <a:dk1>
          <a:srgbClr val="000000"/>
        </a:dk1>
        <a:lt1>
          <a:srgbClr val="FFFFFF"/>
        </a:lt1>
        <a:dk2>
          <a:srgbClr val="4B462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9C19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13747</TotalTime>
  <Words>9913</Words>
  <Application>Microsoft Office PowerPoint</Application>
  <PresentationFormat>On-screen Show (4:3)</PresentationFormat>
  <Paragraphs>1706</Paragraphs>
  <Slides>104</Slides>
  <Notes>96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104</vt:i4>
      </vt:variant>
    </vt:vector>
  </HeadingPairs>
  <TitlesOfParts>
    <vt:vector size="116" baseType="lpstr">
      <vt:lpstr>SimSun</vt:lpstr>
      <vt:lpstr>Arial</vt:lpstr>
      <vt:lpstr>Calibri</vt:lpstr>
      <vt:lpstr>Helvetica</vt:lpstr>
      <vt:lpstr>Symbol</vt:lpstr>
      <vt:lpstr>Times</vt:lpstr>
      <vt:lpstr>Times New Roman</vt:lpstr>
      <vt:lpstr>Verdana</vt:lpstr>
      <vt:lpstr>Wingdings</vt:lpstr>
      <vt:lpstr>Custom Design</vt:lpstr>
      <vt:lpstr>greenMSc</vt:lpstr>
      <vt:lpstr>Equation</vt:lpstr>
      <vt:lpstr>Mobile Communications Systems (MCS)  GSM system architecture</vt:lpstr>
      <vt:lpstr>Outline</vt:lpstr>
      <vt:lpstr>Suggested reference texts</vt:lpstr>
      <vt:lpstr>GSM Basics</vt:lpstr>
      <vt:lpstr>Background to GSM</vt:lpstr>
      <vt:lpstr>Mobile subscriber growth : Africa</vt:lpstr>
      <vt:lpstr>Subscriber Growth</vt:lpstr>
      <vt:lpstr>Worldwide map of GSM coverage (2016)</vt:lpstr>
      <vt:lpstr>Development of mobile telecommunication systems</vt:lpstr>
      <vt:lpstr>Evolutionary stages of Mobile Communications</vt:lpstr>
      <vt:lpstr>GSM Standards (ETSI)</vt:lpstr>
      <vt:lpstr>GSM is a cellular network</vt:lpstr>
      <vt:lpstr>GSM Mobile Service Domains</vt:lpstr>
      <vt:lpstr>Bearer Services</vt:lpstr>
      <vt:lpstr>Tele Services I</vt:lpstr>
      <vt:lpstr>Tele Services II</vt:lpstr>
      <vt:lpstr>Supplementary services</vt:lpstr>
      <vt:lpstr>GSM frequency bands (examples)</vt:lpstr>
      <vt:lpstr>GSM Network Architecture and Components</vt:lpstr>
      <vt:lpstr>Architecture of the GSM system</vt:lpstr>
      <vt:lpstr>GSM Mobile network architecture- reference points</vt:lpstr>
      <vt:lpstr>GSM: Components, Interfaces, Databases</vt:lpstr>
      <vt:lpstr>GSM: system architecture</vt:lpstr>
      <vt:lpstr>System architecture: radio subsystem</vt:lpstr>
      <vt:lpstr>Radio subsystem</vt:lpstr>
      <vt:lpstr>GSM interfaces</vt:lpstr>
      <vt:lpstr>The Mobile Station (MS)</vt:lpstr>
      <vt:lpstr>Mobile Station (MS) vs SIM</vt:lpstr>
      <vt:lpstr>Function of the MS</vt:lpstr>
      <vt:lpstr>Subscriber Identification Module (SIM)</vt:lpstr>
      <vt:lpstr>GSM BTS - Hardware</vt:lpstr>
      <vt:lpstr>BTS vs BSC</vt:lpstr>
      <vt:lpstr>BTS vs BSC : summary</vt:lpstr>
      <vt:lpstr>Mobile Switching Centre (MSC)</vt:lpstr>
      <vt:lpstr>GSM Databases</vt:lpstr>
      <vt:lpstr>Visitor Location Register (VLR)</vt:lpstr>
      <vt:lpstr>Role of the VLR in Roaming</vt:lpstr>
      <vt:lpstr>HLR and VLR Roaming Brief</vt:lpstr>
      <vt:lpstr>GSM location Hierarchy</vt:lpstr>
      <vt:lpstr>Other network elements : TRAU</vt:lpstr>
      <vt:lpstr>Other network elements : TRAU</vt:lpstr>
      <vt:lpstr>Other network elements : Echo canceller</vt:lpstr>
      <vt:lpstr>Location Management in GSM</vt:lpstr>
      <vt:lpstr>Location Update</vt:lpstr>
      <vt:lpstr>GSM Radio Interface</vt:lpstr>
      <vt:lpstr>GSM Radio Interface (Um)</vt:lpstr>
      <vt:lpstr>Time Division Multiple Access (TDMA)</vt:lpstr>
      <vt:lpstr>TDMA principle</vt:lpstr>
      <vt:lpstr>PowerPoint Presentation</vt:lpstr>
      <vt:lpstr>GSM Radio Interface : TDMA</vt:lpstr>
      <vt:lpstr>GSM Radio Interface : TDMA/FDMA</vt:lpstr>
      <vt:lpstr>Timeslot and Frame structue</vt:lpstr>
      <vt:lpstr>Physical Channel</vt:lpstr>
      <vt:lpstr>GSM Channel structure</vt:lpstr>
      <vt:lpstr>Logical vs Physical Channels</vt:lpstr>
      <vt:lpstr>Logical channels and frame hierarchy</vt:lpstr>
      <vt:lpstr>GSM hierarchy of frames</vt:lpstr>
      <vt:lpstr>Superframe and Hyperframe</vt:lpstr>
      <vt:lpstr>GSM Logical Channel Hierarchy</vt:lpstr>
      <vt:lpstr>Traffic Channels (TCH)</vt:lpstr>
      <vt:lpstr>Broadcast channels (BCH)</vt:lpstr>
      <vt:lpstr>Common Control Channels (CCCH)</vt:lpstr>
      <vt:lpstr>Dedicated Control Channels (DCCH)</vt:lpstr>
      <vt:lpstr>Fast Associated Control Channel Signalling</vt:lpstr>
      <vt:lpstr>Mapping of Physical Channels in GSM</vt:lpstr>
      <vt:lpstr>GSM Normal Burst</vt:lpstr>
      <vt:lpstr>GSM Normal Burst</vt:lpstr>
      <vt:lpstr>GSM Synchronisation Burst</vt:lpstr>
      <vt:lpstr>GSM Frequency Correction Burst</vt:lpstr>
      <vt:lpstr>GSM Random Access Burst</vt:lpstr>
      <vt:lpstr>PowerPoint Presentation</vt:lpstr>
      <vt:lpstr>Mapping of Physical Channels in GSM</vt:lpstr>
      <vt:lpstr>Mapping of Logical Channels in GSM</vt:lpstr>
      <vt:lpstr>Channel Assignment inside cells</vt:lpstr>
      <vt:lpstr>Mapping of TCH and SACCH</vt:lpstr>
      <vt:lpstr>Mapping of TCH and SACCH</vt:lpstr>
      <vt:lpstr>Mapping of BCCH and CCCH</vt:lpstr>
      <vt:lpstr>GSM Radio Interface : FDMA</vt:lpstr>
      <vt:lpstr>Absolute Radio Frequency Channel Number</vt:lpstr>
      <vt:lpstr>ARFCN for various GSM standards</vt:lpstr>
      <vt:lpstr>GSM Coding and Modulation</vt:lpstr>
      <vt:lpstr>Discontinuous Transmission and Reception</vt:lpstr>
      <vt:lpstr>GSM Coding and Modulation (contd.)</vt:lpstr>
      <vt:lpstr>GSM Speech Path</vt:lpstr>
      <vt:lpstr>Speech Coding at Mobile Side</vt:lpstr>
      <vt:lpstr>GSM Speech Processing : MS side</vt:lpstr>
      <vt:lpstr>GSM Speech Coding at Network Side</vt:lpstr>
      <vt:lpstr>GSM Speech Processing : Network side</vt:lpstr>
      <vt:lpstr>GSM Channel Coding</vt:lpstr>
      <vt:lpstr>Channel Coding for Full-rate Speech in GSM</vt:lpstr>
      <vt:lpstr>Coding in GSM</vt:lpstr>
      <vt:lpstr>Interleaving</vt:lpstr>
      <vt:lpstr>PowerPoint Presentation</vt:lpstr>
      <vt:lpstr>Hybrid Interleaving</vt:lpstr>
      <vt:lpstr>Interleaving processes</vt:lpstr>
      <vt:lpstr>Discontinuous Transmission and Reception</vt:lpstr>
      <vt:lpstr>GSM AMR codec</vt:lpstr>
      <vt:lpstr>Modulation</vt:lpstr>
      <vt:lpstr>GMSK Modulation</vt:lpstr>
      <vt:lpstr>GMSK Modulation</vt:lpstr>
      <vt:lpstr>GMSK Modulation</vt:lpstr>
      <vt:lpstr>Gaussian Minimum Shift Keying (GMSK)</vt:lpstr>
      <vt:lpstr>Gaussian Minimum Shift Keying (Contd.)</vt:lpstr>
      <vt:lpstr>Gaussian Minimum Shift Keying (contd.)</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Poole, Clive</cp:lastModifiedBy>
  <cp:revision>666</cp:revision>
  <dcterms:created xsi:type="dcterms:W3CDTF">2005-07-13T12:26:50Z</dcterms:created>
  <dcterms:modified xsi:type="dcterms:W3CDTF">2020-10-31T19:40:13Z</dcterms:modified>
</cp:coreProperties>
</file>